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2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3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3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3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3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3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49"/>
  </p:notesMasterIdLst>
  <p:handoutMasterIdLst>
    <p:handoutMasterId r:id="rId50"/>
  </p:handoutMasterIdLst>
  <p:sldIdLst>
    <p:sldId id="261" r:id="rId6"/>
    <p:sldId id="320" r:id="rId7"/>
    <p:sldId id="310" r:id="rId8"/>
    <p:sldId id="311" r:id="rId9"/>
    <p:sldId id="262" r:id="rId10"/>
    <p:sldId id="312" r:id="rId11"/>
    <p:sldId id="281" r:id="rId12"/>
    <p:sldId id="263" r:id="rId13"/>
    <p:sldId id="264" r:id="rId14"/>
    <p:sldId id="313" r:id="rId15"/>
    <p:sldId id="294" r:id="rId16"/>
    <p:sldId id="293" r:id="rId17"/>
    <p:sldId id="292" r:id="rId18"/>
    <p:sldId id="318" r:id="rId19"/>
    <p:sldId id="314" r:id="rId20"/>
    <p:sldId id="291" r:id="rId21"/>
    <p:sldId id="290" r:id="rId22"/>
    <p:sldId id="299" r:id="rId23"/>
    <p:sldId id="298" r:id="rId24"/>
    <p:sldId id="297" r:id="rId25"/>
    <p:sldId id="296" r:id="rId26"/>
    <p:sldId id="317" r:id="rId27"/>
    <p:sldId id="315" r:id="rId28"/>
    <p:sldId id="295" r:id="rId29"/>
    <p:sldId id="289" r:id="rId30"/>
    <p:sldId id="288" r:id="rId31"/>
    <p:sldId id="287" r:id="rId32"/>
    <p:sldId id="285" r:id="rId33"/>
    <p:sldId id="286" r:id="rId34"/>
    <p:sldId id="284" r:id="rId35"/>
    <p:sldId id="282" r:id="rId36"/>
    <p:sldId id="305" r:id="rId37"/>
    <p:sldId id="304" r:id="rId38"/>
    <p:sldId id="303" r:id="rId39"/>
    <p:sldId id="302" r:id="rId40"/>
    <p:sldId id="301" r:id="rId41"/>
    <p:sldId id="300" r:id="rId42"/>
    <p:sldId id="309" r:id="rId43"/>
    <p:sldId id="308" r:id="rId44"/>
    <p:sldId id="307" r:id="rId45"/>
    <p:sldId id="319" r:id="rId46"/>
    <p:sldId id="306" r:id="rId47"/>
    <p:sldId id="280" r:id="rId48"/>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 id="2" name="Makarewicz, Brendan J., VBAVACO" initials="MBJV" lastIdx="3" clrIdx="2">
    <p:extLst>
      <p:ext uri="{19B8F6BF-5375-455C-9EA6-DF929625EA0E}">
        <p15:presenceInfo xmlns:p15="http://schemas.microsoft.com/office/powerpoint/2012/main" userId="S-1-5-21-1409082233-764733703-682003330-354657" providerId="AD"/>
      </p:ext>
    </p:extLst>
  </p:cmAuthor>
  <p:cmAuthor id="3" name="Jones, Sherelle, VBAVACO" initials="JSV" lastIdx="1" clrIdx="3">
    <p:extLst>
      <p:ext uri="{19B8F6BF-5375-455C-9EA6-DF929625EA0E}">
        <p15:presenceInfo xmlns:p15="http://schemas.microsoft.com/office/powerpoint/2012/main" userId="S::Sherelle.Jones@va.gov::574a8089-b0b5-43ab-8ccc-afedc0b086aa" providerId="AD"/>
      </p:ext>
    </p:extLst>
  </p:cmAuthor>
  <p:cmAuthor id="4" name="Keith Standfield" initials="KS" lastIdx="10" clrIdx="4">
    <p:extLst>
      <p:ext uri="{19B8F6BF-5375-455C-9EA6-DF929625EA0E}">
        <p15:presenceInfo xmlns:p15="http://schemas.microsoft.com/office/powerpoint/2012/main" userId="S::Keith.Standfield@va.gov::c461930f-d129-4aba-857d-f2d415348e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3772" autoAdjust="0"/>
  </p:normalViewPr>
  <p:slideViewPr>
    <p:cSldViewPr snapToGrid="0">
      <p:cViewPr varScale="1">
        <p:scale>
          <a:sx n="103" d="100"/>
          <a:sy n="103" d="100"/>
        </p:scale>
        <p:origin x="13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9/24/2020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9/24/2020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dirty="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solidFill>
                <a:prstClr val="black"/>
              </a:solidFill>
            </a:endParaRPr>
          </a:p>
        </p:txBody>
      </p:sp>
      <p:sp>
        <p:nvSpPr>
          <p:cNvPr id="2" name="Notes Placeholder 1">
            <a:extLst>
              <a:ext uri="{FF2B5EF4-FFF2-40B4-BE49-F238E27FC236}">
                <a16:creationId xmlns:a16="http://schemas.microsoft.com/office/drawing/2014/main" id="{33714E6B-F00C-4226-B427-F4A7199EB627}"/>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1281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17651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
        <p:nvSpPr>
          <p:cNvPr id="5" name="Notes Placeholder 4">
            <a:extLst>
              <a:ext uri="{FF2B5EF4-FFF2-40B4-BE49-F238E27FC236}">
                <a16:creationId xmlns:a16="http://schemas.microsoft.com/office/drawing/2014/main" id="{7ACB68AA-3A31-43C9-ABFB-398C56B86C4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910373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
        <p:nvSpPr>
          <p:cNvPr id="5" name="Notes Placeholder 4">
            <a:extLst>
              <a:ext uri="{FF2B5EF4-FFF2-40B4-BE49-F238E27FC236}">
                <a16:creationId xmlns:a16="http://schemas.microsoft.com/office/drawing/2014/main" id="{5DD5B14E-ADC7-4851-B784-C2BE638FC45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68946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
        <p:nvSpPr>
          <p:cNvPr id="5" name="Notes Placeholder 4">
            <a:extLst>
              <a:ext uri="{FF2B5EF4-FFF2-40B4-BE49-F238E27FC236}">
                <a16:creationId xmlns:a16="http://schemas.microsoft.com/office/drawing/2014/main" id="{AA00422F-CA4C-4A5D-B7F6-2577BE7B0A4B}"/>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60038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
        <p:nvSpPr>
          <p:cNvPr id="5" name="Notes Placeholder 4">
            <a:extLst>
              <a:ext uri="{FF2B5EF4-FFF2-40B4-BE49-F238E27FC236}">
                <a16:creationId xmlns:a16="http://schemas.microsoft.com/office/drawing/2014/main" id="{D9211130-AA76-4593-80AC-426F7EEBC18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70236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
        <p:nvSpPr>
          <p:cNvPr id="5" name="Notes Placeholder 4">
            <a:extLst>
              <a:ext uri="{FF2B5EF4-FFF2-40B4-BE49-F238E27FC236}">
                <a16:creationId xmlns:a16="http://schemas.microsoft.com/office/drawing/2014/main" id="{E23973D5-FE2C-4672-A803-752C7FA277E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828218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
        <p:nvSpPr>
          <p:cNvPr id="5" name="Notes Placeholder 4">
            <a:extLst>
              <a:ext uri="{FF2B5EF4-FFF2-40B4-BE49-F238E27FC236}">
                <a16:creationId xmlns:a16="http://schemas.microsoft.com/office/drawing/2014/main" id="{E1746D1D-5F7D-4A03-A722-02478D713CC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527612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1029588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134196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5</a:t>
            </a:fld>
            <a:endParaRPr lang="en-US" altLang="en-US" sz="1200" dirty="0"/>
          </a:p>
        </p:txBody>
      </p:sp>
      <p:sp>
        <p:nvSpPr>
          <p:cNvPr id="2" name="Notes Placeholder 1">
            <a:extLst>
              <a:ext uri="{FF2B5EF4-FFF2-40B4-BE49-F238E27FC236}">
                <a16:creationId xmlns:a16="http://schemas.microsoft.com/office/drawing/2014/main" id="{027ACB97-406C-4563-87AC-8E04F84C6B43}"/>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dirty="0"/>
          </a:p>
        </p:txBody>
      </p:sp>
      <p:sp>
        <p:nvSpPr>
          <p:cNvPr id="5" name="Notes Placeholder 4">
            <a:extLst>
              <a:ext uri="{FF2B5EF4-FFF2-40B4-BE49-F238E27FC236}">
                <a16:creationId xmlns:a16="http://schemas.microsoft.com/office/drawing/2014/main" id="{87D9602B-8460-4941-A410-53ED881A09D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851984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dirty="0"/>
          </a:p>
        </p:txBody>
      </p:sp>
      <p:sp>
        <p:nvSpPr>
          <p:cNvPr id="5" name="Notes Placeholder 4">
            <a:extLst>
              <a:ext uri="{FF2B5EF4-FFF2-40B4-BE49-F238E27FC236}">
                <a16:creationId xmlns:a16="http://schemas.microsoft.com/office/drawing/2014/main" id="{84FBD459-EA35-4C91-94A7-39625F9F978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570134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dirty="0"/>
          </a:p>
        </p:txBody>
      </p:sp>
      <p:sp>
        <p:nvSpPr>
          <p:cNvPr id="5" name="Notes Placeholder 4">
            <a:extLst>
              <a:ext uri="{FF2B5EF4-FFF2-40B4-BE49-F238E27FC236}">
                <a16:creationId xmlns:a16="http://schemas.microsoft.com/office/drawing/2014/main" id="{E2197A57-1B70-4F3A-9BBB-7B235E8E8FD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105516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dirty="0"/>
          </a:p>
        </p:txBody>
      </p:sp>
      <p:sp>
        <p:nvSpPr>
          <p:cNvPr id="5" name="Notes Placeholder 4">
            <a:extLst>
              <a:ext uri="{FF2B5EF4-FFF2-40B4-BE49-F238E27FC236}">
                <a16:creationId xmlns:a16="http://schemas.microsoft.com/office/drawing/2014/main" id="{9C43FE60-A021-4630-8CF2-AA86B161790A}"/>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43873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dirty="0"/>
          </a:p>
        </p:txBody>
      </p:sp>
      <p:sp>
        <p:nvSpPr>
          <p:cNvPr id="5" name="Notes Placeholder 4">
            <a:extLst>
              <a:ext uri="{FF2B5EF4-FFF2-40B4-BE49-F238E27FC236}">
                <a16:creationId xmlns:a16="http://schemas.microsoft.com/office/drawing/2014/main" id="{966BD60F-81A9-4E9F-A932-DDCD302FE5E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381683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dirty="0"/>
          </a:p>
        </p:txBody>
      </p:sp>
      <p:sp>
        <p:nvSpPr>
          <p:cNvPr id="5" name="Notes Placeholder 4">
            <a:extLst>
              <a:ext uri="{FF2B5EF4-FFF2-40B4-BE49-F238E27FC236}">
                <a16:creationId xmlns:a16="http://schemas.microsoft.com/office/drawing/2014/main" id="{3A79A650-130D-44B9-AD45-2C7FB45959D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390521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dirty="0"/>
          </a:p>
        </p:txBody>
      </p:sp>
      <p:sp>
        <p:nvSpPr>
          <p:cNvPr id="5" name="Notes Placeholder 4">
            <a:extLst>
              <a:ext uri="{FF2B5EF4-FFF2-40B4-BE49-F238E27FC236}">
                <a16:creationId xmlns:a16="http://schemas.microsoft.com/office/drawing/2014/main" id="{951FF2FA-B793-4200-B3C2-D91E22AB858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594794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dirty="0"/>
          </a:p>
        </p:txBody>
      </p:sp>
      <p:sp>
        <p:nvSpPr>
          <p:cNvPr id="5" name="Notes Placeholder 4">
            <a:extLst>
              <a:ext uri="{FF2B5EF4-FFF2-40B4-BE49-F238E27FC236}">
                <a16:creationId xmlns:a16="http://schemas.microsoft.com/office/drawing/2014/main" id="{3A026460-429C-458D-8DAE-DB2299C6695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833077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dirty="0"/>
          </a:p>
        </p:txBody>
      </p:sp>
      <p:sp>
        <p:nvSpPr>
          <p:cNvPr id="5" name="Notes Placeholder 4">
            <a:extLst>
              <a:ext uri="{FF2B5EF4-FFF2-40B4-BE49-F238E27FC236}">
                <a16:creationId xmlns:a16="http://schemas.microsoft.com/office/drawing/2014/main" id="{E9A60A62-E306-4494-9903-1EEB78618E8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094643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33</a:t>
            </a:fld>
            <a:endParaRPr lang="en-US" dirty="0"/>
          </a:p>
        </p:txBody>
      </p:sp>
      <p:sp>
        <p:nvSpPr>
          <p:cNvPr id="5" name="Notes Placeholder 4">
            <a:extLst>
              <a:ext uri="{FF2B5EF4-FFF2-40B4-BE49-F238E27FC236}">
                <a16:creationId xmlns:a16="http://schemas.microsoft.com/office/drawing/2014/main" id="{344E79F1-16F9-437B-94E1-8BFE21C5D14C}"/>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9764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
        <p:nvSpPr>
          <p:cNvPr id="5" name="Notes Placeholder 4">
            <a:extLst>
              <a:ext uri="{FF2B5EF4-FFF2-40B4-BE49-F238E27FC236}">
                <a16:creationId xmlns:a16="http://schemas.microsoft.com/office/drawing/2014/main" id="{E5BFCF84-9ABC-4C06-A707-F7902F069CAD}"/>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752129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34</a:t>
            </a:fld>
            <a:endParaRPr lang="en-US" dirty="0"/>
          </a:p>
        </p:txBody>
      </p:sp>
      <p:sp>
        <p:nvSpPr>
          <p:cNvPr id="5" name="Notes Placeholder 4">
            <a:extLst>
              <a:ext uri="{FF2B5EF4-FFF2-40B4-BE49-F238E27FC236}">
                <a16:creationId xmlns:a16="http://schemas.microsoft.com/office/drawing/2014/main" id="{4C25D06B-EFC6-4BD7-857F-992B1C4C738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645324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35</a:t>
            </a:fld>
            <a:endParaRPr lang="en-US" dirty="0"/>
          </a:p>
        </p:txBody>
      </p:sp>
      <p:sp>
        <p:nvSpPr>
          <p:cNvPr id="5" name="Notes Placeholder 4">
            <a:extLst>
              <a:ext uri="{FF2B5EF4-FFF2-40B4-BE49-F238E27FC236}">
                <a16:creationId xmlns:a16="http://schemas.microsoft.com/office/drawing/2014/main" id="{F703B633-2A79-40DE-A640-14C1500152F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897895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36</a:t>
            </a:fld>
            <a:endParaRPr lang="en-US" dirty="0"/>
          </a:p>
        </p:txBody>
      </p:sp>
      <p:sp>
        <p:nvSpPr>
          <p:cNvPr id="5" name="Notes Placeholder 4">
            <a:extLst>
              <a:ext uri="{FF2B5EF4-FFF2-40B4-BE49-F238E27FC236}">
                <a16:creationId xmlns:a16="http://schemas.microsoft.com/office/drawing/2014/main" id="{4D21C1B6-0173-42FA-B636-99F5461701E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59992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37</a:t>
            </a:fld>
            <a:endParaRPr lang="en-US" dirty="0"/>
          </a:p>
        </p:txBody>
      </p:sp>
      <p:sp>
        <p:nvSpPr>
          <p:cNvPr id="5" name="Notes Placeholder 4">
            <a:extLst>
              <a:ext uri="{FF2B5EF4-FFF2-40B4-BE49-F238E27FC236}">
                <a16:creationId xmlns:a16="http://schemas.microsoft.com/office/drawing/2014/main" id="{A64DB0B0-3BE5-429A-86A8-2D50A6BCA45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82722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38</a:t>
            </a:fld>
            <a:endParaRPr lang="en-US" dirty="0"/>
          </a:p>
        </p:txBody>
      </p:sp>
      <p:sp>
        <p:nvSpPr>
          <p:cNvPr id="5" name="Notes Placeholder 4">
            <a:extLst>
              <a:ext uri="{FF2B5EF4-FFF2-40B4-BE49-F238E27FC236}">
                <a16:creationId xmlns:a16="http://schemas.microsoft.com/office/drawing/2014/main" id="{A14B7FB6-DCD8-4598-A835-B117CD64169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169081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39</a:t>
            </a:fld>
            <a:endParaRPr lang="en-US" dirty="0"/>
          </a:p>
        </p:txBody>
      </p:sp>
      <p:sp>
        <p:nvSpPr>
          <p:cNvPr id="5" name="Notes Placeholder 4">
            <a:extLst>
              <a:ext uri="{FF2B5EF4-FFF2-40B4-BE49-F238E27FC236}">
                <a16:creationId xmlns:a16="http://schemas.microsoft.com/office/drawing/2014/main" id="{23D835BB-66C0-438E-9295-FCF8C17528E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551477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40</a:t>
            </a:fld>
            <a:endParaRPr lang="en-US" dirty="0"/>
          </a:p>
        </p:txBody>
      </p:sp>
      <p:sp>
        <p:nvSpPr>
          <p:cNvPr id="5" name="Notes Placeholder 4">
            <a:extLst>
              <a:ext uri="{FF2B5EF4-FFF2-40B4-BE49-F238E27FC236}">
                <a16:creationId xmlns:a16="http://schemas.microsoft.com/office/drawing/2014/main" id="{EAE628AA-FE00-40A0-B30C-5A50D561F1F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345670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42</a:t>
            </a:fld>
            <a:endParaRPr lang="en-US" dirty="0"/>
          </a:p>
        </p:txBody>
      </p:sp>
      <p:sp>
        <p:nvSpPr>
          <p:cNvPr id="5" name="Notes Placeholder 4">
            <a:extLst>
              <a:ext uri="{FF2B5EF4-FFF2-40B4-BE49-F238E27FC236}">
                <a16:creationId xmlns:a16="http://schemas.microsoft.com/office/drawing/2014/main" id="{895B4CA8-4FCE-431D-9F87-56C7E3DE952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241681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43</a:t>
            </a:fld>
            <a:endParaRPr lang="en-US" sz="1200" dirty="0"/>
          </a:p>
        </p:txBody>
      </p:sp>
      <p:sp>
        <p:nvSpPr>
          <p:cNvPr id="2" name="Notes Placeholder 1">
            <a:extLst>
              <a:ext uri="{FF2B5EF4-FFF2-40B4-BE49-F238E27FC236}">
                <a16:creationId xmlns:a16="http://schemas.microsoft.com/office/drawing/2014/main" id="{689FE512-8772-45DC-9292-5852E0584867}"/>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8</a:t>
            </a:fld>
            <a:endParaRPr lang="en-US" altLang="en-US" sz="1200" dirty="0"/>
          </a:p>
        </p:txBody>
      </p:sp>
      <p:sp>
        <p:nvSpPr>
          <p:cNvPr id="2" name="Notes Placeholder 1">
            <a:extLst>
              <a:ext uri="{FF2B5EF4-FFF2-40B4-BE49-F238E27FC236}">
                <a16:creationId xmlns:a16="http://schemas.microsoft.com/office/drawing/2014/main" id="{65B58D67-F7E9-4724-AC53-F9CDE0719391}"/>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
        <p:nvSpPr>
          <p:cNvPr id="5" name="Notes Placeholder 4">
            <a:extLst>
              <a:ext uri="{FF2B5EF4-FFF2-40B4-BE49-F238E27FC236}">
                <a16:creationId xmlns:a16="http://schemas.microsoft.com/office/drawing/2014/main" id="{C05D605C-4A02-4B88-97DE-B0785BF9ABD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17359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111757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
        <p:nvSpPr>
          <p:cNvPr id="5" name="Notes Placeholder 4">
            <a:extLst>
              <a:ext uri="{FF2B5EF4-FFF2-40B4-BE49-F238E27FC236}">
                <a16:creationId xmlns:a16="http://schemas.microsoft.com/office/drawing/2014/main" id="{F9EEEABF-C418-4C64-8308-F8FB588A8E6D}"/>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755946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
        <p:nvSpPr>
          <p:cNvPr id="5" name="Notes Placeholder 4">
            <a:extLst>
              <a:ext uri="{FF2B5EF4-FFF2-40B4-BE49-F238E27FC236}">
                <a16:creationId xmlns:a16="http://schemas.microsoft.com/office/drawing/2014/main" id="{557F3905-E046-4CFE-B2FB-1ED9D9460CEC}"/>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57235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
        <p:nvSpPr>
          <p:cNvPr id="5" name="Notes Placeholder 4">
            <a:extLst>
              <a:ext uri="{FF2B5EF4-FFF2-40B4-BE49-F238E27FC236}">
                <a16:creationId xmlns:a16="http://schemas.microsoft.com/office/drawing/2014/main" id="{9B728052-56DD-4DDB-92EA-78320CCA7B4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834446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s://vbaw.vba.va.gov/bl/21/corona.htm" TargetMode="Externa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3.GIF"/><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pn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9.xml"/><Relationship Id="rId7" Type="http://schemas.openxmlformats.org/officeDocument/2006/relationships/image" Target="../media/image8.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7.png"/><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0.GIF"/><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1.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5.png"/><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4.png"/><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32.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33.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20.png"/><Relationship Id="rId4"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21.png"/><Relationship Id="rId5" Type="http://schemas.openxmlformats.org/officeDocument/2006/relationships/notesSlide" Target="../notesSlides/notesSlide37.xml"/><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altLang="en-US" dirty="0"/>
              <a:t>Exams: Who, When, &amp; How</a:t>
            </a: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September 2020</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BF84-1F48-434C-9ADE-A7428155EDE9}"/>
              </a:ext>
            </a:extLst>
          </p:cNvPr>
          <p:cNvSpPr>
            <a:spLocks noGrp="1"/>
          </p:cNvSpPr>
          <p:nvPr>
            <p:ph type="title"/>
          </p:nvPr>
        </p:nvSpPr>
        <p:spPr>
          <a:xfrm>
            <a:off x="0" y="2679577"/>
            <a:ext cx="9144000" cy="1086867"/>
          </a:xfrm>
        </p:spPr>
        <p:txBody>
          <a:bodyPr/>
          <a:lstStyle/>
          <a:p>
            <a:r>
              <a:rPr lang="en-US" dirty="0"/>
              <a:t>Topic 1: Who Is Responsible</a:t>
            </a:r>
          </a:p>
        </p:txBody>
      </p:sp>
      <p:sp>
        <p:nvSpPr>
          <p:cNvPr id="4" name="Slide Number Placeholder 3">
            <a:extLst>
              <a:ext uri="{FF2B5EF4-FFF2-40B4-BE49-F238E27FC236}">
                <a16:creationId xmlns:a16="http://schemas.microsoft.com/office/drawing/2014/main" id="{7DC14C40-A351-43B0-A7AA-84CACD9EDF36}"/>
              </a:ext>
            </a:extLst>
          </p:cNvPr>
          <p:cNvSpPr>
            <a:spLocks noGrp="1"/>
          </p:cNvSpPr>
          <p:nvPr>
            <p:ph type="sldNum" sz="quarter" idx="12"/>
          </p:nvPr>
        </p:nvSpPr>
        <p:spPr/>
        <p:txBody>
          <a:bodyPr/>
          <a:lstStyle/>
          <a:p>
            <a:fld id="{36A6A193-2FDC-48DD-8023-1C75B05EEA9A}" type="slidenum">
              <a:rPr lang="en-US" smtClean="0"/>
              <a:pPr/>
              <a:t>10</a:t>
            </a:fld>
            <a:endParaRPr lang="en-US" dirty="0"/>
          </a:p>
        </p:txBody>
      </p:sp>
    </p:spTree>
    <p:extLst>
      <p:ext uri="{BB962C8B-B14F-4D97-AF65-F5344CB8AC3E}">
        <p14:creationId xmlns:p14="http://schemas.microsoft.com/office/powerpoint/2010/main" val="98217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Exams Responsibilities: Development activity personnel </a:t>
            </a:r>
            <a:endParaRPr lang="en-US" altLang="en-US" dirty="0">
              <a:effectLst/>
            </a:endParaRPr>
          </a:p>
        </p:txBody>
      </p:sp>
      <p:sp>
        <p:nvSpPr>
          <p:cNvPr id="57347" name="Content Placeholder 2"/>
          <p:cNvSpPr>
            <a:spLocks noGrp="1"/>
          </p:cNvSpPr>
          <p:nvPr>
            <p:ph idx="1"/>
            <p:custDataLst>
              <p:tags r:id="rId2"/>
            </p:custDataLst>
          </p:nvPr>
        </p:nvSpPr>
        <p:spPr>
          <a:xfrm>
            <a:off x="346841" y="1951383"/>
            <a:ext cx="8434551" cy="4480947"/>
          </a:xfrm>
        </p:spPr>
        <p:txBody>
          <a:bodyPr>
            <a:normAutofit fontScale="70000" lnSpcReduction="20000"/>
          </a:bodyPr>
          <a:lstStyle/>
          <a:p>
            <a:pPr marL="0" indent="0">
              <a:lnSpc>
                <a:spcPct val="120000"/>
              </a:lnSpc>
              <a:buNone/>
            </a:pPr>
            <a:r>
              <a:rPr lang="en-US" altLang="en-US" sz="2900" b="1" dirty="0"/>
              <a:t>Examinations that development personnel are responsible for requesting are:</a:t>
            </a:r>
            <a:r>
              <a:rPr lang="en-US" altLang="en-US" sz="2900" dirty="0"/>
              <a:t> </a:t>
            </a:r>
          </a:p>
          <a:p>
            <a:pPr lvl="1">
              <a:lnSpc>
                <a:spcPct val="120000"/>
              </a:lnSpc>
            </a:pPr>
            <a:r>
              <a:rPr lang="en-US" altLang="en-US" sz="2900" dirty="0"/>
              <a:t>Posttraumatic Stress Disorder (combat and/or fear based) </a:t>
            </a:r>
          </a:p>
          <a:p>
            <a:pPr lvl="1">
              <a:lnSpc>
                <a:spcPct val="120000"/>
              </a:lnSpc>
            </a:pPr>
            <a:r>
              <a:rPr lang="en-US" altLang="en-US" sz="2900" dirty="0"/>
              <a:t>Audio (Hearing loss &amp; Tinnitus)</a:t>
            </a:r>
          </a:p>
          <a:p>
            <a:pPr lvl="1">
              <a:lnSpc>
                <a:spcPct val="120000"/>
              </a:lnSpc>
            </a:pPr>
            <a:r>
              <a:rPr lang="en-US" altLang="en-US" sz="2900" dirty="0"/>
              <a:t>Presumptive issues </a:t>
            </a:r>
          </a:p>
          <a:p>
            <a:pPr lvl="1">
              <a:lnSpc>
                <a:spcPct val="120000"/>
              </a:lnSpc>
            </a:pPr>
            <a:r>
              <a:rPr lang="en-US" altLang="en-US" sz="2900" dirty="0"/>
              <a:t>General medical examinations for Veterans within one year of discharge and pension examinations  </a:t>
            </a:r>
          </a:p>
          <a:p>
            <a:pPr lvl="1">
              <a:lnSpc>
                <a:spcPct val="120000"/>
              </a:lnSpc>
            </a:pPr>
            <a:r>
              <a:rPr lang="en-US" altLang="en-US" sz="2900" dirty="0"/>
              <a:t>Increase examinations </a:t>
            </a:r>
          </a:p>
          <a:p>
            <a:pPr marL="0" indent="0">
              <a:lnSpc>
                <a:spcPct val="120000"/>
              </a:lnSpc>
              <a:spcBef>
                <a:spcPts val="600"/>
              </a:spcBef>
              <a:spcAft>
                <a:spcPts val="0"/>
              </a:spcAft>
              <a:buNone/>
            </a:pPr>
            <a:r>
              <a:rPr lang="en-US" sz="2900" b="1" dirty="0"/>
              <a:t>Important:</a:t>
            </a:r>
            <a:r>
              <a:rPr lang="en-US" dirty="0"/>
              <a:t>  </a:t>
            </a:r>
            <a:r>
              <a:rPr lang="en-US" sz="2600" dirty="0"/>
              <a:t>The COVID-19 pandemic has impacted the exam process therefore; it is essential before requesting/rescheduling an examination that all claims adjudicators review the information posted on the </a:t>
            </a:r>
            <a:r>
              <a:rPr lang="en-US" sz="2600" u="sng" dirty="0">
                <a:hlinkClick r:id="rId6"/>
              </a:rPr>
              <a:t>Compensation Service Novel Coronavirus (COVID-19) Operational Information Page</a:t>
            </a:r>
            <a:r>
              <a:rPr lang="en-US" sz="2600" dirty="0"/>
              <a:t> for any changes/updates to the examination process.</a:t>
            </a:r>
          </a:p>
          <a:p>
            <a:pPr marL="0" indent="0">
              <a:buNone/>
            </a:pPr>
            <a:endParaRPr lang="en-US" altLang="en-US" sz="24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29578016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Exams Responsibilities...Continued</a:t>
            </a:r>
            <a:endParaRPr lang="en-US" altLang="en-US" dirty="0">
              <a:effectLst/>
            </a:endParaRPr>
          </a:p>
        </p:txBody>
      </p:sp>
      <p:sp>
        <p:nvSpPr>
          <p:cNvPr id="57347" name="Content Placeholder 2"/>
          <p:cNvSpPr>
            <a:spLocks noGrp="1"/>
          </p:cNvSpPr>
          <p:nvPr>
            <p:ph idx="1"/>
            <p:custDataLst>
              <p:tags r:id="rId2"/>
            </p:custDataLst>
          </p:nvPr>
        </p:nvSpPr>
        <p:spPr>
          <a:xfrm>
            <a:off x="442127" y="1951384"/>
            <a:ext cx="8259745" cy="3916363"/>
          </a:xfrm>
        </p:spPr>
        <p:txBody>
          <a:bodyPr>
            <a:normAutofit/>
          </a:bodyPr>
          <a:lstStyle/>
          <a:p>
            <a:pPr marL="0" indent="0">
              <a:buNone/>
            </a:pPr>
            <a:r>
              <a:rPr lang="en-US" altLang="en-US" sz="2000" dirty="0"/>
              <a:t>Development personnel who have completed CO specified training are authorized to prepare basic or straightforward medical opinion requests.</a:t>
            </a:r>
          </a:p>
          <a:p>
            <a:pPr lvl="1"/>
            <a:r>
              <a:rPr lang="en-US" altLang="en-US" sz="2000" dirty="0"/>
              <a:t>No rating activity review required</a:t>
            </a:r>
            <a:r>
              <a:rPr lang="en-US" altLang="en-US" sz="1800" dirty="0"/>
              <a:t> </a:t>
            </a:r>
          </a:p>
          <a:p>
            <a:pPr marL="0" indent="0">
              <a:buNone/>
            </a:pPr>
            <a:endParaRPr lang="en-US" altLang="en-US" sz="2000" dirty="0"/>
          </a:p>
          <a:p>
            <a:pPr marL="0" indent="0">
              <a:buNone/>
            </a:pPr>
            <a:r>
              <a:rPr lang="en-US" altLang="en-US" sz="2000" dirty="0"/>
              <a:t>These basic requests include: </a:t>
            </a:r>
          </a:p>
          <a:p>
            <a:pPr lvl="1"/>
            <a:r>
              <a:rPr lang="en-US" altLang="en-US" sz="2000" dirty="0"/>
              <a:t>direct service-connection opinions</a:t>
            </a:r>
          </a:p>
          <a:p>
            <a:pPr lvl="1"/>
            <a:r>
              <a:rPr lang="en-US" altLang="en-US" sz="2000" dirty="0"/>
              <a:t>secondary service-connection opinions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12</a:t>
            </a:fld>
            <a:endParaRPr lang="en-US" dirty="0"/>
          </a:p>
        </p:txBody>
      </p:sp>
    </p:spTree>
    <p:extLst>
      <p:ext uri="{BB962C8B-B14F-4D97-AF65-F5344CB8AC3E}">
        <p14:creationId xmlns:p14="http://schemas.microsoft.com/office/powerpoint/2010/main" val="11408343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Exams Responsibilities: Rating activity</a:t>
            </a:r>
            <a:endParaRPr lang="en-US" altLang="en-US" dirty="0">
              <a:effectLst/>
            </a:endParaRPr>
          </a:p>
        </p:txBody>
      </p:sp>
      <p:sp>
        <p:nvSpPr>
          <p:cNvPr id="57347" name="Content Placeholder 2"/>
          <p:cNvSpPr>
            <a:spLocks noGrp="1"/>
          </p:cNvSpPr>
          <p:nvPr>
            <p:ph idx="1"/>
            <p:custDataLst>
              <p:tags r:id="rId2"/>
            </p:custDataLst>
          </p:nvPr>
        </p:nvSpPr>
        <p:spPr>
          <a:xfrm>
            <a:off x="452176" y="1951384"/>
            <a:ext cx="8239648" cy="3916363"/>
          </a:xfrm>
        </p:spPr>
        <p:txBody>
          <a:bodyPr>
            <a:normAutofit/>
          </a:bodyPr>
          <a:lstStyle/>
          <a:p>
            <a:pPr marL="0" indent="0">
              <a:buNone/>
            </a:pPr>
            <a:r>
              <a:rPr lang="en-US" altLang="en-US" sz="2000" dirty="0"/>
              <a:t>Only rating activity personnel may prepare complex medical opinion requests. These requests involving issues such as:</a:t>
            </a:r>
          </a:p>
          <a:p>
            <a:pPr lvl="1"/>
            <a:r>
              <a:rPr lang="en-US" altLang="en-US" sz="2000" dirty="0"/>
              <a:t>compensation under 38 U.S.C. 1151</a:t>
            </a:r>
          </a:p>
          <a:p>
            <a:pPr lvl="1"/>
            <a:r>
              <a:rPr lang="en-US" altLang="en-US" sz="2000" dirty="0"/>
              <a:t>aggravation (including Allen aggravation)</a:t>
            </a:r>
          </a:p>
          <a:p>
            <a:pPr lvl="1"/>
            <a:r>
              <a:rPr lang="en-US" altLang="en-US" sz="2000" dirty="0"/>
              <a:t>diagnostic variation or conflicting medical evidence</a:t>
            </a:r>
          </a:p>
          <a:p>
            <a:pPr lvl="1"/>
            <a:r>
              <a:rPr lang="en-US" altLang="en-US" sz="2000" dirty="0"/>
              <a:t>questions of credibility of evidence presented to the examiner, or</a:t>
            </a:r>
          </a:p>
          <a:p>
            <a:pPr lvl="1"/>
            <a:r>
              <a:rPr lang="en-US" altLang="en-US" sz="2000" dirty="0"/>
              <a:t>any other matters specified by the VSCM or PMCM, such as</a:t>
            </a:r>
          </a:p>
          <a:p>
            <a:pPr lvl="2"/>
            <a:r>
              <a:rPr lang="en-US" altLang="en-US" sz="2000" dirty="0"/>
              <a:t>rare disorders/rare etiologies, or</a:t>
            </a:r>
          </a:p>
          <a:p>
            <a:pPr lvl="2"/>
            <a:r>
              <a:rPr lang="en-US" altLang="en-US" sz="2000" dirty="0"/>
              <a:t>sensitive or high priority claims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39607864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7054-7F75-4DCB-9510-59D714B9C310}"/>
              </a:ext>
            </a:extLst>
          </p:cNvPr>
          <p:cNvSpPr>
            <a:spLocks noGrp="1"/>
          </p:cNvSpPr>
          <p:nvPr>
            <p:ph type="title"/>
          </p:nvPr>
        </p:nvSpPr>
        <p:spPr>
          <a:xfrm>
            <a:off x="0" y="2342133"/>
            <a:ext cx="9144000" cy="1086867"/>
          </a:xfrm>
        </p:spPr>
        <p:txBody>
          <a:bodyPr/>
          <a:lstStyle/>
          <a:p>
            <a:r>
              <a:rPr lang="en-US" dirty="0"/>
              <a:t>Knowledge Check</a:t>
            </a:r>
          </a:p>
        </p:txBody>
      </p:sp>
      <p:sp>
        <p:nvSpPr>
          <p:cNvPr id="4" name="Slide Number Placeholder 3">
            <a:extLst>
              <a:ext uri="{FF2B5EF4-FFF2-40B4-BE49-F238E27FC236}">
                <a16:creationId xmlns:a16="http://schemas.microsoft.com/office/drawing/2014/main" id="{1BF14B17-A65F-4576-9C05-30845D2395DE}"/>
              </a:ext>
            </a:extLst>
          </p:cNvPr>
          <p:cNvSpPr>
            <a:spLocks noGrp="1"/>
          </p:cNvSpPr>
          <p:nvPr>
            <p:ph type="sldNum" sz="quarter" idx="12"/>
          </p:nvPr>
        </p:nvSpPr>
        <p:spPr/>
        <p:txBody>
          <a:bodyPr/>
          <a:lstStyle/>
          <a:p>
            <a:fld id="{7C414AED-89CE-4A48-8B2B-1B3A5C68EA2A}" type="slidenum">
              <a:rPr lang="en-US" smtClean="0"/>
              <a:pPr/>
              <a:t>14</a:t>
            </a:fld>
            <a:endParaRPr lang="en-US" dirty="0"/>
          </a:p>
        </p:txBody>
      </p:sp>
    </p:spTree>
    <p:extLst>
      <p:ext uri="{BB962C8B-B14F-4D97-AF65-F5344CB8AC3E}">
        <p14:creationId xmlns:p14="http://schemas.microsoft.com/office/powerpoint/2010/main" val="305241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669F9-9082-438C-86A8-638543C91B5D}"/>
              </a:ext>
            </a:extLst>
          </p:cNvPr>
          <p:cNvSpPr>
            <a:spLocks noGrp="1"/>
          </p:cNvSpPr>
          <p:nvPr>
            <p:ph type="title"/>
          </p:nvPr>
        </p:nvSpPr>
        <p:spPr>
          <a:xfrm>
            <a:off x="0" y="2522414"/>
            <a:ext cx="9144000" cy="1086867"/>
          </a:xfrm>
        </p:spPr>
        <p:txBody>
          <a:bodyPr/>
          <a:lstStyle/>
          <a:p>
            <a:r>
              <a:rPr lang="en-US" dirty="0"/>
              <a:t>Topic 2: When It Is Most Advantageous to Order Exams</a:t>
            </a:r>
          </a:p>
        </p:txBody>
      </p:sp>
      <p:sp>
        <p:nvSpPr>
          <p:cNvPr id="4" name="Slide Number Placeholder 3">
            <a:extLst>
              <a:ext uri="{FF2B5EF4-FFF2-40B4-BE49-F238E27FC236}">
                <a16:creationId xmlns:a16="http://schemas.microsoft.com/office/drawing/2014/main" id="{3FC8989A-289D-4444-BB25-F2770B864B89}"/>
              </a:ext>
            </a:extLst>
          </p:cNvPr>
          <p:cNvSpPr>
            <a:spLocks noGrp="1"/>
          </p:cNvSpPr>
          <p:nvPr>
            <p:ph type="sldNum" sz="quarter" idx="12"/>
          </p:nvPr>
        </p:nvSpPr>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56401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Identify When to Request a VA examination</a:t>
            </a:r>
            <a:endParaRPr lang="en-US" altLang="en-US" dirty="0">
              <a:effectLst/>
            </a:endParaRPr>
          </a:p>
        </p:txBody>
      </p:sp>
      <p:sp>
        <p:nvSpPr>
          <p:cNvPr id="57347" name="Content Placeholder 2"/>
          <p:cNvSpPr>
            <a:spLocks noGrp="1"/>
          </p:cNvSpPr>
          <p:nvPr>
            <p:ph idx="1"/>
            <p:custDataLst>
              <p:tags r:id="rId2"/>
            </p:custDataLst>
          </p:nvPr>
        </p:nvSpPr>
        <p:spPr>
          <a:xfrm>
            <a:off x="482322" y="1951384"/>
            <a:ext cx="8259744" cy="3916363"/>
          </a:xfrm>
        </p:spPr>
        <p:txBody>
          <a:bodyPr>
            <a:normAutofit/>
          </a:bodyPr>
          <a:lstStyle/>
          <a:p>
            <a:pPr marL="0" indent="0">
              <a:buNone/>
            </a:pPr>
            <a:r>
              <a:rPr lang="en-US" altLang="en-US" sz="2000" dirty="0"/>
              <a:t>The timing for examinations is determined on an issue-by-issue basis. For each disability claimed, request the examination at the earliest point during the development process </a:t>
            </a:r>
          </a:p>
          <a:p>
            <a:pPr marL="842963" lvl="2" indent="-457200">
              <a:buFont typeface="+mj-lt"/>
              <a:buAutoNum type="arabicPeriod"/>
            </a:pPr>
            <a:r>
              <a:rPr lang="en-US" altLang="en-US" sz="2000" dirty="0"/>
              <a:t>Assess whether an examination or opinion is necessary pursuant to the duty to assist, to the extent practicable, after the development of all other relevant evidence.  </a:t>
            </a:r>
          </a:p>
          <a:p>
            <a:pPr marL="728663" lvl="2" indent="-342900" hangingPunct="0">
              <a:buFont typeface="+mj-lt"/>
              <a:buAutoNum type="arabicPeriod"/>
            </a:pPr>
            <a:r>
              <a:rPr lang="en-US" sz="2000" dirty="0"/>
              <a:t>An examination or opinion is only necessary under 38 CFR 3.159(c)(4) when there is </a:t>
            </a:r>
            <a:r>
              <a:rPr lang="en-US" sz="2000" b="1" i="1" dirty="0"/>
              <a:t>not</a:t>
            </a:r>
            <a:r>
              <a:rPr lang="en-US" sz="2000" dirty="0"/>
              <a:t> sufficient medical evidence of record to make a decision on the claim.</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9306206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Relevant Records</a:t>
            </a:r>
            <a:endParaRPr lang="en-US" altLang="en-US" dirty="0">
              <a:effectLst/>
            </a:endParaRPr>
          </a:p>
        </p:txBody>
      </p:sp>
      <p:sp>
        <p:nvSpPr>
          <p:cNvPr id="57347" name="Content Placeholder 2"/>
          <p:cNvSpPr>
            <a:spLocks noGrp="1"/>
          </p:cNvSpPr>
          <p:nvPr>
            <p:ph idx="1"/>
            <p:custDataLst>
              <p:tags r:id="rId2"/>
            </p:custDataLst>
          </p:nvPr>
        </p:nvSpPr>
        <p:spPr>
          <a:xfrm>
            <a:off x="492369" y="1951384"/>
            <a:ext cx="8219551" cy="3916363"/>
          </a:xfrm>
        </p:spPr>
        <p:txBody>
          <a:bodyPr>
            <a:normAutofit/>
          </a:bodyPr>
          <a:lstStyle/>
          <a:p>
            <a:pPr marL="0" indent="0">
              <a:buNone/>
            </a:pPr>
            <a:r>
              <a:rPr lang="en-US" altLang="en-US" sz="2000" dirty="0"/>
              <a:t>Relevant records for the purpose of VA’s statutory and regulatory duty to assist are those records that:</a:t>
            </a:r>
          </a:p>
          <a:p>
            <a:pPr lvl="2"/>
            <a:r>
              <a:rPr lang="en-US" altLang="en-US" sz="2000" dirty="0"/>
              <a:t>relate to the disability or injury for which the claimant is seeking benefits, and</a:t>
            </a:r>
          </a:p>
          <a:p>
            <a:pPr lvl="2"/>
            <a:r>
              <a:rPr lang="en-US" altLang="en-US" sz="2000" dirty="0"/>
              <a:t>have a reasonable possibility of helping to substantiate the claim.</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17</a:t>
            </a:fld>
            <a:endParaRPr lang="en-US" dirty="0"/>
          </a:p>
        </p:txBody>
      </p:sp>
    </p:spTree>
    <p:extLst>
      <p:ext uri="{BB962C8B-B14F-4D97-AF65-F5344CB8AC3E}">
        <p14:creationId xmlns:p14="http://schemas.microsoft.com/office/powerpoint/2010/main" val="36058173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Relevant Records...Continued </a:t>
            </a:r>
            <a:endParaRPr lang="en-US" altLang="en-US" dirty="0">
              <a:effectLst/>
            </a:endParaRPr>
          </a:p>
        </p:txBody>
      </p:sp>
      <p:sp>
        <p:nvSpPr>
          <p:cNvPr id="57347" name="Content Placeholder 2"/>
          <p:cNvSpPr>
            <a:spLocks noGrp="1"/>
          </p:cNvSpPr>
          <p:nvPr>
            <p:ph idx="1"/>
            <p:custDataLst>
              <p:tags r:id="rId2"/>
            </p:custDataLst>
          </p:nvPr>
        </p:nvSpPr>
        <p:spPr>
          <a:xfrm>
            <a:off x="411982" y="1951384"/>
            <a:ext cx="8249697" cy="3916363"/>
          </a:xfrm>
        </p:spPr>
        <p:txBody>
          <a:bodyPr>
            <a:normAutofit/>
          </a:bodyPr>
          <a:lstStyle/>
          <a:p>
            <a:r>
              <a:rPr lang="en-US" altLang="en-US" sz="2000" dirty="0"/>
              <a:t>For the purpose of 38 U.S.C. 5103A, the Court of Appeals for Veterans Claims (CAVC), in Golz v. Shinseki, 590 F.3d 1317 (Fed. Cir. 2010) held that not all medical records have a reasonable possibility of helping substantiate a pending claim and that VA’s duty to assist applies only to relevant records.</a:t>
            </a:r>
          </a:p>
          <a:p>
            <a:endParaRPr lang="en-US" altLang="en-US" sz="2000" dirty="0"/>
          </a:p>
          <a:p>
            <a:r>
              <a:rPr lang="en-US" altLang="en-US" sz="2000" dirty="0"/>
              <a:t>Because each case presents unique circumstances, relevance of records shall be determined on a case-by-case basis.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18</a:t>
            </a:fld>
            <a:endParaRPr lang="en-US" dirty="0"/>
          </a:p>
        </p:txBody>
      </p:sp>
    </p:spTree>
    <p:extLst>
      <p:ext uri="{BB962C8B-B14F-4D97-AF65-F5344CB8AC3E}">
        <p14:creationId xmlns:p14="http://schemas.microsoft.com/office/powerpoint/2010/main" val="4968742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Tracked Items &amp; VBMS Notes</a:t>
            </a:r>
            <a:endParaRPr lang="en-US" altLang="en-US" dirty="0">
              <a:effectLst/>
            </a:endParaRPr>
          </a:p>
        </p:txBody>
      </p:sp>
      <p:sp>
        <p:nvSpPr>
          <p:cNvPr id="57347" name="Content Placeholder 2"/>
          <p:cNvSpPr>
            <a:spLocks noGrp="1"/>
          </p:cNvSpPr>
          <p:nvPr>
            <p:ph idx="1"/>
            <p:custDataLst>
              <p:tags r:id="rId2"/>
            </p:custDataLst>
          </p:nvPr>
        </p:nvSpPr>
        <p:spPr>
          <a:xfrm>
            <a:off x="411982" y="1880494"/>
            <a:ext cx="8340132" cy="4399726"/>
          </a:xfrm>
        </p:spPr>
        <p:txBody>
          <a:bodyPr>
            <a:normAutofit/>
          </a:bodyPr>
          <a:lstStyle/>
          <a:p>
            <a:pPr marL="0" indent="0">
              <a:buNone/>
            </a:pPr>
            <a:r>
              <a:rPr lang="en-US" altLang="en-US" sz="2000" dirty="0"/>
              <a:t>Tracked items are critical to proper claims management/create the specific corresponding DBQ tracked item for each exam requested</a:t>
            </a:r>
          </a:p>
          <a:p>
            <a:pPr marL="0" indent="0">
              <a:spcAft>
                <a:spcPts val="0"/>
              </a:spcAft>
              <a:buNone/>
            </a:pPr>
            <a:endParaRPr lang="en-US" altLang="en-US" sz="2000" dirty="0"/>
          </a:p>
          <a:p>
            <a:pPr marL="0" indent="0">
              <a:buNone/>
            </a:pPr>
            <a:r>
              <a:rPr lang="en-US" altLang="en-US" sz="2000" dirty="0"/>
              <a:t>When routing claim for RVSR review (complex exam/medical opinion)</a:t>
            </a:r>
          </a:p>
          <a:p>
            <a:pPr lvl="2"/>
            <a:r>
              <a:rPr lang="en-US" altLang="en-US" sz="2000" dirty="0"/>
              <a:t>add the tracked item “Review Complex Exam”</a:t>
            </a:r>
          </a:p>
          <a:p>
            <a:pPr lvl="2"/>
            <a:r>
              <a:rPr lang="en-US" altLang="en-US" sz="2000" dirty="0"/>
              <a:t>append the special issue “RVSR examination” to at least one contention </a:t>
            </a:r>
          </a:p>
          <a:p>
            <a:pPr lvl="2"/>
            <a:r>
              <a:rPr lang="en-US" altLang="en-US" sz="2000" dirty="0"/>
              <a:t>add “Secondary Action Required” if an exam may be warranted but you are unable to enter the request at this time due to outstanding development.</a:t>
            </a:r>
          </a:p>
          <a:p>
            <a:pPr lvl="2"/>
            <a:r>
              <a:rPr lang="en-US" altLang="en-US" sz="2000" dirty="0"/>
              <a:t>add a permanent claim-level note to accurately reflect the status of any outstanding contentions requiring examination review.</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19</a:t>
            </a:fld>
            <a:endParaRPr lang="en-US" dirty="0"/>
          </a:p>
        </p:txBody>
      </p:sp>
    </p:spTree>
    <p:extLst>
      <p:ext uri="{BB962C8B-B14F-4D97-AF65-F5344CB8AC3E}">
        <p14:creationId xmlns:p14="http://schemas.microsoft.com/office/powerpoint/2010/main" val="13662437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26C4-2BA4-4538-8D1C-FE1BEC338601}"/>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B425FA92-C6EC-41FA-9EA9-4EDDA2B53C0F}"/>
              </a:ext>
            </a:extLst>
          </p:cNvPr>
          <p:cNvSpPr>
            <a:spLocks noGrp="1"/>
          </p:cNvSpPr>
          <p:nvPr>
            <p:ph idx="1"/>
          </p:nvPr>
        </p:nvSpPr>
        <p:spPr>
          <a:xfrm>
            <a:off x="457200" y="2057400"/>
            <a:ext cx="8229600" cy="4329113"/>
          </a:xfrm>
        </p:spPr>
        <p:txBody>
          <a:bodyPr>
            <a:normAutofit/>
          </a:bodyPr>
          <a:lstStyle/>
          <a:p>
            <a:r>
              <a:rPr lang="en-US" sz="2000" dirty="0"/>
              <a:t>Topic discussions</a:t>
            </a:r>
          </a:p>
          <a:p>
            <a:pPr lvl="1"/>
            <a:r>
              <a:rPr lang="en-US" sz="2000" dirty="0"/>
              <a:t>Who is responsible</a:t>
            </a:r>
          </a:p>
          <a:p>
            <a:pPr lvl="1"/>
            <a:r>
              <a:rPr lang="en-US" sz="2000" dirty="0"/>
              <a:t>When it is most advantageous to order exams</a:t>
            </a:r>
          </a:p>
          <a:p>
            <a:pPr lvl="1"/>
            <a:r>
              <a:rPr lang="en-US" sz="2000" dirty="0"/>
              <a:t>How to draft a sufficient examination</a:t>
            </a:r>
          </a:p>
          <a:p>
            <a:r>
              <a:rPr lang="en-US" sz="2000" dirty="0"/>
              <a:t>Knowledge checks after each </a:t>
            </a:r>
            <a:r>
              <a:rPr lang="en-US" sz="2000" b="1" dirty="0"/>
              <a:t>Topic</a:t>
            </a:r>
            <a:r>
              <a:rPr lang="en-US" sz="2000" dirty="0"/>
              <a:t> to ensure understanding/clarity</a:t>
            </a:r>
          </a:p>
          <a:p>
            <a:r>
              <a:rPr lang="en-US" sz="2000" dirty="0"/>
              <a:t>Practical Exercise</a:t>
            </a:r>
          </a:p>
          <a:p>
            <a:r>
              <a:rPr lang="en-US" sz="2000" dirty="0"/>
              <a:t>Lesson Review/Wrap-up</a:t>
            </a:r>
          </a:p>
          <a:p>
            <a:r>
              <a:rPr lang="en-US" sz="2000" dirty="0"/>
              <a:t>End of course assessment</a:t>
            </a:r>
          </a:p>
          <a:p>
            <a:pPr lvl="1"/>
            <a:r>
              <a:rPr lang="en-US" sz="2000" dirty="0"/>
              <a:t>In TMS…must achieve 85% &gt; to receive credit for course  </a:t>
            </a:r>
          </a:p>
          <a:p>
            <a:pPr lvl="1"/>
            <a:r>
              <a:rPr lang="en-US" sz="2000" dirty="0"/>
              <a:t>Unlimited attempts to achieve passing score</a:t>
            </a:r>
          </a:p>
          <a:p>
            <a:pPr lvl="1"/>
            <a:r>
              <a:rPr lang="en-US" sz="2000" dirty="0"/>
              <a:t>Open book (all resources can be utilized) </a:t>
            </a:r>
            <a:r>
              <a:rPr lang="en-US" dirty="0"/>
              <a:t> </a:t>
            </a:r>
          </a:p>
        </p:txBody>
      </p:sp>
      <p:sp>
        <p:nvSpPr>
          <p:cNvPr id="4" name="Slide Number Placeholder 3">
            <a:extLst>
              <a:ext uri="{FF2B5EF4-FFF2-40B4-BE49-F238E27FC236}">
                <a16:creationId xmlns:a16="http://schemas.microsoft.com/office/drawing/2014/main" id="{DE4F9EF2-DAED-4B9D-88D3-BB79499C83AC}"/>
              </a:ext>
            </a:extLst>
          </p:cNvPr>
          <p:cNvSpPr>
            <a:spLocks noGrp="1"/>
          </p:cNvSpPr>
          <p:nvPr>
            <p:ph type="sldNum" sz="quarter" idx="12"/>
          </p:nvPr>
        </p:nvSpPr>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2418927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Tracked Item Selections in VBMS </a:t>
            </a:r>
            <a:endParaRPr lang="en-US" alt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20</a:t>
            </a:fld>
            <a:endParaRPr lang="en-US" dirty="0"/>
          </a:p>
        </p:txBody>
      </p:sp>
      <p:pic>
        <p:nvPicPr>
          <p:cNvPr id="18" name="Picture 17" descr="A screenshot of a cell phone&#10;&#10;Description automatically generated">
            <a:extLst>
              <a:ext uri="{FF2B5EF4-FFF2-40B4-BE49-F238E27FC236}">
                <a16:creationId xmlns:a16="http://schemas.microsoft.com/office/drawing/2014/main" id="{154C4982-1EB6-4B5A-AEB0-157CEBEEE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180" y="1880494"/>
            <a:ext cx="8390020" cy="4183879"/>
          </a:xfrm>
          <a:prstGeom prst="rect">
            <a:avLst/>
          </a:prstGeom>
        </p:spPr>
      </p:pic>
    </p:spTree>
    <p:extLst>
      <p:ext uri="{BB962C8B-B14F-4D97-AF65-F5344CB8AC3E}">
        <p14:creationId xmlns:p14="http://schemas.microsoft.com/office/powerpoint/2010/main" val="24835550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Tracked Item and Associated Note</a:t>
            </a:r>
            <a:endParaRPr lang="en-US" altLang="en-US" dirty="0">
              <a:effectLst/>
            </a:endParaRPr>
          </a:p>
        </p:txBody>
      </p:sp>
      <p:sp>
        <p:nvSpPr>
          <p:cNvPr id="57347" name="Content Placeholder 2"/>
          <p:cNvSpPr>
            <a:spLocks noGrp="1"/>
          </p:cNvSpPr>
          <p:nvPr>
            <p:ph idx="1"/>
            <p:custDataLst>
              <p:tags r:id="rId2"/>
            </p:custDataLst>
          </p:nvPr>
        </p:nvSpPr>
        <p:spPr>
          <a:xfrm>
            <a:off x="434524" y="1951384"/>
            <a:ext cx="3913972" cy="3916363"/>
          </a:xfrm>
        </p:spPr>
        <p:txBody>
          <a:bodyPr>
            <a:normAutofit/>
          </a:bodyPr>
          <a:lstStyle/>
          <a:p>
            <a:pPr marL="0" indent="0">
              <a:buNone/>
            </a:pPr>
            <a:r>
              <a:rPr lang="en-US" altLang="en-US" sz="2000" dirty="0"/>
              <a:t>When the tracked item “Secondary Action Required” is used in VBMS, a permanent claim-level note shall be placed regarding any outstanding contentions requiring development and/or examination review</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21</a:t>
            </a:fld>
            <a:endParaRPr lang="en-US" dirty="0"/>
          </a:p>
        </p:txBody>
      </p:sp>
      <p:pic>
        <p:nvPicPr>
          <p:cNvPr id="3" name="Picture 2">
            <a:extLst>
              <a:ext uri="{FF2B5EF4-FFF2-40B4-BE49-F238E27FC236}">
                <a16:creationId xmlns:a16="http://schemas.microsoft.com/office/drawing/2014/main" id="{366997BE-DD37-418B-93A4-CC75CDBD6C09}"/>
              </a:ext>
            </a:extLst>
          </p:cNvPr>
          <p:cNvPicPr>
            <a:picLocks noChangeAspect="1"/>
          </p:cNvPicPr>
          <p:nvPr/>
        </p:nvPicPr>
        <p:blipFill>
          <a:blip r:embed="rId6"/>
          <a:stretch>
            <a:fillRect/>
          </a:stretch>
        </p:blipFill>
        <p:spPr>
          <a:xfrm>
            <a:off x="4795506" y="1709915"/>
            <a:ext cx="3913971" cy="4157832"/>
          </a:xfrm>
          <a:prstGeom prst="rect">
            <a:avLst/>
          </a:prstGeom>
        </p:spPr>
      </p:pic>
    </p:spTree>
    <p:extLst>
      <p:ext uri="{BB962C8B-B14F-4D97-AF65-F5344CB8AC3E}">
        <p14:creationId xmlns:p14="http://schemas.microsoft.com/office/powerpoint/2010/main" val="22178234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4558-2B7B-4FA3-B289-D8917FF97EC4}"/>
              </a:ext>
            </a:extLst>
          </p:cNvPr>
          <p:cNvSpPr>
            <a:spLocks noGrp="1"/>
          </p:cNvSpPr>
          <p:nvPr>
            <p:ph type="title"/>
          </p:nvPr>
        </p:nvSpPr>
        <p:spPr>
          <a:xfrm>
            <a:off x="0" y="2608140"/>
            <a:ext cx="9144000" cy="1086867"/>
          </a:xfrm>
        </p:spPr>
        <p:txBody>
          <a:bodyPr/>
          <a:lstStyle/>
          <a:p>
            <a:r>
              <a:rPr lang="en-US" dirty="0"/>
              <a:t>Knowledge Check</a:t>
            </a:r>
          </a:p>
        </p:txBody>
      </p:sp>
      <p:sp>
        <p:nvSpPr>
          <p:cNvPr id="4" name="Slide Number Placeholder 3">
            <a:extLst>
              <a:ext uri="{FF2B5EF4-FFF2-40B4-BE49-F238E27FC236}">
                <a16:creationId xmlns:a16="http://schemas.microsoft.com/office/drawing/2014/main" id="{CC8DD51A-69B1-4C69-9E10-5855240185E8}"/>
              </a:ext>
            </a:extLst>
          </p:cNvPr>
          <p:cNvSpPr>
            <a:spLocks noGrp="1"/>
          </p:cNvSpPr>
          <p:nvPr>
            <p:ph type="sldNum" sz="quarter" idx="12"/>
          </p:nvPr>
        </p:nvSpPr>
        <p:spPr/>
        <p:txBody>
          <a:bodyPr/>
          <a:lstStyle/>
          <a:p>
            <a:fld id="{36A6A193-2FDC-48DD-8023-1C75B05EEA9A}" type="slidenum">
              <a:rPr lang="en-US" smtClean="0"/>
              <a:pPr/>
              <a:t>22</a:t>
            </a:fld>
            <a:endParaRPr lang="en-US" dirty="0"/>
          </a:p>
        </p:txBody>
      </p:sp>
    </p:spTree>
    <p:extLst>
      <p:ext uri="{BB962C8B-B14F-4D97-AF65-F5344CB8AC3E}">
        <p14:creationId xmlns:p14="http://schemas.microsoft.com/office/powerpoint/2010/main" val="345379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DCB3-26EC-431A-9E9B-ED8022FAB9D2}"/>
              </a:ext>
            </a:extLst>
          </p:cNvPr>
          <p:cNvSpPr>
            <a:spLocks noGrp="1"/>
          </p:cNvSpPr>
          <p:nvPr>
            <p:ph type="title"/>
          </p:nvPr>
        </p:nvSpPr>
        <p:spPr>
          <a:xfrm>
            <a:off x="0" y="2736727"/>
            <a:ext cx="9144000" cy="1086867"/>
          </a:xfrm>
        </p:spPr>
        <p:txBody>
          <a:bodyPr/>
          <a:lstStyle/>
          <a:p>
            <a:r>
              <a:rPr lang="en-US" dirty="0"/>
              <a:t>Topic 3: How to Draft a Sufficient Examination</a:t>
            </a:r>
          </a:p>
        </p:txBody>
      </p:sp>
      <p:sp>
        <p:nvSpPr>
          <p:cNvPr id="4" name="Slide Number Placeholder 3">
            <a:extLst>
              <a:ext uri="{FF2B5EF4-FFF2-40B4-BE49-F238E27FC236}">
                <a16:creationId xmlns:a16="http://schemas.microsoft.com/office/drawing/2014/main" id="{026DDE0E-FA70-4DC9-B9C9-160D030DB206}"/>
              </a:ext>
            </a:extLst>
          </p:cNvPr>
          <p:cNvSpPr>
            <a:spLocks noGrp="1"/>
          </p:cNvSpPr>
          <p:nvPr>
            <p:ph type="sldNum" sz="quarter" idx="12"/>
          </p:nvPr>
        </p:nvSpPr>
        <p:spPr/>
        <p:txBody>
          <a:bodyPr/>
          <a:lstStyle/>
          <a:p>
            <a:fld id="{36A6A193-2FDC-48DD-8023-1C75B05EEA9A}" type="slidenum">
              <a:rPr lang="en-US" smtClean="0"/>
              <a:pPr/>
              <a:t>23</a:t>
            </a:fld>
            <a:endParaRPr lang="en-US" dirty="0"/>
          </a:p>
        </p:txBody>
      </p:sp>
    </p:spTree>
    <p:extLst>
      <p:ext uri="{BB962C8B-B14F-4D97-AF65-F5344CB8AC3E}">
        <p14:creationId xmlns:p14="http://schemas.microsoft.com/office/powerpoint/2010/main" val="176698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ERRA: Getting There</a:t>
            </a:r>
            <a:endParaRPr lang="en-US" alt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24</a:t>
            </a:fld>
            <a:endParaRPr lang="en-US" dirty="0"/>
          </a:p>
        </p:txBody>
      </p:sp>
      <p:pic>
        <p:nvPicPr>
          <p:cNvPr id="5" name="Picture 4">
            <a:extLst>
              <a:ext uri="{FF2B5EF4-FFF2-40B4-BE49-F238E27FC236}">
                <a16:creationId xmlns:a16="http://schemas.microsoft.com/office/drawing/2014/main" id="{EA521826-7870-4F96-B8DA-0B5F21401E60}"/>
              </a:ext>
            </a:extLst>
          </p:cNvPr>
          <p:cNvPicPr>
            <a:picLocks noChangeAspect="1"/>
          </p:cNvPicPr>
          <p:nvPr/>
        </p:nvPicPr>
        <p:blipFill>
          <a:blip r:embed="rId5"/>
          <a:stretch>
            <a:fillRect/>
          </a:stretch>
        </p:blipFill>
        <p:spPr>
          <a:xfrm>
            <a:off x="2906648" y="4568002"/>
            <a:ext cx="301450" cy="506012"/>
          </a:xfrm>
          <a:prstGeom prst="rect">
            <a:avLst/>
          </a:prstGeom>
        </p:spPr>
      </p:pic>
      <p:pic>
        <p:nvPicPr>
          <p:cNvPr id="6" name="Picture 5">
            <a:extLst>
              <a:ext uri="{FF2B5EF4-FFF2-40B4-BE49-F238E27FC236}">
                <a16:creationId xmlns:a16="http://schemas.microsoft.com/office/drawing/2014/main" id="{2AAB8E4A-4381-4CFB-842A-2DB8C5BE6C75}"/>
              </a:ext>
            </a:extLst>
          </p:cNvPr>
          <p:cNvPicPr>
            <a:picLocks noChangeAspect="1"/>
          </p:cNvPicPr>
          <p:nvPr/>
        </p:nvPicPr>
        <p:blipFill>
          <a:blip r:embed="rId6"/>
          <a:stretch>
            <a:fillRect/>
          </a:stretch>
        </p:blipFill>
        <p:spPr>
          <a:xfrm>
            <a:off x="563980" y="1761771"/>
            <a:ext cx="8152182" cy="2730450"/>
          </a:xfrm>
          <a:prstGeom prst="rect">
            <a:avLst/>
          </a:prstGeom>
        </p:spPr>
      </p:pic>
    </p:spTree>
    <p:extLst>
      <p:ext uri="{BB962C8B-B14F-4D97-AF65-F5344CB8AC3E}">
        <p14:creationId xmlns:p14="http://schemas.microsoft.com/office/powerpoint/2010/main" val="11082120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ERRA: Using the Tool</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4373915"/>
          </a:xfrm>
        </p:spPr>
        <p:txBody>
          <a:bodyPr>
            <a:normAutofit/>
          </a:bodyPr>
          <a:lstStyle/>
          <a:p>
            <a:pPr marL="0" indent="0">
              <a:buNone/>
            </a:pPr>
            <a:r>
              <a:rPr lang="en-US" altLang="en-US" sz="2000" dirty="0"/>
              <a:t>Information</a:t>
            </a:r>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br>
              <a:rPr lang="en-US" altLang="en-US" sz="2000" dirty="0"/>
            </a:br>
            <a:endParaRPr lang="en-US" altLang="en-US" sz="2000" dirty="0"/>
          </a:p>
          <a:p>
            <a:pPr marL="0" indent="0">
              <a:buNone/>
            </a:pPr>
            <a:endParaRPr lang="en-US" altLang="en-US" sz="2000" dirty="0"/>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25</a:t>
            </a:fld>
            <a:endParaRPr lang="en-US" dirty="0"/>
          </a:p>
        </p:txBody>
      </p:sp>
      <p:sp>
        <p:nvSpPr>
          <p:cNvPr id="5" name="TextBox 4">
            <a:extLst>
              <a:ext uri="{FF2B5EF4-FFF2-40B4-BE49-F238E27FC236}">
                <a16:creationId xmlns:a16="http://schemas.microsoft.com/office/drawing/2014/main" id="{81EB019D-DE8A-4109-8755-D1812C6701BA}"/>
              </a:ext>
            </a:extLst>
          </p:cNvPr>
          <p:cNvSpPr txBox="1"/>
          <p:nvPr/>
        </p:nvSpPr>
        <p:spPr>
          <a:xfrm>
            <a:off x="1024924" y="4527651"/>
            <a:ext cx="6092502" cy="369332"/>
          </a:xfrm>
          <a:prstGeom prst="rect">
            <a:avLst/>
          </a:prstGeom>
          <a:noFill/>
        </p:spPr>
        <p:txBody>
          <a:bodyPr wrap="none" rtlCol="0">
            <a:spAutoFit/>
          </a:bodyPr>
          <a:lstStyle/>
          <a:p>
            <a:r>
              <a:rPr lang="en-US" dirty="0">
                <a:solidFill>
                  <a:srgbClr val="1F497D"/>
                </a:solidFill>
              </a:rPr>
              <a:t>Type the Veteran’s Zip Code into the box and click Submit</a:t>
            </a:r>
          </a:p>
        </p:txBody>
      </p:sp>
      <p:pic>
        <p:nvPicPr>
          <p:cNvPr id="6" name="Picture 5">
            <a:extLst>
              <a:ext uri="{FF2B5EF4-FFF2-40B4-BE49-F238E27FC236}">
                <a16:creationId xmlns:a16="http://schemas.microsoft.com/office/drawing/2014/main" id="{71F74BF3-955B-4CA9-893C-862445F798AE}"/>
              </a:ext>
            </a:extLst>
          </p:cNvPr>
          <p:cNvPicPr>
            <a:picLocks noChangeAspect="1"/>
          </p:cNvPicPr>
          <p:nvPr/>
        </p:nvPicPr>
        <p:blipFill>
          <a:blip r:embed="rId6"/>
          <a:stretch>
            <a:fillRect/>
          </a:stretch>
        </p:blipFill>
        <p:spPr>
          <a:xfrm>
            <a:off x="1438671" y="3954817"/>
            <a:ext cx="146210" cy="323116"/>
          </a:xfrm>
          <a:prstGeom prst="rect">
            <a:avLst/>
          </a:prstGeom>
        </p:spPr>
      </p:pic>
      <p:pic>
        <p:nvPicPr>
          <p:cNvPr id="7" name="Picture 6">
            <a:extLst>
              <a:ext uri="{FF2B5EF4-FFF2-40B4-BE49-F238E27FC236}">
                <a16:creationId xmlns:a16="http://schemas.microsoft.com/office/drawing/2014/main" id="{F3F0F9BC-E1ED-4924-9B87-F2DD00FC21E4}"/>
              </a:ext>
            </a:extLst>
          </p:cNvPr>
          <p:cNvPicPr>
            <a:picLocks noChangeAspect="1"/>
          </p:cNvPicPr>
          <p:nvPr/>
        </p:nvPicPr>
        <p:blipFill>
          <a:blip r:embed="rId7"/>
          <a:stretch>
            <a:fillRect/>
          </a:stretch>
        </p:blipFill>
        <p:spPr>
          <a:xfrm>
            <a:off x="1845584" y="3954817"/>
            <a:ext cx="146210" cy="323116"/>
          </a:xfrm>
          <a:prstGeom prst="rect">
            <a:avLst/>
          </a:prstGeom>
        </p:spPr>
      </p:pic>
      <p:pic>
        <p:nvPicPr>
          <p:cNvPr id="9" name="Picture 8">
            <a:extLst>
              <a:ext uri="{FF2B5EF4-FFF2-40B4-BE49-F238E27FC236}">
                <a16:creationId xmlns:a16="http://schemas.microsoft.com/office/drawing/2014/main" id="{A9DEE9C6-581B-447B-8507-134BE62824C1}"/>
              </a:ext>
            </a:extLst>
          </p:cNvPr>
          <p:cNvPicPr>
            <a:picLocks noChangeAspect="1"/>
          </p:cNvPicPr>
          <p:nvPr/>
        </p:nvPicPr>
        <p:blipFill>
          <a:blip r:embed="rId8"/>
          <a:stretch>
            <a:fillRect/>
          </a:stretch>
        </p:blipFill>
        <p:spPr>
          <a:xfrm>
            <a:off x="881488" y="2399245"/>
            <a:ext cx="7768206" cy="1555572"/>
          </a:xfrm>
          <a:prstGeom prst="rect">
            <a:avLst/>
          </a:prstGeom>
        </p:spPr>
      </p:pic>
    </p:spTree>
    <p:extLst>
      <p:ext uri="{BB962C8B-B14F-4D97-AF65-F5344CB8AC3E}">
        <p14:creationId xmlns:p14="http://schemas.microsoft.com/office/powerpoint/2010/main" val="33866515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ERRA: The Product</a:t>
            </a:r>
            <a:endParaRPr lang="en-US" alt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26</a:t>
            </a:fld>
            <a:endParaRPr lang="en-US" dirty="0"/>
          </a:p>
        </p:txBody>
      </p:sp>
      <p:pic>
        <p:nvPicPr>
          <p:cNvPr id="13" name="Picture 12" descr="A screenshot of C&amp;P Examination Request Routing Assistant (ERRA) 2.7">
            <a:extLst>
              <a:ext uri="{FF2B5EF4-FFF2-40B4-BE49-F238E27FC236}">
                <a16:creationId xmlns:a16="http://schemas.microsoft.com/office/drawing/2014/main" id="{19272810-A5E3-458C-B17E-02595A343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75" y="1733550"/>
            <a:ext cx="8401049" cy="4171950"/>
          </a:xfrm>
          <a:prstGeom prst="rect">
            <a:avLst/>
          </a:prstGeom>
        </p:spPr>
      </p:pic>
    </p:spTree>
    <p:extLst>
      <p:ext uri="{BB962C8B-B14F-4D97-AF65-F5344CB8AC3E}">
        <p14:creationId xmlns:p14="http://schemas.microsoft.com/office/powerpoint/2010/main" val="30647072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Sufficient Exam Request-Index of DBQ</a:t>
            </a:r>
            <a:endParaRPr lang="en-US" altLang="en-US" dirty="0">
              <a:effectLst/>
            </a:endParaRPr>
          </a:p>
        </p:txBody>
      </p:sp>
      <p:sp>
        <p:nvSpPr>
          <p:cNvPr id="57347" name="Content Placeholder 2"/>
          <p:cNvSpPr>
            <a:spLocks noGrp="1"/>
          </p:cNvSpPr>
          <p:nvPr>
            <p:ph idx="1"/>
            <p:custDataLst>
              <p:tags r:id="rId2"/>
            </p:custDataLst>
          </p:nvPr>
        </p:nvSpPr>
        <p:spPr>
          <a:xfrm>
            <a:off x="452176" y="1951384"/>
            <a:ext cx="8309987" cy="4283477"/>
          </a:xfrm>
        </p:spPr>
        <p:txBody>
          <a:bodyPr>
            <a:normAutofit/>
          </a:bodyPr>
          <a:lstStyle/>
          <a:p>
            <a:r>
              <a:rPr lang="en-US" altLang="en-US" sz="2000" dirty="0"/>
              <a:t>Selecting the correct Disability Benefit Questionnaire (DBQ) </a:t>
            </a:r>
          </a:p>
          <a:p>
            <a:r>
              <a:rPr lang="en-US" altLang="en-US" sz="2000" dirty="0"/>
              <a:t>The Index of DBQ/Exams by Disability tool allows users to search by a particular word, phrase, or diagnostic code (DC).</a:t>
            </a:r>
          </a:p>
          <a:p>
            <a:endParaRPr lang="en-US" altLang="en-US" sz="2000" dirty="0"/>
          </a:p>
          <a:p>
            <a:endParaRPr lang="en-US" altLang="en-US" sz="2000" dirty="0"/>
          </a:p>
          <a:p>
            <a:endParaRPr lang="en-US" altLang="en-US" sz="2000" dirty="0"/>
          </a:p>
          <a:p>
            <a:endParaRPr lang="en-US" altLang="en-US" sz="2000" dirty="0"/>
          </a:p>
          <a:p>
            <a:pPr marL="0" indent="0">
              <a:buNone/>
            </a:pPr>
            <a:r>
              <a:rPr lang="en-US" altLang="en-US" sz="2000" dirty="0"/>
              <a:t> </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27</a:t>
            </a:fld>
            <a:endParaRPr lang="en-US" dirty="0"/>
          </a:p>
        </p:txBody>
      </p:sp>
      <p:pic>
        <p:nvPicPr>
          <p:cNvPr id="4" name="Picture 3">
            <a:extLst>
              <a:ext uri="{FF2B5EF4-FFF2-40B4-BE49-F238E27FC236}">
                <a16:creationId xmlns:a16="http://schemas.microsoft.com/office/drawing/2014/main" id="{4AE575CC-8EE2-4C1E-A782-75BB25201FE5}"/>
              </a:ext>
            </a:extLst>
          </p:cNvPr>
          <p:cNvPicPr>
            <a:picLocks noChangeAspect="1"/>
          </p:cNvPicPr>
          <p:nvPr/>
        </p:nvPicPr>
        <p:blipFill>
          <a:blip r:embed="rId6"/>
          <a:stretch>
            <a:fillRect/>
          </a:stretch>
        </p:blipFill>
        <p:spPr>
          <a:xfrm>
            <a:off x="1111331" y="5392522"/>
            <a:ext cx="304380" cy="506012"/>
          </a:xfrm>
          <a:prstGeom prst="rect">
            <a:avLst/>
          </a:prstGeom>
        </p:spPr>
      </p:pic>
      <p:pic>
        <p:nvPicPr>
          <p:cNvPr id="5" name="Picture 4">
            <a:extLst>
              <a:ext uri="{FF2B5EF4-FFF2-40B4-BE49-F238E27FC236}">
                <a16:creationId xmlns:a16="http://schemas.microsoft.com/office/drawing/2014/main" id="{FE0AE48A-CECC-4EAE-96A8-7C33DB327581}"/>
              </a:ext>
            </a:extLst>
          </p:cNvPr>
          <p:cNvPicPr>
            <a:picLocks noChangeAspect="1"/>
          </p:cNvPicPr>
          <p:nvPr/>
        </p:nvPicPr>
        <p:blipFill>
          <a:blip r:embed="rId7"/>
          <a:stretch>
            <a:fillRect/>
          </a:stretch>
        </p:blipFill>
        <p:spPr>
          <a:xfrm>
            <a:off x="381837" y="3195228"/>
            <a:ext cx="8116212" cy="2148793"/>
          </a:xfrm>
          <a:prstGeom prst="rect">
            <a:avLst/>
          </a:prstGeom>
        </p:spPr>
      </p:pic>
    </p:spTree>
    <p:extLst>
      <p:ext uri="{BB962C8B-B14F-4D97-AF65-F5344CB8AC3E}">
        <p14:creationId xmlns:p14="http://schemas.microsoft.com/office/powerpoint/2010/main" val="25516343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Index of DBQ – Product</a:t>
            </a:r>
            <a:endParaRPr lang="en-US" alt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28</a:t>
            </a:fld>
            <a:endParaRPr lang="en-US" dirty="0"/>
          </a:p>
        </p:txBody>
      </p:sp>
      <p:pic>
        <p:nvPicPr>
          <p:cNvPr id="5" name="Picture 4">
            <a:extLst>
              <a:ext uri="{FF2B5EF4-FFF2-40B4-BE49-F238E27FC236}">
                <a16:creationId xmlns:a16="http://schemas.microsoft.com/office/drawing/2014/main" id="{109348DC-48F2-4E43-B5EE-469ED479693E}"/>
              </a:ext>
            </a:extLst>
          </p:cNvPr>
          <p:cNvPicPr>
            <a:picLocks noChangeAspect="1"/>
          </p:cNvPicPr>
          <p:nvPr/>
        </p:nvPicPr>
        <p:blipFill>
          <a:blip r:embed="rId5"/>
          <a:stretch>
            <a:fillRect/>
          </a:stretch>
        </p:blipFill>
        <p:spPr>
          <a:xfrm>
            <a:off x="1120391" y="1982285"/>
            <a:ext cx="6903218" cy="4348178"/>
          </a:xfrm>
          <a:prstGeom prst="rect">
            <a:avLst/>
          </a:prstGeom>
        </p:spPr>
      </p:pic>
      <p:pic>
        <p:nvPicPr>
          <p:cNvPr id="6" name="Picture 5">
            <a:extLst>
              <a:ext uri="{FF2B5EF4-FFF2-40B4-BE49-F238E27FC236}">
                <a16:creationId xmlns:a16="http://schemas.microsoft.com/office/drawing/2014/main" id="{2E18103F-A328-40DC-BE10-53F90C09FC75}"/>
              </a:ext>
            </a:extLst>
          </p:cNvPr>
          <p:cNvPicPr>
            <a:picLocks noChangeAspect="1"/>
          </p:cNvPicPr>
          <p:nvPr/>
        </p:nvPicPr>
        <p:blipFill>
          <a:blip r:embed="rId6"/>
          <a:stretch>
            <a:fillRect/>
          </a:stretch>
        </p:blipFill>
        <p:spPr>
          <a:xfrm>
            <a:off x="5697415" y="2883877"/>
            <a:ext cx="1688123" cy="1356527"/>
          </a:xfrm>
          <a:prstGeom prst="rect">
            <a:avLst/>
          </a:prstGeom>
        </p:spPr>
      </p:pic>
    </p:spTree>
    <p:extLst>
      <p:ext uri="{BB962C8B-B14F-4D97-AF65-F5344CB8AC3E}">
        <p14:creationId xmlns:p14="http://schemas.microsoft.com/office/powerpoint/2010/main" val="11358460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Sufficient Exam Request-ERB</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r>
              <a:rPr lang="en-US" altLang="en-US" sz="2000" dirty="0"/>
              <a:t>Exam Request Builder (ERB) tool is to standardize the format for exam requests</a:t>
            </a:r>
          </a:p>
          <a:p>
            <a:endParaRPr lang="en-US" altLang="en-US" sz="2000" dirty="0"/>
          </a:p>
          <a:p>
            <a:r>
              <a:rPr lang="en-US" altLang="en-US" sz="2000" dirty="0"/>
              <a:t>Use of the ERB tool is mandatory when requesting exams from VA Medical Center  </a:t>
            </a:r>
          </a:p>
          <a:p>
            <a:endParaRPr lang="en-US" altLang="en-US" sz="2000" dirty="0"/>
          </a:p>
          <a:p>
            <a:r>
              <a:rPr lang="en-US" altLang="en-US" sz="2000" dirty="0"/>
              <a:t>As with all automated tools, users should ensure the suggested language and examinations are adequate before inputting the exam requests.</a:t>
            </a:r>
          </a:p>
          <a:p>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29</a:t>
            </a:fld>
            <a:endParaRPr lang="en-US" dirty="0"/>
          </a:p>
        </p:txBody>
      </p:sp>
    </p:spTree>
    <p:extLst>
      <p:ext uri="{BB962C8B-B14F-4D97-AF65-F5344CB8AC3E}">
        <p14:creationId xmlns:p14="http://schemas.microsoft.com/office/powerpoint/2010/main" val="11443992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3311-F93F-4141-998A-AECFF9F37949}"/>
              </a:ext>
            </a:extLst>
          </p:cNvPr>
          <p:cNvSpPr>
            <a:spLocks noGrp="1"/>
          </p:cNvSpPr>
          <p:nvPr>
            <p:ph type="title"/>
          </p:nvPr>
        </p:nvSpPr>
        <p:spPr>
          <a:xfrm>
            <a:off x="0" y="2342133"/>
            <a:ext cx="9144000" cy="1996785"/>
          </a:xfrm>
        </p:spPr>
        <p:txBody>
          <a:bodyPr>
            <a:normAutofit fontScale="90000"/>
          </a:bodyPr>
          <a:lstStyle/>
          <a:p>
            <a:r>
              <a:rPr lang="en-US" dirty="0"/>
              <a:t>Introduction to Exams: Who, When, and How</a:t>
            </a:r>
            <a:br>
              <a:rPr lang="en-US" dirty="0"/>
            </a:br>
            <a:br>
              <a:rPr lang="en-US" sz="2200" b="0" dirty="0">
                <a:solidFill>
                  <a:schemeClr val="tx1"/>
                </a:solidFill>
                <a:latin typeface="Arial" panose="020B0604020202020204" pitchFamily="34" charset="0"/>
              </a:rPr>
            </a:br>
            <a:br>
              <a:rPr lang="en-US" dirty="0"/>
            </a:br>
            <a:br>
              <a:rPr lang="en-US" dirty="0"/>
            </a:br>
            <a:endParaRPr lang="en-US" dirty="0"/>
          </a:p>
        </p:txBody>
      </p:sp>
      <p:sp>
        <p:nvSpPr>
          <p:cNvPr id="4" name="Slide Number Placeholder 3">
            <a:extLst>
              <a:ext uri="{FF2B5EF4-FFF2-40B4-BE49-F238E27FC236}">
                <a16:creationId xmlns:a16="http://schemas.microsoft.com/office/drawing/2014/main" id="{0070F523-D04B-42EF-92D0-90F39168DDFD}"/>
              </a:ext>
            </a:extLst>
          </p:cNvPr>
          <p:cNvSpPr>
            <a:spLocks noGrp="1"/>
          </p:cNvSpPr>
          <p:nvPr>
            <p:ph type="sldNum" sz="quarter" idx="12"/>
          </p:nvPr>
        </p:nvSpPr>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3760783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Sufficient Exam Request-ERB</a:t>
            </a:r>
            <a:endParaRPr lang="en-US" alt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30</a:t>
            </a:fld>
            <a:endParaRPr lang="en-US" dirty="0"/>
          </a:p>
        </p:txBody>
      </p:sp>
      <p:pic>
        <p:nvPicPr>
          <p:cNvPr id="3" name="Picture 2">
            <a:extLst>
              <a:ext uri="{FF2B5EF4-FFF2-40B4-BE49-F238E27FC236}">
                <a16:creationId xmlns:a16="http://schemas.microsoft.com/office/drawing/2014/main" id="{D960B885-C9E2-4E5C-A49D-96CF8FF73AC8}"/>
              </a:ext>
            </a:extLst>
          </p:cNvPr>
          <p:cNvPicPr>
            <a:picLocks noChangeAspect="1"/>
          </p:cNvPicPr>
          <p:nvPr/>
        </p:nvPicPr>
        <p:blipFill>
          <a:blip r:embed="rId5"/>
          <a:stretch>
            <a:fillRect/>
          </a:stretch>
        </p:blipFill>
        <p:spPr>
          <a:xfrm>
            <a:off x="486562" y="1400094"/>
            <a:ext cx="7935986" cy="4404221"/>
          </a:xfrm>
          <a:prstGeom prst="rect">
            <a:avLst/>
          </a:prstGeom>
        </p:spPr>
      </p:pic>
      <p:sp>
        <p:nvSpPr>
          <p:cNvPr id="8" name="Arrow: Up 7">
            <a:extLst>
              <a:ext uri="{FF2B5EF4-FFF2-40B4-BE49-F238E27FC236}">
                <a16:creationId xmlns:a16="http://schemas.microsoft.com/office/drawing/2014/main" id="{B9D19D2C-E1C9-48E1-B41C-603020D851E0}"/>
              </a:ext>
            </a:extLst>
          </p:cNvPr>
          <p:cNvSpPr/>
          <p:nvPr/>
        </p:nvSpPr>
        <p:spPr>
          <a:xfrm>
            <a:off x="2776756" y="5892752"/>
            <a:ext cx="293614" cy="62078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8770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Helpful Reminders When Ordering Exams</a:t>
            </a:r>
            <a:endParaRPr lang="en-US" altLang="en-US" dirty="0">
              <a:effectLst/>
            </a:endParaRPr>
          </a:p>
        </p:txBody>
      </p:sp>
      <p:sp>
        <p:nvSpPr>
          <p:cNvPr id="57347" name="Content Placeholder 2"/>
          <p:cNvSpPr>
            <a:spLocks noGrp="1"/>
          </p:cNvSpPr>
          <p:nvPr>
            <p:ph idx="1"/>
            <p:custDataLst>
              <p:tags r:id="rId2"/>
            </p:custDataLst>
          </p:nvPr>
        </p:nvSpPr>
        <p:spPr>
          <a:xfrm>
            <a:off x="452176" y="1951384"/>
            <a:ext cx="8129116" cy="3916363"/>
          </a:xfrm>
        </p:spPr>
        <p:txBody>
          <a:bodyPr>
            <a:normAutofit/>
          </a:bodyPr>
          <a:lstStyle/>
          <a:p>
            <a:r>
              <a:rPr lang="en-US" altLang="en-US" sz="2000" dirty="0"/>
              <a:t>Make sure you list any pertinent evidence that the examiner needs to review 	</a:t>
            </a:r>
          </a:p>
          <a:p>
            <a:pPr lvl="2"/>
            <a:r>
              <a:rPr lang="en-US" altLang="en-US" sz="2000" dirty="0"/>
              <a:t>Tabs, annotations or bookmarks are required</a:t>
            </a:r>
            <a:r>
              <a:rPr lang="en-US" altLang="en-US" sz="1600" dirty="0"/>
              <a:t> </a:t>
            </a:r>
          </a:p>
          <a:p>
            <a:r>
              <a:rPr lang="en-US" altLang="en-US" sz="2000" dirty="0"/>
              <a:t>Include the requestor’s contact information in every exam request </a:t>
            </a:r>
          </a:p>
          <a:p>
            <a:r>
              <a:rPr lang="en-US" altLang="en-US" sz="2000" dirty="0"/>
              <a:t>List all contentions to be examined in your request</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31</a:t>
            </a:fld>
            <a:endParaRPr lang="en-US" dirty="0"/>
          </a:p>
        </p:txBody>
      </p:sp>
    </p:spTree>
    <p:extLst>
      <p:ext uri="{BB962C8B-B14F-4D97-AF65-F5344CB8AC3E}">
        <p14:creationId xmlns:p14="http://schemas.microsoft.com/office/powerpoint/2010/main" val="27593432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PTSD Examinations</a:t>
            </a:r>
            <a:endParaRPr lang="en-US" altLang="en-US" dirty="0">
              <a:effectLst/>
            </a:endParaRPr>
          </a:p>
        </p:txBody>
      </p:sp>
      <p:sp>
        <p:nvSpPr>
          <p:cNvPr id="57347" name="Content Placeholder 2"/>
          <p:cNvSpPr>
            <a:spLocks noGrp="1"/>
          </p:cNvSpPr>
          <p:nvPr>
            <p:ph idx="1"/>
            <p:custDataLst>
              <p:tags r:id="rId2"/>
            </p:custDataLst>
          </p:nvPr>
        </p:nvSpPr>
        <p:spPr>
          <a:xfrm>
            <a:off x="572756" y="1951384"/>
            <a:ext cx="8078875" cy="3916363"/>
          </a:xfrm>
        </p:spPr>
        <p:txBody>
          <a:bodyPr>
            <a:normAutofit fontScale="92500" lnSpcReduction="10000"/>
          </a:bodyPr>
          <a:lstStyle/>
          <a:p>
            <a:pPr marL="0" indent="0" hangingPunct="0">
              <a:buNone/>
            </a:pPr>
            <a:r>
              <a:rPr lang="en-US" sz="2200" dirty="0"/>
              <a:t>PTSD exams must be requested in these situations:</a:t>
            </a:r>
          </a:p>
          <a:p>
            <a:pPr marL="0" indent="0" hangingPunct="0">
              <a:buNone/>
            </a:pPr>
            <a:endParaRPr lang="en-US" sz="2200" dirty="0"/>
          </a:p>
          <a:p>
            <a:pPr lvl="1" hangingPunct="0"/>
            <a:r>
              <a:rPr lang="en-US" sz="2200" dirty="0"/>
              <a:t>Receipt of combat decoration</a:t>
            </a:r>
          </a:p>
          <a:p>
            <a:pPr lvl="1" hangingPunct="0"/>
            <a:endParaRPr lang="en-US" sz="2200" dirty="0"/>
          </a:p>
          <a:p>
            <a:pPr lvl="1" hangingPunct="0"/>
            <a:r>
              <a:rPr lang="en-US" sz="2200" dirty="0"/>
              <a:t>Fear of hostile military or terrorist activities</a:t>
            </a:r>
          </a:p>
          <a:p>
            <a:pPr lvl="1" hangingPunct="0"/>
            <a:endParaRPr lang="en-US" sz="2200" dirty="0"/>
          </a:p>
          <a:p>
            <a:pPr lvl="1" hangingPunct="0"/>
            <a:r>
              <a:rPr lang="en-US" sz="2200" dirty="0"/>
              <a:t>Conceded stressor</a:t>
            </a:r>
          </a:p>
          <a:p>
            <a:pPr lvl="1" hangingPunct="0"/>
            <a:endParaRPr lang="en-US" sz="2200" dirty="0"/>
          </a:p>
          <a:p>
            <a:pPr lvl="1" hangingPunct="0"/>
            <a:r>
              <a:rPr lang="en-US" sz="2200" dirty="0"/>
              <a:t>In-service diagnosis</a:t>
            </a:r>
          </a:p>
          <a:p>
            <a:pPr lvl="1" hangingPunct="0"/>
            <a:endParaRPr lang="en-US" sz="2200" b="1" dirty="0"/>
          </a:p>
          <a:p>
            <a:pPr marL="0" indent="0" hangingPunct="0">
              <a:buNone/>
            </a:pPr>
            <a:r>
              <a:rPr lang="en-US" sz="2200" b="1" dirty="0"/>
              <a:t>Note:</a:t>
            </a:r>
            <a:r>
              <a:rPr lang="en-US" dirty="0"/>
              <a:t> </a:t>
            </a:r>
            <a:r>
              <a:rPr lang="en-US" sz="1900" dirty="0"/>
              <a:t>The rationale for ordering the exam must be entered in exam request.</a:t>
            </a:r>
            <a:r>
              <a:rPr lang="en-US" sz="2100" dirty="0"/>
              <a:t> </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32</a:t>
            </a:fld>
            <a:endParaRPr lang="en-US" dirty="0"/>
          </a:p>
        </p:txBody>
      </p:sp>
    </p:spTree>
    <p:extLst>
      <p:ext uri="{BB962C8B-B14F-4D97-AF65-F5344CB8AC3E}">
        <p14:creationId xmlns:p14="http://schemas.microsoft.com/office/powerpoint/2010/main" val="20824487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8"/>
            <a:ext cx="9144000" cy="735136"/>
          </a:xfrm>
        </p:spPr>
        <p:txBody>
          <a:bodyPr/>
          <a:lstStyle/>
          <a:p>
            <a:r>
              <a:rPr lang="en-US" altLang="en-US" dirty="0"/>
              <a:t>Hearing Loss and/or Tinnitus Examinations</a:t>
            </a:r>
            <a:endParaRPr lang="en-US" altLang="en-US" dirty="0">
              <a:effectLst/>
            </a:endParaRPr>
          </a:p>
        </p:txBody>
      </p:sp>
      <p:sp>
        <p:nvSpPr>
          <p:cNvPr id="57347" name="Content Placeholder 2"/>
          <p:cNvSpPr>
            <a:spLocks noGrp="1"/>
          </p:cNvSpPr>
          <p:nvPr>
            <p:ph idx="1"/>
            <p:custDataLst>
              <p:tags r:id="rId2"/>
            </p:custDataLst>
          </p:nvPr>
        </p:nvSpPr>
        <p:spPr>
          <a:xfrm>
            <a:off x="532564" y="1685926"/>
            <a:ext cx="8109018" cy="4700588"/>
          </a:xfrm>
        </p:spPr>
        <p:txBody>
          <a:bodyPr>
            <a:normAutofit fontScale="70000" lnSpcReduction="20000"/>
          </a:bodyPr>
          <a:lstStyle/>
          <a:p>
            <a:pPr>
              <a:lnSpc>
                <a:spcPct val="120000"/>
              </a:lnSpc>
            </a:pPr>
            <a:r>
              <a:rPr lang="en-US" altLang="en-US" sz="2900" dirty="0"/>
              <a:t>Exams regarding claimed contention of hearing loss and/or tinnitus should be requested if any of the three situations are involved. </a:t>
            </a:r>
          </a:p>
          <a:p>
            <a:pPr>
              <a:lnSpc>
                <a:spcPct val="120000"/>
              </a:lnSpc>
            </a:pPr>
            <a:endParaRPr lang="en-US" altLang="en-US" sz="2900" dirty="0"/>
          </a:p>
          <a:p>
            <a:pPr lvl="1">
              <a:lnSpc>
                <a:spcPct val="120000"/>
              </a:lnSpc>
            </a:pPr>
            <a:r>
              <a:rPr lang="en-US" altLang="en-US" sz="2900" dirty="0"/>
              <a:t>Confirmed noise exposure using the MOS occupational noise exposure listing</a:t>
            </a:r>
          </a:p>
          <a:p>
            <a:pPr lvl="3">
              <a:lnSpc>
                <a:spcPct val="120000"/>
              </a:lnSpc>
            </a:pPr>
            <a:r>
              <a:rPr lang="en-US" altLang="en-US" sz="2900" dirty="0"/>
              <a:t>“moderate”, “high”, and “low” probability</a:t>
            </a:r>
          </a:p>
          <a:p>
            <a:pPr lvl="1">
              <a:lnSpc>
                <a:spcPct val="120000"/>
              </a:lnSpc>
            </a:pPr>
            <a:endParaRPr lang="en-US" altLang="en-US" sz="2900" dirty="0"/>
          </a:p>
          <a:p>
            <a:pPr lvl="1">
              <a:lnSpc>
                <a:spcPct val="120000"/>
              </a:lnSpc>
            </a:pPr>
            <a:r>
              <a:rPr lang="en-US" altLang="en-US" sz="2900" dirty="0"/>
              <a:t>Combat service indicated with receipt of a combat medal </a:t>
            </a:r>
          </a:p>
          <a:p>
            <a:pPr lvl="1">
              <a:lnSpc>
                <a:spcPct val="120000"/>
              </a:lnSpc>
            </a:pPr>
            <a:endParaRPr lang="en-US" altLang="en-US" sz="2900" dirty="0"/>
          </a:p>
          <a:p>
            <a:pPr lvl="1">
              <a:lnSpc>
                <a:spcPct val="120000"/>
              </a:lnSpc>
            </a:pPr>
            <a:r>
              <a:rPr lang="en-US" altLang="en-US" sz="2900" dirty="0"/>
              <a:t>Threshold shift shown in service </a:t>
            </a:r>
          </a:p>
          <a:p>
            <a:pPr marL="0" indent="0">
              <a:lnSpc>
                <a:spcPct val="120000"/>
              </a:lnSpc>
              <a:buNone/>
            </a:pPr>
            <a:endParaRPr lang="en-US" altLang="en-US" sz="2000" dirty="0"/>
          </a:p>
          <a:p>
            <a:pPr marL="0" indent="0">
              <a:lnSpc>
                <a:spcPct val="120000"/>
              </a:lnSpc>
              <a:buNone/>
            </a:pPr>
            <a:r>
              <a:rPr lang="en-US" altLang="en-US" sz="2900" b="1" dirty="0"/>
              <a:t>Important:</a:t>
            </a:r>
            <a:r>
              <a:rPr lang="en-US" altLang="en-US" sz="2900" dirty="0"/>
              <a:t> </a:t>
            </a:r>
            <a:r>
              <a:rPr lang="en-US" altLang="en-US" sz="2600" dirty="0"/>
              <a:t>Sensorineural hearing loss/tinnitus are organic diseases subject to presumptive SC (38 CFR 3.309(a))</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33</a:t>
            </a:fld>
            <a:endParaRPr lang="en-US" dirty="0"/>
          </a:p>
        </p:txBody>
      </p:sp>
    </p:spTree>
    <p:extLst>
      <p:ext uri="{BB962C8B-B14F-4D97-AF65-F5344CB8AC3E}">
        <p14:creationId xmlns:p14="http://schemas.microsoft.com/office/powerpoint/2010/main" val="27276501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Presumptive Examinations </a:t>
            </a:r>
            <a:endParaRPr lang="en-US" altLang="en-US" dirty="0">
              <a:effectLst/>
            </a:endParaRPr>
          </a:p>
        </p:txBody>
      </p:sp>
      <p:sp>
        <p:nvSpPr>
          <p:cNvPr id="57347" name="Content Placeholder 2"/>
          <p:cNvSpPr>
            <a:spLocks noGrp="1"/>
          </p:cNvSpPr>
          <p:nvPr>
            <p:ph idx="1"/>
            <p:custDataLst>
              <p:tags r:id="rId2"/>
            </p:custDataLst>
          </p:nvPr>
        </p:nvSpPr>
        <p:spPr>
          <a:xfrm>
            <a:off x="357188" y="1951384"/>
            <a:ext cx="8329612" cy="4112989"/>
          </a:xfrm>
        </p:spPr>
        <p:txBody>
          <a:bodyPr>
            <a:normAutofit/>
          </a:bodyPr>
          <a:lstStyle/>
          <a:p>
            <a:r>
              <a:rPr lang="en-US" altLang="en-US" sz="2000" dirty="0"/>
              <a:t>Application of the three element standard still applies </a:t>
            </a:r>
          </a:p>
          <a:p>
            <a:pPr lvl="2"/>
            <a:r>
              <a:rPr lang="en-US" altLang="en-US" sz="2000" dirty="0"/>
              <a:t>although Elements 2 and 3 are satisfied differently</a:t>
            </a:r>
          </a:p>
          <a:p>
            <a:pPr lvl="2"/>
            <a:r>
              <a:rPr lang="en-US" altLang="en-US" sz="2000" dirty="0"/>
              <a:t>required service or triggering event = in-service injury, event, or disease (Element 2), and </a:t>
            </a:r>
          </a:p>
          <a:p>
            <a:pPr lvl="2"/>
            <a:r>
              <a:rPr lang="en-US" altLang="en-US" sz="2000" dirty="0"/>
              <a:t>manifestation during presumptive period = indication of association (Element 3)   </a:t>
            </a:r>
          </a:p>
          <a:p>
            <a:r>
              <a:rPr lang="en-US" altLang="en-US" sz="2000" dirty="0"/>
              <a:t>Evidence must still include lay or medical evidence of a current disability or symptoms to warrant an examination.</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34</a:t>
            </a:fld>
            <a:endParaRPr lang="en-US" dirty="0"/>
          </a:p>
        </p:txBody>
      </p:sp>
    </p:spTree>
    <p:extLst>
      <p:ext uri="{BB962C8B-B14F-4D97-AF65-F5344CB8AC3E}">
        <p14:creationId xmlns:p14="http://schemas.microsoft.com/office/powerpoint/2010/main" val="128241514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462224" y="971209"/>
            <a:ext cx="8450664" cy="482513"/>
          </a:xfrm>
        </p:spPr>
        <p:txBody>
          <a:bodyPr>
            <a:noAutofit/>
          </a:bodyPr>
          <a:lstStyle/>
          <a:p>
            <a:r>
              <a:rPr lang="en-US" altLang="en-US" dirty="0"/>
              <a:t>General Medical Examinations</a:t>
            </a:r>
            <a:endParaRPr lang="en-US" altLang="en-US" dirty="0">
              <a:effectLst/>
            </a:endParaRPr>
          </a:p>
        </p:txBody>
      </p:sp>
      <p:sp>
        <p:nvSpPr>
          <p:cNvPr id="57347" name="Content Placeholder 2"/>
          <p:cNvSpPr>
            <a:spLocks noGrp="1"/>
          </p:cNvSpPr>
          <p:nvPr>
            <p:ph idx="1"/>
            <p:custDataLst>
              <p:tags r:id="rId2"/>
            </p:custDataLst>
          </p:nvPr>
        </p:nvSpPr>
        <p:spPr>
          <a:xfrm>
            <a:off x="462224" y="1577591"/>
            <a:ext cx="8269794" cy="5024383"/>
          </a:xfrm>
        </p:spPr>
        <p:txBody>
          <a:bodyPr>
            <a:noAutofit/>
          </a:bodyPr>
          <a:lstStyle/>
          <a:p>
            <a:r>
              <a:rPr lang="en-US" altLang="en-US" sz="2000" dirty="0"/>
              <a:t>A general medical examination is the preferred type of examination in cases concerning original compensation claims</a:t>
            </a:r>
          </a:p>
          <a:p>
            <a:pPr lvl="2"/>
            <a:r>
              <a:rPr lang="en-US" altLang="en-US" sz="2000" dirty="0"/>
              <a:t>Contains a full report of complaints and functional impairments</a:t>
            </a:r>
          </a:p>
          <a:p>
            <a:r>
              <a:rPr lang="en-US" altLang="en-US" sz="2000" dirty="0"/>
              <a:t> Request a general medical examination if </a:t>
            </a:r>
          </a:p>
          <a:p>
            <a:pPr lvl="2"/>
            <a:r>
              <a:rPr lang="en-US" altLang="en-US" sz="2000" dirty="0"/>
              <a:t>an original claim is received within one year of discharge, or</a:t>
            </a:r>
          </a:p>
          <a:p>
            <a:pPr lvl="2"/>
            <a:r>
              <a:rPr lang="en-US" altLang="en-US" sz="2000" dirty="0"/>
              <a:t>an intent to file (ITF) is received within one year of discharge, and a substantially complete application is received within one year of the ITF.</a:t>
            </a:r>
          </a:p>
          <a:p>
            <a:r>
              <a:rPr lang="en-US" altLang="en-US" sz="2000" dirty="0"/>
              <a:t>It may be appropriate to request a general medical examination to obtain evidence in claims for</a:t>
            </a:r>
          </a:p>
          <a:p>
            <a:pPr lvl="2"/>
            <a:r>
              <a:rPr lang="en-US" altLang="en-US" sz="2000" dirty="0"/>
              <a:t>individual unemployability (IU)</a:t>
            </a:r>
          </a:p>
          <a:p>
            <a:pPr lvl="2"/>
            <a:r>
              <a:rPr lang="en-US" altLang="en-US" sz="2000" dirty="0"/>
              <a:t>service connection (SC) under 38 CFR 3.317 (GW General Medical), or </a:t>
            </a:r>
          </a:p>
          <a:p>
            <a:pPr lvl="2"/>
            <a:r>
              <a:rPr lang="en-US" altLang="en-US" sz="2000" dirty="0"/>
              <a:t>Veterans Pension.</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35</a:t>
            </a:fld>
            <a:endParaRPr lang="en-US" dirty="0"/>
          </a:p>
        </p:txBody>
      </p:sp>
    </p:spTree>
    <p:extLst>
      <p:ext uri="{BB962C8B-B14F-4D97-AF65-F5344CB8AC3E}">
        <p14:creationId xmlns:p14="http://schemas.microsoft.com/office/powerpoint/2010/main" val="23707591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General Medical Examinations Continued</a:t>
            </a:r>
            <a:endParaRPr lang="en-US" altLang="en-US" dirty="0">
              <a:effectLst/>
            </a:endParaRPr>
          </a:p>
        </p:txBody>
      </p:sp>
      <p:sp>
        <p:nvSpPr>
          <p:cNvPr id="57347" name="Content Placeholder 2"/>
          <p:cNvSpPr>
            <a:spLocks noGrp="1"/>
          </p:cNvSpPr>
          <p:nvPr>
            <p:ph idx="1"/>
            <p:custDataLst>
              <p:tags r:id="rId2"/>
            </p:custDataLst>
          </p:nvPr>
        </p:nvSpPr>
        <p:spPr>
          <a:xfrm>
            <a:off x="502418" y="1951384"/>
            <a:ext cx="8129116" cy="3916363"/>
          </a:xfrm>
        </p:spPr>
        <p:txBody>
          <a:bodyPr>
            <a:normAutofit/>
          </a:bodyPr>
          <a:lstStyle/>
          <a:p>
            <a:r>
              <a:rPr lang="en-US" altLang="en-US" sz="2000" dirty="0"/>
              <a:t>When the medical examiner conducts the examination, he/she should confirm the existence of and evaluate</a:t>
            </a:r>
          </a:p>
          <a:p>
            <a:pPr lvl="2"/>
            <a:r>
              <a:rPr lang="en-US" altLang="en-US" sz="2000" dirty="0"/>
              <a:t>all disabilities listed in the examination request, and</a:t>
            </a:r>
          </a:p>
          <a:p>
            <a:pPr lvl="2"/>
            <a:r>
              <a:rPr lang="en-US" altLang="en-US" sz="2000" dirty="0"/>
              <a:t>any other disabilities the Veteran identifies during the examination.</a:t>
            </a:r>
          </a:p>
          <a:p>
            <a:r>
              <a:rPr lang="en-US" altLang="en-US" sz="2000" dirty="0"/>
              <a:t>The examination request for a general medical examination should clearly cite the conditions or particular diagnoses that require attention.</a:t>
            </a:r>
          </a:p>
          <a:p>
            <a:pPr marL="0" indent="0">
              <a:buNone/>
            </a:pPr>
            <a:endParaRPr lang="en-US" altLang="en-US" sz="2000" dirty="0"/>
          </a:p>
          <a:p>
            <a:pPr marL="0" indent="0">
              <a:buNone/>
            </a:pPr>
            <a:r>
              <a:rPr lang="en-US" altLang="en-US" sz="2000" b="1" dirty="0"/>
              <a:t>Note:</a:t>
            </a:r>
            <a:r>
              <a:rPr lang="en-US" altLang="en-US" sz="2000" dirty="0"/>
              <a:t>  </a:t>
            </a:r>
            <a:r>
              <a:rPr lang="en-US" altLang="en-US" dirty="0"/>
              <a:t>Opinions addressing etiology and relationship to service are not typically provided by general medical examinations.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36</a:t>
            </a:fld>
            <a:endParaRPr lang="en-US" dirty="0"/>
          </a:p>
        </p:txBody>
      </p:sp>
    </p:spTree>
    <p:extLst>
      <p:ext uri="{BB962C8B-B14F-4D97-AF65-F5344CB8AC3E}">
        <p14:creationId xmlns:p14="http://schemas.microsoft.com/office/powerpoint/2010/main" val="96726211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Increase Examinations</a:t>
            </a:r>
            <a:endParaRPr lang="en-US" altLang="en-US" dirty="0">
              <a:effectLst/>
            </a:endParaRPr>
          </a:p>
        </p:txBody>
      </p:sp>
      <p:sp>
        <p:nvSpPr>
          <p:cNvPr id="57347" name="Content Placeholder 2"/>
          <p:cNvSpPr>
            <a:spLocks noGrp="1"/>
          </p:cNvSpPr>
          <p:nvPr>
            <p:ph idx="1"/>
            <p:custDataLst>
              <p:tags r:id="rId2"/>
            </p:custDataLst>
          </p:nvPr>
        </p:nvSpPr>
        <p:spPr>
          <a:xfrm>
            <a:off x="462224" y="1951384"/>
            <a:ext cx="8209503" cy="3916363"/>
          </a:xfrm>
        </p:spPr>
        <p:txBody>
          <a:bodyPr>
            <a:normAutofit fontScale="92500" lnSpcReduction="10000"/>
          </a:bodyPr>
          <a:lstStyle/>
          <a:p>
            <a:r>
              <a:rPr lang="en-US" altLang="en-US" sz="2200" dirty="0"/>
              <a:t>In a claim for increase in the evaluation of an SC condition, do not apply the 38 CFR 3.159(c)(4) standard. </a:t>
            </a:r>
          </a:p>
          <a:p>
            <a:pPr lvl="2"/>
            <a:r>
              <a:rPr lang="en-US" altLang="en-US" sz="2200" dirty="0"/>
              <a:t>no prescribed standard for evidence must be present before requesting exam</a:t>
            </a:r>
          </a:p>
          <a:p>
            <a:pPr>
              <a:spcAft>
                <a:spcPts val="0"/>
              </a:spcAft>
            </a:pPr>
            <a:endParaRPr lang="en-US" altLang="en-US" sz="2200" dirty="0"/>
          </a:p>
          <a:p>
            <a:r>
              <a:rPr lang="en-US" altLang="en-US" sz="2200" dirty="0"/>
              <a:t>Claim for increase received request an examination</a:t>
            </a:r>
          </a:p>
          <a:p>
            <a:pPr lvl="2"/>
            <a:r>
              <a:rPr lang="en-US" altLang="en-US" sz="2200" dirty="0"/>
              <a:t>no requirement for statement of worsening</a:t>
            </a:r>
          </a:p>
          <a:p>
            <a:pPr lvl="2"/>
            <a:r>
              <a:rPr lang="en-US" altLang="en-US" sz="2200" dirty="0"/>
              <a:t>doesn’t matter if exam for claimed condition was completed within the last year</a:t>
            </a:r>
          </a:p>
          <a:p>
            <a:endParaRPr lang="en-US" altLang="en-US" sz="2000" dirty="0"/>
          </a:p>
          <a:p>
            <a:pPr marL="0" indent="0">
              <a:buNone/>
            </a:pPr>
            <a:r>
              <a:rPr lang="en-US" altLang="en-US" sz="2200" b="1" dirty="0"/>
              <a:t>Note:</a:t>
            </a:r>
            <a:r>
              <a:rPr lang="en-US" altLang="en-US" sz="2000" dirty="0"/>
              <a:t> </a:t>
            </a:r>
            <a:r>
              <a:rPr lang="en-US" altLang="en-US" sz="1900" dirty="0"/>
              <a:t>please reference Live Manual for exceptions </a:t>
            </a:r>
          </a:p>
          <a:p>
            <a:pPr lvl="4"/>
            <a:r>
              <a:rPr lang="en-US" altLang="en-US" sz="1900" dirty="0"/>
              <a:t>when in doubt, seek informal guidance from the rating activity</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37</a:t>
            </a:fld>
            <a:endParaRPr lang="en-US" dirty="0"/>
          </a:p>
        </p:txBody>
      </p:sp>
    </p:spTree>
    <p:extLst>
      <p:ext uri="{BB962C8B-B14F-4D97-AF65-F5344CB8AC3E}">
        <p14:creationId xmlns:p14="http://schemas.microsoft.com/office/powerpoint/2010/main" val="37805446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850033"/>
          </a:xfrm>
        </p:spPr>
        <p:txBody>
          <a:bodyPr/>
          <a:lstStyle/>
          <a:p>
            <a:r>
              <a:rPr lang="en-US" altLang="en-US" dirty="0"/>
              <a:t>Exam Circle</a:t>
            </a:r>
            <a:endParaRPr lang="en-US" alt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38</a:t>
            </a:fld>
            <a:endParaRPr lang="en-US" dirty="0"/>
          </a:p>
        </p:txBody>
      </p:sp>
      <p:pic>
        <p:nvPicPr>
          <p:cNvPr id="3" name="Picture 2">
            <a:extLst>
              <a:ext uri="{FF2B5EF4-FFF2-40B4-BE49-F238E27FC236}">
                <a16:creationId xmlns:a16="http://schemas.microsoft.com/office/drawing/2014/main" id="{30504EE7-5E18-437E-84B9-BCF927763089}"/>
              </a:ext>
            </a:extLst>
          </p:cNvPr>
          <p:cNvPicPr>
            <a:picLocks noChangeAspect="1"/>
          </p:cNvPicPr>
          <p:nvPr/>
        </p:nvPicPr>
        <p:blipFill>
          <a:blip r:embed="rId5"/>
          <a:stretch>
            <a:fillRect/>
          </a:stretch>
        </p:blipFill>
        <p:spPr>
          <a:xfrm>
            <a:off x="2080009" y="1925221"/>
            <a:ext cx="4851143" cy="4395192"/>
          </a:xfrm>
          <a:prstGeom prst="rect">
            <a:avLst/>
          </a:prstGeom>
        </p:spPr>
      </p:pic>
      <p:pic>
        <p:nvPicPr>
          <p:cNvPr id="4" name="Picture 3">
            <a:extLst>
              <a:ext uri="{FF2B5EF4-FFF2-40B4-BE49-F238E27FC236}">
                <a16:creationId xmlns:a16="http://schemas.microsoft.com/office/drawing/2014/main" id="{8271DD32-8AEB-41A9-A4D0-6FEFF87B32A1}"/>
              </a:ext>
            </a:extLst>
          </p:cNvPr>
          <p:cNvPicPr>
            <a:picLocks noChangeAspect="1"/>
          </p:cNvPicPr>
          <p:nvPr/>
        </p:nvPicPr>
        <p:blipFill>
          <a:blip r:embed="rId6"/>
          <a:stretch>
            <a:fillRect/>
          </a:stretch>
        </p:blipFill>
        <p:spPr>
          <a:xfrm>
            <a:off x="3387371" y="3265882"/>
            <a:ext cx="1871634" cy="1511939"/>
          </a:xfrm>
          <a:prstGeom prst="rect">
            <a:avLst/>
          </a:prstGeom>
        </p:spPr>
      </p:pic>
    </p:spTree>
    <p:extLst>
      <p:ext uri="{BB962C8B-B14F-4D97-AF65-F5344CB8AC3E}">
        <p14:creationId xmlns:p14="http://schemas.microsoft.com/office/powerpoint/2010/main" val="193281153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8"/>
            <a:ext cx="9144000" cy="673432"/>
          </a:xfrm>
        </p:spPr>
        <p:txBody>
          <a:bodyPr/>
          <a:lstStyle/>
          <a:p>
            <a:r>
              <a:rPr lang="en-US" altLang="en-US" dirty="0"/>
              <a:t>Dysfunctional Exam Circle </a:t>
            </a:r>
            <a:endParaRPr lang="en-US" alt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39</a:t>
            </a:fld>
            <a:endParaRPr lang="en-US" dirty="0"/>
          </a:p>
        </p:txBody>
      </p:sp>
      <p:pic>
        <p:nvPicPr>
          <p:cNvPr id="3" name="Picture 2">
            <a:extLst>
              <a:ext uri="{FF2B5EF4-FFF2-40B4-BE49-F238E27FC236}">
                <a16:creationId xmlns:a16="http://schemas.microsoft.com/office/drawing/2014/main" id="{43693EB6-016A-4662-9A93-61822A936D71}"/>
              </a:ext>
            </a:extLst>
          </p:cNvPr>
          <p:cNvPicPr>
            <a:picLocks noChangeAspect="1"/>
          </p:cNvPicPr>
          <p:nvPr/>
        </p:nvPicPr>
        <p:blipFill>
          <a:blip r:embed="rId5"/>
          <a:stretch>
            <a:fillRect/>
          </a:stretch>
        </p:blipFill>
        <p:spPr>
          <a:xfrm>
            <a:off x="2512088" y="1785226"/>
            <a:ext cx="4119824" cy="4279146"/>
          </a:xfrm>
          <a:prstGeom prst="rect">
            <a:avLst/>
          </a:prstGeom>
        </p:spPr>
      </p:pic>
      <p:pic>
        <p:nvPicPr>
          <p:cNvPr id="4" name="Picture 3">
            <a:extLst>
              <a:ext uri="{FF2B5EF4-FFF2-40B4-BE49-F238E27FC236}">
                <a16:creationId xmlns:a16="http://schemas.microsoft.com/office/drawing/2014/main" id="{AE2E5619-FA09-4727-A040-858C5AAE7E0A}"/>
              </a:ext>
            </a:extLst>
          </p:cNvPr>
          <p:cNvPicPr>
            <a:picLocks noChangeAspect="1"/>
          </p:cNvPicPr>
          <p:nvPr/>
        </p:nvPicPr>
        <p:blipFill>
          <a:blip r:embed="rId6"/>
          <a:stretch>
            <a:fillRect/>
          </a:stretch>
        </p:blipFill>
        <p:spPr>
          <a:xfrm>
            <a:off x="2294996" y="2870100"/>
            <a:ext cx="1097375" cy="1782288"/>
          </a:xfrm>
          <a:prstGeom prst="rect">
            <a:avLst/>
          </a:prstGeom>
        </p:spPr>
      </p:pic>
      <p:pic>
        <p:nvPicPr>
          <p:cNvPr id="5" name="Picture 4">
            <a:extLst>
              <a:ext uri="{FF2B5EF4-FFF2-40B4-BE49-F238E27FC236}">
                <a16:creationId xmlns:a16="http://schemas.microsoft.com/office/drawing/2014/main" id="{3A2AE5FA-3B5A-45F7-9FDC-53DCEDA1BFCC}"/>
              </a:ext>
            </a:extLst>
          </p:cNvPr>
          <p:cNvPicPr>
            <a:picLocks noChangeAspect="1"/>
          </p:cNvPicPr>
          <p:nvPr/>
        </p:nvPicPr>
        <p:blipFill>
          <a:blip r:embed="rId7"/>
          <a:stretch>
            <a:fillRect/>
          </a:stretch>
        </p:blipFill>
        <p:spPr>
          <a:xfrm>
            <a:off x="967144" y="4161308"/>
            <a:ext cx="1219306" cy="1127858"/>
          </a:xfrm>
          <a:prstGeom prst="rect">
            <a:avLst/>
          </a:prstGeom>
        </p:spPr>
      </p:pic>
      <p:cxnSp>
        <p:nvCxnSpPr>
          <p:cNvPr id="7" name="Straight Arrow Connector 6">
            <a:extLst>
              <a:ext uri="{FF2B5EF4-FFF2-40B4-BE49-F238E27FC236}">
                <a16:creationId xmlns:a16="http://schemas.microsoft.com/office/drawing/2014/main" id="{19C6699C-79BA-491C-9C9C-5A1A9B2302FD}"/>
              </a:ext>
            </a:extLst>
          </p:cNvPr>
          <p:cNvCxnSpPr>
            <a:cxnSpLocks/>
            <a:endCxn id="5" idx="3"/>
          </p:cNvCxnSpPr>
          <p:nvPr/>
        </p:nvCxnSpPr>
        <p:spPr>
          <a:xfrm flipH="1">
            <a:off x="2186450" y="4521758"/>
            <a:ext cx="325638" cy="2034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2246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0320-AFAA-42CB-96B9-B1C21F407207}"/>
              </a:ext>
            </a:extLst>
          </p:cNvPr>
          <p:cNvSpPr>
            <a:spLocks noGrp="1"/>
          </p:cNvSpPr>
          <p:nvPr>
            <p:ph type="title"/>
          </p:nvPr>
        </p:nvSpPr>
        <p:spPr/>
        <p:txBody>
          <a:bodyPr/>
          <a:lstStyle/>
          <a:p>
            <a:r>
              <a:rPr lang="en-US" dirty="0"/>
              <a:t>Purpose of Lesson</a:t>
            </a:r>
          </a:p>
        </p:txBody>
      </p:sp>
      <p:sp>
        <p:nvSpPr>
          <p:cNvPr id="3" name="Content Placeholder 2">
            <a:extLst>
              <a:ext uri="{FF2B5EF4-FFF2-40B4-BE49-F238E27FC236}">
                <a16:creationId xmlns:a16="http://schemas.microsoft.com/office/drawing/2014/main" id="{5731D20B-5879-4EEE-9353-41C252496D3C}"/>
              </a:ext>
            </a:extLst>
          </p:cNvPr>
          <p:cNvSpPr>
            <a:spLocks noGrp="1"/>
          </p:cNvSpPr>
          <p:nvPr>
            <p:ph idx="1"/>
          </p:nvPr>
        </p:nvSpPr>
        <p:spPr/>
        <p:txBody>
          <a:bodyPr>
            <a:normAutofit/>
          </a:bodyPr>
          <a:lstStyle/>
          <a:p>
            <a:pPr marL="0" indent="0" hangingPunct="0">
              <a:buNone/>
            </a:pPr>
            <a:r>
              <a:rPr lang="en-US" sz="2000" dirty="0"/>
              <a:t>This lesson is intended to reinforce knowledge of the procedures surrounding examination requests. This lesson will contain discussions and exercises that will allow you to gain a better understanding of:</a:t>
            </a:r>
          </a:p>
          <a:p>
            <a:pPr lvl="2" hangingPunct="0"/>
            <a:r>
              <a:rPr lang="en-US" sz="2000" dirty="0"/>
              <a:t>who is responsible for requesting examinations </a:t>
            </a:r>
          </a:p>
          <a:p>
            <a:pPr lvl="2" hangingPunct="0"/>
            <a:r>
              <a:rPr lang="en-US" sz="2000" dirty="0"/>
              <a:t>when an examination is needed</a:t>
            </a:r>
          </a:p>
          <a:p>
            <a:pPr lvl="2"/>
            <a:r>
              <a:rPr lang="en-US" sz="2000" dirty="0"/>
              <a:t>how to properly request an examination</a:t>
            </a:r>
          </a:p>
        </p:txBody>
      </p:sp>
      <p:sp>
        <p:nvSpPr>
          <p:cNvPr id="4" name="Slide Number Placeholder 3">
            <a:extLst>
              <a:ext uri="{FF2B5EF4-FFF2-40B4-BE49-F238E27FC236}">
                <a16:creationId xmlns:a16="http://schemas.microsoft.com/office/drawing/2014/main" id="{C7C3E9DA-87C1-43E6-B85F-DF9B8BF48934}"/>
              </a:ext>
            </a:extLst>
          </p:cNvPr>
          <p:cNvSpPr>
            <a:spLocks noGrp="1"/>
          </p:cNvSpPr>
          <p:nvPr>
            <p:ph type="sldNum" sz="quarter" idx="12"/>
          </p:nvPr>
        </p:nvSpPr>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683858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683481"/>
          </a:xfrm>
        </p:spPr>
        <p:txBody>
          <a:bodyPr/>
          <a:lstStyle/>
          <a:p>
            <a:r>
              <a:rPr lang="en-US" altLang="en-US" dirty="0"/>
              <a:t>Example of an Incomplete Initial Exam Circle </a:t>
            </a:r>
            <a:endParaRPr lang="en-US" altLang="en-US" dirty="0">
              <a:effectLst/>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40</a:t>
            </a:fld>
            <a:endParaRPr lang="en-US" dirty="0"/>
          </a:p>
        </p:txBody>
      </p:sp>
      <p:pic>
        <p:nvPicPr>
          <p:cNvPr id="5" name="Picture 4">
            <a:extLst>
              <a:ext uri="{FF2B5EF4-FFF2-40B4-BE49-F238E27FC236}">
                <a16:creationId xmlns:a16="http://schemas.microsoft.com/office/drawing/2014/main" id="{6F0F7373-37C6-4DA3-8DEC-346112E56F97}"/>
              </a:ext>
            </a:extLst>
          </p:cNvPr>
          <p:cNvPicPr>
            <a:picLocks noChangeAspect="1"/>
          </p:cNvPicPr>
          <p:nvPr/>
        </p:nvPicPr>
        <p:blipFill>
          <a:blip r:embed="rId5"/>
          <a:stretch>
            <a:fillRect/>
          </a:stretch>
        </p:blipFill>
        <p:spPr>
          <a:xfrm>
            <a:off x="954592" y="1880493"/>
            <a:ext cx="7275007" cy="4183879"/>
          </a:xfrm>
          <a:prstGeom prst="rect">
            <a:avLst/>
          </a:prstGeom>
        </p:spPr>
      </p:pic>
    </p:spTree>
    <p:extLst>
      <p:ext uri="{BB962C8B-B14F-4D97-AF65-F5344CB8AC3E}">
        <p14:creationId xmlns:p14="http://schemas.microsoft.com/office/powerpoint/2010/main" val="286146932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296D-31F2-47E8-BBCA-1E0092062000}"/>
              </a:ext>
            </a:extLst>
          </p:cNvPr>
          <p:cNvSpPr>
            <a:spLocks noGrp="1"/>
          </p:cNvSpPr>
          <p:nvPr>
            <p:ph type="title"/>
          </p:nvPr>
        </p:nvSpPr>
        <p:spPr>
          <a:xfrm>
            <a:off x="0" y="2464772"/>
            <a:ext cx="9144000" cy="1086867"/>
          </a:xfrm>
        </p:spPr>
        <p:txBody>
          <a:bodyPr/>
          <a:lstStyle/>
          <a:p>
            <a:r>
              <a:rPr lang="en-US" dirty="0"/>
              <a:t>Knowledge Check</a:t>
            </a:r>
          </a:p>
        </p:txBody>
      </p:sp>
      <p:sp>
        <p:nvSpPr>
          <p:cNvPr id="4" name="Slide Number Placeholder 3">
            <a:extLst>
              <a:ext uri="{FF2B5EF4-FFF2-40B4-BE49-F238E27FC236}">
                <a16:creationId xmlns:a16="http://schemas.microsoft.com/office/drawing/2014/main" id="{0FCDC232-72DD-4934-8118-B14EF6AA73AA}"/>
              </a:ext>
            </a:extLst>
          </p:cNvPr>
          <p:cNvSpPr>
            <a:spLocks noGrp="1"/>
          </p:cNvSpPr>
          <p:nvPr>
            <p:ph type="sldNum" sz="quarter" idx="12"/>
          </p:nvPr>
        </p:nvSpPr>
        <p:spPr/>
        <p:txBody>
          <a:bodyPr/>
          <a:lstStyle/>
          <a:p>
            <a:fld id="{36A6A193-2FDC-48DD-8023-1C75B05EEA9A}" type="slidenum">
              <a:rPr lang="en-US" smtClean="0"/>
              <a:pPr/>
              <a:t>41</a:t>
            </a:fld>
            <a:endParaRPr lang="en-US" dirty="0"/>
          </a:p>
        </p:txBody>
      </p:sp>
    </p:spTree>
    <p:extLst>
      <p:ext uri="{BB962C8B-B14F-4D97-AF65-F5344CB8AC3E}">
        <p14:creationId xmlns:p14="http://schemas.microsoft.com/office/powerpoint/2010/main" val="3258291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Conclusion</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1726313"/>
          </a:xfrm>
        </p:spPr>
        <p:txBody>
          <a:bodyPr>
            <a:normAutofit lnSpcReduction="10000"/>
          </a:bodyPr>
          <a:lstStyle/>
          <a:p>
            <a:r>
              <a:rPr lang="en-US" altLang="en-US" sz="2000" dirty="0"/>
              <a:t>Development and Rating activity personnel have the responsibility to order the appropriate examinations.</a:t>
            </a:r>
          </a:p>
          <a:p>
            <a:endParaRPr lang="en-US" altLang="en-US" sz="2000" dirty="0"/>
          </a:p>
          <a:p>
            <a:r>
              <a:rPr lang="en-US" altLang="en-US" sz="2000" dirty="0"/>
              <a:t>Understanding the exam process will reduce avoidable deferrals, backlog and provide timely benefits to Veterans. </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42</a:t>
            </a:fld>
            <a:endParaRPr lang="en-US" dirty="0"/>
          </a:p>
        </p:txBody>
      </p:sp>
      <p:pic>
        <p:nvPicPr>
          <p:cNvPr id="3" name="Picture 2">
            <a:extLst>
              <a:ext uri="{FF2B5EF4-FFF2-40B4-BE49-F238E27FC236}">
                <a16:creationId xmlns:a16="http://schemas.microsoft.com/office/drawing/2014/main" id="{C5F1D473-3024-4981-B826-DCD5F4BDC3B8}"/>
              </a:ext>
            </a:extLst>
          </p:cNvPr>
          <p:cNvPicPr>
            <a:picLocks noChangeAspect="1"/>
          </p:cNvPicPr>
          <p:nvPr/>
        </p:nvPicPr>
        <p:blipFill>
          <a:blip r:embed="rId6"/>
          <a:stretch>
            <a:fillRect/>
          </a:stretch>
        </p:blipFill>
        <p:spPr>
          <a:xfrm>
            <a:off x="874642" y="4731087"/>
            <a:ext cx="7385103" cy="1254391"/>
          </a:xfrm>
          <a:prstGeom prst="rect">
            <a:avLst/>
          </a:prstGeom>
        </p:spPr>
      </p:pic>
    </p:spTree>
    <p:extLst>
      <p:ext uri="{BB962C8B-B14F-4D97-AF65-F5344CB8AC3E}">
        <p14:creationId xmlns:p14="http://schemas.microsoft.com/office/powerpoint/2010/main" val="115320950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dirty="0">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43</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Lesson Objectives</a:t>
            </a:r>
          </a:p>
        </p:txBody>
      </p:sp>
      <p:sp>
        <p:nvSpPr>
          <p:cNvPr id="3" name="Content Placeholder 2"/>
          <p:cNvSpPr>
            <a:spLocks noGrp="1"/>
          </p:cNvSpPr>
          <p:nvPr>
            <p:ph idx="1"/>
            <p:custDataLst>
              <p:tags r:id="rId2"/>
            </p:custDataLst>
          </p:nvPr>
        </p:nvSpPr>
        <p:spPr>
          <a:xfrm>
            <a:off x="457200" y="2027415"/>
            <a:ext cx="8229600" cy="3916363"/>
          </a:xfrm>
        </p:spPr>
        <p:txBody>
          <a:bodyPr>
            <a:noAutofit/>
          </a:bodyPr>
          <a:lstStyle/>
          <a:p>
            <a:pPr>
              <a:defRPr/>
            </a:pPr>
            <a:r>
              <a:rPr lang="en-US" sz="2000" dirty="0"/>
              <a:t>Determine who is responsible for ordering examination(s) and/or medical opinion(s).</a:t>
            </a:r>
          </a:p>
          <a:p>
            <a:pPr>
              <a:defRPr/>
            </a:pPr>
            <a:r>
              <a:rPr lang="en-US" sz="2000" dirty="0"/>
              <a:t>Identify when it is most advantageous to order a VA examination.</a:t>
            </a:r>
          </a:p>
          <a:p>
            <a:pPr>
              <a:defRPr/>
            </a:pPr>
            <a:r>
              <a:rPr lang="en-US" sz="2000" dirty="0"/>
              <a:t>Demonstrate the ability to order a sufficient examination utilizing job aid resources.</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E4CA-B03B-46AC-A349-E0671234AE25}"/>
              </a:ext>
            </a:extLst>
          </p:cNvPr>
          <p:cNvSpPr>
            <a:spLocks noGrp="1"/>
          </p:cNvSpPr>
          <p:nvPr>
            <p:ph type="title"/>
          </p:nvPr>
        </p:nvSpPr>
        <p:spPr>
          <a:xfrm>
            <a:off x="0" y="793628"/>
            <a:ext cx="9144000" cy="635562"/>
          </a:xfrm>
        </p:spPr>
        <p:txBody>
          <a:bodyPr/>
          <a:lstStyle/>
          <a:p>
            <a:r>
              <a:rPr lang="en-US" dirty="0"/>
              <a:t>Motivation</a:t>
            </a:r>
          </a:p>
        </p:txBody>
      </p:sp>
      <p:sp>
        <p:nvSpPr>
          <p:cNvPr id="3" name="Content Placeholder 2">
            <a:extLst>
              <a:ext uri="{FF2B5EF4-FFF2-40B4-BE49-F238E27FC236}">
                <a16:creationId xmlns:a16="http://schemas.microsoft.com/office/drawing/2014/main" id="{8BDBD83E-D420-4384-9915-B0FEF9EA0D68}"/>
              </a:ext>
            </a:extLst>
          </p:cNvPr>
          <p:cNvSpPr>
            <a:spLocks noGrp="1"/>
          </p:cNvSpPr>
          <p:nvPr>
            <p:ph idx="1"/>
          </p:nvPr>
        </p:nvSpPr>
        <p:spPr>
          <a:xfrm>
            <a:off x="457200" y="1771650"/>
            <a:ext cx="8229600" cy="4486275"/>
          </a:xfrm>
        </p:spPr>
        <p:txBody>
          <a:bodyPr>
            <a:normAutofit/>
          </a:bodyPr>
          <a:lstStyle/>
          <a:p>
            <a:pPr marL="0" indent="0" hangingPunct="0">
              <a:buNone/>
            </a:pPr>
            <a:r>
              <a:rPr lang="en-US" sz="2000" dirty="0"/>
              <a:t>In an effort to expedite the processing of Veterans’ claims, reduce the high deferral rates, and minimize exam errors, we are reinforcing the fundamentals of examination procedures.</a:t>
            </a:r>
          </a:p>
          <a:p>
            <a:pPr marL="0" indent="0" hangingPunct="0">
              <a:buNone/>
            </a:pPr>
            <a:r>
              <a:rPr lang="en-US" sz="2000" dirty="0"/>
              <a:t> </a:t>
            </a:r>
          </a:p>
          <a:p>
            <a:pPr marL="0" indent="0" hangingPunct="0">
              <a:buNone/>
            </a:pPr>
            <a:r>
              <a:rPr lang="en-US" sz="2000" b="1" dirty="0"/>
              <a:t>Explain</a:t>
            </a:r>
            <a:r>
              <a:rPr lang="en-US" sz="2000" dirty="0"/>
              <a:t>: October 1, 2018, to August 1, 2019</a:t>
            </a:r>
          </a:p>
          <a:p>
            <a:pPr marL="0" indent="0" hangingPunct="0">
              <a:buNone/>
            </a:pPr>
            <a:r>
              <a:rPr lang="en-US" sz="2000" dirty="0"/>
              <a:t>29% (162,539) of avoidable deferrals (519,963) were due to exam issues (exams not ordered on all claims for increase, needed exam, insufficient exam, opinion needed).</a:t>
            </a:r>
          </a:p>
          <a:p>
            <a:pPr marL="0" indent="0" hangingPunct="0">
              <a:buNone/>
            </a:pPr>
            <a:r>
              <a:rPr lang="en-US" sz="2000" dirty="0"/>
              <a:t> </a:t>
            </a:r>
          </a:p>
          <a:p>
            <a:pPr marL="0" indent="0">
              <a:buNone/>
            </a:pPr>
            <a:r>
              <a:rPr lang="en-US" sz="2000" dirty="0"/>
              <a:t>Approximately 2% of the American population has served in the Armed Forces, of which .4% are currently active service members. We have a duty to assist this population, and it is our goal to increase efficiency and efficacy.</a:t>
            </a:r>
          </a:p>
        </p:txBody>
      </p:sp>
      <p:sp>
        <p:nvSpPr>
          <p:cNvPr id="4" name="Slide Number Placeholder 3">
            <a:extLst>
              <a:ext uri="{FF2B5EF4-FFF2-40B4-BE49-F238E27FC236}">
                <a16:creationId xmlns:a16="http://schemas.microsoft.com/office/drawing/2014/main" id="{72B8A7F2-0928-4DE6-8D3F-6FE035F2AC8C}"/>
              </a:ext>
            </a:extLst>
          </p:cNvPr>
          <p:cNvSpPr>
            <a:spLocks noGrp="1"/>
          </p:cNvSpPr>
          <p:nvPr>
            <p:ph type="sldNum" sz="quarter" idx="12"/>
          </p:nvPr>
        </p:nvSpPr>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206446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Motivation (Cont.)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r>
              <a:rPr lang="en-US" altLang="en-US" sz="2000" dirty="0"/>
              <a:t>Identifiable trend of avoidable deferrals nationwide</a:t>
            </a:r>
          </a:p>
          <a:p>
            <a:endParaRPr lang="en-US" altLang="en-US" sz="2000" dirty="0"/>
          </a:p>
          <a:p>
            <a:r>
              <a:rPr lang="en-US" altLang="en-US" sz="2000" dirty="0"/>
              <a:t>Deferrals have resulted in creating a backlog </a:t>
            </a:r>
          </a:p>
          <a:p>
            <a:endParaRPr lang="en-US" altLang="en-US" sz="2000" dirty="0"/>
          </a:p>
          <a:p>
            <a:r>
              <a:rPr lang="en-US" altLang="en-US" sz="2000" dirty="0"/>
              <a:t>Deferrals create unacceptable delay in providing Veterans benefits </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9493037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References</a:t>
            </a:r>
          </a:p>
        </p:txBody>
      </p:sp>
      <p:sp>
        <p:nvSpPr>
          <p:cNvPr id="56323" name="Content Placeholder 2"/>
          <p:cNvSpPr>
            <a:spLocks noGrp="1"/>
          </p:cNvSpPr>
          <p:nvPr>
            <p:ph idx="1"/>
            <p:custDataLst>
              <p:tags r:id="rId2"/>
            </p:custDataLst>
          </p:nvPr>
        </p:nvSpPr>
        <p:spPr>
          <a:xfrm>
            <a:off x="831574" y="2057400"/>
            <a:ext cx="7480852" cy="3916363"/>
          </a:xfrm>
        </p:spPr>
        <p:txBody>
          <a:bodyPr>
            <a:normAutofit/>
          </a:bodyPr>
          <a:lstStyle/>
          <a:p>
            <a:r>
              <a:rPr lang="en-US" altLang="en-US" sz="2000" dirty="0"/>
              <a:t>38 CFR §3.159, Department of Veterans Affairs assistance in developing claims</a:t>
            </a:r>
          </a:p>
          <a:p>
            <a:r>
              <a:rPr lang="en-US" altLang="en-US" sz="2000" dirty="0"/>
              <a:t>38 CFR §3.303, Principles relating to service connection</a:t>
            </a:r>
          </a:p>
          <a:p>
            <a:r>
              <a:rPr lang="en-US" altLang="en-US" sz="2000" dirty="0"/>
              <a:t>38 CFR 3.304, Direct service connection; wartime and peacetime</a:t>
            </a:r>
          </a:p>
          <a:p>
            <a:r>
              <a:rPr lang="en-US" altLang="en-US" sz="2000" dirty="0"/>
              <a:t>38 CFR §3.309, Disease subject to presumptive service connection</a:t>
            </a:r>
          </a:p>
          <a:p>
            <a:r>
              <a:rPr lang="en-US" altLang="en-US" sz="2000" dirty="0"/>
              <a:t>38 CFR§3.317(a), Compensation for certain disabilities due to undiagnosed illness and medically unexplained chronic multisymptom illnesses</a:t>
            </a:r>
          </a:p>
          <a:p>
            <a:r>
              <a:rPr lang="en-US" altLang="en-US" sz="2000" dirty="0"/>
              <a:t>38 CFR 3.326, Examinations</a:t>
            </a:r>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References (Cont.)</a:t>
            </a:r>
          </a:p>
        </p:txBody>
      </p:sp>
      <p:sp>
        <p:nvSpPr>
          <p:cNvPr id="57347" name="Content Placeholder 2"/>
          <p:cNvSpPr>
            <a:spLocks noGrp="1"/>
          </p:cNvSpPr>
          <p:nvPr>
            <p:ph idx="1"/>
            <p:custDataLst>
              <p:tags r:id="rId2"/>
            </p:custDataLst>
          </p:nvPr>
        </p:nvSpPr>
        <p:spPr>
          <a:xfrm>
            <a:off x="874642" y="1951384"/>
            <a:ext cx="7460975" cy="4112989"/>
          </a:xfrm>
        </p:spPr>
        <p:txBody>
          <a:bodyPr>
            <a:normAutofit/>
          </a:bodyPr>
          <a:lstStyle/>
          <a:p>
            <a:r>
              <a:rPr lang="en-US" altLang="en-US" sz="2000" dirty="0"/>
              <a:t>M21-1 Part I, Chapter 1, Duty to Notify and Duty to Assist </a:t>
            </a:r>
          </a:p>
          <a:p>
            <a:r>
              <a:rPr lang="en-US" altLang="en-US" sz="2000" dirty="0"/>
              <a:t>M21-1 Part III, Subpart iv, 3.A. Examination Requests Overview </a:t>
            </a:r>
          </a:p>
          <a:p>
            <a:r>
              <a:rPr lang="en-US" altLang="en-US" sz="2000" dirty="0"/>
              <a:t>Disability Benefit Questionnaire (DBQ) Index</a:t>
            </a:r>
          </a:p>
          <a:p>
            <a:r>
              <a:rPr lang="en-US" altLang="en-US" sz="2000" dirty="0"/>
              <a:t>Exam Request Builder (ERB)</a:t>
            </a:r>
          </a:p>
          <a:p>
            <a:r>
              <a:rPr lang="en-US" altLang="en-US" sz="2000" dirty="0"/>
              <a:t>Examination Request Routing Assistant (ERRA) tool</a:t>
            </a:r>
          </a:p>
          <a:p>
            <a:r>
              <a:rPr lang="en-US" altLang="en-US" sz="2000" dirty="0"/>
              <a:t>National Work Queue Phase 1&amp;2 Playbook</a:t>
            </a:r>
          </a:p>
          <a:p>
            <a:r>
              <a:rPr lang="en-US" altLang="en-US" sz="2000" dirty="0"/>
              <a:t>VBMS Job Aids</a:t>
            </a:r>
          </a:p>
          <a:p>
            <a:r>
              <a:rPr lang="en-US" altLang="en-US" sz="2000" dirty="0"/>
              <a:t>VBMS User Guide</a:t>
            </a:r>
          </a:p>
          <a:p>
            <a:r>
              <a:rPr lang="en-US" altLang="en-US" sz="2000" dirty="0"/>
              <a:t>Compensation Service Novel Coronavirus (COVID-19) Operational Information Page </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Exams: Who, When, &amp;amp; How&amp;quot;&quot;/&gt;&lt;property id=&quot;20307&quot; value=&quot;261&quot;/&gt;&lt;/object&gt;&lt;object type=&quot;3&quot; unique_id=&quot;10046&quot;&gt;&lt;property id=&quot;20148&quot; value=&quot;5&quot;/&gt;&lt;property id=&quot;20300&quot; value=&quot;Slide 5 - &amp;quot;Lesson Objectives&amp;quot;&quot;/&gt;&lt;property id=&quot;20307&quot; value=&quot;262&quot;/&gt;&lt;/object&gt;&lt;object type=&quot;3&quot; unique_id=&quot;10047&quot;&gt;&lt;property id=&quot;20148&quot; value=&quot;5&quot;/&gt;&lt;property id=&quot;20300&quot; value=&quot;Slide 8 - &amp;quot;References&amp;quot;&quot;/&gt;&lt;property id=&quot;20307&quot; value=&quot;263&quot;/&gt;&lt;/object&gt;&lt;object type=&quot;3&quot; unique_id=&quot;10048&quot;&gt;&lt;property id=&quot;20148&quot; value=&quot;5&quot;/&gt;&lt;property id=&quot;20300&quot; value=&quot;Slide 9 - &amp;quot;References (Cont.)&amp;quot;&quot;/&gt;&lt;property id=&quot;20307&quot; value=&quot;264&quot;/&gt;&lt;/object&gt;&lt;object type=&quot;3&quot; unique_id=&quot;10063&quot;&gt;&lt;property id=&quot;20148&quot; value=&quot;5&quot;/&gt;&lt;property id=&quot;20300&quot; value=&quot;Slide 43 - &amp;quot;Review&amp;quot;&quot;/&gt;&lt;property id=&quot;20307&quot; value=&quot;280&quot;/&gt;&lt;/object&gt;&lt;object type=&quot;3&quot; unique_id=&quot;10268&quot;&gt;&lt;property id=&quot;20148&quot; value=&quot;5&quot;/&gt;&lt;property id=&quot;20300&quot; value=&quot;Slide 7 - &amp;quot;Motivation (Cont.…)&amp;quot;&quot;/&gt;&lt;property id=&quot;20307&quot; value=&quot;281&quot;/&gt;&lt;/object&gt;&lt;object type=&quot;3&quot; unique_id=&quot;10269&quot;&gt;&lt;property id=&quot;20148&quot; value=&quot;5&quot;/&gt;&lt;property id=&quot;20300&quot; value=&quot;Slide 31 - &amp;quot;Helpful Reminders When Ordering Exams&amp;quot;&quot;/&gt;&lt;property id=&quot;20307&quot; value=&quot;282&quot;/&gt;&lt;/object&gt;&lt;object type=&quot;3&quot; unique_id=&quot;10478&quot;&gt;&lt;property id=&quot;20148&quot; value=&quot;5&quot;/&gt;&lt;property id=&quot;20300&quot; value=&quot;Slide 11 - &amp;quot;Exams Responsibilities: Development activity personnel &amp;quot;&quot;/&gt;&lt;property id=&quot;20307&quot; value=&quot;294&quot;/&gt;&lt;/object&gt;&lt;object type=&quot;3&quot; unique_id=&quot;10479&quot;&gt;&lt;property id=&quot;20148&quot; value=&quot;5&quot;/&gt;&lt;property id=&quot;20300&quot; value=&quot;Slide 12 - &amp;quot;Exams Responsibilities...Continued&amp;quot;&quot;/&gt;&lt;property id=&quot;20307&quot; value=&quot;293&quot;/&gt;&lt;/object&gt;&lt;object type=&quot;3&quot; unique_id=&quot;10480&quot;&gt;&lt;property id=&quot;20148&quot; value=&quot;5&quot;/&gt;&lt;property id=&quot;20300&quot; value=&quot;Slide 13 - &amp;quot;Exams Responsibilities: Rating activity&amp;quot;&quot;/&gt;&lt;property id=&quot;20307&quot; value=&quot;292&quot;/&gt;&lt;/object&gt;&lt;object type=&quot;3&quot; unique_id=&quot;10481&quot;&gt;&lt;property id=&quot;20148&quot; value=&quot;5&quot;/&gt;&lt;property id=&quot;20300&quot; value=&quot;Slide 16 - &amp;quot;Identify When to Request a VA examination&amp;quot;&quot;/&gt;&lt;property id=&quot;20307&quot; value=&quot;291&quot;/&gt;&lt;/object&gt;&lt;object type=&quot;3&quot; unique_id=&quot;10482&quot;&gt;&lt;property id=&quot;20148&quot; value=&quot;5&quot;/&gt;&lt;property id=&quot;20300&quot; value=&quot;Slide 17 - &amp;quot;Relevant Records&amp;quot;&quot;/&gt;&lt;property id=&quot;20307&quot; value=&quot;290&quot;/&gt;&lt;/object&gt;&lt;object type=&quot;3&quot; unique_id=&quot;10483&quot;&gt;&lt;property id=&quot;20148&quot; value=&quot;5&quot;/&gt;&lt;property id=&quot;20300&quot; value=&quot;Slide 18 - &amp;quot;Relevant Records...Continued &amp;quot;&quot;/&gt;&lt;property id=&quot;20307&quot; value=&quot;299&quot;/&gt;&lt;/object&gt;&lt;object type=&quot;3&quot; unique_id=&quot;10484&quot;&gt;&lt;property id=&quot;20148&quot; value=&quot;5&quot;/&gt;&lt;property id=&quot;20300&quot; value=&quot;Slide 19 - &amp;quot;Tracked Items &amp;amp; VBMS Notes&amp;quot;&quot;/&gt;&lt;property id=&quot;20307&quot; value=&quot;298&quot;/&gt;&lt;/object&gt;&lt;object type=&quot;3&quot; unique_id=&quot;10485&quot;&gt;&lt;property id=&quot;20148&quot; value=&quot;5&quot;/&gt;&lt;property id=&quot;20300&quot; value=&quot;Slide 20 - &amp;quot;Tracked Item Selections in VBMS &amp;quot;&quot;/&gt;&lt;property id=&quot;20307&quot; value=&quot;297&quot;/&gt;&lt;/object&gt;&lt;object type=&quot;3&quot; unique_id=&quot;10486&quot;&gt;&lt;property id=&quot;20148&quot; value=&quot;5&quot;/&gt;&lt;property id=&quot;20300&quot; value=&quot;Slide 21 - &amp;quot;Tracked Item and Associated Note&amp;quot;&quot;/&gt;&lt;property id=&quot;20307&quot; value=&quot;296&quot;/&gt;&lt;/object&gt;&lt;object type=&quot;3&quot; unique_id=&quot;10487&quot;&gt;&lt;property id=&quot;20148&quot; value=&quot;5&quot;/&gt;&lt;property id=&quot;20300&quot; value=&quot;Slide 24 - &amp;quot;ERRA: Getting There&amp;quot;&quot;/&gt;&lt;property id=&quot;20307&quot; value=&quot;295&quot;/&gt;&lt;/object&gt;&lt;object type=&quot;3&quot; unique_id=&quot;10488&quot;&gt;&lt;property id=&quot;20148&quot; value=&quot;5&quot;/&gt;&lt;property id=&quot;20300&quot; value=&quot;Slide 25 - &amp;quot;ERRA: Using the Tool&amp;quot;&quot;/&gt;&lt;property id=&quot;20307&quot; value=&quot;289&quot;/&gt;&lt;/object&gt;&lt;object type=&quot;3&quot; unique_id=&quot;10489&quot;&gt;&lt;property id=&quot;20148&quot; value=&quot;5&quot;/&gt;&lt;property id=&quot;20300&quot; value=&quot;Slide 26 - &amp;quot;ERRA: The Product&amp;quot;&quot;/&gt;&lt;property id=&quot;20307&quot; value=&quot;288&quot;/&gt;&lt;/object&gt;&lt;object type=&quot;3&quot; unique_id=&quot;10490&quot;&gt;&lt;property id=&quot;20148&quot; value=&quot;5&quot;/&gt;&lt;property id=&quot;20300&quot; value=&quot;Slide 27 - &amp;quot;Sufficient Exam Request-Index of DBQ&amp;quot;&quot;/&gt;&lt;property id=&quot;20307&quot; value=&quot;287&quot;/&gt;&lt;/object&gt;&lt;object type=&quot;3&quot; unique_id=&quot;10491&quot;&gt;&lt;property id=&quot;20148&quot; value=&quot;5&quot;/&gt;&lt;property id=&quot;20300&quot; value=&quot;Slide 28 - &amp;quot;Index of DBQ – Product&amp;quot;&quot;/&gt;&lt;property id=&quot;20307&quot; value=&quot;285&quot;/&gt;&lt;/object&gt;&lt;object type=&quot;3&quot; unique_id=&quot;10492&quot;&gt;&lt;property id=&quot;20148&quot; value=&quot;5&quot;/&gt;&lt;property id=&quot;20300&quot; value=&quot;Slide 29 - &amp;quot;Sufficient Exam Request-ERB&amp;quot;&quot;/&gt;&lt;property id=&quot;20307&quot; value=&quot;286&quot;/&gt;&lt;/object&gt;&lt;object type=&quot;3&quot; unique_id=&quot;10493&quot;&gt;&lt;property id=&quot;20148&quot; value=&quot;5&quot;/&gt;&lt;property id=&quot;20300&quot; value=&quot;Slide 30 - &amp;quot;Sufficient Exam Request-ERB&amp;quot;&quot;/&gt;&lt;property id=&quot;20307&quot; value=&quot;284&quot;/&gt;&lt;/object&gt;&lt;object type=&quot;3&quot; unique_id=&quot;10494&quot;&gt;&lt;property id=&quot;20148&quot; value=&quot;5&quot;/&gt;&lt;property id=&quot;20300&quot; value=&quot;Slide 32 - &amp;quot;PTSD Examinations&amp;quot;&quot;/&gt;&lt;property id=&quot;20307&quot; value=&quot;305&quot;/&gt;&lt;/object&gt;&lt;object type=&quot;3&quot; unique_id=&quot;10495&quot;&gt;&lt;property id=&quot;20148&quot; value=&quot;5&quot;/&gt;&lt;property id=&quot;20300&quot; value=&quot;Slide 33 - &amp;quot;Hearing Loss and/or Tinnitus Examinations&amp;quot;&quot;/&gt;&lt;property id=&quot;20307&quot; value=&quot;304&quot;/&gt;&lt;/object&gt;&lt;object type=&quot;3&quot; unique_id=&quot;10496&quot;&gt;&lt;property id=&quot;20148&quot; value=&quot;5&quot;/&gt;&lt;property id=&quot;20300&quot; value=&quot;Slide 34 - &amp;quot;Presumptive Examinations &amp;quot;&quot;/&gt;&lt;property id=&quot;20307&quot; value=&quot;303&quot;/&gt;&lt;/object&gt;&lt;object type=&quot;3&quot; unique_id=&quot;10497&quot;&gt;&lt;property id=&quot;20148&quot; value=&quot;5&quot;/&gt;&lt;property id=&quot;20300&quot; value=&quot;Slide 35 - &amp;quot;General Medical Examinations&amp;quot;&quot;/&gt;&lt;property id=&quot;20307&quot; value=&quot;302&quot;/&gt;&lt;/object&gt;&lt;object type=&quot;3&quot; unique_id=&quot;10498&quot;&gt;&lt;property id=&quot;20148&quot; value=&quot;5&quot;/&gt;&lt;property id=&quot;20300&quot; value=&quot;Slide 36 - &amp;quot;General Medical Examinations Continued&amp;quot;&quot;/&gt;&lt;property id=&quot;20307&quot; value=&quot;301&quot;/&gt;&lt;/object&gt;&lt;object type=&quot;3&quot; unique_id=&quot;10499&quot;&gt;&lt;property id=&quot;20148&quot; value=&quot;5&quot;/&gt;&lt;property id=&quot;20300&quot; value=&quot;Slide 37 - &amp;quot;Increase Examinations&amp;quot;&quot;/&gt;&lt;property id=&quot;20307&quot; value=&quot;300&quot;/&gt;&lt;/object&gt;&lt;object type=&quot;3&quot; unique_id=&quot;10724&quot;&gt;&lt;property id=&quot;20148&quot; value=&quot;5&quot;/&gt;&lt;property id=&quot;20300&quot; value=&quot;Slide 38 - &amp;quot;Exam Circle&amp;quot;&quot;/&gt;&lt;property id=&quot;20307&quot; value=&quot;309&quot;/&gt;&lt;/object&gt;&lt;object type=&quot;3&quot; unique_id=&quot;10725&quot;&gt;&lt;property id=&quot;20148&quot; value=&quot;5&quot;/&gt;&lt;property id=&quot;20300&quot; value=&quot;Slide 39 - &amp;quot;Dysfunctional Exam Circle &amp;quot;&quot;/&gt;&lt;property id=&quot;20307&quot; value=&quot;308&quot;/&gt;&lt;/object&gt;&lt;object type=&quot;3&quot; unique_id=&quot;10726&quot;&gt;&lt;property id=&quot;20148&quot; value=&quot;5&quot;/&gt;&lt;property id=&quot;20300&quot; value=&quot;Slide 40 - &amp;quot;Example of an Incomplete Initial Exam Circle &amp;quot;&quot;/&gt;&lt;property id=&quot;20307&quot; value=&quot;307&quot;/&gt;&lt;/object&gt;&lt;object type=&quot;3&quot; unique_id=&quot;10727&quot;&gt;&lt;property id=&quot;20148&quot; value=&quot;5&quot;/&gt;&lt;property id=&quot;20300&quot; value=&quot;Slide 42 - &amp;quot;Conclusion&amp;quot;&quot;/&gt;&lt;property id=&quot;20307&quot; value=&quot;306&quot;/&gt;&lt;/object&gt;&lt;object type=&quot;3&quot; unique_id=&quot;10728&quot;&gt;&lt;property id=&quot;20148&quot; value=&quot;5&quot;/&gt;&lt;property id=&quot;20300&quot; value=&quot;Slide 2 - &amp;quot;Course Agenda&amp;quot;&quot;/&gt;&lt;property id=&quot;20307&quot; value=&quot;320&quot;/&gt;&lt;/object&gt;&lt;object type=&quot;3&quot; unique_id=&quot;10729&quot;&gt;&lt;property id=&quot;20148&quot; value=&quot;5&quot;/&gt;&lt;property id=&quot;20300&quot; value=&quot;Slide 3 - &amp;quot;Introduction to Exams: Who, When, and How    &amp;quot;&quot;/&gt;&lt;property id=&quot;20307&quot; value=&quot;310&quot;/&gt;&lt;/object&gt;&lt;object type=&quot;3&quot; unique_id=&quot;10730&quot;&gt;&lt;property id=&quot;20148&quot; value=&quot;5&quot;/&gt;&lt;property id=&quot;20300&quot; value=&quot;Slide 4 - &amp;quot;Purpose of Lesson&amp;quot;&quot;/&gt;&lt;property id=&quot;20307&quot; value=&quot;311&quot;/&gt;&lt;/object&gt;&lt;object type=&quot;3&quot; unique_id=&quot;10731&quot;&gt;&lt;property id=&quot;20148&quot; value=&quot;5&quot;/&gt;&lt;property id=&quot;20300&quot; value=&quot;Slide 6 - &amp;quot;Motivation&amp;quot;&quot;/&gt;&lt;property id=&quot;20307&quot; value=&quot;312&quot;/&gt;&lt;/object&gt;&lt;object type=&quot;3&quot; unique_id=&quot;10732&quot;&gt;&lt;property id=&quot;20148&quot; value=&quot;5&quot;/&gt;&lt;property id=&quot;20300&quot; value=&quot;Slide 10 - &amp;quot;Topic 1: Who Is Responsible&amp;quot;&quot;/&gt;&lt;property id=&quot;20307&quot; value=&quot;313&quot;/&gt;&lt;/object&gt;&lt;object type=&quot;3&quot; unique_id=&quot;10733&quot;&gt;&lt;property id=&quot;20148&quot; value=&quot;5&quot;/&gt;&lt;property id=&quot;20300&quot; value=&quot;Slide 14 - &amp;quot;Knowledge Check&amp;quot;&quot;/&gt;&lt;property id=&quot;20307&quot; value=&quot;318&quot;/&gt;&lt;/object&gt;&lt;object type=&quot;3&quot; unique_id=&quot;10734&quot;&gt;&lt;property id=&quot;20148&quot; value=&quot;5&quot;/&gt;&lt;property id=&quot;20300&quot; value=&quot;Slide 15 - &amp;quot;Topic 2: When It Is Most Advantageous to Order Exams&amp;quot;&quot;/&gt;&lt;property id=&quot;20307&quot; value=&quot;314&quot;/&gt;&lt;/object&gt;&lt;object type=&quot;3&quot; unique_id=&quot;10735&quot;&gt;&lt;property id=&quot;20148&quot; value=&quot;5&quot;/&gt;&lt;property id=&quot;20300&quot; value=&quot;Slide 22 - &amp;quot;Knowledge Check&amp;quot;&quot;/&gt;&lt;property id=&quot;20307&quot; value=&quot;317&quot;/&gt;&lt;/object&gt;&lt;object type=&quot;3&quot; unique_id=&quot;10736&quot;&gt;&lt;property id=&quot;20148&quot; value=&quot;5&quot;/&gt;&lt;property id=&quot;20300&quot; value=&quot;Slide 23 - &amp;quot;Topic 3: How to Draft a Sufficient Examination&amp;quot;&quot;/&gt;&lt;property id=&quot;20307&quot; value=&quot;315&quot;/&gt;&lt;/object&gt;&lt;object type=&quot;3&quot; unique_id=&quot;10737&quot;&gt;&lt;property id=&quot;20148&quot; value=&quot;5&quot;/&gt;&lt;property id=&quot;20300&quot; value=&quot;Slide 41 - &amp;quot;Knowledge Check&amp;quot;&quot;/&gt;&lt;property id=&quot;20307&quot; value=&quot;319&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62c6c12-24c5-4d47-ac4d-c5cc93bcdf7b">RO317-532843564-10981</_dlc_DocId>
    <_dlc_DocIdUrl xmlns="b62c6c12-24c5-4d47-ac4d-c5cc93bcdf7b">
      <Url>https://vaww.vashare.vba.va.gov/sites/SPTNCIO/focusedveterans/training/VSRvirtualtraining/_layouts/15/DocIdRedir.aspx?ID=RO317-532843564-10981</Url>
      <Description>RO317-532843564-10981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1CC5F55C510B4DB65A26F19BCB6ECF" ma:contentTypeVersion="2" ma:contentTypeDescription="Create a new document." ma:contentTypeScope="" ma:versionID="8bc43f845fe759e8c0e04df9a75608b8">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b62c6c12-24c5-4d47-ac4d-c5cc93bcdf7b"/>
    <ds:schemaRef ds:uri="http://www.w3.org/XML/1998/namespace"/>
  </ds:schemaRefs>
</ds:datastoreItem>
</file>

<file path=customXml/itemProps2.xml><?xml version="1.0" encoding="utf-8"?>
<ds:datastoreItem xmlns:ds="http://schemas.openxmlformats.org/officeDocument/2006/customXml" ds:itemID="{702C9E4D-84BE-4EF0-8E81-17551C0D0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D436AEEB-CDAD-4300-BDB7-E767FF12559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10054</TotalTime>
  <Words>1901</Words>
  <Application>Microsoft Office PowerPoint</Application>
  <PresentationFormat>On-screen Show (4:3)</PresentationFormat>
  <Paragraphs>286</Paragraphs>
  <Slides>43</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Tahoma</vt:lpstr>
      <vt:lpstr>Times New Roman</vt:lpstr>
      <vt:lpstr>VA Design Style Theme 2</vt:lpstr>
      <vt:lpstr>Exams: Who, When, &amp; How</vt:lpstr>
      <vt:lpstr>Course Agenda</vt:lpstr>
      <vt:lpstr>Introduction to Exams: Who, When, and How    </vt:lpstr>
      <vt:lpstr>Purpose of Lesson</vt:lpstr>
      <vt:lpstr>Lesson Objectives</vt:lpstr>
      <vt:lpstr>Motivation</vt:lpstr>
      <vt:lpstr>Motivation (Cont.)</vt:lpstr>
      <vt:lpstr>References</vt:lpstr>
      <vt:lpstr>References (Cont.)</vt:lpstr>
      <vt:lpstr>Topic 1: Who Is Responsible</vt:lpstr>
      <vt:lpstr>Exams Responsibilities: Development activity personnel </vt:lpstr>
      <vt:lpstr>Exams Responsibilities...Continued</vt:lpstr>
      <vt:lpstr>Exams Responsibilities: Rating activity</vt:lpstr>
      <vt:lpstr>Knowledge Check</vt:lpstr>
      <vt:lpstr>Topic 2: When It Is Most Advantageous to Order Exams</vt:lpstr>
      <vt:lpstr>Identify When to Request a VA examination</vt:lpstr>
      <vt:lpstr>Relevant Records</vt:lpstr>
      <vt:lpstr>Relevant Records...Continued </vt:lpstr>
      <vt:lpstr>Tracked Items &amp; VBMS Notes</vt:lpstr>
      <vt:lpstr>Tracked Item Selections in VBMS </vt:lpstr>
      <vt:lpstr>Tracked Item and Associated Note</vt:lpstr>
      <vt:lpstr>Knowledge Check</vt:lpstr>
      <vt:lpstr>Topic 3: How to Draft a Sufficient Examination</vt:lpstr>
      <vt:lpstr>ERRA: Getting There</vt:lpstr>
      <vt:lpstr>ERRA: Using the Tool</vt:lpstr>
      <vt:lpstr>ERRA: The Product</vt:lpstr>
      <vt:lpstr>Sufficient Exam Request-Index of DBQ</vt:lpstr>
      <vt:lpstr>Index of DBQ – Product</vt:lpstr>
      <vt:lpstr>Sufficient Exam Request-ERB</vt:lpstr>
      <vt:lpstr>Sufficient Exam Request-ERB</vt:lpstr>
      <vt:lpstr>Helpful Reminders When Ordering Exams</vt:lpstr>
      <vt:lpstr>PTSD Examinations</vt:lpstr>
      <vt:lpstr>Hearing Loss and/or Tinnitus Examinations</vt:lpstr>
      <vt:lpstr>Presumptive Examinations </vt:lpstr>
      <vt:lpstr>General Medical Examinations</vt:lpstr>
      <vt:lpstr>General Medical Examinations Continued</vt:lpstr>
      <vt:lpstr>Increase Examinations</vt:lpstr>
      <vt:lpstr>Exam Circle</vt:lpstr>
      <vt:lpstr>Dysfunctional Exam Circle </vt:lpstr>
      <vt:lpstr>Example of an Incomplete Initial Exam Circle </vt:lpstr>
      <vt:lpstr>Knowledge Check</vt:lpstr>
      <vt:lpstr>Conclusion</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Exams: Who, When, and How PowerPoint Presentation</dc:title>
  <dc:subject>VSR</dc:subject>
  <dc:creator>Department of Veterans Affairs, Veterans Benefits Administration, Compensation Service, STAFF</dc:creator>
  <cp:keywords>exam, examination, B2, avoidable deferrals, ERB, ERRA, DBQ index</cp:keywords>
  <dc:description>This lesson introduces employees to the functions of the body systems.</dc:description>
  <cp:lastModifiedBy>Kathy Poole</cp:lastModifiedBy>
  <cp:revision>536</cp:revision>
  <dcterms:created xsi:type="dcterms:W3CDTF">2014-04-30T02:32:11Z</dcterms:created>
  <dcterms:modified xsi:type="dcterms:W3CDTF">2020-09-24T19:45:50Z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0x0101009F1CC5F55C510B4DB65A26F19BCB6ECF</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dc05e69f-0b50-46c4-9b17-ee7de07fcf1a</vt:lpwstr>
  </property>
</Properties>
</file>