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notesMasterIdLst>
    <p:notesMasterId r:id="rId15"/>
  </p:notesMasterIdLst>
  <p:sldIdLst>
    <p:sldId id="488" r:id="rId5"/>
    <p:sldId id="489" r:id="rId6"/>
    <p:sldId id="490" r:id="rId7"/>
    <p:sldId id="491" r:id="rId8"/>
    <p:sldId id="492" r:id="rId9"/>
    <p:sldId id="493" r:id="rId10"/>
    <p:sldId id="494" r:id="rId11"/>
    <p:sldId id="495" r:id="rId12"/>
    <p:sldId id="496" r:id="rId13"/>
    <p:sldId id="497" r:id="rId14"/>
  </p:sldIdLst>
  <p:sldSz cx="12192000" cy="6858000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3300"/>
    <a:srgbClr val="0000FF"/>
    <a:srgbClr val="0000CC"/>
    <a:srgbClr val="CCECFF"/>
    <a:srgbClr val="66CCFF"/>
    <a:srgbClr val="3333FF"/>
    <a:srgbClr val="1D3275"/>
    <a:srgbClr val="7C5F1E"/>
    <a:srgbClr val="E7D0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64" autoAdjust="0"/>
    <p:restoredTop sz="99301" autoAdjust="0"/>
  </p:normalViewPr>
  <p:slideViewPr>
    <p:cSldViewPr snapToGrid="0">
      <p:cViewPr varScale="1">
        <p:scale>
          <a:sx n="122" d="100"/>
          <a:sy n="122" d="100"/>
        </p:scale>
        <p:origin x="52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05838-7BCA-4652-9007-BD0302928936}" type="datetimeFigureOut">
              <a:rPr lang="en-US" smtClean="0"/>
              <a:t>4/18/2017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C618C-DDD3-4DC9-ADAB-73264023D4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007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 flipV="1">
            <a:off x="501649" y="2969606"/>
            <a:ext cx="11692467" cy="4762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" name="Freeform 3"/>
          <p:cNvSpPr>
            <a:spLocks/>
          </p:cNvSpPr>
          <p:nvPr/>
        </p:nvSpPr>
        <p:spPr bwMode="auto">
          <a:xfrm>
            <a:off x="33867" y="452439"/>
            <a:ext cx="211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" name="Freeform 4"/>
          <p:cNvSpPr>
            <a:spLocks/>
          </p:cNvSpPr>
          <p:nvPr/>
        </p:nvSpPr>
        <p:spPr bwMode="auto">
          <a:xfrm>
            <a:off x="33867" y="6305550"/>
            <a:ext cx="2117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499533" y="2875289"/>
            <a:ext cx="11694583" cy="4762"/>
          </a:xfrm>
          <a:prstGeom prst="line">
            <a:avLst/>
          </a:prstGeom>
          <a:noFill/>
          <a:ln w="76200">
            <a:solidFill>
              <a:srgbClr val="1D3275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" y="0"/>
            <a:ext cx="209550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99946" y="0"/>
            <a:ext cx="190500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pic>
        <p:nvPicPr>
          <p:cNvPr id="10" name="Picture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82" y="237286"/>
            <a:ext cx="1585906" cy="158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MyVA.color.vector.taglin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770" y="1167466"/>
            <a:ext cx="7472176" cy="2683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89210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95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3685" y="0"/>
            <a:ext cx="2618316" cy="6051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16617" y="0"/>
            <a:ext cx="7653867" cy="6051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77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4258" y="-1"/>
            <a:ext cx="9717741" cy="117932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5" y="1589518"/>
            <a:ext cx="10945906" cy="4691641"/>
          </a:xfrm>
        </p:spPr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  <a:lvl2pPr marL="742950" indent="-285750">
              <a:buClr>
                <a:srgbClr val="FF0000"/>
              </a:buClr>
              <a:buFont typeface="Wingdings" panose="05000000000000000000" pitchFamily="2" charset="2"/>
              <a:buChar char="Ø"/>
              <a:defRPr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ü"/>
              <a:defRPr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FF0000"/>
              </a:buClr>
              <a:buFont typeface="Wingdings" panose="05000000000000000000" pitchFamily="2" charset="2"/>
              <a:buChar char="v"/>
              <a:defRPr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FF0000"/>
              </a:buClr>
              <a:buFont typeface="Courier New" panose="02070309020205020404" pitchFamily="49" charset="0"/>
              <a:buChar char="o"/>
              <a:defRPr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502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5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6618" y="1789114"/>
            <a:ext cx="4991100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10917" y="1789114"/>
            <a:ext cx="4993216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70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986" y="0"/>
            <a:ext cx="9140414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23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44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21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744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95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1852085" y="1361794"/>
            <a:ext cx="10339916" cy="4762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65152" y="6396039"/>
            <a:ext cx="11626849" cy="539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388533" y="1199870"/>
            <a:ext cx="10803467" cy="793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A2D69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1029" name="Freeform 5"/>
          <p:cNvSpPr>
            <a:spLocks/>
          </p:cNvSpPr>
          <p:nvPr/>
        </p:nvSpPr>
        <p:spPr bwMode="auto">
          <a:xfrm>
            <a:off x="33867" y="452439"/>
            <a:ext cx="211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33867" y="6305550"/>
            <a:ext cx="2117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222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463500" y="0"/>
            <a:ext cx="9728499" cy="1199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9367" y="1573306"/>
            <a:ext cx="11044767" cy="4732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2222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>
            <a:lvl1pPr algn="ctr" eaLnBrk="0" hangingPunct="0">
              <a:defRPr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defRPr>
            </a:lvl1pPr>
          </a:lstStyle>
          <a:p>
            <a:fld id="{36A6A193-2FDC-48DD-8023-1C75B05EEA9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1" y="0"/>
            <a:ext cx="209550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273052" y="0"/>
            <a:ext cx="190500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626534" y="6400800"/>
            <a:ext cx="1860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 dirty="0"/>
          </a:p>
        </p:txBody>
      </p:sp>
      <p:sp>
        <p:nvSpPr>
          <p:cNvPr id="1037" name="Rectangle 14"/>
          <p:cNvSpPr>
            <a:spLocks noChangeArrowheads="1"/>
          </p:cNvSpPr>
          <p:nvPr/>
        </p:nvSpPr>
        <p:spPr bwMode="auto">
          <a:xfrm>
            <a:off x="626534" y="6400800"/>
            <a:ext cx="1860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273052" y="6386630"/>
            <a:ext cx="10300669" cy="485885"/>
          </a:xfrm>
          <a:prstGeom prst="rect">
            <a:avLst/>
          </a:prstGeom>
          <a:solidFill>
            <a:srgbClr val="000066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9" name="Picture 18" descr="3. VA-PRIMARY-HORIZONTAL-WHITE-VECTOR2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2086" y="6396039"/>
            <a:ext cx="2209800" cy="461961"/>
          </a:xfrm>
          <a:prstGeom prst="rect">
            <a:avLst/>
          </a:prstGeom>
        </p:spPr>
      </p:pic>
      <p:pic>
        <p:nvPicPr>
          <p:cNvPr id="20" name="Picture 19" descr="myVa.White.Vector.pn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00" y="6459303"/>
            <a:ext cx="816015" cy="415925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2033194" y="6404807"/>
            <a:ext cx="5120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Compensation</a:t>
            </a:r>
            <a:r>
              <a:rPr lang="en-US" sz="2400" baseline="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Service Quality Assurance</a:t>
            </a:r>
            <a:endParaRPr lang="en-US" sz="2400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2" y="1"/>
            <a:ext cx="1999949" cy="1463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Arial" panose="020B0604020202020204" pitchFamily="34" charset="0"/>
        <a:buChar char="•"/>
        <a:defRPr sz="2800">
          <a:solidFill>
            <a:srgbClr val="0000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1D3275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2000">
          <a:solidFill>
            <a:srgbClr val="1D3275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D3275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D3275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QA Error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Effective April 1, QA has transitioned to the new one-stop-shop, QA Error Report in SharePoint</a:t>
            </a:r>
          </a:p>
          <a:p>
            <a:endParaRPr lang="en-US" dirty="0" smtClean="0"/>
          </a:p>
          <a:p>
            <a:r>
              <a:rPr lang="en-US" dirty="0" smtClean="0"/>
              <a:t>First notification of error cases using the new list was done on April 11, containing cases with reviews finalized after April 1</a:t>
            </a:r>
          </a:p>
          <a:p>
            <a:endParaRPr lang="en-US" dirty="0" smtClean="0"/>
          </a:p>
          <a:p>
            <a:r>
              <a:rPr lang="en-US" dirty="0" smtClean="0"/>
              <a:t>The QA Error Report is located on the QRT SharePoint Site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06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QA </a:t>
            </a:r>
            <a:r>
              <a:rPr lang="en-US" dirty="0"/>
              <a:t>Error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FY17Q2 Quarterly Error Report </a:t>
            </a:r>
          </a:p>
          <a:p>
            <a:pPr lvl="1"/>
            <a:r>
              <a:rPr lang="en-US" dirty="0" smtClean="0"/>
              <a:t>Will contain errors cited between January 1 and March 31, 2017</a:t>
            </a:r>
          </a:p>
          <a:p>
            <a:pPr lvl="1"/>
            <a:r>
              <a:rPr lang="en-US" dirty="0" smtClean="0"/>
              <a:t>Will be issued in the previous method in late April 2017</a:t>
            </a:r>
          </a:p>
          <a:p>
            <a:pPr lvl="1"/>
            <a:r>
              <a:rPr lang="en-US" dirty="0" smtClean="0"/>
              <a:t>Will be the last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QER in the old format</a:t>
            </a:r>
          </a:p>
          <a:p>
            <a:endParaRPr lang="en-US" dirty="0" smtClean="0"/>
          </a:p>
          <a:p>
            <a:r>
              <a:rPr lang="en-US" dirty="0" smtClean="0"/>
              <a:t>All errors on historical QERs – FY13Q2 thru FY17Q2 - must be closed out</a:t>
            </a:r>
          </a:p>
          <a:p>
            <a:endParaRPr lang="en-US" dirty="0" smtClean="0"/>
          </a:p>
          <a:p>
            <a:r>
              <a:rPr lang="en-US" dirty="0" smtClean="0"/>
              <a:t>At this time, over 2,400 outstanding errors exist that require 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342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QA Error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reviews with errors/deficiencies will be added to the new list weekly</a:t>
            </a:r>
          </a:p>
          <a:p>
            <a:endParaRPr lang="en-US" dirty="0" smtClean="0"/>
          </a:p>
          <a:p>
            <a:r>
              <a:rPr lang="en-US" dirty="0" smtClean="0"/>
              <a:t>Email notifications will continue, but only with a link</a:t>
            </a:r>
          </a:p>
          <a:p>
            <a:endParaRPr lang="en-US" dirty="0" smtClean="0"/>
          </a:p>
          <a:p>
            <a:r>
              <a:rPr lang="en-US" dirty="0" smtClean="0"/>
              <a:t>Training with all RO QRT coaches was conducted during the week of April 3,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161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QA Error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4" y="1589518"/>
            <a:ext cx="11158369" cy="4691641"/>
          </a:xfrm>
        </p:spPr>
        <p:txBody>
          <a:bodyPr/>
          <a:lstStyle/>
          <a:p>
            <a:r>
              <a:rPr lang="en-US" dirty="0" smtClean="0"/>
              <a:t>Reconsideration requests will be submitted via the QA Error Report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Formal </a:t>
            </a:r>
            <a:r>
              <a:rPr lang="en-US" dirty="0"/>
              <a:t>memos with signatures are </a:t>
            </a:r>
            <a:r>
              <a:rPr lang="en-US" dirty="0" smtClean="0"/>
              <a:t>no </a:t>
            </a:r>
            <a:r>
              <a:rPr lang="en-US" dirty="0"/>
              <a:t>longer required</a:t>
            </a:r>
          </a:p>
          <a:p>
            <a:pPr lvl="1"/>
            <a:r>
              <a:rPr lang="en-US" dirty="0"/>
              <a:t>It is up to the ROs’ discretion how to provide local approval for </a:t>
            </a:r>
            <a:r>
              <a:rPr lang="en-US" dirty="0" smtClean="0"/>
              <a:t>submitting  </a:t>
            </a:r>
            <a:r>
              <a:rPr lang="en-US" dirty="0"/>
              <a:t>a recon</a:t>
            </a:r>
          </a:p>
          <a:p>
            <a:pPr lvl="1"/>
            <a:r>
              <a:rPr lang="en-US" i="1" dirty="0"/>
              <a:t>Anyone</a:t>
            </a:r>
            <a:r>
              <a:rPr lang="en-US" dirty="0"/>
              <a:t> </a:t>
            </a:r>
            <a:r>
              <a:rPr lang="en-US" dirty="0" smtClean="0"/>
              <a:t>at the RO who </a:t>
            </a:r>
            <a:r>
              <a:rPr lang="en-US" dirty="0"/>
              <a:t>can access the QA Error Report SharePoint site </a:t>
            </a:r>
            <a:r>
              <a:rPr lang="en-US" dirty="0" smtClean="0"/>
              <a:t>has the </a:t>
            </a:r>
            <a:r>
              <a:rPr lang="en-US" i="1" dirty="0"/>
              <a:t>ability</a:t>
            </a:r>
            <a:r>
              <a:rPr lang="en-US" dirty="0"/>
              <a:t> to submit a recon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797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QA </a:t>
            </a:r>
            <a:r>
              <a:rPr lang="en-US" dirty="0"/>
              <a:t>Error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Rationale for removing the error(s) should be entered via the SharePoint site with supporting citations</a:t>
            </a:r>
          </a:p>
          <a:p>
            <a:pPr lvl="1"/>
            <a:r>
              <a:rPr lang="en-US" dirty="0" smtClean="0"/>
              <a:t>Bulleted arguments are encouraged</a:t>
            </a:r>
          </a:p>
          <a:p>
            <a:pPr lvl="1"/>
            <a:r>
              <a:rPr lang="en-US" dirty="0" smtClean="0"/>
              <a:t>Do not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attach a </a:t>
            </a:r>
            <a:r>
              <a:rPr lang="en-US" i="1" dirty="0" smtClean="0"/>
              <a:t>Word</a:t>
            </a:r>
            <a:r>
              <a:rPr lang="en-US" dirty="0" smtClean="0"/>
              <a:t> document</a:t>
            </a:r>
          </a:p>
          <a:p>
            <a:endParaRPr lang="en-US" dirty="0" smtClean="0"/>
          </a:p>
          <a:p>
            <a:r>
              <a:rPr lang="en-US" dirty="0" smtClean="0"/>
              <a:t>QA will review the argument presented and provide the response via the QA Error Report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228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RO Reconsideration Request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5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13" y="1500704"/>
            <a:ext cx="11510682" cy="4830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0464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QA Reconsideration 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6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" y="1516828"/>
            <a:ext cx="11589805" cy="4830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1581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QA </a:t>
            </a:r>
            <a:r>
              <a:rPr lang="en-US" dirty="0"/>
              <a:t>Error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Reporting corrective actions taken is required</a:t>
            </a:r>
          </a:p>
          <a:p>
            <a:pPr lvl="1"/>
            <a:r>
              <a:rPr lang="en-US" dirty="0" smtClean="0"/>
              <a:t>Taking corrective actions timely provides important customer service to Veterans, their families, and Survivors</a:t>
            </a:r>
          </a:p>
          <a:p>
            <a:pPr lvl="1"/>
            <a:r>
              <a:rPr lang="en-US" dirty="0" smtClean="0"/>
              <a:t>GAO and OIG oversight offices routinely ask for verification that corrective actions are taken</a:t>
            </a:r>
          </a:p>
          <a:p>
            <a:endParaRPr lang="en-US" dirty="0" smtClean="0"/>
          </a:p>
          <a:p>
            <a:r>
              <a:rPr lang="en-US" dirty="0" smtClean="0"/>
              <a:t>Effective with national reviews finalized on and after April 1, 2017, corrections will be reported via the new QA Error Report</a:t>
            </a:r>
          </a:p>
          <a:p>
            <a:endParaRPr lang="en-US" dirty="0" smtClean="0"/>
          </a:p>
          <a:p>
            <a:r>
              <a:rPr lang="en-US" dirty="0" smtClean="0"/>
              <a:t>Actions taken to address ALL cited errors must be provided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996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QA </a:t>
            </a:r>
            <a:r>
              <a:rPr lang="en-US" dirty="0"/>
              <a:t>Error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Corrective actions must be initiated within 30 days of the </a:t>
            </a:r>
            <a:r>
              <a:rPr lang="en-US" i="1" dirty="0" smtClean="0"/>
              <a:t>Release Date</a:t>
            </a:r>
            <a:r>
              <a:rPr lang="en-US" dirty="0" smtClean="0"/>
              <a:t> and are expected to be timely worked to completion</a:t>
            </a:r>
          </a:p>
          <a:p>
            <a:endParaRPr lang="en-US" dirty="0" smtClean="0"/>
          </a:p>
          <a:p>
            <a:r>
              <a:rPr lang="en-US" dirty="0" smtClean="0"/>
              <a:t>When corrections are resolved for all cited errors, mark the status as </a:t>
            </a:r>
            <a:r>
              <a:rPr lang="en-US" i="1" dirty="0" smtClean="0"/>
              <a:t>“Completed”</a:t>
            </a:r>
          </a:p>
          <a:p>
            <a:pPr lvl="1"/>
            <a:r>
              <a:rPr lang="en-US" dirty="0" smtClean="0"/>
              <a:t>Resolved means all actions to execute corrections are done, to include promulgation and authorization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653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QA </a:t>
            </a:r>
            <a:r>
              <a:rPr lang="en-US" dirty="0"/>
              <a:t>Error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QA will conduct annual Special Focused Reviews (SFR) to ensure compliance</a:t>
            </a:r>
          </a:p>
          <a:p>
            <a:endParaRPr lang="en-US" dirty="0" smtClean="0"/>
          </a:p>
          <a:p>
            <a:r>
              <a:rPr lang="en-US" dirty="0" smtClean="0"/>
              <a:t>SFRs will</a:t>
            </a:r>
          </a:p>
          <a:p>
            <a:pPr lvl="1"/>
            <a:r>
              <a:rPr lang="en-US" dirty="0" smtClean="0"/>
              <a:t>Confirm that corrective actions were taken as reported, and</a:t>
            </a:r>
          </a:p>
          <a:p>
            <a:pPr lvl="1"/>
            <a:r>
              <a:rPr lang="en-US" dirty="0" smtClean="0"/>
              <a:t>Assess accuracy of corrective actions taken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631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REFERENCE_ID" val="48c204b9-85cf-4293-91f0-ea4e2b879004"/>
  <p:tag name="ARTICULATE_REFERENCE_COUNT" val="0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ARTICULATE_USED_PAGE_ORIENTATION" val="1"/>
  <p:tag name="ARTICULATE_USED_PAGE_SIZE" val="7"/>
  <p:tag name="TAG_BACKING_FORM_KEY" val="3215762-c:\users\lynne\documents\appeals\vsr rvsr lay evidence final.pptx"/>
  <p:tag name="ARTICULATE_PRESENTER_VERSION" val="7"/>
  <p:tag name="ARTICULATE_PROJECT_OPEN" val="0"/>
  <p:tag name="ARTICULATE_SLIDE_COUNT" val="42"/>
</p:tagLst>
</file>

<file path=ppt/theme/theme1.xml><?xml version="1.0" encoding="utf-8"?>
<a:theme xmlns:a="http://schemas.openxmlformats.org/drawingml/2006/main" name="Ppt0000000">
  <a:themeElements>
    <a:clrScheme name="Custom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66"/>
      </a:hlink>
      <a:folHlink>
        <a:srgbClr val="000066"/>
      </a:folHlink>
    </a:clrScheme>
    <a:fontScheme name="SecBrfNov200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ecBrfNov20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BrfNov2002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9849E5B31DB749ABB9FAFE4514D935" ma:contentTypeVersion="5" ma:contentTypeDescription="Create a new document." ma:contentTypeScope="" ma:versionID="c859c5e3da21e2ecc289f6ec73d80ac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57c874d83dd4655ec0666828c06b8b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5794D2-6959-4B01-A044-33B77A57DE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CD7B6E5-0F04-4CEF-A7BC-E28EF6BF7FB8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7F841B9-F256-4CB1-97A0-D3BB93DA76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9475</TotalTime>
  <Words>451</Words>
  <Application>Microsoft Office PowerPoint</Application>
  <PresentationFormat>Widescreen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Century Schoolbook</vt:lpstr>
      <vt:lpstr>Courier New</vt:lpstr>
      <vt:lpstr>Monotype Corsiva</vt:lpstr>
      <vt:lpstr>Tahoma</vt:lpstr>
      <vt:lpstr>Wingdings</vt:lpstr>
      <vt:lpstr>Ppt0000000</vt:lpstr>
      <vt:lpstr>New QA Error Report</vt:lpstr>
      <vt:lpstr>New QA Error Report</vt:lpstr>
      <vt:lpstr>New QA Error Report</vt:lpstr>
      <vt:lpstr>New QA Error Report</vt:lpstr>
      <vt:lpstr>Example of RO Reconsideration Request</vt:lpstr>
      <vt:lpstr>Example of QA Reconsideration Response</vt:lpstr>
      <vt:lpstr>New QA Error Report</vt:lpstr>
      <vt:lpstr>New QA Error Report</vt:lpstr>
      <vt:lpstr>New QA Error Report</vt:lpstr>
      <vt:lpstr>New QA Error Report</vt:lpstr>
    </vt:vector>
  </TitlesOfParts>
  <Company>Veterans Benefits Administration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QA Error Report PowerPoint Presentation</dc:title>
  <dc:subject>AQRS, RQRS, QRT Coaches, RO Management</dc:subject>
  <dc:creator>Department of Veterans Affairs, Veterans Benefits Administration, Compensation Service, STAFF</dc:creator>
  <cp:keywords>QA error report,reconsideration requests,reporting corrective actions,special focused reviews,SFR,QER,quarterly error report</cp:keywords>
  <dc:description>This is an introduction to changes to the Quality Assurance QER process.</dc:description>
  <cp:lastModifiedBy>Poole, Kathleen</cp:lastModifiedBy>
  <cp:revision>778</cp:revision>
  <dcterms:created xsi:type="dcterms:W3CDTF">2014-04-30T02:32:11Z</dcterms:created>
  <dcterms:modified xsi:type="dcterms:W3CDTF">2017-04-18T12:07:40Z</dcterms:modified>
  <cp:category>NTC Curriculum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VSR RVSR Lay Evidence</vt:lpwstr>
  </property>
  <property fmtid="{D5CDD505-2E9C-101B-9397-08002B2CF9AE}" pid="3" name="ArticulateUseProject">
    <vt:lpwstr>1</vt:lpwstr>
  </property>
  <property fmtid="{D5CDD505-2E9C-101B-9397-08002B2CF9AE}" pid="4" name="ArticulateProjectVersion">
    <vt:lpwstr>7</vt:lpwstr>
  </property>
  <property fmtid="{D5CDD505-2E9C-101B-9397-08002B2CF9AE}" pid="5" name="ArticulateGUID">
    <vt:lpwstr>C99A1101-545A-4F06-B9B7-341CBA93A72A</vt:lpwstr>
  </property>
  <property fmtid="{D5CDD505-2E9C-101B-9397-08002B2CF9AE}" pid="6" name="ArticulateProjectFull">
    <vt:lpwstr>C:\Users\Lynne\Documents\Appeals\VSR RVSR Lay Evidence Final.ppta</vt:lpwstr>
  </property>
  <property fmtid="{D5CDD505-2E9C-101B-9397-08002B2CF9AE}" pid="7" name="ContentTypeId">
    <vt:lpwstr>0x010100069849E5B31DB749ABB9FAFE4514D935</vt:lpwstr>
  </property>
  <property fmtid="{D5CDD505-2E9C-101B-9397-08002B2CF9AE}" pid="8" name="Language">
    <vt:lpwstr>en</vt:lpwstr>
  </property>
  <property fmtid="{D5CDD505-2E9C-101B-9397-08002B2CF9AE}" pid="9" name="Type">
    <vt:lpwstr>Presentation</vt:lpwstr>
  </property>
</Properties>
</file>