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4"/>
  </p:sldMasterIdLst>
  <p:notesMasterIdLst>
    <p:notesMasterId r:id="rId15"/>
  </p:notesMasterIdLst>
  <p:sldIdLst>
    <p:sldId id="488" r:id="rId5"/>
    <p:sldId id="489" r:id="rId6"/>
    <p:sldId id="490" r:id="rId7"/>
    <p:sldId id="491" r:id="rId8"/>
    <p:sldId id="492" r:id="rId9"/>
    <p:sldId id="493" r:id="rId10"/>
    <p:sldId id="494" r:id="rId11"/>
    <p:sldId id="495" r:id="rId12"/>
    <p:sldId id="496" r:id="rId13"/>
    <p:sldId id="497" r:id="rId14"/>
  </p:sldIdLst>
  <p:sldSz cx="12192000" cy="6858000"/>
  <p:notesSz cx="6858000" cy="9144000"/>
  <p:custDataLst>
    <p:tags r:id="rId16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66"/>
    <a:srgbClr val="FF3300"/>
    <a:srgbClr val="0000FF"/>
    <a:srgbClr val="0000CC"/>
    <a:srgbClr val="CCECFF"/>
    <a:srgbClr val="66CCFF"/>
    <a:srgbClr val="3333FF"/>
    <a:srgbClr val="1D3275"/>
    <a:srgbClr val="7C5F1E"/>
    <a:srgbClr val="E7D0A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64" autoAdjust="0"/>
    <p:restoredTop sz="99301" autoAdjust="0"/>
  </p:normalViewPr>
  <p:slideViewPr>
    <p:cSldViewPr snapToGrid="0">
      <p:cViewPr varScale="1">
        <p:scale>
          <a:sx n="122" d="100"/>
          <a:sy n="122" d="100"/>
        </p:scale>
        <p:origin x="528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3" d="100"/>
          <a:sy n="53" d="100"/>
        </p:scale>
        <p:origin x="-2868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tags" Target="tags/tag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F05838-7BCA-4652-9007-BD0302928936}" type="datetimeFigureOut">
              <a:rPr lang="en-US" smtClean="0"/>
              <a:t>4/18/2017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7C618C-DDD3-4DC9-ADAB-73264023D4F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40073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ine 2"/>
          <p:cNvSpPr>
            <a:spLocks noChangeShapeType="1"/>
          </p:cNvSpPr>
          <p:nvPr/>
        </p:nvSpPr>
        <p:spPr bwMode="auto">
          <a:xfrm flipV="1">
            <a:off x="501649" y="2969606"/>
            <a:ext cx="11692467" cy="4762"/>
          </a:xfrm>
          <a:prstGeom prst="line">
            <a:avLst/>
          </a:prstGeom>
          <a:noFill/>
          <a:ln w="25400">
            <a:solidFill>
              <a:srgbClr val="CC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3" name="Freeform 3"/>
          <p:cNvSpPr>
            <a:spLocks/>
          </p:cNvSpPr>
          <p:nvPr/>
        </p:nvSpPr>
        <p:spPr bwMode="auto">
          <a:xfrm>
            <a:off x="33867" y="452439"/>
            <a:ext cx="2117" cy="1587"/>
          </a:xfrm>
          <a:custGeom>
            <a:avLst/>
            <a:gdLst>
              <a:gd name="T0" fmla="*/ 0 w 1"/>
              <a:gd name="T1" fmla="*/ 0 h 1"/>
              <a:gd name="T2" fmla="*/ 0 w 1"/>
              <a:gd name="T3" fmla="*/ 0 h 1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1" h="1">
                <a:moveTo>
                  <a:pt x="0" y="0"/>
                </a:move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4" name="Freeform 4"/>
          <p:cNvSpPr>
            <a:spLocks/>
          </p:cNvSpPr>
          <p:nvPr/>
        </p:nvSpPr>
        <p:spPr bwMode="auto">
          <a:xfrm>
            <a:off x="33867" y="6305550"/>
            <a:ext cx="2117" cy="1588"/>
          </a:xfrm>
          <a:custGeom>
            <a:avLst/>
            <a:gdLst>
              <a:gd name="T0" fmla="*/ 0 w 1"/>
              <a:gd name="T1" fmla="*/ 0 h 1"/>
              <a:gd name="T2" fmla="*/ 0 w 1"/>
              <a:gd name="T3" fmla="*/ 0 h 1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1" h="1">
                <a:moveTo>
                  <a:pt x="0" y="0"/>
                </a:move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5" name="Line 5"/>
          <p:cNvSpPr>
            <a:spLocks noChangeShapeType="1"/>
          </p:cNvSpPr>
          <p:nvPr/>
        </p:nvSpPr>
        <p:spPr bwMode="auto">
          <a:xfrm>
            <a:off x="499533" y="2875289"/>
            <a:ext cx="11694583" cy="4762"/>
          </a:xfrm>
          <a:prstGeom prst="line">
            <a:avLst/>
          </a:prstGeom>
          <a:noFill/>
          <a:ln w="76200">
            <a:solidFill>
              <a:srgbClr val="1D3275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7" name="Rectangle 8"/>
          <p:cNvSpPr>
            <a:spLocks noChangeArrowheads="1"/>
          </p:cNvSpPr>
          <p:nvPr/>
        </p:nvSpPr>
        <p:spPr bwMode="auto">
          <a:xfrm>
            <a:off x="1" y="0"/>
            <a:ext cx="209550" cy="6858000"/>
          </a:xfrm>
          <a:prstGeom prst="rect">
            <a:avLst/>
          </a:prstGeom>
          <a:gradFill rotWithShape="0">
            <a:gsLst>
              <a:gs pos="0">
                <a:srgbClr val="1D3275"/>
              </a:gs>
              <a:gs pos="100000">
                <a:srgbClr val="111E46"/>
              </a:gs>
            </a:gsLst>
            <a:lin ang="0" scaled="1"/>
          </a:gradFill>
          <a:ln w="12700">
            <a:solidFill>
              <a:srgbClr val="00008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dirty="0"/>
          </a:p>
        </p:txBody>
      </p:sp>
      <p:sp>
        <p:nvSpPr>
          <p:cNvPr id="8" name="Rectangle 9"/>
          <p:cNvSpPr>
            <a:spLocks noChangeArrowheads="1"/>
          </p:cNvSpPr>
          <p:nvPr/>
        </p:nvSpPr>
        <p:spPr bwMode="auto">
          <a:xfrm>
            <a:off x="299946" y="0"/>
            <a:ext cx="190500" cy="6858000"/>
          </a:xfrm>
          <a:prstGeom prst="rect">
            <a:avLst/>
          </a:prstGeom>
          <a:gradFill rotWithShape="0">
            <a:gsLst>
              <a:gs pos="0">
                <a:srgbClr val="FF0000"/>
              </a:gs>
              <a:gs pos="100000">
                <a:srgbClr val="B20000"/>
              </a:gs>
            </a:gsLst>
            <a:lin ang="0" scaled="1"/>
          </a:gradFill>
          <a:ln w="1270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dirty="0"/>
          </a:p>
        </p:txBody>
      </p:sp>
      <p:pic>
        <p:nvPicPr>
          <p:cNvPr id="10" name="Picture 2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082" y="237286"/>
            <a:ext cx="1585906" cy="1580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11" descr="MyVA.color.vector.tagline.eps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9770" y="1167466"/>
            <a:ext cx="7472176" cy="26837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7892109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414AED-89CE-4A48-8B2B-1B3A5C68EA2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19568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73685" y="0"/>
            <a:ext cx="2618316" cy="60515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716617" y="0"/>
            <a:ext cx="7653867" cy="60515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414AED-89CE-4A48-8B2B-1B3A5C68EA2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07763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74258" y="-1"/>
            <a:ext cx="9717741" cy="1179321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7165" y="1589518"/>
            <a:ext cx="10945906" cy="4691641"/>
          </a:xfrm>
        </p:spPr>
        <p:txBody>
          <a:bodyPr/>
          <a:lstStyle>
            <a:lvl1pPr>
              <a:defRPr>
                <a:solidFill>
                  <a:srgbClr val="000066"/>
                </a:solidFill>
              </a:defRPr>
            </a:lvl1pPr>
            <a:lvl2pPr marL="742950" indent="-285750">
              <a:buClr>
                <a:srgbClr val="FF0000"/>
              </a:buClr>
              <a:buFont typeface="Wingdings" panose="05000000000000000000" pitchFamily="2" charset="2"/>
              <a:buChar char="Ø"/>
              <a:defRPr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buFont typeface="Wingdings" panose="05000000000000000000" pitchFamily="2" charset="2"/>
              <a:buChar char="ü"/>
              <a:defRPr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buClr>
                <a:srgbClr val="FF0000"/>
              </a:buClr>
              <a:buFont typeface="Wingdings" panose="05000000000000000000" pitchFamily="2" charset="2"/>
              <a:buChar char="v"/>
              <a:defRPr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buClr>
                <a:srgbClr val="FF0000"/>
              </a:buClr>
              <a:buFont typeface="Courier New" panose="02070309020205020404" pitchFamily="49" charset="0"/>
              <a:buChar char="o"/>
              <a:defRPr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414AED-89CE-4A48-8B2B-1B3A5C68EA2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85025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414AED-89CE-4A48-8B2B-1B3A5C68EA2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3578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716618" y="1789114"/>
            <a:ext cx="4991100" cy="42624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10917" y="1789114"/>
            <a:ext cx="4993216" cy="42624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414AED-89CE-4A48-8B2B-1B3A5C68EA2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87046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41986" y="0"/>
            <a:ext cx="9140414" cy="1417638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414AED-89CE-4A48-8B2B-1B3A5C68EA2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72310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414AED-89CE-4A48-8B2B-1B3A5C68EA2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34413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414AED-89CE-4A48-8B2B-1B3A5C68EA2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12185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414AED-89CE-4A48-8B2B-1B3A5C68EA2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37447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414AED-89CE-4A48-8B2B-1B3A5C68EA2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49536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Line 2"/>
          <p:cNvSpPr>
            <a:spLocks noChangeShapeType="1"/>
          </p:cNvSpPr>
          <p:nvPr/>
        </p:nvSpPr>
        <p:spPr bwMode="auto">
          <a:xfrm>
            <a:off x="1852085" y="1361794"/>
            <a:ext cx="10339916" cy="4762"/>
          </a:xfrm>
          <a:prstGeom prst="line">
            <a:avLst/>
          </a:prstGeom>
          <a:noFill/>
          <a:ln w="50800">
            <a:solidFill>
              <a:srgbClr val="CC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565152" y="6396039"/>
            <a:ext cx="11626849" cy="53975"/>
          </a:xfrm>
          <a:prstGeom prst="rect">
            <a:avLst/>
          </a:prstGeom>
          <a:gradFill rotWithShape="0">
            <a:gsLst>
              <a:gs pos="0">
                <a:srgbClr val="1D3275"/>
              </a:gs>
              <a:gs pos="100000">
                <a:srgbClr val="111E46"/>
              </a:gs>
            </a:gsLst>
            <a:lin ang="0" scaled="1"/>
          </a:gradFill>
          <a:ln w="12700">
            <a:solidFill>
              <a:srgbClr val="00008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dirty="0"/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1388533" y="1199870"/>
            <a:ext cx="10803467" cy="79375"/>
          </a:xfrm>
          <a:prstGeom prst="rect">
            <a:avLst/>
          </a:prstGeom>
          <a:gradFill rotWithShape="0">
            <a:gsLst>
              <a:gs pos="0">
                <a:srgbClr val="1D3275"/>
              </a:gs>
              <a:gs pos="100000">
                <a:srgbClr val="1A2D69"/>
              </a:gs>
            </a:gsLst>
            <a:lin ang="0" scaled="1"/>
          </a:gradFill>
          <a:ln w="12700">
            <a:solidFill>
              <a:srgbClr val="00008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dirty="0"/>
          </a:p>
        </p:txBody>
      </p:sp>
      <p:sp>
        <p:nvSpPr>
          <p:cNvPr id="1029" name="Freeform 5"/>
          <p:cNvSpPr>
            <a:spLocks/>
          </p:cNvSpPr>
          <p:nvPr/>
        </p:nvSpPr>
        <p:spPr bwMode="auto">
          <a:xfrm>
            <a:off x="33867" y="452439"/>
            <a:ext cx="2117" cy="1587"/>
          </a:xfrm>
          <a:custGeom>
            <a:avLst/>
            <a:gdLst>
              <a:gd name="T0" fmla="*/ 0 w 1"/>
              <a:gd name="T1" fmla="*/ 0 h 1"/>
              <a:gd name="T2" fmla="*/ 0 w 1"/>
              <a:gd name="T3" fmla="*/ 0 h 1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1" h="1">
                <a:moveTo>
                  <a:pt x="0" y="0"/>
                </a:move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030" name="Freeform 6"/>
          <p:cNvSpPr>
            <a:spLocks/>
          </p:cNvSpPr>
          <p:nvPr/>
        </p:nvSpPr>
        <p:spPr bwMode="auto">
          <a:xfrm>
            <a:off x="33867" y="6305550"/>
            <a:ext cx="2117" cy="1588"/>
          </a:xfrm>
          <a:custGeom>
            <a:avLst/>
            <a:gdLst>
              <a:gd name="T0" fmla="*/ 0 w 1"/>
              <a:gd name="T1" fmla="*/ 0 h 1"/>
              <a:gd name="T2" fmla="*/ 0 w 1"/>
              <a:gd name="T3" fmla="*/ 0 h 1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1" h="1">
                <a:moveTo>
                  <a:pt x="0" y="0"/>
                </a:move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222215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2463500" y="0"/>
            <a:ext cx="9728499" cy="1199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859367" y="1573306"/>
            <a:ext cx="11044767" cy="47322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 smtClean="0"/>
          </a:p>
        </p:txBody>
      </p:sp>
      <p:sp>
        <p:nvSpPr>
          <p:cNvPr id="222218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0566400" y="6356350"/>
            <a:ext cx="162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1" compatLnSpc="1">
            <a:prstTxWarp prst="textNoShape">
              <a:avLst/>
            </a:prstTxWarp>
          </a:bodyPr>
          <a:lstStyle>
            <a:lvl1pPr algn="ctr" eaLnBrk="0" hangingPunct="0">
              <a:defRPr sz="1600" b="1" i="1">
                <a:solidFill>
                  <a:srgbClr val="1D3275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entury Schoolbook" pitchFamily="18" charset="0"/>
              </a:defRPr>
            </a:lvl1pPr>
          </a:lstStyle>
          <a:p>
            <a:fld id="{36A6A193-2FDC-48DD-8023-1C75B05EEA9A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34" name="Rectangle 11"/>
          <p:cNvSpPr>
            <a:spLocks noChangeArrowheads="1"/>
          </p:cNvSpPr>
          <p:nvPr/>
        </p:nvSpPr>
        <p:spPr bwMode="auto">
          <a:xfrm>
            <a:off x="1" y="0"/>
            <a:ext cx="209550" cy="6858000"/>
          </a:xfrm>
          <a:prstGeom prst="rect">
            <a:avLst/>
          </a:prstGeom>
          <a:gradFill rotWithShape="0">
            <a:gsLst>
              <a:gs pos="0">
                <a:srgbClr val="1D3275"/>
              </a:gs>
              <a:gs pos="100000">
                <a:srgbClr val="111E46"/>
              </a:gs>
            </a:gsLst>
            <a:lin ang="0" scaled="1"/>
          </a:gradFill>
          <a:ln w="12700">
            <a:solidFill>
              <a:srgbClr val="00008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dirty="0"/>
          </a:p>
        </p:txBody>
      </p:sp>
      <p:sp>
        <p:nvSpPr>
          <p:cNvPr id="1035" name="Rectangle 12"/>
          <p:cNvSpPr>
            <a:spLocks noChangeArrowheads="1"/>
          </p:cNvSpPr>
          <p:nvPr/>
        </p:nvSpPr>
        <p:spPr bwMode="auto">
          <a:xfrm>
            <a:off x="273052" y="0"/>
            <a:ext cx="190500" cy="6858000"/>
          </a:xfrm>
          <a:prstGeom prst="rect">
            <a:avLst/>
          </a:prstGeom>
          <a:gradFill rotWithShape="0">
            <a:gsLst>
              <a:gs pos="0">
                <a:srgbClr val="FF0000"/>
              </a:gs>
              <a:gs pos="100000">
                <a:srgbClr val="B20000"/>
              </a:gs>
            </a:gsLst>
            <a:lin ang="0" scaled="1"/>
          </a:gradFill>
          <a:ln w="1270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dirty="0"/>
          </a:p>
        </p:txBody>
      </p:sp>
      <p:sp>
        <p:nvSpPr>
          <p:cNvPr id="1036" name="Rectangle 13"/>
          <p:cNvSpPr>
            <a:spLocks noChangeArrowheads="1"/>
          </p:cNvSpPr>
          <p:nvPr/>
        </p:nvSpPr>
        <p:spPr bwMode="auto">
          <a:xfrm>
            <a:off x="626534" y="6400800"/>
            <a:ext cx="186013" cy="4623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hangingPunct="0"/>
            <a:endParaRPr lang="en-US" sz="2400" dirty="0"/>
          </a:p>
        </p:txBody>
      </p:sp>
      <p:sp>
        <p:nvSpPr>
          <p:cNvPr id="1037" name="Rectangle 14"/>
          <p:cNvSpPr>
            <a:spLocks noChangeArrowheads="1"/>
          </p:cNvSpPr>
          <p:nvPr/>
        </p:nvSpPr>
        <p:spPr bwMode="auto">
          <a:xfrm>
            <a:off x="626534" y="6400800"/>
            <a:ext cx="186013" cy="4623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hangingPunct="0"/>
            <a:endParaRPr lang="en-US" sz="2400" dirty="0"/>
          </a:p>
        </p:txBody>
      </p:sp>
      <p:sp>
        <p:nvSpPr>
          <p:cNvPr id="18" name="Rectangle 17"/>
          <p:cNvSpPr/>
          <p:nvPr userDrawn="1"/>
        </p:nvSpPr>
        <p:spPr>
          <a:xfrm>
            <a:off x="273052" y="6386630"/>
            <a:ext cx="10300669" cy="485885"/>
          </a:xfrm>
          <a:prstGeom prst="rect">
            <a:avLst/>
          </a:prstGeom>
          <a:solidFill>
            <a:srgbClr val="000066"/>
          </a:solidFill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19" name="Picture 18" descr="3. VA-PRIMARY-HORIZONTAL-WHITE-VECTOR2.png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82086" y="6396039"/>
            <a:ext cx="2209800" cy="461961"/>
          </a:xfrm>
          <a:prstGeom prst="rect">
            <a:avLst/>
          </a:prstGeom>
        </p:spPr>
      </p:pic>
      <p:pic>
        <p:nvPicPr>
          <p:cNvPr id="20" name="Picture 19" descr="myVa.White.Vector.png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100" y="6459303"/>
            <a:ext cx="816015" cy="415925"/>
          </a:xfrm>
          <a:prstGeom prst="rect">
            <a:avLst/>
          </a:prstGeom>
        </p:spPr>
      </p:pic>
      <p:sp>
        <p:nvSpPr>
          <p:cNvPr id="2" name="TextBox 1"/>
          <p:cNvSpPr txBox="1"/>
          <p:nvPr userDrawn="1"/>
        </p:nvSpPr>
        <p:spPr>
          <a:xfrm>
            <a:off x="2033194" y="6404807"/>
            <a:ext cx="51206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  <a:latin typeface="Monotype Corsiva" panose="03010101010201010101" pitchFamily="66" charset="0"/>
              </a:rPr>
              <a:t>Compensation</a:t>
            </a:r>
            <a:r>
              <a:rPr lang="en-US" sz="2400" baseline="0" dirty="0" smtClean="0">
                <a:solidFill>
                  <a:schemeClr val="bg1"/>
                </a:solidFill>
                <a:latin typeface="Monotype Corsiva" panose="03010101010201010101" pitchFamily="66" charset="0"/>
              </a:rPr>
              <a:t> Service Quality Assurance</a:t>
            </a:r>
            <a:endParaRPr lang="en-US" sz="2400" dirty="0">
              <a:solidFill>
                <a:schemeClr val="bg1"/>
              </a:solidFill>
              <a:latin typeface="Monotype Corsiva" panose="03010101010201010101" pitchFamily="66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3552" y="1"/>
            <a:ext cx="1999949" cy="14630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transition/>
  <p:timing>
    <p:tnLst>
      <p:par>
        <p:cTn id="1" dur="indefinite" restart="never" nodeType="tmRoot"/>
      </p:par>
    </p:tnLst>
  </p:timing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FF0000"/>
        </a:buClr>
        <a:buFont typeface="Arial" panose="020B0604020202020204" pitchFamily="34" charset="0"/>
        <a:buChar char="•"/>
        <a:defRPr sz="2800">
          <a:solidFill>
            <a:srgbClr val="000066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400">
          <a:solidFill>
            <a:srgbClr val="1D3275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CC0000"/>
        </a:buClr>
        <a:buChar char="•"/>
        <a:defRPr sz="2000">
          <a:solidFill>
            <a:srgbClr val="1D3275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rgbClr val="1D3275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1D3275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rgbClr val="1D3275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rgbClr val="1D3275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rgbClr val="1D3275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rgbClr val="1D3275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QA Error Report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Effective April 1, QA has transitioned to the new one-stop-shop, QA Error Report in SharePoint</a:t>
            </a:r>
          </a:p>
          <a:p>
            <a:endParaRPr lang="en-US" dirty="0" smtClean="0"/>
          </a:p>
          <a:p>
            <a:r>
              <a:rPr lang="en-US" dirty="0" smtClean="0"/>
              <a:t>First notification of error cases using the new list was done on April 11, containing cases with reviews finalized after April 1</a:t>
            </a:r>
          </a:p>
          <a:p>
            <a:endParaRPr lang="en-US" dirty="0" smtClean="0"/>
          </a:p>
          <a:p>
            <a:r>
              <a:rPr lang="en-US" dirty="0" smtClean="0"/>
              <a:t>The QA Error Report is located on the QRT SharePoint Site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414AED-89CE-4A48-8B2B-1B3A5C68EA2A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70654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QA </a:t>
            </a:r>
            <a:r>
              <a:rPr lang="en-US" dirty="0"/>
              <a:t>Error Report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FY17Q2 Quarterly Error Report </a:t>
            </a:r>
          </a:p>
          <a:p>
            <a:pPr lvl="1"/>
            <a:r>
              <a:rPr lang="en-US" dirty="0" smtClean="0"/>
              <a:t>Will contain errors cited between January 1 and March 31, 2017</a:t>
            </a:r>
          </a:p>
          <a:p>
            <a:pPr lvl="1"/>
            <a:r>
              <a:rPr lang="en-US" dirty="0" smtClean="0"/>
              <a:t>Will be issued in the previous method in late April 2017</a:t>
            </a:r>
          </a:p>
          <a:p>
            <a:pPr lvl="1"/>
            <a:r>
              <a:rPr lang="en-US" dirty="0" smtClean="0"/>
              <a:t>Will be the last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QER in the old format</a:t>
            </a:r>
          </a:p>
          <a:p>
            <a:endParaRPr lang="en-US" dirty="0" smtClean="0"/>
          </a:p>
          <a:p>
            <a:r>
              <a:rPr lang="en-US" dirty="0" smtClean="0"/>
              <a:t>All errors on historical QERs – FY13Q2 thru FY17Q2 - must be closed out</a:t>
            </a:r>
          </a:p>
          <a:p>
            <a:endParaRPr lang="en-US" dirty="0" smtClean="0"/>
          </a:p>
          <a:p>
            <a:r>
              <a:rPr lang="en-US" dirty="0" smtClean="0"/>
              <a:t>At this time, over 2,400 outstanding errors exist that require action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414AED-89CE-4A48-8B2B-1B3A5C68EA2A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33425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QA Error Report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National reviews with errors/deficiencies will be added to the new list weekly</a:t>
            </a:r>
          </a:p>
          <a:p>
            <a:endParaRPr lang="en-US" dirty="0" smtClean="0"/>
          </a:p>
          <a:p>
            <a:r>
              <a:rPr lang="en-US" dirty="0" smtClean="0"/>
              <a:t>Email notifications will continue, but only with a link</a:t>
            </a:r>
          </a:p>
          <a:p>
            <a:endParaRPr lang="en-US" dirty="0" smtClean="0"/>
          </a:p>
          <a:p>
            <a:r>
              <a:rPr lang="en-US" dirty="0" smtClean="0"/>
              <a:t>Training with all RO QRT coaches was conducted during the week of April 3, 2017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414AED-89CE-4A48-8B2B-1B3A5C68EA2A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51612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QA Error Report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7164" y="1589518"/>
            <a:ext cx="11158369" cy="4691641"/>
          </a:xfrm>
        </p:spPr>
        <p:txBody>
          <a:bodyPr/>
          <a:lstStyle/>
          <a:p>
            <a:r>
              <a:rPr lang="en-US" dirty="0" smtClean="0"/>
              <a:t>Reconsideration requests will be submitted via the QA Error Report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Formal </a:t>
            </a:r>
            <a:r>
              <a:rPr lang="en-US" dirty="0"/>
              <a:t>memos with signatures are </a:t>
            </a:r>
            <a:r>
              <a:rPr lang="en-US" dirty="0" smtClean="0"/>
              <a:t>no </a:t>
            </a:r>
            <a:r>
              <a:rPr lang="en-US" dirty="0"/>
              <a:t>longer required</a:t>
            </a:r>
          </a:p>
          <a:p>
            <a:pPr lvl="1"/>
            <a:r>
              <a:rPr lang="en-US" dirty="0"/>
              <a:t>It is up to the ROs’ discretion how to provide local approval for </a:t>
            </a:r>
            <a:r>
              <a:rPr lang="en-US" dirty="0" smtClean="0"/>
              <a:t>submitting  </a:t>
            </a:r>
            <a:r>
              <a:rPr lang="en-US" dirty="0"/>
              <a:t>a recon</a:t>
            </a:r>
          </a:p>
          <a:p>
            <a:pPr lvl="1"/>
            <a:r>
              <a:rPr lang="en-US" i="1" dirty="0"/>
              <a:t>Anyone</a:t>
            </a:r>
            <a:r>
              <a:rPr lang="en-US" dirty="0"/>
              <a:t> </a:t>
            </a:r>
            <a:r>
              <a:rPr lang="en-US" dirty="0" smtClean="0"/>
              <a:t>at the RO who </a:t>
            </a:r>
            <a:r>
              <a:rPr lang="en-US" dirty="0"/>
              <a:t>can access the QA Error Report SharePoint site </a:t>
            </a:r>
            <a:r>
              <a:rPr lang="en-US" dirty="0" smtClean="0"/>
              <a:t>has the </a:t>
            </a:r>
            <a:r>
              <a:rPr lang="en-US" i="1" dirty="0"/>
              <a:t>ability</a:t>
            </a:r>
            <a:r>
              <a:rPr lang="en-US" dirty="0"/>
              <a:t> to submit a recon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414AED-89CE-4A48-8B2B-1B3A5C68EA2A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17976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QA </a:t>
            </a:r>
            <a:r>
              <a:rPr lang="en-US" dirty="0"/>
              <a:t>Error Report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Rationale for removing the error(s) should be entered via the SharePoint site with supporting citations</a:t>
            </a:r>
          </a:p>
          <a:p>
            <a:pPr lvl="1"/>
            <a:r>
              <a:rPr lang="en-US" dirty="0" smtClean="0"/>
              <a:t>Bulleted arguments are encouraged</a:t>
            </a:r>
          </a:p>
          <a:p>
            <a:pPr lvl="1"/>
            <a:r>
              <a:rPr lang="en-US" dirty="0" smtClean="0"/>
              <a:t>Do not</a:t>
            </a:r>
            <a:r>
              <a:rPr lang="en-US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smtClean="0"/>
              <a:t>attach a </a:t>
            </a:r>
            <a:r>
              <a:rPr lang="en-US" i="1" dirty="0" smtClean="0"/>
              <a:t>Word</a:t>
            </a:r>
            <a:r>
              <a:rPr lang="en-US" dirty="0" smtClean="0"/>
              <a:t> document</a:t>
            </a:r>
          </a:p>
          <a:p>
            <a:endParaRPr lang="en-US" dirty="0" smtClean="0"/>
          </a:p>
          <a:p>
            <a:r>
              <a:rPr lang="en-US" dirty="0" smtClean="0"/>
              <a:t>QA will review the argument presented and provide the response via the QA Error Report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414AED-89CE-4A48-8B2B-1B3A5C68EA2A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02283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of RO Reconsideration Request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414AED-89CE-4A48-8B2B-1B3A5C68EA2A}" type="slidenum">
              <a:rPr lang="en-US" smtClean="0"/>
              <a:t>5</a:t>
            </a:fld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0913" y="1500704"/>
            <a:ext cx="11510682" cy="48306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20464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of QA Reconsideration Response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414AED-89CE-4A48-8B2B-1B3A5C68EA2A}" type="slidenum">
              <a:rPr lang="en-US" smtClean="0"/>
              <a:t>6</a:t>
            </a:fld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640" y="1516828"/>
            <a:ext cx="11589805" cy="48301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515810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QA </a:t>
            </a:r>
            <a:r>
              <a:rPr lang="en-US" dirty="0"/>
              <a:t>Error Report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Reporting corrective actions taken is required</a:t>
            </a:r>
          </a:p>
          <a:p>
            <a:pPr lvl="1"/>
            <a:r>
              <a:rPr lang="en-US" dirty="0" smtClean="0"/>
              <a:t>Taking corrective actions timely provides important customer service to Veterans, their families, and Survivors</a:t>
            </a:r>
          </a:p>
          <a:p>
            <a:pPr lvl="1"/>
            <a:r>
              <a:rPr lang="en-US" dirty="0" smtClean="0"/>
              <a:t>GAO and OIG oversight offices routinely ask for verification that corrective actions are taken</a:t>
            </a:r>
          </a:p>
          <a:p>
            <a:endParaRPr lang="en-US" dirty="0" smtClean="0"/>
          </a:p>
          <a:p>
            <a:r>
              <a:rPr lang="en-US" dirty="0" smtClean="0"/>
              <a:t>Effective with national reviews finalized on and after April 1, 2017, corrections will be reported via the new QA Error Report</a:t>
            </a:r>
          </a:p>
          <a:p>
            <a:endParaRPr lang="en-US" dirty="0" smtClean="0"/>
          </a:p>
          <a:p>
            <a:r>
              <a:rPr lang="en-US" dirty="0" smtClean="0"/>
              <a:t>Actions taken to address ALL cited errors must be provided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414AED-89CE-4A48-8B2B-1B3A5C68EA2A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99963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QA </a:t>
            </a:r>
            <a:r>
              <a:rPr lang="en-US" dirty="0"/>
              <a:t>Error Report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Corrective actions must be initiated within 30 days of the </a:t>
            </a:r>
            <a:r>
              <a:rPr lang="en-US" i="1" dirty="0" smtClean="0"/>
              <a:t>Release Date</a:t>
            </a:r>
            <a:r>
              <a:rPr lang="en-US" dirty="0" smtClean="0"/>
              <a:t> and are expected to be timely worked to completion</a:t>
            </a:r>
          </a:p>
          <a:p>
            <a:endParaRPr lang="en-US" dirty="0" smtClean="0"/>
          </a:p>
          <a:p>
            <a:r>
              <a:rPr lang="en-US" dirty="0" smtClean="0"/>
              <a:t>When corrections are resolved for all cited errors, mark the status as </a:t>
            </a:r>
            <a:r>
              <a:rPr lang="en-US" i="1" dirty="0" smtClean="0"/>
              <a:t>“Completed”</a:t>
            </a:r>
          </a:p>
          <a:p>
            <a:pPr lvl="1"/>
            <a:r>
              <a:rPr lang="en-US" dirty="0" smtClean="0"/>
              <a:t>Resolved means all actions to execute corrections are done, to include promulgation and authorization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414AED-89CE-4A48-8B2B-1B3A5C68EA2A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96535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QA </a:t>
            </a:r>
            <a:r>
              <a:rPr lang="en-US" dirty="0"/>
              <a:t>Error Report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QA will conduct annual Special Focused Reviews (SFR) to ensure compliance</a:t>
            </a:r>
          </a:p>
          <a:p>
            <a:endParaRPr lang="en-US" dirty="0" smtClean="0"/>
          </a:p>
          <a:p>
            <a:r>
              <a:rPr lang="en-US" dirty="0" smtClean="0"/>
              <a:t>SFRs will</a:t>
            </a:r>
          </a:p>
          <a:p>
            <a:pPr lvl="1"/>
            <a:r>
              <a:rPr lang="en-US" dirty="0" smtClean="0"/>
              <a:t>Confirm that corrective actions were taken as reported, and</a:t>
            </a:r>
          </a:p>
          <a:p>
            <a:pPr lvl="1"/>
            <a:r>
              <a:rPr lang="en-US" dirty="0" smtClean="0"/>
              <a:t>Assess accuracy of corrective actions taken</a:t>
            </a:r>
          </a:p>
          <a:p>
            <a:pPr lvl="1"/>
            <a:endParaRPr lang="en-US" dirty="0" smtClean="0"/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414AED-89CE-4A48-8B2B-1B3A5C68EA2A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66317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REFERENCE_ID" val="48c204b9-85cf-4293-91f0-ea4e2b879004"/>
  <p:tag name="ARTICULATE_REFERENCE_COUNT" val="0"/>
  <p:tag name="ARTICULATE_PLAYER_GLOSSARY_XML" val="&lt;?xml version=&quot;1.0&quot; encoding=&quot;utf-16&quot;?&gt;&lt;glossary xmlns:xsi=&quot;http://www.w3.org/2001/XMLSchema-instance&quot; xmlns:xsd=&quot;http://www.w3.org/2001/XMLSchema&quot;&gt;&lt;terms /&gt;&lt;/glossary&gt;"/>
  <p:tag name="ARTICULATE_USED_PAGE_ORIENTATION" val="1"/>
  <p:tag name="ARTICULATE_USED_PAGE_SIZE" val="7"/>
  <p:tag name="TAG_BACKING_FORM_KEY" val="3215762-c:\users\lynne\documents\appeals\vsr rvsr lay evidence final.pptx"/>
  <p:tag name="ARTICULATE_PRESENTER_VERSION" val="7"/>
  <p:tag name="ARTICULATE_PROJECT_OPEN" val="0"/>
  <p:tag name="ARTICULATE_SLIDE_COUNT" val="42"/>
</p:tagLst>
</file>

<file path=ppt/theme/theme1.xml><?xml version="1.0" encoding="utf-8"?>
<a:theme xmlns:a="http://schemas.openxmlformats.org/drawingml/2006/main" name="Ppt0000000">
  <a:themeElements>
    <a:clrScheme name="Custom 14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66"/>
      </a:hlink>
      <a:folHlink>
        <a:srgbClr val="000066"/>
      </a:folHlink>
    </a:clrScheme>
    <a:fontScheme name="SecBrfNov2002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ecBrfNov2002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cBrfNov2002 2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cBrfNov2002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cBrfNov2002 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cBrfNov2002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cBrfNov2002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69849E5B31DB749ABB9FAFE4514D935" ma:contentTypeVersion="5" ma:contentTypeDescription="Create a new document." ma:contentTypeScope="" ma:versionID="c859c5e3da21e2ecc289f6ec73d80acb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a57c874d83dd4655ec0666828c06b8bf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A5794D2-6959-4B01-A044-33B77A57DE0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ECD7B6E5-0F04-4CEF-A7BC-E28EF6BF7FB8}">
  <ds:schemaRefs>
    <ds:schemaRef ds:uri="http://purl.org/dc/dcmitype/"/>
    <ds:schemaRef ds:uri="http://purl.org/dc/elements/1.1/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  <ds:schemaRef ds:uri="http://www.w3.org/XML/1998/namespace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97F841B9-F256-4CB1-97A0-D3BB93DA760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9475</TotalTime>
  <Words>451</Words>
  <Application>Microsoft Office PowerPoint</Application>
  <PresentationFormat>Widescreen</PresentationFormat>
  <Paragraphs>64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8" baseType="lpstr">
      <vt:lpstr>Arial</vt:lpstr>
      <vt:lpstr>Calibri</vt:lpstr>
      <vt:lpstr>Century Schoolbook</vt:lpstr>
      <vt:lpstr>Courier New</vt:lpstr>
      <vt:lpstr>Monotype Corsiva</vt:lpstr>
      <vt:lpstr>Tahoma</vt:lpstr>
      <vt:lpstr>Wingdings</vt:lpstr>
      <vt:lpstr>Ppt0000000</vt:lpstr>
      <vt:lpstr>New QA Error Report</vt:lpstr>
      <vt:lpstr>New QA Error Report</vt:lpstr>
      <vt:lpstr>New QA Error Report</vt:lpstr>
      <vt:lpstr>New QA Error Report</vt:lpstr>
      <vt:lpstr>Example of RO Reconsideration Request</vt:lpstr>
      <vt:lpstr>Example of QA Reconsideration Response</vt:lpstr>
      <vt:lpstr>New QA Error Report</vt:lpstr>
      <vt:lpstr>New QA Error Report</vt:lpstr>
      <vt:lpstr>New QA Error Report</vt:lpstr>
      <vt:lpstr>New QA Error Report</vt:lpstr>
    </vt:vector>
  </TitlesOfParts>
  <Company>Veterans Benefits Administration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New QA Error Report PowerPoint Presentation</dc:title>
  <dc:subject>AQRS, RQRS, QRT Coaches, RO Management</dc:subject>
  <dc:creator>Department of Veterans Affairs, Veterans Benefits Administration, Compensation Service, STAFF</dc:creator>
  <cp:keywords>QA error report,reconsideration requests,reporting corrective actions,special focused reviews,SFR,QER,quarterly error report</cp:keywords>
  <dc:description>This is an introduction to changes to the Quality Assurance QER process.</dc:description>
  <cp:lastModifiedBy>Poole, Kathleen</cp:lastModifiedBy>
  <cp:revision>778</cp:revision>
  <dcterms:created xsi:type="dcterms:W3CDTF">2014-04-30T02:32:11Z</dcterms:created>
  <dcterms:modified xsi:type="dcterms:W3CDTF">2017-04-18T12:07:40Z</dcterms:modified>
  <cp:category>NTC Curriculum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Path">
    <vt:lpwstr>VSR RVSR Lay Evidence</vt:lpwstr>
  </property>
  <property fmtid="{D5CDD505-2E9C-101B-9397-08002B2CF9AE}" pid="3" name="ArticulateUseProject">
    <vt:lpwstr>1</vt:lpwstr>
  </property>
  <property fmtid="{D5CDD505-2E9C-101B-9397-08002B2CF9AE}" pid="4" name="ArticulateProjectVersion">
    <vt:lpwstr>7</vt:lpwstr>
  </property>
  <property fmtid="{D5CDD505-2E9C-101B-9397-08002B2CF9AE}" pid="5" name="ArticulateGUID">
    <vt:lpwstr>C99A1101-545A-4F06-B9B7-341CBA93A72A</vt:lpwstr>
  </property>
  <property fmtid="{D5CDD505-2E9C-101B-9397-08002B2CF9AE}" pid="6" name="ArticulateProjectFull">
    <vt:lpwstr>C:\Users\Lynne\Documents\Appeals\VSR RVSR Lay Evidence Final.ppta</vt:lpwstr>
  </property>
  <property fmtid="{D5CDD505-2E9C-101B-9397-08002B2CF9AE}" pid="7" name="ContentTypeId">
    <vt:lpwstr>0x010100069849E5B31DB749ABB9FAFE4514D935</vt:lpwstr>
  </property>
  <property fmtid="{D5CDD505-2E9C-101B-9397-08002B2CF9AE}" pid="8" name="Language">
    <vt:lpwstr>en</vt:lpwstr>
  </property>
  <property fmtid="{D5CDD505-2E9C-101B-9397-08002B2CF9AE}" pid="9" name="Type">
    <vt:lpwstr>Presentation</vt:lpwstr>
  </property>
</Properties>
</file>