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Lst>
  <p:notesMasterIdLst>
    <p:notesMasterId r:id="rId46"/>
  </p:notesMasterIdLst>
  <p:sldIdLst>
    <p:sldId id="256" r:id="rId6"/>
    <p:sldId id="388" r:id="rId7"/>
    <p:sldId id="285" r:id="rId8"/>
    <p:sldId id="288" r:id="rId9"/>
    <p:sldId id="391" r:id="rId10"/>
    <p:sldId id="386" r:id="rId11"/>
    <p:sldId id="429" r:id="rId12"/>
    <p:sldId id="390" r:id="rId13"/>
    <p:sldId id="392" r:id="rId14"/>
    <p:sldId id="396" r:id="rId15"/>
    <p:sldId id="397" r:id="rId16"/>
    <p:sldId id="418" r:id="rId17"/>
    <p:sldId id="393" r:id="rId18"/>
    <p:sldId id="395" r:id="rId19"/>
    <p:sldId id="398" r:id="rId20"/>
    <p:sldId id="432" r:id="rId21"/>
    <p:sldId id="436" r:id="rId22"/>
    <p:sldId id="437" r:id="rId23"/>
    <p:sldId id="438" r:id="rId24"/>
    <p:sldId id="439" r:id="rId25"/>
    <p:sldId id="440" r:id="rId26"/>
    <p:sldId id="431" r:id="rId27"/>
    <p:sldId id="435" r:id="rId28"/>
    <p:sldId id="430" r:id="rId29"/>
    <p:sldId id="427" r:id="rId30"/>
    <p:sldId id="433" r:id="rId31"/>
    <p:sldId id="423" r:id="rId32"/>
    <p:sldId id="424" r:id="rId33"/>
    <p:sldId id="426" r:id="rId34"/>
    <p:sldId id="425" r:id="rId35"/>
    <p:sldId id="400" r:id="rId36"/>
    <p:sldId id="401" r:id="rId37"/>
    <p:sldId id="408" r:id="rId38"/>
    <p:sldId id="403" r:id="rId39"/>
    <p:sldId id="410" r:id="rId40"/>
    <p:sldId id="412" r:id="rId41"/>
    <p:sldId id="405" r:id="rId42"/>
    <p:sldId id="296" r:id="rId43"/>
    <p:sldId id="413" r:id="rId44"/>
    <p:sldId id="297" r:id="rId45"/>
  </p:sldIdLst>
  <p:sldSz cx="9144000" cy="6858000" type="screen4x3"/>
  <p:notesSz cx="7010400" cy="92964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7CB0F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1" autoAdjust="0"/>
    <p:restoredTop sz="94639" autoAdjust="0"/>
  </p:normalViewPr>
  <p:slideViewPr>
    <p:cSldViewPr>
      <p:cViewPr varScale="1">
        <p:scale>
          <a:sx n="115" d="100"/>
          <a:sy n="115" d="100"/>
        </p:scale>
        <p:origin x="1752" y="102"/>
      </p:cViewPr>
      <p:guideLst>
        <p:guide orient="horz" pos="2160"/>
        <p:guide pos="2880"/>
      </p:guideLst>
    </p:cSldViewPr>
  </p:slideViewPr>
  <p:outlineViewPr>
    <p:cViewPr>
      <p:scale>
        <a:sx n="33" d="100"/>
        <a:sy n="33" d="100"/>
      </p:scale>
      <p:origin x="72" y="0"/>
    </p:cViewPr>
  </p:outlin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1500" y="4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DCD669-B84C-461C-BB53-FF0867AC6EF9}" type="datetimeFigureOut">
              <a:rPr lang="en-US" smtClean="0"/>
              <a:t>4/17/2017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CECF49-2165-4CE7-B39E-10D80CF3C557}" type="slidenum">
              <a:rPr lang="en-US" smtClean="0"/>
              <a:t>‹#›</a:t>
            </a:fld>
            <a:endParaRPr lang="en-US" dirty="0"/>
          </a:p>
        </p:txBody>
      </p:sp>
    </p:spTree>
    <p:extLst>
      <p:ext uri="{BB962C8B-B14F-4D97-AF65-F5344CB8AC3E}">
        <p14:creationId xmlns:p14="http://schemas.microsoft.com/office/powerpoint/2010/main" val="309350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1</a:t>
            </a:fld>
            <a:endParaRPr lang="en-US" dirty="0"/>
          </a:p>
        </p:txBody>
      </p:sp>
    </p:spTree>
    <p:extLst>
      <p:ext uri="{BB962C8B-B14F-4D97-AF65-F5344CB8AC3E}">
        <p14:creationId xmlns:p14="http://schemas.microsoft.com/office/powerpoint/2010/main" val="272609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11</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13</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14</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15</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16</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17</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18</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19</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20</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21</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a:t>
            </a:fld>
            <a:endParaRPr lang="en-US" dirty="0"/>
          </a:p>
        </p:txBody>
      </p:sp>
    </p:spTree>
    <p:extLst>
      <p:ext uri="{BB962C8B-B14F-4D97-AF65-F5344CB8AC3E}">
        <p14:creationId xmlns:p14="http://schemas.microsoft.com/office/powerpoint/2010/main" val="2244990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22</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23</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24</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25</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26</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27</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28</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29</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30</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31</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a:t>
            </a:fld>
            <a:endParaRPr lang="en-US" dirty="0"/>
          </a:p>
        </p:txBody>
      </p:sp>
    </p:spTree>
    <p:extLst>
      <p:ext uri="{BB962C8B-B14F-4D97-AF65-F5344CB8AC3E}">
        <p14:creationId xmlns:p14="http://schemas.microsoft.com/office/powerpoint/2010/main" val="1958915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32</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33</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34</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36</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37</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38</a:t>
            </a:fld>
            <a:endParaRPr lang="en-US" dirty="0"/>
          </a:p>
        </p:txBody>
      </p:sp>
    </p:spTree>
    <p:extLst>
      <p:ext uri="{BB962C8B-B14F-4D97-AF65-F5344CB8AC3E}">
        <p14:creationId xmlns:p14="http://schemas.microsoft.com/office/powerpoint/2010/main" val="3379762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39</a:t>
            </a:fld>
            <a:endParaRPr lang="en-US" dirty="0"/>
          </a:p>
        </p:txBody>
      </p:sp>
    </p:spTree>
    <p:extLst>
      <p:ext uri="{BB962C8B-B14F-4D97-AF65-F5344CB8AC3E}">
        <p14:creationId xmlns:p14="http://schemas.microsoft.com/office/powerpoint/2010/main" val="3379762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40</a:t>
            </a:fld>
            <a:endParaRPr lang="en-US" dirty="0"/>
          </a:p>
        </p:txBody>
      </p:sp>
    </p:spTree>
    <p:extLst>
      <p:ext uri="{BB962C8B-B14F-4D97-AF65-F5344CB8AC3E}">
        <p14:creationId xmlns:p14="http://schemas.microsoft.com/office/powerpoint/2010/main" val="1191787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6</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7</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8</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9</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10</a:t>
            </a:fld>
            <a:endParaRPr lang="en-US" dirty="0"/>
          </a:p>
        </p:txBody>
      </p:sp>
    </p:spTree>
    <p:extLst>
      <p:ext uri="{BB962C8B-B14F-4D97-AF65-F5344CB8AC3E}">
        <p14:creationId xmlns:p14="http://schemas.microsoft.com/office/powerpoint/2010/main" val="3739234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25775"/>
            <a:ext cx="7772400" cy="1089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343400"/>
            <a:ext cx="6400800" cy="9144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p>
        </p:txBody>
      </p:sp>
    </p:spTree>
    <p:extLst>
      <p:ext uri="{BB962C8B-B14F-4D97-AF65-F5344CB8AC3E}">
        <p14:creationId xmlns:p14="http://schemas.microsoft.com/office/powerpoint/2010/main" val="20321983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2915163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69682928"/>
      </p:ext>
    </p:extLst>
  </p:cSld>
  <p:clrMap bg1="lt1" tx1="dk1" bg2="lt2" tx2="dk2" accent1="accent1" accent2="accent2" accent3="accent3" accent4="accent4" accent5="accent5" accent6="accent6" hlink="hlink" folHlink="folHlink"/>
  <p:sldLayoutIdLst>
    <p:sldLayoutId id="2147483654" r:id="rId1"/>
    <p:sldLayoutId id="2147483653" r:id="rId2"/>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vbaw.vba.va.gov/bl/22/ref/advisories/33/Policy%20Advisory%20-%20Development%20for%20TOE%20information.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pris.dod.mi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222.VBAVACO@va.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222.VBAVACO@va.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222.VBAVACO@va.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vbaw.vba.va.gov/bl/22/ref/m22-4/Part%20III/ch03.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vbaw.vba.va.gov/bl/22/ref/m22-4/Part%20III/ch01.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benefits.va.gov/gibil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vbaw.vba.va.gov/bl/22/ref/m22-4/Part%20III/ch03.ht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vbaw.vba.va.gov/bl/22/ref/advisories/33/Policy%20Advisory%20-%20Development%20for%20TOE%20information.html" TargetMode="External"/><Relationship Id="rId4" Type="http://schemas.openxmlformats.org/officeDocument/2006/relationships/hyperlink" Target="http://vbaw.vba.va.gov/bl/22/ref/m22-4/Part%20III/ch01.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819400"/>
            <a:ext cx="7772400" cy="1089025"/>
          </a:xfrm>
        </p:spPr>
        <p:txBody>
          <a:bodyPr>
            <a:normAutofit/>
          </a:bodyPr>
          <a:lstStyle/>
          <a:p>
            <a:r>
              <a:rPr lang="en-US" sz="4800" dirty="0" smtClean="0"/>
              <a:t>Development</a:t>
            </a:r>
            <a:endParaRPr lang="en-US" sz="4800" dirty="0"/>
          </a:p>
        </p:txBody>
      </p:sp>
    </p:spTree>
    <p:extLst>
      <p:ext uri="{BB962C8B-B14F-4D97-AF65-F5344CB8AC3E}">
        <p14:creationId xmlns:p14="http://schemas.microsoft.com/office/powerpoint/2010/main" val="559551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when Not to Develop </a:t>
            </a:r>
            <a:r>
              <a:rPr lang="en-US" sz="100" dirty="0" smtClean="0"/>
              <a:t>1</a:t>
            </a:r>
            <a:endParaRPr lang="en-US" sz="100" dirty="0"/>
          </a:p>
        </p:txBody>
      </p:sp>
      <p:sp>
        <p:nvSpPr>
          <p:cNvPr id="3" name="Content Placeholder 2"/>
          <p:cNvSpPr>
            <a:spLocks noGrp="1"/>
          </p:cNvSpPr>
          <p:nvPr>
            <p:ph idx="1"/>
          </p:nvPr>
        </p:nvSpPr>
        <p:spPr>
          <a:xfrm>
            <a:off x="457200" y="1371600"/>
            <a:ext cx="8229600" cy="4876800"/>
          </a:xfrm>
        </p:spPr>
        <p:txBody>
          <a:bodyPr>
            <a:normAutofit/>
          </a:bodyPr>
          <a:lstStyle/>
          <a:p>
            <a:pPr marL="0" indent="0">
              <a:buNone/>
            </a:pPr>
            <a:r>
              <a:rPr lang="en-US" b="1" dirty="0" smtClean="0"/>
              <a:t>Example 1 </a:t>
            </a:r>
            <a:r>
              <a:rPr lang="en-US" dirty="0" smtClean="0"/>
              <a:t>- When development is </a:t>
            </a:r>
            <a:r>
              <a:rPr lang="en-US" b="1" dirty="0" smtClean="0"/>
              <a:t>NOT</a:t>
            </a:r>
            <a:r>
              <a:rPr lang="en-US" dirty="0" smtClean="0"/>
              <a:t> needed:</a:t>
            </a:r>
          </a:p>
          <a:p>
            <a:pPr marL="514350" lvl="1" indent="0">
              <a:buNone/>
            </a:pPr>
            <a:endParaRPr lang="en-US" sz="1000" dirty="0" smtClean="0"/>
          </a:p>
          <a:p>
            <a:pPr marL="514350" lvl="1" indent="0">
              <a:buNone/>
            </a:pPr>
            <a:r>
              <a:rPr lang="en-US" dirty="0" smtClean="0"/>
              <a:t>A VCE receives an application for Chapter 33 Transfer of Entitlement (ToE) benefits, where the Veterans Information Solution (VIS) record does not reflect the dependent as approved.  </a:t>
            </a:r>
          </a:p>
          <a:p>
            <a:pPr marL="514350" lvl="1" indent="0">
              <a:buNone/>
            </a:pPr>
            <a:endParaRPr lang="en-US" sz="1000" dirty="0"/>
          </a:p>
          <a:p>
            <a:pPr marL="514350" lvl="1" indent="0">
              <a:buNone/>
            </a:pPr>
            <a:r>
              <a:rPr lang="en-US" dirty="0" smtClean="0"/>
              <a:t>The Procedural Advisory dated </a:t>
            </a:r>
            <a:r>
              <a:rPr lang="en-US" dirty="0" smtClean="0">
                <a:hlinkClick r:id="rId3"/>
              </a:rPr>
              <a:t>October 28, 2009</a:t>
            </a:r>
            <a:r>
              <a:rPr lang="en-US" dirty="0" smtClean="0"/>
              <a:t>, states that all ToE approvals should display in </a:t>
            </a:r>
            <a:r>
              <a:rPr lang="en-US" dirty="0" smtClean="0"/>
              <a:t>VIS. If </a:t>
            </a:r>
            <a:r>
              <a:rPr lang="en-US" dirty="0" smtClean="0"/>
              <a:t>the information is not displayed in VIS, development is not </a:t>
            </a:r>
            <a:r>
              <a:rPr lang="en-US" dirty="0" smtClean="0"/>
              <a:t>needed. The </a:t>
            </a:r>
            <a:r>
              <a:rPr lang="en-US" dirty="0" smtClean="0"/>
              <a:t>claim for </a:t>
            </a:r>
            <a:r>
              <a:rPr lang="en-US" dirty="0" err="1" smtClean="0"/>
              <a:t>ToE</a:t>
            </a:r>
            <a:r>
              <a:rPr lang="en-US" dirty="0" smtClean="0"/>
              <a:t> benefits can be denied without further development. </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10</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316318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when Not to Develop </a:t>
            </a:r>
            <a:r>
              <a:rPr lang="en-US" sz="100" dirty="0" smtClean="0"/>
              <a:t>2</a:t>
            </a:r>
            <a:endParaRPr lang="en-US" sz="100" dirty="0"/>
          </a:p>
        </p:txBody>
      </p:sp>
      <p:sp>
        <p:nvSpPr>
          <p:cNvPr id="3" name="Content Placeholder 2"/>
          <p:cNvSpPr>
            <a:spLocks noGrp="1"/>
          </p:cNvSpPr>
          <p:nvPr>
            <p:ph idx="1"/>
          </p:nvPr>
        </p:nvSpPr>
        <p:spPr>
          <a:xfrm>
            <a:off x="457200" y="1371600"/>
            <a:ext cx="8229600" cy="4525963"/>
          </a:xfrm>
        </p:spPr>
        <p:txBody>
          <a:bodyPr>
            <a:normAutofit/>
          </a:bodyPr>
          <a:lstStyle/>
          <a:p>
            <a:pPr marL="0" indent="0">
              <a:buNone/>
            </a:pPr>
            <a:r>
              <a:rPr lang="en-US" b="1" dirty="0" smtClean="0"/>
              <a:t>Example 2 </a:t>
            </a:r>
            <a:r>
              <a:rPr lang="en-US" dirty="0" smtClean="0"/>
              <a:t>- When development is </a:t>
            </a:r>
            <a:r>
              <a:rPr lang="en-US" b="1" dirty="0" smtClean="0"/>
              <a:t>NOT</a:t>
            </a:r>
            <a:r>
              <a:rPr lang="en-US" dirty="0" smtClean="0"/>
              <a:t> needed:</a:t>
            </a:r>
          </a:p>
          <a:p>
            <a:pPr marL="0" indent="0">
              <a:buNone/>
            </a:pPr>
            <a:endParaRPr lang="en-US" sz="800" dirty="0"/>
          </a:p>
          <a:p>
            <a:pPr marL="514350" lvl="1" indent="0">
              <a:buNone/>
            </a:pPr>
            <a:r>
              <a:rPr lang="en-US" dirty="0" smtClean="0"/>
              <a:t>A VCE receives an application for benefits where the student does not list the name of the educational institution s/he wishes to attend.  </a:t>
            </a:r>
          </a:p>
          <a:p>
            <a:pPr marL="514350" lvl="1" indent="0">
              <a:buNone/>
            </a:pPr>
            <a:endParaRPr lang="en-US" sz="800" dirty="0"/>
          </a:p>
          <a:p>
            <a:pPr marL="514350" lvl="1" indent="0">
              <a:buNone/>
            </a:pPr>
            <a:r>
              <a:rPr lang="en-US" dirty="0" smtClean="0"/>
              <a:t>Since basic eligibility may be established without this information, a Certificate of Eligibility (</a:t>
            </a:r>
            <a:r>
              <a:rPr lang="en-US" dirty="0" err="1" smtClean="0"/>
              <a:t>CoE</a:t>
            </a:r>
            <a:r>
              <a:rPr lang="en-US" dirty="0" smtClean="0"/>
              <a:t>) may be issued, and development is not needed.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11</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2551609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304800" y="1447800"/>
            <a:ext cx="8458200" cy="4525963"/>
          </a:xfrm>
        </p:spPr>
        <p:txBody>
          <a:bodyPr/>
          <a:lstStyle/>
          <a:p>
            <a:pPr marL="0" indent="0">
              <a:buNone/>
            </a:pPr>
            <a:r>
              <a:rPr lang="en-US" sz="2800" dirty="0" smtClean="0"/>
              <a:t>1. What are some other examples when development is necessary? (Identify at least 5 and discuss why)</a:t>
            </a:r>
          </a:p>
          <a:p>
            <a:pPr marL="0" indent="0">
              <a:buNone/>
            </a:pPr>
            <a:endParaRPr lang="en-US" sz="1000" dirty="0"/>
          </a:p>
          <a:p>
            <a:pPr marL="0" indent="0">
              <a:buNone/>
            </a:pPr>
            <a:r>
              <a:rPr lang="en-US" sz="2800" dirty="0" smtClean="0"/>
              <a:t>2. What are some other </a:t>
            </a:r>
            <a:r>
              <a:rPr lang="en-US" sz="2800" dirty="0"/>
              <a:t>examples when development is </a:t>
            </a:r>
            <a:r>
              <a:rPr lang="en-US" sz="2800" dirty="0" smtClean="0"/>
              <a:t>not required? </a:t>
            </a:r>
            <a:r>
              <a:rPr lang="en-US" sz="2800" dirty="0"/>
              <a:t>(Identify at least </a:t>
            </a:r>
            <a:r>
              <a:rPr lang="en-US" sz="2800" dirty="0" smtClean="0"/>
              <a:t>5 and discuss why)</a:t>
            </a:r>
            <a:endParaRPr lang="en-US" sz="2800" dirty="0"/>
          </a:p>
          <a:p>
            <a:pPr marL="0" indent="0">
              <a:buNone/>
            </a:pP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12</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743512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9144000" cy="1066800"/>
          </a:xfrm>
        </p:spPr>
        <p:txBody>
          <a:bodyPr/>
          <a:lstStyle/>
          <a:p>
            <a:r>
              <a:rPr lang="en-US" dirty="0" smtClean="0"/>
              <a:t>Development Resources</a:t>
            </a:r>
            <a:br>
              <a:rPr lang="en-US" dirty="0" smtClean="0"/>
            </a:br>
            <a:r>
              <a:rPr lang="en-US" dirty="0" smtClean="0"/>
              <a:t>and Guidelines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13</a:t>
            </a:fld>
            <a:endParaRPr lang="en-US" dirty="0"/>
          </a:p>
        </p:txBody>
      </p:sp>
      <p:sp>
        <p:nvSpPr>
          <p:cNvPr id="5"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281249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smtClean="0"/>
              <a:t>Resources for Development</a:t>
            </a:r>
            <a:endParaRPr lang="en-US" dirty="0"/>
          </a:p>
        </p:txBody>
      </p:sp>
      <p:sp>
        <p:nvSpPr>
          <p:cNvPr id="3" name="Content Placeholder 2"/>
          <p:cNvSpPr>
            <a:spLocks noGrp="1"/>
          </p:cNvSpPr>
          <p:nvPr>
            <p:ph idx="1"/>
          </p:nvPr>
        </p:nvSpPr>
        <p:spPr>
          <a:xfrm>
            <a:off x="304800" y="838200"/>
            <a:ext cx="8686800" cy="5715000"/>
          </a:xfrm>
        </p:spPr>
        <p:txBody>
          <a:bodyPr>
            <a:noAutofit/>
          </a:bodyPr>
          <a:lstStyle/>
          <a:p>
            <a:pPr marL="341313" lvl="2" indent="-341313"/>
            <a:r>
              <a:rPr lang="en-US" sz="1700" b="1" dirty="0"/>
              <a:t>Defense Personnel Records Information Retrieval System (</a:t>
            </a:r>
            <a:r>
              <a:rPr lang="en-US" sz="1700" b="1" dirty="0" smtClean="0"/>
              <a:t>DPRIS</a:t>
            </a:r>
            <a:r>
              <a:rPr lang="en-US" sz="1700" b="1" dirty="0"/>
              <a:t>)</a:t>
            </a:r>
          </a:p>
          <a:p>
            <a:pPr marL="798513" lvl="3" indent="-341313"/>
            <a:r>
              <a:rPr lang="en-US" sz="1700" dirty="0" smtClean="0"/>
              <a:t>VCEs are granted access to the automated </a:t>
            </a:r>
            <a:r>
              <a:rPr lang="en-US" sz="1700" dirty="0"/>
              <a:t>DoD document database </a:t>
            </a:r>
            <a:r>
              <a:rPr lang="en-US" sz="1700" dirty="0" smtClean="0"/>
              <a:t>to request documents from  the Army, Air Force, Marine Corps, and Navy (Active, Reserve or Guard)</a:t>
            </a:r>
          </a:p>
          <a:p>
            <a:pPr marL="341313" lvl="2" indent="-341313"/>
            <a:r>
              <a:rPr lang="en-US" sz="1700" b="1" dirty="0"/>
              <a:t>Claimant</a:t>
            </a:r>
          </a:p>
          <a:p>
            <a:pPr marL="798513" lvl="3" indent="-341313"/>
            <a:r>
              <a:rPr lang="en-US" sz="1700" dirty="0" smtClean="0"/>
              <a:t>VCEs must develop using the appropriate PCGL letter. This letter must explain </a:t>
            </a:r>
            <a:r>
              <a:rPr lang="en-US" sz="1700" b="1" i="1" dirty="0"/>
              <a:t>specifically</a:t>
            </a:r>
            <a:r>
              <a:rPr lang="en-US" sz="1700" dirty="0"/>
              <a:t> what is needed and advise </a:t>
            </a:r>
            <a:r>
              <a:rPr lang="en-US" sz="1700" dirty="0" smtClean="0"/>
              <a:t>the claimant that </a:t>
            </a:r>
            <a:r>
              <a:rPr lang="en-US" sz="1700" dirty="0"/>
              <a:t>a request </a:t>
            </a:r>
            <a:r>
              <a:rPr lang="en-US" sz="1700" dirty="0" smtClean="0"/>
              <a:t>has also </a:t>
            </a:r>
            <a:r>
              <a:rPr lang="en-US" sz="1700" dirty="0"/>
              <a:t>been submitted to </a:t>
            </a:r>
            <a:r>
              <a:rPr lang="en-US" sz="1700" dirty="0" smtClean="0"/>
              <a:t>their </a:t>
            </a:r>
            <a:r>
              <a:rPr lang="en-US" sz="1700" dirty="0"/>
              <a:t>service </a:t>
            </a:r>
            <a:r>
              <a:rPr lang="en-US" sz="1700" dirty="0" smtClean="0"/>
              <a:t>department. The </a:t>
            </a:r>
            <a:r>
              <a:rPr lang="en-US" sz="1700" dirty="0"/>
              <a:t>letter </a:t>
            </a:r>
            <a:r>
              <a:rPr lang="en-US" sz="1700" dirty="0" smtClean="0"/>
              <a:t>must also explain that </a:t>
            </a:r>
            <a:r>
              <a:rPr lang="en-US" sz="1700" dirty="0"/>
              <a:t>a final decision cannot be made until </a:t>
            </a:r>
            <a:r>
              <a:rPr lang="en-US" sz="1700" dirty="0" smtClean="0"/>
              <a:t>the needed </a:t>
            </a:r>
            <a:r>
              <a:rPr lang="en-US" sz="1700" dirty="0"/>
              <a:t>information is received</a:t>
            </a:r>
            <a:endParaRPr lang="en-US" sz="1700" dirty="0" smtClean="0"/>
          </a:p>
          <a:p>
            <a:pPr marL="341313" lvl="2" indent="-341313"/>
            <a:r>
              <a:rPr lang="en-US" sz="1700" b="1" dirty="0" smtClean="0"/>
              <a:t>Federal or non-Federal Agencies</a:t>
            </a:r>
          </a:p>
          <a:p>
            <a:pPr marL="798513" lvl="3" indent="-341313"/>
            <a:r>
              <a:rPr lang="en-US" sz="1700" dirty="0" smtClean="0"/>
              <a:t>VCEs will follow local guidance to request information through designated station DoD Coordinators or station Points Of Contact (POC) </a:t>
            </a:r>
          </a:p>
          <a:p>
            <a:pPr marL="341313" lvl="2" indent="-341313"/>
            <a:r>
              <a:rPr lang="en-US" sz="1700" b="1" dirty="0" smtClean="0"/>
              <a:t>School Certifying Official (SCO)</a:t>
            </a:r>
          </a:p>
          <a:p>
            <a:pPr marL="798513" lvl="3" indent="-341313"/>
            <a:r>
              <a:rPr lang="en-US" sz="1700" dirty="0" smtClean="0"/>
              <a:t>VCEs must contact SCOs by phone and/or through the proper the use of email</a:t>
            </a:r>
            <a:endParaRPr lang="en-US" sz="1700" dirty="0"/>
          </a:p>
          <a:p>
            <a:pPr marL="341313" lvl="2" indent="-341313"/>
            <a:r>
              <a:rPr lang="en-US" sz="1700" b="1" dirty="0" smtClean="0"/>
              <a:t>Educational Liaison Rep (ELR) </a:t>
            </a:r>
          </a:p>
          <a:p>
            <a:pPr marL="798513" lvl="3" indent="-341313"/>
            <a:r>
              <a:rPr lang="en-US" sz="1700" dirty="0" smtClean="0"/>
              <a:t>VCEs must contact ELRs by phone and/or encrypted email about school or program approval issues, for suspected discrepant reporting, and Web Enabled Approval Management System (WEAMS) issues</a:t>
            </a:r>
          </a:p>
          <a:p>
            <a:pPr marL="0" lvl="2" indent="0">
              <a:buNone/>
            </a:pPr>
            <a:endParaRPr lang="en-US" sz="10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14</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2451316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Involving a Federal Agency</a:t>
            </a:r>
            <a:endParaRPr lang="en-US" dirty="0"/>
          </a:p>
        </p:txBody>
      </p:sp>
      <p:sp>
        <p:nvSpPr>
          <p:cNvPr id="3" name="Content Placeholder 2"/>
          <p:cNvSpPr>
            <a:spLocks noGrp="1"/>
          </p:cNvSpPr>
          <p:nvPr>
            <p:ph idx="1"/>
          </p:nvPr>
        </p:nvSpPr>
        <p:spPr>
          <a:xfrm>
            <a:off x="457200" y="838200"/>
            <a:ext cx="8534400" cy="5715000"/>
          </a:xfrm>
        </p:spPr>
        <p:txBody>
          <a:bodyPr>
            <a:noAutofit/>
          </a:bodyPr>
          <a:lstStyle/>
          <a:p>
            <a:pPr marL="0" indent="0">
              <a:lnSpc>
                <a:spcPct val="120000"/>
              </a:lnSpc>
              <a:buNone/>
            </a:pPr>
            <a:r>
              <a:rPr lang="en-US" sz="1600" b="1" dirty="0" smtClean="0"/>
              <a:t>Initial development when requesting documents:</a:t>
            </a:r>
          </a:p>
          <a:p>
            <a:pPr lvl="1">
              <a:lnSpc>
                <a:spcPct val="120000"/>
              </a:lnSpc>
              <a:buFont typeface="Arial" panose="020B0604020202020204" pitchFamily="34" charset="0"/>
              <a:buChar char="•"/>
            </a:pPr>
            <a:r>
              <a:rPr lang="en-US" sz="1600" b="1" dirty="0" smtClean="0"/>
              <a:t> </a:t>
            </a:r>
            <a:r>
              <a:rPr lang="en-US" sz="1600" dirty="0" smtClean="0"/>
              <a:t>A VCE must develop to </a:t>
            </a:r>
            <a:r>
              <a:rPr lang="en-US" sz="1600" dirty="0" smtClean="0">
                <a:hlinkClick r:id="rId3"/>
              </a:rPr>
              <a:t>DPRIS</a:t>
            </a:r>
            <a:r>
              <a:rPr lang="en-US" sz="1600" dirty="0" smtClean="0"/>
              <a:t> (if the required information would be obtainable through DPRIS. If the information would not be available in DPRIS, i.e. verifying Chapter 1606 eligibility, then this step can be skipped) and suspended the claim in The Image Management System (TIMS) for 24 hours. </a:t>
            </a:r>
          </a:p>
          <a:p>
            <a:pPr lvl="2">
              <a:lnSpc>
                <a:spcPct val="120000"/>
              </a:lnSpc>
              <a:buFont typeface="Arial" panose="020B0604020202020204" pitchFamily="34" charset="0"/>
              <a:buChar char="-"/>
            </a:pPr>
            <a:r>
              <a:rPr lang="en-US" sz="1600" b="1" dirty="0" smtClean="0"/>
              <a:t>This initial request to DPRIS must be captured into TIMS</a:t>
            </a:r>
            <a:r>
              <a:rPr lang="en-US" sz="1600" b="1" dirty="0"/>
              <a:t>. </a:t>
            </a:r>
            <a:endParaRPr lang="en-US" sz="1600" b="1" dirty="0" smtClean="0"/>
          </a:p>
          <a:p>
            <a:pPr lvl="2">
              <a:lnSpc>
                <a:spcPct val="120000"/>
              </a:lnSpc>
              <a:buFont typeface="Arial" panose="020B0604020202020204" pitchFamily="34" charset="0"/>
              <a:buChar char="-"/>
            </a:pPr>
            <a:r>
              <a:rPr lang="en-US" sz="1600" dirty="0" smtClean="0"/>
              <a:t>If </a:t>
            </a:r>
            <a:r>
              <a:rPr lang="en-US" sz="1600" dirty="0"/>
              <a:t>the actual request cannot be captured, a NOTE should be created with the </a:t>
            </a:r>
            <a:r>
              <a:rPr lang="en-US" sz="1600" dirty="0" smtClean="0"/>
              <a:t>VCE’s </a:t>
            </a:r>
            <a:r>
              <a:rPr lang="en-US" sz="1600" dirty="0"/>
              <a:t>name and date of request to DPRIS</a:t>
            </a:r>
            <a:endParaRPr lang="en-US" sz="1600" dirty="0" smtClean="0"/>
          </a:p>
          <a:p>
            <a:pPr lvl="1">
              <a:lnSpc>
                <a:spcPct val="120000"/>
              </a:lnSpc>
              <a:buFont typeface="Arial" panose="020B0604020202020204" pitchFamily="34" charset="0"/>
              <a:buChar char="•"/>
            </a:pPr>
            <a:r>
              <a:rPr lang="en-US" sz="1600" dirty="0" smtClean="0"/>
              <a:t>24-hours after initial development, the VCE will check to see if the information they requested is now available in the DPRIS system.</a:t>
            </a:r>
          </a:p>
          <a:p>
            <a:pPr lvl="2">
              <a:lnSpc>
                <a:spcPct val="120000"/>
              </a:lnSpc>
              <a:buFont typeface="Arial" panose="020B0604020202020204" pitchFamily="34" charset="0"/>
              <a:buChar char="-"/>
            </a:pPr>
            <a:r>
              <a:rPr lang="en-US" sz="1600" dirty="0" smtClean="0"/>
              <a:t>If the information is now available – the VCE will complete the claim with no further development.</a:t>
            </a:r>
            <a:endParaRPr lang="en-US" sz="1600" dirty="0"/>
          </a:p>
          <a:p>
            <a:pPr lvl="2">
              <a:lnSpc>
                <a:spcPct val="120000"/>
              </a:lnSpc>
              <a:buFont typeface="Arial" panose="020B0604020202020204" pitchFamily="34" charset="0"/>
              <a:buChar char="-"/>
            </a:pPr>
            <a:r>
              <a:rPr lang="en-US" sz="1600" dirty="0" smtClean="0"/>
              <a:t>If the information is not available – the VCE must develop to the Federal Agency (i.e. DoD) </a:t>
            </a:r>
            <a:r>
              <a:rPr lang="en-US" sz="1600" b="1" dirty="0" smtClean="0"/>
              <a:t>and</a:t>
            </a:r>
            <a:r>
              <a:rPr lang="en-US" sz="1600" dirty="0" smtClean="0"/>
              <a:t> the claimant </a:t>
            </a:r>
            <a:r>
              <a:rPr lang="en-US" sz="1600" i="1" u="sng" dirty="0" smtClean="0"/>
              <a:t>simultaneously</a:t>
            </a:r>
            <a:r>
              <a:rPr lang="en-US" sz="1600" i="1" dirty="0" smtClean="0"/>
              <a:t>.</a:t>
            </a:r>
            <a:r>
              <a:rPr lang="en-US" sz="1600" dirty="0" smtClean="0"/>
              <a:t> All letters must be captured in TIMS</a:t>
            </a:r>
            <a:endParaRPr lang="en-US" sz="1600" dirty="0"/>
          </a:p>
          <a:p>
            <a:pPr lvl="3">
              <a:lnSpc>
                <a:spcPct val="120000"/>
              </a:lnSpc>
              <a:buFont typeface="Courier New" panose="02070309020205020404" pitchFamily="49" charset="0"/>
              <a:buChar char="o"/>
            </a:pPr>
            <a:r>
              <a:rPr lang="en-US" sz="1600" dirty="0" smtClean="0"/>
              <a:t>VCE must mail the claimant a PCGL Dev-1 letter detailing specifically what information is needed</a:t>
            </a:r>
          </a:p>
          <a:p>
            <a:pPr lvl="3">
              <a:lnSpc>
                <a:spcPct val="120000"/>
              </a:lnSpc>
              <a:buFont typeface="Courier New" panose="02070309020205020404" pitchFamily="49" charset="0"/>
              <a:buChar char="o"/>
            </a:pPr>
            <a:r>
              <a:rPr lang="en-US" sz="1600" dirty="0" smtClean="0"/>
              <a:t>VCE must contact the Federal Agency and initiate a specific request through their RPO DoD </a:t>
            </a:r>
            <a:r>
              <a:rPr lang="en-US" sz="1600" dirty="0"/>
              <a:t>Coordinators or station POCs </a:t>
            </a:r>
            <a:endParaRPr lang="en-US" sz="1600" dirty="0" smtClean="0"/>
          </a:p>
          <a:p>
            <a:pPr marL="0" indent="0">
              <a:lnSpc>
                <a:spcPct val="120000"/>
              </a:lnSpc>
              <a:buNone/>
            </a:pPr>
            <a:endParaRPr lang="en-US" sz="800" b="1"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15</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2110515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Involving a Federal Agency</a:t>
            </a:r>
            <a:br>
              <a:rPr lang="en-US" dirty="0" smtClean="0"/>
            </a:br>
            <a:r>
              <a:rPr lang="en-US" dirty="0" smtClean="0"/>
              <a:t>Partially Awarded Claim</a:t>
            </a:r>
            <a:endParaRPr lang="en-US" dirty="0"/>
          </a:p>
        </p:txBody>
      </p:sp>
      <p:sp>
        <p:nvSpPr>
          <p:cNvPr id="3" name="Content Placeholder 2"/>
          <p:cNvSpPr>
            <a:spLocks noGrp="1"/>
          </p:cNvSpPr>
          <p:nvPr>
            <p:ph idx="1"/>
          </p:nvPr>
        </p:nvSpPr>
        <p:spPr>
          <a:xfrm>
            <a:off x="381000" y="1219200"/>
            <a:ext cx="8610600" cy="5638800"/>
          </a:xfrm>
        </p:spPr>
        <p:txBody>
          <a:bodyPr>
            <a:noAutofit/>
          </a:bodyPr>
          <a:lstStyle/>
          <a:p>
            <a:pPr marL="0" indent="0">
              <a:lnSpc>
                <a:spcPct val="120000"/>
              </a:lnSpc>
              <a:buNone/>
            </a:pPr>
            <a:r>
              <a:rPr lang="en-US" sz="2000" dirty="0" smtClean="0"/>
              <a:t>If </a:t>
            </a:r>
            <a:r>
              <a:rPr lang="en-US" sz="1800" dirty="0"/>
              <a:t>the VCE can pay </a:t>
            </a:r>
            <a:r>
              <a:rPr lang="en-US" sz="1800" b="1" dirty="0"/>
              <a:t>ANY</a:t>
            </a:r>
            <a:r>
              <a:rPr lang="en-US" sz="1800" dirty="0"/>
              <a:t> part of the claimant’s award, this must be </a:t>
            </a:r>
            <a:r>
              <a:rPr lang="en-US" sz="1800" dirty="0" smtClean="0"/>
              <a:t>done (example exceptions are included in this training). The VCE must </a:t>
            </a:r>
            <a:r>
              <a:rPr lang="en-US" sz="1800" dirty="0"/>
              <a:t>not withhold any payments to any claimant while waiting on the service department to verify additional service</a:t>
            </a:r>
            <a:r>
              <a:rPr lang="en-US" sz="1800" dirty="0" smtClean="0"/>
              <a:t>.</a:t>
            </a:r>
          </a:p>
          <a:p>
            <a:pPr marL="0" indent="0">
              <a:lnSpc>
                <a:spcPct val="120000"/>
              </a:lnSpc>
              <a:buNone/>
            </a:pPr>
            <a:endParaRPr lang="en-US" sz="1000" dirty="0"/>
          </a:p>
          <a:p>
            <a:pPr marL="0" indent="0">
              <a:lnSpc>
                <a:spcPct val="120000"/>
              </a:lnSpc>
              <a:buNone/>
            </a:pPr>
            <a:r>
              <a:rPr lang="en-US" sz="1800" dirty="0" smtClean="0"/>
              <a:t>The VCE should wait 30 days from the date of the development letter before processing the claim based on the initial evidence </a:t>
            </a:r>
            <a:r>
              <a:rPr lang="en-US" sz="1800" dirty="0"/>
              <a:t>i</a:t>
            </a:r>
            <a:r>
              <a:rPr lang="en-US" sz="1800" dirty="0" smtClean="0"/>
              <a:t>f the requested information has not yet been provided. When the claim </a:t>
            </a:r>
            <a:r>
              <a:rPr lang="en-US" sz="1800" dirty="0"/>
              <a:t>is unable </a:t>
            </a:r>
            <a:r>
              <a:rPr lang="en-US" sz="1800" dirty="0" smtClean="0"/>
              <a:t>to be paid at </a:t>
            </a:r>
            <a:r>
              <a:rPr lang="en-US" sz="1800" dirty="0"/>
              <a:t>the highest </a:t>
            </a:r>
            <a:r>
              <a:rPr lang="en-US" sz="1800" dirty="0" smtClean="0"/>
              <a:t>level, </a:t>
            </a:r>
            <a:r>
              <a:rPr lang="en-US" sz="1800" dirty="0"/>
              <a:t>the award </a:t>
            </a:r>
            <a:r>
              <a:rPr lang="en-US" sz="1800" dirty="0" smtClean="0"/>
              <a:t>letter, or COE, </a:t>
            </a:r>
            <a:r>
              <a:rPr lang="en-US" sz="1800" dirty="0"/>
              <a:t>must explain, </a:t>
            </a:r>
            <a:r>
              <a:rPr lang="en-US" sz="1800" dirty="0" smtClean="0"/>
              <a:t>specifically </a:t>
            </a:r>
            <a:r>
              <a:rPr lang="en-US" sz="1800" dirty="0"/>
              <a:t>to the </a:t>
            </a:r>
            <a:r>
              <a:rPr lang="en-US" sz="1800" dirty="0" smtClean="0"/>
              <a:t>claimant, </a:t>
            </a:r>
            <a:r>
              <a:rPr lang="en-US" sz="1800" dirty="0"/>
              <a:t>what is required to perfect the claim. </a:t>
            </a:r>
            <a:endParaRPr lang="en-US" sz="1800" dirty="0" smtClean="0"/>
          </a:p>
          <a:p>
            <a:pPr marL="0" indent="0">
              <a:lnSpc>
                <a:spcPct val="120000"/>
              </a:lnSpc>
              <a:buNone/>
            </a:pPr>
            <a:endParaRPr lang="en-US" sz="16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16</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1029626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When NOT to</a:t>
            </a:r>
            <a:br>
              <a:rPr lang="en-US" dirty="0" smtClean="0"/>
            </a:br>
            <a:r>
              <a:rPr lang="en-US" dirty="0" smtClean="0"/>
              <a:t>Partially Award a Claim</a:t>
            </a:r>
            <a:endParaRPr lang="en-US" dirty="0"/>
          </a:p>
        </p:txBody>
      </p:sp>
      <p:sp>
        <p:nvSpPr>
          <p:cNvPr id="3" name="Content Placeholder 2"/>
          <p:cNvSpPr>
            <a:spLocks noGrp="1"/>
          </p:cNvSpPr>
          <p:nvPr>
            <p:ph idx="1"/>
          </p:nvPr>
        </p:nvSpPr>
        <p:spPr>
          <a:xfrm>
            <a:off x="381000" y="1295400"/>
            <a:ext cx="8610600" cy="5638800"/>
          </a:xfrm>
        </p:spPr>
        <p:txBody>
          <a:bodyPr>
            <a:noAutofit/>
          </a:bodyPr>
          <a:lstStyle/>
          <a:p>
            <a:pPr marL="0" indent="0">
              <a:lnSpc>
                <a:spcPct val="120000"/>
              </a:lnSpc>
              <a:buNone/>
            </a:pPr>
            <a:r>
              <a:rPr lang="en-US" sz="1600" dirty="0" smtClean="0"/>
              <a:t>A Reservist </a:t>
            </a:r>
            <a:r>
              <a:rPr lang="en-US" sz="1600" dirty="0"/>
              <a:t>has VIS data </a:t>
            </a:r>
            <a:r>
              <a:rPr lang="en-US" sz="1600" dirty="0" smtClean="0"/>
              <a:t>for </a:t>
            </a:r>
            <a:r>
              <a:rPr lang="en-US" sz="1600" dirty="0"/>
              <a:t>the following </a:t>
            </a:r>
            <a:r>
              <a:rPr lang="en-US" sz="1600" dirty="0" smtClean="0"/>
              <a:t>periods:</a:t>
            </a:r>
            <a:endParaRPr lang="en-US" sz="1600" dirty="0"/>
          </a:p>
          <a:p>
            <a:pPr lvl="1">
              <a:lnSpc>
                <a:spcPct val="120000"/>
              </a:lnSpc>
              <a:buFont typeface="Arial" panose="020B0604020202020204" pitchFamily="34" charset="0"/>
              <a:buChar char="•"/>
            </a:pPr>
            <a:r>
              <a:rPr lang="en-US" sz="1600" dirty="0" smtClean="0"/>
              <a:t>1/1/13 </a:t>
            </a:r>
            <a:r>
              <a:rPr lang="en-US" sz="1600" dirty="0"/>
              <a:t>– </a:t>
            </a:r>
            <a:r>
              <a:rPr lang="en-US" sz="1600" dirty="0" smtClean="0"/>
              <a:t>1/1/14 (confirmed)</a:t>
            </a:r>
            <a:endParaRPr lang="en-US" sz="1600" dirty="0"/>
          </a:p>
          <a:p>
            <a:pPr lvl="1">
              <a:lnSpc>
                <a:spcPct val="120000"/>
              </a:lnSpc>
              <a:buFont typeface="Arial" panose="020B0604020202020204" pitchFamily="34" charset="0"/>
              <a:buChar char="•"/>
            </a:pPr>
            <a:r>
              <a:rPr lang="en-US" sz="1600" dirty="0" smtClean="0"/>
              <a:t>3/3/15 </a:t>
            </a:r>
            <a:r>
              <a:rPr lang="en-US" sz="1600" dirty="0"/>
              <a:t>– </a:t>
            </a:r>
            <a:r>
              <a:rPr lang="en-US" sz="1600" dirty="0" smtClean="0"/>
              <a:t>5/3/16 (unconfirmed)</a:t>
            </a:r>
            <a:endParaRPr lang="en-US" sz="1600" dirty="0"/>
          </a:p>
          <a:p>
            <a:pPr lvl="1">
              <a:lnSpc>
                <a:spcPct val="120000"/>
              </a:lnSpc>
              <a:buFont typeface="Arial" panose="020B0604020202020204" pitchFamily="34" charset="0"/>
              <a:buChar char="•"/>
            </a:pPr>
            <a:r>
              <a:rPr lang="en-US" sz="1600" dirty="0" smtClean="0"/>
              <a:t>1/1/17 – present (confirmed)</a:t>
            </a:r>
          </a:p>
          <a:p>
            <a:pPr lvl="1">
              <a:lnSpc>
                <a:spcPct val="120000"/>
              </a:lnSpc>
              <a:buFont typeface="Arial" panose="020B0604020202020204" pitchFamily="34" charset="0"/>
              <a:buChar char="•"/>
            </a:pPr>
            <a:endParaRPr lang="en-US" sz="1000" dirty="0"/>
          </a:p>
          <a:p>
            <a:pPr marL="514350" lvl="1" indent="0">
              <a:lnSpc>
                <a:spcPct val="120000"/>
              </a:lnSpc>
              <a:buNone/>
            </a:pPr>
            <a:r>
              <a:rPr lang="en-US" sz="1600" dirty="0" smtClean="0"/>
              <a:t>For </a:t>
            </a:r>
            <a:r>
              <a:rPr lang="en-US" sz="1600" dirty="0"/>
              <a:t>the 3/3/15 – 5/3/16 the VCE cannot confirm that this is qualifying </a:t>
            </a:r>
            <a:r>
              <a:rPr lang="en-US" sz="1600" dirty="0" smtClean="0"/>
              <a:t>service and the claimant specifically referenced this period on their application</a:t>
            </a:r>
            <a:endParaRPr lang="en-US" sz="1600" dirty="0"/>
          </a:p>
          <a:p>
            <a:pPr marL="514350" lvl="1" indent="0">
              <a:lnSpc>
                <a:spcPct val="120000"/>
              </a:lnSpc>
              <a:buNone/>
            </a:pPr>
            <a:endParaRPr lang="en-US" sz="1000" dirty="0" smtClean="0"/>
          </a:p>
          <a:p>
            <a:pPr marL="514350" lvl="1" indent="0">
              <a:lnSpc>
                <a:spcPct val="120000"/>
              </a:lnSpc>
              <a:buNone/>
            </a:pPr>
            <a:r>
              <a:rPr lang="en-US" sz="1600" dirty="0" smtClean="0"/>
              <a:t>The claimant’s </a:t>
            </a:r>
            <a:r>
              <a:rPr lang="en-US" sz="1600" dirty="0"/>
              <a:t>school submits a certification for 2/1/16 – </a:t>
            </a:r>
            <a:r>
              <a:rPr lang="en-US" sz="1600" dirty="0" smtClean="0"/>
              <a:t>6/1/16</a:t>
            </a:r>
            <a:endParaRPr lang="en-US" sz="1600" dirty="0"/>
          </a:p>
          <a:p>
            <a:pPr marL="514350" lvl="1" indent="0">
              <a:lnSpc>
                <a:spcPct val="120000"/>
              </a:lnSpc>
              <a:buNone/>
            </a:pPr>
            <a:endParaRPr lang="en-US" sz="1000" dirty="0" smtClean="0"/>
          </a:p>
          <a:p>
            <a:pPr marL="514350" lvl="1" indent="0">
              <a:lnSpc>
                <a:spcPct val="120000"/>
              </a:lnSpc>
              <a:buNone/>
            </a:pPr>
            <a:r>
              <a:rPr lang="en-US" sz="1600" dirty="0" smtClean="0"/>
              <a:t>Development </a:t>
            </a:r>
            <a:r>
              <a:rPr lang="en-US" sz="1600" dirty="0"/>
              <a:t>was made to DoD and </a:t>
            </a:r>
            <a:r>
              <a:rPr lang="en-US" sz="1600" dirty="0" smtClean="0"/>
              <a:t>the claimant </a:t>
            </a:r>
            <a:r>
              <a:rPr lang="en-US" sz="1600" dirty="0"/>
              <a:t>to confirm the </a:t>
            </a:r>
            <a:r>
              <a:rPr lang="en-US" sz="1600" dirty="0" smtClean="0"/>
              <a:t>period, </a:t>
            </a:r>
            <a:r>
              <a:rPr lang="en-US" sz="1600" dirty="0"/>
              <a:t>but no response was made after 30 days.</a:t>
            </a:r>
          </a:p>
          <a:p>
            <a:pPr marL="0" indent="0">
              <a:lnSpc>
                <a:spcPct val="120000"/>
              </a:lnSpc>
              <a:buNone/>
            </a:pPr>
            <a:endParaRPr lang="en-US" sz="1000" dirty="0" smtClean="0"/>
          </a:p>
          <a:p>
            <a:pPr marL="0" indent="0">
              <a:lnSpc>
                <a:spcPct val="120000"/>
              </a:lnSpc>
              <a:buNone/>
            </a:pPr>
            <a:r>
              <a:rPr lang="en-US" sz="1600" dirty="0" smtClean="0"/>
              <a:t>In this instance, the VCE would NOT partially award the claim.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17</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2449297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When NOT to</a:t>
            </a:r>
            <a:br>
              <a:rPr lang="en-US" dirty="0" smtClean="0"/>
            </a:br>
            <a:r>
              <a:rPr lang="en-US" dirty="0" smtClean="0"/>
              <a:t>Partially Award a Claim</a:t>
            </a:r>
            <a:endParaRPr lang="en-US" dirty="0"/>
          </a:p>
        </p:txBody>
      </p:sp>
      <p:sp>
        <p:nvSpPr>
          <p:cNvPr id="3" name="Content Placeholder 2"/>
          <p:cNvSpPr>
            <a:spLocks noGrp="1"/>
          </p:cNvSpPr>
          <p:nvPr>
            <p:ph idx="1"/>
          </p:nvPr>
        </p:nvSpPr>
        <p:spPr>
          <a:xfrm>
            <a:off x="381000" y="1219200"/>
            <a:ext cx="8610600" cy="5638800"/>
          </a:xfrm>
        </p:spPr>
        <p:txBody>
          <a:bodyPr>
            <a:noAutofit/>
          </a:bodyPr>
          <a:lstStyle/>
          <a:p>
            <a:pPr marL="0" indent="0">
              <a:lnSpc>
                <a:spcPct val="120000"/>
              </a:lnSpc>
              <a:buNone/>
            </a:pPr>
            <a:r>
              <a:rPr lang="en-US" sz="1800" dirty="0" smtClean="0"/>
              <a:t>Veteran has the following :</a:t>
            </a:r>
          </a:p>
          <a:p>
            <a:pPr lvl="1">
              <a:lnSpc>
                <a:spcPct val="120000"/>
              </a:lnSpc>
              <a:buFont typeface="Arial" panose="020B0604020202020204" pitchFamily="34" charset="0"/>
              <a:buChar char="•"/>
            </a:pPr>
            <a:r>
              <a:rPr lang="en-US" sz="1800" dirty="0" smtClean="0"/>
              <a:t>Veteran has confirmed </a:t>
            </a:r>
            <a:r>
              <a:rPr lang="en-US" sz="1800" dirty="0"/>
              <a:t>service data </a:t>
            </a:r>
            <a:r>
              <a:rPr lang="en-US" sz="1800" dirty="0" smtClean="0"/>
              <a:t>for </a:t>
            </a:r>
            <a:r>
              <a:rPr lang="en-US" sz="1800" dirty="0"/>
              <a:t>the </a:t>
            </a:r>
            <a:r>
              <a:rPr lang="en-US" sz="1800" dirty="0" smtClean="0"/>
              <a:t>period of 1/1/10 </a:t>
            </a:r>
            <a:r>
              <a:rPr lang="en-US" sz="1800" dirty="0"/>
              <a:t>– 1/1/13</a:t>
            </a:r>
          </a:p>
          <a:p>
            <a:pPr lvl="1">
              <a:lnSpc>
                <a:spcPct val="120000"/>
              </a:lnSpc>
              <a:buFont typeface="Arial" panose="020B0604020202020204" pitchFamily="34" charset="0"/>
              <a:buChar char="•"/>
            </a:pPr>
            <a:r>
              <a:rPr lang="en-US" sz="1800" dirty="0" smtClean="0"/>
              <a:t>The </a:t>
            </a:r>
            <a:r>
              <a:rPr lang="en-US" sz="1800" dirty="0"/>
              <a:t>Veteran’s application shows </a:t>
            </a:r>
            <a:r>
              <a:rPr lang="en-US" sz="1800" dirty="0" smtClean="0"/>
              <a:t>LRP</a:t>
            </a:r>
            <a:endParaRPr lang="en-US" sz="1800" dirty="0"/>
          </a:p>
          <a:p>
            <a:pPr lvl="1">
              <a:lnSpc>
                <a:spcPct val="120000"/>
              </a:lnSpc>
              <a:buFont typeface="Arial" panose="020B0604020202020204" pitchFamily="34" charset="0"/>
              <a:buChar char="•"/>
            </a:pPr>
            <a:r>
              <a:rPr lang="en-US" sz="1800" dirty="0" smtClean="0"/>
              <a:t>There </a:t>
            </a:r>
            <a:r>
              <a:rPr lang="en-US" sz="1800" dirty="0"/>
              <a:t>is no data in VIS that confirms </a:t>
            </a:r>
            <a:r>
              <a:rPr lang="en-US" sz="1800" dirty="0" smtClean="0"/>
              <a:t>the service obligation, </a:t>
            </a:r>
            <a:r>
              <a:rPr lang="en-US" sz="1800" dirty="0"/>
              <a:t>and there is no response from DoD </a:t>
            </a:r>
            <a:r>
              <a:rPr lang="en-US" sz="1800" dirty="0" smtClean="0"/>
              <a:t>or the </a:t>
            </a:r>
            <a:r>
              <a:rPr lang="en-US" sz="1800" dirty="0"/>
              <a:t>claimant after 30 </a:t>
            </a:r>
            <a:r>
              <a:rPr lang="en-US" sz="1800" dirty="0" smtClean="0"/>
              <a:t>days</a:t>
            </a:r>
          </a:p>
          <a:p>
            <a:pPr lvl="1">
              <a:lnSpc>
                <a:spcPct val="120000"/>
              </a:lnSpc>
              <a:buFont typeface="Arial" panose="020B0604020202020204" pitchFamily="34" charset="0"/>
              <a:buChar char="•"/>
            </a:pPr>
            <a:endParaRPr lang="en-US" sz="1800" dirty="0"/>
          </a:p>
          <a:p>
            <a:pPr marL="57150" indent="0">
              <a:lnSpc>
                <a:spcPct val="120000"/>
              </a:lnSpc>
              <a:buNone/>
            </a:pPr>
            <a:r>
              <a:rPr lang="en-US" sz="1800" dirty="0"/>
              <a:t>In this instance, the VCE would NOT partially award the claim.  </a:t>
            </a:r>
          </a:p>
          <a:p>
            <a:pPr lvl="1">
              <a:lnSpc>
                <a:spcPct val="120000"/>
              </a:lnSpc>
              <a:buFont typeface="Arial" panose="020B0604020202020204" pitchFamily="34" charset="0"/>
              <a:buChar char="•"/>
            </a:pPr>
            <a:endParaRPr lang="en-US" sz="16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18</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3940386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When NOT to</a:t>
            </a:r>
            <a:br>
              <a:rPr lang="en-US" dirty="0" smtClean="0"/>
            </a:br>
            <a:r>
              <a:rPr lang="en-US" dirty="0" smtClean="0"/>
              <a:t>Partially Award a Claim</a:t>
            </a:r>
            <a:endParaRPr lang="en-US" dirty="0"/>
          </a:p>
        </p:txBody>
      </p:sp>
      <p:sp>
        <p:nvSpPr>
          <p:cNvPr id="3" name="Content Placeholder 2"/>
          <p:cNvSpPr>
            <a:spLocks noGrp="1"/>
          </p:cNvSpPr>
          <p:nvPr>
            <p:ph idx="1"/>
          </p:nvPr>
        </p:nvSpPr>
        <p:spPr>
          <a:xfrm>
            <a:off x="381000" y="1219200"/>
            <a:ext cx="8610600" cy="5638800"/>
          </a:xfrm>
        </p:spPr>
        <p:txBody>
          <a:bodyPr>
            <a:noAutofit/>
          </a:bodyPr>
          <a:lstStyle/>
          <a:p>
            <a:pPr marL="0" indent="0">
              <a:lnSpc>
                <a:spcPct val="120000"/>
              </a:lnSpc>
              <a:buNone/>
            </a:pPr>
            <a:r>
              <a:rPr lang="en-US" sz="1800" dirty="0" smtClean="0"/>
              <a:t>The enlisted Veteran has the following :</a:t>
            </a:r>
          </a:p>
          <a:p>
            <a:pPr lvl="1">
              <a:lnSpc>
                <a:spcPct val="120000"/>
              </a:lnSpc>
              <a:buFont typeface="Arial" panose="020B0604020202020204" pitchFamily="34" charset="0"/>
              <a:buChar char="•"/>
            </a:pPr>
            <a:r>
              <a:rPr lang="en-US" sz="1800" dirty="0" smtClean="0"/>
              <a:t>Veteran has confirmed </a:t>
            </a:r>
            <a:r>
              <a:rPr lang="en-US" sz="1800" dirty="0"/>
              <a:t>service data </a:t>
            </a:r>
            <a:r>
              <a:rPr lang="en-US" sz="1800" dirty="0" smtClean="0"/>
              <a:t>for the period of 1/1/10 </a:t>
            </a:r>
            <a:r>
              <a:rPr lang="en-US" sz="1800" dirty="0"/>
              <a:t>– 1/1/12</a:t>
            </a:r>
          </a:p>
          <a:p>
            <a:pPr lvl="1">
              <a:lnSpc>
                <a:spcPct val="120000"/>
              </a:lnSpc>
              <a:buFont typeface="Arial" panose="020B0604020202020204" pitchFamily="34" charset="0"/>
              <a:buChar char="•"/>
            </a:pPr>
            <a:r>
              <a:rPr lang="en-US" sz="1800" dirty="0" smtClean="0"/>
              <a:t>There </a:t>
            </a:r>
            <a:r>
              <a:rPr lang="en-US" sz="1800" dirty="0"/>
              <a:t>is no data in VIS that provides information about initial entry or skill level </a:t>
            </a:r>
            <a:r>
              <a:rPr lang="en-US" sz="1800" dirty="0" smtClean="0"/>
              <a:t>training, and </a:t>
            </a:r>
            <a:r>
              <a:rPr lang="en-US" sz="1800" dirty="0"/>
              <a:t>there is no response from DoD or </a:t>
            </a:r>
            <a:r>
              <a:rPr lang="en-US" sz="1800" dirty="0" smtClean="0"/>
              <a:t> the claimant </a:t>
            </a:r>
            <a:r>
              <a:rPr lang="en-US" sz="1800" dirty="0"/>
              <a:t>after 30 days.</a:t>
            </a:r>
          </a:p>
          <a:p>
            <a:pPr marL="457200" lvl="1" indent="0">
              <a:lnSpc>
                <a:spcPct val="120000"/>
              </a:lnSpc>
              <a:buNone/>
            </a:pPr>
            <a:endParaRPr lang="en-US" sz="1800" dirty="0" smtClean="0"/>
          </a:p>
          <a:p>
            <a:pPr marL="57150" indent="0">
              <a:lnSpc>
                <a:spcPct val="120000"/>
              </a:lnSpc>
              <a:buNone/>
            </a:pPr>
            <a:r>
              <a:rPr lang="en-US" sz="1800" dirty="0"/>
              <a:t>In this instance, the VCE would NOT partially award the claim.  </a:t>
            </a:r>
          </a:p>
          <a:p>
            <a:pPr marL="457200" lvl="1" indent="0">
              <a:lnSpc>
                <a:spcPct val="120000"/>
              </a:lnSpc>
              <a:buNone/>
            </a:pPr>
            <a:endParaRPr lang="en-US" sz="16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19</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1142849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lstStyle/>
          <a:p>
            <a:r>
              <a:rPr lang="en-US" dirty="0" smtClean="0"/>
              <a:t>Have you ever…?</a:t>
            </a:r>
            <a:endParaRPr lang="en-US" dirty="0"/>
          </a:p>
        </p:txBody>
      </p:sp>
      <p:sp>
        <p:nvSpPr>
          <p:cNvPr id="3" name="Content Placeholder 2"/>
          <p:cNvSpPr>
            <a:spLocks noGrp="1"/>
          </p:cNvSpPr>
          <p:nvPr>
            <p:ph idx="1"/>
          </p:nvPr>
        </p:nvSpPr>
        <p:spPr>
          <a:xfrm>
            <a:off x="762000" y="1447800"/>
            <a:ext cx="7620000" cy="4525963"/>
          </a:xfrm>
        </p:spPr>
        <p:txBody>
          <a:bodyPr/>
          <a:lstStyle/>
          <a:p>
            <a:pPr marL="0" indent="0">
              <a:buNone/>
            </a:pPr>
            <a:r>
              <a:rPr lang="en-US" dirty="0" smtClean="0"/>
              <a:t>Have you ever wondered why the time to make an eligibility decision varies from claim to claim?</a:t>
            </a:r>
          </a:p>
          <a:p>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2</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Development</a:t>
            </a:r>
          </a:p>
          <a:p>
            <a:endParaRPr lang="en-US" sz="1400" dirty="0">
              <a:solidFill>
                <a:schemeClr val="bg1"/>
              </a:solidFill>
            </a:endParaRPr>
          </a:p>
        </p:txBody>
      </p:sp>
    </p:spTree>
    <p:extLst>
      <p:ext uri="{BB962C8B-B14F-4D97-AF65-F5344CB8AC3E}">
        <p14:creationId xmlns:p14="http://schemas.microsoft.com/office/powerpoint/2010/main" val="2525343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When to</a:t>
            </a:r>
            <a:br>
              <a:rPr lang="en-US" dirty="0" smtClean="0"/>
            </a:br>
            <a:r>
              <a:rPr lang="en-US" dirty="0" smtClean="0"/>
              <a:t>Partially Award a Claim</a:t>
            </a:r>
            <a:endParaRPr lang="en-US" dirty="0"/>
          </a:p>
        </p:txBody>
      </p:sp>
      <p:sp>
        <p:nvSpPr>
          <p:cNvPr id="3" name="Content Placeholder 2"/>
          <p:cNvSpPr>
            <a:spLocks noGrp="1"/>
          </p:cNvSpPr>
          <p:nvPr>
            <p:ph idx="1"/>
          </p:nvPr>
        </p:nvSpPr>
        <p:spPr>
          <a:xfrm>
            <a:off x="381000" y="990600"/>
            <a:ext cx="8610600" cy="5638800"/>
          </a:xfrm>
        </p:spPr>
        <p:txBody>
          <a:bodyPr>
            <a:noAutofit/>
          </a:bodyPr>
          <a:lstStyle/>
          <a:p>
            <a:pPr marL="0" indent="0">
              <a:lnSpc>
                <a:spcPct val="120000"/>
              </a:lnSpc>
              <a:buNone/>
            </a:pPr>
            <a:r>
              <a:rPr lang="en-US" sz="1600" dirty="0" smtClean="0"/>
              <a:t>A Reservist </a:t>
            </a:r>
            <a:r>
              <a:rPr lang="en-US" sz="1600" dirty="0"/>
              <a:t>has VIS data </a:t>
            </a:r>
            <a:r>
              <a:rPr lang="en-US" sz="1600" dirty="0" smtClean="0"/>
              <a:t>for </a:t>
            </a:r>
            <a:r>
              <a:rPr lang="en-US" sz="1600" dirty="0"/>
              <a:t>the following </a:t>
            </a:r>
            <a:r>
              <a:rPr lang="en-US" sz="1600" dirty="0" smtClean="0"/>
              <a:t>periods:</a:t>
            </a:r>
            <a:endParaRPr lang="en-US" sz="1600" dirty="0"/>
          </a:p>
          <a:p>
            <a:pPr lvl="1">
              <a:lnSpc>
                <a:spcPct val="120000"/>
              </a:lnSpc>
              <a:buFont typeface="Arial" panose="020B0604020202020204" pitchFamily="34" charset="0"/>
              <a:buChar char="•"/>
            </a:pPr>
            <a:r>
              <a:rPr lang="en-US" sz="1600" dirty="0"/>
              <a:t>1/1/13 – </a:t>
            </a:r>
            <a:r>
              <a:rPr lang="en-US" sz="1600" dirty="0" smtClean="0"/>
              <a:t>1/1/14 (confirmed)</a:t>
            </a:r>
            <a:endParaRPr lang="en-US" sz="1600" dirty="0"/>
          </a:p>
          <a:p>
            <a:pPr lvl="1">
              <a:lnSpc>
                <a:spcPct val="120000"/>
              </a:lnSpc>
              <a:buFont typeface="Arial" panose="020B0604020202020204" pitchFamily="34" charset="0"/>
              <a:buChar char="•"/>
            </a:pPr>
            <a:r>
              <a:rPr lang="en-US" sz="1600" dirty="0"/>
              <a:t>3/3/15 – </a:t>
            </a:r>
            <a:r>
              <a:rPr lang="en-US" sz="1600" dirty="0" smtClean="0"/>
              <a:t>5/3/16 (unconfirmed)</a:t>
            </a:r>
            <a:endParaRPr lang="en-US" sz="1600" dirty="0"/>
          </a:p>
          <a:p>
            <a:pPr lvl="1">
              <a:lnSpc>
                <a:spcPct val="120000"/>
              </a:lnSpc>
              <a:buFont typeface="Arial" panose="020B0604020202020204" pitchFamily="34" charset="0"/>
              <a:buChar char="•"/>
            </a:pPr>
            <a:r>
              <a:rPr lang="en-US" sz="1600" dirty="0"/>
              <a:t>1/1/17 </a:t>
            </a:r>
            <a:r>
              <a:rPr lang="en-US" sz="1600" dirty="0" smtClean="0"/>
              <a:t>– present (confirmed)</a:t>
            </a:r>
          </a:p>
          <a:p>
            <a:pPr lvl="1">
              <a:lnSpc>
                <a:spcPct val="120000"/>
              </a:lnSpc>
              <a:buFont typeface="Arial" panose="020B0604020202020204" pitchFamily="34" charset="0"/>
              <a:buChar char="•"/>
            </a:pPr>
            <a:endParaRPr lang="en-US" sz="1000" dirty="0"/>
          </a:p>
          <a:p>
            <a:pPr marL="457200" lvl="1" indent="0">
              <a:lnSpc>
                <a:spcPct val="120000"/>
              </a:lnSpc>
              <a:buNone/>
            </a:pPr>
            <a:r>
              <a:rPr lang="en-US" sz="1600" dirty="0"/>
              <a:t>For the 3/3/15 – 5/3/16 the VCE cannot confirm that this is qualifying service and the claimant specifically referenced this period on their </a:t>
            </a:r>
            <a:r>
              <a:rPr lang="en-US" sz="1600" dirty="0" smtClean="0"/>
              <a:t>application.</a:t>
            </a:r>
          </a:p>
          <a:p>
            <a:pPr marL="457200" lvl="1" indent="0">
              <a:lnSpc>
                <a:spcPct val="120000"/>
              </a:lnSpc>
              <a:buNone/>
            </a:pPr>
            <a:endParaRPr lang="en-US" sz="1000" dirty="0"/>
          </a:p>
          <a:p>
            <a:pPr marL="457200" lvl="1" indent="0">
              <a:lnSpc>
                <a:spcPct val="120000"/>
              </a:lnSpc>
              <a:buNone/>
            </a:pPr>
            <a:r>
              <a:rPr lang="en-US" sz="1600" dirty="0"/>
              <a:t>The claimant’s school submits a certification for </a:t>
            </a:r>
            <a:r>
              <a:rPr lang="en-US" sz="1600" dirty="0" smtClean="0"/>
              <a:t>2/1/17 </a:t>
            </a:r>
            <a:r>
              <a:rPr lang="en-US" sz="1600" dirty="0"/>
              <a:t>– </a:t>
            </a:r>
            <a:r>
              <a:rPr lang="en-US" sz="1600" dirty="0" smtClean="0"/>
              <a:t>6/1/17.</a:t>
            </a:r>
          </a:p>
          <a:p>
            <a:pPr marL="457200" lvl="1" indent="0">
              <a:lnSpc>
                <a:spcPct val="120000"/>
              </a:lnSpc>
              <a:buNone/>
            </a:pPr>
            <a:endParaRPr lang="en-US" sz="1000" dirty="0"/>
          </a:p>
          <a:p>
            <a:pPr marL="457200" lvl="1" indent="0">
              <a:lnSpc>
                <a:spcPct val="120000"/>
              </a:lnSpc>
              <a:buNone/>
            </a:pPr>
            <a:r>
              <a:rPr lang="en-US" sz="1600" dirty="0"/>
              <a:t>Development was made to DoD </a:t>
            </a:r>
            <a:r>
              <a:rPr lang="en-US" sz="1600" dirty="0" smtClean="0"/>
              <a:t>and the </a:t>
            </a:r>
            <a:r>
              <a:rPr lang="en-US" sz="1600" dirty="0"/>
              <a:t>claimant to confirm the </a:t>
            </a:r>
            <a:r>
              <a:rPr lang="en-US" sz="1600" dirty="0" smtClean="0"/>
              <a:t>period, but </a:t>
            </a:r>
            <a:r>
              <a:rPr lang="en-US" sz="1600" dirty="0"/>
              <a:t>no response was made after 30 </a:t>
            </a:r>
            <a:r>
              <a:rPr lang="en-US" sz="1600" dirty="0" smtClean="0"/>
              <a:t>days</a:t>
            </a:r>
            <a:endParaRPr lang="en-US" sz="1600" dirty="0"/>
          </a:p>
          <a:p>
            <a:pPr marL="0" indent="0">
              <a:lnSpc>
                <a:spcPct val="120000"/>
              </a:lnSpc>
              <a:buNone/>
            </a:pPr>
            <a:endParaRPr lang="en-US" sz="1000" dirty="0"/>
          </a:p>
          <a:p>
            <a:pPr marL="0" indent="0">
              <a:lnSpc>
                <a:spcPct val="120000"/>
              </a:lnSpc>
              <a:buNone/>
            </a:pPr>
            <a:r>
              <a:rPr lang="en-US" sz="1600" dirty="0" smtClean="0"/>
              <a:t>There is no overlap between the claimant’s unconfirmed service and the students enrollment dates. So the VCE should award benefits at a lower benefit level and continue to control the original station credit end product. The claim should then be held in awaiting mail after completing </a:t>
            </a:r>
            <a:r>
              <a:rPr lang="en-US" sz="1600" dirty="0" smtClean="0"/>
              <a:t>processing. Once </a:t>
            </a:r>
            <a:r>
              <a:rPr lang="en-US" sz="1600" dirty="0"/>
              <a:t>the end product has matured to 90 days, if a final </a:t>
            </a:r>
            <a:r>
              <a:rPr lang="en-US" sz="1600" dirty="0" smtClean="0"/>
              <a:t>decision still </a:t>
            </a:r>
            <a:r>
              <a:rPr lang="en-US" sz="1600" dirty="0"/>
              <a:t>cannot be made, the claim information must be forwarded to the </a:t>
            </a:r>
            <a:r>
              <a:rPr lang="en-US" sz="1600" dirty="0" smtClean="0"/>
              <a:t>Operations’ </a:t>
            </a:r>
            <a:r>
              <a:rPr lang="en-US" sz="1600" dirty="0"/>
              <a:t>Team (</a:t>
            </a:r>
            <a:r>
              <a:rPr lang="en-US" sz="1600" dirty="0">
                <a:hlinkClick r:id="rId3"/>
              </a:rPr>
              <a:t>VAVBAWAS/CO/222</a:t>
            </a:r>
            <a:r>
              <a:rPr lang="en-US" sz="1600" dirty="0" smtClean="0"/>
              <a:t>).</a:t>
            </a:r>
            <a:br>
              <a:rPr lang="en-US" sz="1600" dirty="0" smtClean="0"/>
            </a:br>
            <a:r>
              <a:rPr lang="en-US" sz="1600" dirty="0" smtClean="0"/>
              <a:t/>
            </a:r>
            <a:br>
              <a:rPr lang="en-US" sz="1600" dirty="0" smtClean="0"/>
            </a:br>
            <a:endParaRPr lang="en-US" sz="16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20</a:t>
            </a:fld>
            <a:endParaRPr lang="en-US" dirty="0"/>
          </a:p>
        </p:txBody>
      </p:sp>
      <p:sp>
        <p:nvSpPr>
          <p:cNvPr id="7" name="Footer Placeholder 4"/>
          <p:cNvSpPr>
            <a:spLocks noGrp="1"/>
          </p:cNvSpPr>
          <p:nvPr>
            <p:ph type="ftr" sz="quarter" idx="3"/>
          </p:nvPr>
        </p:nvSpPr>
        <p:spPr>
          <a:xfrm>
            <a:off x="0" y="6628999"/>
            <a:ext cx="4272643" cy="229001"/>
          </a:xfrm>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1223682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When to</a:t>
            </a:r>
            <a:br>
              <a:rPr lang="en-US" dirty="0" smtClean="0"/>
            </a:br>
            <a:r>
              <a:rPr lang="en-US" dirty="0" smtClean="0"/>
              <a:t>Partially Award a Claim</a:t>
            </a:r>
            <a:endParaRPr lang="en-US" dirty="0"/>
          </a:p>
        </p:txBody>
      </p:sp>
      <p:sp>
        <p:nvSpPr>
          <p:cNvPr id="3" name="Content Placeholder 2"/>
          <p:cNvSpPr>
            <a:spLocks noGrp="1"/>
          </p:cNvSpPr>
          <p:nvPr>
            <p:ph idx="1"/>
          </p:nvPr>
        </p:nvSpPr>
        <p:spPr>
          <a:xfrm>
            <a:off x="381000" y="1219200"/>
            <a:ext cx="8610600" cy="5638800"/>
          </a:xfrm>
        </p:spPr>
        <p:txBody>
          <a:bodyPr>
            <a:noAutofit/>
          </a:bodyPr>
          <a:lstStyle/>
          <a:p>
            <a:pPr marL="0" indent="0">
              <a:lnSpc>
                <a:spcPct val="120000"/>
              </a:lnSpc>
              <a:buNone/>
            </a:pPr>
            <a:r>
              <a:rPr lang="en-US" sz="1600" dirty="0" smtClean="0"/>
              <a:t>A Reservist </a:t>
            </a:r>
            <a:r>
              <a:rPr lang="en-US" sz="1600" dirty="0"/>
              <a:t>has VIS </a:t>
            </a:r>
            <a:r>
              <a:rPr lang="en-US" sz="1600" dirty="0" smtClean="0"/>
              <a:t>data </a:t>
            </a:r>
            <a:r>
              <a:rPr lang="en-US" sz="1600" dirty="0"/>
              <a:t>for the following </a:t>
            </a:r>
            <a:r>
              <a:rPr lang="en-US" sz="1600" dirty="0" smtClean="0"/>
              <a:t>periods:</a:t>
            </a:r>
            <a:endParaRPr lang="en-US" sz="1600" dirty="0"/>
          </a:p>
          <a:p>
            <a:pPr lvl="1">
              <a:lnSpc>
                <a:spcPct val="120000"/>
              </a:lnSpc>
              <a:buFont typeface="Arial" panose="020B0604020202020204" pitchFamily="34" charset="0"/>
              <a:buChar char="•"/>
            </a:pPr>
            <a:r>
              <a:rPr lang="en-US" sz="1600" dirty="0" smtClean="0"/>
              <a:t>8/1/08 </a:t>
            </a:r>
            <a:r>
              <a:rPr lang="en-US" sz="1600" dirty="0"/>
              <a:t>– </a:t>
            </a:r>
            <a:r>
              <a:rPr lang="en-US" sz="1600" dirty="0" smtClean="0"/>
              <a:t>8/1/09 (unconfirmed)</a:t>
            </a:r>
          </a:p>
          <a:p>
            <a:pPr lvl="1">
              <a:lnSpc>
                <a:spcPct val="120000"/>
              </a:lnSpc>
              <a:buFont typeface="Arial" panose="020B0604020202020204" pitchFamily="34" charset="0"/>
              <a:buChar char="•"/>
            </a:pPr>
            <a:r>
              <a:rPr lang="en-US" sz="1600" dirty="0" smtClean="0"/>
              <a:t>8/1/12 – 8/1/16 (confirmed)</a:t>
            </a:r>
            <a:endParaRPr lang="en-US" sz="1600" dirty="0"/>
          </a:p>
          <a:p>
            <a:pPr marL="0" indent="0">
              <a:lnSpc>
                <a:spcPct val="120000"/>
              </a:lnSpc>
              <a:buNone/>
            </a:pPr>
            <a:endParaRPr lang="en-US" sz="1600" dirty="0" smtClean="0"/>
          </a:p>
          <a:p>
            <a:pPr marL="0" indent="0">
              <a:lnSpc>
                <a:spcPct val="120000"/>
              </a:lnSpc>
              <a:buNone/>
            </a:pPr>
            <a:r>
              <a:rPr lang="en-US" sz="1600" dirty="0" smtClean="0"/>
              <a:t>In this case there is no need to develop for the unconfirmed period of service because eligibility will not increase and adding the unconfirmed period of service would not affect any enrollments paid to the claimant.</a:t>
            </a:r>
          </a:p>
          <a:p>
            <a:pPr marL="0" indent="0">
              <a:lnSpc>
                <a:spcPct val="120000"/>
              </a:lnSpc>
              <a:buNone/>
            </a:pPr>
            <a:endParaRPr lang="en-US" sz="16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21</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1445687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Involving a Federal Agency</a:t>
            </a:r>
            <a:br>
              <a:rPr lang="en-US" dirty="0" smtClean="0"/>
            </a:br>
            <a:r>
              <a:rPr lang="en-US" dirty="0" smtClean="0"/>
              <a:t>Controlling the Claim </a:t>
            </a:r>
            <a:r>
              <a:rPr lang="en-US" dirty="0" smtClean="0"/>
              <a:t>with an </a:t>
            </a:r>
            <a:r>
              <a:rPr lang="en-US" dirty="0" smtClean="0"/>
              <a:t>Interim Decision</a:t>
            </a:r>
            <a:endParaRPr lang="en-US" dirty="0"/>
          </a:p>
        </p:txBody>
      </p:sp>
      <p:sp>
        <p:nvSpPr>
          <p:cNvPr id="3" name="Content Placeholder 2"/>
          <p:cNvSpPr>
            <a:spLocks noGrp="1"/>
          </p:cNvSpPr>
          <p:nvPr>
            <p:ph idx="1"/>
          </p:nvPr>
        </p:nvSpPr>
        <p:spPr>
          <a:xfrm>
            <a:off x="381000" y="1143000"/>
            <a:ext cx="8610600" cy="5638800"/>
          </a:xfrm>
        </p:spPr>
        <p:txBody>
          <a:bodyPr>
            <a:noAutofit/>
          </a:bodyPr>
          <a:lstStyle/>
          <a:p>
            <a:pPr marL="0" indent="0">
              <a:buNone/>
            </a:pPr>
            <a:r>
              <a:rPr lang="en-US" sz="1400" dirty="0" smtClean="0"/>
              <a:t>A VCE should not repetitively develop </a:t>
            </a:r>
            <a:r>
              <a:rPr lang="en-US" sz="1400" dirty="0"/>
              <a:t>to </a:t>
            </a:r>
            <a:r>
              <a:rPr lang="en-US" sz="1400" dirty="0" smtClean="0"/>
              <a:t>a </a:t>
            </a:r>
            <a:r>
              <a:rPr lang="en-US" sz="1400" dirty="0"/>
              <a:t>service </a:t>
            </a:r>
            <a:r>
              <a:rPr lang="en-US" sz="1400" dirty="0" smtClean="0"/>
              <a:t>department. This </a:t>
            </a:r>
            <a:r>
              <a:rPr lang="en-US" sz="1400" dirty="0"/>
              <a:t>will not expedite the </a:t>
            </a:r>
            <a:r>
              <a:rPr lang="en-US" sz="1400" dirty="0" smtClean="0"/>
              <a:t>claim. </a:t>
            </a:r>
            <a:r>
              <a:rPr lang="en-US" sz="1400" dirty="0"/>
              <a:t>Once the VCE has requested the information to the service department, additional requests should not be routinely submitted.  </a:t>
            </a:r>
            <a:endParaRPr lang="en-US" sz="1400" dirty="0" smtClean="0"/>
          </a:p>
          <a:p>
            <a:pPr marL="0" indent="0">
              <a:buNone/>
            </a:pPr>
            <a:endParaRPr lang="en-US" sz="900" dirty="0"/>
          </a:p>
          <a:p>
            <a:pPr marL="0" indent="0">
              <a:buNone/>
            </a:pPr>
            <a:r>
              <a:rPr lang="en-US" sz="1400" dirty="0"/>
              <a:t>The </a:t>
            </a:r>
            <a:r>
              <a:rPr lang="en-US" sz="1400" dirty="0" smtClean="0"/>
              <a:t>RPO of jurisdiction </a:t>
            </a:r>
            <a:r>
              <a:rPr lang="en-US" sz="1400" dirty="0"/>
              <a:t>must control the claim while a request is pending from the service department. </a:t>
            </a:r>
            <a:endParaRPr lang="en-US" sz="1400" dirty="0" smtClean="0"/>
          </a:p>
          <a:p>
            <a:pPr marL="0" indent="0">
              <a:buNone/>
            </a:pPr>
            <a:endParaRPr lang="en-US" sz="900" dirty="0"/>
          </a:p>
          <a:p>
            <a:pPr marL="0" indent="0">
              <a:buNone/>
            </a:pPr>
            <a:r>
              <a:rPr lang="en-US" sz="1400" dirty="0" smtClean="0"/>
              <a:t>Once </a:t>
            </a:r>
            <a:r>
              <a:rPr lang="en-US" sz="1400" dirty="0"/>
              <a:t>the end product has matured to 90 days, </a:t>
            </a:r>
            <a:r>
              <a:rPr lang="en-US" sz="1400" dirty="0" smtClean="0"/>
              <a:t>and a </a:t>
            </a:r>
            <a:r>
              <a:rPr lang="en-US" sz="1400" dirty="0"/>
              <a:t>final decision </a:t>
            </a:r>
            <a:r>
              <a:rPr lang="en-US" sz="1400" dirty="0" smtClean="0"/>
              <a:t>cannot </a:t>
            </a:r>
            <a:r>
              <a:rPr lang="en-US" sz="1400" dirty="0"/>
              <a:t>be made, the claim information </a:t>
            </a:r>
            <a:r>
              <a:rPr lang="en-US" sz="1400" dirty="0" smtClean="0"/>
              <a:t>must </a:t>
            </a:r>
            <a:r>
              <a:rPr lang="en-US" sz="1400" dirty="0"/>
              <a:t>be forwarded to the </a:t>
            </a:r>
            <a:r>
              <a:rPr lang="en-US" sz="1400" dirty="0" smtClean="0"/>
              <a:t>Operations‘ Team </a:t>
            </a:r>
            <a:r>
              <a:rPr lang="en-US" sz="1400" dirty="0"/>
              <a:t>(</a:t>
            </a:r>
            <a:r>
              <a:rPr lang="en-US" sz="1400" dirty="0">
                <a:hlinkClick r:id="rId3"/>
              </a:rPr>
              <a:t>VAVBAWAS/CO/222</a:t>
            </a:r>
            <a:r>
              <a:rPr lang="en-US" sz="1400" dirty="0"/>
              <a:t>) for situational awareness that the service department has not responded. </a:t>
            </a:r>
            <a:r>
              <a:rPr lang="en-US" sz="1400" dirty="0" smtClean="0"/>
              <a:t>This </a:t>
            </a:r>
            <a:r>
              <a:rPr lang="en-US" sz="1400" dirty="0"/>
              <a:t>email </a:t>
            </a:r>
            <a:r>
              <a:rPr lang="en-US" sz="1400" dirty="0" smtClean="0"/>
              <a:t>must include:</a:t>
            </a:r>
          </a:p>
          <a:p>
            <a:pPr lvl="1">
              <a:buFont typeface="Arial" panose="020B0604020202020204" pitchFamily="34" charset="0"/>
              <a:buChar char="•"/>
            </a:pPr>
            <a:r>
              <a:rPr lang="en-US" sz="1400" dirty="0" smtClean="0"/>
              <a:t>Claimant’s name</a:t>
            </a:r>
          </a:p>
          <a:p>
            <a:pPr lvl="1">
              <a:buFont typeface="Arial" panose="020B0604020202020204" pitchFamily="34" charset="0"/>
              <a:buChar char="•"/>
            </a:pPr>
            <a:r>
              <a:rPr lang="en-US" sz="1400" dirty="0" smtClean="0"/>
              <a:t>The </a:t>
            </a:r>
            <a:r>
              <a:rPr lang="en-US" sz="1400" dirty="0"/>
              <a:t>service branch information from which the information was requested (if National Guard, include the state</a:t>
            </a:r>
            <a:r>
              <a:rPr lang="en-US" sz="1400" dirty="0" smtClean="0"/>
              <a:t>)</a:t>
            </a:r>
          </a:p>
          <a:p>
            <a:pPr lvl="1">
              <a:buFont typeface="Arial" panose="020B0604020202020204" pitchFamily="34" charset="0"/>
              <a:buChar char="•"/>
            </a:pPr>
            <a:r>
              <a:rPr lang="en-US" sz="1400" dirty="0" smtClean="0"/>
              <a:t>The </a:t>
            </a:r>
            <a:r>
              <a:rPr lang="en-US" sz="1400" dirty="0"/>
              <a:t>last four digits of the Social Security number or identification number, </a:t>
            </a:r>
            <a:r>
              <a:rPr lang="en-US" sz="1400" dirty="0" smtClean="0"/>
              <a:t>AND </a:t>
            </a:r>
          </a:p>
          <a:p>
            <a:pPr lvl="1">
              <a:buFont typeface="Arial" panose="020B0604020202020204" pitchFamily="34" charset="0"/>
              <a:buChar char="•"/>
            </a:pPr>
            <a:r>
              <a:rPr lang="en-US" sz="1400" dirty="0" smtClean="0"/>
              <a:t>A </a:t>
            </a:r>
            <a:r>
              <a:rPr lang="en-US" sz="1400" dirty="0"/>
              <a:t>summary of the missing </a:t>
            </a:r>
            <a:r>
              <a:rPr lang="en-US" sz="1400" dirty="0" smtClean="0"/>
              <a:t>information</a:t>
            </a:r>
            <a:endParaRPr lang="en-US" sz="1400" dirty="0"/>
          </a:p>
          <a:p>
            <a:pPr marL="57150" indent="0">
              <a:buNone/>
            </a:pPr>
            <a:endParaRPr lang="en-US" sz="900" dirty="0" smtClean="0"/>
          </a:p>
          <a:p>
            <a:pPr marL="57150" indent="0">
              <a:buNone/>
            </a:pPr>
            <a:r>
              <a:rPr lang="en-US" sz="1400" dirty="0" smtClean="0"/>
              <a:t>VCEs </a:t>
            </a:r>
            <a:r>
              <a:rPr lang="en-US" sz="1400" dirty="0"/>
              <a:t>must continue to diary the claim in </a:t>
            </a:r>
            <a:r>
              <a:rPr lang="en-US" sz="1400" dirty="0" smtClean="0"/>
              <a:t>Benefits Delivery Network (BDN) </a:t>
            </a:r>
            <a:r>
              <a:rPr lang="en-US" sz="1400" dirty="0"/>
              <a:t>and TIMS until the Operations team provides additional guidance. </a:t>
            </a:r>
            <a:endParaRPr lang="en-US" sz="1400" dirty="0" smtClean="0"/>
          </a:p>
          <a:p>
            <a:pPr marL="57150" indent="0">
              <a:buNone/>
            </a:pPr>
            <a:endParaRPr lang="en-US" sz="1000" dirty="0"/>
          </a:p>
          <a:p>
            <a:pPr marL="0" indent="0">
              <a:lnSpc>
                <a:spcPct val="120000"/>
              </a:lnSpc>
              <a:buNone/>
            </a:pPr>
            <a:r>
              <a:rPr lang="en-US" sz="1400" dirty="0"/>
              <a:t>When taking the End Product:</a:t>
            </a:r>
          </a:p>
          <a:p>
            <a:pPr lvl="1">
              <a:lnSpc>
                <a:spcPct val="120000"/>
              </a:lnSpc>
              <a:buFont typeface="Arial" panose="020B0604020202020204" pitchFamily="34" charset="0"/>
              <a:buChar char="•"/>
            </a:pPr>
            <a:r>
              <a:rPr lang="en-US" sz="1400" dirty="0"/>
              <a:t>The original (i.e., the controlling end product) cannot be cleared until a final decision has been </a:t>
            </a:r>
            <a:r>
              <a:rPr lang="en-US" sz="1400" dirty="0" smtClean="0"/>
              <a:t>made</a:t>
            </a:r>
            <a:endParaRPr lang="en-US" sz="1400" dirty="0"/>
          </a:p>
          <a:p>
            <a:pPr lvl="1">
              <a:lnSpc>
                <a:spcPct val="120000"/>
              </a:lnSpc>
              <a:buFont typeface="Arial" panose="020B0604020202020204" pitchFamily="34" charset="0"/>
              <a:buChar char="•"/>
            </a:pPr>
            <a:r>
              <a:rPr lang="en-US" sz="1400" dirty="0"/>
              <a:t>The VCE and Senior VCE are entitled to a 400 end product for the interim </a:t>
            </a:r>
            <a:r>
              <a:rPr lang="en-US" sz="1400" dirty="0" smtClean="0"/>
              <a:t>decision</a:t>
            </a:r>
            <a:endParaRPr lang="en-US" sz="1200" dirty="0"/>
          </a:p>
          <a:p>
            <a:pPr marL="57150" indent="0">
              <a:buNone/>
            </a:pPr>
            <a:endParaRPr lang="en-US" sz="1400" dirty="0"/>
          </a:p>
          <a:p>
            <a:pPr marL="0" indent="0">
              <a:buNone/>
            </a:pPr>
            <a:endParaRPr lang="en-US" sz="1400" dirty="0"/>
          </a:p>
          <a:p>
            <a:pPr marL="0" indent="0">
              <a:buNone/>
            </a:pPr>
            <a:endParaRPr lang="en-US" sz="1100"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22</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675043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Involving a Federal Agency</a:t>
            </a:r>
            <a:br>
              <a:rPr lang="en-US" dirty="0" smtClean="0"/>
            </a:br>
            <a:r>
              <a:rPr lang="en-US" dirty="0" smtClean="0"/>
              <a:t>Controlling the Claim </a:t>
            </a:r>
            <a:r>
              <a:rPr lang="en-US" dirty="0" smtClean="0"/>
              <a:t>with </a:t>
            </a:r>
            <a:r>
              <a:rPr lang="en-US" dirty="0" smtClean="0"/>
              <a:t>No Interim Decision</a:t>
            </a:r>
            <a:endParaRPr lang="en-US" dirty="0"/>
          </a:p>
        </p:txBody>
      </p:sp>
      <p:sp>
        <p:nvSpPr>
          <p:cNvPr id="3" name="Content Placeholder 2"/>
          <p:cNvSpPr>
            <a:spLocks noGrp="1"/>
          </p:cNvSpPr>
          <p:nvPr>
            <p:ph idx="1"/>
          </p:nvPr>
        </p:nvSpPr>
        <p:spPr>
          <a:xfrm>
            <a:off x="381000" y="1143000"/>
            <a:ext cx="8610600" cy="5638800"/>
          </a:xfrm>
        </p:spPr>
        <p:txBody>
          <a:bodyPr>
            <a:noAutofit/>
          </a:bodyPr>
          <a:lstStyle/>
          <a:p>
            <a:pPr marL="0" indent="0">
              <a:buNone/>
            </a:pPr>
            <a:r>
              <a:rPr lang="en-US" sz="1400" dirty="0" smtClean="0"/>
              <a:t>A VCE should not repetitively develop </a:t>
            </a:r>
            <a:r>
              <a:rPr lang="en-US" sz="1400" dirty="0"/>
              <a:t>to </a:t>
            </a:r>
            <a:r>
              <a:rPr lang="en-US" sz="1400" dirty="0" smtClean="0"/>
              <a:t>a </a:t>
            </a:r>
            <a:r>
              <a:rPr lang="en-US" sz="1400" dirty="0"/>
              <a:t>service </a:t>
            </a:r>
            <a:r>
              <a:rPr lang="en-US" sz="1400" dirty="0" smtClean="0"/>
              <a:t>department. This </a:t>
            </a:r>
            <a:r>
              <a:rPr lang="en-US" sz="1400" dirty="0"/>
              <a:t>will not expedite the </a:t>
            </a:r>
            <a:r>
              <a:rPr lang="en-US" sz="1400" dirty="0" smtClean="0"/>
              <a:t>claim. </a:t>
            </a:r>
            <a:r>
              <a:rPr lang="en-US" sz="1400" dirty="0"/>
              <a:t>Once the VCE has requested the information to the service department, additional requests should not be routinely submitted.  </a:t>
            </a:r>
            <a:endParaRPr lang="en-US" sz="1400" dirty="0" smtClean="0"/>
          </a:p>
          <a:p>
            <a:pPr marL="0" indent="0">
              <a:buNone/>
            </a:pPr>
            <a:endParaRPr lang="en-US" sz="900" dirty="0"/>
          </a:p>
          <a:p>
            <a:pPr marL="0" indent="0">
              <a:buNone/>
            </a:pPr>
            <a:r>
              <a:rPr lang="en-US" sz="1400" dirty="0"/>
              <a:t>The </a:t>
            </a:r>
            <a:r>
              <a:rPr lang="en-US" sz="1400" dirty="0" smtClean="0"/>
              <a:t>RPO of jurisdiction </a:t>
            </a:r>
            <a:r>
              <a:rPr lang="en-US" sz="1400" dirty="0"/>
              <a:t>must control the claim while a request is pending from the service department. </a:t>
            </a:r>
            <a:endParaRPr lang="en-US" sz="1400" dirty="0" smtClean="0"/>
          </a:p>
          <a:p>
            <a:pPr marL="0" indent="0">
              <a:buNone/>
            </a:pPr>
            <a:endParaRPr lang="en-US" sz="900" dirty="0"/>
          </a:p>
          <a:p>
            <a:pPr marL="0" indent="0">
              <a:buNone/>
            </a:pPr>
            <a:r>
              <a:rPr lang="en-US" sz="1400" dirty="0" smtClean="0"/>
              <a:t>Once </a:t>
            </a:r>
            <a:r>
              <a:rPr lang="en-US" sz="1400" dirty="0"/>
              <a:t>the end product has matured to 90 days, </a:t>
            </a:r>
            <a:r>
              <a:rPr lang="en-US" sz="1400" dirty="0" smtClean="0"/>
              <a:t>and a decision cannot </a:t>
            </a:r>
            <a:r>
              <a:rPr lang="en-US" sz="1400" dirty="0"/>
              <a:t>be made, the claim information </a:t>
            </a:r>
            <a:r>
              <a:rPr lang="en-US" sz="1400" dirty="0" smtClean="0"/>
              <a:t>must </a:t>
            </a:r>
            <a:r>
              <a:rPr lang="en-US" sz="1400" dirty="0"/>
              <a:t>be forwarded to the Operations </a:t>
            </a:r>
            <a:r>
              <a:rPr lang="en-US" sz="1400" dirty="0" smtClean="0"/>
              <a:t>Team </a:t>
            </a:r>
            <a:r>
              <a:rPr lang="en-US" sz="1400" dirty="0"/>
              <a:t>(</a:t>
            </a:r>
            <a:r>
              <a:rPr lang="en-US" sz="1400" dirty="0">
                <a:hlinkClick r:id="rId3"/>
              </a:rPr>
              <a:t>VAVBAWAS/CO/222</a:t>
            </a:r>
            <a:r>
              <a:rPr lang="en-US" sz="1400" dirty="0"/>
              <a:t>) for situational awareness that the service department has not responded. </a:t>
            </a:r>
            <a:r>
              <a:rPr lang="en-US" sz="1400" dirty="0" smtClean="0"/>
              <a:t>This </a:t>
            </a:r>
            <a:r>
              <a:rPr lang="en-US" sz="1400" dirty="0"/>
              <a:t>email </a:t>
            </a:r>
            <a:r>
              <a:rPr lang="en-US" sz="1400" dirty="0" smtClean="0"/>
              <a:t>must include:</a:t>
            </a:r>
          </a:p>
          <a:p>
            <a:pPr lvl="1">
              <a:buFont typeface="Arial" panose="020B0604020202020204" pitchFamily="34" charset="0"/>
              <a:buChar char="•"/>
            </a:pPr>
            <a:r>
              <a:rPr lang="en-US" sz="1400" dirty="0" smtClean="0"/>
              <a:t>Claimant’s name</a:t>
            </a:r>
          </a:p>
          <a:p>
            <a:pPr lvl="1">
              <a:buFont typeface="Arial" panose="020B0604020202020204" pitchFamily="34" charset="0"/>
              <a:buChar char="•"/>
            </a:pPr>
            <a:r>
              <a:rPr lang="en-US" sz="1400" dirty="0" smtClean="0"/>
              <a:t>The </a:t>
            </a:r>
            <a:r>
              <a:rPr lang="en-US" sz="1400" dirty="0"/>
              <a:t>service branch information from which the information was requested (if National Guard, include the state</a:t>
            </a:r>
            <a:r>
              <a:rPr lang="en-US" sz="1400" dirty="0" smtClean="0"/>
              <a:t>)</a:t>
            </a:r>
          </a:p>
          <a:p>
            <a:pPr lvl="1">
              <a:buFont typeface="Arial" panose="020B0604020202020204" pitchFamily="34" charset="0"/>
              <a:buChar char="•"/>
            </a:pPr>
            <a:r>
              <a:rPr lang="en-US" sz="1400" dirty="0" smtClean="0"/>
              <a:t>The </a:t>
            </a:r>
            <a:r>
              <a:rPr lang="en-US" sz="1400" dirty="0"/>
              <a:t>last four digits of the Social Security number or identification number, </a:t>
            </a:r>
            <a:r>
              <a:rPr lang="en-US" sz="1400" dirty="0" smtClean="0"/>
              <a:t>AND </a:t>
            </a:r>
          </a:p>
          <a:p>
            <a:pPr lvl="1">
              <a:buFont typeface="Arial" panose="020B0604020202020204" pitchFamily="34" charset="0"/>
              <a:buChar char="•"/>
            </a:pPr>
            <a:r>
              <a:rPr lang="en-US" sz="1400" dirty="0" smtClean="0"/>
              <a:t>A </a:t>
            </a:r>
            <a:r>
              <a:rPr lang="en-US" sz="1400" dirty="0"/>
              <a:t>summary of the missing </a:t>
            </a:r>
            <a:r>
              <a:rPr lang="en-US" sz="1400" dirty="0" smtClean="0"/>
              <a:t>information</a:t>
            </a:r>
            <a:endParaRPr lang="en-US" sz="1400" dirty="0"/>
          </a:p>
          <a:p>
            <a:pPr marL="57150" indent="0">
              <a:buNone/>
            </a:pPr>
            <a:endParaRPr lang="en-US" sz="900" dirty="0" smtClean="0"/>
          </a:p>
          <a:p>
            <a:pPr marL="57150" indent="0">
              <a:buNone/>
            </a:pPr>
            <a:r>
              <a:rPr lang="en-US" sz="1400" dirty="0" smtClean="0"/>
              <a:t>VCEs </a:t>
            </a:r>
            <a:r>
              <a:rPr lang="en-US" sz="1400" dirty="0"/>
              <a:t>must continue to diary the claim in </a:t>
            </a:r>
            <a:r>
              <a:rPr lang="en-US" sz="1400" dirty="0" smtClean="0"/>
              <a:t>BDN </a:t>
            </a:r>
            <a:r>
              <a:rPr lang="en-US" sz="1400" dirty="0"/>
              <a:t>and TIMS until the Operations team provides additional guidance. </a:t>
            </a:r>
            <a:endParaRPr lang="en-US" sz="1400" dirty="0" smtClean="0"/>
          </a:p>
          <a:p>
            <a:pPr marL="57150" indent="0">
              <a:buNone/>
            </a:pPr>
            <a:endParaRPr lang="en-US" sz="1000" dirty="0"/>
          </a:p>
          <a:p>
            <a:pPr marL="0" indent="0">
              <a:lnSpc>
                <a:spcPct val="120000"/>
              </a:lnSpc>
              <a:buNone/>
            </a:pPr>
            <a:r>
              <a:rPr lang="en-US" sz="1400" dirty="0"/>
              <a:t>When taking the End Product:</a:t>
            </a:r>
          </a:p>
          <a:p>
            <a:pPr lvl="1">
              <a:lnSpc>
                <a:spcPct val="120000"/>
              </a:lnSpc>
              <a:buFont typeface="Arial" panose="020B0604020202020204" pitchFamily="34" charset="0"/>
              <a:buChar char="•"/>
            </a:pPr>
            <a:r>
              <a:rPr lang="en-US" sz="1400" dirty="0"/>
              <a:t>No end product is authorized for </a:t>
            </a:r>
            <a:r>
              <a:rPr lang="en-US" sz="1400" dirty="0" smtClean="0"/>
              <a:t>development</a:t>
            </a:r>
          </a:p>
          <a:p>
            <a:pPr lvl="1">
              <a:lnSpc>
                <a:spcPct val="120000"/>
              </a:lnSpc>
              <a:buFont typeface="Arial" panose="020B0604020202020204" pitchFamily="34" charset="0"/>
              <a:buChar char="•"/>
            </a:pPr>
            <a:r>
              <a:rPr lang="en-US" sz="1400" dirty="0" smtClean="0"/>
              <a:t>The VCE is entitled to a normal end product once the information required is received, a decision is made, and the claim is closed</a:t>
            </a:r>
            <a:endParaRPr lang="en-US" sz="1400" dirty="0"/>
          </a:p>
          <a:p>
            <a:pPr marL="0" indent="0">
              <a:buNone/>
            </a:pPr>
            <a:endParaRPr lang="en-US" sz="1400" dirty="0"/>
          </a:p>
          <a:p>
            <a:pPr marL="0" indent="0">
              <a:buNone/>
            </a:pPr>
            <a:endParaRPr lang="en-US" sz="1100"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23</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2282587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Involving a Federal Agency</a:t>
            </a:r>
            <a:br>
              <a:rPr lang="en-US" dirty="0" smtClean="0"/>
            </a:br>
            <a:r>
              <a:rPr lang="en-US" dirty="0" smtClean="0"/>
              <a:t>Duty To Assist</a:t>
            </a:r>
            <a:endParaRPr lang="en-US" dirty="0"/>
          </a:p>
        </p:txBody>
      </p:sp>
      <p:sp>
        <p:nvSpPr>
          <p:cNvPr id="3" name="Content Placeholder 2"/>
          <p:cNvSpPr>
            <a:spLocks noGrp="1"/>
          </p:cNvSpPr>
          <p:nvPr>
            <p:ph idx="1"/>
          </p:nvPr>
        </p:nvSpPr>
        <p:spPr>
          <a:xfrm>
            <a:off x="304800" y="1219200"/>
            <a:ext cx="8686800" cy="5638800"/>
          </a:xfrm>
        </p:spPr>
        <p:txBody>
          <a:bodyPr>
            <a:noAutofit/>
          </a:bodyPr>
          <a:lstStyle/>
          <a:p>
            <a:pPr marL="0" indent="0">
              <a:buNone/>
            </a:pPr>
            <a:r>
              <a:rPr lang="en-US" sz="2000" dirty="0"/>
              <a:t>Duty to Assist (DOA) is </a:t>
            </a:r>
            <a:r>
              <a:rPr lang="en-US" sz="2000" dirty="0" smtClean="0"/>
              <a:t>covered in the M22-4 (</a:t>
            </a:r>
            <a:r>
              <a:rPr lang="fr-FR" sz="2000" dirty="0" smtClean="0">
                <a:hlinkClick r:id="rId3"/>
              </a:rPr>
              <a:t>Part III – </a:t>
            </a:r>
            <a:r>
              <a:rPr lang="fr-FR" sz="2000" dirty="0" err="1" smtClean="0">
                <a:hlinkClick r:id="rId3"/>
              </a:rPr>
              <a:t>Chapter</a:t>
            </a:r>
            <a:r>
              <a:rPr lang="fr-FR" sz="2000" dirty="0" smtClean="0">
                <a:hlinkClick r:id="rId3"/>
              </a:rPr>
              <a:t> 3 – </a:t>
            </a:r>
            <a:r>
              <a:rPr lang="fr-FR" sz="2000" dirty="0" err="1" smtClean="0">
                <a:hlinkClick r:id="rId3"/>
              </a:rPr>
              <a:t>Subchapter</a:t>
            </a:r>
            <a:r>
              <a:rPr lang="fr-FR" sz="2000" dirty="0" smtClean="0">
                <a:hlinkClick r:id="rId3"/>
              </a:rPr>
              <a:t> 6</a:t>
            </a:r>
            <a:r>
              <a:rPr lang="en-US" sz="2000" dirty="0" smtClean="0"/>
              <a:t>).</a:t>
            </a:r>
          </a:p>
          <a:p>
            <a:pPr marL="0" indent="0">
              <a:buNone/>
            </a:pPr>
            <a:endParaRPr lang="en-US" sz="1000" dirty="0"/>
          </a:p>
          <a:p>
            <a:pPr marL="0" indent="0">
              <a:buNone/>
            </a:pPr>
            <a:r>
              <a:rPr lang="en-US" sz="2000" dirty="0" smtClean="0"/>
              <a:t>This section explains that service </a:t>
            </a:r>
            <a:r>
              <a:rPr lang="en-US" sz="2000" dirty="0"/>
              <a:t>information found on DD Form </a:t>
            </a:r>
            <a:r>
              <a:rPr lang="en-US" sz="2000" dirty="0" smtClean="0"/>
              <a:t>214s </a:t>
            </a:r>
            <a:r>
              <a:rPr lang="en-US" sz="2000" dirty="0"/>
              <a:t>and other service documentation is considered to be under federal custody</a:t>
            </a:r>
            <a:r>
              <a:rPr lang="en-US" sz="2000" dirty="0" smtClean="0"/>
              <a:t>. </a:t>
            </a:r>
            <a:r>
              <a:rPr lang="en-US" sz="2000" dirty="0"/>
              <a:t>Therefore, development must </a:t>
            </a:r>
            <a:r>
              <a:rPr lang="en-US" sz="2000" dirty="0" smtClean="0"/>
              <a:t>continue until: </a:t>
            </a:r>
          </a:p>
          <a:p>
            <a:pPr lvl="1">
              <a:buFont typeface="Arial" panose="020B0604020202020204" pitchFamily="34" charset="0"/>
              <a:buChar char="•"/>
            </a:pPr>
            <a:r>
              <a:rPr lang="en-US" sz="2000" dirty="0"/>
              <a:t>T</a:t>
            </a:r>
            <a:r>
              <a:rPr lang="en-US" sz="2000" dirty="0" smtClean="0"/>
              <a:t>he </a:t>
            </a:r>
            <a:r>
              <a:rPr lang="en-US" sz="2000" dirty="0"/>
              <a:t>claimant supplies the </a:t>
            </a:r>
            <a:r>
              <a:rPr lang="en-US" sz="2000" dirty="0" smtClean="0"/>
              <a:t>information</a:t>
            </a:r>
          </a:p>
          <a:p>
            <a:pPr lvl="1">
              <a:buFont typeface="Arial" panose="020B0604020202020204" pitchFamily="34" charset="0"/>
              <a:buChar char="•"/>
            </a:pPr>
            <a:r>
              <a:rPr lang="en-US" sz="2000" dirty="0"/>
              <a:t>T</a:t>
            </a:r>
            <a:r>
              <a:rPr lang="en-US" sz="2000" dirty="0" smtClean="0"/>
              <a:t>he </a:t>
            </a:r>
            <a:r>
              <a:rPr lang="en-US" sz="2000" dirty="0"/>
              <a:t>service department responds with the information </a:t>
            </a:r>
            <a:r>
              <a:rPr lang="en-US" sz="2000" dirty="0" smtClean="0"/>
              <a:t>requested, OR</a:t>
            </a:r>
          </a:p>
          <a:p>
            <a:pPr lvl="1">
              <a:buFont typeface="Arial" panose="020B0604020202020204" pitchFamily="34" charset="0"/>
              <a:buChar char="•"/>
            </a:pPr>
            <a:r>
              <a:rPr lang="en-US" sz="2000" dirty="0"/>
              <a:t>T</a:t>
            </a:r>
            <a:r>
              <a:rPr lang="en-US" sz="2000" dirty="0" smtClean="0"/>
              <a:t>he </a:t>
            </a:r>
            <a:r>
              <a:rPr lang="en-US" sz="2000" dirty="0"/>
              <a:t>service department responds with a statement indicating the information is non-existent or cannot be </a:t>
            </a:r>
            <a:r>
              <a:rPr lang="en-US" sz="2000" dirty="0" smtClean="0"/>
              <a:t>obtained</a:t>
            </a:r>
            <a:endParaRPr lang="en-US" sz="2000" dirty="0"/>
          </a:p>
          <a:p>
            <a:pPr marL="0" indent="0">
              <a:buNone/>
            </a:pPr>
            <a:endParaRPr lang="en-US" sz="1400"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24</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3977992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Development Involving a Non-Federal Agency</a:t>
            </a:r>
            <a:endParaRPr lang="en-US" dirty="0"/>
          </a:p>
        </p:txBody>
      </p:sp>
      <p:sp>
        <p:nvSpPr>
          <p:cNvPr id="3" name="Content Placeholder 2"/>
          <p:cNvSpPr>
            <a:spLocks noGrp="1"/>
          </p:cNvSpPr>
          <p:nvPr>
            <p:ph idx="1"/>
          </p:nvPr>
        </p:nvSpPr>
        <p:spPr>
          <a:xfrm>
            <a:off x="228600" y="1143000"/>
            <a:ext cx="8458200" cy="5334000"/>
          </a:xfrm>
        </p:spPr>
        <p:txBody>
          <a:bodyPr>
            <a:noAutofit/>
          </a:bodyPr>
          <a:lstStyle/>
          <a:p>
            <a:pPr marL="287337" indent="0">
              <a:buNone/>
            </a:pPr>
            <a:r>
              <a:rPr lang="en-US" sz="1700" dirty="0" smtClean="0"/>
              <a:t>The VCE must mail a PCGL Dev-1 letter to the claimant and all other sources (i.e. school or training site) </a:t>
            </a:r>
            <a:r>
              <a:rPr lang="en-US" sz="1700" b="1" dirty="0" smtClean="0"/>
              <a:t>simultaneously</a:t>
            </a:r>
            <a:r>
              <a:rPr lang="en-US" sz="1700" dirty="0" smtClean="0"/>
              <a:t> and must explain </a:t>
            </a:r>
            <a:r>
              <a:rPr lang="en-US" sz="1700" dirty="0"/>
              <a:t>specifically what is </a:t>
            </a:r>
            <a:r>
              <a:rPr lang="en-US" sz="1700" dirty="0" smtClean="0"/>
              <a:t>needed. </a:t>
            </a:r>
            <a:r>
              <a:rPr lang="en-US" sz="1700" dirty="0"/>
              <a:t>The letter must also explain that a final decision cannot be made until the needed information is </a:t>
            </a:r>
            <a:r>
              <a:rPr lang="en-US" sz="1700" dirty="0" smtClean="0"/>
              <a:t>received.</a:t>
            </a:r>
          </a:p>
          <a:p>
            <a:pPr marL="287337" indent="0">
              <a:buNone/>
            </a:pPr>
            <a:endParaRPr lang="en-US" sz="1000" dirty="0" smtClean="0"/>
          </a:p>
          <a:p>
            <a:pPr marL="974725" lvl="1" indent="-287338">
              <a:buFont typeface="Arial" panose="020B0604020202020204" pitchFamily="34" charset="0"/>
              <a:buChar char="•"/>
            </a:pPr>
            <a:r>
              <a:rPr lang="en-US" sz="1700" dirty="0" smtClean="0"/>
              <a:t>The VCE must suspend the claim in TIMS for 30 days, and</a:t>
            </a:r>
          </a:p>
          <a:p>
            <a:pPr marL="974725" lvl="1" indent="-287338">
              <a:buFont typeface="Arial" panose="020B0604020202020204" pitchFamily="34" charset="0"/>
              <a:buChar char="•"/>
            </a:pPr>
            <a:r>
              <a:rPr lang="en-US" sz="1700" dirty="0" smtClean="0"/>
              <a:t>The VCE must create a diary using the proper disposition </a:t>
            </a:r>
            <a:r>
              <a:rPr lang="en-US" sz="1700" dirty="0"/>
              <a:t>reason </a:t>
            </a:r>
            <a:r>
              <a:rPr lang="en-US" sz="1700" dirty="0" smtClean="0"/>
              <a:t>which can be found in the M22-4 (</a:t>
            </a:r>
            <a:r>
              <a:rPr lang="en-US" sz="1700" dirty="0" smtClean="0">
                <a:hlinkClick r:id="rId3"/>
              </a:rPr>
              <a:t>Part III – Chapter 1 – Section 1.14</a:t>
            </a:r>
            <a:r>
              <a:rPr lang="en-US" sz="1700" dirty="0" smtClean="0"/>
              <a:t>)</a:t>
            </a:r>
          </a:p>
          <a:p>
            <a:pPr marL="974725" lvl="1" indent="-287338">
              <a:buFont typeface="Arial" panose="020B0604020202020204" pitchFamily="34" charset="0"/>
              <a:buChar char="•"/>
            </a:pPr>
            <a:endParaRPr lang="en-US" sz="1000" dirty="0"/>
          </a:p>
          <a:p>
            <a:pPr marL="287337" indent="0">
              <a:buNone/>
            </a:pPr>
            <a:r>
              <a:rPr lang="en-US" sz="1700" b="1" dirty="0"/>
              <a:t>NOTE: </a:t>
            </a:r>
            <a:r>
              <a:rPr lang="en-US" sz="1700" dirty="0"/>
              <a:t>VCEs may contact a claimant or school by phone or email based on the local RPO procedures</a:t>
            </a:r>
            <a:r>
              <a:rPr lang="en-US" sz="1700" dirty="0" smtClean="0"/>
              <a:t>. A copy of the email, or a completed VA Form 119 must be captured into the claimant’s TIMS folder. VCEs may also encourage claimants to submit information though mail, fax, or Right Now Web submission (</a:t>
            </a:r>
            <a:r>
              <a:rPr lang="en-US" sz="1800" dirty="0" smtClean="0">
                <a:hlinkClick r:id="rId4"/>
              </a:rPr>
              <a:t>http</a:t>
            </a:r>
            <a:r>
              <a:rPr lang="en-US" sz="1800" dirty="0">
                <a:hlinkClick r:id="rId4"/>
              </a:rPr>
              <a:t>:///www.benefits.va.gov/gibill</a:t>
            </a:r>
            <a:r>
              <a:rPr lang="en-US" sz="1800" dirty="0"/>
              <a:t> and choose the “Submit a Question” option to attach and submit claims </a:t>
            </a:r>
            <a:r>
              <a:rPr lang="en-US" sz="1800" dirty="0" smtClean="0"/>
              <a:t>information).</a:t>
            </a:r>
          </a:p>
          <a:p>
            <a:pPr marL="287337" indent="0">
              <a:buNone/>
            </a:pPr>
            <a:endParaRPr lang="en-US" sz="1700" b="1" dirty="0"/>
          </a:p>
          <a:p>
            <a:pPr marL="974725" lvl="1" indent="-287338">
              <a:buFont typeface="Arial" panose="020B0604020202020204" pitchFamily="34" charset="0"/>
              <a:buChar char="•"/>
            </a:pPr>
            <a:endParaRPr lang="en-US" sz="1700" dirty="0" smtClean="0"/>
          </a:p>
          <a:p>
            <a:pPr marL="0" indent="0">
              <a:buNone/>
            </a:pPr>
            <a:endParaRPr lang="en-US" sz="3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25</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3485505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Development Involving a Non-Federal </a:t>
            </a:r>
            <a:r>
              <a:rPr lang="en-US" dirty="0"/>
              <a:t>Agency </a:t>
            </a:r>
            <a:r>
              <a:rPr lang="en-US" dirty="0" smtClean="0"/>
              <a:t/>
            </a:r>
            <a:br>
              <a:rPr lang="en-US" dirty="0" smtClean="0"/>
            </a:br>
            <a:r>
              <a:rPr lang="en-US" dirty="0" smtClean="0"/>
              <a:t>Duty To Assist </a:t>
            </a:r>
            <a:endParaRPr lang="en-US" dirty="0"/>
          </a:p>
        </p:txBody>
      </p:sp>
      <p:sp>
        <p:nvSpPr>
          <p:cNvPr id="3" name="Content Placeholder 2"/>
          <p:cNvSpPr>
            <a:spLocks noGrp="1"/>
          </p:cNvSpPr>
          <p:nvPr>
            <p:ph idx="1"/>
          </p:nvPr>
        </p:nvSpPr>
        <p:spPr>
          <a:xfrm>
            <a:off x="228600" y="1219200"/>
            <a:ext cx="8458200" cy="5334000"/>
          </a:xfrm>
        </p:spPr>
        <p:txBody>
          <a:bodyPr>
            <a:noAutofit/>
          </a:bodyPr>
          <a:lstStyle/>
          <a:p>
            <a:pPr marL="287337" indent="0">
              <a:buNone/>
            </a:pPr>
            <a:r>
              <a:rPr lang="en-US" sz="1700" dirty="0" smtClean="0"/>
              <a:t>After 30 days, if the needed information has still not been received, the VCE should follow-up with all sources </a:t>
            </a:r>
            <a:r>
              <a:rPr lang="en-US" sz="1700" dirty="0"/>
              <a:t>using the </a:t>
            </a:r>
            <a:r>
              <a:rPr lang="en-US" sz="1700" dirty="0" smtClean="0"/>
              <a:t>PCGL </a:t>
            </a:r>
            <a:r>
              <a:rPr lang="en-US" sz="1700" dirty="0"/>
              <a:t>INF-22 </a:t>
            </a:r>
            <a:r>
              <a:rPr lang="en-US" sz="1700" dirty="0" smtClean="0"/>
              <a:t>and/or </a:t>
            </a:r>
            <a:r>
              <a:rPr lang="en-US" sz="1700" dirty="0"/>
              <a:t>PCGL Dis-3 </a:t>
            </a:r>
            <a:r>
              <a:rPr lang="en-US" sz="1700" dirty="0" smtClean="0"/>
              <a:t>letters. The VCE must capture these letters into TIMS, </a:t>
            </a:r>
            <a:r>
              <a:rPr lang="en-US" sz="1800" dirty="0"/>
              <a:t>disallow the claim for Failure to Prosecute (FTP</a:t>
            </a:r>
            <a:r>
              <a:rPr lang="en-US" sz="1800" dirty="0" smtClean="0"/>
              <a:t>),</a:t>
            </a:r>
            <a:r>
              <a:rPr lang="en-US" sz="1700" dirty="0" smtClean="0"/>
              <a:t> close the claim, and take normal end product credit. In this these letters the VCE must include</a:t>
            </a:r>
            <a:r>
              <a:rPr lang="en-US" sz="1700" dirty="0" smtClean="0"/>
              <a:t>:</a:t>
            </a:r>
            <a:endParaRPr lang="en-US" sz="1700" dirty="0" smtClean="0"/>
          </a:p>
          <a:p>
            <a:pPr marL="287337" indent="0">
              <a:buNone/>
            </a:pPr>
            <a:endParaRPr lang="en-US" sz="1000" dirty="0" smtClean="0"/>
          </a:p>
          <a:p>
            <a:pPr marL="974725" lvl="1" indent="-287338">
              <a:buFont typeface="Arial" panose="020B0604020202020204" pitchFamily="34" charset="0"/>
              <a:buChar char="•"/>
            </a:pPr>
            <a:r>
              <a:rPr lang="en-US" sz="1700" dirty="0" smtClean="0"/>
              <a:t>What </a:t>
            </a:r>
            <a:r>
              <a:rPr lang="en-US" sz="1700" dirty="0"/>
              <a:t>information VA was unable to </a:t>
            </a:r>
            <a:r>
              <a:rPr lang="en-US" sz="1700" dirty="0" smtClean="0"/>
              <a:t>obtain</a:t>
            </a:r>
          </a:p>
          <a:p>
            <a:pPr marL="974725" lvl="1" indent="-287338">
              <a:buFont typeface="Arial" panose="020B0604020202020204" pitchFamily="34" charset="0"/>
              <a:buChar char="•"/>
            </a:pPr>
            <a:r>
              <a:rPr lang="en-US" sz="1700" dirty="0" smtClean="0"/>
              <a:t>The </a:t>
            </a:r>
            <a:r>
              <a:rPr lang="en-US" sz="1700" dirty="0"/>
              <a:t>efforts VA made to obtain this information, </a:t>
            </a:r>
            <a:r>
              <a:rPr lang="en-US" sz="1700" dirty="0" smtClean="0"/>
              <a:t>and</a:t>
            </a:r>
          </a:p>
          <a:p>
            <a:pPr marL="974725" lvl="1" indent="-287338">
              <a:buFont typeface="Arial" panose="020B0604020202020204" pitchFamily="34" charset="0"/>
              <a:buChar char="•"/>
            </a:pPr>
            <a:r>
              <a:rPr lang="en-US" sz="1700" dirty="0" smtClean="0"/>
              <a:t>That </a:t>
            </a:r>
            <a:r>
              <a:rPr lang="en-US" sz="1700" dirty="0"/>
              <a:t>the claimant is responsible for submitting any relevant information to reopen the </a:t>
            </a:r>
            <a:r>
              <a:rPr lang="en-US" sz="1700" dirty="0" smtClean="0"/>
              <a:t>claim</a:t>
            </a:r>
          </a:p>
          <a:p>
            <a:pPr marL="287337" indent="0">
              <a:buNone/>
            </a:pPr>
            <a:endParaRPr lang="en-US" sz="1000" dirty="0" smtClean="0"/>
          </a:p>
          <a:p>
            <a:pPr marL="287337" indent="0">
              <a:buNone/>
            </a:pPr>
            <a:r>
              <a:rPr lang="en-US" sz="1700" dirty="0" smtClean="0"/>
              <a:t>If the needed information is received at any point, the VCE should complete processing the claim.</a:t>
            </a:r>
          </a:p>
          <a:p>
            <a:pPr marL="287337" indent="0">
              <a:buNone/>
            </a:pPr>
            <a:endParaRPr lang="en-US" sz="1700" dirty="0" smtClean="0"/>
          </a:p>
          <a:p>
            <a:pPr marL="974725" lvl="1" indent="-287338">
              <a:buFont typeface="Arial" panose="020B0604020202020204" pitchFamily="34" charset="0"/>
              <a:buChar char="•"/>
            </a:pPr>
            <a:endParaRPr lang="en-US" sz="1000"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26</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250933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Involving Only the Claimant</a:t>
            </a:r>
            <a:br>
              <a:rPr lang="en-US" dirty="0" smtClean="0"/>
            </a:br>
            <a:r>
              <a:rPr lang="en-US" dirty="0" smtClean="0"/>
              <a:t>“Not Controlled”</a:t>
            </a:r>
            <a:endParaRPr lang="en-US" dirty="0"/>
          </a:p>
        </p:txBody>
      </p:sp>
      <p:sp>
        <p:nvSpPr>
          <p:cNvPr id="3" name="Content Placeholder 2"/>
          <p:cNvSpPr>
            <a:spLocks noGrp="1"/>
          </p:cNvSpPr>
          <p:nvPr>
            <p:ph idx="1"/>
          </p:nvPr>
        </p:nvSpPr>
        <p:spPr>
          <a:xfrm>
            <a:off x="457200" y="1295400"/>
            <a:ext cx="8229600" cy="5257800"/>
          </a:xfrm>
        </p:spPr>
        <p:txBody>
          <a:bodyPr>
            <a:normAutofit fontScale="77500" lnSpcReduction="20000"/>
          </a:bodyPr>
          <a:lstStyle/>
          <a:p>
            <a:pPr marL="0" indent="0">
              <a:buNone/>
            </a:pPr>
            <a:r>
              <a:rPr lang="en-US" sz="2600" b="1" dirty="0" smtClean="0"/>
              <a:t>Development to a Claimant. </a:t>
            </a:r>
            <a:r>
              <a:rPr lang="en-US" sz="2600" b="1" u="sng" dirty="0" smtClean="0"/>
              <a:t>Do not Control claim</a:t>
            </a:r>
            <a:r>
              <a:rPr lang="en-US" sz="2600" b="1" dirty="0" smtClean="0"/>
              <a:t>:</a:t>
            </a:r>
          </a:p>
          <a:p>
            <a:pPr marL="0" indent="0">
              <a:buNone/>
            </a:pPr>
            <a:endParaRPr lang="en-US" sz="2600" dirty="0" smtClean="0"/>
          </a:p>
          <a:p>
            <a:pPr marL="571500" indent="-228600"/>
            <a:r>
              <a:rPr lang="en-US" sz="2600" dirty="0" smtClean="0"/>
              <a:t>The VCE must mail and capture an appropriately edited PCGL letter with the appropriate enclosures</a:t>
            </a:r>
          </a:p>
          <a:p>
            <a:pPr marL="571500" indent="-228600"/>
            <a:r>
              <a:rPr lang="en-US" sz="2600" dirty="0"/>
              <a:t>The VCE must PCAN </a:t>
            </a:r>
            <a:r>
              <a:rPr lang="en-US" sz="2600" dirty="0" smtClean="0"/>
              <a:t>any associated pending end product, and</a:t>
            </a:r>
          </a:p>
          <a:p>
            <a:pPr marL="571500" indent="-228600"/>
            <a:r>
              <a:rPr lang="en-US" sz="2600" dirty="0"/>
              <a:t>The VCE must </a:t>
            </a:r>
            <a:r>
              <a:rPr lang="en-US" sz="2600" dirty="0" smtClean="0"/>
              <a:t>Finish TIMS claim token</a:t>
            </a:r>
          </a:p>
          <a:p>
            <a:pPr indent="0">
              <a:buNone/>
            </a:pPr>
            <a:endParaRPr lang="en-US" sz="2600" dirty="0" smtClean="0"/>
          </a:p>
          <a:p>
            <a:pPr marL="0" indent="0">
              <a:buNone/>
            </a:pPr>
            <a:r>
              <a:rPr lang="en-US" sz="2600" b="1" dirty="0" smtClean="0"/>
              <a:t>Examples </a:t>
            </a:r>
            <a:r>
              <a:rPr lang="en-US" sz="2600" dirty="0"/>
              <a:t>w</a:t>
            </a:r>
            <a:r>
              <a:rPr lang="en-US" sz="2600" dirty="0" smtClean="0"/>
              <a:t>hen development should </a:t>
            </a:r>
            <a:r>
              <a:rPr lang="en-US" sz="2600" b="1" dirty="0" smtClean="0"/>
              <a:t>NOT</a:t>
            </a:r>
            <a:r>
              <a:rPr lang="en-US" sz="2600" dirty="0" smtClean="0"/>
              <a:t> be controlled:</a:t>
            </a:r>
          </a:p>
          <a:p>
            <a:pPr marL="0" indent="0">
              <a:buNone/>
            </a:pPr>
            <a:r>
              <a:rPr lang="en-US" sz="2600" dirty="0" smtClean="0"/>
              <a:t> </a:t>
            </a:r>
          </a:p>
          <a:p>
            <a:pPr marL="574675" indent="-234950"/>
            <a:r>
              <a:rPr lang="en-US" sz="2600" dirty="0" smtClean="0"/>
              <a:t>Development for an appropriate form under an informal claim</a:t>
            </a:r>
          </a:p>
          <a:p>
            <a:pPr marL="574675" indent="-234950"/>
            <a:r>
              <a:rPr lang="en-US" sz="2600" dirty="0" smtClean="0"/>
              <a:t>Development for </a:t>
            </a:r>
            <a:r>
              <a:rPr lang="en-US" sz="2600" dirty="0"/>
              <a:t>Mitigating </a:t>
            </a:r>
            <a:r>
              <a:rPr lang="en-US" sz="2600" dirty="0" smtClean="0"/>
              <a:t>Circumstances</a:t>
            </a:r>
          </a:p>
          <a:p>
            <a:pPr marL="574675" indent="-234950"/>
            <a:r>
              <a:rPr lang="en-US" sz="2600" dirty="0" smtClean="0"/>
              <a:t>Development for Change of Program (COP) </a:t>
            </a:r>
          </a:p>
          <a:p>
            <a:pPr marL="974725" lvl="1" indent="-234950"/>
            <a:r>
              <a:rPr lang="en-US" sz="2600" dirty="0" smtClean="0"/>
              <a:t>Development may be unnecessary if on file at the </a:t>
            </a:r>
            <a:r>
              <a:rPr lang="en-US" sz="2600" dirty="0" smtClean="0"/>
              <a:t>school. Prior </a:t>
            </a:r>
            <a:r>
              <a:rPr lang="en-US" sz="2600" dirty="0"/>
              <a:t>to </a:t>
            </a:r>
            <a:r>
              <a:rPr lang="en-US" sz="2600" dirty="0" smtClean="0"/>
              <a:t>developing </a:t>
            </a:r>
            <a:r>
              <a:rPr lang="en-US" sz="2600" dirty="0"/>
              <a:t>with the claimant for COP, contact the SCO asking if a VA Form 22-1995/5495 is on </a:t>
            </a:r>
            <a:r>
              <a:rPr lang="en-US" sz="2600" dirty="0" smtClean="0"/>
              <a:t>file</a:t>
            </a:r>
            <a:endParaRPr lang="en-US" sz="2600"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27</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2674621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Involving a </a:t>
            </a:r>
            <a:br>
              <a:rPr lang="en-US" dirty="0"/>
            </a:br>
            <a:r>
              <a:rPr lang="en-US" dirty="0"/>
              <a:t>School Certifying Official (SCO)</a:t>
            </a:r>
          </a:p>
        </p:txBody>
      </p:sp>
      <p:sp>
        <p:nvSpPr>
          <p:cNvPr id="3" name="Content Placeholder 2"/>
          <p:cNvSpPr>
            <a:spLocks noGrp="1"/>
          </p:cNvSpPr>
          <p:nvPr>
            <p:ph idx="1"/>
          </p:nvPr>
        </p:nvSpPr>
        <p:spPr>
          <a:xfrm>
            <a:off x="381000" y="1143000"/>
            <a:ext cx="8458200" cy="5334000"/>
          </a:xfrm>
        </p:spPr>
        <p:txBody>
          <a:bodyPr>
            <a:noAutofit/>
          </a:bodyPr>
          <a:lstStyle/>
          <a:p>
            <a:pPr marL="0" indent="0">
              <a:buNone/>
            </a:pPr>
            <a:r>
              <a:rPr lang="en-US" sz="1700" dirty="0" smtClean="0"/>
              <a:t>VCEs should (as per local RPO procedures):</a:t>
            </a:r>
          </a:p>
          <a:p>
            <a:pPr marL="571500" indent="-228600"/>
            <a:r>
              <a:rPr lang="en-US" sz="1700" dirty="0" smtClean="0"/>
              <a:t>Call the SCO and, if SCO is unavailable, leave a detailed voice message regarding the information needed and request a callback, and/or </a:t>
            </a:r>
          </a:p>
          <a:p>
            <a:pPr marL="571500" indent="-228600"/>
            <a:r>
              <a:rPr lang="en-US" sz="1700" dirty="0" smtClean="0"/>
              <a:t>Email the SCO</a:t>
            </a:r>
          </a:p>
          <a:p>
            <a:pPr marL="971550" lvl="1" indent="-228600"/>
            <a:r>
              <a:rPr lang="en-US" sz="1700" dirty="0" smtClean="0"/>
              <a:t>Individual email addresses are available in WEAMS under the “Certifying Official /POC” section</a:t>
            </a:r>
          </a:p>
          <a:p>
            <a:pPr marL="0" indent="0">
              <a:buNone/>
            </a:pPr>
            <a:endParaRPr lang="en-US" sz="1000" dirty="0" smtClean="0"/>
          </a:p>
          <a:p>
            <a:pPr marL="0" indent="0">
              <a:buNone/>
            </a:pPr>
            <a:r>
              <a:rPr lang="en-US" sz="1700" dirty="0" smtClean="0"/>
              <a:t>Initial Follow-up:</a:t>
            </a:r>
          </a:p>
          <a:p>
            <a:pPr marL="571500" indent="-228600"/>
            <a:r>
              <a:rPr lang="en-US" sz="1700" dirty="0" smtClean="0"/>
              <a:t>Call and email SCO using all available SCO POC information found in WEAMS until successful</a:t>
            </a:r>
          </a:p>
          <a:p>
            <a:pPr marL="0" indent="0">
              <a:buNone/>
            </a:pPr>
            <a:endParaRPr lang="en-US" sz="1000" dirty="0" smtClean="0"/>
          </a:p>
          <a:p>
            <a:pPr marL="0" indent="0">
              <a:buNone/>
            </a:pPr>
            <a:r>
              <a:rPr lang="en-US" sz="1700" dirty="0" smtClean="0"/>
              <a:t>2</a:t>
            </a:r>
            <a:r>
              <a:rPr lang="en-US" sz="1700" baseline="30000" dirty="0" smtClean="0"/>
              <a:t>nd</a:t>
            </a:r>
            <a:r>
              <a:rPr lang="en-US" sz="1700" dirty="0" smtClean="0"/>
              <a:t> Follow-up</a:t>
            </a:r>
            <a:r>
              <a:rPr lang="en-US" sz="1700" dirty="0"/>
              <a:t>:</a:t>
            </a:r>
          </a:p>
          <a:p>
            <a:pPr marL="571500" indent="-228600"/>
            <a:r>
              <a:rPr lang="en-US" sz="1700" dirty="0"/>
              <a:t>Call and email SCO</a:t>
            </a:r>
            <a:r>
              <a:rPr lang="en-US" sz="1700" dirty="0" smtClean="0"/>
              <a:t>, indicate “</a:t>
            </a:r>
            <a:r>
              <a:rPr lang="en-US" sz="1700" i="1" dirty="0" smtClean="0"/>
              <a:t>2</a:t>
            </a:r>
            <a:r>
              <a:rPr lang="en-US" sz="1700" i="1" baseline="30000" dirty="0" smtClean="0"/>
              <a:t>nd</a:t>
            </a:r>
            <a:r>
              <a:rPr lang="en-US" sz="1700" i="1" dirty="0" smtClean="0"/>
              <a:t> Follow-up Request”</a:t>
            </a:r>
            <a:r>
              <a:rPr lang="en-US" sz="1700" dirty="0" smtClean="0"/>
              <a:t> in the email subject line and CC: ELR</a:t>
            </a:r>
          </a:p>
          <a:p>
            <a:pPr marL="0" indent="0">
              <a:buNone/>
            </a:pPr>
            <a:endParaRPr lang="en-US" sz="1000" dirty="0" smtClean="0"/>
          </a:p>
          <a:p>
            <a:pPr marL="0" indent="0">
              <a:buNone/>
            </a:pPr>
            <a:r>
              <a:rPr lang="en-US" sz="1700" dirty="0" smtClean="0"/>
              <a:t>General guidance:</a:t>
            </a:r>
          </a:p>
          <a:p>
            <a:pPr marL="571500" indent="-228600"/>
            <a:r>
              <a:rPr lang="en-US" sz="1700" dirty="0" smtClean="0"/>
              <a:t>Document the all calls, successful or not in TIMS on a 119</a:t>
            </a:r>
          </a:p>
          <a:p>
            <a:pPr marL="571500" indent="-228600"/>
            <a:r>
              <a:rPr lang="en-US" sz="1700" dirty="0" smtClean="0"/>
              <a:t>All Emails (sent and received) must be captured into the claimant’s TIMS</a:t>
            </a:r>
          </a:p>
          <a:p>
            <a:pPr marL="571500" indent="-228600"/>
            <a:r>
              <a:rPr lang="en-US" sz="1700" dirty="0" smtClean="0"/>
              <a:t>Suspend </a:t>
            </a:r>
            <a:r>
              <a:rPr lang="en-US" sz="1700" dirty="0"/>
              <a:t>active claim token in TIMS “Individual Pending” for 48 hours</a:t>
            </a:r>
          </a:p>
          <a:p>
            <a:pPr marL="571500" indent="-228600"/>
            <a:endParaRPr lang="en-US" sz="1700" dirty="0" smtClean="0"/>
          </a:p>
          <a:p>
            <a:pPr marL="0" indent="0">
              <a:buNone/>
            </a:pPr>
            <a:endParaRPr lang="en-US" sz="800" dirty="0"/>
          </a:p>
          <a:p>
            <a:pPr marL="0" indent="0">
              <a:buNone/>
            </a:pPr>
            <a:endParaRPr lang="en-US" sz="500"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28</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1072445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t>
            </a:r>
            <a:r>
              <a:rPr lang="en-US" dirty="0"/>
              <a:t>Involving a </a:t>
            </a:r>
            <a:br>
              <a:rPr lang="en-US" dirty="0"/>
            </a:br>
            <a:r>
              <a:rPr lang="en-US" dirty="0"/>
              <a:t>School Certifying Official (SCO</a:t>
            </a:r>
            <a:r>
              <a:rPr lang="en-US" dirty="0" smtClean="0"/>
              <a:t>), Cont’d</a:t>
            </a:r>
            <a:endParaRPr lang="en-US" dirty="0"/>
          </a:p>
        </p:txBody>
      </p:sp>
      <p:sp>
        <p:nvSpPr>
          <p:cNvPr id="3" name="Content Placeholder 2"/>
          <p:cNvSpPr>
            <a:spLocks noGrp="1"/>
          </p:cNvSpPr>
          <p:nvPr>
            <p:ph idx="1"/>
          </p:nvPr>
        </p:nvSpPr>
        <p:spPr>
          <a:xfrm>
            <a:off x="457200" y="1371600"/>
            <a:ext cx="8305800" cy="4038600"/>
          </a:xfrm>
        </p:spPr>
        <p:txBody>
          <a:bodyPr>
            <a:normAutofit lnSpcReduction="10000"/>
          </a:bodyPr>
          <a:lstStyle/>
          <a:p>
            <a:pPr marL="0" indent="0">
              <a:buNone/>
            </a:pPr>
            <a:r>
              <a:rPr lang="en-US" b="1" dirty="0" smtClean="0"/>
              <a:t>Additional Follow-up when necessary:</a:t>
            </a:r>
          </a:p>
          <a:p>
            <a:pPr marL="571500" indent="-228600"/>
            <a:r>
              <a:rPr lang="en-US" dirty="0" smtClean="0"/>
              <a:t>The VCE should request information using PCGL from the SCO, send a copy of the letter to the claimant</a:t>
            </a:r>
          </a:p>
          <a:p>
            <a:pPr marL="571500" indent="-228600"/>
            <a:r>
              <a:rPr lang="en-US" dirty="0" smtClean="0"/>
              <a:t>The VCE should inform the coach and ask for assistance and guidance before finishing the claim</a:t>
            </a:r>
          </a:p>
          <a:p>
            <a:pPr marL="0" indent="0">
              <a:buNone/>
            </a:pPr>
            <a:endParaRPr lang="en-US" dirty="0"/>
          </a:p>
          <a:p>
            <a:pPr marL="0" indent="0">
              <a:buNone/>
            </a:pPr>
            <a:r>
              <a:rPr lang="en-US" b="1" dirty="0" smtClean="0"/>
              <a:t>Note:</a:t>
            </a:r>
            <a:r>
              <a:rPr lang="en-US" dirty="0" smtClean="0"/>
              <a:t> Use </a:t>
            </a:r>
            <a:r>
              <a:rPr lang="en-US" dirty="0"/>
              <a:t>caution whenever emailing, do not include </a:t>
            </a:r>
            <a:r>
              <a:rPr lang="en-US" dirty="0" smtClean="0"/>
              <a:t>PII</a:t>
            </a:r>
            <a:r>
              <a:rPr lang="en-US" dirty="0"/>
              <a:t> </a:t>
            </a:r>
            <a:r>
              <a:rPr lang="en-US" dirty="0" smtClean="0"/>
              <a:t>on unencrypted emails. Never copy and paste or attach a copy of an enrollment certification. (Reference the CERT ID, date submitted, term and student name only).</a:t>
            </a:r>
            <a:endParaRPr lang="en-US" dirty="0"/>
          </a:p>
          <a:p>
            <a:pPr marL="0" indent="0">
              <a:buNone/>
            </a:pPr>
            <a:endParaRPr lang="en-US" sz="9600" dirty="0"/>
          </a:p>
          <a:p>
            <a:pPr marL="0" indent="0">
              <a:buNone/>
            </a:pPr>
            <a:endParaRPr lang="en-US" sz="3400"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29</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2507699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Today’s Training</a:t>
            </a:r>
          </a:p>
        </p:txBody>
      </p:sp>
      <p:sp>
        <p:nvSpPr>
          <p:cNvPr id="8" name="Content Placeholder 11"/>
          <p:cNvSpPr>
            <a:spLocks noGrp="1"/>
          </p:cNvSpPr>
          <p:nvPr>
            <p:ph idx="1"/>
          </p:nvPr>
        </p:nvSpPr>
        <p:spPr/>
        <p:txBody>
          <a:bodyPr/>
          <a:lstStyle/>
          <a:p>
            <a:pPr marL="0" indent="0">
              <a:buNone/>
            </a:pPr>
            <a:r>
              <a:rPr lang="en-US" dirty="0" smtClean="0">
                <a:latin typeface="Arial" panose="020B0604020202020204" pitchFamily="34" charset="0"/>
              </a:rPr>
              <a:t>The purpose of this lesson is to understand the circumstances under which development is necessary, as well as the process involved when there is a need to  develop for additional information.</a:t>
            </a:r>
            <a:endParaRPr lang="en-US"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3</a:t>
            </a:fld>
            <a:endParaRPr lang="en-US" dirty="0"/>
          </a:p>
        </p:txBody>
      </p:sp>
      <p:sp>
        <p:nvSpPr>
          <p:cNvPr id="49"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3210046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Involving a </a:t>
            </a:r>
            <a:br>
              <a:rPr lang="en-US" dirty="0"/>
            </a:br>
            <a:r>
              <a:rPr lang="en-US" dirty="0" smtClean="0"/>
              <a:t>Education Liaison Representative (ELR)</a:t>
            </a:r>
            <a:endParaRPr lang="en-US" dirty="0"/>
          </a:p>
        </p:txBody>
      </p:sp>
      <p:sp>
        <p:nvSpPr>
          <p:cNvPr id="3" name="Content Placeholder 2"/>
          <p:cNvSpPr>
            <a:spLocks noGrp="1"/>
          </p:cNvSpPr>
          <p:nvPr>
            <p:ph idx="1"/>
          </p:nvPr>
        </p:nvSpPr>
        <p:spPr>
          <a:xfrm>
            <a:off x="457200" y="1417637"/>
            <a:ext cx="8229600" cy="3535363"/>
          </a:xfrm>
        </p:spPr>
        <p:txBody>
          <a:bodyPr>
            <a:normAutofit fontScale="40000" lnSpcReduction="20000"/>
          </a:bodyPr>
          <a:lstStyle/>
          <a:p>
            <a:pPr marL="0" indent="0">
              <a:buNone/>
            </a:pPr>
            <a:r>
              <a:rPr lang="en-US" sz="5500" b="1" dirty="0" smtClean="0"/>
              <a:t>Development to an Education Liaison Representative (ELR):</a:t>
            </a:r>
          </a:p>
          <a:p>
            <a:pPr marL="0" indent="0">
              <a:buNone/>
            </a:pPr>
            <a:endParaRPr lang="en-US" sz="2500" dirty="0" smtClean="0"/>
          </a:p>
          <a:p>
            <a:pPr marL="571500" indent="-228600"/>
            <a:r>
              <a:rPr lang="en-US" sz="5500" b="1" dirty="0" smtClean="0"/>
              <a:t>First check </a:t>
            </a:r>
            <a:r>
              <a:rPr lang="en-US" sz="5500" dirty="0" smtClean="0"/>
              <a:t>with a senior VCE or coach prior to development with an ELR to determine if your question can be resolved locally </a:t>
            </a:r>
          </a:p>
          <a:p>
            <a:pPr marL="571500" indent="-228600"/>
            <a:r>
              <a:rPr lang="en-US" sz="5500" b="1" dirty="0" smtClean="0"/>
              <a:t>Email </a:t>
            </a:r>
            <a:r>
              <a:rPr lang="en-US" sz="5500" dirty="0" smtClean="0"/>
              <a:t>the ELR  (Use encrypted email for claims related question)</a:t>
            </a:r>
          </a:p>
          <a:p>
            <a:pPr marL="571500" indent="-228600"/>
            <a:r>
              <a:rPr lang="en-US" sz="5500" b="1" dirty="0" smtClean="0"/>
              <a:t>Capture </a:t>
            </a:r>
            <a:r>
              <a:rPr lang="en-US" sz="5500" b="1" dirty="0"/>
              <a:t>sent and received emails</a:t>
            </a:r>
            <a:r>
              <a:rPr lang="en-US" sz="5500" dirty="0"/>
              <a:t> into TIMS as sent or received</a:t>
            </a:r>
          </a:p>
          <a:p>
            <a:pPr marL="571500" indent="-228600"/>
            <a:r>
              <a:rPr lang="en-US" sz="5500" b="1" dirty="0" smtClean="0"/>
              <a:t>Suspend </a:t>
            </a:r>
            <a:r>
              <a:rPr lang="en-US" sz="5500" dirty="0" smtClean="0"/>
              <a:t>active claim token in TIMS “Individual Pending” for 72 hours and follow-up as necessary</a:t>
            </a:r>
          </a:p>
          <a:p>
            <a:pPr marL="0" indent="0">
              <a:buNone/>
            </a:pPr>
            <a:endParaRPr lang="en-US" sz="5500" dirty="0" smtClean="0"/>
          </a:p>
          <a:p>
            <a:pPr marL="0" indent="0">
              <a:buNone/>
            </a:pPr>
            <a:endParaRPr lang="en-US" sz="3400"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30</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1751718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p>
            <a:r>
              <a:rPr lang="en-US" dirty="0" smtClean="0"/>
              <a:t>Comprehension Check</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After review of Sarah’s claim for Chapter 33, the VCE finds that the active duty period found is missing the title and authority section for Sarah’s service in the Navy Reserves.  The VCE decides this information is required to make an eligibility decision.</a:t>
            </a:r>
          </a:p>
          <a:p>
            <a:pPr marL="0" indent="0">
              <a:buNone/>
            </a:pPr>
            <a:endParaRPr lang="en-US" sz="1000" dirty="0"/>
          </a:p>
          <a:p>
            <a:pPr marL="0" indent="0">
              <a:buNone/>
            </a:pPr>
            <a:r>
              <a:rPr lang="en-US" dirty="0" smtClean="0"/>
              <a:t>List the resource(s) the VCE will use to develop.</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31</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1890142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 Answer</a:t>
            </a:r>
            <a:endParaRPr lang="en-US" dirty="0"/>
          </a:p>
        </p:txBody>
      </p:sp>
      <p:sp>
        <p:nvSpPr>
          <p:cNvPr id="3" name="Content Placeholder 2"/>
          <p:cNvSpPr>
            <a:spLocks noGrp="1"/>
          </p:cNvSpPr>
          <p:nvPr>
            <p:ph idx="1"/>
          </p:nvPr>
        </p:nvSpPr>
        <p:spPr>
          <a:xfrm>
            <a:off x="457200" y="1371600"/>
            <a:ext cx="8229600" cy="4038599"/>
          </a:xfrm>
        </p:spPr>
        <p:txBody>
          <a:bodyPr>
            <a:normAutofit fontScale="92500" lnSpcReduction="10000"/>
          </a:bodyPr>
          <a:lstStyle/>
          <a:p>
            <a:pPr marL="457200" indent="-457200">
              <a:buFont typeface="+mj-lt"/>
              <a:buAutoNum type="arabicPeriod"/>
            </a:pPr>
            <a:r>
              <a:rPr lang="en-US" b="1" dirty="0" smtClean="0"/>
              <a:t>DPRIS. </a:t>
            </a:r>
            <a:r>
              <a:rPr lang="en-US" dirty="0" smtClean="0"/>
              <a:t>The </a:t>
            </a:r>
            <a:r>
              <a:rPr lang="en-US" dirty="0" smtClean="0"/>
              <a:t>VCE will request all available information from the Department of the Navy using DPRIS</a:t>
            </a:r>
          </a:p>
          <a:p>
            <a:pPr marL="457200" indent="-457200">
              <a:buFont typeface="+mj-lt"/>
              <a:buAutoNum type="arabicPeriod"/>
            </a:pPr>
            <a:r>
              <a:rPr lang="en-US" b="1" dirty="0" smtClean="0"/>
              <a:t>Claimant. </a:t>
            </a:r>
            <a:r>
              <a:rPr lang="en-US" dirty="0" smtClean="0"/>
              <a:t>The </a:t>
            </a:r>
            <a:r>
              <a:rPr lang="en-US" dirty="0"/>
              <a:t>VCE will develop to Sarah for a copy of her </a:t>
            </a:r>
            <a:r>
              <a:rPr lang="en-US" dirty="0" smtClean="0"/>
              <a:t>DD214, orders, or a letter form her commander indicating the </a:t>
            </a:r>
            <a:r>
              <a:rPr lang="en-US" dirty="0"/>
              <a:t>title and </a:t>
            </a:r>
            <a:r>
              <a:rPr lang="en-US" dirty="0" smtClean="0"/>
              <a:t>USC section </a:t>
            </a:r>
            <a:r>
              <a:rPr lang="en-US" dirty="0"/>
              <a:t>authority for the specific period (include dates) needing to be </a:t>
            </a:r>
            <a:r>
              <a:rPr lang="en-US" dirty="0" smtClean="0"/>
              <a:t>verified</a:t>
            </a:r>
            <a:endParaRPr lang="en-US" dirty="0"/>
          </a:p>
          <a:p>
            <a:pPr marL="457200" indent="-457200">
              <a:buFont typeface="+mj-lt"/>
              <a:buAutoNum type="arabicPeriod"/>
            </a:pPr>
            <a:r>
              <a:rPr lang="en-US" b="1" dirty="0" smtClean="0"/>
              <a:t>Federal. </a:t>
            </a:r>
            <a:r>
              <a:rPr lang="en-US" dirty="0" smtClean="0"/>
              <a:t>The </a:t>
            </a:r>
            <a:r>
              <a:rPr lang="en-US" dirty="0"/>
              <a:t>VCE </a:t>
            </a:r>
            <a:r>
              <a:rPr lang="en-US" dirty="0" smtClean="0"/>
              <a:t>will develop through the RPO’s DOD Coordinator/POCs for the title and USC section authority for the specific period (include dates) needing to be verified</a:t>
            </a:r>
          </a:p>
          <a:p>
            <a:pPr marL="0" indent="0">
              <a:buNone/>
            </a:pPr>
            <a:endParaRPr lang="en-US" sz="1100" b="1" dirty="0" smtClean="0"/>
          </a:p>
          <a:p>
            <a:pPr marL="0" indent="0">
              <a:buNone/>
            </a:pPr>
            <a:r>
              <a:rPr lang="en-US" b="1" dirty="0" smtClean="0"/>
              <a:t>Note</a:t>
            </a:r>
            <a:r>
              <a:rPr lang="en-US" dirty="0" smtClean="0"/>
              <a:t>: Allow 24 hours for a response from DPRIS before developing to claimant and DoD.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32</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2531489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After review of Bob’s withdrawal from Spring 2016, which was after the drop-add period, the </a:t>
            </a:r>
            <a:r>
              <a:rPr lang="en-US" dirty="0"/>
              <a:t>VCE </a:t>
            </a:r>
            <a:r>
              <a:rPr lang="en-US" dirty="0" smtClean="0"/>
              <a:t>finds that the school did not submit whether grades were punitive or non-punitive. </a:t>
            </a:r>
            <a:r>
              <a:rPr lang="en-US" dirty="0"/>
              <a:t>The VCE </a:t>
            </a:r>
            <a:r>
              <a:rPr lang="en-US" dirty="0" smtClean="0"/>
              <a:t>decides this information is required to make the proper adjustment.</a:t>
            </a:r>
          </a:p>
          <a:p>
            <a:pPr marL="0" indent="0">
              <a:buNone/>
            </a:pPr>
            <a:endParaRPr lang="en-US" sz="1000" dirty="0"/>
          </a:p>
          <a:p>
            <a:pPr marL="0" indent="0">
              <a:buNone/>
            </a:pPr>
            <a:r>
              <a:rPr lang="en-US" dirty="0"/>
              <a:t>List the resource(s) the VCE will use to develop.</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33</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4084889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 Answer</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pPr marL="457200" indent="-457200">
              <a:buFont typeface="+mj-lt"/>
              <a:buAutoNum type="arabicPeriod"/>
            </a:pPr>
            <a:r>
              <a:rPr lang="en-US" b="1" dirty="0" smtClean="0"/>
              <a:t>SCO. </a:t>
            </a:r>
            <a:r>
              <a:rPr lang="en-US" dirty="0" smtClean="0"/>
              <a:t>The </a:t>
            </a:r>
            <a:r>
              <a:rPr lang="en-US" dirty="0"/>
              <a:t>VCE </a:t>
            </a:r>
            <a:r>
              <a:rPr lang="en-US" dirty="0" smtClean="0"/>
              <a:t>should develop to the school, as this information can be confirmed by Bob’s school.</a:t>
            </a:r>
            <a:endParaRPr lang="en-US" dirty="0"/>
          </a:p>
          <a:p>
            <a:pPr marL="457200" indent="-457200">
              <a:buFont typeface="+mj-lt"/>
              <a:buAutoNum type="arabicPeriod"/>
            </a:pPr>
            <a:r>
              <a:rPr lang="en-US" b="1" dirty="0" smtClean="0"/>
              <a:t>Claimant. </a:t>
            </a:r>
            <a:r>
              <a:rPr lang="en-US" dirty="0" smtClean="0"/>
              <a:t>If </a:t>
            </a:r>
            <a:r>
              <a:rPr lang="en-US" dirty="0" smtClean="0"/>
              <a:t>contact cannot be made with the school, the VCE would eventually send a letter to the SCO and a courtesy copy to Bob.  </a:t>
            </a:r>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34</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3024335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What are some possible resources for service information?</a:t>
            </a:r>
          </a:p>
          <a:p>
            <a:pPr marL="457200" indent="-457200">
              <a:buFont typeface="+mj-lt"/>
              <a:buAutoNum type="arabicPeriod"/>
            </a:pPr>
            <a:endParaRPr lang="en-US" dirty="0"/>
          </a:p>
          <a:p>
            <a:pPr marL="457200" indent="-457200">
              <a:buFont typeface="+mj-lt"/>
              <a:buAutoNum type="arabicPeriod"/>
            </a:pPr>
            <a:r>
              <a:rPr lang="en-US" dirty="0" smtClean="0"/>
              <a:t>What are some possible resources for school information? </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35</a:t>
            </a:fld>
            <a:endParaRPr lang="en-US" dirty="0"/>
          </a:p>
        </p:txBody>
      </p:sp>
      <p:sp>
        <p:nvSpPr>
          <p:cNvPr id="5"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750364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066800"/>
          </a:xfrm>
        </p:spPr>
        <p:txBody>
          <a:bodyPr>
            <a:normAutofit fontScale="90000"/>
          </a:bodyPr>
          <a:lstStyle/>
          <a:p>
            <a:r>
              <a:rPr lang="en-US" sz="4000" dirty="0" smtClean="0"/>
              <a:t>Important Steps Following </a:t>
            </a:r>
            <a:br>
              <a:rPr lang="en-US" sz="4000" dirty="0" smtClean="0"/>
            </a:br>
            <a:r>
              <a:rPr lang="en-US" sz="4000" dirty="0" smtClean="0"/>
              <a:t>Initial Development</a:t>
            </a:r>
            <a:endParaRPr lang="en-US" sz="40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36</a:t>
            </a:fld>
            <a:endParaRPr lang="en-US" dirty="0"/>
          </a:p>
        </p:txBody>
      </p:sp>
      <p:sp>
        <p:nvSpPr>
          <p:cNvPr id="5"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30836822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p>
            <a:r>
              <a:rPr lang="en-US" dirty="0" smtClean="0">
                <a:solidFill>
                  <a:schemeClr val="tx1"/>
                </a:solidFill>
              </a:rPr>
              <a:t>Development</a:t>
            </a:r>
            <a:r>
              <a:rPr lang="en-US" dirty="0" smtClean="0">
                <a:solidFill>
                  <a:srgbClr val="FF0000"/>
                </a:solidFill>
              </a:rPr>
              <a:t> </a:t>
            </a:r>
            <a:r>
              <a:rPr lang="en-US" dirty="0" smtClean="0"/>
              <a:t> Responses</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pPr marL="57150" indent="0">
              <a:buNone/>
            </a:pPr>
            <a:r>
              <a:rPr lang="en-US" sz="2000" dirty="0" smtClean="0"/>
              <a:t>If a response is received via Upstream, it will be scanned into the TIMS file, which will pull the claim from awaiting mail into a VCE’s individual queue</a:t>
            </a:r>
          </a:p>
          <a:p>
            <a:pPr marL="57150" indent="0">
              <a:buNone/>
            </a:pPr>
            <a:endParaRPr lang="en-US" sz="1000" dirty="0" smtClean="0"/>
          </a:p>
          <a:p>
            <a:pPr marL="57150" indent="0">
              <a:buNone/>
            </a:pPr>
            <a:r>
              <a:rPr lang="en-US" sz="2000" dirty="0" smtClean="0"/>
              <a:t>Other responses may be received via email. For example DPRIS will alert a VCE via </a:t>
            </a:r>
            <a:r>
              <a:rPr lang="en-US" sz="2000" dirty="0" smtClean="0"/>
              <a:t>email. The </a:t>
            </a:r>
            <a:r>
              <a:rPr lang="en-US" sz="2000" dirty="0" smtClean="0"/>
              <a:t>VCE will then be required to retrieve the response from DPRIS and capture all DPRIS documents available into the claimant’s TIMS folder</a:t>
            </a:r>
          </a:p>
          <a:p>
            <a:pPr marL="0" indent="0">
              <a:buNone/>
            </a:pPr>
            <a:endParaRPr lang="en-US" sz="800" b="1"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37</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10226876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pPr marL="0" indent="0">
              <a:buNone/>
            </a:pPr>
            <a:r>
              <a:rPr lang="en-US" dirty="0" smtClean="0"/>
              <a:t>You have completed the Development lesson. You should be </a:t>
            </a:r>
            <a:r>
              <a:rPr lang="en-US" dirty="0"/>
              <a:t>able to</a:t>
            </a:r>
            <a:r>
              <a:rPr lang="en-US" dirty="0" smtClean="0"/>
              <a:t>:</a:t>
            </a:r>
          </a:p>
          <a:p>
            <a:pPr marL="0" indent="0">
              <a:buNone/>
            </a:pPr>
            <a:endParaRPr lang="en-US" sz="1000" dirty="0"/>
          </a:p>
          <a:p>
            <a:pPr lvl="1">
              <a:buFont typeface="Arial" pitchFamily="34" charset="0"/>
              <a:buChar char="•"/>
            </a:pPr>
            <a:r>
              <a:rPr lang="en-US" dirty="0"/>
              <a:t>Determine </a:t>
            </a:r>
            <a:r>
              <a:rPr lang="en-US" dirty="0" smtClean="0"/>
              <a:t>when development </a:t>
            </a:r>
            <a:r>
              <a:rPr lang="en-US" dirty="0"/>
              <a:t>is </a:t>
            </a:r>
            <a:r>
              <a:rPr lang="en-US" dirty="0" smtClean="0"/>
              <a:t>or is not required</a:t>
            </a:r>
            <a:endParaRPr lang="en-US" dirty="0"/>
          </a:p>
          <a:p>
            <a:pPr lvl="1">
              <a:buFont typeface="Arial" pitchFamily="34" charset="0"/>
              <a:buChar char="•"/>
            </a:pPr>
            <a:r>
              <a:rPr lang="en-US" dirty="0"/>
              <a:t>Determine the </a:t>
            </a:r>
            <a:r>
              <a:rPr lang="en-US" dirty="0" smtClean="0"/>
              <a:t>correct resources for development</a:t>
            </a:r>
            <a:endParaRPr lang="en-US" dirty="0"/>
          </a:p>
          <a:p>
            <a:pPr lvl="1">
              <a:buFont typeface="Arial" pitchFamily="34" charset="0"/>
              <a:buChar char="•"/>
            </a:pPr>
            <a:r>
              <a:rPr lang="en-US" dirty="0"/>
              <a:t>Identify </a:t>
            </a:r>
            <a:r>
              <a:rPr lang="en-US" dirty="0" smtClean="0"/>
              <a:t>the appropriate steps for development to each of the different information resources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38</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2804565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u="sng" dirty="0" smtClean="0">
                <a:hlinkClick r:id="rId3"/>
              </a:rPr>
              <a:t>M22-4 Part 3, Chapter 3</a:t>
            </a:r>
            <a:endParaRPr lang="en-US" u="sng" dirty="0" smtClean="0"/>
          </a:p>
          <a:p>
            <a:r>
              <a:rPr lang="en-US" u="sng" dirty="0" smtClean="0">
                <a:hlinkClick r:id="rId3"/>
              </a:rPr>
              <a:t>M22-4 Part </a:t>
            </a:r>
            <a:r>
              <a:rPr lang="en-US" u="sng" dirty="0">
                <a:hlinkClick r:id="rId3"/>
              </a:rPr>
              <a:t>III – Chapter 3 – Subchapter 6 – Sections 3.21 – </a:t>
            </a:r>
            <a:r>
              <a:rPr lang="en-US" u="sng" dirty="0" smtClean="0">
                <a:hlinkClick r:id="rId3"/>
              </a:rPr>
              <a:t>3.32</a:t>
            </a:r>
            <a:endParaRPr lang="en-US" u="sng" dirty="0" smtClean="0"/>
          </a:p>
          <a:p>
            <a:r>
              <a:rPr lang="en-US" u="sng" dirty="0" smtClean="0">
                <a:hlinkClick r:id="rId4"/>
              </a:rPr>
              <a:t>M22-4 Part </a:t>
            </a:r>
            <a:r>
              <a:rPr lang="en-US" u="sng" dirty="0">
                <a:hlinkClick r:id="rId4"/>
              </a:rPr>
              <a:t>III – Chapter 1 – Section </a:t>
            </a:r>
            <a:r>
              <a:rPr lang="en-US" u="sng" dirty="0" smtClean="0">
                <a:hlinkClick r:id="rId4"/>
              </a:rPr>
              <a:t>1.14</a:t>
            </a:r>
            <a:endParaRPr lang="en-US" u="sng" dirty="0" smtClean="0"/>
          </a:p>
          <a:p>
            <a:r>
              <a:rPr lang="en-US" u="sng" dirty="0" smtClean="0">
                <a:hlinkClick r:id="rId5"/>
              </a:rPr>
              <a:t>Policy Advisory: Development for TOE information not in VIS </a:t>
            </a:r>
            <a:endParaRPr lang="en-US" u="sng"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39</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941763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a:xfrm>
            <a:off x="609600" y="1447800"/>
            <a:ext cx="8229600" cy="4525963"/>
          </a:xfrm>
        </p:spPr>
        <p:txBody>
          <a:bodyPr>
            <a:normAutofit/>
          </a:bodyPr>
          <a:lstStyle/>
          <a:p>
            <a:pPr marL="0" indent="0">
              <a:buNone/>
            </a:pPr>
            <a:r>
              <a:rPr lang="en-US" sz="2600" dirty="0">
                <a:latin typeface="Arial" panose="020B0604020202020204" pitchFamily="34" charset="0"/>
              </a:rPr>
              <a:t>At the end of this lesson, you will be able to</a:t>
            </a:r>
            <a:r>
              <a:rPr lang="en-US" sz="2600" dirty="0" smtClean="0">
                <a:latin typeface="Arial" panose="020B0604020202020204" pitchFamily="34" charset="0"/>
              </a:rPr>
              <a:t>:</a:t>
            </a:r>
          </a:p>
          <a:p>
            <a:pPr marL="0" indent="0">
              <a:buNone/>
            </a:pPr>
            <a:endParaRPr lang="en-US" sz="1000" dirty="0">
              <a:latin typeface="Arial" panose="020B0604020202020204" pitchFamily="34" charset="0"/>
            </a:endParaRPr>
          </a:p>
          <a:p>
            <a:pPr lvl="1">
              <a:buFont typeface="Arial" pitchFamily="34" charset="0"/>
              <a:buChar char="•"/>
            </a:pPr>
            <a:r>
              <a:rPr lang="en-US" dirty="0"/>
              <a:t>Determine when development is or is not required</a:t>
            </a:r>
          </a:p>
          <a:p>
            <a:pPr lvl="1">
              <a:buFont typeface="Arial" pitchFamily="34" charset="0"/>
              <a:buChar char="•"/>
            </a:pPr>
            <a:r>
              <a:rPr lang="en-US" dirty="0"/>
              <a:t>Determine the correct resources for development</a:t>
            </a:r>
          </a:p>
          <a:p>
            <a:pPr lvl="1">
              <a:buFont typeface="Arial" pitchFamily="34" charset="0"/>
              <a:buChar char="•"/>
            </a:pPr>
            <a:r>
              <a:rPr lang="en-US" dirty="0"/>
              <a:t>Identify the appropriate steps for development to each of the different information resources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4</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1615616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p>
            <a:r>
              <a:rPr lang="en-US" dirty="0"/>
              <a:t>Questions?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40</a:t>
            </a:fld>
            <a:endParaRPr lang="en-US" dirty="0"/>
          </a:p>
        </p:txBody>
      </p:sp>
      <p:sp>
        <p:nvSpPr>
          <p:cNvPr id="8"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4007085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066800"/>
          </a:xfrm>
        </p:spPr>
        <p:txBody>
          <a:bodyPr/>
          <a:lstStyle/>
          <a:p>
            <a:r>
              <a:rPr lang="en-US" dirty="0" smtClean="0"/>
              <a:t>When Development Is Needed?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5</a:t>
            </a:fld>
            <a:endParaRPr lang="en-US" dirty="0"/>
          </a:p>
        </p:txBody>
      </p:sp>
      <p:sp>
        <p:nvSpPr>
          <p:cNvPr id="5"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3613462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Content Placeholder 2"/>
          <p:cNvSpPr>
            <a:spLocks noGrp="1"/>
          </p:cNvSpPr>
          <p:nvPr>
            <p:ph idx="1"/>
          </p:nvPr>
        </p:nvSpPr>
        <p:spPr>
          <a:xfrm>
            <a:off x="457200" y="1295400"/>
            <a:ext cx="8229600" cy="4800600"/>
          </a:xfrm>
        </p:spPr>
        <p:txBody>
          <a:bodyPr>
            <a:normAutofit fontScale="70000" lnSpcReduction="20000"/>
          </a:bodyPr>
          <a:lstStyle/>
          <a:p>
            <a:pPr marL="0" indent="0">
              <a:buNone/>
            </a:pPr>
            <a:r>
              <a:rPr lang="en-US" b="1" dirty="0" smtClean="0"/>
              <a:t>Development </a:t>
            </a:r>
            <a:r>
              <a:rPr lang="en-US" dirty="0" smtClean="0"/>
              <a:t>is the action taken when a review of a claims file and data records indicate additional information is needed to process the claim. Missing </a:t>
            </a:r>
            <a:r>
              <a:rPr lang="en-US" dirty="0"/>
              <a:t>or incomplete data </a:t>
            </a:r>
            <a:r>
              <a:rPr lang="en-US" dirty="0" smtClean="0"/>
              <a:t>will </a:t>
            </a:r>
            <a:r>
              <a:rPr lang="en-US" dirty="0"/>
              <a:t>delay the claim from being </a:t>
            </a:r>
            <a:r>
              <a:rPr lang="en-US" dirty="0" smtClean="0"/>
              <a:t>processed.</a:t>
            </a:r>
          </a:p>
          <a:p>
            <a:pPr marL="0" indent="0">
              <a:buNone/>
            </a:pPr>
            <a:endParaRPr lang="en-US" sz="1400" b="1" dirty="0"/>
          </a:p>
          <a:p>
            <a:pPr marL="0" indent="0">
              <a:buNone/>
            </a:pPr>
            <a:r>
              <a:rPr lang="en-US" dirty="0"/>
              <a:t>When developing to </a:t>
            </a:r>
            <a:r>
              <a:rPr lang="en-US" dirty="0" smtClean="0"/>
              <a:t>Department of Defense (DoD), Veterans Claims Examiners’ (VCEs) </a:t>
            </a:r>
            <a:r>
              <a:rPr lang="en-US" dirty="0"/>
              <a:t>should only develop for the following service related issues (when not </a:t>
            </a:r>
            <a:r>
              <a:rPr lang="en-US" dirty="0" smtClean="0"/>
              <a:t>already available):</a:t>
            </a:r>
            <a:endParaRPr lang="en-US" dirty="0"/>
          </a:p>
          <a:p>
            <a:pPr lvl="1">
              <a:buFont typeface="Arial" panose="020B0604020202020204" pitchFamily="34" charset="0"/>
              <a:buChar char="•"/>
            </a:pPr>
            <a:r>
              <a:rPr lang="en-US" dirty="0"/>
              <a:t>Service period dates if primary sources are conflicting</a:t>
            </a:r>
          </a:p>
          <a:p>
            <a:pPr lvl="1">
              <a:buFont typeface="Arial" panose="020B0604020202020204" pitchFamily="34" charset="0"/>
              <a:buChar char="•"/>
            </a:pPr>
            <a:r>
              <a:rPr lang="en-US" dirty="0"/>
              <a:t>Character of Service  </a:t>
            </a:r>
          </a:p>
          <a:p>
            <a:pPr lvl="1">
              <a:buFont typeface="Arial" panose="020B0604020202020204" pitchFamily="34" charset="0"/>
              <a:buChar char="•"/>
            </a:pPr>
            <a:r>
              <a:rPr lang="en-US" dirty="0"/>
              <a:t>Separation Reason</a:t>
            </a:r>
          </a:p>
          <a:p>
            <a:pPr lvl="1">
              <a:buFont typeface="Arial" panose="020B0604020202020204" pitchFamily="34" charset="0"/>
              <a:buChar char="•"/>
            </a:pPr>
            <a:r>
              <a:rPr lang="en-US" dirty="0"/>
              <a:t>Title </a:t>
            </a:r>
          </a:p>
          <a:p>
            <a:pPr lvl="1">
              <a:buFont typeface="Arial" panose="020B0604020202020204" pitchFamily="34" charset="0"/>
              <a:buChar char="•"/>
            </a:pPr>
            <a:r>
              <a:rPr lang="en-US" dirty="0" smtClean="0"/>
              <a:t>Section</a:t>
            </a:r>
          </a:p>
          <a:p>
            <a:pPr lvl="1">
              <a:buFont typeface="Arial" panose="020B0604020202020204" pitchFamily="34" charset="0"/>
              <a:buChar char="•"/>
            </a:pPr>
            <a:endParaRPr lang="en-US" sz="1400" dirty="0"/>
          </a:p>
          <a:p>
            <a:pPr marL="0" indent="0">
              <a:buNone/>
            </a:pPr>
            <a:r>
              <a:rPr lang="en-US" dirty="0"/>
              <a:t>In all cases, when developing to DoD, VCE’s must supply the period of service and the condition on which additional information or clarification is </a:t>
            </a:r>
            <a:r>
              <a:rPr lang="en-US" dirty="0" smtClean="0"/>
              <a:t>required</a:t>
            </a:r>
            <a:r>
              <a:rPr lang="en-US" b="1" dirty="0" smtClean="0"/>
              <a:t>. </a:t>
            </a:r>
            <a:r>
              <a:rPr lang="en-US" dirty="0" smtClean="0"/>
              <a:t>Ambiguous </a:t>
            </a:r>
            <a:r>
              <a:rPr lang="en-US" dirty="0"/>
              <a:t>development to DoD such as “Verify all Chapter 33 qualifying service” is </a:t>
            </a:r>
            <a:r>
              <a:rPr lang="en-US" b="1" dirty="0"/>
              <a:t>never permitted</a:t>
            </a:r>
            <a:r>
              <a:rPr lang="en-US" dirty="0"/>
              <a:t>. In the request to DoD, the VCE should be as specific as possible. </a:t>
            </a:r>
          </a:p>
          <a:p>
            <a:pPr marL="0" indent="0">
              <a:buNone/>
            </a:pPr>
            <a:endParaRPr lang="en-US" b="1" dirty="0" smtClean="0"/>
          </a:p>
          <a:p>
            <a:pPr marL="0" indent="0">
              <a:buNone/>
            </a:pPr>
            <a:r>
              <a:rPr lang="en-US" b="1" dirty="0" smtClean="0"/>
              <a:t>REMINDER:</a:t>
            </a:r>
            <a:r>
              <a:rPr lang="en-US" dirty="0"/>
              <a:t> </a:t>
            </a:r>
            <a:r>
              <a:rPr lang="en-US" dirty="0" smtClean="0"/>
              <a:t>VA </a:t>
            </a:r>
            <a:r>
              <a:rPr lang="en-US" dirty="0"/>
              <a:t>makes the eligibility </a:t>
            </a:r>
            <a:r>
              <a:rPr lang="en-US" dirty="0" smtClean="0"/>
              <a:t>determination for </a:t>
            </a:r>
            <a:r>
              <a:rPr lang="en-US" dirty="0"/>
              <a:t>education benefits. </a:t>
            </a:r>
            <a:r>
              <a:rPr lang="en-US" dirty="0" smtClean="0"/>
              <a:t>The </a:t>
            </a:r>
            <a:r>
              <a:rPr lang="en-US" dirty="0"/>
              <a:t>service departments will provide information as it is </a:t>
            </a:r>
            <a:r>
              <a:rPr lang="en-US" dirty="0" smtClean="0"/>
              <a:t>requested. DoD has </a:t>
            </a:r>
            <a:r>
              <a:rPr lang="en-US" dirty="0"/>
              <a:t>no authority to determine if service is qualifying for Title 38 </a:t>
            </a:r>
            <a:r>
              <a:rPr lang="en-US" dirty="0" smtClean="0"/>
              <a:t>benefits.</a:t>
            </a:r>
            <a:endParaRPr lang="en-US" b="1" dirty="0" smtClean="0"/>
          </a:p>
          <a:p>
            <a:pPr marL="0" indent="0">
              <a:buNone/>
            </a:pPr>
            <a:endParaRPr lang="en-US" sz="14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6</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965451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Content Placeholder 2"/>
          <p:cNvSpPr>
            <a:spLocks noGrp="1"/>
          </p:cNvSpPr>
          <p:nvPr>
            <p:ph idx="1"/>
          </p:nvPr>
        </p:nvSpPr>
        <p:spPr>
          <a:xfrm>
            <a:off x="457200" y="1143000"/>
            <a:ext cx="8229600" cy="4800600"/>
          </a:xfrm>
        </p:spPr>
        <p:txBody>
          <a:bodyPr>
            <a:normAutofit/>
          </a:bodyPr>
          <a:lstStyle/>
          <a:p>
            <a:pPr marL="0" indent="0">
              <a:buNone/>
            </a:pPr>
            <a:r>
              <a:rPr lang="en-US" dirty="0" smtClean="0"/>
              <a:t>VCEs may also have to develop to schools, DoD, or the claimant for (this list is not all-inclusive):</a:t>
            </a:r>
          </a:p>
          <a:p>
            <a:pPr lvl="1">
              <a:buFont typeface="Arial" panose="020B0604020202020204" pitchFamily="34" charset="0"/>
              <a:buChar char="•"/>
            </a:pPr>
            <a:r>
              <a:rPr lang="en-US" dirty="0" smtClean="0"/>
              <a:t>Clarification if grades are punitive/non-punitive</a:t>
            </a:r>
          </a:p>
          <a:p>
            <a:pPr lvl="1">
              <a:buFont typeface="Arial" panose="020B0604020202020204" pitchFamily="34" charset="0"/>
              <a:buChar char="•"/>
            </a:pPr>
            <a:r>
              <a:rPr lang="en-US" dirty="0" smtClean="0"/>
              <a:t>Kicker contracts</a:t>
            </a:r>
          </a:p>
          <a:p>
            <a:pPr lvl="1">
              <a:buFont typeface="Arial" panose="020B0604020202020204" pitchFamily="34" charset="0"/>
              <a:buChar char="•"/>
            </a:pPr>
            <a:r>
              <a:rPr lang="en-US" dirty="0" smtClean="0"/>
              <a:t>Notices of Basic Eligibility (NOBE)</a:t>
            </a:r>
          </a:p>
          <a:p>
            <a:pPr lvl="1">
              <a:buFont typeface="Arial" panose="020B0604020202020204" pitchFamily="34" charset="0"/>
              <a:buChar char="•"/>
            </a:pPr>
            <a:endParaRPr lang="en-US" sz="1000" dirty="0"/>
          </a:p>
          <a:p>
            <a:pPr marL="0" indent="0">
              <a:buNone/>
            </a:pPr>
            <a:r>
              <a:rPr lang="en-US" dirty="0" smtClean="0"/>
              <a:t>If a VCE is unsure if development is necessary they should reach out to the to their Senior Veterans Claims Examiner (SVCE), Team Chief, or Regional Processing Office (RPO) Training Coordinator (as necessary) to clarify that development is needed. This confirmation should be made prior to formally developing to DoD or the claimant.</a:t>
            </a:r>
          </a:p>
        </p:txBody>
      </p:sp>
      <p:sp>
        <p:nvSpPr>
          <p:cNvPr id="4" name="Slide Number Placeholder 3"/>
          <p:cNvSpPr>
            <a:spLocks noGrp="1"/>
          </p:cNvSpPr>
          <p:nvPr>
            <p:ph type="sldNum" sz="quarter" idx="12"/>
          </p:nvPr>
        </p:nvSpPr>
        <p:spPr/>
        <p:txBody>
          <a:bodyPr/>
          <a:lstStyle/>
          <a:p>
            <a:fld id="{3FE40F6C-36E6-4965-9D21-698197C3108F}" type="slidenum">
              <a:rPr lang="en-US" smtClean="0"/>
              <a:pPr/>
              <a:t>7</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2288127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p>
            <a:r>
              <a:rPr lang="en-US" dirty="0" smtClean="0"/>
              <a:t>Example of Development </a:t>
            </a:r>
            <a:r>
              <a:rPr lang="en-US" sz="100" dirty="0" smtClean="0"/>
              <a:t>1</a:t>
            </a:r>
            <a:endParaRPr lang="en-US" sz="100" dirty="0"/>
          </a:p>
        </p:txBody>
      </p:sp>
      <p:sp>
        <p:nvSpPr>
          <p:cNvPr id="3" name="Content Placeholder 2"/>
          <p:cNvSpPr>
            <a:spLocks noGrp="1"/>
          </p:cNvSpPr>
          <p:nvPr>
            <p:ph idx="1"/>
          </p:nvPr>
        </p:nvSpPr>
        <p:spPr>
          <a:xfrm>
            <a:off x="457200" y="1371600"/>
            <a:ext cx="8229600" cy="4525963"/>
          </a:xfrm>
        </p:spPr>
        <p:txBody>
          <a:bodyPr>
            <a:normAutofit/>
          </a:bodyPr>
          <a:lstStyle/>
          <a:p>
            <a:pPr marL="0" indent="0">
              <a:buNone/>
            </a:pPr>
            <a:r>
              <a:rPr lang="en-US" b="1" dirty="0" smtClean="0"/>
              <a:t>Example 1 </a:t>
            </a:r>
            <a:r>
              <a:rPr lang="en-US" dirty="0" smtClean="0"/>
              <a:t>- When development is needed:</a:t>
            </a:r>
          </a:p>
          <a:p>
            <a:pPr marL="0" indent="0">
              <a:buNone/>
            </a:pPr>
            <a:endParaRPr lang="en-US" sz="800" dirty="0"/>
          </a:p>
          <a:p>
            <a:pPr marL="514350" lvl="1" indent="0">
              <a:buNone/>
            </a:pPr>
            <a:r>
              <a:rPr lang="en-US" dirty="0" smtClean="0"/>
              <a:t>A VCE receives an application for Chapter 33 that includes no evidence of military service other than the Reservist’s statement on his/her application.  </a:t>
            </a:r>
          </a:p>
          <a:p>
            <a:pPr marL="514350" lvl="1" indent="0">
              <a:buNone/>
            </a:pPr>
            <a:endParaRPr lang="en-US" sz="800" dirty="0"/>
          </a:p>
          <a:p>
            <a:pPr marL="514350" lvl="1" indent="0">
              <a:buNone/>
            </a:pPr>
            <a:r>
              <a:rPr lang="en-US" dirty="0" smtClean="0"/>
              <a:t>While reviewing DoD data record(s), the VCE identifies the period of qualifying service from the application, but the authority (title and section) is unclear.  </a:t>
            </a:r>
          </a:p>
          <a:p>
            <a:pPr marL="514350" lvl="1" indent="0">
              <a:buNone/>
            </a:pPr>
            <a:endParaRPr lang="en-US" sz="800" dirty="0"/>
          </a:p>
          <a:p>
            <a:pPr marL="514350" lvl="1" indent="0">
              <a:buNone/>
            </a:pPr>
            <a:r>
              <a:rPr lang="en-US" dirty="0" smtClean="0"/>
              <a:t>Since the title </a:t>
            </a:r>
            <a:r>
              <a:rPr lang="en-US" dirty="0"/>
              <a:t>and </a:t>
            </a:r>
            <a:r>
              <a:rPr lang="en-US" dirty="0" smtClean="0"/>
              <a:t>section for this period </a:t>
            </a:r>
            <a:r>
              <a:rPr lang="en-US" dirty="0"/>
              <a:t>is </a:t>
            </a:r>
            <a:r>
              <a:rPr lang="en-US" dirty="0" smtClean="0"/>
              <a:t>required to make an eligibility decision, development is needed.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8</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960667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Development </a:t>
            </a:r>
            <a:r>
              <a:rPr lang="en-US" sz="100" dirty="0" smtClean="0"/>
              <a:t>2</a:t>
            </a:r>
            <a:endParaRPr lang="en-US" sz="100" dirty="0"/>
          </a:p>
        </p:txBody>
      </p:sp>
      <p:sp>
        <p:nvSpPr>
          <p:cNvPr id="3" name="Content Placeholder 2"/>
          <p:cNvSpPr>
            <a:spLocks noGrp="1"/>
          </p:cNvSpPr>
          <p:nvPr>
            <p:ph idx="1"/>
          </p:nvPr>
        </p:nvSpPr>
        <p:spPr>
          <a:xfrm>
            <a:off x="457200" y="1371600"/>
            <a:ext cx="8229600" cy="4525963"/>
          </a:xfrm>
        </p:spPr>
        <p:txBody>
          <a:bodyPr>
            <a:normAutofit/>
          </a:bodyPr>
          <a:lstStyle/>
          <a:p>
            <a:pPr marL="0" indent="0">
              <a:buNone/>
            </a:pPr>
            <a:r>
              <a:rPr lang="en-US" b="1" dirty="0" smtClean="0"/>
              <a:t>Example 2</a:t>
            </a:r>
            <a:r>
              <a:rPr lang="en-US" dirty="0" smtClean="0"/>
              <a:t> - When development is needed:</a:t>
            </a:r>
          </a:p>
          <a:p>
            <a:pPr marL="0" indent="0">
              <a:buNone/>
            </a:pPr>
            <a:endParaRPr lang="en-US" sz="800" dirty="0"/>
          </a:p>
          <a:p>
            <a:pPr marL="514350" lvl="1" indent="0">
              <a:buNone/>
            </a:pPr>
            <a:r>
              <a:rPr lang="en-US" dirty="0" smtClean="0"/>
              <a:t>A VCE receives from a school a notice of termination for the Spring semester that occurred after the drop/add period, but does not state whether punitive or non-punitive grades were received.  </a:t>
            </a:r>
          </a:p>
          <a:p>
            <a:pPr marL="514350" lvl="1" indent="0">
              <a:buNone/>
            </a:pPr>
            <a:endParaRPr lang="en-US" sz="800" dirty="0"/>
          </a:p>
          <a:p>
            <a:pPr marL="514350" lvl="1" indent="0">
              <a:buNone/>
            </a:pPr>
            <a:r>
              <a:rPr lang="en-US" dirty="0" smtClean="0"/>
              <a:t>Since grades received were required to make the correct adjustment, development is needed.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9</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Development</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38708535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Overview of Today’s Training&amp;quot;&quot;/&gt;&lt;property id=&quot;20307&quot; value=&quot;285&quot;/&gt;&lt;/object&gt;&lt;object type=&quot;3&quot; unique_id=&quot;10007&quot;&gt;&lt;property id=&quot;20148&quot; value=&quot;5&quot;/&gt;&lt;property id=&quot;20300&quot; value=&quot;Slide 3 - &amp;quot;Lesson Objectives&amp;quot;&quot;/&gt;&lt;property id=&quot;20307&quot; value=&quot;288&quot;/&gt;&lt;/object&gt;&lt;object type=&quot;3&quot; unique_id=&quot;10008&quot;&gt;&lt;property id=&quot;20148&quot; value=&quot;5&quot;/&gt;&lt;property id=&quot;20300&quot; value=&quot;Slide 12 - &amp;quot;Adjustments to Enrollments &amp;amp;&amp;#x0D;&amp;#x0A;MITCs&amp;quot;&quot;/&gt;&lt;property id=&quot;20307&quot; value=&quot;289&quot;/&gt;&lt;/object&gt;&lt;object type=&quot;3&quot; unique_id=&quot;10009&quot;&gt;&lt;property id=&quot;20148&quot; value=&quot;5&quot;/&gt;&lt;property id=&quot;20300&quot; value=&quot;Slide 13 - &amp;quot;Adjustments to Enrollments &amp;quot;&quot;/&gt;&lt;property id=&quot;20307&quot; value=&quot;300&quot;/&gt;&lt;/object&gt;&lt;object type=&quot;3&quot; unique_id=&quot;10010&quot;&gt;&lt;property id=&quot;20148&quot; value=&quot;5&quot;/&gt;&lt;property id=&quot;20300&quot; value=&quot;Slide 14 - &amp;quot;Adjustments to Enrollments (Continued)&amp;quot;&quot;/&gt;&lt;property id=&quot;20307&quot; value=&quot;373&quot;/&gt;&lt;/object&gt;&lt;object type=&quot;3&quot; unique_id=&quot;10011&quot;&gt;&lt;property id=&quot;20148&quot; value=&quot;5&quot;/&gt;&lt;property id=&quot;20300&quot; value=&quot;Slide 7 - &amp;quot;Drop Period&amp;quot;&quot;/&gt;&lt;property id=&quot;20307&quot; value=&quot;292&quot;/&gt;&lt;/object&gt;&lt;object type=&quot;3&quot; unique_id=&quot;10012&quot;&gt;&lt;property id=&quot;20148&quot; value=&quot;5&quot;/&gt;&lt;property id=&quot;20300&quot; value=&quot;Slide 8 - &amp;quot;Punitive Grades&amp;quot;&quot;/&gt;&lt;property id=&quot;20307&quot; value=&quot;301&quot;/&gt;&lt;/object&gt;&lt;object type=&quot;3&quot; unique_id=&quot;10013&quot;&gt;&lt;property id=&quot;20148&quot; value=&quot;5&quot;/&gt;&lt;property id=&quot;20300&quot; value=&quot;Slide 9 - &amp;quot;Non-Punitive Grades&amp;quot;&quot;/&gt;&lt;property id=&quot;20307&quot; value=&quot;362&quot;/&gt;&lt;/object&gt;&lt;object type=&quot;3&quot; unique_id=&quot;10015&quot;&gt;&lt;property id=&quot;20148&quot; value=&quot;5&quot;/&gt;&lt;property id=&quot;20300&quot; value=&quot;Slide 6 - &amp;quot;Acceptable Mitigating Circumstances&amp;quot;&quot;/&gt;&lt;property id=&quot;20307&quot; value=&quot;304&quot;/&gt;&lt;/object&gt;&lt;object type=&quot;3&quot; unique_id=&quot;10016&quot;&gt;&lt;property id=&quot;20148&quot; value=&quot;5&quot;/&gt;&lt;property id=&quot;20300&quot; value=&quot;Slide 15 - &amp;quot;Comprehension Check&amp;quot;&quot;/&gt;&lt;property id=&quot;20307&quot; value=&quot;375&quot;/&gt;&lt;/object&gt;&lt;object type=&quot;3&quot; unique_id=&quot;10017&quot;&gt;&lt;property id=&quot;20148&quot; value=&quot;5&quot;/&gt;&lt;property id=&quot;20300&quot; value=&quot;Slide 16 - &amp;quot;Six Credit Hour Exclusion (6X) - Defined &amp;quot;&quot;/&gt;&lt;property id=&quot;20307&quot; value=&quot;305&quot;/&gt;&lt;/object&gt;&lt;object type=&quot;3&quot; unique_id=&quot;10018&quot;&gt;&lt;property id=&quot;20148&quot; value=&quot;5&quot;/&gt;&lt;property id=&quot;20300&quot; value=&quot;Slide 17 - &amp;quot;Six Credit Hour Exclusion (6X)&amp;quot;&quot;/&gt;&lt;property id=&quot;20307&quot; value=&quot;363&quot;/&gt;&lt;/object&gt;&lt;object type=&quot;3&quot; unique_id=&quot;10019&quot;&gt;&lt;property id=&quot;20148&quot; value=&quot;5&quot;/&gt;&lt;property id=&quot;20300&quot; value=&quot;Slide 18 - &amp;quot;Six Credit Hour Exclusion (6X) - Application&amp;quot;&quot;/&gt;&lt;property id=&quot;20307&quot; value=&quot;364&quot;/&gt;&lt;/object&gt;&lt;object type=&quot;3&quot; unique_id=&quot;10020&quot;&gt;&lt;property id=&quot;20148&quot; value=&quot;5&quot;/&gt;&lt;property id=&quot;20300&quot; value=&quot;Slide 19 - &amp;quot;Comprehension Check&amp;quot;&quot;/&gt;&lt;property id=&quot;20307&quot; value=&quot;376&quot;/&gt;&lt;/object&gt;&lt;object type=&quot;3&quot; unique_id=&quot;10021&quot;&gt;&lt;property id=&quot;20148&quot; value=&quot;5&quot;/&gt;&lt;property id=&quot;20300&quot; value=&quot;Slide 20 - &amp;quot;Protected  Unprotected Hours&amp;quot;&quot;/&gt;&lt;property id=&quot;20307&quot; value=&quot;299&quot;/&gt;&lt;/object&gt;&lt;object type=&quot;3&quot; unique_id=&quot;10022&quot;&gt;&lt;property id=&quot;20148&quot; value=&quot;5&quot;/&gt;&lt;property id=&quot;20300&quot; value=&quot;Slide 21 - &amp;quot;Effective Dates of Terminations&amp;quot;&quot;/&gt;&lt;property id=&quot;20307&quot; value=&quot;306&quot;/&gt;&lt;/object&gt;&lt;object type=&quot;3&quot; unique_id=&quot;10023&quot;&gt;&lt;property id=&quot;20148&quot; value=&quot;5&quot;/&gt;&lt;property id=&quot;20300&quot; value=&quot;Slide 22 - &amp;quot;Effective Dates of Terminations (Continued)&amp;quot;&quot;/&gt;&lt;property id=&quot;20307&quot; value=&quot;365&quot;/&gt;&lt;/object&gt;&lt;object type=&quot;3&quot; unique_id=&quot;10024&quot;&gt;&lt;property id=&quot;20148&quot; value=&quot;5&quot;/&gt;&lt;property id=&quot;20300&quot; value=&quot;Slide 23 - &amp;quot;Effective Dates of Terminations (Continued)&amp;quot;&quot;/&gt;&lt;property id=&quot;20307&quot; value=&quot;366&quot;/&gt;&lt;/object&gt;&lt;object type=&quot;3&quot; unique_id=&quot;10025&quot;&gt;&lt;property id=&quot;20148&quot; value=&quot;5&quot;/&gt;&lt;property id=&quot;20300&quot; value=&quot;Slide 24 - &amp;quot;Comprehension Check&amp;quot;&quot;/&gt;&lt;property id=&quot;20307&quot; value=&quot;377&quot;/&gt;&lt;/object&gt;&lt;object type=&quot;3&quot; unique_id=&quot;10026&quot;&gt;&lt;property id=&quot;20148&quot; value=&quot;5&quot;/&gt;&lt;property id=&quot;20300&quot; value=&quot;Slide 30 - &amp;quot;Terminations and IT Systems&amp;quot;&quot;/&gt;&lt;property id=&quot;20307&quot; value=&quot;367&quot;/&gt;&lt;/object&gt;&lt;object type=&quot;3&quot; unique_id=&quot;10027&quot;&gt;&lt;property id=&quot;20148&quot; value=&quot;5&quot;/&gt;&lt;property id=&quot;20300&quot; value=&quot;Slide 31 - &amp;quot;Terminations in LTS&amp;quot;&quot;/&gt;&lt;property id=&quot;20307&quot; value=&quot;368&quot;/&gt;&lt;/object&gt;&lt;object type=&quot;3&quot; unique_id=&quot;10028&quot;&gt;&lt;property id=&quot;20148&quot; value=&quot;5&quot;/&gt;&lt;property id=&quot;20300&quot; value=&quot;Slide 35 - &amp;quot;Comprehension Check&amp;quot;&quot;/&gt;&lt;property id=&quot;20307&quot; value=&quot;378&quot;/&gt;&lt;/object&gt;&lt;object type=&quot;3&quot; unique_id=&quot;10029&quot;&gt;&lt;property id=&quot;20148&quot; value=&quot;5&quot;/&gt;&lt;property id=&quot;20300&quot; value=&quot;Slide 25 - &amp;quot;Effective Dates of Reductions&amp;quot;&quot;/&gt;&lt;property id=&quot;20307&quot; value=&quot;369&quot;/&gt;&lt;/object&gt;&lt;object type=&quot;3&quot; unique_id=&quot;10030&quot;&gt;&lt;property id=&quot;20148&quot; value=&quot;5&quot;/&gt;&lt;property id=&quot;20300&quot; value=&quot;Slide 26 - &amp;quot;Effective Dates of Reductions (Continued)&amp;quot;&quot;/&gt;&lt;property id=&quot;20307&quot; value=&quot;380&quot;/&gt;&lt;/object&gt;&lt;object type=&quot;3&quot; unique_id=&quot;10031&quot;&gt;&lt;property id=&quot;20148&quot; value=&quot;5&quot;/&gt;&lt;property id=&quot;20300&quot; value=&quot;Slide 27 - &amp;quot;Effective Dates of Reductions (Continued)&amp;quot;&quot;/&gt;&lt;property id=&quot;20307&quot; value=&quot;370&quot;/&gt;&lt;/object&gt;&lt;object type=&quot;3&quot; unique_id=&quot;10032&quot;&gt;&lt;property id=&quot;20148&quot; value=&quot;5&quot;/&gt;&lt;property id=&quot;20300&quot; value=&quot;Slide 10 - &amp;quot;VA Form 22-1999B &amp;amp; 22-1999 (AM1999) &amp;quot;&quot;/&gt;&lt;property id=&quot;20307&quot; value=&quot;371&quot;/&gt;&lt;/object&gt;&lt;object type=&quot;3&quot; unique_id=&quot;10033&quot;&gt;&lt;property id=&quot;20148&quot; value=&quot;5&quot;/&gt;&lt;property id=&quot;20300&quot; value=&quot;Slide 29 - &amp;quot;Changes to Enrollment (VA Forms 22-1999 &amp;amp; 1999B) &amp;quot;&quot;/&gt;&lt;property id=&quot;20307&quot; value=&quot;372&quot;/&gt;&lt;/object&gt;&lt;object type=&quot;3&quot; unique_id=&quot;10034&quot;&gt;&lt;property id=&quot;20148&quot; value=&quot;5&quot;/&gt;&lt;property id=&quot;20300&quot; value=&quot;Slide 28 - &amp;quot;Comprehension Check&amp;quot;&quot;/&gt;&lt;property id=&quot;20307&quot; value=&quot;379&quot;/&gt;&lt;/object&gt;&lt;object type=&quot;3&quot; unique_id=&quot;10035&quot;&gt;&lt;property id=&quot;20148&quot; value=&quot;5&quot;/&gt;&lt;property id=&quot;20300&quot; value=&quot;Slide 36 - &amp;quot;Processing MITCs&amp;#x0D;&amp;#x0A;in the LTS&amp;quot;&quot;/&gt;&lt;property id=&quot;20307&quot; value=&quot;356&quot;/&gt;&lt;/object&gt;&lt;object type=&quot;3&quot; unique_id=&quot;10036&quot;&gt;&lt;property id=&quot;20148&quot; value=&quot;5&quot;/&gt;&lt;property id=&quot;20300&quot; value=&quot;Slide 37 - &amp;quot;Notification Letters&amp;quot;&quot;/&gt;&lt;property id=&quot;20307&quot; value=&quot;357&quot;/&gt;&lt;/object&gt;&lt;object type=&quot;3&quot; unique_id=&quot;10037&quot;&gt;&lt;property id=&quot;20148&quot; value=&quot;5&quot;/&gt;&lt;property id=&quot;20300&quot; value=&quot;Slide 32 - &amp;quot;VA-Once&amp;quot;&quot;/&gt;&lt;property id=&quot;20307&quot; value=&quot;358&quot;/&gt;&lt;/object&gt;&lt;object type=&quot;3&quot; unique_id=&quot;10038&quot;&gt;&lt;property id=&quot;20148&quot; value=&quot;5&quot;/&gt;&lt;property id=&quot;20300&quot; value=&quot;Slide 33 - &amp;quot;Amendment  Correction&amp;quot;&quot;/&gt;&lt;property id=&quot;20307&quot; value=&quot;359&quot;/&gt;&lt;/object&gt;&lt;object type=&quot;3&quot; unique_id=&quot;10039&quot;&gt;&lt;property id=&quot;20148&quot; value=&quot;5&quot;/&gt;&lt;property id=&quot;20300&quot; value=&quot;Slide 34 - &amp;quot;Demonstration - Amendment vs. Correction&amp;quot;&quot;/&gt;&lt;property id=&quot;20307&quot; value=&quot;360&quot;/&gt;&lt;/object&gt;&lt;object type=&quot;3&quot; unique_id=&quot;10040&quot;&gt;&lt;property id=&quot;20148&quot; value=&quot;5&quot;/&gt;&lt;property id=&quot;20300&quot; value=&quot;Slide 38 - &amp;quot;Mitigating Circumstances are Required &amp;#x0D;&amp;#x0A;(MITC-1)&amp;quot;&quot;/&gt;&lt;property id=&quot;20307&quot; value=&quot;338&quot;/&gt;&lt;/object&gt;&lt;object type=&quot;3&quot; unique_id=&quot;10041&quot;&gt;&lt;property id=&quot;20148&quot; value=&quot;5&quot;/&gt;&lt;property id=&quot;20300&quot; value=&quot;Slide 39 - &amp;quot;Generating an MITC-1 Letter&amp;quot;&quot;/&gt;&lt;property id=&quot;20307&quot; value=&quot;339&quot;/&gt;&lt;/object&gt;&lt;object type=&quot;3&quot; unique_id=&quot;10042&quot;&gt;&lt;property id=&quot;20148&quot; value=&quot;5&quot;/&gt;&lt;property id=&quot;20300&quot; value=&quot;Slide 40 - &amp;quot;Generating an MITC-1 Letter (Continued)&amp;quot;&quot;/&gt;&lt;property id=&quot;20307&quot; value=&quot;340&quot;/&gt;&lt;/object&gt;&lt;object type=&quot;3&quot; unique_id=&quot;10043&quot;&gt;&lt;property id=&quot;20148&quot; value=&quot;5&quot;/&gt;&lt;property id=&quot;20300&quot; value=&quot;Slide 41 - &amp;quot;Generating an MITC-1 Letter:  Do Not Apply 6X&amp;quot;&quot;/&gt;&lt;property id=&quot;20307&quot; value=&quot;342&quot;/&gt;&lt;/object&gt;&lt;object type=&quot;3&quot; unique_id=&quot;10044&quot;&gt;&lt;property id=&quot;20148&quot; value=&quot;5&quot;/&gt;&lt;property id=&quot;20300&quot; value=&quot;Slide 42 - &amp;quot;Demonstration - Generating an MITC-1 Letter:  Do Not Apply 6X&amp;quot;&quot;/&gt;&lt;property id=&quot;20307&quot; value=&quot;341&quot;/&gt;&lt;/object&gt;&lt;object type=&quot;3&quot; unique_id=&quot;10045&quot;&gt;&lt;property id=&quot;20148&quot; value=&quot;5&quot;/&gt;&lt;property id=&quot;20300&quot; value=&quot;Slide 43 - &amp;quot;Generating an MITC-1 Letter - Scenario 1 &amp;quot;&quot;/&gt;&lt;property id=&quot;20307&quot; value=&quot;344&quot;/&gt;&lt;/object&gt;&lt;object type=&quot;3&quot; unique_id=&quot;10046&quot;&gt;&lt;property id=&quot;20148&quot; value=&quot;5&quot;/&gt;&lt;property id=&quot;20300&quot; value=&quot;Slide 44 - &amp;quot;Generating an MITC-1 Letter:  Scenario 1&amp;quot;&quot;/&gt;&lt;property id=&quot;20307&quot; value=&quot;345&quot;/&gt;&lt;/object&gt;&lt;object type=&quot;3&quot; unique_id=&quot;10047&quot;&gt;&lt;property id=&quot;20148&quot; value=&quot;5&quot;/&gt;&lt;property id=&quot;20300&quot; value=&quot;Slide 45 - &amp;quot;Generating a MITC-1 Letter:  Scenario 1 (Continued) &amp;quot;&quot;/&gt;&lt;property id=&quot;20307&quot; value=&quot;346&quot;/&gt;&lt;/object&gt;&lt;object type=&quot;3&quot; unique_id=&quot;10048&quot;&gt;&lt;property id=&quot;20148&quot; value=&quot;5&quot;/&gt;&lt;property id=&quot;20300&quot; value=&quot;Slide 46 - &amp;quot;Generating an MITC-1 Letter:  Scenario 2 &amp;quot;&quot;/&gt;&lt;property id=&quot;20307&quot; value=&quot;347&quot;/&gt;&lt;/object&gt;&lt;object type=&quot;3&quot; unique_id=&quot;10049&quot;&gt;&lt;property id=&quot;20148&quot; value=&quot;5&quot;/&gt;&lt;property id=&quot;20300&quot; value=&quot;Slide 47 - &amp;quot;Scenario 2 - 6X Applicable Charges &amp;#x0D;&amp;#x0A;(6X Placeholders)&amp;quot;&quot;/&gt;&lt;property id=&quot;20307&quot; value=&quot;348&quot;/&gt;&lt;/object&gt;&lt;object type=&quot;3&quot; unique_id=&quot;10050&quot;&gt;&lt;property id=&quot;20148&quot; value=&quot;5&quot;/&gt;&lt;property id=&quot;20300&quot; value=&quot;Slide 48 - &amp;quot;Scenario 2 - 6X Applicable Charges &amp;#x0D;&amp;#x0A;(6X Placeholders) (Continued)&amp;quot;&quot;/&gt;&lt;property id=&quot;20307&quot; value=&quot;349&quot;/&gt;&lt;/object&gt;&lt;object type=&quot;3&quot; unique_id=&quot;10051&quot;&gt;&lt;property id=&quot;20148&quot; value=&quot;5&quot;/&gt;&lt;property id=&quot;20300&quot; value=&quot;Slide 49 - &amp;quot;Scenario 2 - 6X Applicable Charges &amp;#x0D;&amp;#x0A;(6X Placeholders) (Continued)&amp;quot;&quot;/&gt;&lt;property id=&quot;20307&quot; value=&quot;350&quot;/&gt;&lt;/object&gt;&lt;object type=&quot;3&quot; unique_id=&quot;10052&quot;&gt;&lt;property id=&quot;20148&quot; value=&quot;5&quot;/&gt;&lt;property id=&quot;20300&quot; value=&quot;Slide 50 - &amp;quot;Scenario 2 - 6X Applicable Charges &amp;#x0D;&amp;#x0A;(6X Placeholders) - Examples&amp;quot;&quot;/&gt;&lt;property id=&quot;20307&quot; value=&quot;381&quot;/&gt;&lt;/object&gt;&lt;object type=&quot;3&quot; unique_id=&quot;10053&quot;&gt;&lt;property id=&quot;20148&quot; value=&quot;5&quot;/&gt;&lt;property id=&quot;20300&quot; value=&quot;Slide 51 - &amp;quot;MITC-1 Letter:  Scenario 2 (6X Placeholders)&amp;quot;&quot;/&gt;&lt;property id=&quot;20307&quot; value=&quot;351&quot;/&gt;&lt;/object&gt;&lt;object type=&quot;3&quot; unique_id=&quot;10054&quot;&gt;&lt;property id=&quot;20148&quot; value=&quot;5&quot;/&gt;&lt;property id=&quot;20300&quot; value=&quot;Slide 52 - &amp;quot;MITC-1 Letter:  Scenario 2&amp;quot;&quot;/&gt;&lt;property id=&quot;20307&quot; value=&quot;352&quot;/&gt;&lt;/object&gt;&lt;object type=&quot;3&quot; unique_id=&quot;10055&quot;&gt;&lt;property id=&quot;20148&quot; value=&quot;5&quot;/&gt;&lt;property id=&quot;20300&quot; value=&quot;Slide 53 - &amp;quot;MITC-1 Letter:  Scenario 2 (Continued)&amp;quot;&quot;/&gt;&lt;property id=&quot;20307&quot; value=&quot;353&quot;/&gt;&lt;/object&gt;&lt;object type=&quot;3&quot; unique_id=&quot;10056&quot;&gt;&lt;property id=&quot;20148&quot; value=&quot;5&quot;/&gt;&lt;property id=&quot;20300&quot; value=&quot;Slide 54 - &amp;quot;MITC-1 Limitations&amp;quot;&quot;/&gt;&lt;property id=&quot;20307&quot; value=&quot;354&quot;/&gt;&lt;/object&gt;&lt;object type=&quot;3&quot; unique_id=&quot;10057&quot;&gt;&lt;property id=&quot;20148&quot; value=&quot;5&quot;/&gt;&lt;property id=&quot;20300&quot; value=&quot;Slide 55 - &amp;quot;MITC-1 Automation&amp;quot;&quot;/&gt;&lt;property id=&quot;20307&quot; value=&quot;355&quot;/&gt;&lt;/object&gt;&lt;object type=&quot;3&quot; unique_id=&quot;10058&quot;&gt;&lt;property id=&quot;20148&quot; value=&quot;5&quot;/&gt;&lt;property id=&quot;20300&quot; value=&quot;Slide 56 - &amp;quot;Comprehension Check&amp;quot;&quot;/&gt;&lt;property id=&quot;20307&quot; value=&quot;382&quot;/&gt;&lt;/object&gt;&lt;object type=&quot;3&quot; unique_id=&quot;10059&quot;&gt;&lt;property id=&quot;20148&quot; value=&quot;5&quot;/&gt;&lt;property id=&quot;20300&quot; value=&quot;Slide 57 - &amp;quot;MITCs Received &amp;#x0D;&amp;#x0A;but Not Accepted Letter &amp;#x0D;&amp;#x0A;(MITC-2)&amp;quot;&quot;/&gt;&lt;property id=&quot;20307&quot; value=&quot;328&quot;/&gt;&lt;/object&gt;&lt;object type=&quot;3&quot; unique_id=&quot;10060&quot;&gt;&lt;property id=&quot;20148&quot; value=&quot;5&quot;/&gt;&lt;property id=&quot;20300&quot; value=&quot;Slide 58 - &amp;quot;Generating an MITC-2 Letter&amp;quot;&quot;/&gt;&lt;property id=&quot;20307&quot; value=&quot;329&quot;/&gt;&lt;/object&gt;&lt;object type=&quot;3&quot; unique_id=&quot;10061&quot;&gt;&lt;property id=&quot;20148&quot; value=&quot;5&quot;/&gt;&lt;property id=&quot;20300&quot; value=&quot;Slide 59 - &amp;quot;MITCs “Are Provided” Box&amp;quot;&quot;/&gt;&lt;property id=&quot;20307&quot; value=&quot;330&quot;/&gt;&lt;/object&gt;&lt;object type=&quot;3&quot; unique_id=&quot;10062&quot;&gt;&lt;property id=&quot;20148&quot; value=&quot;5&quot;/&gt;&lt;property id=&quot;20300&quot; value=&quot;Slide 60 - &amp;quot;Generating an MITC-2 Letter: &amp;#x0D;&amp;#x0A;Received After Development&amp;quot;&quot;/&gt;&lt;property id=&quot;20307&quot; value=&quot;331&quot;/&gt;&lt;/object&gt;&lt;object type=&quot;3&quot; unique_id=&quot;10063&quot;&gt;&lt;property id=&quot;20148&quot; value=&quot;5&quot;/&gt;&lt;property id=&quot;20300&quot; value=&quot;Slide 61 - &amp;quot;Generating an MITC-2 Letter&amp;quot;&quot;/&gt;&lt;property id=&quot;20307&quot; value=&quot;332&quot;/&gt;&lt;/object&gt;&lt;object type=&quot;3&quot; unique_id=&quot;10064&quot;&gt;&lt;property id=&quot;20148&quot; value=&quot;5&quot;/&gt;&lt;property id=&quot;20300&quot; value=&quot;Slide 62 - &amp;quot;Generating an MITC-2 Letter (Continued)&amp;quot;&quot;/&gt;&lt;property id=&quot;20307&quot; value=&quot;333&quot;/&gt;&lt;/object&gt;&lt;object type=&quot;3&quot; unique_id=&quot;10065&quot;&gt;&lt;property id=&quot;20148&quot; value=&quot;5&quot;/&gt;&lt;property id=&quot;20300&quot; value=&quot;Slide 63 - &amp;quot;Generating an MITC-2 Letter (Continued)&amp;quot;&quot;/&gt;&lt;property id=&quot;20307&quot; value=&quot;334&quot;/&gt;&lt;/object&gt;&lt;object type=&quot;3&quot; unique_id=&quot;10066&quot;&gt;&lt;property id=&quot;20148&quot; value=&quot;5&quot;/&gt;&lt;property id=&quot;20300&quot; value=&quot;Slide 64 - &amp;quot;Generating an MITC-2 Letter (Continued)&amp;quot;&quot;/&gt;&lt;property id=&quot;20307&quot; value=&quot;335&quot;/&gt;&lt;/object&gt;&lt;object type=&quot;3&quot; unique_id=&quot;10067&quot;&gt;&lt;property id=&quot;20148&quot; value=&quot;5&quot;/&gt;&lt;property id=&quot;20300&quot; value=&quot;Slide 65 - &amp;quot;MITC-2  Letter&amp;quot;&quot;/&gt;&lt;property id=&quot;20307&quot; value=&quot;336&quot;/&gt;&lt;/object&gt;&lt;object type=&quot;3&quot; unique_id=&quot;10068&quot;&gt;&lt;property id=&quot;20148&quot; value=&quot;5&quot;/&gt;&lt;property id=&quot;20300&quot; value=&quot;Slide 66 - &amp;quot;MITC-2 – Automation&amp;quot;&quot;/&gt;&lt;property id=&quot;20307&quot; value=&quot;337&quot;/&gt;&lt;/object&gt;&lt;object type=&quot;3&quot; unique_id=&quot;10069&quot;&gt;&lt;property id=&quot;20148&quot; value=&quot;5&quot;/&gt;&lt;property id=&quot;20300&quot; value=&quot;Slide 67 - &amp;quot;Comprehension Check&amp;quot;&quot;/&gt;&lt;property id=&quot;20307&quot; value=&quot;383&quot;/&gt;&lt;/object&gt;&lt;object type=&quot;3&quot; unique_id=&quot;10070&quot;&gt;&lt;property id=&quot;20148&quot; value=&quot;5&quot;/&gt;&lt;property id=&quot;20300&quot; value=&quot;Slide 68 - &amp;quot;Mitigating Circumstances Received &amp;#x0D;&amp;#x0A;and Accepted Letter &amp;#x0D;&amp;#x0A;(MITC-3)&amp;quot;&quot;/&gt;&lt;property id=&quot;20307&quot; value=&quot;307&quot;/&gt;&lt;/object&gt;&lt;object type=&quot;3&quot; unique_id=&quot;10071&quot;&gt;&lt;property id=&quot;20148&quot; value=&quot;5&quot;/&gt;&lt;property id=&quot;20300&quot; value=&quot;Slide 69 - &amp;quot;Generating an MITC-3 Letter&amp;quot;&quot;/&gt;&lt;property id=&quot;20307&quot; value=&quot;308&quot;/&gt;&lt;/object&gt;&lt;object type=&quot;3&quot; unique_id=&quot;10072&quot;&gt;&lt;property id=&quot;20148&quot; value=&quot;5&quot;/&gt;&lt;property id=&quot;20300&quot; value=&quot;Slide 70 - &amp;quot;Mitigating Circumstances &amp;#x0D;&amp;#x0A;“Are Acceptable” Box&amp;quot;&quot;/&gt;&lt;property id=&quot;20307&quot; value=&quot;309&quot;/&gt;&lt;/object&gt;&lt;object type=&quot;3&quot; unique_id=&quot;10073&quot;&gt;&lt;property id=&quot;20148&quot; value=&quot;5&quot;/&gt;&lt;property id=&quot;20300&quot; value=&quot;Slide 71 - &amp;quot;Generating an MITC-3 Letter&amp;quot;&quot;/&gt;&lt;property id=&quot;20307&quot; value=&quot;310&quot;/&gt;&lt;/object&gt;&lt;object type=&quot;3&quot; unique_id=&quot;10074&quot;&gt;&lt;property id=&quot;20148&quot; value=&quot;5&quot;/&gt;&lt;property id=&quot;20300&quot; value=&quot;Slide 72 - &amp;quot;Generating an MITC-3 Letter:&amp;#x0D;&amp;#x0A;Received After Development&amp;quot;&quot;/&gt;&lt;property id=&quot;20307&quot; value=&quot;311&quot;/&gt;&lt;/object&gt;&lt;object type=&quot;3&quot; unique_id=&quot;10075&quot;&gt;&lt;property id=&quot;20148&quot; value=&quot;5&quot;/&gt;&lt;property id=&quot;20300&quot; value=&quot;Slide 73 - &amp;quot;Generating an MITC-3 Letter&amp;quot;&quot;/&gt;&lt;property id=&quot;20307&quot; value=&quot;312&quot;/&gt;&lt;/object&gt;&lt;object type=&quot;3&quot; unique_id=&quot;10076&quot;&gt;&lt;property id=&quot;20148&quot; value=&quot;5&quot;/&gt;&lt;property id=&quot;20300&quot; value=&quot;Slide 74 - &amp;quot;Generating an MITC-3 Letter (Continued)&amp;quot;&quot;/&gt;&lt;property id=&quot;20307&quot; value=&quot;313&quot;/&gt;&lt;/object&gt;&lt;object type=&quot;3&quot; unique_id=&quot;10077&quot;&gt;&lt;property id=&quot;20148&quot; value=&quot;5&quot;/&gt;&lt;property id=&quot;20300&quot; value=&quot;Slide 75 - &amp;quot;Generating an MITC-3 Letter (Continued)&amp;quot;&quot;/&gt;&lt;property id=&quot;20307&quot; value=&quot;314&quot;/&gt;&lt;/object&gt;&lt;object type=&quot;3&quot; unique_id=&quot;10078&quot;&gt;&lt;property id=&quot;20148&quot; value=&quot;5&quot;/&gt;&lt;property id=&quot;20300&quot; value=&quot;Slide 76 - &amp;quot;Generating an MITC-3 Letter (Continued)&amp;quot;&quot;/&gt;&lt;property id=&quot;20307&quot; value=&quot;316&quot;/&gt;&lt;/object&gt;&lt;object type=&quot;3&quot; unique_id=&quot;10079&quot;&gt;&lt;property id=&quot;20148&quot; value=&quot;5&quot;/&gt;&lt;property id=&quot;20300&quot; value=&quot;Slide 77 - &amp;quot;Generating an MITC-3 Letter (Continued)&amp;quot;&quot;/&gt;&lt;property id=&quot;20307&quot; value=&quot;315&quot;/&gt;&lt;/object&gt;&lt;object type=&quot;3&quot; unique_id=&quot;10080&quot;&gt;&lt;property id=&quot;20148&quot; value=&quot;5&quot;/&gt;&lt;property id=&quot;20300&quot; value=&quot;Slide 78 - &amp;quot;Generating an MITC-3 Letter (Continued)&amp;quot;&quot;/&gt;&lt;property id=&quot;20307&quot; value=&quot;324&quot;/&gt;&lt;/object&gt;&lt;object type=&quot;3&quot; unique_id=&quot;10081&quot;&gt;&lt;property id=&quot;20148&quot; value=&quot;5&quot;/&gt;&lt;property id=&quot;20300&quot; value=&quot;Slide 79 - &amp;quot;Generating an MITC-3 Letter (Continued)&amp;quot;&quot;/&gt;&lt;property id=&quot;20307&quot; value=&quot;325&quot;/&gt;&lt;/object&gt;&lt;object type=&quot;3&quot; unique_id=&quot;10082&quot;&gt;&lt;property id=&quot;20148&quot; value=&quot;5&quot;/&gt;&lt;property id=&quot;20300&quot; value=&quot;Slide 80 - &amp;quot;MITC-3 Letter – &amp;#x0D;&amp;#x0A;Limitations Collection Code&amp;quot;&quot;/&gt;&lt;property id=&quot;20307&quot; value=&quot;326&quot;/&gt;&lt;/object&gt;&lt;object type=&quot;3&quot; unique_id=&quot;10083&quot;&gt;&lt;property id=&quot;20148&quot; value=&quot;5&quot;/&gt;&lt;property id=&quot;20300&quot; value=&quot;Slide 81 - &amp;quot;MITC-3 Letter – &amp;#x0D;&amp;#x0A;Automation&amp;quot;&quot;/&gt;&lt;property id=&quot;20307&quot; value=&quot;327&quot;/&gt;&lt;/object&gt;&lt;object type=&quot;3&quot; unique_id=&quot;10084&quot;&gt;&lt;property id=&quot;20148&quot; value=&quot;5&quot;/&gt;&lt;property id=&quot;20300&quot; value=&quot;Slide 82 - &amp;quot;Six Credit Hours Exclusion (6X) Granted for Withdrawal/Termination &amp;#x0D;&amp;#x0A;(MITC-4)&amp;quot;&quot;/&gt;&lt;property id=&quot;20307&quot; value=&quot;317&quot;/&gt;&lt;/object&gt;&lt;object type=&quot;3&quot; unique_id=&quot;10085&quot;&gt;&lt;property id=&quot;20148&quot; value=&quot;5&quot;/&gt;&lt;property id=&quot;20300&quot; value=&quot;Slide 83 - &amp;quot;Generating an MITC-4 Letter&amp;quot;&quot;/&gt;&lt;property id=&quot;20307&quot; value=&quot;318&quot;/&gt;&lt;/object&gt;&lt;object type=&quot;3&quot; unique_id=&quot;10086&quot;&gt;&lt;property id=&quot;20148&quot; value=&quot;5&quot;/&gt;&lt;property id=&quot;20300&quot; value=&quot;Slide 84 - &amp;quot;Generating an MITC-4 Letter (Continued)&amp;quot;&quot;/&gt;&lt;property id=&quot;20307&quot; value=&quot;290&quot;/&gt;&lt;/object&gt;&lt;object type=&quot;3&quot; unique_id=&quot;10087&quot;&gt;&lt;property id=&quot;20148&quot; value=&quot;5&quot;/&gt;&lt;property id=&quot;20300&quot; value=&quot;Slide 85 - &amp;quot;Generating an MITC-4 Letter (Continued)&amp;quot;&quot;/&gt;&lt;property id=&quot;20307&quot; value=&quot;319&quot;/&gt;&lt;/object&gt;&lt;object type=&quot;3&quot; unique_id=&quot;10088&quot;&gt;&lt;property id=&quot;20148&quot; value=&quot;5&quot;/&gt;&lt;property id=&quot;20300&quot; value=&quot;Slide 86 - &amp;quot;Generating an MITC-4 Letter (Continued)&amp;quot;&quot;/&gt;&lt;property id=&quot;20307&quot; value=&quot;320&quot;/&gt;&lt;/object&gt;&lt;object type=&quot;3&quot; unique_id=&quot;10089&quot;&gt;&lt;property id=&quot;20148&quot; value=&quot;5&quot;/&gt;&lt;property id=&quot;20300&quot; value=&quot;Slide 87 - &amp;quot;Generating an MITC-4 Letter (Continued)&amp;quot;&quot;/&gt;&lt;property id=&quot;20307&quot; value=&quot;321&quot;/&gt;&lt;/object&gt;&lt;object type=&quot;3&quot; unique_id=&quot;10090&quot;&gt;&lt;property id=&quot;20148&quot; value=&quot;5&quot;/&gt;&lt;property id=&quot;20300&quot; value=&quot;Slide 88 - &amp;quot;MITC-4 Limitations&amp;quot;&quot;/&gt;&lt;property id=&quot;20307&quot; value=&quot;322&quot;/&gt;&lt;/object&gt;&lt;object type=&quot;3&quot; unique_id=&quot;10091&quot;&gt;&lt;property id=&quot;20148&quot; value=&quot;5&quot;/&gt;&lt;property id=&quot;20300&quot; value=&quot;Slide 89 - &amp;quot;MITC-4 Automation&amp;quot;&quot;/&gt;&lt;property id=&quot;20307&quot; value=&quot;323&quot;/&gt;&lt;/object&gt;&lt;object type=&quot;3&quot; unique_id=&quot;10092&quot;&gt;&lt;property id=&quot;20148&quot; value=&quot;5&quot;/&gt;&lt;property id=&quot;20300&quot; value=&quot;Slide 90 - &amp;quot;Mitigating Circumstances - Scenarios&amp;quot;&quot;/&gt;&lt;property id=&quot;20307&quot; value=&quot;384&quot;/&gt;&lt;/object&gt;&lt;object type=&quot;3&quot; unique_id=&quot;10094&quot;&gt;&lt;property id=&quot;20148&quot; value=&quot;5&quot;/&gt;&lt;property id=&quot;20300&quot; value=&quot;Slide 91 - &amp;quot;Summary&amp;quot;&quot;/&gt;&lt;property id=&quot;20307&quot; value=&quot;296&quot;/&gt;&lt;/object&gt;&lt;object type=&quot;3&quot; unique_id=&quot;10095&quot;&gt;&lt;property id=&quot;20148&quot; value=&quot;5&quot;/&gt;&lt;property id=&quot;20300&quot; value=&quot;Slide 92 - &amp;quot;Questions?&amp;quot;&quot;/&gt;&lt;property id=&quot;20307&quot; value=&quot;297&quot;/&gt;&lt;/object&gt;&lt;object type=&quot;3&quot; unique_id=&quot;10096&quot;&gt;&lt;property id=&quot;20148&quot; value=&quot;5&quot;/&gt;&lt;property id=&quot;20300&quot; value=&quot;Slide 93 - &amp;quot;TMS Assessment and Survey&amp;quot;&quot;/&gt;&lt;property id=&quot;20307&quot; value=&quot;298&quot;/&gt;&lt;/object&gt;&lt;object type=&quot;3&quot; unique_id=&quot;10097&quot;&gt;&lt;property id=&quot;20148&quot; value=&quot;5&quot;/&gt;&lt;property id=&quot;20300&quot; value=&quot;Slide 4 - &amp;quot;Terminology&amp;quot;&quot;/&gt;&lt;property id=&quot;20307&quot; value=&quot;387&quot;/&gt;&lt;/object&gt;&lt;object type=&quot;3&quot; unique_id=&quot;10098&quot;&gt;&lt;property id=&quot;20148&quot; value=&quot;5&quot;/&gt;&lt;property id=&quot;20300&quot; value=&quot;Slide 5 - &amp;quot;Mitigating Circumstances (MITCs)&amp;quot;&quot;/&gt;&lt;property id=&quot;20307&quot; value=&quot;386&quot;/&gt;&lt;/object&gt;&lt;object type=&quot;3&quot; unique_id=&quot;10099&quot;&gt;&lt;property id=&quot;20148&quot; value=&quot;5&quot;/&gt;&lt;property id=&quot;20300&quot; value=&quot;Slide 11 - &amp;quot;Comprehension Check&amp;quot;&quot;/&gt;&lt;property id=&quot;20307&quot; value=&quot;385&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CC919667E7F640A1A551220B66E1DD" ma:contentTypeVersion="0" ma:contentTypeDescription="Create a new document." ma:contentTypeScope="" ma:versionID="8896d82f8ccc3cc9dcdf2780e0b81e9a">
  <xsd:schema xmlns:xsd="http://www.w3.org/2001/XMLSchema" xmlns:xs="http://www.w3.org/2001/XMLSchema" xmlns:p="http://schemas.microsoft.com/office/2006/metadata/properties" xmlns:ns2="ced1f988-d16c-4eb7-9443-312b8723c36c" targetNamespace="http://schemas.microsoft.com/office/2006/metadata/properties" ma:root="true" ma:fieldsID="1d673b042d7c1ef98ca4e77565e1a0f7" ns2:_="">
    <xsd:import namespace="ced1f988-d16c-4eb7-9443-312b8723c36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1f988-d16c-4eb7-9443-312b8723c36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ced1f988-d16c-4eb7-9443-312b8723c36c">EDUSHARE-305-941</_dlc_DocId>
    <_dlc_DocIdUrl xmlns="ced1f988-d16c-4eb7-9443-312b8723c36c">
      <Url>http://vaww.infoshare.va.gov/sites/educationservice/225/225A/_layouts/DocIdRedir.aspx?ID=EDUSHARE-305-941</Url>
      <Description>EDUSHARE-305-941</Description>
    </_dlc_DocIdUrl>
  </documentManagement>
</p:properties>
</file>

<file path=customXml/itemProps1.xml><?xml version="1.0" encoding="utf-8"?>
<ds:datastoreItem xmlns:ds="http://schemas.openxmlformats.org/officeDocument/2006/customXml" ds:itemID="{9E321518-705E-4B8D-8E5F-C7092FBB7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1f988-d16c-4eb7-9443-312b8723c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3A2B8C-4FA1-4112-9C45-948854481A42}">
  <ds:schemaRefs>
    <ds:schemaRef ds:uri="http://schemas.microsoft.com/sharepoint/events"/>
  </ds:schemaRefs>
</ds:datastoreItem>
</file>

<file path=customXml/itemProps3.xml><?xml version="1.0" encoding="utf-8"?>
<ds:datastoreItem xmlns:ds="http://schemas.openxmlformats.org/officeDocument/2006/customXml" ds:itemID="{53FFBF52-CA27-49CE-BC0D-6472A767BE02}">
  <ds:schemaRefs>
    <ds:schemaRef ds:uri="http://schemas.microsoft.com/sharepoint/v3/contenttype/forms"/>
  </ds:schemaRefs>
</ds:datastoreItem>
</file>

<file path=customXml/itemProps4.xml><?xml version="1.0" encoding="utf-8"?>
<ds:datastoreItem xmlns:ds="http://schemas.openxmlformats.org/officeDocument/2006/customXml" ds:itemID="{EE589B4C-95E5-4A69-A5B6-12ACA6FFF17A}">
  <ds:schemaRefs>
    <ds:schemaRef ds:uri="http://www.w3.org/XML/1998/namespace"/>
    <ds:schemaRef ds:uri="http://schemas.microsoft.com/office/2006/metadata/properties"/>
    <ds:schemaRef ds:uri="http://schemas.microsoft.com/office/infopath/2007/PartnerControls"/>
    <ds:schemaRef ds:uri="http://purl.org/dc/dcmitype/"/>
    <ds:schemaRef ds:uri="http://schemas.microsoft.com/office/2006/documentManagement/types"/>
    <ds:schemaRef ds:uri="http://purl.org/dc/elements/1.1/"/>
    <ds:schemaRef ds:uri="http://purl.org/dc/terms/"/>
    <ds:schemaRef ds:uri="http://schemas.openxmlformats.org/package/2006/metadata/core-properties"/>
    <ds:schemaRef ds:uri="ced1f988-d16c-4eb7-9443-312b8723c36c"/>
  </ds:schemaRefs>
</ds:datastoreItem>
</file>

<file path=docProps/app.xml><?xml version="1.0" encoding="utf-8"?>
<Properties xmlns="http://schemas.openxmlformats.org/officeDocument/2006/extended-properties" xmlns:vt="http://schemas.openxmlformats.org/officeDocument/2006/docPropsVTypes">
  <Template/>
  <TotalTime>31673</TotalTime>
  <Words>3409</Words>
  <Application>Microsoft Office PowerPoint</Application>
  <PresentationFormat>On-screen Show (4:3)</PresentationFormat>
  <Paragraphs>390</Paragraphs>
  <Slides>40</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Courier New</vt:lpstr>
      <vt:lpstr>1_Office Theme</vt:lpstr>
      <vt:lpstr>Development</vt:lpstr>
      <vt:lpstr>Have you ever…?</vt:lpstr>
      <vt:lpstr>Overview of Today’s Training</vt:lpstr>
      <vt:lpstr>Lesson Objectives</vt:lpstr>
      <vt:lpstr>When Development Is Needed?</vt:lpstr>
      <vt:lpstr>Development</vt:lpstr>
      <vt:lpstr>Development</vt:lpstr>
      <vt:lpstr>Example of Development 1</vt:lpstr>
      <vt:lpstr>Example of Development 2</vt:lpstr>
      <vt:lpstr>Example of when Not to Develop 1</vt:lpstr>
      <vt:lpstr>Example of when Not to Develop 2</vt:lpstr>
      <vt:lpstr>Discussion</vt:lpstr>
      <vt:lpstr>Development Resources and Guidelines</vt:lpstr>
      <vt:lpstr>Resources for Development</vt:lpstr>
      <vt:lpstr>Development Involving a Federal Agency</vt:lpstr>
      <vt:lpstr>Development Involving a Federal Agency Partially Awarded Claim</vt:lpstr>
      <vt:lpstr>Example of When NOT to Partially Award a Claim</vt:lpstr>
      <vt:lpstr>Example of When NOT to Partially Award a Claim</vt:lpstr>
      <vt:lpstr>Example of When NOT to Partially Award a Claim</vt:lpstr>
      <vt:lpstr>Example of When to Partially Award a Claim</vt:lpstr>
      <vt:lpstr>Example of When to Partially Award a Claim</vt:lpstr>
      <vt:lpstr>Development Involving a Federal Agency Controlling the Claim with an Interim Decision</vt:lpstr>
      <vt:lpstr>Development Involving a Federal Agency Controlling the Claim with No Interim Decision</vt:lpstr>
      <vt:lpstr>Development Involving a Federal Agency Duty To Assist</vt:lpstr>
      <vt:lpstr> Development Involving a Non-Federal Agency</vt:lpstr>
      <vt:lpstr> Development Involving a Non-Federal Agency  Duty To Assist </vt:lpstr>
      <vt:lpstr>Development Involving Only the Claimant “Not Controlled”</vt:lpstr>
      <vt:lpstr>Development Involving a  School Certifying Official (SCO)</vt:lpstr>
      <vt:lpstr>Development Involving a  School Certifying Official (SCO), Cont’d</vt:lpstr>
      <vt:lpstr>Development Involving a  Education Liaison Representative (ELR)</vt:lpstr>
      <vt:lpstr>Comprehension Check</vt:lpstr>
      <vt:lpstr>Comprehension Check Answer</vt:lpstr>
      <vt:lpstr>Comprehension Check </vt:lpstr>
      <vt:lpstr>Comprehension Check Answer</vt:lpstr>
      <vt:lpstr>Discussion</vt:lpstr>
      <vt:lpstr>Important Steps Following  Initial Development</vt:lpstr>
      <vt:lpstr>Development  Responses</vt:lpstr>
      <vt:lpstr>Summary</vt:lpstr>
      <vt:lpstr>References</vt:lpstr>
      <vt:lpstr>Questions?</vt:lpstr>
    </vt:vector>
  </TitlesOfParts>
  <Company>Veterans Benefits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 Development PowerPoint Presentation</dc:title>
  <dc:subject>VCE, ECM</dc:subject>
  <dc:creator>Department of Veterans Affairs, Veterans Benefits Administration, Education Service, STAFF</dc:creator>
  <cp:keywords>developmnet,complete claims,developing to DoD,DPRIS,ELR,education liaision representative</cp:keywords>
  <dc:description>The purpose of this lesson is to help employees understand the circumstances under which development is necessary, as well as the process involved when there is a need to develop for additional information.</dc:description>
  <cp:lastModifiedBy>Poole, Kathleen</cp:lastModifiedBy>
  <cp:revision>818</cp:revision>
  <cp:lastPrinted>2016-03-01T13:43:44Z</cp:lastPrinted>
  <dcterms:created xsi:type="dcterms:W3CDTF">2014-09-26T18:35:36Z</dcterms:created>
  <dcterms:modified xsi:type="dcterms:W3CDTF">2017-04-17T17:58:52Z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0x010100E4CC919667E7F640A1A551220B66E1DD</vt:lpwstr>
  </property>
  <property fmtid="{D5CDD505-2E9C-101B-9397-08002B2CF9AE}" pid="3" name="_dlc_DocIdItemGuid">
    <vt:lpwstr>0d63efd6-ac83-449f-ba13-0a4c781256a1</vt:lpwstr>
  </property>
  <property fmtid="{D5CDD505-2E9C-101B-9397-08002B2CF9AE}" pid="4" name="Language">
    <vt:lpwstr>English (U.S.)</vt:lpwstr>
  </property>
  <property fmtid="{D5CDD505-2E9C-101B-9397-08002B2CF9AE}" pid="5" name="Topic">
    <vt:lpwstr>Development</vt:lpwstr>
  </property>
  <property fmtid="{D5CDD505-2E9C-101B-9397-08002B2CF9AE}" pid="6" name="RPO">
    <vt:lpwstr>Muskogee</vt:lpwstr>
  </property>
  <property fmtid="{D5CDD505-2E9C-101B-9397-08002B2CF9AE}" pid="7" name="Type">
    <vt:lpwstr>Presentation</vt:lpwstr>
  </property>
</Properties>
</file>