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5"/>
  </p:sldMasterIdLst>
  <p:notesMasterIdLst>
    <p:notesMasterId r:id="rId61"/>
  </p:notesMasterIdLst>
  <p:sldIdLst>
    <p:sldId id="256" r:id="rId6"/>
    <p:sldId id="285" r:id="rId7"/>
    <p:sldId id="288" r:id="rId8"/>
    <p:sldId id="289" r:id="rId9"/>
    <p:sldId id="290" r:id="rId10"/>
    <p:sldId id="312" r:id="rId11"/>
    <p:sldId id="353" r:id="rId12"/>
    <p:sldId id="316" r:id="rId13"/>
    <p:sldId id="314" r:id="rId14"/>
    <p:sldId id="301" r:id="rId15"/>
    <p:sldId id="291" r:id="rId16"/>
    <p:sldId id="313" r:id="rId17"/>
    <p:sldId id="359" r:id="rId18"/>
    <p:sldId id="360" r:id="rId19"/>
    <p:sldId id="293" r:id="rId20"/>
    <p:sldId id="322" r:id="rId21"/>
    <p:sldId id="296" r:id="rId22"/>
    <p:sldId id="299" r:id="rId23"/>
    <p:sldId id="305" r:id="rId24"/>
    <p:sldId id="306" r:id="rId25"/>
    <p:sldId id="307" r:id="rId26"/>
    <p:sldId id="308" r:id="rId27"/>
    <p:sldId id="354" r:id="rId28"/>
    <p:sldId id="319" r:id="rId29"/>
    <p:sldId id="320" r:id="rId30"/>
    <p:sldId id="321" r:id="rId31"/>
    <p:sldId id="355" r:id="rId32"/>
    <p:sldId id="323" r:id="rId33"/>
    <p:sldId id="324" r:id="rId34"/>
    <p:sldId id="325" r:id="rId35"/>
    <p:sldId id="326" r:id="rId36"/>
    <p:sldId id="356" r:id="rId37"/>
    <p:sldId id="317" r:id="rId38"/>
    <p:sldId id="318" r:id="rId39"/>
    <p:sldId id="327" r:id="rId40"/>
    <p:sldId id="329" r:id="rId41"/>
    <p:sldId id="328" r:id="rId42"/>
    <p:sldId id="361" r:id="rId43"/>
    <p:sldId id="362" r:id="rId44"/>
    <p:sldId id="363" r:id="rId45"/>
    <p:sldId id="364" r:id="rId46"/>
    <p:sldId id="337" r:id="rId47"/>
    <p:sldId id="341" r:id="rId48"/>
    <p:sldId id="342" r:id="rId49"/>
    <p:sldId id="344" r:id="rId50"/>
    <p:sldId id="345" r:id="rId51"/>
    <p:sldId id="346" r:id="rId52"/>
    <p:sldId id="347" r:id="rId53"/>
    <p:sldId id="348" r:id="rId54"/>
    <p:sldId id="349" r:id="rId55"/>
    <p:sldId id="350" r:id="rId56"/>
    <p:sldId id="357" r:id="rId57"/>
    <p:sldId id="309" r:id="rId58"/>
    <p:sldId id="311" r:id="rId59"/>
    <p:sldId id="358" r:id="rId60"/>
  </p:sldIdLst>
  <p:sldSz cx="9144000" cy="6858000" type="screen4x3"/>
  <p:notesSz cx="7010400" cy="92964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7CB0F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23" autoAdjust="0"/>
    <p:restoredTop sz="91343" autoAdjust="0"/>
  </p:normalViewPr>
  <p:slideViewPr>
    <p:cSldViewPr>
      <p:cViewPr varScale="1">
        <p:scale>
          <a:sx n="107" d="100"/>
          <a:sy n="107" d="100"/>
        </p:scale>
        <p:origin x="1278" y="114"/>
      </p:cViewPr>
      <p:guideLst>
        <p:guide orient="horz" pos="2160"/>
        <p:guide pos="2880"/>
      </p:guideLst>
    </p:cSldViewPr>
  </p:slideViewPr>
  <p:notesTextViewPr>
    <p:cViewPr>
      <p:scale>
        <a:sx n="1" d="1"/>
        <a:sy n="1" d="1"/>
      </p:scale>
      <p:origin x="0" y="0"/>
    </p:cViewPr>
  </p:notesTextViewPr>
  <p:sorterViewPr>
    <p:cViewPr>
      <p:scale>
        <a:sx n="100" d="100"/>
        <a:sy n="100" d="100"/>
      </p:scale>
      <p:origin x="0" y="2688"/>
    </p:cViewPr>
  </p:sorterViewPr>
  <p:notesViewPr>
    <p:cSldViewPr showGuides="1">
      <p:cViewPr>
        <p:scale>
          <a:sx n="100" d="100"/>
          <a:sy n="100" d="100"/>
        </p:scale>
        <p:origin x="-1500" y="4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9DCD669-B84C-461C-BB53-FF0867AC6EF9}" type="datetimeFigureOut">
              <a:rPr lang="en-US" smtClean="0"/>
              <a:t>4/24/2017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CECF49-2165-4CE7-B39E-10D80CF3C557}" type="slidenum">
              <a:rPr lang="en-US" smtClean="0"/>
              <a:t>‹#›</a:t>
            </a:fld>
            <a:endParaRPr lang="en-US" dirty="0"/>
          </a:p>
        </p:txBody>
      </p:sp>
    </p:spTree>
    <p:extLst>
      <p:ext uri="{BB962C8B-B14F-4D97-AF65-F5344CB8AC3E}">
        <p14:creationId xmlns:p14="http://schemas.microsoft.com/office/powerpoint/2010/main" val="3093504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t>1</a:t>
            </a:fld>
            <a:endParaRPr lang="en-US" dirty="0"/>
          </a:p>
        </p:txBody>
      </p:sp>
    </p:spTree>
    <p:extLst>
      <p:ext uri="{BB962C8B-B14F-4D97-AF65-F5344CB8AC3E}">
        <p14:creationId xmlns:p14="http://schemas.microsoft.com/office/powerpoint/2010/main" val="2726093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57066" indent="-291179" eaLnBrk="0" hangingPunct="0">
              <a:spcBef>
                <a:spcPct val="30000"/>
              </a:spcBef>
              <a:defRPr sz="1200">
                <a:solidFill>
                  <a:schemeClr val="tx1"/>
                </a:solidFill>
                <a:latin typeface="Times New Roman" charset="0"/>
              </a:defRPr>
            </a:lvl2pPr>
            <a:lvl3pPr marL="1164717" indent="-232943" eaLnBrk="0" hangingPunct="0">
              <a:spcBef>
                <a:spcPct val="30000"/>
              </a:spcBef>
              <a:defRPr sz="1200">
                <a:solidFill>
                  <a:schemeClr val="tx1"/>
                </a:solidFill>
                <a:latin typeface="Times New Roman" charset="0"/>
              </a:defRPr>
            </a:lvl3pPr>
            <a:lvl4pPr marL="1630604" indent="-232943" eaLnBrk="0" hangingPunct="0">
              <a:spcBef>
                <a:spcPct val="30000"/>
              </a:spcBef>
              <a:defRPr sz="1200">
                <a:solidFill>
                  <a:schemeClr val="tx1"/>
                </a:solidFill>
                <a:latin typeface="Times New Roman" charset="0"/>
              </a:defRPr>
            </a:lvl4pPr>
            <a:lvl5pPr marL="2096491" indent="-232943" eaLnBrk="0" hangingPunct="0">
              <a:spcBef>
                <a:spcPct val="30000"/>
              </a:spcBef>
              <a:defRPr sz="1200">
                <a:solidFill>
                  <a:schemeClr val="tx1"/>
                </a:solidFill>
                <a:latin typeface="Times New Roman" charset="0"/>
              </a:defRPr>
            </a:lvl5pPr>
            <a:lvl6pPr marL="2562377" indent="-232943" eaLnBrk="0" fontAlgn="base" hangingPunct="0">
              <a:spcBef>
                <a:spcPct val="30000"/>
              </a:spcBef>
              <a:spcAft>
                <a:spcPct val="0"/>
              </a:spcAft>
              <a:defRPr sz="1200">
                <a:solidFill>
                  <a:schemeClr val="tx1"/>
                </a:solidFill>
                <a:latin typeface="Times New Roman" charset="0"/>
              </a:defRPr>
            </a:lvl6pPr>
            <a:lvl7pPr marL="3028264" indent="-232943" eaLnBrk="0" fontAlgn="base" hangingPunct="0">
              <a:spcBef>
                <a:spcPct val="30000"/>
              </a:spcBef>
              <a:spcAft>
                <a:spcPct val="0"/>
              </a:spcAft>
              <a:defRPr sz="1200">
                <a:solidFill>
                  <a:schemeClr val="tx1"/>
                </a:solidFill>
                <a:latin typeface="Times New Roman" charset="0"/>
              </a:defRPr>
            </a:lvl7pPr>
            <a:lvl8pPr marL="3494151" indent="-232943" eaLnBrk="0" fontAlgn="base" hangingPunct="0">
              <a:spcBef>
                <a:spcPct val="30000"/>
              </a:spcBef>
              <a:spcAft>
                <a:spcPct val="0"/>
              </a:spcAft>
              <a:defRPr sz="1200">
                <a:solidFill>
                  <a:schemeClr val="tx1"/>
                </a:solidFill>
                <a:latin typeface="Times New Roman" charset="0"/>
              </a:defRPr>
            </a:lvl8pPr>
            <a:lvl9pPr marL="3960038" indent="-232943"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5E1B1D21-F243-44EB-AD97-155853BECCFA}" type="slidenum">
              <a:rPr lang="en-US" altLang="en-US" smtClean="0"/>
              <a:pPr eaLnBrk="1" hangingPunct="1">
                <a:spcBef>
                  <a:spcPct val="0"/>
                </a:spcBef>
              </a:pPr>
              <a:t>12</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618129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57066" indent="-291179" eaLnBrk="0" hangingPunct="0">
              <a:spcBef>
                <a:spcPct val="30000"/>
              </a:spcBef>
              <a:defRPr sz="1200">
                <a:solidFill>
                  <a:schemeClr val="tx1"/>
                </a:solidFill>
                <a:latin typeface="Times New Roman" charset="0"/>
              </a:defRPr>
            </a:lvl2pPr>
            <a:lvl3pPr marL="1164717" indent="-232943" eaLnBrk="0" hangingPunct="0">
              <a:spcBef>
                <a:spcPct val="30000"/>
              </a:spcBef>
              <a:defRPr sz="1200">
                <a:solidFill>
                  <a:schemeClr val="tx1"/>
                </a:solidFill>
                <a:latin typeface="Times New Roman" charset="0"/>
              </a:defRPr>
            </a:lvl3pPr>
            <a:lvl4pPr marL="1630604" indent="-232943" eaLnBrk="0" hangingPunct="0">
              <a:spcBef>
                <a:spcPct val="30000"/>
              </a:spcBef>
              <a:defRPr sz="1200">
                <a:solidFill>
                  <a:schemeClr val="tx1"/>
                </a:solidFill>
                <a:latin typeface="Times New Roman" charset="0"/>
              </a:defRPr>
            </a:lvl4pPr>
            <a:lvl5pPr marL="2096491" indent="-232943" eaLnBrk="0" hangingPunct="0">
              <a:spcBef>
                <a:spcPct val="30000"/>
              </a:spcBef>
              <a:defRPr sz="1200">
                <a:solidFill>
                  <a:schemeClr val="tx1"/>
                </a:solidFill>
                <a:latin typeface="Times New Roman" charset="0"/>
              </a:defRPr>
            </a:lvl5pPr>
            <a:lvl6pPr marL="2562377" indent="-232943" eaLnBrk="0" fontAlgn="base" hangingPunct="0">
              <a:spcBef>
                <a:spcPct val="30000"/>
              </a:spcBef>
              <a:spcAft>
                <a:spcPct val="0"/>
              </a:spcAft>
              <a:defRPr sz="1200">
                <a:solidFill>
                  <a:schemeClr val="tx1"/>
                </a:solidFill>
                <a:latin typeface="Times New Roman" charset="0"/>
              </a:defRPr>
            </a:lvl6pPr>
            <a:lvl7pPr marL="3028264" indent="-232943" eaLnBrk="0" fontAlgn="base" hangingPunct="0">
              <a:spcBef>
                <a:spcPct val="30000"/>
              </a:spcBef>
              <a:spcAft>
                <a:spcPct val="0"/>
              </a:spcAft>
              <a:defRPr sz="1200">
                <a:solidFill>
                  <a:schemeClr val="tx1"/>
                </a:solidFill>
                <a:latin typeface="Times New Roman" charset="0"/>
              </a:defRPr>
            </a:lvl7pPr>
            <a:lvl8pPr marL="3494151" indent="-232943" eaLnBrk="0" fontAlgn="base" hangingPunct="0">
              <a:spcBef>
                <a:spcPct val="30000"/>
              </a:spcBef>
              <a:spcAft>
                <a:spcPct val="0"/>
              </a:spcAft>
              <a:defRPr sz="1200">
                <a:solidFill>
                  <a:schemeClr val="tx1"/>
                </a:solidFill>
                <a:latin typeface="Times New Roman" charset="0"/>
              </a:defRPr>
            </a:lvl8pPr>
            <a:lvl9pPr marL="3960038" indent="-232943"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5E1B1D21-F243-44EB-AD97-155853BECCFA}" type="slidenum">
              <a:rPr lang="en-US" altLang="en-US" smtClean="0"/>
              <a:pPr eaLnBrk="1" hangingPunct="1">
                <a:spcBef>
                  <a:spcPct val="0"/>
                </a:spcBef>
              </a:pPr>
              <a:t>13</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844591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57066" indent="-291179" eaLnBrk="0" hangingPunct="0">
              <a:spcBef>
                <a:spcPct val="30000"/>
              </a:spcBef>
              <a:defRPr sz="1200">
                <a:solidFill>
                  <a:schemeClr val="tx1"/>
                </a:solidFill>
                <a:latin typeface="Times New Roman" charset="0"/>
              </a:defRPr>
            </a:lvl2pPr>
            <a:lvl3pPr marL="1164717" indent="-232943" eaLnBrk="0" hangingPunct="0">
              <a:spcBef>
                <a:spcPct val="30000"/>
              </a:spcBef>
              <a:defRPr sz="1200">
                <a:solidFill>
                  <a:schemeClr val="tx1"/>
                </a:solidFill>
                <a:latin typeface="Times New Roman" charset="0"/>
              </a:defRPr>
            </a:lvl3pPr>
            <a:lvl4pPr marL="1630604" indent="-232943" eaLnBrk="0" hangingPunct="0">
              <a:spcBef>
                <a:spcPct val="30000"/>
              </a:spcBef>
              <a:defRPr sz="1200">
                <a:solidFill>
                  <a:schemeClr val="tx1"/>
                </a:solidFill>
                <a:latin typeface="Times New Roman" charset="0"/>
              </a:defRPr>
            </a:lvl4pPr>
            <a:lvl5pPr marL="2096491" indent="-232943" eaLnBrk="0" hangingPunct="0">
              <a:spcBef>
                <a:spcPct val="30000"/>
              </a:spcBef>
              <a:defRPr sz="1200">
                <a:solidFill>
                  <a:schemeClr val="tx1"/>
                </a:solidFill>
                <a:latin typeface="Times New Roman" charset="0"/>
              </a:defRPr>
            </a:lvl5pPr>
            <a:lvl6pPr marL="2562377" indent="-232943" eaLnBrk="0" fontAlgn="base" hangingPunct="0">
              <a:spcBef>
                <a:spcPct val="30000"/>
              </a:spcBef>
              <a:spcAft>
                <a:spcPct val="0"/>
              </a:spcAft>
              <a:defRPr sz="1200">
                <a:solidFill>
                  <a:schemeClr val="tx1"/>
                </a:solidFill>
                <a:latin typeface="Times New Roman" charset="0"/>
              </a:defRPr>
            </a:lvl6pPr>
            <a:lvl7pPr marL="3028264" indent="-232943" eaLnBrk="0" fontAlgn="base" hangingPunct="0">
              <a:spcBef>
                <a:spcPct val="30000"/>
              </a:spcBef>
              <a:spcAft>
                <a:spcPct val="0"/>
              </a:spcAft>
              <a:defRPr sz="1200">
                <a:solidFill>
                  <a:schemeClr val="tx1"/>
                </a:solidFill>
                <a:latin typeface="Times New Roman" charset="0"/>
              </a:defRPr>
            </a:lvl7pPr>
            <a:lvl8pPr marL="3494151" indent="-232943" eaLnBrk="0" fontAlgn="base" hangingPunct="0">
              <a:spcBef>
                <a:spcPct val="30000"/>
              </a:spcBef>
              <a:spcAft>
                <a:spcPct val="0"/>
              </a:spcAft>
              <a:defRPr sz="1200">
                <a:solidFill>
                  <a:schemeClr val="tx1"/>
                </a:solidFill>
                <a:latin typeface="Times New Roman" charset="0"/>
              </a:defRPr>
            </a:lvl8pPr>
            <a:lvl9pPr marL="3960038" indent="-232943"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5E1B1D21-F243-44EB-AD97-155853BECCFA}" type="slidenum">
              <a:rPr lang="en-US" altLang="en-US" smtClean="0"/>
              <a:pPr eaLnBrk="1" hangingPunct="1">
                <a:spcBef>
                  <a:spcPct val="0"/>
                </a:spcBef>
              </a:pPr>
              <a:t>14</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584249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57066" indent="-291179" eaLnBrk="0" hangingPunct="0">
              <a:spcBef>
                <a:spcPct val="30000"/>
              </a:spcBef>
              <a:defRPr sz="1200">
                <a:solidFill>
                  <a:schemeClr val="tx1"/>
                </a:solidFill>
                <a:latin typeface="Times New Roman" charset="0"/>
              </a:defRPr>
            </a:lvl2pPr>
            <a:lvl3pPr marL="1164717" indent="-232943" eaLnBrk="0" hangingPunct="0">
              <a:spcBef>
                <a:spcPct val="30000"/>
              </a:spcBef>
              <a:defRPr sz="1200">
                <a:solidFill>
                  <a:schemeClr val="tx1"/>
                </a:solidFill>
                <a:latin typeface="Times New Roman" charset="0"/>
              </a:defRPr>
            </a:lvl3pPr>
            <a:lvl4pPr marL="1630604" indent="-232943" eaLnBrk="0" hangingPunct="0">
              <a:spcBef>
                <a:spcPct val="30000"/>
              </a:spcBef>
              <a:defRPr sz="1200">
                <a:solidFill>
                  <a:schemeClr val="tx1"/>
                </a:solidFill>
                <a:latin typeface="Times New Roman" charset="0"/>
              </a:defRPr>
            </a:lvl4pPr>
            <a:lvl5pPr marL="2096491" indent="-232943" eaLnBrk="0" hangingPunct="0">
              <a:spcBef>
                <a:spcPct val="30000"/>
              </a:spcBef>
              <a:defRPr sz="1200">
                <a:solidFill>
                  <a:schemeClr val="tx1"/>
                </a:solidFill>
                <a:latin typeface="Times New Roman" charset="0"/>
              </a:defRPr>
            </a:lvl5pPr>
            <a:lvl6pPr marL="2562377" indent="-232943" eaLnBrk="0" fontAlgn="base" hangingPunct="0">
              <a:spcBef>
                <a:spcPct val="30000"/>
              </a:spcBef>
              <a:spcAft>
                <a:spcPct val="0"/>
              </a:spcAft>
              <a:defRPr sz="1200">
                <a:solidFill>
                  <a:schemeClr val="tx1"/>
                </a:solidFill>
                <a:latin typeface="Times New Roman" charset="0"/>
              </a:defRPr>
            </a:lvl6pPr>
            <a:lvl7pPr marL="3028264" indent="-232943" eaLnBrk="0" fontAlgn="base" hangingPunct="0">
              <a:spcBef>
                <a:spcPct val="30000"/>
              </a:spcBef>
              <a:spcAft>
                <a:spcPct val="0"/>
              </a:spcAft>
              <a:defRPr sz="1200">
                <a:solidFill>
                  <a:schemeClr val="tx1"/>
                </a:solidFill>
                <a:latin typeface="Times New Roman" charset="0"/>
              </a:defRPr>
            </a:lvl7pPr>
            <a:lvl8pPr marL="3494151" indent="-232943" eaLnBrk="0" fontAlgn="base" hangingPunct="0">
              <a:spcBef>
                <a:spcPct val="30000"/>
              </a:spcBef>
              <a:spcAft>
                <a:spcPct val="0"/>
              </a:spcAft>
              <a:defRPr sz="1200">
                <a:solidFill>
                  <a:schemeClr val="tx1"/>
                </a:solidFill>
                <a:latin typeface="Times New Roman" charset="0"/>
              </a:defRPr>
            </a:lvl8pPr>
            <a:lvl9pPr marL="3960038" indent="-232943"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3590A6F1-6978-4935-AA97-B7315C4CC099}" type="slidenum">
              <a:rPr lang="en-US" altLang="en-US" smtClean="0"/>
              <a:pPr eaLnBrk="1" hangingPunct="1">
                <a:spcBef>
                  <a:spcPct val="0"/>
                </a:spcBef>
              </a:pPr>
              <a:t>19</a:t>
            </a:fld>
            <a:endParaRPr lang="en-US" alt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738161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57066" indent="-291179" eaLnBrk="0" hangingPunct="0">
              <a:spcBef>
                <a:spcPct val="30000"/>
              </a:spcBef>
              <a:defRPr sz="1200">
                <a:solidFill>
                  <a:schemeClr val="tx1"/>
                </a:solidFill>
                <a:latin typeface="Times New Roman" charset="0"/>
              </a:defRPr>
            </a:lvl2pPr>
            <a:lvl3pPr marL="1164717" indent="-232943" eaLnBrk="0" hangingPunct="0">
              <a:spcBef>
                <a:spcPct val="30000"/>
              </a:spcBef>
              <a:defRPr sz="1200">
                <a:solidFill>
                  <a:schemeClr val="tx1"/>
                </a:solidFill>
                <a:latin typeface="Times New Roman" charset="0"/>
              </a:defRPr>
            </a:lvl3pPr>
            <a:lvl4pPr marL="1630604" indent="-232943" eaLnBrk="0" hangingPunct="0">
              <a:spcBef>
                <a:spcPct val="30000"/>
              </a:spcBef>
              <a:defRPr sz="1200">
                <a:solidFill>
                  <a:schemeClr val="tx1"/>
                </a:solidFill>
                <a:latin typeface="Times New Roman" charset="0"/>
              </a:defRPr>
            </a:lvl4pPr>
            <a:lvl5pPr marL="2096491" indent="-232943" eaLnBrk="0" hangingPunct="0">
              <a:spcBef>
                <a:spcPct val="30000"/>
              </a:spcBef>
              <a:defRPr sz="1200">
                <a:solidFill>
                  <a:schemeClr val="tx1"/>
                </a:solidFill>
                <a:latin typeface="Times New Roman" charset="0"/>
              </a:defRPr>
            </a:lvl5pPr>
            <a:lvl6pPr marL="2562377" indent="-232943" eaLnBrk="0" fontAlgn="base" hangingPunct="0">
              <a:spcBef>
                <a:spcPct val="30000"/>
              </a:spcBef>
              <a:spcAft>
                <a:spcPct val="0"/>
              </a:spcAft>
              <a:defRPr sz="1200">
                <a:solidFill>
                  <a:schemeClr val="tx1"/>
                </a:solidFill>
                <a:latin typeface="Times New Roman" charset="0"/>
              </a:defRPr>
            </a:lvl6pPr>
            <a:lvl7pPr marL="3028264" indent="-232943" eaLnBrk="0" fontAlgn="base" hangingPunct="0">
              <a:spcBef>
                <a:spcPct val="30000"/>
              </a:spcBef>
              <a:spcAft>
                <a:spcPct val="0"/>
              </a:spcAft>
              <a:defRPr sz="1200">
                <a:solidFill>
                  <a:schemeClr val="tx1"/>
                </a:solidFill>
                <a:latin typeface="Times New Roman" charset="0"/>
              </a:defRPr>
            </a:lvl7pPr>
            <a:lvl8pPr marL="3494151" indent="-232943" eaLnBrk="0" fontAlgn="base" hangingPunct="0">
              <a:spcBef>
                <a:spcPct val="30000"/>
              </a:spcBef>
              <a:spcAft>
                <a:spcPct val="0"/>
              </a:spcAft>
              <a:defRPr sz="1200">
                <a:solidFill>
                  <a:schemeClr val="tx1"/>
                </a:solidFill>
                <a:latin typeface="Times New Roman" charset="0"/>
              </a:defRPr>
            </a:lvl8pPr>
            <a:lvl9pPr marL="3960038" indent="-232943"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7BF6789F-CC1B-4C58-B4D5-B1B9E030CACD}" type="slidenum">
              <a:rPr lang="en-US" altLang="en-US" smtClean="0"/>
              <a:pPr eaLnBrk="1" hangingPunct="1">
                <a:spcBef>
                  <a:spcPct val="0"/>
                </a:spcBef>
              </a:pPr>
              <a:t>20</a:t>
            </a:fld>
            <a:endParaRPr lang="en-US" altLang="en-US"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795422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57066" indent="-291179" eaLnBrk="0" hangingPunct="0">
              <a:spcBef>
                <a:spcPct val="30000"/>
              </a:spcBef>
              <a:defRPr sz="1200">
                <a:solidFill>
                  <a:schemeClr val="tx1"/>
                </a:solidFill>
                <a:latin typeface="Times New Roman" charset="0"/>
              </a:defRPr>
            </a:lvl2pPr>
            <a:lvl3pPr marL="1164717" indent="-232943" eaLnBrk="0" hangingPunct="0">
              <a:spcBef>
                <a:spcPct val="30000"/>
              </a:spcBef>
              <a:defRPr sz="1200">
                <a:solidFill>
                  <a:schemeClr val="tx1"/>
                </a:solidFill>
                <a:latin typeface="Times New Roman" charset="0"/>
              </a:defRPr>
            </a:lvl3pPr>
            <a:lvl4pPr marL="1630604" indent="-232943" eaLnBrk="0" hangingPunct="0">
              <a:spcBef>
                <a:spcPct val="30000"/>
              </a:spcBef>
              <a:defRPr sz="1200">
                <a:solidFill>
                  <a:schemeClr val="tx1"/>
                </a:solidFill>
                <a:latin typeface="Times New Roman" charset="0"/>
              </a:defRPr>
            </a:lvl4pPr>
            <a:lvl5pPr marL="2096491" indent="-232943" eaLnBrk="0" hangingPunct="0">
              <a:spcBef>
                <a:spcPct val="30000"/>
              </a:spcBef>
              <a:defRPr sz="1200">
                <a:solidFill>
                  <a:schemeClr val="tx1"/>
                </a:solidFill>
                <a:latin typeface="Times New Roman" charset="0"/>
              </a:defRPr>
            </a:lvl5pPr>
            <a:lvl6pPr marL="2562377" indent="-232943" eaLnBrk="0" fontAlgn="base" hangingPunct="0">
              <a:spcBef>
                <a:spcPct val="30000"/>
              </a:spcBef>
              <a:spcAft>
                <a:spcPct val="0"/>
              </a:spcAft>
              <a:defRPr sz="1200">
                <a:solidFill>
                  <a:schemeClr val="tx1"/>
                </a:solidFill>
                <a:latin typeface="Times New Roman" charset="0"/>
              </a:defRPr>
            </a:lvl6pPr>
            <a:lvl7pPr marL="3028264" indent="-232943" eaLnBrk="0" fontAlgn="base" hangingPunct="0">
              <a:spcBef>
                <a:spcPct val="30000"/>
              </a:spcBef>
              <a:spcAft>
                <a:spcPct val="0"/>
              </a:spcAft>
              <a:defRPr sz="1200">
                <a:solidFill>
                  <a:schemeClr val="tx1"/>
                </a:solidFill>
                <a:latin typeface="Times New Roman" charset="0"/>
              </a:defRPr>
            </a:lvl7pPr>
            <a:lvl8pPr marL="3494151" indent="-232943" eaLnBrk="0" fontAlgn="base" hangingPunct="0">
              <a:spcBef>
                <a:spcPct val="30000"/>
              </a:spcBef>
              <a:spcAft>
                <a:spcPct val="0"/>
              </a:spcAft>
              <a:defRPr sz="1200">
                <a:solidFill>
                  <a:schemeClr val="tx1"/>
                </a:solidFill>
                <a:latin typeface="Times New Roman" charset="0"/>
              </a:defRPr>
            </a:lvl8pPr>
            <a:lvl9pPr marL="3960038" indent="-232943"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9F9EC0B7-F3FE-4162-9BA2-651BB35687F4}" type="slidenum">
              <a:rPr lang="en-US" altLang="en-US" smtClean="0"/>
              <a:pPr eaLnBrk="1" hangingPunct="1">
                <a:spcBef>
                  <a:spcPct val="0"/>
                </a:spcBef>
              </a:pPr>
              <a:t>21</a:t>
            </a:fld>
            <a:endParaRPr lang="en-US" alt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altLang="en-US" dirty="0" smtClean="0"/>
              <a:t>Should the VCE develop for the kicker or enlistment</a:t>
            </a:r>
            <a:r>
              <a:rPr lang="en-US" altLang="en-US" baseline="0" dirty="0" smtClean="0"/>
              <a:t> term?  Need guidance…</a:t>
            </a:r>
            <a:endParaRPr lang="en-US" altLang="en-US" dirty="0" smtClean="0"/>
          </a:p>
        </p:txBody>
      </p:sp>
    </p:spTree>
    <p:extLst>
      <p:ext uri="{BB962C8B-B14F-4D97-AF65-F5344CB8AC3E}">
        <p14:creationId xmlns:p14="http://schemas.microsoft.com/office/powerpoint/2010/main" val="353390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57066" indent="-291179" eaLnBrk="0" hangingPunct="0">
              <a:spcBef>
                <a:spcPct val="30000"/>
              </a:spcBef>
              <a:defRPr sz="1200">
                <a:solidFill>
                  <a:schemeClr val="tx1"/>
                </a:solidFill>
                <a:latin typeface="Times New Roman" charset="0"/>
              </a:defRPr>
            </a:lvl2pPr>
            <a:lvl3pPr marL="1164717" indent="-232943" eaLnBrk="0" hangingPunct="0">
              <a:spcBef>
                <a:spcPct val="30000"/>
              </a:spcBef>
              <a:defRPr sz="1200">
                <a:solidFill>
                  <a:schemeClr val="tx1"/>
                </a:solidFill>
                <a:latin typeface="Times New Roman" charset="0"/>
              </a:defRPr>
            </a:lvl3pPr>
            <a:lvl4pPr marL="1630604" indent="-232943" eaLnBrk="0" hangingPunct="0">
              <a:spcBef>
                <a:spcPct val="30000"/>
              </a:spcBef>
              <a:defRPr sz="1200">
                <a:solidFill>
                  <a:schemeClr val="tx1"/>
                </a:solidFill>
                <a:latin typeface="Times New Roman" charset="0"/>
              </a:defRPr>
            </a:lvl4pPr>
            <a:lvl5pPr marL="2096491" indent="-232943" eaLnBrk="0" hangingPunct="0">
              <a:spcBef>
                <a:spcPct val="30000"/>
              </a:spcBef>
              <a:defRPr sz="1200">
                <a:solidFill>
                  <a:schemeClr val="tx1"/>
                </a:solidFill>
                <a:latin typeface="Times New Roman" charset="0"/>
              </a:defRPr>
            </a:lvl5pPr>
            <a:lvl6pPr marL="2562377" indent="-232943" eaLnBrk="0" fontAlgn="base" hangingPunct="0">
              <a:spcBef>
                <a:spcPct val="30000"/>
              </a:spcBef>
              <a:spcAft>
                <a:spcPct val="0"/>
              </a:spcAft>
              <a:defRPr sz="1200">
                <a:solidFill>
                  <a:schemeClr val="tx1"/>
                </a:solidFill>
                <a:latin typeface="Times New Roman" charset="0"/>
              </a:defRPr>
            </a:lvl6pPr>
            <a:lvl7pPr marL="3028264" indent="-232943" eaLnBrk="0" fontAlgn="base" hangingPunct="0">
              <a:spcBef>
                <a:spcPct val="30000"/>
              </a:spcBef>
              <a:spcAft>
                <a:spcPct val="0"/>
              </a:spcAft>
              <a:defRPr sz="1200">
                <a:solidFill>
                  <a:schemeClr val="tx1"/>
                </a:solidFill>
                <a:latin typeface="Times New Roman" charset="0"/>
              </a:defRPr>
            </a:lvl7pPr>
            <a:lvl8pPr marL="3494151" indent="-232943" eaLnBrk="0" fontAlgn="base" hangingPunct="0">
              <a:spcBef>
                <a:spcPct val="30000"/>
              </a:spcBef>
              <a:spcAft>
                <a:spcPct val="0"/>
              </a:spcAft>
              <a:defRPr sz="1200">
                <a:solidFill>
                  <a:schemeClr val="tx1"/>
                </a:solidFill>
                <a:latin typeface="Times New Roman" charset="0"/>
              </a:defRPr>
            </a:lvl8pPr>
            <a:lvl9pPr marL="3960038" indent="-232943"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D076C04B-22F5-4E5E-BA20-2D8AE5442E10}" type="slidenum">
              <a:rPr lang="en-US" altLang="en-US" smtClean="0"/>
              <a:pPr eaLnBrk="1" hangingPunct="1">
                <a:spcBef>
                  <a:spcPct val="0"/>
                </a:spcBef>
              </a:pPr>
              <a:t>22</a:t>
            </a:fld>
            <a:endParaRPr lang="en-US" alt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417563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1607 kicker payments ???</a:t>
            </a: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25</a:t>
            </a:fld>
            <a:endParaRPr lang="en-US" dirty="0"/>
          </a:p>
        </p:txBody>
      </p:sp>
    </p:spTree>
    <p:extLst>
      <p:ext uri="{BB962C8B-B14F-4D97-AF65-F5344CB8AC3E}">
        <p14:creationId xmlns:p14="http://schemas.microsoft.com/office/powerpoint/2010/main" val="1494266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37</a:t>
            </a:fld>
            <a:endParaRPr lang="en-US" dirty="0"/>
          </a:p>
        </p:txBody>
      </p:sp>
    </p:spTree>
    <p:extLst>
      <p:ext uri="{BB962C8B-B14F-4D97-AF65-F5344CB8AC3E}">
        <p14:creationId xmlns:p14="http://schemas.microsoft.com/office/powerpoint/2010/main" val="2520367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3700">
                <a:solidFill>
                  <a:schemeClr val="tx1"/>
                </a:solidFill>
                <a:latin typeface="Times New Roman" charset="0"/>
              </a:defRPr>
            </a:lvl1pPr>
            <a:lvl2pPr marL="757066" indent="-291179" eaLnBrk="0" hangingPunct="0">
              <a:defRPr sz="3700">
                <a:solidFill>
                  <a:schemeClr val="tx1"/>
                </a:solidFill>
                <a:latin typeface="Times New Roman" charset="0"/>
              </a:defRPr>
            </a:lvl2pPr>
            <a:lvl3pPr marL="1164717" indent="-232943" eaLnBrk="0" hangingPunct="0">
              <a:defRPr sz="3700">
                <a:solidFill>
                  <a:schemeClr val="tx1"/>
                </a:solidFill>
                <a:latin typeface="Times New Roman" charset="0"/>
              </a:defRPr>
            </a:lvl3pPr>
            <a:lvl4pPr marL="1630604" indent="-232943" eaLnBrk="0" hangingPunct="0">
              <a:defRPr sz="3700">
                <a:solidFill>
                  <a:schemeClr val="tx1"/>
                </a:solidFill>
                <a:latin typeface="Times New Roman" charset="0"/>
              </a:defRPr>
            </a:lvl4pPr>
            <a:lvl5pPr marL="2096491" indent="-232943" eaLnBrk="0" hangingPunct="0">
              <a:defRPr sz="3700">
                <a:solidFill>
                  <a:schemeClr val="tx1"/>
                </a:solidFill>
                <a:latin typeface="Times New Roman" charset="0"/>
              </a:defRPr>
            </a:lvl5pPr>
            <a:lvl6pPr marL="2562377" indent="-232943" eaLnBrk="0" fontAlgn="base" hangingPunct="0">
              <a:spcBef>
                <a:spcPct val="0"/>
              </a:spcBef>
              <a:spcAft>
                <a:spcPct val="0"/>
              </a:spcAft>
              <a:defRPr sz="3700">
                <a:solidFill>
                  <a:schemeClr val="tx1"/>
                </a:solidFill>
                <a:latin typeface="Times New Roman" charset="0"/>
              </a:defRPr>
            </a:lvl6pPr>
            <a:lvl7pPr marL="3028264" indent="-232943" eaLnBrk="0" fontAlgn="base" hangingPunct="0">
              <a:spcBef>
                <a:spcPct val="0"/>
              </a:spcBef>
              <a:spcAft>
                <a:spcPct val="0"/>
              </a:spcAft>
              <a:defRPr sz="3700">
                <a:solidFill>
                  <a:schemeClr val="tx1"/>
                </a:solidFill>
                <a:latin typeface="Times New Roman" charset="0"/>
              </a:defRPr>
            </a:lvl7pPr>
            <a:lvl8pPr marL="3494151" indent="-232943" eaLnBrk="0" fontAlgn="base" hangingPunct="0">
              <a:spcBef>
                <a:spcPct val="0"/>
              </a:spcBef>
              <a:spcAft>
                <a:spcPct val="0"/>
              </a:spcAft>
              <a:defRPr sz="3700">
                <a:solidFill>
                  <a:schemeClr val="tx1"/>
                </a:solidFill>
                <a:latin typeface="Times New Roman" charset="0"/>
              </a:defRPr>
            </a:lvl8pPr>
            <a:lvl9pPr marL="3960038" indent="-232943" eaLnBrk="0" fontAlgn="base" hangingPunct="0">
              <a:spcBef>
                <a:spcPct val="0"/>
              </a:spcBef>
              <a:spcAft>
                <a:spcPct val="0"/>
              </a:spcAft>
              <a:defRPr sz="3700">
                <a:solidFill>
                  <a:schemeClr val="tx1"/>
                </a:solidFill>
                <a:latin typeface="Times New Roman" charset="0"/>
              </a:defRPr>
            </a:lvl9pPr>
          </a:lstStyle>
          <a:p>
            <a:pPr defTabSz="931774" eaLnBrk="1" hangingPunct="1"/>
            <a:fld id="{2D88324D-7EF9-4521-8305-1DE3031B6045}" type="slidenum">
              <a:rPr lang="en-US" altLang="en-US" sz="1200"/>
              <a:pPr defTabSz="931774" eaLnBrk="1" hangingPunct="1"/>
              <a:t>44</a:t>
            </a:fld>
            <a:endParaRPr lang="en-US" altLang="en-US" sz="1200" dirty="0"/>
          </a:p>
        </p:txBody>
      </p:sp>
      <p:sp>
        <p:nvSpPr>
          <p:cNvPr id="32771" name="Rectangle 2"/>
          <p:cNvSpPr>
            <a:spLocks noGrp="1" noRot="1" noChangeAspect="1" noChangeArrowheads="1" noTextEdit="1"/>
          </p:cNvSpPr>
          <p:nvPr>
            <p:ph type="sldImg"/>
          </p:nvPr>
        </p:nvSpPr>
        <p:spPr>
          <a:xfrm>
            <a:off x="1177925" y="692150"/>
            <a:ext cx="4656138" cy="3492500"/>
          </a:xfrm>
          <a:ln w="12700" cap="flat">
            <a:solidFill>
              <a:schemeClr val="tx1"/>
            </a:solidFill>
          </a:ln>
        </p:spPr>
      </p:sp>
      <p:sp>
        <p:nvSpPr>
          <p:cNvPr id="32772" name="Rectangle 3"/>
          <p:cNvSpPr>
            <a:spLocks noGrp="1" noChangeArrowheads="1"/>
          </p:cNvSpPr>
          <p:nvPr>
            <p:ph type="body" idx="1"/>
          </p:nvPr>
        </p:nvSpPr>
        <p:spPr>
          <a:xfrm>
            <a:off x="934720" y="4419018"/>
            <a:ext cx="5140960" cy="4191450"/>
          </a:xfrm>
          <a:noFill/>
        </p:spPr>
        <p:txBody>
          <a:bodyPr lIns="93818" tIns="46911" rIns="93818" bIns="46911"/>
          <a:lstStyle/>
          <a:p>
            <a:pPr eaLnBrk="1" hangingPunct="1"/>
            <a:r>
              <a:rPr lang="en-US" altLang="en-US" dirty="0" smtClean="0"/>
              <a:t>A policy advisory was sent in September 2002 which indicated that the monthly kicker rates and total kickers shown in the manual are incorrect for the S, T, V, and W kicker codes effective 03-07-97.</a:t>
            </a:r>
          </a:p>
          <a:p>
            <a:pPr eaLnBrk="1" hangingPunct="1"/>
            <a:endParaRPr lang="en-US" altLang="en-US" dirty="0" smtClean="0"/>
          </a:p>
          <a:p>
            <a:pPr eaLnBrk="1" hangingPunct="1"/>
            <a:r>
              <a:rPr lang="en-US" altLang="en-US" dirty="0" smtClean="0"/>
              <a:t>We recently received a manual update dated April 8, 2003 which has the correct monthly kicker rates and total kickers listed on the kicker chart.</a:t>
            </a:r>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122016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a:t>
            </a:fld>
            <a:endParaRPr lang="en-US" dirty="0"/>
          </a:p>
        </p:txBody>
      </p:sp>
    </p:spTree>
    <p:extLst>
      <p:ext uri="{BB962C8B-B14F-4D97-AF65-F5344CB8AC3E}">
        <p14:creationId xmlns:p14="http://schemas.microsoft.com/office/powerpoint/2010/main" val="2244990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50</a:t>
            </a:fld>
            <a:endParaRPr lang="en-US" dirty="0"/>
          </a:p>
        </p:txBody>
      </p:sp>
    </p:spTree>
    <p:extLst>
      <p:ext uri="{BB962C8B-B14F-4D97-AF65-F5344CB8AC3E}">
        <p14:creationId xmlns:p14="http://schemas.microsoft.com/office/powerpoint/2010/main" val="140880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57066" indent="-291179" eaLnBrk="0" hangingPunct="0">
              <a:spcBef>
                <a:spcPct val="30000"/>
              </a:spcBef>
              <a:defRPr sz="1200">
                <a:solidFill>
                  <a:schemeClr val="tx1"/>
                </a:solidFill>
                <a:latin typeface="Times New Roman" charset="0"/>
              </a:defRPr>
            </a:lvl2pPr>
            <a:lvl3pPr marL="1164717" indent="-232943" eaLnBrk="0" hangingPunct="0">
              <a:spcBef>
                <a:spcPct val="30000"/>
              </a:spcBef>
              <a:defRPr sz="1200">
                <a:solidFill>
                  <a:schemeClr val="tx1"/>
                </a:solidFill>
                <a:latin typeface="Times New Roman" charset="0"/>
              </a:defRPr>
            </a:lvl3pPr>
            <a:lvl4pPr marL="1630604" indent="-232943" eaLnBrk="0" hangingPunct="0">
              <a:spcBef>
                <a:spcPct val="30000"/>
              </a:spcBef>
              <a:defRPr sz="1200">
                <a:solidFill>
                  <a:schemeClr val="tx1"/>
                </a:solidFill>
                <a:latin typeface="Times New Roman" charset="0"/>
              </a:defRPr>
            </a:lvl4pPr>
            <a:lvl5pPr marL="2096491" indent="-232943" eaLnBrk="0" hangingPunct="0">
              <a:spcBef>
                <a:spcPct val="30000"/>
              </a:spcBef>
              <a:defRPr sz="1200">
                <a:solidFill>
                  <a:schemeClr val="tx1"/>
                </a:solidFill>
                <a:latin typeface="Times New Roman" charset="0"/>
              </a:defRPr>
            </a:lvl5pPr>
            <a:lvl6pPr marL="2562377" indent="-232943" eaLnBrk="0" fontAlgn="base" hangingPunct="0">
              <a:spcBef>
                <a:spcPct val="30000"/>
              </a:spcBef>
              <a:spcAft>
                <a:spcPct val="0"/>
              </a:spcAft>
              <a:defRPr sz="1200">
                <a:solidFill>
                  <a:schemeClr val="tx1"/>
                </a:solidFill>
                <a:latin typeface="Times New Roman" charset="0"/>
              </a:defRPr>
            </a:lvl6pPr>
            <a:lvl7pPr marL="3028264" indent="-232943" eaLnBrk="0" fontAlgn="base" hangingPunct="0">
              <a:spcBef>
                <a:spcPct val="30000"/>
              </a:spcBef>
              <a:spcAft>
                <a:spcPct val="0"/>
              </a:spcAft>
              <a:defRPr sz="1200">
                <a:solidFill>
                  <a:schemeClr val="tx1"/>
                </a:solidFill>
                <a:latin typeface="Times New Roman" charset="0"/>
              </a:defRPr>
            </a:lvl7pPr>
            <a:lvl8pPr marL="3494151" indent="-232943" eaLnBrk="0" fontAlgn="base" hangingPunct="0">
              <a:spcBef>
                <a:spcPct val="30000"/>
              </a:spcBef>
              <a:spcAft>
                <a:spcPct val="0"/>
              </a:spcAft>
              <a:defRPr sz="1200">
                <a:solidFill>
                  <a:schemeClr val="tx1"/>
                </a:solidFill>
                <a:latin typeface="Times New Roman" charset="0"/>
              </a:defRPr>
            </a:lvl8pPr>
            <a:lvl9pPr marL="3960038" indent="-232943"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EE97ED76-0FC0-47F2-88B8-B74E59C93411}" type="slidenum">
              <a:rPr lang="en-US" altLang="en-US" smtClean="0"/>
              <a:pPr eaLnBrk="1" hangingPunct="1">
                <a:spcBef>
                  <a:spcPct val="0"/>
                </a:spcBef>
              </a:pPr>
              <a:t>53</a:t>
            </a:fld>
            <a:endParaRPr lang="en-US" alt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429165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57066" indent="-291179" eaLnBrk="0" hangingPunct="0">
              <a:spcBef>
                <a:spcPct val="30000"/>
              </a:spcBef>
              <a:defRPr sz="1200">
                <a:solidFill>
                  <a:schemeClr val="tx1"/>
                </a:solidFill>
                <a:latin typeface="Times New Roman" charset="0"/>
              </a:defRPr>
            </a:lvl2pPr>
            <a:lvl3pPr marL="1164717" indent="-232943" eaLnBrk="0" hangingPunct="0">
              <a:spcBef>
                <a:spcPct val="30000"/>
              </a:spcBef>
              <a:defRPr sz="1200">
                <a:solidFill>
                  <a:schemeClr val="tx1"/>
                </a:solidFill>
                <a:latin typeface="Times New Roman" charset="0"/>
              </a:defRPr>
            </a:lvl3pPr>
            <a:lvl4pPr marL="1630604" indent="-232943" eaLnBrk="0" hangingPunct="0">
              <a:spcBef>
                <a:spcPct val="30000"/>
              </a:spcBef>
              <a:defRPr sz="1200">
                <a:solidFill>
                  <a:schemeClr val="tx1"/>
                </a:solidFill>
                <a:latin typeface="Times New Roman" charset="0"/>
              </a:defRPr>
            </a:lvl4pPr>
            <a:lvl5pPr marL="2096491" indent="-232943" eaLnBrk="0" hangingPunct="0">
              <a:spcBef>
                <a:spcPct val="30000"/>
              </a:spcBef>
              <a:defRPr sz="1200">
                <a:solidFill>
                  <a:schemeClr val="tx1"/>
                </a:solidFill>
                <a:latin typeface="Times New Roman" charset="0"/>
              </a:defRPr>
            </a:lvl5pPr>
            <a:lvl6pPr marL="2562377" indent="-232943" eaLnBrk="0" fontAlgn="base" hangingPunct="0">
              <a:spcBef>
                <a:spcPct val="30000"/>
              </a:spcBef>
              <a:spcAft>
                <a:spcPct val="0"/>
              </a:spcAft>
              <a:defRPr sz="1200">
                <a:solidFill>
                  <a:schemeClr val="tx1"/>
                </a:solidFill>
                <a:latin typeface="Times New Roman" charset="0"/>
              </a:defRPr>
            </a:lvl6pPr>
            <a:lvl7pPr marL="3028264" indent="-232943" eaLnBrk="0" fontAlgn="base" hangingPunct="0">
              <a:spcBef>
                <a:spcPct val="30000"/>
              </a:spcBef>
              <a:spcAft>
                <a:spcPct val="0"/>
              </a:spcAft>
              <a:defRPr sz="1200">
                <a:solidFill>
                  <a:schemeClr val="tx1"/>
                </a:solidFill>
                <a:latin typeface="Times New Roman" charset="0"/>
              </a:defRPr>
            </a:lvl7pPr>
            <a:lvl8pPr marL="3494151" indent="-232943" eaLnBrk="0" fontAlgn="base" hangingPunct="0">
              <a:spcBef>
                <a:spcPct val="30000"/>
              </a:spcBef>
              <a:spcAft>
                <a:spcPct val="0"/>
              </a:spcAft>
              <a:defRPr sz="1200">
                <a:solidFill>
                  <a:schemeClr val="tx1"/>
                </a:solidFill>
                <a:latin typeface="Times New Roman" charset="0"/>
              </a:defRPr>
            </a:lvl8pPr>
            <a:lvl9pPr marL="3960038" indent="-232943"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2612D100-6B31-473F-A7A7-B7EFE073D2E3}" type="slidenum">
              <a:rPr lang="en-US" altLang="en-US" smtClean="0"/>
              <a:pPr eaLnBrk="1" hangingPunct="1">
                <a:spcBef>
                  <a:spcPct val="0"/>
                </a:spcBef>
              </a:pPr>
              <a:t>3</a:t>
            </a:fld>
            <a:endParaRPr lang="en-US" altLang="en-US" dirty="0" smtClean="0"/>
          </a:p>
        </p:txBody>
      </p:sp>
      <p:sp>
        <p:nvSpPr>
          <p:cNvPr id="28675" name="Rectangle 1026"/>
          <p:cNvSpPr>
            <a:spLocks noGrp="1" noRot="1" noChangeAspect="1" noChangeArrowheads="1" noTextEdit="1"/>
          </p:cNvSpPr>
          <p:nvPr>
            <p:ph type="sldImg"/>
          </p:nvPr>
        </p:nvSpPr>
        <p:spPr>
          <a:ln/>
        </p:spPr>
      </p:sp>
      <p:sp>
        <p:nvSpPr>
          <p:cNvPr id="28676" name="Rectangle 1027"/>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737809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57066" indent="-291179" eaLnBrk="0" hangingPunct="0">
              <a:spcBef>
                <a:spcPct val="30000"/>
              </a:spcBef>
              <a:defRPr sz="1200">
                <a:solidFill>
                  <a:schemeClr val="tx1"/>
                </a:solidFill>
                <a:latin typeface="Times New Roman" charset="0"/>
              </a:defRPr>
            </a:lvl2pPr>
            <a:lvl3pPr marL="1164717" indent="-232943" eaLnBrk="0" hangingPunct="0">
              <a:spcBef>
                <a:spcPct val="30000"/>
              </a:spcBef>
              <a:defRPr sz="1200">
                <a:solidFill>
                  <a:schemeClr val="tx1"/>
                </a:solidFill>
                <a:latin typeface="Times New Roman" charset="0"/>
              </a:defRPr>
            </a:lvl3pPr>
            <a:lvl4pPr marL="1630604" indent="-232943" eaLnBrk="0" hangingPunct="0">
              <a:spcBef>
                <a:spcPct val="30000"/>
              </a:spcBef>
              <a:defRPr sz="1200">
                <a:solidFill>
                  <a:schemeClr val="tx1"/>
                </a:solidFill>
                <a:latin typeface="Times New Roman" charset="0"/>
              </a:defRPr>
            </a:lvl4pPr>
            <a:lvl5pPr marL="2096491" indent="-232943" eaLnBrk="0" hangingPunct="0">
              <a:spcBef>
                <a:spcPct val="30000"/>
              </a:spcBef>
              <a:defRPr sz="1200">
                <a:solidFill>
                  <a:schemeClr val="tx1"/>
                </a:solidFill>
                <a:latin typeface="Times New Roman" charset="0"/>
              </a:defRPr>
            </a:lvl5pPr>
            <a:lvl6pPr marL="2562377" indent="-232943" eaLnBrk="0" fontAlgn="base" hangingPunct="0">
              <a:spcBef>
                <a:spcPct val="30000"/>
              </a:spcBef>
              <a:spcAft>
                <a:spcPct val="0"/>
              </a:spcAft>
              <a:defRPr sz="1200">
                <a:solidFill>
                  <a:schemeClr val="tx1"/>
                </a:solidFill>
                <a:latin typeface="Times New Roman" charset="0"/>
              </a:defRPr>
            </a:lvl6pPr>
            <a:lvl7pPr marL="3028264" indent="-232943" eaLnBrk="0" fontAlgn="base" hangingPunct="0">
              <a:spcBef>
                <a:spcPct val="30000"/>
              </a:spcBef>
              <a:spcAft>
                <a:spcPct val="0"/>
              </a:spcAft>
              <a:defRPr sz="1200">
                <a:solidFill>
                  <a:schemeClr val="tx1"/>
                </a:solidFill>
                <a:latin typeface="Times New Roman" charset="0"/>
              </a:defRPr>
            </a:lvl7pPr>
            <a:lvl8pPr marL="3494151" indent="-232943" eaLnBrk="0" fontAlgn="base" hangingPunct="0">
              <a:spcBef>
                <a:spcPct val="30000"/>
              </a:spcBef>
              <a:spcAft>
                <a:spcPct val="0"/>
              </a:spcAft>
              <a:defRPr sz="1200">
                <a:solidFill>
                  <a:schemeClr val="tx1"/>
                </a:solidFill>
                <a:latin typeface="Times New Roman" charset="0"/>
              </a:defRPr>
            </a:lvl8pPr>
            <a:lvl9pPr marL="3960038" indent="-232943"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442A5B59-1EA1-42A4-B8A7-6DA110447393}" type="slidenum">
              <a:rPr lang="en-US" altLang="en-US" smtClean="0"/>
              <a:pPr eaLnBrk="1" hangingPunct="1">
                <a:spcBef>
                  <a:spcPct val="0"/>
                </a:spcBef>
              </a:pPr>
              <a:t>4</a:t>
            </a:fld>
            <a:endParaRPr lang="en-US" altLang="en-US" dirty="0" smtClean="0"/>
          </a:p>
        </p:txBody>
      </p:sp>
      <p:sp>
        <p:nvSpPr>
          <p:cNvPr id="29699" name="Rectangle 3"/>
          <p:cNvSpPr>
            <a:spLocks noGrp="1" noRot="1" noChangeAspect="1" noChangeArrowheads="1" noTextEdit="1"/>
          </p:cNvSpPr>
          <p:nvPr>
            <p:ph type="sldImg"/>
          </p:nvPr>
        </p:nvSpPr>
        <p:spPr>
          <a:ln/>
        </p:spPr>
      </p:sp>
      <p:sp>
        <p:nvSpPr>
          <p:cNvPr id="29700" name="Rectangle 2"/>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999280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57066" indent="-291179" eaLnBrk="0" hangingPunct="0">
              <a:spcBef>
                <a:spcPct val="30000"/>
              </a:spcBef>
              <a:defRPr sz="1200">
                <a:solidFill>
                  <a:schemeClr val="tx1"/>
                </a:solidFill>
                <a:latin typeface="Times New Roman" charset="0"/>
              </a:defRPr>
            </a:lvl2pPr>
            <a:lvl3pPr marL="1164717" indent="-232943" eaLnBrk="0" hangingPunct="0">
              <a:spcBef>
                <a:spcPct val="30000"/>
              </a:spcBef>
              <a:defRPr sz="1200">
                <a:solidFill>
                  <a:schemeClr val="tx1"/>
                </a:solidFill>
                <a:latin typeface="Times New Roman" charset="0"/>
              </a:defRPr>
            </a:lvl3pPr>
            <a:lvl4pPr marL="1630604" indent="-232943" eaLnBrk="0" hangingPunct="0">
              <a:spcBef>
                <a:spcPct val="30000"/>
              </a:spcBef>
              <a:defRPr sz="1200">
                <a:solidFill>
                  <a:schemeClr val="tx1"/>
                </a:solidFill>
                <a:latin typeface="Times New Roman" charset="0"/>
              </a:defRPr>
            </a:lvl4pPr>
            <a:lvl5pPr marL="2096491" indent="-232943" eaLnBrk="0" hangingPunct="0">
              <a:spcBef>
                <a:spcPct val="30000"/>
              </a:spcBef>
              <a:defRPr sz="1200">
                <a:solidFill>
                  <a:schemeClr val="tx1"/>
                </a:solidFill>
                <a:latin typeface="Times New Roman" charset="0"/>
              </a:defRPr>
            </a:lvl5pPr>
            <a:lvl6pPr marL="2562377" indent="-232943" eaLnBrk="0" fontAlgn="base" hangingPunct="0">
              <a:spcBef>
                <a:spcPct val="30000"/>
              </a:spcBef>
              <a:spcAft>
                <a:spcPct val="0"/>
              </a:spcAft>
              <a:defRPr sz="1200">
                <a:solidFill>
                  <a:schemeClr val="tx1"/>
                </a:solidFill>
                <a:latin typeface="Times New Roman" charset="0"/>
              </a:defRPr>
            </a:lvl6pPr>
            <a:lvl7pPr marL="3028264" indent="-232943" eaLnBrk="0" fontAlgn="base" hangingPunct="0">
              <a:spcBef>
                <a:spcPct val="30000"/>
              </a:spcBef>
              <a:spcAft>
                <a:spcPct val="0"/>
              </a:spcAft>
              <a:defRPr sz="1200">
                <a:solidFill>
                  <a:schemeClr val="tx1"/>
                </a:solidFill>
                <a:latin typeface="Times New Roman" charset="0"/>
              </a:defRPr>
            </a:lvl7pPr>
            <a:lvl8pPr marL="3494151" indent="-232943" eaLnBrk="0" fontAlgn="base" hangingPunct="0">
              <a:spcBef>
                <a:spcPct val="30000"/>
              </a:spcBef>
              <a:spcAft>
                <a:spcPct val="0"/>
              </a:spcAft>
              <a:defRPr sz="1200">
                <a:solidFill>
                  <a:schemeClr val="tx1"/>
                </a:solidFill>
                <a:latin typeface="Times New Roman" charset="0"/>
              </a:defRPr>
            </a:lvl8pPr>
            <a:lvl9pPr marL="3960038" indent="-232943"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0C238DC2-26EE-4B6C-9881-573646E6F69B}" type="slidenum">
              <a:rPr lang="en-US" altLang="en-US" smtClean="0"/>
              <a:pPr eaLnBrk="1" hangingPunct="1">
                <a:spcBef>
                  <a:spcPct val="0"/>
                </a:spcBef>
              </a:pPr>
              <a:t>5</a:t>
            </a:fld>
            <a:endParaRPr lang="en-US" altLang="en-US" dirty="0" smtClean="0"/>
          </a:p>
        </p:txBody>
      </p:sp>
      <p:sp>
        <p:nvSpPr>
          <p:cNvPr id="30723" name="Rectangle 3"/>
          <p:cNvSpPr>
            <a:spLocks noGrp="1" noRot="1" noChangeAspect="1" noChangeArrowheads="1" noTextEdit="1"/>
          </p:cNvSpPr>
          <p:nvPr>
            <p:ph type="sldImg"/>
          </p:nvPr>
        </p:nvSpPr>
        <p:spPr>
          <a:ln/>
        </p:spPr>
      </p:sp>
      <p:sp>
        <p:nvSpPr>
          <p:cNvPr id="30724" name="Rectangle 2"/>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857692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57066" indent="-291179" eaLnBrk="0" hangingPunct="0">
              <a:spcBef>
                <a:spcPct val="30000"/>
              </a:spcBef>
              <a:defRPr sz="1200">
                <a:solidFill>
                  <a:schemeClr val="tx1"/>
                </a:solidFill>
                <a:latin typeface="Times New Roman" charset="0"/>
              </a:defRPr>
            </a:lvl2pPr>
            <a:lvl3pPr marL="1164717" indent="-232943" eaLnBrk="0" hangingPunct="0">
              <a:spcBef>
                <a:spcPct val="30000"/>
              </a:spcBef>
              <a:defRPr sz="1200">
                <a:solidFill>
                  <a:schemeClr val="tx1"/>
                </a:solidFill>
                <a:latin typeface="Times New Roman" charset="0"/>
              </a:defRPr>
            </a:lvl3pPr>
            <a:lvl4pPr marL="1630604" indent="-232943" eaLnBrk="0" hangingPunct="0">
              <a:spcBef>
                <a:spcPct val="30000"/>
              </a:spcBef>
              <a:defRPr sz="1200">
                <a:solidFill>
                  <a:schemeClr val="tx1"/>
                </a:solidFill>
                <a:latin typeface="Times New Roman" charset="0"/>
              </a:defRPr>
            </a:lvl4pPr>
            <a:lvl5pPr marL="2096491" indent="-232943" eaLnBrk="0" hangingPunct="0">
              <a:spcBef>
                <a:spcPct val="30000"/>
              </a:spcBef>
              <a:defRPr sz="1200">
                <a:solidFill>
                  <a:schemeClr val="tx1"/>
                </a:solidFill>
                <a:latin typeface="Times New Roman" charset="0"/>
              </a:defRPr>
            </a:lvl5pPr>
            <a:lvl6pPr marL="2562377" indent="-232943" eaLnBrk="0" fontAlgn="base" hangingPunct="0">
              <a:spcBef>
                <a:spcPct val="30000"/>
              </a:spcBef>
              <a:spcAft>
                <a:spcPct val="0"/>
              </a:spcAft>
              <a:defRPr sz="1200">
                <a:solidFill>
                  <a:schemeClr val="tx1"/>
                </a:solidFill>
                <a:latin typeface="Times New Roman" charset="0"/>
              </a:defRPr>
            </a:lvl6pPr>
            <a:lvl7pPr marL="3028264" indent="-232943" eaLnBrk="0" fontAlgn="base" hangingPunct="0">
              <a:spcBef>
                <a:spcPct val="30000"/>
              </a:spcBef>
              <a:spcAft>
                <a:spcPct val="0"/>
              </a:spcAft>
              <a:defRPr sz="1200">
                <a:solidFill>
                  <a:schemeClr val="tx1"/>
                </a:solidFill>
                <a:latin typeface="Times New Roman" charset="0"/>
              </a:defRPr>
            </a:lvl7pPr>
            <a:lvl8pPr marL="3494151" indent="-232943" eaLnBrk="0" fontAlgn="base" hangingPunct="0">
              <a:spcBef>
                <a:spcPct val="30000"/>
              </a:spcBef>
              <a:spcAft>
                <a:spcPct val="0"/>
              </a:spcAft>
              <a:defRPr sz="1200">
                <a:solidFill>
                  <a:schemeClr val="tx1"/>
                </a:solidFill>
                <a:latin typeface="Times New Roman" charset="0"/>
              </a:defRPr>
            </a:lvl8pPr>
            <a:lvl9pPr marL="3960038" indent="-232943"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5E1B1D21-F243-44EB-AD97-155853BECCFA}" type="slidenum">
              <a:rPr lang="en-US" altLang="en-US" smtClean="0"/>
              <a:pPr eaLnBrk="1" hangingPunct="1">
                <a:spcBef>
                  <a:spcPct val="0"/>
                </a:spcBef>
              </a:pPr>
              <a:t>6</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330206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9</a:t>
            </a:fld>
            <a:endParaRPr lang="en-US" dirty="0"/>
          </a:p>
        </p:txBody>
      </p:sp>
    </p:spTree>
    <p:extLst>
      <p:ext uri="{BB962C8B-B14F-4D97-AF65-F5344CB8AC3E}">
        <p14:creationId xmlns:p14="http://schemas.microsoft.com/office/powerpoint/2010/main" val="723723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57066" indent="-291179" eaLnBrk="0" hangingPunct="0">
              <a:spcBef>
                <a:spcPct val="30000"/>
              </a:spcBef>
              <a:defRPr sz="1200">
                <a:solidFill>
                  <a:schemeClr val="tx1"/>
                </a:solidFill>
                <a:latin typeface="Times New Roman" charset="0"/>
              </a:defRPr>
            </a:lvl2pPr>
            <a:lvl3pPr marL="1164717" indent="-232943" eaLnBrk="0" hangingPunct="0">
              <a:spcBef>
                <a:spcPct val="30000"/>
              </a:spcBef>
              <a:defRPr sz="1200">
                <a:solidFill>
                  <a:schemeClr val="tx1"/>
                </a:solidFill>
                <a:latin typeface="Times New Roman" charset="0"/>
              </a:defRPr>
            </a:lvl3pPr>
            <a:lvl4pPr marL="1630604" indent="-232943" eaLnBrk="0" hangingPunct="0">
              <a:spcBef>
                <a:spcPct val="30000"/>
              </a:spcBef>
              <a:defRPr sz="1200">
                <a:solidFill>
                  <a:schemeClr val="tx1"/>
                </a:solidFill>
                <a:latin typeface="Times New Roman" charset="0"/>
              </a:defRPr>
            </a:lvl4pPr>
            <a:lvl5pPr marL="2096491" indent="-232943" eaLnBrk="0" hangingPunct="0">
              <a:spcBef>
                <a:spcPct val="30000"/>
              </a:spcBef>
              <a:defRPr sz="1200">
                <a:solidFill>
                  <a:schemeClr val="tx1"/>
                </a:solidFill>
                <a:latin typeface="Times New Roman" charset="0"/>
              </a:defRPr>
            </a:lvl5pPr>
            <a:lvl6pPr marL="2562377" indent="-232943" eaLnBrk="0" fontAlgn="base" hangingPunct="0">
              <a:spcBef>
                <a:spcPct val="30000"/>
              </a:spcBef>
              <a:spcAft>
                <a:spcPct val="0"/>
              </a:spcAft>
              <a:defRPr sz="1200">
                <a:solidFill>
                  <a:schemeClr val="tx1"/>
                </a:solidFill>
                <a:latin typeface="Times New Roman" charset="0"/>
              </a:defRPr>
            </a:lvl6pPr>
            <a:lvl7pPr marL="3028264" indent="-232943" eaLnBrk="0" fontAlgn="base" hangingPunct="0">
              <a:spcBef>
                <a:spcPct val="30000"/>
              </a:spcBef>
              <a:spcAft>
                <a:spcPct val="0"/>
              </a:spcAft>
              <a:defRPr sz="1200">
                <a:solidFill>
                  <a:schemeClr val="tx1"/>
                </a:solidFill>
                <a:latin typeface="Times New Roman" charset="0"/>
              </a:defRPr>
            </a:lvl7pPr>
            <a:lvl8pPr marL="3494151" indent="-232943" eaLnBrk="0" fontAlgn="base" hangingPunct="0">
              <a:spcBef>
                <a:spcPct val="30000"/>
              </a:spcBef>
              <a:spcAft>
                <a:spcPct val="0"/>
              </a:spcAft>
              <a:defRPr sz="1200">
                <a:solidFill>
                  <a:schemeClr val="tx1"/>
                </a:solidFill>
                <a:latin typeface="Times New Roman" charset="0"/>
              </a:defRPr>
            </a:lvl8pPr>
            <a:lvl9pPr marL="3960038" indent="-232943"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D972CC96-2CE6-463C-8E14-48C816D5E531}" type="slidenum">
              <a:rPr lang="en-US" altLang="en-US" smtClean="0"/>
              <a:pPr eaLnBrk="1" hangingPunct="1">
                <a:spcBef>
                  <a:spcPct val="0"/>
                </a:spcBef>
              </a:pPr>
              <a:t>10</a:t>
            </a:fld>
            <a:endParaRPr lang="en-US" altLang="en-US" dirty="0" smtClean="0"/>
          </a:p>
        </p:txBody>
      </p:sp>
      <p:sp>
        <p:nvSpPr>
          <p:cNvPr id="33795" name="Rectangle 1027"/>
          <p:cNvSpPr>
            <a:spLocks noGrp="1" noRot="1" noChangeAspect="1" noChangeArrowheads="1" noTextEdit="1"/>
          </p:cNvSpPr>
          <p:nvPr>
            <p:ph type="sldImg"/>
          </p:nvPr>
        </p:nvSpPr>
        <p:spPr>
          <a:ln/>
        </p:spPr>
      </p:sp>
      <p:sp>
        <p:nvSpPr>
          <p:cNvPr id="33796" name="Rectangle 1026"/>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45858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57066" indent="-291179" eaLnBrk="0" hangingPunct="0">
              <a:spcBef>
                <a:spcPct val="30000"/>
              </a:spcBef>
              <a:defRPr sz="1200">
                <a:solidFill>
                  <a:schemeClr val="tx1"/>
                </a:solidFill>
                <a:latin typeface="Times New Roman" charset="0"/>
              </a:defRPr>
            </a:lvl2pPr>
            <a:lvl3pPr marL="1164717" indent="-232943" eaLnBrk="0" hangingPunct="0">
              <a:spcBef>
                <a:spcPct val="30000"/>
              </a:spcBef>
              <a:defRPr sz="1200">
                <a:solidFill>
                  <a:schemeClr val="tx1"/>
                </a:solidFill>
                <a:latin typeface="Times New Roman" charset="0"/>
              </a:defRPr>
            </a:lvl3pPr>
            <a:lvl4pPr marL="1630604" indent="-232943" eaLnBrk="0" hangingPunct="0">
              <a:spcBef>
                <a:spcPct val="30000"/>
              </a:spcBef>
              <a:defRPr sz="1200">
                <a:solidFill>
                  <a:schemeClr val="tx1"/>
                </a:solidFill>
                <a:latin typeface="Times New Roman" charset="0"/>
              </a:defRPr>
            </a:lvl4pPr>
            <a:lvl5pPr marL="2096491" indent="-232943" eaLnBrk="0" hangingPunct="0">
              <a:spcBef>
                <a:spcPct val="30000"/>
              </a:spcBef>
              <a:defRPr sz="1200">
                <a:solidFill>
                  <a:schemeClr val="tx1"/>
                </a:solidFill>
                <a:latin typeface="Times New Roman" charset="0"/>
              </a:defRPr>
            </a:lvl5pPr>
            <a:lvl6pPr marL="2562377" indent="-232943" eaLnBrk="0" fontAlgn="base" hangingPunct="0">
              <a:spcBef>
                <a:spcPct val="30000"/>
              </a:spcBef>
              <a:spcAft>
                <a:spcPct val="0"/>
              </a:spcAft>
              <a:defRPr sz="1200">
                <a:solidFill>
                  <a:schemeClr val="tx1"/>
                </a:solidFill>
                <a:latin typeface="Times New Roman" charset="0"/>
              </a:defRPr>
            </a:lvl6pPr>
            <a:lvl7pPr marL="3028264" indent="-232943" eaLnBrk="0" fontAlgn="base" hangingPunct="0">
              <a:spcBef>
                <a:spcPct val="30000"/>
              </a:spcBef>
              <a:spcAft>
                <a:spcPct val="0"/>
              </a:spcAft>
              <a:defRPr sz="1200">
                <a:solidFill>
                  <a:schemeClr val="tx1"/>
                </a:solidFill>
                <a:latin typeface="Times New Roman" charset="0"/>
              </a:defRPr>
            </a:lvl7pPr>
            <a:lvl8pPr marL="3494151" indent="-232943" eaLnBrk="0" fontAlgn="base" hangingPunct="0">
              <a:spcBef>
                <a:spcPct val="30000"/>
              </a:spcBef>
              <a:spcAft>
                <a:spcPct val="0"/>
              </a:spcAft>
              <a:defRPr sz="1200">
                <a:solidFill>
                  <a:schemeClr val="tx1"/>
                </a:solidFill>
                <a:latin typeface="Times New Roman" charset="0"/>
              </a:defRPr>
            </a:lvl8pPr>
            <a:lvl9pPr marL="3960038" indent="-232943"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5E1B1D21-F243-44EB-AD97-155853BECCFA}" type="slidenum">
              <a:rPr lang="en-US" altLang="en-US" smtClean="0"/>
              <a:pPr eaLnBrk="1" hangingPunct="1">
                <a:spcBef>
                  <a:spcPct val="0"/>
                </a:spcBef>
              </a:pPr>
              <a:t>11</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361259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25775"/>
            <a:ext cx="7772400" cy="1089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343400"/>
            <a:ext cx="6400800" cy="9144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457496"/>
            <a:ext cx="2133600" cy="365125"/>
          </a:xfrm>
          <a:prstGeom prst="rect">
            <a:avLst/>
          </a:prstGeom>
        </p:spPr>
        <p:txBody>
          <a:bodyPr/>
          <a:lstStyle/>
          <a:p>
            <a:endParaRPr lang="en-US" dirty="0"/>
          </a:p>
        </p:txBody>
      </p:sp>
    </p:spTree>
    <p:extLst>
      <p:ext uri="{BB962C8B-B14F-4D97-AF65-F5344CB8AC3E}">
        <p14:creationId xmlns:p14="http://schemas.microsoft.com/office/powerpoint/2010/main" val="33106070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06680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7"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Kickers</a:t>
            </a:r>
            <a:endParaRPr lang="en-US" sz="1400" dirty="0">
              <a:solidFill>
                <a:schemeClr val="bg1"/>
              </a:solidFill>
            </a:endParaRPr>
          </a:p>
        </p:txBody>
      </p:sp>
    </p:spTree>
    <p:extLst>
      <p:ext uri="{BB962C8B-B14F-4D97-AF65-F5344CB8AC3E}">
        <p14:creationId xmlns:p14="http://schemas.microsoft.com/office/powerpoint/2010/main" val="25898297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454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454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xfrm>
            <a:off x="76200" y="6591100"/>
            <a:ext cx="5867400" cy="266900"/>
          </a:xfrm>
          <a:prstGeom prst="rect">
            <a:avLst/>
          </a:prstGeom>
          <a:ln/>
        </p:spPr>
        <p:txBody>
          <a:bodyPr/>
          <a:lstStyle>
            <a:lvl1pPr>
              <a:defRPr/>
            </a:lvl1pPr>
          </a:lstStyle>
          <a:p>
            <a:pPr>
              <a:defRPr/>
            </a:pPr>
            <a:r>
              <a:rPr lang="en-US" dirty="0" smtClean="0"/>
              <a:t>Kickers</a:t>
            </a:r>
            <a:endParaRPr lang="en-US" dirty="0"/>
          </a:p>
        </p:txBody>
      </p:sp>
      <p:sp>
        <p:nvSpPr>
          <p:cNvPr id="7" name="Rectangle 10"/>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B940D881-2B53-479C-8AF2-12FE34D9E486}" type="slidenum">
              <a:rPr lang="en-US"/>
              <a:pPr>
                <a:defRPr/>
              </a:pPr>
              <a:t>‹#›</a:t>
            </a:fld>
            <a:endParaRPr lang="en-US" dirty="0"/>
          </a:p>
        </p:txBody>
      </p:sp>
    </p:spTree>
    <p:extLst>
      <p:ext uri="{BB962C8B-B14F-4D97-AF65-F5344CB8AC3E}">
        <p14:creationId xmlns:p14="http://schemas.microsoft.com/office/powerpoint/2010/main" val="21838363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9916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34039898"/>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3175" cmpd="sng">
            <a:noFill/>
            <a:prstDash val="solid"/>
          </a:ln>
          <a:solidFill>
            <a:srgbClr val="000066"/>
          </a:solidFill>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benefits.va.gov/gibill/resources/benefits_resources/rate_tables.as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vbaw.vba.va.gov/bl/22/ref/m22-4/Part%20V/ch01.htm#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vbaw.vba.va.gov/bl/22/ref/letters/rpoletters/rpo2008/rpo220812.doc"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vbaw.vba.va.gov/bl/22/ref/advisories/KICKER/Policy%20Advisory%20-%20Kicker%20Table%20Error.htm" TargetMode="External"/><Relationship Id="rId3" Type="http://schemas.openxmlformats.org/officeDocument/2006/relationships/hyperlink" Target="http://vbaw.vba.va.gov/bl/22/ref/m22-4/Part%20V/ch03.htm#308" TargetMode="External"/><Relationship Id="rId7" Type="http://schemas.openxmlformats.org/officeDocument/2006/relationships/hyperlink" Target="http://vbaw.vba.va.gov/bl/22/ref/advisories/KICKER/Policy%20Advisory%20-%20Kicker%20Calculation.htm" TargetMode="External"/><Relationship Id="rId2" Type="http://schemas.openxmlformats.org/officeDocument/2006/relationships/hyperlink" Target="http://vbaw.vba.va.gov/bl/22/ref/m22-4/Part%20V/ch01.htm#122" TargetMode="External"/><Relationship Id="rId1" Type="http://schemas.openxmlformats.org/officeDocument/2006/relationships/slideLayout" Target="../slideLayouts/slideLayout3.xml"/><Relationship Id="rId6" Type="http://schemas.openxmlformats.org/officeDocument/2006/relationships/hyperlink" Target="http://vbaw.vba.va.gov/bl/22/ref/advisories/SERVICE/Policy%20Advisory%20-%20CH30%20Kicker%20&amp;%20Bad%20Discharge.htm" TargetMode="External"/><Relationship Id="rId11" Type="http://schemas.openxmlformats.org/officeDocument/2006/relationships/hyperlink" Target="http://vbaw.vba.va.gov/bl/22/ref/advisories/KICKER/Policy%20Advisory%20-%20S%20Kicker%20&amp;%203%20Year%20Rate%20Issue.htm" TargetMode="External"/><Relationship Id="rId5" Type="http://schemas.openxmlformats.org/officeDocument/2006/relationships/hyperlink" Target="http://www4.law.cornell.edu/uscode/38/3015.html" TargetMode="External"/><Relationship Id="rId10" Type="http://schemas.openxmlformats.org/officeDocument/2006/relationships/hyperlink" Target="http://vbaw.vba.va.gov/bl/22/ref/advisories/KICKER/Policy%20Advisory%20-%20R%20Kicker.htm" TargetMode="External"/><Relationship Id="rId4" Type="http://schemas.openxmlformats.org/officeDocument/2006/relationships/hyperlink" Target="http://vbaw.vba.va.gov/bl/22/ref/letters/rpoletters/rpo2008/rpo220812.doc" TargetMode="External"/><Relationship Id="rId9" Type="http://schemas.openxmlformats.org/officeDocument/2006/relationships/hyperlink" Target="http://vbaw.vba.va.gov/bl/22/ref/advisories/KICKER/Policy%20Advisory%20-%20Multiple%20Kickers.htm"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vbaw.vba.va.gov/bl/22/ref/letters/rpoletters/rpo2004/rpo220425.htm" TargetMode="External"/><Relationship Id="rId13" Type="http://schemas.openxmlformats.org/officeDocument/2006/relationships/hyperlink" Target="http://vbaw.vba.va.gov/bl/22/ref/advisories/KICKER/Policy%20Advisory-%20Ch.%201606%20Kicker%20Rates%20-%20One%20-Half%20%20time.htm" TargetMode="External"/><Relationship Id="rId3" Type="http://schemas.openxmlformats.org/officeDocument/2006/relationships/hyperlink" Target="http://vbaw.vba.va.gov/bl/22/ref/m22-4/Part%20VI/ch01.htm" TargetMode="External"/><Relationship Id="rId7" Type="http://schemas.openxmlformats.org/officeDocument/2006/relationships/hyperlink" Target="http://vbaw.vba.va.gov/bl/22/ref/m22-4/Part%20VIII/ch01.htm#110" TargetMode="External"/><Relationship Id="rId12" Type="http://schemas.openxmlformats.org/officeDocument/2006/relationships/hyperlink" Target="http://vbaw.vba.va.gov/bl/22/ref/advisories/KICKER/Policy%20Advisory%20-%20Chapter%201606%20Kickers.htm" TargetMode="External"/><Relationship Id="rId2" Type="http://schemas.openxmlformats.org/officeDocument/2006/relationships/hyperlink" Target="http://vbaw.vba.va.gov/bl/22/ref/advisories/KICKER/Policy%20Advisory%20-%20Multiple%20Kickers.htm" TargetMode="External"/><Relationship Id="rId1" Type="http://schemas.openxmlformats.org/officeDocument/2006/relationships/slideLayout" Target="../slideLayouts/slideLayout3.xml"/><Relationship Id="rId6" Type="http://schemas.openxmlformats.org/officeDocument/2006/relationships/hyperlink" Target="http://www.benefits.va.gov/warms/docs/regs/38cfr/bookg/part21/s21_9655.doc" TargetMode="External"/><Relationship Id="rId11" Type="http://schemas.openxmlformats.org/officeDocument/2006/relationships/hyperlink" Target="http://vbaw.vba.va.gov/bl/22/ref/advisories/KICKER/Policy%20Advisory%20-%20CH1606%20Kicker%20Start%20Date.htm" TargetMode="External"/><Relationship Id="rId5" Type="http://schemas.openxmlformats.org/officeDocument/2006/relationships/hyperlink" Target="http://www.benefits.va.gov/warms/docs/regs/38cfr/bookg/part21/s21_9650.doc" TargetMode="External"/><Relationship Id="rId10" Type="http://schemas.openxmlformats.org/officeDocument/2006/relationships/hyperlink" Target="http://vbaw.vba.va.gov/bl/22/ref/advisories/KICKER/Policy%20Advisory%20-%20Chapter%201606%20Kicker%20Eligibility%20Question.htm" TargetMode="External"/><Relationship Id="rId4" Type="http://schemas.openxmlformats.org/officeDocument/2006/relationships/hyperlink" Target="http://vbaw.vba.va.gov/bl/22/manual/index.html" TargetMode="External"/><Relationship Id="rId9" Type="http://schemas.openxmlformats.org/officeDocument/2006/relationships/hyperlink" Target="http://vbaw.vba.va.gov/bl/22/ref/advisories/KICKER/Policy%20Advisory%20-%20Army%20Data%20Problems.htm" TargetMode="External"/><Relationship Id="rId14" Type="http://schemas.openxmlformats.org/officeDocument/2006/relationships/hyperlink" Target="http://vbaw.vba.va.gov/bl/22/ref/advisories/KICKER/Policy%20Advisory%20-%20Invol%20Sep%20Related%20to%20Retention%20of%201606%20Benefits.ht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vbaw.vba.va.gov/bl/22/ref/m22-4/Part%20V/ch01.htm#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vbaw.vba.va.gov/bl/22/ref/letters/rpoletters/rpo2008/rpo220812.do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p:txBody>
          <a:bodyPr/>
          <a:lstStyle/>
          <a:p>
            <a:r>
              <a:rPr lang="en-US" dirty="0" smtClean="0"/>
              <a:t>Kickers</a:t>
            </a:r>
            <a:endParaRPr lang="en-US" dirty="0"/>
          </a:p>
        </p:txBody>
      </p:sp>
    </p:spTree>
    <p:extLst>
      <p:ext uri="{BB962C8B-B14F-4D97-AF65-F5344CB8AC3E}">
        <p14:creationId xmlns:p14="http://schemas.microsoft.com/office/powerpoint/2010/main" val="559551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dirty="0" smtClean="0"/>
              <a:t>How to Locate a Kicker</a:t>
            </a:r>
          </a:p>
        </p:txBody>
      </p:sp>
      <p:sp>
        <p:nvSpPr>
          <p:cNvPr id="14339" name="Rectangle 3"/>
          <p:cNvSpPr>
            <a:spLocks noGrp="1" noChangeArrowheads="1"/>
          </p:cNvSpPr>
          <p:nvPr>
            <p:ph idx="1"/>
          </p:nvPr>
        </p:nvSpPr>
        <p:spPr>
          <a:xfrm>
            <a:off x="457200" y="990600"/>
            <a:ext cx="8382000" cy="4525963"/>
          </a:xfrm>
        </p:spPr>
        <p:txBody>
          <a:bodyPr/>
          <a:lstStyle/>
          <a:p>
            <a:pPr marL="0" indent="0" eaLnBrk="1" hangingPunct="1">
              <a:buFont typeface="Wingdings" pitchFamily="2" charset="2"/>
              <a:buNone/>
              <a:defRPr/>
            </a:pPr>
            <a:r>
              <a:rPr lang="en-US" sz="2800" dirty="0" smtClean="0"/>
              <a:t>Service departments notify VA of Chapter 30 Kicker information with codes on the BDN 30D screen.  </a:t>
            </a:r>
          </a:p>
          <a:p>
            <a:pPr marL="0" indent="0" eaLnBrk="1" hangingPunct="1">
              <a:buClrTx/>
              <a:defRPr/>
            </a:pPr>
            <a:endParaRPr lang="en-US" sz="2800" dirty="0" smtClean="0">
              <a:solidFill>
                <a:schemeClr val="tx2"/>
              </a:solidFill>
            </a:endParaRPr>
          </a:p>
          <a:p>
            <a:pPr marL="0" indent="0" eaLnBrk="1" hangingPunct="1">
              <a:buFont typeface="Wingdings" pitchFamily="2" charset="2"/>
              <a:buNone/>
              <a:defRPr/>
            </a:pPr>
            <a:endParaRPr lang="en-US" sz="2800" dirty="0" smtClean="0"/>
          </a:p>
        </p:txBody>
      </p:sp>
      <p:sp>
        <p:nvSpPr>
          <p:cNvPr id="3" name="Slide Number Placeholder 2"/>
          <p:cNvSpPr>
            <a:spLocks noGrp="1"/>
          </p:cNvSpPr>
          <p:nvPr>
            <p:ph type="sldNum" sz="quarter" idx="12"/>
          </p:nvPr>
        </p:nvSpPr>
        <p:spPr/>
        <p:txBody>
          <a:bodyPr/>
          <a:lstStyle/>
          <a:p>
            <a:pPr>
              <a:defRPr/>
            </a:pPr>
            <a:fld id="{2CF23C8F-461B-4AD0-B458-761FEBBD2D5A}" type="slidenum">
              <a:rPr lang="en-US" smtClean="0"/>
              <a:pPr>
                <a:defRPr/>
              </a:pPr>
              <a:t>10</a:t>
            </a:fld>
            <a:endParaRPr lang="en-US" dirty="0"/>
          </a:p>
        </p:txBody>
      </p:sp>
      <p:sp>
        <p:nvSpPr>
          <p:cNvPr id="2" name="Footer Placeholder 1"/>
          <p:cNvSpPr>
            <a:spLocks noGrp="1"/>
          </p:cNvSpPr>
          <p:nvPr>
            <p:ph type="ftr" sz="quarter" idx="3"/>
          </p:nvPr>
        </p:nvSpPr>
        <p:spPr/>
        <p:txBody>
          <a:bodyPr/>
          <a:lstStyle/>
          <a:p>
            <a:pPr>
              <a:defRPr/>
            </a:pPr>
            <a:r>
              <a:rPr lang="en-US" sz="1400" dirty="0" smtClean="0">
                <a:solidFill>
                  <a:schemeClr val="bg1"/>
                </a:solidFill>
              </a:rPr>
              <a:t>Kickers</a:t>
            </a:r>
            <a:endParaRPr lang="en-US" sz="1400" dirty="0">
              <a:solidFill>
                <a:schemeClr val="bg1"/>
              </a:solidFill>
            </a:endParaRPr>
          </a:p>
        </p:txBody>
      </p:sp>
      <p:graphicFrame>
        <p:nvGraphicFramePr>
          <p:cNvPr id="17412" name="Object 23" descr="Chapter 30 DoD Screen, 30D depicting a chapter 30 kicker. The Kicker amount is $400.00 and the kicker code is BP. " title="Chapter 30 DoD Screen, 30D"/>
          <p:cNvGraphicFramePr>
            <a:graphicFrameLocks noChangeAspect="1"/>
          </p:cNvGraphicFramePr>
          <p:nvPr>
            <p:extLst>
              <p:ext uri="{D42A27DB-BD31-4B8C-83A1-F6EECF244321}">
                <p14:modId xmlns:p14="http://schemas.microsoft.com/office/powerpoint/2010/main" val="1854285986"/>
              </p:ext>
            </p:extLst>
          </p:nvPr>
        </p:nvGraphicFramePr>
        <p:xfrm>
          <a:off x="990600" y="2209800"/>
          <a:ext cx="7467600" cy="4267200"/>
        </p:xfrm>
        <a:graphic>
          <a:graphicData uri="http://schemas.openxmlformats.org/presentationml/2006/ole">
            <mc:AlternateContent xmlns:mc="http://schemas.openxmlformats.org/markup-compatibility/2006">
              <mc:Choice xmlns:v="urn:schemas-microsoft-com:vml" Requires="v">
                <p:oleObj spid="_x0000_s1223" name="Bitmap Image" r:id="rId4" imgW="6095880" imgH="3000240" progId="Paint.Picture">
                  <p:embed/>
                </p:oleObj>
              </mc:Choice>
              <mc:Fallback>
                <p:oleObj name="Bitmap Image" r:id="rId4" imgW="6095880" imgH="3000240" progId="Paint.Picture">
                  <p:embed/>
                  <p:pic>
                    <p:nvPicPr>
                      <p:cNvPr id="0" name=""/>
                      <p:cNvPicPr>
                        <a:picLocks noChangeAspect="1" noChangeArrowheads="1"/>
                      </p:cNvPicPr>
                      <p:nvPr/>
                    </p:nvPicPr>
                    <p:blipFill>
                      <a:blip r:embed="rId5"/>
                      <a:srcRect/>
                      <a:stretch>
                        <a:fillRect/>
                      </a:stretch>
                    </p:blipFill>
                    <p:spPr bwMode="auto">
                      <a:xfrm>
                        <a:off x="990600" y="2209800"/>
                        <a:ext cx="7467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3" name="AutoShape 24" descr="$400.00 BP kicker" title="$400.00 BP kicker"/>
          <p:cNvSpPr>
            <a:spLocks noChangeArrowheads="1"/>
          </p:cNvSpPr>
          <p:nvPr/>
        </p:nvSpPr>
        <p:spPr bwMode="auto">
          <a:xfrm>
            <a:off x="7315200" y="3429000"/>
            <a:ext cx="1143000" cy="381000"/>
          </a:xfrm>
          <a:prstGeom prst="roundRect">
            <a:avLst>
              <a:gd name="adj" fmla="val 16667"/>
            </a:avLst>
          </a:prstGeom>
          <a:noFill/>
          <a:ln w="38100" cap="sq">
            <a:solidFill>
              <a:schemeClr val="accent5"/>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5000"/>
              <a:buFont typeface="Wingdings" pitchFamily="2" charset="2"/>
              <a:buChar char="n"/>
              <a:defRPr sz="3200">
                <a:solidFill>
                  <a:schemeClr val="tx1"/>
                </a:solidFill>
                <a:latin typeface="Times New Roman" charset="0"/>
              </a:defRPr>
            </a:lvl1pPr>
            <a:lvl2pPr marL="742950" indent="-285750" eaLnBrk="0" hangingPunct="0">
              <a:spcBef>
                <a:spcPct val="20000"/>
              </a:spcBef>
              <a:buClr>
                <a:schemeClr val="tx1"/>
              </a:buClr>
              <a:buChar char="–"/>
              <a:defRPr sz="2800">
                <a:solidFill>
                  <a:schemeClr val="tx1"/>
                </a:solidFill>
                <a:latin typeface="Times New Roman" charset="0"/>
              </a:defRPr>
            </a:lvl2pPr>
            <a:lvl3pPr marL="1143000" indent="-228600" eaLnBrk="0" hangingPunct="0">
              <a:spcBef>
                <a:spcPct val="20000"/>
              </a:spcBef>
              <a:buClr>
                <a:schemeClr val="tx1"/>
              </a:buClr>
              <a:buChar char="»"/>
              <a:defRPr sz="2400">
                <a:solidFill>
                  <a:schemeClr val="tx1"/>
                </a:solidFill>
                <a:latin typeface="Times New Roman"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Times New Roman" charset="0"/>
              </a:defRPr>
            </a:lvl4pPr>
            <a:lvl5pPr marL="2057400" indent="-228600" eaLnBrk="0" hangingPunct="0">
              <a:spcBef>
                <a:spcPct val="20000"/>
              </a:spcBef>
              <a:buClr>
                <a:schemeClr val="tx1"/>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charset="0"/>
              </a:defRPr>
            </a:lvl9pPr>
          </a:lstStyle>
          <a:p>
            <a:pPr eaLnBrk="1" hangingPunct="1">
              <a:spcBef>
                <a:spcPct val="0"/>
              </a:spcBef>
              <a:buClrTx/>
              <a:buSzTx/>
              <a:buFontTx/>
              <a:buNone/>
            </a:pPr>
            <a:endParaRPr lang="en-US" alt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en-US" dirty="0" smtClean="0"/>
              <a:t>Active Duty Kickers Offered</a:t>
            </a:r>
          </a:p>
        </p:txBody>
      </p:sp>
      <p:sp>
        <p:nvSpPr>
          <p:cNvPr id="99331" name="Rectangle 3"/>
          <p:cNvSpPr>
            <a:spLocks noGrp="1" noChangeArrowheads="1"/>
          </p:cNvSpPr>
          <p:nvPr>
            <p:ph idx="1"/>
          </p:nvPr>
        </p:nvSpPr>
        <p:spPr/>
        <p:txBody>
          <a:bodyPr/>
          <a:lstStyle/>
          <a:p>
            <a:pPr eaLnBrk="1" hangingPunct="1">
              <a:buFont typeface="Wingdings" pitchFamily="2" charset="2"/>
              <a:buNone/>
              <a:defRPr/>
            </a:pPr>
            <a:r>
              <a:rPr lang="en-US" u="sng" dirty="0" smtClean="0"/>
              <a:t>Air Force</a:t>
            </a:r>
            <a:r>
              <a:rPr lang="en-US" dirty="0" smtClean="0"/>
              <a:t> does not offer Active Duty Kickers. </a:t>
            </a:r>
          </a:p>
          <a:p>
            <a:pPr eaLnBrk="1" hangingPunct="1">
              <a:buFont typeface="Wingdings" pitchFamily="2" charset="2"/>
              <a:buNone/>
              <a:defRPr/>
            </a:pPr>
            <a:endParaRPr lang="en-US" dirty="0" smtClean="0"/>
          </a:p>
          <a:p>
            <a:pPr eaLnBrk="1" hangingPunct="1">
              <a:spcBef>
                <a:spcPts val="0"/>
              </a:spcBef>
              <a:buFont typeface="Wingdings" pitchFamily="2" charset="2"/>
              <a:buNone/>
              <a:defRPr/>
            </a:pPr>
            <a:r>
              <a:rPr lang="en-US" dirty="0" smtClean="0"/>
              <a:t>The following active service departments do offer College</a:t>
            </a:r>
          </a:p>
          <a:p>
            <a:pPr eaLnBrk="1" hangingPunct="1">
              <a:spcBef>
                <a:spcPts val="0"/>
              </a:spcBef>
              <a:buFont typeface="Wingdings" pitchFamily="2" charset="2"/>
              <a:buNone/>
              <a:defRPr/>
            </a:pPr>
            <a:r>
              <a:rPr lang="en-US" dirty="0" smtClean="0"/>
              <a:t>Funds (kickers) on initial enlistments.</a:t>
            </a:r>
          </a:p>
          <a:p>
            <a:pPr eaLnBrk="1" hangingPunct="1">
              <a:spcBef>
                <a:spcPts val="0"/>
              </a:spcBef>
              <a:buFont typeface="Wingdings" pitchFamily="2" charset="2"/>
              <a:buNone/>
              <a:defRPr/>
            </a:pPr>
            <a:endParaRPr lang="en-US" dirty="0" smtClean="0"/>
          </a:p>
          <a:p>
            <a:pPr>
              <a:defRPr/>
            </a:pPr>
            <a:r>
              <a:rPr lang="en-US" u="sng" dirty="0" smtClean="0"/>
              <a:t>Army</a:t>
            </a:r>
            <a:r>
              <a:rPr lang="en-US" dirty="0" smtClean="0"/>
              <a:t>		Army College </a:t>
            </a:r>
            <a:r>
              <a:rPr lang="en-US" dirty="0"/>
              <a:t>Fund (</a:t>
            </a:r>
            <a:r>
              <a:rPr lang="en-US" dirty="0" smtClean="0"/>
              <a:t>ACF)</a:t>
            </a:r>
            <a:endParaRPr lang="en-US" u="sng" dirty="0" smtClean="0"/>
          </a:p>
          <a:p>
            <a:pPr>
              <a:defRPr/>
            </a:pPr>
            <a:r>
              <a:rPr lang="en-US" u="sng" dirty="0" smtClean="0"/>
              <a:t>Co</a:t>
            </a:r>
            <a:r>
              <a:rPr lang="en-US" u="sng" dirty="0"/>
              <a:t>ast </a:t>
            </a:r>
            <a:r>
              <a:rPr lang="en-US" u="sng" dirty="0" smtClean="0"/>
              <a:t>Guard</a:t>
            </a:r>
            <a:r>
              <a:rPr lang="en-US" dirty="0" smtClean="0"/>
              <a:t>	Coast Guard College </a:t>
            </a:r>
            <a:r>
              <a:rPr lang="en-US" dirty="0"/>
              <a:t>Fund (</a:t>
            </a:r>
            <a:r>
              <a:rPr lang="en-US" dirty="0" smtClean="0"/>
              <a:t>CGCF</a:t>
            </a:r>
            <a:r>
              <a:rPr lang="en-US" dirty="0"/>
              <a:t>)</a:t>
            </a:r>
          </a:p>
          <a:p>
            <a:pPr>
              <a:defRPr/>
            </a:pPr>
            <a:r>
              <a:rPr lang="en-US" u="sng" dirty="0" smtClean="0"/>
              <a:t>Marine Corps</a:t>
            </a:r>
            <a:r>
              <a:rPr lang="en-US" dirty="0" smtClean="0"/>
              <a:t> 	Marine College </a:t>
            </a:r>
            <a:r>
              <a:rPr lang="en-US" dirty="0"/>
              <a:t>Fund (</a:t>
            </a:r>
            <a:r>
              <a:rPr lang="en-US" dirty="0" smtClean="0"/>
              <a:t>MCF</a:t>
            </a:r>
            <a:r>
              <a:rPr lang="en-US" dirty="0"/>
              <a:t>)</a:t>
            </a:r>
            <a:endParaRPr lang="en-US" u="sng" dirty="0"/>
          </a:p>
          <a:p>
            <a:pPr>
              <a:defRPr/>
            </a:pPr>
            <a:r>
              <a:rPr lang="en-US" u="sng" dirty="0" smtClean="0"/>
              <a:t>Navy</a:t>
            </a:r>
            <a:r>
              <a:rPr lang="en-US" dirty="0" smtClean="0"/>
              <a:t> 		Navy College </a:t>
            </a:r>
            <a:r>
              <a:rPr lang="en-US" dirty="0"/>
              <a:t>Fund (</a:t>
            </a:r>
            <a:r>
              <a:rPr lang="en-US" dirty="0" smtClean="0"/>
              <a:t>NCF</a:t>
            </a:r>
            <a:r>
              <a:rPr lang="en-US" dirty="0"/>
              <a:t>)</a:t>
            </a:r>
            <a:endParaRPr lang="en-US" u="sng" dirty="0"/>
          </a:p>
        </p:txBody>
      </p:sp>
      <p:sp>
        <p:nvSpPr>
          <p:cNvPr id="3" name="Slide Number Placeholder 2"/>
          <p:cNvSpPr>
            <a:spLocks noGrp="1"/>
          </p:cNvSpPr>
          <p:nvPr>
            <p:ph type="sldNum" sz="quarter" idx="12"/>
          </p:nvPr>
        </p:nvSpPr>
        <p:spPr/>
        <p:txBody>
          <a:bodyPr/>
          <a:lstStyle/>
          <a:p>
            <a:fld id="{3FE40F6C-36E6-4965-9D21-698197C3108F}" type="slidenum">
              <a:rPr lang="en-US" smtClean="0"/>
              <a:pPr/>
              <a:t>11</a:t>
            </a:fld>
            <a:endParaRPr lang="en-US" dirty="0"/>
          </a:p>
        </p:txBody>
      </p:sp>
      <p:sp>
        <p:nvSpPr>
          <p:cNvPr id="2" name="Footer Placeholder 1"/>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en-US" dirty="0" smtClean="0"/>
              <a:t>Navy Active Duty Kicker Verification</a:t>
            </a:r>
          </a:p>
        </p:txBody>
      </p:sp>
      <p:sp>
        <p:nvSpPr>
          <p:cNvPr id="99331" name="Rectangle 3"/>
          <p:cNvSpPr>
            <a:spLocks noGrp="1" noChangeArrowheads="1"/>
          </p:cNvSpPr>
          <p:nvPr>
            <p:ph idx="1"/>
          </p:nvPr>
        </p:nvSpPr>
        <p:spPr/>
        <p:txBody>
          <a:bodyPr>
            <a:normAutofit lnSpcReduction="10000"/>
          </a:bodyPr>
          <a:lstStyle/>
          <a:p>
            <a:pPr marL="0" indent="0">
              <a:spcBef>
                <a:spcPts val="0"/>
              </a:spcBef>
              <a:buNone/>
              <a:defRPr/>
            </a:pPr>
            <a:r>
              <a:rPr lang="en-US" sz="2800" dirty="0" smtClean="0"/>
              <a:t>The following Navy kickers </a:t>
            </a:r>
            <a:r>
              <a:rPr lang="en-US" sz="2800" dirty="0"/>
              <a:t>must </a:t>
            </a:r>
            <a:r>
              <a:rPr lang="en-US" sz="2800" dirty="0" smtClean="0"/>
              <a:t>be initially verified: </a:t>
            </a:r>
          </a:p>
          <a:p>
            <a:pPr lvl="1">
              <a:buFont typeface="Arial" panose="020B0604020202020204" pitchFamily="34" charset="0"/>
              <a:buChar char="•"/>
            </a:pPr>
            <a:r>
              <a:rPr lang="en-US" sz="2800" dirty="0" smtClean="0"/>
              <a:t>All “BW</a:t>
            </a:r>
            <a:r>
              <a:rPr lang="en-US" sz="2800" dirty="0"/>
              <a:t>", </a:t>
            </a:r>
            <a:r>
              <a:rPr lang="en-US" sz="2800" dirty="0" smtClean="0"/>
              <a:t>“BG</a:t>
            </a:r>
            <a:r>
              <a:rPr lang="en-US" sz="2800" dirty="0"/>
              <a:t>", and "G4" </a:t>
            </a:r>
            <a:r>
              <a:rPr lang="en-US" sz="2800" dirty="0" smtClean="0"/>
              <a:t>kickers</a:t>
            </a:r>
          </a:p>
          <a:p>
            <a:pPr marL="457200" lvl="1" indent="0">
              <a:buNone/>
            </a:pPr>
            <a:endParaRPr lang="en-US" sz="1000" b="1" u="sng" dirty="0" smtClean="0"/>
          </a:p>
          <a:p>
            <a:pPr marL="57150" indent="0">
              <a:buNone/>
            </a:pPr>
            <a:r>
              <a:rPr lang="en-US" sz="2800" dirty="0" smtClean="0"/>
              <a:t>When development is necessary, use DPRIS first and then develop to DoD and the claimant when a NCF contract is unavailable.</a:t>
            </a:r>
          </a:p>
          <a:p>
            <a:pPr marL="57150" indent="0">
              <a:buNone/>
            </a:pPr>
            <a:endParaRPr lang="en-US" sz="1000" dirty="0" smtClean="0"/>
          </a:p>
          <a:p>
            <a:pPr marL="57150" indent="0">
              <a:buNone/>
            </a:pPr>
            <a:r>
              <a:rPr lang="en-US" sz="2800" b="1" u="sng" dirty="0" smtClean="0"/>
              <a:t>NOTE:</a:t>
            </a:r>
            <a:r>
              <a:rPr lang="en-US" sz="2800" dirty="0" smtClean="0"/>
              <a:t> The Navy </a:t>
            </a:r>
            <a:r>
              <a:rPr lang="en-US" sz="2800" dirty="0"/>
              <a:t>no longer issues kickers </a:t>
            </a:r>
            <a:r>
              <a:rPr lang="en-US" sz="2800" dirty="0" smtClean="0"/>
              <a:t>with enlistments beginning </a:t>
            </a:r>
            <a:r>
              <a:rPr lang="en-US" sz="2800" dirty="0"/>
              <a:t>February </a:t>
            </a:r>
            <a:r>
              <a:rPr lang="en-US" sz="2800" dirty="0" smtClean="0"/>
              <a:t>2011. (No development required.)</a:t>
            </a:r>
            <a:endParaRPr lang="en-US" sz="2800" dirty="0"/>
          </a:p>
          <a:p>
            <a:pPr>
              <a:spcBef>
                <a:spcPts val="0"/>
              </a:spcBef>
              <a:buNone/>
              <a:defRPr/>
            </a:pPr>
            <a:endParaRPr lang="en-US" dirty="0"/>
          </a:p>
        </p:txBody>
      </p:sp>
      <p:sp>
        <p:nvSpPr>
          <p:cNvPr id="3" name="Slide Number Placeholder 2"/>
          <p:cNvSpPr>
            <a:spLocks noGrp="1"/>
          </p:cNvSpPr>
          <p:nvPr>
            <p:ph type="sldNum" sz="quarter" idx="12"/>
          </p:nvPr>
        </p:nvSpPr>
        <p:spPr/>
        <p:txBody>
          <a:bodyPr/>
          <a:lstStyle/>
          <a:p>
            <a:fld id="{3FE40F6C-36E6-4965-9D21-698197C3108F}" type="slidenum">
              <a:rPr lang="en-US" smtClean="0"/>
              <a:pPr/>
              <a:t>12</a:t>
            </a:fld>
            <a:endParaRPr lang="en-US" dirty="0"/>
          </a:p>
        </p:txBody>
      </p:sp>
      <p:sp>
        <p:nvSpPr>
          <p:cNvPr id="2" name="Footer Placeholder 1"/>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spTree>
    <p:extLst>
      <p:ext uri="{BB962C8B-B14F-4D97-AF65-F5344CB8AC3E}">
        <p14:creationId xmlns:p14="http://schemas.microsoft.com/office/powerpoint/2010/main" val="182686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en-US" dirty="0" smtClean="0"/>
              <a:t>  Marine Corps Active Duty Kicker Verification</a:t>
            </a:r>
          </a:p>
        </p:txBody>
      </p:sp>
      <p:sp>
        <p:nvSpPr>
          <p:cNvPr id="99331" name="Rectangle 3"/>
          <p:cNvSpPr>
            <a:spLocks noGrp="1" noChangeArrowheads="1"/>
          </p:cNvSpPr>
          <p:nvPr>
            <p:ph idx="1"/>
          </p:nvPr>
        </p:nvSpPr>
        <p:spPr/>
        <p:txBody>
          <a:bodyPr/>
          <a:lstStyle/>
          <a:p>
            <a:pPr marL="0" indent="0">
              <a:spcBef>
                <a:spcPts val="0"/>
              </a:spcBef>
              <a:buNone/>
              <a:defRPr/>
            </a:pPr>
            <a:r>
              <a:rPr lang="en-US" sz="2800" dirty="0"/>
              <a:t>The following </a:t>
            </a:r>
            <a:r>
              <a:rPr lang="en-US" sz="2800" dirty="0" smtClean="0"/>
              <a:t>Marine Corps </a:t>
            </a:r>
            <a:r>
              <a:rPr lang="en-US" sz="2800" dirty="0"/>
              <a:t>kickers must be initially verified: </a:t>
            </a:r>
          </a:p>
          <a:p>
            <a:pPr>
              <a:spcBef>
                <a:spcPts val="0"/>
              </a:spcBef>
              <a:buNone/>
              <a:defRPr/>
            </a:pPr>
            <a:endParaRPr lang="en-US" sz="1000" dirty="0" smtClean="0"/>
          </a:p>
          <a:p>
            <a:pPr marL="857250" lvl="2" indent="-457200">
              <a:spcBef>
                <a:spcPts val="0"/>
              </a:spcBef>
              <a:defRPr/>
            </a:pPr>
            <a:r>
              <a:rPr lang="en-US" sz="3200" dirty="0"/>
              <a:t>All “BW", </a:t>
            </a:r>
            <a:r>
              <a:rPr lang="en-US" sz="3200" dirty="0" smtClean="0"/>
              <a:t>“G4” and </a:t>
            </a:r>
            <a:r>
              <a:rPr lang="en-US" sz="3200" dirty="0"/>
              <a:t>"</a:t>
            </a:r>
            <a:r>
              <a:rPr lang="en-US" sz="3200" dirty="0" smtClean="0"/>
              <a:t>G5" kickers</a:t>
            </a:r>
            <a:endParaRPr lang="en-US" sz="3200" dirty="0"/>
          </a:p>
          <a:p>
            <a:pPr>
              <a:spcBef>
                <a:spcPts val="0"/>
              </a:spcBef>
              <a:buNone/>
              <a:defRPr/>
            </a:pPr>
            <a:endParaRPr lang="en-US" sz="1000" dirty="0"/>
          </a:p>
          <a:p>
            <a:pPr marL="57150" indent="0">
              <a:buNone/>
            </a:pPr>
            <a:r>
              <a:rPr lang="en-US" sz="2800" dirty="0" smtClean="0"/>
              <a:t>When </a:t>
            </a:r>
            <a:r>
              <a:rPr lang="en-US" sz="2800" dirty="0"/>
              <a:t>development is necessary, use DPRIS first and then develop to DoD and the claimant when a </a:t>
            </a:r>
            <a:r>
              <a:rPr lang="en-US" sz="2800" dirty="0" smtClean="0"/>
              <a:t>MCCF </a:t>
            </a:r>
            <a:r>
              <a:rPr lang="en-US" sz="2800" dirty="0"/>
              <a:t>contract is unavailable.</a:t>
            </a:r>
          </a:p>
          <a:p>
            <a:pPr>
              <a:buNone/>
              <a:defRPr/>
            </a:pPr>
            <a:endParaRPr lang="en-US" u="sng" dirty="0" smtClean="0"/>
          </a:p>
          <a:p>
            <a:pPr eaLnBrk="1" hangingPunct="1">
              <a:buFont typeface="Wingdings" pitchFamily="2" charset="2"/>
              <a:buNone/>
              <a:defRPr/>
            </a:pPr>
            <a:endParaRPr lang="en-US" dirty="0" smtClean="0"/>
          </a:p>
        </p:txBody>
      </p:sp>
      <p:sp>
        <p:nvSpPr>
          <p:cNvPr id="3" name="Slide Number Placeholder 2"/>
          <p:cNvSpPr>
            <a:spLocks noGrp="1"/>
          </p:cNvSpPr>
          <p:nvPr>
            <p:ph type="sldNum" sz="quarter" idx="12"/>
          </p:nvPr>
        </p:nvSpPr>
        <p:spPr/>
        <p:txBody>
          <a:bodyPr/>
          <a:lstStyle/>
          <a:p>
            <a:fld id="{3FE40F6C-36E6-4965-9D21-698197C3108F}" type="slidenum">
              <a:rPr lang="en-US" smtClean="0"/>
              <a:pPr/>
              <a:t>13</a:t>
            </a:fld>
            <a:endParaRPr lang="en-US" dirty="0"/>
          </a:p>
        </p:txBody>
      </p:sp>
      <p:sp>
        <p:nvSpPr>
          <p:cNvPr id="2" name="Footer Placeholder 1"/>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spTree>
    <p:extLst>
      <p:ext uri="{BB962C8B-B14F-4D97-AF65-F5344CB8AC3E}">
        <p14:creationId xmlns:p14="http://schemas.microsoft.com/office/powerpoint/2010/main" val="3453663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en-US" dirty="0" smtClean="0"/>
              <a:t> Coast Guard Active Duty Kicker Verification</a:t>
            </a:r>
          </a:p>
        </p:txBody>
      </p:sp>
      <p:sp>
        <p:nvSpPr>
          <p:cNvPr id="99331" name="Rectangle 3"/>
          <p:cNvSpPr>
            <a:spLocks noGrp="1" noChangeArrowheads="1"/>
          </p:cNvSpPr>
          <p:nvPr>
            <p:ph idx="1"/>
          </p:nvPr>
        </p:nvSpPr>
        <p:spPr/>
        <p:txBody>
          <a:bodyPr/>
          <a:lstStyle/>
          <a:p>
            <a:pPr marL="0" indent="0">
              <a:buNone/>
              <a:defRPr/>
            </a:pPr>
            <a:r>
              <a:rPr lang="en-US" dirty="0" smtClean="0"/>
              <a:t>Only verify a Coast Guard kicker if </a:t>
            </a:r>
            <a:r>
              <a:rPr lang="en-US" dirty="0"/>
              <a:t>the claimant states there is a </a:t>
            </a:r>
            <a:r>
              <a:rPr lang="en-US" dirty="0" smtClean="0"/>
              <a:t>discrepancy</a:t>
            </a:r>
          </a:p>
          <a:p>
            <a:pPr marL="0" indent="0">
              <a:buNone/>
              <a:defRPr/>
            </a:pPr>
            <a:endParaRPr lang="en-US" sz="1000" dirty="0" smtClean="0"/>
          </a:p>
          <a:p>
            <a:pPr marL="0" indent="0">
              <a:buNone/>
              <a:defRPr/>
            </a:pPr>
            <a:r>
              <a:rPr lang="en-US" dirty="0"/>
              <a:t>When development is necessary, </a:t>
            </a:r>
            <a:r>
              <a:rPr lang="en-US" dirty="0" smtClean="0"/>
              <a:t>develop </a:t>
            </a:r>
            <a:r>
              <a:rPr lang="en-US" dirty="0"/>
              <a:t>to </a:t>
            </a:r>
            <a:r>
              <a:rPr lang="en-US" dirty="0" smtClean="0"/>
              <a:t>Department of Homeland Security (DHS) </a:t>
            </a:r>
            <a:r>
              <a:rPr lang="en-US" dirty="0"/>
              <a:t>and the claimant </a:t>
            </a:r>
            <a:r>
              <a:rPr lang="en-US" dirty="0" smtClean="0"/>
              <a:t>for </a:t>
            </a:r>
            <a:r>
              <a:rPr lang="en-US" dirty="0"/>
              <a:t>a </a:t>
            </a:r>
            <a:r>
              <a:rPr lang="en-US" dirty="0" smtClean="0"/>
              <a:t>CGCF contract. </a:t>
            </a:r>
          </a:p>
          <a:p>
            <a:pPr marL="0" indent="0">
              <a:buNone/>
              <a:defRPr/>
            </a:pPr>
            <a:endParaRPr lang="en-US" sz="1000" dirty="0"/>
          </a:p>
          <a:p>
            <a:pPr marL="0" indent="0">
              <a:buNone/>
              <a:defRPr/>
            </a:pPr>
            <a:r>
              <a:rPr lang="en-US" b="1" u="sng" dirty="0" smtClean="0"/>
              <a:t>NOTE:</a:t>
            </a:r>
            <a:r>
              <a:rPr lang="en-US" dirty="0" smtClean="0"/>
              <a:t> DPRIS does not contain information for members of the Coast Guard.</a:t>
            </a:r>
            <a:endParaRPr lang="en-US" dirty="0"/>
          </a:p>
          <a:p>
            <a:pPr>
              <a:buNone/>
              <a:defRPr/>
            </a:pPr>
            <a:endParaRPr lang="en-US" u="sng" dirty="0"/>
          </a:p>
        </p:txBody>
      </p:sp>
      <p:sp>
        <p:nvSpPr>
          <p:cNvPr id="3" name="Slide Number Placeholder 2"/>
          <p:cNvSpPr>
            <a:spLocks noGrp="1"/>
          </p:cNvSpPr>
          <p:nvPr>
            <p:ph type="sldNum" sz="quarter" idx="12"/>
          </p:nvPr>
        </p:nvSpPr>
        <p:spPr/>
        <p:txBody>
          <a:bodyPr/>
          <a:lstStyle/>
          <a:p>
            <a:fld id="{3FE40F6C-36E6-4965-9D21-698197C3108F}" type="slidenum">
              <a:rPr lang="en-US" smtClean="0"/>
              <a:pPr/>
              <a:t>14</a:t>
            </a:fld>
            <a:endParaRPr lang="en-US" dirty="0"/>
          </a:p>
        </p:txBody>
      </p:sp>
      <p:sp>
        <p:nvSpPr>
          <p:cNvPr id="2" name="Footer Placeholder 1"/>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spTree>
    <p:extLst>
      <p:ext uri="{BB962C8B-B14F-4D97-AF65-F5344CB8AC3E}">
        <p14:creationId xmlns:p14="http://schemas.microsoft.com/office/powerpoint/2010/main" val="3118634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defRPr/>
            </a:pPr>
            <a:r>
              <a:rPr lang="en-US" dirty="0" smtClean="0"/>
              <a:t>Army Active </a:t>
            </a:r>
            <a:r>
              <a:rPr lang="en-US" dirty="0"/>
              <a:t>Duty Kicker Verification</a:t>
            </a:r>
            <a:endParaRPr lang="en-US" dirty="0" smtClean="0"/>
          </a:p>
        </p:txBody>
      </p:sp>
      <p:sp>
        <p:nvSpPr>
          <p:cNvPr id="104451" name="Rectangle 3"/>
          <p:cNvSpPr>
            <a:spLocks noGrp="1" noChangeArrowheads="1"/>
          </p:cNvSpPr>
          <p:nvPr>
            <p:ph idx="1"/>
          </p:nvPr>
        </p:nvSpPr>
        <p:spPr/>
        <p:txBody>
          <a:bodyPr>
            <a:normAutofit/>
          </a:bodyPr>
          <a:lstStyle/>
          <a:p>
            <a:pPr marL="0" lvl="0" indent="0">
              <a:buNone/>
            </a:pPr>
            <a:r>
              <a:rPr lang="en-US" dirty="0" smtClean="0"/>
              <a:t>Army kicker development is necessary when the BDN 30D screen </a:t>
            </a:r>
            <a:r>
              <a:rPr lang="en-US" dirty="0"/>
              <a:t>shows inadequate, erroneous, or incomplete data on an Army kicker </a:t>
            </a:r>
            <a:r>
              <a:rPr lang="en-US" dirty="0" smtClean="0"/>
              <a:t>or </a:t>
            </a:r>
            <a:r>
              <a:rPr lang="en-US" dirty="0"/>
              <a:t>if the soldier claims he/she is authorized a </a:t>
            </a:r>
            <a:r>
              <a:rPr lang="en-US" dirty="0" smtClean="0"/>
              <a:t>kicker</a:t>
            </a:r>
            <a:r>
              <a:rPr lang="en-US" dirty="0"/>
              <a:t>.</a:t>
            </a:r>
          </a:p>
          <a:p>
            <a:pPr eaLnBrk="1" hangingPunct="1">
              <a:buFont typeface="Wingdings" pitchFamily="2" charset="2"/>
              <a:buNone/>
              <a:defRPr/>
            </a:pPr>
            <a:endParaRPr lang="en-US" sz="1000" dirty="0" smtClean="0"/>
          </a:p>
          <a:p>
            <a:pPr marL="57150" indent="0">
              <a:buNone/>
            </a:pPr>
            <a:r>
              <a:rPr lang="en-US" dirty="0" smtClean="0"/>
              <a:t>When </a:t>
            </a:r>
            <a:r>
              <a:rPr lang="en-US" dirty="0"/>
              <a:t>development is necessary, use DPRIS first and then develop to DoD and the claimant when a </a:t>
            </a:r>
            <a:r>
              <a:rPr lang="en-US" dirty="0" smtClean="0"/>
              <a:t>ACF </a:t>
            </a:r>
            <a:r>
              <a:rPr lang="en-US" dirty="0"/>
              <a:t>contract is unavailable.</a:t>
            </a:r>
          </a:p>
          <a:p>
            <a:pPr marL="57150" indent="0">
              <a:buNone/>
            </a:pPr>
            <a:endParaRPr lang="en-US" sz="1000" dirty="0"/>
          </a:p>
          <a:p>
            <a:pPr marL="57150" indent="0">
              <a:buNone/>
            </a:pPr>
            <a:r>
              <a:rPr lang="en-US" b="1" u="sng" dirty="0" smtClean="0"/>
              <a:t>NOTE:</a:t>
            </a:r>
            <a:r>
              <a:rPr lang="en-US" dirty="0" smtClean="0"/>
              <a:t> </a:t>
            </a:r>
            <a:r>
              <a:rPr lang="en-US" dirty="0"/>
              <a:t>The </a:t>
            </a:r>
            <a:r>
              <a:rPr lang="en-US" dirty="0" smtClean="0"/>
              <a:t>Army </a:t>
            </a:r>
            <a:r>
              <a:rPr lang="en-US" dirty="0"/>
              <a:t>no longer issues kickers with enlistments beginning </a:t>
            </a:r>
            <a:r>
              <a:rPr lang="en-US" dirty="0" smtClean="0"/>
              <a:t>March 16, 2012. </a:t>
            </a:r>
            <a:r>
              <a:rPr lang="en-US" dirty="0"/>
              <a:t>(No development required.)</a:t>
            </a:r>
          </a:p>
          <a:p>
            <a:pPr eaLnBrk="1" hangingPunct="1">
              <a:buFont typeface="Wingdings" pitchFamily="2" charset="2"/>
              <a:buNone/>
              <a:defRPr/>
            </a:pPr>
            <a:endParaRPr lang="en-US" dirty="0" smtClean="0"/>
          </a:p>
        </p:txBody>
      </p:sp>
      <p:sp>
        <p:nvSpPr>
          <p:cNvPr id="3" name="Slide Number Placeholder 2"/>
          <p:cNvSpPr>
            <a:spLocks noGrp="1"/>
          </p:cNvSpPr>
          <p:nvPr>
            <p:ph type="sldNum" sz="quarter" idx="12"/>
          </p:nvPr>
        </p:nvSpPr>
        <p:spPr/>
        <p:txBody>
          <a:bodyPr/>
          <a:lstStyle/>
          <a:p>
            <a:fld id="{3FE40F6C-36E6-4965-9D21-698197C3108F}" type="slidenum">
              <a:rPr lang="en-US" smtClean="0"/>
              <a:pPr/>
              <a:t>15</a:t>
            </a:fld>
            <a:endParaRPr lang="en-US" dirty="0"/>
          </a:p>
        </p:txBody>
      </p:sp>
      <p:sp>
        <p:nvSpPr>
          <p:cNvPr id="2" name="Footer Placeholder 1"/>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     Kicker Information Not on the BDN 30D Screen</a:t>
            </a:r>
            <a:endParaRPr lang="en-US" dirty="0"/>
          </a:p>
        </p:txBody>
      </p:sp>
      <p:sp>
        <p:nvSpPr>
          <p:cNvPr id="3" name="Content Placeholder 2"/>
          <p:cNvSpPr>
            <a:spLocks noGrp="1"/>
          </p:cNvSpPr>
          <p:nvPr>
            <p:ph idx="1"/>
          </p:nvPr>
        </p:nvSpPr>
        <p:spPr>
          <a:xfrm>
            <a:off x="457200" y="1447800"/>
            <a:ext cx="8153400" cy="4648200"/>
          </a:xfrm>
        </p:spPr>
        <p:txBody>
          <a:bodyPr>
            <a:normAutofit/>
          </a:bodyPr>
          <a:lstStyle/>
          <a:p>
            <a:pPr marL="0" indent="0">
              <a:buNone/>
            </a:pPr>
            <a:r>
              <a:rPr lang="en-US" dirty="0" smtClean="0"/>
              <a:t>Always consider information in TIMS beginning with the application</a:t>
            </a:r>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If indicated on the application and not on the BDN 30D screen, develop for a contract using DPRIS first when appropriate and then with the service department and claimant when a contract cannot be obtained using DPRIS. </a:t>
            </a:r>
            <a:endParaRPr lang="en-US" i="1"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16</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pic>
        <p:nvPicPr>
          <p:cNvPr id="4098" name="Picture 2" descr="Image of kicker question from application. Active duty and reserve kickers are both indicated." title="Image of kicker question from appl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81200"/>
            <a:ext cx="5562600" cy="1114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4191000" y="2362200"/>
            <a:ext cx="685800" cy="369332"/>
          </a:xfrm>
          <a:prstGeom prst="rect">
            <a:avLst/>
          </a:prstGeom>
          <a:solidFill>
            <a:schemeClr val="bg1"/>
          </a:solidFill>
        </p:spPr>
        <p:txBody>
          <a:bodyPr wrap="square" rtlCol="0">
            <a:spAutoFit/>
          </a:bodyPr>
          <a:lstStyle/>
          <a:p>
            <a:r>
              <a:rPr lang="en-US" dirty="0" smtClean="0"/>
              <a:t>Yes</a:t>
            </a:r>
            <a:endParaRPr lang="en-US" dirty="0"/>
          </a:p>
        </p:txBody>
      </p:sp>
    </p:spTree>
    <p:extLst>
      <p:ext uri="{BB962C8B-B14F-4D97-AF65-F5344CB8AC3E}">
        <p14:creationId xmlns:p14="http://schemas.microsoft.com/office/powerpoint/2010/main" val="509940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152400"/>
            <a:ext cx="8991600" cy="1066800"/>
          </a:xfrm>
        </p:spPr>
        <p:txBody>
          <a:bodyPr/>
          <a:lstStyle/>
          <a:p>
            <a:pPr eaLnBrk="1" hangingPunct="1">
              <a:defRPr/>
            </a:pPr>
            <a:r>
              <a:rPr lang="en-US" dirty="0" smtClean="0"/>
              <a:t>Analyzing a Kicker Contract</a:t>
            </a:r>
          </a:p>
        </p:txBody>
      </p:sp>
      <p:sp>
        <p:nvSpPr>
          <p:cNvPr id="107523" name="Rectangle 3"/>
          <p:cNvSpPr>
            <a:spLocks noGrp="1" noChangeArrowheads="1"/>
          </p:cNvSpPr>
          <p:nvPr>
            <p:ph idx="1"/>
          </p:nvPr>
        </p:nvSpPr>
        <p:spPr>
          <a:xfrm>
            <a:off x="457200" y="1219200"/>
            <a:ext cx="8229600" cy="4953000"/>
          </a:xfrm>
        </p:spPr>
        <p:txBody>
          <a:bodyPr>
            <a:normAutofit fontScale="25000" lnSpcReduction="20000"/>
          </a:bodyPr>
          <a:lstStyle/>
          <a:p>
            <a:pPr marL="0" indent="0" eaLnBrk="1" hangingPunct="1">
              <a:buFont typeface="Wingdings" pitchFamily="2" charset="2"/>
              <a:buNone/>
              <a:defRPr/>
            </a:pPr>
            <a:r>
              <a:rPr lang="en-US" sz="8000" dirty="0" smtClean="0"/>
              <a:t>Pay the basic benefit rate until the contract arrives or is verified by the service department. </a:t>
            </a:r>
          </a:p>
          <a:p>
            <a:pPr marL="0" indent="0" eaLnBrk="1" hangingPunct="1">
              <a:buFont typeface="Wingdings" pitchFamily="2" charset="2"/>
              <a:buNone/>
              <a:defRPr/>
            </a:pPr>
            <a:endParaRPr lang="en-US" sz="4000" dirty="0"/>
          </a:p>
          <a:p>
            <a:pPr marL="0" indent="0" eaLnBrk="1" hangingPunct="1">
              <a:buFont typeface="Wingdings" pitchFamily="2" charset="2"/>
              <a:buNone/>
              <a:defRPr/>
            </a:pPr>
            <a:r>
              <a:rPr lang="en-US" sz="8000" dirty="0" smtClean="0"/>
              <a:t>A </a:t>
            </a:r>
            <a:r>
              <a:rPr lang="en-US" sz="8000" dirty="0"/>
              <a:t>kicker </a:t>
            </a:r>
            <a:r>
              <a:rPr lang="en-US" sz="8000" dirty="0" smtClean="0"/>
              <a:t>contract will often show </a:t>
            </a:r>
            <a:r>
              <a:rPr lang="en-US" sz="8000" dirty="0"/>
              <a:t>total amount as </a:t>
            </a:r>
            <a:r>
              <a:rPr lang="en-US" sz="8000" dirty="0" smtClean="0"/>
              <a:t>“</a:t>
            </a:r>
            <a:r>
              <a:rPr lang="en-US" sz="8000" dirty="0"/>
              <a:t>college fund”, the MGIB basic plus the </a:t>
            </a:r>
            <a:r>
              <a:rPr lang="en-US" sz="8000" dirty="0" smtClean="0"/>
              <a:t>kicker</a:t>
            </a:r>
            <a:r>
              <a:rPr lang="en-US" sz="8000" dirty="0"/>
              <a:t>.  </a:t>
            </a:r>
          </a:p>
          <a:p>
            <a:pPr>
              <a:buNone/>
              <a:defRPr/>
            </a:pPr>
            <a:endParaRPr lang="en-US" sz="4000" dirty="0"/>
          </a:p>
          <a:p>
            <a:pPr>
              <a:buNone/>
              <a:defRPr/>
            </a:pPr>
            <a:r>
              <a:rPr lang="en-US" sz="8000" dirty="0" smtClean="0"/>
              <a:t>If the contact does not indicate the fulltime monthly rate then take the </a:t>
            </a:r>
          </a:p>
          <a:p>
            <a:pPr>
              <a:buNone/>
              <a:defRPr/>
            </a:pPr>
            <a:r>
              <a:rPr lang="en-US" sz="8000" dirty="0" smtClean="0"/>
              <a:t>following steps to determine the kicker monthly rate:</a:t>
            </a:r>
          </a:p>
          <a:p>
            <a:pPr marL="457200" indent="-457200">
              <a:buFont typeface="+mj-lt"/>
              <a:buAutoNum type="arabicPeriod"/>
              <a:defRPr/>
            </a:pPr>
            <a:r>
              <a:rPr lang="en-US" sz="7200" dirty="0" smtClean="0"/>
              <a:t>Locate the </a:t>
            </a:r>
            <a:r>
              <a:rPr lang="en-US" sz="7200" dirty="0"/>
              <a:t>basic </a:t>
            </a:r>
            <a:r>
              <a:rPr lang="en-US" sz="7200" dirty="0" smtClean="0"/>
              <a:t>MGIB fulltime rate for enlistments of three or more years, </a:t>
            </a:r>
            <a:r>
              <a:rPr lang="en-US" sz="7200" dirty="0"/>
              <a:t>effective </a:t>
            </a:r>
            <a:r>
              <a:rPr lang="en-US" sz="7200" dirty="0" smtClean="0"/>
              <a:t>when </a:t>
            </a:r>
            <a:r>
              <a:rPr lang="en-US" sz="7200" dirty="0"/>
              <a:t>claimant first entered active duty </a:t>
            </a:r>
            <a:r>
              <a:rPr lang="en-US" sz="7200" dirty="0" smtClean="0"/>
              <a:t>using the </a:t>
            </a:r>
            <a:r>
              <a:rPr lang="en-US" sz="7200" dirty="0">
                <a:hlinkClick r:id="rId2"/>
              </a:rPr>
              <a:t>rate </a:t>
            </a:r>
            <a:r>
              <a:rPr lang="en-US" sz="7200" dirty="0" smtClean="0">
                <a:hlinkClick r:id="rId2"/>
              </a:rPr>
              <a:t>tables</a:t>
            </a:r>
            <a:r>
              <a:rPr lang="en-US" sz="7200" dirty="0"/>
              <a:t>,</a:t>
            </a:r>
            <a:endParaRPr lang="en-US" sz="7200" dirty="0" smtClean="0"/>
          </a:p>
          <a:p>
            <a:pPr marL="457200" indent="-457200">
              <a:buFont typeface="+mj-lt"/>
              <a:buAutoNum type="arabicPeriod"/>
              <a:defRPr/>
            </a:pPr>
            <a:r>
              <a:rPr lang="en-US" sz="7200" dirty="0" smtClean="0"/>
              <a:t>Multiply this rate times 36 to calculate the basic MGIB total amount,</a:t>
            </a:r>
          </a:p>
          <a:p>
            <a:pPr marL="457200" indent="-457200">
              <a:buFont typeface="+mj-lt"/>
              <a:buAutoNum type="arabicPeriod"/>
              <a:defRPr/>
            </a:pPr>
            <a:r>
              <a:rPr lang="en-US" sz="7200" dirty="0" smtClean="0"/>
              <a:t>Subtract basic MGIB total amount from the total on the contract,</a:t>
            </a:r>
          </a:p>
          <a:p>
            <a:pPr marL="457200" indent="-457200">
              <a:buFont typeface="+mj-lt"/>
              <a:buAutoNum type="arabicPeriod"/>
              <a:defRPr/>
            </a:pPr>
            <a:r>
              <a:rPr lang="en-US" sz="7200" dirty="0" smtClean="0"/>
              <a:t>That will give you the kicker total amount,</a:t>
            </a:r>
          </a:p>
          <a:p>
            <a:pPr marL="457200" indent="-457200">
              <a:buFont typeface="+mj-lt"/>
              <a:buAutoNum type="arabicPeriod"/>
              <a:defRPr/>
            </a:pPr>
            <a:r>
              <a:rPr lang="en-US" sz="7200" dirty="0" smtClean="0"/>
              <a:t>Divide the kicker total amount by 36 to arrive at the fulltime monthly kicker rate.</a:t>
            </a:r>
            <a:endParaRPr lang="en-US" sz="7200" dirty="0"/>
          </a:p>
          <a:p>
            <a:pPr>
              <a:buNone/>
              <a:defRPr/>
            </a:pPr>
            <a:endParaRPr lang="en-US" sz="2800" dirty="0"/>
          </a:p>
          <a:p>
            <a:pPr algn="ctr">
              <a:buNone/>
              <a:defRPr/>
            </a:pPr>
            <a:r>
              <a:rPr lang="en-US" sz="7200" dirty="0" smtClean="0"/>
              <a:t>MGIB Basic rate * 36 = Total MGIB; </a:t>
            </a:r>
          </a:p>
          <a:p>
            <a:pPr algn="ctr">
              <a:buNone/>
              <a:defRPr/>
            </a:pPr>
            <a:r>
              <a:rPr lang="en-US" sz="7200" dirty="0" smtClean="0"/>
              <a:t>Contact Total - </a:t>
            </a:r>
            <a:r>
              <a:rPr lang="en-US" sz="7200" dirty="0"/>
              <a:t>Total </a:t>
            </a:r>
            <a:r>
              <a:rPr lang="en-US" sz="7200" dirty="0" smtClean="0"/>
              <a:t>MGIB = Kicker Total; </a:t>
            </a:r>
          </a:p>
          <a:p>
            <a:pPr algn="ctr">
              <a:buNone/>
              <a:defRPr/>
            </a:pPr>
            <a:r>
              <a:rPr lang="en-US" sz="7200" dirty="0" smtClean="0"/>
              <a:t>Kicker Total / 36 = Monthly Fulltime Kicker Rate</a:t>
            </a:r>
            <a:endParaRPr lang="en-US" sz="6400" dirty="0" smtClean="0"/>
          </a:p>
        </p:txBody>
      </p:sp>
      <p:sp>
        <p:nvSpPr>
          <p:cNvPr id="3" name="Slide Number Placeholder 2"/>
          <p:cNvSpPr>
            <a:spLocks noGrp="1"/>
          </p:cNvSpPr>
          <p:nvPr>
            <p:ph type="sldNum" sz="quarter" idx="12"/>
          </p:nvPr>
        </p:nvSpPr>
        <p:spPr/>
        <p:txBody>
          <a:bodyPr/>
          <a:lstStyle/>
          <a:p>
            <a:fld id="{3FE40F6C-36E6-4965-9D21-698197C3108F}" type="slidenum">
              <a:rPr lang="en-US" smtClean="0"/>
              <a:pPr/>
              <a:t>17</a:t>
            </a:fld>
            <a:endParaRPr lang="en-US" dirty="0"/>
          </a:p>
        </p:txBody>
      </p:sp>
      <p:sp>
        <p:nvSpPr>
          <p:cNvPr id="2" name="Footer Placeholder 1"/>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en-US" dirty="0" smtClean="0"/>
              <a:t>Determining a Kicker Amount</a:t>
            </a:r>
          </a:p>
        </p:txBody>
      </p:sp>
      <p:sp>
        <p:nvSpPr>
          <p:cNvPr id="110595" name="Rectangle 3"/>
          <p:cNvSpPr>
            <a:spLocks noGrp="1" noChangeArrowheads="1"/>
          </p:cNvSpPr>
          <p:nvPr>
            <p:ph idx="1"/>
          </p:nvPr>
        </p:nvSpPr>
        <p:spPr>
          <a:xfrm>
            <a:off x="457200" y="1219200"/>
            <a:ext cx="8229600" cy="5029200"/>
          </a:xfrm>
        </p:spPr>
        <p:txBody>
          <a:bodyPr>
            <a:normAutofit fontScale="92500" lnSpcReduction="20000"/>
          </a:bodyPr>
          <a:lstStyle/>
          <a:p>
            <a:pPr marL="0" indent="0" eaLnBrk="1" hangingPunct="1">
              <a:buNone/>
              <a:defRPr/>
            </a:pPr>
            <a:r>
              <a:rPr lang="en-US" sz="2800" dirty="0" smtClean="0"/>
              <a:t>Never include additional buy up in the calculation.</a:t>
            </a:r>
          </a:p>
          <a:p>
            <a:pPr marL="0" indent="0">
              <a:buNone/>
              <a:defRPr/>
            </a:pPr>
            <a:endParaRPr lang="en-US" sz="1200" dirty="0" smtClean="0"/>
          </a:p>
          <a:p>
            <a:pPr marL="0" indent="0" eaLnBrk="1" hangingPunct="1">
              <a:buNone/>
              <a:defRPr/>
            </a:pPr>
            <a:r>
              <a:rPr lang="en-US" sz="2800" dirty="0" smtClean="0"/>
              <a:t>If the contract states “up to”, the VCE should accept the “up to” amount as the total amount contracted. </a:t>
            </a:r>
          </a:p>
          <a:p>
            <a:pPr marL="0" indent="0" eaLnBrk="1" hangingPunct="1">
              <a:buNone/>
              <a:defRPr/>
            </a:pPr>
            <a:endParaRPr lang="en-US" sz="1300" dirty="0" smtClean="0"/>
          </a:p>
          <a:p>
            <a:pPr marL="0" indent="0" eaLnBrk="1" hangingPunct="1">
              <a:buNone/>
              <a:defRPr/>
            </a:pPr>
            <a:r>
              <a:rPr lang="en-US" sz="2800" dirty="0" smtClean="0"/>
              <a:t>If the individual does not complete his/her obligation period, then the </a:t>
            </a:r>
            <a:r>
              <a:rPr lang="en-US" sz="2800" u="sng" dirty="0" smtClean="0"/>
              <a:t>kicker must be prorated</a:t>
            </a:r>
            <a:r>
              <a:rPr lang="en-US" sz="2800" dirty="0" smtClean="0"/>
              <a:t>. </a:t>
            </a:r>
            <a:r>
              <a:rPr lang="en-US" sz="2800" i="1" dirty="0" smtClean="0"/>
              <a:t>This will be covered later in the training.</a:t>
            </a:r>
            <a:endParaRPr lang="en-US" sz="2800" i="1" u="sng" dirty="0" smtClean="0"/>
          </a:p>
          <a:p>
            <a:pPr marL="0" indent="0" eaLnBrk="1" hangingPunct="1">
              <a:buNone/>
              <a:defRPr/>
            </a:pPr>
            <a:endParaRPr lang="en-US" sz="1300" dirty="0" smtClean="0"/>
          </a:p>
          <a:p>
            <a:pPr marL="0" indent="0">
              <a:buNone/>
              <a:defRPr/>
            </a:pPr>
            <a:r>
              <a:rPr lang="en-US" sz="2800" dirty="0" smtClean="0"/>
              <a:t>An active duty kicker </a:t>
            </a:r>
            <a:r>
              <a:rPr lang="en-US" sz="2800" dirty="0"/>
              <a:t>is granted </a:t>
            </a:r>
            <a:r>
              <a:rPr lang="en-US" sz="2800" dirty="0" smtClean="0"/>
              <a:t>only with a first enlistment. When an individual cannot establish </a:t>
            </a:r>
            <a:r>
              <a:rPr lang="en-US" sz="2800" dirty="0"/>
              <a:t>eligibility to </a:t>
            </a:r>
            <a:r>
              <a:rPr lang="en-US" sz="2800" dirty="0" smtClean="0"/>
              <a:t>MGIB or must use </a:t>
            </a:r>
            <a:r>
              <a:rPr lang="en-US" sz="2800" dirty="0"/>
              <a:t>a second </a:t>
            </a:r>
            <a:r>
              <a:rPr lang="en-US" sz="2800" dirty="0" smtClean="0"/>
              <a:t>period or later period of service to establish basic eligibility, </a:t>
            </a:r>
            <a:r>
              <a:rPr lang="en-US" sz="2800" dirty="0"/>
              <a:t>the </a:t>
            </a:r>
            <a:r>
              <a:rPr lang="en-US" sz="2800" dirty="0" smtClean="0"/>
              <a:t>kicker authorized under an initial enlistment </a:t>
            </a:r>
            <a:r>
              <a:rPr lang="en-US" sz="2800" dirty="0"/>
              <a:t>will </a:t>
            </a:r>
            <a:r>
              <a:rPr lang="en-US" sz="2800" b="1" i="1" u="sng" dirty="0"/>
              <a:t>not</a:t>
            </a:r>
            <a:r>
              <a:rPr lang="en-US" sz="2800" dirty="0"/>
              <a:t> </a:t>
            </a:r>
            <a:r>
              <a:rPr lang="en-US" sz="2800" dirty="0" smtClean="0"/>
              <a:t>apply </a:t>
            </a:r>
            <a:r>
              <a:rPr lang="en-US" sz="2800" dirty="0"/>
              <a:t>to the second period of service</a:t>
            </a:r>
            <a:r>
              <a:rPr lang="en-US" sz="2800" dirty="0" smtClean="0"/>
              <a:t>. (i.e. Member is not entitled to a kicker.)</a:t>
            </a:r>
            <a:endParaRPr lang="en-US" sz="2800" dirty="0"/>
          </a:p>
          <a:p>
            <a:pPr eaLnBrk="1" hangingPunct="1">
              <a:defRPr/>
            </a:pPr>
            <a:endParaRPr lang="en-US" sz="2800" dirty="0" smtClean="0"/>
          </a:p>
        </p:txBody>
      </p:sp>
      <p:sp>
        <p:nvSpPr>
          <p:cNvPr id="3" name="Slide Number Placeholder 2"/>
          <p:cNvSpPr>
            <a:spLocks noGrp="1"/>
          </p:cNvSpPr>
          <p:nvPr>
            <p:ph type="sldNum" sz="quarter" idx="12"/>
          </p:nvPr>
        </p:nvSpPr>
        <p:spPr/>
        <p:txBody>
          <a:bodyPr/>
          <a:lstStyle/>
          <a:p>
            <a:fld id="{3FE40F6C-36E6-4965-9D21-698197C3108F}" type="slidenum">
              <a:rPr lang="en-US" smtClean="0"/>
              <a:pPr/>
              <a:t>18</a:t>
            </a:fld>
            <a:endParaRPr lang="en-US" dirty="0"/>
          </a:p>
        </p:txBody>
      </p:sp>
      <p:sp>
        <p:nvSpPr>
          <p:cNvPr id="2" name="Footer Placeholder 1"/>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dirty="0" smtClean="0"/>
              <a:t>MGIB Payments with Kicker</a:t>
            </a:r>
          </a:p>
        </p:txBody>
      </p:sp>
      <p:sp>
        <p:nvSpPr>
          <p:cNvPr id="36867" name="Rectangle 3"/>
          <p:cNvSpPr>
            <a:spLocks noGrp="1" noChangeArrowheads="1"/>
          </p:cNvSpPr>
          <p:nvPr>
            <p:ph idx="1"/>
          </p:nvPr>
        </p:nvSpPr>
        <p:spPr>
          <a:xfrm>
            <a:off x="457200" y="1143000"/>
            <a:ext cx="8229600" cy="5029200"/>
          </a:xfrm>
        </p:spPr>
        <p:txBody>
          <a:bodyPr>
            <a:normAutofit/>
          </a:bodyPr>
          <a:lstStyle/>
          <a:p>
            <a:pPr marL="0" indent="0">
              <a:lnSpc>
                <a:spcPct val="90000"/>
              </a:lnSpc>
              <a:buNone/>
              <a:defRPr/>
            </a:pPr>
            <a:r>
              <a:rPr lang="en-US" dirty="0"/>
              <a:t>If </a:t>
            </a:r>
            <a:r>
              <a:rPr lang="en-US" dirty="0" smtClean="0"/>
              <a:t>a </a:t>
            </a:r>
            <a:r>
              <a:rPr lang="en-US" dirty="0"/>
              <a:t>claimant is training at half-time or more and is not on active duty, the monthly rate is determined by adding the basic rate plus the proportionate amount of the C</a:t>
            </a:r>
            <a:r>
              <a:rPr lang="en-US" dirty="0" smtClean="0"/>
              <a:t>hapter </a:t>
            </a:r>
            <a:r>
              <a:rPr lang="en-US" dirty="0"/>
              <a:t>30 kicker.</a:t>
            </a:r>
          </a:p>
          <a:p>
            <a:pPr eaLnBrk="1" hangingPunct="1">
              <a:lnSpc>
                <a:spcPct val="90000"/>
              </a:lnSpc>
              <a:defRPr/>
            </a:pPr>
            <a:endParaRPr lang="en-US" sz="1000" dirty="0" smtClean="0"/>
          </a:p>
          <a:p>
            <a:pPr lvl="1">
              <a:lnSpc>
                <a:spcPct val="90000"/>
              </a:lnSpc>
              <a:buFont typeface="Arial" panose="020B0604020202020204" pitchFamily="34" charset="0"/>
              <a:buChar char="•"/>
              <a:defRPr/>
            </a:pPr>
            <a:r>
              <a:rPr lang="en-US" dirty="0" smtClean="0"/>
              <a:t>Category IB eligible claimant</a:t>
            </a:r>
          </a:p>
          <a:p>
            <a:pPr lvl="1">
              <a:lnSpc>
                <a:spcPct val="90000"/>
              </a:lnSpc>
              <a:buFont typeface="Arial" panose="020B0604020202020204" pitchFamily="34" charset="0"/>
              <a:buChar char="•"/>
              <a:defRPr/>
            </a:pPr>
            <a:r>
              <a:rPr lang="en-US" dirty="0" smtClean="0"/>
              <a:t>$400 Full-time monthly kicker</a:t>
            </a:r>
          </a:p>
          <a:p>
            <a:pPr marL="457200" lvl="1" indent="0">
              <a:lnSpc>
                <a:spcPct val="90000"/>
              </a:lnSpc>
              <a:buNone/>
              <a:defRPr/>
            </a:pPr>
            <a:endParaRPr lang="en-US" dirty="0" smtClean="0"/>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endParaRPr lang="en-US" dirty="0" smtClean="0"/>
          </a:p>
        </p:txBody>
      </p:sp>
      <p:sp>
        <p:nvSpPr>
          <p:cNvPr id="3" name="Slide Number Placeholder 2"/>
          <p:cNvSpPr>
            <a:spLocks noGrp="1"/>
          </p:cNvSpPr>
          <p:nvPr>
            <p:ph type="sldNum" sz="quarter" idx="12"/>
          </p:nvPr>
        </p:nvSpPr>
        <p:spPr/>
        <p:txBody>
          <a:bodyPr/>
          <a:lstStyle/>
          <a:p>
            <a:fld id="{3FE40F6C-36E6-4965-9D21-698197C3108F}" type="slidenum">
              <a:rPr lang="en-US" smtClean="0"/>
              <a:pPr/>
              <a:t>19</a:t>
            </a:fld>
            <a:endParaRPr lang="en-US" dirty="0"/>
          </a:p>
        </p:txBody>
      </p:sp>
      <p:sp>
        <p:nvSpPr>
          <p:cNvPr id="2" name="Footer Placeholder 1"/>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graphicFrame>
        <p:nvGraphicFramePr>
          <p:cNvPr id="5" name="Table 4" descr="Displays fulltime, three-quarter and halftime training with calculations of base rate with the proportional kicker amount." title="Table showing training time calculations including a kicker"/>
          <p:cNvGraphicFramePr>
            <a:graphicFrameLocks noGrp="1"/>
          </p:cNvGraphicFramePr>
          <p:nvPr>
            <p:extLst>
              <p:ext uri="{D42A27DB-BD31-4B8C-83A1-F6EECF244321}">
                <p14:modId xmlns:p14="http://schemas.microsoft.com/office/powerpoint/2010/main" val="1733810660"/>
              </p:ext>
            </p:extLst>
          </p:nvPr>
        </p:nvGraphicFramePr>
        <p:xfrm>
          <a:off x="1295400" y="3733800"/>
          <a:ext cx="6553200" cy="2287129"/>
        </p:xfrm>
        <a:graphic>
          <a:graphicData uri="http://schemas.openxmlformats.org/drawingml/2006/table">
            <a:tbl>
              <a:tblPr firstRow="1" bandRow="1">
                <a:tableStyleId>{5C22544A-7EE6-4342-B048-85BDC9FD1C3A}</a:tableStyleId>
              </a:tblPr>
              <a:tblGrid>
                <a:gridCol w="2621280"/>
                <a:gridCol w="3931920"/>
              </a:tblGrid>
              <a:tr h="135221">
                <a:tc>
                  <a:txBody>
                    <a:bodyPr/>
                    <a:lstStyle/>
                    <a:p>
                      <a:r>
                        <a:rPr lang="en-US" dirty="0" smtClean="0"/>
                        <a:t>Training Time</a:t>
                      </a:r>
                      <a:endParaRPr lang="en-US" dirty="0"/>
                    </a:p>
                  </a:txBody>
                  <a:tcPr/>
                </a:tc>
                <a:tc>
                  <a:txBody>
                    <a:bodyPr/>
                    <a:lstStyle/>
                    <a:p>
                      <a:r>
                        <a:rPr lang="en-US" dirty="0" smtClean="0"/>
                        <a:t>Calculation (Using FY2016 Rates)</a:t>
                      </a:r>
                      <a:endParaRPr lang="en-US" dirty="0"/>
                    </a:p>
                  </a:txBody>
                  <a:tcPr/>
                </a:tc>
              </a:tr>
              <a:tr h="641209">
                <a:tc>
                  <a:txBody>
                    <a:bodyPr/>
                    <a:lstStyle/>
                    <a:p>
                      <a:r>
                        <a:rPr lang="en-US" b="1" i="0" dirty="0" smtClean="0"/>
                        <a:t>Full-time:</a:t>
                      </a:r>
                      <a:r>
                        <a:rPr lang="en-US" i="0" dirty="0" smtClean="0"/>
                        <a:t> </a:t>
                      </a:r>
                      <a:endParaRPr lang="en-US"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$1,789.00 + </a:t>
                      </a:r>
                      <a:r>
                        <a:rPr lang="en-US" b="1" dirty="0" smtClean="0"/>
                        <a:t>$400.00 </a:t>
                      </a:r>
                      <a:r>
                        <a:rPr lang="en-US" dirty="0" smtClean="0"/>
                        <a:t>= $2189.00</a:t>
                      </a:r>
                    </a:p>
                  </a:txBody>
                  <a:tcPr/>
                </a:tc>
              </a:tr>
              <a:tr h="560043">
                <a:tc>
                  <a:txBody>
                    <a:bodyPr/>
                    <a:lstStyle/>
                    <a:p>
                      <a:r>
                        <a:rPr lang="en-US" b="1" i="0" dirty="0" smtClean="0"/>
                        <a:t>Three-quarter time:</a:t>
                      </a:r>
                      <a:endParaRPr lang="en-US"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$1,341.75 + </a:t>
                      </a:r>
                      <a:r>
                        <a:rPr lang="en-US" b="1" dirty="0" smtClean="0"/>
                        <a:t>$300.00 </a:t>
                      </a:r>
                      <a:r>
                        <a:rPr lang="en-US" dirty="0" smtClean="0"/>
                        <a:t>= $1,641.75</a:t>
                      </a:r>
                    </a:p>
                    <a:p>
                      <a:endParaRPr lang="en-US" dirty="0"/>
                    </a:p>
                  </a:txBody>
                  <a:tcPr/>
                </a:tc>
              </a:tr>
              <a:tr h="560043">
                <a:tc>
                  <a:txBody>
                    <a:bodyPr/>
                    <a:lstStyle/>
                    <a:p>
                      <a:r>
                        <a:rPr lang="en-US" b="1" i="0" dirty="0" smtClean="0"/>
                        <a:t>Half-time:</a:t>
                      </a:r>
                      <a:endParaRPr lang="en-US"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$894.50 + </a:t>
                      </a:r>
                      <a:r>
                        <a:rPr lang="en-US" b="1" dirty="0" smtClean="0"/>
                        <a:t>$200.00 </a:t>
                      </a:r>
                      <a:r>
                        <a:rPr lang="en-US" dirty="0" smtClean="0"/>
                        <a:t>= $1,094.50</a:t>
                      </a:r>
                    </a:p>
                    <a:p>
                      <a:endParaRPr lang="en-US"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Today’s Training</a:t>
            </a:r>
          </a:p>
        </p:txBody>
      </p:sp>
      <p:sp>
        <p:nvSpPr>
          <p:cNvPr id="8" name="Content Placeholder 11"/>
          <p:cNvSpPr>
            <a:spLocks noGrp="1"/>
          </p:cNvSpPr>
          <p:nvPr>
            <p:ph idx="1"/>
          </p:nvPr>
        </p:nvSpPr>
        <p:spPr>
          <a:xfrm>
            <a:off x="457200" y="1570037"/>
            <a:ext cx="8229600" cy="4525963"/>
          </a:xfrm>
        </p:spPr>
        <p:txBody>
          <a:bodyPr/>
          <a:lstStyle/>
          <a:p>
            <a:pPr marL="0" indent="0">
              <a:buNone/>
            </a:pPr>
            <a:r>
              <a:rPr lang="en-US" dirty="0" smtClean="0">
                <a:latin typeface="Arial" panose="020B0604020202020204" pitchFamily="34" charset="0"/>
              </a:rPr>
              <a:t>The purpose of this lesson is to provide the Veterans Claims Examiner (VCE) with the knowledge </a:t>
            </a:r>
            <a:r>
              <a:rPr lang="en-US" dirty="0" smtClean="0"/>
              <a:t>to properly identify and process benefit payments involving kickers.</a:t>
            </a:r>
            <a:endParaRPr lang="en-US" dirty="0">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3FE40F6C-36E6-4965-9D21-698197C3108F}" type="slidenum">
              <a:rPr lang="en-US" smtClean="0"/>
              <a:pPr/>
              <a:t>2</a:t>
            </a:fld>
            <a:endParaRPr lang="en-US" dirty="0"/>
          </a:p>
        </p:txBody>
      </p:sp>
      <p:sp>
        <p:nvSpPr>
          <p:cNvPr id="49"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Kickers</a:t>
            </a:r>
            <a:endParaRPr lang="en-US" sz="1400" dirty="0">
              <a:solidFill>
                <a:schemeClr val="bg1"/>
              </a:solidFill>
            </a:endParaRPr>
          </a:p>
        </p:txBody>
      </p:sp>
      <p:sp>
        <p:nvSpPr>
          <p:cNvPr id="7" name="Rectangle 6"/>
          <p:cNvSpPr/>
          <p:nvPr/>
        </p:nvSpPr>
        <p:spPr>
          <a:xfrm>
            <a:off x="0" y="990600"/>
            <a:ext cx="9144000" cy="461665"/>
          </a:xfrm>
          <a:prstGeom prst="rect">
            <a:avLst/>
          </a:prstGeom>
        </p:spPr>
        <p:txBody>
          <a:bodyPr wrap="square">
            <a:spAutoFit/>
          </a:bodyPr>
          <a:lstStyle/>
          <a:p>
            <a:pPr algn="ctr"/>
            <a:r>
              <a:rPr lang="en-US" sz="2400" b="1" dirty="0" smtClean="0">
                <a:ln w="3175" cmpd="sng">
                  <a:noFill/>
                  <a:prstDash val="solid"/>
                </a:ln>
                <a:latin typeface="Arial" panose="020B0604020202020204" pitchFamily="34" charset="0"/>
                <a:cs typeface="Arial" panose="020B0604020202020204" pitchFamily="34" charset="0"/>
              </a:rPr>
              <a:t>Kickers</a:t>
            </a:r>
            <a:endParaRPr lang="en-US" sz="2400" b="1" dirty="0">
              <a:ln w="3175" cmpd="sng">
                <a:noFill/>
                <a:prstDash val="solid"/>
              </a:l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00469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dirty="0" smtClean="0"/>
              <a:t>MGIB Less Than Half Time Training</a:t>
            </a:r>
          </a:p>
        </p:txBody>
      </p:sp>
      <p:sp>
        <p:nvSpPr>
          <p:cNvPr id="39939" name="Rectangle 3"/>
          <p:cNvSpPr>
            <a:spLocks noGrp="1" noChangeArrowheads="1"/>
          </p:cNvSpPr>
          <p:nvPr>
            <p:ph idx="1"/>
          </p:nvPr>
        </p:nvSpPr>
        <p:spPr>
          <a:xfrm>
            <a:off x="457200" y="1219200"/>
            <a:ext cx="8229600" cy="5029200"/>
          </a:xfrm>
        </p:spPr>
        <p:txBody>
          <a:bodyPr>
            <a:normAutofit fontScale="92500"/>
          </a:bodyPr>
          <a:lstStyle/>
          <a:p>
            <a:pPr eaLnBrk="1" hangingPunct="1">
              <a:buFont typeface="Wingdings" pitchFamily="2" charset="2"/>
              <a:buNone/>
              <a:defRPr/>
            </a:pPr>
            <a:r>
              <a:rPr lang="en-US" dirty="0" smtClean="0"/>
              <a:t>When a claimant is training at less than half-time, quarter time </a:t>
            </a:r>
            <a:r>
              <a:rPr lang="en-US" b="1" i="1" u="sng" dirty="0" smtClean="0"/>
              <a:t>or</a:t>
            </a:r>
            <a:r>
              <a:rPr lang="en-US" dirty="0" smtClean="0"/>
              <a:t> </a:t>
            </a:r>
          </a:p>
          <a:p>
            <a:pPr eaLnBrk="1" hangingPunct="1">
              <a:buFont typeface="Wingdings" pitchFamily="2" charset="2"/>
              <a:buNone/>
              <a:defRPr/>
            </a:pPr>
            <a:r>
              <a:rPr lang="en-US" dirty="0" smtClean="0"/>
              <a:t>is on active duty, the claimant’s rate is based on tuition and fees, </a:t>
            </a:r>
          </a:p>
          <a:p>
            <a:pPr eaLnBrk="1" hangingPunct="1">
              <a:buFont typeface="Wingdings" pitchFamily="2" charset="2"/>
              <a:buNone/>
              <a:defRPr/>
            </a:pPr>
            <a:r>
              <a:rPr lang="en-US" dirty="0" smtClean="0"/>
              <a:t>up to the corresponding Veteran rate.  </a:t>
            </a:r>
          </a:p>
          <a:p>
            <a:pPr eaLnBrk="1" hangingPunct="1">
              <a:buFont typeface="Wingdings" pitchFamily="2" charset="2"/>
              <a:buNone/>
              <a:defRPr/>
            </a:pPr>
            <a:endParaRPr lang="en-US" sz="1100" dirty="0" smtClean="0"/>
          </a:p>
          <a:p>
            <a:pPr eaLnBrk="1" hangingPunct="1">
              <a:buFont typeface="Wingdings" pitchFamily="2" charset="2"/>
              <a:buNone/>
              <a:defRPr/>
            </a:pPr>
            <a:r>
              <a:rPr lang="en-US" dirty="0"/>
              <a:t>A</a:t>
            </a:r>
            <a:r>
              <a:rPr lang="en-US" dirty="0" smtClean="0"/>
              <a:t> kicker raises the ceiling or cap of the maximum monthly rate </a:t>
            </a:r>
          </a:p>
          <a:p>
            <a:pPr eaLnBrk="1" hangingPunct="1">
              <a:buFont typeface="Wingdings" pitchFamily="2" charset="2"/>
              <a:buNone/>
              <a:defRPr/>
            </a:pPr>
            <a:r>
              <a:rPr lang="en-US" dirty="0" smtClean="0"/>
              <a:t>payable.</a:t>
            </a:r>
          </a:p>
          <a:p>
            <a:pPr eaLnBrk="1" hangingPunct="1">
              <a:buFont typeface="Wingdings" pitchFamily="2" charset="2"/>
              <a:buNone/>
              <a:defRPr/>
            </a:pPr>
            <a:r>
              <a:rPr lang="en-US" sz="1100" dirty="0" smtClean="0"/>
              <a:t> </a:t>
            </a:r>
          </a:p>
          <a:p>
            <a:pPr eaLnBrk="1" hangingPunct="1">
              <a:buFont typeface="Wingdings" pitchFamily="2" charset="2"/>
              <a:buNone/>
              <a:defRPr/>
            </a:pPr>
            <a:r>
              <a:rPr lang="en-US" dirty="0" smtClean="0"/>
              <a:t>Pay the lesser of monthly tuition and fees calculated or the cap </a:t>
            </a:r>
          </a:p>
          <a:p>
            <a:pPr eaLnBrk="1" hangingPunct="1">
              <a:buFont typeface="Wingdings" pitchFamily="2" charset="2"/>
              <a:buNone/>
              <a:defRPr/>
            </a:pPr>
            <a:r>
              <a:rPr lang="en-US" dirty="0" smtClean="0"/>
              <a:t>rate based on the following:</a:t>
            </a:r>
          </a:p>
          <a:p>
            <a:pPr eaLnBrk="1" hangingPunct="1">
              <a:buFont typeface="Wingdings" pitchFamily="2" charset="2"/>
              <a:buNone/>
              <a:defRPr/>
            </a:pPr>
            <a:endParaRPr lang="en-US" sz="1100" dirty="0" smtClean="0"/>
          </a:p>
          <a:p>
            <a:pPr>
              <a:defRPr/>
            </a:pPr>
            <a:r>
              <a:rPr lang="en-US" dirty="0" smtClean="0"/>
              <a:t>Less </a:t>
            </a:r>
            <a:r>
              <a:rPr lang="en-US" dirty="0"/>
              <a:t>than </a:t>
            </a:r>
            <a:r>
              <a:rPr lang="en-US" dirty="0" smtClean="0"/>
              <a:t>half-time training = </a:t>
            </a:r>
            <a:r>
              <a:rPr lang="en-US" u="sng" dirty="0" smtClean="0"/>
              <a:t>up to</a:t>
            </a:r>
            <a:r>
              <a:rPr lang="en-US" dirty="0" smtClean="0"/>
              <a:t> halftime rate plus half of kicker </a:t>
            </a:r>
          </a:p>
          <a:p>
            <a:pPr>
              <a:defRPr/>
            </a:pPr>
            <a:r>
              <a:rPr lang="en-US" dirty="0" smtClean="0"/>
              <a:t>Quarter time or less training = </a:t>
            </a:r>
            <a:r>
              <a:rPr lang="en-US" u="sng" dirty="0"/>
              <a:t>up to</a:t>
            </a:r>
            <a:r>
              <a:rPr lang="en-US" dirty="0"/>
              <a:t> </a:t>
            </a:r>
            <a:r>
              <a:rPr lang="en-US" dirty="0" smtClean="0"/>
              <a:t>1/4</a:t>
            </a:r>
            <a:r>
              <a:rPr lang="en-US" baseline="30000" dirty="0" smtClean="0"/>
              <a:t>th</a:t>
            </a:r>
            <a:r>
              <a:rPr lang="en-US" dirty="0" smtClean="0"/>
              <a:t> of Basic MGIB rate </a:t>
            </a:r>
            <a:r>
              <a:rPr lang="en-US" dirty="0"/>
              <a:t>plus 1/4</a:t>
            </a:r>
            <a:r>
              <a:rPr lang="en-US" baseline="30000" dirty="0"/>
              <a:t>th</a:t>
            </a:r>
            <a:r>
              <a:rPr lang="en-US" dirty="0" smtClean="0"/>
              <a:t> </a:t>
            </a:r>
            <a:r>
              <a:rPr lang="en-US" dirty="0"/>
              <a:t>of kicker </a:t>
            </a:r>
          </a:p>
          <a:p>
            <a:pPr>
              <a:buNone/>
              <a:defRPr/>
            </a:pPr>
            <a:endParaRPr lang="en-US" dirty="0" smtClean="0"/>
          </a:p>
        </p:txBody>
      </p:sp>
      <p:sp>
        <p:nvSpPr>
          <p:cNvPr id="3" name="Slide Number Placeholder 2"/>
          <p:cNvSpPr>
            <a:spLocks noGrp="1"/>
          </p:cNvSpPr>
          <p:nvPr>
            <p:ph type="sldNum" sz="quarter" idx="12"/>
          </p:nvPr>
        </p:nvSpPr>
        <p:spPr/>
        <p:txBody>
          <a:bodyPr/>
          <a:lstStyle/>
          <a:p>
            <a:fld id="{3FE40F6C-36E6-4965-9D21-698197C3108F}" type="slidenum">
              <a:rPr lang="en-US" smtClean="0"/>
              <a:pPr/>
              <a:t>20</a:t>
            </a:fld>
            <a:endParaRPr lang="en-US" dirty="0"/>
          </a:p>
        </p:txBody>
      </p:sp>
      <p:sp>
        <p:nvSpPr>
          <p:cNvPr id="2" name="Footer Placeholder 1"/>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9" name="Rectangle 1033"/>
          <p:cNvSpPr>
            <a:spLocks noGrp="1" noChangeArrowheads="1"/>
          </p:cNvSpPr>
          <p:nvPr>
            <p:ph type="title"/>
          </p:nvPr>
        </p:nvSpPr>
        <p:spPr/>
        <p:txBody>
          <a:bodyPr/>
          <a:lstStyle/>
          <a:p>
            <a:pPr eaLnBrk="1" hangingPunct="1">
              <a:defRPr/>
            </a:pPr>
            <a:r>
              <a:rPr lang="en-US" dirty="0" smtClean="0"/>
              <a:t>Kicker and Enlistment Term</a:t>
            </a:r>
          </a:p>
        </p:txBody>
      </p:sp>
      <p:sp>
        <p:nvSpPr>
          <p:cNvPr id="97288" name="Rectangle 1032"/>
          <p:cNvSpPr>
            <a:spLocks noGrp="1" noChangeArrowheads="1"/>
          </p:cNvSpPr>
          <p:nvPr>
            <p:ph idx="1"/>
          </p:nvPr>
        </p:nvSpPr>
        <p:spPr>
          <a:xfrm>
            <a:off x="457200" y="5334000"/>
            <a:ext cx="8229600" cy="1219200"/>
          </a:xfrm>
        </p:spPr>
        <p:txBody>
          <a:bodyPr>
            <a:normAutofit lnSpcReduction="10000"/>
          </a:bodyPr>
          <a:lstStyle/>
          <a:p>
            <a:pPr marL="0" indent="0" eaLnBrk="1" hangingPunct="1">
              <a:lnSpc>
                <a:spcPct val="90000"/>
              </a:lnSpc>
              <a:buClrTx/>
              <a:buFont typeface="Wingdings" pitchFamily="2" charset="2"/>
              <a:buNone/>
              <a:defRPr/>
            </a:pPr>
            <a:r>
              <a:rPr lang="en-US" sz="2200" dirty="0" smtClean="0"/>
              <a:t>The enlistment term may have to be changed on the BDN 310 screen to match the kicker</a:t>
            </a:r>
            <a:r>
              <a:rPr lang="en-US" sz="2200" dirty="0"/>
              <a:t> </a:t>
            </a:r>
            <a:r>
              <a:rPr lang="en-US" sz="2200" dirty="0" smtClean="0"/>
              <a:t>code</a:t>
            </a:r>
            <a:r>
              <a:rPr lang="en-US" sz="2200" dirty="0" smtClean="0"/>
              <a:t>. (</a:t>
            </a:r>
            <a:r>
              <a:rPr lang="en-US" sz="2200" dirty="0" smtClean="0"/>
              <a:t>e.g. a “BP” kicker requires a 4 year enlistment</a:t>
            </a:r>
            <a:r>
              <a:rPr lang="en-US" sz="2200" dirty="0" smtClean="0"/>
              <a:t>.) Inconsistencies </a:t>
            </a:r>
            <a:r>
              <a:rPr lang="en-US" sz="2200" dirty="0" smtClean="0"/>
              <a:t>not corrected may lead to kicker payment errors. </a:t>
            </a:r>
          </a:p>
          <a:p>
            <a:pPr algn="ctr" eaLnBrk="1" hangingPunct="1">
              <a:lnSpc>
                <a:spcPct val="90000"/>
              </a:lnSpc>
              <a:buClrTx/>
              <a:buFont typeface="Wingdings" pitchFamily="2" charset="2"/>
              <a:buNone/>
              <a:defRPr/>
            </a:pPr>
            <a:endParaRPr lang="en-US" sz="2800" b="1" dirty="0" smtClean="0">
              <a:solidFill>
                <a:schemeClr val="tx2"/>
              </a:solidFill>
            </a:endParaRPr>
          </a:p>
        </p:txBody>
      </p:sp>
      <p:sp>
        <p:nvSpPr>
          <p:cNvPr id="3" name="Slide Number Placeholder 2"/>
          <p:cNvSpPr>
            <a:spLocks noGrp="1"/>
          </p:cNvSpPr>
          <p:nvPr>
            <p:ph type="sldNum" sz="quarter" idx="12"/>
          </p:nvPr>
        </p:nvSpPr>
        <p:spPr/>
        <p:txBody>
          <a:bodyPr/>
          <a:lstStyle/>
          <a:p>
            <a:fld id="{3FE40F6C-36E6-4965-9D21-698197C3108F}" type="slidenum">
              <a:rPr lang="en-US" smtClean="0"/>
              <a:pPr/>
              <a:t>21</a:t>
            </a:fld>
            <a:endParaRPr lang="en-US" dirty="0"/>
          </a:p>
        </p:txBody>
      </p:sp>
      <p:sp>
        <p:nvSpPr>
          <p:cNvPr id="2" name="Footer Placeholder 1"/>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graphicFrame>
        <p:nvGraphicFramePr>
          <p:cNvPr id="23556" name="Object 1036" descr="Chapter 30 DoD Screen, 30D depicting a chapter 30 kicker. The Kicker amount identified is $400.00 and the kicker code BP.  The screen also emphasizes the 3 year enlistment term. " title="Chapter 30 DoD Screen, 30D "/>
          <p:cNvGraphicFramePr>
            <a:graphicFrameLocks noChangeAspect="1"/>
          </p:cNvGraphicFramePr>
          <p:nvPr>
            <p:extLst>
              <p:ext uri="{D42A27DB-BD31-4B8C-83A1-F6EECF244321}">
                <p14:modId xmlns:p14="http://schemas.microsoft.com/office/powerpoint/2010/main" val="1397322450"/>
              </p:ext>
            </p:extLst>
          </p:nvPr>
        </p:nvGraphicFramePr>
        <p:xfrm>
          <a:off x="762000" y="1143000"/>
          <a:ext cx="7239000" cy="4191000"/>
        </p:xfrm>
        <a:graphic>
          <a:graphicData uri="http://schemas.openxmlformats.org/presentationml/2006/ole">
            <mc:AlternateContent xmlns:mc="http://schemas.openxmlformats.org/markup-compatibility/2006">
              <mc:Choice xmlns:v="urn:schemas-microsoft-com:vml" Requires="v">
                <p:oleObj spid="_x0000_s3271" name="Bitmap Image" r:id="rId4" imgW="6095880" imgH="3000240" progId="PBrush">
                  <p:embed/>
                </p:oleObj>
              </mc:Choice>
              <mc:Fallback>
                <p:oleObj name="Bitmap Image" r:id="rId4" imgW="6095880" imgH="3000240" progId="PBrush">
                  <p:embed/>
                  <p:pic>
                    <p:nvPicPr>
                      <p:cNvPr id="0" name=""/>
                      <p:cNvPicPr>
                        <a:picLocks noChangeAspect="1" noChangeArrowheads="1"/>
                      </p:cNvPicPr>
                      <p:nvPr/>
                    </p:nvPicPr>
                    <p:blipFill>
                      <a:blip r:embed="rId5"/>
                      <a:srcRect/>
                      <a:stretch>
                        <a:fillRect/>
                      </a:stretch>
                    </p:blipFill>
                    <p:spPr bwMode="auto">
                      <a:xfrm>
                        <a:off x="762000" y="1143000"/>
                        <a:ext cx="7239000" cy="4191000"/>
                      </a:xfrm>
                      <a:prstGeom prst="rect">
                        <a:avLst/>
                      </a:prstGeom>
                      <a:noFill/>
                      <a:ln>
                        <a:noFill/>
                      </a:ln>
                      <a:effectLst/>
                    </p:spPr>
                  </p:pic>
                </p:oleObj>
              </mc:Fallback>
            </mc:AlternateContent>
          </a:graphicData>
        </a:graphic>
      </p:graphicFrame>
      <p:sp>
        <p:nvSpPr>
          <p:cNvPr id="23557" name="AutoShape 1038" descr="Enlistment term 3 years" title="Enlistment term 3 years"/>
          <p:cNvSpPr>
            <a:spLocks noChangeArrowheads="1"/>
          </p:cNvSpPr>
          <p:nvPr/>
        </p:nvSpPr>
        <p:spPr bwMode="auto">
          <a:xfrm>
            <a:off x="838200" y="3200400"/>
            <a:ext cx="2057400" cy="228600"/>
          </a:xfrm>
          <a:prstGeom prst="roundRect">
            <a:avLst>
              <a:gd name="adj" fmla="val 16667"/>
            </a:avLst>
          </a:prstGeom>
          <a:noFill/>
          <a:ln w="38100" cap="sq">
            <a:solidFill>
              <a:schemeClr val="accent5"/>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5000"/>
              <a:buFont typeface="Wingdings" pitchFamily="2" charset="2"/>
              <a:buChar char="n"/>
              <a:defRPr sz="3200">
                <a:solidFill>
                  <a:schemeClr val="tx1"/>
                </a:solidFill>
                <a:latin typeface="Times New Roman" charset="0"/>
              </a:defRPr>
            </a:lvl1pPr>
            <a:lvl2pPr marL="742950" indent="-285750" eaLnBrk="0" hangingPunct="0">
              <a:spcBef>
                <a:spcPct val="20000"/>
              </a:spcBef>
              <a:buClr>
                <a:schemeClr val="tx1"/>
              </a:buClr>
              <a:buChar char="–"/>
              <a:defRPr sz="2800">
                <a:solidFill>
                  <a:schemeClr val="tx1"/>
                </a:solidFill>
                <a:latin typeface="Times New Roman" charset="0"/>
              </a:defRPr>
            </a:lvl2pPr>
            <a:lvl3pPr marL="1143000" indent="-228600" eaLnBrk="0" hangingPunct="0">
              <a:spcBef>
                <a:spcPct val="20000"/>
              </a:spcBef>
              <a:buClr>
                <a:schemeClr val="tx1"/>
              </a:buClr>
              <a:buChar char="»"/>
              <a:defRPr sz="2400">
                <a:solidFill>
                  <a:schemeClr val="tx1"/>
                </a:solidFill>
                <a:latin typeface="Times New Roman"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Times New Roman" charset="0"/>
              </a:defRPr>
            </a:lvl4pPr>
            <a:lvl5pPr marL="2057400" indent="-228600" eaLnBrk="0" hangingPunct="0">
              <a:spcBef>
                <a:spcPct val="20000"/>
              </a:spcBef>
              <a:buClr>
                <a:schemeClr val="tx1"/>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charset="0"/>
              </a:defRPr>
            </a:lvl9pPr>
          </a:lstStyle>
          <a:p>
            <a:pPr eaLnBrk="1" hangingPunct="1">
              <a:spcBef>
                <a:spcPct val="0"/>
              </a:spcBef>
              <a:buClrTx/>
              <a:buSzTx/>
              <a:buFontTx/>
              <a:buNone/>
            </a:pPr>
            <a:endParaRPr lang="en-US" altLang="en-US" sz="2400" dirty="0"/>
          </a:p>
        </p:txBody>
      </p:sp>
      <p:sp>
        <p:nvSpPr>
          <p:cNvPr id="23558" name="AutoShape 1039" descr="$400.00 BP Kicker" title="$400.00 BP Kicker"/>
          <p:cNvSpPr>
            <a:spLocks noChangeArrowheads="1"/>
          </p:cNvSpPr>
          <p:nvPr/>
        </p:nvSpPr>
        <p:spPr bwMode="auto">
          <a:xfrm>
            <a:off x="7010400" y="2362200"/>
            <a:ext cx="990600" cy="304800"/>
          </a:xfrm>
          <a:prstGeom prst="roundRect">
            <a:avLst>
              <a:gd name="adj" fmla="val 16667"/>
            </a:avLst>
          </a:prstGeom>
          <a:noFill/>
          <a:ln w="38100" cap="sq">
            <a:solidFill>
              <a:schemeClr val="accent5"/>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5000"/>
              <a:buFont typeface="Wingdings" pitchFamily="2" charset="2"/>
              <a:buChar char="n"/>
              <a:defRPr sz="3200">
                <a:solidFill>
                  <a:schemeClr val="tx1"/>
                </a:solidFill>
                <a:latin typeface="Times New Roman" charset="0"/>
              </a:defRPr>
            </a:lvl1pPr>
            <a:lvl2pPr marL="742950" indent="-285750" eaLnBrk="0" hangingPunct="0">
              <a:spcBef>
                <a:spcPct val="20000"/>
              </a:spcBef>
              <a:buClr>
                <a:schemeClr val="tx1"/>
              </a:buClr>
              <a:buChar char="–"/>
              <a:defRPr sz="2800">
                <a:solidFill>
                  <a:schemeClr val="tx1"/>
                </a:solidFill>
                <a:latin typeface="Times New Roman" charset="0"/>
              </a:defRPr>
            </a:lvl2pPr>
            <a:lvl3pPr marL="1143000" indent="-228600" eaLnBrk="0" hangingPunct="0">
              <a:spcBef>
                <a:spcPct val="20000"/>
              </a:spcBef>
              <a:buClr>
                <a:schemeClr val="tx1"/>
              </a:buClr>
              <a:buChar char="»"/>
              <a:defRPr sz="2400">
                <a:solidFill>
                  <a:schemeClr val="tx1"/>
                </a:solidFill>
                <a:latin typeface="Times New Roman"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Times New Roman" charset="0"/>
              </a:defRPr>
            </a:lvl4pPr>
            <a:lvl5pPr marL="2057400" indent="-228600" eaLnBrk="0" hangingPunct="0">
              <a:spcBef>
                <a:spcPct val="20000"/>
              </a:spcBef>
              <a:buClr>
                <a:schemeClr val="tx1"/>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charset="0"/>
              </a:defRPr>
            </a:lvl9pPr>
          </a:lstStyle>
          <a:p>
            <a:pPr eaLnBrk="1" hangingPunct="1">
              <a:spcBef>
                <a:spcPct val="0"/>
              </a:spcBef>
              <a:buClrTx/>
              <a:buSzTx/>
              <a:buFontTx/>
              <a:buNone/>
            </a:pPr>
            <a:endParaRPr lang="en-US" alt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228600"/>
            <a:ext cx="8991600" cy="1066800"/>
          </a:xfrm>
        </p:spPr>
        <p:txBody>
          <a:bodyPr/>
          <a:lstStyle/>
          <a:p>
            <a:pPr eaLnBrk="1" hangingPunct="1">
              <a:defRPr/>
            </a:pPr>
            <a:r>
              <a:rPr lang="en-US" dirty="0" smtClean="0"/>
              <a:t>Things to Know and Remember about Kickers</a:t>
            </a:r>
          </a:p>
        </p:txBody>
      </p:sp>
      <p:sp>
        <p:nvSpPr>
          <p:cNvPr id="54275" name="Rectangle 3"/>
          <p:cNvSpPr>
            <a:spLocks noGrp="1" noChangeArrowheads="1"/>
          </p:cNvSpPr>
          <p:nvPr>
            <p:ph idx="1"/>
          </p:nvPr>
        </p:nvSpPr>
        <p:spPr/>
        <p:txBody>
          <a:bodyPr/>
          <a:lstStyle/>
          <a:p>
            <a:pPr>
              <a:defRPr/>
            </a:pPr>
            <a:r>
              <a:rPr lang="en-US" dirty="0" smtClean="0"/>
              <a:t>Some kickers need to be verified</a:t>
            </a:r>
          </a:p>
          <a:p>
            <a:pPr>
              <a:defRPr/>
            </a:pPr>
            <a:r>
              <a:rPr lang="en-US" dirty="0" smtClean="0"/>
              <a:t>BDN processing of MGIB with a kicker may require overriding when the BDN 30D screen is not coded correctly for a kicker</a:t>
            </a:r>
          </a:p>
          <a:p>
            <a:pPr>
              <a:defRPr/>
            </a:pPr>
            <a:r>
              <a:rPr lang="en-US" dirty="0" smtClean="0"/>
              <a:t>Ensure the enlistment term and the kicker codes match </a:t>
            </a:r>
          </a:p>
          <a:p>
            <a:pPr>
              <a:defRPr/>
            </a:pPr>
            <a:r>
              <a:rPr lang="en-US" dirty="0" smtClean="0"/>
              <a:t>A kicker is </a:t>
            </a:r>
            <a:r>
              <a:rPr lang="en-US" i="1" u="sng" dirty="0" smtClean="0"/>
              <a:t>not</a:t>
            </a:r>
            <a:r>
              <a:rPr lang="en-US" dirty="0" smtClean="0"/>
              <a:t> paid during any allowed extension of entitlement</a:t>
            </a:r>
            <a:r>
              <a:rPr lang="en-US" dirty="0"/>
              <a:t> </a:t>
            </a:r>
            <a:r>
              <a:rPr lang="en-US" dirty="0" smtClean="0"/>
              <a:t>(i.e. Only 36 months of kicker </a:t>
            </a:r>
            <a:r>
              <a:rPr lang="en-US" dirty="0" smtClean="0"/>
              <a:t>entitlement)</a:t>
            </a:r>
            <a:endParaRPr lang="en-US" dirty="0" smtClean="0"/>
          </a:p>
        </p:txBody>
      </p:sp>
      <p:sp>
        <p:nvSpPr>
          <p:cNvPr id="3" name="Slide Number Placeholder 2"/>
          <p:cNvSpPr>
            <a:spLocks noGrp="1"/>
          </p:cNvSpPr>
          <p:nvPr>
            <p:ph type="sldNum" sz="quarter" idx="12"/>
          </p:nvPr>
        </p:nvSpPr>
        <p:spPr/>
        <p:txBody>
          <a:bodyPr/>
          <a:lstStyle/>
          <a:p>
            <a:fld id="{3FE40F6C-36E6-4965-9D21-698197C3108F}" type="slidenum">
              <a:rPr lang="en-US" smtClean="0"/>
              <a:pPr/>
              <a:t>22</a:t>
            </a:fld>
            <a:endParaRPr lang="en-US" dirty="0"/>
          </a:p>
        </p:txBody>
      </p:sp>
      <p:sp>
        <p:nvSpPr>
          <p:cNvPr id="2" name="Footer Placeholder 1"/>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Check</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What Navy kickers need to be verified?</a:t>
            </a:r>
          </a:p>
          <a:p>
            <a:pPr marL="457200" indent="-457200">
              <a:buFont typeface="+mj-lt"/>
              <a:buAutoNum type="arabicPeriod"/>
            </a:pPr>
            <a:endParaRPr lang="en-US" dirty="0" smtClean="0"/>
          </a:p>
          <a:p>
            <a:pPr marL="457200" indent="-457200">
              <a:buFont typeface="+mj-lt"/>
              <a:buAutoNum type="arabicPeriod"/>
            </a:pPr>
            <a:r>
              <a:rPr lang="en-US" dirty="0"/>
              <a:t>What </a:t>
            </a:r>
            <a:r>
              <a:rPr lang="en-US" dirty="0" smtClean="0"/>
              <a:t>Army </a:t>
            </a:r>
            <a:r>
              <a:rPr lang="en-US" dirty="0"/>
              <a:t>kickers need to be verified</a:t>
            </a:r>
            <a:r>
              <a:rPr lang="en-US" dirty="0" smtClean="0"/>
              <a:t>?</a:t>
            </a:r>
          </a:p>
          <a:p>
            <a:pPr marL="457200" indent="-457200">
              <a:buFont typeface="+mj-lt"/>
              <a:buAutoNum type="arabicPeriod"/>
            </a:pPr>
            <a:endParaRPr lang="en-US" dirty="0"/>
          </a:p>
          <a:p>
            <a:pPr marL="457200" indent="-457200">
              <a:buFont typeface="+mj-lt"/>
              <a:buAutoNum type="arabicPeriod"/>
            </a:pPr>
            <a:r>
              <a:rPr lang="en-US" dirty="0"/>
              <a:t>What </a:t>
            </a:r>
            <a:r>
              <a:rPr lang="en-US" dirty="0" smtClean="0"/>
              <a:t>Marine Corps </a:t>
            </a:r>
            <a:r>
              <a:rPr lang="en-US" dirty="0"/>
              <a:t>kickers need to be verified</a:t>
            </a:r>
            <a:r>
              <a:rPr lang="en-US" dirty="0" smtClean="0"/>
              <a:t>?</a:t>
            </a:r>
          </a:p>
          <a:p>
            <a:pPr marL="457200" indent="-457200">
              <a:buFont typeface="+mj-lt"/>
              <a:buAutoNum type="arabicPeriod"/>
            </a:pPr>
            <a:endParaRPr lang="en-US" dirty="0"/>
          </a:p>
          <a:p>
            <a:pPr marL="457200" indent="-457200">
              <a:buFont typeface="+mj-lt"/>
              <a:buAutoNum type="arabicPeriod"/>
            </a:pPr>
            <a:r>
              <a:rPr lang="en-US" dirty="0"/>
              <a:t>What </a:t>
            </a:r>
            <a:r>
              <a:rPr lang="en-US" dirty="0" smtClean="0"/>
              <a:t>Coast Guard </a:t>
            </a:r>
            <a:r>
              <a:rPr lang="en-US" dirty="0"/>
              <a:t>kickers need to be verified</a:t>
            </a:r>
            <a:r>
              <a:rPr lang="en-US" dirty="0" smtClean="0"/>
              <a:t>?</a:t>
            </a:r>
          </a:p>
          <a:p>
            <a:pPr marL="457200" indent="-457200">
              <a:buFont typeface="+mj-lt"/>
              <a:buAutoNum type="arabicPeriod"/>
            </a:pPr>
            <a:endParaRPr lang="en-US" dirty="0"/>
          </a:p>
          <a:p>
            <a:pPr marL="457200" indent="-457200">
              <a:buFont typeface="+mj-lt"/>
              <a:buAutoNum type="arabicPeriod"/>
            </a:pPr>
            <a:r>
              <a:rPr lang="en-US" dirty="0"/>
              <a:t>What </a:t>
            </a:r>
            <a:r>
              <a:rPr lang="en-US" dirty="0" smtClean="0"/>
              <a:t>Air Force </a:t>
            </a:r>
            <a:r>
              <a:rPr lang="en-US" dirty="0"/>
              <a:t>kickers need to be verified?</a:t>
            </a:r>
          </a:p>
          <a:p>
            <a:pPr marL="457200" indent="-457200">
              <a:buFont typeface="+mj-lt"/>
              <a:buAutoNum type="arabicPeriod"/>
            </a:pPr>
            <a:endParaRPr lang="en-US" dirty="0" smtClean="0">
              <a:solidFill>
                <a:srgbClr val="FF0000"/>
              </a:solidFill>
            </a:endParaRPr>
          </a:p>
          <a:p>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23</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spTree>
    <p:extLst>
      <p:ext uri="{BB962C8B-B14F-4D97-AF65-F5344CB8AC3E}">
        <p14:creationId xmlns:p14="http://schemas.microsoft.com/office/powerpoint/2010/main" val="161881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5600"/>
            <a:ext cx="9144000" cy="1066800"/>
          </a:xfrm>
        </p:spPr>
        <p:txBody>
          <a:bodyPr/>
          <a:lstStyle/>
          <a:p>
            <a:r>
              <a:rPr lang="en-US" dirty="0" smtClean="0"/>
              <a:t>Chapter 1606 Kickers:</a:t>
            </a:r>
            <a:br>
              <a:rPr lang="en-US" dirty="0" smtClean="0"/>
            </a:br>
            <a:r>
              <a:rPr lang="en-US" sz="2400" dirty="0" smtClean="0"/>
              <a:t>Identify, Verify, and Processing</a:t>
            </a:r>
            <a:endParaRPr lang="en-US" sz="2400" dirty="0"/>
          </a:p>
        </p:txBody>
      </p:sp>
      <p:sp>
        <p:nvSpPr>
          <p:cNvPr id="5" name="Footer Placeholder 4"/>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sp>
        <p:nvSpPr>
          <p:cNvPr id="6" name="Slide Number Placeholder 5"/>
          <p:cNvSpPr>
            <a:spLocks noGrp="1"/>
          </p:cNvSpPr>
          <p:nvPr>
            <p:ph type="sldNum" sz="quarter" idx="12"/>
          </p:nvPr>
        </p:nvSpPr>
        <p:spPr/>
        <p:txBody>
          <a:bodyPr/>
          <a:lstStyle/>
          <a:p>
            <a:fld id="{3FE40F6C-36E6-4965-9D21-698197C3108F}" type="slidenum">
              <a:rPr lang="en-US" smtClean="0"/>
              <a:pPr/>
              <a:t>24</a:t>
            </a:fld>
            <a:endParaRPr lang="en-US" dirty="0"/>
          </a:p>
        </p:txBody>
      </p:sp>
    </p:spTree>
    <p:extLst>
      <p:ext uri="{BB962C8B-B14F-4D97-AF65-F5344CB8AC3E}">
        <p14:creationId xmlns:p14="http://schemas.microsoft.com/office/powerpoint/2010/main" val="37174371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1606 Kicker</a:t>
            </a:r>
            <a:endParaRPr lang="en-US" dirty="0"/>
          </a:p>
        </p:txBody>
      </p:sp>
      <p:sp>
        <p:nvSpPr>
          <p:cNvPr id="3" name="Content Placeholder 2"/>
          <p:cNvSpPr>
            <a:spLocks noGrp="1"/>
          </p:cNvSpPr>
          <p:nvPr>
            <p:ph idx="1"/>
          </p:nvPr>
        </p:nvSpPr>
        <p:spPr>
          <a:xfrm>
            <a:off x="457200" y="1219200"/>
            <a:ext cx="8229600" cy="4525963"/>
          </a:xfrm>
        </p:spPr>
        <p:txBody>
          <a:bodyPr>
            <a:normAutofit fontScale="85000" lnSpcReduction="10000"/>
          </a:bodyPr>
          <a:lstStyle/>
          <a:p>
            <a:pPr marL="0" indent="0">
              <a:buNone/>
            </a:pPr>
            <a:r>
              <a:rPr lang="en-US" dirty="0"/>
              <a:t>An eligible reservist with a selected job </a:t>
            </a:r>
            <a:r>
              <a:rPr lang="en-US" dirty="0" smtClean="0"/>
              <a:t>skill, </a:t>
            </a:r>
            <a:r>
              <a:rPr lang="en-US" dirty="0"/>
              <a:t>or in a critical unit </a:t>
            </a:r>
            <a:r>
              <a:rPr lang="en-US" dirty="0" smtClean="0"/>
              <a:t>may also </a:t>
            </a:r>
            <a:r>
              <a:rPr lang="en-US" dirty="0"/>
              <a:t>receive an additional </a:t>
            </a:r>
            <a:r>
              <a:rPr lang="en-US" dirty="0" smtClean="0"/>
              <a:t>or increased amount of educational assistance, commonly </a:t>
            </a:r>
            <a:r>
              <a:rPr lang="en-US" dirty="0"/>
              <a:t>called a </a:t>
            </a:r>
            <a:r>
              <a:rPr lang="en-US" dirty="0" smtClean="0"/>
              <a:t>“</a:t>
            </a:r>
            <a:r>
              <a:rPr lang="en-US" i="1" dirty="0" smtClean="0"/>
              <a:t>kicker</a:t>
            </a:r>
            <a:r>
              <a:rPr lang="en-US" dirty="0" smtClean="0"/>
              <a:t>.” </a:t>
            </a:r>
          </a:p>
          <a:p>
            <a:pPr marL="0" indent="0">
              <a:buNone/>
            </a:pPr>
            <a:endParaRPr lang="en-US" dirty="0" smtClean="0"/>
          </a:p>
          <a:p>
            <a:r>
              <a:rPr lang="en-US" dirty="0" smtClean="0"/>
              <a:t>Kickers </a:t>
            </a:r>
            <a:r>
              <a:rPr lang="en-US" dirty="0"/>
              <a:t>are payable at the service department's </a:t>
            </a:r>
            <a:r>
              <a:rPr lang="en-US" dirty="0" smtClean="0"/>
              <a:t>discretion </a:t>
            </a:r>
          </a:p>
          <a:p>
            <a:r>
              <a:rPr lang="en-US" dirty="0"/>
              <a:t>The service department will determine </a:t>
            </a:r>
            <a:r>
              <a:rPr lang="en-US" dirty="0" smtClean="0"/>
              <a:t>if a kicker is payable</a:t>
            </a:r>
            <a:r>
              <a:rPr lang="en-US" dirty="0"/>
              <a:t> and will notify VA of the </a:t>
            </a:r>
            <a:r>
              <a:rPr lang="en-US" dirty="0" smtClean="0"/>
              <a:t>amount</a:t>
            </a:r>
          </a:p>
          <a:p>
            <a:r>
              <a:rPr lang="en-US" dirty="0" smtClean="0"/>
              <a:t>Kickers </a:t>
            </a:r>
            <a:r>
              <a:rPr lang="en-US" dirty="0"/>
              <a:t>are payable as an additional amount </a:t>
            </a:r>
            <a:r>
              <a:rPr lang="en-US" dirty="0" smtClean="0"/>
              <a:t>only </a:t>
            </a:r>
            <a:r>
              <a:rPr lang="en-US" dirty="0"/>
              <a:t>for as long as the person remains in the </a:t>
            </a:r>
            <a:r>
              <a:rPr lang="en-US" dirty="0" smtClean="0"/>
              <a:t>position, </a:t>
            </a:r>
            <a:r>
              <a:rPr lang="en-US" dirty="0"/>
              <a:t>or unit for which the kicker is </a:t>
            </a:r>
            <a:r>
              <a:rPr lang="en-US" dirty="0" smtClean="0"/>
              <a:t>awarded </a:t>
            </a:r>
          </a:p>
          <a:p>
            <a:r>
              <a:rPr lang="en-US" dirty="0" smtClean="0"/>
              <a:t>A </a:t>
            </a:r>
            <a:r>
              <a:rPr lang="en-US" dirty="0"/>
              <a:t>person can lose eligibility for a kicker but retain basic </a:t>
            </a:r>
            <a:r>
              <a:rPr lang="en-US" dirty="0" smtClean="0"/>
              <a:t>eligibility</a:t>
            </a:r>
          </a:p>
          <a:p>
            <a:r>
              <a:rPr lang="en-US" dirty="0" smtClean="0"/>
              <a:t>A 1606 Kicker may be paid under Chapter 30, 33, or 1607</a:t>
            </a:r>
          </a:p>
          <a:p>
            <a:pPr marL="0" indent="0">
              <a:buNone/>
            </a:pPr>
            <a:endParaRPr lang="en-US" dirty="0"/>
          </a:p>
          <a:p>
            <a:pPr marL="0" indent="0">
              <a:buNone/>
            </a:pPr>
            <a:r>
              <a:rPr lang="en-US" dirty="0" smtClean="0"/>
              <a:t>VA </a:t>
            </a:r>
            <a:r>
              <a:rPr lang="en-US" dirty="0"/>
              <a:t>will compute the monthly kicker based on this information.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25</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spTree>
    <p:extLst>
      <p:ext uri="{BB962C8B-B14F-4D97-AF65-F5344CB8AC3E}">
        <p14:creationId xmlns:p14="http://schemas.microsoft.com/office/powerpoint/2010/main" val="1242449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BDN DOD Screen</a:t>
            </a:r>
            <a:endParaRPr lang="en-US" dirty="0"/>
          </a:p>
        </p:txBody>
      </p:sp>
      <p:sp>
        <p:nvSpPr>
          <p:cNvPr id="3" name="Content Placeholder 2"/>
          <p:cNvSpPr>
            <a:spLocks noGrp="1"/>
          </p:cNvSpPr>
          <p:nvPr>
            <p:ph idx="1"/>
          </p:nvPr>
        </p:nvSpPr>
        <p:spPr/>
        <p:txBody>
          <a:bodyPr/>
          <a:lstStyle/>
          <a:p>
            <a:pPr marL="0" indent="0">
              <a:buNone/>
            </a:pPr>
            <a:r>
              <a:rPr lang="en-US" dirty="0" smtClean="0"/>
              <a:t>1606 Kicker information may be found on the BDN DOD screen.</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26</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pic>
        <p:nvPicPr>
          <p:cNvPr id="6" name="Picture 35" descr="Chapter 1606 DoD Data Screen. Image is displaying eligibility to 1606 effective 8-13-09 with Medium kicker effective 8-1-09." title="Chapter 1606 DoD Data Screen"/>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90800"/>
            <a:ext cx="8077200" cy="3503613"/>
          </a:xfrm>
          <a:prstGeom prst="rect">
            <a:avLst/>
          </a:prstGeom>
          <a:noFill/>
          <a:ln w="12700">
            <a:solidFill>
              <a:srgbClr val="000018"/>
            </a:solidFill>
            <a:miter lim="800000"/>
            <a:headEnd/>
            <a:tailEnd/>
          </a:ln>
          <a:extLst>
            <a:ext uri="{909E8E84-426E-40DD-AFC4-6F175D3DCCD1}">
              <a14:hiddenFill xmlns:a14="http://schemas.microsoft.com/office/drawing/2010/main">
                <a:solidFill>
                  <a:srgbClr val="FFFFFF"/>
                </a:solidFill>
              </a14:hiddenFill>
            </a:ext>
          </a:extLst>
        </p:spPr>
      </p:pic>
      <p:sp>
        <p:nvSpPr>
          <p:cNvPr id="7" name="Oval 6" descr="08-01-09 Eligible Medium Kicker" title="08-01-09 Eligible Medium Kicker"/>
          <p:cNvSpPr/>
          <p:nvPr/>
        </p:nvSpPr>
        <p:spPr>
          <a:xfrm>
            <a:off x="685800" y="4114800"/>
            <a:ext cx="3962400" cy="144780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23530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Kicker Information Not on BDN DOD Screen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Always consider information in TIMS beginning with the application</a:t>
            </a:r>
          </a:p>
          <a:p>
            <a:pPr marL="0" indent="0">
              <a:buNone/>
            </a:pPr>
            <a:endParaRPr lang="en-US" dirty="0" smtClean="0"/>
          </a:p>
          <a:p>
            <a:pPr marL="0" indent="0">
              <a:buNone/>
            </a:pPr>
            <a:endParaRPr lang="en-US" dirty="0" smtClean="0"/>
          </a:p>
          <a:p>
            <a:pPr marL="0" indent="0">
              <a:buNone/>
            </a:pPr>
            <a:r>
              <a:rPr lang="en-US" dirty="0" smtClean="0"/>
              <a:t>If indicated on the application and not on the BDN DOD, develop with the appropriate service department.</a:t>
            </a:r>
          </a:p>
          <a:p>
            <a:pPr marL="0" indent="0">
              <a:buNone/>
            </a:pPr>
            <a:endParaRPr lang="en-US" sz="1000" dirty="0"/>
          </a:p>
          <a:p>
            <a:pPr marL="0" indent="0">
              <a:buNone/>
            </a:pPr>
            <a:r>
              <a:rPr lang="en-US" dirty="0" smtClean="0"/>
              <a:t>A claimant may also submit a “Kicker” contract. Contact </a:t>
            </a:r>
            <a:r>
              <a:rPr lang="en-US" dirty="0"/>
              <a:t>the appropriate service </a:t>
            </a:r>
            <a:r>
              <a:rPr lang="en-US" dirty="0" smtClean="0"/>
              <a:t>department for eligibility information before paying a kicker, when not updated on the BDN DOD screen or any time continued eligibility is questionable. </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27</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pic>
        <p:nvPicPr>
          <p:cNvPr id="4098" name="Picture 2" descr="Image of kicker question from application. Reserve kicker indicated." title="Image of kicker question from appl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81200"/>
            <a:ext cx="5562600" cy="1114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777419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1606 Kicker Eligibility/Status</a:t>
            </a:r>
            <a:endParaRPr lang="en-US" dirty="0"/>
          </a:p>
        </p:txBody>
      </p:sp>
      <p:sp>
        <p:nvSpPr>
          <p:cNvPr id="3" name="Content Placeholder 2"/>
          <p:cNvSpPr>
            <a:spLocks noGrp="1"/>
          </p:cNvSpPr>
          <p:nvPr>
            <p:ph idx="1"/>
          </p:nvPr>
        </p:nvSpPr>
        <p:spPr/>
        <p:txBody>
          <a:bodyPr>
            <a:normAutofit fontScale="92500" lnSpcReduction="10000"/>
          </a:bodyPr>
          <a:lstStyle/>
          <a:p>
            <a:pPr marL="0" indent="0">
              <a:spcBef>
                <a:spcPct val="0"/>
              </a:spcBef>
              <a:buNone/>
              <a:tabLst>
                <a:tab pos="1574800" algn="l"/>
                <a:tab pos="1866900" algn="l"/>
                <a:tab pos="1574800" algn="l"/>
                <a:tab pos="1866900" algn="l"/>
                <a:tab pos="1574800" algn="l"/>
                <a:tab pos="1866900" algn="l"/>
                <a:tab pos="1574800" algn="l"/>
                <a:tab pos="1866900" algn="l"/>
                <a:tab pos="1574800" algn="l"/>
                <a:tab pos="1866900" algn="l"/>
                <a:tab pos="1574800" algn="l"/>
                <a:tab pos="1866900" algn="l"/>
              </a:tabLst>
              <a:defRPr/>
            </a:pPr>
            <a:r>
              <a:rPr lang="en-US" altLang="en-US" dirty="0" smtClean="0">
                <a:sym typeface="Times New Roman" pitchFamily="18" charset="0"/>
              </a:rPr>
              <a:t>A </a:t>
            </a:r>
            <a:r>
              <a:rPr lang="en-US" altLang="en-US" dirty="0">
                <a:sym typeface="Times New Roman" pitchFamily="18" charset="0"/>
              </a:rPr>
              <a:t>1606 Kicker status may change after the initial eligibility determination is made</a:t>
            </a:r>
            <a:r>
              <a:rPr lang="en-US" altLang="en-US" dirty="0" smtClean="0">
                <a:sym typeface="Times New Roman" pitchFamily="18" charset="0"/>
              </a:rPr>
              <a:t>. It may be:</a:t>
            </a:r>
          </a:p>
          <a:p>
            <a:pPr marL="0" indent="0">
              <a:spcBef>
                <a:spcPct val="0"/>
              </a:spcBef>
              <a:buNone/>
              <a:tabLst>
                <a:tab pos="1574800" algn="l"/>
                <a:tab pos="1866900" algn="l"/>
                <a:tab pos="1574800" algn="l"/>
                <a:tab pos="1866900" algn="l"/>
                <a:tab pos="1574800" algn="l"/>
                <a:tab pos="1866900" algn="l"/>
                <a:tab pos="1574800" algn="l"/>
                <a:tab pos="1866900" algn="l"/>
                <a:tab pos="1574800" algn="l"/>
                <a:tab pos="1866900" algn="l"/>
                <a:tab pos="1574800" algn="l"/>
                <a:tab pos="1866900" algn="l"/>
              </a:tabLst>
              <a:defRPr/>
            </a:pPr>
            <a:endParaRPr lang="en-US" altLang="en-US" sz="1100" dirty="0">
              <a:sym typeface="Times New Roman" pitchFamily="18" charset="0"/>
            </a:endParaRPr>
          </a:p>
          <a:p>
            <a:pPr marL="839787" lvl="1" indent="-342900">
              <a:spcBef>
                <a:spcPct val="0"/>
              </a:spcBef>
              <a:buFont typeface="Arial" panose="020B0604020202020204" pitchFamily="34" charset="0"/>
              <a:buChar char="•"/>
              <a:tabLst>
                <a:tab pos="1574800" algn="l"/>
                <a:tab pos="1866900" algn="l"/>
                <a:tab pos="1574800" algn="l"/>
                <a:tab pos="1866900" algn="l"/>
                <a:tab pos="1574800" algn="l"/>
                <a:tab pos="1866900" algn="l"/>
                <a:tab pos="1574800" algn="l"/>
                <a:tab pos="1866900" algn="l"/>
                <a:tab pos="1574800" algn="l"/>
                <a:tab pos="1866900" algn="l"/>
                <a:tab pos="1574800" algn="l"/>
                <a:tab pos="1866900" algn="l"/>
              </a:tabLst>
              <a:defRPr/>
            </a:pPr>
            <a:r>
              <a:rPr lang="en-US" altLang="en-US" dirty="0">
                <a:sym typeface="Times New Roman" pitchFamily="18" charset="0"/>
              </a:rPr>
              <a:t>Terminated</a:t>
            </a:r>
          </a:p>
          <a:p>
            <a:pPr marL="839787" lvl="1" indent="-342900">
              <a:spcBef>
                <a:spcPct val="0"/>
              </a:spcBef>
              <a:buFont typeface="Arial" panose="020B0604020202020204" pitchFamily="34" charset="0"/>
              <a:buChar char="•"/>
              <a:tabLst>
                <a:tab pos="1574800" algn="l"/>
                <a:tab pos="1866900" algn="l"/>
                <a:tab pos="1574800" algn="l"/>
                <a:tab pos="1866900" algn="l"/>
                <a:tab pos="1574800" algn="l"/>
                <a:tab pos="1866900" algn="l"/>
                <a:tab pos="1574800" algn="l"/>
                <a:tab pos="1866900" algn="l"/>
                <a:tab pos="1574800" algn="l"/>
                <a:tab pos="1866900" algn="l"/>
                <a:tab pos="1574800" algn="l"/>
                <a:tab pos="1866900" algn="l"/>
              </a:tabLst>
              <a:defRPr/>
            </a:pPr>
            <a:r>
              <a:rPr lang="en-US" altLang="en-US" dirty="0">
                <a:sym typeface="Times New Roman" pitchFamily="18" charset="0"/>
              </a:rPr>
              <a:t>Increased</a:t>
            </a:r>
          </a:p>
          <a:p>
            <a:pPr marL="839787" lvl="1" indent="-342900">
              <a:spcBef>
                <a:spcPct val="0"/>
              </a:spcBef>
              <a:buFont typeface="Arial" panose="020B0604020202020204" pitchFamily="34" charset="0"/>
              <a:buChar char="•"/>
              <a:tabLst>
                <a:tab pos="1574800" algn="l"/>
                <a:tab pos="1866900" algn="l"/>
                <a:tab pos="1574800" algn="l"/>
                <a:tab pos="1866900" algn="l"/>
                <a:tab pos="1574800" algn="l"/>
                <a:tab pos="1866900" algn="l"/>
                <a:tab pos="1574800" algn="l"/>
                <a:tab pos="1866900" algn="l"/>
                <a:tab pos="1574800" algn="l"/>
                <a:tab pos="1866900" algn="l"/>
                <a:tab pos="1574800" algn="l"/>
                <a:tab pos="1866900" algn="l"/>
              </a:tabLst>
              <a:defRPr/>
            </a:pPr>
            <a:r>
              <a:rPr lang="en-US" altLang="en-US" dirty="0">
                <a:sym typeface="Times New Roman" pitchFamily="18" charset="0"/>
              </a:rPr>
              <a:t>Decreased</a:t>
            </a:r>
          </a:p>
          <a:p>
            <a:pPr marL="839787" lvl="1" indent="-342900">
              <a:spcBef>
                <a:spcPct val="0"/>
              </a:spcBef>
              <a:buFont typeface="Arial" panose="020B0604020202020204" pitchFamily="34" charset="0"/>
              <a:buChar char="•"/>
              <a:tabLst>
                <a:tab pos="1574800" algn="l"/>
                <a:tab pos="1866900" algn="l"/>
                <a:tab pos="1574800" algn="l"/>
                <a:tab pos="1866900" algn="l"/>
                <a:tab pos="1574800" algn="l"/>
                <a:tab pos="1866900" algn="l"/>
                <a:tab pos="1574800" algn="l"/>
                <a:tab pos="1866900" algn="l"/>
                <a:tab pos="1574800" algn="l"/>
                <a:tab pos="1866900" algn="l"/>
                <a:tab pos="1574800" algn="l"/>
                <a:tab pos="1866900" algn="l"/>
              </a:tabLst>
              <a:defRPr/>
            </a:pPr>
            <a:r>
              <a:rPr lang="en-US" altLang="en-US" dirty="0" smtClean="0">
                <a:sym typeface="Times New Roman" pitchFamily="18" charset="0"/>
              </a:rPr>
              <a:t>Suspended</a:t>
            </a:r>
          </a:p>
          <a:p>
            <a:pPr marL="839787" lvl="1" indent="-342900">
              <a:spcBef>
                <a:spcPct val="0"/>
              </a:spcBef>
              <a:buFont typeface="Arial" panose="020B0604020202020204" pitchFamily="34" charset="0"/>
              <a:buChar char="•"/>
              <a:tabLst>
                <a:tab pos="1574800" algn="l"/>
                <a:tab pos="1866900" algn="l"/>
                <a:tab pos="1574800" algn="l"/>
                <a:tab pos="1866900" algn="l"/>
                <a:tab pos="1574800" algn="l"/>
                <a:tab pos="1866900" algn="l"/>
                <a:tab pos="1574800" algn="l"/>
                <a:tab pos="1866900" algn="l"/>
                <a:tab pos="1574800" algn="l"/>
                <a:tab pos="1866900" algn="l"/>
                <a:tab pos="1574800" algn="l"/>
                <a:tab pos="1866900" algn="l"/>
              </a:tabLst>
              <a:defRPr/>
            </a:pPr>
            <a:r>
              <a:rPr lang="en-US" altLang="en-US" dirty="0" smtClean="0">
                <a:sym typeface="Times New Roman" pitchFamily="18" charset="0"/>
              </a:rPr>
              <a:t>Reinstated</a:t>
            </a:r>
          </a:p>
          <a:p>
            <a:pPr marL="496887" lvl="1" indent="0">
              <a:spcBef>
                <a:spcPct val="0"/>
              </a:spcBef>
              <a:buNone/>
              <a:tabLst>
                <a:tab pos="1574800" algn="l"/>
                <a:tab pos="1866900" algn="l"/>
                <a:tab pos="1574800" algn="l"/>
                <a:tab pos="1866900" algn="l"/>
                <a:tab pos="1574800" algn="l"/>
                <a:tab pos="1866900" algn="l"/>
                <a:tab pos="1574800" algn="l"/>
                <a:tab pos="1866900" algn="l"/>
                <a:tab pos="1574800" algn="l"/>
                <a:tab pos="1866900" algn="l"/>
                <a:tab pos="1574800" algn="l"/>
                <a:tab pos="1866900" algn="l"/>
              </a:tabLst>
              <a:defRPr/>
            </a:pPr>
            <a:endParaRPr lang="en-US" altLang="en-US" dirty="0">
              <a:sym typeface="Times New Roman" pitchFamily="18" charset="0"/>
            </a:endParaRPr>
          </a:p>
          <a:p>
            <a:pPr marL="96837" indent="0">
              <a:spcBef>
                <a:spcPct val="0"/>
              </a:spcBef>
              <a:buNone/>
              <a:tabLst>
                <a:tab pos="1574800" algn="l"/>
                <a:tab pos="1866900" algn="l"/>
                <a:tab pos="1574800" algn="l"/>
                <a:tab pos="1866900" algn="l"/>
                <a:tab pos="1574800" algn="l"/>
                <a:tab pos="1866900" algn="l"/>
                <a:tab pos="1574800" algn="l"/>
                <a:tab pos="1866900" algn="l"/>
                <a:tab pos="1574800" algn="l"/>
                <a:tab pos="1866900" algn="l"/>
                <a:tab pos="1574800" algn="l"/>
                <a:tab pos="1866900" algn="l"/>
              </a:tabLst>
              <a:defRPr/>
            </a:pPr>
            <a:r>
              <a:rPr lang="en-US" altLang="en-US" dirty="0" smtClean="0">
                <a:sym typeface="Times New Roman" pitchFamily="18" charset="0"/>
              </a:rPr>
              <a:t>Always verify BDN DOD screen and VIS for any changes to a kicker or service status with each supplemental claim involving 1606 Kickers. Develop with DoD if data is conflicting. (i.e. 1606 DoD Eligible status with VIS service status of Separated, Retired or Active Duty)</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28</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spTree>
    <p:extLst>
      <p:ext uri="{BB962C8B-B14F-4D97-AF65-F5344CB8AC3E}">
        <p14:creationId xmlns:p14="http://schemas.microsoft.com/office/powerpoint/2010/main" val="4266667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BDN Reason Codes</a:t>
            </a:r>
            <a:endParaRPr lang="en-US" dirty="0"/>
          </a:p>
        </p:txBody>
      </p:sp>
      <p:sp>
        <p:nvSpPr>
          <p:cNvPr id="3" name="Content Placeholder 2"/>
          <p:cNvSpPr>
            <a:spLocks noGrp="1"/>
          </p:cNvSpPr>
          <p:nvPr>
            <p:ph idx="1"/>
          </p:nvPr>
        </p:nvSpPr>
        <p:spPr/>
        <p:txBody>
          <a:bodyPr/>
          <a:lstStyle/>
          <a:p>
            <a:pPr marL="0" indent="0" hangingPunct="0">
              <a:buNone/>
            </a:pPr>
            <a:r>
              <a:rPr lang="en-US" dirty="0" smtClean="0"/>
              <a:t>Under Chapter </a:t>
            </a:r>
            <a:r>
              <a:rPr lang="en-US" dirty="0"/>
              <a:t>1606 </a:t>
            </a:r>
            <a:r>
              <a:rPr lang="en-US" dirty="0" smtClean="0"/>
              <a:t>(only) the </a:t>
            </a:r>
            <a:r>
              <a:rPr lang="en-US" dirty="0"/>
              <a:t>following </a:t>
            </a:r>
            <a:r>
              <a:rPr lang="en-US" dirty="0" smtClean="0"/>
              <a:t>codes should be used with kicker changes:</a:t>
            </a:r>
          </a:p>
          <a:p>
            <a:pPr marL="0" indent="0" hangingPunct="0">
              <a:buNone/>
            </a:pPr>
            <a:endParaRPr lang="en-US" dirty="0"/>
          </a:p>
          <a:p>
            <a:pPr marL="0" indent="0" hangingPunct="0">
              <a:buNone/>
            </a:pPr>
            <a:r>
              <a:rPr lang="en-US" dirty="0" smtClean="0"/>
              <a:t>40 - Eligibility Suspended</a:t>
            </a:r>
          </a:p>
          <a:p>
            <a:pPr marL="0" indent="0" hangingPunct="0">
              <a:buNone/>
            </a:pPr>
            <a:r>
              <a:rPr lang="en-US" dirty="0" smtClean="0"/>
              <a:t>41 - Eligibility Reinstated</a:t>
            </a:r>
            <a:endParaRPr lang="en-US" dirty="0"/>
          </a:p>
          <a:p>
            <a:pPr marL="0" indent="0" hangingPunct="0">
              <a:buNone/>
            </a:pPr>
            <a:r>
              <a:rPr lang="en-US" dirty="0" smtClean="0"/>
              <a:t>45 </a:t>
            </a:r>
            <a:r>
              <a:rPr lang="en-US" dirty="0"/>
              <a:t>- Kicker Increase</a:t>
            </a:r>
          </a:p>
          <a:p>
            <a:pPr marL="0" indent="0" hangingPunct="0">
              <a:buNone/>
            </a:pPr>
            <a:r>
              <a:rPr lang="en-US" dirty="0" smtClean="0"/>
              <a:t>46 </a:t>
            </a:r>
            <a:r>
              <a:rPr lang="en-US" dirty="0"/>
              <a:t>- Kicker Decrease.</a:t>
            </a: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29</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spTree>
    <p:extLst>
      <p:ext uri="{BB962C8B-B14F-4D97-AF65-F5344CB8AC3E}">
        <p14:creationId xmlns:p14="http://schemas.microsoft.com/office/powerpoint/2010/main" val="2835642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dirty="0" smtClean="0"/>
              <a:t>Objective</a:t>
            </a:r>
          </a:p>
        </p:txBody>
      </p:sp>
      <p:sp>
        <p:nvSpPr>
          <p:cNvPr id="65539" name="Rectangle 3"/>
          <p:cNvSpPr>
            <a:spLocks noGrp="1" noChangeArrowheads="1"/>
          </p:cNvSpPr>
          <p:nvPr>
            <p:ph idx="1"/>
          </p:nvPr>
        </p:nvSpPr>
        <p:spPr/>
        <p:txBody>
          <a:bodyPr>
            <a:normAutofit fontScale="92500" lnSpcReduction="20000"/>
          </a:bodyPr>
          <a:lstStyle/>
          <a:p>
            <a:pPr marL="0" indent="0">
              <a:buNone/>
            </a:pPr>
            <a:r>
              <a:rPr lang="en-US" sz="2600" dirty="0"/>
              <a:t>At the end of this lesson, you will be able to:</a:t>
            </a:r>
            <a:r>
              <a:rPr lang="en-US" dirty="0"/>
              <a:t/>
            </a:r>
            <a:br>
              <a:rPr lang="en-US" dirty="0"/>
            </a:br>
            <a:endParaRPr lang="en-US" dirty="0"/>
          </a:p>
          <a:p>
            <a:pPr lvl="1">
              <a:buFont typeface="Arial" pitchFamily="34" charset="0"/>
              <a:buChar char="•"/>
            </a:pPr>
            <a:r>
              <a:rPr lang="en-US" dirty="0" smtClean="0"/>
              <a:t>Utilize </a:t>
            </a:r>
            <a:r>
              <a:rPr lang="en-US" dirty="0"/>
              <a:t>available </a:t>
            </a:r>
            <a:r>
              <a:rPr lang="en-US" dirty="0" smtClean="0"/>
              <a:t>references and systems to identify the different types of kickers</a:t>
            </a:r>
          </a:p>
          <a:p>
            <a:pPr marL="457200" lvl="1" indent="0">
              <a:buNone/>
            </a:pPr>
            <a:endParaRPr lang="en-US" dirty="0" smtClean="0"/>
          </a:p>
          <a:p>
            <a:pPr lvl="1">
              <a:buFont typeface="Arial" pitchFamily="34" charset="0"/>
              <a:buChar char="•"/>
            </a:pPr>
            <a:r>
              <a:rPr lang="en-US" dirty="0">
                <a:solidFill>
                  <a:prstClr val="black"/>
                </a:solidFill>
              </a:rPr>
              <a:t>Utilize</a:t>
            </a:r>
            <a:r>
              <a:rPr lang="en-US" dirty="0" smtClean="0"/>
              <a:t> </a:t>
            </a:r>
            <a:r>
              <a:rPr lang="en-US" dirty="0"/>
              <a:t>available references and </a:t>
            </a:r>
            <a:r>
              <a:rPr lang="en-US" dirty="0" smtClean="0"/>
              <a:t>systems to identify when kickers require verification</a:t>
            </a:r>
            <a:r>
              <a:rPr lang="en-US" dirty="0"/>
              <a:t/>
            </a:r>
            <a:br>
              <a:rPr lang="en-US" dirty="0"/>
            </a:br>
            <a:endParaRPr lang="en-US" dirty="0"/>
          </a:p>
          <a:p>
            <a:pPr lvl="1">
              <a:buFont typeface="Arial" pitchFamily="34" charset="0"/>
              <a:buChar char="•"/>
            </a:pPr>
            <a:r>
              <a:rPr lang="en-US" dirty="0">
                <a:solidFill>
                  <a:prstClr val="black"/>
                </a:solidFill>
              </a:rPr>
              <a:t>Utilize</a:t>
            </a:r>
            <a:r>
              <a:rPr lang="en-US" dirty="0" smtClean="0"/>
              <a:t> </a:t>
            </a:r>
            <a:r>
              <a:rPr lang="en-US" dirty="0"/>
              <a:t>available references and </a:t>
            </a:r>
            <a:r>
              <a:rPr lang="en-US" dirty="0" smtClean="0"/>
              <a:t>systems to accurately calculate the amount of a kicker (including proration when necessary)</a:t>
            </a:r>
            <a:r>
              <a:rPr lang="en-US" dirty="0"/>
              <a:t/>
            </a:r>
            <a:br>
              <a:rPr lang="en-US" dirty="0"/>
            </a:br>
            <a:endParaRPr lang="en-US" dirty="0"/>
          </a:p>
          <a:p>
            <a:pPr lvl="1">
              <a:buFont typeface="Arial" pitchFamily="34" charset="0"/>
              <a:buChar char="•"/>
            </a:pPr>
            <a:r>
              <a:rPr lang="en-US" dirty="0">
                <a:solidFill>
                  <a:prstClr val="black"/>
                </a:solidFill>
              </a:rPr>
              <a:t>Utilize</a:t>
            </a:r>
            <a:r>
              <a:rPr lang="en-US" dirty="0" smtClean="0"/>
              <a:t> </a:t>
            </a:r>
            <a:r>
              <a:rPr lang="en-US" dirty="0"/>
              <a:t>available references and </a:t>
            </a:r>
            <a:r>
              <a:rPr lang="en-US" dirty="0" smtClean="0"/>
              <a:t>systems to identify</a:t>
            </a:r>
            <a:r>
              <a:rPr lang="en-US" dirty="0"/>
              <a:t> </a:t>
            </a:r>
            <a:r>
              <a:rPr lang="en-US" dirty="0" smtClean="0"/>
              <a:t>when a kicker is not payable</a:t>
            </a:r>
            <a:r>
              <a:rPr lang="en-US" dirty="0"/>
              <a:t/>
            </a:r>
            <a:br>
              <a:rPr lang="en-US" dirty="0"/>
            </a:br>
            <a:endParaRPr lang="en-US" dirty="0"/>
          </a:p>
          <a:p>
            <a:pPr eaLnBrk="1" hangingPunct="1">
              <a:lnSpc>
                <a:spcPct val="90000"/>
              </a:lnSpc>
              <a:buFont typeface="Wingdings" pitchFamily="2" charset="2"/>
              <a:buNone/>
              <a:defRPr/>
            </a:pPr>
            <a:endParaRPr lang="en-US" dirty="0" smtClean="0"/>
          </a:p>
        </p:txBody>
      </p:sp>
      <p:sp>
        <p:nvSpPr>
          <p:cNvPr id="2" name="Footer Placeholder 1"/>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sp>
        <p:nvSpPr>
          <p:cNvPr id="3" name="Slide Number Placeholder 2"/>
          <p:cNvSpPr>
            <a:spLocks noGrp="1"/>
          </p:cNvSpPr>
          <p:nvPr>
            <p:ph type="sldNum" sz="quarter" idx="12"/>
          </p:nvPr>
        </p:nvSpPr>
        <p:spPr/>
        <p:txBody>
          <a:bodyPr/>
          <a:lstStyle/>
          <a:p>
            <a:fld id="{3FE40F6C-36E6-4965-9D21-698197C3108F}"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BDN Kicker Override Codes &amp; Rates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Under 1606 there are 4 override codes used on the 312 screen:</a:t>
            </a:r>
          </a:p>
          <a:p>
            <a:pPr marL="0" indent="0">
              <a:buNone/>
            </a:pPr>
            <a:endParaRPr lang="en-US" dirty="0" smtClean="0"/>
          </a:p>
          <a:p>
            <a:pPr marL="0" indent="0">
              <a:buNone/>
            </a:pPr>
            <a:r>
              <a:rPr lang="en-US" b="1" dirty="0" smtClean="0"/>
              <a:t>E = Eligible </a:t>
            </a:r>
            <a:r>
              <a:rPr lang="en-US" dirty="0" smtClean="0"/>
              <a:t>(Used to establish basic eligibility with 310 override)</a:t>
            </a:r>
          </a:p>
          <a:p>
            <a:pPr marL="0" indent="0">
              <a:buNone/>
            </a:pPr>
            <a:r>
              <a:rPr lang="en-US" b="1" dirty="0" smtClean="0"/>
              <a:t>L = Low Kicker</a:t>
            </a:r>
            <a:r>
              <a:rPr lang="en-US" dirty="0" smtClean="0"/>
              <a:t> ($100)</a:t>
            </a:r>
          </a:p>
          <a:p>
            <a:pPr marL="0" indent="0">
              <a:buNone/>
            </a:pPr>
            <a:r>
              <a:rPr lang="en-US" b="1" dirty="0" smtClean="0"/>
              <a:t>M = Medium Kicker </a:t>
            </a:r>
            <a:r>
              <a:rPr lang="en-US" dirty="0" smtClean="0"/>
              <a:t>($200)</a:t>
            </a:r>
          </a:p>
          <a:p>
            <a:pPr marL="0" indent="0">
              <a:buNone/>
            </a:pPr>
            <a:r>
              <a:rPr lang="en-US" b="1" dirty="0" smtClean="0"/>
              <a:t>H = High Kicker</a:t>
            </a:r>
            <a:r>
              <a:rPr lang="en-US" dirty="0" smtClean="0"/>
              <a:t> ($350)</a:t>
            </a:r>
          </a:p>
          <a:p>
            <a:pPr marL="0" indent="0">
              <a:buNone/>
            </a:pPr>
            <a:endParaRPr lang="en-US" i="1" dirty="0" smtClean="0"/>
          </a:p>
          <a:p>
            <a:pPr marL="0" indent="0">
              <a:buNone/>
            </a:pPr>
            <a:r>
              <a:rPr lang="en-US" dirty="0" smtClean="0"/>
              <a:t>Since </a:t>
            </a:r>
            <a:r>
              <a:rPr lang="en-US" dirty="0"/>
              <a:t>basic eligibility must exist, the </a:t>
            </a:r>
            <a:r>
              <a:rPr lang="en-US" dirty="0" smtClean="0"/>
              <a:t>current </a:t>
            </a:r>
            <a:r>
              <a:rPr lang="en-US" dirty="0"/>
              <a:t>eligibility status must be Eligible or Eligibility Retained in order to use the kicker </a:t>
            </a:r>
            <a:r>
              <a:rPr lang="en-US" dirty="0" smtClean="0"/>
              <a:t>override codes. Valid Kicker rates are manually entered when both basic and kicker eligibility require overriding. </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30</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spTree>
    <p:extLst>
      <p:ext uri="{BB962C8B-B14F-4D97-AF65-F5344CB8AC3E}">
        <p14:creationId xmlns:p14="http://schemas.microsoft.com/office/powerpoint/2010/main" val="10390002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is Based on Training Time</a:t>
            </a:r>
            <a:endParaRPr lang="en-US" dirty="0"/>
          </a:p>
        </p:txBody>
      </p:sp>
      <p:sp>
        <p:nvSpPr>
          <p:cNvPr id="3" name="Content Placeholder 2"/>
          <p:cNvSpPr>
            <a:spLocks noGrp="1"/>
          </p:cNvSpPr>
          <p:nvPr>
            <p:ph idx="1"/>
          </p:nvPr>
        </p:nvSpPr>
        <p:spPr>
          <a:solidFill>
            <a:schemeClr val="bg1"/>
          </a:solidFill>
          <a:ln w="12700">
            <a:noFill/>
          </a:ln>
        </p:spPr>
        <p:txBody>
          <a:bodyPr>
            <a:normAutofit/>
          </a:bodyPr>
          <a:lstStyle/>
          <a:p>
            <a:pPr marL="0" indent="0">
              <a:buNone/>
            </a:pPr>
            <a:r>
              <a:rPr lang="en-US" dirty="0" smtClean="0"/>
              <a:t>Chapter 1606 has only 4 rates of training, full, three-quarter, half, and quarter time. </a:t>
            </a:r>
          </a:p>
          <a:p>
            <a:pPr marL="0" indent="0">
              <a:buNone/>
            </a:pPr>
            <a:endParaRPr lang="en-US" sz="1000" dirty="0"/>
          </a:p>
          <a:p>
            <a:pPr marL="0" indent="0">
              <a:buNone/>
            </a:pPr>
            <a:r>
              <a:rPr lang="en-US" dirty="0" smtClean="0"/>
              <a:t>Payment of a 1606 Kicker under Chapter 30 or 1607 may require overriding to ensure the 1606 Kicker is (always) added and paid at 1/4</a:t>
            </a:r>
            <a:r>
              <a:rPr lang="en-US" baseline="30000" dirty="0" smtClean="0"/>
              <a:t>th</a:t>
            </a:r>
            <a:r>
              <a:rPr lang="en-US" dirty="0" smtClean="0"/>
              <a:t> of the rate for either less than halftime or quarter time or less training.</a:t>
            </a: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31</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graphicFrame>
        <p:nvGraphicFramePr>
          <p:cNvPr id="7" name="Table 6" descr="Header Row for kicker rates" title="Header Row"/>
          <p:cNvGraphicFramePr>
            <a:graphicFrameLocks noGrp="1"/>
          </p:cNvGraphicFramePr>
          <p:nvPr>
            <p:extLst>
              <p:ext uri="{D42A27DB-BD31-4B8C-83A1-F6EECF244321}">
                <p14:modId xmlns:p14="http://schemas.microsoft.com/office/powerpoint/2010/main" val="960260625"/>
              </p:ext>
            </p:extLst>
          </p:nvPr>
        </p:nvGraphicFramePr>
        <p:xfrm>
          <a:off x="1828800" y="4267200"/>
          <a:ext cx="4927600" cy="1724025"/>
        </p:xfrm>
        <a:graphic>
          <a:graphicData uri="http://schemas.openxmlformats.org/drawingml/2006/table">
            <a:tbl>
              <a:tblPr firstRow="1">
                <a:tableStyleId>{5C22544A-7EE6-4342-B048-85BDC9FD1C3A}</a:tableStyleId>
              </a:tblPr>
              <a:tblGrid>
                <a:gridCol w="887856"/>
                <a:gridCol w="1360322"/>
                <a:gridCol w="1322271"/>
                <a:gridCol w="1357151"/>
              </a:tblGrid>
              <a:tr h="342900">
                <a:tc>
                  <a:txBody>
                    <a:bodyPr/>
                    <a:lstStyle/>
                    <a:p>
                      <a:pPr algn="l" rtl="0" fontAlgn="ctr"/>
                      <a:r>
                        <a:rPr lang="en-US" sz="2200" u="sng" strike="noStrike" dirty="0">
                          <a:effectLst/>
                        </a:rPr>
                        <a:t>Rate:</a:t>
                      </a:r>
                      <a:endParaRPr lang="en-US" sz="2200" b="0" i="0" u="sng" strike="noStrike" dirty="0">
                        <a:solidFill>
                          <a:srgbClr val="000000"/>
                        </a:solidFill>
                        <a:effectLst/>
                        <a:latin typeface="Arial"/>
                      </a:endParaRPr>
                    </a:p>
                  </a:txBody>
                  <a:tcPr marL="9525" marR="9525" marT="9525" marB="0" anchor="ctr"/>
                </a:tc>
                <a:tc>
                  <a:txBody>
                    <a:bodyPr/>
                    <a:lstStyle/>
                    <a:p>
                      <a:pPr algn="l" rtl="0" fontAlgn="ctr"/>
                      <a:r>
                        <a:rPr lang="en-US" sz="2200" u="sng" strike="noStrike" dirty="0">
                          <a:effectLst/>
                        </a:rPr>
                        <a:t>High</a:t>
                      </a:r>
                      <a:endParaRPr lang="en-US" sz="2200" b="0" i="0" u="sng" strike="noStrike" dirty="0">
                        <a:solidFill>
                          <a:srgbClr val="000000"/>
                        </a:solidFill>
                        <a:effectLst/>
                        <a:latin typeface="Arial"/>
                      </a:endParaRPr>
                    </a:p>
                  </a:txBody>
                  <a:tcPr marL="9525" marR="9525" marT="9525" marB="0" anchor="ctr"/>
                </a:tc>
                <a:tc>
                  <a:txBody>
                    <a:bodyPr/>
                    <a:lstStyle/>
                    <a:p>
                      <a:pPr algn="l" rtl="0" fontAlgn="ctr"/>
                      <a:r>
                        <a:rPr lang="en-US" sz="2200" u="sng" strike="noStrike" dirty="0">
                          <a:effectLst/>
                        </a:rPr>
                        <a:t>Medium</a:t>
                      </a:r>
                      <a:endParaRPr lang="en-US" sz="2200" b="0" i="0" u="sng" strike="noStrike" dirty="0">
                        <a:solidFill>
                          <a:srgbClr val="000000"/>
                        </a:solidFill>
                        <a:effectLst/>
                        <a:latin typeface="Arial"/>
                      </a:endParaRPr>
                    </a:p>
                  </a:txBody>
                  <a:tcPr marL="9525" marR="9525" marT="9525" marB="0" anchor="ctr"/>
                </a:tc>
                <a:tc>
                  <a:txBody>
                    <a:bodyPr/>
                    <a:lstStyle/>
                    <a:p>
                      <a:pPr algn="l" rtl="0" fontAlgn="ctr"/>
                      <a:r>
                        <a:rPr lang="en-US" sz="2200" u="sng" strike="noStrike" dirty="0">
                          <a:effectLst/>
                        </a:rPr>
                        <a:t>Low</a:t>
                      </a:r>
                      <a:endParaRPr lang="en-US" sz="2200" b="0" i="0" u="sng" strike="noStrike" dirty="0">
                        <a:solidFill>
                          <a:srgbClr val="000000"/>
                        </a:solidFill>
                        <a:effectLst/>
                        <a:latin typeface="Arial"/>
                      </a:endParaRPr>
                    </a:p>
                  </a:txBody>
                  <a:tcPr marL="9525" marR="9525" marT="9525" marB="0" anchor="ctr"/>
                </a:tc>
              </a:tr>
              <a:tr h="342900">
                <a:tc>
                  <a:txBody>
                    <a:bodyPr/>
                    <a:lstStyle/>
                    <a:p>
                      <a:pPr algn="l" rtl="0" fontAlgn="ctr"/>
                      <a:r>
                        <a:rPr lang="en-US" sz="2200" u="none" strike="noStrike" dirty="0">
                          <a:effectLst/>
                        </a:rPr>
                        <a:t>Full:</a:t>
                      </a:r>
                      <a:endParaRPr lang="en-US" sz="2200" b="0" i="0" u="none" strike="noStrike" dirty="0">
                        <a:solidFill>
                          <a:srgbClr val="000000"/>
                        </a:solidFill>
                        <a:effectLst/>
                        <a:latin typeface="Arial"/>
                      </a:endParaRPr>
                    </a:p>
                  </a:txBody>
                  <a:tcPr marL="9525" marR="9525" marT="9525" marB="0" anchor="ctr"/>
                </a:tc>
                <a:tc>
                  <a:txBody>
                    <a:bodyPr/>
                    <a:lstStyle/>
                    <a:p>
                      <a:pPr algn="l" rtl="0" fontAlgn="ctr"/>
                      <a:r>
                        <a:rPr lang="en-US" sz="2200" u="none" strike="noStrike" dirty="0">
                          <a:effectLst/>
                        </a:rPr>
                        <a:t>$350.00 </a:t>
                      </a:r>
                      <a:endParaRPr lang="en-US" sz="2200" b="0" i="0" u="none" strike="noStrike" dirty="0">
                        <a:solidFill>
                          <a:srgbClr val="000000"/>
                        </a:solidFill>
                        <a:effectLst/>
                        <a:latin typeface="Arial"/>
                      </a:endParaRPr>
                    </a:p>
                  </a:txBody>
                  <a:tcPr marL="9525" marR="9525" marT="9525" marB="0" anchor="ctr"/>
                </a:tc>
                <a:tc>
                  <a:txBody>
                    <a:bodyPr/>
                    <a:lstStyle/>
                    <a:p>
                      <a:pPr algn="l" rtl="0" fontAlgn="ctr"/>
                      <a:r>
                        <a:rPr lang="en-US" sz="2200" u="none" strike="noStrike" dirty="0">
                          <a:effectLst/>
                        </a:rPr>
                        <a:t>$200.00 </a:t>
                      </a:r>
                      <a:endParaRPr lang="en-US" sz="2200" b="0" i="0" u="none" strike="noStrike" dirty="0">
                        <a:solidFill>
                          <a:srgbClr val="000000"/>
                        </a:solidFill>
                        <a:effectLst/>
                        <a:latin typeface="Arial"/>
                      </a:endParaRPr>
                    </a:p>
                  </a:txBody>
                  <a:tcPr marL="9525" marR="9525" marT="9525" marB="0" anchor="ctr"/>
                </a:tc>
                <a:tc>
                  <a:txBody>
                    <a:bodyPr/>
                    <a:lstStyle/>
                    <a:p>
                      <a:pPr algn="l" rtl="0" fontAlgn="ctr"/>
                      <a:r>
                        <a:rPr lang="en-US" sz="2200" u="none" strike="noStrike" dirty="0">
                          <a:effectLst/>
                        </a:rPr>
                        <a:t>$100.00 </a:t>
                      </a:r>
                      <a:endParaRPr lang="en-US" sz="2200" b="0" i="0" u="none" strike="noStrike" dirty="0">
                        <a:solidFill>
                          <a:srgbClr val="000000"/>
                        </a:solidFill>
                        <a:effectLst/>
                        <a:latin typeface="Arial"/>
                      </a:endParaRPr>
                    </a:p>
                  </a:txBody>
                  <a:tcPr marL="9525" marR="9525" marT="9525" marB="0" anchor="ctr"/>
                </a:tc>
              </a:tr>
              <a:tr h="342900">
                <a:tc>
                  <a:txBody>
                    <a:bodyPr/>
                    <a:lstStyle/>
                    <a:p>
                      <a:pPr algn="l" rtl="0" fontAlgn="ctr"/>
                      <a:r>
                        <a:rPr lang="en-US" sz="2200" u="none" strike="noStrike" dirty="0">
                          <a:effectLst/>
                        </a:rPr>
                        <a:t>¾:</a:t>
                      </a:r>
                      <a:endParaRPr lang="en-US" sz="2200" b="0" i="0" u="none" strike="noStrike" dirty="0">
                        <a:solidFill>
                          <a:srgbClr val="000000"/>
                        </a:solidFill>
                        <a:effectLst/>
                        <a:latin typeface="Arial"/>
                      </a:endParaRPr>
                    </a:p>
                  </a:txBody>
                  <a:tcPr marL="9525" marR="9525" marT="9525" marB="0" anchor="ctr"/>
                </a:tc>
                <a:tc>
                  <a:txBody>
                    <a:bodyPr/>
                    <a:lstStyle/>
                    <a:p>
                      <a:pPr algn="l" rtl="0" fontAlgn="ctr"/>
                      <a:r>
                        <a:rPr lang="en-US" sz="2200" u="none" strike="noStrike" dirty="0">
                          <a:effectLst/>
                        </a:rPr>
                        <a:t>$262.50 </a:t>
                      </a:r>
                      <a:endParaRPr lang="en-US" sz="2200" b="0" i="0" u="none" strike="noStrike" dirty="0">
                        <a:solidFill>
                          <a:srgbClr val="000000"/>
                        </a:solidFill>
                        <a:effectLst/>
                        <a:latin typeface="Arial"/>
                      </a:endParaRPr>
                    </a:p>
                  </a:txBody>
                  <a:tcPr marL="9525" marR="9525" marT="9525" marB="0" anchor="ctr"/>
                </a:tc>
                <a:tc>
                  <a:txBody>
                    <a:bodyPr/>
                    <a:lstStyle/>
                    <a:p>
                      <a:pPr algn="l" rtl="0" fontAlgn="ctr"/>
                      <a:r>
                        <a:rPr lang="en-US" sz="2200" u="none" strike="noStrike" dirty="0">
                          <a:effectLst/>
                        </a:rPr>
                        <a:t>$150.00 </a:t>
                      </a:r>
                      <a:endParaRPr lang="en-US" sz="2200" b="0" i="0" u="none" strike="noStrike" dirty="0">
                        <a:solidFill>
                          <a:srgbClr val="000000"/>
                        </a:solidFill>
                        <a:effectLst/>
                        <a:latin typeface="Arial"/>
                      </a:endParaRPr>
                    </a:p>
                  </a:txBody>
                  <a:tcPr marL="9525" marR="9525" marT="9525" marB="0" anchor="ctr"/>
                </a:tc>
                <a:tc>
                  <a:txBody>
                    <a:bodyPr/>
                    <a:lstStyle/>
                    <a:p>
                      <a:pPr algn="l" rtl="0" fontAlgn="ctr"/>
                      <a:r>
                        <a:rPr lang="en-US" sz="2200" u="none" strike="noStrike" dirty="0">
                          <a:effectLst/>
                        </a:rPr>
                        <a:t>$75.00 </a:t>
                      </a:r>
                      <a:endParaRPr lang="en-US" sz="2200" b="0" i="0" u="none" strike="noStrike" dirty="0">
                        <a:solidFill>
                          <a:srgbClr val="000000"/>
                        </a:solidFill>
                        <a:effectLst/>
                        <a:latin typeface="Arial"/>
                      </a:endParaRPr>
                    </a:p>
                  </a:txBody>
                  <a:tcPr marL="9525" marR="9525" marT="9525" marB="0" anchor="ctr"/>
                </a:tc>
              </a:tr>
              <a:tr h="342900">
                <a:tc>
                  <a:txBody>
                    <a:bodyPr/>
                    <a:lstStyle/>
                    <a:p>
                      <a:pPr algn="l" rtl="0" fontAlgn="ctr"/>
                      <a:r>
                        <a:rPr lang="en-US" sz="2200" u="none" strike="noStrike" dirty="0">
                          <a:effectLst/>
                        </a:rPr>
                        <a:t>½:</a:t>
                      </a:r>
                      <a:endParaRPr lang="en-US" sz="2200" b="0" i="0" u="none" strike="noStrike" dirty="0">
                        <a:solidFill>
                          <a:srgbClr val="000000"/>
                        </a:solidFill>
                        <a:effectLst/>
                        <a:latin typeface="Arial"/>
                      </a:endParaRPr>
                    </a:p>
                  </a:txBody>
                  <a:tcPr marL="9525" marR="9525" marT="9525" marB="0" anchor="ctr"/>
                </a:tc>
                <a:tc>
                  <a:txBody>
                    <a:bodyPr/>
                    <a:lstStyle/>
                    <a:p>
                      <a:pPr algn="l" rtl="0" fontAlgn="ctr"/>
                      <a:r>
                        <a:rPr lang="en-US" sz="2200" u="none" strike="noStrike" dirty="0">
                          <a:effectLst/>
                        </a:rPr>
                        <a:t>$175.00 </a:t>
                      </a:r>
                      <a:endParaRPr lang="en-US" sz="2200" b="0" i="0" u="none" strike="noStrike" dirty="0">
                        <a:solidFill>
                          <a:srgbClr val="000000"/>
                        </a:solidFill>
                        <a:effectLst/>
                        <a:latin typeface="Arial"/>
                      </a:endParaRPr>
                    </a:p>
                  </a:txBody>
                  <a:tcPr marL="9525" marR="9525" marT="9525" marB="0" anchor="ctr"/>
                </a:tc>
                <a:tc>
                  <a:txBody>
                    <a:bodyPr/>
                    <a:lstStyle/>
                    <a:p>
                      <a:pPr algn="l" rtl="0" fontAlgn="ctr"/>
                      <a:r>
                        <a:rPr lang="en-US" sz="2200" u="none" strike="noStrike" dirty="0">
                          <a:effectLst/>
                        </a:rPr>
                        <a:t>$100.00 </a:t>
                      </a:r>
                      <a:endParaRPr lang="en-US" sz="2200" b="0" i="0" u="none" strike="noStrike" dirty="0">
                        <a:solidFill>
                          <a:srgbClr val="000000"/>
                        </a:solidFill>
                        <a:effectLst/>
                        <a:latin typeface="Arial"/>
                      </a:endParaRPr>
                    </a:p>
                  </a:txBody>
                  <a:tcPr marL="9525" marR="9525" marT="9525" marB="0" anchor="ctr"/>
                </a:tc>
                <a:tc>
                  <a:txBody>
                    <a:bodyPr/>
                    <a:lstStyle/>
                    <a:p>
                      <a:pPr algn="l" rtl="0" fontAlgn="ctr"/>
                      <a:r>
                        <a:rPr lang="en-US" sz="2200" u="none" strike="noStrike" dirty="0">
                          <a:effectLst/>
                        </a:rPr>
                        <a:t>$50.00 </a:t>
                      </a:r>
                      <a:endParaRPr lang="en-US" sz="2200" b="0" i="0" u="none" strike="noStrike" dirty="0">
                        <a:solidFill>
                          <a:srgbClr val="000000"/>
                        </a:solidFill>
                        <a:effectLst/>
                        <a:latin typeface="Arial"/>
                      </a:endParaRPr>
                    </a:p>
                  </a:txBody>
                  <a:tcPr marL="9525" marR="9525" marT="9525" marB="0" anchor="ctr"/>
                </a:tc>
              </a:tr>
              <a:tr h="342900">
                <a:tc>
                  <a:txBody>
                    <a:bodyPr/>
                    <a:lstStyle/>
                    <a:p>
                      <a:pPr algn="l" rtl="0" fontAlgn="ctr"/>
                      <a:r>
                        <a:rPr lang="en-US" sz="2200" u="none" strike="noStrike" dirty="0">
                          <a:effectLst/>
                        </a:rPr>
                        <a:t>¼:</a:t>
                      </a:r>
                      <a:endParaRPr lang="en-US" sz="2200" b="0" i="0" u="none" strike="noStrike" dirty="0">
                        <a:solidFill>
                          <a:srgbClr val="000000"/>
                        </a:solidFill>
                        <a:effectLst/>
                        <a:latin typeface="Arial"/>
                      </a:endParaRPr>
                    </a:p>
                  </a:txBody>
                  <a:tcPr marL="9525" marR="9525" marT="9525" marB="0" anchor="ctr"/>
                </a:tc>
                <a:tc>
                  <a:txBody>
                    <a:bodyPr/>
                    <a:lstStyle/>
                    <a:p>
                      <a:pPr algn="l" rtl="0" fontAlgn="ctr"/>
                      <a:r>
                        <a:rPr lang="en-US" sz="2200" u="none" strike="noStrike" dirty="0">
                          <a:effectLst/>
                        </a:rPr>
                        <a:t>$87.50 </a:t>
                      </a:r>
                      <a:endParaRPr lang="en-US" sz="2200" b="0" i="0" u="none" strike="noStrike" dirty="0">
                        <a:solidFill>
                          <a:srgbClr val="000000"/>
                        </a:solidFill>
                        <a:effectLst/>
                        <a:latin typeface="Arial"/>
                      </a:endParaRPr>
                    </a:p>
                  </a:txBody>
                  <a:tcPr marL="9525" marR="9525" marT="9525" marB="0" anchor="ctr"/>
                </a:tc>
                <a:tc>
                  <a:txBody>
                    <a:bodyPr/>
                    <a:lstStyle/>
                    <a:p>
                      <a:pPr algn="l" rtl="0" fontAlgn="ctr"/>
                      <a:r>
                        <a:rPr lang="en-US" sz="2200" u="none" strike="noStrike" dirty="0">
                          <a:effectLst/>
                        </a:rPr>
                        <a:t>$50.00 </a:t>
                      </a:r>
                      <a:endParaRPr lang="en-US" sz="2200" b="0" i="0" u="none" strike="noStrike" dirty="0">
                        <a:solidFill>
                          <a:srgbClr val="000000"/>
                        </a:solidFill>
                        <a:effectLst/>
                        <a:latin typeface="Arial"/>
                      </a:endParaRPr>
                    </a:p>
                  </a:txBody>
                  <a:tcPr marL="9525" marR="9525" marT="9525" marB="0" anchor="ctr"/>
                </a:tc>
                <a:tc>
                  <a:txBody>
                    <a:bodyPr/>
                    <a:lstStyle/>
                    <a:p>
                      <a:pPr algn="l" rtl="0" fontAlgn="ctr"/>
                      <a:r>
                        <a:rPr lang="en-US" sz="2200" u="none" strike="noStrike" dirty="0">
                          <a:effectLst/>
                        </a:rPr>
                        <a:t>$25.00 </a:t>
                      </a:r>
                      <a:endParaRPr lang="en-US" sz="2200" b="0" i="0" u="none" strike="noStrike" dirty="0">
                        <a:solidFill>
                          <a:srgbClr val="000000"/>
                        </a:solidFill>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25981884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Check	</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What are the different 1606 kicker rates?</a:t>
            </a:r>
          </a:p>
          <a:p>
            <a:pPr marL="457200" indent="-457200">
              <a:buFont typeface="+mj-lt"/>
              <a:buAutoNum type="arabicPeriod"/>
            </a:pPr>
            <a:endParaRPr lang="en-US" dirty="0"/>
          </a:p>
          <a:p>
            <a:pPr marL="457200" indent="-457200">
              <a:buFont typeface="+mj-lt"/>
              <a:buAutoNum type="arabicPeriod"/>
            </a:pPr>
            <a:endParaRPr lang="en-US" dirty="0" smtClean="0"/>
          </a:p>
          <a:p>
            <a:pPr marL="457200" indent="-457200">
              <a:buFont typeface="+mj-lt"/>
              <a:buAutoNum type="arabicPeriod"/>
            </a:pPr>
            <a:r>
              <a:rPr lang="en-US" dirty="0" smtClean="0"/>
              <a:t>How can 1606 kicker eligibility change?</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32</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spTree>
    <p:extLst>
      <p:ext uri="{BB962C8B-B14F-4D97-AF65-F5344CB8AC3E}">
        <p14:creationId xmlns:p14="http://schemas.microsoft.com/office/powerpoint/2010/main" val="19379421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5600"/>
            <a:ext cx="9144000" cy="1066800"/>
          </a:xfrm>
        </p:spPr>
        <p:txBody>
          <a:bodyPr>
            <a:normAutofit/>
          </a:bodyPr>
          <a:lstStyle/>
          <a:p>
            <a:r>
              <a:rPr lang="en-US" dirty="0" smtClean="0"/>
              <a:t>Paying Kickers Under Chapter 33</a:t>
            </a:r>
            <a:endParaRPr lang="en-US" sz="2700" dirty="0"/>
          </a:p>
        </p:txBody>
      </p:sp>
      <p:sp>
        <p:nvSpPr>
          <p:cNvPr id="5" name="Footer Placeholder 4"/>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sp>
        <p:nvSpPr>
          <p:cNvPr id="6" name="Slide Number Placeholder 5"/>
          <p:cNvSpPr>
            <a:spLocks noGrp="1"/>
          </p:cNvSpPr>
          <p:nvPr>
            <p:ph type="sldNum" sz="quarter" idx="12"/>
          </p:nvPr>
        </p:nvSpPr>
        <p:spPr/>
        <p:txBody>
          <a:bodyPr/>
          <a:lstStyle/>
          <a:p>
            <a:fld id="{3FE40F6C-36E6-4965-9D21-698197C3108F}" type="slidenum">
              <a:rPr lang="en-US" smtClean="0"/>
              <a:pPr/>
              <a:t>33</a:t>
            </a:fld>
            <a:endParaRPr lang="en-US" dirty="0"/>
          </a:p>
        </p:txBody>
      </p:sp>
    </p:spTree>
    <p:extLst>
      <p:ext uri="{BB962C8B-B14F-4D97-AF65-F5344CB8AC3E}">
        <p14:creationId xmlns:p14="http://schemas.microsoft.com/office/powerpoint/2010/main" val="29488638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Kickers Payable Under Chapter 33</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Claimants eligible for a Chapter 30 or Chapter 1606 kicker may receive kicker payments under chapter 33 provided that they relinquish the benefit associated with the kicker.</a:t>
            </a:r>
          </a:p>
          <a:p>
            <a:pPr marL="0" indent="0">
              <a:buNone/>
            </a:pPr>
            <a:endParaRPr lang="en-US" sz="1000" dirty="0"/>
          </a:p>
          <a:p>
            <a:pPr marL="0" indent="0">
              <a:buNone/>
            </a:pPr>
            <a:r>
              <a:rPr lang="en-US" dirty="0"/>
              <a:t>C</a:t>
            </a:r>
            <a:r>
              <a:rPr lang="en-US" dirty="0" smtClean="0"/>
              <a:t>hapter 30 and Chapter 1606 kicker </a:t>
            </a:r>
            <a:r>
              <a:rPr lang="en-US" u="sng" dirty="0" smtClean="0"/>
              <a:t>verification rules still apply:</a:t>
            </a:r>
          </a:p>
          <a:p>
            <a:pPr marL="0" indent="0">
              <a:buNone/>
            </a:pPr>
            <a:endParaRPr lang="en-US" sz="1000" u="sng" dirty="0" smtClean="0"/>
          </a:p>
          <a:p>
            <a:r>
              <a:rPr lang="en-US" dirty="0" smtClean="0"/>
              <a:t>Chapter 30 rate may need to be prorated if member did not complete full initial enlistment period</a:t>
            </a:r>
          </a:p>
          <a:p>
            <a:r>
              <a:rPr lang="en-US" dirty="0" smtClean="0"/>
              <a:t>A 1606 kicker may be suspended or terminated</a:t>
            </a:r>
          </a:p>
          <a:p>
            <a:r>
              <a:rPr lang="en-US" dirty="0" smtClean="0"/>
              <a:t>BDN and VIS should be reviewed each time a supplemental claim is worked</a:t>
            </a:r>
          </a:p>
          <a:p>
            <a:r>
              <a:rPr lang="en-US" dirty="0" smtClean="0"/>
              <a:t>1606 Kickers terminate upon separation</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34</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spTree>
    <p:extLst>
      <p:ext uri="{BB962C8B-B14F-4D97-AF65-F5344CB8AC3E}">
        <p14:creationId xmlns:p14="http://schemas.microsoft.com/office/powerpoint/2010/main" val="20955849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895600"/>
            <a:ext cx="9296400" cy="1066800"/>
          </a:xfrm>
        </p:spPr>
        <p:txBody>
          <a:bodyPr>
            <a:noAutofit/>
          </a:bodyPr>
          <a:lstStyle/>
          <a:p>
            <a:pPr eaLnBrk="1" hangingPunct="1"/>
            <a:r>
              <a:rPr lang="en-US" altLang="en-US" dirty="0" smtClean="0"/>
              <a:t>Prorated Chapter 30 Kickers</a:t>
            </a:r>
          </a:p>
        </p:txBody>
      </p:sp>
      <p:sp>
        <p:nvSpPr>
          <p:cNvPr id="3" name="Footer Placeholder 2"/>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sp>
        <p:nvSpPr>
          <p:cNvPr id="4" name="Slide Number Placeholder 3"/>
          <p:cNvSpPr>
            <a:spLocks noGrp="1"/>
          </p:cNvSpPr>
          <p:nvPr>
            <p:ph type="sldNum" sz="quarter" idx="12"/>
          </p:nvPr>
        </p:nvSpPr>
        <p:spPr/>
        <p:txBody>
          <a:bodyPr/>
          <a:lstStyle/>
          <a:p>
            <a:fld id="{3FE40F6C-36E6-4965-9D21-698197C3108F}" type="slidenum">
              <a:rPr lang="en-US" smtClean="0"/>
              <a:pPr/>
              <a:t>35</a:t>
            </a:fld>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p:txBody>
          <a:bodyPr/>
          <a:lstStyle/>
          <a:p>
            <a:pPr eaLnBrk="1" hangingPunct="1"/>
            <a:r>
              <a:rPr lang="en-US" altLang="en-US" dirty="0" smtClean="0"/>
              <a:t>Prorated Kickers</a:t>
            </a:r>
          </a:p>
        </p:txBody>
      </p:sp>
      <p:sp>
        <p:nvSpPr>
          <p:cNvPr id="5123" name="Rectangle 1027"/>
          <p:cNvSpPr>
            <a:spLocks noGrp="1" noChangeArrowheads="1"/>
          </p:cNvSpPr>
          <p:nvPr>
            <p:ph idx="1"/>
          </p:nvPr>
        </p:nvSpPr>
        <p:spPr/>
        <p:txBody>
          <a:bodyPr/>
          <a:lstStyle/>
          <a:p>
            <a:pPr eaLnBrk="1" hangingPunct="1">
              <a:buFontTx/>
              <a:buNone/>
            </a:pPr>
            <a:r>
              <a:rPr lang="en-US" altLang="en-US" dirty="0" smtClean="0"/>
              <a:t>	</a:t>
            </a:r>
            <a:r>
              <a:rPr lang="en-US" altLang="en-US" sz="2800" dirty="0" smtClean="0"/>
              <a:t>A VCE will prorate an active duty Chapter 30 kicker whenever a Veteran does not serve the full initial obligated period of service.</a:t>
            </a:r>
          </a:p>
        </p:txBody>
      </p:sp>
      <p:sp>
        <p:nvSpPr>
          <p:cNvPr id="3" name="Slide Number Placeholder 2"/>
          <p:cNvSpPr>
            <a:spLocks noGrp="1"/>
          </p:cNvSpPr>
          <p:nvPr>
            <p:ph type="sldNum" sz="quarter" idx="12"/>
          </p:nvPr>
        </p:nvSpPr>
        <p:spPr/>
        <p:txBody>
          <a:bodyPr/>
          <a:lstStyle/>
          <a:p>
            <a:fld id="{3FE40F6C-36E6-4965-9D21-698197C3108F}" type="slidenum">
              <a:rPr lang="en-US" smtClean="0"/>
              <a:pPr/>
              <a:t>36</a:t>
            </a:fld>
            <a:endParaRPr lang="en-US" dirty="0"/>
          </a:p>
        </p:txBody>
      </p:sp>
      <p:sp>
        <p:nvSpPr>
          <p:cNvPr id="2" name="Footer Placeholder 1"/>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smtClean="0"/>
              <a:t>Locate the Full Chapter 30 Kicker Rate</a:t>
            </a:r>
          </a:p>
        </p:txBody>
      </p:sp>
      <p:sp>
        <p:nvSpPr>
          <p:cNvPr id="4099" name="Rectangle 4"/>
          <p:cNvSpPr>
            <a:spLocks noGrp="1" noChangeArrowheads="1"/>
          </p:cNvSpPr>
          <p:nvPr>
            <p:ph idx="1"/>
          </p:nvPr>
        </p:nvSpPr>
        <p:spPr/>
        <p:txBody>
          <a:bodyPr/>
          <a:lstStyle/>
          <a:p>
            <a:pPr eaLnBrk="1" hangingPunct="1"/>
            <a:r>
              <a:rPr lang="en-US" altLang="en-US" dirty="0" smtClean="0"/>
              <a:t>The Kicker Charts can be found in </a:t>
            </a:r>
            <a:r>
              <a:rPr lang="en-US" altLang="en-US" dirty="0" smtClean="0">
                <a:hlinkClick r:id="rId3"/>
              </a:rPr>
              <a:t>M22-4 Part V, Chapter 1, Appendix E</a:t>
            </a:r>
            <a:r>
              <a:rPr lang="en-US" altLang="en-US" dirty="0" smtClean="0"/>
              <a:t>, or</a:t>
            </a:r>
          </a:p>
          <a:p>
            <a:pPr eaLnBrk="1" hangingPunct="1"/>
            <a:endParaRPr lang="en-US" altLang="en-US" sz="1000" dirty="0" smtClean="0"/>
          </a:p>
          <a:p>
            <a:r>
              <a:rPr lang="en-US" dirty="0">
                <a:hlinkClick r:id="rId4"/>
              </a:rPr>
              <a:t>RPO Letter </a:t>
            </a:r>
            <a:r>
              <a:rPr lang="en-US" dirty="0" smtClean="0">
                <a:hlinkClick r:id="rId4"/>
              </a:rPr>
              <a:t>22-08-12</a:t>
            </a:r>
            <a:r>
              <a:rPr lang="en-US" dirty="0" smtClean="0"/>
              <a:t> </a:t>
            </a:r>
            <a:r>
              <a:rPr lang="en-US" dirty="0"/>
              <a:t>Two Character Kicker </a:t>
            </a:r>
            <a:r>
              <a:rPr lang="en-US" dirty="0" smtClean="0"/>
              <a:t>Codes; enclosures </a:t>
            </a:r>
            <a:r>
              <a:rPr lang="en-US" dirty="0"/>
              <a:t>2, 3, and </a:t>
            </a:r>
            <a:r>
              <a:rPr lang="en-US" dirty="0" smtClean="0"/>
              <a:t>4 contain kicker rate tables</a:t>
            </a:r>
            <a:endParaRPr lang="en-US" altLang="en-US" dirty="0" smtClean="0"/>
          </a:p>
          <a:p>
            <a:pPr eaLnBrk="1" hangingPunct="1">
              <a:buFontTx/>
              <a:buNone/>
            </a:pPr>
            <a:endParaRPr lang="en-US" altLang="en-US" sz="1000" dirty="0" smtClean="0"/>
          </a:p>
          <a:p>
            <a:pPr eaLnBrk="1" hangingPunct="1"/>
            <a:r>
              <a:rPr lang="en-US" altLang="en-US" dirty="0" smtClean="0"/>
              <a:t>Verify the correct rate kicker rate from the tables associated with the date the Veteran or servicemember initially enlisted</a:t>
            </a:r>
          </a:p>
        </p:txBody>
      </p:sp>
      <p:sp>
        <p:nvSpPr>
          <p:cNvPr id="3" name="Slide Number Placeholder 2"/>
          <p:cNvSpPr>
            <a:spLocks noGrp="1"/>
          </p:cNvSpPr>
          <p:nvPr>
            <p:ph type="sldNum" sz="quarter" idx="12"/>
          </p:nvPr>
        </p:nvSpPr>
        <p:spPr/>
        <p:txBody>
          <a:bodyPr/>
          <a:lstStyle/>
          <a:p>
            <a:fld id="{3FE40F6C-36E6-4965-9D21-698197C3108F}" type="slidenum">
              <a:rPr lang="en-US" smtClean="0"/>
              <a:pPr/>
              <a:t>37</a:t>
            </a:fld>
            <a:endParaRPr lang="en-US" dirty="0"/>
          </a:p>
        </p:txBody>
      </p:sp>
      <p:sp>
        <p:nvSpPr>
          <p:cNvPr id="2" name="Footer Placeholder 1"/>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t>The Prorated Kicker Formula</a:t>
            </a:r>
            <a:endParaRPr lang="en-US" altLang="en-US" dirty="0" smtClean="0"/>
          </a:p>
        </p:txBody>
      </p:sp>
      <p:sp>
        <p:nvSpPr>
          <p:cNvPr id="4099" name="Rectangle 4"/>
          <p:cNvSpPr>
            <a:spLocks noGrp="1" noChangeArrowheads="1"/>
          </p:cNvSpPr>
          <p:nvPr>
            <p:ph idx="1"/>
          </p:nvPr>
        </p:nvSpPr>
        <p:spPr/>
        <p:txBody>
          <a:bodyPr>
            <a:normAutofit/>
          </a:bodyPr>
          <a:lstStyle/>
          <a:p>
            <a:pPr marL="0" indent="0" algn="just">
              <a:buNone/>
            </a:pPr>
            <a:r>
              <a:rPr lang="en-US" altLang="en-US" dirty="0"/>
              <a:t>	 </a:t>
            </a:r>
          </a:p>
        </p:txBody>
      </p:sp>
      <p:sp>
        <p:nvSpPr>
          <p:cNvPr id="3" name="Slide Number Placeholder 2"/>
          <p:cNvSpPr>
            <a:spLocks noGrp="1"/>
          </p:cNvSpPr>
          <p:nvPr>
            <p:ph type="sldNum" sz="quarter" idx="12"/>
          </p:nvPr>
        </p:nvSpPr>
        <p:spPr/>
        <p:txBody>
          <a:bodyPr/>
          <a:lstStyle/>
          <a:p>
            <a:fld id="{3FE40F6C-36E6-4965-9D21-698197C3108F}" type="slidenum">
              <a:rPr lang="en-US" smtClean="0"/>
              <a:pPr/>
              <a:t>38</a:t>
            </a:fld>
            <a:endParaRPr lang="en-US" dirty="0"/>
          </a:p>
        </p:txBody>
      </p:sp>
      <p:sp>
        <p:nvSpPr>
          <p:cNvPr id="2" name="Footer Placeholder 1"/>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pic>
        <p:nvPicPr>
          <p:cNvPr id="8194" name="Picture 2" descr="Prorated Kicker Formual K=A times X divided by Z" title="Prorated Kicker Formual K=A times X divided by 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302" y="3037582"/>
            <a:ext cx="3199498"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4"/>
          <p:cNvSpPr txBox="1">
            <a:spLocks noChangeArrowheads="1"/>
          </p:cNvSpPr>
          <p:nvPr/>
        </p:nvSpPr>
        <p:spPr>
          <a:xfrm>
            <a:off x="6096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en-US" sz="2800" b="1" dirty="0" smtClean="0"/>
              <a:t>‘K’</a:t>
            </a:r>
            <a:r>
              <a:rPr lang="en-US" altLang="en-US" sz="2800" dirty="0" smtClean="0"/>
              <a:t> = Monthly </a:t>
            </a:r>
            <a:r>
              <a:rPr lang="en-US" altLang="en-US" sz="2800" b="1" dirty="0" smtClean="0"/>
              <a:t>Kicker</a:t>
            </a:r>
            <a:r>
              <a:rPr lang="en-US" altLang="en-US" sz="2800" dirty="0" smtClean="0"/>
              <a:t> Rate</a:t>
            </a:r>
          </a:p>
        </p:txBody>
      </p:sp>
    </p:spTree>
    <p:extLst>
      <p:ext uri="{BB962C8B-B14F-4D97-AF65-F5344CB8AC3E}">
        <p14:creationId xmlns:p14="http://schemas.microsoft.com/office/powerpoint/2010/main" val="21316238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t>The Prorated Kicker </a:t>
            </a:r>
            <a:r>
              <a:rPr lang="en-US" altLang="en-US" dirty="0" smtClean="0"/>
              <a:t>Formula – ‘A’</a:t>
            </a:r>
          </a:p>
        </p:txBody>
      </p:sp>
      <p:sp>
        <p:nvSpPr>
          <p:cNvPr id="4099" name="Rectangle 4"/>
          <p:cNvSpPr>
            <a:spLocks noGrp="1" noChangeArrowheads="1"/>
          </p:cNvSpPr>
          <p:nvPr>
            <p:ph idx="1"/>
          </p:nvPr>
        </p:nvSpPr>
        <p:spPr/>
        <p:txBody>
          <a:bodyPr>
            <a:normAutofit/>
          </a:bodyPr>
          <a:lstStyle/>
          <a:p>
            <a:pPr marL="0" indent="0">
              <a:buNone/>
            </a:pPr>
            <a:r>
              <a:rPr lang="en-US" altLang="en-US" sz="2800" b="1" dirty="0" smtClean="0"/>
              <a:t>‘A’ </a:t>
            </a:r>
            <a:r>
              <a:rPr lang="en-US" altLang="en-US" sz="2800" dirty="0"/>
              <a:t>= The </a:t>
            </a:r>
            <a:r>
              <a:rPr lang="en-US" altLang="en-US" sz="2800" dirty="0" smtClean="0"/>
              <a:t>contractual </a:t>
            </a:r>
            <a:r>
              <a:rPr lang="en-US" altLang="en-US" sz="2800" dirty="0"/>
              <a:t>monthly kicker </a:t>
            </a:r>
            <a:r>
              <a:rPr lang="en-US" altLang="en-US" sz="2800" b="1" dirty="0" smtClean="0"/>
              <a:t>“accrual </a:t>
            </a:r>
            <a:r>
              <a:rPr lang="en-US" altLang="en-US" sz="2800" b="1" dirty="0"/>
              <a:t>rate</a:t>
            </a:r>
            <a:r>
              <a:rPr lang="en-US" altLang="en-US" sz="2800" dirty="0"/>
              <a:t>" determined by dividing the total kicker by </a:t>
            </a:r>
            <a:r>
              <a:rPr lang="en-US" altLang="en-US" sz="2800" dirty="0" smtClean="0"/>
              <a:t>the </a:t>
            </a:r>
            <a:r>
              <a:rPr lang="en-US" altLang="en-US" sz="2800" dirty="0"/>
              <a:t>number of months in the enlistment term (e.g., $8000/24 months = $333.33).</a:t>
            </a:r>
          </a:p>
          <a:p>
            <a:pPr marL="0" indent="0">
              <a:buNone/>
            </a:pPr>
            <a:r>
              <a:rPr lang="en-US" altLang="en-US" dirty="0"/>
              <a:t> </a:t>
            </a:r>
          </a:p>
        </p:txBody>
      </p:sp>
      <p:sp>
        <p:nvSpPr>
          <p:cNvPr id="3" name="Slide Number Placeholder 2"/>
          <p:cNvSpPr>
            <a:spLocks noGrp="1"/>
          </p:cNvSpPr>
          <p:nvPr>
            <p:ph type="sldNum" sz="quarter" idx="12"/>
          </p:nvPr>
        </p:nvSpPr>
        <p:spPr/>
        <p:txBody>
          <a:bodyPr/>
          <a:lstStyle/>
          <a:p>
            <a:fld id="{3FE40F6C-36E6-4965-9D21-698197C3108F}" type="slidenum">
              <a:rPr lang="en-US" smtClean="0"/>
              <a:pPr/>
              <a:t>39</a:t>
            </a:fld>
            <a:endParaRPr lang="en-US" dirty="0"/>
          </a:p>
        </p:txBody>
      </p:sp>
      <p:sp>
        <p:nvSpPr>
          <p:cNvPr id="2" name="Footer Placeholder 1"/>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pic>
        <p:nvPicPr>
          <p:cNvPr id="7" name="Picture 2" descr="Prorated Kicker Formual K=A times X divided by Z" title="Prorated Kicker Formual K=A times X divided by 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302" y="3418582"/>
            <a:ext cx="3199498"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5575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What Is a Kicker?</a:t>
            </a:r>
          </a:p>
        </p:txBody>
      </p:sp>
      <p:sp>
        <p:nvSpPr>
          <p:cNvPr id="7171" name="Rectangle 3"/>
          <p:cNvSpPr>
            <a:spLocks noGrp="1" noChangeArrowheads="1"/>
          </p:cNvSpPr>
          <p:nvPr>
            <p:ph idx="1"/>
          </p:nvPr>
        </p:nvSpPr>
        <p:spPr>
          <a:xfrm>
            <a:off x="457200" y="1219200"/>
            <a:ext cx="8229600" cy="5029200"/>
          </a:xfrm>
        </p:spPr>
        <p:txBody>
          <a:bodyPr>
            <a:normAutofit fontScale="62500" lnSpcReduction="20000"/>
          </a:bodyPr>
          <a:lstStyle/>
          <a:p>
            <a:pPr marL="0" indent="0" eaLnBrk="1" hangingPunct="1">
              <a:buFont typeface="Wingdings" pitchFamily="2" charset="2"/>
              <a:buNone/>
              <a:defRPr/>
            </a:pPr>
            <a:r>
              <a:rPr lang="en-US" sz="5100" dirty="0" smtClean="0"/>
              <a:t>A </a:t>
            </a:r>
            <a:r>
              <a:rPr lang="en-US" sz="5100" b="1" dirty="0" smtClean="0"/>
              <a:t>Kicker</a:t>
            </a:r>
            <a:r>
              <a:rPr lang="en-US" sz="5100" dirty="0" smtClean="0"/>
              <a:t> is an additional monetary benefit payment, paid with education benefits offered as an incentive to certain individuals. A “kicker” is also known as a College Fund.</a:t>
            </a:r>
          </a:p>
          <a:p>
            <a:pPr marL="0" indent="0" eaLnBrk="1" hangingPunct="1">
              <a:buFont typeface="Wingdings" pitchFamily="2" charset="2"/>
              <a:buNone/>
              <a:defRPr/>
            </a:pPr>
            <a:r>
              <a:rPr lang="en-US" sz="1600" dirty="0" smtClean="0"/>
              <a:t>  </a:t>
            </a:r>
          </a:p>
          <a:p>
            <a:pPr marL="0" indent="0" eaLnBrk="1" hangingPunct="1">
              <a:buFont typeface="Wingdings" pitchFamily="2" charset="2"/>
              <a:buNone/>
              <a:defRPr/>
            </a:pPr>
            <a:r>
              <a:rPr lang="en-US" sz="5100" dirty="0" smtClean="0"/>
              <a:t>Benefits paid under Chapters 30, 32, 33, 1607 and 1606 are eligible to receive kicker payments with the benefit.</a:t>
            </a:r>
          </a:p>
          <a:p>
            <a:pPr marL="0" indent="0" eaLnBrk="1" hangingPunct="1">
              <a:buFont typeface="Wingdings" pitchFamily="2" charset="2"/>
              <a:buNone/>
              <a:defRPr/>
            </a:pPr>
            <a:endParaRPr lang="en-US" sz="1800" dirty="0" smtClean="0"/>
          </a:p>
          <a:p>
            <a:pPr marL="0" indent="0" eaLnBrk="1" hangingPunct="1">
              <a:buFont typeface="Wingdings" pitchFamily="2" charset="2"/>
              <a:buNone/>
              <a:defRPr/>
            </a:pPr>
            <a:r>
              <a:rPr lang="en-US" sz="5100" dirty="0" smtClean="0"/>
              <a:t>Service Departments determine amounts of kickers. A member must sign a “kicker contract,” agree to and perform the terms of the agreement in order to receive a kicker.</a:t>
            </a:r>
          </a:p>
          <a:p>
            <a:pPr marL="0" indent="0" eaLnBrk="1" hangingPunct="1">
              <a:buFont typeface="Wingdings" pitchFamily="2" charset="2"/>
              <a:buNone/>
              <a:defRPr/>
            </a:pPr>
            <a:endParaRPr lang="en-US" sz="3600" dirty="0" smtClean="0"/>
          </a:p>
        </p:txBody>
      </p:sp>
      <p:sp>
        <p:nvSpPr>
          <p:cNvPr id="3" name="Slide Number Placeholder 2"/>
          <p:cNvSpPr>
            <a:spLocks noGrp="1"/>
          </p:cNvSpPr>
          <p:nvPr>
            <p:ph type="sldNum" sz="quarter" idx="12"/>
          </p:nvPr>
        </p:nvSpPr>
        <p:spPr/>
        <p:txBody>
          <a:bodyPr/>
          <a:lstStyle/>
          <a:p>
            <a:fld id="{3FE40F6C-36E6-4965-9D21-698197C3108F}" type="slidenum">
              <a:rPr lang="en-US" smtClean="0"/>
              <a:pPr/>
              <a:t>4</a:t>
            </a:fld>
            <a:endParaRPr lang="en-US" dirty="0"/>
          </a:p>
        </p:txBody>
      </p:sp>
      <p:sp>
        <p:nvSpPr>
          <p:cNvPr id="2" name="Footer Placeholder 1"/>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t>The Prorated Kicker </a:t>
            </a:r>
            <a:r>
              <a:rPr lang="en-US" altLang="en-US" dirty="0" smtClean="0"/>
              <a:t>Formula – ‘X’</a:t>
            </a:r>
          </a:p>
        </p:txBody>
      </p:sp>
      <p:sp>
        <p:nvSpPr>
          <p:cNvPr id="4099" name="Rectangle 4"/>
          <p:cNvSpPr>
            <a:spLocks noGrp="1" noChangeArrowheads="1"/>
          </p:cNvSpPr>
          <p:nvPr>
            <p:ph idx="1"/>
          </p:nvPr>
        </p:nvSpPr>
        <p:spPr/>
        <p:txBody>
          <a:bodyPr>
            <a:normAutofit/>
          </a:bodyPr>
          <a:lstStyle/>
          <a:p>
            <a:pPr marL="0" indent="0">
              <a:buNone/>
            </a:pPr>
            <a:r>
              <a:rPr lang="en-US" altLang="en-US" sz="2800" b="1" dirty="0" smtClean="0"/>
              <a:t>‘X’ </a:t>
            </a:r>
            <a:r>
              <a:rPr lang="en-US" altLang="en-US" sz="2800" dirty="0"/>
              <a:t>= The </a:t>
            </a:r>
            <a:r>
              <a:rPr lang="en-US" altLang="en-US" sz="2800" b="1" dirty="0"/>
              <a:t>number of months </a:t>
            </a:r>
            <a:r>
              <a:rPr lang="en-US" altLang="en-US" sz="2800" dirty="0"/>
              <a:t>of active service with any remaining days rounded up to the </a:t>
            </a:r>
            <a:r>
              <a:rPr lang="en-US" altLang="en-US" sz="2800" dirty="0" smtClean="0"/>
              <a:t>next whole </a:t>
            </a:r>
            <a:r>
              <a:rPr lang="en-US" altLang="en-US" sz="2800" dirty="0"/>
              <a:t>month (e.g., 17 months and 8 days is rounded up to 18 months</a:t>
            </a:r>
            <a:r>
              <a:rPr lang="en-US" altLang="en-US" sz="2800" dirty="0" smtClean="0"/>
              <a:t>).</a:t>
            </a:r>
            <a:endParaRPr lang="en-US" altLang="en-US" sz="2800" dirty="0"/>
          </a:p>
          <a:p>
            <a:pPr marL="0" indent="0">
              <a:buNone/>
            </a:pPr>
            <a:r>
              <a:rPr lang="en-US" altLang="en-US" dirty="0"/>
              <a:t> </a:t>
            </a:r>
          </a:p>
        </p:txBody>
      </p:sp>
      <p:sp>
        <p:nvSpPr>
          <p:cNvPr id="3" name="Slide Number Placeholder 2"/>
          <p:cNvSpPr>
            <a:spLocks noGrp="1"/>
          </p:cNvSpPr>
          <p:nvPr>
            <p:ph type="sldNum" sz="quarter" idx="12"/>
          </p:nvPr>
        </p:nvSpPr>
        <p:spPr/>
        <p:txBody>
          <a:bodyPr/>
          <a:lstStyle/>
          <a:p>
            <a:fld id="{3FE40F6C-36E6-4965-9D21-698197C3108F}" type="slidenum">
              <a:rPr lang="en-US" smtClean="0"/>
              <a:pPr/>
              <a:t>40</a:t>
            </a:fld>
            <a:endParaRPr lang="en-US" dirty="0"/>
          </a:p>
        </p:txBody>
      </p:sp>
      <p:sp>
        <p:nvSpPr>
          <p:cNvPr id="2" name="Footer Placeholder 1"/>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pic>
        <p:nvPicPr>
          <p:cNvPr id="7" name="Picture 2" descr="Prorated Kicker Formual K=A times X divided by Z" title="Prorated Kicker Formual K=A times X divided by 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302" y="3266182"/>
            <a:ext cx="3199498"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38750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t>The Prorated Kicker </a:t>
            </a:r>
            <a:r>
              <a:rPr lang="en-US" altLang="en-US" dirty="0" smtClean="0"/>
              <a:t>Formula – ‘Z’</a:t>
            </a:r>
          </a:p>
        </p:txBody>
      </p:sp>
      <p:sp>
        <p:nvSpPr>
          <p:cNvPr id="4099" name="Rectangle 4"/>
          <p:cNvSpPr>
            <a:spLocks noGrp="1" noChangeArrowheads="1"/>
          </p:cNvSpPr>
          <p:nvPr>
            <p:ph idx="1"/>
          </p:nvPr>
        </p:nvSpPr>
        <p:spPr/>
        <p:txBody>
          <a:bodyPr>
            <a:normAutofit/>
          </a:bodyPr>
          <a:lstStyle/>
          <a:p>
            <a:pPr marL="0" indent="0">
              <a:buNone/>
            </a:pPr>
            <a:r>
              <a:rPr lang="en-US" altLang="en-US" sz="2800" b="1" dirty="0" smtClean="0"/>
              <a:t>‘Z’ </a:t>
            </a:r>
            <a:r>
              <a:rPr lang="en-US" altLang="en-US" sz="2800" dirty="0"/>
              <a:t>= The </a:t>
            </a:r>
            <a:r>
              <a:rPr lang="en-US" altLang="en-US" sz="2800" b="1" dirty="0"/>
              <a:t>number of months </a:t>
            </a:r>
            <a:r>
              <a:rPr lang="en-US" altLang="en-US" sz="2800" dirty="0" smtClean="0"/>
              <a:t>of original entitlement </a:t>
            </a:r>
            <a:r>
              <a:rPr lang="en-US" altLang="en-US" sz="2800" dirty="0"/>
              <a:t>as determined by VA</a:t>
            </a:r>
            <a:r>
              <a:rPr lang="en-US" altLang="en-US" sz="2800" dirty="0" smtClean="0"/>
              <a:t>. </a:t>
            </a:r>
          </a:p>
          <a:p>
            <a:pPr marL="0" indent="0">
              <a:buNone/>
            </a:pPr>
            <a:endParaRPr lang="en-US" altLang="en-US" dirty="0"/>
          </a:p>
          <a:p>
            <a:pPr marL="0" indent="0">
              <a:buNone/>
            </a:pPr>
            <a:endParaRPr lang="en-US" altLang="en-US" dirty="0" smtClean="0"/>
          </a:p>
          <a:p>
            <a:pPr marL="0" indent="0">
              <a:buNone/>
            </a:pPr>
            <a:endParaRPr lang="en-US" altLang="en-US" dirty="0"/>
          </a:p>
          <a:p>
            <a:pPr marL="0" indent="0">
              <a:buNone/>
            </a:pPr>
            <a:endParaRPr lang="en-US" altLang="en-US" dirty="0"/>
          </a:p>
          <a:p>
            <a:pPr marL="0" indent="0">
              <a:buNone/>
            </a:pPr>
            <a:r>
              <a:rPr lang="en-US" altLang="en-US" b="1" dirty="0" smtClean="0"/>
              <a:t>Note:</a:t>
            </a:r>
            <a:r>
              <a:rPr lang="en-US" altLang="en-US" dirty="0" smtClean="0"/>
              <a:t>  Entitlement months may not exceed 36 months. When paying under </a:t>
            </a:r>
            <a:r>
              <a:rPr lang="en-US" altLang="en-US" dirty="0"/>
              <a:t>C</a:t>
            </a:r>
            <a:r>
              <a:rPr lang="en-US" altLang="en-US" dirty="0" smtClean="0"/>
              <a:t>hapter 33 and member has not used Chapter 30, use 36 months for Z.</a:t>
            </a:r>
            <a:endParaRPr lang="en-US" altLang="en-US" dirty="0"/>
          </a:p>
        </p:txBody>
      </p:sp>
      <p:sp>
        <p:nvSpPr>
          <p:cNvPr id="3" name="Slide Number Placeholder 2"/>
          <p:cNvSpPr>
            <a:spLocks noGrp="1"/>
          </p:cNvSpPr>
          <p:nvPr>
            <p:ph type="sldNum" sz="quarter" idx="12"/>
          </p:nvPr>
        </p:nvSpPr>
        <p:spPr/>
        <p:txBody>
          <a:bodyPr/>
          <a:lstStyle/>
          <a:p>
            <a:fld id="{3FE40F6C-36E6-4965-9D21-698197C3108F}" type="slidenum">
              <a:rPr lang="en-US" smtClean="0"/>
              <a:pPr/>
              <a:t>41</a:t>
            </a:fld>
            <a:endParaRPr lang="en-US" dirty="0"/>
          </a:p>
        </p:txBody>
      </p:sp>
      <p:sp>
        <p:nvSpPr>
          <p:cNvPr id="2" name="Footer Placeholder 1"/>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pic>
        <p:nvPicPr>
          <p:cNvPr id="7" name="Picture 2" descr="Prorated Kicker Formual K=A times X divided by Z" title="Prorated Kicker Formual K=A times X divided by 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302" y="2743200"/>
            <a:ext cx="3199498"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20993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Net </a:t>
            </a:r>
            <a:r>
              <a:rPr lang="en-US" altLang="en-US" dirty="0"/>
              <a:t>Active Service -</a:t>
            </a:r>
            <a:r>
              <a:rPr lang="en-US" altLang="en-US" dirty="0" smtClean="0"/>
              <a:t> DD214</a:t>
            </a:r>
            <a:r>
              <a:rPr lang="en-US" altLang="en-US" dirty="0"/>
              <a:t/>
            </a:r>
            <a:br>
              <a:rPr lang="en-US" altLang="en-US" dirty="0"/>
            </a:br>
            <a:r>
              <a:rPr lang="en-US" altLang="en-US" dirty="0" smtClean="0"/>
              <a:t>Job </a:t>
            </a:r>
            <a:r>
              <a:rPr lang="en-US" altLang="en-US" dirty="0"/>
              <a:t>Aid for Service Period </a:t>
            </a:r>
            <a:r>
              <a:rPr lang="en-US" altLang="en-US" dirty="0" smtClean="0"/>
              <a:t>Length</a:t>
            </a:r>
          </a:p>
        </p:txBody>
      </p:sp>
      <p:sp>
        <p:nvSpPr>
          <p:cNvPr id="3" name="Slide Number Placeholder 2"/>
          <p:cNvSpPr>
            <a:spLocks noGrp="1"/>
          </p:cNvSpPr>
          <p:nvPr>
            <p:ph type="sldNum" sz="quarter" idx="12"/>
          </p:nvPr>
        </p:nvSpPr>
        <p:spPr/>
        <p:txBody>
          <a:bodyPr/>
          <a:lstStyle/>
          <a:p>
            <a:pPr>
              <a:defRPr/>
            </a:pPr>
            <a:fld id="{882E2BE5-3FCA-4C74-8D58-2622B7269BAA}" type="slidenum">
              <a:rPr lang="en-US" altLang="en-US" smtClean="0"/>
              <a:pPr>
                <a:defRPr/>
              </a:pPr>
              <a:t>42</a:t>
            </a:fld>
            <a:endParaRPr lang="en-US" altLang="en-US" dirty="0"/>
          </a:p>
        </p:txBody>
      </p:sp>
      <p:sp>
        <p:nvSpPr>
          <p:cNvPr id="2" name="Footer Placeholder 1"/>
          <p:cNvSpPr>
            <a:spLocks noGrp="1"/>
          </p:cNvSpPr>
          <p:nvPr>
            <p:ph type="ftr" sz="quarter" idx="3"/>
          </p:nvPr>
        </p:nvSpPr>
        <p:spPr/>
        <p:txBody>
          <a:bodyPr/>
          <a:lstStyle/>
          <a:p>
            <a:pPr>
              <a:defRPr/>
            </a:pPr>
            <a:r>
              <a:rPr lang="en-US" altLang="en-US" sz="1400" dirty="0" smtClean="0">
                <a:solidFill>
                  <a:schemeClr val="bg1"/>
                </a:solidFill>
              </a:rPr>
              <a:t>Kickers</a:t>
            </a:r>
            <a:endParaRPr lang="en-US" altLang="en-US" sz="1400" dirty="0">
              <a:solidFill>
                <a:schemeClr val="bg1"/>
              </a:solidFill>
            </a:endParaRPr>
          </a:p>
        </p:txBody>
      </p:sp>
      <p:sp>
        <p:nvSpPr>
          <p:cNvPr id="8" name="Rectangle 4"/>
          <p:cNvSpPr>
            <a:spLocks noGrp="1" noChangeArrowheads="1"/>
          </p:cNvSpPr>
          <p:nvPr>
            <p:ph idx="1"/>
          </p:nvPr>
        </p:nvSpPr>
        <p:spPr>
          <a:xfrm>
            <a:off x="457200" y="1371600"/>
            <a:ext cx="8229600" cy="4876800"/>
          </a:xfrm>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marL="0" indent="0">
              <a:buNone/>
            </a:pPr>
            <a:r>
              <a:rPr lang="en-US" altLang="en-US" dirty="0" smtClean="0"/>
              <a:t>Use the “Net Active Service This Period” section from DD214:</a:t>
            </a:r>
          </a:p>
          <a:p>
            <a:pPr marL="0" indent="0">
              <a:buNone/>
            </a:pPr>
            <a:endParaRPr lang="en-US" altLang="en-US" dirty="0"/>
          </a:p>
          <a:p>
            <a:pPr marL="0" indent="0">
              <a:buNone/>
            </a:pPr>
            <a:endParaRPr lang="en-US" altLang="en-US" dirty="0" smtClean="0"/>
          </a:p>
          <a:p>
            <a:pPr marL="0" indent="0">
              <a:buNone/>
            </a:pPr>
            <a:endParaRPr lang="en-US" altLang="en-US" dirty="0"/>
          </a:p>
          <a:p>
            <a:pPr marL="0" indent="0">
              <a:buNone/>
            </a:pPr>
            <a:endParaRPr lang="en-US" altLang="en-US" dirty="0" smtClean="0"/>
          </a:p>
          <a:p>
            <a:pPr marL="0" indent="0">
              <a:buNone/>
            </a:pPr>
            <a:r>
              <a:rPr lang="en-US" altLang="en-US" dirty="0" smtClean="0"/>
              <a:t>Or a Job Aid for service period length:</a:t>
            </a:r>
            <a:endParaRPr lang="en-US" altLang="en-US" dirty="0"/>
          </a:p>
          <a:p>
            <a:pPr marL="0" indent="0">
              <a:buNone/>
            </a:pPr>
            <a:endParaRPr lang="en-US" altLang="en-US" dirty="0" smtClean="0"/>
          </a:p>
          <a:p>
            <a:pPr marL="0" indent="0">
              <a:buNone/>
            </a:pPr>
            <a:endParaRPr lang="en-US" altLang="en-US" dirty="0"/>
          </a:p>
          <a:p>
            <a:pPr marL="0" indent="0">
              <a:buNone/>
            </a:pPr>
            <a:endParaRPr lang="en-US" altLang="en-US" dirty="0" smtClean="0"/>
          </a:p>
          <a:p>
            <a:pPr marL="0" indent="0">
              <a:buNone/>
            </a:pPr>
            <a:endParaRPr lang="en-US" altLang="en-US" dirty="0"/>
          </a:p>
          <a:p>
            <a:pPr marL="0" indent="0">
              <a:buNone/>
            </a:pPr>
            <a:r>
              <a:rPr lang="en-US" altLang="en-US" dirty="0" smtClean="0"/>
              <a:t> </a:t>
            </a:r>
          </a:p>
          <a:p>
            <a:pPr marL="0" indent="0">
              <a:buNone/>
            </a:pPr>
            <a:endParaRPr lang="en-US" altLang="en-US" dirty="0" smtClean="0"/>
          </a:p>
          <a:p>
            <a:pPr marL="0" indent="0">
              <a:buNone/>
            </a:pPr>
            <a:r>
              <a:rPr lang="en-US" altLang="en-US" dirty="0" smtClean="0"/>
              <a:t>This Job Aid will be made available through your station.</a:t>
            </a:r>
          </a:p>
          <a:p>
            <a:pPr marL="0" indent="0">
              <a:buNone/>
            </a:pPr>
            <a:endParaRPr lang="en-US" altLang="en-US" dirty="0"/>
          </a:p>
          <a:p>
            <a:pPr marL="0" indent="0">
              <a:buNone/>
            </a:pPr>
            <a:endParaRPr lang="en-US" altLang="en-US" dirty="0" smtClean="0"/>
          </a:p>
          <a:p>
            <a:pPr marL="0" indent="0">
              <a:buNone/>
            </a:pPr>
            <a:endParaRPr lang="en-US" altLang="en-US" dirty="0"/>
          </a:p>
          <a:p>
            <a:pPr marL="0" indent="0">
              <a:buNone/>
            </a:pPr>
            <a:endParaRPr lang="en-US" altLang="en-US" dirty="0"/>
          </a:p>
        </p:txBody>
      </p:sp>
      <p:pic>
        <p:nvPicPr>
          <p:cNvPr id="9" name="Picture 2" descr="Block 12 of DD214&#10;12a date entered active duty 06-10-1997&#10;12b date separeded 09-17-1997&#10;12c Net active service 0 years, 3 months, 8 days" title="Block 12 of DD2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6442198" cy="1179557"/>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descr="Time in Service Job Aid" title="Time in Service Job A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598223"/>
            <a:ext cx="5603998" cy="204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descr="Box around &quot;Net Active Service This Period&quot; section on DD214" title="Box around &quot;Net Active Service This Period&quot; section on DD214"/>
          <p:cNvSpPr/>
          <p:nvPr/>
        </p:nvSpPr>
        <p:spPr>
          <a:xfrm>
            <a:off x="990600" y="2743199"/>
            <a:ext cx="6213598" cy="341357"/>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smtClean="0"/>
              <a:t>Prorated Kicker Example</a:t>
            </a:r>
          </a:p>
        </p:txBody>
      </p:sp>
      <p:sp>
        <p:nvSpPr>
          <p:cNvPr id="17411" name="Rectangle 3"/>
          <p:cNvSpPr>
            <a:spLocks noGrp="1" noChangeArrowheads="1"/>
          </p:cNvSpPr>
          <p:nvPr>
            <p:ph idx="1"/>
          </p:nvPr>
        </p:nvSpPr>
        <p:spPr/>
        <p:txBody>
          <a:bodyPr/>
          <a:lstStyle/>
          <a:p>
            <a:pPr marL="0" indent="0" eaLnBrk="1" hangingPunct="1">
              <a:buNone/>
            </a:pPr>
            <a:r>
              <a:rPr lang="en-US" altLang="en-US" dirty="0" smtClean="0"/>
              <a:t>A Veteran is eligible for a Kicker BE.</a:t>
            </a:r>
          </a:p>
          <a:p>
            <a:pPr eaLnBrk="1" hangingPunct="1"/>
            <a:r>
              <a:rPr lang="en-US" altLang="en-US" dirty="0" smtClean="0"/>
              <a:t>Entered into active duty on 1-8-98</a:t>
            </a:r>
          </a:p>
          <a:p>
            <a:pPr eaLnBrk="1" hangingPunct="1"/>
            <a:r>
              <a:rPr lang="en-US" altLang="en-US" dirty="0" smtClean="0"/>
              <a:t>Enlistment term is 3 years</a:t>
            </a:r>
          </a:p>
          <a:p>
            <a:pPr eaLnBrk="1" hangingPunct="1"/>
            <a:r>
              <a:rPr lang="en-US" altLang="en-US" dirty="0" smtClean="0"/>
              <a:t>The Veteran was discharged on 12-1-00 with an honorable discharge for a COG</a:t>
            </a:r>
          </a:p>
          <a:p>
            <a:pPr eaLnBrk="1" hangingPunct="1"/>
            <a:endParaRPr lang="en-US" altLang="en-US" dirty="0"/>
          </a:p>
          <a:p>
            <a:pPr marL="0" indent="0" eaLnBrk="1" hangingPunct="1">
              <a:buNone/>
            </a:pPr>
            <a:r>
              <a:rPr lang="en-US" altLang="en-US" b="1" u="sng" dirty="0" smtClean="0"/>
              <a:t>NOTE:</a:t>
            </a:r>
            <a:r>
              <a:rPr lang="en-US" altLang="en-US" dirty="0" smtClean="0"/>
              <a:t>  Single digit kicker codes have been recoded into two digit kicker codes. The letter B precedes the original single letter code. (e.g. An ‘E’ kicker is now a ‘BE’ kicker)</a:t>
            </a:r>
          </a:p>
        </p:txBody>
      </p:sp>
      <p:sp>
        <p:nvSpPr>
          <p:cNvPr id="3" name="Slide Number Placeholder 2"/>
          <p:cNvSpPr>
            <a:spLocks noGrp="1"/>
          </p:cNvSpPr>
          <p:nvPr>
            <p:ph type="sldNum" sz="quarter" idx="12"/>
          </p:nvPr>
        </p:nvSpPr>
        <p:spPr/>
        <p:txBody>
          <a:bodyPr/>
          <a:lstStyle/>
          <a:p>
            <a:fld id="{3FE40F6C-36E6-4965-9D21-698197C3108F}" type="slidenum">
              <a:rPr lang="en-US" smtClean="0"/>
              <a:pPr/>
              <a:t>43</a:t>
            </a:fld>
            <a:endParaRPr lang="en-US" dirty="0"/>
          </a:p>
        </p:txBody>
      </p:sp>
      <p:sp>
        <p:nvSpPr>
          <p:cNvPr id="2" name="Footer Placeholder 1"/>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descr="Kicker table" title="Kicker table"/>
          <p:cNvGraphicFramePr>
            <a:graphicFrameLocks/>
          </p:cNvGraphicFramePr>
          <p:nvPr>
            <p:extLst>
              <p:ext uri="{D42A27DB-BD31-4B8C-83A1-F6EECF244321}">
                <p14:modId xmlns:p14="http://schemas.microsoft.com/office/powerpoint/2010/main" val="2312504755"/>
              </p:ext>
            </p:extLst>
          </p:nvPr>
        </p:nvGraphicFramePr>
        <p:xfrm>
          <a:off x="215900" y="1143000"/>
          <a:ext cx="8623300" cy="5256213"/>
        </p:xfrm>
        <a:graphic>
          <a:graphicData uri="http://schemas.openxmlformats.org/presentationml/2006/ole">
            <mc:AlternateContent xmlns:mc="http://schemas.openxmlformats.org/markup-compatibility/2006">
              <mc:Choice xmlns:v="urn:schemas-microsoft-com:vml" Requires="v">
                <p:oleObj spid="_x0000_s6327" name="Bitmap Image" r:id="rId4" imgW="8620176" imgH="6019673" progId="Paint.Picture">
                  <p:embed/>
                </p:oleObj>
              </mc:Choice>
              <mc:Fallback>
                <p:oleObj name="Bitmap Image" r:id="rId4" imgW="8620176" imgH="6019673" progId="Paint.Picture">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 y="1143000"/>
                        <a:ext cx="8623300" cy="5256213"/>
                      </a:xfrm>
                      <a:prstGeom prst="rect">
                        <a:avLst/>
                      </a:prstGeom>
                      <a:noFill/>
                      <a:ln>
                        <a:noFill/>
                      </a:ln>
                      <a:effectLst/>
                      <a:extLst/>
                    </p:spPr>
                  </p:pic>
                </p:oleObj>
              </mc:Fallback>
            </mc:AlternateContent>
          </a:graphicData>
        </a:graphic>
      </p:graphicFrame>
      <p:sp>
        <p:nvSpPr>
          <p:cNvPr id="18435" name="Oval 3" descr="EOD date table reference from 10/1/07" title="EOD date table reference from 10/1/07"/>
          <p:cNvSpPr>
            <a:spLocks noChangeArrowheads="1"/>
          </p:cNvSpPr>
          <p:nvPr/>
        </p:nvSpPr>
        <p:spPr bwMode="auto">
          <a:xfrm>
            <a:off x="6781800" y="1143000"/>
            <a:ext cx="1219200" cy="457200"/>
          </a:xfrm>
          <a:prstGeom prst="ellipse">
            <a:avLst/>
          </a:prstGeom>
          <a:noFill/>
          <a:ln w="38100">
            <a:solidFill>
              <a:schemeClr val="accent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charset="0"/>
              </a:defRPr>
            </a:lvl1pPr>
            <a:lvl2pPr marL="742950" indent="-285750" eaLnBrk="0" hangingPunct="0">
              <a:defRPr sz="3600">
                <a:solidFill>
                  <a:schemeClr val="tx1"/>
                </a:solidFill>
                <a:latin typeface="Times New Roman" charset="0"/>
              </a:defRPr>
            </a:lvl2pPr>
            <a:lvl3pPr marL="1143000" indent="-228600" eaLnBrk="0" hangingPunct="0">
              <a:defRPr sz="3600">
                <a:solidFill>
                  <a:schemeClr val="tx1"/>
                </a:solidFill>
                <a:latin typeface="Times New Roman" charset="0"/>
              </a:defRPr>
            </a:lvl3pPr>
            <a:lvl4pPr marL="1600200" indent="-228600" eaLnBrk="0" hangingPunct="0">
              <a:defRPr sz="3600">
                <a:solidFill>
                  <a:schemeClr val="tx1"/>
                </a:solidFill>
                <a:latin typeface="Times New Roman" charset="0"/>
              </a:defRPr>
            </a:lvl4pPr>
            <a:lvl5pPr marL="2057400" indent="-228600" eaLnBrk="0" hangingPunct="0">
              <a:defRPr sz="3600">
                <a:solidFill>
                  <a:schemeClr val="tx1"/>
                </a:solidFill>
                <a:latin typeface="Times New Roman" charset="0"/>
              </a:defRPr>
            </a:lvl5pPr>
            <a:lvl6pPr marL="2514600" indent="-228600" eaLnBrk="0" fontAlgn="base" hangingPunct="0">
              <a:spcBef>
                <a:spcPct val="0"/>
              </a:spcBef>
              <a:spcAft>
                <a:spcPct val="0"/>
              </a:spcAft>
              <a:defRPr sz="3600">
                <a:solidFill>
                  <a:schemeClr val="tx1"/>
                </a:solidFill>
                <a:latin typeface="Times New Roman" charset="0"/>
              </a:defRPr>
            </a:lvl6pPr>
            <a:lvl7pPr marL="2971800" indent="-228600" eaLnBrk="0" fontAlgn="base" hangingPunct="0">
              <a:spcBef>
                <a:spcPct val="0"/>
              </a:spcBef>
              <a:spcAft>
                <a:spcPct val="0"/>
              </a:spcAft>
              <a:defRPr sz="3600">
                <a:solidFill>
                  <a:schemeClr val="tx1"/>
                </a:solidFill>
                <a:latin typeface="Times New Roman" charset="0"/>
              </a:defRPr>
            </a:lvl7pPr>
            <a:lvl8pPr marL="3429000" indent="-228600" eaLnBrk="0" fontAlgn="base" hangingPunct="0">
              <a:spcBef>
                <a:spcPct val="0"/>
              </a:spcBef>
              <a:spcAft>
                <a:spcPct val="0"/>
              </a:spcAft>
              <a:defRPr sz="3600">
                <a:solidFill>
                  <a:schemeClr val="tx1"/>
                </a:solidFill>
                <a:latin typeface="Times New Roman" charset="0"/>
              </a:defRPr>
            </a:lvl8pPr>
            <a:lvl9pPr marL="3886200" indent="-228600" eaLnBrk="0" fontAlgn="base" hangingPunct="0">
              <a:spcBef>
                <a:spcPct val="0"/>
              </a:spcBef>
              <a:spcAft>
                <a:spcPct val="0"/>
              </a:spcAft>
              <a:defRPr sz="3600">
                <a:solidFill>
                  <a:schemeClr val="tx1"/>
                </a:solidFill>
                <a:latin typeface="Times New Roman" charset="0"/>
              </a:defRPr>
            </a:lvl9pPr>
          </a:lstStyle>
          <a:p>
            <a:pPr eaLnBrk="1" hangingPunct="1"/>
            <a:endParaRPr lang="en-US" altLang="en-US" dirty="0"/>
          </a:p>
        </p:txBody>
      </p:sp>
      <p:sp>
        <p:nvSpPr>
          <p:cNvPr id="18436" name="Oval 4" descr="E kicker, 36 month term of service" title="E kicker, 36 month term of service"/>
          <p:cNvSpPr>
            <a:spLocks noChangeArrowheads="1"/>
          </p:cNvSpPr>
          <p:nvPr/>
        </p:nvSpPr>
        <p:spPr bwMode="auto">
          <a:xfrm>
            <a:off x="756062" y="2667000"/>
            <a:ext cx="2362200" cy="476003"/>
          </a:xfrm>
          <a:prstGeom prst="ellipse">
            <a:avLst/>
          </a:prstGeom>
          <a:noFill/>
          <a:ln w="38100">
            <a:solidFill>
              <a:schemeClr val="accent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charset="0"/>
              </a:defRPr>
            </a:lvl1pPr>
            <a:lvl2pPr marL="742950" indent="-285750" eaLnBrk="0" hangingPunct="0">
              <a:defRPr sz="3600">
                <a:solidFill>
                  <a:schemeClr val="tx1"/>
                </a:solidFill>
                <a:latin typeface="Times New Roman" charset="0"/>
              </a:defRPr>
            </a:lvl2pPr>
            <a:lvl3pPr marL="1143000" indent="-228600" eaLnBrk="0" hangingPunct="0">
              <a:defRPr sz="3600">
                <a:solidFill>
                  <a:schemeClr val="tx1"/>
                </a:solidFill>
                <a:latin typeface="Times New Roman" charset="0"/>
              </a:defRPr>
            </a:lvl3pPr>
            <a:lvl4pPr marL="1600200" indent="-228600" eaLnBrk="0" hangingPunct="0">
              <a:defRPr sz="3600">
                <a:solidFill>
                  <a:schemeClr val="tx1"/>
                </a:solidFill>
                <a:latin typeface="Times New Roman" charset="0"/>
              </a:defRPr>
            </a:lvl4pPr>
            <a:lvl5pPr marL="2057400" indent="-228600" eaLnBrk="0" hangingPunct="0">
              <a:defRPr sz="3600">
                <a:solidFill>
                  <a:schemeClr val="tx1"/>
                </a:solidFill>
                <a:latin typeface="Times New Roman" charset="0"/>
              </a:defRPr>
            </a:lvl5pPr>
            <a:lvl6pPr marL="2514600" indent="-228600" eaLnBrk="0" fontAlgn="base" hangingPunct="0">
              <a:spcBef>
                <a:spcPct val="0"/>
              </a:spcBef>
              <a:spcAft>
                <a:spcPct val="0"/>
              </a:spcAft>
              <a:defRPr sz="3600">
                <a:solidFill>
                  <a:schemeClr val="tx1"/>
                </a:solidFill>
                <a:latin typeface="Times New Roman" charset="0"/>
              </a:defRPr>
            </a:lvl6pPr>
            <a:lvl7pPr marL="2971800" indent="-228600" eaLnBrk="0" fontAlgn="base" hangingPunct="0">
              <a:spcBef>
                <a:spcPct val="0"/>
              </a:spcBef>
              <a:spcAft>
                <a:spcPct val="0"/>
              </a:spcAft>
              <a:defRPr sz="3600">
                <a:solidFill>
                  <a:schemeClr val="tx1"/>
                </a:solidFill>
                <a:latin typeface="Times New Roman" charset="0"/>
              </a:defRPr>
            </a:lvl7pPr>
            <a:lvl8pPr marL="3429000" indent="-228600" eaLnBrk="0" fontAlgn="base" hangingPunct="0">
              <a:spcBef>
                <a:spcPct val="0"/>
              </a:spcBef>
              <a:spcAft>
                <a:spcPct val="0"/>
              </a:spcAft>
              <a:defRPr sz="3600">
                <a:solidFill>
                  <a:schemeClr val="tx1"/>
                </a:solidFill>
                <a:latin typeface="Times New Roman" charset="0"/>
              </a:defRPr>
            </a:lvl8pPr>
            <a:lvl9pPr marL="3886200" indent="-228600" eaLnBrk="0" fontAlgn="base" hangingPunct="0">
              <a:spcBef>
                <a:spcPct val="0"/>
              </a:spcBef>
              <a:spcAft>
                <a:spcPct val="0"/>
              </a:spcAft>
              <a:defRPr sz="3600">
                <a:solidFill>
                  <a:schemeClr val="tx1"/>
                </a:solidFill>
                <a:latin typeface="Times New Roman" charset="0"/>
              </a:defRPr>
            </a:lvl9pPr>
          </a:lstStyle>
          <a:p>
            <a:pPr eaLnBrk="1" hangingPunct="1"/>
            <a:endParaRPr lang="en-US" altLang="en-US" dirty="0"/>
          </a:p>
        </p:txBody>
      </p:sp>
      <p:sp>
        <p:nvSpPr>
          <p:cNvPr id="18437" name="Oval 5" descr="Monthly rate is $476.81 and total college fund amount is $17,165.28." title="Monthly rate is $476.81 and total college fund amount is $17,165.28"/>
          <p:cNvSpPr>
            <a:spLocks noChangeArrowheads="1"/>
          </p:cNvSpPr>
          <p:nvPr/>
        </p:nvSpPr>
        <p:spPr bwMode="auto">
          <a:xfrm>
            <a:off x="5705104" y="2667000"/>
            <a:ext cx="3124200" cy="457200"/>
          </a:xfrm>
          <a:prstGeom prst="ellipse">
            <a:avLst/>
          </a:prstGeom>
          <a:noFill/>
          <a:ln w="38100">
            <a:solidFill>
              <a:schemeClr val="accent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charset="0"/>
              </a:defRPr>
            </a:lvl1pPr>
            <a:lvl2pPr marL="742950" indent="-285750" eaLnBrk="0" hangingPunct="0">
              <a:defRPr sz="3600">
                <a:solidFill>
                  <a:schemeClr val="tx1"/>
                </a:solidFill>
                <a:latin typeface="Times New Roman" charset="0"/>
              </a:defRPr>
            </a:lvl2pPr>
            <a:lvl3pPr marL="1143000" indent="-228600" eaLnBrk="0" hangingPunct="0">
              <a:defRPr sz="3600">
                <a:solidFill>
                  <a:schemeClr val="tx1"/>
                </a:solidFill>
                <a:latin typeface="Times New Roman" charset="0"/>
              </a:defRPr>
            </a:lvl3pPr>
            <a:lvl4pPr marL="1600200" indent="-228600" eaLnBrk="0" hangingPunct="0">
              <a:defRPr sz="3600">
                <a:solidFill>
                  <a:schemeClr val="tx1"/>
                </a:solidFill>
                <a:latin typeface="Times New Roman" charset="0"/>
              </a:defRPr>
            </a:lvl4pPr>
            <a:lvl5pPr marL="2057400" indent="-228600" eaLnBrk="0" hangingPunct="0">
              <a:defRPr sz="3600">
                <a:solidFill>
                  <a:schemeClr val="tx1"/>
                </a:solidFill>
                <a:latin typeface="Times New Roman" charset="0"/>
              </a:defRPr>
            </a:lvl5pPr>
            <a:lvl6pPr marL="2514600" indent="-228600" eaLnBrk="0" fontAlgn="base" hangingPunct="0">
              <a:spcBef>
                <a:spcPct val="0"/>
              </a:spcBef>
              <a:spcAft>
                <a:spcPct val="0"/>
              </a:spcAft>
              <a:defRPr sz="3600">
                <a:solidFill>
                  <a:schemeClr val="tx1"/>
                </a:solidFill>
                <a:latin typeface="Times New Roman" charset="0"/>
              </a:defRPr>
            </a:lvl6pPr>
            <a:lvl7pPr marL="2971800" indent="-228600" eaLnBrk="0" fontAlgn="base" hangingPunct="0">
              <a:spcBef>
                <a:spcPct val="0"/>
              </a:spcBef>
              <a:spcAft>
                <a:spcPct val="0"/>
              </a:spcAft>
              <a:defRPr sz="3600">
                <a:solidFill>
                  <a:schemeClr val="tx1"/>
                </a:solidFill>
                <a:latin typeface="Times New Roman" charset="0"/>
              </a:defRPr>
            </a:lvl7pPr>
            <a:lvl8pPr marL="3429000" indent="-228600" eaLnBrk="0" fontAlgn="base" hangingPunct="0">
              <a:spcBef>
                <a:spcPct val="0"/>
              </a:spcBef>
              <a:spcAft>
                <a:spcPct val="0"/>
              </a:spcAft>
              <a:defRPr sz="3600">
                <a:solidFill>
                  <a:schemeClr val="tx1"/>
                </a:solidFill>
                <a:latin typeface="Times New Roman" charset="0"/>
              </a:defRPr>
            </a:lvl8pPr>
            <a:lvl9pPr marL="3886200" indent="-228600" eaLnBrk="0" fontAlgn="base" hangingPunct="0">
              <a:spcBef>
                <a:spcPct val="0"/>
              </a:spcBef>
              <a:spcAft>
                <a:spcPct val="0"/>
              </a:spcAft>
              <a:defRPr sz="3600">
                <a:solidFill>
                  <a:schemeClr val="tx1"/>
                </a:solidFill>
                <a:latin typeface="Times New Roman" charset="0"/>
              </a:defRPr>
            </a:lvl9pPr>
          </a:lstStyle>
          <a:p>
            <a:pPr eaLnBrk="1" hangingPunct="1"/>
            <a:endParaRPr lang="en-US" altLang="en-US" dirty="0"/>
          </a:p>
        </p:txBody>
      </p:sp>
      <p:sp>
        <p:nvSpPr>
          <p:cNvPr id="3" name="Slide Number Placeholder 2"/>
          <p:cNvSpPr>
            <a:spLocks noGrp="1"/>
          </p:cNvSpPr>
          <p:nvPr>
            <p:ph type="sldNum" sz="quarter" idx="12"/>
          </p:nvPr>
        </p:nvSpPr>
        <p:spPr/>
        <p:txBody>
          <a:bodyPr/>
          <a:lstStyle/>
          <a:p>
            <a:pPr>
              <a:defRPr/>
            </a:pPr>
            <a:fld id="{BE2CBBE8-B867-41BB-96B8-3736576E4615}" type="slidenum">
              <a:rPr lang="en-US" altLang="en-US" smtClean="0"/>
              <a:pPr>
                <a:defRPr/>
              </a:pPr>
              <a:t>44</a:t>
            </a:fld>
            <a:endParaRPr lang="en-US" altLang="en-US" dirty="0"/>
          </a:p>
        </p:txBody>
      </p:sp>
      <p:sp>
        <p:nvSpPr>
          <p:cNvPr id="2" name="Footer Placeholder 1"/>
          <p:cNvSpPr>
            <a:spLocks noGrp="1"/>
          </p:cNvSpPr>
          <p:nvPr>
            <p:ph type="ftr" sz="quarter" idx="3"/>
          </p:nvPr>
        </p:nvSpPr>
        <p:spPr/>
        <p:txBody>
          <a:bodyPr/>
          <a:lstStyle/>
          <a:p>
            <a:pPr>
              <a:defRPr/>
            </a:pPr>
            <a:r>
              <a:rPr lang="en-US" altLang="en-US" sz="1400" dirty="0" smtClean="0">
                <a:solidFill>
                  <a:schemeClr val="bg1"/>
                </a:solidFill>
              </a:rPr>
              <a:t>Kickers</a:t>
            </a:r>
            <a:endParaRPr lang="en-US" altLang="en-US" sz="1400" dirty="0">
              <a:solidFill>
                <a:schemeClr val="bg1"/>
              </a:solidFill>
            </a:endParaRPr>
          </a:p>
        </p:txBody>
      </p:sp>
      <p:sp>
        <p:nvSpPr>
          <p:cNvPr id="8" name="Rectangle 2"/>
          <p:cNvSpPr>
            <a:spLocks noGrp="1" noChangeArrowheads="1"/>
          </p:cNvSpPr>
          <p:nvPr>
            <p:ph type="title"/>
          </p:nvPr>
        </p:nvSpPr>
        <p:spPr>
          <a:xfrm>
            <a:off x="0" y="0"/>
            <a:ext cx="8991600" cy="1066800"/>
          </a:xfrm>
        </p:spPr>
        <p:txBody>
          <a:bodyPr/>
          <a:lstStyle/>
          <a:p>
            <a:pPr eaLnBrk="1" hangingPunct="1"/>
            <a:r>
              <a:rPr lang="en-US" altLang="en-US" dirty="0" smtClean="0"/>
              <a:t>Kicker Table</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p:txBody>
          <a:bodyPr/>
          <a:lstStyle/>
          <a:p>
            <a:pPr eaLnBrk="1" hangingPunct="1"/>
            <a:r>
              <a:rPr lang="en-US" altLang="en-US" dirty="0" smtClean="0"/>
              <a:t>A Prorated Kicker Example</a:t>
            </a:r>
            <a:br>
              <a:rPr lang="en-US" altLang="en-US" dirty="0" smtClean="0"/>
            </a:br>
            <a:r>
              <a:rPr lang="en-US" altLang="en-US" dirty="0" smtClean="0"/>
              <a:t>Step 1</a:t>
            </a:r>
          </a:p>
        </p:txBody>
      </p:sp>
      <p:sp>
        <p:nvSpPr>
          <p:cNvPr id="20483" name="Rectangle 1027"/>
          <p:cNvSpPr>
            <a:spLocks noGrp="1" noChangeArrowheads="1"/>
          </p:cNvSpPr>
          <p:nvPr>
            <p:ph idx="1"/>
          </p:nvPr>
        </p:nvSpPr>
        <p:spPr>
          <a:xfrm>
            <a:off x="457200" y="1295400"/>
            <a:ext cx="8229600" cy="4525963"/>
          </a:xfrm>
        </p:spPr>
        <p:txBody>
          <a:bodyPr/>
          <a:lstStyle/>
          <a:p>
            <a:pPr marL="0" indent="0">
              <a:lnSpc>
                <a:spcPct val="90000"/>
              </a:lnSpc>
              <a:buNone/>
            </a:pPr>
            <a:r>
              <a:rPr lang="en-US" altLang="en-US" dirty="0"/>
              <a:t>Total dollar amount of Kicker ‘BE’ is $17,165.28 if Veteran served at least 36 </a:t>
            </a:r>
            <a:r>
              <a:rPr lang="en-US" altLang="en-US" dirty="0" smtClean="0"/>
              <a:t>months.  Calculate how much of the $17,165.28 the Veteran earned for each month he was on active duty.</a:t>
            </a:r>
          </a:p>
          <a:p>
            <a:pPr lvl="1" eaLnBrk="1" hangingPunct="1">
              <a:lnSpc>
                <a:spcPct val="90000"/>
              </a:lnSpc>
              <a:buFontTx/>
              <a:buNone/>
            </a:pPr>
            <a:r>
              <a:rPr lang="en-US" altLang="en-US" dirty="0" smtClean="0"/>
              <a:t>	$17,165.28 / 36 month enlistment term</a:t>
            </a:r>
          </a:p>
          <a:p>
            <a:pPr lvl="2" eaLnBrk="1" hangingPunct="1">
              <a:lnSpc>
                <a:spcPct val="90000"/>
              </a:lnSpc>
              <a:buFontTx/>
              <a:buNone/>
            </a:pPr>
            <a:r>
              <a:rPr lang="en-US" altLang="en-US" dirty="0" smtClean="0"/>
              <a:t>= the Veteran earns $476.81 of his total kicker</a:t>
            </a:r>
          </a:p>
          <a:p>
            <a:pPr lvl="2" eaLnBrk="1" hangingPunct="1">
              <a:lnSpc>
                <a:spcPct val="90000"/>
              </a:lnSpc>
              <a:buFontTx/>
              <a:buNone/>
            </a:pPr>
            <a:r>
              <a:rPr lang="en-US" altLang="en-US" dirty="0" smtClean="0"/>
              <a:t>amount each month he/she serves on active duty</a:t>
            </a:r>
          </a:p>
          <a:p>
            <a:pPr eaLnBrk="1" hangingPunct="1">
              <a:lnSpc>
                <a:spcPct val="90000"/>
              </a:lnSpc>
              <a:buFontTx/>
              <a:buNone/>
            </a:pPr>
            <a:endParaRPr lang="en-US" altLang="en-US" dirty="0" smtClean="0"/>
          </a:p>
          <a:p>
            <a:pPr eaLnBrk="1" hangingPunct="1">
              <a:lnSpc>
                <a:spcPct val="90000"/>
              </a:lnSpc>
              <a:buFontTx/>
              <a:buNone/>
            </a:pPr>
            <a:r>
              <a:rPr lang="en-US" altLang="en-US" dirty="0" smtClean="0"/>
              <a:t>	This is the “Monthly Accrual Rate” or A in the formula.</a:t>
            </a:r>
          </a:p>
        </p:txBody>
      </p:sp>
      <p:sp>
        <p:nvSpPr>
          <p:cNvPr id="3" name="Slide Number Placeholder 2"/>
          <p:cNvSpPr>
            <a:spLocks noGrp="1"/>
          </p:cNvSpPr>
          <p:nvPr>
            <p:ph type="sldNum" sz="quarter" idx="12"/>
          </p:nvPr>
        </p:nvSpPr>
        <p:spPr/>
        <p:txBody>
          <a:bodyPr/>
          <a:lstStyle/>
          <a:p>
            <a:fld id="{3FE40F6C-36E6-4965-9D21-698197C3108F}" type="slidenum">
              <a:rPr lang="en-US" smtClean="0"/>
              <a:pPr/>
              <a:t>45</a:t>
            </a:fld>
            <a:endParaRPr lang="en-US" dirty="0"/>
          </a:p>
        </p:txBody>
      </p:sp>
      <p:sp>
        <p:nvSpPr>
          <p:cNvPr id="2" name="Footer Placeholder 1"/>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pic>
        <p:nvPicPr>
          <p:cNvPr id="8" name="Picture 2" descr="Prorated Kicker Formual K=A times X divided by Z" title="Prorated Kicker Formual K=A times X divided by 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724400"/>
            <a:ext cx="3199498"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4" descr="E kicker, 36 month term of service" title="E kicker, 36 month term of service"/>
          <p:cNvSpPr>
            <a:spLocks noChangeArrowheads="1"/>
          </p:cNvSpPr>
          <p:nvPr/>
        </p:nvSpPr>
        <p:spPr bwMode="auto">
          <a:xfrm>
            <a:off x="4496251" y="4724400"/>
            <a:ext cx="761098" cy="609600"/>
          </a:xfrm>
          <a:prstGeom prst="ellipse">
            <a:avLst/>
          </a:prstGeom>
          <a:noFill/>
          <a:ln w="38100">
            <a:solidFill>
              <a:schemeClr val="accent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charset="0"/>
              </a:defRPr>
            </a:lvl1pPr>
            <a:lvl2pPr marL="742950" indent="-285750" eaLnBrk="0" hangingPunct="0">
              <a:defRPr sz="3600">
                <a:solidFill>
                  <a:schemeClr val="tx1"/>
                </a:solidFill>
                <a:latin typeface="Times New Roman" charset="0"/>
              </a:defRPr>
            </a:lvl2pPr>
            <a:lvl3pPr marL="1143000" indent="-228600" eaLnBrk="0" hangingPunct="0">
              <a:defRPr sz="3600">
                <a:solidFill>
                  <a:schemeClr val="tx1"/>
                </a:solidFill>
                <a:latin typeface="Times New Roman" charset="0"/>
              </a:defRPr>
            </a:lvl3pPr>
            <a:lvl4pPr marL="1600200" indent="-228600" eaLnBrk="0" hangingPunct="0">
              <a:defRPr sz="3600">
                <a:solidFill>
                  <a:schemeClr val="tx1"/>
                </a:solidFill>
                <a:latin typeface="Times New Roman" charset="0"/>
              </a:defRPr>
            </a:lvl4pPr>
            <a:lvl5pPr marL="2057400" indent="-228600" eaLnBrk="0" hangingPunct="0">
              <a:defRPr sz="3600">
                <a:solidFill>
                  <a:schemeClr val="tx1"/>
                </a:solidFill>
                <a:latin typeface="Times New Roman" charset="0"/>
              </a:defRPr>
            </a:lvl5pPr>
            <a:lvl6pPr marL="2514600" indent="-228600" eaLnBrk="0" fontAlgn="base" hangingPunct="0">
              <a:spcBef>
                <a:spcPct val="0"/>
              </a:spcBef>
              <a:spcAft>
                <a:spcPct val="0"/>
              </a:spcAft>
              <a:defRPr sz="3600">
                <a:solidFill>
                  <a:schemeClr val="tx1"/>
                </a:solidFill>
                <a:latin typeface="Times New Roman" charset="0"/>
              </a:defRPr>
            </a:lvl6pPr>
            <a:lvl7pPr marL="2971800" indent="-228600" eaLnBrk="0" fontAlgn="base" hangingPunct="0">
              <a:spcBef>
                <a:spcPct val="0"/>
              </a:spcBef>
              <a:spcAft>
                <a:spcPct val="0"/>
              </a:spcAft>
              <a:defRPr sz="3600">
                <a:solidFill>
                  <a:schemeClr val="tx1"/>
                </a:solidFill>
                <a:latin typeface="Times New Roman" charset="0"/>
              </a:defRPr>
            </a:lvl7pPr>
            <a:lvl8pPr marL="3429000" indent="-228600" eaLnBrk="0" fontAlgn="base" hangingPunct="0">
              <a:spcBef>
                <a:spcPct val="0"/>
              </a:spcBef>
              <a:spcAft>
                <a:spcPct val="0"/>
              </a:spcAft>
              <a:defRPr sz="3600">
                <a:solidFill>
                  <a:schemeClr val="tx1"/>
                </a:solidFill>
                <a:latin typeface="Times New Roman" charset="0"/>
              </a:defRPr>
            </a:lvl8pPr>
            <a:lvl9pPr marL="3886200" indent="-228600" eaLnBrk="0" fontAlgn="base" hangingPunct="0">
              <a:spcBef>
                <a:spcPct val="0"/>
              </a:spcBef>
              <a:spcAft>
                <a:spcPct val="0"/>
              </a:spcAft>
              <a:defRPr sz="3600">
                <a:solidFill>
                  <a:schemeClr val="tx1"/>
                </a:solidFill>
                <a:latin typeface="Times New Roman" charset="0"/>
              </a:defRPr>
            </a:lvl9pPr>
          </a:lstStyle>
          <a:p>
            <a:pPr eaLnBrk="1" hangingPunct="1"/>
            <a:endParaRPr lang="en-US"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p:txBody>
          <a:bodyPr/>
          <a:lstStyle/>
          <a:p>
            <a:pPr eaLnBrk="1" hangingPunct="1"/>
            <a:r>
              <a:rPr lang="en-US" altLang="en-US" dirty="0" smtClean="0"/>
              <a:t>A Prorated Kicker Example</a:t>
            </a:r>
            <a:br>
              <a:rPr lang="en-US" altLang="en-US" dirty="0" smtClean="0"/>
            </a:br>
            <a:r>
              <a:rPr lang="en-US" altLang="en-US" dirty="0" smtClean="0"/>
              <a:t>Step 2</a:t>
            </a:r>
          </a:p>
        </p:txBody>
      </p:sp>
      <p:sp>
        <p:nvSpPr>
          <p:cNvPr id="114691" name="Rectangle 1027"/>
          <p:cNvSpPr>
            <a:spLocks noGrp="1" noChangeArrowheads="1"/>
          </p:cNvSpPr>
          <p:nvPr>
            <p:ph idx="1"/>
          </p:nvPr>
        </p:nvSpPr>
        <p:spPr/>
        <p:txBody>
          <a:bodyPr>
            <a:normAutofit lnSpcReduction="10000"/>
          </a:bodyPr>
          <a:lstStyle/>
          <a:p>
            <a:pPr eaLnBrk="1" hangingPunct="1">
              <a:lnSpc>
                <a:spcPct val="90000"/>
              </a:lnSpc>
              <a:buFontTx/>
              <a:buNone/>
              <a:defRPr/>
            </a:pPr>
            <a:r>
              <a:rPr lang="en-US" altLang="en-US" sz="2400" dirty="0" smtClean="0"/>
              <a:t>Determine how many months the claimant served on active </a:t>
            </a:r>
          </a:p>
          <a:p>
            <a:pPr eaLnBrk="1" hangingPunct="1">
              <a:lnSpc>
                <a:spcPct val="90000"/>
              </a:lnSpc>
              <a:buFontTx/>
              <a:buNone/>
              <a:defRPr/>
            </a:pPr>
            <a:r>
              <a:rPr lang="en-US" altLang="en-US" sz="2400" dirty="0" smtClean="0"/>
              <a:t>duty for DoD purposes (DoD always rounds up to the next </a:t>
            </a:r>
          </a:p>
          <a:p>
            <a:pPr eaLnBrk="1" hangingPunct="1">
              <a:lnSpc>
                <a:spcPct val="90000"/>
              </a:lnSpc>
              <a:buFontTx/>
              <a:buNone/>
              <a:defRPr/>
            </a:pPr>
            <a:r>
              <a:rPr lang="en-US" altLang="en-US" sz="2400" dirty="0" smtClean="0"/>
              <a:t>month)</a:t>
            </a:r>
          </a:p>
          <a:p>
            <a:pPr lvl="1" eaLnBrk="1" hangingPunct="1">
              <a:lnSpc>
                <a:spcPct val="90000"/>
              </a:lnSpc>
              <a:buFontTx/>
              <a:buNone/>
              <a:defRPr/>
            </a:pPr>
            <a:r>
              <a:rPr lang="en-US" altLang="en-US" sz="2400" dirty="0" smtClean="0"/>
              <a:t>	 </a:t>
            </a:r>
          </a:p>
          <a:p>
            <a:pPr lvl="1" eaLnBrk="1" hangingPunct="1">
              <a:lnSpc>
                <a:spcPct val="90000"/>
              </a:lnSpc>
              <a:buFontTx/>
              <a:buNone/>
              <a:defRPr/>
            </a:pPr>
            <a:endParaRPr lang="en-US" altLang="en-US" sz="2400" dirty="0" smtClean="0"/>
          </a:p>
          <a:p>
            <a:pPr lvl="1" eaLnBrk="1" hangingPunct="1">
              <a:lnSpc>
                <a:spcPct val="90000"/>
              </a:lnSpc>
              <a:buFontTx/>
              <a:buNone/>
              <a:defRPr/>
            </a:pPr>
            <a:endParaRPr lang="en-US" altLang="en-US" sz="2400" dirty="0" smtClean="0"/>
          </a:p>
          <a:p>
            <a:pPr lvl="1" eaLnBrk="1" hangingPunct="1">
              <a:lnSpc>
                <a:spcPct val="90000"/>
              </a:lnSpc>
              <a:buFontTx/>
              <a:buNone/>
              <a:defRPr/>
            </a:pPr>
            <a:r>
              <a:rPr lang="en-US" altLang="en-US" sz="2400" dirty="0" smtClean="0"/>
              <a:t>	</a:t>
            </a:r>
          </a:p>
          <a:p>
            <a:pPr lvl="1" eaLnBrk="1" hangingPunct="1">
              <a:lnSpc>
                <a:spcPct val="90000"/>
              </a:lnSpc>
              <a:buFontTx/>
              <a:buNone/>
              <a:defRPr/>
            </a:pPr>
            <a:r>
              <a:rPr lang="en-US" altLang="en-US" sz="2400" dirty="0" smtClean="0"/>
              <a:t>The Veteran served a total of 2 years 10 months and 24 </a:t>
            </a:r>
          </a:p>
          <a:p>
            <a:pPr lvl="1" eaLnBrk="1" hangingPunct="1">
              <a:lnSpc>
                <a:spcPct val="90000"/>
              </a:lnSpc>
              <a:buFontTx/>
              <a:buNone/>
              <a:defRPr/>
            </a:pPr>
            <a:r>
              <a:rPr lang="en-US" altLang="en-US" sz="2400" dirty="0" smtClean="0"/>
              <a:t>days on active duty or 35 months for DoD purposes </a:t>
            </a:r>
          </a:p>
          <a:p>
            <a:pPr lvl="1" eaLnBrk="1" hangingPunct="1">
              <a:lnSpc>
                <a:spcPct val="90000"/>
              </a:lnSpc>
              <a:buFontTx/>
              <a:buNone/>
              <a:defRPr/>
            </a:pPr>
            <a:r>
              <a:rPr lang="en-US" altLang="en-US" sz="2400" dirty="0" smtClean="0"/>
              <a:t>(rounded 24 days up to next month</a:t>
            </a:r>
            <a:r>
              <a:rPr lang="en-US" altLang="en-US" dirty="0" smtClean="0"/>
              <a:t>).</a:t>
            </a:r>
            <a:endParaRPr lang="en-US" altLang="en-US" sz="2400" dirty="0" smtClean="0"/>
          </a:p>
          <a:p>
            <a:pPr lvl="1" eaLnBrk="1" hangingPunct="1">
              <a:lnSpc>
                <a:spcPct val="90000"/>
              </a:lnSpc>
              <a:buFontTx/>
              <a:buNone/>
              <a:defRPr/>
            </a:pPr>
            <a:endParaRPr lang="en-US" altLang="en-US" sz="1050" dirty="0" smtClean="0"/>
          </a:p>
          <a:p>
            <a:pPr lvl="1" eaLnBrk="1" hangingPunct="1">
              <a:lnSpc>
                <a:spcPct val="90000"/>
              </a:lnSpc>
              <a:buFontTx/>
              <a:buNone/>
              <a:defRPr/>
            </a:pPr>
            <a:r>
              <a:rPr lang="en-US" altLang="en-US" sz="2400" dirty="0" smtClean="0"/>
              <a:t>This is X in the equation.</a:t>
            </a:r>
          </a:p>
        </p:txBody>
      </p:sp>
      <p:sp>
        <p:nvSpPr>
          <p:cNvPr id="3" name="Slide Number Placeholder 2"/>
          <p:cNvSpPr>
            <a:spLocks noGrp="1"/>
          </p:cNvSpPr>
          <p:nvPr>
            <p:ph type="sldNum" sz="quarter" idx="12"/>
          </p:nvPr>
        </p:nvSpPr>
        <p:spPr/>
        <p:txBody>
          <a:bodyPr/>
          <a:lstStyle/>
          <a:p>
            <a:fld id="{3FE40F6C-36E6-4965-9D21-698197C3108F}" type="slidenum">
              <a:rPr lang="en-US" smtClean="0"/>
              <a:pPr/>
              <a:t>46</a:t>
            </a:fld>
            <a:endParaRPr lang="en-US" dirty="0"/>
          </a:p>
        </p:txBody>
      </p:sp>
      <p:sp>
        <p:nvSpPr>
          <p:cNvPr id="2" name="Footer Placeholder 1"/>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pic>
        <p:nvPicPr>
          <p:cNvPr id="21509" name="Picture 1029" descr="Time in service calculation EOD 01-08-1998 and RAD 12-01-2000. Total time served 2 years, 10 months, 24 days" title="Time in service calc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438400"/>
            <a:ext cx="6363346" cy="13157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2" descr="Prorated Kicker Formual K=A times X divided by Z" title="Prorated Kicker Formual K=A times X divided by 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5181600"/>
            <a:ext cx="3199498"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4" descr="E kicker, 36 month term of service" title="E kicker, 36 month term of service"/>
          <p:cNvSpPr>
            <a:spLocks noChangeArrowheads="1"/>
          </p:cNvSpPr>
          <p:nvPr/>
        </p:nvSpPr>
        <p:spPr bwMode="auto">
          <a:xfrm>
            <a:off x="7239000" y="5181600"/>
            <a:ext cx="761098" cy="609600"/>
          </a:xfrm>
          <a:prstGeom prst="ellipse">
            <a:avLst/>
          </a:prstGeom>
          <a:noFill/>
          <a:ln w="38100">
            <a:solidFill>
              <a:schemeClr val="accent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charset="0"/>
              </a:defRPr>
            </a:lvl1pPr>
            <a:lvl2pPr marL="742950" indent="-285750" eaLnBrk="0" hangingPunct="0">
              <a:defRPr sz="3600">
                <a:solidFill>
                  <a:schemeClr val="tx1"/>
                </a:solidFill>
                <a:latin typeface="Times New Roman" charset="0"/>
              </a:defRPr>
            </a:lvl2pPr>
            <a:lvl3pPr marL="1143000" indent="-228600" eaLnBrk="0" hangingPunct="0">
              <a:defRPr sz="3600">
                <a:solidFill>
                  <a:schemeClr val="tx1"/>
                </a:solidFill>
                <a:latin typeface="Times New Roman" charset="0"/>
              </a:defRPr>
            </a:lvl3pPr>
            <a:lvl4pPr marL="1600200" indent="-228600" eaLnBrk="0" hangingPunct="0">
              <a:defRPr sz="3600">
                <a:solidFill>
                  <a:schemeClr val="tx1"/>
                </a:solidFill>
                <a:latin typeface="Times New Roman" charset="0"/>
              </a:defRPr>
            </a:lvl4pPr>
            <a:lvl5pPr marL="2057400" indent="-228600" eaLnBrk="0" hangingPunct="0">
              <a:defRPr sz="3600">
                <a:solidFill>
                  <a:schemeClr val="tx1"/>
                </a:solidFill>
                <a:latin typeface="Times New Roman" charset="0"/>
              </a:defRPr>
            </a:lvl5pPr>
            <a:lvl6pPr marL="2514600" indent="-228600" eaLnBrk="0" fontAlgn="base" hangingPunct="0">
              <a:spcBef>
                <a:spcPct val="0"/>
              </a:spcBef>
              <a:spcAft>
                <a:spcPct val="0"/>
              </a:spcAft>
              <a:defRPr sz="3600">
                <a:solidFill>
                  <a:schemeClr val="tx1"/>
                </a:solidFill>
                <a:latin typeface="Times New Roman" charset="0"/>
              </a:defRPr>
            </a:lvl6pPr>
            <a:lvl7pPr marL="2971800" indent="-228600" eaLnBrk="0" fontAlgn="base" hangingPunct="0">
              <a:spcBef>
                <a:spcPct val="0"/>
              </a:spcBef>
              <a:spcAft>
                <a:spcPct val="0"/>
              </a:spcAft>
              <a:defRPr sz="3600">
                <a:solidFill>
                  <a:schemeClr val="tx1"/>
                </a:solidFill>
                <a:latin typeface="Times New Roman" charset="0"/>
              </a:defRPr>
            </a:lvl7pPr>
            <a:lvl8pPr marL="3429000" indent="-228600" eaLnBrk="0" fontAlgn="base" hangingPunct="0">
              <a:spcBef>
                <a:spcPct val="0"/>
              </a:spcBef>
              <a:spcAft>
                <a:spcPct val="0"/>
              </a:spcAft>
              <a:defRPr sz="3600">
                <a:solidFill>
                  <a:schemeClr val="tx1"/>
                </a:solidFill>
                <a:latin typeface="Times New Roman" charset="0"/>
              </a:defRPr>
            </a:lvl8pPr>
            <a:lvl9pPr marL="3886200" indent="-228600" eaLnBrk="0" fontAlgn="base" hangingPunct="0">
              <a:spcBef>
                <a:spcPct val="0"/>
              </a:spcBef>
              <a:spcAft>
                <a:spcPct val="0"/>
              </a:spcAft>
              <a:defRPr sz="3600">
                <a:solidFill>
                  <a:schemeClr val="tx1"/>
                </a:solidFill>
                <a:latin typeface="Times New Roman" charset="0"/>
              </a:defRPr>
            </a:lvl9pPr>
          </a:lstStyle>
          <a:p>
            <a:pPr eaLnBrk="1" hangingPunct="1"/>
            <a:endParaRPr lang="en-US"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050"/>
          <p:cNvSpPr>
            <a:spLocks noGrp="1" noChangeArrowheads="1"/>
          </p:cNvSpPr>
          <p:nvPr>
            <p:ph type="title"/>
          </p:nvPr>
        </p:nvSpPr>
        <p:spPr/>
        <p:txBody>
          <a:bodyPr/>
          <a:lstStyle/>
          <a:p>
            <a:pPr eaLnBrk="1" hangingPunct="1"/>
            <a:r>
              <a:rPr lang="en-US" altLang="en-US" dirty="0" smtClean="0"/>
              <a:t>A Prorated Kicker Example</a:t>
            </a:r>
            <a:br>
              <a:rPr lang="en-US" altLang="en-US" dirty="0" smtClean="0"/>
            </a:br>
            <a:r>
              <a:rPr lang="en-US" altLang="en-US" dirty="0" smtClean="0"/>
              <a:t>Step 3</a:t>
            </a:r>
          </a:p>
        </p:txBody>
      </p:sp>
      <p:sp>
        <p:nvSpPr>
          <p:cNvPr id="22531" name="Rectangle 2051"/>
          <p:cNvSpPr>
            <a:spLocks noGrp="1" noChangeArrowheads="1"/>
          </p:cNvSpPr>
          <p:nvPr>
            <p:ph idx="1"/>
          </p:nvPr>
        </p:nvSpPr>
        <p:spPr/>
        <p:txBody>
          <a:bodyPr>
            <a:normAutofit/>
          </a:bodyPr>
          <a:lstStyle/>
          <a:p>
            <a:pPr eaLnBrk="1" hangingPunct="1">
              <a:lnSpc>
                <a:spcPct val="90000"/>
              </a:lnSpc>
              <a:buFontTx/>
              <a:buNone/>
            </a:pPr>
            <a:r>
              <a:rPr lang="en-US" altLang="en-US" dirty="0" smtClean="0"/>
              <a:t>Determine how much of the total kicker amount of </a:t>
            </a:r>
          </a:p>
          <a:p>
            <a:pPr eaLnBrk="1" hangingPunct="1">
              <a:lnSpc>
                <a:spcPct val="90000"/>
              </a:lnSpc>
              <a:buFontTx/>
              <a:buNone/>
            </a:pPr>
            <a:r>
              <a:rPr lang="en-US" altLang="en-US" dirty="0" smtClean="0"/>
              <a:t>$17,165.28 the Veteran has earned.</a:t>
            </a:r>
          </a:p>
          <a:p>
            <a:pPr eaLnBrk="1" hangingPunct="1">
              <a:lnSpc>
                <a:spcPct val="90000"/>
              </a:lnSpc>
              <a:buFontTx/>
              <a:buNone/>
            </a:pPr>
            <a:endParaRPr lang="en-US" altLang="en-US" sz="1000" dirty="0" smtClean="0"/>
          </a:p>
          <a:p>
            <a:pPr eaLnBrk="1" hangingPunct="1">
              <a:lnSpc>
                <a:spcPct val="90000"/>
              </a:lnSpc>
              <a:buFontTx/>
              <a:buNone/>
            </a:pPr>
            <a:r>
              <a:rPr lang="en-US" altLang="en-US" dirty="0" smtClean="0"/>
              <a:t>Served 35 months on active duty x $476.81333 monthly </a:t>
            </a:r>
          </a:p>
          <a:p>
            <a:pPr eaLnBrk="1" hangingPunct="1">
              <a:lnSpc>
                <a:spcPct val="90000"/>
              </a:lnSpc>
              <a:buFontTx/>
              <a:buNone/>
            </a:pPr>
            <a:r>
              <a:rPr lang="en-US" altLang="en-US" dirty="0" smtClean="0"/>
              <a:t>accrual rate = $16,688.466.</a:t>
            </a:r>
          </a:p>
          <a:p>
            <a:pPr eaLnBrk="1" hangingPunct="1">
              <a:lnSpc>
                <a:spcPct val="90000"/>
              </a:lnSpc>
              <a:buFontTx/>
              <a:buNone/>
            </a:pPr>
            <a:endParaRPr lang="en-US" altLang="en-US" sz="1000" dirty="0" smtClean="0"/>
          </a:p>
          <a:p>
            <a:pPr eaLnBrk="1" hangingPunct="1">
              <a:lnSpc>
                <a:spcPct val="90000"/>
              </a:lnSpc>
              <a:buFontTx/>
              <a:buNone/>
            </a:pPr>
            <a:r>
              <a:rPr lang="en-US" altLang="en-US" dirty="0" smtClean="0"/>
              <a:t>This is the numerator in the equation.</a:t>
            </a:r>
          </a:p>
        </p:txBody>
      </p:sp>
      <p:sp>
        <p:nvSpPr>
          <p:cNvPr id="3" name="Slide Number Placeholder 2"/>
          <p:cNvSpPr>
            <a:spLocks noGrp="1"/>
          </p:cNvSpPr>
          <p:nvPr>
            <p:ph type="sldNum" sz="quarter" idx="12"/>
          </p:nvPr>
        </p:nvSpPr>
        <p:spPr/>
        <p:txBody>
          <a:bodyPr/>
          <a:lstStyle/>
          <a:p>
            <a:fld id="{3FE40F6C-36E6-4965-9D21-698197C3108F}" type="slidenum">
              <a:rPr lang="en-US" smtClean="0"/>
              <a:pPr/>
              <a:t>47</a:t>
            </a:fld>
            <a:endParaRPr lang="en-US" dirty="0"/>
          </a:p>
        </p:txBody>
      </p:sp>
      <p:sp>
        <p:nvSpPr>
          <p:cNvPr id="2" name="Footer Placeholder 1"/>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pic>
        <p:nvPicPr>
          <p:cNvPr id="7" name="Picture 2" descr="Prorated Kicker Formual K=A times X divided by Z" title="Prorated Kicker Formual K=A times X divided by 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302" y="4191000"/>
            <a:ext cx="3199498"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4" descr="E kicker, 36 month term of service" title="E kicker, 36 month term of service"/>
          <p:cNvSpPr>
            <a:spLocks noChangeArrowheads="1"/>
          </p:cNvSpPr>
          <p:nvPr/>
        </p:nvSpPr>
        <p:spPr bwMode="auto">
          <a:xfrm>
            <a:off x="3657600" y="4038600"/>
            <a:ext cx="2362200" cy="762000"/>
          </a:xfrm>
          <a:prstGeom prst="ellipse">
            <a:avLst/>
          </a:prstGeom>
          <a:noFill/>
          <a:ln w="38100">
            <a:solidFill>
              <a:schemeClr val="accent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charset="0"/>
              </a:defRPr>
            </a:lvl1pPr>
            <a:lvl2pPr marL="742950" indent="-285750" eaLnBrk="0" hangingPunct="0">
              <a:defRPr sz="3600">
                <a:solidFill>
                  <a:schemeClr val="tx1"/>
                </a:solidFill>
                <a:latin typeface="Times New Roman" charset="0"/>
              </a:defRPr>
            </a:lvl2pPr>
            <a:lvl3pPr marL="1143000" indent="-228600" eaLnBrk="0" hangingPunct="0">
              <a:defRPr sz="3600">
                <a:solidFill>
                  <a:schemeClr val="tx1"/>
                </a:solidFill>
                <a:latin typeface="Times New Roman" charset="0"/>
              </a:defRPr>
            </a:lvl3pPr>
            <a:lvl4pPr marL="1600200" indent="-228600" eaLnBrk="0" hangingPunct="0">
              <a:defRPr sz="3600">
                <a:solidFill>
                  <a:schemeClr val="tx1"/>
                </a:solidFill>
                <a:latin typeface="Times New Roman" charset="0"/>
              </a:defRPr>
            </a:lvl4pPr>
            <a:lvl5pPr marL="2057400" indent="-228600" eaLnBrk="0" hangingPunct="0">
              <a:defRPr sz="3600">
                <a:solidFill>
                  <a:schemeClr val="tx1"/>
                </a:solidFill>
                <a:latin typeface="Times New Roman" charset="0"/>
              </a:defRPr>
            </a:lvl5pPr>
            <a:lvl6pPr marL="2514600" indent="-228600" eaLnBrk="0" fontAlgn="base" hangingPunct="0">
              <a:spcBef>
                <a:spcPct val="0"/>
              </a:spcBef>
              <a:spcAft>
                <a:spcPct val="0"/>
              </a:spcAft>
              <a:defRPr sz="3600">
                <a:solidFill>
                  <a:schemeClr val="tx1"/>
                </a:solidFill>
                <a:latin typeface="Times New Roman" charset="0"/>
              </a:defRPr>
            </a:lvl6pPr>
            <a:lvl7pPr marL="2971800" indent="-228600" eaLnBrk="0" fontAlgn="base" hangingPunct="0">
              <a:spcBef>
                <a:spcPct val="0"/>
              </a:spcBef>
              <a:spcAft>
                <a:spcPct val="0"/>
              </a:spcAft>
              <a:defRPr sz="3600">
                <a:solidFill>
                  <a:schemeClr val="tx1"/>
                </a:solidFill>
                <a:latin typeface="Times New Roman" charset="0"/>
              </a:defRPr>
            </a:lvl7pPr>
            <a:lvl8pPr marL="3429000" indent="-228600" eaLnBrk="0" fontAlgn="base" hangingPunct="0">
              <a:spcBef>
                <a:spcPct val="0"/>
              </a:spcBef>
              <a:spcAft>
                <a:spcPct val="0"/>
              </a:spcAft>
              <a:defRPr sz="3600">
                <a:solidFill>
                  <a:schemeClr val="tx1"/>
                </a:solidFill>
                <a:latin typeface="Times New Roman" charset="0"/>
              </a:defRPr>
            </a:lvl8pPr>
            <a:lvl9pPr marL="3886200" indent="-228600" eaLnBrk="0" fontAlgn="base" hangingPunct="0">
              <a:spcBef>
                <a:spcPct val="0"/>
              </a:spcBef>
              <a:spcAft>
                <a:spcPct val="0"/>
              </a:spcAft>
              <a:defRPr sz="3600">
                <a:solidFill>
                  <a:schemeClr val="tx1"/>
                </a:solidFill>
                <a:latin typeface="Times New Roman" charset="0"/>
              </a:defRPr>
            </a:lvl9pPr>
          </a:lstStyle>
          <a:p>
            <a:pPr eaLnBrk="1" hangingPunct="1"/>
            <a:endParaRPr lang="en-US"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dirty="0" smtClean="0"/>
              <a:t>A Prorated Kicker Example</a:t>
            </a:r>
            <a:br>
              <a:rPr lang="en-US" altLang="en-US" dirty="0" smtClean="0"/>
            </a:br>
            <a:r>
              <a:rPr lang="en-US" altLang="en-US" dirty="0" smtClean="0"/>
              <a:t>Step 4</a:t>
            </a:r>
          </a:p>
        </p:txBody>
      </p:sp>
      <p:sp>
        <p:nvSpPr>
          <p:cNvPr id="23555" name="Rectangle 3"/>
          <p:cNvSpPr>
            <a:spLocks noGrp="1" noChangeArrowheads="1"/>
          </p:cNvSpPr>
          <p:nvPr>
            <p:ph idx="1"/>
          </p:nvPr>
        </p:nvSpPr>
        <p:spPr/>
        <p:txBody>
          <a:bodyPr>
            <a:normAutofit fontScale="92500"/>
          </a:bodyPr>
          <a:lstStyle/>
          <a:p>
            <a:pPr marL="0" indent="0" eaLnBrk="1" hangingPunct="1">
              <a:lnSpc>
                <a:spcPct val="90000"/>
              </a:lnSpc>
              <a:buFontTx/>
              <a:buNone/>
            </a:pPr>
            <a:r>
              <a:rPr lang="en-US" altLang="en-US" sz="2800" dirty="0" smtClean="0"/>
              <a:t>Determine how much entitlement the Veteran is eligible to receive.</a:t>
            </a:r>
          </a:p>
          <a:p>
            <a:pPr eaLnBrk="1" hangingPunct="1">
              <a:lnSpc>
                <a:spcPct val="90000"/>
              </a:lnSpc>
              <a:buFontTx/>
              <a:buNone/>
            </a:pPr>
            <a:r>
              <a:rPr lang="en-US" altLang="en-US" sz="1100" dirty="0" smtClean="0"/>
              <a:t>	</a:t>
            </a:r>
          </a:p>
          <a:p>
            <a:pPr eaLnBrk="1" hangingPunct="1">
              <a:lnSpc>
                <a:spcPct val="90000"/>
              </a:lnSpc>
              <a:buFontTx/>
              <a:buNone/>
            </a:pPr>
            <a:r>
              <a:rPr lang="en-US" altLang="en-US" sz="2800" dirty="0" smtClean="0"/>
              <a:t>For VA purposes you drop any fractional month. So the </a:t>
            </a:r>
          </a:p>
          <a:p>
            <a:pPr eaLnBrk="1" hangingPunct="1">
              <a:lnSpc>
                <a:spcPct val="90000"/>
              </a:lnSpc>
              <a:buFontTx/>
              <a:buNone/>
            </a:pPr>
            <a:r>
              <a:rPr lang="en-US" altLang="en-US" sz="2800" dirty="0" smtClean="0"/>
              <a:t>Veteran served 34 months (2 years 10 months and 24 </a:t>
            </a:r>
          </a:p>
          <a:p>
            <a:pPr eaLnBrk="1" hangingPunct="1">
              <a:lnSpc>
                <a:spcPct val="90000"/>
              </a:lnSpc>
              <a:buFontTx/>
              <a:buNone/>
            </a:pPr>
            <a:r>
              <a:rPr lang="en-US" altLang="en-US" sz="2800" dirty="0" smtClean="0"/>
              <a:t>days) on active duty and received a honorable </a:t>
            </a:r>
          </a:p>
          <a:p>
            <a:pPr eaLnBrk="1" hangingPunct="1">
              <a:lnSpc>
                <a:spcPct val="90000"/>
              </a:lnSpc>
              <a:buFontTx/>
              <a:buNone/>
            </a:pPr>
            <a:r>
              <a:rPr lang="en-US" altLang="en-US" sz="2800" dirty="0" smtClean="0"/>
              <a:t>discharge for COG.</a:t>
            </a:r>
          </a:p>
          <a:p>
            <a:pPr eaLnBrk="1" hangingPunct="1">
              <a:lnSpc>
                <a:spcPct val="90000"/>
              </a:lnSpc>
              <a:buFontTx/>
              <a:buNone/>
            </a:pPr>
            <a:r>
              <a:rPr lang="en-US" altLang="en-US" sz="1100" dirty="0" smtClean="0"/>
              <a:t>	</a:t>
            </a:r>
          </a:p>
          <a:p>
            <a:pPr eaLnBrk="1" hangingPunct="1">
              <a:lnSpc>
                <a:spcPct val="90000"/>
              </a:lnSpc>
              <a:buFontTx/>
              <a:buNone/>
            </a:pPr>
            <a:r>
              <a:rPr lang="en-US" altLang="en-US" sz="2800" dirty="0" smtClean="0"/>
              <a:t>VA entitlement is 36 months to the MGIB.  This is </a:t>
            </a:r>
            <a:r>
              <a:rPr lang="en-US" altLang="en-US" sz="2800" b="1" dirty="0" smtClean="0"/>
              <a:t>Z</a:t>
            </a:r>
            <a:r>
              <a:rPr lang="en-US" altLang="en-US" sz="2800" dirty="0" smtClean="0"/>
              <a:t> in </a:t>
            </a:r>
          </a:p>
          <a:p>
            <a:pPr eaLnBrk="1" hangingPunct="1">
              <a:lnSpc>
                <a:spcPct val="90000"/>
              </a:lnSpc>
              <a:buFontTx/>
              <a:buNone/>
            </a:pPr>
            <a:r>
              <a:rPr lang="en-US" altLang="en-US" sz="2800" dirty="0" smtClean="0"/>
              <a:t>the equation.</a:t>
            </a:r>
          </a:p>
        </p:txBody>
      </p:sp>
      <p:sp>
        <p:nvSpPr>
          <p:cNvPr id="3" name="Slide Number Placeholder 2"/>
          <p:cNvSpPr>
            <a:spLocks noGrp="1"/>
          </p:cNvSpPr>
          <p:nvPr>
            <p:ph type="sldNum" sz="quarter" idx="12"/>
          </p:nvPr>
        </p:nvSpPr>
        <p:spPr/>
        <p:txBody>
          <a:bodyPr/>
          <a:lstStyle/>
          <a:p>
            <a:fld id="{3FE40F6C-36E6-4965-9D21-698197C3108F}" type="slidenum">
              <a:rPr lang="en-US" smtClean="0"/>
              <a:pPr/>
              <a:t>48</a:t>
            </a:fld>
            <a:endParaRPr lang="en-US" dirty="0"/>
          </a:p>
        </p:txBody>
      </p:sp>
      <p:sp>
        <p:nvSpPr>
          <p:cNvPr id="2" name="Footer Placeholder 1"/>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pic>
        <p:nvPicPr>
          <p:cNvPr id="7" name="Picture 2" descr="Prorated Kicker Formual K=A times X divided by Z" title="Prorated Kicker Formual K=A times X divided by 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5029200"/>
            <a:ext cx="3199498"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4" descr="E kicker, 36 month term of service" title="E kicker, 36 month term of service"/>
          <p:cNvSpPr>
            <a:spLocks noChangeArrowheads="1"/>
          </p:cNvSpPr>
          <p:nvPr/>
        </p:nvSpPr>
        <p:spPr bwMode="auto">
          <a:xfrm>
            <a:off x="4191000" y="5639275"/>
            <a:ext cx="2362200" cy="476003"/>
          </a:xfrm>
          <a:prstGeom prst="ellipse">
            <a:avLst/>
          </a:prstGeom>
          <a:noFill/>
          <a:ln w="38100">
            <a:solidFill>
              <a:schemeClr val="accent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charset="0"/>
              </a:defRPr>
            </a:lvl1pPr>
            <a:lvl2pPr marL="742950" indent="-285750" eaLnBrk="0" hangingPunct="0">
              <a:defRPr sz="3600">
                <a:solidFill>
                  <a:schemeClr val="tx1"/>
                </a:solidFill>
                <a:latin typeface="Times New Roman" charset="0"/>
              </a:defRPr>
            </a:lvl2pPr>
            <a:lvl3pPr marL="1143000" indent="-228600" eaLnBrk="0" hangingPunct="0">
              <a:defRPr sz="3600">
                <a:solidFill>
                  <a:schemeClr val="tx1"/>
                </a:solidFill>
                <a:latin typeface="Times New Roman" charset="0"/>
              </a:defRPr>
            </a:lvl3pPr>
            <a:lvl4pPr marL="1600200" indent="-228600" eaLnBrk="0" hangingPunct="0">
              <a:defRPr sz="3600">
                <a:solidFill>
                  <a:schemeClr val="tx1"/>
                </a:solidFill>
                <a:latin typeface="Times New Roman" charset="0"/>
              </a:defRPr>
            </a:lvl4pPr>
            <a:lvl5pPr marL="2057400" indent="-228600" eaLnBrk="0" hangingPunct="0">
              <a:defRPr sz="3600">
                <a:solidFill>
                  <a:schemeClr val="tx1"/>
                </a:solidFill>
                <a:latin typeface="Times New Roman" charset="0"/>
              </a:defRPr>
            </a:lvl5pPr>
            <a:lvl6pPr marL="2514600" indent="-228600" eaLnBrk="0" fontAlgn="base" hangingPunct="0">
              <a:spcBef>
                <a:spcPct val="0"/>
              </a:spcBef>
              <a:spcAft>
                <a:spcPct val="0"/>
              </a:spcAft>
              <a:defRPr sz="3600">
                <a:solidFill>
                  <a:schemeClr val="tx1"/>
                </a:solidFill>
                <a:latin typeface="Times New Roman" charset="0"/>
              </a:defRPr>
            </a:lvl6pPr>
            <a:lvl7pPr marL="2971800" indent="-228600" eaLnBrk="0" fontAlgn="base" hangingPunct="0">
              <a:spcBef>
                <a:spcPct val="0"/>
              </a:spcBef>
              <a:spcAft>
                <a:spcPct val="0"/>
              </a:spcAft>
              <a:defRPr sz="3600">
                <a:solidFill>
                  <a:schemeClr val="tx1"/>
                </a:solidFill>
                <a:latin typeface="Times New Roman" charset="0"/>
              </a:defRPr>
            </a:lvl7pPr>
            <a:lvl8pPr marL="3429000" indent="-228600" eaLnBrk="0" fontAlgn="base" hangingPunct="0">
              <a:spcBef>
                <a:spcPct val="0"/>
              </a:spcBef>
              <a:spcAft>
                <a:spcPct val="0"/>
              </a:spcAft>
              <a:defRPr sz="3600">
                <a:solidFill>
                  <a:schemeClr val="tx1"/>
                </a:solidFill>
                <a:latin typeface="Times New Roman" charset="0"/>
              </a:defRPr>
            </a:lvl8pPr>
            <a:lvl9pPr marL="3886200" indent="-228600" eaLnBrk="0" fontAlgn="base" hangingPunct="0">
              <a:spcBef>
                <a:spcPct val="0"/>
              </a:spcBef>
              <a:spcAft>
                <a:spcPct val="0"/>
              </a:spcAft>
              <a:defRPr sz="3600">
                <a:solidFill>
                  <a:schemeClr val="tx1"/>
                </a:solidFill>
                <a:latin typeface="Times New Roman" charset="0"/>
              </a:defRPr>
            </a:lvl9pPr>
          </a:lstStyle>
          <a:p>
            <a:pPr eaLnBrk="1" hangingPunct="1"/>
            <a:endParaRPr lang="en-US"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dirty="0" smtClean="0"/>
              <a:t>A Prorated Kicker Example</a:t>
            </a:r>
            <a:br>
              <a:rPr lang="en-US" altLang="en-US" dirty="0" smtClean="0"/>
            </a:br>
            <a:r>
              <a:rPr lang="en-US" altLang="en-US" dirty="0" smtClean="0"/>
              <a:t>Step 5</a:t>
            </a:r>
          </a:p>
        </p:txBody>
      </p:sp>
      <p:sp>
        <p:nvSpPr>
          <p:cNvPr id="24579" name="Rectangle 3"/>
          <p:cNvSpPr>
            <a:spLocks noGrp="1" noChangeArrowheads="1"/>
          </p:cNvSpPr>
          <p:nvPr>
            <p:ph idx="1"/>
          </p:nvPr>
        </p:nvSpPr>
        <p:spPr/>
        <p:txBody>
          <a:bodyPr>
            <a:normAutofit fontScale="92500" lnSpcReduction="10000"/>
          </a:bodyPr>
          <a:lstStyle/>
          <a:p>
            <a:pPr eaLnBrk="1" hangingPunct="1">
              <a:buFontTx/>
              <a:buNone/>
            </a:pPr>
            <a:r>
              <a:rPr lang="en-US" altLang="en-US" sz="2600" dirty="0" smtClean="0"/>
              <a:t>Putting it all together…</a:t>
            </a:r>
          </a:p>
          <a:p>
            <a:pPr eaLnBrk="1" hangingPunct="1">
              <a:buFontTx/>
              <a:buNone/>
            </a:pPr>
            <a:endParaRPr lang="en-US" altLang="en-US" sz="1100" dirty="0" smtClean="0"/>
          </a:p>
          <a:p>
            <a:pPr eaLnBrk="1" hangingPunct="1">
              <a:buFontTx/>
              <a:buNone/>
            </a:pPr>
            <a:r>
              <a:rPr lang="en-US" altLang="en-US" sz="2600" dirty="0" smtClean="0"/>
              <a:t>Prorated Kicker Payment = $16,688.466/36.</a:t>
            </a:r>
          </a:p>
          <a:p>
            <a:pPr eaLnBrk="1" hangingPunct="1">
              <a:buFontTx/>
              <a:buNone/>
            </a:pPr>
            <a:endParaRPr lang="en-US" altLang="en-US" sz="1100" dirty="0" smtClean="0"/>
          </a:p>
          <a:p>
            <a:pPr eaLnBrk="1" hangingPunct="1">
              <a:buFontTx/>
              <a:buNone/>
            </a:pPr>
            <a:r>
              <a:rPr lang="en-US" altLang="en-US" sz="2600" dirty="0" smtClean="0"/>
              <a:t>Prorated Kicker Payment = $463.57 per month of full time </a:t>
            </a:r>
          </a:p>
          <a:p>
            <a:pPr eaLnBrk="1" hangingPunct="1">
              <a:buFontTx/>
              <a:buNone/>
            </a:pPr>
            <a:r>
              <a:rPr lang="en-US" altLang="en-US" sz="2600" dirty="0"/>
              <a:t>t</a:t>
            </a:r>
            <a:r>
              <a:rPr lang="en-US" altLang="en-US" sz="2600" dirty="0" smtClean="0"/>
              <a:t>raining. </a:t>
            </a:r>
          </a:p>
          <a:p>
            <a:pPr eaLnBrk="1" hangingPunct="1">
              <a:buFontTx/>
              <a:buNone/>
            </a:pPr>
            <a:endParaRPr lang="en-US" altLang="en-US" dirty="0" smtClean="0"/>
          </a:p>
          <a:p>
            <a:pPr eaLnBrk="1" hangingPunct="1">
              <a:buFontTx/>
              <a:buNone/>
            </a:pPr>
            <a:endParaRPr lang="en-US" altLang="en-US" dirty="0"/>
          </a:p>
          <a:p>
            <a:pPr eaLnBrk="1" hangingPunct="1">
              <a:buFontTx/>
              <a:buNone/>
            </a:pPr>
            <a:endParaRPr lang="en-US" altLang="en-US" dirty="0" smtClean="0"/>
          </a:p>
          <a:p>
            <a:pPr eaLnBrk="1" hangingPunct="1">
              <a:buFontTx/>
              <a:buNone/>
            </a:pPr>
            <a:endParaRPr lang="en-US" altLang="en-US" dirty="0"/>
          </a:p>
          <a:p>
            <a:pPr marL="0" indent="0" eaLnBrk="1" hangingPunct="1">
              <a:buFontTx/>
              <a:buNone/>
            </a:pPr>
            <a:endParaRPr lang="en-US" altLang="en-US" dirty="0" smtClean="0"/>
          </a:p>
          <a:p>
            <a:pPr marL="0" indent="0" eaLnBrk="1" hangingPunct="1">
              <a:buFontTx/>
              <a:buNone/>
            </a:pPr>
            <a:r>
              <a:rPr lang="en-US" altLang="en-US" b="1" u="sng" dirty="0" smtClean="0"/>
              <a:t>NOTE:</a:t>
            </a:r>
            <a:r>
              <a:rPr lang="en-US" altLang="en-US" dirty="0" smtClean="0"/>
              <a:t>  Had the Veteran completed the full 3 year enlistment the monthly rate would have been $476.81.</a:t>
            </a:r>
          </a:p>
          <a:p>
            <a:pPr eaLnBrk="1" hangingPunct="1">
              <a:buFontTx/>
              <a:buNone/>
            </a:pPr>
            <a:endParaRPr lang="en-US" altLang="en-US" dirty="0" smtClean="0"/>
          </a:p>
        </p:txBody>
      </p:sp>
      <p:sp>
        <p:nvSpPr>
          <p:cNvPr id="3" name="Slide Number Placeholder 2"/>
          <p:cNvSpPr>
            <a:spLocks noGrp="1"/>
          </p:cNvSpPr>
          <p:nvPr>
            <p:ph type="sldNum" sz="quarter" idx="12"/>
          </p:nvPr>
        </p:nvSpPr>
        <p:spPr/>
        <p:txBody>
          <a:bodyPr/>
          <a:lstStyle/>
          <a:p>
            <a:fld id="{3FE40F6C-36E6-4965-9D21-698197C3108F}" type="slidenum">
              <a:rPr lang="en-US" smtClean="0"/>
              <a:pPr/>
              <a:t>49</a:t>
            </a:fld>
            <a:endParaRPr lang="en-US" dirty="0"/>
          </a:p>
        </p:txBody>
      </p:sp>
      <p:sp>
        <p:nvSpPr>
          <p:cNvPr id="2" name="Footer Placeholder 1"/>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pic>
        <p:nvPicPr>
          <p:cNvPr id="7" name="Picture 2" descr="Prorated Kicker Formual K=A times X divided by Z" title="Prorated Kicker Formual K=A times X divided by 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302" y="3810000"/>
            <a:ext cx="3199498"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4" descr="E kicker, 36 month term of service" title="E kicker, 36 month term of service"/>
          <p:cNvSpPr>
            <a:spLocks noChangeArrowheads="1"/>
          </p:cNvSpPr>
          <p:nvPr/>
        </p:nvSpPr>
        <p:spPr bwMode="auto">
          <a:xfrm>
            <a:off x="2743200" y="3352800"/>
            <a:ext cx="3428098" cy="1676400"/>
          </a:xfrm>
          <a:prstGeom prst="ellipse">
            <a:avLst/>
          </a:prstGeom>
          <a:noFill/>
          <a:ln w="38100">
            <a:solidFill>
              <a:schemeClr val="accent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charset="0"/>
              </a:defRPr>
            </a:lvl1pPr>
            <a:lvl2pPr marL="742950" indent="-285750" eaLnBrk="0" hangingPunct="0">
              <a:defRPr sz="3600">
                <a:solidFill>
                  <a:schemeClr val="tx1"/>
                </a:solidFill>
                <a:latin typeface="Times New Roman" charset="0"/>
              </a:defRPr>
            </a:lvl2pPr>
            <a:lvl3pPr marL="1143000" indent="-228600" eaLnBrk="0" hangingPunct="0">
              <a:defRPr sz="3600">
                <a:solidFill>
                  <a:schemeClr val="tx1"/>
                </a:solidFill>
                <a:latin typeface="Times New Roman" charset="0"/>
              </a:defRPr>
            </a:lvl3pPr>
            <a:lvl4pPr marL="1600200" indent="-228600" eaLnBrk="0" hangingPunct="0">
              <a:defRPr sz="3600">
                <a:solidFill>
                  <a:schemeClr val="tx1"/>
                </a:solidFill>
                <a:latin typeface="Times New Roman" charset="0"/>
              </a:defRPr>
            </a:lvl4pPr>
            <a:lvl5pPr marL="2057400" indent="-228600" eaLnBrk="0" hangingPunct="0">
              <a:defRPr sz="3600">
                <a:solidFill>
                  <a:schemeClr val="tx1"/>
                </a:solidFill>
                <a:latin typeface="Times New Roman" charset="0"/>
              </a:defRPr>
            </a:lvl5pPr>
            <a:lvl6pPr marL="2514600" indent="-228600" eaLnBrk="0" fontAlgn="base" hangingPunct="0">
              <a:spcBef>
                <a:spcPct val="0"/>
              </a:spcBef>
              <a:spcAft>
                <a:spcPct val="0"/>
              </a:spcAft>
              <a:defRPr sz="3600">
                <a:solidFill>
                  <a:schemeClr val="tx1"/>
                </a:solidFill>
                <a:latin typeface="Times New Roman" charset="0"/>
              </a:defRPr>
            </a:lvl6pPr>
            <a:lvl7pPr marL="2971800" indent="-228600" eaLnBrk="0" fontAlgn="base" hangingPunct="0">
              <a:spcBef>
                <a:spcPct val="0"/>
              </a:spcBef>
              <a:spcAft>
                <a:spcPct val="0"/>
              </a:spcAft>
              <a:defRPr sz="3600">
                <a:solidFill>
                  <a:schemeClr val="tx1"/>
                </a:solidFill>
                <a:latin typeface="Times New Roman" charset="0"/>
              </a:defRPr>
            </a:lvl7pPr>
            <a:lvl8pPr marL="3429000" indent="-228600" eaLnBrk="0" fontAlgn="base" hangingPunct="0">
              <a:spcBef>
                <a:spcPct val="0"/>
              </a:spcBef>
              <a:spcAft>
                <a:spcPct val="0"/>
              </a:spcAft>
              <a:defRPr sz="3600">
                <a:solidFill>
                  <a:schemeClr val="tx1"/>
                </a:solidFill>
                <a:latin typeface="Times New Roman" charset="0"/>
              </a:defRPr>
            </a:lvl8pPr>
            <a:lvl9pPr marL="3886200" indent="-228600" eaLnBrk="0" fontAlgn="base" hangingPunct="0">
              <a:spcBef>
                <a:spcPct val="0"/>
              </a:spcBef>
              <a:spcAft>
                <a:spcPct val="0"/>
              </a:spcAft>
              <a:defRPr sz="3600">
                <a:solidFill>
                  <a:schemeClr val="tx1"/>
                </a:solidFill>
                <a:latin typeface="Times New Roman" charset="0"/>
              </a:defRPr>
            </a:lvl9pPr>
          </a:lstStyle>
          <a:p>
            <a:pPr eaLnBrk="1" hangingPunct="1"/>
            <a:endParaRPr lang="en-US"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dirty="0" smtClean="0"/>
              <a:t>Types of Kickers</a:t>
            </a:r>
          </a:p>
        </p:txBody>
      </p:sp>
      <p:sp>
        <p:nvSpPr>
          <p:cNvPr id="12291" name="Rectangle 3"/>
          <p:cNvSpPr>
            <a:spLocks noGrp="1" noChangeArrowheads="1"/>
          </p:cNvSpPr>
          <p:nvPr>
            <p:ph idx="1"/>
          </p:nvPr>
        </p:nvSpPr>
        <p:spPr>
          <a:xfrm>
            <a:off x="457200" y="1143000"/>
            <a:ext cx="8229600" cy="4525963"/>
          </a:xfrm>
        </p:spPr>
        <p:txBody>
          <a:bodyPr>
            <a:noAutofit/>
          </a:bodyPr>
          <a:lstStyle/>
          <a:p>
            <a:pPr marL="0" indent="0" eaLnBrk="1" hangingPunct="1">
              <a:buFont typeface="Wingdings" pitchFamily="2" charset="2"/>
              <a:buNone/>
              <a:defRPr/>
            </a:pPr>
            <a:r>
              <a:rPr lang="en-US" b="1" dirty="0" smtClean="0"/>
              <a:t>Active Duty Kickers </a:t>
            </a:r>
            <a:r>
              <a:rPr lang="en-US" dirty="0" smtClean="0"/>
              <a:t>(Chapter, 30, 32 and </a:t>
            </a:r>
            <a:r>
              <a:rPr lang="en-US" b="1" dirty="0" smtClean="0"/>
              <a:t>33*</a:t>
            </a:r>
            <a:r>
              <a:rPr lang="en-US" dirty="0" smtClean="0"/>
              <a:t>) are used to </a:t>
            </a:r>
          </a:p>
          <a:p>
            <a:pPr marL="0" indent="0" eaLnBrk="1" hangingPunct="1">
              <a:buFont typeface="Wingdings" pitchFamily="2" charset="2"/>
              <a:buNone/>
              <a:defRPr/>
            </a:pPr>
            <a:r>
              <a:rPr lang="en-US" dirty="0" smtClean="0"/>
              <a:t>encourage enlistment  in the Armed </a:t>
            </a:r>
            <a:r>
              <a:rPr lang="en-US" dirty="0" smtClean="0"/>
              <a:t>Forces. These </a:t>
            </a:r>
            <a:r>
              <a:rPr lang="en-US" dirty="0" smtClean="0"/>
              <a:t>kickers are only offered upon initial entry into service.</a:t>
            </a:r>
          </a:p>
          <a:p>
            <a:pPr marL="0" indent="0" eaLnBrk="1" hangingPunct="1">
              <a:buFont typeface="Wingdings" pitchFamily="2" charset="2"/>
              <a:buNone/>
              <a:defRPr/>
            </a:pPr>
            <a:endParaRPr lang="en-US" sz="1000" dirty="0" smtClean="0"/>
          </a:p>
          <a:p>
            <a:pPr marL="0" indent="0">
              <a:buNone/>
              <a:defRPr/>
            </a:pPr>
            <a:r>
              <a:rPr lang="en-US" b="1" dirty="0"/>
              <a:t>Active Duty </a:t>
            </a:r>
            <a:r>
              <a:rPr lang="en-US" b="1" dirty="0" smtClean="0"/>
              <a:t>Supplemental Kickers*, </a:t>
            </a:r>
            <a:r>
              <a:rPr lang="en-US" dirty="0" smtClean="0"/>
              <a:t>potentially available under Chapter 30 and 33 are used to encourage retention in the Armed Forces. </a:t>
            </a:r>
          </a:p>
          <a:p>
            <a:pPr marL="0" indent="0">
              <a:buNone/>
              <a:defRPr/>
            </a:pPr>
            <a:endParaRPr lang="en-US" sz="1000" dirty="0" smtClean="0"/>
          </a:p>
          <a:p>
            <a:pPr marL="0" indent="0">
              <a:buNone/>
              <a:defRPr/>
            </a:pPr>
            <a:r>
              <a:rPr lang="en-US" b="1" dirty="0" smtClean="0"/>
              <a:t>Chapter 1606 Kickers </a:t>
            </a:r>
            <a:r>
              <a:rPr lang="en-US" dirty="0" smtClean="0"/>
              <a:t>may be offered to encourage enlistment or retention in a selected </a:t>
            </a:r>
            <a:r>
              <a:rPr lang="en-US" dirty="0"/>
              <a:t>job skill or in a critical </a:t>
            </a:r>
            <a:r>
              <a:rPr lang="en-US" dirty="0" smtClean="0"/>
              <a:t>unit.</a:t>
            </a:r>
          </a:p>
          <a:p>
            <a:pPr marL="0" indent="0">
              <a:buNone/>
              <a:defRPr/>
            </a:pPr>
            <a:endParaRPr lang="en-US" sz="1000" b="1" dirty="0" smtClean="0"/>
          </a:p>
          <a:p>
            <a:pPr marL="0" indent="0">
              <a:buNone/>
              <a:defRPr/>
            </a:pPr>
            <a:r>
              <a:rPr lang="en-US" b="1" dirty="0" smtClean="0"/>
              <a:t>*</a:t>
            </a:r>
            <a:r>
              <a:rPr lang="en-US" b="1" i="1" dirty="0" smtClean="0"/>
              <a:t>To </a:t>
            </a:r>
            <a:r>
              <a:rPr lang="en-US" b="1" i="1" dirty="0"/>
              <a:t>date, these kickers have not been </a:t>
            </a:r>
            <a:r>
              <a:rPr lang="en-US" b="1" i="1" dirty="0" smtClean="0"/>
              <a:t>offered.</a:t>
            </a:r>
            <a:endParaRPr lang="en-US" b="1" dirty="0" smtClean="0"/>
          </a:p>
        </p:txBody>
      </p:sp>
      <p:sp>
        <p:nvSpPr>
          <p:cNvPr id="3" name="Slide Number Placeholder 2"/>
          <p:cNvSpPr>
            <a:spLocks noGrp="1"/>
          </p:cNvSpPr>
          <p:nvPr>
            <p:ph type="sldNum" sz="quarter" idx="12"/>
          </p:nvPr>
        </p:nvSpPr>
        <p:spPr/>
        <p:txBody>
          <a:bodyPr/>
          <a:lstStyle/>
          <a:p>
            <a:fld id="{3FE40F6C-36E6-4965-9D21-698197C3108F}" type="slidenum">
              <a:rPr lang="en-US" smtClean="0"/>
              <a:pPr/>
              <a:t>5</a:t>
            </a:fld>
            <a:endParaRPr lang="en-US" dirty="0"/>
          </a:p>
        </p:txBody>
      </p:sp>
      <p:sp>
        <p:nvSpPr>
          <p:cNvPr id="2" name="Footer Placeholder 1"/>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t>Prorated Kicker in BDN </a:t>
            </a:r>
          </a:p>
        </p:txBody>
      </p:sp>
      <p:sp>
        <p:nvSpPr>
          <p:cNvPr id="25603" name="Rectangle 3"/>
          <p:cNvSpPr>
            <a:spLocks noGrp="1" noChangeArrowheads="1"/>
          </p:cNvSpPr>
          <p:nvPr>
            <p:ph idx="1"/>
          </p:nvPr>
        </p:nvSpPr>
        <p:spPr/>
        <p:txBody>
          <a:bodyPr>
            <a:normAutofit lnSpcReduction="10000"/>
          </a:bodyPr>
          <a:lstStyle/>
          <a:p>
            <a:pPr marL="0" indent="0" eaLnBrk="1" hangingPunct="1">
              <a:buNone/>
            </a:pPr>
            <a:r>
              <a:rPr lang="en-US" altLang="en-US" sz="2800" dirty="0" smtClean="0"/>
              <a:t>When the 310 screen is filled out correctly BDN calculates the correct rate provided the kicker is shown on the 310.</a:t>
            </a:r>
          </a:p>
          <a:p>
            <a:pPr marL="0" indent="0" eaLnBrk="1" hangingPunct="1">
              <a:buNone/>
            </a:pPr>
            <a:endParaRPr lang="en-US" altLang="en-US" sz="1100" dirty="0" smtClean="0"/>
          </a:p>
          <a:p>
            <a:pPr eaLnBrk="1" hangingPunct="1"/>
            <a:r>
              <a:rPr lang="en-US" altLang="en-US" sz="2800" dirty="0" smtClean="0"/>
              <a:t>Double check the kicker rate and time served before you override a kicker to pay the full kicker rate.</a:t>
            </a:r>
          </a:p>
          <a:p>
            <a:pPr marL="0" indent="0" eaLnBrk="1" hangingPunct="1">
              <a:buNone/>
            </a:pPr>
            <a:endParaRPr lang="en-US" altLang="en-US" sz="1000" dirty="0" smtClean="0"/>
          </a:p>
          <a:p>
            <a:pPr eaLnBrk="1" hangingPunct="1"/>
            <a:r>
              <a:rPr lang="en-US" altLang="en-US" sz="2800" dirty="0" smtClean="0"/>
              <a:t>Place a “STOP” message and the amount of the prorated kicker in the BDN message field, </a:t>
            </a:r>
            <a:r>
              <a:rPr lang="en-US" altLang="en-US" sz="2800" i="1" dirty="0" smtClean="0"/>
              <a:t>when BDN is not coded with the correct kicker code or is not prorating properly.</a:t>
            </a:r>
          </a:p>
        </p:txBody>
      </p:sp>
      <p:sp>
        <p:nvSpPr>
          <p:cNvPr id="3" name="Slide Number Placeholder 2"/>
          <p:cNvSpPr>
            <a:spLocks noGrp="1"/>
          </p:cNvSpPr>
          <p:nvPr>
            <p:ph type="sldNum" sz="quarter" idx="12"/>
          </p:nvPr>
        </p:nvSpPr>
        <p:spPr/>
        <p:txBody>
          <a:bodyPr/>
          <a:lstStyle/>
          <a:p>
            <a:fld id="{3FE40F6C-36E6-4965-9D21-698197C3108F}" type="slidenum">
              <a:rPr lang="en-US" smtClean="0"/>
              <a:pPr/>
              <a:t>50</a:t>
            </a:fld>
            <a:endParaRPr lang="en-US" dirty="0"/>
          </a:p>
        </p:txBody>
      </p:sp>
      <p:sp>
        <p:nvSpPr>
          <p:cNvPr id="2" name="Footer Placeholder 1"/>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dirty="0" smtClean="0"/>
              <a:t>M23 screen shows prorated kicker under recalculated</a:t>
            </a:r>
            <a:endParaRPr lang="en-US" dirty="0"/>
          </a:p>
        </p:txBody>
      </p:sp>
      <p:sp>
        <p:nvSpPr>
          <p:cNvPr id="3" name="Slide Number Placeholder 2"/>
          <p:cNvSpPr>
            <a:spLocks noGrp="1"/>
          </p:cNvSpPr>
          <p:nvPr>
            <p:ph type="sldNum" sz="quarter" idx="12"/>
          </p:nvPr>
        </p:nvSpPr>
        <p:spPr/>
        <p:txBody>
          <a:bodyPr/>
          <a:lstStyle/>
          <a:p>
            <a:pPr>
              <a:defRPr/>
            </a:pPr>
            <a:fld id="{882E2BE5-3FCA-4C74-8D58-2622B7269BAA}" type="slidenum">
              <a:rPr lang="en-US" altLang="en-US" smtClean="0"/>
              <a:pPr>
                <a:defRPr/>
              </a:pPr>
              <a:t>51</a:t>
            </a:fld>
            <a:endParaRPr lang="en-US" altLang="en-US" dirty="0"/>
          </a:p>
        </p:txBody>
      </p:sp>
      <p:sp>
        <p:nvSpPr>
          <p:cNvPr id="2" name="Footer Placeholder 1"/>
          <p:cNvSpPr>
            <a:spLocks noGrp="1"/>
          </p:cNvSpPr>
          <p:nvPr>
            <p:ph type="ftr" sz="quarter" idx="3"/>
          </p:nvPr>
        </p:nvSpPr>
        <p:spPr/>
        <p:txBody>
          <a:bodyPr/>
          <a:lstStyle/>
          <a:p>
            <a:pPr>
              <a:defRPr/>
            </a:pPr>
            <a:r>
              <a:rPr lang="en-US" altLang="en-US" sz="1400" dirty="0" smtClean="0">
                <a:solidFill>
                  <a:schemeClr val="bg1"/>
                </a:solidFill>
              </a:rPr>
              <a:t>Kickers</a:t>
            </a:r>
            <a:endParaRPr lang="en-US" altLang="en-US" sz="1400" dirty="0">
              <a:solidFill>
                <a:schemeClr val="bg1"/>
              </a:solidFill>
            </a:endParaRPr>
          </a:p>
        </p:txBody>
      </p:sp>
      <p:pic>
        <p:nvPicPr>
          <p:cNvPr id="26627" name="Picture 3" descr="M23 Shows Prorated Kicker Under Recalculated. Basic kicker is $304.10, recalculated the kicker rate is $320.99. Claimant has a BW kicker, service dates are 03-25-97 to 05-19-00 and the enlistment term entered is 4 years." title="M23 Shows Prorated Kicker Under Recalculated"/>
          <p:cNvPicPr>
            <a:picLocks noChangeAspect="1" noChangeArrowheads="1"/>
          </p:cNvPicPr>
          <p:nvPr/>
        </p:nvPicPr>
        <p:blipFill>
          <a:blip r:embed="rId2">
            <a:extLst>
              <a:ext uri="{28A0092B-C50C-407E-A947-70E740481C1C}">
                <a14:useLocalDpi xmlns:a14="http://schemas.microsoft.com/office/drawing/2010/main" val="0"/>
              </a:ext>
            </a:extLst>
          </a:blip>
          <a:srcRect t="11111" b="34921"/>
          <a:stretch>
            <a:fillRect/>
          </a:stretch>
        </p:blipFill>
        <p:spPr bwMode="auto">
          <a:xfrm>
            <a:off x="152400" y="2286000"/>
            <a:ext cx="8991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Rectangle 5" descr="Kicker rate recalculated from $304.10 to $320.99" title="Kicker rate recalculated from $304.10 to $320.99"/>
          <p:cNvSpPr>
            <a:spLocks noChangeArrowheads="1"/>
          </p:cNvSpPr>
          <p:nvPr/>
        </p:nvSpPr>
        <p:spPr bwMode="auto">
          <a:xfrm>
            <a:off x="4800600" y="2133600"/>
            <a:ext cx="4343400" cy="1143000"/>
          </a:xfrm>
          <a:prstGeom prst="rect">
            <a:avLst/>
          </a:prstGeom>
          <a:noFill/>
          <a:ln w="38100">
            <a:solidFill>
              <a:schemeClr val="accent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charset="0"/>
              </a:defRPr>
            </a:lvl1pPr>
            <a:lvl2pPr marL="742950" indent="-285750" eaLnBrk="0" hangingPunct="0">
              <a:defRPr sz="3600">
                <a:solidFill>
                  <a:schemeClr val="tx1"/>
                </a:solidFill>
                <a:latin typeface="Times New Roman" charset="0"/>
              </a:defRPr>
            </a:lvl2pPr>
            <a:lvl3pPr marL="1143000" indent="-228600" eaLnBrk="0" hangingPunct="0">
              <a:defRPr sz="3600">
                <a:solidFill>
                  <a:schemeClr val="tx1"/>
                </a:solidFill>
                <a:latin typeface="Times New Roman" charset="0"/>
              </a:defRPr>
            </a:lvl3pPr>
            <a:lvl4pPr marL="1600200" indent="-228600" eaLnBrk="0" hangingPunct="0">
              <a:defRPr sz="3600">
                <a:solidFill>
                  <a:schemeClr val="tx1"/>
                </a:solidFill>
                <a:latin typeface="Times New Roman" charset="0"/>
              </a:defRPr>
            </a:lvl4pPr>
            <a:lvl5pPr marL="2057400" indent="-228600" eaLnBrk="0" hangingPunct="0">
              <a:defRPr sz="3600">
                <a:solidFill>
                  <a:schemeClr val="tx1"/>
                </a:solidFill>
                <a:latin typeface="Times New Roman" charset="0"/>
              </a:defRPr>
            </a:lvl5pPr>
            <a:lvl6pPr marL="2514600" indent="-228600" eaLnBrk="0" fontAlgn="base" hangingPunct="0">
              <a:spcBef>
                <a:spcPct val="0"/>
              </a:spcBef>
              <a:spcAft>
                <a:spcPct val="0"/>
              </a:spcAft>
              <a:defRPr sz="3600">
                <a:solidFill>
                  <a:schemeClr val="tx1"/>
                </a:solidFill>
                <a:latin typeface="Times New Roman" charset="0"/>
              </a:defRPr>
            </a:lvl6pPr>
            <a:lvl7pPr marL="2971800" indent="-228600" eaLnBrk="0" fontAlgn="base" hangingPunct="0">
              <a:spcBef>
                <a:spcPct val="0"/>
              </a:spcBef>
              <a:spcAft>
                <a:spcPct val="0"/>
              </a:spcAft>
              <a:defRPr sz="3600">
                <a:solidFill>
                  <a:schemeClr val="tx1"/>
                </a:solidFill>
                <a:latin typeface="Times New Roman" charset="0"/>
              </a:defRPr>
            </a:lvl7pPr>
            <a:lvl8pPr marL="3429000" indent="-228600" eaLnBrk="0" fontAlgn="base" hangingPunct="0">
              <a:spcBef>
                <a:spcPct val="0"/>
              </a:spcBef>
              <a:spcAft>
                <a:spcPct val="0"/>
              </a:spcAft>
              <a:defRPr sz="3600">
                <a:solidFill>
                  <a:schemeClr val="tx1"/>
                </a:solidFill>
                <a:latin typeface="Times New Roman" charset="0"/>
              </a:defRPr>
            </a:lvl8pPr>
            <a:lvl9pPr marL="3886200" indent="-228600" eaLnBrk="0" fontAlgn="base" hangingPunct="0">
              <a:spcBef>
                <a:spcPct val="0"/>
              </a:spcBef>
              <a:spcAft>
                <a:spcPct val="0"/>
              </a:spcAft>
              <a:defRPr sz="3600">
                <a:solidFill>
                  <a:schemeClr val="tx1"/>
                </a:solidFill>
                <a:latin typeface="Times New Roman" charset="0"/>
              </a:defRPr>
            </a:lvl9pPr>
          </a:lstStyle>
          <a:p>
            <a:pPr eaLnBrk="1" hangingPunct="1"/>
            <a:endParaRPr lang="en-US" altLang="en-US" dirty="0"/>
          </a:p>
        </p:txBody>
      </p:sp>
      <p:sp>
        <p:nvSpPr>
          <p:cNvPr id="5" name="Title 4"/>
          <p:cNvSpPr>
            <a:spLocks noGrp="1"/>
          </p:cNvSpPr>
          <p:nvPr>
            <p:ph type="title"/>
          </p:nvPr>
        </p:nvSpPr>
        <p:spPr/>
        <p:txBody>
          <a:bodyPr/>
          <a:lstStyle/>
          <a:p>
            <a:r>
              <a:rPr lang="en-US" dirty="0" smtClean="0"/>
              <a:t>M23 Screen – Prorated Kicker Example</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Check	</a:t>
            </a:r>
            <a:endParaRPr lang="en-US" dirty="0"/>
          </a:p>
        </p:txBody>
      </p:sp>
      <p:sp>
        <p:nvSpPr>
          <p:cNvPr id="3" name="Content Placeholder 2"/>
          <p:cNvSpPr>
            <a:spLocks noGrp="1"/>
          </p:cNvSpPr>
          <p:nvPr>
            <p:ph idx="1"/>
          </p:nvPr>
        </p:nvSpPr>
        <p:spPr>
          <a:xfrm>
            <a:off x="1295400" y="1447801"/>
            <a:ext cx="6400800" cy="3886199"/>
          </a:xfrm>
        </p:spPr>
        <p:txBody>
          <a:bodyPr/>
          <a:lstStyle/>
          <a:p>
            <a:pPr marL="0" indent="0">
              <a:buNone/>
            </a:pPr>
            <a:r>
              <a:rPr lang="en-US" dirty="0" smtClean="0"/>
              <a:t>Why would we prorate a kicker?</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52</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spTree>
    <p:extLst>
      <p:ext uri="{BB962C8B-B14F-4D97-AF65-F5344CB8AC3E}">
        <p14:creationId xmlns:p14="http://schemas.microsoft.com/office/powerpoint/2010/main" val="39998409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10"/>
          <p:cNvSpPr>
            <a:spLocks noChangeArrowheads="1" noChangeShapeType="1" noTextEdit="1"/>
          </p:cNvSpPr>
          <p:nvPr/>
        </p:nvSpPr>
        <p:spPr bwMode="auto">
          <a:xfrm>
            <a:off x="609600" y="1752600"/>
            <a:ext cx="7848600" cy="2438400"/>
          </a:xfrm>
          <a:prstGeom prst="rect">
            <a:avLst/>
          </a:prstGeom>
        </p:spPr>
        <p:txBody>
          <a:bodyPr wrap="none" fromWordArt="1">
            <a:prstTxWarp prst="textSlantUp">
              <a:avLst>
                <a:gd name="adj" fmla="val 32056"/>
              </a:avLst>
            </a:prstTxWarp>
          </a:bodyPr>
          <a:lstStyle/>
          <a:p>
            <a:pPr algn="ctr"/>
            <a:r>
              <a:rPr lang="en-US" sz="3600" kern="10" dirty="0">
                <a:ln w="9525" cap="sq">
                  <a:solidFill>
                    <a:srgbClr val="CC99FF"/>
                  </a:solidFill>
                  <a:round/>
                  <a:headEnd type="none" w="sm" len="sm"/>
                  <a:tailEnd type="none" w="sm" len="sm"/>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Questions?</a:t>
            </a:r>
          </a:p>
        </p:txBody>
      </p:sp>
      <p:sp>
        <p:nvSpPr>
          <p:cNvPr id="4" name="Title 3"/>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2"/>
          </p:nvPr>
        </p:nvSpPr>
        <p:spPr/>
        <p:txBody>
          <a:bodyPr/>
          <a:lstStyle/>
          <a:p>
            <a:pPr>
              <a:defRPr/>
            </a:pPr>
            <a:fld id="{B3C472D5-E5E5-4A2E-8F64-46B3F6AFD72E}" type="slidenum">
              <a:rPr lang="en-US" smtClean="0"/>
              <a:pPr>
                <a:defRPr/>
              </a:pPr>
              <a:t>53</a:t>
            </a:fld>
            <a:endParaRPr lang="en-US" dirty="0"/>
          </a:p>
        </p:txBody>
      </p:sp>
      <p:sp>
        <p:nvSpPr>
          <p:cNvPr id="2" name="Footer Placeholder 1"/>
          <p:cNvSpPr>
            <a:spLocks noGrp="1"/>
          </p:cNvSpPr>
          <p:nvPr>
            <p:ph type="ftr" sz="quarter" idx="3"/>
          </p:nvPr>
        </p:nvSpPr>
        <p:spPr/>
        <p:txBody>
          <a:bodyPr/>
          <a:lstStyle/>
          <a:p>
            <a:pPr>
              <a:defRPr/>
            </a:pPr>
            <a:r>
              <a:rPr lang="en-US" sz="1400" dirty="0" smtClean="0">
                <a:solidFill>
                  <a:schemeClr val="bg1"/>
                </a:solidFill>
              </a:rPr>
              <a:t>Kickers</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Text Placeholder 2"/>
          <p:cNvSpPr>
            <a:spLocks noGrp="1"/>
          </p:cNvSpPr>
          <p:nvPr>
            <p:ph type="body" sz="half" idx="1"/>
          </p:nvPr>
        </p:nvSpPr>
        <p:spPr>
          <a:xfrm>
            <a:off x="685800" y="1447800"/>
            <a:ext cx="3810000" cy="4876800"/>
          </a:xfrm>
        </p:spPr>
        <p:txBody>
          <a:bodyPr>
            <a:normAutofit lnSpcReduction="10000"/>
          </a:bodyPr>
          <a:lstStyle/>
          <a:p>
            <a:pPr marL="0" indent="0">
              <a:buNone/>
            </a:pPr>
            <a:r>
              <a:rPr lang="en-US" b="1" dirty="0"/>
              <a:t>Chapter 30 Kickers </a:t>
            </a:r>
            <a:endParaRPr lang="en-US" dirty="0"/>
          </a:p>
          <a:p>
            <a:r>
              <a:rPr lang="en-US" dirty="0">
                <a:hlinkClick r:id="rId2" action="ppaction://hlinkfile"/>
              </a:rPr>
              <a:t>M22-4, Pt. V, </a:t>
            </a:r>
            <a:r>
              <a:rPr lang="en-US" dirty="0" smtClean="0">
                <a:hlinkClick r:id="rId2" action="ppaction://hlinkfile"/>
              </a:rPr>
              <a:t>1.22</a:t>
            </a:r>
            <a:endParaRPr lang="en-US" dirty="0"/>
          </a:p>
          <a:p>
            <a:r>
              <a:rPr lang="en-US" dirty="0" smtClean="0">
                <a:hlinkClick r:id="rId3" action="ppaction://hlinkfile"/>
              </a:rPr>
              <a:t>M22-4</a:t>
            </a:r>
            <a:r>
              <a:rPr lang="en-US" dirty="0">
                <a:hlinkClick r:id="rId3" action="ppaction://hlinkfile"/>
              </a:rPr>
              <a:t>. Pt. V, </a:t>
            </a:r>
            <a:r>
              <a:rPr lang="en-US" dirty="0" smtClean="0">
                <a:hlinkClick r:id="rId3" action="ppaction://hlinkfile"/>
              </a:rPr>
              <a:t>3.08</a:t>
            </a:r>
            <a:endParaRPr lang="en-US" dirty="0"/>
          </a:p>
          <a:p>
            <a:r>
              <a:rPr lang="en-US" dirty="0" smtClean="0">
                <a:hlinkClick r:id="rId4"/>
              </a:rPr>
              <a:t>RPO Letter 22-08-12</a:t>
            </a:r>
            <a:r>
              <a:rPr lang="en-US" dirty="0" smtClean="0"/>
              <a:t> Two </a:t>
            </a:r>
            <a:r>
              <a:rPr lang="en-US" dirty="0"/>
              <a:t>Character Kicker </a:t>
            </a:r>
            <a:r>
              <a:rPr lang="en-US" dirty="0" smtClean="0"/>
              <a:t>Codes and Kicker Rate Tables</a:t>
            </a:r>
          </a:p>
          <a:p>
            <a:r>
              <a:rPr lang="en-US" dirty="0"/>
              <a:t>Title 38, United States Code,</a:t>
            </a:r>
            <a:r>
              <a:rPr lang="en-US" dirty="0">
                <a:hlinkClick r:id="rId5"/>
              </a:rPr>
              <a:t> §</a:t>
            </a:r>
            <a:r>
              <a:rPr lang="en-US" dirty="0" smtClean="0">
                <a:hlinkClick r:id="rId5"/>
              </a:rPr>
              <a:t>3015(d)</a:t>
            </a:r>
            <a:endParaRPr lang="en-US" dirty="0">
              <a:solidFill>
                <a:srgbClr val="FF0000"/>
              </a:solidFill>
            </a:endParaRPr>
          </a:p>
          <a:p>
            <a:r>
              <a:rPr lang="en-US" dirty="0" smtClean="0"/>
              <a:t>Kicker </a:t>
            </a:r>
            <a:r>
              <a:rPr lang="en-US" dirty="0"/>
              <a:t>&amp; </a:t>
            </a:r>
            <a:r>
              <a:rPr lang="en-US" dirty="0" smtClean="0"/>
              <a:t>Bad </a:t>
            </a:r>
            <a:r>
              <a:rPr lang="en-US" dirty="0"/>
              <a:t>D</a:t>
            </a:r>
            <a:r>
              <a:rPr lang="en-US" dirty="0" smtClean="0"/>
              <a:t>ischarge</a:t>
            </a:r>
            <a:r>
              <a:rPr lang="en-US" dirty="0"/>
              <a:t>, </a:t>
            </a:r>
            <a:r>
              <a:rPr lang="en-US" dirty="0">
                <a:hlinkClick r:id="rId6" action="ppaction://hlinkfile"/>
              </a:rPr>
              <a:t>Advisory date September 11, 2002</a:t>
            </a:r>
            <a:endParaRPr lang="en-US" dirty="0"/>
          </a:p>
        </p:txBody>
      </p:sp>
      <p:sp>
        <p:nvSpPr>
          <p:cNvPr id="4" name="Content Placeholder 3"/>
          <p:cNvSpPr>
            <a:spLocks noGrp="1"/>
          </p:cNvSpPr>
          <p:nvPr>
            <p:ph sz="half" idx="2"/>
          </p:nvPr>
        </p:nvSpPr>
        <p:spPr/>
        <p:txBody>
          <a:bodyPr>
            <a:normAutofit fontScale="77500" lnSpcReduction="20000"/>
          </a:bodyPr>
          <a:lstStyle/>
          <a:p>
            <a:r>
              <a:rPr lang="en-US" sz="2600" dirty="0"/>
              <a:t>K</a:t>
            </a:r>
            <a:r>
              <a:rPr lang="en-US" sz="2600" dirty="0" smtClean="0"/>
              <a:t>icker </a:t>
            </a:r>
            <a:r>
              <a:rPr lang="en-US" sz="2600" dirty="0"/>
              <a:t>C</a:t>
            </a:r>
            <a:r>
              <a:rPr lang="en-US" sz="2600" dirty="0" smtClean="0"/>
              <a:t>alculation</a:t>
            </a:r>
            <a:r>
              <a:rPr lang="en-US" sz="2600" dirty="0"/>
              <a:t>, </a:t>
            </a:r>
            <a:r>
              <a:rPr lang="en-US" sz="2600" dirty="0">
                <a:hlinkClick r:id="rId7" action="ppaction://hlinkfile"/>
              </a:rPr>
              <a:t>Advisory dated September 10, </a:t>
            </a:r>
            <a:r>
              <a:rPr lang="en-US" sz="2600" dirty="0" smtClean="0">
                <a:hlinkClick r:id="rId7" action="ppaction://hlinkfile"/>
              </a:rPr>
              <a:t>2002</a:t>
            </a:r>
            <a:r>
              <a:rPr lang="en-US" sz="2600" dirty="0" smtClean="0"/>
              <a:t>.</a:t>
            </a:r>
          </a:p>
          <a:p>
            <a:r>
              <a:rPr lang="en-US" sz="2600" dirty="0" smtClean="0"/>
              <a:t>Kicker </a:t>
            </a:r>
            <a:r>
              <a:rPr lang="en-US" sz="2600" dirty="0"/>
              <a:t>T</a:t>
            </a:r>
            <a:r>
              <a:rPr lang="en-US" sz="2600" dirty="0" smtClean="0"/>
              <a:t>able </a:t>
            </a:r>
            <a:r>
              <a:rPr lang="en-US" sz="2600" dirty="0"/>
              <a:t>E</a:t>
            </a:r>
            <a:r>
              <a:rPr lang="en-US" sz="2600" dirty="0" smtClean="0"/>
              <a:t>rror</a:t>
            </a:r>
            <a:r>
              <a:rPr lang="en-US" sz="2600" dirty="0"/>
              <a:t>, </a:t>
            </a:r>
            <a:r>
              <a:rPr lang="en-US" sz="2600" dirty="0">
                <a:hlinkClick r:id="rId8" action="ppaction://hlinkfile"/>
              </a:rPr>
              <a:t>Advisory dated September 6, </a:t>
            </a:r>
            <a:r>
              <a:rPr lang="en-US" sz="2600" dirty="0" smtClean="0">
                <a:hlinkClick r:id="rId8" action="ppaction://hlinkfile"/>
              </a:rPr>
              <a:t>2002</a:t>
            </a:r>
            <a:r>
              <a:rPr lang="en-US" sz="2600" dirty="0" smtClean="0"/>
              <a:t>.</a:t>
            </a:r>
          </a:p>
          <a:p>
            <a:r>
              <a:rPr lang="en-US" sz="2600" dirty="0" smtClean="0"/>
              <a:t>Multiple </a:t>
            </a:r>
            <a:r>
              <a:rPr lang="en-US" sz="2600" dirty="0"/>
              <a:t>K</a:t>
            </a:r>
            <a:r>
              <a:rPr lang="en-US" sz="2600" dirty="0" smtClean="0"/>
              <a:t>ickers</a:t>
            </a:r>
            <a:r>
              <a:rPr lang="en-US" sz="2600" dirty="0"/>
              <a:t>, </a:t>
            </a:r>
            <a:r>
              <a:rPr lang="en-US" sz="2600" dirty="0">
                <a:hlinkClick r:id="rId9" action="ppaction://hlinkfile"/>
              </a:rPr>
              <a:t>Advisory dated March 6, </a:t>
            </a:r>
            <a:r>
              <a:rPr lang="en-US" sz="2600" dirty="0" smtClean="0">
                <a:hlinkClick r:id="rId9" action="ppaction://hlinkfile"/>
              </a:rPr>
              <a:t>2003</a:t>
            </a:r>
            <a:endParaRPr lang="en-US" sz="2600" dirty="0" smtClean="0"/>
          </a:p>
          <a:p>
            <a:r>
              <a:rPr lang="en-US" sz="2600" dirty="0" smtClean="0"/>
              <a:t>R </a:t>
            </a:r>
            <a:r>
              <a:rPr lang="en-US" sz="2600" dirty="0"/>
              <a:t>K</a:t>
            </a:r>
            <a:r>
              <a:rPr lang="en-US" sz="2600" dirty="0" smtClean="0"/>
              <a:t>icker</a:t>
            </a:r>
            <a:r>
              <a:rPr lang="en-US" sz="2600" dirty="0"/>
              <a:t>, </a:t>
            </a:r>
            <a:r>
              <a:rPr lang="en-US" sz="2600" dirty="0">
                <a:hlinkClick r:id="rId10" action="ppaction://hlinkfile"/>
              </a:rPr>
              <a:t>Advisory dated July 31, </a:t>
            </a:r>
            <a:r>
              <a:rPr lang="en-US" sz="2600" dirty="0" smtClean="0">
                <a:hlinkClick r:id="rId10" action="ppaction://hlinkfile"/>
              </a:rPr>
              <a:t>2003</a:t>
            </a:r>
            <a:r>
              <a:rPr lang="en-US" sz="2600" dirty="0" smtClean="0"/>
              <a:t>.</a:t>
            </a:r>
          </a:p>
          <a:p>
            <a:r>
              <a:rPr lang="en-US" sz="2600" dirty="0" smtClean="0"/>
              <a:t>S </a:t>
            </a:r>
            <a:r>
              <a:rPr lang="en-US" sz="2600" dirty="0"/>
              <a:t>K</a:t>
            </a:r>
            <a:r>
              <a:rPr lang="en-US" sz="2600" dirty="0" smtClean="0"/>
              <a:t>icker </a:t>
            </a:r>
            <a:r>
              <a:rPr lang="en-US" sz="2600" dirty="0"/>
              <a:t>and 3-year </a:t>
            </a:r>
            <a:r>
              <a:rPr lang="en-US" sz="2600" dirty="0" smtClean="0"/>
              <a:t>Rate </a:t>
            </a:r>
            <a:r>
              <a:rPr lang="en-US" sz="2600" dirty="0"/>
              <a:t>I</a:t>
            </a:r>
            <a:r>
              <a:rPr lang="en-US" sz="2600" dirty="0" smtClean="0"/>
              <a:t>ssue</a:t>
            </a:r>
            <a:r>
              <a:rPr lang="en-US" sz="2600" dirty="0"/>
              <a:t>, </a:t>
            </a:r>
            <a:r>
              <a:rPr lang="en-US" sz="2600" dirty="0">
                <a:hlinkClick r:id="rId11" action="ppaction://hlinkfile"/>
              </a:rPr>
              <a:t>Advisory dated July 8, 2004</a:t>
            </a:r>
            <a:r>
              <a:rPr lang="en-US" sz="2600" dirty="0"/>
              <a:t>.</a:t>
            </a:r>
            <a:r>
              <a:rPr lang="en-US" dirty="0"/>
              <a:t/>
            </a:r>
            <a:br>
              <a:rPr lang="en-US" dirty="0"/>
            </a:br>
            <a:r>
              <a:rPr lang="en-US" dirty="0"/>
              <a:t/>
            </a:r>
            <a:br>
              <a:rPr lang="en-US" dirty="0"/>
            </a:br>
            <a:r>
              <a:rPr lang="en-US" dirty="0"/>
              <a:t/>
            </a:r>
            <a:br>
              <a:rPr lang="en-US" dirty="0"/>
            </a:br>
            <a:endParaRPr lang="en-US" dirty="0"/>
          </a:p>
        </p:txBody>
      </p:sp>
      <p:sp>
        <p:nvSpPr>
          <p:cNvPr id="5" name="Footer Placeholder 4"/>
          <p:cNvSpPr>
            <a:spLocks noGrp="1"/>
          </p:cNvSpPr>
          <p:nvPr>
            <p:ph type="ftr" sz="quarter" idx="11"/>
          </p:nvPr>
        </p:nvSpPr>
        <p:spPr/>
        <p:txBody>
          <a:bodyPr/>
          <a:lstStyle/>
          <a:p>
            <a:pPr>
              <a:defRPr/>
            </a:pPr>
            <a:r>
              <a:rPr lang="en-US" sz="1400" dirty="0" smtClean="0">
                <a:solidFill>
                  <a:schemeClr val="bg1"/>
                </a:solidFill>
              </a:rPr>
              <a:t>Kickers</a:t>
            </a:r>
            <a:endParaRPr lang="en-US" sz="1400" dirty="0">
              <a:solidFill>
                <a:schemeClr val="bg1"/>
              </a:solidFill>
            </a:endParaRPr>
          </a:p>
        </p:txBody>
      </p:sp>
      <p:sp>
        <p:nvSpPr>
          <p:cNvPr id="6" name="Slide Number Placeholder 5"/>
          <p:cNvSpPr>
            <a:spLocks noGrp="1"/>
          </p:cNvSpPr>
          <p:nvPr>
            <p:ph type="sldNum" sz="quarter" idx="12"/>
          </p:nvPr>
        </p:nvSpPr>
        <p:spPr>
          <a:xfrm>
            <a:off x="7162800" y="6629400"/>
            <a:ext cx="1905000" cy="304800"/>
          </a:xfrm>
        </p:spPr>
        <p:txBody>
          <a:bodyPr/>
          <a:lstStyle/>
          <a:p>
            <a:pPr algn="r"/>
            <a:fld id="{B940D881-2B53-479C-8AF2-12FE34D9E486}" type="slidenum">
              <a:rPr lang="en-US" sz="1400">
                <a:solidFill>
                  <a:schemeClr val="bg1"/>
                </a:solidFill>
              </a:rPr>
              <a:pPr algn="r"/>
              <a:t>54</a:t>
            </a:fld>
            <a:endParaRPr lang="en-US" sz="1400" dirty="0">
              <a:solidFill>
                <a:schemeClr val="bg1"/>
              </a:solidFill>
            </a:endParaRPr>
          </a:p>
        </p:txBody>
      </p:sp>
    </p:spTree>
    <p:extLst>
      <p:ext uri="{BB962C8B-B14F-4D97-AF65-F5344CB8AC3E}">
        <p14:creationId xmlns:p14="http://schemas.microsoft.com/office/powerpoint/2010/main" val="32434010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Continued</a:t>
            </a:r>
            <a:endParaRPr lang="en-US" dirty="0"/>
          </a:p>
        </p:txBody>
      </p:sp>
      <p:sp>
        <p:nvSpPr>
          <p:cNvPr id="4" name="Content Placeholder 3"/>
          <p:cNvSpPr>
            <a:spLocks noGrp="1"/>
          </p:cNvSpPr>
          <p:nvPr>
            <p:ph sz="half" idx="2"/>
          </p:nvPr>
        </p:nvSpPr>
        <p:spPr/>
        <p:txBody>
          <a:bodyPr>
            <a:normAutofit fontScale="70000" lnSpcReduction="20000"/>
          </a:bodyPr>
          <a:lstStyle/>
          <a:p>
            <a:pPr marL="0" indent="0">
              <a:buNone/>
            </a:pPr>
            <a:r>
              <a:rPr lang="en-US" dirty="0"/>
              <a:t/>
            </a:r>
            <a:br>
              <a:rPr lang="en-US" dirty="0"/>
            </a:br>
            <a:r>
              <a:rPr lang="en-US" dirty="0" smtClean="0"/>
              <a:t>Multiple </a:t>
            </a:r>
            <a:r>
              <a:rPr lang="en-US" dirty="0"/>
              <a:t>K</a:t>
            </a:r>
            <a:r>
              <a:rPr lang="en-US" dirty="0" smtClean="0"/>
              <a:t>ickers</a:t>
            </a:r>
            <a:r>
              <a:rPr lang="en-US" dirty="0"/>
              <a:t>, </a:t>
            </a:r>
            <a:r>
              <a:rPr lang="en-US" dirty="0">
                <a:hlinkClick r:id="rId2" action="ppaction://hlinkfile"/>
              </a:rPr>
              <a:t>Advisory dated March 6, 2003</a:t>
            </a:r>
            <a:r>
              <a:rPr lang="en-US" dirty="0"/>
              <a:t>.</a:t>
            </a:r>
          </a:p>
          <a:p>
            <a:pPr marL="0" indent="0">
              <a:buNone/>
            </a:pPr>
            <a:endParaRPr lang="en-US" b="1" dirty="0" smtClean="0"/>
          </a:p>
          <a:p>
            <a:pPr marL="0" indent="0">
              <a:buNone/>
            </a:pPr>
            <a:r>
              <a:rPr lang="en-US" b="1" dirty="0" smtClean="0"/>
              <a:t>Chapter </a:t>
            </a:r>
            <a:r>
              <a:rPr lang="en-US" b="1" dirty="0"/>
              <a:t>33 Kickers</a:t>
            </a:r>
          </a:p>
          <a:p>
            <a:pPr marL="0" indent="0">
              <a:buNone/>
            </a:pPr>
            <a:r>
              <a:rPr lang="en-US" dirty="0" smtClean="0">
                <a:hlinkClick r:id="rId3"/>
              </a:rPr>
              <a:t>M22-4 Pt. VI, 1.01c(2)</a:t>
            </a:r>
            <a:endParaRPr lang="en-US" dirty="0" smtClean="0"/>
          </a:p>
          <a:p>
            <a:pPr marL="0" indent="0">
              <a:buNone/>
            </a:pPr>
            <a:r>
              <a:rPr lang="en-US" dirty="0">
                <a:hlinkClick r:id="rId3"/>
              </a:rPr>
              <a:t>M22-4 Pt. VI, </a:t>
            </a:r>
            <a:r>
              <a:rPr lang="en-US" dirty="0" smtClean="0">
                <a:hlinkClick r:id="rId3"/>
              </a:rPr>
              <a:t>1.08(2), 1.11 and 1.14</a:t>
            </a:r>
            <a:endParaRPr lang="en-US" dirty="0"/>
          </a:p>
          <a:p>
            <a:pPr marL="0" indent="0">
              <a:buNone/>
            </a:pPr>
            <a:endParaRPr lang="en-US" b="1" dirty="0" smtClean="0"/>
          </a:p>
          <a:p>
            <a:pPr marL="0" indent="0">
              <a:buNone/>
            </a:pPr>
            <a:r>
              <a:rPr lang="en-US" b="1" dirty="0" smtClean="0"/>
              <a:t>Chapter 33 Kickers</a:t>
            </a:r>
          </a:p>
          <a:p>
            <a:pPr marL="0" indent="0">
              <a:buNone/>
            </a:pPr>
            <a:r>
              <a:rPr lang="en-US" dirty="0" smtClean="0">
                <a:hlinkClick r:id="rId4"/>
              </a:rPr>
              <a:t>M22-4 Pt. XII</a:t>
            </a:r>
            <a:r>
              <a:rPr lang="en-US" dirty="0" smtClean="0"/>
              <a:t> </a:t>
            </a:r>
          </a:p>
          <a:p>
            <a:pPr marL="0" indent="0">
              <a:buNone/>
            </a:pPr>
            <a:r>
              <a:rPr lang="en-US" dirty="0" smtClean="0">
                <a:hlinkClick r:id="rId5" action="ppaction://hlinkfile"/>
              </a:rPr>
              <a:t>21.9650</a:t>
            </a:r>
            <a:r>
              <a:rPr lang="en-US" dirty="0" smtClean="0"/>
              <a:t> </a:t>
            </a:r>
            <a:r>
              <a:rPr lang="en-US" dirty="0"/>
              <a:t>Increase in </a:t>
            </a:r>
            <a:r>
              <a:rPr lang="en-US" dirty="0" smtClean="0"/>
              <a:t>Educational </a:t>
            </a:r>
            <a:r>
              <a:rPr lang="en-US" dirty="0"/>
              <a:t>A</a:t>
            </a:r>
            <a:r>
              <a:rPr lang="en-US" dirty="0" smtClean="0"/>
              <a:t>ssistance</a:t>
            </a:r>
          </a:p>
          <a:p>
            <a:pPr marL="0" indent="0">
              <a:buNone/>
            </a:pPr>
            <a:r>
              <a:rPr lang="en-US" dirty="0" smtClean="0">
                <a:hlinkClick r:id="rId6" action="ppaction://hlinkfile"/>
              </a:rPr>
              <a:t>21.9655</a:t>
            </a:r>
            <a:r>
              <a:rPr lang="en-US" dirty="0" smtClean="0"/>
              <a:t> </a:t>
            </a:r>
            <a:r>
              <a:rPr lang="en-US" dirty="0"/>
              <a:t>Rates of </a:t>
            </a:r>
            <a:r>
              <a:rPr lang="en-US" dirty="0" smtClean="0"/>
              <a:t>Supplemental </a:t>
            </a:r>
            <a:r>
              <a:rPr lang="en-US" dirty="0"/>
              <a:t>E</a:t>
            </a:r>
            <a:r>
              <a:rPr lang="en-US" dirty="0" smtClean="0"/>
              <a:t>ducational </a:t>
            </a:r>
            <a:r>
              <a:rPr lang="en-US" dirty="0"/>
              <a:t>A</a:t>
            </a:r>
            <a:r>
              <a:rPr lang="en-US" dirty="0" smtClean="0"/>
              <a:t>ssistance   </a:t>
            </a:r>
          </a:p>
          <a:p>
            <a:pPr marL="0" indent="0">
              <a:buNone/>
            </a:pPr>
            <a:r>
              <a:rPr lang="en-US" dirty="0"/>
              <a:t>38 U.S.C. </a:t>
            </a:r>
            <a:r>
              <a:rPr lang="en-US" dirty="0" smtClean="0"/>
              <a:t>3313</a:t>
            </a:r>
            <a:endParaRPr lang="en-US" dirty="0"/>
          </a:p>
          <a:p>
            <a:pPr marL="0" indent="0">
              <a:buNone/>
            </a:pPr>
            <a:r>
              <a:rPr lang="en-US" dirty="0" smtClean="0"/>
              <a:t>38 </a:t>
            </a:r>
            <a:r>
              <a:rPr lang="en-US" dirty="0"/>
              <a:t>U.S.C. 3316</a:t>
            </a:r>
          </a:p>
        </p:txBody>
      </p:sp>
      <p:sp>
        <p:nvSpPr>
          <p:cNvPr id="5" name="Footer Placeholder 4"/>
          <p:cNvSpPr>
            <a:spLocks noGrp="1"/>
          </p:cNvSpPr>
          <p:nvPr>
            <p:ph type="ftr" sz="quarter" idx="11"/>
          </p:nvPr>
        </p:nvSpPr>
        <p:spPr/>
        <p:txBody>
          <a:bodyPr/>
          <a:lstStyle/>
          <a:p>
            <a:pPr>
              <a:defRPr/>
            </a:pPr>
            <a:r>
              <a:rPr lang="en-US" sz="1400" dirty="0" smtClean="0">
                <a:solidFill>
                  <a:schemeClr val="bg1"/>
                </a:solidFill>
              </a:rPr>
              <a:t>Kickers</a:t>
            </a:r>
            <a:endParaRPr lang="en-US" sz="1400" dirty="0">
              <a:solidFill>
                <a:schemeClr val="bg1"/>
              </a:solidFill>
            </a:endParaRPr>
          </a:p>
        </p:txBody>
      </p:sp>
      <p:sp>
        <p:nvSpPr>
          <p:cNvPr id="6" name="Slide Number Placeholder 5"/>
          <p:cNvSpPr>
            <a:spLocks noGrp="1"/>
          </p:cNvSpPr>
          <p:nvPr>
            <p:ph type="sldNum" sz="quarter" idx="12"/>
          </p:nvPr>
        </p:nvSpPr>
        <p:spPr>
          <a:xfrm>
            <a:off x="7162800" y="6629400"/>
            <a:ext cx="1905000" cy="304800"/>
          </a:xfrm>
        </p:spPr>
        <p:txBody>
          <a:bodyPr/>
          <a:lstStyle/>
          <a:p>
            <a:pPr algn="r"/>
            <a:fld id="{B940D881-2B53-479C-8AF2-12FE34D9E486}" type="slidenum">
              <a:rPr lang="en-US" sz="1400">
                <a:solidFill>
                  <a:schemeClr val="bg1"/>
                </a:solidFill>
              </a:rPr>
              <a:pPr algn="r"/>
              <a:t>55</a:t>
            </a:fld>
            <a:endParaRPr lang="en-US" sz="1400" dirty="0">
              <a:solidFill>
                <a:schemeClr val="bg1"/>
              </a:solidFill>
            </a:endParaRPr>
          </a:p>
        </p:txBody>
      </p:sp>
      <p:sp>
        <p:nvSpPr>
          <p:cNvPr id="7" name="Text Placeholder 6"/>
          <p:cNvSpPr>
            <a:spLocks noGrp="1"/>
          </p:cNvSpPr>
          <p:nvPr>
            <p:ph type="body" sz="half" idx="1"/>
          </p:nvPr>
        </p:nvSpPr>
        <p:spPr/>
        <p:txBody>
          <a:bodyPr>
            <a:normAutofit fontScale="70000" lnSpcReduction="20000"/>
          </a:bodyPr>
          <a:lstStyle/>
          <a:p>
            <a:pPr marL="0" indent="0">
              <a:buNone/>
            </a:pPr>
            <a:r>
              <a:rPr lang="en-US" b="1" dirty="0"/>
              <a:t>Chapter 1606 Kickers</a:t>
            </a:r>
            <a:endParaRPr lang="en-US" dirty="0"/>
          </a:p>
          <a:p>
            <a:pPr marL="0" indent="0">
              <a:buNone/>
            </a:pPr>
            <a:r>
              <a:rPr lang="en-US" dirty="0">
                <a:hlinkClick r:id="rId7" action="ppaction://hlinkfile"/>
              </a:rPr>
              <a:t>M22-4, Pt. VIII, 1.10b</a:t>
            </a:r>
            <a:endParaRPr lang="en-US" dirty="0"/>
          </a:p>
          <a:p>
            <a:pPr marL="0" indent="0">
              <a:buNone/>
            </a:pPr>
            <a:r>
              <a:rPr lang="en-US" dirty="0">
                <a:hlinkClick r:id="rId8" action="ppaction://hlinkfile"/>
              </a:rPr>
              <a:t>RPO Letter 22-04-25</a:t>
            </a:r>
            <a:endParaRPr lang="en-US" dirty="0"/>
          </a:p>
          <a:p>
            <a:pPr marL="0" indent="0">
              <a:buNone/>
            </a:pPr>
            <a:r>
              <a:rPr lang="en-US" dirty="0"/>
              <a:t>A</a:t>
            </a:r>
            <a:r>
              <a:rPr lang="en-US" dirty="0" smtClean="0"/>
              <a:t>rmy </a:t>
            </a:r>
            <a:r>
              <a:rPr lang="en-US" dirty="0"/>
              <a:t>D</a:t>
            </a:r>
            <a:r>
              <a:rPr lang="en-US" dirty="0" smtClean="0"/>
              <a:t>ata </a:t>
            </a:r>
            <a:r>
              <a:rPr lang="en-US" dirty="0"/>
              <a:t>P</a:t>
            </a:r>
            <a:r>
              <a:rPr lang="en-US" dirty="0" smtClean="0"/>
              <a:t>roblems</a:t>
            </a:r>
            <a:r>
              <a:rPr lang="en-US" dirty="0"/>
              <a:t>, </a:t>
            </a:r>
            <a:r>
              <a:rPr lang="en-US" dirty="0">
                <a:hlinkClick r:id="rId9" action="ppaction://hlinkfile"/>
              </a:rPr>
              <a:t>Advisory dated October 2, 2006.</a:t>
            </a:r>
            <a:r>
              <a:rPr lang="en-US" dirty="0"/>
              <a:t> </a:t>
            </a:r>
            <a:br>
              <a:rPr lang="en-US" dirty="0"/>
            </a:br>
            <a:r>
              <a:rPr lang="en-US" dirty="0" smtClean="0"/>
              <a:t>Chapter </a:t>
            </a:r>
            <a:r>
              <a:rPr lang="en-US" dirty="0"/>
              <a:t>1606 </a:t>
            </a:r>
            <a:r>
              <a:rPr lang="en-US" dirty="0" smtClean="0"/>
              <a:t>Kicker </a:t>
            </a:r>
            <a:r>
              <a:rPr lang="en-US" dirty="0"/>
              <a:t>E</a:t>
            </a:r>
            <a:r>
              <a:rPr lang="en-US" dirty="0" smtClean="0"/>
              <a:t>ligibility </a:t>
            </a:r>
            <a:r>
              <a:rPr lang="en-US" dirty="0"/>
              <a:t>Q</a:t>
            </a:r>
            <a:r>
              <a:rPr lang="en-US" dirty="0" smtClean="0"/>
              <a:t>uestion </a:t>
            </a:r>
            <a:r>
              <a:rPr lang="en-US" dirty="0"/>
              <a:t>, </a:t>
            </a:r>
            <a:r>
              <a:rPr lang="en-US" dirty="0">
                <a:hlinkClick r:id="rId10" action="ppaction://hlinkfile"/>
              </a:rPr>
              <a:t>Advisory dated October 22, 2007.</a:t>
            </a:r>
            <a:r>
              <a:rPr lang="en-US" dirty="0"/>
              <a:t/>
            </a:r>
            <a:br>
              <a:rPr lang="en-US" dirty="0"/>
            </a:br>
            <a:r>
              <a:rPr lang="en-US" dirty="0"/>
              <a:t>chapter 1606 </a:t>
            </a:r>
            <a:r>
              <a:rPr lang="en-US" dirty="0" smtClean="0"/>
              <a:t>Kicker </a:t>
            </a:r>
            <a:r>
              <a:rPr lang="en-US" dirty="0"/>
              <a:t>S</a:t>
            </a:r>
            <a:r>
              <a:rPr lang="en-US" dirty="0" smtClean="0"/>
              <a:t>tart </a:t>
            </a:r>
            <a:r>
              <a:rPr lang="en-US" dirty="0"/>
              <a:t>D</a:t>
            </a:r>
            <a:r>
              <a:rPr lang="en-US" dirty="0" smtClean="0"/>
              <a:t>ate</a:t>
            </a:r>
            <a:r>
              <a:rPr lang="en-US" dirty="0"/>
              <a:t>, </a:t>
            </a:r>
            <a:r>
              <a:rPr lang="en-US" dirty="0">
                <a:hlinkClick r:id="rId11" action="ppaction://hlinkfile"/>
              </a:rPr>
              <a:t>Advisory dated May 15, 2003</a:t>
            </a:r>
            <a:r>
              <a:rPr lang="en-US" dirty="0"/>
              <a:t>.Policy Advisory of July 9, 2007 </a:t>
            </a:r>
            <a:br>
              <a:rPr lang="en-US" dirty="0"/>
            </a:br>
            <a:r>
              <a:rPr lang="en-US" dirty="0" smtClean="0"/>
              <a:t>Chapter </a:t>
            </a:r>
            <a:r>
              <a:rPr lang="en-US" dirty="0"/>
              <a:t>1606 </a:t>
            </a:r>
            <a:r>
              <a:rPr lang="en-US" dirty="0" smtClean="0"/>
              <a:t>Kickers</a:t>
            </a:r>
            <a:r>
              <a:rPr lang="en-US" dirty="0"/>
              <a:t>, </a:t>
            </a:r>
            <a:r>
              <a:rPr lang="en-US" dirty="0">
                <a:hlinkClick r:id="rId12"/>
              </a:rPr>
              <a:t>Advisory dated July 9, 2007.</a:t>
            </a:r>
            <a:r>
              <a:rPr lang="en-US" dirty="0"/>
              <a:t/>
            </a:r>
            <a:br>
              <a:rPr lang="en-US" dirty="0"/>
            </a:br>
            <a:r>
              <a:rPr lang="en-US" dirty="0" smtClean="0"/>
              <a:t>Chapter </a:t>
            </a:r>
            <a:r>
              <a:rPr lang="en-US" dirty="0"/>
              <a:t>1606 </a:t>
            </a:r>
            <a:r>
              <a:rPr lang="en-US" dirty="0" smtClean="0"/>
              <a:t>Kicker </a:t>
            </a:r>
            <a:r>
              <a:rPr lang="en-US" dirty="0"/>
              <a:t>R</a:t>
            </a:r>
            <a:r>
              <a:rPr lang="en-US" dirty="0" smtClean="0"/>
              <a:t>ates </a:t>
            </a:r>
            <a:r>
              <a:rPr lang="en-US" dirty="0"/>
              <a:t>1/2 time, </a:t>
            </a:r>
            <a:r>
              <a:rPr lang="en-US" dirty="0">
                <a:hlinkClick r:id="rId13" action="ppaction://hlinkfile"/>
              </a:rPr>
              <a:t>Advisory dated July 25, 2007. </a:t>
            </a:r>
            <a:r>
              <a:rPr lang="en-US" dirty="0"/>
              <a:t/>
            </a:r>
            <a:br>
              <a:rPr lang="en-US" dirty="0"/>
            </a:br>
            <a:r>
              <a:rPr lang="en-US" dirty="0" smtClean="0"/>
              <a:t>Involuntary </a:t>
            </a:r>
            <a:r>
              <a:rPr lang="en-US" dirty="0"/>
              <a:t>S</a:t>
            </a:r>
            <a:r>
              <a:rPr lang="en-US" dirty="0" smtClean="0"/>
              <a:t>eparation </a:t>
            </a:r>
            <a:r>
              <a:rPr lang="en-US" dirty="0"/>
              <a:t>and </a:t>
            </a:r>
            <a:r>
              <a:rPr lang="en-US" dirty="0" smtClean="0"/>
              <a:t>Retention </a:t>
            </a:r>
            <a:r>
              <a:rPr lang="en-US" dirty="0"/>
              <a:t>of 1606 </a:t>
            </a:r>
            <a:r>
              <a:rPr lang="en-US" dirty="0" smtClean="0"/>
              <a:t>Benefits</a:t>
            </a:r>
            <a:r>
              <a:rPr lang="en-US" dirty="0"/>
              <a:t>, </a:t>
            </a:r>
            <a:r>
              <a:rPr lang="en-US" dirty="0">
                <a:hlinkClick r:id="rId14" action="ppaction://hlinkfile"/>
              </a:rPr>
              <a:t>Advisory dated March 18, 2005</a:t>
            </a:r>
            <a:r>
              <a:rPr lang="en-US" dirty="0"/>
              <a:t>.</a:t>
            </a:r>
          </a:p>
        </p:txBody>
      </p:sp>
    </p:spTree>
    <p:extLst>
      <p:ext uri="{BB962C8B-B14F-4D97-AF65-F5344CB8AC3E}">
        <p14:creationId xmlns:p14="http://schemas.microsoft.com/office/powerpoint/2010/main" val="2877282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en-US" dirty="0" smtClean="0"/>
              <a:t>Active Duty Kickers Offered</a:t>
            </a:r>
          </a:p>
        </p:txBody>
      </p:sp>
      <p:sp>
        <p:nvSpPr>
          <p:cNvPr id="99331" name="Rectangle 3"/>
          <p:cNvSpPr>
            <a:spLocks noGrp="1" noChangeArrowheads="1"/>
          </p:cNvSpPr>
          <p:nvPr>
            <p:ph idx="1"/>
          </p:nvPr>
        </p:nvSpPr>
        <p:spPr/>
        <p:txBody>
          <a:bodyPr>
            <a:normAutofit/>
          </a:bodyPr>
          <a:lstStyle/>
          <a:p>
            <a:pPr marL="0" indent="0">
              <a:spcBef>
                <a:spcPts val="600"/>
              </a:spcBef>
              <a:spcAft>
                <a:spcPts val="600"/>
              </a:spcAft>
              <a:buNone/>
              <a:defRPr/>
            </a:pPr>
            <a:r>
              <a:rPr lang="en-US" dirty="0" smtClean="0"/>
              <a:t>Servicemembers eligible for </a:t>
            </a:r>
            <a:r>
              <a:rPr lang="en-US" dirty="0"/>
              <a:t>C</a:t>
            </a:r>
            <a:r>
              <a:rPr lang="en-US" dirty="0" smtClean="0"/>
              <a:t>hapter </a:t>
            </a:r>
            <a:r>
              <a:rPr lang="en-US" dirty="0"/>
              <a:t>32 (Post-Vietnam </a:t>
            </a:r>
            <a:r>
              <a:rPr lang="en-US" dirty="0" smtClean="0"/>
              <a:t>Era Veterans</a:t>
            </a:r>
            <a:r>
              <a:rPr lang="en-US" dirty="0"/>
              <a:t>' Educational Assistance </a:t>
            </a:r>
            <a:r>
              <a:rPr lang="en-US" dirty="0" smtClean="0"/>
              <a:t>Program, </a:t>
            </a:r>
            <a:r>
              <a:rPr lang="en-US" dirty="0"/>
              <a:t>VEAP) </a:t>
            </a:r>
            <a:r>
              <a:rPr lang="en-US" dirty="0" smtClean="0"/>
              <a:t>or Chapter </a:t>
            </a:r>
            <a:r>
              <a:rPr lang="en-US" dirty="0" smtClean="0"/>
              <a:t>30 under Category IVA or IVC with a kicker may receive kicker payments while using chapter 32 or chapter 30. VEAP kickers are not payable under chapter 33</a:t>
            </a:r>
            <a:r>
              <a:rPr lang="en-US" dirty="0" smtClean="0"/>
              <a:t>.</a:t>
            </a:r>
            <a:endParaRPr lang="en-US" sz="1000" dirty="0"/>
          </a:p>
          <a:p>
            <a:pPr marL="0" indent="0">
              <a:spcBef>
                <a:spcPts val="600"/>
              </a:spcBef>
              <a:spcAft>
                <a:spcPts val="600"/>
              </a:spcAft>
              <a:buNone/>
              <a:defRPr/>
            </a:pPr>
            <a:r>
              <a:rPr lang="en-US" dirty="0"/>
              <a:t>Currently Service Departments only offer a College </a:t>
            </a:r>
            <a:r>
              <a:rPr lang="en-US" dirty="0" smtClean="0"/>
              <a:t>Fund Kicker </a:t>
            </a:r>
            <a:r>
              <a:rPr lang="en-US" dirty="0"/>
              <a:t>under the Montgomery GI </a:t>
            </a:r>
            <a:r>
              <a:rPr lang="en-US" dirty="0" smtClean="0"/>
              <a:t>Bill (MGIB</a:t>
            </a:r>
            <a:r>
              <a:rPr lang="en-US" dirty="0"/>
              <a:t>, C</a:t>
            </a:r>
            <a:r>
              <a:rPr lang="en-US" dirty="0" smtClean="0"/>
              <a:t>hapter 30</a:t>
            </a:r>
            <a:r>
              <a:rPr lang="en-US" dirty="0" smtClean="0"/>
              <a:t>). MGIB </a:t>
            </a:r>
            <a:r>
              <a:rPr lang="en-US" dirty="0" smtClean="0"/>
              <a:t>Kickers are payable under Chapter 30 or Chapter </a:t>
            </a:r>
            <a:r>
              <a:rPr lang="en-US" dirty="0" smtClean="0"/>
              <a:t>33 when </a:t>
            </a:r>
            <a:r>
              <a:rPr lang="en-US" dirty="0" smtClean="0"/>
              <a:t>Chapter 30 is relinquished.</a:t>
            </a:r>
            <a:endParaRPr lang="en-US" dirty="0"/>
          </a:p>
          <a:p>
            <a:pPr>
              <a:buNone/>
              <a:defRPr/>
            </a:pPr>
            <a:endParaRPr lang="en-US" dirty="0" smtClean="0"/>
          </a:p>
        </p:txBody>
      </p:sp>
      <p:sp>
        <p:nvSpPr>
          <p:cNvPr id="3" name="Slide Number Placeholder 2"/>
          <p:cNvSpPr>
            <a:spLocks noGrp="1"/>
          </p:cNvSpPr>
          <p:nvPr>
            <p:ph type="sldNum" sz="quarter" idx="12"/>
          </p:nvPr>
        </p:nvSpPr>
        <p:spPr/>
        <p:txBody>
          <a:bodyPr/>
          <a:lstStyle/>
          <a:p>
            <a:fld id="{3FE40F6C-36E6-4965-9D21-698197C3108F}" type="slidenum">
              <a:rPr lang="en-US" smtClean="0"/>
              <a:pPr/>
              <a:t>6</a:t>
            </a:fld>
            <a:endParaRPr lang="en-US" dirty="0"/>
          </a:p>
        </p:txBody>
      </p:sp>
      <p:sp>
        <p:nvSpPr>
          <p:cNvPr id="2" name="Footer Placeholder 1"/>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spTree>
    <p:extLst>
      <p:ext uri="{BB962C8B-B14F-4D97-AF65-F5344CB8AC3E}">
        <p14:creationId xmlns:p14="http://schemas.microsoft.com/office/powerpoint/2010/main" val="1018896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Check</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What types of kickers are there?</a:t>
            </a:r>
          </a:p>
          <a:p>
            <a:pPr marL="457200" indent="-457200">
              <a:buFont typeface="+mj-lt"/>
              <a:buAutoNum type="arabicPeriod"/>
            </a:pPr>
            <a:endParaRPr lang="en-US" dirty="0"/>
          </a:p>
          <a:p>
            <a:pPr marL="457200" indent="-457200">
              <a:buFont typeface="+mj-lt"/>
              <a:buAutoNum type="arabicPeriod"/>
            </a:pPr>
            <a:r>
              <a:rPr lang="en-US" dirty="0" smtClean="0"/>
              <a:t>Under what benefits are kickers paid?</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7</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spTree>
    <p:extLst>
      <p:ext uri="{BB962C8B-B14F-4D97-AF65-F5344CB8AC3E}">
        <p14:creationId xmlns:p14="http://schemas.microsoft.com/office/powerpoint/2010/main" val="1317114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5600"/>
            <a:ext cx="9144000" cy="1066800"/>
          </a:xfrm>
        </p:spPr>
        <p:txBody>
          <a:bodyPr/>
          <a:lstStyle/>
          <a:p>
            <a:r>
              <a:rPr lang="en-US" dirty="0"/>
              <a:t>MGIB Active Duty </a:t>
            </a:r>
            <a:r>
              <a:rPr lang="en-US" dirty="0" smtClean="0"/>
              <a:t>Kicker:</a:t>
            </a:r>
            <a:br>
              <a:rPr lang="en-US" dirty="0" smtClean="0"/>
            </a:br>
            <a:r>
              <a:rPr lang="en-US" sz="2400" dirty="0" smtClean="0"/>
              <a:t>Identify, Verify and Processing</a:t>
            </a:r>
            <a:endParaRPr lang="en-US" sz="2400" dirty="0"/>
          </a:p>
        </p:txBody>
      </p:sp>
      <p:sp>
        <p:nvSpPr>
          <p:cNvPr id="5" name="Footer Placeholder 4"/>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sp>
        <p:nvSpPr>
          <p:cNvPr id="6" name="Slide Number Placeholder 5"/>
          <p:cNvSpPr>
            <a:spLocks noGrp="1"/>
          </p:cNvSpPr>
          <p:nvPr>
            <p:ph type="sldNum" sz="quarter" idx="12"/>
          </p:nvPr>
        </p:nvSpPr>
        <p:spPr/>
        <p:txBody>
          <a:bodyPr/>
          <a:lstStyle/>
          <a:p>
            <a:fld id="{3FE40F6C-36E6-4965-9D21-698197C3108F}" type="slidenum">
              <a:rPr lang="en-US" smtClean="0"/>
              <a:pPr/>
              <a:t>8</a:t>
            </a:fld>
            <a:endParaRPr lang="en-US" dirty="0"/>
          </a:p>
        </p:txBody>
      </p:sp>
    </p:spTree>
    <p:extLst>
      <p:ext uri="{BB962C8B-B14F-4D97-AF65-F5344CB8AC3E}">
        <p14:creationId xmlns:p14="http://schemas.microsoft.com/office/powerpoint/2010/main" val="3033275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Duty Kicker Rates</a:t>
            </a:r>
            <a:endParaRPr lang="en-US" dirty="0"/>
          </a:p>
        </p:txBody>
      </p:sp>
      <p:sp>
        <p:nvSpPr>
          <p:cNvPr id="3" name="Content Placeholder 2"/>
          <p:cNvSpPr>
            <a:spLocks noGrp="1"/>
          </p:cNvSpPr>
          <p:nvPr>
            <p:ph idx="1"/>
          </p:nvPr>
        </p:nvSpPr>
        <p:spPr>
          <a:xfrm>
            <a:off x="457200" y="1219200"/>
            <a:ext cx="8229600" cy="5029200"/>
          </a:xfrm>
        </p:spPr>
        <p:txBody>
          <a:bodyPr>
            <a:normAutofit fontScale="92500"/>
          </a:bodyPr>
          <a:lstStyle/>
          <a:p>
            <a:pPr marL="0" indent="0">
              <a:lnSpc>
                <a:spcPct val="90000"/>
              </a:lnSpc>
              <a:buNone/>
              <a:defRPr/>
            </a:pPr>
            <a:r>
              <a:rPr lang="en-US" dirty="0" smtClean="0"/>
              <a:t>Kicker rates are found in BDN on the BDN 30D screen.</a:t>
            </a:r>
          </a:p>
          <a:p>
            <a:pPr marL="0" indent="0">
              <a:lnSpc>
                <a:spcPct val="90000"/>
              </a:lnSpc>
              <a:buNone/>
              <a:defRPr/>
            </a:pPr>
            <a:endParaRPr lang="en-US" sz="1000" dirty="0" smtClean="0"/>
          </a:p>
          <a:p>
            <a:pPr marL="0" indent="0">
              <a:lnSpc>
                <a:spcPct val="90000"/>
              </a:lnSpc>
              <a:buNone/>
              <a:defRPr/>
            </a:pPr>
            <a:r>
              <a:rPr lang="en-US" dirty="0" smtClean="0"/>
              <a:t>BDN 30D</a:t>
            </a:r>
            <a:r>
              <a:rPr lang="en-US" dirty="0"/>
              <a:t>, </a:t>
            </a:r>
            <a:r>
              <a:rPr lang="en-US" dirty="0" smtClean="0"/>
              <a:t>indicates the monthly amount </a:t>
            </a:r>
            <a:r>
              <a:rPr lang="en-US" dirty="0"/>
              <a:t>and </a:t>
            </a:r>
            <a:r>
              <a:rPr lang="en-US" dirty="0" smtClean="0"/>
              <a:t>the two-digit code. </a:t>
            </a:r>
          </a:p>
          <a:p>
            <a:pPr marL="0" indent="0">
              <a:lnSpc>
                <a:spcPct val="90000"/>
              </a:lnSpc>
              <a:buNone/>
              <a:defRPr/>
            </a:pPr>
            <a:endParaRPr lang="en-US" sz="1000" dirty="0" smtClean="0"/>
          </a:p>
          <a:p>
            <a:pPr marL="0" indent="0">
              <a:lnSpc>
                <a:spcPct val="90000"/>
              </a:lnSpc>
              <a:buNone/>
              <a:defRPr/>
            </a:pPr>
            <a:r>
              <a:rPr lang="en-US" dirty="0" smtClean="0"/>
              <a:t>When rates are not coded properly on the BDN 30D or need to be verified, locate kicker rates using the following:</a:t>
            </a:r>
          </a:p>
          <a:p>
            <a:pPr>
              <a:lnSpc>
                <a:spcPct val="90000"/>
              </a:lnSpc>
              <a:defRPr/>
            </a:pPr>
            <a:r>
              <a:rPr lang="en-US" dirty="0" smtClean="0"/>
              <a:t>M22-4, Part V, Chapter 1, </a:t>
            </a:r>
            <a:r>
              <a:rPr lang="en-US" dirty="0" smtClean="0">
                <a:hlinkClick r:id="rId3"/>
              </a:rPr>
              <a:t>Appendix E, Kicker Tables</a:t>
            </a:r>
            <a:endParaRPr lang="en-US" dirty="0" smtClean="0"/>
          </a:p>
          <a:p>
            <a:pPr>
              <a:lnSpc>
                <a:spcPct val="90000"/>
              </a:lnSpc>
              <a:defRPr/>
            </a:pPr>
            <a:r>
              <a:rPr lang="en-US" dirty="0" smtClean="0"/>
              <a:t>RPO Letter 22-08-12, </a:t>
            </a:r>
            <a:r>
              <a:rPr lang="en-US" dirty="0" smtClean="0">
                <a:hlinkClick r:id="rId4"/>
              </a:rPr>
              <a:t>enclosures 2, 3, and 4</a:t>
            </a:r>
            <a:endParaRPr lang="en-US" dirty="0"/>
          </a:p>
          <a:p>
            <a:pPr marL="0" indent="0">
              <a:lnSpc>
                <a:spcPct val="90000"/>
              </a:lnSpc>
              <a:buNone/>
              <a:defRPr/>
            </a:pPr>
            <a:endParaRPr lang="en-US" sz="1000" dirty="0" smtClean="0"/>
          </a:p>
          <a:p>
            <a:pPr marL="0" indent="0">
              <a:lnSpc>
                <a:spcPct val="90000"/>
              </a:lnSpc>
              <a:buNone/>
              <a:defRPr/>
            </a:pPr>
            <a:r>
              <a:rPr lang="en-US" b="1" u="sng" dirty="0" smtClean="0"/>
              <a:t>NOTE:</a:t>
            </a:r>
            <a:r>
              <a:rPr lang="en-US" dirty="0" smtClean="0"/>
              <a:t> Kickers </a:t>
            </a:r>
            <a:r>
              <a:rPr lang="en-US" dirty="0"/>
              <a:t>are based on the claimant’s date of enlistment and the kicker code provided.</a:t>
            </a:r>
          </a:p>
          <a:p>
            <a:pPr marL="0" indent="0">
              <a:buNone/>
            </a:pPr>
            <a:endParaRPr lang="en-US" sz="1100" dirty="0" smtClean="0"/>
          </a:p>
          <a:p>
            <a:pPr marL="0" indent="0">
              <a:buNone/>
            </a:pPr>
            <a:r>
              <a:rPr lang="en-US" b="1" u="sng" dirty="0" smtClean="0"/>
              <a:t>Remember:</a:t>
            </a:r>
            <a:r>
              <a:rPr lang="en-US" dirty="0" smtClean="0"/>
              <a:t>  Although </a:t>
            </a:r>
            <a:r>
              <a:rPr lang="en-US" dirty="0"/>
              <a:t>similar kicker data may appear in VIS, the BDN 30D screen is the authoritative source</a:t>
            </a:r>
            <a:r>
              <a:rPr lang="en-US" dirty="0" smtClean="0"/>
              <a:t>. If Chapter 30 kicker information appears in VIS and not on the BDN 30D screen, verify the conflict.</a:t>
            </a:r>
            <a:endParaRPr lang="en-US" dirty="0"/>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9</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Kickers</a:t>
            </a:r>
            <a:endParaRPr lang="en-US" sz="1400" dirty="0">
              <a:solidFill>
                <a:schemeClr val="bg1"/>
              </a:solidFill>
            </a:endParaRPr>
          </a:p>
        </p:txBody>
      </p:sp>
    </p:spTree>
    <p:extLst>
      <p:ext uri="{BB962C8B-B14F-4D97-AF65-F5344CB8AC3E}">
        <p14:creationId xmlns:p14="http://schemas.microsoft.com/office/powerpoint/2010/main" val="37159275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Overview of Today’s Training&amp;quot;&quot;/&gt;&lt;property id=&quot;20307&quot; value=&quot;285&quot;/&gt;&lt;/object&gt;&lt;object type=&quot;3&quot; unique_id=&quot;10007&quot;&gt;&lt;property id=&quot;20148&quot; value=&quot;5&quot;/&gt;&lt;property id=&quot;20300&quot; value=&quot;Slide 3 - &amp;quot;Lesson Objectives&amp;quot;&quot;/&gt;&lt;property id=&quot;20307&quot; value=&quot;288&quot;/&gt;&lt;/object&gt;&lt;object type=&quot;3&quot; unique_id=&quot;10008&quot;&gt;&lt;property id=&quot;20148&quot; value=&quot;5&quot;/&gt;&lt;property id=&quot;20300&quot; value=&quot;Slide 12 - &amp;quot;Adjustments to Enrollments &amp;amp;&amp;#x0D;&amp;#x0A;MITCs&amp;quot;&quot;/&gt;&lt;property id=&quot;20307&quot; value=&quot;289&quot;/&gt;&lt;/object&gt;&lt;object type=&quot;3&quot; unique_id=&quot;10009&quot;&gt;&lt;property id=&quot;20148&quot; value=&quot;5&quot;/&gt;&lt;property id=&quot;20300&quot; value=&quot;Slide 13 - &amp;quot;Adjustments to Enrollments &amp;quot;&quot;/&gt;&lt;property id=&quot;20307&quot; value=&quot;300&quot;/&gt;&lt;/object&gt;&lt;object type=&quot;3&quot; unique_id=&quot;10010&quot;&gt;&lt;property id=&quot;20148&quot; value=&quot;5&quot;/&gt;&lt;property id=&quot;20300&quot; value=&quot;Slide 14 - &amp;quot;Adjustments to Enrollments (Continued)&amp;quot;&quot;/&gt;&lt;property id=&quot;20307&quot; value=&quot;373&quot;/&gt;&lt;/object&gt;&lt;object type=&quot;3&quot; unique_id=&quot;10011&quot;&gt;&lt;property id=&quot;20148&quot; value=&quot;5&quot;/&gt;&lt;property id=&quot;20300&quot; value=&quot;Slide 7 - &amp;quot;Drop Period&amp;quot;&quot;/&gt;&lt;property id=&quot;20307&quot; value=&quot;292&quot;/&gt;&lt;/object&gt;&lt;object type=&quot;3&quot; unique_id=&quot;10012&quot;&gt;&lt;property id=&quot;20148&quot; value=&quot;5&quot;/&gt;&lt;property id=&quot;20300&quot; value=&quot;Slide 8 - &amp;quot;Punitive Grades&amp;quot;&quot;/&gt;&lt;property id=&quot;20307&quot; value=&quot;301&quot;/&gt;&lt;/object&gt;&lt;object type=&quot;3&quot; unique_id=&quot;10013&quot;&gt;&lt;property id=&quot;20148&quot; value=&quot;5&quot;/&gt;&lt;property id=&quot;20300&quot; value=&quot;Slide 9 - &amp;quot;Non-Punitive Grades&amp;quot;&quot;/&gt;&lt;property id=&quot;20307&quot; value=&quot;362&quot;/&gt;&lt;/object&gt;&lt;object type=&quot;3&quot; unique_id=&quot;10015&quot;&gt;&lt;property id=&quot;20148&quot; value=&quot;5&quot;/&gt;&lt;property id=&quot;20300&quot; value=&quot;Slide 6 - &amp;quot;Acceptable Mitigating Circumstances&amp;quot;&quot;/&gt;&lt;property id=&quot;20307&quot; value=&quot;304&quot;/&gt;&lt;/object&gt;&lt;object type=&quot;3&quot; unique_id=&quot;10016&quot;&gt;&lt;property id=&quot;20148&quot; value=&quot;5&quot;/&gt;&lt;property id=&quot;20300&quot; value=&quot;Slide 15 - &amp;quot;Comprehension Check&amp;quot;&quot;/&gt;&lt;property id=&quot;20307&quot; value=&quot;375&quot;/&gt;&lt;/object&gt;&lt;object type=&quot;3&quot; unique_id=&quot;10017&quot;&gt;&lt;property id=&quot;20148&quot; value=&quot;5&quot;/&gt;&lt;property id=&quot;20300&quot; value=&quot;Slide 16 - &amp;quot;Six Credit Hour Exclusion (6X) - Defined &amp;quot;&quot;/&gt;&lt;property id=&quot;20307&quot; value=&quot;305&quot;/&gt;&lt;/object&gt;&lt;object type=&quot;3&quot; unique_id=&quot;10018&quot;&gt;&lt;property id=&quot;20148&quot; value=&quot;5&quot;/&gt;&lt;property id=&quot;20300&quot; value=&quot;Slide 17 - &amp;quot;Six Credit Hour Exclusion (6X)&amp;quot;&quot;/&gt;&lt;property id=&quot;20307&quot; value=&quot;363&quot;/&gt;&lt;/object&gt;&lt;object type=&quot;3&quot; unique_id=&quot;10019&quot;&gt;&lt;property id=&quot;20148&quot; value=&quot;5&quot;/&gt;&lt;property id=&quot;20300&quot; value=&quot;Slide 18 - &amp;quot;Six Credit Hour Exclusion (6X) - Application&amp;quot;&quot;/&gt;&lt;property id=&quot;20307&quot; value=&quot;364&quot;/&gt;&lt;/object&gt;&lt;object type=&quot;3&quot; unique_id=&quot;10020&quot;&gt;&lt;property id=&quot;20148&quot; value=&quot;5&quot;/&gt;&lt;property id=&quot;20300&quot; value=&quot;Slide 19 - &amp;quot;Comprehension Check&amp;quot;&quot;/&gt;&lt;property id=&quot;20307&quot; value=&quot;376&quot;/&gt;&lt;/object&gt;&lt;object type=&quot;3&quot; unique_id=&quot;10021&quot;&gt;&lt;property id=&quot;20148&quot; value=&quot;5&quot;/&gt;&lt;property id=&quot;20300&quot; value=&quot;Slide 20 - &amp;quot;Protected  Unprotected Hours&amp;quot;&quot;/&gt;&lt;property id=&quot;20307&quot; value=&quot;299&quot;/&gt;&lt;/object&gt;&lt;object type=&quot;3&quot; unique_id=&quot;10022&quot;&gt;&lt;property id=&quot;20148&quot; value=&quot;5&quot;/&gt;&lt;property id=&quot;20300&quot; value=&quot;Slide 21 - &amp;quot;Effective Dates of Terminations&amp;quot;&quot;/&gt;&lt;property id=&quot;20307&quot; value=&quot;306&quot;/&gt;&lt;/object&gt;&lt;object type=&quot;3&quot; unique_id=&quot;10023&quot;&gt;&lt;property id=&quot;20148&quot; value=&quot;5&quot;/&gt;&lt;property id=&quot;20300&quot; value=&quot;Slide 22 - &amp;quot;Effective Dates of Terminations (Continued)&amp;quot;&quot;/&gt;&lt;property id=&quot;20307&quot; value=&quot;365&quot;/&gt;&lt;/object&gt;&lt;object type=&quot;3&quot; unique_id=&quot;10024&quot;&gt;&lt;property id=&quot;20148&quot; value=&quot;5&quot;/&gt;&lt;property id=&quot;20300&quot; value=&quot;Slide 23 - &amp;quot;Effective Dates of Terminations (Continued)&amp;quot;&quot;/&gt;&lt;property id=&quot;20307&quot; value=&quot;366&quot;/&gt;&lt;/object&gt;&lt;object type=&quot;3&quot; unique_id=&quot;10025&quot;&gt;&lt;property id=&quot;20148&quot; value=&quot;5&quot;/&gt;&lt;property id=&quot;20300&quot; value=&quot;Slide 24 - &amp;quot;Comprehension Check&amp;quot;&quot;/&gt;&lt;property id=&quot;20307&quot; value=&quot;377&quot;/&gt;&lt;/object&gt;&lt;object type=&quot;3&quot; unique_id=&quot;10026&quot;&gt;&lt;property id=&quot;20148&quot; value=&quot;5&quot;/&gt;&lt;property id=&quot;20300&quot; value=&quot;Slide 30 - &amp;quot;Terminations and IT Systems&amp;quot;&quot;/&gt;&lt;property id=&quot;20307&quot; value=&quot;367&quot;/&gt;&lt;/object&gt;&lt;object type=&quot;3&quot; unique_id=&quot;10027&quot;&gt;&lt;property id=&quot;20148&quot; value=&quot;5&quot;/&gt;&lt;property id=&quot;20300&quot; value=&quot;Slide 31 - &amp;quot;Terminations in LTS&amp;quot;&quot;/&gt;&lt;property id=&quot;20307&quot; value=&quot;368&quot;/&gt;&lt;/object&gt;&lt;object type=&quot;3&quot; unique_id=&quot;10028&quot;&gt;&lt;property id=&quot;20148&quot; value=&quot;5&quot;/&gt;&lt;property id=&quot;20300&quot; value=&quot;Slide 35 - &amp;quot;Comprehension Check&amp;quot;&quot;/&gt;&lt;property id=&quot;20307&quot; value=&quot;378&quot;/&gt;&lt;/object&gt;&lt;object type=&quot;3&quot; unique_id=&quot;10029&quot;&gt;&lt;property id=&quot;20148&quot; value=&quot;5&quot;/&gt;&lt;property id=&quot;20300&quot; value=&quot;Slide 25 - &amp;quot;Effective Dates of Reductions&amp;quot;&quot;/&gt;&lt;property id=&quot;20307&quot; value=&quot;369&quot;/&gt;&lt;/object&gt;&lt;object type=&quot;3&quot; unique_id=&quot;10030&quot;&gt;&lt;property id=&quot;20148&quot; value=&quot;5&quot;/&gt;&lt;property id=&quot;20300&quot; value=&quot;Slide 26 - &amp;quot;Effective Dates of Reductions (Continued)&amp;quot;&quot;/&gt;&lt;property id=&quot;20307&quot; value=&quot;380&quot;/&gt;&lt;/object&gt;&lt;object type=&quot;3&quot; unique_id=&quot;10031&quot;&gt;&lt;property id=&quot;20148&quot; value=&quot;5&quot;/&gt;&lt;property id=&quot;20300&quot; value=&quot;Slide 27 - &amp;quot;Effective Dates of Reductions (Continued)&amp;quot;&quot;/&gt;&lt;property id=&quot;20307&quot; value=&quot;370&quot;/&gt;&lt;/object&gt;&lt;object type=&quot;3&quot; unique_id=&quot;10032&quot;&gt;&lt;property id=&quot;20148&quot; value=&quot;5&quot;/&gt;&lt;property id=&quot;20300&quot; value=&quot;Slide 10 - &amp;quot;VA Form 22-1999B &amp;amp; 22-1999 (AM1999) &amp;quot;&quot;/&gt;&lt;property id=&quot;20307&quot; value=&quot;371&quot;/&gt;&lt;/object&gt;&lt;object type=&quot;3&quot; unique_id=&quot;10033&quot;&gt;&lt;property id=&quot;20148&quot; value=&quot;5&quot;/&gt;&lt;property id=&quot;20300&quot; value=&quot;Slide 29 - &amp;quot;Changes to Enrollment (VA Forms 22-1999 &amp;amp; 1999B) &amp;quot;&quot;/&gt;&lt;property id=&quot;20307&quot; value=&quot;372&quot;/&gt;&lt;/object&gt;&lt;object type=&quot;3&quot; unique_id=&quot;10034&quot;&gt;&lt;property id=&quot;20148&quot; value=&quot;5&quot;/&gt;&lt;property id=&quot;20300&quot; value=&quot;Slide 28 - &amp;quot;Comprehension Check&amp;quot;&quot;/&gt;&lt;property id=&quot;20307&quot; value=&quot;379&quot;/&gt;&lt;/object&gt;&lt;object type=&quot;3&quot; unique_id=&quot;10035&quot;&gt;&lt;property id=&quot;20148&quot; value=&quot;5&quot;/&gt;&lt;property id=&quot;20300&quot; value=&quot;Slide 36 - &amp;quot;Processing MITCs&amp;#x0D;&amp;#x0A;in the LTS&amp;quot;&quot;/&gt;&lt;property id=&quot;20307&quot; value=&quot;356&quot;/&gt;&lt;/object&gt;&lt;object type=&quot;3&quot; unique_id=&quot;10036&quot;&gt;&lt;property id=&quot;20148&quot; value=&quot;5&quot;/&gt;&lt;property id=&quot;20300&quot; value=&quot;Slide 37 - &amp;quot;Notification Letters&amp;quot;&quot;/&gt;&lt;property id=&quot;20307&quot; value=&quot;357&quot;/&gt;&lt;/object&gt;&lt;object type=&quot;3&quot; unique_id=&quot;10037&quot;&gt;&lt;property id=&quot;20148&quot; value=&quot;5&quot;/&gt;&lt;property id=&quot;20300&quot; value=&quot;Slide 32 - &amp;quot;VA-Once&amp;quot;&quot;/&gt;&lt;property id=&quot;20307&quot; value=&quot;358&quot;/&gt;&lt;/object&gt;&lt;object type=&quot;3&quot; unique_id=&quot;10038&quot;&gt;&lt;property id=&quot;20148&quot; value=&quot;5&quot;/&gt;&lt;property id=&quot;20300&quot; value=&quot;Slide 33 - &amp;quot;Amendment  Correction&amp;quot;&quot;/&gt;&lt;property id=&quot;20307&quot; value=&quot;359&quot;/&gt;&lt;/object&gt;&lt;object type=&quot;3&quot; unique_id=&quot;10039&quot;&gt;&lt;property id=&quot;20148&quot; value=&quot;5&quot;/&gt;&lt;property id=&quot;20300&quot; value=&quot;Slide 34 - &amp;quot;Demonstration - Amendment vs. Correction&amp;quot;&quot;/&gt;&lt;property id=&quot;20307&quot; value=&quot;360&quot;/&gt;&lt;/object&gt;&lt;object type=&quot;3&quot; unique_id=&quot;10040&quot;&gt;&lt;property id=&quot;20148&quot; value=&quot;5&quot;/&gt;&lt;property id=&quot;20300&quot; value=&quot;Slide 38 - &amp;quot;Mitigating Circumstances are Required &amp;#x0D;&amp;#x0A;(MITC-1)&amp;quot;&quot;/&gt;&lt;property id=&quot;20307&quot; value=&quot;338&quot;/&gt;&lt;/object&gt;&lt;object type=&quot;3&quot; unique_id=&quot;10041&quot;&gt;&lt;property id=&quot;20148&quot; value=&quot;5&quot;/&gt;&lt;property id=&quot;20300&quot; value=&quot;Slide 39 - &amp;quot;Generating an MITC-1 Letter&amp;quot;&quot;/&gt;&lt;property id=&quot;20307&quot; value=&quot;339&quot;/&gt;&lt;/object&gt;&lt;object type=&quot;3&quot; unique_id=&quot;10042&quot;&gt;&lt;property id=&quot;20148&quot; value=&quot;5&quot;/&gt;&lt;property id=&quot;20300&quot; value=&quot;Slide 40 - &amp;quot;Generating an MITC-1 Letter (Continued)&amp;quot;&quot;/&gt;&lt;property id=&quot;20307&quot; value=&quot;340&quot;/&gt;&lt;/object&gt;&lt;object type=&quot;3&quot; unique_id=&quot;10043&quot;&gt;&lt;property id=&quot;20148&quot; value=&quot;5&quot;/&gt;&lt;property id=&quot;20300&quot; value=&quot;Slide 41 - &amp;quot;Generating an MITC-1 Letter:  Do Not Apply 6X&amp;quot;&quot;/&gt;&lt;property id=&quot;20307&quot; value=&quot;342&quot;/&gt;&lt;/object&gt;&lt;object type=&quot;3&quot; unique_id=&quot;10044&quot;&gt;&lt;property id=&quot;20148&quot; value=&quot;5&quot;/&gt;&lt;property id=&quot;20300&quot; value=&quot;Slide 42 - &amp;quot;Demonstration - Generating an MITC-1 Letter:  Do Not Apply 6X&amp;quot;&quot;/&gt;&lt;property id=&quot;20307&quot; value=&quot;341&quot;/&gt;&lt;/object&gt;&lt;object type=&quot;3&quot; unique_id=&quot;10045&quot;&gt;&lt;property id=&quot;20148&quot; value=&quot;5&quot;/&gt;&lt;property id=&quot;20300&quot; value=&quot;Slide 43 - &amp;quot;Generating an MITC-1 Letter - Scenario 1 &amp;quot;&quot;/&gt;&lt;property id=&quot;20307&quot; value=&quot;344&quot;/&gt;&lt;/object&gt;&lt;object type=&quot;3&quot; unique_id=&quot;10046&quot;&gt;&lt;property id=&quot;20148&quot; value=&quot;5&quot;/&gt;&lt;property id=&quot;20300&quot; value=&quot;Slide 44 - &amp;quot;Generating an MITC-1 Letter:  Scenario 1&amp;quot;&quot;/&gt;&lt;property id=&quot;20307&quot; value=&quot;345&quot;/&gt;&lt;/object&gt;&lt;object type=&quot;3&quot; unique_id=&quot;10047&quot;&gt;&lt;property id=&quot;20148&quot; value=&quot;5&quot;/&gt;&lt;property id=&quot;20300&quot; value=&quot;Slide 45 - &amp;quot;Generating a MITC-1 Letter:  Scenario 1 (Continued) &amp;quot;&quot;/&gt;&lt;property id=&quot;20307&quot; value=&quot;346&quot;/&gt;&lt;/object&gt;&lt;object type=&quot;3&quot; unique_id=&quot;10048&quot;&gt;&lt;property id=&quot;20148&quot; value=&quot;5&quot;/&gt;&lt;property id=&quot;20300&quot; value=&quot;Slide 46 - &amp;quot;Generating an MITC-1 Letter:  Scenario 2 &amp;quot;&quot;/&gt;&lt;property id=&quot;20307&quot; value=&quot;347&quot;/&gt;&lt;/object&gt;&lt;object type=&quot;3&quot; unique_id=&quot;10049&quot;&gt;&lt;property id=&quot;20148&quot; value=&quot;5&quot;/&gt;&lt;property id=&quot;20300&quot; value=&quot;Slide 47 - &amp;quot;Scenario 2 - 6X Applicable Charges &amp;#x0D;&amp;#x0A;(6X Placeholders)&amp;quot;&quot;/&gt;&lt;property id=&quot;20307&quot; value=&quot;348&quot;/&gt;&lt;/object&gt;&lt;object type=&quot;3&quot; unique_id=&quot;10050&quot;&gt;&lt;property id=&quot;20148&quot; value=&quot;5&quot;/&gt;&lt;property id=&quot;20300&quot; value=&quot;Slide 48 - &amp;quot;Scenario 2 - 6X Applicable Charges &amp;#x0D;&amp;#x0A;(6X Placeholders) (Continued)&amp;quot;&quot;/&gt;&lt;property id=&quot;20307&quot; value=&quot;349&quot;/&gt;&lt;/object&gt;&lt;object type=&quot;3&quot; unique_id=&quot;10051&quot;&gt;&lt;property id=&quot;20148&quot; value=&quot;5&quot;/&gt;&lt;property id=&quot;20300&quot; value=&quot;Slide 49 - &amp;quot;Scenario 2 - 6X Applicable Charges &amp;#x0D;&amp;#x0A;(6X Placeholders) (Continued)&amp;quot;&quot;/&gt;&lt;property id=&quot;20307&quot; value=&quot;350&quot;/&gt;&lt;/object&gt;&lt;object type=&quot;3&quot; unique_id=&quot;10052&quot;&gt;&lt;property id=&quot;20148&quot; value=&quot;5&quot;/&gt;&lt;property id=&quot;20300&quot; value=&quot;Slide 50 - &amp;quot;Scenario 2 - 6X Applicable Charges &amp;#x0D;&amp;#x0A;(6X Placeholders) - Examples&amp;quot;&quot;/&gt;&lt;property id=&quot;20307&quot; value=&quot;381&quot;/&gt;&lt;/object&gt;&lt;object type=&quot;3&quot; unique_id=&quot;10053&quot;&gt;&lt;property id=&quot;20148&quot; value=&quot;5&quot;/&gt;&lt;property id=&quot;20300&quot; value=&quot;Slide 51 - &amp;quot;MITC-1 Letter:  Scenario 2 (6X Placeholders)&amp;quot;&quot;/&gt;&lt;property id=&quot;20307&quot; value=&quot;351&quot;/&gt;&lt;/object&gt;&lt;object type=&quot;3&quot; unique_id=&quot;10054&quot;&gt;&lt;property id=&quot;20148&quot; value=&quot;5&quot;/&gt;&lt;property id=&quot;20300&quot; value=&quot;Slide 52 - &amp;quot;MITC-1 Letter:  Scenario 2&amp;quot;&quot;/&gt;&lt;property id=&quot;20307&quot; value=&quot;352&quot;/&gt;&lt;/object&gt;&lt;object type=&quot;3&quot; unique_id=&quot;10055&quot;&gt;&lt;property id=&quot;20148&quot; value=&quot;5&quot;/&gt;&lt;property id=&quot;20300&quot; value=&quot;Slide 53 - &amp;quot;MITC-1 Letter:  Scenario 2 (Continued)&amp;quot;&quot;/&gt;&lt;property id=&quot;20307&quot; value=&quot;353&quot;/&gt;&lt;/object&gt;&lt;object type=&quot;3&quot; unique_id=&quot;10056&quot;&gt;&lt;property id=&quot;20148&quot; value=&quot;5&quot;/&gt;&lt;property id=&quot;20300&quot; value=&quot;Slide 54 - &amp;quot;MITC-1 Limitations&amp;quot;&quot;/&gt;&lt;property id=&quot;20307&quot; value=&quot;354&quot;/&gt;&lt;/object&gt;&lt;object type=&quot;3&quot; unique_id=&quot;10057&quot;&gt;&lt;property id=&quot;20148&quot; value=&quot;5&quot;/&gt;&lt;property id=&quot;20300&quot; value=&quot;Slide 55 - &amp;quot;MITC-1 Automation&amp;quot;&quot;/&gt;&lt;property id=&quot;20307&quot; value=&quot;355&quot;/&gt;&lt;/object&gt;&lt;object type=&quot;3&quot; unique_id=&quot;10058&quot;&gt;&lt;property id=&quot;20148&quot; value=&quot;5&quot;/&gt;&lt;property id=&quot;20300&quot; value=&quot;Slide 56 - &amp;quot;Comprehension Check&amp;quot;&quot;/&gt;&lt;property id=&quot;20307&quot; value=&quot;382&quot;/&gt;&lt;/object&gt;&lt;object type=&quot;3&quot; unique_id=&quot;10059&quot;&gt;&lt;property id=&quot;20148&quot; value=&quot;5&quot;/&gt;&lt;property id=&quot;20300&quot; value=&quot;Slide 57 - &amp;quot;MITCs Received &amp;#x0D;&amp;#x0A;but Not Accepted Letter &amp;#x0D;&amp;#x0A;(MITC-2)&amp;quot;&quot;/&gt;&lt;property id=&quot;20307&quot; value=&quot;328&quot;/&gt;&lt;/object&gt;&lt;object type=&quot;3&quot; unique_id=&quot;10060&quot;&gt;&lt;property id=&quot;20148&quot; value=&quot;5&quot;/&gt;&lt;property id=&quot;20300&quot; value=&quot;Slide 58 - &amp;quot;Generating an MITC-2 Letter&amp;quot;&quot;/&gt;&lt;property id=&quot;20307&quot; value=&quot;329&quot;/&gt;&lt;/object&gt;&lt;object type=&quot;3&quot; unique_id=&quot;10061&quot;&gt;&lt;property id=&quot;20148&quot; value=&quot;5&quot;/&gt;&lt;property id=&quot;20300&quot; value=&quot;Slide 59 - &amp;quot;MITCs “Are Provided” Box&amp;quot;&quot;/&gt;&lt;property id=&quot;20307&quot; value=&quot;330&quot;/&gt;&lt;/object&gt;&lt;object type=&quot;3&quot; unique_id=&quot;10062&quot;&gt;&lt;property id=&quot;20148&quot; value=&quot;5&quot;/&gt;&lt;property id=&quot;20300&quot; value=&quot;Slide 60 - &amp;quot;Generating an MITC-2 Letter: &amp;#x0D;&amp;#x0A;Received After Development&amp;quot;&quot;/&gt;&lt;property id=&quot;20307&quot; value=&quot;331&quot;/&gt;&lt;/object&gt;&lt;object type=&quot;3&quot; unique_id=&quot;10063&quot;&gt;&lt;property id=&quot;20148&quot; value=&quot;5&quot;/&gt;&lt;property id=&quot;20300&quot; value=&quot;Slide 61 - &amp;quot;Generating an MITC-2 Letter&amp;quot;&quot;/&gt;&lt;property id=&quot;20307&quot; value=&quot;332&quot;/&gt;&lt;/object&gt;&lt;object type=&quot;3&quot; unique_id=&quot;10064&quot;&gt;&lt;property id=&quot;20148&quot; value=&quot;5&quot;/&gt;&lt;property id=&quot;20300&quot; value=&quot;Slide 62 - &amp;quot;Generating an MITC-2 Letter (Continued)&amp;quot;&quot;/&gt;&lt;property id=&quot;20307&quot; value=&quot;333&quot;/&gt;&lt;/object&gt;&lt;object type=&quot;3&quot; unique_id=&quot;10065&quot;&gt;&lt;property id=&quot;20148&quot; value=&quot;5&quot;/&gt;&lt;property id=&quot;20300&quot; value=&quot;Slide 63 - &amp;quot;Generating an MITC-2 Letter (Continued)&amp;quot;&quot;/&gt;&lt;property id=&quot;20307&quot; value=&quot;334&quot;/&gt;&lt;/object&gt;&lt;object type=&quot;3&quot; unique_id=&quot;10066&quot;&gt;&lt;property id=&quot;20148&quot; value=&quot;5&quot;/&gt;&lt;property id=&quot;20300&quot; value=&quot;Slide 64 - &amp;quot;Generating an MITC-2 Letter (Continued)&amp;quot;&quot;/&gt;&lt;property id=&quot;20307&quot; value=&quot;335&quot;/&gt;&lt;/object&gt;&lt;object type=&quot;3&quot; unique_id=&quot;10067&quot;&gt;&lt;property id=&quot;20148&quot; value=&quot;5&quot;/&gt;&lt;property id=&quot;20300&quot; value=&quot;Slide 65 - &amp;quot;MITC-2  Letter&amp;quot;&quot;/&gt;&lt;property id=&quot;20307&quot; value=&quot;336&quot;/&gt;&lt;/object&gt;&lt;object type=&quot;3&quot; unique_id=&quot;10068&quot;&gt;&lt;property id=&quot;20148&quot; value=&quot;5&quot;/&gt;&lt;property id=&quot;20300&quot; value=&quot;Slide 66 - &amp;quot;MITC-2 – Automation&amp;quot;&quot;/&gt;&lt;property id=&quot;20307&quot; value=&quot;337&quot;/&gt;&lt;/object&gt;&lt;object type=&quot;3&quot; unique_id=&quot;10069&quot;&gt;&lt;property id=&quot;20148&quot; value=&quot;5&quot;/&gt;&lt;property id=&quot;20300&quot; value=&quot;Slide 67 - &amp;quot;Comprehension Check&amp;quot;&quot;/&gt;&lt;property id=&quot;20307&quot; value=&quot;383&quot;/&gt;&lt;/object&gt;&lt;object type=&quot;3&quot; unique_id=&quot;10070&quot;&gt;&lt;property id=&quot;20148&quot; value=&quot;5&quot;/&gt;&lt;property id=&quot;20300&quot; value=&quot;Slide 68 - &amp;quot;Mitigating Circumstances Received &amp;#x0D;&amp;#x0A;and Accepted Letter &amp;#x0D;&amp;#x0A;(MITC-3)&amp;quot;&quot;/&gt;&lt;property id=&quot;20307&quot; value=&quot;307&quot;/&gt;&lt;/object&gt;&lt;object type=&quot;3&quot; unique_id=&quot;10071&quot;&gt;&lt;property id=&quot;20148&quot; value=&quot;5&quot;/&gt;&lt;property id=&quot;20300&quot; value=&quot;Slide 69 - &amp;quot;Generating an MITC-3 Letter&amp;quot;&quot;/&gt;&lt;property id=&quot;20307&quot; value=&quot;308&quot;/&gt;&lt;/object&gt;&lt;object type=&quot;3&quot; unique_id=&quot;10072&quot;&gt;&lt;property id=&quot;20148&quot; value=&quot;5&quot;/&gt;&lt;property id=&quot;20300&quot; value=&quot;Slide 70 - &amp;quot;Mitigating Circumstances &amp;#x0D;&amp;#x0A;“Are Acceptable” Box&amp;quot;&quot;/&gt;&lt;property id=&quot;20307&quot; value=&quot;309&quot;/&gt;&lt;/object&gt;&lt;object type=&quot;3&quot; unique_id=&quot;10073&quot;&gt;&lt;property id=&quot;20148&quot; value=&quot;5&quot;/&gt;&lt;property id=&quot;20300&quot; value=&quot;Slide 71 - &amp;quot;Generating an MITC-3 Letter&amp;quot;&quot;/&gt;&lt;property id=&quot;20307&quot; value=&quot;310&quot;/&gt;&lt;/object&gt;&lt;object type=&quot;3&quot; unique_id=&quot;10074&quot;&gt;&lt;property id=&quot;20148&quot; value=&quot;5&quot;/&gt;&lt;property id=&quot;20300&quot; value=&quot;Slide 72 - &amp;quot;Generating an MITC-3 Letter:&amp;#x0D;&amp;#x0A;Received After Development&amp;quot;&quot;/&gt;&lt;property id=&quot;20307&quot; value=&quot;311&quot;/&gt;&lt;/object&gt;&lt;object type=&quot;3&quot; unique_id=&quot;10075&quot;&gt;&lt;property id=&quot;20148&quot; value=&quot;5&quot;/&gt;&lt;property id=&quot;20300&quot; value=&quot;Slide 73 - &amp;quot;Generating an MITC-3 Letter&amp;quot;&quot;/&gt;&lt;property id=&quot;20307&quot; value=&quot;312&quot;/&gt;&lt;/object&gt;&lt;object type=&quot;3&quot; unique_id=&quot;10076&quot;&gt;&lt;property id=&quot;20148&quot; value=&quot;5&quot;/&gt;&lt;property id=&quot;20300&quot; value=&quot;Slide 74 - &amp;quot;Generating an MITC-3 Letter (Continued)&amp;quot;&quot;/&gt;&lt;property id=&quot;20307&quot; value=&quot;313&quot;/&gt;&lt;/object&gt;&lt;object type=&quot;3&quot; unique_id=&quot;10077&quot;&gt;&lt;property id=&quot;20148&quot; value=&quot;5&quot;/&gt;&lt;property id=&quot;20300&quot; value=&quot;Slide 75 - &amp;quot;Generating an MITC-3 Letter (Continued)&amp;quot;&quot;/&gt;&lt;property id=&quot;20307&quot; value=&quot;314&quot;/&gt;&lt;/object&gt;&lt;object type=&quot;3&quot; unique_id=&quot;10078&quot;&gt;&lt;property id=&quot;20148&quot; value=&quot;5&quot;/&gt;&lt;property id=&quot;20300&quot; value=&quot;Slide 76 - &amp;quot;Generating an MITC-3 Letter (Continued)&amp;quot;&quot;/&gt;&lt;property id=&quot;20307&quot; value=&quot;316&quot;/&gt;&lt;/object&gt;&lt;object type=&quot;3&quot; unique_id=&quot;10079&quot;&gt;&lt;property id=&quot;20148&quot; value=&quot;5&quot;/&gt;&lt;property id=&quot;20300&quot; value=&quot;Slide 77 - &amp;quot;Generating an MITC-3 Letter (Continued)&amp;quot;&quot;/&gt;&lt;property id=&quot;20307&quot; value=&quot;315&quot;/&gt;&lt;/object&gt;&lt;object type=&quot;3&quot; unique_id=&quot;10080&quot;&gt;&lt;property id=&quot;20148&quot; value=&quot;5&quot;/&gt;&lt;property id=&quot;20300&quot; value=&quot;Slide 78 - &amp;quot;Generating an MITC-3 Letter (Continued)&amp;quot;&quot;/&gt;&lt;property id=&quot;20307&quot; value=&quot;324&quot;/&gt;&lt;/object&gt;&lt;object type=&quot;3&quot; unique_id=&quot;10081&quot;&gt;&lt;property id=&quot;20148&quot; value=&quot;5&quot;/&gt;&lt;property id=&quot;20300&quot; value=&quot;Slide 79 - &amp;quot;Generating an MITC-3 Letter (Continued)&amp;quot;&quot;/&gt;&lt;property id=&quot;20307&quot; value=&quot;325&quot;/&gt;&lt;/object&gt;&lt;object type=&quot;3&quot; unique_id=&quot;10082&quot;&gt;&lt;property id=&quot;20148&quot; value=&quot;5&quot;/&gt;&lt;property id=&quot;20300&quot; value=&quot;Slide 80 - &amp;quot;MITC-3 Letter – &amp;#x0D;&amp;#x0A;Limitations Collection Code&amp;quot;&quot;/&gt;&lt;property id=&quot;20307&quot; value=&quot;326&quot;/&gt;&lt;/object&gt;&lt;object type=&quot;3&quot; unique_id=&quot;10083&quot;&gt;&lt;property id=&quot;20148&quot; value=&quot;5&quot;/&gt;&lt;property id=&quot;20300&quot; value=&quot;Slide 81 - &amp;quot;MITC-3 Letter – &amp;#x0D;&amp;#x0A;Automation&amp;quot;&quot;/&gt;&lt;property id=&quot;20307&quot; value=&quot;327&quot;/&gt;&lt;/object&gt;&lt;object type=&quot;3&quot; unique_id=&quot;10084&quot;&gt;&lt;property id=&quot;20148&quot; value=&quot;5&quot;/&gt;&lt;property id=&quot;20300&quot; value=&quot;Slide 82 - &amp;quot;Six Credit Hours Exclusion (6X) Granted for Withdrawal/Termination &amp;#x0D;&amp;#x0A;(MITC-4)&amp;quot;&quot;/&gt;&lt;property id=&quot;20307&quot; value=&quot;317&quot;/&gt;&lt;/object&gt;&lt;object type=&quot;3&quot; unique_id=&quot;10085&quot;&gt;&lt;property id=&quot;20148&quot; value=&quot;5&quot;/&gt;&lt;property id=&quot;20300&quot; value=&quot;Slide 83 - &amp;quot;Generating an MITC-4 Letter&amp;quot;&quot;/&gt;&lt;property id=&quot;20307&quot; value=&quot;318&quot;/&gt;&lt;/object&gt;&lt;object type=&quot;3&quot; unique_id=&quot;10086&quot;&gt;&lt;property id=&quot;20148&quot; value=&quot;5&quot;/&gt;&lt;property id=&quot;20300&quot; value=&quot;Slide 84 - &amp;quot;Generating an MITC-4 Letter (Continued)&amp;quot;&quot;/&gt;&lt;property id=&quot;20307&quot; value=&quot;290&quot;/&gt;&lt;/object&gt;&lt;object type=&quot;3&quot; unique_id=&quot;10087&quot;&gt;&lt;property id=&quot;20148&quot; value=&quot;5&quot;/&gt;&lt;property id=&quot;20300&quot; value=&quot;Slide 85 - &amp;quot;Generating an MITC-4 Letter (Continued)&amp;quot;&quot;/&gt;&lt;property id=&quot;20307&quot; value=&quot;319&quot;/&gt;&lt;/object&gt;&lt;object type=&quot;3&quot; unique_id=&quot;10088&quot;&gt;&lt;property id=&quot;20148&quot; value=&quot;5&quot;/&gt;&lt;property id=&quot;20300&quot; value=&quot;Slide 86 - &amp;quot;Generating an MITC-4 Letter (Continued)&amp;quot;&quot;/&gt;&lt;property id=&quot;20307&quot; value=&quot;320&quot;/&gt;&lt;/object&gt;&lt;object type=&quot;3&quot; unique_id=&quot;10089&quot;&gt;&lt;property id=&quot;20148&quot; value=&quot;5&quot;/&gt;&lt;property id=&quot;20300&quot; value=&quot;Slide 87 - &amp;quot;Generating an MITC-4 Letter (Continued)&amp;quot;&quot;/&gt;&lt;property id=&quot;20307&quot; value=&quot;321&quot;/&gt;&lt;/object&gt;&lt;object type=&quot;3&quot; unique_id=&quot;10090&quot;&gt;&lt;property id=&quot;20148&quot; value=&quot;5&quot;/&gt;&lt;property id=&quot;20300&quot; value=&quot;Slide 88 - &amp;quot;MITC-4 Limitations&amp;quot;&quot;/&gt;&lt;property id=&quot;20307&quot; value=&quot;322&quot;/&gt;&lt;/object&gt;&lt;object type=&quot;3&quot; unique_id=&quot;10091&quot;&gt;&lt;property id=&quot;20148&quot; value=&quot;5&quot;/&gt;&lt;property id=&quot;20300&quot; value=&quot;Slide 89 - &amp;quot;MITC-4 Automation&amp;quot;&quot;/&gt;&lt;property id=&quot;20307&quot; value=&quot;323&quot;/&gt;&lt;/object&gt;&lt;object type=&quot;3&quot; unique_id=&quot;10092&quot;&gt;&lt;property id=&quot;20148&quot; value=&quot;5&quot;/&gt;&lt;property id=&quot;20300&quot; value=&quot;Slide 90 - &amp;quot;Mitigating Circumstances - Scenarios&amp;quot;&quot;/&gt;&lt;property id=&quot;20307&quot; value=&quot;384&quot;/&gt;&lt;/object&gt;&lt;object type=&quot;3&quot; unique_id=&quot;10094&quot;&gt;&lt;property id=&quot;20148&quot; value=&quot;5&quot;/&gt;&lt;property id=&quot;20300&quot; value=&quot;Slide 91 - &amp;quot;Summary&amp;quot;&quot;/&gt;&lt;property id=&quot;20307&quot; value=&quot;296&quot;/&gt;&lt;/object&gt;&lt;object type=&quot;3&quot; unique_id=&quot;10095&quot;&gt;&lt;property id=&quot;20148&quot; value=&quot;5&quot;/&gt;&lt;property id=&quot;20300&quot; value=&quot;Slide 92 - &amp;quot;Questions?&amp;quot;&quot;/&gt;&lt;property id=&quot;20307&quot; value=&quot;297&quot;/&gt;&lt;/object&gt;&lt;object type=&quot;3&quot; unique_id=&quot;10096&quot;&gt;&lt;property id=&quot;20148&quot; value=&quot;5&quot;/&gt;&lt;property id=&quot;20300&quot; value=&quot;Slide 93 - &amp;quot;TMS Assessment and Survey&amp;quot;&quot;/&gt;&lt;property id=&quot;20307&quot; value=&quot;298&quot;/&gt;&lt;/object&gt;&lt;object type=&quot;3&quot; unique_id=&quot;10097&quot;&gt;&lt;property id=&quot;20148&quot; value=&quot;5&quot;/&gt;&lt;property id=&quot;20300&quot; value=&quot;Slide 4 - &amp;quot;Terminology&amp;quot;&quot;/&gt;&lt;property id=&quot;20307&quot; value=&quot;387&quot;/&gt;&lt;/object&gt;&lt;object type=&quot;3&quot; unique_id=&quot;10098&quot;&gt;&lt;property id=&quot;20148&quot; value=&quot;5&quot;/&gt;&lt;property id=&quot;20300&quot; value=&quot;Slide 5 - &amp;quot;Mitigating Circumstances (MITCs)&amp;quot;&quot;/&gt;&lt;property id=&quot;20307&quot; value=&quot;386&quot;/&gt;&lt;/object&gt;&lt;object type=&quot;3&quot; unique_id=&quot;10099&quot;&gt;&lt;property id=&quot;20148&quot; value=&quot;5&quot;/&gt;&lt;property id=&quot;20300&quot; value=&quot;Slide 11 - &amp;quot;Comprehension Check&amp;quot;&quot;/&gt;&lt;property id=&quot;20307&quot; value=&quot;385&quot;/&gt;&lt;/objec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ced1f988-d16c-4eb7-9443-312b8723c36c">EDUSHARE-199-128</_dlc_DocId>
    <_dlc_DocIdUrl xmlns="ced1f988-d16c-4eb7-9443-312b8723c36c">
      <Url>http://vaww.infoshare.va.gov/sites/educationservice/225/225A/_layouts/DocIdRedir.aspx?ID=EDUSHARE-199-128</Url>
      <Description>EDUSHARE-199-128</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E4CC919667E7F640A1A551220B66E1DD" ma:contentTypeVersion="0" ma:contentTypeDescription="Create a new document." ma:contentTypeScope="" ma:versionID="8896d82f8ccc3cc9dcdf2780e0b81e9a">
  <xsd:schema xmlns:xsd="http://www.w3.org/2001/XMLSchema" xmlns:xs="http://www.w3.org/2001/XMLSchema" xmlns:p="http://schemas.microsoft.com/office/2006/metadata/properties" xmlns:ns2="ced1f988-d16c-4eb7-9443-312b8723c36c" targetNamespace="http://schemas.microsoft.com/office/2006/metadata/properties" ma:root="true" ma:fieldsID="1d673b042d7c1ef98ca4e77565e1a0f7" ns2:_="">
    <xsd:import namespace="ced1f988-d16c-4eb7-9443-312b8723c36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d1f988-d16c-4eb7-9443-312b8723c36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8A0659-97A6-4BD6-B102-893114E6088B}">
  <ds:schemaRefs>
    <ds:schemaRef ds:uri="http://schemas.microsoft.com/sharepoint/events"/>
  </ds:schemaRefs>
</ds:datastoreItem>
</file>

<file path=customXml/itemProps2.xml><?xml version="1.0" encoding="utf-8"?>
<ds:datastoreItem xmlns:ds="http://schemas.openxmlformats.org/officeDocument/2006/customXml" ds:itemID="{53FFBF52-CA27-49CE-BC0D-6472A767BE02}">
  <ds:schemaRefs>
    <ds:schemaRef ds:uri="http://schemas.microsoft.com/sharepoint/v3/contenttype/forms"/>
  </ds:schemaRefs>
</ds:datastoreItem>
</file>

<file path=customXml/itemProps3.xml><?xml version="1.0" encoding="utf-8"?>
<ds:datastoreItem xmlns:ds="http://schemas.openxmlformats.org/officeDocument/2006/customXml" ds:itemID="{EE589B4C-95E5-4A69-A5B6-12ACA6FFF17A}">
  <ds:schemaRefs>
    <ds:schemaRef ds:uri="http://schemas.openxmlformats.org/package/2006/metadata/core-properties"/>
    <ds:schemaRef ds:uri="http://purl.org/dc/terms/"/>
    <ds:schemaRef ds:uri="http://purl.org/dc/dcmitype/"/>
    <ds:schemaRef ds:uri="http://schemas.microsoft.com/office/infopath/2007/PartnerControls"/>
    <ds:schemaRef ds:uri="http://schemas.microsoft.com/office/2006/documentManagement/types"/>
    <ds:schemaRef ds:uri="http://purl.org/dc/elements/1.1/"/>
    <ds:schemaRef ds:uri="ced1f988-d16c-4eb7-9443-312b8723c36c"/>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E0B4BD74-C824-4311-83E0-27CD6830AB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d1f988-d16c-4eb7-9443-312b8723c3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41353</TotalTime>
  <Words>3077</Words>
  <Application>Microsoft Office PowerPoint</Application>
  <PresentationFormat>On-screen Show (4:3)</PresentationFormat>
  <Paragraphs>520</Paragraphs>
  <Slides>55</Slides>
  <Notes>21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2" baseType="lpstr">
      <vt:lpstr>Arial</vt:lpstr>
      <vt:lpstr>Calibri</vt:lpstr>
      <vt:lpstr>Impact</vt:lpstr>
      <vt:lpstr>Times New Roman</vt:lpstr>
      <vt:lpstr>Wingdings</vt:lpstr>
      <vt:lpstr>1_Office Theme</vt:lpstr>
      <vt:lpstr>Bitmap Image</vt:lpstr>
      <vt:lpstr>Kickers</vt:lpstr>
      <vt:lpstr>Overview of Today’s Training</vt:lpstr>
      <vt:lpstr>Objective</vt:lpstr>
      <vt:lpstr>What Is a Kicker?</vt:lpstr>
      <vt:lpstr>Types of Kickers</vt:lpstr>
      <vt:lpstr>Active Duty Kickers Offered</vt:lpstr>
      <vt:lpstr>Comprehension Check</vt:lpstr>
      <vt:lpstr>MGIB Active Duty Kicker: Identify, Verify and Processing</vt:lpstr>
      <vt:lpstr>Active Duty Kicker Rates</vt:lpstr>
      <vt:lpstr>How to Locate a Kicker</vt:lpstr>
      <vt:lpstr>Active Duty Kickers Offered</vt:lpstr>
      <vt:lpstr>Navy Active Duty Kicker Verification</vt:lpstr>
      <vt:lpstr>  Marine Corps Active Duty Kicker Verification</vt:lpstr>
      <vt:lpstr> Coast Guard Active Duty Kicker Verification</vt:lpstr>
      <vt:lpstr>Army Active Duty Kicker Verification</vt:lpstr>
      <vt:lpstr>      Kicker Information Not on the BDN 30D Screen</vt:lpstr>
      <vt:lpstr>Analyzing a Kicker Contract</vt:lpstr>
      <vt:lpstr>Determining a Kicker Amount</vt:lpstr>
      <vt:lpstr>MGIB Payments with Kicker</vt:lpstr>
      <vt:lpstr>MGIB Less Than Half Time Training</vt:lpstr>
      <vt:lpstr>Kicker and Enlistment Term</vt:lpstr>
      <vt:lpstr>Things to Know and Remember about Kickers</vt:lpstr>
      <vt:lpstr>Comprehension Check</vt:lpstr>
      <vt:lpstr>Chapter 1606 Kickers: Identify, Verify, and Processing</vt:lpstr>
      <vt:lpstr>1606 Kicker</vt:lpstr>
      <vt:lpstr>Review BDN DOD Screen</vt:lpstr>
      <vt:lpstr>Kicker Information Not on BDN DOD Screen</vt:lpstr>
      <vt:lpstr>1606 Kicker Eligibility/Status</vt:lpstr>
      <vt:lpstr>BDN Reason Codes</vt:lpstr>
      <vt:lpstr>BDN Kicker Override Codes &amp; Rates</vt:lpstr>
      <vt:lpstr>Rate is Based on Training Time</vt:lpstr>
      <vt:lpstr>Comprehension Check </vt:lpstr>
      <vt:lpstr>Paying Kickers Under Chapter 33</vt:lpstr>
      <vt:lpstr>Kickers Payable Under Chapter 33</vt:lpstr>
      <vt:lpstr>Prorated Chapter 30 Kickers</vt:lpstr>
      <vt:lpstr>Prorated Kickers</vt:lpstr>
      <vt:lpstr>Locate the Full Chapter 30 Kicker Rate</vt:lpstr>
      <vt:lpstr>The Prorated Kicker Formula</vt:lpstr>
      <vt:lpstr>The Prorated Kicker Formula – ‘A’</vt:lpstr>
      <vt:lpstr>The Prorated Kicker Formula – ‘X’</vt:lpstr>
      <vt:lpstr>The Prorated Kicker Formula – ‘Z’</vt:lpstr>
      <vt:lpstr>Net Active Service - DD214 Job Aid for Service Period Length</vt:lpstr>
      <vt:lpstr>Prorated Kicker Example</vt:lpstr>
      <vt:lpstr>Kicker Table</vt:lpstr>
      <vt:lpstr>A Prorated Kicker Example Step 1</vt:lpstr>
      <vt:lpstr>A Prorated Kicker Example Step 2</vt:lpstr>
      <vt:lpstr>A Prorated Kicker Example Step 3</vt:lpstr>
      <vt:lpstr>A Prorated Kicker Example Step 4</vt:lpstr>
      <vt:lpstr>A Prorated Kicker Example Step 5</vt:lpstr>
      <vt:lpstr>Prorated Kicker in BDN </vt:lpstr>
      <vt:lpstr>M23 Screen – Prorated Kicker Example</vt:lpstr>
      <vt:lpstr>Comprehension Check </vt:lpstr>
      <vt:lpstr>Questions</vt:lpstr>
      <vt:lpstr>References</vt:lpstr>
      <vt:lpstr>References Continued</vt:lpstr>
    </vt:vector>
  </TitlesOfParts>
  <Company>Veterans Benefits Administration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Kickers PowerPoint Presentation</dc:title>
  <dc:subject>VCE</dc:subject>
  <dc:creator>Department of Veterans Affairs, Veterans Benefits Administration, Education Service, STAFF</dc:creator>
  <cp:keywords>kicker,active duty,active duty supplemental,chapter 1606,MGIB,BDN,chapter 30,chapter 32,chapter 33</cp:keywords>
  <dc:description>This lesson introduces the Veterans Claims Examiner (VCE) to Kickers. It discusses how to identify and process benefit payments involving kickers. </dc:description>
  <cp:lastModifiedBy>Poole, Kathleen</cp:lastModifiedBy>
  <cp:revision>641</cp:revision>
  <cp:lastPrinted>2014-12-11T15:38:44Z</cp:lastPrinted>
  <dcterms:created xsi:type="dcterms:W3CDTF">2014-09-26T18:35:36Z</dcterms:created>
  <dcterms:modified xsi:type="dcterms:W3CDTF">2017-04-24T15:39:30Z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0x010100E4CC919667E7F640A1A551220B66E1DD</vt:lpwstr>
  </property>
  <property fmtid="{D5CDD505-2E9C-101B-9397-08002B2CF9AE}" pid="3" name="_dlc_DocIdItemGuid">
    <vt:lpwstr>bfec2929-97e6-4e20-a268-db5431069a75</vt:lpwstr>
  </property>
  <property fmtid="{D5CDD505-2E9C-101B-9397-08002B2CF9AE}" pid="4" name="Topic">
    <vt:lpwstr>Kickers</vt:lpwstr>
  </property>
  <property fmtid="{D5CDD505-2E9C-101B-9397-08002B2CF9AE}" pid="5" name="RPO">
    <vt:lpwstr>Atlanta</vt:lpwstr>
  </property>
  <property fmtid="{D5CDD505-2E9C-101B-9397-08002B2CF9AE}" pid="6" name="Type">
    <vt:lpwstr>Presentation</vt:lpwstr>
  </property>
  <property fmtid="{D5CDD505-2E9C-101B-9397-08002B2CF9AE}" pid="7" name="Language">
    <vt:lpwstr>en</vt:lpwstr>
  </property>
</Properties>
</file>