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5"/>
  </p:notesMasterIdLst>
  <p:sldIdLst>
    <p:sldId id="256" r:id="rId5"/>
    <p:sldId id="257" r:id="rId6"/>
    <p:sldId id="258" r:id="rId7"/>
    <p:sldId id="293" r:id="rId8"/>
    <p:sldId id="298" r:id="rId9"/>
    <p:sldId id="277" r:id="rId10"/>
    <p:sldId id="276" r:id="rId11"/>
    <p:sldId id="278" r:id="rId12"/>
    <p:sldId id="279" r:id="rId13"/>
    <p:sldId id="280" r:id="rId14"/>
    <p:sldId id="281" r:id="rId15"/>
    <p:sldId id="282" r:id="rId16"/>
    <p:sldId id="283" r:id="rId17"/>
    <p:sldId id="284" r:id="rId18"/>
    <p:sldId id="285" r:id="rId19"/>
    <p:sldId id="286" r:id="rId20"/>
    <p:sldId id="287" r:id="rId21"/>
    <p:sldId id="297" r:id="rId22"/>
    <p:sldId id="290" r:id="rId23"/>
    <p:sldId id="292"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166" autoAdjust="0"/>
  </p:normalViewPr>
  <p:slideViewPr>
    <p:cSldViewPr>
      <p:cViewPr varScale="1">
        <p:scale>
          <a:sx n="63" d="100"/>
          <a:sy n="63" d="100"/>
        </p:scale>
        <p:origin x="299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10/31/2018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cfr.gov/cgi-bin/text-idx?SID=82dff702b2ae874716a1f5c2fc249f49&amp;mc=true&amp;node=20180713y1.30"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Instructor Notes:</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course teaches students how to review field examinations and supporting documentation for completeness and accuracy, how to update</a:t>
            </a:r>
            <a:r>
              <a:rPr lang="en-US" sz="1200" kern="1200" baseline="0" dirty="0">
                <a:solidFill>
                  <a:schemeClr val="tx1"/>
                </a:solidFill>
                <a:effectLst/>
                <a:latin typeface="+mn-lt"/>
                <a:ea typeface="+mn-ea"/>
                <a:cs typeface="+mn-cs"/>
              </a:rPr>
              <a:t> Beneficiary Fiduciary Field System (BFFS) record to schedule future control, and how to select and close work items within BFFS.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24278894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Update BFFS beneficiary record and schedule future examinations.</a:t>
            </a:r>
          </a:p>
          <a:p>
            <a:r>
              <a:rPr lang="en-US" i="1" baseline="0" dirty="0"/>
              <a:t>Policy Reference(s):  FPM 2.I.4.h</a:t>
            </a:r>
          </a:p>
          <a:p>
            <a:r>
              <a:rPr lang="en-US" i="1" baseline="0" dirty="0"/>
              <a:t>FPG Article(s):  Beneficiary Record, Fiduciary Record Management</a:t>
            </a:r>
          </a:p>
          <a:p>
            <a:endParaRPr lang="en-US" sz="1200" i="1"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Instructor</a:t>
            </a:r>
            <a:r>
              <a:rPr lang="en-US" sz="1200" i="0" u="sng" kern="1200" baseline="0" dirty="0">
                <a:solidFill>
                  <a:schemeClr val="tx1"/>
                </a:solidFill>
                <a:effectLst/>
                <a:latin typeface="+mn-lt"/>
                <a:ea typeface="+mn-ea"/>
                <a:cs typeface="+mn-cs"/>
              </a:rPr>
              <a:t> Notes:</a:t>
            </a:r>
            <a:endParaRPr lang="en-US" sz="1200" i="0" u="none" kern="1200" baseline="0" dirty="0">
              <a:solidFill>
                <a:schemeClr val="tx1"/>
              </a:solidFill>
              <a:effectLst/>
              <a:latin typeface="+mn-lt"/>
              <a:ea typeface="+mn-ea"/>
              <a:cs typeface="+mn-cs"/>
            </a:endParaRPr>
          </a:p>
          <a:p>
            <a:endParaRPr lang="en-US" sz="1200" i="0" u="non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Except for Initial Request for Appointment Information and locked fields, all fields in the beneficiary’s and fiduciary’s records in BFFS must be updated with applicable information gathered during the field examination.</a:t>
            </a:r>
          </a:p>
          <a:p>
            <a:endParaRPr lang="en-US" dirty="0">
              <a:effectLst/>
            </a:endParaRPr>
          </a:p>
          <a:p>
            <a:r>
              <a:rPr lang="en-US" sz="1200" kern="1200" dirty="0">
                <a:solidFill>
                  <a:schemeClr val="tx1"/>
                </a:solidFill>
                <a:effectLst/>
                <a:latin typeface="+mn-lt"/>
                <a:ea typeface="+mn-ea"/>
                <a:cs typeface="+mn-cs"/>
              </a:rPr>
              <a:t>Legal Instruments Examiners may use the Update Beneficiary button functionality available in the FElux, but must confirm that information is updated appropriately.  In addition, the Legal Instruments Examiner must manually update any other fields within the beneficiary’s and fiduciary’s records which are not complete or not up-to-date, for which the correct information is available to the Legal Instruments Examiner.</a:t>
            </a:r>
            <a:endParaRPr lang="en-US" dirty="0">
              <a:effectLst/>
            </a:endParaRPr>
          </a:p>
          <a:p>
            <a:endParaRPr lang="en-US" i="0" u="sng" dirty="0"/>
          </a:p>
          <a:p>
            <a:r>
              <a:rPr lang="en-US" b="1" i="0" u="none" dirty="0"/>
              <a:t>Instructor Demonstration:  </a:t>
            </a:r>
            <a:r>
              <a:rPr lang="en-US" b="0" i="0" u="none" dirty="0"/>
              <a:t>Demonstrate how to update the beneficiary record.  </a:t>
            </a:r>
            <a:endParaRPr lang="en-US" b="1" i="0"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8509222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Update BFFS beneficiary record and schedule future examinations.</a:t>
            </a:r>
          </a:p>
          <a:p>
            <a:r>
              <a:rPr lang="en-US" i="1" baseline="0" dirty="0"/>
              <a:t>Policy Reference(s):  FPM 2.D.9, FPM 2.I.4.j</a:t>
            </a:r>
          </a:p>
          <a:p>
            <a:r>
              <a:rPr lang="en-US" i="1" baseline="0" dirty="0"/>
              <a:t>FPG Article(s):  </a:t>
            </a:r>
            <a:r>
              <a:rPr lang="en-US" sz="1200" b="0" i="1" kern="1200" baseline="0" dirty="0">
                <a:solidFill>
                  <a:schemeClr val="tx1"/>
                </a:solidFill>
                <a:effectLst/>
                <a:latin typeface="+mn-lt"/>
                <a:ea typeface="+mn-ea"/>
                <a:cs typeface="+mn-cs"/>
              </a:rPr>
              <a:t>Field Examination Analysis</a:t>
            </a:r>
            <a:endParaRPr lang="en-US" i="1" baseline="0" dirty="0"/>
          </a:p>
          <a:p>
            <a:endParaRPr lang="en-US" sz="1200" i="1"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Instructor</a:t>
            </a:r>
            <a:r>
              <a:rPr lang="en-US" sz="1200" i="0" u="sng" kern="1200" baseline="0" dirty="0">
                <a:solidFill>
                  <a:schemeClr val="tx1"/>
                </a:solidFill>
                <a:effectLst/>
                <a:latin typeface="+mn-lt"/>
                <a:ea typeface="+mn-ea"/>
                <a:cs typeface="+mn-cs"/>
              </a:rPr>
              <a:t> Notes:</a:t>
            </a:r>
          </a:p>
          <a:p>
            <a:endParaRPr lang="en-US" sz="1200" i="0" u="non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diary date is what controls for actions needed in the future and helps to ensure timely follow-up by the hub. A diary prompts BFFS to automatically establish and assign a work item to an</a:t>
            </a:r>
            <a:r>
              <a:rPr lang="en-US" sz="1200" kern="1200" baseline="0" dirty="0">
                <a:solidFill>
                  <a:schemeClr val="tx1"/>
                </a:solidFill>
                <a:effectLst/>
                <a:latin typeface="+mn-lt"/>
                <a:ea typeface="+mn-ea"/>
                <a:cs typeface="+mn-cs"/>
              </a:rPr>
              <a:t> employee.</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Based on information contained in the FELux, BFFS will create a system-proposed diary date </a:t>
            </a:r>
            <a:r>
              <a:rPr lang="en-US" sz="1200" b="0" i="0" u="none" strike="noStrike" kern="1200" baseline="0" dirty="0">
                <a:solidFill>
                  <a:schemeClr val="tx1"/>
                </a:solidFill>
                <a:latin typeface="+mn-lt"/>
                <a:ea typeface="+mn-ea"/>
                <a:cs typeface="+mn-cs"/>
              </a:rPr>
              <a:t>For example, FELux will propose a future diary for contact in three years using streamlined oversight for cases where the fiduciary is appointed as a Spouse Fiduciary and the situation is excellent. If the field examiner chooses a different date from the diary date proposed by the system, the field examiner must provide an explanation in the </a:t>
            </a:r>
            <a:r>
              <a:rPr lang="en-US" sz="1200" b="1" i="0" u="none" strike="noStrike" kern="1200" baseline="0" dirty="0">
                <a:solidFill>
                  <a:schemeClr val="tx1"/>
                </a:solidFill>
                <a:latin typeface="+mn-lt"/>
                <a:ea typeface="+mn-ea"/>
                <a:cs typeface="+mn-cs"/>
              </a:rPr>
              <a:t>Explain If Different From Proposed </a:t>
            </a:r>
            <a:r>
              <a:rPr lang="en-US" sz="1200" b="0" i="0" u="none" strike="noStrike" kern="1200" baseline="0" dirty="0">
                <a:solidFill>
                  <a:schemeClr val="tx1"/>
                </a:solidFill>
                <a:latin typeface="+mn-lt"/>
                <a:ea typeface="+mn-ea"/>
                <a:cs typeface="+mn-cs"/>
              </a:rPr>
              <a:t>field.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LIEs must confirm that there is future control set in BFFS for follow-up field examinations and accountings under the “Diary Information” section of BFFS.</a:t>
            </a:r>
            <a:r>
              <a:rPr lang="en-US" sz="1200" kern="1200" baseline="0" dirty="0">
                <a:solidFill>
                  <a:schemeClr val="tx1"/>
                </a:solidFill>
                <a:effectLst/>
                <a:latin typeface="+mn-lt"/>
                <a:ea typeface="+mn-ea"/>
                <a:cs typeface="+mn-cs"/>
              </a:rPr>
              <a:t>   </a:t>
            </a:r>
          </a:p>
          <a:p>
            <a:endParaRPr lang="en-US" sz="1200" kern="1200" baseline="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Instructor Demonstration:</a:t>
            </a:r>
            <a:r>
              <a:rPr lang="en-US" sz="1200" b="0" kern="1200" baseline="0" dirty="0">
                <a:solidFill>
                  <a:schemeClr val="tx1"/>
                </a:solidFill>
                <a:effectLst/>
                <a:latin typeface="+mn-lt"/>
                <a:ea typeface="+mn-ea"/>
                <a:cs typeface="+mn-cs"/>
              </a:rPr>
              <a:t>  Show the students in BFFS how to set a diary date from within FELux and/or the beneficiary record.  Inform them that the FPG article, </a:t>
            </a:r>
            <a:r>
              <a:rPr lang="en-US" sz="1200" b="0" i="1" kern="1200" baseline="0" dirty="0">
                <a:solidFill>
                  <a:schemeClr val="tx1"/>
                </a:solidFill>
                <a:effectLst/>
                <a:latin typeface="+mn-lt"/>
                <a:ea typeface="+mn-ea"/>
                <a:cs typeface="+mn-cs"/>
              </a:rPr>
              <a:t>Documenting a Field Examination (FELux), </a:t>
            </a:r>
            <a:r>
              <a:rPr lang="en-US" sz="1200" b="0" i="0" kern="1200" baseline="0" dirty="0">
                <a:solidFill>
                  <a:schemeClr val="tx1"/>
                </a:solidFill>
                <a:effectLst/>
                <a:latin typeface="+mn-lt"/>
                <a:ea typeface="+mn-ea"/>
                <a:cs typeface="+mn-cs"/>
              </a:rPr>
              <a:t>contains information on this topic.  </a:t>
            </a: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1569369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Update BFFS beneficiary record and schedule future examinations.</a:t>
            </a:r>
          </a:p>
          <a:p>
            <a:r>
              <a:rPr lang="en-US" i="1" baseline="0" dirty="0"/>
              <a:t>Policy Reference(s):  FPM 2.D.9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FPG Article(s):  </a:t>
            </a:r>
            <a:r>
              <a:rPr lang="en-US" sz="1200" b="0" i="1" kern="1200" baseline="0" dirty="0">
                <a:solidFill>
                  <a:schemeClr val="tx1"/>
                </a:solidFill>
                <a:effectLst/>
                <a:latin typeface="+mn-lt"/>
                <a:ea typeface="+mn-ea"/>
                <a:cs typeface="+mn-cs"/>
              </a:rPr>
              <a:t>Field Examination Analysis</a:t>
            </a:r>
            <a:endParaRPr lang="en-US" i="1" baseline="0" dirty="0"/>
          </a:p>
          <a:p>
            <a:endParaRPr lang="en-US" sz="1200" i="1"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Instructor</a:t>
            </a:r>
            <a:r>
              <a:rPr lang="en-US" sz="1200" i="0" u="sng" kern="1200" baseline="0" dirty="0">
                <a:solidFill>
                  <a:schemeClr val="tx1"/>
                </a:solidFill>
                <a:effectLst/>
                <a:latin typeface="+mn-lt"/>
                <a:ea typeface="+mn-ea"/>
                <a:cs typeface="+mn-cs"/>
              </a:rPr>
              <a:t> Notes:</a:t>
            </a:r>
          </a:p>
          <a:p>
            <a:endParaRPr lang="en-US" sz="1200" i="0" u="non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Diary dates should be correct in the field examiner’s report, but the LIE is responsible</a:t>
            </a:r>
            <a:r>
              <a:rPr lang="en-US" sz="1200" kern="1200" baseline="0" dirty="0">
                <a:solidFill>
                  <a:schemeClr val="tx1"/>
                </a:solidFill>
                <a:effectLst/>
                <a:latin typeface="+mn-lt"/>
                <a:ea typeface="+mn-ea"/>
                <a:cs typeface="+mn-cs"/>
              </a:rPr>
              <a:t> for</a:t>
            </a:r>
            <a:r>
              <a:rPr lang="en-US" sz="1200" kern="1200" dirty="0">
                <a:solidFill>
                  <a:schemeClr val="tx1"/>
                </a:solidFill>
                <a:effectLst/>
                <a:latin typeface="+mn-lt"/>
                <a:ea typeface="+mn-ea"/>
                <a:cs typeface="+mn-cs"/>
              </a:rPr>
              <a:t> double checking diary date accuracy and entering the date into the appropriate fields in BFFS if corrections are needed.</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841063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Update BFFS beneficiary record and schedule future examinations.</a:t>
            </a:r>
          </a:p>
          <a:p>
            <a:r>
              <a:rPr lang="en-US" i="1" baseline="0" dirty="0"/>
              <a:t>Policy Reference(s):  FPM 3.B.1.a-b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FPG Article(s):  </a:t>
            </a:r>
            <a:r>
              <a:rPr lang="en-US" sz="1200" b="0" i="1" kern="1200" baseline="0" dirty="0">
                <a:solidFill>
                  <a:schemeClr val="tx1"/>
                </a:solidFill>
                <a:effectLst/>
                <a:latin typeface="+mn-lt"/>
                <a:ea typeface="+mn-ea"/>
                <a:cs typeface="+mn-cs"/>
              </a:rPr>
              <a:t>Field Examination Analysis</a:t>
            </a:r>
            <a:endParaRPr lang="en-US" i="1" baseline="0" dirty="0"/>
          </a:p>
          <a:p>
            <a:endParaRPr lang="en-US" sz="1200" i="1"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Instructor</a:t>
            </a:r>
            <a:r>
              <a:rPr lang="en-US" sz="1200" i="0" u="sng" kern="1200" baseline="0" dirty="0">
                <a:solidFill>
                  <a:schemeClr val="tx1"/>
                </a:solidFill>
                <a:effectLst/>
                <a:latin typeface="+mn-lt"/>
                <a:ea typeface="+mn-ea"/>
                <a:cs typeface="+mn-cs"/>
              </a:rPr>
              <a:t> Notes:</a:t>
            </a:r>
          </a:p>
          <a:p>
            <a:endParaRPr lang="en-US" sz="1200" i="0" u="none"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accounting</a:t>
            </a:r>
            <a:r>
              <a:rPr lang="en-US" sz="1200" kern="1200" baseline="0" dirty="0">
                <a:solidFill>
                  <a:schemeClr val="tx1"/>
                </a:solidFill>
                <a:effectLst/>
                <a:latin typeface="+mn-lt"/>
                <a:ea typeface="+mn-ea"/>
                <a:cs typeface="+mn-cs"/>
              </a:rPr>
              <a:t> is a written report of assets, income, and expenses demonstrating how a fiduciary managed a beneficiary’s funds during a specific time period.  </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Accountings must be submitted annually by VA-appointed fiduciaries that are required to account.  The fiduciary hub manager can also require accountings be submitted in less than annual intervals, and at any time to ensure the proper management of funds.  </a:t>
            </a: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Accountings are required when a VA-appointed fiduciary receives benefit payments on behalf of a beneficiary and </a:t>
            </a:r>
            <a:r>
              <a:rPr lang="en-US" sz="1200" i="1" kern="1200" dirty="0">
                <a:solidFill>
                  <a:schemeClr val="tx1"/>
                </a:solidFill>
                <a:effectLst/>
                <a:latin typeface="+mn-lt"/>
                <a:ea typeface="+mn-ea"/>
                <a:cs typeface="+mn-cs"/>
              </a:rPr>
              <a:t>any</a:t>
            </a:r>
            <a:r>
              <a:rPr lang="en-US" sz="1200" kern="1200" dirty="0">
                <a:solidFill>
                  <a:schemeClr val="tx1"/>
                </a:solidFill>
                <a:effectLst/>
                <a:latin typeface="+mn-lt"/>
                <a:ea typeface="+mn-ea"/>
                <a:cs typeface="+mn-cs"/>
              </a:rPr>
              <a:t> of the conditions listed below apply: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amount of VA funds under management for the beneficiary exceeds $10,000.</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fiduciary deducts a VA-authorized fee, under </a:t>
            </a:r>
            <a:r>
              <a:rPr lang="en-US" sz="1200" kern="1200" dirty="0">
                <a:solidFill>
                  <a:schemeClr val="tx1"/>
                </a:solidFill>
                <a:effectLst/>
                <a:latin typeface="+mn-lt"/>
                <a:ea typeface="+mn-ea"/>
                <a:cs typeface="+mn-cs"/>
                <a:hlinkClick r:id="rId3"/>
              </a:rPr>
              <a:t>38 CFR 13.220</a:t>
            </a:r>
            <a:r>
              <a:rPr lang="en-US" sz="1200" kern="1200" dirty="0">
                <a:solidFill>
                  <a:schemeClr val="tx1"/>
                </a:solidFill>
                <a:effectLst/>
                <a:latin typeface="+mn-lt"/>
                <a:ea typeface="+mn-ea"/>
                <a:cs typeface="+mn-cs"/>
              </a:rPr>
              <a:t> for fiduciary services from the beneficiary’s account.</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receives VA benefits at a rate equal to or exceeding the amount paid for a 100 percent disability rating.</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Upon the death of a beneficiary who dies without a valid will and without heirs, whose VA funds under management would be forfeited to a State and must be returned to VA through the escheat statute.</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fiduciary is appointed as a temporary fiduciary.</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Hub Manager determines an accounting is necessary to ensure the fiduciary will or has properly managed the beneficiary's fund.</a:t>
            </a:r>
            <a:endParaRPr lang="en-US" dirty="0">
              <a:effectLst/>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139904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Update BFFS beneficiary record and schedule future examinations.</a:t>
            </a:r>
          </a:p>
          <a:p>
            <a:r>
              <a:rPr lang="en-US" i="1" baseline="0" dirty="0"/>
              <a:t>Policy Reference(s): FPM 2.I.4.c, FPM 2.I.4.j</a:t>
            </a:r>
          </a:p>
          <a:p>
            <a:r>
              <a:rPr lang="en-US" i="1" baseline="0" dirty="0"/>
              <a:t>FPG Article(s):  BFFS Tasks</a:t>
            </a:r>
          </a:p>
          <a:p>
            <a:endParaRPr lang="en-US" sz="1200" i="1"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Instructor</a:t>
            </a:r>
            <a:r>
              <a:rPr lang="en-US" sz="1200" i="0" u="sng" kern="1200" baseline="0" dirty="0">
                <a:solidFill>
                  <a:schemeClr val="tx1"/>
                </a:solidFill>
                <a:effectLst/>
                <a:latin typeface="+mn-lt"/>
                <a:ea typeface="+mn-ea"/>
                <a:cs typeface="+mn-cs"/>
              </a:rPr>
              <a:t> Notes:</a:t>
            </a:r>
          </a:p>
          <a:p>
            <a:endParaRPr lang="en-US" sz="1200" i="0" u="none"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There is a “Notes &amp; Activities” section in BFFS for logging </a:t>
            </a:r>
            <a:r>
              <a:rPr lang="en-US" sz="1200" kern="1200" dirty="0">
                <a:solidFill>
                  <a:schemeClr val="tx1"/>
                </a:solidFill>
                <a:effectLst/>
                <a:latin typeface="+mn-lt"/>
                <a:ea typeface="+mn-ea"/>
                <a:cs typeface="+mn-cs"/>
              </a:rPr>
              <a:t>miscellaneous items that require</a:t>
            </a:r>
            <a:r>
              <a:rPr lang="en-US" sz="1200" kern="1200" baseline="0" dirty="0">
                <a:solidFill>
                  <a:schemeClr val="tx1"/>
                </a:solidFill>
                <a:effectLst/>
                <a:latin typeface="+mn-lt"/>
                <a:ea typeface="+mn-ea"/>
                <a:cs typeface="+mn-cs"/>
              </a:rPr>
              <a:t> control</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also known as a BFFS Task.   </a:t>
            </a:r>
            <a:r>
              <a:rPr lang="en-US" sz="1200" kern="1200" dirty="0">
                <a:solidFill>
                  <a:schemeClr val="tx1"/>
                </a:solidFill>
                <a:effectLst/>
                <a:latin typeface="+mn-lt"/>
                <a:ea typeface="+mn-ea"/>
                <a:cs typeface="+mn-cs"/>
              </a:rPr>
              <a:t>An example</a:t>
            </a:r>
            <a:r>
              <a:rPr lang="en-US" sz="1200" kern="1200" baseline="0" dirty="0">
                <a:solidFill>
                  <a:schemeClr val="tx1"/>
                </a:solidFill>
                <a:effectLst/>
                <a:latin typeface="+mn-lt"/>
                <a:ea typeface="+mn-ea"/>
                <a:cs typeface="+mn-cs"/>
              </a:rPr>
              <a:t> of a task is for receipt of a bond.   </a:t>
            </a:r>
            <a:r>
              <a:rPr lang="en-US" dirty="0"/>
              <a:t>Explain</a:t>
            </a:r>
            <a:r>
              <a:rPr lang="en-US" baseline="0" dirty="0"/>
              <a:t> how each of these situations requires a task in BFFS to control for receipt of the information.  </a:t>
            </a:r>
          </a:p>
          <a:p>
            <a:endParaRPr lang="en-US" baseline="0" dirty="0"/>
          </a:p>
          <a:p>
            <a:r>
              <a:rPr lang="en-US" b="1" baseline="0" dirty="0"/>
              <a:t>Instructor Demonstration:  </a:t>
            </a:r>
            <a:r>
              <a:rPr lang="en-US" b="0" baseline="0" dirty="0"/>
              <a:t>Navigate to and utilize the FPG article, </a:t>
            </a:r>
            <a:r>
              <a:rPr lang="en-US" b="0" i="1" baseline="0" dirty="0"/>
              <a:t>Creating Tasks in BFFS</a:t>
            </a:r>
            <a:r>
              <a:rPr lang="en-US" b="0" baseline="0" dirty="0"/>
              <a:t>, and show students how to create a task.</a:t>
            </a:r>
            <a:endParaRPr lang="en-US" b="1"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2949275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Explain</a:t>
            </a:r>
            <a:r>
              <a:rPr lang="en-US" i="1" baseline="0" dirty="0"/>
              <a:t> requirements for properly titled accounts.</a:t>
            </a:r>
          </a:p>
          <a:p>
            <a:r>
              <a:rPr lang="en-US" i="1" baseline="0" dirty="0"/>
              <a:t>Policy Reference(s):  FPM 3.D.5.b</a:t>
            </a:r>
          </a:p>
          <a:p>
            <a:r>
              <a:rPr lang="en-US" i="1" baseline="0" dirty="0"/>
              <a:t>FPG Article(s):  BFFS Tasks</a:t>
            </a:r>
          </a:p>
          <a:p>
            <a:endParaRPr lang="en-US" baseline="0" dirty="0"/>
          </a:p>
          <a:p>
            <a:r>
              <a:rPr lang="en-US" u="sng" baseline="0" dirty="0"/>
              <a:t>Instructor Notes:</a:t>
            </a:r>
          </a:p>
          <a:p>
            <a:endParaRPr lang="en-US" u="none" baseline="0" dirty="0"/>
          </a:p>
          <a:p>
            <a:r>
              <a:rPr lang="en-US" sz="1200" kern="1200" dirty="0">
                <a:solidFill>
                  <a:schemeClr val="tx1"/>
                </a:solidFill>
                <a:effectLst/>
                <a:latin typeface="+mn-lt"/>
                <a:ea typeface="+mn-ea"/>
                <a:cs typeface="+mn-cs"/>
              </a:rPr>
              <a:t>VA-appointed fiduciaries must deposit any VA benefits in a properly titled checking or savings account.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properly titled account designates the beneficiary as owner of the funds, but the fiduciary as custodian and in control of the funds.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Requirement of the properly titled account is discussed with the Fiduciary during the IA or SIA. The fiduciary is expected to establish a properly titled account after the first benefit payment is released to them and then must submit written confirmation to the fiduciary hub.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Voided checks with the proper titling, a copy of the signature card, or a bank statement showing proper titling constitute written correspondence.</a:t>
            </a:r>
          </a:p>
          <a:p>
            <a:endParaRPr lang="en-US" u="sng" dirty="0"/>
          </a:p>
          <a:p>
            <a:r>
              <a:rPr lang="en-US" u="none" dirty="0"/>
              <a:t>Evidence</a:t>
            </a:r>
            <a:r>
              <a:rPr lang="en-US" u="none" baseline="0" dirty="0"/>
              <a:t> of a properly titled account is verified at the next accounting and/or field examination.  If there is not a properly titled account in place at that time, hub personnel must generate a BFFS Task to control for receipt of one with a 30-day recommended diary date.  </a:t>
            </a:r>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38775771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Update corporate record and process change of fiduciary (CFID) command.</a:t>
            </a:r>
          </a:p>
          <a:p>
            <a:r>
              <a:rPr lang="en-US" i="1" baseline="0" dirty="0"/>
              <a:t>Policy Reference(s):  FPM 2.I.4.c</a:t>
            </a:r>
          </a:p>
          <a:p>
            <a:r>
              <a:rPr lang="en-US" i="1" baseline="0" dirty="0"/>
              <a:t>FPG Article(s):  Share User Guide</a:t>
            </a:r>
          </a:p>
          <a:p>
            <a:endParaRPr lang="en-US" dirty="0"/>
          </a:p>
          <a:p>
            <a:r>
              <a:rPr lang="en-US" u="sng" dirty="0"/>
              <a:t>Instructor Notes: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change of fiduciary (CFID)</a:t>
            </a:r>
            <a:r>
              <a:rPr lang="en-US" sz="1200" kern="1200" baseline="0" dirty="0">
                <a:solidFill>
                  <a:schemeClr val="tx1"/>
                </a:solidFill>
                <a:effectLst/>
                <a:latin typeface="+mn-lt"/>
                <a:ea typeface="+mn-ea"/>
                <a:cs typeface="+mn-cs"/>
              </a:rPr>
              <a:t> command is executed in the VA corporate record in Share.  C</a:t>
            </a:r>
            <a:r>
              <a:rPr lang="en-US" sz="1200" kern="1200" dirty="0">
                <a:solidFill>
                  <a:schemeClr val="tx1"/>
                </a:solidFill>
                <a:effectLst/>
                <a:latin typeface="+mn-lt"/>
                <a:ea typeface="+mn-ea"/>
                <a:cs typeface="+mn-cs"/>
              </a:rPr>
              <a:t>ompletion of a CFID updates VA systems to show that a competency determination has been made and that fiduciary establishment has taken place for a beneficiary.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By processing a CFID you can change the name, including identity of a fiduciary</a:t>
            </a:r>
            <a:r>
              <a:rPr lang="en-US" sz="1200" b="0" i="1" kern="1200" dirty="0">
                <a:solidFill>
                  <a:schemeClr val="tx1"/>
                </a:solidFill>
                <a:effectLst/>
                <a:latin typeface="+mn-lt"/>
                <a:ea typeface="+mn-ea"/>
                <a:cs typeface="+mn-cs"/>
              </a:rPr>
              <a:t> Veteran or Beneficiary</a:t>
            </a:r>
            <a:r>
              <a:rPr lang="en-US" sz="1200" kern="1200" dirty="0">
                <a:solidFill>
                  <a:schemeClr val="tx1"/>
                </a:solidFill>
                <a:effectLst/>
                <a:latin typeface="+mn-lt"/>
                <a:ea typeface="+mn-ea"/>
                <a:cs typeface="+mn-cs"/>
              </a:rPr>
              <a:t> and the fiduciary address.  CFID is also used to change competency pay status and to establish, change or terminate Veteran Service Officer (VSO)</a:t>
            </a:r>
            <a:r>
              <a:rPr lang="en-US" sz="1200" b="0" i="1" kern="1200" dirty="0">
                <a:solidFill>
                  <a:schemeClr val="tx1"/>
                </a:solidFill>
                <a:effectLst/>
                <a:latin typeface="+mn-lt"/>
                <a:ea typeface="+mn-ea"/>
                <a:cs typeface="+mn-cs"/>
              </a:rPr>
              <a:t> Veterans Service Organization</a:t>
            </a:r>
            <a:r>
              <a:rPr lang="en-US" sz="1200" kern="1200" dirty="0">
                <a:solidFill>
                  <a:schemeClr val="tx1"/>
                </a:solidFill>
                <a:effectLst/>
                <a:latin typeface="+mn-lt"/>
                <a:ea typeface="+mn-ea"/>
                <a:cs typeface="+mn-cs"/>
              </a:rPr>
              <a:t> controls.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CFID is appropriate when fiduciary appointment takes place, when fiduciary contact information changes, and  when a new fiduciary is assigned.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On the CFID (601) screen in Share select the type of fiduciary; the  fiduciary’s name and mailing address; select the proper competency decision (based on the beneficiary’s rating decision); select the proper fiduciary decision (based on the field examination report); and delete the direct deposit information.  Please note that the direct deposit information will be updated again once the fiduciary submits confirmation of a properly titled account.</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Instructor Demonstration:  </a:t>
            </a:r>
            <a:r>
              <a:rPr lang="en-US" sz="1200" kern="1200" dirty="0">
                <a:solidFill>
                  <a:schemeClr val="tx1"/>
                </a:solidFill>
                <a:effectLst/>
                <a:latin typeface="+mn-lt"/>
                <a:ea typeface="+mn-ea"/>
                <a:cs typeface="+mn-cs"/>
              </a:rPr>
              <a:t>Please open Share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show employees how to execute CFID to update corporate record.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Refer employees to Share user guide.</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2758473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Select and close a work item (WI) in the Beneficiary Fiduciary Field System (BFFS). </a:t>
            </a:r>
          </a:p>
          <a:p>
            <a:r>
              <a:rPr lang="en-US" i="1" baseline="0" dirty="0"/>
              <a:t>Policy Reference(s):  FPM 2.I.4.c</a:t>
            </a:r>
          </a:p>
          <a:p>
            <a:r>
              <a:rPr lang="en-US" i="1" baseline="0" dirty="0"/>
              <a:t>FPG Article(s):  </a:t>
            </a:r>
            <a:r>
              <a:rPr lang="en-US" sz="1200" b="0" i="1" kern="1200" baseline="0" dirty="0">
                <a:solidFill>
                  <a:schemeClr val="tx1"/>
                </a:solidFill>
                <a:effectLst/>
                <a:latin typeface="+mn-lt"/>
                <a:ea typeface="+mn-ea"/>
                <a:cs typeface="+mn-cs"/>
              </a:rPr>
              <a:t>Field Examination Analysis, and various FPG articles listed on the next slide by Work Item type</a:t>
            </a:r>
            <a:endParaRPr lang="en-US" i="1" baseline="0" dirty="0"/>
          </a:p>
          <a:p>
            <a:endParaRPr lang="en-US" dirty="0"/>
          </a:p>
          <a:p>
            <a:r>
              <a:rPr lang="en-US" u="sng" dirty="0"/>
              <a:t>Instructor</a:t>
            </a:r>
            <a:r>
              <a:rPr lang="en-US" u="sng" baseline="0" dirty="0"/>
              <a:t> Notes:</a:t>
            </a:r>
          </a:p>
          <a:p>
            <a:endParaRPr lang="en-US" u="sng"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LIE is</a:t>
            </a:r>
            <a:r>
              <a:rPr lang="en-US" sz="1200" kern="1200" baseline="0" dirty="0">
                <a:solidFill>
                  <a:schemeClr val="tx1"/>
                </a:solidFill>
                <a:effectLst/>
                <a:latin typeface="+mn-lt"/>
                <a:ea typeface="+mn-ea"/>
                <a:cs typeface="+mn-cs"/>
              </a:rPr>
              <a:t> responsible for</a:t>
            </a:r>
            <a:r>
              <a:rPr lang="en-US" sz="1200" kern="1200" dirty="0">
                <a:solidFill>
                  <a:schemeClr val="tx1"/>
                </a:solidFill>
                <a:effectLst/>
                <a:latin typeface="+mn-lt"/>
                <a:ea typeface="+mn-ea"/>
                <a:cs typeface="+mn-cs"/>
              </a:rPr>
              <a:t> reviewing the complete</a:t>
            </a:r>
            <a:r>
              <a:rPr lang="en-US" sz="1200" kern="1200" baseline="0" dirty="0">
                <a:solidFill>
                  <a:schemeClr val="tx1"/>
                </a:solidFill>
                <a:effectLst/>
                <a:latin typeface="+mn-lt"/>
                <a:ea typeface="+mn-ea"/>
                <a:cs typeface="+mn-cs"/>
              </a:rPr>
              <a:t> field examination, supporting documents, and notification letters </a:t>
            </a:r>
            <a:r>
              <a:rPr lang="en-US" sz="1200" kern="1200" dirty="0">
                <a:solidFill>
                  <a:schemeClr val="tx1"/>
                </a:solidFill>
                <a:effectLst/>
                <a:latin typeface="+mn-lt"/>
                <a:ea typeface="+mn-ea"/>
                <a:cs typeface="+mn-cs"/>
              </a:rPr>
              <a:t>to confirm</a:t>
            </a:r>
            <a:r>
              <a:rPr lang="en-US" sz="1200" kern="1200" baseline="0" dirty="0">
                <a:solidFill>
                  <a:schemeClr val="tx1"/>
                </a:solidFill>
                <a:effectLst/>
                <a:latin typeface="+mn-lt"/>
                <a:ea typeface="+mn-ea"/>
                <a:cs typeface="+mn-cs"/>
              </a:rPr>
              <a:t> all requirements are met, enclosed, updated in BFFS, and uploaded to the eFolder.  If something is missing, the LIE must</a:t>
            </a:r>
            <a:r>
              <a:rPr lang="en-US" sz="1200" kern="1200" dirty="0">
                <a:solidFill>
                  <a:schemeClr val="tx1"/>
                </a:solidFill>
                <a:effectLst/>
                <a:latin typeface="+mn-lt"/>
                <a:ea typeface="+mn-ea"/>
                <a:cs typeface="+mn-cs"/>
              </a:rPr>
              <a:t> return the</a:t>
            </a:r>
            <a:r>
              <a:rPr lang="en-US" sz="1200" kern="1200" baseline="0" dirty="0">
                <a:solidFill>
                  <a:schemeClr val="tx1"/>
                </a:solidFill>
                <a:effectLst/>
                <a:latin typeface="+mn-lt"/>
                <a:ea typeface="+mn-ea"/>
                <a:cs typeface="+mn-cs"/>
              </a:rPr>
              <a:t> field examination to the</a:t>
            </a:r>
            <a:r>
              <a:rPr lang="en-US" sz="1200" kern="1200" dirty="0">
                <a:solidFill>
                  <a:schemeClr val="tx1"/>
                </a:solidFill>
                <a:effectLst/>
                <a:latin typeface="+mn-lt"/>
                <a:ea typeface="+mn-ea"/>
                <a:cs typeface="+mn-cs"/>
              </a:rPr>
              <a:t> field examiner for correction.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Once the field examination is deemed complete,</a:t>
            </a:r>
            <a:r>
              <a:rPr lang="en-US" sz="1200" kern="1200" baseline="0" dirty="0">
                <a:solidFill>
                  <a:schemeClr val="tx1"/>
                </a:solidFill>
                <a:effectLst/>
                <a:latin typeface="+mn-lt"/>
                <a:ea typeface="+mn-ea"/>
                <a:cs typeface="+mn-cs"/>
              </a:rPr>
              <a:t> the LIE can select and close the work item.  The following actions should always be reviewed before completing the work item:</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Ensure the necessary updates to the beneficiary record have been completed via the ‘Update Beneficiary’ button, or by manual update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Manually</a:t>
            </a:r>
            <a:r>
              <a:rPr lang="en-US" sz="1200" kern="1200" baseline="0" dirty="0">
                <a:solidFill>
                  <a:schemeClr val="tx1"/>
                </a:solidFill>
                <a:effectLst/>
                <a:latin typeface="+mn-lt"/>
                <a:ea typeface="+mn-ea"/>
                <a:cs typeface="+mn-cs"/>
              </a:rPr>
              <a:t> u</a:t>
            </a:r>
            <a:r>
              <a:rPr lang="en-US" sz="1200" kern="1200" dirty="0">
                <a:solidFill>
                  <a:schemeClr val="tx1"/>
                </a:solidFill>
                <a:effectLst/>
                <a:latin typeface="+mn-lt"/>
                <a:ea typeface="+mn-ea"/>
                <a:cs typeface="+mn-cs"/>
              </a:rPr>
              <a:t>pdate any necessary changes to the fiduciary record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Confirm</a:t>
            </a:r>
            <a:r>
              <a:rPr lang="en-US" sz="1200" kern="1200" baseline="0" dirty="0">
                <a:solidFill>
                  <a:schemeClr val="tx1"/>
                </a:solidFill>
                <a:effectLst/>
                <a:latin typeface="+mn-lt"/>
                <a:ea typeface="+mn-ea"/>
                <a:cs typeface="+mn-cs"/>
              </a:rPr>
              <a:t> that the 555 (fiduciary certification) and 0520 (fiduciary fees) boxes are selected as appropriate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Ensure proper field examiner credit is given</a:t>
            </a:r>
            <a:endParaRPr lang="en-US" sz="1200" kern="1200" dirty="0">
              <a:solidFill>
                <a:schemeClr val="tx1"/>
              </a:solidFill>
              <a:effectLst/>
              <a:latin typeface="+mn-lt"/>
              <a:ea typeface="+mn-ea"/>
              <a:cs typeface="+mn-cs"/>
            </a:endParaRPr>
          </a:p>
          <a:p>
            <a:endParaRPr lang="en-US" u="none" baseline="0" dirty="0"/>
          </a:p>
          <a:p>
            <a:r>
              <a:rPr lang="en-US" sz="1200" b="1" kern="1200" dirty="0">
                <a:solidFill>
                  <a:schemeClr val="tx1"/>
                </a:solidFill>
                <a:effectLst/>
                <a:latin typeface="+mn-lt"/>
                <a:ea typeface="+mn-ea"/>
                <a:cs typeface="+mn-cs"/>
              </a:rPr>
              <a:t>Instructor Demonstration:</a:t>
            </a:r>
            <a:r>
              <a:rPr lang="en-US" sz="1200" b="1"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BFFS and walk employees through how to select a WI and review the field examination for completeness.  Utilize the various ‘Processing Work Items’ FPG articles,</a:t>
            </a:r>
            <a:r>
              <a:rPr lang="en-US" sz="1200" kern="1200" baseline="0" dirty="0">
                <a:solidFill>
                  <a:schemeClr val="tx1"/>
                </a:solidFill>
                <a:effectLst/>
                <a:latin typeface="+mn-lt"/>
                <a:ea typeface="+mn-ea"/>
                <a:cs typeface="+mn-cs"/>
              </a:rPr>
              <a:t> as shown on the next slide,</a:t>
            </a:r>
            <a:r>
              <a:rPr lang="en-US" sz="1200" kern="1200" dirty="0">
                <a:solidFill>
                  <a:schemeClr val="tx1"/>
                </a:solidFill>
                <a:effectLst/>
                <a:latin typeface="+mn-lt"/>
                <a:ea typeface="+mn-ea"/>
                <a:cs typeface="+mn-cs"/>
              </a:rPr>
              <a:t> for each type of field examination.</a:t>
            </a:r>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1601650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sz="1200" i="1" kern="1200" dirty="0">
                <a:solidFill>
                  <a:schemeClr val="tx1"/>
                </a:solidFill>
                <a:effectLst/>
                <a:latin typeface="+mn-lt"/>
                <a:ea typeface="+mn-ea"/>
                <a:cs typeface="+mn-cs"/>
              </a:rPr>
              <a:t>Select and close a work item (WI) in the Beneficiary Fiduciary Field System (BFFS). </a:t>
            </a:r>
          </a:p>
          <a:p>
            <a:r>
              <a:rPr lang="en-US" i="1" baseline="0" dirty="0"/>
              <a:t>Policy Reference(s):  FPM 2.I.4.c</a:t>
            </a:r>
          </a:p>
          <a:p>
            <a:r>
              <a:rPr lang="en-US" i="1" baseline="0" dirty="0"/>
              <a:t>FPG Article(s):  See slide</a:t>
            </a:r>
          </a:p>
          <a:p>
            <a:endParaRPr lang="en-US" i="0" dirty="0"/>
          </a:p>
          <a:p>
            <a:r>
              <a:rPr lang="en-US" i="0" u="sng" dirty="0"/>
              <a:t>Instructor</a:t>
            </a:r>
            <a:r>
              <a:rPr lang="en-US" i="0" u="sng" baseline="0" dirty="0"/>
              <a:t> Notes:</a:t>
            </a:r>
          </a:p>
          <a:p>
            <a:endParaRPr lang="en-US" dirty="0"/>
          </a:p>
          <a:p>
            <a:r>
              <a:rPr lang="en-US" dirty="0"/>
              <a:t>These </a:t>
            </a:r>
            <a:r>
              <a:rPr lang="en-US" baseline="0" dirty="0"/>
              <a:t>Fiduciary Program Guide (FPG) articles can help FEs and LIEs with documenting, processing, and finalizing each type of field examination mentioned in this training.</a:t>
            </a:r>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2329794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05492">
              <a:defRPr/>
            </a:pPr>
            <a:r>
              <a:rPr lang="en-US" u="sng" dirty="0"/>
              <a:t>Instructor Notes:</a:t>
            </a:r>
            <a:endParaRPr lang="en-US" u="none" dirty="0"/>
          </a:p>
          <a:p>
            <a:pPr marL="0" lvl="1" defTabSz="905492">
              <a:defRPr/>
            </a:pPr>
            <a:endParaRPr lang="en-US" u="sng" dirty="0"/>
          </a:p>
          <a:p>
            <a:r>
              <a:rPr lang="en-US" dirty="0"/>
              <a:t>(Recall)  These</a:t>
            </a:r>
            <a:r>
              <a:rPr lang="en-US" baseline="0" dirty="0"/>
              <a:t> are our learning objectives as stated from the beginning of the training:</a:t>
            </a:r>
            <a:endParaRPr lang="en-US"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Review a field examination for completeness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Certify a</a:t>
            </a:r>
            <a:r>
              <a:rPr lang="en-US" sz="1200" kern="1200" baseline="0" dirty="0">
                <a:solidFill>
                  <a:schemeClr val="tx1"/>
                </a:solidFill>
                <a:effectLst/>
                <a:latin typeface="+mn-lt"/>
                <a:ea typeface="+mn-ea"/>
                <a:cs typeface="+mn-cs"/>
              </a:rPr>
              <a:t> fiduciary appointment in BFFS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Input and authorize a fiduciary fee in BFFS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Finalize correspondence and documentation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Upload documents to eFolder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Update BFFS beneficiary record and schedule future control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requirements for a properly titled account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Update corporate record and process change of fiduciary command (CFID)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Select and close a work item (WI) in BFFS</a:t>
            </a:r>
          </a:p>
          <a:p>
            <a:pPr marL="0" lvl="1" defTabSz="905492">
              <a:defRPr/>
            </a:pPr>
            <a:endParaRPr lang="en-US" dirty="0"/>
          </a:p>
          <a:p>
            <a:pPr marL="0" lvl="1" defTabSz="905492">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Review for Completeness</a:t>
            </a:r>
          </a:p>
          <a:p>
            <a:pPr marL="171450" indent="-171450">
              <a:buFont typeface="Arial" panose="020B0604020202020204" pitchFamily="34" charset="0"/>
              <a:buChar char="•"/>
            </a:pPr>
            <a:r>
              <a:rPr lang="en-US" dirty="0"/>
              <a:t>Appoint Fiduciary</a:t>
            </a:r>
          </a:p>
          <a:p>
            <a:pPr marL="171450" indent="-171450">
              <a:buFont typeface="Arial" panose="020B0604020202020204" pitchFamily="34" charset="0"/>
              <a:buChar char="•"/>
            </a:pPr>
            <a:r>
              <a:rPr lang="en-US" dirty="0"/>
              <a:t>Fiduciary Fees</a:t>
            </a:r>
          </a:p>
          <a:p>
            <a:pPr marL="171450" indent="-171450">
              <a:buFont typeface="Arial" panose="020B0604020202020204" pitchFamily="34" charset="0"/>
              <a:buChar char="•"/>
            </a:pPr>
            <a:r>
              <a:rPr lang="en-US" dirty="0"/>
              <a:t>Notification Letters</a:t>
            </a:r>
          </a:p>
          <a:p>
            <a:pPr marL="171450" indent="-171450">
              <a:buFont typeface="Arial" panose="020B0604020202020204" pitchFamily="34" charset="0"/>
              <a:buChar char="•"/>
            </a:pPr>
            <a:r>
              <a:rPr lang="en-US" dirty="0"/>
              <a:t>Uploading to the eFolder</a:t>
            </a:r>
          </a:p>
          <a:p>
            <a:pPr marL="171450" indent="-171450">
              <a:buFont typeface="Arial" panose="020B0604020202020204" pitchFamily="34" charset="0"/>
              <a:buChar char="•"/>
            </a:pPr>
            <a:r>
              <a:rPr lang="en-US" dirty="0"/>
              <a:t>Update BFFS Beneficiary Record</a:t>
            </a:r>
          </a:p>
          <a:p>
            <a:pPr marL="171450" indent="-171450">
              <a:buFont typeface="Arial" panose="020B0604020202020204" pitchFamily="34" charset="0"/>
              <a:buChar char="•"/>
            </a:pPr>
            <a:r>
              <a:rPr lang="en-US" dirty="0"/>
              <a:t>Schedule Future Control</a:t>
            </a:r>
          </a:p>
          <a:p>
            <a:pPr marL="171450" indent="-171450">
              <a:buFont typeface="Arial" panose="020B0604020202020204" pitchFamily="34" charset="0"/>
              <a:buChar char="•"/>
            </a:pPr>
            <a:r>
              <a:rPr lang="en-US" dirty="0"/>
              <a:t>Future Field Examinations, Accountings, and Tasks</a:t>
            </a:r>
          </a:p>
          <a:p>
            <a:pPr marL="171450" indent="-171450">
              <a:buFont typeface="Arial" panose="020B0604020202020204" pitchFamily="34" charset="0"/>
              <a:buChar char="•"/>
            </a:pPr>
            <a:r>
              <a:rPr lang="en-US" dirty="0"/>
              <a:t>Properly Titled Accounts</a:t>
            </a:r>
          </a:p>
          <a:p>
            <a:pPr marL="171450" indent="-171450">
              <a:buFont typeface="Arial" panose="020B0604020202020204" pitchFamily="34" charset="0"/>
              <a:buChar char="•"/>
            </a:pPr>
            <a:r>
              <a:rPr lang="en-US" dirty="0"/>
              <a:t>Change of Fiduciary Command</a:t>
            </a:r>
          </a:p>
          <a:p>
            <a:pPr marL="171450" indent="-171450">
              <a:buFont typeface="Arial" panose="020B0604020202020204" pitchFamily="34" charset="0"/>
              <a:buChar char="•"/>
            </a:pPr>
            <a:r>
              <a:rPr lang="en-US" dirty="0"/>
              <a:t>Select and Close Work Item</a:t>
            </a:r>
          </a:p>
          <a:p>
            <a:pPr marL="171450" indent="-171450">
              <a:buFont typeface="Arial" panose="020B0604020202020204" pitchFamily="34" charset="0"/>
              <a:buChar char="•"/>
            </a:pPr>
            <a:r>
              <a:rPr lang="en-US" dirty="0"/>
              <a:t>Processing Work Items</a:t>
            </a:r>
          </a:p>
          <a:p>
            <a:pPr marL="0" lvl="1" defTabSz="905492">
              <a:defRPr/>
            </a:pPr>
            <a:endParaRPr lang="en-US" dirty="0"/>
          </a:p>
          <a:p>
            <a:pPr marL="0" lvl="1" defTabSz="905492">
              <a:defRPr/>
            </a:pPr>
            <a:r>
              <a:rPr lang="en-US" b="1" dirty="0"/>
              <a:t>Are there any additional questions?  </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3189586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a:solidFill>
                  <a:schemeClr val="tx1"/>
                </a:solidFill>
                <a:effectLst/>
                <a:latin typeface="+mn-lt"/>
                <a:ea typeface="+mn-ea"/>
                <a:cs typeface="+mn-cs"/>
              </a:rPr>
              <a:t>Instructor Notes: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By the end of this lesson, given the training and corresponding references,</a:t>
            </a:r>
            <a:r>
              <a:rPr lang="en-US" sz="1200" kern="1200" baseline="0" dirty="0">
                <a:solidFill>
                  <a:schemeClr val="tx1"/>
                </a:solidFill>
                <a:effectLst/>
                <a:latin typeface="+mn-lt"/>
                <a:ea typeface="+mn-ea"/>
                <a:cs typeface="+mn-cs"/>
              </a:rPr>
              <a:t> the learner will be able to:</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Review a field examination for completeness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Certify a</a:t>
            </a:r>
            <a:r>
              <a:rPr lang="en-US" sz="1200" kern="1200" baseline="0" dirty="0">
                <a:solidFill>
                  <a:schemeClr val="tx1"/>
                </a:solidFill>
                <a:effectLst/>
                <a:latin typeface="+mn-lt"/>
                <a:ea typeface="+mn-ea"/>
                <a:cs typeface="+mn-cs"/>
              </a:rPr>
              <a:t> fiduciary appointment in BFFS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Input and authorize a fiduciary fee in BFFS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Finalize correspondence and documentation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Upload documents to eFolder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Update BFFS beneficiary record and schedule future control</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Explain requirements for a properly titled account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Update corporate record and process change of fiduciary command (CFID)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Select and close a work item (WI) in BFFS</a:t>
            </a:r>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896869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Explain to students </a:t>
            </a:r>
            <a:r>
              <a:rPr lang="en-US" baseline="0" dirty="0"/>
              <a:t>that an assessment has been assigned to them in TMS.  This assessment gauges that learning has occurred and reports on areas that may need some additional training.  Once the assessment is complete, they will complete a satisfaction survey providing them with an opportunity to help improve the training.  The survey must be completed in order to receive training hours.  All feedback is welcome!</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baseline="0" dirty="0">
                <a:solidFill>
                  <a:schemeClr val="tx1"/>
                </a:solidFill>
                <a:effectLst/>
                <a:latin typeface="+mn-lt"/>
                <a:ea typeface="+mn-ea"/>
                <a:cs typeface="+mn-cs"/>
              </a:rPr>
              <a:t>Instructor Notes:</a:t>
            </a:r>
            <a:endParaRPr lang="en-US" sz="1200" u="none" kern="1200" baseline="0" dirty="0">
              <a:solidFill>
                <a:schemeClr val="tx1"/>
              </a:solidFill>
              <a:effectLst/>
              <a:latin typeface="+mn-lt"/>
              <a:ea typeface="+mn-ea"/>
              <a:cs typeface="+mn-cs"/>
            </a:endParaRPr>
          </a:p>
          <a:p>
            <a:endParaRPr lang="en-US" sz="1200" u="none" kern="1200" baseline="0" dirty="0">
              <a:solidFill>
                <a:schemeClr val="tx1"/>
              </a:solidFill>
              <a:effectLst/>
              <a:latin typeface="+mn-lt"/>
              <a:ea typeface="+mn-ea"/>
              <a:cs typeface="+mn-cs"/>
            </a:endParaRPr>
          </a:p>
          <a:p>
            <a:r>
              <a:rPr lang="en-US" sz="1200" u="none" kern="1200" baseline="0" dirty="0">
                <a:solidFill>
                  <a:schemeClr val="tx1"/>
                </a:solidFill>
                <a:effectLst/>
                <a:latin typeface="+mn-lt"/>
                <a:ea typeface="+mn-ea"/>
                <a:cs typeface="+mn-cs"/>
              </a:rPr>
              <a:t>These are the relevant references for this training:</a:t>
            </a:r>
          </a:p>
          <a:p>
            <a:pPr marL="171450" indent="-171450">
              <a:buFont typeface="Arial" panose="020B0604020202020204" pitchFamily="34" charset="0"/>
              <a:buChar char="•"/>
            </a:pPr>
            <a:r>
              <a:rPr lang="en-US" dirty="0"/>
              <a:t>FPM 2.B.1.b, </a:t>
            </a:r>
            <a:r>
              <a:rPr lang="en-US" i="1" dirty="0"/>
              <a:t>Content Requirements for Requests</a:t>
            </a:r>
            <a:endParaRPr lang="en-US" dirty="0"/>
          </a:p>
          <a:p>
            <a:pPr marL="171450" indent="-171450">
              <a:buFont typeface="Arial" panose="020B0604020202020204" pitchFamily="34" charset="0"/>
              <a:buChar char="•"/>
            </a:pPr>
            <a:r>
              <a:rPr lang="en-US" dirty="0"/>
              <a:t>FPM 2.D.4.m, </a:t>
            </a:r>
            <a:r>
              <a:rPr lang="en-US" i="1" dirty="0"/>
              <a:t>Determining a Fiduciary for a Beneficiary with a Previously Established Court Appointment</a:t>
            </a:r>
            <a:endParaRPr lang="en-US" dirty="0"/>
          </a:p>
          <a:p>
            <a:pPr marL="171450" indent="-171450">
              <a:buFont typeface="Arial" panose="020B0604020202020204" pitchFamily="34" charset="0"/>
              <a:buChar char="•"/>
            </a:pPr>
            <a:r>
              <a:rPr lang="en-US" dirty="0"/>
              <a:t>FPM 2.D.7, </a:t>
            </a:r>
            <a:r>
              <a:rPr lang="en-US" i="1" dirty="0"/>
              <a:t>Authorizing Fees for Fiduciaries</a:t>
            </a:r>
            <a:endParaRPr lang="en-US" dirty="0"/>
          </a:p>
          <a:p>
            <a:pPr marL="171450" indent="-171450">
              <a:buFont typeface="Arial" panose="020B0604020202020204" pitchFamily="34" charset="0"/>
              <a:buChar char="•"/>
            </a:pPr>
            <a:r>
              <a:rPr lang="en-US" dirty="0"/>
              <a:t>FPM 2.D.9, </a:t>
            </a:r>
            <a:r>
              <a:rPr lang="en-US" i="1" dirty="0"/>
              <a:t>Follow-up Actions for Adult Beneficiaries</a:t>
            </a:r>
            <a:endParaRPr lang="en-US" dirty="0"/>
          </a:p>
          <a:p>
            <a:pPr marL="171450" indent="-171450">
              <a:buFont typeface="Arial" panose="020B0604020202020204" pitchFamily="34" charset="0"/>
              <a:buChar char="•"/>
            </a:pPr>
            <a:r>
              <a:rPr lang="en-US" dirty="0"/>
              <a:t>FPM 2.I, </a:t>
            </a:r>
            <a:r>
              <a:rPr lang="en-US" i="1" dirty="0"/>
              <a:t>Field Examination Documentation</a:t>
            </a:r>
            <a:endParaRPr lang="en-US" dirty="0"/>
          </a:p>
          <a:p>
            <a:pPr marL="171450" indent="-171450">
              <a:buFont typeface="Arial" panose="020B0604020202020204" pitchFamily="34" charset="0"/>
              <a:buChar char="•"/>
            </a:pPr>
            <a:r>
              <a:rPr lang="en-US" dirty="0"/>
              <a:t>FPM 3.B.1, </a:t>
            </a:r>
            <a:r>
              <a:rPr lang="en-US" i="1" dirty="0"/>
              <a:t>When a Fiduciary Must Account</a:t>
            </a:r>
            <a:endParaRPr lang="en-US" dirty="0"/>
          </a:p>
          <a:p>
            <a:pPr marL="171450" indent="-171450">
              <a:buFont typeface="Arial" panose="020B0604020202020204" pitchFamily="34" charset="0"/>
              <a:buChar char="•"/>
            </a:pPr>
            <a:r>
              <a:rPr lang="en-US" dirty="0"/>
              <a:t>FPM 3.D.5.b, </a:t>
            </a:r>
            <a:r>
              <a:rPr lang="en-US" i="1" dirty="0"/>
              <a:t>Verification of Accounts, and Funds Under Management</a:t>
            </a:r>
            <a:endParaRPr lang="en-US" dirty="0"/>
          </a:p>
          <a:p>
            <a:endParaRPr lang="en-US" sz="1200" u="sng"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593317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relevant Fiduciary Program Guide (FPG) articles for this training:</a:t>
            </a:r>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323982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Review</a:t>
            </a:r>
            <a:r>
              <a:rPr lang="en-US" i="1" baseline="0" dirty="0"/>
              <a:t> a field examination for completeness.</a:t>
            </a:r>
            <a:endParaRPr lang="en-US" i="0" baseline="0" dirty="0"/>
          </a:p>
          <a:p>
            <a:r>
              <a:rPr lang="en-US" i="1" baseline="0" dirty="0"/>
              <a:t>Policy Reference(s):  FPM 2.B.1.b, FPM 2.I.1.d, FPM 2.I.2.a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FPG Article(s):  </a:t>
            </a:r>
            <a:r>
              <a:rPr lang="en-US" sz="1200" b="0" i="1" kern="1200" baseline="0" dirty="0">
                <a:solidFill>
                  <a:schemeClr val="tx1"/>
                </a:solidFill>
                <a:effectLst/>
                <a:latin typeface="+mn-lt"/>
                <a:ea typeface="+mn-ea"/>
                <a:cs typeface="+mn-cs"/>
              </a:rPr>
              <a:t>Field Examination Analysis</a:t>
            </a:r>
            <a:endParaRPr lang="en-US" i="1" baseline="0" dirty="0"/>
          </a:p>
          <a:p>
            <a:endParaRPr lang="en-US" i="1" baseline="0" dirty="0"/>
          </a:p>
          <a:p>
            <a:r>
              <a:rPr lang="en-US" i="0" u="sng" baseline="0" dirty="0"/>
              <a:t>Instructor Notes:</a:t>
            </a:r>
          </a:p>
          <a:p>
            <a:endParaRPr lang="en-US" i="0" u="sng" baseline="0" dirty="0"/>
          </a:p>
          <a:p>
            <a:r>
              <a:rPr lang="en-US" i="0" u="none" baseline="0" dirty="0"/>
              <a:t>Upon receipt of a field examination submitted by a field examiner, an LIE should review the FElux examination report, beneficiary record, and eFolder for completeness and accuracy.  The following areas should be reviewed:</a:t>
            </a:r>
          </a:p>
          <a:p>
            <a:endParaRPr lang="en-US" i="0" u="none" baseline="0" dirty="0"/>
          </a:p>
          <a:p>
            <a:r>
              <a:rPr lang="en-US" b="1" i="0" u="none" dirty="0"/>
              <a:t>How</a:t>
            </a:r>
            <a:r>
              <a:rPr lang="en-US" b="1" i="0" u="none" baseline="0" dirty="0"/>
              <a:t> was the field examination initiated?  </a:t>
            </a:r>
            <a:r>
              <a:rPr lang="en-US" i="0" u="none" baseline="0" dirty="0"/>
              <a:t>Are one of the following of record:</a:t>
            </a:r>
          </a:p>
          <a:p>
            <a:pPr marL="342900" lvl="1" indent="-342900">
              <a:buFont typeface="Arial" panose="020B0604020202020204" pitchFamily="34" charset="0"/>
              <a:buChar char="•"/>
            </a:pPr>
            <a:r>
              <a:rPr lang="en-US" sz="3200" dirty="0"/>
              <a:t>Notice to hub of rating determination </a:t>
            </a:r>
          </a:p>
          <a:p>
            <a:pPr marL="342900" lvl="1" indent="-342900">
              <a:buFont typeface="Arial" panose="020B0604020202020204" pitchFamily="34" charset="0"/>
              <a:buChar char="•"/>
            </a:pPr>
            <a:r>
              <a:rPr lang="en-US" sz="3200" dirty="0"/>
              <a:t>Receipt of court documents declaring inability to manage affairs and/or appointing a guardian</a:t>
            </a:r>
            <a:endParaRPr lang="en-US" sz="1200" dirty="0"/>
          </a:p>
          <a:p>
            <a:pPr marL="342900" lvl="1" indent="-342900">
              <a:buFont typeface="Arial" panose="020B0604020202020204" pitchFamily="34" charset="0"/>
              <a:buChar char="•"/>
            </a:pPr>
            <a:r>
              <a:rPr lang="en-US" dirty="0"/>
              <a:t>VA Form 21-592, </a:t>
            </a:r>
            <a:r>
              <a:rPr lang="en-US" i="1" dirty="0"/>
              <a:t>Request for Appointment of a Fiduciary, Custodian or Guardian</a:t>
            </a:r>
          </a:p>
          <a:p>
            <a:pPr marL="342900" lvl="1" indent="-342900">
              <a:buFont typeface="Arial" panose="020B0604020202020204" pitchFamily="34" charset="0"/>
              <a:buChar char="•"/>
            </a:pPr>
            <a:r>
              <a:rPr lang="en-US" i="0" dirty="0"/>
              <a:t>Initial</a:t>
            </a:r>
            <a:r>
              <a:rPr lang="en-US" i="0" baseline="0" dirty="0"/>
              <a:t> Appointment information fields in BFFS beneficiary record</a:t>
            </a:r>
            <a:endParaRPr lang="en-US" i="0" dirty="0"/>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VA Form 21-3537a, </a:t>
            </a:r>
            <a:r>
              <a:rPr lang="en-US" i="1" dirty="0"/>
              <a:t>Field Examination Request, </a:t>
            </a:r>
            <a:r>
              <a:rPr lang="en-US" i="0" dirty="0"/>
              <a:t>for non-program or unscheduled field examinations</a:t>
            </a:r>
            <a:endParaRPr lang="en-US" i="1" dirty="0"/>
          </a:p>
          <a:p>
            <a:pPr marL="342900" lvl="1" indent="-342900">
              <a:buFont typeface="Arial" panose="020B0604020202020204" pitchFamily="34" charset="0"/>
              <a:buChar char="•"/>
            </a:pPr>
            <a:endParaRPr lang="en-US" i="1" dirty="0"/>
          </a:p>
          <a:p>
            <a:pPr marL="0" lvl="1" indent="0">
              <a:buFont typeface="Arial" panose="020B0604020202020204" pitchFamily="34" charset="0"/>
              <a:buNone/>
            </a:pPr>
            <a:r>
              <a:rPr lang="en-US" b="1" i="0" dirty="0"/>
              <a:t>Is</a:t>
            </a:r>
            <a:r>
              <a:rPr lang="en-US" b="1" i="0" baseline="0" dirty="0"/>
              <a:t> there a field examination report of record and are all fields filled out?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Beneficiary Fiduciary Field System (BFFS) is the system of record for Fiduciary Program work; </a:t>
            </a:r>
            <a:r>
              <a:rPr lang="en-US" dirty="0"/>
              <a:t>BFFS FElux </a:t>
            </a:r>
            <a:r>
              <a:rPr lang="en-US" u="sng" dirty="0"/>
              <a:t>must</a:t>
            </a:r>
            <a:r>
              <a:rPr lang="en-US" dirty="0"/>
              <a:t> be completed for all field examinations</a:t>
            </a:r>
          </a:p>
          <a:p>
            <a:pPr marL="171450" indent="-171450">
              <a:buFont typeface="Arial" panose="020B0604020202020204" pitchFamily="34" charset="0"/>
              <a:buChar char="•"/>
            </a:pPr>
            <a:r>
              <a:rPr lang="en-US" dirty="0"/>
              <a:t>VA Form 21P-4716a, </a:t>
            </a:r>
            <a:r>
              <a:rPr lang="en-US" i="1" dirty="0"/>
              <a:t>Beneficiary Field Examination Report,</a:t>
            </a:r>
            <a:r>
              <a:rPr lang="en-US" i="1" baseline="0" dirty="0"/>
              <a:t> </a:t>
            </a:r>
            <a:r>
              <a:rPr lang="en-US" i="0" baseline="0" dirty="0"/>
              <a:t>is auto-generated in BFFS and uploaded to eFolder</a:t>
            </a:r>
            <a:endParaRPr lang="en-US" i="1"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VA Form 21-3537b,</a:t>
            </a:r>
            <a:r>
              <a:rPr lang="en-US" i="1" dirty="0"/>
              <a:t> Report of Field Examination,</a:t>
            </a:r>
            <a:r>
              <a:rPr lang="en-US" i="1" baseline="0" dirty="0"/>
              <a:t> </a:t>
            </a:r>
            <a:r>
              <a:rPr lang="en-US" sz="1200" i="0" kern="1200" dirty="0">
                <a:solidFill>
                  <a:schemeClr val="tx1"/>
                </a:solidFill>
                <a:effectLst/>
                <a:latin typeface="+mn-lt"/>
                <a:ea typeface="+mn-ea"/>
                <a:cs typeface="+mn-cs"/>
              </a:rPr>
              <a:t>is</a:t>
            </a:r>
            <a:r>
              <a:rPr lang="en-US" sz="1200" i="0" kern="1200" baseline="0" dirty="0">
                <a:solidFill>
                  <a:schemeClr val="tx1"/>
                </a:solidFill>
                <a:effectLst/>
                <a:latin typeface="+mn-lt"/>
                <a:ea typeface="+mn-ea"/>
                <a:cs typeface="+mn-cs"/>
              </a:rPr>
              <a:t> used in </a:t>
            </a:r>
            <a:r>
              <a:rPr lang="en-US" sz="1200" kern="1200" dirty="0">
                <a:solidFill>
                  <a:schemeClr val="tx1"/>
                </a:solidFill>
                <a:effectLst/>
                <a:latin typeface="+mn-lt"/>
                <a:ea typeface="+mn-ea"/>
                <a:cs typeface="+mn-cs"/>
              </a:rPr>
              <a:t>special cases in which VA Form 21P-4716a is not appropriate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or adequate for documenting the report, such as some</a:t>
            </a:r>
            <a:r>
              <a:rPr lang="en-US" sz="1200" kern="1200" baseline="0" dirty="0">
                <a:solidFill>
                  <a:schemeClr val="tx1"/>
                </a:solidFill>
                <a:effectLst/>
                <a:latin typeface="+mn-lt"/>
                <a:ea typeface="+mn-ea"/>
                <a:cs typeface="+mn-cs"/>
              </a:rPr>
              <a:t> situations involving  u</a:t>
            </a:r>
            <a:r>
              <a:rPr lang="en-US" sz="1200" kern="1200" dirty="0">
                <a:solidFill>
                  <a:schemeClr val="tx1"/>
                </a:solidFill>
                <a:effectLst/>
                <a:latin typeface="+mn-lt"/>
                <a:ea typeface="+mn-ea"/>
                <a:cs typeface="+mn-cs"/>
              </a:rPr>
              <a:t>nscheduled follow-ups.</a:t>
            </a:r>
          </a:p>
          <a:p>
            <a:pPr marL="171450" indent="-171450">
              <a:buFont typeface="Arial" panose="020B0604020202020204" pitchFamily="34" charset="0"/>
              <a:buChar char="•"/>
            </a:pPr>
            <a:endParaRPr lang="en-US" i="1" dirty="0"/>
          </a:p>
          <a:p>
            <a:pPr marL="0" indent="0">
              <a:buFont typeface="Arial" panose="020B0604020202020204" pitchFamily="34" charset="0"/>
              <a:buNone/>
            </a:pPr>
            <a:r>
              <a:rPr lang="en-US" b="1" i="0" dirty="0"/>
              <a:t>Is</a:t>
            </a:r>
            <a:r>
              <a:rPr lang="en-US" b="1" i="0" baseline="0" dirty="0"/>
              <a:t> all supporting documentation of record? </a:t>
            </a:r>
          </a:p>
          <a:p>
            <a:pPr marL="171450" indent="-171450">
              <a:buFont typeface="Arial" panose="020B0604020202020204" pitchFamily="34" charset="0"/>
              <a:buChar char="•"/>
            </a:pPr>
            <a:r>
              <a:rPr lang="en-US" dirty="0"/>
              <a:t>VA Form 21P-4703, </a:t>
            </a:r>
            <a:r>
              <a:rPr lang="en-US" i="1" dirty="0"/>
              <a:t>Fiduciary Agreement</a:t>
            </a:r>
          </a:p>
          <a:p>
            <a:pPr marL="628650" lvl="1" indent="-171450">
              <a:buFont typeface="Arial" panose="020B0604020202020204" pitchFamily="34" charset="0"/>
              <a:buChar char="•"/>
            </a:pPr>
            <a:r>
              <a:rPr lang="en-US" i="1" dirty="0"/>
              <a:t>Note – </a:t>
            </a:r>
            <a:r>
              <a:rPr lang="en-US" i="0" dirty="0"/>
              <a:t>this is not required when the beneficiary is appointed Supervised Direct Pay (SDP)</a:t>
            </a:r>
          </a:p>
          <a:p>
            <a:pPr marL="171450" lvl="0" indent="-171450">
              <a:buFont typeface="Arial" panose="020B0604020202020204" pitchFamily="34" charset="0"/>
              <a:buChar char="•"/>
            </a:pPr>
            <a:r>
              <a:rPr lang="en-US" i="0" dirty="0"/>
              <a:t>VA Form 21P-4718a, </a:t>
            </a:r>
            <a:r>
              <a:rPr lang="en-US" i="1" dirty="0"/>
              <a:t>Certificate of Balance on Deposit and Authorization to Disclose Financial Record </a:t>
            </a:r>
            <a:r>
              <a:rPr lang="en-US" i="0" dirty="0"/>
              <a:t>(if applicable)</a:t>
            </a:r>
          </a:p>
          <a:p>
            <a:pPr marL="171450" indent="-171450">
              <a:buFont typeface="Arial" panose="020B0604020202020204" pitchFamily="34" charset="0"/>
              <a:buChar char="•"/>
            </a:pPr>
            <a:r>
              <a:rPr lang="en-US" dirty="0"/>
              <a:t>Criminal Background Check (if applicable)</a:t>
            </a:r>
          </a:p>
          <a:p>
            <a:pPr marL="171450" indent="-171450">
              <a:buFont typeface="Arial" panose="020B0604020202020204" pitchFamily="34" charset="0"/>
              <a:buChar char="•"/>
            </a:pPr>
            <a:r>
              <a:rPr lang="en-US" dirty="0"/>
              <a:t>Credit Report (if applicable)</a:t>
            </a:r>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316531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Certify a fiduciary appointment in BFFS.</a:t>
            </a:r>
          </a:p>
          <a:p>
            <a:r>
              <a:rPr lang="en-US" i="1" baseline="0" dirty="0"/>
              <a:t>Policy Reference(s):  FPM 2.D.4.m, FPM 2.I.4</a:t>
            </a:r>
          </a:p>
          <a:p>
            <a:r>
              <a:rPr lang="en-US" i="1" baseline="0" dirty="0"/>
              <a:t>FPG Article(s):  Fiduciary Appointment and Fiduciary Fee Approval and Review</a:t>
            </a:r>
          </a:p>
          <a:p>
            <a:endParaRPr lang="en-US" i="0" dirty="0"/>
          </a:p>
          <a:p>
            <a:r>
              <a:rPr lang="en-US" i="0" u="sng" dirty="0"/>
              <a:t>Instructor</a:t>
            </a:r>
            <a:r>
              <a:rPr lang="en-US" i="0" u="sng" baseline="0" dirty="0"/>
              <a:t> Notes:</a:t>
            </a:r>
          </a:p>
          <a:p>
            <a:endParaRPr lang="en-US" i="0" u="sng"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Letters of Appointment</a:t>
            </a:r>
            <a:r>
              <a:rPr lang="en-US" sz="1200" b="1" kern="1200" baseline="0" dirty="0">
                <a:solidFill>
                  <a:schemeClr val="tx1"/>
                </a:solidFill>
                <a:effectLst/>
                <a:latin typeface="+mn-lt"/>
                <a:ea typeface="+mn-ea"/>
                <a:cs typeface="+mn-cs"/>
              </a:rPr>
              <a:t> or </a:t>
            </a:r>
            <a:r>
              <a:rPr lang="en-US" sz="1200" b="1" kern="1200" dirty="0">
                <a:solidFill>
                  <a:schemeClr val="tx1"/>
                </a:solidFill>
                <a:effectLst/>
                <a:latin typeface="+mn-lt"/>
                <a:ea typeface="+mn-ea"/>
                <a:cs typeface="+mn-cs"/>
              </a:rPr>
              <a:t>Guardianship Papers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all fiduciaries appointed by a State court, the FE must obtain certified or original court file-stamped copy of Letters of Appointment for inclusion in the eFolder and facilitate the inclusion of this information into the BFFS record.  Additionally, photocopies of any existing bond, the conservator’s inventory, and any orders pertaining to expenditure of funds must be obtained.</a:t>
            </a: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Certification of Fiduciary in BFFS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a:solidFill>
                  <a:schemeClr val="tx1"/>
                </a:solidFill>
                <a:effectLst/>
                <a:latin typeface="+mn-lt"/>
                <a:ea typeface="+mn-ea"/>
                <a:cs typeface="+mn-cs"/>
              </a:rPr>
              <a:t>Once a work item is assigned to an LIE to complete, they must complete all actions required to complete the field examination – including appointment of the fiduciary within BFFS.  The following fields must be completed: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Fiduciary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Fiduciary Type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Fiduciary Relationship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Payee Cert Date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baseline="0" dirty="0">
                <a:solidFill>
                  <a:schemeClr val="tx1"/>
                </a:solidFill>
                <a:effectLst/>
                <a:latin typeface="+mn-lt"/>
                <a:ea typeface="+mn-ea"/>
                <a:cs typeface="+mn-cs"/>
              </a:rPr>
              <a:t>‘I certify updating the Beneficiary and Fiduciary’ checkbox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VA Form 21P-555</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VA Form 21P-555,</a:t>
            </a:r>
            <a:r>
              <a:rPr lang="en-US" sz="1200" kern="1200" baseline="0" dirty="0">
                <a:solidFill>
                  <a:schemeClr val="tx1"/>
                </a:solidFill>
                <a:effectLst/>
                <a:latin typeface="+mn-lt"/>
                <a:ea typeface="+mn-ea"/>
                <a:cs typeface="+mn-cs"/>
              </a:rPr>
              <a:t> </a:t>
            </a:r>
            <a:r>
              <a:rPr lang="en-US" sz="1200" i="1" kern="1200" baseline="0" dirty="0">
                <a:solidFill>
                  <a:schemeClr val="tx1"/>
                </a:solidFill>
                <a:effectLst/>
                <a:latin typeface="+mn-lt"/>
                <a:ea typeface="+mn-ea"/>
                <a:cs typeface="+mn-cs"/>
              </a:rPr>
              <a:t>Certification of Legal Capacity to Receive and Disburse Benefits and Fee Authorization, </a:t>
            </a:r>
            <a:r>
              <a:rPr lang="en-US" sz="1200" i="0" kern="1200" baseline="0" dirty="0">
                <a:solidFill>
                  <a:schemeClr val="tx1"/>
                </a:solidFill>
                <a:effectLst/>
                <a:latin typeface="+mn-lt"/>
                <a:ea typeface="+mn-ea"/>
                <a:cs typeface="+mn-cs"/>
              </a:rPr>
              <a:t>also g</a:t>
            </a:r>
            <a:r>
              <a:rPr lang="en-US" sz="1200" kern="1200" dirty="0">
                <a:solidFill>
                  <a:schemeClr val="tx1"/>
                </a:solidFill>
                <a:effectLst/>
                <a:latin typeface="+mn-lt"/>
                <a:ea typeface="+mn-ea"/>
                <a:cs typeface="+mn-cs"/>
              </a:rPr>
              <a:t>rants the fiduciary permission to manage VA benefits for a beneficiary.  This form is typically used when</a:t>
            </a:r>
            <a:r>
              <a:rPr lang="en-US" sz="1200" kern="1200" baseline="0" dirty="0">
                <a:solidFill>
                  <a:schemeClr val="tx1"/>
                </a:solidFill>
                <a:effectLst/>
                <a:latin typeface="+mn-lt"/>
                <a:ea typeface="+mn-ea"/>
                <a:cs typeface="+mn-cs"/>
              </a:rPr>
              <a:t> the </a:t>
            </a:r>
            <a:r>
              <a:rPr lang="en-US" dirty="0">
                <a:effectLst/>
              </a:rPr>
              <a:t>field examination report was requested by another agency or department,</a:t>
            </a:r>
            <a:r>
              <a:rPr lang="en-US" baseline="0" dirty="0">
                <a:effectLst/>
              </a:rPr>
              <a:t> and/or when VA is required to inform the Insurance Center of an appointment of a fiduciary.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LIE should confirm that file number, type of fiduciary, fiduciary name and address, type of beneficiary, beneficiary name and date is correct on the VA Form 21P-555. </a:t>
            </a:r>
            <a:r>
              <a:rPr lang="en-US" sz="1200" i="0" kern="1200" dirty="0">
                <a:solidFill>
                  <a:schemeClr val="tx1"/>
                </a:solidFill>
                <a:effectLst/>
                <a:latin typeface="+mn-lt"/>
                <a:ea typeface="+mn-ea"/>
                <a:cs typeface="+mn-cs"/>
              </a:rPr>
              <a:t>The only edit should be to the fiduciary certification date – that will be date LIE closes field examination.</a:t>
            </a:r>
            <a:r>
              <a:rPr lang="en-US" sz="1200" i="0" kern="1200" baseline="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kern="1200" baseline="0" dirty="0">
                <a:solidFill>
                  <a:schemeClr val="tx1"/>
                </a:solidFill>
                <a:effectLst/>
                <a:latin typeface="+mn-lt"/>
                <a:ea typeface="+mn-ea"/>
                <a:cs typeface="+mn-cs"/>
              </a:rPr>
              <a:t>**Note:  Information from the fiduciary certification in BFFS and/or the VA Form 21P-555 is used to execute a Change of Fiduciary (CFID) command in Share.  </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Instructor Demonstration:</a:t>
            </a:r>
            <a:r>
              <a:rPr lang="en-US" sz="1200" b="0" kern="1200" dirty="0">
                <a:solidFill>
                  <a:schemeClr val="tx1"/>
                </a:solidFill>
                <a:effectLst/>
                <a:latin typeface="+mn-lt"/>
                <a:ea typeface="+mn-ea"/>
                <a:cs typeface="+mn-cs"/>
              </a:rPr>
              <a:t>  Navigate to BFFS</a:t>
            </a:r>
            <a:r>
              <a:rPr lang="en-US" sz="1200" b="0" kern="1200" baseline="0" dirty="0">
                <a:solidFill>
                  <a:schemeClr val="tx1"/>
                </a:solidFill>
                <a:effectLst/>
                <a:latin typeface="+mn-lt"/>
                <a:ea typeface="+mn-ea"/>
                <a:cs typeface="+mn-cs"/>
              </a:rPr>
              <a:t> and demonstrate to students how to certify a fiduciary in BFFS.  </a:t>
            </a:r>
            <a:endParaRPr lang="en-US" sz="12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75181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Input and</a:t>
            </a:r>
            <a:r>
              <a:rPr lang="en-US" i="1" baseline="0" dirty="0"/>
              <a:t> authorize a fiduciary fee in BFFS.</a:t>
            </a:r>
            <a:endParaRPr lang="en-US" i="1" dirty="0"/>
          </a:p>
          <a:p>
            <a:r>
              <a:rPr lang="en-US" i="1" baseline="0" dirty="0"/>
              <a:t>Policy Reference(s):  FPM 2.D.7.d-e, FPM 2.I.3.d</a:t>
            </a:r>
          </a:p>
          <a:p>
            <a:r>
              <a:rPr lang="en-US" i="1" baseline="0" dirty="0"/>
              <a:t>FPG Article(s):  </a:t>
            </a:r>
            <a:r>
              <a:rPr lang="en-US" i="1" dirty="0"/>
              <a:t>Fiduciary Appointment</a:t>
            </a:r>
            <a:r>
              <a:rPr lang="en-US" i="1" baseline="0" dirty="0"/>
              <a:t> </a:t>
            </a:r>
            <a:r>
              <a:rPr lang="en-US" i="1" dirty="0"/>
              <a:t>and Fiduciary Fee Approval and Review, </a:t>
            </a:r>
            <a:r>
              <a:rPr lang="en-US" b="0" i="1" baseline="0" dirty="0"/>
              <a:t>Creating Letters and Forms from FELux</a:t>
            </a:r>
            <a:endParaRPr lang="en-US" i="1" baseline="0" dirty="0"/>
          </a:p>
          <a:p>
            <a:endParaRPr lang="en-US" i="0" dirty="0"/>
          </a:p>
          <a:p>
            <a:r>
              <a:rPr lang="en-US" i="0" u="sng" dirty="0"/>
              <a:t>Instructor</a:t>
            </a:r>
            <a:r>
              <a:rPr lang="en-US" i="0" u="sng" baseline="0" dirty="0"/>
              <a:t> Notes:</a:t>
            </a:r>
          </a:p>
          <a:p>
            <a:endParaRPr lang="en-US" dirty="0"/>
          </a:p>
          <a:p>
            <a:r>
              <a:rPr lang="en-US" sz="1200" kern="1200" dirty="0">
                <a:solidFill>
                  <a:schemeClr val="tx1"/>
                </a:solidFill>
                <a:effectLst/>
                <a:latin typeface="+mn-lt"/>
                <a:ea typeface="+mn-ea"/>
                <a:cs typeface="+mn-cs"/>
              </a:rPr>
              <a:t>The Fiduciary Hub Manager is permitted to authorize a reasonable monthly fee if necessary in order to obtain the services of a qualified fiduciary.  A fee is necessary only if no other person or entity is qualified and willing to serve without a fee and the beneficiary’s interest would be served by the appointment of a qualified paid fiduciary.</a:t>
            </a:r>
            <a:endParaRPr lang="en-US" dirty="0"/>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maximum fee payable is 4% of the beneficiary’s monthly VA benefit.  Authorizing fees greater than 4% is not allowed under any circumstance.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BFFS FEE Approval</a:t>
            </a:r>
          </a:p>
          <a:p>
            <a:r>
              <a:rPr lang="en-US" sz="1200" kern="1200" dirty="0">
                <a:solidFill>
                  <a:schemeClr val="tx1"/>
                </a:solidFill>
                <a:effectLst/>
                <a:latin typeface="+mn-lt"/>
                <a:ea typeface="+mn-ea"/>
                <a:cs typeface="+mn-cs"/>
              </a:rPr>
              <a:t>The Field Examiner is responsible for recommending whether a fee is to be allowed.  In every case where a fee is to be allowed, the field examination report (FElux) must thoroughly document the reason(s) the fee is necessary.</a:t>
            </a:r>
            <a:endParaRPr lang="en-US" dirty="0">
              <a:effectLst/>
            </a:endParaRPr>
          </a:p>
          <a:p>
            <a:endParaRPr lang="en-US" sz="1200" b="1"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Approval of a fiduciary fee must be input in BFFS by selecting the Fid Fee Flag option and following the remaining steps as located in the FPG article,</a:t>
            </a:r>
            <a:r>
              <a:rPr lang="en-US" sz="1200" kern="1200" baseline="0" dirty="0">
                <a:solidFill>
                  <a:schemeClr val="tx1"/>
                </a:solidFill>
                <a:effectLst/>
                <a:latin typeface="+mn-lt"/>
                <a:ea typeface="+mn-ea"/>
                <a:cs typeface="+mn-cs"/>
              </a:rPr>
              <a:t> </a:t>
            </a:r>
            <a:r>
              <a:rPr lang="en-US" i="1" dirty="0"/>
              <a:t>Fiduciary Appointment</a:t>
            </a:r>
            <a:r>
              <a:rPr lang="en-US" i="1" baseline="0" dirty="0"/>
              <a:t> </a:t>
            </a:r>
            <a:r>
              <a:rPr lang="en-US" i="1" dirty="0"/>
              <a:t>and Fiduciary Fee Approval</a:t>
            </a:r>
            <a:r>
              <a:rPr lang="en-US" i="0" dirty="0"/>
              <a:t>.  Once completed,</a:t>
            </a:r>
            <a:r>
              <a:rPr lang="en-US" i="0" baseline="0" dirty="0"/>
              <a:t> it must be referred to the Fiduciary Hub Manager or designee for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baseline="0" dirty="0">
                <a:solidFill>
                  <a:schemeClr val="tx1"/>
                </a:solidFill>
                <a:effectLst/>
                <a:latin typeface="+mn-lt"/>
                <a:ea typeface="+mn-ea"/>
                <a:cs typeface="+mn-cs"/>
              </a:rPr>
              <a:t>VA Form 21P-555</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baseline="0" dirty="0">
                <a:solidFill>
                  <a:schemeClr val="tx1"/>
                </a:solidFill>
                <a:effectLst/>
                <a:latin typeface="+mn-lt"/>
                <a:ea typeface="+mn-ea"/>
                <a:cs typeface="+mn-cs"/>
              </a:rPr>
              <a:t>Fiduciary fee approval should be input and approved through BFFS as previously mentioned, however, approval can also be documented on VA Form </a:t>
            </a:r>
            <a:r>
              <a:rPr lang="en-US" dirty="0"/>
              <a:t>21P-555, </a:t>
            </a:r>
            <a:r>
              <a:rPr lang="en-US" i="1" dirty="0"/>
              <a:t>Certificate of Legal Capacity to Receive and Disburse Benefits and Fee Authorization,</a:t>
            </a:r>
            <a:r>
              <a:rPr lang="en-US" i="1" baseline="0" dirty="0"/>
              <a:t> </a:t>
            </a:r>
            <a:r>
              <a:rPr lang="en-US" i="0" baseline="0" dirty="0"/>
              <a:t>only when evidence of fee approval needs to be routed to any external division or agency for any reason.</a:t>
            </a:r>
            <a:endParaRPr lang="en-US" sz="1200" b="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mn-lt"/>
                <a:ea typeface="+mn-ea"/>
                <a:cs typeface="+mn-cs"/>
              </a:rPr>
              <a:t>Notification Letters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Each </a:t>
            </a:r>
            <a:r>
              <a:rPr lang="en-US" sz="1200" kern="1200" dirty="0">
                <a:solidFill>
                  <a:schemeClr val="tx1"/>
                </a:solidFill>
                <a:effectLst/>
                <a:latin typeface="+mn-lt"/>
                <a:ea typeface="+mn-ea"/>
                <a:cs typeface="+mn-cs"/>
              </a:rPr>
              <a:t>beneficiary whose fiduciary will be permitted to charge a fee must receive written notification following approval.  This letter is called the Beneficiary Fee Notification Letter, and can be generated from FElux.</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letter must also be sent to the fiduciary informing him/her of the fee approval as well as any limitations imposed (e.g., percentage, no fee for managing lump sum retroactive payment).</a:t>
            </a:r>
            <a:endParaRPr lang="en-US" dirty="0"/>
          </a:p>
          <a:p>
            <a:endParaRPr lang="en-US" dirty="0"/>
          </a:p>
          <a:p>
            <a:r>
              <a:rPr lang="en-US" b="1" dirty="0"/>
              <a:t>Instructor</a:t>
            </a:r>
            <a:r>
              <a:rPr lang="en-US" b="1" baseline="0" dirty="0"/>
              <a:t> Demonstration:  </a:t>
            </a:r>
            <a:r>
              <a:rPr lang="en-US" b="0" baseline="0" dirty="0"/>
              <a:t>Navigate to and utilize the FPG article, </a:t>
            </a:r>
            <a:r>
              <a:rPr lang="en-US" b="0" i="1" baseline="0" dirty="0"/>
              <a:t>Fiduciary Appointment and Fiduciary Fee Approval and Review </a:t>
            </a:r>
            <a:r>
              <a:rPr lang="en-US" b="0" baseline="0" dirty="0"/>
              <a:t>to demonstrate to students in BFFS how to input and authorize a fiduciary fee.  Also, utilize the FPG article, </a:t>
            </a:r>
            <a:r>
              <a:rPr lang="en-US" b="0" i="1" baseline="0" dirty="0"/>
              <a:t>Creating Letters and Forms from FELux, </a:t>
            </a:r>
            <a:r>
              <a:rPr lang="en-US" b="0" i="0" baseline="0" dirty="0"/>
              <a:t>to demonstrate how to generate the fee notice letters.</a:t>
            </a:r>
            <a:endParaRPr lang="en-US" b="0"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233707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i="1" dirty="0"/>
              <a:t>Learning Objective:  </a:t>
            </a:r>
            <a:r>
              <a:rPr lang="en-US" sz="1200" i="1" kern="1200" dirty="0">
                <a:solidFill>
                  <a:schemeClr val="tx1"/>
                </a:solidFill>
                <a:effectLst/>
                <a:latin typeface="+mn-lt"/>
                <a:ea typeface="+mn-ea"/>
                <a:cs typeface="+mn-cs"/>
              </a:rPr>
              <a:t>Finalize correspondence and documentation.</a:t>
            </a:r>
          </a:p>
          <a:p>
            <a:r>
              <a:rPr lang="en-US" i="1" baseline="0" dirty="0"/>
              <a:t>Policy Reference(s):  FPM 2.I.3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i="1" baseline="0" dirty="0"/>
              <a:t>FPG Article(s):  </a:t>
            </a:r>
            <a:r>
              <a:rPr lang="en-US" i="1" dirty="0"/>
              <a:t>Creating Letters and Forms from FELux, </a:t>
            </a:r>
            <a:r>
              <a:rPr lang="en-US" sz="1200" b="0" i="1" kern="1200" baseline="0" dirty="0">
                <a:solidFill>
                  <a:schemeClr val="tx1"/>
                </a:solidFill>
                <a:effectLst/>
                <a:latin typeface="+mn-lt"/>
                <a:ea typeface="+mn-ea"/>
                <a:cs typeface="+mn-cs"/>
              </a:rPr>
              <a:t>Field Examination Analysis</a:t>
            </a:r>
            <a:endParaRPr lang="en-US" i="1" baseline="0" dirty="0"/>
          </a:p>
          <a:p>
            <a:endParaRPr lang="en-US" i="0" dirty="0"/>
          </a:p>
          <a:p>
            <a:r>
              <a:rPr lang="en-US" i="0" u="sng" dirty="0"/>
              <a:t>Instructor</a:t>
            </a:r>
            <a:r>
              <a:rPr lang="en-US" i="0" u="sng" baseline="0" dirty="0"/>
              <a:t> Notes:</a:t>
            </a:r>
          </a:p>
          <a:p>
            <a:endParaRPr lang="en-US" i="0" u="sng" baseline="0" dirty="0"/>
          </a:p>
          <a:p>
            <a:r>
              <a:rPr lang="en-US" i="0" u="none" baseline="0" dirty="0"/>
              <a:t>We’ve previously mentioned the required fiduciary fee notification letters, but there are additional letters as follows:</a:t>
            </a:r>
          </a:p>
          <a:p>
            <a:endParaRPr lang="en-US" i="0" u="sng"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Fiduciary Notification</a:t>
            </a:r>
            <a:r>
              <a:rPr lang="en-US" sz="1200" b="1"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Letter</a:t>
            </a:r>
            <a:r>
              <a:rPr lang="en-US" sz="1200" kern="1200" baseline="0" dirty="0">
                <a:solidFill>
                  <a:schemeClr val="tx1"/>
                </a:solidFill>
                <a:effectLst/>
                <a:latin typeface="+mn-lt"/>
                <a:ea typeface="+mn-ea"/>
                <a:cs typeface="+mn-cs"/>
              </a:rPr>
              <a:t>.  The </a:t>
            </a:r>
            <a:r>
              <a:rPr lang="en-US" sz="1200" i="0" kern="1200" dirty="0">
                <a:solidFill>
                  <a:schemeClr val="tx1"/>
                </a:solidFill>
                <a:effectLst/>
                <a:latin typeface="+mn-lt"/>
                <a:ea typeface="+mn-ea"/>
                <a:cs typeface="+mn-cs"/>
              </a:rPr>
              <a:t>LIE must</a:t>
            </a:r>
            <a:r>
              <a:rPr lang="en-US" sz="1200" kern="1200" dirty="0">
                <a:solidFill>
                  <a:schemeClr val="tx1"/>
                </a:solidFill>
                <a:effectLst/>
                <a:latin typeface="+mn-lt"/>
                <a:ea typeface="+mn-ea"/>
                <a:cs typeface="+mn-cs"/>
              </a:rPr>
              <a:t> confirm correct file number, beneficiary name and address, fiduciary name and address, and no glaring mistakes in letter.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This letter is sent to the fiduciary after each field examination</a:t>
            </a:r>
            <a:r>
              <a:rPr lang="en-US" sz="1200" kern="1200" baseline="0" dirty="0">
                <a:solidFill>
                  <a:schemeClr val="tx1"/>
                </a:solidFill>
                <a:effectLst/>
                <a:latin typeface="+mn-lt"/>
                <a:ea typeface="+mn-ea"/>
                <a:cs typeface="+mn-cs"/>
              </a:rPr>
              <a:t> – initial appointment and follow-up examinations. It confirms the beneficiary name, file number, and contact information. It also includes monthly fund usage information, retroactive benefit usage, and bond information, if applicable.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VA</a:t>
            </a:r>
            <a:r>
              <a:rPr lang="en-US" sz="1200" kern="1200" baseline="0" dirty="0">
                <a:solidFill>
                  <a:schemeClr val="tx1"/>
                </a:solidFill>
                <a:effectLst/>
                <a:latin typeface="+mn-lt"/>
                <a:ea typeface="+mn-ea"/>
                <a:cs typeface="+mn-cs"/>
              </a:rPr>
              <a:t> must e</a:t>
            </a:r>
            <a:r>
              <a:rPr lang="en-US" sz="1200" kern="1200" dirty="0">
                <a:solidFill>
                  <a:schemeClr val="tx1"/>
                </a:solidFill>
                <a:effectLst/>
                <a:latin typeface="+mn-lt"/>
                <a:ea typeface="+mn-ea"/>
                <a:cs typeface="+mn-cs"/>
              </a:rPr>
              <a:t>nclose a copy of the VA Form 21P-4703, </a:t>
            </a:r>
            <a:r>
              <a:rPr lang="en-US" sz="1200" i="1" kern="1200" dirty="0">
                <a:solidFill>
                  <a:schemeClr val="tx1"/>
                </a:solidFill>
                <a:effectLst/>
                <a:latin typeface="+mn-lt"/>
                <a:ea typeface="+mn-ea"/>
                <a:cs typeface="+mn-cs"/>
              </a:rPr>
              <a:t>Fiduciary Agreement</a:t>
            </a:r>
            <a:r>
              <a:rPr lang="en-US" sz="1200" i="0" kern="1200" dirty="0">
                <a:solidFill>
                  <a:schemeClr val="tx1"/>
                </a:solidFill>
                <a:effectLst/>
                <a:latin typeface="+mn-lt"/>
                <a:ea typeface="+mn-ea"/>
                <a:cs typeface="+mn-cs"/>
              </a:rPr>
              <a:t>,</a:t>
            </a:r>
            <a:r>
              <a:rPr lang="en-US" sz="1200" i="0" kern="1200" baseline="0" dirty="0">
                <a:solidFill>
                  <a:schemeClr val="tx1"/>
                </a:solidFill>
                <a:effectLst/>
                <a:latin typeface="+mn-lt"/>
                <a:ea typeface="+mn-ea"/>
                <a:cs typeface="+mn-cs"/>
              </a:rPr>
              <a:t> with this letter.</a:t>
            </a:r>
            <a:r>
              <a:rPr lang="en-US" sz="1200" kern="1200" dirty="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Beneficiary Notification Letter</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LIE must </a:t>
            </a:r>
            <a:r>
              <a:rPr lang="en-US" sz="1200" kern="1200" dirty="0">
                <a:solidFill>
                  <a:schemeClr val="tx1"/>
                </a:solidFill>
                <a:effectLst/>
                <a:latin typeface="+mn-lt"/>
                <a:ea typeface="+mn-ea"/>
                <a:cs typeface="+mn-cs"/>
              </a:rPr>
              <a:t>confirm correct file number, beneficiary name and address, fiduciary name and address, and no glaring mistakes in letter.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This letter must be sent to the beneficiary within five days of a fiduciary selection (OIA and SIA exams) </a:t>
            </a:r>
            <a:r>
              <a:rPr lang="en-US" sz="1200" kern="1200" baseline="0" dirty="0">
                <a:solidFill>
                  <a:schemeClr val="tx1"/>
                </a:solidFill>
                <a:effectLst/>
                <a:latin typeface="+mn-lt"/>
                <a:ea typeface="+mn-ea"/>
                <a:cs typeface="+mn-cs"/>
              </a:rPr>
              <a:t>to inform them that a fiduciary has been appointed, provide the fiduciary’s contact information, provide appeal rights, copy of the monthly fund usage, and to send a copy to a designated Power of Attorney if applicable.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baseline="0" dirty="0">
                <a:solidFill>
                  <a:schemeClr val="tx1"/>
                </a:solidFill>
                <a:effectLst/>
                <a:latin typeface="+mn-lt"/>
                <a:ea typeface="+mn-ea"/>
                <a:cs typeface="+mn-cs"/>
              </a:rPr>
              <a:t>This letter must include information about fiduciary fee payments and bond premiums, if applicable.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This letter is required for all beneficiaries who are rated as unable to manage his or her VA funds, including those paid by Supervised Direct Pay (SDP).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Beneficiary Bond Notification Letter </a:t>
            </a:r>
            <a:r>
              <a:rPr lang="en-US" sz="1200" kern="1200" dirty="0">
                <a:solidFill>
                  <a:schemeClr val="tx1"/>
                </a:solidFill>
                <a:effectLst/>
                <a:latin typeface="+mn-lt"/>
                <a:ea typeface="+mn-ea"/>
                <a:cs typeface="+mn-cs"/>
              </a:rPr>
              <a:t>is sent, confirm correct file number, beneficiary name and address, fiduciary name and address, correct bond amount, and no glaring mistakes in letter.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a:solidFill>
                  <a:schemeClr val="tx1"/>
                </a:solidFill>
                <a:effectLst/>
                <a:latin typeface="+mn-lt"/>
                <a:ea typeface="+mn-ea"/>
                <a:cs typeface="+mn-cs"/>
              </a:rPr>
              <a:t>Successor Initial Appointment Letter</a:t>
            </a:r>
            <a:r>
              <a:rPr lang="en-US" sz="1200" b="1" kern="1200" baseline="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is sent </a:t>
            </a:r>
            <a:r>
              <a:rPr lang="en-US" sz="1200" kern="1200" dirty="0">
                <a:solidFill>
                  <a:schemeClr val="tx1"/>
                </a:solidFill>
                <a:effectLst/>
                <a:latin typeface="+mn-lt"/>
                <a:ea typeface="+mn-ea"/>
                <a:cs typeface="+mn-cs"/>
              </a:rPr>
              <a:t>to the previous fiduciary when a new fiduciary is appointed.</a:t>
            </a:r>
            <a:r>
              <a:rPr lang="en-US" sz="1200" kern="1200" baseline="0" dirty="0">
                <a:solidFill>
                  <a:schemeClr val="tx1"/>
                </a:solidFill>
                <a:effectLst/>
                <a:latin typeface="+mn-lt"/>
                <a:ea typeface="+mn-ea"/>
                <a:cs typeface="+mn-cs"/>
              </a:rPr>
              <a:t>  This letter</a:t>
            </a:r>
            <a:r>
              <a:rPr lang="en-US" sz="1200" kern="1200" dirty="0">
                <a:solidFill>
                  <a:schemeClr val="tx1"/>
                </a:solidFill>
                <a:effectLst/>
                <a:latin typeface="+mn-lt"/>
                <a:ea typeface="+mn-ea"/>
                <a:cs typeface="+mn-cs"/>
              </a:rPr>
              <a:t> includes accounting forms if a final accounting is required.  A copy of the letter is</a:t>
            </a:r>
            <a:r>
              <a:rPr lang="en-US" sz="1200" kern="1200" baseline="0" dirty="0">
                <a:solidFill>
                  <a:schemeClr val="tx1"/>
                </a:solidFill>
                <a:effectLst/>
                <a:latin typeface="+mn-lt"/>
                <a:ea typeface="+mn-ea"/>
                <a:cs typeface="+mn-cs"/>
              </a:rPr>
              <a:t> also sent </a:t>
            </a:r>
            <a:r>
              <a:rPr lang="en-US" sz="1200" kern="1200" dirty="0">
                <a:solidFill>
                  <a:schemeClr val="tx1"/>
                </a:solidFill>
                <a:effectLst/>
                <a:latin typeface="+mn-lt"/>
                <a:ea typeface="+mn-ea"/>
                <a:cs typeface="+mn-cs"/>
              </a:rPr>
              <a:t>to the new fiduciary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Instructor Demonstration:</a:t>
            </a:r>
            <a:r>
              <a:rPr lang="en-US" sz="1200" b="0" kern="1200" dirty="0">
                <a:solidFill>
                  <a:schemeClr val="tx1"/>
                </a:solidFill>
                <a:effectLst/>
                <a:latin typeface="+mn-lt"/>
                <a:ea typeface="+mn-ea"/>
                <a:cs typeface="+mn-cs"/>
              </a:rPr>
              <a:t>  Navigate</a:t>
            </a:r>
            <a:r>
              <a:rPr lang="en-US" sz="1200" b="0" kern="1200" baseline="0" dirty="0">
                <a:solidFill>
                  <a:schemeClr val="tx1"/>
                </a:solidFill>
                <a:effectLst/>
                <a:latin typeface="+mn-lt"/>
                <a:ea typeface="+mn-ea"/>
                <a:cs typeface="+mn-cs"/>
              </a:rPr>
              <a:t> to the FPG article, </a:t>
            </a:r>
            <a:r>
              <a:rPr lang="en-US" i="1" dirty="0"/>
              <a:t>Creating Letters and Forms from FELux</a:t>
            </a:r>
            <a:r>
              <a:rPr lang="en-US" i="0" dirty="0"/>
              <a:t>,</a:t>
            </a:r>
            <a:r>
              <a:rPr lang="en-US" i="0" baseline="0" dirty="0"/>
              <a:t> and show students how to generate forms and letters in BFFS.  </a:t>
            </a:r>
            <a:endParaRPr lang="en-US" sz="1200" b="1"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endParaRPr lang="en-US" i="0" u="sng"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4086680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Upload documents to the eFolder.</a:t>
            </a:r>
          </a:p>
          <a:p>
            <a:r>
              <a:rPr lang="en-US" i="1" baseline="0" dirty="0"/>
              <a:t>Policy Reference(s):  FPM 2.I.4.d</a:t>
            </a:r>
          </a:p>
          <a:p>
            <a:r>
              <a:rPr lang="en-US" i="1" baseline="0" dirty="0"/>
              <a:t>FPG Article(s):  VBMS User Guide (</a:t>
            </a:r>
            <a:r>
              <a:rPr lang="en-US" sz="1200" i="1" dirty="0"/>
              <a:t>https://vbaw.vba.va.gov/VBMS/docs/VBMS-GUI-00089_10.0_UserGuide.pdf)</a:t>
            </a:r>
            <a:endParaRPr lang="en-US" i="1" baseline="0" dirty="0"/>
          </a:p>
          <a:p>
            <a:endParaRPr lang="en-US" dirty="0"/>
          </a:p>
          <a:p>
            <a:r>
              <a:rPr lang="en-US" u="sng" dirty="0"/>
              <a:t>Instructor Notes:</a:t>
            </a:r>
            <a:endParaRPr lang="en-US" u="none" dirty="0"/>
          </a:p>
          <a:p>
            <a:endParaRPr lang="en-US" u="none" dirty="0"/>
          </a:p>
          <a:p>
            <a:r>
              <a:rPr lang="en-US" sz="1200" kern="1200" dirty="0">
                <a:solidFill>
                  <a:schemeClr val="tx1"/>
                </a:solidFill>
                <a:effectLst/>
                <a:latin typeface="+mn-lt"/>
                <a:ea typeface="+mn-ea"/>
                <a:cs typeface="+mn-cs"/>
              </a:rPr>
              <a:t>Documents attached to the BFFS FElux are deleted after three months.  All required documents must be uploaded to the beneficiary’s eFolder.  Make certain to use the appropriate indexing value, as appropriate identification of the document ensures ease of locating documents in the future.</a:t>
            </a:r>
            <a:endParaRPr lang="en-US" u="none" dirty="0"/>
          </a:p>
          <a:p>
            <a:endParaRPr lang="en-US" u="none" dirty="0"/>
          </a:p>
          <a:p>
            <a:r>
              <a:rPr lang="en-US" sz="1200" b="1" kern="1200" dirty="0">
                <a:solidFill>
                  <a:schemeClr val="tx1"/>
                </a:solidFill>
                <a:effectLst/>
                <a:latin typeface="+mn-lt"/>
                <a:ea typeface="+mn-ea"/>
                <a:cs typeface="+mn-cs"/>
              </a:rPr>
              <a:t>Instructor Demonstration</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and show employees how to upload documents into a beneficiary folder. Please spend time discussing the importance of correctly labeling each document and entering the correct document date in VBMS.</a:t>
            </a: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2802272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dirty="0"/>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ss.vba.va.gov/SHAR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Closing Field Examinations</a:t>
            </a:r>
          </a:p>
        </p:txBody>
      </p:sp>
      <p:sp>
        <p:nvSpPr>
          <p:cNvPr id="3" name="Subtitle 2"/>
          <p:cNvSpPr>
            <a:spLocks noGrp="1"/>
          </p:cNvSpPr>
          <p:nvPr>
            <p:ph type="subTitle" idx="1"/>
          </p:nvPr>
        </p:nvSpPr>
        <p:spPr/>
        <p:txBody>
          <a:bodyPr/>
          <a:lstStyle/>
          <a:p>
            <a:r>
              <a:rPr lang="en-US" dirty="0"/>
              <a:t>Pension and Fiduciary Service</a:t>
            </a:r>
          </a:p>
          <a:p>
            <a:r>
              <a:rPr lang="en-US" dirty="0"/>
              <a:t>October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Update BFFS Beneficiary Record</a:t>
            </a:r>
          </a:p>
        </p:txBody>
      </p:sp>
      <p:sp>
        <p:nvSpPr>
          <p:cNvPr id="3" name="Content Placeholder 2"/>
          <p:cNvSpPr>
            <a:spLocks noGrp="1"/>
          </p:cNvSpPr>
          <p:nvPr>
            <p:ph idx="1"/>
          </p:nvPr>
        </p:nvSpPr>
        <p:spPr/>
        <p:txBody>
          <a:bodyPr/>
          <a:lstStyle/>
          <a:p>
            <a:pPr lvl="0"/>
            <a:r>
              <a:rPr lang="en-US" dirty="0"/>
              <a:t>Update Beneficiary</a:t>
            </a:r>
          </a:p>
          <a:p>
            <a:r>
              <a:rPr lang="en-US" dirty="0"/>
              <a:t>Review all beneficiary and fiduciary record fields</a:t>
            </a:r>
          </a:p>
          <a:p>
            <a:r>
              <a:rPr lang="en-US" dirty="0"/>
              <a:t>Manual input as needed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dirty="0"/>
          </a:p>
        </p:txBody>
      </p:sp>
      <p:pic>
        <p:nvPicPr>
          <p:cNvPr id="5" name="Picture 2">
            <a:extLst>
              <a:ext uri="{FF2B5EF4-FFF2-40B4-BE49-F238E27FC236}">
                <a16:creationId xmlns:a16="http://schemas.microsoft.com/office/drawing/2014/main" id="{0960F824-291E-4BD9-852B-96BB34E0AA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6207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 Future Control</a:t>
            </a:r>
          </a:p>
        </p:txBody>
      </p:sp>
      <p:sp>
        <p:nvSpPr>
          <p:cNvPr id="3" name="Content Placeholder 2"/>
          <p:cNvSpPr>
            <a:spLocks noGrp="1"/>
          </p:cNvSpPr>
          <p:nvPr>
            <p:ph idx="1"/>
          </p:nvPr>
        </p:nvSpPr>
        <p:spPr/>
        <p:txBody>
          <a:bodyPr/>
          <a:lstStyle/>
          <a:p>
            <a:pPr lvl="0"/>
            <a:r>
              <a:rPr lang="en-US" dirty="0"/>
              <a:t>Diary Date</a:t>
            </a:r>
          </a:p>
          <a:p>
            <a:pPr lvl="0"/>
            <a:r>
              <a:rPr lang="en-US" dirty="0"/>
              <a:t>System Proposed</a:t>
            </a:r>
          </a:p>
          <a:p>
            <a:pPr lvl="0"/>
            <a:r>
              <a:rPr lang="en-US" dirty="0"/>
              <a:t>Future field examination diary dates</a:t>
            </a:r>
          </a:p>
          <a:p>
            <a:pPr lvl="0"/>
            <a:r>
              <a:rPr lang="en-US" dirty="0"/>
              <a:t>Future accounting diary dates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41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Field Examinations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92020274"/>
              </p:ext>
            </p:extLst>
          </p:nvPr>
        </p:nvGraphicFramePr>
        <p:xfrm>
          <a:off x="457200" y="1219200"/>
          <a:ext cx="8229600" cy="524256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370840">
                <a:tc>
                  <a:txBody>
                    <a:bodyPr/>
                    <a:lstStyle/>
                    <a:p>
                      <a:r>
                        <a:rPr lang="en-US" sz="2200" dirty="0"/>
                        <a:t>Type of Examination</a:t>
                      </a:r>
                    </a:p>
                  </a:txBody>
                  <a:tcPr/>
                </a:tc>
                <a:tc>
                  <a:txBody>
                    <a:bodyPr/>
                    <a:lstStyle/>
                    <a:p>
                      <a:r>
                        <a:rPr lang="en-US" sz="2200" dirty="0"/>
                        <a:t>Scheduling Requirements</a:t>
                      </a:r>
                    </a:p>
                  </a:txBody>
                  <a:tcPr/>
                </a:tc>
                <a:extLst>
                  <a:ext uri="{0D108BD9-81ED-4DB2-BD59-A6C34878D82A}">
                    <a16:rowId xmlns:a16="http://schemas.microsoft.com/office/drawing/2014/main" val="10000"/>
                  </a:ext>
                </a:extLst>
              </a:tr>
              <a:tr h="370840">
                <a:tc>
                  <a:txBody>
                    <a:bodyPr/>
                    <a:lstStyle/>
                    <a:p>
                      <a:r>
                        <a:rPr lang="en-US" sz="2200" dirty="0"/>
                        <a:t>First follow-up field</a:t>
                      </a:r>
                      <a:r>
                        <a:rPr lang="en-US" sz="2200" baseline="0" dirty="0"/>
                        <a:t> examination</a:t>
                      </a:r>
                      <a:endParaRPr lang="en-US" sz="2200" dirty="0"/>
                    </a:p>
                  </a:txBody>
                  <a:tcPr/>
                </a:tc>
                <a:tc>
                  <a:txBody>
                    <a:bodyPr/>
                    <a:lstStyle/>
                    <a:p>
                      <a:r>
                        <a:rPr lang="en-US" sz="2200" dirty="0"/>
                        <a:t>One year after the Initial Appointment </a:t>
                      </a:r>
                      <a:r>
                        <a:rPr lang="en-US" sz="2200" baseline="0" dirty="0"/>
                        <a:t> (IA) field examination</a:t>
                      </a:r>
                      <a:endParaRPr lang="en-US" sz="2200" dirty="0"/>
                    </a:p>
                  </a:txBody>
                  <a:tcPr/>
                </a:tc>
                <a:extLst>
                  <a:ext uri="{0D108BD9-81ED-4DB2-BD59-A6C34878D82A}">
                    <a16:rowId xmlns:a16="http://schemas.microsoft.com/office/drawing/2014/main" val="10001"/>
                  </a:ext>
                </a:extLst>
              </a:tr>
              <a:tr h="370840">
                <a:tc>
                  <a:txBody>
                    <a:bodyPr/>
                    <a:lstStyle/>
                    <a:p>
                      <a:r>
                        <a:rPr lang="en-US" sz="2200" dirty="0"/>
                        <a:t>Subsequent follow-up field examination</a:t>
                      </a:r>
                    </a:p>
                  </a:txBody>
                  <a:tcPr/>
                </a:tc>
                <a:tc>
                  <a:txBody>
                    <a:bodyPr/>
                    <a:lstStyle/>
                    <a:p>
                      <a:pPr marL="285750" lvl="0" indent="-285750">
                        <a:buFont typeface="Arial" panose="020B0604020202020204" pitchFamily="34" charset="0"/>
                        <a:buChar char="•"/>
                      </a:pPr>
                      <a:r>
                        <a:rPr lang="en-US" sz="2200" kern="1200" dirty="0">
                          <a:solidFill>
                            <a:schemeClr val="dk1"/>
                          </a:solidFill>
                          <a:effectLst/>
                          <a:latin typeface="+mn-lt"/>
                          <a:ea typeface="+mn-ea"/>
                          <a:cs typeface="+mn-cs"/>
                        </a:rPr>
                        <a:t>12 months in poor situations</a:t>
                      </a:r>
                    </a:p>
                    <a:p>
                      <a:pPr marL="285750" lvl="0" indent="-285750">
                        <a:buFont typeface="Arial" panose="020B0604020202020204" pitchFamily="34" charset="0"/>
                        <a:buChar char="•"/>
                      </a:pPr>
                      <a:r>
                        <a:rPr lang="en-US" sz="2200" kern="1200" dirty="0">
                          <a:solidFill>
                            <a:schemeClr val="dk1"/>
                          </a:solidFill>
                          <a:effectLst/>
                          <a:latin typeface="+mn-lt"/>
                          <a:ea typeface="+mn-ea"/>
                          <a:cs typeface="+mn-cs"/>
                        </a:rPr>
                        <a:t>13–24 months in good situations, and</a:t>
                      </a:r>
                    </a:p>
                    <a:p>
                      <a:pPr marL="285750" indent="-285750">
                        <a:buFont typeface="Arial" panose="020B0604020202020204" pitchFamily="34" charset="0"/>
                        <a:buChar char="•"/>
                      </a:pPr>
                      <a:r>
                        <a:rPr lang="en-US" sz="2200" kern="1200" dirty="0">
                          <a:solidFill>
                            <a:schemeClr val="dk1"/>
                          </a:solidFill>
                          <a:effectLst/>
                          <a:latin typeface="+mn-lt"/>
                          <a:ea typeface="+mn-ea"/>
                          <a:cs typeface="+mn-cs"/>
                        </a:rPr>
                        <a:t>25–36 months in excellent situations.</a:t>
                      </a:r>
                      <a:endParaRPr lang="en-US" sz="2200" dirty="0"/>
                    </a:p>
                  </a:txBody>
                  <a:tcPr/>
                </a:tc>
                <a:extLst>
                  <a:ext uri="{0D108BD9-81ED-4DB2-BD59-A6C34878D82A}">
                    <a16:rowId xmlns:a16="http://schemas.microsoft.com/office/drawing/2014/main" val="10002"/>
                  </a:ext>
                </a:extLst>
              </a:tr>
              <a:tr h="370840">
                <a:tc>
                  <a:txBody>
                    <a:bodyPr/>
                    <a:lstStyle/>
                    <a:p>
                      <a:r>
                        <a:rPr lang="en-US" sz="2200" dirty="0"/>
                        <a:t>Streamlined field examinations</a:t>
                      </a:r>
                    </a:p>
                  </a:txBody>
                  <a:tcPr/>
                </a:tc>
                <a:tc>
                  <a:txBody>
                    <a:bodyPr/>
                    <a:lstStyle/>
                    <a:p>
                      <a:pPr marL="285750" lvl="0" indent="-285750">
                        <a:buFont typeface="Arial" panose="020B0604020202020204" pitchFamily="34" charset="0"/>
                        <a:buChar char="•"/>
                      </a:pPr>
                      <a:r>
                        <a:rPr lang="en-US" sz="2200" kern="1200" dirty="0">
                          <a:solidFill>
                            <a:schemeClr val="dk1"/>
                          </a:solidFill>
                          <a:effectLst/>
                          <a:latin typeface="+mn-lt"/>
                          <a:ea typeface="+mn-ea"/>
                          <a:cs typeface="+mn-cs"/>
                        </a:rPr>
                        <a:t>24 months for qualifying future Streamlined Supervision case in an excellent situation</a:t>
                      </a:r>
                    </a:p>
                    <a:p>
                      <a:pPr marL="285750" indent="-285750">
                        <a:buFont typeface="Arial" panose="020B0604020202020204" pitchFamily="34" charset="0"/>
                        <a:buChar char="•"/>
                      </a:pPr>
                      <a:r>
                        <a:rPr lang="en-US" sz="2200" kern="1200" dirty="0">
                          <a:solidFill>
                            <a:schemeClr val="dk1"/>
                          </a:solidFill>
                          <a:effectLst/>
                          <a:latin typeface="+mn-lt"/>
                          <a:ea typeface="+mn-ea"/>
                          <a:cs typeface="+mn-cs"/>
                        </a:rPr>
                        <a:t>36 months for a spouse payee </a:t>
                      </a:r>
                      <a:r>
                        <a:rPr lang="en-US" sz="2200" kern="1200" baseline="0" dirty="0">
                          <a:solidFill>
                            <a:schemeClr val="dk1"/>
                          </a:solidFill>
                          <a:effectLst/>
                          <a:latin typeface="+mn-lt"/>
                          <a:ea typeface="+mn-ea"/>
                          <a:cs typeface="+mn-cs"/>
                        </a:rPr>
                        <a:t> and Medicaid $90 i</a:t>
                      </a:r>
                      <a:r>
                        <a:rPr lang="en-US" sz="2200" kern="1200" dirty="0">
                          <a:solidFill>
                            <a:schemeClr val="dk1"/>
                          </a:solidFill>
                          <a:effectLst/>
                          <a:latin typeface="+mn-lt"/>
                          <a:ea typeface="+mn-ea"/>
                          <a:cs typeface="+mn-cs"/>
                        </a:rPr>
                        <a:t>n an excellent situation</a:t>
                      </a:r>
                      <a:endParaRPr lang="en-US" sz="2200" dirty="0"/>
                    </a:p>
                  </a:txBody>
                  <a:tcPr/>
                </a:tc>
                <a:extLst>
                  <a:ext uri="{0D108BD9-81ED-4DB2-BD59-A6C34878D82A}">
                    <a16:rowId xmlns:a16="http://schemas.microsoft.com/office/drawing/2014/main" val="10003"/>
                  </a:ext>
                </a:extLst>
              </a:tr>
              <a:tr h="370840">
                <a:tc>
                  <a:txBody>
                    <a:bodyPr/>
                    <a:lstStyle/>
                    <a:p>
                      <a:r>
                        <a:rPr lang="en-US" sz="2200" dirty="0"/>
                        <a:t>SDP Beneficiaries</a:t>
                      </a:r>
                    </a:p>
                  </a:txBody>
                  <a:tcPr/>
                </a:tc>
                <a:tc>
                  <a:txBody>
                    <a:bodyPr/>
                    <a:lstStyle/>
                    <a:p>
                      <a:pPr marL="285750" indent="-285750">
                        <a:buFont typeface="Arial" panose="020B0604020202020204" pitchFamily="34" charset="0"/>
                        <a:buChar char="•"/>
                      </a:pPr>
                      <a:r>
                        <a:rPr lang="en-US" sz="2200" dirty="0"/>
                        <a:t>First follow-up within 6 months</a:t>
                      </a:r>
                    </a:p>
                    <a:p>
                      <a:pPr marL="285750" indent="-285750">
                        <a:buFont typeface="Arial" panose="020B0604020202020204" pitchFamily="34" charset="0"/>
                        <a:buChar char="•"/>
                      </a:pPr>
                      <a:r>
                        <a:rPr lang="en-US" sz="2200" dirty="0"/>
                        <a:t>Follow-up every year or less thereafter</a:t>
                      </a:r>
                    </a:p>
                  </a:txBody>
                  <a:tcPr/>
                </a:tc>
                <a:extLst>
                  <a:ext uri="{0D108BD9-81ED-4DB2-BD59-A6C34878D82A}">
                    <a16:rowId xmlns:a16="http://schemas.microsoft.com/office/drawing/2014/main" val="1282976373"/>
                  </a:ext>
                </a:extLst>
              </a:tr>
              <a:tr h="370840">
                <a:tc>
                  <a:txBody>
                    <a:bodyPr/>
                    <a:lstStyle/>
                    <a:p>
                      <a:r>
                        <a:rPr lang="en-US" sz="2200" dirty="0"/>
                        <a:t>Temporary Fiduciaries</a:t>
                      </a:r>
                    </a:p>
                  </a:txBody>
                  <a:tcPr/>
                </a:tc>
                <a:tc>
                  <a:txBody>
                    <a:bodyPr/>
                    <a:lstStyle/>
                    <a:p>
                      <a:pPr marL="285750" indent="-285750">
                        <a:buFont typeface="Arial" panose="020B0604020202020204" pitchFamily="34" charset="0"/>
                        <a:buChar char="•"/>
                      </a:pPr>
                      <a:r>
                        <a:rPr lang="en-US" sz="2200" dirty="0"/>
                        <a:t>SIA exam/appointment within 120 days</a:t>
                      </a:r>
                    </a:p>
                  </a:txBody>
                  <a:tcPr/>
                </a:tc>
                <a:extLst>
                  <a:ext uri="{0D108BD9-81ED-4DB2-BD59-A6C34878D82A}">
                    <a16:rowId xmlns:a16="http://schemas.microsoft.com/office/drawing/2014/main" val="3492791744"/>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dirty="0"/>
          </a:p>
        </p:txBody>
      </p:sp>
    </p:spTree>
    <p:extLst>
      <p:ext uri="{BB962C8B-B14F-4D97-AF65-F5344CB8AC3E}">
        <p14:creationId xmlns:p14="http://schemas.microsoft.com/office/powerpoint/2010/main" val="504251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Accountings</a:t>
            </a:r>
          </a:p>
        </p:txBody>
      </p:sp>
      <p:sp>
        <p:nvSpPr>
          <p:cNvPr id="3" name="Content Placeholder 2"/>
          <p:cNvSpPr>
            <a:spLocks noGrp="1"/>
          </p:cNvSpPr>
          <p:nvPr>
            <p:ph idx="1"/>
          </p:nvPr>
        </p:nvSpPr>
        <p:spPr/>
        <p:txBody>
          <a:bodyPr>
            <a:normAutofit fontScale="92500" lnSpcReduction="10000"/>
          </a:bodyPr>
          <a:lstStyle/>
          <a:p>
            <a:r>
              <a:rPr lang="en-US" dirty="0"/>
              <a:t>Annually, or less on case-by-case basis</a:t>
            </a:r>
          </a:p>
          <a:p>
            <a:r>
              <a:rPr lang="en-US" dirty="0"/>
              <a:t>Fiduciaries required to account:</a:t>
            </a:r>
          </a:p>
          <a:p>
            <a:pPr lvl="1"/>
            <a:r>
              <a:rPr lang="en-US" dirty="0"/>
              <a:t>Funds under management exceeds $10,000</a:t>
            </a:r>
          </a:p>
          <a:p>
            <a:pPr lvl="1"/>
            <a:r>
              <a:rPr lang="en-US" dirty="0"/>
              <a:t>Fiduciary deducts a VA-authorized fee </a:t>
            </a:r>
          </a:p>
          <a:p>
            <a:pPr lvl="1"/>
            <a:r>
              <a:rPr lang="en-US" dirty="0"/>
              <a:t>VA benefits equal to or exceeding 100% disability rating</a:t>
            </a:r>
          </a:p>
          <a:p>
            <a:pPr lvl="1"/>
            <a:r>
              <a:rPr lang="en-US" dirty="0"/>
              <a:t>Upon death of a beneficiary with no valid will or heirs whose FUM would forfeit to a State</a:t>
            </a:r>
          </a:p>
          <a:p>
            <a:pPr lvl="1"/>
            <a:r>
              <a:rPr lang="en-US" dirty="0"/>
              <a:t>Appointment of temporary fiduciary</a:t>
            </a:r>
          </a:p>
          <a:p>
            <a:pPr lvl="1"/>
            <a:r>
              <a:rPr lang="en-US" dirty="0"/>
              <a:t>To determine proper administration of VA benefits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dirty="0"/>
          </a:p>
        </p:txBody>
      </p:sp>
    </p:spTree>
    <p:extLst>
      <p:ext uri="{BB962C8B-B14F-4D97-AF65-F5344CB8AC3E}">
        <p14:creationId xmlns:p14="http://schemas.microsoft.com/office/powerpoint/2010/main" val="3440434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Tasks</a:t>
            </a:r>
          </a:p>
        </p:txBody>
      </p:sp>
      <p:sp>
        <p:nvSpPr>
          <p:cNvPr id="3" name="Content Placeholder 2"/>
          <p:cNvSpPr>
            <a:spLocks noGrp="1"/>
          </p:cNvSpPr>
          <p:nvPr>
            <p:ph idx="1"/>
          </p:nvPr>
        </p:nvSpPr>
        <p:spPr/>
        <p:txBody>
          <a:bodyPr/>
          <a:lstStyle/>
          <a:p>
            <a:pPr lvl="0"/>
            <a:r>
              <a:rPr lang="en-US" dirty="0"/>
              <a:t>Properly titled accounts</a:t>
            </a:r>
          </a:p>
          <a:p>
            <a:r>
              <a:rPr lang="en-US" dirty="0"/>
              <a:t>Receipt of bond</a:t>
            </a:r>
          </a:p>
          <a:p>
            <a:r>
              <a:rPr lang="en-US" dirty="0"/>
              <a:t>Memo for competency review</a:t>
            </a:r>
          </a:p>
          <a:p>
            <a:r>
              <a:rPr lang="en-US" dirty="0"/>
              <a:t>Transfer of funds</a:t>
            </a:r>
          </a:p>
          <a:p>
            <a:r>
              <a:rPr lang="en-US" dirty="0"/>
              <a:t>Reduction/increase in VA benefits</a:t>
            </a:r>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9223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Properly Titled Accounts</a:t>
            </a:r>
          </a:p>
        </p:txBody>
      </p:sp>
      <p:sp>
        <p:nvSpPr>
          <p:cNvPr id="3" name="Content Placeholder 2"/>
          <p:cNvSpPr>
            <a:spLocks noGrp="1"/>
          </p:cNvSpPr>
          <p:nvPr>
            <p:ph idx="1"/>
          </p:nvPr>
        </p:nvSpPr>
        <p:spPr/>
        <p:txBody>
          <a:bodyPr/>
          <a:lstStyle/>
          <a:p>
            <a:r>
              <a:rPr lang="en-US" dirty="0"/>
              <a:t>Properly registered checking or savings</a:t>
            </a:r>
          </a:p>
          <a:p>
            <a:r>
              <a:rPr lang="en-US" dirty="0"/>
              <a:t>(Beneficiary’s Name), by (Fiduciary’s Name), Federal Fiduciary</a:t>
            </a:r>
          </a:p>
          <a:p>
            <a:r>
              <a:rPr lang="en-US" dirty="0"/>
              <a:t>Confirmed at accounting or next field exam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dirty="0"/>
          </a:p>
        </p:txBody>
      </p:sp>
    </p:spTree>
    <p:extLst>
      <p:ext uri="{BB962C8B-B14F-4D97-AF65-F5344CB8AC3E}">
        <p14:creationId xmlns:p14="http://schemas.microsoft.com/office/powerpoint/2010/main" val="3132198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Change of Fiduciary Command</a:t>
            </a:r>
          </a:p>
        </p:txBody>
      </p:sp>
      <p:sp>
        <p:nvSpPr>
          <p:cNvPr id="3" name="Content Placeholder 2"/>
          <p:cNvSpPr>
            <a:spLocks noGrp="1"/>
          </p:cNvSpPr>
          <p:nvPr>
            <p:ph idx="1"/>
          </p:nvPr>
        </p:nvSpPr>
        <p:spPr/>
        <p:txBody>
          <a:bodyPr/>
          <a:lstStyle/>
          <a:p>
            <a:r>
              <a:rPr lang="en-US" dirty="0"/>
              <a:t>Appropriate use of CFID</a:t>
            </a:r>
          </a:p>
          <a:p>
            <a:pPr lvl="0"/>
            <a:r>
              <a:rPr lang="en-US" dirty="0"/>
              <a:t>Execute CFID in Share</a:t>
            </a:r>
          </a:p>
          <a:p>
            <a:r>
              <a:rPr lang="en-US" dirty="0"/>
              <a:t>Types of fiduciary designations in Share</a:t>
            </a:r>
          </a:p>
          <a:p>
            <a:r>
              <a:rPr lang="en-US" dirty="0"/>
              <a:t>Share User Guide:  </a:t>
            </a:r>
            <a:r>
              <a:rPr lang="en-US" dirty="0">
                <a:hlinkClick r:id="rId3"/>
              </a:rPr>
              <a:t>http://css.vba.va.gov/Share/</a:t>
            </a:r>
            <a:r>
              <a:rPr lang="en-US" dirty="0"/>
              <a:t>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dirty="0"/>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5549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and Close Work Item</a:t>
            </a:r>
          </a:p>
        </p:txBody>
      </p:sp>
      <p:sp>
        <p:nvSpPr>
          <p:cNvPr id="3" name="Content Placeholder 2"/>
          <p:cNvSpPr>
            <a:spLocks noGrp="1"/>
          </p:cNvSpPr>
          <p:nvPr>
            <p:ph idx="1"/>
          </p:nvPr>
        </p:nvSpPr>
        <p:spPr/>
        <p:txBody>
          <a:bodyPr>
            <a:normAutofit/>
          </a:bodyPr>
          <a:lstStyle/>
          <a:p>
            <a:pPr lvl="0"/>
            <a:r>
              <a:rPr lang="en-US" dirty="0"/>
              <a:t>Navigate to WI Queues in BFFS</a:t>
            </a:r>
          </a:p>
          <a:p>
            <a:pPr lvl="0"/>
            <a:r>
              <a:rPr lang="en-US" dirty="0"/>
              <a:t>Review field examination and documentation</a:t>
            </a:r>
          </a:p>
          <a:p>
            <a:pPr lvl="0"/>
            <a:r>
              <a:rPr lang="en-US" dirty="0"/>
              <a:t>Complete actions to close examination in BFFS</a:t>
            </a:r>
          </a:p>
          <a:p>
            <a:pPr lvl="1"/>
            <a:r>
              <a:rPr lang="en-US" dirty="0"/>
              <a:t>Confirm updates to beneficiary record (push)</a:t>
            </a:r>
          </a:p>
          <a:p>
            <a:pPr lvl="1"/>
            <a:r>
              <a:rPr lang="en-US" dirty="0"/>
              <a:t>Update Fiduciary Record Manually</a:t>
            </a:r>
          </a:p>
          <a:p>
            <a:pPr lvl="1"/>
            <a:r>
              <a:rPr lang="en-US" dirty="0"/>
              <a:t>Confirm 555/0520 boxes selected</a:t>
            </a:r>
          </a:p>
          <a:p>
            <a:pPr lvl="1"/>
            <a:r>
              <a:rPr lang="en-US" dirty="0"/>
              <a:t>Ensure proper FE credit</a:t>
            </a:r>
          </a:p>
          <a:p>
            <a:r>
              <a:rPr lang="en-US" dirty="0"/>
              <a:t>Select complete exam</a:t>
            </a:r>
          </a:p>
          <a:p>
            <a:pPr lvl="0"/>
            <a:endParaRPr lang="en-US" dirty="0"/>
          </a:p>
        </p:txBody>
      </p:sp>
      <p:sp>
        <p:nvSpPr>
          <p:cNvPr id="4" name="Slide Number Placeholder 3"/>
          <p:cNvSpPr>
            <a:spLocks noGrp="1"/>
          </p:cNvSpPr>
          <p:nvPr>
            <p:ph type="sldNum" sz="quarter" idx="12"/>
          </p:nvPr>
        </p:nvSpPr>
        <p:spPr>
          <a:xfrm>
            <a:off x="7010400" y="6492875"/>
            <a:ext cx="2133600" cy="365125"/>
          </a:xfrm>
        </p:spPr>
        <p:txBody>
          <a:bodyPr/>
          <a:lstStyle/>
          <a:p>
            <a:fld id="{31640669-3FD2-4B34-9A2D-584949EF09F8}" type="slidenum">
              <a:rPr lang="en-US" smtClean="0"/>
              <a:pPr/>
              <a:t>17</a:t>
            </a:fld>
            <a:endParaRPr 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9166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Work Items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9701352"/>
              </p:ext>
            </p:extLst>
          </p:nvPr>
        </p:nvGraphicFramePr>
        <p:xfrm>
          <a:off x="152400" y="1432560"/>
          <a:ext cx="8915400" cy="4663440"/>
        </p:xfrm>
        <a:graphic>
          <a:graphicData uri="http://schemas.openxmlformats.org/drawingml/2006/table">
            <a:tbl>
              <a:tblPr firstRow="1" bandRow="1">
                <a:tableStyleId>{5C22544A-7EE6-4342-B048-85BDC9FD1C3A}</a:tableStyleId>
              </a:tblPr>
              <a:tblGrid>
                <a:gridCol w="2889250">
                  <a:extLst>
                    <a:ext uri="{9D8B030D-6E8A-4147-A177-3AD203B41FA5}">
                      <a16:colId xmlns:a16="http://schemas.microsoft.com/office/drawing/2014/main" val="20000"/>
                    </a:ext>
                  </a:extLst>
                </a:gridCol>
                <a:gridCol w="1651000">
                  <a:extLst>
                    <a:ext uri="{9D8B030D-6E8A-4147-A177-3AD203B41FA5}">
                      <a16:colId xmlns:a16="http://schemas.microsoft.com/office/drawing/2014/main" val="20001"/>
                    </a:ext>
                  </a:extLst>
                </a:gridCol>
                <a:gridCol w="4375150">
                  <a:extLst>
                    <a:ext uri="{9D8B030D-6E8A-4147-A177-3AD203B41FA5}">
                      <a16:colId xmlns:a16="http://schemas.microsoft.com/office/drawing/2014/main" val="20002"/>
                    </a:ext>
                  </a:extLst>
                </a:gridCol>
              </a:tblGrid>
              <a:tr h="370840">
                <a:tc>
                  <a:txBody>
                    <a:bodyPr/>
                    <a:lstStyle/>
                    <a:p>
                      <a:r>
                        <a:rPr lang="en-US" sz="2200" dirty="0"/>
                        <a:t>Field Examination Type</a:t>
                      </a:r>
                    </a:p>
                  </a:txBody>
                  <a:tcPr/>
                </a:tc>
                <a:tc>
                  <a:txBody>
                    <a:bodyPr/>
                    <a:lstStyle/>
                    <a:p>
                      <a:pPr algn="ctr"/>
                      <a:r>
                        <a:rPr lang="en-US" sz="2200" dirty="0"/>
                        <a:t>Work Item</a:t>
                      </a:r>
                    </a:p>
                  </a:txBody>
                  <a:tcPr/>
                </a:tc>
                <a:tc>
                  <a:txBody>
                    <a:bodyPr/>
                    <a:lstStyle/>
                    <a:p>
                      <a:r>
                        <a:rPr lang="en-US" sz="2200" dirty="0"/>
                        <a:t>FPG Article</a:t>
                      </a:r>
                    </a:p>
                  </a:txBody>
                  <a:tcPr/>
                </a:tc>
                <a:extLst>
                  <a:ext uri="{0D108BD9-81ED-4DB2-BD59-A6C34878D82A}">
                    <a16:rowId xmlns:a16="http://schemas.microsoft.com/office/drawing/2014/main" val="10000"/>
                  </a:ext>
                </a:extLst>
              </a:tr>
              <a:tr h="370840">
                <a:tc>
                  <a:txBody>
                    <a:bodyPr/>
                    <a:lstStyle/>
                    <a:p>
                      <a:r>
                        <a:rPr lang="en-US" sz="2200" dirty="0"/>
                        <a:t>Initial Appointment (Adult)</a:t>
                      </a:r>
                    </a:p>
                  </a:txBody>
                  <a:tcPr/>
                </a:tc>
                <a:tc>
                  <a:txBody>
                    <a:bodyPr/>
                    <a:lstStyle/>
                    <a:p>
                      <a:pPr algn="ctr"/>
                      <a:r>
                        <a:rPr lang="en-US" sz="2200" dirty="0"/>
                        <a:t>511</a:t>
                      </a:r>
                    </a:p>
                  </a:txBody>
                  <a:tcPr/>
                </a:tc>
                <a:tc>
                  <a:txBody>
                    <a:bodyPr/>
                    <a:lstStyle/>
                    <a:p>
                      <a:r>
                        <a:rPr lang="en-US" sz="2200" dirty="0"/>
                        <a:t>Processing Adult Initial Appointment Work Items</a:t>
                      </a:r>
                    </a:p>
                  </a:txBody>
                  <a:tcPr/>
                </a:tc>
                <a:extLst>
                  <a:ext uri="{0D108BD9-81ED-4DB2-BD59-A6C34878D82A}">
                    <a16:rowId xmlns:a16="http://schemas.microsoft.com/office/drawing/2014/main" val="10001"/>
                  </a:ext>
                </a:extLst>
              </a:tr>
              <a:tr h="370840">
                <a:tc>
                  <a:txBody>
                    <a:bodyPr/>
                    <a:lstStyle/>
                    <a:p>
                      <a:r>
                        <a:rPr lang="en-US" sz="2200" dirty="0"/>
                        <a:t>Initial Appointment (Minor)</a:t>
                      </a:r>
                    </a:p>
                  </a:txBody>
                  <a:tcPr/>
                </a:tc>
                <a:tc>
                  <a:txBody>
                    <a:bodyPr/>
                    <a:lstStyle/>
                    <a:p>
                      <a:pPr algn="ctr"/>
                      <a:r>
                        <a:rPr lang="en-US" sz="2200" dirty="0"/>
                        <a:t>516</a:t>
                      </a:r>
                    </a:p>
                  </a:txBody>
                  <a:tcPr/>
                </a:tc>
                <a:tc>
                  <a:txBody>
                    <a:bodyPr/>
                    <a:lstStyle/>
                    <a:p>
                      <a:r>
                        <a:rPr lang="en-US" sz="2200" dirty="0"/>
                        <a:t>Processing Minor Initial Appointment Work Items</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t>Successor Initial Appointment</a:t>
                      </a:r>
                    </a:p>
                  </a:txBody>
                  <a:tcPr/>
                </a:tc>
                <a:tc>
                  <a:txBody>
                    <a:bodyPr/>
                    <a:lstStyle/>
                    <a:p>
                      <a:pPr algn="ctr"/>
                      <a:r>
                        <a:rPr lang="en-US" sz="2200" dirty="0"/>
                        <a:t>513</a:t>
                      </a:r>
                    </a:p>
                  </a:txBody>
                  <a:tcPr/>
                </a:tc>
                <a:tc>
                  <a:txBody>
                    <a:bodyPr/>
                    <a:lstStyle/>
                    <a:p>
                      <a:r>
                        <a:rPr lang="en-US" sz="2200" dirty="0"/>
                        <a:t>Processing Successor Initial Appointment Work Items</a:t>
                      </a:r>
                    </a:p>
                  </a:txBody>
                  <a:tcPr/>
                </a:tc>
                <a:extLst>
                  <a:ext uri="{0D108BD9-81ED-4DB2-BD59-A6C34878D82A}">
                    <a16:rowId xmlns:a16="http://schemas.microsoft.com/office/drawing/2014/main" val="10003"/>
                  </a:ext>
                </a:extLst>
              </a:tr>
              <a:tr h="370840">
                <a:tc>
                  <a:txBody>
                    <a:bodyPr/>
                    <a:lstStyle/>
                    <a:p>
                      <a:r>
                        <a:rPr lang="en-US" sz="2200" dirty="0"/>
                        <a:t>Scheduled/Unscheduled</a:t>
                      </a:r>
                      <a:r>
                        <a:rPr lang="en-US" sz="2200" baseline="0" dirty="0"/>
                        <a:t> </a:t>
                      </a:r>
                      <a:r>
                        <a:rPr lang="en-US" sz="2200" dirty="0"/>
                        <a:t>Follow-up</a:t>
                      </a:r>
                    </a:p>
                  </a:txBody>
                  <a:tcPr/>
                </a:tc>
                <a:tc>
                  <a:txBody>
                    <a:bodyPr/>
                    <a:lstStyle/>
                    <a:p>
                      <a:pPr algn="ctr"/>
                      <a:r>
                        <a:rPr lang="en-US" sz="2200" dirty="0"/>
                        <a:t>521/522</a:t>
                      </a:r>
                    </a:p>
                  </a:txBody>
                  <a:tcPr/>
                </a:tc>
                <a:tc>
                  <a:txBody>
                    <a:bodyPr/>
                    <a:lstStyle/>
                    <a:p>
                      <a:r>
                        <a:rPr lang="en-US" sz="2200" dirty="0"/>
                        <a:t>Processing Follow Up Field Examinations</a:t>
                      </a:r>
                    </a:p>
                  </a:txBody>
                  <a:tcPr/>
                </a:tc>
                <a:extLst>
                  <a:ext uri="{0D108BD9-81ED-4DB2-BD59-A6C34878D82A}">
                    <a16:rowId xmlns:a16="http://schemas.microsoft.com/office/drawing/2014/main" val="10004"/>
                  </a:ext>
                </a:extLst>
              </a:tr>
              <a:tr h="370840">
                <a:tc>
                  <a:txBody>
                    <a:bodyPr/>
                    <a:lstStyle/>
                    <a:p>
                      <a:r>
                        <a:rPr lang="en-US" sz="2200" dirty="0"/>
                        <a:t>Streamlined Follow-up</a:t>
                      </a:r>
                    </a:p>
                  </a:txBody>
                  <a:tcPr/>
                </a:tc>
                <a:tc>
                  <a:txBody>
                    <a:bodyPr/>
                    <a:lstStyle/>
                    <a:p>
                      <a:pPr algn="ctr"/>
                      <a:r>
                        <a:rPr lang="en-US" sz="2200" dirty="0"/>
                        <a:t>531</a:t>
                      </a:r>
                    </a:p>
                  </a:txBody>
                  <a:tcPr/>
                </a:tc>
                <a:tc>
                  <a:txBody>
                    <a:bodyPr/>
                    <a:lstStyle/>
                    <a:p>
                      <a:r>
                        <a:rPr lang="en-US" sz="2200" dirty="0"/>
                        <a:t>Streamlined Field Examinations</a:t>
                      </a:r>
                    </a:p>
                  </a:txBody>
                  <a:tcPr/>
                </a:tc>
                <a:extLst>
                  <a:ext uri="{0D108BD9-81ED-4DB2-BD59-A6C34878D82A}">
                    <a16:rowId xmlns:a16="http://schemas.microsoft.com/office/drawing/2014/main" val="10005"/>
                  </a:ext>
                </a:extLst>
              </a:tr>
              <a:tr h="370840">
                <a:tc>
                  <a:txBody>
                    <a:bodyPr/>
                    <a:lstStyle/>
                    <a:p>
                      <a:r>
                        <a:rPr lang="en-US" sz="2200" dirty="0"/>
                        <a:t>Non-Program</a:t>
                      </a:r>
                      <a:r>
                        <a:rPr lang="en-US" sz="2200" baseline="0" dirty="0"/>
                        <a:t> Examination</a:t>
                      </a:r>
                      <a:endParaRPr lang="en-US" sz="2200" dirty="0"/>
                    </a:p>
                  </a:txBody>
                  <a:tcPr/>
                </a:tc>
                <a:tc>
                  <a:txBody>
                    <a:bodyPr/>
                    <a:lstStyle/>
                    <a:p>
                      <a:pPr algn="ctr"/>
                      <a:r>
                        <a:rPr lang="en-US" sz="2200" dirty="0"/>
                        <a:t>540</a:t>
                      </a:r>
                    </a:p>
                  </a:txBody>
                  <a:tcPr/>
                </a:tc>
                <a:tc>
                  <a:txBody>
                    <a:bodyPr/>
                    <a:lstStyle/>
                    <a:p>
                      <a:r>
                        <a:rPr lang="en-US" sz="2200" dirty="0"/>
                        <a:t>Processing Non-Program</a:t>
                      </a:r>
                      <a:r>
                        <a:rPr lang="en-US" sz="2200" baseline="0" dirty="0"/>
                        <a:t> Work Items</a:t>
                      </a:r>
                      <a:endParaRPr lang="en-US" sz="220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94157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1026" name="Picture 2" descr="image of a man sitting on a large question mark" title="Man sitting on a question mark"/>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half" idx="2"/>
          </p:nvPr>
        </p:nvSpPr>
        <p:spPr/>
        <p:txBody>
          <a:bodyPr>
            <a:normAutofit fontScale="70000" lnSpcReduction="20000"/>
          </a:bodyPr>
          <a:lstStyle/>
          <a:p>
            <a:r>
              <a:rPr lang="en-US" dirty="0"/>
              <a:t>Review for Completeness</a:t>
            </a:r>
          </a:p>
          <a:p>
            <a:r>
              <a:rPr lang="en-US" dirty="0"/>
              <a:t>Appoint Fiduciary</a:t>
            </a:r>
          </a:p>
          <a:p>
            <a:r>
              <a:rPr lang="en-US" dirty="0"/>
              <a:t>Fiduciary Fees</a:t>
            </a:r>
          </a:p>
          <a:p>
            <a:r>
              <a:rPr lang="en-US" dirty="0"/>
              <a:t>Notification Letters</a:t>
            </a:r>
          </a:p>
          <a:p>
            <a:r>
              <a:rPr lang="en-US" dirty="0"/>
              <a:t>Uploading to the eFolder</a:t>
            </a:r>
          </a:p>
          <a:p>
            <a:r>
              <a:rPr lang="en-US" dirty="0"/>
              <a:t>Update BFFS Beneficiary Record</a:t>
            </a:r>
          </a:p>
          <a:p>
            <a:r>
              <a:rPr lang="en-US" dirty="0"/>
              <a:t>Schedule Future Control</a:t>
            </a:r>
          </a:p>
          <a:p>
            <a:r>
              <a:rPr lang="en-US" dirty="0"/>
              <a:t>Future Field Examinations, Accountings, and Tasks</a:t>
            </a:r>
          </a:p>
          <a:p>
            <a:r>
              <a:rPr lang="en-US" dirty="0"/>
              <a:t>Properly Titled Accounts</a:t>
            </a:r>
          </a:p>
          <a:p>
            <a:r>
              <a:rPr lang="en-US" dirty="0"/>
              <a:t>Change of Fiduciary Command</a:t>
            </a:r>
          </a:p>
          <a:p>
            <a:r>
              <a:rPr lang="en-US" dirty="0"/>
              <a:t>Select and Close Work Item</a:t>
            </a:r>
          </a:p>
          <a:p>
            <a:r>
              <a:rPr lang="en-US" dirty="0"/>
              <a:t>Processing Work Items</a:t>
            </a:r>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dirty="0"/>
          </a:p>
        </p:txBody>
      </p:sp>
    </p:spTree>
    <p:extLst>
      <p:ext uri="{BB962C8B-B14F-4D97-AF65-F5344CB8AC3E}">
        <p14:creationId xmlns:p14="http://schemas.microsoft.com/office/powerpoint/2010/main" val="3474892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85000" lnSpcReduction="20000"/>
          </a:bodyPr>
          <a:lstStyle/>
          <a:p>
            <a:pPr marL="171450" lvl="0" indent="-171450"/>
            <a:r>
              <a:rPr lang="en-US" dirty="0"/>
              <a:t>Review a field examination for completeness</a:t>
            </a:r>
          </a:p>
          <a:p>
            <a:pPr marL="171450" lvl="0" indent="-171450"/>
            <a:r>
              <a:rPr lang="en-US" dirty="0"/>
              <a:t>Certify a fiduciary appointment in BFFS</a:t>
            </a:r>
          </a:p>
          <a:p>
            <a:pPr marL="171450" lvl="0" indent="-171450"/>
            <a:r>
              <a:rPr lang="en-US" dirty="0"/>
              <a:t>Input and authorize a fiduciary fee in BFFS</a:t>
            </a:r>
          </a:p>
          <a:p>
            <a:pPr marL="171450" lvl="0" indent="-171450"/>
            <a:r>
              <a:rPr lang="en-US" dirty="0"/>
              <a:t>Finalize correspondence and documentation</a:t>
            </a:r>
          </a:p>
          <a:p>
            <a:pPr marL="171450" lvl="0" indent="-171450"/>
            <a:r>
              <a:rPr lang="en-US" dirty="0"/>
              <a:t>Upload documents to eFolder</a:t>
            </a:r>
          </a:p>
          <a:p>
            <a:pPr marL="171450" lvl="0" indent="-171450"/>
            <a:r>
              <a:rPr lang="en-US" dirty="0"/>
              <a:t>Update BFFS beneficiary record and schedule future control</a:t>
            </a:r>
          </a:p>
          <a:p>
            <a:pPr marL="171450" lvl="0" indent="-171450"/>
            <a:r>
              <a:rPr lang="en-US" dirty="0"/>
              <a:t>Explain requirements for a properly titled account</a:t>
            </a:r>
          </a:p>
          <a:p>
            <a:pPr marL="171450" lvl="0" indent="-171450"/>
            <a:r>
              <a:rPr lang="en-US" dirty="0"/>
              <a:t>Update corporate record and process change of fiduciary command (CFID)</a:t>
            </a:r>
          </a:p>
          <a:p>
            <a:pPr marL="171450" indent="-171450"/>
            <a:r>
              <a:rPr lang="en-US" dirty="0"/>
              <a:t>Select and close a work item (WI) in BFFS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Tree>
    <p:extLst>
      <p:ext uri="{BB962C8B-B14F-4D97-AF65-F5344CB8AC3E}">
        <p14:creationId xmlns:p14="http://schemas.microsoft.com/office/powerpoint/2010/main" val="682073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a:t>
            </a:r>
          </a:p>
          <a:p>
            <a:r>
              <a:rPr lang="en-US" dirty="0"/>
              <a:t>You must pass the assessment prior to completing the survey.</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dirty="0"/>
          </a:p>
        </p:txBody>
      </p:sp>
    </p:spTree>
    <p:extLst>
      <p:ext uri="{BB962C8B-B14F-4D97-AF65-F5344CB8AC3E}">
        <p14:creationId xmlns:p14="http://schemas.microsoft.com/office/powerpoint/2010/main" val="225031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10000"/>
          </a:bodyPr>
          <a:lstStyle/>
          <a:p>
            <a:r>
              <a:rPr lang="en-US" dirty="0"/>
              <a:t>FPM 2.B.1.b, </a:t>
            </a:r>
            <a:r>
              <a:rPr lang="en-US" i="1" dirty="0"/>
              <a:t>Content Requirements for Requests</a:t>
            </a:r>
            <a:endParaRPr lang="en-US" dirty="0"/>
          </a:p>
          <a:p>
            <a:r>
              <a:rPr lang="en-US" dirty="0"/>
              <a:t>FPM 2.D.4.m, </a:t>
            </a:r>
            <a:r>
              <a:rPr lang="en-US" i="1" dirty="0"/>
              <a:t>Determining a Fiduciary for a Beneficiary with a Previously Established Court Appointment</a:t>
            </a:r>
            <a:endParaRPr lang="en-US" dirty="0"/>
          </a:p>
          <a:p>
            <a:r>
              <a:rPr lang="en-US" dirty="0"/>
              <a:t>FPM 2.D.7, </a:t>
            </a:r>
            <a:r>
              <a:rPr lang="en-US" i="1" dirty="0"/>
              <a:t>Authorizing Fees for Fiduciaries</a:t>
            </a:r>
            <a:endParaRPr lang="en-US" dirty="0"/>
          </a:p>
          <a:p>
            <a:r>
              <a:rPr lang="en-US" dirty="0"/>
              <a:t>FPM 2.D.9, </a:t>
            </a:r>
            <a:r>
              <a:rPr lang="en-US" i="1" dirty="0"/>
              <a:t>Follow-up Actions for Adult Beneficiaries</a:t>
            </a:r>
            <a:endParaRPr lang="en-US" dirty="0"/>
          </a:p>
          <a:p>
            <a:r>
              <a:rPr lang="en-US" dirty="0"/>
              <a:t>FPM 2.I, </a:t>
            </a:r>
            <a:r>
              <a:rPr lang="en-US" i="1" dirty="0"/>
              <a:t>Field Examination Documentation</a:t>
            </a:r>
            <a:endParaRPr lang="en-US" dirty="0"/>
          </a:p>
          <a:p>
            <a:r>
              <a:rPr lang="en-US" dirty="0"/>
              <a:t>FPM 3.B.1, </a:t>
            </a:r>
            <a:r>
              <a:rPr lang="en-US" i="1" dirty="0"/>
              <a:t>When a Fiduciary Must Account</a:t>
            </a:r>
            <a:endParaRPr lang="en-US" dirty="0"/>
          </a:p>
          <a:p>
            <a:r>
              <a:rPr lang="en-US" dirty="0"/>
              <a:t>FPM 3.D.5.b, </a:t>
            </a:r>
            <a:r>
              <a:rPr lang="en-US" i="1" dirty="0"/>
              <a:t>Verification of Accounts, and Funds Under Management</a:t>
            </a: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Tree>
    <p:extLst>
      <p:ext uri="{BB962C8B-B14F-4D97-AF65-F5344CB8AC3E}">
        <p14:creationId xmlns:p14="http://schemas.microsoft.com/office/powerpoint/2010/main" val="311451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FPG Articles and Guides</a:t>
            </a:r>
          </a:p>
        </p:txBody>
      </p:sp>
      <p:sp>
        <p:nvSpPr>
          <p:cNvPr id="3" name="Content Placeholder 2"/>
          <p:cNvSpPr>
            <a:spLocks noGrp="1"/>
          </p:cNvSpPr>
          <p:nvPr>
            <p:ph idx="1"/>
          </p:nvPr>
        </p:nvSpPr>
        <p:spPr/>
        <p:txBody>
          <a:bodyPr>
            <a:normAutofit fontScale="92500" lnSpcReduction="20000"/>
          </a:bodyPr>
          <a:lstStyle/>
          <a:p>
            <a:r>
              <a:rPr lang="en-US" dirty="0"/>
              <a:t>FPG, </a:t>
            </a:r>
            <a:r>
              <a:rPr lang="en-US" i="1" dirty="0"/>
              <a:t>Field Examination Submission</a:t>
            </a:r>
          </a:p>
          <a:p>
            <a:r>
              <a:rPr lang="en-US" dirty="0"/>
              <a:t>FPG, </a:t>
            </a:r>
            <a:r>
              <a:rPr lang="en-US" i="1" dirty="0"/>
              <a:t>Field Examination Analysis</a:t>
            </a:r>
          </a:p>
          <a:p>
            <a:r>
              <a:rPr lang="en-US" dirty="0"/>
              <a:t>FPG, </a:t>
            </a:r>
            <a:r>
              <a:rPr lang="en-US" i="1" dirty="0"/>
              <a:t>Fiduciary Appointment and Fiduciary Fee Approval and Review</a:t>
            </a:r>
          </a:p>
          <a:p>
            <a:r>
              <a:rPr lang="en-US" dirty="0"/>
              <a:t>FPG, </a:t>
            </a:r>
            <a:r>
              <a:rPr lang="en-US" i="1" dirty="0"/>
              <a:t>Creating Letters and Forms from FELux</a:t>
            </a:r>
          </a:p>
          <a:p>
            <a:r>
              <a:rPr lang="en-US" dirty="0"/>
              <a:t>FPG, </a:t>
            </a:r>
            <a:r>
              <a:rPr lang="en-US" i="1" dirty="0"/>
              <a:t>Beneficiary Record </a:t>
            </a:r>
          </a:p>
          <a:p>
            <a:r>
              <a:rPr lang="en-US" dirty="0"/>
              <a:t>FPG, </a:t>
            </a:r>
            <a:r>
              <a:rPr lang="en-US" i="1" dirty="0"/>
              <a:t>Fiduciary Record Management</a:t>
            </a:r>
          </a:p>
          <a:p>
            <a:r>
              <a:rPr lang="en-US" dirty="0"/>
              <a:t>FPG, </a:t>
            </a:r>
            <a:r>
              <a:rPr lang="en-US" i="1" dirty="0"/>
              <a:t>BFFS Tasks</a:t>
            </a:r>
          </a:p>
          <a:p>
            <a:r>
              <a:rPr lang="en-US" dirty="0"/>
              <a:t>Share User Guide</a:t>
            </a:r>
          </a:p>
          <a:p>
            <a:r>
              <a:rPr lang="en-US" dirty="0"/>
              <a:t>VBMS User Guide</a:t>
            </a:r>
          </a:p>
          <a:p>
            <a:pPr lvl="0" fontAlgn="t"/>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dirty="0"/>
          </a:p>
        </p:txBody>
      </p:sp>
    </p:spTree>
    <p:extLst>
      <p:ext uri="{BB962C8B-B14F-4D97-AF65-F5344CB8AC3E}">
        <p14:creationId xmlns:p14="http://schemas.microsoft.com/office/powerpoint/2010/main" val="109282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for Completeness</a:t>
            </a:r>
          </a:p>
        </p:txBody>
      </p:sp>
      <p:sp>
        <p:nvSpPr>
          <p:cNvPr id="3" name="Content Placeholder 2"/>
          <p:cNvSpPr>
            <a:spLocks noGrp="1"/>
          </p:cNvSpPr>
          <p:nvPr>
            <p:ph idx="1"/>
          </p:nvPr>
        </p:nvSpPr>
        <p:spPr/>
        <p:txBody>
          <a:bodyPr/>
          <a:lstStyle/>
          <a:p>
            <a:r>
              <a:rPr lang="en-US" dirty="0"/>
              <a:t>Evidence of how field examination initiated</a:t>
            </a:r>
          </a:p>
          <a:p>
            <a:r>
              <a:rPr lang="en-US" dirty="0"/>
              <a:t>Field examination report</a:t>
            </a:r>
          </a:p>
          <a:p>
            <a:r>
              <a:rPr lang="en-US" dirty="0"/>
              <a:t>Supporting documentation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dirty="0"/>
          </a:p>
        </p:txBody>
      </p:sp>
    </p:spTree>
    <p:extLst>
      <p:ext uri="{BB962C8B-B14F-4D97-AF65-F5344CB8AC3E}">
        <p14:creationId xmlns:p14="http://schemas.microsoft.com/office/powerpoint/2010/main" val="4212912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Appoint Fiduciary</a:t>
            </a:r>
          </a:p>
        </p:txBody>
      </p:sp>
      <p:sp>
        <p:nvSpPr>
          <p:cNvPr id="3" name="Content Placeholder 2"/>
          <p:cNvSpPr>
            <a:spLocks noGrp="1"/>
          </p:cNvSpPr>
          <p:nvPr>
            <p:ph idx="1"/>
          </p:nvPr>
        </p:nvSpPr>
        <p:spPr/>
        <p:txBody>
          <a:bodyPr/>
          <a:lstStyle/>
          <a:p>
            <a:r>
              <a:rPr lang="en-US" dirty="0"/>
              <a:t>Letters of Appointment (Certified copy if applicable) </a:t>
            </a:r>
          </a:p>
          <a:p>
            <a:r>
              <a:rPr lang="en-US" dirty="0"/>
              <a:t>Certification of fiduciary in BFFS</a:t>
            </a:r>
          </a:p>
          <a:p>
            <a:r>
              <a:rPr lang="en-US" dirty="0"/>
              <a:t>VA Form 21P-555, </a:t>
            </a:r>
            <a:r>
              <a:rPr lang="en-US" i="1" dirty="0"/>
              <a:t>Certificate of Legal Capacity to Receive and Disburse Benefits and Fee Authorization</a:t>
            </a:r>
          </a:p>
          <a:p>
            <a:pPr marL="0" indent="0">
              <a:buNone/>
            </a:pPr>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487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Fees</a:t>
            </a:r>
          </a:p>
        </p:txBody>
      </p:sp>
      <p:sp>
        <p:nvSpPr>
          <p:cNvPr id="3" name="Content Placeholder 2"/>
          <p:cNvSpPr>
            <a:spLocks noGrp="1"/>
          </p:cNvSpPr>
          <p:nvPr>
            <p:ph idx="1"/>
          </p:nvPr>
        </p:nvSpPr>
        <p:spPr/>
        <p:txBody>
          <a:bodyPr/>
          <a:lstStyle/>
          <a:p>
            <a:r>
              <a:rPr lang="en-US" dirty="0"/>
              <a:t>Maximum of 4% for fiduciary services</a:t>
            </a:r>
          </a:p>
          <a:p>
            <a:r>
              <a:rPr lang="en-US" dirty="0"/>
              <a:t>Approved in BFFS by hub manager or designee</a:t>
            </a:r>
          </a:p>
          <a:p>
            <a:r>
              <a:rPr lang="en-US" dirty="0"/>
              <a:t>VA Form 21P-555, </a:t>
            </a:r>
            <a:r>
              <a:rPr lang="en-US" i="1" dirty="0"/>
              <a:t>Certificate of Legal Capacity to Receive and Disburse Benefits and Fee Authorization</a:t>
            </a:r>
          </a:p>
          <a:p>
            <a:r>
              <a:rPr lang="en-US" dirty="0"/>
              <a:t>Beneficiary Fee Notice Letter</a:t>
            </a:r>
          </a:p>
          <a:p>
            <a:r>
              <a:rPr lang="en-US" dirty="0"/>
              <a:t>Fiduciary Fee Notice Letter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380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Notification Letters</a:t>
            </a:r>
          </a:p>
        </p:txBody>
      </p:sp>
      <p:sp>
        <p:nvSpPr>
          <p:cNvPr id="3" name="Content Placeholder 2"/>
          <p:cNvSpPr>
            <a:spLocks noGrp="1"/>
          </p:cNvSpPr>
          <p:nvPr>
            <p:ph idx="1"/>
          </p:nvPr>
        </p:nvSpPr>
        <p:spPr/>
        <p:txBody>
          <a:bodyPr/>
          <a:lstStyle/>
          <a:p>
            <a:r>
              <a:rPr lang="en-US" dirty="0"/>
              <a:t>Fiduciary Notification Letter</a:t>
            </a:r>
          </a:p>
          <a:p>
            <a:r>
              <a:rPr lang="en-US" dirty="0"/>
              <a:t>Beneficiary Notification Letter</a:t>
            </a:r>
          </a:p>
          <a:p>
            <a:r>
              <a:rPr lang="en-US" dirty="0"/>
              <a:t>Beneficiary Bond Notification Letter (if applicable)</a:t>
            </a:r>
          </a:p>
          <a:p>
            <a:r>
              <a:rPr lang="en-US" dirty="0"/>
              <a:t>Successor Initial Appointment Letter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638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Uploading to the eFolder</a:t>
            </a:r>
          </a:p>
        </p:txBody>
      </p:sp>
      <p:sp>
        <p:nvSpPr>
          <p:cNvPr id="3" name="Content Placeholder 2"/>
          <p:cNvSpPr>
            <a:spLocks noGrp="1"/>
          </p:cNvSpPr>
          <p:nvPr>
            <p:ph idx="1"/>
          </p:nvPr>
        </p:nvSpPr>
        <p:spPr/>
        <p:txBody>
          <a:bodyPr/>
          <a:lstStyle/>
          <a:p>
            <a:r>
              <a:rPr lang="en-US" dirty="0"/>
              <a:t>BFFS documents stored for three months</a:t>
            </a:r>
          </a:p>
          <a:p>
            <a:r>
              <a:rPr lang="en-US" dirty="0"/>
              <a:t>All documents must be stored in the eFolder</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382402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Closing Field Examinations&amp;quot;&quot;/&gt;&lt;property id=&quot;20307&quot; value=&quot;256&quot;/&gt;&lt;/object&gt;&lt;object type=&quot;3&quot; unique_id=&quot;10004&quot;&gt;&lt;property id=&quot;20148&quot; value=&quot;5&quot;/&gt;&lt;property id=&quot;20300&quot; value=&quot;Slide 2 - &amp;quot;Objectives&amp;quot;&quot;/&gt;&lt;property id=&quot;20307&quot; value=&quot;257&quot;/&gt;&lt;/object&gt;&lt;object type=&quot;3&quot; unique_id=&quot;10005&quot;&gt;&lt;property id=&quot;20148&quot; value=&quot;5&quot;/&gt;&lt;property id=&quot;20300&quot; value=&quot;Slide 3 - &amp;quot;References&amp;quot;&quot;/&gt;&lt;property id=&quot;20307&quot; value=&quot;258&quot;/&gt;&lt;/object&gt;&lt;object type=&quot;3&quot; unique_id=&quot;10006&quot;&gt;&lt;property id=&quot;20148&quot; value=&quot;5&quot;/&gt;&lt;property id=&quot;20300&quot; value=&quot;Slide 4 - &amp;quot;FPG Articles and Guides&amp;quot;&quot;/&gt;&lt;property id=&quot;20307&quot; value=&quot;293&quot;/&gt;&lt;/object&gt;&lt;object type=&quot;3&quot; unique_id=&quot;10007&quot;&gt;&lt;property id=&quot;20148&quot; value=&quot;5&quot;/&gt;&lt;property id=&quot;20300&quot; value=&quot;Slide 5 - &amp;quot;Review for Completeness&amp;quot;&quot;/&gt;&lt;property id=&quot;20307&quot; value=&quot;298&quot;/&gt;&lt;/object&gt;&lt;object type=&quot;3&quot; unique_id=&quot;10008&quot;&gt;&lt;property id=&quot;20148&quot; value=&quot;5&quot;/&gt;&lt;property id=&quot;20300&quot; value=&quot;Slide 6 - &amp;quot;Appoint Fiduciary&amp;quot;&quot;/&gt;&lt;property id=&quot;20307&quot; value=&quot;277&quot;/&gt;&lt;/object&gt;&lt;object type=&quot;3&quot; unique_id=&quot;10009&quot;&gt;&lt;property id=&quot;20148&quot; value=&quot;5&quot;/&gt;&lt;property id=&quot;20300&quot; value=&quot;Slide 7 - &amp;quot;Fiduciary Fees&amp;quot;&quot;/&gt;&lt;property id=&quot;20307&quot; value=&quot;276&quot;/&gt;&lt;/object&gt;&lt;object type=&quot;3&quot; unique_id=&quot;10010&quot;&gt;&lt;property id=&quot;20148&quot; value=&quot;5&quot;/&gt;&lt;property id=&quot;20300&quot; value=&quot;Slide 8 - &amp;quot;Notification Letters&amp;quot;&quot;/&gt;&lt;property id=&quot;20307&quot; value=&quot;278&quot;/&gt;&lt;/object&gt;&lt;object type=&quot;3&quot; unique_id=&quot;10011&quot;&gt;&lt;property id=&quot;20148&quot; value=&quot;5&quot;/&gt;&lt;property id=&quot;20300&quot; value=&quot;Slide 9 - &amp;quot;Uploading to the eFolder&amp;quot;&quot;/&gt;&lt;property id=&quot;20307&quot; value=&quot;279&quot;/&gt;&lt;/object&gt;&lt;object type=&quot;3&quot; unique_id=&quot;10012&quot;&gt;&lt;property id=&quot;20148&quot; value=&quot;5&quot;/&gt;&lt;property id=&quot;20300&quot; value=&quot;Slide 10 - &amp;quot;Update BFFS Beneficiary Record&amp;quot;&quot;/&gt;&lt;property id=&quot;20307&quot; value=&quot;280&quot;/&gt;&lt;/object&gt;&lt;object type=&quot;3&quot; unique_id=&quot;10013&quot;&gt;&lt;property id=&quot;20148&quot; value=&quot;5&quot;/&gt;&lt;property id=&quot;20300&quot; value=&quot;Slide 11 - &amp;quot;Schedule Future Control&amp;quot;&quot;/&gt;&lt;property id=&quot;20307&quot; value=&quot;281&quot;/&gt;&lt;/object&gt;&lt;object type=&quot;3&quot; unique_id=&quot;10014&quot;&gt;&lt;property id=&quot;20148&quot; value=&quot;5&quot;/&gt;&lt;property id=&quot;20300&quot; value=&quot;Slide 12 - &amp;quot;Future Field Examinations&amp;quot;&quot;/&gt;&lt;property id=&quot;20307&quot; value=&quot;282&quot;/&gt;&lt;/object&gt;&lt;object type=&quot;3&quot; unique_id=&quot;10015&quot;&gt;&lt;property id=&quot;20148&quot; value=&quot;5&quot;/&gt;&lt;property id=&quot;20300&quot; value=&quot;Slide 13 - &amp;quot;Future Accountings&amp;quot;&quot;/&gt;&lt;property id=&quot;20307&quot; value=&quot;283&quot;/&gt;&lt;/object&gt;&lt;object type=&quot;3&quot; unique_id=&quot;10016&quot;&gt;&lt;property id=&quot;20148&quot; value=&quot;5&quot;/&gt;&lt;property id=&quot;20300&quot; value=&quot;Slide 14 - &amp;quot;Tasks&amp;quot;&quot;/&gt;&lt;property id=&quot;20307&quot; value=&quot;284&quot;/&gt;&lt;/object&gt;&lt;object type=&quot;3&quot; unique_id=&quot;10017&quot;&gt;&lt;property id=&quot;20148&quot; value=&quot;5&quot;/&gt;&lt;property id=&quot;20300&quot; value=&quot;Slide 15 - &amp;quot;Properly Titled Accounts&amp;quot;&quot;/&gt;&lt;property id=&quot;20307&quot; value=&quot;285&quot;/&gt;&lt;/object&gt;&lt;object type=&quot;3&quot; unique_id=&quot;10018&quot;&gt;&lt;property id=&quot;20148&quot; value=&quot;5&quot;/&gt;&lt;property id=&quot;20300&quot; value=&quot;Slide 16 - &amp;quot;Change of Fiduciary Command&amp;quot;&quot;/&gt;&lt;property id=&quot;20307&quot; value=&quot;286&quot;/&gt;&lt;/object&gt;&lt;object type=&quot;3&quot; unique_id=&quot;10019&quot;&gt;&lt;property id=&quot;20148&quot; value=&quot;5&quot;/&gt;&lt;property id=&quot;20300&quot; value=&quot;Slide 17 - &amp;quot;Select and Close Work Item&amp;quot;&quot;/&gt;&lt;property id=&quot;20307&quot; value=&quot;287&quot;/&gt;&lt;/object&gt;&lt;object type=&quot;3&quot; unique_id=&quot;10020&quot;&gt;&lt;property id=&quot;20148&quot; value=&quot;5&quot;/&gt;&lt;property id=&quot;20300&quot; value=&quot;Slide 18 - &amp;quot;Processing Work Items&amp;quot;&quot;/&gt;&lt;property id=&quot;20307&quot; value=&quot;297&quot;/&gt;&lt;/object&gt;&lt;object type=&quot;3&quot; unique_id=&quot;10021&quot;&gt;&lt;property id=&quot;20148&quot; value=&quot;5&quot;/&gt;&lt;property id=&quot;20300&quot; value=&quot;Slide 19 - &amp;quot;Questions?&amp;quot;&quot;/&gt;&lt;property id=&quot;20307&quot; value=&quot;290&quot;/&gt;&lt;/object&gt;&lt;object type=&quot;3&quot; unique_id=&quot;10023&quot;&gt;&lt;property id=&quot;20148&quot; value=&quot;5&quot;/&gt;&lt;property id=&quot;20300&quot; value=&quot;Slide 20 - &amp;quot;TMS Survey and Assessment&amp;quot;&quot;/&gt;&lt;property id=&quot;20307&quot; value=&quot;292&quot;/&gt;&lt;/object&gt;&lt;/object&gt;&lt;object type=&quot;8&quot; unique_id=&quot;1004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613A1D5D90D448B5321A9287E187B0" ma:contentTypeVersion="0" ma:contentTypeDescription="Create a new document." ma:contentTypeScope="" ma:versionID="e1e1aae8b9bdc28ed3a2f6fba840ca7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B12704-AC26-4D61-A622-15689C300A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2F026B0-94F2-44BF-9D7B-E9C6DA530CA6}">
  <ds:schemaRefs>
    <ds:schemaRef ds:uri="http://schemas.microsoft.com/sharepoint/v3/contenttype/forms"/>
  </ds:schemaRefs>
</ds:datastoreItem>
</file>

<file path=customXml/itemProps3.xml><?xml version="1.0" encoding="utf-8"?>
<ds:datastoreItem xmlns:ds="http://schemas.openxmlformats.org/officeDocument/2006/customXml" ds:itemID="{C90A555D-3009-45EB-A0F2-5ED0201F0211}">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PFS Template</Template>
  <TotalTime>2754</TotalTime>
  <Words>3362</Words>
  <Application>Microsoft Office PowerPoint</Application>
  <PresentationFormat>On-screen Show (4:3)</PresentationFormat>
  <Paragraphs>461</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PFS Template</vt:lpstr>
      <vt:lpstr>Closing Field Examinations</vt:lpstr>
      <vt:lpstr>Objectives</vt:lpstr>
      <vt:lpstr>References</vt:lpstr>
      <vt:lpstr>FPG Articles and Guides</vt:lpstr>
      <vt:lpstr>Review for Completeness</vt:lpstr>
      <vt:lpstr>Appoint Fiduciary</vt:lpstr>
      <vt:lpstr>Fiduciary Fees</vt:lpstr>
      <vt:lpstr>Notification Letters</vt:lpstr>
      <vt:lpstr>Uploading to the eFolder</vt:lpstr>
      <vt:lpstr>Update BFFS Beneficiary Record</vt:lpstr>
      <vt:lpstr>Schedule Future Control</vt:lpstr>
      <vt:lpstr>Future Field Examinations</vt:lpstr>
      <vt:lpstr>Future Accountings</vt:lpstr>
      <vt:lpstr>Tasks</vt:lpstr>
      <vt:lpstr>Properly Titled Accounts</vt:lpstr>
      <vt:lpstr>Change of Fiduciary Command</vt:lpstr>
      <vt:lpstr>Select and Close Work Item</vt:lpstr>
      <vt:lpstr>Processing Work Items</vt:lpstr>
      <vt:lpstr>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and Finalizing Field Examination Reports PowerPoint Presentation</dc:title>
  <dc:subject>FE, FSR, LIE</dc:subject>
  <dc:creator>Department of Veterans Affairs, Veterans Benefits Administration, Fiduciary Service, STAFF</dc:creator>
  <cp:keywords>field examinations,beneficiary fiduciary field system,BFFS,change of fiduciary command,CFID,work item,WI, misuse</cp:keywords>
  <dc:description>This course teaches students how to review field examinations and supporting documentation for completeness and accuracy, how to update Beneficiary Fiduciary Field System (BFFS) record to schedule future control, and how to select and close work items within BFFS.</dc:description>
  <cp:lastModifiedBy>Kathy Poole</cp:lastModifiedBy>
  <cp:revision>170</cp:revision>
  <dcterms:created xsi:type="dcterms:W3CDTF">2016-10-13T19:12:55Z</dcterms:created>
  <dcterms:modified xsi:type="dcterms:W3CDTF">2018-10-31T13:49:13Z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0x01010057613A1D5D90D448B5321A9287E187B0</vt:lpwstr>
  </property>
  <property fmtid="{D5CDD505-2E9C-101B-9397-08002B2CF9AE}" pid="3" name="Type">
    <vt:lpwstr>Presentation</vt:lpwstr>
  </property>
  <property fmtid="{D5CDD505-2E9C-101B-9397-08002B2CF9AE}" pid="4" name="Language">
    <vt:lpwstr>en</vt:lpwstr>
  </property>
</Properties>
</file>