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257" r:id="rId3"/>
    <p:sldId id="258" r:id="rId4"/>
    <p:sldId id="282" r:id="rId5"/>
    <p:sldId id="266" r:id="rId6"/>
    <p:sldId id="285" r:id="rId7"/>
    <p:sldId id="283" r:id="rId8"/>
    <p:sldId id="284" r:id="rId9"/>
    <p:sldId id="286" r:id="rId10"/>
    <p:sldId id="281" r:id="rId11"/>
    <p:sldId id="287" r:id="rId12"/>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GDV"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213" autoAdjust="0"/>
  </p:normalViewPr>
  <p:slideViewPr>
    <p:cSldViewPr>
      <p:cViewPr varScale="1">
        <p:scale>
          <a:sx n="72" d="100"/>
          <a:sy n="72" d="100"/>
        </p:scale>
        <p:origin x="272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3822D5-6F64-4588-8212-81B3E5DC15A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7B56C87-5571-4B26-A237-6E195A3D4659}">
      <dgm:prSet phldrT="[Text]" custT="1"/>
      <dgm:spPr/>
      <dgm:t>
        <a:bodyPr/>
        <a:lstStyle/>
        <a:p>
          <a:r>
            <a:rPr lang="en-US" sz="2800" b="1" dirty="0"/>
            <a:t>Allegation*</a:t>
          </a:r>
        </a:p>
      </dgm:t>
    </dgm:pt>
    <dgm:pt modelId="{8A5BD8CC-FAA7-4DAB-9585-88BDBF56B3B0}" type="parTrans" cxnId="{D7B3EB21-5227-4349-8E63-0A31B8AD2443}">
      <dgm:prSet/>
      <dgm:spPr/>
      <dgm:t>
        <a:bodyPr/>
        <a:lstStyle/>
        <a:p>
          <a:endParaRPr lang="en-US"/>
        </a:p>
      </dgm:t>
    </dgm:pt>
    <dgm:pt modelId="{D33DB92D-8CA2-4247-84BA-FE2CC5F19D63}" type="sibTrans" cxnId="{D7B3EB21-5227-4349-8E63-0A31B8AD2443}">
      <dgm:prSet/>
      <dgm:spPr/>
      <dgm:t>
        <a:bodyPr/>
        <a:lstStyle/>
        <a:p>
          <a:endParaRPr lang="en-US"/>
        </a:p>
      </dgm:t>
    </dgm:pt>
    <dgm:pt modelId="{C9BA3506-3D60-459F-A72E-C82DA7CC91F9}">
      <dgm:prSet phldrT="[Text]" custT="1"/>
      <dgm:spPr/>
      <dgm:t>
        <a:bodyPr/>
        <a:lstStyle/>
        <a:p>
          <a:r>
            <a:rPr lang="en-US" sz="2400" dirty="0"/>
            <a:t>Misuse Debt Referral/Reissuance</a:t>
          </a:r>
        </a:p>
      </dgm:t>
    </dgm:pt>
    <dgm:pt modelId="{FBCD4EB7-E2F8-43DA-B1FE-E2C7A5D69C14}" type="parTrans" cxnId="{F0D5C9DB-475F-421D-BD53-3B09E345A350}">
      <dgm:prSet/>
      <dgm:spPr/>
      <dgm:t>
        <a:bodyPr/>
        <a:lstStyle/>
        <a:p>
          <a:endParaRPr lang="en-US"/>
        </a:p>
      </dgm:t>
    </dgm:pt>
    <dgm:pt modelId="{2FAD56B9-72A7-44DB-BC99-702B6B50D2E8}" type="sibTrans" cxnId="{F0D5C9DB-475F-421D-BD53-3B09E345A350}">
      <dgm:prSet/>
      <dgm:spPr/>
      <dgm:t>
        <a:bodyPr/>
        <a:lstStyle/>
        <a:p>
          <a:endParaRPr lang="en-US"/>
        </a:p>
      </dgm:t>
    </dgm:pt>
    <dgm:pt modelId="{64D4F201-393B-4B37-BED1-5577C506653A}">
      <dgm:prSet phldrT="[Text]" custT="1"/>
      <dgm:spPr/>
      <dgm:t>
        <a:bodyPr/>
        <a:lstStyle/>
        <a:p>
          <a:r>
            <a:rPr lang="en-US" sz="2400" b="0" dirty="0"/>
            <a:t>Misuse Debt Revision</a:t>
          </a:r>
        </a:p>
      </dgm:t>
    </dgm:pt>
    <dgm:pt modelId="{908C46DE-6C13-43C4-9965-D1C1A4919A30}" type="parTrans" cxnId="{1D70E568-3A16-42D1-9111-F7C0B38B2B60}">
      <dgm:prSet/>
      <dgm:spPr/>
      <dgm:t>
        <a:bodyPr/>
        <a:lstStyle/>
        <a:p>
          <a:endParaRPr lang="en-US"/>
        </a:p>
      </dgm:t>
    </dgm:pt>
    <dgm:pt modelId="{D3C59A4D-DD19-45D9-A2B4-4727DD84FD8D}" type="sibTrans" cxnId="{1D70E568-3A16-42D1-9111-F7C0B38B2B60}">
      <dgm:prSet/>
      <dgm:spPr/>
      <dgm:t>
        <a:bodyPr/>
        <a:lstStyle/>
        <a:p>
          <a:endParaRPr lang="en-US"/>
        </a:p>
      </dgm:t>
    </dgm:pt>
    <dgm:pt modelId="{FEE725CB-FCE3-4976-A669-DD3488E28132}">
      <dgm:prSet custT="1"/>
      <dgm:spPr/>
      <dgm:t>
        <a:bodyPr/>
        <a:lstStyle/>
        <a:p>
          <a:r>
            <a:rPr lang="en-US" sz="2400" dirty="0"/>
            <a:t>Investigation</a:t>
          </a:r>
        </a:p>
      </dgm:t>
    </dgm:pt>
    <dgm:pt modelId="{03F38177-2DE9-49D8-A58E-BE06A1AF7912}" type="parTrans" cxnId="{0D5E174E-8360-4266-987E-6FBF2203B865}">
      <dgm:prSet/>
      <dgm:spPr/>
      <dgm:t>
        <a:bodyPr/>
        <a:lstStyle/>
        <a:p>
          <a:endParaRPr lang="en-US"/>
        </a:p>
      </dgm:t>
    </dgm:pt>
    <dgm:pt modelId="{20E0F565-441D-49BA-9DCD-F3B8F743C924}" type="sibTrans" cxnId="{0D5E174E-8360-4266-987E-6FBF2203B865}">
      <dgm:prSet/>
      <dgm:spPr/>
      <dgm:t>
        <a:bodyPr/>
        <a:lstStyle/>
        <a:p>
          <a:endParaRPr lang="en-US"/>
        </a:p>
      </dgm:t>
    </dgm:pt>
    <dgm:pt modelId="{09FF89F0-B95C-4562-8B15-E91C9CDA23A6}">
      <dgm:prSet custT="1"/>
      <dgm:spPr/>
      <dgm:t>
        <a:bodyPr/>
        <a:lstStyle/>
        <a:p>
          <a:r>
            <a:rPr lang="en-US" sz="2400" dirty="0"/>
            <a:t>Determination</a:t>
          </a:r>
        </a:p>
      </dgm:t>
    </dgm:pt>
    <dgm:pt modelId="{05133FE9-44E9-4762-B270-72B4E9CCEC28}" type="parTrans" cxnId="{8F255B11-93BB-4388-87B6-8E0A832B6B9D}">
      <dgm:prSet/>
      <dgm:spPr/>
      <dgm:t>
        <a:bodyPr/>
        <a:lstStyle/>
        <a:p>
          <a:endParaRPr lang="en-US"/>
        </a:p>
      </dgm:t>
    </dgm:pt>
    <dgm:pt modelId="{800F1DD7-40F0-445F-AD36-6B87E8C65518}" type="sibTrans" cxnId="{8F255B11-93BB-4388-87B6-8E0A832B6B9D}">
      <dgm:prSet/>
      <dgm:spPr/>
      <dgm:t>
        <a:bodyPr/>
        <a:lstStyle/>
        <a:p>
          <a:endParaRPr lang="en-US"/>
        </a:p>
      </dgm:t>
    </dgm:pt>
    <dgm:pt modelId="{26A9A060-23DA-4A12-B68B-673F551ACDC5}">
      <dgm:prSet custT="1"/>
      <dgm:spPr/>
      <dgm:t>
        <a:bodyPr/>
        <a:lstStyle/>
        <a:p>
          <a:r>
            <a:rPr lang="en-US" sz="2400" dirty="0"/>
            <a:t>Reconsideration/Notification</a:t>
          </a:r>
        </a:p>
      </dgm:t>
    </dgm:pt>
    <dgm:pt modelId="{E538AF50-93E7-4AAF-8BF4-E80069F5D28E}" type="parTrans" cxnId="{C4C10DD7-F663-4FA8-8F27-23297B0B16CE}">
      <dgm:prSet/>
      <dgm:spPr/>
      <dgm:t>
        <a:bodyPr/>
        <a:lstStyle/>
        <a:p>
          <a:endParaRPr lang="en-US"/>
        </a:p>
      </dgm:t>
    </dgm:pt>
    <dgm:pt modelId="{D36FD0CD-C719-4168-81DB-C1D059B000F0}" type="sibTrans" cxnId="{C4C10DD7-F663-4FA8-8F27-23297B0B16CE}">
      <dgm:prSet/>
      <dgm:spPr/>
      <dgm:t>
        <a:bodyPr/>
        <a:lstStyle/>
        <a:p>
          <a:endParaRPr lang="en-US"/>
        </a:p>
      </dgm:t>
    </dgm:pt>
    <dgm:pt modelId="{1D1BB515-354C-4832-8AE0-1C5BE689FCC5}">
      <dgm:prSet custT="1"/>
      <dgm:spPr/>
      <dgm:t>
        <a:bodyPr/>
        <a:lstStyle/>
        <a:p>
          <a:r>
            <a:rPr lang="en-US" sz="2400" dirty="0"/>
            <a:t>Misuse Agency Referrals</a:t>
          </a:r>
        </a:p>
      </dgm:t>
    </dgm:pt>
    <dgm:pt modelId="{CEAC30AD-4668-47BD-B940-53FC197B5D01}" type="parTrans" cxnId="{8B405EFD-CA85-4127-81C3-AD7466FDF4FD}">
      <dgm:prSet/>
      <dgm:spPr/>
      <dgm:t>
        <a:bodyPr/>
        <a:lstStyle/>
        <a:p>
          <a:endParaRPr lang="en-US"/>
        </a:p>
      </dgm:t>
    </dgm:pt>
    <dgm:pt modelId="{55377722-FB9F-4C46-8B35-F5CB2A536C9E}" type="sibTrans" cxnId="{8B405EFD-CA85-4127-81C3-AD7466FDF4FD}">
      <dgm:prSet/>
      <dgm:spPr/>
      <dgm:t>
        <a:bodyPr/>
        <a:lstStyle/>
        <a:p>
          <a:endParaRPr lang="en-US"/>
        </a:p>
      </dgm:t>
    </dgm:pt>
    <dgm:pt modelId="{A67FC90B-50F2-4BAD-9E20-95C44D6477C9}" type="pres">
      <dgm:prSet presAssocID="{323822D5-6F64-4588-8212-81B3E5DC15A4}" presName="linear" presStyleCnt="0">
        <dgm:presLayoutVars>
          <dgm:dir/>
          <dgm:animLvl val="lvl"/>
          <dgm:resizeHandles val="exact"/>
        </dgm:presLayoutVars>
      </dgm:prSet>
      <dgm:spPr/>
    </dgm:pt>
    <dgm:pt modelId="{AB6EB86A-E4AA-41AF-980C-A1A63237A903}" type="pres">
      <dgm:prSet presAssocID="{07B56C87-5571-4B26-A237-6E195A3D4659}" presName="parentLin" presStyleCnt="0"/>
      <dgm:spPr/>
    </dgm:pt>
    <dgm:pt modelId="{9B77B343-08B6-41EC-849B-6201C27D5693}" type="pres">
      <dgm:prSet presAssocID="{07B56C87-5571-4B26-A237-6E195A3D4659}" presName="parentLeftMargin" presStyleLbl="node1" presStyleIdx="0" presStyleCnt="7"/>
      <dgm:spPr/>
    </dgm:pt>
    <dgm:pt modelId="{1155E8C0-CD64-47CF-94E3-CAB891AF7B73}" type="pres">
      <dgm:prSet presAssocID="{07B56C87-5571-4B26-A237-6E195A3D4659}" presName="parentText" presStyleLbl="node1" presStyleIdx="0" presStyleCnt="7">
        <dgm:presLayoutVars>
          <dgm:chMax val="0"/>
          <dgm:bulletEnabled val="1"/>
        </dgm:presLayoutVars>
      </dgm:prSet>
      <dgm:spPr/>
    </dgm:pt>
    <dgm:pt modelId="{08657090-158C-4DFE-8CAA-E72487BD3FD7}" type="pres">
      <dgm:prSet presAssocID="{07B56C87-5571-4B26-A237-6E195A3D4659}" presName="negativeSpace" presStyleCnt="0"/>
      <dgm:spPr/>
    </dgm:pt>
    <dgm:pt modelId="{B39A1CB2-605B-45F6-BA7E-D51873C71262}" type="pres">
      <dgm:prSet presAssocID="{07B56C87-5571-4B26-A237-6E195A3D4659}" presName="childText" presStyleLbl="conFgAcc1" presStyleIdx="0" presStyleCnt="7">
        <dgm:presLayoutVars>
          <dgm:bulletEnabled val="1"/>
        </dgm:presLayoutVars>
      </dgm:prSet>
      <dgm:spPr/>
    </dgm:pt>
    <dgm:pt modelId="{75F44DE2-D54F-416D-8DB4-E3C661EB2D45}" type="pres">
      <dgm:prSet presAssocID="{D33DB92D-8CA2-4247-84BA-FE2CC5F19D63}" presName="spaceBetweenRectangles" presStyleCnt="0"/>
      <dgm:spPr/>
    </dgm:pt>
    <dgm:pt modelId="{95862283-D329-4FE5-B8C6-2BCB0D9965B6}" type="pres">
      <dgm:prSet presAssocID="{FEE725CB-FCE3-4976-A669-DD3488E28132}" presName="parentLin" presStyleCnt="0"/>
      <dgm:spPr/>
    </dgm:pt>
    <dgm:pt modelId="{7CA9EAD2-96C9-4981-A178-F2A67D607D24}" type="pres">
      <dgm:prSet presAssocID="{FEE725CB-FCE3-4976-A669-DD3488E28132}" presName="parentLeftMargin" presStyleLbl="node1" presStyleIdx="0" presStyleCnt="7"/>
      <dgm:spPr/>
    </dgm:pt>
    <dgm:pt modelId="{D1F5C3BC-5284-4B14-96E8-360F121B6EC6}" type="pres">
      <dgm:prSet presAssocID="{FEE725CB-FCE3-4976-A669-DD3488E28132}" presName="parentText" presStyleLbl="node1" presStyleIdx="1" presStyleCnt="7">
        <dgm:presLayoutVars>
          <dgm:chMax val="0"/>
          <dgm:bulletEnabled val="1"/>
        </dgm:presLayoutVars>
      </dgm:prSet>
      <dgm:spPr/>
    </dgm:pt>
    <dgm:pt modelId="{A0392F0C-0A52-40C0-AEAA-FDBD87AA29F6}" type="pres">
      <dgm:prSet presAssocID="{FEE725CB-FCE3-4976-A669-DD3488E28132}" presName="negativeSpace" presStyleCnt="0"/>
      <dgm:spPr/>
    </dgm:pt>
    <dgm:pt modelId="{6620C415-DEBA-4BA9-B84A-8B82CC1938C3}" type="pres">
      <dgm:prSet presAssocID="{FEE725CB-FCE3-4976-A669-DD3488E28132}" presName="childText" presStyleLbl="conFgAcc1" presStyleIdx="1" presStyleCnt="7">
        <dgm:presLayoutVars>
          <dgm:bulletEnabled val="1"/>
        </dgm:presLayoutVars>
      </dgm:prSet>
      <dgm:spPr/>
    </dgm:pt>
    <dgm:pt modelId="{CED36F76-0B11-4D92-A1E0-E82391EEEF88}" type="pres">
      <dgm:prSet presAssocID="{20E0F565-441D-49BA-9DCD-F3B8F743C924}" presName="spaceBetweenRectangles" presStyleCnt="0"/>
      <dgm:spPr/>
    </dgm:pt>
    <dgm:pt modelId="{A2C53307-8DA8-42E1-83FA-8D8756FE38A4}" type="pres">
      <dgm:prSet presAssocID="{09FF89F0-B95C-4562-8B15-E91C9CDA23A6}" presName="parentLin" presStyleCnt="0"/>
      <dgm:spPr/>
    </dgm:pt>
    <dgm:pt modelId="{C7305096-CCFC-4C75-94A9-4CB49CE236BB}" type="pres">
      <dgm:prSet presAssocID="{09FF89F0-B95C-4562-8B15-E91C9CDA23A6}" presName="parentLeftMargin" presStyleLbl="node1" presStyleIdx="1" presStyleCnt="7"/>
      <dgm:spPr/>
    </dgm:pt>
    <dgm:pt modelId="{326106F0-B71F-4625-AE50-C2E2447A6E6F}" type="pres">
      <dgm:prSet presAssocID="{09FF89F0-B95C-4562-8B15-E91C9CDA23A6}" presName="parentText" presStyleLbl="node1" presStyleIdx="2" presStyleCnt="7">
        <dgm:presLayoutVars>
          <dgm:chMax val="0"/>
          <dgm:bulletEnabled val="1"/>
        </dgm:presLayoutVars>
      </dgm:prSet>
      <dgm:spPr/>
    </dgm:pt>
    <dgm:pt modelId="{A8F4DD7F-2CA4-46A1-A82A-506D5E9982DB}" type="pres">
      <dgm:prSet presAssocID="{09FF89F0-B95C-4562-8B15-E91C9CDA23A6}" presName="negativeSpace" presStyleCnt="0"/>
      <dgm:spPr/>
    </dgm:pt>
    <dgm:pt modelId="{1CFD6868-96C7-45D0-A68B-4D79049E7822}" type="pres">
      <dgm:prSet presAssocID="{09FF89F0-B95C-4562-8B15-E91C9CDA23A6}" presName="childText" presStyleLbl="conFgAcc1" presStyleIdx="2" presStyleCnt="7">
        <dgm:presLayoutVars>
          <dgm:bulletEnabled val="1"/>
        </dgm:presLayoutVars>
      </dgm:prSet>
      <dgm:spPr/>
    </dgm:pt>
    <dgm:pt modelId="{F079A063-7C32-4ABD-B6DC-F5DAFCDA9AE6}" type="pres">
      <dgm:prSet presAssocID="{800F1DD7-40F0-445F-AD36-6B87E8C65518}" presName="spaceBetweenRectangles" presStyleCnt="0"/>
      <dgm:spPr/>
    </dgm:pt>
    <dgm:pt modelId="{27D9E652-1F93-4690-ACED-D7B3B54747B0}" type="pres">
      <dgm:prSet presAssocID="{26A9A060-23DA-4A12-B68B-673F551ACDC5}" presName="parentLin" presStyleCnt="0"/>
      <dgm:spPr/>
    </dgm:pt>
    <dgm:pt modelId="{C5CCC880-2538-4649-872A-D73156B462E6}" type="pres">
      <dgm:prSet presAssocID="{26A9A060-23DA-4A12-B68B-673F551ACDC5}" presName="parentLeftMargin" presStyleLbl="node1" presStyleIdx="2" presStyleCnt="7"/>
      <dgm:spPr/>
    </dgm:pt>
    <dgm:pt modelId="{D75C714D-8DF8-4598-8B2E-DB5C4E1E6C2C}" type="pres">
      <dgm:prSet presAssocID="{26A9A060-23DA-4A12-B68B-673F551ACDC5}" presName="parentText" presStyleLbl="node1" presStyleIdx="3" presStyleCnt="7">
        <dgm:presLayoutVars>
          <dgm:chMax val="0"/>
          <dgm:bulletEnabled val="1"/>
        </dgm:presLayoutVars>
      </dgm:prSet>
      <dgm:spPr/>
    </dgm:pt>
    <dgm:pt modelId="{E9C09957-65B4-4803-9111-B1AD57FB7EA4}" type="pres">
      <dgm:prSet presAssocID="{26A9A060-23DA-4A12-B68B-673F551ACDC5}" presName="negativeSpace" presStyleCnt="0"/>
      <dgm:spPr/>
    </dgm:pt>
    <dgm:pt modelId="{BE8513B0-6C84-4481-9C7C-CE85DA439EED}" type="pres">
      <dgm:prSet presAssocID="{26A9A060-23DA-4A12-B68B-673F551ACDC5}" presName="childText" presStyleLbl="conFgAcc1" presStyleIdx="3" presStyleCnt="7">
        <dgm:presLayoutVars>
          <dgm:bulletEnabled val="1"/>
        </dgm:presLayoutVars>
      </dgm:prSet>
      <dgm:spPr/>
    </dgm:pt>
    <dgm:pt modelId="{EF95CC78-AA1E-47F2-9214-BCE12A8EB50C}" type="pres">
      <dgm:prSet presAssocID="{D36FD0CD-C719-4168-81DB-C1D059B000F0}" presName="spaceBetweenRectangles" presStyleCnt="0"/>
      <dgm:spPr/>
    </dgm:pt>
    <dgm:pt modelId="{A080C6A3-108A-44C8-A621-58AADB4F6B7A}" type="pres">
      <dgm:prSet presAssocID="{1D1BB515-354C-4832-8AE0-1C5BE689FCC5}" presName="parentLin" presStyleCnt="0"/>
      <dgm:spPr/>
    </dgm:pt>
    <dgm:pt modelId="{7DF58C90-BEC6-4771-BB3F-33985AB22503}" type="pres">
      <dgm:prSet presAssocID="{1D1BB515-354C-4832-8AE0-1C5BE689FCC5}" presName="parentLeftMargin" presStyleLbl="node1" presStyleIdx="3" presStyleCnt="7"/>
      <dgm:spPr/>
    </dgm:pt>
    <dgm:pt modelId="{0E7AB2BE-8100-48EE-BFA4-2CB8B4A0F702}" type="pres">
      <dgm:prSet presAssocID="{1D1BB515-354C-4832-8AE0-1C5BE689FCC5}" presName="parentText" presStyleLbl="node1" presStyleIdx="4" presStyleCnt="7">
        <dgm:presLayoutVars>
          <dgm:chMax val="0"/>
          <dgm:bulletEnabled val="1"/>
        </dgm:presLayoutVars>
      </dgm:prSet>
      <dgm:spPr/>
    </dgm:pt>
    <dgm:pt modelId="{DFE190B5-077E-42AB-A7BE-6C895E54B722}" type="pres">
      <dgm:prSet presAssocID="{1D1BB515-354C-4832-8AE0-1C5BE689FCC5}" presName="negativeSpace" presStyleCnt="0"/>
      <dgm:spPr/>
    </dgm:pt>
    <dgm:pt modelId="{171861E8-098F-4BC1-955E-FF554B47EDF2}" type="pres">
      <dgm:prSet presAssocID="{1D1BB515-354C-4832-8AE0-1C5BE689FCC5}" presName="childText" presStyleLbl="conFgAcc1" presStyleIdx="4" presStyleCnt="7">
        <dgm:presLayoutVars>
          <dgm:bulletEnabled val="1"/>
        </dgm:presLayoutVars>
      </dgm:prSet>
      <dgm:spPr/>
    </dgm:pt>
    <dgm:pt modelId="{F8657B23-F526-40DA-9BA7-D4C8376E2D7F}" type="pres">
      <dgm:prSet presAssocID="{55377722-FB9F-4C46-8B35-F5CB2A536C9E}" presName="spaceBetweenRectangles" presStyleCnt="0"/>
      <dgm:spPr/>
    </dgm:pt>
    <dgm:pt modelId="{572EF5B8-A284-4F3F-8431-63708C3D6DCE}" type="pres">
      <dgm:prSet presAssocID="{C9BA3506-3D60-459F-A72E-C82DA7CC91F9}" presName="parentLin" presStyleCnt="0"/>
      <dgm:spPr/>
    </dgm:pt>
    <dgm:pt modelId="{E66C4CD3-DAA4-4E2C-9BC5-34041A786C88}" type="pres">
      <dgm:prSet presAssocID="{C9BA3506-3D60-459F-A72E-C82DA7CC91F9}" presName="parentLeftMargin" presStyleLbl="node1" presStyleIdx="4" presStyleCnt="7"/>
      <dgm:spPr/>
    </dgm:pt>
    <dgm:pt modelId="{87495D1A-18D6-40FC-ABB5-03098A7DEEE4}" type="pres">
      <dgm:prSet presAssocID="{C9BA3506-3D60-459F-A72E-C82DA7CC91F9}" presName="parentText" presStyleLbl="node1" presStyleIdx="5" presStyleCnt="7">
        <dgm:presLayoutVars>
          <dgm:chMax val="0"/>
          <dgm:bulletEnabled val="1"/>
        </dgm:presLayoutVars>
      </dgm:prSet>
      <dgm:spPr/>
    </dgm:pt>
    <dgm:pt modelId="{8771ECA0-D587-42AF-A179-CC2BA83C74EE}" type="pres">
      <dgm:prSet presAssocID="{C9BA3506-3D60-459F-A72E-C82DA7CC91F9}" presName="negativeSpace" presStyleCnt="0"/>
      <dgm:spPr/>
    </dgm:pt>
    <dgm:pt modelId="{FA062263-BD8A-423E-9C11-BDF5672F3656}" type="pres">
      <dgm:prSet presAssocID="{C9BA3506-3D60-459F-A72E-C82DA7CC91F9}" presName="childText" presStyleLbl="conFgAcc1" presStyleIdx="5" presStyleCnt="7">
        <dgm:presLayoutVars>
          <dgm:bulletEnabled val="1"/>
        </dgm:presLayoutVars>
      </dgm:prSet>
      <dgm:spPr/>
    </dgm:pt>
    <dgm:pt modelId="{DF8A9BBB-1E2D-408C-8484-B0B2FCE9B90F}" type="pres">
      <dgm:prSet presAssocID="{2FAD56B9-72A7-44DB-BC99-702B6B50D2E8}" presName="spaceBetweenRectangles" presStyleCnt="0"/>
      <dgm:spPr/>
    </dgm:pt>
    <dgm:pt modelId="{296829BA-5B72-4EDD-B0E1-B44C3EC6F69D}" type="pres">
      <dgm:prSet presAssocID="{64D4F201-393B-4B37-BED1-5577C506653A}" presName="parentLin" presStyleCnt="0"/>
      <dgm:spPr/>
    </dgm:pt>
    <dgm:pt modelId="{7D921BF5-7FEE-4B89-9290-4AB789898029}" type="pres">
      <dgm:prSet presAssocID="{64D4F201-393B-4B37-BED1-5577C506653A}" presName="parentLeftMargin" presStyleLbl="node1" presStyleIdx="5" presStyleCnt="7"/>
      <dgm:spPr/>
    </dgm:pt>
    <dgm:pt modelId="{6D3B05EF-4CB5-4EB5-B78A-645B66F07C46}" type="pres">
      <dgm:prSet presAssocID="{64D4F201-393B-4B37-BED1-5577C506653A}" presName="parentText" presStyleLbl="node1" presStyleIdx="6" presStyleCnt="7">
        <dgm:presLayoutVars>
          <dgm:chMax val="0"/>
          <dgm:bulletEnabled val="1"/>
        </dgm:presLayoutVars>
      </dgm:prSet>
      <dgm:spPr/>
    </dgm:pt>
    <dgm:pt modelId="{CBB8D865-D5BB-464E-ABE9-0E5F485187CE}" type="pres">
      <dgm:prSet presAssocID="{64D4F201-393B-4B37-BED1-5577C506653A}" presName="negativeSpace" presStyleCnt="0"/>
      <dgm:spPr/>
    </dgm:pt>
    <dgm:pt modelId="{B985FC47-3011-4062-B0C6-E174599C5BD9}" type="pres">
      <dgm:prSet presAssocID="{64D4F201-393B-4B37-BED1-5577C506653A}" presName="childText" presStyleLbl="conFgAcc1" presStyleIdx="6" presStyleCnt="7">
        <dgm:presLayoutVars>
          <dgm:bulletEnabled val="1"/>
        </dgm:presLayoutVars>
      </dgm:prSet>
      <dgm:spPr/>
    </dgm:pt>
  </dgm:ptLst>
  <dgm:cxnLst>
    <dgm:cxn modelId="{5BE26D01-2670-461A-9661-28C47D55FA97}" type="presOf" srcId="{C9BA3506-3D60-459F-A72E-C82DA7CC91F9}" destId="{E66C4CD3-DAA4-4E2C-9BC5-34041A786C88}" srcOrd="0" destOrd="0" presId="urn:microsoft.com/office/officeart/2005/8/layout/list1"/>
    <dgm:cxn modelId="{8F255B11-93BB-4388-87B6-8E0A832B6B9D}" srcId="{323822D5-6F64-4588-8212-81B3E5DC15A4}" destId="{09FF89F0-B95C-4562-8B15-E91C9CDA23A6}" srcOrd="2" destOrd="0" parTransId="{05133FE9-44E9-4762-B270-72B4E9CCEC28}" sibTransId="{800F1DD7-40F0-445F-AD36-6B87E8C65518}"/>
    <dgm:cxn modelId="{FB9DC721-E859-43DE-8AB2-DC230B6A7D16}" type="presOf" srcId="{26A9A060-23DA-4A12-B68B-673F551ACDC5}" destId="{D75C714D-8DF8-4598-8B2E-DB5C4E1E6C2C}" srcOrd="1" destOrd="0" presId="urn:microsoft.com/office/officeart/2005/8/layout/list1"/>
    <dgm:cxn modelId="{D7B3EB21-5227-4349-8E63-0A31B8AD2443}" srcId="{323822D5-6F64-4588-8212-81B3E5DC15A4}" destId="{07B56C87-5571-4B26-A237-6E195A3D4659}" srcOrd="0" destOrd="0" parTransId="{8A5BD8CC-FAA7-4DAB-9585-88BDBF56B3B0}" sibTransId="{D33DB92D-8CA2-4247-84BA-FE2CC5F19D63}"/>
    <dgm:cxn modelId="{F1AF5123-089D-4B98-B329-24560E366B52}" type="presOf" srcId="{09FF89F0-B95C-4562-8B15-E91C9CDA23A6}" destId="{C7305096-CCFC-4C75-94A9-4CB49CE236BB}" srcOrd="0" destOrd="0" presId="urn:microsoft.com/office/officeart/2005/8/layout/list1"/>
    <dgm:cxn modelId="{41879532-6BC8-4CBC-8BDE-1686034BBCF5}" type="presOf" srcId="{FEE725CB-FCE3-4976-A669-DD3488E28132}" destId="{7CA9EAD2-96C9-4981-A178-F2A67D607D24}" srcOrd="0" destOrd="0" presId="urn:microsoft.com/office/officeart/2005/8/layout/list1"/>
    <dgm:cxn modelId="{5AD82233-647F-4993-9C18-AF454D612FDC}" type="presOf" srcId="{1D1BB515-354C-4832-8AE0-1C5BE689FCC5}" destId="{7DF58C90-BEC6-4771-BB3F-33985AB22503}" srcOrd="0" destOrd="0" presId="urn:microsoft.com/office/officeart/2005/8/layout/list1"/>
    <dgm:cxn modelId="{213AE33E-64AC-4FFF-876C-1661E7AF4649}" type="presOf" srcId="{FEE725CB-FCE3-4976-A669-DD3488E28132}" destId="{D1F5C3BC-5284-4B14-96E8-360F121B6EC6}" srcOrd="1" destOrd="0" presId="urn:microsoft.com/office/officeart/2005/8/layout/list1"/>
    <dgm:cxn modelId="{1D70E568-3A16-42D1-9111-F7C0B38B2B60}" srcId="{323822D5-6F64-4588-8212-81B3E5DC15A4}" destId="{64D4F201-393B-4B37-BED1-5577C506653A}" srcOrd="6" destOrd="0" parTransId="{908C46DE-6C13-43C4-9965-D1C1A4919A30}" sibTransId="{D3C59A4D-DD19-45D9-A2B4-4727DD84FD8D}"/>
    <dgm:cxn modelId="{515A8349-7EFE-4719-A1B2-D14CE917DFAD}" type="presOf" srcId="{1D1BB515-354C-4832-8AE0-1C5BE689FCC5}" destId="{0E7AB2BE-8100-48EE-BFA4-2CB8B4A0F702}" srcOrd="1" destOrd="0" presId="urn:microsoft.com/office/officeart/2005/8/layout/list1"/>
    <dgm:cxn modelId="{0D5E174E-8360-4266-987E-6FBF2203B865}" srcId="{323822D5-6F64-4588-8212-81B3E5DC15A4}" destId="{FEE725CB-FCE3-4976-A669-DD3488E28132}" srcOrd="1" destOrd="0" parTransId="{03F38177-2DE9-49D8-A58E-BE06A1AF7912}" sibTransId="{20E0F565-441D-49BA-9DCD-F3B8F743C924}"/>
    <dgm:cxn modelId="{9134AF79-D8EC-4BBE-A858-5DB1C9E88B57}" type="presOf" srcId="{C9BA3506-3D60-459F-A72E-C82DA7CC91F9}" destId="{87495D1A-18D6-40FC-ABB5-03098A7DEEE4}" srcOrd="1" destOrd="0" presId="urn:microsoft.com/office/officeart/2005/8/layout/list1"/>
    <dgm:cxn modelId="{AF247794-D1BA-4B9B-A590-64E8D6AC0426}" type="presOf" srcId="{07B56C87-5571-4B26-A237-6E195A3D4659}" destId="{9B77B343-08B6-41EC-849B-6201C27D5693}" srcOrd="0" destOrd="0" presId="urn:microsoft.com/office/officeart/2005/8/layout/list1"/>
    <dgm:cxn modelId="{B5C559A4-1DA5-4A2A-A1DB-01A523F06B15}" type="presOf" srcId="{64D4F201-393B-4B37-BED1-5577C506653A}" destId="{7D921BF5-7FEE-4B89-9290-4AB789898029}" srcOrd="0" destOrd="0" presId="urn:microsoft.com/office/officeart/2005/8/layout/list1"/>
    <dgm:cxn modelId="{95B5E2A5-47AB-4253-8725-EC80BDAB8A7E}" type="presOf" srcId="{26A9A060-23DA-4A12-B68B-673F551ACDC5}" destId="{C5CCC880-2538-4649-872A-D73156B462E6}" srcOrd="0" destOrd="0" presId="urn:microsoft.com/office/officeart/2005/8/layout/list1"/>
    <dgm:cxn modelId="{C4C10DD7-F663-4FA8-8F27-23297B0B16CE}" srcId="{323822D5-6F64-4588-8212-81B3E5DC15A4}" destId="{26A9A060-23DA-4A12-B68B-673F551ACDC5}" srcOrd="3" destOrd="0" parTransId="{E538AF50-93E7-4AAF-8BF4-E80069F5D28E}" sibTransId="{D36FD0CD-C719-4168-81DB-C1D059B000F0}"/>
    <dgm:cxn modelId="{27CBADD7-29AE-41BE-9B0D-B75B90CA82A2}" type="presOf" srcId="{07B56C87-5571-4B26-A237-6E195A3D4659}" destId="{1155E8C0-CD64-47CF-94E3-CAB891AF7B73}" srcOrd="1" destOrd="0" presId="urn:microsoft.com/office/officeart/2005/8/layout/list1"/>
    <dgm:cxn modelId="{198D8ED8-8E75-4F72-95E3-BC1449579473}" type="presOf" srcId="{09FF89F0-B95C-4562-8B15-E91C9CDA23A6}" destId="{326106F0-B71F-4625-AE50-C2E2447A6E6F}" srcOrd="1" destOrd="0" presId="urn:microsoft.com/office/officeart/2005/8/layout/list1"/>
    <dgm:cxn modelId="{7BA381D9-EE0C-4B9B-9751-E0EA3A54E9DD}" type="presOf" srcId="{64D4F201-393B-4B37-BED1-5577C506653A}" destId="{6D3B05EF-4CB5-4EB5-B78A-645B66F07C46}" srcOrd="1" destOrd="0" presId="urn:microsoft.com/office/officeart/2005/8/layout/list1"/>
    <dgm:cxn modelId="{F0D5C9DB-475F-421D-BD53-3B09E345A350}" srcId="{323822D5-6F64-4588-8212-81B3E5DC15A4}" destId="{C9BA3506-3D60-459F-A72E-C82DA7CC91F9}" srcOrd="5" destOrd="0" parTransId="{FBCD4EB7-E2F8-43DA-B1FE-E2C7A5D69C14}" sibTransId="{2FAD56B9-72A7-44DB-BC99-702B6B50D2E8}"/>
    <dgm:cxn modelId="{631174F9-F53F-437F-8324-68AC3BE312B7}" type="presOf" srcId="{323822D5-6F64-4588-8212-81B3E5DC15A4}" destId="{A67FC90B-50F2-4BAD-9E20-95C44D6477C9}" srcOrd="0" destOrd="0" presId="urn:microsoft.com/office/officeart/2005/8/layout/list1"/>
    <dgm:cxn modelId="{8B405EFD-CA85-4127-81C3-AD7466FDF4FD}" srcId="{323822D5-6F64-4588-8212-81B3E5DC15A4}" destId="{1D1BB515-354C-4832-8AE0-1C5BE689FCC5}" srcOrd="4" destOrd="0" parTransId="{CEAC30AD-4668-47BD-B940-53FC197B5D01}" sibTransId="{55377722-FB9F-4C46-8B35-F5CB2A536C9E}"/>
    <dgm:cxn modelId="{8771DB06-483E-4DD4-AD0D-1B102EC13E05}" type="presParOf" srcId="{A67FC90B-50F2-4BAD-9E20-95C44D6477C9}" destId="{AB6EB86A-E4AA-41AF-980C-A1A63237A903}" srcOrd="0" destOrd="0" presId="urn:microsoft.com/office/officeart/2005/8/layout/list1"/>
    <dgm:cxn modelId="{225E8409-AADA-4E04-8595-D87627A3328F}" type="presParOf" srcId="{AB6EB86A-E4AA-41AF-980C-A1A63237A903}" destId="{9B77B343-08B6-41EC-849B-6201C27D5693}" srcOrd="0" destOrd="0" presId="urn:microsoft.com/office/officeart/2005/8/layout/list1"/>
    <dgm:cxn modelId="{8E7E11A8-50D9-4C37-8407-D843B4AB85E0}" type="presParOf" srcId="{AB6EB86A-E4AA-41AF-980C-A1A63237A903}" destId="{1155E8C0-CD64-47CF-94E3-CAB891AF7B73}" srcOrd="1" destOrd="0" presId="urn:microsoft.com/office/officeart/2005/8/layout/list1"/>
    <dgm:cxn modelId="{1610258E-28A4-47DB-B104-DD9D50E366CE}" type="presParOf" srcId="{A67FC90B-50F2-4BAD-9E20-95C44D6477C9}" destId="{08657090-158C-4DFE-8CAA-E72487BD3FD7}" srcOrd="1" destOrd="0" presId="urn:microsoft.com/office/officeart/2005/8/layout/list1"/>
    <dgm:cxn modelId="{7373F303-1881-43BF-8556-76CCEDCB535B}" type="presParOf" srcId="{A67FC90B-50F2-4BAD-9E20-95C44D6477C9}" destId="{B39A1CB2-605B-45F6-BA7E-D51873C71262}" srcOrd="2" destOrd="0" presId="urn:microsoft.com/office/officeart/2005/8/layout/list1"/>
    <dgm:cxn modelId="{C396A266-C66C-4BE0-BA1F-3C27EE8375DB}" type="presParOf" srcId="{A67FC90B-50F2-4BAD-9E20-95C44D6477C9}" destId="{75F44DE2-D54F-416D-8DB4-E3C661EB2D45}" srcOrd="3" destOrd="0" presId="urn:microsoft.com/office/officeart/2005/8/layout/list1"/>
    <dgm:cxn modelId="{F10B76A7-9692-40CD-B134-F7BCC723D9B1}" type="presParOf" srcId="{A67FC90B-50F2-4BAD-9E20-95C44D6477C9}" destId="{95862283-D329-4FE5-B8C6-2BCB0D9965B6}" srcOrd="4" destOrd="0" presId="urn:microsoft.com/office/officeart/2005/8/layout/list1"/>
    <dgm:cxn modelId="{CC17C1A8-D95C-444A-A6E0-4DE4278977FE}" type="presParOf" srcId="{95862283-D329-4FE5-B8C6-2BCB0D9965B6}" destId="{7CA9EAD2-96C9-4981-A178-F2A67D607D24}" srcOrd="0" destOrd="0" presId="urn:microsoft.com/office/officeart/2005/8/layout/list1"/>
    <dgm:cxn modelId="{52CA65CD-0020-4E06-BEC3-B3E044232F7E}" type="presParOf" srcId="{95862283-D329-4FE5-B8C6-2BCB0D9965B6}" destId="{D1F5C3BC-5284-4B14-96E8-360F121B6EC6}" srcOrd="1" destOrd="0" presId="urn:microsoft.com/office/officeart/2005/8/layout/list1"/>
    <dgm:cxn modelId="{98F1A784-19C5-4A23-8B9B-8A69A64C99ED}" type="presParOf" srcId="{A67FC90B-50F2-4BAD-9E20-95C44D6477C9}" destId="{A0392F0C-0A52-40C0-AEAA-FDBD87AA29F6}" srcOrd="5" destOrd="0" presId="urn:microsoft.com/office/officeart/2005/8/layout/list1"/>
    <dgm:cxn modelId="{176764C1-B074-4DC7-A9F6-FD5330D9DAA9}" type="presParOf" srcId="{A67FC90B-50F2-4BAD-9E20-95C44D6477C9}" destId="{6620C415-DEBA-4BA9-B84A-8B82CC1938C3}" srcOrd="6" destOrd="0" presId="urn:microsoft.com/office/officeart/2005/8/layout/list1"/>
    <dgm:cxn modelId="{B1C29B91-FF60-480F-BB64-521EF1C62FB7}" type="presParOf" srcId="{A67FC90B-50F2-4BAD-9E20-95C44D6477C9}" destId="{CED36F76-0B11-4D92-A1E0-E82391EEEF88}" srcOrd="7" destOrd="0" presId="urn:microsoft.com/office/officeart/2005/8/layout/list1"/>
    <dgm:cxn modelId="{4B033FDE-65A6-41FA-BC6E-947D0230CE19}" type="presParOf" srcId="{A67FC90B-50F2-4BAD-9E20-95C44D6477C9}" destId="{A2C53307-8DA8-42E1-83FA-8D8756FE38A4}" srcOrd="8" destOrd="0" presId="urn:microsoft.com/office/officeart/2005/8/layout/list1"/>
    <dgm:cxn modelId="{AE0FC979-CB69-48B3-9355-BF587C824F42}" type="presParOf" srcId="{A2C53307-8DA8-42E1-83FA-8D8756FE38A4}" destId="{C7305096-CCFC-4C75-94A9-4CB49CE236BB}" srcOrd="0" destOrd="0" presId="urn:microsoft.com/office/officeart/2005/8/layout/list1"/>
    <dgm:cxn modelId="{6B840388-8193-409E-AD6B-2444490A92BF}" type="presParOf" srcId="{A2C53307-8DA8-42E1-83FA-8D8756FE38A4}" destId="{326106F0-B71F-4625-AE50-C2E2447A6E6F}" srcOrd="1" destOrd="0" presId="urn:microsoft.com/office/officeart/2005/8/layout/list1"/>
    <dgm:cxn modelId="{4DDEA700-17B8-47B5-95F1-369415DE27E1}" type="presParOf" srcId="{A67FC90B-50F2-4BAD-9E20-95C44D6477C9}" destId="{A8F4DD7F-2CA4-46A1-A82A-506D5E9982DB}" srcOrd="9" destOrd="0" presId="urn:microsoft.com/office/officeart/2005/8/layout/list1"/>
    <dgm:cxn modelId="{4A664A05-DFFA-4E73-B045-AB926CC19EDF}" type="presParOf" srcId="{A67FC90B-50F2-4BAD-9E20-95C44D6477C9}" destId="{1CFD6868-96C7-45D0-A68B-4D79049E7822}" srcOrd="10" destOrd="0" presId="urn:microsoft.com/office/officeart/2005/8/layout/list1"/>
    <dgm:cxn modelId="{6A82E5DD-0A7A-4E4C-8649-EA04E6C51FB7}" type="presParOf" srcId="{A67FC90B-50F2-4BAD-9E20-95C44D6477C9}" destId="{F079A063-7C32-4ABD-B6DC-F5DAFCDA9AE6}" srcOrd="11" destOrd="0" presId="urn:microsoft.com/office/officeart/2005/8/layout/list1"/>
    <dgm:cxn modelId="{57C87EDA-826E-4290-92CB-0FB465D1ACAF}" type="presParOf" srcId="{A67FC90B-50F2-4BAD-9E20-95C44D6477C9}" destId="{27D9E652-1F93-4690-ACED-D7B3B54747B0}" srcOrd="12" destOrd="0" presId="urn:microsoft.com/office/officeart/2005/8/layout/list1"/>
    <dgm:cxn modelId="{12EE7961-B94C-4FEA-95AF-789D3EAE2328}" type="presParOf" srcId="{27D9E652-1F93-4690-ACED-D7B3B54747B0}" destId="{C5CCC880-2538-4649-872A-D73156B462E6}" srcOrd="0" destOrd="0" presId="urn:microsoft.com/office/officeart/2005/8/layout/list1"/>
    <dgm:cxn modelId="{9E6F3B84-DDBF-4D0C-97D2-D60DB52E632F}" type="presParOf" srcId="{27D9E652-1F93-4690-ACED-D7B3B54747B0}" destId="{D75C714D-8DF8-4598-8B2E-DB5C4E1E6C2C}" srcOrd="1" destOrd="0" presId="urn:microsoft.com/office/officeart/2005/8/layout/list1"/>
    <dgm:cxn modelId="{1965AAC6-AED9-49E5-A96D-EB5F0E6E7492}" type="presParOf" srcId="{A67FC90B-50F2-4BAD-9E20-95C44D6477C9}" destId="{E9C09957-65B4-4803-9111-B1AD57FB7EA4}" srcOrd="13" destOrd="0" presId="urn:microsoft.com/office/officeart/2005/8/layout/list1"/>
    <dgm:cxn modelId="{FAF2C542-379D-4FCF-950E-4645DE5FD220}" type="presParOf" srcId="{A67FC90B-50F2-4BAD-9E20-95C44D6477C9}" destId="{BE8513B0-6C84-4481-9C7C-CE85DA439EED}" srcOrd="14" destOrd="0" presId="urn:microsoft.com/office/officeart/2005/8/layout/list1"/>
    <dgm:cxn modelId="{32CAAA9A-77F5-491C-993B-B1179CE817EE}" type="presParOf" srcId="{A67FC90B-50F2-4BAD-9E20-95C44D6477C9}" destId="{EF95CC78-AA1E-47F2-9214-BCE12A8EB50C}" srcOrd="15" destOrd="0" presId="urn:microsoft.com/office/officeart/2005/8/layout/list1"/>
    <dgm:cxn modelId="{8D0BE69F-BDB3-41CA-B404-334508C66EDC}" type="presParOf" srcId="{A67FC90B-50F2-4BAD-9E20-95C44D6477C9}" destId="{A080C6A3-108A-44C8-A621-58AADB4F6B7A}" srcOrd="16" destOrd="0" presId="urn:microsoft.com/office/officeart/2005/8/layout/list1"/>
    <dgm:cxn modelId="{97E4391D-6C2B-48FF-92E3-D4E8BE5B4AC9}" type="presParOf" srcId="{A080C6A3-108A-44C8-A621-58AADB4F6B7A}" destId="{7DF58C90-BEC6-4771-BB3F-33985AB22503}" srcOrd="0" destOrd="0" presId="urn:microsoft.com/office/officeart/2005/8/layout/list1"/>
    <dgm:cxn modelId="{927A578D-8ED6-4A9E-BADB-6C4F6332CF8F}" type="presParOf" srcId="{A080C6A3-108A-44C8-A621-58AADB4F6B7A}" destId="{0E7AB2BE-8100-48EE-BFA4-2CB8B4A0F702}" srcOrd="1" destOrd="0" presId="urn:microsoft.com/office/officeart/2005/8/layout/list1"/>
    <dgm:cxn modelId="{A03EE5C8-4FFC-4EA1-BC8D-8A69C5977AFA}" type="presParOf" srcId="{A67FC90B-50F2-4BAD-9E20-95C44D6477C9}" destId="{DFE190B5-077E-42AB-A7BE-6C895E54B722}" srcOrd="17" destOrd="0" presId="urn:microsoft.com/office/officeart/2005/8/layout/list1"/>
    <dgm:cxn modelId="{9E4E9174-DD53-4977-BBD0-B5062CCDB73C}" type="presParOf" srcId="{A67FC90B-50F2-4BAD-9E20-95C44D6477C9}" destId="{171861E8-098F-4BC1-955E-FF554B47EDF2}" srcOrd="18" destOrd="0" presId="urn:microsoft.com/office/officeart/2005/8/layout/list1"/>
    <dgm:cxn modelId="{36FBEC07-EEE6-41CF-840C-D53DD4CCE83D}" type="presParOf" srcId="{A67FC90B-50F2-4BAD-9E20-95C44D6477C9}" destId="{F8657B23-F526-40DA-9BA7-D4C8376E2D7F}" srcOrd="19" destOrd="0" presId="urn:microsoft.com/office/officeart/2005/8/layout/list1"/>
    <dgm:cxn modelId="{A1EDDFE9-1D2A-4F70-B55E-1471D6B4F9B7}" type="presParOf" srcId="{A67FC90B-50F2-4BAD-9E20-95C44D6477C9}" destId="{572EF5B8-A284-4F3F-8431-63708C3D6DCE}" srcOrd="20" destOrd="0" presId="urn:microsoft.com/office/officeart/2005/8/layout/list1"/>
    <dgm:cxn modelId="{C503882D-1D1E-4680-AF57-0CB06F945614}" type="presParOf" srcId="{572EF5B8-A284-4F3F-8431-63708C3D6DCE}" destId="{E66C4CD3-DAA4-4E2C-9BC5-34041A786C88}" srcOrd="0" destOrd="0" presId="urn:microsoft.com/office/officeart/2005/8/layout/list1"/>
    <dgm:cxn modelId="{74D6261E-9296-46A5-A78F-E951A0C7E06A}" type="presParOf" srcId="{572EF5B8-A284-4F3F-8431-63708C3D6DCE}" destId="{87495D1A-18D6-40FC-ABB5-03098A7DEEE4}" srcOrd="1" destOrd="0" presId="urn:microsoft.com/office/officeart/2005/8/layout/list1"/>
    <dgm:cxn modelId="{5D1460DF-CC55-4A40-AB32-D69FE3744478}" type="presParOf" srcId="{A67FC90B-50F2-4BAD-9E20-95C44D6477C9}" destId="{8771ECA0-D587-42AF-A179-CC2BA83C74EE}" srcOrd="21" destOrd="0" presId="urn:microsoft.com/office/officeart/2005/8/layout/list1"/>
    <dgm:cxn modelId="{39D93CD7-E8BB-4A00-8F23-D32C822F49E2}" type="presParOf" srcId="{A67FC90B-50F2-4BAD-9E20-95C44D6477C9}" destId="{FA062263-BD8A-423E-9C11-BDF5672F3656}" srcOrd="22" destOrd="0" presId="urn:microsoft.com/office/officeart/2005/8/layout/list1"/>
    <dgm:cxn modelId="{C6AA4292-439C-40DB-B812-5AFF1A0D744C}" type="presParOf" srcId="{A67FC90B-50F2-4BAD-9E20-95C44D6477C9}" destId="{DF8A9BBB-1E2D-408C-8484-B0B2FCE9B90F}" srcOrd="23" destOrd="0" presId="urn:microsoft.com/office/officeart/2005/8/layout/list1"/>
    <dgm:cxn modelId="{C4C0C9CE-8DE7-4C1F-93D7-85CB635C8A39}" type="presParOf" srcId="{A67FC90B-50F2-4BAD-9E20-95C44D6477C9}" destId="{296829BA-5B72-4EDD-B0E1-B44C3EC6F69D}" srcOrd="24" destOrd="0" presId="urn:microsoft.com/office/officeart/2005/8/layout/list1"/>
    <dgm:cxn modelId="{DAD33C7D-B3CB-421F-AA43-24105247CB18}" type="presParOf" srcId="{296829BA-5B72-4EDD-B0E1-B44C3EC6F69D}" destId="{7D921BF5-7FEE-4B89-9290-4AB789898029}" srcOrd="0" destOrd="0" presId="urn:microsoft.com/office/officeart/2005/8/layout/list1"/>
    <dgm:cxn modelId="{C60795F2-20B1-4342-8806-FB270DB8A045}" type="presParOf" srcId="{296829BA-5B72-4EDD-B0E1-B44C3EC6F69D}" destId="{6D3B05EF-4CB5-4EB5-B78A-645B66F07C46}" srcOrd="1" destOrd="0" presId="urn:microsoft.com/office/officeart/2005/8/layout/list1"/>
    <dgm:cxn modelId="{967BE7A8-B70D-438E-9E03-80C0F00351FF}" type="presParOf" srcId="{A67FC90B-50F2-4BAD-9E20-95C44D6477C9}" destId="{CBB8D865-D5BB-464E-ABE9-0E5F485187CE}" srcOrd="25" destOrd="0" presId="urn:microsoft.com/office/officeart/2005/8/layout/list1"/>
    <dgm:cxn modelId="{BDAE6C47-02FF-49B3-B3E7-ECAF5056D1BC}" type="presParOf" srcId="{A67FC90B-50F2-4BAD-9E20-95C44D6477C9}" destId="{B985FC47-3011-4062-B0C6-E174599C5BD9}" srcOrd="2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A1CB2-605B-45F6-BA7E-D51873C71262}">
      <dsp:nvSpPr>
        <dsp:cNvPr id="0" name=""/>
        <dsp:cNvSpPr/>
      </dsp:nvSpPr>
      <dsp:spPr>
        <a:xfrm>
          <a:off x="0" y="257781"/>
          <a:ext cx="71628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55E8C0-CD64-47CF-94E3-CAB891AF7B73}">
      <dsp:nvSpPr>
        <dsp:cNvPr id="0" name=""/>
        <dsp:cNvSpPr/>
      </dsp:nvSpPr>
      <dsp:spPr>
        <a:xfrm>
          <a:off x="358140" y="36381"/>
          <a:ext cx="501396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marL="0" lvl="0" indent="0" algn="l" defTabSz="1244600">
            <a:lnSpc>
              <a:spcPct val="90000"/>
            </a:lnSpc>
            <a:spcBef>
              <a:spcPct val="0"/>
            </a:spcBef>
            <a:spcAft>
              <a:spcPct val="35000"/>
            </a:spcAft>
            <a:buNone/>
          </a:pPr>
          <a:r>
            <a:rPr lang="en-US" sz="2800" b="1" kern="1200" dirty="0"/>
            <a:t>Allegation*</a:t>
          </a:r>
        </a:p>
      </dsp:txBody>
      <dsp:txXfrm>
        <a:off x="379756" y="57997"/>
        <a:ext cx="4970728" cy="399568"/>
      </dsp:txXfrm>
    </dsp:sp>
    <dsp:sp modelId="{6620C415-DEBA-4BA9-B84A-8B82CC1938C3}">
      <dsp:nvSpPr>
        <dsp:cNvPr id="0" name=""/>
        <dsp:cNvSpPr/>
      </dsp:nvSpPr>
      <dsp:spPr>
        <a:xfrm>
          <a:off x="0" y="938181"/>
          <a:ext cx="71628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F5C3BC-5284-4B14-96E8-360F121B6EC6}">
      <dsp:nvSpPr>
        <dsp:cNvPr id="0" name=""/>
        <dsp:cNvSpPr/>
      </dsp:nvSpPr>
      <dsp:spPr>
        <a:xfrm>
          <a:off x="358140" y="716781"/>
          <a:ext cx="501396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marL="0" lvl="0" indent="0" algn="l" defTabSz="1066800">
            <a:lnSpc>
              <a:spcPct val="90000"/>
            </a:lnSpc>
            <a:spcBef>
              <a:spcPct val="0"/>
            </a:spcBef>
            <a:spcAft>
              <a:spcPct val="35000"/>
            </a:spcAft>
            <a:buNone/>
          </a:pPr>
          <a:r>
            <a:rPr lang="en-US" sz="2400" kern="1200" dirty="0"/>
            <a:t>Investigation</a:t>
          </a:r>
        </a:p>
      </dsp:txBody>
      <dsp:txXfrm>
        <a:off x="379756" y="738397"/>
        <a:ext cx="4970728" cy="399568"/>
      </dsp:txXfrm>
    </dsp:sp>
    <dsp:sp modelId="{1CFD6868-96C7-45D0-A68B-4D79049E7822}">
      <dsp:nvSpPr>
        <dsp:cNvPr id="0" name=""/>
        <dsp:cNvSpPr/>
      </dsp:nvSpPr>
      <dsp:spPr>
        <a:xfrm>
          <a:off x="0" y="1618581"/>
          <a:ext cx="71628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6106F0-B71F-4625-AE50-C2E2447A6E6F}">
      <dsp:nvSpPr>
        <dsp:cNvPr id="0" name=""/>
        <dsp:cNvSpPr/>
      </dsp:nvSpPr>
      <dsp:spPr>
        <a:xfrm>
          <a:off x="358140" y="1397181"/>
          <a:ext cx="501396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marL="0" lvl="0" indent="0" algn="l" defTabSz="1066800">
            <a:lnSpc>
              <a:spcPct val="90000"/>
            </a:lnSpc>
            <a:spcBef>
              <a:spcPct val="0"/>
            </a:spcBef>
            <a:spcAft>
              <a:spcPct val="35000"/>
            </a:spcAft>
            <a:buNone/>
          </a:pPr>
          <a:r>
            <a:rPr lang="en-US" sz="2400" kern="1200" dirty="0"/>
            <a:t>Determination</a:t>
          </a:r>
        </a:p>
      </dsp:txBody>
      <dsp:txXfrm>
        <a:off x="379756" y="1418797"/>
        <a:ext cx="4970728" cy="399568"/>
      </dsp:txXfrm>
    </dsp:sp>
    <dsp:sp modelId="{BE8513B0-6C84-4481-9C7C-CE85DA439EED}">
      <dsp:nvSpPr>
        <dsp:cNvPr id="0" name=""/>
        <dsp:cNvSpPr/>
      </dsp:nvSpPr>
      <dsp:spPr>
        <a:xfrm>
          <a:off x="0" y="2298981"/>
          <a:ext cx="71628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5C714D-8DF8-4598-8B2E-DB5C4E1E6C2C}">
      <dsp:nvSpPr>
        <dsp:cNvPr id="0" name=""/>
        <dsp:cNvSpPr/>
      </dsp:nvSpPr>
      <dsp:spPr>
        <a:xfrm>
          <a:off x="358140" y="2077581"/>
          <a:ext cx="501396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marL="0" lvl="0" indent="0" algn="l" defTabSz="1066800">
            <a:lnSpc>
              <a:spcPct val="90000"/>
            </a:lnSpc>
            <a:spcBef>
              <a:spcPct val="0"/>
            </a:spcBef>
            <a:spcAft>
              <a:spcPct val="35000"/>
            </a:spcAft>
            <a:buNone/>
          </a:pPr>
          <a:r>
            <a:rPr lang="en-US" sz="2400" kern="1200" dirty="0"/>
            <a:t>Reconsideration/Notification</a:t>
          </a:r>
        </a:p>
      </dsp:txBody>
      <dsp:txXfrm>
        <a:off x="379756" y="2099197"/>
        <a:ext cx="4970728" cy="399568"/>
      </dsp:txXfrm>
    </dsp:sp>
    <dsp:sp modelId="{171861E8-098F-4BC1-955E-FF554B47EDF2}">
      <dsp:nvSpPr>
        <dsp:cNvPr id="0" name=""/>
        <dsp:cNvSpPr/>
      </dsp:nvSpPr>
      <dsp:spPr>
        <a:xfrm>
          <a:off x="0" y="2979381"/>
          <a:ext cx="71628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7AB2BE-8100-48EE-BFA4-2CB8B4A0F702}">
      <dsp:nvSpPr>
        <dsp:cNvPr id="0" name=""/>
        <dsp:cNvSpPr/>
      </dsp:nvSpPr>
      <dsp:spPr>
        <a:xfrm>
          <a:off x="358140" y="2757981"/>
          <a:ext cx="501396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marL="0" lvl="0" indent="0" algn="l" defTabSz="1066800">
            <a:lnSpc>
              <a:spcPct val="90000"/>
            </a:lnSpc>
            <a:spcBef>
              <a:spcPct val="0"/>
            </a:spcBef>
            <a:spcAft>
              <a:spcPct val="35000"/>
            </a:spcAft>
            <a:buNone/>
          </a:pPr>
          <a:r>
            <a:rPr lang="en-US" sz="2400" kern="1200" dirty="0"/>
            <a:t>Misuse Agency Referrals</a:t>
          </a:r>
        </a:p>
      </dsp:txBody>
      <dsp:txXfrm>
        <a:off x="379756" y="2779597"/>
        <a:ext cx="4970728" cy="399568"/>
      </dsp:txXfrm>
    </dsp:sp>
    <dsp:sp modelId="{FA062263-BD8A-423E-9C11-BDF5672F3656}">
      <dsp:nvSpPr>
        <dsp:cNvPr id="0" name=""/>
        <dsp:cNvSpPr/>
      </dsp:nvSpPr>
      <dsp:spPr>
        <a:xfrm>
          <a:off x="0" y="3659781"/>
          <a:ext cx="71628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495D1A-18D6-40FC-ABB5-03098A7DEEE4}">
      <dsp:nvSpPr>
        <dsp:cNvPr id="0" name=""/>
        <dsp:cNvSpPr/>
      </dsp:nvSpPr>
      <dsp:spPr>
        <a:xfrm>
          <a:off x="358140" y="3438381"/>
          <a:ext cx="501396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marL="0" lvl="0" indent="0" algn="l" defTabSz="1066800">
            <a:lnSpc>
              <a:spcPct val="90000"/>
            </a:lnSpc>
            <a:spcBef>
              <a:spcPct val="0"/>
            </a:spcBef>
            <a:spcAft>
              <a:spcPct val="35000"/>
            </a:spcAft>
            <a:buNone/>
          </a:pPr>
          <a:r>
            <a:rPr lang="en-US" sz="2400" kern="1200" dirty="0"/>
            <a:t>Misuse Debt Referral/Reissuance</a:t>
          </a:r>
        </a:p>
      </dsp:txBody>
      <dsp:txXfrm>
        <a:off x="379756" y="3459997"/>
        <a:ext cx="4970728" cy="399568"/>
      </dsp:txXfrm>
    </dsp:sp>
    <dsp:sp modelId="{B985FC47-3011-4062-B0C6-E174599C5BD9}">
      <dsp:nvSpPr>
        <dsp:cNvPr id="0" name=""/>
        <dsp:cNvSpPr/>
      </dsp:nvSpPr>
      <dsp:spPr>
        <a:xfrm>
          <a:off x="0" y="4340181"/>
          <a:ext cx="71628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3B05EF-4CB5-4EB5-B78A-645B66F07C46}">
      <dsp:nvSpPr>
        <dsp:cNvPr id="0" name=""/>
        <dsp:cNvSpPr/>
      </dsp:nvSpPr>
      <dsp:spPr>
        <a:xfrm>
          <a:off x="358140" y="4118781"/>
          <a:ext cx="501396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marL="0" lvl="0" indent="0" algn="l" defTabSz="1066800">
            <a:lnSpc>
              <a:spcPct val="90000"/>
            </a:lnSpc>
            <a:spcBef>
              <a:spcPct val="0"/>
            </a:spcBef>
            <a:spcAft>
              <a:spcPct val="35000"/>
            </a:spcAft>
            <a:buNone/>
          </a:pPr>
          <a:r>
            <a:rPr lang="en-US" sz="2400" b="0" kern="1200" dirty="0"/>
            <a:t>Misuse Debt Revision</a:t>
          </a:r>
        </a:p>
      </dsp:txBody>
      <dsp:txXfrm>
        <a:off x="379756" y="4140397"/>
        <a:ext cx="4970728"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8/1/2018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vaww.fiduciary.km.va.gov/system/templates/selfservice/va_ka/#!agent/portal/554400000001030/article/554400000047522/VA Form 27-0820 from Task"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Course Description:</a:t>
            </a:r>
            <a:endParaRPr lang="en-US" u="none" dirty="0"/>
          </a:p>
          <a:p>
            <a:endParaRPr lang="en-US" u="none" dirty="0"/>
          </a:p>
          <a:p>
            <a:r>
              <a:rPr lang="en-US" sz="1200" kern="1200" dirty="0">
                <a:solidFill>
                  <a:schemeClr val="tx1"/>
                </a:solidFill>
                <a:effectLst/>
                <a:latin typeface="+mn-lt"/>
                <a:ea typeface="+mn-ea"/>
                <a:cs typeface="+mn-cs"/>
              </a:rPr>
              <a:t>The course teaches employees how to identify possible</a:t>
            </a:r>
            <a:r>
              <a:rPr lang="en-US" sz="1200" kern="1200" baseline="0" dirty="0">
                <a:solidFill>
                  <a:schemeClr val="tx1"/>
                </a:solidFill>
                <a:effectLst/>
                <a:latin typeface="+mn-lt"/>
                <a:ea typeface="+mn-ea"/>
                <a:cs typeface="+mn-cs"/>
              </a:rPr>
              <a:t> indicators of misuse, how to document allegations, and how to refer the allegation to the misuse team in the Beneficiary Fiduciary Field System (BFFS).</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242454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r>
              <a:rPr lang="en-US" u="none" dirty="0"/>
              <a:t>:</a:t>
            </a:r>
          </a:p>
          <a:p>
            <a:endParaRPr lang="en-US" u="none" dirty="0"/>
          </a:p>
          <a:p>
            <a:r>
              <a:rPr lang="en-US" u="none" baseline="0" dirty="0"/>
              <a:t>(Recall) These are our learning objectives as stated from the beginning of the training:</a:t>
            </a:r>
          </a:p>
          <a:p>
            <a:pPr marL="171450" lvl="0" indent="-171450">
              <a:buFont typeface="Arial" panose="020B0604020202020204" pitchFamily="34" charset="0"/>
              <a:buChar char="•"/>
            </a:pPr>
            <a:r>
              <a:rPr lang="en-US" dirty="0"/>
              <a:t>Define indicators, allegations, misuse, fraud, and improper use</a:t>
            </a:r>
          </a:p>
          <a:p>
            <a:pPr marL="171450" lvl="0" indent="-171450">
              <a:buFont typeface="Arial" panose="020B0604020202020204" pitchFamily="34" charset="0"/>
              <a:buChar char="•"/>
            </a:pPr>
            <a:r>
              <a:rPr lang="en-US" dirty="0"/>
              <a:t>Understand the sources of allegations</a:t>
            </a:r>
          </a:p>
          <a:p>
            <a:pPr marL="171450" lvl="0" indent="-171450">
              <a:buFont typeface="Arial" panose="020B0604020202020204" pitchFamily="34" charset="0"/>
              <a:buChar char="•"/>
            </a:pPr>
            <a:r>
              <a:rPr lang="en-US" dirty="0"/>
              <a:t>Identify possible indicators of misuse</a:t>
            </a:r>
          </a:p>
          <a:p>
            <a:pPr marL="171450" lvl="0" indent="-171450">
              <a:buFont typeface="Arial" panose="020B0604020202020204" pitchFamily="34" charset="0"/>
              <a:buChar char="•"/>
            </a:pPr>
            <a:r>
              <a:rPr lang="en-US" dirty="0"/>
              <a:t>Document an allegation of misuse</a:t>
            </a:r>
          </a:p>
          <a:p>
            <a:pPr marL="171450" lvl="0" indent="-171450">
              <a:buFont typeface="Arial" panose="020B0604020202020204" pitchFamily="34" charset="0"/>
              <a:buChar char="•"/>
            </a:pPr>
            <a:r>
              <a:rPr lang="en-US" dirty="0"/>
              <a:t>Establish and refer an allegation of misuse in the Beneficiary Fiduciary Field System (BFFS)</a:t>
            </a:r>
          </a:p>
          <a:p>
            <a:endParaRPr lang="en-US" u="none" baseline="0" dirty="0"/>
          </a:p>
          <a:p>
            <a:r>
              <a:rPr lang="en-US" u="none" baseline="0" dirty="0"/>
              <a:t>(Recap) We discussed each of these learning objectives through the following topics in each slide today:</a:t>
            </a:r>
          </a:p>
          <a:p>
            <a:pPr marL="171450" indent="-171450">
              <a:buFont typeface="Arial" panose="020B0604020202020204" pitchFamily="34" charset="0"/>
              <a:buChar char="•"/>
            </a:pPr>
            <a:r>
              <a:rPr lang="en-US" sz="1200" dirty="0"/>
              <a:t>Definitions</a:t>
            </a:r>
          </a:p>
          <a:p>
            <a:pPr marL="171450" indent="-171450">
              <a:buFont typeface="Arial" panose="020B0604020202020204" pitchFamily="34" charset="0"/>
              <a:buChar char="•"/>
            </a:pPr>
            <a:r>
              <a:rPr lang="en-US" sz="1200" dirty="0"/>
              <a:t>Sources of Misuse</a:t>
            </a:r>
          </a:p>
          <a:p>
            <a:pPr marL="171450" indent="-171450">
              <a:buFont typeface="Arial" panose="020B0604020202020204" pitchFamily="34" charset="0"/>
              <a:buChar char="•"/>
            </a:pPr>
            <a:r>
              <a:rPr lang="en-US" sz="1200" dirty="0"/>
              <a:t>Indicators of Possible Misuse</a:t>
            </a:r>
          </a:p>
          <a:p>
            <a:pPr marL="171450" indent="-171450">
              <a:buFont typeface="Arial" panose="020B0604020202020204" pitchFamily="34" charset="0"/>
              <a:buChar char="•"/>
            </a:pPr>
            <a:r>
              <a:rPr lang="en-US" sz="1200" dirty="0"/>
              <a:t>Establish Misuse Allegation</a:t>
            </a:r>
          </a:p>
          <a:p>
            <a:pPr marL="171450" indent="-171450">
              <a:buFont typeface="Arial" panose="020B0604020202020204" pitchFamily="34" charset="0"/>
              <a:buChar char="•"/>
            </a:pPr>
            <a:r>
              <a:rPr lang="en-US" sz="1200" dirty="0"/>
              <a:t>Document and Refer Allegation</a:t>
            </a:r>
          </a:p>
          <a:p>
            <a:endParaRPr lang="en-US" u="none" baseline="0" dirty="0"/>
          </a:p>
          <a:p>
            <a:r>
              <a:rPr lang="en-US" b="1" u="none" baseline="0" dirty="0"/>
              <a:t>Are there any additional questions?</a:t>
            </a:r>
          </a:p>
          <a:p>
            <a:endParaRPr lang="en-US" u="none" baseline="0" dirty="0"/>
          </a:p>
          <a:p>
            <a:pPr marL="228600" marR="0" indent="-228600" algn="l" defTabSz="914400" rtl="0" eaLnBrk="1" fontAlgn="auto" latinLnBrk="0" hangingPunct="1">
              <a:lnSpc>
                <a:spcPct val="100000"/>
              </a:lnSpc>
              <a:spcBef>
                <a:spcPts val="0"/>
              </a:spcBef>
              <a:spcAft>
                <a:spcPts val="0"/>
              </a:spcAft>
              <a:buClrTx/>
              <a:buSzTx/>
              <a:buFontTx/>
              <a:buAutoNum type="alphaLcPeriod" startAt="2"/>
              <a:tabLst/>
              <a:defRPr/>
            </a:pPr>
            <a:endParaRPr lang="en-US" sz="1200" b="0" i="0" u="none" kern="1200" baseline="0" dirty="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lphaLcPeriod" startAt="2"/>
              <a:tabLst/>
              <a:defRPr/>
            </a:pPr>
            <a:endParaRPr lang="en-US" sz="1200" b="0" i="0" u="none" kern="1200" baseline="0" dirty="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lphaLcPeriod"/>
              <a:tabLst/>
              <a:defRPr/>
            </a:pPr>
            <a:endParaRPr lang="en-US" b="0" u="none" baseline="0" dirty="0"/>
          </a:p>
          <a:p>
            <a:endParaRPr lang="en-US" b="1" u="none" baseline="0" dirty="0"/>
          </a:p>
          <a:p>
            <a:endParaRPr lang="en-US" b="1" u="none" baseline="0" dirty="0"/>
          </a:p>
          <a:p>
            <a:endParaRPr lang="en-US" b="1"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2218302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2439" indent="-231219"/>
            <a:r>
              <a:rPr lang="en-US" dirty="0"/>
              <a:t>Explain to students </a:t>
            </a:r>
            <a:r>
              <a:rPr lang="en-US" baseline="0" dirty="0"/>
              <a:t>that an assessment has been assigned to them in TMS.  This assessment gauges that learning has occurred and reports on areas that may need some additional training.  Once the assessment is complete, they will complete a satisfaction survey providing them with an opportunity to help improve the training.   The survey must be completed in order to receive training hours.  All feedback is welcome!</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529396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emphasis in this course is on identification of possible misuse, and what action to take</a:t>
            </a:r>
            <a:r>
              <a:rPr lang="en-US" sz="1200" kern="1200" baseline="0" dirty="0">
                <a:solidFill>
                  <a:schemeClr val="tx1"/>
                </a:solidFill>
                <a:effectLst/>
                <a:latin typeface="+mn-lt"/>
                <a:ea typeface="+mn-ea"/>
                <a:cs typeface="+mn-cs"/>
              </a:rPr>
              <a:t> when identified.</a:t>
            </a:r>
          </a:p>
          <a:p>
            <a:endParaRPr lang="en-US" u="none" dirty="0"/>
          </a:p>
          <a:p>
            <a:r>
              <a:rPr lang="en-US" sz="1200" kern="1200" dirty="0">
                <a:solidFill>
                  <a:schemeClr val="tx1"/>
                </a:solidFill>
                <a:effectLst/>
                <a:latin typeface="+mn-lt"/>
                <a:ea typeface="+mn-ea"/>
                <a:cs typeface="+mn-cs"/>
              </a:rPr>
              <a:t>By the end of this lesson, given the references and the training, the learner will be able to do the following:</a:t>
            </a:r>
          </a:p>
          <a:p>
            <a:pPr marL="171450" lvl="0" indent="-171450">
              <a:buFont typeface="Arial" panose="020B0604020202020204" pitchFamily="34" charset="0"/>
              <a:buChar char="•"/>
            </a:pPr>
            <a:r>
              <a:rPr lang="en-US" dirty="0"/>
              <a:t>Define indicators, allegations, misuse, fraud, and improper use</a:t>
            </a:r>
          </a:p>
          <a:p>
            <a:pPr marL="171450" lvl="0" indent="-171450">
              <a:buFont typeface="Arial" panose="020B0604020202020204" pitchFamily="34" charset="0"/>
              <a:buChar char="•"/>
            </a:pPr>
            <a:r>
              <a:rPr lang="en-US" dirty="0"/>
              <a:t>Understand the sources of allegations</a:t>
            </a:r>
          </a:p>
          <a:p>
            <a:pPr marL="171450" lvl="0" indent="-171450">
              <a:buFont typeface="Arial" panose="020B0604020202020204" pitchFamily="34" charset="0"/>
              <a:buChar char="•"/>
            </a:pPr>
            <a:r>
              <a:rPr lang="en-US" dirty="0"/>
              <a:t>Identify possible indicators of misuse</a:t>
            </a:r>
          </a:p>
          <a:p>
            <a:pPr marL="171450" lvl="0" indent="-171450">
              <a:buFont typeface="Arial" panose="020B0604020202020204" pitchFamily="34" charset="0"/>
              <a:buChar char="•"/>
            </a:pPr>
            <a:r>
              <a:rPr lang="en-US" dirty="0"/>
              <a:t>Document an allegation of misuse</a:t>
            </a:r>
          </a:p>
          <a:p>
            <a:pPr marL="171450" lvl="0" indent="-171450">
              <a:buFont typeface="Arial" panose="020B0604020202020204" pitchFamily="34" charset="0"/>
              <a:buChar char="•"/>
            </a:pPr>
            <a:r>
              <a:rPr lang="en-US" dirty="0"/>
              <a:t>Establish and refer an allegation of misuse in the Beneficiary Fiduciary Field System (BFFS)</a:t>
            </a:r>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721155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baseline="0" dirty="0"/>
              <a:t>Instructor Notes</a:t>
            </a:r>
            <a:r>
              <a:rPr lang="en-US" baseline="0" dirty="0"/>
              <a:t>:</a:t>
            </a:r>
          </a:p>
          <a:p>
            <a:endParaRPr lang="en-US" baseline="0" dirty="0"/>
          </a:p>
          <a:p>
            <a:r>
              <a:rPr lang="en-US" baseline="0" dirty="0"/>
              <a:t>The following are relevant references to recognizing and referring misuse:</a:t>
            </a:r>
          </a:p>
          <a:p>
            <a:pPr marL="171450" indent="-171450">
              <a:buFont typeface="Arial" panose="020B0604020202020204" pitchFamily="34" charset="0"/>
              <a:buChar char="•"/>
            </a:pPr>
            <a:r>
              <a:rPr lang="en-US" i="0" baseline="0" dirty="0"/>
              <a:t>38 CFR 13.400, </a:t>
            </a:r>
            <a:r>
              <a:rPr lang="en-US" i="1" baseline="0" dirty="0"/>
              <a:t>Misuse of benefits</a:t>
            </a:r>
            <a:endParaRPr lang="en-US" i="0" baseline="0" dirty="0"/>
          </a:p>
          <a:p>
            <a:pPr marL="171450" indent="-171450">
              <a:buFont typeface="Arial" panose="020B0604020202020204" pitchFamily="34" charset="0"/>
              <a:buChar char="•"/>
            </a:pPr>
            <a:r>
              <a:rPr lang="en-US" baseline="0" dirty="0"/>
              <a:t>FPM 5.A, </a:t>
            </a:r>
            <a:r>
              <a:rPr lang="en-US" i="1" baseline="0" dirty="0"/>
              <a:t>Misuse, Negligence, and Reissuance Issues</a:t>
            </a:r>
          </a:p>
          <a:p>
            <a:pPr marL="171450" indent="-171450">
              <a:buFont typeface="Arial" panose="020B0604020202020204" pitchFamily="34" charset="0"/>
              <a:buChar char="•"/>
            </a:pPr>
            <a:r>
              <a:rPr lang="en-US" i="0" baseline="0" dirty="0"/>
              <a:t>FPM 5.B, </a:t>
            </a:r>
            <a:r>
              <a:rPr lang="en-US" i="1" baseline="0" dirty="0"/>
              <a:t>Misuse Allegations</a:t>
            </a:r>
            <a:endParaRPr lang="en-US" i="0" baseline="0" dirty="0"/>
          </a:p>
          <a:p>
            <a:pPr marL="171450" indent="-171450">
              <a:buFont typeface="Arial" panose="020B0604020202020204" pitchFamily="34" charset="0"/>
              <a:buChar char="•"/>
            </a:pPr>
            <a:r>
              <a:rPr lang="en-US" baseline="0" dirty="0"/>
              <a:t>Fiduciary Program Guide (FPG), </a:t>
            </a:r>
            <a:r>
              <a:rPr lang="en-US" i="1" dirty="0"/>
              <a:t>Misuse Indicators</a:t>
            </a:r>
            <a:r>
              <a:rPr lang="en-US" i="1" baseline="0" dirty="0"/>
              <a:t> and </a:t>
            </a:r>
            <a:r>
              <a:rPr lang="en-US" i="1" dirty="0"/>
              <a:t>Allegation Creation</a:t>
            </a:r>
          </a:p>
          <a:p>
            <a:pPr marL="171450" indent="-171450">
              <a:buFont typeface="Arial" panose="020B0604020202020204" pitchFamily="34" charset="0"/>
              <a:buChar char="•"/>
            </a:pPr>
            <a:r>
              <a:rPr lang="en-US" dirty="0"/>
              <a:t>FPG, </a:t>
            </a:r>
            <a:r>
              <a:rPr lang="en-US" i="1" dirty="0"/>
              <a:t>Work Items in BFFS</a:t>
            </a:r>
          </a:p>
          <a:p>
            <a:pPr marL="171450" indent="-171450">
              <a:buFont typeface="Arial" panose="020B0604020202020204" pitchFamily="34" charset="0"/>
              <a:buChar char="•"/>
            </a:pPr>
            <a:r>
              <a:rPr lang="en-US" dirty="0"/>
              <a:t>FPG, </a:t>
            </a:r>
            <a:r>
              <a:rPr lang="en-US" i="1" dirty="0"/>
              <a:t>VA Form 27-0820 from Task</a:t>
            </a:r>
            <a:endParaRPr lang="en-US" dirty="0"/>
          </a:p>
          <a:p>
            <a:pPr marL="0" indent="0">
              <a:buFont typeface="Arial" panose="020B0604020202020204" pitchFamily="34" charset="0"/>
              <a:buNone/>
            </a:pPr>
            <a:endParaRPr lang="en-US" i="1"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i="1" dirty="0"/>
              <a:t>For instructors reference</a:t>
            </a:r>
            <a:r>
              <a:rPr lang="en-US" i="1" baseline="0" dirty="0"/>
              <a:t> –  </a:t>
            </a:r>
            <a:r>
              <a:rPr lang="en-US" i="0" baseline="0" dirty="0"/>
              <a:t>the </a:t>
            </a:r>
            <a:r>
              <a:rPr lang="en-US" baseline="0" dirty="0"/>
              <a:t>following are additional references in United States Code (USC):</a:t>
            </a:r>
          </a:p>
          <a:p>
            <a:pPr marL="171450" indent="-171450">
              <a:buFont typeface="Arial" panose="020B0604020202020204" pitchFamily="34" charset="0"/>
              <a:buChar char="•"/>
            </a:pPr>
            <a:r>
              <a:rPr lang="en-US" baseline="0" dirty="0"/>
              <a:t>38 USC 501 – Describes authority given to the Secretary to prescribe the rules and regulations, including methods of making investigations.</a:t>
            </a:r>
          </a:p>
          <a:p>
            <a:pPr marL="171450" indent="-171450">
              <a:buFont typeface="Arial" panose="020B0604020202020204" pitchFamily="34" charset="0"/>
              <a:buChar char="•"/>
            </a:pPr>
            <a:r>
              <a:rPr lang="en-US" baseline="0" dirty="0"/>
              <a:t>38 USC 5502 – Describes payment to and supervision of fiduciaries.  Including suspension of benefits, escheat and vesting statutes.</a:t>
            </a:r>
          </a:p>
          <a:p>
            <a:pPr marL="171450" indent="-171450">
              <a:buFont typeface="Arial" panose="020B0604020202020204" pitchFamily="34" charset="0"/>
              <a:buChar char="•"/>
            </a:pPr>
            <a:r>
              <a:rPr lang="en-US" baseline="0" dirty="0"/>
              <a:t>38 USC 6101 – Describes fines and the refusal to make or file proper accountings as to be “sufficient evidence prima facie” of misappropriation.  </a:t>
            </a:r>
          </a:p>
          <a:p>
            <a:pPr marL="171450" indent="-171450">
              <a:buFont typeface="Arial" panose="020B0604020202020204" pitchFamily="34" charset="0"/>
              <a:buChar char="•"/>
            </a:pPr>
            <a:r>
              <a:rPr lang="en-US" baseline="0" dirty="0"/>
              <a:t>38 USC 6102 – Describes the fraudulent acceptance of payments without entitlement and intent to defraud the United States.</a:t>
            </a:r>
          </a:p>
          <a:p>
            <a:pPr marL="171450" indent="-171450">
              <a:buFont typeface="Arial" panose="020B0604020202020204" pitchFamily="34" charset="0"/>
              <a:buChar char="•"/>
            </a:pPr>
            <a:r>
              <a:rPr lang="en-US" baseline="0" dirty="0"/>
              <a:t>38 USC 6106 – Describes and defines misuse of benefits by a fiduciary in which benefits are not used for the beneficiary or their dependents.</a:t>
            </a:r>
          </a:p>
          <a:p>
            <a:pPr marL="171450" indent="-171450">
              <a:buFont typeface="Arial" panose="020B0604020202020204" pitchFamily="34" charset="0"/>
              <a:buChar char="•"/>
            </a:pPr>
            <a:r>
              <a:rPr lang="en-US" baseline="0" dirty="0"/>
              <a:t>38 USC 6107 – Describes making a beneficiary “whole” when misuse found and VA is negligent in the appointment or monitoring of a fiduciary.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Public Law PL108-454 –Title</a:t>
            </a:r>
            <a:r>
              <a:rPr lang="en-US" baseline="0" dirty="0"/>
              <a:t> V -</a:t>
            </a:r>
            <a:r>
              <a:rPr lang="en-US" dirty="0"/>
              <a:t> An amendment to 38</a:t>
            </a:r>
            <a:r>
              <a:rPr lang="en-US" baseline="0" dirty="0"/>
              <a:t> USC on December 10, 2004, amending “matters relating to fiduciaries”, - birth of FPM, 5.</a:t>
            </a:r>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i="1"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210907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a:t>
            </a:r>
            <a:r>
              <a:rPr lang="en-US" u="sng" baseline="0" dirty="0"/>
              <a:t> Notes:</a:t>
            </a:r>
          </a:p>
          <a:p>
            <a:endParaRPr lang="en-US" u="none" baseline="0" dirty="0"/>
          </a:p>
          <a:p>
            <a:r>
              <a:rPr lang="en-US" u="none" baseline="0" dirty="0"/>
              <a:t>These are the general stages in the misuse protocol.  Today’s training discusses the beginning stages of misuse, which is the discovery phase and leads up to the Allegation process.  The discovery process includes:</a:t>
            </a:r>
          </a:p>
          <a:p>
            <a:endParaRPr lang="en-US" u="none" baseline="0" dirty="0"/>
          </a:p>
          <a:p>
            <a:pPr marL="171450" indent="-171450">
              <a:buFont typeface="Arial" panose="020B0604020202020204" pitchFamily="34" charset="0"/>
              <a:buChar char="•"/>
            </a:pPr>
            <a:r>
              <a:rPr lang="en-US" u="none" baseline="0" dirty="0"/>
              <a:t>Identifying possible indicators of misuse,</a:t>
            </a:r>
          </a:p>
          <a:p>
            <a:pPr marL="171450" indent="-171450">
              <a:buFont typeface="Arial" panose="020B0604020202020204" pitchFamily="34" charset="0"/>
              <a:buChar char="•"/>
            </a:pPr>
            <a:r>
              <a:rPr lang="en-US" u="none" baseline="0" dirty="0"/>
              <a:t>Documenting an allegation of misuse, and </a:t>
            </a:r>
          </a:p>
          <a:p>
            <a:pPr marL="171450" indent="-171450">
              <a:buFont typeface="Arial" panose="020B0604020202020204" pitchFamily="34" charset="0"/>
              <a:buChar char="•"/>
            </a:pPr>
            <a:r>
              <a:rPr lang="en-US" u="none" baseline="0" dirty="0"/>
              <a:t>Establishing a misuse work item in BFFS to control the misuse workflow.  </a:t>
            </a:r>
            <a:endParaRPr lang="en-US" u="sng"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a:p>
        </p:txBody>
      </p:sp>
    </p:spTree>
    <p:extLst>
      <p:ext uri="{BB962C8B-B14F-4D97-AF65-F5344CB8AC3E}">
        <p14:creationId xmlns:p14="http://schemas.microsoft.com/office/powerpoint/2010/main" val="3322896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r>
              <a:rPr lang="en-US" i="1" dirty="0"/>
              <a:t>Learning Objective:  Define indicators, allegations, misuse, fraud, and improper use</a:t>
            </a:r>
          </a:p>
          <a:p>
            <a:r>
              <a:rPr lang="en-US" i="1" dirty="0"/>
              <a:t>Policy Reference: FPM 5.A.1.</a:t>
            </a:r>
          </a:p>
          <a:p>
            <a:r>
              <a:rPr lang="en-US" i="1" dirty="0"/>
              <a:t>FPG Article: n/a</a:t>
            </a:r>
          </a:p>
          <a:p>
            <a:endParaRPr lang="en-US" i="0" dirty="0"/>
          </a:p>
          <a:p>
            <a:r>
              <a:rPr lang="en-US" i="0" u="sng" dirty="0"/>
              <a:t>Instructor Notes:</a:t>
            </a:r>
          </a:p>
          <a:p>
            <a:endParaRPr lang="en-US" i="0" u="sng" dirty="0"/>
          </a:p>
          <a:p>
            <a:r>
              <a:rPr lang="en-US" b="1" i="0" u="none" dirty="0"/>
              <a:t>*Use and Benefit (FPM 5.A.1.b.)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1" u="none" dirty="0"/>
              <a:t>Use and benefit </a:t>
            </a:r>
            <a:r>
              <a:rPr lang="en-US" b="0" i="0" u="none" dirty="0"/>
              <a:t>is </a:t>
            </a:r>
            <a:r>
              <a:rPr lang="en-US" sz="1200" kern="1200" dirty="0">
                <a:solidFill>
                  <a:schemeClr val="tx1"/>
                </a:solidFill>
                <a:effectLst/>
                <a:latin typeface="+mn-lt"/>
                <a:ea typeface="+mn-ea"/>
                <a:cs typeface="+mn-cs"/>
              </a:rPr>
              <a:t>any expenditure reasonably intended for the care, support, or maintenance of the beneficiary or the beneficiary’s dependents.  Such expenditures may include the fiduciary's efforts to improve the beneficiary's standard of living. </a:t>
            </a:r>
            <a:endParaRPr lang="en-US" b="0" i="0" u="none" dirty="0"/>
          </a:p>
          <a:p>
            <a:endParaRPr lang="en-US" i="0" u="sng" dirty="0"/>
          </a:p>
          <a:p>
            <a:r>
              <a:rPr lang="en-US" b="1" i="0" u="none" dirty="0"/>
              <a:t>*Misuse (FPM 5.A.1.c.)</a:t>
            </a:r>
          </a:p>
          <a:p>
            <a:r>
              <a:rPr lang="en-US" sz="1200" i="1" kern="1200" dirty="0">
                <a:solidFill>
                  <a:schemeClr val="tx1"/>
                </a:solidFill>
                <a:effectLst/>
                <a:latin typeface="+mn-lt"/>
                <a:ea typeface="+mn-ea"/>
                <a:cs typeface="+mn-cs"/>
              </a:rPr>
              <a:t>Misuse</a:t>
            </a:r>
            <a:r>
              <a:rPr lang="en-US" sz="1200" kern="1200" dirty="0">
                <a:solidFill>
                  <a:schemeClr val="tx1"/>
                </a:solidFill>
                <a:effectLst/>
                <a:latin typeface="+mn-lt"/>
                <a:ea typeface="+mn-ea"/>
                <a:cs typeface="+mn-cs"/>
              </a:rPr>
              <a:t> of benefits by a fiduciary occurs in any case in which the fiduciary receives payment of benefits for the use and benefit of a beneficiary and the beneficiary's dependents, if any, and uses any part of such payment for a use other than the use and benefit of the beneficiary or the beneficiary's dependents.  “Use and benefit” is considered any expenditure that meets the needs, wants or desires of the beneficiary.  This can include unauthorized</a:t>
            </a:r>
            <a:r>
              <a:rPr lang="en-US" sz="1200" kern="1200" baseline="0" dirty="0">
                <a:solidFill>
                  <a:schemeClr val="tx1"/>
                </a:solidFill>
                <a:effectLst/>
                <a:latin typeface="+mn-lt"/>
                <a:ea typeface="+mn-ea"/>
                <a:cs typeface="+mn-cs"/>
              </a:rPr>
              <a:t> fiduciary fees.</a:t>
            </a: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following expenses are generally not considered misuse:</a:t>
            </a:r>
          </a:p>
          <a:p>
            <a:pPr marL="171450" lvl="0" indent="-171450">
              <a:buFont typeface="Arial" panose="020B0604020202020204" pitchFamily="34" charset="0"/>
              <a:buChar char="•"/>
            </a:pPr>
            <a:r>
              <a:rPr lang="en-US" dirty="0"/>
              <a:t>Authorized VA-appointed fiduciary fees</a:t>
            </a:r>
          </a:p>
          <a:p>
            <a:pPr marL="171450" lvl="0" indent="-171450">
              <a:buFont typeface="Arial" panose="020B0604020202020204" pitchFamily="34" charset="0"/>
              <a:buChar char="•"/>
            </a:pPr>
            <a:r>
              <a:rPr lang="en-US" dirty="0"/>
              <a:t>Attorney and guardianship fees, if reasonable and approved by VA and/or court with jurisdiction</a:t>
            </a:r>
          </a:p>
          <a:p>
            <a:pPr marL="171450" lvl="0" indent="-171450">
              <a:buFont typeface="Arial" panose="020B0604020202020204" pitchFamily="34" charset="0"/>
              <a:buChar char="•"/>
            </a:pPr>
            <a:r>
              <a:rPr lang="en-US" dirty="0"/>
              <a:t>Court costs, including court-authorized filing and guardian/conservator fees</a:t>
            </a:r>
          </a:p>
          <a:p>
            <a:pPr marL="171450" lvl="0" indent="-171450">
              <a:buFont typeface="Arial" panose="020B0604020202020204" pitchFamily="34" charset="0"/>
              <a:buChar char="•"/>
            </a:pPr>
            <a:r>
              <a:rPr lang="en-US" dirty="0"/>
              <a:t>Verified surety bond premiums – for</a:t>
            </a:r>
            <a:r>
              <a:rPr lang="en-US" baseline="0" dirty="0"/>
              <a:t> c</a:t>
            </a:r>
            <a:r>
              <a:rPr lang="en-US" dirty="0"/>
              <a:t>orporate surety bonds only</a:t>
            </a:r>
            <a:endParaRPr lang="en-US" sz="1200" kern="1200" dirty="0">
              <a:solidFill>
                <a:schemeClr val="tx1"/>
              </a:solidFill>
              <a:effectLst/>
              <a:latin typeface="+mn-lt"/>
              <a:ea typeface="+mn-ea"/>
              <a:cs typeface="+mn-cs"/>
            </a:endParaRPr>
          </a:p>
          <a:p>
            <a:endParaRPr lang="en-US" sz="1200" i="0" u="sng" kern="1200" dirty="0">
              <a:solidFill>
                <a:schemeClr val="tx1"/>
              </a:solidFill>
              <a:effectLst/>
              <a:latin typeface="+mn-lt"/>
              <a:ea typeface="+mn-ea"/>
              <a:cs typeface="+mn-cs"/>
            </a:endParaRPr>
          </a:p>
          <a:p>
            <a:r>
              <a:rPr lang="en-US" sz="1200" b="1" i="0" u="none" kern="1200" dirty="0">
                <a:solidFill>
                  <a:schemeClr val="tx1"/>
                </a:solidFill>
                <a:effectLst/>
                <a:latin typeface="+mn-lt"/>
                <a:ea typeface="+mn-ea"/>
                <a:cs typeface="+mn-cs"/>
              </a:rPr>
              <a:t>*Fraud (FPM 5.A.1.d)</a:t>
            </a:r>
            <a:endParaRPr lang="en-US" sz="1200" b="1" i="0" u="sng"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Fraud </a:t>
            </a:r>
            <a:r>
              <a:rPr lang="en-US" sz="1200" kern="1200" dirty="0">
                <a:solidFill>
                  <a:schemeClr val="tx1"/>
                </a:solidFill>
                <a:effectLst/>
                <a:latin typeface="+mn-lt"/>
                <a:ea typeface="+mn-ea"/>
                <a:cs typeface="+mn-cs"/>
              </a:rPr>
              <a:t>refers to the continued acceptance of payments after the entitlement to the payment ceases to exist.  38 USC 6102 defines fraud as: </a:t>
            </a:r>
            <a:r>
              <a:rPr lang="en-US" sz="1200" i="0" kern="1200" dirty="0">
                <a:solidFill>
                  <a:schemeClr val="tx1"/>
                </a:solidFill>
                <a:effectLst/>
                <a:latin typeface="+mn-lt"/>
                <a:ea typeface="+mn-ea"/>
                <a:cs typeface="+mn-cs"/>
              </a:rPr>
              <a:t>intentional continued acceptance of payments after the entitlement to the full payment or any payment ceases to exist.  Additionally, whoever obtains or receives any money or check under any of the laws administered by the Secretary without being entitled to it, and with the intent to defraud the United States or any beneficiary of the United States, shall be fined in accordance with Title 18, or imprisoned not more than one year, or both.</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Fraud is not misuse as defined by fiduciary program purposes. Unlike an allegation of misuse of VA benefits, which must be considered by VA’s fiduciary program, allegations of fraud must be immediately referred to VA Office of Inspector General (OIG) for criminal investigation.</a:t>
            </a:r>
          </a:p>
          <a:p>
            <a:endParaRPr lang="en-US" sz="120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Examples of fraud: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Beneficiary is deceased, fiduciary fails to notify VA and continues to receive payment of VA benefits.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Beneficiary is incarcerated, fiduciary fails to notify VA and continues to accept full payment of VA benefits.  When notified of the debt to VA based on the overpayment, the fiduciary refuses to pay the debt.</a:t>
            </a:r>
          </a:p>
          <a:p>
            <a:endParaRPr lang="en-US" sz="1200" b="0" i="0" u="none" kern="1200" dirty="0">
              <a:solidFill>
                <a:schemeClr val="tx1"/>
              </a:solidFill>
              <a:effectLst/>
              <a:latin typeface="+mn-lt"/>
              <a:ea typeface="+mn-ea"/>
              <a:cs typeface="+mn-cs"/>
            </a:endParaRPr>
          </a:p>
          <a:p>
            <a:r>
              <a:rPr lang="en-US" sz="1200" b="1" i="0" u="none" kern="1200" dirty="0">
                <a:solidFill>
                  <a:schemeClr val="tx1"/>
                </a:solidFill>
                <a:effectLst/>
                <a:latin typeface="+mn-lt"/>
                <a:ea typeface="+mn-ea"/>
                <a:cs typeface="+mn-cs"/>
              </a:rPr>
              <a:t>*Improper Use (FPM 5.A.1.e.)</a:t>
            </a:r>
          </a:p>
          <a:p>
            <a:r>
              <a:rPr lang="en-US" sz="1200" i="1" kern="1200" dirty="0">
                <a:solidFill>
                  <a:schemeClr val="tx1"/>
                </a:solidFill>
                <a:effectLst/>
                <a:latin typeface="+mn-lt"/>
                <a:ea typeface="+mn-ea"/>
                <a:cs typeface="+mn-cs"/>
              </a:rPr>
              <a:t>Improper use</a:t>
            </a:r>
            <a:r>
              <a:rPr lang="en-US" sz="1200" kern="1200" dirty="0">
                <a:solidFill>
                  <a:schemeClr val="tx1"/>
                </a:solidFill>
                <a:effectLst/>
                <a:latin typeface="+mn-lt"/>
                <a:ea typeface="+mn-ea"/>
                <a:cs typeface="+mn-cs"/>
              </a:rPr>
              <a:t> refers to a fiduciary’s unwise expenditure or use of VA benefits in a manner that is not in the beneficiary’s best interest, but from which the beneficiary benefited.  Improper use is generally a result of poor judgment.</a:t>
            </a:r>
            <a:endParaRPr lang="en-US" sz="1200" b="0" i="0" u="none" kern="1200" dirty="0">
              <a:solidFill>
                <a:schemeClr val="tx1"/>
              </a:solidFill>
              <a:effectLst/>
              <a:latin typeface="+mn-lt"/>
              <a:ea typeface="+mn-ea"/>
              <a:cs typeface="+mn-cs"/>
            </a:endParaRPr>
          </a:p>
          <a:p>
            <a:endParaRPr lang="en-US" sz="1200" b="0" i="0" u="none" kern="1200" dirty="0">
              <a:solidFill>
                <a:schemeClr val="tx1"/>
              </a:solidFill>
              <a:effectLst/>
              <a:latin typeface="+mn-lt"/>
              <a:ea typeface="+mn-ea"/>
              <a:cs typeface="+mn-cs"/>
            </a:endParaRPr>
          </a:p>
          <a:p>
            <a:r>
              <a:rPr lang="en-US" sz="1200" b="1" i="0" u="none" kern="1200" dirty="0">
                <a:solidFill>
                  <a:schemeClr val="tx1"/>
                </a:solidFill>
                <a:effectLst/>
                <a:latin typeface="+mn-lt"/>
                <a:ea typeface="+mn-ea"/>
                <a:cs typeface="+mn-cs"/>
              </a:rPr>
              <a:t>*Misuse Indicators</a:t>
            </a:r>
          </a:p>
          <a:p>
            <a:r>
              <a:rPr lang="en-US" sz="1200" i="1" kern="1200" dirty="0">
                <a:solidFill>
                  <a:schemeClr val="tx1"/>
                </a:solidFill>
                <a:effectLst/>
                <a:latin typeface="+mn-lt"/>
                <a:ea typeface="+mn-ea"/>
                <a:cs typeface="+mn-cs"/>
              </a:rPr>
              <a:t>Misuse</a:t>
            </a:r>
            <a:r>
              <a:rPr lang="en-US" sz="1200" i="1" kern="1200" baseline="0" dirty="0">
                <a:solidFill>
                  <a:schemeClr val="tx1"/>
                </a:solidFill>
                <a:effectLst/>
                <a:latin typeface="+mn-lt"/>
                <a:ea typeface="+mn-ea"/>
                <a:cs typeface="+mn-cs"/>
              </a:rPr>
              <a:t> indicators </a:t>
            </a:r>
            <a:r>
              <a:rPr lang="en-US" sz="1200" kern="1200" baseline="0" dirty="0">
                <a:solidFill>
                  <a:schemeClr val="tx1"/>
                </a:solidFill>
                <a:effectLst/>
                <a:latin typeface="+mn-lt"/>
                <a:ea typeface="+mn-ea"/>
                <a:cs typeface="+mn-cs"/>
              </a:rPr>
              <a:t>are i</a:t>
            </a:r>
            <a:r>
              <a:rPr lang="en-US" sz="1200" kern="1200" dirty="0">
                <a:solidFill>
                  <a:schemeClr val="tx1"/>
                </a:solidFill>
                <a:effectLst/>
                <a:latin typeface="+mn-lt"/>
                <a:ea typeface="+mn-ea"/>
                <a:cs typeface="+mn-cs"/>
              </a:rPr>
              <a:t>nstances (actions, situations, reports, etc. – sometimes</a:t>
            </a:r>
            <a:r>
              <a:rPr lang="en-US" sz="1200" kern="1200" baseline="0" dirty="0">
                <a:solidFill>
                  <a:schemeClr val="tx1"/>
                </a:solidFill>
                <a:effectLst/>
                <a:latin typeface="+mn-lt"/>
                <a:ea typeface="+mn-ea"/>
                <a:cs typeface="+mn-cs"/>
              </a:rPr>
              <a:t> referred to as “red flags”</a:t>
            </a:r>
            <a:r>
              <a:rPr lang="en-US" sz="1200" kern="1200" dirty="0">
                <a:solidFill>
                  <a:schemeClr val="tx1"/>
                </a:solidFill>
                <a:effectLst/>
                <a:latin typeface="+mn-lt"/>
                <a:ea typeface="+mn-ea"/>
                <a:cs typeface="+mn-cs"/>
              </a:rPr>
              <a:t>) of potential fiduciary misuse identified through routine supervision and oversight.</a:t>
            </a:r>
            <a:endParaRPr lang="en-US" sz="1200" b="0" i="0" u="none" kern="1200" baseline="0" dirty="0">
              <a:solidFill>
                <a:schemeClr val="tx1"/>
              </a:solidFill>
              <a:effectLst/>
              <a:latin typeface="+mn-lt"/>
              <a:ea typeface="+mn-ea"/>
              <a:cs typeface="+mn-cs"/>
            </a:endParaRPr>
          </a:p>
          <a:p>
            <a:endParaRPr lang="en-US" sz="1200" b="1" i="0" u="none" kern="1200" baseline="0" dirty="0">
              <a:solidFill>
                <a:schemeClr val="tx1"/>
              </a:solidFill>
              <a:effectLst/>
              <a:latin typeface="+mn-lt"/>
              <a:ea typeface="+mn-ea"/>
              <a:cs typeface="+mn-cs"/>
            </a:endParaRPr>
          </a:p>
          <a:p>
            <a:r>
              <a:rPr lang="en-US" sz="1200" b="1" i="0" u="none" kern="1200" baseline="0" dirty="0">
                <a:solidFill>
                  <a:schemeClr val="tx1"/>
                </a:solidFill>
                <a:effectLst/>
                <a:latin typeface="+mn-lt"/>
                <a:ea typeface="+mn-ea"/>
                <a:cs typeface="+mn-cs"/>
              </a:rPr>
              <a:t>*Misuse Allegations (FPM 5.A.1.f., FPM 5.B.1.a.)</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 </a:t>
            </a:r>
            <a:r>
              <a:rPr lang="en-US" sz="1200" i="1" kern="1200" dirty="0">
                <a:solidFill>
                  <a:schemeClr val="tx1"/>
                </a:solidFill>
                <a:effectLst/>
                <a:latin typeface="+mn-lt"/>
                <a:ea typeface="+mn-ea"/>
                <a:cs typeface="+mn-cs"/>
              </a:rPr>
              <a:t>allegation</a:t>
            </a:r>
            <a:r>
              <a:rPr lang="en-US" sz="1200" kern="1200" dirty="0">
                <a:solidFill>
                  <a:schemeClr val="tx1"/>
                </a:solidFill>
                <a:effectLst/>
                <a:latin typeface="+mn-lt"/>
                <a:ea typeface="+mn-ea"/>
                <a:cs typeface="+mn-cs"/>
              </a:rPr>
              <a:t> is any information received or discovered from varied sources </a:t>
            </a:r>
            <a:r>
              <a:rPr lang="en-US" sz="1200" b="0" u="none" kern="1200" dirty="0">
                <a:solidFill>
                  <a:schemeClr val="tx1"/>
                </a:solidFill>
                <a:effectLst/>
                <a:latin typeface="+mn-lt"/>
                <a:ea typeface="+mn-ea"/>
                <a:cs typeface="+mn-cs"/>
              </a:rPr>
              <a:t>claiming</a:t>
            </a:r>
            <a:r>
              <a:rPr lang="en-US" sz="1200" b="0" u="none" kern="1200" baseline="0" dirty="0">
                <a:solidFill>
                  <a:schemeClr val="tx1"/>
                </a:solidFill>
                <a:effectLst/>
                <a:latin typeface="+mn-lt"/>
                <a:ea typeface="+mn-ea"/>
                <a:cs typeface="+mn-cs"/>
              </a:rPr>
              <a:t> that misuse has occurred.  </a:t>
            </a: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4176145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i="1" dirty="0"/>
              <a:t>Learning Objective:  Understand the sources of misuse</a:t>
            </a:r>
          </a:p>
          <a:p>
            <a:r>
              <a:rPr lang="en-US" i="1" dirty="0"/>
              <a:t>Policy Reference: FPM 5.B.1.a.</a:t>
            </a:r>
          </a:p>
          <a:p>
            <a:r>
              <a:rPr lang="en-US" i="1" dirty="0"/>
              <a:t>FPG Article: </a:t>
            </a:r>
            <a:r>
              <a:rPr lang="en-US" sz="1200" b="0" i="1" kern="1200" baseline="0" dirty="0">
                <a:solidFill>
                  <a:schemeClr val="tx1"/>
                </a:solidFill>
                <a:effectLst/>
                <a:latin typeface="+mn-lt"/>
                <a:ea typeface="+mn-ea"/>
                <a:cs typeface="+mn-cs"/>
              </a:rPr>
              <a:t>Misuse Indicators and Allegation Creation</a:t>
            </a:r>
            <a:endParaRPr lang="en-US" i="1" dirty="0"/>
          </a:p>
          <a:p>
            <a:endParaRPr lang="en-US" i="0" dirty="0"/>
          </a:p>
          <a:p>
            <a:r>
              <a:rPr lang="en-US" i="0" u="sng" dirty="0"/>
              <a:t>Instructor Notes:</a:t>
            </a:r>
          </a:p>
          <a:p>
            <a:endParaRPr lang="en-US" dirty="0"/>
          </a:p>
          <a:p>
            <a:r>
              <a:rPr lang="en-US" sz="1200" kern="1200" dirty="0">
                <a:solidFill>
                  <a:schemeClr val="tx1"/>
                </a:solidFill>
                <a:effectLst/>
                <a:latin typeface="+mn-lt"/>
                <a:ea typeface="+mn-ea"/>
                <a:cs typeface="+mn-cs"/>
              </a:rPr>
              <a:t>An allegation is any information received or discovered from varied sources that may indicate the occurrence of misuse of benefits.  Sources of misuse allegations may include:      </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First party - beneficiaries or their authorized representatives</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third parties (friends, dependents,</a:t>
            </a:r>
            <a:r>
              <a:rPr lang="en-US" sz="1200" kern="1200" baseline="0" dirty="0">
                <a:solidFill>
                  <a:schemeClr val="tx1"/>
                </a:solidFill>
                <a:effectLst/>
                <a:latin typeface="+mn-lt"/>
                <a:ea typeface="+mn-ea"/>
                <a:cs typeface="+mn-cs"/>
              </a:rPr>
              <a:t> relatives, facilities, etc..)</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VA discovery, to include seriously delinquent accountings or issues discovered during a field examination</a:t>
            </a:r>
            <a:endParaRPr lang="en-US" dirty="0">
              <a:effectLst/>
            </a:endParaRPr>
          </a:p>
          <a:p>
            <a:endParaRPr lang="en-US" dirty="0"/>
          </a:p>
          <a:p>
            <a:r>
              <a:rPr lang="en-US" dirty="0"/>
              <a:t>Indicators</a:t>
            </a:r>
            <a:r>
              <a:rPr lang="en-US" baseline="0" dirty="0"/>
              <a:t> and allegations of possible misuse may be discovered through:</a:t>
            </a:r>
          </a:p>
          <a:p>
            <a:pPr marL="171450" indent="-171450">
              <a:buFont typeface="Arial" panose="020B0604020202020204" pitchFamily="34" charset="0"/>
              <a:buChar char="•"/>
            </a:pPr>
            <a:r>
              <a:rPr lang="en-US" baseline="0" dirty="0"/>
              <a:t>Written correspondence or evidence</a:t>
            </a:r>
          </a:p>
          <a:p>
            <a:pPr marL="171450" indent="-171450">
              <a:buFont typeface="Arial" panose="020B0604020202020204" pitchFamily="34" charset="0"/>
              <a:buChar char="•"/>
            </a:pPr>
            <a:r>
              <a:rPr lang="en-US" baseline="0" dirty="0"/>
              <a:t>Telephone conversations</a:t>
            </a:r>
          </a:p>
          <a:p>
            <a:pPr marL="171450" indent="-171450">
              <a:buFont typeface="Arial" panose="020B0604020202020204" pitchFamily="34" charset="0"/>
              <a:buChar char="•"/>
            </a:pPr>
            <a:r>
              <a:rPr lang="en-US" baseline="0" dirty="0"/>
              <a:t>Routine oversight and protection through accountings and field examinations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772905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i="1" dirty="0"/>
              <a:t>Learning Objective:  Identify indicators of possible misuse</a:t>
            </a:r>
          </a:p>
          <a:p>
            <a:r>
              <a:rPr lang="en-US" i="1" dirty="0"/>
              <a:t>Policy Reference: FPM 5.B.1.c.</a:t>
            </a:r>
          </a:p>
          <a:p>
            <a:r>
              <a:rPr lang="en-US" i="1" dirty="0"/>
              <a:t>FPG Article:  </a:t>
            </a:r>
            <a:r>
              <a:rPr lang="en-US" sz="1200" b="0" i="1" kern="1200" baseline="0" dirty="0">
                <a:solidFill>
                  <a:schemeClr val="tx1"/>
                </a:solidFill>
                <a:effectLst/>
                <a:latin typeface="+mn-lt"/>
                <a:ea typeface="+mn-ea"/>
                <a:cs typeface="+mn-cs"/>
              </a:rPr>
              <a:t>Misuse Indicators and Allegation Creation</a:t>
            </a:r>
            <a:endParaRPr lang="en-US" i="1" dirty="0"/>
          </a:p>
          <a:p>
            <a:endParaRPr lang="en-US" i="0" dirty="0"/>
          </a:p>
          <a:p>
            <a:r>
              <a:rPr lang="en-US" i="0" u="sng" dirty="0"/>
              <a:t>Instructor Notes:</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If any fiduciary hub employee encounters a situation where the fiduciary appears to violate their responsibility to the beneficiary that employee should consider it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possible indicator of misuse,</a:t>
            </a:r>
            <a:r>
              <a:rPr lang="en-US" sz="1200" kern="1200" baseline="0" dirty="0">
                <a:solidFill>
                  <a:schemeClr val="tx1"/>
                </a:solidFill>
                <a:effectLst/>
                <a:latin typeface="+mn-lt"/>
                <a:ea typeface="+mn-ea"/>
                <a:cs typeface="+mn-cs"/>
              </a:rPr>
              <a:t> also called a “red flag</a:t>
            </a:r>
            <a:r>
              <a:rPr lang="en-US"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 employee may discover fiduciary behavior indicating misuse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at any time</a:t>
            </a:r>
            <a:r>
              <a:rPr lang="en-US" sz="1200" kern="1200" baseline="0" dirty="0">
                <a:solidFill>
                  <a:schemeClr val="tx1"/>
                </a:solidFill>
                <a:effectLst/>
                <a:latin typeface="+mn-lt"/>
                <a:ea typeface="+mn-ea"/>
                <a:cs typeface="+mn-cs"/>
              </a:rPr>
              <a:t> through the following: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General oversight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Field Examinations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Accountings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Administrative Actions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baseline="0" dirty="0">
                <a:solidFill>
                  <a:schemeClr val="tx1"/>
                </a:solidFill>
                <a:effectLst/>
                <a:latin typeface="+mn-lt"/>
                <a:ea typeface="+mn-ea"/>
                <a:cs typeface="+mn-cs"/>
              </a:rPr>
              <a:t>Instructor Demonstration:</a:t>
            </a:r>
            <a:r>
              <a:rPr lang="en-US" sz="1200" b="0" kern="1200" baseline="0" dirty="0">
                <a:solidFill>
                  <a:schemeClr val="tx1"/>
                </a:solidFill>
                <a:effectLst/>
                <a:latin typeface="+mn-lt"/>
                <a:ea typeface="+mn-ea"/>
                <a:cs typeface="+mn-cs"/>
              </a:rPr>
              <a:t>  Minimize the PowerPoint and navigate to FPG, </a:t>
            </a:r>
            <a:r>
              <a:rPr lang="en-US" sz="1200" b="0" i="1" kern="1200" baseline="0" dirty="0">
                <a:solidFill>
                  <a:schemeClr val="tx1"/>
                </a:solidFill>
                <a:effectLst/>
                <a:latin typeface="+mn-lt"/>
                <a:ea typeface="+mn-ea"/>
                <a:cs typeface="+mn-cs"/>
              </a:rPr>
              <a:t>Misuse Indicators and Allegation Creation</a:t>
            </a:r>
            <a:r>
              <a:rPr lang="en-US" sz="1200" b="0" kern="1200" baseline="0" dirty="0">
                <a:solidFill>
                  <a:schemeClr val="tx1"/>
                </a:solidFill>
                <a:effectLst/>
                <a:latin typeface="+mn-lt"/>
                <a:ea typeface="+mn-ea"/>
                <a:cs typeface="+mn-cs"/>
              </a:rPr>
              <a:t>.  Show the students each section of the FPG article, discussing the various fiduciary behaviors and indicators of misuse.  Ensure you remind the students to refer back to this article at any time – it is a ‘student guide’ to this training, and a resource always available to them through the fiduciary Knowledge Management (KM) site.  </a:t>
            </a:r>
            <a:endParaRPr lang="en-US" sz="1200" b="1"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2898793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r>
              <a:rPr lang="en-US" i="1" dirty="0"/>
              <a:t>Learning Objective:  Document and refer an allegation of misuse</a:t>
            </a:r>
          </a:p>
          <a:p>
            <a:r>
              <a:rPr lang="en-US" i="1" dirty="0"/>
              <a:t>Policy Reference: FPM 5.B.2.c.</a:t>
            </a:r>
          </a:p>
          <a:p>
            <a:r>
              <a:rPr lang="en-US" i="1" dirty="0"/>
              <a:t>FPG Article:  Work Items in BFFS</a:t>
            </a:r>
          </a:p>
          <a:p>
            <a:endParaRPr lang="en-US" i="0" dirty="0"/>
          </a:p>
          <a:p>
            <a:r>
              <a:rPr lang="en-US" i="0" u="sng" dirty="0"/>
              <a:t>Instructor Notes:</a:t>
            </a:r>
          </a:p>
          <a:p>
            <a:endParaRPr lang="en-US" dirty="0"/>
          </a:p>
          <a:p>
            <a:r>
              <a:rPr lang="en-US" sz="1200" kern="1200" dirty="0">
                <a:solidFill>
                  <a:schemeClr val="tx1"/>
                </a:solidFill>
                <a:effectLst/>
                <a:latin typeface="+mn-lt"/>
                <a:ea typeface="+mn-ea"/>
                <a:cs typeface="+mn-cs"/>
              </a:rPr>
              <a:t>The Fiduciary Hub must establish and assign a misuse work item in BFFS as soon as is practical after receipt of an allegation of misuse, but no later than 2 business days after receipt.</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3437897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r>
              <a:rPr lang="en-US" i="1" dirty="0"/>
              <a:t>Learning Objective:  Document and refer allegation of misuse</a:t>
            </a:r>
          </a:p>
          <a:p>
            <a:r>
              <a:rPr lang="en-US" i="1" dirty="0"/>
              <a:t>Policy Reference:  FPM 5.B.1.d.</a:t>
            </a:r>
          </a:p>
          <a:p>
            <a:r>
              <a:rPr lang="en-US" i="1" dirty="0"/>
              <a:t>FPG Article:  </a:t>
            </a:r>
            <a:r>
              <a:rPr lang="en-US" sz="1200" b="0" i="1" kern="1200" baseline="0" dirty="0">
                <a:solidFill>
                  <a:schemeClr val="tx1"/>
                </a:solidFill>
                <a:effectLst/>
                <a:latin typeface="+mn-lt"/>
                <a:ea typeface="+mn-ea"/>
                <a:cs typeface="+mn-cs"/>
              </a:rPr>
              <a:t>Misuse Indicators and Allegation Creation, VA Form 27-0820 from Task</a:t>
            </a:r>
            <a:endParaRPr lang="en-US" i="1" dirty="0"/>
          </a:p>
          <a:p>
            <a:endParaRPr lang="en-US" i="0" dirty="0"/>
          </a:p>
          <a:p>
            <a:r>
              <a:rPr lang="en-US" i="0" u="sng" dirty="0"/>
              <a:t>Instructor Notes:</a:t>
            </a:r>
          </a:p>
          <a:p>
            <a:endParaRPr lang="en-US" i="0" u="sng" dirty="0"/>
          </a:p>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kern="1200" baseline="0" dirty="0">
                <a:solidFill>
                  <a:schemeClr val="tx1"/>
                </a:solidFill>
                <a:effectLst/>
                <a:latin typeface="+mn-lt"/>
                <a:ea typeface="+mn-ea"/>
                <a:cs typeface="+mn-cs"/>
              </a:rPr>
              <a:t>Once an allegation of misuse is discovered, it must be referred for review and investigation.  </a:t>
            </a:r>
            <a:r>
              <a:rPr lang="en-US" sz="1200" b="0" i="0" u="none" kern="1200" dirty="0">
                <a:solidFill>
                  <a:schemeClr val="tx1"/>
                </a:solidFill>
                <a:effectLst/>
                <a:latin typeface="+mn-lt"/>
                <a:ea typeface="+mn-ea"/>
                <a:cs typeface="+mn-cs"/>
              </a:rPr>
              <a:t>All fiduciary hub personnel are responsible for documenting and referring allegations</a:t>
            </a:r>
            <a:r>
              <a:rPr lang="en-US" sz="1200" b="0" i="0" u="none" kern="1200" baseline="0" dirty="0">
                <a:solidFill>
                  <a:schemeClr val="tx1"/>
                </a:solidFill>
                <a:effectLst/>
                <a:latin typeface="+mn-lt"/>
                <a:ea typeface="+mn-ea"/>
                <a:cs typeface="+mn-cs"/>
              </a:rPr>
              <a:t> – you do not need to be a member of the misuse team to establish control for review of misuse.  To control for this review, a 570 misuse work item (WI) must be established in BFFS (any personnel that do not have BFFS permission to establish work items must timely refer the misuse information to those that do for prompt WI establishment).  </a:t>
            </a:r>
          </a:p>
          <a:p>
            <a:pPr marL="0" marR="0" indent="0" algn="l" defTabSz="914400" rtl="0" eaLnBrk="1" fontAlgn="t" latinLnBrk="0" hangingPunct="1">
              <a:lnSpc>
                <a:spcPct val="100000"/>
              </a:lnSpc>
              <a:spcBef>
                <a:spcPts val="0"/>
              </a:spcBef>
              <a:spcAft>
                <a:spcPts val="0"/>
              </a:spcAft>
              <a:buClrTx/>
              <a:buSzTx/>
              <a:buFontTx/>
              <a:buNone/>
              <a:tabLst/>
              <a:defRPr/>
            </a:pPr>
            <a:endParaRPr lang="en-US" sz="1200" b="0" i="0" u="none" kern="1200" baseline="0" dirty="0">
              <a:solidFill>
                <a:schemeClr val="tx1"/>
              </a:solidFill>
              <a:effectLst/>
              <a:latin typeface="+mn-lt"/>
              <a:ea typeface="+mn-ea"/>
              <a:cs typeface="+mn-cs"/>
            </a:endParaRPr>
          </a:p>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kern="1200" baseline="0" dirty="0">
                <a:solidFill>
                  <a:schemeClr val="tx1"/>
                </a:solidFill>
                <a:effectLst/>
                <a:latin typeface="+mn-lt"/>
                <a:ea typeface="+mn-ea"/>
                <a:cs typeface="+mn-cs"/>
              </a:rPr>
              <a:t>Once the 570 WI is established, complete details of the indicator/allegation must be documented on a </a:t>
            </a:r>
            <a:r>
              <a:rPr lang="en-US" baseline="0" dirty="0">
                <a:effectLst/>
              </a:rPr>
              <a:t>VA Form 27-0820, </a:t>
            </a:r>
            <a:r>
              <a:rPr lang="en-US" i="1" baseline="0" dirty="0">
                <a:effectLst/>
              </a:rPr>
              <a:t>Report of General Information.  </a:t>
            </a:r>
            <a:r>
              <a:rPr lang="en-US" i="0" baseline="0" dirty="0">
                <a:effectLst/>
              </a:rPr>
              <a:t>Even if it is not discovered in a telephone call, we still document and summarize the findings on a 27-0820 to help the misuse team quickly identify the report of misuse.  </a:t>
            </a:r>
          </a:p>
          <a:p>
            <a:pPr marL="0" marR="0" indent="0" algn="l" defTabSz="914400" rtl="0" eaLnBrk="1" fontAlgn="t" latinLnBrk="0" hangingPunct="1">
              <a:lnSpc>
                <a:spcPct val="100000"/>
              </a:lnSpc>
              <a:spcBef>
                <a:spcPts val="0"/>
              </a:spcBef>
              <a:spcAft>
                <a:spcPts val="0"/>
              </a:spcAft>
              <a:buClrTx/>
              <a:buSzTx/>
              <a:buFontTx/>
              <a:buNone/>
              <a:tabLst/>
              <a:defRPr/>
            </a:pPr>
            <a:endParaRPr lang="en-US" i="0" baseline="0" dirty="0">
              <a:effectLst/>
            </a:endParaRPr>
          </a:p>
          <a:p>
            <a:pPr marL="0" marR="0" indent="0" algn="l" defTabSz="914400" rtl="0" eaLnBrk="1" fontAlgn="t" latinLnBrk="0" hangingPunct="1">
              <a:lnSpc>
                <a:spcPct val="100000"/>
              </a:lnSpc>
              <a:spcBef>
                <a:spcPts val="0"/>
              </a:spcBef>
              <a:spcAft>
                <a:spcPts val="0"/>
              </a:spcAft>
              <a:buClrTx/>
              <a:buSzTx/>
              <a:buFontTx/>
              <a:buNone/>
              <a:tabLst/>
              <a:defRPr/>
            </a:pPr>
            <a:r>
              <a:rPr lang="en-US" i="0" baseline="0" dirty="0">
                <a:effectLst/>
              </a:rPr>
              <a:t>The following must be documented on the VA Form 27-0820 and attached within the first automatically-established task within the work item and misuse protocol, which is called the Allegation Activity.   </a:t>
            </a:r>
            <a:r>
              <a:rPr lang="en-US" baseline="0" dirty="0">
                <a:effectLst/>
              </a:rPr>
              <a:t>*Important* - you do </a:t>
            </a:r>
            <a:r>
              <a:rPr lang="en-US" u="sng" baseline="0" dirty="0">
                <a:effectLst/>
              </a:rPr>
              <a:t>not</a:t>
            </a:r>
            <a:r>
              <a:rPr lang="en-US" u="none" baseline="0" dirty="0">
                <a:effectLst/>
              </a:rPr>
              <a:t> need to create a separate BFFS task for a possible misuse indicator or allegation;  it can all be documented within the work item activities (tasks).  </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complete details of the allegation</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Identification and contact information of the alleger – OR - a statement that the alleger refuses to provide his/her identity</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accurate record of the information provided during the contact</a:t>
            </a:r>
          </a:p>
          <a:p>
            <a:pPr marL="171450" indent="-171450" fontAlgn="t">
              <a:buFont typeface="Arial" panose="020B0604020202020204" pitchFamily="34" charset="0"/>
              <a:buChar char="•"/>
            </a:pPr>
            <a:endParaRPr lang="en-US" sz="1200" kern="1200" dirty="0">
              <a:solidFill>
                <a:schemeClr val="tx1"/>
              </a:solidFill>
              <a:effectLst/>
              <a:latin typeface="+mn-lt"/>
              <a:ea typeface="+mn-ea"/>
              <a:cs typeface="+mn-cs"/>
            </a:endParaRPr>
          </a:p>
          <a:p>
            <a:pPr marL="0" indent="0" fontAlgn="t">
              <a:buFont typeface="Arial" panose="020B0604020202020204" pitchFamily="34" charset="0"/>
              <a:buNone/>
            </a:pPr>
            <a:r>
              <a:rPr lang="en-US" dirty="0">
                <a:effectLst/>
              </a:rPr>
              <a:t>After entering the information on the 0820 task, save and close the activity (do </a:t>
            </a:r>
            <a:r>
              <a:rPr lang="en-US" u="sng" dirty="0">
                <a:effectLst/>
              </a:rPr>
              <a:t>not</a:t>
            </a:r>
            <a:r>
              <a:rPr lang="en-US" u="none" dirty="0">
                <a:effectLst/>
              </a:rPr>
              <a:t> mark as complete).  Then</a:t>
            </a:r>
            <a:r>
              <a:rPr lang="en-US" u="none" baseline="0" dirty="0">
                <a:effectLst/>
              </a:rPr>
              <a:t> assign the 570 work item to the misuse team or coach (based on local procedures) for review. </a:t>
            </a:r>
            <a:r>
              <a:rPr lang="en-US" sz="1200" b="0" i="0" u="none" kern="1200" dirty="0">
                <a:solidFill>
                  <a:schemeClr val="tx1"/>
                </a:solidFill>
                <a:effectLst/>
                <a:latin typeface="+mn-lt"/>
                <a:ea typeface="+mn-ea"/>
                <a:cs typeface="+mn-cs"/>
              </a:rPr>
              <a:t>This should be done as quickly as possible as hubs should consider allegations within 14 days of receipt.</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*Note</a:t>
            </a:r>
            <a:r>
              <a:rPr lang="en-US" sz="1200" kern="1200" baseline="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Do </a:t>
            </a:r>
            <a:r>
              <a:rPr lang="en-US" sz="1200" u="sng" kern="1200" dirty="0">
                <a:solidFill>
                  <a:schemeClr val="tx1"/>
                </a:solidFill>
                <a:effectLst/>
                <a:latin typeface="+mn-lt"/>
                <a:ea typeface="+mn-ea"/>
                <a:cs typeface="+mn-cs"/>
              </a:rPr>
              <a:t>not</a:t>
            </a:r>
            <a:r>
              <a:rPr lang="en-US" sz="1200" kern="1200" dirty="0">
                <a:solidFill>
                  <a:schemeClr val="tx1"/>
                </a:solidFill>
                <a:effectLst/>
                <a:latin typeface="+mn-lt"/>
                <a:ea typeface="+mn-ea"/>
                <a:cs typeface="+mn-cs"/>
              </a:rPr>
              <a:t> attach a</a:t>
            </a:r>
            <a:r>
              <a:rPr lang="en-US" sz="1200" kern="1200" baseline="0" dirty="0">
                <a:solidFill>
                  <a:schemeClr val="tx1"/>
                </a:solidFill>
                <a:effectLst/>
                <a:latin typeface="+mn-lt"/>
                <a:ea typeface="+mn-ea"/>
                <a:cs typeface="+mn-cs"/>
              </a:rPr>
              <a:t> VAF 27-0820 or other misuse evidence</a:t>
            </a:r>
            <a:r>
              <a:rPr lang="en-US" sz="1200" kern="1200" dirty="0">
                <a:solidFill>
                  <a:schemeClr val="tx1"/>
                </a:solidFill>
                <a:effectLst/>
                <a:latin typeface="+mn-lt"/>
                <a:ea typeface="+mn-ea"/>
                <a:cs typeface="+mn-cs"/>
              </a:rPr>
              <a:t> to a beneficiary record in BFFS, as attachments are purged from BFFS after 90 days.  Documentation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may be entered in the “Notes” section of the work item or task</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 addition to the VAF 27-0820).  Additionally, VAF 27-0820 can be exported to the eFolder or</a:t>
            </a:r>
            <a:r>
              <a:rPr lang="en-US" sz="1200" kern="1200" baseline="0" dirty="0">
                <a:solidFill>
                  <a:schemeClr val="tx1"/>
                </a:solidFill>
                <a:effectLst/>
                <a:latin typeface="+mn-lt"/>
                <a:ea typeface="+mn-ea"/>
                <a:cs typeface="+mn-cs"/>
              </a:rPr>
              <a:t> to external sources if needed.</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Instructor Demonstration:  </a:t>
            </a:r>
            <a:r>
              <a:rPr lang="en-US" sz="1200" b="0" kern="1200" dirty="0">
                <a:solidFill>
                  <a:schemeClr val="tx1"/>
                </a:solidFill>
                <a:effectLst/>
                <a:latin typeface="+mn-lt"/>
                <a:ea typeface="+mn-ea"/>
                <a:cs typeface="+mn-cs"/>
              </a:rPr>
              <a:t>Use the FPG, </a:t>
            </a:r>
            <a:r>
              <a:rPr lang="en-US" sz="1200" b="0" i="1" kern="1200" dirty="0">
                <a:solidFill>
                  <a:schemeClr val="tx1"/>
                </a:solidFill>
                <a:effectLst/>
                <a:latin typeface="+mn-lt"/>
                <a:ea typeface="+mn-ea"/>
                <a:cs typeface="+mn-cs"/>
              </a:rPr>
              <a:t>Misuse Indicators</a:t>
            </a:r>
            <a:r>
              <a:rPr lang="en-US" sz="1200" b="0" i="1" kern="1200" baseline="0" dirty="0">
                <a:solidFill>
                  <a:schemeClr val="tx1"/>
                </a:solidFill>
                <a:effectLst/>
                <a:latin typeface="+mn-lt"/>
                <a:ea typeface="+mn-ea"/>
                <a:cs typeface="+mn-cs"/>
              </a:rPr>
              <a:t> and Allegation Creation, </a:t>
            </a:r>
            <a:r>
              <a:rPr lang="en-US" sz="1200" b="0" i="0" kern="1200" baseline="0" dirty="0">
                <a:solidFill>
                  <a:schemeClr val="tx1"/>
                </a:solidFill>
                <a:effectLst/>
                <a:latin typeface="+mn-lt"/>
                <a:ea typeface="+mn-ea"/>
                <a:cs typeface="+mn-cs"/>
              </a:rPr>
              <a:t>t</a:t>
            </a:r>
            <a:r>
              <a:rPr lang="en-US" sz="1200" b="0" kern="1200" baseline="0" dirty="0">
                <a:solidFill>
                  <a:schemeClr val="tx1"/>
                </a:solidFill>
                <a:effectLst/>
                <a:latin typeface="+mn-lt"/>
                <a:ea typeface="+mn-ea"/>
                <a:cs typeface="+mn-cs"/>
              </a:rPr>
              <a:t>o show students how to create a 570 Work Item, document the allegation details on a VAF 27-0820 within the allegation activity, and how to assign to a misuse team or coach (per local procedures).  </a:t>
            </a:r>
            <a:r>
              <a:rPr lang="en-US" sz="1200" kern="1200" dirty="0">
                <a:solidFill>
                  <a:schemeClr val="tx1"/>
                </a:solidFill>
                <a:effectLst/>
                <a:latin typeface="+mn-lt"/>
                <a:ea typeface="+mn-ea"/>
                <a:cs typeface="+mn-cs"/>
              </a:rPr>
              <a:t>For step-by-step</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procedures on creating and documenting a 27-0820 within BFFS</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see FPG</a:t>
            </a:r>
            <a:r>
              <a:rPr lang="en-US" sz="1200" i="1"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hlinkClick r:id="rId3"/>
              </a:rPr>
              <a:t>VA Form 27-0820 from Task</a:t>
            </a:r>
            <a:r>
              <a:rPr lang="en-US" sz="1200" i="1" kern="1200" dirty="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3178776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44775"/>
            <a:ext cx="7772400" cy="1470025"/>
          </a:xfrm>
        </p:spPr>
        <p:txBody>
          <a:bodyPr>
            <a:normAutofit/>
          </a:bodyPr>
          <a:lstStyle/>
          <a:p>
            <a:r>
              <a:rPr lang="en-US" dirty="0"/>
              <a:t>Misuse Indicators and </a:t>
            </a:r>
            <a:br>
              <a:rPr lang="en-US" dirty="0"/>
            </a:br>
            <a:r>
              <a:rPr lang="en-US" dirty="0"/>
              <a:t>Allegation Creation</a:t>
            </a:r>
          </a:p>
        </p:txBody>
      </p:sp>
      <p:sp>
        <p:nvSpPr>
          <p:cNvPr id="3" name="Subtitle 2"/>
          <p:cNvSpPr>
            <a:spLocks noGrp="1"/>
          </p:cNvSpPr>
          <p:nvPr>
            <p:ph type="subTitle" idx="1"/>
          </p:nvPr>
        </p:nvSpPr>
        <p:spPr/>
        <p:txBody>
          <a:bodyPr/>
          <a:lstStyle/>
          <a:p>
            <a:endParaRPr lang="en-US" i="1" dirty="0"/>
          </a:p>
          <a:p>
            <a:r>
              <a:rPr lang="en-US" dirty="0"/>
              <a:t>Pension and Fiduciary Service</a:t>
            </a:r>
          </a:p>
          <a:p>
            <a:r>
              <a:rPr lang="en-US" dirty="0"/>
              <a:t>August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Content Placeholder 3"/>
          <p:cNvSpPr>
            <a:spLocks noGrp="1"/>
          </p:cNvSpPr>
          <p:nvPr>
            <p:ph sz="half" idx="2"/>
          </p:nvPr>
        </p:nvSpPr>
        <p:spPr/>
        <p:txBody>
          <a:bodyPr>
            <a:normAutofit/>
          </a:bodyPr>
          <a:lstStyle/>
          <a:p>
            <a:r>
              <a:rPr lang="en-US" sz="2400" dirty="0"/>
              <a:t>Definitions</a:t>
            </a:r>
          </a:p>
          <a:p>
            <a:r>
              <a:rPr lang="en-US" sz="2400" dirty="0"/>
              <a:t>Sources of Misuse</a:t>
            </a:r>
          </a:p>
          <a:p>
            <a:r>
              <a:rPr lang="en-US" sz="2400" dirty="0"/>
              <a:t>Indicators of Possible Misuse</a:t>
            </a:r>
          </a:p>
          <a:p>
            <a:r>
              <a:rPr lang="en-US" sz="2400" dirty="0"/>
              <a:t>Establish Misuse Allegation</a:t>
            </a:r>
          </a:p>
          <a:p>
            <a:r>
              <a:rPr lang="en-US" sz="2400" dirty="0"/>
              <a:t>Document and Refer Allegation</a:t>
            </a:r>
          </a:p>
        </p:txBody>
      </p:sp>
      <p:sp>
        <p:nvSpPr>
          <p:cNvPr id="5" name="Slide Number Placeholder 4"/>
          <p:cNvSpPr>
            <a:spLocks noGrp="1"/>
          </p:cNvSpPr>
          <p:nvPr>
            <p:ph type="sldNum" sz="quarter" idx="12"/>
          </p:nvPr>
        </p:nvSpPr>
        <p:spPr/>
        <p:txBody>
          <a:bodyPr/>
          <a:lstStyle/>
          <a:p>
            <a:fld id="{31640669-3FD2-4B34-9A2D-584949EF09F8}" type="slidenum">
              <a:rPr lang="en-US" smtClean="0"/>
              <a:pPr/>
              <a:t>10</a:t>
            </a:fld>
            <a:endParaRPr lang="en-US" dirty="0"/>
          </a:p>
        </p:txBody>
      </p:sp>
      <p:pic>
        <p:nvPicPr>
          <p:cNvPr id="1026" name="Picture 2" descr="C:\Users\CAPGLAUD\AppData\Local\Microsoft\Windows\Temporary Internet Files\Content.IE5\LZGFMHQH\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18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Assessment &amp; Survey</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should be able to complete the survey and assessment within ten minutes.</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dirty="0"/>
          </a:p>
        </p:txBody>
      </p:sp>
    </p:spTree>
    <p:extLst>
      <p:ext uri="{BB962C8B-B14F-4D97-AF65-F5344CB8AC3E}">
        <p14:creationId xmlns:p14="http://schemas.microsoft.com/office/powerpoint/2010/main" val="4094330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pPr marL="171450" lvl="0" indent="-171450"/>
            <a:r>
              <a:rPr lang="en-US" dirty="0"/>
              <a:t>Define indicators, allegations, misuse, fraud, and improper use</a:t>
            </a:r>
          </a:p>
          <a:p>
            <a:pPr marL="171450" lvl="0" indent="-171450"/>
            <a:r>
              <a:rPr lang="en-US" dirty="0"/>
              <a:t>Understand the sources of allegations</a:t>
            </a:r>
          </a:p>
          <a:p>
            <a:pPr marL="171450" lvl="0" indent="-171450"/>
            <a:r>
              <a:rPr lang="en-US" dirty="0"/>
              <a:t>Identify possible indicators of misuse</a:t>
            </a:r>
          </a:p>
          <a:p>
            <a:pPr marL="171450" lvl="0" indent="-171450"/>
            <a:r>
              <a:rPr lang="en-US" dirty="0"/>
              <a:t>Document an allegation of misuse</a:t>
            </a:r>
          </a:p>
          <a:p>
            <a:pPr marL="171450" lvl="0" indent="-171450"/>
            <a:r>
              <a:rPr lang="en-US" dirty="0"/>
              <a:t>Establish and refer an allegation of misuse in the Beneficiary Fiduciary Field System (BFFS)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682073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t>38 CFR 13.400, </a:t>
            </a:r>
            <a:r>
              <a:rPr lang="en-US" i="1" dirty="0"/>
              <a:t>Misuse of benefits</a:t>
            </a:r>
            <a:endParaRPr lang="en-US" dirty="0"/>
          </a:p>
          <a:p>
            <a:r>
              <a:rPr lang="en-US" dirty="0"/>
              <a:t>FPM 5.A, </a:t>
            </a:r>
            <a:r>
              <a:rPr lang="en-US" i="1" dirty="0"/>
              <a:t>Misuse, Negligence, and Reissuance Issues</a:t>
            </a:r>
          </a:p>
          <a:p>
            <a:r>
              <a:rPr lang="en-US" dirty="0"/>
              <a:t>FPM 5.B, </a:t>
            </a:r>
            <a:r>
              <a:rPr lang="en-US" i="1" dirty="0"/>
              <a:t>Misuse Allegations</a:t>
            </a:r>
            <a:endParaRPr lang="en-US" dirty="0"/>
          </a:p>
          <a:p>
            <a:r>
              <a:rPr lang="en-US" dirty="0"/>
              <a:t>FPG, </a:t>
            </a:r>
            <a:r>
              <a:rPr lang="en-US" i="1" dirty="0"/>
              <a:t>Misuse Indicators and Allegation Creation</a:t>
            </a:r>
          </a:p>
          <a:p>
            <a:r>
              <a:rPr lang="en-US" dirty="0"/>
              <a:t>FPG, </a:t>
            </a:r>
            <a:r>
              <a:rPr lang="en-US" i="1" dirty="0"/>
              <a:t>Work Items in BFFS</a:t>
            </a:r>
          </a:p>
          <a:p>
            <a:r>
              <a:rPr lang="en-US" dirty="0"/>
              <a:t>FPG, </a:t>
            </a:r>
            <a:r>
              <a:rPr lang="en-US" i="1" dirty="0"/>
              <a:t>VA Form 27-0820 from Task</a:t>
            </a: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386214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Misuse Protocol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76082127"/>
              </p:ext>
            </p:extLst>
          </p:nvPr>
        </p:nvGraphicFramePr>
        <p:xfrm>
          <a:off x="1066800" y="1371600"/>
          <a:ext cx="7162800" cy="4754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a:p>
        </p:txBody>
      </p:sp>
    </p:spTree>
    <p:extLst>
      <p:ext uri="{BB962C8B-B14F-4D97-AF65-F5344CB8AC3E}">
        <p14:creationId xmlns:p14="http://schemas.microsoft.com/office/powerpoint/2010/main" val="271171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lstStyle/>
          <a:p>
            <a:pPr lvl="0"/>
            <a:r>
              <a:rPr lang="en-US" dirty="0"/>
              <a:t>Use and Benefit</a:t>
            </a:r>
          </a:p>
          <a:p>
            <a:pPr lvl="0"/>
            <a:r>
              <a:rPr lang="en-US" dirty="0"/>
              <a:t>Misuse</a:t>
            </a:r>
          </a:p>
          <a:p>
            <a:pPr lvl="0"/>
            <a:r>
              <a:rPr lang="en-US" dirty="0"/>
              <a:t>Fraud</a:t>
            </a:r>
          </a:p>
          <a:p>
            <a:pPr lvl="0"/>
            <a:r>
              <a:rPr lang="en-US" dirty="0"/>
              <a:t>Improper use</a:t>
            </a:r>
          </a:p>
          <a:p>
            <a:pPr lvl="0"/>
            <a:r>
              <a:rPr lang="en-US" dirty="0"/>
              <a:t>Misuse indicators</a:t>
            </a:r>
          </a:p>
          <a:p>
            <a:pPr lvl="0"/>
            <a:r>
              <a:rPr lang="en-US" dirty="0"/>
              <a:t>Misuse allegations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152745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Misuse</a:t>
            </a:r>
          </a:p>
        </p:txBody>
      </p:sp>
      <p:sp>
        <p:nvSpPr>
          <p:cNvPr id="3" name="Content Placeholder 2"/>
          <p:cNvSpPr>
            <a:spLocks noGrp="1"/>
          </p:cNvSpPr>
          <p:nvPr>
            <p:ph idx="1"/>
          </p:nvPr>
        </p:nvSpPr>
        <p:spPr/>
        <p:txBody>
          <a:bodyPr>
            <a:normAutofit lnSpcReduction="10000"/>
          </a:bodyPr>
          <a:lstStyle/>
          <a:p>
            <a:r>
              <a:rPr lang="en-US" dirty="0"/>
              <a:t>Reported by:</a:t>
            </a:r>
          </a:p>
          <a:p>
            <a:pPr lvl="1"/>
            <a:r>
              <a:rPr lang="en-US" dirty="0"/>
              <a:t>First party</a:t>
            </a:r>
          </a:p>
          <a:p>
            <a:pPr lvl="1"/>
            <a:r>
              <a:rPr lang="en-US" dirty="0"/>
              <a:t>Third parties </a:t>
            </a:r>
          </a:p>
          <a:p>
            <a:pPr lvl="1"/>
            <a:r>
              <a:rPr lang="en-US" dirty="0"/>
              <a:t>VA discovery</a:t>
            </a:r>
          </a:p>
          <a:p>
            <a:r>
              <a:rPr lang="en-US" dirty="0"/>
              <a:t>Discovered through:</a:t>
            </a:r>
          </a:p>
          <a:p>
            <a:pPr lvl="1"/>
            <a:r>
              <a:rPr lang="en-US" dirty="0"/>
              <a:t>Written correspondence/evidence</a:t>
            </a:r>
          </a:p>
          <a:p>
            <a:pPr lvl="1"/>
            <a:r>
              <a:rPr lang="en-US" dirty="0"/>
              <a:t>Telephone conversation</a:t>
            </a:r>
          </a:p>
          <a:p>
            <a:pPr lvl="1"/>
            <a:r>
              <a:rPr lang="en-US" dirty="0"/>
              <a:t>Routine oversight and protection</a:t>
            </a:r>
          </a:p>
          <a:p>
            <a:pPr lvl="2"/>
            <a:r>
              <a:rPr lang="en-US" dirty="0"/>
              <a:t>Accountings and field examinations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4134513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Indicators of Possible Misuse</a:t>
            </a:r>
          </a:p>
        </p:txBody>
      </p:sp>
      <p:sp>
        <p:nvSpPr>
          <p:cNvPr id="3" name="Content Placeholder 2"/>
          <p:cNvSpPr>
            <a:spLocks noGrp="1"/>
          </p:cNvSpPr>
          <p:nvPr>
            <p:ph idx="1"/>
          </p:nvPr>
        </p:nvSpPr>
        <p:spPr/>
        <p:txBody>
          <a:bodyPr>
            <a:normAutofit/>
          </a:bodyPr>
          <a:lstStyle/>
          <a:p>
            <a:pPr marL="0" indent="0">
              <a:buNone/>
            </a:pPr>
            <a:r>
              <a:rPr lang="en-US" dirty="0"/>
              <a:t>Indicators or “red flags” of misuse can be potentially be found in:</a:t>
            </a:r>
          </a:p>
          <a:p>
            <a:r>
              <a:rPr lang="en-US" dirty="0"/>
              <a:t>General Oversight</a:t>
            </a:r>
          </a:p>
          <a:p>
            <a:r>
              <a:rPr lang="en-US" dirty="0"/>
              <a:t>Field Examinations</a:t>
            </a:r>
          </a:p>
          <a:p>
            <a:r>
              <a:rPr lang="en-US" dirty="0"/>
              <a:t>Accountings</a:t>
            </a:r>
          </a:p>
          <a:p>
            <a:r>
              <a:rPr lang="en-US" dirty="0"/>
              <a:t>Administrative Actions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pic>
        <p:nvPicPr>
          <p:cNvPr id="9"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2213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Establish Misuse Allegation</a:t>
            </a:r>
          </a:p>
        </p:txBody>
      </p:sp>
      <p:sp>
        <p:nvSpPr>
          <p:cNvPr id="6" name="Text Placeholder 5"/>
          <p:cNvSpPr>
            <a:spLocks noGrp="1"/>
          </p:cNvSpPr>
          <p:nvPr>
            <p:ph type="body" idx="1"/>
          </p:nvPr>
        </p:nvSpPr>
        <p:spPr>
          <a:xfrm>
            <a:off x="457200" y="1981200"/>
            <a:ext cx="4040188" cy="639762"/>
          </a:xfrm>
        </p:spPr>
        <p:txBody>
          <a:bodyPr>
            <a:normAutofit fontScale="85000" lnSpcReduction="10000"/>
          </a:bodyPr>
          <a:lstStyle/>
          <a:p>
            <a:r>
              <a:rPr lang="en-US" u="sng" dirty="0"/>
              <a:t>If misuse </a:t>
            </a:r>
            <a:r>
              <a:rPr lang="en-US" sz="2600" u="sng" dirty="0"/>
              <a:t>allegation/indicator</a:t>
            </a:r>
            <a:r>
              <a:rPr lang="en-US" u="sng" dirty="0"/>
              <a:t> is:</a:t>
            </a:r>
          </a:p>
        </p:txBody>
      </p:sp>
      <p:sp>
        <p:nvSpPr>
          <p:cNvPr id="3" name="Content Placeholder 2"/>
          <p:cNvSpPr>
            <a:spLocks noGrp="1"/>
          </p:cNvSpPr>
          <p:nvPr>
            <p:ph sz="half" idx="2"/>
          </p:nvPr>
        </p:nvSpPr>
        <p:spPr>
          <a:xfrm>
            <a:off x="457200" y="2666999"/>
            <a:ext cx="4040188" cy="3459163"/>
          </a:xfrm>
        </p:spPr>
        <p:txBody>
          <a:bodyPr>
            <a:normAutofit lnSpcReduction="10000"/>
          </a:bodyPr>
          <a:lstStyle/>
          <a:p>
            <a:pPr marL="0" indent="0">
              <a:buNone/>
            </a:pPr>
            <a:r>
              <a:rPr lang="en-US" dirty="0"/>
              <a:t>1) Received in writing</a:t>
            </a:r>
          </a:p>
          <a:p>
            <a:pPr marL="0" indent="0">
              <a:buNone/>
            </a:pPr>
            <a:endParaRPr lang="en-US" sz="2600" dirty="0"/>
          </a:p>
          <a:p>
            <a:pPr marL="0" indent="0">
              <a:buNone/>
            </a:pPr>
            <a:r>
              <a:rPr lang="en-US" dirty="0"/>
              <a:t>2) Received by telephone or in writing</a:t>
            </a:r>
          </a:p>
          <a:p>
            <a:pPr marL="0" indent="0">
              <a:buNone/>
            </a:pPr>
            <a:endParaRPr lang="en-US" sz="1200" dirty="0"/>
          </a:p>
          <a:p>
            <a:pPr marL="0" indent="0">
              <a:buNone/>
            </a:pPr>
            <a:r>
              <a:rPr lang="en-US" dirty="0"/>
              <a:t>3) Discovered by VA during routine oversight</a:t>
            </a:r>
          </a:p>
          <a:p>
            <a:pPr marL="0" indent="0">
              <a:buNone/>
            </a:pPr>
            <a:endParaRPr lang="en-US" sz="1000" dirty="0"/>
          </a:p>
          <a:p>
            <a:pPr marL="0" indent="0">
              <a:buNone/>
            </a:pPr>
            <a:r>
              <a:rPr lang="en-US" dirty="0"/>
              <a:t>4) Based on a seriously delinquent accounting</a:t>
            </a:r>
          </a:p>
        </p:txBody>
      </p:sp>
      <p:sp>
        <p:nvSpPr>
          <p:cNvPr id="7" name="Text Placeholder 6"/>
          <p:cNvSpPr>
            <a:spLocks noGrp="1"/>
          </p:cNvSpPr>
          <p:nvPr>
            <p:ph type="body" sz="quarter" idx="3"/>
          </p:nvPr>
        </p:nvSpPr>
        <p:spPr>
          <a:xfrm>
            <a:off x="4645025" y="1981200"/>
            <a:ext cx="4041775" cy="639762"/>
          </a:xfrm>
        </p:spPr>
        <p:txBody>
          <a:bodyPr>
            <a:normAutofit fontScale="92500"/>
          </a:bodyPr>
          <a:lstStyle/>
          <a:p>
            <a:r>
              <a:rPr lang="en-US" u="sng" dirty="0"/>
              <a:t>Then the BFFS “received date” is:</a:t>
            </a:r>
          </a:p>
        </p:txBody>
      </p:sp>
      <p:sp>
        <p:nvSpPr>
          <p:cNvPr id="8" name="Content Placeholder 7"/>
          <p:cNvSpPr>
            <a:spLocks noGrp="1"/>
          </p:cNvSpPr>
          <p:nvPr>
            <p:ph sz="quarter" idx="4"/>
          </p:nvPr>
        </p:nvSpPr>
        <p:spPr>
          <a:xfrm>
            <a:off x="4645025" y="2666999"/>
            <a:ext cx="4041775" cy="3459163"/>
          </a:xfrm>
        </p:spPr>
        <p:txBody>
          <a:bodyPr>
            <a:normAutofit/>
          </a:bodyPr>
          <a:lstStyle/>
          <a:p>
            <a:pPr marL="0" indent="0">
              <a:buNone/>
            </a:pPr>
            <a:r>
              <a:rPr lang="en-US" dirty="0"/>
              <a:t>1) Stamped as “received” on the document</a:t>
            </a:r>
          </a:p>
          <a:p>
            <a:pPr marL="0" indent="0">
              <a:buNone/>
            </a:pPr>
            <a:endParaRPr lang="en-US" sz="400" dirty="0"/>
          </a:p>
          <a:p>
            <a:pPr marL="0" indent="0">
              <a:buNone/>
            </a:pPr>
            <a:r>
              <a:rPr lang="en-US" dirty="0"/>
              <a:t>2) Of the telephone call or personal interview</a:t>
            </a:r>
          </a:p>
          <a:p>
            <a:pPr marL="0" indent="0">
              <a:buNone/>
            </a:pPr>
            <a:endParaRPr lang="en-US" sz="700" dirty="0"/>
          </a:p>
          <a:p>
            <a:pPr marL="0" indent="0">
              <a:buNone/>
            </a:pPr>
            <a:r>
              <a:rPr lang="en-US" dirty="0"/>
              <a:t>3) Of discovery</a:t>
            </a:r>
          </a:p>
          <a:p>
            <a:pPr marL="0" indent="0">
              <a:buNone/>
            </a:pPr>
            <a:endParaRPr lang="en-US" sz="1800" dirty="0"/>
          </a:p>
          <a:p>
            <a:pPr marL="0" indent="0">
              <a:buNone/>
            </a:pPr>
            <a:r>
              <a:rPr lang="en-US" dirty="0"/>
              <a:t>4) 125 days from the end date of the accounting period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
        <p:nvSpPr>
          <p:cNvPr id="9" name="TextBox 8"/>
          <p:cNvSpPr txBox="1"/>
          <p:nvPr/>
        </p:nvSpPr>
        <p:spPr>
          <a:xfrm>
            <a:off x="533400" y="1513582"/>
            <a:ext cx="8229600" cy="1077218"/>
          </a:xfrm>
          <a:prstGeom prst="rect">
            <a:avLst/>
          </a:prstGeom>
          <a:noFill/>
        </p:spPr>
        <p:txBody>
          <a:bodyPr wrap="square" rtlCol="0">
            <a:spAutoFit/>
          </a:bodyPr>
          <a:lstStyle/>
          <a:p>
            <a:r>
              <a:rPr lang="en-US" sz="3200" dirty="0">
                <a:ln>
                  <a:solidFill>
                    <a:schemeClr val="tx1">
                      <a:lumMod val="50000"/>
                      <a:lumOff val="50000"/>
                    </a:schemeClr>
                  </a:solidFill>
                </a:ln>
              </a:rPr>
              <a:t>Create 570 Work Item within 2 days of receipt</a:t>
            </a:r>
          </a:p>
          <a:p>
            <a:endParaRPr lang="en-US" sz="3200" dirty="0"/>
          </a:p>
        </p:txBody>
      </p:sp>
    </p:spTree>
    <p:extLst>
      <p:ext uri="{BB962C8B-B14F-4D97-AF65-F5344CB8AC3E}">
        <p14:creationId xmlns:p14="http://schemas.microsoft.com/office/powerpoint/2010/main" val="2270606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fade">
                                      <p:cBhvr>
                                        <p:cTn id="32" dur="500"/>
                                        <p:tgtEl>
                                          <p:spTgt spid="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6" end="6"/>
                                            </p:txEl>
                                          </p:spTgt>
                                        </p:tgtEl>
                                        <p:attrNameLst>
                                          <p:attrName>style.visibility</p:attrName>
                                        </p:attrNameLst>
                                      </p:cBhvr>
                                      <p:to>
                                        <p:strVal val="visible"/>
                                      </p:to>
                                    </p:set>
                                    <p:animEffect transition="in" filter="fade">
                                      <p:cBhvr>
                                        <p:cTn id="42"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Document and Refer Allegation</a:t>
            </a:r>
          </a:p>
        </p:txBody>
      </p:sp>
      <p:sp>
        <p:nvSpPr>
          <p:cNvPr id="3" name="Content Placeholder 2"/>
          <p:cNvSpPr>
            <a:spLocks noGrp="1"/>
          </p:cNvSpPr>
          <p:nvPr>
            <p:ph idx="1"/>
          </p:nvPr>
        </p:nvSpPr>
        <p:spPr/>
        <p:txBody>
          <a:bodyPr>
            <a:normAutofit/>
          </a:bodyPr>
          <a:lstStyle/>
          <a:p>
            <a:r>
              <a:rPr lang="en-US" dirty="0"/>
              <a:t>All hub personnel can document and refer</a:t>
            </a:r>
          </a:p>
          <a:p>
            <a:r>
              <a:rPr lang="en-US" dirty="0"/>
              <a:t>Document the indicator/allegation as a VA Form 27-0820 within 570 Allegation Activity</a:t>
            </a:r>
          </a:p>
          <a:p>
            <a:pPr lvl="1"/>
            <a:r>
              <a:rPr lang="en-US" dirty="0"/>
              <a:t>Complete details of the allegation</a:t>
            </a:r>
          </a:p>
          <a:p>
            <a:pPr lvl="1"/>
            <a:r>
              <a:rPr lang="en-US" dirty="0"/>
              <a:t>Identification and contact information</a:t>
            </a:r>
          </a:p>
          <a:p>
            <a:pPr lvl="1"/>
            <a:r>
              <a:rPr lang="en-US" dirty="0"/>
              <a:t>Accurate record of information</a:t>
            </a:r>
          </a:p>
          <a:p>
            <a:pPr lvl="1"/>
            <a:r>
              <a:rPr lang="en-US" dirty="0"/>
              <a:t>Save and close </a:t>
            </a:r>
          </a:p>
          <a:p>
            <a:r>
              <a:rPr lang="en-US" dirty="0"/>
              <a:t>Assign 570 WI to Misuse Team</a:t>
            </a:r>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7244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70738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Misuse Indicators and  Allegation Creation&amp;quot;&quot;/&gt;&lt;property id=&quot;20307&quot; value=&quot;256&quot;/&gt;&lt;/object&gt;&lt;object type=&quot;3&quot; unique_id=&quot;10004&quot;&gt;&lt;property id=&quot;20148&quot; value=&quot;5&quot;/&gt;&lt;property id=&quot;20300&quot; value=&quot;Slide 2 - &amp;quot;Objectives&amp;quot;&quot;/&gt;&lt;property id=&quot;20307&quot; value=&quot;257&quot;/&gt;&lt;/object&gt;&lt;object type=&quot;3&quot; unique_id=&quot;10005&quot;&gt;&lt;property id=&quot;20148&quot; value=&quot;5&quot;/&gt;&lt;property id=&quot;20300&quot; value=&quot;Slide 3 - &amp;quot;References&amp;quot;&quot;/&gt;&lt;property id=&quot;20307&quot; value=&quot;258&quot;/&gt;&lt;/object&gt;&lt;object type=&quot;3&quot; unique_id=&quot;10006&quot;&gt;&lt;property id=&quot;20148&quot; value=&quot;5&quot;/&gt;&lt;property id=&quot;20300&quot; value=&quot;Slide 4 - &amp;quot;Misuse Protocol&amp;quot;&quot;/&gt;&lt;property id=&quot;20307&quot; value=&quot;282&quot;/&gt;&lt;/object&gt;&lt;object type=&quot;3&quot; unique_id=&quot;10007&quot;&gt;&lt;property id=&quot;20148&quot; value=&quot;5&quot;/&gt;&lt;property id=&quot;20300&quot; value=&quot;Slide 5 - &amp;quot;Definitions&amp;quot;&quot;/&gt;&lt;property id=&quot;20307&quot; value=&quot;266&quot;/&gt;&lt;/object&gt;&lt;object type=&quot;3&quot; unique_id=&quot;10008&quot;&gt;&lt;property id=&quot;20148&quot; value=&quot;5&quot;/&gt;&lt;property id=&quot;20300&quot; value=&quot;Slide 6 - &amp;quot;Sources of Misuse&amp;quot;&quot;/&gt;&lt;property id=&quot;20307&quot; value=&quot;285&quot;/&gt;&lt;/object&gt;&lt;object type=&quot;3&quot; unique_id=&quot;10009&quot;&gt;&lt;property id=&quot;20148&quot; value=&quot;5&quot;/&gt;&lt;property id=&quot;20300&quot; value=&quot;Slide 7 - &amp;quot;Indicators of Possible Misuse&amp;quot;&quot;/&gt;&lt;property id=&quot;20307&quot; value=&quot;283&quot;/&gt;&lt;/object&gt;&lt;object type=&quot;3&quot; unique_id=&quot;10010&quot;&gt;&lt;property id=&quot;20148&quot; value=&quot;5&quot;/&gt;&lt;property id=&quot;20300&quot; value=&quot;Slide 8 - &amp;quot;Establish Misuse Allegation&amp;quot;&quot;/&gt;&lt;property id=&quot;20307&quot; value=&quot;284&quot;/&gt;&lt;/object&gt;&lt;object type=&quot;3&quot; unique_id=&quot;10011&quot;&gt;&lt;property id=&quot;20148&quot; value=&quot;5&quot;/&gt;&lt;property id=&quot;20300&quot; value=&quot;Slide 9 - &amp;quot;Document and Refer Allegation&amp;quot;&quot;/&gt;&lt;property id=&quot;20307&quot; value=&quot;286&quot;/&gt;&lt;/object&gt;&lt;object type=&quot;3&quot; unique_id=&quot;10012&quot;&gt;&lt;property id=&quot;20148&quot; value=&quot;5&quot;/&gt;&lt;property id=&quot;20300&quot; value=&quot;Slide 10 - &amp;quot;Questions?&amp;quot;&quot;/&gt;&lt;property id=&quot;20307&quot; value=&quot;281&quot;/&gt;&lt;/object&gt;&lt;object type=&quot;3&quot; unique_id=&quot;10013&quot;&gt;&lt;property id=&quot;20148&quot; value=&quot;5&quot;/&gt;&lt;property id=&quot;20300&quot; value=&quot;Slide 11 - &amp;quot;TMS Assessment &amp;amp; Survey&amp;quot;&quot;/&gt;&lt;property id=&quot;20307&quot; value=&quot;287&quot;/&gt;&lt;/object&gt;&lt;/object&gt;&lt;object type=&quot;8&quot; unique_id=&quot;10026&quot;&gt;&lt;/object&gt;&lt;/object&gt;&lt;/database&gt;"/>
  <p:tag name="MMPROD_NEXTUNIQUEID" val="10010"/>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PFS Template</Template>
  <TotalTime>1891</TotalTime>
  <Words>1902</Words>
  <Application>Microsoft Office PowerPoint</Application>
  <PresentationFormat>On-screen Show (4:3)</PresentationFormat>
  <Paragraphs>259</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PFS Template</vt:lpstr>
      <vt:lpstr>Misuse Indicators and  Allegation Creation</vt:lpstr>
      <vt:lpstr>Objectives</vt:lpstr>
      <vt:lpstr>References</vt:lpstr>
      <vt:lpstr>Misuse Protocol</vt:lpstr>
      <vt:lpstr>Definitions</vt:lpstr>
      <vt:lpstr>Sources of Misuse</vt:lpstr>
      <vt:lpstr>Indicators of Possible Misuse</vt:lpstr>
      <vt:lpstr>Establish Misuse Allegation</vt:lpstr>
      <vt:lpstr>Document and Refer Allegation</vt:lpstr>
      <vt:lpstr>Questions?</vt:lpstr>
      <vt:lpstr>TMS Assessment &amp;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Misuse Indicators and Allegation Creation PowerPoint Presentation</dc:title>
  <dc:subject>FE</dc:subject>
  <dc:creator>Department of Veterans Affairs, Veterans Benefits Administration, Fiduciary Service, STAFF</dc:creator>
  <cp:keywords>potential changes,benefit entitlement,responsibilities,ITF,intent to file</cp:keywords>
  <dc:description>This training reviews the fiduciary’s and the fiduciary hub’s responsibilities in understanding, documenting, and referring potential changes to a beneficiary’s VA benefit entitlement.</dc:description>
  <cp:lastModifiedBy>Kathy Poole</cp:lastModifiedBy>
  <cp:revision>111</cp:revision>
  <dcterms:created xsi:type="dcterms:W3CDTF">2016-10-13T19:12:55Z</dcterms:created>
  <dcterms:modified xsi:type="dcterms:W3CDTF">2018-08-01T13:08:42Z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