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6" r:id="rId2"/>
    <p:sldId id="264" r:id="rId3"/>
    <p:sldId id="273" r:id="rId4"/>
    <p:sldId id="267" r:id="rId5"/>
    <p:sldId id="268" r:id="rId6"/>
    <p:sldId id="269" r:id="rId7"/>
    <p:sldId id="276" r:id="rId8"/>
    <p:sldId id="277" r:id="rId9"/>
  </p:sldIdLst>
  <p:sldSz cx="9144000" cy="6858000" type="screen4x3"/>
  <p:notesSz cx="7315200" cy="96012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71" autoAdjust="0"/>
    <p:restoredTop sz="57749" autoAdjust="0"/>
  </p:normalViewPr>
  <p:slideViewPr>
    <p:cSldViewPr>
      <p:cViewPr varScale="1">
        <p:scale>
          <a:sx n="42" d="100"/>
          <a:sy n="42" d="100"/>
        </p:scale>
        <p:origin x="1956" y="30"/>
      </p:cViewPr>
      <p:guideLst>
        <p:guide orient="horz" pos="2160"/>
        <p:guide pos="2880"/>
      </p:guideLst>
    </p:cSldViewPr>
  </p:slideViewPr>
  <p:outlineViewPr>
    <p:cViewPr>
      <p:scale>
        <a:sx n="33" d="100"/>
        <a:sy n="33" d="100"/>
      </p:scale>
      <p:origin x="0" y="27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4618CE-048B-4C38-9E78-C49CD38BCF71}"/>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957CC64B-4E2B-4895-8CEA-8517718BE000}"/>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5157D8A7-2C1F-4E3A-B6D9-CF5F30847663}" type="datetimeFigureOut">
              <a:rPr lang="en-US" smtClean="0"/>
              <a:t>10/29/2018</a:t>
            </a:fld>
            <a:endParaRPr lang="en-US"/>
          </a:p>
        </p:txBody>
      </p:sp>
      <p:sp>
        <p:nvSpPr>
          <p:cNvPr id="4" name="Footer Placeholder 3">
            <a:extLst>
              <a:ext uri="{FF2B5EF4-FFF2-40B4-BE49-F238E27FC236}">
                <a16:creationId xmlns:a16="http://schemas.microsoft.com/office/drawing/2014/main" id="{C6D7131C-8353-44A9-AA1A-711FD88B594E}"/>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26D2BCD5-F54B-4A5F-92B0-A63DD3558A4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A05CD959-0734-4263-A78E-909E0CF3CC10}" type="slidenum">
              <a:rPr lang="en-US" smtClean="0"/>
              <a:t>‹#›</a:t>
            </a:fld>
            <a:endParaRPr lang="en-US"/>
          </a:p>
        </p:txBody>
      </p:sp>
    </p:spTree>
    <p:extLst>
      <p:ext uri="{BB962C8B-B14F-4D97-AF65-F5344CB8AC3E}">
        <p14:creationId xmlns:p14="http://schemas.microsoft.com/office/powerpoint/2010/main" val="3582940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10/29/2018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u="sng" dirty="0"/>
              <a:t>Course Description</a:t>
            </a:r>
          </a:p>
          <a:p>
            <a:endParaRPr lang="en-US" sz="1300" dirty="0"/>
          </a:p>
          <a:p>
            <a:r>
              <a:rPr lang="en-US" sz="1300" dirty="0"/>
              <a:t>This course teaches fiduciary personnel how to leverage the Beneficiary Fiduciary Field System (BFFS) Accounting Wizard (AW) to itemize income, expenses and assets in a complex accounting audit.</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1892259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dirty="0"/>
          </a:p>
          <a:p>
            <a:r>
              <a:rPr lang="en-US" dirty="0"/>
              <a:t>At the end of this lesson, given the training and applicable references, the learner will be able to:</a:t>
            </a:r>
          </a:p>
          <a:p>
            <a:pPr marL="181240" indent="-181240">
              <a:buFont typeface="Arial" panose="020B0604020202020204" pitchFamily="34" charset="0"/>
              <a:buChar char="•"/>
            </a:pPr>
            <a:r>
              <a:rPr lang="en-US" dirty="0"/>
              <a:t>Input complex accounting information in AW</a:t>
            </a:r>
          </a:p>
          <a:p>
            <a:pPr marL="181240" indent="-181240">
              <a:buFont typeface="Arial" panose="020B0604020202020204" pitchFamily="34" charset="0"/>
              <a:buChar char="•"/>
            </a:pPr>
            <a:r>
              <a:rPr lang="en-US" dirty="0"/>
              <a:t>Confirm income, expenses and assets with accounting documents, bank statements and available systems</a:t>
            </a:r>
          </a:p>
          <a:p>
            <a:pPr marL="181240" indent="-181240">
              <a:buFont typeface="Arial" panose="020B0604020202020204" pitchFamily="34" charset="0"/>
              <a:buChar char="•"/>
            </a:pPr>
            <a:r>
              <a:rPr lang="en-US" dirty="0"/>
              <a:t>Confirm fees are approved and appropriate</a:t>
            </a:r>
          </a:p>
          <a:p>
            <a:endParaRPr lang="en-US" dirty="0"/>
          </a:p>
          <a:p>
            <a:r>
              <a:rPr lang="en-US" dirty="0"/>
              <a:t>Explain how you will use BFFS, AW</a:t>
            </a:r>
            <a:r>
              <a:rPr lang="en-US" baseline="0" dirty="0"/>
              <a:t>,</a:t>
            </a:r>
            <a:r>
              <a:rPr lang="en-US" dirty="0"/>
              <a:t> KM and the eFolder to train these objectives.</a:t>
            </a:r>
          </a:p>
          <a:p>
            <a:endParaRPr lang="en-US" dirty="0"/>
          </a:p>
          <a:p>
            <a:r>
              <a:rPr lang="en-US" dirty="0"/>
              <a:t>Also</a:t>
            </a:r>
            <a:r>
              <a:rPr lang="en-US" baseline="0" dirty="0"/>
              <a:t> e</a:t>
            </a:r>
            <a:r>
              <a:rPr lang="en-US" dirty="0"/>
              <a:t>xplain to the students this course demonstrates how to use the Itemize Income, Expenses and Assets sections of the Accounting Wizard (AW).  The </a:t>
            </a:r>
            <a:r>
              <a:rPr lang="en-US" i="1" dirty="0"/>
              <a:t>Accounting Audit</a:t>
            </a:r>
            <a:r>
              <a:rPr lang="en-US" dirty="0"/>
              <a:t>,</a:t>
            </a:r>
            <a:r>
              <a:rPr lang="en-US" baseline="0" dirty="0"/>
              <a:t> TMS 4219617 course contains all of the AW steps for an accounting.  This course contains scenarios when the itemized sections support complex accounting audits.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2407774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relevant references for this training:</a:t>
            </a:r>
          </a:p>
          <a:p>
            <a:pPr marL="181240" indent="-181240">
              <a:buFont typeface="Arial" panose="020B0604020202020204" pitchFamily="34" charset="0"/>
              <a:buChar char="•"/>
            </a:pPr>
            <a:r>
              <a:rPr lang="en-US" dirty="0"/>
              <a:t>FPM 3.D, </a:t>
            </a:r>
            <a:r>
              <a:rPr lang="en-US" i="1" dirty="0"/>
              <a:t>Accounting Audit</a:t>
            </a:r>
          </a:p>
          <a:p>
            <a:pPr marL="181240" indent="-181240">
              <a:buFont typeface="Arial" panose="020B0604020202020204" pitchFamily="34" charset="0"/>
              <a:buChar char="•"/>
            </a:pPr>
            <a:r>
              <a:rPr lang="en-US" dirty="0"/>
              <a:t>FPM 3.E.1.d, </a:t>
            </a:r>
            <a:r>
              <a:rPr lang="en-US" i="1" dirty="0"/>
              <a:t>Updating BFFS for Each Accounting Review</a:t>
            </a:r>
          </a:p>
          <a:p>
            <a:pPr marL="181240" indent="-181240">
              <a:buFont typeface="Arial" panose="020B0604020202020204" pitchFamily="34" charset="0"/>
              <a:buChar char="•"/>
            </a:pPr>
            <a:r>
              <a:rPr lang="en-US" dirty="0"/>
              <a:t>FPG, </a:t>
            </a:r>
            <a:r>
              <a:rPr lang="en-US" i="1" dirty="0"/>
              <a:t>Accounting Audit</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92817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i="1" dirty="0">
                <a:solidFill>
                  <a:prstClr val="black"/>
                </a:solidFill>
              </a:rPr>
              <a:t>Learning Objectives: </a:t>
            </a:r>
          </a:p>
          <a:p>
            <a:pPr marL="181240" indent="-181240" defTabSz="966612">
              <a:buFont typeface="Arial" panose="020B0604020202020204" pitchFamily="34" charset="0"/>
              <a:buChar char="•"/>
              <a:defRPr/>
            </a:pPr>
            <a:r>
              <a:rPr lang="en-US" sz="1300" i="1" dirty="0">
                <a:solidFill>
                  <a:prstClr val="black"/>
                </a:solidFill>
              </a:rPr>
              <a:t>Input complex accounting information in AW.</a:t>
            </a:r>
          </a:p>
          <a:p>
            <a:pPr marL="181240" indent="-181240" defTabSz="966612">
              <a:buFont typeface="Arial" panose="020B0604020202020204" pitchFamily="34" charset="0"/>
              <a:buChar char="•"/>
              <a:defRPr/>
            </a:pPr>
            <a:r>
              <a:rPr lang="en-US" sz="1300" dirty="0">
                <a:solidFill>
                  <a:prstClr val="black"/>
                </a:solidFill>
              </a:rPr>
              <a:t>Confirm income, expenses and assets with accounting documents, bank statements and available systems.</a:t>
            </a:r>
          </a:p>
          <a:p>
            <a:pPr defTabSz="966612">
              <a:defRPr/>
            </a:pPr>
            <a:r>
              <a:rPr lang="en-US" sz="1300" i="1" dirty="0">
                <a:solidFill>
                  <a:prstClr val="black"/>
                </a:solidFill>
              </a:rPr>
              <a:t>Policy Reference(s):  FPM 3.D.3</a:t>
            </a:r>
          </a:p>
          <a:p>
            <a:pPr defTabSz="966612">
              <a:defRPr/>
            </a:pPr>
            <a:r>
              <a:rPr lang="en-US" sz="1300" i="1" dirty="0">
                <a:solidFill>
                  <a:prstClr val="black"/>
                </a:solidFill>
              </a:rPr>
              <a:t>FPG Article(s):  Accounting Audit</a:t>
            </a:r>
          </a:p>
          <a:p>
            <a:pPr defTabSz="966612">
              <a:defRPr/>
            </a:pPr>
            <a:endParaRPr lang="en-US" sz="1300" dirty="0">
              <a:solidFill>
                <a:prstClr val="black"/>
              </a:solidFill>
            </a:endParaRPr>
          </a:p>
          <a:p>
            <a:pPr defTabSz="966612">
              <a:defRPr/>
            </a:pPr>
            <a:r>
              <a:rPr lang="en-US" sz="1300" u="sng" dirty="0">
                <a:solidFill>
                  <a:prstClr val="black"/>
                </a:solidFill>
              </a:rPr>
              <a:t>Instructor Notes:</a:t>
            </a:r>
          </a:p>
          <a:p>
            <a:endParaRPr lang="en-US" b="0" dirty="0"/>
          </a:p>
          <a:p>
            <a:r>
              <a:rPr lang="en-US" b="0" dirty="0"/>
              <a:t>The Complex Accounting Audit course uses the Itemize Income fields.  Simple situations using</a:t>
            </a:r>
            <a:r>
              <a:rPr lang="en-US" b="0" baseline="0" dirty="0"/>
              <a:t> the Standard Income fields are taught during the </a:t>
            </a:r>
            <a:r>
              <a:rPr lang="en-US" b="0" i="1" baseline="0" dirty="0"/>
              <a:t>Accounting Audit </a:t>
            </a:r>
            <a:r>
              <a:rPr lang="en-US" b="0" i="0" baseline="0" dirty="0"/>
              <a:t>course</a:t>
            </a:r>
            <a:r>
              <a:rPr lang="en-US" b="0" baseline="0" dirty="0"/>
              <a:t>.  The auditing LIE can use the Itemize Income, Itemize Expenses or Itemize Assets sections together or separately. </a:t>
            </a:r>
          </a:p>
          <a:p>
            <a:endParaRPr lang="en-US" b="0" baseline="0" dirty="0"/>
          </a:p>
          <a:p>
            <a:pPr defTabSz="966612">
              <a:defRPr/>
            </a:pPr>
            <a:r>
              <a:rPr lang="en-US" b="0" baseline="0" dirty="0"/>
              <a:t>The </a:t>
            </a:r>
            <a:r>
              <a:rPr lang="en-US" b="1" baseline="0" dirty="0"/>
              <a:t>INCOME</a:t>
            </a:r>
            <a:r>
              <a:rPr lang="en-US" b="0" baseline="0" dirty="0"/>
              <a:t> section is used to confirm all of the income the fiduciary received on the beneficiary’s behalf during the accounting period. Clicking the Itemize checkbox enables a grid to capture more complex scenarios.  The auditing LIE continues to use Share, financial institution statements, and the eFolder to validate income.  </a:t>
            </a:r>
          </a:p>
          <a:p>
            <a:pPr defTabSz="966612">
              <a:defRPr/>
            </a:pPr>
            <a:endParaRPr lang="en-US" b="0" baseline="0" dirty="0"/>
          </a:p>
          <a:p>
            <a:pPr defTabSz="966612">
              <a:defRPr/>
            </a:pPr>
            <a:r>
              <a:rPr lang="en-US" b="0" u="sng" baseline="0" dirty="0"/>
              <a:t>Instructor Demonstration:</a:t>
            </a:r>
            <a:r>
              <a:rPr lang="en-US" b="0" u="none" baseline="0" dirty="0"/>
              <a:t> </a:t>
            </a:r>
          </a:p>
          <a:p>
            <a:pPr defTabSz="966612">
              <a:defRPr/>
            </a:pPr>
            <a:endParaRPr lang="en-US" b="0" u="sng" baseline="0" dirty="0"/>
          </a:p>
          <a:p>
            <a:pPr defTabSz="966612">
              <a:defRPr/>
            </a:pPr>
            <a:r>
              <a:rPr lang="en-US" b="0" baseline="0" dirty="0"/>
              <a:t>Demonstrate how to navigate to the Income section of the </a:t>
            </a:r>
            <a:r>
              <a:rPr lang="en-US" b="0" i="1" baseline="0" dirty="0"/>
              <a:t>Accounting Audit  </a:t>
            </a:r>
            <a:r>
              <a:rPr lang="en-US" b="0" baseline="0" dirty="0"/>
              <a:t>FPG article on KM.</a:t>
            </a:r>
          </a:p>
          <a:p>
            <a:pPr defTabSz="966612">
              <a:defRPr/>
            </a:pPr>
            <a:endParaRPr lang="en-US" b="0" baseline="0" dirty="0"/>
          </a:p>
          <a:p>
            <a:pPr defTabSz="966612">
              <a:defRPr/>
            </a:pPr>
            <a:r>
              <a:rPr lang="en-US" b="0" baseline="0" dirty="0"/>
              <a:t>Add a new accounting wizard and save to activate the AW calculators. Explain that clicking the itemized income checkbox enables the Itemized Income section and removes the Standard income sections. Click the + button to show the individual expense window. Name the income and explain how each income type impacts AW FUM and Fiduciary Fee. </a:t>
            </a:r>
          </a:p>
          <a:p>
            <a:pPr defTabSz="966612">
              <a:defRPr/>
            </a:pPr>
            <a:endParaRPr lang="en-US" b="0" baseline="0" dirty="0"/>
          </a:p>
          <a:p>
            <a:pPr defTabSz="966612">
              <a:defRPr/>
            </a:pPr>
            <a:r>
              <a:rPr lang="en-US" b="0" baseline="0" dirty="0"/>
              <a:t>The following scenarios may be easier to calculate with itemized income:</a:t>
            </a:r>
          </a:p>
          <a:p>
            <a:pPr defTabSz="966612">
              <a:defRPr/>
            </a:pPr>
            <a:endParaRPr lang="en-US" b="0" baseline="0" dirty="0"/>
          </a:p>
          <a:p>
            <a:pPr marL="181240" indent="-181240" defTabSz="966612">
              <a:buFont typeface="Arial" panose="020B0604020202020204" pitchFamily="34" charset="0"/>
              <a:buChar char="•"/>
              <a:defRPr/>
            </a:pPr>
            <a:r>
              <a:rPr lang="en-US" b="0" baseline="0" dirty="0"/>
              <a:t>FUM transferred from prior fiduciary</a:t>
            </a:r>
          </a:p>
          <a:p>
            <a:pPr marL="181240" indent="-181240" defTabSz="966612">
              <a:buFont typeface="Arial" panose="020B0604020202020204" pitchFamily="34" charset="0"/>
              <a:buChar char="•"/>
              <a:defRPr/>
            </a:pPr>
            <a:r>
              <a:rPr lang="en-US" b="0" baseline="0" dirty="0"/>
              <a:t>Multiple changes in VA payments</a:t>
            </a:r>
          </a:p>
          <a:p>
            <a:pPr marL="181240" indent="-181240" defTabSz="966612">
              <a:buFont typeface="Arial" panose="020B0604020202020204" pitchFamily="34" charset="0"/>
              <a:buChar char="•"/>
              <a:defRPr/>
            </a:pPr>
            <a:r>
              <a:rPr lang="en-US" b="0" baseline="0" dirty="0"/>
              <a:t>Changing income amounts from multiple sources</a:t>
            </a:r>
          </a:p>
          <a:p>
            <a:pPr marL="181240" indent="-181240" defTabSz="966612">
              <a:buFont typeface="Arial" panose="020B0604020202020204" pitchFamily="34" charset="0"/>
              <a:buChar char="•"/>
              <a:defRPr/>
            </a:pPr>
            <a:r>
              <a:rPr lang="en-US" b="0" baseline="0" dirty="0"/>
              <a:t>Multiple sources of interest</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316021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i="1" dirty="0">
                <a:solidFill>
                  <a:prstClr val="black"/>
                </a:solidFill>
              </a:rPr>
              <a:t>Learning Objectives: </a:t>
            </a:r>
          </a:p>
          <a:p>
            <a:pPr marL="181240" indent="-181240" defTabSz="966612">
              <a:buFont typeface="Arial" panose="020B0604020202020204" pitchFamily="34" charset="0"/>
              <a:buChar char="•"/>
              <a:defRPr/>
            </a:pPr>
            <a:r>
              <a:rPr lang="en-US" sz="1300" i="1" dirty="0">
                <a:solidFill>
                  <a:prstClr val="black"/>
                </a:solidFill>
              </a:rPr>
              <a:t>Input complex accounting information in AW.</a:t>
            </a:r>
          </a:p>
          <a:p>
            <a:pPr marL="181240" indent="-181240" defTabSz="966612">
              <a:buFont typeface="Arial" panose="020B0604020202020204" pitchFamily="34" charset="0"/>
              <a:buChar char="•"/>
              <a:defRPr/>
            </a:pPr>
            <a:r>
              <a:rPr lang="en-US" sz="1300" i="1" dirty="0">
                <a:solidFill>
                  <a:prstClr val="black"/>
                </a:solidFill>
              </a:rPr>
              <a:t>Confirm income, expenses and assets with accounting documents, bank statements and available systems.</a:t>
            </a:r>
          </a:p>
          <a:p>
            <a:pPr marL="181240" indent="-181240" defTabSz="966612">
              <a:buFont typeface="Arial" panose="020B0604020202020204" pitchFamily="34" charset="0"/>
              <a:buChar char="•"/>
              <a:defRPr/>
            </a:pPr>
            <a:r>
              <a:rPr lang="en-US" sz="1300" i="1" dirty="0">
                <a:solidFill>
                  <a:prstClr val="black"/>
                </a:solidFill>
              </a:rPr>
              <a:t>Confirm fees are approved and appropriate.</a:t>
            </a:r>
          </a:p>
          <a:p>
            <a:pPr defTabSz="966612">
              <a:defRPr/>
            </a:pPr>
            <a:r>
              <a:rPr lang="en-US" sz="1300" i="1" dirty="0">
                <a:solidFill>
                  <a:prstClr val="black"/>
                </a:solidFill>
              </a:rPr>
              <a:t>Policy Reference(s):  FPM 3.D.3</a:t>
            </a:r>
          </a:p>
          <a:p>
            <a:pPr defTabSz="966612">
              <a:defRPr/>
            </a:pPr>
            <a:r>
              <a:rPr lang="en-US" sz="1300" i="1" dirty="0">
                <a:solidFill>
                  <a:prstClr val="black"/>
                </a:solidFill>
              </a:rPr>
              <a:t>FPG Article(s):  Accounting Audit</a:t>
            </a:r>
          </a:p>
          <a:p>
            <a:pPr defTabSz="966612">
              <a:defRPr/>
            </a:pPr>
            <a:endParaRPr lang="en-US" sz="1300" dirty="0">
              <a:solidFill>
                <a:prstClr val="black"/>
              </a:solidFill>
            </a:endParaRPr>
          </a:p>
          <a:p>
            <a:pPr defTabSz="966612">
              <a:defRPr/>
            </a:pPr>
            <a:r>
              <a:rPr lang="en-US" sz="1300" u="sng" dirty="0">
                <a:solidFill>
                  <a:prstClr val="black"/>
                </a:solidFill>
              </a:rPr>
              <a:t>Instructor Notes:</a:t>
            </a:r>
          </a:p>
          <a:p>
            <a:endParaRPr lang="en-US" b="0" dirty="0"/>
          </a:p>
          <a:p>
            <a:r>
              <a:rPr lang="en-US" b="0" dirty="0"/>
              <a:t>The Complex Accounting Audit course uses the Itemize Expenses fields.  Simple situations using</a:t>
            </a:r>
            <a:r>
              <a:rPr lang="en-US" b="0" baseline="0" dirty="0"/>
              <a:t> the Standard Expenses fields are taught during the </a:t>
            </a:r>
            <a:r>
              <a:rPr lang="en-US" b="0" i="1" baseline="0" dirty="0"/>
              <a:t>Accounting Audit </a:t>
            </a:r>
            <a:r>
              <a:rPr lang="en-US" b="0" baseline="0" dirty="0"/>
              <a:t>course.  The auditing LIE can use the Itemize Income, Itemize Expenses or Itemize Assets sections together or separately. </a:t>
            </a:r>
          </a:p>
          <a:p>
            <a:endParaRPr lang="en-US" sz="1300" dirty="0"/>
          </a:p>
          <a:p>
            <a:pPr defTabSz="966612">
              <a:defRPr/>
            </a:pPr>
            <a:r>
              <a:rPr lang="en-US" sz="1300" dirty="0"/>
              <a:t>The </a:t>
            </a:r>
            <a:r>
              <a:rPr lang="en-US" sz="1300" b="1" dirty="0"/>
              <a:t>EXPENSES</a:t>
            </a:r>
            <a:r>
              <a:rPr lang="en-US" sz="1300" dirty="0"/>
              <a:t> section is used to confirm all expenses the fiduciary paid on the beneficiary’s behalf during the accounting period.  </a:t>
            </a:r>
            <a:r>
              <a:rPr lang="en-US" b="0" baseline="0" dirty="0"/>
              <a:t>Clicking the Itemize checkbox enables a grid to capture more complex scenarios.  The auditing LIE continues to use Share, financial institution statements, and the eFolder to validate expenses.  </a:t>
            </a:r>
          </a:p>
          <a:p>
            <a:pPr defTabSz="966612">
              <a:defRPr/>
            </a:pPr>
            <a:endParaRPr lang="en-US" b="0" baseline="0" dirty="0"/>
          </a:p>
          <a:p>
            <a:pPr defTabSz="966612">
              <a:defRPr/>
            </a:pPr>
            <a:r>
              <a:rPr lang="en-US" b="0" u="sng" baseline="0" dirty="0"/>
              <a:t>Instructor Demonstration:</a:t>
            </a:r>
          </a:p>
          <a:p>
            <a:pPr defTabSz="966612">
              <a:defRPr/>
            </a:pPr>
            <a:endParaRPr lang="en-US" b="0" baseline="0" dirty="0"/>
          </a:p>
          <a:p>
            <a:pPr defTabSz="966612">
              <a:defRPr/>
            </a:pPr>
            <a:r>
              <a:rPr lang="en-US" b="0" baseline="0" dirty="0"/>
              <a:t>Demonstrate how to navigate to the Expenses section of the </a:t>
            </a:r>
            <a:r>
              <a:rPr lang="en-US" b="0" i="1" baseline="0" dirty="0"/>
              <a:t>Accounting Audit  </a:t>
            </a:r>
            <a:r>
              <a:rPr lang="en-US" b="0" baseline="0" dirty="0"/>
              <a:t>FPG article on KM.</a:t>
            </a:r>
          </a:p>
          <a:p>
            <a:pPr defTabSz="966612">
              <a:defRPr/>
            </a:pPr>
            <a:endParaRPr lang="en-US" b="0" baseline="0" dirty="0"/>
          </a:p>
          <a:p>
            <a:pPr defTabSz="966612">
              <a:defRPr/>
            </a:pPr>
            <a:r>
              <a:rPr lang="en-US" sz="1300" dirty="0">
                <a:solidFill>
                  <a:prstClr val="black"/>
                </a:solidFill>
              </a:rPr>
              <a:t>From the AW you created, explain that clicking the itemized expenses checkbox enables the Itemized Expenses section and removes the Standard expenses sections. Click the + button to show the individual expense window. Name the expense and explain that the expense type determines from which FUM category the AW reduces the expense.</a:t>
            </a:r>
          </a:p>
          <a:p>
            <a:pPr defTabSz="966612">
              <a:defRPr/>
            </a:pPr>
            <a:endParaRPr lang="en-US" sz="1300" dirty="0">
              <a:solidFill>
                <a:prstClr val="black"/>
              </a:solidFill>
            </a:endParaRPr>
          </a:p>
          <a:p>
            <a:pPr defTabSz="966612">
              <a:defRPr/>
            </a:pPr>
            <a:r>
              <a:rPr lang="en-US" sz="1300" dirty="0">
                <a:solidFill>
                  <a:prstClr val="black"/>
                </a:solidFill>
              </a:rPr>
              <a:t>Explain when the Fid Fee expense type is selected the expense is deducted from VA Only and not proportionally as the Standard expense type uses. </a:t>
            </a:r>
          </a:p>
          <a:p>
            <a:pPr defTabSz="966612">
              <a:defRPr/>
            </a:pPr>
            <a:endParaRPr lang="en-US" sz="1300" dirty="0">
              <a:solidFill>
                <a:prstClr val="black"/>
              </a:solidFill>
            </a:endParaRPr>
          </a:p>
          <a:p>
            <a:pPr defTabSz="966612">
              <a:defRPr/>
            </a:pPr>
            <a:r>
              <a:rPr lang="en-US" sz="1300" dirty="0">
                <a:solidFill>
                  <a:prstClr val="black"/>
                </a:solidFill>
              </a:rPr>
              <a:t>The following scenarios may be easier to calculate with itemized expenses:</a:t>
            </a:r>
          </a:p>
          <a:p>
            <a:pPr defTabSz="966612">
              <a:defRPr/>
            </a:pPr>
            <a:endParaRPr lang="en-US" b="0" baseline="0" dirty="0"/>
          </a:p>
          <a:p>
            <a:pPr marL="181240" indent="-181240" defTabSz="966612">
              <a:buFont typeface="Arial" panose="020B0604020202020204" pitchFamily="34" charset="0"/>
              <a:buChar char="•"/>
              <a:defRPr/>
            </a:pPr>
            <a:r>
              <a:rPr lang="en-US" b="0" baseline="0" dirty="0"/>
              <a:t>Expenses change from month to month in a category</a:t>
            </a:r>
          </a:p>
          <a:p>
            <a:pPr marL="181240" indent="-181240" defTabSz="966612">
              <a:buFont typeface="Arial" panose="020B0604020202020204" pitchFamily="34" charset="0"/>
              <a:buChar char="•"/>
              <a:defRPr/>
            </a:pPr>
            <a:r>
              <a:rPr lang="en-US" b="0" baseline="0" dirty="0"/>
              <a:t>Court accounting does not categorize expenses</a:t>
            </a:r>
          </a:p>
          <a:p>
            <a:pPr marL="181240" indent="-181240" defTabSz="966612">
              <a:buFont typeface="Arial" panose="020B0604020202020204" pitchFamily="34" charset="0"/>
              <a:buChar char="•"/>
              <a:defRPr/>
            </a:pPr>
            <a:r>
              <a:rPr lang="en-US" b="0" baseline="0" dirty="0"/>
              <a:t>An expense must be taken from VA or Other only based on financial evidence</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3568449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i="1" dirty="0">
                <a:solidFill>
                  <a:prstClr val="black"/>
                </a:solidFill>
              </a:rPr>
              <a:t>Learning Objectives: </a:t>
            </a:r>
          </a:p>
          <a:p>
            <a:pPr marL="181240" indent="-181240" defTabSz="966612">
              <a:buFont typeface="Arial" panose="020B0604020202020204" pitchFamily="34" charset="0"/>
              <a:buChar char="•"/>
              <a:defRPr/>
            </a:pPr>
            <a:r>
              <a:rPr lang="en-US" sz="1300" i="1" dirty="0">
                <a:solidFill>
                  <a:prstClr val="black"/>
                </a:solidFill>
              </a:rPr>
              <a:t>Input complex accounting information in AW.</a:t>
            </a:r>
          </a:p>
          <a:p>
            <a:pPr marL="181240" indent="-181240" defTabSz="966612">
              <a:buFont typeface="Arial" panose="020B0604020202020204" pitchFamily="34" charset="0"/>
              <a:buChar char="•"/>
              <a:defRPr/>
            </a:pPr>
            <a:r>
              <a:rPr lang="en-US" sz="1300" i="1" dirty="0">
                <a:solidFill>
                  <a:prstClr val="black"/>
                </a:solidFill>
              </a:rPr>
              <a:t>Confirm income, expenses and assets with accounting documents, bank statements and available systems.</a:t>
            </a:r>
          </a:p>
          <a:p>
            <a:pPr defTabSz="966612">
              <a:defRPr/>
            </a:pPr>
            <a:r>
              <a:rPr lang="en-US" sz="1300" i="1" dirty="0">
                <a:solidFill>
                  <a:prstClr val="black"/>
                </a:solidFill>
              </a:rPr>
              <a:t>Policy Reference(s):  FPM 3.D.5, FPM 3.D.6</a:t>
            </a:r>
          </a:p>
          <a:p>
            <a:pPr defTabSz="966612">
              <a:defRPr/>
            </a:pPr>
            <a:r>
              <a:rPr lang="en-US" sz="1300" i="1" dirty="0">
                <a:solidFill>
                  <a:prstClr val="black"/>
                </a:solidFill>
              </a:rPr>
              <a:t>FPG Article(s):  Accounting Audit</a:t>
            </a:r>
          </a:p>
          <a:p>
            <a:pPr defTabSz="966612">
              <a:defRPr/>
            </a:pPr>
            <a:endParaRPr lang="en-US" sz="1300" dirty="0">
              <a:solidFill>
                <a:prstClr val="black"/>
              </a:solidFill>
            </a:endParaRPr>
          </a:p>
          <a:p>
            <a:pPr defTabSz="966612">
              <a:defRPr/>
            </a:pPr>
            <a:r>
              <a:rPr lang="en-US" sz="1300" u="sng" dirty="0">
                <a:solidFill>
                  <a:prstClr val="black"/>
                </a:solidFill>
              </a:rPr>
              <a:t>Instructor Notes:</a:t>
            </a:r>
          </a:p>
          <a:p>
            <a:endParaRPr lang="en-US" b="0" dirty="0"/>
          </a:p>
          <a:p>
            <a:r>
              <a:rPr lang="en-US" b="0" dirty="0"/>
              <a:t>The Complex Accounting Audit course uses the Itemize Assets fields.  Simple situations using</a:t>
            </a:r>
            <a:r>
              <a:rPr lang="en-US" b="0" baseline="0" dirty="0"/>
              <a:t> the Standard Assets fields are taught during the </a:t>
            </a:r>
            <a:r>
              <a:rPr lang="en-US" b="0" i="1" baseline="0" dirty="0"/>
              <a:t>Accounting Audit c</a:t>
            </a:r>
            <a:r>
              <a:rPr lang="en-US" b="0" baseline="0" dirty="0"/>
              <a:t>ourse.  The auditing LIE can use the Itemize Income, Itemize Expenses or Itemize Assets sections together or separately. </a:t>
            </a:r>
          </a:p>
          <a:p>
            <a:endParaRPr lang="en-US" dirty="0"/>
          </a:p>
          <a:p>
            <a:pPr defTabSz="966612">
              <a:defRPr/>
            </a:pPr>
            <a:r>
              <a:rPr lang="en-US" sz="1300" dirty="0"/>
              <a:t>The </a:t>
            </a:r>
            <a:r>
              <a:rPr lang="en-US" sz="1300" b="1" dirty="0"/>
              <a:t>ASSETS</a:t>
            </a:r>
            <a:r>
              <a:rPr lang="en-US" sz="1300" dirty="0"/>
              <a:t> section confirms all assets the fiduciary managed at the end of the accounting period.  </a:t>
            </a:r>
            <a:r>
              <a:rPr lang="en-US" b="0" baseline="0" dirty="0"/>
              <a:t>Clicking the Itemize checkbox enables a grid to capture more complex scenarios.  The auditing LIE continues to use Share, financial institution statements, and the eFolder to validate assets.  </a:t>
            </a:r>
          </a:p>
          <a:p>
            <a:pPr defTabSz="966612">
              <a:defRPr/>
            </a:pPr>
            <a:endParaRPr lang="en-US" b="0" baseline="0" dirty="0"/>
          </a:p>
          <a:p>
            <a:pPr defTabSz="966612">
              <a:defRPr/>
            </a:pPr>
            <a:r>
              <a:rPr lang="en-US" b="0" u="sng" baseline="0" dirty="0"/>
              <a:t>Instructor Demonstration:</a:t>
            </a:r>
            <a:r>
              <a:rPr lang="en-US" b="0" u="none" baseline="0" dirty="0"/>
              <a:t> </a:t>
            </a:r>
          </a:p>
          <a:p>
            <a:pPr defTabSz="966612">
              <a:defRPr/>
            </a:pPr>
            <a:endParaRPr lang="en-US" b="0" u="sng" baseline="0" dirty="0"/>
          </a:p>
          <a:p>
            <a:pPr defTabSz="966612">
              <a:defRPr/>
            </a:pPr>
            <a:r>
              <a:rPr lang="en-US" b="0" baseline="0" dirty="0"/>
              <a:t>Demonstrate how to navigate to the Assets section of the </a:t>
            </a:r>
            <a:r>
              <a:rPr lang="en-US" b="0" i="1" baseline="0" dirty="0"/>
              <a:t>Accounting Audit  </a:t>
            </a:r>
            <a:r>
              <a:rPr lang="en-US" b="0" baseline="0" dirty="0"/>
              <a:t>FPG article on KM.</a:t>
            </a:r>
          </a:p>
          <a:p>
            <a:pPr defTabSz="966612">
              <a:defRPr/>
            </a:pPr>
            <a:endParaRPr lang="en-US" b="0" baseline="0" dirty="0"/>
          </a:p>
          <a:p>
            <a:pPr defTabSz="966612">
              <a:defRPr/>
            </a:pPr>
            <a:r>
              <a:rPr lang="en-US" sz="1300" dirty="0">
                <a:solidFill>
                  <a:prstClr val="black"/>
                </a:solidFill>
              </a:rPr>
              <a:t>From the AW you created, explain that clicking the itemized assets checkbox enables the Itemized Assets section and removes the Standard assets sections. Click the + button to show the individual asset window. Name the asset and explain that the asset type is used to compare current assets from total FUM.</a:t>
            </a:r>
          </a:p>
          <a:p>
            <a:pPr defTabSz="966612">
              <a:defRPr/>
            </a:pPr>
            <a:endParaRPr lang="en-US" sz="1300" dirty="0">
              <a:solidFill>
                <a:prstClr val="black"/>
              </a:solidFill>
            </a:endParaRPr>
          </a:p>
          <a:p>
            <a:pPr defTabSz="966612">
              <a:defRPr/>
            </a:pPr>
            <a:r>
              <a:rPr lang="en-US" sz="1300" dirty="0">
                <a:solidFill>
                  <a:prstClr val="black"/>
                </a:solidFill>
              </a:rPr>
              <a:t>Explain that the itemized assets are useful for the following scenarios:</a:t>
            </a:r>
          </a:p>
          <a:p>
            <a:pPr defTabSz="966612">
              <a:defRPr/>
            </a:pPr>
            <a:endParaRPr lang="en-US" sz="1300" dirty="0">
              <a:solidFill>
                <a:prstClr val="black"/>
              </a:solidFill>
            </a:endParaRPr>
          </a:p>
          <a:p>
            <a:pPr marL="181240" indent="-181240" defTabSz="966612">
              <a:buFont typeface="Arial" panose="020B0604020202020204" pitchFamily="34" charset="0"/>
              <a:buChar char="•"/>
              <a:defRPr/>
            </a:pPr>
            <a:r>
              <a:rPr lang="en-US" sz="1300" dirty="0">
                <a:solidFill>
                  <a:prstClr val="black"/>
                </a:solidFill>
              </a:rPr>
              <a:t>Multiple Outstanding items</a:t>
            </a:r>
          </a:p>
          <a:p>
            <a:pPr marL="181240" indent="-181240" defTabSz="966612">
              <a:buFont typeface="Arial" panose="020B0604020202020204" pitchFamily="34" charset="0"/>
              <a:buChar char="•"/>
              <a:defRPr/>
            </a:pPr>
            <a:r>
              <a:rPr lang="en-US" sz="1300" dirty="0">
                <a:solidFill>
                  <a:prstClr val="black"/>
                </a:solidFill>
              </a:rPr>
              <a:t>Large number of different account types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2742862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1011852">
              <a:defRPr/>
            </a:pPr>
            <a:r>
              <a:rPr lang="en-US" u="sng" dirty="0"/>
              <a:t>Instructor Notes:</a:t>
            </a:r>
            <a:endParaRPr lang="en-US" u="none" dirty="0"/>
          </a:p>
          <a:p>
            <a:pPr marL="0" lvl="1" defTabSz="1011852">
              <a:defRPr/>
            </a:pPr>
            <a:endParaRPr lang="en-US" u="sng" dirty="0"/>
          </a:p>
          <a:p>
            <a:r>
              <a:rPr lang="en-US" dirty="0"/>
              <a:t>(Recall)  These</a:t>
            </a:r>
            <a:r>
              <a:rPr lang="en-US" baseline="0" dirty="0"/>
              <a:t> are our learning objectives as stated from the beginning of the training:</a:t>
            </a:r>
            <a:endParaRPr lang="en-US" dirty="0"/>
          </a:p>
          <a:p>
            <a:pPr marL="181240" indent="-181240">
              <a:buFont typeface="Arial" panose="020B0604020202020204" pitchFamily="34" charset="0"/>
              <a:buChar char="•"/>
            </a:pPr>
            <a:r>
              <a:rPr lang="en-US" dirty="0"/>
              <a:t>Input complex accounting information in AW</a:t>
            </a:r>
          </a:p>
          <a:p>
            <a:pPr marL="181240" indent="-181240">
              <a:buFont typeface="Arial" panose="020B0604020202020204" pitchFamily="34" charset="0"/>
              <a:buChar char="•"/>
            </a:pPr>
            <a:r>
              <a:rPr lang="en-US" dirty="0"/>
              <a:t>Confirm income, expenses and assets with accounting documents, bank statements and available systems</a:t>
            </a:r>
          </a:p>
          <a:p>
            <a:pPr marL="181240" indent="-181240">
              <a:buFont typeface="Arial" panose="020B0604020202020204" pitchFamily="34" charset="0"/>
              <a:buChar char="•"/>
            </a:pPr>
            <a:r>
              <a:rPr lang="en-US" dirty="0"/>
              <a:t>Confirm fees are approved and appropriate</a:t>
            </a:r>
          </a:p>
          <a:p>
            <a:pPr marL="0" lvl="1" defTabSz="1021750">
              <a:defRPr/>
            </a:pPr>
            <a:endParaRPr lang="en-US" dirty="0"/>
          </a:p>
          <a:p>
            <a:pPr marL="0" lvl="1" defTabSz="1021750">
              <a:defRPr/>
            </a:pPr>
            <a:r>
              <a:rPr lang="en-US" dirty="0"/>
              <a:t>(Recap)  We discussed each of these learning objectives through the following topics in each slide today:</a:t>
            </a:r>
          </a:p>
          <a:p>
            <a:pPr marL="191589" indent="-191589">
              <a:buFont typeface="Arial" panose="020B0604020202020204" pitchFamily="34" charset="0"/>
              <a:buChar char="•"/>
            </a:pPr>
            <a:r>
              <a:rPr lang="en-US" dirty="0"/>
              <a:t>Income</a:t>
            </a:r>
          </a:p>
          <a:p>
            <a:pPr marL="191589" indent="-191589">
              <a:buFont typeface="Arial" panose="020B0604020202020204" pitchFamily="34" charset="0"/>
              <a:buChar char="•"/>
            </a:pPr>
            <a:r>
              <a:rPr lang="en-US" dirty="0"/>
              <a:t>Expenses</a:t>
            </a:r>
          </a:p>
          <a:p>
            <a:pPr marL="191589" indent="-191589">
              <a:buFont typeface="Arial" panose="020B0604020202020204" pitchFamily="34" charset="0"/>
              <a:buChar char="•"/>
            </a:pPr>
            <a:r>
              <a:rPr lang="en-US" dirty="0"/>
              <a:t>Assets</a:t>
            </a:r>
          </a:p>
          <a:p>
            <a:pPr marL="0" lvl="1" defTabSz="1021750">
              <a:defRPr/>
            </a:pPr>
            <a:endParaRPr lang="en-US" dirty="0"/>
          </a:p>
          <a:p>
            <a:pPr marL="0" lvl="1" defTabSz="1021750">
              <a:defRPr/>
            </a:pPr>
            <a:r>
              <a:rPr lang="en-US" b="1" dirty="0"/>
              <a:t>Are there any additional questions?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3330190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21806">
              <a:defRPr/>
            </a:pPr>
            <a:r>
              <a:rPr lang="en-US" sz="1400" u="sng" dirty="0">
                <a:solidFill>
                  <a:prstClr val="black"/>
                </a:solidFill>
              </a:rPr>
              <a:t>Instructor Notes:</a:t>
            </a:r>
          </a:p>
          <a:p>
            <a:pPr defTabSz="1021806">
              <a:defRPr/>
            </a:pPr>
            <a:endParaRPr lang="en-US" sz="1400" u="sng" dirty="0">
              <a:solidFill>
                <a:prstClr val="black"/>
              </a:solidFill>
            </a:endParaRPr>
          </a:p>
          <a:p>
            <a:pPr defTabSz="1021806">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All feedback is welcome!</a:t>
            </a:r>
            <a:endParaRPr lang="en-US" dirty="0"/>
          </a:p>
          <a:p>
            <a:pPr marL="488844" indent="-244422"/>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529396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Complex Accounting Audit</a:t>
            </a:r>
          </a:p>
        </p:txBody>
      </p:sp>
      <p:sp>
        <p:nvSpPr>
          <p:cNvPr id="3" name="Subtitle 2"/>
          <p:cNvSpPr>
            <a:spLocks noGrp="1"/>
          </p:cNvSpPr>
          <p:nvPr>
            <p:ph type="subTitle" idx="1"/>
          </p:nvPr>
        </p:nvSpPr>
        <p:spPr/>
        <p:txBody>
          <a:bodyPr/>
          <a:lstStyle/>
          <a:p>
            <a:r>
              <a:rPr lang="en-US" dirty="0"/>
              <a:t>Pension and Fiduciary Service</a:t>
            </a:r>
          </a:p>
          <a:p>
            <a:r>
              <a:rPr lang="en-US" dirty="0"/>
              <a:t>October 2018</a:t>
            </a:r>
          </a:p>
        </p:txBody>
      </p:sp>
    </p:spTree>
    <p:extLst>
      <p:ext uri="{BB962C8B-B14F-4D97-AF65-F5344CB8AC3E}">
        <p14:creationId xmlns:p14="http://schemas.microsoft.com/office/powerpoint/2010/main" val="367097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295400"/>
            <a:ext cx="8534400" cy="5181600"/>
          </a:xfrm>
        </p:spPr>
        <p:txBody>
          <a:bodyPr>
            <a:noAutofit/>
          </a:bodyPr>
          <a:lstStyle/>
          <a:p>
            <a:pPr lvl="0"/>
            <a:r>
              <a:rPr lang="en-US" dirty="0"/>
              <a:t>Input complex accounting information in AW</a:t>
            </a:r>
          </a:p>
          <a:p>
            <a:pPr lvl="0"/>
            <a:r>
              <a:rPr lang="en-US" dirty="0"/>
              <a:t>Confirm income, expenses and assets with accounting documents, bank statements and available systems</a:t>
            </a:r>
          </a:p>
          <a:p>
            <a:pPr lvl="0"/>
            <a:r>
              <a:rPr lang="en-US" dirty="0"/>
              <a:t>Confirm fees are approved and appropriate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31387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FPM 3.D, </a:t>
            </a:r>
            <a:r>
              <a:rPr lang="en-US" i="1" dirty="0"/>
              <a:t>Accounting Audit</a:t>
            </a:r>
          </a:p>
          <a:p>
            <a:r>
              <a:rPr lang="en-US" dirty="0"/>
              <a:t>FPM 3.E.1.d, </a:t>
            </a:r>
            <a:r>
              <a:rPr lang="en-US" i="1" dirty="0"/>
              <a:t>Updating BFFS for Each Accounting Review</a:t>
            </a:r>
          </a:p>
          <a:p>
            <a:r>
              <a:rPr lang="en-US" dirty="0"/>
              <a:t>FPG, </a:t>
            </a:r>
            <a:r>
              <a:rPr lang="en-US" i="1" dirty="0"/>
              <a:t>Accounting Audit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278229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87288139"/>
              </p:ext>
            </p:extLst>
          </p:nvPr>
        </p:nvGraphicFramePr>
        <p:xfrm>
          <a:off x="304800" y="1219200"/>
          <a:ext cx="6477000" cy="360680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70840">
                <a:tc>
                  <a:txBody>
                    <a:bodyPr/>
                    <a:lstStyle/>
                    <a:p>
                      <a:r>
                        <a:rPr lang="en-US" dirty="0"/>
                        <a:t>Income Type</a:t>
                      </a:r>
                    </a:p>
                  </a:txBody>
                  <a:tcPr marL="164592" marR="164592"/>
                </a:tc>
                <a:tc>
                  <a:txBody>
                    <a:bodyPr/>
                    <a:lstStyle/>
                    <a:p>
                      <a:r>
                        <a:rPr lang="en-US" dirty="0"/>
                        <a:t>FUM</a:t>
                      </a:r>
                    </a:p>
                  </a:txBody>
                  <a:tcPr marL="164592" marR="164592"/>
                </a:tc>
                <a:tc>
                  <a:txBody>
                    <a:bodyPr/>
                    <a:lstStyle/>
                    <a:p>
                      <a:r>
                        <a:rPr lang="en-US" dirty="0"/>
                        <a:t>Fid Fee</a:t>
                      </a:r>
                    </a:p>
                  </a:txBody>
                  <a:tcPr marL="164592" marR="164592"/>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Interest</a:t>
                      </a:r>
                      <a:endParaRPr lang="en-US" dirty="0"/>
                    </a:p>
                  </a:txBody>
                  <a:tcPr marL="164592" marR="1645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Proportional to previous FUM</a:t>
                      </a:r>
                    </a:p>
                  </a:txBody>
                  <a:tcPr marL="164592" marR="1645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Fee</a:t>
                      </a:r>
                    </a:p>
                  </a:txBody>
                  <a:tcPr marL="164592" marR="164592"/>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Social Security</a:t>
                      </a:r>
                      <a:endParaRPr lang="en-US" dirty="0"/>
                    </a:p>
                  </a:txBody>
                  <a:tcPr marL="164592" marR="1645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Other FUM</a:t>
                      </a:r>
                      <a:endParaRPr lang="en-US" dirty="0"/>
                    </a:p>
                  </a:txBody>
                  <a:tcPr marL="164592" marR="16459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Fee</a:t>
                      </a:r>
                    </a:p>
                  </a:txBody>
                  <a:tcPr marL="164592" marR="164592"/>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VA</a:t>
                      </a:r>
                      <a:endParaRPr lang="en-US" dirty="0"/>
                    </a:p>
                  </a:txBody>
                  <a:tcPr marL="164592" marR="164592"/>
                </a:tc>
                <a:tc>
                  <a:txBody>
                    <a:bodyPr/>
                    <a:lstStyle/>
                    <a:p>
                      <a:r>
                        <a:rPr lang="en-US" dirty="0"/>
                        <a:t>VA FUM</a:t>
                      </a:r>
                    </a:p>
                  </a:txBody>
                  <a:tcPr marL="164592" marR="164592"/>
                </a:tc>
                <a:tc>
                  <a:txBody>
                    <a:bodyPr/>
                    <a:lstStyle/>
                    <a:p>
                      <a:r>
                        <a:rPr lang="en-US" dirty="0"/>
                        <a:t>Fee</a:t>
                      </a:r>
                    </a:p>
                  </a:txBody>
                  <a:tcPr marL="164592" marR="164592"/>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VA From Previous Fid</a:t>
                      </a:r>
                      <a:endParaRPr lang="en-US" dirty="0"/>
                    </a:p>
                  </a:txBody>
                  <a:tcPr marL="164592" marR="164592"/>
                </a:tc>
                <a:tc>
                  <a:txBody>
                    <a:bodyPr/>
                    <a:lstStyle/>
                    <a:p>
                      <a:r>
                        <a:rPr lang="en-US" dirty="0"/>
                        <a:t>VA FUM</a:t>
                      </a:r>
                    </a:p>
                  </a:txBody>
                  <a:tcPr marL="164592" marR="164592"/>
                </a:tc>
                <a:tc>
                  <a:txBody>
                    <a:bodyPr/>
                    <a:lstStyle/>
                    <a:p>
                      <a:r>
                        <a:rPr lang="en-US" dirty="0"/>
                        <a:t>No Fee</a:t>
                      </a:r>
                    </a:p>
                  </a:txBody>
                  <a:tcPr marL="164592" marR="164592"/>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VA Other</a:t>
                      </a:r>
                      <a:endParaRPr lang="en-US" dirty="0"/>
                    </a:p>
                  </a:txBody>
                  <a:tcPr marL="164592" marR="164592"/>
                </a:tc>
                <a:tc>
                  <a:txBody>
                    <a:bodyPr/>
                    <a:lstStyle/>
                    <a:p>
                      <a:r>
                        <a:rPr lang="en-US"/>
                        <a:t>VA FUM</a:t>
                      </a:r>
                      <a:endParaRPr lang="en-US" dirty="0"/>
                    </a:p>
                  </a:txBody>
                  <a:tcPr marL="164592" marR="164592"/>
                </a:tc>
                <a:tc>
                  <a:txBody>
                    <a:bodyPr/>
                    <a:lstStyle/>
                    <a:p>
                      <a:r>
                        <a:rPr lang="en-US" dirty="0"/>
                        <a:t>Fee</a:t>
                      </a:r>
                    </a:p>
                  </a:txBody>
                  <a:tcPr marL="164592" marR="164592"/>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VA Retro</a:t>
                      </a:r>
                      <a:endParaRPr lang="en-US" dirty="0"/>
                    </a:p>
                  </a:txBody>
                  <a:tcPr marL="164592" marR="164592"/>
                </a:tc>
                <a:tc>
                  <a:txBody>
                    <a:bodyPr/>
                    <a:lstStyle/>
                    <a:p>
                      <a:r>
                        <a:rPr lang="en-US"/>
                        <a:t>VA FUM</a:t>
                      </a:r>
                      <a:endParaRPr lang="en-US" dirty="0"/>
                    </a:p>
                  </a:txBody>
                  <a:tcPr marL="164592" marR="164592"/>
                </a:tc>
                <a:tc>
                  <a:txBody>
                    <a:bodyPr/>
                    <a:lstStyle/>
                    <a:p>
                      <a:r>
                        <a:rPr lang="en-US" dirty="0"/>
                        <a:t>No Fee</a:t>
                      </a:r>
                    </a:p>
                  </a:txBody>
                  <a:tcPr marL="164592" marR="164592"/>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VA Other (No Fee)</a:t>
                      </a:r>
                      <a:endParaRPr lang="en-US" dirty="0"/>
                    </a:p>
                  </a:txBody>
                  <a:tcPr marL="164592" marR="164592"/>
                </a:tc>
                <a:tc>
                  <a:txBody>
                    <a:bodyPr/>
                    <a:lstStyle/>
                    <a:p>
                      <a:r>
                        <a:rPr lang="en-US" dirty="0"/>
                        <a:t>VA FUM</a:t>
                      </a:r>
                    </a:p>
                  </a:txBody>
                  <a:tcPr marL="164592" marR="164592"/>
                </a:tc>
                <a:tc>
                  <a:txBody>
                    <a:bodyPr/>
                    <a:lstStyle/>
                    <a:p>
                      <a:r>
                        <a:rPr lang="en-US" dirty="0"/>
                        <a:t>No Fee</a:t>
                      </a:r>
                    </a:p>
                  </a:txBody>
                  <a:tcPr marL="164592" marR="164592"/>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Other</a:t>
                      </a:r>
                      <a:endParaRPr lang="en-US" dirty="0"/>
                    </a:p>
                  </a:txBody>
                  <a:tcPr marL="164592" marR="164592"/>
                </a:tc>
                <a:tc>
                  <a:txBody>
                    <a:bodyPr/>
                    <a:lstStyle/>
                    <a:p>
                      <a:r>
                        <a:rPr lang="en-US" dirty="0"/>
                        <a:t>Other FUM</a:t>
                      </a:r>
                    </a:p>
                  </a:txBody>
                  <a:tcPr marL="164592" marR="164592"/>
                </a:tc>
                <a:tc>
                  <a:txBody>
                    <a:bodyPr/>
                    <a:lstStyle/>
                    <a:p>
                      <a:r>
                        <a:rPr lang="en-US" dirty="0"/>
                        <a:t>No Fee</a:t>
                      </a:r>
                    </a:p>
                  </a:txBody>
                  <a:tcPr marL="164592" marR="164592"/>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232025"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2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Expenses</a:t>
            </a:r>
          </a:p>
        </p:txBody>
      </p:sp>
      <p:sp>
        <p:nvSpPr>
          <p:cNvPr id="3" name="Content Placeholder 2"/>
          <p:cNvSpPr>
            <a:spLocks noGrp="1"/>
          </p:cNvSpPr>
          <p:nvPr>
            <p:ph idx="1"/>
          </p:nvPr>
        </p:nvSpPr>
        <p:spPr/>
        <p:txBody>
          <a:bodyPr/>
          <a:lstStyle/>
          <a:p>
            <a:r>
              <a:rPr lang="en-US" dirty="0"/>
              <a:t>Expense Types</a:t>
            </a:r>
          </a:p>
          <a:p>
            <a:pPr lvl="1"/>
            <a:r>
              <a:rPr lang="en-US" dirty="0"/>
              <a:t>Standard</a:t>
            </a:r>
          </a:p>
          <a:p>
            <a:pPr lvl="1"/>
            <a:r>
              <a:rPr lang="en-US" dirty="0"/>
              <a:t>VA Only</a:t>
            </a:r>
          </a:p>
          <a:p>
            <a:pPr lvl="1"/>
            <a:r>
              <a:rPr lang="en-US" dirty="0"/>
              <a:t>Other Only</a:t>
            </a:r>
          </a:p>
          <a:p>
            <a:r>
              <a:rPr lang="en-US" dirty="0"/>
              <a:t>Fid Fee</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572000"/>
            <a:ext cx="2232025"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565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276032280"/>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70840">
                <a:tc>
                  <a:txBody>
                    <a:bodyPr/>
                    <a:lstStyle/>
                    <a:p>
                      <a:r>
                        <a:rPr lang="en-US" dirty="0"/>
                        <a:t>Asset Type</a:t>
                      </a:r>
                    </a:p>
                  </a:txBody>
                  <a:tcPr marL="186331" marR="186331"/>
                </a:tc>
                <a:tc>
                  <a:txBody>
                    <a:bodyPr/>
                    <a:lstStyle/>
                    <a:p>
                      <a:r>
                        <a:rPr lang="en-US" dirty="0"/>
                        <a:t>Usage</a:t>
                      </a:r>
                    </a:p>
                  </a:txBody>
                  <a:tcPr marL="186331" marR="186331"/>
                </a:tc>
                <a:extLst>
                  <a:ext uri="{0D108BD9-81ED-4DB2-BD59-A6C34878D82A}">
                    <a16:rowId xmlns:a16="http://schemas.microsoft.com/office/drawing/2014/main" val="10000"/>
                  </a:ext>
                </a:extLst>
              </a:tr>
              <a:tr h="370840">
                <a:tc>
                  <a:txBody>
                    <a:bodyPr/>
                    <a:lstStyle/>
                    <a:p>
                      <a:r>
                        <a:rPr lang="en-US" dirty="0"/>
                        <a:t>Account</a:t>
                      </a:r>
                    </a:p>
                  </a:txBody>
                  <a:tcPr marL="186331" marR="186331"/>
                </a:tc>
                <a:tc>
                  <a:txBody>
                    <a:bodyPr/>
                    <a:lstStyle/>
                    <a:p>
                      <a:r>
                        <a:rPr lang="en-US" dirty="0"/>
                        <a:t>Included in Total FUM</a:t>
                      </a:r>
                    </a:p>
                  </a:txBody>
                  <a:tcPr marL="186331" marR="186331"/>
                </a:tc>
                <a:extLst>
                  <a:ext uri="{0D108BD9-81ED-4DB2-BD59-A6C34878D82A}">
                    <a16:rowId xmlns:a16="http://schemas.microsoft.com/office/drawing/2014/main" val="10001"/>
                  </a:ext>
                </a:extLst>
              </a:tr>
              <a:tr h="370840">
                <a:tc>
                  <a:txBody>
                    <a:bodyPr/>
                    <a:lstStyle/>
                    <a:p>
                      <a:r>
                        <a:rPr lang="en-US" dirty="0"/>
                        <a:t>Cashed Bond</a:t>
                      </a:r>
                    </a:p>
                  </a:txBody>
                  <a:tcPr marL="186331" marR="186331"/>
                </a:tc>
                <a:tc>
                  <a:txBody>
                    <a:bodyPr/>
                    <a:lstStyle/>
                    <a:p>
                      <a:r>
                        <a:rPr lang="en-US" dirty="0"/>
                        <a:t>Included in Total FUM (Explains increase in income)</a:t>
                      </a:r>
                    </a:p>
                  </a:txBody>
                  <a:tcPr marL="186331" marR="186331"/>
                </a:tc>
                <a:extLst>
                  <a:ext uri="{0D108BD9-81ED-4DB2-BD59-A6C34878D82A}">
                    <a16:rowId xmlns:a16="http://schemas.microsoft.com/office/drawing/2014/main" val="10002"/>
                  </a:ext>
                </a:extLst>
              </a:tr>
              <a:tr h="370840">
                <a:tc>
                  <a:txBody>
                    <a:bodyPr/>
                    <a:lstStyle/>
                    <a:p>
                      <a:r>
                        <a:rPr lang="en-US" dirty="0"/>
                        <a:t>CD</a:t>
                      </a:r>
                    </a:p>
                  </a:txBody>
                  <a:tcPr marL="186331" marR="186331"/>
                </a:tc>
                <a:tc>
                  <a:txBody>
                    <a:bodyPr/>
                    <a:lstStyle/>
                    <a:p>
                      <a:r>
                        <a:rPr lang="en-US" dirty="0"/>
                        <a:t>Included in Total FUM</a:t>
                      </a:r>
                    </a:p>
                  </a:txBody>
                  <a:tcPr marL="186331" marR="186331"/>
                </a:tc>
                <a:extLst>
                  <a:ext uri="{0D108BD9-81ED-4DB2-BD59-A6C34878D82A}">
                    <a16:rowId xmlns:a16="http://schemas.microsoft.com/office/drawing/2014/main" val="10003"/>
                  </a:ext>
                </a:extLst>
              </a:tr>
              <a:tr h="370840">
                <a:tc>
                  <a:txBody>
                    <a:bodyPr/>
                    <a:lstStyle/>
                    <a:p>
                      <a:r>
                        <a:rPr lang="en-US" dirty="0"/>
                        <a:t>Outstanding Checks</a:t>
                      </a:r>
                    </a:p>
                  </a:txBody>
                  <a:tcPr marL="186331" marR="186331"/>
                </a:tc>
                <a:tc>
                  <a:txBody>
                    <a:bodyPr/>
                    <a:lstStyle/>
                    <a:p>
                      <a:r>
                        <a:rPr lang="en-US" dirty="0"/>
                        <a:t>Reduced from Assets to align FUM (Match an expense)</a:t>
                      </a:r>
                    </a:p>
                  </a:txBody>
                  <a:tcPr marL="186331" marR="186331"/>
                </a:tc>
                <a:extLst>
                  <a:ext uri="{0D108BD9-81ED-4DB2-BD59-A6C34878D82A}">
                    <a16:rowId xmlns:a16="http://schemas.microsoft.com/office/drawing/2014/main" val="10004"/>
                  </a:ext>
                </a:extLst>
              </a:tr>
              <a:tr h="370840">
                <a:tc>
                  <a:txBody>
                    <a:bodyPr/>
                    <a:lstStyle/>
                    <a:p>
                      <a:r>
                        <a:rPr lang="en-US" dirty="0"/>
                        <a:t>Outstanding Deposits</a:t>
                      </a:r>
                    </a:p>
                  </a:txBody>
                  <a:tcPr marL="186331" marR="186331"/>
                </a:tc>
                <a:tc>
                  <a:txBody>
                    <a:bodyPr/>
                    <a:lstStyle/>
                    <a:p>
                      <a:r>
                        <a:rPr lang="en-US" dirty="0"/>
                        <a:t>Added</a:t>
                      </a:r>
                      <a:r>
                        <a:rPr lang="en-US" baseline="0" dirty="0"/>
                        <a:t> to Assets to align FUM (Match an income item)</a:t>
                      </a:r>
                      <a:endParaRPr lang="en-US" dirty="0"/>
                    </a:p>
                  </a:txBody>
                  <a:tcPr marL="186331" marR="186331"/>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2025"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35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1026" name="Picture 2" descr="Image of a man sitting on a large question mark" title="Image of a man sitting on a large question mark"/>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2"/>
          </p:nvPr>
        </p:nvSpPr>
        <p:spPr/>
        <p:txBody>
          <a:bodyPr>
            <a:normAutofit/>
          </a:bodyPr>
          <a:lstStyle/>
          <a:p>
            <a:r>
              <a:rPr lang="en-US" dirty="0"/>
              <a:t>Income</a:t>
            </a:r>
          </a:p>
          <a:p>
            <a:r>
              <a:rPr lang="en-US" dirty="0"/>
              <a:t>Expenses</a:t>
            </a:r>
          </a:p>
          <a:p>
            <a:r>
              <a:rPr lang="en-US" dirty="0"/>
              <a:t>Assets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a:p>
        </p:txBody>
      </p:sp>
    </p:spTree>
    <p:extLst>
      <p:ext uri="{BB962C8B-B14F-4D97-AF65-F5344CB8AC3E}">
        <p14:creationId xmlns:p14="http://schemas.microsoft.com/office/powerpoint/2010/main" val="248590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Assessment &amp; Survey</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a:p>
        </p:txBody>
      </p:sp>
    </p:spTree>
    <p:extLst>
      <p:ext uri="{BB962C8B-B14F-4D97-AF65-F5344CB8AC3E}">
        <p14:creationId xmlns:p14="http://schemas.microsoft.com/office/powerpoint/2010/main" val="2224638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117&quot;&gt;&lt;/object&gt;&lt;object type=&quot;2&quot; unique_id=&quot;10118&quot;&gt;&lt;object type=&quot;3&quot; unique_id=&quot;10119&quot;&gt;&lt;property id=&quot;20148&quot; value=&quot;5&quot;/&gt;&lt;property id=&quot;20300&quot; value=&quot;Slide 1 - &amp;quot;Complex Accounting Audit&amp;quot;&quot;/&gt;&lt;property id=&quot;20307&quot; value=&quot;256&quot;/&gt;&lt;/object&gt;&lt;object type=&quot;3&quot; unique_id=&quot;10120&quot;&gt;&lt;property id=&quot;20148&quot; value=&quot;5&quot;/&gt;&lt;property id=&quot;20300&quot; value=&quot;Slide 2 - &amp;quot;Objectives&amp;quot;&quot;/&gt;&lt;property id=&quot;20307&quot; value=&quot;264&quot;/&gt;&lt;/object&gt;&lt;object type=&quot;3&quot; unique_id=&quot;10121&quot;&gt;&lt;property id=&quot;20148&quot; value=&quot;5&quot;/&gt;&lt;property id=&quot;20300&quot; value=&quot;Slide 3 - &amp;quot;References&amp;quot;&quot;/&gt;&lt;property id=&quot;20307&quot; value=&quot;273&quot;/&gt;&lt;/object&gt;&lt;object type=&quot;3&quot; unique_id=&quot;10122&quot;&gt;&lt;property id=&quot;20148&quot; value=&quot;5&quot;/&gt;&lt;property id=&quot;20300&quot; value=&quot;Slide 4 - &amp;quot;Income&amp;quot;&quot;/&gt;&lt;property id=&quot;20307&quot; value=&quot;267&quot;/&gt;&lt;/object&gt;&lt;object type=&quot;3&quot; unique_id=&quot;10123&quot;&gt;&lt;property id=&quot;20148&quot; value=&quot;5&quot;/&gt;&lt;property id=&quot;20300&quot; value=&quot;Slide 5 - &amp;quot;Expenses&amp;quot;&quot;/&gt;&lt;property id=&quot;20307&quot; value=&quot;268&quot;/&gt;&lt;/object&gt;&lt;object type=&quot;3&quot; unique_id=&quot;10124&quot;&gt;&lt;property id=&quot;20148&quot; value=&quot;5&quot;/&gt;&lt;property id=&quot;20300&quot; value=&quot;Slide 6 - &amp;quot;Assets&amp;quot;&quot;/&gt;&lt;property id=&quot;20307&quot; value=&quot;269&quot;/&gt;&lt;/object&gt;&lt;object type=&quot;3&quot; unique_id=&quot;10125&quot;&gt;&lt;property id=&quot;20148&quot; value=&quot;5&quot;/&gt;&lt;property id=&quot;20300&quot; value=&quot;Slide 7 - &amp;quot;Questions?&amp;quot;&quot;/&gt;&lt;property id=&quot;20307&quot; value=&quot;276&quot;/&gt;&lt;/object&gt;&lt;object type=&quot;3&quot; unique_id=&quot;10126&quot;&gt;&lt;property id=&quot;20148&quot; value=&quot;5&quot;/&gt;&lt;property id=&quot;20300&quot; value=&quot;Slide 8 - &amp;quot;TMS Assessment &amp;amp; Survey&amp;quot;&quot;/&gt;&lt;property id=&quot;20307&quot; value=&quot;277&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PFS Template</Template>
  <TotalTime>2135</TotalTime>
  <Words>1086</Words>
  <Application>Microsoft Office PowerPoint</Application>
  <PresentationFormat>On-screen Show (4:3)</PresentationFormat>
  <Paragraphs>186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PFS Template</vt:lpstr>
      <vt:lpstr>Complex Accounting Audit</vt:lpstr>
      <vt:lpstr>Objectives</vt:lpstr>
      <vt:lpstr>References</vt:lpstr>
      <vt:lpstr>Income</vt:lpstr>
      <vt:lpstr>Expenses</vt:lpstr>
      <vt:lpstr>Assets</vt:lpstr>
      <vt:lpstr>Questions?</vt:lpstr>
      <vt:lpstr>TMS Assessment &amp; Survey</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Laudato</dc:creator>
  <cp:lastModifiedBy>Spilker, Gina, VBAVACO</cp:lastModifiedBy>
  <cp:revision>103</cp:revision>
  <cp:lastPrinted>2018-10-29T19:52:12Z</cp:lastPrinted>
  <dcterms:created xsi:type="dcterms:W3CDTF">2016-10-13T19:12:55Z</dcterms:created>
  <dcterms:modified xsi:type="dcterms:W3CDTF">2018-10-29T19:52:30Z</dcterms:modified>
</cp:coreProperties>
</file>