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64" r:id="rId3"/>
    <p:sldId id="273" r:id="rId4"/>
    <p:sldId id="267" r:id="rId5"/>
    <p:sldId id="268" r:id="rId6"/>
    <p:sldId id="269" r:id="rId7"/>
    <p:sldId id="276" r:id="rId8"/>
    <p:sldId id="277" r:id="rId9"/>
  </p:sldIdLst>
  <p:sldSz cx="9144000" cy="6858000" type="screen4x3"/>
  <p:notesSz cx="7315200" cy="96012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71" autoAdjust="0"/>
    <p:restoredTop sz="57749" autoAdjust="0"/>
  </p:normalViewPr>
  <p:slideViewPr>
    <p:cSldViewPr>
      <p:cViewPr varScale="1">
        <p:scale>
          <a:sx n="42" d="100"/>
          <a:sy n="42" d="100"/>
        </p:scale>
        <p:origin x="1956" y="30"/>
      </p:cViewPr>
      <p:guideLst>
        <p:guide orient="horz" pos="2160"/>
        <p:guide pos="2880"/>
      </p:guideLst>
    </p:cSldViewPr>
  </p:slideViewPr>
  <p:outlineViewPr>
    <p:cViewPr>
      <p:scale>
        <a:sx n="33" d="100"/>
        <a:sy n="33" d="100"/>
      </p:scale>
      <p:origin x="0" y="27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618CE-048B-4C38-9E78-C49CD38BCF71}"/>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957CC64B-4E2B-4895-8CEA-8517718BE000}"/>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157D8A7-2C1F-4E3A-B6D9-CF5F30847663}" type="datetimeFigureOut">
              <a:rPr lang="en-US" smtClean="0"/>
              <a:t>10/29/2018</a:t>
            </a:fld>
            <a:endParaRPr lang="en-US"/>
          </a:p>
        </p:txBody>
      </p:sp>
      <p:sp>
        <p:nvSpPr>
          <p:cNvPr id="4" name="Footer Placeholder 3">
            <a:extLst>
              <a:ext uri="{FF2B5EF4-FFF2-40B4-BE49-F238E27FC236}">
                <a16:creationId xmlns:a16="http://schemas.microsoft.com/office/drawing/2014/main" id="{C6D7131C-8353-44A9-AA1A-711FD88B594E}"/>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26D2BCD5-F54B-4A5F-92B0-A63DD3558A4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05CD959-0734-4263-A78E-909E0CF3CC10}" type="slidenum">
              <a:rPr lang="en-US" smtClean="0"/>
              <a:t>‹#›</a:t>
            </a:fld>
            <a:endParaRPr lang="en-US"/>
          </a:p>
        </p:txBody>
      </p:sp>
    </p:spTree>
    <p:extLst>
      <p:ext uri="{BB962C8B-B14F-4D97-AF65-F5344CB8AC3E}">
        <p14:creationId xmlns:p14="http://schemas.microsoft.com/office/powerpoint/2010/main" val="3582940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10/29/2018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u="sng" dirty="0"/>
              <a:t>Course Description</a:t>
            </a:r>
          </a:p>
          <a:p>
            <a:endParaRPr lang="en-US" sz="1300" dirty="0"/>
          </a:p>
          <a:p>
            <a:r>
              <a:rPr lang="en-US" sz="1300" dirty="0"/>
              <a:t>This course teaches fiduciary personnel how to leverage the Beneficiary Fiduciary Field System (BFFS) Accounting Wizard (AW) to itemize income, expenses and assets in a complex accounting audit.</a:t>
            </a: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a:p>
        </p:txBody>
      </p:sp>
    </p:spTree>
    <p:extLst>
      <p:ext uri="{BB962C8B-B14F-4D97-AF65-F5344CB8AC3E}">
        <p14:creationId xmlns:p14="http://schemas.microsoft.com/office/powerpoint/2010/main" val="1892259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dirty="0"/>
          </a:p>
          <a:p>
            <a:r>
              <a:rPr lang="en-US" dirty="0"/>
              <a:t>At the end of this lesson, given the training and applicable references, the learner will be able to:</a:t>
            </a:r>
          </a:p>
          <a:p>
            <a:pPr marL="181240" indent="-181240">
              <a:buFont typeface="Arial" panose="020B0604020202020204" pitchFamily="34" charset="0"/>
              <a:buChar char="•"/>
            </a:pPr>
            <a:r>
              <a:rPr lang="en-US" dirty="0"/>
              <a:t>Input complex accounting information in AW</a:t>
            </a:r>
          </a:p>
          <a:p>
            <a:pPr marL="181240" indent="-181240">
              <a:buFont typeface="Arial" panose="020B0604020202020204" pitchFamily="34" charset="0"/>
              <a:buChar char="•"/>
            </a:pPr>
            <a:r>
              <a:rPr lang="en-US" dirty="0"/>
              <a:t>Confirm income, expenses and assets with accounting documents, bank statements and available systems</a:t>
            </a:r>
          </a:p>
          <a:p>
            <a:pPr marL="181240" indent="-181240">
              <a:buFont typeface="Arial" panose="020B0604020202020204" pitchFamily="34" charset="0"/>
              <a:buChar char="•"/>
            </a:pPr>
            <a:r>
              <a:rPr lang="en-US" dirty="0"/>
              <a:t>Confirm fees are approved and appropriate</a:t>
            </a:r>
          </a:p>
          <a:p>
            <a:endParaRPr lang="en-US" dirty="0"/>
          </a:p>
          <a:p>
            <a:r>
              <a:rPr lang="en-US" dirty="0"/>
              <a:t>Explain how you will use BFFS, AW</a:t>
            </a:r>
            <a:r>
              <a:rPr lang="en-US" baseline="0" dirty="0"/>
              <a:t>,</a:t>
            </a:r>
            <a:r>
              <a:rPr lang="en-US" dirty="0"/>
              <a:t> KM and the eFolder to train these objectives.</a:t>
            </a:r>
          </a:p>
          <a:p>
            <a:endParaRPr lang="en-US" dirty="0"/>
          </a:p>
          <a:p>
            <a:r>
              <a:rPr lang="en-US" dirty="0"/>
              <a:t>Also</a:t>
            </a:r>
            <a:r>
              <a:rPr lang="en-US" baseline="0" dirty="0"/>
              <a:t> e</a:t>
            </a:r>
            <a:r>
              <a:rPr lang="en-US" dirty="0"/>
              <a:t>xplain to the students this course demonstrates how to use the Itemize Income, Expenses and Assets sections of the Accounting Wizard (AW).  The </a:t>
            </a:r>
            <a:r>
              <a:rPr lang="en-US" i="1" dirty="0"/>
              <a:t>Accounting Audit</a:t>
            </a:r>
            <a:r>
              <a:rPr lang="en-US" dirty="0"/>
              <a:t>,</a:t>
            </a:r>
            <a:r>
              <a:rPr lang="en-US" baseline="0" dirty="0"/>
              <a:t> TMS 4219617 course contains all of the AW steps for an accounting.  This course contains scenarios when the itemized sections support complex accounting audits.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a:p>
        </p:txBody>
      </p:sp>
    </p:spTree>
    <p:extLst>
      <p:ext uri="{BB962C8B-B14F-4D97-AF65-F5344CB8AC3E}">
        <p14:creationId xmlns:p14="http://schemas.microsoft.com/office/powerpoint/2010/main" val="2407774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relevant references for this training:</a:t>
            </a:r>
          </a:p>
          <a:p>
            <a:pPr marL="181240" indent="-181240">
              <a:buFont typeface="Arial" panose="020B0604020202020204" pitchFamily="34" charset="0"/>
              <a:buChar char="•"/>
            </a:pPr>
            <a:r>
              <a:rPr lang="en-US" dirty="0"/>
              <a:t>FPM 3.D, </a:t>
            </a:r>
            <a:r>
              <a:rPr lang="en-US" i="1" dirty="0"/>
              <a:t>Accounting Audit</a:t>
            </a:r>
          </a:p>
          <a:p>
            <a:pPr marL="181240" indent="-181240">
              <a:buFont typeface="Arial" panose="020B0604020202020204" pitchFamily="34" charset="0"/>
              <a:buChar char="•"/>
            </a:pPr>
            <a:r>
              <a:rPr lang="en-US" dirty="0"/>
              <a:t>FPM 3.E.1.d, </a:t>
            </a:r>
            <a:r>
              <a:rPr lang="en-US" i="1" dirty="0"/>
              <a:t>Updating BFFS for Each Accounting Review</a:t>
            </a:r>
          </a:p>
          <a:p>
            <a:pPr marL="181240" indent="-181240">
              <a:buFont typeface="Arial" panose="020B0604020202020204" pitchFamily="34" charset="0"/>
              <a:buChar char="•"/>
            </a:pPr>
            <a:r>
              <a:rPr lang="en-US" dirty="0"/>
              <a:t>FPG, </a:t>
            </a:r>
            <a:r>
              <a:rPr lang="en-US" i="1" dirty="0"/>
              <a:t>Accounting Audit</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a:p>
        </p:txBody>
      </p:sp>
    </p:spTree>
    <p:extLst>
      <p:ext uri="{BB962C8B-B14F-4D97-AF65-F5344CB8AC3E}">
        <p14:creationId xmlns:p14="http://schemas.microsoft.com/office/powerpoint/2010/main" val="2928171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i="1" dirty="0">
                <a:solidFill>
                  <a:prstClr val="black"/>
                </a:solidFill>
              </a:rPr>
              <a:t>Learning Objectives: </a:t>
            </a:r>
          </a:p>
          <a:p>
            <a:pPr marL="181240" indent="-181240" defTabSz="966612">
              <a:buFont typeface="Arial" panose="020B0604020202020204" pitchFamily="34" charset="0"/>
              <a:buChar char="•"/>
              <a:defRPr/>
            </a:pPr>
            <a:r>
              <a:rPr lang="en-US" sz="1300" i="1" dirty="0">
                <a:solidFill>
                  <a:prstClr val="black"/>
                </a:solidFill>
              </a:rPr>
              <a:t>Input complex accounting information in AW.</a:t>
            </a:r>
          </a:p>
          <a:p>
            <a:pPr marL="181240" indent="-181240" defTabSz="966612">
              <a:buFont typeface="Arial" panose="020B0604020202020204" pitchFamily="34" charset="0"/>
              <a:buChar char="•"/>
              <a:defRPr/>
            </a:pPr>
            <a:r>
              <a:rPr lang="en-US" sz="1300" dirty="0">
                <a:solidFill>
                  <a:prstClr val="black"/>
                </a:solidFill>
              </a:rPr>
              <a:t>Confirm income, expenses and assets with accounting documents, bank statements and available systems.</a:t>
            </a:r>
          </a:p>
          <a:p>
            <a:pPr defTabSz="966612">
              <a:defRPr/>
            </a:pPr>
            <a:r>
              <a:rPr lang="en-US" sz="1300" i="1" dirty="0">
                <a:solidFill>
                  <a:prstClr val="black"/>
                </a:solidFill>
              </a:rPr>
              <a:t>Policy Reference(s):  FPM 3.D.3</a:t>
            </a:r>
          </a:p>
          <a:p>
            <a:pPr defTabSz="966612">
              <a:defRPr/>
            </a:pPr>
            <a:r>
              <a:rPr lang="en-US" sz="1300" i="1" dirty="0">
                <a:solidFill>
                  <a:prstClr val="black"/>
                </a:solidFill>
              </a:rPr>
              <a:t>FPG Article(s):  Accounting Audit</a:t>
            </a:r>
          </a:p>
          <a:p>
            <a:pPr defTabSz="966612">
              <a:defRPr/>
            </a:pPr>
            <a:endParaRPr lang="en-US" sz="1300" dirty="0">
              <a:solidFill>
                <a:prstClr val="black"/>
              </a:solidFill>
            </a:endParaRPr>
          </a:p>
          <a:p>
            <a:pPr defTabSz="966612">
              <a:defRPr/>
            </a:pPr>
            <a:r>
              <a:rPr lang="en-US" sz="1300" u="sng" dirty="0">
                <a:solidFill>
                  <a:prstClr val="black"/>
                </a:solidFill>
              </a:rPr>
              <a:t>Instructor Notes:</a:t>
            </a:r>
          </a:p>
          <a:p>
            <a:endParaRPr lang="en-US" b="0" dirty="0"/>
          </a:p>
          <a:p>
            <a:r>
              <a:rPr lang="en-US" b="0" dirty="0"/>
              <a:t>The Complex Accounting Audit course uses the Itemize Income fields.  Simple situations using</a:t>
            </a:r>
            <a:r>
              <a:rPr lang="en-US" b="0" baseline="0" dirty="0"/>
              <a:t> the Standard Income fields are taught during the </a:t>
            </a:r>
            <a:r>
              <a:rPr lang="en-US" b="0" i="1" baseline="0" dirty="0"/>
              <a:t>Accounting Audit </a:t>
            </a:r>
            <a:r>
              <a:rPr lang="en-US" b="0" i="0" baseline="0" dirty="0"/>
              <a:t>course</a:t>
            </a:r>
            <a:r>
              <a:rPr lang="en-US" b="0" baseline="0" dirty="0"/>
              <a:t>.  The auditing LIE can use the Itemize Income, Itemize Expenses or Itemize Assets sections together or separately. </a:t>
            </a:r>
          </a:p>
          <a:p>
            <a:endParaRPr lang="en-US" b="0" baseline="0" dirty="0"/>
          </a:p>
          <a:p>
            <a:pPr defTabSz="966612">
              <a:defRPr/>
            </a:pPr>
            <a:r>
              <a:rPr lang="en-US" b="0" baseline="0" dirty="0"/>
              <a:t>The </a:t>
            </a:r>
            <a:r>
              <a:rPr lang="en-US" b="1" baseline="0" dirty="0"/>
              <a:t>INCOME</a:t>
            </a:r>
            <a:r>
              <a:rPr lang="en-US" b="0" baseline="0" dirty="0"/>
              <a:t> section is used to confirm all of the income the fiduciary received on the beneficiary’s behalf during the accounting period. Clicking the Itemize checkbox enables a grid to capture more complex scenarios.  The auditing LIE continues to use Share, financial institution statements, and the eFolder to validate income.  </a:t>
            </a:r>
          </a:p>
          <a:p>
            <a:pPr defTabSz="966612">
              <a:defRPr/>
            </a:pPr>
            <a:endParaRPr lang="en-US" b="0" baseline="0" dirty="0"/>
          </a:p>
          <a:p>
            <a:pPr defTabSz="966612">
              <a:defRPr/>
            </a:pPr>
            <a:r>
              <a:rPr lang="en-US" b="0" u="sng" baseline="0" dirty="0"/>
              <a:t>Instructor Demonstration:</a:t>
            </a:r>
            <a:r>
              <a:rPr lang="en-US" b="0" u="none" baseline="0" dirty="0"/>
              <a:t> </a:t>
            </a:r>
          </a:p>
          <a:p>
            <a:pPr defTabSz="966612">
              <a:defRPr/>
            </a:pPr>
            <a:endParaRPr lang="en-US" b="0" u="sng" baseline="0" dirty="0"/>
          </a:p>
          <a:p>
            <a:pPr defTabSz="966612">
              <a:defRPr/>
            </a:pPr>
            <a:r>
              <a:rPr lang="en-US" b="0" baseline="0" dirty="0"/>
              <a:t>Demonstrate how to navigate to the Income section of the </a:t>
            </a:r>
            <a:r>
              <a:rPr lang="en-US" b="0" i="1" baseline="0" dirty="0"/>
              <a:t>Accounting Audit  </a:t>
            </a:r>
            <a:r>
              <a:rPr lang="en-US" b="0" baseline="0" dirty="0"/>
              <a:t>FPG article on KM.</a:t>
            </a:r>
          </a:p>
          <a:p>
            <a:pPr defTabSz="966612">
              <a:defRPr/>
            </a:pPr>
            <a:endParaRPr lang="en-US" b="0" baseline="0" dirty="0"/>
          </a:p>
          <a:p>
            <a:pPr defTabSz="966612">
              <a:defRPr/>
            </a:pPr>
            <a:r>
              <a:rPr lang="en-US" b="0" baseline="0" dirty="0"/>
              <a:t>Add a new accounting wizard and save to activate the AW calculators. Explain that clicking the itemized income checkbox enables the Itemized Income section and removes the Standard income sections. Click the + button to show the individual expense window. Name the income and explain how each income type impacts AW FUM and Fiduciary Fee. </a:t>
            </a:r>
          </a:p>
          <a:p>
            <a:pPr defTabSz="966612">
              <a:defRPr/>
            </a:pPr>
            <a:endParaRPr lang="en-US" b="0" baseline="0" dirty="0"/>
          </a:p>
          <a:p>
            <a:pPr defTabSz="966612">
              <a:defRPr/>
            </a:pPr>
            <a:r>
              <a:rPr lang="en-US" b="0" baseline="0" dirty="0"/>
              <a:t>The following scenarios may be easier to calculate with itemized income:</a:t>
            </a:r>
          </a:p>
          <a:p>
            <a:pPr defTabSz="966612">
              <a:defRPr/>
            </a:pPr>
            <a:endParaRPr lang="en-US" b="0" baseline="0" dirty="0"/>
          </a:p>
          <a:p>
            <a:pPr marL="181240" indent="-181240" defTabSz="966612">
              <a:buFont typeface="Arial" panose="020B0604020202020204" pitchFamily="34" charset="0"/>
              <a:buChar char="•"/>
              <a:defRPr/>
            </a:pPr>
            <a:r>
              <a:rPr lang="en-US" b="0" baseline="0" dirty="0"/>
              <a:t>FUM transferred from prior fiduciary</a:t>
            </a:r>
          </a:p>
          <a:p>
            <a:pPr marL="181240" indent="-181240" defTabSz="966612">
              <a:buFont typeface="Arial" panose="020B0604020202020204" pitchFamily="34" charset="0"/>
              <a:buChar char="•"/>
              <a:defRPr/>
            </a:pPr>
            <a:r>
              <a:rPr lang="en-US" b="0" baseline="0" dirty="0"/>
              <a:t>Multiple changes in VA payments</a:t>
            </a:r>
          </a:p>
          <a:p>
            <a:pPr marL="181240" indent="-181240" defTabSz="966612">
              <a:buFont typeface="Arial" panose="020B0604020202020204" pitchFamily="34" charset="0"/>
              <a:buChar char="•"/>
              <a:defRPr/>
            </a:pPr>
            <a:r>
              <a:rPr lang="en-US" b="0" baseline="0" dirty="0"/>
              <a:t>Changing income amounts from multiple sources</a:t>
            </a:r>
          </a:p>
          <a:p>
            <a:pPr marL="181240" indent="-181240" defTabSz="966612">
              <a:buFont typeface="Arial" panose="020B0604020202020204" pitchFamily="34" charset="0"/>
              <a:buChar char="•"/>
              <a:defRPr/>
            </a:pPr>
            <a:r>
              <a:rPr lang="en-US" b="0" baseline="0" dirty="0"/>
              <a:t>Multiple sources of interest</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316021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i="1" dirty="0">
                <a:solidFill>
                  <a:prstClr val="black"/>
                </a:solidFill>
              </a:rPr>
              <a:t>Learning Objectives: </a:t>
            </a:r>
          </a:p>
          <a:p>
            <a:pPr marL="181240" indent="-181240" defTabSz="966612">
              <a:buFont typeface="Arial" panose="020B0604020202020204" pitchFamily="34" charset="0"/>
              <a:buChar char="•"/>
              <a:defRPr/>
            </a:pPr>
            <a:r>
              <a:rPr lang="en-US" sz="1300" i="1" dirty="0">
                <a:solidFill>
                  <a:prstClr val="black"/>
                </a:solidFill>
              </a:rPr>
              <a:t>Input complex accounting information in AW.</a:t>
            </a:r>
          </a:p>
          <a:p>
            <a:pPr marL="181240" indent="-181240" defTabSz="966612">
              <a:buFont typeface="Arial" panose="020B0604020202020204" pitchFamily="34" charset="0"/>
              <a:buChar char="•"/>
              <a:defRPr/>
            </a:pPr>
            <a:r>
              <a:rPr lang="en-US" sz="1300" i="1" dirty="0">
                <a:solidFill>
                  <a:prstClr val="black"/>
                </a:solidFill>
              </a:rPr>
              <a:t>Confirm income, expenses and assets with accounting documents, bank statements and available systems.</a:t>
            </a:r>
          </a:p>
          <a:p>
            <a:pPr marL="181240" indent="-181240" defTabSz="966612">
              <a:buFont typeface="Arial" panose="020B0604020202020204" pitchFamily="34" charset="0"/>
              <a:buChar char="•"/>
              <a:defRPr/>
            </a:pPr>
            <a:r>
              <a:rPr lang="en-US" sz="1300" i="1" dirty="0">
                <a:solidFill>
                  <a:prstClr val="black"/>
                </a:solidFill>
              </a:rPr>
              <a:t>Confirm fees are approved and appropriate.</a:t>
            </a:r>
          </a:p>
          <a:p>
            <a:pPr defTabSz="966612">
              <a:defRPr/>
            </a:pPr>
            <a:r>
              <a:rPr lang="en-US" sz="1300" i="1" dirty="0">
                <a:solidFill>
                  <a:prstClr val="black"/>
                </a:solidFill>
              </a:rPr>
              <a:t>Policy Reference(s):  FPM 3.D.3</a:t>
            </a:r>
          </a:p>
          <a:p>
            <a:pPr defTabSz="966612">
              <a:defRPr/>
            </a:pPr>
            <a:r>
              <a:rPr lang="en-US" sz="1300" i="1" dirty="0">
                <a:solidFill>
                  <a:prstClr val="black"/>
                </a:solidFill>
              </a:rPr>
              <a:t>FPG Article(s):  Accounting Audit</a:t>
            </a:r>
          </a:p>
          <a:p>
            <a:pPr defTabSz="966612">
              <a:defRPr/>
            </a:pPr>
            <a:endParaRPr lang="en-US" sz="1300" dirty="0">
              <a:solidFill>
                <a:prstClr val="black"/>
              </a:solidFill>
            </a:endParaRPr>
          </a:p>
          <a:p>
            <a:pPr defTabSz="966612">
              <a:defRPr/>
            </a:pPr>
            <a:r>
              <a:rPr lang="en-US" sz="1300" u="sng" dirty="0">
                <a:solidFill>
                  <a:prstClr val="black"/>
                </a:solidFill>
              </a:rPr>
              <a:t>Instructor Notes:</a:t>
            </a:r>
          </a:p>
          <a:p>
            <a:endParaRPr lang="en-US" b="0" dirty="0"/>
          </a:p>
          <a:p>
            <a:r>
              <a:rPr lang="en-US" b="0" dirty="0"/>
              <a:t>The Complex Accounting Audit course uses the Itemize Expenses fields.  Simple situations using</a:t>
            </a:r>
            <a:r>
              <a:rPr lang="en-US" b="0" baseline="0" dirty="0"/>
              <a:t> the Standard Expenses fields are taught during the </a:t>
            </a:r>
            <a:r>
              <a:rPr lang="en-US" b="0" i="1" baseline="0" dirty="0"/>
              <a:t>Accounting Audit </a:t>
            </a:r>
            <a:r>
              <a:rPr lang="en-US" b="0" baseline="0" dirty="0"/>
              <a:t>course.  The auditing LIE can use the Itemize Income, Itemize Expenses or Itemize Assets sections together or separately. </a:t>
            </a:r>
          </a:p>
          <a:p>
            <a:endParaRPr lang="en-US" sz="1300" dirty="0"/>
          </a:p>
          <a:p>
            <a:pPr defTabSz="966612">
              <a:defRPr/>
            </a:pPr>
            <a:r>
              <a:rPr lang="en-US" sz="1300" dirty="0"/>
              <a:t>The </a:t>
            </a:r>
            <a:r>
              <a:rPr lang="en-US" sz="1300" b="1" dirty="0"/>
              <a:t>EXPENSES</a:t>
            </a:r>
            <a:r>
              <a:rPr lang="en-US" sz="1300" dirty="0"/>
              <a:t> section is used to confirm all expenses the fiduciary paid on the beneficiary’s behalf during the accounting period.  </a:t>
            </a:r>
            <a:r>
              <a:rPr lang="en-US" b="0" baseline="0" dirty="0"/>
              <a:t>Clicking the Itemize checkbox enables a grid to capture more complex scenarios.  The auditing LIE continues to use Share, financial institution statements, and the eFolder to validate expenses.  </a:t>
            </a:r>
          </a:p>
          <a:p>
            <a:pPr defTabSz="966612">
              <a:defRPr/>
            </a:pPr>
            <a:endParaRPr lang="en-US" b="0" baseline="0" dirty="0"/>
          </a:p>
          <a:p>
            <a:pPr defTabSz="966612">
              <a:defRPr/>
            </a:pPr>
            <a:r>
              <a:rPr lang="en-US" b="0" u="sng" baseline="0" dirty="0"/>
              <a:t>Instructor Demonstration:</a:t>
            </a:r>
          </a:p>
          <a:p>
            <a:pPr defTabSz="966612">
              <a:defRPr/>
            </a:pPr>
            <a:endParaRPr lang="en-US" b="0" baseline="0" dirty="0"/>
          </a:p>
          <a:p>
            <a:pPr defTabSz="966612">
              <a:defRPr/>
            </a:pPr>
            <a:r>
              <a:rPr lang="en-US" b="0" baseline="0" dirty="0"/>
              <a:t>Demonstrate how to navigate to the Expenses section of the </a:t>
            </a:r>
            <a:r>
              <a:rPr lang="en-US" b="0" i="1" baseline="0" dirty="0"/>
              <a:t>Accounting Audit  </a:t>
            </a:r>
            <a:r>
              <a:rPr lang="en-US" b="0" baseline="0" dirty="0"/>
              <a:t>FPG article on KM.</a:t>
            </a:r>
          </a:p>
          <a:p>
            <a:pPr defTabSz="966612">
              <a:defRPr/>
            </a:pPr>
            <a:endParaRPr lang="en-US" b="0" baseline="0" dirty="0"/>
          </a:p>
          <a:p>
            <a:pPr defTabSz="966612">
              <a:defRPr/>
            </a:pPr>
            <a:r>
              <a:rPr lang="en-US" sz="1300" dirty="0">
                <a:solidFill>
                  <a:prstClr val="black"/>
                </a:solidFill>
              </a:rPr>
              <a:t>From the AW you created, explain that clicking the itemized expenses checkbox enables the Itemized Expenses section and removes the Standard expenses sections. Click the + button to show the individual expense window. Name the expense and explain that the expense type determines from which FUM category the AW reduces the expense.</a:t>
            </a:r>
          </a:p>
          <a:p>
            <a:pPr defTabSz="966612">
              <a:defRPr/>
            </a:pPr>
            <a:endParaRPr lang="en-US" sz="1300" dirty="0">
              <a:solidFill>
                <a:prstClr val="black"/>
              </a:solidFill>
            </a:endParaRPr>
          </a:p>
          <a:p>
            <a:pPr defTabSz="966612">
              <a:defRPr/>
            </a:pPr>
            <a:r>
              <a:rPr lang="en-US" sz="1300" dirty="0">
                <a:solidFill>
                  <a:prstClr val="black"/>
                </a:solidFill>
              </a:rPr>
              <a:t>Explain when the Fid Fee expense type is selected the expense is deducted from VA Only and not proportionally as the Standard expense type uses. </a:t>
            </a:r>
          </a:p>
          <a:p>
            <a:pPr defTabSz="966612">
              <a:defRPr/>
            </a:pPr>
            <a:endParaRPr lang="en-US" sz="1300" dirty="0">
              <a:solidFill>
                <a:prstClr val="black"/>
              </a:solidFill>
            </a:endParaRPr>
          </a:p>
          <a:p>
            <a:pPr defTabSz="966612">
              <a:defRPr/>
            </a:pPr>
            <a:r>
              <a:rPr lang="en-US" sz="1300" dirty="0">
                <a:solidFill>
                  <a:prstClr val="black"/>
                </a:solidFill>
              </a:rPr>
              <a:t>The following scenarios may be easier to calculate with itemized expenses:</a:t>
            </a:r>
          </a:p>
          <a:p>
            <a:pPr defTabSz="966612">
              <a:defRPr/>
            </a:pPr>
            <a:endParaRPr lang="en-US" b="0" baseline="0" dirty="0"/>
          </a:p>
          <a:p>
            <a:pPr marL="181240" indent="-181240" defTabSz="966612">
              <a:buFont typeface="Arial" panose="020B0604020202020204" pitchFamily="34" charset="0"/>
              <a:buChar char="•"/>
              <a:defRPr/>
            </a:pPr>
            <a:r>
              <a:rPr lang="en-US" b="0" baseline="0" dirty="0"/>
              <a:t>Expenses change from month to month in a category</a:t>
            </a:r>
          </a:p>
          <a:p>
            <a:pPr marL="181240" indent="-181240" defTabSz="966612">
              <a:buFont typeface="Arial" panose="020B0604020202020204" pitchFamily="34" charset="0"/>
              <a:buChar char="•"/>
              <a:defRPr/>
            </a:pPr>
            <a:r>
              <a:rPr lang="en-US" b="0" baseline="0" dirty="0"/>
              <a:t>Court accounting does not categorize expenses</a:t>
            </a:r>
          </a:p>
          <a:p>
            <a:pPr marL="181240" indent="-181240" defTabSz="966612">
              <a:buFont typeface="Arial" panose="020B0604020202020204" pitchFamily="34" charset="0"/>
              <a:buChar char="•"/>
              <a:defRPr/>
            </a:pPr>
            <a:r>
              <a:rPr lang="en-US" b="0" baseline="0" dirty="0"/>
              <a:t>An expense must be taken from VA or Other only based on financial evidence</a:t>
            </a: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a:p>
        </p:txBody>
      </p:sp>
    </p:spTree>
    <p:extLst>
      <p:ext uri="{BB962C8B-B14F-4D97-AF65-F5344CB8AC3E}">
        <p14:creationId xmlns:p14="http://schemas.microsoft.com/office/powerpoint/2010/main" val="3568449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i="1" dirty="0">
                <a:solidFill>
                  <a:prstClr val="black"/>
                </a:solidFill>
              </a:rPr>
              <a:t>Learning Objectives: </a:t>
            </a:r>
          </a:p>
          <a:p>
            <a:pPr marL="181240" indent="-181240" defTabSz="966612">
              <a:buFont typeface="Arial" panose="020B0604020202020204" pitchFamily="34" charset="0"/>
              <a:buChar char="•"/>
              <a:defRPr/>
            </a:pPr>
            <a:r>
              <a:rPr lang="en-US" sz="1300" i="1" dirty="0">
                <a:solidFill>
                  <a:prstClr val="black"/>
                </a:solidFill>
              </a:rPr>
              <a:t>Input complex accounting information in AW.</a:t>
            </a:r>
          </a:p>
          <a:p>
            <a:pPr marL="181240" indent="-181240" defTabSz="966612">
              <a:buFont typeface="Arial" panose="020B0604020202020204" pitchFamily="34" charset="0"/>
              <a:buChar char="•"/>
              <a:defRPr/>
            </a:pPr>
            <a:r>
              <a:rPr lang="en-US" sz="1300" i="1" dirty="0">
                <a:solidFill>
                  <a:prstClr val="black"/>
                </a:solidFill>
              </a:rPr>
              <a:t>Confirm income, expenses and assets with accounting documents, bank statements and available systems.</a:t>
            </a:r>
          </a:p>
          <a:p>
            <a:pPr defTabSz="966612">
              <a:defRPr/>
            </a:pPr>
            <a:r>
              <a:rPr lang="en-US" sz="1300" i="1" dirty="0">
                <a:solidFill>
                  <a:prstClr val="black"/>
                </a:solidFill>
              </a:rPr>
              <a:t>Policy Reference(s):  FPM 3.D.5, FPM 3.D.6</a:t>
            </a:r>
          </a:p>
          <a:p>
            <a:pPr defTabSz="966612">
              <a:defRPr/>
            </a:pPr>
            <a:r>
              <a:rPr lang="en-US" sz="1300" i="1" dirty="0">
                <a:solidFill>
                  <a:prstClr val="black"/>
                </a:solidFill>
              </a:rPr>
              <a:t>FPG Article(s):  Accounting Audit</a:t>
            </a:r>
          </a:p>
          <a:p>
            <a:pPr defTabSz="966612">
              <a:defRPr/>
            </a:pPr>
            <a:endParaRPr lang="en-US" sz="1300" dirty="0">
              <a:solidFill>
                <a:prstClr val="black"/>
              </a:solidFill>
            </a:endParaRPr>
          </a:p>
          <a:p>
            <a:pPr defTabSz="966612">
              <a:defRPr/>
            </a:pPr>
            <a:r>
              <a:rPr lang="en-US" sz="1300" u="sng" dirty="0">
                <a:solidFill>
                  <a:prstClr val="black"/>
                </a:solidFill>
              </a:rPr>
              <a:t>Instructor Notes:</a:t>
            </a:r>
          </a:p>
          <a:p>
            <a:endParaRPr lang="en-US" b="0" dirty="0"/>
          </a:p>
          <a:p>
            <a:r>
              <a:rPr lang="en-US" b="0" dirty="0"/>
              <a:t>The Complex Accounting Audit course uses the Itemize Assets fields.  Simple situations using</a:t>
            </a:r>
            <a:r>
              <a:rPr lang="en-US" b="0" baseline="0" dirty="0"/>
              <a:t> the Standard Assets fields are taught during the </a:t>
            </a:r>
            <a:r>
              <a:rPr lang="en-US" b="0" i="1" baseline="0" dirty="0"/>
              <a:t>Accounting Audit c</a:t>
            </a:r>
            <a:r>
              <a:rPr lang="en-US" b="0" baseline="0" dirty="0"/>
              <a:t>ourse.  The auditing LIE can use the Itemize Income, Itemize Expenses or Itemize Assets sections together or separately. </a:t>
            </a:r>
          </a:p>
          <a:p>
            <a:endParaRPr lang="en-US" dirty="0"/>
          </a:p>
          <a:p>
            <a:pPr defTabSz="966612">
              <a:defRPr/>
            </a:pPr>
            <a:r>
              <a:rPr lang="en-US" sz="1300" dirty="0"/>
              <a:t>The </a:t>
            </a:r>
            <a:r>
              <a:rPr lang="en-US" sz="1300" b="1" dirty="0"/>
              <a:t>ASSETS</a:t>
            </a:r>
            <a:r>
              <a:rPr lang="en-US" sz="1300" dirty="0"/>
              <a:t> section confirms all assets the fiduciary managed at the end of the accounting period.  </a:t>
            </a:r>
            <a:r>
              <a:rPr lang="en-US" b="0" baseline="0" dirty="0"/>
              <a:t>Clicking the Itemize checkbox enables a grid to capture more complex scenarios.  The auditing LIE continues to use Share, financial institution statements, and the eFolder to validate assets.  </a:t>
            </a:r>
          </a:p>
          <a:p>
            <a:pPr defTabSz="966612">
              <a:defRPr/>
            </a:pPr>
            <a:endParaRPr lang="en-US" b="0" baseline="0" dirty="0"/>
          </a:p>
          <a:p>
            <a:pPr defTabSz="966612">
              <a:defRPr/>
            </a:pPr>
            <a:r>
              <a:rPr lang="en-US" b="0" u="sng" baseline="0" dirty="0"/>
              <a:t>Instructor Demonstration:</a:t>
            </a:r>
            <a:r>
              <a:rPr lang="en-US" b="0" u="none" baseline="0" dirty="0"/>
              <a:t> </a:t>
            </a:r>
          </a:p>
          <a:p>
            <a:pPr defTabSz="966612">
              <a:defRPr/>
            </a:pPr>
            <a:endParaRPr lang="en-US" b="0" u="sng" baseline="0" dirty="0"/>
          </a:p>
          <a:p>
            <a:pPr defTabSz="966612">
              <a:defRPr/>
            </a:pPr>
            <a:r>
              <a:rPr lang="en-US" b="0" baseline="0" dirty="0"/>
              <a:t>Demonstrate how to navigate to the Assets section of the </a:t>
            </a:r>
            <a:r>
              <a:rPr lang="en-US" b="0" i="1" baseline="0" dirty="0"/>
              <a:t>Accounting Audit  </a:t>
            </a:r>
            <a:r>
              <a:rPr lang="en-US" b="0" baseline="0" dirty="0"/>
              <a:t>FPG article on KM.</a:t>
            </a:r>
          </a:p>
          <a:p>
            <a:pPr defTabSz="966612">
              <a:defRPr/>
            </a:pPr>
            <a:endParaRPr lang="en-US" b="0" baseline="0" dirty="0"/>
          </a:p>
          <a:p>
            <a:pPr defTabSz="966612">
              <a:defRPr/>
            </a:pPr>
            <a:r>
              <a:rPr lang="en-US" sz="1300" dirty="0">
                <a:solidFill>
                  <a:prstClr val="black"/>
                </a:solidFill>
              </a:rPr>
              <a:t>From the AW you created, explain that clicking the itemized assets checkbox enables the Itemized Assets section and removes the Standard assets sections. Click the + button to show the individual asset window. Name the asset and explain that the asset type is used to compare current assets from total FUM.</a:t>
            </a:r>
          </a:p>
          <a:p>
            <a:pPr defTabSz="966612">
              <a:defRPr/>
            </a:pPr>
            <a:endParaRPr lang="en-US" sz="1300" dirty="0">
              <a:solidFill>
                <a:prstClr val="black"/>
              </a:solidFill>
            </a:endParaRPr>
          </a:p>
          <a:p>
            <a:pPr defTabSz="966612">
              <a:defRPr/>
            </a:pPr>
            <a:r>
              <a:rPr lang="en-US" sz="1300" dirty="0">
                <a:solidFill>
                  <a:prstClr val="black"/>
                </a:solidFill>
              </a:rPr>
              <a:t>Explain that the itemized assets are useful for the following scenarios:</a:t>
            </a:r>
          </a:p>
          <a:p>
            <a:pPr defTabSz="966612">
              <a:defRPr/>
            </a:pPr>
            <a:endParaRPr lang="en-US" sz="1300" dirty="0">
              <a:solidFill>
                <a:prstClr val="black"/>
              </a:solidFill>
            </a:endParaRPr>
          </a:p>
          <a:p>
            <a:pPr marL="181240" indent="-181240" defTabSz="966612">
              <a:buFont typeface="Arial" panose="020B0604020202020204" pitchFamily="34" charset="0"/>
              <a:buChar char="•"/>
              <a:defRPr/>
            </a:pPr>
            <a:r>
              <a:rPr lang="en-US" sz="1300" dirty="0">
                <a:solidFill>
                  <a:prstClr val="black"/>
                </a:solidFill>
              </a:rPr>
              <a:t>Multiple Outstanding items</a:t>
            </a:r>
          </a:p>
          <a:p>
            <a:pPr marL="181240" indent="-181240" defTabSz="966612">
              <a:buFont typeface="Arial" panose="020B0604020202020204" pitchFamily="34" charset="0"/>
              <a:buChar char="•"/>
              <a:defRPr/>
            </a:pPr>
            <a:r>
              <a:rPr lang="en-US" sz="1300" dirty="0">
                <a:solidFill>
                  <a:prstClr val="black"/>
                </a:solidFill>
              </a:rPr>
              <a:t>Large number of different account types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a:p>
        </p:txBody>
      </p:sp>
    </p:spTree>
    <p:extLst>
      <p:ext uri="{BB962C8B-B14F-4D97-AF65-F5344CB8AC3E}">
        <p14:creationId xmlns:p14="http://schemas.microsoft.com/office/powerpoint/2010/main" val="2742862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1011852">
              <a:defRPr/>
            </a:pPr>
            <a:r>
              <a:rPr lang="en-US" u="sng" dirty="0"/>
              <a:t>Instructor Notes:</a:t>
            </a:r>
            <a:endParaRPr lang="en-US" u="none" dirty="0"/>
          </a:p>
          <a:p>
            <a:pPr marL="0" lvl="1" defTabSz="1011852">
              <a:defRPr/>
            </a:pPr>
            <a:endParaRPr lang="en-US" u="sng" dirty="0"/>
          </a:p>
          <a:p>
            <a:r>
              <a:rPr lang="en-US" dirty="0"/>
              <a:t>(Recall)  These</a:t>
            </a:r>
            <a:r>
              <a:rPr lang="en-US" baseline="0" dirty="0"/>
              <a:t> are our learning objectives as stated from the beginning of the training:</a:t>
            </a:r>
            <a:endParaRPr lang="en-US" dirty="0"/>
          </a:p>
          <a:p>
            <a:pPr marL="181240" indent="-181240">
              <a:buFont typeface="Arial" panose="020B0604020202020204" pitchFamily="34" charset="0"/>
              <a:buChar char="•"/>
            </a:pPr>
            <a:r>
              <a:rPr lang="en-US" dirty="0"/>
              <a:t>Input complex accounting information in AW</a:t>
            </a:r>
          </a:p>
          <a:p>
            <a:pPr marL="181240" indent="-181240">
              <a:buFont typeface="Arial" panose="020B0604020202020204" pitchFamily="34" charset="0"/>
              <a:buChar char="•"/>
            </a:pPr>
            <a:r>
              <a:rPr lang="en-US" dirty="0"/>
              <a:t>Confirm income, expenses and assets with accounting documents, bank statements and available systems</a:t>
            </a:r>
          </a:p>
          <a:p>
            <a:pPr marL="181240" indent="-181240">
              <a:buFont typeface="Arial" panose="020B0604020202020204" pitchFamily="34" charset="0"/>
              <a:buChar char="•"/>
            </a:pPr>
            <a:r>
              <a:rPr lang="en-US" dirty="0"/>
              <a:t>Confirm fees are approved and appropriate</a:t>
            </a:r>
          </a:p>
          <a:p>
            <a:pPr marL="0" lvl="1" defTabSz="1021750">
              <a:defRPr/>
            </a:pPr>
            <a:endParaRPr lang="en-US" dirty="0"/>
          </a:p>
          <a:p>
            <a:pPr marL="0" lvl="1" defTabSz="1021750">
              <a:defRPr/>
            </a:pPr>
            <a:r>
              <a:rPr lang="en-US" dirty="0"/>
              <a:t>(Recap)  We discussed each of these learning objectives through the following topics in each slide today:</a:t>
            </a:r>
          </a:p>
          <a:p>
            <a:pPr marL="191589" indent="-191589">
              <a:buFont typeface="Arial" panose="020B0604020202020204" pitchFamily="34" charset="0"/>
              <a:buChar char="•"/>
            </a:pPr>
            <a:r>
              <a:rPr lang="en-US" dirty="0"/>
              <a:t>Income</a:t>
            </a:r>
          </a:p>
          <a:p>
            <a:pPr marL="191589" indent="-191589">
              <a:buFont typeface="Arial" panose="020B0604020202020204" pitchFamily="34" charset="0"/>
              <a:buChar char="•"/>
            </a:pPr>
            <a:r>
              <a:rPr lang="en-US" dirty="0"/>
              <a:t>Expenses</a:t>
            </a:r>
          </a:p>
          <a:p>
            <a:pPr marL="191589" indent="-191589">
              <a:buFont typeface="Arial" panose="020B0604020202020204" pitchFamily="34" charset="0"/>
              <a:buChar char="•"/>
            </a:pPr>
            <a:r>
              <a:rPr lang="en-US" dirty="0"/>
              <a:t>Assets</a:t>
            </a:r>
          </a:p>
          <a:p>
            <a:pPr marL="0" lvl="1" defTabSz="1021750">
              <a:defRPr/>
            </a:pPr>
            <a:endParaRPr lang="en-US" dirty="0"/>
          </a:p>
          <a:p>
            <a:pPr marL="0" lvl="1" defTabSz="1021750">
              <a:defRPr/>
            </a:pPr>
            <a:r>
              <a:rPr lang="en-US" b="1" dirty="0"/>
              <a:t>Are there any additional questions?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a:p>
        </p:txBody>
      </p:sp>
    </p:spTree>
    <p:extLst>
      <p:ext uri="{BB962C8B-B14F-4D97-AF65-F5344CB8AC3E}">
        <p14:creationId xmlns:p14="http://schemas.microsoft.com/office/powerpoint/2010/main" val="3330190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r>
              <a:rPr lang="en-US" sz="1400" u="sng" dirty="0">
                <a:solidFill>
                  <a:prstClr val="black"/>
                </a:solidFill>
              </a:rPr>
              <a:t>Instructor Notes:</a:t>
            </a:r>
          </a:p>
          <a:p>
            <a:pPr defTabSz="1021806">
              <a:defRPr/>
            </a:pPr>
            <a:endParaRPr lang="en-US" sz="1400" u="sng" dirty="0">
              <a:solidFill>
                <a:prstClr val="black"/>
              </a:solidFill>
            </a:endParaRPr>
          </a:p>
          <a:p>
            <a:pPr defTabSz="1021806">
              <a:defRPr/>
            </a:pPr>
            <a:r>
              <a:rPr lang="en-US" dirty="0"/>
              <a:t>Explain to students </a:t>
            </a:r>
            <a:r>
              <a:rPr lang="en-US" baseline="0" dirty="0"/>
              <a:t>that an assessment has been assigned to them in TMS.  This assessment gauges that learning has occurred and reports on areas that may need some additional training.  Once the assessment is complete, they will complete a satisfaction survey providing them with an opportunity to help improve the training.  The survey must be completed in order to receive training hours.  All feedback is welcome!</a:t>
            </a:r>
            <a:endParaRPr lang="en-US" dirty="0"/>
          </a:p>
          <a:p>
            <a:pPr marL="488844" indent="-244422"/>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a:p>
        </p:txBody>
      </p:sp>
    </p:spTree>
    <p:extLst>
      <p:ext uri="{BB962C8B-B14F-4D97-AF65-F5344CB8AC3E}">
        <p14:creationId xmlns:p14="http://schemas.microsoft.com/office/powerpoint/2010/main" val="529396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Complex Accounting Audit</a:t>
            </a:r>
          </a:p>
        </p:txBody>
      </p:sp>
      <p:sp>
        <p:nvSpPr>
          <p:cNvPr id="3" name="Subtitle 2"/>
          <p:cNvSpPr>
            <a:spLocks noGrp="1"/>
          </p:cNvSpPr>
          <p:nvPr>
            <p:ph type="subTitle" idx="1"/>
          </p:nvPr>
        </p:nvSpPr>
        <p:spPr/>
        <p:txBody>
          <a:bodyPr/>
          <a:lstStyle/>
          <a:p>
            <a:r>
              <a:rPr lang="en-US" dirty="0"/>
              <a:t>Pension and Fiduciary Service</a:t>
            </a:r>
          </a:p>
          <a:p>
            <a:r>
              <a:rPr lang="en-US" dirty="0"/>
              <a:t>October 2018</a:t>
            </a:r>
          </a:p>
        </p:txBody>
      </p:sp>
    </p:spTree>
    <p:extLst>
      <p:ext uri="{BB962C8B-B14F-4D97-AF65-F5344CB8AC3E}">
        <p14:creationId xmlns:p14="http://schemas.microsoft.com/office/powerpoint/2010/main" val="367097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295400"/>
            <a:ext cx="8534400" cy="5181600"/>
          </a:xfrm>
        </p:spPr>
        <p:txBody>
          <a:bodyPr>
            <a:noAutofit/>
          </a:bodyPr>
          <a:lstStyle/>
          <a:p>
            <a:pPr lvl="0"/>
            <a:r>
              <a:rPr lang="en-US" dirty="0"/>
              <a:t>Input complex accounting information in AW</a:t>
            </a:r>
          </a:p>
          <a:p>
            <a:pPr lvl="0"/>
            <a:r>
              <a:rPr lang="en-US" dirty="0"/>
              <a:t>Confirm income, expenses and assets with accounting documents, bank statements and available systems</a:t>
            </a:r>
          </a:p>
          <a:p>
            <a:pPr lvl="0"/>
            <a:r>
              <a:rPr lang="en-US" dirty="0"/>
              <a:t>Confirm fees are approved and appropriate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313875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FPM 3.D, </a:t>
            </a:r>
            <a:r>
              <a:rPr lang="en-US" i="1" dirty="0"/>
              <a:t>Accounting Audit</a:t>
            </a:r>
          </a:p>
          <a:p>
            <a:r>
              <a:rPr lang="en-US" dirty="0"/>
              <a:t>FPM 3.E.1.d, </a:t>
            </a:r>
            <a:r>
              <a:rPr lang="en-US" i="1" dirty="0"/>
              <a:t>Updating BFFS for Each Accounting Review</a:t>
            </a:r>
          </a:p>
          <a:p>
            <a:r>
              <a:rPr lang="en-US" dirty="0"/>
              <a:t>FPG, </a:t>
            </a:r>
            <a:r>
              <a:rPr lang="en-US" i="1" dirty="0"/>
              <a:t>Accounting Audit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a:p>
        </p:txBody>
      </p:sp>
    </p:spTree>
    <p:extLst>
      <p:ext uri="{BB962C8B-B14F-4D97-AF65-F5344CB8AC3E}">
        <p14:creationId xmlns:p14="http://schemas.microsoft.com/office/powerpoint/2010/main" val="278229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87288139"/>
              </p:ext>
            </p:extLst>
          </p:nvPr>
        </p:nvGraphicFramePr>
        <p:xfrm>
          <a:off x="304800" y="1219200"/>
          <a:ext cx="6477000" cy="36068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70840">
                <a:tc>
                  <a:txBody>
                    <a:bodyPr/>
                    <a:lstStyle/>
                    <a:p>
                      <a:r>
                        <a:rPr lang="en-US" dirty="0"/>
                        <a:t>Income Type</a:t>
                      </a:r>
                    </a:p>
                  </a:txBody>
                  <a:tcPr marL="164592" marR="164592"/>
                </a:tc>
                <a:tc>
                  <a:txBody>
                    <a:bodyPr/>
                    <a:lstStyle/>
                    <a:p>
                      <a:r>
                        <a:rPr lang="en-US" dirty="0"/>
                        <a:t>FUM</a:t>
                      </a:r>
                    </a:p>
                  </a:txBody>
                  <a:tcPr marL="164592" marR="164592"/>
                </a:tc>
                <a:tc>
                  <a:txBody>
                    <a:bodyPr/>
                    <a:lstStyle/>
                    <a:p>
                      <a:r>
                        <a:rPr lang="en-US" dirty="0"/>
                        <a:t>Fid Fee</a:t>
                      </a:r>
                    </a:p>
                  </a:txBody>
                  <a:tcPr marL="164592" marR="164592"/>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Interest</a:t>
                      </a:r>
                      <a:endParaRPr lang="en-US" dirty="0"/>
                    </a:p>
                  </a:txBody>
                  <a:tcPr marL="164592" marR="16459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Proportional to previous FUM</a:t>
                      </a:r>
                    </a:p>
                  </a:txBody>
                  <a:tcPr marL="164592" marR="16459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Fee</a:t>
                      </a:r>
                    </a:p>
                  </a:txBody>
                  <a:tcPr marL="164592" marR="164592"/>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Social Security</a:t>
                      </a:r>
                      <a:endParaRPr lang="en-US" dirty="0"/>
                    </a:p>
                  </a:txBody>
                  <a:tcPr marL="164592" marR="16459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Other FUM</a:t>
                      </a:r>
                      <a:endParaRPr lang="en-US" dirty="0"/>
                    </a:p>
                  </a:txBody>
                  <a:tcPr marL="164592" marR="16459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Fee</a:t>
                      </a:r>
                    </a:p>
                  </a:txBody>
                  <a:tcPr marL="164592" marR="164592"/>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VA</a:t>
                      </a:r>
                      <a:endParaRPr lang="en-US" dirty="0"/>
                    </a:p>
                  </a:txBody>
                  <a:tcPr marL="164592" marR="164592"/>
                </a:tc>
                <a:tc>
                  <a:txBody>
                    <a:bodyPr/>
                    <a:lstStyle/>
                    <a:p>
                      <a:r>
                        <a:rPr lang="en-US" dirty="0"/>
                        <a:t>VA FUM</a:t>
                      </a:r>
                    </a:p>
                  </a:txBody>
                  <a:tcPr marL="164592" marR="164592"/>
                </a:tc>
                <a:tc>
                  <a:txBody>
                    <a:bodyPr/>
                    <a:lstStyle/>
                    <a:p>
                      <a:r>
                        <a:rPr lang="en-US" dirty="0"/>
                        <a:t>Fee</a:t>
                      </a:r>
                    </a:p>
                  </a:txBody>
                  <a:tcPr marL="164592" marR="164592"/>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VA From Previous Fid</a:t>
                      </a:r>
                      <a:endParaRPr lang="en-US" dirty="0"/>
                    </a:p>
                  </a:txBody>
                  <a:tcPr marL="164592" marR="164592"/>
                </a:tc>
                <a:tc>
                  <a:txBody>
                    <a:bodyPr/>
                    <a:lstStyle/>
                    <a:p>
                      <a:r>
                        <a:rPr lang="en-US" dirty="0"/>
                        <a:t>VA FUM</a:t>
                      </a:r>
                    </a:p>
                  </a:txBody>
                  <a:tcPr marL="164592" marR="164592"/>
                </a:tc>
                <a:tc>
                  <a:txBody>
                    <a:bodyPr/>
                    <a:lstStyle/>
                    <a:p>
                      <a:r>
                        <a:rPr lang="en-US" dirty="0"/>
                        <a:t>No Fee</a:t>
                      </a:r>
                    </a:p>
                  </a:txBody>
                  <a:tcPr marL="164592" marR="164592"/>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VA Other</a:t>
                      </a:r>
                      <a:endParaRPr lang="en-US" dirty="0"/>
                    </a:p>
                  </a:txBody>
                  <a:tcPr marL="164592" marR="164592"/>
                </a:tc>
                <a:tc>
                  <a:txBody>
                    <a:bodyPr/>
                    <a:lstStyle/>
                    <a:p>
                      <a:r>
                        <a:rPr lang="en-US"/>
                        <a:t>VA FUM</a:t>
                      </a:r>
                      <a:endParaRPr lang="en-US" dirty="0"/>
                    </a:p>
                  </a:txBody>
                  <a:tcPr marL="164592" marR="164592"/>
                </a:tc>
                <a:tc>
                  <a:txBody>
                    <a:bodyPr/>
                    <a:lstStyle/>
                    <a:p>
                      <a:r>
                        <a:rPr lang="en-US" dirty="0"/>
                        <a:t>Fee</a:t>
                      </a:r>
                    </a:p>
                  </a:txBody>
                  <a:tcPr marL="164592" marR="164592"/>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VA Retro</a:t>
                      </a:r>
                      <a:endParaRPr lang="en-US" dirty="0"/>
                    </a:p>
                  </a:txBody>
                  <a:tcPr marL="164592" marR="164592"/>
                </a:tc>
                <a:tc>
                  <a:txBody>
                    <a:bodyPr/>
                    <a:lstStyle/>
                    <a:p>
                      <a:r>
                        <a:rPr lang="en-US"/>
                        <a:t>VA FUM</a:t>
                      </a:r>
                      <a:endParaRPr lang="en-US" dirty="0"/>
                    </a:p>
                  </a:txBody>
                  <a:tcPr marL="164592" marR="164592"/>
                </a:tc>
                <a:tc>
                  <a:txBody>
                    <a:bodyPr/>
                    <a:lstStyle/>
                    <a:p>
                      <a:r>
                        <a:rPr lang="en-US" dirty="0"/>
                        <a:t>No Fee</a:t>
                      </a:r>
                    </a:p>
                  </a:txBody>
                  <a:tcPr marL="164592" marR="164592"/>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VA Other (No Fee)</a:t>
                      </a:r>
                      <a:endParaRPr lang="en-US" dirty="0"/>
                    </a:p>
                  </a:txBody>
                  <a:tcPr marL="164592" marR="164592"/>
                </a:tc>
                <a:tc>
                  <a:txBody>
                    <a:bodyPr/>
                    <a:lstStyle/>
                    <a:p>
                      <a:r>
                        <a:rPr lang="en-US" dirty="0"/>
                        <a:t>VA FUM</a:t>
                      </a:r>
                    </a:p>
                  </a:txBody>
                  <a:tcPr marL="164592" marR="164592"/>
                </a:tc>
                <a:tc>
                  <a:txBody>
                    <a:bodyPr/>
                    <a:lstStyle/>
                    <a:p>
                      <a:r>
                        <a:rPr lang="en-US" dirty="0"/>
                        <a:t>No Fee</a:t>
                      </a:r>
                    </a:p>
                  </a:txBody>
                  <a:tcPr marL="164592" marR="164592"/>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Other</a:t>
                      </a:r>
                      <a:endParaRPr lang="en-US" dirty="0"/>
                    </a:p>
                  </a:txBody>
                  <a:tcPr marL="164592" marR="164592"/>
                </a:tc>
                <a:tc>
                  <a:txBody>
                    <a:bodyPr/>
                    <a:lstStyle/>
                    <a:p>
                      <a:r>
                        <a:rPr lang="en-US" dirty="0"/>
                        <a:t>Other FUM</a:t>
                      </a:r>
                    </a:p>
                  </a:txBody>
                  <a:tcPr marL="164592" marR="164592"/>
                </a:tc>
                <a:tc>
                  <a:txBody>
                    <a:bodyPr/>
                    <a:lstStyle/>
                    <a:p>
                      <a:r>
                        <a:rPr lang="en-US" dirty="0"/>
                        <a:t>No Fee</a:t>
                      </a:r>
                    </a:p>
                  </a:txBody>
                  <a:tcPr marL="164592" marR="164592"/>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724400"/>
            <a:ext cx="2232025"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2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Expenses</a:t>
            </a:r>
          </a:p>
        </p:txBody>
      </p:sp>
      <p:sp>
        <p:nvSpPr>
          <p:cNvPr id="3" name="Content Placeholder 2"/>
          <p:cNvSpPr>
            <a:spLocks noGrp="1"/>
          </p:cNvSpPr>
          <p:nvPr>
            <p:ph idx="1"/>
          </p:nvPr>
        </p:nvSpPr>
        <p:spPr/>
        <p:txBody>
          <a:bodyPr/>
          <a:lstStyle/>
          <a:p>
            <a:r>
              <a:rPr lang="en-US" dirty="0"/>
              <a:t>Expense Types</a:t>
            </a:r>
          </a:p>
          <a:p>
            <a:pPr lvl="1"/>
            <a:r>
              <a:rPr lang="en-US" dirty="0"/>
              <a:t>Standard</a:t>
            </a:r>
          </a:p>
          <a:p>
            <a:pPr lvl="1"/>
            <a:r>
              <a:rPr lang="en-US" dirty="0"/>
              <a:t>VA Only</a:t>
            </a:r>
          </a:p>
          <a:p>
            <a:pPr lvl="1"/>
            <a:r>
              <a:rPr lang="en-US" dirty="0"/>
              <a:t>Other Only</a:t>
            </a:r>
          </a:p>
          <a:p>
            <a:r>
              <a:rPr lang="en-US" dirty="0"/>
              <a:t>Fid Fee</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572000"/>
            <a:ext cx="2232025"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56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276032280"/>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70840">
                <a:tc>
                  <a:txBody>
                    <a:bodyPr/>
                    <a:lstStyle/>
                    <a:p>
                      <a:r>
                        <a:rPr lang="en-US" dirty="0"/>
                        <a:t>Asset Type</a:t>
                      </a:r>
                    </a:p>
                  </a:txBody>
                  <a:tcPr marL="186331" marR="186331"/>
                </a:tc>
                <a:tc>
                  <a:txBody>
                    <a:bodyPr/>
                    <a:lstStyle/>
                    <a:p>
                      <a:r>
                        <a:rPr lang="en-US" dirty="0"/>
                        <a:t>Usage</a:t>
                      </a:r>
                    </a:p>
                  </a:txBody>
                  <a:tcPr marL="186331" marR="186331"/>
                </a:tc>
                <a:extLst>
                  <a:ext uri="{0D108BD9-81ED-4DB2-BD59-A6C34878D82A}">
                    <a16:rowId xmlns:a16="http://schemas.microsoft.com/office/drawing/2014/main" val="10000"/>
                  </a:ext>
                </a:extLst>
              </a:tr>
              <a:tr h="370840">
                <a:tc>
                  <a:txBody>
                    <a:bodyPr/>
                    <a:lstStyle/>
                    <a:p>
                      <a:r>
                        <a:rPr lang="en-US" dirty="0"/>
                        <a:t>Account</a:t>
                      </a:r>
                    </a:p>
                  </a:txBody>
                  <a:tcPr marL="186331" marR="186331"/>
                </a:tc>
                <a:tc>
                  <a:txBody>
                    <a:bodyPr/>
                    <a:lstStyle/>
                    <a:p>
                      <a:r>
                        <a:rPr lang="en-US" dirty="0"/>
                        <a:t>Included in Total FUM</a:t>
                      </a:r>
                    </a:p>
                  </a:txBody>
                  <a:tcPr marL="186331" marR="186331"/>
                </a:tc>
                <a:extLst>
                  <a:ext uri="{0D108BD9-81ED-4DB2-BD59-A6C34878D82A}">
                    <a16:rowId xmlns:a16="http://schemas.microsoft.com/office/drawing/2014/main" val="10001"/>
                  </a:ext>
                </a:extLst>
              </a:tr>
              <a:tr h="370840">
                <a:tc>
                  <a:txBody>
                    <a:bodyPr/>
                    <a:lstStyle/>
                    <a:p>
                      <a:r>
                        <a:rPr lang="en-US" dirty="0"/>
                        <a:t>Cashed Bond</a:t>
                      </a:r>
                    </a:p>
                  </a:txBody>
                  <a:tcPr marL="186331" marR="186331"/>
                </a:tc>
                <a:tc>
                  <a:txBody>
                    <a:bodyPr/>
                    <a:lstStyle/>
                    <a:p>
                      <a:r>
                        <a:rPr lang="en-US" dirty="0"/>
                        <a:t>Included in Total FUM (Explains increase in income)</a:t>
                      </a:r>
                    </a:p>
                  </a:txBody>
                  <a:tcPr marL="186331" marR="186331"/>
                </a:tc>
                <a:extLst>
                  <a:ext uri="{0D108BD9-81ED-4DB2-BD59-A6C34878D82A}">
                    <a16:rowId xmlns:a16="http://schemas.microsoft.com/office/drawing/2014/main" val="10002"/>
                  </a:ext>
                </a:extLst>
              </a:tr>
              <a:tr h="370840">
                <a:tc>
                  <a:txBody>
                    <a:bodyPr/>
                    <a:lstStyle/>
                    <a:p>
                      <a:r>
                        <a:rPr lang="en-US" dirty="0"/>
                        <a:t>CD</a:t>
                      </a:r>
                    </a:p>
                  </a:txBody>
                  <a:tcPr marL="186331" marR="186331"/>
                </a:tc>
                <a:tc>
                  <a:txBody>
                    <a:bodyPr/>
                    <a:lstStyle/>
                    <a:p>
                      <a:r>
                        <a:rPr lang="en-US" dirty="0"/>
                        <a:t>Included in Total FUM</a:t>
                      </a:r>
                    </a:p>
                  </a:txBody>
                  <a:tcPr marL="186331" marR="186331"/>
                </a:tc>
                <a:extLst>
                  <a:ext uri="{0D108BD9-81ED-4DB2-BD59-A6C34878D82A}">
                    <a16:rowId xmlns:a16="http://schemas.microsoft.com/office/drawing/2014/main" val="10003"/>
                  </a:ext>
                </a:extLst>
              </a:tr>
              <a:tr h="370840">
                <a:tc>
                  <a:txBody>
                    <a:bodyPr/>
                    <a:lstStyle/>
                    <a:p>
                      <a:r>
                        <a:rPr lang="en-US" dirty="0"/>
                        <a:t>Outstanding Checks</a:t>
                      </a:r>
                    </a:p>
                  </a:txBody>
                  <a:tcPr marL="186331" marR="186331"/>
                </a:tc>
                <a:tc>
                  <a:txBody>
                    <a:bodyPr/>
                    <a:lstStyle/>
                    <a:p>
                      <a:r>
                        <a:rPr lang="en-US" dirty="0"/>
                        <a:t>Reduced from Assets to align FUM (Match an expense)</a:t>
                      </a:r>
                    </a:p>
                  </a:txBody>
                  <a:tcPr marL="186331" marR="186331"/>
                </a:tc>
                <a:extLst>
                  <a:ext uri="{0D108BD9-81ED-4DB2-BD59-A6C34878D82A}">
                    <a16:rowId xmlns:a16="http://schemas.microsoft.com/office/drawing/2014/main" val="10004"/>
                  </a:ext>
                </a:extLst>
              </a:tr>
              <a:tr h="370840">
                <a:tc>
                  <a:txBody>
                    <a:bodyPr/>
                    <a:lstStyle/>
                    <a:p>
                      <a:r>
                        <a:rPr lang="en-US" dirty="0"/>
                        <a:t>Outstanding Deposits</a:t>
                      </a:r>
                    </a:p>
                  </a:txBody>
                  <a:tcPr marL="186331" marR="186331"/>
                </a:tc>
                <a:tc>
                  <a:txBody>
                    <a:bodyPr/>
                    <a:lstStyle/>
                    <a:p>
                      <a:r>
                        <a:rPr lang="en-US" dirty="0"/>
                        <a:t>Added</a:t>
                      </a:r>
                      <a:r>
                        <a:rPr lang="en-US" baseline="0" dirty="0"/>
                        <a:t> to Assets to align FUM (Match an income item)</a:t>
                      </a:r>
                      <a:endParaRPr lang="en-US" dirty="0"/>
                    </a:p>
                  </a:txBody>
                  <a:tcPr marL="186331" marR="186331"/>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2025"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35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1026" name="Picture 2" descr="Image of a man sitting on a large question mark" title="Image of a man sitting on a large question mark"/>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2"/>
          </p:nvPr>
        </p:nvSpPr>
        <p:spPr/>
        <p:txBody>
          <a:bodyPr>
            <a:normAutofit/>
          </a:bodyPr>
          <a:lstStyle/>
          <a:p>
            <a:r>
              <a:rPr lang="en-US" dirty="0"/>
              <a:t>Income</a:t>
            </a:r>
          </a:p>
          <a:p>
            <a:r>
              <a:rPr lang="en-US" dirty="0"/>
              <a:t>Expenses</a:t>
            </a:r>
          </a:p>
          <a:p>
            <a:r>
              <a:rPr lang="en-US" dirty="0"/>
              <a:t>Assets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a:p>
        </p:txBody>
      </p:sp>
    </p:spTree>
    <p:extLst>
      <p:ext uri="{BB962C8B-B14F-4D97-AF65-F5344CB8AC3E}">
        <p14:creationId xmlns:p14="http://schemas.microsoft.com/office/powerpoint/2010/main" val="248590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Assessment &amp; Survey</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a:p>
        </p:txBody>
      </p:sp>
    </p:spTree>
    <p:extLst>
      <p:ext uri="{BB962C8B-B14F-4D97-AF65-F5344CB8AC3E}">
        <p14:creationId xmlns:p14="http://schemas.microsoft.com/office/powerpoint/2010/main" val="2224638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117&quot;&gt;&lt;/object&gt;&lt;object type=&quot;2&quot; unique_id=&quot;10118&quot;&gt;&lt;object type=&quot;3&quot; unique_id=&quot;10119&quot;&gt;&lt;property id=&quot;20148&quot; value=&quot;5&quot;/&gt;&lt;property id=&quot;20300&quot; value=&quot;Slide 1 - &amp;quot;Complex Accounting Audit&amp;quot;&quot;/&gt;&lt;property id=&quot;20307&quot; value=&quot;256&quot;/&gt;&lt;/object&gt;&lt;object type=&quot;3&quot; unique_id=&quot;10120&quot;&gt;&lt;property id=&quot;20148&quot; value=&quot;5&quot;/&gt;&lt;property id=&quot;20300&quot; value=&quot;Slide 2 - &amp;quot;Objectives&amp;quot;&quot;/&gt;&lt;property id=&quot;20307&quot; value=&quot;264&quot;/&gt;&lt;/object&gt;&lt;object type=&quot;3&quot; unique_id=&quot;10121&quot;&gt;&lt;property id=&quot;20148&quot; value=&quot;5&quot;/&gt;&lt;property id=&quot;20300&quot; value=&quot;Slide 3 - &amp;quot;References&amp;quot;&quot;/&gt;&lt;property id=&quot;20307&quot; value=&quot;273&quot;/&gt;&lt;/object&gt;&lt;object type=&quot;3&quot; unique_id=&quot;10122&quot;&gt;&lt;property id=&quot;20148&quot; value=&quot;5&quot;/&gt;&lt;property id=&quot;20300&quot; value=&quot;Slide 4 - &amp;quot;Income&amp;quot;&quot;/&gt;&lt;property id=&quot;20307&quot; value=&quot;267&quot;/&gt;&lt;/object&gt;&lt;object type=&quot;3&quot; unique_id=&quot;10123&quot;&gt;&lt;property id=&quot;20148&quot; value=&quot;5&quot;/&gt;&lt;property id=&quot;20300&quot; value=&quot;Slide 5 - &amp;quot;Expenses&amp;quot;&quot;/&gt;&lt;property id=&quot;20307&quot; value=&quot;268&quot;/&gt;&lt;/object&gt;&lt;object type=&quot;3&quot; unique_id=&quot;10124&quot;&gt;&lt;property id=&quot;20148&quot; value=&quot;5&quot;/&gt;&lt;property id=&quot;20300&quot; value=&quot;Slide 6 - &amp;quot;Assets&amp;quot;&quot;/&gt;&lt;property id=&quot;20307&quot; value=&quot;269&quot;/&gt;&lt;/object&gt;&lt;object type=&quot;3&quot; unique_id=&quot;10125&quot;&gt;&lt;property id=&quot;20148&quot; value=&quot;5&quot;/&gt;&lt;property id=&quot;20300&quot; value=&quot;Slide 7 - &amp;quot;Questions?&amp;quot;&quot;/&gt;&lt;property id=&quot;20307&quot; value=&quot;276&quot;/&gt;&lt;/object&gt;&lt;object type=&quot;3&quot; unique_id=&quot;10126&quot;&gt;&lt;property id=&quot;20148&quot; value=&quot;5&quot;/&gt;&lt;property id=&quot;20300&quot; value=&quot;Slide 8 - &amp;quot;TMS Assessment &amp;amp; Survey&amp;quot;&quot;/&gt;&lt;property id=&quot;20307&quot; value=&quot;277&quot;/&gt;&lt;/objec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PFS Template</Template>
  <TotalTime>2135</TotalTime>
  <Words>1086</Words>
  <Application>Microsoft Office PowerPoint</Application>
  <PresentationFormat>On-screen Show (4:3)</PresentationFormat>
  <Paragraphs>186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PFS Template</vt:lpstr>
      <vt:lpstr>Complex Accounting Audit</vt:lpstr>
      <vt:lpstr>Objectives</vt:lpstr>
      <vt:lpstr>References</vt:lpstr>
      <vt:lpstr>Income</vt:lpstr>
      <vt:lpstr>Expenses</vt:lpstr>
      <vt:lpstr>Assets</vt:lpstr>
      <vt:lpstr>Questions?</vt:lpstr>
      <vt:lpstr>TMS Assessment &amp; Survey</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Laudato</dc:creator>
  <cp:lastModifiedBy>Spilker, Gina, VBAVACO</cp:lastModifiedBy>
  <cp:revision>103</cp:revision>
  <cp:lastPrinted>2018-10-29T19:52:12Z</cp:lastPrinted>
  <dcterms:created xsi:type="dcterms:W3CDTF">2016-10-13T19:12:55Z</dcterms:created>
  <dcterms:modified xsi:type="dcterms:W3CDTF">2018-10-29T19:52:30Z</dcterms:modified>
</cp:coreProperties>
</file>