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5"/>
  </p:notesMasterIdLst>
  <p:sldIdLst>
    <p:sldId id="256" r:id="rId5"/>
    <p:sldId id="317" r:id="rId6"/>
    <p:sldId id="318" r:id="rId7"/>
    <p:sldId id="321" r:id="rId8"/>
    <p:sldId id="319" r:id="rId9"/>
    <p:sldId id="322" r:id="rId10"/>
    <p:sldId id="323" r:id="rId11"/>
    <p:sldId id="324" r:id="rId12"/>
    <p:sldId id="314" r:id="rId13"/>
    <p:sldId id="292"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558" autoAdjust="0"/>
    <p:restoredTop sz="61020" autoAdjust="0"/>
  </p:normalViewPr>
  <p:slideViewPr>
    <p:cSldViewPr>
      <p:cViewPr varScale="1">
        <p:scale>
          <a:sx n="64" d="100"/>
          <a:sy n="64" d="100"/>
        </p:scale>
        <p:origin x="1710"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7/11/2022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Course Description:</a:t>
            </a:r>
          </a:p>
          <a:p>
            <a:endParaRPr lang="en-US" dirty="0"/>
          </a:p>
          <a:p>
            <a:r>
              <a:rPr lang="en-US" dirty="0"/>
              <a:t>This course teaches learners how to recognize various types of court documents and the procedures for handling court documents for various </a:t>
            </a:r>
            <a:r>
              <a:rPr lang="en-US"/>
              <a:t>beneficiaries.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16313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r>
              <a:rPr lang="en-US" dirty="0"/>
              <a:t>A satisfaction survey has been assigned to you in TMS.  You should be able to complete the survey within ten minutes.  Completing the survey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166643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dirty="0"/>
              <a:t>At the</a:t>
            </a:r>
            <a:r>
              <a:rPr lang="en-US" baseline="0" dirty="0"/>
              <a:t> end of this lesson, given the training and references, the learner will be able to do the following:</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Identify common court titles, roles and terminology</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Recall common court documents and actions to take upon receipt</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Communicate procedures for Veteran beneficiaries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Understand procedures for non-Veteran beneficiaries</a:t>
            </a:r>
          </a:p>
          <a:p>
            <a:endParaRPr lang="en-US" baseline="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sng" dirty="0"/>
          </a:p>
          <a:p>
            <a:r>
              <a:rPr lang="en-US" dirty="0"/>
              <a:t>These</a:t>
            </a:r>
            <a:r>
              <a:rPr lang="en-US" baseline="0" dirty="0"/>
              <a:t> are the relevant references pertaining to this course:</a:t>
            </a:r>
          </a:p>
          <a:p>
            <a:pPr marL="171450" indent="-171450">
              <a:buFont typeface="Arial" panose="020B0604020202020204" pitchFamily="34" charset="0"/>
              <a:buChar char="•"/>
            </a:pPr>
            <a:r>
              <a:rPr lang="en-US" dirty="0"/>
              <a:t>3</a:t>
            </a:r>
            <a:r>
              <a:rPr lang="en-US" i="0" dirty="0"/>
              <a:t>8 CFR 14.705, </a:t>
            </a:r>
            <a:r>
              <a:rPr lang="en-US" i="1" dirty="0"/>
              <a:t>Authority to file petitions for appointment of fiduciaries</a:t>
            </a:r>
            <a:endParaRPr lang="en-US" i="0" dirty="0"/>
          </a:p>
          <a:p>
            <a:pPr marL="171450" indent="-171450">
              <a:buFont typeface="Arial" panose="020B0604020202020204" pitchFamily="34" charset="0"/>
              <a:buChar char="•"/>
            </a:pPr>
            <a:r>
              <a:rPr lang="en-US" i="0" dirty="0"/>
              <a:t>FPM I.1.B.2, </a:t>
            </a:r>
            <a:r>
              <a:rPr lang="en-US" i="1" dirty="0"/>
              <a:t>Request for Appointment of a Fiduciary, Custodian, or Guardian</a:t>
            </a:r>
            <a:endParaRPr lang="en-US" i="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dirty="0"/>
              <a:t>FPM II.1.C.7.d, </a:t>
            </a:r>
            <a:r>
              <a:rPr lang="en-US" i="1" dirty="0"/>
              <a:t>Use of a Court Restricted Blocked Account for Court Appointed Fiduciaries</a:t>
            </a:r>
            <a:endParaRPr lang="en-US" i="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dirty="0"/>
              <a:t>FPM II.2.B.1, </a:t>
            </a:r>
            <a:r>
              <a:rPr lang="en-US" i="1" dirty="0"/>
              <a:t>General Information on Corporate Surety Bonds</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945977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i="1" dirty="0"/>
              <a:t>Learning Objective:  Identify common court titles, roles and terminology</a:t>
            </a:r>
          </a:p>
          <a:p>
            <a:r>
              <a:rPr lang="en-US" i="1" dirty="0"/>
              <a:t>Policy Reference(s):  38 CFR 14.705, </a:t>
            </a:r>
            <a:r>
              <a:rPr lang="en-US" dirty="0"/>
              <a:t>FPM II.2.B.1.k, FPM II.2.B.1.l, FPM II.1.C.7.d</a:t>
            </a:r>
          </a:p>
          <a:p>
            <a:endParaRPr lang="en-US" dirty="0"/>
          </a:p>
          <a:p>
            <a:r>
              <a:rPr lang="en-US" u="sng" dirty="0"/>
              <a:t>Instructor Notes:</a:t>
            </a:r>
          </a:p>
          <a:p>
            <a:r>
              <a:rPr lang="en-US" b="0" u="none" dirty="0"/>
              <a:t>This slide is </a:t>
            </a:r>
            <a:r>
              <a:rPr lang="en-US" b="0" i="1" u="none" dirty="0"/>
              <a:t>not</a:t>
            </a:r>
            <a:r>
              <a:rPr lang="en-US" b="0" i="0" u="none" dirty="0"/>
              <a:t> all inclusive but contains some commonly used and referred to terminology regarding State courts and their appointment of guardians/conservators to manage individuals’ affairs.  </a:t>
            </a:r>
            <a:endParaRPr lang="en-US" b="0" u="none" dirty="0"/>
          </a:p>
          <a:p>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chemeClr val="tx1"/>
                </a:solidFill>
                <a:effectLst/>
                <a:latin typeface="+mn-lt"/>
                <a:ea typeface="+mn-ea"/>
                <a:cs typeface="+mn-cs"/>
              </a:rPr>
              <a:t>Conservator/Guardian/Curator:</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guardian and protector appointed by a State court to manage the financial affairs (estate) and/or of the person’s daily life (person), due to limitations of capacity. Jurisdiction dictates what designation is used and if it applies to the estate, person or both.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chemeClr val="tx1"/>
                </a:solidFill>
                <a:effectLst/>
                <a:latin typeface="+mn-lt"/>
                <a:ea typeface="+mn-ea"/>
                <a:cs typeface="+mn-cs"/>
              </a:rPr>
              <a:t>Trustee:</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 individual person or member of a board given control or powers of administration of property in trust with a legal obligation to administer it solely for the purposes specified.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chemeClr val="tx1"/>
                </a:solidFill>
                <a:effectLst/>
                <a:latin typeface="+mn-lt"/>
                <a:ea typeface="+mn-ea"/>
                <a:cs typeface="+mn-cs"/>
              </a:rPr>
              <a:t>Guardian Ad Litem:</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 attorney</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appointed by the court to represent the interests of </a:t>
            </a:r>
            <a:r>
              <a:rPr lang="en-US" sz="1200" kern="1200" dirty="0">
                <a:solidFill>
                  <a:srgbClr val="FF0000"/>
                </a:solidFill>
                <a:effectLst>
                  <a:outerShdw blurRad="38100" dist="38100" dir="2700000" algn="tl">
                    <a:srgbClr val="000000">
                      <a:alpha val="43137"/>
                    </a:srgbClr>
                  </a:outerShdw>
                </a:effectLst>
                <a:latin typeface="+mn-lt"/>
                <a:ea typeface="+mn-ea"/>
                <a:cs typeface="+mn-cs"/>
              </a:rPr>
              <a:t>the protected </a:t>
            </a:r>
            <a:r>
              <a:rPr lang="en-US" sz="1200" kern="1200" dirty="0">
                <a:solidFill>
                  <a:schemeClr val="tx1"/>
                </a:solidFill>
                <a:effectLst/>
                <a:latin typeface="+mn-lt"/>
                <a:ea typeface="+mn-ea"/>
                <a:cs typeface="+mn-cs"/>
              </a:rPr>
              <a:t>person in a court proceeding.  Not the current or prospective conservator/guardian.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pPr marL="0" lvl="0" indent="0">
              <a:buFont typeface="+mj-lt"/>
              <a:buNone/>
            </a:pPr>
            <a:r>
              <a:rPr lang="en-US" sz="1200" b="1" u="none" kern="1200" dirty="0">
                <a:solidFill>
                  <a:schemeClr val="tx1"/>
                </a:solidFill>
                <a:effectLst/>
                <a:latin typeface="+mn-lt"/>
                <a:ea typeface="+mn-ea"/>
                <a:cs typeface="+mn-cs"/>
              </a:rPr>
              <a:t>Petition</a:t>
            </a:r>
            <a:r>
              <a:rPr lang="en-US" sz="1200" b="1"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 formal written request to a Court for an Order of the Court.</a:t>
            </a:r>
            <a:r>
              <a:rPr lang="en-US" sz="1200" kern="1200" baseline="0" dirty="0">
                <a:solidFill>
                  <a:schemeClr val="tx1"/>
                </a:solidFill>
                <a:effectLst/>
                <a:latin typeface="+mn-lt"/>
                <a:ea typeface="+mn-ea"/>
                <a:cs typeface="+mn-cs"/>
              </a:rPr>
              <a:t>  </a:t>
            </a:r>
            <a:r>
              <a:rPr lang="en-US" sz="1200" b="0" i="1" u="none" kern="1200" dirty="0">
                <a:solidFill>
                  <a:schemeClr val="tx1"/>
                </a:solidFill>
                <a:effectLst/>
                <a:latin typeface="+mn-lt"/>
                <a:ea typeface="+mn-ea"/>
                <a:cs typeface="+mn-cs"/>
              </a:rPr>
              <a:t>Examples:</a:t>
            </a:r>
            <a:r>
              <a:rPr lang="en-US" sz="1200" b="0" i="1" u="none" kern="1200" baseline="0" dirty="0">
                <a:solidFill>
                  <a:schemeClr val="tx1"/>
                </a:solidFill>
                <a:effectLst/>
                <a:latin typeface="+mn-lt"/>
                <a:ea typeface="+mn-ea"/>
                <a:cs typeface="+mn-cs"/>
              </a:rPr>
              <a:t> </a:t>
            </a:r>
          </a:p>
          <a:p>
            <a:pPr marL="685800" lvl="1" indent="-228600">
              <a:buFont typeface="Arial" panose="020B0604020202020204" pitchFamily="34" charset="0"/>
              <a:buChar char="•"/>
            </a:pPr>
            <a:r>
              <a:rPr lang="en-US" sz="1200" kern="1200" dirty="0">
                <a:solidFill>
                  <a:schemeClr val="tx1"/>
                </a:solidFill>
                <a:effectLst/>
                <a:latin typeface="+mn-lt"/>
                <a:ea typeface="+mn-ea"/>
                <a:cs typeface="+mn-cs"/>
              </a:rPr>
              <a:t>Appointment of a Conservator/Guardian/Curator</a:t>
            </a:r>
          </a:p>
          <a:p>
            <a:pPr marL="685800" lvl="1" indent="-228600">
              <a:buFont typeface="Arial" panose="020B0604020202020204" pitchFamily="34" charset="0"/>
              <a:buChar char="•"/>
            </a:pPr>
            <a:r>
              <a:rPr lang="en-US" sz="1200" kern="1200" dirty="0">
                <a:solidFill>
                  <a:schemeClr val="tx1"/>
                </a:solidFill>
                <a:effectLst/>
                <a:latin typeface="+mn-lt"/>
                <a:ea typeface="+mn-ea"/>
                <a:cs typeface="+mn-cs"/>
              </a:rPr>
              <a:t>Court Accounting</a:t>
            </a:r>
          </a:p>
          <a:p>
            <a:pPr marL="685800" lvl="1" indent="-228600">
              <a:buFont typeface="Arial" panose="020B0604020202020204" pitchFamily="34" charset="0"/>
              <a:buChar char="•"/>
            </a:pPr>
            <a:r>
              <a:rPr lang="en-US" sz="1200" kern="1200" dirty="0">
                <a:solidFill>
                  <a:schemeClr val="tx1"/>
                </a:solidFill>
                <a:effectLst/>
                <a:latin typeface="+mn-lt"/>
                <a:ea typeface="+mn-ea"/>
                <a:cs typeface="+mn-cs"/>
              </a:rPr>
              <a:t>Guardian/Conservator Management Plan/Annual Report</a:t>
            </a:r>
          </a:p>
          <a:p>
            <a:pPr marL="685800" lvl="1" indent="-228600">
              <a:buFont typeface="Arial" panose="020B0604020202020204" pitchFamily="34" charset="0"/>
              <a:buChar char="•"/>
            </a:pPr>
            <a:r>
              <a:rPr lang="en-US" sz="1200" kern="1200" dirty="0">
                <a:solidFill>
                  <a:schemeClr val="tx1"/>
                </a:solidFill>
                <a:effectLst/>
                <a:latin typeface="+mn-lt"/>
                <a:ea typeface="+mn-ea"/>
                <a:cs typeface="+mn-cs"/>
              </a:rPr>
              <a:t>Distribution of Estate (Expense request)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none" kern="1200" dirty="0">
                <a:solidFill>
                  <a:schemeClr val="tx1"/>
                </a:solidFill>
                <a:effectLst/>
                <a:latin typeface="+mn-lt"/>
                <a:ea typeface="+mn-ea"/>
                <a:cs typeface="+mn-cs"/>
              </a:rPr>
              <a:t>(II.2.B.1.k)</a:t>
            </a:r>
            <a:r>
              <a:rPr lang="en-US" sz="1200" b="1" u="none" kern="1200" dirty="0">
                <a:solidFill>
                  <a:schemeClr val="tx1"/>
                </a:solidFill>
                <a:effectLst/>
                <a:latin typeface="+mn-lt"/>
                <a:ea typeface="+mn-ea"/>
                <a:cs typeface="+mn-cs"/>
              </a:rPr>
              <a:t> Bonds Payable to Court:  </a:t>
            </a:r>
            <a:r>
              <a:rPr lang="en-US" sz="1200" b="0" i="0" kern="1200" dirty="0">
                <a:solidFill>
                  <a:schemeClr val="tx1"/>
                </a:solidFill>
                <a:effectLst/>
                <a:latin typeface="+mn-lt"/>
                <a:ea typeface="+mn-ea"/>
                <a:cs typeface="+mn-cs"/>
              </a:rPr>
              <a:t>In some instances, the court of jurisdiction requires a VA-appointed fiduciary also serving as court-appointed fiduciary to obtain a surety bond with the court as the obligee.  When VA is considering the appointment of a court-appointed fiduciary to serve as a VA-appointed fiduciary, ensure the existing surety bond covers the amount of the FUM.</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(II.2.B.1.l)  </a:t>
            </a:r>
            <a:r>
              <a:rPr lang="en-US" sz="1200" b="1" kern="1200" dirty="0">
                <a:solidFill>
                  <a:schemeClr val="tx1"/>
                </a:solidFill>
                <a:effectLst/>
                <a:latin typeface="+mn-lt"/>
                <a:ea typeface="+mn-ea"/>
                <a:cs typeface="+mn-cs"/>
              </a:rPr>
              <a:t>State Blanket Bonds and Liability Insurance</a:t>
            </a:r>
            <a:r>
              <a:rPr lang="en-US" sz="1200" b="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State laws may mandate that State entities acting as fiduciaries maintain liability insurance or a blanket bond to protect the State in the event of fraud or misuse of an employee.  These items will not be specifically payable to VA, however they can still be utilized as protection for a beneficiary’s VA FUM.</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fontAlgn="base"/>
            <a:r>
              <a:rPr lang="en-US" sz="1200" b="0" kern="1200" dirty="0">
                <a:solidFill>
                  <a:schemeClr val="tx1"/>
                </a:solidFill>
                <a:effectLst/>
                <a:latin typeface="+mn-lt"/>
                <a:ea typeface="+mn-ea"/>
                <a:cs typeface="+mn-cs"/>
              </a:rPr>
              <a:t>(II.1.C.7.d)</a:t>
            </a:r>
            <a:r>
              <a:rPr lang="en-US" sz="1200" b="1" kern="1200" dirty="0">
                <a:solidFill>
                  <a:schemeClr val="tx1"/>
                </a:solidFill>
                <a:effectLst/>
                <a:latin typeface="+mn-lt"/>
                <a:ea typeface="+mn-ea"/>
                <a:cs typeface="+mn-cs"/>
              </a:rPr>
              <a:t> Blocked and Court-restricted Accounts:</a:t>
            </a:r>
            <a:r>
              <a:rPr lang="en-US" sz="1200" b="0" kern="1200" dirty="0">
                <a:solidFill>
                  <a:schemeClr val="tx1"/>
                </a:solidFill>
                <a:effectLst/>
                <a:latin typeface="+mn-lt"/>
                <a:ea typeface="+mn-ea"/>
                <a:cs typeface="+mn-cs"/>
              </a:rPr>
              <a:t>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Court appointed fiduciaries may be subject to court restricted accounts.  However, VA will not recognize a court restricted account as a form of protection of VA FUM.  In this instance, a bond will be required irrespective of the existence of a court restricted account.  The hub will need to contact District Counsel for assistance to inform the court that restricted accounts will not be recognized in lieu of a corporate surety bond. </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871125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common court documents and actions to take on receipt</a:t>
            </a:r>
          </a:p>
          <a:p>
            <a:r>
              <a:rPr lang="en-US" i="1" dirty="0"/>
              <a:t>Policy Reference(s):  38 CFR 14.705</a:t>
            </a:r>
          </a:p>
          <a:p>
            <a:endParaRPr lang="en-US" dirty="0"/>
          </a:p>
          <a:p>
            <a:r>
              <a:rPr lang="en-US" u="sng" dirty="0"/>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This slide is </a:t>
            </a:r>
            <a:r>
              <a:rPr lang="en-US" b="0" i="1" u="none" dirty="0"/>
              <a:t>not</a:t>
            </a:r>
            <a:r>
              <a:rPr lang="en-US" b="0" i="0" u="none" dirty="0"/>
              <a:t> all inclusive but contains some commonly received State court documents.  It is important to note that all court documents must be uploaded to the eFolder.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1" u="none" dirty="0"/>
              <a:t>Orders appointing/terminating Conservatorship or Guardianship:  </a:t>
            </a:r>
            <a:r>
              <a:rPr lang="en-US" b="0" u="none" dirty="0"/>
              <a:t>This document is used to notify interested parties that a court order approves the appointment or termination of a conservatorship or guardianship.  On receipt of an order, review the systems to determine what, if any, actions are necessary.</a:t>
            </a:r>
          </a:p>
          <a:p>
            <a:endParaRPr lang="en-US" b="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Notice of Hearing:  </a:t>
            </a:r>
            <a:r>
              <a:rPr lang="en-US" b="0" u="none" dirty="0"/>
              <a:t>This document provides notice that the Court is requiring a hearing for a certain interest to include appointing or terminating a conservator, approving an accounting,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dirty="0"/>
          </a:p>
          <a:p>
            <a:r>
              <a:rPr lang="en-US" b="1" dirty="0"/>
              <a:t>Court Accounting Petition:  </a:t>
            </a:r>
            <a:r>
              <a:rPr lang="en-US" b="0" dirty="0"/>
              <a:t>A conservator/guardian uses this to ‘petition the court’ to file an accounting.  When it is sent to VA it may be the petition and accounting, or it may be the “court-filed” or “stamped” copy which shows the court has received the accounting.  The court stamp only certifies it being received by the court; it is NOT the court approving the accounting.   </a:t>
            </a:r>
          </a:p>
          <a:p>
            <a:endParaRPr lang="en-US" dirty="0"/>
          </a:p>
          <a:p>
            <a:r>
              <a:rPr lang="en-US" b="1" dirty="0"/>
              <a:t>Orders Approving Court Accounting:  </a:t>
            </a:r>
            <a:r>
              <a:rPr lang="en-US" b="0" dirty="0"/>
              <a:t>This is an official court document approving an accounting.  The hub must determine if it is a court-filed stamp (certified) copy containing the signature of the court.  If so, the hub will conduct a cursory audit of it to ensure its consistency with the VA accounting. </a:t>
            </a:r>
          </a:p>
          <a:p>
            <a:endParaRPr lang="en-US" b="1"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Small Estate Affidavits:  </a:t>
            </a:r>
            <a:r>
              <a:rPr lang="en-US" u="none" dirty="0"/>
              <a:t>A state document that allows filing on behalf of a deceased estate.  There is a maximum estate value set by each state.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Order to Show Cause:  </a:t>
            </a:r>
            <a:r>
              <a:rPr lang="en-US" u="none" dirty="0"/>
              <a:t>A written mandate for a party to appear and request action by Conservator/Guardian that is typically used to explain why an accounting has not yet been submitted to the court. </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1500190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common court documents and actions to take on receipt</a:t>
            </a:r>
          </a:p>
          <a:p>
            <a:r>
              <a:rPr lang="en-US" i="1" dirty="0"/>
              <a:t>Policy Reference(s): None</a:t>
            </a:r>
          </a:p>
          <a:p>
            <a:endParaRPr lang="en-US" dirty="0"/>
          </a:p>
          <a:p>
            <a:r>
              <a:rPr lang="en-US" u="sng" dirty="0"/>
              <a:t>Instructor Notes:</a:t>
            </a:r>
          </a:p>
          <a:p>
            <a:endParaRPr lang="en-US" u="sng" dirty="0"/>
          </a:p>
          <a:p>
            <a:r>
              <a:rPr lang="en-US" dirty="0"/>
              <a:t>Explain the</a:t>
            </a:r>
            <a:r>
              <a:rPr lang="en-US" baseline="0" dirty="0"/>
              <a:t> actions as listed on the slide upon receipt and review of a court document.  Make special note that with all actions, the employee must ensure that the document(s) are uploaded to the eFolder if not done already.  </a:t>
            </a:r>
          </a:p>
          <a:p>
            <a:endParaRPr lang="en-US" baseline="0" dirty="0"/>
          </a:p>
          <a:p>
            <a:r>
              <a:rPr lang="en-US" b="1" baseline="0" dirty="0"/>
              <a:t>Upload to eFolder:</a:t>
            </a:r>
            <a:r>
              <a:rPr lang="en-US" b="0" baseline="0" dirty="0"/>
              <a:t>  All court documents pertaining VA beneficiaries should be uploaded in the beneficiary’s eFolder for future reference.  </a:t>
            </a:r>
          </a:p>
          <a:p>
            <a:endParaRPr lang="en-US" b="0" baseline="0" dirty="0"/>
          </a:p>
          <a:p>
            <a:r>
              <a:rPr lang="en-US" b="1" baseline="0" dirty="0"/>
              <a:t>Document in VBMS-Fid:</a:t>
            </a:r>
            <a:r>
              <a:rPr lang="en-US" b="0" baseline="0" dirty="0"/>
              <a:t>  If a court-appointment exists for an individual that is already in the fiduciary program, the court appointment information must be documented in the VBMS-Fid Beneficiary Profile.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4204049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procedures involved when court documents are received for a Veteran beneficiary</a:t>
            </a:r>
          </a:p>
          <a:p>
            <a:r>
              <a:rPr lang="en-US" i="1" dirty="0"/>
              <a:t>Policy Reference(s):  FPM I.1.B.2.c</a:t>
            </a:r>
          </a:p>
          <a:p>
            <a:endParaRPr lang="en-US" dirty="0"/>
          </a:p>
          <a:p>
            <a:r>
              <a:rPr lang="en-US" u="sng" dirty="0"/>
              <a:t>Instructor Notes: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u="non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0" dirty="0">
                <a:solidFill>
                  <a:srgbClr val="000000"/>
                </a:solidFill>
                <a:effectLst/>
                <a:latin typeface="arial" panose="020B0604020202020204" pitchFamily="34" charset="0"/>
              </a:rPr>
              <a:t>Judicial findings regarding a Veteran’s inability to manage his/her affairs are not binding on the RO rating activity.  If court documentation is received which declares a Veteran unable to manage his/her affairs, rating action is required to determine if VA concurs with the court’s finding.  In this circumstance, it is not necessary to propose a rating of an inability to manage VA benefits.  Instead, the RO rating activity will review the evidence available and issue a rating based on that evidence.</a:t>
            </a: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395255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i="1" dirty="0"/>
              <a:t>Learning Objective:  </a:t>
            </a:r>
            <a:r>
              <a:rPr lang="en-US" dirty="0"/>
              <a:t>Identify procedures involved when court documents are received for non-Veteran beneficiaries</a:t>
            </a:r>
          </a:p>
          <a:p>
            <a:r>
              <a:rPr lang="en-US" i="1" dirty="0"/>
              <a:t>Policy Reference(s):  FPM I.1.B.2.d</a:t>
            </a:r>
          </a:p>
          <a:p>
            <a:endParaRPr lang="en-US"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Rating action is not required when a non-Veteran, an adult child incapable of self-support, parent, or spouse of a Veteran, is judicially determined to be in need of a guardian of person or property.  For these types of beneficiaries, VA has authority to appoint a fiduciary if the judicial finding appears adequate for that purpose.</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Upon receipt of a court decree regarding a non-Veteran beneficiary’s inability to manage his/her affairs, the RO will forward the court documents to the hub of jurisdiction to schedule an IA field examination.</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provisions noted above do not apply to temporary court appointment of a guardian to oversee the beneficiary’s affairs unless this finding is in addition to a judicial determination that the beneficiary cannot manage his/her affairs.  Court documents received which indicate a Veteran or other beneficiary was assigned a temporary guardian of person, property, or person and property will be maintained in the RO rating activity for the purpose of implementing due process if appropriate information is available to propose the rating.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sufficient information was not received to propose a rating, the RO will provide notice to the sender which identifies what additional information would be necessary to do so.  The RO will not establish a diary and its notice will not be considered development.</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3881499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350">
              <a:defRPr/>
            </a:pPr>
            <a:r>
              <a:rPr lang="en-US" u="sng" dirty="0"/>
              <a:t>Instructor Notes:</a:t>
            </a:r>
            <a:endParaRPr lang="en-US" u="none" dirty="0"/>
          </a:p>
          <a:p>
            <a:pPr marL="0" lvl="1" defTabSz="914350">
              <a:defRPr/>
            </a:pPr>
            <a:endParaRPr lang="en-US" u="sng" dirty="0"/>
          </a:p>
          <a:p>
            <a:pPr marL="0" indent="0">
              <a:buFont typeface="Arial" panose="020B0604020202020204" pitchFamily="34" charset="0"/>
              <a:buNone/>
            </a:pPr>
            <a:r>
              <a:rPr lang="en-US" dirty="0"/>
              <a:t>(Recall)  These</a:t>
            </a:r>
            <a:r>
              <a:rPr lang="en-US" baseline="0" dirty="0"/>
              <a:t> are our learning objectives as stated from the beginning of the training:</a:t>
            </a:r>
            <a:endParaRPr lang="en-US" dirty="0"/>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Identify common court titles, roles and terminology</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Recall common court documents and actions to take upon receipt</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Communicate procedures for Veteran beneficiaries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Understand procedures for non-Veteran beneficiaries</a:t>
            </a:r>
          </a:p>
          <a:p>
            <a:pPr marL="0" lvl="1" indent="0" defTabSz="914350">
              <a:buFont typeface="Arial" panose="020B0604020202020204" pitchFamily="34" charset="0"/>
              <a:buNone/>
              <a:defRPr/>
            </a:pPr>
            <a:endParaRPr lang="en-US" dirty="0"/>
          </a:p>
          <a:p>
            <a:pPr marL="0" lvl="1" defTabSz="914350">
              <a:defRPr/>
            </a:pPr>
            <a:endParaRPr lang="en-US" dirty="0"/>
          </a:p>
          <a:p>
            <a:pPr marL="0" lvl="1" defTabSz="914350">
              <a:defRPr/>
            </a:pPr>
            <a:r>
              <a:rPr lang="en-US" dirty="0"/>
              <a:t>(Recap)  We discussed each of these learning objectives through the following topics in each slide today:</a:t>
            </a:r>
          </a:p>
          <a:p>
            <a:pPr marL="171450" indent="-171450">
              <a:buFont typeface="Arial" panose="020B0604020202020204" pitchFamily="34" charset="0"/>
              <a:buChar char="•"/>
            </a:pPr>
            <a:r>
              <a:rPr lang="en-US" dirty="0">
                <a:highlight>
                  <a:srgbClr val="FFFF00"/>
                </a:highlight>
              </a:rPr>
              <a:t>Court Definitions</a:t>
            </a:r>
          </a:p>
          <a:p>
            <a:pPr marL="171450" indent="-171450">
              <a:buFont typeface="Arial" panose="020B0604020202020204" pitchFamily="34" charset="0"/>
              <a:buChar char="•"/>
            </a:pPr>
            <a:r>
              <a:rPr lang="en-US" dirty="0">
                <a:highlight>
                  <a:srgbClr val="FFFF00"/>
                </a:highlight>
              </a:rPr>
              <a:t>Identifying Court Documents</a:t>
            </a:r>
          </a:p>
          <a:p>
            <a:pPr marL="171450" indent="-171450">
              <a:buFont typeface="Arial" panose="020B0604020202020204" pitchFamily="34" charset="0"/>
              <a:buChar char="•"/>
            </a:pPr>
            <a:r>
              <a:rPr lang="en-US" dirty="0">
                <a:highlight>
                  <a:srgbClr val="FFFF00"/>
                </a:highlight>
              </a:rPr>
              <a:t>Document Review Actions</a:t>
            </a:r>
          </a:p>
          <a:p>
            <a:pPr marL="171450" indent="-171450">
              <a:buFont typeface="Arial" panose="020B0604020202020204" pitchFamily="34" charset="0"/>
              <a:buChar char="•"/>
            </a:pPr>
            <a:r>
              <a:rPr lang="en-US" dirty="0">
                <a:highlight>
                  <a:srgbClr val="FFFF00"/>
                </a:highlight>
              </a:rPr>
              <a:t>Veterans</a:t>
            </a:r>
          </a:p>
          <a:p>
            <a:pPr marL="171450" indent="-171450">
              <a:buFont typeface="Arial" panose="020B0604020202020204" pitchFamily="34" charset="0"/>
              <a:buChar char="•"/>
            </a:pPr>
            <a:r>
              <a:rPr lang="en-US" dirty="0">
                <a:highlight>
                  <a:srgbClr val="FFFF00"/>
                </a:highlight>
              </a:rPr>
              <a:t>Non-Veterans</a:t>
            </a:r>
          </a:p>
          <a:p>
            <a:pPr marL="171450" lvl="1" indent="-171450" defTabSz="914350">
              <a:buFont typeface="Arial" panose="020B0604020202020204" pitchFamily="34" charset="0"/>
              <a:buChar char="•"/>
              <a:defRPr/>
            </a:pPr>
            <a:endParaRPr lang="en-US" dirty="0"/>
          </a:p>
          <a:p>
            <a:pPr marL="0" lvl="1" defTabSz="914350">
              <a:defRPr/>
            </a:pPr>
            <a:endParaRPr lang="en-US" dirty="0"/>
          </a:p>
          <a:p>
            <a:pPr marL="0" lvl="1" defTabSz="914350">
              <a:defRPr/>
            </a:pPr>
            <a:r>
              <a:rPr lang="en-US" b="1" dirty="0"/>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9</a:t>
            </a:fld>
            <a:endParaRPr lang="en-US" dirty="0"/>
          </a:p>
        </p:txBody>
      </p:sp>
    </p:spTree>
    <p:extLst>
      <p:ext uri="{BB962C8B-B14F-4D97-AF65-F5344CB8AC3E}">
        <p14:creationId xmlns:p14="http://schemas.microsoft.com/office/powerpoint/2010/main" val="920349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a:t>Click to edit Master title style</a:t>
            </a:r>
            <a:endParaRPr lang="en-US" dirty="0"/>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362152969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00800"/>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p:nvSpPr>
        <p:spPr>
          <a:xfrm>
            <a:off x="76200"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
        <p:nvSpPr>
          <p:cNvPr id="8" name="TextBox 7">
            <a:extLst>
              <a:ext uri="{FF2B5EF4-FFF2-40B4-BE49-F238E27FC236}">
                <a16:creationId xmlns:a16="http://schemas.microsoft.com/office/drawing/2014/main" id="{DA043406-E564-E38A-A143-F368AA440BA6}"/>
              </a:ext>
            </a:extLst>
          </p:cNvPr>
          <p:cNvSpPr txBox="1"/>
          <p:nvPr userDrawn="1"/>
        </p:nvSpPr>
        <p:spPr>
          <a:xfrm>
            <a:off x="1682496" y="147062"/>
            <a:ext cx="6318504" cy="584775"/>
          </a:xfrm>
          <a:prstGeom prst="rect">
            <a:avLst/>
          </a:prstGeom>
          <a:noFill/>
        </p:spPr>
        <p:txBody>
          <a:bodyPr wrap="square">
            <a:spAutoFit/>
          </a:bodyPr>
          <a:lstStyle/>
          <a:p>
            <a:r>
              <a:rPr lang="en-US" sz="3200" dirty="0">
                <a:solidFill>
                  <a:schemeClr val="bg1"/>
                </a:solidFill>
                <a:latin typeface="+mj-lt"/>
              </a:rPr>
              <a:t>Reviewing Court Documents</a:t>
            </a:r>
          </a:p>
        </p:txBody>
      </p:sp>
    </p:spTree>
    <p:extLst>
      <p:ext uri="{BB962C8B-B14F-4D97-AF65-F5344CB8AC3E}">
        <p14:creationId xmlns:p14="http://schemas.microsoft.com/office/powerpoint/2010/main" val="2868378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Reviewing Court Documents</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8" name="TextBox 7">
            <a:extLst>
              <a:ext uri="{FF2B5EF4-FFF2-40B4-BE49-F238E27FC236}">
                <a16:creationId xmlns:a16="http://schemas.microsoft.com/office/drawing/2014/main" id="{B411300D-B4D4-6099-16ED-00A29C514A28}"/>
              </a:ext>
            </a:extLst>
          </p:cNvPr>
          <p:cNvSpPr txBox="1"/>
          <p:nvPr userDrawn="1"/>
        </p:nvSpPr>
        <p:spPr>
          <a:xfrm>
            <a:off x="0" y="6488668"/>
            <a:ext cx="4572000" cy="369332"/>
          </a:xfrm>
          <a:prstGeom prst="rect">
            <a:avLst/>
          </a:prstGeom>
          <a:noFill/>
        </p:spPr>
        <p:txBody>
          <a:bodyPr wrap="square">
            <a:spAutoFit/>
          </a:bodyPr>
          <a:lstStyle/>
          <a:p>
            <a:pPr algn="l"/>
            <a:r>
              <a:rPr lang="en-US" dirty="0">
                <a:solidFill>
                  <a:schemeClr val="accent1">
                    <a:lumMod val="75000"/>
                  </a:schemeClr>
                </a:solidFill>
              </a:rPr>
              <a:t>Pension and Fiduciary Service</a:t>
            </a:r>
          </a:p>
        </p:txBody>
      </p:sp>
    </p:spTree>
    <p:extLst>
      <p:ext uri="{BB962C8B-B14F-4D97-AF65-F5344CB8AC3E}">
        <p14:creationId xmlns:p14="http://schemas.microsoft.com/office/powerpoint/2010/main" val="30519783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676400" y="228600"/>
            <a:ext cx="7162800" cy="381000"/>
          </a:xfrm>
          <a:prstGeom prst="rect">
            <a:avLst/>
          </a:prstGeom>
        </p:spPr>
        <p:txBody>
          <a:bodyPr vert="horz" lIns="91440" tIns="45720" rIns="91440" bIns="45720" rtlCol="0" anchor="ctr">
            <a:noAutofit/>
          </a:bodyPr>
          <a:lstStyle/>
          <a:p>
            <a:r>
              <a:rPr lang="en-US" dirty="0"/>
              <a:t>Reviewing Court Documents</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a:extLst>
              <a:ext uri="{FF2B5EF4-FFF2-40B4-BE49-F238E27FC236}">
                <a16:creationId xmlns:a16="http://schemas.microsoft.com/office/drawing/2014/main" id="{2C9B0C31-1D58-41AF-AF6C-AC3774E4933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Tree>
    <p:extLst>
      <p:ext uri="{BB962C8B-B14F-4D97-AF65-F5344CB8AC3E}">
        <p14:creationId xmlns:p14="http://schemas.microsoft.com/office/powerpoint/2010/main" val="13432601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Lst>
  <p:hf hdr="0" ftr="0" dt="0"/>
  <p:txStyles>
    <p:titleStyle>
      <a:lvl1pPr algn="l" defTabSz="914400" rtl="0" eaLnBrk="1" latinLnBrk="0" hangingPunct="1">
        <a:spcBef>
          <a:spcPct val="0"/>
        </a:spcBef>
        <a:buNone/>
        <a:defRPr sz="32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Reviewing Court Documents"/>
          <p:cNvSpPr>
            <a:spLocks noGrp="1"/>
          </p:cNvSpPr>
          <p:nvPr>
            <p:ph type="ctrTitle"/>
          </p:nvPr>
        </p:nvSpPr>
        <p:spPr/>
        <p:txBody>
          <a:bodyPr/>
          <a:lstStyle/>
          <a:p>
            <a:r>
              <a:rPr lang="en-US" dirty="0">
                <a:effectLst>
                  <a:outerShdw blurRad="38100" dist="38100" dir="2700000" algn="tl">
                    <a:srgbClr val="000000">
                      <a:alpha val="43137"/>
                    </a:srgbClr>
                  </a:outerShdw>
                </a:effectLst>
              </a:rPr>
              <a:t>Reviewing Court Documents</a:t>
            </a:r>
            <a:endParaRPr lang="en-US" dirty="0"/>
          </a:p>
        </p:txBody>
      </p:sp>
      <p:sp>
        <p:nvSpPr>
          <p:cNvPr id="3" name="Subtitle 2"/>
          <p:cNvSpPr>
            <a:spLocks noGrp="1"/>
          </p:cNvSpPr>
          <p:nvPr>
            <p:ph type="subTitle" idx="4294967295"/>
          </p:nvPr>
        </p:nvSpPr>
        <p:spPr>
          <a:xfrm>
            <a:off x="3048000" y="6316133"/>
            <a:ext cx="4267200" cy="457200"/>
          </a:xfrm>
        </p:spPr>
        <p:txBody>
          <a:bodyPr>
            <a:normAutofit/>
          </a:bodyPr>
          <a:lstStyle/>
          <a:p>
            <a:pPr marL="0" indent="0">
              <a:buNone/>
            </a:pPr>
            <a:r>
              <a:rPr lang="en-US" sz="1800" dirty="0">
                <a:solidFill>
                  <a:schemeClr val="bg1"/>
                </a:solidFill>
              </a:rPr>
              <a:t>Pension and Fiduciary Service | April 2022</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MS Survey"/>
          <p:cNvSpPr>
            <a:spLocks noGrp="1"/>
          </p:cNvSpPr>
          <p:nvPr>
            <p:ph type="title"/>
          </p:nvPr>
        </p:nvSpPr>
        <p:spPr/>
        <p:txBody>
          <a:bodyPr/>
          <a:lstStyle/>
          <a:p>
            <a:r>
              <a:rPr lang="en-US" dirty="0"/>
              <a:t>TMS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You should be able to complete the survey within ten minutes.</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22503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Objectives"/>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Identify common court titles, roles and terminology</a:t>
            </a:r>
          </a:p>
          <a:p>
            <a:r>
              <a:rPr lang="en-US" dirty="0"/>
              <a:t>Recall common court documents and actions to take upon receipt</a:t>
            </a:r>
          </a:p>
          <a:p>
            <a:r>
              <a:rPr lang="en-US" dirty="0"/>
              <a:t>Communicate procedures for Veteran beneficiaries</a:t>
            </a:r>
          </a:p>
          <a:p>
            <a:r>
              <a:rPr lang="en-US" dirty="0"/>
              <a:t>Understand procedures for non-Veteran beneficiaries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References"/>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marL="171450" indent="-171450"/>
            <a:r>
              <a:rPr lang="en-US" dirty="0"/>
              <a:t>  38 CFR 14.705</a:t>
            </a:r>
          </a:p>
          <a:p>
            <a:pPr marL="171450" indent="-171450"/>
            <a:r>
              <a:rPr lang="en-US" dirty="0"/>
              <a:t>  FPM I.1.B.2</a:t>
            </a:r>
          </a:p>
          <a:p>
            <a:pPr marL="171450" lvl="0" indent="-171450">
              <a:spcBef>
                <a:spcPts val="0"/>
              </a:spcBef>
              <a:defRPr/>
            </a:pPr>
            <a:r>
              <a:rPr lang="en-US" dirty="0"/>
              <a:t>  FPM II.1.C.7.d</a:t>
            </a:r>
          </a:p>
          <a:p>
            <a:pPr marL="171450" lvl="0" indent="-171450">
              <a:spcBef>
                <a:spcPts val="0"/>
              </a:spcBef>
              <a:defRPr/>
            </a:pPr>
            <a:r>
              <a:rPr lang="en-US" dirty="0"/>
              <a:t>  FPM II.2.B.1</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Court Definitions"/>
          <p:cNvSpPr>
            <a:spLocks noGrp="1"/>
          </p:cNvSpPr>
          <p:nvPr>
            <p:ph type="title"/>
          </p:nvPr>
        </p:nvSpPr>
        <p:spPr>
          <a:xfrm>
            <a:off x="457200" y="740304"/>
            <a:ext cx="8229600" cy="1143000"/>
          </a:xfrm>
        </p:spPr>
        <p:txBody>
          <a:bodyPr>
            <a:normAutofit/>
          </a:bodyPr>
          <a:lstStyle/>
          <a:p>
            <a:r>
              <a:rPr lang="en-US" dirty="0"/>
              <a:t>Court Definitions</a:t>
            </a:r>
          </a:p>
        </p:txBody>
      </p:sp>
      <p:sp>
        <p:nvSpPr>
          <p:cNvPr id="3" name="Content Placeholder 2"/>
          <p:cNvSpPr>
            <a:spLocks noGrp="1"/>
          </p:cNvSpPr>
          <p:nvPr>
            <p:ph idx="1"/>
          </p:nvPr>
        </p:nvSpPr>
        <p:spPr/>
        <p:txBody>
          <a:bodyPr>
            <a:normAutofit/>
          </a:bodyPr>
          <a:lstStyle/>
          <a:p>
            <a:r>
              <a:rPr lang="en-US" dirty="0"/>
              <a:t>Conservator/Guardian/Curator</a:t>
            </a:r>
          </a:p>
          <a:p>
            <a:r>
              <a:rPr lang="en-US" dirty="0"/>
              <a:t>Trustee</a:t>
            </a:r>
          </a:p>
          <a:p>
            <a:r>
              <a:rPr lang="en-US" dirty="0"/>
              <a:t>Guardian Ad Litem</a:t>
            </a:r>
          </a:p>
          <a:p>
            <a:r>
              <a:rPr lang="en-US" dirty="0"/>
              <a:t>Petition</a:t>
            </a:r>
          </a:p>
          <a:p>
            <a:r>
              <a:rPr lang="en-US" dirty="0"/>
              <a:t>Surety Bond Payable to the Court</a:t>
            </a:r>
          </a:p>
          <a:p>
            <a:r>
              <a:rPr lang="en-US" dirty="0"/>
              <a:t>State Blanket Bond</a:t>
            </a:r>
          </a:p>
          <a:p>
            <a:r>
              <a:rPr lang="en-US" dirty="0"/>
              <a:t>Blocked and Court-restricted Accounts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2731431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Identifying Court Documents"/>
          <p:cNvSpPr>
            <a:spLocks noGrp="1"/>
          </p:cNvSpPr>
          <p:nvPr>
            <p:ph type="title"/>
          </p:nvPr>
        </p:nvSpPr>
        <p:spPr>
          <a:xfrm>
            <a:off x="457200" y="723370"/>
            <a:ext cx="8229600" cy="1143000"/>
          </a:xfrm>
        </p:spPr>
        <p:txBody>
          <a:bodyPr>
            <a:normAutofit/>
          </a:bodyPr>
          <a:lstStyle/>
          <a:p>
            <a:r>
              <a:rPr lang="en-US" dirty="0"/>
              <a:t>Identifying Court Documents</a:t>
            </a:r>
          </a:p>
        </p:txBody>
      </p:sp>
      <p:sp>
        <p:nvSpPr>
          <p:cNvPr id="3" name="Content Placeholder 2"/>
          <p:cNvSpPr>
            <a:spLocks noGrp="1"/>
          </p:cNvSpPr>
          <p:nvPr>
            <p:ph idx="1"/>
          </p:nvPr>
        </p:nvSpPr>
        <p:spPr/>
        <p:txBody>
          <a:bodyPr>
            <a:normAutofit/>
          </a:bodyPr>
          <a:lstStyle/>
          <a:p>
            <a:r>
              <a:rPr lang="en-US" dirty="0"/>
              <a:t>Orders appointing or terminating conservatorship or guardianship</a:t>
            </a:r>
          </a:p>
          <a:p>
            <a:r>
              <a:rPr lang="en-US" dirty="0"/>
              <a:t>Notice of Hearing</a:t>
            </a:r>
          </a:p>
          <a:p>
            <a:r>
              <a:rPr lang="en-US" dirty="0"/>
              <a:t>Court Accounting Petition</a:t>
            </a:r>
          </a:p>
          <a:p>
            <a:r>
              <a:rPr lang="en-US" dirty="0"/>
              <a:t>Orders Approving Court Accounting</a:t>
            </a:r>
          </a:p>
          <a:p>
            <a:r>
              <a:rPr lang="en-US" dirty="0"/>
              <a:t>Small Estate Affidavits</a:t>
            </a:r>
          </a:p>
          <a:p>
            <a:r>
              <a:rPr lang="en-US" dirty="0"/>
              <a:t>Order to Show Cause</a:t>
            </a:r>
          </a:p>
          <a:p>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4019404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ocument Review Actions"/>
          <p:cNvSpPr>
            <a:spLocks noGrp="1"/>
          </p:cNvSpPr>
          <p:nvPr>
            <p:ph type="title"/>
          </p:nvPr>
        </p:nvSpPr>
        <p:spPr>
          <a:xfrm>
            <a:off x="457200" y="731837"/>
            <a:ext cx="8229600" cy="1143000"/>
          </a:xfrm>
        </p:spPr>
        <p:txBody>
          <a:bodyPr>
            <a:normAutofit/>
          </a:bodyPr>
          <a:lstStyle/>
          <a:p>
            <a:r>
              <a:rPr lang="en-US" dirty="0"/>
              <a:t>Document Review Actions</a:t>
            </a:r>
          </a:p>
        </p:txBody>
      </p:sp>
      <p:sp>
        <p:nvSpPr>
          <p:cNvPr id="3" name="Content Placeholder 2"/>
          <p:cNvSpPr>
            <a:spLocks noGrp="1"/>
          </p:cNvSpPr>
          <p:nvPr>
            <p:ph idx="1"/>
          </p:nvPr>
        </p:nvSpPr>
        <p:spPr/>
        <p:txBody>
          <a:bodyPr>
            <a:normAutofit/>
          </a:bodyPr>
          <a:lstStyle/>
          <a:p>
            <a:r>
              <a:rPr lang="en-US" dirty="0"/>
              <a:t>Upload to eFolder</a:t>
            </a:r>
          </a:p>
          <a:p>
            <a:r>
              <a:rPr lang="en-US" dirty="0"/>
              <a:t>Document in VBMS-Fid</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3423265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Veterans"/>
          <p:cNvSpPr>
            <a:spLocks noGrp="1"/>
          </p:cNvSpPr>
          <p:nvPr>
            <p:ph type="title"/>
          </p:nvPr>
        </p:nvSpPr>
        <p:spPr>
          <a:xfrm>
            <a:off x="423333" y="740304"/>
            <a:ext cx="8229600" cy="1143000"/>
          </a:xfrm>
        </p:spPr>
        <p:txBody>
          <a:bodyPr>
            <a:normAutofit/>
          </a:bodyPr>
          <a:lstStyle/>
          <a:p>
            <a:r>
              <a:rPr lang="en-US" dirty="0"/>
              <a:t>Veterans</a:t>
            </a:r>
          </a:p>
        </p:txBody>
      </p:sp>
      <p:sp>
        <p:nvSpPr>
          <p:cNvPr id="3" name="Content Placeholder 2"/>
          <p:cNvSpPr>
            <a:spLocks noGrp="1"/>
          </p:cNvSpPr>
          <p:nvPr>
            <p:ph idx="1"/>
          </p:nvPr>
        </p:nvSpPr>
        <p:spPr/>
        <p:txBody>
          <a:bodyPr>
            <a:normAutofit/>
          </a:bodyPr>
          <a:lstStyle/>
          <a:p>
            <a:r>
              <a:rPr lang="en-US" dirty="0"/>
              <a:t>Judicial finding of inability to manage affairs</a:t>
            </a:r>
          </a:p>
          <a:p>
            <a:r>
              <a:rPr lang="en-US" dirty="0"/>
              <a:t>VA rating is required</a:t>
            </a:r>
          </a:p>
          <a:p>
            <a:r>
              <a:rPr lang="en-US" dirty="0"/>
              <a:t>No proposal or due process necessary</a:t>
            </a:r>
          </a:p>
          <a:p>
            <a:r>
              <a:rPr lang="en-US" dirty="0"/>
              <a:t>Refer to RO rating activity</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3561196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Non-Veterans"/>
          <p:cNvSpPr>
            <a:spLocks noGrp="1"/>
          </p:cNvSpPr>
          <p:nvPr>
            <p:ph type="title"/>
          </p:nvPr>
        </p:nvSpPr>
        <p:spPr>
          <a:xfrm>
            <a:off x="304800" y="731837"/>
            <a:ext cx="8229600" cy="1143000"/>
          </a:xfrm>
        </p:spPr>
        <p:txBody>
          <a:bodyPr>
            <a:normAutofit/>
          </a:bodyPr>
          <a:lstStyle/>
          <a:p>
            <a:r>
              <a:rPr lang="en-US" dirty="0"/>
              <a:t>Non-Veterans</a:t>
            </a:r>
          </a:p>
        </p:txBody>
      </p:sp>
      <p:sp>
        <p:nvSpPr>
          <p:cNvPr id="3" name="Content Placeholder 2"/>
          <p:cNvSpPr>
            <a:spLocks noGrp="1"/>
          </p:cNvSpPr>
          <p:nvPr>
            <p:ph idx="1"/>
          </p:nvPr>
        </p:nvSpPr>
        <p:spPr/>
        <p:txBody>
          <a:bodyPr>
            <a:normAutofit/>
          </a:bodyPr>
          <a:lstStyle/>
          <a:p>
            <a:r>
              <a:rPr lang="en-US" dirty="0"/>
              <a:t>Judicial finding of inability to manage affairs</a:t>
            </a:r>
          </a:p>
          <a:p>
            <a:r>
              <a:rPr lang="en-US" dirty="0"/>
              <a:t>Rating is not required</a:t>
            </a:r>
          </a:p>
          <a:p>
            <a:r>
              <a:rPr lang="en-US" dirty="0"/>
              <a:t>Referred to hub of jurisdiction</a:t>
            </a:r>
          </a:p>
          <a:p>
            <a:pPr lvl="1"/>
            <a:r>
              <a:rPr lang="en-US" dirty="0"/>
              <a:t>Initial appointment field examination</a:t>
            </a:r>
          </a:p>
          <a:p>
            <a:r>
              <a:rPr lang="en-US" dirty="0"/>
              <a:t>Exception: temporary appointments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1471711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Questions?"/>
          <p:cNvSpPr>
            <a:spLocks noGrp="1"/>
          </p:cNvSpPr>
          <p:nvPr>
            <p:ph type="title"/>
          </p:nvPr>
        </p:nvSpPr>
        <p:spPr/>
        <p:txBody>
          <a:bodyPr>
            <a:noAutofit/>
          </a:bodyPr>
          <a:lstStyle/>
          <a:p>
            <a:r>
              <a:rPr lang="en-US" dirty="0"/>
              <a:t>Questions?</a:t>
            </a:r>
          </a:p>
        </p:txBody>
      </p:sp>
      <p:pic>
        <p:nvPicPr>
          <p:cNvPr id="1026" name="Picture 2">
            <a:extLst>
              <a:ext uri="{C183D7F6-B498-43B3-948B-1728B52AA6E4}">
                <adec:decorative xmlns:adec="http://schemas.microsoft.com/office/drawing/2017/decorative" val="1"/>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a:xfrm>
            <a:off x="4286885" y="1600200"/>
            <a:ext cx="4399915" cy="4525963"/>
          </a:xfrm>
        </p:spPr>
        <p:txBody>
          <a:bodyPr/>
          <a:lstStyle/>
          <a:p>
            <a:r>
              <a:rPr lang="en-US" dirty="0"/>
              <a:t>Court Definitions</a:t>
            </a:r>
          </a:p>
          <a:p>
            <a:r>
              <a:rPr lang="en-US" dirty="0"/>
              <a:t>Identifying Court Documents</a:t>
            </a:r>
          </a:p>
          <a:p>
            <a:r>
              <a:rPr lang="en-US" dirty="0"/>
              <a:t>Document Review Actions</a:t>
            </a:r>
          </a:p>
          <a:p>
            <a:r>
              <a:rPr lang="en-US" dirty="0"/>
              <a:t>Veterans</a:t>
            </a:r>
          </a:p>
          <a:p>
            <a:r>
              <a:rPr lang="en-US" dirty="0"/>
              <a:t>Non-Veterans</a:t>
            </a:r>
          </a:p>
          <a:p>
            <a:endParaRPr lang="en-US" dirty="0"/>
          </a:p>
        </p:txBody>
      </p:sp>
      <p:sp>
        <p:nvSpPr>
          <p:cNvPr id="7" name="TextBox 6">
            <a:extLst>
              <a:ext uri="{FF2B5EF4-FFF2-40B4-BE49-F238E27FC236}">
                <a16:creationId xmlns:a16="http://schemas.microsoft.com/office/drawing/2014/main" id="{5AE54ED7-A995-0011-A5F3-6B3608E6083C}"/>
              </a:ext>
            </a:extLst>
          </p:cNvPr>
          <p:cNvSpPr txBox="1"/>
          <p:nvPr/>
        </p:nvSpPr>
        <p:spPr>
          <a:xfrm>
            <a:off x="8610600" y="6383364"/>
            <a:ext cx="457200" cy="369332"/>
          </a:xfrm>
          <a:prstGeom prst="rect">
            <a:avLst/>
          </a:prstGeom>
          <a:noFill/>
        </p:spPr>
        <p:txBody>
          <a:bodyPr wrap="square">
            <a:spAutoFit/>
          </a:bodyPr>
          <a:lstStyle/>
          <a:p>
            <a:fld id="{31640669-3FD2-4B34-9A2D-584949EF09F8}" type="slidenum">
              <a:rPr lang="en-US" smtClean="0">
                <a:solidFill>
                  <a:schemeClr val="accent1">
                    <a:lumMod val="75000"/>
                  </a:schemeClr>
                </a:solidFill>
              </a:rPr>
              <a:pPr/>
              <a:t>9</a:t>
            </a:fld>
            <a:endParaRPr lang="en-US" dirty="0">
              <a:solidFill>
                <a:schemeClr val="accent1">
                  <a:lumMod val="75000"/>
                </a:schemeClr>
              </a:solidFill>
            </a:endParaRPr>
          </a:p>
        </p:txBody>
      </p:sp>
    </p:spTree>
    <p:extLst>
      <p:ext uri="{BB962C8B-B14F-4D97-AF65-F5344CB8AC3E}">
        <p14:creationId xmlns:p14="http://schemas.microsoft.com/office/powerpoint/2010/main" val="24308432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Title of Training&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6&quot;&gt;&lt;property id=&quot;20148&quot; value=&quot;5&quot;/&gt;&lt;property id=&quot;20300&quot; value=&quot;Slide 4 - &amp;quot;Content&amp;quot;&quot;/&gt;&lt;property id=&quot;20307&quot; value=&quot;319&quot;/&gt;&lt;/object&gt;&lt;object type=&quot;3&quot; unique_id=&quot;10007&quot;&gt;&lt;property id=&quot;20148&quot; value=&quot;5&quot;/&gt;&lt;property id=&quot;20300&quot; value=&quot;Slide 5 - &amp;quot;31. Questions?&amp;quot;&quot;/&gt;&lt;property id=&quot;20307&quot; value=&quot;314&quot;/&gt;&lt;/object&gt;&lt;object type=&quot;3&quot; unique_id=&quot;10008&quot;&gt;&lt;property id=&quot;20148&quot; value=&quot;5&quot;/&gt;&lt;property id=&quot;20300&quot; value=&quot;Slide 6 - &amp;quot;TMS Survey and Assessment&amp;quot;&quot;/&gt;&lt;property id=&quot;20307&quot; value=&quot;320&quot;/&gt;&lt;/object&gt;&lt;/object&gt;&lt;object type=&quot;8&quot; unique_id=&quot;10016&quot;&gt;&lt;/object&gt;&lt;/object&gt;&lt;/database&gt;"/>
  <p:tag name="SECTOMILLISECCONVERTED" val="1"/>
</p:tagLst>
</file>

<file path=ppt/theme/theme1.xml><?xml version="1.0" encoding="utf-8"?>
<a:theme xmlns:a="http://schemas.openxmlformats.org/drawingml/2006/main" name="PF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F Template" id="{752866E0-9EF9-0948-9DF6-2CA2DE825D13}" vid="{7EDCCB03-A536-6F41-92C8-ED74982900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A950D09F91E74D9357889C208E271B" ma:contentTypeVersion="8" ma:contentTypeDescription="Create a new document." ma:contentTypeScope="" ma:versionID="898eb478fdd337fc00291b3789a60605">
  <xsd:schema xmlns:xsd="http://www.w3.org/2001/XMLSchema" xmlns:xs="http://www.w3.org/2001/XMLSchema" xmlns:p="http://schemas.microsoft.com/office/2006/metadata/properties" xmlns:ns2="2ca98164-cd8c-4ccf-863c-4d844e8e0fae" xmlns:ns3="74592f5e-0930-4211-930c-b7fa09b0ad91" targetNamespace="http://schemas.microsoft.com/office/2006/metadata/properties" ma:root="true" ma:fieldsID="db6746234ffe01a9954a89a80d049126" ns2:_="" ns3:_="">
    <xsd:import namespace="2ca98164-cd8c-4ccf-863c-4d844e8e0fae"/>
    <xsd:import namespace="74592f5e-0930-4211-930c-b7fa09b0ad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98164-cd8c-4ccf-863c-4d844e8e0f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592f5e-0930-4211-930c-b7fa09b0ad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8448250-88D8-4435-A8F3-BC7DE01F9832}">
  <ds:schemaRefs>
    <ds:schemaRef ds:uri="http://schemas.microsoft.com/sharepoint/v3/contenttype/forms"/>
  </ds:schemaRefs>
</ds:datastoreItem>
</file>

<file path=customXml/itemProps2.xml><?xml version="1.0" encoding="utf-8"?>
<ds:datastoreItem xmlns:ds="http://schemas.openxmlformats.org/officeDocument/2006/customXml" ds:itemID="{580CCEA8-EBD2-4905-B15D-6029305D5D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a98164-cd8c-4ccf-863c-4d844e8e0fae"/>
    <ds:schemaRef ds:uri="74592f5e-0930-4211-930c-b7fa09b0ad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B6F33A-2A41-4DC7-9BB1-B3EABF0F29A9}">
  <ds:schemaRefs>
    <ds:schemaRef ds:uri="http://schemas.microsoft.com/office/2006/documentManagement/types"/>
    <ds:schemaRef ds:uri="http://purl.org/dc/dcmitype/"/>
    <ds:schemaRef ds:uri="http://schemas.microsoft.com/office/infopath/2007/PartnerControls"/>
    <ds:schemaRef ds:uri="http://purl.org/dc/elements/1.1/"/>
    <ds:schemaRef ds:uri="2ca98164-cd8c-4ccf-863c-4d844e8e0fae"/>
    <ds:schemaRef ds:uri="http://schemas.openxmlformats.org/package/2006/metadata/core-properties"/>
    <ds:schemaRef ds:uri="74592f5e-0930-4211-930c-b7fa09b0ad9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PF Template</Template>
  <TotalTime>2646</TotalTime>
  <Words>1886</Words>
  <Application>Microsoft Office PowerPoint</Application>
  <PresentationFormat>On-screen Show (4:3)</PresentationFormat>
  <Paragraphs>181</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vt:lpstr>
      <vt:lpstr>Calibri</vt:lpstr>
      <vt:lpstr>Helvetica Neue</vt:lpstr>
      <vt:lpstr>PF Template</vt:lpstr>
      <vt:lpstr>Reviewing Court Documents</vt:lpstr>
      <vt:lpstr>Objectives</vt:lpstr>
      <vt:lpstr>References</vt:lpstr>
      <vt:lpstr>Court Definitions</vt:lpstr>
      <vt:lpstr>Identifying Court Documents</vt:lpstr>
      <vt:lpstr>Document Review Actions</vt:lpstr>
      <vt:lpstr>Veterans</vt:lpstr>
      <vt:lpstr>Non-Veterans</vt:lpstr>
      <vt:lpstr>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Reviewing Court Documents PowerPoint Presentation</dc:title>
  <dc:subject>FE, FSR, LIE, QRT, Misuse Team</dc:subject>
  <dc:creator>Department of Veterans Affairs, Veterans Benefits Administration, Fiduciary Service, STAFF</dc:creator>
  <cp:lastModifiedBy>Kathy Poole</cp:lastModifiedBy>
  <cp:revision>108</cp:revision>
  <dcterms:created xsi:type="dcterms:W3CDTF">2016-10-13T19:12:55Z</dcterms:created>
  <dcterms:modified xsi:type="dcterms:W3CDTF">2022-07-11T19:48:52Z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0x010100D9A950D09F91E74D9357889C208E271B</vt:lpwstr>
  </property>
  <property fmtid="{D5CDD505-2E9C-101B-9397-08002B2CF9AE}" pid="3" name="Language">
    <vt:lpwstr>en</vt:lpwstr>
  </property>
  <property fmtid="{D5CDD505-2E9C-101B-9397-08002B2CF9AE}" pid="4" name="Type">
    <vt:lpwstr>Presentation</vt:lpwstr>
  </property>
</Properties>
</file>