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20"/>
  </p:notesMasterIdLst>
  <p:handoutMasterIdLst>
    <p:handoutMasterId r:id="rId21"/>
  </p:handoutMasterIdLst>
  <p:sldIdLst>
    <p:sldId id="256" r:id="rId5"/>
    <p:sldId id="257" r:id="rId6"/>
    <p:sldId id="258" r:id="rId7"/>
    <p:sldId id="262" r:id="rId8"/>
    <p:sldId id="263" r:id="rId9"/>
    <p:sldId id="264" r:id="rId10"/>
    <p:sldId id="266" r:id="rId11"/>
    <p:sldId id="271" r:id="rId12"/>
    <p:sldId id="267" r:id="rId13"/>
    <p:sldId id="268" r:id="rId14"/>
    <p:sldId id="270" r:id="rId15"/>
    <p:sldId id="272" r:id="rId16"/>
    <p:sldId id="269" r:id="rId17"/>
    <p:sldId id="260" r:id="rId18"/>
    <p:sldId id="261" r:id="rId19"/>
  </p:sldIdLst>
  <p:sldSz cx="9144000" cy="6858000" type="screen4x3"/>
  <p:notesSz cx="7315200" cy="96012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47" autoAdjust="0"/>
    <p:restoredTop sz="52768" autoAdjust="0"/>
  </p:normalViewPr>
  <p:slideViewPr>
    <p:cSldViewPr>
      <p:cViewPr varScale="1">
        <p:scale>
          <a:sx n="60" d="100"/>
          <a:sy n="60" d="100"/>
        </p:scale>
        <p:origin x="1794"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B1A8949-74E7-4F81-ABE0-C29351A4E59E}"/>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a:extLst>
              <a:ext uri="{FF2B5EF4-FFF2-40B4-BE49-F238E27FC236}">
                <a16:creationId xmlns:a16="http://schemas.microsoft.com/office/drawing/2014/main" id="{BFD15462-143A-4C83-9CF9-02D254440D45}"/>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9A8A7C62-CBF6-4187-A140-6CC9146CA0C0}" type="datetimeFigureOut">
              <a:rPr lang="en-US" smtClean="0"/>
              <a:t>9/20/2018</a:t>
            </a:fld>
            <a:endParaRPr lang="en-US"/>
          </a:p>
        </p:txBody>
      </p:sp>
      <p:sp>
        <p:nvSpPr>
          <p:cNvPr id="4" name="Footer Placeholder 3">
            <a:extLst>
              <a:ext uri="{FF2B5EF4-FFF2-40B4-BE49-F238E27FC236}">
                <a16:creationId xmlns:a16="http://schemas.microsoft.com/office/drawing/2014/main" id="{00DF50E5-AA0F-4163-A79C-3B34CE2746B2}"/>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05325B35-1EB6-4114-A57C-7A04974B8574}"/>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0DB820DB-D192-4380-A62D-68F371771850}" type="slidenum">
              <a:rPr lang="en-US" smtClean="0"/>
              <a:t>‹#›</a:t>
            </a:fld>
            <a:endParaRPr lang="en-US"/>
          </a:p>
        </p:txBody>
      </p:sp>
    </p:spTree>
    <p:extLst>
      <p:ext uri="{BB962C8B-B14F-4D97-AF65-F5344CB8AC3E}">
        <p14:creationId xmlns:p14="http://schemas.microsoft.com/office/powerpoint/2010/main" val="1863091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52273F2-AC38-4C03-8E5C-2CFF03455D9E}" type="datetimeFigureOut">
              <a:rPr lang="en-US" smtClean="0"/>
              <a:t>9/20/2018</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vaww.va.gov/vaforms/"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u="sng" dirty="0"/>
              <a:t>Course Description:</a:t>
            </a:r>
            <a:endParaRPr lang="en-US" sz="1300" dirty="0"/>
          </a:p>
          <a:p>
            <a:endParaRPr lang="en-US" sz="1300" u="sng" dirty="0"/>
          </a:p>
          <a:p>
            <a:r>
              <a:rPr lang="en-US" sz="1300" dirty="0"/>
              <a:t>This course teaches students how to verify and calculate funds under management of a fiduciary and to determine if proper protection of a beneficiary’s VA benefits are in place.</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18135394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i="1" dirty="0"/>
              <a:t>Learning</a:t>
            </a:r>
            <a:r>
              <a:rPr lang="en-US" i="1" baseline="0" dirty="0"/>
              <a:t> Objective:</a:t>
            </a:r>
            <a:r>
              <a:rPr lang="en-US" i="0" baseline="0" dirty="0"/>
              <a:t>  </a:t>
            </a:r>
            <a:r>
              <a:rPr lang="en-US" sz="1300" i="1" dirty="0"/>
              <a:t>Calculate the amount of funds under management.</a:t>
            </a:r>
          </a:p>
          <a:p>
            <a:pPr defTabSz="966612">
              <a:defRPr/>
            </a:pPr>
            <a:r>
              <a:rPr lang="en-US" sz="1300" i="1" dirty="0"/>
              <a:t>Policy Reference(s): FPM 2.D.3.j</a:t>
            </a:r>
          </a:p>
          <a:p>
            <a:pPr defTabSz="966612">
              <a:defRPr/>
            </a:pPr>
            <a:r>
              <a:rPr lang="en-US" i="1" dirty="0"/>
              <a:t>FPG Article:  Funds Under Management</a:t>
            </a:r>
          </a:p>
          <a:p>
            <a:endParaRPr lang="en-US" i="1" dirty="0"/>
          </a:p>
          <a:p>
            <a:r>
              <a:rPr lang="en-US" i="0" u="sng" dirty="0"/>
              <a:t>Instructor</a:t>
            </a:r>
            <a:r>
              <a:rPr lang="en-US" i="0" u="sng" baseline="0" dirty="0"/>
              <a:t> Notes:</a:t>
            </a:r>
          </a:p>
          <a:p>
            <a:r>
              <a:rPr lang="en-US" i="0" u="none" baseline="0" dirty="0"/>
              <a:t>When an account or multiple accounts have combined balances more than $10,000, a calculation of the VA-derived funds must be completed.  </a:t>
            </a:r>
            <a:r>
              <a:rPr lang="en-US" sz="1300" dirty="0"/>
              <a:t>VA funds under management must be determined by factual evidence of VA funds on deposit, or completion of a FUM determination using one of the tools available in the Beneficiary Fiduciary Field System (BFFS).  </a:t>
            </a:r>
          </a:p>
          <a:p>
            <a:endParaRPr lang="en-US" sz="1300" dirty="0"/>
          </a:p>
          <a:p>
            <a:r>
              <a:rPr lang="en-US" sz="1300" b="1" dirty="0"/>
              <a:t>Factual evidence </a:t>
            </a:r>
            <a:r>
              <a:rPr lang="en-US" sz="1300" dirty="0"/>
              <a:t>consists of clear evidence, such as a financial institution statement, that shows only VA funds are deposited into the account.   If factual evidence exists showing that only VA funds are deposited into a count (no other income sources), then the balance on account is the VA FUM.</a:t>
            </a:r>
          </a:p>
          <a:p>
            <a:endParaRPr lang="en-US" sz="1300" dirty="0"/>
          </a:p>
          <a:p>
            <a:r>
              <a:rPr lang="en-US" sz="1300" dirty="0"/>
              <a:t>If there is no factual evidence available, the </a:t>
            </a:r>
            <a:r>
              <a:rPr lang="en-US" sz="1300" b="1" dirty="0"/>
              <a:t>Accounting Wizard or FElux </a:t>
            </a:r>
            <a:r>
              <a:rPr lang="en-US" sz="1300" dirty="0"/>
              <a:t>must be utilized by entering:</a:t>
            </a:r>
          </a:p>
          <a:p>
            <a:pPr marL="181240" indent="-181240">
              <a:buFont typeface="Arial" panose="020B0604020202020204" pitchFamily="34" charset="0"/>
              <a:buChar char="•"/>
            </a:pPr>
            <a:r>
              <a:rPr lang="en-US" sz="1300" dirty="0"/>
              <a:t>Prior VA and Other FUM (if any)</a:t>
            </a:r>
          </a:p>
          <a:p>
            <a:pPr marL="181240" indent="-181240">
              <a:buFont typeface="Arial" panose="020B0604020202020204" pitchFamily="34" charset="0"/>
              <a:buChar char="•"/>
            </a:pPr>
            <a:r>
              <a:rPr lang="en-US" sz="1300" dirty="0"/>
              <a:t>VA income, VA income not subject to fiduciary fee (eg. retroactive benefit payment or VA funds transferred from prior fiduciary), non-VA income and interest income</a:t>
            </a:r>
          </a:p>
          <a:p>
            <a:pPr marL="181240" indent="-181240">
              <a:buFont typeface="Arial" panose="020B0604020202020204" pitchFamily="34" charset="0"/>
              <a:buChar char="•"/>
            </a:pPr>
            <a:r>
              <a:rPr lang="en-US" sz="1300" dirty="0"/>
              <a:t>Expenses and VA-approved fees  </a:t>
            </a:r>
          </a:p>
          <a:p>
            <a:endParaRPr lang="en-US" sz="1300" dirty="0"/>
          </a:p>
          <a:p>
            <a:r>
              <a:rPr lang="en-US" b="1" u="none" dirty="0"/>
              <a:t>Instructor</a:t>
            </a:r>
            <a:r>
              <a:rPr lang="en-US" b="1" u="none" baseline="0" dirty="0"/>
              <a:t> Live Demonstration:  </a:t>
            </a:r>
            <a:r>
              <a:rPr lang="en-US" b="0" u="none" baseline="0" dirty="0"/>
              <a:t>Navigate to BFFS and demonstrate how to create and complete a new Accounting Wizard (even when not attached to a specific beneficiary or work item).  Also, demonstrate how a FElux utilizes assets, income, expenses, and prior FUM (if any) to calculate the breakdown between VA and other FUM.   Tell students they can use the FPG article, </a:t>
            </a:r>
            <a:r>
              <a:rPr lang="en-US" b="0" i="1" u="none" baseline="0" dirty="0"/>
              <a:t>Funds Under Management</a:t>
            </a:r>
            <a:r>
              <a:rPr lang="en-US" b="0" i="0" u="none" baseline="0" dirty="0"/>
              <a:t> to assist with calculating FUM. </a:t>
            </a:r>
            <a:endParaRPr lang="en-US" b="0" u="none" baseline="0" dirty="0"/>
          </a:p>
          <a:p>
            <a:endParaRPr lang="en-US" b="0" u="none" baseline="0" dirty="0"/>
          </a:p>
          <a:p>
            <a:r>
              <a:rPr lang="en-US" b="0" u="none" baseline="0" dirty="0"/>
              <a:t>*Important* - explain the “push to beneficiary record” function; amounts of FUM from the Accounting Wizard or FElux will not display on the beneficiary record if the push to bene record (or manual entry) is not completed.</a:t>
            </a:r>
            <a:endParaRPr lang="en-US" b="1"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dirty="0"/>
          </a:p>
        </p:txBody>
      </p:sp>
    </p:spTree>
    <p:extLst>
      <p:ext uri="{BB962C8B-B14F-4D97-AF65-F5344CB8AC3E}">
        <p14:creationId xmlns:p14="http://schemas.microsoft.com/office/powerpoint/2010/main" val="5039846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i="1" dirty="0"/>
              <a:t>Learning</a:t>
            </a:r>
            <a:r>
              <a:rPr lang="en-US" i="1" baseline="0" dirty="0"/>
              <a:t> Objective:</a:t>
            </a:r>
            <a:r>
              <a:rPr lang="en-US" i="0" baseline="0" dirty="0"/>
              <a:t>  </a:t>
            </a:r>
            <a:r>
              <a:rPr lang="en-US" sz="1300" i="1" dirty="0"/>
              <a:t>Calculate the amount of funds under management.</a:t>
            </a:r>
          </a:p>
          <a:p>
            <a:pPr defTabSz="966612">
              <a:defRPr/>
            </a:pPr>
            <a:r>
              <a:rPr lang="en-US" sz="1300" i="1" dirty="0"/>
              <a:t>Policy Reference(s): FPM 2.D.3.k</a:t>
            </a:r>
          </a:p>
          <a:p>
            <a:pPr defTabSz="966612">
              <a:defRPr/>
            </a:pPr>
            <a:r>
              <a:rPr lang="en-US" i="1" dirty="0"/>
              <a:t>FPG Article:  Funds Under Management</a:t>
            </a:r>
          </a:p>
          <a:p>
            <a:endParaRPr lang="en-US" i="1" dirty="0"/>
          </a:p>
          <a:p>
            <a:r>
              <a:rPr lang="en-US" i="0" u="sng" dirty="0"/>
              <a:t>Instructor</a:t>
            </a:r>
            <a:r>
              <a:rPr lang="en-US" i="0" u="sng" baseline="0" dirty="0"/>
              <a:t> Notes:</a:t>
            </a:r>
          </a:p>
          <a:p>
            <a:endParaRPr lang="en-US" dirty="0"/>
          </a:p>
          <a:p>
            <a:pPr defTabSz="966612">
              <a:defRPr/>
            </a:pPr>
            <a:r>
              <a:rPr lang="en-US" sz="1300" dirty="0"/>
              <a:t>FEs must document, and LIE must confirm, that all financial assets show in the </a:t>
            </a:r>
            <a:r>
              <a:rPr lang="en-US" sz="1300" i="1" dirty="0"/>
              <a:t>Assets </a:t>
            </a:r>
            <a:r>
              <a:rPr lang="en-US" sz="1300" dirty="0"/>
              <a:t>section of the FElux.  This plays an important role in determining FUM, otherwise the FUM tool (within FELux) will not calculate FUM and VA FUM totals accurately.</a:t>
            </a:r>
          </a:p>
          <a:p>
            <a:r>
              <a:rPr lang="en-US" sz="1300" dirty="0"/>
              <a:t> </a:t>
            </a:r>
          </a:p>
          <a:p>
            <a:r>
              <a:rPr lang="en-US" sz="1300" dirty="0"/>
              <a:t>Financial assets may consist of, but are not limited to:</a:t>
            </a:r>
          </a:p>
          <a:p>
            <a:pPr marL="181240" indent="-181240">
              <a:buFont typeface="Arial" panose="020B0604020202020204" pitchFamily="34" charset="0"/>
              <a:buChar char="•"/>
            </a:pPr>
            <a:r>
              <a:rPr lang="en-US" sz="1300" dirty="0"/>
              <a:t>Checking Account</a:t>
            </a:r>
          </a:p>
          <a:p>
            <a:pPr marL="181240" indent="-181240">
              <a:buFont typeface="Arial" panose="020B0604020202020204" pitchFamily="34" charset="0"/>
              <a:buChar char="•"/>
            </a:pPr>
            <a:r>
              <a:rPr lang="en-US" sz="1300" dirty="0"/>
              <a:t>Savings Account</a:t>
            </a:r>
          </a:p>
          <a:p>
            <a:pPr marL="181240" indent="-181240">
              <a:buFont typeface="Arial" panose="020B0604020202020204" pitchFamily="34" charset="0"/>
              <a:buChar char="•"/>
            </a:pPr>
            <a:r>
              <a:rPr lang="en-US" sz="1300" dirty="0"/>
              <a:t>Certificates of Deposit (CD)</a:t>
            </a:r>
          </a:p>
          <a:p>
            <a:pPr marL="181240" indent="-181240">
              <a:buFont typeface="Arial" panose="020B0604020202020204" pitchFamily="34" charset="0"/>
              <a:buChar char="•"/>
            </a:pPr>
            <a:r>
              <a:rPr lang="en-US" sz="1300" dirty="0"/>
              <a:t>Individual Retirement Account (IRA)</a:t>
            </a:r>
          </a:p>
          <a:p>
            <a:pPr marL="181240" indent="-181240">
              <a:buFont typeface="Arial" panose="020B0604020202020204" pitchFamily="34" charset="0"/>
              <a:buChar char="•"/>
            </a:pPr>
            <a:r>
              <a:rPr lang="en-US" sz="1300" dirty="0"/>
              <a:t>Stocks and Bonds</a:t>
            </a:r>
          </a:p>
          <a:p>
            <a:endParaRPr lang="en-US" sz="1300" dirty="0"/>
          </a:p>
          <a:p>
            <a:r>
              <a:rPr lang="en-US" sz="1300" dirty="0"/>
              <a:t>It is imperative that the FE completing the FElux mark whether each account is fully derived, partially derived, or not derived from VA funds (remember the definitions from the beginning of this training).</a:t>
            </a:r>
          </a:p>
          <a:p>
            <a:r>
              <a:rPr lang="en-US" sz="1300" dirty="0"/>
              <a:t> </a:t>
            </a:r>
          </a:p>
          <a:p>
            <a:r>
              <a:rPr lang="en-US" sz="1300" b="1" dirty="0"/>
              <a:t>Instructor Live Demonstration</a:t>
            </a:r>
            <a:r>
              <a:rPr lang="en-US" sz="1300" dirty="0"/>
              <a:t>:  Navigate to a BFFS FELux and demonstrate how to enter and/or view assets and how to mark how they are derived.</a:t>
            </a:r>
            <a:endParaRPr lang="en-US" b="1" dirty="0"/>
          </a:p>
        </p:txBody>
      </p:sp>
      <p:sp>
        <p:nvSpPr>
          <p:cNvPr id="4" name="Slide Number Placeholder 3"/>
          <p:cNvSpPr>
            <a:spLocks noGrp="1"/>
          </p:cNvSpPr>
          <p:nvPr>
            <p:ph type="sldNum" sz="quarter" idx="10"/>
          </p:nvPr>
        </p:nvSpPr>
        <p:spPr/>
        <p:txBody>
          <a:bodyPr/>
          <a:lstStyle/>
          <a:p>
            <a:fld id="{8DB40390-A3B2-46B9-9773-DB13838AA237}" type="slidenum">
              <a:rPr lang="en-US" smtClean="0"/>
              <a:t>11</a:t>
            </a:fld>
            <a:endParaRPr lang="en-US" dirty="0"/>
          </a:p>
        </p:txBody>
      </p:sp>
    </p:spTree>
    <p:extLst>
      <p:ext uri="{BB962C8B-B14F-4D97-AF65-F5344CB8AC3E}">
        <p14:creationId xmlns:p14="http://schemas.microsoft.com/office/powerpoint/2010/main" val="4195321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i="1" dirty="0"/>
              <a:t>Learning</a:t>
            </a:r>
            <a:r>
              <a:rPr lang="en-US" i="1" baseline="0" dirty="0"/>
              <a:t> Objective:</a:t>
            </a:r>
            <a:r>
              <a:rPr lang="en-US" i="0" baseline="0" dirty="0"/>
              <a:t>  </a:t>
            </a:r>
            <a:r>
              <a:rPr lang="en-US" sz="1300" i="1" dirty="0"/>
              <a:t>Calculate the amount of funds under management.</a:t>
            </a:r>
          </a:p>
          <a:p>
            <a:pPr defTabSz="966612">
              <a:defRPr/>
            </a:pPr>
            <a:r>
              <a:rPr lang="en-US" sz="1300" i="1" dirty="0"/>
              <a:t>Policy Reference(s): FPM 4.F.1.d</a:t>
            </a:r>
          </a:p>
          <a:p>
            <a:pPr defTabSz="966612">
              <a:defRPr/>
            </a:pPr>
            <a:r>
              <a:rPr lang="en-US" i="1" dirty="0"/>
              <a:t>FPG Article:  Funds Under Management</a:t>
            </a:r>
          </a:p>
          <a:p>
            <a:endParaRPr lang="en-US" i="1" dirty="0"/>
          </a:p>
          <a:p>
            <a:r>
              <a:rPr lang="en-US" i="0" u="sng" dirty="0"/>
              <a:t>Instructor</a:t>
            </a:r>
            <a:r>
              <a:rPr lang="en-US" i="0" u="sng" baseline="0" dirty="0"/>
              <a:t> Notes:</a:t>
            </a:r>
          </a:p>
          <a:p>
            <a:endParaRPr lang="en-US" dirty="0"/>
          </a:p>
          <a:p>
            <a:r>
              <a:rPr lang="en-US" dirty="0">
                <a:effectLst/>
              </a:rPr>
              <a:t>All income handled by a beneficiary’s fiduciary is expected to be used for the care and maintenance of the beneficiary and any dependents.  Unless factual evidence exists that specifically addresses the source of funds (i.e. a bank statement showing that </a:t>
            </a:r>
            <a:r>
              <a:rPr lang="en-US" i="1" dirty="0">
                <a:effectLst/>
              </a:rPr>
              <a:t>only</a:t>
            </a:r>
            <a:r>
              <a:rPr lang="en-US" i="0" dirty="0">
                <a:effectLst/>
              </a:rPr>
              <a:t> VA funds are deposited into an</a:t>
            </a:r>
            <a:r>
              <a:rPr lang="en-US" i="0" baseline="0" dirty="0">
                <a:effectLst/>
              </a:rPr>
              <a:t> account)</a:t>
            </a:r>
            <a:r>
              <a:rPr lang="en-US" dirty="0">
                <a:effectLst/>
              </a:rPr>
              <a:t>, the funds under management derived from VA benefits will be computed based on the percentage of total income received.</a:t>
            </a:r>
          </a:p>
          <a:p>
            <a:endParaRPr lang="en-US" dirty="0">
              <a:effectLst/>
            </a:endParaRPr>
          </a:p>
          <a:p>
            <a:r>
              <a:rPr lang="en-US" dirty="0">
                <a:effectLst/>
              </a:rPr>
              <a:t>There is no presumption that VA funds are expended first.</a:t>
            </a:r>
          </a:p>
          <a:p>
            <a:endParaRPr lang="en-US" dirty="0">
              <a:effectLst/>
            </a:endParaRPr>
          </a:p>
          <a:p>
            <a:r>
              <a:rPr lang="en-US" b="1" i="1" dirty="0">
                <a:effectLst/>
              </a:rPr>
              <a:t>Example:</a:t>
            </a:r>
            <a:r>
              <a:rPr lang="en-US" dirty="0">
                <a:effectLst/>
              </a:rPr>
              <a:t> A Veteran receives $1,000 per month in VA benefits and $1,000 per month from the Social Security Administration. The Veteran’s expenses are $500 per month. If no factual evidence source of funds exists, Fiduciary Hub personnel will assume that $250 in VA benefits and $250 in Social Security benefits was expended each month to meet the Veteran’s expenses. </a:t>
            </a:r>
          </a:p>
          <a:p>
            <a:endParaRPr lang="en-US" dirty="0">
              <a:effectLst/>
            </a:endParaRPr>
          </a:p>
          <a:p>
            <a:r>
              <a:rPr lang="en-US" dirty="0">
                <a:effectLst/>
              </a:rPr>
              <a:t>As</a:t>
            </a:r>
            <a:r>
              <a:rPr lang="en-US" baseline="0" dirty="0">
                <a:effectLst/>
              </a:rPr>
              <a:t> previously mentioned and demonstrated, the </a:t>
            </a:r>
            <a:r>
              <a:rPr lang="en-US" dirty="0">
                <a:effectLst/>
              </a:rPr>
              <a:t>Accounting Wizard</a:t>
            </a:r>
            <a:r>
              <a:rPr lang="en-US" baseline="0" dirty="0">
                <a:effectLst/>
              </a:rPr>
              <a:t> and FElux can automatically perform the FUM calculation.</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12</a:t>
            </a:fld>
            <a:endParaRPr lang="en-US" dirty="0"/>
          </a:p>
        </p:txBody>
      </p:sp>
    </p:spTree>
    <p:extLst>
      <p:ext uri="{BB962C8B-B14F-4D97-AF65-F5344CB8AC3E}">
        <p14:creationId xmlns:p14="http://schemas.microsoft.com/office/powerpoint/2010/main" val="17091264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Determine if VA FUM</a:t>
            </a:r>
            <a:r>
              <a:rPr lang="en-US" i="1" baseline="0" dirty="0"/>
              <a:t> require protection.</a:t>
            </a:r>
            <a:endParaRPr lang="en-US" i="1" dirty="0"/>
          </a:p>
          <a:p>
            <a:pPr defTabSz="966612">
              <a:defRPr/>
            </a:pPr>
            <a:r>
              <a:rPr lang="en-US" sz="1300" i="1" dirty="0"/>
              <a:t>Policy Reference(s): FPM 2.D.8.a, FPM 2.F.8, FPM 3.B.1.a, FPM 4.G.1.a</a:t>
            </a:r>
          </a:p>
          <a:p>
            <a:pPr defTabSz="966612">
              <a:defRPr/>
            </a:pPr>
            <a:r>
              <a:rPr lang="en-US" i="1" dirty="0"/>
              <a:t>FPG Article:  Funds Under Management</a:t>
            </a:r>
          </a:p>
          <a:p>
            <a:endParaRPr lang="en-US" dirty="0"/>
          </a:p>
          <a:p>
            <a:r>
              <a:rPr lang="en-US" u="sng" dirty="0"/>
              <a:t>Instructor Notes:</a:t>
            </a:r>
            <a:endParaRPr lang="en-US" u="none" dirty="0"/>
          </a:p>
          <a:p>
            <a:endParaRPr lang="en-US" u="none" dirty="0"/>
          </a:p>
          <a:p>
            <a:r>
              <a:rPr lang="en-US" u="none" dirty="0"/>
              <a:t>Finally,</a:t>
            </a:r>
            <a:r>
              <a:rPr lang="en-US" u="none" baseline="0" dirty="0"/>
              <a:t> d</a:t>
            </a:r>
            <a:r>
              <a:rPr lang="en-US" u="none" dirty="0"/>
              <a:t>etermining VA</a:t>
            </a:r>
            <a:r>
              <a:rPr lang="en-US" u="none" baseline="0" dirty="0"/>
              <a:t> FUM is critical to ensuring that accountings and bonds are in place to protect the funds and prevent and/or identify misuse as early as possible.</a:t>
            </a:r>
            <a:endParaRPr lang="en-US" u="none" dirty="0"/>
          </a:p>
          <a:p>
            <a:endParaRPr lang="en-US" u="none" dirty="0"/>
          </a:p>
          <a:p>
            <a:pPr marL="181240" indent="-181240">
              <a:buFont typeface="Arial" panose="020B0604020202020204" pitchFamily="34" charset="0"/>
              <a:buChar char="•"/>
            </a:pPr>
            <a:r>
              <a:rPr lang="en-US" sz="1300" dirty="0"/>
              <a:t>Accountings are required when VA FUM exceeds $10K. </a:t>
            </a:r>
          </a:p>
          <a:p>
            <a:pPr marL="181240" indent="-181240">
              <a:buFont typeface="Arial" panose="020B0604020202020204" pitchFamily="34" charset="0"/>
              <a:buChar char="•"/>
            </a:pPr>
            <a:r>
              <a:rPr lang="en-US" sz="1300" dirty="0"/>
              <a:t>Bonds (and accountings) are required when VA FUM exceeds $25K.</a:t>
            </a:r>
          </a:p>
          <a:p>
            <a:r>
              <a:rPr lang="en-US" sz="1300" dirty="0"/>
              <a:t> </a:t>
            </a:r>
          </a:p>
          <a:p>
            <a:r>
              <a:rPr lang="en-US" sz="1300" dirty="0"/>
              <a:t>**The fiduciary </a:t>
            </a:r>
            <a:r>
              <a:rPr lang="en-US" sz="1300" u="sng" dirty="0"/>
              <a:t>must</a:t>
            </a:r>
            <a:r>
              <a:rPr lang="en-US" sz="1300" dirty="0"/>
              <a:t> be notified if/when an accounting and/or bond are necessary.</a:t>
            </a:r>
          </a:p>
        </p:txBody>
      </p:sp>
      <p:sp>
        <p:nvSpPr>
          <p:cNvPr id="4" name="Slide Number Placeholder 3"/>
          <p:cNvSpPr>
            <a:spLocks noGrp="1"/>
          </p:cNvSpPr>
          <p:nvPr>
            <p:ph type="sldNum" sz="quarter" idx="10"/>
          </p:nvPr>
        </p:nvSpPr>
        <p:spPr/>
        <p:txBody>
          <a:bodyPr/>
          <a:lstStyle/>
          <a:p>
            <a:fld id="{8DB40390-A3B2-46B9-9773-DB13838AA237}" type="slidenum">
              <a:rPr lang="en-US" smtClean="0"/>
              <a:t>13</a:t>
            </a:fld>
            <a:endParaRPr lang="en-US" dirty="0"/>
          </a:p>
        </p:txBody>
      </p:sp>
    </p:spTree>
    <p:extLst>
      <p:ext uri="{BB962C8B-B14F-4D97-AF65-F5344CB8AC3E}">
        <p14:creationId xmlns:p14="http://schemas.microsoft.com/office/powerpoint/2010/main" val="32354096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u="none" dirty="0"/>
              <a:t>(Recall)  These are our learning objectives as stated from the beginning of the training:</a:t>
            </a:r>
          </a:p>
          <a:p>
            <a:pPr marL="181240" indent="-181240">
              <a:buFont typeface="Arial" panose="020B0604020202020204" pitchFamily="34" charset="0"/>
              <a:buChar char="•"/>
            </a:pPr>
            <a:r>
              <a:rPr lang="en-US" dirty="0"/>
              <a:t>Define funds under management (FUM)</a:t>
            </a:r>
          </a:p>
          <a:p>
            <a:pPr marL="181240" indent="-181240">
              <a:buFont typeface="Arial" panose="020B0604020202020204" pitchFamily="34" charset="0"/>
              <a:buChar char="•"/>
            </a:pPr>
            <a:r>
              <a:rPr lang="en-US" dirty="0"/>
              <a:t>Explain policy to supervise and protect funds</a:t>
            </a:r>
          </a:p>
          <a:p>
            <a:pPr marL="181240" indent="-181240">
              <a:buFont typeface="Arial" panose="020B0604020202020204" pitchFamily="34" charset="0"/>
              <a:buChar char="•"/>
            </a:pPr>
            <a:r>
              <a:rPr lang="en-US" dirty="0"/>
              <a:t>Verify FUM</a:t>
            </a:r>
          </a:p>
          <a:p>
            <a:pPr marL="181240" indent="-181240">
              <a:buFont typeface="Arial" panose="020B0604020202020204" pitchFamily="34" charset="0"/>
              <a:buChar char="•"/>
            </a:pPr>
            <a:r>
              <a:rPr lang="en-US" dirty="0"/>
              <a:t>Calculate the amount of VA FUM</a:t>
            </a:r>
          </a:p>
          <a:p>
            <a:pPr marL="181240" indent="-181240">
              <a:buFont typeface="Arial" panose="020B0604020202020204" pitchFamily="34" charset="0"/>
              <a:buChar char="•"/>
            </a:pPr>
            <a:r>
              <a:rPr lang="en-US" dirty="0"/>
              <a:t>Determine if VA FUM requires protection</a:t>
            </a:r>
          </a:p>
          <a:p>
            <a:endParaRPr lang="en-US" u="none" baseline="0" dirty="0"/>
          </a:p>
          <a:p>
            <a:r>
              <a:rPr lang="en-US" u="none" baseline="0" dirty="0"/>
              <a:t>(Recap) We discussed each of these learning objectives through the following topics in each slide today:</a:t>
            </a:r>
          </a:p>
          <a:p>
            <a:pPr marL="181240" indent="-181240">
              <a:buFont typeface="Arial" panose="020B0604020202020204" pitchFamily="34" charset="0"/>
              <a:buChar char="•"/>
            </a:pPr>
            <a:r>
              <a:rPr lang="en-US" dirty="0"/>
              <a:t>FUM Definitions and Policy</a:t>
            </a:r>
          </a:p>
          <a:p>
            <a:pPr marL="181240" indent="-181240">
              <a:buFont typeface="Arial" panose="020B0604020202020204" pitchFamily="34" charset="0"/>
              <a:buChar char="•"/>
            </a:pPr>
            <a:r>
              <a:rPr lang="en-US" dirty="0"/>
              <a:t>Supervision of FUM</a:t>
            </a:r>
          </a:p>
          <a:p>
            <a:pPr marL="181240" indent="-181240">
              <a:buFont typeface="Arial" panose="020B0604020202020204" pitchFamily="34" charset="0"/>
              <a:buChar char="•"/>
            </a:pPr>
            <a:r>
              <a:rPr lang="en-US" dirty="0"/>
              <a:t>Verification of FUM</a:t>
            </a:r>
          </a:p>
          <a:p>
            <a:pPr marL="181240" indent="-181240">
              <a:buFont typeface="Arial" panose="020B0604020202020204" pitchFamily="34" charset="0"/>
              <a:buChar char="•"/>
            </a:pPr>
            <a:r>
              <a:rPr lang="en-US" dirty="0"/>
              <a:t>Documentation Requirements</a:t>
            </a:r>
          </a:p>
          <a:p>
            <a:pPr marL="181240" indent="-181240">
              <a:buFont typeface="Arial" panose="020B0604020202020204" pitchFamily="34" charset="0"/>
              <a:buChar char="•"/>
            </a:pPr>
            <a:r>
              <a:rPr lang="en-US" dirty="0"/>
              <a:t>Verification and Follow-up</a:t>
            </a:r>
          </a:p>
          <a:p>
            <a:pPr marL="181240" indent="-181240">
              <a:buFont typeface="Arial" panose="020B0604020202020204" pitchFamily="34" charset="0"/>
              <a:buChar char="•"/>
            </a:pPr>
            <a:r>
              <a:rPr lang="en-US" dirty="0"/>
              <a:t>Calculate FUM</a:t>
            </a:r>
          </a:p>
          <a:p>
            <a:pPr marL="181240" indent="-181240">
              <a:buFont typeface="Arial" panose="020B0604020202020204" pitchFamily="34" charset="0"/>
              <a:buChar char="•"/>
            </a:pPr>
            <a:r>
              <a:rPr lang="en-US" dirty="0"/>
              <a:t>Assets in FELux</a:t>
            </a:r>
          </a:p>
          <a:p>
            <a:pPr marL="181240" indent="-181240">
              <a:buFont typeface="Arial" panose="020B0604020202020204" pitchFamily="34" charset="0"/>
              <a:buChar char="•"/>
            </a:pPr>
            <a:r>
              <a:rPr lang="en-US" dirty="0"/>
              <a:t>Presumption as to Use</a:t>
            </a:r>
          </a:p>
          <a:p>
            <a:pPr marL="181240" indent="-181240">
              <a:buFont typeface="Arial" panose="020B0604020202020204" pitchFamily="34" charset="0"/>
              <a:buChar char="•"/>
            </a:pPr>
            <a:r>
              <a:rPr lang="en-US" dirty="0"/>
              <a:t>Funds Protection</a:t>
            </a:r>
          </a:p>
          <a:p>
            <a:pPr marL="181240" indent="-181240">
              <a:buFont typeface="Arial" panose="020B0604020202020204" pitchFamily="34" charset="0"/>
              <a:buChar char="•"/>
            </a:pPr>
            <a:endParaRPr lang="en-US" dirty="0"/>
          </a:p>
          <a:p>
            <a:r>
              <a:rPr lang="en-US" b="1" dirty="0"/>
              <a:t>Are there any additional questions?</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14</a:t>
            </a:fld>
            <a:endParaRPr lang="en-US" dirty="0"/>
          </a:p>
        </p:txBody>
      </p:sp>
    </p:spTree>
    <p:extLst>
      <p:ext uri="{BB962C8B-B14F-4D97-AF65-F5344CB8AC3E}">
        <p14:creationId xmlns:p14="http://schemas.microsoft.com/office/powerpoint/2010/main" val="19025989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p>
          <a:p>
            <a:endParaRPr lang="en-US" u="none" dirty="0"/>
          </a:p>
          <a:p>
            <a:pPr marL="181240" indent="-181240">
              <a:buFont typeface="Arial" panose="020B0604020202020204" pitchFamily="34" charset="0"/>
              <a:buChar char="•"/>
            </a:pPr>
            <a:r>
              <a:rPr lang="en-US" dirty="0"/>
              <a:t>An assessment and satisfaction survey have been assigned to you in TMS.</a:t>
            </a:r>
          </a:p>
          <a:p>
            <a:pPr marL="181240" indent="-181240">
              <a:buFont typeface="Arial" panose="020B0604020202020204" pitchFamily="34" charset="0"/>
              <a:buChar char="•"/>
            </a:pPr>
            <a:r>
              <a:rPr lang="en-US" dirty="0"/>
              <a:t>You should be able to complete the survey and assessment within ten minutes.</a:t>
            </a:r>
          </a:p>
          <a:p>
            <a:pPr marL="181240" indent="-181240">
              <a:buFont typeface="Arial" panose="020B0604020202020204" pitchFamily="34" charset="0"/>
              <a:buChar char="•"/>
            </a:pPr>
            <a:r>
              <a:rPr lang="en-US" dirty="0"/>
              <a:t>Be sure to complete the survey and assessment to receive credit for this training.</a:t>
            </a:r>
          </a:p>
          <a:p>
            <a:pPr marL="488844" indent="-244422"/>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15</a:t>
            </a:fld>
            <a:endParaRPr lang="en-US" dirty="0"/>
          </a:p>
        </p:txBody>
      </p:sp>
    </p:spTree>
    <p:extLst>
      <p:ext uri="{BB962C8B-B14F-4D97-AF65-F5344CB8AC3E}">
        <p14:creationId xmlns:p14="http://schemas.microsoft.com/office/powerpoint/2010/main" val="529396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u="sng" dirty="0"/>
              <a:t>Instructor Notes:</a:t>
            </a:r>
            <a:endParaRPr lang="en-US" sz="1300" dirty="0"/>
          </a:p>
          <a:p>
            <a:endParaRPr lang="en-US" sz="1300" u="sng" dirty="0"/>
          </a:p>
          <a:p>
            <a:r>
              <a:rPr lang="en-US" sz="1300" dirty="0"/>
              <a:t>At the end of the lesson, given this training, corresponding references, and access to the Beneficiary Fiduciary Field System (BFFS), the learner will be able to: </a:t>
            </a:r>
          </a:p>
          <a:p>
            <a:pPr marL="181240" indent="-181240">
              <a:buFont typeface="Arial" panose="020B0604020202020204" pitchFamily="34" charset="0"/>
              <a:buChar char="•"/>
            </a:pPr>
            <a:r>
              <a:rPr lang="en-US" sz="1300" dirty="0"/>
              <a:t>Define funds under management (FUM)</a:t>
            </a:r>
          </a:p>
          <a:p>
            <a:pPr marL="181240" indent="-181240">
              <a:buFont typeface="Arial" panose="020B0604020202020204" pitchFamily="34" charset="0"/>
              <a:buChar char="•"/>
            </a:pPr>
            <a:r>
              <a:rPr lang="en-US" sz="1300" dirty="0"/>
              <a:t>Explain VAs policy to supervise and protect funds</a:t>
            </a:r>
          </a:p>
          <a:p>
            <a:pPr marL="181240" indent="-181240" defTabSz="966612">
              <a:buFont typeface="Arial" panose="020B0604020202020204" pitchFamily="34" charset="0"/>
              <a:buChar char="•"/>
              <a:defRPr/>
            </a:pPr>
            <a:r>
              <a:rPr lang="en-US" sz="1300" dirty="0"/>
              <a:t>Verify total funds under the fiduciary’s management</a:t>
            </a:r>
          </a:p>
          <a:p>
            <a:pPr marL="181240" indent="-181240" defTabSz="966612">
              <a:buFont typeface="Arial" panose="020B0604020202020204" pitchFamily="34" charset="0"/>
              <a:buChar char="•"/>
              <a:defRPr/>
            </a:pPr>
            <a:r>
              <a:rPr lang="en-US" sz="1300" dirty="0"/>
              <a:t>Calculate the amount of VA funds under the fiduciary’s management</a:t>
            </a:r>
          </a:p>
          <a:p>
            <a:pPr marL="181240" indent="-181240" defTabSz="966612">
              <a:buFont typeface="Arial" panose="020B0604020202020204" pitchFamily="34" charset="0"/>
              <a:buChar char="•"/>
              <a:defRPr/>
            </a:pPr>
            <a:r>
              <a:rPr lang="en-US" sz="1300" dirty="0"/>
              <a:t>Determine if VA FUM requires protection</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4180343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u="sng" dirty="0"/>
              <a:t>Instructor Notes:</a:t>
            </a:r>
            <a:endParaRPr lang="en-US" sz="1300" dirty="0"/>
          </a:p>
          <a:p>
            <a:pPr defTabSz="966612">
              <a:defRPr/>
            </a:pPr>
            <a:endParaRPr lang="en-US" sz="1300" u="sng" dirty="0"/>
          </a:p>
          <a:p>
            <a:pPr defTabSz="966612">
              <a:defRPr/>
            </a:pPr>
            <a:r>
              <a:rPr lang="en-US" sz="1300" dirty="0"/>
              <a:t>The following are relevant references for identify and calculate Funds Under Management:	</a:t>
            </a:r>
          </a:p>
          <a:p>
            <a:pPr marL="181240" indent="-181240">
              <a:buFont typeface="Arial" panose="020B0604020202020204" pitchFamily="34" charset="0"/>
              <a:buChar char="•"/>
            </a:pPr>
            <a:r>
              <a:rPr lang="en-US" sz="1300" dirty="0"/>
              <a:t>FPM 1.A.1, Fiduciary Program Responsibilities</a:t>
            </a:r>
          </a:p>
          <a:p>
            <a:pPr marL="181240" indent="-181240">
              <a:buFont typeface="Arial" panose="020B0604020202020204" pitchFamily="34" charset="0"/>
              <a:buChar char="•"/>
            </a:pPr>
            <a:r>
              <a:rPr lang="en-US" sz="1300" dirty="0"/>
              <a:t>FPM 2.D.3, Financial Information of the Beneficiary</a:t>
            </a:r>
          </a:p>
          <a:p>
            <a:pPr marL="181240" indent="-181240">
              <a:buFont typeface="Arial" panose="020B0604020202020204" pitchFamily="34" charset="0"/>
              <a:buChar char="•"/>
            </a:pPr>
            <a:r>
              <a:rPr lang="en-US" sz="1300" dirty="0"/>
              <a:t>FPM 2.D.8, Protection of Funds Under Management</a:t>
            </a:r>
          </a:p>
          <a:p>
            <a:pPr marL="181240" indent="-181240">
              <a:buFont typeface="Arial" panose="020B0604020202020204" pitchFamily="34" charset="0"/>
              <a:buChar char="•"/>
            </a:pPr>
            <a:r>
              <a:rPr lang="en-US" sz="1300" dirty="0"/>
              <a:t>FPM 2.F.8, Protection of Funds Under Management (Minors)</a:t>
            </a:r>
          </a:p>
          <a:p>
            <a:pPr marL="181240" indent="-181240">
              <a:buFont typeface="Arial" panose="020B0604020202020204" pitchFamily="34" charset="0"/>
              <a:buChar char="•"/>
            </a:pPr>
            <a:r>
              <a:rPr lang="en-US" sz="1300" dirty="0"/>
              <a:t>FPM 3.B.1, When a Fiduciary Must Account</a:t>
            </a:r>
          </a:p>
          <a:p>
            <a:pPr marL="181240" indent="-181240">
              <a:buFont typeface="Arial" panose="020B0604020202020204" pitchFamily="34" charset="0"/>
              <a:buChar char="•"/>
            </a:pPr>
            <a:r>
              <a:rPr lang="en-US" sz="1300" dirty="0"/>
              <a:t>FPM 3.D.3, Verifying Income and Expenditures</a:t>
            </a:r>
          </a:p>
          <a:p>
            <a:pPr marL="181240" indent="-181240">
              <a:buFont typeface="Arial" panose="020B0604020202020204" pitchFamily="34" charset="0"/>
              <a:buChar char="•"/>
            </a:pPr>
            <a:r>
              <a:rPr lang="en-US" sz="1300" dirty="0"/>
              <a:t>FPM 4.F.1, Protecting Department of Veterans Affairs (VA) and Private Source Funds</a:t>
            </a:r>
          </a:p>
          <a:p>
            <a:pPr marL="181240" indent="-181240">
              <a:buFont typeface="Arial" panose="020B0604020202020204" pitchFamily="34" charset="0"/>
              <a:buChar char="•"/>
            </a:pPr>
            <a:r>
              <a:rPr lang="en-US" sz="1300" dirty="0"/>
              <a:t>FPM 4.G.1, General Information on Corporate Surety Bonds</a:t>
            </a:r>
          </a:p>
          <a:p>
            <a:pPr marL="181240" indent="-181240">
              <a:buFont typeface="Arial" panose="020B0604020202020204" pitchFamily="34" charset="0"/>
              <a:buChar char="•"/>
            </a:pPr>
            <a:r>
              <a:rPr lang="en-US" sz="1300" dirty="0"/>
              <a:t>FPG, Funds Under Management</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842459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i="1" dirty="0"/>
              <a:t>Learning</a:t>
            </a:r>
            <a:r>
              <a:rPr lang="en-US" i="1" baseline="0" dirty="0"/>
              <a:t> Objective:</a:t>
            </a:r>
            <a:r>
              <a:rPr lang="en-US" i="0" baseline="0" dirty="0"/>
              <a:t>  </a:t>
            </a:r>
            <a:r>
              <a:rPr lang="en-US" sz="1300" i="1" dirty="0"/>
              <a:t>Define funds under management.</a:t>
            </a:r>
          </a:p>
          <a:p>
            <a:pPr defTabSz="966612">
              <a:defRPr/>
            </a:pPr>
            <a:r>
              <a:rPr lang="en-US" sz="1300" i="1" dirty="0"/>
              <a:t>Policy Reference(s): FPM 2.D.3.i, FPM 2.D.3.j</a:t>
            </a:r>
          </a:p>
          <a:p>
            <a:pPr defTabSz="966612">
              <a:defRPr/>
            </a:pPr>
            <a:r>
              <a:rPr lang="en-US" i="1" dirty="0"/>
              <a:t>FPG Article:  N/A</a:t>
            </a:r>
          </a:p>
          <a:p>
            <a:endParaRPr lang="en-US" i="1" dirty="0"/>
          </a:p>
          <a:p>
            <a:r>
              <a:rPr lang="en-US" i="0" u="sng" dirty="0"/>
              <a:t>Instructor</a:t>
            </a:r>
            <a:r>
              <a:rPr lang="en-US" i="0" u="sng" baseline="0" dirty="0"/>
              <a:t> Notes:</a:t>
            </a:r>
          </a:p>
          <a:p>
            <a:endParaRPr lang="en-US" i="0" u="sng" baseline="0" dirty="0"/>
          </a:p>
          <a:p>
            <a:r>
              <a:rPr lang="en-US" b="1" u="none" dirty="0"/>
              <a:t>Funds Under Management (FUM) </a:t>
            </a:r>
            <a:r>
              <a:rPr lang="en-US" b="0" u="none" dirty="0"/>
              <a:t>is defined as, t</a:t>
            </a:r>
            <a:r>
              <a:rPr lang="en-US" dirty="0"/>
              <a:t>he combined value of </a:t>
            </a:r>
            <a:r>
              <a:rPr lang="en-US" u="sng" dirty="0"/>
              <a:t>all funds </a:t>
            </a:r>
            <a:r>
              <a:rPr lang="en-US" dirty="0"/>
              <a:t>maintained in an account or accounts managed by a fiduciary for a beneficiary, to include any interest income and return on investment derived from any account.  Basically, FUM are all the funds the fiduciary manages on behalf of the beneficiary.</a:t>
            </a:r>
          </a:p>
          <a:p>
            <a:endParaRPr lang="en-US" b="1" dirty="0"/>
          </a:p>
          <a:p>
            <a:r>
              <a:rPr lang="en-US" dirty="0"/>
              <a:t>However, not all of the managed funds are from the VA; some may be from VA, SSA, retirement income, etc.  Because we are charged with protecting VA funds, we must delineate between total FUM and the VA portion. The VA portion is called </a:t>
            </a:r>
            <a:r>
              <a:rPr lang="en-US" b="1" dirty="0"/>
              <a:t>VA Funds Under Management (VA FUM). </a:t>
            </a:r>
          </a:p>
          <a:p>
            <a:endParaRPr lang="en-US" b="1" dirty="0"/>
          </a:p>
          <a:p>
            <a:r>
              <a:rPr lang="en-US" b="1" dirty="0"/>
              <a:t>VA FUM </a:t>
            </a:r>
            <a:r>
              <a:rPr lang="en-US" dirty="0"/>
              <a:t>is defined as, the value of funds under management that are specifically derived from VA benefits. </a:t>
            </a:r>
          </a:p>
          <a:p>
            <a:endParaRPr lang="en-US" b="1" dirty="0"/>
          </a:p>
          <a:p>
            <a:r>
              <a:rPr lang="en-US" b="1" dirty="0"/>
              <a:t>Other Funds Under Management (Other FUM) </a:t>
            </a:r>
            <a:r>
              <a:rPr lang="en-US" dirty="0"/>
              <a:t>are defined as, the value of funds under management that are not specifically derived from VA benefits. </a:t>
            </a:r>
          </a:p>
          <a:p>
            <a:endParaRPr lang="en-US" dirty="0"/>
          </a:p>
          <a:p>
            <a:pPr defTabSz="966612">
              <a:defRPr/>
            </a:pPr>
            <a:r>
              <a:rPr lang="en-US" b="1" dirty="0"/>
              <a:t>Partially derived</a:t>
            </a:r>
            <a:r>
              <a:rPr lang="en-US" b="0" dirty="0"/>
              <a:t> refers to when </a:t>
            </a:r>
            <a:r>
              <a:rPr lang="en-US" dirty="0"/>
              <a:t>VA funds and other funds (such as Social Security benefits) are direct deposited into the same checking account.  This account is  classified as “partially derived” as the accumulated funds are partially derived from VA benefits, and partially derived from the other source of income.</a:t>
            </a:r>
          </a:p>
          <a:p>
            <a:pPr defTabSz="966612">
              <a:defRPr/>
            </a:pPr>
            <a:endParaRPr lang="en-US" dirty="0"/>
          </a:p>
          <a:p>
            <a:pPr defTabSz="966612">
              <a:defRPr/>
            </a:pPr>
            <a:r>
              <a:rPr lang="en-US" dirty="0"/>
              <a:t>Whereas, when </a:t>
            </a:r>
            <a:r>
              <a:rPr lang="en-US" u="sng" dirty="0"/>
              <a:t>only</a:t>
            </a:r>
            <a:r>
              <a:rPr lang="en-US" u="none" dirty="0"/>
              <a:t> VA funds are deposited into an account, that account is considered </a:t>
            </a:r>
            <a:r>
              <a:rPr lang="en-US" b="1" u="none" dirty="0"/>
              <a:t>fully derived</a:t>
            </a:r>
            <a:r>
              <a:rPr lang="en-US" b="0" u="none" dirty="0"/>
              <a:t>; the funds in the account are fully derived from VA benefits.</a:t>
            </a:r>
            <a:endParaRPr lang="en-US" dirty="0"/>
          </a:p>
          <a:p>
            <a:endParaRPr lang="en-US" dirty="0"/>
          </a:p>
          <a:p>
            <a:pPr defTabSz="966612">
              <a:defRPr/>
            </a:pPr>
            <a:r>
              <a:rPr lang="en-US" dirty="0"/>
              <a:t>Classifying accounts in the field examination report (BFFS FElux reporting tool) as either partially derived or fully derived allows BFFS to compare income, expenses, and accounts and calculate the amount of VA FUM and Other FUM for you.  </a:t>
            </a:r>
          </a:p>
          <a:p>
            <a:endParaRPr lang="en-US" u="sng" dirty="0"/>
          </a:p>
          <a:p>
            <a:r>
              <a:rPr lang="en-US" sz="1300" b="1" dirty="0"/>
              <a:t>Verify FUM: </a:t>
            </a:r>
            <a:r>
              <a:rPr lang="en-US" sz="1300" dirty="0"/>
              <a:t>When the field examiner must view financial institution statements to account for income and assets.</a:t>
            </a:r>
          </a:p>
          <a:p>
            <a:r>
              <a:rPr lang="en-US" sz="1300" b="1" dirty="0"/>
              <a:t> </a:t>
            </a:r>
            <a:endParaRPr lang="en-US" sz="1300" dirty="0"/>
          </a:p>
          <a:p>
            <a:r>
              <a:rPr lang="en-US" sz="1300" b="1" dirty="0"/>
              <a:t>Calculate VA FUM: </a:t>
            </a:r>
            <a:r>
              <a:rPr lang="en-US" sz="1300" dirty="0"/>
              <a:t>Analyze all sources of assets, income, and expenses under fiduciary’s management to calculate the amount of VA funds under management.  This will also assist us in determining funds from other sources.</a:t>
            </a:r>
            <a:endParaRPr lang="en-US" i="0" u="sng" dirty="0"/>
          </a:p>
          <a:p>
            <a:endParaRPr lang="en-US" i="0" u="sng" baseline="0" dirty="0"/>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1715569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i="1" dirty="0"/>
              <a:t>Learning</a:t>
            </a:r>
            <a:r>
              <a:rPr lang="en-US" i="1" baseline="0" dirty="0"/>
              <a:t> Objective:</a:t>
            </a:r>
            <a:r>
              <a:rPr lang="en-US" i="0" baseline="0" dirty="0"/>
              <a:t>  </a:t>
            </a:r>
            <a:r>
              <a:rPr lang="en-US" sz="1300" i="1" dirty="0"/>
              <a:t>Explain VAs policy to supervise and protect funds.</a:t>
            </a:r>
          </a:p>
          <a:p>
            <a:pPr defTabSz="966612">
              <a:defRPr/>
            </a:pPr>
            <a:r>
              <a:rPr lang="en-US" sz="1300" i="1" dirty="0"/>
              <a:t>Policy Reference(s): FPM 1.A.1. </a:t>
            </a:r>
          </a:p>
          <a:p>
            <a:pPr defTabSz="966612">
              <a:defRPr/>
            </a:pPr>
            <a:r>
              <a:rPr lang="en-US" i="1" dirty="0"/>
              <a:t>FPG Article:  Funds Under Management</a:t>
            </a:r>
          </a:p>
          <a:p>
            <a:endParaRPr lang="en-US" i="1" dirty="0"/>
          </a:p>
          <a:p>
            <a:r>
              <a:rPr lang="en-US" i="0" u="sng" dirty="0"/>
              <a:t>Instructor</a:t>
            </a:r>
            <a:r>
              <a:rPr lang="en-US" i="0" u="sng" baseline="0" dirty="0"/>
              <a:t> Notes:</a:t>
            </a:r>
          </a:p>
          <a:p>
            <a:endParaRPr lang="en-US" dirty="0"/>
          </a:p>
          <a:p>
            <a:pPr defTabSz="966612">
              <a:defRPr/>
            </a:pPr>
            <a:r>
              <a:rPr lang="en-US" sz="1300" dirty="0"/>
              <a:t>Fiduciaries are appointed when a beneficiary is determined unable to manage his/her VA benefits.  VA is required to supervise the management of funds under a fiduciary’s control.  </a:t>
            </a:r>
          </a:p>
          <a:p>
            <a:pPr defTabSz="966612">
              <a:defRPr/>
            </a:pPr>
            <a:endParaRPr lang="en-US" sz="1300" dirty="0"/>
          </a:p>
          <a:p>
            <a:r>
              <a:rPr lang="en-US" sz="1300" dirty="0"/>
              <a:t>Supervision ensures:</a:t>
            </a:r>
          </a:p>
          <a:p>
            <a:pPr marL="181240" indent="-181240">
              <a:buFont typeface="Arial" panose="020B0604020202020204" pitchFamily="34" charset="0"/>
              <a:buChar char="•"/>
            </a:pPr>
            <a:r>
              <a:rPr lang="en-US" sz="1300" dirty="0"/>
              <a:t>Proper utilization of benefit funds for the beneficiary and their dependents, if any,</a:t>
            </a:r>
          </a:p>
          <a:p>
            <a:pPr marL="181240" indent="-181240">
              <a:buFont typeface="Arial" panose="020B0604020202020204" pitchFamily="34" charset="0"/>
              <a:buChar char="•"/>
            </a:pPr>
            <a:r>
              <a:rPr lang="en-US" sz="1300" dirty="0"/>
              <a:t>Funds managed by a fiduciary are accurately reported, </a:t>
            </a:r>
          </a:p>
          <a:p>
            <a:pPr marL="181240" indent="-181240">
              <a:buFont typeface="Arial" panose="020B0604020202020204" pitchFamily="34" charset="0"/>
              <a:buChar char="•"/>
            </a:pPr>
            <a:r>
              <a:rPr lang="en-US" sz="1300" dirty="0"/>
              <a:t>Accounting and bond requirements are in place if necessary, and</a:t>
            </a:r>
          </a:p>
          <a:p>
            <a:pPr marL="181240" indent="-181240">
              <a:buFont typeface="Arial" panose="020B0604020202020204" pitchFamily="34" charset="0"/>
              <a:buChar char="•"/>
            </a:pPr>
            <a:r>
              <a:rPr lang="en-US" sz="1300" dirty="0"/>
              <a:t>Discovery of potential misuse happens at the earliest possible date.</a:t>
            </a:r>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3888812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i="1" dirty="0"/>
              <a:t>Learning</a:t>
            </a:r>
            <a:r>
              <a:rPr lang="en-US" i="1" baseline="0" dirty="0"/>
              <a:t> Objective:</a:t>
            </a:r>
            <a:r>
              <a:rPr lang="en-US" i="0" baseline="0" dirty="0"/>
              <a:t>  </a:t>
            </a:r>
            <a:r>
              <a:rPr lang="en-US" sz="1300" i="1" dirty="0"/>
              <a:t>Explain VAs policy to supervise and protect funds.</a:t>
            </a:r>
          </a:p>
          <a:p>
            <a:pPr defTabSz="966612">
              <a:defRPr/>
            </a:pPr>
            <a:r>
              <a:rPr lang="en-US" sz="1300" i="1" dirty="0"/>
              <a:t>Policy Reference(s): FPM 2.D.3.i</a:t>
            </a:r>
          </a:p>
          <a:p>
            <a:pPr defTabSz="966612">
              <a:defRPr/>
            </a:pPr>
            <a:r>
              <a:rPr lang="en-US" i="1" dirty="0"/>
              <a:t>FPG Article:  Funds Under Management</a:t>
            </a:r>
          </a:p>
          <a:p>
            <a:endParaRPr lang="en-US" i="1" dirty="0"/>
          </a:p>
          <a:p>
            <a:r>
              <a:rPr lang="en-US" i="0" u="sng" dirty="0"/>
              <a:t>Instructor</a:t>
            </a:r>
            <a:r>
              <a:rPr lang="en-US" i="0" u="sng" baseline="0" dirty="0"/>
              <a:t> Notes:</a:t>
            </a:r>
          </a:p>
          <a:p>
            <a:endParaRPr lang="en-US" dirty="0"/>
          </a:p>
          <a:p>
            <a:r>
              <a:rPr lang="en-US" sz="1300" dirty="0"/>
              <a:t>Fiduciary Program policy requires verification of VA funds under management of a fiduciary unless: </a:t>
            </a:r>
          </a:p>
          <a:p>
            <a:pPr marL="181240" indent="-181240">
              <a:buFont typeface="Arial" panose="020B0604020202020204" pitchFamily="34" charset="0"/>
              <a:buChar char="•"/>
            </a:pPr>
            <a:r>
              <a:rPr lang="en-US" sz="1300" dirty="0"/>
              <a:t>An accounting requirement is already in place and the fiduciary submits accountings timely, or</a:t>
            </a:r>
          </a:p>
          <a:p>
            <a:pPr marL="181240" indent="-181240">
              <a:buFont typeface="Arial" panose="020B0604020202020204" pitchFamily="34" charset="0"/>
              <a:buChar char="•"/>
            </a:pPr>
            <a:r>
              <a:rPr lang="en-US" sz="1300" dirty="0"/>
              <a:t>A Spouse Fiduciary is appointed</a:t>
            </a:r>
          </a:p>
          <a:p>
            <a:endParaRPr lang="en-US" dirty="0"/>
          </a:p>
          <a:p>
            <a:r>
              <a:rPr lang="en-US" sz="1300" dirty="0"/>
              <a:t>At the time of an initial appointment (IA) field examination, the proposed fiduciary does not yet manage VA funds.   IA’s generally begin with a $0 VA FUM balance (no VA funds under management) because the fiduciary has not yet been appointed to manage the funds and/or the fiduciary has not had a properly titled account established to show the fiduciary relationship.  An exception may be if VA appoints a beneficiary as supervised direct pay, or if a fiduciary is holding assets for the beneficiary in a financial account or instrument that reflects the fiduciary relationship.</a:t>
            </a:r>
          </a:p>
          <a:p>
            <a:endParaRPr lang="en-US" sz="1300" dirty="0"/>
          </a:p>
          <a:p>
            <a:r>
              <a:rPr lang="en-US" sz="1300" dirty="0"/>
              <a:t>Exception: If there is a VA retro-active benefit, we presume that it is prepared to be paid during the IA.  If the retro is &gt;$10K, an accounting is required, if it is &gt;$25K, a bond is required.</a:t>
            </a:r>
          </a:p>
          <a:p>
            <a:endParaRPr lang="en-US" sz="1300" dirty="0"/>
          </a:p>
          <a:p>
            <a:r>
              <a:rPr lang="en-US" sz="1300" dirty="0"/>
              <a:t>Note that even at the time of IA, Other FUM (funds other than VA benefits) can still be calculated and documented.</a:t>
            </a:r>
          </a:p>
          <a:p>
            <a:endParaRPr lang="en-US" sz="1300"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2176567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i="1" dirty="0"/>
              <a:t>Learning</a:t>
            </a:r>
            <a:r>
              <a:rPr lang="en-US" i="1" baseline="0" dirty="0"/>
              <a:t> Objective:</a:t>
            </a:r>
            <a:r>
              <a:rPr lang="en-US" i="0" baseline="0" dirty="0"/>
              <a:t>  </a:t>
            </a:r>
            <a:r>
              <a:rPr lang="en-US" sz="1300" i="1" dirty="0"/>
              <a:t>Verify total funds under the fiduciary’s management.</a:t>
            </a:r>
          </a:p>
          <a:p>
            <a:pPr defTabSz="966612">
              <a:defRPr/>
            </a:pPr>
            <a:r>
              <a:rPr lang="en-US" sz="1300" i="1" dirty="0"/>
              <a:t>Policy Reference(s): FPM 2.D.3.i</a:t>
            </a:r>
          </a:p>
          <a:p>
            <a:pPr defTabSz="966612">
              <a:defRPr/>
            </a:pPr>
            <a:r>
              <a:rPr lang="en-US" i="1" dirty="0"/>
              <a:t>FPG Article:  Funds Under Management</a:t>
            </a:r>
          </a:p>
          <a:p>
            <a:endParaRPr lang="en-US" i="1" dirty="0"/>
          </a:p>
          <a:p>
            <a:r>
              <a:rPr lang="en-US" i="0" u="sng" dirty="0"/>
              <a:t>Instructor</a:t>
            </a:r>
            <a:r>
              <a:rPr lang="en-US" i="0" u="sng" baseline="0" dirty="0"/>
              <a:t> Notes:</a:t>
            </a:r>
          </a:p>
          <a:p>
            <a:endParaRPr lang="en-US" dirty="0"/>
          </a:p>
          <a:p>
            <a:pPr fontAlgn="t"/>
            <a:r>
              <a:rPr lang="en-US" dirty="0"/>
              <a:t>Field examiners must verify funds under management in all cases (excluding spouse fiduciaries or cases with accounting</a:t>
            </a:r>
            <a:r>
              <a:rPr lang="en-US" baseline="0" dirty="0"/>
              <a:t> requirements)</a:t>
            </a:r>
            <a:r>
              <a:rPr lang="en-US" dirty="0"/>
              <a:t>; </a:t>
            </a:r>
            <a:r>
              <a:rPr lang="en-US" b="1" dirty="0"/>
              <a:t>verbal verification is </a:t>
            </a:r>
            <a:r>
              <a:rPr lang="en-US" b="1" u="sng" dirty="0"/>
              <a:t>not</a:t>
            </a:r>
            <a:r>
              <a:rPr lang="en-US" b="1" u="none" baseline="0" dirty="0"/>
              <a:t> acceptable</a:t>
            </a:r>
            <a:r>
              <a:rPr lang="en-US" u="none" baseline="0" dirty="0"/>
              <a:t>.  Acceptable </a:t>
            </a:r>
            <a:r>
              <a:rPr lang="en-US" sz="1300" dirty="0"/>
              <a:t>methods for verifying funds under management include obtaining a copy of or viewing and documenting information from:</a:t>
            </a:r>
            <a:endParaRPr lang="en-US" dirty="0">
              <a:effectLst/>
            </a:endParaRPr>
          </a:p>
          <a:p>
            <a:pPr marL="181240" indent="-181240" fontAlgn="t">
              <a:buFont typeface="Arial" panose="020B0604020202020204" pitchFamily="34" charset="0"/>
              <a:buChar char="•"/>
            </a:pPr>
            <a:r>
              <a:rPr lang="en-US" sz="1300" dirty="0"/>
              <a:t>an original, photocopied or computer generated financial institution document which does not exhibit any signs of alteration, not older than 90 days, </a:t>
            </a:r>
            <a:endParaRPr lang="en-US" dirty="0">
              <a:effectLst/>
            </a:endParaRPr>
          </a:p>
          <a:p>
            <a:pPr marL="181240" indent="-181240" fontAlgn="t">
              <a:buFont typeface="Arial" panose="020B0604020202020204" pitchFamily="34" charset="0"/>
              <a:buChar char="•"/>
            </a:pPr>
            <a:r>
              <a:rPr lang="en-US" sz="1300" dirty="0"/>
              <a:t>an online statement viewed from the financial institution’s website, or</a:t>
            </a:r>
            <a:endParaRPr lang="en-US" dirty="0">
              <a:effectLst/>
            </a:endParaRPr>
          </a:p>
          <a:p>
            <a:pPr marL="181240" indent="-181240" fontAlgn="t">
              <a:buFont typeface="Arial" panose="020B0604020202020204" pitchFamily="34" charset="0"/>
              <a:buChar char="•"/>
            </a:pPr>
            <a:r>
              <a:rPr lang="en-US" sz="1300" dirty="0">
                <a:hlinkClick r:id="rId3"/>
              </a:rPr>
              <a:t>VA Form 21-4718a</a:t>
            </a:r>
            <a:r>
              <a:rPr lang="en-US" sz="1300" dirty="0"/>
              <a:t>, </a:t>
            </a:r>
            <a:r>
              <a:rPr lang="en-US" sz="1300" i="1" dirty="0"/>
              <a:t>Certificate of Balance on Deposit and Authorization to Disclose Financial Records</a:t>
            </a:r>
            <a:r>
              <a:rPr lang="en-US" sz="1300" dirty="0"/>
              <a:t>, obtained from the financial institution.</a:t>
            </a:r>
            <a:endParaRPr lang="en-US" dirty="0">
              <a:effectLst/>
            </a:endParaRPr>
          </a:p>
          <a:p>
            <a:endParaRPr lang="en-US" dirty="0"/>
          </a:p>
          <a:p>
            <a:r>
              <a:rPr lang="en-US" b="1" i="1" dirty="0"/>
              <a:t>*Important:</a:t>
            </a:r>
            <a:r>
              <a:rPr lang="en-US" b="1" i="1" baseline="0" dirty="0"/>
              <a:t>  </a:t>
            </a:r>
            <a:r>
              <a:rPr lang="en-US" baseline="0" dirty="0"/>
              <a:t>FUM is determined by the combined balances from all accounts.  If the fiduciary oversees a checking account of $3,000, and a savings account of $6,000, then there is a total of $9,000 in FUM.  </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10233236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i="1" dirty="0"/>
              <a:t>Learning</a:t>
            </a:r>
            <a:r>
              <a:rPr lang="en-US" i="1" baseline="0" dirty="0"/>
              <a:t> Objective:</a:t>
            </a:r>
            <a:r>
              <a:rPr lang="en-US" i="0" baseline="0" dirty="0"/>
              <a:t>  </a:t>
            </a:r>
            <a:r>
              <a:rPr lang="en-US" sz="1300" i="1" dirty="0"/>
              <a:t>Verify total funds under the fiduciary’s management.</a:t>
            </a:r>
          </a:p>
          <a:p>
            <a:pPr defTabSz="966612">
              <a:defRPr/>
            </a:pPr>
            <a:r>
              <a:rPr lang="en-US" sz="1300" i="1" dirty="0"/>
              <a:t>Policy Reference(s): FPM 2.D.3.j</a:t>
            </a:r>
          </a:p>
          <a:p>
            <a:pPr defTabSz="966612">
              <a:defRPr/>
            </a:pPr>
            <a:r>
              <a:rPr lang="en-US" i="1" dirty="0"/>
              <a:t>FPG Article:  Funds Under Management</a:t>
            </a:r>
          </a:p>
          <a:p>
            <a:endParaRPr lang="en-US" i="1" dirty="0"/>
          </a:p>
          <a:p>
            <a:r>
              <a:rPr lang="en-US" i="0" u="sng" dirty="0"/>
              <a:t>Instructor</a:t>
            </a:r>
            <a:r>
              <a:rPr lang="en-US" i="0" u="sng" baseline="0" dirty="0"/>
              <a:t> Notes:</a:t>
            </a:r>
          </a:p>
          <a:p>
            <a:endParaRPr lang="en-US" i="0" u="sng" baseline="0" dirty="0"/>
          </a:p>
          <a:p>
            <a:r>
              <a:rPr lang="en-US" sz="1300" dirty="0"/>
              <a:t>When reviewing financial institution statements….</a:t>
            </a:r>
            <a:endParaRPr lang="en-US" i="0" u="sng" baseline="0" dirty="0"/>
          </a:p>
          <a:p>
            <a:endParaRPr lang="en-US" i="0" u="sng" baseline="0" dirty="0"/>
          </a:p>
          <a:p>
            <a:r>
              <a:rPr lang="en-US" sz="1300" dirty="0"/>
              <a:t>If the total amount of funds managed </a:t>
            </a:r>
            <a:r>
              <a:rPr lang="en-US" sz="1300" b="1" dirty="0"/>
              <a:t>is under $10,000, </a:t>
            </a:r>
            <a:r>
              <a:rPr lang="en-US" sz="1300" dirty="0"/>
              <a:t>the FE will document the:</a:t>
            </a:r>
            <a:endParaRPr lang="en-US" dirty="0">
              <a:effectLst/>
            </a:endParaRPr>
          </a:p>
          <a:p>
            <a:pPr marL="181240" indent="-181240">
              <a:buFont typeface="Arial" panose="020B0604020202020204" pitchFamily="34" charset="0"/>
              <a:buChar char="•"/>
            </a:pPr>
            <a:r>
              <a:rPr lang="en-US" sz="1300" dirty="0"/>
              <a:t>name(s) of the financial institution, </a:t>
            </a:r>
            <a:endParaRPr lang="en-US" dirty="0">
              <a:effectLst/>
            </a:endParaRPr>
          </a:p>
          <a:p>
            <a:pPr marL="181240" indent="-181240">
              <a:buFont typeface="Arial" panose="020B0604020202020204" pitchFamily="34" charset="0"/>
              <a:buChar char="•"/>
            </a:pPr>
            <a:r>
              <a:rPr lang="en-US" sz="1300" dirty="0"/>
              <a:t>account number(s), </a:t>
            </a:r>
            <a:endParaRPr lang="en-US" dirty="0">
              <a:effectLst/>
            </a:endParaRPr>
          </a:p>
          <a:p>
            <a:pPr marL="181240" indent="-181240">
              <a:buFont typeface="Arial" panose="020B0604020202020204" pitchFamily="34" charset="0"/>
              <a:buChar char="•"/>
            </a:pPr>
            <a:r>
              <a:rPr lang="en-US" sz="1300" dirty="0"/>
              <a:t>amount(s) on deposit, and </a:t>
            </a:r>
            <a:endParaRPr lang="en-US" dirty="0">
              <a:effectLst/>
            </a:endParaRPr>
          </a:p>
          <a:p>
            <a:pPr marL="181240" indent="-181240">
              <a:buFont typeface="Arial" panose="020B0604020202020204" pitchFamily="34" charset="0"/>
              <a:buChar char="•"/>
            </a:pPr>
            <a:r>
              <a:rPr lang="en-US" sz="1300" dirty="0"/>
              <a:t>date of the financial institution statement ending balance.</a:t>
            </a:r>
          </a:p>
          <a:p>
            <a:pPr marL="181240" indent="-181240">
              <a:buFont typeface="Arial" panose="020B0604020202020204" pitchFamily="34" charset="0"/>
              <a:buChar char="•"/>
            </a:pPr>
            <a:endParaRPr lang="en-US" sz="1300" dirty="0"/>
          </a:p>
          <a:p>
            <a:r>
              <a:rPr lang="en-US" sz="1300" dirty="0"/>
              <a:t>If the total amount of funds are </a:t>
            </a:r>
            <a:r>
              <a:rPr lang="en-US" sz="1300" b="1" dirty="0"/>
              <a:t>greater than $10,000</a:t>
            </a:r>
            <a:r>
              <a:rPr lang="en-US" sz="1300" dirty="0"/>
              <a:t>, the FE must use acceptable documentation to determine what liquid assets are derived specifically from VA benefits.  *There is no exception to this policy.   FEs can determine the amount of VA FUM by:</a:t>
            </a:r>
          </a:p>
          <a:p>
            <a:pPr marL="181240" indent="-181240">
              <a:buFont typeface="Arial" panose="020B0604020202020204" pitchFamily="34" charset="0"/>
              <a:buChar char="•"/>
            </a:pPr>
            <a:r>
              <a:rPr lang="en-US" sz="1300" dirty="0"/>
              <a:t>factual evidence that specifically addresses the source of funds, such as a financial institution statement that confirms only VA benefits are deposited, or</a:t>
            </a:r>
            <a:endParaRPr lang="en-US" dirty="0">
              <a:effectLst/>
            </a:endParaRPr>
          </a:p>
          <a:p>
            <a:pPr marL="181240" indent="-181240">
              <a:buFont typeface="Arial" panose="020B0604020202020204" pitchFamily="34" charset="0"/>
              <a:buChar char="•"/>
            </a:pPr>
            <a:r>
              <a:rPr lang="en-US" sz="1300" dirty="0"/>
              <a:t>a determination of the amount of VA funds derived from the BFFS FElux*.</a:t>
            </a:r>
          </a:p>
          <a:p>
            <a:pPr marL="181240" indent="-181240">
              <a:buFont typeface="Arial" panose="020B0604020202020204" pitchFamily="34" charset="0"/>
              <a:buChar char="•"/>
            </a:pPr>
            <a:endParaRPr lang="en-US" sz="1300" dirty="0"/>
          </a:p>
          <a:p>
            <a:r>
              <a:rPr lang="en-US" sz="1300" dirty="0"/>
              <a:t>*Field Examiners typically use the BFFS FELux to calculate the amount of VA FUM.  The Accounting Wizard may also be used at any time to calculate FUM; it does not need to be used solely for auditing accountings.  Use of the Accounting Wizard especially helps when trying to retroactively calculate FUM and VA FUM.  </a:t>
            </a:r>
            <a:endParaRPr lang="en-US" dirty="0">
              <a:effectLst/>
            </a:endParaRPr>
          </a:p>
          <a:p>
            <a:endParaRPr lang="en-US" b="1" dirty="0">
              <a:effectLst/>
            </a:endParaRPr>
          </a:p>
          <a:p>
            <a:endParaRPr lang="en-US" b="1"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2282876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i="1" dirty="0"/>
              <a:t>Learning</a:t>
            </a:r>
            <a:r>
              <a:rPr lang="en-US" i="1" baseline="0" dirty="0"/>
              <a:t> Objective:</a:t>
            </a:r>
            <a:r>
              <a:rPr lang="en-US" i="0" baseline="0" dirty="0"/>
              <a:t>  </a:t>
            </a:r>
            <a:r>
              <a:rPr lang="en-US" sz="1300" i="1" dirty="0"/>
              <a:t>Verify total funds under the fiduciary’s management.</a:t>
            </a:r>
          </a:p>
          <a:p>
            <a:pPr defTabSz="966612">
              <a:defRPr/>
            </a:pPr>
            <a:r>
              <a:rPr lang="en-US" sz="1300" i="1" dirty="0"/>
              <a:t>Policy Reference(s): FPM 2.D.3.i</a:t>
            </a:r>
          </a:p>
          <a:p>
            <a:pPr defTabSz="966612">
              <a:defRPr/>
            </a:pPr>
            <a:r>
              <a:rPr lang="en-US" i="1" dirty="0"/>
              <a:t>FPG Article:  Funds Under Management</a:t>
            </a:r>
          </a:p>
          <a:p>
            <a:endParaRPr lang="en-US" i="1" dirty="0"/>
          </a:p>
          <a:p>
            <a:r>
              <a:rPr lang="en-US" i="0" u="sng" dirty="0"/>
              <a:t>Instructor</a:t>
            </a:r>
            <a:r>
              <a:rPr lang="en-US" i="0" u="sng" baseline="0" dirty="0"/>
              <a:t> Notes:</a:t>
            </a:r>
          </a:p>
          <a:p>
            <a:r>
              <a:rPr lang="en-US" i="0" u="none" baseline="0" dirty="0"/>
              <a:t>Field examination reports (FElux) and work items cannot be completed without verification of FUM.  If the field examiner is unable to verify FUM in the field, the FE or LIE must verify FUM prior to closing the field examination.  </a:t>
            </a:r>
          </a:p>
          <a:p>
            <a:endParaRPr lang="en-US" i="0" u="sng" baseline="0" dirty="0"/>
          </a:p>
          <a:p>
            <a:r>
              <a:rPr lang="en-US" sz="1300" dirty="0"/>
              <a:t>This verification can be requested from the fiduciary via VA Form 21-4718a, </a:t>
            </a:r>
            <a:r>
              <a:rPr lang="en-US" sz="1300" i="1" dirty="0"/>
              <a:t>Certificate of Balance on Deposit and Authorization to Disclose Financial Records</a:t>
            </a:r>
            <a:r>
              <a:rPr lang="en-US" sz="1300" dirty="0"/>
              <a:t>, or financial institution documents.  It is recommend that a 30-day task be set in the work item to control for receipt of the information.</a:t>
            </a:r>
          </a:p>
          <a:p>
            <a:endParaRPr lang="en-US" sz="1300" dirty="0"/>
          </a:p>
          <a:p>
            <a:r>
              <a:rPr lang="en-US" sz="1300" u="sng" dirty="0"/>
              <a:t>Unacceptable</a:t>
            </a:r>
            <a:r>
              <a:rPr lang="en-US" sz="1300" dirty="0"/>
              <a:t> verification methods include: </a:t>
            </a:r>
          </a:p>
          <a:p>
            <a:pPr marL="181240" indent="-181240">
              <a:buFont typeface="Arial" panose="020B0604020202020204" pitchFamily="34" charset="0"/>
              <a:buChar char="•"/>
            </a:pPr>
            <a:r>
              <a:rPr lang="en-US" sz="1300" dirty="0"/>
              <a:t>Verbal verification</a:t>
            </a:r>
          </a:p>
          <a:p>
            <a:pPr marL="181240" indent="-181240">
              <a:buFont typeface="Arial" panose="020B0604020202020204" pitchFamily="34" charset="0"/>
              <a:buChar char="•"/>
            </a:pPr>
            <a:r>
              <a:rPr lang="en-US" sz="1300" dirty="0"/>
              <a:t>Written response</a:t>
            </a:r>
          </a:p>
          <a:p>
            <a:pPr marL="181240" indent="-181240">
              <a:buFont typeface="Arial" panose="020B0604020202020204" pitchFamily="34" charset="0"/>
              <a:buChar char="•"/>
            </a:pPr>
            <a:r>
              <a:rPr lang="en-US" sz="1300" dirty="0"/>
              <a:t>Telephone verification (automated teller) </a:t>
            </a:r>
            <a:endParaRPr lang="en-US" b="1" dirty="0"/>
          </a:p>
        </p:txBody>
      </p:sp>
      <p:sp>
        <p:nvSpPr>
          <p:cNvPr id="4" name="Slide Number Placeholder 3"/>
          <p:cNvSpPr>
            <a:spLocks noGrp="1"/>
          </p:cNvSpPr>
          <p:nvPr>
            <p:ph type="sldNum" sz="quarter" idx="10"/>
          </p:nvPr>
        </p:nvSpPr>
        <p:spPr/>
        <p:txBody>
          <a:bodyPr/>
          <a:lstStyle/>
          <a:p>
            <a:fld id="{8DB40390-A3B2-46B9-9773-DB13838AA237}" type="slidenum">
              <a:rPr lang="en-US" smtClean="0"/>
              <a:t>9</a:t>
            </a:fld>
            <a:endParaRPr lang="en-US" dirty="0"/>
          </a:p>
        </p:txBody>
      </p:sp>
    </p:spTree>
    <p:extLst>
      <p:ext uri="{BB962C8B-B14F-4D97-AF65-F5344CB8AC3E}">
        <p14:creationId xmlns:p14="http://schemas.microsoft.com/office/powerpoint/2010/main" val="11862577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257800" y="2064950"/>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6"/>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97175"/>
            <a:ext cx="7772400" cy="1470025"/>
          </a:xfrm>
        </p:spPr>
        <p:txBody>
          <a:bodyPr>
            <a:normAutofit/>
          </a:bodyPr>
          <a:lstStyle/>
          <a:p>
            <a:r>
              <a:rPr lang="en-US" dirty="0"/>
              <a:t>Funds Under Management</a:t>
            </a:r>
          </a:p>
        </p:txBody>
      </p:sp>
      <p:sp>
        <p:nvSpPr>
          <p:cNvPr id="3" name="Subtitle 2"/>
          <p:cNvSpPr>
            <a:spLocks noGrp="1"/>
          </p:cNvSpPr>
          <p:nvPr>
            <p:ph type="subTitle" idx="1"/>
          </p:nvPr>
        </p:nvSpPr>
        <p:spPr>
          <a:xfrm>
            <a:off x="1371600" y="4572000"/>
            <a:ext cx="6400800" cy="1752600"/>
          </a:xfrm>
        </p:spPr>
        <p:txBody>
          <a:bodyPr/>
          <a:lstStyle/>
          <a:p>
            <a:r>
              <a:rPr lang="en-US" dirty="0"/>
              <a:t>Pension and Fiduciary Service</a:t>
            </a:r>
          </a:p>
          <a:p>
            <a:r>
              <a:rPr lang="en-US" dirty="0"/>
              <a:t>September 2018</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Calculate FUM</a:t>
            </a:r>
          </a:p>
        </p:txBody>
      </p:sp>
      <p:sp>
        <p:nvSpPr>
          <p:cNvPr id="3" name="Content Placeholder 2"/>
          <p:cNvSpPr>
            <a:spLocks noGrp="1"/>
          </p:cNvSpPr>
          <p:nvPr>
            <p:ph idx="1"/>
          </p:nvPr>
        </p:nvSpPr>
        <p:spPr/>
        <p:txBody>
          <a:bodyPr/>
          <a:lstStyle/>
          <a:p>
            <a:pPr lvl="0"/>
            <a:r>
              <a:rPr lang="en-US" dirty="0"/>
              <a:t>When account(s) show more than $10,000</a:t>
            </a:r>
          </a:p>
          <a:p>
            <a:pPr lvl="1"/>
            <a:r>
              <a:rPr lang="en-US" dirty="0"/>
              <a:t>Factual evidence of VA funds on deposit, or</a:t>
            </a:r>
          </a:p>
          <a:p>
            <a:pPr lvl="1"/>
            <a:r>
              <a:rPr lang="en-US" dirty="0"/>
              <a:t>Complete a BFFS FUM Determination</a:t>
            </a:r>
          </a:p>
          <a:p>
            <a:r>
              <a:rPr lang="en-US" dirty="0"/>
              <a:t>Use Accounting Wizard or FElux</a:t>
            </a:r>
          </a:p>
          <a:p>
            <a:pPr lvl="1"/>
            <a:r>
              <a:rPr lang="en-US" dirty="0"/>
              <a:t>Push to beneficiary record</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10</a:t>
            </a:fld>
            <a:endParaRPr lang="en-US" dirty="0"/>
          </a:p>
        </p:txBody>
      </p:sp>
      <p:pic>
        <p:nvPicPr>
          <p:cNvPr id="5" name="Picture 3" descr="Picture of a computer monitor screen with text on the screen stating &quot;Instructor Demonstration.&quot;" title="Computer Monitor Screen with text &quot;Instructor Demonstration&qu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4648200"/>
            <a:ext cx="2228850" cy="17936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02159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Assets in FElux</a:t>
            </a:r>
          </a:p>
        </p:txBody>
      </p:sp>
      <p:sp>
        <p:nvSpPr>
          <p:cNvPr id="3" name="Content Placeholder 2"/>
          <p:cNvSpPr>
            <a:spLocks noGrp="1"/>
          </p:cNvSpPr>
          <p:nvPr>
            <p:ph idx="1"/>
          </p:nvPr>
        </p:nvSpPr>
        <p:spPr/>
        <p:txBody>
          <a:bodyPr/>
          <a:lstStyle/>
          <a:p>
            <a:r>
              <a:rPr lang="en-US" dirty="0"/>
              <a:t>All financial assets in FElux</a:t>
            </a:r>
          </a:p>
          <a:p>
            <a:pPr lvl="1"/>
            <a:r>
              <a:rPr lang="en-US" dirty="0"/>
              <a:t>Checking Account</a:t>
            </a:r>
          </a:p>
          <a:p>
            <a:pPr lvl="1"/>
            <a:r>
              <a:rPr lang="en-US" dirty="0"/>
              <a:t>Savings Account</a:t>
            </a:r>
          </a:p>
          <a:p>
            <a:pPr lvl="1"/>
            <a:r>
              <a:rPr lang="en-US" dirty="0"/>
              <a:t>Certificates of Deposit (CD)</a:t>
            </a:r>
          </a:p>
          <a:p>
            <a:pPr lvl="1"/>
            <a:r>
              <a:rPr lang="en-US" dirty="0"/>
              <a:t>Individual Retirement Account (IRA)</a:t>
            </a:r>
          </a:p>
          <a:p>
            <a:pPr lvl="1"/>
            <a:r>
              <a:rPr lang="en-US" dirty="0"/>
              <a:t>Stocks and Bonds</a:t>
            </a:r>
          </a:p>
          <a:p>
            <a:r>
              <a:rPr lang="en-US" dirty="0"/>
              <a:t>Document how derived</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11</a:t>
            </a:fld>
            <a:endParaRPr lang="en-US" dirty="0"/>
          </a:p>
        </p:txBody>
      </p:sp>
      <p:pic>
        <p:nvPicPr>
          <p:cNvPr id="5" name="Picture 3" descr="Picture of a computer monitor screen with text on the screen stating &quot;Instructor Demonstration.&quot;" title="Computer Monitor Screen with text &quot;Instructor Demonstration&qu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4495800"/>
            <a:ext cx="2228850" cy="17936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7700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Presumption as to Use</a:t>
            </a:r>
          </a:p>
        </p:txBody>
      </p:sp>
      <p:sp>
        <p:nvSpPr>
          <p:cNvPr id="3" name="Content Placeholder 2"/>
          <p:cNvSpPr>
            <a:spLocks noGrp="1"/>
          </p:cNvSpPr>
          <p:nvPr>
            <p:ph idx="1"/>
          </p:nvPr>
        </p:nvSpPr>
        <p:spPr/>
        <p:txBody>
          <a:bodyPr/>
          <a:lstStyle/>
          <a:p>
            <a:r>
              <a:rPr lang="en-US" dirty="0"/>
              <a:t>Computed on percentage of total income</a:t>
            </a:r>
          </a:p>
          <a:p>
            <a:r>
              <a:rPr lang="en-US" dirty="0"/>
              <a:t>No presumption that VA funds expended first</a:t>
            </a:r>
          </a:p>
          <a:p>
            <a:r>
              <a:rPr lang="en-US" dirty="0"/>
              <a:t>Use Accounting Wizard and/or FElux</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12</a:t>
            </a:fld>
            <a:endParaRPr lang="en-US" dirty="0"/>
          </a:p>
        </p:txBody>
      </p:sp>
    </p:spTree>
    <p:extLst>
      <p:ext uri="{BB962C8B-B14F-4D97-AF65-F5344CB8AC3E}">
        <p14:creationId xmlns:p14="http://schemas.microsoft.com/office/powerpoint/2010/main" val="3684096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Funds Protection</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90197636"/>
              </p:ext>
            </p:extLst>
          </p:nvPr>
        </p:nvGraphicFramePr>
        <p:xfrm>
          <a:off x="457200" y="2743200"/>
          <a:ext cx="8229600" cy="146304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pPr algn="ctr"/>
                      <a:r>
                        <a:rPr lang="en-US" sz="2800" dirty="0"/>
                        <a:t>Accountings</a:t>
                      </a:r>
                    </a:p>
                  </a:txBody>
                  <a:tcPr/>
                </a:tc>
                <a:tc>
                  <a:txBody>
                    <a:bodyPr/>
                    <a:lstStyle/>
                    <a:p>
                      <a:pPr algn="ctr"/>
                      <a:r>
                        <a:rPr lang="en-US" sz="2800" dirty="0"/>
                        <a:t>Surety</a:t>
                      </a:r>
                      <a:r>
                        <a:rPr lang="en-US" sz="2800" baseline="0" dirty="0"/>
                        <a:t> Bond</a:t>
                      </a:r>
                      <a:endParaRPr lang="en-US" sz="2800" dirty="0"/>
                    </a:p>
                  </a:txBody>
                  <a:tcPr/>
                </a:tc>
                <a:extLst>
                  <a:ext uri="{0D108BD9-81ED-4DB2-BD59-A6C34878D82A}">
                    <a16:rowId xmlns:a16="http://schemas.microsoft.com/office/drawing/2014/main" val="10000"/>
                  </a:ext>
                </a:extLst>
              </a:tr>
              <a:tr h="370840">
                <a:tc>
                  <a:txBody>
                    <a:bodyPr/>
                    <a:lstStyle/>
                    <a:p>
                      <a:pPr algn="l"/>
                      <a:r>
                        <a:rPr lang="en-US" sz="2800" dirty="0"/>
                        <a:t>Required when VA FUM exceeds $10,000</a:t>
                      </a:r>
                    </a:p>
                  </a:txBody>
                  <a:tcPr/>
                </a:tc>
                <a:tc>
                  <a:txBody>
                    <a:bodyPr/>
                    <a:lstStyle/>
                    <a:p>
                      <a:pPr algn="l"/>
                      <a:r>
                        <a:rPr lang="en-US" sz="2800" dirty="0"/>
                        <a:t>Required when</a:t>
                      </a:r>
                      <a:r>
                        <a:rPr lang="en-US" sz="2800" baseline="0" dirty="0"/>
                        <a:t> VA FUM exceeds $25,000</a:t>
                      </a:r>
                      <a:endParaRPr lang="en-US" sz="2800" dirty="0"/>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fld id="{31640669-3FD2-4B34-9A2D-584949EF09F8}" type="slidenum">
              <a:rPr lang="en-US" smtClean="0"/>
              <a:pPr/>
              <a:t>13</a:t>
            </a:fld>
            <a:endParaRPr lang="en-US" dirty="0"/>
          </a:p>
        </p:txBody>
      </p:sp>
    </p:spTree>
    <p:extLst>
      <p:ext uri="{BB962C8B-B14F-4D97-AF65-F5344CB8AC3E}">
        <p14:creationId xmlns:p14="http://schemas.microsoft.com/office/powerpoint/2010/main" val="1495502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6" name="Content Placeholder 5"/>
          <p:cNvSpPr>
            <a:spLocks noGrp="1"/>
          </p:cNvSpPr>
          <p:nvPr>
            <p:ph sz="half" idx="2"/>
          </p:nvPr>
        </p:nvSpPr>
        <p:spPr/>
        <p:txBody>
          <a:bodyPr>
            <a:normAutofit fontScale="85000" lnSpcReduction="10000"/>
          </a:bodyPr>
          <a:lstStyle/>
          <a:p>
            <a:r>
              <a:rPr lang="en-US" dirty="0"/>
              <a:t>FUM Definitions and Policy</a:t>
            </a:r>
          </a:p>
          <a:p>
            <a:r>
              <a:rPr lang="en-US" dirty="0"/>
              <a:t>Supervision of FUM</a:t>
            </a:r>
          </a:p>
          <a:p>
            <a:r>
              <a:rPr lang="en-US" dirty="0"/>
              <a:t>Verification of FUM</a:t>
            </a:r>
          </a:p>
          <a:p>
            <a:r>
              <a:rPr lang="en-US" dirty="0"/>
              <a:t>Documentation Requirements</a:t>
            </a:r>
          </a:p>
          <a:p>
            <a:r>
              <a:rPr lang="en-US" dirty="0"/>
              <a:t>Verification and Follow-up</a:t>
            </a:r>
          </a:p>
          <a:p>
            <a:r>
              <a:rPr lang="en-US" dirty="0"/>
              <a:t>Calculate FUM</a:t>
            </a:r>
          </a:p>
          <a:p>
            <a:r>
              <a:rPr lang="en-US" dirty="0"/>
              <a:t>Assets in FELux</a:t>
            </a:r>
          </a:p>
          <a:p>
            <a:r>
              <a:rPr lang="en-US" dirty="0"/>
              <a:t>Presumption as to Use</a:t>
            </a:r>
          </a:p>
          <a:p>
            <a:r>
              <a:rPr lang="en-US" dirty="0"/>
              <a:t>Funds Protection</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14</a:t>
            </a:fld>
            <a:endParaRPr lang="en-US" dirty="0"/>
          </a:p>
        </p:txBody>
      </p:sp>
      <p:pic>
        <p:nvPicPr>
          <p:cNvPr id="5" name="Picture 2" descr="C:\Users\CAPGLAUD\AppData\Local\Microsoft\Windows\Temporary Internet Files\Content.IE5\EALUJ65C\Questionmark[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447800"/>
            <a:ext cx="3779520" cy="472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7400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TMS Assessment &amp; Survey</a:t>
            </a:r>
          </a:p>
        </p:txBody>
      </p:sp>
      <p:sp>
        <p:nvSpPr>
          <p:cNvPr id="3" name="Content Placeholder 2"/>
          <p:cNvSpPr>
            <a:spLocks noGrp="1"/>
          </p:cNvSpPr>
          <p:nvPr>
            <p:ph idx="1"/>
          </p:nvPr>
        </p:nvSpPr>
        <p:spPr/>
        <p:txBody>
          <a:bodyPr/>
          <a:lstStyle/>
          <a:p>
            <a:r>
              <a:rPr lang="en-US" dirty="0"/>
              <a:t>An assessment and satisfaction survey have been assigned to you in TMS.</a:t>
            </a:r>
          </a:p>
          <a:p>
            <a:r>
              <a:rPr lang="en-US" dirty="0"/>
              <a:t>You should be able to complete the survey and assessment within ten minutes.</a:t>
            </a:r>
          </a:p>
          <a:p>
            <a:r>
              <a:rPr lang="en-US" dirty="0"/>
              <a:t>Be sure to complete the survey and assessment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15</a:t>
            </a:fld>
            <a:endParaRPr lang="en-US" dirty="0"/>
          </a:p>
        </p:txBody>
      </p:sp>
    </p:spTree>
    <p:extLst>
      <p:ext uri="{BB962C8B-B14F-4D97-AF65-F5344CB8AC3E}">
        <p14:creationId xmlns:p14="http://schemas.microsoft.com/office/powerpoint/2010/main" val="2770192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a:bodyPr>
          <a:lstStyle/>
          <a:p>
            <a:r>
              <a:rPr lang="en-US" dirty="0"/>
              <a:t>Define funds under management (FUM)</a:t>
            </a:r>
          </a:p>
          <a:p>
            <a:r>
              <a:rPr lang="en-US" dirty="0"/>
              <a:t>Explain policy to supervise and protect funds</a:t>
            </a:r>
          </a:p>
          <a:p>
            <a:r>
              <a:rPr lang="en-US" dirty="0"/>
              <a:t>Verify FUM</a:t>
            </a:r>
          </a:p>
          <a:p>
            <a:r>
              <a:rPr lang="en-US" dirty="0"/>
              <a:t>Calculate the amount of VA FUM</a:t>
            </a:r>
          </a:p>
          <a:p>
            <a:r>
              <a:rPr lang="en-US" dirty="0"/>
              <a:t>Determine if VA FUM requires protection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682073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fontScale="85000" lnSpcReduction="10000"/>
          </a:bodyPr>
          <a:lstStyle/>
          <a:p>
            <a:r>
              <a:rPr lang="en-US" dirty="0"/>
              <a:t>FPM 1.A.1, </a:t>
            </a:r>
            <a:r>
              <a:rPr lang="en-US" i="1" dirty="0"/>
              <a:t>Fiduciary Program Responsibilities</a:t>
            </a:r>
          </a:p>
          <a:p>
            <a:r>
              <a:rPr lang="en-US" dirty="0"/>
              <a:t>FPM 2.D.3, </a:t>
            </a:r>
            <a:r>
              <a:rPr lang="en-US" i="1" dirty="0"/>
              <a:t>Financial Information of the Beneficiary</a:t>
            </a:r>
          </a:p>
          <a:p>
            <a:r>
              <a:rPr lang="en-US" dirty="0"/>
              <a:t>FPM 2.D.8, </a:t>
            </a:r>
            <a:r>
              <a:rPr lang="en-US" i="1" dirty="0"/>
              <a:t>Protection of Funds Under Management</a:t>
            </a:r>
          </a:p>
          <a:p>
            <a:r>
              <a:rPr lang="en-US" dirty="0"/>
              <a:t>FPM 2.F.8, </a:t>
            </a:r>
            <a:r>
              <a:rPr lang="en-US" i="1" dirty="0"/>
              <a:t>Protection of Funds Under Management </a:t>
            </a:r>
            <a:r>
              <a:rPr lang="en-US" dirty="0"/>
              <a:t>FPM 3.B.1, </a:t>
            </a:r>
            <a:r>
              <a:rPr lang="en-US" i="1" dirty="0"/>
              <a:t>When a Fiduciary Must Account</a:t>
            </a:r>
          </a:p>
          <a:p>
            <a:r>
              <a:rPr lang="en-US" dirty="0"/>
              <a:t>FPM 4.F.1, </a:t>
            </a:r>
            <a:r>
              <a:rPr lang="en-US" i="1" dirty="0"/>
              <a:t>Protecting Department of Veterans Affairs (VA) and Private Source Funds</a:t>
            </a:r>
            <a:endParaRPr lang="en-US" dirty="0"/>
          </a:p>
          <a:p>
            <a:r>
              <a:rPr lang="en-US" dirty="0"/>
              <a:t>FPM 4.G.1, </a:t>
            </a:r>
            <a:r>
              <a:rPr lang="en-US" i="1" dirty="0"/>
              <a:t>General Information on Corporate Surety Bonds</a:t>
            </a:r>
          </a:p>
          <a:p>
            <a:r>
              <a:rPr lang="en-US" dirty="0"/>
              <a:t>FPG, </a:t>
            </a:r>
            <a:r>
              <a:rPr lang="en-US" i="1" dirty="0"/>
              <a:t>Funds Under Management</a:t>
            </a:r>
            <a:endParaRPr lang="en-US"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Tree>
    <p:extLst>
      <p:ext uri="{BB962C8B-B14F-4D97-AF65-F5344CB8AC3E}">
        <p14:creationId xmlns:p14="http://schemas.microsoft.com/office/powerpoint/2010/main" val="336210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p:txBody>
          <a:bodyPr/>
          <a:lstStyle/>
          <a:p>
            <a:r>
              <a:rPr lang="en-US" dirty="0"/>
              <a:t>Funds Under Management (FUM)</a:t>
            </a:r>
          </a:p>
          <a:p>
            <a:r>
              <a:rPr lang="en-US" dirty="0"/>
              <a:t>VA FUM</a:t>
            </a:r>
          </a:p>
          <a:p>
            <a:r>
              <a:rPr lang="en-US" dirty="0"/>
              <a:t>Other FUM</a:t>
            </a:r>
          </a:p>
          <a:p>
            <a:r>
              <a:rPr lang="en-US" dirty="0"/>
              <a:t>Partially derived</a:t>
            </a:r>
          </a:p>
          <a:p>
            <a:r>
              <a:rPr lang="en-US" dirty="0"/>
              <a:t>Fully derived</a:t>
            </a:r>
          </a:p>
          <a:p>
            <a:r>
              <a:rPr lang="en-US" dirty="0"/>
              <a:t>Verify FUM</a:t>
            </a:r>
          </a:p>
          <a:p>
            <a:r>
              <a:rPr lang="en-US" dirty="0"/>
              <a:t>Calculate FUM</a:t>
            </a:r>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dirty="0"/>
          </a:p>
        </p:txBody>
      </p:sp>
    </p:spTree>
    <p:extLst>
      <p:ext uri="{BB962C8B-B14F-4D97-AF65-F5344CB8AC3E}">
        <p14:creationId xmlns:p14="http://schemas.microsoft.com/office/powerpoint/2010/main" val="2099445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Supervision of FUM</a:t>
            </a:r>
          </a:p>
        </p:txBody>
      </p:sp>
      <p:sp>
        <p:nvSpPr>
          <p:cNvPr id="3" name="Content Placeholder 2"/>
          <p:cNvSpPr>
            <a:spLocks noGrp="1"/>
          </p:cNvSpPr>
          <p:nvPr>
            <p:ph idx="1"/>
          </p:nvPr>
        </p:nvSpPr>
        <p:spPr/>
        <p:txBody>
          <a:bodyPr/>
          <a:lstStyle/>
          <a:p>
            <a:r>
              <a:rPr lang="en-US" dirty="0"/>
              <a:t>Required when fiduciary appointed</a:t>
            </a:r>
          </a:p>
          <a:p>
            <a:r>
              <a:rPr lang="en-US" dirty="0"/>
              <a:t>Proper utilization of benefit</a:t>
            </a:r>
          </a:p>
          <a:p>
            <a:r>
              <a:rPr lang="en-US" dirty="0"/>
              <a:t>Accurate reporting</a:t>
            </a:r>
          </a:p>
          <a:p>
            <a:r>
              <a:rPr lang="en-US" dirty="0"/>
              <a:t>Accounting and bond requirements in place</a:t>
            </a:r>
          </a:p>
          <a:p>
            <a:r>
              <a:rPr lang="en-US" dirty="0"/>
              <a:t>Discovery of misuse</a:t>
            </a:r>
          </a:p>
        </p:txBody>
      </p:sp>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dirty="0"/>
          </a:p>
        </p:txBody>
      </p:sp>
    </p:spTree>
    <p:extLst>
      <p:ext uri="{BB962C8B-B14F-4D97-AF65-F5344CB8AC3E}">
        <p14:creationId xmlns:p14="http://schemas.microsoft.com/office/powerpoint/2010/main" val="2451279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a:t>
            </a:r>
          </a:p>
        </p:txBody>
      </p:sp>
      <p:sp>
        <p:nvSpPr>
          <p:cNvPr id="3" name="Content Placeholder 2"/>
          <p:cNvSpPr>
            <a:spLocks noGrp="1"/>
          </p:cNvSpPr>
          <p:nvPr>
            <p:ph idx="1"/>
          </p:nvPr>
        </p:nvSpPr>
        <p:spPr/>
        <p:txBody>
          <a:bodyPr/>
          <a:lstStyle/>
          <a:p>
            <a:r>
              <a:rPr lang="en-US" dirty="0"/>
              <a:t>Field Examiners must verify FUM, except</a:t>
            </a:r>
          </a:p>
          <a:p>
            <a:pPr lvl="1"/>
            <a:r>
              <a:rPr lang="en-US" dirty="0"/>
              <a:t>When accounting is in place and submitted timely</a:t>
            </a:r>
          </a:p>
          <a:p>
            <a:pPr lvl="1"/>
            <a:r>
              <a:rPr lang="en-US" dirty="0"/>
              <a:t>Spouse fiduciary</a:t>
            </a:r>
          </a:p>
          <a:p>
            <a:r>
              <a:rPr lang="en-US" dirty="0"/>
              <a:t>Initial appointment – no VA FUM</a:t>
            </a:r>
          </a:p>
          <a:p>
            <a:pPr marL="457200" lvl="1"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dirty="0"/>
          </a:p>
        </p:txBody>
      </p:sp>
    </p:spTree>
    <p:extLst>
      <p:ext uri="{BB962C8B-B14F-4D97-AF65-F5344CB8AC3E}">
        <p14:creationId xmlns:p14="http://schemas.microsoft.com/office/powerpoint/2010/main" val="3942587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Verification of FUM</a:t>
            </a:r>
          </a:p>
        </p:txBody>
      </p:sp>
      <p:sp>
        <p:nvSpPr>
          <p:cNvPr id="3" name="Content Placeholder 2"/>
          <p:cNvSpPr>
            <a:spLocks noGrp="1"/>
          </p:cNvSpPr>
          <p:nvPr>
            <p:ph idx="1"/>
          </p:nvPr>
        </p:nvSpPr>
        <p:spPr/>
        <p:txBody>
          <a:bodyPr>
            <a:normAutofit/>
          </a:bodyPr>
          <a:lstStyle/>
          <a:p>
            <a:r>
              <a:rPr lang="en-US" sz="2800" u="sng" dirty="0"/>
              <a:t>No</a:t>
            </a:r>
            <a:r>
              <a:rPr lang="en-US" sz="2800" dirty="0"/>
              <a:t> verbal statements/verification</a:t>
            </a:r>
          </a:p>
          <a:p>
            <a:r>
              <a:rPr lang="en-US" sz="2800" dirty="0"/>
              <a:t>Financial institution statement(s)</a:t>
            </a:r>
          </a:p>
          <a:p>
            <a:r>
              <a:rPr lang="en-US" sz="2800" dirty="0"/>
              <a:t>VA Form 21-4718a, </a:t>
            </a:r>
            <a:r>
              <a:rPr lang="en-US" sz="2800" i="1" dirty="0"/>
              <a:t>Certificate of Balance on Deposit and authorization to Disclose Financial Records</a:t>
            </a:r>
          </a:p>
          <a:p>
            <a:r>
              <a:rPr lang="en-US" sz="2800" dirty="0"/>
              <a:t>Combined from all accounts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dirty="0"/>
          </a:p>
        </p:txBody>
      </p:sp>
    </p:spTree>
    <p:extLst>
      <p:ext uri="{BB962C8B-B14F-4D97-AF65-F5344CB8AC3E}">
        <p14:creationId xmlns:p14="http://schemas.microsoft.com/office/powerpoint/2010/main" val="1350633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Documentation Requirements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212706985"/>
              </p:ext>
            </p:extLst>
          </p:nvPr>
        </p:nvGraphicFramePr>
        <p:xfrm>
          <a:off x="533400" y="1828800"/>
          <a:ext cx="8077200" cy="4297680"/>
        </p:xfrm>
        <a:graphic>
          <a:graphicData uri="http://schemas.openxmlformats.org/drawingml/2006/table">
            <a:tbl>
              <a:tblPr firstRow="1" bandRow="1">
                <a:tableStyleId>{5C22544A-7EE6-4342-B048-85BDC9FD1C3A}</a:tableStyleId>
              </a:tblPr>
              <a:tblGrid>
                <a:gridCol w="4038600">
                  <a:extLst>
                    <a:ext uri="{9D8B030D-6E8A-4147-A177-3AD203B41FA5}">
                      <a16:colId xmlns:a16="http://schemas.microsoft.com/office/drawing/2014/main" val="20000"/>
                    </a:ext>
                  </a:extLst>
                </a:gridCol>
                <a:gridCol w="4038600">
                  <a:extLst>
                    <a:ext uri="{9D8B030D-6E8A-4147-A177-3AD203B41FA5}">
                      <a16:colId xmlns:a16="http://schemas.microsoft.com/office/drawing/2014/main" val="20001"/>
                    </a:ext>
                  </a:extLst>
                </a:gridCol>
              </a:tblGrid>
              <a:tr h="370840">
                <a:tc gridSpan="2">
                  <a:txBody>
                    <a:bodyPr/>
                    <a:lstStyle/>
                    <a:p>
                      <a:pPr algn="ctr"/>
                      <a:r>
                        <a:rPr lang="en-US" sz="2400" dirty="0"/>
                        <a:t>Field Examiner Documentation Requirements</a:t>
                      </a:r>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2400" dirty="0"/>
                        <a:t>FUM under $10,000</a:t>
                      </a:r>
                    </a:p>
                  </a:txBody>
                  <a:tcPr/>
                </a:tc>
                <a:tc>
                  <a:txBody>
                    <a:bodyPr/>
                    <a:lstStyle/>
                    <a:p>
                      <a:pPr algn="ctr"/>
                      <a:r>
                        <a:rPr lang="en-US" sz="2400" dirty="0"/>
                        <a:t>FUM</a:t>
                      </a:r>
                      <a:r>
                        <a:rPr lang="en-US" sz="2400" baseline="0" dirty="0"/>
                        <a:t> greater than $10,000</a:t>
                      </a:r>
                      <a:endParaRPr lang="en-US" sz="2400" dirty="0"/>
                    </a:p>
                  </a:txBody>
                  <a:tcPr/>
                </a:tc>
                <a:extLst>
                  <a:ext uri="{0D108BD9-81ED-4DB2-BD59-A6C34878D82A}">
                    <a16:rowId xmlns:a16="http://schemas.microsoft.com/office/drawing/2014/main" val="10001"/>
                  </a:ext>
                </a:extLst>
              </a:tr>
              <a:tr h="370840">
                <a:tc>
                  <a:txBody>
                    <a:bodyPr/>
                    <a:lstStyle/>
                    <a:p>
                      <a:pPr marL="285750" indent="-285750">
                        <a:buFont typeface="Arial" panose="020B0604020202020204" pitchFamily="34" charset="0"/>
                        <a:buChar char="•"/>
                      </a:pPr>
                      <a:r>
                        <a:rPr lang="en-US" sz="2400" dirty="0"/>
                        <a:t>Name(s) of the financial institution, </a:t>
                      </a:r>
                    </a:p>
                    <a:p>
                      <a:pPr marL="285750" indent="-285750">
                        <a:buFont typeface="Arial" panose="020B0604020202020204" pitchFamily="34" charset="0"/>
                        <a:buChar char="•"/>
                      </a:pPr>
                      <a:r>
                        <a:rPr lang="en-US" sz="2400" dirty="0"/>
                        <a:t>Account number(s),</a:t>
                      </a:r>
                    </a:p>
                    <a:p>
                      <a:pPr marL="285750" indent="-285750">
                        <a:buFont typeface="Arial" panose="020B0604020202020204" pitchFamily="34" charset="0"/>
                        <a:buChar char="•"/>
                      </a:pPr>
                      <a:r>
                        <a:rPr lang="en-US" sz="2400" dirty="0"/>
                        <a:t>Amount(s) on deposit, and</a:t>
                      </a:r>
                    </a:p>
                    <a:p>
                      <a:pPr marL="285750" indent="-285750">
                        <a:buFont typeface="Arial" panose="020B0604020202020204" pitchFamily="34" charset="0"/>
                        <a:buChar char="•"/>
                      </a:pPr>
                      <a:r>
                        <a:rPr lang="en-US" sz="2400" dirty="0"/>
                        <a:t>Date of the financial institution statement ending balance.</a:t>
                      </a:r>
                    </a:p>
                  </a:txBody>
                  <a:tcPr/>
                </a:tc>
                <a:tc>
                  <a:txBody>
                    <a:bodyPr/>
                    <a:lstStyle/>
                    <a:p>
                      <a:pPr marL="0" indent="0">
                        <a:buFont typeface="Arial" panose="020B0604020202020204" pitchFamily="34" charset="0"/>
                        <a:buNone/>
                      </a:pPr>
                      <a:r>
                        <a:rPr lang="en-US" sz="2400" dirty="0"/>
                        <a:t>Must determine what liquid assets are derived from VA benefits, and not-derived.  Can use either:</a:t>
                      </a:r>
                    </a:p>
                    <a:p>
                      <a:pPr marL="285750" indent="-285750">
                        <a:buFont typeface="Arial" panose="020B0604020202020204" pitchFamily="34" charset="0"/>
                        <a:buChar char="•"/>
                      </a:pPr>
                      <a:r>
                        <a:rPr lang="en-US" sz="2400" dirty="0"/>
                        <a:t>Factual</a:t>
                      </a:r>
                      <a:r>
                        <a:rPr lang="en-US" sz="2400" baseline="0" dirty="0"/>
                        <a:t> evidence confirming only VA benefits are deposited</a:t>
                      </a:r>
                    </a:p>
                    <a:p>
                      <a:pPr marL="285750" indent="-285750">
                        <a:buFont typeface="Arial" panose="020B0604020202020204" pitchFamily="34" charset="0"/>
                        <a:buChar char="•"/>
                      </a:pPr>
                      <a:r>
                        <a:rPr lang="en-US" sz="2400" baseline="0" dirty="0"/>
                        <a:t>FUM determination from FELux</a:t>
                      </a:r>
                      <a:endParaRPr lang="en-US" sz="24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581330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Verification Follow-Up</a:t>
            </a:r>
          </a:p>
        </p:txBody>
      </p:sp>
      <p:sp>
        <p:nvSpPr>
          <p:cNvPr id="3" name="Content Placeholder 2"/>
          <p:cNvSpPr>
            <a:spLocks noGrp="1"/>
          </p:cNvSpPr>
          <p:nvPr>
            <p:ph idx="1"/>
          </p:nvPr>
        </p:nvSpPr>
        <p:spPr/>
        <p:txBody>
          <a:bodyPr/>
          <a:lstStyle/>
          <a:p>
            <a:r>
              <a:rPr lang="en-US" dirty="0"/>
              <a:t>Request VA Form 21-4718a or financial institution documents</a:t>
            </a:r>
          </a:p>
          <a:p>
            <a:r>
              <a:rPr lang="en-US" dirty="0"/>
              <a:t>30-day task within work item</a:t>
            </a:r>
          </a:p>
          <a:p>
            <a:r>
              <a:rPr lang="en-US" dirty="0"/>
              <a:t>Unacceptable response:</a:t>
            </a:r>
          </a:p>
          <a:p>
            <a:pPr lvl="1"/>
            <a:r>
              <a:rPr lang="en-US" dirty="0"/>
              <a:t>Verbal verification</a:t>
            </a:r>
          </a:p>
          <a:p>
            <a:pPr lvl="1"/>
            <a:r>
              <a:rPr lang="en-US" dirty="0"/>
              <a:t>Written response</a:t>
            </a:r>
          </a:p>
          <a:p>
            <a:pPr lvl="1"/>
            <a:r>
              <a:rPr lang="en-US" dirty="0"/>
              <a:t>Telephone verification (automated teller)</a:t>
            </a:r>
          </a:p>
        </p:txBody>
      </p:sp>
      <p:sp>
        <p:nvSpPr>
          <p:cNvPr id="4" name="Slide Number Placeholder 3"/>
          <p:cNvSpPr>
            <a:spLocks noGrp="1"/>
          </p:cNvSpPr>
          <p:nvPr>
            <p:ph type="sldNum" sz="quarter" idx="12"/>
          </p:nvPr>
        </p:nvSpPr>
        <p:spPr/>
        <p:txBody>
          <a:bodyPr/>
          <a:lstStyle/>
          <a:p>
            <a:fld id="{31640669-3FD2-4B34-9A2D-584949EF09F8}" type="slidenum">
              <a:rPr lang="en-US" smtClean="0"/>
              <a:pPr/>
              <a:t>9</a:t>
            </a:fld>
            <a:endParaRPr lang="en-US" dirty="0"/>
          </a:p>
        </p:txBody>
      </p:sp>
    </p:spTree>
    <p:extLst>
      <p:ext uri="{BB962C8B-B14F-4D97-AF65-F5344CB8AC3E}">
        <p14:creationId xmlns:p14="http://schemas.microsoft.com/office/powerpoint/2010/main" val="227082928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018&quot;&gt;&lt;/object&gt;&lt;object type=&quot;2&quot; unique_id=&quot;10019&quot;&gt;&lt;object type=&quot;3&quot; unique_id=&quot;10020&quot;&gt;&lt;property id=&quot;20148&quot; value=&quot;5&quot;/&gt;&lt;property id=&quot;20300&quot; value=&quot;Slide 1 - &amp;quot;Funds Under Management&amp;quot;&quot;/&gt;&lt;property id=&quot;20307&quot; value=&quot;256&quot;/&gt;&lt;/object&gt;&lt;object type=&quot;3&quot; unique_id=&quot;10021&quot;&gt;&lt;property id=&quot;20148&quot; value=&quot;5&quot;/&gt;&lt;property id=&quot;20300&quot; value=&quot;Slide 2 - &amp;quot;Objectives&amp;quot;&quot;/&gt;&lt;property id=&quot;20307&quot; value=&quot;257&quot;/&gt;&lt;/object&gt;&lt;object type=&quot;3&quot; unique_id=&quot;10022&quot;&gt;&lt;property id=&quot;20148&quot; value=&quot;5&quot;/&gt;&lt;property id=&quot;20300&quot; value=&quot;Slide 3 - &amp;quot;References&amp;quot;&quot;/&gt;&lt;property id=&quot;20307&quot; value=&quot;258&quot;/&gt;&lt;/object&gt;&lt;object type=&quot;3&quot; unique_id=&quot;10023&quot;&gt;&lt;property id=&quot;20148&quot; value=&quot;5&quot;/&gt;&lt;property id=&quot;20300&quot; value=&quot;Slide 4 - &amp;quot;Definitions&amp;quot;&quot;/&gt;&lt;property id=&quot;20307&quot; value=&quot;262&quot;/&gt;&lt;/object&gt;&lt;object type=&quot;3&quot; unique_id=&quot;10024&quot;&gt;&lt;property id=&quot;20148&quot; value=&quot;5&quot;/&gt;&lt;property id=&quot;20300&quot; value=&quot;Slide 5 - &amp;quot;Supervision of FUM&amp;quot;&quot;/&gt;&lt;property id=&quot;20307&quot; value=&quot;263&quot;/&gt;&lt;/object&gt;&lt;object type=&quot;3&quot; unique_id=&quot;10025&quot;&gt;&lt;property id=&quot;20148&quot; value=&quot;5&quot;/&gt;&lt;property id=&quot;20300&quot; value=&quot;Slide 6 - &amp;quot;Policy&amp;quot;&quot;/&gt;&lt;property id=&quot;20307&quot; value=&quot;264&quot;/&gt;&lt;/object&gt;&lt;object type=&quot;3&quot; unique_id=&quot;10026&quot;&gt;&lt;property id=&quot;20148&quot; value=&quot;5&quot;/&gt;&lt;property id=&quot;20300&quot; value=&quot;Slide 7 - &amp;quot;Verification of FUM&amp;quot;&quot;/&gt;&lt;property id=&quot;20307&quot; value=&quot;266&quot;/&gt;&lt;/object&gt;&lt;object type=&quot;3&quot; unique_id=&quot;10027&quot;&gt;&lt;property id=&quot;20148&quot; value=&quot;5&quot;/&gt;&lt;property id=&quot;20300&quot; value=&quot;Slide 8 - &amp;quot;Documentation Requirements&amp;quot;&quot;/&gt;&lt;property id=&quot;20307&quot; value=&quot;271&quot;/&gt;&lt;/object&gt;&lt;object type=&quot;3&quot; unique_id=&quot;10028&quot;&gt;&lt;property id=&quot;20148&quot; value=&quot;5&quot;/&gt;&lt;property id=&quot;20300&quot; value=&quot;Slide 9 - &amp;quot;Verification Follow-Up&amp;quot;&quot;/&gt;&lt;property id=&quot;20307&quot; value=&quot;267&quot;/&gt;&lt;/object&gt;&lt;object type=&quot;3&quot; unique_id=&quot;10029&quot;&gt;&lt;property id=&quot;20148&quot; value=&quot;5&quot;/&gt;&lt;property id=&quot;20300&quot; value=&quot;Slide 10 - &amp;quot;Calculate FUM&amp;quot;&quot;/&gt;&lt;property id=&quot;20307&quot; value=&quot;268&quot;/&gt;&lt;/object&gt;&lt;object type=&quot;3&quot; unique_id=&quot;10030&quot;&gt;&lt;property id=&quot;20148&quot; value=&quot;5&quot;/&gt;&lt;property id=&quot;20300&quot; value=&quot;Slide 11 - &amp;quot;Assets in FElux&amp;quot;&quot;/&gt;&lt;property id=&quot;20307&quot; value=&quot;270&quot;/&gt;&lt;/object&gt;&lt;object type=&quot;3&quot; unique_id=&quot;10031&quot;&gt;&lt;property id=&quot;20148&quot; value=&quot;5&quot;/&gt;&lt;property id=&quot;20300&quot; value=&quot;Slide 12 - &amp;quot;Presumption as to Use&amp;quot;&quot;/&gt;&lt;property id=&quot;20307&quot; value=&quot;272&quot;/&gt;&lt;/object&gt;&lt;object type=&quot;3&quot; unique_id=&quot;10032&quot;&gt;&lt;property id=&quot;20148&quot; value=&quot;5&quot;/&gt;&lt;property id=&quot;20300&quot; value=&quot;Slide 13 - &amp;quot;Funds Protection&amp;quot;&quot;/&gt;&lt;property id=&quot;20307&quot; value=&quot;269&quot;/&gt;&lt;/object&gt;&lt;object type=&quot;3&quot; unique_id=&quot;10033&quot;&gt;&lt;property id=&quot;20148&quot; value=&quot;5&quot;/&gt;&lt;property id=&quot;20300&quot; value=&quot;Slide 14 - &amp;quot;Questions&amp;quot;&quot;/&gt;&lt;property id=&quot;20307&quot; value=&quot;260&quot;/&gt;&lt;/object&gt;&lt;object type=&quot;3&quot; unique_id=&quot;10034&quot;&gt;&lt;property id=&quot;20148&quot; value=&quot;5&quot;/&gt;&lt;property id=&quot;20300&quot; value=&quot;Slide 15 - &amp;quot;TMS Assessment &amp;amp; Survey&amp;quot;&quot;/&gt;&lt;property id=&quot;20307&quot; value=&quot;261&quot;/&gt;&lt;/object&gt;&lt;/object&gt;&lt;/object&gt;&lt;/database&gt;"/>
  <p:tag name="SECTOMILLISECCONVERTED" val="1"/>
</p:tagLst>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613A1D5D90D448B5321A9287E187B0" ma:contentTypeVersion="0" ma:contentTypeDescription="Create a new document." ma:contentTypeScope="" ma:versionID="ebab632e599fe0290720ff8102aecf55">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4AE2F82-1DC8-411B-8F5B-701A89F042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1ADF6DE6-09B8-4C15-ABAB-E26628D11137}">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036501DA-7251-4790-BEE4-BA62DC6E01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PFS Template</Template>
  <TotalTime>906</TotalTime>
  <Words>2542</Words>
  <Application>Microsoft Office PowerPoint</Application>
  <PresentationFormat>On-screen Show (4:3)</PresentationFormat>
  <Paragraphs>330</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PFS Template</vt:lpstr>
      <vt:lpstr>Funds Under Management</vt:lpstr>
      <vt:lpstr>Objectives</vt:lpstr>
      <vt:lpstr>References</vt:lpstr>
      <vt:lpstr>Definitions</vt:lpstr>
      <vt:lpstr>Supervision of FUM</vt:lpstr>
      <vt:lpstr>Policy</vt:lpstr>
      <vt:lpstr>Verification of FUM</vt:lpstr>
      <vt:lpstr>Documentation Requirements</vt:lpstr>
      <vt:lpstr>Verification Follow-Up</vt:lpstr>
      <vt:lpstr>Calculate FUM</vt:lpstr>
      <vt:lpstr>Assets in FElux</vt:lpstr>
      <vt:lpstr>Presumption as to Use</vt:lpstr>
      <vt:lpstr>Funds Protection</vt:lpstr>
      <vt:lpstr>Questions</vt:lpstr>
      <vt:lpstr>TMS Assessment &amp; Survey</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Funds Under Management PowerPoint Presentation</dc:title>
  <dc:subject>FE, FSR, LIE</dc:subject>
  <dc:creator>Department of Veterans Affairs, Veterans Benefits Administration, Fiduciary Service, STAFF</dc:creator>
  <dc:description>This course teaches students how to verify and calculate funds under the management of a fiduciary to ensure proper protection of a beneficiary’s VA benefits.</dc:description>
  <cp:lastModifiedBy>Kathy Poole</cp:lastModifiedBy>
  <cp:revision>66</cp:revision>
  <cp:lastPrinted>2018-09-19T22:25:22Z</cp:lastPrinted>
  <dcterms:created xsi:type="dcterms:W3CDTF">2016-10-13T19:12:55Z</dcterms:created>
  <dcterms:modified xsi:type="dcterms:W3CDTF">2018-09-20T16:01:46Z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0x01010057613A1D5D90D448B5321A9287E187B0</vt:lpwstr>
  </property>
  <property fmtid="{D5CDD505-2E9C-101B-9397-08002B2CF9AE}" pid="3" name="Language">
    <vt:lpwstr>en</vt:lpwstr>
  </property>
  <property fmtid="{D5CDD505-2E9C-101B-9397-08002B2CF9AE}" pid="4" name="Type">
    <vt:lpwstr>Presentation</vt:lpwstr>
  </property>
</Properties>
</file>