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481" r:id="rId3"/>
  </p:sldMasterIdLst>
  <p:notesMasterIdLst>
    <p:notesMasterId r:id="rId25"/>
  </p:notesMasterIdLst>
  <p:handoutMasterIdLst>
    <p:handoutMasterId r:id="rId26"/>
  </p:handoutMasterIdLst>
  <p:sldIdLst>
    <p:sldId id="256" r:id="rId4"/>
    <p:sldId id="452" r:id="rId5"/>
    <p:sldId id="455" r:id="rId6"/>
    <p:sldId id="453" r:id="rId7"/>
    <p:sldId id="462" r:id="rId8"/>
    <p:sldId id="457" r:id="rId9"/>
    <p:sldId id="456" r:id="rId10"/>
    <p:sldId id="458" r:id="rId11"/>
    <p:sldId id="464" r:id="rId12"/>
    <p:sldId id="470" r:id="rId13"/>
    <p:sldId id="466" r:id="rId14"/>
    <p:sldId id="459" r:id="rId15"/>
    <p:sldId id="465" r:id="rId16"/>
    <p:sldId id="460" r:id="rId17"/>
    <p:sldId id="461" r:id="rId18"/>
    <p:sldId id="469" r:id="rId19"/>
    <p:sldId id="468" r:id="rId20"/>
    <p:sldId id="471" r:id="rId21"/>
    <p:sldId id="454" r:id="rId22"/>
    <p:sldId id="467" r:id="rId23"/>
    <p:sldId id="451"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000066"/>
    <a:srgbClr val="000000"/>
    <a:srgbClr val="CC0000"/>
    <a:srgbClr val="BBBBFF"/>
    <a:srgbClr val="ABABFF"/>
    <a:srgbClr val="1D3275"/>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4295" autoAdjust="0"/>
  </p:normalViewPr>
  <p:slideViewPr>
    <p:cSldViewPr showGuides="1">
      <p:cViewPr varScale="1">
        <p:scale>
          <a:sx n="106" d="100"/>
          <a:sy n="106" d="100"/>
        </p:scale>
        <p:origin x="1476"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2184" y="-37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C04864-F103-4243-AF57-EB5D1B5C7614}"/>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FAF56FD1-218D-4AAE-9F2D-C215085D7C13}"/>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atin typeface="Times New Roman" panose="02020603050405020304" pitchFamily="18" charset="0"/>
              </a:defRPr>
            </a:lvl1pPr>
          </a:lstStyle>
          <a:p>
            <a:pPr>
              <a:defRPr/>
            </a:pPr>
            <a:endParaRPr lang="en-US"/>
          </a:p>
        </p:txBody>
      </p:sp>
      <p:sp>
        <p:nvSpPr>
          <p:cNvPr id="4100" name="Rectangle 4">
            <a:extLst>
              <a:ext uri="{FF2B5EF4-FFF2-40B4-BE49-F238E27FC236}">
                <a16:creationId xmlns:a16="http://schemas.microsoft.com/office/drawing/2014/main" id="{38837672-8569-4090-BD24-D0DC24DB265B}"/>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86EF7110-ECBA-469F-BC04-C7BAA5210E80}"/>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a:defRPr sz="1200">
                <a:latin typeface="Times New Roman" panose="02020603050405020304" pitchFamily="18" charset="0"/>
              </a:defRPr>
            </a:lvl1pPr>
          </a:lstStyle>
          <a:p>
            <a:fld id="{B6623B8C-2CCE-4F40-B971-B068C5AF74C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BD1169B-462B-415C-84F4-B24D24C651C0}"/>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r>
              <a:rPr lang="en-US"/>
              <a:t>VBA Overview</a:t>
            </a:r>
          </a:p>
        </p:txBody>
      </p:sp>
      <p:sp>
        <p:nvSpPr>
          <p:cNvPr id="2051" name="Rectangle 3">
            <a:extLst>
              <a:ext uri="{FF2B5EF4-FFF2-40B4-BE49-F238E27FC236}">
                <a16:creationId xmlns:a16="http://schemas.microsoft.com/office/drawing/2014/main" id="{193E33F8-87A6-41E4-8965-8587C30E1015}"/>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defRPr>
            </a:lvl1pPr>
          </a:lstStyle>
          <a:p>
            <a:pPr>
              <a:defRPr/>
            </a:pPr>
            <a:endParaRPr lang="en-US"/>
          </a:p>
        </p:txBody>
      </p:sp>
      <p:sp>
        <p:nvSpPr>
          <p:cNvPr id="24580" name="Rectangle 4">
            <a:extLst>
              <a:ext uri="{FF2B5EF4-FFF2-40B4-BE49-F238E27FC236}">
                <a16:creationId xmlns:a16="http://schemas.microsoft.com/office/drawing/2014/main" id="{3035FC5C-5E8A-4A96-8200-46E44AAA4924}"/>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7C30748F-52FE-4402-A6C7-97D41850C9C8}"/>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a:extLst>
              <a:ext uri="{FF2B5EF4-FFF2-40B4-BE49-F238E27FC236}">
                <a16:creationId xmlns:a16="http://schemas.microsoft.com/office/drawing/2014/main" id="{07E22513-41EE-46E0-90EA-60A949550C21}"/>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endParaRPr lang="en-US"/>
          </a:p>
        </p:txBody>
      </p:sp>
      <p:sp>
        <p:nvSpPr>
          <p:cNvPr id="2055" name="Rectangle 7">
            <a:extLst>
              <a:ext uri="{FF2B5EF4-FFF2-40B4-BE49-F238E27FC236}">
                <a16:creationId xmlns:a16="http://schemas.microsoft.com/office/drawing/2014/main" id="{88D5F022-6C40-4CAF-95C0-59F8D0F7B780}"/>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a:defRPr sz="1200">
                <a:latin typeface="Times New Roman" panose="02020603050405020304" pitchFamily="18" charset="0"/>
              </a:defRPr>
            </a:lvl1pPr>
          </a:lstStyle>
          <a:p>
            <a:fld id="{C42DAC97-86F7-401F-BF93-728EAE524133}"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DCDE5E4-D759-4909-8145-21DEDB21907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VBA Overview</a:t>
            </a:r>
          </a:p>
        </p:txBody>
      </p:sp>
      <p:sp>
        <p:nvSpPr>
          <p:cNvPr id="25603" name="Rectangle 7">
            <a:extLst>
              <a:ext uri="{FF2B5EF4-FFF2-40B4-BE49-F238E27FC236}">
                <a16:creationId xmlns:a16="http://schemas.microsoft.com/office/drawing/2014/main" id="{6A289220-4B40-4A07-9126-119F8E113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71A7B9-5AE7-4A6E-BDC5-CCFBD717405E}" type="slidenum">
              <a:rPr lang="en-US" altLang="en-US"/>
              <a:pPr>
                <a:spcBef>
                  <a:spcPct val="0"/>
                </a:spcBef>
              </a:pPr>
              <a:t>1</a:t>
            </a:fld>
            <a:endParaRPr lang="en-US" altLang="en-US"/>
          </a:p>
        </p:txBody>
      </p:sp>
      <p:sp>
        <p:nvSpPr>
          <p:cNvPr id="25604" name="Rectangle 2">
            <a:extLst>
              <a:ext uri="{FF2B5EF4-FFF2-40B4-BE49-F238E27FC236}">
                <a16:creationId xmlns:a16="http://schemas.microsoft.com/office/drawing/2014/main" id="{E88EBDF6-0511-450A-BA13-4498CCB6CF36}"/>
              </a:ext>
            </a:extLst>
          </p:cNvPr>
          <p:cNvSpPr>
            <a:spLocks noGrp="1" noRot="1" noChangeAspect="1" noChangeArrowheads="1" noTextEdit="1"/>
          </p:cNvSpPr>
          <p:nvPr>
            <p:ph type="sldImg"/>
          </p:nvPr>
        </p:nvSpPr>
        <p:spPr>
          <a:xfrm>
            <a:off x="1182688" y="698500"/>
            <a:ext cx="4646612" cy="3484563"/>
          </a:xfrm>
          <a:ln/>
        </p:spPr>
      </p:sp>
      <p:sp>
        <p:nvSpPr>
          <p:cNvPr id="25605" name="Rectangle 3">
            <a:extLst>
              <a:ext uri="{FF2B5EF4-FFF2-40B4-BE49-F238E27FC236}">
                <a16:creationId xmlns:a16="http://schemas.microsoft.com/office/drawing/2014/main" id="{F46275B4-9C37-44DC-AD06-9CFEDD250912}"/>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25606" name="Footer Placeholder 5">
            <a:extLst>
              <a:ext uri="{FF2B5EF4-FFF2-40B4-BE49-F238E27FC236}">
                <a16:creationId xmlns:a16="http://schemas.microsoft.com/office/drawing/2014/main" id="{668BB897-7E24-449F-99F6-FC50DF24B51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50589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8DB253AC-3A32-4BF4-AF70-93D597E76BB6}" type="slidenum">
              <a:rPr lang="en-US" altLang="en-US" smtClean="0"/>
              <a:pPr/>
              <a:t>‹#›</a:t>
            </a:fld>
            <a:endParaRPr lang="en-US" altLang="en-US" dirty="0"/>
          </a:p>
        </p:txBody>
      </p:sp>
    </p:spTree>
    <p:extLst>
      <p:ext uri="{BB962C8B-B14F-4D97-AF65-F5344CB8AC3E}">
        <p14:creationId xmlns:p14="http://schemas.microsoft.com/office/powerpoint/2010/main" val="273861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26C0F2E-1AFF-4838-8AC7-2B4408283CAA}" type="slidenum">
              <a:rPr lang="en-US" altLang="en-US" smtClean="0"/>
              <a:pPr/>
              <a:t>‹#›</a:t>
            </a:fld>
            <a:endParaRPr lang="en-US" altLang="en-US" dirty="0"/>
          </a:p>
        </p:txBody>
      </p:sp>
    </p:spTree>
    <p:extLst>
      <p:ext uri="{BB962C8B-B14F-4D97-AF65-F5344CB8AC3E}">
        <p14:creationId xmlns:p14="http://schemas.microsoft.com/office/powerpoint/2010/main" val="74814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25054" indent="-20836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642938" indent="-217885">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815579" indent="-17264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26C0F2E-1AFF-4838-8AC7-2B4408283CAA}" type="slidenum">
              <a:rPr lang="en-US" altLang="en-US" smtClean="0"/>
              <a:pPr/>
              <a:t>‹#›</a:t>
            </a:fld>
            <a:endParaRPr lang="en-US" altLang="en-US" dirty="0"/>
          </a:p>
        </p:txBody>
      </p:sp>
    </p:spTree>
    <p:extLst>
      <p:ext uri="{BB962C8B-B14F-4D97-AF65-F5344CB8AC3E}">
        <p14:creationId xmlns:p14="http://schemas.microsoft.com/office/powerpoint/2010/main" val="237955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F1F7343B-3DC3-4BCA-8355-58BE809FCD11}" type="slidenum">
              <a:rPr lang="en-US" altLang="en-US" smtClean="0"/>
              <a:pPr/>
              <a:t>‹#›</a:t>
            </a:fld>
            <a:endParaRPr lang="en-US" altLang="en-US"/>
          </a:p>
        </p:txBody>
      </p:sp>
    </p:spTree>
    <p:extLst>
      <p:ext uri="{BB962C8B-B14F-4D97-AF65-F5344CB8AC3E}">
        <p14:creationId xmlns:p14="http://schemas.microsoft.com/office/powerpoint/2010/main" val="398824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C2A458DD-B3D3-40A9-98A5-EDD6219D14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73606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88265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914401" y="1600200"/>
            <a:ext cx="3657600" cy="4572000"/>
          </a:xfrm>
          <a:prstGeom prst="rect">
            <a:avLst/>
          </a:prstGeo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1"/>
          </p:nvPr>
        </p:nvSpPr>
        <p:spPr>
          <a:xfrm>
            <a:off x="5029200" y="1600200"/>
            <a:ext cx="3657600" cy="4572000"/>
          </a:xfrm>
          <a:prstGeom prst="rect">
            <a:avLst/>
          </a:prstGeo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a:extLst>
              <a:ext uri="{FF2B5EF4-FFF2-40B4-BE49-F238E27FC236}">
                <a16:creationId xmlns:a16="http://schemas.microsoft.com/office/drawing/2014/main" id="{129A541D-D0B1-48F4-A466-74F01F63C4C8}"/>
              </a:ext>
            </a:extLst>
          </p:cNvPr>
          <p:cNvSpPr>
            <a:spLocks noGrp="1" noChangeArrowheads="1"/>
          </p:cNvSpPr>
          <p:nvPr>
            <p:ph type="sldNum" sz="quarter" idx="12"/>
          </p:nvPr>
        </p:nvSpPr>
        <p:spPr>
          <a:ln/>
        </p:spPr>
        <p:txBody>
          <a:bodyPr/>
          <a:lstStyle>
            <a:lvl1pPr>
              <a:defRPr/>
            </a:lvl1pPr>
          </a:lstStyle>
          <a:p>
            <a:fld id="{FD00367B-6089-4A63-917C-5F04AE12538C}" type="slidenum">
              <a:rPr lang="en-US" altLang="en-US"/>
              <a:pPr/>
              <a:t>‹#›</a:t>
            </a:fld>
            <a:endParaRPr lang="en-US" altLang="en-US"/>
          </a:p>
        </p:txBody>
      </p:sp>
    </p:spTree>
    <p:extLst>
      <p:ext uri="{BB962C8B-B14F-4D97-AF65-F5344CB8AC3E}">
        <p14:creationId xmlns:p14="http://schemas.microsoft.com/office/powerpoint/2010/main" val="48225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026C0F2E-1AFF-4838-8AC7-2B4408283CAA}" type="slidenum">
              <a:rPr lang="en-US" altLang="en-US" smtClean="0"/>
              <a:pPr/>
              <a:t>‹#›</a:t>
            </a:fld>
            <a:endParaRPr lang="en-US" altLang="en-US"/>
          </a:p>
        </p:txBody>
      </p:sp>
    </p:spTree>
    <p:extLst>
      <p:ext uri="{BB962C8B-B14F-4D97-AF65-F5344CB8AC3E}">
        <p14:creationId xmlns:p14="http://schemas.microsoft.com/office/powerpoint/2010/main" val="1897399250"/>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72" r:id="rId7"/>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4.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6B04A54B-6717-42BB-A259-224ACE0C94BE}"/>
              </a:ext>
            </a:extLst>
          </p:cNvPr>
          <p:cNvSpPr>
            <a:spLocks noGrp="1" noChangeArrowheads="1"/>
          </p:cNvSpPr>
          <p:nvPr>
            <p:ph type="ctrTitle"/>
            <p:custDataLst>
              <p:tags r:id="rId1"/>
            </p:custDataLst>
          </p:nvPr>
        </p:nvSpPr>
        <p:spPr>
          <a:xfrm>
            <a:off x="685800" y="2819400"/>
            <a:ext cx="7772400" cy="1219200"/>
          </a:xfrm>
        </p:spPr>
        <p:txBody>
          <a:bodyPr>
            <a:normAutofit/>
          </a:bodyPr>
          <a:lstStyle/>
          <a:p>
            <a:pPr eaLnBrk="1" hangingPunct="1">
              <a:defRPr/>
            </a:pPr>
            <a:r>
              <a:rPr lang="en-US" b="1" dirty="0"/>
              <a:t>Rating Individual </a:t>
            </a:r>
            <a:r>
              <a:rPr lang="en-US" b="1" dirty="0" err="1"/>
              <a:t>Unemployability</a:t>
            </a:r>
            <a:endParaRPr lang="en-US" i="1" dirty="0"/>
          </a:p>
        </p:txBody>
      </p:sp>
      <p:sp>
        <p:nvSpPr>
          <p:cNvPr id="2" name="Text Placeholder 1">
            <a:extLst>
              <a:ext uri="{FF2B5EF4-FFF2-40B4-BE49-F238E27FC236}">
                <a16:creationId xmlns:a16="http://schemas.microsoft.com/office/drawing/2014/main" id="{509EE95E-1A86-4507-BA6F-534E8BCBB9C0}"/>
              </a:ext>
            </a:extLst>
          </p:cNvPr>
          <p:cNvSpPr>
            <a:spLocks noGrp="1"/>
          </p:cNvSpPr>
          <p:nvPr>
            <p:ph type="body" sz="quarter" idx="11"/>
            <p:custDataLst>
              <p:tags r:id="rId2"/>
            </p:custDataLst>
          </p:nvPr>
        </p:nvSpPr>
        <p:spPr>
          <a:xfrm>
            <a:off x="6096000" y="4724400"/>
            <a:ext cx="2362200" cy="838200"/>
          </a:xfrm>
        </p:spPr>
        <p:txBody>
          <a:bodyPr/>
          <a:lstStyle/>
          <a:p>
            <a:r>
              <a:rPr lang="en-US" dirty="0"/>
              <a:t>March 2017</a:t>
            </a:r>
          </a:p>
        </p:txBody>
      </p:sp>
      <p:sp>
        <p:nvSpPr>
          <p:cNvPr id="4" name="Text Placeholder 3">
            <a:extLst>
              <a:ext uri="{FF2B5EF4-FFF2-40B4-BE49-F238E27FC236}">
                <a16:creationId xmlns:a16="http://schemas.microsoft.com/office/drawing/2014/main" id="{CAE49BE2-44B3-43F4-A03B-448CFFEAB8FF}"/>
              </a:ext>
            </a:extLst>
          </p:cNvPr>
          <p:cNvSpPr>
            <a:spLocks noGrp="1"/>
          </p:cNvSpPr>
          <p:nvPr>
            <p:ph type="body" sz="quarter" idx="10"/>
            <p:custDataLst>
              <p:tags r:id="rId3"/>
            </p:custDataLst>
          </p:nvPr>
        </p:nvSpPr>
        <p:spPr>
          <a:xfrm>
            <a:off x="685800" y="4724400"/>
            <a:ext cx="2362200" cy="838200"/>
          </a:xfrm>
        </p:spPr>
        <p:txBody>
          <a:bodyPr/>
          <a:lstStyle/>
          <a:p>
            <a:r>
              <a:rPr lang="en-US" dirty="0"/>
              <a:t>Compensation Service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162D-CCE3-4366-8F68-E242BFF351B9}"/>
              </a:ext>
            </a:extLst>
          </p:cNvPr>
          <p:cNvSpPr>
            <a:spLocks noGrp="1"/>
          </p:cNvSpPr>
          <p:nvPr>
            <p:ph type="title"/>
            <p:custDataLst>
              <p:tags r:id="rId1"/>
            </p:custDataLst>
          </p:nvPr>
        </p:nvSpPr>
        <p:spPr>
          <a:xfrm>
            <a:off x="0" y="793629"/>
            <a:ext cx="9144000" cy="1086867"/>
          </a:xfrm>
        </p:spPr>
        <p:txBody>
          <a:bodyPr/>
          <a:lstStyle/>
          <a:p>
            <a:pPr>
              <a:defRPr/>
            </a:pPr>
            <a:r>
              <a:rPr lang="en-US" dirty="0"/>
              <a:t>Extra-</a:t>
            </a:r>
            <a:r>
              <a:rPr lang="en-US" dirty="0" err="1"/>
              <a:t>schedular</a:t>
            </a:r>
            <a:r>
              <a:rPr lang="en-US" dirty="0"/>
              <a:t> Consideration</a:t>
            </a:r>
          </a:p>
        </p:txBody>
      </p:sp>
      <p:sp>
        <p:nvSpPr>
          <p:cNvPr id="3" name="Content Placeholder 2">
            <a:extLst>
              <a:ext uri="{FF2B5EF4-FFF2-40B4-BE49-F238E27FC236}">
                <a16:creationId xmlns:a16="http://schemas.microsoft.com/office/drawing/2014/main" id="{25C2B95F-70EE-4F59-94F5-BFC8E8C8943C}"/>
              </a:ext>
            </a:extLst>
          </p:cNvPr>
          <p:cNvSpPr>
            <a:spLocks noGrp="1"/>
          </p:cNvSpPr>
          <p:nvPr>
            <p:ph idx="1"/>
            <p:custDataLst>
              <p:tags r:id="rId2"/>
            </p:custDataLst>
          </p:nvPr>
        </p:nvSpPr>
        <p:spPr>
          <a:xfrm>
            <a:off x="457200" y="2057400"/>
            <a:ext cx="8229600" cy="3916363"/>
          </a:xfrm>
        </p:spPr>
        <p:txBody>
          <a:bodyPr>
            <a:normAutofit fontScale="92500" lnSpcReduction="10000"/>
          </a:bodyPr>
          <a:lstStyle/>
          <a:p>
            <a:pPr>
              <a:lnSpc>
                <a:spcPct val="120000"/>
              </a:lnSpc>
              <a:defRPr/>
            </a:pPr>
            <a:r>
              <a:rPr lang="en-US" sz="2200" dirty="0"/>
              <a:t>The </a:t>
            </a:r>
            <a:r>
              <a:rPr lang="en-US" sz="2200" dirty="0" err="1"/>
              <a:t>schedular</a:t>
            </a:r>
            <a:r>
              <a:rPr lang="en-US" sz="2200" dirty="0"/>
              <a:t> requirements of 38 CFR 4.16(a) are not met but the evidence of record supports a finding that the Veteran is unemployable by reason of SC disabilities.</a:t>
            </a:r>
          </a:p>
          <a:p>
            <a:pPr>
              <a:lnSpc>
                <a:spcPct val="120000"/>
              </a:lnSpc>
              <a:defRPr/>
            </a:pPr>
            <a:endParaRPr lang="en-US" sz="2200" dirty="0"/>
          </a:p>
          <a:p>
            <a:pPr>
              <a:lnSpc>
                <a:spcPct val="120000"/>
              </a:lnSpc>
              <a:defRPr/>
            </a:pPr>
            <a:r>
              <a:rPr lang="en-US" sz="2200" dirty="0"/>
              <a:t>Submit to Compensation Service (211B) for extra-</a:t>
            </a:r>
            <a:r>
              <a:rPr lang="en-US" sz="2200" dirty="0" err="1"/>
              <a:t>schedular</a:t>
            </a:r>
            <a:r>
              <a:rPr lang="en-US" sz="2200" dirty="0"/>
              <a:t> IU consideration providing a full statement as to the Veteran's </a:t>
            </a:r>
          </a:p>
          <a:p>
            <a:pPr marL="628650" lvl="1" indent="-342900">
              <a:lnSpc>
                <a:spcPct val="120000"/>
              </a:lnSpc>
              <a:defRPr/>
            </a:pPr>
            <a:r>
              <a:rPr lang="en-US" sz="1900" dirty="0"/>
              <a:t>SC disabilities, </a:t>
            </a:r>
          </a:p>
          <a:p>
            <a:pPr marL="628650" lvl="1" indent="-342900">
              <a:lnSpc>
                <a:spcPct val="120000"/>
              </a:lnSpc>
              <a:defRPr/>
            </a:pPr>
            <a:r>
              <a:rPr lang="en-US" sz="1900" dirty="0"/>
              <a:t>employment history, </a:t>
            </a:r>
          </a:p>
          <a:p>
            <a:pPr marL="628650" lvl="1" indent="-342900">
              <a:lnSpc>
                <a:spcPct val="120000"/>
              </a:lnSpc>
              <a:defRPr/>
            </a:pPr>
            <a:r>
              <a:rPr lang="en-US" sz="1900" dirty="0"/>
              <a:t>educational and vocational attainment, and </a:t>
            </a:r>
          </a:p>
          <a:p>
            <a:pPr marL="628650" lvl="1" indent="-342900">
              <a:lnSpc>
                <a:spcPct val="120000"/>
              </a:lnSpc>
              <a:defRPr/>
            </a:pPr>
            <a:r>
              <a:rPr lang="en-US" sz="1900" dirty="0"/>
              <a:t>all other pertinent factors. </a:t>
            </a:r>
          </a:p>
        </p:txBody>
      </p:sp>
      <p:sp>
        <p:nvSpPr>
          <p:cNvPr id="5" name="Slide Number Placeholder 4">
            <a:extLst>
              <a:ext uri="{FF2B5EF4-FFF2-40B4-BE49-F238E27FC236}">
                <a16:creationId xmlns:a16="http://schemas.microsoft.com/office/drawing/2014/main" id="{29E2A7AD-7992-403E-8C5B-AC58DFFC3CB0}"/>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3293-3C2E-4989-8CE1-1997DF557F41}"/>
              </a:ext>
            </a:extLst>
          </p:cNvPr>
          <p:cNvSpPr>
            <a:spLocks noGrp="1"/>
          </p:cNvSpPr>
          <p:nvPr>
            <p:ph type="title"/>
            <p:custDataLst>
              <p:tags r:id="rId1"/>
            </p:custDataLst>
          </p:nvPr>
        </p:nvSpPr>
        <p:spPr>
          <a:xfrm>
            <a:off x="0" y="793629"/>
            <a:ext cx="9144000" cy="1086867"/>
          </a:xfrm>
        </p:spPr>
        <p:txBody>
          <a:bodyPr/>
          <a:lstStyle/>
          <a:p>
            <a:pPr>
              <a:defRPr/>
            </a:pPr>
            <a:r>
              <a:rPr lang="en-US" dirty="0"/>
              <a:t>Determining the Effective Date</a:t>
            </a:r>
          </a:p>
        </p:txBody>
      </p:sp>
      <p:sp>
        <p:nvSpPr>
          <p:cNvPr id="11267" name="Content Placeholder 2">
            <a:extLst>
              <a:ext uri="{FF2B5EF4-FFF2-40B4-BE49-F238E27FC236}">
                <a16:creationId xmlns:a16="http://schemas.microsoft.com/office/drawing/2014/main" id="{50E3641A-7786-46F3-9F0D-E47E35E41009}"/>
              </a:ext>
            </a:extLst>
          </p:cNvPr>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Font typeface="Wingdings" panose="05000000000000000000" pitchFamily="2" charset="2"/>
              <a:buNone/>
              <a:defRPr/>
            </a:pPr>
            <a:r>
              <a:rPr lang="en-US" altLang="en-US" dirty="0"/>
              <a:t>The effective date will be based on one of the following: </a:t>
            </a:r>
          </a:p>
        </p:txBody>
      </p:sp>
      <p:sp>
        <p:nvSpPr>
          <p:cNvPr id="3" name="Slide Number Placeholder 2">
            <a:extLst>
              <a:ext uri="{FF2B5EF4-FFF2-40B4-BE49-F238E27FC236}">
                <a16:creationId xmlns:a16="http://schemas.microsoft.com/office/drawing/2014/main" id="{D53C7C7A-7DAB-4A7D-868C-068B0FDE52C9}"/>
              </a:ext>
            </a:extLst>
          </p:cNvPr>
          <p:cNvSpPr>
            <a:spLocks noGrp="1"/>
          </p:cNvSpPr>
          <p:nvPr>
            <p:ph type="sldNum" sz="quarter" idx="12"/>
            <p:custDataLst>
              <p:tags r:id="rId3"/>
            </p:custDataLst>
          </p:nvPr>
        </p:nvSpPr>
        <p:spPr>
          <a:xfrm>
            <a:off x="6931152" y="6601976"/>
            <a:ext cx="2133600" cy="365125"/>
          </a:xfrm>
        </p:spPr>
        <p:txBody>
          <a:bodyPr/>
          <a:lstStyle/>
          <a:p>
            <a:fld id="{8DB253AC-3A32-4BF4-AF70-93D597E76BB6}" type="slidenum">
              <a:rPr lang="en-US" altLang="en-US" smtClean="0"/>
              <a:pPr/>
              <a:t>11</a:t>
            </a:fld>
            <a:endParaRPr lang="en-US" altLang="en-US" dirty="0"/>
          </a:p>
        </p:txBody>
      </p:sp>
      <p:sp>
        <p:nvSpPr>
          <p:cNvPr id="5" name="TextBox 4">
            <a:extLst>
              <a:ext uri="{FF2B5EF4-FFF2-40B4-BE49-F238E27FC236}">
                <a16:creationId xmlns:a16="http://schemas.microsoft.com/office/drawing/2014/main" id="{E406CA84-6BBF-4833-83CA-80CF5EE88998}"/>
              </a:ext>
            </a:extLst>
          </p:cNvPr>
          <p:cNvSpPr txBox="1"/>
          <p:nvPr>
            <p:custDataLst>
              <p:tags r:id="rId4"/>
            </p:custDataLst>
          </p:nvPr>
        </p:nvSpPr>
        <p:spPr>
          <a:xfrm>
            <a:off x="457200" y="2424985"/>
            <a:ext cx="8229600" cy="1938992"/>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altLang="en-US" sz="2000" dirty="0"/>
              <a:t>date of receipt of claim </a:t>
            </a:r>
            <a:r>
              <a:rPr lang="en-US" altLang="en-US" sz="2000" i="1" dirty="0"/>
              <a:t>(or ITF if applicable)</a:t>
            </a:r>
            <a:r>
              <a:rPr lang="en-US" altLang="en-US" sz="2000" dirty="0"/>
              <a:t> for IU, </a:t>
            </a:r>
          </a:p>
          <a:p>
            <a:pPr marL="342900" indent="-342900">
              <a:spcAft>
                <a:spcPts val="600"/>
              </a:spcAft>
              <a:buClr>
                <a:schemeClr val="tx1"/>
              </a:buClr>
              <a:buFont typeface="Arial" panose="020B0604020202020204" pitchFamily="34" charset="0"/>
              <a:buChar char="•"/>
              <a:defRPr/>
            </a:pPr>
            <a:r>
              <a:rPr lang="en-US" altLang="en-US" sz="2000" dirty="0"/>
              <a:t>an effective date from a rating decision within the last year, or</a:t>
            </a:r>
          </a:p>
          <a:p>
            <a:pPr marL="342900" indent="-342900">
              <a:spcAft>
                <a:spcPts val="600"/>
              </a:spcAft>
              <a:buClr>
                <a:schemeClr val="tx1"/>
              </a:buClr>
              <a:buFont typeface="Arial" panose="020B0604020202020204" pitchFamily="34" charset="0"/>
              <a:buChar char="•"/>
              <a:defRPr/>
            </a:pPr>
            <a:r>
              <a:rPr lang="en-US" altLang="en-US" sz="2000" dirty="0"/>
              <a:t>date entitlement arose; based on</a:t>
            </a:r>
          </a:p>
          <a:p>
            <a:pPr marL="688975" lvl="1" indent="-285750">
              <a:spcAft>
                <a:spcPts val="600"/>
              </a:spcAft>
              <a:buClr>
                <a:schemeClr val="tx1"/>
              </a:buClr>
              <a:buFont typeface="Arial" panose="020B0604020202020204" pitchFamily="34" charset="0"/>
              <a:buChar char="•"/>
              <a:defRPr/>
            </a:pPr>
            <a:r>
              <a:rPr lang="en-US" altLang="en-US" dirty="0"/>
              <a:t>schedular criteria being met, or</a:t>
            </a:r>
          </a:p>
          <a:p>
            <a:pPr marL="688975" lvl="1" indent="-285750">
              <a:spcAft>
                <a:spcPts val="600"/>
              </a:spcAft>
              <a:buClr>
                <a:schemeClr val="tx1"/>
              </a:buClr>
              <a:buFont typeface="Arial" panose="020B0604020202020204" pitchFamily="34" charset="0"/>
              <a:buChar char="•"/>
              <a:defRPr/>
            </a:pPr>
            <a:r>
              <a:rPr lang="en-US" altLang="en-US" dirty="0"/>
              <a:t>last date of employment.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6B10-32F3-4692-8EAA-1F0D9985A05D}"/>
              </a:ext>
            </a:extLst>
          </p:cNvPr>
          <p:cNvSpPr>
            <a:spLocks noGrp="1"/>
          </p:cNvSpPr>
          <p:nvPr>
            <p:ph type="title"/>
            <p:custDataLst>
              <p:tags r:id="rId1"/>
            </p:custDataLst>
          </p:nvPr>
        </p:nvSpPr>
        <p:spPr>
          <a:xfrm>
            <a:off x="0" y="793629"/>
            <a:ext cx="9144000" cy="1086867"/>
          </a:xfrm>
        </p:spPr>
        <p:txBody>
          <a:bodyPr/>
          <a:lstStyle/>
          <a:p>
            <a:pPr>
              <a:defRPr/>
            </a:pPr>
            <a:r>
              <a:rPr lang="en-US" dirty="0"/>
              <a:t>Determining the Effective Date</a:t>
            </a:r>
          </a:p>
        </p:txBody>
      </p:sp>
      <p:sp>
        <p:nvSpPr>
          <p:cNvPr id="14339" name="Content Placeholder 2">
            <a:extLst>
              <a:ext uri="{FF2B5EF4-FFF2-40B4-BE49-F238E27FC236}">
                <a16:creationId xmlns:a16="http://schemas.microsoft.com/office/drawing/2014/main" id="{33AE9F12-3DB8-48E6-BE9C-8CB0E840055B}"/>
              </a:ext>
            </a:extLst>
          </p:cNvPr>
          <p:cNvSpPr>
            <a:spLocks noGrp="1"/>
          </p:cNvSpPr>
          <p:nvPr>
            <p:ph idx="1"/>
            <p:custDataLst>
              <p:tags r:id="rId2"/>
            </p:custDataLst>
          </p:nvPr>
        </p:nvSpPr>
        <p:spPr>
          <a:xfrm>
            <a:off x="457200" y="2057400"/>
            <a:ext cx="8229600" cy="3916363"/>
          </a:xfrm>
        </p:spPr>
        <p:txBody>
          <a:bodyPr/>
          <a:lstStyle/>
          <a:p>
            <a:r>
              <a:rPr lang="en-US" altLang="en-US" dirty="0"/>
              <a:t>Identify the type of claim</a:t>
            </a:r>
          </a:p>
          <a:p>
            <a:pPr marL="569913" lvl="1" indent="-284163"/>
            <a:r>
              <a:rPr lang="en-US" altLang="en-US" dirty="0"/>
              <a:t>Increase versus service connection (original/new)</a:t>
            </a:r>
          </a:p>
          <a:p>
            <a:pPr lvl="1"/>
            <a:endParaRPr lang="en-US" altLang="en-US" dirty="0"/>
          </a:p>
          <a:p>
            <a:r>
              <a:rPr lang="en-US" altLang="en-US" dirty="0"/>
              <a:t>Identify the following dates:</a:t>
            </a:r>
          </a:p>
          <a:p>
            <a:pPr marL="569913" lvl="1" indent="-284163"/>
            <a:r>
              <a:rPr lang="en-US" altLang="en-US" dirty="0"/>
              <a:t>date of receipt of claim </a:t>
            </a:r>
            <a:r>
              <a:rPr lang="en-US" altLang="en-US" sz="1800" i="1" dirty="0"/>
              <a:t>(and ITF, if applicable),</a:t>
            </a:r>
          </a:p>
          <a:p>
            <a:pPr marL="569913" lvl="1" indent="-284163"/>
            <a:r>
              <a:rPr lang="en-US" altLang="en-US" dirty="0"/>
              <a:t>date the Veteran last worked,</a:t>
            </a:r>
          </a:p>
          <a:p>
            <a:pPr marL="569913" lvl="1" indent="-284163"/>
            <a:r>
              <a:rPr lang="en-US" altLang="en-US" dirty="0"/>
              <a:t>date the Veteran met the schedular criteria, and</a:t>
            </a:r>
          </a:p>
          <a:p>
            <a:pPr marL="569913" lvl="1" indent="-284163"/>
            <a:r>
              <a:rPr lang="en-US" altLang="en-US" dirty="0"/>
              <a:t>date of Veteran’s prior rating decision(s) </a:t>
            </a:r>
            <a:r>
              <a:rPr lang="en-US" altLang="en-US" sz="1800" i="1" dirty="0"/>
              <a:t>(if applicable). </a:t>
            </a:r>
          </a:p>
        </p:txBody>
      </p:sp>
      <p:sp>
        <p:nvSpPr>
          <p:cNvPr id="14341" name="TextBox 2">
            <a:extLst>
              <a:ext uri="{FF2B5EF4-FFF2-40B4-BE49-F238E27FC236}">
                <a16:creationId xmlns:a16="http://schemas.microsoft.com/office/drawing/2014/main" id="{21843536-5269-4D64-B606-403BF2A71987}"/>
              </a:ext>
            </a:extLst>
          </p:cNvPr>
          <p:cNvSpPr txBox="1">
            <a:spLocks noChangeArrowheads="1"/>
          </p:cNvSpPr>
          <p:nvPr>
            <p:custDataLst>
              <p:tags r:id="rId3"/>
            </p:custDataLst>
          </p:nvPr>
        </p:nvSpPr>
        <p:spPr bwMode="auto">
          <a:xfrm>
            <a:off x="0" y="588873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Font typeface="Wingdings" panose="05000000000000000000" pitchFamily="2" charset="2"/>
              <a:buChar char="Ø"/>
              <a:defRPr sz="2800">
                <a:solidFill>
                  <a:srgbClr val="1D3275"/>
                </a:solidFill>
                <a:latin typeface="Times New Roman" panose="02020603050405020304" pitchFamily="18" charset="0"/>
                <a:cs typeface="Times New Roman" panose="02020603050405020304" pitchFamily="18" charset="0"/>
              </a:defRPr>
            </a:lvl1pPr>
            <a:lvl2pPr marL="742950" indent="-285750">
              <a:spcBef>
                <a:spcPct val="20000"/>
              </a:spcBef>
              <a:buChar char="–"/>
              <a:defRPr sz="2400">
                <a:solidFill>
                  <a:srgbClr val="1D3275"/>
                </a:solidFill>
                <a:latin typeface="Tahoma" panose="020B0604030504040204" pitchFamily="34" charset="0"/>
                <a:cs typeface="Times New Roman" panose="02020603050405020304" pitchFamily="18" charset="0"/>
              </a:defRPr>
            </a:lvl2pPr>
            <a:lvl3pPr marL="1143000" indent="-228600">
              <a:spcBef>
                <a:spcPct val="20000"/>
              </a:spcBef>
              <a:buClr>
                <a:srgbClr val="CC0000"/>
              </a:buClr>
              <a:buChar char="•"/>
              <a:defRPr sz="2000">
                <a:solidFill>
                  <a:srgbClr val="1D3275"/>
                </a:solidFill>
                <a:latin typeface="Tahoma" panose="020B0604030504040204" pitchFamily="34" charset="0"/>
                <a:cs typeface="Times New Roman" panose="02020603050405020304" pitchFamily="18" charset="0"/>
              </a:defRPr>
            </a:lvl3pPr>
            <a:lvl4pPr marL="16002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4pPr>
            <a:lvl5pPr marL="20574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9pPr>
          </a:lstStyle>
          <a:p>
            <a:pPr algn="ctr" eaLnBrk="1" hangingPunct="1">
              <a:spcBef>
                <a:spcPct val="0"/>
              </a:spcBef>
              <a:spcAft>
                <a:spcPts val="600"/>
              </a:spcAft>
              <a:buClrTx/>
              <a:buFontTx/>
              <a:buNone/>
            </a:pPr>
            <a:r>
              <a:rPr lang="en-US" altLang="en-US" sz="2000" i="1" dirty="0">
                <a:solidFill>
                  <a:schemeClr val="tx1"/>
                </a:solidFill>
                <a:latin typeface="+mj-lt"/>
              </a:rPr>
              <a:t>See Handout pages 6, 7, &amp; 8</a:t>
            </a:r>
          </a:p>
        </p:txBody>
      </p:sp>
      <p:sp>
        <p:nvSpPr>
          <p:cNvPr id="3" name="Slide Number Placeholder 2">
            <a:extLst>
              <a:ext uri="{FF2B5EF4-FFF2-40B4-BE49-F238E27FC236}">
                <a16:creationId xmlns:a16="http://schemas.microsoft.com/office/drawing/2014/main" id="{AF1F7D7E-90FE-4392-BBD0-FAB2B5DF1E4B}"/>
              </a:ext>
            </a:extLst>
          </p:cNvPr>
          <p:cNvSpPr>
            <a:spLocks noGrp="1"/>
          </p:cNvSpPr>
          <p:nvPr>
            <p:ph type="sldNum" sz="quarter" idx="12"/>
            <p:custDataLst>
              <p:tags r:id="rId4"/>
            </p:custDataLst>
          </p:nvPr>
        </p:nvSpPr>
        <p:spPr>
          <a:xfrm>
            <a:off x="6931152" y="6601976"/>
            <a:ext cx="2133600" cy="365125"/>
          </a:xfrm>
        </p:spPr>
        <p:txBody>
          <a:bodyPr/>
          <a:lstStyle/>
          <a:p>
            <a:fld id="{026C0F2E-1AFF-4838-8AC7-2B4408283CAA}" type="slidenum">
              <a:rPr lang="en-US" altLang="en-US" smtClean="0"/>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8683-2DA3-4CD0-B57D-EF4439F2E7F4}"/>
              </a:ext>
            </a:extLst>
          </p:cNvPr>
          <p:cNvSpPr>
            <a:spLocks noGrp="1"/>
          </p:cNvSpPr>
          <p:nvPr>
            <p:ph type="title"/>
            <p:custDataLst>
              <p:tags r:id="rId1"/>
            </p:custDataLst>
          </p:nvPr>
        </p:nvSpPr>
        <p:spPr>
          <a:xfrm>
            <a:off x="0" y="793629"/>
            <a:ext cx="9144000" cy="1086867"/>
          </a:xfrm>
        </p:spPr>
        <p:txBody>
          <a:bodyPr/>
          <a:lstStyle/>
          <a:p>
            <a:pPr>
              <a:defRPr/>
            </a:pPr>
            <a:r>
              <a:rPr lang="en-US" dirty="0"/>
              <a:t>Rating Decision Narrative</a:t>
            </a:r>
          </a:p>
        </p:txBody>
      </p:sp>
      <p:sp>
        <p:nvSpPr>
          <p:cNvPr id="14339" name="Content Placeholder 2">
            <a:extLst>
              <a:ext uri="{FF2B5EF4-FFF2-40B4-BE49-F238E27FC236}">
                <a16:creationId xmlns:a16="http://schemas.microsoft.com/office/drawing/2014/main" id="{13D47838-8D87-4C04-B0D7-C4C9524EAA3C}"/>
              </a:ext>
            </a:extLst>
          </p:cNvPr>
          <p:cNvSpPr>
            <a:spLocks noGrp="1"/>
          </p:cNvSpPr>
          <p:nvPr>
            <p:ph idx="1"/>
            <p:custDataLst>
              <p:tags r:id="rId2"/>
            </p:custDataLst>
          </p:nvPr>
        </p:nvSpPr>
        <p:spPr>
          <a:xfrm>
            <a:off x="457200" y="2057400"/>
            <a:ext cx="8229600" cy="3916363"/>
          </a:xfrm>
        </p:spPr>
        <p:txBody>
          <a:bodyPr>
            <a:normAutofit/>
          </a:bodyPr>
          <a:lstStyle/>
          <a:p>
            <a:pPr>
              <a:lnSpc>
                <a:spcPct val="110000"/>
              </a:lnSpc>
              <a:defRPr/>
            </a:pPr>
            <a:r>
              <a:rPr lang="en-US" altLang="en-US" dirty="0"/>
              <a:t>Include an explanation or analysis of how impairment from SC disability supports the decision, and</a:t>
            </a:r>
          </a:p>
          <a:p>
            <a:pPr>
              <a:lnSpc>
                <a:spcPct val="110000"/>
              </a:lnSpc>
              <a:defRPr/>
            </a:pPr>
            <a:r>
              <a:rPr lang="en-US" altLang="en-US" dirty="0"/>
              <a:t>specify which disability(</a:t>
            </a:r>
            <a:r>
              <a:rPr lang="en-US" altLang="en-US" dirty="0" err="1"/>
              <a:t>ies</a:t>
            </a:r>
            <a:r>
              <a:rPr lang="en-US" altLang="en-US" dirty="0"/>
              <a:t>) render the Veteran unemployable.</a:t>
            </a:r>
          </a:p>
          <a:p>
            <a:pPr>
              <a:lnSpc>
                <a:spcPct val="110000"/>
              </a:lnSpc>
              <a:defRPr/>
            </a:pPr>
            <a:endParaRPr lang="en-US" altLang="en-US" dirty="0"/>
          </a:p>
          <a:p>
            <a:pPr>
              <a:lnSpc>
                <a:spcPct val="110000"/>
              </a:lnSpc>
              <a:defRPr/>
            </a:pPr>
            <a:r>
              <a:rPr lang="en-US" altLang="en-US" b="1" i="1" dirty="0"/>
              <a:t>Important</a:t>
            </a:r>
            <a:r>
              <a:rPr lang="en-US" altLang="en-US" dirty="0"/>
              <a:t>:  A conclusory statement alone that the criteria for a total evaluation based on IU are met does not satisfy the requirement to state the basis for the decision.</a:t>
            </a:r>
          </a:p>
          <a:p>
            <a:pPr>
              <a:defRPr/>
            </a:pPr>
            <a:endParaRPr lang="en-US" altLang="en-US" dirty="0"/>
          </a:p>
        </p:txBody>
      </p:sp>
      <p:sp>
        <p:nvSpPr>
          <p:cNvPr id="3" name="Slide Number Placeholder 2">
            <a:extLst>
              <a:ext uri="{FF2B5EF4-FFF2-40B4-BE49-F238E27FC236}">
                <a16:creationId xmlns:a16="http://schemas.microsoft.com/office/drawing/2014/main" id="{6FB5A28D-E0AC-4968-AED2-406A6503422C}"/>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1FCE-282C-446C-B017-C2E6A4B748A9}"/>
              </a:ext>
            </a:extLst>
          </p:cNvPr>
          <p:cNvSpPr>
            <a:spLocks noGrp="1"/>
          </p:cNvSpPr>
          <p:nvPr>
            <p:ph type="title"/>
            <p:custDataLst>
              <p:tags r:id="rId1"/>
            </p:custDataLst>
          </p:nvPr>
        </p:nvSpPr>
        <p:spPr>
          <a:xfrm>
            <a:off x="0" y="793629"/>
            <a:ext cx="9144000" cy="1086867"/>
          </a:xfrm>
        </p:spPr>
        <p:txBody>
          <a:bodyPr/>
          <a:lstStyle/>
          <a:p>
            <a:pPr>
              <a:defRPr/>
            </a:pPr>
            <a:r>
              <a:rPr lang="en-US" dirty="0"/>
              <a:t>Ancillary Benefit Considerations</a:t>
            </a:r>
          </a:p>
        </p:txBody>
      </p:sp>
      <p:sp>
        <p:nvSpPr>
          <p:cNvPr id="16387" name="Content Placeholder 2">
            <a:extLst>
              <a:ext uri="{FF2B5EF4-FFF2-40B4-BE49-F238E27FC236}">
                <a16:creationId xmlns:a16="http://schemas.microsoft.com/office/drawing/2014/main" id="{6CC3D03C-7518-4F43-B444-526D5D8152F2}"/>
              </a:ext>
            </a:extLst>
          </p:cNvPr>
          <p:cNvSpPr>
            <a:spLocks noGrp="1"/>
          </p:cNvSpPr>
          <p:nvPr>
            <p:ph idx="1"/>
            <p:custDataLst>
              <p:tags r:id="rId2"/>
            </p:custDataLst>
          </p:nvPr>
        </p:nvSpPr>
        <p:spPr>
          <a:xfrm>
            <a:off x="457200" y="2057400"/>
            <a:ext cx="8229600" cy="3916363"/>
          </a:xfrm>
        </p:spPr>
        <p:txBody>
          <a:bodyPr/>
          <a:lstStyle/>
          <a:p>
            <a:r>
              <a:rPr lang="en-US" altLang="en-US" dirty="0"/>
              <a:t>Dependents' Educational Assistance (DEA) under 38 U.S.C. Chapter 35</a:t>
            </a:r>
          </a:p>
          <a:p>
            <a:endParaRPr lang="en-US" altLang="en-US" dirty="0"/>
          </a:p>
          <a:p>
            <a:r>
              <a:rPr lang="en-US" altLang="en-US" dirty="0"/>
              <a:t>Special Monthly Compensation (SMC) at the housebound rate under 38 U.S.C. 1114(s)</a:t>
            </a:r>
          </a:p>
        </p:txBody>
      </p:sp>
      <p:sp>
        <p:nvSpPr>
          <p:cNvPr id="3" name="Slide Number Placeholder 2">
            <a:extLst>
              <a:ext uri="{FF2B5EF4-FFF2-40B4-BE49-F238E27FC236}">
                <a16:creationId xmlns:a16="http://schemas.microsoft.com/office/drawing/2014/main" id="{A6D84960-D094-4EAF-ADEF-453E86820D93}"/>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C6D3-A0E1-4086-8986-67DFFEBCD31C}"/>
              </a:ext>
            </a:extLst>
          </p:cNvPr>
          <p:cNvSpPr>
            <a:spLocks noGrp="1"/>
          </p:cNvSpPr>
          <p:nvPr>
            <p:ph type="title"/>
            <p:custDataLst>
              <p:tags r:id="rId1"/>
            </p:custDataLst>
          </p:nvPr>
        </p:nvSpPr>
        <p:spPr>
          <a:xfrm>
            <a:off x="0" y="793629"/>
            <a:ext cx="9144000" cy="1086867"/>
          </a:xfrm>
        </p:spPr>
        <p:txBody>
          <a:bodyPr/>
          <a:lstStyle/>
          <a:p>
            <a:pPr>
              <a:defRPr/>
            </a:pPr>
            <a:r>
              <a:rPr lang="en-US" altLang="en-US" dirty="0"/>
              <a:t>SMC S</a:t>
            </a:r>
            <a:endParaRPr lang="en-US" dirty="0"/>
          </a:p>
        </p:txBody>
      </p:sp>
      <p:sp>
        <p:nvSpPr>
          <p:cNvPr id="13315" name="Content Placeholder 2">
            <a:extLst>
              <a:ext uri="{FF2B5EF4-FFF2-40B4-BE49-F238E27FC236}">
                <a16:creationId xmlns:a16="http://schemas.microsoft.com/office/drawing/2014/main" id="{AC8673E7-F4CB-454A-B3D9-DD7B6C5B5942}"/>
              </a:ext>
            </a:extLst>
          </p:cNvPr>
          <p:cNvSpPr>
            <a:spLocks noGrp="1"/>
          </p:cNvSpPr>
          <p:nvPr>
            <p:ph idx="1"/>
            <p:custDataLst>
              <p:tags r:id="rId2"/>
            </p:custDataLst>
          </p:nvPr>
        </p:nvSpPr>
        <p:spPr/>
        <p:txBody>
          <a:bodyPr/>
          <a:lstStyle/>
          <a:p>
            <a:pPr>
              <a:defRPr/>
            </a:pPr>
            <a:r>
              <a:rPr lang="en-US" altLang="en-US" dirty="0" err="1"/>
              <a:t>Unemployability</a:t>
            </a:r>
            <a:r>
              <a:rPr lang="en-US" altLang="en-US" dirty="0"/>
              <a:t> is the result of one SC disability, </a:t>
            </a:r>
          </a:p>
          <a:p>
            <a:pPr>
              <a:defRPr/>
            </a:pPr>
            <a:r>
              <a:rPr lang="en-US" altLang="en-US" dirty="0"/>
              <a:t>and the Veteran has</a:t>
            </a:r>
          </a:p>
          <a:p>
            <a:pPr marL="569913" lvl="1" indent="-354013">
              <a:defRPr/>
            </a:pPr>
            <a:r>
              <a:rPr lang="en-US" altLang="en-US" dirty="0"/>
              <a:t>additional SC disability(</a:t>
            </a:r>
            <a:r>
              <a:rPr lang="en-US" altLang="en-US" dirty="0" err="1"/>
              <a:t>ies</a:t>
            </a:r>
            <a:r>
              <a:rPr lang="en-US" altLang="en-US" dirty="0"/>
              <a:t>) independently rated at least 60% disabling, or</a:t>
            </a:r>
          </a:p>
          <a:p>
            <a:pPr marL="569913" lvl="1" indent="-354013">
              <a:defRPr/>
            </a:pPr>
            <a:r>
              <a:rPr lang="en-US" altLang="en-US" dirty="0"/>
              <a:t>been determined to be permanently housebound, in fact, as a result of the SC disability that rendered the Veteran unemployable.</a:t>
            </a:r>
          </a:p>
          <a:p>
            <a:pPr>
              <a:defRPr/>
            </a:pPr>
            <a:endParaRPr lang="en-US" altLang="en-US" dirty="0"/>
          </a:p>
          <a:p>
            <a:pPr>
              <a:defRPr/>
            </a:pPr>
            <a:r>
              <a:rPr lang="en-US" b="1" i="1" dirty="0"/>
              <a:t>Cannot</a:t>
            </a:r>
            <a:r>
              <a:rPr lang="en-US" dirty="0">
                <a:effectLst>
                  <a:outerShdw blurRad="38100" dist="38100" dir="2700000" algn="tl">
                    <a:srgbClr val="000000">
                      <a:alpha val="43137"/>
                    </a:srgbClr>
                  </a:outerShdw>
                </a:effectLst>
              </a:rPr>
              <a:t> </a:t>
            </a:r>
            <a:r>
              <a:rPr lang="en-US" dirty="0"/>
              <a:t>be established if the IU is based on multiple disabilities considered as one disability under </a:t>
            </a:r>
            <a:r>
              <a:rPr lang="en-US" b="1" dirty="0"/>
              <a:t>§</a:t>
            </a:r>
            <a:r>
              <a:rPr lang="en-US" dirty="0"/>
              <a:t>4.16. </a:t>
            </a:r>
            <a:endParaRPr lang="en-US" altLang="en-US" dirty="0"/>
          </a:p>
        </p:txBody>
      </p:sp>
      <p:sp>
        <p:nvSpPr>
          <p:cNvPr id="3" name="Slide Number Placeholder 2">
            <a:extLst>
              <a:ext uri="{FF2B5EF4-FFF2-40B4-BE49-F238E27FC236}">
                <a16:creationId xmlns:a16="http://schemas.microsoft.com/office/drawing/2014/main" id="{E154DD8E-8B67-4B6F-BB07-CA05CDFFBAAC}"/>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014B-9960-480C-A0B2-15F3AE21BADC}"/>
              </a:ext>
            </a:extLst>
          </p:cNvPr>
          <p:cNvSpPr>
            <a:spLocks noGrp="1"/>
          </p:cNvSpPr>
          <p:nvPr>
            <p:ph type="title"/>
            <p:custDataLst>
              <p:tags r:id="rId1"/>
            </p:custDataLst>
          </p:nvPr>
        </p:nvSpPr>
        <p:spPr>
          <a:xfrm>
            <a:off x="0" y="793629"/>
            <a:ext cx="9144000" cy="1086867"/>
          </a:xfrm>
        </p:spPr>
        <p:txBody>
          <a:bodyPr/>
          <a:lstStyle/>
          <a:p>
            <a:pPr>
              <a:defRPr/>
            </a:pPr>
            <a:r>
              <a:rPr lang="en-US" dirty="0"/>
              <a:t>“Single Disability”</a:t>
            </a:r>
          </a:p>
        </p:txBody>
      </p:sp>
      <p:sp>
        <p:nvSpPr>
          <p:cNvPr id="3" name="Content Placeholder 2">
            <a:extLst>
              <a:ext uri="{FF2B5EF4-FFF2-40B4-BE49-F238E27FC236}">
                <a16:creationId xmlns:a16="http://schemas.microsoft.com/office/drawing/2014/main" id="{7F80A66A-0F94-4140-9270-CBFA5F092EA5}"/>
              </a:ext>
            </a:extLst>
          </p:cNvPr>
          <p:cNvSpPr>
            <a:spLocks noGrp="1"/>
          </p:cNvSpPr>
          <p:nvPr>
            <p:ph idx="1"/>
            <p:custDataLst>
              <p:tags r:id="rId2"/>
            </p:custDataLst>
          </p:nvPr>
        </p:nvSpPr>
        <p:spPr>
          <a:xfrm>
            <a:off x="457200" y="2057400"/>
            <a:ext cx="8229600" cy="685799"/>
          </a:xfrm>
        </p:spPr>
        <p:txBody>
          <a:bodyPr>
            <a:noAutofit/>
          </a:bodyPr>
          <a:lstStyle/>
          <a:p>
            <a:pPr marL="0" indent="0">
              <a:buFont typeface="Wingdings" panose="05000000000000000000" pitchFamily="2" charset="2"/>
              <a:buNone/>
              <a:defRPr/>
            </a:pPr>
            <a:r>
              <a:rPr lang="en-US" dirty="0"/>
              <a:t>In order to grant SMC S based on IU, there must be only ONE disability that is the cause of IU that is rated at least 60% disabling.  </a:t>
            </a:r>
          </a:p>
        </p:txBody>
      </p:sp>
      <p:sp>
        <p:nvSpPr>
          <p:cNvPr id="5" name="Slide Number Placeholder 4">
            <a:extLst>
              <a:ext uri="{FF2B5EF4-FFF2-40B4-BE49-F238E27FC236}">
                <a16:creationId xmlns:a16="http://schemas.microsoft.com/office/drawing/2014/main" id="{DEF38538-11A1-46C2-BE42-2925AC8EBB6D}"/>
              </a:ext>
            </a:extLst>
          </p:cNvPr>
          <p:cNvSpPr>
            <a:spLocks noGrp="1"/>
          </p:cNvSpPr>
          <p:nvPr>
            <p:ph type="sldNum" sz="quarter" idx="12"/>
            <p:custDataLst>
              <p:tags r:id="rId3"/>
            </p:custDataLst>
          </p:nvPr>
        </p:nvSpPr>
        <p:spPr>
          <a:xfrm>
            <a:off x="6931152" y="6601976"/>
            <a:ext cx="2133600" cy="365125"/>
          </a:xfrm>
        </p:spPr>
        <p:txBody>
          <a:bodyPr/>
          <a:lstStyle/>
          <a:p>
            <a:fld id="{8DB253AC-3A32-4BF4-AF70-93D597E76BB6}" type="slidenum">
              <a:rPr lang="en-US" altLang="en-US" smtClean="0"/>
              <a:pPr/>
              <a:t>16</a:t>
            </a:fld>
            <a:endParaRPr lang="en-US" altLang="en-US" dirty="0"/>
          </a:p>
        </p:txBody>
      </p:sp>
      <p:sp>
        <p:nvSpPr>
          <p:cNvPr id="6" name="TextBox 5">
            <a:extLst>
              <a:ext uri="{FF2B5EF4-FFF2-40B4-BE49-F238E27FC236}">
                <a16:creationId xmlns:a16="http://schemas.microsoft.com/office/drawing/2014/main" id="{23CEB433-E3E0-41A8-9BD9-FBB399D7A6DE}"/>
              </a:ext>
            </a:extLst>
          </p:cNvPr>
          <p:cNvSpPr txBox="1"/>
          <p:nvPr>
            <p:custDataLst>
              <p:tags r:id="rId4"/>
            </p:custDataLst>
          </p:nvPr>
        </p:nvSpPr>
        <p:spPr>
          <a:xfrm>
            <a:off x="457200" y="2924928"/>
            <a:ext cx="8229600" cy="2092881"/>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b="1" i="1" dirty="0"/>
              <a:t>Example</a:t>
            </a:r>
            <a:r>
              <a:rPr lang="en-US" sz="2000" dirty="0"/>
              <a:t> Veteran is 60% for hearing loss, 30% right knee replacement, and 30% for left knee replacement.  </a:t>
            </a:r>
          </a:p>
          <a:p>
            <a:pPr marL="342900" indent="-342900">
              <a:spcAft>
                <a:spcPts val="600"/>
              </a:spcAft>
              <a:buClr>
                <a:schemeClr val="tx1"/>
              </a:buClr>
              <a:buFont typeface="Arial" panose="020B0604020202020204" pitchFamily="34" charset="0"/>
              <a:buChar char="•"/>
              <a:defRPr/>
            </a:pPr>
            <a:endParaRPr lang="en-US" sz="2000" dirty="0"/>
          </a:p>
          <a:p>
            <a:pPr marL="342900" indent="-342900">
              <a:spcAft>
                <a:spcPts val="600"/>
              </a:spcAft>
              <a:buClr>
                <a:schemeClr val="tx1"/>
              </a:buClr>
              <a:buFont typeface="Arial" panose="020B0604020202020204" pitchFamily="34" charset="0"/>
              <a:buChar char="•"/>
              <a:defRPr/>
            </a:pPr>
            <a:r>
              <a:rPr lang="en-US" sz="2000" dirty="0"/>
              <a:t>If the IU grant is based solely on the 60% for hearing loss, you can grant SMC S. If the IU is based on the bilateral knee replacements, you cannot.   </a:t>
            </a:r>
          </a:p>
        </p:txBody>
      </p:sp>
      <p:sp>
        <p:nvSpPr>
          <p:cNvPr id="7" name="TextBox 6">
            <a:extLst>
              <a:ext uri="{FF2B5EF4-FFF2-40B4-BE49-F238E27FC236}">
                <a16:creationId xmlns:a16="http://schemas.microsoft.com/office/drawing/2014/main" id="{5E178195-50A7-4532-A341-A803635A6DDB}"/>
              </a:ext>
            </a:extLst>
          </p:cNvPr>
          <p:cNvSpPr txBox="1"/>
          <p:nvPr>
            <p:custDataLst>
              <p:tags r:id="rId5"/>
            </p:custDataLst>
          </p:nvPr>
        </p:nvSpPr>
        <p:spPr>
          <a:xfrm>
            <a:off x="457200" y="5199538"/>
            <a:ext cx="8229600" cy="677108"/>
          </a:xfrm>
          <a:prstGeom prst="rect">
            <a:avLst/>
          </a:prstGeom>
          <a:noFill/>
        </p:spPr>
        <p:txBody>
          <a:bodyPr wrap="square" rtlCol="0">
            <a:spAutoFit/>
          </a:bodyPr>
          <a:lstStyle/>
          <a:p>
            <a:pPr>
              <a:spcAft>
                <a:spcPts val="600"/>
              </a:spcAft>
            </a:pPr>
            <a:r>
              <a:rPr lang="en-US" sz="2000" b="1" i="1" dirty="0"/>
              <a:t>Note </a:t>
            </a:r>
            <a:r>
              <a:rPr lang="en-US" dirty="0"/>
              <a:t>if you have a single disability which is less than 60% and causes IU, refer for extra schedular consideration under 4.16(b).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166-D973-4BFA-84FD-0FB99D6A3CD2}"/>
              </a:ext>
            </a:extLst>
          </p:cNvPr>
          <p:cNvSpPr>
            <a:spLocks noGrp="1"/>
          </p:cNvSpPr>
          <p:nvPr>
            <p:ph type="title"/>
            <p:custDataLst>
              <p:tags r:id="rId1"/>
            </p:custDataLst>
          </p:nvPr>
        </p:nvSpPr>
        <p:spPr>
          <a:xfrm>
            <a:off x="0" y="793629"/>
            <a:ext cx="9144000" cy="1086867"/>
          </a:xfrm>
        </p:spPr>
        <p:txBody>
          <a:bodyPr/>
          <a:lstStyle/>
          <a:p>
            <a:pPr>
              <a:defRPr/>
            </a:pPr>
            <a:r>
              <a:rPr lang="en-US" dirty="0"/>
              <a:t>Maximize Benefits!</a:t>
            </a:r>
          </a:p>
        </p:txBody>
      </p:sp>
      <p:sp>
        <p:nvSpPr>
          <p:cNvPr id="3" name="Content Placeholder 2">
            <a:extLst>
              <a:ext uri="{FF2B5EF4-FFF2-40B4-BE49-F238E27FC236}">
                <a16:creationId xmlns:a16="http://schemas.microsoft.com/office/drawing/2014/main" id="{4D7A19D2-D073-4B09-AC25-27B885D2FC89}"/>
              </a:ext>
            </a:extLst>
          </p:cNvPr>
          <p:cNvSpPr>
            <a:spLocks noGrp="1"/>
          </p:cNvSpPr>
          <p:nvPr>
            <p:ph idx="1"/>
            <p:custDataLst>
              <p:tags r:id="rId2"/>
            </p:custDataLst>
          </p:nvPr>
        </p:nvSpPr>
        <p:spPr/>
        <p:txBody>
          <a:bodyPr/>
          <a:lstStyle/>
          <a:p>
            <a:pPr>
              <a:defRPr/>
            </a:pPr>
            <a:r>
              <a:rPr lang="en-US" dirty="0"/>
              <a:t>VA is </a:t>
            </a:r>
            <a:r>
              <a:rPr lang="en-US" b="1" dirty="0"/>
              <a:t>obligated</a:t>
            </a:r>
            <a:r>
              <a:rPr lang="en-US" dirty="0">
                <a:effectLst>
                  <a:outerShdw blurRad="38100" dist="38100" dir="2700000" algn="tl">
                    <a:srgbClr val="000000">
                      <a:alpha val="43137"/>
                    </a:srgbClr>
                  </a:outerShdw>
                </a:effectLst>
              </a:rPr>
              <a:t> </a:t>
            </a:r>
            <a:r>
              <a:rPr lang="en-US" dirty="0"/>
              <a:t>to maximize the benefits awarded!</a:t>
            </a:r>
          </a:p>
          <a:p>
            <a:pPr marL="511175" lvl="1" indent="-225425">
              <a:defRPr/>
            </a:pPr>
            <a:r>
              <a:rPr lang="en-US" dirty="0"/>
              <a:t>Assess all of the Veteran’s SC disabilities to determine whether </a:t>
            </a:r>
            <a:r>
              <a:rPr lang="en-US" i="1" dirty="0"/>
              <a:t>any</a:t>
            </a:r>
            <a:r>
              <a:rPr lang="en-US" dirty="0">
                <a:effectLst>
                  <a:outerShdw blurRad="38100" dist="38100" dir="2700000" algn="tl">
                    <a:srgbClr val="000000">
                      <a:alpha val="43137"/>
                    </a:srgbClr>
                  </a:outerShdw>
                </a:effectLst>
              </a:rPr>
              <a:t> </a:t>
            </a:r>
            <a:r>
              <a:rPr lang="en-US" dirty="0"/>
              <a:t>combination of the disabilities establishes entitlement to SMC. </a:t>
            </a:r>
          </a:p>
          <a:p>
            <a:pPr marL="511175" lvl="1" indent="-225425">
              <a:defRPr/>
            </a:pPr>
            <a:r>
              <a:rPr lang="en-US" dirty="0"/>
              <a:t>IU should be considered/granted even if the Veteran has a single disability evaluated at 100%, if doing so results in entitlement to an earlier effective date. </a:t>
            </a:r>
          </a:p>
          <a:p>
            <a:pPr marL="511175" lvl="1" indent="-225425">
              <a:defRPr/>
            </a:pPr>
            <a:r>
              <a:rPr lang="en-US" dirty="0"/>
              <a:t>IU should be considered/granted/retained even if the Veteran has a combined 100%, if doing so results in entitlement to SMC S. </a:t>
            </a:r>
          </a:p>
        </p:txBody>
      </p:sp>
      <p:sp>
        <p:nvSpPr>
          <p:cNvPr id="5" name="Slide Number Placeholder 4">
            <a:extLst>
              <a:ext uri="{FF2B5EF4-FFF2-40B4-BE49-F238E27FC236}">
                <a16:creationId xmlns:a16="http://schemas.microsoft.com/office/drawing/2014/main" id="{C8FB2A89-8ED6-468F-9A34-0DADACB57CCE}"/>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9CAF-D239-43F4-904F-3B4BFF38F7EC}"/>
              </a:ext>
            </a:extLst>
          </p:cNvPr>
          <p:cNvSpPr>
            <a:spLocks noGrp="1"/>
          </p:cNvSpPr>
          <p:nvPr>
            <p:ph type="title"/>
            <p:custDataLst>
              <p:tags r:id="rId1"/>
            </p:custDataLst>
          </p:nvPr>
        </p:nvSpPr>
        <p:spPr>
          <a:xfrm>
            <a:off x="0" y="793629"/>
            <a:ext cx="9144000" cy="1086867"/>
          </a:xfrm>
        </p:spPr>
        <p:txBody>
          <a:bodyPr/>
          <a:lstStyle/>
          <a:p>
            <a:pPr>
              <a:defRPr/>
            </a:pPr>
            <a:r>
              <a:rPr lang="en-US" dirty="0"/>
              <a:t>When IU is Considered Moot</a:t>
            </a:r>
          </a:p>
        </p:txBody>
      </p:sp>
      <p:sp>
        <p:nvSpPr>
          <p:cNvPr id="20483" name="Content Placeholder 2">
            <a:extLst>
              <a:ext uri="{FF2B5EF4-FFF2-40B4-BE49-F238E27FC236}">
                <a16:creationId xmlns:a16="http://schemas.microsoft.com/office/drawing/2014/main" id="{ED237071-C15B-419B-899B-6F6792AB06FC}"/>
              </a:ext>
            </a:extLst>
          </p:cNvPr>
          <p:cNvSpPr>
            <a:spLocks noGrp="1"/>
          </p:cNvSpPr>
          <p:nvPr>
            <p:ph idx="1"/>
            <p:custDataLst>
              <p:tags r:id="rId2"/>
            </p:custDataLst>
          </p:nvPr>
        </p:nvSpPr>
        <p:spPr>
          <a:xfrm>
            <a:off x="457200" y="2057400"/>
            <a:ext cx="8229600" cy="3916363"/>
          </a:xfrm>
        </p:spPr>
        <p:txBody>
          <a:bodyPr/>
          <a:lstStyle/>
          <a:p>
            <a:pPr marL="285750" indent="-285750"/>
            <a:r>
              <a:rPr lang="en-US" altLang="en-US" dirty="0"/>
              <a:t>A single SC disability rated 100% disabling generally renders an IU evaluation moot, as no additional benefit would typically flow to the Veteran by substituting an IU evaluation for a single SC disability rated 100% disabling.</a:t>
            </a:r>
          </a:p>
          <a:p>
            <a:pPr marL="285750" indent="-285750"/>
            <a:endParaRPr lang="en-US" altLang="en-US" dirty="0"/>
          </a:p>
          <a:p>
            <a:pPr marL="285750" indent="-285750"/>
            <a:r>
              <a:rPr lang="en-US" altLang="en-US" dirty="0"/>
              <a:t>Upon determining that the IU evaluation is moot, formally address the issue of mootness as a free text issue in the rating decision. </a:t>
            </a:r>
          </a:p>
        </p:txBody>
      </p:sp>
      <p:sp>
        <p:nvSpPr>
          <p:cNvPr id="3" name="Slide Number Placeholder 2">
            <a:extLst>
              <a:ext uri="{FF2B5EF4-FFF2-40B4-BE49-F238E27FC236}">
                <a16:creationId xmlns:a16="http://schemas.microsoft.com/office/drawing/2014/main" id="{2491597E-8A5D-439B-B37A-21D7362E6803}"/>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1989-8F0F-4748-8FA9-D80CC4E0749B}"/>
              </a:ext>
            </a:extLst>
          </p:cNvPr>
          <p:cNvSpPr>
            <a:spLocks noGrp="1"/>
          </p:cNvSpPr>
          <p:nvPr>
            <p:ph type="title"/>
            <p:custDataLst>
              <p:tags r:id="rId1"/>
            </p:custDataLst>
          </p:nvPr>
        </p:nvSpPr>
        <p:spPr>
          <a:xfrm>
            <a:off x="0" y="793629"/>
            <a:ext cx="9144000" cy="1086867"/>
          </a:xfrm>
        </p:spPr>
        <p:txBody>
          <a:bodyPr/>
          <a:lstStyle/>
          <a:p>
            <a:pPr>
              <a:defRPr/>
            </a:pPr>
            <a:r>
              <a:rPr lang="en-US" dirty="0"/>
              <a:t>When to Deny</a:t>
            </a:r>
          </a:p>
        </p:txBody>
      </p:sp>
      <p:sp>
        <p:nvSpPr>
          <p:cNvPr id="9219" name="Content Placeholder 2">
            <a:extLst>
              <a:ext uri="{FF2B5EF4-FFF2-40B4-BE49-F238E27FC236}">
                <a16:creationId xmlns:a16="http://schemas.microsoft.com/office/drawing/2014/main" id="{F01A7611-164E-4FD7-A80F-D2ABFFEBC58E}"/>
              </a:ext>
            </a:extLst>
          </p:cNvPr>
          <p:cNvSpPr>
            <a:spLocks noGrp="1"/>
          </p:cNvSpPr>
          <p:nvPr>
            <p:ph idx="1"/>
            <p:custDataLst>
              <p:tags r:id="rId2"/>
            </p:custDataLst>
          </p:nvPr>
        </p:nvSpPr>
        <p:spPr>
          <a:xfrm>
            <a:off x="457200" y="2057400"/>
            <a:ext cx="8229600" cy="3916363"/>
          </a:xfrm>
        </p:spPr>
        <p:txBody>
          <a:bodyPr/>
          <a:lstStyle/>
          <a:p>
            <a:pPr>
              <a:defRPr/>
            </a:pPr>
            <a:r>
              <a:rPr lang="en-US" dirty="0"/>
              <a:t>Deny entitlement to IU </a:t>
            </a:r>
            <a:r>
              <a:rPr lang="en-US" b="1" dirty="0"/>
              <a:t>only</a:t>
            </a:r>
            <a:r>
              <a:rPr lang="en-US" dirty="0"/>
              <a:t> if the facts demonstrate that the Veteran</a:t>
            </a:r>
          </a:p>
          <a:p>
            <a:pPr marL="511175" lvl="1" indent="-225425">
              <a:defRPr/>
            </a:pPr>
            <a:r>
              <a:rPr lang="en-US" dirty="0"/>
              <a:t>is not precluded from securing or following substantially gainful employment by reason of SC disability</a:t>
            </a:r>
          </a:p>
          <a:p>
            <a:pPr marL="511175" lvl="1" indent="-225425">
              <a:defRPr/>
            </a:pPr>
            <a:r>
              <a:rPr lang="en-US" dirty="0"/>
              <a:t>is </a:t>
            </a:r>
            <a:r>
              <a:rPr lang="en-US" b="1" dirty="0"/>
              <a:t>gainfully</a:t>
            </a:r>
            <a:r>
              <a:rPr lang="en-US" dirty="0"/>
              <a:t> employed, or</a:t>
            </a:r>
          </a:p>
          <a:p>
            <a:pPr marL="511175" lvl="1" indent="-225425">
              <a:defRPr/>
            </a:pPr>
            <a:r>
              <a:rPr lang="en-US" dirty="0"/>
              <a:t>has failed to cooperate with development, such as failing to return a completed </a:t>
            </a:r>
            <a:r>
              <a:rPr lang="en-US" i="1" dirty="0"/>
              <a:t>VA Form 21-8940 </a:t>
            </a:r>
            <a:r>
              <a:rPr lang="en-US" dirty="0"/>
              <a:t>when requested.</a:t>
            </a:r>
          </a:p>
          <a:p>
            <a:pPr>
              <a:defRPr/>
            </a:pPr>
            <a:endParaRPr lang="en-US" altLang="en-US" dirty="0"/>
          </a:p>
        </p:txBody>
      </p:sp>
      <p:sp>
        <p:nvSpPr>
          <p:cNvPr id="3" name="Slide Number Placeholder 2">
            <a:extLst>
              <a:ext uri="{FF2B5EF4-FFF2-40B4-BE49-F238E27FC236}">
                <a16:creationId xmlns:a16="http://schemas.microsoft.com/office/drawing/2014/main" id="{E9003947-3669-414B-B778-FE4F898F869D}"/>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FBD9-BC7C-4B3C-84E2-7A1AA0430455}"/>
              </a:ext>
            </a:extLst>
          </p:cNvPr>
          <p:cNvSpPr>
            <a:spLocks noGrp="1"/>
          </p:cNvSpPr>
          <p:nvPr>
            <p:ph type="title"/>
            <p:custDataLst>
              <p:tags r:id="rId1"/>
            </p:custDataLst>
          </p:nvPr>
        </p:nvSpPr>
        <p:spPr>
          <a:xfrm>
            <a:off x="0" y="793629"/>
            <a:ext cx="9144000" cy="1086867"/>
          </a:xfrm>
        </p:spPr>
        <p:txBody>
          <a:bodyPr/>
          <a:lstStyle/>
          <a:p>
            <a:pPr>
              <a:defRPr/>
            </a:pPr>
            <a:r>
              <a:rPr lang="en-US" dirty="0"/>
              <a:t>Lesson Objectives</a:t>
            </a:r>
          </a:p>
        </p:txBody>
      </p:sp>
      <p:sp>
        <p:nvSpPr>
          <p:cNvPr id="4099" name="Content Placeholder 2">
            <a:extLst>
              <a:ext uri="{FF2B5EF4-FFF2-40B4-BE49-F238E27FC236}">
                <a16:creationId xmlns:a16="http://schemas.microsoft.com/office/drawing/2014/main" id="{9BEE0EB3-E35A-4238-9678-F38F9E4BF8FC}"/>
              </a:ext>
            </a:extLst>
          </p:cNvPr>
          <p:cNvSpPr>
            <a:spLocks noGrp="1"/>
          </p:cNvSpPr>
          <p:nvPr>
            <p:ph idx="1"/>
            <p:custDataLst>
              <p:tags r:id="rId2"/>
            </p:custDataLst>
          </p:nvPr>
        </p:nvSpPr>
        <p:spPr>
          <a:xfrm>
            <a:off x="457200" y="2057400"/>
            <a:ext cx="8229600" cy="3916363"/>
          </a:xfrm>
        </p:spPr>
        <p:txBody>
          <a:bodyPr/>
          <a:lstStyle/>
          <a:p>
            <a:r>
              <a:rPr lang="en-US" altLang="en-US" dirty="0"/>
              <a:t>Demonstrate a comprehensive understanding of</a:t>
            </a:r>
          </a:p>
          <a:p>
            <a:pPr marL="569913" lvl="1" indent="-354013"/>
            <a:r>
              <a:rPr lang="en-US" altLang="en-US" dirty="0"/>
              <a:t>determining entitlement to IU, </a:t>
            </a:r>
          </a:p>
          <a:p>
            <a:pPr marL="569913" lvl="1" indent="-354013"/>
            <a:r>
              <a:rPr lang="en-US" altLang="en-US" dirty="0"/>
              <a:t>assigning the appropriate effective date, and</a:t>
            </a:r>
          </a:p>
          <a:p>
            <a:pPr marL="569913" lvl="1" indent="-354013"/>
            <a:r>
              <a:rPr lang="en-US" altLang="en-US" dirty="0"/>
              <a:t>establishing entitlement to all applicable ancillary benefits.</a:t>
            </a:r>
          </a:p>
          <a:p>
            <a:pPr lvl="1"/>
            <a:endParaRPr lang="en-US" altLang="en-US" dirty="0"/>
          </a:p>
          <a:p>
            <a:endParaRPr lang="en-US" altLang="en-US" dirty="0"/>
          </a:p>
        </p:txBody>
      </p:sp>
      <p:sp>
        <p:nvSpPr>
          <p:cNvPr id="3" name="Slide Number Placeholder 2">
            <a:extLst>
              <a:ext uri="{FF2B5EF4-FFF2-40B4-BE49-F238E27FC236}">
                <a16:creationId xmlns:a16="http://schemas.microsoft.com/office/drawing/2014/main" id="{CE6CD7A2-226A-4193-A43D-305F71A05818}"/>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A7A8-F202-4BF8-B2FC-B65AFF905907}"/>
              </a:ext>
            </a:extLst>
          </p:cNvPr>
          <p:cNvSpPr>
            <a:spLocks noGrp="1"/>
          </p:cNvSpPr>
          <p:nvPr>
            <p:ph type="title"/>
            <p:custDataLst>
              <p:tags r:id="rId1"/>
            </p:custDataLst>
          </p:nvPr>
        </p:nvSpPr>
        <p:spPr>
          <a:xfrm>
            <a:off x="0" y="793629"/>
            <a:ext cx="9144000" cy="1086867"/>
          </a:xfrm>
        </p:spPr>
        <p:txBody>
          <a:bodyPr/>
          <a:lstStyle/>
          <a:p>
            <a:pPr>
              <a:defRPr/>
            </a:pPr>
            <a:r>
              <a:rPr lang="en-US" dirty="0"/>
              <a:t>Rating Decision Narrative</a:t>
            </a:r>
          </a:p>
        </p:txBody>
      </p:sp>
      <p:pic>
        <p:nvPicPr>
          <p:cNvPr id="22533" name="Picture 2">
            <a:extLst>
              <a:ext uri="{FF2B5EF4-FFF2-40B4-BE49-F238E27FC236}">
                <a16:creationId xmlns:a16="http://schemas.microsoft.com/office/drawing/2014/main" id="{AF5BA39D-C5A5-4160-9886-3F12A20449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1798515"/>
            <a:ext cx="5848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93E9A116-8E12-4EA2-BA13-02CFC48D30CD}"/>
              </a:ext>
            </a:extLst>
          </p:cNvPr>
          <p:cNvSpPr>
            <a:spLocks noGrp="1"/>
          </p:cNvSpPr>
          <p:nvPr>
            <p:ph type="sldNum" sz="quarter" idx="12"/>
            <p:custDataLst>
              <p:tags r:id="rId2"/>
            </p:custDataLst>
          </p:nvPr>
        </p:nvSpPr>
        <p:spPr>
          <a:xfrm>
            <a:off x="6931152" y="6601976"/>
            <a:ext cx="2133600" cy="365125"/>
          </a:xfrm>
        </p:spPr>
        <p:txBody>
          <a:bodyPr/>
          <a:lstStyle/>
          <a:p>
            <a:fld id="{8DB253AC-3A32-4BF4-AF70-93D597E76BB6}" type="slidenum">
              <a:rPr lang="en-US" altLang="en-US" smtClean="0"/>
              <a:pPr/>
              <a:t>20</a:t>
            </a:fld>
            <a:endParaRPr lang="en-US" altLang="en-US" dirty="0"/>
          </a:p>
        </p:txBody>
      </p:sp>
      <p:sp>
        <p:nvSpPr>
          <p:cNvPr id="5" name="TextBox 4">
            <a:extLst>
              <a:ext uri="{FF2B5EF4-FFF2-40B4-BE49-F238E27FC236}">
                <a16:creationId xmlns:a16="http://schemas.microsoft.com/office/drawing/2014/main" id="{FCA3CFC0-D488-439D-BA6C-90D35E1EC3CB}"/>
              </a:ext>
            </a:extLst>
          </p:cNvPr>
          <p:cNvSpPr txBox="1"/>
          <p:nvPr>
            <p:custDataLst>
              <p:tags r:id="rId3"/>
            </p:custDataLst>
          </p:nvPr>
        </p:nvSpPr>
        <p:spPr>
          <a:xfrm>
            <a:off x="462116" y="3603311"/>
            <a:ext cx="8229600" cy="275460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Explain the facts that are pertinent to that conclusion.</a:t>
            </a:r>
          </a:p>
          <a:p>
            <a:pPr marL="342900" indent="-342900">
              <a:spcAft>
                <a:spcPts val="600"/>
              </a:spcAft>
              <a:buClr>
                <a:schemeClr val="tx1"/>
              </a:buClr>
              <a:buFont typeface="Arial" panose="020B0604020202020204" pitchFamily="34" charset="0"/>
              <a:buChar char="•"/>
              <a:defRPr/>
            </a:pPr>
            <a:r>
              <a:rPr lang="en-US" sz="2000" dirty="0"/>
              <a:t>Note the absence of a basis for submission of the case to Compensation Service (211B) for consideration of an extra-schedular rating, if applicable.</a:t>
            </a:r>
          </a:p>
          <a:p>
            <a:pPr marL="342900" indent="-342900">
              <a:spcAft>
                <a:spcPts val="600"/>
              </a:spcAft>
              <a:buClr>
                <a:schemeClr val="tx1"/>
              </a:buClr>
              <a:buFont typeface="Arial" panose="020B0604020202020204" pitchFamily="34" charset="0"/>
              <a:buChar char="•"/>
              <a:defRPr/>
            </a:pPr>
            <a:r>
              <a:rPr lang="en-US" sz="2000" dirty="0"/>
              <a:t>Include an explanation of the reasons for this decision, and the reasoning for finding that SC disabilities alone are not sufficiently severe enough to render the Veteran unemployable. </a:t>
            </a:r>
          </a:p>
          <a:p>
            <a:endParaRPr lang="en-US" dirty="0"/>
          </a:p>
        </p:txBody>
      </p:sp>
      <p:sp>
        <p:nvSpPr>
          <p:cNvPr id="6" name="TextBox 5">
            <a:extLst>
              <a:ext uri="{FF2B5EF4-FFF2-40B4-BE49-F238E27FC236}">
                <a16:creationId xmlns:a16="http://schemas.microsoft.com/office/drawing/2014/main" id="{C121C3BB-0011-4634-8A24-94666EF91384}"/>
              </a:ext>
            </a:extLst>
          </p:cNvPr>
          <p:cNvSpPr txBox="1"/>
          <p:nvPr>
            <p:custDataLst>
              <p:tags r:id="rId4"/>
            </p:custDataLst>
          </p:nvPr>
        </p:nvSpPr>
        <p:spPr>
          <a:xfrm>
            <a:off x="462116" y="2804170"/>
            <a:ext cx="8229600" cy="707886"/>
          </a:xfrm>
          <a:prstGeom prst="rect">
            <a:avLst/>
          </a:prstGeom>
          <a:noFill/>
        </p:spPr>
        <p:txBody>
          <a:bodyPr wrap="square" rtlCol="0">
            <a:spAutoFit/>
          </a:bodyPr>
          <a:lstStyle/>
          <a:p>
            <a:pPr>
              <a:spcAft>
                <a:spcPts val="600"/>
              </a:spcAft>
            </a:pPr>
            <a:r>
              <a:rPr lang="en-US" sz="2000" dirty="0"/>
              <a:t>VBMS-R will prompt you to select one of the above denial reasons, and provide system generated text. You must ensure to add the following: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4D6F-C8A0-4114-9E37-79C3FAD98D31}"/>
              </a:ext>
            </a:extLst>
          </p:cNvPr>
          <p:cNvSpPr>
            <a:spLocks noGrp="1"/>
          </p:cNvSpPr>
          <p:nvPr>
            <p:ph type="title"/>
            <p:custDataLst>
              <p:tags r:id="rId1"/>
            </p:custDataLst>
          </p:nvPr>
        </p:nvSpPr>
        <p:spPr>
          <a:xfrm>
            <a:off x="0" y="2885566"/>
            <a:ext cx="9144000" cy="1086867"/>
          </a:xfrm>
        </p:spPr>
        <p:txBody>
          <a:bodyPr/>
          <a:lstStyle/>
          <a:p>
            <a:pPr>
              <a:defRPr/>
            </a:pPr>
            <a:r>
              <a:rPr lang="en-US" dirty="0"/>
              <a:t>Questions</a:t>
            </a:r>
          </a:p>
        </p:txBody>
      </p:sp>
      <p:sp>
        <p:nvSpPr>
          <p:cNvPr id="6" name="Slide Number Placeholder 5">
            <a:extLst>
              <a:ext uri="{FF2B5EF4-FFF2-40B4-BE49-F238E27FC236}">
                <a16:creationId xmlns:a16="http://schemas.microsoft.com/office/drawing/2014/main" id="{64864724-00B1-48BC-9E68-08E502577673}"/>
              </a:ext>
            </a:extLst>
          </p:cNvPr>
          <p:cNvSpPr>
            <a:spLocks noGrp="1"/>
          </p:cNvSpPr>
          <p:nvPr>
            <p:ph type="sldNum" sz="quarter" idx="12"/>
            <p:custDataLst>
              <p:tags r:id="rId2"/>
            </p:custDataLst>
          </p:nvPr>
        </p:nvSpPr>
        <p:spPr>
          <a:xfrm>
            <a:off x="6931152" y="6601976"/>
            <a:ext cx="2133600" cy="365125"/>
          </a:xfrm>
        </p:spPr>
        <p:txBody>
          <a:bodyPr/>
          <a:lstStyle/>
          <a:p>
            <a:fld id="{026C0F2E-1AFF-4838-8AC7-2B4408283CAA}" type="slidenum">
              <a:rPr lang="en-US" altLang="en-US" smtClean="0"/>
              <a:pPr/>
              <a:t>21</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EE4D-B31A-486D-B7A5-06FC3F5E34ED}"/>
              </a:ext>
            </a:extLst>
          </p:cNvPr>
          <p:cNvSpPr>
            <a:spLocks noGrp="1"/>
          </p:cNvSpPr>
          <p:nvPr>
            <p:ph type="title"/>
            <p:custDataLst>
              <p:tags r:id="rId1"/>
            </p:custDataLst>
          </p:nvPr>
        </p:nvSpPr>
        <p:spPr>
          <a:xfrm>
            <a:off x="0" y="793629"/>
            <a:ext cx="9144000" cy="1086867"/>
          </a:xfrm>
        </p:spPr>
        <p:txBody>
          <a:bodyPr/>
          <a:lstStyle/>
          <a:p>
            <a:pPr>
              <a:defRPr/>
            </a:pPr>
            <a:r>
              <a:rPr lang="en-US" dirty="0"/>
              <a:t>References</a:t>
            </a:r>
          </a:p>
        </p:txBody>
      </p:sp>
      <p:sp>
        <p:nvSpPr>
          <p:cNvPr id="5123" name="Content Placeholder 2">
            <a:extLst>
              <a:ext uri="{FF2B5EF4-FFF2-40B4-BE49-F238E27FC236}">
                <a16:creationId xmlns:a16="http://schemas.microsoft.com/office/drawing/2014/main" id="{26A6FEE7-2576-4AAF-BC30-2F81B40CBEE7}"/>
              </a:ext>
            </a:extLst>
          </p:cNvPr>
          <p:cNvSpPr>
            <a:spLocks noGrp="1"/>
          </p:cNvSpPr>
          <p:nvPr>
            <p:ph idx="1"/>
            <p:custDataLst>
              <p:tags r:id="rId2"/>
            </p:custDataLst>
          </p:nvPr>
        </p:nvSpPr>
        <p:spPr>
          <a:xfrm>
            <a:off x="457200" y="2057400"/>
            <a:ext cx="8229600" cy="3916363"/>
          </a:xfrm>
        </p:spPr>
        <p:txBody>
          <a:bodyPr>
            <a:normAutofit/>
          </a:bodyPr>
          <a:lstStyle/>
          <a:p>
            <a:pPr marL="225425" indent="-225425">
              <a:lnSpc>
                <a:spcPct val="110000"/>
              </a:lnSpc>
              <a:defRPr/>
            </a:pPr>
            <a:r>
              <a:rPr lang="en-US" altLang="en-US" dirty="0"/>
              <a:t>38 CFR 4.16, Total Disability Ratings for Compensation Based on </a:t>
            </a:r>
            <a:r>
              <a:rPr lang="en-US" altLang="en-US" dirty="0" err="1"/>
              <a:t>Unemployability</a:t>
            </a:r>
            <a:r>
              <a:rPr lang="en-US" altLang="en-US" dirty="0"/>
              <a:t> of the Individual</a:t>
            </a:r>
          </a:p>
          <a:p>
            <a:pPr marL="225425" indent="-225425">
              <a:lnSpc>
                <a:spcPct val="110000"/>
              </a:lnSpc>
              <a:defRPr/>
            </a:pPr>
            <a:r>
              <a:rPr lang="en-US" altLang="en-US" dirty="0"/>
              <a:t>38 CFR 4.10, Functional Impairment</a:t>
            </a:r>
          </a:p>
          <a:p>
            <a:pPr marL="225425" indent="-225425">
              <a:lnSpc>
                <a:spcPct val="110000"/>
              </a:lnSpc>
              <a:defRPr/>
            </a:pPr>
            <a:r>
              <a:rPr lang="en-US" altLang="en-US" dirty="0"/>
              <a:t>M21-1, Part IV, Subpart ii.2.F</a:t>
            </a:r>
            <a:r>
              <a:rPr lang="fr-FR" altLang="en-US" dirty="0"/>
              <a:t>, </a:t>
            </a:r>
            <a:r>
              <a:rPr lang="en-US" altLang="en-US" dirty="0"/>
              <a:t>Compensation Based on Individual </a:t>
            </a:r>
            <a:r>
              <a:rPr lang="en-US" altLang="en-US" dirty="0" err="1"/>
              <a:t>Unemployability</a:t>
            </a:r>
            <a:r>
              <a:rPr lang="en-US" altLang="en-US" dirty="0"/>
              <a:t> (IU)</a:t>
            </a:r>
          </a:p>
          <a:p>
            <a:pPr marL="225425" indent="-225425">
              <a:lnSpc>
                <a:spcPct val="110000"/>
              </a:lnSpc>
              <a:defRPr/>
            </a:pPr>
            <a:r>
              <a:rPr lang="en-US" altLang="en-US" dirty="0"/>
              <a:t>M21-1, Part III, Subpart iv.</a:t>
            </a:r>
            <a:r>
              <a:rPr lang="en-US" dirty="0"/>
              <a:t>6.B, Determining the Issues</a:t>
            </a:r>
          </a:p>
          <a:p>
            <a:pPr marL="225425" indent="-225425">
              <a:lnSpc>
                <a:spcPct val="110000"/>
              </a:lnSpc>
              <a:defRPr/>
            </a:pPr>
            <a:r>
              <a:rPr lang="en-US" dirty="0"/>
              <a:t>M21-1, Part IV, Subpart ii.2.H, Special Monthly Compensation (SMC) </a:t>
            </a:r>
            <a:endParaRPr lang="en-US" altLang="en-US" dirty="0"/>
          </a:p>
        </p:txBody>
      </p:sp>
      <p:sp>
        <p:nvSpPr>
          <p:cNvPr id="3" name="Slide Number Placeholder 2">
            <a:extLst>
              <a:ext uri="{FF2B5EF4-FFF2-40B4-BE49-F238E27FC236}">
                <a16:creationId xmlns:a16="http://schemas.microsoft.com/office/drawing/2014/main" id="{B5BAB2E0-8177-4E86-B5BE-285D97579DA9}"/>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641F-90EE-457B-BF80-EF29DB9B64B0}"/>
              </a:ext>
            </a:extLst>
          </p:cNvPr>
          <p:cNvSpPr>
            <a:spLocks noGrp="1"/>
          </p:cNvSpPr>
          <p:nvPr>
            <p:ph type="title"/>
            <p:custDataLst>
              <p:tags r:id="rId1"/>
            </p:custDataLst>
          </p:nvPr>
        </p:nvSpPr>
        <p:spPr>
          <a:xfrm>
            <a:off x="0" y="793629"/>
            <a:ext cx="9144000" cy="1086867"/>
          </a:xfrm>
        </p:spPr>
        <p:txBody>
          <a:bodyPr/>
          <a:lstStyle/>
          <a:p>
            <a:pPr>
              <a:defRPr/>
            </a:pPr>
            <a:r>
              <a:rPr lang="en-US" dirty="0"/>
              <a:t>Is the Claim Ready for Decision?</a:t>
            </a:r>
          </a:p>
        </p:txBody>
      </p:sp>
      <p:sp>
        <p:nvSpPr>
          <p:cNvPr id="6147" name="Content Placeholder 2">
            <a:extLst>
              <a:ext uri="{FF2B5EF4-FFF2-40B4-BE49-F238E27FC236}">
                <a16:creationId xmlns:a16="http://schemas.microsoft.com/office/drawing/2014/main" id="{1C16A86A-1558-46F6-8FB0-4D8379B267BD}"/>
              </a:ext>
            </a:extLst>
          </p:cNvPr>
          <p:cNvSpPr>
            <a:spLocks noGrp="1"/>
          </p:cNvSpPr>
          <p:nvPr>
            <p:ph idx="1"/>
            <p:custDataLst>
              <p:tags r:id="rId2"/>
            </p:custDataLst>
          </p:nvPr>
        </p:nvSpPr>
        <p:spPr>
          <a:xfrm>
            <a:off x="457200" y="2057401"/>
            <a:ext cx="8229600" cy="3048000"/>
          </a:xfrm>
        </p:spPr>
        <p:txBody>
          <a:bodyPr>
            <a:normAutofit fontScale="92500" lnSpcReduction="10000"/>
          </a:bodyPr>
          <a:lstStyle/>
          <a:p>
            <a:pPr>
              <a:lnSpc>
                <a:spcPct val="110000"/>
              </a:lnSpc>
              <a:defRPr/>
            </a:pPr>
            <a:r>
              <a:rPr lang="en-US" altLang="en-US" dirty="0"/>
              <a:t>Thoroughly review all available evidence to determine if all appropriate development action has been taken.</a:t>
            </a:r>
          </a:p>
          <a:p>
            <a:pPr marL="569913" lvl="1" indent="-354013">
              <a:lnSpc>
                <a:spcPct val="110000"/>
              </a:lnSpc>
              <a:defRPr/>
            </a:pPr>
            <a:r>
              <a:rPr lang="en-US" altLang="en-US" dirty="0"/>
              <a:t>Was a Section 5103 notice necessary, and if so, sent?  </a:t>
            </a:r>
          </a:p>
          <a:p>
            <a:pPr marL="569913" lvl="1" indent="-354013">
              <a:lnSpc>
                <a:spcPct val="110000"/>
              </a:lnSpc>
              <a:defRPr/>
            </a:pPr>
            <a:r>
              <a:rPr lang="en-US" altLang="en-US" dirty="0"/>
              <a:t>Is a VA Form 21-8940 of record?</a:t>
            </a:r>
          </a:p>
          <a:p>
            <a:pPr marL="569913" lvl="1" indent="-354013">
              <a:lnSpc>
                <a:spcPct val="110000"/>
              </a:lnSpc>
              <a:defRPr/>
            </a:pPr>
            <a:r>
              <a:rPr lang="en-US" altLang="en-US" dirty="0"/>
              <a:t>Were all necessary service treatment records, clinical records, personnel records, and private treatment records obtained?</a:t>
            </a:r>
          </a:p>
          <a:p>
            <a:pPr marL="569913" lvl="1" indent="-354013">
              <a:lnSpc>
                <a:spcPct val="110000"/>
              </a:lnSpc>
              <a:defRPr/>
            </a:pPr>
            <a:r>
              <a:rPr lang="en-US" altLang="en-US" dirty="0"/>
              <a:t>Was an examination necessary, and if so, were appropriate examination(s) conducted?</a:t>
            </a:r>
          </a:p>
          <a:p>
            <a:pPr marL="569913" lvl="1" indent="-354013">
              <a:lnSpc>
                <a:spcPct val="110000"/>
              </a:lnSpc>
              <a:defRPr/>
            </a:pPr>
            <a:r>
              <a:rPr lang="en-US" altLang="en-US" dirty="0"/>
              <a:t>Is the Veteran’s required employment history of record?</a:t>
            </a:r>
          </a:p>
          <a:p>
            <a:pPr>
              <a:defRPr/>
            </a:pPr>
            <a:endParaRPr lang="en-US" altLang="en-US" dirty="0"/>
          </a:p>
        </p:txBody>
      </p:sp>
      <p:sp>
        <p:nvSpPr>
          <p:cNvPr id="6149" name="TextBox 2">
            <a:extLst>
              <a:ext uri="{FF2B5EF4-FFF2-40B4-BE49-F238E27FC236}">
                <a16:creationId xmlns:a16="http://schemas.microsoft.com/office/drawing/2014/main" id="{B372B578-F34E-4A5B-9038-C1E5C8C85581}"/>
              </a:ext>
            </a:extLst>
          </p:cNvPr>
          <p:cNvSpPr txBox="1">
            <a:spLocks noChangeArrowheads="1"/>
          </p:cNvSpPr>
          <p:nvPr>
            <p:custDataLst>
              <p:tags r:id="rId3"/>
            </p:custDataLst>
          </p:nvPr>
        </p:nvSpPr>
        <p:spPr bwMode="auto">
          <a:xfrm>
            <a:off x="0" y="588873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Font typeface="Wingdings" panose="05000000000000000000" pitchFamily="2" charset="2"/>
              <a:buChar char="Ø"/>
              <a:defRPr sz="2800">
                <a:solidFill>
                  <a:srgbClr val="1D3275"/>
                </a:solidFill>
                <a:latin typeface="Times New Roman" panose="02020603050405020304" pitchFamily="18" charset="0"/>
                <a:cs typeface="Times New Roman" panose="02020603050405020304" pitchFamily="18" charset="0"/>
              </a:defRPr>
            </a:lvl1pPr>
            <a:lvl2pPr marL="742950" indent="-285750">
              <a:spcBef>
                <a:spcPct val="20000"/>
              </a:spcBef>
              <a:buChar char="–"/>
              <a:defRPr sz="2400">
                <a:solidFill>
                  <a:srgbClr val="1D3275"/>
                </a:solidFill>
                <a:latin typeface="Tahoma" panose="020B0604030504040204" pitchFamily="34" charset="0"/>
                <a:cs typeface="Times New Roman" panose="02020603050405020304" pitchFamily="18" charset="0"/>
              </a:defRPr>
            </a:lvl2pPr>
            <a:lvl3pPr marL="1143000" indent="-228600">
              <a:spcBef>
                <a:spcPct val="20000"/>
              </a:spcBef>
              <a:buClr>
                <a:srgbClr val="CC0000"/>
              </a:buClr>
              <a:buChar char="•"/>
              <a:defRPr sz="2000">
                <a:solidFill>
                  <a:srgbClr val="1D3275"/>
                </a:solidFill>
                <a:latin typeface="Tahoma" panose="020B0604030504040204" pitchFamily="34" charset="0"/>
                <a:cs typeface="Times New Roman" panose="02020603050405020304" pitchFamily="18" charset="0"/>
              </a:defRPr>
            </a:lvl3pPr>
            <a:lvl4pPr marL="16002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4pPr>
            <a:lvl5pPr marL="20574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9pPr>
          </a:lstStyle>
          <a:p>
            <a:pPr algn="ctr" eaLnBrk="1" hangingPunct="1">
              <a:spcBef>
                <a:spcPct val="0"/>
              </a:spcBef>
              <a:spcAft>
                <a:spcPts val="600"/>
              </a:spcAft>
              <a:buClrTx/>
              <a:buFontTx/>
              <a:buNone/>
            </a:pPr>
            <a:r>
              <a:rPr lang="en-US" altLang="en-US" sz="2000" i="1" dirty="0">
                <a:solidFill>
                  <a:schemeClr val="tx1"/>
                </a:solidFill>
                <a:latin typeface="+mj-lt"/>
              </a:rPr>
              <a:t>See Handout pages 3 &amp; 4 </a:t>
            </a:r>
          </a:p>
        </p:txBody>
      </p:sp>
      <p:sp>
        <p:nvSpPr>
          <p:cNvPr id="3" name="Slide Number Placeholder 2">
            <a:extLst>
              <a:ext uri="{FF2B5EF4-FFF2-40B4-BE49-F238E27FC236}">
                <a16:creationId xmlns:a16="http://schemas.microsoft.com/office/drawing/2014/main" id="{28D502E2-B63D-408A-9A33-02AEB0E9F315}"/>
              </a:ext>
            </a:extLst>
          </p:cNvPr>
          <p:cNvSpPr>
            <a:spLocks noGrp="1"/>
          </p:cNvSpPr>
          <p:nvPr>
            <p:ph type="sldNum" sz="quarter" idx="12"/>
            <p:custDataLst>
              <p:tags r:id="rId4"/>
            </p:custDataLst>
          </p:nvPr>
        </p:nvSpPr>
        <p:spPr>
          <a:xfrm>
            <a:off x="6931152" y="6601976"/>
            <a:ext cx="2133600" cy="365125"/>
          </a:xfrm>
        </p:spPr>
        <p:txBody>
          <a:bodyPr/>
          <a:lstStyle/>
          <a:p>
            <a:fld id="{026C0F2E-1AFF-4838-8AC7-2B4408283CAA}" type="slidenum">
              <a:rPr lang="en-US" altLang="en-US" smtClean="0"/>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1723-1E54-4EFA-AE1E-B9A136B55D56}"/>
              </a:ext>
            </a:extLst>
          </p:cNvPr>
          <p:cNvSpPr>
            <a:spLocks noGrp="1"/>
          </p:cNvSpPr>
          <p:nvPr>
            <p:ph type="title"/>
            <p:custDataLst>
              <p:tags r:id="rId1"/>
            </p:custDataLst>
          </p:nvPr>
        </p:nvSpPr>
        <p:spPr>
          <a:xfrm>
            <a:off x="0" y="793629"/>
            <a:ext cx="9144000" cy="1086867"/>
          </a:xfrm>
        </p:spPr>
        <p:txBody>
          <a:bodyPr/>
          <a:lstStyle/>
          <a:p>
            <a:pPr>
              <a:defRPr/>
            </a:pPr>
            <a:r>
              <a:rPr lang="en-US" dirty="0"/>
              <a:t>Contentions</a:t>
            </a:r>
          </a:p>
        </p:txBody>
      </p:sp>
      <p:sp>
        <p:nvSpPr>
          <p:cNvPr id="7171" name="Content Placeholder 2">
            <a:extLst>
              <a:ext uri="{FF2B5EF4-FFF2-40B4-BE49-F238E27FC236}">
                <a16:creationId xmlns:a16="http://schemas.microsoft.com/office/drawing/2014/main" id="{A52BC2A9-EA06-41F3-B2E4-467366311F98}"/>
              </a:ext>
            </a:extLst>
          </p:cNvPr>
          <p:cNvSpPr>
            <a:spLocks noGrp="1"/>
          </p:cNvSpPr>
          <p:nvPr>
            <p:ph idx="1"/>
            <p:custDataLst>
              <p:tags r:id="rId2"/>
            </p:custDataLst>
          </p:nvPr>
        </p:nvSpPr>
        <p:spPr>
          <a:xfrm>
            <a:off x="457200" y="2057400"/>
            <a:ext cx="8229600" cy="3916363"/>
          </a:xfrm>
        </p:spPr>
        <p:txBody>
          <a:bodyPr/>
          <a:lstStyle/>
          <a:p>
            <a:r>
              <a:rPr lang="en-US" altLang="en-US" dirty="0"/>
              <a:t>A claim for IU may not be freestanding, but must be part of a claim for increased evaluation or original service connection. </a:t>
            </a:r>
          </a:p>
          <a:p>
            <a:endParaRPr lang="en-US" altLang="en-US" dirty="0"/>
          </a:p>
          <a:p>
            <a:r>
              <a:rPr lang="en-US" altLang="en-US" dirty="0"/>
              <a:t>In addition to the issue of IU itself, the evaluation of every service-connected condition identified by the Veteran as the cause of IU are also contentions.</a:t>
            </a:r>
          </a:p>
        </p:txBody>
      </p:sp>
      <p:sp>
        <p:nvSpPr>
          <p:cNvPr id="3" name="Slide Number Placeholder 2">
            <a:extLst>
              <a:ext uri="{FF2B5EF4-FFF2-40B4-BE49-F238E27FC236}">
                <a16:creationId xmlns:a16="http://schemas.microsoft.com/office/drawing/2014/main" id="{37299BBD-8057-4C9F-9E5A-540157C37A6A}"/>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8224-3DAF-4FE4-A44B-02477DAACFC3}"/>
              </a:ext>
            </a:extLst>
          </p:cNvPr>
          <p:cNvSpPr>
            <a:spLocks noGrp="1"/>
          </p:cNvSpPr>
          <p:nvPr>
            <p:ph type="title"/>
            <p:custDataLst>
              <p:tags r:id="rId1"/>
            </p:custDataLst>
          </p:nvPr>
        </p:nvSpPr>
        <p:spPr>
          <a:xfrm>
            <a:off x="0" y="793629"/>
            <a:ext cx="9144000" cy="1086867"/>
          </a:xfrm>
        </p:spPr>
        <p:txBody>
          <a:bodyPr/>
          <a:lstStyle/>
          <a:p>
            <a:pPr>
              <a:defRPr/>
            </a:pPr>
            <a:r>
              <a:rPr lang="en-US" dirty="0"/>
              <a:t>Effect of SC Disabilities</a:t>
            </a:r>
          </a:p>
        </p:txBody>
      </p:sp>
      <p:sp>
        <p:nvSpPr>
          <p:cNvPr id="7171" name="Content Placeholder 2">
            <a:extLst>
              <a:ext uri="{FF2B5EF4-FFF2-40B4-BE49-F238E27FC236}">
                <a16:creationId xmlns:a16="http://schemas.microsoft.com/office/drawing/2014/main" id="{04FE88AE-13AF-44DE-A4F4-FBA04A95A95A}"/>
              </a:ext>
            </a:extLst>
          </p:cNvPr>
          <p:cNvSpPr>
            <a:spLocks noGrp="1"/>
          </p:cNvSpPr>
          <p:nvPr>
            <p:ph idx="1"/>
            <p:custDataLst>
              <p:tags r:id="rId2"/>
            </p:custDataLst>
          </p:nvPr>
        </p:nvSpPr>
        <p:spPr>
          <a:xfrm>
            <a:off x="457200" y="2057401"/>
            <a:ext cx="8229600" cy="914400"/>
          </a:xfrm>
        </p:spPr>
        <p:txBody>
          <a:bodyPr>
            <a:normAutofit lnSpcReduction="10000"/>
          </a:bodyPr>
          <a:lstStyle/>
          <a:p>
            <a:pPr marL="0" indent="0">
              <a:buFont typeface="Wingdings" panose="05000000000000000000" pitchFamily="2" charset="2"/>
              <a:buNone/>
              <a:defRPr/>
            </a:pPr>
            <a:r>
              <a:rPr lang="en-US" dirty="0"/>
              <a:t>Where the schedular requirements are met and in the judgment of the rating agency such service-connected disabilities render the Veteran unemployable, the following will be disregarded: </a:t>
            </a:r>
          </a:p>
        </p:txBody>
      </p:sp>
      <p:sp>
        <p:nvSpPr>
          <p:cNvPr id="8197" name="TextBox 2">
            <a:extLst>
              <a:ext uri="{FF2B5EF4-FFF2-40B4-BE49-F238E27FC236}">
                <a16:creationId xmlns:a16="http://schemas.microsoft.com/office/drawing/2014/main" id="{9FF683C5-C2BB-4DD0-9F79-7E17DCA1598B}"/>
              </a:ext>
            </a:extLst>
          </p:cNvPr>
          <p:cNvSpPr txBox="1">
            <a:spLocks noChangeArrowheads="1"/>
          </p:cNvSpPr>
          <p:nvPr>
            <p:custDataLst>
              <p:tags r:id="rId3"/>
            </p:custDataLst>
          </p:nvPr>
        </p:nvSpPr>
        <p:spPr bwMode="auto">
          <a:xfrm>
            <a:off x="0" y="588775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Font typeface="Wingdings" panose="05000000000000000000" pitchFamily="2" charset="2"/>
              <a:buChar char="Ø"/>
              <a:defRPr sz="2800">
                <a:solidFill>
                  <a:srgbClr val="1D3275"/>
                </a:solidFill>
                <a:latin typeface="Times New Roman" panose="02020603050405020304" pitchFamily="18" charset="0"/>
                <a:cs typeface="Times New Roman" panose="02020603050405020304" pitchFamily="18" charset="0"/>
              </a:defRPr>
            </a:lvl1pPr>
            <a:lvl2pPr marL="742950" indent="-285750">
              <a:spcBef>
                <a:spcPct val="20000"/>
              </a:spcBef>
              <a:buChar char="–"/>
              <a:defRPr sz="2400">
                <a:solidFill>
                  <a:srgbClr val="1D3275"/>
                </a:solidFill>
                <a:latin typeface="Tahoma" panose="020B0604030504040204" pitchFamily="34" charset="0"/>
                <a:cs typeface="Times New Roman" panose="02020603050405020304" pitchFamily="18" charset="0"/>
              </a:defRPr>
            </a:lvl2pPr>
            <a:lvl3pPr marL="1143000" indent="-228600">
              <a:spcBef>
                <a:spcPct val="20000"/>
              </a:spcBef>
              <a:buClr>
                <a:srgbClr val="CC0000"/>
              </a:buClr>
              <a:buChar char="•"/>
              <a:defRPr sz="2000">
                <a:solidFill>
                  <a:srgbClr val="1D3275"/>
                </a:solidFill>
                <a:latin typeface="Tahoma" panose="020B0604030504040204" pitchFamily="34" charset="0"/>
                <a:cs typeface="Times New Roman" panose="02020603050405020304" pitchFamily="18" charset="0"/>
              </a:defRPr>
            </a:lvl3pPr>
            <a:lvl4pPr marL="16002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4pPr>
            <a:lvl5pPr marL="2057400" indent="-228600">
              <a:spcBef>
                <a:spcPct val="20000"/>
              </a:spcBef>
              <a:buChar char="»"/>
              <a:defRPr sz="2000">
                <a:solidFill>
                  <a:srgbClr val="1D3275"/>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1D3275"/>
                </a:solidFill>
                <a:latin typeface="Tahoma" panose="020B0604030504040204" pitchFamily="34" charset="0"/>
                <a:cs typeface="Times New Roman" panose="02020603050405020304" pitchFamily="18" charset="0"/>
              </a:defRPr>
            </a:lvl9pPr>
          </a:lstStyle>
          <a:p>
            <a:pPr algn="ctr" eaLnBrk="1" hangingPunct="1">
              <a:spcBef>
                <a:spcPct val="0"/>
              </a:spcBef>
              <a:spcAft>
                <a:spcPts val="600"/>
              </a:spcAft>
              <a:buClrTx/>
              <a:buFontTx/>
              <a:buNone/>
            </a:pPr>
            <a:r>
              <a:rPr lang="en-US" altLang="en-US" sz="2000" i="1" dirty="0">
                <a:solidFill>
                  <a:schemeClr val="tx1"/>
                </a:solidFill>
                <a:latin typeface="+mj-lt"/>
              </a:rPr>
              <a:t>See Handout page 5</a:t>
            </a:r>
          </a:p>
        </p:txBody>
      </p:sp>
      <p:sp>
        <p:nvSpPr>
          <p:cNvPr id="3" name="Slide Number Placeholder 2">
            <a:extLst>
              <a:ext uri="{FF2B5EF4-FFF2-40B4-BE49-F238E27FC236}">
                <a16:creationId xmlns:a16="http://schemas.microsoft.com/office/drawing/2014/main" id="{BF7EFEA6-91F7-4675-9564-4E74D5331765}"/>
              </a:ext>
            </a:extLst>
          </p:cNvPr>
          <p:cNvSpPr>
            <a:spLocks noGrp="1"/>
          </p:cNvSpPr>
          <p:nvPr>
            <p:ph type="sldNum" sz="quarter" idx="12"/>
            <p:custDataLst>
              <p:tags r:id="rId4"/>
            </p:custDataLst>
          </p:nvPr>
        </p:nvSpPr>
        <p:spPr>
          <a:xfrm>
            <a:off x="6931152" y="6601976"/>
            <a:ext cx="2133600" cy="365125"/>
          </a:xfrm>
        </p:spPr>
        <p:txBody>
          <a:bodyPr/>
          <a:lstStyle/>
          <a:p>
            <a:fld id="{8DB253AC-3A32-4BF4-AF70-93D597E76BB6}" type="slidenum">
              <a:rPr lang="en-US" altLang="en-US" smtClean="0"/>
              <a:pPr/>
              <a:t>6</a:t>
            </a:fld>
            <a:endParaRPr lang="en-US" altLang="en-US" dirty="0"/>
          </a:p>
        </p:txBody>
      </p:sp>
      <p:sp>
        <p:nvSpPr>
          <p:cNvPr id="5" name="TextBox 4">
            <a:extLst>
              <a:ext uri="{FF2B5EF4-FFF2-40B4-BE49-F238E27FC236}">
                <a16:creationId xmlns:a16="http://schemas.microsoft.com/office/drawing/2014/main" id="{7E02A63F-9762-4031-B2D9-3FD237C70EEC}"/>
              </a:ext>
            </a:extLst>
          </p:cNvPr>
          <p:cNvSpPr txBox="1"/>
          <p:nvPr>
            <p:custDataLst>
              <p:tags r:id="rId5"/>
            </p:custDataLst>
          </p:nvPr>
        </p:nvSpPr>
        <p:spPr>
          <a:xfrm>
            <a:off x="457200" y="2971801"/>
            <a:ext cx="8229600" cy="2246769"/>
          </a:xfrm>
          <a:prstGeom prst="rect">
            <a:avLst/>
          </a:prstGeom>
          <a:noFill/>
        </p:spPr>
        <p:txBody>
          <a:bodyPr wrap="square" rtlCol="0">
            <a:spAutoFit/>
          </a:bodyPr>
          <a:lstStyle/>
          <a:p>
            <a:pPr marL="628650" lvl="1" indent="-284163">
              <a:spcAft>
                <a:spcPts val="600"/>
              </a:spcAft>
              <a:buFont typeface="Arial" panose="020B0604020202020204" pitchFamily="34" charset="0"/>
              <a:buChar char="•"/>
              <a:defRPr/>
            </a:pPr>
            <a:r>
              <a:rPr lang="en-US" sz="2000" dirty="0"/>
              <a:t>Age</a:t>
            </a:r>
          </a:p>
          <a:p>
            <a:pPr marL="628650" lvl="1" indent="-284163">
              <a:spcAft>
                <a:spcPts val="600"/>
              </a:spcAft>
              <a:buFont typeface="Arial" panose="020B0604020202020204" pitchFamily="34" charset="0"/>
              <a:buChar char="•"/>
              <a:defRPr/>
            </a:pPr>
            <a:r>
              <a:rPr lang="en-US" sz="2000" dirty="0"/>
              <a:t>The existence or degree of nonservice-connected disabilities</a:t>
            </a:r>
          </a:p>
          <a:p>
            <a:pPr marL="628650" lvl="1" indent="-284163">
              <a:spcAft>
                <a:spcPts val="600"/>
              </a:spcAft>
              <a:buFont typeface="Arial" panose="020B0604020202020204" pitchFamily="34" charset="0"/>
              <a:buChar char="•"/>
              <a:defRPr/>
            </a:pPr>
            <a:r>
              <a:rPr lang="en-US" sz="2000" dirty="0"/>
              <a:t>Previous unemployability status</a:t>
            </a:r>
          </a:p>
          <a:p>
            <a:pPr marL="1139825" lvl="2" indent="-342900">
              <a:spcAft>
                <a:spcPts val="600"/>
              </a:spcAft>
              <a:buFont typeface="Arial" panose="020B0604020202020204" pitchFamily="34" charset="0"/>
              <a:buChar char="•"/>
              <a:defRPr/>
            </a:pPr>
            <a:r>
              <a:rPr lang="en-US" dirty="0"/>
              <a:t>Due to a work related injury, NSC condition(s), voluntary withdrawal from the labor market, or retirement. </a:t>
            </a:r>
          </a:p>
          <a:p>
            <a:pPr marL="628650" lvl="1" indent="-284163">
              <a:spcAft>
                <a:spcPts val="600"/>
              </a:spcAft>
              <a:buFont typeface="Arial" panose="020B0604020202020204" pitchFamily="34" charset="0"/>
              <a:buChar char="•"/>
              <a:defRPr/>
            </a:pPr>
            <a:r>
              <a:rPr lang="en-US" sz="2000" dirty="0"/>
              <a:t>Availability of work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CDD1-01A2-4A63-8F79-CD64035F0D85}"/>
              </a:ext>
            </a:extLst>
          </p:cNvPr>
          <p:cNvSpPr>
            <a:spLocks noGrp="1"/>
          </p:cNvSpPr>
          <p:nvPr>
            <p:ph type="title"/>
            <p:custDataLst>
              <p:tags r:id="rId1"/>
            </p:custDataLst>
          </p:nvPr>
        </p:nvSpPr>
        <p:spPr>
          <a:xfrm>
            <a:off x="0" y="793629"/>
            <a:ext cx="9144000" cy="1086867"/>
          </a:xfrm>
        </p:spPr>
        <p:txBody>
          <a:bodyPr/>
          <a:lstStyle/>
          <a:p>
            <a:pPr>
              <a:defRPr/>
            </a:pPr>
            <a:r>
              <a:rPr lang="en-US" dirty="0"/>
              <a:t>How to Determine </a:t>
            </a:r>
            <a:r>
              <a:rPr lang="en-US" dirty="0" err="1"/>
              <a:t>Unemployability</a:t>
            </a:r>
            <a:endParaRPr lang="en-US" dirty="0"/>
          </a:p>
        </p:txBody>
      </p:sp>
      <p:sp>
        <p:nvSpPr>
          <p:cNvPr id="9219" name="Content Placeholder 2">
            <a:extLst>
              <a:ext uri="{FF2B5EF4-FFF2-40B4-BE49-F238E27FC236}">
                <a16:creationId xmlns:a16="http://schemas.microsoft.com/office/drawing/2014/main" id="{C986885F-36B8-42A0-BED5-662DA9218F58}"/>
              </a:ext>
            </a:extLst>
          </p:cNvPr>
          <p:cNvSpPr>
            <a:spLocks noGrp="1"/>
          </p:cNvSpPr>
          <p:nvPr>
            <p:ph idx="1"/>
            <p:custDataLst>
              <p:tags r:id="rId2"/>
            </p:custDataLst>
          </p:nvPr>
        </p:nvSpPr>
        <p:spPr>
          <a:xfrm>
            <a:off x="457200" y="2057400"/>
            <a:ext cx="8229600" cy="3916363"/>
          </a:xfrm>
        </p:spPr>
        <p:txBody>
          <a:bodyPr/>
          <a:lstStyle/>
          <a:p>
            <a:pPr>
              <a:buClr>
                <a:schemeClr val="tx1"/>
              </a:buClr>
            </a:pPr>
            <a:r>
              <a:rPr lang="en-US" altLang="en-US" dirty="0"/>
              <a:t>Determine functional impairment, considering</a:t>
            </a:r>
          </a:p>
          <a:p>
            <a:pPr marL="569913" lvl="1" indent="-284163">
              <a:buClr>
                <a:schemeClr val="tx1"/>
              </a:buClr>
            </a:pPr>
            <a:r>
              <a:rPr lang="en-US" altLang="en-US" dirty="0"/>
              <a:t>the ability to function under the ordinary conditions of daily life including employment,</a:t>
            </a:r>
          </a:p>
          <a:p>
            <a:pPr marL="569913" lvl="1" indent="-284163">
              <a:buClr>
                <a:schemeClr val="tx1"/>
              </a:buClr>
            </a:pPr>
            <a:r>
              <a:rPr lang="en-US" altLang="en-US" dirty="0"/>
              <a:t>lack of usefulness, of the affected body parts or systems, especially in self-support, and/or</a:t>
            </a:r>
          </a:p>
          <a:p>
            <a:pPr marL="569913" lvl="1" indent="-284163">
              <a:buClr>
                <a:schemeClr val="tx1"/>
              </a:buClr>
            </a:pPr>
            <a:r>
              <a:rPr lang="en-US" altLang="en-US" dirty="0"/>
              <a:t>the effects of disability upon the person's ordinary activity. </a:t>
            </a:r>
          </a:p>
          <a:p>
            <a:endParaRPr lang="en-US" altLang="en-US" dirty="0"/>
          </a:p>
        </p:txBody>
      </p:sp>
      <p:sp>
        <p:nvSpPr>
          <p:cNvPr id="3" name="Slide Number Placeholder 2">
            <a:extLst>
              <a:ext uri="{FF2B5EF4-FFF2-40B4-BE49-F238E27FC236}">
                <a16:creationId xmlns:a16="http://schemas.microsoft.com/office/drawing/2014/main" id="{E6A79C14-6827-4F92-BDEB-3184F99DF239}"/>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4336-6A6E-4EAD-9E9B-F41403A7DB01}"/>
              </a:ext>
            </a:extLst>
          </p:cNvPr>
          <p:cNvSpPr>
            <a:spLocks noGrp="1"/>
          </p:cNvSpPr>
          <p:nvPr>
            <p:ph type="title"/>
            <p:custDataLst>
              <p:tags r:id="rId1"/>
            </p:custDataLst>
          </p:nvPr>
        </p:nvSpPr>
        <p:spPr>
          <a:xfrm>
            <a:off x="0" y="793629"/>
            <a:ext cx="9144000" cy="1086867"/>
          </a:xfrm>
        </p:spPr>
        <p:txBody>
          <a:bodyPr/>
          <a:lstStyle/>
          <a:p>
            <a:pPr>
              <a:defRPr/>
            </a:pPr>
            <a:r>
              <a:rPr lang="en-US" dirty="0"/>
              <a:t>Functional Impairment</a:t>
            </a:r>
          </a:p>
        </p:txBody>
      </p:sp>
      <p:sp>
        <p:nvSpPr>
          <p:cNvPr id="10243" name="Content Placeholder 2">
            <a:extLst>
              <a:ext uri="{FF2B5EF4-FFF2-40B4-BE49-F238E27FC236}">
                <a16:creationId xmlns:a16="http://schemas.microsoft.com/office/drawing/2014/main" id="{DE7ED119-30D7-478D-B09D-814A7E93ECA7}"/>
              </a:ext>
            </a:extLst>
          </p:cNvPr>
          <p:cNvSpPr>
            <a:spLocks noGrp="1"/>
          </p:cNvSpPr>
          <p:nvPr>
            <p:ph idx="1"/>
            <p:custDataLst>
              <p:tags r:id="rId2"/>
            </p:custDataLst>
          </p:nvPr>
        </p:nvSpPr>
        <p:spPr>
          <a:xfrm>
            <a:off x="457200" y="2057400"/>
            <a:ext cx="8229600" cy="3916363"/>
          </a:xfrm>
        </p:spPr>
        <p:txBody>
          <a:bodyPr/>
          <a:lstStyle/>
          <a:p>
            <a:pPr marL="285750" indent="-285750"/>
            <a:r>
              <a:rPr lang="en-US" altLang="en-US" dirty="0"/>
              <a:t>The doctor should provide a description of functional impairment for each service-connected condition claimed to cause unemployability.</a:t>
            </a:r>
          </a:p>
          <a:p>
            <a:pPr marL="285750" indent="-285750"/>
            <a:r>
              <a:rPr lang="en-US" altLang="en-US" dirty="0"/>
              <a:t>It is acceptable for an examiner to comment regarding what kind of work tasks or work environments (if any), to include employment that is sedentary in nature and employment requiring physical labor, the Veteran could perform despite his/her SC disability(</a:t>
            </a:r>
            <a:r>
              <a:rPr lang="en-US" altLang="en-US" dirty="0" err="1"/>
              <a:t>ies</a:t>
            </a:r>
            <a:r>
              <a:rPr lang="en-US" altLang="en-US" dirty="0"/>
              <a:t>).   </a:t>
            </a:r>
          </a:p>
        </p:txBody>
      </p:sp>
      <p:sp>
        <p:nvSpPr>
          <p:cNvPr id="3" name="Slide Number Placeholder 2">
            <a:extLst>
              <a:ext uri="{FF2B5EF4-FFF2-40B4-BE49-F238E27FC236}">
                <a16:creationId xmlns:a16="http://schemas.microsoft.com/office/drawing/2014/main" id="{45A9D605-FB76-49B2-9726-B6072318A152}"/>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DB5E-0F80-42DE-A643-31B4BEE32FC4}"/>
              </a:ext>
            </a:extLst>
          </p:cNvPr>
          <p:cNvSpPr>
            <a:spLocks noGrp="1"/>
          </p:cNvSpPr>
          <p:nvPr>
            <p:ph type="title"/>
            <p:custDataLst>
              <p:tags r:id="rId1"/>
            </p:custDataLst>
          </p:nvPr>
        </p:nvSpPr>
        <p:spPr>
          <a:xfrm>
            <a:off x="0" y="793629"/>
            <a:ext cx="9144000" cy="1086867"/>
          </a:xfrm>
        </p:spPr>
        <p:txBody>
          <a:bodyPr/>
          <a:lstStyle/>
          <a:p>
            <a:pPr>
              <a:defRPr/>
            </a:pPr>
            <a:r>
              <a:rPr lang="en-US" dirty="0"/>
              <a:t>Remember!</a:t>
            </a:r>
          </a:p>
        </p:txBody>
      </p:sp>
      <p:sp>
        <p:nvSpPr>
          <p:cNvPr id="11267" name="Content Placeholder 2">
            <a:extLst>
              <a:ext uri="{FF2B5EF4-FFF2-40B4-BE49-F238E27FC236}">
                <a16:creationId xmlns:a16="http://schemas.microsoft.com/office/drawing/2014/main" id="{E5787F86-49E1-43D1-82F0-C69714E88E1D}"/>
              </a:ext>
            </a:extLst>
          </p:cNvPr>
          <p:cNvSpPr>
            <a:spLocks noGrp="1"/>
          </p:cNvSpPr>
          <p:nvPr>
            <p:ph idx="1"/>
            <p:custDataLst>
              <p:tags r:id="rId2"/>
            </p:custDataLst>
          </p:nvPr>
        </p:nvSpPr>
        <p:spPr>
          <a:xfrm>
            <a:off x="457200" y="2057400"/>
            <a:ext cx="8229600" cy="3916363"/>
          </a:xfrm>
        </p:spPr>
        <p:txBody>
          <a:bodyPr>
            <a:normAutofit/>
          </a:bodyPr>
          <a:lstStyle/>
          <a:p>
            <a:pPr>
              <a:lnSpc>
                <a:spcPct val="110000"/>
              </a:lnSpc>
              <a:defRPr/>
            </a:pPr>
            <a:r>
              <a:rPr lang="en-US" altLang="en-US" dirty="0"/>
              <a:t>IU is a legal decision made by you, the decision maker!  </a:t>
            </a:r>
          </a:p>
          <a:p>
            <a:pPr marL="511175" lvl="1" indent="-225425">
              <a:lnSpc>
                <a:spcPct val="110000"/>
              </a:lnSpc>
              <a:defRPr/>
            </a:pPr>
            <a:r>
              <a:rPr lang="en-US" altLang="en-US" dirty="0"/>
              <a:t>It is not to be decided based on a medical opinion, or based solely on one block of one DBQ!</a:t>
            </a:r>
          </a:p>
          <a:p>
            <a:pPr>
              <a:lnSpc>
                <a:spcPct val="110000"/>
              </a:lnSpc>
              <a:defRPr/>
            </a:pPr>
            <a:endParaRPr lang="en-US" altLang="en-US" dirty="0"/>
          </a:p>
          <a:p>
            <a:pPr>
              <a:lnSpc>
                <a:spcPct val="110000"/>
              </a:lnSpc>
              <a:defRPr/>
            </a:pPr>
            <a:r>
              <a:rPr lang="en-US" altLang="en-US" dirty="0"/>
              <a:t>ALWAYS consider ALL evidence of record! </a:t>
            </a:r>
          </a:p>
          <a:p>
            <a:pPr marL="511175" lvl="1" indent="-225425">
              <a:lnSpc>
                <a:spcPct val="110000"/>
              </a:lnSpc>
              <a:defRPr/>
            </a:pPr>
            <a:r>
              <a:rPr lang="en-US" altLang="en-US" dirty="0"/>
              <a:t>Outpatient treatment records</a:t>
            </a:r>
          </a:p>
          <a:p>
            <a:pPr marL="511175" lvl="1" indent="-225425">
              <a:lnSpc>
                <a:spcPct val="110000"/>
              </a:lnSpc>
              <a:defRPr/>
            </a:pPr>
            <a:r>
              <a:rPr lang="en-US" altLang="en-US" dirty="0"/>
              <a:t>Private medical evidence</a:t>
            </a:r>
          </a:p>
          <a:p>
            <a:pPr marL="511175" lvl="1" indent="-225425">
              <a:lnSpc>
                <a:spcPct val="110000"/>
              </a:lnSpc>
              <a:defRPr/>
            </a:pPr>
            <a:r>
              <a:rPr lang="en-US" altLang="en-US" dirty="0"/>
              <a:t>Lay testimony of Veteran, previous employer, or others</a:t>
            </a:r>
          </a:p>
          <a:p>
            <a:pPr marL="511175" lvl="1" indent="-225425">
              <a:lnSpc>
                <a:spcPct val="110000"/>
              </a:lnSpc>
              <a:defRPr/>
            </a:pPr>
            <a:r>
              <a:rPr lang="en-US" altLang="en-US" dirty="0"/>
              <a:t>Social Security records </a:t>
            </a:r>
            <a:r>
              <a:rPr lang="en-US" altLang="en-US" sz="1800" i="1" dirty="0"/>
              <a:t>(if applicable)</a:t>
            </a:r>
          </a:p>
          <a:p>
            <a:pPr marL="511175" lvl="1" indent="-225425">
              <a:lnSpc>
                <a:spcPct val="110000"/>
              </a:lnSpc>
              <a:defRPr/>
            </a:pPr>
            <a:r>
              <a:rPr lang="en-US" altLang="en-US" dirty="0"/>
              <a:t>Vocational Rehabilitation records </a:t>
            </a:r>
            <a:r>
              <a:rPr lang="en-US" altLang="en-US" sz="1800" i="1" dirty="0"/>
              <a:t>(if applicable)</a:t>
            </a:r>
          </a:p>
          <a:p>
            <a:pPr lvl="1">
              <a:defRPr/>
            </a:pPr>
            <a:endParaRPr lang="en-US" altLang="en-US" dirty="0"/>
          </a:p>
          <a:p>
            <a:pPr lvl="1">
              <a:defRPr/>
            </a:pPr>
            <a:endParaRPr lang="en-US" altLang="en-US" dirty="0"/>
          </a:p>
        </p:txBody>
      </p:sp>
      <p:sp>
        <p:nvSpPr>
          <p:cNvPr id="3" name="Slide Number Placeholder 2">
            <a:extLst>
              <a:ext uri="{FF2B5EF4-FFF2-40B4-BE49-F238E27FC236}">
                <a16:creationId xmlns:a16="http://schemas.microsoft.com/office/drawing/2014/main" id="{2B136062-D2B5-4CEF-BD95-694E1DC2648F}"/>
              </a:ext>
            </a:extLst>
          </p:cNvPr>
          <p:cNvSpPr>
            <a:spLocks noGrp="1"/>
          </p:cNvSpPr>
          <p:nvPr>
            <p:ph type="sldNum" sz="quarter" idx="12"/>
            <p:custDataLst>
              <p:tags r:id="rId3"/>
            </p:custDataLst>
          </p:nvPr>
        </p:nvSpPr>
        <p:spPr>
          <a:xfrm>
            <a:off x="6931152" y="6601976"/>
            <a:ext cx="2133600" cy="365125"/>
          </a:xfrm>
        </p:spPr>
        <p:txBody>
          <a:bodyPr/>
          <a:lstStyle/>
          <a:p>
            <a:fld id="{026C0F2E-1AFF-4838-8AC7-2B4408283CAA}" type="slidenum">
              <a:rPr lang="en-US" altLang="en-US" smtClean="0"/>
              <a:pPr/>
              <a:t>9</a:t>
            </a:fld>
            <a:endParaRPr lang="en-US" alt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Effective Dates (Journey)&amp;quot;&quot;/&gt;&lt;property id=&quot;20307&quot; value=&quot;256&quot;/&gt;&lt;/object&gt;&lt;object type=&quot;3&quot; unique_id=&quot;10004&quot;&gt;&lt;property id=&quot;20148&quot; value=&quot;5&quot;/&gt;&lt;property id=&quot;20300&quot; value=&quot;Slide 2 - &amp;quot;Lesson Objectives&amp;quot;&quot;/&gt;&lt;property id=&quot;20307&quot; value=&quot;434&quot;/&gt;&lt;/object&gt;&lt;object type=&quot;3&quot; unique_id=&quot;10005&quot;&gt;&lt;property id=&quot;20148&quot; value=&quot;5&quot;/&gt;&lt;property id=&quot;20300&quot; value=&quot;Slide 3 - &amp;quot;References&amp;quot;&quot;/&gt;&lt;property id=&quot;20307&quot; value=&quot;263&quot;/&gt;&lt;/object&gt;&lt;object type=&quot;3&quot; unique_id=&quot;10006&quot;&gt;&lt;property id=&quot;20148&quot; value=&quot;5&quot;/&gt;&lt;property id=&quot;20300&quot; value=&quot;Slide 4 - &amp;quot;General Rule &amp;quot;&quot;/&gt;&lt;property id=&quot;20307&quot; value=&quot;418&quot;/&gt;&lt;/object&gt;&lt;object type=&quot;3&quot; unique_id=&quot;10007&quot;&gt;&lt;property id=&quot;20148&quot; value=&quot;5&quot;/&gt;&lt;property id=&quot;20300&quot; value=&quot;Slide 5 - &amp;quot;Determining Effective Dates&amp;quot;&quot;/&gt;&lt;property id=&quot;20307&quot; value=&quot;388&quot;/&gt;&lt;/object&gt;&lt;object type=&quot;3&quot; unique_id=&quot;10008&quot;&gt;&lt;property id=&quot;20148&quot; value=&quot;5&quot;/&gt;&lt;property id=&quot;20300&quot; value=&quot;Slide 6 - &amp;quot;What is the Issue?&amp;quot;&quot;/&gt;&lt;property id=&quot;20307&quot; value=&quot;357&quot;/&gt;&lt;/object&gt;&lt;object type=&quot;3&quot; unique_id=&quot;10009&quot;&gt;&lt;property id=&quot;20148&quot; value=&quot;5&quot;/&gt;&lt;property id=&quot;20300&quot; value=&quot;Slide 7 - &amp;quot;Categories of Claims&amp;quot;&quot;/&gt;&lt;property id=&quot;20307&quot; value=&quot;401&quot;/&gt;&lt;/object&gt;&lt;object type=&quot;3&quot; unique_id=&quot;10010&quot;&gt;&lt;property id=&quot;20148&quot; value=&quot;5&quot;/&gt;&lt;property id=&quot;20300&quot; value=&quot;Slide 8 - &amp;quot;Types of Claims&amp;quot;&quot;/&gt;&lt;property id=&quot;20307&quot; value=&quot;419&quot;/&gt;&lt;/object&gt;&lt;object type=&quot;3&quot; unique_id=&quot;10011&quot;&gt;&lt;property id=&quot;20148&quot; value=&quot;5&quot;/&gt;&lt;property id=&quot;20300&quot; value=&quot;Slide 9 - &amp;quot;Service Connection Claims&amp;quot;&quot;/&gt;&lt;property id=&quot;20307&quot; value=&quot;391&quot;/&gt;&lt;/object&gt;&lt;object type=&quot;3&quot; unique_id=&quot;10012&quot;&gt;&lt;property id=&quot;20148&quot; value=&quot;5&quot;/&gt;&lt;property id=&quot;20300&quot; value=&quot;Slide 10 - &amp;quot;Disability Claims&amp;quot;&quot;/&gt;&lt;property id=&quot;20307&quot; value=&quot;420&quot;/&gt;&lt;/object&gt;&lt;object type=&quot;3&quot; unique_id=&quot;10013&quot;&gt;&lt;property id=&quot;20148&quot; value=&quot;5&quot;/&gt;&lt;property id=&quot;20300&quot; value=&quot;Slide 11 - &amp;quot;Pension Claims&amp;quot;&quot;/&gt;&lt;property id=&quot;20307&quot; value=&quot;422&quot;/&gt;&lt;/object&gt;&lt;object type=&quot;3&quot; unique_id=&quot;10014&quot;&gt;&lt;property id=&quot;20148&quot; value=&quot;5&quot;/&gt;&lt;property id=&quot;20300&quot; value=&quot;Slide 12 - &amp;quot;Death Claims&amp;quot;&quot;/&gt;&lt;property id=&quot;20307&quot; value=&quot;423&quot;/&gt;&lt;/object&gt;&lt;object type=&quot;3&quot; unique_id=&quot;10015&quot;&gt;&lt;property id=&quot;20148&quot; value=&quot;5&quot;/&gt;&lt;property id=&quot;20300&quot; value=&quot;Slide 13 - &amp;quot;Subsequent Claims&amp;quot;&quot;/&gt;&lt;property id=&quot;20307&quot; value=&quot;431&quot;/&gt;&lt;/object&gt;&lt;object type=&quot;3&quot; unique_id=&quot;10016&quot;&gt;&lt;property id=&quot;20148&quot; value=&quot;5&quot;/&gt;&lt;property id=&quot;20300&quot; value=&quot;Slide 14 - &amp;quot;Other Claims&amp;quot;&quot;/&gt;&lt;property id=&quot;20307&quot; value=&quot;435&quot;/&gt;&lt;/object&gt;&lt;object type=&quot;3&quot; unique_id=&quot;10017&quot;&gt;&lt;property id=&quot;20148&quot; value=&quot;5&quot;/&gt;&lt;property id=&quot;20300&quot; value=&quot;Slide 15&quot;/&gt;&lt;property id=&quot;20307&quot; value=&quot;417&quot;/&gt;&lt;/object&gt;&lt;/object&gt;&lt;object type=&quot;8&quot; unique_id=&quot;1003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DUMMYTAG" val="&lt;DummyForForceWrite&gt;&lt;/DummyForForceWrite&gt;"/>
  <p:tag name="HTML_SHAPEINFO" val="&lt;ThreeDShapeInfo&gt;&lt;uuid val=&quot;{1669FA16-1B2F-4EF9-9CEC-54C8DD1A3A19}&quot;/&gt;&lt;isInvalidForFieldText val=&quot;0&quot;/&gt;&lt;Image&gt;&lt;filename val=&quot;C:\Users\User\AppData\Local\Temp\CP849656916812Session\CPTrustFolder849656916812\PPTImport849677746000\data\asimages\{1669FA16-1B2F-4EF9-9CEC-54C8DD1A3A19}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9750E999-2EB7-47C6-B8D6-B65C17C1B81D}&quot;/&gt;&lt;isInvalidForFieldText val=&quot;0&quot;/&gt;&lt;Image&gt;&lt;filename val=&quot;C:\Users\User\AppData\Local\Temp\CP849656916812Session\CPTrustFolder849656916812\PPTImport849677746000\data\asimages\{9750E999-2EB7-47C6-B8D6-B65C17C1B81D}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7691FFFF-74E2-4022-B661-F898AA3BE5E7}&quot;/&gt;&lt;isInvalidForFieldText val=&quot;0&quot;/&gt;&lt;Image&gt;&lt;filename val=&quot;C:\Users\User\AppData\Local\Temp\CP849656916812Session\CPTrustFolder849656916812\PPTImport849677746000\data\asimages\{7691FFFF-74E2-4022-B661-F898AA3BE5E7}_1.png&quot;/&gt;&lt;left val=&quot;71&quot;/&gt;&lt;top val=&quot;491&quot;/&gt;&lt;width val=&quot;249&quot;/&gt;&lt;height val=&quot;9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2DD48C6-869E-4882-96C4-59FA4D29958A}&quot;/&gt;&lt;isInvalidForFieldText val=&quot;0&quot;/&gt;&lt;Image&gt;&lt;filename val=&quot;C:\Users\User\AppData\Local\Temp\CP849656916812Session\CPTrustFolder849656916812\PPTImport849677746000\data\asimages\{E2DD48C6-869E-4882-96C4-59FA4D29958A}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32&quot;/&gt;&lt;lineCharCount val=&quot;46&quot;/&gt;&lt;lineCharCount val=&quot;63&quot;/&gt;&lt;lineCharCount val=&quot;1&quot;/&gt;&lt;/TableIndex&gt;&lt;/ShapeTextInfo&gt;"/>
  <p:tag name="HTML_SHAPEINFO" val="&lt;ThreeDShapeInfo&gt;&lt;uuid val=&quot;{69B0C00E-5920-4ECD-AA2A-63EBEF144E58}&quot;/&gt;&lt;isInvalidForFieldText val=&quot;0&quot;/&gt;&lt;Image&gt;&lt;filename val=&quot;C:\Users\User\AppData\Local\Temp\CP849656916812Session\CPTrustFolder849656916812\PPTImport849677746000\data\asimages\{69B0C00E-5920-4ECD-AA2A-63EBEF144E58}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63EB1FA-5513-49E7-8E56-B4E22A66D93D}&quot;/&gt;&lt;isInvalidForFieldText val=&quot;0&quot;/&gt;&lt;Image&gt;&lt;filename val=&quot;C:\Users\User\AppData\Local\Temp\CP849656916812Session\CPTrustFolder849656916812\PPTImport849677746000\data\asimages\{663EB1FA-5513-49E7-8E56-B4E22A66D93D}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25B727A-D8D2-4F13-899A-C35DCC486A55}&quot;/&gt;&lt;isInvalidForFieldText val=&quot;0&quot;/&gt;&lt;Image&gt;&lt;filename val=&quot;C:\Users\User\AppData\Local\Temp\CP849656916812Session\CPTrustFolder849656916812\PPTImport849677746000\data\asimages\{E25B727A-D8D2-4F13-899A-C35DCC486A55}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34&quot;/&gt;&lt;lineCharCount val=&quot;35&quot;/&gt;&lt;lineCharCount val=&quot;65&quot;/&gt;&lt;lineCharCount val=&quot;21&quot;/&gt;&lt;lineCharCount val=&quot;56&quot;/&gt;&lt;lineCharCount val=&quot;67&quot;/&gt;&lt;/TableIndex&gt;&lt;/ShapeTextInfo&gt;"/>
  <p:tag name="HTML_SHAPEINFO" val="&lt;ThreeDShapeInfo&gt;&lt;uuid val=&quot;{9BD13A96-2D3F-46D6-AB5F-697044AC48E8}&quot;/&gt;&lt;isInvalidForFieldText val=&quot;0&quot;/&gt;&lt;Image&gt;&lt;filename val=&quot;C:\Users\User\AppData\Local\Temp\CP849656916812Session\CPTrustFolder849656916812\PPTImport849677746000\data\asimages\{9BD13A96-2D3F-46D6-AB5F-697044AC48E8}_3.png&quot;/&gt;&lt;left val=&quot;42&quot;/&gt;&lt;top val=&quot;212&quot;/&gt;&lt;width val=&quot;875&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B68FBBF-72D3-473C-B426-60B64B7A6F34}&quot;/&gt;&lt;isInvalidForFieldText val=&quot;0&quot;/&gt;&lt;Image&gt;&lt;filename val=&quot;C:\Users\User\AppData\Local\Temp\CP849656916812Session\CPTrustFolder849656916812\PPTImport849677746000\data\asimages\{4B68FBBF-72D3-473C-B426-60B64B7A6F34}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A2889E20-0453-4672-A303-26A2B1041BB0}&quot;/&gt;&lt;isInvalidForFieldText val=&quot;0&quot;/&gt;&lt;Image&gt;&lt;filename val=&quot;C:\Users\User\AppData\Local\Temp\CP849656916812Session\CPTrustFolder849656916812\PPTImport849677746000\data\asimages\{A2889E20-0453-4672-A303-26A2B1041BB0}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47&quot;/&gt;&lt;lineCharCount val=&quot;56&quot;/&gt;&lt;lineCharCount val=&quot;32&quot;/&gt;&lt;lineCharCount val=&quot;74&quot;/&gt;&lt;lineCharCount val=&quot;49&quot;/&gt;&lt;lineCharCount val=&quot;58&quot;/&gt;&lt;lineCharCount val=&quot;26&quot;/&gt;&lt;lineCharCount val=&quot;56&quot;/&gt;&lt;/TableIndex&gt;&lt;/ShapeTextInfo&gt;"/>
  <p:tag name="HTML_SHAPEINFO" val="&lt;ThreeDShapeInfo&gt;&lt;uuid val=&quot;{EF3DCB1E-5A5B-49CF-87DA-EFE8D32A570F}&quot;/&gt;&lt;isInvalidForFieldText val=&quot;0&quot;/&gt;&lt;Image&gt;&lt;filename val=&quot;C:\Users\User\AppData\Local\Temp\CP849656916812Session\CPTrustFolder849656916812\PPTImport849677746000\data\asimages\{EF3DCB1E-5A5B-49CF-87DA-EFE8D32A570F}_4.png&quot;/&gt;&lt;left val=&quot;42&quot;/&gt;&lt;top val=&quot;212&quot;/&gt;&lt;width val=&quot;870&quot;/&gt;&lt;height val=&quot;32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69D4C15-918C-4CC3-953C-2FEEFB563B4E}&quot;/&gt;&lt;isInvalidForFieldText val=&quot;0&quot;/&gt;&lt;Image&gt;&lt;filename val=&quot;C:\Users\User\AppData\Local\Temp\CP849656916812Session\CPTrustFolder849656916812\PPTImport849677746000\data\asimages\{B69D4C15-918C-4CC3-953C-2FEEFB563B4E}_4.png&quot;/&gt;&lt;left val=&quot;0&quot;/&gt;&lt;top val=&quot;614&quot;/&gt;&lt;width val=&quot;961&quot;/&gt;&lt;height val=&quot;5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E6E0E95-D94E-4061-A0C6-688794444B8C}&quot;/&gt;&lt;isInvalidForFieldText val=&quot;0&quot;/&gt;&lt;Image&gt;&lt;filename val=&quot;C:\Users\User\AppData\Local\Temp\CP849656916812Session\CPTrustFolder849656916812\PPTImport849677746000\data\asimages\{8E6E0E95-D94E-4061-A0C6-688794444B8C}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8A6637B-146C-4A0B-B216-7383FFACE3F3}&quot;/&gt;&lt;isInvalidForFieldText val=&quot;0&quot;/&gt;&lt;Image&gt;&lt;filename val=&quot;C:\Users\User\AppData\Local\Temp\CP849656916812Session\CPTrustFolder849656916812\PPTImport849677746000\data\asimages\{08A6637B-146C-4A0B-B216-7383FFACE3F3}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54&quot;/&gt;&lt;lineCharCount val=&quot;1&quot;/&gt;&lt;lineCharCount val=&quot;71&quot;/&gt;&lt;lineCharCount val=&quot;69&quot;/&gt;&lt;lineCharCount val=&quot;17&quot;/&gt;&lt;/TableIndex&gt;&lt;/ShapeTextInfo&gt;"/>
  <p:tag name="HTML_SHAPEINFO" val="&lt;ThreeDShapeInfo&gt;&lt;uuid val=&quot;{59D99B75-8007-4991-AFDB-AB79869ED48E}&quot;/&gt;&lt;isInvalidForFieldText val=&quot;0&quot;/&gt;&lt;Image&gt;&lt;filename val=&quot;C:\Users\User\AppData\Local\Temp\CP849656916812Session\CPTrustFolder849656916812\PPTImport849677746000\data\asimages\{59D99B75-8007-4991-AFDB-AB79869ED48E}_5.png&quot;/&gt;&lt;left val=&quot;42&quot;/&gt;&lt;top val=&quot;212&quot;/&gt;&lt;width val=&quot;88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4B8082D-A3E2-4318-A9C7-4882ECC7739F}&quot;/&gt;&lt;isInvalidForFieldText val=&quot;0&quot;/&gt;&lt;Image&gt;&lt;filename val=&quot;C:\Users\User\AppData\Local\Temp\CP849656916812Session\CPTrustFolder849656916812\PPTImport849677746000\data\asimages\{24B8082D-A3E2-4318-A9C7-4882ECC7739F}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75F6A19-1081-420F-BB24-AF2E1CD0ED6B}&quot;/&gt;&lt;isInvalidForFieldText val=&quot;0&quot;/&gt;&lt;Image&gt;&lt;filename val=&quot;C:\Users\User\AppData\Local\Temp\CP849656916812Session\CPTrustFolder849656916812\PPTImport849677746000\data\asimages\{B75F6A19-1081-420F-BB24-AF2E1CD0ED6B}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9&quot;/&gt;&lt;lineCharCount val=&quot;49&quot;/&gt;&lt;/TableIndex&gt;&lt;/ShapeTextInfo&gt;"/>
  <p:tag name="HTML_SHAPEINFO" val="&lt;ThreeDShapeInfo&gt;&lt;uuid val=&quot;{D5403560-C61F-4573-8754-0CA425202F89}&quot;/&gt;&lt;isInvalidForFieldText val=&quot;0&quot;/&gt;&lt;Image&gt;&lt;filename val=&quot;C:\Users\User\AppData\Local\Temp\CP849656916812Session\CPTrustFolder849656916812\PPTImport849677746000\data\asimages\{D5403560-C61F-4573-8754-0CA425202F89}_6.png&quot;/&gt;&lt;left val=&quot;40&quot;/&gt;&lt;top val=&quot;208&quot;/&gt;&lt;width val=&quot;871&quot;/&gt;&lt;height val=&quot;1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70D057E-B048-4498-A88C-09F0F8E4D258}&quot;/&gt;&lt;isInvalidForFieldText val=&quot;0&quot;/&gt;&lt;Image&gt;&lt;filename val=&quot;C:\Users\User\AppData\Local\Temp\CP849656916812Session\CPTrustFolder849656916812\PPTImport849677746000\data\asimages\{C70D057E-B048-4498-A88C-09F0F8E4D258}_6.png&quot;/&gt;&lt;left val=&quot;0&quot;/&gt;&lt;top val=&quot;614&quot;/&gt;&lt;width val=&quot;961&quot;/&gt;&lt;height val=&quot;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40E567-A8E5-40D6-BA23-233B53DB20E3}&quot;/&gt;&lt;isInvalidForFieldText val=&quot;0&quot;/&gt;&lt;Image&gt;&lt;filename val=&quot;C:\Users\User\AppData\Local\Temp\CP849656916812Session\CPTrustFolder849656916812\PPTImport849677746000\data\asimages\{3E40E567-A8E5-40D6-BA23-233B53DB20E3}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quot;/&gt;&lt;lineCharCount val=&quot;61&quot;/&gt;&lt;lineCharCount val=&quot;32&quot;/&gt;&lt;lineCharCount val=&quot;69&quot;/&gt;&lt;lineCharCount val=&quot;39&quot;/&gt;&lt;lineCharCount val=&quot;21&quot;/&gt;&lt;/TableIndex&gt;&lt;/ShapeTextInfo&gt;"/>
  <p:tag name="HTML_SHAPEINFO" val="&lt;ThreeDShapeInfo&gt;&lt;uuid val=&quot;{FFD08EFA-0C00-4CB9-A929-9B9DE529A156}&quot;/&gt;&lt;isInvalidForFieldText val=&quot;0&quot;/&gt;&lt;Image&gt;&lt;filename val=&quot;C:\Users\User\AppData\Local\Temp\CP849656916812Session\CPTrustFolder849656916812\PPTImport849677746000\data\asimages\{FFD08EFA-0C00-4CB9-A929-9B9DE529A156}_6.png&quot;/&gt;&lt;left val=&quot;47&quot;/&gt;&lt;top val=&quot;308&quot;/&gt;&lt;width val=&quot;867&quot;/&gt;&lt;height val=&quot;24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C132C729-015A-44C8-ACA4-5DFABB2CCA58}&quot;/&gt;&lt;isInvalidForFieldText val=&quot;0&quot;/&gt;&lt;Image&gt;&lt;filename val=&quot;C:\Users\User\AppData\Local\Temp\CP849656916812Session\CPTrustFolder849656916812\PPTImport849677746000\data\asimages\{C132C729-015A-44C8-ACA4-5DFABB2CCA58}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78&quot;/&gt;&lt;lineCharCount val=&quot;12&quot;/&gt;&lt;lineCharCount val=&quot;73&quot;/&gt;&lt;lineCharCount val=&quot;21&quot;/&gt;&lt;lineCharCount val=&quot;64&quot;/&gt;&lt;/TableIndex&gt;&lt;/ShapeTextInfo&gt;"/>
  <p:tag name="HTML_SHAPEINFO" val="&lt;ThreeDShapeInfo&gt;&lt;uuid val=&quot;{36C0EC5B-E1CF-4CF0-BD26-BE87101F35BB}&quot;/&gt;&lt;isInvalidForFieldText val=&quot;0&quot;/&gt;&lt;Image&gt;&lt;filename val=&quot;C:\Users\User\AppData\Local\Temp\CP849656916812Session\CPTrustFolder849656916812\PPTImport849677746000\data\asimages\{36C0EC5B-E1CF-4CF0-BD26-BE87101F35BB}_7.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EDB3C5A-2A00-4AA6-AA01-5C409ADD3FBF}&quot;/&gt;&lt;isInvalidForFieldText val=&quot;0&quot;/&gt;&lt;Image&gt;&lt;filename val=&quot;C:\Users\User\AppData\Local\Temp\CP849656916812Session\CPTrustFolder849656916812\PPTImport849677746000\data\asimages\{DEDB3C5A-2A00-4AA6-AA01-5C409ADD3FBF}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F9846605-38B4-4946-AEA7-58A9DB0FDF7F}&quot;/&gt;&lt;isInvalidForFieldText val=&quot;0&quot;/&gt;&lt;Image&gt;&lt;filename val=&quot;C:\Users\User\AppData\Local\Temp\CP849656916812Session\CPTrustFolder849656916812\PPTImport849677746000\data\asimages\{F9846605-38B4-4946-AEA7-58A9DB0FDF7F}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67&quot;/&gt;&lt;lineCharCount val=&quot;67&quot;/&gt;&lt;lineCharCount val=&quot;69&quot;/&gt;&lt;lineCharCount val=&quot;68&quot;/&gt;&lt;lineCharCount val=&quot;60&quot;/&gt;&lt;/TableIndex&gt;&lt;/ShapeTextInfo&gt;"/>
  <p:tag name="HTML_SHAPEINFO" val="&lt;ThreeDShapeInfo&gt;&lt;uuid val=&quot;{319582C3-10A4-477D-9D88-823CE021DD1E}&quot;/&gt;&lt;isInvalidForFieldText val=&quot;0&quot;/&gt;&lt;Image&gt;&lt;filename val=&quot;C:\Users\User\AppData\Local\Temp\CP849656916812Session\CPTrustFolder849656916812\PPTImport849677746000\data\asimages\{319582C3-10A4-477D-9D88-823CE021DD1E}_8.png&quot;/&gt;&lt;left val=&quot;42&quot;/&gt;&lt;top val=&quot;212&quot;/&gt;&lt;width val=&quot;879&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D30472-C0E8-41D4-97E8-774EC2251BB7}&quot;/&gt;&lt;isInvalidForFieldText val=&quot;0&quot;/&gt;&lt;Image&gt;&lt;filename val=&quot;C:\Users\User\AppData\Local\Temp\CP849656916812Session\CPTrustFolder849656916812\PPTImport849677746000\data\asimages\{F4D30472-C0E8-41D4-97E8-774EC2251BB7}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A62DE75-3335-440D-8B64-09DFD1F8B9C4}&quot;/&gt;&lt;isInvalidForFieldText val=&quot;0&quot;/&gt;&lt;Image&gt;&lt;filename val=&quot;C:\Users\User\AppData\Local\Temp\CP849656916812Session\CPTrustFolder849656916812\PPTImport849677746000\data\asimages\{6A62DE75-3335-440D-8B64-09DFD1F8B9C4}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75&quot;/&gt;&lt;lineCharCount val=&quot;18&quot;/&gt;&lt;lineCharCount val=&quot;1&quot;/&gt;&lt;lineCharCount val=&quot;41&quot;/&gt;&lt;lineCharCount val=&quot;29&quot;/&gt;&lt;lineCharCount val=&quot;25&quot;/&gt;&lt;lineCharCount val=&quot;55&quot;/&gt;&lt;lineCharCount val=&quot;40&quot;/&gt;&lt;lineCharCount val=&quot;50&quot;/&gt;&lt;lineCharCount val=&quot;1&quot;/&gt;&lt;/TableIndex&gt;&lt;/ShapeTextInfo&gt;"/>
  <p:tag name="HTML_SHAPEINFO" val="&lt;ThreeDShapeInfo&gt;&lt;uuid val=&quot;{C11C069B-32E4-48C7-BC0E-7069B1726B8D}&quot;/&gt;&lt;isInvalidForFieldText val=&quot;0&quot;/&gt;&lt;Image&gt;&lt;filename val=&quot;C:\Users\User\AppData\Local\Temp\CP849656916812Session\CPTrustFolder849656916812\PPTImport849677746000\data\asimages\{C11C069B-32E4-48C7-BC0E-7069B1726B8D}_9.png&quot;/&gt;&lt;left val=&quot;42&quot;/&gt;&lt;top val=&quot;212&quot;/&gt;&lt;width val=&quot;872&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F2981BB-3E6B-4D66-9E42-7A2B5031C86F}&quot;/&gt;&lt;isInvalidForFieldText val=&quot;0&quot;/&gt;&lt;Image&gt;&lt;filename val=&quot;C:\Users\User\AppData\Local\Temp\CP849656916812Session\CPTrustFolder849656916812\PPTImport849677746000\data\asimages\{DF2981BB-3E6B-4D66-9E42-7A2B5031C86F}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83B1AC0-7334-4F6E-89B4-2C998F1FDA41}&quot;/&gt;&lt;isInvalidForFieldText val=&quot;0&quot;/&gt;&lt;Image&gt;&lt;filename val=&quot;C:\Users\User\AppData\Local\Temp\CP849656916812Session\CPTrustFolder849656916812\PPTImport849677746000\data\asimages\{A83B1AC0-7334-4F6E-89B4-2C998F1FDA41}_10.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58&quot;/&gt;&lt;lineCharCount val=&quot;43&quot;/&gt;&lt;lineCharCount val=&quot;1&quot;/&gt;&lt;lineCharCount val=&quot;61&quot;/&gt;&lt;lineCharCount val=&quot;62&quot;/&gt;&lt;lineCharCount val=&quot;18&quot;/&gt;&lt;lineCharCount val=&quot;21&quot;/&gt;&lt;lineCharCount val=&quot;44&quot;/&gt;&lt;lineCharCount val=&quot;29&quot;/&gt;&lt;/TableIndex&gt;&lt;/ShapeTextInfo&gt;"/>
  <p:tag name="HTML_SHAPEINFO" val="&lt;ThreeDShapeInfo&gt;&lt;uuid val=&quot;{4E2AF2BD-2D1A-4702-85A9-6D37E4741E2C}&quot;/&gt;&lt;isInvalidForFieldText val=&quot;0&quot;/&gt;&lt;Image&gt;&lt;filename val=&quot;C:\Users\User\AppData\Local\Temp\CP849656916812Session\CPTrustFolder849656916812\PPTImport849677746000\data\asimages\{4E2AF2BD-2D1A-4702-85A9-6D37E4741E2C}_10.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91C532-1CC6-4CD2-8069-8CB90EE431BF}&quot;/&gt;&lt;isInvalidForFieldText val=&quot;0&quot;/&gt;&lt;Image&gt;&lt;filename val=&quot;C:\Users\User\AppData\Local\Temp\CP849656916812Session\CPTrustFolder849656916812\PPTImport849677746000\data\asimages\{0491C532-1CC6-4CD2-8069-8CB90EE431BF}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819B2C4-3BED-49A1-9CAA-3A6D647663E3}&quot;/&gt;&lt;isInvalidForFieldText val=&quot;0&quot;/&gt;&lt;Image&gt;&lt;filename val=&quot;C:\Users\User\AppData\Local\Temp\CP849656916812Session\CPTrustFolder849656916812\PPTImport849677746000\data\asimages\{0819B2C4-3BED-49A1-9CAA-3A6D647663E3}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8F6A7675-021B-47FC-A544-D7F0E9177C5C}&quot;/&gt;&lt;isInvalidForFieldText val=&quot;0&quot;/&gt;&lt;Image&gt;&lt;filename val=&quot;C:\Users\User\AppData\Local\Temp\CP849656916812Session\CPTrustFolder849656916812\PPTImport849677746000\data\asimages\{8F6A7675-021B-47FC-A544-D7F0E9177C5C}_11.png&quot;/&gt;&lt;left val=&quot;40&quot;/&gt;&lt;top val=&quot;212&quot;/&gt;&lt;width val=&quot;871&quot;/&gt;&lt;height val=&quot;5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3F444-6D0A-4DDC-8860-83AEB1F3285D}&quot;/&gt;&lt;isInvalidForFieldText val=&quot;0&quot;/&gt;&lt;Image&gt;&lt;filename val=&quot;C:\Users\User\AppData\Local\Temp\CP849656916812Session\CPTrustFolder849656916812\PPTImport849677746000\data\asimages\{EF33F444-6D0A-4DDC-8860-83AEB1F3285D}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66&quot;/&gt;&lt;lineCharCount val=&quot;33&quot;/&gt;&lt;lineCharCount val=&quot;33&quot;/&gt;&lt;lineCharCount val=&quot;25&quot;/&gt;&lt;/TableIndex&gt;&lt;/ShapeTextInfo&gt;"/>
  <p:tag name="HTML_SHAPEINFO" val="&lt;ThreeDShapeInfo&gt;&lt;uuid val=&quot;{CE914DA9-2EAA-4BDB-AB85-2F5FCC744C66}&quot;/&gt;&lt;isInvalidForFieldText val=&quot;0&quot;/&gt;&lt;Image&gt;&lt;filename val=&quot;C:\Users\User\AppData\Local\Temp\CP849656916812Session\CPTrustFolder849656916812\PPTImport849677746000\data\asimages\{CE914DA9-2EAA-4BDB-AB85-2F5FCC744C66}_11.png&quot;/&gt;&lt;left val=&quot;42&quot;/&gt;&lt;top val=&quot;250&quot;/&gt;&lt;width val=&quot;870&quot;/&gt;&lt;height val=&quot;20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751EE75-5A5C-4AEB-BE2F-767B123AD8B2}&quot;/&gt;&lt;isInvalidForFieldText val=&quot;0&quot;/&gt;&lt;Image&gt;&lt;filename val=&quot;C:\Users\User\AppData\Local\Temp\CP849656916812Session\CPTrustFolder849656916812\PPTImport849677746000\data\asimages\{6751EE75-5A5C-4AEB-BE2F-767B123AD8B2}_12.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50&quot;/&gt;&lt;lineCharCount val=&quot;1&quot;/&gt;&lt;lineCharCount val=&quot;30&quot;/&gt;&lt;lineCharCount val=&quot;51&quot;/&gt;&lt;lineCharCount val=&quot;30&quot;/&gt;&lt;lineCharCount val=&quot;49&quot;/&gt;&lt;lineCharCount val=&quot;60&quot;/&gt;&lt;/TableIndex&gt;&lt;/ShapeTextInfo&gt;"/>
  <p:tag name="HTML_SHAPEINFO" val="&lt;ThreeDShapeInfo&gt;&lt;uuid val=&quot;{262A404C-1BF8-4440-B1BA-B49240483B8E}&quot;/&gt;&lt;isInvalidForFieldText val=&quot;0&quot;/&gt;&lt;Image&gt;&lt;filename val=&quot;C:\Users\User\AppData\Local\Temp\CP849656916812Session\CPTrustFolder849656916812\PPTImport849677746000\data\asimages\{262A404C-1BF8-4440-B1BA-B49240483B8E}_12.png&quot;/&gt;&lt;left val=&quot;42&quot;/&gt;&lt;top val=&quot;212&quot;/&gt;&lt;width val=&quot;870&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0099CC9-4529-4ABC-8F35-32DE27FCD6A3}&quot;/&gt;&lt;isInvalidForFieldText val=&quot;0&quot;/&gt;&lt;Image&gt;&lt;filename val=&quot;C:\Users\User\AppData\Local\Temp\CP849656916812Session\CPTrustFolder849656916812\PPTImport849677746000\data\asimages\{70099CC9-4529-4ABC-8F35-32DE27FCD6A3}_12.png&quot;/&gt;&lt;left val=&quot;0&quot;/&gt;&lt;top val=&quot;614&quot;/&gt;&lt;width val=&quot;961&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B60AFA0-1973-426E-AC05-A46676DF5B3D}&quot;/&gt;&lt;isInvalidForFieldText val=&quot;0&quot;/&gt;&lt;Image&gt;&lt;filename val=&quot;C:\Users\User\AppData\Local\Temp\CP849656916812Session\CPTrustFolder849656916812\PPTImport849677746000\data\asimages\{8B60AFA0-1973-426E-AC05-A46676DF5B3D}_12.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69222D1-B5BD-455C-80C1-F5A04000B2F3}&quot;/&gt;&lt;isInvalidForFieldText val=&quot;0&quot;/&gt;&lt;Image&gt;&lt;filename val=&quot;C:\Users\User\AppData\Local\Temp\CP849656916812Session\CPTrustFolder849656916812\PPTImport849677746000\data\asimages\{B69222D1-B5BD-455C-80C1-F5A04000B2F3}_13.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38&quot;/&gt;&lt;lineCharCount val=&quot;63&quot;/&gt;&lt;lineCharCount val=&quot;1&quot;/&gt;&lt;lineCharCount val=&quot;71&quot;/&gt;&lt;lineCharCount val=&quot;67&quot;/&gt;&lt;lineCharCount val=&quot;34&quot;/&gt;&lt;/TableIndex&gt;&lt;/ShapeTextInfo&gt;"/>
  <p:tag name="HTML_SHAPEINFO" val="&lt;ThreeDShapeInfo&gt;&lt;uuid val=&quot;{017C55E2-CBA5-43AF-A994-B2DE6092998A}&quot;/&gt;&lt;isInvalidForFieldText val=&quot;0&quot;/&gt;&lt;Image&gt;&lt;filename val=&quot;C:\Users\User\AppData\Local\Temp\CP849656916812Session\CPTrustFolder849656916812\PPTImport849677746000\data\asimages\{017C55E2-CBA5-43AF-A994-B2DE6092998A}_13.png&quot;/&gt;&lt;left val=&quot;42&quot;/&gt;&lt;top val=&quot;212&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BAD551-C0EF-4BAA-9A05-72AC762D9C61}&quot;/&gt;&lt;isInvalidForFieldText val=&quot;0&quot;/&gt;&lt;Image&gt;&lt;filename val=&quot;C:\Users\User\AppData\Local\Temp\CP849656916812Session\CPTrustFolder849656916812\PPTImport849677746000\data\asimages\{51BAD551-C0EF-4BAA-9A05-72AC762D9C61}_13.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982876D7-EC3E-4A74-8A1B-DBD5B70DA14C}&quot;/&gt;&lt;isInvalidForFieldText val=&quot;0&quot;/&gt;&lt;Image&gt;&lt;filename val=&quot;C:\Users\User\AppData\Local\Temp\CP849656916812Session\CPTrustFolder849656916812\PPTImport849677746000\data\asimages\{982876D7-EC3E-4A74-8A1B-DBD5B70DA14C}_14.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3&quot;/&gt;&lt;lineCharCount val=&quot;1&quot;/&gt;&lt;lineCharCount val=&quot;64&quot;/&gt;&lt;lineCharCount val=&quot;17&quot;/&gt;&lt;/TableIndex&gt;&lt;/ShapeTextInfo&gt;"/>
  <p:tag name="HTML_SHAPEINFO" val="&lt;ThreeDShapeInfo&gt;&lt;uuid val=&quot;{DB943C9C-FECD-437A-9366-E744E0D302F7}&quot;/&gt;&lt;isInvalidForFieldText val=&quot;0&quot;/&gt;&lt;Image&gt;&lt;filename val=&quot;C:\Users\User\AppData\Local\Temp\CP849656916812Session\CPTrustFolder849656916812\PPTImport849677746000\data\asimages\{DB943C9C-FECD-437A-9366-E744E0D302F7}_14.png&quot;/&gt;&lt;left val=&quot;42&quot;/&gt;&lt;top val=&quot;212&quot;/&gt;&lt;width val=&quot;873&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4463D7-9BE3-47F0-B4E3-11AE3C60E87D}&quot;/&gt;&lt;isInvalidForFieldText val=&quot;0&quot;/&gt;&lt;Image&gt;&lt;filename val=&quot;C:\Users\User\AppData\Local\Temp\CP849656916812Session\CPTrustFolder849656916812\PPTImport849677746000\data\asimages\{824463D7-9BE3-47F0-B4E3-11AE3C60E87D}_14.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B1DB6596-53B4-4495-A646-C7E9FF6FC8E2}&quot;/&gt;&lt;isInvalidForFieldText val=&quot;0&quot;/&gt;&lt;Image&gt;&lt;filename val=&quot;C:\Users\User\AppData\Local\Temp\CP849656916812Session\CPTrustFolder849656916812\PPTImport849677746000\data\asimages\{B1DB6596-53B4-4495-A646-C7E9FF6FC8E2}_15.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20&quot;/&gt;&lt;lineCharCount val=&quot;77&quot;/&gt;&lt;lineCharCount val=&quot;70&quot;/&gt;&lt;lineCharCount val=&quot;58&quot;/&gt;&lt;lineCharCount val=&quot;1&quot;/&gt;&lt;lineCharCount val=&quot;66&quot;/&gt;&lt;lineCharCount val=&quot;42&quot;/&gt;&lt;/TableIndex&gt;&lt;/ShapeTextInfo&gt;"/>
  <p:tag name="PRESENTER_SHAPEINFO" val="&lt;ThreeDShapeInfo&gt;&lt;uuid val=&quot;{15D75635-2EEE-4F5B-92D1-F8F3287EDE6F}&quot;/&gt;&lt;isInvalidForFieldText val=&quot;0&quot;/&gt;&lt;Image&gt;&lt;filename val=&quot;C:\Users\User\AppData\Local\Temp\CP849656916812Session\CPTrustFolder849656916812\PPTImport849677746000\data\asimages\{15D75635-2EEE-4F5B-92D1-F8F3287EDE6F}_15.png&quot;/&gt;&lt;left val=&quot;42&quot;/&gt;&lt;top val=&quot;212&quot;/&gt;&lt;width val=&quot;870&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03CC734-EE05-4626-8548-C9370DEA23D8}&quot;/&gt;&lt;isInvalidForFieldText val=&quot;0&quot;/&gt;&lt;Image&gt;&lt;filename val=&quot;C:\Users\User\AppData\Local\Temp\CP849656916812Session\CPTrustFolder849656916812\PPTImport849677746000\data\asimages\{503CC734-EE05-4626-8548-C9370DEA23D8}_15.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D93CEDE-51D6-4148-9A1B-4A0EEEDDD674}&quot;/&gt;&lt;isInvalidForFieldText val=&quot;0&quot;/&gt;&lt;Image&gt;&lt;filename val=&quot;C:\Users\User\AppData\Local\Temp\CP849656916812Session\CPTrustFolder849656916812\PPTImport849677746000\data\asimages\{5D93CEDE-51D6-4148-9A1B-4A0EEEDDD674}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63&quot;/&gt;&lt;/TableIndex&gt;&lt;/ShapeTextInfo&gt;"/>
  <p:tag name="HTML_SHAPEINFO" val="&lt;ThreeDShapeInfo&gt;&lt;uuid val=&quot;{8C9866F1-6B4E-4761-B473-E1EECB599345}&quot;/&gt;&lt;isInvalidForFieldText val=&quot;0&quot;/&gt;&lt;Image&gt;&lt;filename val=&quot;C:\Users\User\AppData\Local\Temp\CP849656916812Session\CPTrustFolder849656916812\PPTImport849677746000\data\asimages\{8C9866F1-6B4E-4761-B473-E1EECB599345}_16.png&quot;/&gt;&lt;left val=&quot;40&quot;/&gt;&lt;top val=&quot;212&quot;/&gt;&lt;width val=&quot;881&quot;/&gt;&lt;height val=&quot;8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413E1E-F377-4880-9B84-15B599537C10}&quot;/&gt;&lt;isInvalidForFieldText val=&quot;0&quot;/&gt;&lt;Image&gt;&lt;filename val=&quot;C:\Users\User\AppData\Local\Temp\CP849656916812Session\CPTrustFolder849656916812\PPTImport849677746000\data\asimages\{1B413E1E-F377-4880-9B84-15B599537C10}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50&quot;/&gt;&lt;lineCharCount val=&quot;1&quot;/&gt;&lt;lineCharCount val=&quot;69&quot;/&gt;&lt;lineCharCount val=&quot;68&quot;/&gt;&lt;lineCharCount val=&quot;14&quot;/&gt;&lt;/TableIndex&gt;&lt;/ShapeTextInfo&gt;"/>
  <p:tag name="HTML_SHAPEINFO" val="&lt;ThreeDShapeInfo&gt;&lt;uuid val=&quot;{CAF102E5-E2D6-4405-92CA-34862A5BB61F}&quot;/&gt;&lt;isInvalidForFieldText val=&quot;0&quot;/&gt;&lt;Image&gt;&lt;filename val=&quot;C:\Users\User\AppData\Local\Temp\CP849656916812Session\CPTrustFolder849656916812\PPTImport849677746000\data\asimages\{CAF102E5-E2D6-4405-92CA-34862A5BB61F}_16.png&quot;/&gt;&lt;left val=&quot;42&quot;/&gt;&lt;top val=&quot;303&quot;/&gt;&lt;width val=&quot;870&quot;/&gt;&lt;height val=&quot;23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1&quot;/&gt;&lt;lineCharCount val=&quot;49&quot;/&gt;&lt;/TableIndex&gt;&lt;/ShapeTextInfo&gt;"/>
  <p:tag name="HTML_SHAPEINFO" val="&lt;ThreeDShapeInfo&gt;&lt;uuid val=&quot;{24D77E48-312A-43FD-951C-F8313FC2CCA1}&quot;/&gt;&lt;isInvalidForFieldText val=&quot;0&quot;/&gt;&lt;Image&gt;&lt;filename val=&quot;C:\Users\User\AppData\Local\Temp\CP849656916812Session\CPTrustFolder849656916812\PPTImport849677746000\data\asimages\{24D77E48-312A-43FD-951C-F8313FC2CCA1}_16.png&quot;/&gt;&lt;left val=&quot;40&quot;/&gt;&lt;top val=&quot;542&quot;/&gt;&lt;width val=&quot;881&quot;/&gt;&lt;height val=&quot;8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82415C3-1747-422A-8E27-8DAC93EF2FD3}&quot;/&gt;&lt;isInvalidForFieldText val=&quot;0&quot;/&gt;&lt;Image&gt;&lt;filename val=&quot;C:\Users\User\AppData\Local\Temp\CP849656916812Session\CPTrustFolder849656916812\PPTImport849677746000\data\asimages\{182415C3-1747-422A-8E27-8DAC93EF2FD3}_17.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69&quot;/&gt;&lt;lineCharCount val=&quot;65&quot;/&gt;&lt;lineCharCount val=&quot;76&quot;/&gt;&lt;lineCharCount val=&quot;78&quot;/&gt;&lt;lineCharCount val=&quot;7&quot;/&gt;&lt;lineCharCount val=&quot;67&quot;/&gt;&lt;lineCharCount val=&quot;60&quot;/&gt;&lt;/TableIndex&gt;&lt;/ShapeTextInfo&gt;"/>
  <p:tag name="PRESENTER_SHAPEINFO" val="&lt;ThreeDShapeInfo&gt;&lt;uuid val=&quot;{E1AB8E18-7600-4A83-82F9-886433171350}&quot;/&gt;&lt;isInvalidForFieldText val=&quot;0&quot;/&gt;&lt;Image&gt;&lt;filename val=&quot;C:\Users\User\AppData\Local\Temp\CP849656916812Session\CPTrustFolder849656916812\PPTImport849677746000\data\asimages\{E1AB8E18-7600-4A83-82F9-886433171350}_17.png&quot;/&gt;&lt;left val=&quot;42&quot;/&gt;&lt;top val=&quot;212&quot;/&gt;&lt;width val=&quot;877&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6710CF-62AA-4A08-AA27-90E1B2553245}&quot;/&gt;&lt;isInvalidForFieldText val=&quot;0&quot;/&gt;&lt;Image&gt;&lt;filename val=&quot;C:\Users\User\AppData\Local\Temp\CP849656916812Session\CPTrustFolder849656916812\PPTImport849677746000\data\asimages\{036710CF-62AA-4A08-AA27-90E1B2553245}_17.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9E43089-72F5-4062-8464-6B58DD1271B1}&quot;/&gt;&lt;isInvalidForFieldText val=&quot;0&quot;/&gt;&lt;Image&gt;&lt;filename val=&quot;C:\Users\User\AppData\Local\Temp\CP849656916812Session\CPTrustFolder849656916812\PPTImport849677746000\data\asimages\{89E43089-72F5-4062-8464-6B58DD1271B1}_18.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0&quot;/&gt;&lt;lineCharCount val=&quot;68&quot;/&gt;&lt;lineCharCount val=&quot;22&quot;/&gt;&lt;lineCharCount val=&quot;1&quot;/&gt;&lt;lineCharCount val=&quot;66&quot;/&gt;&lt;lineCharCount val=&quot;67&quot;/&gt;&lt;/TableIndex&gt;&lt;/ShapeTextInfo&gt;"/>
  <p:tag name="HTML_SHAPEINFO" val="&lt;ThreeDShapeInfo&gt;&lt;uuid val=&quot;{170300C7-C146-4B17-9C44-8BE8A0799E01}&quot;/&gt;&lt;isInvalidForFieldText val=&quot;0&quot;/&gt;&lt;Image&gt;&lt;filename val=&quot;C:\Users\User\AppData\Local\Temp\CP849656916812Session\CPTrustFolder849656916812\PPTImport849677746000\data\asimages\{170300C7-C146-4B17-9C44-8BE8A0799E01}_18.png&quot;/&gt;&lt;left val=&quot;42&quot;/&gt;&lt;top val=&quot;212&quot;/&gt;&lt;width val=&quot;870&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9A3BB0-12E5-46DC-9AFD-2C2A05976B93}&quot;/&gt;&lt;isInvalidForFieldText val=&quot;0&quot;/&gt;&lt;Image&gt;&lt;filename val=&quot;C:\Users\User\AppData\Local\Temp\CP849656916812Session\CPTrustFolder849656916812\PPTImport849677746000\data\asimages\{2B9A3BB0-12E5-46DC-9AFD-2C2A05976B93}_18.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3D60C49-6FEA-44FB-BDB7-06228B4062D2}&quot;/&gt;&lt;isInvalidForFieldText val=&quot;0&quot;/&gt;&lt;Image&gt;&lt;filename val=&quot;C:\Users\User\AppData\Local\Temp\CP849656916812Session\CPTrustFolder849656916812\PPTImport849677746000\data\asimages\{D3D60C49-6FEA-44FB-BDB7-06228B4062D2}_19.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66&quot;/&gt;&lt;lineCharCount val=&quot;38&quot;/&gt;&lt;lineCharCount val=&quot;26&quot;/&gt;&lt;lineCharCount val=&quot;70&quot;/&gt;&lt;lineCharCount val=&quot;42&quot;/&gt;&lt;/TableIndex&gt;&lt;/ShapeTextInfo&gt;"/>
  <p:tag name="HTML_SHAPEINFO" val="&lt;ThreeDShapeInfo&gt;&lt;uuid val=&quot;{6B94D003-A4E0-42BF-8F62-0D5C897F3460}&quot;/&gt;&lt;isInvalidForFieldText val=&quot;0&quot;/&gt;&lt;Image&gt;&lt;filename val=&quot;C:\Users\User\AppData\Local\Temp\CP849656916812Session\CPTrustFolder849656916812\PPTImport849677746000\data\asimages\{6B94D003-A4E0-42BF-8F62-0D5C897F3460}_19.png&quot;/&gt;&lt;left val=&quot;42&quot;/&gt;&lt;top val=&quot;212&quot;/&gt;&lt;width val=&quot;870&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9463A4-A759-49C8-A347-50E544BBBD48}&quot;/&gt;&lt;isInvalidForFieldText val=&quot;0&quot;/&gt;&lt;Image&gt;&lt;filename val=&quot;C:\Users\User\AppData\Local\Temp\CP849656916812Session\CPTrustFolder849656916812\PPTImport849677746000\data\asimages\{DE9463A4-A759-49C8-A347-50E544BBBD48}_19.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A34C78F-728D-4482-911E-D3A190850D1F}&quot;/&gt;&lt;isInvalidForFieldText val=&quot;0&quot;/&gt;&lt;Image&gt;&lt;filename val=&quot;C:\Users\User\AppData\Local\Temp\CP849656916812Session\CPTrustFolder849656916812\PPTImport849677746000\data\asimages\{0A34C78F-728D-4482-911E-D3A190850D1F}_20.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5BAF41-6C7E-4F20-83BC-5E2974F3E4FA}&quot;/&gt;&lt;isInvalidForFieldText val=&quot;0&quot;/&gt;&lt;Image&gt;&lt;filename val=&quot;C:\Users\User\AppData\Local\Temp\CP849656916812Session\CPTrustFolder849656916812\PPTImport849677746000\data\asimages\{555BAF41-6C7E-4F20-83BC-5E2974F3E4FA}_20.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58&quot;/&gt;&lt;lineCharCount val=&quot;58&quot;/&gt;&lt;lineCharCount val=&quot;33&quot;/&gt;&lt;lineCharCount val=&quot;65&quot;/&gt;&lt;lineCharCount val=&quot;70&quot;/&gt;&lt;lineCharCount val=&quot;51&quot;/&gt;&lt;/TableIndex&gt;&lt;/ShapeTextInfo&gt;"/>
  <p:tag name="HTML_SHAPEINFO" val="&lt;ThreeDShapeInfo&gt;&lt;uuid val=&quot;{348D263D-14B8-4825-87CF-B73CD4530F02}&quot;/&gt;&lt;isInvalidForFieldText val=&quot;0&quot;/&gt;&lt;Image&gt;&lt;filename val=&quot;C:\Users\User\AppData\Local\Temp\CP849656916812Session\CPTrustFolder849656916812\PPTImport849677746000\data\asimages\{348D263D-14B8-4825-87CF-B73CD4530F02}_20.png&quot;/&gt;&lt;left val=&quot;42&quot;/&gt;&lt;top val=&quot;374&quot;/&gt;&lt;width val=&quot;870&quot;/&gt;&lt;height val=&quot;29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9&quot;/&gt;&lt;/TableIndex&gt;&lt;/ShapeTextInfo&gt;"/>
  <p:tag name="HTML_SHAPEINFO" val="&lt;ThreeDShapeInfo&gt;&lt;uuid val=&quot;{F199E84E-78CF-4B9E-857D-E76F22D9B0E0}&quot;/&gt;&lt;isInvalidForFieldText val=&quot;0&quot;/&gt;&lt;Image&gt;&lt;filename val=&quot;C:\Users\User\AppData\Local\Temp\CP849656916812Session\CPTrustFolder849656916812\PPTImport849677746000\data\asimages\{F199E84E-78CF-4B9E-857D-E76F22D9B0E0}_20.png&quot;/&gt;&lt;left val=&quot;41&quot;/&gt;&lt;top val=&quot;290&quot;/&gt;&lt;width val=&quot;882&quot;/&gt;&lt;height val=&quot;8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41CDB80-059E-4A2A-90F7-80C01B0A9E0E}&quot;/&gt;&lt;isInvalidForFieldText val=&quot;0&quot;/&gt;&lt;Image&gt;&lt;filename val=&quot;C:\Users\User\AppData\Local\Temp\CP849656916812Session\CPTrustFolder849656916812\PPTImport849677746000\data\asimages\{B41CDB80-059E-4A2A-90F7-80C01B0A9E0E}_21.png&quot;/&gt;&lt;left val=&quot;0&quot;/&gt;&lt;top val=&quot;278&quot;/&gt;&lt;width val=&quot;961&quot;/&gt;&lt;height val=&quot;20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37C1D6-DA0D-47A8-8DB4-E23A3FFD66F4}&quot;/&gt;&lt;isInvalidForFieldText val=&quot;0&quot;/&gt;&lt;Image&gt;&lt;filename val=&quot;C:\Users\User\AppData\Local\Temp\CP849656916812Session\CPTrustFolder849656916812\PPTImport849677746000\data\asimages\{2E37C1D6-DA0D-47A8-8DB4-E23A3FFD66F4}_21.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15003-B8F5-4E08-B98C-D1A30B907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5F1E89-EA23-4FE8-827E-4F4585074B2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Current April 2018</Template>
  <TotalTime>7019</TotalTime>
  <Words>1321</Words>
  <Application>Microsoft Office PowerPoint</Application>
  <PresentationFormat>On-screen Show (4:3)</PresentationFormat>
  <Paragraphs>141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Current April 2018</vt:lpstr>
      <vt:lpstr>Rating Individual Unemployability</vt:lpstr>
      <vt:lpstr>Lesson Objectives</vt:lpstr>
      <vt:lpstr>References</vt:lpstr>
      <vt:lpstr>Is the Claim Ready for Decision?</vt:lpstr>
      <vt:lpstr>Contentions</vt:lpstr>
      <vt:lpstr>Effect of SC Disabilities</vt:lpstr>
      <vt:lpstr>How to Determine Unemployability</vt:lpstr>
      <vt:lpstr>Functional Impairment</vt:lpstr>
      <vt:lpstr>Remember!</vt:lpstr>
      <vt:lpstr>Extra-schedular Consideration</vt:lpstr>
      <vt:lpstr>Determining the Effective Date</vt:lpstr>
      <vt:lpstr>Determining the Effective Date</vt:lpstr>
      <vt:lpstr>Rating Decision Narrative</vt:lpstr>
      <vt:lpstr>Ancillary Benefit Considerations</vt:lpstr>
      <vt:lpstr>SMC S</vt:lpstr>
      <vt:lpstr>“Single Disability”</vt:lpstr>
      <vt:lpstr>Maximize Benefits!</vt:lpstr>
      <vt:lpstr>When IU is Considered Moot</vt:lpstr>
      <vt:lpstr>When to Deny</vt:lpstr>
      <vt:lpstr>Rating Decision Narrative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Individual Unemployability PowerPoint Presentation</dc:title>
  <dc:subject>RVSR, RQRS, DRO</dc:subject>
  <dc:creator>Department of Veteran Affairs, Veterans Benefits Administration, Compensation Service, STAFF</dc:creator>
  <cp:keywords>Individual, Unemployability, IU, Total Disability, TDIU, Functional Impairment, Effective Dates, 5103 Notice, 4.16, SMC S, Bradley, gainful employment, moot</cp:keywords>
  <dc:description>This lesson provides employees with the information required to rate a claim for entitlement to Individual Unemployability.</dc:description>
  <cp:lastModifiedBy>Kathy Poole</cp:lastModifiedBy>
  <cp:revision>303</cp:revision>
  <cp:lastPrinted>2000-11-13T16:27:02Z</cp:lastPrinted>
  <dcterms:created xsi:type="dcterms:W3CDTF">2010-10-15T15:37:41Z</dcterms:created>
  <dcterms:modified xsi:type="dcterms:W3CDTF">2018-08-17T16:33:00Z</dcterms:modified>
  <cp:category>NTC Curriculum</cp:category>
  <cp:contentStatus>June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