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6"/>
  </p:notesMasterIdLst>
  <p:sldIdLst>
    <p:sldId id="256" r:id="rId5"/>
    <p:sldId id="257" r:id="rId6"/>
    <p:sldId id="258" r:id="rId7"/>
    <p:sldId id="293" r:id="rId8"/>
    <p:sldId id="302" r:id="rId9"/>
    <p:sldId id="303" r:id="rId10"/>
    <p:sldId id="295" r:id="rId11"/>
    <p:sldId id="297" r:id="rId12"/>
    <p:sldId id="296" r:id="rId13"/>
    <p:sldId id="298" r:id="rId14"/>
    <p:sldId id="306" r:id="rId15"/>
    <p:sldId id="308" r:id="rId16"/>
    <p:sldId id="310" r:id="rId17"/>
    <p:sldId id="313" r:id="rId18"/>
    <p:sldId id="311" r:id="rId19"/>
    <p:sldId id="307" r:id="rId20"/>
    <p:sldId id="300" r:id="rId21"/>
    <p:sldId id="312" r:id="rId22"/>
    <p:sldId id="305" r:id="rId23"/>
    <p:sldId id="290" r:id="rId24"/>
    <p:sldId id="301" r:id="rId25"/>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Beuge, Paul, VBAVACO" initials="VPV" lastIdx="5" clrIdx="0">
    <p:extLst>
      <p:ext uri="{19B8F6BF-5375-455C-9EA6-DF929625EA0E}">
        <p15:presenceInfo xmlns:p15="http://schemas.microsoft.com/office/powerpoint/2012/main" userId="S::Paul.VanBeuge@va.gov::315ba00d-74c5-462a-900c-df25adcf10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7958" autoAdjust="0"/>
  </p:normalViewPr>
  <p:slideViewPr>
    <p:cSldViewPr>
      <p:cViewPr varScale="1">
        <p:scale>
          <a:sx n="75" d="100"/>
          <a:sy n="75" d="100"/>
        </p:scale>
        <p:origin x="1830"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1/17/2020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0/content/554400000052756/FPM-2.D.3-Financial-Information-of-the-Beneficiary"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vbaw.vba.va.gov/bl/20/cio/20s5/forms/VBA-27-0820-ARE.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0/content/554400000052813/2.D.9-Follow-up-Actions-for-Adult-Beneficiaries"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Course Description:</a:t>
            </a:r>
            <a:endParaRPr lang="en-US" u="none"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effectLst/>
              </a:rPr>
              <a:t>This course teaches fiduciary personnel the purpose of streamlined field examinations, how to identify streamlined eligibility, the required documentation to conduct streamlined field examinations, and setting follow-up control in BFFS for future examinations. </a:t>
            </a:r>
            <a:endParaRPr lang="en-US" u="sng" dirty="0"/>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24278894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baseline="0" dirty="0">
                <a:solidFill>
                  <a:schemeClr val="tx1"/>
                </a:solidFill>
                <a:effectLst/>
                <a:latin typeface="+mn-lt"/>
                <a:ea typeface="+mn-ea"/>
                <a:cs typeface="+mn-cs"/>
              </a:rPr>
              <a:t>List the documentation required for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2.G.2.a, FPM 2.G.2.d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sz="1200" kern="1200" baseline="0" dirty="0">
              <a:solidFill>
                <a:schemeClr val="tx1"/>
              </a:solidFill>
              <a:effectLst/>
              <a:latin typeface="+mn-lt"/>
              <a:ea typeface="+mn-ea"/>
              <a:cs typeface="+mn-cs"/>
            </a:endParaRPr>
          </a:p>
          <a:p>
            <a:r>
              <a:rPr lang="en-US" sz="1200" u="sng" kern="1200" baseline="0" dirty="0">
                <a:solidFill>
                  <a:schemeClr val="tx1"/>
                </a:solidFill>
                <a:effectLst/>
                <a:latin typeface="+mn-lt"/>
                <a:ea typeface="+mn-ea"/>
                <a:cs typeface="+mn-cs"/>
              </a:rPr>
              <a:t>Instructor Notes:</a:t>
            </a:r>
          </a:p>
          <a:p>
            <a:endParaRPr lang="en-US" sz="1200" u="sng" kern="1200" baseline="0" dirty="0">
              <a:solidFill>
                <a:schemeClr val="tx1"/>
              </a:solidFill>
              <a:effectLst/>
              <a:latin typeface="+mn-lt"/>
              <a:ea typeface="+mn-ea"/>
              <a:cs typeface="+mn-cs"/>
            </a:endParaRPr>
          </a:p>
          <a:p>
            <a:r>
              <a:rPr lang="en-US" sz="1200" u="none" kern="1200" baseline="0" dirty="0">
                <a:solidFill>
                  <a:schemeClr val="tx1"/>
                </a:solidFill>
                <a:effectLst/>
                <a:latin typeface="+mn-lt"/>
                <a:ea typeface="+mn-ea"/>
                <a:cs typeface="+mn-cs"/>
              </a:rPr>
              <a:t>Fiduciary personnel may use mail written correspondence (by fax or US mail) – OR – telephone calls to contact and obtain information from the </a:t>
            </a:r>
          </a:p>
          <a:p>
            <a:pPr marL="171450" indent="-171450">
              <a:buFont typeface="Arial" panose="020B0604020202020204" pitchFamily="34" charset="0"/>
              <a:buChar char="•"/>
            </a:pPr>
            <a:r>
              <a:rPr lang="en-US" sz="1200" u="none" kern="1200" baseline="0" dirty="0">
                <a:solidFill>
                  <a:schemeClr val="tx1"/>
                </a:solidFill>
                <a:effectLst/>
                <a:latin typeface="+mn-lt"/>
                <a:ea typeface="+mn-ea"/>
                <a:cs typeface="+mn-cs"/>
              </a:rPr>
              <a:t>Fiduciary, </a:t>
            </a:r>
          </a:p>
          <a:p>
            <a:pPr marL="171450" indent="-171450">
              <a:buFont typeface="Arial" panose="020B0604020202020204" pitchFamily="34" charset="0"/>
              <a:buChar char="•"/>
            </a:pPr>
            <a:r>
              <a:rPr lang="en-US" sz="1200" u="none" kern="1200" baseline="0" dirty="0">
                <a:solidFill>
                  <a:schemeClr val="tx1"/>
                </a:solidFill>
                <a:effectLst/>
                <a:latin typeface="+mn-lt"/>
                <a:ea typeface="+mn-ea"/>
                <a:cs typeface="+mn-cs"/>
              </a:rPr>
              <a:t>Beneficiary, and </a:t>
            </a:r>
          </a:p>
          <a:p>
            <a:pPr marL="171450" indent="-171450">
              <a:buFont typeface="Arial" panose="020B0604020202020204" pitchFamily="34" charset="0"/>
              <a:buChar char="•"/>
            </a:pPr>
            <a:r>
              <a:rPr lang="en-US" sz="1200" u="none" kern="1200" baseline="0" dirty="0">
                <a:solidFill>
                  <a:schemeClr val="tx1"/>
                </a:solidFill>
                <a:effectLst/>
                <a:latin typeface="+mn-lt"/>
                <a:ea typeface="+mn-ea"/>
                <a:cs typeface="+mn-cs"/>
              </a:rPr>
              <a:t>Beneficiary’s dependents (or dependents’ custodians), if applicable.  </a:t>
            </a:r>
          </a:p>
          <a:p>
            <a:pPr marL="171450" indent="-171450">
              <a:buFont typeface="Arial" panose="020B0604020202020204" pitchFamily="34" charset="0"/>
              <a:buChar char="•"/>
            </a:pPr>
            <a:endParaRPr lang="en-US" sz="1200" u="none" kern="1200" baseline="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If the beneficiary does not have the ability to adequately respond, the Fiduciary Hub may contact a </a:t>
            </a:r>
            <a:r>
              <a:rPr lang="en-US" sz="1200" b="1" kern="1200" dirty="0">
                <a:solidFill>
                  <a:schemeClr val="tx1"/>
                </a:solidFill>
                <a:effectLst/>
                <a:latin typeface="+mn-lt"/>
                <a:ea typeface="+mn-ea"/>
                <a:cs typeface="+mn-cs"/>
              </a:rPr>
              <a:t>third party</a:t>
            </a:r>
            <a:r>
              <a:rPr lang="en-US" sz="1200" b="0" kern="1200" dirty="0">
                <a:solidFill>
                  <a:schemeClr val="tx1"/>
                </a:solidFill>
                <a:effectLst/>
                <a:latin typeface="+mn-lt"/>
                <a:ea typeface="+mn-ea"/>
                <a:cs typeface="+mn-cs"/>
              </a:rPr>
              <a:t> such as the</a:t>
            </a:r>
            <a:r>
              <a:rPr lang="en-US" sz="1200" kern="1200" dirty="0">
                <a:solidFill>
                  <a:schemeClr val="tx1"/>
                </a:solidFill>
                <a:effectLst/>
                <a:latin typeface="+mn-lt"/>
                <a:ea typeface="+mn-ea"/>
                <a:cs typeface="+mn-cs"/>
              </a:rPr>
              <a:t> beneficiary’s spouse, friend, relative, or caregiver, who had direct and regular contact with the beneficiary.  If the beneficiary cannot respond and another source is contacted to obtain a report on the beneficiary’s welfare, this source cannot be the beneficiary’s fiduciary.</a:t>
            </a:r>
            <a:endParaRPr lang="en-US" sz="1200" u="none" kern="1200" baseline="0" dirty="0">
              <a:solidFill>
                <a:schemeClr val="tx1"/>
              </a:solidFill>
              <a:effectLst/>
              <a:latin typeface="+mn-lt"/>
              <a:ea typeface="+mn-ea"/>
              <a:cs typeface="+mn-cs"/>
            </a:endParaRPr>
          </a:p>
          <a:p>
            <a:pPr marL="171450" indent="-171450">
              <a:buFont typeface="Arial" panose="020B0604020202020204" pitchFamily="34" charset="0"/>
              <a:buChar char="•"/>
            </a:pPr>
            <a:endParaRPr lang="en-US" sz="1200" u="none" kern="1200" baseline="0" dirty="0">
              <a:solidFill>
                <a:schemeClr val="tx1"/>
              </a:solidFill>
              <a:effectLst/>
              <a:latin typeface="+mn-lt"/>
              <a:ea typeface="+mn-ea"/>
              <a:cs typeface="+mn-cs"/>
            </a:endParaRPr>
          </a:p>
          <a:p>
            <a:pPr marL="0" indent="0">
              <a:buFont typeface="Arial" panose="020B0604020202020204" pitchFamily="34" charset="0"/>
              <a:buNone/>
            </a:pPr>
            <a:r>
              <a:rPr lang="en-US" sz="1200" u="none" kern="1200" baseline="0" dirty="0">
                <a:solidFill>
                  <a:schemeClr val="tx1"/>
                </a:solidFill>
                <a:effectLst/>
                <a:latin typeface="+mn-lt"/>
                <a:ea typeface="+mn-ea"/>
                <a:cs typeface="+mn-cs"/>
              </a:rPr>
              <a:t>If obtaining the information </a:t>
            </a:r>
            <a:r>
              <a:rPr lang="en-US" sz="1200" b="1" u="none" kern="1200" baseline="0" dirty="0">
                <a:solidFill>
                  <a:schemeClr val="tx1"/>
                </a:solidFill>
                <a:effectLst/>
                <a:latin typeface="+mn-lt"/>
                <a:ea typeface="+mn-ea"/>
                <a:cs typeface="+mn-cs"/>
              </a:rPr>
              <a:t>in writing</a:t>
            </a:r>
            <a:r>
              <a:rPr lang="en-US" sz="1200" u="none" kern="1200" baseline="0" dirty="0">
                <a:solidFill>
                  <a:schemeClr val="tx1"/>
                </a:solidFill>
                <a:effectLst/>
                <a:latin typeface="+mn-lt"/>
                <a:ea typeface="+mn-ea"/>
                <a:cs typeface="+mn-cs"/>
              </a:rPr>
              <a:t>, send the applicable Cover Letter and Beneficiary Status Report as listed in FPM 2.G.2.f. and upload these completed source documents to the eFolder.</a:t>
            </a:r>
          </a:p>
          <a:p>
            <a:pPr marL="0" indent="0">
              <a:buFont typeface="Arial" panose="020B0604020202020204" pitchFamily="34" charset="0"/>
              <a:buNone/>
            </a:pPr>
            <a:endParaRPr lang="en-US" sz="1200" u="none" kern="1200" baseline="0" dirty="0">
              <a:solidFill>
                <a:schemeClr val="tx1"/>
              </a:solidFill>
              <a:effectLst/>
              <a:latin typeface="+mn-lt"/>
              <a:ea typeface="+mn-ea"/>
              <a:cs typeface="+mn-cs"/>
            </a:endParaRPr>
          </a:p>
          <a:p>
            <a:pPr marL="0" indent="0">
              <a:buFont typeface="Arial" panose="020B0604020202020204" pitchFamily="34" charset="0"/>
              <a:buNone/>
            </a:pPr>
            <a:r>
              <a:rPr lang="en-US" sz="1200" u="none" kern="1200" baseline="0" dirty="0">
                <a:solidFill>
                  <a:schemeClr val="tx1"/>
                </a:solidFill>
                <a:effectLst/>
                <a:latin typeface="+mn-lt"/>
                <a:ea typeface="+mn-ea"/>
                <a:cs typeface="+mn-cs"/>
              </a:rPr>
              <a:t>If obtaining the information </a:t>
            </a:r>
            <a:r>
              <a:rPr lang="en-US" sz="1200" b="1" u="none" kern="1200" baseline="0" dirty="0">
                <a:solidFill>
                  <a:schemeClr val="tx1"/>
                </a:solidFill>
                <a:effectLst/>
                <a:latin typeface="+mn-lt"/>
                <a:ea typeface="+mn-ea"/>
                <a:cs typeface="+mn-cs"/>
              </a:rPr>
              <a:t>by telephone</a:t>
            </a:r>
            <a:r>
              <a:rPr lang="en-US" sz="1200" u="none" kern="1200" baseline="0" dirty="0">
                <a:solidFill>
                  <a:schemeClr val="tx1"/>
                </a:solidFill>
                <a:effectLst/>
                <a:latin typeface="+mn-lt"/>
                <a:ea typeface="+mn-ea"/>
                <a:cs typeface="+mn-cs"/>
              </a:rPr>
              <a:t>, the employee </a:t>
            </a:r>
            <a:r>
              <a:rPr lang="en-US" sz="1200" u="sng" kern="1200" baseline="0" dirty="0">
                <a:solidFill>
                  <a:schemeClr val="tx1"/>
                </a:solidFill>
                <a:effectLst/>
                <a:latin typeface="+mn-lt"/>
                <a:ea typeface="+mn-ea"/>
                <a:cs typeface="+mn-cs"/>
              </a:rPr>
              <a:t>must</a:t>
            </a:r>
            <a:r>
              <a:rPr lang="en-US" sz="1200" u="none" kern="1200" baseline="0" dirty="0">
                <a:solidFill>
                  <a:schemeClr val="tx1"/>
                </a:solidFill>
                <a:effectLst/>
                <a:latin typeface="+mn-lt"/>
                <a:ea typeface="+mn-ea"/>
                <a:cs typeface="+mn-cs"/>
              </a:rPr>
              <a:t> document that the information was obtained “By Telephone” as “How Contacted” within the FELux Interview Information section.  This helps confirm that there are no written source documents to view in the eFolder, rather, that the FELux itself is the source document recording information received by telephone.  </a:t>
            </a:r>
          </a:p>
          <a:p>
            <a:endParaRPr lang="en-US" sz="1200" u="sng" kern="1200" baseline="0" dirty="0">
              <a:solidFill>
                <a:schemeClr val="tx1"/>
              </a:solidFill>
              <a:effectLst/>
              <a:latin typeface="+mn-lt"/>
              <a:ea typeface="+mn-ea"/>
              <a:cs typeface="+mn-cs"/>
            </a:endParaRPr>
          </a:p>
          <a:p>
            <a:endParaRPr lang="en-US" sz="1200" u="sng"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3318693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baseline="0" dirty="0">
                <a:solidFill>
                  <a:schemeClr val="tx1"/>
                </a:solidFill>
                <a:effectLst/>
                <a:latin typeface="+mn-lt"/>
                <a:ea typeface="+mn-ea"/>
                <a:cs typeface="+mn-cs"/>
              </a:rPr>
              <a:t>List the documentation required for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2.G.2.b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sz="1200" kern="1200" baseline="0" dirty="0">
              <a:solidFill>
                <a:schemeClr val="tx1"/>
              </a:solidFill>
              <a:effectLst/>
              <a:latin typeface="+mn-lt"/>
              <a:ea typeface="+mn-ea"/>
              <a:cs typeface="+mn-cs"/>
            </a:endParaRPr>
          </a:p>
          <a:p>
            <a:r>
              <a:rPr lang="en-US" sz="1200" u="sng" kern="1200" baseline="0" dirty="0">
                <a:solidFill>
                  <a:schemeClr val="tx1"/>
                </a:solidFill>
                <a:effectLst/>
                <a:latin typeface="+mn-lt"/>
                <a:ea typeface="+mn-ea"/>
                <a:cs typeface="+mn-cs"/>
              </a:rPr>
              <a:t>Instructor Notes:</a:t>
            </a:r>
          </a:p>
          <a:p>
            <a:endParaRPr lang="en-US" dirty="0"/>
          </a:p>
          <a:p>
            <a:r>
              <a:rPr lang="en-US" sz="1200" kern="1200" dirty="0">
                <a:solidFill>
                  <a:schemeClr val="tx1"/>
                </a:solidFill>
                <a:effectLst/>
                <a:latin typeface="+mn-lt"/>
                <a:ea typeface="+mn-ea"/>
                <a:cs typeface="+mn-cs"/>
              </a:rPr>
              <a:t>At a minimum, the Fiduciary Hub should request and document the following information concerning the fiduciary:</a:t>
            </a:r>
            <a:endParaRPr lang="en-US" dirty="0">
              <a:effectLst/>
            </a:endParaRPr>
          </a:p>
          <a:p>
            <a:r>
              <a:rPr lang="en-US" sz="1200" kern="1200" dirty="0">
                <a:solidFill>
                  <a:schemeClr val="tx1"/>
                </a:solidFill>
                <a:effectLst/>
                <a:latin typeface="+mn-lt"/>
                <a:ea typeface="+mn-ea"/>
                <a:cs typeface="+mn-cs"/>
              </a:rPr>
              <a:t>• name,</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current mailing and physical address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current phone number, and</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any issues with the ability to perform the fiduciary responsibilities.</a:t>
            </a:r>
          </a:p>
          <a:p>
            <a:endParaRPr lang="en-US" dirty="0">
              <a:effectLst/>
            </a:endParaRPr>
          </a:p>
          <a:p>
            <a:r>
              <a:rPr lang="en-US" sz="1200" kern="1200" dirty="0">
                <a:solidFill>
                  <a:schemeClr val="tx1"/>
                </a:solidFill>
                <a:effectLst/>
                <a:latin typeface="+mn-lt"/>
                <a:ea typeface="+mn-ea"/>
                <a:cs typeface="+mn-cs"/>
              </a:rPr>
              <a:t>At a minimum, the Fiduciary Hub should request and document the following information concerning the beneficiary:</a:t>
            </a:r>
            <a:endParaRPr lang="en-US" dirty="0">
              <a:effectLst/>
            </a:endParaRPr>
          </a:p>
          <a:p>
            <a:r>
              <a:rPr lang="en-US" sz="1200" kern="1200" dirty="0">
                <a:solidFill>
                  <a:schemeClr val="tx1"/>
                </a:solidFill>
                <a:effectLst/>
                <a:latin typeface="+mn-lt"/>
                <a:ea typeface="+mn-ea"/>
                <a:cs typeface="+mn-cs"/>
              </a:rPr>
              <a:t>• address and phone number of the beneficiary,</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any change in marital/dependency status,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name, relationship and address of any dependents,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general well-being of the beneficiary, to include the ability to manage funds,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sources and amounts of monthly income,</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monthly expenses and funds under management, and</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disposition of any retroactive benefits received.</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2246239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baseline="0" dirty="0">
                <a:solidFill>
                  <a:schemeClr val="tx1"/>
                </a:solidFill>
                <a:effectLst/>
                <a:latin typeface="+mn-lt"/>
                <a:ea typeface="+mn-ea"/>
                <a:cs typeface="+mn-cs"/>
              </a:rPr>
              <a:t>List the documentation required for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2.G.2.c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sz="1200" kern="1200" baseline="0" dirty="0">
              <a:solidFill>
                <a:schemeClr val="tx1"/>
              </a:solidFill>
              <a:effectLst/>
              <a:latin typeface="+mn-lt"/>
              <a:ea typeface="+mn-ea"/>
              <a:cs typeface="+mn-cs"/>
            </a:endParaRPr>
          </a:p>
          <a:p>
            <a:r>
              <a:rPr lang="en-US" sz="1200" u="sng" kern="1200" baseline="0" dirty="0">
                <a:solidFill>
                  <a:schemeClr val="tx1"/>
                </a:solidFill>
                <a:effectLst/>
                <a:latin typeface="+mn-lt"/>
                <a:ea typeface="+mn-ea"/>
                <a:cs typeface="+mn-cs"/>
              </a:rPr>
              <a:t>Instructor Notes:</a:t>
            </a:r>
          </a:p>
          <a:p>
            <a:endParaRPr lang="en-US" dirty="0"/>
          </a:p>
          <a:p>
            <a:pPr fontAlgn="t"/>
            <a:r>
              <a:rPr lang="en-US" sz="1200" kern="1200" dirty="0">
                <a:solidFill>
                  <a:schemeClr val="tx1"/>
                </a:solidFill>
                <a:effectLst/>
                <a:latin typeface="+mn-lt"/>
                <a:ea typeface="+mn-ea"/>
                <a:cs typeface="+mn-cs"/>
              </a:rPr>
              <a:t>At a minimum, the Fiduciary Hub should request and document the following information concerning the spouse fiduciary:</a:t>
            </a:r>
            <a:endParaRPr lang="en-US" dirty="0">
              <a:effectLst/>
            </a:endParaRPr>
          </a:p>
          <a:p>
            <a:pPr fontAlgn="t"/>
            <a:r>
              <a:rPr lang="en-US" sz="1200" kern="1200" dirty="0">
                <a:solidFill>
                  <a:schemeClr val="tx1"/>
                </a:solidFill>
                <a:effectLst/>
                <a:latin typeface="+mn-lt"/>
                <a:ea typeface="+mn-ea"/>
                <a:cs typeface="+mn-cs"/>
              </a:rPr>
              <a:t>• name, and</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any issues with the ability to perform the fiduciary responsibilities.</a:t>
            </a:r>
          </a:p>
          <a:p>
            <a:pPr fontAlgn="t"/>
            <a:endParaRPr lang="en-US" dirty="0">
              <a:effectLst/>
            </a:endParaRPr>
          </a:p>
          <a:p>
            <a:pPr fontAlgn="t"/>
            <a:r>
              <a:rPr lang="en-US" sz="1200" kern="1200" dirty="0">
                <a:solidFill>
                  <a:schemeClr val="tx1"/>
                </a:solidFill>
                <a:effectLst/>
                <a:latin typeface="+mn-lt"/>
                <a:ea typeface="+mn-ea"/>
                <a:cs typeface="+mn-cs"/>
              </a:rPr>
              <a:t>At a minimum, the Fiduciary Hub should  request and document the following information concerning the beneficiary:</a:t>
            </a:r>
            <a:endParaRPr lang="en-US" dirty="0">
              <a:effectLst/>
            </a:endParaRPr>
          </a:p>
          <a:p>
            <a:pPr fontAlgn="t"/>
            <a:r>
              <a:rPr lang="en-US" sz="1200" kern="1200" dirty="0">
                <a:solidFill>
                  <a:schemeClr val="tx1"/>
                </a:solidFill>
                <a:effectLst/>
                <a:latin typeface="+mn-lt"/>
                <a:ea typeface="+mn-ea"/>
                <a:cs typeface="+mn-cs"/>
              </a:rPr>
              <a:t>• address of the beneficiary,</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change in marital/dependency status,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name, relationship and address of any dependents, including the fiduciary,</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general well-being to include the ability to manage funds,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sources and amounts of monthly income, and</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adequacy of monthly income to cover expenses.</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4212437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baseline="0" dirty="0">
                <a:solidFill>
                  <a:schemeClr val="tx1"/>
                </a:solidFill>
                <a:effectLst/>
                <a:latin typeface="+mn-lt"/>
                <a:ea typeface="+mn-ea"/>
                <a:cs typeface="+mn-cs"/>
              </a:rPr>
              <a:t>List the documentation required for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2.G.2.d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sz="1200" kern="1200" baseline="0" dirty="0">
              <a:solidFill>
                <a:schemeClr val="tx1"/>
              </a:solidFill>
              <a:effectLst/>
              <a:latin typeface="+mn-lt"/>
              <a:ea typeface="+mn-ea"/>
              <a:cs typeface="+mn-cs"/>
            </a:endParaRPr>
          </a:p>
          <a:p>
            <a:r>
              <a:rPr lang="en-US" sz="1200" u="sng" kern="1200" baseline="0" dirty="0">
                <a:solidFill>
                  <a:schemeClr val="tx1"/>
                </a:solidFill>
                <a:effectLst/>
                <a:latin typeface="+mn-lt"/>
                <a:ea typeface="+mn-ea"/>
                <a:cs typeface="+mn-cs"/>
              </a:rPr>
              <a:t>Instructor Notes:</a:t>
            </a:r>
          </a:p>
          <a:p>
            <a:endParaRPr lang="en-US" dirty="0"/>
          </a:p>
          <a:p>
            <a:r>
              <a:rPr lang="en-US" sz="1200" kern="1200" dirty="0">
                <a:solidFill>
                  <a:schemeClr val="tx1"/>
                </a:solidFill>
                <a:effectLst/>
                <a:latin typeface="+mn-lt"/>
                <a:ea typeface="+mn-ea"/>
                <a:cs typeface="+mn-cs"/>
              </a:rPr>
              <a:t>If the beneficiary does not have the ability to adequately respond, the Fiduciary Hub may contact the beneficiary’s spouse, friend, relative, or caregiver, who had direct and regular contact with the beneficiary.  If the beneficiary cannot respond and another source is contacted to obtain a report on the beneficiary’s welfare, this source cannot be the beneficiary’s fiduciary.</a:t>
            </a:r>
            <a:endParaRPr lang="en-US" dirty="0">
              <a:effectLst/>
            </a:endParaRPr>
          </a:p>
          <a:p>
            <a:br>
              <a:rPr lang="en-US" dirty="0">
                <a:effectLst/>
              </a:rPr>
            </a:br>
            <a:r>
              <a:rPr lang="en-US" sz="1200" kern="1200" dirty="0">
                <a:solidFill>
                  <a:schemeClr val="tx1"/>
                </a:solidFill>
                <a:effectLst/>
                <a:latin typeface="+mn-lt"/>
                <a:ea typeface="+mn-ea"/>
                <a:cs typeface="+mn-cs"/>
              </a:rPr>
              <a:t>Fiduciary Hub personnel must review the previous field examination report to determine if the beneficiary has the ability to respond to VA inquires and provide accurate information.  If solicitation is required from the beneficiary’s friend, relative or care provider and a letter is used to obtain the necessary information, the letter may not include the beneficiary’s claim number, social security number, or other identifying information with the exception of the beneficiary’s name.</a:t>
            </a:r>
          </a:p>
          <a:p>
            <a:endParaRPr lang="en-US" dirty="0">
              <a:effectLst/>
            </a:endParaRPr>
          </a:p>
          <a:p>
            <a:r>
              <a:rPr lang="en-US" sz="1200" kern="1200" dirty="0">
                <a:solidFill>
                  <a:schemeClr val="tx1"/>
                </a:solidFill>
                <a:effectLst/>
                <a:latin typeface="+mn-lt"/>
                <a:ea typeface="+mn-ea"/>
                <a:cs typeface="+mn-cs"/>
              </a:rPr>
              <a:t>At a minimum, the Fiduciary Hub should request and document the following information concerning the beneficiary:</a:t>
            </a:r>
            <a:endParaRPr lang="en-US" dirty="0">
              <a:effectLst/>
            </a:endParaRPr>
          </a:p>
          <a:p>
            <a:r>
              <a:rPr lang="en-US" sz="1200" kern="1200" dirty="0">
                <a:solidFill>
                  <a:schemeClr val="tx1"/>
                </a:solidFill>
                <a:effectLst/>
                <a:latin typeface="+mn-lt"/>
                <a:ea typeface="+mn-ea"/>
                <a:cs typeface="+mn-cs"/>
              </a:rPr>
              <a:t>• name of the fiduciary,</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name, relationship and address of any dependents,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general well-being,</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evaluation of the performance of the fiduciary, to include the ability to contact the fiduciary,</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evaluation of the fiduciary’s payment of expenses,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sources and amounts of monthly income,</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monthly expenses and value of VA funds under management, and</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disposition of any retroactive benefits received.</a:t>
            </a:r>
          </a:p>
          <a:p>
            <a:endParaRPr lang="en-US" dirty="0">
              <a:effectLst/>
            </a:endParaRPr>
          </a:p>
          <a:p>
            <a:r>
              <a:rPr lang="en-US" sz="1200" kern="1200" dirty="0">
                <a:solidFill>
                  <a:schemeClr val="tx1"/>
                </a:solidFill>
                <a:effectLst/>
                <a:latin typeface="+mn-lt"/>
                <a:ea typeface="+mn-ea"/>
                <a:cs typeface="+mn-cs"/>
              </a:rPr>
              <a:t>If a friend, relative or caregiver is contacted, the Fiduciary Hub must document his/her name and relationship to the beneficiary.</a:t>
            </a:r>
          </a:p>
          <a:p>
            <a:endParaRPr lang="en-US" dirty="0">
              <a:effectLst/>
            </a:endParaRPr>
          </a:p>
          <a:p>
            <a:r>
              <a:rPr lang="en-US" sz="1200" b="1" i="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A beneficiary who is unable to provide responses and who has no spouse, friend, relative, care provider or another person who has direct and regular contact with the beneficiary and who is not also serving as the beneficiary’s fiduciary, to respond on his or her behalf must be visited through a face-to-face field examination.</a:t>
            </a:r>
          </a:p>
          <a:p>
            <a:endParaRPr lang="en-US" sz="1200" kern="1200" dirty="0">
              <a:solidFill>
                <a:schemeClr val="tx1"/>
              </a:solidFill>
              <a:effectLst/>
              <a:latin typeface="+mn-lt"/>
              <a:ea typeface="+mn-ea"/>
              <a:cs typeface="+mn-cs"/>
            </a:endParaRPr>
          </a:p>
          <a:p>
            <a:pPr fontAlgn="t"/>
            <a:r>
              <a:rPr lang="en-US" sz="1200" b="0" i="0" kern="1200" dirty="0">
                <a:solidFill>
                  <a:schemeClr val="tx1"/>
                </a:solidFill>
                <a:effectLst/>
                <a:latin typeface="+mn-lt"/>
                <a:ea typeface="+mn-ea"/>
                <a:cs typeface="+mn-cs"/>
              </a:rPr>
              <a:t>When there may be eligibility for additional benefits or services not yet claimed by the beneficiary, hubs must advise fiduciaries and beneficiaries of such benefits and services during the streamlined field examination to ensure that the beneficiary receives accurate payment of benefits.  The hubs should also explain entitlement to other State and local benefits as described in </a:t>
            </a:r>
            <a:r>
              <a:rPr lang="en-US" sz="1200" b="1" i="0" u="sng" kern="1200" dirty="0">
                <a:solidFill>
                  <a:schemeClr val="tx1"/>
                </a:solidFill>
                <a:effectLst/>
                <a:latin typeface="+mn-lt"/>
                <a:ea typeface="+mn-ea"/>
                <a:cs typeface="+mn-cs"/>
                <a:hlinkClick r:id="rId3"/>
              </a:rPr>
              <a:t>FPM 2.D.3.l</a:t>
            </a:r>
            <a:r>
              <a:rPr lang="en-US" sz="1200" b="0" i="0" kern="1200" dirty="0">
                <a:solidFill>
                  <a:schemeClr val="tx1"/>
                </a:solidFill>
                <a:effectLst/>
                <a:latin typeface="+mn-lt"/>
                <a:ea typeface="+mn-ea"/>
                <a:cs typeface="+mn-cs"/>
              </a:rPr>
              <a:t>. </a:t>
            </a:r>
          </a:p>
          <a:p>
            <a:pPr fontAlgn="t"/>
            <a:r>
              <a:rPr lang="en-US" sz="1200" b="0" i="0" kern="1200" dirty="0">
                <a:solidFill>
                  <a:schemeClr val="tx1"/>
                </a:solidFill>
                <a:effectLst/>
                <a:latin typeface="+mn-lt"/>
                <a:ea typeface="+mn-ea"/>
                <a:cs typeface="+mn-cs"/>
              </a:rPr>
              <a:t>If the hub identifies changes or possible changes in benefit entitlement, the hub must document the information in the field examination report and request referral to the appropriate authorization activity as described in </a:t>
            </a:r>
            <a:r>
              <a:rPr lang="en-US" sz="1200" b="1" i="0" u="sng" kern="1200" dirty="0">
                <a:solidFill>
                  <a:schemeClr val="tx1"/>
                </a:solidFill>
                <a:effectLst/>
                <a:latin typeface="+mn-lt"/>
                <a:ea typeface="+mn-ea"/>
                <a:cs typeface="+mn-cs"/>
                <a:hlinkClick r:id="rId3"/>
              </a:rPr>
              <a:t>FPM 2.D.3.m</a:t>
            </a:r>
            <a:r>
              <a:rPr lang="en-US" sz="1200" b="0" i="0" kern="1200" dirty="0">
                <a:solidFill>
                  <a:schemeClr val="tx1"/>
                </a:solidFill>
                <a:effectLst/>
                <a:latin typeface="+mn-lt"/>
                <a:ea typeface="+mn-ea"/>
                <a:cs typeface="+mn-cs"/>
              </a:rPr>
              <a:t>.</a:t>
            </a:r>
          </a:p>
          <a:p>
            <a:endParaRPr lang="en-US" dirty="0">
              <a:effectLst/>
            </a:endParaRPr>
          </a:p>
          <a:p>
            <a:pPr fontAlgn="t"/>
            <a:r>
              <a:rPr lang="en-US" sz="1200" b="0" i="0" kern="1200" dirty="0">
                <a:solidFill>
                  <a:schemeClr val="tx1"/>
                </a:solidFill>
                <a:effectLst/>
                <a:latin typeface="+mn-lt"/>
                <a:ea typeface="+mn-ea"/>
                <a:cs typeface="+mn-cs"/>
              </a:rPr>
              <a:t>Hubs should encourage claimants to utilize VA paperless claims submission tools when possible to complete VA benefit applications as described in </a:t>
            </a:r>
            <a:r>
              <a:rPr lang="en-US" sz="1200" b="1" i="0" u="sng"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FPM 2.D.3.n</a:t>
            </a:r>
            <a:r>
              <a:rPr lang="en-US" sz="1200" b="0" i="0" kern="1200" dirty="0">
                <a:solidFill>
                  <a:schemeClr val="tx1"/>
                </a:solidFill>
                <a:effectLst/>
                <a:latin typeface="+mn-lt"/>
                <a:ea typeface="+mn-ea"/>
                <a:cs typeface="+mn-cs"/>
              </a:rPr>
              <a:t>.</a:t>
            </a:r>
          </a:p>
          <a:p>
            <a:pPr fontAlgn="t"/>
            <a:r>
              <a:rPr lang="en-US" sz="1200" b="0" i="0" kern="1200" dirty="0">
                <a:solidFill>
                  <a:schemeClr val="tx1"/>
                </a:solidFill>
                <a:effectLst/>
                <a:latin typeface="+mn-lt"/>
                <a:ea typeface="+mn-ea"/>
                <a:cs typeface="+mn-cs"/>
              </a:rPr>
              <a:t> </a:t>
            </a:r>
          </a:p>
          <a:p>
            <a:pPr fontAlgn="t"/>
            <a:r>
              <a:rPr lang="en-US" sz="1200" b="0" i="0" kern="1200" dirty="0">
                <a:solidFill>
                  <a:schemeClr val="tx1"/>
                </a:solidFill>
                <a:effectLst/>
                <a:latin typeface="+mn-lt"/>
                <a:ea typeface="+mn-ea"/>
                <a:cs typeface="+mn-cs"/>
              </a:rPr>
              <a:t>When a beneficiary verbally communicates to a VA employee an intent to file a claim for compensation, pension, Survivors Pension, or DIC, the hub must take action as described in </a:t>
            </a:r>
            <a:r>
              <a:rPr lang="en-US" sz="1200" b="1" i="0" u="sng"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FPM 2.D.3.o</a:t>
            </a:r>
            <a:r>
              <a:rPr lang="en-US" sz="1200" b="0" i="0" kern="1200" dirty="0">
                <a:solidFill>
                  <a:schemeClr val="tx1"/>
                </a:solidFill>
                <a:effectLst/>
                <a:latin typeface="+mn-lt"/>
                <a:ea typeface="+mn-ea"/>
                <a:cs typeface="+mn-cs"/>
              </a:rPr>
              <a:t>.</a:t>
            </a:r>
          </a:p>
          <a:p>
            <a:pPr fontAlgn="t"/>
            <a:r>
              <a:rPr lang="en-US" sz="1200" b="0" i="0" kern="1200" dirty="0">
                <a:solidFill>
                  <a:schemeClr val="tx1"/>
                </a:solidFill>
                <a:effectLst/>
                <a:latin typeface="+mn-lt"/>
                <a:ea typeface="+mn-ea"/>
                <a:cs typeface="+mn-cs"/>
              </a:rPr>
              <a:t> </a:t>
            </a:r>
          </a:p>
          <a:p>
            <a:pPr fontAlgn="t"/>
            <a:r>
              <a:rPr lang="en-US" sz="1200" b="0" i="0" kern="1200" dirty="0">
                <a:solidFill>
                  <a:schemeClr val="tx1"/>
                </a:solidFill>
                <a:effectLst/>
                <a:latin typeface="+mn-lt"/>
                <a:ea typeface="+mn-ea"/>
                <a:cs typeface="+mn-cs"/>
              </a:rPr>
              <a:t>For requests to file a claim for benefits other than compensation, pension, or DIC, the hub must take action as described in </a:t>
            </a:r>
            <a:r>
              <a:rPr lang="en-US" sz="1200" b="1" i="0" u="sng"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FPM 2.D.3.p</a:t>
            </a:r>
            <a:r>
              <a:rPr lang="en-US" sz="1200" b="0" i="0" kern="1200" dirty="0">
                <a:solidFill>
                  <a:schemeClr val="tx1"/>
                </a:solidFill>
                <a:effectLst/>
                <a:latin typeface="+mn-lt"/>
                <a:ea typeface="+mn-ea"/>
                <a:cs typeface="+mn-cs"/>
              </a:rPr>
              <a:t>.</a:t>
            </a:r>
          </a:p>
          <a:p>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3445389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baseline="0" dirty="0">
                <a:solidFill>
                  <a:schemeClr val="tx1"/>
                </a:solidFill>
                <a:effectLst/>
                <a:latin typeface="+mn-lt"/>
                <a:ea typeface="+mn-ea"/>
                <a:cs typeface="+mn-cs"/>
              </a:rPr>
              <a:t>List the documentation required for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2.G.3.b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sz="1200" kern="1200" baseline="0" dirty="0">
              <a:solidFill>
                <a:schemeClr val="tx1"/>
              </a:solidFill>
              <a:effectLst/>
              <a:latin typeface="+mn-lt"/>
              <a:ea typeface="+mn-ea"/>
              <a:cs typeface="+mn-cs"/>
            </a:endParaRPr>
          </a:p>
          <a:p>
            <a:r>
              <a:rPr lang="en-US" sz="1200" u="sng" kern="1200" baseline="0" dirty="0">
                <a:solidFill>
                  <a:schemeClr val="tx1"/>
                </a:solidFill>
                <a:effectLst/>
                <a:latin typeface="+mn-lt"/>
                <a:ea typeface="+mn-ea"/>
                <a:cs typeface="+mn-cs"/>
              </a:rPr>
              <a:t>Instructor Notes:</a:t>
            </a:r>
          </a:p>
          <a:p>
            <a:endParaRPr lang="en-US" dirty="0"/>
          </a:p>
          <a:p>
            <a:r>
              <a:rPr lang="en-US" sz="1200" kern="1200" dirty="0">
                <a:solidFill>
                  <a:schemeClr val="tx1"/>
                </a:solidFill>
                <a:effectLst/>
                <a:latin typeface="+mn-lt"/>
                <a:ea typeface="+mn-ea"/>
                <a:cs typeface="+mn-cs"/>
              </a:rPr>
              <a:t>The Fiduciary Hub should contact the fiduciary and parent or guardian by telephone or written correspondence to assess the beneficiary’s situation. </a:t>
            </a:r>
            <a:endParaRPr lang="en-US" dirty="0">
              <a:effectLst/>
            </a:endParaRPr>
          </a:p>
          <a:p>
            <a:r>
              <a:rPr lang="en-US" sz="1200" kern="1200" dirty="0">
                <a:solidFill>
                  <a:schemeClr val="tx1"/>
                </a:solidFill>
                <a:effectLst/>
                <a:latin typeface="+mn-lt"/>
                <a:ea typeface="+mn-ea"/>
                <a:cs typeface="+mn-cs"/>
              </a:rPr>
              <a:t>At a minimum, the Fiduciary Hub should request and document the following information concerning the fiduciary, and parent or guardian:</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name, </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confirmation of custody of the minor child,</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current monthly household income and expenses, and</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confirmation that income covers all monthly expenses.</a:t>
            </a:r>
            <a:endParaRPr lang="en-US" dirty="0">
              <a:effectLst/>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 minimum, the Fiduciary Hub should request and document the following information concerning the beneficiary:</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address and date of birth of the beneficiary,</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current grade in school, school name and address,</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confirmation all needs currently being met or explanation of problems meeting needs, and</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future education plans.</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295623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baseline="0" dirty="0">
                <a:solidFill>
                  <a:schemeClr val="tx1"/>
                </a:solidFill>
                <a:effectLst/>
                <a:latin typeface="+mn-lt"/>
                <a:ea typeface="+mn-ea"/>
                <a:cs typeface="+mn-cs"/>
              </a:rPr>
              <a:t>List the documentation required for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2.G.2.e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sz="1200" kern="1200" baseline="0" dirty="0">
              <a:solidFill>
                <a:schemeClr val="tx1"/>
              </a:solidFill>
              <a:effectLst/>
              <a:latin typeface="+mn-lt"/>
              <a:ea typeface="+mn-ea"/>
              <a:cs typeface="+mn-cs"/>
            </a:endParaRPr>
          </a:p>
          <a:p>
            <a:r>
              <a:rPr lang="en-US" sz="1200" u="sng" kern="1200" baseline="0" dirty="0">
                <a:solidFill>
                  <a:schemeClr val="tx1"/>
                </a:solidFill>
                <a:effectLst/>
                <a:latin typeface="+mn-lt"/>
                <a:ea typeface="+mn-ea"/>
                <a:cs typeface="+mn-cs"/>
              </a:rPr>
              <a:t>Instructor Notes:</a:t>
            </a:r>
          </a:p>
          <a:p>
            <a:endParaRPr lang="en-US" sz="1200" kern="1200" dirty="0">
              <a:solidFill>
                <a:schemeClr val="tx1"/>
              </a:solidFill>
              <a:effectLst/>
              <a:latin typeface="+mn-lt"/>
              <a:ea typeface="+mn-ea"/>
              <a:cs typeface="+mn-cs"/>
            </a:endParaRPr>
          </a:p>
          <a:p>
            <a:pPr fontAlgn="t"/>
            <a:r>
              <a:rPr lang="en-US" sz="1200" kern="1200" dirty="0">
                <a:solidFill>
                  <a:schemeClr val="tx1"/>
                </a:solidFill>
                <a:effectLst/>
                <a:latin typeface="+mn-lt"/>
                <a:ea typeface="+mn-ea"/>
                <a:cs typeface="+mn-cs"/>
              </a:rPr>
              <a:t>The Fiduciary Hub should contact the dependents or custodian of the beneficiary’s dependents by telephone or written correspondence to request information. </a:t>
            </a:r>
            <a:endParaRPr lang="en-US" dirty="0">
              <a:effectLst/>
            </a:endParaRPr>
          </a:p>
          <a:p>
            <a:pPr fontAlgn="t"/>
            <a:endParaRPr lang="en-US" sz="1200" kern="1200" dirty="0">
              <a:solidFill>
                <a:schemeClr val="tx1"/>
              </a:solidFill>
              <a:effectLst/>
              <a:latin typeface="+mn-lt"/>
              <a:ea typeface="+mn-ea"/>
              <a:cs typeface="+mn-cs"/>
            </a:endParaRPr>
          </a:p>
          <a:p>
            <a:pPr fontAlgn="t"/>
            <a:r>
              <a:rPr lang="en-US" sz="1200" kern="1200" dirty="0">
                <a:solidFill>
                  <a:schemeClr val="tx1"/>
                </a:solidFill>
                <a:effectLst/>
                <a:latin typeface="+mn-lt"/>
                <a:ea typeface="+mn-ea"/>
                <a:cs typeface="+mn-cs"/>
              </a:rPr>
              <a:t>At a minimum, the Fiduciary Hub should request and document the following information concerning the custodian of the beneficiary’s dependents:</a:t>
            </a:r>
            <a:endParaRPr lang="en-US" dirty="0">
              <a:effectLst/>
            </a:endParaRPr>
          </a:p>
          <a:p>
            <a:pPr fontAlgn="t"/>
            <a:r>
              <a:rPr lang="en-US" sz="1200" kern="1200" dirty="0">
                <a:solidFill>
                  <a:schemeClr val="tx1"/>
                </a:solidFill>
                <a:effectLst/>
                <a:latin typeface="+mn-lt"/>
                <a:ea typeface="+mn-ea"/>
                <a:cs typeface="+mn-cs"/>
              </a:rPr>
              <a:t>• name and relationship to the dependents, and</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any support received for the dependent.</a:t>
            </a:r>
          </a:p>
          <a:p>
            <a:pPr fontAlgn="t"/>
            <a:endParaRPr lang="en-US" dirty="0">
              <a:effectLst/>
            </a:endParaRPr>
          </a:p>
          <a:p>
            <a:pPr fontAlgn="t"/>
            <a:r>
              <a:rPr lang="en-US" sz="1200" kern="1200" dirty="0">
                <a:solidFill>
                  <a:schemeClr val="tx1"/>
                </a:solidFill>
                <a:effectLst/>
                <a:latin typeface="+mn-lt"/>
                <a:ea typeface="+mn-ea"/>
                <a:cs typeface="+mn-cs"/>
              </a:rPr>
              <a:t>At a minimum, the Fiduciary Hub should request and document the following information concerning the dependents:</a:t>
            </a:r>
            <a:endParaRPr lang="en-US" dirty="0">
              <a:effectLst/>
            </a:endParaRPr>
          </a:p>
          <a:p>
            <a:pPr fontAlgn="t"/>
            <a:r>
              <a:rPr lang="en-US" sz="1200" kern="1200" dirty="0">
                <a:solidFill>
                  <a:schemeClr val="tx1"/>
                </a:solidFill>
                <a:effectLst/>
                <a:latin typeface="+mn-lt"/>
                <a:ea typeface="+mn-ea"/>
                <a:cs typeface="+mn-cs"/>
              </a:rPr>
              <a:t>• name, address, and date of birth,</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current school name and grade, if applicable, and</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general well-being of the dependent, to include if the support received is adequate to meet the dependent’s needs.</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4258830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baseline="0" dirty="0">
                <a:solidFill>
                  <a:schemeClr val="tx1"/>
                </a:solidFill>
                <a:effectLst/>
                <a:latin typeface="+mn-lt"/>
                <a:ea typeface="+mn-ea"/>
                <a:cs typeface="+mn-cs"/>
              </a:rPr>
              <a:t>List the documentation required for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2.G.2.b, FPM 2.G.2.c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sz="1200" kern="1200" baseline="0" dirty="0">
              <a:solidFill>
                <a:schemeClr val="tx1"/>
              </a:solidFill>
              <a:effectLst/>
              <a:latin typeface="+mn-lt"/>
              <a:ea typeface="+mn-ea"/>
              <a:cs typeface="+mn-cs"/>
            </a:endParaRPr>
          </a:p>
          <a:p>
            <a:r>
              <a:rPr lang="en-US" sz="1200" u="sng" kern="1200" baseline="0" dirty="0">
                <a:solidFill>
                  <a:schemeClr val="tx1"/>
                </a:solidFill>
                <a:effectLst/>
                <a:latin typeface="+mn-lt"/>
                <a:ea typeface="+mn-ea"/>
                <a:cs typeface="+mn-cs"/>
              </a:rPr>
              <a:t>Instructor Notes:</a:t>
            </a:r>
          </a:p>
          <a:p>
            <a:endParaRPr lang="en-US" dirty="0"/>
          </a:p>
          <a:p>
            <a:r>
              <a:rPr lang="en-US" dirty="0"/>
              <a:t>Fiduciaries must provide recent financial institution statements verifying the beneficiary’s assets at each follow-up field examination.  </a:t>
            </a:r>
          </a:p>
          <a:p>
            <a:endParaRPr lang="en-US" dirty="0"/>
          </a:p>
          <a:p>
            <a:r>
              <a:rPr lang="en-US" dirty="0"/>
              <a:t>Exceptions: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the fiduciary is not required to complete annual accountings, the Fiduciary Hub must require the fiduciary to provide any financial statements regarding the assets held for the beneficiary.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spouse fiduciary is not required to submit additional asset information.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Fiduciary Hub </a:t>
            </a:r>
            <a:r>
              <a:rPr lang="en-US" sz="1200" u="sng" kern="1200" dirty="0">
                <a:solidFill>
                  <a:schemeClr val="tx1"/>
                </a:solidFill>
                <a:effectLst/>
                <a:latin typeface="+mn-lt"/>
                <a:ea typeface="+mn-ea"/>
                <a:cs typeface="+mn-cs"/>
              </a:rPr>
              <a:t>must</a:t>
            </a:r>
            <a:r>
              <a:rPr lang="en-US" sz="1200" kern="1200" dirty="0">
                <a:solidFill>
                  <a:schemeClr val="tx1"/>
                </a:solidFill>
                <a:effectLst/>
                <a:latin typeface="+mn-lt"/>
                <a:ea typeface="+mn-ea"/>
                <a:cs typeface="+mn-cs"/>
              </a:rPr>
              <a:t> be in receipt of the financial statements prior to closing the streamlined work item.</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16</a:t>
            </a:fld>
            <a:endParaRPr lang="en-US" dirty="0"/>
          </a:p>
        </p:txBody>
      </p:sp>
    </p:spTree>
    <p:extLst>
      <p:ext uri="{BB962C8B-B14F-4D97-AF65-F5344CB8AC3E}">
        <p14:creationId xmlns:p14="http://schemas.microsoft.com/office/powerpoint/2010/main" val="2954299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baseline="0" dirty="0">
                <a:solidFill>
                  <a:schemeClr val="tx1"/>
                </a:solidFill>
                <a:effectLst/>
                <a:latin typeface="+mn-lt"/>
                <a:ea typeface="+mn-ea"/>
                <a:cs typeface="+mn-cs"/>
              </a:rPr>
              <a:t>List the documentation required for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2.G.2.g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sz="1200" kern="1200" baseline="0" dirty="0">
              <a:solidFill>
                <a:schemeClr val="tx1"/>
              </a:solidFill>
              <a:effectLst/>
              <a:latin typeface="+mn-lt"/>
              <a:ea typeface="+mn-ea"/>
              <a:cs typeface="+mn-cs"/>
            </a:endParaRPr>
          </a:p>
          <a:p>
            <a:r>
              <a:rPr lang="en-US" sz="1200" u="sng" kern="1200" baseline="0" dirty="0">
                <a:solidFill>
                  <a:schemeClr val="tx1"/>
                </a:solidFill>
                <a:effectLst/>
                <a:latin typeface="+mn-lt"/>
                <a:ea typeface="+mn-ea"/>
                <a:cs typeface="+mn-cs"/>
              </a:rPr>
              <a:t>Instructor Notes:</a:t>
            </a:r>
          </a:p>
          <a:p>
            <a:endParaRPr lang="en-US" sz="1200" u="sng"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When conducting streamlined field examination of a beneficiary who resides in a facility that is regulated or licensed by a state or local government agency (excluding Medicaid-approved nursing homes and State-owned or operated nursing homes and hospitals), the Fiduciary Hub must confirm that the facility is in good standing with the government regulator or licensing authority.  This means that there</a:t>
            </a:r>
            <a:r>
              <a:rPr lang="en-US" sz="1200" kern="1200" baseline="0" dirty="0">
                <a:solidFill>
                  <a:schemeClr val="tx1"/>
                </a:solidFill>
                <a:effectLst/>
                <a:latin typeface="+mn-lt"/>
                <a:ea typeface="+mn-ea"/>
                <a:cs typeface="+mn-cs"/>
              </a:rPr>
              <a:t> must be a current and active license that is not expired.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If the license is expired, the facility is not in good standing and we cannot use a streamlined exam for future follow-up</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If the license</a:t>
            </a:r>
            <a:r>
              <a:rPr lang="en-US" sz="1200" kern="1200" baseline="0" dirty="0">
                <a:solidFill>
                  <a:schemeClr val="tx1"/>
                </a:solidFill>
                <a:effectLst/>
                <a:latin typeface="+mn-lt"/>
                <a:ea typeface="+mn-ea"/>
                <a:cs typeface="+mn-cs"/>
              </a:rPr>
              <a:t> is for a facility in a state that does not provide expiration dates, the field examiner must document the situation within FELux.</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dirty="0"/>
              <a:t>In initial</a:t>
            </a:r>
            <a:r>
              <a:rPr lang="en-US" baseline="0" dirty="0"/>
              <a:t> appointment field examinations, the field examiner can confirm the facility is in good standing by</a:t>
            </a: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viewing the original license or other official document indicating that the facility has authority to provide general care and supervision, group home or assisted living services and is in good standing, and </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obtaining a copy of the document and including it with the field examination report, or</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recording the licensing authority, license number, date the authority issued the document and the expiration date in the field examination report if the Field Examiner is unable to obtain a copy of the document.</a:t>
            </a:r>
            <a:endParaRPr lang="en-US" dirty="0">
              <a:effectLst/>
            </a:endParaRPr>
          </a:p>
          <a:p>
            <a:endParaRPr lang="en-US" baseline="0" dirty="0"/>
          </a:p>
          <a:p>
            <a:r>
              <a:rPr lang="en-US" baseline="0" dirty="0"/>
              <a:t>In follow-up examinations for cases that have been previously documented as a licensed facility, the examiner can obtain a copy of the most recent license by mail or electronically.  They can also obtain the information over the telephone or check the licensing authority on the internet.</a:t>
            </a:r>
          </a:p>
          <a:p>
            <a:endParaRPr lang="en-US" baseline="0" dirty="0"/>
          </a:p>
          <a:p>
            <a:r>
              <a:rPr lang="en-US" sz="1200" kern="1200" dirty="0">
                <a:solidFill>
                  <a:schemeClr val="tx1"/>
                </a:solidFill>
                <a:effectLst/>
                <a:latin typeface="+mn-lt"/>
                <a:ea typeface="+mn-ea"/>
                <a:cs typeface="+mn-cs"/>
              </a:rPr>
              <a:t>Every effort to obtain the facility status must be exhausted prior to changing a streamlined field examination to a regular follow-up field examination.  Hubs may identify and use other official state or local government resources to confirm current facility status.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17</a:t>
            </a:fld>
            <a:endParaRPr lang="en-US" dirty="0"/>
          </a:p>
        </p:txBody>
      </p:sp>
    </p:spTree>
    <p:extLst>
      <p:ext uri="{BB962C8B-B14F-4D97-AF65-F5344CB8AC3E}">
        <p14:creationId xmlns:p14="http://schemas.microsoft.com/office/powerpoint/2010/main" val="34905910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t>Learning Objective:  </a:t>
            </a:r>
            <a:r>
              <a:rPr lang="en-US" sz="1200" i="1" kern="1200" dirty="0">
                <a:solidFill>
                  <a:schemeClr val="tx1"/>
                </a:solidFill>
                <a:effectLst/>
                <a:latin typeface="+mn-lt"/>
                <a:ea typeface="+mn-ea"/>
                <a:cs typeface="+mn-cs"/>
              </a:rPr>
              <a:t>Discuss how to evaluate the information obtained through a streamlined field examination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2.G.2.i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sz="1200" kern="1200" baseline="0" dirty="0">
              <a:solidFill>
                <a:schemeClr val="tx1"/>
              </a:solidFill>
              <a:effectLst/>
              <a:latin typeface="+mn-lt"/>
              <a:ea typeface="+mn-ea"/>
              <a:cs typeface="+mn-cs"/>
            </a:endParaRPr>
          </a:p>
          <a:p>
            <a:r>
              <a:rPr lang="en-US" sz="1200" u="sng" kern="1200" baseline="0" dirty="0">
                <a:solidFill>
                  <a:schemeClr val="tx1"/>
                </a:solidFill>
                <a:effectLst/>
                <a:latin typeface="+mn-lt"/>
                <a:ea typeface="+mn-ea"/>
                <a:cs typeface="+mn-cs"/>
              </a:rPr>
              <a:t>Instructor Notes:</a:t>
            </a:r>
          </a:p>
          <a:p>
            <a:endParaRPr lang="en-US" dirty="0"/>
          </a:p>
          <a:p>
            <a:r>
              <a:rPr lang="en-US" dirty="0"/>
              <a:t>Whether gathered by telephone or in writing, </a:t>
            </a:r>
            <a:r>
              <a:rPr lang="en-US" sz="1200" kern="1200" dirty="0">
                <a:solidFill>
                  <a:schemeClr val="tx1"/>
                </a:solidFill>
                <a:effectLst/>
                <a:latin typeface="+mn-lt"/>
                <a:ea typeface="+mn-ea"/>
                <a:cs typeface="+mn-cs"/>
              </a:rPr>
              <a:t>Fiduciary Hubs must thoroughly review statements made by the beneficiary, spouse, dependents, fiduciary and third-party contacts to evaluate the reports and determine:</a:t>
            </a:r>
          </a:p>
          <a:p>
            <a:endParaRPr lang="en-US" sz="1200" kern="1200" dirty="0">
              <a:solidFill>
                <a:schemeClr val="tx1"/>
              </a:solidFill>
              <a:effectLst/>
              <a:latin typeface="+mn-lt"/>
              <a:ea typeface="+mn-ea"/>
              <a:cs typeface="+mn-cs"/>
            </a:endParaRPr>
          </a:p>
          <a:p>
            <a:pPr marL="171450" lvl="0" indent="-171450" fontAlgn="t">
              <a:buFont typeface="Arial" panose="020B0604020202020204" pitchFamily="34" charset="0"/>
              <a:buChar char="•"/>
            </a:pPr>
            <a:r>
              <a:rPr lang="en-US" sz="1200" kern="1200" dirty="0">
                <a:solidFill>
                  <a:schemeClr val="tx1"/>
                </a:solidFill>
                <a:effectLst/>
                <a:latin typeface="+mn-lt"/>
                <a:ea typeface="+mn-ea"/>
                <a:cs typeface="+mn-cs"/>
              </a:rPr>
              <a:t>the beneficiary’s general well-being,</a:t>
            </a:r>
            <a:endParaRPr lang="en-US" dirty="0">
              <a:effectLst/>
            </a:endParaRPr>
          </a:p>
          <a:p>
            <a:pPr marL="171450" lvl="0" indent="-171450" fontAlgn="t">
              <a:buFont typeface="Arial" panose="020B0604020202020204" pitchFamily="34" charset="0"/>
              <a:buChar char="•"/>
            </a:pPr>
            <a:r>
              <a:rPr lang="en-US" sz="1200" kern="1200" dirty="0">
                <a:solidFill>
                  <a:schemeClr val="tx1"/>
                </a:solidFill>
                <a:effectLst/>
                <a:latin typeface="+mn-lt"/>
                <a:ea typeface="+mn-ea"/>
                <a:cs typeface="+mn-cs"/>
              </a:rPr>
              <a:t>whether the fiduciary has regular contact with the beneficiary,</a:t>
            </a:r>
            <a:endParaRPr lang="en-US" dirty="0">
              <a:effectLst/>
            </a:endParaRPr>
          </a:p>
          <a:p>
            <a:pPr marL="171450" lvl="0" indent="-171450" fontAlgn="t">
              <a:buFont typeface="Arial" panose="020B0604020202020204" pitchFamily="34" charset="0"/>
              <a:buChar char="•"/>
            </a:pPr>
            <a:r>
              <a:rPr lang="en-US" sz="1200" kern="1200" dirty="0">
                <a:solidFill>
                  <a:schemeClr val="tx1"/>
                </a:solidFill>
                <a:effectLst/>
                <a:latin typeface="+mn-lt"/>
                <a:ea typeface="+mn-ea"/>
                <a:cs typeface="+mn-cs"/>
              </a:rPr>
              <a:t>how the fiduciary maintains the beneficiary-fiduciary relationship,</a:t>
            </a:r>
            <a:endParaRPr lang="en-US" dirty="0">
              <a:effectLst/>
            </a:endParaRPr>
          </a:p>
          <a:p>
            <a:pPr marL="171450" lvl="0" indent="-171450" fontAlgn="t">
              <a:buFont typeface="Arial" panose="020B0604020202020204" pitchFamily="34" charset="0"/>
              <a:buChar char="•"/>
            </a:pPr>
            <a:r>
              <a:rPr lang="en-US" sz="1200" kern="1200" dirty="0">
                <a:solidFill>
                  <a:schemeClr val="tx1"/>
                </a:solidFill>
                <a:effectLst/>
                <a:latin typeface="+mn-lt"/>
                <a:ea typeface="+mn-ea"/>
                <a:cs typeface="+mn-cs"/>
              </a:rPr>
              <a:t>the beneficiary’s income, expenses, and assets, and whether there has been any significant change since the last field examination,</a:t>
            </a:r>
            <a:endParaRPr lang="en-US" dirty="0">
              <a:effectLst/>
            </a:endParaRPr>
          </a:p>
          <a:p>
            <a:pPr marL="171450" lvl="0" indent="-171450" fontAlgn="t">
              <a:buFont typeface="Arial" panose="020B0604020202020204" pitchFamily="34" charset="0"/>
              <a:buChar char="•"/>
            </a:pPr>
            <a:r>
              <a:rPr lang="en-US" sz="1200" kern="1200" dirty="0">
                <a:solidFill>
                  <a:schemeClr val="tx1"/>
                </a:solidFill>
                <a:effectLst/>
                <a:latin typeface="+mn-lt"/>
                <a:ea typeface="+mn-ea"/>
                <a:cs typeface="+mn-cs"/>
              </a:rPr>
              <a:t>whether the beneficiary’s and fiduciary’s information regarding significant purchases and other matters matches, and</a:t>
            </a:r>
            <a:endParaRPr lang="en-US" dirty="0">
              <a:effectLst/>
            </a:endParaRPr>
          </a:p>
          <a:p>
            <a:pPr marL="171450" lvl="0" indent="-171450" fontAlgn="t">
              <a:buFont typeface="Arial" panose="020B0604020202020204" pitchFamily="34" charset="0"/>
              <a:buChar char="•"/>
            </a:pPr>
            <a:r>
              <a:rPr lang="en-US" sz="1200" kern="1200" dirty="0">
                <a:solidFill>
                  <a:schemeClr val="tx1"/>
                </a:solidFill>
                <a:effectLst/>
                <a:latin typeface="+mn-lt"/>
                <a:ea typeface="+mn-ea"/>
                <a:cs typeface="+mn-cs"/>
              </a:rPr>
              <a:t>whether the fiduciary’s financial statements reveal any of the red flag indicators listed in FPM 3.D.6  when the financial statements are required.</a:t>
            </a:r>
          </a:p>
          <a:p>
            <a:endParaRPr lang="en-US" dirty="0"/>
          </a:p>
          <a:p>
            <a:r>
              <a:rPr lang="en-US" sz="1200" kern="1200" dirty="0">
                <a:solidFill>
                  <a:schemeClr val="tx1"/>
                </a:solidFill>
                <a:effectLst/>
                <a:latin typeface="+mn-lt"/>
                <a:ea typeface="+mn-ea"/>
                <a:cs typeface="+mn-cs"/>
              </a:rPr>
              <a:t>If the information indicates an excellent situation and supports a future review by streamlined field examination, document the findings in BFFS FElux.</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Should any evidence received and reviewed raise concern about the beneficiary's welfare, and/or the fiduciary-beneficiary relationship; or the beneficiary or fiduciary either fails to respond or responds in adequately or inappropriately, Fiduciary-Hubs must document the findings on </a:t>
            </a:r>
            <a:r>
              <a:rPr lang="en-US" sz="1200" kern="1200" dirty="0">
                <a:solidFill>
                  <a:schemeClr val="tx1"/>
                </a:solidFill>
                <a:effectLst/>
                <a:latin typeface="+mn-lt"/>
                <a:ea typeface="+mn-ea"/>
                <a:cs typeface="+mn-cs"/>
                <a:hlinkClick r:id="rId3"/>
              </a:rPr>
              <a:t>VA Form 27-0820</a:t>
            </a:r>
            <a:r>
              <a:rPr lang="en-US" sz="1200" i="1" kern="1200" dirty="0">
                <a:solidFill>
                  <a:schemeClr val="tx1"/>
                </a:solidFill>
                <a:effectLst/>
                <a:latin typeface="+mn-lt"/>
                <a:ea typeface="+mn-ea"/>
                <a:cs typeface="+mn-cs"/>
                <a:hlinkClick r:id="rId3"/>
              </a:rPr>
              <a:t>, Report of General Information</a:t>
            </a:r>
            <a:r>
              <a:rPr lang="en-US" sz="1200" kern="1200" dirty="0">
                <a:solidFill>
                  <a:schemeClr val="tx1"/>
                </a:solidFill>
                <a:effectLst/>
                <a:latin typeface="+mn-lt"/>
                <a:ea typeface="+mn-ea"/>
                <a:cs typeface="+mn-cs"/>
              </a:rPr>
              <a:t> and conduct a face-to face- field examination.</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18</a:t>
            </a:fld>
            <a:endParaRPr lang="en-US" dirty="0"/>
          </a:p>
        </p:txBody>
      </p:sp>
    </p:spTree>
    <p:extLst>
      <p:ext uri="{BB962C8B-B14F-4D97-AF65-F5344CB8AC3E}">
        <p14:creationId xmlns:p14="http://schemas.microsoft.com/office/powerpoint/2010/main" val="4107820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t>Learning Objective:  </a:t>
            </a:r>
            <a:r>
              <a:rPr lang="en-US" sz="1200" i="1" kern="1200" dirty="0">
                <a:solidFill>
                  <a:schemeClr val="tx1"/>
                </a:solidFill>
                <a:effectLst/>
                <a:latin typeface="+mn-lt"/>
                <a:ea typeface="+mn-ea"/>
                <a:cs typeface="+mn-cs"/>
              </a:rPr>
              <a:t>Describe the BFFS work item and diary control for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2.D.9.d, FPM 2.G.1.d, FPM 2.G.1.e, FPM 2.G.2.h, FPM 2.G.2.i, FPM 2.G.2.j, FPM 2.G.3.c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dirty="0"/>
          </a:p>
          <a:p>
            <a:r>
              <a:rPr lang="en-US" u="sng" dirty="0"/>
              <a:t>Instructor</a:t>
            </a:r>
            <a:r>
              <a:rPr lang="en-US" u="sng" baseline="0" dirty="0"/>
              <a:t> Notes:</a:t>
            </a:r>
            <a:endParaRPr lang="en-US" u="none" baseline="0" dirty="0"/>
          </a:p>
          <a:p>
            <a:endParaRPr lang="en-US" dirty="0"/>
          </a:p>
          <a:p>
            <a:r>
              <a:rPr lang="en-US" b="1" dirty="0"/>
              <a:t>BFFS Requirements</a:t>
            </a:r>
          </a:p>
          <a:p>
            <a:endParaRPr lang="en-US" b="1" dirty="0"/>
          </a:p>
          <a:p>
            <a:r>
              <a:rPr lang="en-US" b="0" dirty="0"/>
              <a:t>Streamlined field examinations are controlled, monitored and processed under a 531 work item (531).  </a:t>
            </a:r>
          </a:p>
          <a:p>
            <a:endParaRPr lang="en-US" b="0" dirty="0"/>
          </a:p>
          <a:p>
            <a:r>
              <a:rPr lang="en-US" b="0" dirty="0"/>
              <a:t>All information obtained in a streamlined field examination </a:t>
            </a:r>
            <a:r>
              <a:rPr lang="en-US" b="0" u="sng" dirty="0"/>
              <a:t>must</a:t>
            </a:r>
            <a:r>
              <a:rPr lang="en-US" b="0" u="none" dirty="0"/>
              <a:t> be documented in the BFFS FELux field examination reporting tool.  </a:t>
            </a:r>
            <a:endParaRPr lang="en-US" b="0" dirty="0"/>
          </a:p>
          <a:p>
            <a:endParaRPr lang="en-US" b="1" dirty="0"/>
          </a:p>
          <a:p>
            <a:r>
              <a:rPr lang="en-US" sz="1200" kern="1200" dirty="0">
                <a:solidFill>
                  <a:schemeClr val="tx1"/>
                </a:solidFill>
                <a:effectLst/>
                <a:latin typeface="+mn-lt"/>
                <a:ea typeface="+mn-ea"/>
                <a:cs typeface="+mn-cs"/>
              </a:rPr>
              <a:t>In all cases in which streamlined field examination is not applied, the Fiduciary Hub must conduct a face-to-face follow-up field examination according to </a:t>
            </a:r>
            <a:r>
              <a:rPr lang="en-US" sz="1200" kern="1200" dirty="0">
                <a:solidFill>
                  <a:schemeClr val="tx1"/>
                </a:solidFill>
                <a:effectLst/>
                <a:latin typeface="+mn-lt"/>
                <a:ea typeface="+mn-ea"/>
                <a:cs typeface="+mn-cs"/>
                <a:hlinkClick r:id="rId3"/>
              </a:rPr>
              <a:t>FPM 2.D.9.c</a:t>
            </a:r>
            <a:r>
              <a:rPr lang="en-US" sz="1200" kern="1200" dirty="0">
                <a:solidFill>
                  <a:schemeClr val="tx1"/>
                </a:solidFill>
                <a:effectLst/>
                <a:latin typeface="+mn-lt"/>
                <a:ea typeface="+mn-ea"/>
                <a:cs typeface="+mn-cs"/>
              </a:rPr>
              <a:t>. The Fiduciary Hub must change the work item 531 to a work item 521 and preserve the date of the work item 531.  A case may need to be changed to a 521 face-to-face follow-up examination because information:</a:t>
            </a:r>
          </a:p>
          <a:p>
            <a:pPr marL="171450" indent="-171450">
              <a:buFont typeface="Arial" panose="020B0604020202020204" pitchFamily="34" charset="0"/>
              <a:buChar char="•"/>
            </a:pPr>
            <a:r>
              <a:rPr lang="en-US" sz="1200" b="0" kern="1200" dirty="0">
                <a:solidFill>
                  <a:schemeClr val="tx1"/>
                </a:solidFill>
                <a:effectLst/>
                <a:latin typeface="+mn-lt"/>
                <a:ea typeface="+mn-ea"/>
                <a:cs typeface="+mn-cs"/>
              </a:rPr>
              <a:t>Reveals the beneficiary is no longer eligible for streamlined supervision, </a:t>
            </a:r>
          </a:p>
          <a:p>
            <a:pPr marL="171450" indent="-171450">
              <a:buFont typeface="Arial" panose="020B0604020202020204" pitchFamily="34" charset="0"/>
              <a:buChar char="•"/>
            </a:pPr>
            <a:r>
              <a:rPr lang="en-US" sz="1200" b="0" kern="1200" dirty="0">
                <a:solidFill>
                  <a:schemeClr val="tx1"/>
                </a:solidFill>
                <a:effectLst/>
                <a:latin typeface="+mn-lt"/>
                <a:ea typeface="+mn-ea"/>
                <a:cs typeface="+mn-cs"/>
              </a:rPr>
              <a:t>Raises concerns about </a:t>
            </a:r>
            <a:r>
              <a:rPr lang="en-US" sz="1200" kern="1200" dirty="0">
                <a:solidFill>
                  <a:schemeClr val="tx1"/>
                </a:solidFill>
                <a:effectLst/>
                <a:latin typeface="+mn-lt"/>
                <a:ea typeface="+mn-ea"/>
                <a:cs typeface="+mn-cs"/>
              </a:rPr>
              <a:t>the beneficiary's welfare, and/or the fiduciary-beneficiary relationship,</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any fee is authorized by VA or a court for the fiduciary, including any payments received by the fiduciary (e.g., extraordinary fees authorized by a court in addition to the traditional fiduciary fee), with the exception of beneficiaries in a VAMC or under VA contract care,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beneficiary and/or fiduciary fails to respond to a VA telephone call or letter inquiry, or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beneficiary and/or fiduciary responds inadequately or inappropriately to a telephone or written correspondence inquiry from VA, or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there is evidence of a delinquent accounting</a:t>
            </a:r>
          </a:p>
          <a:p>
            <a:pPr marL="171450" indent="-171450">
              <a:buFont typeface="Arial" panose="020B0604020202020204" pitchFamily="34" charset="0"/>
              <a:buChar char="•"/>
            </a:pPr>
            <a:r>
              <a:rPr lang="en-US" sz="1200" b="0" kern="1200" dirty="0">
                <a:solidFill>
                  <a:schemeClr val="tx1"/>
                </a:solidFill>
                <a:effectLst/>
                <a:latin typeface="+mn-lt"/>
                <a:ea typeface="+mn-ea"/>
                <a:cs typeface="+mn-cs"/>
              </a:rPr>
              <a:t>Was not obtained timely within 45 days (or within two attempts in 90 days for beneficiaries and fiduciaries </a:t>
            </a:r>
            <a:r>
              <a:rPr lang="en-US" sz="1200" kern="1200" dirty="0">
                <a:solidFill>
                  <a:schemeClr val="tx1"/>
                </a:solidFill>
                <a:effectLst/>
                <a:latin typeface="+mn-lt"/>
                <a:ea typeface="+mn-ea"/>
                <a:cs typeface="+mn-cs"/>
              </a:rPr>
              <a:t>who reside in a jurisdiction other than a state, the District of Columbia, the Commonwealth of Puerto Rico or the Republic of the Philippines)</a:t>
            </a:r>
          </a:p>
          <a:p>
            <a:pPr marL="171450" indent="-171450">
              <a:buFont typeface="Arial" panose="020B0604020202020204" pitchFamily="34" charset="0"/>
              <a:buChar char="•"/>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b="0" kern="1200" dirty="0">
                <a:solidFill>
                  <a:schemeClr val="tx1"/>
                </a:solidFill>
                <a:effectLst/>
                <a:latin typeface="+mn-lt"/>
                <a:ea typeface="+mn-ea"/>
                <a:cs typeface="+mn-cs"/>
              </a:rPr>
              <a:t>Note – change the 531 to a 526 work item for minor beneficiaries if the information cannot obtain all necessary information or if concerning information requires you to conduct a face-to-face examination.</a:t>
            </a:r>
            <a:endParaRPr lang="en-US" b="0" dirty="0"/>
          </a:p>
          <a:p>
            <a:endParaRPr lang="en-US" b="1" dirty="0"/>
          </a:p>
          <a:p>
            <a:r>
              <a:rPr lang="en-US" b="1" dirty="0"/>
              <a:t>BFFS Scheduling</a:t>
            </a:r>
          </a:p>
          <a:p>
            <a:r>
              <a:rPr lang="en-US" sz="1200" kern="1200" dirty="0">
                <a:solidFill>
                  <a:schemeClr val="tx1"/>
                </a:solidFill>
                <a:effectLst/>
                <a:latin typeface="+mn-lt"/>
                <a:ea typeface="+mn-ea"/>
                <a:cs typeface="+mn-cs"/>
              </a:rPr>
              <a:t>If the beneficiary’s circumstances and situation level qualify the case for a streamlined field examination, the next follow-up method must be streamlined supervision with a two or three year maturity date, depending on the fiduciary appointed.</a:t>
            </a:r>
            <a:endParaRPr lang="en-US" b="1" dirty="0"/>
          </a:p>
          <a:p>
            <a:endParaRPr lang="en-US" b="1" dirty="0"/>
          </a:p>
          <a:p>
            <a:r>
              <a:rPr lang="en-US" sz="1200" kern="1200" dirty="0">
                <a:solidFill>
                  <a:schemeClr val="tx1"/>
                </a:solidFill>
                <a:effectLst/>
                <a:latin typeface="+mn-lt"/>
                <a:ea typeface="+mn-ea"/>
                <a:cs typeface="+mn-cs"/>
              </a:rPr>
              <a:t>Diary dates for cases that qualify for streamlined field examinations differ from routine follow-up field examinations.</a:t>
            </a:r>
            <a:r>
              <a:rPr lang="en-US" sz="1200" kern="1200" baseline="0" dirty="0">
                <a:solidFill>
                  <a:schemeClr val="tx1"/>
                </a:solidFill>
                <a:effectLst/>
                <a:latin typeface="+mn-lt"/>
                <a:ea typeface="+mn-ea"/>
                <a:cs typeface="+mn-cs"/>
              </a:rPr>
              <a:t>  Sp</a:t>
            </a:r>
            <a:r>
              <a:rPr lang="en-US" sz="1200" kern="1200" dirty="0">
                <a:solidFill>
                  <a:schemeClr val="tx1"/>
                </a:solidFill>
                <a:effectLst/>
                <a:latin typeface="+mn-lt"/>
                <a:ea typeface="+mn-ea"/>
                <a:cs typeface="+mn-cs"/>
              </a:rPr>
              <a:t>ouse fiduciary </a:t>
            </a:r>
            <a:r>
              <a:rPr lang="en-US" sz="1200" kern="1200" baseline="0" dirty="0">
                <a:solidFill>
                  <a:schemeClr val="tx1"/>
                </a:solidFill>
                <a:effectLst/>
                <a:latin typeface="+mn-lt"/>
                <a:ea typeface="+mn-ea"/>
                <a:cs typeface="+mn-cs"/>
              </a:rPr>
              <a:t>cases </a:t>
            </a:r>
            <a:r>
              <a:rPr lang="en-US" sz="1200" kern="1200" dirty="0">
                <a:solidFill>
                  <a:schemeClr val="tx1"/>
                </a:solidFill>
                <a:effectLst/>
                <a:latin typeface="+mn-lt"/>
                <a:ea typeface="+mn-ea"/>
                <a:cs typeface="+mn-cs"/>
              </a:rPr>
              <a:t>and</a:t>
            </a:r>
            <a:r>
              <a:rPr lang="en-US" sz="1200" kern="1200" baseline="0" dirty="0">
                <a:solidFill>
                  <a:schemeClr val="tx1"/>
                </a:solidFill>
                <a:effectLst/>
                <a:latin typeface="+mn-lt"/>
                <a:ea typeface="+mn-ea"/>
                <a:cs typeface="+mn-cs"/>
              </a:rPr>
              <a:t> $90 Medicaid rate recipients a</a:t>
            </a:r>
            <a:r>
              <a:rPr lang="en-US" sz="1200" kern="1200" dirty="0">
                <a:solidFill>
                  <a:schemeClr val="tx1"/>
                </a:solidFill>
                <a:effectLst/>
                <a:latin typeface="+mn-lt"/>
                <a:ea typeface="+mn-ea"/>
                <a:cs typeface="+mn-cs"/>
              </a:rPr>
              <a:t>re the only type of streamlined examination that have a diary date of three years; all other qualifying streamlined field examinations have</a:t>
            </a:r>
            <a:r>
              <a:rPr lang="en-US" sz="1200" kern="1200" baseline="0" dirty="0">
                <a:solidFill>
                  <a:schemeClr val="tx1"/>
                </a:solidFill>
                <a:effectLst/>
                <a:latin typeface="+mn-lt"/>
                <a:ea typeface="+mn-ea"/>
                <a:cs typeface="+mn-cs"/>
              </a:rPr>
              <a:t> a two year diary date.</a:t>
            </a:r>
            <a:r>
              <a:rPr lang="en-US" sz="1200" kern="1200" dirty="0">
                <a:solidFill>
                  <a:schemeClr val="tx1"/>
                </a:solidFill>
                <a:effectLst/>
                <a:latin typeface="+mn-lt"/>
                <a:ea typeface="+mn-ea"/>
                <a:cs typeface="+mn-cs"/>
              </a:rPr>
              <a:t>  Follow FPM 2.D.9.d for scheduling details on all streamlined-eligible beneficiaries.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All cases</a:t>
            </a:r>
            <a:r>
              <a:rPr lang="en-US" sz="1200" kern="1200" baseline="0" dirty="0">
                <a:solidFill>
                  <a:schemeClr val="tx1"/>
                </a:solidFill>
                <a:effectLst/>
                <a:latin typeface="+mn-lt"/>
                <a:ea typeface="+mn-ea"/>
                <a:cs typeface="+mn-cs"/>
              </a:rPr>
              <a:t> that qualify for future streamlined examination must be set as a “Streamlined” follow up exam in BFFS.</a:t>
            </a:r>
          </a:p>
          <a:p>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19</a:t>
            </a:fld>
            <a:endParaRPr lang="en-US" dirty="0"/>
          </a:p>
        </p:txBody>
      </p:sp>
    </p:spTree>
    <p:extLst>
      <p:ext uri="{BB962C8B-B14F-4D97-AF65-F5344CB8AC3E}">
        <p14:creationId xmlns:p14="http://schemas.microsoft.com/office/powerpoint/2010/main" val="2482380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Instructor Notes: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By the end of this lesson, given the training and corresponding references, learners will be able to do the following for streamlined field examinations: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Describe the purpose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Identify the eligibility criteria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List the documentation required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Discuss how to evaluate the information obtained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Describe the BFFS work item and diary control</a:t>
            </a:r>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896869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50">
              <a:defRPr/>
            </a:pPr>
            <a:r>
              <a:rPr lang="en-US" u="sng" dirty="0"/>
              <a:t>Instructor Notes:</a:t>
            </a:r>
            <a:endParaRPr lang="en-US" u="none" dirty="0"/>
          </a:p>
          <a:p>
            <a:pPr marL="0" lvl="1" defTabSz="914350">
              <a:defRPr/>
            </a:pPr>
            <a:endParaRPr lang="en-US" u="sng" dirty="0"/>
          </a:p>
          <a:p>
            <a:pPr marL="0" indent="0">
              <a:buFont typeface="Arial" panose="020B0604020202020204" pitchFamily="34" charset="0"/>
              <a:buNone/>
            </a:pPr>
            <a:r>
              <a:rPr lang="en-US" dirty="0"/>
              <a:t>(Recall)  These</a:t>
            </a:r>
            <a:r>
              <a:rPr lang="en-US" baseline="0" dirty="0"/>
              <a:t> are our learning objectives as stated from the beginning of the training: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Describe the purpose of streamlined field examinations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Identify the eligibility criteria for streamlined field examinations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List the documentation required for streamlined field examinations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Discuss how to evaluate the information obtained through a streamlined field examination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Describe the BFFS work item and diary control for streamlined field examinations</a:t>
            </a:r>
          </a:p>
          <a:p>
            <a:pPr marL="0" indent="0">
              <a:buFont typeface="Arial" panose="020B0604020202020204" pitchFamily="34" charset="0"/>
              <a:buNone/>
            </a:pPr>
            <a:endParaRPr lang="en-US" dirty="0"/>
          </a:p>
          <a:p>
            <a:pPr marL="0" lvl="1" defTabSz="914350">
              <a:defRPr/>
            </a:pPr>
            <a:r>
              <a:rPr lang="en-US" dirty="0"/>
              <a:t>(Recap)  We discussed each of these learning objectives through the following topics in each slide today:</a:t>
            </a:r>
          </a:p>
          <a:p>
            <a:pPr marL="171450" indent="-171450">
              <a:buFont typeface="Arial" panose="020B0604020202020204" pitchFamily="34" charset="0"/>
              <a:buChar char="•"/>
            </a:pPr>
            <a:r>
              <a:rPr lang="en-US" dirty="0"/>
              <a:t>Streamlined Examinations</a:t>
            </a:r>
          </a:p>
          <a:p>
            <a:pPr marL="171450" indent="-171450">
              <a:buFont typeface="Arial" panose="020B0604020202020204" pitchFamily="34" charset="0"/>
              <a:buChar char="•"/>
            </a:pPr>
            <a:r>
              <a:rPr lang="en-US" dirty="0"/>
              <a:t>Criteria</a:t>
            </a:r>
          </a:p>
          <a:p>
            <a:pPr marL="171450" indent="-171450">
              <a:buFont typeface="Arial" panose="020B0604020202020204" pitchFamily="34" charset="0"/>
              <a:buChar char="•"/>
            </a:pPr>
            <a:r>
              <a:rPr lang="en-US" dirty="0"/>
              <a:t>Beneficiary Situation</a:t>
            </a:r>
          </a:p>
          <a:p>
            <a:pPr marL="171450" indent="-171450">
              <a:buFont typeface="Arial" panose="020B0604020202020204" pitchFamily="34" charset="0"/>
              <a:buChar char="•"/>
            </a:pPr>
            <a:r>
              <a:rPr lang="en-US" dirty="0"/>
              <a:t>Program Judgement</a:t>
            </a:r>
          </a:p>
          <a:p>
            <a:pPr marL="171450" indent="-171450">
              <a:buFont typeface="Arial" panose="020B0604020202020204" pitchFamily="34" charset="0"/>
              <a:buChar char="•"/>
            </a:pPr>
            <a:r>
              <a:rPr lang="en-US" dirty="0"/>
              <a:t>Ineligible for Streamlined</a:t>
            </a:r>
          </a:p>
          <a:p>
            <a:pPr marL="171450" indent="-171450">
              <a:buFont typeface="Arial" panose="020B0604020202020204" pitchFamily="34" charset="0"/>
              <a:buChar char="•"/>
            </a:pPr>
            <a:r>
              <a:rPr lang="en-US" dirty="0"/>
              <a:t>Required Contact and Reports</a:t>
            </a:r>
          </a:p>
          <a:p>
            <a:pPr marL="171450" indent="-171450">
              <a:buFont typeface="Arial" panose="020B0604020202020204" pitchFamily="34" charset="0"/>
              <a:buChar char="•"/>
            </a:pPr>
            <a:r>
              <a:rPr lang="en-US" dirty="0"/>
              <a:t>Required Documentation</a:t>
            </a:r>
          </a:p>
          <a:p>
            <a:pPr marL="171450" indent="-171450">
              <a:buFont typeface="Arial" panose="020B0604020202020204" pitchFamily="34" charset="0"/>
              <a:buChar char="•"/>
            </a:pPr>
            <a:r>
              <a:rPr lang="en-US" dirty="0"/>
              <a:t>Financial Statements</a:t>
            </a:r>
          </a:p>
          <a:p>
            <a:pPr marL="171450" indent="-171450">
              <a:buFont typeface="Arial" panose="020B0604020202020204" pitchFamily="34" charset="0"/>
              <a:buChar char="•"/>
            </a:pPr>
            <a:r>
              <a:rPr lang="en-US" dirty="0"/>
              <a:t>Facility License</a:t>
            </a:r>
          </a:p>
          <a:p>
            <a:pPr marL="171450" indent="-171450">
              <a:buFont typeface="Arial" panose="020B0604020202020204" pitchFamily="34" charset="0"/>
              <a:buChar char="•"/>
            </a:pPr>
            <a:r>
              <a:rPr lang="en-US" dirty="0"/>
              <a:t>Evaluation of Information</a:t>
            </a:r>
          </a:p>
          <a:p>
            <a:pPr marL="171450" indent="-171450">
              <a:buFont typeface="Arial" panose="020B0604020202020204" pitchFamily="34" charset="0"/>
              <a:buChar char="•"/>
            </a:pPr>
            <a:r>
              <a:rPr lang="en-US" dirty="0"/>
              <a:t>BFFS and Scheduling Control</a:t>
            </a:r>
          </a:p>
          <a:p>
            <a:pPr marL="0" lvl="1" defTabSz="914350">
              <a:defRPr/>
            </a:pPr>
            <a:endParaRPr lang="en-US" dirty="0"/>
          </a:p>
          <a:p>
            <a:pPr marL="0" lvl="1" defTabSz="914350">
              <a:defRPr/>
            </a:pPr>
            <a:r>
              <a:rPr lang="en-US" b="1" dirty="0"/>
              <a:t>Are there any additional questions?</a:t>
            </a:r>
          </a:p>
        </p:txBody>
      </p:sp>
      <p:sp>
        <p:nvSpPr>
          <p:cNvPr id="4" name="Slide Number Placeholder 3"/>
          <p:cNvSpPr>
            <a:spLocks noGrp="1"/>
          </p:cNvSpPr>
          <p:nvPr>
            <p:ph type="sldNum" sz="quarter" idx="10"/>
          </p:nvPr>
        </p:nvSpPr>
        <p:spPr/>
        <p:txBody>
          <a:bodyPr/>
          <a:lstStyle/>
          <a:p>
            <a:fld id="{8DB40390-A3B2-46B9-9773-DB13838AA237}" type="slidenum">
              <a:rPr lang="en-US" smtClean="0"/>
              <a:t>20</a:t>
            </a:fld>
            <a:endParaRPr lang="en-US" dirty="0"/>
          </a:p>
        </p:txBody>
      </p:sp>
    </p:spTree>
    <p:extLst>
      <p:ext uri="{BB962C8B-B14F-4D97-AF65-F5344CB8AC3E}">
        <p14:creationId xmlns:p14="http://schemas.microsoft.com/office/powerpoint/2010/main" val="17582288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u="none" dirty="0"/>
              <a:t>An</a:t>
            </a:r>
            <a:r>
              <a:rPr lang="en-US" u="none" baseline="0" dirty="0"/>
              <a:t> assessment and satisfaction survey have been assigned to you in TMS.  You should be able to complete both within ten minutes.  </a:t>
            </a:r>
          </a:p>
          <a:p>
            <a:r>
              <a:rPr lang="en-US" u="none" baseline="0" dirty="0"/>
              <a:t>Completing both will allow you to receive credit for this training.</a:t>
            </a:r>
            <a:endParaRPr lang="en-US" u="none" dirty="0"/>
          </a:p>
          <a:p>
            <a:pPr marL="462439" indent="-231219"/>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21</a:t>
            </a:fld>
            <a:endParaRPr lang="en-US" dirty="0"/>
          </a:p>
        </p:txBody>
      </p:sp>
    </p:spTree>
    <p:extLst>
      <p:ext uri="{BB962C8B-B14F-4D97-AF65-F5344CB8AC3E}">
        <p14:creationId xmlns:p14="http://schemas.microsoft.com/office/powerpoint/2010/main" val="2673470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dirty="0">
                <a:solidFill>
                  <a:schemeClr val="tx1"/>
                </a:solidFill>
                <a:effectLst/>
                <a:latin typeface="+mn-lt"/>
                <a:ea typeface="+mn-ea"/>
                <a:cs typeface="+mn-cs"/>
              </a:rPr>
              <a:t>These are the relevant references pertaining to this training:</a:t>
            </a:r>
          </a:p>
          <a:p>
            <a:endParaRPr lang="en-US" sz="1200" u="non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593317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a:t>
            </a:r>
            <a:r>
              <a:rPr lang="en-US" i="1" baseline="0" dirty="0"/>
              <a:t>  </a:t>
            </a:r>
            <a:r>
              <a:rPr lang="en-US" sz="1200" i="1" kern="1200" dirty="0">
                <a:solidFill>
                  <a:schemeClr val="tx1"/>
                </a:solidFill>
                <a:effectLst/>
                <a:latin typeface="+mn-lt"/>
                <a:ea typeface="+mn-ea"/>
                <a:cs typeface="+mn-cs"/>
              </a:rPr>
              <a:t>Describe the purpose of streamlined field examinations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2.A.2.q, FPM 2.D.9.a, FPM 2.D.9.b, FPM 2.G.1.a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baseline="0" dirty="0"/>
          </a:p>
          <a:p>
            <a:r>
              <a:rPr lang="en-US" u="sng" baseline="0" dirty="0"/>
              <a:t>Instructor Notes: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Streamlined examinations are a type of follow-up field examination, and refers to the inquiry or monitoring activity conducted via telephone or written correspondence by the designated Fiduciary Hub or other qualified VA personnel for the purpose of protecting the beneficiary and his/her VA benefits through contact with the beneficiary and fiduciary.</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i="0" u="none" dirty="0"/>
              <a:t>Fiduciary Program policy requires supervision of beneficiaries using the least intrusive method possible.  Beneficiaries who are in an excellent situation and are monitored by local, state or federal programs, receive lower amounts of VA benefits, have a spouse fiduciary, or received a one-time insurance payment may be eligible for streamlined supervision by telephone or written correspondence.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Supervision by telephone or written correspondence is the preferred method of contact for beneficiaries meeting the criteria for streamlined field examination, and </a:t>
            </a:r>
            <a:r>
              <a:rPr lang="en-US" sz="1200" u="sng" kern="1200" dirty="0">
                <a:solidFill>
                  <a:schemeClr val="tx1"/>
                </a:solidFill>
                <a:effectLst/>
                <a:latin typeface="+mn-lt"/>
                <a:ea typeface="+mn-ea"/>
                <a:cs typeface="+mn-cs"/>
              </a:rPr>
              <a:t>must</a:t>
            </a:r>
            <a:r>
              <a:rPr lang="en-US" sz="1200" kern="1200" dirty="0">
                <a:solidFill>
                  <a:schemeClr val="tx1"/>
                </a:solidFill>
                <a:effectLst/>
                <a:latin typeface="+mn-lt"/>
                <a:ea typeface="+mn-ea"/>
                <a:cs typeface="+mn-cs"/>
              </a:rPr>
              <a:t> be used if they are eligible.  However, if information received determines streamlined field examination is insufficient to fulfill the supervision criteria, the fiduciary hub personnel must schedule a face-to-face follow-up field examination.   </a:t>
            </a:r>
            <a:endParaRPr lang="en-US" i="0" u="non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64424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a:t>
            </a:r>
            <a:r>
              <a:rPr lang="en-US" i="1" baseline="0" dirty="0"/>
              <a:t>  </a:t>
            </a:r>
            <a:r>
              <a:rPr lang="en-US" sz="1200" i="1" kern="1200" dirty="0">
                <a:solidFill>
                  <a:schemeClr val="tx1"/>
                </a:solidFill>
                <a:effectLst/>
                <a:latin typeface="+mn-lt"/>
                <a:ea typeface="+mn-ea"/>
                <a:cs typeface="+mn-cs"/>
              </a:rPr>
              <a:t>Identify the eligibility criteria for streamlined field examinations</a:t>
            </a:r>
            <a:endParaRPr lang="en-US"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2.G.1.a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baseline="0" dirty="0"/>
          </a:p>
          <a:p>
            <a:r>
              <a:rPr lang="en-US" u="sng" baseline="0" dirty="0"/>
              <a:t>Instructor Notes:</a:t>
            </a:r>
          </a:p>
          <a:p>
            <a:endParaRPr lang="en-US" dirty="0"/>
          </a:p>
          <a:p>
            <a:r>
              <a:rPr lang="en-US" sz="1200" kern="1200" dirty="0">
                <a:solidFill>
                  <a:schemeClr val="tx1"/>
                </a:solidFill>
                <a:effectLst/>
                <a:latin typeface="+mn-lt"/>
                <a:ea typeface="+mn-ea"/>
                <a:cs typeface="+mn-cs"/>
              </a:rPr>
              <a:t>To determine if a beneficiary meets the criteria for streamlined field examination, the Fiduciary Hub must:</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consider the beneficiary’s circumstances,</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consider the situation level noted in the previous field examination report, and</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apply program judgement regarding the beneficiary’s and fiduciary’s suitability for streamlined field examination. </a:t>
            </a:r>
          </a:p>
          <a:p>
            <a:endParaRPr lang="en-US" dirty="0">
              <a:effectLst/>
            </a:endParaRPr>
          </a:p>
          <a:p>
            <a:r>
              <a:rPr lang="en-US" dirty="0">
                <a:effectLst/>
              </a:rPr>
              <a:t>Let’s discuss each one of these elements….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1366668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a:t>
            </a:r>
            <a:r>
              <a:rPr lang="en-US" i="1" baseline="0" dirty="0"/>
              <a:t>  </a:t>
            </a:r>
            <a:r>
              <a:rPr lang="en-US" sz="1200" i="1" kern="1200" dirty="0">
                <a:solidFill>
                  <a:schemeClr val="tx1"/>
                </a:solidFill>
                <a:effectLst/>
                <a:latin typeface="+mn-lt"/>
                <a:ea typeface="+mn-ea"/>
                <a:cs typeface="+mn-cs"/>
              </a:rPr>
              <a:t>Identify the eligibility criteria for streamlined field examinations</a:t>
            </a:r>
            <a:endParaRPr lang="en-US"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2.D.9.d, FPM 2.G.1.b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endParaRPr lang="en-US" baseline="0" dirty="0"/>
          </a:p>
          <a:p>
            <a:r>
              <a:rPr lang="en-US" u="sng" baseline="0" dirty="0"/>
              <a:t>Instructor Notes:</a:t>
            </a:r>
          </a:p>
          <a:p>
            <a:endParaRPr lang="en-US" dirty="0"/>
          </a:p>
          <a:p>
            <a:pPr fontAlgn="t"/>
            <a:r>
              <a:rPr lang="en-US" sz="1200" kern="1200" dirty="0">
                <a:solidFill>
                  <a:schemeClr val="tx1"/>
                </a:solidFill>
                <a:effectLst/>
                <a:latin typeface="+mn-lt"/>
                <a:ea typeface="+mn-ea"/>
                <a:cs typeface="+mn-cs"/>
              </a:rPr>
              <a:t>The Fiduciary Hub must consider the beneficiary’s circumstance when determining if the beneficiary is eligible for streamlined field examination.  The types of beneficiaries who may qualify for streamlined field examination consist of:</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Veteran with a spouse fiduciary,</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beneficiaries in receipt of the $90 Medicaid rate,</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beneficiaries in receipt of benefits equal to or less than the current 30 percent single, service connected compensation rate,</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Veterans who are actively monitored by VHA Family Caregiver Program,</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Veterans residing in a VAMC or in a nursing home under VA contract,</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beneficiaries in state-operated Veterans homes or facilities regulated or licensed by state or local government, </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beneficiaries who are incarcerated (not including state hospitals or mental institutions),</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beneficiaries who reside in any jurisdiction other than the United States, the District of Columbia, Commonwealth of Puerto Rico, or Republic of Philippines, and</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minor beneficiaries in receipt of a one-time insurance payment. </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3038867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a:t>
            </a:r>
            <a:r>
              <a:rPr lang="en-US" i="1" baseline="0" dirty="0"/>
              <a:t>  </a:t>
            </a:r>
            <a:r>
              <a:rPr lang="en-US" sz="1200" i="1" kern="1200" dirty="0">
                <a:solidFill>
                  <a:schemeClr val="tx1"/>
                </a:solidFill>
                <a:effectLst/>
                <a:latin typeface="+mn-lt"/>
                <a:ea typeface="+mn-ea"/>
                <a:cs typeface="+mn-cs"/>
              </a:rPr>
              <a:t>Identify the eligibility criteria for streamlined field examinations</a:t>
            </a:r>
            <a:endParaRPr lang="en-US"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2.D.9.c, FPM 2.G.1.c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u="sng" baseline="0" dirty="0"/>
              <a:t>Instructor Notes: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Fiduciary Hub must consider the beneficiary’s situation noted in the previous field examination report when determining if the beneficiary is eligible for streamlined field examination.  The beneficiary’s situation must be previously evaluated as “excellent” to apply streamlined field examination to a subsequent field examination.  Excellent “constitutes a situation in which the beneficiary is stable with little change expected in their health, capacity, and lifestyle.  The beneficiary is generally satisfied with their situation and has all of their needs and wants met within their means.  The beneficiary/fiduciary relationship shows no signs of strain.  There are no red flags or common indicators of misuse identified.”</a:t>
            </a:r>
          </a:p>
          <a:p>
            <a:pPr hangingPunct="0"/>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beneficiary’s situation may be considered excellent when the beneficiary’s</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needs and wants are met within their means, </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personal environment is comfortable,</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financial situation is stable, without any known pending changes that could jeopardize his/her financial security, </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fiduciary ensures the beneficiary’s financial obligations are met and consistently meets all of his/her responsibilities as a VA-appointed fiduciary, and </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fiduciary disburses and manages VA funds according to the best interests of the beneficiary and the beneficiary’s dependents and in light of the beneficiary’s unique circumstances, needs, desires, beliefs and values.</a:t>
            </a:r>
            <a:endParaRPr lang="en-US" dirty="0">
              <a:effectLst/>
            </a:endParaRPr>
          </a:p>
          <a:p>
            <a:pPr hangingPunct="0"/>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3205661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a:t>
            </a:r>
            <a:r>
              <a:rPr lang="en-US" i="1" baseline="0" dirty="0"/>
              <a:t>  </a:t>
            </a:r>
            <a:r>
              <a:rPr lang="en-US" sz="1200" i="1" kern="1200" dirty="0">
                <a:solidFill>
                  <a:schemeClr val="tx1"/>
                </a:solidFill>
                <a:effectLst/>
                <a:latin typeface="+mn-lt"/>
                <a:ea typeface="+mn-ea"/>
                <a:cs typeface="+mn-cs"/>
              </a:rPr>
              <a:t>Identify the eligibility criteria for streamlined field examinations</a:t>
            </a:r>
            <a:endParaRPr lang="en-US"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2.G.1.d, FPM 2.G.1.f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u="sng" baseline="0" dirty="0"/>
              <a:t>Instructor Notes:</a:t>
            </a:r>
          </a:p>
          <a:p>
            <a:endParaRPr lang="en-US" u="sng" baseline="0" dirty="0"/>
          </a:p>
          <a:p>
            <a:r>
              <a:rPr lang="en-US" sz="1200" u="none" kern="1200" baseline="0" dirty="0">
                <a:solidFill>
                  <a:schemeClr val="tx1"/>
                </a:solidFill>
                <a:effectLst/>
                <a:latin typeface="+mn-lt"/>
                <a:ea typeface="+mn-ea"/>
                <a:cs typeface="+mn-cs"/>
              </a:rPr>
              <a:t>There are some additional situations in which employees </a:t>
            </a:r>
            <a:r>
              <a:rPr lang="en-US" sz="1200" kern="1200" dirty="0">
                <a:solidFill>
                  <a:schemeClr val="tx1"/>
                </a:solidFill>
                <a:effectLst/>
                <a:latin typeface="+mn-lt"/>
                <a:ea typeface="+mn-ea"/>
                <a:cs typeface="+mn-cs"/>
              </a:rPr>
              <a:t>must apply program judgement regarding beneficiary and fiduciary suitability when determining if the beneficiary is eligible for streamlined field examination.  Hubs</a:t>
            </a:r>
            <a:r>
              <a:rPr lang="en-US" sz="1200" kern="1200" baseline="0" dirty="0">
                <a:solidFill>
                  <a:schemeClr val="tx1"/>
                </a:solidFill>
                <a:effectLst/>
                <a:latin typeface="+mn-lt"/>
                <a:ea typeface="+mn-ea"/>
                <a:cs typeface="+mn-cs"/>
              </a:rPr>
              <a:t> must schedule a regular follow-up, face-to-face exam, in the following situations:  </a:t>
            </a: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a problem is identified with the beneficiary,</a:t>
            </a: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a problem is identified with the beneficiary-fiduciary relationship,</a:t>
            </a: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a report of concern is received regarding the beneficiary and/or fiduciary situation,</a:t>
            </a: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any fee is authorized by VA or a court for the fiduciary, including any payments received by the fiduciary (e.g., extraordinary fees authorized by a court in addition to the traditional fiduciary fee), with the exception of beneficiaries in a VAMC or under VA contract care,</a:t>
            </a: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the beneficiary and/or fiduciary fails to respond to a  VBA telephone call or letter inquiry, or </a:t>
            </a: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the beneficiary and/or fiduciary responds inadequately or inappropriately to a telephone or written correspondence inquiry from VBA. Inadequate or inappropriate responses to streamlined field examinations refers to responses received during the process of a streamlined field examination that do not adequately cover all of the required minimum elements as detailed in streamlined field examination section.  This includes failure to respond and failing to provide sufficient information to adequately assess the situation of the beneficiary and/or fiduciary.</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marL="0" marR="0" lvl="0" indent="0" algn="l" defTabSz="914400" rtl="0" eaLnBrk="1" fontAlgn="auto" latinLnBrk="0" hangingPunct="0">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In all cases in which streamlined field examination is not applied, the Fiduciary Hub must conduct a face-to-face follow-up field examination.  The Fiduciary Hub must change the work item 531 to a work item 521 and preserve the date of the work item 531.</a:t>
            </a:r>
          </a:p>
          <a:p>
            <a:pPr marL="0" lvl="0" indent="0" hangingPunct="0">
              <a:buFont typeface="Arial" panose="020B0604020202020204" pitchFamily="34" charset="0"/>
              <a:buNone/>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2423141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a:t>
            </a:r>
            <a:r>
              <a:rPr lang="en-US" i="1" baseline="0" dirty="0"/>
              <a:t>  </a:t>
            </a:r>
            <a:r>
              <a:rPr lang="en-US" sz="1200" i="1" kern="1200" dirty="0">
                <a:solidFill>
                  <a:schemeClr val="tx1"/>
                </a:solidFill>
                <a:effectLst/>
                <a:latin typeface="+mn-lt"/>
                <a:ea typeface="+mn-ea"/>
                <a:cs typeface="+mn-cs"/>
              </a:rPr>
              <a:t>Identify the eligibility criteria for streamlined field examinations</a:t>
            </a:r>
            <a:endParaRPr lang="en-US"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Policy Reference(s):  FPM 2.D.9.e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FPG Article(s): n/a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u="sng" baseline="0" dirty="0"/>
              <a:t>Instructor Notes:</a:t>
            </a:r>
          </a:p>
          <a:p>
            <a:endParaRPr lang="en-US" sz="1200" kern="1200" dirty="0">
              <a:solidFill>
                <a:schemeClr val="tx1"/>
              </a:solidFill>
              <a:effectLst/>
              <a:latin typeface="+mn-lt"/>
              <a:ea typeface="+mn-ea"/>
              <a:cs typeface="+mn-cs"/>
            </a:endParaRPr>
          </a:p>
          <a:p>
            <a:pPr hangingPunct="0"/>
            <a:r>
              <a:rPr lang="en-US" sz="1200" kern="1200" dirty="0">
                <a:solidFill>
                  <a:schemeClr val="tx1"/>
                </a:solidFill>
                <a:effectLst/>
                <a:latin typeface="+mn-lt"/>
                <a:ea typeface="+mn-ea"/>
                <a:cs typeface="+mn-cs"/>
              </a:rPr>
              <a:t>The types of beneficiaries who do not qualify for streamlined field examination consist of:</a:t>
            </a: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beneficiaries currently under supervised direct pay (SDP)</a:t>
            </a: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beneficiaries whose fiduciary is receiving a fee, without regard to whether it is a VA or court authorized fee, with the exception of beneficiaries in VAMC or under VA contract care, or</a:t>
            </a: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beneficiaries unable to provide responses and who have no spouse, friend, relative, or caregiver and who is not also serving as the beneficiary’s fiduciary, to respond on his or her behalf.</a:t>
            </a:r>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30602330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Streamlined Field Examinations</a:t>
            </a:r>
          </a:p>
        </p:txBody>
      </p:sp>
      <p:sp>
        <p:nvSpPr>
          <p:cNvPr id="3" name="Subtitle 2"/>
          <p:cNvSpPr>
            <a:spLocks noGrp="1"/>
          </p:cNvSpPr>
          <p:nvPr>
            <p:ph type="subTitle" idx="1"/>
          </p:nvPr>
        </p:nvSpPr>
        <p:spPr/>
        <p:txBody>
          <a:bodyPr/>
          <a:lstStyle/>
          <a:p>
            <a:r>
              <a:rPr lang="en-US" dirty="0"/>
              <a:t>Pension and Fiduciary Service</a:t>
            </a:r>
          </a:p>
          <a:p>
            <a:r>
              <a:rPr lang="en-US" dirty="0"/>
              <a:t>December 2019</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Required Contact and Reports</a:t>
            </a:r>
          </a:p>
        </p:txBody>
      </p:sp>
      <p:sp>
        <p:nvSpPr>
          <p:cNvPr id="3" name="Content Placeholder 2"/>
          <p:cNvSpPr>
            <a:spLocks noGrp="1"/>
          </p:cNvSpPr>
          <p:nvPr>
            <p:ph idx="1"/>
          </p:nvPr>
        </p:nvSpPr>
        <p:spPr/>
        <p:txBody>
          <a:bodyPr>
            <a:normAutofit fontScale="92500" lnSpcReduction="10000"/>
          </a:bodyPr>
          <a:lstStyle/>
          <a:p>
            <a:r>
              <a:rPr lang="en-US" dirty="0"/>
              <a:t>Contact </a:t>
            </a:r>
          </a:p>
          <a:p>
            <a:pPr lvl="1"/>
            <a:r>
              <a:rPr lang="en-US" dirty="0"/>
              <a:t>fiduciary, beneficiary, and dependents</a:t>
            </a:r>
          </a:p>
          <a:p>
            <a:pPr lvl="1"/>
            <a:r>
              <a:rPr lang="en-US" dirty="0"/>
              <a:t>third party on behalf of beneficiary (not fiduciary)</a:t>
            </a:r>
          </a:p>
          <a:p>
            <a:r>
              <a:rPr lang="en-US" dirty="0"/>
              <a:t>Report information in writing</a:t>
            </a:r>
          </a:p>
          <a:p>
            <a:pPr lvl="1"/>
            <a:r>
              <a:rPr lang="en-US" dirty="0"/>
              <a:t>Beneficiary Status Report</a:t>
            </a:r>
          </a:p>
          <a:p>
            <a:pPr lvl="1"/>
            <a:r>
              <a:rPr lang="en-US" dirty="0"/>
              <a:t>Cover Letter</a:t>
            </a:r>
          </a:p>
          <a:p>
            <a:pPr lvl="1"/>
            <a:r>
              <a:rPr lang="en-US" dirty="0"/>
              <a:t>Upload to eFolder</a:t>
            </a:r>
          </a:p>
          <a:p>
            <a:r>
              <a:rPr lang="en-US" dirty="0"/>
              <a:t>Report information by telephone</a:t>
            </a:r>
          </a:p>
          <a:p>
            <a:pPr lvl="1"/>
            <a:r>
              <a:rPr lang="en-US" dirty="0"/>
              <a:t>Document “By Telephone” for how contacted in FELux Interview Information section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53497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42735-30F5-450B-B4B1-CDA99218EA14}"/>
              </a:ext>
            </a:extLst>
          </p:cNvPr>
          <p:cNvSpPr>
            <a:spLocks noGrp="1"/>
          </p:cNvSpPr>
          <p:nvPr>
            <p:ph type="title"/>
          </p:nvPr>
        </p:nvSpPr>
        <p:spPr/>
        <p:txBody>
          <a:bodyPr/>
          <a:lstStyle/>
          <a:p>
            <a:r>
              <a:rPr lang="en-US" dirty="0"/>
              <a:t>Fiduciary Documentation</a:t>
            </a:r>
          </a:p>
        </p:txBody>
      </p:sp>
      <p:sp>
        <p:nvSpPr>
          <p:cNvPr id="5" name="Text Placeholder 4">
            <a:extLst>
              <a:ext uri="{FF2B5EF4-FFF2-40B4-BE49-F238E27FC236}">
                <a16:creationId xmlns:a16="http://schemas.microsoft.com/office/drawing/2014/main" id="{89B51755-74ED-4CFC-8D1F-620B378EB30B}"/>
              </a:ext>
            </a:extLst>
          </p:cNvPr>
          <p:cNvSpPr>
            <a:spLocks noGrp="1"/>
          </p:cNvSpPr>
          <p:nvPr>
            <p:ph type="body" idx="1"/>
          </p:nvPr>
        </p:nvSpPr>
        <p:spPr/>
        <p:txBody>
          <a:bodyPr>
            <a:normAutofit/>
          </a:bodyPr>
          <a:lstStyle/>
          <a:p>
            <a:r>
              <a:rPr lang="en-US" sz="2800" dirty="0"/>
              <a:t>Concerning Fiduciary	</a:t>
            </a:r>
          </a:p>
        </p:txBody>
      </p:sp>
      <p:sp>
        <p:nvSpPr>
          <p:cNvPr id="6" name="Content Placeholder 5">
            <a:extLst>
              <a:ext uri="{FF2B5EF4-FFF2-40B4-BE49-F238E27FC236}">
                <a16:creationId xmlns:a16="http://schemas.microsoft.com/office/drawing/2014/main" id="{51B3D90D-5141-4812-BD51-06508001651B}"/>
              </a:ext>
            </a:extLst>
          </p:cNvPr>
          <p:cNvSpPr>
            <a:spLocks noGrp="1"/>
          </p:cNvSpPr>
          <p:nvPr>
            <p:ph sz="half" idx="2"/>
          </p:nvPr>
        </p:nvSpPr>
        <p:spPr/>
        <p:txBody>
          <a:bodyPr/>
          <a:lstStyle/>
          <a:p>
            <a:r>
              <a:rPr lang="en-US" dirty="0"/>
              <a:t>Name</a:t>
            </a:r>
          </a:p>
          <a:p>
            <a:r>
              <a:rPr lang="en-US" dirty="0"/>
              <a:t>Current mailing and physical address</a:t>
            </a:r>
          </a:p>
          <a:p>
            <a:r>
              <a:rPr lang="en-US" dirty="0"/>
              <a:t>Current phone number</a:t>
            </a:r>
          </a:p>
          <a:p>
            <a:r>
              <a:rPr lang="en-US" dirty="0"/>
              <a:t>Any issues with ability to perform fiduciary responsibilities</a:t>
            </a:r>
          </a:p>
        </p:txBody>
      </p:sp>
      <p:sp>
        <p:nvSpPr>
          <p:cNvPr id="7" name="Text Placeholder 6">
            <a:extLst>
              <a:ext uri="{FF2B5EF4-FFF2-40B4-BE49-F238E27FC236}">
                <a16:creationId xmlns:a16="http://schemas.microsoft.com/office/drawing/2014/main" id="{8CABF2A0-9407-43DB-9AA0-746F009A824D}"/>
              </a:ext>
            </a:extLst>
          </p:cNvPr>
          <p:cNvSpPr>
            <a:spLocks noGrp="1"/>
          </p:cNvSpPr>
          <p:nvPr>
            <p:ph type="body" sz="quarter" idx="3"/>
          </p:nvPr>
        </p:nvSpPr>
        <p:spPr/>
        <p:txBody>
          <a:bodyPr>
            <a:normAutofit/>
          </a:bodyPr>
          <a:lstStyle/>
          <a:p>
            <a:r>
              <a:rPr lang="en-US" sz="2800" dirty="0"/>
              <a:t>Concerning Beneficiary</a:t>
            </a:r>
          </a:p>
        </p:txBody>
      </p:sp>
      <p:sp>
        <p:nvSpPr>
          <p:cNvPr id="8" name="Content Placeholder 7">
            <a:extLst>
              <a:ext uri="{FF2B5EF4-FFF2-40B4-BE49-F238E27FC236}">
                <a16:creationId xmlns:a16="http://schemas.microsoft.com/office/drawing/2014/main" id="{0BB1D938-80B1-42D9-8706-82478FE3B904}"/>
              </a:ext>
            </a:extLst>
          </p:cNvPr>
          <p:cNvSpPr>
            <a:spLocks noGrp="1"/>
          </p:cNvSpPr>
          <p:nvPr>
            <p:ph sz="quarter" idx="4"/>
          </p:nvPr>
        </p:nvSpPr>
        <p:spPr/>
        <p:txBody>
          <a:bodyPr>
            <a:normAutofit fontScale="85000" lnSpcReduction="10000"/>
          </a:bodyPr>
          <a:lstStyle/>
          <a:p>
            <a:r>
              <a:rPr lang="en-US" dirty="0"/>
              <a:t>Address and phone number</a:t>
            </a:r>
          </a:p>
          <a:p>
            <a:r>
              <a:rPr lang="en-US" dirty="0"/>
              <a:t>Change in marital/dependency status</a:t>
            </a:r>
          </a:p>
          <a:p>
            <a:r>
              <a:rPr lang="en-US" dirty="0"/>
              <a:t>Name, relationship, and address of dependents</a:t>
            </a:r>
          </a:p>
          <a:p>
            <a:r>
              <a:rPr lang="en-US" dirty="0"/>
              <a:t>General well-being and ability to manage funds</a:t>
            </a:r>
          </a:p>
          <a:p>
            <a:r>
              <a:rPr lang="en-US" dirty="0"/>
              <a:t>Sources and amounts of income </a:t>
            </a:r>
          </a:p>
          <a:p>
            <a:r>
              <a:rPr lang="en-US" dirty="0"/>
              <a:t>Monthly expenses and funds under management (FUM)</a:t>
            </a:r>
          </a:p>
          <a:p>
            <a:r>
              <a:rPr lang="en-US" dirty="0"/>
              <a:t>Disposition of any retroactive benefits</a:t>
            </a:r>
          </a:p>
        </p:txBody>
      </p:sp>
      <p:sp>
        <p:nvSpPr>
          <p:cNvPr id="4" name="Slide Number Placeholder 3">
            <a:extLst>
              <a:ext uri="{FF2B5EF4-FFF2-40B4-BE49-F238E27FC236}">
                <a16:creationId xmlns:a16="http://schemas.microsoft.com/office/drawing/2014/main" id="{6F6146CE-3FC3-44A9-89F0-F140BC8D4566}"/>
              </a:ext>
            </a:extLst>
          </p:cNvPr>
          <p:cNvSpPr>
            <a:spLocks noGrp="1"/>
          </p:cNvSpPr>
          <p:nvPr>
            <p:ph type="sldNum" sz="quarter" idx="12"/>
          </p:nvPr>
        </p:nvSpPr>
        <p:spPr/>
        <p:txBody>
          <a:bodyPr/>
          <a:lstStyle/>
          <a:p>
            <a:fld id="{31640669-3FD2-4B34-9A2D-584949EF09F8}" type="slidenum">
              <a:rPr lang="en-US" smtClean="0"/>
              <a:pPr/>
              <a:t>11</a:t>
            </a:fld>
            <a:endParaRPr lang="en-US" dirty="0"/>
          </a:p>
        </p:txBody>
      </p:sp>
    </p:spTree>
    <p:extLst>
      <p:ext uri="{BB962C8B-B14F-4D97-AF65-F5344CB8AC3E}">
        <p14:creationId xmlns:p14="http://schemas.microsoft.com/office/powerpoint/2010/main" val="136809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78A90-58A2-4414-BB5E-2DF1D779D6D6}"/>
              </a:ext>
            </a:extLst>
          </p:cNvPr>
          <p:cNvSpPr>
            <a:spLocks noGrp="1"/>
          </p:cNvSpPr>
          <p:nvPr>
            <p:ph type="title"/>
          </p:nvPr>
        </p:nvSpPr>
        <p:spPr>
          <a:xfrm>
            <a:off x="457200" y="381000"/>
            <a:ext cx="8229600" cy="1143000"/>
          </a:xfrm>
        </p:spPr>
        <p:txBody>
          <a:bodyPr/>
          <a:lstStyle/>
          <a:p>
            <a:r>
              <a:rPr lang="en-US" dirty="0"/>
              <a:t>Spouse Fiduciary Documentation</a:t>
            </a:r>
          </a:p>
        </p:txBody>
      </p:sp>
      <p:sp>
        <p:nvSpPr>
          <p:cNvPr id="3" name="Text Placeholder 2">
            <a:extLst>
              <a:ext uri="{FF2B5EF4-FFF2-40B4-BE49-F238E27FC236}">
                <a16:creationId xmlns:a16="http://schemas.microsoft.com/office/drawing/2014/main" id="{9EA497BD-DF67-4E47-B8B8-F3D195BF955E}"/>
              </a:ext>
            </a:extLst>
          </p:cNvPr>
          <p:cNvSpPr>
            <a:spLocks noGrp="1"/>
          </p:cNvSpPr>
          <p:nvPr>
            <p:ph type="body" idx="1"/>
          </p:nvPr>
        </p:nvSpPr>
        <p:spPr/>
        <p:txBody>
          <a:bodyPr>
            <a:normAutofit/>
          </a:bodyPr>
          <a:lstStyle/>
          <a:p>
            <a:r>
              <a:rPr lang="en-US" sz="2800" dirty="0"/>
              <a:t>Concerning Fiduciary</a:t>
            </a:r>
          </a:p>
        </p:txBody>
      </p:sp>
      <p:sp>
        <p:nvSpPr>
          <p:cNvPr id="4" name="Content Placeholder 3">
            <a:extLst>
              <a:ext uri="{FF2B5EF4-FFF2-40B4-BE49-F238E27FC236}">
                <a16:creationId xmlns:a16="http://schemas.microsoft.com/office/drawing/2014/main" id="{E3CC722A-925C-4251-BB07-BE686701E9D3}"/>
              </a:ext>
            </a:extLst>
          </p:cNvPr>
          <p:cNvSpPr>
            <a:spLocks noGrp="1"/>
          </p:cNvSpPr>
          <p:nvPr>
            <p:ph sz="half" idx="2"/>
          </p:nvPr>
        </p:nvSpPr>
        <p:spPr/>
        <p:txBody>
          <a:bodyPr/>
          <a:lstStyle/>
          <a:p>
            <a:r>
              <a:rPr lang="en-US" dirty="0"/>
              <a:t>Name</a:t>
            </a:r>
          </a:p>
          <a:p>
            <a:r>
              <a:rPr lang="en-US" dirty="0"/>
              <a:t>Any issues with ability to perform fiduciary responsibilities</a:t>
            </a:r>
          </a:p>
        </p:txBody>
      </p:sp>
      <p:sp>
        <p:nvSpPr>
          <p:cNvPr id="5" name="Text Placeholder 4">
            <a:extLst>
              <a:ext uri="{FF2B5EF4-FFF2-40B4-BE49-F238E27FC236}">
                <a16:creationId xmlns:a16="http://schemas.microsoft.com/office/drawing/2014/main" id="{8D1DAFB1-32A5-4CDF-976F-16F6522E4DE0}"/>
              </a:ext>
            </a:extLst>
          </p:cNvPr>
          <p:cNvSpPr>
            <a:spLocks noGrp="1"/>
          </p:cNvSpPr>
          <p:nvPr>
            <p:ph type="body" sz="quarter" idx="3"/>
          </p:nvPr>
        </p:nvSpPr>
        <p:spPr/>
        <p:txBody>
          <a:bodyPr>
            <a:normAutofit/>
          </a:bodyPr>
          <a:lstStyle/>
          <a:p>
            <a:r>
              <a:rPr lang="en-US" sz="2800" dirty="0"/>
              <a:t>Concerning Beneficiary	</a:t>
            </a:r>
          </a:p>
        </p:txBody>
      </p:sp>
      <p:sp>
        <p:nvSpPr>
          <p:cNvPr id="6" name="Content Placeholder 5">
            <a:extLst>
              <a:ext uri="{FF2B5EF4-FFF2-40B4-BE49-F238E27FC236}">
                <a16:creationId xmlns:a16="http://schemas.microsoft.com/office/drawing/2014/main" id="{559653AD-CF1B-46B5-89F0-0D2DE925409A}"/>
              </a:ext>
            </a:extLst>
          </p:cNvPr>
          <p:cNvSpPr>
            <a:spLocks noGrp="1"/>
          </p:cNvSpPr>
          <p:nvPr>
            <p:ph sz="quarter" idx="4"/>
          </p:nvPr>
        </p:nvSpPr>
        <p:spPr/>
        <p:txBody>
          <a:bodyPr>
            <a:normAutofit fontScale="92500" lnSpcReduction="20000"/>
          </a:bodyPr>
          <a:lstStyle/>
          <a:p>
            <a:r>
              <a:rPr lang="en-US" dirty="0"/>
              <a:t>Address</a:t>
            </a:r>
          </a:p>
          <a:p>
            <a:r>
              <a:rPr lang="en-US" dirty="0"/>
              <a:t>Change in marital/dependency status</a:t>
            </a:r>
          </a:p>
          <a:p>
            <a:r>
              <a:rPr lang="en-US" dirty="0"/>
              <a:t>Name, relationship and address of dependents (including fiduciary)</a:t>
            </a:r>
          </a:p>
          <a:p>
            <a:r>
              <a:rPr lang="en-US" dirty="0"/>
              <a:t>General well-being and ability to manage funds</a:t>
            </a:r>
          </a:p>
          <a:p>
            <a:r>
              <a:rPr lang="en-US" dirty="0"/>
              <a:t>Sources and amounts of income </a:t>
            </a:r>
          </a:p>
          <a:p>
            <a:r>
              <a:rPr lang="en-US" dirty="0"/>
              <a:t>Adequacy of monthly income to cover expenses</a:t>
            </a:r>
          </a:p>
        </p:txBody>
      </p:sp>
      <p:sp>
        <p:nvSpPr>
          <p:cNvPr id="7" name="Slide Number Placeholder 6">
            <a:extLst>
              <a:ext uri="{FF2B5EF4-FFF2-40B4-BE49-F238E27FC236}">
                <a16:creationId xmlns:a16="http://schemas.microsoft.com/office/drawing/2014/main" id="{D0B0620A-BF75-4EF2-86FE-2CF9E1765A4C}"/>
              </a:ext>
            </a:extLst>
          </p:cNvPr>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887008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935B-1890-4551-BBE5-3C4863CE0D7F}"/>
              </a:ext>
            </a:extLst>
          </p:cNvPr>
          <p:cNvSpPr>
            <a:spLocks noGrp="1"/>
          </p:cNvSpPr>
          <p:nvPr>
            <p:ph type="title"/>
          </p:nvPr>
        </p:nvSpPr>
        <p:spPr/>
        <p:txBody>
          <a:bodyPr/>
          <a:lstStyle/>
          <a:p>
            <a:r>
              <a:rPr lang="en-US" dirty="0"/>
              <a:t>Beneficiary Documentation</a:t>
            </a:r>
          </a:p>
        </p:txBody>
      </p:sp>
      <p:sp>
        <p:nvSpPr>
          <p:cNvPr id="5" name="Text Placeholder 4">
            <a:extLst>
              <a:ext uri="{FF2B5EF4-FFF2-40B4-BE49-F238E27FC236}">
                <a16:creationId xmlns:a16="http://schemas.microsoft.com/office/drawing/2014/main" id="{7EC0BA05-F436-4562-B70E-F6DF8F8EBA8B}"/>
              </a:ext>
            </a:extLst>
          </p:cNvPr>
          <p:cNvSpPr>
            <a:spLocks noGrp="1"/>
          </p:cNvSpPr>
          <p:nvPr>
            <p:ph type="body" idx="1"/>
          </p:nvPr>
        </p:nvSpPr>
        <p:spPr/>
        <p:txBody>
          <a:bodyPr>
            <a:normAutofit/>
          </a:bodyPr>
          <a:lstStyle/>
          <a:p>
            <a:r>
              <a:rPr lang="en-US" sz="2800" dirty="0"/>
              <a:t>Info From Third Party</a:t>
            </a:r>
          </a:p>
        </p:txBody>
      </p:sp>
      <p:sp>
        <p:nvSpPr>
          <p:cNvPr id="6" name="Content Placeholder 5">
            <a:extLst>
              <a:ext uri="{FF2B5EF4-FFF2-40B4-BE49-F238E27FC236}">
                <a16:creationId xmlns:a16="http://schemas.microsoft.com/office/drawing/2014/main" id="{04AA71A2-56CA-4431-BD54-D19AAC110C2A}"/>
              </a:ext>
            </a:extLst>
          </p:cNvPr>
          <p:cNvSpPr>
            <a:spLocks noGrp="1"/>
          </p:cNvSpPr>
          <p:nvPr>
            <p:ph sz="half" idx="2"/>
          </p:nvPr>
        </p:nvSpPr>
        <p:spPr/>
        <p:txBody>
          <a:bodyPr>
            <a:normAutofit/>
          </a:bodyPr>
          <a:lstStyle/>
          <a:p>
            <a:r>
              <a:rPr lang="en-US" dirty="0"/>
              <a:t>Contact beneficiary or third party if unable to adequately respond</a:t>
            </a:r>
          </a:p>
          <a:p>
            <a:pPr lvl="1"/>
            <a:r>
              <a:rPr lang="en-US" dirty="0"/>
              <a:t>Cannot be fiduciary</a:t>
            </a:r>
          </a:p>
          <a:p>
            <a:pPr lvl="1"/>
            <a:r>
              <a:rPr lang="en-US" dirty="0"/>
              <a:t>Review previous report to determine ability</a:t>
            </a:r>
          </a:p>
          <a:p>
            <a:pPr lvl="1"/>
            <a:r>
              <a:rPr lang="en-US" dirty="0"/>
              <a:t>If third party, cannot include beneficiary PII</a:t>
            </a:r>
          </a:p>
          <a:p>
            <a:pPr lvl="1"/>
            <a:r>
              <a:rPr lang="en-US" dirty="0"/>
              <a:t>Must document name and relationship to beneficiary</a:t>
            </a:r>
          </a:p>
          <a:p>
            <a:endParaRPr lang="en-US" dirty="0"/>
          </a:p>
        </p:txBody>
      </p:sp>
      <p:sp>
        <p:nvSpPr>
          <p:cNvPr id="7" name="Text Placeholder 6">
            <a:extLst>
              <a:ext uri="{FF2B5EF4-FFF2-40B4-BE49-F238E27FC236}">
                <a16:creationId xmlns:a16="http://schemas.microsoft.com/office/drawing/2014/main" id="{52E4FD01-EBC4-4924-9492-41926F35AF80}"/>
              </a:ext>
            </a:extLst>
          </p:cNvPr>
          <p:cNvSpPr>
            <a:spLocks noGrp="1"/>
          </p:cNvSpPr>
          <p:nvPr>
            <p:ph type="body" sz="quarter" idx="3"/>
          </p:nvPr>
        </p:nvSpPr>
        <p:spPr/>
        <p:txBody>
          <a:bodyPr>
            <a:normAutofit/>
          </a:bodyPr>
          <a:lstStyle/>
          <a:p>
            <a:r>
              <a:rPr lang="en-US" sz="2800" dirty="0"/>
              <a:t>Concerning Beneficiary</a:t>
            </a:r>
          </a:p>
        </p:txBody>
      </p:sp>
      <p:sp>
        <p:nvSpPr>
          <p:cNvPr id="8" name="Content Placeholder 7">
            <a:extLst>
              <a:ext uri="{FF2B5EF4-FFF2-40B4-BE49-F238E27FC236}">
                <a16:creationId xmlns:a16="http://schemas.microsoft.com/office/drawing/2014/main" id="{F2DBC852-25B9-4FA9-A9B8-E9BCA26F05B8}"/>
              </a:ext>
            </a:extLst>
          </p:cNvPr>
          <p:cNvSpPr>
            <a:spLocks noGrp="1"/>
          </p:cNvSpPr>
          <p:nvPr>
            <p:ph sz="quarter" idx="4"/>
          </p:nvPr>
        </p:nvSpPr>
        <p:spPr>
          <a:xfrm>
            <a:off x="4645025" y="2174875"/>
            <a:ext cx="4041775" cy="4683125"/>
          </a:xfrm>
        </p:spPr>
        <p:txBody>
          <a:bodyPr>
            <a:noAutofit/>
          </a:bodyPr>
          <a:lstStyle/>
          <a:p>
            <a:r>
              <a:rPr lang="en-US" sz="2000" dirty="0"/>
              <a:t>Fiduciary name</a:t>
            </a:r>
          </a:p>
          <a:p>
            <a:r>
              <a:rPr lang="en-US" sz="2000" dirty="0"/>
              <a:t>Name, relationship and address of dependents</a:t>
            </a:r>
          </a:p>
          <a:p>
            <a:r>
              <a:rPr lang="en-US" sz="2000" dirty="0"/>
              <a:t>General well-being</a:t>
            </a:r>
          </a:p>
          <a:p>
            <a:r>
              <a:rPr lang="en-US" sz="2000" dirty="0"/>
              <a:t>Evaluation of benefits</a:t>
            </a:r>
          </a:p>
          <a:p>
            <a:r>
              <a:rPr lang="en-US" sz="2000" dirty="0"/>
              <a:t>Evaluation of fiduciary</a:t>
            </a:r>
          </a:p>
          <a:p>
            <a:pPr lvl="1"/>
            <a:r>
              <a:rPr lang="en-US" dirty="0"/>
              <a:t>Ability to contact</a:t>
            </a:r>
          </a:p>
          <a:p>
            <a:pPr lvl="1"/>
            <a:r>
              <a:rPr lang="en-US" dirty="0"/>
              <a:t>Payment of expenses</a:t>
            </a:r>
          </a:p>
          <a:p>
            <a:r>
              <a:rPr lang="en-US" sz="2000" dirty="0"/>
              <a:t>Sources and amounts of monthly income</a:t>
            </a:r>
          </a:p>
          <a:p>
            <a:r>
              <a:rPr lang="en-US" sz="2000" dirty="0"/>
              <a:t>Monthly expenses and FUM</a:t>
            </a:r>
          </a:p>
          <a:p>
            <a:r>
              <a:rPr lang="en-US" sz="2000" dirty="0"/>
              <a:t>Disposition of retroactive benefits</a:t>
            </a:r>
          </a:p>
        </p:txBody>
      </p:sp>
      <p:sp>
        <p:nvSpPr>
          <p:cNvPr id="4" name="Slide Number Placeholder 3">
            <a:extLst>
              <a:ext uri="{FF2B5EF4-FFF2-40B4-BE49-F238E27FC236}">
                <a16:creationId xmlns:a16="http://schemas.microsoft.com/office/drawing/2014/main" id="{36ABECF5-D376-49E1-8268-8CE3D602E3EF}"/>
              </a:ext>
            </a:extLst>
          </p:cNvPr>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2180073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9BED3-C3A3-45FE-AF38-D59A5A61BFBC}"/>
              </a:ext>
            </a:extLst>
          </p:cNvPr>
          <p:cNvSpPr>
            <a:spLocks noGrp="1"/>
          </p:cNvSpPr>
          <p:nvPr>
            <p:ph type="title"/>
          </p:nvPr>
        </p:nvSpPr>
        <p:spPr/>
        <p:txBody>
          <a:bodyPr/>
          <a:lstStyle/>
          <a:p>
            <a:r>
              <a:rPr lang="en-US" dirty="0"/>
              <a:t>Minor Beneficiary Documentation</a:t>
            </a:r>
          </a:p>
        </p:txBody>
      </p:sp>
      <p:sp>
        <p:nvSpPr>
          <p:cNvPr id="5" name="Text Placeholder 4">
            <a:extLst>
              <a:ext uri="{FF2B5EF4-FFF2-40B4-BE49-F238E27FC236}">
                <a16:creationId xmlns:a16="http://schemas.microsoft.com/office/drawing/2014/main" id="{A5F3DF6B-AD0F-4276-84CF-50BD29C86267}"/>
              </a:ext>
            </a:extLst>
          </p:cNvPr>
          <p:cNvSpPr>
            <a:spLocks noGrp="1"/>
          </p:cNvSpPr>
          <p:nvPr>
            <p:ph type="body" idx="1"/>
          </p:nvPr>
        </p:nvSpPr>
        <p:spPr/>
        <p:txBody>
          <a:bodyPr/>
          <a:lstStyle/>
          <a:p>
            <a:r>
              <a:rPr lang="en-US" dirty="0"/>
              <a:t>Fiduciary, Parent or Guardian</a:t>
            </a:r>
          </a:p>
        </p:txBody>
      </p:sp>
      <p:sp>
        <p:nvSpPr>
          <p:cNvPr id="6" name="Content Placeholder 5">
            <a:extLst>
              <a:ext uri="{FF2B5EF4-FFF2-40B4-BE49-F238E27FC236}">
                <a16:creationId xmlns:a16="http://schemas.microsoft.com/office/drawing/2014/main" id="{0C00F82E-ED90-43E0-AE1A-2C6D7DDD49C8}"/>
              </a:ext>
            </a:extLst>
          </p:cNvPr>
          <p:cNvSpPr>
            <a:spLocks noGrp="1"/>
          </p:cNvSpPr>
          <p:nvPr>
            <p:ph sz="half" idx="2"/>
          </p:nvPr>
        </p:nvSpPr>
        <p:spPr/>
        <p:txBody>
          <a:bodyPr/>
          <a:lstStyle/>
          <a:p>
            <a:r>
              <a:rPr lang="en-US" dirty="0"/>
              <a:t>Name</a:t>
            </a:r>
          </a:p>
          <a:p>
            <a:r>
              <a:rPr lang="en-US" dirty="0"/>
              <a:t>Confirmation of custody of minor child</a:t>
            </a:r>
          </a:p>
          <a:p>
            <a:r>
              <a:rPr lang="en-US" dirty="0"/>
              <a:t>Current monthly household income and expenses</a:t>
            </a:r>
          </a:p>
          <a:p>
            <a:r>
              <a:rPr lang="en-US" dirty="0"/>
              <a:t>Confirmation that income covers monthly expenses</a:t>
            </a:r>
          </a:p>
        </p:txBody>
      </p:sp>
      <p:sp>
        <p:nvSpPr>
          <p:cNvPr id="7" name="Text Placeholder 6">
            <a:extLst>
              <a:ext uri="{FF2B5EF4-FFF2-40B4-BE49-F238E27FC236}">
                <a16:creationId xmlns:a16="http://schemas.microsoft.com/office/drawing/2014/main" id="{7D931DCA-BD6E-4CC0-90D6-C013941113AF}"/>
              </a:ext>
            </a:extLst>
          </p:cNvPr>
          <p:cNvSpPr>
            <a:spLocks noGrp="1"/>
          </p:cNvSpPr>
          <p:nvPr>
            <p:ph type="body" sz="quarter" idx="3"/>
          </p:nvPr>
        </p:nvSpPr>
        <p:spPr/>
        <p:txBody>
          <a:bodyPr>
            <a:normAutofit fontScale="85000" lnSpcReduction="10000"/>
          </a:bodyPr>
          <a:lstStyle/>
          <a:p>
            <a:r>
              <a:rPr lang="en-US" sz="2800" dirty="0"/>
              <a:t>Concerning Minor Beneficiary</a:t>
            </a:r>
          </a:p>
        </p:txBody>
      </p:sp>
      <p:sp>
        <p:nvSpPr>
          <p:cNvPr id="8" name="Content Placeholder 7">
            <a:extLst>
              <a:ext uri="{FF2B5EF4-FFF2-40B4-BE49-F238E27FC236}">
                <a16:creationId xmlns:a16="http://schemas.microsoft.com/office/drawing/2014/main" id="{210B852F-0FC0-425F-8290-5C24F69CC12E}"/>
              </a:ext>
            </a:extLst>
          </p:cNvPr>
          <p:cNvSpPr>
            <a:spLocks noGrp="1"/>
          </p:cNvSpPr>
          <p:nvPr>
            <p:ph sz="quarter" idx="4"/>
          </p:nvPr>
        </p:nvSpPr>
        <p:spPr/>
        <p:txBody>
          <a:bodyPr/>
          <a:lstStyle/>
          <a:p>
            <a:r>
              <a:rPr lang="en-US" dirty="0"/>
              <a:t>Address and date of birth</a:t>
            </a:r>
          </a:p>
          <a:p>
            <a:r>
              <a:rPr lang="en-US" dirty="0"/>
              <a:t>Current grade in school, school name, and address</a:t>
            </a:r>
          </a:p>
          <a:p>
            <a:r>
              <a:rPr lang="en-US" dirty="0"/>
              <a:t>Confirmation all needs are being met or explanation of problems</a:t>
            </a:r>
          </a:p>
          <a:p>
            <a:r>
              <a:rPr lang="en-US" dirty="0"/>
              <a:t>Future education plans</a:t>
            </a:r>
          </a:p>
        </p:txBody>
      </p:sp>
      <p:sp>
        <p:nvSpPr>
          <p:cNvPr id="4" name="Slide Number Placeholder 3">
            <a:extLst>
              <a:ext uri="{FF2B5EF4-FFF2-40B4-BE49-F238E27FC236}">
                <a16:creationId xmlns:a16="http://schemas.microsoft.com/office/drawing/2014/main" id="{EC1BE365-377F-4193-AAE7-2EDCA5FFD3E3}"/>
              </a:ext>
            </a:extLst>
          </p:cNvPr>
          <p:cNvSpPr>
            <a:spLocks noGrp="1"/>
          </p:cNvSpPr>
          <p:nvPr>
            <p:ph type="sldNum" sz="quarter" idx="12"/>
          </p:nvPr>
        </p:nvSpPr>
        <p:spPr/>
        <p:txBody>
          <a:bodyPr/>
          <a:lstStyle/>
          <a:p>
            <a:fld id="{31640669-3FD2-4B34-9A2D-584949EF09F8}" type="slidenum">
              <a:rPr lang="en-US" smtClean="0"/>
              <a:pPr/>
              <a:t>14</a:t>
            </a:fld>
            <a:endParaRPr lang="en-US" dirty="0"/>
          </a:p>
        </p:txBody>
      </p:sp>
    </p:spTree>
    <p:extLst>
      <p:ext uri="{BB962C8B-B14F-4D97-AF65-F5344CB8AC3E}">
        <p14:creationId xmlns:p14="http://schemas.microsoft.com/office/powerpoint/2010/main" val="3557941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BF9E0-2B9F-488D-BAF1-424D6008FB8F}"/>
              </a:ext>
            </a:extLst>
          </p:cNvPr>
          <p:cNvSpPr>
            <a:spLocks noGrp="1"/>
          </p:cNvSpPr>
          <p:nvPr>
            <p:ph type="title"/>
          </p:nvPr>
        </p:nvSpPr>
        <p:spPr/>
        <p:txBody>
          <a:bodyPr/>
          <a:lstStyle/>
          <a:p>
            <a:r>
              <a:rPr lang="en-US" dirty="0"/>
              <a:t>Dependent Documentation</a:t>
            </a:r>
          </a:p>
        </p:txBody>
      </p:sp>
      <p:sp>
        <p:nvSpPr>
          <p:cNvPr id="5" name="Text Placeholder 4">
            <a:extLst>
              <a:ext uri="{FF2B5EF4-FFF2-40B4-BE49-F238E27FC236}">
                <a16:creationId xmlns:a16="http://schemas.microsoft.com/office/drawing/2014/main" id="{95522E97-0C68-4EFD-94C4-53877E1250C2}"/>
              </a:ext>
            </a:extLst>
          </p:cNvPr>
          <p:cNvSpPr>
            <a:spLocks noGrp="1"/>
          </p:cNvSpPr>
          <p:nvPr>
            <p:ph type="body" idx="1"/>
          </p:nvPr>
        </p:nvSpPr>
        <p:spPr/>
        <p:txBody>
          <a:bodyPr>
            <a:normAutofit/>
          </a:bodyPr>
          <a:lstStyle/>
          <a:p>
            <a:r>
              <a:rPr lang="en-US" sz="2800" dirty="0"/>
              <a:t>Concerning Custodian</a:t>
            </a:r>
          </a:p>
        </p:txBody>
      </p:sp>
      <p:sp>
        <p:nvSpPr>
          <p:cNvPr id="6" name="Content Placeholder 5">
            <a:extLst>
              <a:ext uri="{FF2B5EF4-FFF2-40B4-BE49-F238E27FC236}">
                <a16:creationId xmlns:a16="http://schemas.microsoft.com/office/drawing/2014/main" id="{424AE236-0C5B-48C3-BA21-93FE0CFFA894}"/>
              </a:ext>
            </a:extLst>
          </p:cNvPr>
          <p:cNvSpPr>
            <a:spLocks noGrp="1"/>
          </p:cNvSpPr>
          <p:nvPr>
            <p:ph sz="half" idx="2"/>
          </p:nvPr>
        </p:nvSpPr>
        <p:spPr/>
        <p:txBody>
          <a:bodyPr/>
          <a:lstStyle/>
          <a:p>
            <a:r>
              <a:rPr lang="en-US" dirty="0"/>
              <a:t>Name and relationship to dependents</a:t>
            </a:r>
          </a:p>
          <a:p>
            <a:r>
              <a:rPr lang="en-US" dirty="0"/>
              <a:t>Any support received for the dependent</a:t>
            </a:r>
          </a:p>
        </p:txBody>
      </p:sp>
      <p:sp>
        <p:nvSpPr>
          <p:cNvPr id="7" name="Text Placeholder 6">
            <a:extLst>
              <a:ext uri="{FF2B5EF4-FFF2-40B4-BE49-F238E27FC236}">
                <a16:creationId xmlns:a16="http://schemas.microsoft.com/office/drawing/2014/main" id="{97E25C2F-B0A5-4F75-A778-5E06AC68B515}"/>
              </a:ext>
            </a:extLst>
          </p:cNvPr>
          <p:cNvSpPr>
            <a:spLocks noGrp="1"/>
          </p:cNvSpPr>
          <p:nvPr>
            <p:ph type="body" sz="quarter" idx="3"/>
          </p:nvPr>
        </p:nvSpPr>
        <p:spPr/>
        <p:txBody>
          <a:bodyPr>
            <a:normAutofit/>
          </a:bodyPr>
          <a:lstStyle/>
          <a:p>
            <a:r>
              <a:rPr lang="en-US" sz="2800" dirty="0"/>
              <a:t>Concerning Dependents</a:t>
            </a:r>
          </a:p>
        </p:txBody>
      </p:sp>
      <p:sp>
        <p:nvSpPr>
          <p:cNvPr id="8" name="Content Placeholder 7">
            <a:extLst>
              <a:ext uri="{FF2B5EF4-FFF2-40B4-BE49-F238E27FC236}">
                <a16:creationId xmlns:a16="http://schemas.microsoft.com/office/drawing/2014/main" id="{24E5F836-0CC2-45C0-BC66-929BBFA18476}"/>
              </a:ext>
            </a:extLst>
          </p:cNvPr>
          <p:cNvSpPr>
            <a:spLocks noGrp="1"/>
          </p:cNvSpPr>
          <p:nvPr>
            <p:ph sz="quarter" idx="4"/>
          </p:nvPr>
        </p:nvSpPr>
        <p:spPr/>
        <p:txBody>
          <a:bodyPr/>
          <a:lstStyle/>
          <a:p>
            <a:r>
              <a:rPr lang="en-US" dirty="0"/>
              <a:t>Name, address, and date of birth</a:t>
            </a:r>
          </a:p>
          <a:p>
            <a:r>
              <a:rPr lang="en-US" dirty="0"/>
              <a:t>Current school name and grade, if applicable</a:t>
            </a:r>
          </a:p>
          <a:p>
            <a:r>
              <a:rPr lang="en-US" dirty="0"/>
              <a:t>General well-being, to include if support received is adequate</a:t>
            </a:r>
          </a:p>
        </p:txBody>
      </p:sp>
      <p:sp>
        <p:nvSpPr>
          <p:cNvPr id="4" name="Slide Number Placeholder 3">
            <a:extLst>
              <a:ext uri="{FF2B5EF4-FFF2-40B4-BE49-F238E27FC236}">
                <a16:creationId xmlns:a16="http://schemas.microsoft.com/office/drawing/2014/main" id="{20B85740-08D0-4F75-A089-42855989AB3D}"/>
              </a:ext>
            </a:extLst>
          </p:cNvPr>
          <p:cNvSpPr>
            <a:spLocks noGrp="1"/>
          </p:cNvSpPr>
          <p:nvPr>
            <p:ph type="sldNum" sz="quarter" idx="12"/>
          </p:nvPr>
        </p:nvSpPr>
        <p:spPr/>
        <p:txBody>
          <a:bodyPr/>
          <a:lstStyle/>
          <a:p>
            <a:fld id="{31640669-3FD2-4B34-9A2D-584949EF09F8}" type="slidenum">
              <a:rPr lang="en-US" smtClean="0"/>
              <a:pPr/>
              <a:t>15</a:t>
            </a:fld>
            <a:endParaRPr lang="en-US" dirty="0"/>
          </a:p>
        </p:txBody>
      </p:sp>
    </p:spTree>
    <p:extLst>
      <p:ext uri="{BB962C8B-B14F-4D97-AF65-F5344CB8AC3E}">
        <p14:creationId xmlns:p14="http://schemas.microsoft.com/office/powerpoint/2010/main" val="430665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1B4F-7CFE-45E9-B9AB-6CD964F63221}"/>
              </a:ext>
            </a:extLst>
          </p:cNvPr>
          <p:cNvSpPr>
            <a:spLocks noGrp="1"/>
          </p:cNvSpPr>
          <p:nvPr>
            <p:ph type="title"/>
          </p:nvPr>
        </p:nvSpPr>
        <p:spPr/>
        <p:txBody>
          <a:bodyPr/>
          <a:lstStyle/>
          <a:p>
            <a:r>
              <a:rPr lang="en-US" dirty="0"/>
              <a:t>Financial Statements</a:t>
            </a:r>
          </a:p>
        </p:txBody>
      </p:sp>
      <p:sp>
        <p:nvSpPr>
          <p:cNvPr id="3" name="Content Placeholder 2">
            <a:extLst>
              <a:ext uri="{FF2B5EF4-FFF2-40B4-BE49-F238E27FC236}">
                <a16:creationId xmlns:a16="http://schemas.microsoft.com/office/drawing/2014/main" id="{D20E1C65-3744-4DB1-BA59-5501B08D1B06}"/>
              </a:ext>
            </a:extLst>
          </p:cNvPr>
          <p:cNvSpPr>
            <a:spLocks noGrp="1"/>
          </p:cNvSpPr>
          <p:nvPr>
            <p:ph idx="1"/>
          </p:nvPr>
        </p:nvSpPr>
        <p:spPr/>
        <p:txBody>
          <a:bodyPr/>
          <a:lstStyle/>
          <a:p>
            <a:r>
              <a:rPr lang="en-US" dirty="0"/>
              <a:t>Must provide recent financial institution statements verifying beneficiary assets</a:t>
            </a:r>
          </a:p>
          <a:p>
            <a:r>
              <a:rPr lang="en-US" dirty="0"/>
              <a:t>Exceptions</a:t>
            </a:r>
          </a:p>
          <a:p>
            <a:pPr lvl="1"/>
            <a:r>
              <a:rPr lang="en-US" dirty="0"/>
              <a:t>Spouse fiduciary</a:t>
            </a:r>
          </a:p>
          <a:p>
            <a:pPr lvl="1"/>
            <a:r>
              <a:rPr lang="en-US" dirty="0"/>
              <a:t>If fiduciary is required to submit accountings</a:t>
            </a:r>
          </a:p>
          <a:p>
            <a:r>
              <a:rPr lang="en-US" dirty="0"/>
              <a:t>Cannot close examination without statement verification</a:t>
            </a:r>
          </a:p>
        </p:txBody>
      </p:sp>
      <p:sp>
        <p:nvSpPr>
          <p:cNvPr id="4" name="Slide Number Placeholder 3">
            <a:extLst>
              <a:ext uri="{FF2B5EF4-FFF2-40B4-BE49-F238E27FC236}">
                <a16:creationId xmlns:a16="http://schemas.microsoft.com/office/drawing/2014/main" id="{1A722998-BC82-4EC5-8161-0712C81B0978}"/>
              </a:ext>
            </a:extLst>
          </p:cNvPr>
          <p:cNvSpPr>
            <a:spLocks noGrp="1"/>
          </p:cNvSpPr>
          <p:nvPr>
            <p:ph type="sldNum" sz="quarter" idx="12"/>
          </p:nvPr>
        </p:nvSpPr>
        <p:spPr/>
        <p:txBody>
          <a:bodyPr/>
          <a:lstStyle/>
          <a:p>
            <a:fld id="{31640669-3FD2-4B34-9A2D-584949EF09F8}" type="slidenum">
              <a:rPr lang="en-US" smtClean="0"/>
              <a:pPr/>
              <a:t>16</a:t>
            </a:fld>
            <a:endParaRPr lang="en-US" dirty="0"/>
          </a:p>
        </p:txBody>
      </p:sp>
    </p:spTree>
    <p:extLst>
      <p:ext uri="{BB962C8B-B14F-4D97-AF65-F5344CB8AC3E}">
        <p14:creationId xmlns:p14="http://schemas.microsoft.com/office/powerpoint/2010/main" val="581933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Facility License</a:t>
            </a:r>
          </a:p>
        </p:txBody>
      </p:sp>
      <p:sp>
        <p:nvSpPr>
          <p:cNvPr id="3" name="Content Placeholder 2"/>
          <p:cNvSpPr>
            <a:spLocks noGrp="1"/>
          </p:cNvSpPr>
          <p:nvPr>
            <p:ph idx="1"/>
          </p:nvPr>
        </p:nvSpPr>
        <p:spPr/>
        <p:txBody>
          <a:bodyPr>
            <a:normAutofit fontScale="92500" lnSpcReduction="20000"/>
          </a:bodyPr>
          <a:lstStyle/>
          <a:p>
            <a:r>
              <a:rPr lang="en-US" dirty="0"/>
              <a:t>Confirmation of good standing</a:t>
            </a:r>
          </a:p>
          <a:p>
            <a:pPr lvl="1"/>
            <a:r>
              <a:rPr lang="en-US" dirty="0"/>
              <a:t>Cannot use streamlined if expired</a:t>
            </a:r>
          </a:p>
          <a:p>
            <a:pPr lvl="1"/>
            <a:r>
              <a:rPr lang="en-US" dirty="0"/>
              <a:t>Document if no expiration date available</a:t>
            </a:r>
          </a:p>
          <a:p>
            <a:r>
              <a:rPr lang="en-US" dirty="0"/>
              <a:t>Initial appointment</a:t>
            </a:r>
          </a:p>
          <a:p>
            <a:pPr lvl="1"/>
            <a:r>
              <a:rPr lang="en-US" dirty="0"/>
              <a:t>View original license/document, copy to eFolder</a:t>
            </a:r>
          </a:p>
          <a:p>
            <a:pPr lvl="1"/>
            <a:r>
              <a:rPr lang="en-US" dirty="0"/>
              <a:t>Or record directly into FELux</a:t>
            </a:r>
          </a:p>
          <a:p>
            <a:r>
              <a:rPr lang="en-US" dirty="0"/>
              <a:t>Follow-up examinations</a:t>
            </a:r>
          </a:p>
          <a:p>
            <a:pPr lvl="1"/>
            <a:r>
              <a:rPr lang="en-US" dirty="0"/>
              <a:t>Copy of license/document by mail or electronically</a:t>
            </a:r>
          </a:p>
          <a:p>
            <a:pPr lvl="1"/>
            <a:r>
              <a:rPr lang="en-US" dirty="0"/>
              <a:t>Obtain information over telephone and document on VA Form 27-0820, </a:t>
            </a:r>
            <a:r>
              <a:rPr lang="en-US" i="1" dirty="0"/>
              <a:t>Report of General Information</a:t>
            </a:r>
            <a:endParaRPr lang="en-US" dirty="0"/>
          </a:p>
          <a:p>
            <a:pPr lvl="1"/>
            <a:r>
              <a:rPr lang="en-US" dirty="0"/>
              <a:t>Check licensing authority on internet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17</a:t>
            </a:fld>
            <a:endParaRPr lang="en-US" dirty="0"/>
          </a:p>
        </p:txBody>
      </p:sp>
    </p:spTree>
    <p:extLst>
      <p:ext uri="{BB962C8B-B14F-4D97-AF65-F5344CB8AC3E}">
        <p14:creationId xmlns:p14="http://schemas.microsoft.com/office/powerpoint/2010/main" val="1095929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E2524-1C1D-48DF-88C1-BF2F8D0EFFD9}"/>
              </a:ext>
            </a:extLst>
          </p:cNvPr>
          <p:cNvSpPr>
            <a:spLocks noGrp="1"/>
          </p:cNvSpPr>
          <p:nvPr>
            <p:ph type="title"/>
          </p:nvPr>
        </p:nvSpPr>
        <p:spPr/>
        <p:txBody>
          <a:bodyPr/>
          <a:lstStyle/>
          <a:p>
            <a:r>
              <a:rPr lang="en-US" dirty="0"/>
              <a:t>Evaluation of Information</a:t>
            </a:r>
          </a:p>
        </p:txBody>
      </p:sp>
      <p:sp>
        <p:nvSpPr>
          <p:cNvPr id="3" name="Content Placeholder 2">
            <a:extLst>
              <a:ext uri="{FF2B5EF4-FFF2-40B4-BE49-F238E27FC236}">
                <a16:creationId xmlns:a16="http://schemas.microsoft.com/office/drawing/2014/main" id="{5BFD4988-BD24-4A5F-9AF0-2C292C181BB9}"/>
              </a:ext>
            </a:extLst>
          </p:cNvPr>
          <p:cNvSpPr>
            <a:spLocks noGrp="1"/>
          </p:cNvSpPr>
          <p:nvPr>
            <p:ph idx="1"/>
          </p:nvPr>
        </p:nvSpPr>
        <p:spPr/>
        <p:txBody>
          <a:bodyPr/>
          <a:lstStyle/>
          <a:p>
            <a:r>
              <a:rPr lang="en-US" dirty="0"/>
              <a:t>Beneficiary’s general well-being</a:t>
            </a:r>
          </a:p>
          <a:p>
            <a:r>
              <a:rPr lang="en-US" dirty="0"/>
              <a:t>If the fiduciary has regular contact</a:t>
            </a:r>
          </a:p>
          <a:p>
            <a:r>
              <a:rPr lang="en-US" dirty="0"/>
              <a:t>How the relationship is maintained</a:t>
            </a:r>
          </a:p>
          <a:p>
            <a:r>
              <a:rPr lang="en-US" dirty="0"/>
              <a:t>Beneficiary’s income, expenses, assets and any significant changes</a:t>
            </a:r>
          </a:p>
          <a:p>
            <a:r>
              <a:rPr lang="en-US" dirty="0"/>
              <a:t>If fiduciary and beneficiary information matches</a:t>
            </a:r>
          </a:p>
          <a:p>
            <a:r>
              <a:rPr lang="en-US" dirty="0"/>
              <a:t>If financial statements reveal any red flags</a:t>
            </a:r>
          </a:p>
        </p:txBody>
      </p:sp>
      <p:sp>
        <p:nvSpPr>
          <p:cNvPr id="4" name="Slide Number Placeholder 3">
            <a:extLst>
              <a:ext uri="{FF2B5EF4-FFF2-40B4-BE49-F238E27FC236}">
                <a16:creationId xmlns:a16="http://schemas.microsoft.com/office/drawing/2014/main" id="{C608147D-E5A8-423F-9EA2-0CCFBEF58FDD}"/>
              </a:ext>
            </a:extLst>
          </p:cNvPr>
          <p:cNvSpPr>
            <a:spLocks noGrp="1"/>
          </p:cNvSpPr>
          <p:nvPr>
            <p:ph type="sldNum" sz="quarter" idx="12"/>
          </p:nvPr>
        </p:nvSpPr>
        <p:spPr/>
        <p:txBody>
          <a:bodyPr/>
          <a:lstStyle/>
          <a:p>
            <a:fld id="{31640669-3FD2-4B34-9A2D-584949EF09F8}" type="slidenum">
              <a:rPr lang="en-US" smtClean="0"/>
              <a:pPr/>
              <a:t>18</a:t>
            </a:fld>
            <a:endParaRPr lang="en-US" dirty="0"/>
          </a:p>
        </p:txBody>
      </p:sp>
    </p:spTree>
    <p:extLst>
      <p:ext uri="{BB962C8B-B14F-4D97-AF65-F5344CB8AC3E}">
        <p14:creationId xmlns:p14="http://schemas.microsoft.com/office/powerpoint/2010/main" val="2362300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219B6-96EE-4594-881D-5D9DBCA71149}"/>
              </a:ext>
            </a:extLst>
          </p:cNvPr>
          <p:cNvSpPr>
            <a:spLocks noGrp="1"/>
          </p:cNvSpPr>
          <p:nvPr>
            <p:ph type="title"/>
          </p:nvPr>
        </p:nvSpPr>
        <p:spPr>
          <a:xfrm>
            <a:off x="457200" y="381000"/>
            <a:ext cx="8229600" cy="1143000"/>
          </a:xfrm>
        </p:spPr>
        <p:txBody>
          <a:bodyPr/>
          <a:lstStyle/>
          <a:p>
            <a:r>
              <a:rPr lang="en-US" dirty="0"/>
              <a:t>BFFS and Scheduling Control</a:t>
            </a:r>
          </a:p>
        </p:txBody>
      </p:sp>
      <p:sp>
        <p:nvSpPr>
          <p:cNvPr id="3" name="Text Placeholder 2">
            <a:extLst>
              <a:ext uri="{FF2B5EF4-FFF2-40B4-BE49-F238E27FC236}">
                <a16:creationId xmlns:a16="http://schemas.microsoft.com/office/drawing/2014/main" id="{729FD7F7-2D4D-4039-8C1D-C628BEC34BDD}"/>
              </a:ext>
            </a:extLst>
          </p:cNvPr>
          <p:cNvSpPr>
            <a:spLocks noGrp="1"/>
          </p:cNvSpPr>
          <p:nvPr>
            <p:ph type="body" idx="1"/>
          </p:nvPr>
        </p:nvSpPr>
        <p:spPr/>
        <p:txBody>
          <a:bodyPr>
            <a:normAutofit/>
          </a:bodyPr>
          <a:lstStyle/>
          <a:p>
            <a:r>
              <a:rPr lang="en-US" sz="2800" dirty="0"/>
              <a:t>BFFS Requirements</a:t>
            </a:r>
          </a:p>
        </p:txBody>
      </p:sp>
      <p:sp>
        <p:nvSpPr>
          <p:cNvPr id="4" name="Content Placeholder 3">
            <a:extLst>
              <a:ext uri="{FF2B5EF4-FFF2-40B4-BE49-F238E27FC236}">
                <a16:creationId xmlns:a16="http://schemas.microsoft.com/office/drawing/2014/main" id="{B44FDE2A-9B90-4BE3-B915-F35889E3CBAF}"/>
              </a:ext>
            </a:extLst>
          </p:cNvPr>
          <p:cNvSpPr>
            <a:spLocks noGrp="1"/>
          </p:cNvSpPr>
          <p:nvPr>
            <p:ph sz="half" idx="2"/>
          </p:nvPr>
        </p:nvSpPr>
        <p:spPr/>
        <p:txBody>
          <a:bodyPr>
            <a:normAutofit fontScale="77500" lnSpcReduction="20000"/>
          </a:bodyPr>
          <a:lstStyle/>
          <a:p>
            <a:r>
              <a:rPr lang="en-US" dirty="0"/>
              <a:t>531 Work Item (WI)</a:t>
            </a:r>
          </a:p>
          <a:p>
            <a:r>
              <a:rPr lang="en-US" dirty="0"/>
              <a:t>Must be documented in a 531 FELux</a:t>
            </a:r>
          </a:p>
          <a:p>
            <a:r>
              <a:rPr lang="en-US" dirty="0"/>
              <a:t>Change to 521 WI and see face-to-face, if information:</a:t>
            </a:r>
          </a:p>
          <a:p>
            <a:pPr lvl="1"/>
            <a:r>
              <a:rPr lang="en-US" dirty="0"/>
              <a:t>reveals no longer eligible</a:t>
            </a:r>
          </a:p>
          <a:p>
            <a:pPr lvl="1"/>
            <a:r>
              <a:rPr lang="en-US" dirty="0"/>
              <a:t>raises concerns about welfare or relationship</a:t>
            </a:r>
          </a:p>
          <a:p>
            <a:pPr lvl="1"/>
            <a:r>
              <a:rPr lang="en-US" dirty="0"/>
              <a:t>not obtained within 45 days (or 90 days for jurisdiction outside of United States)</a:t>
            </a:r>
          </a:p>
          <a:p>
            <a:pPr lvl="1"/>
            <a:r>
              <a:rPr lang="en-US" dirty="0"/>
              <a:t>Any fee is authorized by VA or court</a:t>
            </a:r>
          </a:p>
          <a:p>
            <a:pPr lvl="1"/>
            <a:r>
              <a:rPr lang="en-US" dirty="0"/>
              <a:t>Failure to respond to calls or letters</a:t>
            </a:r>
          </a:p>
          <a:p>
            <a:pPr lvl="1"/>
            <a:r>
              <a:rPr lang="en-US" dirty="0"/>
              <a:t>Evidence of delinquent accounting</a:t>
            </a:r>
          </a:p>
          <a:p>
            <a:r>
              <a:rPr lang="en-US" dirty="0"/>
              <a:t>Change to 526 for minors</a:t>
            </a:r>
          </a:p>
        </p:txBody>
      </p:sp>
      <p:sp>
        <p:nvSpPr>
          <p:cNvPr id="5" name="Text Placeholder 4">
            <a:extLst>
              <a:ext uri="{FF2B5EF4-FFF2-40B4-BE49-F238E27FC236}">
                <a16:creationId xmlns:a16="http://schemas.microsoft.com/office/drawing/2014/main" id="{464CF04E-8EFE-43DC-882B-F49FA61D5DC2}"/>
              </a:ext>
            </a:extLst>
          </p:cNvPr>
          <p:cNvSpPr>
            <a:spLocks noGrp="1"/>
          </p:cNvSpPr>
          <p:nvPr>
            <p:ph type="body" sz="quarter" idx="3"/>
          </p:nvPr>
        </p:nvSpPr>
        <p:spPr/>
        <p:txBody>
          <a:bodyPr>
            <a:normAutofit/>
          </a:bodyPr>
          <a:lstStyle/>
          <a:p>
            <a:r>
              <a:rPr lang="en-US" sz="2800" dirty="0"/>
              <a:t>BFFS Scheduling </a:t>
            </a:r>
          </a:p>
        </p:txBody>
      </p:sp>
      <p:sp>
        <p:nvSpPr>
          <p:cNvPr id="6" name="Content Placeholder 5">
            <a:extLst>
              <a:ext uri="{FF2B5EF4-FFF2-40B4-BE49-F238E27FC236}">
                <a16:creationId xmlns:a16="http://schemas.microsoft.com/office/drawing/2014/main" id="{BB48CC67-F1A9-4EF1-8546-D510BD221E59}"/>
              </a:ext>
            </a:extLst>
          </p:cNvPr>
          <p:cNvSpPr>
            <a:spLocks noGrp="1"/>
          </p:cNvSpPr>
          <p:nvPr>
            <p:ph sz="quarter" idx="4"/>
          </p:nvPr>
        </p:nvSpPr>
        <p:spPr/>
        <p:txBody>
          <a:bodyPr>
            <a:normAutofit fontScale="77500" lnSpcReduction="20000"/>
          </a:bodyPr>
          <a:lstStyle/>
          <a:p>
            <a:r>
              <a:rPr lang="en-US" dirty="0"/>
              <a:t>Three years:  spouse fiduciaries and $90 Medicaid rate recipients</a:t>
            </a:r>
          </a:p>
          <a:p>
            <a:r>
              <a:rPr lang="en-US" dirty="0"/>
              <a:t>Two years:  all other eligible cases</a:t>
            </a:r>
          </a:p>
          <a:p>
            <a:endParaRPr lang="en-US" dirty="0"/>
          </a:p>
        </p:txBody>
      </p:sp>
      <p:sp>
        <p:nvSpPr>
          <p:cNvPr id="7" name="Slide Number Placeholder 6">
            <a:extLst>
              <a:ext uri="{FF2B5EF4-FFF2-40B4-BE49-F238E27FC236}">
                <a16:creationId xmlns:a16="http://schemas.microsoft.com/office/drawing/2014/main" id="{7D9324D1-4EC8-4BCD-AF27-0E9CCBB269EA}"/>
              </a:ext>
            </a:extLst>
          </p:cNvPr>
          <p:cNvSpPr>
            <a:spLocks noGrp="1"/>
          </p:cNvSpPr>
          <p:nvPr>
            <p:ph type="sldNum" sz="quarter" idx="12"/>
          </p:nvPr>
        </p:nvSpPr>
        <p:spPr/>
        <p:txBody>
          <a:bodyPr/>
          <a:lstStyle/>
          <a:p>
            <a:fld id="{31640669-3FD2-4B34-9A2D-584949EF09F8}" type="slidenum">
              <a:rPr lang="en-US" smtClean="0"/>
              <a:pPr/>
              <a:t>19</a:t>
            </a:fld>
            <a:endParaRPr lang="en-US" dirty="0"/>
          </a:p>
        </p:txBody>
      </p:sp>
    </p:spTree>
    <p:extLst>
      <p:ext uri="{BB962C8B-B14F-4D97-AF65-F5344CB8AC3E}">
        <p14:creationId xmlns:p14="http://schemas.microsoft.com/office/powerpoint/2010/main" val="2431837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r>
              <a:rPr lang="en-US" dirty="0"/>
              <a:t>Describe the purpose of streamlined field examinations</a:t>
            </a:r>
          </a:p>
          <a:p>
            <a:r>
              <a:rPr lang="en-US" dirty="0"/>
              <a:t>Identify the eligibility criteria </a:t>
            </a:r>
          </a:p>
          <a:p>
            <a:r>
              <a:rPr lang="en-US" dirty="0"/>
              <a:t>List the documentation required </a:t>
            </a:r>
          </a:p>
          <a:p>
            <a:r>
              <a:rPr lang="en-US" dirty="0"/>
              <a:t>Discuss how to evaluate the information obtained</a:t>
            </a:r>
          </a:p>
          <a:p>
            <a:r>
              <a:rPr lang="en-US" dirty="0"/>
              <a:t>Describe the BFFS work item and diary control</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682073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1026" name="Picture 2" descr="image of a man sitting on a large question mark" title="Man sitting on a question mark"/>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2"/>
          </p:nvPr>
        </p:nvSpPr>
        <p:spPr/>
        <p:txBody>
          <a:bodyPr>
            <a:normAutofit fontScale="85000" lnSpcReduction="20000"/>
          </a:bodyPr>
          <a:lstStyle/>
          <a:p>
            <a:r>
              <a:rPr lang="en-US" dirty="0"/>
              <a:t>Streamlined Examinations</a:t>
            </a:r>
          </a:p>
          <a:p>
            <a:r>
              <a:rPr lang="en-US" dirty="0"/>
              <a:t>Criteria</a:t>
            </a:r>
          </a:p>
          <a:p>
            <a:r>
              <a:rPr lang="en-US" dirty="0"/>
              <a:t>Beneficiary Situation</a:t>
            </a:r>
          </a:p>
          <a:p>
            <a:r>
              <a:rPr lang="en-US" dirty="0"/>
              <a:t>Program Judgement</a:t>
            </a:r>
          </a:p>
          <a:p>
            <a:r>
              <a:rPr lang="en-US" dirty="0"/>
              <a:t>Ineligible for Streamlined</a:t>
            </a:r>
          </a:p>
          <a:p>
            <a:r>
              <a:rPr lang="en-US" dirty="0"/>
              <a:t>Required Contact and Reports</a:t>
            </a:r>
          </a:p>
          <a:p>
            <a:r>
              <a:rPr lang="en-US" dirty="0"/>
              <a:t>Required Documentation</a:t>
            </a:r>
          </a:p>
          <a:p>
            <a:r>
              <a:rPr lang="en-US" dirty="0"/>
              <a:t>Financial Statements</a:t>
            </a:r>
          </a:p>
          <a:p>
            <a:r>
              <a:rPr lang="en-US" dirty="0"/>
              <a:t>Facility License</a:t>
            </a:r>
          </a:p>
          <a:p>
            <a:r>
              <a:rPr lang="en-US" dirty="0"/>
              <a:t>Evaluation of Information</a:t>
            </a:r>
          </a:p>
          <a:p>
            <a:r>
              <a:rPr lang="en-US" dirty="0"/>
              <a:t>BFFS and Scheduling Control</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20</a:t>
            </a:fld>
            <a:endParaRPr lang="en-US" dirty="0"/>
          </a:p>
        </p:txBody>
      </p:sp>
    </p:spTree>
    <p:extLst>
      <p:ext uri="{BB962C8B-B14F-4D97-AF65-F5344CB8AC3E}">
        <p14:creationId xmlns:p14="http://schemas.microsoft.com/office/powerpoint/2010/main" val="3474892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Survey and Assessment</a:t>
            </a:r>
          </a:p>
        </p:txBody>
      </p:sp>
      <p:sp>
        <p:nvSpPr>
          <p:cNvPr id="3" name="Content Placeholder 2"/>
          <p:cNvSpPr>
            <a:spLocks noGrp="1"/>
          </p:cNvSpPr>
          <p:nvPr>
            <p:ph idx="1"/>
          </p:nvPr>
        </p:nvSpPr>
        <p:spPr>
          <a:xfrm>
            <a:off x="457200" y="1600200"/>
            <a:ext cx="8229600" cy="4525963"/>
          </a:xfrm>
        </p:spPr>
        <p:txBody>
          <a:bodyPr/>
          <a:lstStyle/>
          <a:p>
            <a:r>
              <a:rPr lang="en-US" dirty="0"/>
              <a:t>An assessment and satisfaction survey have been assigned to you in TMS</a:t>
            </a:r>
            <a:r>
              <a:rPr lang="en-US" i="1" dirty="0"/>
              <a:t>.</a:t>
            </a:r>
            <a:endParaRPr lang="en-US" dirty="0"/>
          </a:p>
          <a:p>
            <a:r>
              <a:rPr lang="en-US" dirty="0"/>
              <a:t>You should be able to complete the survey and assessment within ten minutes.</a:t>
            </a:r>
          </a:p>
          <a:p>
            <a:r>
              <a:rPr lang="en-US" dirty="0"/>
              <a:t>Be sure to complete the survey and assessment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21</a:t>
            </a:fld>
            <a:endParaRPr lang="en-US" dirty="0"/>
          </a:p>
        </p:txBody>
      </p:sp>
    </p:spTree>
    <p:extLst>
      <p:ext uri="{BB962C8B-B14F-4D97-AF65-F5344CB8AC3E}">
        <p14:creationId xmlns:p14="http://schemas.microsoft.com/office/powerpoint/2010/main" val="168525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92500"/>
          </a:bodyPr>
          <a:lstStyle/>
          <a:p>
            <a:r>
              <a:rPr lang="en-US" dirty="0"/>
              <a:t>FPM 2.A.2.q, </a:t>
            </a:r>
            <a:r>
              <a:rPr lang="en-US" i="1" dirty="0"/>
              <a:t>Definition:  Streamlined Field Examinations</a:t>
            </a:r>
            <a:endParaRPr lang="en-US" dirty="0"/>
          </a:p>
          <a:p>
            <a:r>
              <a:rPr lang="en-US" dirty="0"/>
              <a:t>FPM 2.A.3, </a:t>
            </a:r>
            <a:r>
              <a:rPr lang="en-US" i="1" dirty="0"/>
              <a:t>Overview of Field Examination Types</a:t>
            </a:r>
            <a:endParaRPr lang="en-US" dirty="0"/>
          </a:p>
          <a:p>
            <a:r>
              <a:rPr lang="en-US" dirty="0"/>
              <a:t>FPM 2.D.9, </a:t>
            </a:r>
            <a:r>
              <a:rPr lang="en-US" i="1" dirty="0"/>
              <a:t>Follow-up Actions for Adult Beneficiaries </a:t>
            </a:r>
          </a:p>
          <a:p>
            <a:pPr lvl="0"/>
            <a:r>
              <a:rPr lang="en-US" dirty="0"/>
              <a:t>FPM 2.G, </a:t>
            </a:r>
            <a:r>
              <a:rPr lang="en-US" i="1" dirty="0"/>
              <a:t>Requirements for Conducting and Reporting Streamlined Field Examination of Adults and Minors (Supervising Beneficiaries by Telephone or Written Correspondence)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3114515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Streamlined Examinations</a:t>
            </a:r>
          </a:p>
        </p:txBody>
      </p:sp>
      <p:sp>
        <p:nvSpPr>
          <p:cNvPr id="3" name="Content Placeholder 2"/>
          <p:cNvSpPr>
            <a:spLocks noGrp="1"/>
          </p:cNvSpPr>
          <p:nvPr>
            <p:ph idx="1"/>
          </p:nvPr>
        </p:nvSpPr>
        <p:spPr/>
        <p:txBody>
          <a:bodyPr/>
          <a:lstStyle/>
          <a:p>
            <a:r>
              <a:rPr lang="en-US" dirty="0"/>
              <a:t>Type of follow-up field examination</a:t>
            </a:r>
          </a:p>
          <a:p>
            <a:r>
              <a:rPr lang="en-US" dirty="0"/>
              <a:t>Monitoring via telephone or written correspondence</a:t>
            </a:r>
          </a:p>
          <a:p>
            <a:r>
              <a:rPr lang="en-US" dirty="0"/>
              <a:t>Least intrusive supervision</a:t>
            </a:r>
          </a:p>
          <a:p>
            <a:r>
              <a:rPr lang="en-US" dirty="0"/>
              <a:t>For certain beneficiaries in excellent situations</a:t>
            </a:r>
          </a:p>
          <a:p>
            <a:r>
              <a:rPr lang="en-US" dirty="0"/>
              <a:t>Must use streamlined if eligible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3316440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6979B-4EDA-4502-83C8-765C9E0C8775}"/>
              </a:ext>
            </a:extLst>
          </p:cNvPr>
          <p:cNvSpPr>
            <a:spLocks noGrp="1"/>
          </p:cNvSpPr>
          <p:nvPr>
            <p:ph type="title"/>
          </p:nvPr>
        </p:nvSpPr>
        <p:spPr/>
        <p:txBody>
          <a:bodyPr/>
          <a:lstStyle/>
          <a:p>
            <a:r>
              <a:rPr lang="en-US" dirty="0"/>
              <a:t>Streamlined Criteria</a:t>
            </a:r>
          </a:p>
        </p:txBody>
      </p:sp>
      <p:sp>
        <p:nvSpPr>
          <p:cNvPr id="3" name="Content Placeholder 2">
            <a:extLst>
              <a:ext uri="{FF2B5EF4-FFF2-40B4-BE49-F238E27FC236}">
                <a16:creationId xmlns:a16="http://schemas.microsoft.com/office/drawing/2014/main" id="{E7F45E18-5622-458C-831A-B60898FDB157}"/>
              </a:ext>
            </a:extLst>
          </p:cNvPr>
          <p:cNvSpPr>
            <a:spLocks noGrp="1"/>
          </p:cNvSpPr>
          <p:nvPr>
            <p:ph idx="1"/>
          </p:nvPr>
        </p:nvSpPr>
        <p:spPr/>
        <p:txBody>
          <a:bodyPr/>
          <a:lstStyle/>
          <a:p>
            <a:r>
              <a:rPr lang="en-US" dirty="0"/>
              <a:t>Consider the beneficiary’s circumstances</a:t>
            </a:r>
          </a:p>
          <a:p>
            <a:r>
              <a:rPr lang="en-US" dirty="0"/>
              <a:t>Consider the situation level noted in the previous field examination report</a:t>
            </a:r>
          </a:p>
          <a:p>
            <a:r>
              <a:rPr lang="en-US" dirty="0"/>
              <a:t>Apply program judgement regarding the beneficiary’s and fiduciary’s suitability for streamlined field examination</a:t>
            </a:r>
          </a:p>
          <a:p>
            <a:endParaRPr lang="en-US" dirty="0"/>
          </a:p>
        </p:txBody>
      </p:sp>
      <p:sp>
        <p:nvSpPr>
          <p:cNvPr id="4" name="Slide Number Placeholder 3">
            <a:extLst>
              <a:ext uri="{FF2B5EF4-FFF2-40B4-BE49-F238E27FC236}">
                <a16:creationId xmlns:a16="http://schemas.microsoft.com/office/drawing/2014/main" id="{211F8AF7-9989-45F9-AE0E-C8E688B6420F}"/>
              </a:ext>
            </a:extLst>
          </p:cNvPr>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415006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2058A-AFA3-46C4-9437-4E65CC5D2E5B}"/>
              </a:ext>
            </a:extLst>
          </p:cNvPr>
          <p:cNvSpPr>
            <a:spLocks noGrp="1"/>
          </p:cNvSpPr>
          <p:nvPr>
            <p:ph type="title"/>
          </p:nvPr>
        </p:nvSpPr>
        <p:spPr/>
        <p:txBody>
          <a:bodyPr/>
          <a:lstStyle/>
          <a:p>
            <a:r>
              <a:rPr lang="en-US" dirty="0"/>
              <a:t>Beneficiary Circumstances</a:t>
            </a:r>
          </a:p>
        </p:txBody>
      </p:sp>
      <p:sp>
        <p:nvSpPr>
          <p:cNvPr id="3" name="Content Placeholder 2">
            <a:extLst>
              <a:ext uri="{FF2B5EF4-FFF2-40B4-BE49-F238E27FC236}">
                <a16:creationId xmlns:a16="http://schemas.microsoft.com/office/drawing/2014/main" id="{871EA47D-1305-46FE-8421-95BFFAB2D8B4}"/>
              </a:ext>
            </a:extLst>
          </p:cNvPr>
          <p:cNvSpPr>
            <a:spLocks noGrp="1"/>
          </p:cNvSpPr>
          <p:nvPr>
            <p:ph idx="1"/>
          </p:nvPr>
        </p:nvSpPr>
        <p:spPr/>
        <p:txBody>
          <a:bodyPr>
            <a:normAutofit fontScale="85000" lnSpcReduction="10000"/>
          </a:bodyPr>
          <a:lstStyle/>
          <a:p>
            <a:r>
              <a:rPr lang="en-US" dirty="0"/>
              <a:t>Veteran with spouse fiduciary</a:t>
            </a:r>
          </a:p>
          <a:p>
            <a:r>
              <a:rPr lang="en-US" dirty="0"/>
              <a:t>Receipt of $90 Medicaid rate</a:t>
            </a:r>
          </a:p>
          <a:p>
            <a:r>
              <a:rPr lang="en-US" dirty="0"/>
              <a:t>Benefits less than/equal to 30% single, compensation rate</a:t>
            </a:r>
          </a:p>
          <a:p>
            <a:r>
              <a:rPr lang="en-US" dirty="0"/>
              <a:t>Veterans monitored by VHA Family Caregiver Program</a:t>
            </a:r>
          </a:p>
          <a:p>
            <a:r>
              <a:rPr lang="en-US" dirty="0"/>
              <a:t>Veterans residing in VAMC or VA contract nursing home </a:t>
            </a:r>
          </a:p>
          <a:p>
            <a:r>
              <a:rPr lang="en-US" dirty="0"/>
              <a:t>Beneficiaries in licensed facilities</a:t>
            </a:r>
          </a:p>
          <a:p>
            <a:r>
              <a:rPr lang="en-US" dirty="0"/>
              <a:t>Beneficiaries in jurisdiction outside of United States</a:t>
            </a:r>
          </a:p>
          <a:p>
            <a:r>
              <a:rPr lang="en-US" dirty="0"/>
              <a:t>Minor beneficiaries with one-time insurance payment</a:t>
            </a:r>
          </a:p>
          <a:p>
            <a:endParaRPr lang="en-US" dirty="0"/>
          </a:p>
        </p:txBody>
      </p:sp>
      <p:sp>
        <p:nvSpPr>
          <p:cNvPr id="4" name="Slide Number Placeholder 3">
            <a:extLst>
              <a:ext uri="{FF2B5EF4-FFF2-40B4-BE49-F238E27FC236}">
                <a16:creationId xmlns:a16="http://schemas.microsoft.com/office/drawing/2014/main" id="{7DF30ED6-6C0B-45E6-8C73-0BD2EC72ADF6}"/>
              </a:ext>
            </a:extLst>
          </p:cNvPr>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302672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Beneficiary Situation</a:t>
            </a:r>
          </a:p>
        </p:txBody>
      </p:sp>
      <p:sp>
        <p:nvSpPr>
          <p:cNvPr id="3" name="Content Placeholder 2"/>
          <p:cNvSpPr>
            <a:spLocks noGrp="1"/>
          </p:cNvSpPr>
          <p:nvPr>
            <p:ph idx="1"/>
          </p:nvPr>
        </p:nvSpPr>
        <p:spPr/>
        <p:txBody>
          <a:bodyPr>
            <a:normAutofit/>
          </a:bodyPr>
          <a:lstStyle/>
          <a:p>
            <a:pPr marL="171450" lvl="0" indent="-171450" hangingPunct="0"/>
            <a:r>
              <a:rPr lang="en-US" dirty="0"/>
              <a:t>Needs and wants are met within their means  </a:t>
            </a:r>
          </a:p>
          <a:p>
            <a:pPr marL="171450" lvl="0" indent="-171450" hangingPunct="0"/>
            <a:r>
              <a:rPr lang="en-US" dirty="0"/>
              <a:t>Personal environment is comfortable</a:t>
            </a:r>
          </a:p>
          <a:p>
            <a:pPr marL="171450" lvl="0" indent="-171450" hangingPunct="0"/>
            <a:r>
              <a:rPr lang="en-US" dirty="0"/>
              <a:t>Financial situation is stable</a:t>
            </a:r>
          </a:p>
          <a:p>
            <a:pPr marL="171450" lvl="0" indent="-171450" hangingPunct="0"/>
            <a:r>
              <a:rPr lang="en-US" dirty="0"/>
              <a:t>Beneficiary’s financial obligations are met</a:t>
            </a:r>
          </a:p>
          <a:p>
            <a:pPr marL="171450" lvl="0" indent="-171450" hangingPunct="0"/>
            <a:r>
              <a:rPr lang="en-US" dirty="0"/>
              <a:t>VA funds disbursed and managed according to the best interests of the beneficiary and dependents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1097668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Program Judgement</a:t>
            </a:r>
          </a:p>
        </p:txBody>
      </p:sp>
      <p:sp>
        <p:nvSpPr>
          <p:cNvPr id="3" name="Content Placeholder 2"/>
          <p:cNvSpPr>
            <a:spLocks noGrp="1"/>
          </p:cNvSpPr>
          <p:nvPr>
            <p:ph idx="1"/>
          </p:nvPr>
        </p:nvSpPr>
        <p:spPr/>
        <p:txBody>
          <a:bodyPr/>
          <a:lstStyle/>
          <a:p>
            <a:r>
              <a:rPr lang="en-US" dirty="0"/>
              <a:t>Problem identified with beneficiary</a:t>
            </a:r>
          </a:p>
          <a:p>
            <a:r>
              <a:rPr lang="en-US" dirty="0"/>
              <a:t>Problem identified with beneficiary-fiduciary relationship</a:t>
            </a:r>
          </a:p>
          <a:p>
            <a:r>
              <a:rPr lang="en-US" dirty="0"/>
              <a:t>Report of concern received</a:t>
            </a:r>
          </a:p>
          <a:p>
            <a:r>
              <a:rPr lang="en-US" dirty="0"/>
              <a:t>Any fee authorized by VA or court</a:t>
            </a:r>
          </a:p>
          <a:p>
            <a:r>
              <a:rPr lang="en-US" dirty="0"/>
              <a:t>Failure to respond to call or letter</a:t>
            </a:r>
          </a:p>
          <a:p>
            <a:r>
              <a:rPr lang="en-US" dirty="0"/>
              <a:t>Inadequate or inappropriate response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1668245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Not Eligible for Streamlined</a:t>
            </a:r>
          </a:p>
        </p:txBody>
      </p:sp>
      <p:sp>
        <p:nvSpPr>
          <p:cNvPr id="3" name="Content Placeholder 2"/>
          <p:cNvSpPr>
            <a:spLocks noGrp="1"/>
          </p:cNvSpPr>
          <p:nvPr>
            <p:ph idx="1"/>
          </p:nvPr>
        </p:nvSpPr>
        <p:spPr/>
        <p:txBody>
          <a:bodyPr/>
          <a:lstStyle/>
          <a:p>
            <a:r>
              <a:rPr lang="en-US" dirty="0"/>
              <a:t>Beneficiaries under Supervised Direct Pay</a:t>
            </a:r>
          </a:p>
          <a:p>
            <a:r>
              <a:rPr lang="en-US" dirty="0"/>
              <a:t>Fiduciary receives a fee</a:t>
            </a:r>
          </a:p>
          <a:p>
            <a:r>
              <a:rPr lang="en-US" dirty="0"/>
              <a:t>Beneficiaries unable to respond with no third party to respond on their behalf</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9489409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Streamlined Field Examinations&amp;quot;&quot;/&gt;&lt;property id=&quot;20307&quot; value=&quot;256&quot;/&gt;&lt;/object&gt;&lt;object type=&quot;3&quot; unique_id=&quot;10004&quot;&gt;&lt;property id=&quot;20148&quot; value=&quot;5&quot;/&gt;&lt;property id=&quot;20300&quot; value=&quot;Slide 2 - &amp;quot;Objectives&amp;quot;&quot;/&gt;&lt;property id=&quot;20307&quot; value=&quot;257&quot;/&gt;&lt;/object&gt;&lt;object type=&quot;3&quot; unique_id=&quot;10005&quot;&gt;&lt;property id=&quot;20148&quot; value=&quot;5&quot;/&gt;&lt;property id=&quot;20300&quot; value=&quot;Slide 3 - &amp;quot;References&amp;quot;&quot;/&gt;&lt;property id=&quot;20307&quot; value=&quot;258&quot;/&gt;&lt;/object&gt;&lt;object type=&quot;3&quot; unique_id=&quot;10006&quot;&gt;&lt;property id=&quot;20148&quot; value=&quot;5&quot;/&gt;&lt;property id=&quot;20300&quot; value=&quot;Slide 4 - &amp;quot;Streamlined Examinations&amp;quot;&quot;/&gt;&lt;property id=&quot;20307&quot; value=&quot;293&quot;/&gt;&lt;/object&gt;&lt;object type=&quot;3&quot; unique_id=&quot;10007&quot;&gt;&lt;property id=&quot;20148&quot; value=&quot;5&quot;/&gt;&lt;property id=&quot;20300&quot; value=&quot;Slide 7 - &amp;quot;Beneficiary Situation&amp;quot;&quot;/&gt;&lt;property id=&quot;20307&quot; value=&quot;295&quot;/&gt;&lt;/object&gt;&lt;object type=&quot;3&quot; unique_id=&quot;10009&quot;&gt;&lt;property id=&quot;20148&quot; value=&quot;5&quot;/&gt;&lt;property id=&quot;20300&quot; value=&quot;Slide 9 - &amp;quot;Not Eligible for Streamlined&amp;quot;&quot;/&gt;&lt;property id=&quot;20307&quot; value=&quot;296&quot;/&gt;&lt;/object&gt;&lt;object type=&quot;3&quot; unique_id=&quot;10010&quot;&gt;&lt;property id=&quot;20148&quot; value=&quot;5&quot;/&gt;&lt;property id=&quot;20300&quot; value=&quot;Slide 8 - &amp;quot;Program Judgement&amp;quot;&quot;/&gt;&lt;property id=&quot;20307&quot; value=&quot;297&quot;/&gt;&lt;/object&gt;&lt;object type=&quot;3&quot; unique_id=&quot;10011&quot;&gt;&lt;property id=&quot;20148&quot; value=&quot;5&quot;/&gt;&lt;property id=&quot;20300&quot; value=&quot;Slide 10 - &amp;quot;Required Documentation&amp;quot;&quot;/&gt;&lt;property id=&quot;20307&quot; value=&quot;298&quot;/&gt;&lt;/object&gt;&lt;object type=&quot;3&quot; unique_id=&quot;10012&quot;&gt;&lt;property id=&quot;20148&quot; value=&quot;5&quot;/&gt;&lt;property id=&quot;20300&quot; value=&quot;Slide 11 - &amp;quot;Facility License&amp;quot;&quot;/&gt;&lt;property id=&quot;20307&quot; value=&quot;300&quot;/&gt;&lt;/object&gt;&lt;object type=&quot;3&quot; unique_id=&quot;10013&quot;&gt;&lt;property id=&quot;20148&quot; value=&quot;5&quot;/&gt;&lt;property id=&quot;20300&quot; value=&quot;Slide 12 - &amp;quot;BFFS Control&amp;quot;&quot;/&gt;&lt;property id=&quot;20307&quot; value=&quot;299&quot;/&gt;&lt;/object&gt;&lt;object type=&quot;3&quot; unique_id=&quot;10014&quot;&gt;&lt;property id=&quot;20148&quot; value=&quot;5&quot;/&gt;&lt;property id=&quot;20300&quot; value=&quot;Slide 13 - &amp;quot;Questions?&amp;quot;&quot;/&gt;&lt;property id=&quot;20307&quot; value=&quot;290&quot;/&gt;&lt;/object&gt;&lt;object type=&quot;3&quot; unique_id=&quot;10181&quot;&gt;&lt;property id=&quot;20148&quot; value=&quot;5&quot;/&gt;&lt;property id=&quot;20300&quot; value=&quot;Slide 14 - &amp;quot;TMS Survey and Assessment&amp;quot;&quot;/&gt;&lt;property id=&quot;20307&quot; value=&quot;301&quot;/&gt;&lt;/object&gt;&lt;object type=&quot;3&quot; unique_id=&quot;10244&quot;&gt;&lt;property id=&quot;20148&quot; value=&quot;5&quot;/&gt;&lt;property id=&quot;20300&quot; value=&quot;Slide 5 - &amp;quot;Streamlined Criteria&amp;quot;&quot;/&gt;&lt;property id=&quot;20307&quot; value=&quot;302&quot;/&gt;&lt;/object&gt;&lt;object type=&quot;3&quot; unique_id=&quot;10293&quot;&gt;&lt;property id=&quot;20148&quot; value=&quot;5&quot;/&gt;&lt;property id=&quot;20300&quot; value=&quot;Slide 6 - &amp;quot;Beneficiary Circumstances&amp;quot;&quot;/&gt;&lt;property id=&quot;20307&quot; value=&quot;303&quot;/&gt;&lt;/object&gt;&lt;/object&gt;&lt;object type=&quot;8&quot; unique_id=&quot;10030&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E5547C-5FC5-44D2-A28C-40699D8826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5249193-3BD0-41C7-B6D4-10EB66A87EBB}">
  <ds:schemaRefs>
    <ds:schemaRef ds:uri="http://schemas.microsoft.com/sharepoint/v3/contenttype/forms"/>
  </ds:schemaRefs>
</ds:datastoreItem>
</file>

<file path=customXml/itemProps3.xml><?xml version="1.0" encoding="utf-8"?>
<ds:datastoreItem xmlns:ds="http://schemas.openxmlformats.org/officeDocument/2006/customXml" ds:itemID="{08ECF41A-16E4-4C83-A889-69E8BF1FCD55}">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PFS Template</Template>
  <TotalTime>4915</TotalTime>
  <Words>5292</Words>
  <Application>Microsoft Office PowerPoint</Application>
  <PresentationFormat>On-screen Show (4:3)</PresentationFormat>
  <Paragraphs>507</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PFS Template</vt:lpstr>
      <vt:lpstr>Streamlined Field Examinations</vt:lpstr>
      <vt:lpstr>Objectives</vt:lpstr>
      <vt:lpstr>References</vt:lpstr>
      <vt:lpstr>Streamlined Examinations</vt:lpstr>
      <vt:lpstr>Streamlined Criteria</vt:lpstr>
      <vt:lpstr>Beneficiary Circumstances</vt:lpstr>
      <vt:lpstr>Beneficiary Situation</vt:lpstr>
      <vt:lpstr>Program Judgement</vt:lpstr>
      <vt:lpstr>Not Eligible for Streamlined</vt:lpstr>
      <vt:lpstr>Required Contact and Reports</vt:lpstr>
      <vt:lpstr>Fiduciary Documentation</vt:lpstr>
      <vt:lpstr>Spouse Fiduciary Documentation</vt:lpstr>
      <vt:lpstr>Beneficiary Documentation</vt:lpstr>
      <vt:lpstr>Minor Beneficiary Documentation</vt:lpstr>
      <vt:lpstr>Dependent Documentation</vt:lpstr>
      <vt:lpstr>Financial Statements</vt:lpstr>
      <vt:lpstr>Facility License</vt:lpstr>
      <vt:lpstr>Evaluation of Information</vt:lpstr>
      <vt:lpstr>BFFS and Scheduling Control</vt:lpstr>
      <vt:lpstr>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Streamlined Field Examinations PowerPoint Presentation</dc:title>
  <dc:subject>FE, FSR, LIE, QRT</dc:subject>
  <dc:creator>Department of Veterans Affairs, Veterans Benefits Administration, Fiduciary Service, STAFF</dc:creator>
  <dc:description>This course teaches fiduciary personnel the purpose of streamlined field examinations, how to identify streamlined eligibility, the required documentation to conduct streamlined field examinations, and setting follow-up control in BFFS for future examinations.</dc:description>
  <cp:lastModifiedBy>Kathy Poole</cp:lastModifiedBy>
  <cp:revision>174</cp:revision>
  <dcterms:created xsi:type="dcterms:W3CDTF">2016-10-13T19:12:55Z</dcterms:created>
  <dcterms:modified xsi:type="dcterms:W3CDTF">2020-01-17T15:56:51Z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