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47"/>
  </p:notesMasterIdLst>
  <p:sldIdLst>
    <p:sldId id="508" r:id="rId5"/>
    <p:sldId id="574" r:id="rId6"/>
    <p:sldId id="594" r:id="rId7"/>
    <p:sldId id="587" r:id="rId8"/>
    <p:sldId id="595" r:id="rId9"/>
    <p:sldId id="609" r:id="rId10"/>
    <p:sldId id="596" r:id="rId11"/>
    <p:sldId id="613" r:id="rId12"/>
    <p:sldId id="592" r:id="rId13"/>
    <p:sldId id="606" r:id="rId14"/>
    <p:sldId id="607" r:id="rId15"/>
    <p:sldId id="616" r:id="rId16"/>
    <p:sldId id="612" r:id="rId17"/>
    <p:sldId id="598" r:id="rId18"/>
    <p:sldId id="599" r:id="rId19"/>
    <p:sldId id="575" r:id="rId20"/>
    <p:sldId id="588" r:id="rId21"/>
    <p:sldId id="576" r:id="rId22"/>
    <p:sldId id="600" r:id="rId23"/>
    <p:sldId id="577" r:id="rId24"/>
    <p:sldId id="589" r:id="rId25"/>
    <p:sldId id="578" r:id="rId26"/>
    <p:sldId id="601" r:id="rId27"/>
    <p:sldId id="579" r:id="rId28"/>
    <p:sldId id="590" r:id="rId29"/>
    <p:sldId id="602" r:id="rId30"/>
    <p:sldId id="580" r:id="rId31"/>
    <p:sldId id="581" r:id="rId32"/>
    <p:sldId id="603" r:id="rId33"/>
    <p:sldId id="582" r:id="rId34"/>
    <p:sldId id="611" r:id="rId35"/>
    <p:sldId id="604" r:id="rId36"/>
    <p:sldId id="583" r:id="rId37"/>
    <p:sldId id="584" r:id="rId38"/>
    <p:sldId id="605" r:id="rId39"/>
    <p:sldId id="585" r:id="rId40"/>
    <p:sldId id="610" r:id="rId41"/>
    <p:sldId id="618" r:id="rId42"/>
    <p:sldId id="617" r:id="rId43"/>
    <p:sldId id="608" r:id="rId44"/>
    <p:sldId id="597" r:id="rId45"/>
    <p:sldId id="615" r:id="rId4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5">
          <p15:clr>
            <a:srgbClr val="A4A3A4"/>
          </p15:clr>
        </p15:guide>
        <p15:guide id="2" orient="horz" pos="1046">
          <p15:clr>
            <a:srgbClr val="A4A3A4"/>
          </p15:clr>
        </p15:guide>
        <p15:guide id="3" orient="horz" pos="4010">
          <p15:clr>
            <a:srgbClr val="A4A3A4"/>
          </p15:clr>
        </p15:guide>
        <p15:guide id="4" orient="horz" pos="43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1926">
          <p15:clr>
            <a:srgbClr val="A4A3A4"/>
          </p15:clr>
        </p15:guide>
        <p15:guide id="7" pos="4271">
          <p15:clr>
            <a:srgbClr val="A4A3A4"/>
          </p15:clr>
        </p15:guide>
        <p15:guide id="8" pos="3421">
          <p15:clr>
            <a:srgbClr val="A4A3A4"/>
          </p15:clr>
        </p15:guide>
        <p15:guide id="9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K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FF66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0" autoAdjust="0"/>
    <p:restoredTop sz="91138" autoAdjust="0"/>
  </p:normalViewPr>
  <p:slideViewPr>
    <p:cSldViewPr snapToGrid="0" snapToObjects="1">
      <p:cViewPr varScale="1">
        <p:scale>
          <a:sx n="111" d="100"/>
          <a:sy n="111" d="100"/>
        </p:scale>
        <p:origin x="-1614" y="-90"/>
      </p:cViewPr>
      <p:guideLst>
        <p:guide orient="horz" pos="3705"/>
        <p:guide orient="horz" pos="1046"/>
        <p:guide orient="horz" pos="4010"/>
        <p:guide orient="horz" pos="439"/>
        <p:guide orient="horz" pos="2160"/>
        <p:guide pos="1926"/>
        <p:guide pos="4271"/>
        <p:guide pos="3421"/>
        <p:guide pos="2856"/>
      </p:guideLst>
    </p:cSldViewPr>
  </p:slideViewPr>
  <p:outlineViewPr>
    <p:cViewPr>
      <p:scale>
        <a:sx n="33" d="100"/>
        <a:sy n="33" d="100"/>
      </p:scale>
      <p:origin x="0" y="1696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199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329CD73D-588A-4523-A3FC-14405FD3D2F5}" type="datetimeFigureOut">
              <a:rPr lang="en-US" smtClean="0"/>
              <a:t>01-Mar-17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7DE02615-B5EC-45E8-9D56-46B81AB3CF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9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3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5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6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7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1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0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15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0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55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39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0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8400" y="692150"/>
            <a:ext cx="4129088" cy="309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637" y="4061288"/>
            <a:ext cx="5558801" cy="44823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83" tIns="46241" rIns="92483" bIns="46241"/>
          <a:lstStyle/>
          <a:p>
            <a:pPr eaLnBrk="1" hangingPunct="1">
              <a:spcBef>
                <a:spcPct val="0"/>
              </a:spcBef>
            </a:pPr>
            <a:endParaRPr lang="en-US" sz="800">
              <a:ea typeface="MS PGothic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6173" y="8772378"/>
            <a:ext cx="3012329" cy="46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3" tIns="46241" rIns="92483" bIns="46241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452" indent="-283635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542" indent="-22690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8359" indent="-22690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2175" indent="-226908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5992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809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3625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7442" indent="-226908" defTabSz="4538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ABFC86-CB2E-4D3C-9DE7-FEFBD3443BBA}" type="slidenum">
              <a:rPr lang="en-US" sz="1200">
                <a:latin typeface="Calibri" pitchFamily="34" charset="0"/>
              </a:rPr>
              <a:pPr algn="r"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42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24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58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6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26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77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13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60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68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8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0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57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57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73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94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03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584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34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576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853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1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0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0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C3863-0107-4FBA-A67D-1117E00D2657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0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9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MyVA.color.vector.tag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29" y="819136"/>
            <a:ext cx="5053632" cy="181510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376863"/>
            <a:ext cx="9144000" cy="1481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ctrTitle"/>
          </p:nvPr>
        </p:nvSpPr>
        <p:spPr>
          <a:xfrm>
            <a:off x="708660" y="243903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83BE"/>
                </a:solidFill>
              </a:rPr>
              <a:t>Title of </a:t>
            </a:r>
            <a:r>
              <a:rPr lang="en-US" dirty="0" smtClean="0">
                <a:solidFill>
                  <a:srgbClr val="0083BE"/>
                </a:solidFill>
              </a:rPr>
              <a:t>Presentation</a:t>
            </a:r>
            <a:endParaRPr lang="en-US" dirty="0"/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1"/>
            <a:ext cx="3886200" cy="86521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0044" y="5935844"/>
            <a:ext cx="443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Myriad Pro"/>
              </a:rPr>
              <a:t>Veterans Benefits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63453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"/>
            <a:ext cx="8229600" cy="9339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06"/>
            <a:ext cx="8229600" cy="4869857"/>
          </a:xfrm>
        </p:spPr>
        <p:txBody>
          <a:bodyPr/>
          <a:lstStyle>
            <a:lvl1pPr>
              <a:defRPr>
                <a:latin typeface="Myriad Pro"/>
              </a:defRPr>
            </a:lvl1pPr>
            <a:lvl2pPr>
              <a:defRPr>
                <a:latin typeface="Myriad Pro"/>
              </a:defRPr>
            </a:lvl2pPr>
            <a:lvl3pPr>
              <a:defRPr>
                <a:latin typeface="Myriad Pro"/>
              </a:defRPr>
            </a:lvl3pPr>
            <a:lvl4pPr>
              <a:defRPr>
                <a:latin typeface="Myriad Pro"/>
              </a:defRPr>
            </a:lvl4pPr>
            <a:lvl5pPr>
              <a:defRPr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3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2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2"/>
            <a:ext cx="8229600" cy="46472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D8308C-6DE1-4A08-B5A9-0627C0E25B9B}" type="datetime1">
              <a:rPr lang="en-US" smtClean="0"/>
              <a:t>01-Mar-17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6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42082-868F-4451-8F0E-4210CE0E2B16}" type="datetime1">
              <a:rPr lang="en-US" smtClean="0"/>
              <a:t>01-Mar-17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944"/>
            <a:ext cx="8229600" cy="464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  <p:pic>
          <p:nvPicPr>
            <p:cNvPr id="10" name="Picture 9" descr="myVa.White.Vector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14" y="6372029"/>
              <a:ext cx="816015" cy="415925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0" y="6400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983F1FA-211D-3044-9E35-958DFBC26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0" r:id="rId3"/>
    <p:sldLayoutId id="2147483682" r:id="rId4"/>
    <p:sldLayoutId id="2147483683" r:id="rId5"/>
    <p:sldLayoutId id="2147483684" r:id="rId6"/>
    <p:sldLayoutId id="2147483685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yVA.color.vector.tag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29" y="819136"/>
            <a:ext cx="5053632" cy="18151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376863"/>
            <a:ext cx="9144000" cy="1481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1"/>
            <a:ext cx="3886200" cy="8652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21246" y="2776152"/>
            <a:ext cx="4693756" cy="140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dirty="0">
              <a:solidFill>
                <a:srgbClr val="0083BE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044" y="5935844"/>
            <a:ext cx="443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Myriad Pro"/>
              </a:rPr>
              <a:t>Veterans Benefits Administration</a:t>
            </a: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08660" y="2439035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rgbClr val="0083BE"/>
                </a:solidFill>
              </a:rPr>
              <a:t>VSR IQR </a:t>
            </a:r>
            <a:r>
              <a:rPr lang="en-US" dirty="0" smtClean="0">
                <a:solidFill>
                  <a:srgbClr val="0083BE"/>
                </a:solidFill>
              </a:rPr>
              <a:t>Checklist Training 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057400" y="4583430"/>
            <a:ext cx="6400800" cy="66294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Date: February 2017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VSR orders an unnecessary exam which </a:t>
            </a:r>
            <a:r>
              <a:rPr lang="en-US" dirty="0"/>
              <a:t>in turn </a:t>
            </a:r>
            <a:r>
              <a:rPr lang="en-US" dirty="0" smtClean="0"/>
              <a:t>causes the tracked items to be incorrect. </a:t>
            </a:r>
            <a:r>
              <a:rPr lang="en-US" dirty="0" smtClean="0"/>
              <a:t>The </a:t>
            </a:r>
            <a:r>
              <a:rPr lang="en-US" dirty="0" smtClean="0"/>
              <a:t>QRS </a:t>
            </a:r>
            <a:r>
              <a:rPr lang="en-US" dirty="0"/>
              <a:t>would call the error under </a:t>
            </a:r>
            <a:r>
              <a:rPr lang="en-US" dirty="0" smtClean="0"/>
              <a:t>Task 5 </a:t>
            </a:r>
            <a:r>
              <a:rPr lang="en-US" dirty="0"/>
              <a:t>and would not call an error under </a:t>
            </a:r>
            <a:r>
              <a:rPr lang="en-US" dirty="0" smtClean="0"/>
              <a:t>Task 11 (unless an additional unrelated systems compliance error is identified). </a:t>
            </a:r>
            <a:r>
              <a:rPr lang="en-US" dirty="0" smtClean="0"/>
              <a:t>The </a:t>
            </a:r>
            <a:r>
              <a:rPr lang="en-US" dirty="0" smtClean="0"/>
              <a:t>QRS would input a remark regarding the tracked item.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effective date for a dependent is </a:t>
            </a:r>
            <a:r>
              <a:rPr lang="en-US" dirty="0"/>
              <a:t>incorrect on the Veteran’s award which in turn effects the notification letter. </a:t>
            </a:r>
            <a:r>
              <a:rPr lang="en-US" dirty="0" smtClean="0"/>
              <a:t>The </a:t>
            </a:r>
            <a:r>
              <a:rPr lang="en-US" dirty="0" smtClean="0"/>
              <a:t>QRS </a:t>
            </a:r>
            <a:r>
              <a:rPr lang="en-US" dirty="0"/>
              <a:t>would call the error under </a:t>
            </a:r>
            <a:r>
              <a:rPr lang="en-US" dirty="0" smtClean="0"/>
              <a:t>Task 8 </a:t>
            </a:r>
            <a:r>
              <a:rPr lang="en-US" dirty="0"/>
              <a:t>and would not call an error under </a:t>
            </a:r>
            <a:r>
              <a:rPr lang="en-US" dirty="0" smtClean="0"/>
              <a:t>Task 10 (unless an additional unrelated notification error is identified). </a:t>
            </a:r>
            <a:r>
              <a:rPr lang="en-US" dirty="0" smtClean="0"/>
              <a:t>The </a:t>
            </a:r>
            <a:r>
              <a:rPr lang="en-US" dirty="0" smtClean="0"/>
              <a:t>QRS would input a remark regarding the notification letter.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Incorrect development that prevents the claim from progressing to the next stage (i.e</a:t>
            </a:r>
            <a:r>
              <a:rPr lang="en-US" dirty="0" smtClean="0"/>
              <a:t>., </a:t>
            </a:r>
            <a:r>
              <a:rPr lang="en-US" dirty="0" smtClean="0"/>
              <a:t>RFD or </a:t>
            </a:r>
            <a:r>
              <a:rPr lang="en-US" dirty="0" err="1" smtClean="0"/>
              <a:t>Auth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Incorrect development that does not prevent the claim from progressing is a remark.</a:t>
            </a:r>
          </a:p>
          <a:p>
            <a:r>
              <a:rPr lang="en-US" dirty="0" smtClean="0"/>
              <a:t>Not an error if the result of a written deferral or directed development by RVSR, DRO, or BVA.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Overdevelopment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VSR is working a claim for PTSD. </a:t>
            </a:r>
            <a:r>
              <a:rPr lang="en-US" dirty="0" smtClean="0"/>
              <a:t>A </a:t>
            </a:r>
            <a:r>
              <a:rPr lang="en-US" dirty="0" smtClean="0"/>
              <a:t>previous claim had been filed and a PIES O50 request had been done. </a:t>
            </a:r>
            <a:r>
              <a:rPr lang="en-US" dirty="0" smtClean="0"/>
              <a:t>The </a:t>
            </a:r>
            <a:r>
              <a:rPr lang="en-US" dirty="0" smtClean="0"/>
              <a:t>Veteran also has a Distinguished Flying Cross. </a:t>
            </a:r>
            <a:r>
              <a:rPr lang="en-US" dirty="0" smtClean="0"/>
              <a:t>The </a:t>
            </a:r>
            <a:r>
              <a:rPr lang="en-US" dirty="0" smtClean="0"/>
              <a:t>only action the VSR takes is to order the personnel records via PIES O50 and write a letter to the Veteran requesting these records in addition to requesting stressor information.  An overdevelopment error would be called in Task 3 (federal records other than STRs).</a:t>
            </a:r>
          </a:p>
        </p:txBody>
      </p:sp>
    </p:spTree>
    <p:extLst>
      <p:ext uri="{BB962C8B-B14F-4D97-AF65-F5344CB8AC3E}">
        <p14:creationId xmlns:p14="http://schemas.microsoft.com/office/powerpoint/2010/main" val="36118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1" y="1092530"/>
            <a:ext cx="7308258" cy="48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12839" r="3447" b="6136"/>
          <a:stretch/>
        </p:blipFill>
        <p:spPr bwMode="auto">
          <a:xfrm>
            <a:off x="1060390" y="1104405"/>
            <a:ext cx="7023220" cy="48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1. </a:t>
            </a:r>
            <a:r>
              <a:rPr lang="en-US" sz="2000" b="1" dirty="0"/>
              <a:t>Was proper pre-decisional notification provided and / or was proper development to the Veteran / claimant completed as required by regulations and/or the manual?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Includes 5103 notification</a:t>
            </a:r>
          </a:p>
          <a:p>
            <a:r>
              <a:rPr lang="en-US" dirty="0" smtClean="0"/>
              <a:t>Required supplemental/follow-up letters</a:t>
            </a:r>
          </a:p>
          <a:p>
            <a:r>
              <a:rPr lang="en-US" dirty="0" smtClean="0"/>
              <a:t>Appeal letters</a:t>
            </a:r>
          </a:p>
          <a:p>
            <a:r>
              <a:rPr lang="en-US" dirty="0" smtClean="0"/>
              <a:t>Due Process</a:t>
            </a:r>
          </a:p>
          <a:p>
            <a:r>
              <a:rPr lang="en-US" dirty="0" smtClean="0"/>
              <a:t>Dependency development/requests</a:t>
            </a:r>
          </a:p>
          <a:p>
            <a:r>
              <a:rPr lang="en-US" dirty="0" smtClean="0"/>
              <a:t>RFA/ITF/Incomplete claims</a:t>
            </a:r>
          </a:p>
          <a:p>
            <a:r>
              <a:rPr lang="en-US" dirty="0" smtClean="0"/>
              <a:t>Critical </a:t>
            </a:r>
            <a:r>
              <a:rPr lang="en-US" dirty="0"/>
              <a:t>information- This is information (paragraphs) required by </a:t>
            </a:r>
            <a:r>
              <a:rPr lang="en-US" dirty="0" smtClean="0"/>
              <a:t>regulations and the manual </a:t>
            </a:r>
            <a:r>
              <a:rPr lang="en-US" dirty="0"/>
              <a:t>to send to the </a:t>
            </a:r>
            <a:r>
              <a:rPr lang="en-US" dirty="0" smtClean="0"/>
              <a:t>veteran on how to support their claim</a:t>
            </a:r>
          </a:p>
          <a:p>
            <a:pPr lvl="1"/>
            <a:r>
              <a:rPr lang="en-US" dirty="0" smtClean="0"/>
              <a:t>i.e., PTSD </a:t>
            </a:r>
            <a:r>
              <a:rPr lang="en-US" dirty="0" smtClean="0"/>
              <a:t>stressor information, AO exposure and disability paragraphs, dependency </a:t>
            </a:r>
            <a:r>
              <a:rPr lang="en-US" dirty="0" smtClean="0"/>
              <a:t>requests</a:t>
            </a:r>
            <a:endParaRPr lang="en-US" dirty="0"/>
          </a:p>
          <a:p>
            <a:pPr lvl="1"/>
            <a:r>
              <a:rPr lang="en-US" dirty="0"/>
              <a:t>Does not include the FDC exclusion paragraph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6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1. </a:t>
            </a:r>
            <a:r>
              <a:rPr lang="en-US" sz="2000" b="1" dirty="0"/>
              <a:t>Was proper pre-decisional notification provided and / or was proper development to the Veteran / claimant completed as required by regulations and/or the manual?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Overdevelopment:</a:t>
            </a:r>
          </a:p>
          <a:p>
            <a:pPr lvl="1"/>
            <a:r>
              <a:rPr lang="en-US" dirty="0" smtClean="0"/>
              <a:t>Prevents a claim from moving forward to the next process (</a:t>
            </a:r>
            <a:r>
              <a:rPr lang="en-US" dirty="0" smtClean="0"/>
              <a:t>i.e., </a:t>
            </a:r>
            <a:r>
              <a:rPr lang="en-US" dirty="0" smtClean="0"/>
              <a:t>RFD and </a:t>
            </a:r>
            <a:r>
              <a:rPr lang="en-US" dirty="0" err="1" smtClean="0"/>
              <a:t>Auth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Overdevelopment </a:t>
            </a:r>
            <a:r>
              <a:rPr lang="en-US" dirty="0"/>
              <a:t>would include sending additional 5103 or supplemental letter requesting information or evidence when not needed, therefor claim not able to be made </a:t>
            </a:r>
            <a:r>
              <a:rPr lang="en-US" dirty="0" smtClean="0"/>
              <a:t>RFD</a:t>
            </a:r>
          </a:p>
          <a:p>
            <a:pPr lvl="1"/>
            <a:r>
              <a:rPr lang="en-US" dirty="0" smtClean="0"/>
              <a:t>Another example of overdevelopment would be sending a letter requesting dependency information when all the required information was already of record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2.  Were </a:t>
            </a:r>
            <a:r>
              <a:rPr lang="en-US" sz="2000" b="1" dirty="0"/>
              <a:t>all pertinent service treatment records (STRs) obtained / requested or determined to be of record?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Includes when no STRs were requested or when only a portion of the STRs were requested</a:t>
            </a:r>
          </a:p>
          <a:p>
            <a:r>
              <a:rPr lang="en-US" dirty="0" smtClean="0"/>
              <a:t>National Guard and Reserve records are included in this section</a:t>
            </a:r>
          </a:p>
          <a:p>
            <a:r>
              <a:rPr lang="en-US" dirty="0" smtClean="0"/>
              <a:t>Final attempt letter (if necessary) must be of record</a:t>
            </a:r>
          </a:p>
          <a:p>
            <a:r>
              <a:rPr lang="en-US" dirty="0" smtClean="0"/>
              <a:t>Overdevelopment could include submitting a PIES O50 request for STRs when they are already of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14833" r="3247" b="4390"/>
          <a:stretch/>
        </p:blipFill>
        <p:spPr bwMode="auto">
          <a:xfrm>
            <a:off x="798925" y="958951"/>
            <a:ext cx="7546150" cy="517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0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9391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buClr>
                <a:schemeClr val="tx1"/>
              </a:buClr>
            </a:pPr>
            <a:r>
              <a:rPr lang="en-US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Objectives</a:t>
            </a:r>
            <a:endParaRPr lang="en-US" dirty="0" smtClean="0">
              <a:solidFill>
                <a:schemeClr val="bg1"/>
              </a:solidFill>
              <a:cs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9214"/>
            <a:ext cx="8229600" cy="48698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AQRS will:</a:t>
            </a:r>
          </a:p>
          <a:p>
            <a:endParaRPr lang="en-US" dirty="0" smtClean="0"/>
          </a:p>
          <a:p>
            <a:r>
              <a:rPr lang="en-US" dirty="0" smtClean="0"/>
              <a:t>Understand the purpose for the task based checklist</a:t>
            </a:r>
          </a:p>
          <a:p>
            <a:endParaRPr lang="en-US" dirty="0" smtClean="0"/>
          </a:p>
          <a:p>
            <a:r>
              <a:rPr lang="en-US" dirty="0" smtClean="0"/>
              <a:t>Correctly perform a quality review using the task based checklist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85668-4F44-4F3C-8A49-1BF091D1843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101" name="Text Box 1031"/>
          <p:cNvSpPr txBox="1">
            <a:spLocks noChangeArrowheads="1"/>
          </p:cNvSpPr>
          <p:nvPr/>
        </p:nvSpPr>
        <p:spPr bwMode="auto">
          <a:xfrm>
            <a:off x="457200" y="6430963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49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3. </a:t>
            </a:r>
            <a:r>
              <a:rPr lang="en-US" sz="2000" b="1" dirty="0"/>
              <a:t>Were all pertinent Federal records (other than STRs</a:t>
            </a:r>
            <a:r>
              <a:rPr lang="en-US" sz="2000" b="1" dirty="0" smtClean="0"/>
              <a:t>) </a:t>
            </a:r>
            <a:r>
              <a:rPr lang="en-US" sz="2000" b="1" dirty="0"/>
              <a:t>obtained / requested or determined to be of record?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personnel records are included in this section.</a:t>
            </a:r>
          </a:p>
          <a:p>
            <a:r>
              <a:rPr lang="en-US" dirty="0" smtClean="0"/>
              <a:t>Other federal records such as VAMC, SSA, Vet Center records etc.</a:t>
            </a:r>
          </a:p>
          <a:p>
            <a:r>
              <a:rPr lang="en-US" dirty="0" smtClean="0"/>
              <a:t>JSRRC requests to include a JSRRC Formal Finding for stressor or exposure unable to be verified.</a:t>
            </a:r>
          </a:p>
          <a:p>
            <a:r>
              <a:rPr lang="en-US" dirty="0" smtClean="0"/>
              <a:t>DPRIS screen shots will be necessary to show the completed requests.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3. </a:t>
            </a:r>
            <a:r>
              <a:rPr lang="en-US" sz="2000" b="1" dirty="0"/>
              <a:t>Were all pertinent Federal records (other than STRs) obtained / requested or determined to be of record?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attempt letter and/or 27-0820 certifying that the federal records were unavailable</a:t>
            </a:r>
          </a:p>
          <a:p>
            <a:r>
              <a:rPr lang="en-US" dirty="0" smtClean="0"/>
              <a:t>Verification of service</a:t>
            </a:r>
          </a:p>
          <a:p>
            <a:r>
              <a:rPr lang="en-US" dirty="0" smtClean="0"/>
              <a:t>Overdevelopment could include requesting personnel records for RVN service when its is already of records (DD-214) or going out to JSRRC for AO verification when already of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1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4.  Were </a:t>
            </a:r>
            <a:r>
              <a:rPr lang="en-US" sz="2000" b="1" dirty="0"/>
              <a:t>all pertinent private / non-Federal records obtained / requested or determined to be of record?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records not requested</a:t>
            </a:r>
          </a:p>
          <a:p>
            <a:pPr lvl="1"/>
            <a:r>
              <a:rPr lang="en-US" dirty="0" smtClean="0"/>
              <a:t>First and second attempt</a:t>
            </a:r>
          </a:p>
          <a:p>
            <a:r>
              <a:rPr lang="en-US" dirty="0" smtClean="0"/>
              <a:t>Overdevelopment- requesting records that are already on file (even from previous claims)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16307" r="3047" b="25961"/>
          <a:stretch/>
        </p:blipFill>
        <p:spPr bwMode="auto">
          <a:xfrm>
            <a:off x="439079" y="1306286"/>
            <a:ext cx="8265842" cy="43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8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5. </a:t>
            </a:r>
            <a:r>
              <a:rPr lang="en-US" sz="2000" b="1" dirty="0"/>
              <a:t>Were all necessary examinations / medical opinions requested and correct?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Needed exams and opinions </a:t>
            </a:r>
          </a:p>
          <a:p>
            <a:r>
              <a:rPr lang="en-US" dirty="0" smtClean="0"/>
              <a:t>Identifying all disabilities that need to be examined (more often in Gen Meds)</a:t>
            </a:r>
          </a:p>
          <a:p>
            <a:r>
              <a:rPr lang="en-US" dirty="0" smtClean="0"/>
              <a:t>The correct DBQ needs to be selected</a:t>
            </a:r>
          </a:p>
          <a:p>
            <a:r>
              <a:rPr lang="en-US" dirty="0" smtClean="0"/>
              <a:t>Jurisdiction (ERRA tool)</a:t>
            </a:r>
          </a:p>
          <a:p>
            <a:r>
              <a:rPr lang="en-US" dirty="0" smtClean="0"/>
              <a:t>Failure to identify or include pertinent information (aka tabbing)</a:t>
            </a:r>
          </a:p>
          <a:p>
            <a:r>
              <a:rPr lang="en-US" dirty="0" smtClean="0"/>
              <a:t>C-file review needed in specific situations (Mental TBI, opinions </a:t>
            </a:r>
            <a:r>
              <a:rPr lang="en-US" dirty="0" smtClean="0"/>
              <a:t>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5. </a:t>
            </a:r>
            <a:r>
              <a:rPr lang="en-US" sz="2000" b="1" dirty="0"/>
              <a:t>Were all necessary examinations / medical opinions requested and correct?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Examination not warranted</a:t>
            </a:r>
          </a:p>
          <a:p>
            <a:pPr lvl="1"/>
            <a:r>
              <a:rPr lang="en-US" dirty="0" smtClean="0"/>
              <a:t>No basis for service connection</a:t>
            </a:r>
          </a:p>
          <a:p>
            <a:pPr lvl="1"/>
            <a:r>
              <a:rPr lang="en-US" dirty="0" smtClean="0"/>
              <a:t>Three prongs not met</a:t>
            </a:r>
          </a:p>
          <a:p>
            <a:pPr lvl="1"/>
            <a:r>
              <a:rPr lang="en-US" dirty="0" smtClean="0"/>
              <a:t>Evidence (private DBQ) of record</a:t>
            </a:r>
          </a:p>
          <a:p>
            <a:r>
              <a:rPr lang="en-US" dirty="0" smtClean="0"/>
              <a:t>Opinion not warranted </a:t>
            </a:r>
          </a:p>
          <a:p>
            <a:r>
              <a:rPr lang="en-US" dirty="0" smtClean="0"/>
              <a:t>Opinion written in legal verbiage</a:t>
            </a:r>
          </a:p>
          <a:p>
            <a:pPr lvl="1"/>
            <a:r>
              <a:rPr lang="en-US" dirty="0" smtClean="0"/>
              <a:t>Except when instructed by BVA or appeals</a:t>
            </a:r>
          </a:p>
        </p:txBody>
      </p:sp>
    </p:spTree>
    <p:extLst>
      <p:ext uri="{BB962C8B-B14F-4D97-AF65-F5344CB8AC3E}">
        <p14:creationId xmlns:p14="http://schemas.microsoft.com/office/powerpoint/2010/main" val="2760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19542" r="3846" b="4142"/>
          <a:stretch/>
        </p:blipFill>
        <p:spPr bwMode="auto">
          <a:xfrm>
            <a:off x="685375" y="982890"/>
            <a:ext cx="7773251" cy="506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2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6. </a:t>
            </a:r>
            <a:r>
              <a:rPr lang="en-US" sz="2000" b="1" dirty="0"/>
              <a:t>Were all issues addressed and decided?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526"/>
            <a:ext cx="8229600" cy="50616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Covers claimed issues that were not addressed in any manner</a:t>
            </a:r>
          </a:p>
          <a:p>
            <a:r>
              <a:rPr lang="en-US" dirty="0" smtClean="0"/>
              <a:t>Pension</a:t>
            </a:r>
          </a:p>
          <a:p>
            <a:r>
              <a:rPr lang="en-US" dirty="0" smtClean="0"/>
              <a:t>Dependency (does not include adjustments)</a:t>
            </a:r>
          </a:p>
          <a:p>
            <a:r>
              <a:rPr lang="en-US" dirty="0" smtClean="0"/>
              <a:t>Claimed disabilities not addressed by rating</a:t>
            </a:r>
          </a:p>
          <a:p>
            <a:r>
              <a:rPr lang="en-US" dirty="0" smtClean="0"/>
              <a:t>Administrative </a:t>
            </a:r>
            <a:r>
              <a:rPr lang="en-US" dirty="0"/>
              <a:t>claims addressed</a:t>
            </a:r>
          </a:p>
          <a:p>
            <a:r>
              <a:rPr lang="en-US" dirty="0"/>
              <a:t>Award generated prior to eligibility determination</a:t>
            </a:r>
          </a:p>
          <a:p>
            <a:r>
              <a:rPr lang="en-US" dirty="0"/>
              <a:t>AEW action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65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7. </a:t>
            </a:r>
            <a:r>
              <a:rPr lang="en-US" sz="2000" b="1" dirty="0"/>
              <a:t>Was necessary administrative decision or award generated/completed and correct?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878"/>
            <a:ext cx="8229600" cy="5075286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Payment change not valid or effectuated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Calculations of Pension income/expenses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Admin decision provides incorrect entitlement outcome or procedurally incorrect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Burial Awards &amp; Accrued Awards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/>
              <a:t>Resumption of benefits implementation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/>
              <a:t>Award suspensions/terminations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/>
              <a:t>Award adjustment </a:t>
            </a:r>
            <a:r>
              <a:rPr lang="en-US" dirty="0" smtClean="0"/>
              <a:t>prior to expiration of 60 day due process period</a:t>
            </a:r>
          </a:p>
          <a:p>
            <a:pPr marL="0" indent="0">
              <a:lnSpc>
                <a:spcPct val="10000"/>
              </a:lnSpc>
              <a:buNone/>
            </a:pPr>
            <a:endParaRPr lang="en-US" sz="1700" b="1" dirty="0" smtClean="0"/>
          </a:p>
          <a:p>
            <a:pPr marL="0" indent="0">
              <a:lnSpc>
                <a:spcPct val="10000"/>
              </a:lnSpc>
              <a:buNone/>
            </a:pPr>
            <a:endParaRPr lang="en-US" sz="1700" b="1" dirty="0"/>
          </a:p>
          <a:p>
            <a:pPr marL="0" indent="0">
              <a:lnSpc>
                <a:spcPct val="10000"/>
              </a:lnSpc>
              <a:buNone/>
            </a:pPr>
            <a:endParaRPr lang="en-US" sz="1700" b="1" dirty="0" smtClean="0"/>
          </a:p>
        </p:txBody>
      </p:sp>
    </p:spTree>
    <p:extLst>
      <p:ext uri="{BB962C8B-B14F-4D97-AF65-F5344CB8AC3E}">
        <p14:creationId xmlns:p14="http://schemas.microsoft.com/office/powerpoint/2010/main" val="14932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19278" r="3247" b="22494"/>
          <a:stretch/>
        </p:blipFill>
        <p:spPr bwMode="auto">
          <a:xfrm>
            <a:off x="296428" y="1377538"/>
            <a:ext cx="8551144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Task based </a:t>
            </a:r>
            <a:r>
              <a:rPr lang="en-US" dirty="0" smtClean="0"/>
              <a:t>reviews </a:t>
            </a:r>
            <a:r>
              <a:rPr lang="en-US" dirty="0"/>
              <a:t>are intended to improve our </a:t>
            </a:r>
            <a:r>
              <a:rPr lang="en-US" dirty="0" smtClean="0"/>
              <a:t>local quality </a:t>
            </a:r>
            <a:r>
              <a:rPr lang="en-US" dirty="0"/>
              <a:t>program </a:t>
            </a:r>
            <a:r>
              <a:rPr lang="en-US" dirty="0" smtClean="0"/>
              <a:t>by:</a:t>
            </a:r>
          </a:p>
          <a:p>
            <a:r>
              <a:rPr lang="en-US" sz="2800" dirty="0" smtClean="0"/>
              <a:t>One </a:t>
            </a:r>
            <a:r>
              <a:rPr lang="en-US" sz="2800" dirty="0"/>
              <a:t>checklist to </a:t>
            </a:r>
            <a:r>
              <a:rPr lang="en-US" sz="2800" dirty="0" smtClean="0"/>
              <a:t>review all VSR work</a:t>
            </a:r>
          </a:p>
          <a:p>
            <a:r>
              <a:rPr lang="en-US" sz="2800" dirty="0"/>
              <a:t>Checklist is more uniform with the work completed by a </a:t>
            </a:r>
            <a:r>
              <a:rPr lang="en-US" sz="2800" dirty="0" smtClean="0"/>
              <a:t>VSR</a:t>
            </a:r>
          </a:p>
          <a:p>
            <a:pPr lvl="1"/>
            <a:r>
              <a:rPr lang="en-US" altLang="en-US" sz="2400" dirty="0"/>
              <a:t>VSRs </a:t>
            </a:r>
            <a:r>
              <a:rPr lang="en-US" altLang="en-US" sz="2400" dirty="0" smtClean="0"/>
              <a:t>assess claims </a:t>
            </a:r>
            <a:r>
              <a:rPr lang="en-US" altLang="en-US" sz="2400" dirty="0"/>
              <a:t>as a whole, then decide what tasks are required</a:t>
            </a:r>
            <a:endParaRPr lang="en-US" sz="2400" dirty="0"/>
          </a:p>
          <a:p>
            <a:r>
              <a:rPr lang="en-US" sz="2800" dirty="0" smtClean="0"/>
              <a:t>Enhanced </a:t>
            </a:r>
            <a:r>
              <a:rPr lang="en-US" sz="2800" dirty="0"/>
              <a:t>error trend analysis </a:t>
            </a:r>
          </a:p>
          <a:p>
            <a:r>
              <a:rPr lang="en-US" altLang="en-US" sz="2800" dirty="0" smtClean="0"/>
              <a:t>Allows </a:t>
            </a:r>
            <a:r>
              <a:rPr lang="en-US" altLang="en-US" sz="2800" dirty="0"/>
              <a:t>us to focus VSR training on identified error trends</a:t>
            </a:r>
          </a:p>
        </p:txBody>
      </p:sp>
    </p:spTree>
    <p:extLst>
      <p:ext uri="{BB962C8B-B14F-4D97-AF65-F5344CB8AC3E}">
        <p14:creationId xmlns:p14="http://schemas.microsoft.com/office/powerpoint/2010/main" val="11913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8. </a:t>
            </a:r>
            <a:r>
              <a:rPr lang="en-US" sz="2000" b="1" dirty="0"/>
              <a:t>Were all dependency adjustments and/or decisions correct?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en-US" dirty="0" smtClean="0"/>
              <a:t>Prematurely adding/removing dependent(s)</a:t>
            </a:r>
          </a:p>
          <a:p>
            <a:pPr marL="514350" indent="-457200"/>
            <a:r>
              <a:rPr lang="en-US" dirty="0" smtClean="0"/>
              <a:t>Adding ineligible dependent(s)</a:t>
            </a:r>
          </a:p>
          <a:p>
            <a:pPr marL="514350" indent="-457200"/>
            <a:r>
              <a:rPr lang="en-US" dirty="0" smtClean="0"/>
              <a:t>Removing or denying eligible dependents(s)</a:t>
            </a:r>
          </a:p>
          <a:p>
            <a:pPr marL="514350" indent="-457200"/>
            <a:r>
              <a:rPr lang="en-US" dirty="0" smtClean="0"/>
              <a:t>Incorrect dependency effective dates</a:t>
            </a:r>
          </a:p>
          <a:p>
            <a:pPr marL="914400" lvl="1" indent="-457200"/>
            <a:r>
              <a:rPr lang="en-US" dirty="0" smtClean="0"/>
              <a:t>Unless effective date is due to incorrect effective date on rating code sheet</a:t>
            </a:r>
          </a:p>
          <a:p>
            <a:pPr marL="514350" indent="-457200"/>
            <a:r>
              <a:rPr lang="en-US" dirty="0" smtClean="0"/>
              <a:t>Erroneously changing dependent(s) status</a:t>
            </a:r>
          </a:p>
          <a:p>
            <a:pPr marL="514350" indent="-457200"/>
            <a:r>
              <a:rPr lang="en-US" dirty="0" smtClean="0"/>
              <a:t>Failing to change dependent(s) status</a:t>
            </a:r>
          </a:p>
          <a:p>
            <a:pPr marL="514350" indent="-457200"/>
            <a:r>
              <a:rPr lang="en-US" dirty="0" smtClean="0"/>
              <a:t>Incorrect future date for removal or change in dependent(s)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8. </a:t>
            </a:r>
            <a:r>
              <a:rPr lang="en-US" sz="2000" b="1" dirty="0"/>
              <a:t>Were all dependency adjustments and/or decisions correct?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156"/>
            <a:ext cx="8229600" cy="49980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Note: if multiple dependency issue are involved, only mark the error descriptions that are in error.</a:t>
            </a:r>
            <a:endParaRPr lang="en-US" sz="2800" dirty="0"/>
          </a:p>
          <a:p>
            <a:r>
              <a:rPr lang="en-US" sz="2800" dirty="0"/>
              <a:t>For </a:t>
            </a:r>
            <a:r>
              <a:rPr lang="en-US" sz="2800" dirty="0" smtClean="0"/>
              <a:t>example, </a:t>
            </a:r>
            <a:r>
              <a:rPr lang="en-US" sz="2800" dirty="0"/>
              <a:t>a Veteran submits a claim to establish a spouse, a biological child, and a </a:t>
            </a:r>
            <a:r>
              <a:rPr lang="en-US" sz="2800" dirty="0" smtClean="0"/>
              <a:t>stepchild. The </a:t>
            </a:r>
            <a:r>
              <a:rPr lang="en-US" sz="2800" dirty="0"/>
              <a:t>VSR correctly </a:t>
            </a:r>
            <a:r>
              <a:rPr lang="en-US" sz="2800" dirty="0" smtClean="0"/>
              <a:t>added </a:t>
            </a:r>
            <a:r>
              <a:rPr lang="en-US" sz="2800" dirty="0"/>
              <a:t>the spouse to the award; however, the biological child </a:t>
            </a:r>
            <a:r>
              <a:rPr lang="en-US" sz="2800" dirty="0" smtClean="0"/>
              <a:t>was </a:t>
            </a:r>
            <a:r>
              <a:rPr lang="en-US" sz="2800" dirty="0"/>
              <a:t>added from an incorrect effective date and </a:t>
            </a:r>
            <a:r>
              <a:rPr lang="en-US" sz="2800" dirty="0" smtClean="0"/>
              <a:t>the stepchild was added without </a:t>
            </a:r>
            <a:r>
              <a:rPr lang="en-US" sz="2800" dirty="0"/>
              <a:t>the Veteran furnishing requested necessary evidence to establish </a:t>
            </a:r>
            <a:r>
              <a:rPr lang="en-US" sz="2800" dirty="0" smtClean="0"/>
              <a:t>entitlement. The </a:t>
            </a:r>
            <a:r>
              <a:rPr lang="en-US" sz="2800" dirty="0"/>
              <a:t>reviewer would mark </a:t>
            </a:r>
            <a:r>
              <a:rPr lang="en-US" sz="2800" dirty="0" smtClean="0"/>
              <a:t>off error descriptions </a:t>
            </a:r>
            <a:r>
              <a:rPr lang="en-US" sz="2800" dirty="0"/>
              <a:t>8C and 8J.</a:t>
            </a:r>
          </a:p>
        </p:txBody>
      </p:sp>
    </p:spTree>
    <p:extLst>
      <p:ext uri="{BB962C8B-B14F-4D97-AF65-F5344CB8AC3E}">
        <p14:creationId xmlns:p14="http://schemas.microsoft.com/office/powerpoint/2010/main" val="38699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12597" r="3446" b="7618"/>
          <a:stretch/>
        </p:blipFill>
        <p:spPr bwMode="auto">
          <a:xfrm>
            <a:off x="777834" y="938255"/>
            <a:ext cx="7588332" cy="514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9. </a:t>
            </a:r>
            <a:r>
              <a:rPr lang="en-US" sz="2000" b="1" dirty="0"/>
              <a:t>Were all required withholdings / reductions correctly implemented?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Withholdings/Reductions</a:t>
            </a:r>
          </a:p>
          <a:p>
            <a:pPr lvl="1"/>
            <a:r>
              <a:rPr lang="en-US" dirty="0" smtClean="0"/>
              <a:t>Retired pay</a:t>
            </a:r>
          </a:p>
          <a:p>
            <a:pPr lvl="1"/>
            <a:r>
              <a:rPr lang="en-US" dirty="0" smtClean="0"/>
              <a:t>Severance pay</a:t>
            </a:r>
          </a:p>
          <a:p>
            <a:pPr lvl="1"/>
            <a:r>
              <a:rPr lang="en-US" dirty="0" smtClean="0"/>
              <a:t>Drill Pay</a:t>
            </a:r>
          </a:p>
          <a:p>
            <a:pPr lvl="1"/>
            <a:r>
              <a:rPr lang="en-US" dirty="0" smtClean="0"/>
              <a:t>Incarceration</a:t>
            </a:r>
          </a:p>
          <a:p>
            <a:pPr lvl="1"/>
            <a:r>
              <a:rPr lang="en-US" dirty="0" smtClean="0"/>
              <a:t>Hospital adjustments</a:t>
            </a:r>
          </a:p>
          <a:p>
            <a:pPr lvl="1"/>
            <a:r>
              <a:rPr lang="en-US" dirty="0" smtClean="0"/>
              <a:t>CRDP/CRSC</a:t>
            </a:r>
          </a:p>
          <a:p>
            <a:pPr lvl="1"/>
            <a:r>
              <a:rPr lang="en-US" dirty="0" smtClean="0"/>
              <a:t>Separation pay</a:t>
            </a:r>
          </a:p>
          <a:p>
            <a:pPr lvl="1"/>
            <a:r>
              <a:rPr lang="en-US" dirty="0" smtClean="0"/>
              <a:t>Apportionment</a:t>
            </a:r>
          </a:p>
          <a:p>
            <a:pPr lvl="1"/>
            <a:r>
              <a:rPr lang="en-US" dirty="0" smtClean="0"/>
              <a:t>Attorney fee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10. </a:t>
            </a:r>
            <a:r>
              <a:rPr lang="en-US" sz="2000" b="1" dirty="0"/>
              <a:t>Was the claimant properly notified?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Notification errors sent an in the file</a:t>
            </a:r>
          </a:p>
          <a:p>
            <a:r>
              <a:rPr lang="en-US" dirty="0" smtClean="0"/>
              <a:t>Correct effective dates and payment rates</a:t>
            </a:r>
          </a:p>
          <a:p>
            <a:r>
              <a:rPr lang="en-US" dirty="0" smtClean="0"/>
              <a:t>Withholding reasons</a:t>
            </a:r>
          </a:p>
          <a:p>
            <a:r>
              <a:rPr lang="en-US" dirty="0" smtClean="0"/>
              <a:t>Failure to notify veteran/claimant of the decisions that were made (rating or admin)</a:t>
            </a:r>
          </a:p>
          <a:p>
            <a:r>
              <a:rPr lang="en-US" dirty="0" smtClean="0"/>
              <a:t>Evidence considered</a:t>
            </a:r>
          </a:p>
          <a:p>
            <a:r>
              <a:rPr lang="en-US" dirty="0" smtClean="0"/>
              <a:t>Appeal rights when required or sent appeal rights when not warranted </a:t>
            </a:r>
          </a:p>
          <a:p>
            <a:r>
              <a:rPr lang="en-US" dirty="0" smtClean="0"/>
              <a:t>POAs must be included in our notifications</a:t>
            </a:r>
          </a:p>
          <a:p>
            <a:r>
              <a:rPr lang="en-US" dirty="0" smtClean="0"/>
              <a:t>Additional entitlement notifications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" y="1372466"/>
            <a:ext cx="8955134" cy="435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11. </a:t>
            </a:r>
            <a:r>
              <a:rPr lang="en-US" sz="2000" b="1" dirty="0"/>
              <a:t>Were all systems accurately updated?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406"/>
            <a:ext cx="8229600" cy="50217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9 systems compliance error descriptions</a:t>
            </a:r>
          </a:p>
          <a:p>
            <a:pPr lvl="1"/>
            <a:r>
              <a:rPr lang="en-US" dirty="0" smtClean="0"/>
              <a:t>Date of Claim</a:t>
            </a:r>
          </a:p>
          <a:p>
            <a:pPr lvl="1"/>
            <a:r>
              <a:rPr lang="en-US" dirty="0" smtClean="0"/>
              <a:t>End Product</a:t>
            </a:r>
          </a:p>
          <a:p>
            <a:pPr lvl="1"/>
            <a:r>
              <a:rPr lang="en-US" dirty="0" smtClean="0"/>
              <a:t>Payee Addresses</a:t>
            </a:r>
          </a:p>
          <a:p>
            <a:pPr lvl="1"/>
            <a:r>
              <a:rPr lang="en-US" dirty="0" smtClean="0"/>
              <a:t>Service (BIRLS and Participant Profile)</a:t>
            </a:r>
          </a:p>
          <a:p>
            <a:pPr lvl="1"/>
            <a:r>
              <a:rPr lang="en-US" dirty="0" smtClean="0"/>
              <a:t>Power of Attorney</a:t>
            </a:r>
          </a:p>
          <a:p>
            <a:pPr lvl="1"/>
            <a:r>
              <a:rPr lang="en-US" dirty="0" smtClean="0"/>
              <a:t>Special Issues</a:t>
            </a:r>
          </a:p>
          <a:p>
            <a:pPr lvl="1"/>
            <a:r>
              <a:rPr lang="en-US" dirty="0" smtClean="0"/>
              <a:t>Corporate Flashes</a:t>
            </a:r>
          </a:p>
          <a:p>
            <a:pPr lvl="1"/>
            <a:r>
              <a:rPr lang="en-US" dirty="0" smtClean="0"/>
              <a:t>Contentions </a:t>
            </a:r>
          </a:p>
          <a:p>
            <a:pPr lvl="1"/>
            <a:r>
              <a:rPr lang="en-US" dirty="0" smtClean="0"/>
              <a:t>Tracked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11. </a:t>
            </a:r>
            <a:r>
              <a:rPr lang="en-US" sz="2000" b="1" dirty="0"/>
              <a:t>Were all systems accurately updated?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deficiencies that fall under the nine error descriptions are considered errors.</a:t>
            </a:r>
          </a:p>
          <a:p>
            <a:r>
              <a:rPr lang="en-US" dirty="0" smtClean="0"/>
              <a:t>Any deficiencies that do not fall under the nine error descriptions are should be corrected, however no error will be called.</a:t>
            </a:r>
          </a:p>
          <a:p>
            <a:r>
              <a:rPr lang="en-US" dirty="0" smtClean="0"/>
              <a:t>Only designated special issues and corporate flashes are errors.  All others should be corrected, however no error will be called.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Flashes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32640"/>
              </p:ext>
            </p:extLst>
          </p:nvPr>
        </p:nvGraphicFramePr>
        <p:xfrm>
          <a:off x="457200" y="1037237"/>
          <a:ext cx="3744595" cy="5046360"/>
        </p:xfrm>
        <a:graphic>
          <a:graphicData uri="http://schemas.openxmlformats.org/drawingml/2006/table">
            <a:tbl>
              <a:tblPr firstRow="1" firstCol="1" bandRow="1"/>
              <a:tblGrid>
                <a:gridCol w="3744595"/>
              </a:tblGrid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38 USC 1151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Amyotrophic Lateral Sclerosis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Attorney Fee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BVA Decision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Blind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C-123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Camp Lejeune Veteran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Clear and Unmistakable Error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Committee on Waiver Case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Congressional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Death in Service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Denied – Fraud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Disappearance of Veteran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FBI Case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Foreign Claim</a:t>
                      </a:r>
                      <a:endParaRPr lang="en-US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Forfeiture Case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Hardship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Homeless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IDES Participant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Incarceration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90257"/>
              </p:ext>
            </p:extLst>
          </p:nvPr>
        </p:nvGraphicFramePr>
        <p:xfrm>
          <a:off x="4201795" y="1037237"/>
          <a:ext cx="3744595" cy="5046360"/>
        </p:xfrm>
        <a:graphic>
          <a:graphicData uri="http://schemas.openxmlformats.org/drawingml/2006/table">
            <a:tbl>
              <a:tblPr firstRow="1" firstCol="1" bandRow="1"/>
              <a:tblGrid>
                <a:gridCol w="3744595"/>
              </a:tblGrid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Locked File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Multiple Active POAs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OIG Case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Office of Investigation, Central Office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POW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Potential Attorney Fee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Potentially Dangerous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Priority Processing - Veteran 85 or older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Private Attorney - Fees Payable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Private Attorney - No Fees Payable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Restricted Access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Returned to Active Duty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Secret Service Case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Sensitive Level 6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Seriously Injured/Very Seriously Injured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TBI Equitable Relief Review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Terminally Ill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Terminated - Fraud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Traumatic Brain Injury</a:t>
                      </a:r>
                      <a:endParaRPr lang="en-US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VA Employee</a:t>
                      </a:r>
                      <a:endParaRPr lang="en-US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778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Issues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14190"/>
              </p:ext>
            </p:extLst>
          </p:nvPr>
        </p:nvGraphicFramePr>
        <p:xfrm>
          <a:off x="791570" y="979211"/>
          <a:ext cx="3370996" cy="5041884"/>
        </p:xfrm>
        <a:graphic>
          <a:graphicData uri="http://schemas.openxmlformats.org/drawingml/2006/table">
            <a:tbl>
              <a:tblPr firstRow="1" firstCol="1" bandRow="1"/>
              <a:tblGrid>
                <a:gridCol w="3370996"/>
              </a:tblGrid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38 USC 1151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Administrative Decision Review - Level 1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Administrative Decision Review - Level 2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Agent Orange - Vietnam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Agent Orange - outside Vietnam or unknown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Amyotrophic Lateral Sclerosis (ALS)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Asbestos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Burn Pit Exposure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C-123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</a:rPr>
                        <a:t>ChemBio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Compensation Service Review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Disability Benefits Questionnaire - Private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Disability Benefits Questionnaire - VA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Environmental Hazard - Camp Lejeune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Environmental Hazard in Gulf War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Fully Developed Claim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Hepatitis C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IDES Transfer to DRAS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JSRRC Request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13908"/>
              </p:ext>
            </p:extLst>
          </p:nvPr>
        </p:nvGraphicFramePr>
        <p:xfrm>
          <a:off x="5008730" y="979211"/>
          <a:ext cx="3374136" cy="5026070"/>
        </p:xfrm>
        <a:graphic>
          <a:graphicData uri="http://schemas.openxmlformats.org/drawingml/2006/table">
            <a:tbl>
              <a:tblPr firstRow="1" firstCol="1" bandRow="1"/>
              <a:tblGrid>
                <a:gridCol w="3374136"/>
              </a:tblGrid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Local Mentor Review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Local Quality Review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Military Sexual Trauma (MST)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POW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PTSD - Combat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PTSD - Non-Combat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PTSD - Personal Trauma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Pre-Discharge Consolidated Action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Quick Pay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RVSR Examination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Radiation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Rating Decision Review - Level 1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Rating Decision Review - Level 2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SHAD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Specialized Records Request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VACO Special issue 1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VACO Special issue 2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VACO Special Issue 3</a:t>
                      </a:r>
                      <a:endParaRPr lang="en-US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VACO Special Issue 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61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no non-critical errors</a:t>
            </a:r>
          </a:p>
          <a:p>
            <a:r>
              <a:rPr lang="en-US" dirty="0" smtClean="0"/>
              <a:t>Overdevelopment is considered an error</a:t>
            </a:r>
          </a:p>
          <a:p>
            <a:r>
              <a:rPr lang="en-US" dirty="0" smtClean="0"/>
              <a:t>Individual scope and actions </a:t>
            </a:r>
            <a:r>
              <a:rPr lang="en-US" dirty="0"/>
              <a:t>will be considered while conducting reviews</a:t>
            </a:r>
          </a:p>
          <a:p>
            <a:r>
              <a:rPr lang="en-US" dirty="0"/>
              <a:t>Regardless of </a:t>
            </a:r>
            <a:r>
              <a:rPr lang="en-US" dirty="0" smtClean="0"/>
              <a:t>issues, EP, or team assigned; </a:t>
            </a:r>
            <a:r>
              <a:rPr lang="en-US" dirty="0"/>
              <a:t>11 “tasks” will be </a:t>
            </a:r>
            <a:r>
              <a:rPr lang="en-US" dirty="0" smtClean="0"/>
              <a:t>considered and counted</a:t>
            </a:r>
          </a:p>
          <a:p>
            <a:r>
              <a:rPr lang="en-US" dirty="0" smtClean="0"/>
              <a:t>Each main task is an error; error descriptions are used to identify error trends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8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Tasks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3598" r="3247" b="22474"/>
          <a:stretch/>
        </p:blipFill>
        <p:spPr bwMode="auto">
          <a:xfrm>
            <a:off x="246758" y="1140032"/>
            <a:ext cx="8650484" cy="467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06"/>
            <a:ext cx="8229600" cy="33275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development action selected for a quality review required the VSR to request an exam, STRs, PMRs, and obtain VAMC </a:t>
            </a:r>
            <a:r>
              <a:rPr lang="en-US" dirty="0" smtClean="0"/>
              <a:t>records. The </a:t>
            </a:r>
            <a:r>
              <a:rPr lang="en-US" dirty="0" smtClean="0"/>
              <a:t>VSR took the correct development actions; however, they did not input the tracked items. Tasks 2, 3, 4, &amp; 5 would be marked as “Yes.” Tasks 1, 6, 7, 8, 9, &amp; 10 would be marked as “NA”. </a:t>
            </a:r>
            <a:r>
              <a:rPr lang="en-US" dirty="0" smtClean="0"/>
              <a:t>Task </a:t>
            </a:r>
            <a:r>
              <a:rPr lang="en-US" dirty="0" smtClean="0"/>
              <a:t>11 would be marked as “No.”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3875"/>
            <a:ext cx="4524362" cy="10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84" y="4687999"/>
            <a:ext cx="3196225" cy="83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83613" y="6249988"/>
            <a:ext cx="49053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B6AC44-069C-4D71-9794-A4857CC30562}" type="slidenum">
              <a:rPr lang="en-US" altLang="en-US" smtClean="0">
                <a:solidFill>
                  <a:srgbClr val="898989"/>
                </a:solidFill>
                <a:latin typeface="Georg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mtClean="0">
              <a:solidFill>
                <a:srgbClr val="898989"/>
              </a:solidFill>
              <a:latin typeface="Georgia" pitchFamily="18" charset="0"/>
            </a:endParaRPr>
          </a:p>
        </p:txBody>
      </p:sp>
      <p:pic>
        <p:nvPicPr>
          <p:cNvPr id="12291" name="Picture 2" descr="C:\Users\capjhend\AppData\Local\Microsoft\Windows\Temporary Internet Files\Content.IE5\EN444QCL\MP900289433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941513"/>
            <a:ext cx="3657600" cy="2406650"/>
          </a:xfrm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Georgia" pitchFamily="18" charset="0"/>
              </a:rPr>
              <a:t>Discussion and Questions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8813" y="4762500"/>
            <a:ext cx="5286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Email questions to: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VAVBAWAS/CO/QRT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questions on the checklist must be answered for every review.</a:t>
            </a:r>
          </a:p>
          <a:p>
            <a:r>
              <a:rPr lang="en-US" dirty="0" smtClean="0"/>
              <a:t>There are three possible answers for each of the eleven tasks:</a:t>
            </a:r>
          </a:p>
          <a:p>
            <a:pPr lvl="1"/>
            <a:r>
              <a:rPr lang="en-US" dirty="0" smtClean="0"/>
              <a:t>“Yes” indicates the activity </a:t>
            </a:r>
            <a:r>
              <a:rPr lang="en-US" dirty="0"/>
              <a:t>associated with the question was completed </a:t>
            </a:r>
            <a:r>
              <a:rPr lang="en-US" dirty="0" smtClean="0"/>
              <a:t>accurately</a:t>
            </a:r>
          </a:p>
          <a:p>
            <a:pPr lvl="1"/>
            <a:r>
              <a:rPr lang="en-US" dirty="0" smtClean="0"/>
              <a:t>“No” </a:t>
            </a:r>
            <a:r>
              <a:rPr lang="en-US" dirty="0"/>
              <a:t>indicates that the activity associated with the question was “in </a:t>
            </a:r>
            <a:r>
              <a:rPr lang="en-US" dirty="0" smtClean="0"/>
              <a:t>error”</a:t>
            </a:r>
          </a:p>
          <a:p>
            <a:pPr lvl="1"/>
            <a:r>
              <a:rPr lang="en-US" dirty="0" smtClean="0"/>
              <a:t>“NA” indicates:</a:t>
            </a:r>
          </a:p>
          <a:p>
            <a:pPr lvl="2"/>
            <a:r>
              <a:rPr lang="en-US" dirty="0" smtClean="0"/>
              <a:t>the question is not applicable to the case under review; or</a:t>
            </a:r>
          </a:p>
          <a:p>
            <a:pPr lvl="2"/>
            <a:r>
              <a:rPr lang="en-US" dirty="0" smtClean="0"/>
              <a:t>a “No” response would result in a cascade effect.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98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task is “in error” when an action taken, or lack of action, violates current regulations, policies, and procedures.</a:t>
            </a:r>
          </a:p>
          <a:p>
            <a:r>
              <a:rPr lang="en-US" dirty="0" smtClean="0"/>
              <a:t>All errors or “No” response require an error narrative with supporting references.</a:t>
            </a:r>
          </a:p>
          <a:p>
            <a:r>
              <a:rPr lang="en-US" dirty="0" smtClean="0"/>
              <a:t>When “No” is selected, multiple error descriptions can be </a:t>
            </a:r>
            <a:r>
              <a:rPr lang="en-US" dirty="0" smtClean="0"/>
              <a:t>selected.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81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06"/>
            <a:ext cx="8229600" cy="3327569"/>
          </a:xfrm>
        </p:spPr>
        <p:txBody>
          <a:bodyPr>
            <a:normAutofit/>
          </a:bodyPr>
          <a:lstStyle/>
          <a:p>
            <a:r>
              <a:rPr lang="en-US" dirty="0" smtClean="0"/>
              <a:t>A task is considered “accurate” if either “Yes” or “NA” is selected for that question.</a:t>
            </a:r>
          </a:p>
          <a:p>
            <a:r>
              <a:rPr lang="en-US" dirty="0" smtClean="0"/>
              <a:t>A task is considered “in error” when “No” is selected for that question.</a:t>
            </a:r>
          </a:p>
          <a:p>
            <a:r>
              <a:rPr lang="en-US" dirty="0" smtClean="0"/>
              <a:t>All 11 tasks are counted when determining accuracy.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24" y="4746048"/>
            <a:ext cx="6116952" cy="11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VSRs are reviewed for all actions taken or not taken up to that point.</a:t>
            </a:r>
          </a:p>
          <a:p>
            <a:pPr lvl="1"/>
            <a:r>
              <a:rPr lang="en-US" dirty="0" smtClean="0"/>
              <a:t>Overdevelopment completed previously by another VSR will not be cited on the current VSR under review.</a:t>
            </a:r>
          </a:p>
          <a:p>
            <a:r>
              <a:rPr lang="en-US" dirty="0"/>
              <a:t>Differences of opinions or best practices are </a:t>
            </a:r>
            <a:r>
              <a:rPr lang="en-US" dirty="0" smtClean="0"/>
              <a:t>not errors.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25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basis for one error is the same basis as a previously recorded error.</a:t>
            </a:r>
          </a:p>
          <a:p>
            <a:r>
              <a:rPr lang="en-US" altLang="en-US" dirty="0" smtClean="0"/>
              <a:t>Errors are called based on the “root cause” error.</a:t>
            </a:r>
          </a:p>
          <a:p>
            <a:r>
              <a:rPr lang="en-US" altLang="en-US" dirty="0" smtClean="0"/>
              <a:t>Errors are not called on subsequent errors that were caused by and were the direct result of that original error.</a:t>
            </a:r>
          </a:p>
          <a:p>
            <a:r>
              <a:rPr lang="en-US" altLang="en-US" dirty="0" smtClean="0"/>
              <a:t>The “root error” is called as an error and the subsequent errors write as a remark.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849E5B31DB749ABB9FAFE4514D935" ma:contentTypeVersion="5" ma:contentTypeDescription="Create a new document." ma:contentTypeScope="" ma:versionID="c859c5e3da21e2ecc289f6ec73d80a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57c874d83dd4655ec0666828c06b8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886FAE-3293-4FA0-86CF-FE80C52DB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1FA38D-4BCB-452E-BA4B-8494DAA4C7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13D93D-20E4-428F-85A6-3D676B0742D0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23701</TotalTime>
  <Words>2123</Words>
  <Application>Microsoft Office PowerPoint</Application>
  <PresentationFormat>On-screen Show (4:3)</PresentationFormat>
  <Paragraphs>307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2_Office Theme</vt:lpstr>
      <vt:lpstr>VSR IQR Checklist Training </vt:lpstr>
      <vt:lpstr>Objectives</vt:lpstr>
      <vt:lpstr>Introduction</vt:lpstr>
      <vt:lpstr>Highlighted changes</vt:lpstr>
      <vt:lpstr>Checklist Instructions</vt:lpstr>
      <vt:lpstr>Checklist Instructions</vt:lpstr>
      <vt:lpstr>Accuracy</vt:lpstr>
      <vt:lpstr>Checklist Instructions</vt:lpstr>
      <vt:lpstr>Cascading</vt:lpstr>
      <vt:lpstr>Cascading Example 1</vt:lpstr>
      <vt:lpstr>Cascading Example 2</vt:lpstr>
      <vt:lpstr>Overdevelopment</vt:lpstr>
      <vt:lpstr>Overdevelopment Example 1</vt:lpstr>
      <vt:lpstr>Checklist Tasks</vt:lpstr>
      <vt:lpstr>Checklist Tasks</vt:lpstr>
      <vt:lpstr>1. Was proper pre-decisional notification provided and / or was proper development to the Veteran / claimant completed as required by regulations and/or the manual?</vt:lpstr>
      <vt:lpstr>1. Was proper pre-decisional notification provided and / or was proper development to the Veteran / claimant completed as required by regulations and/or the manual?</vt:lpstr>
      <vt:lpstr>2.  Were all pertinent service treatment records (STRs) obtained / requested or determined to be of record?</vt:lpstr>
      <vt:lpstr>Checklist Tasks</vt:lpstr>
      <vt:lpstr>3. Were all pertinent Federal records (other than STRs) obtained / requested or determined to be of record?</vt:lpstr>
      <vt:lpstr>3. Were all pertinent Federal records (other than STRs) obtained / requested or determined to be of record?</vt:lpstr>
      <vt:lpstr>4.  Were all pertinent private / non-Federal records obtained / requested or determined to be of record?</vt:lpstr>
      <vt:lpstr>Checklist Tasks</vt:lpstr>
      <vt:lpstr>5. Were all necessary examinations / medical opinions requested and correct?</vt:lpstr>
      <vt:lpstr>5. Were all necessary examinations / medical opinions requested and correct?</vt:lpstr>
      <vt:lpstr>Checklist Tasks</vt:lpstr>
      <vt:lpstr>6. Were all issues addressed and decided?</vt:lpstr>
      <vt:lpstr>7. Was necessary administrative decision or award generated/completed and correct?</vt:lpstr>
      <vt:lpstr>Checklist Tasks</vt:lpstr>
      <vt:lpstr>8. Were all dependency adjustments and/or decisions correct?</vt:lpstr>
      <vt:lpstr>8. Were all dependency adjustments and/or decisions correct?</vt:lpstr>
      <vt:lpstr>Checklist Tasks</vt:lpstr>
      <vt:lpstr>9. Were all required withholdings / reductions correctly implemented?</vt:lpstr>
      <vt:lpstr>10. Was the claimant properly notified?</vt:lpstr>
      <vt:lpstr>Checklist Tasks</vt:lpstr>
      <vt:lpstr>11. Were all systems accurately updated?</vt:lpstr>
      <vt:lpstr>11. Were all systems accurately updated?</vt:lpstr>
      <vt:lpstr>Corporate Flashes</vt:lpstr>
      <vt:lpstr>Special Issues</vt:lpstr>
      <vt:lpstr>Checklist Tasks</vt:lpstr>
      <vt:lpstr>Accuracy Example</vt:lpstr>
      <vt:lpstr>Discussion and Questions 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VSR IQR Checklist Training PowerPoint Presentation</dc:title>
  <dc:subject>AQRS, QRT Management</dc:subject>
  <dc:creator>Department of Veterans Affairs, Veterans Benefits Administration, Compensation Service, STAFF</dc:creator>
  <cp:keywords>task based checklist,quality review,VSR</cp:keywords>
  <dc:description>This lesson provides information on the direction and method of using the new VSR Performance Checklist.</dc:description>
  <cp:lastModifiedBy>Kathleen Poole</cp:lastModifiedBy>
  <cp:revision>322</cp:revision>
  <cp:lastPrinted>2015-04-10T13:25:17Z</cp:lastPrinted>
  <dcterms:created xsi:type="dcterms:W3CDTF">2015-02-23T17:48:51Z</dcterms:created>
  <dcterms:modified xsi:type="dcterms:W3CDTF">2017-03-01T13:12:03Z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0x010100069849E5B31DB749ABB9FAFE4514D935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