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60" r:id="rId5"/>
    <p:sldMasterId id="2147483669" r:id="rId6"/>
    <p:sldMasterId id="2147483678" r:id="rId7"/>
  </p:sldMasterIdLst>
  <p:notesMasterIdLst>
    <p:notesMasterId r:id="rId28"/>
  </p:notesMasterIdLst>
  <p:sldIdLst>
    <p:sldId id="278" r:id="rId8"/>
    <p:sldId id="283" r:id="rId9"/>
    <p:sldId id="258" r:id="rId10"/>
    <p:sldId id="279" r:id="rId11"/>
    <p:sldId id="399" r:id="rId12"/>
    <p:sldId id="280" r:id="rId13"/>
    <p:sldId id="277" r:id="rId14"/>
    <p:sldId id="269" r:id="rId15"/>
    <p:sldId id="281" r:id="rId16"/>
    <p:sldId id="257" r:id="rId17"/>
    <p:sldId id="260" r:id="rId18"/>
    <p:sldId id="261" r:id="rId19"/>
    <p:sldId id="262" r:id="rId20"/>
    <p:sldId id="263" r:id="rId21"/>
    <p:sldId id="259" r:id="rId22"/>
    <p:sldId id="400" r:id="rId23"/>
    <p:sldId id="401" r:id="rId24"/>
    <p:sldId id="402" r:id="rId25"/>
    <p:sldId id="403" r:id="rId26"/>
    <p:sldId id="265" r:id="rId27"/>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gotsky, Dale, VBAVACO" initials="SDV" lastIdx="6" clrIdx="0">
    <p:extLst>
      <p:ext uri="{19B8F6BF-5375-455C-9EA6-DF929625EA0E}">
        <p15:presenceInfo xmlns:p15="http://schemas.microsoft.com/office/powerpoint/2012/main" userId="S-1-5-21-1409082233-764733703-682003330-1160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F79646"/>
    <a:srgbClr val="C0504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6226" autoAdjust="0"/>
  </p:normalViewPr>
  <p:slideViewPr>
    <p:cSldViewPr>
      <p:cViewPr varScale="1">
        <p:scale>
          <a:sx n="84" d="100"/>
          <a:sy n="84" d="100"/>
        </p:scale>
        <p:origin x="160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78CD6A-0C65-468D-A4EB-688B9EE94C46}" type="datetimeFigureOut">
              <a:rPr lang="en-US" smtClean="0"/>
              <a:t>1/8/2020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4D4994-2571-4112-9CC7-517F7680B528}" type="slidenum">
              <a:rPr lang="en-US" smtClean="0"/>
              <a:t>‹#›</a:t>
            </a:fld>
            <a:endParaRPr lang="en-US"/>
          </a:p>
        </p:txBody>
      </p:sp>
    </p:spTree>
    <p:extLst>
      <p:ext uri="{BB962C8B-B14F-4D97-AF65-F5344CB8AC3E}">
        <p14:creationId xmlns:p14="http://schemas.microsoft.com/office/powerpoint/2010/main" val="24452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392113"/>
            <a:ext cx="4648200" cy="3486150"/>
          </a:xfrm>
        </p:spPr>
      </p:sp>
      <p:sp>
        <p:nvSpPr>
          <p:cNvPr id="3" name="Notes Placeholder 2"/>
          <p:cNvSpPr>
            <a:spLocks noGrp="1"/>
          </p:cNvSpPr>
          <p:nvPr>
            <p:ph type="body" idx="1"/>
          </p:nvPr>
        </p:nvSpPr>
        <p:spPr>
          <a:xfrm>
            <a:off x="228601" y="3928110"/>
            <a:ext cx="6553200" cy="5368290"/>
          </a:xfrm>
        </p:spPr>
        <p:txBody>
          <a:bodyPr/>
          <a:lstStyle/>
          <a:p>
            <a:r>
              <a:rPr lang="en-US" b="1" dirty="0"/>
              <a:t>Narrator</a:t>
            </a:r>
            <a:r>
              <a:rPr lang="en-US" b="1" baseline="0" dirty="0"/>
              <a:t> – Dale Sagotsky</a:t>
            </a:r>
            <a:r>
              <a:rPr lang="en-US" dirty="0"/>
              <a:t>(15 / 7  mins)</a:t>
            </a:r>
            <a:endParaRPr lang="en-US" baseline="0" dirty="0"/>
          </a:p>
          <a:p>
            <a:r>
              <a:rPr lang="en-US" b="1" baseline="0" dirty="0"/>
              <a:t>Slide Instructions – </a:t>
            </a:r>
          </a:p>
          <a:p>
            <a:pPr marL="174689" indent="-174689">
              <a:buFont typeface="Arial" panose="020B0604020202020204" pitchFamily="34" charset="0"/>
              <a:buChar char="•"/>
            </a:pPr>
            <a:r>
              <a:rPr lang="en-US" b="0" baseline="0" dirty="0"/>
              <a:t>Open Lync/slide 15 minutes before call begins</a:t>
            </a:r>
          </a:p>
          <a:p>
            <a:pPr marL="174689" indent="-174689">
              <a:buFont typeface="Arial" panose="020B0604020202020204" pitchFamily="34" charset="0"/>
              <a:buChar char="•"/>
            </a:pPr>
            <a:r>
              <a:rPr lang="en-US" baseline="0" dirty="0"/>
              <a:t>Start Video when call begins (office start time of call) </a:t>
            </a:r>
          </a:p>
          <a:p>
            <a:pPr marL="174689" indent="-174689">
              <a:buFont typeface="Arial" panose="020B0604020202020204" pitchFamily="34" charset="0"/>
              <a:buChar char="•"/>
            </a:pPr>
            <a:r>
              <a:rPr lang="en-US" baseline="0" dirty="0"/>
              <a:t>Place all participants microphones in lecture mode (mute)</a:t>
            </a:r>
          </a:p>
          <a:p>
            <a:endParaRPr lang="en-US" baseline="0" dirty="0"/>
          </a:p>
          <a:p>
            <a:pPr defTabSz="931671"/>
            <a:r>
              <a:rPr lang="en-US" b="1" dirty="0"/>
              <a:t>Slide</a:t>
            </a:r>
            <a:r>
              <a:rPr lang="en-US" b="1" baseline="0" dirty="0"/>
              <a:t> Notes </a:t>
            </a:r>
            <a:r>
              <a:rPr lang="en-US" baseline="0" dirty="0"/>
              <a:t>– Copy text “</a:t>
            </a:r>
            <a:r>
              <a:rPr lang="en-US" i="1" dirty="0"/>
              <a:t>A facilitator is currently talking.</a:t>
            </a:r>
            <a:r>
              <a:rPr lang="en-US" i="1" baseline="0" dirty="0"/>
              <a:t> If you cannot hear</a:t>
            </a:r>
            <a:r>
              <a:rPr lang="en-US" i="1" dirty="0"/>
              <a:t>, please place a ‘sad</a:t>
            </a:r>
            <a:r>
              <a:rPr lang="en-US" i="1" baseline="0" dirty="0"/>
              <a:t> face’</a:t>
            </a:r>
            <a:r>
              <a:rPr lang="en-US" i="1" dirty="0"/>
              <a:t> emoticon in the chat box</a:t>
            </a:r>
            <a:r>
              <a:rPr lang="en-US" dirty="0"/>
              <a:t>.” </a:t>
            </a:r>
          </a:p>
          <a:p>
            <a:endParaRPr lang="en-US" dirty="0"/>
          </a:p>
          <a:p>
            <a:r>
              <a:rPr lang="en-US" b="1" dirty="0"/>
              <a:t>Slide Narration – </a:t>
            </a:r>
          </a:p>
          <a:p>
            <a:r>
              <a:rPr lang="en-US" dirty="0"/>
              <a:t>Hello</a:t>
            </a:r>
            <a:r>
              <a:rPr lang="en-US" baseline="0" dirty="0"/>
              <a:t>, Welcome to the </a:t>
            </a:r>
            <a:r>
              <a:rPr lang="en-US" dirty="0"/>
              <a:t>New Manager Training</a:t>
            </a:r>
            <a:r>
              <a:rPr lang="en-US" baseline="0" dirty="0"/>
              <a:t> Lync Session Call.  The call will begin in (15 /7 start time) minutes.  </a:t>
            </a:r>
          </a:p>
          <a:p>
            <a:endParaRPr lang="en-US" baseline="0" dirty="0"/>
          </a:p>
          <a:p>
            <a:pPr marL="174689" indent="-174689">
              <a:buFont typeface="Arial" panose="020B0604020202020204" pitchFamily="34" charset="0"/>
              <a:buChar char="•"/>
            </a:pPr>
            <a:r>
              <a:rPr lang="en-US" baseline="0" dirty="0"/>
              <a:t>Please remember to mute your microphones when you are not speaking. </a:t>
            </a:r>
          </a:p>
          <a:p>
            <a:pPr marL="174689" indent="-174689">
              <a:buFont typeface="Arial" panose="020B0604020202020204" pitchFamily="34" charset="0"/>
              <a:buChar char="•"/>
            </a:pPr>
            <a:r>
              <a:rPr lang="en-US" baseline="0" dirty="0"/>
              <a:t>If you are calling in by phone, please ensure your microphone and speaker on your computer is muted. This will prevent feedback</a:t>
            </a:r>
          </a:p>
          <a:p>
            <a:pPr marL="171431" indent="-171431">
              <a:buFont typeface="Arial" panose="020B0604020202020204" pitchFamily="34" charset="0"/>
              <a:buChar char="•"/>
            </a:pPr>
            <a:r>
              <a:rPr lang="en-US" dirty="0"/>
              <a:t>Please do not use the Instant Message window for general discussion or commentary as it can be distracting to the audience and presenter.</a:t>
            </a:r>
          </a:p>
          <a:p>
            <a:pPr marL="171431" indent="-171431">
              <a:buFont typeface="Arial" panose="020B0604020202020204" pitchFamily="34" charset="0"/>
              <a:buChar char="•"/>
            </a:pPr>
            <a:r>
              <a:rPr lang="en-US" dirty="0"/>
              <a:t>Please post questions at the end of the call during the Q&amp;A portion. Questions will be answered in the order they are received, within the remaining time of the Hotline call.</a:t>
            </a:r>
          </a:p>
          <a:p>
            <a:pPr defTabSz="931671"/>
            <a:endParaRPr lang="en-US" dirty="0"/>
          </a:p>
          <a:p>
            <a:pPr defTabSz="931671"/>
            <a:r>
              <a:rPr lang="en-US" dirty="0"/>
              <a:t>The</a:t>
            </a:r>
            <a:r>
              <a:rPr lang="en-US" baseline="0" dirty="0"/>
              <a:t> video is currently active and you should see the presenter.  If you do not see the presenter, select Video at the top of your window to activate the video.  Be sure to pause your video. </a:t>
            </a:r>
          </a:p>
          <a:p>
            <a:pPr defTabSz="931671"/>
            <a:endParaRPr lang="en-US" dirty="0"/>
          </a:p>
          <a:p>
            <a:pPr defTabSz="931671"/>
            <a:r>
              <a:rPr lang="en-US" dirty="0"/>
              <a:t>(omit</a:t>
            </a:r>
            <a:r>
              <a:rPr lang="en-US" baseline="0" dirty="0"/>
              <a:t> at start time) </a:t>
            </a:r>
            <a:r>
              <a:rPr lang="en-US" dirty="0"/>
              <a:t>Please</a:t>
            </a:r>
            <a:r>
              <a:rPr lang="en-US" baseline="0" dirty="0"/>
              <a:t> </a:t>
            </a:r>
            <a:r>
              <a:rPr lang="en-US" b="1" baseline="0" dirty="0"/>
              <a:t>stand by until  the call begins. </a:t>
            </a:r>
            <a:endParaRPr lang="en-US" b="1" dirty="0"/>
          </a:p>
          <a:p>
            <a:pPr marL="174689" indent="-1746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DBB7C3-9A60-4780-BF7E-18E95E50321D}" type="slidenum">
              <a:rPr lang="en-US" smtClean="0"/>
              <a:t>1</a:t>
            </a:fld>
            <a:endParaRPr lang="en-US"/>
          </a:p>
        </p:txBody>
      </p:sp>
    </p:spTree>
    <p:extLst>
      <p:ext uri="{BB962C8B-B14F-4D97-AF65-F5344CB8AC3E}">
        <p14:creationId xmlns:p14="http://schemas.microsoft.com/office/powerpoint/2010/main" val="331057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training,</a:t>
            </a:r>
            <a:r>
              <a:rPr lang="en-US" baseline="0" dirty="0"/>
              <a:t> p</a:t>
            </a:r>
            <a:r>
              <a:rPr lang="en-US" dirty="0"/>
              <a:t>articipants will be provided with the following information: </a:t>
            </a:r>
          </a:p>
          <a:p>
            <a:pPr marL="640594" lvl="1" indent="-174708">
              <a:buFont typeface="Arial" panose="020B0604020202020204" pitchFamily="34" charset="0"/>
              <a:buChar char="•"/>
            </a:pPr>
            <a:r>
              <a:rPr lang="en-US" dirty="0"/>
              <a:t>Coaching Overview</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Coaching Skills </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Determining Coaching Role</a:t>
            </a:r>
          </a:p>
          <a:p>
            <a:pPr marL="640594" lvl="1" indent="-174708">
              <a:buFont typeface="Arial" panose="020B0604020202020204" pitchFamily="34" charset="0"/>
              <a:buChar char="•"/>
            </a:pPr>
            <a:endParaRPr lang="en-US" dirty="0"/>
          </a:p>
          <a:p>
            <a:pPr marL="640594" lvl="1" indent="-174708">
              <a:buFont typeface="Arial" panose="020B0604020202020204" pitchFamily="34" charset="0"/>
              <a:buChar char="•"/>
            </a:pPr>
            <a:r>
              <a:rPr lang="en-US" dirty="0"/>
              <a:t>VR&amp;E Coaching Requirements</a:t>
            </a:r>
          </a:p>
          <a:p>
            <a:endParaRPr lang="en-US" dirty="0"/>
          </a:p>
        </p:txBody>
      </p:sp>
      <p:sp>
        <p:nvSpPr>
          <p:cNvPr id="4" name="Slide Number Placeholder 3"/>
          <p:cNvSpPr>
            <a:spLocks noGrp="1"/>
          </p:cNvSpPr>
          <p:nvPr>
            <p:ph type="sldNum" sz="quarter" idx="10"/>
          </p:nvPr>
        </p:nvSpPr>
        <p:spPr/>
        <p:txBody>
          <a:bodyPr/>
          <a:lstStyle/>
          <a:p>
            <a:fld id="{D14D4994-2571-4112-9CC7-517F7680B528}" type="slidenum">
              <a:rPr lang="en-US" smtClean="0"/>
              <a:t>10</a:t>
            </a:fld>
            <a:endParaRPr lang="en-US"/>
          </a:p>
        </p:txBody>
      </p:sp>
    </p:spTree>
    <p:extLst>
      <p:ext uri="{BB962C8B-B14F-4D97-AF65-F5344CB8AC3E}">
        <p14:creationId xmlns:p14="http://schemas.microsoft.com/office/powerpoint/2010/main" val="52992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What is Coaching?</a:t>
            </a:r>
          </a:p>
          <a:p>
            <a:endParaRPr lang="en-US" altLang="en-US" dirty="0"/>
          </a:p>
          <a:p>
            <a:pPr defTabSz="931774">
              <a:defRPr/>
            </a:pPr>
            <a:r>
              <a:rPr lang="en-US" altLang="en-US" dirty="0"/>
              <a:t>To be a good coach, you need a good understanding of what coaching is – for example, what roles you may need to adopt, what skills you need, and how to get an individual on board with coaching.</a:t>
            </a:r>
          </a:p>
          <a:p>
            <a:pPr defTabSz="931774">
              <a:defRPr/>
            </a:pPr>
            <a:endParaRPr lang="en-US" altLang="en-US" dirty="0"/>
          </a:p>
          <a:p>
            <a:pPr defTabSz="931774" eaLnBrk="0" fontAlgn="base" hangingPunct="0">
              <a:spcBef>
                <a:spcPct val="30000"/>
              </a:spcBef>
              <a:spcAft>
                <a:spcPct val="0"/>
              </a:spcAft>
              <a:buSzPct val="150000"/>
              <a:defRPr/>
            </a:pPr>
            <a:r>
              <a:rPr lang="en-US" altLang="en-US" sz="1000" dirty="0">
                <a:solidFill>
                  <a:prstClr val="black"/>
                </a:solidFill>
                <a:latin typeface="Arial" pitchFamily="34" charset="0"/>
                <a:cs typeface="Arial" pitchFamily="34" charset="0"/>
              </a:rPr>
              <a:t>Coaching means different things to different people, but it's usually considered to be a dynamic collaborative relationship between a coach and a coachee. It also involves the coach and coachee communicating and interacting to help the coachee achieve growth, develop professionally, and improve performance.</a:t>
            </a:r>
          </a:p>
          <a:p>
            <a:pPr defTabSz="931774" eaLnBrk="0" fontAlgn="base" hangingPunct="0">
              <a:spcBef>
                <a:spcPct val="30000"/>
              </a:spcBef>
              <a:spcAft>
                <a:spcPct val="0"/>
              </a:spcAft>
              <a:buSzPct val="150000"/>
              <a:defRPr/>
            </a:pPr>
            <a:endParaRPr lang="en-US" altLang="en-US" sz="1000" dirty="0">
              <a:solidFill>
                <a:prstClr val="black"/>
              </a:solidFill>
              <a:latin typeface="Arial" pitchFamily="34" charset="0"/>
              <a:cs typeface="Arial" pitchFamily="34" charset="0"/>
            </a:endParaRPr>
          </a:p>
          <a:p>
            <a:pPr defTabSz="931774" eaLnBrk="0" fontAlgn="base" hangingPunct="0">
              <a:spcBef>
                <a:spcPct val="30000"/>
              </a:spcBef>
              <a:spcAft>
                <a:spcPct val="0"/>
              </a:spcAft>
              <a:buSzPct val="150000"/>
              <a:defRPr/>
            </a:pPr>
            <a:r>
              <a:rPr lang="en-US" altLang="en-US" sz="1000" dirty="0">
                <a:solidFill>
                  <a:prstClr val="black"/>
                </a:solidFill>
                <a:latin typeface="Arial" pitchFamily="34" charset="0"/>
                <a:cs typeface="Arial" pitchFamily="34" charset="0"/>
              </a:rPr>
              <a:t>The fact is, coaching can be perceived in many different ways. For instance, it might mean helping someone to set goals and achieve results.</a:t>
            </a:r>
          </a:p>
          <a:p>
            <a:pPr defTabSz="931774" eaLnBrk="0" fontAlgn="base" hangingPunct="0">
              <a:spcBef>
                <a:spcPct val="30000"/>
              </a:spcBef>
              <a:spcAft>
                <a:spcPct val="0"/>
              </a:spcAft>
              <a:buSzPct val="150000"/>
              <a:defRPr/>
            </a:pPr>
            <a:endParaRPr lang="en-US" altLang="en-US" sz="1000" dirty="0">
              <a:solidFill>
                <a:prstClr val="black"/>
              </a:solidFill>
              <a:latin typeface="Arial" pitchFamily="34" charset="0"/>
              <a:cs typeface="Arial" pitchFamily="34" charset="0"/>
            </a:endParaRPr>
          </a:p>
          <a:p>
            <a:pPr defTabSz="931774" eaLnBrk="0" fontAlgn="base" hangingPunct="0">
              <a:spcBef>
                <a:spcPct val="30000"/>
              </a:spcBef>
              <a:spcAft>
                <a:spcPct val="0"/>
              </a:spcAft>
              <a:buSzPct val="150000"/>
              <a:defRPr/>
            </a:pPr>
            <a:r>
              <a:rPr lang="en-US" altLang="en-US" sz="1000" dirty="0">
                <a:solidFill>
                  <a:prstClr val="black"/>
                </a:solidFill>
                <a:latin typeface="Arial" pitchFamily="34" charset="0"/>
                <a:cs typeface="Arial" pitchFamily="34" charset="0"/>
              </a:rPr>
              <a:t>Coaching can also involve sharing your wisdom and experience to help someone with less expertise.</a:t>
            </a:r>
          </a:p>
          <a:p>
            <a:pPr defTabSz="931774" eaLnBrk="0" fontAlgn="base" hangingPunct="0">
              <a:spcBef>
                <a:spcPct val="30000"/>
              </a:spcBef>
              <a:spcAft>
                <a:spcPct val="0"/>
              </a:spcAft>
              <a:buSzPct val="150000"/>
              <a:defRPr/>
            </a:pPr>
            <a:endParaRPr lang="en-US" altLang="en-US" sz="1000" dirty="0">
              <a:solidFill>
                <a:prstClr val="black"/>
              </a:solidFill>
              <a:latin typeface="Arial" pitchFamily="34" charset="0"/>
              <a:cs typeface="Arial" pitchFamily="34" charset="0"/>
            </a:endParaRPr>
          </a:p>
          <a:p>
            <a:pPr defTabSz="931774" eaLnBrk="0" fontAlgn="base" hangingPunct="0">
              <a:spcBef>
                <a:spcPct val="30000"/>
              </a:spcBef>
              <a:spcAft>
                <a:spcPct val="0"/>
              </a:spcAft>
              <a:buSzPct val="150000"/>
              <a:defRPr/>
            </a:pPr>
            <a:r>
              <a:rPr lang="en-US" altLang="en-US" sz="1000" dirty="0">
                <a:solidFill>
                  <a:prstClr val="black"/>
                </a:solidFill>
                <a:latin typeface="Arial" pitchFamily="34" charset="0"/>
                <a:cs typeface="Arial" pitchFamily="34" charset="0"/>
              </a:rPr>
              <a:t>And coaching can be as simple as offering feedback to help someone realize which steps are needed to improve performance.</a:t>
            </a:r>
          </a:p>
          <a:p>
            <a:pPr defTabSz="931774">
              <a:defRPr/>
            </a:pPr>
            <a:endParaRPr lang="en-US" altLang="en-US" dirty="0"/>
          </a:p>
          <a:p>
            <a:pPr defTabSz="931774">
              <a:defRPr/>
            </a:pPr>
            <a:r>
              <a:rPr lang="en-US" altLang="en-US" b="1" dirty="0"/>
              <a:t>Benefits of Coaching</a:t>
            </a:r>
          </a:p>
          <a:p>
            <a:pPr defTabSz="931774">
              <a:defRPr/>
            </a:pPr>
            <a:endParaRPr lang="en-US" altLang="en-US" b="1" dirty="0"/>
          </a:p>
          <a:p>
            <a:r>
              <a:rPr lang="en-US" altLang="en-US" dirty="0"/>
              <a:t>And coaching has clear benefits – for your organization and you. When you improve your coaching skills, you'll be able to </a:t>
            </a:r>
            <a:r>
              <a:rPr lang="en-US" altLang="en-US" u="sng" dirty="0"/>
              <a:t>impart your knowledge </a:t>
            </a:r>
            <a:r>
              <a:rPr lang="en-US" altLang="en-US" dirty="0"/>
              <a:t>onto your </a:t>
            </a:r>
            <a:r>
              <a:rPr lang="en-US" altLang="en-US" dirty="0" err="1"/>
              <a:t>coachees</a:t>
            </a:r>
            <a:r>
              <a:rPr lang="en-US" altLang="en-US" dirty="0"/>
              <a:t>.</a:t>
            </a:r>
          </a:p>
          <a:p>
            <a:r>
              <a:rPr lang="en-US" altLang="en-US" dirty="0"/>
              <a:t> </a:t>
            </a:r>
          </a:p>
          <a:p>
            <a:r>
              <a:rPr lang="en-US" altLang="en-US" dirty="0"/>
              <a:t>As a result, your </a:t>
            </a:r>
            <a:r>
              <a:rPr lang="en-US" altLang="en-US" b="1" dirty="0"/>
              <a:t>organization benefits </a:t>
            </a:r>
            <a:r>
              <a:rPr lang="en-US" altLang="en-US" dirty="0"/>
              <a:t>from </a:t>
            </a:r>
            <a:r>
              <a:rPr lang="en-US" altLang="en-US" u="sng" dirty="0"/>
              <a:t>increased productivity, improvements in quality, and enhanced organizational strength</a:t>
            </a:r>
            <a:r>
              <a:rPr lang="en-US" altLang="en-US" dirty="0"/>
              <a:t>. And </a:t>
            </a:r>
            <a:r>
              <a:rPr lang="en-US" altLang="en-US" b="1" dirty="0"/>
              <a:t>you benefit </a:t>
            </a:r>
            <a:r>
              <a:rPr lang="en-US" altLang="en-US" dirty="0"/>
              <a:t>as well. You'll </a:t>
            </a:r>
            <a:r>
              <a:rPr lang="en-US" altLang="en-US" u="sng" dirty="0"/>
              <a:t>learn new skills and improve your standard of work</a:t>
            </a:r>
            <a:r>
              <a:rPr lang="en-US" altLang="en-US" dirty="0"/>
              <a:t>. Improving your coaching skills will help you </a:t>
            </a:r>
            <a:r>
              <a:rPr lang="en-US" altLang="en-US" u="sng" dirty="0"/>
              <a:t>gain confidence and probably lead to increased job satisfaction.</a:t>
            </a:r>
          </a:p>
          <a:p>
            <a:endParaRPr lang="en-ZA" altLang="en-US" u="sng" dirty="0"/>
          </a:p>
          <a:p>
            <a:r>
              <a:rPr lang="en-ZA" altLang="en-US" dirty="0"/>
              <a:t>So coaching offers numerous benefits. But you should also recognize that the coaching role has its limits. Even though you want to help your </a:t>
            </a:r>
            <a:r>
              <a:rPr lang="en-ZA" altLang="en-US" dirty="0" err="1"/>
              <a:t>coachees</a:t>
            </a:r>
            <a:r>
              <a:rPr lang="en-ZA" altLang="en-US" dirty="0"/>
              <a:t> achieve their full potential, your goal isn't to be a trainer, </a:t>
            </a:r>
            <a:r>
              <a:rPr lang="en-ZA" altLang="en-US" dirty="0" err="1"/>
              <a:t>counselor</a:t>
            </a:r>
            <a:r>
              <a:rPr lang="en-ZA" altLang="en-US" dirty="0"/>
              <a:t>, or therapist.</a:t>
            </a:r>
          </a:p>
          <a:p>
            <a:endParaRPr lang="en-ZA" altLang="en-US" dirty="0"/>
          </a:p>
          <a:p>
            <a:r>
              <a:rPr lang="en-ZA" altLang="en-US" b="1" dirty="0"/>
              <a:t>Q: Based</a:t>
            </a:r>
            <a:r>
              <a:rPr lang="en-ZA" altLang="en-US" b="1" baseline="0" dirty="0"/>
              <a:t> on the bios and coaching information that was collected, most of you all have participated as a coach and/or mentor before, please share how this type of relationship has benefited you? </a:t>
            </a:r>
            <a:endParaRPr lang="en-US" altLang="en-US" b="1" dirty="0"/>
          </a:p>
          <a:p>
            <a:pPr defTabSz="931774">
              <a:defRPr/>
            </a:pPr>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D14D4994-2571-4112-9CC7-517F7680B528}" type="slidenum">
              <a:rPr lang="en-US" smtClean="0"/>
              <a:t>11</a:t>
            </a:fld>
            <a:endParaRPr lang="en-US"/>
          </a:p>
        </p:txBody>
      </p:sp>
    </p:spTree>
    <p:extLst>
      <p:ext uri="{BB962C8B-B14F-4D97-AF65-F5344CB8AC3E}">
        <p14:creationId xmlns:p14="http://schemas.microsoft.com/office/powerpoint/2010/main" val="3413531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Listening:</a:t>
            </a:r>
            <a:r>
              <a:rPr lang="en-US" b="1" u="sng" baseline="0" dirty="0"/>
              <a:t> </a:t>
            </a:r>
          </a:p>
          <a:p>
            <a:r>
              <a:rPr lang="en-US" altLang="en-US" dirty="0"/>
              <a:t>If you want to be an effective coach, the first skill you need is the ability to listen. This is more than just passively taking in what the other person is saying. You should use active listening techniques to discern needs. For instance, listen for key words and repeat them back to ensure you've understood. And be aware of the other person's body language. If someone seems upset, don't make light of the situation. If the person is tense, try to create a less stressful atmosphere.</a:t>
            </a:r>
          </a:p>
          <a:p>
            <a:endParaRPr lang="en-US" altLang="en-US" dirty="0"/>
          </a:p>
          <a:p>
            <a:r>
              <a:rPr lang="en-US" altLang="en-US" dirty="0"/>
              <a:t>The most important part of listening is also the most challenging for many people. You should keep your own ideas to yourself until the other person has finished speaking.</a:t>
            </a:r>
          </a:p>
          <a:p>
            <a:endParaRPr lang="en-US" altLang="en-US" dirty="0"/>
          </a:p>
          <a:p>
            <a:r>
              <a:rPr lang="en-US" altLang="en-US" dirty="0"/>
              <a:t>This sends the powerful message that you're giving your full attention and that what the person has to say is valuable.</a:t>
            </a:r>
          </a:p>
          <a:p>
            <a:endParaRPr lang="en-US" altLang="en-US" dirty="0"/>
          </a:p>
          <a:p>
            <a:r>
              <a:rPr lang="en-US" altLang="en-US" dirty="0"/>
              <a:t>Another benefit of observing and listening with your full attention is that you'll naturally develop empathy for the person you're coaching. When you're able to put yourself in your </a:t>
            </a:r>
            <a:r>
              <a:rPr lang="en-US" altLang="en-US" dirty="0" err="1"/>
              <a:t>coachee's</a:t>
            </a:r>
            <a:r>
              <a:rPr lang="en-US" altLang="en-US" dirty="0"/>
              <a:t> shoes, you'll be more in tune with that person's feelings. This can help you identify which emotions might be behind a problem.</a:t>
            </a:r>
          </a:p>
          <a:p>
            <a:endParaRPr lang="en-US" altLang="en-US" dirty="0"/>
          </a:p>
          <a:p>
            <a:r>
              <a:rPr lang="en-US" altLang="en-US" dirty="0"/>
              <a:t>Without listening skills, there's a good chance the person you're coaching will feel like you don't care about her ideas or problems.</a:t>
            </a:r>
          </a:p>
          <a:p>
            <a:endParaRPr lang="en-US" dirty="0"/>
          </a:p>
          <a:p>
            <a:r>
              <a:rPr lang="en-US" b="1" u="sng" dirty="0"/>
              <a:t>Setting Goals:</a:t>
            </a:r>
          </a:p>
          <a:p>
            <a:pPr defTabSz="931774" eaLnBrk="0" fontAlgn="base" hangingPunct="0">
              <a:spcBef>
                <a:spcPct val="30000"/>
              </a:spcBef>
              <a:spcAft>
                <a:spcPct val="0"/>
              </a:spcAft>
              <a:buSzPct val="150000"/>
              <a:defRPr/>
            </a:pPr>
            <a:r>
              <a:rPr lang="en-US" altLang="en-US" sz="1000" dirty="0">
                <a:solidFill>
                  <a:prstClr val="black"/>
                </a:solidFill>
                <a:latin typeface="Arial" pitchFamily="34" charset="0"/>
                <a:cs typeface="Arial" pitchFamily="34" charset="0"/>
              </a:rPr>
              <a:t>The second skill you need to be a good coach is the ability to help your coachee set goals. It's vital that you both agree on these goals. </a:t>
            </a:r>
          </a:p>
          <a:p>
            <a:pPr defTabSz="931774" eaLnBrk="0" fontAlgn="base" hangingPunct="0">
              <a:spcBef>
                <a:spcPct val="30000"/>
              </a:spcBef>
              <a:spcAft>
                <a:spcPct val="0"/>
              </a:spcAft>
              <a:buSzPct val="150000"/>
              <a:defRPr/>
            </a:pPr>
            <a:endParaRPr lang="en-US" altLang="en-US" sz="1000" dirty="0">
              <a:solidFill>
                <a:prstClr val="black"/>
              </a:solidFill>
              <a:latin typeface="Arial" pitchFamily="34" charset="0"/>
              <a:cs typeface="Arial" pitchFamily="34" charset="0"/>
            </a:endParaRPr>
          </a:p>
          <a:p>
            <a:pPr defTabSz="931774" eaLnBrk="0" fontAlgn="base" hangingPunct="0">
              <a:spcBef>
                <a:spcPct val="30000"/>
              </a:spcBef>
              <a:spcAft>
                <a:spcPct val="0"/>
              </a:spcAft>
              <a:buSzPct val="150000"/>
              <a:defRPr/>
            </a:pPr>
            <a:r>
              <a:rPr lang="en-US" altLang="en-US" sz="1000" dirty="0">
                <a:latin typeface="Arial" pitchFamily="34" charset="0"/>
                <a:cs typeface="Arial" pitchFamily="34" charset="0"/>
              </a:rPr>
              <a:t>For instance, the average (Number of Days to entitlement is 45 days). However, the Coachee RO is performing at 55 days to entitlement &amp; the Coachee plans on reducing this number to an average of 37 days within one month.  As a Coach, you may step in to help the coachee review the number of days to entitlement, to develop a more realistic goal that would get them closer to the actual performance standards with 3 months.     </a:t>
            </a:r>
          </a:p>
          <a:p>
            <a:pPr defTabSz="931774" eaLnBrk="0" fontAlgn="base" hangingPunct="0">
              <a:spcBef>
                <a:spcPct val="30000"/>
              </a:spcBef>
              <a:spcAft>
                <a:spcPct val="0"/>
              </a:spcAft>
              <a:buSzPct val="150000"/>
              <a:defRPr/>
            </a:pPr>
            <a:endParaRPr lang="en-US" altLang="en-US" sz="1000" dirty="0">
              <a:solidFill>
                <a:prstClr val="black"/>
              </a:solidFill>
              <a:latin typeface="Arial" pitchFamily="34" charset="0"/>
              <a:cs typeface="Arial" pitchFamily="34" charset="0"/>
            </a:endParaRPr>
          </a:p>
          <a:p>
            <a:pPr defTabSz="931774" eaLnBrk="0" fontAlgn="base" hangingPunct="0">
              <a:spcBef>
                <a:spcPct val="30000"/>
              </a:spcBef>
              <a:spcAft>
                <a:spcPct val="0"/>
              </a:spcAft>
              <a:buSzPct val="150000"/>
              <a:defRPr/>
            </a:pPr>
            <a:r>
              <a:rPr lang="en-US" altLang="en-US" sz="1000" dirty="0">
                <a:solidFill>
                  <a:prstClr val="black"/>
                </a:solidFill>
                <a:latin typeface="Arial" pitchFamily="34" charset="0"/>
                <a:cs typeface="Arial" pitchFamily="34" charset="0"/>
              </a:rPr>
              <a:t>Coaching is, by nature, focused on goals. You need to be able to elicit clearly defined goals from your coachee. You can do this by asking questions from a goal-focused perspective. For example, you might ask your coachee how something he's doing helps him reach his goals. Or you might reframe problems as goals – if your coachee is having problems with a colleague, you could ask the coachee what's needed to improve that relationship.</a:t>
            </a:r>
          </a:p>
          <a:p>
            <a:pPr defTabSz="931774" eaLnBrk="0" fontAlgn="base" hangingPunct="0">
              <a:spcBef>
                <a:spcPct val="30000"/>
              </a:spcBef>
              <a:spcAft>
                <a:spcPct val="0"/>
              </a:spcAft>
              <a:buSzPct val="150000"/>
              <a:defRPr/>
            </a:pPr>
            <a:endParaRPr lang="en-US" altLang="en-US" sz="1000" dirty="0">
              <a:solidFill>
                <a:prstClr val="black"/>
              </a:solidFill>
              <a:latin typeface="Arial" pitchFamily="34" charset="0"/>
              <a:cs typeface="Arial" pitchFamily="34" charset="0"/>
            </a:endParaRPr>
          </a:p>
          <a:p>
            <a:r>
              <a:rPr lang="en-US" altLang="en-US" sz="1000" dirty="0"/>
              <a:t>You're probably familiar with the concept of SMART goals.</a:t>
            </a:r>
          </a:p>
          <a:p>
            <a:endParaRPr lang="en-US" altLang="en-US" sz="1000" dirty="0"/>
          </a:p>
          <a:p>
            <a:r>
              <a:rPr lang="en-US" altLang="en-US" sz="1000" dirty="0"/>
              <a:t>For your coachee to get anything meaningful out of the goal-setting process, goals must be specific, measurable, attainable, realistic, and time sensitive.</a:t>
            </a:r>
          </a:p>
          <a:p>
            <a:endParaRPr lang="en-US" altLang="en-US" sz="1000" dirty="0"/>
          </a:p>
          <a:p>
            <a:r>
              <a:rPr lang="en-US" altLang="en-US" sz="1000" b="1" u="sng" dirty="0"/>
              <a:t>Questioning: </a:t>
            </a:r>
          </a:p>
          <a:p>
            <a:r>
              <a:rPr lang="en-US" altLang="en-US" sz="1000" dirty="0"/>
              <a:t>One of the best ways to find out how to approach a problem is to simply ask what the coachee thinks. That's why the third coaching skill, questioning, is so important. When you ask questions, you can elicit ideas from the coachee about how to approach a problem instead of imposing your own ideas. This is a key aspect of questioning – tapping into the </a:t>
            </a:r>
            <a:r>
              <a:rPr lang="en-US" altLang="en-US" sz="1000" dirty="0" err="1"/>
              <a:t>coachee's</a:t>
            </a:r>
            <a:r>
              <a:rPr lang="en-US" altLang="en-US" sz="1000" dirty="0"/>
              <a:t> creativity.</a:t>
            </a:r>
          </a:p>
          <a:p>
            <a:endParaRPr lang="en-US" altLang="en-US" sz="1000" dirty="0"/>
          </a:p>
          <a:p>
            <a:r>
              <a:rPr lang="en-US" altLang="en-US" sz="1000" dirty="0"/>
              <a:t>Asking questions can also focus the </a:t>
            </a:r>
            <a:r>
              <a:rPr lang="en-US" altLang="en-US" sz="1000" dirty="0" err="1"/>
              <a:t>coachee's</a:t>
            </a:r>
            <a:r>
              <a:rPr lang="en-US" altLang="en-US" sz="1000" dirty="0"/>
              <a:t> attention on a certain area. Maybe the person is having performance problems – if that's the case, you could ask questions to direct the </a:t>
            </a:r>
            <a:r>
              <a:rPr lang="en-US" altLang="en-US" sz="1000" dirty="0" err="1"/>
              <a:t>coachee's</a:t>
            </a:r>
            <a:r>
              <a:rPr lang="en-US" altLang="en-US" sz="1000" dirty="0"/>
              <a:t> attention to ways to improve performance. For instance, you could ask "What can you do to reduce the number of inactive Veterans on your caseload?"</a:t>
            </a:r>
          </a:p>
          <a:p>
            <a:endParaRPr lang="en-US" altLang="en-US" sz="1000" dirty="0"/>
          </a:p>
          <a:p>
            <a:r>
              <a:rPr lang="en-US" altLang="en-US" sz="1000" dirty="0"/>
              <a:t>Another benefit of asking questions is that it gives ownership of a problem to the coachee. Instead of telling the coachee how to solve a problem, you give the individual the tools to come up with ideas. This can foster a feeling of commitment in the coachee.</a:t>
            </a:r>
          </a:p>
          <a:p>
            <a:endParaRPr lang="en-US" altLang="en-US" sz="1000" b="1" dirty="0"/>
          </a:p>
          <a:p>
            <a:r>
              <a:rPr lang="en-US" altLang="en-US" sz="1000" b="1" u="sng" dirty="0"/>
              <a:t>Providing Support and Feedback:</a:t>
            </a:r>
          </a:p>
          <a:p>
            <a:r>
              <a:rPr lang="en-US" altLang="en-US" sz="1000" dirty="0"/>
              <a:t>The final skill you need to be an effective coach is the ability to provide support and feedback. If your coachee is feeling discouraged or unable to complete a task, being an encouraging presence may be all that's required to get back on track. You can encourage a coachee by reassuring him of his ability to accomplish a goal, by showing you have confidence in him, and by not letting him give up. Even saying something as simple as "Don't give up" can be enough to restore confidence.</a:t>
            </a:r>
          </a:p>
          <a:p>
            <a:endParaRPr lang="en-US" altLang="en-US" sz="1000" dirty="0"/>
          </a:p>
          <a:p>
            <a:r>
              <a:rPr lang="en-US" altLang="en-US" sz="1000" dirty="0"/>
              <a:t>Providing feedback can be more challenging. The key is to deliver feedback that's specific and descriptive rather than vague and judgmental or subjective. You want to base your feedback on observed behavior and data.</a:t>
            </a:r>
          </a:p>
          <a:p>
            <a:endParaRPr lang="en-US" altLang="en-US" sz="1000" dirty="0"/>
          </a:p>
          <a:p>
            <a:r>
              <a:rPr lang="en-US" altLang="en-US" sz="1000" dirty="0"/>
              <a:t>For example, if you're giving feedback about a </a:t>
            </a:r>
            <a:r>
              <a:rPr lang="en-US" altLang="en-US" sz="1000" dirty="0" err="1"/>
              <a:t>coachee's</a:t>
            </a:r>
            <a:r>
              <a:rPr lang="en-US" altLang="en-US" sz="1000" dirty="0"/>
              <a:t> presentation, instead of just saying "Great job," which is vague, you should say something like "I really liked the way you answered those difficult questions during your presentation."</a:t>
            </a:r>
          </a:p>
          <a:p>
            <a:pPr defTabSz="931774" eaLnBrk="0" fontAlgn="base" hangingPunct="0">
              <a:spcBef>
                <a:spcPct val="30000"/>
              </a:spcBef>
              <a:spcAft>
                <a:spcPct val="0"/>
              </a:spcAft>
              <a:buSzPct val="150000"/>
              <a:defRPr/>
            </a:pPr>
            <a:endParaRPr lang="en-US" altLang="en-US" sz="1000" dirty="0">
              <a:solidFill>
                <a:prstClr val="black"/>
              </a:solidFill>
              <a:latin typeface="Arial" pitchFamily="34" charset="0"/>
              <a:cs typeface="Arial" pitchFamily="34" charset="0"/>
            </a:endParaRPr>
          </a:p>
          <a:p>
            <a:r>
              <a:rPr lang="en-US" b="1" u="sng" dirty="0"/>
              <a:t>Negative</a:t>
            </a:r>
            <a:r>
              <a:rPr lang="en-US" b="1" u="sng" baseline="0" dirty="0"/>
              <a:t> Feedback:</a:t>
            </a:r>
          </a:p>
          <a:p>
            <a:r>
              <a:rPr lang="en-US" altLang="en-US" dirty="0"/>
              <a:t>Inevitably, you'll have to give negative feedback, and this can be difficult. Ensure you've already given positive feedback before moving on to the negatives. Then you won't seem like a coach who only criticizes and never praises. Commenting on the behavior and not the individual can also make negative feedback seem less harsh. Focus on what the coachee can do in the future rather than on past mistakes. And avoid blaming the coachee if something goes wrong – this only leads to defensiveness.</a:t>
            </a:r>
          </a:p>
          <a:p>
            <a:endParaRPr lang="en-US" altLang="en-US" dirty="0"/>
          </a:p>
          <a:p>
            <a:r>
              <a:rPr lang="en-US" altLang="en-US" dirty="0"/>
              <a:t>Positive feedback: "I really appreciate how you handled that difficult customer. It's not easy keeping your cool in a situation like that, but you were very professional. Well done!"</a:t>
            </a:r>
          </a:p>
          <a:p>
            <a:endParaRPr lang="en-US" altLang="en-US" dirty="0"/>
          </a:p>
          <a:p>
            <a:r>
              <a:rPr lang="en-US" altLang="en-US" dirty="0"/>
              <a:t>Negative feedback: "Organizing conferences is a big task. This was your first time. You got a great venue, but you miscalculated the number of people who would be attending. It's really important to double check those numbers in the future."</a:t>
            </a:r>
          </a:p>
          <a:p>
            <a:endParaRPr lang="en-US" b="1" u="sng" dirty="0"/>
          </a:p>
        </p:txBody>
      </p:sp>
      <p:sp>
        <p:nvSpPr>
          <p:cNvPr id="4" name="Slide Number Placeholder 3"/>
          <p:cNvSpPr>
            <a:spLocks noGrp="1"/>
          </p:cNvSpPr>
          <p:nvPr>
            <p:ph type="sldNum" sz="quarter" idx="10"/>
          </p:nvPr>
        </p:nvSpPr>
        <p:spPr/>
        <p:txBody>
          <a:bodyPr/>
          <a:lstStyle/>
          <a:p>
            <a:fld id="{D14D4994-2571-4112-9CC7-517F7680B528}" type="slidenum">
              <a:rPr lang="en-US" smtClean="0"/>
              <a:t>12</a:t>
            </a:fld>
            <a:endParaRPr lang="en-US"/>
          </a:p>
        </p:txBody>
      </p:sp>
    </p:spTree>
    <p:extLst>
      <p:ext uri="{BB962C8B-B14F-4D97-AF65-F5344CB8AC3E}">
        <p14:creationId xmlns:p14="http://schemas.microsoft.com/office/powerpoint/2010/main" val="363023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ZA" dirty="0"/>
              <a:t>Your role will probably be different for each individual you coach. But you might ask yourself a few questions before you start coaching any individual:</a:t>
            </a:r>
          </a:p>
          <a:p>
            <a:pPr marL="174708" indent="-174708">
              <a:buFont typeface="Arial" pitchFamily="34" charset="0"/>
              <a:buChar char="•"/>
              <a:defRPr/>
            </a:pPr>
            <a:r>
              <a:rPr lang="en-US" dirty="0"/>
              <a:t>What does this individual need and what do I hope to accomplish as a coach?</a:t>
            </a:r>
          </a:p>
          <a:p>
            <a:pPr marL="174708" indent="-174708">
              <a:buFont typeface="Arial" pitchFamily="34" charset="0"/>
              <a:buChar char="•"/>
              <a:defRPr/>
            </a:pPr>
            <a:r>
              <a:rPr lang="en-US" dirty="0"/>
              <a:t>What are my unique strengths that make me a good coach?</a:t>
            </a:r>
          </a:p>
          <a:p>
            <a:pPr marL="174708" indent="-174708">
              <a:buFont typeface="Arial" pitchFamily="34" charset="0"/>
              <a:buChar char="•"/>
              <a:defRPr/>
            </a:pPr>
            <a:r>
              <a:rPr lang="en-US" dirty="0"/>
              <a:t>What knowledge do I have that I'd like to share with others?</a:t>
            </a:r>
          </a:p>
          <a:p>
            <a:pPr>
              <a:defRPr/>
            </a:pPr>
            <a:endParaRPr lang="en-US" dirty="0"/>
          </a:p>
          <a:p>
            <a:pPr>
              <a:defRPr/>
            </a:pPr>
            <a:r>
              <a:rPr lang="en-US" dirty="0"/>
              <a:t>The answers to these questions can help you clarify your role.</a:t>
            </a:r>
          </a:p>
          <a:p>
            <a:pPr>
              <a:defRPr/>
            </a:pPr>
            <a:endParaRPr lang="en-US" dirty="0"/>
          </a:p>
          <a:p>
            <a:pPr>
              <a:defRPr/>
            </a:pPr>
            <a:r>
              <a:rPr lang="en-US" dirty="0"/>
              <a:t>You need to be able to quickly recognize what each individual needs from you as a coach. And when you're clear about your role, you'll be able to coach more effectively.</a:t>
            </a:r>
          </a:p>
          <a:p>
            <a:endParaRPr lang="en-US" dirty="0"/>
          </a:p>
          <a:p>
            <a:r>
              <a:rPr lang="en-US" altLang="en-US" dirty="0"/>
              <a:t>So how do you know which coaching role is best for dealing with an individual? Well, by observing employees in the workplace, you'll pick up on indicators that highlight opportunities for coaching.</a:t>
            </a:r>
          </a:p>
          <a:p>
            <a:endParaRPr lang="en-US" altLang="en-US" dirty="0"/>
          </a:p>
          <a:p>
            <a:r>
              <a:rPr lang="en-US" altLang="en-US" dirty="0"/>
              <a:t>Sometimes it can be tempting to assume that you should focus all your coaching energies on improving your </a:t>
            </a:r>
            <a:r>
              <a:rPr lang="en-US" altLang="en-US" dirty="0" err="1"/>
              <a:t>coachee's</a:t>
            </a:r>
            <a:r>
              <a:rPr lang="en-US" altLang="en-US" dirty="0"/>
              <a:t> performance. After all, this is often the area where your company wants to realize results.</a:t>
            </a:r>
          </a:p>
          <a:p>
            <a:endParaRPr lang="en-US" altLang="en-US" dirty="0"/>
          </a:p>
          <a:p>
            <a:r>
              <a:rPr lang="en-US" altLang="en-US" dirty="0"/>
              <a:t>But not everything you observe will be performance related. You need to watch carefully to get to the heart of the issues your coachee faces.</a:t>
            </a:r>
          </a:p>
          <a:p>
            <a:endParaRPr lang="en-US" altLang="en-US" dirty="0"/>
          </a:p>
          <a:p>
            <a:r>
              <a:rPr lang="en-US" altLang="en-US" dirty="0"/>
              <a:t>Whatever your mission is, it probably fits into one of four typical coaching roles: </a:t>
            </a:r>
          </a:p>
          <a:p>
            <a:r>
              <a:rPr lang="en-US" altLang="en-US" dirty="0"/>
              <a:t>1. coaching for career development, </a:t>
            </a:r>
          </a:p>
          <a:p>
            <a:r>
              <a:rPr lang="en-US" altLang="en-US" dirty="0"/>
              <a:t>2. coaching for skills acquisition, </a:t>
            </a:r>
          </a:p>
          <a:p>
            <a:r>
              <a:rPr lang="en-US" altLang="en-US" dirty="0"/>
              <a:t>3. coaching for performance improvement, and </a:t>
            </a:r>
          </a:p>
          <a:p>
            <a:r>
              <a:rPr lang="en-US" altLang="en-US" dirty="0"/>
              <a:t>4. coaching for change.</a:t>
            </a:r>
          </a:p>
          <a:p>
            <a:endParaRPr lang="en-US" dirty="0"/>
          </a:p>
          <a:p>
            <a:r>
              <a:rPr lang="en-US" b="1" dirty="0"/>
              <a:t>Career</a:t>
            </a:r>
            <a:r>
              <a:rPr lang="en-US" b="1" baseline="0" dirty="0"/>
              <a:t> Development</a:t>
            </a:r>
          </a:p>
          <a:p>
            <a:r>
              <a:rPr lang="en-US" dirty="0"/>
              <a:t>Suppose an individual you're coaching </a:t>
            </a:r>
            <a:r>
              <a:rPr lang="en-US" u="sng" dirty="0"/>
              <a:t>completes tasks in minimum time</a:t>
            </a:r>
            <a:r>
              <a:rPr lang="en-US" dirty="0"/>
              <a:t> and </a:t>
            </a:r>
            <a:r>
              <a:rPr lang="en-US" u="sng" dirty="0"/>
              <a:t>asks for more projects </a:t>
            </a:r>
            <a:r>
              <a:rPr lang="en-US" dirty="0"/>
              <a:t>to work on. This person regularly </a:t>
            </a:r>
            <a:r>
              <a:rPr lang="en-US" u="sng" dirty="0"/>
              <a:t>takes on additional responsibilities </a:t>
            </a:r>
            <a:r>
              <a:rPr lang="en-US" dirty="0"/>
              <a:t>and helps others, and often seems </a:t>
            </a:r>
            <a:r>
              <a:rPr lang="en-US" u="sng" dirty="0"/>
              <a:t>underutilized and bored</a:t>
            </a:r>
            <a:r>
              <a:rPr lang="en-US" dirty="0"/>
              <a:t>. How would you coach such an individual? This is a great opportunity for you to support the employee by coaching for career development.</a:t>
            </a:r>
          </a:p>
          <a:p>
            <a:endParaRPr lang="en-US" dirty="0"/>
          </a:p>
          <a:p>
            <a:r>
              <a:rPr lang="en-US" dirty="0"/>
              <a:t>Take Margo, for instance. She's one of the VRCs on your SVRC’s </a:t>
            </a:r>
            <a:r>
              <a:rPr lang="en-US" dirty="0" err="1"/>
              <a:t>outbased</a:t>
            </a:r>
            <a:r>
              <a:rPr lang="en-US" dirty="0"/>
              <a:t> team, and your SVRC, Scott is coaching her.</a:t>
            </a:r>
          </a:p>
          <a:p>
            <a:endParaRPr lang="en-US" dirty="0"/>
          </a:p>
          <a:p>
            <a:r>
              <a:rPr lang="en-US" dirty="0"/>
              <a:t>Quite often, Margo finishes her work before noon and comes to Scott’s desk in search of extra projects.</a:t>
            </a:r>
          </a:p>
          <a:p>
            <a:endParaRPr lang="en-US" dirty="0"/>
          </a:p>
          <a:p>
            <a:r>
              <a:rPr lang="en-US" dirty="0"/>
              <a:t>Scott usually doesn't have anything else for her to work on, so he has Margo work on unimportant tasks.</a:t>
            </a:r>
          </a:p>
          <a:p>
            <a:endParaRPr lang="en-US" dirty="0"/>
          </a:p>
          <a:p>
            <a:r>
              <a:rPr lang="en-US" dirty="0"/>
              <a:t>Do you think Scott is satisfying Margo by giving her busy work? Probably not. If you find the person you're coaching is bored or asking for additional work, you have a chance to help develop this individual's career. You can do this by helping her </a:t>
            </a:r>
            <a:r>
              <a:rPr lang="en-US" u="sng" dirty="0"/>
              <a:t>find appropriate opportunities </a:t>
            </a:r>
            <a:r>
              <a:rPr lang="en-US" dirty="0"/>
              <a:t>to </a:t>
            </a:r>
            <a:r>
              <a:rPr lang="en-US" u="sng" dirty="0"/>
              <a:t>take on more responsibility</a:t>
            </a:r>
            <a:r>
              <a:rPr lang="en-US" dirty="0"/>
              <a:t>, suggesting she </a:t>
            </a:r>
            <a:r>
              <a:rPr lang="en-US" u="sng" dirty="0"/>
              <a:t>focus on a particular skill</a:t>
            </a:r>
            <a:r>
              <a:rPr lang="en-US" dirty="0"/>
              <a:t>, or encouraging her to </a:t>
            </a:r>
            <a:r>
              <a:rPr lang="en-US" u="sng" dirty="0"/>
              <a:t>mentor others </a:t>
            </a:r>
            <a:r>
              <a:rPr lang="en-US" dirty="0"/>
              <a:t>on the team.</a:t>
            </a:r>
          </a:p>
          <a:p>
            <a:endParaRPr lang="en-US" dirty="0"/>
          </a:p>
          <a:p>
            <a:r>
              <a:rPr lang="en-US" dirty="0"/>
              <a:t>After a coaching session with Scott,</a:t>
            </a:r>
            <a:r>
              <a:rPr lang="en-US" baseline="0" dirty="0"/>
              <a:t> you assist him in understanding that Margo could be delegated more challenging task due to the fact that </a:t>
            </a:r>
            <a:r>
              <a:rPr lang="en-US" dirty="0"/>
              <a:t>Margo is obviously being underutilized in her current position.</a:t>
            </a:r>
            <a:r>
              <a:rPr lang="en-US" baseline="0" dirty="0"/>
              <a:t> </a:t>
            </a:r>
            <a:r>
              <a:rPr lang="en-US" dirty="0"/>
              <a:t> Scott then</a:t>
            </a:r>
            <a:r>
              <a:rPr lang="en-US" baseline="0" dirty="0"/>
              <a:t> begins to </a:t>
            </a:r>
            <a:r>
              <a:rPr lang="en-US" dirty="0"/>
              <a:t>delegate some of his work such as preparing</a:t>
            </a:r>
            <a:r>
              <a:rPr lang="en-US" baseline="0" dirty="0"/>
              <a:t> SAOs </a:t>
            </a:r>
            <a:r>
              <a:rPr lang="en-US" dirty="0"/>
              <a:t> to Margo so she can gain additional skills to help her prepare for a move up in the organization.</a:t>
            </a:r>
          </a:p>
          <a:p>
            <a:endParaRPr lang="en-US" dirty="0"/>
          </a:p>
          <a:p>
            <a:r>
              <a:rPr lang="en-US" dirty="0"/>
              <a:t>In the meantime, Scott</a:t>
            </a:r>
            <a:r>
              <a:rPr lang="en-US" baseline="0" dirty="0"/>
              <a:t> also</a:t>
            </a:r>
            <a:r>
              <a:rPr lang="en-US" dirty="0"/>
              <a:t> arranges for Margo to work with all new VRCs, to coach and</a:t>
            </a:r>
            <a:r>
              <a:rPr lang="en-US" baseline="0" dirty="0"/>
              <a:t> provide local training to them as needed</a:t>
            </a:r>
            <a:r>
              <a:rPr lang="en-US" dirty="0"/>
              <a:t>.</a:t>
            </a:r>
          </a:p>
          <a:p>
            <a:endParaRPr lang="en-US" dirty="0"/>
          </a:p>
          <a:p>
            <a:r>
              <a:rPr lang="en-US" b="1" dirty="0"/>
              <a:t>Skills Acquisition</a:t>
            </a:r>
          </a:p>
          <a:p>
            <a:pPr defTabSz="931774">
              <a:defRPr/>
            </a:pPr>
            <a:r>
              <a:rPr lang="en-US" altLang="en-US" dirty="0"/>
              <a:t>Another role is coaching for skills acquisition. An individual in need of this type of coaching might </a:t>
            </a:r>
            <a:r>
              <a:rPr lang="en-US" altLang="en-US" u="sng" dirty="0"/>
              <a:t>repeatedly make errors </a:t>
            </a:r>
            <a:r>
              <a:rPr lang="en-US" altLang="en-US" dirty="0"/>
              <a:t>or have a </a:t>
            </a:r>
            <a:r>
              <a:rPr lang="en-US" altLang="en-US" u="sng" dirty="0"/>
              <a:t>backlog of work</a:t>
            </a:r>
            <a:r>
              <a:rPr lang="en-US" altLang="en-US" dirty="0"/>
              <a:t>. This person usually </a:t>
            </a:r>
            <a:r>
              <a:rPr lang="en-US" altLang="en-US" u="sng" dirty="0"/>
              <a:t>doesn't achieve targets and standards </a:t>
            </a:r>
            <a:r>
              <a:rPr lang="en-US" altLang="en-US" dirty="0"/>
              <a:t>and </a:t>
            </a:r>
            <a:r>
              <a:rPr lang="en-US" altLang="en-US" u="sng" dirty="0"/>
              <a:t>probably asks for assistance more than other employees</a:t>
            </a:r>
            <a:r>
              <a:rPr lang="en-US" altLang="en-US" dirty="0"/>
              <a:t>. Someone fitting this description likely needs to acquire new skills, information, or experience.</a:t>
            </a:r>
          </a:p>
          <a:p>
            <a:endParaRPr lang="en-US" dirty="0"/>
          </a:p>
          <a:p>
            <a:pPr defTabSz="931774">
              <a:defRPr/>
            </a:pPr>
            <a:r>
              <a:rPr lang="en-US" altLang="en-US" dirty="0"/>
              <a:t>If your coachee lacks the skills, experience, or information required to do the job, performance will likely falter. In this coaching role, you can guide the individual to learn how to perform tasks more quickly and figure out how to solve problems independently. You can also arrange for necessary training so the employee is better able to do the job well.</a:t>
            </a:r>
          </a:p>
          <a:p>
            <a:endParaRPr lang="en-US" dirty="0"/>
          </a:p>
          <a:p>
            <a:r>
              <a:rPr lang="en-US" b="1" dirty="0"/>
              <a:t>Performance Improvement</a:t>
            </a:r>
          </a:p>
          <a:p>
            <a:pPr defTabSz="931774">
              <a:defRPr/>
            </a:pPr>
            <a:r>
              <a:rPr lang="en-US" altLang="en-US" dirty="0"/>
              <a:t>If your coachee is stuck in an ineffective routine, procrastinates, or lacks motivation, you have an opportunity to improve performance through coaching. Although skilled, employees like Frank might have poor attendance and unsatisfying relationships with peers.</a:t>
            </a:r>
          </a:p>
          <a:p>
            <a:endParaRPr lang="en-US" b="0" dirty="0"/>
          </a:p>
          <a:p>
            <a:pPr defTabSz="931774" eaLnBrk="0" fontAlgn="base" hangingPunct="0">
              <a:spcBef>
                <a:spcPct val="30000"/>
              </a:spcBef>
              <a:spcAft>
                <a:spcPct val="0"/>
              </a:spcAft>
              <a:buSzPct val="150000"/>
              <a:defRPr/>
            </a:pPr>
            <a:r>
              <a:rPr lang="en-US" altLang="en-US" sz="1000" dirty="0">
                <a:solidFill>
                  <a:prstClr val="black"/>
                </a:solidFill>
                <a:latin typeface="Arial" pitchFamily="34" charset="0"/>
                <a:cs typeface="Arial" pitchFamily="34" charset="0"/>
              </a:rPr>
              <a:t>You could help him find a new way of working that helps him complete tasks faster or more easily.</a:t>
            </a:r>
          </a:p>
          <a:p>
            <a:pPr defTabSz="931774" eaLnBrk="0" fontAlgn="base" hangingPunct="0">
              <a:spcBef>
                <a:spcPct val="30000"/>
              </a:spcBef>
              <a:spcAft>
                <a:spcPct val="0"/>
              </a:spcAft>
              <a:buSzPct val="150000"/>
              <a:defRPr/>
            </a:pPr>
            <a:endParaRPr lang="en-US" altLang="en-US" sz="1000" dirty="0">
              <a:solidFill>
                <a:prstClr val="black"/>
              </a:solidFill>
              <a:latin typeface="Arial" pitchFamily="34" charset="0"/>
              <a:cs typeface="Arial" pitchFamily="34" charset="0"/>
            </a:endParaRPr>
          </a:p>
          <a:p>
            <a:pPr defTabSz="931774" eaLnBrk="0" fontAlgn="base" hangingPunct="0">
              <a:spcBef>
                <a:spcPct val="30000"/>
              </a:spcBef>
              <a:spcAft>
                <a:spcPct val="0"/>
              </a:spcAft>
              <a:buSzPct val="150000"/>
              <a:defRPr/>
            </a:pPr>
            <a:r>
              <a:rPr lang="en-US" altLang="en-US" sz="1000" dirty="0">
                <a:solidFill>
                  <a:prstClr val="black"/>
                </a:solidFill>
                <a:latin typeface="Arial" pitchFamily="34" charset="0"/>
                <a:cs typeface="Arial" pitchFamily="34" charset="0"/>
              </a:rPr>
              <a:t>You might also help him identify skills or talents that he can maximize.</a:t>
            </a:r>
          </a:p>
          <a:p>
            <a:pPr defTabSz="931774" eaLnBrk="0" fontAlgn="base" hangingPunct="0">
              <a:spcBef>
                <a:spcPct val="30000"/>
              </a:spcBef>
              <a:spcAft>
                <a:spcPct val="0"/>
              </a:spcAft>
              <a:buSzPct val="150000"/>
              <a:defRPr/>
            </a:pPr>
            <a:endParaRPr lang="en-US" altLang="en-US" sz="1000" dirty="0">
              <a:solidFill>
                <a:prstClr val="black"/>
              </a:solidFill>
              <a:latin typeface="Arial" pitchFamily="34" charset="0"/>
              <a:cs typeface="Arial" pitchFamily="34" charset="0"/>
            </a:endParaRPr>
          </a:p>
          <a:p>
            <a:pPr defTabSz="931774" eaLnBrk="0" fontAlgn="base" hangingPunct="0">
              <a:spcBef>
                <a:spcPct val="30000"/>
              </a:spcBef>
              <a:spcAft>
                <a:spcPct val="0"/>
              </a:spcAft>
              <a:buSzPct val="150000"/>
              <a:defRPr/>
            </a:pPr>
            <a:r>
              <a:rPr lang="en-US" altLang="en-US" sz="1000" b="1" dirty="0">
                <a:solidFill>
                  <a:prstClr val="black"/>
                </a:solidFill>
                <a:latin typeface="Arial" pitchFamily="34" charset="0"/>
                <a:cs typeface="Arial" pitchFamily="34" charset="0"/>
              </a:rPr>
              <a:t>Change</a:t>
            </a:r>
            <a:endParaRPr lang="en-US" altLang="en-US" sz="1000" dirty="0">
              <a:solidFill>
                <a:prstClr val="black"/>
              </a:solidFill>
              <a:latin typeface="Arial" pitchFamily="34" charset="0"/>
              <a:cs typeface="Arial" pitchFamily="34" charset="0"/>
            </a:endParaRPr>
          </a:p>
          <a:p>
            <a:pPr>
              <a:defRPr/>
            </a:pPr>
            <a:r>
              <a:rPr lang="en-US" sz="1000" dirty="0"/>
              <a:t>Perhaps your coachee has had a major upheaval of a personal nature. Or maybe the coachee is having a hard time dealing with organizational restructuring. Whatever the source of the change, many people have a hard time letting go of the past and moving on. That's where you come in – major changes often present good opportunities for coaching.</a:t>
            </a:r>
          </a:p>
          <a:p>
            <a:pPr>
              <a:defRPr/>
            </a:pPr>
            <a:endParaRPr lang="en-US" sz="1000" dirty="0"/>
          </a:p>
          <a:p>
            <a:pPr>
              <a:defRPr/>
            </a:pPr>
            <a:r>
              <a:rPr lang="en-US" sz="1000" dirty="0"/>
              <a:t>Consider Eric, for instance. He's worked as a VRC only doing intakes and entitlement decisions. </a:t>
            </a:r>
          </a:p>
          <a:p>
            <a:pPr>
              <a:defRPr/>
            </a:pPr>
            <a:endParaRPr lang="en-US" sz="1000" dirty="0"/>
          </a:p>
          <a:p>
            <a:pPr>
              <a:defRPr/>
            </a:pPr>
            <a:r>
              <a:rPr lang="en-US" sz="1000" dirty="0"/>
              <a:t>A few months ago, the you as the new VREO completely restructured the alignment of cases and is transitioning to where all VRCs will provide intakes, entitlement decisions, case management and employment services. Because of this decision, Eric had to take a different position.</a:t>
            </a:r>
          </a:p>
          <a:p>
            <a:pPr>
              <a:defRPr/>
            </a:pPr>
            <a:endParaRPr lang="en-US" sz="1000" dirty="0"/>
          </a:p>
          <a:p>
            <a:pPr>
              <a:defRPr/>
            </a:pPr>
            <a:r>
              <a:rPr lang="en-US" sz="1000" dirty="0"/>
              <a:t>Even though he's been doing his new job for some time, he seems to be having a hard time dealing with the change. He's not comfortable in his new role, and he's on the verge of quitting.</a:t>
            </a:r>
          </a:p>
          <a:p>
            <a:pPr>
              <a:defRPr/>
            </a:pPr>
            <a:endParaRPr lang="en-US" sz="1000" dirty="0"/>
          </a:p>
          <a:p>
            <a:pPr>
              <a:defRPr/>
            </a:pPr>
            <a:r>
              <a:rPr lang="en-US" sz="1000" dirty="0"/>
              <a:t>When an employee like Eric is having trouble adapting to change, a coach can help the individual manage the change dynamics in a way that's comfortable for him.</a:t>
            </a:r>
          </a:p>
          <a:p>
            <a:pPr>
              <a:defRPr/>
            </a:pPr>
            <a:endParaRPr lang="en-US" sz="1000" dirty="0"/>
          </a:p>
          <a:p>
            <a:pPr>
              <a:defRPr/>
            </a:pPr>
            <a:r>
              <a:rPr lang="en-US" sz="1000" dirty="0"/>
              <a:t>You talk to Eric about how he can let go of the past and take charge of his future. Yes, he is no longer just doing a job he did for many years. But the new tasks offers different opportunities and areas for growth, and you show Eric how he can get ahead in a new capacity.</a:t>
            </a:r>
          </a:p>
          <a:p>
            <a:pPr>
              <a:defRPr/>
            </a:pPr>
            <a:endParaRPr lang="en-US" sz="1000" dirty="0"/>
          </a:p>
          <a:p>
            <a:pPr>
              <a:defRPr/>
            </a:pPr>
            <a:r>
              <a:rPr lang="en-US" sz="1000" dirty="0"/>
              <a:t>Even though he wishes the change didn't happen, Eric begins to realize how it can actually benefit him if he changes his mindset. He's no longer thinking about quitting but is working with other VRCs to learn his new tasks and responsibilities.</a:t>
            </a:r>
          </a:p>
          <a:p>
            <a:pPr defTabSz="931774" eaLnBrk="0" fontAlgn="base" hangingPunct="0">
              <a:spcBef>
                <a:spcPct val="30000"/>
              </a:spcBef>
              <a:spcAft>
                <a:spcPct val="0"/>
              </a:spcAft>
              <a:buSzPct val="150000"/>
              <a:defRPr/>
            </a:pPr>
            <a:endParaRPr lang="en-US" altLang="en-US" sz="1000" b="1" dirty="0">
              <a:solidFill>
                <a:prstClr val="black"/>
              </a:solidFill>
              <a:latin typeface="Arial" pitchFamily="34" charset="0"/>
              <a:cs typeface="Arial" pitchFamily="34" charset="0"/>
            </a:endParaRPr>
          </a:p>
          <a:p>
            <a:pPr>
              <a:defRPr/>
            </a:pPr>
            <a:r>
              <a:rPr lang="en-US" b="1" dirty="0"/>
              <a:t>Pose these questions to participants and call on individuals to share their experiences with the rest of the group.</a:t>
            </a:r>
          </a:p>
          <a:p>
            <a:pPr>
              <a:defRPr/>
            </a:pPr>
            <a:endParaRPr lang="en-ZA" b="1" dirty="0"/>
          </a:p>
          <a:p>
            <a:pPr>
              <a:defRPr/>
            </a:pPr>
            <a:r>
              <a:rPr lang="en-ZA" b="1" dirty="0"/>
              <a:t>You might want to ask these additional questions to facilitate the discussion:</a:t>
            </a:r>
          </a:p>
          <a:p>
            <a:pPr marL="174708" indent="-174708">
              <a:buFont typeface="Arial" pitchFamily="34" charset="0"/>
              <a:buChar char="•"/>
              <a:defRPr/>
            </a:pPr>
            <a:r>
              <a:rPr lang="en-ZA" b="1" dirty="0"/>
              <a:t>What change did you go through?</a:t>
            </a:r>
          </a:p>
          <a:p>
            <a:pPr marL="174708" indent="-174708">
              <a:buFont typeface="Arial" pitchFamily="34" charset="0"/>
              <a:buChar char="•"/>
              <a:defRPr/>
            </a:pPr>
            <a:r>
              <a:rPr lang="en-ZA" b="1" dirty="0"/>
              <a:t>How did you handle it?</a:t>
            </a:r>
          </a:p>
          <a:p>
            <a:pPr marL="174708" indent="-174708">
              <a:buFont typeface="Arial" pitchFamily="34" charset="0"/>
              <a:buChar char="•"/>
              <a:defRPr/>
            </a:pPr>
            <a:r>
              <a:rPr lang="en-ZA" b="1" dirty="0"/>
              <a:t>What mistakes did you make, if any?</a:t>
            </a:r>
          </a:p>
          <a:p>
            <a:pPr marL="174708" indent="-174708">
              <a:buFont typeface="Arial" pitchFamily="34" charset="0"/>
              <a:buChar char="•"/>
              <a:defRPr/>
            </a:pPr>
            <a:r>
              <a:rPr lang="en-ZA" b="1" dirty="0"/>
              <a:t>How could you have handled it better?</a:t>
            </a:r>
          </a:p>
          <a:p>
            <a:pPr marL="174708" indent="-174708">
              <a:buFont typeface="Arial" pitchFamily="34" charset="0"/>
              <a:buChar char="•"/>
              <a:defRPr/>
            </a:pPr>
            <a:endParaRPr lang="en-ZA" dirty="0"/>
          </a:p>
          <a:p>
            <a:endParaRPr lang="en-US" b="0" dirty="0"/>
          </a:p>
        </p:txBody>
      </p:sp>
      <p:sp>
        <p:nvSpPr>
          <p:cNvPr id="4" name="Slide Number Placeholder 3"/>
          <p:cNvSpPr>
            <a:spLocks noGrp="1"/>
          </p:cNvSpPr>
          <p:nvPr>
            <p:ph type="sldNum" sz="quarter" idx="10"/>
          </p:nvPr>
        </p:nvSpPr>
        <p:spPr/>
        <p:txBody>
          <a:bodyPr/>
          <a:lstStyle/>
          <a:p>
            <a:fld id="{D14D4994-2571-4112-9CC7-517F7680B528}" type="slidenum">
              <a:rPr lang="en-US" smtClean="0"/>
              <a:t>13</a:t>
            </a:fld>
            <a:endParaRPr lang="en-US"/>
          </a:p>
        </p:txBody>
      </p:sp>
    </p:spTree>
    <p:extLst>
      <p:ext uri="{BB962C8B-B14F-4D97-AF65-F5344CB8AC3E}">
        <p14:creationId xmlns:p14="http://schemas.microsoft.com/office/powerpoint/2010/main" val="363819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When it comes to coaching, you'll typically find yourself taking on one of the roles covered in this topic. Of course, how you use each will depend on the individual coachee. In some cases, you may find none of the roles will work. For instance, a potential coachee may be resistant to coaching. She might be unwilling to take responsibility or just wants a quick fix. And she might be facing other, deeper issues that can't be addressed with coaching. These can be difficult situations, and you'll need to use judgment about how to proceed. </a:t>
            </a:r>
          </a:p>
          <a:p>
            <a:pPr defTabSz="931774">
              <a:defRPr/>
            </a:pPr>
            <a:endParaRPr lang="en-US" altLang="en-US" dirty="0"/>
          </a:p>
          <a:p>
            <a:pPr defTabSz="931774">
              <a:defRPr/>
            </a:pPr>
            <a:r>
              <a:rPr lang="en-US" altLang="en-US" dirty="0"/>
              <a:t>Don’t</a:t>
            </a:r>
            <a:r>
              <a:rPr lang="en-US" altLang="en-US" baseline="0" dirty="0"/>
              <a:t> forget, you are not on a VR&amp;E island by yourself. Please feel free to reach out to your Coach or a Mentor to assist you. Trust me, utilize the connections that you make during this class to your sounding board to ask for assistance. </a:t>
            </a:r>
            <a:endParaRPr lang="en-US" altLang="en-US" dirty="0"/>
          </a:p>
          <a:p>
            <a:endParaRPr lang="en-US" dirty="0"/>
          </a:p>
        </p:txBody>
      </p:sp>
      <p:sp>
        <p:nvSpPr>
          <p:cNvPr id="4" name="Slide Number Placeholder 3"/>
          <p:cNvSpPr>
            <a:spLocks noGrp="1"/>
          </p:cNvSpPr>
          <p:nvPr>
            <p:ph type="sldNum" sz="quarter" idx="10"/>
          </p:nvPr>
        </p:nvSpPr>
        <p:spPr/>
        <p:txBody>
          <a:bodyPr/>
          <a:lstStyle/>
          <a:p>
            <a:fld id="{D14D4994-2571-4112-9CC7-517F7680B528}" type="slidenum">
              <a:rPr lang="en-US" smtClean="0"/>
              <a:t>14</a:t>
            </a:fld>
            <a:endParaRPr lang="en-US"/>
          </a:p>
        </p:txBody>
      </p:sp>
    </p:spTree>
    <p:extLst>
      <p:ext uri="{BB962C8B-B14F-4D97-AF65-F5344CB8AC3E}">
        <p14:creationId xmlns:p14="http://schemas.microsoft.com/office/powerpoint/2010/main" val="2592799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pPr eaLnBrk="1" hangingPunct="1"/>
            <a:r>
              <a:rPr lang="en-US" altLang="en-US" b="1" u="sng" dirty="0">
                <a:latin typeface="Arial" pitchFamily="34" charset="0"/>
              </a:rPr>
              <a:t>Lamoyd Figures</a:t>
            </a:r>
          </a:p>
          <a:p>
            <a:pPr eaLnBrk="1" hangingPunct="1"/>
            <a:r>
              <a:rPr lang="en-US" altLang="en-US" dirty="0">
                <a:latin typeface="Arial" pitchFamily="34" charset="0"/>
              </a:rPr>
              <a:t>In addition to the Coach/Coachee Roles, we would like to re-emphasize the main requirement to make sure that this partnership is a success.</a:t>
            </a:r>
          </a:p>
          <a:p>
            <a:pPr eaLnBrk="1" hangingPunct="1"/>
            <a:endParaRPr lang="en-US" altLang="en-US" dirty="0">
              <a:latin typeface="Arial" pitchFamily="34" charset="0"/>
            </a:endParaRPr>
          </a:p>
          <a:p>
            <a:pPr eaLnBrk="1" hangingPunct="1"/>
            <a:r>
              <a:rPr lang="en-US" altLang="en-US" dirty="0">
                <a:latin typeface="Arial" pitchFamily="34" charset="0"/>
              </a:rPr>
              <a:t>The number one requirement is commitment. In order to be successful we request that the </a:t>
            </a:r>
            <a:r>
              <a:rPr lang="en-US" altLang="en-US" dirty="0" err="1">
                <a:latin typeface="Arial" pitchFamily="34" charset="0"/>
              </a:rPr>
              <a:t>coachs</a:t>
            </a:r>
            <a:r>
              <a:rPr lang="en-US" altLang="en-US" dirty="0">
                <a:latin typeface="Arial" pitchFamily="34" charset="0"/>
              </a:rPr>
              <a:t>/</a:t>
            </a:r>
            <a:r>
              <a:rPr lang="en-US" altLang="en-US" dirty="0" err="1">
                <a:latin typeface="Arial" pitchFamily="34" charset="0"/>
              </a:rPr>
              <a:t>coachees</a:t>
            </a:r>
            <a:r>
              <a:rPr lang="en-US" altLang="en-US" dirty="0">
                <a:latin typeface="Arial" pitchFamily="34" charset="0"/>
              </a:rPr>
              <a:t> spend at lease one (1) hour per week consulting with each other. Topics can range from a host of subjects but should be related to VRE Division management or professional development activities. </a:t>
            </a:r>
          </a:p>
          <a:p>
            <a:pPr eaLnBrk="1" hangingPunct="1"/>
            <a:endParaRPr lang="en-US" altLang="en-US" dirty="0">
              <a:latin typeface="Arial" pitchFamily="34" charset="0"/>
            </a:endParaRPr>
          </a:p>
          <a:p>
            <a:pPr eaLnBrk="1" hangingPunct="1"/>
            <a:r>
              <a:rPr lang="en-US" altLang="en-US" dirty="0">
                <a:latin typeface="Arial" pitchFamily="34" charset="0"/>
              </a:rPr>
              <a:t>Forms</a:t>
            </a:r>
          </a:p>
          <a:p>
            <a:pPr eaLnBrk="1" hangingPunct="1"/>
            <a:r>
              <a:rPr lang="en-US" altLang="en-US" dirty="0">
                <a:latin typeface="Arial" pitchFamily="34" charset="0"/>
              </a:rPr>
              <a:t>The coaching agreement form basically indicates when where and how you and your coach will be meeting.</a:t>
            </a:r>
          </a:p>
          <a:p>
            <a:pPr eaLnBrk="1" hangingPunct="1"/>
            <a:r>
              <a:rPr lang="en-US" altLang="en-US" dirty="0">
                <a:latin typeface="Arial" pitchFamily="34" charset="0"/>
              </a:rPr>
              <a:t>The confidentiality agreement form details the confidential terms and clauses of the meetings with your and your coach</a:t>
            </a:r>
          </a:p>
          <a:p>
            <a:pPr eaLnBrk="1" hangingPunct="1"/>
            <a:r>
              <a:rPr lang="en-US" altLang="en-US" dirty="0">
                <a:latin typeface="Arial" pitchFamily="34" charset="0"/>
              </a:rPr>
              <a:t>The coaching checklist is a guide to assist you and coach with covering recommended job related tasks and topics. </a:t>
            </a:r>
          </a:p>
          <a:p>
            <a:pPr eaLnBrk="1" hangingPunct="1"/>
            <a:endParaRPr lang="en-US" altLang="en-US" dirty="0">
              <a:latin typeface="Arial" pitchFamily="34" charset="0"/>
            </a:endParaRPr>
          </a:p>
          <a:p>
            <a:pPr eaLnBrk="1" hangingPunct="1"/>
            <a:r>
              <a:rPr lang="en-US" altLang="en-US" dirty="0">
                <a:latin typeface="Arial" pitchFamily="34" charset="0"/>
              </a:rPr>
              <a:t>Please note: All of the above forms must be signed and completed by you and your coach. The coaching agreement form should be submitted to Terry or I by Session 1 Residential Training and the coaching checklist should be completed by the end of your 12 month official coaching relationship. </a:t>
            </a:r>
          </a:p>
          <a:p>
            <a:pPr eaLnBrk="1" hangingPunct="1"/>
            <a:endParaRPr lang="en-US" altLang="en-US" dirty="0">
              <a:latin typeface="Arial" pitchFamily="34" charset="0"/>
            </a:endParaRPr>
          </a:p>
          <a:p>
            <a:pPr eaLnBrk="1" hangingPunct="1"/>
            <a:r>
              <a:rPr lang="en-US" altLang="en-US" dirty="0">
                <a:latin typeface="Arial" pitchFamily="34" charset="0"/>
              </a:rPr>
              <a:t>If at any time you feel as if this relationship is not beneficial, please do not hesitate to contact me or Lamoyd to discuss further options. </a:t>
            </a:r>
          </a:p>
          <a:p>
            <a:pPr eaLnBrk="1" hangingPunct="1"/>
            <a:endParaRPr lang="en-US" altLang="en-US" dirty="0">
              <a:latin typeface="Arial" pitchFamily="34" charset="0"/>
            </a:endParaRPr>
          </a:p>
          <a:p>
            <a:pPr eaLnBrk="1" hangingPunct="1"/>
            <a:r>
              <a:rPr lang="en-US" altLang="en-US" dirty="0">
                <a:latin typeface="Arial" pitchFamily="34" charset="0"/>
              </a:rPr>
              <a:t>Please understand that the fostering of this relationship is pivotal to the success of the new manger, the division, VR&amp;E Service and ultimately the Veteran/</a:t>
            </a:r>
            <a:r>
              <a:rPr lang="en-US" altLang="en-US" dirty="0" err="1">
                <a:latin typeface="Arial" pitchFamily="34" charset="0"/>
              </a:rPr>
              <a:t>Servicemember</a:t>
            </a:r>
            <a:r>
              <a:rPr lang="en-US" altLang="en-US" dirty="0">
                <a:latin typeface="Arial" pitchFamily="34" charset="0"/>
              </a:rPr>
              <a:t>. </a:t>
            </a:r>
          </a:p>
          <a:p>
            <a:pPr eaLnBrk="1" hangingPunct="1"/>
            <a:endParaRPr lang="en-US" altLang="en-US" dirty="0">
              <a:latin typeface="Arial" pitchFamily="34" charset="0"/>
            </a:endParaRPr>
          </a:p>
          <a:p>
            <a:pPr eaLnBrk="1" hangingPunct="1"/>
            <a:endParaRPr lang="en-US" altLang="en-US" dirty="0">
              <a:latin typeface="Arial" pitchFamily="34" charset="0"/>
            </a:endParaRPr>
          </a:p>
          <a:p>
            <a:pPr eaLnBrk="1" hangingPunct="1"/>
            <a:endParaRPr lang="en-US" altLang="en-US" dirty="0">
              <a:latin typeface="Arial" pitchFamily="34" charset="0"/>
            </a:endParaRPr>
          </a:p>
        </p:txBody>
      </p:sp>
      <p:sp>
        <p:nvSpPr>
          <p:cNvPr id="64516" name="Slide Number Placeholder 3"/>
          <p:cNvSpPr>
            <a:spLocks noGrp="1"/>
          </p:cNvSpPr>
          <p:nvPr>
            <p:ph type="sldNum" sz="quarter" idx="5"/>
          </p:nvPr>
        </p:nvSpPr>
        <p:spPr>
          <a:noFill/>
        </p:spPr>
        <p:txBody>
          <a:bodyPr/>
          <a:lstStyle>
            <a:lvl1pPr defTabSz="930224" eaLnBrk="0" hangingPunct="0">
              <a:spcBef>
                <a:spcPct val="30000"/>
              </a:spcBef>
              <a:defRPr sz="1200">
                <a:solidFill>
                  <a:schemeClr val="tx1"/>
                </a:solidFill>
                <a:latin typeface="Arial" pitchFamily="34" charset="0"/>
              </a:defRPr>
            </a:lvl1pPr>
            <a:lvl2pPr marL="741323" indent="-284147" defTabSz="930224" eaLnBrk="0" hangingPunct="0">
              <a:spcBef>
                <a:spcPct val="30000"/>
              </a:spcBef>
              <a:defRPr sz="1200">
                <a:solidFill>
                  <a:schemeClr val="tx1"/>
                </a:solidFill>
                <a:latin typeface="Arial" pitchFamily="34" charset="0"/>
              </a:defRPr>
            </a:lvl2pPr>
            <a:lvl3pPr marL="1141350" indent="-227001" defTabSz="930224" eaLnBrk="0" hangingPunct="0">
              <a:spcBef>
                <a:spcPct val="30000"/>
              </a:spcBef>
              <a:defRPr sz="1200">
                <a:solidFill>
                  <a:schemeClr val="tx1"/>
                </a:solidFill>
                <a:latin typeface="Arial" pitchFamily="34" charset="0"/>
              </a:defRPr>
            </a:lvl3pPr>
            <a:lvl4pPr marL="1598525" indent="-227001" defTabSz="930224" eaLnBrk="0" hangingPunct="0">
              <a:spcBef>
                <a:spcPct val="30000"/>
              </a:spcBef>
              <a:defRPr sz="1200">
                <a:solidFill>
                  <a:schemeClr val="tx1"/>
                </a:solidFill>
                <a:latin typeface="Arial" pitchFamily="34" charset="0"/>
              </a:defRPr>
            </a:lvl4pPr>
            <a:lvl5pPr marL="2055699" indent="-227001" defTabSz="930224" eaLnBrk="0" hangingPunct="0">
              <a:spcBef>
                <a:spcPct val="30000"/>
              </a:spcBef>
              <a:defRPr sz="1200">
                <a:solidFill>
                  <a:schemeClr val="tx1"/>
                </a:solidFill>
                <a:latin typeface="Arial" pitchFamily="34" charset="0"/>
              </a:defRPr>
            </a:lvl5pPr>
            <a:lvl6pPr marL="2512874" indent="-227001" defTabSz="930224" eaLnBrk="0" fontAlgn="base" hangingPunct="0">
              <a:spcBef>
                <a:spcPct val="30000"/>
              </a:spcBef>
              <a:spcAft>
                <a:spcPct val="0"/>
              </a:spcAft>
              <a:defRPr sz="1200">
                <a:solidFill>
                  <a:schemeClr val="tx1"/>
                </a:solidFill>
                <a:latin typeface="Arial" pitchFamily="34" charset="0"/>
              </a:defRPr>
            </a:lvl6pPr>
            <a:lvl7pPr marL="2970049" indent="-227001" defTabSz="930224" eaLnBrk="0" fontAlgn="base" hangingPunct="0">
              <a:spcBef>
                <a:spcPct val="30000"/>
              </a:spcBef>
              <a:spcAft>
                <a:spcPct val="0"/>
              </a:spcAft>
              <a:defRPr sz="1200">
                <a:solidFill>
                  <a:schemeClr val="tx1"/>
                </a:solidFill>
                <a:latin typeface="Arial" pitchFamily="34" charset="0"/>
              </a:defRPr>
            </a:lvl7pPr>
            <a:lvl8pPr marL="3427223" indent="-227001" defTabSz="930224" eaLnBrk="0" fontAlgn="base" hangingPunct="0">
              <a:spcBef>
                <a:spcPct val="30000"/>
              </a:spcBef>
              <a:spcAft>
                <a:spcPct val="0"/>
              </a:spcAft>
              <a:defRPr sz="1200">
                <a:solidFill>
                  <a:schemeClr val="tx1"/>
                </a:solidFill>
                <a:latin typeface="Arial" pitchFamily="34" charset="0"/>
              </a:defRPr>
            </a:lvl8pPr>
            <a:lvl9pPr marL="3884398" indent="-227001" defTabSz="930224"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6DE084F-0264-432D-A743-D861B3CEDE4E}" type="slidenum">
              <a:rPr lang="en-US" altLang="en-US" sz="1300"/>
              <a:pPr eaLnBrk="1" hangingPunct="1">
                <a:spcBef>
                  <a:spcPct val="0"/>
                </a:spcBef>
              </a:pPr>
              <a:t>15</a:t>
            </a:fld>
            <a:endParaRPr lang="en-US" altLang="en-US"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4D4994-2571-4112-9CC7-517F7680B528}" type="slidenum">
              <a:rPr lang="en-US" smtClean="0"/>
              <a:t>18</a:t>
            </a:fld>
            <a:endParaRPr lang="en-US"/>
          </a:p>
        </p:txBody>
      </p:sp>
    </p:spTree>
    <p:extLst>
      <p:ext uri="{BB962C8B-B14F-4D97-AF65-F5344CB8AC3E}">
        <p14:creationId xmlns:p14="http://schemas.microsoft.com/office/powerpoint/2010/main" val="2881972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D4994-2571-4112-9CC7-517F7680B528}" type="slidenum">
              <a:rPr lang="en-US" smtClean="0"/>
              <a:t>19</a:t>
            </a:fld>
            <a:endParaRPr lang="en-US"/>
          </a:p>
        </p:txBody>
      </p:sp>
    </p:spTree>
    <p:extLst>
      <p:ext uri="{BB962C8B-B14F-4D97-AF65-F5344CB8AC3E}">
        <p14:creationId xmlns:p14="http://schemas.microsoft.com/office/powerpoint/2010/main" val="385228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r>
              <a:rPr lang="en-US" baseline="0" dirty="0"/>
              <a:t> </a:t>
            </a:r>
          </a:p>
          <a:p>
            <a:endParaRPr lang="en-US" baseline="0" dirty="0"/>
          </a:p>
          <a:p>
            <a:r>
              <a:rPr lang="en-US" baseline="0" dirty="0"/>
              <a:t>TMS Info: Please complete the feedback survey. </a:t>
            </a:r>
            <a:endParaRPr lang="en-US" dirty="0"/>
          </a:p>
        </p:txBody>
      </p:sp>
      <p:sp>
        <p:nvSpPr>
          <p:cNvPr id="4" name="Slide Number Placeholder 3"/>
          <p:cNvSpPr>
            <a:spLocks noGrp="1"/>
          </p:cNvSpPr>
          <p:nvPr>
            <p:ph type="sldNum" sz="quarter" idx="10"/>
          </p:nvPr>
        </p:nvSpPr>
        <p:spPr/>
        <p:txBody>
          <a:bodyPr/>
          <a:lstStyle/>
          <a:p>
            <a:fld id="{E75A9300-CCCD-439B-AAA5-3DCB42DBFA3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3428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F9C6464-AAE7-423E-8C77-EF799872C4C4}"/>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D4F7A3A2-11AF-422E-B016-7974F9F9AFF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a:p>
            <a:r>
              <a:rPr lang="en-US" altLang="en-US" dirty="0">
                <a:latin typeface="Arial" panose="020B0604020202020204" pitchFamily="34" charset="0"/>
              </a:rPr>
              <a:t>Dale –Today’s session will be an introduction to New Managers Training and an overview of the Coaching Program.  </a:t>
            </a:r>
          </a:p>
        </p:txBody>
      </p:sp>
      <p:sp>
        <p:nvSpPr>
          <p:cNvPr id="47108" name="Slide Number Placeholder 3">
            <a:extLst>
              <a:ext uri="{FF2B5EF4-FFF2-40B4-BE49-F238E27FC236}">
                <a16:creationId xmlns:a16="http://schemas.microsoft.com/office/drawing/2014/main" id="{1639C1F6-CE28-421D-96A3-510BA0BDCFB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330921-4D21-44BD-9E30-86B6DA818D19}" type="slidenum">
              <a:rPr lang="en-US" altLang="en-US" sz="1200">
                <a:solidFill>
                  <a:srgbClr val="000000"/>
                </a:solidFill>
                <a:latin typeface="Calibri" panose="020F0502020204030204" pitchFamily="34" charset="0"/>
              </a:rPr>
              <a:pPr/>
              <a:t>2</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2471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7048" eaLnBrk="0" hangingPunct="0">
              <a:spcBef>
                <a:spcPct val="30000"/>
              </a:spcBef>
              <a:defRPr sz="1200">
                <a:solidFill>
                  <a:schemeClr val="tx1"/>
                </a:solidFill>
                <a:latin typeface="Arial" pitchFamily="34" charset="0"/>
              </a:defRPr>
            </a:lvl1pPr>
            <a:lvl2pPr marL="741323" indent="-284147" defTabSz="927048" eaLnBrk="0" hangingPunct="0">
              <a:spcBef>
                <a:spcPct val="30000"/>
              </a:spcBef>
              <a:defRPr sz="1200">
                <a:solidFill>
                  <a:schemeClr val="tx1"/>
                </a:solidFill>
                <a:latin typeface="Arial" pitchFamily="34" charset="0"/>
              </a:defRPr>
            </a:lvl2pPr>
            <a:lvl3pPr marL="1141350" indent="-227001" defTabSz="927048" eaLnBrk="0" hangingPunct="0">
              <a:spcBef>
                <a:spcPct val="30000"/>
              </a:spcBef>
              <a:defRPr sz="1200">
                <a:solidFill>
                  <a:schemeClr val="tx1"/>
                </a:solidFill>
                <a:latin typeface="Arial" pitchFamily="34" charset="0"/>
              </a:defRPr>
            </a:lvl3pPr>
            <a:lvl4pPr marL="1598525" indent="-227001" defTabSz="927048" eaLnBrk="0" hangingPunct="0">
              <a:spcBef>
                <a:spcPct val="30000"/>
              </a:spcBef>
              <a:defRPr sz="1200">
                <a:solidFill>
                  <a:schemeClr val="tx1"/>
                </a:solidFill>
                <a:latin typeface="Arial" pitchFamily="34" charset="0"/>
              </a:defRPr>
            </a:lvl4pPr>
            <a:lvl5pPr marL="2055699" indent="-227001" defTabSz="927048" eaLnBrk="0" hangingPunct="0">
              <a:spcBef>
                <a:spcPct val="30000"/>
              </a:spcBef>
              <a:defRPr sz="1200">
                <a:solidFill>
                  <a:schemeClr val="tx1"/>
                </a:solidFill>
                <a:latin typeface="Arial" pitchFamily="34" charset="0"/>
              </a:defRPr>
            </a:lvl5pPr>
            <a:lvl6pPr marL="2512874" indent="-227001" defTabSz="927048" eaLnBrk="0" fontAlgn="base" hangingPunct="0">
              <a:spcBef>
                <a:spcPct val="30000"/>
              </a:spcBef>
              <a:spcAft>
                <a:spcPct val="0"/>
              </a:spcAft>
              <a:defRPr sz="1200">
                <a:solidFill>
                  <a:schemeClr val="tx1"/>
                </a:solidFill>
                <a:latin typeface="Arial" pitchFamily="34" charset="0"/>
              </a:defRPr>
            </a:lvl6pPr>
            <a:lvl7pPr marL="2970049" indent="-227001" defTabSz="927048" eaLnBrk="0" fontAlgn="base" hangingPunct="0">
              <a:spcBef>
                <a:spcPct val="30000"/>
              </a:spcBef>
              <a:spcAft>
                <a:spcPct val="0"/>
              </a:spcAft>
              <a:defRPr sz="1200">
                <a:solidFill>
                  <a:schemeClr val="tx1"/>
                </a:solidFill>
                <a:latin typeface="Arial" pitchFamily="34" charset="0"/>
              </a:defRPr>
            </a:lvl7pPr>
            <a:lvl8pPr marL="3427223" indent="-227001" defTabSz="927048" eaLnBrk="0" fontAlgn="base" hangingPunct="0">
              <a:spcBef>
                <a:spcPct val="30000"/>
              </a:spcBef>
              <a:spcAft>
                <a:spcPct val="0"/>
              </a:spcAft>
              <a:defRPr sz="1200">
                <a:solidFill>
                  <a:schemeClr val="tx1"/>
                </a:solidFill>
                <a:latin typeface="Arial" pitchFamily="34" charset="0"/>
              </a:defRPr>
            </a:lvl8pPr>
            <a:lvl9pPr marL="3884398" indent="-227001" defTabSz="92704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10C89BE-DCB6-4ECE-B5FE-5B181F558B8C}" type="slidenum">
              <a:rPr lang="en-US" altLang="en-US" sz="1300"/>
              <a:pPr eaLnBrk="1" hangingPunct="1">
                <a:spcBef>
                  <a:spcPct val="0"/>
                </a:spcBef>
              </a:pPr>
              <a:t>3</a:t>
            </a:fld>
            <a:endParaRPr lang="en-US" alt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b="0" u="none" dirty="0">
                <a:latin typeface="Arial" pitchFamily="34" charset="0"/>
              </a:rPr>
              <a:t>Welcome to NMT Session 1 for FY 2020.  We are your facilitators with the VR&amp;E Central Office Training Team.  </a:t>
            </a:r>
          </a:p>
          <a:p>
            <a:pPr eaLnBrk="1" hangingPunct="1"/>
            <a:endParaRPr lang="en-US" altLang="en-US" b="0" u="none" dirty="0">
              <a:latin typeface="Arial" pitchFamily="34" charset="0"/>
            </a:endParaRPr>
          </a:p>
          <a:p>
            <a:pPr eaLnBrk="1" hangingPunct="1"/>
            <a:r>
              <a:rPr lang="en-US" altLang="en-US" b="0" u="none" dirty="0">
                <a:latin typeface="Arial" pitchFamily="34" charset="0"/>
              </a:rPr>
              <a:t>Dale – intro – background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u="none" dirty="0">
                <a:latin typeface="Arial" pitchFamily="34" charset="0"/>
              </a:rPr>
              <a:t>Lamoyd – intro background info</a:t>
            </a:r>
          </a:p>
          <a:p>
            <a:pPr eaLnBrk="1" hangingPunct="1"/>
            <a:endParaRPr lang="en-US" altLang="en-US" b="0" u="none"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Dale </a:t>
            </a:r>
          </a:p>
          <a:p>
            <a:endParaRPr lang="en-US" dirty="0"/>
          </a:p>
          <a:p>
            <a:r>
              <a:rPr lang="en-US" dirty="0"/>
              <a:t>With that being said, I would like to inform</a:t>
            </a:r>
            <a:r>
              <a:rPr lang="en-US" baseline="0" dirty="0"/>
              <a:t> you all of our subject matter experts for the NMT Program. (Name and introduce the SMES). These SMEs help to review, develop and facilitate virtual and in-person trainings to the newly hired division leaders. In addition to this, the SMEs also serve as coaches. We greatly applaud and appreciate all their efforts and assistance as we prepare to kick off this year of NMT training. </a:t>
            </a:r>
            <a:endParaRPr lang="en-US" dirty="0"/>
          </a:p>
        </p:txBody>
      </p:sp>
      <p:sp>
        <p:nvSpPr>
          <p:cNvPr id="4" name="Slide Number Placeholder 3"/>
          <p:cNvSpPr>
            <a:spLocks noGrp="1"/>
          </p:cNvSpPr>
          <p:nvPr>
            <p:ph type="sldNum" sz="quarter" idx="10"/>
          </p:nvPr>
        </p:nvSpPr>
        <p:spPr/>
        <p:txBody>
          <a:bodyPr/>
          <a:lstStyle/>
          <a:p>
            <a:fld id="{D14D4994-2571-4112-9CC7-517F7680B528}" type="slidenum">
              <a:rPr lang="en-US" smtClean="0"/>
              <a:t>4</a:t>
            </a:fld>
            <a:endParaRPr lang="en-US"/>
          </a:p>
        </p:txBody>
      </p:sp>
    </p:spTree>
    <p:extLst>
      <p:ext uri="{BB962C8B-B14F-4D97-AF65-F5344CB8AC3E}">
        <p14:creationId xmlns:p14="http://schemas.microsoft.com/office/powerpoint/2010/main" val="150685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Dale </a:t>
            </a:r>
          </a:p>
          <a:p>
            <a:endParaRPr lang="en-US" dirty="0"/>
          </a:p>
          <a:p>
            <a:r>
              <a:rPr lang="en-US" dirty="0"/>
              <a:t>I will be going through your names from the IM window and when I call on you, please provide your name, office and one interesting thing such as a hobby or something you would like to share about yourself to help others get to know you.  Keep it pretty brief as we want to be able to get through everyone.  </a:t>
            </a:r>
          </a:p>
        </p:txBody>
      </p:sp>
      <p:sp>
        <p:nvSpPr>
          <p:cNvPr id="4" name="Slide Number Placeholder 3"/>
          <p:cNvSpPr>
            <a:spLocks noGrp="1"/>
          </p:cNvSpPr>
          <p:nvPr>
            <p:ph type="sldNum" sz="quarter" idx="10"/>
          </p:nvPr>
        </p:nvSpPr>
        <p:spPr/>
        <p:txBody>
          <a:bodyPr/>
          <a:lstStyle/>
          <a:p>
            <a:fld id="{BCAE6B4A-447B-4BE1-B7A4-7BC96D9ACE09}" type="slidenum">
              <a:rPr lang="en-US" smtClean="0"/>
              <a:t>5</a:t>
            </a:fld>
            <a:endParaRPr lang="en-US" dirty="0"/>
          </a:p>
        </p:txBody>
      </p:sp>
    </p:spTree>
    <p:extLst>
      <p:ext uri="{BB962C8B-B14F-4D97-AF65-F5344CB8AC3E}">
        <p14:creationId xmlns:p14="http://schemas.microsoft.com/office/powerpoint/2010/main" val="12549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Dale</a:t>
            </a:r>
          </a:p>
          <a:p>
            <a:endParaRPr lang="en-US" dirty="0"/>
          </a:p>
          <a:p>
            <a:r>
              <a:rPr lang="en-US" dirty="0"/>
              <a:t>Now that</a:t>
            </a:r>
            <a:r>
              <a:rPr lang="en-US" baseline="0" dirty="0"/>
              <a:t> we have introduced ourselves, we would like to hear from you all</a:t>
            </a:r>
            <a:r>
              <a:rPr lang="en-US" b="1" baseline="0" dirty="0"/>
              <a:t> (on the next slide)</a:t>
            </a:r>
            <a:r>
              <a:rPr lang="en-US" baseline="0" dirty="0"/>
              <a:t>. Please introduce yourself by giving us your name, station, job title and an fun fact or hobby.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biographical data that you provided was reviewed and compared with the coaches biographical data. Later today, we will inform you of which coach you were paired with. </a:t>
            </a:r>
            <a:endParaRPr lang="en-US" dirty="0"/>
          </a:p>
          <a:p>
            <a:r>
              <a:rPr lang="en-US" dirty="0"/>
              <a:t>If anyone has not completed the bio or info sheet, just as a reminder,</a:t>
            </a:r>
            <a:r>
              <a:rPr lang="en-US" baseline="0" dirty="0"/>
              <a:t> p</a:t>
            </a:r>
            <a:r>
              <a:rPr lang="en-US" dirty="0"/>
              <a:t>lease</a:t>
            </a:r>
            <a:r>
              <a:rPr lang="en-US" baseline="0" dirty="0"/>
              <a:t> submit your coaching information forms and biographies to Lamoyd and I.  </a:t>
            </a:r>
            <a:endParaRPr lang="en-US" dirty="0"/>
          </a:p>
          <a:p>
            <a:endParaRPr lang="en-US" dirty="0"/>
          </a:p>
        </p:txBody>
      </p:sp>
      <p:sp>
        <p:nvSpPr>
          <p:cNvPr id="4" name="Slide Number Placeholder 3"/>
          <p:cNvSpPr>
            <a:spLocks noGrp="1"/>
          </p:cNvSpPr>
          <p:nvPr>
            <p:ph type="sldNum" sz="quarter" idx="10"/>
          </p:nvPr>
        </p:nvSpPr>
        <p:spPr/>
        <p:txBody>
          <a:bodyPr/>
          <a:lstStyle/>
          <a:p>
            <a:fld id="{D14D4994-2571-4112-9CC7-517F7680B528}" type="slidenum">
              <a:rPr lang="en-US" smtClean="0"/>
              <a:t>6</a:t>
            </a:fld>
            <a:endParaRPr lang="en-US"/>
          </a:p>
        </p:txBody>
      </p:sp>
    </p:spTree>
    <p:extLst>
      <p:ext uri="{BB962C8B-B14F-4D97-AF65-F5344CB8AC3E}">
        <p14:creationId xmlns:p14="http://schemas.microsoft.com/office/powerpoint/2010/main" val="4178801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a:t>
            </a:r>
            <a:r>
              <a:rPr lang="en-US" baseline="0" dirty="0"/>
              <a:t>shot of the NMT SharePoint Site.   </a:t>
            </a:r>
          </a:p>
          <a:p>
            <a:endParaRPr lang="en-US" baseline="0" dirty="0"/>
          </a:p>
          <a:p>
            <a:pPr marL="228600" indent="-228600">
              <a:buAutoNum type="arabicPeriod"/>
            </a:pPr>
            <a:r>
              <a:rPr lang="en-US" baseline="0" dirty="0"/>
              <a:t>FY2020-NMT folder houses all of the training materials and resources that will be used for all things related to NMT. The NMT Coaching Materials are also housed within this folder. </a:t>
            </a:r>
          </a:p>
        </p:txBody>
      </p:sp>
      <p:sp>
        <p:nvSpPr>
          <p:cNvPr id="4" name="Slide Number Placeholder 3"/>
          <p:cNvSpPr>
            <a:spLocks noGrp="1"/>
          </p:cNvSpPr>
          <p:nvPr>
            <p:ph type="sldNum" sz="quarter" idx="10"/>
          </p:nvPr>
        </p:nvSpPr>
        <p:spPr/>
        <p:txBody>
          <a:bodyPr/>
          <a:lstStyle/>
          <a:p>
            <a:fld id="{D14D4994-2571-4112-9CC7-517F7680B528}" type="slidenum">
              <a:rPr lang="en-US" smtClean="0"/>
              <a:t>7</a:t>
            </a:fld>
            <a:endParaRPr lang="en-US"/>
          </a:p>
        </p:txBody>
      </p:sp>
    </p:spTree>
    <p:extLst>
      <p:ext uri="{BB962C8B-B14F-4D97-AF65-F5344CB8AC3E}">
        <p14:creationId xmlns:p14="http://schemas.microsoft.com/office/powerpoint/2010/main" val="1607877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dirty="0"/>
              <a:t>Dale</a:t>
            </a:r>
          </a:p>
          <a:p>
            <a:pPr rtl="0" fontAlgn="ctr"/>
            <a:endParaRPr lang="en-US" dirty="0"/>
          </a:p>
          <a:p>
            <a:pPr lvl="0" fontAlgn="ctr"/>
            <a:r>
              <a:rPr lang="en-US" sz="1200" kern="1200" dirty="0">
                <a:solidFill>
                  <a:schemeClr val="tx1"/>
                </a:solidFill>
                <a:effectLst/>
                <a:latin typeface="+mn-lt"/>
                <a:ea typeface="+mn-ea"/>
                <a:cs typeface="+mn-cs"/>
              </a:rPr>
              <a:t>The Independent Study must be completed by: </a:t>
            </a:r>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Session 1: Friday, March 27, 2020</a:t>
            </a:r>
            <a:endParaRPr lang="en-US" sz="1200" b="1" kern="1200" dirty="0">
              <a:solidFill>
                <a:schemeClr val="tx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Session 2: Friday, July 3, 2020</a:t>
            </a:r>
            <a:endParaRPr lang="en-US" sz="11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Independent Study includes:</a:t>
            </a:r>
            <a:endParaRPr lang="en-US" sz="1100" kern="1200" dirty="0">
              <a:solidFill>
                <a:schemeClr val="tx1"/>
              </a:solidFill>
              <a:effectLst/>
              <a:latin typeface="+mn-lt"/>
              <a:ea typeface="+mn-ea"/>
              <a:cs typeface="+mn-cs"/>
            </a:endParaRPr>
          </a:p>
          <a:p>
            <a:pPr lvl="1" fontAlgn="ctr"/>
            <a:r>
              <a:rPr lang="en-US" sz="1200" b="1" kern="1200" dirty="0">
                <a:solidFill>
                  <a:schemeClr val="tx1"/>
                </a:solidFill>
                <a:effectLst/>
                <a:latin typeface="+mn-lt"/>
                <a:ea typeface="+mn-ea"/>
                <a:cs typeface="+mn-cs"/>
              </a:rPr>
              <a:t>NMT Talent Management System (TMS) Training</a:t>
            </a:r>
            <a:r>
              <a:rPr lang="en-US" sz="1200" kern="1200" dirty="0">
                <a:solidFill>
                  <a:schemeClr val="tx1"/>
                </a:solidFill>
                <a:effectLst/>
                <a:latin typeface="+mn-lt"/>
                <a:ea typeface="+mn-ea"/>
                <a:cs typeface="+mn-cs"/>
              </a:rPr>
              <a:t> – NMT TMS Courses will be assigned centrally from VR&amp;E Service via TMS.  If the courses are not automatically populated in your TMS To-Do List, please contact your VREO/AVREO and local Training Manager to verify that you have been added to the correct TMS Class.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4D4994-2571-4112-9CC7-517F7680B528}" type="slidenum">
              <a:rPr lang="en-US" smtClean="0"/>
              <a:t>8</a:t>
            </a:fld>
            <a:endParaRPr lang="en-US"/>
          </a:p>
        </p:txBody>
      </p:sp>
    </p:spTree>
    <p:extLst>
      <p:ext uri="{BB962C8B-B14F-4D97-AF65-F5344CB8AC3E}">
        <p14:creationId xmlns:p14="http://schemas.microsoft.com/office/powerpoint/2010/main" val="1320110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the Virtual Session schedule</a:t>
            </a:r>
            <a:endParaRPr lang="en-US" baseline="0" dirty="0"/>
          </a:p>
          <a:p>
            <a:endParaRPr lang="en-US" dirty="0"/>
          </a:p>
        </p:txBody>
      </p:sp>
      <p:sp>
        <p:nvSpPr>
          <p:cNvPr id="4" name="Slide Number Placeholder 3"/>
          <p:cNvSpPr>
            <a:spLocks noGrp="1"/>
          </p:cNvSpPr>
          <p:nvPr>
            <p:ph type="sldNum" sz="quarter" idx="10"/>
          </p:nvPr>
        </p:nvSpPr>
        <p:spPr/>
        <p:txBody>
          <a:bodyPr/>
          <a:lstStyle/>
          <a:p>
            <a:fld id="{D14D4994-2571-4112-9CC7-517F7680B528}" type="slidenum">
              <a:rPr lang="en-US" smtClean="0"/>
              <a:t>9</a:t>
            </a:fld>
            <a:endParaRPr lang="en-US"/>
          </a:p>
        </p:txBody>
      </p:sp>
    </p:spTree>
    <p:extLst>
      <p:ext uri="{BB962C8B-B14F-4D97-AF65-F5344CB8AC3E}">
        <p14:creationId xmlns:p14="http://schemas.microsoft.com/office/powerpoint/2010/main" val="1488571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11E1B-27A9-4D5E-9B83-A6E9CE7F7678}"/>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 name="Title 1">
            <a:extLst>
              <a:ext uri="{FF2B5EF4-FFF2-40B4-BE49-F238E27FC236}">
                <a16:creationId xmlns:a16="http://schemas.microsoft.com/office/drawing/2014/main" id="{4EB144AE-7786-469E-BEDC-6B37B231347D}"/>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4B3AB6C0-9DE8-4A56-9C3B-F280928BA1BF}"/>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CB076D7B-B5EA-49BF-87F6-CE285D46D419}"/>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38CA7CA4-9A7D-47A7-B45B-C623FE0BD7EF}"/>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6C216E3F-C9D9-4D5D-B4B2-BB4F550CAB92}"/>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45A76126-7E12-4733-921A-BC75FBEB12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8E65AE2F-C09B-442B-85CD-5ADDC81ACB2E}"/>
              </a:ext>
            </a:extLst>
          </p:cNvPr>
          <p:cNvSpPr>
            <a:spLocks noGrp="1"/>
          </p:cNvSpPr>
          <p:nvPr>
            <p:ph type="sldNum" sz="quarter" idx="10"/>
          </p:nvPr>
        </p:nvSpPr>
        <p:spPr/>
        <p:txBody>
          <a:bodyPr/>
          <a:lstStyle>
            <a:lvl1pPr>
              <a:defRPr/>
            </a:lvl1pPr>
          </a:lstStyle>
          <a:p>
            <a:pPr>
              <a:defRPr/>
            </a:pPr>
            <a:fld id="{BFC764B8-6D4B-4418-A782-2E80F900FE5C}" type="slidenum">
              <a:rPr lang="en-US"/>
              <a:pPr>
                <a:defRPr/>
              </a:pPr>
              <a:t>‹#›</a:t>
            </a:fld>
            <a:endParaRPr lang="en-US" dirty="0"/>
          </a:p>
        </p:txBody>
      </p:sp>
    </p:spTree>
    <p:extLst>
      <p:ext uri="{BB962C8B-B14F-4D97-AF65-F5344CB8AC3E}">
        <p14:creationId xmlns:p14="http://schemas.microsoft.com/office/powerpoint/2010/main" val="52743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0E108830-D646-469C-B902-FE03C51E7542}"/>
              </a:ext>
            </a:extLst>
          </p:cNvPr>
          <p:cNvSpPr>
            <a:spLocks noGrp="1"/>
          </p:cNvSpPr>
          <p:nvPr>
            <p:ph type="sldNum" sz="quarter" idx="10"/>
          </p:nvPr>
        </p:nvSpPr>
        <p:spPr/>
        <p:txBody>
          <a:bodyPr/>
          <a:lstStyle>
            <a:lvl1pPr>
              <a:defRPr/>
            </a:lvl1pPr>
          </a:lstStyle>
          <a:p>
            <a:pPr>
              <a:defRPr/>
            </a:pPr>
            <a:fld id="{F2AB16FB-19D5-4486-8831-EE3424C6694B}" type="slidenum">
              <a:rPr lang="en-US"/>
              <a:pPr>
                <a:defRPr/>
              </a:pPr>
              <a:t>‹#›</a:t>
            </a:fld>
            <a:endParaRPr lang="en-US" dirty="0"/>
          </a:p>
        </p:txBody>
      </p:sp>
    </p:spTree>
    <p:extLst>
      <p:ext uri="{BB962C8B-B14F-4D97-AF65-F5344CB8AC3E}">
        <p14:creationId xmlns:p14="http://schemas.microsoft.com/office/powerpoint/2010/main" val="295431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70386"/>
            <a:ext cx="7772400" cy="762000"/>
          </a:xfrm>
        </p:spPr>
        <p:txBody>
          <a:bodyPr/>
          <a:lstStyle/>
          <a:p>
            <a:r>
              <a:rPr lang="en-US"/>
              <a:t>Click to edit Master title style</a:t>
            </a:r>
          </a:p>
        </p:txBody>
      </p:sp>
      <p:sp>
        <p:nvSpPr>
          <p:cNvPr id="22" name="Rectangle 21"/>
          <p:cNvSpPr/>
          <p:nvPr userDrawn="1"/>
        </p:nvSpPr>
        <p:spPr>
          <a:xfrm>
            <a:off x="228600" y="3429000"/>
            <a:ext cx="8686800" cy="322238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userDrawn="1"/>
        </p:nvSpPr>
        <p:spPr>
          <a:xfrm>
            <a:off x="228600" y="228600"/>
            <a:ext cx="8686800" cy="6422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1371600" y="4038601"/>
            <a:ext cx="64008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for Master Text</a:t>
            </a:r>
          </a:p>
        </p:txBody>
      </p:sp>
      <p:pic>
        <p:nvPicPr>
          <p:cNvPr id="12" name="Picture 11" descr="MyVA.color.vector.tag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812" y="363296"/>
            <a:ext cx="1534388" cy="551104"/>
          </a:xfrm>
          <a:prstGeom prst="rect">
            <a:avLst/>
          </a:prstGeom>
        </p:spPr>
      </p:pic>
      <p:pic>
        <p:nvPicPr>
          <p:cNvPr id="13" name="Picture 12"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6180269"/>
            <a:ext cx="1752600" cy="390196"/>
          </a:xfrm>
          <a:prstGeom prst="rect">
            <a:avLst/>
          </a:prstGeom>
        </p:spPr>
      </p:pic>
      <p:pic>
        <p:nvPicPr>
          <p:cNvPr id="8" name="Picture 1" descr="cid:image003.png@01D33768.75D2EBC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5750" y="333375"/>
            <a:ext cx="2305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927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533400" y="155322"/>
            <a:ext cx="8382000" cy="762000"/>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49692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288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3505200" y="6356350"/>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9447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019800"/>
            <a:ext cx="8229600" cy="365125"/>
          </a:xfrm>
          <a:prstGeom prst="rect">
            <a:avLst/>
          </a:prstGeom>
        </p:spPr>
        <p:txBody>
          <a:bodyPr anchor="ctr"/>
          <a:lstStyle/>
          <a:p>
            <a:r>
              <a:rPr lang="en-US" i="1" dirty="0">
                <a:solidFill>
                  <a:prstClr val="black"/>
                </a:solidFill>
              </a:rPr>
              <a:t>VRC Competency-Based Training System Decision Brief</a:t>
            </a:r>
          </a:p>
        </p:txBody>
      </p:sp>
      <p:sp>
        <p:nvSpPr>
          <p:cNvPr id="7" name="Slide Number Placeholder 6"/>
          <p:cNvSpPr>
            <a:spLocks noGrp="1"/>
          </p:cNvSpPr>
          <p:nvPr>
            <p:ph type="sldNum" sz="quarter" idx="12"/>
          </p:nvPr>
        </p:nvSpPr>
        <p:spPr>
          <a:xfrm>
            <a:off x="7010400" y="6492875"/>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57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781800" cy="762000"/>
          </a:xfrm>
        </p:spPr>
        <p:txBody>
          <a:bodyPr>
            <a:norm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7010400" y="6492875"/>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3946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7010400" y="6469838"/>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4755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1103"/>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8950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7010400" y="6492875"/>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293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70386"/>
            <a:ext cx="7772400" cy="762000"/>
          </a:xfrm>
        </p:spPr>
        <p:txBody>
          <a:bodyPr/>
          <a:lstStyle/>
          <a:p>
            <a:r>
              <a:rPr lang="en-US"/>
              <a:t>Click to edit Master title style</a:t>
            </a:r>
          </a:p>
        </p:txBody>
      </p:sp>
      <p:sp>
        <p:nvSpPr>
          <p:cNvPr id="22" name="Rectangle 21"/>
          <p:cNvSpPr/>
          <p:nvPr userDrawn="1"/>
        </p:nvSpPr>
        <p:spPr>
          <a:xfrm>
            <a:off x="228600" y="3429000"/>
            <a:ext cx="8686800" cy="322238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userDrawn="1"/>
        </p:nvSpPr>
        <p:spPr>
          <a:xfrm>
            <a:off x="228600" y="228600"/>
            <a:ext cx="8686800" cy="6422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1371600" y="4038601"/>
            <a:ext cx="64008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for Master Text</a:t>
            </a:r>
          </a:p>
        </p:txBody>
      </p:sp>
      <p:pic>
        <p:nvPicPr>
          <p:cNvPr id="12" name="Picture 11" descr="MyVA.color.vector.tag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812" y="363296"/>
            <a:ext cx="1534388" cy="551104"/>
          </a:xfrm>
          <a:prstGeom prst="rect">
            <a:avLst/>
          </a:prstGeom>
        </p:spPr>
      </p:pic>
      <p:pic>
        <p:nvPicPr>
          <p:cNvPr id="13" name="Picture 12"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6180269"/>
            <a:ext cx="1752600" cy="390196"/>
          </a:xfrm>
          <a:prstGeom prst="rect">
            <a:avLst/>
          </a:prstGeom>
        </p:spPr>
      </p:pic>
    </p:spTree>
    <p:extLst>
      <p:ext uri="{BB962C8B-B14F-4D97-AF65-F5344CB8AC3E}">
        <p14:creationId xmlns:p14="http://schemas.microsoft.com/office/powerpoint/2010/main" val="156430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1E09D5-BC26-44CF-8288-DA44F640518A}"/>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4" name="TextBox 11">
            <a:extLst>
              <a:ext uri="{FF2B5EF4-FFF2-40B4-BE49-F238E27FC236}">
                <a16:creationId xmlns:a16="http://schemas.microsoft.com/office/drawing/2014/main" id="{2516FD37-1DD6-4600-92F1-B6E3F0718E2C}"/>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sp>
        <p:nvSpPr>
          <p:cNvPr id="6" name="TextBox 5">
            <a:extLst>
              <a:ext uri="{FF2B5EF4-FFF2-40B4-BE49-F238E27FC236}">
                <a16:creationId xmlns:a16="http://schemas.microsoft.com/office/drawing/2014/main" id="{B887F14D-F64E-41AB-8E67-0061769F7061}"/>
              </a:ext>
            </a:extLst>
          </p:cNvPr>
          <p:cNvSpPr txBox="1"/>
          <p:nvPr userDrawn="1"/>
        </p:nvSpPr>
        <p:spPr>
          <a:xfrm>
            <a:off x="647700" y="2749550"/>
            <a:ext cx="7891463"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b="1" dirty="0">
                <a:solidFill>
                  <a:srgbClr val="000000"/>
                </a:solidFill>
              </a:rPr>
              <a:t>Good News Story</a:t>
            </a:r>
          </a:p>
          <a:p>
            <a:pPr marL="0" lvl="1" eaLnBrk="1" hangingPunct="1">
              <a:spcBef>
                <a:spcPts val="1200"/>
              </a:spcBef>
              <a:defRPr/>
            </a:pPr>
            <a:endParaRPr lang="en-US" sz="2000" b="1"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ED603A1E-5B9A-4249-8462-E394B253FE69}"/>
              </a:ext>
            </a:extLst>
          </p:cNvPr>
          <p:cNvSpPr>
            <a:spLocks noGrp="1"/>
          </p:cNvSpPr>
          <p:nvPr>
            <p:ph type="sldNum" sz="quarter" idx="10"/>
          </p:nvPr>
        </p:nvSpPr>
        <p:spPr/>
        <p:txBody>
          <a:bodyPr/>
          <a:lstStyle>
            <a:lvl1pPr>
              <a:defRPr/>
            </a:lvl1pPr>
          </a:lstStyle>
          <a:p>
            <a:pPr>
              <a:defRPr/>
            </a:pPr>
            <a:fld id="{C2816A7C-32DA-48A4-80AA-7964F21BDEB9}" type="slidenum">
              <a:rPr lang="en-US"/>
              <a:pPr>
                <a:defRPr/>
              </a:pPr>
              <a:t>‹#›</a:t>
            </a:fld>
            <a:endParaRPr lang="en-US" dirty="0"/>
          </a:p>
        </p:txBody>
      </p:sp>
    </p:spTree>
    <p:extLst>
      <p:ext uri="{BB962C8B-B14F-4D97-AF65-F5344CB8AC3E}">
        <p14:creationId xmlns:p14="http://schemas.microsoft.com/office/powerpoint/2010/main" val="3375458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505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288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3505200" y="6356350"/>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277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019800"/>
            <a:ext cx="8229600" cy="365125"/>
          </a:xfrm>
          <a:prstGeom prst="rect">
            <a:avLst/>
          </a:prstGeom>
        </p:spPr>
        <p:txBody>
          <a:bodyPr anchor="ctr"/>
          <a:lstStyle/>
          <a:p>
            <a:r>
              <a:rPr lang="en-US" i="1" dirty="0">
                <a:solidFill>
                  <a:prstClr val="black"/>
                </a:solidFill>
              </a:rPr>
              <a:t>VRC Competency-Based Training System Decision Brief</a:t>
            </a:r>
          </a:p>
        </p:txBody>
      </p:sp>
      <p:sp>
        <p:nvSpPr>
          <p:cNvPr id="7" name="Slide Number Placeholder 6"/>
          <p:cNvSpPr>
            <a:spLocks noGrp="1"/>
          </p:cNvSpPr>
          <p:nvPr>
            <p:ph type="sldNum" sz="quarter" idx="12"/>
          </p:nvPr>
        </p:nvSpPr>
        <p:spPr>
          <a:xfrm>
            <a:off x="7010400" y="6492875"/>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4147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781800" cy="762000"/>
          </a:xfrm>
        </p:spPr>
        <p:txBody>
          <a:bodyPr>
            <a:norm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7010400" y="6492875"/>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4305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7010400" y="6469838"/>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88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1103"/>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3711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7010400" y="6492875"/>
            <a:ext cx="2133600" cy="365125"/>
          </a:xfrm>
        </p:spPr>
        <p:txBody>
          <a:body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5765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4C46CD-89D6-4526-9C51-6A642B633351}"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514535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C46CD-89D6-4526-9C51-6A642B633351}"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61428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C46CD-89D6-4526-9C51-6A642B633351}"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20686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8459D8-722D-4B10-8580-84CAFC71C777}"/>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AA9A1C60-D8F8-484C-B073-414A207882F8}"/>
              </a:ext>
            </a:extLst>
          </p:cNvPr>
          <p:cNvSpPr>
            <a:spLocks noGrp="1"/>
          </p:cNvSpPr>
          <p:nvPr>
            <p:ph type="sldNum" sz="quarter" idx="10"/>
          </p:nvPr>
        </p:nvSpPr>
        <p:spPr/>
        <p:txBody>
          <a:bodyPr/>
          <a:lstStyle>
            <a:lvl1pPr>
              <a:defRPr/>
            </a:lvl1pPr>
          </a:lstStyle>
          <a:p>
            <a:pPr>
              <a:defRPr/>
            </a:pPr>
            <a:fld id="{141DB49D-BD31-4B8E-9065-93BC365BEC79}" type="slidenum">
              <a:rPr lang="en-US"/>
              <a:pPr>
                <a:defRPr/>
              </a:pPr>
              <a:t>‹#›</a:t>
            </a:fld>
            <a:endParaRPr lang="en-US" dirty="0"/>
          </a:p>
        </p:txBody>
      </p:sp>
    </p:spTree>
    <p:extLst>
      <p:ext uri="{BB962C8B-B14F-4D97-AF65-F5344CB8AC3E}">
        <p14:creationId xmlns:p14="http://schemas.microsoft.com/office/powerpoint/2010/main" val="1322878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4C46CD-89D6-4526-9C51-6A642B633351}"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3151267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4C46CD-89D6-4526-9C51-6A642B633351}"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3230870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4C46CD-89D6-4526-9C51-6A642B633351}"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1608621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C46CD-89D6-4526-9C51-6A642B633351}"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1310050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C46CD-89D6-4526-9C51-6A642B633351}"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3998003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4C46CD-89D6-4526-9C51-6A642B633351}"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3590609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C46CD-89D6-4526-9C51-6A642B633351}"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950134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4C46CD-89D6-4526-9C51-6A642B633351}"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6E92D-B7A0-4A6C-8369-7F1962F4F639}" type="slidenum">
              <a:rPr lang="en-US" smtClean="0"/>
              <a:t>‹#›</a:t>
            </a:fld>
            <a:endParaRPr lang="en-US"/>
          </a:p>
        </p:txBody>
      </p:sp>
    </p:spTree>
    <p:extLst>
      <p:ext uri="{BB962C8B-B14F-4D97-AF65-F5344CB8AC3E}">
        <p14:creationId xmlns:p14="http://schemas.microsoft.com/office/powerpoint/2010/main" val="219454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48D5414-A5D4-4C41-A55E-FD9E0B39F177}"/>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1259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604641-B2B3-4043-A3B0-9EFE5177CAE5}"/>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47476F94-C4B6-411A-AEDA-E37D70502AF2}"/>
              </a:ext>
            </a:extLst>
          </p:cNvPr>
          <p:cNvSpPr>
            <a:spLocks noGrp="1"/>
          </p:cNvSpPr>
          <p:nvPr>
            <p:ph type="sldNum" sz="quarter" idx="10"/>
          </p:nvPr>
        </p:nvSpPr>
        <p:spPr/>
        <p:txBody>
          <a:bodyPr/>
          <a:lstStyle>
            <a:lvl1pPr defTabSz="914400">
              <a:defRPr/>
            </a:lvl1pPr>
          </a:lstStyle>
          <a:p>
            <a:pPr>
              <a:defRPr/>
            </a:pPr>
            <a:fld id="{4C90EEB2-A506-4871-AC69-A2C5AC2BF826}" type="slidenum">
              <a:rPr lang="en-US"/>
              <a:pPr>
                <a:defRPr/>
              </a:pPr>
              <a:t>‹#›</a:t>
            </a:fld>
            <a:endParaRPr lang="en-US" dirty="0"/>
          </a:p>
        </p:txBody>
      </p:sp>
    </p:spTree>
    <p:extLst>
      <p:ext uri="{BB962C8B-B14F-4D97-AF65-F5344CB8AC3E}">
        <p14:creationId xmlns:p14="http://schemas.microsoft.com/office/powerpoint/2010/main" val="3297602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F6DC98-D8FD-4A0B-AF55-F379BDCB9479}"/>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CD6DB044-2D49-4099-B99A-62E809E9B691}"/>
              </a:ext>
            </a:extLst>
          </p:cNvPr>
          <p:cNvSpPr>
            <a:spLocks noGrp="1"/>
          </p:cNvSpPr>
          <p:nvPr>
            <p:ph type="sldNum" sz="quarter" idx="10"/>
          </p:nvPr>
        </p:nvSpPr>
        <p:spPr/>
        <p:txBody>
          <a:bodyPr/>
          <a:lstStyle>
            <a:lvl1pPr defTabSz="914400">
              <a:defRPr/>
            </a:lvl1pPr>
          </a:lstStyle>
          <a:p>
            <a:pPr>
              <a:defRPr/>
            </a:pPr>
            <a:fld id="{8A40BE55-1DE8-439E-9A0B-DE27DC4D3617}" type="slidenum">
              <a:rPr lang="en-US"/>
              <a:pPr>
                <a:defRPr/>
              </a:pPr>
              <a:t>‹#›</a:t>
            </a:fld>
            <a:endParaRPr lang="en-US" dirty="0"/>
          </a:p>
        </p:txBody>
      </p:sp>
    </p:spTree>
    <p:extLst>
      <p:ext uri="{BB962C8B-B14F-4D97-AF65-F5344CB8AC3E}">
        <p14:creationId xmlns:p14="http://schemas.microsoft.com/office/powerpoint/2010/main" val="375582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7E4AF125-5B04-448E-8B43-ED1875C31127}"/>
              </a:ext>
            </a:extLst>
          </p:cNvPr>
          <p:cNvSpPr>
            <a:spLocks noGrp="1"/>
          </p:cNvSpPr>
          <p:nvPr>
            <p:ph type="sldNum" sz="quarter" idx="10"/>
          </p:nvPr>
        </p:nvSpPr>
        <p:spPr/>
        <p:txBody>
          <a:bodyPr/>
          <a:lstStyle>
            <a:lvl1pPr defTabSz="914400">
              <a:defRPr/>
            </a:lvl1pPr>
          </a:lstStyle>
          <a:p>
            <a:pPr>
              <a:defRPr/>
            </a:pPr>
            <a:fld id="{A7CEA2E6-2933-418C-B3A0-86CB3AD90F05}" type="slidenum">
              <a:rPr lang="en-US"/>
              <a:pPr>
                <a:defRPr/>
              </a:pPr>
              <a:t>‹#›</a:t>
            </a:fld>
            <a:endParaRPr lang="en-US" dirty="0"/>
          </a:p>
        </p:txBody>
      </p:sp>
    </p:spTree>
    <p:extLst>
      <p:ext uri="{BB962C8B-B14F-4D97-AF65-F5344CB8AC3E}">
        <p14:creationId xmlns:p14="http://schemas.microsoft.com/office/powerpoint/2010/main" val="396848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1C2F99F-B94E-4E3F-B701-F266056EA939}"/>
              </a:ext>
            </a:extLst>
          </p:cNvPr>
          <p:cNvSpPr>
            <a:spLocks noGrp="1"/>
          </p:cNvSpPr>
          <p:nvPr>
            <p:ph type="sldNum" sz="quarter" idx="10"/>
          </p:nvPr>
        </p:nvSpPr>
        <p:spPr/>
        <p:txBody>
          <a:bodyPr/>
          <a:lstStyle>
            <a:lvl1pPr defTabSz="914400">
              <a:defRPr/>
            </a:lvl1pPr>
          </a:lstStyle>
          <a:p>
            <a:pPr>
              <a:defRPr/>
            </a:pPr>
            <a:fld id="{F89137D8-41E6-4338-9A25-D68053B3F254}" type="slidenum">
              <a:rPr lang="en-US"/>
              <a:pPr>
                <a:defRPr/>
              </a:pPr>
              <a:t>‹#›</a:t>
            </a:fld>
            <a:endParaRPr lang="en-US" dirty="0"/>
          </a:p>
        </p:txBody>
      </p:sp>
    </p:spTree>
    <p:extLst>
      <p:ext uri="{BB962C8B-B14F-4D97-AF65-F5344CB8AC3E}">
        <p14:creationId xmlns:p14="http://schemas.microsoft.com/office/powerpoint/2010/main" val="397475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E9A1843-E5DD-424D-B734-C863F7FB49FE}"/>
              </a:ext>
            </a:extLst>
          </p:cNvPr>
          <p:cNvSpPr>
            <a:spLocks noGrp="1"/>
          </p:cNvSpPr>
          <p:nvPr>
            <p:ph type="sldNum" sz="quarter" idx="10"/>
          </p:nvPr>
        </p:nvSpPr>
        <p:spPr/>
        <p:txBody>
          <a:bodyPr/>
          <a:lstStyle>
            <a:lvl1pPr defTabSz="914400">
              <a:defRPr/>
            </a:lvl1pPr>
          </a:lstStyle>
          <a:p>
            <a:pPr>
              <a:defRPr/>
            </a:pPr>
            <a:fld id="{830D6FCA-4605-44A6-861E-EE02899167E0}" type="slidenum">
              <a:rPr lang="en-US"/>
              <a:pPr>
                <a:defRPr/>
              </a:pPr>
              <a:t>‹#›</a:t>
            </a:fld>
            <a:endParaRPr lang="en-US" dirty="0"/>
          </a:p>
        </p:txBody>
      </p:sp>
    </p:spTree>
    <p:extLst>
      <p:ext uri="{BB962C8B-B14F-4D97-AF65-F5344CB8AC3E}">
        <p14:creationId xmlns:p14="http://schemas.microsoft.com/office/powerpoint/2010/main" val="330491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4.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624C534-346A-4F56-8733-990B4D69D1D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0CE8C187-C47D-4CA1-A630-E9A5C656938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62456A25-7987-4E5D-B246-A75CEFB1D98D}"/>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24A49722-EEDA-4FAB-AD8D-B7459A2843E9}"/>
              </a:ext>
            </a:extLst>
          </p:cNvPr>
          <p:cNvSpPr>
            <a:spLocks noGrp="1"/>
          </p:cNvSpPr>
          <p:nvPr>
            <p:ph type="sldNum" sz="quarter" idx="4"/>
          </p:nvPr>
        </p:nvSpPr>
        <p:spPr>
          <a:xfrm>
            <a:off x="8686800" y="6400800"/>
            <a:ext cx="384175" cy="365125"/>
          </a:xfrm>
          <a:prstGeom prst="rect">
            <a:avLst/>
          </a:prstGeom>
        </p:spPr>
        <p:txBody>
          <a:bodyPr vert="horz" lIns="91440" tIns="45720" rIns="91440" bIns="45720" rtlCol="0" anchor="ctr"/>
          <a:lstStyle>
            <a:lvl1pPr algn="r" defTabSz="457200" eaLnBrk="1" hangingPunct="1">
              <a:defRPr sz="1200" smtClean="0">
                <a:solidFill>
                  <a:prstClr val="white"/>
                </a:solidFill>
              </a:defRPr>
            </a:lvl1pPr>
          </a:lstStyle>
          <a:p>
            <a:pPr>
              <a:defRPr/>
            </a:pPr>
            <a:fld id="{3BE1A793-9AB2-409E-9614-8C0E6CE03A1E}" type="slidenum">
              <a:rPr lang="en-US"/>
              <a:pPr>
                <a:defRPr/>
              </a:pPr>
              <a:t>‹#›</a:t>
            </a:fld>
            <a:endParaRPr lang="en-US" dirty="0"/>
          </a:p>
        </p:txBody>
      </p:sp>
      <p:pic>
        <p:nvPicPr>
          <p:cNvPr id="5126" name="Picture 2" descr="C:\Users\vacoGrovem\AppData\Local\Microsoft\Windows\Temporary Internet Files\Content.Outlook\83QVOJUE\CHOOSE-VA-rev.png">
            <a:extLst>
              <a:ext uri="{FF2B5EF4-FFF2-40B4-BE49-F238E27FC236}">
                <a16:creationId xmlns:a16="http://schemas.microsoft.com/office/drawing/2014/main" id="{B91286F4-3B78-4032-9B40-49558E252D1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PPSeal.png">
            <a:extLst>
              <a:ext uri="{FF2B5EF4-FFF2-40B4-BE49-F238E27FC236}">
                <a16:creationId xmlns:a16="http://schemas.microsoft.com/office/drawing/2014/main" id="{A336BFC7-499C-435A-89A1-291EABDD5ED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0F64CD2F-2C82-4766-B6A5-8786C05BAE5A}"/>
              </a:ext>
            </a:extLst>
          </p:cNvPr>
          <p:cNvSpPr txBox="1">
            <a:spLocks noChangeArrowheads="1"/>
          </p:cNvSpPr>
          <p:nvPr userDrawn="1"/>
        </p:nvSpPr>
        <p:spPr bwMode="auto">
          <a:xfrm>
            <a:off x="2343150" y="6335713"/>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C00000"/>
                </a:solidFill>
              </a:rPr>
              <a:t>FOR VA INTERNAL USE ONLY</a:t>
            </a:r>
          </a:p>
        </p:txBody>
      </p:sp>
    </p:spTree>
    <p:extLst>
      <p:ext uri="{BB962C8B-B14F-4D97-AF65-F5344CB8AC3E}">
        <p14:creationId xmlns:p14="http://schemas.microsoft.com/office/powerpoint/2010/main" val="19019758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hf hdr="0" ftr="0" dt="0"/>
  <p:txStyles>
    <p:titleStyle>
      <a:lvl1pPr algn="ctr" defTabSz="457200" rtl="0" fontAlgn="base">
        <a:spcBef>
          <a:spcPct val="0"/>
        </a:spcBef>
        <a:spcAft>
          <a:spcPct val="0"/>
        </a:spcAft>
        <a:defRPr sz="4400" b="0" i="0" u="none"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514350" y="155321"/>
            <a:ext cx="840105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2057400" y="155322"/>
            <a:ext cx="68580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8006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userDrawn="1"/>
        </p:nvCxnSpPr>
        <p:spPr>
          <a:xfrm flipV="1">
            <a:off x="514350" y="908177"/>
            <a:ext cx="8401050" cy="914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634670" y="90236"/>
            <a:ext cx="933450" cy="876300"/>
            <a:chOff x="7348538" y="1463675"/>
            <a:chExt cx="1620837" cy="1482725"/>
          </a:xfrm>
        </p:grpSpPr>
        <p:sp>
          <p:nvSpPr>
            <p:cNvPr id="16" name="Oval 15"/>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endParaRPr>
            </a:p>
          </p:txBody>
        </p:sp>
        <p:pic>
          <p:nvPicPr>
            <p:cNvPr id="17" name="Picture 6" descr="C:\Users\VRERHART\AppData\Local\Microsoft\Windows\Temporary Internet Files\Content.Outlook\36336H46\VRE New CMY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429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ctr" defTabSz="914400" rtl="0" eaLnBrk="1" latinLnBrk="0" hangingPunct="1">
        <a:spcBef>
          <a:spcPct val="0"/>
        </a:spcBef>
        <a:buNone/>
        <a:defRPr sz="3200" b="1" i="0" u="none"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514350" y="155321"/>
            <a:ext cx="840105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2057400" y="155322"/>
            <a:ext cx="68580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8006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69623FA-E6B2-421D-AA57-15128630E9FB}"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userDrawn="1"/>
        </p:nvCxnSpPr>
        <p:spPr>
          <a:xfrm flipV="1">
            <a:off x="514350" y="908177"/>
            <a:ext cx="8401050" cy="914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634670" y="90236"/>
            <a:ext cx="933450" cy="876300"/>
            <a:chOff x="7348538" y="1463675"/>
            <a:chExt cx="1620837" cy="1482725"/>
          </a:xfrm>
        </p:grpSpPr>
        <p:sp>
          <p:nvSpPr>
            <p:cNvPr id="16" name="Oval 15"/>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endParaRPr>
            </a:p>
          </p:txBody>
        </p:sp>
        <p:pic>
          <p:nvPicPr>
            <p:cNvPr id="17" name="Picture 6" descr="C:\Users\VRERHART\AppData\Local\Microsoft\Windows\Temporary Internet Files\Content.Outlook\36336H46\VRE New CMYK.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87617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dt="0"/>
  <p:txStyles>
    <p:titleStyle>
      <a:lvl1pPr algn="ctr" defTabSz="9144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C46CD-89D6-4526-9C51-6A642B633351}" type="datetimeFigureOut">
              <a:rPr lang="en-US" smtClean="0"/>
              <a:t>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6E92D-B7A0-4A6C-8369-7F1962F4F639}" type="slidenum">
              <a:rPr lang="en-US" smtClean="0"/>
              <a:t>‹#›</a:t>
            </a:fld>
            <a:endParaRPr lang="en-US"/>
          </a:p>
        </p:txBody>
      </p:sp>
    </p:spTree>
    <p:extLst>
      <p:ext uri="{BB962C8B-B14F-4D97-AF65-F5344CB8AC3E}">
        <p14:creationId xmlns:p14="http://schemas.microsoft.com/office/powerpoint/2010/main" val="13886465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simonefavaro.it/2013/12/17/how-an-introduction-in-connection-request-makes-the-differen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vagov.sharepoint.com/:f:/s/VBAVREService/SATI/train/F2F/Eu2vK1UZMBpEt7zkVK7KT1MBbB8dqN7yr-bg_S8fyW72W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000" b="1" dirty="0"/>
              <a:t>New Manager Training Skype Session Call will begin momentarily </a:t>
            </a:r>
          </a:p>
          <a:p>
            <a:pPr marL="0" indent="0">
              <a:buNone/>
            </a:pPr>
            <a:endParaRPr lang="en-US" dirty="0"/>
          </a:p>
          <a:p>
            <a:pPr marL="0" indent="0">
              <a:buNone/>
            </a:pPr>
            <a:r>
              <a:rPr lang="en-US" i="1" dirty="0"/>
              <a:t>A facilitator is currently talking. If you cannot hear, please place a ‘sad face’          emoticon in the chat box</a:t>
            </a:r>
            <a:endParaRPr lang="en-US" dirty="0"/>
          </a:p>
          <a:p>
            <a:pPr marL="0" indent="0">
              <a:buNone/>
            </a:pPr>
            <a:endParaRPr lang="en-US" dirty="0"/>
          </a:p>
          <a:p>
            <a:pPr marL="0" indent="0">
              <a:buNone/>
            </a:pPr>
            <a:endParaRPr lang="en-US" dirty="0"/>
          </a:p>
        </p:txBody>
      </p:sp>
      <p:sp>
        <p:nvSpPr>
          <p:cNvPr id="5" name="Title 4"/>
          <p:cNvSpPr>
            <a:spLocks noGrp="1"/>
          </p:cNvSpPr>
          <p:nvPr>
            <p:ph type="title"/>
          </p:nvPr>
        </p:nvSpPr>
        <p:spPr/>
        <p:txBody>
          <a:bodyPr>
            <a:normAutofit fontScale="90000"/>
          </a:bodyPr>
          <a:lstStyle/>
          <a:p>
            <a:r>
              <a:rPr lang="en-US" dirty="0"/>
              <a:t>Sound Check</a:t>
            </a:r>
          </a:p>
        </p:txBody>
      </p:sp>
      <p:sp>
        <p:nvSpPr>
          <p:cNvPr id="4" name="Slide Number Placeholder 3"/>
          <p:cNvSpPr>
            <a:spLocks noGrp="1"/>
          </p:cNvSpPr>
          <p:nvPr>
            <p:ph type="sldNum" sz="quarter" idx="10"/>
          </p:nvPr>
        </p:nvSpPr>
        <p:spPr/>
        <p:txBody>
          <a:bodyPr/>
          <a:lstStyle/>
          <a:p>
            <a:fld id="{869623FA-E6B2-421D-AA57-15128630E9FB}" type="slidenum">
              <a:rPr lang="en-US" smtClean="0">
                <a:solidFill>
                  <a:prstClr val="black">
                    <a:tint val="75000"/>
                  </a:prstClr>
                </a:solidFill>
              </a:rPr>
              <a:pPr/>
              <a:t>1</a:t>
            </a:fld>
            <a:endParaRPr lang="en-US">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33121"/>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1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i="1" dirty="0"/>
              <a:t>Upon completion of instruction, you will be able to:</a:t>
            </a:r>
          </a:p>
          <a:p>
            <a:pPr marL="0" indent="0">
              <a:buNone/>
            </a:pPr>
            <a:r>
              <a:rPr lang="en-US" sz="2400" dirty="0"/>
              <a:t> </a:t>
            </a:r>
          </a:p>
          <a:p>
            <a:pPr marL="342900" lvl="1" indent="-342900">
              <a:buFont typeface="Arial" panose="020B0604020202020204" pitchFamily="34" charset="0"/>
              <a:buChar char="•"/>
            </a:pPr>
            <a:r>
              <a:rPr lang="en-US" sz="2400" dirty="0">
                <a:cs typeface="Arial" panose="020B0604020202020204" pitchFamily="34" charset="0"/>
              </a:rPr>
              <a:t>Understand an overview of Coaching </a:t>
            </a:r>
          </a:p>
          <a:p>
            <a:pPr marL="342900" lvl="1" indent="-342900">
              <a:buFont typeface="Arial" panose="020B0604020202020204" pitchFamily="34" charset="0"/>
              <a:buChar char="•"/>
            </a:pPr>
            <a:r>
              <a:rPr lang="en-US" sz="2400" dirty="0">
                <a:cs typeface="Arial" panose="020B0604020202020204" pitchFamily="34" charset="0"/>
              </a:rPr>
              <a:t>Learn Coaching skills </a:t>
            </a:r>
          </a:p>
          <a:p>
            <a:pPr marL="342900" lvl="1" indent="-342900">
              <a:buFont typeface="Arial" panose="020B0604020202020204" pitchFamily="34" charset="0"/>
              <a:buChar char="•"/>
            </a:pPr>
            <a:r>
              <a:rPr lang="en-US" sz="2400" dirty="0">
                <a:cs typeface="Arial" panose="020B0604020202020204" pitchFamily="34" charset="0"/>
              </a:rPr>
              <a:t>Determine roles for coaching</a:t>
            </a:r>
          </a:p>
          <a:p>
            <a:pPr marL="342900" lvl="1" indent="-342900">
              <a:buFont typeface="Arial" panose="020B0604020202020204" pitchFamily="34" charset="0"/>
              <a:buChar char="•"/>
            </a:pPr>
            <a:r>
              <a:rPr lang="en-US" sz="2400" dirty="0">
                <a:cs typeface="Arial" panose="020B0604020202020204" pitchFamily="34" charset="0"/>
              </a:rPr>
              <a:t>Have knowledge of VR&amp;E Coaching Requirements</a:t>
            </a:r>
          </a:p>
        </p:txBody>
      </p:sp>
      <p:sp>
        <p:nvSpPr>
          <p:cNvPr id="4" name="Title 3"/>
          <p:cNvSpPr>
            <a:spLocks noGrp="1"/>
          </p:cNvSpPr>
          <p:nvPr>
            <p:ph type="title"/>
          </p:nvPr>
        </p:nvSpPr>
        <p:spPr/>
        <p:txBody>
          <a:bodyPr>
            <a:normAutofit fontScale="90000"/>
          </a:bodyPr>
          <a:lstStyle/>
          <a:p>
            <a:r>
              <a:rPr lang="en-US" dirty="0"/>
              <a:t>Objectives</a:t>
            </a:r>
          </a:p>
        </p:txBody>
      </p:sp>
      <p:sp>
        <p:nvSpPr>
          <p:cNvPr id="3"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16419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lstStyle/>
          <a:p>
            <a:r>
              <a:rPr lang="en-US" sz="2400" dirty="0"/>
              <a:t>What is “Coaching”?</a:t>
            </a:r>
          </a:p>
          <a:p>
            <a:endParaRPr lang="en-US" sz="2400" dirty="0"/>
          </a:p>
          <a:p>
            <a:endParaRPr lang="en-US" sz="2400" dirty="0"/>
          </a:p>
          <a:p>
            <a:pPr marL="0" indent="0">
              <a:buNone/>
            </a:pPr>
            <a:endParaRPr lang="en-US" sz="2400" dirty="0"/>
          </a:p>
          <a:p>
            <a:r>
              <a:rPr lang="en-US" sz="2400" dirty="0"/>
              <a:t>What are the Benefits of Coaching? </a:t>
            </a:r>
          </a:p>
          <a:p>
            <a:endParaRPr lang="en-US" sz="2400" dirty="0"/>
          </a:p>
          <a:p>
            <a:endParaRPr lang="en-US" sz="2400" dirty="0"/>
          </a:p>
          <a:p>
            <a:pPr marL="0" indent="0">
              <a:buNone/>
            </a:pPr>
            <a:endParaRPr lang="en-US" sz="2400" dirty="0"/>
          </a:p>
          <a:p>
            <a:r>
              <a:rPr lang="en-US" sz="2400" dirty="0"/>
              <a:t>How has Coaching benefited you?</a:t>
            </a:r>
          </a:p>
          <a:p>
            <a:endParaRPr lang="en-US" dirty="0"/>
          </a:p>
          <a:p>
            <a:endParaRPr lang="en-US" dirty="0"/>
          </a:p>
        </p:txBody>
      </p:sp>
      <p:sp>
        <p:nvSpPr>
          <p:cNvPr id="4" name="Title 3"/>
          <p:cNvSpPr>
            <a:spLocks noGrp="1"/>
          </p:cNvSpPr>
          <p:nvPr>
            <p:ph type="title"/>
          </p:nvPr>
        </p:nvSpPr>
        <p:spPr/>
        <p:txBody>
          <a:bodyPr>
            <a:normAutofit fontScale="90000"/>
          </a:bodyPr>
          <a:lstStyle/>
          <a:p>
            <a:r>
              <a:rPr lang="en-US" dirty="0"/>
              <a:t>Coaching Basics</a:t>
            </a:r>
          </a:p>
        </p:txBody>
      </p:sp>
      <p:sp>
        <p:nvSpPr>
          <p:cNvPr id="3"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28251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Listening </a:t>
            </a:r>
          </a:p>
          <a:p>
            <a:endParaRPr lang="en-US" sz="2400" dirty="0"/>
          </a:p>
          <a:p>
            <a:r>
              <a:rPr lang="en-US" sz="2400" dirty="0"/>
              <a:t>Setting Goals</a:t>
            </a:r>
          </a:p>
          <a:p>
            <a:endParaRPr lang="en-US" sz="2400" dirty="0"/>
          </a:p>
          <a:p>
            <a:r>
              <a:rPr lang="en-US" sz="2400" dirty="0"/>
              <a:t>Questioning</a:t>
            </a:r>
          </a:p>
          <a:p>
            <a:endParaRPr lang="en-US" sz="2400" dirty="0"/>
          </a:p>
          <a:p>
            <a:r>
              <a:rPr lang="en-US" sz="2400" dirty="0"/>
              <a:t>Providing Support and Feedback</a:t>
            </a:r>
          </a:p>
          <a:p>
            <a:pPr lvl="1"/>
            <a:r>
              <a:rPr lang="en-US" sz="2400" dirty="0"/>
              <a:t>Negative Feedback</a:t>
            </a:r>
          </a:p>
        </p:txBody>
      </p:sp>
      <p:sp>
        <p:nvSpPr>
          <p:cNvPr id="4" name="Title 3"/>
          <p:cNvSpPr>
            <a:spLocks noGrp="1"/>
          </p:cNvSpPr>
          <p:nvPr>
            <p:ph type="title"/>
          </p:nvPr>
        </p:nvSpPr>
        <p:spPr/>
        <p:txBody>
          <a:bodyPr>
            <a:normAutofit fontScale="90000"/>
          </a:bodyPr>
          <a:lstStyle/>
          <a:p>
            <a:r>
              <a:rPr lang="en-US" dirty="0"/>
              <a:t>Coaching Skills</a:t>
            </a:r>
          </a:p>
        </p:txBody>
      </p:sp>
      <p:sp>
        <p:nvSpPr>
          <p:cNvPr id="3"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407855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Career Development</a:t>
            </a:r>
          </a:p>
          <a:p>
            <a:endParaRPr lang="en-US" sz="2400" dirty="0"/>
          </a:p>
          <a:p>
            <a:r>
              <a:rPr lang="en-US" sz="2400" dirty="0"/>
              <a:t>Skills Acquisition</a:t>
            </a:r>
          </a:p>
          <a:p>
            <a:endParaRPr lang="en-US" sz="2400" dirty="0"/>
          </a:p>
          <a:p>
            <a:r>
              <a:rPr lang="en-US" sz="2400" dirty="0"/>
              <a:t>Performance Improvement </a:t>
            </a:r>
          </a:p>
          <a:p>
            <a:endParaRPr lang="en-US" sz="2400" dirty="0"/>
          </a:p>
          <a:p>
            <a:r>
              <a:rPr lang="en-US" sz="2400" dirty="0"/>
              <a:t>Change</a:t>
            </a:r>
          </a:p>
        </p:txBody>
      </p:sp>
      <p:sp>
        <p:nvSpPr>
          <p:cNvPr id="4" name="Title 3"/>
          <p:cNvSpPr>
            <a:spLocks noGrp="1"/>
          </p:cNvSpPr>
          <p:nvPr>
            <p:ph type="title"/>
          </p:nvPr>
        </p:nvSpPr>
        <p:spPr/>
        <p:txBody>
          <a:bodyPr>
            <a:normAutofit fontScale="90000"/>
          </a:bodyPr>
          <a:lstStyle/>
          <a:p>
            <a:r>
              <a:rPr lang="en-US" dirty="0"/>
              <a:t>Your Role as a Coach</a:t>
            </a:r>
          </a:p>
        </p:txBody>
      </p:sp>
      <p:sp>
        <p:nvSpPr>
          <p:cNvPr id="3"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702316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Resistant</a:t>
            </a:r>
          </a:p>
          <a:p>
            <a:endParaRPr lang="en-US" sz="2400" dirty="0"/>
          </a:p>
          <a:p>
            <a:r>
              <a:rPr lang="en-US" sz="2400" dirty="0"/>
              <a:t>Unwilling to Take Responsibility</a:t>
            </a:r>
          </a:p>
          <a:p>
            <a:endParaRPr lang="en-US" sz="2400" dirty="0"/>
          </a:p>
          <a:p>
            <a:r>
              <a:rPr lang="en-US" sz="2400" dirty="0"/>
              <a:t>Deeper Issues</a:t>
            </a:r>
          </a:p>
        </p:txBody>
      </p:sp>
      <p:sp>
        <p:nvSpPr>
          <p:cNvPr id="4" name="Title 3"/>
          <p:cNvSpPr>
            <a:spLocks noGrp="1"/>
          </p:cNvSpPr>
          <p:nvPr>
            <p:ph type="title"/>
          </p:nvPr>
        </p:nvSpPr>
        <p:spPr/>
        <p:txBody>
          <a:bodyPr>
            <a:normAutofit fontScale="90000"/>
          </a:bodyPr>
          <a:lstStyle/>
          <a:p>
            <a:r>
              <a:rPr lang="en-US" dirty="0"/>
              <a:t>Coaching-May Not Work</a:t>
            </a:r>
          </a:p>
        </p:txBody>
      </p:sp>
      <p:sp>
        <p:nvSpPr>
          <p:cNvPr id="3"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45430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vrelfigur\AppData\Local\Microsoft\Windows\Temporary Internet Files\Content.IE5\VAGDOHC2\MP9004231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001000" cy="4876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Content Placeholder 6"/>
          <p:cNvSpPr>
            <a:spLocks noGrp="1"/>
          </p:cNvSpPr>
          <p:nvPr>
            <p:ph idx="1"/>
          </p:nvPr>
        </p:nvSpPr>
        <p:spPr/>
        <p:txBody>
          <a:bodyPr/>
          <a:lstStyle/>
          <a:p>
            <a:pPr eaLnBrk="1" hangingPunct="1"/>
            <a:r>
              <a:rPr lang="en-US" altLang="en-US" sz="2400" dirty="0"/>
              <a:t>Commitment</a:t>
            </a:r>
          </a:p>
          <a:p>
            <a:pPr lvl="1" eaLnBrk="1" hangingPunct="1"/>
            <a:r>
              <a:rPr lang="en-US" altLang="en-US" sz="2400" dirty="0"/>
              <a:t>Flexibility</a:t>
            </a:r>
          </a:p>
          <a:p>
            <a:pPr lvl="1" eaLnBrk="1" hangingPunct="1"/>
            <a:r>
              <a:rPr lang="en-US" altLang="en-US" sz="2400" dirty="0"/>
              <a:t>Minimum of one (1) hour per week</a:t>
            </a:r>
          </a:p>
          <a:p>
            <a:pPr lvl="1" eaLnBrk="1" hangingPunct="1"/>
            <a:r>
              <a:rPr lang="en-US" altLang="en-US" sz="2400" dirty="0"/>
              <a:t>Or independently scheduled arrangement </a:t>
            </a:r>
          </a:p>
          <a:p>
            <a:pPr eaLnBrk="1" hangingPunct="1"/>
            <a:r>
              <a:rPr lang="en-US" altLang="en-US" sz="2400" dirty="0"/>
              <a:t>Forms</a:t>
            </a:r>
          </a:p>
          <a:p>
            <a:pPr lvl="1" eaLnBrk="1" hangingPunct="1"/>
            <a:r>
              <a:rPr lang="en-US" altLang="en-US" sz="2400" dirty="0"/>
              <a:t>Coaching Agreement</a:t>
            </a:r>
          </a:p>
          <a:p>
            <a:pPr lvl="1" eaLnBrk="1" hangingPunct="1"/>
            <a:r>
              <a:rPr lang="en-US" altLang="en-US" sz="2400" dirty="0"/>
              <a:t>Confidentiality Agreement</a:t>
            </a:r>
          </a:p>
          <a:p>
            <a:pPr lvl="1" eaLnBrk="1" hangingPunct="1"/>
            <a:r>
              <a:rPr lang="en-US" altLang="en-US" sz="2400" dirty="0"/>
              <a:t>Coaching Checklist</a:t>
            </a:r>
          </a:p>
        </p:txBody>
      </p:sp>
      <p:sp>
        <p:nvSpPr>
          <p:cNvPr id="28675" name="Title 5"/>
          <p:cNvSpPr>
            <a:spLocks noGrp="1"/>
          </p:cNvSpPr>
          <p:nvPr>
            <p:ph type="title"/>
          </p:nvPr>
        </p:nvSpPr>
        <p:spPr/>
        <p:txBody>
          <a:bodyPr>
            <a:normAutofit fontScale="90000"/>
          </a:bodyPr>
          <a:lstStyle/>
          <a:p>
            <a:pPr eaLnBrk="1" hangingPunct="1"/>
            <a:r>
              <a:rPr lang="en-US" altLang="en-US" dirty="0"/>
              <a:t>VR&amp;E Coaching Requirements</a:t>
            </a:r>
          </a:p>
        </p:txBody>
      </p:sp>
      <p:sp>
        <p:nvSpPr>
          <p:cNvPr id="6"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410257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27898A-BEDC-4473-BB68-FC2F2EE7DE3C}"/>
              </a:ext>
            </a:extLst>
          </p:cNvPr>
          <p:cNvSpPr>
            <a:spLocks noGrp="1"/>
          </p:cNvSpPr>
          <p:nvPr>
            <p:ph type="title"/>
          </p:nvPr>
        </p:nvSpPr>
        <p:spPr/>
        <p:txBody>
          <a:bodyPr>
            <a:normAutofit fontScale="90000"/>
          </a:bodyPr>
          <a:lstStyle/>
          <a:p>
            <a:r>
              <a:rPr lang="en-US" dirty="0"/>
              <a:t>Coaching Agreement</a:t>
            </a:r>
          </a:p>
        </p:txBody>
      </p:sp>
      <p:sp>
        <p:nvSpPr>
          <p:cNvPr id="4" name="Slide Number Placeholder 3">
            <a:extLst>
              <a:ext uri="{FF2B5EF4-FFF2-40B4-BE49-F238E27FC236}">
                <a16:creationId xmlns:a16="http://schemas.microsoft.com/office/drawing/2014/main" id="{B56CCEA7-DD59-4601-85E3-EE9F7E744D48}"/>
              </a:ext>
            </a:extLst>
          </p:cNvPr>
          <p:cNvSpPr>
            <a:spLocks noGrp="1"/>
          </p:cNvSpPr>
          <p:nvPr>
            <p:ph type="sldNum" sz="quarter" idx="10"/>
          </p:nvPr>
        </p:nvSpPr>
        <p:spPr/>
        <p:txBody>
          <a:bodyPr/>
          <a:lstStyle/>
          <a:p>
            <a:pPr>
              <a:defRPr/>
            </a:pPr>
            <a:fld id="{4C90EEB2-A506-4871-AC69-A2C5AC2BF826}" type="slidenum">
              <a:rPr lang="en-US" smtClean="0"/>
              <a:pPr>
                <a:defRPr/>
              </a:pPr>
              <a:t>16</a:t>
            </a:fld>
            <a:endParaRPr lang="en-US" dirty="0"/>
          </a:p>
        </p:txBody>
      </p:sp>
      <p:pic>
        <p:nvPicPr>
          <p:cNvPr id="5" name="Picture 5">
            <a:extLst>
              <a:ext uri="{FF2B5EF4-FFF2-40B4-BE49-F238E27FC236}">
                <a16:creationId xmlns:a16="http://schemas.microsoft.com/office/drawing/2014/main" id="{0503E888-C898-4FC4-8C2A-155EDFD95C5F}"/>
              </a:ext>
            </a:extLst>
          </p:cNvPr>
          <p:cNvPicPr>
            <a:picLocks noChangeAspect="1"/>
          </p:cNvPicPr>
          <p:nvPr/>
        </p:nvPicPr>
        <p:blipFill>
          <a:blip r:embed="rId2"/>
          <a:stretch>
            <a:fillRect/>
          </a:stretch>
        </p:blipFill>
        <p:spPr>
          <a:xfrm>
            <a:off x="2490952" y="1015794"/>
            <a:ext cx="4175234" cy="4668756"/>
          </a:xfrm>
          <a:prstGeom prst="rect">
            <a:avLst/>
          </a:prstGeom>
        </p:spPr>
      </p:pic>
    </p:spTree>
    <p:extLst>
      <p:ext uri="{BB962C8B-B14F-4D97-AF65-F5344CB8AC3E}">
        <p14:creationId xmlns:p14="http://schemas.microsoft.com/office/powerpoint/2010/main" val="259352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D9B3C7-FA2F-468D-BC2F-395961486C5E}"/>
              </a:ext>
            </a:extLst>
          </p:cNvPr>
          <p:cNvSpPr>
            <a:spLocks noGrp="1"/>
          </p:cNvSpPr>
          <p:nvPr>
            <p:ph type="title"/>
          </p:nvPr>
        </p:nvSpPr>
        <p:spPr/>
        <p:txBody>
          <a:bodyPr>
            <a:normAutofit fontScale="90000"/>
          </a:bodyPr>
          <a:lstStyle/>
          <a:p>
            <a:r>
              <a:rPr lang="en-US" dirty="0"/>
              <a:t>Confidentiality Agreement</a:t>
            </a:r>
          </a:p>
        </p:txBody>
      </p:sp>
      <p:sp>
        <p:nvSpPr>
          <p:cNvPr id="4" name="Slide Number Placeholder 3">
            <a:extLst>
              <a:ext uri="{FF2B5EF4-FFF2-40B4-BE49-F238E27FC236}">
                <a16:creationId xmlns:a16="http://schemas.microsoft.com/office/drawing/2014/main" id="{CA8FD983-B9A6-4788-80C2-B149ADB89610}"/>
              </a:ext>
            </a:extLst>
          </p:cNvPr>
          <p:cNvSpPr>
            <a:spLocks noGrp="1"/>
          </p:cNvSpPr>
          <p:nvPr>
            <p:ph type="sldNum" sz="quarter" idx="10"/>
          </p:nvPr>
        </p:nvSpPr>
        <p:spPr/>
        <p:txBody>
          <a:bodyPr/>
          <a:lstStyle/>
          <a:p>
            <a:pPr>
              <a:defRPr/>
            </a:pPr>
            <a:fld id="{4C90EEB2-A506-4871-AC69-A2C5AC2BF826}" type="slidenum">
              <a:rPr lang="en-US" smtClean="0"/>
              <a:pPr>
                <a:defRPr/>
              </a:pPr>
              <a:t>17</a:t>
            </a:fld>
            <a:endParaRPr lang="en-US" dirty="0"/>
          </a:p>
        </p:txBody>
      </p:sp>
      <p:pic>
        <p:nvPicPr>
          <p:cNvPr id="5" name="Picture 5">
            <a:extLst>
              <a:ext uri="{FF2B5EF4-FFF2-40B4-BE49-F238E27FC236}">
                <a16:creationId xmlns:a16="http://schemas.microsoft.com/office/drawing/2014/main" id="{470775B6-FEB2-4A6C-BEEA-FE2DCFF4DCBE}"/>
              </a:ext>
            </a:extLst>
          </p:cNvPr>
          <p:cNvPicPr>
            <a:picLocks noChangeAspect="1"/>
          </p:cNvPicPr>
          <p:nvPr/>
        </p:nvPicPr>
        <p:blipFill>
          <a:blip r:embed="rId2"/>
          <a:stretch>
            <a:fillRect/>
          </a:stretch>
        </p:blipFill>
        <p:spPr>
          <a:xfrm>
            <a:off x="2504090" y="768179"/>
            <a:ext cx="4267200" cy="4940642"/>
          </a:xfrm>
          <a:prstGeom prst="rect">
            <a:avLst/>
          </a:prstGeom>
        </p:spPr>
      </p:pic>
    </p:spTree>
    <p:extLst>
      <p:ext uri="{BB962C8B-B14F-4D97-AF65-F5344CB8AC3E}">
        <p14:creationId xmlns:p14="http://schemas.microsoft.com/office/powerpoint/2010/main" val="467564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F68F19-305A-47EA-8259-E22DF9100862}"/>
              </a:ext>
            </a:extLst>
          </p:cNvPr>
          <p:cNvSpPr>
            <a:spLocks noGrp="1"/>
          </p:cNvSpPr>
          <p:nvPr>
            <p:ph type="title"/>
          </p:nvPr>
        </p:nvSpPr>
        <p:spPr/>
        <p:txBody>
          <a:bodyPr>
            <a:normAutofit fontScale="90000"/>
          </a:bodyPr>
          <a:lstStyle/>
          <a:p>
            <a:r>
              <a:rPr lang="en-US" dirty="0"/>
              <a:t>Coaching Checklist (Job Aid)</a:t>
            </a:r>
          </a:p>
        </p:txBody>
      </p:sp>
      <p:sp>
        <p:nvSpPr>
          <p:cNvPr id="4" name="Slide Number Placeholder 3">
            <a:extLst>
              <a:ext uri="{FF2B5EF4-FFF2-40B4-BE49-F238E27FC236}">
                <a16:creationId xmlns:a16="http://schemas.microsoft.com/office/drawing/2014/main" id="{C65CB853-65AD-46F3-87D4-B8B9E3FC3B79}"/>
              </a:ext>
            </a:extLst>
          </p:cNvPr>
          <p:cNvSpPr>
            <a:spLocks noGrp="1"/>
          </p:cNvSpPr>
          <p:nvPr>
            <p:ph type="sldNum" sz="quarter" idx="10"/>
          </p:nvPr>
        </p:nvSpPr>
        <p:spPr/>
        <p:txBody>
          <a:bodyPr/>
          <a:lstStyle/>
          <a:p>
            <a:pPr>
              <a:defRPr/>
            </a:pPr>
            <a:fld id="{4C90EEB2-A506-4871-AC69-A2C5AC2BF826}" type="slidenum">
              <a:rPr lang="en-US" smtClean="0"/>
              <a:pPr>
                <a:defRPr/>
              </a:pPr>
              <a:t>18</a:t>
            </a:fld>
            <a:endParaRPr lang="en-US" dirty="0"/>
          </a:p>
        </p:txBody>
      </p:sp>
      <p:pic>
        <p:nvPicPr>
          <p:cNvPr id="7" name="Picture 7">
            <a:extLst>
              <a:ext uri="{FF2B5EF4-FFF2-40B4-BE49-F238E27FC236}">
                <a16:creationId xmlns:a16="http://schemas.microsoft.com/office/drawing/2014/main" id="{053973DB-968F-4A48-8456-707DD12CEB06}"/>
              </a:ext>
            </a:extLst>
          </p:cNvPr>
          <p:cNvPicPr>
            <a:picLocks noChangeAspect="1"/>
          </p:cNvPicPr>
          <p:nvPr/>
        </p:nvPicPr>
        <p:blipFill>
          <a:blip r:embed="rId3"/>
          <a:stretch>
            <a:fillRect/>
          </a:stretch>
        </p:blipFill>
        <p:spPr>
          <a:xfrm>
            <a:off x="4763815" y="819900"/>
            <a:ext cx="3728544" cy="4916028"/>
          </a:xfrm>
          <a:prstGeom prst="rect">
            <a:avLst/>
          </a:prstGeom>
        </p:spPr>
      </p:pic>
      <p:pic>
        <p:nvPicPr>
          <p:cNvPr id="9" name="Picture 9">
            <a:extLst>
              <a:ext uri="{FF2B5EF4-FFF2-40B4-BE49-F238E27FC236}">
                <a16:creationId xmlns:a16="http://schemas.microsoft.com/office/drawing/2014/main" id="{339CBC2B-B9C0-46A9-B746-1FF4629F5D84}"/>
              </a:ext>
            </a:extLst>
          </p:cNvPr>
          <p:cNvPicPr>
            <a:picLocks noChangeAspect="1"/>
          </p:cNvPicPr>
          <p:nvPr/>
        </p:nvPicPr>
        <p:blipFill>
          <a:blip r:embed="rId4"/>
          <a:stretch>
            <a:fillRect/>
          </a:stretch>
        </p:blipFill>
        <p:spPr>
          <a:xfrm>
            <a:off x="641231" y="1014555"/>
            <a:ext cx="3505200" cy="4728249"/>
          </a:xfrm>
          <a:prstGeom prst="rect">
            <a:avLst/>
          </a:prstGeom>
        </p:spPr>
      </p:pic>
    </p:spTree>
    <p:extLst>
      <p:ext uri="{BB962C8B-B14F-4D97-AF65-F5344CB8AC3E}">
        <p14:creationId xmlns:p14="http://schemas.microsoft.com/office/powerpoint/2010/main" val="107387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r>
              <a:rPr lang="en-US" dirty="0"/>
              <a:t>Coaching Pairing Updates</a:t>
            </a:r>
          </a:p>
        </p:txBody>
      </p:sp>
      <p:sp>
        <p:nvSpPr>
          <p:cNvPr id="3"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19</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FB67C3D8-FF70-4646-BC81-8FC68EF9F92B}"/>
              </a:ext>
            </a:extLst>
          </p:cNvPr>
          <p:cNvPicPr>
            <a:picLocks noChangeAspect="1"/>
          </p:cNvPicPr>
          <p:nvPr/>
        </p:nvPicPr>
        <p:blipFill>
          <a:blip r:embed="rId3"/>
          <a:stretch>
            <a:fillRect/>
          </a:stretch>
        </p:blipFill>
        <p:spPr>
          <a:xfrm>
            <a:off x="0" y="655320"/>
            <a:ext cx="9144000" cy="5516880"/>
          </a:xfrm>
          <a:prstGeom prst="rect">
            <a:avLst/>
          </a:prstGeom>
        </p:spPr>
      </p:pic>
    </p:spTree>
    <p:extLst>
      <p:ext uri="{BB962C8B-B14F-4D97-AF65-F5344CB8AC3E}">
        <p14:creationId xmlns:p14="http://schemas.microsoft.com/office/powerpoint/2010/main" val="269729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250FD05-3F2A-4C8F-9EE3-1B72F3D6F790}"/>
              </a:ext>
            </a:extLst>
          </p:cNvPr>
          <p:cNvSpPr>
            <a:spLocks noGrp="1" noChangeArrowheads="1"/>
          </p:cNvSpPr>
          <p:nvPr>
            <p:ph type="ctrTitle"/>
          </p:nvPr>
        </p:nvSpPr>
        <p:spPr>
          <a:xfrm>
            <a:off x="685800" y="2130425"/>
            <a:ext cx="7772400" cy="1470025"/>
          </a:xfrm>
        </p:spPr>
        <p:txBody>
          <a:bodyPr/>
          <a:lstStyle/>
          <a:p>
            <a:r>
              <a:rPr lang="en-US" altLang="en-US" sz="3600" b="1" dirty="0"/>
              <a:t>Welcome and Coaching Program Overview</a:t>
            </a:r>
          </a:p>
        </p:txBody>
      </p:sp>
      <p:sp>
        <p:nvSpPr>
          <p:cNvPr id="3" name="Subtitle 2">
            <a:extLst>
              <a:ext uri="{FF2B5EF4-FFF2-40B4-BE49-F238E27FC236}">
                <a16:creationId xmlns:a16="http://schemas.microsoft.com/office/drawing/2014/main" id="{FB7F8AC4-0F72-4E46-BA0F-1A226530C870}"/>
              </a:ext>
            </a:extLst>
          </p:cNvPr>
          <p:cNvSpPr>
            <a:spLocks noGrp="1"/>
          </p:cNvSpPr>
          <p:nvPr>
            <p:ph type="subTitle" idx="1"/>
          </p:nvPr>
        </p:nvSpPr>
        <p:spPr>
          <a:xfrm>
            <a:off x="730250" y="3429000"/>
            <a:ext cx="7696200" cy="1066800"/>
          </a:xfrm>
        </p:spPr>
        <p:txBody>
          <a:bodyPr rtlCol="0">
            <a:normAutofit/>
          </a:bodyPr>
          <a:lstStyle/>
          <a:p>
            <a:pPr fontAlgn="auto">
              <a:spcAft>
                <a:spcPts val="0"/>
              </a:spcAft>
              <a:buFont typeface="Arial"/>
              <a:buNone/>
              <a:defRPr/>
            </a:pPr>
            <a:r>
              <a:rPr lang="en-US" sz="2800" b="1" dirty="0">
                <a:solidFill>
                  <a:schemeClr val="tx1">
                    <a:lumMod val="65000"/>
                    <a:lumOff val="35000"/>
                  </a:schemeClr>
                </a:solidFill>
              </a:rPr>
              <a:t>VR&amp;E New Manager Training</a:t>
            </a:r>
          </a:p>
        </p:txBody>
      </p:sp>
      <p:sp>
        <p:nvSpPr>
          <p:cNvPr id="46084" name="Subtitle 2">
            <a:extLst>
              <a:ext uri="{FF2B5EF4-FFF2-40B4-BE49-F238E27FC236}">
                <a16:creationId xmlns:a16="http://schemas.microsoft.com/office/drawing/2014/main" id="{04FF2109-EC5E-4593-BF7C-2240980A3310}"/>
              </a:ext>
            </a:extLst>
          </p:cNvPr>
          <p:cNvSpPr txBox="1">
            <a:spLocks noChangeArrowheads="1"/>
          </p:cNvSpPr>
          <p:nvPr/>
        </p:nvSpPr>
        <p:spPr bwMode="auto">
          <a:xfrm>
            <a:off x="212725" y="3886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a:spcBef>
                <a:spcPct val="20000"/>
              </a:spcBef>
              <a:buFont typeface="Arial" panose="020B0604020202020204" pitchFamily="34" charset="0"/>
              <a:buChar char="»"/>
              <a:defRPr sz="2000">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dirty="0">
                <a:solidFill>
                  <a:srgbClr val="000000"/>
                </a:solidFill>
                <a:cs typeface="Arial" panose="020B0604020202020204" pitchFamily="34" charset="0"/>
              </a:rPr>
              <a:t>Briefed by: </a:t>
            </a:r>
          </a:p>
          <a:p>
            <a:pPr eaLnBrk="1" hangingPunct="1">
              <a:buFont typeface="Arial" panose="020B0604020202020204" pitchFamily="34" charset="0"/>
              <a:buNone/>
            </a:pPr>
            <a:r>
              <a:rPr lang="en-US" altLang="en-US" sz="1800" b="1" dirty="0">
                <a:solidFill>
                  <a:srgbClr val="000000"/>
                </a:solidFill>
                <a:cs typeface="Arial" panose="020B0604020202020204" pitchFamily="34" charset="0"/>
              </a:rPr>
              <a:t>NMT Subject Matter Expert Facilitators</a:t>
            </a:r>
          </a:p>
        </p:txBody>
      </p:sp>
      <p:sp>
        <p:nvSpPr>
          <p:cNvPr id="5" name="Rectangle 4">
            <a:extLst>
              <a:ext uri="{FF2B5EF4-FFF2-40B4-BE49-F238E27FC236}">
                <a16:creationId xmlns:a16="http://schemas.microsoft.com/office/drawing/2014/main" id="{BE9D683B-1B48-4CD1-B586-F36487F59596}"/>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pic>
        <p:nvPicPr>
          <p:cNvPr id="46086" name="Picture 4" descr="dvaseal">
            <a:extLst>
              <a:ext uri="{FF2B5EF4-FFF2-40B4-BE49-F238E27FC236}">
                <a16:creationId xmlns:a16="http://schemas.microsoft.com/office/drawing/2014/main" id="{5422CFDE-FFBE-4EA3-AD43-1133CCC6D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Box 6">
            <a:extLst>
              <a:ext uri="{FF2B5EF4-FFF2-40B4-BE49-F238E27FC236}">
                <a16:creationId xmlns:a16="http://schemas.microsoft.com/office/drawing/2014/main" id="{5C7B386A-DFCA-4A7D-8271-DCCDA2C366F1}"/>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C00000"/>
                </a:solidFill>
                <a:latin typeface="Calibri" panose="020F0502020204030204" pitchFamily="34" charset="0"/>
              </a:rPr>
              <a:t>Updated: January 07, 2020</a:t>
            </a:r>
          </a:p>
        </p:txBody>
      </p:sp>
      <p:sp>
        <p:nvSpPr>
          <p:cNvPr id="8" name="TextBox 7">
            <a:extLst>
              <a:ext uri="{FF2B5EF4-FFF2-40B4-BE49-F238E27FC236}">
                <a16:creationId xmlns:a16="http://schemas.microsoft.com/office/drawing/2014/main" id="{CCA56CE1-D7ED-4FF4-9455-0B6B0363257D}"/>
              </a:ext>
            </a:extLst>
          </p:cNvPr>
          <p:cNvSpPr txBox="1"/>
          <p:nvPr/>
        </p:nvSpPr>
        <p:spPr>
          <a:xfrm>
            <a:off x="152400" y="5715000"/>
            <a:ext cx="8839200" cy="369332"/>
          </a:xfrm>
          <a:prstGeom prst="rect">
            <a:avLst/>
          </a:prstGeom>
          <a:solidFill>
            <a:srgbClr val="FFFF00"/>
          </a:solidFill>
        </p:spPr>
        <p:txBody>
          <a:bodyPr wrap="square" rtlCol="0">
            <a:spAutoFit/>
          </a:bodyPr>
          <a:lstStyle/>
          <a:p>
            <a:pPr algn="ctr"/>
            <a:r>
              <a:rPr lang="en-US" b="1" dirty="0"/>
              <a:t>THIS EVENT IS BEING RECORDED</a:t>
            </a:r>
          </a:p>
        </p:txBody>
      </p:sp>
    </p:spTree>
    <p:extLst>
      <p:ext uri="{BB962C8B-B14F-4D97-AF65-F5344CB8AC3E}">
        <p14:creationId xmlns:p14="http://schemas.microsoft.com/office/powerpoint/2010/main" val="3193508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US" dirty="0"/>
          </a:p>
          <a:p>
            <a:pPr lvl="1"/>
            <a:endParaRPr lang="en-US" dirty="0"/>
          </a:p>
        </p:txBody>
      </p:sp>
      <p:sp>
        <p:nvSpPr>
          <p:cNvPr id="2" name="Title 1"/>
          <p:cNvSpPr>
            <a:spLocks noGrp="1"/>
          </p:cNvSpPr>
          <p:nvPr>
            <p:ph type="title"/>
          </p:nvPr>
        </p:nvSpPr>
        <p:spPr/>
        <p:txBody>
          <a:bodyPr>
            <a:normAutofit/>
          </a:bodyPr>
          <a:lstStyle/>
          <a:p>
            <a:r>
              <a:rPr lang="en-US" sz="4000" dirty="0"/>
              <a:t>Questions/Discussion</a:t>
            </a:r>
            <a:endParaRPr lang="en-US" sz="4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42" y="1447799"/>
            <a:ext cx="4233863" cy="435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4800" y="642402"/>
            <a:ext cx="4876801" cy="6063198"/>
          </a:xfrm>
          <a:prstGeom prst="rect">
            <a:avLst/>
          </a:prstGeom>
          <a:noFill/>
        </p:spPr>
        <p:txBody>
          <a:bodyPr wrap="square" rtlCol="0">
            <a:spAutoFit/>
          </a:bodyPr>
          <a:lstStyle/>
          <a:p>
            <a:pPr algn="ctr"/>
            <a:r>
              <a:rPr lang="en-US" sz="2000" b="1" u="sng" dirty="0"/>
              <a:t>Next NMT Skype Sessions:</a:t>
            </a:r>
          </a:p>
          <a:p>
            <a:pPr algn="ctr"/>
            <a:r>
              <a:rPr lang="en-US" sz="2000" dirty="0"/>
              <a:t>NMT Preparing for Briefings</a:t>
            </a:r>
          </a:p>
          <a:p>
            <a:pPr algn="ctr"/>
            <a:r>
              <a:rPr lang="en-US" sz="2000" dirty="0"/>
              <a:t>Tuesday, January 21, 2020 @ 11-12:30 PM ET</a:t>
            </a:r>
          </a:p>
          <a:p>
            <a:pPr algn="ctr"/>
            <a:endParaRPr lang="en-US" sz="2000" dirty="0"/>
          </a:p>
          <a:p>
            <a:pPr algn="ctr"/>
            <a:r>
              <a:rPr lang="en-US" sz="2000" dirty="0"/>
              <a:t>SAO Part I</a:t>
            </a:r>
          </a:p>
          <a:p>
            <a:pPr algn="ctr"/>
            <a:r>
              <a:rPr lang="en-US" sz="2000" dirty="0"/>
              <a:t>Tuesday, February 4, 2020 @ 11-12:30 PM ET</a:t>
            </a:r>
          </a:p>
          <a:p>
            <a:pPr algn="ctr"/>
            <a:endParaRPr lang="en-US" sz="2000" dirty="0"/>
          </a:p>
          <a:p>
            <a:pPr algn="ctr"/>
            <a:r>
              <a:rPr lang="en-US" sz="2000" dirty="0"/>
              <a:t>SAO Part II</a:t>
            </a:r>
          </a:p>
          <a:p>
            <a:pPr algn="ctr"/>
            <a:r>
              <a:rPr lang="en-US" sz="2000" dirty="0"/>
              <a:t>Tuesday, February 18, 2020 @ 11-12:30 PM ET</a:t>
            </a:r>
          </a:p>
          <a:p>
            <a:pPr algn="ctr"/>
            <a:endParaRPr lang="en-US" sz="2000" dirty="0"/>
          </a:p>
          <a:p>
            <a:pPr algn="ctr"/>
            <a:r>
              <a:rPr lang="en-US" sz="2000" dirty="0"/>
              <a:t>Mid Year Appraisals</a:t>
            </a:r>
          </a:p>
          <a:p>
            <a:pPr algn="ctr"/>
            <a:r>
              <a:rPr lang="en-US" sz="2000" dirty="0"/>
              <a:t>Tuesday, March 3, 2020 @ 11-12:30 PM ET</a:t>
            </a:r>
          </a:p>
          <a:p>
            <a:pPr algn="ctr"/>
            <a:endParaRPr lang="en-US" sz="2000" dirty="0"/>
          </a:p>
          <a:p>
            <a:pPr algn="ctr"/>
            <a:r>
              <a:rPr lang="en-US" sz="2000" dirty="0"/>
              <a:t>VR&amp;E Modernization Initiatives: e-Authorization and e-Invoicing and e-VA Update</a:t>
            </a:r>
          </a:p>
          <a:p>
            <a:pPr algn="ctr"/>
            <a:r>
              <a:rPr lang="en-US" sz="2000" dirty="0"/>
              <a:t>Tuesday, March 17, 2020 @ 11-12:30 PM ET</a:t>
            </a:r>
          </a:p>
          <a:p>
            <a:pPr algn="ctr"/>
            <a:endParaRPr lang="en-US" sz="2800" dirty="0"/>
          </a:p>
        </p:txBody>
      </p:sp>
      <p:sp>
        <p:nvSpPr>
          <p:cNvPr id="4" name="TextBox 3">
            <a:extLst>
              <a:ext uri="{FF2B5EF4-FFF2-40B4-BE49-F238E27FC236}">
                <a16:creationId xmlns:a16="http://schemas.microsoft.com/office/drawing/2014/main" id="{73E9ADB0-DA68-4096-B76D-31CEEBB86216}"/>
              </a:ext>
            </a:extLst>
          </p:cNvPr>
          <p:cNvSpPr txBox="1"/>
          <p:nvPr/>
        </p:nvSpPr>
        <p:spPr>
          <a:xfrm>
            <a:off x="533400" y="876955"/>
            <a:ext cx="3276600" cy="646331"/>
          </a:xfrm>
          <a:prstGeom prst="rect">
            <a:avLst/>
          </a:prstGeom>
          <a:noFill/>
          <a:ln>
            <a:solidFill>
              <a:schemeClr val="tx1"/>
            </a:solidFill>
          </a:ln>
        </p:spPr>
        <p:txBody>
          <a:bodyPr wrap="square" rtlCol="0">
            <a:spAutoFit/>
          </a:bodyPr>
          <a:lstStyle/>
          <a:p>
            <a:pPr algn="ctr"/>
            <a:r>
              <a:rPr lang="en-US" dirty="0"/>
              <a:t>TMS # 4209828</a:t>
            </a:r>
          </a:p>
          <a:p>
            <a:pPr algn="ctr"/>
            <a:r>
              <a:rPr lang="en-US" dirty="0"/>
              <a:t>Coaching Overview</a:t>
            </a:r>
          </a:p>
        </p:txBody>
      </p:sp>
    </p:spTree>
    <p:extLst>
      <p:ext uri="{BB962C8B-B14F-4D97-AF65-F5344CB8AC3E}">
        <p14:creationId xmlns:p14="http://schemas.microsoft.com/office/powerpoint/2010/main" val="408218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914400" y="4267200"/>
            <a:ext cx="320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dirty="0">
                <a:cs typeface="Arial" pitchFamily="34" charset="0"/>
              </a:rPr>
              <a:t>Lamoyd Figures</a:t>
            </a:r>
            <a:br>
              <a:rPr lang="en-US" altLang="en-US" sz="1800" b="1" dirty="0">
                <a:cs typeface="Arial" pitchFamily="34" charset="0"/>
              </a:rPr>
            </a:br>
            <a:r>
              <a:rPr lang="en-US" altLang="en-US" sz="1800" b="1" dirty="0">
                <a:cs typeface="Arial" pitchFamily="34" charset="0"/>
              </a:rPr>
              <a:t>VR&amp;E Training Specialist</a:t>
            </a:r>
            <a:br>
              <a:rPr lang="en-US" altLang="en-US" sz="1800" b="1" dirty="0">
                <a:cs typeface="Arial" pitchFamily="34" charset="0"/>
              </a:rPr>
            </a:br>
            <a:r>
              <a:rPr lang="en-US" altLang="en-US" sz="1800" b="1" dirty="0">
                <a:cs typeface="Arial" pitchFamily="34" charset="0"/>
              </a:rPr>
              <a:t>Orlando, FL</a:t>
            </a:r>
            <a:br>
              <a:rPr lang="en-US" altLang="en-US" sz="1800" b="1" dirty="0">
                <a:cs typeface="Arial" pitchFamily="34" charset="0"/>
              </a:rPr>
            </a:br>
            <a:endParaRPr lang="en-US" altLang="en-US" sz="1800" b="1" dirty="0">
              <a:cs typeface="Arial" pitchFamily="34" charset="0"/>
            </a:endParaRPr>
          </a:p>
        </p:txBody>
      </p:sp>
      <p:sp>
        <p:nvSpPr>
          <p:cNvPr id="20484" name="Title 1"/>
          <p:cNvSpPr>
            <a:spLocks noGrp="1"/>
          </p:cNvSpPr>
          <p:nvPr>
            <p:ph type="title"/>
          </p:nvPr>
        </p:nvSpPr>
        <p:spPr/>
        <p:txBody>
          <a:bodyPr>
            <a:normAutofit fontScale="90000"/>
          </a:bodyPr>
          <a:lstStyle/>
          <a:p>
            <a:r>
              <a:rPr lang="en-US" altLang="en-US" dirty="0"/>
              <a:t>Presenters</a:t>
            </a:r>
          </a:p>
        </p:txBody>
      </p:sp>
      <p:sp>
        <p:nvSpPr>
          <p:cNvPr id="8"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3</a:t>
            </a:fld>
            <a:endParaRPr lang="en-US" dirty="0">
              <a:solidFill>
                <a:prstClr val="black">
                  <a:tint val="75000"/>
                </a:prstClr>
              </a:solidFill>
            </a:endParaRPr>
          </a:p>
        </p:txBody>
      </p:sp>
      <p:pic>
        <p:nvPicPr>
          <p:cNvPr id="20485" name="Picture 3"/>
          <p:cNvPicPr preferRelativeResize="0">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371600" y="1295400"/>
            <a:ext cx="2378075" cy="2835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0486" name="Text Box 9"/>
          <p:cNvSpPr txBox="1">
            <a:spLocks noChangeArrowheads="1"/>
          </p:cNvSpPr>
          <p:nvPr/>
        </p:nvSpPr>
        <p:spPr bwMode="auto">
          <a:xfrm>
            <a:off x="5181600" y="4267200"/>
            <a:ext cx="320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dirty="0">
                <a:cs typeface="Arial" pitchFamily="34" charset="0"/>
              </a:rPr>
              <a:t>Dale Sagotsky</a:t>
            </a:r>
            <a:br>
              <a:rPr lang="en-US" altLang="en-US" sz="1800" b="1" dirty="0">
                <a:cs typeface="Arial" pitchFamily="34" charset="0"/>
              </a:rPr>
            </a:br>
            <a:r>
              <a:rPr lang="en-US" altLang="en-US" sz="1800" b="1" dirty="0">
                <a:cs typeface="Arial" pitchFamily="34" charset="0"/>
              </a:rPr>
              <a:t>VR&amp;E Training Specialist</a:t>
            </a:r>
            <a:br>
              <a:rPr lang="en-US" altLang="en-US" sz="1800" b="1" dirty="0">
                <a:cs typeface="Arial" pitchFamily="34" charset="0"/>
              </a:rPr>
            </a:br>
            <a:r>
              <a:rPr lang="en-US" altLang="en-US" sz="1800" b="1" dirty="0">
                <a:cs typeface="Arial" pitchFamily="34" charset="0"/>
              </a:rPr>
              <a:t>Orlando, FL</a:t>
            </a:r>
            <a:br>
              <a:rPr lang="en-US" altLang="en-US" sz="1800" b="1" dirty="0">
                <a:cs typeface="Arial" pitchFamily="34" charset="0"/>
              </a:rPr>
            </a:br>
            <a:endParaRPr lang="en-US" altLang="en-US" sz="1800" b="1" dirty="0">
              <a:cs typeface="Arial" pitchFamily="34" charset="0"/>
            </a:endParaRPr>
          </a:p>
        </p:txBody>
      </p:sp>
      <p:grpSp>
        <p:nvGrpSpPr>
          <p:cNvPr id="9" name="Group 8">
            <a:extLst>
              <a:ext uri="{FF2B5EF4-FFF2-40B4-BE49-F238E27FC236}">
                <a16:creationId xmlns:a16="http://schemas.microsoft.com/office/drawing/2014/main" id="{61145C92-8314-414C-9912-451703247185}"/>
              </a:ext>
            </a:extLst>
          </p:cNvPr>
          <p:cNvGrpSpPr/>
          <p:nvPr/>
        </p:nvGrpSpPr>
        <p:grpSpPr>
          <a:xfrm>
            <a:off x="5623560" y="1280160"/>
            <a:ext cx="2377440" cy="2834640"/>
            <a:chOff x="3256097" y="2758551"/>
            <a:chExt cx="2632035" cy="3328519"/>
          </a:xfrm>
        </p:grpSpPr>
        <p:pic>
          <p:nvPicPr>
            <p:cNvPr id="10" name="Picture 9">
              <a:extLst>
                <a:ext uri="{FF2B5EF4-FFF2-40B4-BE49-F238E27FC236}">
                  <a16:creationId xmlns:a16="http://schemas.microsoft.com/office/drawing/2014/main" id="{B700633E-E62C-4E91-947D-EC703BB40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6097" y="2758551"/>
              <a:ext cx="2632035" cy="33285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a:extLst>
                <a:ext uri="{FF2B5EF4-FFF2-40B4-BE49-F238E27FC236}">
                  <a16:creationId xmlns:a16="http://schemas.microsoft.com/office/drawing/2014/main" id="{0544CDBB-F816-4A3B-95BF-16DDAB4668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174" y="2826419"/>
              <a:ext cx="633663" cy="180673"/>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Tree>
    <p:extLst>
      <p:ext uri="{BB962C8B-B14F-4D97-AF65-F5344CB8AC3E}">
        <p14:creationId xmlns:p14="http://schemas.microsoft.com/office/powerpoint/2010/main" val="374158709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Subject Matter Experts</a:t>
            </a:r>
          </a:p>
        </p:txBody>
      </p:sp>
      <p:sp>
        <p:nvSpPr>
          <p:cNvPr id="3" name="Slide Number Placeholder 2"/>
          <p:cNvSpPr>
            <a:spLocks noGrp="1"/>
          </p:cNvSpPr>
          <p:nvPr>
            <p:ph type="sldNum" sz="quarter" idx="10"/>
          </p:nvPr>
        </p:nvSpPr>
        <p:spPr/>
        <p:txBody>
          <a:bodyPr/>
          <a:lstStyle/>
          <a:p>
            <a:fld id="{3FE40F6C-36E6-4965-9D21-698197C3108F}" type="slidenum">
              <a:rPr lang="en-US" smtClean="0">
                <a:solidFill>
                  <a:schemeClr val="bg1">
                    <a:lumMod val="50000"/>
                  </a:schemeClr>
                </a:solidFill>
              </a:rPr>
              <a:pPr/>
              <a:t>4</a:t>
            </a:fld>
            <a:endParaRPr lang="en-US" dirty="0">
              <a:solidFill>
                <a:schemeClr val="bg1">
                  <a:lumMod val="50000"/>
                </a:schemeClr>
              </a:solidFill>
            </a:endParaRPr>
          </a:p>
        </p:txBody>
      </p:sp>
      <p:sp>
        <p:nvSpPr>
          <p:cNvPr id="13" name="TextBox 12"/>
          <p:cNvSpPr txBox="1"/>
          <p:nvPr/>
        </p:nvSpPr>
        <p:spPr>
          <a:xfrm>
            <a:off x="1371600" y="2939431"/>
            <a:ext cx="1447800" cy="523220"/>
          </a:xfrm>
          <a:prstGeom prst="rect">
            <a:avLst/>
          </a:prstGeom>
          <a:noFill/>
        </p:spPr>
        <p:txBody>
          <a:bodyPr wrap="square" rtlCol="0">
            <a:spAutoFit/>
          </a:bodyPr>
          <a:lstStyle/>
          <a:p>
            <a:pPr algn="ctr"/>
            <a:r>
              <a:rPr lang="en-US" sz="1400" dirty="0"/>
              <a:t>James Lester</a:t>
            </a:r>
          </a:p>
          <a:p>
            <a:pPr algn="ctr"/>
            <a:r>
              <a:rPr lang="en-US" sz="1400" dirty="0"/>
              <a:t>Columbia VREO</a:t>
            </a:r>
          </a:p>
        </p:txBody>
      </p:sp>
      <p:sp>
        <p:nvSpPr>
          <p:cNvPr id="14" name="TextBox 13"/>
          <p:cNvSpPr txBox="1"/>
          <p:nvPr/>
        </p:nvSpPr>
        <p:spPr>
          <a:xfrm>
            <a:off x="2900662" y="2936454"/>
            <a:ext cx="1786175" cy="523220"/>
          </a:xfrm>
          <a:prstGeom prst="rect">
            <a:avLst/>
          </a:prstGeom>
          <a:noFill/>
        </p:spPr>
        <p:txBody>
          <a:bodyPr wrap="square" rtlCol="0" anchor="t">
            <a:spAutoFit/>
          </a:bodyPr>
          <a:lstStyle/>
          <a:p>
            <a:pPr algn="ctr"/>
            <a:r>
              <a:rPr lang="en-US" sz="1400" dirty="0">
                <a:cs typeface="Calibri"/>
              </a:rPr>
              <a:t>Linda Steffensmeier</a:t>
            </a:r>
          </a:p>
          <a:p>
            <a:pPr algn="ctr"/>
            <a:r>
              <a:rPr lang="en-US" sz="1400" dirty="0"/>
              <a:t>St. Paul VREO</a:t>
            </a:r>
            <a:endParaRPr lang="en-US" sz="1400" dirty="0">
              <a:cs typeface="Calibri"/>
            </a:endParaRPr>
          </a:p>
        </p:txBody>
      </p:sp>
      <p:sp>
        <p:nvSpPr>
          <p:cNvPr id="15" name="TextBox 14"/>
          <p:cNvSpPr txBox="1"/>
          <p:nvPr/>
        </p:nvSpPr>
        <p:spPr>
          <a:xfrm>
            <a:off x="4800600" y="2939431"/>
            <a:ext cx="1447800" cy="523220"/>
          </a:xfrm>
          <a:prstGeom prst="rect">
            <a:avLst/>
          </a:prstGeom>
          <a:noFill/>
        </p:spPr>
        <p:txBody>
          <a:bodyPr wrap="square" rtlCol="0" anchor="t">
            <a:spAutoFit/>
          </a:bodyPr>
          <a:lstStyle/>
          <a:p>
            <a:pPr algn="ctr"/>
            <a:r>
              <a:rPr lang="en-US" sz="1400" dirty="0"/>
              <a:t>Heather Becker</a:t>
            </a:r>
          </a:p>
          <a:p>
            <a:pPr algn="ctr"/>
            <a:r>
              <a:rPr lang="en-US" sz="1400" dirty="0"/>
              <a:t>Buffalo AVREO</a:t>
            </a:r>
            <a:endParaRPr lang="en-US" sz="1400" dirty="0">
              <a:cs typeface="Calibri"/>
            </a:endParaRPr>
          </a:p>
        </p:txBody>
      </p:sp>
      <p:sp>
        <p:nvSpPr>
          <p:cNvPr id="17" name="TextBox 16"/>
          <p:cNvSpPr txBox="1"/>
          <p:nvPr/>
        </p:nvSpPr>
        <p:spPr>
          <a:xfrm>
            <a:off x="3048000" y="5596251"/>
            <a:ext cx="1447800" cy="523220"/>
          </a:xfrm>
          <a:prstGeom prst="rect">
            <a:avLst/>
          </a:prstGeom>
          <a:noFill/>
        </p:spPr>
        <p:txBody>
          <a:bodyPr wrap="square" rtlCol="0">
            <a:spAutoFit/>
          </a:bodyPr>
          <a:lstStyle/>
          <a:p>
            <a:pPr algn="ctr"/>
            <a:r>
              <a:rPr lang="en-US" sz="1400" dirty="0"/>
              <a:t>David Boyd</a:t>
            </a:r>
          </a:p>
          <a:p>
            <a:pPr algn="ctr"/>
            <a:r>
              <a:rPr lang="en-US" sz="1400" dirty="0"/>
              <a:t>Seattle VREO</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4402" y="3615051"/>
            <a:ext cx="1499518" cy="197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8eebe2f-8f52-4ab4-a30d-7b683cc00dad@namprd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8436" y="3820617"/>
            <a:ext cx="1977754" cy="156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481375" y="5596251"/>
            <a:ext cx="1642825" cy="523220"/>
          </a:xfrm>
          <a:prstGeom prst="rect">
            <a:avLst/>
          </a:prstGeom>
          <a:noFill/>
        </p:spPr>
        <p:txBody>
          <a:bodyPr wrap="square" rtlCol="0">
            <a:spAutoFit/>
          </a:bodyPr>
          <a:lstStyle/>
          <a:p>
            <a:pPr algn="ctr"/>
            <a:r>
              <a:rPr lang="en-US" sz="1400" dirty="0"/>
              <a:t>Kim Lloyd</a:t>
            </a:r>
          </a:p>
          <a:p>
            <a:pPr algn="ctr"/>
            <a:r>
              <a:rPr lang="en-US" sz="1400" dirty="0"/>
              <a:t>St. Petersburg VREO</a:t>
            </a:r>
          </a:p>
        </p:txBody>
      </p:sp>
      <p:sp>
        <p:nvSpPr>
          <p:cNvPr id="19" name="TextBox 18"/>
          <p:cNvSpPr txBox="1"/>
          <p:nvPr/>
        </p:nvSpPr>
        <p:spPr>
          <a:xfrm>
            <a:off x="4953000" y="5596251"/>
            <a:ext cx="1524000" cy="523220"/>
          </a:xfrm>
          <a:prstGeom prst="rect">
            <a:avLst/>
          </a:prstGeom>
          <a:noFill/>
        </p:spPr>
        <p:txBody>
          <a:bodyPr wrap="square" rtlCol="0">
            <a:spAutoFit/>
          </a:bodyPr>
          <a:lstStyle/>
          <a:p>
            <a:pPr algn="ctr"/>
            <a:r>
              <a:rPr lang="en-US" sz="1400" dirty="0"/>
              <a:t>Tonna Mustian</a:t>
            </a:r>
          </a:p>
          <a:p>
            <a:pPr algn="ctr"/>
            <a:r>
              <a:rPr lang="en-US" sz="1400" dirty="0"/>
              <a:t>Nashville VREO</a:t>
            </a:r>
          </a:p>
        </p:txBody>
      </p:sp>
      <p:pic>
        <p:nvPicPr>
          <p:cNvPr id="20" name="Picture 19">
            <a:extLst>
              <a:ext uri="{FF2B5EF4-FFF2-40B4-BE49-F238E27FC236}">
                <a16:creationId xmlns:a16="http://schemas.microsoft.com/office/drawing/2014/main" id="{ECC5F743-EB1E-4A66-A672-784EE221EC8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295400" y="838200"/>
            <a:ext cx="1541646" cy="2091617"/>
          </a:xfrm>
          <a:prstGeom prst="rect">
            <a:avLst/>
          </a:prstGeom>
        </p:spPr>
      </p:pic>
      <p:pic>
        <p:nvPicPr>
          <p:cNvPr id="21" name="Picture 20">
            <a:extLst>
              <a:ext uri="{FF2B5EF4-FFF2-40B4-BE49-F238E27FC236}">
                <a16:creationId xmlns:a16="http://schemas.microsoft.com/office/drawing/2014/main" id="{4495EE5A-9407-4B0F-8DCA-DD5928F59D4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86001" y="3639267"/>
            <a:ext cx="1457425" cy="1923333"/>
          </a:xfrm>
          <a:prstGeom prst="rect">
            <a:avLst/>
          </a:prstGeom>
          <a:noFill/>
        </p:spPr>
      </p:pic>
      <p:sp>
        <p:nvSpPr>
          <p:cNvPr id="16" name="TextBox 15">
            <a:extLst>
              <a:ext uri="{FF2B5EF4-FFF2-40B4-BE49-F238E27FC236}">
                <a16:creationId xmlns:a16="http://schemas.microsoft.com/office/drawing/2014/main" id="{9376F610-8815-4D3D-97EF-AA870CA0BE7B}"/>
              </a:ext>
            </a:extLst>
          </p:cNvPr>
          <p:cNvSpPr txBox="1"/>
          <p:nvPr/>
        </p:nvSpPr>
        <p:spPr>
          <a:xfrm>
            <a:off x="6324600" y="2939431"/>
            <a:ext cx="1447800" cy="523220"/>
          </a:xfrm>
          <a:prstGeom prst="rect">
            <a:avLst/>
          </a:prstGeom>
          <a:noFill/>
        </p:spPr>
        <p:txBody>
          <a:bodyPr wrap="square" rtlCol="0" anchor="t">
            <a:spAutoFit/>
          </a:bodyPr>
          <a:lstStyle/>
          <a:p>
            <a:pPr algn="ctr"/>
            <a:r>
              <a:rPr lang="en-US" sz="1400" dirty="0"/>
              <a:t>Rodney Hackney Oakland VREO</a:t>
            </a:r>
            <a:endParaRPr lang="en-US" sz="1400" dirty="0">
              <a:cs typeface="Calibri"/>
            </a:endParaRPr>
          </a:p>
        </p:txBody>
      </p:sp>
      <p:pic>
        <p:nvPicPr>
          <p:cNvPr id="22" name="Picture 21" descr="Linda Steffensmeier">
            <a:extLst>
              <a:ext uri="{FF2B5EF4-FFF2-40B4-BE49-F238E27FC236}">
                <a16:creationId xmlns:a16="http://schemas.microsoft.com/office/drawing/2014/main" id="{89B57F1A-EA5A-4E32-9494-E895E9937F3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9376" y="838200"/>
            <a:ext cx="1396424" cy="2091617"/>
          </a:xfrm>
          <a:prstGeom prst="rect">
            <a:avLst/>
          </a:prstGeom>
          <a:noFill/>
          <a:ln>
            <a:noFill/>
          </a:ln>
        </p:spPr>
      </p:pic>
      <p:pic>
        <p:nvPicPr>
          <p:cNvPr id="23" name="Picture 22" descr="Rodney G. Hackney">
            <a:extLst>
              <a:ext uri="{FF2B5EF4-FFF2-40B4-BE49-F238E27FC236}">
                <a16:creationId xmlns:a16="http://schemas.microsoft.com/office/drawing/2014/main" id="{32729770-C188-4534-A536-19714736A4B9}"/>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477000" y="838199"/>
            <a:ext cx="1295400" cy="2091617"/>
          </a:xfrm>
          <a:prstGeom prst="rect">
            <a:avLst/>
          </a:prstGeom>
          <a:noFill/>
          <a:ln>
            <a:noFill/>
          </a:ln>
        </p:spPr>
      </p:pic>
      <p:pic>
        <p:nvPicPr>
          <p:cNvPr id="6" name="Picture 5">
            <a:extLst>
              <a:ext uri="{FF2B5EF4-FFF2-40B4-BE49-F238E27FC236}">
                <a16:creationId xmlns:a16="http://schemas.microsoft.com/office/drawing/2014/main" id="{438E88A2-FC28-4648-8784-C035D8FA23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0600" y="838199"/>
            <a:ext cx="1394412" cy="2091617"/>
          </a:xfrm>
          <a:prstGeom prst="rect">
            <a:avLst/>
          </a:prstGeom>
        </p:spPr>
      </p:pic>
    </p:spTree>
    <p:extLst>
      <p:ext uri="{BB962C8B-B14F-4D97-AF65-F5344CB8AC3E}">
        <p14:creationId xmlns:p14="http://schemas.microsoft.com/office/powerpoint/2010/main" val="385408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9623FA-E6B2-421D-AA57-15128630E9FB}" type="slidenum">
              <a:rPr lang="en-US" smtClean="0">
                <a:solidFill>
                  <a:prstClr val="black">
                    <a:tint val="75000"/>
                  </a:prstClr>
                </a:solidFill>
              </a:rPr>
              <a:pPr/>
              <a:t>5</a:t>
            </a:fld>
            <a:endParaRPr lang="en-US" dirty="0">
              <a:solidFill>
                <a:prstClr val="black">
                  <a:tint val="75000"/>
                </a:prstClr>
              </a:solidFill>
            </a:endParaRPr>
          </a:p>
        </p:txBody>
      </p:sp>
      <p:sp>
        <p:nvSpPr>
          <p:cNvPr id="5" name="Title 4"/>
          <p:cNvSpPr>
            <a:spLocks noGrp="1"/>
          </p:cNvSpPr>
          <p:nvPr>
            <p:ph type="title"/>
          </p:nvPr>
        </p:nvSpPr>
        <p:spPr>
          <a:xfrm>
            <a:off x="0" y="-72218"/>
            <a:ext cx="9144000" cy="731520"/>
          </a:xfrm>
        </p:spPr>
        <p:txBody>
          <a:bodyPr>
            <a:normAutofit/>
          </a:bodyPr>
          <a:lstStyle/>
          <a:p>
            <a:r>
              <a:rPr lang="en-US" sz="4000" dirty="0"/>
              <a:t>Introductions </a:t>
            </a:r>
          </a:p>
        </p:txBody>
      </p:sp>
      <p:sp>
        <p:nvSpPr>
          <p:cNvPr id="9" name="Content Placeholder 5">
            <a:extLst>
              <a:ext uri="{FF2B5EF4-FFF2-40B4-BE49-F238E27FC236}">
                <a16:creationId xmlns:a16="http://schemas.microsoft.com/office/drawing/2014/main" id="{CF1D5429-DFD9-437E-A595-22A756FEF220}"/>
              </a:ext>
            </a:extLst>
          </p:cNvPr>
          <p:cNvSpPr txBox="1">
            <a:spLocks/>
          </p:cNvSpPr>
          <p:nvPr/>
        </p:nvSpPr>
        <p:spPr>
          <a:xfrm>
            <a:off x="704335" y="1103871"/>
            <a:ext cx="3991233" cy="3602600"/>
          </a:xfrm>
          <a:prstGeom prst="rect">
            <a:avLst/>
          </a:prstGeom>
        </p:spPr>
        <p:txBody>
          <a:bodyPr>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b="0" i="0" u="none"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t>What is your name?</a:t>
            </a:r>
          </a:p>
          <a:p>
            <a:endParaRPr lang="en-US" dirty="0"/>
          </a:p>
          <a:p>
            <a:r>
              <a:rPr lang="en-US" dirty="0"/>
              <a:t>What office are you from?</a:t>
            </a:r>
          </a:p>
          <a:p>
            <a:endParaRPr lang="en-US" dirty="0"/>
          </a:p>
          <a:p>
            <a:r>
              <a:rPr lang="en-US" dirty="0"/>
              <a:t>Name one thing interesting about the city where you work/live. </a:t>
            </a:r>
          </a:p>
          <a:p>
            <a:endParaRPr lang="en-US" sz="2800" dirty="0"/>
          </a:p>
          <a:p>
            <a:endParaRPr lang="en-US" dirty="0"/>
          </a:p>
          <a:p>
            <a:pPr marL="0" indent="0">
              <a:buFont typeface="Arial"/>
              <a:buNone/>
            </a:pPr>
            <a:endParaRPr lang="en-US" dirty="0"/>
          </a:p>
        </p:txBody>
      </p:sp>
      <p:pic>
        <p:nvPicPr>
          <p:cNvPr id="3" name="Picture 2">
            <a:extLst>
              <a:ext uri="{FF2B5EF4-FFF2-40B4-BE49-F238E27FC236}">
                <a16:creationId xmlns:a16="http://schemas.microsoft.com/office/drawing/2014/main" id="{5CC29229-69FA-4D79-BAC8-B91A375E014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74314" y="1229376"/>
            <a:ext cx="3912486" cy="3701211"/>
          </a:xfrm>
          <a:prstGeom prst="rect">
            <a:avLst/>
          </a:prstGeom>
          <a:effectLst>
            <a:softEdge rad="165100"/>
          </a:effectLst>
        </p:spPr>
      </p:pic>
      <p:sp>
        <p:nvSpPr>
          <p:cNvPr id="2" name="TextBox 1">
            <a:extLst>
              <a:ext uri="{FF2B5EF4-FFF2-40B4-BE49-F238E27FC236}">
                <a16:creationId xmlns:a16="http://schemas.microsoft.com/office/drawing/2014/main" id="{BFDA4F10-FD37-492C-9F1F-3A8194C96668}"/>
              </a:ext>
            </a:extLst>
          </p:cNvPr>
          <p:cNvSpPr txBox="1"/>
          <p:nvPr/>
        </p:nvSpPr>
        <p:spPr>
          <a:xfrm>
            <a:off x="699246" y="5145741"/>
            <a:ext cx="5934635" cy="369332"/>
          </a:xfrm>
          <a:prstGeom prst="rect">
            <a:avLst/>
          </a:prstGeom>
          <a:noFill/>
        </p:spPr>
        <p:txBody>
          <a:bodyPr wrap="square" rtlCol="0">
            <a:spAutoFit/>
          </a:bodyPr>
          <a:lstStyle/>
          <a:p>
            <a:r>
              <a:rPr lang="en-US" dirty="0"/>
              <a:t>Please keep introduction to 15 seconds or less. </a:t>
            </a:r>
          </a:p>
        </p:txBody>
      </p:sp>
    </p:spTree>
    <p:extLst>
      <p:ext uri="{BB962C8B-B14F-4D97-AF65-F5344CB8AC3E}">
        <p14:creationId xmlns:p14="http://schemas.microsoft.com/office/powerpoint/2010/main" val="196214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New Manager Training Participants</a:t>
            </a:r>
          </a:p>
        </p:txBody>
      </p:sp>
      <p:sp>
        <p:nvSpPr>
          <p:cNvPr id="3"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5" name="Table 4">
            <a:extLst>
              <a:ext uri="{FF2B5EF4-FFF2-40B4-BE49-F238E27FC236}">
                <a16:creationId xmlns:a16="http://schemas.microsoft.com/office/drawing/2014/main" id="{59292534-5850-4988-974A-F1A8D4D96ED8}"/>
              </a:ext>
            </a:extLst>
          </p:cNvPr>
          <p:cNvGraphicFramePr>
            <a:graphicFrameLocks noGrp="1"/>
          </p:cNvGraphicFramePr>
          <p:nvPr>
            <p:extLst>
              <p:ext uri="{D42A27DB-BD31-4B8C-83A1-F6EECF244321}">
                <p14:modId xmlns:p14="http://schemas.microsoft.com/office/powerpoint/2010/main" val="2771109466"/>
              </p:ext>
            </p:extLst>
          </p:nvPr>
        </p:nvGraphicFramePr>
        <p:xfrm>
          <a:off x="0" y="685800"/>
          <a:ext cx="9144000" cy="6105805"/>
        </p:xfrm>
        <a:graphic>
          <a:graphicData uri="http://schemas.openxmlformats.org/drawingml/2006/table">
            <a:tbl>
              <a:tblPr firstRow="1" firstCol="1" bandRow="1">
                <a:tableStyleId>{21E4AEA4-8DFA-4A89-87EB-49C32662AFE0}</a:tableStyleId>
              </a:tblPr>
              <a:tblGrid>
                <a:gridCol w="1322611">
                  <a:extLst>
                    <a:ext uri="{9D8B030D-6E8A-4147-A177-3AD203B41FA5}">
                      <a16:colId xmlns:a16="http://schemas.microsoft.com/office/drawing/2014/main" val="738895248"/>
                    </a:ext>
                  </a:extLst>
                </a:gridCol>
                <a:gridCol w="2245878">
                  <a:extLst>
                    <a:ext uri="{9D8B030D-6E8A-4147-A177-3AD203B41FA5}">
                      <a16:colId xmlns:a16="http://schemas.microsoft.com/office/drawing/2014/main" val="2794096560"/>
                    </a:ext>
                  </a:extLst>
                </a:gridCol>
                <a:gridCol w="1868624">
                  <a:extLst>
                    <a:ext uri="{9D8B030D-6E8A-4147-A177-3AD203B41FA5}">
                      <a16:colId xmlns:a16="http://schemas.microsoft.com/office/drawing/2014/main" val="1860118589"/>
                    </a:ext>
                  </a:extLst>
                </a:gridCol>
                <a:gridCol w="1881426">
                  <a:extLst>
                    <a:ext uri="{9D8B030D-6E8A-4147-A177-3AD203B41FA5}">
                      <a16:colId xmlns:a16="http://schemas.microsoft.com/office/drawing/2014/main" val="2221481194"/>
                    </a:ext>
                  </a:extLst>
                </a:gridCol>
                <a:gridCol w="1825461">
                  <a:extLst>
                    <a:ext uri="{9D8B030D-6E8A-4147-A177-3AD203B41FA5}">
                      <a16:colId xmlns:a16="http://schemas.microsoft.com/office/drawing/2014/main" val="2296308308"/>
                    </a:ext>
                  </a:extLst>
                </a:gridCol>
              </a:tblGrid>
              <a:tr h="274320">
                <a:tc>
                  <a:txBody>
                    <a:bodyPr/>
                    <a:lstStyle/>
                    <a:p>
                      <a:pPr marL="0" marR="0" algn="l">
                        <a:lnSpc>
                          <a:spcPct val="115000"/>
                        </a:lnSpc>
                        <a:spcBef>
                          <a:spcPts val="0"/>
                        </a:spcBef>
                        <a:spcAft>
                          <a:spcPts val="0"/>
                        </a:spcAft>
                      </a:pPr>
                      <a:r>
                        <a:rPr lang="en-US" sz="1100" dirty="0">
                          <a:effectLst/>
                          <a:latin typeface="+mn-lt"/>
                        </a:rPr>
                        <a:t>Station Number</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Station</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District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Employee Name</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Position</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extLst>
                  <a:ext uri="{0D108BD9-81ED-4DB2-BD59-A6C34878D82A}">
                    <a16:rowId xmlns:a16="http://schemas.microsoft.com/office/drawing/2014/main" val="3528972971"/>
                  </a:ext>
                </a:extLst>
              </a:tr>
              <a:tr h="190002">
                <a:tc gridSpan="5">
                  <a:txBody>
                    <a:bodyPr/>
                    <a:lstStyle/>
                    <a:p>
                      <a:pPr marL="0" marR="0" algn="ctr">
                        <a:lnSpc>
                          <a:spcPct val="115000"/>
                        </a:lnSpc>
                        <a:spcBef>
                          <a:spcPts val="0"/>
                        </a:spcBef>
                        <a:spcAft>
                          <a:spcPts val="0"/>
                        </a:spcAft>
                      </a:pPr>
                      <a:r>
                        <a:rPr lang="en-US" sz="1100" dirty="0">
                          <a:effectLst/>
                          <a:latin typeface="+mn-lt"/>
                        </a:rPr>
                        <a:t>NORTHEAST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3244853"/>
                  </a:ext>
                </a:extLst>
              </a:tr>
              <a:tr h="190002">
                <a:tc>
                  <a:txBody>
                    <a:bodyPr/>
                    <a:lstStyle/>
                    <a:p>
                      <a:pPr marL="0" marR="0" algn="l">
                        <a:lnSpc>
                          <a:spcPct val="115000"/>
                        </a:lnSpc>
                        <a:spcBef>
                          <a:spcPts val="0"/>
                        </a:spcBef>
                        <a:spcAft>
                          <a:spcPts val="0"/>
                        </a:spcAft>
                      </a:pPr>
                      <a:r>
                        <a:rPr lang="en-US" sz="1100" dirty="0">
                          <a:effectLst/>
                          <a:latin typeface="+mn-lt"/>
                        </a:rPr>
                        <a:t>301/373/405</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Boston/Manchester/WRJ</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Northeast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Willett, Jenny</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VREO</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extLst>
                  <a:ext uri="{0D108BD9-81ED-4DB2-BD59-A6C34878D82A}">
                    <a16:rowId xmlns:a16="http://schemas.microsoft.com/office/drawing/2014/main" val="3287491084"/>
                  </a:ext>
                </a:extLst>
              </a:tr>
              <a:tr h="190002">
                <a:tc>
                  <a:txBody>
                    <a:bodyPr/>
                    <a:lstStyle/>
                    <a:p>
                      <a:pPr marL="0" marR="0" algn="l">
                        <a:lnSpc>
                          <a:spcPct val="115000"/>
                        </a:lnSpc>
                        <a:spcBef>
                          <a:spcPts val="0"/>
                        </a:spcBef>
                        <a:spcAft>
                          <a:spcPts val="0"/>
                        </a:spcAft>
                      </a:pPr>
                      <a:r>
                        <a:rPr lang="en-US" sz="1100">
                          <a:effectLst/>
                          <a:latin typeface="+mn-lt"/>
                        </a:rPr>
                        <a:t>301/373/405</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Boston</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Northeast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Schoenlein, Kate</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AVREO</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extLst>
                  <a:ext uri="{0D108BD9-81ED-4DB2-BD59-A6C34878D82A}">
                    <a16:rowId xmlns:a16="http://schemas.microsoft.com/office/drawing/2014/main" val="1490075708"/>
                  </a:ext>
                </a:extLst>
              </a:tr>
              <a:tr h="190002">
                <a:tc>
                  <a:txBody>
                    <a:bodyPr/>
                    <a:lstStyle/>
                    <a:p>
                      <a:pPr marL="0" marR="0" algn="l">
                        <a:lnSpc>
                          <a:spcPct val="115000"/>
                        </a:lnSpc>
                        <a:spcBef>
                          <a:spcPts val="0"/>
                        </a:spcBef>
                        <a:spcAft>
                          <a:spcPts val="0"/>
                        </a:spcAft>
                      </a:pPr>
                      <a:r>
                        <a:rPr lang="en-US" sz="1100" dirty="0">
                          <a:effectLst/>
                          <a:latin typeface="+mn-lt"/>
                        </a:rPr>
                        <a:t>304</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Providence</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Northeast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Williams, Danielle </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extLst>
                  <a:ext uri="{0D108BD9-81ED-4DB2-BD59-A6C34878D82A}">
                    <a16:rowId xmlns:a16="http://schemas.microsoft.com/office/drawing/2014/main" val="3835731725"/>
                  </a:ext>
                </a:extLst>
              </a:tr>
              <a:tr h="174159">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306</a:t>
                      </a:r>
                    </a:p>
                  </a:txBody>
                  <a:tcPr marL="52337" marR="52337" marT="0" marB="0" anchor="b"/>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New York</a:t>
                      </a:r>
                    </a:p>
                  </a:txBody>
                  <a:tcPr marL="52337" marR="52337" marT="0" marB="0" anchor="b"/>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Northeast</a:t>
                      </a:r>
                    </a:p>
                  </a:txBody>
                  <a:tcPr marL="52337" marR="52337" marT="0" marB="0" anchor="b"/>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Lopez, Ritchie</a:t>
                      </a:r>
                    </a:p>
                  </a:txBody>
                  <a:tcPr marL="52337" marR="52337" marT="0" marB="0" anchor="b"/>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SVRC</a:t>
                      </a:r>
                    </a:p>
                  </a:txBody>
                  <a:tcPr marL="52337" marR="52337" marT="0" marB="0" anchor="b"/>
                </a:tc>
                <a:extLst>
                  <a:ext uri="{0D108BD9-81ED-4DB2-BD59-A6C34878D82A}">
                    <a16:rowId xmlns:a16="http://schemas.microsoft.com/office/drawing/2014/main" val="2437319716"/>
                  </a:ext>
                </a:extLst>
              </a:tr>
              <a:tr h="190002">
                <a:tc>
                  <a:txBody>
                    <a:bodyPr/>
                    <a:lstStyle/>
                    <a:p>
                      <a:pPr marL="0" marR="0" algn="l">
                        <a:lnSpc>
                          <a:spcPct val="115000"/>
                        </a:lnSpc>
                        <a:spcBef>
                          <a:spcPts val="0"/>
                        </a:spcBef>
                        <a:spcAft>
                          <a:spcPts val="0"/>
                        </a:spcAft>
                      </a:pPr>
                      <a:r>
                        <a:rPr lang="en-US" sz="1100" dirty="0">
                          <a:effectLst/>
                          <a:latin typeface="+mn-lt"/>
                        </a:rPr>
                        <a:t>308</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Hartford</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Northeast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Bois, Donna</a:t>
                      </a: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extLst>
                  <a:ext uri="{0D108BD9-81ED-4DB2-BD59-A6C34878D82A}">
                    <a16:rowId xmlns:a16="http://schemas.microsoft.com/office/drawing/2014/main" val="3304851770"/>
                  </a:ext>
                </a:extLst>
              </a:tr>
              <a:tr h="190002">
                <a:tc>
                  <a:txBody>
                    <a:bodyPr/>
                    <a:lstStyle/>
                    <a:p>
                      <a:pPr marL="0" marR="0" algn="l">
                        <a:lnSpc>
                          <a:spcPct val="115000"/>
                        </a:lnSpc>
                        <a:spcBef>
                          <a:spcPts val="0"/>
                        </a:spcBef>
                        <a:spcAft>
                          <a:spcPts val="0"/>
                        </a:spcAft>
                      </a:pPr>
                      <a:r>
                        <a:rPr lang="en-US" sz="1100" dirty="0">
                          <a:effectLst/>
                          <a:latin typeface="+mn-lt"/>
                        </a:rPr>
                        <a:t>308</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Hartford</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Northeast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Fischer, Charleen</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VREO</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extLst>
                  <a:ext uri="{0D108BD9-81ED-4DB2-BD59-A6C34878D82A}">
                    <a16:rowId xmlns:a16="http://schemas.microsoft.com/office/drawing/2014/main" val="612242095"/>
                  </a:ext>
                </a:extLst>
              </a:tr>
              <a:tr h="190002">
                <a:tc>
                  <a:txBody>
                    <a:bodyPr/>
                    <a:lstStyle/>
                    <a:p>
                      <a:pPr marL="0" marR="0" algn="l">
                        <a:lnSpc>
                          <a:spcPct val="115000"/>
                        </a:lnSpc>
                        <a:spcBef>
                          <a:spcPts val="0"/>
                        </a:spcBef>
                        <a:spcAft>
                          <a:spcPts val="0"/>
                        </a:spcAft>
                      </a:pPr>
                      <a:r>
                        <a:rPr lang="en-US" sz="1100">
                          <a:effectLst/>
                          <a:latin typeface="+mn-lt"/>
                        </a:rPr>
                        <a:t>328</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Chicago</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Northeast</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Hubbard, Ersellia</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AVREO</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extLst>
                  <a:ext uri="{0D108BD9-81ED-4DB2-BD59-A6C34878D82A}">
                    <a16:rowId xmlns:a16="http://schemas.microsoft.com/office/drawing/2014/main" val="3521045927"/>
                  </a:ext>
                </a:extLst>
              </a:tr>
              <a:tr h="190002">
                <a:tc>
                  <a:txBody>
                    <a:bodyPr/>
                    <a:lstStyle/>
                    <a:p>
                      <a:pPr marL="0" marR="0" algn="l">
                        <a:lnSpc>
                          <a:spcPct val="115000"/>
                        </a:lnSpc>
                        <a:spcBef>
                          <a:spcPts val="0"/>
                        </a:spcBef>
                        <a:spcAft>
                          <a:spcPts val="0"/>
                        </a:spcAft>
                      </a:pPr>
                      <a:r>
                        <a:rPr lang="en-US" sz="1100">
                          <a:effectLst/>
                          <a:latin typeface="+mn-lt"/>
                        </a:rPr>
                        <a:t>373</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Manchester/WRJ </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Northeast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Nguyen, Teri</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AVREO</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extLst>
                  <a:ext uri="{0D108BD9-81ED-4DB2-BD59-A6C34878D82A}">
                    <a16:rowId xmlns:a16="http://schemas.microsoft.com/office/drawing/2014/main" val="2874788540"/>
                  </a:ext>
                </a:extLst>
              </a:tr>
              <a:tr h="190002">
                <a:tc gridSpan="5">
                  <a:txBody>
                    <a:bodyPr/>
                    <a:lstStyle/>
                    <a:p>
                      <a:pPr marL="0" marR="0" algn="ctr">
                        <a:lnSpc>
                          <a:spcPct val="115000"/>
                        </a:lnSpc>
                        <a:spcBef>
                          <a:spcPts val="0"/>
                        </a:spcBef>
                        <a:spcAft>
                          <a:spcPts val="0"/>
                        </a:spcAft>
                      </a:pPr>
                      <a:r>
                        <a:rPr lang="en-US" sz="1100" dirty="0">
                          <a:effectLst/>
                          <a:latin typeface="+mn-lt"/>
                        </a:rPr>
                        <a:t>SOUTHEAST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310241"/>
                  </a:ext>
                </a:extLst>
              </a:tr>
              <a:tr h="190002">
                <a:tc>
                  <a:txBody>
                    <a:bodyPr/>
                    <a:lstStyle/>
                    <a:p>
                      <a:pPr marL="0" marR="0" algn="l">
                        <a:lnSpc>
                          <a:spcPct val="115000"/>
                        </a:lnSpc>
                        <a:spcBef>
                          <a:spcPts val="0"/>
                        </a:spcBef>
                        <a:spcAft>
                          <a:spcPts val="0"/>
                        </a:spcAft>
                      </a:pPr>
                      <a:r>
                        <a:rPr lang="en-US" sz="1100" dirty="0">
                          <a:effectLst/>
                          <a:latin typeface="+mn-lt"/>
                        </a:rPr>
                        <a:t>315</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Huntington</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Southeast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Raphael, Megan</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VREO</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930825631"/>
                  </a:ext>
                </a:extLst>
              </a:tr>
              <a:tr h="174159">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316</a:t>
                      </a:r>
                    </a:p>
                  </a:txBody>
                  <a:tcPr marL="52337" marR="52337" marT="0" marB="0" anchor="b"/>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Atlanta</a:t>
                      </a:r>
                    </a:p>
                  </a:txBody>
                  <a:tcPr marL="52337" marR="52337" marT="0" marB="0" anchor="ctr"/>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Southeast</a:t>
                      </a:r>
                    </a:p>
                  </a:txBody>
                  <a:tcPr marL="52337" marR="52337" marT="0" marB="0" anchor="b"/>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Wilson, Joetta</a:t>
                      </a:r>
                    </a:p>
                  </a:txBody>
                  <a:tcPr marL="52337" marR="52337" marT="0" marB="0" anchor="ctr"/>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SVRC</a:t>
                      </a:r>
                    </a:p>
                  </a:txBody>
                  <a:tcPr marL="52337" marR="52337" marT="0" marB="0"/>
                </a:tc>
                <a:extLst>
                  <a:ext uri="{0D108BD9-81ED-4DB2-BD59-A6C34878D82A}">
                    <a16:rowId xmlns:a16="http://schemas.microsoft.com/office/drawing/2014/main" val="2083273321"/>
                  </a:ext>
                </a:extLst>
              </a:tr>
              <a:tr h="190002">
                <a:tc>
                  <a:txBody>
                    <a:bodyPr/>
                    <a:lstStyle/>
                    <a:p>
                      <a:pPr marL="0" marR="0" algn="l">
                        <a:lnSpc>
                          <a:spcPct val="115000"/>
                        </a:lnSpc>
                        <a:spcBef>
                          <a:spcPts val="0"/>
                        </a:spcBef>
                        <a:spcAft>
                          <a:spcPts val="0"/>
                        </a:spcAft>
                      </a:pPr>
                      <a:r>
                        <a:rPr lang="en-US" sz="1100">
                          <a:effectLst/>
                          <a:latin typeface="+mn-lt"/>
                        </a:rPr>
                        <a:t>318</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Winston Salem</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Southeast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tc>
                  <a:txBody>
                    <a:bodyPr/>
                    <a:lstStyle/>
                    <a:p>
                      <a:pPr marL="0" marR="0" algn="l">
                        <a:lnSpc>
                          <a:spcPct val="115000"/>
                        </a:lnSpc>
                        <a:spcBef>
                          <a:spcPts val="0"/>
                        </a:spcBef>
                        <a:spcAft>
                          <a:spcPts val="0"/>
                        </a:spcAft>
                      </a:pPr>
                      <a:r>
                        <a:rPr lang="en-US" sz="1100" dirty="0">
                          <a:effectLst/>
                          <a:latin typeface="+mn-lt"/>
                        </a:rPr>
                        <a:t>Allen, Veronica</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867188722"/>
                  </a:ext>
                </a:extLst>
              </a:tr>
              <a:tr h="190002">
                <a:tc>
                  <a:txBody>
                    <a:bodyPr/>
                    <a:lstStyle/>
                    <a:p>
                      <a:pPr marL="0" marR="0" algn="l">
                        <a:lnSpc>
                          <a:spcPct val="115000"/>
                        </a:lnSpc>
                        <a:spcBef>
                          <a:spcPts val="0"/>
                        </a:spcBef>
                        <a:spcAft>
                          <a:spcPts val="0"/>
                        </a:spcAft>
                      </a:pPr>
                      <a:r>
                        <a:rPr lang="en-US" sz="1100">
                          <a:effectLst/>
                          <a:latin typeface="+mn-lt"/>
                        </a:rPr>
                        <a:t>318</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Winston Salem</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Southeast</a:t>
                      </a:r>
                      <a:endParaRPr lang="en-US" sz="1100">
                        <a:effectLst/>
                        <a:latin typeface="+mn-lt"/>
                        <a:ea typeface="Calibri" panose="020F0502020204030204" pitchFamily="34" charset="0"/>
                        <a:cs typeface="Times New Roman" panose="02020603050405020304" pitchFamily="18" charset="0"/>
                      </a:endParaRPr>
                    </a:p>
                  </a:txBody>
                  <a:tcPr marL="52337" marR="52337" marT="0" marB="0"/>
                </a:tc>
                <a:tc>
                  <a:txBody>
                    <a:bodyPr/>
                    <a:lstStyle/>
                    <a:p>
                      <a:pPr marL="0" marR="0" algn="l">
                        <a:lnSpc>
                          <a:spcPct val="115000"/>
                        </a:lnSpc>
                        <a:spcBef>
                          <a:spcPts val="0"/>
                        </a:spcBef>
                        <a:spcAft>
                          <a:spcPts val="0"/>
                        </a:spcAft>
                      </a:pPr>
                      <a:r>
                        <a:rPr lang="en-US" sz="1100">
                          <a:effectLst/>
                          <a:latin typeface="+mn-lt"/>
                        </a:rPr>
                        <a:t>Gorey, Vannalena</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SVRC</a:t>
                      </a:r>
                      <a:endParaRPr lang="en-US" sz="110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619618798"/>
                  </a:ext>
                </a:extLst>
              </a:tr>
              <a:tr h="190002">
                <a:tc>
                  <a:txBody>
                    <a:bodyPr/>
                    <a:lstStyle/>
                    <a:p>
                      <a:pPr marL="0" marR="0" algn="l">
                        <a:lnSpc>
                          <a:spcPct val="115000"/>
                        </a:lnSpc>
                        <a:spcBef>
                          <a:spcPts val="0"/>
                        </a:spcBef>
                        <a:spcAft>
                          <a:spcPts val="0"/>
                        </a:spcAft>
                      </a:pPr>
                      <a:r>
                        <a:rPr lang="en-US" sz="1100">
                          <a:effectLst/>
                          <a:latin typeface="+mn-lt"/>
                        </a:rPr>
                        <a:t>318</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Winston Salem</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Southeast</a:t>
                      </a:r>
                      <a:endParaRPr lang="en-US" sz="1100">
                        <a:effectLst/>
                        <a:latin typeface="+mn-lt"/>
                        <a:ea typeface="Calibri" panose="020F0502020204030204" pitchFamily="34" charset="0"/>
                        <a:cs typeface="Times New Roman" panose="02020603050405020304" pitchFamily="18" charset="0"/>
                      </a:endParaRPr>
                    </a:p>
                  </a:txBody>
                  <a:tcPr marL="52337" marR="52337" marT="0" marB="0"/>
                </a:tc>
                <a:tc>
                  <a:txBody>
                    <a:bodyPr/>
                    <a:lstStyle/>
                    <a:p>
                      <a:pPr marL="0" marR="0" algn="l">
                        <a:lnSpc>
                          <a:spcPct val="115000"/>
                        </a:lnSpc>
                        <a:spcBef>
                          <a:spcPts val="0"/>
                        </a:spcBef>
                        <a:spcAft>
                          <a:spcPts val="0"/>
                        </a:spcAft>
                      </a:pPr>
                      <a:r>
                        <a:rPr lang="en-US" sz="1100" dirty="0">
                          <a:effectLst/>
                          <a:latin typeface="+mn-lt"/>
                        </a:rPr>
                        <a:t>Penko, Christine</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2931849386"/>
                  </a:ext>
                </a:extLst>
              </a:tr>
              <a:tr h="190002">
                <a:tc>
                  <a:txBody>
                    <a:bodyPr/>
                    <a:lstStyle/>
                    <a:p>
                      <a:pPr marL="0" marR="0" algn="l">
                        <a:lnSpc>
                          <a:spcPct val="115000"/>
                        </a:lnSpc>
                        <a:spcBef>
                          <a:spcPts val="0"/>
                        </a:spcBef>
                        <a:spcAft>
                          <a:spcPts val="0"/>
                        </a:spcAft>
                      </a:pPr>
                      <a:r>
                        <a:rPr lang="en-US" sz="1100" dirty="0">
                          <a:effectLst/>
                          <a:latin typeface="+mn-lt"/>
                        </a:rPr>
                        <a:t>318</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Winston Salem</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Southeast</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tc>
                  <a:txBody>
                    <a:bodyPr/>
                    <a:lstStyle/>
                    <a:p>
                      <a:pPr marL="0" marR="0" algn="l">
                        <a:lnSpc>
                          <a:spcPct val="115000"/>
                        </a:lnSpc>
                        <a:spcBef>
                          <a:spcPts val="0"/>
                        </a:spcBef>
                        <a:spcAft>
                          <a:spcPts val="0"/>
                        </a:spcAft>
                      </a:pPr>
                      <a:r>
                        <a:rPr lang="en-US" sz="1100" dirty="0">
                          <a:effectLst/>
                          <a:latin typeface="+mn-lt"/>
                        </a:rPr>
                        <a:t>Piver, John</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3867354309"/>
                  </a:ext>
                </a:extLst>
              </a:tr>
              <a:tr h="190002">
                <a:tc gridSpan="5">
                  <a:txBody>
                    <a:bodyPr/>
                    <a:lstStyle/>
                    <a:p>
                      <a:pPr marL="0" marR="0" algn="ctr">
                        <a:lnSpc>
                          <a:spcPct val="115000"/>
                        </a:lnSpc>
                        <a:spcBef>
                          <a:spcPts val="0"/>
                        </a:spcBef>
                        <a:spcAft>
                          <a:spcPts val="0"/>
                        </a:spcAft>
                      </a:pPr>
                      <a:r>
                        <a:rPr lang="en-US" sz="1100" dirty="0">
                          <a:effectLst/>
                          <a:latin typeface="+mn-lt"/>
                        </a:rPr>
                        <a:t>CONTINENTAL</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0972789"/>
                  </a:ext>
                </a:extLst>
              </a:tr>
              <a:tr h="190002">
                <a:tc>
                  <a:txBody>
                    <a:bodyPr/>
                    <a:lstStyle/>
                    <a:p>
                      <a:pPr marL="0" marR="0" algn="l">
                        <a:lnSpc>
                          <a:spcPct val="115000"/>
                        </a:lnSpc>
                        <a:spcBef>
                          <a:spcPts val="0"/>
                        </a:spcBef>
                        <a:spcAft>
                          <a:spcPts val="0"/>
                        </a:spcAft>
                      </a:pPr>
                      <a:r>
                        <a:rPr lang="en-US" sz="1100">
                          <a:effectLst/>
                          <a:latin typeface="+mn-lt"/>
                        </a:rPr>
                        <a:t>349</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Waco</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Continental</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Bynem, Shakesha</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SVRC</a:t>
                      </a:r>
                      <a:endParaRPr lang="en-US" sz="110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550369070"/>
                  </a:ext>
                </a:extLst>
              </a:tr>
              <a:tr h="190002">
                <a:tc>
                  <a:txBody>
                    <a:bodyPr/>
                    <a:lstStyle/>
                    <a:p>
                      <a:pPr marL="0" marR="0" algn="l">
                        <a:lnSpc>
                          <a:spcPct val="115000"/>
                        </a:lnSpc>
                        <a:spcBef>
                          <a:spcPts val="0"/>
                        </a:spcBef>
                        <a:spcAft>
                          <a:spcPts val="0"/>
                        </a:spcAft>
                      </a:pPr>
                      <a:r>
                        <a:rPr lang="en-US" sz="1100">
                          <a:effectLst/>
                          <a:latin typeface="+mn-lt"/>
                        </a:rPr>
                        <a:t>349</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Waco</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Continental</a:t>
                      </a:r>
                      <a:endParaRPr lang="en-US" sz="1100">
                        <a:effectLst/>
                        <a:latin typeface="+mn-lt"/>
                        <a:ea typeface="Calibri" panose="020F0502020204030204" pitchFamily="34" charset="0"/>
                        <a:cs typeface="Times New Roman" panose="02020603050405020304" pitchFamily="18" charset="0"/>
                      </a:endParaRPr>
                    </a:p>
                  </a:txBody>
                  <a:tcPr marL="52337" marR="52337" marT="0" marB="0"/>
                </a:tc>
                <a:tc>
                  <a:txBody>
                    <a:bodyPr/>
                    <a:lstStyle/>
                    <a:p>
                      <a:pPr marL="0" marR="0" algn="l">
                        <a:lnSpc>
                          <a:spcPct val="115000"/>
                        </a:lnSpc>
                        <a:spcBef>
                          <a:spcPts val="0"/>
                        </a:spcBef>
                        <a:spcAft>
                          <a:spcPts val="0"/>
                        </a:spcAft>
                      </a:pPr>
                      <a:r>
                        <a:rPr lang="en-US" sz="1100" dirty="0">
                          <a:effectLst/>
                          <a:latin typeface="+mn-lt"/>
                        </a:rPr>
                        <a:t>Ford, Shalonda </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SVRC</a:t>
                      </a:r>
                      <a:endParaRPr lang="en-US" sz="110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1112045447"/>
                  </a:ext>
                </a:extLst>
              </a:tr>
              <a:tr h="190002">
                <a:tc>
                  <a:txBody>
                    <a:bodyPr/>
                    <a:lstStyle/>
                    <a:p>
                      <a:pPr marL="0" marR="0" algn="l">
                        <a:lnSpc>
                          <a:spcPct val="115000"/>
                        </a:lnSpc>
                        <a:spcBef>
                          <a:spcPts val="0"/>
                        </a:spcBef>
                        <a:spcAft>
                          <a:spcPts val="0"/>
                        </a:spcAft>
                      </a:pPr>
                      <a:r>
                        <a:rPr lang="en-US" sz="1100">
                          <a:effectLst/>
                          <a:latin typeface="+mn-lt"/>
                        </a:rPr>
                        <a:t>349</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Waco</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Continental</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tc>
                  <a:txBody>
                    <a:bodyPr/>
                    <a:lstStyle/>
                    <a:p>
                      <a:pPr marL="0" marR="0" algn="l">
                        <a:lnSpc>
                          <a:spcPct val="115000"/>
                        </a:lnSpc>
                        <a:spcBef>
                          <a:spcPts val="0"/>
                        </a:spcBef>
                        <a:spcAft>
                          <a:spcPts val="0"/>
                        </a:spcAft>
                      </a:pPr>
                      <a:r>
                        <a:rPr lang="en-US" sz="1100" dirty="0">
                          <a:effectLst/>
                          <a:latin typeface="+mn-lt"/>
                        </a:rPr>
                        <a:t>Muller-McIntyre, Lynne</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651732726"/>
                  </a:ext>
                </a:extLst>
              </a:tr>
              <a:tr h="190002">
                <a:tc gridSpan="5">
                  <a:txBody>
                    <a:bodyPr/>
                    <a:lstStyle/>
                    <a:p>
                      <a:pPr marL="0" marR="0" algn="ctr">
                        <a:lnSpc>
                          <a:spcPct val="115000"/>
                        </a:lnSpc>
                        <a:spcBef>
                          <a:spcPts val="0"/>
                        </a:spcBef>
                        <a:spcAft>
                          <a:spcPts val="0"/>
                        </a:spcAft>
                      </a:pPr>
                      <a:r>
                        <a:rPr lang="en-US" sz="1100" dirty="0">
                          <a:effectLst/>
                          <a:latin typeface="+mn-lt"/>
                        </a:rPr>
                        <a:t>PACIFIC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5724211"/>
                  </a:ext>
                </a:extLst>
              </a:tr>
              <a:tr h="190002">
                <a:tc>
                  <a:txBody>
                    <a:bodyPr/>
                    <a:lstStyle/>
                    <a:p>
                      <a:pPr marL="0" marR="0" algn="l">
                        <a:lnSpc>
                          <a:spcPct val="115000"/>
                        </a:lnSpc>
                        <a:spcBef>
                          <a:spcPts val="0"/>
                        </a:spcBef>
                        <a:spcAft>
                          <a:spcPts val="0"/>
                        </a:spcAft>
                      </a:pPr>
                      <a:r>
                        <a:rPr lang="en-US" sz="1100">
                          <a:effectLst/>
                          <a:latin typeface="+mn-lt"/>
                        </a:rPr>
                        <a:t>343</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Oakland</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Pacific</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Gitten, Nicole</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2847233578"/>
                  </a:ext>
                </a:extLst>
              </a:tr>
              <a:tr h="190002">
                <a:tc>
                  <a:txBody>
                    <a:bodyPr/>
                    <a:lstStyle/>
                    <a:p>
                      <a:pPr marL="0" marR="0" algn="l">
                        <a:lnSpc>
                          <a:spcPct val="115000"/>
                        </a:lnSpc>
                        <a:spcBef>
                          <a:spcPts val="0"/>
                        </a:spcBef>
                        <a:spcAft>
                          <a:spcPts val="0"/>
                        </a:spcAft>
                      </a:pPr>
                      <a:r>
                        <a:rPr lang="en-US" sz="1100">
                          <a:effectLst/>
                          <a:latin typeface="+mn-lt"/>
                        </a:rPr>
                        <a:t>343</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Oakland</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Pacific</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Thomas, Spencer</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AVREO</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2936320450"/>
                  </a:ext>
                </a:extLst>
              </a:tr>
              <a:tr h="190002">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344</a:t>
                      </a:r>
                    </a:p>
                  </a:txBody>
                  <a:tcPr marL="52337" marR="52337" marT="0" marB="0" anchor="b"/>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Los Angeles</a:t>
                      </a:r>
                    </a:p>
                  </a:txBody>
                  <a:tcPr marL="52337" marR="52337" marT="0" marB="0" anchor="ctr"/>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Pacific</a:t>
                      </a:r>
                    </a:p>
                  </a:txBody>
                  <a:tcPr marL="52337" marR="52337" marT="0" marB="0" anchor="b"/>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Castillo, Lauren </a:t>
                      </a:r>
                    </a:p>
                  </a:txBody>
                  <a:tcPr marL="52337" marR="52337" marT="0" marB="0" anchor="ctr"/>
                </a:tc>
                <a:tc>
                  <a:txBody>
                    <a:bodyPr/>
                    <a:lstStyle/>
                    <a:p>
                      <a:pPr marL="0" marR="0" algn="l">
                        <a:lnSpc>
                          <a:spcPct val="115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SVRC</a:t>
                      </a:r>
                    </a:p>
                  </a:txBody>
                  <a:tcPr marL="52337" marR="52337" marT="0" marB="0"/>
                </a:tc>
                <a:extLst>
                  <a:ext uri="{0D108BD9-81ED-4DB2-BD59-A6C34878D82A}">
                    <a16:rowId xmlns:a16="http://schemas.microsoft.com/office/drawing/2014/main" val="3477751733"/>
                  </a:ext>
                </a:extLst>
              </a:tr>
              <a:tr h="190002">
                <a:tc>
                  <a:txBody>
                    <a:bodyPr/>
                    <a:lstStyle/>
                    <a:p>
                      <a:pPr marL="0" marR="0" algn="l">
                        <a:lnSpc>
                          <a:spcPct val="115000"/>
                        </a:lnSpc>
                        <a:spcBef>
                          <a:spcPts val="0"/>
                        </a:spcBef>
                        <a:spcAft>
                          <a:spcPts val="0"/>
                        </a:spcAft>
                      </a:pPr>
                      <a:r>
                        <a:rPr lang="en-US" sz="1100" dirty="0">
                          <a:effectLst/>
                          <a:latin typeface="+mn-lt"/>
                        </a:rPr>
                        <a:t>345</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Phoenix</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Pacific</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Costello, Eric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AVREO</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3365793333"/>
                  </a:ext>
                </a:extLst>
              </a:tr>
              <a:tr h="190002">
                <a:tc>
                  <a:txBody>
                    <a:bodyPr/>
                    <a:lstStyle/>
                    <a:p>
                      <a:pPr marL="0" marR="0" algn="l">
                        <a:lnSpc>
                          <a:spcPct val="115000"/>
                        </a:lnSpc>
                        <a:spcBef>
                          <a:spcPts val="0"/>
                        </a:spcBef>
                        <a:spcAft>
                          <a:spcPts val="0"/>
                        </a:spcAft>
                      </a:pPr>
                      <a:r>
                        <a:rPr lang="en-US" sz="1100">
                          <a:effectLst/>
                          <a:latin typeface="+mn-lt"/>
                        </a:rPr>
                        <a:t>346</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Seattle</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a:effectLst/>
                          <a:latin typeface="+mn-lt"/>
                        </a:rPr>
                        <a:t>Pacific</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Penna, Johnathan</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931579403"/>
                  </a:ext>
                </a:extLst>
              </a:tr>
              <a:tr h="190002">
                <a:tc>
                  <a:txBody>
                    <a:bodyPr/>
                    <a:lstStyle/>
                    <a:p>
                      <a:pPr marL="0" marR="0" algn="l">
                        <a:lnSpc>
                          <a:spcPct val="115000"/>
                        </a:lnSpc>
                        <a:spcBef>
                          <a:spcPts val="0"/>
                        </a:spcBef>
                        <a:spcAft>
                          <a:spcPts val="0"/>
                        </a:spcAft>
                      </a:pPr>
                      <a:r>
                        <a:rPr lang="en-US" sz="1100">
                          <a:effectLst/>
                          <a:latin typeface="+mn-lt"/>
                        </a:rPr>
                        <a:t>348</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Portland</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Pacific</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Athanas, Miya</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AVREO</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504885515"/>
                  </a:ext>
                </a:extLst>
              </a:tr>
              <a:tr h="190002">
                <a:tc>
                  <a:txBody>
                    <a:bodyPr/>
                    <a:lstStyle/>
                    <a:p>
                      <a:pPr marL="0" marR="0" algn="l">
                        <a:lnSpc>
                          <a:spcPct val="115000"/>
                        </a:lnSpc>
                        <a:spcBef>
                          <a:spcPts val="0"/>
                        </a:spcBef>
                        <a:spcAft>
                          <a:spcPts val="0"/>
                        </a:spcAft>
                      </a:pPr>
                      <a:r>
                        <a:rPr lang="en-US" sz="1100">
                          <a:effectLst/>
                          <a:latin typeface="+mn-lt"/>
                        </a:rPr>
                        <a:t>377</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San Diego</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Pacific</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Rogers, Michelle</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ctr"/>
                </a:tc>
                <a:tc>
                  <a:txBody>
                    <a:bodyPr/>
                    <a:lstStyle/>
                    <a:p>
                      <a:pPr marL="0" marR="0" algn="l">
                        <a:lnSpc>
                          <a:spcPct val="115000"/>
                        </a:lnSpc>
                        <a:spcBef>
                          <a:spcPts val="0"/>
                        </a:spcBef>
                        <a:spcAft>
                          <a:spcPts val="0"/>
                        </a:spcAft>
                      </a:pPr>
                      <a:r>
                        <a:rPr lang="en-US" sz="1100" dirty="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2837240730"/>
                  </a:ext>
                </a:extLst>
              </a:tr>
              <a:tr h="190002">
                <a:tc>
                  <a:txBody>
                    <a:bodyPr/>
                    <a:lstStyle/>
                    <a:p>
                      <a:pPr marL="0" marR="0" algn="l">
                        <a:lnSpc>
                          <a:spcPct val="115000"/>
                        </a:lnSpc>
                        <a:spcBef>
                          <a:spcPts val="0"/>
                        </a:spcBef>
                        <a:spcAft>
                          <a:spcPts val="0"/>
                        </a:spcAft>
                      </a:pPr>
                      <a:r>
                        <a:rPr lang="en-US" sz="1100" dirty="0">
                          <a:effectLst/>
                          <a:latin typeface="+mn-lt"/>
                        </a:rPr>
                        <a:t>377</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San Diego</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Pacific</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a:effectLst/>
                          <a:latin typeface="+mn-lt"/>
                        </a:rPr>
                        <a:t>Roundtree, Makita</a:t>
                      </a:r>
                      <a:endParaRPr lang="en-US" sz="110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3056787076"/>
                  </a:ext>
                </a:extLst>
              </a:tr>
              <a:tr h="190002">
                <a:tc>
                  <a:txBody>
                    <a:bodyPr/>
                    <a:lstStyle/>
                    <a:p>
                      <a:pPr marL="0" marR="0" algn="l">
                        <a:lnSpc>
                          <a:spcPct val="115000"/>
                        </a:lnSpc>
                        <a:spcBef>
                          <a:spcPts val="0"/>
                        </a:spcBef>
                        <a:spcAft>
                          <a:spcPts val="0"/>
                        </a:spcAft>
                      </a:pPr>
                      <a:r>
                        <a:rPr lang="en-US" sz="1100" dirty="0">
                          <a:effectLst/>
                          <a:latin typeface="+mn-lt"/>
                        </a:rPr>
                        <a:t>459</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Honolulu</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Pacific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Hervieux, Andrew</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nchor="b"/>
                </a:tc>
                <a:tc>
                  <a:txBody>
                    <a:bodyPr/>
                    <a:lstStyle/>
                    <a:p>
                      <a:pPr marL="0" marR="0" algn="l">
                        <a:lnSpc>
                          <a:spcPct val="115000"/>
                        </a:lnSpc>
                        <a:spcBef>
                          <a:spcPts val="0"/>
                        </a:spcBef>
                        <a:spcAft>
                          <a:spcPts val="0"/>
                        </a:spcAft>
                      </a:pPr>
                      <a:r>
                        <a:rPr lang="en-US" sz="1100" dirty="0">
                          <a:effectLst/>
                          <a:latin typeface="+mn-lt"/>
                        </a:rPr>
                        <a:t>SVRC</a:t>
                      </a:r>
                      <a:endParaRPr lang="en-US" sz="1100" dirty="0">
                        <a:effectLst/>
                        <a:latin typeface="+mn-lt"/>
                        <a:ea typeface="Calibri" panose="020F0502020204030204" pitchFamily="34" charset="0"/>
                        <a:cs typeface="Times New Roman" panose="02020603050405020304" pitchFamily="18" charset="0"/>
                      </a:endParaRPr>
                    </a:p>
                  </a:txBody>
                  <a:tcPr marL="52337" marR="52337" marT="0" marB="0"/>
                </a:tc>
                <a:extLst>
                  <a:ext uri="{0D108BD9-81ED-4DB2-BD59-A6C34878D82A}">
                    <a16:rowId xmlns:a16="http://schemas.microsoft.com/office/drawing/2014/main" val="1846350504"/>
                  </a:ext>
                </a:extLst>
              </a:tr>
              <a:tr h="142471">
                <a:tc gridSpan="5">
                  <a:txBody>
                    <a:bodyPr/>
                    <a:lstStyle/>
                    <a:p>
                      <a:pPr marL="0" marR="0" algn="ctr">
                        <a:lnSpc>
                          <a:spcPct val="115000"/>
                        </a:lnSpc>
                        <a:spcBef>
                          <a:spcPts val="0"/>
                        </a:spcBef>
                        <a:spcAft>
                          <a:spcPts val="0"/>
                        </a:spcAft>
                      </a:pPr>
                      <a:r>
                        <a:rPr lang="en-US" sz="9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337" marR="52337"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181754"/>
                  </a:ext>
                </a:extLst>
              </a:tr>
            </a:tbl>
          </a:graphicData>
        </a:graphic>
      </p:graphicFrame>
    </p:spTree>
    <p:extLst>
      <p:ext uri="{BB962C8B-B14F-4D97-AF65-F5344CB8AC3E}">
        <p14:creationId xmlns:p14="http://schemas.microsoft.com/office/powerpoint/2010/main" val="193553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NMT SharePoint Site</a:t>
            </a:r>
          </a:p>
        </p:txBody>
      </p:sp>
      <p:sp>
        <p:nvSpPr>
          <p:cNvPr id="3"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7</a:t>
            </a:fld>
            <a:endParaRPr lang="en-US" dirty="0">
              <a:solidFill>
                <a:prstClr val="black">
                  <a:tint val="75000"/>
                </a:prstClr>
              </a:solidFill>
            </a:endParaRPr>
          </a:p>
        </p:txBody>
      </p:sp>
      <p:sp>
        <p:nvSpPr>
          <p:cNvPr id="2" name="Content Placeholder 1"/>
          <p:cNvSpPr>
            <a:spLocks noGrp="1"/>
          </p:cNvSpPr>
          <p:nvPr>
            <p:ph idx="4294967295"/>
          </p:nvPr>
        </p:nvSpPr>
        <p:spPr>
          <a:xfrm>
            <a:off x="457200" y="685800"/>
            <a:ext cx="8229600" cy="4800600"/>
          </a:xfrm>
        </p:spPr>
        <p:txBody>
          <a:bodyPr/>
          <a:lstStyle/>
          <a:p>
            <a:pPr marL="0" indent="0">
              <a:buNone/>
            </a:pPr>
            <a:r>
              <a:rPr lang="en-US" sz="2400" dirty="0">
                <a:hlinkClick r:id="rId3"/>
              </a:rPr>
              <a:t>https://dvagov.sharepoint.com/:f:/s/VBAVREService/SATI/train/F2F/Eu2vK1UZMBpEt7zkVK7KT1MBbB8dqN7yr-bg_S8fyW72Wg</a:t>
            </a:r>
            <a:endParaRPr lang="en-US" sz="2400" dirty="0"/>
          </a:p>
          <a:p>
            <a:pPr marL="0" indent="0">
              <a:buNone/>
            </a:pPr>
            <a:endParaRPr lang="en-US" sz="2400" dirty="0"/>
          </a:p>
          <a:p>
            <a:endParaRPr lang="en-US" dirty="0"/>
          </a:p>
        </p:txBody>
      </p:sp>
      <p:pic>
        <p:nvPicPr>
          <p:cNvPr id="6" name="Picture 5">
            <a:extLst>
              <a:ext uri="{FF2B5EF4-FFF2-40B4-BE49-F238E27FC236}">
                <a16:creationId xmlns:a16="http://schemas.microsoft.com/office/drawing/2014/main" id="{B1600127-A3BE-46C1-99FB-8C6E0A938BF8}"/>
              </a:ext>
            </a:extLst>
          </p:cNvPr>
          <p:cNvPicPr>
            <a:picLocks noChangeAspect="1"/>
          </p:cNvPicPr>
          <p:nvPr/>
        </p:nvPicPr>
        <p:blipFill>
          <a:blip r:embed="rId4"/>
          <a:stretch>
            <a:fillRect/>
          </a:stretch>
        </p:blipFill>
        <p:spPr>
          <a:xfrm>
            <a:off x="0" y="1569720"/>
            <a:ext cx="9144000" cy="4297680"/>
          </a:xfrm>
          <a:prstGeom prst="rect">
            <a:avLst/>
          </a:prstGeom>
        </p:spPr>
      </p:pic>
    </p:spTree>
    <p:extLst>
      <p:ext uri="{BB962C8B-B14F-4D97-AF65-F5344CB8AC3E}">
        <p14:creationId xmlns:p14="http://schemas.microsoft.com/office/powerpoint/2010/main" val="326081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NMT TMS Courses</a:t>
            </a:r>
          </a:p>
        </p:txBody>
      </p:sp>
      <p:sp>
        <p:nvSpPr>
          <p:cNvPr id="3" name="Slide Number Placeholder 2"/>
          <p:cNvSpPr>
            <a:spLocks noGrp="1"/>
          </p:cNvSpPr>
          <p:nvPr>
            <p:ph type="sldNum" sz="quarter" idx="10"/>
          </p:nvPr>
        </p:nvSpPr>
        <p:spPr/>
        <p:txBody>
          <a:bodyPr/>
          <a:lstStyle/>
          <a:p>
            <a:fld id="{3FE40F6C-36E6-4965-9D21-698197C3108F}" type="slidenum">
              <a:rPr lang="en-US" smtClean="0">
                <a:solidFill>
                  <a:schemeClr val="bg1">
                    <a:lumMod val="50000"/>
                  </a:schemeClr>
                </a:solidFill>
              </a:rPr>
              <a:pPr/>
              <a:t>8</a:t>
            </a:fld>
            <a:endParaRPr lang="en-US" dirty="0">
              <a:solidFill>
                <a:schemeClr val="bg1">
                  <a:lumMod val="50000"/>
                </a:schemeClr>
              </a:solidFill>
            </a:endParaRPr>
          </a:p>
        </p:txBody>
      </p:sp>
      <p:sp>
        <p:nvSpPr>
          <p:cNvPr id="7" name="Rectangle 1"/>
          <p:cNvSpPr>
            <a:spLocks noChangeArrowheads="1"/>
          </p:cNvSpPr>
          <p:nvPr/>
        </p:nvSpPr>
        <p:spPr bwMode="auto">
          <a:xfrm>
            <a:off x="1909763" y="17557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Table 4">
            <a:extLst>
              <a:ext uri="{FF2B5EF4-FFF2-40B4-BE49-F238E27FC236}">
                <a16:creationId xmlns:a16="http://schemas.microsoft.com/office/drawing/2014/main" id="{07FBEAAF-5DB2-4D62-A6B2-CC9179BDC883}"/>
              </a:ext>
            </a:extLst>
          </p:cNvPr>
          <p:cNvGraphicFramePr>
            <a:graphicFrameLocks noGrp="1"/>
          </p:cNvGraphicFramePr>
          <p:nvPr>
            <p:extLst>
              <p:ext uri="{D42A27DB-BD31-4B8C-83A1-F6EECF244321}">
                <p14:modId xmlns:p14="http://schemas.microsoft.com/office/powerpoint/2010/main" val="1499314356"/>
              </p:ext>
            </p:extLst>
          </p:nvPr>
        </p:nvGraphicFramePr>
        <p:xfrm>
          <a:off x="381000" y="870898"/>
          <a:ext cx="8458200" cy="5028276"/>
        </p:xfrm>
        <a:graphic>
          <a:graphicData uri="http://schemas.openxmlformats.org/drawingml/2006/table">
            <a:tbl>
              <a:tblPr firstRow="1" firstCol="1" bandRow="1"/>
              <a:tblGrid>
                <a:gridCol w="5659985">
                  <a:extLst>
                    <a:ext uri="{9D8B030D-6E8A-4147-A177-3AD203B41FA5}">
                      <a16:colId xmlns:a16="http://schemas.microsoft.com/office/drawing/2014/main" val="1893289454"/>
                    </a:ext>
                  </a:extLst>
                </a:gridCol>
                <a:gridCol w="1082366">
                  <a:extLst>
                    <a:ext uri="{9D8B030D-6E8A-4147-A177-3AD203B41FA5}">
                      <a16:colId xmlns:a16="http://schemas.microsoft.com/office/drawing/2014/main" val="4003967865"/>
                    </a:ext>
                  </a:extLst>
                </a:gridCol>
                <a:gridCol w="1715849">
                  <a:extLst>
                    <a:ext uri="{9D8B030D-6E8A-4147-A177-3AD203B41FA5}">
                      <a16:colId xmlns:a16="http://schemas.microsoft.com/office/drawing/2014/main" val="4177582810"/>
                    </a:ext>
                  </a:extLst>
                </a:gridCol>
              </a:tblGrid>
              <a:tr h="653705">
                <a:tc>
                  <a:txBody>
                    <a:bodyPr/>
                    <a:lstStyle/>
                    <a:p>
                      <a:pPr marL="0" marR="0">
                        <a:lnSpc>
                          <a:spcPct val="105000"/>
                        </a:lnSpc>
                        <a:spcBef>
                          <a:spcPts val="0"/>
                        </a:spcBef>
                        <a:spcAft>
                          <a:spcPts val="0"/>
                        </a:spcAft>
                      </a:pPr>
                      <a:r>
                        <a:rPr lang="en-US" sz="1700" b="1" dirty="0">
                          <a:effectLst/>
                          <a:latin typeface="Calibri" panose="020F0502020204030204" pitchFamily="34" charset="0"/>
                          <a:ea typeface="Calibri" panose="020F0502020204030204" pitchFamily="34" charset="0"/>
                        </a:rPr>
                        <a:t>VR&amp;E New Manager Training Session 1 Courses</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5000"/>
                        </a:lnSpc>
                        <a:spcBef>
                          <a:spcPts val="0"/>
                        </a:spcBef>
                        <a:spcAft>
                          <a:spcPts val="0"/>
                        </a:spcAft>
                      </a:pPr>
                      <a:r>
                        <a:rPr lang="en-US" sz="1700" b="1">
                          <a:effectLst/>
                          <a:latin typeface="Calibri" panose="020F0502020204030204" pitchFamily="34" charset="0"/>
                          <a:ea typeface="Calibri" panose="020F0502020204030204" pitchFamily="34" charset="0"/>
                        </a:rPr>
                        <a:t>Learning Hours</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05000"/>
                        </a:lnSpc>
                        <a:spcBef>
                          <a:spcPts val="0"/>
                        </a:spcBef>
                        <a:spcAft>
                          <a:spcPts val="0"/>
                        </a:spcAft>
                      </a:pPr>
                      <a:r>
                        <a:rPr lang="en-US" sz="1700" b="1" dirty="0">
                          <a:effectLst/>
                          <a:latin typeface="Calibri" panose="020F0502020204030204" pitchFamily="34" charset="0"/>
                          <a:ea typeface="Calibri" panose="020F0502020204030204" pitchFamily="34" charset="0"/>
                        </a:rPr>
                        <a:t>TMS </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43410412"/>
                  </a:ext>
                </a:extLst>
              </a:tr>
              <a:tr h="320124">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Coaching Techniques that Inspire </a:t>
                      </a:r>
                      <a:r>
                        <a:rPr lang="en-US" sz="1700" dirty="0" err="1">
                          <a:effectLst/>
                          <a:latin typeface="Calibri" panose="020F0502020204030204" pitchFamily="34" charset="0"/>
                          <a:ea typeface="Calibri" panose="020F0502020204030204" pitchFamily="34" charset="0"/>
                        </a:rPr>
                        <a:t>Coachees</a:t>
                      </a:r>
                      <a:r>
                        <a:rPr lang="en-US" sz="1700" dirty="0">
                          <a:effectLst/>
                          <a:latin typeface="Calibri" panose="020F0502020204030204" pitchFamily="34" charset="0"/>
                          <a:ea typeface="Calibri" panose="020F0502020204030204" pitchFamily="34" charset="0"/>
                        </a:rPr>
                        <a:t> to Action </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0.40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4503931</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125603"/>
                  </a:ext>
                </a:extLst>
              </a:tr>
              <a:tr h="320124">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Influence Others with Political Savvy</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0.40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4501159</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640203"/>
                  </a:ext>
                </a:extLst>
              </a:tr>
              <a:tr h="320124">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Planning an Effective Performance Appraisal</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0.30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4501257</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951966"/>
                  </a:ext>
                </a:extLst>
              </a:tr>
              <a:tr h="320124">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Developing a Plan to Further Your Career</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0.50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4501139</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824136"/>
                  </a:ext>
                </a:extLst>
              </a:tr>
              <a:tr h="320124">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Managing Employee Development</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0.50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4501510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068412"/>
                  </a:ext>
                </a:extLst>
              </a:tr>
              <a:tr h="320124">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Effectively Directing and Delegating as a Manager</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0.50</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4501254</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716653"/>
                  </a:ext>
                </a:extLst>
              </a:tr>
              <a:tr h="320124">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Facing Virtual Team Challenges</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0.50</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4502047</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469312"/>
                  </a:ext>
                </a:extLst>
              </a:tr>
              <a:tr h="320124">
                <a:tc>
                  <a:txBody>
                    <a:bodyPr/>
                    <a:lstStyle/>
                    <a:p>
                      <a:pPr marL="0" marR="0">
                        <a:lnSpc>
                          <a:spcPct val="105000"/>
                        </a:lnSpc>
                        <a:spcBef>
                          <a:spcPts val="0"/>
                        </a:spcBef>
                        <a:spcAft>
                          <a:spcPts val="0"/>
                        </a:spcAft>
                      </a:pPr>
                      <a:r>
                        <a:rPr lang="en-US" sz="1700" b="1">
                          <a:effectLst/>
                          <a:latin typeface="Calibri" panose="020F0502020204030204" pitchFamily="34" charset="0"/>
                          <a:ea typeface="Calibri" panose="020F0502020204030204" pitchFamily="34" charset="0"/>
                        </a:rPr>
                        <a:t>VR&amp;E New Manager Training Session 2 Courses</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en-US" sz="11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endParaRPr lang="en-US" sz="11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954485627"/>
                  </a:ext>
                </a:extLst>
              </a:tr>
              <a:tr h="320124">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The Reality of Being a First-time Manager</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0.40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4501252</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705485"/>
                  </a:ext>
                </a:extLst>
              </a:tr>
              <a:tr h="320124">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Facing Challenges as a First-time Manager</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0.30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4501253</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321071"/>
                  </a:ext>
                </a:extLst>
              </a:tr>
              <a:tr h="320124">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Leveraging Emotional Intelligence</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0.50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4501242</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791852"/>
                  </a:ext>
                </a:extLst>
              </a:tr>
              <a:tr h="531616">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Establishing Team Goals and Responsibilities, and Using Feedback Effectively</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0.50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4501352</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514146"/>
                  </a:ext>
                </a:extLst>
              </a:tr>
              <a:tr h="320124">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Take a Deep Breath and Manage Your Stress</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a:effectLst/>
                          <a:latin typeface="Calibri" panose="020F0502020204030204" pitchFamily="34" charset="0"/>
                          <a:ea typeface="Calibri" panose="020F0502020204030204" pitchFamily="34" charset="0"/>
                        </a:rPr>
                        <a:t>0.40</a:t>
                      </a:r>
                      <a:endParaRPr lang="en-US" sz="14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5000"/>
                        </a:lnSpc>
                        <a:spcBef>
                          <a:spcPts val="0"/>
                        </a:spcBef>
                        <a:spcAft>
                          <a:spcPts val="0"/>
                        </a:spcAft>
                      </a:pPr>
                      <a:r>
                        <a:rPr lang="en-US" sz="1700" dirty="0">
                          <a:effectLst/>
                          <a:latin typeface="Calibri" panose="020F0502020204030204" pitchFamily="34" charset="0"/>
                          <a:ea typeface="Calibri" panose="020F0502020204030204" pitchFamily="34" charset="0"/>
                        </a:rPr>
                        <a:t>4501182</a:t>
                      </a:r>
                      <a:endParaRPr lang="en-US" sz="14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390910"/>
                  </a:ext>
                </a:extLst>
              </a:tr>
            </a:tbl>
          </a:graphicData>
        </a:graphic>
      </p:graphicFrame>
      <p:sp>
        <p:nvSpPr>
          <p:cNvPr id="4" name="Explosion: 14 Points 3">
            <a:extLst>
              <a:ext uri="{FF2B5EF4-FFF2-40B4-BE49-F238E27FC236}">
                <a16:creationId xmlns:a16="http://schemas.microsoft.com/office/drawing/2014/main" id="{26F0F88A-B5ED-4B14-A270-89DC2074EEA5}"/>
              </a:ext>
            </a:extLst>
          </p:cNvPr>
          <p:cNvSpPr/>
          <p:nvPr/>
        </p:nvSpPr>
        <p:spPr>
          <a:xfrm>
            <a:off x="4296569" y="758849"/>
            <a:ext cx="1922463" cy="990600"/>
          </a:xfrm>
          <a:prstGeom prst="irregularSeal2">
            <a:avLst/>
          </a:pr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March 27th</a:t>
            </a:r>
          </a:p>
        </p:txBody>
      </p:sp>
      <p:sp>
        <p:nvSpPr>
          <p:cNvPr id="9" name="Explosion: 14 Points 8">
            <a:extLst>
              <a:ext uri="{FF2B5EF4-FFF2-40B4-BE49-F238E27FC236}">
                <a16:creationId xmlns:a16="http://schemas.microsoft.com/office/drawing/2014/main" id="{960E3CF9-24D0-4176-81EF-F5C92B015CE3}"/>
              </a:ext>
            </a:extLst>
          </p:cNvPr>
          <p:cNvSpPr/>
          <p:nvPr/>
        </p:nvSpPr>
        <p:spPr>
          <a:xfrm>
            <a:off x="4572000" y="3541724"/>
            <a:ext cx="1647032" cy="1028700"/>
          </a:xfrm>
          <a:prstGeom prst="irregularSeal2">
            <a:avLst/>
          </a:prstGeom>
          <a:solidFill>
            <a:schemeClr val="accent2">
              <a:lumMod val="50000"/>
            </a:schemeClr>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July 3rd</a:t>
            </a:r>
          </a:p>
        </p:txBody>
      </p:sp>
    </p:spTree>
    <p:extLst>
      <p:ext uri="{BB962C8B-B14F-4D97-AF65-F5344CB8AC3E}">
        <p14:creationId xmlns:p14="http://schemas.microsoft.com/office/powerpoint/2010/main" val="348286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Virtual Topics</a:t>
            </a:r>
          </a:p>
        </p:txBody>
      </p:sp>
      <p:sp>
        <p:nvSpPr>
          <p:cNvPr id="3" name="Slide Number Placeholder 2"/>
          <p:cNvSpPr>
            <a:spLocks noGrp="1"/>
          </p:cNvSpPr>
          <p:nvPr>
            <p:ph type="sldNum" sz="quarter" idx="10"/>
          </p:nvPr>
        </p:nvSpPr>
        <p:spPr/>
        <p:txBody>
          <a:bodyPr/>
          <a:lstStyle/>
          <a:p>
            <a:fld id="{869623FA-E6B2-421D-AA57-15128630E9FB}" type="slidenum">
              <a:rPr lang="en-US" smtClean="0">
                <a:solidFill>
                  <a:prstClr val="black">
                    <a:tint val="75000"/>
                  </a:prstClr>
                </a:solidFill>
              </a:rPr>
              <a:pPr/>
              <a:t>9</a:t>
            </a:fld>
            <a:endParaRPr lang="en-US" dirty="0">
              <a:solidFill>
                <a:prstClr val="black">
                  <a:tint val="75000"/>
                </a:prst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45499699"/>
              </p:ext>
            </p:extLst>
          </p:nvPr>
        </p:nvGraphicFramePr>
        <p:xfrm>
          <a:off x="0" y="646151"/>
          <a:ext cx="9144000" cy="6135649"/>
        </p:xfrm>
        <a:graphic>
          <a:graphicData uri="http://schemas.openxmlformats.org/drawingml/2006/table">
            <a:tbl>
              <a:tblPr firstRow="1" bandRow="1">
                <a:tableStyleId>{85BE263C-DBD7-4A20-BB59-AAB30ACAA65A}</a:tableStyleId>
              </a:tblPr>
              <a:tblGrid>
                <a:gridCol w="3107892">
                  <a:extLst>
                    <a:ext uri="{9D8B030D-6E8A-4147-A177-3AD203B41FA5}">
                      <a16:colId xmlns:a16="http://schemas.microsoft.com/office/drawing/2014/main" val="20000"/>
                    </a:ext>
                  </a:extLst>
                </a:gridCol>
                <a:gridCol w="1748189">
                  <a:extLst>
                    <a:ext uri="{9D8B030D-6E8A-4147-A177-3AD203B41FA5}">
                      <a16:colId xmlns:a16="http://schemas.microsoft.com/office/drawing/2014/main" val="2236521538"/>
                    </a:ext>
                  </a:extLst>
                </a:gridCol>
                <a:gridCol w="2610121">
                  <a:extLst>
                    <a:ext uri="{9D8B030D-6E8A-4147-A177-3AD203B41FA5}">
                      <a16:colId xmlns:a16="http://schemas.microsoft.com/office/drawing/2014/main" val="20001"/>
                    </a:ext>
                  </a:extLst>
                </a:gridCol>
                <a:gridCol w="1677798">
                  <a:extLst>
                    <a:ext uri="{9D8B030D-6E8A-4147-A177-3AD203B41FA5}">
                      <a16:colId xmlns:a16="http://schemas.microsoft.com/office/drawing/2014/main" val="2983052798"/>
                    </a:ext>
                  </a:extLst>
                </a:gridCol>
              </a:tblGrid>
              <a:tr h="378179">
                <a:tc gridSpan="2">
                  <a:txBody>
                    <a:bodyPr/>
                    <a:lstStyle/>
                    <a:p>
                      <a:pPr algn="ctr"/>
                      <a:r>
                        <a:rPr lang="en-US" sz="1800" dirty="0"/>
                        <a:t>Session 1 (April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p>
                  </a:txBody>
                  <a:tcPr>
                    <a:lnB w="12700" cap="flat" cmpd="sng" algn="ctr">
                      <a:solidFill>
                        <a:schemeClr val="tx1"/>
                      </a:solidFill>
                      <a:prstDash val="solid"/>
                      <a:round/>
                      <a:headEnd type="none" w="med" len="med"/>
                      <a:tailEnd type="none" w="med" len="med"/>
                    </a:lnB>
                  </a:tcPr>
                </a:tc>
                <a:tc gridSpan="2">
                  <a:txBody>
                    <a:bodyPr/>
                    <a:lstStyle/>
                    <a:p>
                      <a:pPr algn="ctr"/>
                      <a:r>
                        <a:rPr lang="en-US" sz="1800" dirty="0"/>
                        <a:t>Session 2 (Sept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0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0453">
                <a:tc>
                  <a:txBody>
                    <a:bodyPr/>
                    <a:lstStyle/>
                    <a:p>
                      <a:pPr algn="l" fontAlgn="b"/>
                      <a:r>
                        <a:rPr lang="en-US" sz="1400" b="0" i="0" u="none" strike="noStrike" dirty="0">
                          <a:solidFill>
                            <a:srgbClr val="000000"/>
                          </a:solidFill>
                          <a:effectLst/>
                          <a:latin typeface="+mn-lt"/>
                        </a:rPr>
                        <a:t>VRE NMT: Preparing for Briefings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January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Welcome, Intro, Coaching Updates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May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1057">
                <a:tc>
                  <a:txBody>
                    <a:bodyPr/>
                    <a:lstStyle/>
                    <a:p>
                      <a:pPr algn="l" fontAlgn="b"/>
                      <a:r>
                        <a:rPr lang="en-US" sz="1400" b="0" i="0" u="none" strike="noStrike" dirty="0">
                          <a:solidFill>
                            <a:srgbClr val="000000"/>
                          </a:solidFill>
                          <a:effectLst/>
                          <a:latin typeface="+mn-lt"/>
                        </a:rPr>
                        <a:t>SAOs Part 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February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Program Oversight &amp; Responsibilities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May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3511">
                <a:tc>
                  <a:txBody>
                    <a:bodyPr/>
                    <a:lstStyle/>
                    <a:p>
                      <a:pPr algn="l" fontAlgn="b"/>
                      <a:r>
                        <a:rPr lang="en-US" sz="1400" b="0" i="0" u="none" strike="noStrike" dirty="0">
                          <a:solidFill>
                            <a:srgbClr val="000000"/>
                          </a:solidFill>
                          <a:effectLst/>
                          <a:latin typeface="+mn-lt"/>
                        </a:rPr>
                        <a:t>SAOs Part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February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Political Savvy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June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6362">
                <a:tc>
                  <a:txBody>
                    <a:bodyPr/>
                    <a:lstStyle/>
                    <a:p>
                      <a:pPr algn="l" fontAlgn="b"/>
                      <a:r>
                        <a:rPr lang="en-US" sz="1400" b="0" i="0" u="none" strike="noStrike" dirty="0">
                          <a:solidFill>
                            <a:srgbClr val="000000"/>
                          </a:solidFill>
                          <a:effectLst/>
                          <a:latin typeface="+mn-lt"/>
                        </a:rPr>
                        <a:t>Mid Year Performance Appraisals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March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Budget Management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June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3016754"/>
                  </a:ext>
                </a:extLst>
              </a:tr>
              <a:tr h="1333474">
                <a:tc>
                  <a:txBody>
                    <a:bodyPr/>
                    <a:lstStyle/>
                    <a:p>
                      <a:pPr algn="l" fontAlgn="b"/>
                      <a:r>
                        <a:rPr lang="en-US" sz="1400" b="0" i="0" u="none" strike="noStrike" dirty="0">
                          <a:solidFill>
                            <a:srgbClr val="000000"/>
                          </a:solidFill>
                          <a:effectLst/>
                          <a:latin typeface="+mn-lt"/>
                        </a:rPr>
                        <a:t>VR&amp;E Modernization Initiatives: e-Authorization and e-Invoicing</a:t>
                      </a:r>
                    </a:p>
                    <a:p>
                      <a:pPr algn="l" fontAlgn="b"/>
                      <a:r>
                        <a:rPr lang="en-US" sz="1400" b="0" i="0" u="none" strike="noStrike" dirty="0">
                          <a:solidFill>
                            <a:srgbClr val="000000"/>
                          </a:solidFill>
                          <a:effectLst/>
                          <a:latin typeface="+mn-lt"/>
                        </a:rPr>
                        <a:t>E-VA Updates</a:t>
                      </a:r>
                    </a:p>
                    <a:p>
                      <a:pPr algn="l" fontAlgn="b"/>
                      <a:r>
                        <a:rPr lang="en-US" sz="1400" b="0" i="0" u="none" strike="noStrike" dirty="0">
                          <a:solidFill>
                            <a:srgbClr val="000000"/>
                          </a:solidFill>
                          <a:effectLst/>
                          <a:latin typeface="+mn-lt"/>
                        </a:rPr>
                        <a:t>Centralized Mail</a:t>
                      </a:r>
                    </a:p>
                    <a:p>
                      <a:pPr algn="l" fontAlgn="b"/>
                      <a:r>
                        <a:rPr lang="en-US" sz="1400" b="0" i="0" u="none" strike="noStrike" dirty="0">
                          <a:solidFill>
                            <a:srgbClr val="000000"/>
                          </a:solidFill>
                          <a:effectLst/>
                          <a:latin typeface="+mn-lt"/>
                        </a:rPr>
                        <a:t>Active Folder Scanning</a:t>
                      </a:r>
                    </a:p>
                    <a:p>
                      <a:pPr algn="l" fontAlgn="b"/>
                      <a:r>
                        <a:rPr lang="en-US" sz="1400" b="0" i="0" u="none" strike="noStrike" dirty="0">
                          <a:solidFill>
                            <a:srgbClr val="000000"/>
                          </a:solidFill>
                          <a:effectLst/>
                          <a:latin typeface="+mn-lt"/>
                        </a:rPr>
                        <a:t>Case Management Solution Updates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March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Human Resources Part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July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112870">
                <a:tc>
                  <a:txBody>
                    <a:bodyPr/>
                    <a:lstStyle/>
                    <a:p>
                      <a:pPr algn="l" fontAlgn="b"/>
                      <a:r>
                        <a:rPr lang="en-US" sz="1400" b="0" i="0" u="none" strike="noStrike" dirty="0">
                          <a:solidFill>
                            <a:srgbClr val="000000"/>
                          </a:solidFill>
                          <a:effectLst/>
                          <a:latin typeface="+mn-lt"/>
                        </a:rPr>
                        <a:t>Global Perspective: VBA: Education Service</a:t>
                      </a:r>
                    </a:p>
                    <a:p>
                      <a:pPr algn="l" fontAlgn="b"/>
                      <a:r>
                        <a:rPr lang="en-US" sz="1400" b="0" i="0" u="none" strike="noStrike" dirty="0">
                          <a:solidFill>
                            <a:srgbClr val="000000"/>
                          </a:solidFill>
                          <a:effectLst/>
                          <a:latin typeface="+mn-lt"/>
                        </a:rPr>
                        <a:t>Compensation Service</a:t>
                      </a:r>
                    </a:p>
                    <a:p>
                      <a:pPr algn="l" fontAlgn="b"/>
                      <a:r>
                        <a:rPr lang="en-US" sz="1400" b="0" i="0" u="none" strike="noStrike" dirty="0">
                          <a:solidFill>
                            <a:srgbClr val="000000"/>
                          </a:solidFill>
                          <a:effectLst/>
                          <a:latin typeface="+mn-lt"/>
                        </a:rPr>
                        <a:t>Loan Guaranty Service</a:t>
                      </a:r>
                    </a:p>
                    <a:p>
                      <a:pPr algn="l" fontAlgn="b"/>
                      <a:r>
                        <a:rPr lang="en-US" sz="1400" b="0" i="0" u="none" strike="noStrike" dirty="0">
                          <a:solidFill>
                            <a:srgbClr val="000000"/>
                          </a:solidFill>
                          <a:effectLst/>
                          <a:latin typeface="+mn-lt"/>
                        </a:rPr>
                        <a:t>Office of Field Operations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April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Human Resources Part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July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5212">
                <a:tc>
                  <a:txBody>
                    <a:bodyPr/>
                    <a:lstStyle/>
                    <a:p>
                      <a:pPr algn="l" fontAlgn="b"/>
                      <a:r>
                        <a:rPr lang="en-US" sz="1400" b="0" i="0" u="none" strike="noStrike" dirty="0">
                          <a:solidFill>
                            <a:srgbClr val="000000"/>
                          </a:solidFill>
                          <a:effectLst/>
                          <a:latin typeface="+mn-lt"/>
                        </a:rPr>
                        <a:t>NMT TMS Capstone 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April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NMT TMS Capstone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July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333474">
                <a:tc>
                  <a:txBody>
                    <a:bodyPr/>
                    <a:lstStyle/>
                    <a:p>
                      <a:pPr algn="l" fontAlgn="b"/>
                      <a:r>
                        <a:rPr lang="en-US" sz="1400" b="0" i="0" u="none" strike="noStrike" dirty="0">
                          <a:solidFill>
                            <a:srgbClr val="000000"/>
                          </a:solidFill>
                          <a:effectLst/>
                          <a:latin typeface="+mj-lt"/>
                        </a:rPr>
                        <a:t>NMT Director’s  Briefing and Graduation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en-US" sz="1400" b="0" i="0" u="none" strike="noStrike" kern="1200" dirty="0">
                          <a:solidFill>
                            <a:srgbClr val="000000"/>
                          </a:solidFill>
                          <a:effectLst/>
                          <a:latin typeface="+mn-lt"/>
                          <a:ea typeface="+mn-ea"/>
                          <a:cs typeface="+mn-cs"/>
                        </a:rPr>
                        <a:t>April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j-lt"/>
                        </a:rPr>
                        <a:t>VR&amp;E Service Overview</a:t>
                      </a:r>
                    </a:p>
                    <a:p>
                      <a:pPr algn="l" fontAlgn="b"/>
                      <a:r>
                        <a:rPr lang="en-US" sz="1400" b="0" i="0" u="none" strike="noStrike" dirty="0">
                          <a:solidFill>
                            <a:srgbClr val="000000"/>
                          </a:solidFill>
                          <a:effectLst/>
                          <a:latin typeface="+mj-lt"/>
                        </a:rPr>
                        <a:t>Operations Overview</a:t>
                      </a:r>
                    </a:p>
                    <a:p>
                      <a:pPr algn="l" fontAlgn="b"/>
                      <a:r>
                        <a:rPr lang="en-US" sz="1400" b="0" i="0" u="none" strike="noStrike" dirty="0">
                          <a:solidFill>
                            <a:srgbClr val="000000"/>
                          </a:solidFill>
                          <a:effectLst/>
                          <a:latin typeface="+mj-lt"/>
                        </a:rPr>
                        <a:t>Executive Front Office Overview</a:t>
                      </a:r>
                    </a:p>
                    <a:p>
                      <a:pPr algn="l" fontAlgn="b"/>
                      <a:r>
                        <a:rPr lang="en-US" sz="1400" b="0" i="0" u="none" strike="noStrike" dirty="0">
                          <a:solidFill>
                            <a:srgbClr val="000000"/>
                          </a:solidFill>
                          <a:effectLst/>
                          <a:latin typeface="+mj-lt"/>
                        </a:rPr>
                        <a:t>Program and Policy Overview</a:t>
                      </a:r>
                    </a:p>
                    <a:p>
                      <a:pPr algn="l" fontAlgn="b"/>
                      <a:r>
                        <a:rPr lang="en-US" sz="1400" b="0" i="0" u="none" strike="noStrike" dirty="0">
                          <a:solidFill>
                            <a:srgbClr val="000000"/>
                          </a:solidFill>
                          <a:effectLst/>
                          <a:latin typeface="+mj-lt"/>
                        </a:rPr>
                        <a:t>Employment and Collaboration Overview</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August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1057">
                <a:tc>
                  <a:txBody>
                    <a:bodyPr/>
                    <a:lstStyle/>
                    <a:p>
                      <a:pPr algn="l" fontAlgn="b"/>
                      <a:r>
                        <a:rPr lang="en-US" sz="1400" b="0" i="0" u="none" strike="noStrike" dirty="0">
                          <a:solidFill>
                            <a:srgbClr val="000000"/>
                          </a:solidFill>
                          <a:effectLst/>
                          <a:latin typeface="+mj-lt"/>
                        </a:rPr>
                        <a:t>(All Sessions/Dates are pending approval)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j-lt"/>
                        </a:rPr>
                        <a:t>NMT Director’s Briefing and Graduation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j-lt"/>
                        </a:rPr>
                        <a:t>September 2020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06704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739&quot;&gt;&lt;object type=&quot;3&quot; unique_id=&quot;10740&quot;&gt;&lt;property id=&quot;20148&quot; value=&quot;5&quot;/&gt;&lt;property id=&quot;20300&quot; value=&quot;Slide 1 - &amp;quot;Sound Check&amp;quot;&quot;/&gt;&lt;property id=&quot;20307&quot; value=&quot;278&quot;/&gt;&lt;/object&gt;&lt;object type=&quot;3&quot; unique_id=&quot;10742&quot;&gt;&lt;property id=&quot;20148&quot; value=&quot;5&quot;/&gt;&lt;property id=&quot;20300&quot; value=&quot;Slide 3 - &amp;quot;Presenters&amp;quot;&quot;/&gt;&lt;property id=&quot;20307&quot; value=&quot;258&quot;/&gt;&lt;/object&gt;&lt;object type=&quot;3&quot; unique_id=&quot;10745&quot;&gt;&lt;property id=&quot;20148&quot; value=&quot;5&quot;/&gt;&lt;property id=&quot;20300&quot; value=&quot;Slide 7 - &amp;quot;NMT SharePoint Site&amp;quot;&quot;/&gt;&lt;property id=&quot;20307&quot; value=&quot;277&quot;/&gt;&lt;/object&gt;&lt;object type=&quot;3&quot; unique_id=&quot;10746&quot;&gt;&lt;property id=&quot;20148&quot; value=&quot;5&quot;/&gt;&lt;property id=&quot;20300&quot; value=&quot;Slide 8 - &amp;quot;NMT TMS Courses&amp;quot;&quot;/&gt;&lt;property id=&quot;20307&quot; value=&quot;269&quot;/&gt;&lt;/object&gt;&lt;object type=&quot;3&quot; unique_id=&quot;10748&quot;&gt;&lt;property id=&quot;20148&quot; value=&quot;5&quot;/&gt;&lt;property id=&quot;20300&quot; value=&quot;Slide 10 - &amp;quot;Scenario Based SME Questions&amp;quot;&quot;/&gt;&lt;property id=&quot;20307&quot; value=&quot;273&quot;/&gt;&lt;/object&gt;&lt;object type=&quot;3&quot; unique_id=&quot;10749&quot;&gt;&lt;property id=&quot;20148&quot; value=&quot;5&quot;/&gt;&lt;property id=&quot;20300&quot; value=&quot;Slide 11 - &amp;quot;NMT Status Check &amp;quot;&quot;/&gt;&lt;property id=&quot;20307&quot; value=&quot;270&quot;/&gt;&lt;/object&gt;&lt;object type=&quot;3&quot; unique_id=&quot;10751&quot;&gt;&lt;property id=&quot;20148&quot; value=&quot;5&quot;/&gt;&lt;property id=&quot;20300&quot; value=&quot;Slide 13 - &amp;quot;Objectives&amp;quot;&quot;/&gt;&lt;property id=&quot;20307&quot; value=&quot;257&quot;/&gt;&lt;/object&gt;&lt;object type=&quot;3&quot; unique_id=&quot;10752&quot;&gt;&lt;property id=&quot;20148&quot; value=&quot;5&quot;/&gt;&lt;property id=&quot;20300&quot; value=&quot;Slide 14 - &amp;quot;Coaching Basics&amp;quot;&quot;/&gt;&lt;property id=&quot;20307&quot; value=&quot;260&quot;/&gt;&lt;/object&gt;&lt;object type=&quot;3&quot; unique_id=&quot;10753&quot;&gt;&lt;property id=&quot;20148&quot; value=&quot;5&quot;/&gt;&lt;property id=&quot;20300&quot; value=&quot;Slide 15 - &amp;quot;Coaching Skills&amp;quot;&quot;/&gt;&lt;property id=&quot;20307&quot; value=&quot;261&quot;/&gt;&lt;/object&gt;&lt;object type=&quot;3&quot; unique_id=&quot;10754&quot;&gt;&lt;property id=&quot;20148&quot; value=&quot;5&quot;/&gt;&lt;property id=&quot;20300&quot; value=&quot;Slide 16 - &amp;quot;Your Role as a Coach&amp;quot;&quot;/&gt;&lt;property id=&quot;20307&quot; value=&quot;262&quot;/&gt;&lt;/object&gt;&lt;object type=&quot;3&quot; unique_id=&quot;10755&quot;&gt;&lt;property id=&quot;20148&quot; value=&quot;5&quot;/&gt;&lt;property id=&quot;20300&quot; value=&quot;Slide 17 - &amp;quot;Coaching-May Not Work&amp;quot;&quot;/&gt;&lt;property id=&quot;20307&quot; value=&quot;263&quot;/&gt;&lt;/object&gt;&lt;object type=&quot;3&quot; unique_id=&quot;10756&quot;&gt;&lt;property id=&quot;20148&quot; value=&quot;5&quot;/&gt;&lt;property id=&quot;20300&quot; value=&quot;Slide 18 - &amp;quot;VR&amp;amp;E Coaching Requirements&amp;quot;&quot;/&gt;&lt;property id=&quot;20307&quot; value=&quot;259&quot;/&gt;&lt;/object&gt;&lt;object type=&quot;3&quot; unique_id=&quot;10758&quot;&gt;&lt;property id=&quot;20148&quot; value=&quot;5&quot;/&gt;&lt;property id=&quot;20300&quot; value=&quot;Slide 20 - &amp;quot;Questions/Discussion&amp;quot;&quot;/&gt;&lt;property id=&quot;20307&quot; value=&quot;265&quot;/&gt;&lt;/object&gt;&lt;object type=&quot;3&quot; unique_id=&quot;10801&quot;&gt;&lt;property id=&quot;20148&quot; value=&quot;5&quot;/&gt;&lt;property id=&quot;20300&quot; value=&quot;Slide 4 - &amp;quot;Subject Matter Experts&amp;quot;&quot;/&gt;&lt;property id=&quot;20307&quot; value=&quot;279&quot;/&gt;&lt;/object&gt;&lt;object type=&quot;3&quot; unique_id=&quot;10802&quot;&gt;&lt;property id=&quot;20148&quot; value=&quot;5&quot;/&gt;&lt;property id=&quot;20300&quot; value=&quot;Slide 5 - &amp;quot;New Manager Training Participants&amp;quot;&quot;/&gt;&lt;property id=&quot;20307&quot; value=&quot;280&quot;/&gt;&lt;/object&gt;&lt;object type=&quot;3&quot; unique_id=&quot;10803&quot;&gt;&lt;property id=&quot;20148&quot; value=&quot;5&quot;/&gt;&lt;property id=&quot;20300&quot; value=&quot;Slide 9 - &amp;quot;Session 1 &amp;amp; 2 Topics &amp;quot;&quot;/&gt;&lt;property id=&quot;20307&quot; value=&quot;281&quot;/&gt;&lt;/object&gt;&lt;object type=&quot;3&quot; unique_id=&quot;10868&quot;&gt;&lt;property id=&quot;20148&quot; value=&quot;5&quot;/&gt;&lt;property id=&quot;20300&quot; value=&quot;Slide 19 - &amp;quot;Coaching Pairing Updates&amp;quot;&quot;/&gt;&lt;property id=&quot;20307&quot; value=&quot;282&quot;/&gt;&lt;/object&gt;&lt;object type=&quot;3&quot; unique_id=&quot;10893&quot;&gt;&lt;property id=&quot;20148&quot; value=&quot;5&quot;/&gt;&lt;property id=&quot;20300&quot; value=&quot;Slide 2 - &amp;quot;Welcome and Coaching Program Overview&amp;quot;&quot;/&gt;&lt;property id=&quot;20307&quot; value=&quot;283&quot;/&gt;&lt;/object&gt;&lt;object type=&quot;3&quot; unique_id=&quot;10894&quot;&gt;&lt;property id=&quot;20148&quot; value=&quot;5&quot;/&gt;&lt;property id=&quot;20300&quot; value=&quot;Slide 12 - &amp;quot;Coaching Program Overview&amp;quot;&quot;/&gt;&lt;property id=&quot;20307&quot; value=&quot;284&quot;/&gt;&lt;/object&gt;&lt;object type=&quot;3&quot; unique_id=&quot;76258&quot;&gt;&lt;property id=&quot;20148&quot; value=&quot;5&quot;/&gt;&lt;property id=&quot;20300&quot; value=&quot;Slide 6 - &amp;quot;Introductions &amp;quot;&quot;/&gt;&lt;property id=&quot;20307&quot; value=&quot;399&quot;/&gt;&lt;/object&gt;&lt;/object&gt;&lt;object type=&quot;8&quot; unique_id=&quot;10779&quot;&gt;&lt;/object&gt;&lt;/object&gt;&lt;/database&gt;"/>
  <p:tag name="SECTOMILLISECCONVERTED" val="1"/>
</p:tagLst>
</file>

<file path=ppt/theme/theme1.xml><?xml version="1.0" encoding="utf-8"?>
<a:theme xmlns:a="http://schemas.openxmlformats.org/drawingml/2006/main" name="11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10707D3E5A14EAB94464AF8AA8172" ma:contentTypeVersion="14" ma:contentTypeDescription="Create a new document." ma:contentTypeScope="" ma:versionID="4c2a30d2270149bb8e5b7bc19be31d1c">
  <xsd:schema xmlns:xsd="http://www.w3.org/2001/XMLSchema" xmlns:xs="http://www.w3.org/2001/XMLSchema" xmlns:p="http://schemas.microsoft.com/office/2006/metadata/properties" xmlns:ns2="c9aee40a-2732-44e0-9c23-18203ce36909" xmlns:ns3="6c7cbfae-09b3-446b-8042-326ae5c03660" xmlns:ns4="41932d97-ffaf-405b-ba43-deb0e0469213" targetNamespace="http://schemas.microsoft.com/office/2006/metadata/properties" ma:root="true" ma:fieldsID="e48258c9e9f5483d052298e5b1fb5aa9" ns2:_="" ns3:_="" ns4:_="">
    <xsd:import namespace="c9aee40a-2732-44e0-9c23-18203ce36909"/>
    <xsd:import namespace="6c7cbfae-09b3-446b-8042-326ae5c03660"/>
    <xsd:import namespace="41932d97-ffaf-405b-ba43-deb0e046921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ee40a-2732-44e0-9c23-18203ce36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7cbfae-09b3-446b-8042-326ae5c0366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32d97-ffaf-405b-ba43-deb0e0469213" elementFormDefault="qualified">
    <xsd:import namespace="http://schemas.microsoft.com/office/2006/documentManagement/types"/>
    <xsd:import namespace="http://schemas.microsoft.com/office/infopath/2007/PartnerControls"/>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845DD5-391E-4E8C-9A00-9BB8A3331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aee40a-2732-44e0-9c23-18203ce36909"/>
    <ds:schemaRef ds:uri="6c7cbfae-09b3-446b-8042-326ae5c03660"/>
    <ds:schemaRef ds:uri="41932d97-ffaf-405b-ba43-deb0e0469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1424F4-2CC1-42B7-B29D-71553D9977BC}">
  <ds:schemaRefs>
    <ds:schemaRef ds:uri="http://purl.org/dc/terms/"/>
    <ds:schemaRef ds:uri="6c7cbfae-09b3-446b-8042-326ae5c03660"/>
    <ds:schemaRef ds:uri="http://schemas.microsoft.com/office/2006/documentManagement/types"/>
    <ds:schemaRef ds:uri="c9aee40a-2732-44e0-9c23-18203ce36909"/>
    <ds:schemaRef ds:uri="http://purl.org/dc/elements/1.1/"/>
    <ds:schemaRef ds:uri="http://schemas.openxmlformats.org/package/2006/metadata/core-properties"/>
    <ds:schemaRef ds:uri="http://schemas.microsoft.com/office/infopath/2007/PartnerControls"/>
    <ds:schemaRef ds:uri="41932d97-ffaf-405b-ba43-deb0e046921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19B8511-AC19-4218-BF60-833D156E4A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6851</TotalTime>
  <Words>4592</Words>
  <Application>Microsoft Office PowerPoint</Application>
  <PresentationFormat>On-screen Show (4:3)</PresentationFormat>
  <Paragraphs>592</Paragraphs>
  <Slides>20</Slides>
  <Notes>18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Arial</vt:lpstr>
      <vt:lpstr>Calibri</vt:lpstr>
      <vt:lpstr>Myriad Pro</vt:lpstr>
      <vt:lpstr>Times New Roman</vt:lpstr>
      <vt:lpstr>11_Office Theme</vt:lpstr>
      <vt:lpstr>2_Office Theme</vt:lpstr>
      <vt:lpstr>3_Office Theme</vt:lpstr>
      <vt:lpstr>Custom Design</vt:lpstr>
      <vt:lpstr>Sound Check</vt:lpstr>
      <vt:lpstr>Welcome and Coaching Program Overview</vt:lpstr>
      <vt:lpstr>Presenters</vt:lpstr>
      <vt:lpstr>Subject Matter Experts</vt:lpstr>
      <vt:lpstr>Introductions </vt:lpstr>
      <vt:lpstr>New Manager Training Participants</vt:lpstr>
      <vt:lpstr>NMT SharePoint Site</vt:lpstr>
      <vt:lpstr>NMT TMS Courses</vt:lpstr>
      <vt:lpstr>Virtual Topics</vt:lpstr>
      <vt:lpstr>Objectives</vt:lpstr>
      <vt:lpstr>Coaching Basics</vt:lpstr>
      <vt:lpstr>Coaching Skills</vt:lpstr>
      <vt:lpstr>Your Role as a Coach</vt:lpstr>
      <vt:lpstr>Coaching-May Not Work</vt:lpstr>
      <vt:lpstr>VR&amp;E Coaching Requirements</vt:lpstr>
      <vt:lpstr>Coaching Agreement</vt:lpstr>
      <vt:lpstr>Confidentiality Agreement</vt:lpstr>
      <vt:lpstr>Coaching Checklist (Job Aid)</vt:lpstr>
      <vt:lpstr>Coaching Pairing Updates</vt:lpstr>
      <vt:lpstr>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Rehabilitation and Employment New Manager Training Coaching Program PowerPoint Presentation</dc:title>
  <dc:creator>Department of Veterans Affairs, Veterans Benefits Administration, Vocational Rehabilitation and Employment Service, STAFF</dc:creator>
  <cp:lastModifiedBy>Kathy Poole</cp:lastModifiedBy>
  <cp:revision>128</cp:revision>
  <cp:lastPrinted>2017-02-07T14:19:31Z</cp:lastPrinted>
  <dcterms:created xsi:type="dcterms:W3CDTF">2016-10-18T14:34:39Z</dcterms:created>
  <dcterms:modified xsi:type="dcterms:W3CDTF">2020-01-08T16:57:49Z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0x010100E7B10707D3E5A14EAB94464AF8AA8172</vt:lpwstr>
  </property>
  <property fmtid="{D5CDD505-2E9C-101B-9397-08002B2CF9AE}" pid="3" name="Language">
    <vt:lpwstr>en</vt:lpwstr>
  </property>
  <property fmtid="{D5CDD505-2E9C-101B-9397-08002B2CF9AE}" pid="4" name="Type">
    <vt:lpwstr>Presentation</vt:lpwstr>
  </property>
</Properties>
</file>