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0.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01" r:id="rId4"/>
  </p:sldMasterIdLst>
  <p:notesMasterIdLst>
    <p:notesMasterId r:id="rId39"/>
  </p:notesMasterIdLst>
  <p:handoutMasterIdLst>
    <p:handoutMasterId r:id="rId40"/>
  </p:handoutMasterIdLst>
  <p:sldIdLst>
    <p:sldId id="256" r:id="rId5"/>
    <p:sldId id="263" r:id="rId6"/>
    <p:sldId id="359" r:id="rId7"/>
    <p:sldId id="394" r:id="rId8"/>
    <p:sldId id="388" r:id="rId9"/>
    <p:sldId id="425" r:id="rId10"/>
    <p:sldId id="426" r:id="rId11"/>
    <p:sldId id="427" r:id="rId12"/>
    <p:sldId id="414" r:id="rId13"/>
    <p:sldId id="389" r:id="rId14"/>
    <p:sldId id="413" r:id="rId15"/>
    <p:sldId id="390" r:id="rId16"/>
    <p:sldId id="393" r:id="rId17"/>
    <p:sldId id="416" r:id="rId18"/>
    <p:sldId id="395" r:id="rId19"/>
    <p:sldId id="417" r:id="rId20"/>
    <p:sldId id="430" r:id="rId21"/>
    <p:sldId id="431" r:id="rId22"/>
    <p:sldId id="419" r:id="rId23"/>
    <p:sldId id="432" r:id="rId24"/>
    <p:sldId id="396" r:id="rId25"/>
    <p:sldId id="428" r:id="rId26"/>
    <p:sldId id="429" r:id="rId27"/>
    <p:sldId id="412" r:id="rId28"/>
    <p:sldId id="403" r:id="rId29"/>
    <p:sldId id="433" r:id="rId30"/>
    <p:sldId id="420" r:id="rId31"/>
    <p:sldId id="404" r:id="rId32"/>
    <p:sldId id="421" r:id="rId33"/>
    <p:sldId id="422" r:id="rId34"/>
    <p:sldId id="423" r:id="rId35"/>
    <p:sldId id="424" r:id="rId36"/>
    <p:sldId id="357" r:id="rId37"/>
    <p:sldId id="43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97D"/>
    <a:srgbClr val="1D3275"/>
    <a:srgbClr val="000066"/>
    <a:srgbClr val="0033CC"/>
    <a:srgbClr val="CC0000"/>
    <a:srgbClr val="BBBBFF"/>
    <a:srgbClr val="ABABFF"/>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6" autoAdjust="0"/>
    <p:restoredTop sz="93907" autoAdjust="0"/>
  </p:normalViewPr>
  <p:slideViewPr>
    <p:cSldViewPr showGuides="1">
      <p:cViewPr varScale="1">
        <p:scale>
          <a:sx n="106" d="100"/>
          <a:sy n="106" d="100"/>
        </p:scale>
        <p:origin x="1476"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p:scale>
          <a:sx n="75" d="100"/>
          <a:sy n="75" d="100"/>
        </p:scale>
        <p:origin x="-2136" y="-39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60238A-A94E-4457-B0E6-C83BD9D4D597}"/>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310D5348-BA87-4114-9EB4-E8B912D7435C}"/>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atin typeface="Times New Roman" panose="02020603050405020304" pitchFamily="18" charset="0"/>
              </a:defRPr>
            </a:lvl1pPr>
          </a:lstStyle>
          <a:p>
            <a:pPr>
              <a:defRPr/>
            </a:pPr>
            <a:endParaRPr lang="en-US"/>
          </a:p>
        </p:txBody>
      </p:sp>
      <p:sp>
        <p:nvSpPr>
          <p:cNvPr id="4100" name="Rectangle 4">
            <a:extLst>
              <a:ext uri="{FF2B5EF4-FFF2-40B4-BE49-F238E27FC236}">
                <a16:creationId xmlns:a16="http://schemas.microsoft.com/office/drawing/2014/main" id="{BD588CAE-D3CE-4A03-8997-7267C075CB93}"/>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D862B556-49F0-4808-9ECD-42C5CB8A8D44}"/>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E7C0D709-9CD7-4D88-BE66-F4F26274D4C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30C5D4-171E-4002-9194-719DB1FD861A}"/>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atin typeface="Times New Roman" panose="02020603050405020304" pitchFamily="18" charset="0"/>
              </a:defRPr>
            </a:lvl1pPr>
          </a:lstStyle>
          <a:p>
            <a:pPr>
              <a:defRPr/>
            </a:pPr>
            <a:r>
              <a:rPr lang="en-US"/>
              <a:t>VBA Overview</a:t>
            </a:r>
          </a:p>
        </p:txBody>
      </p:sp>
      <p:sp>
        <p:nvSpPr>
          <p:cNvPr id="2051" name="Rectangle 3">
            <a:extLst>
              <a:ext uri="{FF2B5EF4-FFF2-40B4-BE49-F238E27FC236}">
                <a16:creationId xmlns:a16="http://schemas.microsoft.com/office/drawing/2014/main" id="{5B0FE345-8009-470F-AA00-5EA34CCC942C}"/>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atin typeface="Times New Roman" panose="02020603050405020304" pitchFamily="18" charset="0"/>
              </a:defRPr>
            </a:lvl1pPr>
          </a:lstStyle>
          <a:p>
            <a:pPr>
              <a:defRPr/>
            </a:pPr>
            <a:endParaRPr lang="en-US"/>
          </a:p>
        </p:txBody>
      </p:sp>
      <p:sp>
        <p:nvSpPr>
          <p:cNvPr id="36868" name="Rectangle 4">
            <a:extLst>
              <a:ext uri="{FF2B5EF4-FFF2-40B4-BE49-F238E27FC236}">
                <a16:creationId xmlns:a16="http://schemas.microsoft.com/office/drawing/2014/main" id="{AE31E9C0-69FC-465B-AF66-C90B3F894A44}"/>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EFEA9E29-38AB-483A-BF05-9A9A7A552D87}"/>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a:extLst>
              <a:ext uri="{FF2B5EF4-FFF2-40B4-BE49-F238E27FC236}">
                <a16:creationId xmlns:a16="http://schemas.microsoft.com/office/drawing/2014/main" id="{6E863108-CE37-422A-9423-FA74F17AD8C6}"/>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atin typeface="Times New Roman" panose="02020603050405020304" pitchFamily="18" charset="0"/>
              </a:defRPr>
            </a:lvl1pPr>
          </a:lstStyle>
          <a:p>
            <a:pPr>
              <a:defRPr/>
            </a:pPr>
            <a:endParaRPr lang="en-US"/>
          </a:p>
        </p:txBody>
      </p:sp>
      <p:sp>
        <p:nvSpPr>
          <p:cNvPr id="2055" name="Rectangle 7">
            <a:extLst>
              <a:ext uri="{FF2B5EF4-FFF2-40B4-BE49-F238E27FC236}">
                <a16:creationId xmlns:a16="http://schemas.microsoft.com/office/drawing/2014/main" id="{619CB131-FC27-4AF2-A9D8-7EC5299CA4DD}"/>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atin typeface="Times New Roman" panose="02020603050405020304" pitchFamily="18" charset="0"/>
              </a:defRPr>
            </a:lvl1pPr>
          </a:lstStyle>
          <a:p>
            <a:fld id="{197A0107-CEA8-42A5-AF19-1FF9A9CC9287}"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A50B69E-2EE7-4C2B-BDBA-4F97F3FCC0E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VBA Overview</a:t>
            </a:r>
          </a:p>
        </p:txBody>
      </p:sp>
      <p:sp>
        <p:nvSpPr>
          <p:cNvPr id="37891" name="Rectangle 7">
            <a:extLst>
              <a:ext uri="{FF2B5EF4-FFF2-40B4-BE49-F238E27FC236}">
                <a16:creationId xmlns:a16="http://schemas.microsoft.com/office/drawing/2014/main" id="{64AD08CB-D1A6-46A5-B3B5-52DA2399C2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C7E9DA-79F7-4552-BDA3-E470B49A2E13}" type="slidenum">
              <a:rPr lang="en-US" altLang="en-US"/>
              <a:pPr>
                <a:spcBef>
                  <a:spcPct val="0"/>
                </a:spcBef>
              </a:pPr>
              <a:t>1</a:t>
            </a:fld>
            <a:endParaRPr lang="en-US" altLang="en-US"/>
          </a:p>
        </p:txBody>
      </p:sp>
      <p:sp>
        <p:nvSpPr>
          <p:cNvPr id="37892" name="Rectangle 2">
            <a:extLst>
              <a:ext uri="{FF2B5EF4-FFF2-40B4-BE49-F238E27FC236}">
                <a16:creationId xmlns:a16="http://schemas.microsoft.com/office/drawing/2014/main" id="{6DD77C74-3EBD-4E13-A0E9-9BEB3126E49C}"/>
              </a:ext>
            </a:extLst>
          </p:cNvPr>
          <p:cNvSpPr>
            <a:spLocks noGrp="1" noRot="1" noChangeAspect="1" noChangeArrowheads="1" noTextEdit="1"/>
          </p:cNvSpPr>
          <p:nvPr>
            <p:ph type="sldImg"/>
          </p:nvPr>
        </p:nvSpPr>
        <p:spPr>
          <a:xfrm>
            <a:off x="1182688" y="698500"/>
            <a:ext cx="4646612" cy="3484563"/>
          </a:xfrm>
          <a:ln/>
        </p:spPr>
      </p:sp>
      <p:sp>
        <p:nvSpPr>
          <p:cNvPr id="37893" name="Rectangle 3">
            <a:extLst>
              <a:ext uri="{FF2B5EF4-FFF2-40B4-BE49-F238E27FC236}">
                <a16:creationId xmlns:a16="http://schemas.microsoft.com/office/drawing/2014/main" id="{F6CBD031-88E1-4960-9093-668263DD091F}"/>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z="1600"/>
          </a:p>
        </p:txBody>
      </p:sp>
      <p:sp>
        <p:nvSpPr>
          <p:cNvPr id="37894" name="Footer Placeholder 5">
            <a:extLst>
              <a:ext uri="{FF2B5EF4-FFF2-40B4-BE49-F238E27FC236}">
                <a16:creationId xmlns:a16="http://schemas.microsoft.com/office/drawing/2014/main" id="{DA1AFBF0-201C-4A83-AE6D-63D1CA7204A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C8BC71A-1F4B-4CFE-A39B-4385E8F7026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02EBE9C-399A-4AF3-8817-43BD9A9F6A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7108" name="Footer Placeholder 3">
            <a:extLst>
              <a:ext uri="{FF2B5EF4-FFF2-40B4-BE49-F238E27FC236}">
                <a16:creationId xmlns:a16="http://schemas.microsoft.com/office/drawing/2014/main" id="{1153931D-4559-4CC1-B968-1EFFCA01D2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24A1A6C-FF4A-417F-8D01-6C4219255C55}"/>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513751D-1143-4D0F-B1F4-EA8B8382A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8132" name="Footer Placeholder 3">
            <a:extLst>
              <a:ext uri="{FF2B5EF4-FFF2-40B4-BE49-F238E27FC236}">
                <a16:creationId xmlns:a16="http://schemas.microsoft.com/office/drawing/2014/main" id="{2DAF5772-BF8F-43AB-96A0-5133E3032B5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8B1FAFA-5855-4D63-9F51-A74785BE0954}"/>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77503EB-F077-4F90-9220-8269886AC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Courier New" panose="02070309020205020404" pitchFamily="49" charset="0"/>
              <a:buNone/>
            </a:pPr>
            <a:endParaRPr lang="en-US" altLang="en-US"/>
          </a:p>
        </p:txBody>
      </p:sp>
      <p:sp>
        <p:nvSpPr>
          <p:cNvPr id="49156" name="Footer Placeholder 3">
            <a:extLst>
              <a:ext uri="{FF2B5EF4-FFF2-40B4-BE49-F238E27FC236}">
                <a16:creationId xmlns:a16="http://schemas.microsoft.com/office/drawing/2014/main" id="{7B11F240-4EC7-408F-830E-3F9914E7E27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5CAF6E6-1182-4AA3-B14A-97CA59EF82E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2A765503-492E-4E5B-AE5B-428DEC4278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Courier New" panose="02070309020205020404" pitchFamily="49" charset="0"/>
              <a:buNone/>
            </a:pPr>
            <a:endParaRPr lang="en-US" altLang="en-US"/>
          </a:p>
        </p:txBody>
      </p:sp>
      <p:sp>
        <p:nvSpPr>
          <p:cNvPr id="50180" name="Footer Placeholder 3">
            <a:extLst>
              <a:ext uri="{FF2B5EF4-FFF2-40B4-BE49-F238E27FC236}">
                <a16:creationId xmlns:a16="http://schemas.microsoft.com/office/drawing/2014/main" id="{F0859B31-7EF5-446E-8558-7FCE97AB90B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8967F6C-5AD2-4F7D-A5BD-77F5A7FEF7C0}"/>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60D91D4D-8531-4A73-BDA0-F7BE9964D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Courier New" panose="02070309020205020404" pitchFamily="49" charset="0"/>
              <a:buNone/>
            </a:pPr>
            <a:endParaRPr lang="en-US" altLang="en-US"/>
          </a:p>
        </p:txBody>
      </p:sp>
      <p:sp>
        <p:nvSpPr>
          <p:cNvPr id="51204" name="Footer Placeholder 3">
            <a:extLst>
              <a:ext uri="{FF2B5EF4-FFF2-40B4-BE49-F238E27FC236}">
                <a16:creationId xmlns:a16="http://schemas.microsoft.com/office/drawing/2014/main" id="{762DEB28-5037-4007-BAD0-B0076F5D619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FCA7F07-8C66-490C-AA9A-0375090D7E4B}"/>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66EBCF2D-49D4-4F4A-9614-CED4F8B785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2228" name="Footer Placeholder 3">
            <a:extLst>
              <a:ext uri="{FF2B5EF4-FFF2-40B4-BE49-F238E27FC236}">
                <a16:creationId xmlns:a16="http://schemas.microsoft.com/office/drawing/2014/main" id="{5D49EAAF-E141-4C27-BDB5-784D217BB81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744C0FD-E538-4051-AABF-A9F311A11DFF}"/>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0E5FF9F8-25DB-450C-A9BE-C2F26D5A5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3252" name="Footer Placeholder 3">
            <a:extLst>
              <a:ext uri="{FF2B5EF4-FFF2-40B4-BE49-F238E27FC236}">
                <a16:creationId xmlns:a16="http://schemas.microsoft.com/office/drawing/2014/main" id="{6F95D62A-FAB8-4CEC-9BFB-F113D01156C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82FF2A7-35D4-4715-B1C9-83C631B79D66}"/>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6F2E391-D235-465E-827A-B477ABBE50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4276" name="Footer Placeholder 3">
            <a:extLst>
              <a:ext uri="{FF2B5EF4-FFF2-40B4-BE49-F238E27FC236}">
                <a16:creationId xmlns:a16="http://schemas.microsoft.com/office/drawing/2014/main" id="{86BE5B03-AF19-445A-8096-7C6617936F8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F405B29-FEE8-4923-99D0-761138A502B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3DC5A145-D83D-4812-9B38-367CDAD9C9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5300" name="Footer Placeholder 3">
            <a:extLst>
              <a:ext uri="{FF2B5EF4-FFF2-40B4-BE49-F238E27FC236}">
                <a16:creationId xmlns:a16="http://schemas.microsoft.com/office/drawing/2014/main" id="{A0F196BB-D145-41FC-8B20-AFCF033C4F6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375B9C3-B775-4091-8869-153245E886B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D6502B1B-B783-4949-944F-A6DBB8A301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6324" name="Footer Placeholder 3">
            <a:extLst>
              <a:ext uri="{FF2B5EF4-FFF2-40B4-BE49-F238E27FC236}">
                <a16:creationId xmlns:a16="http://schemas.microsoft.com/office/drawing/2014/main" id="{4EAA4361-63A8-4627-B04A-E84DF2341AD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194FBC6-739E-4166-A7A7-7A89F0996AC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48F43C28-2E7D-47E6-A412-42CA387F8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Footer Placeholder 3">
            <a:extLst>
              <a:ext uri="{FF2B5EF4-FFF2-40B4-BE49-F238E27FC236}">
                <a16:creationId xmlns:a16="http://schemas.microsoft.com/office/drawing/2014/main" id="{7DAC569E-7705-4FAB-99CD-249F289BF03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664C4A2-DC53-4FBB-9347-05A6673A019E}"/>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2034520-2FC2-48D7-9DCE-BC3F20A74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7348" name="Footer Placeholder 3">
            <a:extLst>
              <a:ext uri="{FF2B5EF4-FFF2-40B4-BE49-F238E27FC236}">
                <a16:creationId xmlns:a16="http://schemas.microsoft.com/office/drawing/2014/main" id="{23F80A6A-D242-4726-9A0D-6DB659B60B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5E8D3BE-F8EA-4AF4-A342-2A201E866B68}"/>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6C1CCAB-022B-4687-B5F1-C13E9B773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8372" name="Footer Placeholder 3">
            <a:extLst>
              <a:ext uri="{FF2B5EF4-FFF2-40B4-BE49-F238E27FC236}">
                <a16:creationId xmlns:a16="http://schemas.microsoft.com/office/drawing/2014/main" id="{BCB16E03-14C1-4DC1-BA65-5A8E163A005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C184141-CE86-4A7F-9056-0CE7CDFD7C5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44E5DD82-1328-4141-9626-8903446AD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59396" name="Footer Placeholder 3">
            <a:extLst>
              <a:ext uri="{FF2B5EF4-FFF2-40B4-BE49-F238E27FC236}">
                <a16:creationId xmlns:a16="http://schemas.microsoft.com/office/drawing/2014/main" id="{588265C6-45C1-4379-95F3-BFBC8A0220B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2B5E263-CFEF-4E6D-91C4-6A93EA3086D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B6847CD4-52A0-4F75-A332-3F1786AEDB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60420" name="Footer Placeholder 3">
            <a:extLst>
              <a:ext uri="{FF2B5EF4-FFF2-40B4-BE49-F238E27FC236}">
                <a16:creationId xmlns:a16="http://schemas.microsoft.com/office/drawing/2014/main" id="{79216547-7818-48DE-BA68-FE7564FFC5C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2DE6928-BB5E-44D0-B5A4-7A452097185B}"/>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449D1308-844A-478E-B5EC-CA11F377B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Header Placeholder 3">
            <a:extLst>
              <a:ext uri="{FF2B5EF4-FFF2-40B4-BE49-F238E27FC236}">
                <a16:creationId xmlns:a16="http://schemas.microsoft.com/office/drawing/2014/main" id="{3A211C69-1B4D-49F9-B8AB-7CD6C09D77F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VBA Overview</a:t>
            </a:r>
          </a:p>
        </p:txBody>
      </p:sp>
      <p:sp>
        <p:nvSpPr>
          <p:cNvPr id="61445" name="Footer Placeholder 4">
            <a:extLst>
              <a:ext uri="{FF2B5EF4-FFF2-40B4-BE49-F238E27FC236}">
                <a16:creationId xmlns:a16="http://schemas.microsoft.com/office/drawing/2014/main" id="{E037749B-1F3C-41C3-A61B-79F331F1FC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
        <p:nvSpPr>
          <p:cNvPr id="61446" name="Slide Number Placeholder 5">
            <a:extLst>
              <a:ext uri="{FF2B5EF4-FFF2-40B4-BE49-F238E27FC236}">
                <a16:creationId xmlns:a16="http://schemas.microsoft.com/office/drawing/2014/main" id="{F41021FA-4730-4232-8814-1283316DC7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4ABBD3-5A1F-4159-900D-9CACDF89AD22}" type="slidenum">
              <a:rPr lang="en-US" altLang="en-US"/>
              <a:pPr>
                <a:spcBef>
                  <a:spcPct val="0"/>
                </a:spcBef>
              </a:pPr>
              <a:t>33</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2DE6928-BB5E-44D0-B5A4-7A452097185B}"/>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449D1308-844A-478E-B5EC-CA11F377BA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Header Placeholder 3">
            <a:extLst>
              <a:ext uri="{FF2B5EF4-FFF2-40B4-BE49-F238E27FC236}">
                <a16:creationId xmlns:a16="http://schemas.microsoft.com/office/drawing/2014/main" id="{3A211C69-1B4D-49F9-B8AB-7CD6C09D77F3}"/>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VBA Overview</a:t>
            </a:r>
          </a:p>
        </p:txBody>
      </p:sp>
      <p:sp>
        <p:nvSpPr>
          <p:cNvPr id="61445" name="Footer Placeholder 4">
            <a:extLst>
              <a:ext uri="{FF2B5EF4-FFF2-40B4-BE49-F238E27FC236}">
                <a16:creationId xmlns:a16="http://schemas.microsoft.com/office/drawing/2014/main" id="{E037749B-1F3C-41C3-A61B-79F331F1FC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
        <p:nvSpPr>
          <p:cNvPr id="61446" name="Slide Number Placeholder 5">
            <a:extLst>
              <a:ext uri="{FF2B5EF4-FFF2-40B4-BE49-F238E27FC236}">
                <a16:creationId xmlns:a16="http://schemas.microsoft.com/office/drawing/2014/main" id="{F41021FA-4730-4232-8814-1283316DC7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4ABBD3-5A1F-4159-900D-9CACDF89AD22}" type="slidenum">
              <a:rPr lang="en-US" altLang="en-US"/>
              <a:pPr>
                <a:spcBef>
                  <a:spcPct val="0"/>
                </a:spcBef>
              </a:pPr>
              <a:t>34</a:t>
            </a:fld>
            <a:endParaRPr lang="en-US" altLang="en-US"/>
          </a:p>
        </p:txBody>
      </p:sp>
    </p:spTree>
    <p:extLst>
      <p:ext uri="{BB962C8B-B14F-4D97-AF65-F5344CB8AC3E}">
        <p14:creationId xmlns:p14="http://schemas.microsoft.com/office/powerpoint/2010/main" val="143045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DA12ABC-5427-4404-AE3D-6DFFBACFD029}"/>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3602A9D5-3C0C-4E73-A318-EC032E7DB4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Header Placeholder 3">
            <a:extLst>
              <a:ext uri="{FF2B5EF4-FFF2-40B4-BE49-F238E27FC236}">
                <a16:creationId xmlns:a16="http://schemas.microsoft.com/office/drawing/2014/main" id="{8B3D7BC1-BC2A-4DCA-8B8D-086132CFCD2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VBA Overview</a:t>
            </a:r>
          </a:p>
        </p:txBody>
      </p:sp>
      <p:sp>
        <p:nvSpPr>
          <p:cNvPr id="39941" name="Footer Placeholder 4">
            <a:extLst>
              <a:ext uri="{FF2B5EF4-FFF2-40B4-BE49-F238E27FC236}">
                <a16:creationId xmlns:a16="http://schemas.microsoft.com/office/drawing/2014/main" id="{37707803-B97A-4B88-A9A4-634E30EA858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
        <p:nvSpPr>
          <p:cNvPr id="39942" name="Slide Number Placeholder 5">
            <a:extLst>
              <a:ext uri="{FF2B5EF4-FFF2-40B4-BE49-F238E27FC236}">
                <a16:creationId xmlns:a16="http://schemas.microsoft.com/office/drawing/2014/main" id="{EBD22A1D-F38F-4BEC-9597-81165FFE3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2F17AD-E7A3-4503-9B4B-6F95D6690641}"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0F3952-5DA5-45F3-BC7A-820A026C7854}"/>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06434BC-222C-46D6-8B02-ACCCF88813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0964" name="Footer Placeholder 3">
            <a:extLst>
              <a:ext uri="{FF2B5EF4-FFF2-40B4-BE49-F238E27FC236}">
                <a16:creationId xmlns:a16="http://schemas.microsoft.com/office/drawing/2014/main" id="{C8CB3A0C-3D8D-4C68-B819-9B52B12B304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7876C15-7952-45D6-8EF3-00622EA5A83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BAE45E7B-7913-4C78-AC18-24588342F5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1988" name="Footer Placeholder 3">
            <a:extLst>
              <a:ext uri="{FF2B5EF4-FFF2-40B4-BE49-F238E27FC236}">
                <a16:creationId xmlns:a16="http://schemas.microsoft.com/office/drawing/2014/main" id="{BB4AAA5B-392E-4961-B302-5C1A47324E0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32E3933-BFFA-40BF-B645-02E5E13C1AA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2F9852F3-B332-46DD-BFE9-505780CA8F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3012" name="Footer Placeholder 3">
            <a:extLst>
              <a:ext uri="{FF2B5EF4-FFF2-40B4-BE49-F238E27FC236}">
                <a16:creationId xmlns:a16="http://schemas.microsoft.com/office/drawing/2014/main" id="{8B14ED99-4D6E-4674-9575-ECB5181D15F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A3CB99-2788-48B4-B72C-F19C79494C15}"/>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0C3F0944-E4DB-494D-8768-18B63BC192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4036" name="Footer Placeholder 3">
            <a:extLst>
              <a:ext uri="{FF2B5EF4-FFF2-40B4-BE49-F238E27FC236}">
                <a16:creationId xmlns:a16="http://schemas.microsoft.com/office/drawing/2014/main" id="{A515B0CD-8A8C-493C-B958-D9DE0366C5E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7F3A743-51E1-43BF-AEB9-FBFCEC39C29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7BEF1B5-E04D-475A-A5A2-DFA7EAFA0F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5060" name="Footer Placeholder 3">
            <a:extLst>
              <a:ext uri="{FF2B5EF4-FFF2-40B4-BE49-F238E27FC236}">
                <a16:creationId xmlns:a16="http://schemas.microsoft.com/office/drawing/2014/main" id="{44F65107-422A-4B18-994E-CCD85B93442F}"/>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4D91AD9-FE55-494D-A3A6-0A7B6BB505D2}"/>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7705DDC8-D983-445C-BA37-39FE53AF60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46084" name="Footer Placeholder 3">
            <a:extLst>
              <a:ext uri="{FF2B5EF4-FFF2-40B4-BE49-F238E27FC236}">
                <a16:creationId xmlns:a16="http://schemas.microsoft.com/office/drawing/2014/main" id="{544F324F-EF64-4F35-B54C-DD96DE11BC2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anose="02020603050405020304" pitchFamily="18" charset="0"/>
              </a:defRPr>
            </a:lvl1pPr>
            <a:lvl2pPr marL="742950" indent="-285750" defTabSz="928688" eaLnBrk="0" hangingPunct="0">
              <a:spcBef>
                <a:spcPct val="30000"/>
              </a:spcBef>
              <a:defRPr sz="1200">
                <a:solidFill>
                  <a:schemeClr val="tx1"/>
                </a:solidFill>
                <a:latin typeface="Times New Roman" panose="02020603050405020304" pitchFamily="18" charset="0"/>
              </a:defRPr>
            </a:lvl2pPr>
            <a:lvl3pPr marL="1143000" indent="-228600" defTabSz="928688" eaLnBrk="0" hangingPunct="0">
              <a:spcBef>
                <a:spcPct val="30000"/>
              </a:spcBef>
              <a:defRPr sz="1200">
                <a:solidFill>
                  <a:schemeClr val="tx1"/>
                </a:solidFill>
                <a:latin typeface="Times New Roman" panose="02020603050405020304" pitchFamily="18" charset="0"/>
              </a:defRPr>
            </a:lvl3pPr>
            <a:lvl4pPr marL="1600200" indent="-228600" defTabSz="928688" eaLnBrk="0" hangingPunct="0">
              <a:spcBef>
                <a:spcPct val="30000"/>
              </a:spcBef>
              <a:defRPr sz="1200">
                <a:solidFill>
                  <a:schemeClr val="tx1"/>
                </a:solidFill>
                <a:latin typeface="Times New Roman" panose="02020603050405020304" pitchFamily="18" charset="0"/>
              </a:defRPr>
            </a:lvl4pPr>
            <a:lvl5pPr marL="2057400" indent="-228600" defTabSz="928688" eaLnBrk="0" hangingPunct="0">
              <a:spcBef>
                <a:spcPct val="30000"/>
              </a:spcBef>
              <a:defRPr sz="1200">
                <a:solidFill>
                  <a:schemeClr val="tx1"/>
                </a:solidFill>
                <a:latin typeface="Times New Roman" panose="02020603050405020304" pitchFamily="18" charset="0"/>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22716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5715347B-6166-4E1F-B756-7A108E203651}" type="slidenum">
              <a:rPr lang="en-US" altLang="en-US" smtClean="0"/>
              <a:pPr/>
              <a:t>‹#›</a:t>
            </a:fld>
            <a:endParaRPr lang="en-US" altLang="en-US" dirty="0"/>
          </a:p>
        </p:txBody>
      </p:sp>
    </p:spTree>
    <p:extLst>
      <p:ext uri="{BB962C8B-B14F-4D97-AF65-F5344CB8AC3E}">
        <p14:creationId xmlns:p14="http://schemas.microsoft.com/office/powerpoint/2010/main" val="11024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E4AD01E-1FDA-4453-AAE9-6C22670E645B}" type="slidenum">
              <a:rPr lang="en-US" altLang="en-US" smtClean="0"/>
              <a:pPr/>
              <a:t>‹#›</a:t>
            </a:fld>
            <a:endParaRPr lang="en-US" altLang="en-US" dirty="0"/>
          </a:p>
        </p:txBody>
      </p:sp>
    </p:spTree>
    <p:extLst>
      <p:ext uri="{BB962C8B-B14F-4D97-AF65-F5344CB8AC3E}">
        <p14:creationId xmlns:p14="http://schemas.microsoft.com/office/powerpoint/2010/main" val="61997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25054" indent="-208360">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42938" indent="-217885">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815579" indent="-172641">
              <a:spcBef>
                <a:spcPts val="0"/>
              </a:spcBef>
              <a:spcAft>
                <a:spcPts val="600"/>
              </a:spcAft>
              <a:buClr>
                <a:schemeClr val="tx1"/>
              </a:buClr>
              <a:buFont typeface="Arial" panose="020B0604020202020204" pitchFamily="34" charset="0"/>
              <a:buChar char="•"/>
              <a:defRPr sz="12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DE4AD01E-1FDA-4453-AAE9-6C22670E645B}" type="slidenum">
              <a:rPr lang="en-US" altLang="en-US" smtClean="0"/>
              <a:pPr/>
              <a:t>‹#›</a:t>
            </a:fld>
            <a:endParaRPr lang="en-US" altLang="en-US" dirty="0"/>
          </a:p>
        </p:txBody>
      </p:sp>
    </p:spTree>
    <p:extLst>
      <p:ext uri="{BB962C8B-B14F-4D97-AF65-F5344CB8AC3E}">
        <p14:creationId xmlns:p14="http://schemas.microsoft.com/office/powerpoint/2010/main" val="407749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036A58E6-0E33-4C87-8C55-FF78DD70343B}" type="slidenum">
              <a:rPr lang="en-US" altLang="en-US" smtClean="0"/>
              <a:pPr/>
              <a:t>‹#›</a:t>
            </a:fld>
            <a:endParaRPr lang="en-US" altLang="en-US"/>
          </a:p>
        </p:txBody>
      </p:sp>
    </p:spTree>
    <p:extLst>
      <p:ext uri="{BB962C8B-B14F-4D97-AF65-F5344CB8AC3E}">
        <p14:creationId xmlns:p14="http://schemas.microsoft.com/office/powerpoint/2010/main" val="21955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9" name="Picture 10" descr="veterans">
            <a:extLst>
              <a:ext uri="{FF2B5EF4-FFF2-40B4-BE49-F238E27FC236}">
                <a16:creationId xmlns:a16="http://schemas.microsoft.com/office/drawing/2014/main" id="{8BFC928B-4D69-48A7-A9D0-3E024DEC07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05200" y="21336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80873"/>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DE4AD01E-1FDA-4453-AAE9-6C22670E645B}" type="slidenum">
              <a:rPr lang="en-US" altLang="en-US" smtClean="0"/>
              <a:pPr/>
              <a:t>‹#›</a:t>
            </a:fld>
            <a:endParaRPr lang="en-US" altLang="en-US"/>
          </a:p>
        </p:txBody>
      </p:sp>
    </p:spTree>
    <p:extLst>
      <p:ext uri="{BB962C8B-B14F-4D97-AF65-F5344CB8AC3E}">
        <p14:creationId xmlns:p14="http://schemas.microsoft.com/office/powerpoint/2010/main" val="529696100"/>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1.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3.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notesSlide" Target="../notesSlides/notesSlide13.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86.xml"/></Relationships>
</file>

<file path=ppt/slides/_rels/slide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s>
</file>

<file path=ppt/slides/_rels/slide21.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25.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8.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13.xml"/></Relationships>
</file>

<file path=ppt/slides/_rels/slide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7.xml"/></Relationships>
</file>

<file path=ppt/slides/_rels/slide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10.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32.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23.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25.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4.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3BFA9ECB-8C00-4D76-B03D-5C63A3DF9C4B}"/>
              </a:ext>
            </a:extLst>
          </p:cNvPr>
          <p:cNvSpPr>
            <a:spLocks noGrp="1" noChangeArrowheads="1"/>
          </p:cNvSpPr>
          <p:nvPr>
            <p:ph type="ctrTitle"/>
            <p:custDataLst>
              <p:tags r:id="rId1"/>
            </p:custDataLst>
          </p:nvPr>
        </p:nvSpPr>
        <p:spPr>
          <a:xfrm>
            <a:off x="685800" y="2819400"/>
            <a:ext cx="7772400" cy="1219200"/>
          </a:xfrm>
        </p:spPr>
        <p:txBody>
          <a:bodyPr/>
          <a:lstStyle/>
          <a:p>
            <a:pPr>
              <a:defRPr/>
            </a:pPr>
            <a:r>
              <a:rPr lang="en-US" sz="2800" b="1" dirty="0"/>
              <a:t>VA Examination Requests – IDES MSC</a:t>
            </a:r>
            <a:endParaRPr lang="en-US" sz="5400" i="1" dirty="0"/>
          </a:p>
        </p:txBody>
      </p:sp>
      <p:sp>
        <p:nvSpPr>
          <p:cNvPr id="3075" name="Rectangle 3">
            <a:extLst>
              <a:ext uri="{FF2B5EF4-FFF2-40B4-BE49-F238E27FC236}">
                <a16:creationId xmlns:a16="http://schemas.microsoft.com/office/drawing/2014/main" id="{7D66B180-6A8B-4185-A2DB-8CE031F22BAB}"/>
              </a:ext>
            </a:extLst>
          </p:cNvPr>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a:buFont typeface="Wingdings" panose="05000000000000000000" pitchFamily="2" charset="2"/>
              <a:buNone/>
            </a:pPr>
            <a:r>
              <a:rPr lang="en-US" altLang="en-US" dirty="0"/>
              <a:t>Compensation Service</a:t>
            </a:r>
            <a:endParaRPr lang="en-US" altLang="en-US" b="1" dirty="0"/>
          </a:p>
        </p:txBody>
      </p:sp>
      <p:sp>
        <p:nvSpPr>
          <p:cNvPr id="2" name="Text Placeholder 1">
            <a:extLst>
              <a:ext uri="{FF2B5EF4-FFF2-40B4-BE49-F238E27FC236}">
                <a16:creationId xmlns:a16="http://schemas.microsoft.com/office/drawing/2014/main" id="{42D095F8-E18D-4E73-8DEA-E42A0DC1E24F}"/>
              </a:ext>
            </a:extLst>
          </p:cNvPr>
          <p:cNvSpPr>
            <a:spLocks noGrp="1"/>
          </p:cNvSpPr>
          <p:nvPr>
            <p:ph type="body" sz="quarter" idx="11"/>
            <p:custDataLst>
              <p:tags r:id="rId3"/>
            </p:custDataLst>
          </p:nvPr>
        </p:nvSpPr>
        <p:spPr>
          <a:xfrm>
            <a:off x="6096000" y="4724400"/>
            <a:ext cx="2362200" cy="838200"/>
          </a:xfrm>
        </p:spPr>
        <p:txBody>
          <a:bodyPr/>
          <a:lstStyle/>
          <a:p>
            <a:r>
              <a:rPr lang="en-US" dirty="0"/>
              <a:t>October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888B9AF7-2453-4BF4-91E1-E62C0EAC31B8}"/>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VA exam request format</a:t>
            </a:r>
          </a:p>
        </p:txBody>
      </p:sp>
      <p:sp>
        <p:nvSpPr>
          <p:cNvPr id="8196" name="Rectangle 3">
            <a:extLst>
              <a:ext uri="{FF2B5EF4-FFF2-40B4-BE49-F238E27FC236}">
                <a16:creationId xmlns:a16="http://schemas.microsoft.com/office/drawing/2014/main" id="{4E2BF4D3-3799-459C-9841-E6EF4B8271FE}"/>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0">
              <a:buFont typeface="Wingdings" panose="05000000000000000000" pitchFamily="2" charset="2"/>
              <a:buNone/>
              <a:defRPr/>
            </a:pPr>
            <a:r>
              <a:rPr lang="en-US" b="1" dirty="0"/>
              <a:t>Exam request must include the following content </a:t>
            </a:r>
          </a:p>
        </p:txBody>
      </p:sp>
      <p:sp>
        <p:nvSpPr>
          <p:cNvPr id="2" name="Slide Number Placeholder 1">
            <a:extLst>
              <a:ext uri="{FF2B5EF4-FFF2-40B4-BE49-F238E27FC236}">
                <a16:creationId xmlns:a16="http://schemas.microsoft.com/office/drawing/2014/main" id="{2BB751B0-5974-4FFF-8137-CE0F42746E3F}"/>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10</a:t>
            </a:fld>
            <a:endParaRPr lang="en-US" altLang="en-US" dirty="0"/>
          </a:p>
        </p:txBody>
      </p:sp>
      <p:sp>
        <p:nvSpPr>
          <p:cNvPr id="3" name="TextBox 2">
            <a:extLst>
              <a:ext uri="{FF2B5EF4-FFF2-40B4-BE49-F238E27FC236}">
                <a16:creationId xmlns:a16="http://schemas.microsoft.com/office/drawing/2014/main" id="{1A9941C5-DA97-49FF-A68D-350F7977564A}"/>
              </a:ext>
            </a:extLst>
          </p:cNvPr>
          <p:cNvSpPr txBox="1"/>
          <p:nvPr>
            <p:custDataLst>
              <p:tags r:id="rId4"/>
            </p:custDataLst>
          </p:nvPr>
        </p:nvSpPr>
        <p:spPr>
          <a:xfrm>
            <a:off x="457200" y="2437089"/>
            <a:ext cx="8229600" cy="2492990"/>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Integrated Disability Evaluation System (IDES) – Please expedite. </a:t>
            </a:r>
          </a:p>
          <a:p>
            <a:pPr marL="628650"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Referred disabilities: [list all referred disabilities]</a:t>
            </a:r>
          </a:p>
          <a:p>
            <a:pPr marL="628650"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Claimed disabilities: [list all claimed disabilities]</a:t>
            </a:r>
          </a:p>
          <a:p>
            <a:pPr marL="628650" lvl="1" indent="-284163">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Required Specialty examinations for referred disabilities:</a:t>
            </a:r>
          </a:p>
          <a:p>
            <a:pPr marL="1031875" lvl="2" indent="-342900">
              <a:spcAft>
                <a:spcPts val="600"/>
              </a:spcAft>
              <a:buClr>
                <a:schemeClr val="tx1"/>
              </a:buClr>
              <a:buFont typeface="Arial" panose="020B0604020202020204" pitchFamily="34" charset="0"/>
              <a:buChar char="•"/>
              <a:defRPr/>
            </a:pPr>
            <a:r>
              <a:rPr lang="en-US" dirty="0">
                <a:latin typeface="+mj-lt"/>
                <a:cs typeface="Times New Roman" panose="02020603050405020304" pitchFamily="18" charset="0"/>
              </a:rPr>
              <a:t>Identify all specialty examinations that are required to evaluate disabilities the participant’s service department referred to VA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00CFDF97-C396-4BBA-B482-3794730DBEFE}"/>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VA exam request format, cont.</a:t>
            </a:r>
          </a:p>
        </p:txBody>
      </p:sp>
      <p:sp>
        <p:nvSpPr>
          <p:cNvPr id="8196" name="Rectangle 3">
            <a:extLst>
              <a:ext uri="{FF2B5EF4-FFF2-40B4-BE49-F238E27FC236}">
                <a16:creationId xmlns:a16="http://schemas.microsoft.com/office/drawing/2014/main" id="{18610B87-8D58-4F3D-847A-5AEC18304F23}"/>
              </a:ext>
            </a:extLst>
          </p:cNvPr>
          <p:cNvSpPr>
            <a:spLocks noGrp="1" noChangeArrowheads="1"/>
          </p:cNvSpPr>
          <p:nvPr>
            <p:ph idx="1"/>
            <p:custDataLst>
              <p:tags r:id="rId2"/>
            </p:custDataLst>
          </p:nvPr>
        </p:nvSpPr>
        <p:spPr>
          <a:xfrm>
            <a:off x="457200" y="2057401"/>
            <a:ext cx="8229600" cy="2438400"/>
          </a:xfrm>
          <a:prstGeom prst="rect">
            <a:avLst/>
          </a:prstGeom>
        </p:spPr>
        <p:txBody>
          <a:bodyPr>
            <a:normAutofit/>
          </a:bodyPr>
          <a:lstStyle/>
          <a:p>
            <a:pPr marL="173038" lvl="1" indent="-173038">
              <a:defRPr/>
            </a:pPr>
            <a:r>
              <a:rPr lang="en-US" sz="2000" dirty="0">
                <a:latin typeface="+mj-lt"/>
                <a:cs typeface="Times New Roman" panose="02020603050405020304" pitchFamily="18" charset="0"/>
              </a:rPr>
              <a:t>As soon as the examinations are scheduled, please notify the MSC and PEBLO of the dates and times.</a:t>
            </a:r>
          </a:p>
          <a:p>
            <a:pPr marL="173038" lvl="1" indent="-173038">
              <a:defRPr/>
            </a:pPr>
            <a:r>
              <a:rPr lang="en-US" sz="2000" dirty="0">
                <a:latin typeface="+mj-lt"/>
                <a:cs typeface="Times New Roman" panose="02020603050405020304" pitchFamily="18" charset="0"/>
              </a:rPr>
              <a:t>MSC: [provide name, title, complete mailing address, phone and fax number, and e-mail address of MSC], and</a:t>
            </a:r>
          </a:p>
          <a:p>
            <a:pPr marL="173038" lvl="1" indent="-173038">
              <a:defRPr/>
            </a:pPr>
            <a:r>
              <a:rPr lang="en-US" sz="2000" dirty="0">
                <a:latin typeface="+mj-lt"/>
                <a:cs typeface="Times New Roman" panose="02020603050405020304" pitchFamily="18" charset="0"/>
              </a:rPr>
              <a:t>PEBLO: [provide name, location, phone and fax number, and e-mail address of the participant’s PEBLO]  This is not in the manual. Do we still want them to add to the exam remarks?</a:t>
            </a:r>
          </a:p>
        </p:txBody>
      </p:sp>
      <p:sp>
        <p:nvSpPr>
          <p:cNvPr id="2" name="Slide Number Placeholder 1">
            <a:extLst>
              <a:ext uri="{FF2B5EF4-FFF2-40B4-BE49-F238E27FC236}">
                <a16:creationId xmlns:a16="http://schemas.microsoft.com/office/drawing/2014/main" id="{4112AFC0-91D9-488C-88C6-5DC3D9BBAA0A}"/>
              </a:ext>
            </a:extLst>
          </p:cNvPr>
          <p:cNvSpPr>
            <a:spLocks noGrp="1"/>
          </p:cNvSpPr>
          <p:nvPr>
            <p:ph type="sldNum" sz="quarter" idx="12"/>
            <p:custDataLst>
              <p:tags r:id="rId3"/>
            </p:custDataLst>
          </p:nvPr>
        </p:nvSpPr>
        <p:spPr>
          <a:xfrm>
            <a:off x="6931152" y="6601976"/>
            <a:ext cx="2133600" cy="365125"/>
          </a:xfrm>
        </p:spPr>
        <p:txBody>
          <a:bodyPr/>
          <a:lstStyle/>
          <a:p>
            <a:fld id="{DE4AD01E-1FDA-4453-AAE9-6C22670E645B}" type="slidenum">
              <a:rPr lang="en-US" altLang="en-US" smtClean="0"/>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43300DAA-807D-48C1-9969-28E289735A94}"/>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VA exam request format, cont.</a:t>
            </a:r>
          </a:p>
        </p:txBody>
      </p:sp>
      <p:sp>
        <p:nvSpPr>
          <p:cNvPr id="6148" name="Rectangle 3">
            <a:extLst>
              <a:ext uri="{FF2B5EF4-FFF2-40B4-BE49-F238E27FC236}">
                <a16:creationId xmlns:a16="http://schemas.microsoft.com/office/drawing/2014/main" id="{07F591D5-769F-486A-8B44-F7A4C4282A2C}"/>
              </a:ext>
            </a:extLst>
          </p:cNvPr>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fontAlgn="auto" hangingPunct="1">
              <a:buClr>
                <a:schemeClr val="accent6"/>
              </a:buClr>
              <a:buFont typeface="Wingdings" panose="05000000000000000000" pitchFamily="2" charset="2"/>
              <a:buNone/>
              <a:defRPr/>
            </a:pPr>
            <a:r>
              <a:rPr lang="en-US" dirty="0"/>
              <a:t>If VA is processing a participant’s case electronically, MSCs must also indicate in the REMARKS section of the request that  </a:t>
            </a:r>
          </a:p>
        </p:txBody>
      </p:sp>
      <p:sp>
        <p:nvSpPr>
          <p:cNvPr id="2" name="Slide Number Placeholder 1">
            <a:extLst>
              <a:ext uri="{FF2B5EF4-FFF2-40B4-BE49-F238E27FC236}">
                <a16:creationId xmlns:a16="http://schemas.microsoft.com/office/drawing/2014/main" id="{3BE1DBC8-E918-45ED-AE5F-D05756E15C3E}"/>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12</a:t>
            </a:fld>
            <a:endParaRPr lang="en-US" altLang="en-US" dirty="0"/>
          </a:p>
        </p:txBody>
      </p:sp>
      <p:sp>
        <p:nvSpPr>
          <p:cNvPr id="3" name="TextBox 2">
            <a:extLst>
              <a:ext uri="{FF2B5EF4-FFF2-40B4-BE49-F238E27FC236}">
                <a16:creationId xmlns:a16="http://schemas.microsoft.com/office/drawing/2014/main" id="{8DDFC1C9-8A68-4C66-80B8-4137E45276E9}"/>
              </a:ext>
            </a:extLst>
          </p:cNvPr>
          <p:cNvSpPr txBox="1"/>
          <p:nvPr>
            <p:custDataLst>
              <p:tags r:id="rId4"/>
            </p:custDataLst>
          </p:nvPr>
        </p:nvSpPr>
        <p:spPr>
          <a:xfrm>
            <a:off x="457200" y="2920106"/>
            <a:ext cx="8229600" cy="1092607"/>
          </a:xfrm>
          <a:prstGeom prst="rect">
            <a:avLst/>
          </a:prstGeom>
          <a:noFill/>
        </p:spPr>
        <p:txBody>
          <a:bodyPr wrap="square" rtlCol="0">
            <a:spAutoFit/>
          </a:bodyPr>
          <a:lstStyle/>
          <a:p>
            <a:pPr marL="173038" indent="-173038">
              <a:spcAft>
                <a:spcPts val="600"/>
              </a:spcAft>
              <a:buClr>
                <a:schemeClr val="tx1"/>
              </a:buClr>
              <a:buFont typeface="Arial" panose="020B0604020202020204" pitchFamily="34" charset="0"/>
              <a:buChar char="•"/>
              <a:defRPr/>
            </a:pPr>
            <a:r>
              <a:rPr lang="en-US" sz="2000" dirty="0"/>
              <a:t>the participant has an eFolder instead of a paper claims folder, and,</a:t>
            </a:r>
          </a:p>
          <a:p>
            <a:pPr marL="173038" indent="-173038">
              <a:spcAft>
                <a:spcPts val="600"/>
              </a:spcAft>
              <a:buClr>
                <a:schemeClr val="tx1"/>
              </a:buClr>
              <a:buFont typeface="Arial" panose="020B0604020202020204" pitchFamily="34" charset="0"/>
              <a:buChar char="•"/>
              <a:defRPr/>
            </a:pPr>
            <a:r>
              <a:rPr lang="en-US" sz="2000" dirty="0"/>
              <a:t>the eFolder is accessible through Virtual VA or VBMS (whichever applies).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4BAEF9D-8E89-4229-91A6-ED9CAD889ACE}"/>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Remarks to avoid</a:t>
            </a:r>
          </a:p>
        </p:txBody>
      </p:sp>
      <p:sp>
        <p:nvSpPr>
          <p:cNvPr id="6148" name="Rectangle 3">
            <a:extLst>
              <a:ext uri="{FF2B5EF4-FFF2-40B4-BE49-F238E27FC236}">
                <a16:creationId xmlns:a16="http://schemas.microsoft.com/office/drawing/2014/main" id="{00D6FAED-1886-48AE-A14A-6410A4E671E3}"/>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3175" indent="-3175">
              <a:buFont typeface="Wingdings" panose="05000000000000000000" pitchFamily="2" charset="2"/>
              <a:buNone/>
              <a:defRPr/>
            </a:pPr>
            <a:r>
              <a:rPr lang="en-US" dirty="0">
                <a:cs typeface="Times New Roman" panose="02020603050405020304" pitchFamily="18" charset="0"/>
              </a:rPr>
              <a:t>When requesting a VA exam, avoid using the following remarks: </a:t>
            </a:r>
          </a:p>
        </p:txBody>
      </p:sp>
      <p:sp>
        <p:nvSpPr>
          <p:cNvPr id="2" name="Slide Number Placeholder 1">
            <a:extLst>
              <a:ext uri="{FF2B5EF4-FFF2-40B4-BE49-F238E27FC236}">
                <a16:creationId xmlns:a16="http://schemas.microsoft.com/office/drawing/2014/main" id="{F2E8CB04-F8CD-4EB2-B11A-BC3FA1415904}"/>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13</a:t>
            </a:fld>
            <a:endParaRPr lang="en-US" altLang="en-US" dirty="0"/>
          </a:p>
        </p:txBody>
      </p:sp>
      <p:sp>
        <p:nvSpPr>
          <p:cNvPr id="3" name="TextBox 2">
            <a:extLst>
              <a:ext uri="{FF2B5EF4-FFF2-40B4-BE49-F238E27FC236}">
                <a16:creationId xmlns:a16="http://schemas.microsoft.com/office/drawing/2014/main" id="{7F62A3E7-0B84-449F-A96A-505AFB0539BE}"/>
              </a:ext>
            </a:extLst>
          </p:cNvPr>
          <p:cNvSpPr txBox="1"/>
          <p:nvPr>
            <p:custDataLst>
              <p:tags r:id="rId4"/>
            </p:custDataLst>
          </p:nvPr>
        </p:nvSpPr>
        <p:spPr>
          <a:xfrm>
            <a:off x="457200" y="2710047"/>
            <a:ext cx="8229600" cy="3062377"/>
          </a:xfrm>
          <a:prstGeom prst="rect">
            <a:avLst/>
          </a:prstGeom>
          <a:noFill/>
        </p:spPr>
        <p:txBody>
          <a:bodyPr wrap="square" rtlCol="0">
            <a:spAutoFit/>
          </a:bodyPr>
          <a:lstStyle/>
          <a:p>
            <a:pPr marL="628650" indent="-403225">
              <a:spcAft>
                <a:spcPts val="600"/>
              </a:spcAft>
              <a:buClr>
                <a:schemeClr val="tx1"/>
              </a:buClr>
              <a:buFont typeface="Arial" panose="020B0604020202020204" pitchFamily="34" charset="0"/>
              <a:buChar char="•"/>
              <a:defRPr/>
            </a:pPr>
            <a:r>
              <a:rPr lang="en-US" sz="2000" dirty="0">
                <a:cs typeface="Times New Roman" panose="02020603050405020304" pitchFamily="18" charset="0"/>
              </a:rPr>
              <a:t>“Condition and/or Pain” vs. diagnosis</a:t>
            </a:r>
          </a:p>
          <a:p>
            <a:pPr marL="628650" indent="-403225">
              <a:spcAft>
                <a:spcPts val="600"/>
              </a:spcAft>
              <a:buClr>
                <a:schemeClr val="tx1"/>
              </a:buClr>
              <a:buFont typeface="Arial" panose="020B0604020202020204" pitchFamily="34" charset="0"/>
              <a:buChar char="•"/>
              <a:defRPr/>
            </a:pPr>
            <a:endParaRPr lang="en-US" sz="2000" dirty="0">
              <a:cs typeface="Times New Roman" panose="02020603050405020304" pitchFamily="18" charset="0"/>
            </a:endParaRPr>
          </a:p>
          <a:p>
            <a:pPr marL="628650" indent="-403225">
              <a:spcAft>
                <a:spcPts val="600"/>
              </a:spcAft>
              <a:buClr>
                <a:schemeClr val="tx1"/>
              </a:buClr>
              <a:buFont typeface="Arial" panose="020B0604020202020204" pitchFamily="34" charset="0"/>
              <a:buChar char="•"/>
              <a:defRPr/>
            </a:pPr>
            <a:r>
              <a:rPr lang="en-US" sz="2000" dirty="0">
                <a:cs typeface="Times New Roman" panose="02020603050405020304" pitchFamily="18" charset="0"/>
              </a:rPr>
              <a:t>DBQ worksheet specifics</a:t>
            </a:r>
          </a:p>
          <a:p>
            <a:pPr marL="628650" indent="-403225">
              <a:spcAft>
                <a:spcPts val="600"/>
              </a:spcAft>
              <a:buClr>
                <a:schemeClr val="tx1"/>
              </a:buClr>
              <a:buFont typeface="Arial" panose="020B0604020202020204" pitchFamily="34" charset="0"/>
              <a:buChar char="•"/>
              <a:defRPr/>
            </a:pPr>
            <a:endParaRPr lang="en-US" sz="2000" dirty="0">
              <a:cs typeface="Times New Roman" panose="02020603050405020304" pitchFamily="18" charset="0"/>
            </a:endParaRPr>
          </a:p>
          <a:p>
            <a:pPr marL="628650" indent="-403225">
              <a:spcAft>
                <a:spcPts val="600"/>
              </a:spcAft>
              <a:buClr>
                <a:schemeClr val="tx1"/>
              </a:buClr>
              <a:buFont typeface="Arial" panose="020B0604020202020204" pitchFamily="34" charset="0"/>
              <a:buChar char="•"/>
              <a:defRPr/>
            </a:pPr>
            <a:r>
              <a:rPr lang="en-US" sz="2000" dirty="0">
                <a:cs typeface="Times New Roman" panose="02020603050405020304" pitchFamily="18" charset="0"/>
              </a:rPr>
              <a:t>Insensitivity within narrative</a:t>
            </a:r>
          </a:p>
          <a:p>
            <a:pPr marL="628650" indent="-403225">
              <a:spcAft>
                <a:spcPts val="600"/>
              </a:spcAft>
              <a:buClr>
                <a:schemeClr val="tx1"/>
              </a:buClr>
              <a:buFont typeface="Arial" panose="020B0604020202020204" pitchFamily="34" charset="0"/>
              <a:buChar char="•"/>
              <a:defRPr/>
            </a:pPr>
            <a:endParaRPr lang="en-US" sz="2000" dirty="0">
              <a:cs typeface="Times New Roman" panose="02020603050405020304" pitchFamily="18" charset="0"/>
            </a:endParaRPr>
          </a:p>
          <a:p>
            <a:pPr marL="628650" indent="-403225">
              <a:spcAft>
                <a:spcPts val="600"/>
              </a:spcAft>
              <a:buClr>
                <a:schemeClr val="tx1"/>
              </a:buClr>
              <a:buFont typeface="Arial" panose="020B0604020202020204" pitchFamily="34" charset="0"/>
              <a:buChar char="•"/>
              <a:defRPr/>
            </a:pPr>
            <a:r>
              <a:rPr lang="en-US" sz="2000" dirty="0">
                <a:cs typeface="Times New Roman" panose="02020603050405020304" pitchFamily="18" charset="0"/>
              </a:rPr>
              <a:t>VBA acronyms and abbreviations</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731CC41-190D-4C45-9509-44513DD7A6AA}"/>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IDES Exam Special situations</a:t>
            </a:r>
          </a:p>
        </p:txBody>
      </p:sp>
      <p:sp>
        <p:nvSpPr>
          <p:cNvPr id="6148" name="Rectangle 3">
            <a:extLst>
              <a:ext uri="{FF2B5EF4-FFF2-40B4-BE49-F238E27FC236}">
                <a16:creationId xmlns:a16="http://schemas.microsoft.com/office/drawing/2014/main" id="{48152676-921D-44DA-A371-B2AD917318AD}"/>
              </a:ext>
            </a:extLst>
          </p:cNvPr>
          <p:cNvSpPr>
            <a:spLocks noGrp="1" noChangeArrowheads="1"/>
          </p:cNvSpPr>
          <p:nvPr>
            <p:ph idx="1"/>
            <p:custDataLst>
              <p:tags r:id="rId2"/>
            </p:custDataLst>
          </p:nvPr>
        </p:nvSpPr>
        <p:spPr>
          <a:xfrm>
            <a:off x="457200" y="2057401"/>
            <a:ext cx="8229600" cy="1086868"/>
          </a:xfrm>
          <a:prstGeom prst="rect">
            <a:avLst/>
          </a:prstGeom>
        </p:spPr>
        <p:txBody>
          <a:bodyPr/>
          <a:lstStyle/>
          <a:p>
            <a:pPr marL="0" indent="0">
              <a:buClr>
                <a:srgbClr val="1D3275"/>
              </a:buClr>
              <a:buFont typeface="Wingdings" panose="05000000000000000000" pitchFamily="2" charset="2"/>
              <a:buNone/>
              <a:defRPr/>
            </a:pPr>
            <a:r>
              <a:rPr lang="en-US" dirty="0"/>
              <a:t>Pregnant IDES Participants</a:t>
            </a:r>
          </a:p>
          <a:p>
            <a:pPr marL="0" indent="0">
              <a:buClr>
                <a:srgbClr val="1D3275"/>
              </a:buClr>
              <a:buFont typeface="Wingdings" panose="05000000000000000000" pitchFamily="2" charset="2"/>
              <a:buNone/>
              <a:defRPr/>
            </a:pPr>
            <a:r>
              <a:rPr lang="en-US" dirty="0"/>
              <a:t>If the PEBLO or Service member indicate the participant is or may be pregnant, the MSC must advise that </a:t>
            </a:r>
          </a:p>
        </p:txBody>
      </p:sp>
      <p:sp>
        <p:nvSpPr>
          <p:cNvPr id="2" name="Slide Number Placeholder 1">
            <a:extLst>
              <a:ext uri="{FF2B5EF4-FFF2-40B4-BE49-F238E27FC236}">
                <a16:creationId xmlns:a16="http://schemas.microsoft.com/office/drawing/2014/main" id="{E6C2C179-8288-40DF-81EF-4CD4053A216A}"/>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14</a:t>
            </a:fld>
            <a:endParaRPr lang="en-US" altLang="en-US" dirty="0"/>
          </a:p>
        </p:txBody>
      </p:sp>
      <p:sp>
        <p:nvSpPr>
          <p:cNvPr id="3" name="TextBox 2">
            <a:extLst>
              <a:ext uri="{FF2B5EF4-FFF2-40B4-BE49-F238E27FC236}">
                <a16:creationId xmlns:a16="http://schemas.microsoft.com/office/drawing/2014/main" id="{E3943939-29FA-4C87-84B9-D35A6BC85D7D}"/>
              </a:ext>
            </a:extLst>
          </p:cNvPr>
          <p:cNvSpPr txBox="1"/>
          <p:nvPr>
            <p:custDataLst>
              <p:tags r:id="rId4"/>
            </p:custDataLst>
          </p:nvPr>
        </p:nvSpPr>
        <p:spPr>
          <a:xfrm>
            <a:off x="457200" y="3544431"/>
            <a:ext cx="8229600" cy="2246769"/>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t>Some conditions may or may not be examined</a:t>
            </a:r>
          </a:p>
          <a:p>
            <a:pPr marL="342900" indent="-342900">
              <a:spcAft>
                <a:spcPts val="600"/>
              </a:spcAft>
              <a:buClr>
                <a:schemeClr val="tx1"/>
              </a:buClr>
              <a:buFont typeface="Arial" panose="020B0604020202020204" pitchFamily="34" charset="0"/>
              <a:buChar char="•"/>
              <a:defRPr/>
            </a:pPr>
            <a:r>
              <a:rPr lang="en-US" sz="2000" dirty="0"/>
              <a:t>VA may defer a condition if not examined</a:t>
            </a:r>
          </a:p>
          <a:p>
            <a:pPr marL="342900" indent="-342900">
              <a:spcAft>
                <a:spcPts val="600"/>
              </a:spcAft>
              <a:buClr>
                <a:schemeClr val="tx1"/>
              </a:buClr>
              <a:buFont typeface="Arial" panose="020B0604020202020204" pitchFamily="34" charset="0"/>
              <a:buChar char="•"/>
              <a:defRPr/>
            </a:pPr>
            <a:r>
              <a:rPr lang="en-US" sz="2000" dirty="0"/>
              <a:t>The deferral will not adversely effect the final outcome</a:t>
            </a:r>
          </a:p>
          <a:p>
            <a:pPr marL="342900" indent="-342900">
              <a:spcAft>
                <a:spcPts val="600"/>
              </a:spcAft>
              <a:buClr>
                <a:schemeClr val="tx1"/>
              </a:buClr>
              <a:buFont typeface="Arial" panose="020B0604020202020204" pitchFamily="34" charset="0"/>
              <a:buChar char="•"/>
              <a:defRPr/>
            </a:pPr>
            <a:r>
              <a:rPr lang="en-US" sz="2000" dirty="0"/>
              <a:t>Notify VA of any changes, and </a:t>
            </a:r>
          </a:p>
          <a:p>
            <a:pPr marL="342900" indent="-342900">
              <a:spcAft>
                <a:spcPts val="600"/>
              </a:spcAft>
              <a:buClr>
                <a:schemeClr val="tx1"/>
              </a:buClr>
              <a:buFont typeface="Arial" panose="020B0604020202020204" pitchFamily="34" charset="0"/>
              <a:buChar char="•"/>
              <a:defRPr/>
            </a:pPr>
            <a:r>
              <a:rPr lang="en-US" sz="2000" dirty="0"/>
              <a:t>Participant should contact VA if VA defers any decisions then fails to follow up with her within 90 days after her delivery date.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EFAEEAD-45C1-44DA-A3AF-5C6C0B221E82}"/>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IDES Exam Special situations cont.</a:t>
            </a:r>
            <a:endParaRPr lang="en-US" altLang="en-US">
              <a:effectLst/>
            </a:endParaRPr>
          </a:p>
        </p:txBody>
      </p:sp>
      <p:sp>
        <p:nvSpPr>
          <p:cNvPr id="17412" name="Rectangle 3">
            <a:extLst>
              <a:ext uri="{FF2B5EF4-FFF2-40B4-BE49-F238E27FC236}">
                <a16:creationId xmlns:a16="http://schemas.microsoft.com/office/drawing/2014/main" id="{3602D1C1-7A25-4DC7-A97B-C944787B7B00}"/>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3175" indent="-3175">
              <a:buClr>
                <a:srgbClr val="1D3275"/>
              </a:buClr>
              <a:buFont typeface="Wingdings" panose="05000000000000000000" pitchFamily="2" charset="2"/>
              <a:buNone/>
            </a:pPr>
            <a:r>
              <a:rPr lang="en-US" altLang="en-US" dirty="0"/>
              <a:t>MSC must include the following remarks in the exam request for pregnant participants </a:t>
            </a:r>
          </a:p>
          <a:p>
            <a:pPr marL="3175" indent="-3175">
              <a:buClr>
                <a:srgbClr val="1D3275"/>
              </a:buClr>
              <a:buFont typeface="Wingdings" panose="05000000000000000000" pitchFamily="2" charset="2"/>
              <a:buNone/>
            </a:pPr>
            <a:endParaRPr lang="en-US" altLang="en-US" dirty="0"/>
          </a:p>
          <a:p>
            <a:pPr marL="3175" indent="-3175">
              <a:buClr>
                <a:srgbClr val="1D3275"/>
              </a:buClr>
              <a:buFont typeface="Wingdings" panose="05000000000000000000" pitchFamily="2" charset="2"/>
              <a:buNone/>
            </a:pPr>
            <a:r>
              <a:rPr lang="en-US" altLang="en-US" i="1" dirty="0"/>
              <a:t>“Please be advised that this individual has indicated that she is currently pregnant. If the examining physician determines that this examination (or any part of this examination) is medically contraindicated, please clearly indicate which parts of the examination were not completed due to the pregnancy.</a:t>
            </a:r>
          </a:p>
          <a:p>
            <a:pPr marL="3175" indent="-3175">
              <a:buClr>
                <a:srgbClr val="1D3275"/>
              </a:buClr>
              <a:buFont typeface="Wingdings" panose="05000000000000000000" pitchFamily="2" charset="2"/>
              <a:buNone/>
            </a:pPr>
            <a:endParaRPr lang="en-US" altLang="en-US" i="1" dirty="0"/>
          </a:p>
          <a:p>
            <a:pPr marL="3175" indent="-3175">
              <a:buClr>
                <a:srgbClr val="1D3275"/>
              </a:buClr>
              <a:buFont typeface="Wingdings" panose="05000000000000000000" pitchFamily="2" charset="2"/>
              <a:buNone/>
            </a:pPr>
            <a:r>
              <a:rPr lang="en-US" altLang="en-US" i="1" dirty="0"/>
              <a:t>Further, the examiner should indicate the earliest point (in days following delivery) that the examination may be safely completed.”</a:t>
            </a:r>
          </a:p>
        </p:txBody>
      </p:sp>
      <p:sp>
        <p:nvSpPr>
          <p:cNvPr id="2" name="Slide Number Placeholder 1">
            <a:extLst>
              <a:ext uri="{FF2B5EF4-FFF2-40B4-BE49-F238E27FC236}">
                <a16:creationId xmlns:a16="http://schemas.microsoft.com/office/drawing/2014/main" id="{AAD6D053-8DE2-4CEB-BF6A-81D7D982BC12}"/>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1210AE2D-78CF-403E-BE4E-48F1E1E0EC0F}"/>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IDES Exam Special situations cont.</a:t>
            </a:r>
          </a:p>
        </p:txBody>
      </p:sp>
      <p:sp>
        <p:nvSpPr>
          <p:cNvPr id="6148" name="Rectangle 3">
            <a:extLst>
              <a:ext uri="{FF2B5EF4-FFF2-40B4-BE49-F238E27FC236}">
                <a16:creationId xmlns:a16="http://schemas.microsoft.com/office/drawing/2014/main" id="{424554ED-A0B0-4F29-8A53-1CEE07B052F9}"/>
              </a:ext>
            </a:extLst>
          </p:cNvPr>
          <p:cNvSpPr>
            <a:spLocks noGrp="1" noChangeArrowheads="1"/>
          </p:cNvSpPr>
          <p:nvPr>
            <p:ph idx="1"/>
            <p:custDataLst>
              <p:tags r:id="rId2"/>
            </p:custDataLst>
          </p:nvPr>
        </p:nvSpPr>
        <p:spPr>
          <a:xfrm>
            <a:off x="457200" y="2057401"/>
            <a:ext cx="8229600" cy="609600"/>
          </a:xfrm>
          <a:prstGeom prst="rect">
            <a:avLst/>
          </a:prstGeom>
        </p:spPr>
        <p:txBody>
          <a:bodyPr>
            <a:normAutofit fontScale="92500" lnSpcReduction="20000"/>
          </a:bodyPr>
          <a:lstStyle/>
          <a:p>
            <a:pPr marL="0" indent="0">
              <a:buClr>
                <a:srgbClr val="1D3275"/>
              </a:buClr>
              <a:buFont typeface="Wingdings" panose="05000000000000000000" pitchFamily="2" charset="2"/>
              <a:buNone/>
              <a:defRPr/>
            </a:pPr>
            <a:r>
              <a:rPr lang="en-US" dirty="0"/>
              <a:t>MSCs will make a second request for examination of an IDES participant after her pregnancy ends if </a:t>
            </a:r>
          </a:p>
        </p:txBody>
      </p:sp>
      <p:sp>
        <p:nvSpPr>
          <p:cNvPr id="2" name="Slide Number Placeholder 1">
            <a:extLst>
              <a:ext uri="{FF2B5EF4-FFF2-40B4-BE49-F238E27FC236}">
                <a16:creationId xmlns:a16="http://schemas.microsoft.com/office/drawing/2014/main" id="{BB9E3E70-4A53-4102-83F4-84BC05AAD217}"/>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16</a:t>
            </a:fld>
            <a:endParaRPr lang="en-US" altLang="en-US" dirty="0"/>
          </a:p>
        </p:txBody>
      </p:sp>
      <p:sp>
        <p:nvSpPr>
          <p:cNvPr id="3" name="TextBox 2">
            <a:extLst>
              <a:ext uri="{FF2B5EF4-FFF2-40B4-BE49-F238E27FC236}">
                <a16:creationId xmlns:a16="http://schemas.microsoft.com/office/drawing/2014/main" id="{5107991B-A219-4D5C-94D6-CCFEBA12E17C}"/>
              </a:ext>
            </a:extLst>
          </p:cNvPr>
          <p:cNvSpPr txBox="1"/>
          <p:nvPr>
            <p:custDataLst>
              <p:tags r:id="rId4"/>
            </p:custDataLst>
          </p:nvPr>
        </p:nvSpPr>
        <p:spPr>
          <a:xfrm>
            <a:off x="457200" y="3063342"/>
            <a:ext cx="8229600" cy="1477328"/>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t>the participant’s PEBLO or MEB requests the examination, and</a:t>
            </a:r>
          </a:p>
          <a:p>
            <a:pPr marL="342900" indent="-342900">
              <a:spcAft>
                <a:spcPts val="600"/>
              </a:spcAft>
              <a:buClr>
                <a:schemeClr val="tx1"/>
              </a:buClr>
              <a:buFont typeface="Arial" panose="020B0604020202020204" pitchFamily="34" charset="0"/>
              <a:buChar char="•"/>
              <a:defRPr/>
            </a:pPr>
            <a:endParaRPr lang="en-US" sz="2000" dirty="0"/>
          </a:p>
          <a:p>
            <a:pPr marL="342900" indent="-342900">
              <a:spcAft>
                <a:spcPts val="600"/>
              </a:spcAft>
              <a:buClr>
                <a:schemeClr val="tx1"/>
              </a:buClr>
              <a:buFont typeface="Arial" panose="020B0604020202020204" pitchFamily="34" charset="0"/>
              <a:buChar char="•"/>
              <a:defRPr/>
            </a:pPr>
            <a:r>
              <a:rPr lang="en-US" sz="2000" dirty="0"/>
              <a:t>the time period has passed during which previous examiners indicated examination was contraindicated due to pregnancy. </a:t>
            </a:r>
          </a:p>
        </p:txBody>
      </p:sp>
      <p:sp>
        <p:nvSpPr>
          <p:cNvPr id="5" name="TextBox 4">
            <a:extLst>
              <a:ext uri="{FF2B5EF4-FFF2-40B4-BE49-F238E27FC236}">
                <a16:creationId xmlns:a16="http://schemas.microsoft.com/office/drawing/2014/main" id="{E113D009-AAE0-4729-9850-22B787F7FA57}"/>
              </a:ext>
            </a:extLst>
          </p:cNvPr>
          <p:cNvSpPr txBox="1"/>
          <p:nvPr>
            <p:custDataLst>
              <p:tags r:id="rId5"/>
            </p:custDataLst>
          </p:nvPr>
        </p:nvSpPr>
        <p:spPr>
          <a:xfrm>
            <a:off x="457200" y="4892141"/>
            <a:ext cx="8229600" cy="954107"/>
          </a:xfrm>
          <a:prstGeom prst="rect">
            <a:avLst/>
          </a:prstGeom>
          <a:noFill/>
        </p:spPr>
        <p:txBody>
          <a:bodyPr wrap="square" rtlCol="0">
            <a:spAutoFit/>
          </a:bodyPr>
          <a:lstStyle/>
          <a:p>
            <a:pPr>
              <a:spcAft>
                <a:spcPts val="600"/>
              </a:spcAft>
            </a:pPr>
            <a:r>
              <a:rPr lang="en-US" sz="2000" b="1" dirty="0"/>
              <a:t>Note: </a:t>
            </a:r>
            <a:r>
              <a:rPr lang="en-US" b="1" dirty="0"/>
              <a:t>provide the examination reports to the participant’s PEBLO, and update the MEDICAL EVALUATION END DATE field on the MSC tab in VTA to reflect the date they provided the examination reports to the PEBLO.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A518-D0D3-44BD-BC8B-D5101A73BF5E}"/>
              </a:ext>
            </a:extLst>
          </p:cNvPr>
          <p:cNvSpPr>
            <a:spLocks noGrp="1"/>
          </p:cNvSpPr>
          <p:nvPr>
            <p:ph type="title"/>
            <p:custDataLst>
              <p:tags r:id="rId1"/>
            </p:custDataLst>
          </p:nvPr>
        </p:nvSpPr>
        <p:spPr>
          <a:xfrm>
            <a:off x="0" y="793629"/>
            <a:ext cx="9144000" cy="1086867"/>
          </a:xfrm>
        </p:spPr>
        <p:txBody>
          <a:bodyPr/>
          <a:lstStyle/>
          <a:p>
            <a:pPr>
              <a:defRPr/>
            </a:pPr>
            <a:r>
              <a:rPr lang="en-US" b="1" dirty="0"/>
              <a:t>IDES Exam Special situations cont.</a:t>
            </a:r>
          </a:p>
        </p:txBody>
      </p:sp>
      <p:sp>
        <p:nvSpPr>
          <p:cNvPr id="3" name="Content Placeholder 2">
            <a:extLst>
              <a:ext uri="{FF2B5EF4-FFF2-40B4-BE49-F238E27FC236}">
                <a16:creationId xmlns:a16="http://schemas.microsoft.com/office/drawing/2014/main" id="{97A1BB77-EE82-4B4A-9A89-1F25DDF8B786}"/>
              </a:ext>
            </a:extLst>
          </p:cNvPr>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Clr>
                <a:srgbClr val="0033CC"/>
              </a:buClr>
              <a:buFont typeface="Wingdings" panose="05000000000000000000" pitchFamily="2" charset="2"/>
              <a:buNone/>
              <a:defRPr/>
            </a:pPr>
            <a:r>
              <a:rPr lang="en-US" dirty="0"/>
              <a:t>IDES Gulf War (GW) issues </a:t>
            </a:r>
          </a:p>
        </p:txBody>
      </p:sp>
      <p:sp>
        <p:nvSpPr>
          <p:cNvPr id="5" name="Slide Number Placeholder 4">
            <a:extLst>
              <a:ext uri="{FF2B5EF4-FFF2-40B4-BE49-F238E27FC236}">
                <a16:creationId xmlns:a16="http://schemas.microsoft.com/office/drawing/2014/main" id="{8E60A28F-8EFF-468B-B308-2F52D174FE95}"/>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17</a:t>
            </a:fld>
            <a:endParaRPr lang="en-US" altLang="en-US" dirty="0"/>
          </a:p>
        </p:txBody>
      </p:sp>
      <p:sp>
        <p:nvSpPr>
          <p:cNvPr id="6" name="TextBox 5">
            <a:extLst>
              <a:ext uri="{FF2B5EF4-FFF2-40B4-BE49-F238E27FC236}">
                <a16:creationId xmlns:a16="http://schemas.microsoft.com/office/drawing/2014/main" id="{F46A8BB8-F68C-4664-8D40-0A40BB8E03AE}"/>
              </a:ext>
            </a:extLst>
          </p:cNvPr>
          <p:cNvSpPr txBox="1"/>
          <p:nvPr>
            <p:custDataLst>
              <p:tags r:id="rId4"/>
            </p:custDataLst>
          </p:nvPr>
        </p:nvSpPr>
        <p:spPr>
          <a:xfrm>
            <a:off x="457200" y="2718619"/>
            <a:ext cx="8224684" cy="1708160"/>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t>The SHA examination will assess GW related issues, eliminating the need to conduct a GW general medical exam.  </a:t>
            </a:r>
          </a:p>
          <a:p>
            <a:pPr marL="342900" indent="-342900">
              <a:spcAft>
                <a:spcPts val="600"/>
              </a:spcAft>
              <a:buClr>
                <a:schemeClr val="tx1"/>
              </a:buClr>
              <a:buFont typeface="Arial" panose="020B0604020202020204" pitchFamily="34" charset="0"/>
              <a:buChar char="•"/>
              <a:defRPr/>
            </a:pPr>
            <a:r>
              <a:rPr lang="en-US" sz="2000" dirty="0"/>
              <a:t>When GW issues are indicated in a pending IDES case, the entire examination request must be directed to VHA and submitted through CAPRI.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B55A-F940-4369-B34A-4A1DEB9AE01C}"/>
              </a:ext>
            </a:extLst>
          </p:cNvPr>
          <p:cNvSpPr>
            <a:spLocks noGrp="1"/>
          </p:cNvSpPr>
          <p:nvPr>
            <p:ph type="title"/>
            <p:custDataLst>
              <p:tags r:id="rId1"/>
            </p:custDataLst>
          </p:nvPr>
        </p:nvSpPr>
        <p:spPr>
          <a:xfrm>
            <a:off x="0" y="793629"/>
            <a:ext cx="9144000" cy="1086867"/>
          </a:xfrm>
        </p:spPr>
        <p:txBody>
          <a:bodyPr/>
          <a:lstStyle/>
          <a:p>
            <a:pPr>
              <a:defRPr/>
            </a:pPr>
            <a:r>
              <a:rPr lang="en-US" b="1" dirty="0"/>
              <a:t>IDES Exam Special situations cont.</a:t>
            </a:r>
          </a:p>
        </p:txBody>
      </p:sp>
      <p:sp>
        <p:nvSpPr>
          <p:cNvPr id="18435" name="Content Placeholder 2">
            <a:extLst>
              <a:ext uri="{FF2B5EF4-FFF2-40B4-BE49-F238E27FC236}">
                <a16:creationId xmlns:a16="http://schemas.microsoft.com/office/drawing/2014/main" id="{C310EF78-8933-4DCD-9868-694AA856B32F}"/>
              </a:ext>
            </a:extLst>
          </p:cNvPr>
          <p:cNvSpPr>
            <a:spLocks noGrp="1"/>
          </p:cNvSpPr>
          <p:nvPr>
            <p:ph idx="1"/>
            <p:custDataLst>
              <p:tags r:id="rId2"/>
            </p:custDataLst>
          </p:nvPr>
        </p:nvSpPr>
        <p:spPr>
          <a:xfrm>
            <a:off x="457200" y="2057401"/>
            <a:ext cx="8229600" cy="365126"/>
          </a:xfrm>
        </p:spPr>
        <p:txBody>
          <a:bodyPr>
            <a:normAutofit fontScale="92500" lnSpcReduction="10000"/>
          </a:bodyPr>
          <a:lstStyle/>
          <a:p>
            <a:pPr marL="0" indent="0">
              <a:buClr>
                <a:srgbClr val="0033CC"/>
              </a:buClr>
              <a:buFont typeface="Wingdings" panose="05000000000000000000" pitchFamily="2" charset="2"/>
              <a:buNone/>
              <a:defRPr/>
            </a:pPr>
            <a:r>
              <a:rPr lang="en-US" altLang="en-US" dirty="0"/>
              <a:t>When GW issues are raised, MSCs must </a:t>
            </a:r>
          </a:p>
        </p:txBody>
      </p:sp>
      <p:sp>
        <p:nvSpPr>
          <p:cNvPr id="3" name="Slide Number Placeholder 2">
            <a:extLst>
              <a:ext uri="{FF2B5EF4-FFF2-40B4-BE49-F238E27FC236}">
                <a16:creationId xmlns:a16="http://schemas.microsoft.com/office/drawing/2014/main" id="{C2C08C06-1026-42EE-9EB4-AA3662DA1CFD}"/>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18</a:t>
            </a:fld>
            <a:endParaRPr lang="en-US" altLang="en-US" dirty="0"/>
          </a:p>
        </p:txBody>
      </p:sp>
      <p:sp>
        <p:nvSpPr>
          <p:cNvPr id="5" name="TextBox 4">
            <a:extLst>
              <a:ext uri="{FF2B5EF4-FFF2-40B4-BE49-F238E27FC236}">
                <a16:creationId xmlns:a16="http://schemas.microsoft.com/office/drawing/2014/main" id="{93791D71-0DD3-47B2-BECC-BBE29910BBDF}"/>
              </a:ext>
            </a:extLst>
          </p:cNvPr>
          <p:cNvSpPr txBox="1"/>
          <p:nvPr>
            <p:custDataLst>
              <p:tags r:id="rId4"/>
            </p:custDataLst>
          </p:nvPr>
        </p:nvSpPr>
        <p:spPr>
          <a:xfrm>
            <a:off x="457200" y="2514600"/>
            <a:ext cx="8229600" cy="2862322"/>
          </a:xfrm>
          <a:prstGeom prst="rect">
            <a:avLst/>
          </a:prstGeom>
          <a:noFill/>
        </p:spPr>
        <p:txBody>
          <a:bodyPr wrap="square" rtlCol="0">
            <a:spAutoFit/>
          </a:bodyPr>
          <a:lstStyle/>
          <a:p>
            <a:pPr marL="569913" lvl="1" indent="-225425">
              <a:spcAft>
                <a:spcPts val="600"/>
              </a:spcAft>
              <a:buClr>
                <a:schemeClr val="tx1"/>
              </a:buClr>
              <a:buFont typeface="Arial" panose="020B0604020202020204" pitchFamily="34" charset="0"/>
              <a:buChar char="•"/>
              <a:defRPr/>
            </a:pPr>
            <a:r>
              <a:rPr lang="en-US" altLang="en-US" sz="2000" dirty="0"/>
              <a:t>include the “Notice to Examiners” shown in M21-1, Part IV, Subpart ii, 1.E.2.m in the remarks sections of the examination request,</a:t>
            </a:r>
          </a:p>
          <a:p>
            <a:pPr marL="569913" lvl="1" indent="-225425">
              <a:spcAft>
                <a:spcPts val="600"/>
              </a:spcAft>
              <a:buClr>
                <a:schemeClr val="tx1"/>
              </a:buClr>
              <a:buFont typeface="Arial" panose="020B0604020202020204" pitchFamily="34" charset="0"/>
              <a:buChar char="•"/>
              <a:defRPr/>
            </a:pPr>
            <a:endParaRPr lang="en-US" altLang="en-US" sz="2000" dirty="0"/>
          </a:p>
          <a:p>
            <a:pPr marL="569913" lvl="1" indent="-225425">
              <a:spcAft>
                <a:spcPts val="600"/>
              </a:spcAft>
              <a:buClr>
                <a:schemeClr val="tx1"/>
              </a:buClr>
              <a:buFont typeface="Arial" panose="020B0604020202020204" pitchFamily="34" charset="0"/>
              <a:buChar char="•"/>
              <a:defRPr/>
            </a:pPr>
            <a:r>
              <a:rPr lang="en-US" altLang="en-US" sz="2000" dirty="0"/>
              <a:t>replace “Veteran” with “service member” (if applicable), and</a:t>
            </a:r>
          </a:p>
          <a:p>
            <a:pPr marL="569913" lvl="1" indent="-225425">
              <a:spcAft>
                <a:spcPts val="600"/>
              </a:spcAft>
              <a:buClr>
                <a:schemeClr val="tx1"/>
              </a:buClr>
              <a:buFont typeface="Arial" panose="020B0604020202020204" pitchFamily="34" charset="0"/>
              <a:buChar char="•"/>
              <a:defRPr/>
            </a:pPr>
            <a:endParaRPr lang="en-US" altLang="en-US" sz="2000" dirty="0"/>
          </a:p>
          <a:p>
            <a:pPr marL="569913" lvl="1" indent="-225425">
              <a:spcAft>
                <a:spcPts val="600"/>
              </a:spcAft>
              <a:buClr>
                <a:schemeClr val="tx1"/>
              </a:buClr>
              <a:buFont typeface="Arial" panose="020B0604020202020204" pitchFamily="34" charset="0"/>
              <a:buChar char="•"/>
              <a:defRPr/>
            </a:pPr>
            <a:r>
              <a:rPr lang="en-US" altLang="en-US" sz="2000" dirty="0"/>
              <a:t>identify the conditions claimed or referred that have been indicated as GW issues.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55E1C5CA-0098-4A50-A90F-1D7AF95DBFC6}"/>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IDES Exam Special situations cont.</a:t>
            </a:r>
          </a:p>
        </p:txBody>
      </p:sp>
      <p:sp>
        <p:nvSpPr>
          <p:cNvPr id="24580" name="Rectangle 3">
            <a:extLst>
              <a:ext uri="{FF2B5EF4-FFF2-40B4-BE49-F238E27FC236}">
                <a16:creationId xmlns:a16="http://schemas.microsoft.com/office/drawing/2014/main" id="{E9BE0E52-B1F3-46B4-A1F8-416BA3499342}"/>
              </a:ext>
            </a:extLst>
          </p:cNvPr>
          <p:cNvSpPr>
            <a:spLocks noGrp="1" noChangeArrowheads="1"/>
          </p:cNvSpPr>
          <p:nvPr>
            <p:ph idx="1"/>
            <p:custDataLst>
              <p:tags r:id="rId2"/>
            </p:custDataLst>
          </p:nvPr>
        </p:nvSpPr>
        <p:spPr>
          <a:xfrm>
            <a:off x="457200" y="2057401"/>
            <a:ext cx="8229600" cy="1828800"/>
          </a:xfrm>
          <a:prstGeom prst="rect">
            <a:avLst/>
          </a:prstGeom>
        </p:spPr>
        <p:txBody>
          <a:bodyPr>
            <a:normAutofit/>
          </a:bodyPr>
          <a:lstStyle/>
          <a:p>
            <a:pPr marL="3175" indent="-3175">
              <a:buClr>
                <a:srgbClr val="1D3275"/>
              </a:buClr>
              <a:buFont typeface="Wingdings" panose="05000000000000000000" pitchFamily="2" charset="2"/>
              <a:buNone/>
              <a:defRPr/>
            </a:pPr>
            <a:r>
              <a:rPr lang="en-US" altLang="en-US" b="1" dirty="0"/>
              <a:t>Severely Disabled Service members</a:t>
            </a:r>
          </a:p>
          <a:p>
            <a:pPr marL="3175" indent="-3175">
              <a:buClr>
                <a:srgbClr val="1D3275"/>
              </a:buClr>
              <a:buFont typeface="Wingdings" panose="05000000000000000000" pitchFamily="2" charset="2"/>
              <a:buNone/>
              <a:defRPr/>
            </a:pPr>
            <a:endParaRPr lang="en-US" altLang="en-US" dirty="0"/>
          </a:p>
          <a:p>
            <a:pPr marL="3175" indent="-3175">
              <a:buClr>
                <a:srgbClr val="1D3275"/>
              </a:buClr>
              <a:buFont typeface="Wingdings" panose="05000000000000000000" pitchFamily="2" charset="2"/>
              <a:buNone/>
              <a:defRPr/>
            </a:pPr>
            <a:r>
              <a:rPr lang="en-US" altLang="en-US" dirty="0"/>
              <a:t>If the MSCs, PEBLOs, and/or physicians at the referring Military Treatment Facility (MTF) determine a participant is too disabled to travel to an examination the MSC must </a:t>
            </a:r>
          </a:p>
        </p:txBody>
      </p:sp>
      <p:sp>
        <p:nvSpPr>
          <p:cNvPr id="2" name="Slide Number Placeholder 1">
            <a:extLst>
              <a:ext uri="{FF2B5EF4-FFF2-40B4-BE49-F238E27FC236}">
                <a16:creationId xmlns:a16="http://schemas.microsoft.com/office/drawing/2014/main" id="{401BCA83-BB02-4A77-900D-50B709FF974D}"/>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19</a:t>
            </a:fld>
            <a:endParaRPr lang="en-US" altLang="en-US" dirty="0"/>
          </a:p>
        </p:txBody>
      </p:sp>
      <p:sp>
        <p:nvSpPr>
          <p:cNvPr id="3" name="TextBox 2">
            <a:extLst>
              <a:ext uri="{FF2B5EF4-FFF2-40B4-BE49-F238E27FC236}">
                <a16:creationId xmlns:a16="http://schemas.microsoft.com/office/drawing/2014/main" id="{C168056C-E042-4D56-9D9F-67F1592ACB04}"/>
              </a:ext>
            </a:extLst>
          </p:cNvPr>
          <p:cNvSpPr txBox="1"/>
          <p:nvPr>
            <p:custDataLst>
              <p:tags r:id="rId4"/>
            </p:custDataLst>
          </p:nvPr>
        </p:nvSpPr>
        <p:spPr>
          <a:xfrm>
            <a:off x="457200" y="4063106"/>
            <a:ext cx="8229600" cy="2077492"/>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altLang="en-US" sz="2000" dirty="0">
                <a:latin typeface="+mj-lt"/>
              </a:rPr>
              <a:t>Notify the DRAS of jurisdiction that the participant is too disabled to travel to an examination, and</a:t>
            </a:r>
          </a:p>
          <a:p>
            <a:pPr marL="342900" indent="-342900">
              <a:spcAft>
                <a:spcPts val="600"/>
              </a:spcAft>
              <a:buClr>
                <a:schemeClr val="tx1"/>
              </a:buClr>
              <a:buFont typeface="Arial" panose="020B0604020202020204" pitchFamily="34" charset="0"/>
              <a:buChar char="•"/>
              <a:defRPr/>
            </a:pPr>
            <a:r>
              <a:rPr lang="en-US" altLang="en-US" sz="2000" dirty="0">
                <a:latin typeface="+mj-lt"/>
              </a:rPr>
              <a:t>sends to the DRAS the participant’s</a:t>
            </a:r>
          </a:p>
          <a:p>
            <a:pPr marL="747713" lvl="1" indent="-290513">
              <a:spcAft>
                <a:spcPts val="600"/>
              </a:spcAft>
              <a:buClr>
                <a:schemeClr val="tx1"/>
              </a:buClr>
              <a:buFont typeface="Arial" panose="020B0604020202020204" pitchFamily="34" charset="0"/>
              <a:buChar char="•"/>
              <a:defRPr/>
            </a:pPr>
            <a:r>
              <a:rPr lang="en-US" altLang="en-US" dirty="0">
                <a:latin typeface="+mj-lt"/>
                <a:cs typeface="Times New Roman" panose="02020603050405020304" pitchFamily="18" charset="0"/>
              </a:rPr>
              <a:t>STRs, and</a:t>
            </a:r>
          </a:p>
          <a:p>
            <a:pPr marL="747713" lvl="1" indent="-290513">
              <a:spcAft>
                <a:spcPts val="600"/>
              </a:spcAft>
              <a:buClr>
                <a:schemeClr val="tx1"/>
              </a:buClr>
              <a:buFont typeface="Arial" panose="020B0604020202020204" pitchFamily="34" charset="0"/>
              <a:buChar char="•"/>
              <a:defRPr/>
            </a:pPr>
            <a:r>
              <a:rPr lang="en-US" altLang="en-US" dirty="0">
                <a:latin typeface="+mj-lt"/>
                <a:cs typeface="Times New Roman" panose="02020603050405020304" pitchFamily="18" charset="0"/>
              </a:rPr>
              <a:t>current inpatient/outpatient treatment records that refer to any claimed or referred disability.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05A9A77B-4674-4FDD-9E0F-0143355F0974}"/>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Lesson Objectives</a:t>
            </a:r>
          </a:p>
        </p:txBody>
      </p:sp>
      <p:sp>
        <p:nvSpPr>
          <p:cNvPr id="4100" name="Rectangle 6">
            <a:extLst>
              <a:ext uri="{FF2B5EF4-FFF2-40B4-BE49-F238E27FC236}">
                <a16:creationId xmlns:a16="http://schemas.microsoft.com/office/drawing/2014/main" id="{AE0B9E5D-B4C9-4E88-9EF6-96802FDA37C1}"/>
              </a:ext>
            </a:extLst>
          </p:cNvPr>
          <p:cNvSpPr>
            <a:spLocks noGrp="1" noChangeArrowheads="1"/>
          </p:cNvSpPr>
          <p:nvPr>
            <p:ph idx="1"/>
            <p:custDataLst>
              <p:tags r:id="rId2"/>
            </p:custDataLst>
          </p:nvPr>
        </p:nvSpPr>
        <p:spPr>
          <a:xfrm>
            <a:off x="457200" y="2057400"/>
            <a:ext cx="8229600" cy="3916363"/>
          </a:xfrm>
        </p:spPr>
        <p:txBody>
          <a:bodyPr/>
          <a:lstStyle/>
          <a:p>
            <a:r>
              <a:rPr lang="en-US" altLang="en-US" dirty="0">
                <a:cs typeface="Times New Roman" panose="02020603050405020304" pitchFamily="18" charset="0"/>
              </a:rPr>
              <a:t>Identify VA IDES examination request procedures.</a:t>
            </a:r>
          </a:p>
          <a:p>
            <a:endParaRPr lang="en-US" altLang="en-US" dirty="0">
              <a:cs typeface="Times New Roman" panose="02020603050405020304" pitchFamily="18" charset="0"/>
            </a:endParaRPr>
          </a:p>
          <a:p>
            <a:r>
              <a:rPr lang="en-US" altLang="en-US" dirty="0">
                <a:cs typeface="Times New Roman" panose="02020603050405020304" pitchFamily="18" charset="0"/>
              </a:rPr>
              <a:t>Identify VA IDES post examination request procedures.</a:t>
            </a:r>
          </a:p>
        </p:txBody>
      </p:sp>
      <p:sp>
        <p:nvSpPr>
          <p:cNvPr id="2" name="Slide Number Placeholder 1">
            <a:extLst>
              <a:ext uri="{FF2B5EF4-FFF2-40B4-BE49-F238E27FC236}">
                <a16:creationId xmlns:a16="http://schemas.microsoft.com/office/drawing/2014/main" id="{9FD2A3B1-38B1-4176-A3CD-C81F73BF222C}"/>
              </a:ext>
            </a:extLst>
          </p:cNvPr>
          <p:cNvSpPr>
            <a:spLocks noGrp="1"/>
          </p:cNvSpPr>
          <p:nvPr>
            <p:ph type="sldNum" sz="quarter" idx="12"/>
            <p:custDataLst>
              <p:tags r:id="rId3"/>
            </p:custDataLst>
          </p:nvPr>
        </p:nvSpPr>
        <p:spPr>
          <a:xfrm>
            <a:off x="6931152" y="6601976"/>
            <a:ext cx="2133600" cy="365125"/>
          </a:xfrm>
        </p:spPr>
        <p:txBody>
          <a:bodyPr/>
          <a:lstStyle/>
          <a:p>
            <a:fld id="{DE4AD01E-1FDA-4453-AAE9-6C22670E645B}" type="slidenum">
              <a:rPr lang="en-US" altLang="en-US" smtClean="0"/>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EB07-2843-47DF-BBA0-A11A3A2E2F11}"/>
              </a:ext>
            </a:extLst>
          </p:cNvPr>
          <p:cNvSpPr>
            <a:spLocks noGrp="1"/>
          </p:cNvSpPr>
          <p:nvPr>
            <p:ph type="title"/>
            <p:custDataLst>
              <p:tags r:id="rId1"/>
            </p:custDataLst>
          </p:nvPr>
        </p:nvSpPr>
        <p:spPr>
          <a:xfrm>
            <a:off x="0" y="793629"/>
            <a:ext cx="9144000" cy="1086867"/>
          </a:xfrm>
        </p:spPr>
        <p:txBody>
          <a:bodyPr/>
          <a:lstStyle/>
          <a:p>
            <a:pPr>
              <a:defRPr/>
            </a:pPr>
            <a:r>
              <a:rPr lang="en-US" b="1" dirty="0"/>
              <a:t>IDES Exam Special situations cont.</a:t>
            </a:r>
          </a:p>
        </p:txBody>
      </p:sp>
      <p:sp>
        <p:nvSpPr>
          <p:cNvPr id="6" name="Rectangle 3">
            <a:extLst>
              <a:ext uri="{FF2B5EF4-FFF2-40B4-BE49-F238E27FC236}">
                <a16:creationId xmlns:a16="http://schemas.microsoft.com/office/drawing/2014/main" id="{BFEF077F-6AA5-462E-9023-84CFD9E3E665}"/>
              </a:ext>
            </a:extLst>
          </p:cNvPr>
          <p:cNvSpPr txBox="1">
            <a:spLocks noChangeArrowheads="1"/>
          </p:cNvSpPr>
          <p:nvPr>
            <p:custDataLst>
              <p:tags r:id="rId2"/>
            </p:custDataLst>
          </p:nvPr>
        </p:nvSpPr>
        <p:spPr bwMode="auto">
          <a:xfrm>
            <a:off x="457200" y="212898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2000">
                <a:solidFill>
                  <a:srgbClr val="1D3275"/>
                </a:solidFill>
                <a:latin typeface="+mn-lt"/>
              </a:defRPr>
            </a:lvl4pPr>
            <a:lvl5pPr marL="2057400" indent="-228600" algn="l" rtl="0" eaLnBrk="0" fontAlgn="base" hangingPunct="0">
              <a:spcBef>
                <a:spcPct val="20000"/>
              </a:spcBef>
              <a:spcAft>
                <a:spcPct val="0"/>
              </a:spcAft>
              <a:buChar char="»"/>
              <a:defRPr sz="2000">
                <a:solidFill>
                  <a:srgbClr val="1D3275"/>
                </a:solidFill>
                <a:latin typeface="+mn-lt"/>
              </a:defRPr>
            </a:lvl5pPr>
            <a:lvl6pPr marL="2514600" indent="-228600" algn="l" rtl="0" eaLnBrk="0" fontAlgn="base" hangingPunct="0">
              <a:spcBef>
                <a:spcPct val="20000"/>
              </a:spcBef>
              <a:spcAft>
                <a:spcPct val="0"/>
              </a:spcAft>
              <a:buChar char="»"/>
              <a:defRPr>
                <a:solidFill>
                  <a:srgbClr val="1D3275"/>
                </a:solidFill>
                <a:latin typeface="+mn-lt"/>
              </a:defRPr>
            </a:lvl6pPr>
            <a:lvl7pPr marL="2971800" indent="-228600" algn="l" rtl="0" eaLnBrk="0" fontAlgn="base" hangingPunct="0">
              <a:spcBef>
                <a:spcPct val="20000"/>
              </a:spcBef>
              <a:spcAft>
                <a:spcPct val="0"/>
              </a:spcAft>
              <a:buChar char="»"/>
              <a:defRPr>
                <a:solidFill>
                  <a:srgbClr val="1D3275"/>
                </a:solidFill>
                <a:latin typeface="+mn-lt"/>
              </a:defRPr>
            </a:lvl7pPr>
            <a:lvl8pPr marL="3429000" indent="-228600" algn="l" rtl="0" eaLnBrk="0" fontAlgn="base" hangingPunct="0">
              <a:spcBef>
                <a:spcPct val="20000"/>
              </a:spcBef>
              <a:spcAft>
                <a:spcPct val="0"/>
              </a:spcAft>
              <a:buChar char="»"/>
              <a:defRPr>
                <a:solidFill>
                  <a:srgbClr val="1D3275"/>
                </a:solidFill>
                <a:latin typeface="+mn-lt"/>
              </a:defRPr>
            </a:lvl8pPr>
            <a:lvl9pPr marL="3886200" indent="-228600" algn="l" rtl="0" eaLnBrk="0" fontAlgn="base" hangingPunct="0">
              <a:spcBef>
                <a:spcPct val="20000"/>
              </a:spcBef>
              <a:spcAft>
                <a:spcPct val="0"/>
              </a:spcAft>
              <a:buChar char="»"/>
              <a:defRPr>
                <a:solidFill>
                  <a:srgbClr val="1D3275"/>
                </a:solidFill>
                <a:latin typeface="+mn-lt"/>
              </a:defRPr>
            </a:lvl9pPr>
          </a:lstStyle>
          <a:p>
            <a:pPr marL="3175" indent="-3175">
              <a:spcBef>
                <a:spcPts val="0"/>
              </a:spcBef>
              <a:spcAft>
                <a:spcPts val="600"/>
              </a:spcAft>
              <a:buClr>
                <a:srgbClr val="1D3275"/>
              </a:buClr>
              <a:buFont typeface="Wingdings" pitchFamily="2" charset="2"/>
              <a:buNone/>
              <a:defRPr/>
            </a:pPr>
            <a:r>
              <a:rPr lang="en-US" altLang="en-US" sz="2000" kern="0" dirty="0">
                <a:solidFill>
                  <a:schemeClr val="tx1"/>
                </a:solidFill>
                <a:latin typeface="+mj-lt"/>
              </a:rPr>
              <a:t>DRAS will determine whether the evidence is sufficient for rating purposes within five (5) days. If evidence </a:t>
            </a:r>
            <a:r>
              <a:rPr lang="en-US" altLang="en-US" sz="2000" i="1" kern="0" dirty="0">
                <a:solidFill>
                  <a:schemeClr val="tx1"/>
                </a:solidFill>
                <a:latin typeface="+mj-lt"/>
              </a:rPr>
              <a:t>is sufficient</a:t>
            </a:r>
            <a:r>
              <a:rPr lang="en-US" altLang="en-US" sz="2000" kern="0" dirty="0">
                <a:solidFill>
                  <a:schemeClr val="tx1"/>
                </a:solidFill>
                <a:latin typeface="+mj-lt"/>
              </a:rPr>
              <a:t>, the MSC </a:t>
            </a:r>
          </a:p>
        </p:txBody>
      </p:sp>
      <p:sp>
        <p:nvSpPr>
          <p:cNvPr id="5" name="Slide Number Placeholder 4">
            <a:extLst>
              <a:ext uri="{FF2B5EF4-FFF2-40B4-BE49-F238E27FC236}">
                <a16:creationId xmlns:a16="http://schemas.microsoft.com/office/drawing/2014/main" id="{767A2A33-714D-42C0-8F15-972E4A14C8A1}"/>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20</a:t>
            </a:fld>
            <a:endParaRPr lang="en-US" altLang="en-US" dirty="0"/>
          </a:p>
        </p:txBody>
      </p:sp>
      <p:sp>
        <p:nvSpPr>
          <p:cNvPr id="7" name="TextBox 6">
            <a:extLst>
              <a:ext uri="{FF2B5EF4-FFF2-40B4-BE49-F238E27FC236}">
                <a16:creationId xmlns:a16="http://schemas.microsoft.com/office/drawing/2014/main" id="{6DA9F69C-CF27-42D7-922C-545CA615BB15}"/>
              </a:ext>
            </a:extLst>
          </p:cNvPr>
          <p:cNvSpPr txBox="1"/>
          <p:nvPr>
            <p:custDataLst>
              <p:tags r:id="rId4"/>
            </p:custDataLst>
          </p:nvPr>
        </p:nvSpPr>
        <p:spPr>
          <a:xfrm>
            <a:off x="462116" y="3020100"/>
            <a:ext cx="8229600" cy="140038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altLang="en-US" sz="2000" kern="0" dirty="0"/>
              <a:t>notifies the participant’s PEBLO that examination of the participant is unnecessary, and</a:t>
            </a:r>
          </a:p>
          <a:p>
            <a:pPr marL="285750" indent="-285750">
              <a:spcAft>
                <a:spcPts val="600"/>
              </a:spcAft>
              <a:buClr>
                <a:schemeClr val="tx1"/>
              </a:buClr>
              <a:buFont typeface="Arial" panose="020B0604020202020204" pitchFamily="34" charset="0"/>
              <a:buChar char="•"/>
              <a:defRPr/>
            </a:pPr>
            <a:r>
              <a:rPr lang="en-US" altLang="en-US" sz="2000" kern="0" dirty="0"/>
              <a:t>enters the date of notification into the medical evaluation and exam fields on the MSC tab in VTA </a:t>
            </a:r>
          </a:p>
        </p:txBody>
      </p:sp>
      <p:sp>
        <p:nvSpPr>
          <p:cNvPr id="8" name="TextBox 7">
            <a:extLst>
              <a:ext uri="{FF2B5EF4-FFF2-40B4-BE49-F238E27FC236}">
                <a16:creationId xmlns:a16="http://schemas.microsoft.com/office/drawing/2014/main" id="{38E5B6BB-C6A6-4F60-B910-0399F47AF253}"/>
              </a:ext>
            </a:extLst>
          </p:cNvPr>
          <p:cNvSpPr txBox="1"/>
          <p:nvPr>
            <p:custDataLst>
              <p:tags r:id="rId5"/>
            </p:custDataLst>
          </p:nvPr>
        </p:nvSpPr>
        <p:spPr>
          <a:xfrm>
            <a:off x="457200" y="4613185"/>
            <a:ext cx="8229600" cy="400110"/>
          </a:xfrm>
          <a:prstGeom prst="rect">
            <a:avLst/>
          </a:prstGeom>
          <a:noFill/>
        </p:spPr>
        <p:txBody>
          <a:bodyPr wrap="square" rtlCol="0">
            <a:spAutoFit/>
          </a:bodyPr>
          <a:lstStyle/>
          <a:p>
            <a:pPr marL="3175" indent="-3175">
              <a:spcAft>
                <a:spcPts val="600"/>
              </a:spcAft>
              <a:buClr>
                <a:srgbClr val="1D3275"/>
              </a:buClr>
              <a:buFont typeface="Wingdings" pitchFamily="2" charset="2"/>
              <a:buNone/>
              <a:defRPr/>
            </a:pPr>
            <a:r>
              <a:rPr lang="en-US" altLang="en-US" sz="2000" kern="0" dirty="0"/>
              <a:t>If evidence </a:t>
            </a:r>
            <a:r>
              <a:rPr lang="en-US" altLang="en-US" sz="2000" i="1" kern="0" dirty="0"/>
              <a:t>is insufficient </a:t>
            </a:r>
            <a:r>
              <a:rPr lang="en-US" altLang="en-US" sz="2000" kern="0" dirty="0"/>
              <a:t>for rating purposes, the MSC </a:t>
            </a:r>
          </a:p>
        </p:txBody>
      </p:sp>
      <p:sp>
        <p:nvSpPr>
          <p:cNvPr id="9" name="TextBox 8">
            <a:extLst>
              <a:ext uri="{FF2B5EF4-FFF2-40B4-BE49-F238E27FC236}">
                <a16:creationId xmlns:a16="http://schemas.microsoft.com/office/drawing/2014/main" id="{8A93F31A-33FB-479F-93EF-F291ABCC19A5}"/>
              </a:ext>
            </a:extLst>
          </p:cNvPr>
          <p:cNvSpPr txBox="1"/>
          <p:nvPr>
            <p:custDataLst>
              <p:tags r:id="rId6"/>
            </p:custDataLst>
          </p:nvPr>
        </p:nvSpPr>
        <p:spPr>
          <a:xfrm>
            <a:off x="457200" y="5204301"/>
            <a:ext cx="8229600" cy="1015663"/>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altLang="en-US" sz="2000" kern="0" dirty="0"/>
              <a:t>Emails the Office of Transition, Employment, and Economic Impact (OTEEI) of the RVSR’s findings, and awaits further guidance from OTEEI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507D0CF5-F5CD-477E-9B46-A41C68A58BD9}"/>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Accuracy of Information</a:t>
            </a:r>
          </a:p>
        </p:txBody>
      </p:sp>
      <p:sp>
        <p:nvSpPr>
          <p:cNvPr id="23556" name="Rectangle 3">
            <a:extLst>
              <a:ext uri="{FF2B5EF4-FFF2-40B4-BE49-F238E27FC236}">
                <a16:creationId xmlns:a16="http://schemas.microsoft.com/office/drawing/2014/main" id="{549184DD-CCE0-4B52-AA27-A5F63E648BA5}"/>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marL="3175" indent="-3175">
              <a:buFont typeface="Wingdings" panose="05000000000000000000" pitchFamily="2" charset="2"/>
              <a:buNone/>
            </a:pPr>
            <a:r>
              <a:rPr lang="en-US" altLang="en-US" dirty="0">
                <a:cs typeface="Times New Roman" panose="02020603050405020304" pitchFamily="18" charset="0"/>
              </a:rPr>
              <a:t>Prior to sending the request, the MSC should match all referred and claimed conditions to the exam requests, and ensure all special remarks are included.</a:t>
            </a:r>
          </a:p>
          <a:p>
            <a:pPr marL="3175" indent="-3175">
              <a:buFont typeface="Wingdings" panose="05000000000000000000" pitchFamily="2" charset="2"/>
              <a:buNone/>
            </a:pPr>
            <a:endParaRPr lang="en-US" altLang="en-US" dirty="0">
              <a:cs typeface="Times New Roman" panose="02020603050405020304" pitchFamily="18" charset="0"/>
            </a:endParaRPr>
          </a:p>
          <a:p>
            <a:pPr marL="3175" indent="-3175" algn="ctr">
              <a:buClr>
                <a:srgbClr val="1D3275"/>
              </a:buClr>
              <a:buFont typeface="Wingdings" panose="05000000000000000000" pitchFamily="2" charset="2"/>
              <a:buNone/>
            </a:pPr>
            <a:r>
              <a:rPr lang="en-US" altLang="en-US" b="1" dirty="0">
                <a:cs typeface="Times New Roman" panose="02020603050405020304" pitchFamily="18" charset="0"/>
              </a:rPr>
              <a:t>REVIEW ALL REQUESTS PRIOR TO SENDING TO THE EXAMINER!</a:t>
            </a:r>
          </a:p>
        </p:txBody>
      </p:sp>
      <p:sp>
        <p:nvSpPr>
          <p:cNvPr id="2" name="Slide Number Placeholder 1">
            <a:extLst>
              <a:ext uri="{FF2B5EF4-FFF2-40B4-BE49-F238E27FC236}">
                <a16:creationId xmlns:a16="http://schemas.microsoft.com/office/drawing/2014/main" id="{6B362161-156B-4BA4-803C-B2B41DAB3660}"/>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21</a:t>
            </a:fld>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9F5E-DD65-42BA-B18A-37D2A0E9B70B}"/>
              </a:ext>
            </a:extLst>
          </p:cNvPr>
          <p:cNvSpPr>
            <a:spLocks noGrp="1"/>
          </p:cNvSpPr>
          <p:nvPr>
            <p:ph type="title"/>
            <p:custDataLst>
              <p:tags r:id="rId1"/>
            </p:custDataLst>
          </p:nvPr>
        </p:nvSpPr>
        <p:spPr>
          <a:xfrm>
            <a:off x="0" y="793629"/>
            <a:ext cx="9144000" cy="1086867"/>
          </a:xfrm>
        </p:spPr>
        <p:txBody>
          <a:bodyPr/>
          <a:lstStyle/>
          <a:p>
            <a:pPr>
              <a:defRPr/>
            </a:pPr>
            <a:r>
              <a:rPr lang="en-US" dirty="0"/>
              <a:t>Sample formatted ERB request</a:t>
            </a:r>
          </a:p>
        </p:txBody>
      </p:sp>
      <p:pic>
        <p:nvPicPr>
          <p:cNvPr id="24580" name="Picture 5">
            <a:extLst>
              <a:ext uri="{FF2B5EF4-FFF2-40B4-BE49-F238E27FC236}">
                <a16:creationId xmlns:a16="http://schemas.microsoft.com/office/drawing/2014/main" id="{33ABC8BF-D8E0-407B-B902-17006C025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668" y="1524000"/>
            <a:ext cx="6824663"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7CC54619-3173-4B93-9A90-E6FAE160A72F}"/>
              </a:ext>
            </a:extLst>
          </p:cNvPr>
          <p:cNvSpPr>
            <a:spLocks noGrp="1"/>
          </p:cNvSpPr>
          <p:nvPr>
            <p:ph type="sldNum" sz="quarter" idx="12"/>
            <p:custDataLst>
              <p:tags r:id="rId2"/>
            </p:custDataLst>
          </p:nvPr>
        </p:nvSpPr>
        <p:spPr>
          <a:xfrm>
            <a:off x="6931152" y="6601976"/>
            <a:ext cx="2133600" cy="365125"/>
          </a:xfrm>
        </p:spPr>
        <p:txBody>
          <a:bodyPr/>
          <a:lstStyle/>
          <a:p>
            <a:fld id="{5715347B-6166-4E1F-B756-7A108E203651}" type="slidenum">
              <a:rPr lang="en-US" altLang="en-US" smtClean="0"/>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4882-5C4A-4FF4-AA70-5AF02EF528D9}"/>
              </a:ext>
            </a:extLst>
          </p:cNvPr>
          <p:cNvSpPr>
            <a:spLocks noGrp="1"/>
          </p:cNvSpPr>
          <p:nvPr>
            <p:ph type="title"/>
            <p:custDataLst>
              <p:tags r:id="rId1"/>
            </p:custDataLst>
          </p:nvPr>
        </p:nvSpPr>
        <p:spPr>
          <a:xfrm>
            <a:off x="0" y="793629"/>
            <a:ext cx="9144000" cy="1086867"/>
          </a:xfrm>
        </p:spPr>
        <p:txBody>
          <a:bodyPr/>
          <a:lstStyle/>
          <a:p>
            <a:pPr>
              <a:defRPr/>
            </a:pPr>
            <a:r>
              <a:rPr lang="en-US" dirty="0"/>
              <a:t>Sample formatted ERB request</a:t>
            </a:r>
          </a:p>
        </p:txBody>
      </p:sp>
      <p:pic>
        <p:nvPicPr>
          <p:cNvPr id="25604" name="Picture 5">
            <a:extLst>
              <a:ext uri="{FF2B5EF4-FFF2-40B4-BE49-F238E27FC236}">
                <a16:creationId xmlns:a16="http://schemas.microsoft.com/office/drawing/2014/main" id="{4D53AAEA-E649-4830-9C0A-104F3A1AA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050" y="1524000"/>
            <a:ext cx="5803900" cy="497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1CA47B67-9644-4792-85E7-637A73898F01}"/>
              </a:ext>
            </a:extLst>
          </p:cNvPr>
          <p:cNvSpPr>
            <a:spLocks noGrp="1"/>
          </p:cNvSpPr>
          <p:nvPr>
            <p:ph type="sldNum" sz="quarter" idx="12"/>
            <p:custDataLst>
              <p:tags r:id="rId2"/>
            </p:custDataLst>
          </p:nvPr>
        </p:nvSpPr>
        <p:spPr>
          <a:xfrm>
            <a:off x="6931152" y="6601976"/>
            <a:ext cx="2133600" cy="365125"/>
          </a:xfrm>
        </p:spPr>
        <p:txBody>
          <a:bodyPr/>
          <a:lstStyle/>
          <a:p>
            <a:fld id="{5715347B-6166-4E1F-B756-7A108E203651}" type="slidenum">
              <a:rPr lang="en-US" altLang="en-US" smtClean="0"/>
              <a:pPr/>
              <a:t>23</a:t>
            </a:fld>
            <a:endParaRPr lang="en-US" alt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7B1F678F-98EC-4AA4-ABCE-AC03769AF277}"/>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Exam tracking procedures</a:t>
            </a:r>
          </a:p>
        </p:txBody>
      </p:sp>
      <p:sp>
        <p:nvSpPr>
          <p:cNvPr id="19460" name="Rectangle 3">
            <a:extLst>
              <a:ext uri="{FF2B5EF4-FFF2-40B4-BE49-F238E27FC236}">
                <a16:creationId xmlns:a16="http://schemas.microsoft.com/office/drawing/2014/main" id="{D2199AA3-0C52-4550-B201-D530096A9961}"/>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0">
              <a:buClr>
                <a:srgbClr val="1D3275"/>
              </a:buClr>
              <a:buFont typeface="Wingdings" panose="05000000000000000000" pitchFamily="2" charset="2"/>
              <a:buNone/>
              <a:defRPr/>
            </a:pPr>
            <a:r>
              <a:rPr lang="en-US" altLang="en-US" dirty="0">
                <a:cs typeface="Times New Roman" panose="02020603050405020304" pitchFamily="18" charset="0"/>
              </a:rPr>
              <a:t>Track examination requests in VTA </a:t>
            </a:r>
          </a:p>
        </p:txBody>
      </p:sp>
      <p:pic>
        <p:nvPicPr>
          <p:cNvPr id="26630" name="Picture 6">
            <a:extLst>
              <a:ext uri="{FF2B5EF4-FFF2-40B4-BE49-F238E27FC236}">
                <a16:creationId xmlns:a16="http://schemas.microsoft.com/office/drawing/2014/main" id="{AE0539E3-BDA1-400F-806D-E3658BCF28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300" y="4351785"/>
            <a:ext cx="76454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8C0A787E-B845-498C-968E-6A6C8F3ABADE}"/>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24</a:t>
            </a:fld>
            <a:endParaRPr lang="en-US" altLang="en-US" dirty="0"/>
          </a:p>
        </p:txBody>
      </p:sp>
      <p:sp>
        <p:nvSpPr>
          <p:cNvPr id="3" name="TextBox 2">
            <a:extLst>
              <a:ext uri="{FF2B5EF4-FFF2-40B4-BE49-F238E27FC236}">
                <a16:creationId xmlns:a16="http://schemas.microsoft.com/office/drawing/2014/main" id="{D9D3A13C-3F7D-4304-86E8-23D6843CA87C}"/>
              </a:ext>
            </a:extLst>
          </p:cNvPr>
          <p:cNvSpPr txBox="1"/>
          <p:nvPr>
            <p:custDataLst>
              <p:tags r:id="rId4"/>
            </p:custDataLst>
          </p:nvPr>
        </p:nvSpPr>
        <p:spPr>
          <a:xfrm>
            <a:off x="457200" y="2422527"/>
            <a:ext cx="8229600" cy="170816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altLang="en-US" sz="2000" dirty="0">
                <a:cs typeface="Times New Roman" panose="02020603050405020304" pitchFamily="18" charset="0"/>
              </a:rPr>
              <a:t>entering the date the MSC submitted the request(s) for examination in the MEDICAL EVALUATION START DATE field, and</a:t>
            </a:r>
          </a:p>
          <a:p>
            <a:pPr marL="285750" indent="-285750">
              <a:spcAft>
                <a:spcPts val="600"/>
              </a:spcAft>
              <a:buClr>
                <a:schemeClr val="tx1"/>
              </a:buClr>
              <a:buFont typeface="Arial" panose="020B0604020202020204" pitchFamily="34" charset="0"/>
              <a:buChar char="•"/>
              <a:defRPr/>
            </a:pPr>
            <a:r>
              <a:rPr lang="en-US" altLang="en-US" sz="2000" dirty="0">
                <a:cs typeface="Times New Roman" panose="02020603050405020304" pitchFamily="18" charset="0"/>
              </a:rPr>
              <a:t>selecting the entity (VAMC, MTF, or QTC/Contract Provider) responsible for completing the SHA DBQ in the EXAM PROVIDER field.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F9F59CF2-052D-4B77-A99F-CACDC93BE31D}"/>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VBMS Tracking</a:t>
            </a:r>
          </a:p>
        </p:txBody>
      </p:sp>
      <p:sp>
        <p:nvSpPr>
          <p:cNvPr id="27652" name="Rectangle 3">
            <a:extLst>
              <a:ext uri="{FF2B5EF4-FFF2-40B4-BE49-F238E27FC236}">
                <a16:creationId xmlns:a16="http://schemas.microsoft.com/office/drawing/2014/main" id="{737EDDB7-F681-4B98-A2A1-B1940BEA8A8D}"/>
              </a:ext>
            </a:extLst>
          </p:cNvPr>
          <p:cNvSpPr>
            <a:spLocks noGrp="1" noChangeArrowheads="1"/>
          </p:cNvSpPr>
          <p:nvPr>
            <p:ph idx="1"/>
            <p:custDataLst>
              <p:tags r:id="rId2"/>
            </p:custDataLst>
          </p:nvPr>
        </p:nvSpPr>
        <p:spPr>
          <a:xfrm>
            <a:off x="457200" y="2057401"/>
            <a:ext cx="8229600" cy="685800"/>
          </a:xfrm>
          <a:prstGeom prst="rect">
            <a:avLst/>
          </a:prstGeom>
        </p:spPr>
        <p:txBody>
          <a:bodyPr>
            <a:normAutofit fontScale="92500" lnSpcReduction="20000"/>
          </a:bodyPr>
          <a:lstStyle/>
          <a:p>
            <a:pPr marL="342900" indent="-342900">
              <a:buClr>
                <a:schemeClr val="tx1"/>
              </a:buClr>
              <a:buFont typeface="Arial" panose="020B0604020202020204" pitchFamily="34" charset="0"/>
              <a:buChar char="•"/>
            </a:pPr>
            <a:r>
              <a:rPr lang="en-US" altLang="en-US" dirty="0">
                <a:cs typeface="Times New Roman" panose="02020603050405020304" pitchFamily="18" charset="0"/>
              </a:rPr>
              <a:t>Upload the examination request verbiage generated in CAPRI into VBMS.</a:t>
            </a:r>
          </a:p>
          <a:p>
            <a:pPr>
              <a:buClr>
                <a:srgbClr val="1D3275"/>
              </a:buClr>
              <a:buFont typeface="Wingdings" panose="05000000000000000000" pitchFamily="2" charset="2"/>
              <a:buChar char="Ø"/>
            </a:pPr>
            <a:endParaRPr lang="en-US" altLang="en-US" dirty="0">
              <a:cs typeface="Times New Roman" panose="02020603050405020304" pitchFamily="18" charset="0"/>
            </a:endParaRPr>
          </a:p>
          <a:p>
            <a:pPr>
              <a:buClr>
                <a:srgbClr val="1D3275"/>
              </a:buClr>
              <a:buFont typeface="Wingdings" panose="05000000000000000000" pitchFamily="2" charset="2"/>
              <a:buChar char="Ø"/>
            </a:pPr>
            <a:endParaRPr lang="en-US" altLang="en-US" dirty="0">
              <a:cs typeface="Times New Roman" panose="02020603050405020304" pitchFamily="18" charset="0"/>
            </a:endParaRPr>
          </a:p>
          <a:p>
            <a:pPr>
              <a:buClr>
                <a:srgbClr val="1D3275"/>
              </a:buClr>
              <a:buFont typeface="Wingdings" panose="05000000000000000000" pitchFamily="2" charset="2"/>
              <a:buChar char="Ø"/>
            </a:pPr>
            <a:endParaRPr lang="en-US" altLang="en-US" dirty="0">
              <a:cs typeface="Times New Roman" panose="02020603050405020304" pitchFamily="18" charset="0"/>
            </a:endParaRPr>
          </a:p>
        </p:txBody>
      </p:sp>
      <p:pic>
        <p:nvPicPr>
          <p:cNvPr id="27654" name="Picture 9">
            <a:extLst>
              <a:ext uri="{FF2B5EF4-FFF2-40B4-BE49-F238E27FC236}">
                <a16:creationId xmlns:a16="http://schemas.microsoft.com/office/drawing/2014/main" id="{D5A2E511-38B2-4167-96DB-CC05B067F2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 y="2920106"/>
            <a:ext cx="7543800" cy="338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D1595B40-363B-4CA9-A39D-552E32DCB93F}"/>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90E6-5303-4082-A273-B77D755D3302}"/>
              </a:ext>
            </a:extLst>
          </p:cNvPr>
          <p:cNvSpPr>
            <a:spLocks noGrp="1"/>
          </p:cNvSpPr>
          <p:nvPr>
            <p:ph type="title"/>
            <p:custDataLst>
              <p:tags r:id="rId1"/>
            </p:custDataLst>
          </p:nvPr>
        </p:nvSpPr>
        <p:spPr>
          <a:xfrm>
            <a:off x="0" y="793629"/>
            <a:ext cx="9144000" cy="1086867"/>
          </a:xfrm>
        </p:spPr>
        <p:txBody>
          <a:bodyPr/>
          <a:lstStyle/>
          <a:p>
            <a:pPr>
              <a:defRPr/>
            </a:pPr>
            <a:r>
              <a:rPr lang="en-US" dirty="0"/>
              <a:t>VBMS Tracking cont.</a:t>
            </a:r>
          </a:p>
        </p:txBody>
      </p:sp>
      <p:pic>
        <p:nvPicPr>
          <p:cNvPr id="28676" name="Picture 2">
            <a:extLst>
              <a:ext uri="{FF2B5EF4-FFF2-40B4-BE49-F238E27FC236}">
                <a16:creationId xmlns:a16="http://schemas.microsoft.com/office/drawing/2014/main" id="{FB1C02AF-AB57-417F-8AAD-EACAB0B8F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55" y="3060942"/>
            <a:ext cx="7915287" cy="300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51D2A684-E893-4F9B-84CC-C30B9D7F9F7A}"/>
              </a:ext>
            </a:extLst>
          </p:cNvPr>
          <p:cNvSpPr/>
          <p:nvPr>
            <p:custDataLst>
              <p:tags r:id="rId2"/>
            </p:custDataLst>
          </p:nvPr>
        </p:nvSpPr>
        <p:spPr>
          <a:xfrm>
            <a:off x="493712" y="2115712"/>
            <a:ext cx="8156575" cy="707886"/>
          </a:xfrm>
          <a:prstGeom prst="rect">
            <a:avLst/>
          </a:prstGeom>
        </p:spPr>
        <p:txBody>
          <a:bodyPr>
            <a:spAutoFit/>
          </a:bodyPr>
          <a:lstStyle/>
          <a:p>
            <a:pPr marL="342900" indent="-342900" eaLnBrk="0" hangingPunct="0">
              <a:spcBef>
                <a:spcPct val="20000"/>
              </a:spcBef>
              <a:buClr>
                <a:schemeClr val="tx1"/>
              </a:buClr>
              <a:buFont typeface="Arial" panose="020B0604020202020204" pitchFamily="34" charset="0"/>
              <a:buChar char="•"/>
              <a:defRPr/>
            </a:pPr>
            <a:r>
              <a:rPr lang="en-US" altLang="en-US" sz="2000" kern="0" dirty="0">
                <a:latin typeface="+mj-lt"/>
                <a:cs typeface="Times New Roman" pitchFamily="18" charset="0"/>
              </a:rPr>
              <a:t>Add a tracked under the pending EP 689 for each examination requested.</a:t>
            </a:r>
          </a:p>
        </p:txBody>
      </p:sp>
      <p:sp>
        <p:nvSpPr>
          <p:cNvPr id="5" name="Slide Number Placeholder 4">
            <a:extLst>
              <a:ext uri="{FF2B5EF4-FFF2-40B4-BE49-F238E27FC236}">
                <a16:creationId xmlns:a16="http://schemas.microsoft.com/office/drawing/2014/main" id="{F51FF6B5-122A-4A9F-8147-ACA76A2C80E7}"/>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26</a:t>
            </a:fld>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35AE2AA4-7B79-43E8-8C71-023E2F8870A8}"/>
              </a:ext>
            </a:extLst>
          </p:cNvPr>
          <p:cNvSpPr>
            <a:spLocks noGrp="1" noChangeArrowheads="1"/>
          </p:cNvSpPr>
          <p:nvPr>
            <p:ph type="title"/>
            <p:custDataLst>
              <p:tags r:id="rId1"/>
            </p:custDataLst>
          </p:nvPr>
        </p:nvSpPr>
        <p:spPr>
          <a:xfrm>
            <a:off x="0" y="793629"/>
            <a:ext cx="9144000" cy="1086867"/>
          </a:xfrm>
        </p:spPr>
        <p:txBody>
          <a:bodyPr/>
          <a:lstStyle/>
          <a:p>
            <a:pPr>
              <a:defRPr/>
            </a:pPr>
            <a:r>
              <a:rPr lang="en-US" dirty="0"/>
              <a:t>Requirements for paper claim folder review </a:t>
            </a:r>
          </a:p>
        </p:txBody>
      </p:sp>
      <p:sp>
        <p:nvSpPr>
          <p:cNvPr id="6148" name="Rectangle 3">
            <a:extLst>
              <a:ext uri="{FF2B5EF4-FFF2-40B4-BE49-F238E27FC236}">
                <a16:creationId xmlns:a16="http://schemas.microsoft.com/office/drawing/2014/main" id="{E473DAC4-8454-4D0A-BBC0-105D83555337}"/>
              </a:ext>
            </a:extLst>
          </p:cNvPr>
          <p:cNvSpPr>
            <a:spLocks noGrp="1" noChangeArrowheads="1"/>
          </p:cNvSpPr>
          <p:nvPr>
            <p:ph idx="1"/>
            <p:custDataLst>
              <p:tags r:id="rId2"/>
            </p:custDataLst>
          </p:nvPr>
        </p:nvSpPr>
        <p:spPr>
          <a:xfrm>
            <a:off x="457200" y="2057401"/>
            <a:ext cx="8229600" cy="990600"/>
          </a:xfrm>
          <a:prstGeom prst="rect">
            <a:avLst/>
          </a:prstGeom>
        </p:spPr>
        <p:txBody>
          <a:bodyPr>
            <a:normAutofit lnSpcReduction="10000"/>
          </a:bodyPr>
          <a:lstStyle/>
          <a:p>
            <a:pPr marL="0" indent="0">
              <a:buClr>
                <a:srgbClr val="1D3275"/>
              </a:buClr>
              <a:buFont typeface="Wingdings" panose="05000000000000000000" pitchFamily="2" charset="2"/>
              <a:buNone/>
              <a:defRPr/>
            </a:pPr>
            <a:r>
              <a:rPr lang="en-US" dirty="0">
                <a:cs typeface="Times New Roman" panose="02020603050405020304" pitchFamily="18" charset="0"/>
              </a:rPr>
              <a:t>Both VHA and contract examiners </a:t>
            </a:r>
            <a:r>
              <a:rPr lang="en-US" i="1" dirty="0">
                <a:cs typeface="Times New Roman" panose="02020603050405020304" pitchFamily="18" charset="0"/>
              </a:rPr>
              <a:t>must</a:t>
            </a:r>
            <a:r>
              <a:rPr lang="en-US" dirty="0">
                <a:cs typeface="Times New Roman" panose="02020603050405020304" pitchFamily="18" charset="0"/>
              </a:rPr>
              <a:t> review the claims folder. As such, before shipping a paper claims folder to an examining facility, MSCs must </a:t>
            </a:r>
          </a:p>
        </p:txBody>
      </p:sp>
      <p:sp>
        <p:nvSpPr>
          <p:cNvPr id="2" name="Slide Number Placeholder 1">
            <a:extLst>
              <a:ext uri="{FF2B5EF4-FFF2-40B4-BE49-F238E27FC236}">
                <a16:creationId xmlns:a16="http://schemas.microsoft.com/office/drawing/2014/main" id="{D773C1BA-D0BD-4044-B5DC-D2E65EC1899B}"/>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27</a:t>
            </a:fld>
            <a:endParaRPr lang="en-US" altLang="en-US" dirty="0"/>
          </a:p>
        </p:txBody>
      </p:sp>
      <p:sp>
        <p:nvSpPr>
          <p:cNvPr id="3" name="TextBox 2">
            <a:extLst>
              <a:ext uri="{FF2B5EF4-FFF2-40B4-BE49-F238E27FC236}">
                <a16:creationId xmlns:a16="http://schemas.microsoft.com/office/drawing/2014/main" id="{75059853-2406-4B0B-80B8-5BD7BA99562F}"/>
              </a:ext>
            </a:extLst>
          </p:cNvPr>
          <p:cNvSpPr txBox="1"/>
          <p:nvPr>
            <p:custDataLst>
              <p:tags r:id="rId4"/>
            </p:custDataLst>
          </p:nvPr>
        </p:nvSpPr>
        <p:spPr>
          <a:xfrm>
            <a:off x="457200" y="3400217"/>
            <a:ext cx="8229600" cy="1400383"/>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cs typeface="Times New Roman" panose="02020603050405020304" pitchFamily="18" charset="0"/>
              </a:rPr>
              <a:t>annotate IDES on a green sheet of paper and attach it to the front of the claims folder, and</a:t>
            </a:r>
          </a:p>
          <a:p>
            <a:pPr marL="342900" indent="-342900">
              <a:spcAft>
                <a:spcPts val="600"/>
              </a:spcAft>
              <a:buClr>
                <a:schemeClr val="tx1"/>
              </a:buClr>
              <a:buFont typeface="Arial" panose="020B0604020202020204" pitchFamily="34" charset="0"/>
              <a:buChar char="•"/>
              <a:defRPr/>
            </a:pPr>
            <a:r>
              <a:rPr lang="en-US" sz="2000" dirty="0">
                <a:cs typeface="Times New Roman" panose="02020603050405020304" pitchFamily="18" charset="0"/>
              </a:rPr>
              <a:t>update COVERS to reflect temporary transfer of the claims folder to the examining facility.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1629-F1B9-45BB-A991-8522A21E8082}"/>
              </a:ext>
            </a:extLst>
          </p:cNvPr>
          <p:cNvSpPr>
            <a:spLocks noGrp="1"/>
          </p:cNvSpPr>
          <p:nvPr>
            <p:ph type="title"/>
            <p:custDataLst>
              <p:tags r:id="rId1"/>
            </p:custDataLst>
          </p:nvPr>
        </p:nvSpPr>
        <p:spPr>
          <a:xfrm>
            <a:off x="0" y="793629"/>
            <a:ext cx="9144000" cy="1086867"/>
          </a:xfrm>
        </p:spPr>
        <p:txBody>
          <a:bodyPr/>
          <a:lstStyle/>
          <a:p>
            <a:r>
              <a:rPr lang="en-US" dirty="0"/>
              <a:t>Medical Exam Requests Follow-Up</a:t>
            </a:r>
          </a:p>
        </p:txBody>
      </p:sp>
      <p:sp>
        <p:nvSpPr>
          <p:cNvPr id="6148" name="Rectangle 3">
            <a:extLst>
              <a:ext uri="{FF2B5EF4-FFF2-40B4-BE49-F238E27FC236}">
                <a16:creationId xmlns:a16="http://schemas.microsoft.com/office/drawing/2014/main" id="{0F2EA309-3794-4411-8F64-79F131E76D55}"/>
              </a:ext>
            </a:extLst>
          </p:cNvPr>
          <p:cNvSpPr>
            <a:spLocks noGrp="1" noChangeArrowheads="1"/>
          </p:cNvSpPr>
          <p:nvPr>
            <p:ph idx="1"/>
            <p:custDataLst>
              <p:tags r:id="rId2"/>
            </p:custDataLst>
          </p:nvPr>
        </p:nvSpPr>
        <p:spPr>
          <a:xfrm>
            <a:off x="457200" y="2057401"/>
            <a:ext cx="8229600" cy="990599"/>
          </a:xfrm>
          <a:prstGeom prst="rect">
            <a:avLst/>
          </a:prstGeom>
        </p:spPr>
        <p:txBody>
          <a:bodyPr>
            <a:normAutofit lnSpcReduction="10000"/>
          </a:bodyPr>
          <a:lstStyle/>
          <a:p>
            <a:pPr marL="0" indent="0">
              <a:buClr>
                <a:srgbClr val="1D3275"/>
              </a:buClr>
              <a:buFont typeface="Wingdings" panose="05000000000000000000" pitchFamily="2" charset="2"/>
              <a:buNone/>
              <a:defRPr/>
            </a:pPr>
            <a:r>
              <a:rPr lang="en-US" dirty="0">
                <a:cs typeface="Times New Roman" panose="02020603050405020304" pitchFamily="18" charset="0"/>
              </a:rPr>
              <a:t>As the VA (VBA/VHA) is responsible for completing all examinations and providing results to the PEBLO within 45 days, at least once each week, MSCs must </a:t>
            </a:r>
          </a:p>
        </p:txBody>
      </p:sp>
      <p:sp>
        <p:nvSpPr>
          <p:cNvPr id="3" name="Slide Number Placeholder 2">
            <a:extLst>
              <a:ext uri="{FF2B5EF4-FFF2-40B4-BE49-F238E27FC236}">
                <a16:creationId xmlns:a16="http://schemas.microsoft.com/office/drawing/2014/main" id="{7FD1B235-C14C-44FB-BF07-0FC81A46F500}"/>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28</a:t>
            </a:fld>
            <a:endParaRPr lang="en-US" altLang="en-US" dirty="0"/>
          </a:p>
        </p:txBody>
      </p:sp>
      <p:sp>
        <p:nvSpPr>
          <p:cNvPr id="5" name="TextBox 4">
            <a:extLst>
              <a:ext uri="{FF2B5EF4-FFF2-40B4-BE49-F238E27FC236}">
                <a16:creationId xmlns:a16="http://schemas.microsoft.com/office/drawing/2014/main" id="{CD797575-FD71-45CE-BD56-DC7A1E03F646}"/>
              </a:ext>
            </a:extLst>
          </p:cNvPr>
          <p:cNvSpPr txBox="1"/>
          <p:nvPr>
            <p:custDataLst>
              <p:tags r:id="rId4"/>
            </p:custDataLst>
          </p:nvPr>
        </p:nvSpPr>
        <p:spPr>
          <a:xfrm>
            <a:off x="457200" y="3502572"/>
            <a:ext cx="8229600" cy="1477328"/>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cs typeface="Times New Roman" panose="02020603050405020304" pitchFamily="18" charset="0"/>
              </a:rPr>
              <a:t>run the Pending Exam Report in VTA, and</a:t>
            </a:r>
          </a:p>
          <a:p>
            <a:pPr marL="342900" indent="-342900">
              <a:spcAft>
                <a:spcPts val="600"/>
              </a:spcAft>
              <a:buClr>
                <a:schemeClr val="tx1"/>
              </a:buClr>
              <a:buFont typeface="Arial" panose="020B0604020202020204" pitchFamily="34" charset="0"/>
              <a:buChar char="•"/>
              <a:defRPr/>
            </a:pPr>
            <a:endParaRPr lang="en-US" sz="2000" dirty="0">
              <a:cs typeface="Times New Roman" panose="02020603050405020304" pitchFamily="18" charset="0"/>
            </a:endParaRPr>
          </a:p>
          <a:p>
            <a:pPr marL="342900" indent="-342900">
              <a:spcAft>
                <a:spcPts val="600"/>
              </a:spcAft>
              <a:buClr>
                <a:schemeClr val="tx1"/>
              </a:buClr>
              <a:buFont typeface="Arial" panose="020B0604020202020204" pitchFamily="34" charset="0"/>
              <a:buChar char="•"/>
              <a:defRPr/>
            </a:pPr>
            <a:r>
              <a:rPr lang="en-US" sz="2000" dirty="0">
                <a:cs typeface="Times New Roman" panose="02020603050405020304" pitchFamily="18" charset="0"/>
              </a:rPr>
              <a:t>follow up on any examination requests that the report shows have been pending more than 35 days. </a:t>
            </a:r>
            <a:endParaRPr lang="en-US" sz="2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E3B1-8D56-47B5-BABB-5B3120764F59}"/>
              </a:ext>
            </a:extLst>
          </p:cNvPr>
          <p:cNvSpPr>
            <a:spLocks noGrp="1"/>
          </p:cNvSpPr>
          <p:nvPr>
            <p:ph type="title"/>
            <p:custDataLst>
              <p:tags r:id="rId1"/>
            </p:custDataLst>
          </p:nvPr>
        </p:nvSpPr>
        <p:spPr>
          <a:xfrm>
            <a:off x="0" y="793629"/>
            <a:ext cx="9144000" cy="1086867"/>
          </a:xfrm>
        </p:spPr>
        <p:txBody>
          <a:bodyPr/>
          <a:lstStyle/>
          <a:p>
            <a:r>
              <a:rPr lang="en-US" dirty="0"/>
              <a:t>Actions once all examination reports are complete</a:t>
            </a:r>
          </a:p>
        </p:txBody>
      </p:sp>
      <p:sp>
        <p:nvSpPr>
          <p:cNvPr id="31747" name="Rectangle 3">
            <a:extLst>
              <a:ext uri="{FF2B5EF4-FFF2-40B4-BE49-F238E27FC236}">
                <a16:creationId xmlns:a16="http://schemas.microsoft.com/office/drawing/2014/main" id="{A9D1ECBE-2D0C-48B6-9D7C-4B99E069F614}"/>
              </a:ext>
            </a:extLst>
          </p:cNvPr>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a:buClr>
                <a:srgbClr val="1D3275"/>
              </a:buClr>
              <a:buFont typeface="Wingdings" panose="05000000000000000000" pitchFamily="2" charset="2"/>
              <a:buNone/>
              <a:defRPr/>
            </a:pPr>
            <a:r>
              <a:rPr lang="en-US" altLang="en-US" dirty="0"/>
              <a:t>MSCs must take the actions described in M21-1 Part III. Subpart i.2.D,7,e </a:t>
            </a:r>
          </a:p>
        </p:txBody>
      </p:sp>
      <p:sp>
        <p:nvSpPr>
          <p:cNvPr id="3" name="Slide Number Placeholder 2">
            <a:extLst>
              <a:ext uri="{FF2B5EF4-FFF2-40B4-BE49-F238E27FC236}">
                <a16:creationId xmlns:a16="http://schemas.microsoft.com/office/drawing/2014/main" id="{75CD167A-3D89-4ADA-8EB2-1488D659667E}"/>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29</a:t>
            </a:fld>
            <a:endParaRPr lang="en-US" altLang="en-US" dirty="0"/>
          </a:p>
        </p:txBody>
      </p:sp>
      <p:sp>
        <p:nvSpPr>
          <p:cNvPr id="5" name="TextBox 4">
            <a:extLst>
              <a:ext uri="{FF2B5EF4-FFF2-40B4-BE49-F238E27FC236}">
                <a16:creationId xmlns:a16="http://schemas.microsoft.com/office/drawing/2014/main" id="{7F9E6938-210B-4692-A594-0DA802C93F38}"/>
              </a:ext>
            </a:extLst>
          </p:cNvPr>
          <p:cNvSpPr txBox="1"/>
          <p:nvPr>
            <p:custDataLst>
              <p:tags r:id="rId4"/>
            </p:custDataLst>
          </p:nvPr>
        </p:nvSpPr>
        <p:spPr>
          <a:xfrm>
            <a:off x="457200" y="2718208"/>
            <a:ext cx="8229600" cy="390876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altLang="en-US" sz="2000" dirty="0"/>
              <a:t>Upload into eFolder</a:t>
            </a:r>
          </a:p>
          <a:p>
            <a:pPr marL="285750" indent="-285750">
              <a:spcAft>
                <a:spcPts val="600"/>
              </a:spcAft>
              <a:buClr>
                <a:schemeClr val="tx1"/>
              </a:buClr>
              <a:buFont typeface="Arial" panose="020B0604020202020204" pitchFamily="34" charset="0"/>
              <a:buChar char="•"/>
              <a:defRPr/>
            </a:pPr>
            <a:r>
              <a:rPr lang="en-US" altLang="en-US" sz="2000" dirty="0"/>
              <a:t>Ensure entire exam is available in VBMS and provide copies to PEBLO</a:t>
            </a:r>
          </a:p>
          <a:p>
            <a:pPr marL="285750" indent="-285750">
              <a:spcAft>
                <a:spcPts val="600"/>
              </a:spcAft>
              <a:buClr>
                <a:schemeClr val="tx1"/>
              </a:buClr>
              <a:buFont typeface="Arial" panose="020B0604020202020204" pitchFamily="34" charset="0"/>
              <a:buChar char="•"/>
              <a:defRPr/>
            </a:pPr>
            <a:r>
              <a:rPr lang="en-US" altLang="en-US" sz="2000" dirty="0"/>
              <a:t>Update VTA “med </a:t>
            </a:r>
            <a:r>
              <a:rPr lang="en-US" altLang="en-US" sz="2000" dirty="0" err="1"/>
              <a:t>eval</a:t>
            </a:r>
            <a:r>
              <a:rPr lang="en-US" altLang="en-US" sz="2000" dirty="0"/>
              <a:t> end date” field with date exams sent to PEBLO</a:t>
            </a:r>
          </a:p>
          <a:p>
            <a:pPr marL="285750" indent="-285750">
              <a:spcAft>
                <a:spcPts val="600"/>
              </a:spcAft>
              <a:buClr>
                <a:schemeClr val="tx1"/>
              </a:buClr>
              <a:buFont typeface="Arial" panose="020B0604020202020204" pitchFamily="34" charset="0"/>
              <a:buChar char="•"/>
              <a:defRPr/>
            </a:pPr>
            <a:r>
              <a:rPr lang="en-US" altLang="en-US" sz="2000" dirty="0"/>
              <a:t>Close tracked items</a:t>
            </a:r>
          </a:p>
          <a:p>
            <a:pPr marL="285750" indent="-285750">
              <a:spcAft>
                <a:spcPts val="600"/>
              </a:spcAft>
              <a:buClr>
                <a:schemeClr val="tx1"/>
              </a:buClr>
              <a:buFont typeface="Arial" panose="020B0604020202020204" pitchFamily="34" charset="0"/>
              <a:buChar char="•"/>
              <a:defRPr/>
            </a:pPr>
            <a:r>
              <a:rPr lang="en-US" altLang="en-US" sz="2000" dirty="0"/>
              <a:t>Ensure IDES Development Checklist is complete and uploaded into eFolder</a:t>
            </a:r>
          </a:p>
          <a:p>
            <a:pPr marL="285750" indent="-285750">
              <a:spcAft>
                <a:spcPts val="600"/>
              </a:spcAft>
              <a:buClr>
                <a:schemeClr val="tx1"/>
              </a:buClr>
              <a:buFont typeface="Arial" panose="020B0604020202020204" pitchFamily="34" charset="0"/>
              <a:buChar char="•"/>
              <a:defRPr/>
            </a:pPr>
            <a:r>
              <a:rPr lang="en-US" altLang="en-US" sz="2000" dirty="0"/>
              <a:t>Add the IDES Transfer to DRAS special issue indicator to one of the contentions in VBMS under EP 689. and Broker to DRAS</a:t>
            </a:r>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1AAE3BC4-CF36-4EEA-A735-106EEDAAE4AC}"/>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References</a:t>
            </a:r>
          </a:p>
        </p:txBody>
      </p:sp>
      <p:sp>
        <p:nvSpPr>
          <p:cNvPr id="5125" name="Rectangle 6">
            <a:extLst>
              <a:ext uri="{FF2B5EF4-FFF2-40B4-BE49-F238E27FC236}">
                <a16:creationId xmlns:a16="http://schemas.microsoft.com/office/drawing/2014/main" id="{ED2719C9-6E0C-4F28-994A-38EECD34EECD}"/>
              </a:ext>
            </a:extLst>
          </p:cNvPr>
          <p:cNvSpPr txBox="1">
            <a:spLocks noChangeArrowheads="1"/>
          </p:cNvSpPr>
          <p:nvPr>
            <p:custDataLst>
              <p:tags r:id="rId2"/>
            </p:custDataLst>
          </p:nvPr>
        </p:nvSpPr>
        <p:spPr bwMode="auto">
          <a:xfrm>
            <a:off x="381000" y="20574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C0000"/>
              </a:buClr>
              <a:buFont typeface="Wingdings" pitchFamily="2" charset="2"/>
              <a:buChar char="•"/>
              <a:defRPr sz="2800">
                <a:solidFill>
                  <a:srgbClr val="1D3275"/>
                </a:solidFill>
                <a:latin typeface="Tahoma" pitchFamily="34" charset="0"/>
              </a:defRPr>
            </a:lvl1pPr>
            <a:lvl2pPr marL="742950" indent="-285750" eaLnBrk="0" hangingPunct="0">
              <a:spcBef>
                <a:spcPct val="20000"/>
              </a:spcBef>
              <a:buChar char="–"/>
              <a:defRPr sz="2400">
                <a:solidFill>
                  <a:srgbClr val="1D3275"/>
                </a:solidFill>
                <a:latin typeface="Tahoma" pitchFamily="34" charset="0"/>
              </a:defRPr>
            </a:lvl2pPr>
            <a:lvl3pPr marL="1143000" indent="-228600" eaLnBrk="0" hangingPunct="0">
              <a:spcBef>
                <a:spcPct val="20000"/>
              </a:spcBef>
              <a:buClr>
                <a:srgbClr val="CC0000"/>
              </a:buClr>
              <a:buChar char="•"/>
              <a:defRPr sz="2000">
                <a:solidFill>
                  <a:srgbClr val="1D3275"/>
                </a:solidFill>
                <a:latin typeface="Tahoma" pitchFamily="34" charset="0"/>
              </a:defRPr>
            </a:lvl3pPr>
            <a:lvl4pPr marL="1600200" indent="-228600" eaLnBrk="0" hangingPunct="0">
              <a:spcBef>
                <a:spcPct val="20000"/>
              </a:spcBef>
              <a:buChar char="–"/>
              <a:defRPr sz="2000">
                <a:solidFill>
                  <a:srgbClr val="1D3275"/>
                </a:solidFill>
                <a:latin typeface="Tahoma" pitchFamily="34" charset="0"/>
              </a:defRPr>
            </a:lvl4pPr>
            <a:lvl5pPr marL="2057400" indent="-228600" eaLnBrk="0" hangingPunct="0">
              <a:spcBef>
                <a:spcPct val="20000"/>
              </a:spcBef>
              <a:buChar char="»"/>
              <a:defRPr sz="2000">
                <a:solidFill>
                  <a:srgbClr val="1D3275"/>
                </a:solidFill>
                <a:latin typeface="Tahoma" pitchFamily="34" charset="0"/>
              </a:defRPr>
            </a:lvl5pPr>
            <a:lvl6pPr marL="2514600" indent="-228600" eaLnBrk="0" fontAlgn="base" hangingPunct="0">
              <a:spcBef>
                <a:spcPct val="20000"/>
              </a:spcBef>
              <a:spcAft>
                <a:spcPct val="0"/>
              </a:spcAft>
              <a:buChar char="»"/>
              <a:defRPr sz="2000">
                <a:solidFill>
                  <a:srgbClr val="1D3275"/>
                </a:solidFill>
                <a:latin typeface="Tahoma" pitchFamily="34" charset="0"/>
              </a:defRPr>
            </a:lvl6pPr>
            <a:lvl7pPr marL="2971800" indent="-228600" eaLnBrk="0" fontAlgn="base" hangingPunct="0">
              <a:spcBef>
                <a:spcPct val="20000"/>
              </a:spcBef>
              <a:spcAft>
                <a:spcPct val="0"/>
              </a:spcAft>
              <a:buChar char="»"/>
              <a:defRPr sz="2000">
                <a:solidFill>
                  <a:srgbClr val="1D3275"/>
                </a:solidFill>
                <a:latin typeface="Tahoma" pitchFamily="34" charset="0"/>
              </a:defRPr>
            </a:lvl7pPr>
            <a:lvl8pPr marL="3429000" indent="-228600" eaLnBrk="0" fontAlgn="base" hangingPunct="0">
              <a:spcBef>
                <a:spcPct val="20000"/>
              </a:spcBef>
              <a:spcAft>
                <a:spcPct val="0"/>
              </a:spcAft>
              <a:buChar char="»"/>
              <a:defRPr sz="2000">
                <a:solidFill>
                  <a:srgbClr val="1D3275"/>
                </a:solidFill>
                <a:latin typeface="Tahoma" pitchFamily="34" charset="0"/>
              </a:defRPr>
            </a:lvl8pPr>
            <a:lvl9pPr marL="3886200" indent="-228600" eaLnBrk="0" fontAlgn="base" hangingPunct="0">
              <a:spcBef>
                <a:spcPct val="20000"/>
              </a:spcBef>
              <a:spcAft>
                <a:spcPct val="0"/>
              </a:spcAft>
              <a:buChar char="»"/>
              <a:defRPr sz="2000">
                <a:solidFill>
                  <a:srgbClr val="1D3275"/>
                </a:solidFill>
                <a:latin typeface="Tahoma" pitchFamily="34" charset="0"/>
              </a:defRPr>
            </a:lvl9pPr>
          </a:lstStyle>
          <a:p>
            <a:pPr>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rPr>
              <a:t>M21-1, Part III, Subpart i, Chapter 2, Section D.6, Requesting Examinations for IDES Participants</a:t>
            </a:r>
          </a:p>
          <a:p>
            <a:pPr>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rPr>
              <a:t>M21-1, Part III, Subpart I, Chapter 2, Section D.7,  Handling IDES Examination Reports and Other Evidence</a:t>
            </a:r>
          </a:p>
          <a:p>
            <a:pPr>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rPr>
              <a:t>M21-1, Part III, Subpart iv, Chapter 3, Section A.13.c.  General Medical Examinations and the SHA</a:t>
            </a:r>
          </a:p>
          <a:p>
            <a:pPr>
              <a:spcBef>
                <a:spcPts val="0"/>
              </a:spcBef>
              <a:spcAft>
                <a:spcPts val="600"/>
              </a:spcAft>
              <a:buClr>
                <a:schemeClr val="tx1"/>
              </a:buClr>
              <a:buFont typeface="Arial" panose="020B0604020202020204" pitchFamily="34" charset="0"/>
              <a:buChar char="•"/>
              <a:defRPr/>
            </a:pPr>
            <a:r>
              <a:rPr lang="en-US" sz="2000" dirty="0">
                <a:solidFill>
                  <a:schemeClr val="tx1"/>
                </a:solidFill>
                <a:latin typeface="+mj-lt"/>
              </a:rPr>
              <a:t>M21-1, Part III, Subpart iv, Chapter 3, Section A.15.e, Bookmarking Documents for Examiner Review</a:t>
            </a:r>
          </a:p>
          <a:p>
            <a:pPr>
              <a:spcBef>
                <a:spcPts val="0"/>
              </a:spcBef>
              <a:spcAft>
                <a:spcPts val="600"/>
              </a:spcAft>
              <a:buClr>
                <a:schemeClr val="tx1"/>
              </a:buClr>
              <a:buFont typeface="Arial" panose="020B0604020202020204" pitchFamily="34" charset="0"/>
              <a:buChar char="•"/>
              <a:defRPr/>
            </a:pPr>
            <a:r>
              <a:rPr lang="en-US" altLang="en-US" sz="2000" dirty="0">
                <a:solidFill>
                  <a:schemeClr val="tx1"/>
                </a:solidFill>
                <a:latin typeface="+mj-lt"/>
                <a:cs typeface="Times New Roman" panose="02020603050405020304" pitchFamily="18" charset="0"/>
              </a:rPr>
              <a:t>M21-1, Part III, Subpart </a:t>
            </a:r>
            <a:r>
              <a:rPr lang="en-US" altLang="en-US" sz="2000" dirty="0" err="1">
                <a:solidFill>
                  <a:schemeClr val="tx1"/>
                </a:solidFill>
                <a:latin typeface="+mj-lt"/>
                <a:cs typeface="Times New Roman" panose="02020603050405020304" pitchFamily="18" charset="0"/>
              </a:rPr>
              <a:t>i</a:t>
            </a:r>
            <a:r>
              <a:rPr lang="en-US" altLang="en-US" sz="2000" dirty="0">
                <a:solidFill>
                  <a:schemeClr val="tx1"/>
                </a:solidFill>
                <a:latin typeface="+mj-lt"/>
                <a:cs typeface="Times New Roman" panose="02020603050405020304" pitchFamily="18" charset="0"/>
              </a:rPr>
              <a:t>, 2, F - Special Situations Related to the Integrated Disability Evaluation System (IDES) </a:t>
            </a:r>
          </a:p>
        </p:txBody>
      </p:sp>
      <p:sp>
        <p:nvSpPr>
          <p:cNvPr id="3" name="Slide Number Placeholder 2">
            <a:extLst>
              <a:ext uri="{FF2B5EF4-FFF2-40B4-BE49-F238E27FC236}">
                <a16:creationId xmlns:a16="http://schemas.microsoft.com/office/drawing/2014/main" id="{DA1788E0-2935-46AC-A4C4-3FDC4676DA55}"/>
              </a:ext>
            </a:extLst>
          </p:cNvPr>
          <p:cNvSpPr>
            <a:spLocks noGrp="1"/>
          </p:cNvSpPr>
          <p:nvPr>
            <p:ph type="sldNum" sz="quarter" idx="12"/>
            <p:custDataLst>
              <p:tags r:id="rId3"/>
            </p:custDataLst>
          </p:nvPr>
        </p:nvSpPr>
        <p:spPr>
          <a:xfrm>
            <a:off x="6931152" y="6601976"/>
            <a:ext cx="2133600" cy="365125"/>
          </a:xfrm>
        </p:spPr>
        <p:txBody>
          <a:bodyPr/>
          <a:lstStyle/>
          <a:p>
            <a:fld id="{DE4AD01E-1FDA-4453-AAE9-6C22670E645B}" type="slidenum">
              <a:rPr lang="en-US" altLang="en-US" smtClean="0"/>
              <a:pPr/>
              <a:t>3</a:t>
            </a:fld>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3A28-E8B9-4691-9C2B-B947CC90B8E1}"/>
              </a:ext>
            </a:extLst>
          </p:cNvPr>
          <p:cNvSpPr>
            <a:spLocks noGrp="1"/>
          </p:cNvSpPr>
          <p:nvPr>
            <p:ph type="title"/>
            <p:custDataLst>
              <p:tags r:id="rId1"/>
            </p:custDataLst>
          </p:nvPr>
        </p:nvSpPr>
        <p:spPr>
          <a:xfrm>
            <a:off x="0" y="793629"/>
            <a:ext cx="9144000" cy="1086867"/>
          </a:xfrm>
        </p:spPr>
        <p:txBody>
          <a:bodyPr/>
          <a:lstStyle/>
          <a:p>
            <a:r>
              <a:rPr lang="en-US" dirty="0"/>
              <a:t>MSC Action Upon Return of Claims Folder From Exam Provider</a:t>
            </a:r>
          </a:p>
        </p:txBody>
      </p:sp>
      <p:sp>
        <p:nvSpPr>
          <p:cNvPr id="6148" name="Rectangle 3">
            <a:extLst>
              <a:ext uri="{FF2B5EF4-FFF2-40B4-BE49-F238E27FC236}">
                <a16:creationId xmlns:a16="http://schemas.microsoft.com/office/drawing/2014/main" id="{45B4F3DC-678B-420D-9BC2-AF1095C33896}"/>
              </a:ext>
            </a:extLst>
          </p:cNvPr>
          <p:cNvSpPr>
            <a:spLocks noGrp="1" noChangeArrowheads="1"/>
          </p:cNvSpPr>
          <p:nvPr>
            <p:ph idx="1"/>
            <p:custDataLst>
              <p:tags r:id="rId2"/>
            </p:custDataLst>
          </p:nvPr>
        </p:nvSpPr>
        <p:spPr>
          <a:xfrm>
            <a:off x="457200" y="2057401"/>
            <a:ext cx="8229600" cy="762000"/>
          </a:xfrm>
          <a:prstGeom prst="rect">
            <a:avLst/>
          </a:prstGeom>
        </p:spPr>
        <p:txBody>
          <a:bodyPr>
            <a:normAutofit fontScale="92500" lnSpcReduction="20000"/>
          </a:bodyPr>
          <a:lstStyle/>
          <a:p>
            <a:pPr marL="342900" indent="-342900">
              <a:buClr>
                <a:schemeClr val="tx1"/>
              </a:buClr>
              <a:buFont typeface="Arial" panose="020B0604020202020204" pitchFamily="34" charset="0"/>
              <a:buChar char="•"/>
              <a:defRPr/>
            </a:pPr>
            <a:r>
              <a:rPr lang="en-US" dirty="0"/>
              <a:t>Send all paper claims to be scanned into VBMS, and</a:t>
            </a:r>
          </a:p>
          <a:p>
            <a:pPr marL="342900" indent="-342900">
              <a:buClr>
                <a:schemeClr val="tx1"/>
              </a:buClr>
              <a:buFont typeface="Arial" panose="020B0604020202020204" pitchFamily="34" charset="0"/>
              <a:buChar char="•"/>
              <a:defRPr/>
            </a:pPr>
            <a:r>
              <a:rPr lang="en-US" dirty="0"/>
              <a:t>Provide the examination reports to the PEBLO</a:t>
            </a:r>
          </a:p>
          <a:p>
            <a:pPr marL="0" indent="0">
              <a:buClr>
                <a:srgbClr val="1D3275"/>
              </a:buClr>
              <a:buFont typeface="Wingdings" panose="05000000000000000000" pitchFamily="2" charset="2"/>
              <a:buNone/>
              <a:defRPr/>
            </a:pPr>
            <a:endParaRPr lang="en-US" sz="3200" dirty="0"/>
          </a:p>
          <a:p>
            <a:pPr marL="0" indent="0">
              <a:buClr>
                <a:srgbClr val="1D3275"/>
              </a:buClr>
              <a:buFont typeface="Wingdings" panose="05000000000000000000" pitchFamily="2" charset="2"/>
              <a:buNone/>
              <a:defRPr/>
            </a:pPr>
            <a:endParaRPr lang="en-US" sz="3200" dirty="0"/>
          </a:p>
        </p:txBody>
      </p:sp>
      <p:pic>
        <p:nvPicPr>
          <p:cNvPr id="32774" name="Picture 6">
            <a:extLst>
              <a:ext uri="{FF2B5EF4-FFF2-40B4-BE49-F238E27FC236}">
                <a16:creationId xmlns:a16="http://schemas.microsoft.com/office/drawing/2014/main" id="{5FA11BB1-55C5-4E1D-B150-DF95AC9CFF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2979100"/>
            <a:ext cx="7848600" cy="324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89C6D727-E4D0-42BC-A681-6D26C65B493C}"/>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30</a:t>
            </a:fld>
            <a:endParaRPr lang="en-US"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6AB4-6373-4A4D-9316-99D21F9E95B1}"/>
              </a:ext>
            </a:extLst>
          </p:cNvPr>
          <p:cNvSpPr>
            <a:spLocks noGrp="1"/>
          </p:cNvSpPr>
          <p:nvPr>
            <p:ph type="title"/>
            <p:custDataLst>
              <p:tags r:id="rId1"/>
            </p:custDataLst>
          </p:nvPr>
        </p:nvSpPr>
        <p:spPr>
          <a:xfrm>
            <a:off x="0" y="793629"/>
            <a:ext cx="9144000" cy="1086867"/>
          </a:xfrm>
        </p:spPr>
        <p:txBody>
          <a:bodyPr/>
          <a:lstStyle/>
          <a:p>
            <a:r>
              <a:rPr lang="en-US" dirty="0"/>
              <a:t>DRAS Review of Examination Reports for Sufficiency</a:t>
            </a:r>
          </a:p>
        </p:txBody>
      </p:sp>
      <p:sp>
        <p:nvSpPr>
          <p:cNvPr id="6148" name="Rectangle 3">
            <a:extLst>
              <a:ext uri="{FF2B5EF4-FFF2-40B4-BE49-F238E27FC236}">
                <a16:creationId xmlns:a16="http://schemas.microsoft.com/office/drawing/2014/main" id="{218A7C90-AE62-4C51-B126-B5013AD43FDE}"/>
              </a:ext>
            </a:extLst>
          </p:cNvPr>
          <p:cNvSpPr>
            <a:spLocks noGrp="1" noChangeArrowheads="1"/>
          </p:cNvSpPr>
          <p:nvPr>
            <p:ph idx="1"/>
            <p:custDataLst>
              <p:tags r:id="rId2"/>
            </p:custDataLst>
          </p:nvPr>
        </p:nvSpPr>
        <p:spPr>
          <a:xfrm>
            <a:off x="457200" y="2057401"/>
            <a:ext cx="8229600" cy="365126"/>
          </a:xfrm>
          <a:prstGeom prst="rect">
            <a:avLst/>
          </a:prstGeom>
        </p:spPr>
        <p:txBody>
          <a:bodyPr>
            <a:normAutofit fontScale="92500" lnSpcReduction="10000"/>
          </a:bodyPr>
          <a:lstStyle/>
          <a:p>
            <a:pPr marL="0" indent="0">
              <a:buClr>
                <a:srgbClr val="1D3275"/>
              </a:buClr>
              <a:buFont typeface="Wingdings" panose="05000000000000000000" pitchFamily="2" charset="2"/>
              <a:buNone/>
              <a:defRPr/>
            </a:pPr>
            <a:r>
              <a:rPr lang="en-US" dirty="0"/>
              <a:t>The DRAS will review the examinations and email the MSC that: </a:t>
            </a:r>
          </a:p>
        </p:txBody>
      </p:sp>
      <p:sp>
        <p:nvSpPr>
          <p:cNvPr id="3" name="Slide Number Placeholder 2">
            <a:extLst>
              <a:ext uri="{FF2B5EF4-FFF2-40B4-BE49-F238E27FC236}">
                <a16:creationId xmlns:a16="http://schemas.microsoft.com/office/drawing/2014/main" id="{4602F15C-5660-4F0B-A655-FE1F93CB2F57}"/>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31</a:t>
            </a:fld>
            <a:endParaRPr lang="en-US" altLang="en-US" dirty="0"/>
          </a:p>
        </p:txBody>
      </p:sp>
      <p:sp>
        <p:nvSpPr>
          <p:cNvPr id="5" name="TextBox 4">
            <a:extLst>
              <a:ext uri="{FF2B5EF4-FFF2-40B4-BE49-F238E27FC236}">
                <a16:creationId xmlns:a16="http://schemas.microsoft.com/office/drawing/2014/main" id="{F1AD734C-D0F1-4A57-93C5-13B9B5042D28}"/>
              </a:ext>
            </a:extLst>
          </p:cNvPr>
          <p:cNvSpPr txBox="1"/>
          <p:nvPr>
            <p:custDataLst>
              <p:tags r:id="rId4"/>
            </p:custDataLst>
          </p:nvPr>
        </p:nvSpPr>
        <p:spPr>
          <a:xfrm>
            <a:off x="457200" y="2840852"/>
            <a:ext cx="8229600" cy="1400383"/>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t>The examinations for IDES case have been reviewed and have been found to be sufficient for rating purposes, or</a:t>
            </a:r>
          </a:p>
          <a:p>
            <a:pPr marL="342900" indent="-342900">
              <a:spcAft>
                <a:spcPts val="600"/>
              </a:spcAft>
              <a:buClr>
                <a:schemeClr val="tx1"/>
              </a:buClr>
              <a:buFont typeface="Arial" panose="020B0604020202020204" pitchFamily="34" charset="0"/>
              <a:buChar char="•"/>
              <a:defRPr/>
            </a:pPr>
            <a:r>
              <a:rPr lang="en-US" sz="2000" dirty="0"/>
              <a:t>The examinations for IDES case] have been reviewed and have been found to be insufficient for rating purposes. </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971E-99A9-4385-BBDC-905780A51764}"/>
              </a:ext>
            </a:extLst>
          </p:cNvPr>
          <p:cNvSpPr>
            <a:spLocks noGrp="1"/>
          </p:cNvSpPr>
          <p:nvPr>
            <p:ph type="title"/>
            <p:custDataLst>
              <p:tags r:id="rId1"/>
            </p:custDataLst>
          </p:nvPr>
        </p:nvSpPr>
        <p:spPr>
          <a:xfrm>
            <a:off x="0" y="793629"/>
            <a:ext cx="9144000" cy="1086867"/>
          </a:xfrm>
        </p:spPr>
        <p:txBody>
          <a:bodyPr/>
          <a:lstStyle/>
          <a:p>
            <a:r>
              <a:rPr lang="en-US" dirty="0"/>
              <a:t>Examination Report Is Insufficient</a:t>
            </a:r>
          </a:p>
        </p:txBody>
      </p:sp>
      <p:sp>
        <p:nvSpPr>
          <p:cNvPr id="6148" name="Rectangle 3">
            <a:extLst>
              <a:ext uri="{FF2B5EF4-FFF2-40B4-BE49-F238E27FC236}">
                <a16:creationId xmlns:a16="http://schemas.microsoft.com/office/drawing/2014/main" id="{84FF49BE-0FB8-48DB-A048-9E7C6130C200}"/>
              </a:ext>
            </a:extLst>
          </p:cNvPr>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a:buClr>
                <a:srgbClr val="1D3275"/>
              </a:buClr>
              <a:buFont typeface="Wingdings" panose="05000000000000000000" pitchFamily="2" charset="2"/>
              <a:buNone/>
              <a:defRPr/>
            </a:pPr>
            <a:r>
              <a:rPr lang="en-US" dirty="0"/>
              <a:t>If a DRAS reports that an IDES examination is insufficient for rating purposes, the MSC must </a:t>
            </a:r>
          </a:p>
        </p:txBody>
      </p:sp>
      <p:sp>
        <p:nvSpPr>
          <p:cNvPr id="3" name="Slide Number Placeholder 2">
            <a:extLst>
              <a:ext uri="{FF2B5EF4-FFF2-40B4-BE49-F238E27FC236}">
                <a16:creationId xmlns:a16="http://schemas.microsoft.com/office/drawing/2014/main" id="{77E5352F-503E-40B3-A39D-C2ADF40690F3}"/>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32</a:t>
            </a:fld>
            <a:endParaRPr lang="en-US" altLang="en-US" dirty="0"/>
          </a:p>
        </p:txBody>
      </p:sp>
      <p:sp>
        <p:nvSpPr>
          <p:cNvPr id="5" name="TextBox 4">
            <a:extLst>
              <a:ext uri="{FF2B5EF4-FFF2-40B4-BE49-F238E27FC236}">
                <a16:creationId xmlns:a16="http://schemas.microsoft.com/office/drawing/2014/main" id="{B3CD4F09-533B-47E3-8EEA-11530B54527E}"/>
              </a:ext>
            </a:extLst>
          </p:cNvPr>
          <p:cNvSpPr txBox="1"/>
          <p:nvPr>
            <p:custDataLst>
              <p:tags r:id="rId4"/>
            </p:custDataLst>
          </p:nvPr>
        </p:nvSpPr>
        <p:spPr>
          <a:xfrm>
            <a:off x="457200" y="2741255"/>
            <a:ext cx="8229600" cy="1092607"/>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t>notify the participant’s PEBLO of the DRAS’s findings, and</a:t>
            </a:r>
          </a:p>
          <a:p>
            <a:pPr marL="342900" indent="-342900">
              <a:spcAft>
                <a:spcPts val="600"/>
              </a:spcAft>
              <a:buClr>
                <a:schemeClr val="tx1"/>
              </a:buClr>
              <a:buFont typeface="Arial" panose="020B0604020202020204" pitchFamily="34" charset="0"/>
              <a:buChar char="•"/>
              <a:defRPr/>
            </a:pPr>
            <a:r>
              <a:rPr lang="en-US" sz="2000" dirty="0"/>
              <a:t>provide the PEBLO with a copy of the new or revised VA examination report that replaces the insufficient report. </a:t>
            </a:r>
          </a:p>
        </p:txBody>
      </p:sp>
      <p:sp>
        <p:nvSpPr>
          <p:cNvPr id="8" name="TextBox 7">
            <a:extLst>
              <a:ext uri="{FF2B5EF4-FFF2-40B4-BE49-F238E27FC236}">
                <a16:creationId xmlns:a16="http://schemas.microsoft.com/office/drawing/2014/main" id="{645A6DCD-9B7B-4677-AA1C-5494A0C4B5D9}"/>
              </a:ext>
            </a:extLst>
          </p:cNvPr>
          <p:cNvSpPr txBox="1"/>
          <p:nvPr>
            <p:custDataLst>
              <p:tags r:id="rId5"/>
            </p:custDataLst>
          </p:nvPr>
        </p:nvSpPr>
        <p:spPr>
          <a:xfrm>
            <a:off x="457200" y="4342661"/>
            <a:ext cx="8229600" cy="677108"/>
          </a:xfrm>
          <a:prstGeom prst="rect">
            <a:avLst/>
          </a:prstGeom>
          <a:noFill/>
        </p:spPr>
        <p:txBody>
          <a:bodyPr wrap="square" rtlCol="0">
            <a:spAutoFit/>
          </a:bodyPr>
          <a:lstStyle/>
          <a:p>
            <a:pPr>
              <a:spcAft>
                <a:spcPts val="600"/>
              </a:spcAft>
            </a:pPr>
            <a:r>
              <a:rPr lang="en-US" sz="2000" dirty="0"/>
              <a:t>Note: </a:t>
            </a:r>
            <a:r>
              <a:rPr lang="en-US" dirty="0"/>
              <a:t>The DRAS will complete follow-up actions to the examination facility for insufficient examination reports.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56D7-6EAE-4750-BAE6-D775A97D49F4}"/>
              </a:ext>
            </a:extLst>
          </p:cNvPr>
          <p:cNvSpPr>
            <a:spLocks noGrp="1"/>
          </p:cNvSpPr>
          <p:nvPr>
            <p:ph type="title"/>
            <p:custDataLst>
              <p:tags r:id="rId1"/>
            </p:custDataLst>
          </p:nvPr>
        </p:nvSpPr>
        <p:spPr>
          <a:xfrm>
            <a:off x="0" y="2885566"/>
            <a:ext cx="9144000" cy="1086867"/>
          </a:xfrm>
        </p:spPr>
        <p:txBody>
          <a:bodyPr/>
          <a:lstStyle/>
          <a:p>
            <a:r>
              <a:rPr lang="en-US" dirty="0"/>
              <a:t>Review</a:t>
            </a:r>
          </a:p>
        </p:txBody>
      </p:sp>
      <p:sp>
        <p:nvSpPr>
          <p:cNvPr id="3" name="Slide Number Placeholder 2">
            <a:extLst>
              <a:ext uri="{FF2B5EF4-FFF2-40B4-BE49-F238E27FC236}">
                <a16:creationId xmlns:a16="http://schemas.microsoft.com/office/drawing/2014/main" id="{A85C0068-BD2B-4EC3-AF98-5C1A305BF57E}"/>
              </a:ext>
            </a:extLst>
          </p:cNvPr>
          <p:cNvSpPr>
            <a:spLocks noGrp="1"/>
          </p:cNvSpPr>
          <p:nvPr>
            <p:ph type="sldNum" sz="quarter" idx="12"/>
            <p:custDataLst>
              <p:tags r:id="rId2"/>
            </p:custDataLst>
          </p:nvPr>
        </p:nvSpPr>
        <p:spPr>
          <a:xfrm>
            <a:off x="6931152" y="6601976"/>
            <a:ext cx="2133600" cy="365125"/>
          </a:xfrm>
        </p:spPr>
        <p:txBody>
          <a:bodyPr/>
          <a:lstStyle/>
          <a:p>
            <a:fld id="{DE4AD01E-1FDA-4453-AAE9-6C22670E645B}" type="slidenum">
              <a:rPr lang="en-US" altLang="en-US" smtClean="0"/>
              <a:pPr/>
              <a:t>33</a:t>
            </a:fld>
            <a:endParaRPr lang="en-US"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56D7-6EAE-4750-BAE6-D775A97D49F4}"/>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3" name="Slide Number Placeholder 2">
            <a:extLst>
              <a:ext uri="{FF2B5EF4-FFF2-40B4-BE49-F238E27FC236}">
                <a16:creationId xmlns:a16="http://schemas.microsoft.com/office/drawing/2014/main" id="{A85C0068-BD2B-4EC3-AF98-5C1A305BF57E}"/>
              </a:ext>
            </a:extLst>
          </p:cNvPr>
          <p:cNvSpPr>
            <a:spLocks noGrp="1"/>
          </p:cNvSpPr>
          <p:nvPr>
            <p:ph type="sldNum" sz="quarter" idx="12"/>
            <p:custDataLst>
              <p:tags r:id="rId2"/>
            </p:custDataLst>
          </p:nvPr>
        </p:nvSpPr>
        <p:spPr>
          <a:xfrm>
            <a:off x="6931152" y="6601976"/>
            <a:ext cx="2133600" cy="365125"/>
          </a:xfrm>
        </p:spPr>
        <p:txBody>
          <a:bodyPr/>
          <a:lstStyle/>
          <a:p>
            <a:fld id="{DE4AD01E-1FDA-4453-AAE9-6C22670E645B}" type="slidenum">
              <a:rPr lang="en-US" altLang="en-US" smtClean="0"/>
              <a:pPr/>
              <a:t>34</a:t>
            </a:fld>
            <a:endParaRPr lang="en-US" altLang="en-US" dirty="0"/>
          </a:p>
        </p:txBody>
      </p:sp>
    </p:spTree>
    <p:extLst>
      <p:ext uri="{BB962C8B-B14F-4D97-AF65-F5344CB8AC3E}">
        <p14:creationId xmlns:p14="http://schemas.microsoft.com/office/powerpoint/2010/main" val="17127480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91DE60AC-F5A4-426F-B514-CDF1A56EAFA4}"/>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Prerequisites</a:t>
            </a:r>
          </a:p>
        </p:txBody>
      </p:sp>
      <p:sp>
        <p:nvSpPr>
          <p:cNvPr id="6148" name="Rectangle 3">
            <a:extLst>
              <a:ext uri="{FF2B5EF4-FFF2-40B4-BE49-F238E27FC236}">
                <a16:creationId xmlns:a16="http://schemas.microsoft.com/office/drawing/2014/main" id="{730931AD-6DCD-44C5-A95F-FD5D43C7A271}"/>
              </a:ext>
            </a:extLst>
          </p:cNvPr>
          <p:cNvSpPr>
            <a:spLocks noGrp="1" noChangeArrowheads="1"/>
          </p:cNvSpPr>
          <p:nvPr>
            <p:ph idx="1"/>
            <p:custDataLst>
              <p:tags r:id="rId2"/>
            </p:custDataLst>
          </p:nvPr>
        </p:nvSpPr>
        <p:spPr>
          <a:xfrm>
            <a:off x="457200" y="2057401"/>
            <a:ext cx="8229600" cy="685800"/>
          </a:xfrm>
          <a:prstGeom prst="rect">
            <a:avLst/>
          </a:prstGeom>
        </p:spPr>
        <p:txBody>
          <a:bodyPr>
            <a:normAutofit fontScale="92500" lnSpcReduction="20000"/>
          </a:bodyPr>
          <a:lstStyle/>
          <a:p>
            <a:pPr marL="3175" indent="-3175">
              <a:buClr>
                <a:srgbClr val="1D3275"/>
              </a:buClr>
              <a:buFont typeface="Wingdings" panose="05000000000000000000" pitchFamily="2" charset="2"/>
              <a:buNone/>
              <a:defRPr/>
            </a:pPr>
            <a:r>
              <a:rPr lang="en-US" dirty="0">
                <a:cs typeface="Times New Roman" panose="02020603050405020304" pitchFamily="18" charset="0"/>
              </a:rPr>
              <a:t>Prior to requesting a VA exam, the MSC ensures the following have been completed </a:t>
            </a:r>
          </a:p>
          <a:p>
            <a:pPr>
              <a:buClr>
                <a:srgbClr val="1D3275"/>
              </a:buClr>
              <a:buFont typeface="Wingdings" panose="05000000000000000000" pitchFamily="2" charset="2"/>
              <a:buChar char="Ø"/>
              <a:defRPr/>
            </a:pPr>
            <a:endParaRPr lang="en-US" dirty="0">
              <a:cs typeface="Times New Roman" panose="02020603050405020304" pitchFamily="18" charset="0"/>
            </a:endParaRPr>
          </a:p>
          <a:p>
            <a:pPr>
              <a:buClr>
                <a:srgbClr val="1D3275"/>
              </a:buClr>
              <a:buFont typeface="Wingdings" panose="05000000000000000000" pitchFamily="2" charset="2"/>
              <a:buNone/>
              <a:defRPr/>
            </a:pPr>
            <a:endParaRPr lang="en-US" dirty="0">
              <a:cs typeface="Times New Roman" panose="02020603050405020304" pitchFamily="18" charset="0"/>
            </a:endParaRPr>
          </a:p>
          <a:p>
            <a:pPr>
              <a:buClr>
                <a:srgbClr val="1D3275"/>
              </a:buClr>
              <a:buFont typeface="Wingdings" panose="05000000000000000000" pitchFamily="2" charset="2"/>
              <a:buNone/>
              <a:defRPr/>
            </a:pPr>
            <a:endParaRPr lang="en-US" dirty="0"/>
          </a:p>
        </p:txBody>
      </p:sp>
      <p:sp>
        <p:nvSpPr>
          <p:cNvPr id="2" name="Slide Number Placeholder 1">
            <a:extLst>
              <a:ext uri="{FF2B5EF4-FFF2-40B4-BE49-F238E27FC236}">
                <a16:creationId xmlns:a16="http://schemas.microsoft.com/office/drawing/2014/main" id="{53985CC4-8E9B-4D21-B045-103F06BAFD7A}"/>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4</a:t>
            </a:fld>
            <a:endParaRPr lang="en-US" altLang="en-US" dirty="0"/>
          </a:p>
        </p:txBody>
      </p:sp>
      <p:sp>
        <p:nvSpPr>
          <p:cNvPr id="3" name="TextBox 2">
            <a:extLst>
              <a:ext uri="{FF2B5EF4-FFF2-40B4-BE49-F238E27FC236}">
                <a16:creationId xmlns:a16="http://schemas.microsoft.com/office/drawing/2014/main" id="{AE473724-F124-4D6E-8C5A-87B2071E4781}"/>
              </a:ext>
            </a:extLst>
          </p:cNvPr>
          <p:cNvSpPr txBox="1"/>
          <p:nvPr>
            <p:custDataLst>
              <p:tags r:id="rId4"/>
            </p:custDataLst>
          </p:nvPr>
        </p:nvSpPr>
        <p:spPr>
          <a:xfrm>
            <a:off x="457200" y="2920106"/>
            <a:ext cx="8229600" cy="2554545"/>
          </a:xfrm>
          <a:prstGeom prst="rect">
            <a:avLst/>
          </a:prstGeom>
          <a:noFill/>
        </p:spPr>
        <p:txBody>
          <a:bodyPr wrap="square" rtlCol="0">
            <a:spAutoFit/>
          </a:bodyPr>
          <a:lstStyle/>
          <a:p>
            <a:pPr marL="511175" indent="-285750">
              <a:spcAft>
                <a:spcPts val="600"/>
              </a:spcAft>
              <a:buClr>
                <a:schemeClr val="tx1"/>
              </a:buClr>
              <a:buFont typeface="Arial" panose="020B0604020202020204" pitchFamily="34" charset="0"/>
              <a:buChar char="•"/>
              <a:defRPr/>
            </a:pPr>
            <a:r>
              <a:rPr lang="en-US" sz="2000" dirty="0">
                <a:cs typeface="Times New Roman" panose="02020603050405020304" pitchFamily="18" charset="0"/>
              </a:rPr>
              <a:t>proper referral from the PEBLO has been received</a:t>
            </a:r>
          </a:p>
          <a:p>
            <a:pPr marL="511175" indent="-285750">
              <a:spcAft>
                <a:spcPts val="600"/>
              </a:spcAft>
              <a:buClr>
                <a:schemeClr val="tx1"/>
              </a:buClr>
              <a:buFont typeface="Arial" panose="020B0604020202020204" pitchFamily="34" charset="0"/>
              <a:buChar char="•"/>
              <a:defRPr/>
            </a:pPr>
            <a:r>
              <a:rPr lang="en-US" sz="2000" dirty="0">
                <a:cs typeface="Times New Roman" panose="02020603050405020304" pitchFamily="18" charset="0"/>
              </a:rPr>
              <a:t>Service Treatment Records (STRs) are reviewed bookmarked, annotated, and tabbed</a:t>
            </a:r>
          </a:p>
          <a:p>
            <a:pPr marL="511175" indent="-285750">
              <a:spcAft>
                <a:spcPts val="600"/>
              </a:spcAft>
              <a:buClr>
                <a:schemeClr val="tx1"/>
              </a:buClr>
              <a:buFont typeface="Arial" panose="020B0604020202020204" pitchFamily="34" charset="0"/>
              <a:buChar char="•"/>
              <a:defRPr/>
            </a:pPr>
            <a:r>
              <a:rPr lang="en-US" sz="2000" dirty="0">
                <a:cs typeface="Times New Roman" panose="02020603050405020304" pitchFamily="18" charset="0"/>
              </a:rPr>
              <a:t>initial interview with Service Member has been completed</a:t>
            </a:r>
          </a:p>
          <a:p>
            <a:pPr marL="511175" indent="-285750">
              <a:spcAft>
                <a:spcPts val="600"/>
              </a:spcAft>
              <a:buClr>
                <a:schemeClr val="tx1"/>
              </a:buClr>
              <a:buFont typeface="Arial" panose="020B0604020202020204" pitchFamily="34" charset="0"/>
              <a:buChar char="•"/>
              <a:defRPr/>
            </a:pPr>
            <a:r>
              <a:rPr lang="en-US" sz="2000" dirty="0">
                <a:cs typeface="Times New Roman" panose="02020603050405020304" pitchFamily="18" charset="0"/>
              </a:rPr>
              <a:t>VA Form 21-0819 has been completed</a:t>
            </a:r>
          </a:p>
          <a:p>
            <a:pPr marL="511175" indent="-285750">
              <a:spcAft>
                <a:spcPts val="600"/>
              </a:spcAft>
              <a:buClr>
                <a:schemeClr val="tx1"/>
              </a:buClr>
              <a:buFont typeface="Arial" panose="020B0604020202020204" pitchFamily="34" charset="0"/>
              <a:buChar char="•"/>
              <a:defRPr/>
            </a:pPr>
            <a:r>
              <a:rPr lang="en-US" sz="2000" dirty="0">
                <a:cs typeface="Times New Roman" panose="02020603050405020304" pitchFamily="18" charset="0"/>
              </a:rPr>
              <a:t>All referred and claimed contentions have been entered into VBMS under EP 689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a:extLst>
              <a:ext uri="{FF2B5EF4-FFF2-40B4-BE49-F238E27FC236}">
                <a16:creationId xmlns:a16="http://schemas.microsoft.com/office/drawing/2014/main" id="{E512FAAF-76EF-4FA7-9E91-4436B36348F7}"/>
              </a:ext>
            </a:extLst>
          </p:cNvPr>
          <p:cNvSpPr>
            <a:spLocks noGrp="1" noChangeArrowheads="1"/>
          </p:cNvSpPr>
          <p:nvPr>
            <p:ph type="title"/>
            <p:custDataLst>
              <p:tags r:id="rId1"/>
            </p:custDataLst>
          </p:nvPr>
        </p:nvSpPr>
        <p:spPr>
          <a:xfrm>
            <a:off x="0" y="793629"/>
            <a:ext cx="9144000" cy="1086867"/>
          </a:xfrm>
        </p:spPr>
        <p:txBody>
          <a:bodyPr/>
          <a:lstStyle/>
          <a:p>
            <a:pPr>
              <a:defRPr/>
            </a:pPr>
            <a:r>
              <a:rPr lang="en-US" b="1" dirty="0"/>
              <a:t>IDES VA Exam Requests</a:t>
            </a:r>
          </a:p>
        </p:txBody>
      </p:sp>
      <p:sp>
        <p:nvSpPr>
          <p:cNvPr id="6148" name="Rectangle 3">
            <a:extLst>
              <a:ext uri="{FF2B5EF4-FFF2-40B4-BE49-F238E27FC236}">
                <a16:creationId xmlns:a16="http://schemas.microsoft.com/office/drawing/2014/main" id="{0BC15334-A83D-41D9-BD6B-B69826561879}"/>
              </a:ext>
            </a:extLst>
          </p:cNvPr>
          <p:cNvSpPr>
            <a:spLocks noGrp="1" noChangeArrowheads="1"/>
          </p:cNvSpPr>
          <p:nvPr>
            <p:ph idx="1"/>
            <p:custDataLst>
              <p:tags r:id="rId2"/>
            </p:custDataLst>
          </p:nvPr>
        </p:nvSpPr>
        <p:spPr>
          <a:xfrm>
            <a:off x="457200" y="2057400"/>
            <a:ext cx="8229600" cy="3916363"/>
          </a:xfrm>
          <a:prstGeom prst="rect">
            <a:avLst/>
          </a:prstGeom>
        </p:spPr>
        <p:txBody>
          <a:bodyPr/>
          <a:lstStyle/>
          <a:p>
            <a:pPr>
              <a:defRPr/>
            </a:pPr>
            <a:r>
              <a:rPr lang="en-US" dirty="0">
                <a:cs typeface="Times New Roman" panose="02020603050405020304" pitchFamily="18" charset="0"/>
              </a:rPr>
              <a:t>Request a VA exam for each potentially unfitting condition indicated in Section I of VA Form 21-0819.</a:t>
            </a:r>
          </a:p>
          <a:p>
            <a:pPr>
              <a:defRPr/>
            </a:pPr>
            <a:endParaRPr lang="en-US" dirty="0">
              <a:cs typeface="Times New Roman" panose="02020603050405020304" pitchFamily="18" charset="0"/>
            </a:endParaRPr>
          </a:p>
          <a:p>
            <a:pPr>
              <a:defRPr/>
            </a:pPr>
            <a:r>
              <a:rPr lang="en-US" dirty="0">
                <a:cs typeface="Times New Roman" panose="02020603050405020304" pitchFamily="18" charset="0"/>
              </a:rPr>
              <a:t>At each IDES location, a local agreement specifies whether VHA to include VHA fee-basis examiners, VBA,  or DoD  is responsibility for conducting IDES examinations.</a:t>
            </a:r>
          </a:p>
          <a:p>
            <a:pPr>
              <a:defRPr/>
            </a:pPr>
            <a:endParaRPr lang="en-US" dirty="0">
              <a:cs typeface="Times New Roman" panose="02020603050405020304" pitchFamily="18" charset="0"/>
            </a:endParaRPr>
          </a:p>
          <a:p>
            <a:pPr>
              <a:defRPr/>
            </a:pPr>
            <a:r>
              <a:rPr lang="en-US" dirty="0">
                <a:cs typeface="Times New Roman" panose="02020603050405020304" pitchFamily="18" charset="0"/>
              </a:rPr>
              <a:t>MSCs must submit examination requests to the specific providers noted in local agreements.</a:t>
            </a:r>
          </a:p>
          <a:p>
            <a:pPr>
              <a:buClr>
                <a:srgbClr val="1D3275"/>
              </a:buClr>
              <a:buFont typeface="Wingdings" panose="05000000000000000000" pitchFamily="2" charset="2"/>
              <a:buChar char="Ø"/>
              <a:defRPr/>
            </a:pPr>
            <a:endParaRPr lang="en-US" dirty="0">
              <a:cs typeface="Times New Roman" panose="02020603050405020304" pitchFamily="18" charset="0"/>
            </a:endParaRPr>
          </a:p>
          <a:p>
            <a:pPr marL="3175" indent="-3175">
              <a:buClr>
                <a:srgbClr val="1D3275"/>
              </a:buClr>
              <a:buFont typeface="Wingdings" panose="05000000000000000000" pitchFamily="2" charset="2"/>
              <a:buNone/>
              <a:defRPr/>
            </a:pPr>
            <a:endParaRPr lang="en-US" dirty="0">
              <a:cs typeface="Times New Roman" panose="02020603050405020304" pitchFamily="18" charset="0"/>
            </a:endParaRPr>
          </a:p>
          <a:p>
            <a:pPr>
              <a:buClr>
                <a:srgbClr val="1D3275"/>
              </a:buClr>
              <a:buFont typeface="Wingdings" panose="05000000000000000000" pitchFamily="2" charset="2"/>
              <a:buNone/>
              <a:defRPr/>
            </a:pPr>
            <a:endParaRPr lang="en-US" dirty="0">
              <a:cs typeface="Times New Roman" panose="02020603050405020304" pitchFamily="18" charset="0"/>
            </a:endParaRPr>
          </a:p>
          <a:p>
            <a:pPr>
              <a:buClr>
                <a:srgbClr val="1D3275"/>
              </a:buClr>
              <a:buFont typeface="Wingdings" panose="05000000000000000000" pitchFamily="2" charset="2"/>
              <a:buNone/>
              <a:defRPr/>
            </a:pPr>
            <a:endParaRPr lang="en-US"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0818BFD-2245-49A6-885A-DE74EA5D5C79}"/>
              </a:ext>
            </a:extLst>
          </p:cNvPr>
          <p:cNvSpPr>
            <a:spLocks noGrp="1"/>
          </p:cNvSpPr>
          <p:nvPr>
            <p:ph type="sldNum" sz="quarter" idx="12"/>
            <p:custDataLst>
              <p:tags r:id="rId3"/>
            </p:custDataLst>
          </p:nvPr>
        </p:nvSpPr>
        <p:spPr>
          <a:xfrm>
            <a:off x="6931152" y="6601976"/>
            <a:ext cx="2133600" cy="365125"/>
          </a:xfrm>
        </p:spPr>
        <p:txBody>
          <a:bodyPr/>
          <a:lstStyle/>
          <a:p>
            <a:fld id="{DE4AD01E-1FDA-4453-AAE9-6C22670E645B}" type="slidenum">
              <a:rPr lang="en-US" altLang="en-US" smtClean="0"/>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4B1D26-3B8B-4C2A-B2C5-F6ABAAFF146A}"/>
              </a:ext>
            </a:extLst>
          </p:cNvPr>
          <p:cNvSpPr>
            <a:spLocks noGrp="1"/>
          </p:cNvSpPr>
          <p:nvPr>
            <p:ph type="title"/>
            <p:custDataLst>
              <p:tags r:id="rId1"/>
            </p:custDataLst>
          </p:nvPr>
        </p:nvSpPr>
        <p:spPr>
          <a:xfrm>
            <a:off x="0" y="793629"/>
            <a:ext cx="9144000" cy="1086867"/>
          </a:xfrm>
        </p:spPr>
        <p:txBody>
          <a:bodyPr/>
          <a:lstStyle/>
          <a:p>
            <a:r>
              <a:rPr lang="en-US" dirty="0"/>
              <a:t>Determine appropriate IDES exam location</a:t>
            </a:r>
          </a:p>
        </p:txBody>
      </p:sp>
      <p:sp>
        <p:nvSpPr>
          <p:cNvPr id="8196" name="TextBox 3">
            <a:extLst>
              <a:ext uri="{FF2B5EF4-FFF2-40B4-BE49-F238E27FC236}">
                <a16:creationId xmlns:a16="http://schemas.microsoft.com/office/drawing/2014/main" id="{C1886B37-B590-42D3-A9C2-542A9D1CC07C}"/>
              </a:ext>
            </a:extLst>
          </p:cNvPr>
          <p:cNvSpPr txBox="1">
            <a:spLocks noChangeArrowheads="1"/>
          </p:cNvSpPr>
          <p:nvPr>
            <p:custDataLst>
              <p:tags r:id="rId2"/>
            </p:custDataLst>
          </p:nvPr>
        </p:nvSpPr>
        <p:spPr bwMode="auto">
          <a:xfrm>
            <a:off x="571500" y="1752600"/>
            <a:ext cx="8001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rgbClr val="CC0000"/>
              </a:buClr>
              <a:buFont typeface="Wingdings" panose="05000000000000000000" pitchFamily="2" charset="2"/>
              <a:buChar char="•"/>
              <a:defRPr sz="2800">
                <a:solidFill>
                  <a:srgbClr val="1D3275"/>
                </a:solidFill>
                <a:latin typeface="Times New Roman" panose="02020603050405020304" pitchFamily="18" charset="0"/>
              </a:defRPr>
            </a:lvl1pPr>
            <a:lvl2pPr marL="914400" indent="-457200" eaLnBrk="0" hangingPunct="0">
              <a:spcBef>
                <a:spcPct val="20000"/>
              </a:spcBef>
              <a:buChar char="–"/>
              <a:defRPr sz="2400">
                <a:solidFill>
                  <a:srgbClr val="1D3275"/>
                </a:solidFill>
                <a:latin typeface="Tahoma" panose="020B0604030504040204" pitchFamily="34" charset="0"/>
              </a:defRPr>
            </a:lvl2pPr>
            <a:lvl3pPr marL="1143000" indent="-228600" eaLnBrk="0" hangingPunct="0">
              <a:spcBef>
                <a:spcPct val="20000"/>
              </a:spcBef>
              <a:buClr>
                <a:srgbClr val="CC0000"/>
              </a:buClr>
              <a:buChar char="•"/>
              <a:defRPr sz="2000">
                <a:solidFill>
                  <a:srgbClr val="1D3275"/>
                </a:solidFill>
                <a:latin typeface="Tahoma" panose="020B0604030504040204" pitchFamily="34" charset="0"/>
              </a:defRPr>
            </a:lvl3pPr>
            <a:lvl4pPr marL="1600200" indent="-228600" eaLnBrk="0" hangingPunct="0">
              <a:spcBef>
                <a:spcPct val="20000"/>
              </a:spcBef>
              <a:buChar char="–"/>
              <a:defRPr sz="2000">
                <a:solidFill>
                  <a:srgbClr val="1D3275"/>
                </a:solidFill>
                <a:latin typeface="Tahoma" panose="020B0604030504040204" pitchFamily="34" charset="0"/>
              </a:defRPr>
            </a:lvl4pPr>
            <a:lvl5pPr marL="2057400" indent="-228600" eaLnBrk="0" hangingPunct="0">
              <a:spcBef>
                <a:spcPct val="20000"/>
              </a:spcBef>
              <a:buChar char="»"/>
              <a:defRPr sz="2000">
                <a:solidFill>
                  <a:srgbClr val="1D3275"/>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1D3275"/>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1D3275"/>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1D3275"/>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1D3275"/>
                </a:solidFill>
                <a:latin typeface="Tahoma" panose="020B0604030504040204" pitchFamily="34" charset="0"/>
              </a:defRPr>
            </a:lvl9pPr>
          </a:lstStyle>
          <a:p>
            <a:pPr marL="173038" indent="-173038" eaLnBrk="1" hangingPunct="1">
              <a:spcBef>
                <a:spcPct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If VHA facility</a:t>
            </a:r>
          </a:p>
          <a:p>
            <a:pPr marL="457200" lvl="1" indent="-284163" eaLnBrk="1" hangingPunct="1">
              <a:spcBef>
                <a:spcPct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submit exam request through CAPRI</a:t>
            </a:r>
          </a:p>
          <a:p>
            <a:pPr marL="173038" indent="-173038" eaLnBrk="1" hangingPunct="1">
              <a:spcBef>
                <a:spcPct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If Contract facility</a:t>
            </a:r>
          </a:p>
          <a:p>
            <a:pPr marL="457200" lvl="1" indent="-284163" eaLnBrk="1" hangingPunct="1">
              <a:spcBef>
                <a:spcPct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submit exam through Centralized Administrative Accounting Transaction System (CAATS) </a:t>
            </a:r>
          </a:p>
          <a:p>
            <a:pPr marL="173038" indent="-173038" eaLnBrk="1" hangingPunct="1">
              <a:spcBef>
                <a:spcPct val="0"/>
              </a:spcBef>
              <a:spcAft>
                <a:spcPts val="600"/>
              </a:spcAft>
              <a:buClr>
                <a:schemeClr val="tx1"/>
              </a:buClr>
              <a:buFont typeface="Arial" panose="020B0604020202020204" pitchFamily="34" charset="0"/>
              <a:buChar char="•"/>
            </a:pPr>
            <a:r>
              <a:rPr lang="en-US" altLang="en-US" sz="2000" dirty="0">
                <a:solidFill>
                  <a:schemeClr val="tx1"/>
                </a:solidFill>
                <a:latin typeface="+mj-lt"/>
                <a:cs typeface="Times New Roman" panose="02020603050405020304" pitchFamily="18" charset="0"/>
              </a:rPr>
              <a:t>If DoD facility</a:t>
            </a:r>
          </a:p>
          <a:p>
            <a:pPr marL="457200" lvl="1" indent="-284163" eaLnBrk="1" hangingPunct="1">
              <a:spcBef>
                <a:spcPct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notify PEBLO of required exams, and PEBLO will </a:t>
            </a:r>
          </a:p>
          <a:p>
            <a:pPr marL="457200" lvl="1" indent="-284163" eaLnBrk="1" hangingPunct="1">
              <a:spcBef>
                <a:spcPct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schedules the examination(s)</a:t>
            </a:r>
          </a:p>
          <a:p>
            <a:pPr marL="457200" lvl="1" indent="-284163" eaLnBrk="1" hangingPunct="1">
              <a:spcBef>
                <a:spcPct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notifies the MSC and participant of the date(s) and time(s) of the examination(s), and</a:t>
            </a:r>
          </a:p>
          <a:p>
            <a:pPr marL="457200" lvl="1" indent="-284163" eaLnBrk="1" hangingPunct="1">
              <a:spcBef>
                <a:spcPct val="0"/>
              </a:spcBef>
              <a:spcAft>
                <a:spcPts val="600"/>
              </a:spcAft>
              <a:buClr>
                <a:schemeClr val="tx1"/>
              </a:buClr>
              <a:buFont typeface="Arial" panose="020B0604020202020204" pitchFamily="34" charset="0"/>
              <a:buChar char="•"/>
            </a:pPr>
            <a:r>
              <a:rPr lang="en-US" altLang="en-US" sz="1800" dirty="0">
                <a:solidFill>
                  <a:schemeClr val="tx1"/>
                </a:solidFill>
                <a:latin typeface="+mj-lt"/>
                <a:cs typeface="Times New Roman" panose="02020603050405020304" pitchFamily="18" charset="0"/>
              </a:rPr>
              <a:t>ensures the examination(s) is(are) completed. </a:t>
            </a:r>
          </a:p>
        </p:txBody>
      </p:sp>
      <p:sp>
        <p:nvSpPr>
          <p:cNvPr id="6" name="Rectangle 5">
            <a:extLst>
              <a:ext uri="{FF2B5EF4-FFF2-40B4-BE49-F238E27FC236}">
                <a16:creationId xmlns:a16="http://schemas.microsoft.com/office/drawing/2014/main" id="{DE9E9197-D4E8-4714-98E2-9FD4E5A6DDB9}"/>
              </a:ext>
            </a:extLst>
          </p:cNvPr>
          <p:cNvSpPr/>
          <p:nvPr>
            <p:custDataLst>
              <p:tags r:id="rId3"/>
            </p:custDataLst>
          </p:nvPr>
        </p:nvSpPr>
        <p:spPr>
          <a:xfrm>
            <a:off x="571500" y="5602069"/>
            <a:ext cx="8001000" cy="677108"/>
          </a:xfrm>
          <a:prstGeom prst="rect">
            <a:avLst/>
          </a:prstGeom>
        </p:spPr>
        <p:txBody>
          <a:bodyPr>
            <a:spAutoFit/>
          </a:bodyPr>
          <a:lstStyle/>
          <a:p>
            <a:pPr eaLnBrk="0" fontAlgn="auto">
              <a:spcAft>
                <a:spcPts val="600"/>
              </a:spcAft>
              <a:buClr>
                <a:srgbClr val="2D2DB9"/>
              </a:buClr>
              <a:defRPr/>
            </a:pPr>
            <a:r>
              <a:rPr lang="en-US" sz="2000" i="1" kern="0" dirty="0">
                <a:latin typeface="+mj-lt"/>
              </a:rPr>
              <a:t>Note: </a:t>
            </a:r>
            <a:r>
              <a:rPr lang="en-US" kern="0" dirty="0">
                <a:latin typeface="+mj-lt"/>
              </a:rPr>
              <a:t>MSCs must submit examination requests to the specific providers noted in local agreements.</a:t>
            </a:r>
            <a:endParaRPr lang="en-US" sz="1700" kern="0" dirty="0">
              <a:latin typeface="+mj-lt"/>
            </a:endParaRPr>
          </a:p>
        </p:txBody>
      </p:sp>
      <p:sp>
        <p:nvSpPr>
          <p:cNvPr id="5" name="Slide Number Placeholder 4">
            <a:extLst>
              <a:ext uri="{FF2B5EF4-FFF2-40B4-BE49-F238E27FC236}">
                <a16:creationId xmlns:a16="http://schemas.microsoft.com/office/drawing/2014/main" id="{2536F100-A390-4F68-8645-590355CF2D43}"/>
              </a:ext>
            </a:extLst>
          </p:cNvPr>
          <p:cNvSpPr>
            <a:spLocks noGrp="1"/>
          </p:cNvSpPr>
          <p:nvPr>
            <p:ph type="sldNum" sz="quarter" idx="12"/>
            <p:custDataLst>
              <p:tags r:id="rId4"/>
            </p:custDataLst>
          </p:nvPr>
        </p:nvSpPr>
        <p:spPr>
          <a:xfrm>
            <a:off x="6931152" y="6601976"/>
            <a:ext cx="2133600" cy="365125"/>
          </a:xfrm>
        </p:spPr>
        <p:txBody>
          <a:bodyPr/>
          <a:lstStyle/>
          <a:p>
            <a:fld id="{DE4AD01E-1FDA-4453-AAE9-6C22670E645B}" type="slidenum">
              <a:rPr lang="en-US" altLang="en-US" smtClean="0"/>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9D07-0C60-46BB-8CB6-313D34CB1F57}"/>
              </a:ext>
            </a:extLst>
          </p:cNvPr>
          <p:cNvSpPr>
            <a:spLocks noGrp="1"/>
          </p:cNvSpPr>
          <p:nvPr>
            <p:ph type="title"/>
            <p:custDataLst>
              <p:tags r:id="rId1"/>
            </p:custDataLst>
          </p:nvPr>
        </p:nvSpPr>
        <p:spPr>
          <a:xfrm>
            <a:off x="0" y="793629"/>
            <a:ext cx="9144000" cy="1086867"/>
          </a:xfrm>
        </p:spPr>
        <p:txBody>
          <a:bodyPr/>
          <a:lstStyle/>
          <a:p>
            <a:pPr>
              <a:defRPr/>
            </a:pPr>
            <a:r>
              <a:rPr lang="en-US" b="1" dirty="0"/>
              <a:t>Mandatory use of Exam Request Builder (ERB</a:t>
            </a:r>
            <a:r>
              <a:rPr lang="en-US" sz="2800" b="1" dirty="0"/>
              <a:t>)</a:t>
            </a:r>
          </a:p>
        </p:txBody>
      </p:sp>
      <p:sp>
        <p:nvSpPr>
          <p:cNvPr id="3" name="Content Placeholder 2">
            <a:extLst>
              <a:ext uri="{FF2B5EF4-FFF2-40B4-BE49-F238E27FC236}">
                <a16:creationId xmlns:a16="http://schemas.microsoft.com/office/drawing/2014/main" id="{B6DBAA67-602E-4289-91D4-7016E09B4A1D}"/>
              </a:ext>
            </a:extLst>
          </p:cNvPr>
          <p:cNvSpPr>
            <a:spLocks noGrp="1"/>
          </p:cNvSpPr>
          <p:nvPr>
            <p:ph idx="1"/>
            <p:custDataLst>
              <p:tags r:id="rId2"/>
            </p:custDataLst>
          </p:nvPr>
        </p:nvSpPr>
        <p:spPr>
          <a:xfrm>
            <a:off x="457200" y="2057401"/>
            <a:ext cx="8229600" cy="761999"/>
          </a:xfrm>
        </p:spPr>
        <p:txBody>
          <a:bodyPr/>
          <a:lstStyle/>
          <a:p>
            <a:pPr marL="0" indent="0">
              <a:buClr>
                <a:srgbClr val="000066"/>
              </a:buClr>
              <a:buFont typeface="Wingdings" panose="05000000000000000000" pitchFamily="2" charset="2"/>
              <a:buNone/>
              <a:defRPr/>
            </a:pPr>
            <a:r>
              <a:rPr lang="en-US" dirty="0">
                <a:cs typeface="Times New Roman" panose="02020603050405020304" pitchFamily="18" charset="0"/>
              </a:rPr>
              <a:t>The primary purpose of the Exam Request Builder (ERB) tool is to standardize the format for exam requests. </a:t>
            </a:r>
          </a:p>
        </p:txBody>
      </p:sp>
      <p:sp>
        <p:nvSpPr>
          <p:cNvPr id="5" name="Slide Number Placeholder 4">
            <a:extLst>
              <a:ext uri="{FF2B5EF4-FFF2-40B4-BE49-F238E27FC236}">
                <a16:creationId xmlns:a16="http://schemas.microsoft.com/office/drawing/2014/main" id="{06E398F9-1C4B-4047-9D32-71E6F7A38963}"/>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7</a:t>
            </a:fld>
            <a:endParaRPr lang="en-US" altLang="en-US" dirty="0"/>
          </a:p>
        </p:txBody>
      </p:sp>
      <p:sp>
        <p:nvSpPr>
          <p:cNvPr id="6" name="TextBox 5">
            <a:extLst>
              <a:ext uri="{FF2B5EF4-FFF2-40B4-BE49-F238E27FC236}">
                <a16:creationId xmlns:a16="http://schemas.microsoft.com/office/drawing/2014/main" id="{E36BBA32-2C7E-401E-B3EF-A77D3D01190C}"/>
              </a:ext>
            </a:extLst>
          </p:cNvPr>
          <p:cNvSpPr txBox="1"/>
          <p:nvPr>
            <p:custDataLst>
              <p:tags r:id="rId4"/>
            </p:custDataLst>
          </p:nvPr>
        </p:nvSpPr>
        <p:spPr>
          <a:xfrm>
            <a:off x="457200" y="2819400"/>
            <a:ext cx="8229600" cy="400110"/>
          </a:xfrm>
          <a:prstGeom prst="rect">
            <a:avLst/>
          </a:prstGeom>
          <a:noFill/>
        </p:spPr>
        <p:txBody>
          <a:bodyPr wrap="square" rtlCol="0">
            <a:spAutoFit/>
          </a:bodyPr>
          <a:lstStyle/>
          <a:p>
            <a:pPr marL="173038" indent="-173038">
              <a:spcAft>
                <a:spcPts val="600"/>
              </a:spcAft>
              <a:buClr>
                <a:schemeClr val="tx1"/>
              </a:buClr>
              <a:buFont typeface="Arial" panose="020B0604020202020204" pitchFamily="34" charset="0"/>
              <a:buChar char="•"/>
              <a:defRPr/>
            </a:pPr>
            <a:r>
              <a:rPr lang="en-US" sz="2000" dirty="0"/>
              <a:t>Mandatory use for VHA IDES Exams submitted in CAPRI  </a:t>
            </a:r>
          </a:p>
        </p:txBody>
      </p:sp>
      <p:sp>
        <p:nvSpPr>
          <p:cNvPr id="7" name="TextBox 6">
            <a:extLst>
              <a:ext uri="{FF2B5EF4-FFF2-40B4-BE49-F238E27FC236}">
                <a16:creationId xmlns:a16="http://schemas.microsoft.com/office/drawing/2014/main" id="{2B1DBB73-B72D-4BBA-A054-A425BD95CF07}"/>
              </a:ext>
            </a:extLst>
          </p:cNvPr>
          <p:cNvSpPr txBox="1"/>
          <p:nvPr>
            <p:custDataLst>
              <p:tags r:id="rId5"/>
            </p:custDataLst>
          </p:nvPr>
        </p:nvSpPr>
        <p:spPr>
          <a:xfrm>
            <a:off x="457200" y="3733404"/>
            <a:ext cx="8229600" cy="1015663"/>
          </a:xfrm>
          <a:prstGeom prst="rect">
            <a:avLst/>
          </a:prstGeom>
          <a:noFill/>
        </p:spPr>
        <p:txBody>
          <a:bodyPr wrap="square" rtlCol="0">
            <a:spAutoFit/>
          </a:bodyPr>
          <a:lstStyle/>
          <a:p>
            <a:pPr>
              <a:spcAft>
                <a:spcPts val="600"/>
              </a:spcAft>
            </a:pPr>
            <a:r>
              <a:rPr lang="en-US" sz="2000" b="1" i="1" dirty="0">
                <a:cs typeface="Times New Roman" panose="02020603050405020304" pitchFamily="18" charset="0"/>
              </a:rPr>
              <a:t>References</a:t>
            </a:r>
            <a:r>
              <a:rPr lang="en-US" sz="2000" dirty="0">
                <a:cs typeface="Times New Roman" panose="02020603050405020304" pitchFamily="18" charset="0"/>
              </a:rPr>
              <a:t>:  For additional information on exam requests in CAPRI, see M21-1, Part III, Subpart v, 6.G, and Compensation Service CAPRI Intranet Website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487E-A4D3-4112-89E8-D6DCDC70D14B}"/>
              </a:ext>
            </a:extLst>
          </p:cNvPr>
          <p:cNvSpPr>
            <a:spLocks noGrp="1"/>
          </p:cNvSpPr>
          <p:nvPr>
            <p:ph type="title"/>
            <p:custDataLst>
              <p:tags r:id="rId1"/>
            </p:custDataLst>
          </p:nvPr>
        </p:nvSpPr>
        <p:spPr>
          <a:xfrm>
            <a:off x="0" y="793629"/>
            <a:ext cx="9144000" cy="1086867"/>
          </a:xfrm>
        </p:spPr>
        <p:txBody>
          <a:bodyPr/>
          <a:lstStyle/>
          <a:p>
            <a:pPr>
              <a:defRPr/>
            </a:pPr>
            <a:r>
              <a:rPr lang="en-US" b="1" dirty="0"/>
              <a:t>Examination Request Routing Assistant (ERRA)</a:t>
            </a:r>
          </a:p>
        </p:txBody>
      </p:sp>
      <p:pic>
        <p:nvPicPr>
          <p:cNvPr id="10244" name="Picture 5">
            <a:extLst>
              <a:ext uri="{FF2B5EF4-FFF2-40B4-BE49-F238E27FC236}">
                <a16:creationId xmlns:a16="http://schemas.microsoft.com/office/drawing/2014/main" id="{32F55715-8215-4663-8A23-FB73F5188304}"/>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a:xfrm>
            <a:off x="460707" y="4341947"/>
            <a:ext cx="8229600" cy="18260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4D34FB06-FBC7-4446-95A3-85BEDA632CF1}"/>
              </a:ext>
            </a:extLst>
          </p:cNvPr>
          <p:cNvSpPr/>
          <p:nvPr>
            <p:custDataLst>
              <p:tags r:id="rId2"/>
            </p:custDataLst>
          </p:nvPr>
        </p:nvSpPr>
        <p:spPr>
          <a:xfrm>
            <a:off x="460707" y="2030059"/>
            <a:ext cx="8229600" cy="707886"/>
          </a:xfrm>
          <a:prstGeom prst="rect">
            <a:avLst/>
          </a:prstGeom>
        </p:spPr>
        <p:txBody>
          <a:bodyPr wrap="square">
            <a:spAutoFit/>
          </a:bodyPr>
          <a:lstStyle/>
          <a:p>
            <a:pPr>
              <a:spcAft>
                <a:spcPts val="600"/>
              </a:spcAft>
              <a:defRPr/>
            </a:pPr>
            <a:r>
              <a:rPr lang="en-US" sz="2000" dirty="0">
                <a:latin typeface="+mj-lt"/>
                <a:cs typeface="Times New Roman" panose="02020603050405020304" pitchFamily="18" charset="0"/>
              </a:rPr>
              <a:t>MSCs must use ERRA tool to identify the exam provider nearest the participant with capability to complete the required exam when </a:t>
            </a:r>
          </a:p>
        </p:txBody>
      </p:sp>
      <p:sp>
        <p:nvSpPr>
          <p:cNvPr id="5" name="Slide Number Placeholder 4">
            <a:extLst>
              <a:ext uri="{FF2B5EF4-FFF2-40B4-BE49-F238E27FC236}">
                <a16:creationId xmlns:a16="http://schemas.microsoft.com/office/drawing/2014/main" id="{EB54177D-B021-47F1-8FDF-775CF2739A49}"/>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8</a:t>
            </a:fld>
            <a:endParaRPr lang="en-US" altLang="en-US" dirty="0"/>
          </a:p>
        </p:txBody>
      </p:sp>
      <p:sp>
        <p:nvSpPr>
          <p:cNvPr id="6" name="TextBox 5">
            <a:extLst>
              <a:ext uri="{FF2B5EF4-FFF2-40B4-BE49-F238E27FC236}">
                <a16:creationId xmlns:a16="http://schemas.microsoft.com/office/drawing/2014/main" id="{7301CB31-A7A9-494A-B9AF-B3581F96D5E1}"/>
              </a:ext>
            </a:extLst>
          </p:cNvPr>
          <p:cNvSpPr txBox="1"/>
          <p:nvPr>
            <p:custDataLst>
              <p:tags r:id="rId4"/>
            </p:custDataLst>
          </p:nvPr>
        </p:nvSpPr>
        <p:spPr>
          <a:xfrm>
            <a:off x="530532" y="2740142"/>
            <a:ext cx="8159775" cy="1400383"/>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defRPr/>
            </a:pPr>
            <a:r>
              <a:rPr lang="en-US" sz="2000" dirty="0">
                <a:latin typeface="+mj-lt"/>
                <a:cs typeface="Times New Roman" panose="02020603050405020304" pitchFamily="18" charset="0"/>
              </a:rPr>
              <a:t>the participant is not physically located at or near the referring MTF, and/or</a:t>
            </a:r>
          </a:p>
          <a:p>
            <a:pPr marL="342900" indent="-342900">
              <a:spcAft>
                <a:spcPts val="600"/>
              </a:spcAft>
              <a:buClr>
                <a:schemeClr val="tx1"/>
              </a:buClr>
              <a:buFont typeface="Arial" panose="020B0604020202020204" pitchFamily="34" charset="0"/>
              <a:buChar char="•"/>
              <a:defRPr/>
            </a:pPr>
            <a:r>
              <a:rPr lang="en-US" sz="2000" b="1" dirty="0">
                <a:latin typeface="+mj-lt"/>
                <a:cs typeface="Times New Roman" panose="02020603050405020304" pitchFamily="18" charset="0"/>
              </a:rPr>
              <a:t>the provider specified in the local agreement is unable to conduct the necessary examination(s).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8E7EEB0C-96FB-464E-816C-763F55A0DC01}"/>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ffectLst/>
              </a:rPr>
              <a:t>IDES Exam categories </a:t>
            </a:r>
          </a:p>
        </p:txBody>
      </p:sp>
      <p:sp>
        <p:nvSpPr>
          <p:cNvPr id="12292" name="Rectangle 3">
            <a:extLst>
              <a:ext uri="{FF2B5EF4-FFF2-40B4-BE49-F238E27FC236}">
                <a16:creationId xmlns:a16="http://schemas.microsoft.com/office/drawing/2014/main" id="{85ED9C7D-A699-4E95-9768-4638182EDF63}"/>
              </a:ext>
            </a:extLst>
          </p:cNvPr>
          <p:cNvSpPr>
            <a:spLocks noGrp="1" noChangeArrowheads="1"/>
          </p:cNvSpPr>
          <p:nvPr>
            <p:ph idx="1"/>
            <p:custDataLst>
              <p:tags r:id="rId2"/>
            </p:custDataLst>
          </p:nvPr>
        </p:nvSpPr>
        <p:spPr>
          <a:xfrm>
            <a:off x="457200" y="2057401"/>
            <a:ext cx="8229600" cy="685800"/>
          </a:xfrm>
          <a:prstGeom prst="rect">
            <a:avLst/>
          </a:prstGeom>
        </p:spPr>
        <p:txBody>
          <a:bodyPr>
            <a:normAutofit lnSpcReduction="10000"/>
          </a:bodyPr>
          <a:lstStyle/>
          <a:p>
            <a:pPr marL="0" indent="0">
              <a:buClr>
                <a:srgbClr val="1D3275"/>
              </a:buClr>
              <a:buFont typeface="Wingdings" panose="05000000000000000000" pitchFamily="2" charset="2"/>
              <a:buNone/>
              <a:defRPr/>
            </a:pPr>
            <a:r>
              <a:rPr lang="en-US" altLang="en-US" dirty="0"/>
              <a:t>All IDES claimants receive a Separation Health Assessment (SHA) exam, and all appropriate Specialty exams </a:t>
            </a:r>
          </a:p>
        </p:txBody>
      </p:sp>
      <p:sp>
        <p:nvSpPr>
          <p:cNvPr id="2" name="Slide Number Placeholder 1">
            <a:extLst>
              <a:ext uri="{FF2B5EF4-FFF2-40B4-BE49-F238E27FC236}">
                <a16:creationId xmlns:a16="http://schemas.microsoft.com/office/drawing/2014/main" id="{029EF21E-EFFF-4E2B-8A1C-B5FA5C29AEA4}"/>
              </a:ext>
            </a:extLst>
          </p:cNvPr>
          <p:cNvSpPr>
            <a:spLocks noGrp="1"/>
          </p:cNvSpPr>
          <p:nvPr>
            <p:ph type="sldNum" sz="quarter" idx="12"/>
            <p:custDataLst>
              <p:tags r:id="rId3"/>
            </p:custDataLst>
          </p:nvPr>
        </p:nvSpPr>
        <p:spPr>
          <a:xfrm>
            <a:off x="6931152" y="6601976"/>
            <a:ext cx="2133600" cy="365125"/>
          </a:xfrm>
        </p:spPr>
        <p:txBody>
          <a:bodyPr/>
          <a:lstStyle/>
          <a:p>
            <a:fld id="{5715347B-6166-4E1F-B756-7A108E203651}" type="slidenum">
              <a:rPr lang="en-US" altLang="en-US" smtClean="0"/>
              <a:pPr/>
              <a:t>9</a:t>
            </a:fld>
            <a:endParaRPr lang="en-US" altLang="en-US" dirty="0"/>
          </a:p>
        </p:txBody>
      </p:sp>
      <p:sp>
        <p:nvSpPr>
          <p:cNvPr id="3" name="TextBox 2">
            <a:extLst>
              <a:ext uri="{FF2B5EF4-FFF2-40B4-BE49-F238E27FC236}">
                <a16:creationId xmlns:a16="http://schemas.microsoft.com/office/drawing/2014/main" id="{848CBECF-0E80-4925-B180-0AB283588213}"/>
              </a:ext>
            </a:extLst>
          </p:cNvPr>
          <p:cNvSpPr txBox="1"/>
          <p:nvPr>
            <p:custDataLst>
              <p:tags r:id="rId4"/>
            </p:custDataLst>
          </p:nvPr>
        </p:nvSpPr>
        <p:spPr>
          <a:xfrm>
            <a:off x="462116" y="2759281"/>
            <a:ext cx="8229600" cy="263149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altLang="en-US" sz="2000" dirty="0"/>
              <a:t>Audio </a:t>
            </a:r>
          </a:p>
          <a:p>
            <a:pPr marL="285750" indent="-285750">
              <a:spcAft>
                <a:spcPts val="600"/>
              </a:spcAft>
              <a:buClr>
                <a:schemeClr val="tx1"/>
              </a:buClr>
              <a:buFont typeface="Arial" panose="020B0604020202020204" pitchFamily="34" charset="0"/>
              <a:buChar char="•"/>
              <a:defRPr/>
            </a:pPr>
            <a:r>
              <a:rPr lang="en-US" altLang="en-US" sz="2000" dirty="0"/>
              <a:t>Eye</a:t>
            </a:r>
          </a:p>
          <a:p>
            <a:pPr marL="285750" indent="-285750">
              <a:spcAft>
                <a:spcPts val="600"/>
              </a:spcAft>
              <a:buClr>
                <a:schemeClr val="tx1"/>
              </a:buClr>
              <a:buFont typeface="Arial" panose="020B0604020202020204" pitchFamily="34" charset="0"/>
              <a:buChar char="•"/>
              <a:defRPr/>
            </a:pPr>
            <a:r>
              <a:rPr lang="en-US" altLang="en-US" sz="2000" dirty="0"/>
              <a:t>Mental disorders/ post traumatic stress disorder (PTSD) (Initial)</a:t>
            </a:r>
          </a:p>
          <a:p>
            <a:pPr marL="285750" indent="-285750">
              <a:spcAft>
                <a:spcPts val="600"/>
              </a:spcAft>
              <a:buClr>
                <a:schemeClr val="tx1"/>
              </a:buClr>
              <a:buFont typeface="Arial" panose="020B0604020202020204" pitchFamily="34" charset="0"/>
              <a:buChar char="•"/>
              <a:defRPr/>
            </a:pPr>
            <a:r>
              <a:rPr lang="en-US" altLang="en-US" sz="2000" dirty="0"/>
              <a:t>Dental (trauma only)</a:t>
            </a:r>
          </a:p>
          <a:p>
            <a:pPr marL="285750" indent="-285750">
              <a:spcAft>
                <a:spcPts val="600"/>
              </a:spcAft>
              <a:buClr>
                <a:schemeClr val="tx1"/>
              </a:buClr>
              <a:buFont typeface="Arial" panose="020B0604020202020204" pitchFamily="34" charset="0"/>
              <a:buChar char="•"/>
              <a:defRPr/>
            </a:pPr>
            <a:r>
              <a:rPr lang="en-US" altLang="en-US" sz="2000" dirty="0"/>
              <a:t>Traumatic Brain Injury (TBI)</a:t>
            </a:r>
          </a:p>
          <a:p>
            <a:pPr marL="285750" indent="-285750">
              <a:spcAft>
                <a:spcPts val="600"/>
              </a:spcAft>
              <a:buClr>
                <a:schemeClr val="tx1"/>
              </a:buClr>
              <a:buFont typeface="Arial" panose="020B0604020202020204" pitchFamily="34" charset="0"/>
              <a:buChar char="•"/>
              <a:defRPr/>
            </a:pPr>
            <a:r>
              <a:rPr lang="en-US" altLang="en-US" sz="2000" dirty="0"/>
              <a:t>Any other necessary specialty exam determined by the examining physician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0C21B239-DFB3-49C4-9ACB-CE1AFF4653B5}&quot;/&gt;&lt;isInvalidForFieldText val=&quot;0&quot;/&gt;&lt;Image&gt;&lt;filename val=&quot;C:\Users\User\AppData\Local\Temp\CP849656916812Session\CPTrustFolder849656916812\PPTImport849658214640\data\asimages\{0C21B239-DFB3-49C4-9ACB-CE1AFF4653B5}_24.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014598D0-43A2-471D-9836-8CCD38C03D9A}&quot;/&gt;&lt;isInvalidForFieldText val=&quot;0&quot;/&gt;&lt;Image&gt;&lt;filename val=&quot;C:\Users\User\AppData\Local\Temp\CP849656916812Session\CPTrustFolder849656916812\PPTImport849658214640\data\asimages\{014598D0-43A2-471D-9836-8CCD38C03D9A}_24.png&quot;/&gt;&lt;left val=&quot;40&quot;/&gt;&lt;top val=&quot;212&quot;/&gt;&lt;width val=&quot;871&quot;/&gt;&lt;height val=&quot;57&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2962FF-B106-49FE-A3B7-1C08E09DBFC2}&quot;/&gt;&lt;isInvalidForFieldText val=&quot;0&quot;/&gt;&lt;Image&gt;&lt;filename val=&quot;C:\Users\User\AppData\Local\Temp\CP849656916812Session\CPTrustFolder849656916812\PPTImport849658214640\data\asimages\{7A2962FF-B106-49FE-A3B7-1C08E09DBFC2}_24.png&quot;/&gt;&lt;left val=&quot;727&quot;/&gt;&lt;top val=&quot;687&quot;/&gt;&lt;width val=&quot;226&quot;/&gt;&lt;height val=&quot;4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48&quot;/&gt;&lt;lineCharCount val=&quot;59&quot;/&gt;&lt;lineCharCount val=&quot;60&quot;/&gt;&lt;lineCharCount val=&quot;7&quot;/&gt;&lt;/TableIndex&gt;&lt;/ShapeTextInfo&gt;"/>
  <p:tag name="HTML_SHAPEINFO" val="&lt;ThreeDShapeInfo&gt;&lt;uuid val=&quot;{6DF719F6-0CB8-4854-A661-0B3842DB109B}&quot;/&gt;&lt;isInvalidForFieldText val=&quot;0&quot;/&gt;&lt;Image&gt;&lt;filename val=&quot;C:\Users\User\AppData\Local\Temp\CP849656916812Session\CPTrustFolder849656916812\PPTImport849658214640\data\asimages\{6DF719F6-0CB8-4854-A661-0B3842DB109B}_24.png&quot;/&gt;&lt;left val=&quot;42&quot;/&gt;&lt;top val=&quot;250&quot;/&gt;&lt;width val=&quot;870&quot;/&gt;&lt;height val=&quot;19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E3A7563C-4DA7-4520-BF43-E0B7B3542226}&quot;/&gt;&lt;isInvalidForFieldText val=&quot;0&quot;/&gt;&lt;Image&gt;&lt;filename val=&quot;C:\Users\User\AppData\Local\Temp\CP849656916812Session\CPTrustFolder849656916812\PPTImport849658214640\data\asimages\{E3A7563C-4DA7-4520-BF43-E0B7B3542226}_25.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6&quot;/&gt;&lt;lineCharCount val=&quot;1&quot;/&gt;&lt;lineCharCount val=&quot;1&quot;/&gt;&lt;/TableIndex&gt;&lt;/ShapeTextInfo&gt;"/>
  <p:tag name="HTML_SHAPEINFO" val="&lt;ThreeDShapeInfo&gt;&lt;uuid val=&quot;{0F735522-81BF-43F1-BEF2-C44409DD688A}&quot;/&gt;&lt;isInvalidForFieldText val=&quot;0&quot;/&gt;&lt;Image&gt;&lt;filename val=&quot;C:\Users\User\AppData\Local\Temp\CP849656916812Session\CPTrustFolder849656916812\PPTImport849658214640\data\asimages\{0F735522-81BF-43F1-BEF2-C44409DD688A}_25.png&quot;/&gt;&lt;left val=&quot;42&quot;/&gt;&lt;top val=&quot;212&quot;/&gt;&lt;width val=&quot;870&quot;/&gt;&lt;height val=&quot;89&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2146025-B395-47C4-AF18-265FDD9AFDA8}&quot;/&gt;&lt;isInvalidForFieldText val=&quot;0&quot;/&gt;&lt;Image&gt;&lt;filename val=&quot;C:\Users\User\AppData\Local\Temp\CP849656916812Session\CPTrustFolder849656916812\PPTImport849658214640\data\asimages\{E2146025-B395-47C4-AF18-265FDD9AFDA8}_25.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41D3E400-ABB1-43E1-97C4-9D1DD987CC68}&quot;/&gt;&lt;isInvalidForFieldText val=&quot;0&quot;/&gt;&lt;Image&gt;&lt;filename val=&quot;C:\Users\User\AppData\Local\Temp\CP849656916812Session\CPTrustFolder849656916812\PPTImport849658214640\data\asimages\{41D3E400-ABB1-43E1-97C4-9D1DD987CC68}_26.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10&quot;/&gt;&lt;/TableIndex&gt;&lt;/ShapeTextInfo&gt;"/>
  <p:tag name="HTML_SHAPEINFO" val="&lt;ThreeDShapeInfo&gt;&lt;uuid val=&quot;{5A6782C0-C5AD-4975-96A7-14E682D52362}&quot;/&gt;&lt;isInvalidForFieldText val=&quot;0&quot;/&gt;&lt;Image&gt;&lt;filename val=&quot;C:\Users\User\AppData\Local\Temp\CP849656916812Session\CPTrustFolder849656916812\PPTImport849658214640\data\asimages\{5A6782C0-C5AD-4975-96A7-14E682D52362}_26.png&quot;/&gt;&lt;left val=&quot;45&quot;/&gt;&lt;top val=&quot;218&quot;/&gt;&lt;width val=&quot;863&quot;/&gt;&lt;height val=&quot;8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2A3C06A-3661-4D89-97C8-02194296CA5E}&quot;/&gt;&lt;isInvalidForFieldText val=&quot;0&quot;/&gt;&lt;Image&gt;&lt;filename val=&quot;C:\Users\User\AppData\Local\Temp\CP849656916812Session\CPTrustFolder849656916812\PPTImport849658214640\data\asimages\{B2A3C06A-3661-4D89-97C8-02194296CA5E}_26.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69B7D202-FF29-437E-852C-EDA0D60A36E2}&quot;/&gt;&lt;isInvalidForFieldText val=&quot;0&quot;/&gt;&lt;Image&gt;&lt;filename val=&quot;C:\Users\User\AppData\Local\Temp\CP849656916812Session\CPTrustFolder849656916812\PPTImport849658214640\data\asimages\{69B7D202-FF29-437E-852C-EDA0D60A36E2}_27.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70&quot;/&gt;&lt;lineCharCount val=&quot;10&quot;/&gt;&lt;/TableIndex&gt;&lt;/ShapeTextInfo&gt;"/>
  <p:tag name="HTML_SHAPEINFO" val="&lt;ThreeDShapeInfo&gt;&lt;uuid val=&quot;{D2CC896F-0C0A-420F-BE9A-ECE51D20D9D7}&quot;/&gt;&lt;isInvalidForFieldText val=&quot;0&quot;/&gt;&lt;Image&gt;&lt;filename val=&quot;C:\Users\User\AppData\Local\Temp\CP849656916812Session\CPTrustFolder849656916812\PPTImport849658214640\data\asimages\{D2CC896F-0C0A-420F-BE9A-ECE51D20D9D7}_27.png&quot;/&gt;&lt;left val=&quot;40&quot;/&gt;&lt;top val=&quot;212&quot;/&gt;&lt;width val=&quot;871&quot;/&gt;&lt;height val=&quot;12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ED1D505-EE8A-428A-8582-4C630CCDA7EF}&quot;/&gt;&lt;isInvalidForFieldText val=&quot;0&quot;/&gt;&lt;Image&gt;&lt;filename val=&quot;C:\Users\User\AppData\Local\Temp\CP849656916812Session\CPTrustFolder849656916812\PPTImport849658214640\data\asimages\{CED1D505-EE8A-428A-8582-4C630CCDA7EF}_27.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23&quot;/&gt;&lt;lineCharCount val=&quot;68&quot;/&gt;&lt;lineCharCount val=&quot;24&quot;/&gt;&lt;/TableIndex&gt;&lt;/ShapeTextInfo&gt;"/>
  <p:tag name="HTML_SHAPEINFO" val="&lt;ThreeDShapeInfo&gt;&lt;uuid val=&quot;{5517DD50-FDDF-4C88-8C0C-28D3E1612F15}&quot;/&gt;&lt;isInvalidForFieldText val=&quot;0&quot;/&gt;&lt;Image&gt;&lt;filename val=&quot;C:\Users\User\AppData\Local\Temp\CP849656916812Session\CPTrustFolder849656916812\PPTImport849658214640\data\asimages\{5517DD50-FDDF-4C88-8C0C-28D3E1612F15}_27.png&quot;/&gt;&lt;left val=&quot;42&quot;/&gt;&lt;top val=&quot;352&quot;/&gt;&lt;width val=&quot;877&quot;/&gt;&lt;height val=&quot;161&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E3A37D8C-3315-49B9-B15F-D8E05DAA1BF9}&quot;/&gt;&lt;isInvalidForFieldText val=&quot;0&quot;/&gt;&lt;Image&gt;&lt;filename val=&quot;C:\Users\User\AppData\Local\Temp\CP849656916812Session\CPTrustFolder849656916812\PPTImport849658214640\data\asimages\{E3A37D8C-3315-49B9-B15F-D8E05DAA1BF9}_28.png&quot;/&gt;&lt;left val=&quot;0&quot;/&gt;&lt;top val=&quot;76&quot;/&gt;&lt;width val=&quot;961&quot;/&gt;&lt;height val=&quot;122&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70&quot;/&gt;&lt;lineCharCount val=&quot;16&quot;/&gt;&lt;/TableIndex&gt;&lt;/ShapeTextInfo&gt;"/>
  <p:tag name="HTML_SHAPEINFO" val="&lt;ThreeDShapeInfo&gt;&lt;uuid val=&quot;{75F4F20F-062E-4480-A649-25183D03D776}&quot;/&gt;&lt;isInvalidForFieldText val=&quot;0&quot;/&gt;&lt;Image&gt;&lt;filename val=&quot;C:\Users\User\AppData\Local\Temp\CP849656916812Session\CPTrustFolder849656916812\PPTImport849658214640\data\asimages\{75F4F20F-062E-4480-A649-25183D03D776}_28.png&quot;/&gt;&lt;left val=&quot;40&quot;/&gt;&lt;top val=&quot;212&quot;/&gt;&lt;width val=&quot;871&quot;/&gt;&lt;height val=&quot;12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4E0769E-B353-4794-B5B1-6D34BF0CCE68}&quot;/&gt;&lt;isInvalidForFieldText val=&quot;0&quot;/&gt;&lt;Image&gt;&lt;filename val=&quot;C:\Users\User\AppData\Local\Temp\CP849656916812Session\CPTrustFolder849656916812\PPTImport849658214640\data\asimages\{14E0769E-B353-4794-B5B1-6D34BF0CCE68}_28.png&quot;/&gt;&lt;left val=&quot;727&quot;/&gt;&lt;top val=&quot;687&quot;/&gt;&lt;width val=&quot;226&quot;/&gt;&lt;height val=&quot;4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0&quot;/&gt;&lt;lineCharCount val=&quot;1&quot;/&gt;&lt;lineCharCount val=&quot;65&quot;/&gt;&lt;lineCharCount val=&quot;32&quot;/&gt;&lt;/TableIndex&gt;&lt;/ShapeTextInfo&gt;"/>
  <p:tag name="HTML_SHAPEINFO" val="&lt;ThreeDShapeInfo&gt;&lt;uuid val=&quot;{446020B6-4478-4623-94E1-5F4C06C00B02}&quot;/&gt;&lt;isInvalidForFieldText val=&quot;0&quot;/&gt;&lt;Image&gt;&lt;filename val=&quot;C:\Users\User\AppData\Local\Temp\CP849656916812Session\CPTrustFolder849656916812\PPTImport849658214640\data\asimages\{446020B6-4478-4623-94E1-5F4C06C00B02}_28.png&quot;/&gt;&lt;left val=&quot;42&quot;/&gt;&lt;top val=&quot;363&quot;/&gt;&lt;width val=&quot;870&quot;/&gt;&lt;height val=&quot;169&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3355E435-6822-4D5B-A8B3-9D414D33981B}&quot;/&gt;&lt;isInvalidForFieldText val=&quot;0&quot;/&gt;&lt;Image&gt;&lt;filename val=&quot;C:\Users\User\AppData\Local\Temp\CP849656916812Session\CPTrustFolder849656916812\PPTImport849658214640\data\asimages\{3355E435-6822-4D5B-A8B3-9D414D33981B}_29.png&quot;/&gt;&lt;left val=&quot;0&quot;/&gt;&lt;top val=&quot;76&quot;/&gt;&lt;width val=&quot;961&quot;/&gt;&lt;height val=&quot;12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0&quot;/&gt;&lt;/TableIndex&gt;&lt;/ShapeTextInfo&gt;"/>
  <p:tag name="HTML_SHAPEINFO" val="&lt;ThreeDShapeInfo&gt;&lt;uuid val=&quot;{5999A1BB-80A8-4E75-A2C4-92C5E78EEDEC}&quot;/&gt;&lt;isInvalidForFieldText val=&quot;0&quot;/&gt;&lt;Image&gt;&lt;filename val=&quot;C:\Users\User\AppData\Local\Temp\CP849656916812Session\CPTrustFolder849656916812\PPTImport849658214640\data\asimages\{5999A1BB-80A8-4E75-A2C4-92C5E78EEDEC}_29.png&quot;/&gt;&lt;left val=&quot;40&quot;/&gt;&lt;top val=&quot;212&quot;/&gt;&lt;width val=&quot;871&quot;/&gt;&lt;height val=&quot;8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412BFCD-6CA6-4B48-BC1F-F6C676E27BC0}&quot;/&gt;&lt;isInvalidForFieldText val=&quot;0&quot;/&gt;&lt;Image&gt;&lt;filename val=&quot;C:\Users\User\AppData\Local\Temp\CP849656916812Session\CPTrustFolder849656916812\PPTImport849658214640\data\asimages\{6412BFCD-6CA6-4B48-BC1F-F6C676E27BC0}_29.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62&quot;/&gt;&lt;lineCharCount val=&quot;6&quot;/&gt;&lt;lineCharCount val=&quot;61&quot;/&gt;&lt;lineCharCount val=&quot;6&quot;/&gt;&lt;lineCharCount val=&quot;20&quot;/&gt;&lt;lineCharCount val=&quot;64&quot;/&gt;&lt;lineCharCount val=&quot;8&quot;/&gt;&lt;lineCharCount val=&quot;68&quot;/&gt;&lt;lineCharCount val=&quot;53&quot;/&gt;&lt;/TableIndex&gt;&lt;/ShapeTextInfo&gt;"/>
  <p:tag name="HTML_SHAPEINFO" val="&lt;ThreeDShapeInfo&gt;&lt;uuid val=&quot;{1B18AD0E-2963-4195-8369-D4D7221824B5}&quot;/&gt;&lt;isInvalidForFieldText val=&quot;0&quot;/&gt;&lt;Image&gt;&lt;filename val=&quot;C:\Users\User\AppData\Local\Temp\CP849656916812Session\CPTrustFolder849656916812\PPTImport849658214640\data\asimages\{1B18AD0E-2963-4195-8369-D4D7221824B5}_29.png&quot;/&gt;&lt;left val=&quot;42&quot;/&gt;&lt;top val=&quot;281&quot;/&gt;&lt;width val=&quot;870&quot;/&gt;&lt;height val=&quot;414&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13&quot;/&gt;&lt;/TableIndex&gt;&lt;/ShapeTextInfo&gt;"/>
  <p:tag name="HTML_SHAPEINFO" val="&lt;ThreeDShapeInfo&gt;&lt;uuid val=&quot;{6CAA469D-E0D8-4FA7-9F35-D3A73634655C}&quot;/&gt;&lt;isInvalidForFieldText val=&quot;0&quot;/&gt;&lt;Image&gt;&lt;filename val=&quot;C:\Users\User\AppData\Local\Temp\CP849656916812Session\CPTrustFolder849656916812\PPTImport849658214640\data\asimages\{6CAA469D-E0D8-4FA7-9F35-D3A73634655C}_30.png&quot;/&gt;&lt;left val=&quot;0&quot;/&gt;&lt;top val=&quot;76&quot;/&gt;&lt;width val=&quot;961&quot;/&gt;&lt;height val=&quot;124&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45&quot;/&gt;&lt;lineCharCount val=&quot;1&quot;/&gt;&lt;/TableIndex&gt;&lt;/ShapeTextInfo&gt;"/>
  <p:tag name="HTML_SHAPEINFO" val="&lt;ThreeDShapeInfo&gt;&lt;uuid val=&quot;{692FC1CD-62ED-4626-8A52-8E0F6575E04C}&quot;/&gt;&lt;isInvalidForFieldText val=&quot;0&quot;/&gt;&lt;Image&gt;&lt;filename val=&quot;C:\Users\User\AppData\Local\Temp\CP849656916812Session\CPTrustFolder849656916812\PPTImport849658214640\data\asimages\{692FC1CD-62ED-4626-8A52-8E0F6575E04C}_30.png&quot;/&gt;&lt;left val=&quot;42&quot;/&gt;&lt;top val=&quot;212&quot;/&gt;&lt;width val=&quot;870&quot;/&gt;&lt;height val=&quot;9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F2A9210-327C-44B0-990C-BF343FF743FD}&quot;/&gt;&lt;isInvalidForFieldText val=&quot;0&quot;/&gt;&lt;Image&gt;&lt;filename val=&quot;C:\Users\User\AppData\Local\Temp\CP849656916812Session\CPTrustFolder849656916812\PPTImport849658214640\data\asimages\{2F2A9210-327C-44B0-990C-BF343FF743FD}_30.png&quot;/&gt;&lt;left val=&quot;727&quot;/&gt;&lt;top val=&quot;687&quot;/&gt;&lt;width val=&quot;226&quot;/&gt;&lt;height val=&quot;45&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9&quot;/&gt;&lt;lineCharCount val=&quot;11&quot;/&gt;&lt;/TableIndex&gt;&lt;/ShapeTextInfo&gt;"/>
  <p:tag name="HTML_SHAPEINFO" val="&lt;ThreeDShapeInfo&gt;&lt;uuid val=&quot;{71DAC598-A03F-4675-B891-D9EDA12D8970}&quot;/&gt;&lt;isInvalidForFieldText val=&quot;0&quot;/&gt;&lt;Image&gt;&lt;filename val=&quot;C:\Users\User\AppData\Local\Temp\CP849656916812Session\CPTrustFolder849656916812\PPTImport849658214640\data\asimages\{71DAC598-A03F-4675-B891-D9EDA12D8970}_31.png&quot;/&gt;&lt;left val=&quot;0&quot;/&gt;&lt;top val=&quot;76&quot;/&gt;&lt;width val=&quot;961&quot;/&gt;&lt;height val=&quot;124&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DC25C746-E3C2-4E65-B289-D0AA566EF6C9}&quot;/&gt;&lt;isInvalidForFieldText val=&quot;0&quot;/&gt;&lt;Image&gt;&lt;filename val=&quot;C:\Users\User\AppData\Local\Temp\CP849656916812Session\CPTrustFolder849656916812\PPTImport849658214640\data\asimages\{DC25C746-E3C2-4E65-B289-D0AA566EF6C9}_31.png&quot;/&gt;&lt;left val=&quot;40&quot;/&gt;&lt;top val=&quot;212&quot;/&gt;&lt;width val=&quot;871&quot;/&gt;&lt;height val=&quot;57&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A5BAED-6D00-49F9-9998-60311E8B5EB9}&quot;/&gt;&lt;isInvalidForFieldText val=&quot;0&quot;/&gt;&lt;Image&gt;&lt;filename val=&quot;C:\Users\User\AppData\Local\Temp\CP849656916812Session\CPTrustFolder849656916812\PPTImport849658214640\data\asimages\{44A5BAED-6D00-49F9-9998-60311E8B5EB9}_31.png&quot;/&gt;&lt;left val=&quot;727&quot;/&gt;&lt;top val=&quot;687&quot;/&gt;&lt;width val=&quot;226&quot;/&gt;&lt;height val=&quot;45&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9&quot;/&gt;&lt;lineCharCount val=&quot;52&quot;/&gt;&lt;lineCharCount val=&quot;60&quot;/&gt;&lt;lineCharCount val=&quot;51&quot;/&gt;&lt;/TableIndex&gt;&lt;/ShapeTextInfo&gt;"/>
  <p:tag name="HTML_SHAPEINFO" val="&lt;ThreeDShapeInfo&gt;&lt;uuid val=&quot;{5DC92FF4-7136-4DD5-8A21-E77C4F68FEF9}&quot;/&gt;&lt;isInvalidForFieldText val=&quot;0&quot;/&gt;&lt;Image&gt;&lt;filename val=&quot;C:\Users\User\AppData\Local\Temp\CP849656916812Session\CPTrustFolder849656916812\PPTImport849658214640\data\asimages\{5DC92FF4-7136-4DD5-8A21-E77C4F68FEF9}_31.png&quot;/&gt;&lt;left val=&quot;42&quot;/&gt;&lt;top val=&quot;294&quot;/&gt;&lt;width val=&quot;870&quot;/&gt;&lt;height val=&quot;161&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C16E9240-ED25-418B-B9F1-7918CF967728}&quot;/&gt;&lt;isInvalidForFieldText val=&quot;0&quot;/&gt;&lt;Image&gt;&lt;filename val=&quot;C:\Users\User\AppData\Local\Temp\CP849656916812Session\CPTrustFolder849656916812\PPTImport849658214640\data\asimages\{C16E9240-ED25-418B-B9F1-7918CF967728}_32.png&quot;/&gt;&lt;left val=&quot;0&quot;/&gt;&lt;top val=&quot;76&quot;/&gt;&lt;width val=&quot;961&quot;/&gt;&lt;height val=&quot;12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3&quot;/&gt;&lt;/TableIndex&gt;&lt;/ShapeTextInfo&gt;"/>
  <p:tag name="HTML_SHAPEINFO" val="&lt;ThreeDShapeInfo&gt;&lt;uuid val=&quot;{CB32F7B7-E449-47F6-9500-E2499DEAA20F}&quot;/&gt;&lt;isInvalidForFieldText val=&quot;0&quot;/&gt;&lt;Image&gt;&lt;filename val=&quot;C:\Users\User\AppData\Local\Temp\CP849656916812Session\CPTrustFolder849656916812\PPTImport849658214640\data\asimages\{CB32F7B7-E449-47F6-9500-E2499DEAA20F}_32.png&quot;/&gt;&lt;left val=&quot;40&quot;/&gt;&lt;top val=&quot;212&quot;/&gt;&lt;width val=&quot;871&quot;/&gt;&lt;height val=&quot;8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E3B4202-BAD8-477E-BA69-A96D7D5F41C6}&quot;/&gt;&lt;isInvalidForFieldText val=&quot;0&quot;/&gt;&lt;Image&gt;&lt;filename val=&quot;C:\Users\User\AppData\Local\Temp\CP849656916812Session\CPTrustFolder849656916812\PPTImport849658214640\data\asimages\{4E3B4202-BAD8-477E-BA69-A96D7D5F41C6}_32.png&quot;/&gt;&lt;left val=&quot;727&quot;/&gt;&lt;top val=&quot;687&quot;/&gt;&lt;width val=&quot;226&quot;/&gt;&lt;height val=&quot;4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9&quot;/&gt;&lt;lineCharCount val=&quot;55&quot;/&gt;&lt;lineCharCount val=&quot;58&quot;/&gt;&lt;/TableIndex&gt;&lt;/ShapeTextInfo&gt;"/>
  <p:tag name="HTML_SHAPEINFO" val="&lt;ThreeDShapeInfo&gt;&lt;uuid val=&quot;{098BA01C-C3A2-4631-BC69-CC27FC370604}&quot;/&gt;&lt;isInvalidForFieldText val=&quot;0&quot;/&gt;&lt;Image&gt;&lt;filename val=&quot;C:\Users\User\AppData\Local\Temp\CP849656916812Session\CPTrustFolder849656916812\PPTImport849658214640\data\asimages\{098BA01C-C3A2-4631-BC69-CC27FC370604}_32.png&quot;/&gt;&lt;left val=&quot;42&quot;/&gt;&lt;top val=&quot;283&quot;/&gt;&lt;width val=&quot;870&quot;/&gt;&lt;height val=&quot;12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34&quot;/&gt;&lt;/TableIndex&gt;&lt;/ShapeTextInfo&gt;"/>
  <p:tag name="HTML_SHAPEINFO" val="&lt;ThreeDShapeInfo&gt;&lt;uuid val=&quot;{A4AAB249-3874-484E-8621-82B290D8DA31}&quot;/&gt;&lt;isInvalidForFieldText val=&quot;0&quot;/&gt;&lt;Image&gt;&lt;filename val=&quot;C:\Users\User\AppData\Local\Temp\CP849656916812Session\CPTrustFolder849656916812\PPTImport849658214640\data\asimages\{A4AAB249-3874-484E-8621-82B290D8DA31}_32.png&quot;/&gt;&lt;left val=&quot;40&quot;/&gt;&lt;top val=&quot;452&quot;/&gt;&lt;width val=&quot;871&quot;/&gt;&lt;height val=&quot;84&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D478260B-DE8A-40A2-B0FC-B0B7F330A550}&quot;/&gt;&lt;isInvalidForFieldText val=&quot;0&quot;/&gt;&lt;Image&gt;&lt;filename val=&quot;C:\Users\User\AppData\Local\Temp\CP849656916812Session\CPTrustFolder849656916812\PPTImport849658214640\data\asimages\{D478260B-DE8A-40A2-B0FC-B0B7F330A550}_33.png&quot;/&gt;&lt;left val=&quot;0&quot;/&gt;&lt;top val=&quot;278&quot;/&gt;&lt;width val=&quot;961&quot;/&gt;&lt;height val=&quot;20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7EC1C6-E7CB-4638-9BF7-AC91EEEC5F53}&quot;/&gt;&lt;isInvalidForFieldText val=&quot;0&quot;/&gt;&lt;Image&gt;&lt;filename val=&quot;C:\Users\User\AppData\Local\Temp\CP849656916812Session\CPTrustFolder849656916812\PPTImport849658214640\data\asimages\{A97EC1C6-E7CB-4638-9BF7-AC91EEEC5F53}_33.png&quot;/&gt;&lt;left val=&quot;727&quot;/&gt;&lt;top val=&quot;687&quot;/&gt;&lt;width val=&quot;226&quot;/&gt;&lt;height val=&quot;45&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B594E1C-FFBC-4DD2-8150-9E92722185BA}&quot;/&gt;&lt;isInvalidForFieldText val=&quot;0&quot;/&gt;&lt;Image&gt;&lt;filename val=&quot;C:\Users\User\AppData\Local\Temp\CP849656916812Session\CPTrustFolder849656916812\PPTImport849658214640\data\asimages\{DB594E1C-FFBC-4DD2-8150-9E92722185BA}_34.png&quot;/&gt;&lt;left val=&quot;0&quot;/&gt;&lt;top val=&quot;278&quot;/&gt;&lt;width val=&quot;961&quot;/&gt;&lt;height val=&quot;202&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B61ADEC-FA4B-42D0-BB38-4B2324DE4B18}&quot;/&gt;&lt;isInvalidForFieldText val=&quot;0&quot;/&gt;&lt;Image&gt;&lt;filename val=&quot;C:\Users\User\AppData\Local\Temp\CP849656916812Session\CPTrustFolder849656916812\PPTImport849658214640\data\asimages\{EB61ADEC-FA4B-42D0-BB38-4B2324DE4B18}_34.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PRESENTER_DUMMYTAG" val="&lt;DummyForForceWrite&gt;&lt;/DummyForForceWrite&gt;"/>
  <p:tag name="HTML_SHAPEINFO" val="&lt;ThreeDShapeInfo&gt;&lt;uuid val=&quot;{AFED7BB6-1874-4596-9F22-0A5157888310}&quot;/&gt;&lt;isInvalidForFieldText val=&quot;0&quot;/&gt;&lt;Image&gt;&lt;filename val=&quot;C:\Users\User\AppData\Local\Temp\CP849656916812Session\CPTrustFolder849656916812\PPTImport849658214640\data\asimages\{AFED7BB6-1874-4596-9F22-0A5157888310}_1.png&quot;/&gt;&lt;left val=&quot;71&quot;/&gt;&lt;top val=&quot;288&quot;/&gt;&lt;width val=&quot;817&quot;/&gt;&lt;height val=&quot;13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29B9F2C1-8AAA-42A8-A160-344E444BA6CA}&quot;/&gt;&lt;isInvalidForFieldText val=&quot;0&quot;/&gt;&lt;Image&gt;&lt;filename val=&quot;C:\Users\User\AppData\Local\Temp\CP849656916812Session\CPTrustFolder849656916812\PPTImport849658214640\data\asimages\{29B9F2C1-8AAA-42A8-A160-344E444BA6CA}_1.png&quot;/&gt;&lt;left val=&quot;71&quot;/&gt;&lt;top val=&quot;491&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0C3A42A0-FD12-4432-B8C5-07D3F6FD8481}&quot;/&gt;&lt;isInvalidForFieldText val=&quot;0&quot;/&gt;&lt;Image&gt;&lt;filename val=&quot;C:\Users\User\AppData\Local\Temp\CP849656916812Session\CPTrustFolder849656916812\PPTImport849658214640\data\asimages\{0C3A42A0-FD12-4432-B8C5-07D3F6FD8481}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9C90759-C50D-4E2A-B594-D29B4B500197}&quot;/&gt;&lt;isInvalidForFieldText val=&quot;0&quot;/&gt;&lt;Image&gt;&lt;filename val=&quot;C:\Users\User\AppData\Local\Temp\CP849656916812Session\CPTrustFolder849656916812\PPTImport849658214640\data\asimages\{E9C90759-C50D-4E2A-B594-D29B4B500197}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1&quot;/&gt;&lt;lineCharCount val=&quot;53&quot;/&gt;&lt;/TableIndex&gt;&lt;/ShapeTextInfo&gt;"/>
  <p:tag name="HTML_SHAPEINFO" val="&lt;ThreeDShapeInfo&gt;&lt;uuid val=&quot;{2990478F-C1DF-4898-B89C-E7A6F56E4873}&quot;/&gt;&lt;isInvalidForFieldText val=&quot;0&quot;/&gt;&lt;Image&gt;&lt;filename val=&quot;C:\Users\User\AppData\Local\Temp\CP849656916812Session\CPTrustFolder849656916812\PPTImport849658214640\data\asimages\{2990478F-C1DF-4898-B89C-E7A6F56E4873}_2.png&quot;/&gt;&lt;left val=&quot;42&quot;/&gt;&lt;top val=&quot;212&quot;/&gt;&lt;width val=&quot;870&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839F37E-7441-4F11-992B-2F3E2E878A9B}&quot;/&gt;&lt;isInvalidForFieldText val=&quot;0&quot;/&gt;&lt;Image&gt;&lt;filename val=&quot;C:\Users\User\AppData\Local\Temp\CP849656916812Session\CPTrustFolder849656916812\PPTImport849658214640\data\asimages\{E839F37E-7441-4F11-992B-2F3E2E878A9B}_2.png&quot;/&gt;&lt;left val=&quot;727&quot;/&gt;&lt;top val=&quot;687&quot;/&gt;&lt;width val=&quot;226&quot;/&gt;&lt;height val=&quot;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A3328DB-2715-4D7D-BCDA-85C418D1B76C}&quot;/&gt;&lt;isInvalidForFieldText val=&quot;0&quot;/&gt;&lt;Image&gt;&lt;filename val=&quot;C:\Users\User\AppData\Local\Temp\CP849656916812Session\CPTrustFolder849656916812\PPTImport849658214640\data\asimages\{BA3328DB-2715-4D7D-BCDA-85C418D1B76C}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3&quot;/&gt;&lt;lineCharCount val=&quot;35&quot;/&gt;&lt;lineCharCount val=&quot;67&quot;/&gt;&lt;lineCharCount val=&quot;39&quot;/&gt;&lt;lineCharCount val=&quot;65&quot;/&gt;&lt;lineCharCount val=&quot;33&quot;/&gt;&lt;lineCharCount val=&quot;68&quot;/&gt;&lt;lineCharCount val=&quot;30&quot;/&gt;&lt;lineCharCount val=&quot;69&quot;/&gt;&lt;lineCharCount val=&quot;47&quot;/&gt;&lt;/TableIndex&gt;&lt;/ShapeTextInfo&gt;"/>
  <p:tag name="HTML_SHAPEINFO" val="&lt;ThreeDShapeInfo&gt;&lt;uuid val=&quot;{F68971B9-95ED-4A22-95B0-FEDDB787307C}&quot;/&gt;&lt;isInvalidForFieldText val=&quot;0&quot;/&gt;&lt;Image&gt;&lt;filename val=&quot;C:\Users\User\AppData\Local\Temp\CP849656916812Session\CPTrustFolder849656916812\PPTImport849658214640\data\asimages\{F68971B9-95ED-4A22-95B0-FEDDB787307C}_3.png&quot;/&gt;&lt;left val=&quot;34&quot;/&gt;&lt;top val=&quot;212&quot;/&gt;&lt;width val=&quot;886&quot;/&gt;&lt;height val=&quot;380&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F11C0E2-BEF1-44BB-BF1B-772AA3005311}&quot;/&gt;&lt;isInvalidForFieldText val=&quot;0&quot;/&gt;&lt;Image&gt;&lt;filename val=&quot;C:\Users\User\AppData\Local\Temp\CP849656916812Session\CPTrustFolder849656916812\PPTImport849658214640\data\asimages\{3F11C0E2-BEF1-44BB-BF1B-772AA3005311}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130D11EF-6020-4B93-8AAD-8CD3D305BF8F}&quot;/&gt;&lt;isInvalidForFieldText val=&quot;0&quot;/&gt;&lt;Image&gt;&lt;filename val=&quot;C:\Users\User\AppData\Local\Temp\CP849656916812Session\CPTrustFolder849656916812\PPTImport849658214640\data\asimages\{130D11EF-6020-4B93-8AAD-8CD3D305BF8F}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16&quot;/&gt;&lt;lineCharCount val=&quot;1&quot;/&gt;&lt;lineCharCount val=&quot;1&quot;/&gt;&lt;/TableIndex&gt;&lt;/ShapeTextInfo&gt;"/>
  <p:tag name="HTML_SHAPEINFO" val="&lt;ThreeDShapeInfo&gt;&lt;uuid val=&quot;{5B663F91-0422-4F19-8A8C-537677AC520F}&quot;/&gt;&lt;isInvalidForFieldText val=&quot;0&quot;/&gt;&lt;Image&gt;&lt;filename val=&quot;C:\Users\User\AppData\Local\Temp\CP849656916812Session\CPTrustFolder849656916812\PPTImport849658214640\data\asimages\{5B663F91-0422-4F19-8A8C-537677AC520F}_4.png&quot;/&gt;&lt;left val=&quot;40&quot;/&gt;&lt;top val=&quot;212&quot;/&gt;&lt;width val=&quot;871&quot;/&gt;&lt;height val=&quot;8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2A6620B-8D16-43EA-9091-27BD9156463E}&quot;/&gt;&lt;isInvalidForFieldText val=&quot;0&quot;/&gt;&lt;Image&gt;&lt;filename val=&quot;C:\Users\User\AppData\Local\Temp\CP849656916812Session\CPTrustFolder849656916812\PPTImport849658214640\data\asimages\{E2A6620B-8D16-43EA-9091-27BD9156463E}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9&quot;/&gt;&lt;lineCharCount val=&quot;58&quot;/&gt;&lt;lineCharCount val=&quot;22&quot;/&gt;&lt;lineCharCount val=&quot;57&quot;/&gt;&lt;lineCharCount val=&quot;35&quot;/&gt;&lt;lineCharCount val=&quot;65&quot;/&gt;&lt;lineCharCount val=&quot;13&quot;/&gt;&lt;/TableIndex&gt;&lt;/ShapeTextInfo&gt;"/>
  <p:tag name="HTML_SHAPEINFO" val="&lt;ThreeDShapeInfo&gt;&lt;uuid val=&quot;{3AADB074-7F0E-4694-987D-7187F6244548}&quot;/&gt;&lt;isInvalidForFieldText val=&quot;0&quot;/&gt;&lt;Image&gt;&lt;filename val=&quot;C:\Users\User\AppData\Local\Temp\CP849656916812Session\CPTrustFolder849656916812\PPTImport849658214640\data\asimages\{3AADB074-7F0E-4694-987D-7187F6244548}_4.png&quot;/&gt;&lt;left val=&quot;47&quot;/&gt;&lt;top val=&quot;302&quot;/&gt;&lt;width val=&quot;876&quot;/&gt;&lt;height val=&quot;28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F125CED-6D35-4F25-BE10-2D441EB7254E}&quot;/&gt;&lt;isInvalidForFieldText val=&quot;0&quot;/&gt;&lt;Image&gt;&lt;filename val=&quot;C:\Users\User\AppData\Local\Temp\CP849656916812Session\CPTrustFolder849656916812\PPTImport849658214640\data\asimages\{0F125CED-6D35-4F25-BE10-2D441EB7254E}_5.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2&quot;/&gt;&lt;lineCharCount val=&quot;30&quot;/&gt;&lt;lineCharCount val=&quot;1&quot;/&gt;&lt;lineCharCount val=&quot;66&quot;/&gt;&lt;lineCharCount val=&quot;69&quot;/&gt;&lt;lineCharCount val=&quot;30&quot;/&gt;&lt;lineCharCount val=&quot;1&quot;/&gt;&lt;lineCharCount val=&quot;64&quot;/&gt;&lt;lineCharCount val=&quot;27&quot;/&gt;&lt;lineCharCount val=&quot;1&quot;/&gt;&lt;lineCharCount val=&quot;1&quot;/&gt;&lt;lineCharCount val=&quot;1&quot;/&gt;&lt;/TableIndex&gt;&lt;/ShapeTextInfo&gt;"/>
  <p:tag name="HTML_SHAPEINFO" val="&lt;ThreeDShapeInfo&gt;&lt;uuid val=&quot;{262F7E12-90FA-4CBB-AF3E-C61320A36CFC}&quot;/&gt;&lt;isInvalidForFieldText val=&quot;0&quot;/&gt;&lt;Image&gt;&lt;filename val=&quot;C:\Users\User\AppData\Local\Temp\CP849656916812Session\CPTrustFolder849656916812\PPTImport849658214640\data\asimages\{262F7E12-90FA-4CBB-AF3E-C61320A36CFC}_5.png&quot;/&gt;&lt;left val=&quot;42&quot;/&gt;&lt;top val=&quot;212&quot;/&gt;&lt;width val=&quot;883&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6F72D73-AC25-4699-B28E-5E8DEBDCDF3C}&quot;/&gt;&lt;isInvalidForFieldText val=&quot;0&quot;/&gt;&lt;Image&gt;&lt;filename val=&quot;C:\Users\User\AppData\Local\Temp\CP849656916812Session\CPTrustFolder849656916812\PPTImport849658214640\data\asimages\{16F72D73-AC25-4699-B28E-5E8DEBDCDF3C}_5.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1991C0AD-6C10-481A-AE64-2B38553522AD}&quot;/&gt;&lt;isInvalidForFieldText val=&quot;0&quot;/&gt;&lt;Image&gt;&lt;filename val=&quot;C:\Users\User\AppData\Local\Temp\CP849656916812Session\CPTrustFolder849656916812\PPTImport849658214640\data\asimages\{1991C0AD-6C10-481A-AE64-2B38553522AD}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6&quot;/&gt;&lt;lineCharCount val=&quot;34&quot;/&gt;&lt;lineCharCount val=&quot;21&quot;/&gt;&lt;lineCharCount val=&quot;70&quot;/&gt;&lt;lineCharCount val=&quot;16&quot;/&gt;&lt;lineCharCount val=&quot;16&quot;/&gt;&lt;lineCharCount val=&quot;48&quot;/&gt;&lt;lineCharCount val=&quot;29&quot;/&gt;&lt;lineCharCount val=&quot;67&quot;/&gt;&lt;lineCharCount val=&quot;20&quot;/&gt;&lt;lineCharCount val=&quot;46&quot;/&gt;&lt;/TableIndex&gt;&lt;/ShapeTextInfo&gt;"/>
  <p:tag name="HTML_SHAPEINFO" val="&lt;ThreeDShapeInfo&gt;&lt;uuid val=&quot;{B1231744-E131-424F-947B-DAC1889CD986}&quot;/&gt;&lt;isInvalidForFieldText val=&quot;0&quot;/&gt;&lt;Image&gt;&lt;filename val=&quot;C:\Users\User\AppData\Local\Temp\CP849656916812Session\CPTrustFolder849656916812\PPTImport849658214640\data\asimages\{B1231744-E131-424F-947B-DAC1889CD986}_6.png&quot;/&gt;&lt;left val=&quot;54&quot;/&gt;&lt;top val=&quot;180&quot;/&gt;&lt;width val=&quot;848&quot;/&gt;&lt;height val=&quot;414&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26&quot;/&gt;&lt;/TableIndex&gt;&lt;/ShapeTextInfo&gt;"/>
  <p:tag name="HTML_SHAPEINFO" val="&lt;ThreeDShapeInfo&gt;&lt;uuid val=&quot;{F589A19D-F925-43A6-8A02-C0A3057C966E}&quot;/&gt;&lt;isInvalidForFieldText val=&quot;0&quot;/&gt;&lt;Image&gt;&lt;filename val=&quot;C:\Users\User\AppData\Local\Temp\CP849656916812Session\CPTrustFolder849656916812\PPTImport849658214640\data\asimages\{F589A19D-F925-43A6-8A02-C0A3057C966E}_6.png&quot;/&gt;&lt;left val=&quot;52&quot;/&gt;&lt;top val=&quot;584&quot;/&gt;&lt;width val=&quot;847&quot;/&gt;&lt;height val=&quot;84&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6C43BB2-1FDE-41A1-94D5-676357071EEA}&quot;/&gt;&lt;isInvalidForFieldText val=&quot;0&quot;/&gt;&lt;Image&gt;&lt;filename val=&quot;C:\Users\User\AppData\Local\Temp\CP849656916812Session\CPTrustFolder849656916812\PPTImport849658214640\data\asimages\{96C43BB2-1FDE-41A1-94D5-676357071EEA}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F3AE6491-F1E9-4CC2-95C6-07100D642E15}&quot;/&gt;&lt;isInvalidForFieldText val=&quot;0&quot;/&gt;&lt;Image&gt;&lt;filename val=&quot;C:\Users\User\AppData\Local\Temp\CP849656916812Session\CPTrustFolder849656916812\PPTImport849658214640\data\asimages\{F3AE6491-F1E9-4CC2-95C6-07100D642E15}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42&quot;/&gt;&lt;/TableIndex&gt;&lt;/ShapeTextInfo&gt;"/>
  <p:tag name="HTML_SHAPEINFO" val="&lt;ThreeDShapeInfo&gt;&lt;uuid val=&quot;{4036DA28-9E0E-4A9A-A957-540DC3048D23}&quot;/&gt;&lt;isInvalidForFieldText val=&quot;0&quot;/&gt;&lt;Image&gt;&lt;filename val=&quot;C:\Users\User\AppData\Local\Temp\CP849656916812Session\CPTrustFolder849656916812\PPTImport849658214640\data\asimages\{4036DA28-9E0E-4A9A-A957-540DC3048D23}_7.png&quot;/&gt;&lt;left val=&quot;40&quot;/&gt;&lt;top val=&quot;212&quot;/&gt;&lt;width val=&quot;871&quot;/&gt;&lt;height val=&quot;8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8DF051-BF73-4F9D-AF87-A4C49DDDE7CC}&quot;/&gt;&lt;isInvalidForFieldText val=&quot;0&quot;/&gt;&lt;Image&gt;&lt;filename val=&quot;C:\Users\User\AppData\Local\Temp\CP849656916812Session\CPTrustFolder849656916812\PPTImport849658214640\data\asimages\{0F8DF051-BF73-4F9D-AF87-A4C49DDDE7CC}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D5EA23A0-2F56-44B2-BC35-73730E9CB2EF}&quot;/&gt;&lt;isInvalidForFieldText val=&quot;0&quot;/&gt;&lt;Image&gt;&lt;filename val=&quot;C:\Users\User\AppData\Local\Temp\CP849656916812Session\CPTrustFolder849656916812\PPTImport849658214640\data\asimages\{D5EA23A0-2F56-44B2-BC35-73730E9CB2EF}_7.png&quot;/&gt;&lt;left val=&quot;42&quot;/&gt;&lt;top val=&quot;292&quot;/&gt;&lt;width val=&quot;870&quot;/&gt;&lt;height val=&quot;5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68&quot;/&gt;&lt;lineCharCount val=&quot;18&quot;/&gt;&lt;/TableIndex&gt;&lt;/ShapeTextInfo&gt;"/>
  <p:tag name="HTML_SHAPEINFO" val="&lt;ThreeDShapeInfo&gt;&lt;uuid val=&quot;{6EDC5A91-AA63-4561-AE69-CBF41F1D8EDC}&quot;/&gt;&lt;isInvalidForFieldText val=&quot;0&quot;/&gt;&lt;Image&gt;&lt;filename val=&quot;C:\Users\User\AppData\Local\Temp\CP849656916812Session\CPTrustFolder849656916812\PPTImport849658214640\data\asimages\{6EDC5A91-AA63-4561-AE69-CBF41F1D8EDC}_7.png&quot;/&gt;&lt;left val=&quot;40&quot;/&gt;&lt;top val=&quot;388&quot;/&gt;&lt;width val=&quot;871&quot;/&gt;&lt;height val=&quot;12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D19327EF-C906-4CDB-BB78-CE1004C45B78}&quot;/&gt;&lt;isInvalidForFieldText val=&quot;0&quot;/&gt;&lt;Image&gt;&lt;filename val=&quot;C:\Users\User\AppData\Local\Temp\CP849656916812Session\CPTrustFolder849656916812\PPTImport849658214640\data\asimages\{D19327EF-C906-4CDB-BB78-CE1004C45B78}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63&quot;/&gt;&lt;/TableIndex&gt;&lt;/ShapeTextInfo&gt;"/>
  <p:tag name="HTML_SHAPEINFO" val="&lt;ThreeDShapeInfo&gt;&lt;uuid val=&quot;{E1C87C77-BB8B-4A69-8567-9B83ED135285}&quot;/&gt;&lt;isInvalidForFieldText val=&quot;0&quot;/&gt;&lt;Image&gt;&lt;filename val=&quot;C:\Users\User\AppData\Local\Temp\CP849656916812Session\CPTrustFolder849656916812\PPTImport849658214640\data\asimages\{E1C87C77-BB8B-4A69-8567-9B83ED135285}_8.png&quot;/&gt;&lt;left val=&quot;41&quot;/&gt;&lt;top val=&quot;209&quot;/&gt;&lt;width val=&quot;871&quot;/&gt;&lt;height val=&quot;8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09D0B4E-4ED7-4C00-ADB8-7409F91B782F}&quot;/&gt;&lt;isInvalidForFieldText val=&quot;0&quot;/&gt;&lt;Image&gt;&lt;filename val=&quot;C:\Users\User\AppData\Local\Temp\CP849656916812Session\CPTrustFolder849656916812\PPTImport849658214640\data\asimages\{709D0B4E-4ED7-4C00-ADB8-7409F91B782F}_8.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7&quot;/&gt;&lt;lineCharCount val=&quot;59&quot;/&gt;&lt;lineCharCount val=&quot;38&quot;/&gt;&lt;/TableIndex&gt;&lt;/ShapeTextInfo&gt;"/>
  <p:tag name="HTML_SHAPEINFO" val="&lt;ThreeDShapeInfo&gt;&lt;uuid val=&quot;{AB7D1BE8-518A-4605-ABD9-77D26D7BBD35}&quot;/&gt;&lt;isInvalidForFieldText val=&quot;0&quot;/&gt;&lt;Image&gt;&lt;filename val=&quot;C:\Users\User\AppData\Local\Temp\CP849656916812Session\CPTrustFolder849656916812\PPTImport849658214640\data\asimages\{AB7D1BE8-518A-4605-ABD9-77D26D7BBD35}_8.png&quot;/&gt;&lt;left val=&quot;49&quot;/&gt;&lt;top val=&quot;283&quot;/&gt;&lt;width val=&quot;869&quot;/&gt;&lt;height val=&quot;16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2E1BA82F-A922-4B34-8131-F0070C72C58F}&quot;/&gt;&lt;isInvalidForFieldText val=&quot;0&quot;/&gt;&lt;Image&gt;&lt;filename val=&quot;C:\Users\User\AppData\Local\Temp\CP849656916812Session\CPTrustFolder849656916812\PPTImport849658214640\data\asimages\{2E1BA82F-A922-4B34-8131-F0070C72C58F}_9.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42&quot;/&gt;&lt;/TableIndex&gt;&lt;/ShapeTextInfo&gt;"/>
  <p:tag name="HTML_SHAPEINFO" val="&lt;ThreeDShapeInfo&gt;&lt;uuid val=&quot;{6475DED0-0E20-40F6-B26B-99C6989A85AE}&quot;/&gt;&lt;isInvalidForFieldText val=&quot;0&quot;/&gt;&lt;Image&gt;&lt;filename val=&quot;C:\Users\User\AppData\Local\Temp\CP849656916812Session\CPTrustFolder849656916812\PPTImport849658214640\data\asimages\{6475DED0-0E20-40F6-B26B-99C6989A85AE}_9.png&quot;/&gt;&lt;left val=&quot;40&quot;/&gt;&lt;top val=&quot;212&quot;/&gt;&lt;width val=&quot;871&quot;/&gt;&lt;height val=&quot;8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1E45222-7FE1-4851-A3C4-28BB91692D41}&quot;/&gt;&lt;isInvalidForFieldText val=&quot;0&quot;/&gt;&lt;Image&gt;&lt;filename val=&quot;C:\Users\User\AppData\Local\Temp\CP849656916812Session\CPTrustFolder849656916812\PPTImport849658214640\data\asimages\{A1E45222-7FE1-4851-A3C4-28BB91692D41}_9.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quot;/&gt;&lt;lineCharCount val=&quot;4&quot;/&gt;&lt;lineCharCount val=&quot;66&quot;/&gt;&lt;lineCharCount val=&quot;21&quot;/&gt;&lt;lineCharCount val=&quot;29&quot;/&gt;&lt;lineCharCount val=&quot;63&quot;/&gt;&lt;lineCharCount val=&quot;10&quot;/&gt;&lt;/TableIndex&gt;&lt;/ShapeTextInfo&gt;"/>
  <p:tag name="HTML_SHAPEINFO" val="&lt;ThreeDShapeInfo&gt;&lt;uuid val=&quot;{B74951F3-5882-4F56-9A97-4E849FA57E23}&quot;/&gt;&lt;isInvalidForFieldText val=&quot;0&quot;/&gt;&lt;Image&gt;&lt;filename val=&quot;C:\Users\User\AppData\Local\Temp\CP849656916812Session\CPTrustFolder849656916812\PPTImport849658214640\data\asimages\{B74951F3-5882-4F56-9A97-4E849FA57E23}_9.png&quot;/&gt;&lt;left val=&quot;42&quot;/&gt;&lt;top val=&quot;285&quot;/&gt;&lt;width val=&quot;870&quot;/&gt;&lt;height val=&quot;28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3628CB9B-EDA5-4318-BBFF-37A55A65DA1A}&quot;/&gt;&lt;isInvalidForFieldText val=&quot;0&quot;/&gt;&lt;Image&gt;&lt;filename val=&quot;C:\Users\User\AppData\Local\Temp\CP849656916812Session\CPTrustFolder849656916812\PPTImport849658214640\data\asimages\{3628CB9B-EDA5-4318-BBFF-37A55A65DA1A}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FC6CB9FD-7D97-42E0-AAD9-2837AF710CEE}&quot;/&gt;&lt;isInvalidForFieldText val=&quot;0&quot;/&gt;&lt;Image&gt;&lt;filename val=&quot;C:\Users\User\AppData\Local\Temp\CP849656916812Session\CPTrustFolder849656916812\PPTImport849658214640\data\asimages\{FC6CB9FD-7D97-42E0-AAD9-2837AF710CEE}_10.png&quot;/&gt;&lt;left val=&quot;40&quot;/&gt;&lt;top val=&quot;212&quot;/&gt;&lt;width val=&quot;871&quot;/&gt;&lt;height val=&quot;5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F5A69DE-D5F8-4F1D-BBFB-729B810B7082}&quot;/&gt;&lt;isInvalidForFieldText val=&quot;0&quot;/&gt;&lt;Image&gt;&lt;filename val=&quot;C:\Users\User\AppData\Local\Temp\CP849656916812Session\CPTrustFolder849656916812\PPTImport849658214640\data\asimages\{1F5A69DE-D5F8-4F1D-BBFB-729B810B7082}_10.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6&quot;/&gt;&lt;lineCharCount val=&quot;11&quot;/&gt;&lt;lineCharCount val=&quot;56&quot;/&gt;&lt;lineCharCount val=&quot;54&quot;/&gt;&lt;lineCharCount val=&quot;59&quot;/&gt;&lt;lineCharCount val=&quot;66&quot;/&gt;&lt;lineCharCount val=&quot;65&quot;/&gt;&lt;/TableIndex&gt;&lt;/ShapeTextInfo&gt;"/>
  <p:tag name="HTML_SHAPEINFO" val="&lt;ThreeDShapeInfo&gt;&lt;uuid val=&quot;{2EB5686C-FFF0-4717-BD46-6B418D7A0534}&quot;/&gt;&lt;isInvalidForFieldText val=&quot;0&quot;/&gt;&lt;Image&gt;&lt;filename val=&quot;C:\Users\User\AppData\Local\Temp\CP849656916812Session\CPTrustFolder849656916812\PPTImport849658214640\data\asimages\{2EB5686C-FFF0-4717-BD46-6B418D7A0534}_10.png&quot;/&gt;&lt;left val=&quot;47&quot;/&gt;&lt;top val=&quot;251&quot;/&gt;&lt;width val=&quot;865&quot;/&gt;&lt;height val=&quot;27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A3DF5F2-EC7E-4E52-A9B3-AD523A82DB6E}&quot;/&gt;&lt;isInvalidForFieldText val=&quot;0&quot;/&gt;&lt;Image&gt;&lt;filename val=&quot;C:\Users\User\AppData\Local\Temp\CP849656916812Session\CPTrustFolder849656916812\PPTImport849658214640\data\asimages\{3A3DF5F2-EC7E-4E52-A9B3-AD523A82DB6E}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5&quot;/&gt;&lt;lineCharCount val=&quot;34&quot;/&gt;&lt;lineCharCount val=&quot;67&quot;/&gt;&lt;lineCharCount val=&quot;40&quot;/&gt;&lt;lineCharCount val=&quot;65&quot;/&gt;&lt;lineCharCount val=&quot;70&quot;/&gt;&lt;lineCharCount val=&quot;43&quot;/&gt;&lt;/TableIndex&gt;&lt;/ShapeTextInfo&gt;"/>
  <p:tag name="HTML_SHAPEINFO" val="&lt;ThreeDShapeInfo&gt;&lt;uuid val=&quot;{994D3918-423B-452B-8A79-77AF41D442C8}&quot;/&gt;&lt;isInvalidForFieldText val=&quot;0&quot;/&gt;&lt;Image&gt;&lt;filename val=&quot;C:\Users\User\AppData\Local\Temp\CP849656916812Session\CPTrustFolder849656916812\PPTImport849658214640\data\asimages\{994D3918-423B-452B-8A79-77AF41D442C8}_11.png&quot;/&gt;&lt;left val=&quot;42&quot;/&gt;&lt;top val=&quot;212&quot;/&gt;&lt;width val=&quot;872&quot;/&gt;&lt;height val=&quot;26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4FAE83-4D5F-4AA4-A900-1D6898E85BE2}&quot;/&gt;&lt;isInvalidForFieldText val=&quot;0&quot;/&gt;&lt;Image&gt;&lt;filename val=&quot;C:\Users\User\AppData\Local\Temp\CP849656916812Session\CPTrustFolder849656916812\PPTImport849658214640\data\asimages\{F64FAE83-4D5F-4AA4-A900-1D6898E85BE2}_11.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89D1F60-00EE-4043-BE02-CAE96D04FBFF}&quot;/&gt;&lt;isInvalidForFieldText val=&quot;0&quot;/&gt;&lt;Image&gt;&lt;filename val=&quot;C:\Users\User\AppData\Local\Temp\CP849656916812Session\CPTrustFolder849656916812\PPTImport849658214640\data\asimages\{B89D1F60-00EE-4043-BE02-CAE96D04FBFF}_12.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53&quot;/&gt;&lt;/TableIndex&gt;&lt;/ShapeTextInfo&gt;"/>
  <p:tag name="HTML_SHAPEINFO" val="&lt;ThreeDShapeInfo&gt;&lt;uuid val=&quot;{34AD3D5C-B349-4EB4-AE0E-81B62EC4D4CB}&quot;/&gt;&lt;isInvalidForFieldText val=&quot;0&quot;/&gt;&lt;Image&gt;&lt;filename val=&quot;C:\Users\User\AppData\Local\Temp\CP849656916812Session\CPTrustFolder849656916812\PPTImport849658214640\data\asimages\{34AD3D5C-B349-4EB4-AE0E-81B62EC4D4CB}_12.png&quot;/&gt;&lt;left val=&quot;40&quot;/&gt;&lt;top val=&quot;212&quot;/&gt;&lt;width val=&quot;871&quot;/&gt;&lt;height val=&quot;8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5539BEF-D047-419C-A2AA-47A78CDAB943}&quot;/&gt;&lt;isInvalidForFieldText val=&quot;0&quot;/&gt;&lt;Image&gt;&lt;filename val=&quot;C:\Users\User\AppData\Local\Temp\CP849656916812Session\CPTrustFolder849656916812\PPTImport849658214640\data\asimages\{F5539BEF-D047-419C-A2AA-47A78CDAB943}_12.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4&quot;/&gt;&lt;lineCharCount val=&quot;10&quot;/&gt;&lt;/TableIndex&gt;&lt;/ShapeTextInfo&gt;"/>
  <p:tag name="HTML_SHAPEINFO" val="&lt;ThreeDShapeInfo&gt;&lt;uuid val=&quot;{8C883A75-BD5E-4E0E-A31C-0D08292C0031}&quot;/&gt;&lt;isInvalidForFieldText val=&quot;0&quot;/&gt;&lt;Image&gt;&lt;filename val=&quot;C:\Users\User\AppData\Local\Temp\CP849656916812Session\CPTrustFolder849656916812\PPTImport849658214640\data\asimages\{8C883A75-BD5E-4E0E-A31C-0D08292C0031}_12.png&quot;/&gt;&lt;left val=&quot;42&quot;/&gt;&lt;top val=&quot;302&quot;/&gt;&lt;width val=&quot;870&quot;/&gt;&lt;height val=&quot;12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1CA2A4E2-CE32-4044-812D-CF6E002FEA3E}&quot;/&gt;&lt;isInvalidForFieldText val=&quot;0&quot;/&gt;&lt;Image&gt;&lt;filename val=&quot;C:\Users\User\AppData\Local\Temp\CP849656916812Session\CPTrustFolder849656916812\PPTImport849658214640\data\asimages\{1CA2A4E2-CE32-4044-812D-CF6E002FEA3E}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2&quot;/&gt;&lt;/TableIndex&gt;&lt;/ShapeTextInfo&gt;"/>
  <p:tag name="HTML_SHAPEINFO" val="&lt;ThreeDShapeInfo&gt;&lt;uuid val=&quot;{6A534E2D-E225-4172-B142-97B410F9C7A3}&quot;/&gt;&lt;isInvalidForFieldText val=&quot;0&quot;/&gt;&lt;Image&gt;&lt;filename val=&quot;C:\Users\User\AppData\Local\Temp\CP849656916812Session\CPTrustFolder849656916812\PPTImport849658214640\data\asimages\{6A534E2D-E225-4172-B142-97B410F9C7A3}_13.png&quot;/&gt;&lt;left val=&quot;40&quot;/&gt;&lt;top val=&quot;212&quot;/&gt;&lt;width val=&quot;871&quot;/&gt;&lt;height val=&quot;57&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83E208-3A1B-46AC-9726-575C1C5D6A62}&quot;/&gt;&lt;isInvalidForFieldText val=&quot;0&quot;/&gt;&lt;Image&gt;&lt;filename val=&quot;C:\Users\User\AppData\Local\Temp\CP849656916812Session\CPTrustFolder849656916812\PPTImport849658214640\data\asimages\{4383E208-3A1B-46AC-9726-575C1C5D6A62}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8&quot;/&gt;&lt;lineCharCount val=&quot;1&quot;/&gt;&lt;lineCharCount val=&quot;24&quot;/&gt;&lt;lineCharCount val=&quot;1&quot;/&gt;&lt;lineCharCount val=&quot;31&quot;/&gt;&lt;lineCharCount val=&quot;1&quot;/&gt;&lt;lineCharCount val=&quot;31&quot;/&gt;&lt;/TableIndex&gt;&lt;/ShapeTextInfo&gt;"/>
  <p:tag name="HTML_SHAPEINFO" val="&lt;ThreeDShapeInfo&gt;&lt;uuid val=&quot;{07553C06-792F-4771-A391-EC23AD6D1002}&quot;/&gt;&lt;isInvalidForFieldText val=&quot;0&quot;/&gt;&lt;Image&gt;&lt;filename val=&quot;C:\Users\User\AppData\Local\Temp\CP849656916812Session\CPTrustFolder849656916812\PPTImport849658214640\data\asimages\{07553C06-792F-4771-A391-EC23AD6D1002}_13.png&quot;/&gt;&lt;left val=&quot;47&quot;/&gt;&lt;top val=&quot;280&quot;/&gt;&lt;width val=&quot;865&quot;/&gt;&lt;height val=&quot;32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DC86A910-689A-4ABD-A4A1-59549CB86A1C}&quot;/&gt;&lt;isInvalidForFieldText val=&quot;0&quot;/&gt;&lt;Image&gt;&lt;filename val=&quot;C:\Users\User\AppData\Local\Temp\CP849656916812Session\CPTrustFolder849656916812\PPTImport849658214640\data\asimages\{DC86A910-689A-4ABD-A4A1-59549CB86A1C}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69&quot;/&gt;&lt;lineCharCount val=&quot;35&quot;/&gt;&lt;/TableIndex&gt;&lt;/ShapeTextInfo&gt;"/>
  <p:tag name="HTML_SHAPEINFO" val="&lt;ThreeDShapeInfo&gt;&lt;uuid val=&quot;{116898A5-8C98-4CD6-87CA-89399CDEA67B}&quot;/&gt;&lt;isInvalidForFieldText val=&quot;0&quot;/&gt;&lt;Image&gt;&lt;filename val=&quot;C:\Users\User\AppData\Local\Temp\CP849656916812Session\CPTrustFolder849656916812\PPTImport849658214640\data\asimages\{116898A5-8C98-4CD6-87CA-89399CDEA67B}_14.png&quot;/&gt;&lt;left val=&quot;40&quot;/&gt;&lt;top val=&quot;212&quot;/&gt;&lt;width val=&quot;871&quot;/&gt;&lt;height val=&quot;129&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50FA8E-D7A0-4E8D-928C-F8C5DBA3052A}&quot;/&gt;&lt;isInvalidForFieldText val=&quot;0&quot;/&gt;&lt;Image&gt;&lt;filename val=&quot;C:\Users\User\AppData\Local\Temp\CP849656916812Session\CPTrustFolder849656916812\PPTImport849658214640\data\asimages\{7550FA8E-D7A0-4E8D-928C-F8C5DBA3052A}_14.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41&quot;/&gt;&lt;lineCharCount val=&quot;57&quot;/&gt;&lt;lineCharCount val=&quot;31&quot;/&gt;&lt;lineCharCount val=&quot;71&quot;/&gt;&lt;lineCharCount val=&quot;59&quot;/&gt;&lt;/TableIndex&gt;&lt;/ShapeTextInfo&gt;"/>
  <p:tag name="HTML_SHAPEINFO" val="&lt;ThreeDShapeInfo&gt;&lt;uuid val=&quot;{4EBBD3DD-AFFD-4133-8616-8F0E644EEAAC}&quot;/&gt;&lt;isInvalidForFieldText val=&quot;0&quot;/&gt;&lt;Image&gt;&lt;filename val=&quot;C:\Users\User\AppData\Local\Temp\CP849656916812Session\CPTrustFolder849656916812\PPTImport849658214640\data\asimages\{4EBBD3DD-AFFD-4133-8616-8F0E644EEAAC}_14.png&quot;/&gt;&lt;left val=&quot;42&quot;/&gt;&lt;top val=&quot;368&quot;/&gt;&lt;width val=&quot;874&quot;/&gt;&lt;height val=&quot;24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EEA7305-4FF7-42BE-8C4D-8AE2332E1961}&quot;/&gt;&lt;isInvalidForFieldText val=&quot;0&quot;/&gt;&lt;Image&gt;&lt;filename val=&quot;C:\Users\User\AppData\Local\Temp\CP849656916812Session\CPTrustFolder849656916812\PPTImport849658214640\data\asimages\{EEEA7305-4FF7-42BE-8C4D-8AE2332E1961}_15.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23&quot;/&gt;&lt;lineCharCount val=&quot;1&quot;/&gt;&lt;lineCharCount val=&quot;66&quot;/&gt;&lt;lineCharCount val=&quot;68&quot;/&gt;&lt;lineCharCount val=&quot;59&quot;/&gt;&lt;lineCharCount val=&quot;72&quot;/&gt;&lt;lineCharCount val=&quot;41&quot;/&gt;&lt;lineCharCount val=&quot;1&quot;/&gt;&lt;lineCharCount val=&quot;66&quot;/&gt;&lt;lineCharCount val=&quot;66&quot;/&gt;&lt;/TableIndex&gt;&lt;/ShapeTextInfo&gt;"/>
  <p:tag name="HTML_SHAPEINFO" val="&lt;ThreeDShapeInfo&gt;&lt;uuid val=&quot;{34663F41-CDCF-48D3-ADF6-1AACA9C39342}&quot;/&gt;&lt;isInvalidForFieldText val=&quot;0&quot;/&gt;&lt;Image&gt;&lt;filename val=&quot;C:\Users\User\AppData\Local\Temp\CP849656916812Session\CPTrustFolder849656916812\PPTImport849658214640\data\asimages\{34663F41-CDCF-48D3-ADF6-1AACA9C39342}_15.png&quot;/&gt;&lt;left val=&quot;40&quot;/&gt;&lt;top val=&quot;212&quot;/&gt;&lt;width val=&quot;871&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DAEA2F9-C09C-4802-931A-CB51A7CC8126}&quot;/&gt;&lt;isInvalidForFieldText val=&quot;0&quot;/&gt;&lt;Image&gt;&lt;filename val=&quot;C:\Users\User\AppData\Local\Temp\CP849656916812Session\CPTrustFolder849656916812\PPTImport849658214640\data\asimages\{0DAEA2F9-C09C-4802-931A-CB51A7CC8126}_15.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BB9E4A7-5E71-42D3-8C01-E55F68D05C5E}&quot;/&gt;&lt;isInvalidForFieldText val=&quot;0&quot;/&gt;&lt;Image&gt;&lt;filename val=&quot;C:\Users\User\AppData\Local\Temp\CP849656916812Session\CPTrustFolder849656916812\PPTImport849658214640\data\asimages\{1BB9E4A7-5E71-42D3-8C01-E55F68D05C5E}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40&quot;/&gt;&lt;/TableIndex&gt;&lt;/ShapeTextInfo&gt;"/>
  <p:tag name="HTML_SHAPEINFO" val="&lt;ThreeDShapeInfo&gt;&lt;uuid val=&quot;{5C6B56C3-A739-42CF-9171-58FAAA4F22B7}&quot;/&gt;&lt;isInvalidForFieldText val=&quot;0&quot;/&gt;&lt;Image&gt;&lt;filename val=&quot;C:\Users\User\AppData\Local\Temp\CP849656916812Session\CPTrustFolder849656916812\PPTImport849658214640\data\asimages\{5C6B56C3-A739-42CF-9171-58FAAA4F22B7}_16.png&quot;/&gt;&lt;left val=&quot;40&quot;/&gt;&lt;top val=&quot;212&quot;/&gt;&lt;width val=&quot;871&quot;/&gt;&lt;height val=&quot;8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C82F1D-31E2-429F-8618-EC7E9F5B1AA0}&quot;/&gt;&lt;isInvalidForFieldText val=&quot;0&quot;/&gt;&lt;Image&gt;&lt;filename val=&quot;C:\Users\User\AppData\Local\Temp\CP849656916812Session\CPTrustFolder849656916812\PPTImport849658214640\data\asimages\{8DC82F1D-31E2-429F-8618-EC7E9F5B1AA0}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1&quot;/&gt;&lt;lineCharCount val=&quot;59&quot;/&gt;&lt;lineCharCount val=&quot;60&quot;/&gt;&lt;/TableIndex&gt;&lt;/ShapeTextInfo&gt;"/>
  <p:tag name="HTML_SHAPEINFO" val="&lt;ThreeDShapeInfo&gt;&lt;uuid val=&quot;{AE2421BC-D7D5-4E47-A09A-2F639A3B069C}&quot;/&gt;&lt;isInvalidForFieldText val=&quot;0&quot;/&gt;&lt;Image&gt;&lt;filename val=&quot;C:\Users\User\AppData\Local\Temp\CP849656916812Session\CPTrustFolder849656916812\PPTImport849658214640\data\asimages\{AE2421BC-D7D5-4E47-A09A-2F639A3B069C}_16.png&quot;/&gt;&lt;left val=&quot;42&quot;/&gt;&lt;top val=&quot;317&quot;/&gt;&lt;width val=&quot;870&quot;/&gt;&lt;height val=&quot;16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7&quot;/&gt;&lt;lineCharCount val=&quot;72&quot;/&gt;&lt;/TableIndex&gt;&lt;/ShapeTextInfo&gt;"/>
  <p:tag name="HTML_SHAPEINFO" val="&lt;ThreeDShapeInfo&gt;&lt;uuid val=&quot;{96807D93-530F-40B4-8149-DA9305A48839}&quot;/&gt;&lt;isInvalidForFieldText val=&quot;0&quot;/&gt;&lt;Image&gt;&lt;filename val=&quot;C:\Users\User\AppData\Local\Temp\CP849656916812Session\CPTrustFolder849656916812\PPTImport849658214640\data\asimages\{96807D93-530F-40B4-8149-DA9305A48839}_16.png&quot;/&gt;&lt;left val=&quot;40&quot;/&gt;&lt;top val=&quot;509&quot;/&gt;&lt;width val=&quot;879&quot;/&gt;&lt;height val=&quot;11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05646E69-EAD4-41AE-8219-62D091F2C096}&quot;/&gt;&lt;isInvalidForFieldText val=&quot;0&quot;/&gt;&lt;Image&gt;&lt;filename val=&quot;C:\Users\User\AppData\Local\Temp\CP849656916812Session\CPTrustFolder849656916812\PPTImport849658214640\data\asimages\{05646E69-EAD4-41AE-8219-62D091F2C096}_17.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4AD0BAD5-123D-4F67-B38A-F33D91291CBD}&quot;/&gt;&lt;isInvalidForFieldText val=&quot;0&quot;/&gt;&lt;Image&gt;&lt;filename val=&quot;C:\Users\User\AppData\Local\Temp\CP849656916812Session\CPTrustFolder849656916812\PPTImport849658214640\data\asimages\{4AD0BAD5-123D-4F67-B38A-F33D91291CBD}_17.png&quot;/&gt;&lt;left val=&quot;40&quot;/&gt;&lt;top val=&quot;212&quot;/&gt;&lt;width val=&quot;871&quot;/&gt;&lt;height val=&quot;5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0555BC4-A9A1-4290-B311-50C2635B3D0E}&quot;/&gt;&lt;isInvalidForFieldText val=&quot;0&quot;/&gt;&lt;Image&gt;&lt;filename val=&quot;C:\Users\User\AppData\Local\Temp\CP849656916812Session\CPTrustFolder849656916812\PPTImport849658214640\data\asimages\{C0555BC4-A9A1-4290-B311-50C2635B3D0E}_17.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45&quot;/&gt;&lt;lineCharCount val=&quot;64&quot;/&gt;&lt;lineCharCount val=&quot;66&quot;/&gt;&lt;lineCharCount val=&quot;8&quot;/&gt;&lt;/TableIndex&gt;&lt;/ShapeTextInfo&gt;"/>
  <p:tag name="HTML_SHAPEINFO" val="&lt;ThreeDShapeInfo&gt;&lt;uuid val=&quot;{0FDF0191-E20C-4178-89BD-7254E02136D9}&quot;/&gt;&lt;isInvalidForFieldText val=&quot;0&quot;/&gt;&lt;Image&gt;&lt;filename val=&quot;C:\Users\User\AppData\Local\Temp\CP849656916812Session\CPTrustFolder849656916812\PPTImport849658214640\data\asimages\{0FDF0191-E20C-4178-89BD-7254E02136D9}_17.png&quot;/&gt;&lt;left val=&quot;42&quot;/&gt;&lt;top val=&quot;281&quot;/&gt;&lt;width val=&quot;882&quot;/&gt;&lt;height val=&quot;19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C113321C-2CFA-46A3-A0CE-F02AA881C97D}&quot;/&gt;&lt;isInvalidForFieldText val=&quot;0&quot;/&gt;&lt;Image&gt;&lt;filename val=&quot;C:\Users\User\AppData\Local\Temp\CP849656916812Session\CPTrustFolder849656916812\PPTImport849658214640\data\asimages\{C113321C-2CFA-46A3-A0CE-F02AA881C97D}_18.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8CAB9484-EBD4-49F4-A70F-AEFEC9C320ED}&quot;/&gt;&lt;isInvalidForFieldText val=&quot;0&quot;/&gt;&lt;Image&gt;&lt;filename val=&quot;C:\Users\User\AppData\Local\Temp\CP849656916812Session\CPTrustFolder849656916812\PPTImport849658214640\data\asimages\{8CAB9484-EBD4-49F4-A70F-AEFEC9C320ED}_18.png&quot;/&gt;&lt;left val=&quot;40&quot;/&gt;&lt;top val=&quot;212&quot;/&gt;&lt;width val=&quot;871&quot;/&gt;&lt;height val=&quot;57&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E7CA2A-16CD-4B41-9DDA-E66B65AABAB4}&quot;/&gt;&lt;isInvalidForFieldText val=&quot;0&quot;/&gt;&lt;Image&gt;&lt;filename val=&quot;C:\Users\User\AppData\Local\Temp\CP849656916812Session\CPTrustFolder849656916812\PPTImport849658214640\data\asimages\{EEE7CA2A-16CD-4B41-9DDA-E66B65AABAB4}_18.png&quot;/&gt;&lt;left val=&quot;727&quot;/&gt;&lt;top val=&quot;687&quot;/&gt;&lt;width val=&quot;226&quot;/&gt;&lt;height val=&quot;45&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9&quot;/&gt;&lt;lineCharCount val=&quot;63&quot;/&gt;&lt;lineCharCount val=&quot;9&quot;/&gt;&lt;lineCharCount val=&quot;1&quot;/&gt;&lt;lineCharCount val=&quot;61&quot;/&gt;&lt;lineCharCount val=&quot;1&quot;/&gt;&lt;lineCharCount val=&quot;59&quot;/&gt;&lt;lineCharCount val=&quot;24&quot;/&gt;&lt;/TableIndex&gt;&lt;/ShapeTextInfo&gt;"/>
  <p:tag name="HTML_SHAPEINFO" val="&lt;ThreeDShapeInfo&gt;&lt;uuid val=&quot;{E58F5F35-94B2-4C54-B98D-0B68EA83C981}&quot;/&gt;&lt;isInvalidForFieldText val=&quot;0&quot;/&gt;&lt;Image&gt;&lt;filename val=&quot;C:\Users\User\AppData\Local\Temp\CP849656916812Session\CPTrustFolder849656916812\PPTImport849658214640\data\asimages\{E58F5F35-94B2-4C54-B98D-0B68EA83C981}_18.png&quot;/&gt;&lt;left val=&quot;47&quot;/&gt;&lt;top val=&quot;260&quot;/&gt;&lt;width val=&quot;865&quot;/&gt;&lt;height val=&quot;313&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BF797A8-6E9B-4CFB-B4C5-AE872278A103}&quot;/&gt;&lt;isInvalidForFieldText val=&quot;0&quot;/&gt;&lt;Image&gt;&lt;filename val=&quot;C:\Users\User\AppData\Local\Temp\CP849656916812Session\CPTrustFolder849656916812\PPTImport849658214640\data\asimages\{EBF797A8-6E9B-4CFB-B4C5-AE872278A103}_19.png&quot;/&gt;&lt;left val=&quot;0&quot;/&gt;&lt;top val=&quot;76&quot;/&gt;&lt;width val=&quot;961&quot;/&gt;&lt;height val=&quot;122&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1&quot;/&gt;&lt;lineCharCount val=&quot;65&quot;/&gt;&lt;lineCharCount val=&quot;68&quot;/&gt;&lt;lineCharCount val=&quot;38&quot;/&gt;&lt;/TableIndex&gt;&lt;/ShapeTextInfo&gt;"/>
  <p:tag name="HTML_SHAPEINFO" val="&lt;ThreeDShapeInfo&gt;&lt;uuid val=&quot;{88F5AF35-6840-4158-B1D0-073984EA8FCA}&quot;/&gt;&lt;isInvalidForFieldText val=&quot;0&quot;/&gt;&lt;Image&gt;&lt;filename val=&quot;C:\Users\User\AppData\Local\Temp\CP849656916812Session\CPTrustFolder849656916812\PPTImport849658214640\data\asimages\{88F5AF35-6840-4158-B1D0-073984EA8FCA}_19.png&quot;/&gt;&lt;left val=&quot;40&quot;/&gt;&lt;top val=&quot;212&quot;/&gt;&lt;width val=&quot;871&quot;/&gt;&lt;height val=&quot;201&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D6BBAB9-9E8A-4311-9007-94286A11F6E9}&quot;/&gt;&lt;isInvalidForFieldText val=&quot;0&quot;/&gt;&lt;Image&gt;&lt;filename val=&quot;C:\Users\User\AppData\Local\Temp\CP849656916812Session\CPTrustFolder849656916812\PPTImport849658214640\data\asimages\{9D6BBAB9-9E8A-4311-9007-94286A11F6E9}_19.png&quot;/&gt;&lt;left val=&quot;727&quot;/&gt;&lt;top val=&quot;687&quot;/&gt;&lt;width val=&quot;226&quot;/&gt;&lt;height val=&quot;4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2&quot;/&gt;&lt;lineCharCount val=&quot;30&quot;/&gt;&lt;lineCharCount val=&quot;36&quot;/&gt;&lt;lineCharCount val=&quot;10&quot;/&gt;&lt;lineCharCount val=&quot;73&quot;/&gt;&lt;lineCharCount val=&quot;24&quot;/&gt;&lt;/TableIndex&gt;&lt;/ShapeTextInfo&gt;"/>
  <p:tag name="HTML_SHAPEINFO" val="&lt;ThreeDShapeInfo&gt;&lt;uuid val=&quot;{E317C65D-2CA9-4A01-92A2-5DC302A5D7CA}&quot;/&gt;&lt;isInvalidForFieldText val=&quot;0&quot;/&gt;&lt;Image&gt;&lt;filename val=&quot;C:\Users\User\AppData\Local\Temp\CP849656916812Session\CPTrustFolder849656916812\PPTImport849658214640\data\asimages\{E317C65D-2CA9-4A01-92A2-5DC302A5D7CA}_19.png&quot;/&gt;&lt;left val=&quot;42&quot;/&gt;&lt;top val=&quot;422&quot;/&gt;&lt;width val=&quot;870&quot;/&gt;&lt;height val=&quot;230&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F98005B2-6285-4EC7-BE55-F5BFCE8CA4FB}&quot;/&gt;&lt;isInvalidForFieldText val=&quot;0&quot;/&gt;&lt;Image&gt;&lt;filename val=&quot;C:\Users\User\AppData\Local\Temp\CP849656916812Session\CPTrustFolder849656916812\PPTImport849658214640\data\asimages\{F98005B2-6285-4EC7-BE55-F5BFCE8CA4FB}_20.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67&quot;/&gt;&lt;/TableIndex&gt;&lt;/ShapeTextInfo&gt;"/>
  <p:tag name="HTML_SHAPEINFO" val="&lt;ThreeDShapeInfo&gt;&lt;uuid val=&quot;{B9CF895D-6690-42E2-B4F6-3A6D433A46DB}&quot;/&gt;&lt;isInvalidForFieldText val=&quot;0&quot;/&gt;&lt;Image&gt;&lt;filename val=&quot;C:\Users\User\AppData\Local\Temp\CP849656916812Session\CPTrustFolder849656916812\PPTImport849658214640\data\asimages\{B9CF895D-6690-42E2-B4F6-3A6D433A46DB}_20.png&quot;/&gt;&lt;left val=&quot;40&quot;/&gt;&lt;top val=&quot;219&quot;/&gt;&lt;width val=&quot;871&quot;/&gt;&lt;height val=&quot;89&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59E683B-3B74-4435-987A-900158393355}&quot;/&gt;&lt;isInvalidForFieldText val=&quot;0&quot;/&gt;&lt;Image&gt;&lt;filename val=&quot;C:\Users\User\AppData\Local\Temp\CP849656916812Session\CPTrustFolder849656916812\PPTImport849658214640\data\asimages\{559E683B-3B74-4435-987A-900158393355}_20.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17&quot;/&gt;&lt;lineCharCount val=&quot;69&quot;/&gt;&lt;lineCharCount val=&quot;29&quot;/&gt;&lt;/TableIndex&gt;&lt;/ShapeTextInfo&gt;"/>
  <p:tag name="HTML_SHAPEINFO" val="&lt;ThreeDShapeInfo&gt;&lt;uuid val=&quot;{0670472F-89D3-4AED-9C03-81326019AD52}&quot;/&gt;&lt;isInvalidForFieldText val=&quot;0&quot;/&gt;&lt;Image&gt;&lt;filename val=&quot;C:\Users\User\AppData\Local\Temp\CP849656916812Session\CPTrustFolder849656916812\PPTImport849658214640\data\asimages\{0670472F-89D3-4AED-9C03-81326019AD52}_20.png&quot;/&gt;&lt;left val=&quot;42&quot;/&gt;&lt;top val=&quot;313&quot;/&gt;&lt;width val=&quot;878&quot;/&gt;&lt;height val=&quot;161&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0C419BE6-ACDA-438B-B4BE-D8DA6616F62D}&quot;/&gt;&lt;isInvalidForFieldText val=&quot;0&quot;/&gt;&lt;Image&gt;&lt;filename val=&quot;C:\Users\User\AppData\Local\Temp\CP849656916812Session\CPTrustFolder849656916812\PPTImport849658214640\data\asimages\{0C419BE6-ACDA-438B-B4BE-D8DA6616F62D}_20.png&quot;/&gt;&lt;left val=&quot;40&quot;/&gt;&lt;top val=&quot;480&quot;/&gt;&lt;width val=&quot;871&quot;/&gt;&lt;height val=&quot;57&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5&quot;/&gt;&lt;lineCharCount val=&quot;7&quot;/&gt;&lt;/TableIndex&gt;&lt;/ShapeTextInfo&gt;"/>
  <p:tag name="HTML_SHAPEINFO" val="&lt;ThreeDShapeInfo&gt;&lt;uuid val=&quot;{819C4756-7DCD-4748-8669-5516C45227B4}&quot;/&gt;&lt;isInvalidForFieldText val=&quot;0&quot;/&gt;&lt;Image&gt;&lt;filename val=&quot;C:\Users\User\AppData\Local\Temp\CP849656916812Session\CPTrustFolder849656916812\PPTImport849658214640\data\asimages\{819C4756-7DCD-4748-8669-5516C45227B4}_20.png&quot;/&gt;&lt;left val=&quot;42&quot;/&gt;&lt;top val=&quot;542&quot;/&gt;&lt;width val=&quot;870&quot;/&gt;&lt;height val=&quot;121&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7A05D47-48AC-446E-8B8D-86846BF81665}&quot;/&gt;&lt;isInvalidForFieldText val=&quot;0&quot;/&gt;&lt;Image&gt;&lt;filename val=&quot;C:\Users\User\AppData\Local\Temp\CP849656916812Session\CPTrustFolder849656916812\PPTImport849658214640\data\asimages\{87A05D47-48AC-446E-8B8D-86846BF81665}_21.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8&quot;/&gt;&lt;lineCharCount val=&quot;64&quot;/&gt;&lt;lineCharCount val=&quot;22&quot;/&gt;&lt;lineCharCount val=&quot;1&quot;/&gt;&lt;lineCharCount val=&quot;53&quot;/&gt;&lt;/TableIndex&gt;&lt;/ShapeTextInfo&gt;"/>
  <p:tag name="HTML_SHAPEINFO" val="&lt;ThreeDShapeInfo&gt;&lt;uuid val=&quot;{C041BB20-398E-4024-BAE1-5E818771C980}&quot;/&gt;&lt;isInvalidForFieldText val=&quot;0&quot;/&gt;&lt;Image&gt;&lt;filename val=&quot;C:\Users\User\AppData\Local\Temp\CP849656916812Session\CPTrustFolder849656916812\PPTImport849658214640\data\asimages\{C041BB20-398E-4024-BAE1-5E818771C980}_21.png&quot;/&gt;&lt;left val=&quot;40&quot;/&gt;&lt;top val=&quot;212&quot;/&gt;&lt;width val=&quot;877&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98A96ED-5EB0-48E2-9265-9D29B59D8395}&quot;/&gt;&lt;isInvalidForFieldText val=&quot;0&quot;/&gt;&lt;Image&gt;&lt;filename val=&quot;C:\Users\User\AppData\Local\Temp\CP849656916812Session\CPTrustFolder849656916812\PPTImport849658214640\data\asimages\{598A96ED-5EB0-48E2-9265-9D29B59D8395}_21.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4A748D4B-04F6-402E-8FDC-40395E2B4E98}&quot;/&gt;&lt;isInvalidForFieldText val=&quot;0&quot;/&gt;&lt;Image&gt;&lt;filename val=&quot;C:\Users\User\AppData\Local\Temp\CP849656916812Session\CPTrustFolder849656916812\PPTImport849658214640\data\asimages\{4A748D4B-04F6-402E-8FDC-40395E2B4E98}_22.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0D70EFB-F729-4E35-A333-A9307147FE25}&quot;/&gt;&lt;isInvalidForFieldText val=&quot;0&quot;/&gt;&lt;Image&gt;&lt;filename val=&quot;C:\Users\User\AppData\Local\Temp\CP849656916812Session\CPTrustFolder849656916812\PPTImport849658214640\data\asimages\{E0D70EFB-F729-4E35-A333-A9307147FE25}_22.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3FB3720E-B1D3-46FD-8301-BB65807174B3}&quot;/&gt;&lt;isInvalidForFieldText val=&quot;0&quot;/&gt;&lt;Image&gt;&lt;filename val=&quot;C:\Users\User\AppData\Local\Temp\CP849656916812Session\CPTrustFolder849656916812\PPTImport849658214640\data\asimages\{3FB3720E-B1D3-46FD-8301-BB65807174B3}_23.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CDF838-6FC2-4AEB-B5AE-92CB92DB52D6}&quot;/&gt;&lt;isInvalidForFieldText val=&quot;0&quot;/&gt;&lt;Image&gt;&lt;filename val=&quot;C:\Users\User\AppData\Local\Temp\CP849656916812Session\CPTrustFolder849656916812\PPTImport849658214640\data\asimages\{E1CDF838-6FC2-4AEB-B5AE-92CB92DB52D6}_23.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B4D38-07A4-454C-A25B-639D70FF4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D584919-D048-43EA-9A24-692E044DFE8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F8BADE9-B048-4C92-92B1-DF51FA9FC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16710</TotalTime>
  <Words>1853</Words>
  <Application>Microsoft Office PowerPoint</Application>
  <PresentationFormat>On-screen Show (4:3)</PresentationFormat>
  <Paragraphs>212</Paragraphs>
  <Slides>34</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Courier New</vt:lpstr>
      <vt:lpstr>Times New Roman</vt:lpstr>
      <vt:lpstr>Wingdings</vt:lpstr>
      <vt:lpstr>Current April 2018</vt:lpstr>
      <vt:lpstr>VA Examination Requests – IDES MSC</vt:lpstr>
      <vt:lpstr>Lesson Objectives</vt:lpstr>
      <vt:lpstr>References</vt:lpstr>
      <vt:lpstr>Prerequisites</vt:lpstr>
      <vt:lpstr>IDES VA Exam Requests</vt:lpstr>
      <vt:lpstr>Determine appropriate IDES exam location</vt:lpstr>
      <vt:lpstr>Mandatory use of Exam Request Builder (ERB)</vt:lpstr>
      <vt:lpstr>Examination Request Routing Assistant (ERRA)</vt:lpstr>
      <vt:lpstr>IDES Exam categories </vt:lpstr>
      <vt:lpstr>VA exam request format</vt:lpstr>
      <vt:lpstr>VA exam request format, cont.</vt:lpstr>
      <vt:lpstr>VA exam request format, cont.</vt:lpstr>
      <vt:lpstr>Remarks to avoid</vt:lpstr>
      <vt:lpstr>IDES Exam Special situations</vt:lpstr>
      <vt:lpstr>IDES Exam Special situations cont.</vt:lpstr>
      <vt:lpstr>IDES Exam Special situations cont.</vt:lpstr>
      <vt:lpstr>IDES Exam Special situations cont.</vt:lpstr>
      <vt:lpstr>IDES Exam Special situations cont.</vt:lpstr>
      <vt:lpstr>IDES Exam Special situations cont.</vt:lpstr>
      <vt:lpstr>IDES Exam Special situations cont.</vt:lpstr>
      <vt:lpstr>Accuracy of Information</vt:lpstr>
      <vt:lpstr>Sample formatted ERB request</vt:lpstr>
      <vt:lpstr>Sample formatted ERB request</vt:lpstr>
      <vt:lpstr>Exam tracking procedures</vt:lpstr>
      <vt:lpstr>VBMS Tracking</vt:lpstr>
      <vt:lpstr>VBMS Tracking cont.</vt:lpstr>
      <vt:lpstr>Requirements for paper claim folder review </vt:lpstr>
      <vt:lpstr>Medical Exam Requests Follow-Up</vt:lpstr>
      <vt:lpstr>Actions once all examination reports are complete</vt:lpstr>
      <vt:lpstr>MSC Action Upon Return of Claims Folder From Exam Provider</vt:lpstr>
      <vt:lpstr>DRAS Review of Examination Reports for Sufficiency</vt:lpstr>
      <vt:lpstr>Examination Report Is Insufficient</vt:lpstr>
      <vt:lpstr>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Examination Requests - IDES MSC PowerPoint Presentation</dc:title>
  <dc:subject>VSR, Pre-Discharge MSC</dc:subject>
  <dc:creator>Department of Veterans Affairs, Veterans Benefits Administration, Compensation Service, STAFF</dc:creator>
  <cp:keywords>examination, requests, exam, required, conditions, procedures, MSC, IDES, PEBLO, specialty, laboratory, findings, tests, results, congenital, developmental, defects, aggravated, MAP-D, COVERS, CAPRI, VERIS, DRAS</cp:keywords>
  <dc:description>This lesson reinforces the procedures for requesting VA examinations (VAE) in the Integrated Disability Evaluation System (IDES).</dc:description>
  <cp:lastModifiedBy>Kathy Poole</cp:lastModifiedBy>
  <cp:revision>684</cp:revision>
  <cp:lastPrinted>2000-11-13T16:27:02Z</cp:lastPrinted>
  <dcterms:created xsi:type="dcterms:W3CDTF">2002-11-22T13:01:24Z</dcterms:created>
  <dcterms:modified xsi:type="dcterms:W3CDTF">2018-08-17T16:54:03Z</dcterms:modified>
  <cp:category>NTC Curriculum</cp:category>
  <cp:contentStatus>June 14, 2012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0x010100CB4C2710D9C3904198C80D8B076BDC9C</vt:lpwstr>
  </property>
  <property fmtid="{D5CDD505-2E9C-101B-9397-08002B2CF9AE}" pid="3" name="Language">
    <vt:lpwstr>en</vt:lpwstr>
  </property>
  <property fmtid="{D5CDD505-2E9C-101B-9397-08002B2CF9AE}" pid="4" name="Type">
    <vt:lpwstr>Presentation</vt:lpwstr>
  </property>
</Properties>
</file>