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1"/>
  </p:notesMasterIdLst>
  <p:sldIdLst>
    <p:sldId id="257" r:id="rId5"/>
    <p:sldId id="258" r:id="rId6"/>
    <p:sldId id="259" r:id="rId7"/>
    <p:sldId id="260" r:id="rId8"/>
    <p:sldId id="262" r:id="rId9"/>
    <p:sldId id="279" r:id="rId10"/>
    <p:sldId id="280" r:id="rId11"/>
    <p:sldId id="264" r:id="rId12"/>
    <p:sldId id="274" r:id="rId13"/>
    <p:sldId id="272" r:id="rId14"/>
    <p:sldId id="276" r:id="rId15"/>
    <p:sldId id="281" r:id="rId16"/>
    <p:sldId id="277" r:id="rId17"/>
    <p:sldId id="278" r:id="rId18"/>
    <p:sldId id="282" r:id="rId19"/>
    <p:sldId id="273"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5" clrIdx="0"/>
  <p:cmAuthor id="1" name="Aaron Cantrell" initials="AJC" lastIdx="1" clrIdx="1"/>
  <p:cmAuthor id="2" name="GRANGER, JOANNE, VBADEN Trng Facility" initials="GJVTF"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111" d="100"/>
          <a:sy n="111" d="100"/>
        </p:scale>
        <p:origin x="-5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12-Jan-17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that the instructor stresses that Claimant Flashes will exist on a claimant’s record until the flash is manually removed.</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88688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Aspen has</a:t>
            </a:r>
            <a:r>
              <a:rPr lang="en-US" baseline="0" dirty="0" smtClean="0"/>
              <a:t> been known to glitch, so it is advised that each user keep a  log of actions outside of Aspen. </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17936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270463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claims are sorted by a DOC more than 180 days</a:t>
            </a:r>
            <a:r>
              <a:rPr lang="en-US" baseline="0" dirty="0" smtClean="0"/>
              <a:t> from the current date. To select a saved search, select the appropriate saved search from the drop down list and VBMS will automatically sort based on the filter selections.</a:t>
            </a:r>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517548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t>
            </a:r>
            <a:r>
              <a:rPr lang="en-US" sz="4800" b="1" i="1" dirty="0" smtClean="0">
                <a:solidFill>
                  <a:srgbClr val="1D3275"/>
                </a:solidFill>
                <a:latin typeface="Century Schoolbook" pitchFamily="18" charset="0"/>
              </a:rPr>
              <a:t>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smtClean="0"/>
              <a:t>Click to edit Master title style</a:t>
            </a:r>
            <a:endParaRPr lang="en-US"/>
          </a:p>
        </p:txBody>
      </p:sp>
      <p:sp>
        <p:nvSpPr>
          <p:cNvPr id="3" name="Content Placeholder 2"/>
          <p:cNvSpPr>
            <a:spLocks noGrp="1"/>
          </p:cNvSpPr>
          <p:nvPr>
            <p:ph idx="1"/>
          </p:nvPr>
        </p:nvSpPr>
        <p:spPr>
          <a:xfrm>
            <a:off x="847165" y="1789114"/>
            <a:ext cx="10945906" cy="4262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smtClean="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411170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a:solidFill>
                  <a:srgbClr val="1D3275"/>
                </a:solidFill>
                <a:effectLst>
                  <a:outerShdw blurRad="38100" dist="38100" dir="2700000" algn="tl">
                    <a:srgbClr val="C0C0C0"/>
                  </a:outerShdw>
                </a:effectLst>
                <a:latin typeface="Century Schoolbook" pitchFamily="18" charset="0"/>
              </a:rPr>
              <a:t>Compensation Service Training Staff</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nLst>
      <p:par>
        <p:cTn id="1" dur="indefinite" restart="never" nodeType="tmRoot"/>
      </p:par>
    </p:tnLst>
  </p:timing>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 TargetMode="External"/><Relationship Id="rId2" Type="http://schemas.openxmlformats.org/officeDocument/2006/relationships/hyperlink" Target="https://vaww.compensation.pension.km.va.gov/system/templates/selfservice/va_ka/portal.html?encodedHas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Times New Roman" panose="02020603050405020304" pitchFamily="18" charset="0"/>
                <a:cs typeface="Times New Roman" panose="02020603050405020304" pitchFamily="18" charset="0"/>
              </a:rPr>
              <a:t>Compensation </a:t>
            </a:r>
            <a:r>
              <a:rPr lang="en-US" sz="2800" b="1" i="1" dirty="0" smtClean="0">
                <a:solidFill>
                  <a:srgbClr val="1D3275"/>
                </a:solidFill>
                <a:latin typeface="Times New Roman" panose="02020603050405020304" pitchFamily="18" charset="0"/>
                <a:cs typeface="Times New Roman" panose="02020603050405020304" pitchFamily="18" charset="0"/>
              </a:rPr>
              <a:t>Service</a:t>
            </a:r>
            <a:endParaRPr lang="en-US" sz="2800" b="1" i="1" dirty="0">
              <a:solidFill>
                <a:srgbClr val="1D3275"/>
              </a:solidFill>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smtClean="0">
                <a:latin typeface="Times New Roman" panose="02020603050405020304" pitchFamily="18" charset="0"/>
                <a:cs typeface="Times New Roman" panose="02020603050405020304" pitchFamily="18" charset="0"/>
              </a:rPr>
              <a:t>January 2017</a:t>
            </a:r>
            <a:endParaRPr lang="en-US" b="1" i="1" kern="0" dirty="0" smtClean="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bwMode="auto">
          <a:xfrm>
            <a:off x="2209800" y="495300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4800" b="1" kern="0" dirty="0" smtClean="0">
                <a:solidFill>
                  <a:srgbClr val="1D3275"/>
                </a:solidFill>
                <a:latin typeface="Times New Roman" panose="02020603050405020304" pitchFamily="18" charset="0"/>
                <a:cs typeface="Times New Roman" panose="02020603050405020304" pitchFamily="18" charset="0"/>
              </a:rPr>
              <a:t>Introduction to Workload Management</a:t>
            </a:r>
            <a:endParaRPr lang="en-US" sz="4800" i="1" kern="0" dirty="0" smtClean="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986686" y="1941514"/>
            <a:ext cx="10945906"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457200" indent="-457200">
              <a:buFont typeface="+mj-lt"/>
              <a:buAutoNum type="arabicPeriod"/>
            </a:pPr>
            <a:r>
              <a:rPr lang="en-US" sz="2000" kern="0" dirty="0" smtClean="0">
                <a:latin typeface="Times New Roman" panose="02020603050405020304" pitchFamily="18" charset="0"/>
                <a:cs typeface="Times New Roman" panose="02020603050405020304" pitchFamily="18" charset="0"/>
              </a:rPr>
              <a:t>Click </a:t>
            </a:r>
            <a:r>
              <a:rPr lang="en-US" sz="2000" i="1" kern="0" dirty="0" smtClean="0">
                <a:latin typeface="Times New Roman" panose="02020603050405020304" pitchFamily="18" charset="0"/>
                <a:cs typeface="Times New Roman" panose="02020603050405020304" pitchFamily="18" charset="0"/>
              </a:rPr>
              <a:t>Show/Hide Columns</a:t>
            </a:r>
            <a:endParaRPr lang="en-US" sz="2000" kern="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000" kern="0" dirty="0" smtClean="0">
                <a:latin typeface="Times New Roman" panose="02020603050405020304" pitchFamily="18" charset="0"/>
                <a:cs typeface="Times New Roman" panose="02020603050405020304" pitchFamily="18" charset="0"/>
              </a:rPr>
              <a:t>Choose which columns you want to show/hide</a:t>
            </a:r>
          </a:p>
          <a:p>
            <a:pPr marL="457200" indent="-457200">
              <a:buFont typeface="+mj-lt"/>
              <a:buAutoNum type="arabicPeriod"/>
            </a:pPr>
            <a:r>
              <a:rPr lang="en-US" sz="2000" kern="0" dirty="0" smtClean="0">
                <a:latin typeface="Times New Roman" panose="02020603050405020304" pitchFamily="18" charset="0"/>
                <a:cs typeface="Times New Roman" panose="02020603050405020304" pitchFamily="18" charset="0"/>
              </a:rPr>
              <a:t>Click </a:t>
            </a:r>
            <a:r>
              <a:rPr lang="en-US" sz="2000" i="1" kern="0" dirty="0" smtClean="0">
                <a:latin typeface="Times New Roman" panose="02020603050405020304" pitchFamily="18" charset="0"/>
                <a:cs typeface="Times New Roman" panose="02020603050405020304" pitchFamily="18" charset="0"/>
              </a:rPr>
              <a:t>Save Preferences</a:t>
            </a:r>
            <a:endParaRPr lang="en-US" sz="2000" kern="0" dirty="0" smtClean="0">
              <a:latin typeface="Times New Roman" panose="02020603050405020304" pitchFamily="18" charset="0"/>
              <a:cs typeface="Times New Roman" panose="02020603050405020304" pitchFamily="18" charset="0"/>
            </a:endParaRPr>
          </a:p>
          <a:p>
            <a:pPr marL="0" indent="0">
              <a:buFont typeface="Wingdings" panose="05000000000000000000" pitchFamily="2" charset="2"/>
              <a:buNone/>
            </a:pPr>
            <a:endParaRPr lang="en-US" kern="0" dirty="0"/>
          </a:p>
        </p:txBody>
      </p:sp>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VBMS Work Queue - Columns</a:t>
            </a:r>
            <a:endParaRPr lang="en-US" sz="4800" dirty="0"/>
          </a:p>
        </p:txBody>
      </p:sp>
      <p:sp>
        <p:nvSpPr>
          <p:cNvPr id="3" name="Content Placeholder 2"/>
          <p:cNvSpPr>
            <a:spLocks noGrp="1"/>
          </p:cNvSpPr>
          <p:nvPr>
            <p:ph idx="1"/>
          </p:nvPr>
        </p:nvSpPr>
        <p:spPr/>
        <p:txBody>
          <a:bodyPr/>
          <a:lstStyle/>
          <a:p>
            <a:pPr marL="0" indent="0">
              <a:buNone/>
            </a:pPr>
            <a:endParaRPr lang="en-US" dirty="0">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65" y="3064828"/>
            <a:ext cx="8628572" cy="3533334"/>
          </a:xfrm>
          <a:prstGeom prst="rect">
            <a:avLst/>
          </a:prstGeom>
        </p:spPr>
      </p:pic>
      <p:cxnSp>
        <p:nvCxnSpPr>
          <p:cNvPr id="7" name="Straight Arrow Connector 6"/>
          <p:cNvCxnSpPr/>
          <p:nvPr/>
        </p:nvCxnSpPr>
        <p:spPr bwMode="auto">
          <a:xfrm flipH="1">
            <a:off x="9628137" y="3760631"/>
            <a:ext cx="811369" cy="5151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H="1">
            <a:off x="9306166" y="4391696"/>
            <a:ext cx="727655" cy="1159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4" name="Straight Arrow Connector 13"/>
          <p:cNvCxnSpPr/>
          <p:nvPr/>
        </p:nvCxnSpPr>
        <p:spPr bwMode="auto">
          <a:xfrm>
            <a:off x="6555345" y="3812146"/>
            <a:ext cx="74697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0439506" y="3575965"/>
            <a:ext cx="450761" cy="369332"/>
          </a:xfrm>
          <a:prstGeom prst="rect">
            <a:avLst/>
          </a:prstGeom>
          <a:noFill/>
        </p:spPr>
        <p:txBody>
          <a:bodyPr wrap="square" rtlCol="0">
            <a:spAutoFit/>
          </a:bodyPr>
          <a:lstStyle/>
          <a:p>
            <a:r>
              <a:rPr lang="en-US" dirty="0" smtClean="0"/>
              <a:t>1</a:t>
            </a:r>
            <a:endParaRPr lang="en-US" dirty="0"/>
          </a:p>
        </p:txBody>
      </p:sp>
      <p:sp>
        <p:nvSpPr>
          <p:cNvPr id="18" name="TextBox 17"/>
          <p:cNvSpPr txBox="1"/>
          <p:nvPr/>
        </p:nvSpPr>
        <p:spPr>
          <a:xfrm>
            <a:off x="10078898" y="4207030"/>
            <a:ext cx="360608" cy="369332"/>
          </a:xfrm>
          <a:prstGeom prst="rect">
            <a:avLst/>
          </a:prstGeom>
          <a:noFill/>
        </p:spPr>
        <p:txBody>
          <a:bodyPr wrap="square" rtlCol="0">
            <a:spAutoFit/>
          </a:bodyPr>
          <a:lstStyle/>
          <a:p>
            <a:r>
              <a:rPr lang="en-US" dirty="0" smtClean="0"/>
              <a:t>2</a:t>
            </a:r>
            <a:endParaRPr lang="en-US" dirty="0"/>
          </a:p>
        </p:txBody>
      </p:sp>
      <p:sp>
        <p:nvSpPr>
          <p:cNvPr id="19" name="TextBox 18"/>
          <p:cNvSpPr txBox="1"/>
          <p:nvPr/>
        </p:nvSpPr>
        <p:spPr>
          <a:xfrm>
            <a:off x="6275672" y="3627480"/>
            <a:ext cx="367934"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41355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Times New Roman" panose="02020603050405020304" pitchFamily="18" charset="0"/>
                <a:cs typeface="Times New Roman" panose="02020603050405020304" pitchFamily="18" charset="0"/>
              </a:rPr>
              <a:t>VBMS Work Queue - Columns</a:t>
            </a:r>
            <a:endParaRPr lang="en-US" sz="4800" dirty="0"/>
          </a:p>
        </p:txBody>
      </p:sp>
      <p:sp>
        <p:nvSpPr>
          <p:cNvPr id="3" name="Content Placeholder 2"/>
          <p:cNvSpPr>
            <a:spLocks noGrp="1"/>
          </p:cNvSpPr>
          <p:nvPr>
            <p:ph sz="half" idx="1"/>
          </p:nvPr>
        </p:nvSpPr>
        <p:spPr>
          <a:xfrm>
            <a:off x="557520" y="1789114"/>
            <a:ext cx="4991100" cy="4262437"/>
          </a:xfrm>
        </p:spPr>
        <p:txBody>
          <a:bodyPr/>
          <a:lstStyle/>
          <a:p>
            <a:r>
              <a:rPr lang="en-US" dirty="0" smtClean="0">
                <a:latin typeface="Times New Roman" panose="02020603050405020304" pitchFamily="18" charset="0"/>
                <a:cs typeface="Times New Roman" panose="02020603050405020304" pitchFamily="18" charset="0"/>
              </a:rPr>
              <a:t>While there are multiple sort column options on the VBMS Work Queue, the most helpful are:</a:t>
            </a:r>
          </a:p>
          <a:p>
            <a:pPr lvl="1" hangingPunct="0"/>
            <a:r>
              <a:rPr lang="en-US" dirty="0">
                <a:latin typeface="Times New Roman" panose="02020603050405020304" pitchFamily="18" charset="0"/>
                <a:cs typeface="Times New Roman" panose="02020603050405020304" pitchFamily="18" charset="0"/>
              </a:rPr>
              <a:t>Date of </a:t>
            </a:r>
            <a:r>
              <a:rPr lang="en-US" dirty="0" smtClean="0">
                <a:latin typeface="Times New Roman" panose="02020603050405020304" pitchFamily="18" charset="0"/>
                <a:cs typeface="Times New Roman" panose="02020603050405020304" pitchFamily="18" charset="0"/>
              </a:rPr>
              <a:t>Claim (Default Sort)</a:t>
            </a:r>
            <a:endParaRPr lang="en-US"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EP Code – Claim Label</a:t>
            </a:r>
          </a:p>
          <a:p>
            <a:pPr lvl="1" hangingPunct="0"/>
            <a:r>
              <a:rPr lang="en-US" dirty="0" smtClean="0">
                <a:latin typeface="Times New Roman" panose="02020603050405020304" pitchFamily="18" charset="0"/>
                <a:cs typeface="Times New Roman" panose="02020603050405020304" pitchFamily="18" charset="0"/>
              </a:rPr>
              <a:t>Suspense </a:t>
            </a:r>
            <a:r>
              <a:rPr lang="en-US" dirty="0">
                <a:latin typeface="Times New Roman" panose="02020603050405020304" pitchFamily="18" charset="0"/>
                <a:cs typeface="Times New Roman" panose="02020603050405020304" pitchFamily="18" charset="0"/>
              </a:rPr>
              <a:t>Reason</a:t>
            </a:r>
          </a:p>
          <a:p>
            <a:pPr lvl="1" hangingPunct="0"/>
            <a:r>
              <a:rPr lang="en-US" dirty="0">
                <a:latin typeface="Times New Roman" panose="02020603050405020304" pitchFamily="18" charset="0"/>
                <a:cs typeface="Times New Roman" panose="02020603050405020304" pitchFamily="18" charset="0"/>
              </a:rPr>
              <a:t>Claim Level Status</a:t>
            </a:r>
          </a:p>
          <a:p>
            <a:pPr lvl="1" hangingPunct="0"/>
            <a:r>
              <a:rPr lang="en-US" dirty="0">
                <a:latin typeface="Times New Roman" panose="02020603050405020304" pitchFamily="18" charset="0"/>
                <a:cs typeface="Times New Roman" panose="02020603050405020304" pitchFamily="18" charset="0"/>
              </a:rPr>
              <a:t>Days Assigned to </a:t>
            </a:r>
            <a:r>
              <a:rPr lang="en-US" dirty="0" smtClean="0">
                <a:latin typeface="Times New Roman" panose="02020603050405020304" pitchFamily="18" charset="0"/>
                <a:cs typeface="Times New Roman" panose="02020603050405020304" pitchFamily="18" charset="0"/>
              </a:rPr>
              <a:t>User</a:t>
            </a:r>
          </a:p>
          <a:p>
            <a:pPr marL="457200" lvl="1" indent="0" hangingPunct="0">
              <a:buNone/>
            </a:pPr>
            <a:endParaRPr lang="en-US" dirty="0">
              <a:latin typeface="Times New Roman" panose="02020603050405020304" pitchFamily="18" charset="0"/>
              <a:cs typeface="Times New Roman" panose="02020603050405020304" pitchFamily="18" charset="0"/>
            </a:endParaRPr>
          </a:p>
          <a:p>
            <a:pPr marL="0" indent="0">
              <a:buNone/>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Content Placeholder 3"/>
          <p:cNvSpPr>
            <a:spLocks noGrp="1"/>
          </p:cNvSpPr>
          <p:nvPr>
            <p:ph sz="half" idx="2"/>
          </p:nvPr>
        </p:nvSpPr>
        <p:spPr>
          <a:xfrm>
            <a:off x="5635908" y="1801993"/>
            <a:ext cx="4993216" cy="4262437"/>
          </a:xfrm>
        </p:spPr>
        <p:txBody>
          <a:bodyPr/>
          <a:lstStyle/>
          <a:p>
            <a:r>
              <a:rPr lang="en-US" dirty="0">
                <a:latin typeface="Times New Roman" panose="02020603050405020304" pitchFamily="18" charset="0"/>
                <a:cs typeface="Times New Roman" panose="02020603050405020304" pitchFamily="18" charset="0"/>
              </a:rPr>
              <a:t>VBMS allows user to sort multiple columns at once by holding shift while clicking the columns you wish to sort by.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127" y="4084986"/>
            <a:ext cx="5940717" cy="75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bwMode="auto">
          <a:xfrm flipH="1" flipV="1">
            <a:off x="7353837" y="4623515"/>
            <a:ext cx="785611" cy="85000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V="1">
            <a:off x="8139448" y="4623515"/>
            <a:ext cx="425003" cy="850006"/>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flipV="1">
            <a:off x="8139448" y="4623515"/>
            <a:ext cx="1339403" cy="85000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019573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VBMS Work Queue - Columns</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Columns can be moved to fit the preference of the user by clicking the column to be moved and dragging it to the desired location in the work queue. </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991" y="3469772"/>
            <a:ext cx="8260924" cy="249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5979453" y="2859110"/>
            <a:ext cx="910744" cy="97879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27374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atin typeface="Times New Roman" panose="02020603050405020304" pitchFamily="18" charset="0"/>
                <a:cs typeface="Times New Roman" panose="02020603050405020304" pitchFamily="18" charset="0"/>
              </a:rPr>
              <a:t>VBMS Work Queue - </a:t>
            </a:r>
            <a:r>
              <a:rPr lang="en-US" sz="4800" dirty="0" smtClean="0">
                <a:latin typeface="Times New Roman" panose="02020603050405020304" pitchFamily="18" charset="0"/>
                <a:cs typeface="Times New Roman" panose="02020603050405020304" pitchFamily="18" charset="0"/>
              </a:rPr>
              <a:t>Filters</a:t>
            </a:r>
            <a:endParaRPr lang="en-US" sz="4800" dirty="0"/>
          </a:p>
        </p:txBody>
      </p:sp>
      <p:sp>
        <p:nvSpPr>
          <p:cNvPr id="3" name="Content Placeholder 2"/>
          <p:cNvSpPr>
            <a:spLocks noGrp="1"/>
          </p:cNvSpPr>
          <p:nvPr>
            <p:ph sz="half" idx="1"/>
          </p:nvPr>
        </p:nvSpPr>
        <p:spPr>
          <a:xfrm>
            <a:off x="660551" y="1801993"/>
            <a:ext cx="4991100" cy="4262437"/>
          </a:xfrm>
        </p:spPr>
        <p:txBody>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There are a large number of filters, but the following are particularly helpful:</a:t>
            </a:r>
          </a:p>
          <a:p>
            <a:pPr lvl="1" hangingPunct="0"/>
            <a:r>
              <a:rPr lang="en-US" dirty="0">
                <a:latin typeface="Times New Roman" panose="02020603050405020304" pitchFamily="18" charset="0"/>
                <a:cs typeface="Times New Roman" panose="02020603050405020304" pitchFamily="18" charset="0"/>
              </a:rPr>
              <a:t>Keyword</a:t>
            </a:r>
            <a:endParaRPr lang="en-US" b="1"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File Number</a:t>
            </a:r>
            <a:endParaRPr lang="en-US" b="1"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Claim Status</a:t>
            </a:r>
            <a:endParaRPr lang="en-US" b="1"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Lifecycle </a:t>
            </a:r>
            <a:r>
              <a:rPr lang="en-US" dirty="0" smtClean="0">
                <a:latin typeface="Times New Roman" panose="02020603050405020304" pitchFamily="18" charset="0"/>
                <a:cs typeface="Times New Roman" panose="02020603050405020304" pitchFamily="18" charset="0"/>
              </a:rPr>
              <a:t>Phase</a:t>
            </a:r>
            <a:endParaRPr lang="en-US" b="1"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a:latin typeface="Times New Roman" panose="02020603050405020304" pitchFamily="18" charset="0"/>
                <a:cs typeface="Times New Roman" panose="02020603050405020304" pitchFamily="18" charset="0"/>
              </a:rPr>
              <a:t>User defined filter</a:t>
            </a:r>
          </a:p>
          <a:p>
            <a:pPr marL="514350" indent="-514350">
              <a:buFont typeface="+mj-lt"/>
              <a:buAutoNum type="arabicPeriod"/>
            </a:pPr>
            <a:endParaRPr lang="en-US" dirty="0" smtClean="0">
              <a:latin typeface="Times New Roman" panose="02020603050405020304" pitchFamily="18" charset="0"/>
              <a:cs typeface="Times New Roman" panose="02020603050405020304" pitchFamily="18" charset="0"/>
            </a:endParaRPr>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09127" y="1790162"/>
            <a:ext cx="6654837" cy="435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04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VBMS Work Queue - Filters</a:t>
            </a:r>
            <a:endParaRPr lang="en-US"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7165" y="1840740"/>
            <a:ext cx="10945906" cy="4262437"/>
          </a:xfrm>
        </p:spPr>
        <p:txBody>
          <a:bodyPr/>
          <a:lstStyle/>
          <a:p>
            <a:r>
              <a:rPr lang="en-US" dirty="0" smtClean="0">
                <a:latin typeface="Times New Roman" panose="02020603050405020304" pitchFamily="18" charset="0"/>
                <a:cs typeface="Times New Roman" panose="02020603050405020304" pitchFamily="18" charset="0"/>
              </a:rPr>
              <a:t>Once you have set up your filter(s):</a:t>
            </a:r>
          </a:p>
          <a:p>
            <a:pPr lvl="1"/>
            <a:r>
              <a:rPr lang="en-US" dirty="0" smtClean="0">
                <a:latin typeface="Times New Roman" panose="02020603050405020304" pitchFamily="18" charset="0"/>
                <a:cs typeface="Times New Roman" panose="02020603050405020304" pitchFamily="18" charset="0"/>
              </a:rPr>
              <a:t>To save filter criteria, click </a:t>
            </a:r>
            <a:r>
              <a:rPr lang="en-US" i="1" dirty="0" smtClean="0">
                <a:latin typeface="Times New Roman" panose="02020603050405020304" pitchFamily="18" charset="0"/>
                <a:cs typeface="Times New Roman" panose="02020603050405020304" pitchFamily="18" charset="0"/>
              </a:rPr>
              <a:t>Save</a:t>
            </a:r>
          </a:p>
          <a:p>
            <a:pPr lvl="1"/>
            <a:r>
              <a:rPr lang="en-US" dirty="0" smtClean="0">
                <a:latin typeface="Times New Roman" panose="02020603050405020304" pitchFamily="18" charset="0"/>
                <a:cs typeface="Times New Roman" panose="02020603050405020304" pitchFamily="18" charset="0"/>
              </a:rPr>
              <a:t>To access your saved search, use the </a:t>
            </a:r>
          </a:p>
          <a:p>
            <a:pPr marL="457200" lvl="1" indent="0">
              <a:buNone/>
            </a:pPr>
            <a:r>
              <a:rPr lang="en-US" dirty="0" smtClean="0">
                <a:latin typeface="Times New Roman" panose="02020603050405020304" pitchFamily="18" charset="0"/>
                <a:cs typeface="Times New Roman" panose="02020603050405020304" pitchFamily="18" charset="0"/>
              </a:rPr>
              <a:t>drop </a:t>
            </a:r>
            <a:r>
              <a:rPr lang="en-US" dirty="0">
                <a:latin typeface="Times New Roman" panose="02020603050405020304" pitchFamily="18" charset="0"/>
                <a:cs typeface="Times New Roman" panose="02020603050405020304" pitchFamily="18" charset="0"/>
              </a:rPr>
              <a:t>down </a:t>
            </a:r>
            <a:r>
              <a:rPr lang="en-US" dirty="0" smtClean="0">
                <a:latin typeface="Times New Roman" panose="02020603050405020304" pitchFamily="18" charset="0"/>
                <a:cs typeface="Times New Roman" panose="02020603050405020304" pitchFamily="18" charset="0"/>
              </a:rPr>
              <a:t>box</a:t>
            </a:r>
          </a:p>
          <a:p>
            <a:pPr lvl="1"/>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edit/delete saved search criteria, </a:t>
            </a:r>
          </a:p>
          <a:p>
            <a:pPr marL="457200" lvl="1" indent="0">
              <a:buNone/>
            </a:pPr>
            <a:r>
              <a:rPr lang="en-US" dirty="0" smtClean="0">
                <a:latin typeface="Times New Roman" panose="02020603050405020304" pitchFamily="18" charset="0"/>
                <a:cs typeface="Times New Roman" panose="02020603050405020304" pitchFamily="18" charset="0"/>
              </a:rPr>
              <a:t>click </a:t>
            </a:r>
            <a:r>
              <a:rPr lang="en-US" i="1" dirty="0">
                <a:latin typeface="Times New Roman" panose="02020603050405020304" pitchFamily="18" charset="0"/>
                <a:cs typeface="Times New Roman" panose="02020603050405020304" pitchFamily="18" charset="0"/>
              </a:rPr>
              <a:t>Manage</a:t>
            </a:r>
          </a:p>
          <a:p>
            <a:pPr marL="0" indent="0">
              <a:buNone/>
            </a:pPr>
            <a:endParaRPr lang="en-US"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1356" y="1799957"/>
            <a:ext cx="36957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bwMode="auto">
          <a:xfrm>
            <a:off x="8478859" y="5937763"/>
            <a:ext cx="671579" cy="329352"/>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ahoma" pitchFamily="34" charset="0"/>
            </a:endParaRPr>
          </a:p>
        </p:txBody>
      </p:sp>
      <p:sp>
        <p:nvSpPr>
          <p:cNvPr id="8" name="Oval 7"/>
          <p:cNvSpPr/>
          <p:nvPr/>
        </p:nvSpPr>
        <p:spPr bwMode="auto">
          <a:xfrm>
            <a:off x="9150438" y="5937763"/>
            <a:ext cx="671579" cy="329352"/>
          </a:xfrm>
          <a:prstGeom prst="ellipse">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ahoma" pitchFamily="34" charset="0"/>
            </a:endParaRPr>
          </a:p>
        </p:txBody>
      </p:sp>
      <p:cxnSp>
        <p:nvCxnSpPr>
          <p:cNvPr id="9" name="Straight Arrow Connector 8"/>
          <p:cNvCxnSpPr/>
          <p:nvPr/>
        </p:nvCxnSpPr>
        <p:spPr bwMode="auto">
          <a:xfrm flipV="1">
            <a:off x="6503831" y="2717443"/>
            <a:ext cx="1337525" cy="489396"/>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18804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VBMS Work Queue - Filters</a:t>
            </a:r>
            <a:endParaRPr lang="en-US" dirty="0"/>
          </a:p>
        </p:txBody>
      </p:sp>
      <p:sp>
        <p:nvSpPr>
          <p:cNvPr id="11" name="Content Placeholder 10"/>
          <p:cNvSpPr>
            <a:spLocks noGrp="1"/>
          </p:cNvSpPr>
          <p:nvPr>
            <p:ph sz="half" idx="1"/>
          </p:nvPr>
        </p:nvSpPr>
        <p:spPr>
          <a:xfrm>
            <a:off x="724945" y="1724720"/>
            <a:ext cx="4991100" cy="4262437"/>
          </a:xfrm>
        </p:spPr>
        <p:txBody>
          <a:bodyPr/>
          <a:lstStyle/>
          <a:p>
            <a:r>
              <a:rPr lang="en-US" dirty="0" smtClean="0"/>
              <a:t>Saved searches</a:t>
            </a:r>
          </a:p>
          <a:p>
            <a:r>
              <a:rPr lang="en-US" dirty="0" smtClean="0"/>
              <a:t>Searches based on saved search criteria</a:t>
            </a:r>
            <a:endParaRPr lang="en-US" dirty="0"/>
          </a:p>
        </p:txBody>
      </p:sp>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31854" y="1480572"/>
            <a:ext cx="6572809" cy="483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bwMode="auto">
          <a:xfrm>
            <a:off x="3786389" y="2047741"/>
            <a:ext cx="1777284" cy="5666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a:off x="3477296" y="3013656"/>
            <a:ext cx="1854558" cy="109470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464584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5400" dirty="0" smtClean="0">
              <a:latin typeface="Times New Roman" panose="02020603050405020304" pitchFamily="18" charset="0"/>
              <a:cs typeface="Times New Roman" panose="02020603050405020304" pitchFamily="18" charset="0"/>
            </a:endParaRPr>
          </a:p>
          <a:p>
            <a:pPr marL="0" indent="0" algn="ctr">
              <a:buNone/>
            </a:pPr>
            <a:r>
              <a:rPr lang="en-US" sz="5400" b="1" dirty="0" smtClean="0">
                <a:latin typeface="Times New Roman" panose="02020603050405020304" pitchFamily="18" charset="0"/>
                <a:cs typeface="Times New Roman" panose="02020603050405020304" pitchFamily="18" charset="0"/>
              </a:rPr>
              <a:t>Questions</a:t>
            </a:r>
            <a:r>
              <a:rPr lang="en-US" sz="5400" b="1"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399218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Objectives</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hangingPunct="0"/>
            <a:r>
              <a:rPr lang="en-US" dirty="0" smtClean="0">
                <a:latin typeface="Times New Roman" panose="02020603050405020304" pitchFamily="18" charset="0"/>
                <a:cs typeface="Times New Roman" panose="02020603050405020304" pitchFamily="18" charset="0"/>
              </a:rPr>
              <a:t>After this training, the</a:t>
            </a:r>
            <a:r>
              <a:rPr lang="en-US" b="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VSR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will be able to:  </a:t>
            </a:r>
          </a:p>
          <a:p>
            <a:pPr lvl="1" hangingPunct="0"/>
            <a:r>
              <a:rPr lang="en-US" dirty="0">
                <a:latin typeface="Times New Roman" panose="02020603050405020304" pitchFamily="18" charset="0"/>
                <a:cs typeface="Times New Roman" panose="02020603050405020304" pitchFamily="18" charset="0"/>
              </a:rPr>
              <a:t>identify claims that require priority </a:t>
            </a:r>
            <a:r>
              <a:rPr lang="en-US" dirty="0" smtClean="0">
                <a:latin typeface="Times New Roman" panose="02020603050405020304" pitchFamily="18" charset="0"/>
                <a:cs typeface="Times New Roman" panose="02020603050405020304" pitchFamily="18" charset="0"/>
              </a:rPr>
              <a:t>processing,</a:t>
            </a:r>
            <a:endParaRPr lang="en-US"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navigate ASPEN and input daily production and excluded </a:t>
            </a:r>
            <a:r>
              <a:rPr lang="en-US" dirty="0" smtClean="0">
                <a:latin typeface="Times New Roman" panose="02020603050405020304" pitchFamily="18" charset="0"/>
                <a:cs typeface="Times New Roman" panose="02020603050405020304" pitchFamily="18" charset="0"/>
              </a:rPr>
              <a:t>time, and</a:t>
            </a:r>
            <a:endParaRPr lang="en-US"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sort and filter the VBMS Work </a:t>
            </a:r>
            <a:r>
              <a:rPr lang="en-US" dirty="0" smtClean="0">
                <a:latin typeface="Times New Roman" panose="02020603050405020304" pitchFamily="18" charset="0"/>
                <a:cs typeface="Times New Roman" panose="02020603050405020304" pitchFamily="18" charset="0"/>
              </a:rPr>
              <a:t>Queue.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3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References</a:t>
            </a:r>
            <a:endParaRPr lang="en-US" sz="5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hangingPunct="0"/>
            <a:r>
              <a:rPr lang="en-US" dirty="0">
                <a:latin typeface="Times New Roman" panose="02020603050405020304" pitchFamily="18" charset="0"/>
                <a:cs typeface="Times New Roman" panose="02020603050405020304" pitchFamily="18" charset="0"/>
              </a:rPr>
              <a:t>All M21-1 references are found in the </a:t>
            </a:r>
            <a:r>
              <a:rPr lang="en-US" u="sng" dirty="0" smtClean="0">
                <a:solidFill>
                  <a:schemeClr val="accent5"/>
                </a:solidFill>
                <a:latin typeface="Times New Roman" panose="02020603050405020304" pitchFamily="18" charset="0"/>
                <a:cs typeface="Times New Roman" panose="02020603050405020304" pitchFamily="18" charset="0"/>
              </a:rPr>
              <a:t>CPKM </a:t>
            </a:r>
            <a:r>
              <a:rPr lang="en-US" u="sng" dirty="0" smtClean="0">
                <a:latin typeface="Times New Roman" panose="02020603050405020304" pitchFamily="18" charset="0"/>
                <a:cs typeface="Times New Roman" panose="02020603050405020304" pitchFamily="18" charset="0"/>
                <a:hlinkClick r:id="rId2"/>
              </a:rPr>
              <a:t>Live </a:t>
            </a:r>
            <a:r>
              <a:rPr lang="en-US" u="sng" dirty="0">
                <a:latin typeface="Times New Roman" panose="02020603050405020304" pitchFamily="18" charset="0"/>
                <a:cs typeface="Times New Roman" panose="02020603050405020304" pitchFamily="18" charset="0"/>
                <a:hlinkClick r:id="rId2"/>
              </a:rPr>
              <a:t>Manual Website</a:t>
            </a:r>
            <a:r>
              <a:rPr lang="en-US" dirty="0">
                <a:latin typeface="Times New Roman" panose="02020603050405020304" pitchFamily="18" charset="0"/>
                <a:cs typeface="Times New Roman" panose="02020603050405020304" pitchFamily="18" charset="0"/>
              </a:rPr>
              <a:t>.</a:t>
            </a:r>
          </a:p>
          <a:p>
            <a:pPr lvl="1" hangingPunct="0"/>
            <a:r>
              <a:rPr lang="en-US" u="sng" dirty="0">
                <a:latin typeface="Times New Roman" panose="02020603050405020304" pitchFamily="18" charset="0"/>
                <a:cs typeface="Times New Roman" panose="02020603050405020304" pitchFamily="18" charset="0"/>
                <a:hlinkClick r:id="rId3"/>
              </a:rPr>
              <a:t>M21-1, Part III, Subpart ii, 1.D – Claims That Require Priority Processing</a:t>
            </a:r>
            <a:endParaRPr lang="en-US" dirty="0">
              <a:latin typeface="Times New Roman" panose="02020603050405020304" pitchFamily="18" charset="0"/>
              <a:cs typeface="Times New Roman" panose="02020603050405020304" pitchFamily="18" charset="0"/>
            </a:endParaRPr>
          </a:p>
          <a:p>
            <a:pPr lvl="1" hangingPunct="0"/>
            <a:r>
              <a:rPr lang="en-US" dirty="0">
                <a:latin typeface="Times New Roman" panose="02020603050405020304" pitchFamily="18" charset="0"/>
                <a:cs typeface="Times New Roman" panose="02020603050405020304" pitchFamily="18" charset="0"/>
              </a:rPr>
              <a:t>M21-4 Chapter 2 – </a:t>
            </a:r>
            <a:r>
              <a:rPr lang="en-US" dirty="0" smtClean="0">
                <a:latin typeface="Times New Roman" panose="02020603050405020304" pitchFamily="18" charset="0"/>
                <a:cs typeface="Times New Roman" panose="02020603050405020304" pitchFamily="18" charset="0"/>
              </a:rPr>
              <a:t>Workflow </a:t>
            </a:r>
            <a:r>
              <a:rPr lang="en-US" dirty="0">
                <a:latin typeface="Times New Roman" panose="02020603050405020304" pitchFamily="18" charset="0"/>
                <a:cs typeface="Times New Roman" panose="02020603050405020304" pitchFamily="18" charset="0"/>
              </a:rPr>
              <a:t>Management</a:t>
            </a:r>
          </a:p>
          <a:p>
            <a:pPr lvl="2" hangingPunct="0"/>
            <a:r>
              <a:rPr lang="en-US" u="sng" dirty="0">
                <a:latin typeface="Times New Roman" panose="02020603050405020304" pitchFamily="18" charset="0"/>
                <a:cs typeface="Times New Roman" panose="02020603050405020304" pitchFamily="18" charset="0"/>
                <a:hlinkClick r:id="rId3"/>
              </a:rPr>
              <a:t>Subchapter I - Overview</a:t>
            </a:r>
            <a:endParaRPr lang="en-US" dirty="0">
              <a:latin typeface="Times New Roman" panose="02020603050405020304" pitchFamily="18" charset="0"/>
              <a:cs typeface="Times New Roman" panose="02020603050405020304" pitchFamily="18" charset="0"/>
            </a:endParaRPr>
          </a:p>
          <a:p>
            <a:pPr lvl="2" hangingPunct="0"/>
            <a:r>
              <a:rPr lang="en-US" u="sng" dirty="0">
                <a:latin typeface="Times New Roman" panose="02020603050405020304" pitchFamily="18" charset="0"/>
                <a:cs typeface="Times New Roman" panose="02020603050405020304" pitchFamily="18" charset="0"/>
                <a:hlinkClick r:id="rId3"/>
              </a:rPr>
              <a:t>Subchapter II – Claims and Appeals Workflow Management</a:t>
            </a:r>
            <a:endParaRPr lang="en-US" dirty="0">
              <a:latin typeface="Times New Roman" panose="02020603050405020304" pitchFamily="18" charset="0"/>
              <a:cs typeface="Times New Roman" panose="02020603050405020304" pitchFamily="18" charset="0"/>
            </a:endParaRPr>
          </a:p>
          <a:p>
            <a:pPr lvl="1" hangingPunct="0"/>
            <a:r>
              <a:rPr lang="en-US" u="sng" dirty="0">
                <a:solidFill>
                  <a:schemeClr val="accent5"/>
                </a:solidFill>
                <a:latin typeface="Times New Roman" panose="02020603050405020304" pitchFamily="18" charset="0"/>
                <a:cs typeface="Times New Roman" panose="02020603050405020304" pitchFamily="18" charset="0"/>
              </a:rPr>
              <a:t>M21-4 Chapter 4 – Claims and Appeals Processing </a:t>
            </a:r>
            <a:r>
              <a:rPr lang="en-US" u="sng" dirty="0" smtClean="0">
                <a:solidFill>
                  <a:schemeClr val="accent5"/>
                </a:solidFill>
                <a:latin typeface="Times New Roman" panose="02020603050405020304" pitchFamily="18" charset="0"/>
                <a:cs typeface="Times New Roman" panose="02020603050405020304" pitchFamily="18" charset="0"/>
              </a:rPr>
              <a:t>Timelines</a:t>
            </a:r>
            <a:endParaRPr lang="en-US"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06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Claim/Claimant Types Requiring Priority</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smtClean="0">
                <a:latin typeface="Times New Roman" panose="02020603050405020304" pitchFamily="18" charset="0"/>
                <a:cs typeface="Times New Roman" panose="02020603050405020304" pitchFamily="18" charset="0"/>
              </a:rPr>
              <a:t>Any claims that meet one of the following criteria require priority processing:</a:t>
            </a:r>
          </a:p>
          <a:p>
            <a:pPr lvl="1"/>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inancial hardship</a:t>
            </a:r>
          </a:p>
          <a:p>
            <a:pPr lvl="1"/>
            <a:r>
              <a:rPr lang="en-US" sz="2000" dirty="0" smtClean="0">
                <a:latin typeface="Times New Roman" panose="02020603050405020304" pitchFamily="18" charset="0"/>
                <a:cs typeface="Times New Roman" panose="02020603050405020304" pitchFamily="18" charset="0"/>
              </a:rPr>
              <a:t>Homeless</a:t>
            </a:r>
          </a:p>
          <a:p>
            <a:pPr lvl="1"/>
            <a:r>
              <a:rPr lang="en-US" sz="2000" dirty="0" smtClean="0">
                <a:latin typeface="Times New Roman" panose="02020603050405020304" pitchFamily="18" charset="0"/>
                <a:cs typeface="Times New Roman" panose="02020603050405020304" pitchFamily="18" charset="0"/>
              </a:rPr>
              <a:t>Terminally ill</a:t>
            </a:r>
          </a:p>
          <a:p>
            <a:pPr lvl="1"/>
            <a:r>
              <a:rPr lang="en-US" sz="2000" dirty="0" smtClean="0">
                <a:latin typeface="Times New Roman" panose="02020603050405020304" pitchFamily="18" charset="0"/>
                <a:cs typeface="Times New Roman" panose="02020603050405020304" pitchFamily="18" charset="0"/>
              </a:rPr>
              <a:t>Former POW</a:t>
            </a:r>
          </a:p>
          <a:p>
            <a:pPr lvl="1"/>
            <a:r>
              <a:rPr lang="en-US" sz="2000" dirty="0" smtClean="0">
                <a:latin typeface="Times New Roman" panose="02020603050405020304" pitchFamily="18" charset="0"/>
                <a:cs typeface="Times New Roman" panose="02020603050405020304" pitchFamily="18" charset="0"/>
              </a:rPr>
              <a:t>Medal of Honor recipient</a:t>
            </a:r>
          </a:p>
          <a:p>
            <a:pPr lvl="1"/>
            <a:r>
              <a:rPr lang="en-US" sz="2000" dirty="0" smtClean="0">
                <a:latin typeface="Times New Roman" panose="02020603050405020304" pitchFamily="18" charset="0"/>
                <a:cs typeface="Times New Roman" panose="02020603050405020304" pitchFamily="18" charset="0"/>
              </a:rPr>
              <a:t>Older than 85 years of age</a:t>
            </a:r>
          </a:p>
          <a:p>
            <a:pPr lvl="1"/>
            <a:r>
              <a:rPr lang="en-US" sz="2000" dirty="0" smtClean="0">
                <a:latin typeface="Times New Roman" panose="02020603050405020304" pitchFamily="18" charset="0"/>
                <a:cs typeface="Times New Roman" panose="02020603050405020304" pitchFamily="18" charset="0"/>
              </a:rPr>
              <a:t>SI/VSI </a:t>
            </a:r>
          </a:p>
          <a:p>
            <a:r>
              <a:rPr lang="en-US" sz="2400" dirty="0" smtClean="0">
                <a:latin typeface="Times New Roman" panose="02020603050405020304" pitchFamily="18" charset="0"/>
                <a:cs typeface="Times New Roman" panose="02020603050405020304" pitchFamily="18" charset="0"/>
              </a:rPr>
              <a:t>The following claim types also require priority processing:</a:t>
            </a:r>
          </a:p>
          <a:p>
            <a:pPr lvl="1"/>
            <a:r>
              <a:rPr lang="en-US" sz="2000" dirty="0" smtClean="0">
                <a:latin typeface="Times New Roman" panose="02020603050405020304" pitchFamily="18" charset="0"/>
                <a:cs typeface="Times New Roman" panose="02020603050405020304" pitchFamily="18" charset="0"/>
              </a:rPr>
              <a:t>ALS </a:t>
            </a:r>
          </a:p>
          <a:p>
            <a:pPr lvl="1"/>
            <a:r>
              <a:rPr lang="en-US" sz="2000" dirty="0" smtClean="0">
                <a:latin typeface="Times New Roman" panose="02020603050405020304" pitchFamily="18" charset="0"/>
                <a:cs typeface="Times New Roman" panose="02020603050405020304" pitchFamily="18" charset="0"/>
              </a:rPr>
              <a:t>FDC</a:t>
            </a:r>
            <a:endParaRPr lang="en-US" sz="2000" dirty="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62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latin typeface="Times New Roman" panose="02020603050405020304" pitchFamily="18" charset="0"/>
                <a:cs typeface="Times New Roman" panose="02020603050405020304" pitchFamily="18" charset="0"/>
              </a:rPr>
              <a:t>Priority Processing</a:t>
            </a:r>
            <a:endParaRPr lang="en-US" sz="5400"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Upon receipt of a claim requiring priority processing, the VSR must process this claim before any action is taken on a non-priority claim.</a:t>
            </a:r>
          </a:p>
          <a:p>
            <a:r>
              <a:rPr lang="en-US" dirty="0" smtClean="0">
                <a:latin typeface="Times New Roman" panose="02020603050405020304" pitchFamily="18" charset="0"/>
                <a:cs typeface="Times New Roman" panose="02020603050405020304" pitchFamily="18" charset="0"/>
              </a:rPr>
              <a:t>Priority claims should be aggressively managed by:</a:t>
            </a:r>
          </a:p>
          <a:p>
            <a:pPr lvl="1"/>
            <a:r>
              <a:rPr lang="en-US" dirty="0" smtClean="0">
                <a:latin typeface="Times New Roman" panose="02020603050405020304" pitchFamily="18" charset="0"/>
                <a:cs typeface="Times New Roman" panose="02020603050405020304" pitchFamily="18" charset="0"/>
              </a:rPr>
              <a:t>Frequently following up on all development,</a:t>
            </a:r>
          </a:p>
          <a:p>
            <a:pPr lvl="1"/>
            <a:r>
              <a:rPr lang="en-US" dirty="0" smtClean="0">
                <a:latin typeface="Times New Roman" panose="02020603050405020304" pitchFamily="18" charset="0"/>
                <a:cs typeface="Times New Roman" panose="02020603050405020304" pitchFamily="18" charset="0"/>
              </a:rPr>
              <a:t>Utilizing issue specific coordinators (e.g. homeless coordinator),</a:t>
            </a:r>
          </a:p>
          <a:p>
            <a:pPr lvl="1"/>
            <a:r>
              <a:rPr lang="en-US" dirty="0" smtClean="0">
                <a:latin typeface="Times New Roman" panose="02020603050405020304" pitchFamily="18" charset="0"/>
                <a:cs typeface="Times New Roman" panose="02020603050405020304" pitchFamily="18" charset="0"/>
              </a:rPr>
              <a:t>Utilizing telephone development whenever possible, and</a:t>
            </a:r>
          </a:p>
          <a:p>
            <a:pPr lvl="1"/>
            <a:r>
              <a:rPr lang="en-US" dirty="0" smtClean="0">
                <a:latin typeface="Times New Roman" panose="02020603050405020304" pitchFamily="18" charset="0"/>
                <a:cs typeface="Times New Roman" panose="02020603050405020304" pitchFamily="18" charset="0"/>
              </a:rPr>
              <a:t>Collaborating with any third parties (e.g</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VAMC) to expedite development.</a:t>
            </a:r>
          </a:p>
        </p:txBody>
      </p:sp>
    </p:spTree>
    <p:extLst>
      <p:ext uri="{BB962C8B-B14F-4D97-AF65-F5344CB8AC3E}">
        <p14:creationId xmlns:p14="http://schemas.microsoft.com/office/powerpoint/2010/main" val="324849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Adding Flashes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There are three different types of system </a:t>
            </a:r>
            <a:r>
              <a:rPr lang="en-US" dirty="0" smtClean="0">
                <a:latin typeface="Times New Roman" panose="02020603050405020304" pitchFamily="18" charset="0"/>
                <a:cs typeface="Times New Roman" panose="02020603050405020304" pitchFamily="18" charset="0"/>
              </a:rPr>
              <a:t>flashes </a:t>
            </a:r>
            <a:r>
              <a:rPr lang="en-US" sz="2000" dirty="0" smtClean="0">
                <a:latin typeface="Times New Roman" panose="02020603050405020304" pitchFamily="18" charset="0"/>
                <a:cs typeface="Times New Roman" panose="02020603050405020304" pitchFamily="18" charset="0"/>
              </a:rPr>
              <a:t>(M21-1 III.iii.1.D)</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Claimant </a:t>
            </a:r>
            <a:r>
              <a:rPr lang="en-US" dirty="0" smtClean="0">
                <a:latin typeface="Times New Roman" panose="02020603050405020304" pitchFamily="18" charset="0"/>
                <a:cs typeface="Times New Roman" panose="02020603050405020304" pitchFamily="18" charset="0"/>
              </a:rPr>
              <a:t>Flashes, </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Claim Flashes (VBMS</a:t>
            </a:r>
            <a:r>
              <a:rPr lang="en-US" dirty="0" smtClean="0">
                <a:latin typeface="Times New Roman" panose="02020603050405020304" pitchFamily="18" charset="0"/>
                <a:cs typeface="Times New Roman" panose="02020603050405020304" pitchFamily="18" charset="0"/>
              </a:rPr>
              <a:t>), and</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Special Issue Flashes (VBMS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Claimant flashes must be added using SHARE. VBMS currently only has functionality to view claims folder flashes.</a:t>
            </a:r>
          </a:p>
          <a:p>
            <a:r>
              <a:rPr lang="en-US" dirty="0" smtClean="0">
                <a:latin typeface="Times New Roman" panose="02020603050405020304" pitchFamily="18" charset="0"/>
                <a:cs typeface="Times New Roman" panose="02020603050405020304" pitchFamily="18" charset="0"/>
              </a:rPr>
              <a:t>Claimant </a:t>
            </a:r>
            <a:r>
              <a:rPr lang="en-US" dirty="0">
                <a:latin typeface="Times New Roman" panose="02020603050405020304" pitchFamily="18" charset="0"/>
                <a:cs typeface="Times New Roman" panose="02020603050405020304" pitchFamily="18" charset="0"/>
              </a:rPr>
              <a:t>flashes must be entered in the corporate record once the need is identified.  </a:t>
            </a:r>
            <a:r>
              <a:rPr lang="en-US" i="1" dirty="0" smtClean="0">
                <a:latin typeface="Times New Roman" panose="02020603050405020304" pitchFamily="18" charset="0"/>
                <a:cs typeface="Times New Roman" panose="02020603050405020304" pitchFamily="18" charset="0"/>
              </a:rPr>
              <a:t>Note:  Most </a:t>
            </a:r>
            <a:r>
              <a:rPr lang="en-US" i="1" dirty="0">
                <a:latin typeface="Times New Roman" panose="02020603050405020304" pitchFamily="18" charset="0"/>
                <a:cs typeface="Times New Roman" panose="02020603050405020304" pitchFamily="18" charset="0"/>
              </a:rPr>
              <a:t>flashes are added by the end user, but some are generated by the system.</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25841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Times New Roman" panose="02020603050405020304" pitchFamily="18" charset="0"/>
                <a:cs typeface="Times New Roman" panose="02020603050405020304" pitchFamily="18" charset="0"/>
              </a:rPr>
              <a:t>Viewing Flashes</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Claimant flashes may be reviewed on the VBMS profile screen</a:t>
            </a:r>
            <a:r>
              <a:rPr lang="en-US" dirty="0" smtClean="0">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124" y="2743071"/>
            <a:ext cx="6835203" cy="2557593"/>
          </a:xfrm>
          <a:prstGeom prst="rect">
            <a:avLst/>
          </a:prstGeom>
        </p:spPr>
      </p:pic>
    </p:spTree>
    <p:extLst>
      <p:ext uri="{BB962C8B-B14F-4D97-AF65-F5344CB8AC3E}">
        <p14:creationId xmlns:p14="http://schemas.microsoft.com/office/powerpoint/2010/main" val="3240969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latin typeface="Times New Roman" panose="02020603050405020304" pitchFamily="18" charset="0"/>
                <a:cs typeface="Times New Roman" panose="02020603050405020304" pitchFamily="18" charset="0"/>
              </a:rPr>
              <a:t>ASPEN – Entering Production</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88642" y="1803042"/>
            <a:ext cx="5819076" cy="4248509"/>
          </a:xfrm>
        </p:spPr>
        <p:txBody>
          <a:bodyPr/>
          <a:lstStyle/>
          <a:p>
            <a:r>
              <a:rPr lang="en-US" sz="2400" dirty="0" smtClean="0">
                <a:latin typeface="Times New Roman" panose="02020603050405020304" pitchFamily="18" charset="0"/>
                <a:cs typeface="Times New Roman" panose="02020603050405020304" pitchFamily="18" charset="0"/>
              </a:rPr>
              <a:t>Production should be entered into ASPEN at the end of each day.</a:t>
            </a:r>
          </a:p>
          <a:p>
            <a:r>
              <a:rPr lang="en-US" sz="2400" dirty="0" smtClean="0">
                <a:latin typeface="Times New Roman" panose="02020603050405020304" pitchFamily="18" charset="0"/>
                <a:cs typeface="Times New Roman" panose="02020603050405020304" pitchFamily="18" charset="0"/>
              </a:rPr>
              <a:t>Each item completed should be listed separately.</a:t>
            </a:r>
          </a:p>
          <a:p>
            <a:r>
              <a:rPr lang="en-US" sz="2400" dirty="0" smtClean="0">
                <a:latin typeface="Times New Roman" panose="02020603050405020304" pitchFamily="18" charset="0"/>
                <a:cs typeface="Times New Roman" panose="02020603050405020304" pitchFamily="18" charset="0"/>
              </a:rPr>
              <a:t>You can add production retroactively (up to 7 days).</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32636" y="2114711"/>
            <a:ext cx="5462179" cy="285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6027313" y="2318197"/>
            <a:ext cx="2588653" cy="144243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3442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847165" y="1789114"/>
            <a:ext cx="10945906"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r>
              <a:rPr lang="en-US" kern="0" dirty="0" smtClean="0">
                <a:latin typeface="Times New Roman" panose="02020603050405020304" pitchFamily="18" charset="0"/>
                <a:cs typeface="Times New Roman" panose="02020603050405020304" pitchFamily="18" charset="0"/>
              </a:rPr>
              <a:t>Excluded time is any time NOT</a:t>
            </a:r>
          </a:p>
          <a:p>
            <a:pPr marL="0" indent="0">
              <a:buNone/>
            </a:pPr>
            <a:r>
              <a:rPr lang="en-US" kern="0" dirty="0" smtClean="0">
                <a:latin typeface="Times New Roman" panose="02020603050405020304" pitchFamily="18" charset="0"/>
                <a:cs typeface="Times New Roman" panose="02020603050405020304" pitchFamily="18" charset="0"/>
              </a:rPr>
              <a:t>utilized for production.</a:t>
            </a:r>
            <a:endParaRPr lang="en-US" kern="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sz="4800" dirty="0" smtClean="0">
                <a:latin typeface="Times New Roman" panose="02020603050405020304" pitchFamily="18" charset="0"/>
                <a:cs typeface="Times New Roman" panose="02020603050405020304" pitchFamily="18" charset="0"/>
              </a:rPr>
              <a:t>ASPEN – Entering Excluded Time</a:t>
            </a:r>
            <a:endParaRPr lang="en-US" sz="4800" dirty="0">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11558" y="3049979"/>
            <a:ext cx="4991100" cy="245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sz="half" idx="2"/>
          </p:nvPr>
        </p:nvSpPr>
        <p:spPr/>
        <p:txBody>
          <a:bodyPr/>
          <a:lstStyle/>
          <a:p>
            <a:r>
              <a:rPr lang="en-US" dirty="0">
                <a:latin typeface="Times New Roman" panose="02020603050405020304" pitchFamily="18" charset="0"/>
                <a:cs typeface="Times New Roman" panose="02020603050405020304" pitchFamily="18" charset="0"/>
              </a:rPr>
              <a:t>Fill out all necessary fields</a:t>
            </a:r>
          </a:p>
          <a:p>
            <a:r>
              <a:rPr lang="en-US" dirty="0">
                <a:latin typeface="Times New Roman" panose="02020603050405020304" pitchFamily="18" charset="0"/>
                <a:cs typeface="Times New Roman" panose="02020603050405020304" pitchFamily="18" charset="0"/>
              </a:rPr>
              <a:t>When finished, click Update</a:t>
            </a:r>
          </a:p>
          <a:p>
            <a:endParaRPr lang="en-US" dirty="0"/>
          </a:p>
        </p:txBody>
      </p:sp>
      <p:sp>
        <p:nvSpPr>
          <p:cNvPr id="6" name="Oval 5"/>
          <p:cNvSpPr/>
          <p:nvPr/>
        </p:nvSpPr>
        <p:spPr bwMode="auto">
          <a:xfrm>
            <a:off x="3271233" y="4378817"/>
            <a:ext cx="1365160" cy="360608"/>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ahom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248" y="3349568"/>
            <a:ext cx="42926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79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0000E5"/>
      </a:accent5>
      <a:accent6>
        <a:srgbClr val="2D2DB9"/>
      </a:accent6>
      <a:hlink>
        <a:srgbClr val="0000E5"/>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5849</TotalTime>
  <Words>657</Words>
  <Application>Microsoft Office PowerPoint</Application>
  <PresentationFormat>Custom</PresentationFormat>
  <Paragraphs>96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Ppt0000000</vt:lpstr>
      <vt:lpstr>PowerPoint Presentation</vt:lpstr>
      <vt:lpstr>Objectives</vt:lpstr>
      <vt:lpstr>References</vt:lpstr>
      <vt:lpstr>Claim/Claimant Types Requiring Priority</vt:lpstr>
      <vt:lpstr>Priority Processing</vt:lpstr>
      <vt:lpstr>Adding Flashes</vt:lpstr>
      <vt:lpstr>Viewing Flashes</vt:lpstr>
      <vt:lpstr>ASPEN – Entering Production</vt:lpstr>
      <vt:lpstr>ASPEN – Entering Excluded Time</vt:lpstr>
      <vt:lpstr>VBMS Work Queue - Columns</vt:lpstr>
      <vt:lpstr>VBMS Work Queue - Columns</vt:lpstr>
      <vt:lpstr>VBMS Work Queue - Columns</vt:lpstr>
      <vt:lpstr>VBMS Work Queue - Filters</vt:lpstr>
      <vt:lpstr>VBMS Work Queue - Filters</vt:lpstr>
      <vt:lpstr>VBMS Work Queue - Filters</vt:lpstr>
      <vt:lpstr>PowerPoint Presentation</vt:lpstr>
    </vt:vector>
  </TitlesOfParts>
  <Company>Veterans Benefits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Workload Management PowerPoint Presentation</dc:title>
  <dc:subject>VSR</dc:subject>
  <dc:creator>Department of Veterans Affairs, Veterans Benefits Administration, Compensation Service, STAFF</dc:creator>
  <cp:keywords>priority processing,worklaod management,ASPEN,daily production,excluded time,VBMS</cp:keywords>
  <dc:description>This lesson provides an introduction to the concept of workload management as it pertains to the VSR position. Topics that are discussed are claims that require priority processing, an overview of ASPEN, and an overview of the VBMS work queue.</dc:description>
  <cp:lastModifiedBy>Kathleen Poole</cp:lastModifiedBy>
  <cp:revision>443</cp:revision>
  <dcterms:created xsi:type="dcterms:W3CDTF">2014-04-30T02:32:11Z</dcterms:created>
  <dcterms:modified xsi:type="dcterms:W3CDTF">2017-01-12T14:51:27Z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