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5"/>
  </p:sldMasterIdLst>
  <p:notesMasterIdLst>
    <p:notesMasterId r:id="rId37"/>
  </p:notesMasterIdLst>
  <p:handoutMasterIdLst>
    <p:handoutMasterId r:id="rId38"/>
  </p:handoutMasterIdLst>
  <p:sldIdLst>
    <p:sldId id="261" r:id="rId6"/>
    <p:sldId id="309" r:id="rId7"/>
    <p:sldId id="262" r:id="rId8"/>
    <p:sldId id="283" r:id="rId9"/>
    <p:sldId id="285" r:id="rId10"/>
    <p:sldId id="284" r:id="rId11"/>
    <p:sldId id="263" r:id="rId12"/>
    <p:sldId id="287" r:id="rId13"/>
    <p:sldId id="290" r:id="rId14"/>
    <p:sldId id="308" r:id="rId15"/>
    <p:sldId id="288" r:id="rId16"/>
    <p:sldId id="291" r:id="rId17"/>
    <p:sldId id="292" r:id="rId18"/>
    <p:sldId id="293" r:id="rId19"/>
    <p:sldId id="294" r:id="rId20"/>
    <p:sldId id="295" r:id="rId21"/>
    <p:sldId id="296" r:id="rId22"/>
    <p:sldId id="297" r:id="rId23"/>
    <p:sldId id="281" r:id="rId24"/>
    <p:sldId id="310" r:id="rId25"/>
    <p:sldId id="299" r:id="rId26"/>
    <p:sldId id="298" r:id="rId27"/>
    <p:sldId id="307" r:id="rId28"/>
    <p:sldId id="300" r:id="rId29"/>
    <p:sldId id="301" r:id="rId30"/>
    <p:sldId id="302" r:id="rId31"/>
    <p:sldId id="303" r:id="rId32"/>
    <p:sldId id="304" r:id="rId33"/>
    <p:sldId id="305" r:id="rId34"/>
    <p:sldId id="306" r:id="rId35"/>
    <p:sldId id="280" r:id="rId36"/>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8" clrIdx="0"/>
  <p:cmAuthor id="1" name="Holcomb, Jeffrey, VBADENV Trng Facility" initials="HJVTF" lastIdx="13" clrIdx="1">
    <p:extLst>
      <p:ext uri="{19B8F6BF-5375-455C-9EA6-DF929625EA0E}">
        <p15:presenceInfo xmlns:p15="http://schemas.microsoft.com/office/powerpoint/2012/main" userId="S-1-5-21-1409082233-764733703-682003330-301731" providerId="AD"/>
      </p:ext>
    </p:extLst>
  </p:cmAuthor>
  <p:cmAuthor id="2" name="Standfield, Keith VBAVACO" initials="SKV" lastIdx="8" clrIdx="2">
    <p:extLst>
      <p:ext uri="{19B8F6BF-5375-455C-9EA6-DF929625EA0E}">
        <p15:presenceInfo xmlns:p15="http://schemas.microsoft.com/office/powerpoint/2012/main" userId="S::Keith.Standfield@va.gov::c461930f-d129-4aba-857d-f2d415348e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F497D"/>
    <a:srgbClr val="7C5F1E"/>
    <a:srgbClr val="E7D0A4"/>
    <a:srgbClr val="6A5B3F"/>
    <a:srgbClr val="987734"/>
    <a:srgbClr val="AB8C4E"/>
    <a:srgbClr val="C6A156"/>
    <a:srgbClr val="E8D2A8"/>
    <a:srgbClr val="F5F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3817" autoAdjust="0"/>
  </p:normalViewPr>
  <p:slideViewPr>
    <p:cSldViewPr snapToGrid="0">
      <p:cViewPr varScale="1">
        <p:scale>
          <a:sx n="103" d="100"/>
          <a:sy n="103" d="100"/>
        </p:scale>
        <p:origin x="1380" y="72"/>
      </p:cViewPr>
      <p:guideLst>
        <p:guide orient="horz" pos="2160"/>
        <p:guide pos="2880"/>
      </p:guideLst>
    </p:cSldViewPr>
  </p:slideViewPr>
  <p:outlineViewPr>
    <p:cViewPr>
      <p:scale>
        <a:sx n="33" d="100"/>
        <a:sy n="33" d="100"/>
      </p:scale>
      <p:origin x="0" y="-66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9/23/2020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9/23/2020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solidFill>
                  <a:prstClr val="black"/>
                </a:solidFill>
              </a:rPr>
              <a:t>VBA Overview</a:t>
            </a:r>
          </a:p>
        </p:txBody>
      </p:sp>
      <p:sp>
        <p:nvSpPr>
          <p:cNvPr id="921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D27D6963-04BD-4B61-B378-66A6C4476EE9}" type="slidenum">
              <a:rPr lang="en-US" sz="1200" smtClean="0">
                <a:solidFill>
                  <a:prstClr val="black"/>
                </a:solidFill>
              </a:rPr>
              <a:pPr>
                <a:defRPr/>
              </a:pPr>
              <a:t>1</a:t>
            </a:fld>
            <a:endParaRPr lang="en-US" sz="1200" dirty="0">
              <a:solidFill>
                <a:prstClr val="black"/>
              </a:solidFill>
            </a:endParaRPr>
          </a:p>
        </p:txBody>
      </p:sp>
      <p:sp>
        <p:nvSpPr>
          <p:cNvPr id="76804"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3"/>
          <p:cNvSpPr>
            <a:spLocks noGrp="1" noChangeArrowheads="1"/>
          </p:cNvSpPr>
          <p:nvPr>
            <p:ph type="body" idx="1"/>
          </p:nvPr>
        </p:nvSpPr>
        <p:spPr bwMode="auto">
          <a:xfrm>
            <a:off x="533400" y="4345587"/>
            <a:ext cx="5791200" cy="41129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effectLst/>
              <a:latin typeface="Arial" panose="020B0604020202020204" pitchFamily="34" charset="0"/>
              <a:ea typeface="+mn-ea"/>
              <a:cs typeface="Arial" panose="020B0604020202020204" pitchFamily="34" charset="0"/>
            </a:endParaRPr>
          </a:p>
        </p:txBody>
      </p:sp>
      <p:sp>
        <p:nvSpPr>
          <p:cNvPr id="9222"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1418676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1716193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16</a:t>
            </a:fld>
            <a:endParaRPr lang="en-US" dirty="0"/>
          </a:p>
        </p:txBody>
      </p:sp>
    </p:spTree>
    <p:extLst>
      <p:ext uri="{BB962C8B-B14F-4D97-AF65-F5344CB8AC3E}">
        <p14:creationId xmlns:p14="http://schemas.microsoft.com/office/powerpoint/2010/main" val="3426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17</a:t>
            </a:fld>
            <a:endParaRPr lang="en-US" dirty="0"/>
          </a:p>
        </p:txBody>
      </p:sp>
    </p:spTree>
    <p:extLst>
      <p:ext uri="{BB962C8B-B14F-4D97-AF65-F5344CB8AC3E}">
        <p14:creationId xmlns:p14="http://schemas.microsoft.com/office/powerpoint/2010/main" val="1395742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3844586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752129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21</a:t>
            </a:fld>
            <a:endParaRPr lang="en-US" dirty="0"/>
          </a:p>
        </p:txBody>
      </p:sp>
    </p:spTree>
    <p:extLst>
      <p:ext uri="{BB962C8B-B14F-4D97-AF65-F5344CB8AC3E}">
        <p14:creationId xmlns:p14="http://schemas.microsoft.com/office/powerpoint/2010/main" val="3237036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22</a:t>
            </a:fld>
            <a:endParaRPr lang="en-US" dirty="0"/>
          </a:p>
        </p:txBody>
      </p:sp>
    </p:spTree>
    <p:extLst>
      <p:ext uri="{BB962C8B-B14F-4D97-AF65-F5344CB8AC3E}">
        <p14:creationId xmlns:p14="http://schemas.microsoft.com/office/powerpoint/2010/main" val="2740226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23</a:t>
            </a:fld>
            <a:endParaRPr lang="en-US" dirty="0"/>
          </a:p>
        </p:txBody>
      </p:sp>
    </p:spTree>
    <p:extLst>
      <p:ext uri="{BB962C8B-B14F-4D97-AF65-F5344CB8AC3E}">
        <p14:creationId xmlns:p14="http://schemas.microsoft.com/office/powerpoint/2010/main" val="540614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27</a:t>
            </a:fld>
            <a:endParaRPr lang="en-US" dirty="0"/>
          </a:p>
        </p:txBody>
      </p:sp>
    </p:spTree>
    <p:extLst>
      <p:ext uri="{BB962C8B-B14F-4D97-AF65-F5344CB8AC3E}">
        <p14:creationId xmlns:p14="http://schemas.microsoft.com/office/powerpoint/2010/main" val="302642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D79D9245-7ABC-42B3-AFA3-32F0D0009954}" type="slidenum">
              <a:rPr lang="en-US" altLang="en-US" sz="1200" smtClean="0"/>
              <a:pPr eaLnBrk="1" hangingPunct="1">
                <a:defRPr/>
              </a:pPr>
              <a:t>3</a:t>
            </a:fld>
            <a:endParaRPr lang="en-US"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b="0" dirty="0">
              <a:solidFill>
                <a:schemeClr val="tx1"/>
              </a:solidFill>
              <a:latin typeface="Arial" panose="020B0604020202020204" pitchFamily="34" charset="0"/>
              <a:cs typeface="Arial" panose="020B0604020202020204" pitchFamily="34" charset="0"/>
            </a:endParaRPr>
          </a:p>
        </p:txBody>
      </p:sp>
      <p:sp>
        <p:nvSpPr>
          <p:cNvPr id="1229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t>VBA Overview</a:t>
            </a:r>
          </a:p>
        </p:txBody>
      </p:sp>
      <p:sp>
        <p:nvSpPr>
          <p:cNvPr id="12293" name="Footer Placeholder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
        <p:nvSpPr>
          <p:cNvPr id="1229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86D5C344-1A10-41A0-8397-E6BDA9878842}" type="slidenum">
              <a:rPr lang="en-US" sz="1200" smtClean="0"/>
              <a:pPr>
                <a:defRPr/>
              </a:pPr>
              <a:t>31</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b="0" dirty="0">
              <a:solidFill>
                <a:schemeClr val="tx1"/>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B7F25E6-CD0E-43BB-8351-BA9F9A07464B}" type="slidenum">
              <a:rPr lang="en-US" altLang="en-US" sz="1200" smtClean="0"/>
              <a:pPr eaLnBrk="1" hangingPunct="1">
                <a:defRPr/>
              </a:pPr>
              <a:t>7</a:t>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D79D9245-7ABC-42B3-AFA3-32F0D0009954}" type="slidenum">
              <a:rPr lang="en-US" altLang="en-US" sz="1200" smtClean="0"/>
              <a:pPr eaLnBrk="1" hangingPunct="1">
                <a:defRPr/>
              </a:pPr>
              <a:t>8</a:t>
            </a:fld>
            <a:endParaRPr lang="en-US" altLang="en-US" sz="1200" dirty="0"/>
          </a:p>
        </p:txBody>
      </p:sp>
    </p:spTree>
    <p:extLst>
      <p:ext uri="{BB962C8B-B14F-4D97-AF65-F5344CB8AC3E}">
        <p14:creationId xmlns:p14="http://schemas.microsoft.com/office/powerpoint/2010/main" val="423896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435190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366911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11</a:t>
            </a:fld>
            <a:endParaRPr lang="en-US" dirty="0"/>
          </a:p>
        </p:txBody>
      </p:sp>
    </p:spTree>
    <p:extLst>
      <p:ext uri="{BB962C8B-B14F-4D97-AF65-F5344CB8AC3E}">
        <p14:creationId xmlns:p14="http://schemas.microsoft.com/office/powerpoint/2010/main" val="2003723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12</a:t>
            </a:fld>
            <a:endParaRPr lang="en-US" dirty="0"/>
          </a:p>
        </p:txBody>
      </p:sp>
    </p:spTree>
    <p:extLst>
      <p:ext uri="{BB962C8B-B14F-4D97-AF65-F5344CB8AC3E}">
        <p14:creationId xmlns:p14="http://schemas.microsoft.com/office/powerpoint/2010/main" val="1779536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2647973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800" b="1">
                <a:solidFill>
                  <a:srgbClr val="1F497D"/>
                </a:solidFill>
              </a:defRPr>
            </a:lvl1pPr>
            <a:lvl5pPr marL="77152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800" b="1">
                <a:solidFill>
                  <a:srgbClr val="1F497D"/>
                </a:solidFill>
              </a:defRPr>
            </a:lvl1pPr>
            <a:lvl5pPr marL="771525" indent="0">
              <a:buNone/>
              <a:defRPr/>
            </a:lvl5pPr>
          </a:lstStyle>
          <a:p>
            <a:pPr lvl="0"/>
            <a:r>
              <a:rPr lang="en-US" dirty="0"/>
              <a:t>Date sub-title</a:t>
            </a:r>
          </a:p>
        </p:txBody>
      </p:sp>
    </p:spTree>
    <p:extLst>
      <p:ext uri="{BB962C8B-B14F-4D97-AF65-F5344CB8AC3E}">
        <p14:creationId xmlns:p14="http://schemas.microsoft.com/office/powerpoint/2010/main" val="19721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latin typeface="Arial" panose="020B0604020202020204" pitchFamily="34" charset="0"/>
                <a:cs typeface="Arial" panose="020B0604020202020204" pitchFamily="34" charset="0"/>
              </a:defRPr>
            </a:lvl1pPr>
            <a:lvl2pPr marL="385763" indent="-192881">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578644" indent="-192881">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771525" indent="-19288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334442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85750" indent="-28575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1pPr>
            <a:lvl2pPr marL="478632" indent="-285750">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2pPr>
            <a:lvl3pPr marL="671513"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3pPr>
            <a:lvl4pPr marL="864394"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58090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5"/>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6"/>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7"/>
            </p:custDataLst>
          </p:nvPr>
        </p:nvSpPr>
        <p:spPr>
          <a:xfrm>
            <a:off x="6931152" y="6601974"/>
            <a:ext cx="2133600" cy="365125"/>
          </a:xfrm>
          <a:prstGeom prst="rect">
            <a:avLst/>
          </a:prstGeom>
        </p:spPr>
        <p:txBody>
          <a:bodyPr tIns="0"/>
          <a:lstStyle>
            <a:lvl1pPr algn="r">
              <a:defRPr sz="1050">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9112022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ctr" defTabSz="385763"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1pPr>
      <a:lvl2pPr marL="192881" indent="0" algn="l" defTabSz="385763" rtl="0" eaLnBrk="1" latinLnBrk="0" hangingPunct="1">
        <a:spcBef>
          <a:spcPct val="20000"/>
        </a:spcBef>
        <a:buFont typeface="Arial" panose="020B0604020202020204" pitchFamily="34" charset="0"/>
        <a:buNone/>
        <a:defRPr sz="1013" b="0" i="0" u="none" kern="1200">
          <a:solidFill>
            <a:schemeClr val="tx1"/>
          </a:solidFill>
          <a:latin typeface="Arial" panose="020B0604020202020204" pitchFamily="34" charset="0"/>
          <a:ea typeface="+mn-ea"/>
          <a:cs typeface="Arial" panose="020B0604020202020204" pitchFamily="34" charset="0"/>
        </a:defRPr>
      </a:lvl2pPr>
      <a:lvl3pPr marL="385763"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578644"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4pPr>
      <a:lvl5pPr marL="771525"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custDataLst>
              <p:tags r:id="rId1"/>
            </p:custDataLst>
          </p:nvPr>
        </p:nvSpPr>
        <p:spPr>
          <a:xfrm>
            <a:off x="685800" y="2819400"/>
            <a:ext cx="7772400" cy="1219200"/>
          </a:xfrm>
        </p:spPr>
        <p:txBody>
          <a:bodyPr>
            <a:normAutofit/>
          </a:bodyPr>
          <a:lstStyle/>
          <a:p>
            <a:pPr>
              <a:spcAft>
                <a:spcPts val="600"/>
              </a:spcAft>
              <a:defRPr/>
            </a:pPr>
            <a:r>
              <a:rPr lang="en-US" altLang="en-US" dirty="0"/>
              <a:t>Evaluating Evidence</a:t>
            </a:r>
            <a:endParaRPr lang="en-US" sz="4800" i="1" dirty="0">
              <a:solidFill>
                <a:srgbClr val="003366"/>
              </a:solidFill>
              <a:latin typeface="Verdana" pitchFamily="34" charset="0"/>
            </a:endParaRPr>
          </a:p>
        </p:txBody>
      </p:sp>
      <p:sp>
        <p:nvSpPr>
          <p:cNvPr id="54275" name="Rectangle 3"/>
          <p:cNvSpPr>
            <a:spLocks noGrp="1" noChangeArrowheads="1"/>
          </p:cNvSpPr>
          <p:nvPr>
            <p:ph type="body" sz="quarter" idx="10"/>
            <p:custDataLst>
              <p:tags r:id="rId2"/>
            </p:custDataLst>
          </p:nvPr>
        </p:nvSpPr>
        <p:spPr>
          <a:xfrm>
            <a:off x="685801" y="4729316"/>
            <a:ext cx="2362200" cy="838200"/>
          </a:xfrm>
          <a:prstGeom prst="rect">
            <a:avLst/>
          </a:prstGeom>
        </p:spPr>
        <p:txBody>
          <a:bodyPr/>
          <a:lstStyle/>
          <a:p>
            <a:pPr algn="ctr">
              <a:spcAft>
                <a:spcPts val="600"/>
              </a:spcAft>
            </a:pPr>
            <a:r>
              <a:rPr lang="en-US" altLang="en-US" sz="2100" b="1" dirty="0"/>
              <a:t>Compensation Service</a:t>
            </a:r>
          </a:p>
        </p:txBody>
      </p:sp>
      <p:sp>
        <p:nvSpPr>
          <p:cNvPr id="2" name="Text Placeholder 1">
            <a:extLst>
              <a:ext uri="{FF2B5EF4-FFF2-40B4-BE49-F238E27FC236}">
                <a16:creationId xmlns:a16="http://schemas.microsoft.com/office/drawing/2014/main" id="{FE33A18D-C35C-40D7-B9E7-B2E0EEFFAA87}"/>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September 2020</a:t>
            </a:r>
          </a:p>
        </p:txBody>
      </p:sp>
    </p:spTree>
    <p:extLst>
      <p:ext uri="{BB962C8B-B14F-4D97-AF65-F5344CB8AC3E}">
        <p14:creationId xmlns:p14="http://schemas.microsoft.com/office/powerpoint/2010/main" val="1449243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71B66-CE8E-4F04-B077-1C58321064F6}"/>
              </a:ext>
            </a:extLst>
          </p:cNvPr>
          <p:cNvSpPr>
            <a:spLocks noGrp="1"/>
          </p:cNvSpPr>
          <p:nvPr>
            <p:ph type="title"/>
          </p:nvPr>
        </p:nvSpPr>
        <p:spPr/>
        <p:txBody>
          <a:bodyPr/>
          <a:lstStyle/>
          <a:p>
            <a:r>
              <a:rPr lang="en-US" dirty="0"/>
              <a:t>Evaluation Evidence</a:t>
            </a:r>
          </a:p>
        </p:txBody>
      </p:sp>
      <p:sp>
        <p:nvSpPr>
          <p:cNvPr id="3" name="Content Placeholder 2">
            <a:extLst>
              <a:ext uri="{FF2B5EF4-FFF2-40B4-BE49-F238E27FC236}">
                <a16:creationId xmlns:a16="http://schemas.microsoft.com/office/drawing/2014/main" id="{4D6220C9-1956-4443-9565-9F32169C4C90}"/>
              </a:ext>
            </a:extLst>
          </p:cNvPr>
          <p:cNvSpPr>
            <a:spLocks noGrp="1"/>
          </p:cNvSpPr>
          <p:nvPr>
            <p:ph idx="1"/>
          </p:nvPr>
        </p:nvSpPr>
        <p:spPr/>
        <p:txBody>
          <a:bodyPr/>
          <a:lstStyle/>
          <a:p>
            <a:r>
              <a:rPr lang="en-US" dirty="0"/>
              <a:t>We are always developing and improving our approach to: </a:t>
            </a:r>
          </a:p>
          <a:p>
            <a:pPr marL="347472" indent="-347472"/>
            <a:r>
              <a:rPr lang="en-US" dirty="0"/>
              <a:t>•	reviewing evidence</a:t>
            </a:r>
          </a:p>
          <a:p>
            <a:r>
              <a:rPr lang="en-US" dirty="0"/>
              <a:t>•	developing for evidence</a:t>
            </a:r>
          </a:p>
          <a:p>
            <a:r>
              <a:rPr lang="en-US" dirty="0"/>
              <a:t>•	making conclusions about procedure</a:t>
            </a:r>
          </a:p>
          <a:p>
            <a:r>
              <a:rPr lang="en-US" dirty="0"/>
              <a:t>•	determining what evidence is necessary to decide a claim</a:t>
            </a:r>
          </a:p>
          <a:p>
            <a:r>
              <a:rPr lang="en-US" dirty="0"/>
              <a:t>•	undertaking development to obtain necessary evidence</a:t>
            </a:r>
          </a:p>
          <a:p>
            <a:r>
              <a:rPr lang="en-US" dirty="0"/>
              <a:t>•	determining when a claim is ready for decision</a:t>
            </a:r>
          </a:p>
          <a:p>
            <a:r>
              <a:rPr lang="en-US" dirty="0"/>
              <a:t>•	deciding claims/issues that do not require a rating decision</a:t>
            </a:r>
          </a:p>
          <a:p>
            <a:endParaRPr lang="en-US" dirty="0"/>
          </a:p>
        </p:txBody>
      </p:sp>
      <p:sp>
        <p:nvSpPr>
          <p:cNvPr id="4" name="Slide Number Placeholder 3">
            <a:extLst>
              <a:ext uri="{FF2B5EF4-FFF2-40B4-BE49-F238E27FC236}">
                <a16:creationId xmlns:a16="http://schemas.microsoft.com/office/drawing/2014/main" id="{EBA8E53A-0016-413A-B6E0-C7B26A644D4D}"/>
              </a:ext>
            </a:extLst>
          </p:cNvPr>
          <p:cNvSpPr>
            <a:spLocks noGrp="1"/>
          </p:cNvSpPr>
          <p:nvPr>
            <p:ph type="sldNum" sz="quarter" idx="12"/>
          </p:nvPr>
        </p:nvSpPr>
        <p:spPr/>
        <p:txBody>
          <a:bodyPr/>
          <a:lstStyle/>
          <a:p>
            <a:fld id="{7C414AED-89CE-4A48-8B2B-1B3A5C68EA2A}" type="slidenum">
              <a:rPr lang="en-US" smtClean="0"/>
              <a:pPr/>
              <a:t>10</a:t>
            </a:fld>
            <a:endParaRPr lang="en-US" dirty="0"/>
          </a:p>
        </p:txBody>
      </p:sp>
    </p:spTree>
    <p:extLst>
      <p:ext uri="{BB962C8B-B14F-4D97-AF65-F5344CB8AC3E}">
        <p14:creationId xmlns:p14="http://schemas.microsoft.com/office/powerpoint/2010/main" val="1112800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1484-DF6E-4524-AF37-B0F370DE4046}"/>
              </a:ext>
            </a:extLst>
          </p:cNvPr>
          <p:cNvSpPr>
            <a:spLocks noGrp="1"/>
          </p:cNvSpPr>
          <p:nvPr>
            <p:ph type="title"/>
          </p:nvPr>
        </p:nvSpPr>
        <p:spPr/>
        <p:txBody>
          <a:bodyPr/>
          <a:lstStyle/>
          <a:p>
            <a:r>
              <a:rPr lang="en-US" dirty="0"/>
              <a:t>Properly Evaluating Evidence</a:t>
            </a:r>
          </a:p>
        </p:txBody>
      </p:sp>
      <p:sp>
        <p:nvSpPr>
          <p:cNvPr id="3" name="Content Placeholder 2">
            <a:extLst>
              <a:ext uri="{FF2B5EF4-FFF2-40B4-BE49-F238E27FC236}">
                <a16:creationId xmlns:a16="http://schemas.microsoft.com/office/drawing/2014/main" id="{E72CDA5C-5D0B-47E9-81DB-4025BD35A7E3}"/>
              </a:ext>
            </a:extLst>
          </p:cNvPr>
          <p:cNvSpPr>
            <a:spLocks noGrp="1"/>
          </p:cNvSpPr>
          <p:nvPr>
            <p:ph idx="1"/>
          </p:nvPr>
        </p:nvSpPr>
        <p:spPr/>
        <p:txBody>
          <a:bodyPr/>
          <a:lstStyle/>
          <a:p>
            <a:pPr marL="0" indent="0">
              <a:buNone/>
            </a:pPr>
            <a:r>
              <a:rPr lang="en-US" sz="2000" dirty="0"/>
              <a:t>VSRs are responsible for proper evaluation of evidence:</a:t>
            </a:r>
          </a:p>
          <a:p>
            <a:pPr lvl="0" hangingPunct="0"/>
            <a:r>
              <a:rPr lang="en-US" sz="2000" dirty="0"/>
              <a:t>Identify the issues and facts necessary to substantiate the claim</a:t>
            </a:r>
          </a:p>
          <a:p>
            <a:pPr lvl="0" hangingPunct="0"/>
            <a:r>
              <a:rPr lang="en-US" sz="2000" dirty="0"/>
              <a:t>Examine the significance and relevancy of evidence</a:t>
            </a:r>
          </a:p>
          <a:p>
            <a:pPr lvl="0" hangingPunct="0"/>
            <a:r>
              <a:rPr lang="en-US" sz="2000" dirty="0"/>
              <a:t>Discount non-relevant evidence</a:t>
            </a:r>
          </a:p>
          <a:p>
            <a:pPr lvl="0" hangingPunct="0"/>
            <a:r>
              <a:rPr lang="en-US" sz="2000" dirty="0"/>
              <a:t>Relate facts to appropriate laws and regulations</a:t>
            </a:r>
          </a:p>
          <a:p>
            <a:pPr lvl="0" hangingPunct="0"/>
            <a:r>
              <a:rPr lang="en-US" sz="2000" dirty="0"/>
              <a:t>Identify if further development or clarification is needed</a:t>
            </a:r>
          </a:p>
          <a:p>
            <a:pPr lvl="0" hangingPunct="0"/>
            <a:r>
              <a:rPr lang="en-US" sz="2000" dirty="0"/>
              <a:t>Decide if an examination and/or medical opinion is required</a:t>
            </a:r>
          </a:p>
          <a:p>
            <a:pPr lvl="0" hangingPunct="0"/>
            <a:r>
              <a:rPr lang="en-US" sz="2000" dirty="0"/>
              <a:t>Recognize if a claim is ready for decision</a:t>
            </a:r>
          </a:p>
          <a:p>
            <a:pPr lvl="0" hangingPunct="0"/>
            <a:r>
              <a:rPr lang="en-US" sz="2000" dirty="0"/>
              <a:t>Decide claims that don’t require a rating decision</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B5C8C3F8-7A29-4B52-8649-A1D7100F55AA}"/>
              </a:ext>
            </a:extLst>
          </p:cNvPr>
          <p:cNvSpPr>
            <a:spLocks noGrp="1"/>
          </p:cNvSpPr>
          <p:nvPr>
            <p:ph type="sldNum" sz="quarter" idx="12"/>
          </p:nvPr>
        </p:nvSpPr>
        <p:spPr/>
        <p:txBody>
          <a:bodyPr/>
          <a:lstStyle/>
          <a:p>
            <a:fld id="{36A6A193-2FDC-48DD-8023-1C75B05EEA9A}" type="slidenum">
              <a:rPr lang="en-US" smtClean="0"/>
              <a:pPr/>
              <a:t>11</a:t>
            </a:fld>
            <a:endParaRPr lang="en-US" dirty="0"/>
          </a:p>
        </p:txBody>
      </p:sp>
    </p:spTree>
    <p:extLst>
      <p:ext uri="{BB962C8B-B14F-4D97-AF65-F5344CB8AC3E}">
        <p14:creationId xmlns:p14="http://schemas.microsoft.com/office/powerpoint/2010/main" val="1732467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8B6C-BF0C-41D0-BC72-1425374673D5}"/>
              </a:ext>
            </a:extLst>
          </p:cNvPr>
          <p:cNvSpPr>
            <a:spLocks noGrp="1"/>
          </p:cNvSpPr>
          <p:nvPr>
            <p:ph type="title"/>
          </p:nvPr>
        </p:nvSpPr>
        <p:spPr/>
        <p:txBody>
          <a:bodyPr/>
          <a:lstStyle/>
          <a:p>
            <a:r>
              <a:rPr lang="en-US" dirty="0"/>
              <a:t>Benefits to Claims Processing</a:t>
            </a:r>
          </a:p>
        </p:txBody>
      </p:sp>
      <p:sp>
        <p:nvSpPr>
          <p:cNvPr id="3" name="Content Placeholder 2">
            <a:extLst>
              <a:ext uri="{FF2B5EF4-FFF2-40B4-BE49-F238E27FC236}">
                <a16:creationId xmlns:a16="http://schemas.microsoft.com/office/drawing/2014/main" id="{07EBB697-1BC9-496E-98BA-33090E4DD6B3}"/>
              </a:ext>
            </a:extLst>
          </p:cNvPr>
          <p:cNvSpPr>
            <a:spLocks noGrp="1"/>
          </p:cNvSpPr>
          <p:nvPr>
            <p:ph idx="1"/>
          </p:nvPr>
        </p:nvSpPr>
        <p:spPr/>
        <p:txBody>
          <a:bodyPr/>
          <a:lstStyle/>
          <a:p>
            <a:pPr hangingPunct="0"/>
            <a:r>
              <a:rPr lang="en-US" dirty="0"/>
              <a:t>Benefits to properly evaluating evidence efficiently can improve processing by:</a:t>
            </a:r>
          </a:p>
          <a:p>
            <a:pPr marL="342900" lvl="0" indent="-342900" hangingPunct="0">
              <a:buFont typeface="Arial" panose="020B0604020202020204" pitchFamily="34" charset="0"/>
              <a:buChar char="•"/>
            </a:pPr>
            <a:r>
              <a:rPr lang="en-US" dirty="0"/>
              <a:t>Reducing extraneous development</a:t>
            </a:r>
          </a:p>
          <a:p>
            <a:pPr marL="342900" lvl="0" indent="-342900" hangingPunct="0">
              <a:buFont typeface="Arial" panose="020B0604020202020204" pitchFamily="34" charset="0"/>
              <a:buChar char="•"/>
            </a:pPr>
            <a:r>
              <a:rPr lang="en-US" dirty="0"/>
              <a:t>Simplifying folder review</a:t>
            </a:r>
          </a:p>
          <a:p>
            <a:pPr marL="342900" lvl="0" indent="-342900" hangingPunct="0">
              <a:buFont typeface="Arial" panose="020B0604020202020204" pitchFamily="34" charset="0"/>
              <a:buChar char="•"/>
            </a:pPr>
            <a:r>
              <a:rPr lang="en-US" dirty="0"/>
              <a:t>Decreasing review time</a:t>
            </a:r>
          </a:p>
          <a:p>
            <a:pPr marL="342900" lvl="0" indent="-342900" hangingPunct="0">
              <a:buFont typeface="Arial" panose="020B0604020202020204" pitchFamily="34" charset="0"/>
              <a:buChar char="•"/>
            </a:pPr>
            <a:r>
              <a:rPr lang="en-US" dirty="0"/>
              <a:t>Improving claim processing time</a:t>
            </a:r>
          </a:p>
          <a:p>
            <a:endParaRPr lang="en-US" dirty="0"/>
          </a:p>
        </p:txBody>
      </p:sp>
      <p:sp>
        <p:nvSpPr>
          <p:cNvPr id="4" name="Slide Number Placeholder 3">
            <a:extLst>
              <a:ext uri="{FF2B5EF4-FFF2-40B4-BE49-F238E27FC236}">
                <a16:creationId xmlns:a16="http://schemas.microsoft.com/office/drawing/2014/main" id="{BF9CB63B-D9FE-4050-AA51-948753697FAE}"/>
              </a:ext>
            </a:extLst>
          </p:cNvPr>
          <p:cNvSpPr>
            <a:spLocks noGrp="1"/>
          </p:cNvSpPr>
          <p:nvPr>
            <p:ph type="sldNum" sz="quarter" idx="12"/>
          </p:nvPr>
        </p:nvSpPr>
        <p:spPr/>
        <p:txBody>
          <a:bodyPr/>
          <a:lstStyle/>
          <a:p>
            <a:fld id="{7C414AED-89CE-4A48-8B2B-1B3A5C68EA2A}" type="slidenum">
              <a:rPr lang="en-US" smtClean="0"/>
              <a:pPr/>
              <a:t>12</a:t>
            </a:fld>
            <a:endParaRPr lang="en-US" dirty="0"/>
          </a:p>
        </p:txBody>
      </p:sp>
    </p:spTree>
    <p:extLst>
      <p:ext uri="{BB962C8B-B14F-4D97-AF65-F5344CB8AC3E}">
        <p14:creationId xmlns:p14="http://schemas.microsoft.com/office/powerpoint/2010/main" val="617511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5BACC-F5E5-4F9A-B7EC-814825058008}"/>
              </a:ext>
            </a:extLst>
          </p:cNvPr>
          <p:cNvSpPr>
            <a:spLocks noGrp="1"/>
          </p:cNvSpPr>
          <p:nvPr>
            <p:ph type="title"/>
          </p:nvPr>
        </p:nvSpPr>
        <p:spPr/>
        <p:txBody>
          <a:bodyPr/>
          <a:lstStyle/>
          <a:p>
            <a:r>
              <a:rPr lang="en-US" dirty="0"/>
              <a:t>Identifying Facts from Evidence</a:t>
            </a:r>
          </a:p>
        </p:txBody>
      </p:sp>
      <p:sp>
        <p:nvSpPr>
          <p:cNvPr id="3" name="Content Placeholder 2">
            <a:extLst>
              <a:ext uri="{FF2B5EF4-FFF2-40B4-BE49-F238E27FC236}">
                <a16:creationId xmlns:a16="http://schemas.microsoft.com/office/drawing/2014/main" id="{163981A6-0ED3-4890-AC58-30C7F33916BC}"/>
              </a:ext>
            </a:extLst>
          </p:cNvPr>
          <p:cNvSpPr>
            <a:spLocks noGrp="1"/>
          </p:cNvSpPr>
          <p:nvPr>
            <p:ph idx="1"/>
          </p:nvPr>
        </p:nvSpPr>
        <p:spPr/>
        <p:txBody>
          <a:bodyPr/>
          <a:lstStyle/>
          <a:p>
            <a:pPr hangingPunct="0"/>
            <a:r>
              <a:rPr lang="en-US" dirty="0"/>
              <a:t>VSRs analyze evidence to identify facts:</a:t>
            </a:r>
            <a:endParaRPr lang="en-US" b="1" dirty="0"/>
          </a:p>
          <a:p>
            <a:pPr hangingPunct="0"/>
            <a:r>
              <a:rPr lang="en-US" dirty="0"/>
              <a:t> </a:t>
            </a:r>
            <a:endParaRPr lang="en-US" b="1" dirty="0"/>
          </a:p>
          <a:p>
            <a:pPr hangingPunct="0"/>
            <a:r>
              <a:rPr lang="en-US" dirty="0"/>
              <a:t>Example evidence: DD-214</a:t>
            </a:r>
            <a:endParaRPr lang="en-US" b="1" dirty="0"/>
          </a:p>
          <a:p>
            <a:pPr hangingPunct="0"/>
            <a:r>
              <a:rPr lang="en-US" dirty="0"/>
              <a:t> </a:t>
            </a:r>
            <a:endParaRPr lang="en-US" b="1" dirty="0"/>
          </a:p>
          <a:p>
            <a:pPr hangingPunct="0"/>
            <a:r>
              <a:rPr lang="en-US" dirty="0"/>
              <a:t>Example fact: Honorable character of discharge</a:t>
            </a:r>
            <a:endParaRPr lang="en-US" b="1" dirty="0"/>
          </a:p>
          <a:p>
            <a:endParaRPr lang="en-US" dirty="0"/>
          </a:p>
        </p:txBody>
      </p:sp>
      <p:sp>
        <p:nvSpPr>
          <p:cNvPr id="4" name="Slide Number Placeholder 3">
            <a:extLst>
              <a:ext uri="{FF2B5EF4-FFF2-40B4-BE49-F238E27FC236}">
                <a16:creationId xmlns:a16="http://schemas.microsoft.com/office/drawing/2014/main" id="{8EF40D38-2997-4DB3-B1D4-14B66714D32E}"/>
              </a:ext>
            </a:extLst>
          </p:cNvPr>
          <p:cNvSpPr>
            <a:spLocks noGrp="1"/>
          </p:cNvSpPr>
          <p:nvPr>
            <p:ph type="sldNum" sz="quarter" idx="12"/>
          </p:nvPr>
        </p:nvSpPr>
        <p:spPr/>
        <p:txBody>
          <a:bodyPr/>
          <a:lstStyle/>
          <a:p>
            <a:fld id="{7C414AED-89CE-4A48-8B2B-1B3A5C68EA2A}" type="slidenum">
              <a:rPr lang="en-US" smtClean="0"/>
              <a:pPr/>
              <a:t>13</a:t>
            </a:fld>
            <a:endParaRPr lang="en-US" dirty="0"/>
          </a:p>
        </p:txBody>
      </p:sp>
    </p:spTree>
    <p:extLst>
      <p:ext uri="{BB962C8B-B14F-4D97-AF65-F5344CB8AC3E}">
        <p14:creationId xmlns:p14="http://schemas.microsoft.com/office/powerpoint/2010/main" val="668532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5105A-79D1-4EB2-B935-20454ED30DF7}"/>
              </a:ext>
            </a:extLst>
          </p:cNvPr>
          <p:cNvSpPr>
            <a:spLocks noGrp="1"/>
          </p:cNvSpPr>
          <p:nvPr>
            <p:ph type="title"/>
          </p:nvPr>
        </p:nvSpPr>
        <p:spPr/>
        <p:txBody>
          <a:bodyPr/>
          <a:lstStyle/>
          <a:p>
            <a:r>
              <a:rPr lang="en-US" dirty="0"/>
              <a:t>Identifying the Issues and Facts Required</a:t>
            </a:r>
          </a:p>
        </p:txBody>
      </p:sp>
      <p:sp>
        <p:nvSpPr>
          <p:cNvPr id="3" name="Content Placeholder 2">
            <a:extLst>
              <a:ext uri="{FF2B5EF4-FFF2-40B4-BE49-F238E27FC236}">
                <a16:creationId xmlns:a16="http://schemas.microsoft.com/office/drawing/2014/main" id="{00F869AE-1B21-4816-9F0B-C88CFCCA3FC0}"/>
              </a:ext>
            </a:extLst>
          </p:cNvPr>
          <p:cNvSpPr>
            <a:spLocks noGrp="1"/>
          </p:cNvSpPr>
          <p:nvPr>
            <p:ph idx="1"/>
          </p:nvPr>
        </p:nvSpPr>
        <p:spPr/>
        <p:txBody>
          <a:bodyPr>
            <a:normAutofit/>
          </a:bodyPr>
          <a:lstStyle/>
          <a:p>
            <a:r>
              <a:rPr lang="en-US" dirty="0"/>
              <a:t>Consider the benefit and issue to be addressed and facts necessary to substantiate the claim.</a:t>
            </a:r>
          </a:p>
          <a:p>
            <a:endParaRPr lang="en-US" dirty="0"/>
          </a:p>
          <a:p>
            <a:r>
              <a:rPr lang="en-US" dirty="0"/>
              <a:t>Issue</a:t>
            </a:r>
            <a:r>
              <a:rPr lang="en-US" b="1" dirty="0"/>
              <a:t>:</a:t>
            </a:r>
            <a:r>
              <a:rPr lang="en-US" dirty="0"/>
              <a:t> Service connection on a direct basis</a:t>
            </a:r>
          </a:p>
          <a:p>
            <a:r>
              <a:rPr lang="en-US" dirty="0"/>
              <a:t>Facts</a:t>
            </a:r>
            <a:r>
              <a:rPr lang="en-US" b="1" dirty="0"/>
              <a:t>: </a:t>
            </a:r>
            <a:r>
              <a:rPr lang="en-US" dirty="0"/>
              <a:t>focus on finding evidence to support obtaining a direct medical opinion with examination:</a:t>
            </a:r>
          </a:p>
          <a:p>
            <a:pPr marL="342900" lvl="0" indent="-342900">
              <a:buFont typeface="Arial" panose="020B0604020202020204" pitchFamily="34" charset="0"/>
              <a:buChar char="•"/>
            </a:pPr>
            <a:r>
              <a:rPr lang="en-US" dirty="0"/>
              <a:t>Competent lay or medical evidence of current disability</a:t>
            </a:r>
          </a:p>
          <a:p>
            <a:pPr marL="342900" lvl="0" indent="-342900">
              <a:buFont typeface="Arial" panose="020B0604020202020204" pitchFamily="34" charset="0"/>
              <a:buChar char="•"/>
            </a:pPr>
            <a:r>
              <a:rPr lang="en-US" dirty="0"/>
              <a:t>Evidence establishing an event, injury, or disease in service</a:t>
            </a:r>
          </a:p>
          <a:p>
            <a:pPr marL="342900" lvl="0" indent="-342900">
              <a:buFont typeface="Arial" panose="020B0604020202020204" pitchFamily="34" charset="0"/>
              <a:buChar char="•"/>
            </a:pPr>
            <a:r>
              <a:rPr lang="en-US" dirty="0"/>
              <a:t>Indication that the disability or symptoms may be associated with established event, injury, or disease in service</a:t>
            </a:r>
          </a:p>
          <a:p>
            <a:endParaRPr lang="en-US" dirty="0"/>
          </a:p>
        </p:txBody>
      </p:sp>
      <p:sp>
        <p:nvSpPr>
          <p:cNvPr id="4" name="Slide Number Placeholder 3">
            <a:extLst>
              <a:ext uri="{FF2B5EF4-FFF2-40B4-BE49-F238E27FC236}">
                <a16:creationId xmlns:a16="http://schemas.microsoft.com/office/drawing/2014/main" id="{B1486495-DBB3-4617-B7C4-F0C58ECD620D}"/>
              </a:ext>
            </a:extLst>
          </p:cNvPr>
          <p:cNvSpPr>
            <a:spLocks noGrp="1"/>
          </p:cNvSpPr>
          <p:nvPr>
            <p:ph type="sldNum" sz="quarter" idx="12"/>
          </p:nvPr>
        </p:nvSpPr>
        <p:spPr/>
        <p:txBody>
          <a:bodyPr/>
          <a:lstStyle/>
          <a:p>
            <a:fld id="{7C414AED-89CE-4A48-8B2B-1B3A5C68EA2A}" type="slidenum">
              <a:rPr lang="en-US" smtClean="0"/>
              <a:pPr/>
              <a:t>14</a:t>
            </a:fld>
            <a:endParaRPr lang="en-US" dirty="0"/>
          </a:p>
        </p:txBody>
      </p:sp>
    </p:spTree>
    <p:extLst>
      <p:ext uri="{BB962C8B-B14F-4D97-AF65-F5344CB8AC3E}">
        <p14:creationId xmlns:p14="http://schemas.microsoft.com/office/powerpoint/2010/main" val="3127292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C62CE-5157-4298-9A38-2B1B531F9071}"/>
              </a:ext>
            </a:extLst>
          </p:cNvPr>
          <p:cNvSpPr>
            <a:spLocks noGrp="1"/>
          </p:cNvSpPr>
          <p:nvPr>
            <p:ph type="title"/>
          </p:nvPr>
        </p:nvSpPr>
        <p:spPr/>
        <p:txBody>
          <a:bodyPr/>
          <a:lstStyle/>
          <a:p>
            <a:r>
              <a:rPr lang="en-US" dirty="0"/>
              <a:t>Non-Relevant Evidence</a:t>
            </a:r>
          </a:p>
        </p:txBody>
      </p:sp>
      <p:sp>
        <p:nvSpPr>
          <p:cNvPr id="3" name="Content Placeholder 2">
            <a:extLst>
              <a:ext uri="{FF2B5EF4-FFF2-40B4-BE49-F238E27FC236}">
                <a16:creationId xmlns:a16="http://schemas.microsoft.com/office/drawing/2014/main" id="{712B0817-4A59-4879-9C64-BA9D2EBDA598}"/>
              </a:ext>
            </a:extLst>
          </p:cNvPr>
          <p:cNvSpPr>
            <a:spLocks noGrp="1"/>
          </p:cNvSpPr>
          <p:nvPr>
            <p:ph idx="1"/>
          </p:nvPr>
        </p:nvSpPr>
        <p:spPr/>
        <p:txBody>
          <a:bodyPr/>
          <a:lstStyle/>
          <a:p>
            <a:r>
              <a:rPr lang="en-US" dirty="0"/>
              <a:t>After knowing what facts are required, a VSR can discount evidence that is not </a:t>
            </a:r>
            <a:r>
              <a:rPr lang="en-US" b="1" dirty="0"/>
              <a:t>relevant</a:t>
            </a:r>
            <a:r>
              <a:rPr lang="en-US" dirty="0"/>
              <a:t> (that does not relate to) the components of the entitlement standard or procedural issue in the case.</a:t>
            </a:r>
          </a:p>
          <a:p>
            <a:endParaRPr lang="en-US" dirty="0"/>
          </a:p>
          <a:p>
            <a:r>
              <a:rPr lang="en-US" i="1" dirty="0"/>
              <a:t>Example</a:t>
            </a:r>
            <a:r>
              <a:rPr lang="en-US" dirty="0"/>
              <a:t>: When working a dependency claim, a VSR can discount the review of STRs, personnel records, etc. that are already in the file</a:t>
            </a:r>
          </a:p>
          <a:p>
            <a:endParaRPr lang="en-US" dirty="0"/>
          </a:p>
          <a:p>
            <a:endParaRPr lang="en-US" dirty="0"/>
          </a:p>
        </p:txBody>
      </p:sp>
      <p:sp>
        <p:nvSpPr>
          <p:cNvPr id="4" name="Slide Number Placeholder 3">
            <a:extLst>
              <a:ext uri="{FF2B5EF4-FFF2-40B4-BE49-F238E27FC236}">
                <a16:creationId xmlns:a16="http://schemas.microsoft.com/office/drawing/2014/main" id="{F321E3C8-A982-4AEF-9BB5-80F001743B7B}"/>
              </a:ext>
            </a:extLst>
          </p:cNvPr>
          <p:cNvSpPr>
            <a:spLocks noGrp="1"/>
          </p:cNvSpPr>
          <p:nvPr>
            <p:ph type="sldNum" sz="quarter" idx="12"/>
          </p:nvPr>
        </p:nvSpPr>
        <p:spPr/>
        <p:txBody>
          <a:bodyPr/>
          <a:lstStyle/>
          <a:p>
            <a:fld id="{7C414AED-89CE-4A48-8B2B-1B3A5C68EA2A}" type="slidenum">
              <a:rPr lang="en-US" smtClean="0"/>
              <a:pPr/>
              <a:t>15</a:t>
            </a:fld>
            <a:endParaRPr lang="en-US" dirty="0"/>
          </a:p>
        </p:txBody>
      </p:sp>
    </p:spTree>
    <p:extLst>
      <p:ext uri="{BB962C8B-B14F-4D97-AF65-F5344CB8AC3E}">
        <p14:creationId xmlns:p14="http://schemas.microsoft.com/office/powerpoint/2010/main" val="170002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439C6-9CAE-4E6C-8105-7D19CB28859F}"/>
              </a:ext>
            </a:extLst>
          </p:cNvPr>
          <p:cNvSpPr>
            <a:spLocks noGrp="1"/>
          </p:cNvSpPr>
          <p:nvPr>
            <p:ph type="title"/>
          </p:nvPr>
        </p:nvSpPr>
        <p:spPr/>
        <p:txBody>
          <a:bodyPr/>
          <a:lstStyle/>
          <a:p>
            <a:r>
              <a:rPr lang="en-US" dirty="0"/>
              <a:t>Identify Relevancy of Identified Evidence</a:t>
            </a:r>
          </a:p>
        </p:txBody>
      </p:sp>
      <p:sp>
        <p:nvSpPr>
          <p:cNvPr id="3" name="Content Placeholder 2">
            <a:extLst>
              <a:ext uri="{FF2B5EF4-FFF2-40B4-BE49-F238E27FC236}">
                <a16:creationId xmlns:a16="http://schemas.microsoft.com/office/drawing/2014/main" id="{B3F4E2D3-5C14-4D39-BA5F-DC2299FB8BD1}"/>
              </a:ext>
            </a:extLst>
          </p:cNvPr>
          <p:cNvSpPr>
            <a:spLocks noGrp="1"/>
          </p:cNvSpPr>
          <p:nvPr>
            <p:ph idx="1"/>
          </p:nvPr>
        </p:nvSpPr>
        <p:spPr/>
        <p:txBody>
          <a:bodyPr/>
          <a:lstStyle/>
          <a:p>
            <a:r>
              <a:rPr lang="en-US" dirty="0"/>
              <a:t>Claimants often identify records that do not relate to the issue or have the possibility of substantiating the claim.  We can create a note that indicates the records were not requested because they are not relevant.</a:t>
            </a:r>
          </a:p>
          <a:p>
            <a:endParaRPr lang="en-US" dirty="0"/>
          </a:p>
          <a:p>
            <a:r>
              <a:rPr lang="en-US" i="1" dirty="0"/>
              <a:t>Example</a:t>
            </a:r>
            <a:r>
              <a:rPr lang="en-US" dirty="0"/>
              <a:t>: A Veteran notes VAMC treatment for his low back while filing a claim for increase for his SC hearing loss.  We have no duty to assist in obtaining these records.</a:t>
            </a:r>
          </a:p>
          <a:p>
            <a:endParaRPr lang="en-US" dirty="0"/>
          </a:p>
        </p:txBody>
      </p:sp>
      <p:sp>
        <p:nvSpPr>
          <p:cNvPr id="4" name="Slide Number Placeholder 3">
            <a:extLst>
              <a:ext uri="{FF2B5EF4-FFF2-40B4-BE49-F238E27FC236}">
                <a16:creationId xmlns:a16="http://schemas.microsoft.com/office/drawing/2014/main" id="{2A0C89BF-3AFE-4E17-94A7-A98FE21D11A4}"/>
              </a:ext>
            </a:extLst>
          </p:cNvPr>
          <p:cNvSpPr>
            <a:spLocks noGrp="1"/>
          </p:cNvSpPr>
          <p:nvPr>
            <p:ph type="sldNum" sz="quarter" idx="12"/>
          </p:nvPr>
        </p:nvSpPr>
        <p:spPr/>
        <p:txBody>
          <a:bodyPr/>
          <a:lstStyle/>
          <a:p>
            <a:fld id="{7C414AED-89CE-4A48-8B2B-1B3A5C68EA2A}" type="slidenum">
              <a:rPr lang="en-US" smtClean="0"/>
              <a:pPr/>
              <a:t>16</a:t>
            </a:fld>
            <a:endParaRPr lang="en-US" dirty="0"/>
          </a:p>
        </p:txBody>
      </p:sp>
    </p:spTree>
    <p:extLst>
      <p:ext uri="{BB962C8B-B14F-4D97-AF65-F5344CB8AC3E}">
        <p14:creationId xmlns:p14="http://schemas.microsoft.com/office/powerpoint/2010/main" val="269305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C9208-684C-4AE7-9C77-BD7AF58DACA6}"/>
              </a:ext>
            </a:extLst>
          </p:cNvPr>
          <p:cNvSpPr>
            <a:spLocks noGrp="1"/>
          </p:cNvSpPr>
          <p:nvPr>
            <p:ph type="title"/>
          </p:nvPr>
        </p:nvSpPr>
        <p:spPr/>
        <p:txBody>
          <a:bodyPr/>
          <a:lstStyle/>
          <a:p>
            <a:r>
              <a:rPr lang="en-US" dirty="0"/>
              <a:t>Documenting Non-Relevant Evidence</a:t>
            </a:r>
          </a:p>
        </p:txBody>
      </p:sp>
      <p:sp>
        <p:nvSpPr>
          <p:cNvPr id="3" name="Content Placeholder 2">
            <a:extLst>
              <a:ext uri="{FF2B5EF4-FFF2-40B4-BE49-F238E27FC236}">
                <a16:creationId xmlns:a16="http://schemas.microsoft.com/office/drawing/2014/main" id="{6301D060-9819-4831-B1B6-76F2B1E3FEC0}"/>
              </a:ext>
            </a:extLst>
          </p:cNvPr>
          <p:cNvSpPr>
            <a:spLocks noGrp="1"/>
          </p:cNvSpPr>
          <p:nvPr>
            <p:ph idx="1"/>
          </p:nvPr>
        </p:nvSpPr>
        <p:spPr/>
        <p:txBody>
          <a:bodyPr/>
          <a:lstStyle/>
          <a:p>
            <a:r>
              <a:rPr lang="en-US" dirty="0">
                <a:latin typeface="+mj-lt"/>
              </a:rPr>
              <a:t>If you do not obtain records because they are not relevant, a formal documentation should be completed.</a:t>
            </a:r>
          </a:p>
          <a:p>
            <a:endParaRPr lang="en-US" dirty="0">
              <a:latin typeface="+mj-lt"/>
            </a:endParaRPr>
          </a:p>
          <a:p>
            <a:pPr fontAlgn="t"/>
            <a:r>
              <a:rPr lang="en-US" dirty="0">
                <a:latin typeface="+mj-lt"/>
              </a:rPr>
              <a:t>To do this, add the following note to VBMS using the note feature:</a:t>
            </a:r>
          </a:p>
          <a:p>
            <a:pPr lvl="1" fontAlgn="t"/>
            <a:r>
              <a:rPr lang="en-US" sz="2000" b="1" i="1" dirty="0">
                <a:latin typeface="+mj-lt"/>
                <a:cs typeface="Times New Roman" panose="02020603050405020304" pitchFamily="18" charset="0"/>
              </a:rPr>
              <a:t>Records from [name of facility or physician] not requested because they are not relevant</a:t>
            </a:r>
            <a:r>
              <a:rPr lang="en-US" sz="2000" dirty="0">
                <a:latin typeface="+mj-lt"/>
                <a:cs typeface="Times New Roman" panose="02020603050405020304" pitchFamily="18" charset="0"/>
              </a:rPr>
              <a:t>, and</a:t>
            </a:r>
          </a:p>
          <a:p>
            <a:pPr fontAlgn="t"/>
            <a:r>
              <a:rPr lang="en-US" dirty="0">
                <a:latin typeface="+mj-lt"/>
              </a:rPr>
              <a:t>Be sure to associate the note to the corresponding claim</a:t>
            </a:r>
          </a:p>
          <a:p>
            <a:endParaRPr lang="en-US" dirty="0"/>
          </a:p>
        </p:txBody>
      </p:sp>
      <p:sp>
        <p:nvSpPr>
          <p:cNvPr id="4" name="Slide Number Placeholder 3">
            <a:extLst>
              <a:ext uri="{FF2B5EF4-FFF2-40B4-BE49-F238E27FC236}">
                <a16:creationId xmlns:a16="http://schemas.microsoft.com/office/drawing/2014/main" id="{AD31E97D-864F-4218-9E48-07F4100B0262}"/>
              </a:ext>
            </a:extLst>
          </p:cNvPr>
          <p:cNvSpPr>
            <a:spLocks noGrp="1"/>
          </p:cNvSpPr>
          <p:nvPr>
            <p:ph type="sldNum" sz="quarter" idx="12"/>
          </p:nvPr>
        </p:nvSpPr>
        <p:spPr/>
        <p:txBody>
          <a:bodyPr/>
          <a:lstStyle/>
          <a:p>
            <a:fld id="{7C414AED-89CE-4A48-8B2B-1B3A5C68EA2A}" type="slidenum">
              <a:rPr lang="en-US" smtClean="0"/>
              <a:pPr/>
              <a:t>17</a:t>
            </a:fld>
            <a:endParaRPr lang="en-US" dirty="0"/>
          </a:p>
        </p:txBody>
      </p:sp>
    </p:spTree>
    <p:extLst>
      <p:ext uri="{BB962C8B-B14F-4D97-AF65-F5344CB8AC3E}">
        <p14:creationId xmlns:p14="http://schemas.microsoft.com/office/powerpoint/2010/main" val="3305913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23DC8-C978-41FD-B376-1912C6A75678}"/>
              </a:ext>
            </a:extLst>
          </p:cNvPr>
          <p:cNvSpPr>
            <a:spLocks noGrp="1"/>
          </p:cNvSpPr>
          <p:nvPr>
            <p:ph type="title"/>
          </p:nvPr>
        </p:nvSpPr>
        <p:spPr/>
        <p:txBody>
          <a:bodyPr/>
          <a:lstStyle/>
          <a:p>
            <a:r>
              <a:rPr lang="en-US" dirty="0"/>
              <a:t>Facts and Laws Guide Development</a:t>
            </a:r>
          </a:p>
        </p:txBody>
      </p:sp>
      <p:sp>
        <p:nvSpPr>
          <p:cNvPr id="3" name="Content Placeholder 2">
            <a:extLst>
              <a:ext uri="{FF2B5EF4-FFF2-40B4-BE49-F238E27FC236}">
                <a16:creationId xmlns:a16="http://schemas.microsoft.com/office/drawing/2014/main" id="{E56352D8-01C4-4319-9110-B6F5FD3C5D05}"/>
              </a:ext>
            </a:extLst>
          </p:cNvPr>
          <p:cNvSpPr>
            <a:spLocks noGrp="1"/>
          </p:cNvSpPr>
          <p:nvPr>
            <p:ph idx="1"/>
          </p:nvPr>
        </p:nvSpPr>
        <p:spPr/>
        <p:txBody>
          <a:bodyPr>
            <a:normAutofit lnSpcReduction="10000"/>
          </a:bodyPr>
          <a:lstStyle/>
          <a:p>
            <a:r>
              <a:rPr lang="en-US" dirty="0"/>
              <a:t>VSRs establish facts by reviewing relevant evidence, applying conclusions of law, and undertaking development to obtain necessary evidence to decide a claim.</a:t>
            </a:r>
          </a:p>
          <a:p>
            <a:r>
              <a:rPr lang="en-US" b="1" dirty="0"/>
              <a:t> </a:t>
            </a:r>
          </a:p>
          <a:p>
            <a:r>
              <a:rPr lang="en-US" b="1" dirty="0"/>
              <a:t>Example: </a:t>
            </a:r>
            <a:r>
              <a:rPr lang="en-US" dirty="0"/>
              <a:t>Veteran submits a statement as part of the claim that an injured to low back was occurred in the Air Force while loading cargo onto a C-130 aircraft during an exercise in July 2002. Personnel records reveal the Veteran served in the Air Force as a loadmaster and participated in a military exercise in the Philippines in July 2002.</a:t>
            </a:r>
          </a:p>
          <a:p>
            <a:r>
              <a:rPr lang="en-US" dirty="0"/>
              <a:t> </a:t>
            </a:r>
          </a:p>
          <a:p>
            <a:r>
              <a:rPr lang="en-US" b="1" dirty="0"/>
              <a:t>Analysis: </a:t>
            </a:r>
            <a:r>
              <a:rPr lang="en-US" dirty="0"/>
              <a:t>The Veteran’s statement, when viewed along with evidence of record, appears believable. Therefore, the statement is credible.</a:t>
            </a:r>
          </a:p>
          <a:p>
            <a:endParaRPr lang="en-US" dirty="0"/>
          </a:p>
        </p:txBody>
      </p:sp>
      <p:sp>
        <p:nvSpPr>
          <p:cNvPr id="4" name="Slide Number Placeholder 3">
            <a:extLst>
              <a:ext uri="{FF2B5EF4-FFF2-40B4-BE49-F238E27FC236}">
                <a16:creationId xmlns:a16="http://schemas.microsoft.com/office/drawing/2014/main" id="{343B0896-ACF7-42DE-9F35-7904173E1125}"/>
              </a:ext>
            </a:extLst>
          </p:cNvPr>
          <p:cNvSpPr>
            <a:spLocks noGrp="1"/>
          </p:cNvSpPr>
          <p:nvPr>
            <p:ph type="sldNum" sz="quarter" idx="12"/>
          </p:nvPr>
        </p:nvSpPr>
        <p:spPr/>
        <p:txBody>
          <a:bodyPr/>
          <a:lstStyle/>
          <a:p>
            <a:fld id="{7C414AED-89CE-4A48-8B2B-1B3A5C68EA2A}" type="slidenum">
              <a:rPr lang="en-US" smtClean="0"/>
              <a:pPr/>
              <a:t>18</a:t>
            </a:fld>
            <a:endParaRPr lang="en-US" dirty="0"/>
          </a:p>
        </p:txBody>
      </p:sp>
    </p:spTree>
    <p:extLst>
      <p:ext uri="{BB962C8B-B14F-4D97-AF65-F5344CB8AC3E}">
        <p14:creationId xmlns:p14="http://schemas.microsoft.com/office/powerpoint/2010/main" val="2814157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2885566"/>
            <a:ext cx="9144000" cy="1086867"/>
          </a:xfrm>
        </p:spPr>
        <p:txBody>
          <a:bodyPr/>
          <a:lstStyle/>
          <a:p>
            <a:pPr eaLnBrk="1" hangingPunct="1"/>
            <a:r>
              <a:rPr lang="en-US" altLang="en-US" dirty="0">
                <a:effectLst/>
              </a:rPr>
              <a:t>Knowledge Check</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19</a:t>
            </a:fld>
            <a:endParaRPr lang="en-US" dirty="0"/>
          </a:p>
        </p:txBody>
      </p:sp>
    </p:spTree>
    <p:extLst>
      <p:ext uri="{BB962C8B-B14F-4D97-AF65-F5344CB8AC3E}">
        <p14:creationId xmlns:p14="http://schemas.microsoft.com/office/powerpoint/2010/main" val="94930378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0538-F89D-41FB-A446-023FD7E58310}"/>
              </a:ext>
            </a:extLst>
          </p:cNvPr>
          <p:cNvSpPr>
            <a:spLocks noGrp="1"/>
          </p:cNvSpPr>
          <p:nvPr>
            <p:ph type="title"/>
          </p:nvPr>
        </p:nvSpPr>
        <p:spPr>
          <a:xfrm>
            <a:off x="0" y="793628"/>
            <a:ext cx="9144000" cy="635562"/>
          </a:xfrm>
        </p:spPr>
        <p:txBody>
          <a:bodyPr/>
          <a:lstStyle/>
          <a:p>
            <a:r>
              <a:rPr lang="en-US" dirty="0"/>
              <a:t>Course Agenda</a:t>
            </a:r>
          </a:p>
        </p:txBody>
      </p:sp>
      <p:sp>
        <p:nvSpPr>
          <p:cNvPr id="3" name="Content Placeholder 2">
            <a:extLst>
              <a:ext uri="{FF2B5EF4-FFF2-40B4-BE49-F238E27FC236}">
                <a16:creationId xmlns:a16="http://schemas.microsoft.com/office/drawing/2014/main" id="{87A25FCD-18F5-4950-A4BC-90C29A60F068}"/>
              </a:ext>
            </a:extLst>
          </p:cNvPr>
          <p:cNvSpPr>
            <a:spLocks noGrp="1"/>
          </p:cNvSpPr>
          <p:nvPr>
            <p:ph idx="1"/>
          </p:nvPr>
        </p:nvSpPr>
        <p:spPr/>
        <p:txBody>
          <a:bodyPr/>
          <a:lstStyle/>
          <a:p>
            <a:r>
              <a:rPr lang="en-US" sz="2000" dirty="0"/>
              <a:t>Topic discussions</a:t>
            </a:r>
          </a:p>
          <a:p>
            <a:pPr lvl="1"/>
            <a:r>
              <a:rPr lang="en-US" sz="2000" dirty="0"/>
              <a:t>Evaluating Evidence</a:t>
            </a:r>
          </a:p>
          <a:p>
            <a:pPr lvl="1"/>
            <a:r>
              <a:rPr lang="en-US" sz="2000" dirty="0"/>
              <a:t>Determining Relevancy of Records</a:t>
            </a:r>
          </a:p>
          <a:p>
            <a:r>
              <a:rPr lang="en-US" sz="2000" dirty="0"/>
              <a:t>Knowledge checks after each </a:t>
            </a:r>
            <a:r>
              <a:rPr lang="en-US" sz="2000" b="1" dirty="0"/>
              <a:t>Topic</a:t>
            </a:r>
            <a:r>
              <a:rPr lang="en-US" sz="2000" dirty="0"/>
              <a:t> to ensure understanding/clarity</a:t>
            </a:r>
          </a:p>
          <a:p>
            <a:r>
              <a:rPr lang="en-US" sz="2000" dirty="0"/>
              <a:t>Practical Exercise</a:t>
            </a:r>
          </a:p>
          <a:p>
            <a:r>
              <a:rPr lang="en-US" sz="2000" dirty="0"/>
              <a:t>Lesson Review/Wrap-up</a:t>
            </a:r>
          </a:p>
          <a:p>
            <a:r>
              <a:rPr lang="en-US" sz="2000" dirty="0"/>
              <a:t>End of course assessment</a:t>
            </a:r>
          </a:p>
          <a:p>
            <a:pPr lvl="1"/>
            <a:r>
              <a:rPr lang="en-US" sz="2000" dirty="0"/>
              <a:t>In TMS…must achieve 80% pass  </a:t>
            </a:r>
          </a:p>
          <a:p>
            <a:pPr lvl="1"/>
            <a:r>
              <a:rPr lang="en-US" sz="2000" dirty="0"/>
              <a:t>Unlimited attempts to achieve a passing score</a:t>
            </a:r>
          </a:p>
          <a:p>
            <a:pPr lvl="1"/>
            <a:r>
              <a:rPr lang="en-US" sz="2000" dirty="0"/>
              <a:t>Open book (all resources can be utilized)  </a:t>
            </a:r>
          </a:p>
          <a:p>
            <a:endParaRPr lang="en-US" dirty="0"/>
          </a:p>
        </p:txBody>
      </p:sp>
      <p:sp>
        <p:nvSpPr>
          <p:cNvPr id="4" name="Slide Number Placeholder 3">
            <a:extLst>
              <a:ext uri="{FF2B5EF4-FFF2-40B4-BE49-F238E27FC236}">
                <a16:creationId xmlns:a16="http://schemas.microsoft.com/office/drawing/2014/main" id="{462598C8-1EE6-4120-88DB-6EBD66421489}"/>
              </a:ext>
            </a:extLst>
          </p:cNvPr>
          <p:cNvSpPr>
            <a:spLocks noGrp="1"/>
          </p:cNvSpPr>
          <p:nvPr>
            <p:ph type="sldNum" sz="quarter" idx="12"/>
          </p:nvPr>
        </p:nvSpPr>
        <p:spPr/>
        <p:txBody>
          <a:bodyPr/>
          <a:lstStyle/>
          <a:p>
            <a:fld id="{36A6A193-2FDC-48DD-8023-1C75B05EEA9A}" type="slidenum">
              <a:rPr lang="en-US" smtClean="0"/>
              <a:pPr/>
              <a:t>2</a:t>
            </a:fld>
            <a:endParaRPr lang="en-US" dirty="0"/>
          </a:p>
        </p:txBody>
      </p:sp>
    </p:spTree>
    <p:extLst>
      <p:ext uri="{BB962C8B-B14F-4D97-AF65-F5344CB8AC3E}">
        <p14:creationId xmlns:p14="http://schemas.microsoft.com/office/powerpoint/2010/main" val="936730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65912-626D-42E4-A872-7FD135ADB7F7}"/>
              </a:ext>
            </a:extLst>
          </p:cNvPr>
          <p:cNvSpPr>
            <a:spLocks noGrp="1"/>
          </p:cNvSpPr>
          <p:nvPr>
            <p:ph type="title"/>
          </p:nvPr>
        </p:nvSpPr>
        <p:spPr>
          <a:xfrm>
            <a:off x="0" y="2885566"/>
            <a:ext cx="9144000" cy="1086867"/>
          </a:xfrm>
        </p:spPr>
        <p:txBody>
          <a:bodyPr/>
          <a:lstStyle/>
          <a:p>
            <a:r>
              <a:rPr lang="en-US" dirty="0"/>
              <a:t>Topic 2: Determining Relevancy of Records</a:t>
            </a:r>
          </a:p>
        </p:txBody>
      </p:sp>
      <p:sp>
        <p:nvSpPr>
          <p:cNvPr id="4" name="Slide Number Placeholder 3">
            <a:extLst>
              <a:ext uri="{FF2B5EF4-FFF2-40B4-BE49-F238E27FC236}">
                <a16:creationId xmlns:a16="http://schemas.microsoft.com/office/drawing/2014/main" id="{537A8B08-8D56-4F9C-A662-5117C79ABC78}"/>
              </a:ext>
            </a:extLst>
          </p:cNvPr>
          <p:cNvSpPr>
            <a:spLocks noGrp="1"/>
          </p:cNvSpPr>
          <p:nvPr>
            <p:ph type="sldNum" sz="quarter" idx="12"/>
          </p:nvPr>
        </p:nvSpPr>
        <p:spPr/>
        <p:txBody>
          <a:bodyPr/>
          <a:lstStyle/>
          <a:p>
            <a:fld id="{7C414AED-89CE-4A48-8B2B-1B3A5C68EA2A}" type="slidenum">
              <a:rPr lang="en-US" smtClean="0"/>
              <a:pPr/>
              <a:t>20</a:t>
            </a:fld>
            <a:endParaRPr lang="en-US" dirty="0"/>
          </a:p>
        </p:txBody>
      </p:sp>
    </p:spTree>
    <p:extLst>
      <p:ext uri="{BB962C8B-B14F-4D97-AF65-F5344CB8AC3E}">
        <p14:creationId xmlns:p14="http://schemas.microsoft.com/office/powerpoint/2010/main" val="605243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041BB-6B20-4BFC-B5B6-E6BAD77F1C0C}"/>
              </a:ext>
            </a:extLst>
          </p:cNvPr>
          <p:cNvSpPr>
            <a:spLocks noGrp="1"/>
          </p:cNvSpPr>
          <p:nvPr>
            <p:ph type="title"/>
          </p:nvPr>
        </p:nvSpPr>
        <p:spPr/>
        <p:txBody>
          <a:bodyPr/>
          <a:lstStyle/>
          <a:p>
            <a:r>
              <a:rPr lang="en-US" dirty="0"/>
              <a:t>Definition: Relevant Records</a:t>
            </a:r>
          </a:p>
        </p:txBody>
      </p:sp>
      <p:sp>
        <p:nvSpPr>
          <p:cNvPr id="3" name="Content Placeholder 2">
            <a:extLst>
              <a:ext uri="{FF2B5EF4-FFF2-40B4-BE49-F238E27FC236}">
                <a16:creationId xmlns:a16="http://schemas.microsoft.com/office/drawing/2014/main" id="{2892819B-8FE5-4C42-AEC1-EAE0039A5002}"/>
              </a:ext>
            </a:extLst>
          </p:cNvPr>
          <p:cNvSpPr>
            <a:spLocks noGrp="1"/>
          </p:cNvSpPr>
          <p:nvPr>
            <p:ph idx="1"/>
          </p:nvPr>
        </p:nvSpPr>
        <p:spPr/>
        <p:txBody>
          <a:bodyPr/>
          <a:lstStyle/>
          <a:p>
            <a:pPr hangingPunct="0"/>
            <a:r>
              <a:rPr lang="en-US" dirty="0"/>
              <a:t>Relevant records for the purpose of VA’s duty to assist are those records that</a:t>
            </a:r>
          </a:p>
          <a:p>
            <a:pPr marL="342900" lvl="0" indent="-342900" hangingPunct="0">
              <a:buFont typeface="Arial" panose="020B0604020202020204" pitchFamily="34" charset="0"/>
              <a:buChar char="•"/>
            </a:pPr>
            <a:r>
              <a:rPr lang="en-US" dirty="0"/>
              <a:t>relate to the disability or injury for which the claimant is seeking benefits, </a:t>
            </a:r>
            <a:r>
              <a:rPr lang="en-US" b="1" i="1" dirty="0"/>
              <a:t>and</a:t>
            </a:r>
            <a:endParaRPr lang="en-US" b="1" dirty="0"/>
          </a:p>
          <a:p>
            <a:pPr marL="342900" lvl="0" indent="-342900" hangingPunct="0">
              <a:buFont typeface="Arial" panose="020B0604020202020204" pitchFamily="34" charset="0"/>
              <a:buChar char="•"/>
            </a:pPr>
            <a:r>
              <a:rPr lang="en-US" dirty="0"/>
              <a:t>have a reasonable possibility of helping to substantiate the claim. </a:t>
            </a:r>
          </a:p>
          <a:p>
            <a:endParaRPr lang="en-US" dirty="0"/>
          </a:p>
        </p:txBody>
      </p:sp>
      <p:sp>
        <p:nvSpPr>
          <p:cNvPr id="4" name="Slide Number Placeholder 3">
            <a:extLst>
              <a:ext uri="{FF2B5EF4-FFF2-40B4-BE49-F238E27FC236}">
                <a16:creationId xmlns:a16="http://schemas.microsoft.com/office/drawing/2014/main" id="{B6274E99-02E1-457E-B981-BA34B94AF73F}"/>
              </a:ext>
            </a:extLst>
          </p:cNvPr>
          <p:cNvSpPr>
            <a:spLocks noGrp="1"/>
          </p:cNvSpPr>
          <p:nvPr>
            <p:ph type="sldNum" sz="quarter" idx="12"/>
          </p:nvPr>
        </p:nvSpPr>
        <p:spPr/>
        <p:txBody>
          <a:bodyPr/>
          <a:lstStyle/>
          <a:p>
            <a:fld id="{7C414AED-89CE-4A48-8B2B-1B3A5C68EA2A}" type="slidenum">
              <a:rPr lang="en-US" smtClean="0"/>
              <a:pPr/>
              <a:t>21</a:t>
            </a:fld>
            <a:endParaRPr lang="en-US" dirty="0"/>
          </a:p>
        </p:txBody>
      </p:sp>
    </p:spTree>
    <p:extLst>
      <p:ext uri="{BB962C8B-B14F-4D97-AF65-F5344CB8AC3E}">
        <p14:creationId xmlns:p14="http://schemas.microsoft.com/office/powerpoint/2010/main" val="224530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74B8A-75D8-493D-BA22-88A0E8EFBCD3}"/>
              </a:ext>
            </a:extLst>
          </p:cNvPr>
          <p:cNvSpPr>
            <a:spLocks noGrp="1"/>
          </p:cNvSpPr>
          <p:nvPr>
            <p:ph type="title"/>
          </p:nvPr>
        </p:nvSpPr>
        <p:spPr/>
        <p:txBody>
          <a:bodyPr/>
          <a:lstStyle/>
          <a:p>
            <a:r>
              <a:rPr lang="en-US" dirty="0"/>
              <a:t>Relevancy of Records</a:t>
            </a:r>
          </a:p>
        </p:txBody>
      </p:sp>
      <p:sp>
        <p:nvSpPr>
          <p:cNvPr id="3" name="Content Placeholder 2">
            <a:extLst>
              <a:ext uri="{FF2B5EF4-FFF2-40B4-BE49-F238E27FC236}">
                <a16:creationId xmlns:a16="http://schemas.microsoft.com/office/drawing/2014/main" id="{11B768ED-20C7-4610-9E4D-F232198420B4}"/>
              </a:ext>
            </a:extLst>
          </p:cNvPr>
          <p:cNvSpPr>
            <a:spLocks noGrp="1"/>
          </p:cNvSpPr>
          <p:nvPr>
            <p:ph idx="1"/>
          </p:nvPr>
        </p:nvSpPr>
        <p:spPr/>
        <p:txBody>
          <a:bodyPr/>
          <a:lstStyle/>
          <a:p>
            <a:r>
              <a:rPr lang="en-US" dirty="0"/>
              <a:t>VA has a duty to assist claimants who file a substantially complete application for benefits. This duty to assist includes making reasonable efforts to obtain relevant records.</a:t>
            </a:r>
          </a:p>
          <a:p>
            <a:endParaRPr lang="en-US" dirty="0"/>
          </a:p>
          <a:p>
            <a:pPr marL="342900" indent="-342900">
              <a:buFont typeface="Arial" panose="020B0604020202020204" pitchFamily="34" charset="0"/>
              <a:buChar char="•"/>
            </a:pPr>
            <a:r>
              <a:rPr lang="en-US" dirty="0"/>
              <a:t>in the custody of a Federal department or agency, and</a:t>
            </a:r>
          </a:p>
          <a:p>
            <a:pPr marL="342900" indent="-342900">
              <a:buFont typeface="Arial" panose="020B0604020202020204" pitchFamily="34" charset="0"/>
              <a:buChar char="•"/>
            </a:pPr>
            <a:r>
              <a:rPr lang="en-US" dirty="0"/>
              <a:t>from all non-Federal or private records sources adequately identified by the claimant</a:t>
            </a:r>
          </a:p>
        </p:txBody>
      </p:sp>
      <p:sp>
        <p:nvSpPr>
          <p:cNvPr id="4" name="Slide Number Placeholder 3">
            <a:extLst>
              <a:ext uri="{FF2B5EF4-FFF2-40B4-BE49-F238E27FC236}">
                <a16:creationId xmlns:a16="http://schemas.microsoft.com/office/drawing/2014/main" id="{9243728D-3BC8-4FDB-9B87-3B7020BD2960}"/>
              </a:ext>
            </a:extLst>
          </p:cNvPr>
          <p:cNvSpPr>
            <a:spLocks noGrp="1"/>
          </p:cNvSpPr>
          <p:nvPr>
            <p:ph type="sldNum" sz="quarter" idx="12"/>
          </p:nvPr>
        </p:nvSpPr>
        <p:spPr/>
        <p:txBody>
          <a:bodyPr/>
          <a:lstStyle/>
          <a:p>
            <a:fld id="{7C414AED-89CE-4A48-8B2B-1B3A5C68EA2A}" type="slidenum">
              <a:rPr lang="en-US" smtClean="0"/>
              <a:pPr/>
              <a:t>22</a:t>
            </a:fld>
            <a:endParaRPr lang="en-US" dirty="0"/>
          </a:p>
        </p:txBody>
      </p:sp>
    </p:spTree>
    <p:extLst>
      <p:ext uri="{BB962C8B-B14F-4D97-AF65-F5344CB8AC3E}">
        <p14:creationId xmlns:p14="http://schemas.microsoft.com/office/powerpoint/2010/main" val="19969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BC06-997A-47F1-A703-1244185C29CF}"/>
              </a:ext>
            </a:extLst>
          </p:cNvPr>
          <p:cNvSpPr>
            <a:spLocks noGrp="1"/>
          </p:cNvSpPr>
          <p:nvPr>
            <p:ph type="title"/>
          </p:nvPr>
        </p:nvSpPr>
        <p:spPr/>
        <p:txBody>
          <a:bodyPr/>
          <a:lstStyle/>
          <a:p>
            <a:r>
              <a:rPr lang="en-US" dirty="0"/>
              <a:t>Relevancy of Records</a:t>
            </a:r>
          </a:p>
        </p:txBody>
      </p:sp>
      <p:sp>
        <p:nvSpPr>
          <p:cNvPr id="3" name="Content Placeholder 2">
            <a:extLst>
              <a:ext uri="{FF2B5EF4-FFF2-40B4-BE49-F238E27FC236}">
                <a16:creationId xmlns:a16="http://schemas.microsoft.com/office/drawing/2014/main" id="{8E16EB23-49B5-49F3-AE1D-8E9DD0A69DCE}"/>
              </a:ext>
            </a:extLst>
          </p:cNvPr>
          <p:cNvSpPr>
            <a:spLocks noGrp="1"/>
          </p:cNvSpPr>
          <p:nvPr>
            <p:ph idx="1"/>
          </p:nvPr>
        </p:nvSpPr>
        <p:spPr/>
        <p:txBody>
          <a:bodyPr/>
          <a:lstStyle/>
          <a:p>
            <a:pPr hangingPunct="0"/>
            <a:r>
              <a:rPr lang="en-US" dirty="0"/>
              <a:t>The claimant must provide enough information to identify and locate records:</a:t>
            </a:r>
          </a:p>
          <a:p>
            <a:pPr marL="342900" lvl="0" indent="-342900" hangingPunct="0">
              <a:buFont typeface="Arial" panose="020B0604020202020204" pitchFamily="34" charset="0"/>
              <a:buChar char="•"/>
            </a:pPr>
            <a:r>
              <a:rPr lang="en-US" dirty="0"/>
              <a:t>The condition for which treatment was provided</a:t>
            </a:r>
          </a:p>
          <a:p>
            <a:pPr marL="342900" lvl="0" indent="-342900" hangingPunct="0">
              <a:buFont typeface="Arial" panose="020B0604020202020204" pitchFamily="34" charset="0"/>
              <a:buChar char="•"/>
            </a:pPr>
            <a:r>
              <a:rPr lang="en-US" dirty="0"/>
              <a:t>The custodian or agency holding the records</a:t>
            </a:r>
          </a:p>
          <a:p>
            <a:pPr marL="342900" lvl="0" indent="-342900" hangingPunct="0">
              <a:buFont typeface="Arial" panose="020B0604020202020204" pitchFamily="34" charset="0"/>
              <a:buChar char="•"/>
            </a:pPr>
            <a:r>
              <a:rPr lang="en-US" dirty="0"/>
              <a:t>Approximate time frame covered by records</a:t>
            </a:r>
          </a:p>
          <a:p>
            <a:endParaRPr lang="en-US" dirty="0"/>
          </a:p>
          <a:p>
            <a:r>
              <a:rPr lang="en-US" b="1" dirty="0"/>
              <a:t>Note:</a:t>
            </a:r>
            <a:r>
              <a:rPr lang="en-US" sz="1800" b="1" dirty="0"/>
              <a:t> </a:t>
            </a:r>
            <a:r>
              <a:rPr lang="en-US" sz="1800" dirty="0"/>
              <a:t>Clarifying this information via telephone with the claimant can help determine the relevancy of the records and/or provide the information VSRs need to locate and obtain records</a:t>
            </a:r>
          </a:p>
        </p:txBody>
      </p:sp>
      <p:sp>
        <p:nvSpPr>
          <p:cNvPr id="4" name="Slide Number Placeholder 3">
            <a:extLst>
              <a:ext uri="{FF2B5EF4-FFF2-40B4-BE49-F238E27FC236}">
                <a16:creationId xmlns:a16="http://schemas.microsoft.com/office/drawing/2014/main" id="{B30B4A98-A717-4527-9CDD-0991F8B0CAF2}"/>
              </a:ext>
            </a:extLst>
          </p:cNvPr>
          <p:cNvSpPr>
            <a:spLocks noGrp="1"/>
          </p:cNvSpPr>
          <p:nvPr>
            <p:ph type="sldNum" sz="quarter" idx="12"/>
          </p:nvPr>
        </p:nvSpPr>
        <p:spPr/>
        <p:txBody>
          <a:bodyPr/>
          <a:lstStyle/>
          <a:p>
            <a:fld id="{7C414AED-89CE-4A48-8B2B-1B3A5C68EA2A}" type="slidenum">
              <a:rPr lang="en-US" smtClean="0"/>
              <a:pPr/>
              <a:t>23</a:t>
            </a:fld>
            <a:endParaRPr lang="en-US" dirty="0"/>
          </a:p>
        </p:txBody>
      </p:sp>
    </p:spTree>
    <p:extLst>
      <p:ext uri="{BB962C8B-B14F-4D97-AF65-F5344CB8AC3E}">
        <p14:creationId xmlns:p14="http://schemas.microsoft.com/office/powerpoint/2010/main" val="1799248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BFF0-1BEB-4C79-8348-30786D21AA8E}"/>
              </a:ext>
            </a:extLst>
          </p:cNvPr>
          <p:cNvSpPr>
            <a:spLocks noGrp="1"/>
          </p:cNvSpPr>
          <p:nvPr>
            <p:ph type="title"/>
          </p:nvPr>
        </p:nvSpPr>
        <p:spPr>
          <a:xfrm>
            <a:off x="0" y="793627"/>
            <a:ext cx="9144000" cy="735697"/>
          </a:xfrm>
        </p:spPr>
        <p:txBody>
          <a:bodyPr/>
          <a:lstStyle/>
          <a:p>
            <a:r>
              <a:rPr lang="en-US" dirty="0"/>
              <a:t>How to Determine Relevancy</a:t>
            </a:r>
          </a:p>
        </p:txBody>
      </p:sp>
      <p:graphicFrame>
        <p:nvGraphicFramePr>
          <p:cNvPr id="7" name="Content Placeholder 6">
            <a:extLst>
              <a:ext uri="{FF2B5EF4-FFF2-40B4-BE49-F238E27FC236}">
                <a16:creationId xmlns:a16="http://schemas.microsoft.com/office/drawing/2014/main" id="{2092EF25-8876-42E7-A27F-267DFFC72D2C}"/>
              </a:ext>
            </a:extLst>
          </p:cNvPr>
          <p:cNvGraphicFramePr>
            <a:graphicFrameLocks noGrp="1"/>
          </p:cNvGraphicFramePr>
          <p:nvPr>
            <p:ph idx="1"/>
            <p:extLst>
              <p:ext uri="{D42A27DB-BD31-4B8C-83A1-F6EECF244321}">
                <p14:modId xmlns:p14="http://schemas.microsoft.com/office/powerpoint/2010/main" val="3222805378"/>
              </p:ext>
            </p:extLst>
          </p:nvPr>
        </p:nvGraphicFramePr>
        <p:xfrm>
          <a:off x="576775" y="1674055"/>
          <a:ext cx="8046720" cy="4881471"/>
        </p:xfrm>
        <a:graphic>
          <a:graphicData uri="http://schemas.openxmlformats.org/drawingml/2006/table">
            <a:tbl>
              <a:tblPr firstRow="1" firstCol="1" bandRow="1"/>
              <a:tblGrid>
                <a:gridCol w="5691970">
                  <a:extLst>
                    <a:ext uri="{9D8B030D-6E8A-4147-A177-3AD203B41FA5}">
                      <a16:colId xmlns:a16="http://schemas.microsoft.com/office/drawing/2014/main" val="3789352699"/>
                    </a:ext>
                  </a:extLst>
                </a:gridCol>
                <a:gridCol w="2354750">
                  <a:extLst>
                    <a:ext uri="{9D8B030D-6E8A-4147-A177-3AD203B41FA5}">
                      <a16:colId xmlns:a16="http://schemas.microsoft.com/office/drawing/2014/main" val="549379419"/>
                    </a:ext>
                  </a:extLst>
                </a:gridCol>
              </a:tblGrid>
              <a:tr h="495826">
                <a:tc>
                  <a:txBody>
                    <a:bodyPr/>
                    <a:lstStyle/>
                    <a:p>
                      <a:pPr marL="0" marR="0" hangingPunct="1">
                        <a:spcBef>
                          <a:spcPts val="200"/>
                        </a:spcBef>
                        <a:spcAft>
                          <a:spcPts val="200"/>
                        </a:spcAft>
                      </a:pPr>
                      <a:r>
                        <a:rPr lang="en-US" sz="2000" b="1" i="1" dirty="0">
                          <a:effectLst/>
                          <a:latin typeface="+mn-lt"/>
                          <a:ea typeface="Times New Roman" panose="02020603050405020304" pitchFamily="18" charset="0"/>
                        </a:rPr>
                        <a:t>If…</a:t>
                      </a:r>
                      <a:endParaRPr lang="en-US" sz="20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200"/>
                        </a:spcBef>
                        <a:spcAft>
                          <a:spcPts val="200"/>
                        </a:spcAft>
                      </a:pPr>
                      <a:r>
                        <a:rPr lang="en-US" sz="2000" b="1" i="1" dirty="0">
                          <a:effectLst/>
                          <a:latin typeface="+mn-lt"/>
                          <a:ea typeface="Times New Roman" panose="02020603050405020304" pitchFamily="18" charset="0"/>
                        </a:rPr>
                        <a:t>Then…</a:t>
                      </a:r>
                      <a:endParaRPr lang="en-US" sz="20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0418191"/>
                  </a:ext>
                </a:extLst>
              </a:tr>
              <a:tr h="1298165">
                <a:tc>
                  <a:txBody>
                    <a:bodyPr/>
                    <a:lstStyle/>
                    <a:p>
                      <a:pPr marL="0" marR="0" hangingPunct="1">
                        <a:spcBef>
                          <a:spcPts val="400"/>
                        </a:spcBef>
                        <a:spcAft>
                          <a:spcPts val="0"/>
                        </a:spcAft>
                      </a:pPr>
                      <a:r>
                        <a:rPr lang="en-US" sz="2000" dirty="0">
                          <a:effectLst/>
                          <a:latin typeface="+mn-lt"/>
                          <a:ea typeface="Times New Roman" panose="02020603050405020304" pitchFamily="18" charset="0"/>
                        </a:rPr>
                        <a:t>the records</a:t>
                      </a:r>
                    </a:p>
                    <a:p>
                      <a:pPr marL="342900" marR="0" lvl="0" indent="-342900" hangingPunct="1">
                        <a:spcBef>
                          <a:spcPts val="0"/>
                        </a:spcBef>
                        <a:spcAft>
                          <a:spcPts val="0"/>
                        </a:spcAft>
                        <a:buFont typeface="Symbol" panose="05050102010706020507" pitchFamily="18" charset="2"/>
                        <a:buChar char=""/>
                      </a:pPr>
                      <a:r>
                        <a:rPr lang="en-US" sz="2000" dirty="0">
                          <a:effectLst/>
                          <a:latin typeface="+mn-lt"/>
                          <a:ea typeface="Times New Roman" panose="02020603050405020304" pitchFamily="18" charset="0"/>
                        </a:rPr>
                        <a:t>relate to the disability or injury for which the claimant is seeking benefits, and</a:t>
                      </a:r>
                    </a:p>
                    <a:p>
                      <a:pPr marL="342900" marR="0" lvl="0" indent="-342900" hangingPunct="1">
                        <a:spcBef>
                          <a:spcPts val="0"/>
                        </a:spcBef>
                        <a:spcAft>
                          <a:spcPts val="400"/>
                        </a:spcAft>
                        <a:buFont typeface="Symbol" panose="05050102010706020507" pitchFamily="18" charset="2"/>
                        <a:buChar char=""/>
                      </a:pPr>
                      <a:r>
                        <a:rPr lang="en-US" sz="2000" dirty="0">
                          <a:effectLst/>
                          <a:latin typeface="+mn-lt"/>
                          <a:ea typeface="Times New Roman" panose="02020603050405020304" pitchFamily="18" charset="0"/>
                        </a:rPr>
                        <a:t>have a reasonable possibility of substantiating the claim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300"/>
                        </a:spcBef>
                        <a:spcAft>
                          <a:spcPts val="300"/>
                        </a:spcAft>
                      </a:pPr>
                      <a:r>
                        <a:rPr lang="en-US" sz="2000" dirty="0">
                          <a:effectLst/>
                          <a:latin typeface="+mn-lt"/>
                          <a:ea typeface="Times New Roman" panose="02020603050405020304" pitchFamily="18" charset="0"/>
                        </a:rPr>
                        <a:t>obtain the records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89659"/>
                  </a:ext>
                </a:extLst>
              </a:tr>
              <a:tr h="649083">
                <a:tc>
                  <a:txBody>
                    <a:bodyPr/>
                    <a:lstStyle/>
                    <a:p>
                      <a:pPr marL="0" marR="0" hangingPunct="1">
                        <a:spcBef>
                          <a:spcPts val="400"/>
                        </a:spcBef>
                        <a:spcAft>
                          <a:spcPts val="400"/>
                        </a:spcAft>
                      </a:pPr>
                      <a:r>
                        <a:rPr lang="en-US" sz="2000" dirty="0">
                          <a:effectLst/>
                          <a:latin typeface="+mn-lt"/>
                          <a:ea typeface="Times New Roman" panose="02020603050405020304" pitchFamily="18" charset="0"/>
                        </a:rPr>
                        <a:t>there is a chance that an earlier effective date (EED) can be established by obtaining the records*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300"/>
                        </a:spcBef>
                        <a:spcAft>
                          <a:spcPts val="300"/>
                        </a:spcAft>
                      </a:pPr>
                      <a:r>
                        <a:rPr lang="en-US" sz="2000" dirty="0">
                          <a:effectLst/>
                          <a:latin typeface="+mn-lt"/>
                          <a:ea typeface="Times New Roman" panose="02020603050405020304" pitchFamily="18" charset="0"/>
                        </a:rPr>
                        <a:t>obtain the records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851633"/>
                  </a:ext>
                </a:extLst>
              </a:tr>
              <a:tr h="324540">
                <a:tc>
                  <a:txBody>
                    <a:bodyPr/>
                    <a:lstStyle/>
                    <a:p>
                      <a:pPr marL="0" marR="0" hangingPunct="1">
                        <a:spcBef>
                          <a:spcPts val="400"/>
                        </a:spcBef>
                        <a:spcAft>
                          <a:spcPts val="400"/>
                        </a:spcAft>
                      </a:pPr>
                      <a:r>
                        <a:rPr lang="en-US" sz="2000" dirty="0">
                          <a:effectLst/>
                          <a:latin typeface="+mn-lt"/>
                          <a:ea typeface="Times New Roman" panose="02020603050405020304" pitchFamily="18" charset="0"/>
                        </a:rPr>
                        <a:t>a higher evaluation can be assigned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300"/>
                        </a:spcBef>
                        <a:spcAft>
                          <a:spcPts val="300"/>
                        </a:spcAft>
                      </a:pPr>
                      <a:r>
                        <a:rPr lang="en-US" sz="2000" dirty="0">
                          <a:effectLst/>
                          <a:latin typeface="+mn-lt"/>
                          <a:ea typeface="Times New Roman" panose="02020603050405020304" pitchFamily="18" charset="0"/>
                        </a:rPr>
                        <a:t>obtain the records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956629"/>
                  </a:ext>
                </a:extLst>
              </a:tr>
              <a:tr h="649083">
                <a:tc>
                  <a:txBody>
                    <a:bodyPr/>
                    <a:lstStyle/>
                    <a:p>
                      <a:pPr marL="0" marR="0" hangingPunct="1">
                        <a:spcBef>
                          <a:spcPts val="400"/>
                        </a:spcBef>
                        <a:spcAft>
                          <a:spcPts val="400"/>
                        </a:spcAft>
                      </a:pPr>
                      <a:r>
                        <a:rPr lang="en-US" sz="2000" dirty="0">
                          <a:effectLst/>
                          <a:latin typeface="+mn-lt"/>
                          <a:ea typeface="Times New Roman" panose="02020603050405020304" pitchFamily="18" charset="0"/>
                        </a:rPr>
                        <a:t>no reasonable possibility exists that such assistance would aid in substantiating the claim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300"/>
                        </a:spcBef>
                        <a:spcAft>
                          <a:spcPts val="300"/>
                        </a:spcAft>
                      </a:pPr>
                      <a:r>
                        <a:rPr lang="en-US" sz="2000" dirty="0">
                          <a:effectLst/>
                          <a:latin typeface="+mn-lt"/>
                          <a:ea typeface="Times New Roman" panose="02020603050405020304" pitchFamily="18" charset="0"/>
                        </a:rPr>
                        <a:t>do not obtain the records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7297987"/>
                  </a:ext>
                </a:extLst>
              </a:tr>
              <a:tr h="973622">
                <a:tc>
                  <a:txBody>
                    <a:bodyPr/>
                    <a:lstStyle/>
                    <a:p>
                      <a:pPr marL="0" marR="0" hangingPunct="1">
                        <a:spcBef>
                          <a:spcPts val="400"/>
                        </a:spcBef>
                        <a:spcAft>
                          <a:spcPts val="400"/>
                        </a:spcAft>
                      </a:pPr>
                      <a:r>
                        <a:rPr lang="en-US" sz="2000" dirty="0">
                          <a:effectLst/>
                          <a:latin typeface="+mn-lt"/>
                          <a:ea typeface="Times New Roman" panose="02020603050405020304" pitchFamily="18" charset="0"/>
                        </a:rPr>
                        <a:t>there is no specific reason to believe that the records identified by the Veteran would contain necessary information to substantiate the claim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300"/>
                        </a:spcBef>
                        <a:spcAft>
                          <a:spcPts val="300"/>
                        </a:spcAft>
                      </a:pPr>
                      <a:r>
                        <a:rPr lang="en-US" sz="2000" dirty="0">
                          <a:effectLst/>
                          <a:latin typeface="+mn-lt"/>
                          <a:ea typeface="Times New Roman" panose="02020603050405020304" pitchFamily="18" charset="0"/>
                        </a:rPr>
                        <a:t>do not obtain the records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072232"/>
                  </a:ext>
                </a:extLst>
              </a:tr>
            </a:tbl>
          </a:graphicData>
        </a:graphic>
      </p:graphicFrame>
      <p:sp>
        <p:nvSpPr>
          <p:cNvPr id="4" name="Slide Number Placeholder 3">
            <a:extLst>
              <a:ext uri="{FF2B5EF4-FFF2-40B4-BE49-F238E27FC236}">
                <a16:creationId xmlns:a16="http://schemas.microsoft.com/office/drawing/2014/main" id="{4A7FCC8F-1932-4FF3-9C2E-D493F841E26D}"/>
              </a:ext>
            </a:extLst>
          </p:cNvPr>
          <p:cNvSpPr>
            <a:spLocks noGrp="1"/>
          </p:cNvSpPr>
          <p:nvPr>
            <p:ph type="sldNum" sz="quarter" idx="12"/>
          </p:nvPr>
        </p:nvSpPr>
        <p:spPr/>
        <p:txBody>
          <a:bodyPr/>
          <a:lstStyle/>
          <a:p>
            <a:fld id="{7C414AED-89CE-4A48-8B2B-1B3A5C68EA2A}" type="slidenum">
              <a:rPr lang="en-US" smtClean="0"/>
              <a:pPr/>
              <a:t>24</a:t>
            </a:fld>
            <a:endParaRPr lang="en-US" dirty="0"/>
          </a:p>
        </p:txBody>
      </p:sp>
    </p:spTree>
    <p:extLst>
      <p:ext uri="{BB962C8B-B14F-4D97-AF65-F5344CB8AC3E}">
        <p14:creationId xmlns:p14="http://schemas.microsoft.com/office/powerpoint/2010/main" val="1397826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C8381-8CBE-46CC-9025-BCDDC513ECB0}"/>
              </a:ext>
            </a:extLst>
          </p:cNvPr>
          <p:cNvSpPr>
            <a:spLocks noGrp="1"/>
          </p:cNvSpPr>
          <p:nvPr>
            <p:ph type="title"/>
          </p:nvPr>
        </p:nvSpPr>
        <p:spPr/>
        <p:txBody>
          <a:bodyPr/>
          <a:lstStyle/>
          <a:p>
            <a:r>
              <a:rPr lang="en-US" dirty="0"/>
              <a:t>Clinical Records for SC Mental Disorder</a:t>
            </a:r>
          </a:p>
        </p:txBody>
      </p:sp>
      <p:sp>
        <p:nvSpPr>
          <p:cNvPr id="3" name="Content Placeholder 2">
            <a:extLst>
              <a:ext uri="{FF2B5EF4-FFF2-40B4-BE49-F238E27FC236}">
                <a16:creationId xmlns:a16="http://schemas.microsoft.com/office/drawing/2014/main" id="{D714EF50-0A74-492A-A698-99410EB2611B}"/>
              </a:ext>
            </a:extLst>
          </p:cNvPr>
          <p:cNvSpPr>
            <a:spLocks noGrp="1"/>
          </p:cNvSpPr>
          <p:nvPr>
            <p:ph idx="1"/>
          </p:nvPr>
        </p:nvSpPr>
        <p:spPr/>
        <p:txBody>
          <a:bodyPr/>
          <a:lstStyle/>
          <a:p>
            <a:r>
              <a:rPr lang="en-US" b="1" i="1" dirty="0"/>
              <a:t>Note: </a:t>
            </a:r>
            <a:r>
              <a:rPr lang="en-US" dirty="0"/>
              <a:t> For the purposes of adjudicating claims for service connection for mental disorders,</a:t>
            </a:r>
            <a:r>
              <a:rPr lang="en-US" b="1" i="1" dirty="0"/>
              <a:t> </a:t>
            </a:r>
            <a:r>
              <a:rPr lang="en-US" dirty="0"/>
              <a:t>all clinical records from military service are considered relevant and shall be obtained.</a:t>
            </a:r>
          </a:p>
          <a:p>
            <a:endParaRPr lang="en-US" dirty="0"/>
          </a:p>
        </p:txBody>
      </p:sp>
      <p:sp>
        <p:nvSpPr>
          <p:cNvPr id="4" name="Slide Number Placeholder 3">
            <a:extLst>
              <a:ext uri="{FF2B5EF4-FFF2-40B4-BE49-F238E27FC236}">
                <a16:creationId xmlns:a16="http://schemas.microsoft.com/office/drawing/2014/main" id="{B56DD995-1625-4D1F-8F1F-1A9735258D45}"/>
              </a:ext>
            </a:extLst>
          </p:cNvPr>
          <p:cNvSpPr>
            <a:spLocks noGrp="1"/>
          </p:cNvSpPr>
          <p:nvPr>
            <p:ph type="sldNum" sz="quarter" idx="12"/>
          </p:nvPr>
        </p:nvSpPr>
        <p:spPr/>
        <p:txBody>
          <a:bodyPr/>
          <a:lstStyle/>
          <a:p>
            <a:fld id="{7C414AED-89CE-4A48-8B2B-1B3A5C68EA2A}" type="slidenum">
              <a:rPr lang="en-US" smtClean="0"/>
              <a:pPr/>
              <a:t>25</a:t>
            </a:fld>
            <a:endParaRPr lang="en-US" dirty="0"/>
          </a:p>
        </p:txBody>
      </p:sp>
    </p:spTree>
    <p:extLst>
      <p:ext uri="{BB962C8B-B14F-4D97-AF65-F5344CB8AC3E}">
        <p14:creationId xmlns:p14="http://schemas.microsoft.com/office/powerpoint/2010/main" val="1737569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98D4-DB82-4C4B-A352-1BF1A5689FCB}"/>
              </a:ext>
            </a:extLst>
          </p:cNvPr>
          <p:cNvSpPr>
            <a:spLocks noGrp="1"/>
          </p:cNvSpPr>
          <p:nvPr>
            <p:ph type="title"/>
          </p:nvPr>
        </p:nvSpPr>
        <p:spPr>
          <a:xfrm>
            <a:off x="0" y="793627"/>
            <a:ext cx="9144000" cy="753819"/>
          </a:xfrm>
        </p:spPr>
        <p:txBody>
          <a:bodyPr/>
          <a:lstStyle/>
          <a:p>
            <a:r>
              <a:rPr lang="en-US" dirty="0"/>
              <a:t>Documenting Non-Relevant Evidence</a:t>
            </a:r>
          </a:p>
        </p:txBody>
      </p:sp>
      <p:graphicFrame>
        <p:nvGraphicFramePr>
          <p:cNvPr id="5" name="Content Placeholder 4">
            <a:extLst>
              <a:ext uri="{FF2B5EF4-FFF2-40B4-BE49-F238E27FC236}">
                <a16:creationId xmlns:a16="http://schemas.microsoft.com/office/drawing/2014/main" id="{7526A649-F121-4B53-96A4-998DDEE20030}"/>
              </a:ext>
            </a:extLst>
          </p:cNvPr>
          <p:cNvGraphicFramePr>
            <a:graphicFrameLocks noGrp="1"/>
          </p:cNvGraphicFramePr>
          <p:nvPr>
            <p:ph idx="1"/>
            <p:extLst>
              <p:ext uri="{D42A27DB-BD31-4B8C-83A1-F6EECF244321}">
                <p14:modId xmlns:p14="http://schemas.microsoft.com/office/powerpoint/2010/main" val="775720055"/>
              </p:ext>
            </p:extLst>
          </p:nvPr>
        </p:nvGraphicFramePr>
        <p:xfrm>
          <a:off x="559676" y="1880494"/>
          <a:ext cx="8024648" cy="4183879"/>
        </p:xfrm>
        <a:graphic>
          <a:graphicData uri="http://schemas.openxmlformats.org/drawingml/2006/table">
            <a:tbl>
              <a:tblPr firstRow="1" firstCol="1" bandRow="1"/>
              <a:tblGrid>
                <a:gridCol w="4012324">
                  <a:extLst>
                    <a:ext uri="{9D8B030D-6E8A-4147-A177-3AD203B41FA5}">
                      <a16:colId xmlns:a16="http://schemas.microsoft.com/office/drawing/2014/main" val="2496903672"/>
                    </a:ext>
                  </a:extLst>
                </a:gridCol>
                <a:gridCol w="4012324">
                  <a:extLst>
                    <a:ext uri="{9D8B030D-6E8A-4147-A177-3AD203B41FA5}">
                      <a16:colId xmlns:a16="http://schemas.microsoft.com/office/drawing/2014/main" val="2003828766"/>
                    </a:ext>
                  </a:extLst>
                </a:gridCol>
              </a:tblGrid>
              <a:tr h="358618">
                <a:tc>
                  <a:txBody>
                    <a:bodyPr/>
                    <a:lstStyle/>
                    <a:p>
                      <a:pPr marL="0" marR="0" algn="just" hangingPunct="1">
                        <a:spcBef>
                          <a:spcPts val="0"/>
                        </a:spcBef>
                        <a:spcAft>
                          <a:spcPts val="600"/>
                        </a:spcAft>
                      </a:pPr>
                      <a:r>
                        <a:rPr lang="en-US" sz="2000" dirty="0">
                          <a:effectLst/>
                          <a:latin typeface="+mn-lt"/>
                          <a:ea typeface="Times New Roman" panose="02020603050405020304" pitchFamily="18" charset="0"/>
                        </a:rPr>
                        <a:t>If…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hangingPunct="1">
                        <a:spcBef>
                          <a:spcPts val="0"/>
                        </a:spcBef>
                        <a:spcAft>
                          <a:spcPts val="600"/>
                        </a:spcAft>
                      </a:pPr>
                      <a:r>
                        <a:rPr lang="en-US" sz="2000" dirty="0">
                          <a:effectLst/>
                          <a:latin typeface="+mn-lt"/>
                          <a:ea typeface="Times New Roman" panose="02020603050405020304" pitchFamily="18" charset="0"/>
                        </a:rPr>
                        <a:t>Then…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960283"/>
                  </a:ext>
                </a:extLst>
              </a:tr>
              <a:tr h="3825261">
                <a:tc>
                  <a:txBody>
                    <a:bodyPr/>
                    <a:lstStyle/>
                    <a:p>
                      <a:pPr marL="0" marR="0" hangingPunct="0">
                        <a:spcBef>
                          <a:spcPts val="600"/>
                        </a:spcBef>
                        <a:spcAft>
                          <a:spcPts val="0"/>
                        </a:spcAft>
                      </a:pPr>
                      <a:r>
                        <a:rPr lang="en-US" sz="2000" dirty="0">
                          <a:effectLst/>
                          <a:latin typeface="+mn-lt"/>
                          <a:ea typeface="Times New Roman" panose="02020603050405020304" pitchFamily="18" charset="0"/>
                        </a:rPr>
                        <a:t>during development, the claims processor determines evidence is considered </a:t>
                      </a:r>
                      <a:r>
                        <a:rPr lang="en-US" sz="2000" i="1" dirty="0">
                          <a:effectLst/>
                          <a:latin typeface="+mn-lt"/>
                          <a:ea typeface="Times New Roman" panose="02020603050405020304" pitchFamily="18" charset="0"/>
                        </a:rPr>
                        <a:t>not relevant.</a:t>
                      </a:r>
                      <a:endParaRPr lang="en-US"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hangingPunct="1">
                        <a:spcBef>
                          <a:spcPts val="0"/>
                        </a:spcBef>
                        <a:spcAft>
                          <a:spcPts val="600"/>
                        </a:spcAft>
                      </a:pPr>
                      <a:r>
                        <a:rPr lang="en-US" sz="2000" dirty="0">
                          <a:effectLst/>
                          <a:latin typeface="+mn-lt"/>
                          <a:ea typeface="Times New Roman" panose="02020603050405020304" pitchFamily="18" charset="0"/>
                        </a:rPr>
                        <a:t>that claims processor shall</a:t>
                      </a:r>
                    </a:p>
                    <a:p>
                      <a:pPr marL="342900" marR="0" lvl="0" indent="-342900" algn="l" hangingPunct="1">
                        <a:spcBef>
                          <a:spcPts val="0"/>
                        </a:spcBef>
                        <a:spcAft>
                          <a:spcPts val="600"/>
                        </a:spcAft>
                        <a:buFont typeface="Symbol" panose="05050102010706020507" pitchFamily="18" charset="2"/>
                        <a:buChar char=""/>
                      </a:pPr>
                      <a:r>
                        <a:rPr lang="en-US" sz="2000" dirty="0">
                          <a:effectLst/>
                          <a:latin typeface="+mn-lt"/>
                          <a:ea typeface="Times New Roman" panose="02020603050405020304" pitchFamily="18" charset="0"/>
                        </a:rPr>
                        <a:t>add the following note in VBMS using the note feature:</a:t>
                      </a:r>
                    </a:p>
                    <a:p>
                      <a:pPr marL="342900" marR="0" lvl="0" indent="-342900" algn="l" hangingPunct="1">
                        <a:spcBef>
                          <a:spcPts val="0"/>
                        </a:spcBef>
                        <a:spcAft>
                          <a:spcPts val="600"/>
                        </a:spcAft>
                        <a:buFont typeface="Symbol" panose="05050102010706020507" pitchFamily="18" charset="2"/>
                        <a:buChar char=""/>
                      </a:pPr>
                      <a:r>
                        <a:rPr lang="en-US" sz="2000" b="1" i="1" dirty="0">
                          <a:effectLst/>
                          <a:latin typeface="+mn-lt"/>
                          <a:ea typeface="Times New Roman" panose="02020603050405020304" pitchFamily="18" charset="0"/>
                        </a:rPr>
                        <a:t>Records from [name of facility or physician] not requested because they are not relevant</a:t>
                      </a:r>
                      <a:r>
                        <a:rPr lang="en-US" sz="2000" b="1" dirty="0">
                          <a:effectLst/>
                          <a:latin typeface="+mn-lt"/>
                          <a:ea typeface="Times New Roman" panose="02020603050405020304" pitchFamily="18" charset="0"/>
                        </a:rPr>
                        <a:t>, </a:t>
                      </a:r>
                      <a:r>
                        <a:rPr lang="en-US" sz="2000" dirty="0">
                          <a:effectLst/>
                          <a:latin typeface="+mn-lt"/>
                          <a:ea typeface="Times New Roman" panose="02020603050405020304" pitchFamily="18" charset="0"/>
                        </a:rPr>
                        <a:t>and</a:t>
                      </a:r>
                    </a:p>
                    <a:p>
                      <a:pPr marL="0" marR="0" hangingPunct="0">
                        <a:spcBef>
                          <a:spcPts val="600"/>
                        </a:spcBef>
                        <a:spcAft>
                          <a:spcPts val="0"/>
                        </a:spcAft>
                      </a:pPr>
                      <a:r>
                        <a:rPr lang="en-US" sz="2000" dirty="0">
                          <a:effectLst/>
                          <a:latin typeface="+mn-lt"/>
                          <a:ea typeface="Times New Roman" panose="02020603050405020304" pitchFamily="18" charset="0"/>
                        </a:rPr>
                        <a:t>Associate the note to the corresponding claim.</a:t>
                      </a:r>
                    </a:p>
                    <a:p>
                      <a:pPr marL="0" marR="0" algn="just" hangingPunct="1">
                        <a:spcBef>
                          <a:spcPts val="0"/>
                        </a:spcBef>
                        <a:spcAft>
                          <a:spcPts val="600"/>
                        </a:spcAft>
                      </a:pPr>
                      <a:r>
                        <a:rPr lang="en-US" sz="2000" dirty="0">
                          <a:effectLst/>
                          <a:latin typeface="+mn-lt"/>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874241"/>
                  </a:ext>
                </a:extLst>
              </a:tr>
            </a:tbl>
          </a:graphicData>
        </a:graphic>
      </p:graphicFrame>
      <p:sp>
        <p:nvSpPr>
          <p:cNvPr id="4" name="Slide Number Placeholder 3">
            <a:extLst>
              <a:ext uri="{FF2B5EF4-FFF2-40B4-BE49-F238E27FC236}">
                <a16:creationId xmlns:a16="http://schemas.microsoft.com/office/drawing/2014/main" id="{3D09FC98-DC01-4D10-BFDF-5F95269DEBF0}"/>
              </a:ext>
            </a:extLst>
          </p:cNvPr>
          <p:cNvSpPr>
            <a:spLocks noGrp="1"/>
          </p:cNvSpPr>
          <p:nvPr>
            <p:ph type="sldNum" sz="quarter" idx="12"/>
          </p:nvPr>
        </p:nvSpPr>
        <p:spPr/>
        <p:txBody>
          <a:bodyPr/>
          <a:lstStyle/>
          <a:p>
            <a:fld id="{7C414AED-89CE-4A48-8B2B-1B3A5C68EA2A}" type="slidenum">
              <a:rPr lang="en-US" smtClean="0"/>
              <a:pPr/>
              <a:t>26</a:t>
            </a:fld>
            <a:endParaRPr lang="en-US" dirty="0"/>
          </a:p>
        </p:txBody>
      </p:sp>
    </p:spTree>
    <p:extLst>
      <p:ext uri="{BB962C8B-B14F-4D97-AF65-F5344CB8AC3E}">
        <p14:creationId xmlns:p14="http://schemas.microsoft.com/office/powerpoint/2010/main" val="3286880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2885566"/>
            <a:ext cx="9144000" cy="1086867"/>
          </a:xfrm>
        </p:spPr>
        <p:txBody>
          <a:bodyPr/>
          <a:lstStyle/>
          <a:p>
            <a:pPr eaLnBrk="1" hangingPunct="1"/>
            <a:r>
              <a:rPr lang="en-US" altLang="en-US" dirty="0">
                <a:effectLst/>
              </a:rPr>
              <a:t>Knowledge Check</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27</a:t>
            </a:fld>
            <a:endParaRPr lang="en-US" dirty="0"/>
          </a:p>
        </p:txBody>
      </p:sp>
    </p:spTree>
    <p:extLst>
      <p:ext uri="{BB962C8B-B14F-4D97-AF65-F5344CB8AC3E}">
        <p14:creationId xmlns:p14="http://schemas.microsoft.com/office/powerpoint/2010/main" val="24910644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79CE-95A2-453C-A192-9E58F9F8EFF7}"/>
              </a:ext>
            </a:extLst>
          </p:cNvPr>
          <p:cNvSpPr>
            <a:spLocks noGrp="1"/>
          </p:cNvSpPr>
          <p:nvPr>
            <p:ph type="title"/>
          </p:nvPr>
        </p:nvSpPr>
        <p:spPr/>
        <p:txBody>
          <a:bodyPr/>
          <a:lstStyle/>
          <a:p>
            <a:r>
              <a:rPr lang="en-US" dirty="0"/>
              <a:t>Scenario 1 – Are the Records Relevant</a:t>
            </a:r>
          </a:p>
        </p:txBody>
      </p:sp>
      <p:sp>
        <p:nvSpPr>
          <p:cNvPr id="3" name="Content Placeholder 2">
            <a:extLst>
              <a:ext uri="{FF2B5EF4-FFF2-40B4-BE49-F238E27FC236}">
                <a16:creationId xmlns:a16="http://schemas.microsoft.com/office/drawing/2014/main" id="{AEE880CC-97A9-40FF-A3D5-AABCCF29322E}"/>
              </a:ext>
            </a:extLst>
          </p:cNvPr>
          <p:cNvSpPr>
            <a:spLocks noGrp="1"/>
          </p:cNvSpPr>
          <p:nvPr>
            <p:ph idx="1"/>
          </p:nvPr>
        </p:nvSpPr>
        <p:spPr/>
        <p:txBody>
          <a:bodyPr/>
          <a:lstStyle/>
          <a:p>
            <a:r>
              <a:rPr lang="en-US" dirty="0"/>
              <a:t>A Veteran is SC for hypothyroidism evaluated at 30 percent since 1982.  She submits a claim for increase in 2020. She indicated she is currently being treated for hypothyroidism at Denver VAMC.</a:t>
            </a:r>
          </a:p>
          <a:p>
            <a:endParaRPr lang="en-US" dirty="0"/>
          </a:p>
          <a:p>
            <a:pPr marL="342900" indent="-342900">
              <a:buFont typeface="Arial" panose="020B0604020202020204" pitchFamily="34" charset="0"/>
              <a:buChar char="•"/>
            </a:pPr>
            <a:r>
              <a:rPr lang="en-US" dirty="0"/>
              <a:t>Do we have a duty to assist in obtaining these Denver VAMC Federal records?  Why or why not?</a:t>
            </a:r>
          </a:p>
          <a:p>
            <a:endParaRPr lang="en-US" dirty="0"/>
          </a:p>
        </p:txBody>
      </p:sp>
      <p:sp>
        <p:nvSpPr>
          <p:cNvPr id="4" name="Slide Number Placeholder 3">
            <a:extLst>
              <a:ext uri="{FF2B5EF4-FFF2-40B4-BE49-F238E27FC236}">
                <a16:creationId xmlns:a16="http://schemas.microsoft.com/office/drawing/2014/main" id="{35012DBD-9174-460B-9CD4-76756A8F619F}"/>
              </a:ext>
            </a:extLst>
          </p:cNvPr>
          <p:cNvSpPr>
            <a:spLocks noGrp="1"/>
          </p:cNvSpPr>
          <p:nvPr>
            <p:ph type="sldNum" sz="quarter" idx="12"/>
          </p:nvPr>
        </p:nvSpPr>
        <p:spPr/>
        <p:txBody>
          <a:bodyPr/>
          <a:lstStyle/>
          <a:p>
            <a:fld id="{7C414AED-89CE-4A48-8B2B-1B3A5C68EA2A}" type="slidenum">
              <a:rPr lang="en-US" smtClean="0"/>
              <a:pPr/>
              <a:t>28</a:t>
            </a:fld>
            <a:endParaRPr lang="en-US" dirty="0"/>
          </a:p>
        </p:txBody>
      </p:sp>
    </p:spTree>
    <p:extLst>
      <p:ext uri="{BB962C8B-B14F-4D97-AF65-F5344CB8AC3E}">
        <p14:creationId xmlns:p14="http://schemas.microsoft.com/office/powerpoint/2010/main" val="339129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D5338-35F9-47B8-993D-D97CDCB2E1B9}"/>
              </a:ext>
            </a:extLst>
          </p:cNvPr>
          <p:cNvSpPr>
            <a:spLocks noGrp="1"/>
          </p:cNvSpPr>
          <p:nvPr>
            <p:ph type="title"/>
          </p:nvPr>
        </p:nvSpPr>
        <p:spPr/>
        <p:txBody>
          <a:bodyPr/>
          <a:lstStyle/>
          <a:p>
            <a:r>
              <a:rPr lang="en-US" dirty="0"/>
              <a:t>Scenario 2 – Are the Records Relevant</a:t>
            </a:r>
          </a:p>
        </p:txBody>
      </p:sp>
      <p:sp>
        <p:nvSpPr>
          <p:cNvPr id="3" name="Content Placeholder 2">
            <a:extLst>
              <a:ext uri="{FF2B5EF4-FFF2-40B4-BE49-F238E27FC236}">
                <a16:creationId xmlns:a16="http://schemas.microsoft.com/office/drawing/2014/main" id="{85CCC5FF-329B-48B6-8619-1E5601CC2789}"/>
              </a:ext>
            </a:extLst>
          </p:cNvPr>
          <p:cNvSpPr>
            <a:spLocks noGrp="1"/>
          </p:cNvSpPr>
          <p:nvPr>
            <p:ph idx="1"/>
          </p:nvPr>
        </p:nvSpPr>
        <p:spPr/>
        <p:txBody>
          <a:bodyPr/>
          <a:lstStyle/>
          <a:p>
            <a:r>
              <a:rPr lang="en-US" dirty="0"/>
              <a:t>A Veteran files a claim for an increased evaluation for residuals of an SC left ankle fracture. He reports treatment at the Mayo Clinic for headaches.</a:t>
            </a:r>
          </a:p>
          <a:p>
            <a:endParaRPr lang="en-US" dirty="0"/>
          </a:p>
          <a:p>
            <a:pPr marL="342900" indent="-342900">
              <a:buFont typeface="Arial" panose="020B0604020202020204" pitchFamily="34" charset="0"/>
              <a:buChar char="•"/>
            </a:pPr>
            <a:r>
              <a:rPr lang="en-US" dirty="0"/>
              <a:t>Do we have a duty to assist in obtaining Mayo Clinic medical records?  Why or why not?</a:t>
            </a:r>
          </a:p>
          <a:p>
            <a:endParaRPr lang="en-US" dirty="0"/>
          </a:p>
        </p:txBody>
      </p:sp>
      <p:sp>
        <p:nvSpPr>
          <p:cNvPr id="4" name="Slide Number Placeholder 3">
            <a:extLst>
              <a:ext uri="{FF2B5EF4-FFF2-40B4-BE49-F238E27FC236}">
                <a16:creationId xmlns:a16="http://schemas.microsoft.com/office/drawing/2014/main" id="{CF05C02F-FAFA-4D54-9810-A91749246EAD}"/>
              </a:ext>
            </a:extLst>
          </p:cNvPr>
          <p:cNvSpPr>
            <a:spLocks noGrp="1"/>
          </p:cNvSpPr>
          <p:nvPr>
            <p:ph type="sldNum" sz="quarter" idx="12"/>
          </p:nvPr>
        </p:nvSpPr>
        <p:spPr/>
        <p:txBody>
          <a:bodyPr/>
          <a:lstStyle/>
          <a:p>
            <a:fld id="{7C414AED-89CE-4A48-8B2B-1B3A5C68EA2A}" type="slidenum">
              <a:rPr lang="en-US" smtClean="0"/>
              <a:pPr/>
              <a:t>29</a:t>
            </a:fld>
            <a:endParaRPr lang="en-US" dirty="0"/>
          </a:p>
        </p:txBody>
      </p:sp>
    </p:spTree>
    <p:extLst>
      <p:ext uri="{BB962C8B-B14F-4D97-AF65-F5344CB8AC3E}">
        <p14:creationId xmlns:p14="http://schemas.microsoft.com/office/powerpoint/2010/main" val="2997107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custDataLst>
              <p:tags r:id="rId1"/>
            </p:custDataLst>
          </p:nvPr>
        </p:nvSpPr>
        <p:spPr>
          <a:xfrm>
            <a:off x="0" y="2885566"/>
            <a:ext cx="9144000" cy="1086867"/>
          </a:xfrm>
        </p:spPr>
        <p:txBody>
          <a:bodyPr/>
          <a:lstStyle/>
          <a:p>
            <a:pPr eaLnBrk="1" hangingPunct="1"/>
            <a:r>
              <a:rPr lang="en-US" altLang="en-US" dirty="0">
                <a:effectLst/>
              </a:rPr>
              <a:t>Introduction to “Evaluating Evidence”</a:t>
            </a:r>
          </a:p>
        </p:txBody>
      </p:sp>
      <p:sp>
        <p:nvSpPr>
          <p:cNvPr id="2" name="Slide Number Placeholder 1">
            <a:extLst>
              <a:ext uri="{FF2B5EF4-FFF2-40B4-BE49-F238E27FC236}">
                <a16:creationId xmlns:a16="http://schemas.microsoft.com/office/drawing/2014/main" id="{9BB492B0-07C9-4B0D-B456-2A891D996A0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3</a:t>
            </a:fld>
            <a:endParaRPr lang="en-US" dirty="0"/>
          </a:p>
        </p:txBody>
      </p:sp>
    </p:spTree>
    <p:extLst>
      <p:ext uri="{BB962C8B-B14F-4D97-AF65-F5344CB8AC3E}">
        <p14:creationId xmlns:p14="http://schemas.microsoft.com/office/powerpoint/2010/main" val="160794631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2CC77-7FF8-4F5E-B83F-BDDB4390A69C}"/>
              </a:ext>
            </a:extLst>
          </p:cNvPr>
          <p:cNvSpPr>
            <a:spLocks noGrp="1"/>
          </p:cNvSpPr>
          <p:nvPr>
            <p:ph type="title"/>
          </p:nvPr>
        </p:nvSpPr>
        <p:spPr/>
        <p:txBody>
          <a:bodyPr/>
          <a:lstStyle/>
          <a:p>
            <a:r>
              <a:rPr lang="en-US" dirty="0"/>
              <a:t>Scenario 3 – Are the Records Relevant</a:t>
            </a:r>
          </a:p>
        </p:txBody>
      </p:sp>
      <p:sp>
        <p:nvSpPr>
          <p:cNvPr id="3" name="Content Placeholder 2">
            <a:extLst>
              <a:ext uri="{FF2B5EF4-FFF2-40B4-BE49-F238E27FC236}">
                <a16:creationId xmlns:a16="http://schemas.microsoft.com/office/drawing/2014/main" id="{55D792A1-5767-48AC-813F-A49CDCB39871}"/>
              </a:ext>
            </a:extLst>
          </p:cNvPr>
          <p:cNvSpPr>
            <a:spLocks noGrp="1"/>
          </p:cNvSpPr>
          <p:nvPr>
            <p:ph idx="1"/>
          </p:nvPr>
        </p:nvSpPr>
        <p:spPr/>
        <p:txBody>
          <a:bodyPr/>
          <a:lstStyle/>
          <a:p>
            <a:pPr hangingPunct="0"/>
            <a:r>
              <a:rPr lang="en-US" dirty="0"/>
              <a:t>A Veteran with verified RVN service was previously denied for diabetes mellitus due to no current diagnosis.  The Veteran submits a VA Form 21-4142/21-4142a indicating treatment for diabetes mellitus.</a:t>
            </a:r>
          </a:p>
          <a:p>
            <a:pPr hangingPunct="0"/>
            <a:endParaRPr lang="en-US" i="1" dirty="0"/>
          </a:p>
          <a:p>
            <a:pPr marL="342900" indent="-342900">
              <a:buFont typeface="Arial" panose="020B0604020202020204" pitchFamily="34" charset="0"/>
              <a:buChar char="•"/>
            </a:pPr>
            <a:r>
              <a:rPr lang="en-US" dirty="0"/>
              <a:t>Do we have a duty to assist in obtaining these private treatment records?</a:t>
            </a:r>
          </a:p>
          <a:p>
            <a:endParaRPr lang="en-US" dirty="0"/>
          </a:p>
        </p:txBody>
      </p:sp>
      <p:sp>
        <p:nvSpPr>
          <p:cNvPr id="4" name="Slide Number Placeholder 3">
            <a:extLst>
              <a:ext uri="{FF2B5EF4-FFF2-40B4-BE49-F238E27FC236}">
                <a16:creationId xmlns:a16="http://schemas.microsoft.com/office/drawing/2014/main" id="{5BECA97B-70B1-403F-9A40-A7A11A0C2A53}"/>
              </a:ext>
            </a:extLst>
          </p:cNvPr>
          <p:cNvSpPr>
            <a:spLocks noGrp="1"/>
          </p:cNvSpPr>
          <p:nvPr>
            <p:ph type="sldNum" sz="quarter" idx="12"/>
          </p:nvPr>
        </p:nvSpPr>
        <p:spPr/>
        <p:txBody>
          <a:bodyPr/>
          <a:lstStyle/>
          <a:p>
            <a:fld id="{7C414AED-89CE-4A48-8B2B-1B3A5C68EA2A}" type="slidenum">
              <a:rPr lang="en-US" smtClean="0"/>
              <a:pPr/>
              <a:t>30</a:t>
            </a:fld>
            <a:endParaRPr lang="en-US" dirty="0"/>
          </a:p>
        </p:txBody>
      </p:sp>
    </p:spTree>
    <p:extLst>
      <p:ext uri="{BB962C8B-B14F-4D97-AF65-F5344CB8AC3E}">
        <p14:creationId xmlns:p14="http://schemas.microsoft.com/office/powerpoint/2010/main" val="1475656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hidden="1"/>
          <p:cNvSpPr>
            <a:spLocks noGrp="1" noChangeArrowheads="1"/>
          </p:cNvSpPr>
          <p:nvPr>
            <p:ph type="title"/>
            <p:custDataLst>
              <p:tags r:id="rId1"/>
            </p:custDataLst>
          </p:nvPr>
        </p:nvSpPr>
        <p:spPr>
          <a:xfrm>
            <a:off x="0" y="793627"/>
            <a:ext cx="9144000" cy="1086867"/>
          </a:xfrm>
        </p:spPr>
        <p:txBody>
          <a:bodyPr/>
          <a:lstStyle/>
          <a:p>
            <a:r>
              <a:rPr lang="en-US" altLang="en-US" dirty="0">
                <a:effectLst/>
              </a:rPr>
              <a:t>Review</a:t>
            </a:r>
          </a:p>
        </p:txBody>
      </p:sp>
      <p:sp>
        <p:nvSpPr>
          <p:cNvPr id="3" name="Slide Number Placeholder 2">
            <a:extLst>
              <a:ext uri="{FF2B5EF4-FFF2-40B4-BE49-F238E27FC236}">
                <a16:creationId xmlns:a16="http://schemas.microsoft.com/office/drawing/2014/main" id="{743ACAAF-5B2C-4B6D-81B4-B625D6690AE9}"/>
              </a:ext>
            </a:extLst>
          </p:cNvPr>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mtClean="0"/>
              <a:pPr/>
              <a:t>31</a:t>
            </a:fld>
            <a:endParaRPr lang="en-US" dirty="0"/>
          </a:p>
        </p:txBody>
      </p:sp>
      <p:sp>
        <p:nvSpPr>
          <p:cNvPr id="2" name="TextBox 1">
            <a:extLst>
              <a:ext uri="{FF2B5EF4-FFF2-40B4-BE49-F238E27FC236}">
                <a16:creationId xmlns:a16="http://schemas.microsoft.com/office/drawing/2014/main" id="{0A9A815A-17B5-4D82-9595-620791261D40}"/>
              </a:ext>
            </a:extLst>
          </p:cNvPr>
          <p:cNvSpPr txBox="1"/>
          <p:nvPr>
            <p:custDataLst>
              <p:tags r:id="rId3"/>
            </p:custDataLst>
          </p:nvPr>
        </p:nvSpPr>
        <p:spPr>
          <a:xfrm>
            <a:off x="0" y="2631887"/>
            <a:ext cx="9144000" cy="1200329"/>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66513971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0D6B-893A-44D0-BA59-F0DD90E6A96F}"/>
              </a:ext>
            </a:extLst>
          </p:cNvPr>
          <p:cNvSpPr>
            <a:spLocks noGrp="1"/>
          </p:cNvSpPr>
          <p:nvPr>
            <p:ph type="title"/>
          </p:nvPr>
        </p:nvSpPr>
        <p:spPr/>
        <p:txBody>
          <a:bodyPr/>
          <a:lstStyle/>
          <a:p>
            <a:r>
              <a:rPr lang="en-US" dirty="0"/>
              <a:t>Purpose of Lesson</a:t>
            </a:r>
          </a:p>
        </p:txBody>
      </p:sp>
      <p:sp>
        <p:nvSpPr>
          <p:cNvPr id="3" name="Content Placeholder 2">
            <a:extLst>
              <a:ext uri="{FF2B5EF4-FFF2-40B4-BE49-F238E27FC236}">
                <a16:creationId xmlns:a16="http://schemas.microsoft.com/office/drawing/2014/main" id="{D38F0BC6-0914-42A4-90F9-2F556B789B97}"/>
              </a:ext>
            </a:extLst>
          </p:cNvPr>
          <p:cNvSpPr>
            <a:spLocks noGrp="1"/>
          </p:cNvSpPr>
          <p:nvPr>
            <p:ph idx="1"/>
          </p:nvPr>
        </p:nvSpPr>
        <p:spPr/>
        <p:txBody>
          <a:bodyPr>
            <a:normAutofit/>
          </a:bodyPr>
          <a:lstStyle/>
          <a:p>
            <a:pPr marL="0" indent="0" hangingPunct="0">
              <a:buNone/>
            </a:pPr>
            <a:r>
              <a:rPr lang="en-US" sz="2000" dirty="0"/>
              <a:t>This lesson is intended to reinforce knowledge of how to identify and evaluate relevant evidence. This lesson will contain discussions and exercises that will allow the student to gain clarification of how to:</a:t>
            </a:r>
          </a:p>
          <a:p>
            <a:pPr lvl="0" hangingPunct="0"/>
            <a:r>
              <a:rPr lang="en-US" sz="2000" dirty="0"/>
              <a:t>evaluate evidence</a:t>
            </a:r>
          </a:p>
          <a:p>
            <a:pPr lvl="0" hangingPunct="0"/>
            <a:r>
              <a:rPr lang="en-US" sz="2000" dirty="0"/>
              <a:t>find facts from evidence</a:t>
            </a:r>
          </a:p>
          <a:p>
            <a:pPr lvl="0" hangingPunct="0"/>
            <a:r>
              <a:rPr lang="en-US" sz="2000" dirty="0"/>
              <a:t>determine the relevancy of records</a:t>
            </a:r>
          </a:p>
        </p:txBody>
      </p:sp>
      <p:sp>
        <p:nvSpPr>
          <p:cNvPr id="4" name="Slide Number Placeholder 3">
            <a:extLst>
              <a:ext uri="{FF2B5EF4-FFF2-40B4-BE49-F238E27FC236}">
                <a16:creationId xmlns:a16="http://schemas.microsoft.com/office/drawing/2014/main" id="{8870F605-7D9B-441F-ACD4-058FB53B8ACD}"/>
              </a:ext>
            </a:extLst>
          </p:cNvPr>
          <p:cNvSpPr>
            <a:spLocks noGrp="1"/>
          </p:cNvSpPr>
          <p:nvPr>
            <p:ph type="sldNum" sz="quarter" idx="12"/>
          </p:nvPr>
        </p:nvSpPr>
        <p:spPr/>
        <p:txBody>
          <a:bodyPr/>
          <a:lstStyle/>
          <a:p>
            <a:fld id="{36A6A193-2FDC-48DD-8023-1C75B05EEA9A}" type="slidenum">
              <a:rPr lang="en-US" smtClean="0"/>
              <a:pPr/>
              <a:t>4</a:t>
            </a:fld>
            <a:endParaRPr lang="en-US" dirty="0"/>
          </a:p>
        </p:txBody>
      </p:sp>
    </p:spTree>
    <p:extLst>
      <p:ext uri="{BB962C8B-B14F-4D97-AF65-F5344CB8AC3E}">
        <p14:creationId xmlns:p14="http://schemas.microsoft.com/office/powerpoint/2010/main" val="180982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C54E-F686-476B-9284-B4CE00447861}"/>
              </a:ext>
            </a:extLst>
          </p:cNvPr>
          <p:cNvSpPr>
            <a:spLocks noGrp="1"/>
          </p:cNvSpPr>
          <p:nvPr>
            <p:ph type="title"/>
          </p:nvPr>
        </p:nvSpPr>
        <p:spPr/>
        <p:txBody>
          <a:bodyPr/>
          <a:lstStyle/>
          <a:p>
            <a:r>
              <a:rPr lang="en-US" dirty="0"/>
              <a:t>Lesson Objectives</a:t>
            </a:r>
          </a:p>
        </p:txBody>
      </p:sp>
      <p:sp>
        <p:nvSpPr>
          <p:cNvPr id="3" name="Content Placeholder 2">
            <a:extLst>
              <a:ext uri="{FF2B5EF4-FFF2-40B4-BE49-F238E27FC236}">
                <a16:creationId xmlns:a16="http://schemas.microsoft.com/office/drawing/2014/main" id="{2A69092E-812E-42FD-88F5-7A9CFC760500}"/>
              </a:ext>
            </a:extLst>
          </p:cNvPr>
          <p:cNvSpPr>
            <a:spLocks noGrp="1"/>
          </p:cNvSpPr>
          <p:nvPr>
            <p:ph idx="1"/>
          </p:nvPr>
        </p:nvSpPr>
        <p:spPr/>
        <p:txBody>
          <a:bodyPr/>
          <a:lstStyle/>
          <a:p>
            <a:pPr marL="342900" lvl="0" indent="-342900" fontAlgn="auto" hangingPunct="0">
              <a:buFont typeface="Arial" panose="020B0604020202020204" pitchFamily="34" charset="0"/>
              <a:buChar char="•"/>
            </a:pPr>
            <a:r>
              <a:rPr lang="en-US" dirty="0"/>
              <a:t>Define evidence and identify example of evidence</a:t>
            </a:r>
          </a:p>
          <a:p>
            <a:pPr marL="342900" lvl="0" indent="-342900" fontAlgn="auto" hangingPunct="0">
              <a:buFont typeface="Arial" panose="020B0604020202020204" pitchFamily="34" charset="0"/>
              <a:buChar char="•"/>
            </a:pPr>
            <a:r>
              <a:rPr lang="en-US" dirty="0"/>
              <a:t>Identify benefits to properly evaluating evidence </a:t>
            </a:r>
          </a:p>
          <a:p>
            <a:pPr marL="342900" lvl="0" indent="-342900" fontAlgn="auto" hangingPunct="0">
              <a:buFont typeface="Arial" panose="020B0604020202020204" pitchFamily="34" charset="0"/>
              <a:buChar char="•"/>
            </a:pPr>
            <a:r>
              <a:rPr lang="en-US" dirty="0"/>
              <a:t>Demonstrate fact finding using a variety of evidence types</a:t>
            </a:r>
          </a:p>
          <a:p>
            <a:pPr marL="342900" lvl="0" indent="-342900" fontAlgn="auto" hangingPunct="0">
              <a:buFont typeface="Arial" panose="020B0604020202020204" pitchFamily="34" charset="0"/>
              <a:buChar char="•"/>
            </a:pPr>
            <a:r>
              <a:rPr lang="en-US" dirty="0"/>
              <a:t>Define and identify relevant records for the purpose of VA’s duty to assist</a:t>
            </a:r>
          </a:p>
          <a:p>
            <a:pPr marL="342900" lvl="0" indent="-342900" fontAlgn="auto" hangingPunct="0">
              <a:buFont typeface="Arial" panose="020B0604020202020204" pitchFamily="34" charset="0"/>
              <a:buChar char="•"/>
            </a:pPr>
            <a:r>
              <a:rPr lang="en-US" dirty="0"/>
              <a:t>Recognize the relevancy of clinical records for mental health claims</a:t>
            </a:r>
          </a:p>
          <a:p>
            <a:pPr marL="342900" lvl="0" indent="-342900" fontAlgn="auto" hangingPunct="0">
              <a:buFont typeface="Arial" panose="020B0604020202020204" pitchFamily="34" charset="0"/>
              <a:buChar char="•"/>
            </a:pPr>
            <a:r>
              <a:rPr lang="en-US" dirty="0"/>
              <a:t>Demonstrate the documentation of non-relevant records</a:t>
            </a:r>
          </a:p>
          <a:p>
            <a:endParaRPr lang="en-US" dirty="0"/>
          </a:p>
        </p:txBody>
      </p:sp>
      <p:sp>
        <p:nvSpPr>
          <p:cNvPr id="4" name="Slide Number Placeholder 3">
            <a:extLst>
              <a:ext uri="{FF2B5EF4-FFF2-40B4-BE49-F238E27FC236}">
                <a16:creationId xmlns:a16="http://schemas.microsoft.com/office/drawing/2014/main" id="{94C49665-25C4-45E3-A713-E8434ABD05F7}"/>
              </a:ext>
            </a:extLst>
          </p:cNvPr>
          <p:cNvSpPr>
            <a:spLocks noGrp="1"/>
          </p:cNvSpPr>
          <p:nvPr>
            <p:ph type="sldNum" sz="quarter" idx="12"/>
          </p:nvPr>
        </p:nvSpPr>
        <p:spPr/>
        <p:txBody>
          <a:bodyPr/>
          <a:lstStyle/>
          <a:p>
            <a:fld id="{7C414AED-89CE-4A48-8B2B-1B3A5C68EA2A}" type="slidenum">
              <a:rPr lang="en-US" smtClean="0"/>
              <a:pPr/>
              <a:t>5</a:t>
            </a:fld>
            <a:endParaRPr lang="en-US" dirty="0"/>
          </a:p>
        </p:txBody>
      </p:sp>
    </p:spTree>
    <p:extLst>
      <p:ext uri="{BB962C8B-B14F-4D97-AF65-F5344CB8AC3E}">
        <p14:creationId xmlns:p14="http://schemas.microsoft.com/office/powerpoint/2010/main" val="2038154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E52F-7EBD-4EA3-978A-2204D5D7EC15}"/>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71242165-E8A7-479D-9CD8-340952398920}"/>
              </a:ext>
            </a:extLst>
          </p:cNvPr>
          <p:cNvSpPr>
            <a:spLocks noGrp="1"/>
          </p:cNvSpPr>
          <p:nvPr>
            <p:ph idx="1"/>
          </p:nvPr>
        </p:nvSpPr>
        <p:spPr>
          <a:xfrm>
            <a:off x="457200" y="2057400"/>
            <a:ext cx="8229600" cy="3916363"/>
          </a:xfrm>
        </p:spPr>
        <p:txBody>
          <a:bodyPr>
            <a:normAutofit/>
          </a:bodyPr>
          <a:lstStyle/>
          <a:p>
            <a:pPr marL="0" indent="0">
              <a:buNone/>
            </a:pPr>
            <a:endParaRPr lang="en-US" sz="2000" dirty="0"/>
          </a:p>
          <a:p>
            <a:pPr marL="0" indent="0">
              <a:buNone/>
            </a:pPr>
            <a:endParaRPr lang="en-US" sz="2000" dirty="0"/>
          </a:p>
          <a:p>
            <a:pPr marL="0" indent="0">
              <a:buNone/>
            </a:pPr>
            <a:r>
              <a:rPr lang="en-US" sz="2000" dirty="0"/>
              <a:t>This lesson will give you the tools to reduce extraneous development, decrease claim review time, and improve claim development.  This lesson is meant to improve your thought process on reviewing evidence, finding facts, and decision making on claims development.</a:t>
            </a:r>
          </a:p>
        </p:txBody>
      </p:sp>
      <p:sp>
        <p:nvSpPr>
          <p:cNvPr id="4" name="Slide Number Placeholder 3">
            <a:extLst>
              <a:ext uri="{FF2B5EF4-FFF2-40B4-BE49-F238E27FC236}">
                <a16:creationId xmlns:a16="http://schemas.microsoft.com/office/drawing/2014/main" id="{238C07F3-DD6A-4690-BDC6-BC3B5A4E8665}"/>
              </a:ext>
            </a:extLst>
          </p:cNvPr>
          <p:cNvSpPr>
            <a:spLocks noGrp="1"/>
          </p:cNvSpPr>
          <p:nvPr>
            <p:ph type="sldNum" sz="quarter" idx="12"/>
          </p:nvPr>
        </p:nvSpPr>
        <p:spPr/>
        <p:txBody>
          <a:bodyPr/>
          <a:lstStyle/>
          <a:p>
            <a:fld id="{36A6A193-2FDC-48DD-8023-1C75B05EEA9A}" type="slidenum">
              <a:rPr lang="en-US" smtClean="0"/>
              <a:pPr/>
              <a:t>6</a:t>
            </a:fld>
            <a:endParaRPr lang="en-US" dirty="0"/>
          </a:p>
        </p:txBody>
      </p:sp>
    </p:spTree>
    <p:extLst>
      <p:ext uri="{BB962C8B-B14F-4D97-AF65-F5344CB8AC3E}">
        <p14:creationId xmlns:p14="http://schemas.microsoft.com/office/powerpoint/2010/main" val="302206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custDataLst>
              <p:tags r:id="rId1"/>
            </p:custDataLst>
          </p:nvPr>
        </p:nvSpPr>
        <p:spPr>
          <a:xfrm>
            <a:off x="0" y="793628"/>
            <a:ext cx="9144000" cy="585467"/>
          </a:xfrm>
        </p:spPr>
        <p:txBody>
          <a:bodyPr>
            <a:normAutofit/>
          </a:bodyPr>
          <a:lstStyle/>
          <a:p>
            <a:pPr eaLnBrk="1" hangingPunct="1"/>
            <a:r>
              <a:rPr lang="en-US" altLang="en-US" dirty="0">
                <a:effectLst/>
              </a:rPr>
              <a:t>References</a:t>
            </a:r>
          </a:p>
        </p:txBody>
      </p:sp>
      <p:sp>
        <p:nvSpPr>
          <p:cNvPr id="56323" name="Content Placeholder 2"/>
          <p:cNvSpPr>
            <a:spLocks noGrp="1"/>
          </p:cNvSpPr>
          <p:nvPr>
            <p:ph idx="1"/>
            <p:custDataLst>
              <p:tags r:id="rId2"/>
            </p:custDataLst>
          </p:nvPr>
        </p:nvSpPr>
        <p:spPr>
          <a:xfrm>
            <a:off x="299804" y="1633928"/>
            <a:ext cx="8619344" cy="4706911"/>
          </a:xfrm>
        </p:spPr>
        <p:txBody>
          <a:bodyPr>
            <a:normAutofit fontScale="85000" lnSpcReduction="20000"/>
          </a:bodyPr>
          <a:lstStyle/>
          <a:p>
            <a:pPr lvl="0" hangingPunct="0"/>
            <a:r>
              <a:rPr lang="en-US" sz="2400" dirty="0"/>
              <a:t>38 U.S.C. 5103A, Duty to assist claimants </a:t>
            </a:r>
          </a:p>
          <a:p>
            <a:pPr lvl="0" hangingPunct="0"/>
            <a:r>
              <a:rPr lang="en-US" sz="2400" dirty="0"/>
              <a:t>38 CFR 3.156, New Evidence</a:t>
            </a:r>
          </a:p>
          <a:p>
            <a:pPr lvl="0" hangingPunct="0"/>
            <a:r>
              <a:rPr lang="en-US" sz="2400" dirty="0"/>
              <a:t>38 CFR 3.159, Department of Veterans Affairs assistance in developing claims</a:t>
            </a:r>
          </a:p>
          <a:p>
            <a:pPr lvl="0" hangingPunct="0"/>
            <a:r>
              <a:rPr lang="en-US" sz="2400" dirty="0"/>
              <a:t>38 CFR 3.303, Principles relating to service connection</a:t>
            </a:r>
          </a:p>
          <a:p>
            <a:pPr lvl="0" hangingPunct="0"/>
            <a:r>
              <a:rPr lang="en-US" sz="2400" dirty="0"/>
              <a:t>38 CFR 3.304, Direct service connection; wartime and peacetime</a:t>
            </a:r>
          </a:p>
          <a:p>
            <a:pPr lvl="0" hangingPunct="0"/>
            <a:r>
              <a:rPr lang="en-US" sz="2400" dirty="0"/>
              <a:t>M21-1, Part I, 1.A, Description and General Information on Duty to Notify and Duty to Assist</a:t>
            </a:r>
          </a:p>
          <a:p>
            <a:pPr lvl="0" hangingPunct="0"/>
            <a:r>
              <a:rPr lang="en-US" sz="2400" dirty="0"/>
              <a:t>M21-1, Part I, 1.C, Requesting Records</a:t>
            </a:r>
          </a:p>
          <a:p>
            <a:pPr lvl="0" hangingPunct="0"/>
            <a:r>
              <a:rPr lang="en-US" sz="2400" dirty="0"/>
              <a:t>M21-1, Part III, Subpart ii, 2.D, Supplemental Claims</a:t>
            </a:r>
          </a:p>
          <a:p>
            <a:pPr lvl="0" hangingPunct="0"/>
            <a:r>
              <a:rPr lang="en-US" sz="2400" dirty="0"/>
              <a:t>M21-1, Part III, Subpart ii, 2.E, Claims for Increase</a:t>
            </a:r>
          </a:p>
          <a:p>
            <a:pPr lvl="0" hangingPunct="0"/>
            <a:r>
              <a:rPr lang="en-US" sz="2400" dirty="0"/>
              <a:t>M21-1, Part III, Subpart iii, 1.B, Evidence Requested From the Claimant</a:t>
            </a:r>
          </a:p>
          <a:p>
            <a:pPr lvl="0" hangingPunct="0"/>
            <a:r>
              <a:rPr lang="en-US" sz="2400" dirty="0"/>
              <a:t>M21-1, Part III, Subpart iv, 5, Evaluating Evidence and Making a Decision</a:t>
            </a:r>
          </a:p>
          <a:p>
            <a:pPr lvl="0" hangingPunct="0"/>
            <a:r>
              <a:rPr lang="en-US" sz="2400" dirty="0"/>
              <a:t>M21-1, Part IV, Subpart ii, 2.B, Determining Service Connection (SC) </a:t>
            </a:r>
          </a:p>
          <a:p>
            <a:pPr marL="0" indent="0" eaLnBrk="1" hangingPunct="1">
              <a:buNone/>
            </a:pPr>
            <a:endParaRPr lang="en-US" altLang="en-US" sz="2000" dirty="0"/>
          </a:p>
        </p:txBody>
      </p:sp>
      <p:sp>
        <p:nvSpPr>
          <p:cNvPr id="2" name="Slide Number Placeholder 1">
            <a:extLst>
              <a:ext uri="{FF2B5EF4-FFF2-40B4-BE49-F238E27FC236}">
                <a16:creationId xmlns:a16="http://schemas.microsoft.com/office/drawing/2014/main" id="{5AD56FF0-1DD2-4EDA-9553-84A5F4363CB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7</a:t>
            </a:fld>
            <a:endParaRPr lang="en-US" dirty="0"/>
          </a:p>
        </p:txBody>
      </p:sp>
    </p:spTree>
    <p:extLst>
      <p:ext uri="{BB962C8B-B14F-4D97-AF65-F5344CB8AC3E}">
        <p14:creationId xmlns:p14="http://schemas.microsoft.com/office/powerpoint/2010/main" val="38620578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custDataLst>
              <p:tags r:id="rId1"/>
            </p:custDataLst>
          </p:nvPr>
        </p:nvSpPr>
        <p:spPr>
          <a:xfrm>
            <a:off x="0" y="2885566"/>
            <a:ext cx="9144000" cy="1086867"/>
          </a:xfrm>
        </p:spPr>
        <p:txBody>
          <a:bodyPr/>
          <a:lstStyle/>
          <a:p>
            <a:pPr eaLnBrk="1" hangingPunct="1"/>
            <a:r>
              <a:rPr lang="en-US" altLang="en-US" dirty="0">
                <a:effectLst/>
              </a:rPr>
              <a:t>Topic 1: Evaluating Evidence</a:t>
            </a:r>
          </a:p>
        </p:txBody>
      </p:sp>
      <p:sp>
        <p:nvSpPr>
          <p:cNvPr id="2" name="Slide Number Placeholder 1">
            <a:extLst>
              <a:ext uri="{FF2B5EF4-FFF2-40B4-BE49-F238E27FC236}">
                <a16:creationId xmlns:a16="http://schemas.microsoft.com/office/drawing/2014/main" id="{9BB492B0-07C9-4B0D-B456-2A891D996A0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8</a:t>
            </a:fld>
            <a:endParaRPr lang="en-US" dirty="0"/>
          </a:p>
        </p:txBody>
      </p:sp>
    </p:spTree>
    <p:extLst>
      <p:ext uri="{BB962C8B-B14F-4D97-AF65-F5344CB8AC3E}">
        <p14:creationId xmlns:p14="http://schemas.microsoft.com/office/powerpoint/2010/main" val="11825048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71B66-CE8E-4F04-B077-1C58321064F6}"/>
              </a:ext>
            </a:extLst>
          </p:cNvPr>
          <p:cNvSpPr>
            <a:spLocks noGrp="1"/>
          </p:cNvSpPr>
          <p:nvPr>
            <p:ph type="title"/>
          </p:nvPr>
        </p:nvSpPr>
        <p:spPr/>
        <p:txBody>
          <a:bodyPr/>
          <a:lstStyle/>
          <a:p>
            <a:r>
              <a:rPr lang="en-US" dirty="0"/>
              <a:t>Definition: Evidence</a:t>
            </a:r>
          </a:p>
        </p:txBody>
      </p:sp>
      <p:sp>
        <p:nvSpPr>
          <p:cNvPr id="3" name="Content Placeholder 2">
            <a:extLst>
              <a:ext uri="{FF2B5EF4-FFF2-40B4-BE49-F238E27FC236}">
                <a16:creationId xmlns:a16="http://schemas.microsoft.com/office/drawing/2014/main" id="{4D6220C9-1956-4443-9565-9F32169C4C90}"/>
              </a:ext>
            </a:extLst>
          </p:cNvPr>
          <p:cNvSpPr>
            <a:spLocks noGrp="1"/>
          </p:cNvSpPr>
          <p:nvPr>
            <p:ph idx="1"/>
          </p:nvPr>
        </p:nvSpPr>
        <p:spPr/>
        <p:txBody>
          <a:bodyPr/>
          <a:lstStyle/>
          <a:p>
            <a:r>
              <a:rPr lang="en-US" dirty="0"/>
              <a:t>Evidence is every type of proof offered to establish facts.</a:t>
            </a:r>
          </a:p>
          <a:p>
            <a:pPr marL="342900" lvl="0" indent="-342900" hangingPunct="0">
              <a:buFont typeface="Arial" panose="020B0604020202020204" pitchFamily="34" charset="0"/>
              <a:buChar char="•"/>
            </a:pPr>
            <a:r>
              <a:rPr lang="en-US" dirty="0"/>
              <a:t>Testimony and statements</a:t>
            </a:r>
            <a:endParaRPr lang="en-US" b="1" dirty="0"/>
          </a:p>
          <a:p>
            <a:pPr marL="342900" lvl="0" indent="-342900" hangingPunct="0">
              <a:buFont typeface="Arial" panose="020B0604020202020204" pitchFamily="34" charset="0"/>
              <a:buChar char="•"/>
            </a:pPr>
            <a:r>
              <a:rPr lang="en-US" dirty="0"/>
              <a:t>Medical records</a:t>
            </a:r>
            <a:endParaRPr lang="en-US" b="1" dirty="0"/>
          </a:p>
          <a:p>
            <a:pPr marL="342900" lvl="0" indent="-342900" hangingPunct="0">
              <a:buFont typeface="Arial" panose="020B0604020202020204" pitchFamily="34" charset="0"/>
              <a:buChar char="•"/>
            </a:pPr>
            <a:r>
              <a:rPr lang="en-US" dirty="0"/>
              <a:t>Personnel records</a:t>
            </a:r>
            <a:endParaRPr lang="en-US" b="1" dirty="0"/>
          </a:p>
          <a:p>
            <a:pPr marL="342900" lvl="0" indent="-342900" hangingPunct="0">
              <a:buFont typeface="Arial" panose="020B0604020202020204" pitchFamily="34" charset="0"/>
              <a:buChar char="•"/>
            </a:pPr>
            <a:r>
              <a:rPr lang="en-US" dirty="0"/>
              <a:t>Financial records</a:t>
            </a:r>
            <a:endParaRPr lang="en-US" b="1" dirty="0"/>
          </a:p>
          <a:p>
            <a:pPr marL="342900" lvl="0" indent="-342900" hangingPunct="0">
              <a:buFont typeface="Arial" panose="020B0604020202020204" pitchFamily="34" charset="0"/>
              <a:buChar char="•"/>
            </a:pPr>
            <a:r>
              <a:rPr lang="en-US" dirty="0"/>
              <a:t>VA Forms</a:t>
            </a:r>
            <a:endParaRPr lang="en-US" b="1" dirty="0"/>
          </a:p>
          <a:p>
            <a:pPr marL="342900" lvl="0" indent="-342900">
              <a:buFont typeface="Arial" panose="020B0604020202020204" pitchFamily="34" charset="0"/>
              <a:buChar char="•"/>
            </a:pPr>
            <a:r>
              <a:rPr lang="en-US" dirty="0"/>
              <a:t>Legal documents</a:t>
            </a:r>
          </a:p>
          <a:p>
            <a:endParaRPr lang="en-US" dirty="0"/>
          </a:p>
        </p:txBody>
      </p:sp>
      <p:sp>
        <p:nvSpPr>
          <p:cNvPr id="4" name="Slide Number Placeholder 3">
            <a:extLst>
              <a:ext uri="{FF2B5EF4-FFF2-40B4-BE49-F238E27FC236}">
                <a16:creationId xmlns:a16="http://schemas.microsoft.com/office/drawing/2014/main" id="{EBA8E53A-0016-413A-B6E0-C7B26A644D4D}"/>
              </a:ext>
            </a:extLst>
          </p:cNvPr>
          <p:cNvSpPr>
            <a:spLocks noGrp="1"/>
          </p:cNvSpPr>
          <p:nvPr>
            <p:ph type="sldNum" sz="quarter" idx="12"/>
          </p:nvPr>
        </p:nvSpPr>
        <p:spPr/>
        <p:txBody>
          <a:bodyPr/>
          <a:lstStyle/>
          <a:p>
            <a:fld id="{7C414AED-89CE-4A48-8B2B-1B3A5C68EA2A}" type="slidenum">
              <a:rPr lang="en-US" smtClean="0"/>
              <a:pPr/>
              <a:t>9</a:t>
            </a:fld>
            <a:endParaRPr lang="en-US" dirty="0"/>
          </a:p>
        </p:txBody>
      </p:sp>
    </p:spTree>
    <p:extLst>
      <p:ext uri="{BB962C8B-B14F-4D97-AF65-F5344CB8AC3E}">
        <p14:creationId xmlns:p14="http://schemas.microsoft.com/office/powerpoint/2010/main" val="38052806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8&quot; unique_id=&quot;10043&quot;&gt;&lt;/object&gt;&lt;object type=&quot;2&quot; unique_id=&quot;10044&quot;&gt;&lt;object type=&quot;3&quot; unique_id=&quot;10045&quot;&gt;&lt;property id=&quot;20148&quot; value=&quot;5&quot;/&gt;&lt;property id=&quot;20300&quot; value=&quot;Slide 1 - &amp;quot;Evaluating Evidence&amp;quot;&quot;/&gt;&lt;property id=&quot;20307&quot; value=&quot;261&quot;/&gt;&lt;/object&gt;&lt;object type=&quot;3&quot; unique_id=&quot;10046&quot;&gt;&lt;property id=&quot;20148&quot; value=&quot;5&quot;/&gt;&lt;property id=&quot;20300&quot; value=&quot;Slide 3 - &amp;quot;Introduction to “Evaluating Evidence”&amp;quot;&quot;/&gt;&lt;property id=&quot;20307&quot; value=&quot;262&quot;/&gt;&lt;/object&gt;&lt;object type=&quot;3&quot; unique_id=&quot;10047&quot;&gt;&lt;property id=&quot;20148&quot; value=&quot;5&quot;/&gt;&lt;property id=&quot;20300&quot; value=&quot;Slide 7 - &amp;quot;References&amp;quot;&quot;/&gt;&lt;property id=&quot;20307&quot; value=&quot;263&quot;/&gt;&lt;/object&gt;&lt;object type=&quot;3&quot; unique_id=&quot;10063&quot;&gt;&lt;property id=&quot;20148&quot; value=&quot;5&quot;/&gt;&lt;property id=&quot;20300&quot; value=&quot;Slide 31 - &amp;quot;Review&amp;quot;&quot;/&gt;&lt;property id=&quot;20307&quot; value=&quot;280&quot;/&gt;&lt;/object&gt;&lt;object type=&quot;3&quot; unique_id=&quot;10268&quot;&gt;&lt;property id=&quot;20148&quot; value=&quot;5&quot;/&gt;&lt;property id=&quot;20300&quot; value=&quot;Slide 19 - &amp;quot;Knowledge Check&amp;quot;&quot;/&gt;&lt;property id=&quot;20307&quot; value=&quot;281&quot;/&gt;&lt;/object&gt;&lt;object type=&quot;3&quot; unique_id=&quot;10328&quot;&gt;&lt;property id=&quot;20148&quot; value=&quot;5&quot;/&gt;&lt;property id=&quot;20300&quot; value=&quot;Slide 4 - &amp;quot;Purpose of Lesson&amp;quot;&quot;/&gt;&lt;property id=&quot;20307&quot; value=&quot;283&quot;/&gt;&lt;/object&gt;&lt;object type=&quot;3&quot; unique_id=&quot;10329&quot;&gt;&lt;property id=&quot;20148&quot; value=&quot;5&quot;/&gt;&lt;property id=&quot;20300&quot; value=&quot;Slide 5 - &amp;quot;Lesson Objectives&amp;quot;&quot;/&gt;&lt;property id=&quot;20307&quot; value=&quot;285&quot;/&gt;&lt;/object&gt;&lt;object type=&quot;3&quot; unique_id=&quot;10330&quot;&gt;&lt;property id=&quot;20148&quot; value=&quot;5&quot;/&gt;&lt;property id=&quot;20300&quot; value=&quot;Slide 6 - &amp;quot;Motivation&amp;quot;&quot;/&gt;&lt;property id=&quot;20307&quot; value=&quot;284&quot;/&gt;&lt;/object&gt;&lt;object type=&quot;3&quot; unique_id=&quot;10331&quot;&gt;&lt;property id=&quot;20148&quot; value=&quot;5&quot;/&gt;&lt;property id=&quot;20300&quot; value=&quot;Slide 8 - &amp;quot;Topic 1: Evaluating Evidence&amp;quot;&quot;/&gt;&lt;property id=&quot;20307&quot; value=&quot;287&quot;/&gt;&lt;/object&gt;&lt;object type=&quot;3&quot; unique_id=&quot;10332&quot;&gt;&lt;property id=&quot;20148&quot; value=&quot;5&quot;/&gt;&lt;property id=&quot;20300&quot; value=&quot;Slide 9 - &amp;quot;Definition: Evidence&amp;quot;&quot;/&gt;&lt;property id=&quot;20307&quot; value=&quot;290&quot;/&gt;&lt;/object&gt;&lt;object type=&quot;3&quot; unique_id=&quot;10333&quot;&gt;&lt;property id=&quot;20148&quot; value=&quot;5&quot;/&gt;&lt;property id=&quot;20300&quot; value=&quot;Slide 10 - &amp;quot;Evaluation Evidence&amp;quot;&quot;/&gt;&lt;property id=&quot;20307&quot; value=&quot;308&quot;/&gt;&lt;/object&gt;&lt;object type=&quot;3&quot; unique_id=&quot;10334&quot;&gt;&lt;property id=&quot;20148&quot; value=&quot;5&quot;/&gt;&lt;property id=&quot;20300&quot; value=&quot;Slide 11 - &amp;quot;Properly Evaluating Evidence&amp;quot;&quot;/&gt;&lt;property id=&quot;20307&quot; value=&quot;288&quot;/&gt;&lt;/object&gt;&lt;object type=&quot;3&quot; unique_id=&quot;10335&quot;&gt;&lt;property id=&quot;20148&quot; value=&quot;5&quot;/&gt;&lt;property id=&quot;20300&quot; value=&quot;Slide 12 - &amp;quot;Benefits to Claims Processing&amp;quot;&quot;/&gt;&lt;property id=&quot;20307&quot; value=&quot;291&quot;/&gt;&lt;/object&gt;&lt;object type=&quot;3&quot; unique_id=&quot;10336&quot;&gt;&lt;property id=&quot;20148&quot; value=&quot;5&quot;/&gt;&lt;property id=&quot;20300&quot; value=&quot;Slide 13 - &amp;quot;Identifying Facts from Evidence&amp;quot;&quot;/&gt;&lt;property id=&quot;20307&quot; value=&quot;292&quot;/&gt;&lt;/object&gt;&lt;object type=&quot;3&quot; unique_id=&quot;10337&quot;&gt;&lt;property id=&quot;20148&quot; value=&quot;5&quot;/&gt;&lt;property id=&quot;20300&quot; value=&quot;Slide 14 - &amp;quot;Identifying the Issues and Facts Required&amp;quot;&quot;/&gt;&lt;property id=&quot;20307&quot; value=&quot;293&quot;/&gt;&lt;/object&gt;&lt;object type=&quot;3&quot; unique_id=&quot;10338&quot;&gt;&lt;property id=&quot;20148&quot; value=&quot;5&quot;/&gt;&lt;property id=&quot;20300&quot; value=&quot;Slide 15 - &amp;quot;Non-Relevant Evidence&amp;quot;&quot;/&gt;&lt;property id=&quot;20307&quot; value=&quot;294&quot;/&gt;&lt;/object&gt;&lt;object type=&quot;3&quot; unique_id=&quot;10339&quot;&gt;&lt;property id=&quot;20148&quot; value=&quot;5&quot;/&gt;&lt;property id=&quot;20300&quot; value=&quot;Slide 16 - &amp;quot;Identify Relevancy of Identified Evidence&amp;quot;&quot;/&gt;&lt;property id=&quot;20307&quot; value=&quot;295&quot;/&gt;&lt;/object&gt;&lt;object type=&quot;3&quot; unique_id=&quot;10340&quot;&gt;&lt;property id=&quot;20148&quot; value=&quot;5&quot;/&gt;&lt;property id=&quot;20300&quot; value=&quot;Slide 17 - &amp;quot;Documenting Non-Relevant Evidence&amp;quot;&quot;/&gt;&lt;property id=&quot;20307&quot; value=&quot;296&quot;/&gt;&lt;/object&gt;&lt;object type=&quot;3&quot; unique_id=&quot;10341&quot;&gt;&lt;property id=&quot;20148&quot; value=&quot;5&quot;/&gt;&lt;property id=&quot;20300&quot; value=&quot;Slide 18 - &amp;quot;Facts and Laws Guide Development&amp;quot;&quot;/&gt;&lt;property id=&quot;20307&quot; value=&quot;297&quot;/&gt;&lt;/object&gt;&lt;object type=&quot;3&quot; unique_id=&quot;10342&quot;&gt;&lt;property id=&quot;20148&quot; value=&quot;5&quot;/&gt;&lt;property id=&quot;20300&quot; value=&quot;Slide 21 - &amp;quot;Definition: Relevant Records&amp;quot;&quot;/&gt;&lt;property id=&quot;20307&quot; value=&quot;299&quot;/&gt;&lt;/object&gt;&lt;object type=&quot;3&quot; unique_id=&quot;10343&quot;&gt;&lt;property id=&quot;20148&quot; value=&quot;5&quot;/&gt;&lt;property id=&quot;20300&quot; value=&quot;Slide 22 - &amp;quot;Relevancy of Records&amp;quot;&quot;/&gt;&lt;property id=&quot;20307&quot; value=&quot;298&quot;/&gt;&lt;/object&gt;&lt;object type=&quot;3&quot; unique_id=&quot;10344&quot;&gt;&lt;property id=&quot;20148&quot; value=&quot;5&quot;/&gt;&lt;property id=&quot;20300&quot; value=&quot;Slide 23 - &amp;quot;Relevancy of Records&amp;quot;&quot;/&gt;&lt;property id=&quot;20307&quot; value=&quot;307&quot;/&gt;&lt;/object&gt;&lt;object type=&quot;3&quot; unique_id=&quot;10345&quot;&gt;&lt;property id=&quot;20148&quot; value=&quot;5&quot;/&gt;&lt;property id=&quot;20300&quot; value=&quot;Slide 24 - &amp;quot;How to Determine Relevancy&amp;quot;&quot;/&gt;&lt;property id=&quot;20307&quot; value=&quot;300&quot;/&gt;&lt;/object&gt;&lt;object type=&quot;3&quot; unique_id=&quot;10346&quot;&gt;&lt;property id=&quot;20148&quot; value=&quot;5&quot;/&gt;&lt;property id=&quot;20300&quot; value=&quot;Slide 25 - &amp;quot;Clinical Records for SC Mental Disorder&amp;quot;&quot;/&gt;&lt;property id=&quot;20307&quot; value=&quot;301&quot;/&gt;&lt;/object&gt;&lt;object type=&quot;3&quot; unique_id=&quot;10347&quot;&gt;&lt;property id=&quot;20148&quot; value=&quot;5&quot;/&gt;&lt;property id=&quot;20300&quot; value=&quot;Slide 26 - &amp;quot;Documenting Non-Relevant Evidence&amp;quot;&quot;/&gt;&lt;property id=&quot;20307&quot; value=&quot;302&quot;/&gt;&lt;/object&gt;&lt;object type=&quot;3&quot; unique_id=&quot;10348&quot;&gt;&lt;property id=&quot;20148&quot; value=&quot;5&quot;/&gt;&lt;property id=&quot;20300&quot; value=&quot;Slide 27 - &amp;quot;Knowledge Check&amp;quot;&quot;/&gt;&lt;property id=&quot;20307&quot; value=&quot;303&quot;/&gt;&lt;/object&gt;&lt;object type=&quot;3&quot; unique_id=&quot;10349&quot;&gt;&lt;property id=&quot;20148&quot; value=&quot;5&quot;/&gt;&lt;property id=&quot;20300&quot; value=&quot;Slide 28 - &amp;quot;Scenario 1 – Are the Records Relevant&amp;quot;&quot;/&gt;&lt;property id=&quot;20307&quot; value=&quot;304&quot;/&gt;&lt;/object&gt;&lt;object type=&quot;3&quot; unique_id=&quot;10350&quot;&gt;&lt;property id=&quot;20148&quot; value=&quot;5&quot;/&gt;&lt;property id=&quot;20300&quot; value=&quot;Slide 29 - &amp;quot;Scenario 2 – Are the Records Relevant&amp;quot;&quot;/&gt;&lt;property id=&quot;20307&quot; value=&quot;305&quot;/&gt;&lt;/object&gt;&lt;object type=&quot;3&quot; unique_id=&quot;10351&quot;&gt;&lt;property id=&quot;20148&quot; value=&quot;5&quot;/&gt;&lt;property id=&quot;20300&quot; value=&quot;Slide 30 - &amp;quot;Scenario 3 – Are the Records Relevant&amp;quot;&quot;/&gt;&lt;property id=&quot;20307&quot; value=&quot;306&quot;/&gt;&lt;/object&gt;&lt;object type=&quot;3&quot; unique_id=&quot;10478&quot;&gt;&lt;property id=&quot;20148&quot; value=&quot;5&quot;/&gt;&lt;property id=&quot;20300&quot; value=&quot;Slide 2 - &amp;quot;Course Agenda&amp;quot;&quot;/&gt;&lt;property id=&quot;20307&quot; value=&quot;309&quot;/&gt;&lt;/object&gt;&lt;object type=&quot;3&quot; unique_id=&quot;10479&quot;&gt;&lt;property id=&quot;20148&quot; value=&quot;5&quot;/&gt;&lt;property id=&quot;20300&quot; value=&quot;Slide 20 - &amp;quot;Topic 2: Determining Relevancy of Records&amp;quot;&quot;/&gt;&lt;property id=&quot;20307&quot; value=&quot;310&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33&quot;/&gt;&lt;/TableIndex&gt;&lt;/ShapeTextInfo&gt;"/>
  <p:tag name="PRESENTER_DUMMYTAG" val="&lt;DummyForForceWrite&gt;&lt;/DummyForForceWrite&gt;"/>
  <p:tag name="HTML_SHAPEINFO" val="&lt;ThreeDShapeInfo&gt;&lt;uuid val=&quot;{04959A33-8F31-4006-BFC8-0212F44C65DE}&quot;/&gt;&lt;isInvalidForFieldText val=&quot;0&quot;/&gt;&lt;Image&gt;&lt;filename val=&quot;C:\Users\VBADENHolcoJ\AppData\Local\Temp\1\CP928014069199Session\CPTrustFolder928014069199\PPTImport928014258569\data\asimages\{04959A33-8F31-4006-BFC8-0212F44C65DE}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847EAA79-D05E-4C96-8BAE-4D0C80277683}&quot;/&gt;&lt;isInvalidForFieldText val=&quot;0&quot;/&gt;&lt;Image&gt;&lt;filename val=&quot;C:\Users\VBADENHolcoJ\AppData\Local\Temp\1\CP928014069199Session\CPTrustFolder928014069199\PPTImport928014258569\data\asimages\{847EAA79-D05E-4C96-8BAE-4D0C80277683}_1.png&quot;/&gt;&lt;left val=&quot;71&quot;/&gt;&lt;top val=&quot;492&quot;/&gt;&lt;width val=&quot;249&quot;/&gt;&lt;height val=&quot;94&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D99E641D-459A-4946-B21A-111331ABAA21}&quot;/&gt;&lt;isInvalidForFieldText val=&quot;0&quot;/&gt;&lt;Image&gt;&lt;filename val=&quot;C:\Users\VBADENHolcoJ\AppData\Local\Temp\1\CP928014069199Session\CPTrustFolder928014069199\PPTImport928014258569\data\asimages\{D99E641D-459A-4946-B21A-111331ABAA21}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84E4D8E-D035-4901-94E1-3125911FD1D3}&quot;/&gt;&lt;isInvalidForFieldText val=&quot;0&quot;/&gt;&lt;Image&gt;&lt;filename val=&quot;C:\Users\VBADENHolcoJ\AppData\Local\Temp\1\CP928014069199Session\CPTrustFolder928014069199\PPTImport928014258569\data\asimages\{284E4D8E-D035-4901-94E1-3125911FD1D3}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A8A1C8-80D6-4AF2-BA15-7B78ECFEC0EA}&quot;/&gt;&lt;isInvalidForFieldText val=&quot;0&quot;/&gt;&lt;Image&gt;&lt;filename val=&quot;C:\Users\VBADENHolcoJ\AppData\Local\Temp\1\CP928014069199Session\CPTrustFolder928014069199\PPTImport928014258569\data\asimages\{3EA8A1C8-80D6-4AF2-BA15-7B78ECFEC0EA}_2.png&quot;/&gt;&lt;left val=&quot;727&quot;/&gt;&lt;top val=&quot;687&quot;/&gt;&lt;width val=&quot;226&quot;/&gt;&lt;height val=&quot;4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D5C93B9-8495-4CC6-AFF8-E5C9774EED3C}&quot;/&gt;&lt;isInvalidForFieldText val=&quot;0&quot;/&gt;&lt;Image&gt;&lt;filename val=&quot;C:\Users\VBADENHolcoJ\AppData\Local\Temp\1\CP928014069199Session\CPTrustFolder928014069199\PPTImport928014258569\data\asimages\{9D5C93B9-8495-4CC6-AFF8-E5C9774EED3C}_3.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1&quot;/&gt;&lt;lineCharCount val=&quot;17&quot;/&gt;&lt;lineCharCount val=&quot;1&quot;/&gt;&lt;lineCharCount val=&quot;28&quot;/&gt;&lt;/TableIndex&gt;&lt;/ShapeTextInfo&gt;"/>
  <p:tag name="HTML_SHAPEINFO" val="&lt;ThreeDShapeInfo&gt;&lt;uuid val=&quot;{17314F31-8AB8-4C37-A27B-0D31F0A58B93}&quot;/&gt;&lt;isInvalidForFieldText val=&quot;0&quot;/&gt;&lt;Image&gt;&lt;filename val=&quot;C:\Users\VBADENHolcoJ\AppData\Local\Temp\1\CP928014069199Session\CPTrustFolder928014069199\PPTImport928014258569\data\asimages\{17314F31-8AB8-4C37-A27B-0D31F0A58B93}_3.png&quot;/&gt;&lt;left val=&quot;81&quot;/&gt;&lt;top val=&quot;212&quot;/&gt;&lt;width val=&quot;792&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20261E1-7D09-406B-9A68-CD1A7047D573}&quot;/&gt;&lt;isInvalidForFieldText val=&quot;0&quot;/&gt;&lt;Image&gt;&lt;filename val=&quot;C:\Users\VBADENHolcoJ\AppData\Local\Temp\1\CP928014069199Session\CPTrustFolder928014069199\PPTImport928014258569\data\asimages\{520261E1-7D09-406B-9A68-CD1A7047D573}_3.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84E4D8E-D035-4901-94E1-3125911FD1D3}&quot;/&gt;&lt;isInvalidForFieldText val=&quot;0&quot;/&gt;&lt;Image&gt;&lt;filename val=&quot;C:\Users\VBADENHolcoJ\AppData\Local\Temp\1\CP928014069199Session\CPTrustFolder928014069199\PPTImport928014258569\data\asimages\{284E4D8E-D035-4901-94E1-3125911FD1D3}_2.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A8A1C8-80D6-4AF2-BA15-7B78ECFEC0EA}&quot;/&gt;&lt;isInvalidForFieldText val=&quot;0&quot;/&gt;&lt;Image&gt;&lt;filename val=&quot;C:\Users\VBADENHolcoJ\AppData\Local\Temp\1\CP928014069199Session\CPTrustFolder928014069199\PPTImport928014258569\data\asimages\{3EA8A1C8-80D6-4AF2-BA15-7B78ECFEC0EA}_2.png&quot;/&gt;&lt;left val=&quot;727&quot;/&gt;&lt;top val=&quot;687&quot;/&gt;&lt;width val=&quot;226&quot;/&gt;&lt;height val=&quot;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5D5B9D49-163B-4F26-B16A-B26DDEB92DBE}&quot;/&gt;&lt;isInvalidForFieldText val=&quot;0&quot;/&gt;&lt;Image&gt;&lt;filename val=&quot;C:\Users\VBADENHolcoJ\AppData\Local\Temp\1\CP928014069199Session\CPTrustFolder928014069199\PPTImport928014258569\data\asimages\{5D5B9D49-163B-4F26-B16A-B26DDEB92DBE}_15.png&quot;/&gt;&lt;left val=&quot;0&quot;/&gt;&lt;top val=&quot;0&quot;/&gt;&lt;width val=&quot;1&quot;/&gt;&lt;height val=&quot;1&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521285-9D55-499B-B008-F49778517EEA}&quot;/&gt;&lt;isInvalidForFieldText val=&quot;0&quot;/&gt;&lt;Image&gt;&lt;filename val=&quot;C:\Users\VBADENHolcoJ\AppData\Local\Temp\1\CP928014069199Session\CPTrustFolder928014069199\PPTImport928014258569\data\asimages\{51521285-9D55-499B-B008-F49778517EEA}_15.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544C18B-9DB6-44B6-9BEA-2D905027720A}&quot;/&gt;&lt;isInvalidForFieldText val=&quot;0&quot;/&gt;&lt;Image&gt;&lt;filename val=&quot;C:\Users\VBADENHolcoJ\AppData\Local\Temp\1\CP928014069199Session\CPTrustFolder928014069199\PPTImport928014258569\data\asimages\{9544C18B-9DB6-44B6-9BEA-2D905027720A}_15.png&quot;/&gt;&lt;left val=&quot;0&quot;/&gt;&lt;top val=&quot;272&quot;/&gt;&lt;width val=&quot;961&quot;/&gt;&lt;height val=&quot;203&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Design Style Theme 2">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Style Theme 2" id="{C5BD25DC-0143-4CCF-A545-73E8ADC613D3}" vid="{5E701D01-C0B6-4B5B-8490-637E8CC6B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RO317-839076992-15112</_dlc_DocId>
    <_dlc_DocIdUrl xmlns="b62c6c12-24c5-4d47-ac4d-c5cc93bcdf7b">
      <Url>https://vaww.vashare.vba.va.gov/sites/SPTNCIO/focusedveterans/training/VSRvirtualtraining/_layouts/15/DocIdRedir.aspx?ID=RO317-839076992-15112</Url>
      <Description>RO317-839076992-15112</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E050F-F6DD-446A-BC54-722BE857956D}">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b62c6c12-24c5-4d47-ac4d-c5cc93bcdf7b"/>
    <ds:schemaRef ds:uri="http://www.w3.org/XML/1998/namespace"/>
  </ds:schemaRefs>
</ds:datastoreItem>
</file>

<file path=customXml/itemProps2.xml><?xml version="1.0" encoding="utf-8"?>
<ds:datastoreItem xmlns:ds="http://schemas.openxmlformats.org/officeDocument/2006/customXml" ds:itemID="{25DBE40C-E79F-4960-8CB6-C28E1CE322E4}">
  <ds:schemaRefs>
    <ds:schemaRef ds:uri="http://schemas.microsoft.com/sharepoint/events"/>
  </ds:schemaRefs>
</ds:datastoreItem>
</file>

<file path=customXml/itemProps3.xml><?xml version="1.0" encoding="utf-8"?>
<ds:datastoreItem xmlns:ds="http://schemas.openxmlformats.org/officeDocument/2006/customXml" ds:itemID="{F7950644-92ED-4E86-BDFC-5C32F4271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 Design Style Theme 2</Template>
  <TotalTime>9489</TotalTime>
  <Words>1626</Words>
  <Application>Microsoft Office PowerPoint</Application>
  <PresentationFormat>On-screen Show (4:3)</PresentationFormat>
  <Paragraphs>223</Paragraphs>
  <Slides>31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Symbol</vt:lpstr>
      <vt:lpstr>Tahoma</vt:lpstr>
      <vt:lpstr>Times New Roman</vt:lpstr>
      <vt:lpstr>Verdana</vt:lpstr>
      <vt:lpstr>VA Design Style Theme 2</vt:lpstr>
      <vt:lpstr>Evaluating Evidence</vt:lpstr>
      <vt:lpstr>Course Agenda</vt:lpstr>
      <vt:lpstr>Introduction to “Evaluating Evidence”</vt:lpstr>
      <vt:lpstr>Purpose of Lesson</vt:lpstr>
      <vt:lpstr>Lesson Objectives</vt:lpstr>
      <vt:lpstr>Motivation</vt:lpstr>
      <vt:lpstr>References</vt:lpstr>
      <vt:lpstr>Topic 1: Evaluating Evidence</vt:lpstr>
      <vt:lpstr>Definition: Evidence</vt:lpstr>
      <vt:lpstr>Evaluation Evidence</vt:lpstr>
      <vt:lpstr>Properly Evaluating Evidence</vt:lpstr>
      <vt:lpstr>Benefits to Claims Processing</vt:lpstr>
      <vt:lpstr>Identifying Facts from Evidence</vt:lpstr>
      <vt:lpstr>Identifying the Issues and Facts Required</vt:lpstr>
      <vt:lpstr>Non-Relevant Evidence</vt:lpstr>
      <vt:lpstr>Identify Relevancy of Identified Evidence</vt:lpstr>
      <vt:lpstr>Documenting Non-Relevant Evidence</vt:lpstr>
      <vt:lpstr>Facts and Laws Guide Development</vt:lpstr>
      <vt:lpstr>Knowledge Check</vt:lpstr>
      <vt:lpstr>Topic 2: Determining Relevancy of Records</vt:lpstr>
      <vt:lpstr>Definition: Relevant Records</vt:lpstr>
      <vt:lpstr>Relevancy of Records</vt:lpstr>
      <vt:lpstr>Relevancy of Records</vt:lpstr>
      <vt:lpstr>How to Determine Relevancy</vt:lpstr>
      <vt:lpstr>Clinical Records for SC Mental Disorder</vt:lpstr>
      <vt:lpstr>Documenting Non-Relevant Evidence</vt:lpstr>
      <vt:lpstr>Knowledge Check</vt:lpstr>
      <vt:lpstr>Scenario 1 – Are the Records Relevant</vt:lpstr>
      <vt:lpstr>Scenario 2 – Are the Records Relevant</vt:lpstr>
      <vt:lpstr>Scenario 3 – Are the Records Relevant</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Evidence PowerPoint Presentation</dc:title>
  <dc:subject>VSR</dc:subject>
  <dc:creator>Department of Veterans Affairs, Veterans Benefits Administration, Compensation Service, STAFF</dc:creator>
  <cp:keywords>evaluating evidence, evaluate, evidence, evidentiary requirements, evidentiary elements, evidentiary, elements, evidence considerations, exam, exams, examination, examinations, opinion, opinions, medical opinion, link, nexus, relevant records, relevant, relevancy, relevance, duty to assist, direct, symptoms, continuous symptoms, diagnosis, diagnosed, service treatment records, STRs, lay evidence, medical evidence, competent, credible, credibility, indication, association, adequate, sufficient, secondary, aggravation, aggravated, presumption of soundness, baseline, increase</cp:keywords>
  <dc:description>This lesson introduces employees to the functions of the body systems.</dc:description>
  <cp:lastModifiedBy>Kathy Poole</cp:lastModifiedBy>
  <cp:revision>512</cp:revision>
  <dcterms:created xsi:type="dcterms:W3CDTF">2014-04-30T02:32:11Z</dcterms:created>
  <dcterms:modified xsi:type="dcterms:W3CDTF">2020-09-23T15:42:01Z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0e51e03e-5f32-436c-a902-297410b2b273</vt:lpwstr>
  </property>
</Properties>
</file>