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  <p:sldMasterId id="2147483690" r:id="rId6"/>
  </p:sldMasterIdLst>
  <p:notesMasterIdLst>
    <p:notesMasterId r:id="rId30"/>
  </p:notesMasterIdLst>
  <p:handoutMasterIdLst>
    <p:handoutMasterId r:id="rId31"/>
  </p:handoutMasterIdLst>
  <p:sldIdLst>
    <p:sldId id="257" r:id="rId7"/>
    <p:sldId id="258" r:id="rId8"/>
    <p:sldId id="259" r:id="rId9"/>
    <p:sldId id="261" r:id="rId10"/>
    <p:sldId id="287" r:id="rId11"/>
    <p:sldId id="289" r:id="rId12"/>
    <p:sldId id="262" r:id="rId13"/>
    <p:sldId id="284" r:id="rId14"/>
    <p:sldId id="285" r:id="rId15"/>
    <p:sldId id="266" r:id="rId16"/>
    <p:sldId id="267" r:id="rId17"/>
    <p:sldId id="268" r:id="rId18"/>
    <p:sldId id="269" r:id="rId19"/>
    <p:sldId id="270" r:id="rId20"/>
    <p:sldId id="272" r:id="rId21"/>
    <p:sldId id="288" r:id="rId22"/>
    <p:sldId id="273" r:id="rId23"/>
    <p:sldId id="277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6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Maintaining Objectivity III.iv.3.A.7.e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798395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74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62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6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72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05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24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9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2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18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2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84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gi-bin/text-idx?SID=ad275643432556b9dda942343fb89296&amp;mc=true&amp;node=pt38.1.3&amp;rgn=div58#se38.1.3_1303" TargetMode="External"/><Relationship Id="rId2" Type="http://schemas.openxmlformats.org/officeDocument/2006/relationships/hyperlink" Target="http://www.ecfr.gov/cgi-bin/text-idx?SID=ad275643432556b9dda942343fb89296&amp;mc=true&amp;node=pt38.1.3&amp;rgn=div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fr.gov/cgi-bin/text-idx?SID=ad275643432556b9dda942343fb89296&amp;mc=true&amp;node=pt38.1.4&amp;rgn=div5#se38.1.4_16" TargetMode="External"/><Relationship Id="rId5" Type="http://schemas.openxmlformats.org/officeDocument/2006/relationships/hyperlink" Target="https://www.ecfr.gov/cgi-bin/text-idx?SID=ad275643432556b9dda942343fb89296&amp;mc=true&amp;node=pt38.1.4&amp;rgn=div5#se38.1.4_12" TargetMode="External"/><Relationship Id="rId4" Type="http://schemas.openxmlformats.org/officeDocument/2006/relationships/hyperlink" Target="https://www.ecfr.gov/cgi-bin/text-idx?SID=ad275643432556b9dda942343fb89296&amp;mc=true&amp;node=pt38.1.3&amp;rgn=div58#se38.1.3_130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aww.vrm.km.va.gov/system/templates/selfservice/va_kanew/help/agent/locale/en-US/portal/554400000001034/content/554400000014836/Jandreau-v.-Nicholson,-Jul-3,-2007,-492-F.3d-1372" TargetMode="External"/><Relationship Id="rId2" Type="http://schemas.openxmlformats.org/officeDocument/2006/relationships/hyperlink" Target="http://vbaw.vba.va.gov/bl/21/advisory/CAVCDAD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\\vaww.vba.esp.va.gov@SSL\DavWWWRoot\sites\SPTNCIO\focusedveterans\training\VSRvirtualtraining\Curriculum%20Library\(RVSR%20Challenge)%20DBQ%20and%20Requesting%20Medical%20Opinions%20-\Final%20Documents\DBQ%20and%20Medical%20Opinion%20Requests%20RVSR%20IWT_NEW_N.Atterole.pptx" TargetMode="External"/><Relationship Id="rId4" Type="http://schemas.openxmlformats.org/officeDocument/2006/relationships/hyperlink" Target="https://vaww.compensation.pension.km.va.gov/system/templates/selfservice/va_ka/portal.html?encodedHash=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aww.vrm.km.va.gov/system/templates/selfservice/va_kanew/help/agent/locale/en-US/portal/554400000001034/content/554400000014203/M21-1-Part-III-Subpart-iv-Chapter-5-Section-A-Principles-of-Reviewing-Evidence-and-Decision-Making#2" TargetMode="External"/><Relationship Id="rId2" Type="http://schemas.openxmlformats.org/officeDocument/2006/relationships/hyperlink" Target="https://vaww.compensation.pension.km.va.gov/system/templates/selfservice/va_ka/portal.html?encodedHash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bacoweb03.dva.va.gov/bl/21/DBQ/default.as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bacoweb03.dva.va.gov/bl/21/DBQ/DBQByDisab.asp" TargetMode="External"/><Relationship Id="rId2" Type="http://schemas.openxmlformats.org/officeDocument/2006/relationships/hyperlink" Target="http://vbacoweb03.dva.va.gov/bl/21/DBQ/default.asp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vbacoweb03.dva.va.gov/bl/21/DBQ/whatsnew.asp?rows=20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2018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15091" y="4953000"/>
            <a:ext cx="1023306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Disability Benefits Questionnaires (DBQs) and Requesting Medical Opinions</a:t>
            </a:r>
            <a:endParaRPr lang="en-US" sz="6600" i="1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non-DBQ Evidence in Disability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256" y="1470227"/>
            <a:ext cx="11507056" cy="47452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dirty="0">
              <a:solidFill>
                <a:srgbClr val="002060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altLang="en-US" dirty="0">
              <a:solidFill>
                <a:srgbClr val="002060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Thoroughly review private and VA medical records (to include completed DBQs) submitted in support of a claim.</a:t>
            </a:r>
          </a:p>
          <a:p>
            <a:pPr>
              <a:lnSpc>
                <a:spcPct val="90000"/>
              </a:lnSpc>
            </a:pPr>
            <a:endParaRPr lang="en-US" altLang="en-US" dirty="0">
              <a:solidFill>
                <a:srgbClr val="002060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Make a disability determination when the records are sufficient.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2060"/>
                </a:solidFill>
                <a:cs typeface="Arial" charset="0"/>
              </a:rPr>
              <a:t>Additional disability examinations will be requested when the available evidence is not sufficient to decide the claim.</a:t>
            </a:r>
            <a:endParaRPr lang="en-US" alt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4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Insufficient Examinations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982" y="1489753"/>
            <a:ext cx="11517330" cy="4808305"/>
          </a:xfrm>
        </p:spPr>
        <p:txBody>
          <a:bodyPr>
            <a:normAutofit/>
          </a:bodyPr>
          <a:lstStyle/>
          <a:p>
            <a:r>
              <a:rPr lang="en-US" dirty="0"/>
              <a:t>Examinations lacking required information are insufficient for rating purposes.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i="1" dirty="0"/>
              <a:t>incomplete</a:t>
            </a:r>
            <a:r>
              <a:rPr lang="en-US" dirty="0"/>
              <a:t> examination is not necessarily </a:t>
            </a:r>
            <a:r>
              <a:rPr lang="en-US" i="1" dirty="0"/>
              <a:t>insufficient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Return insufficient examinations to the examiner for resolution.</a:t>
            </a:r>
          </a:p>
          <a:p>
            <a:endParaRPr lang="en-US" dirty="0"/>
          </a:p>
          <a:p>
            <a:r>
              <a:rPr lang="en-US" dirty="0"/>
              <a:t>Follow procedural guidance for returning examination reports through CAPRI, CAATS, and/or VBMS.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6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Acceptable Clinical Evidence (ACE)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rgbClr val="002060"/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Joint effort by VBA &amp; VHA</a:t>
            </a:r>
          </a:p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rgbClr val="002060"/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Allows VHA examiners to complete DBQs based on available records &amp; by telephone </a:t>
            </a:r>
          </a:p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rgbClr val="002060"/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rgbClr val="002060"/>
                </a:solidFill>
              </a:rPr>
              <a:t>Not available for contract examiners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1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Examination Requests and 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Notes the use of ACE</a:t>
            </a:r>
          </a:p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Specifically identifies evidence material to report findings or opinion</a:t>
            </a:r>
          </a:p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Documents rationale for relying on ACE</a:t>
            </a:r>
          </a:p>
          <a:p>
            <a:pPr marL="457200" indent="-457200">
              <a:spcBef>
                <a:spcPct val="0"/>
              </a:spcBef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If insufficient exam, follow same DBQ process for insufficient in-person examination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Prohibitions on Using 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56" y="1876108"/>
            <a:ext cx="11640207" cy="4729654"/>
          </a:xfrm>
        </p:spPr>
        <p:txBody>
          <a:bodyPr>
            <a:normAutofit/>
          </a:bodyPr>
          <a:lstStyle/>
          <a:p>
            <a:pPr marL="457200" indent="-457200"/>
            <a:r>
              <a:rPr lang="en-US" altLang="en-US" dirty="0">
                <a:solidFill>
                  <a:srgbClr val="002060"/>
                </a:solidFill>
              </a:rPr>
              <a:t>VBA specifically requires in-person exam</a:t>
            </a: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marL="457200" indent="-457200"/>
            <a:r>
              <a:rPr lang="en-US" altLang="en-US" dirty="0">
                <a:solidFill>
                  <a:srgbClr val="002060"/>
                </a:solidFill>
              </a:rPr>
              <a:t>BVA remand</a:t>
            </a: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marL="457200" indent="-457200"/>
            <a:r>
              <a:rPr lang="en-US" altLang="en-US" dirty="0">
                <a:solidFill>
                  <a:srgbClr val="002060"/>
                </a:solidFill>
              </a:rPr>
              <a:t>Pre-discharge claim</a:t>
            </a:r>
          </a:p>
          <a:p>
            <a:pPr marL="457200" indent="-457200"/>
            <a:endParaRPr lang="en-US" altLang="en-US" dirty="0">
              <a:solidFill>
                <a:srgbClr val="002060"/>
              </a:solidFill>
            </a:endParaRPr>
          </a:p>
          <a:p>
            <a:pPr marL="457200" indent="-457200"/>
            <a:r>
              <a:rPr lang="en-US" altLang="en-US" dirty="0">
                <a:solidFill>
                  <a:srgbClr val="002060"/>
                </a:solidFill>
              </a:rPr>
              <a:t>Electronic medical records not available to VHA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68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Opinion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Medical opinions exist to answer the question “can I grant service connection for this disability?”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Sufficient medical opinions have two components: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 marL="1771650" lvl="3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etiology determination, and</a:t>
            </a:r>
          </a:p>
          <a:p>
            <a:pPr marL="1771650" lvl="3" indent="-514350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1650" lvl="3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valid medical rationale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1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Medical Opinions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specific purposes of medical opinions include:</a:t>
            </a:r>
          </a:p>
          <a:p>
            <a:endParaRPr lang="en-US" dirty="0"/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reconciliation of conflicting medical evidence,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a link (nexus) between current disabilities and events in military service,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a causal relationship between separate disabilities, and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permanent aggravation of a pre-existing or nonservice-connected disability by events in military service or service-connected disabilities, respectively.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12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Opinion Requests Must Contain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request for a medical opinion should be clear as to the specific information or opinion that is being requested.</a:t>
            </a:r>
          </a:p>
          <a:p>
            <a:endParaRPr lang="en-US" dirty="0"/>
          </a:p>
          <a:p>
            <a:r>
              <a:rPr lang="en-US" dirty="0"/>
              <a:t>Direct the examiner to review the folder (electronic or paper), and provide a medical rationale for any opinion rendered.</a:t>
            </a:r>
          </a:p>
          <a:p>
            <a:endParaRPr lang="en-US" dirty="0"/>
          </a:p>
          <a:p>
            <a:r>
              <a:rPr lang="en-US" dirty="0"/>
              <a:t>Identify pertinent evidence for examiner review.</a:t>
            </a:r>
          </a:p>
          <a:p>
            <a:endParaRPr lang="en-US" dirty="0"/>
          </a:p>
          <a:p>
            <a:r>
              <a:rPr lang="en-US" dirty="0"/>
              <a:t>Request the opinion using a legally recognized phrase (“is it at least as likely as not…”).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8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Improper Medical Opinion Requests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43050"/>
            <a:ext cx="11430000" cy="4508501"/>
          </a:xfrm>
        </p:spPr>
        <p:txBody>
          <a:bodyPr/>
          <a:lstStyle/>
          <a:p>
            <a:pPr marL="226314">
              <a:spcBef>
                <a:spcPts val="120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determinations vs. medical determinations</a:t>
            </a:r>
            <a:endParaRPr lang="en-US" altLang="en-US" dirty="0"/>
          </a:p>
          <a:p>
            <a:pPr marL="626364" lvl="1">
              <a:spcBef>
                <a:spcPts val="120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right knee strain service connected?</a:t>
            </a:r>
          </a:p>
          <a:p>
            <a:pPr marL="626364" lvl="1">
              <a:spcBef>
                <a:spcPts val="120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current right knee strain at least as likely as not due to/caused by the right knee injury during active duty service?</a:t>
            </a:r>
          </a:p>
          <a:p>
            <a:pPr marL="626364" lvl="1">
              <a:spcBef>
                <a:spcPts val="1200"/>
              </a:spcBef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0614" indent="-457200">
              <a:spcBef>
                <a:spcPts val="120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VBA acronyms, abbreviations, or jargon</a:t>
            </a:r>
          </a:p>
          <a:p>
            <a:pPr marL="740664" lvl="1" indent="-457200">
              <a:spcBef>
                <a:spcPts val="1200"/>
              </a:spcBef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0614" indent="-457200">
              <a:spcBef>
                <a:spcPts val="120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 biased tone or an indication that a particular outcome is preferred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3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Considerations for Claims Based on Aggravation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2112964"/>
            <a:ext cx="10945906" cy="4262437"/>
          </a:xfrm>
        </p:spPr>
        <p:txBody>
          <a:bodyPr/>
          <a:lstStyle/>
          <a:p>
            <a:r>
              <a:rPr lang="en-US" altLang="en-US" dirty="0"/>
              <a:t>There are two types of service connection based on aggravation:</a:t>
            </a:r>
          </a:p>
          <a:p>
            <a:pPr lvl="1"/>
            <a:endParaRPr lang="en-US" altLang="en-US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lvl="1"/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Aggravation of a condition that pre-existed entrance into service under 38 CFR § 3.306</a:t>
            </a:r>
          </a:p>
          <a:p>
            <a:pPr lvl="1"/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Aggravation of a nonservice-connected disability by a service-connected disability under </a:t>
            </a:r>
            <a:r>
              <a:rPr lang="en-US" alt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Allen v. Brown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precursor to the amended 38 CFR § 3.310(b)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546" y="1500027"/>
            <a:ext cx="11322121" cy="47672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Upon completion of the training and given access to appropriate resources, the RVSR will:  </a:t>
            </a:r>
          </a:p>
          <a:p>
            <a:endParaRPr lang="en-US" dirty="0"/>
          </a:p>
          <a:p>
            <a:r>
              <a:rPr lang="en-US" dirty="0"/>
              <a:t>locate and identify appropriate DBQs for each body system,</a:t>
            </a:r>
          </a:p>
          <a:p>
            <a:r>
              <a:rPr lang="en-US" dirty="0"/>
              <a:t>identify when an examination, a medical opinion, or both are required to fulfill the duty to assist, and</a:t>
            </a:r>
          </a:p>
          <a:p>
            <a:r>
              <a:rPr lang="en-US" dirty="0"/>
              <a:t>determine appropriate medical opinion request types for a variety of claims.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In-Service Aggravation of Pre-Service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9114"/>
            <a:ext cx="11164421" cy="4262437"/>
          </a:xfrm>
        </p:spPr>
        <p:txBody>
          <a:bodyPr/>
          <a:lstStyle/>
          <a:p>
            <a:r>
              <a:rPr lang="en-US" dirty="0"/>
              <a:t>Permanent increase in severity beyond normal progression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Two presumptions (rebuttable only by clear and unmistakable evidence):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presumption of soundness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presumption of aggravation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Deduct the entrance disability evaluation from the current disability evaluation, unless…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58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NSC, Secondary, or </a:t>
            </a:r>
            <a:r>
              <a:rPr lang="en-US" i="1" dirty="0"/>
              <a:t>Allen</a:t>
            </a:r>
            <a:r>
              <a:rPr lang="en-US" dirty="0"/>
              <a:t> Aggravation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789114"/>
            <a:ext cx="11240621" cy="4262437"/>
          </a:xfrm>
        </p:spPr>
        <p:txBody>
          <a:bodyPr/>
          <a:lstStyle/>
          <a:p>
            <a:r>
              <a:rPr lang="en-US" dirty="0"/>
              <a:t>Permanent increase in severity of an NSC disability due to an SC disability</a:t>
            </a:r>
          </a:p>
          <a:p>
            <a:endParaRPr lang="en-US" dirty="0"/>
          </a:p>
          <a:p>
            <a:r>
              <a:rPr lang="en-US" dirty="0"/>
              <a:t>Medical evidence is required to establish a baseline, either: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onset of aggravation, 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soon as possible after aggravation before the date of evidence showing current level of severity.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Deduct the baseline evaluation from the current evaluation in all cases.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95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Medical Opinions (IMOs) </a:t>
            </a:r>
            <a:br>
              <a:rPr lang="en-US" dirty="0"/>
            </a:br>
            <a:r>
              <a:rPr lang="en-US" dirty="0"/>
              <a:t>under 38 CFR § 3.328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627" y="1520576"/>
            <a:ext cx="11507056" cy="4818580"/>
          </a:xfrm>
        </p:spPr>
        <p:txBody>
          <a:bodyPr>
            <a:normAutofit/>
          </a:bodyPr>
          <a:lstStyle/>
          <a:p>
            <a:endParaRPr lang="en-US" altLang="en-US" dirty="0"/>
          </a:p>
          <a:p>
            <a:r>
              <a:rPr lang="en-US" altLang="en-US" dirty="0"/>
              <a:t>An IMO may be obtained from medical experts who are </a:t>
            </a:r>
            <a:r>
              <a:rPr lang="en-US" altLang="en-US" b="1" i="1" dirty="0"/>
              <a:t>not</a:t>
            </a:r>
            <a:r>
              <a:rPr lang="en-US" altLang="en-US" dirty="0"/>
              <a:t> VA employees, if warranted by the medical complexity or controversy of a pending claim.</a:t>
            </a:r>
          </a:p>
          <a:p>
            <a:endParaRPr lang="en-US" altLang="en-US" dirty="0"/>
          </a:p>
          <a:p>
            <a:r>
              <a:rPr lang="en-US" altLang="en-US" dirty="0"/>
              <a:t>Regional offices, claimants, and representatives can request an IMO.</a:t>
            </a:r>
          </a:p>
          <a:p>
            <a:endParaRPr lang="en-US" altLang="en-US" dirty="0"/>
          </a:p>
          <a:p>
            <a:r>
              <a:rPr lang="en-US" altLang="en-US" dirty="0"/>
              <a:t>Ulitmate determination of merit lies with Compensation Service (211).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94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308" y="2054794"/>
            <a:ext cx="3956647" cy="373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38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078" y="1530850"/>
            <a:ext cx="11548153" cy="4736386"/>
          </a:xfrm>
        </p:spPr>
        <p:txBody>
          <a:bodyPr>
            <a:normAutofit lnSpcReduction="10000"/>
          </a:bodyPr>
          <a:lstStyle/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38 CFR §3.159 Department of Veterans Affairs assistance in developing claims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38 CFR §3.303 Principles relating to service connection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4"/>
              </a:rPr>
              <a:t>38 CFR §3.304 Direct service connection; wartime and peacetime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38 CFR § 3.306 Aggravation of preservice disability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38 CFR § 3.310 Disabilities that are proximately due to, or aggravated by, service-connected disease or injury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38 CFR §3.326 Examinations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5"/>
              </a:rPr>
              <a:t>38 CFR §4.2 Interpretation of examination reports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ClrTx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6"/>
              </a:rPr>
              <a:t>38 CFR §4.6 Evaluation of Evidence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0" y="1789114"/>
            <a:ext cx="11507637" cy="4262437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en-US" i="1" u="sng" dirty="0">
                <a:hlinkClick r:id="rId2"/>
              </a:rPr>
              <a:t>Allen v. Brown</a:t>
            </a:r>
            <a:r>
              <a:rPr lang="en-US" u="sng" dirty="0">
                <a:hlinkClick r:id="rId2"/>
              </a:rPr>
              <a:t>, No. 93-245, March 17, 1995</a:t>
            </a:r>
            <a:endParaRPr lang="en-US" dirty="0"/>
          </a:p>
          <a:p>
            <a:pPr lvl="0" hangingPunct="0"/>
            <a:r>
              <a:rPr lang="en-US" i="1" u="sng" dirty="0">
                <a:hlinkClick r:id="rId2"/>
              </a:rPr>
              <a:t>Charles v. </a:t>
            </a:r>
            <a:r>
              <a:rPr lang="en-US" i="1" u="sng" dirty="0" err="1">
                <a:hlinkClick r:id="rId2"/>
              </a:rPr>
              <a:t>Principi</a:t>
            </a:r>
            <a:r>
              <a:rPr lang="en-US" u="sng" dirty="0">
                <a:hlinkClick r:id="rId2"/>
              </a:rPr>
              <a:t>,</a:t>
            </a:r>
            <a:r>
              <a:rPr lang="en-US" i="1" u="sng" dirty="0">
                <a:hlinkClick r:id="rId2"/>
              </a:rPr>
              <a:t> </a:t>
            </a:r>
            <a:r>
              <a:rPr lang="en-US" u="sng" dirty="0">
                <a:hlinkClick r:id="rId2"/>
              </a:rPr>
              <a:t>No. 01-1536, October 3, 2002</a:t>
            </a:r>
            <a:endParaRPr lang="en-US" dirty="0"/>
          </a:p>
          <a:p>
            <a:pPr lvl="0" hangingPunct="0"/>
            <a:r>
              <a:rPr lang="en-US" i="1" u="sng" dirty="0">
                <a:hlinkClick r:id="rId2"/>
              </a:rPr>
              <a:t>Duenas v. </a:t>
            </a:r>
            <a:r>
              <a:rPr lang="en-US" i="1" u="sng" dirty="0" err="1">
                <a:hlinkClick r:id="rId2"/>
              </a:rPr>
              <a:t>Principi</a:t>
            </a:r>
            <a:r>
              <a:rPr lang="en-US" u="sng" dirty="0">
                <a:hlinkClick r:id="rId2"/>
              </a:rPr>
              <a:t>, No. 03-1251, December 15, 2004</a:t>
            </a:r>
            <a:endParaRPr lang="en-US" dirty="0"/>
          </a:p>
          <a:p>
            <a:pPr lvl="0" hangingPunct="0"/>
            <a:r>
              <a:rPr lang="en-US" i="1" u="sng" dirty="0" err="1">
                <a:hlinkClick r:id="rId2"/>
              </a:rPr>
              <a:t>McLendon</a:t>
            </a:r>
            <a:r>
              <a:rPr lang="en-US" i="1" u="sng" dirty="0">
                <a:hlinkClick r:id="rId2"/>
              </a:rPr>
              <a:t> v. Nicholson</a:t>
            </a:r>
            <a:r>
              <a:rPr lang="en-US" u="sng" dirty="0">
                <a:hlinkClick r:id="rId2"/>
              </a:rPr>
              <a:t>, No. 04-0185, June 5, 2006</a:t>
            </a:r>
            <a:endParaRPr lang="en-US" dirty="0"/>
          </a:p>
          <a:p>
            <a:pPr lvl="0" hangingPunct="0"/>
            <a:r>
              <a:rPr lang="en-US" i="1" u="sng" dirty="0">
                <a:hlinkClick r:id="rId3"/>
              </a:rPr>
              <a:t>Jandreau v. Nicholson</a:t>
            </a:r>
            <a:r>
              <a:rPr lang="en-US" u="sng" dirty="0">
                <a:hlinkClick r:id="rId3"/>
              </a:rPr>
              <a:t>, 492 F. 3d 1372, 1377  (Fed. Cir. 2007)</a:t>
            </a:r>
            <a:endParaRPr lang="en-US" dirty="0"/>
          </a:p>
          <a:p>
            <a:pPr lvl="0" hangingPunct="0"/>
            <a:r>
              <a:rPr lang="en-US" i="1" u="sng" dirty="0" err="1">
                <a:hlinkClick r:id="rId4"/>
              </a:rPr>
              <a:t>Gardin</a:t>
            </a:r>
            <a:r>
              <a:rPr lang="en-US" i="1" u="sng" dirty="0">
                <a:hlinkClick r:id="rId4"/>
              </a:rPr>
              <a:t> v. Shinseki</a:t>
            </a:r>
            <a:r>
              <a:rPr lang="en-US" u="sng" dirty="0">
                <a:hlinkClick r:id="rId4"/>
              </a:rPr>
              <a:t>, 613 F. 3d 1374, July 16, 2010</a:t>
            </a:r>
            <a:endParaRPr lang="en-US" dirty="0"/>
          </a:p>
          <a:p>
            <a:pPr lvl="0" hangingPunct="0"/>
            <a:r>
              <a:rPr lang="en-US" i="1" u="sng" dirty="0">
                <a:hlinkClick r:id="rId5"/>
              </a:rPr>
              <a:t>Jones v. Shinseki</a:t>
            </a:r>
            <a:r>
              <a:rPr lang="en-US" u="sng" dirty="0">
                <a:hlinkClick r:id="rId5"/>
              </a:rPr>
              <a:t>,</a:t>
            </a:r>
            <a:r>
              <a:rPr lang="en-US" i="1" u="sng" dirty="0">
                <a:hlinkClick r:id="rId5"/>
              </a:rPr>
              <a:t> </a:t>
            </a:r>
            <a:r>
              <a:rPr lang="en-US" u="sng" dirty="0">
                <a:hlinkClick r:id="rId5"/>
              </a:rPr>
              <a:t>23 Vet App. 382, March 23, 2010</a:t>
            </a:r>
            <a:endParaRPr lang="en-US" dirty="0"/>
          </a:p>
          <a:p>
            <a:pPr lvl="0" hangingPunct="0"/>
            <a:r>
              <a:rPr lang="en-US" i="1" u="sng" dirty="0">
                <a:hlinkClick r:id="rId2"/>
              </a:rPr>
              <a:t>Walker v. Shinseki</a:t>
            </a:r>
            <a:r>
              <a:rPr lang="en-US" u="sng" dirty="0">
                <a:hlinkClick r:id="rId2"/>
              </a:rPr>
              <a:t>, No. 2011-7184, February 21, 2013</a:t>
            </a:r>
            <a:endParaRPr lang="en-US" dirty="0"/>
          </a:p>
          <a:p>
            <a:pPr lvl="0" hangingPunct="0"/>
            <a:r>
              <a:rPr lang="en-US" i="1" u="sng" dirty="0">
                <a:hlinkClick r:id="rId2"/>
              </a:rPr>
              <a:t>Waters </a:t>
            </a:r>
            <a:r>
              <a:rPr lang="en-US" u="sng" dirty="0">
                <a:hlinkClick r:id="rId2"/>
              </a:rPr>
              <a:t>v. Shinseki, No. 2009-7071, April 6,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5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5" y="1789114"/>
            <a:ext cx="11524890" cy="42624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>
                <a:hlinkClick r:id="rId2"/>
              </a:rPr>
              <a:t>M21- Part I.1.C. – Requesting Records</a:t>
            </a: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hlinkClick r:id="rId2"/>
              </a:rPr>
              <a:t>M21-1 Part III, Subpart iv.3.A. –  Examinations</a:t>
            </a: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hlinkClick r:id="rId3"/>
              </a:rPr>
              <a:t>M21-1 Part III, Subpart iv.5.A. – Principles of Reviewing Evidence and Decision Making</a:t>
            </a: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hlinkClick r:id="rId2"/>
              </a:rPr>
              <a:t>M21-1 Part IV, Subpart ii.2.B: Determining Service Connection</a:t>
            </a: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hlinkClick r:id="rId2"/>
              </a:rPr>
              <a:t>M21-1 Part IV, Subpart ii.2.F: Compensation Based on Individual Unemployability</a:t>
            </a: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hlinkClick r:id="rId4"/>
              </a:rPr>
              <a:t>Disability Benefits Questionnaires Switchboard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Examinations and Medical Opinions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496" y="1466193"/>
            <a:ext cx="11687503" cy="490307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Examinations and medical opinions are pieces of evidence that support </a:t>
            </a:r>
            <a:r>
              <a:rPr lang="en-US" i="1" dirty="0"/>
              <a:t>findings of fact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Adjudicators use findings of fact to support </a:t>
            </a:r>
            <a:r>
              <a:rPr lang="en-US" i="1" dirty="0"/>
              <a:t>conclusions of law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Evidence must meet a </a:t>
            </a:r>
            <a:r>
              <a:rPr lang="en-US" i="1" dirty="0"/>
              <a:t>standard of evidentiary proof</a:t>
            </a:r>
            <a:r>
              <a:rPr lang="en-US" dirty="0"/>
              <a:t> to the level of </a:t>
            </a:r>
            <a:r>
              <a:rPr lang="en-US" i="1" dirty="0"/>
              <a:t>relative equipoise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1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Benefits Questionnaire (DBQ)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353" y="1500996"/>
            <a:ext cx="11207443" cy="48484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DBQs (and other pieces of medical evidence) exist to answer the question “what percentage should I assign?”</a:t>
            </a:r>
          </a:p>
          <a:p>
            <a:endParaRPr lang="en-US" dirty="0"/>
          </a:p>
          <a:p>
            <a:r>
              <a:rPr lang="en-US" dirty="0"/>
              <a:t>DBQs are derived directly from the disability rating criteria in the VA Schedule for Rating Disabilities.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DBQs enable private physicians to provide disability assessment information. </a:t>
            </a:r>
          </a:p>
          <a:p>
            <a:endParaRPr lang="en-US" dirty="0"/>
          </a:p>
          <a:p>
            <a:r>
              <a:rPr lang="en-US" dirty="0"/>
              <a:t>DBQs from private physicians may preclude the need for VA exams in many cases; however, weigh and evaluate all evidence – not just the DBQ.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7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and Reviewing DBQs for 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174" y="1530850"/>
            <a:ext cx="11424863" cy="477748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hlinkClick r:id="rId2"/>
              </a:rPr>
              <a:t>Disability Benefits Questionnaire (DBQ) Switchboard </a:t>
            </a:r>
            <a:r>
              <a:rPr lang="en-US" dirty="0"/>
              <a:t>contains all internal and public use DBQs currently in circulation.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hlinkClick r:id="rId3"/>
              </a:rPr>
              <a:t>Index of DBQ/Exams by Disability</a:t>
            </a:r>
            <a:r>
              <a:rPr lang="en-US" dirty="0"/>
              <a:t> has a search function that can be a helpful starting point.</a:t>
            </a:r>
          </a:p>
          <a:p>
            <a:endParaRPr lang="en-US" dirty="0"/>
          </a:p>
          <a:p>
            <a:r>
              <a:rPr lang="en-US" dirty="0"/>
              <a:t>The “</a:t>
            </a:r>
            <a:r>
              <a:rPr lang="en-US" dirty="0">
                <a:hlinkClick r:id="rId4"/>
              </a:rPr>
              <a:t>What’s New</a:t>
            </a:r>
            <a:r>
              <a:rPr lang="en-US" dirty="0"/>
              <a:t>” archive documents changes to DBQs from May 23, 2011 to the present day.</a:t>
            </a:r>
          </a:p>
          <a:p>
            <a:endParaRPr lang="en-US" dirty="0"/>
          </a:p>
          <a:p>
            <a:r>
              <a:rPr lang="en-US" dirty="0"/>
              <a:t>Certain DBQs are not authorized for use by non-VA providers.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4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DBQ Evidence in Disability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342" y="1789114"/>
            <a:ext cx="11404121" cy="426243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Review the totality of the evidence in making disability determinations.</a:t>
            </a:r>
          </a:p>
          <a:p>
            <a:endParaRPr lang="en-US" dirty="0"/>
          </a:p>
          <a:p>
            <a:r>
              <a:rPr lang="en-US" dirty="0"/>
              <a:t>It is improper to “exclude” evidence solely due to its source.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Exercise the same weighing of probative value for internal-use DBQs that are completed by a non-VA provider.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15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6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2D2DB9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t0000000">
  <a:themeElements>
    <a:clrScheme name="Custom 5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2D2DB9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RO317-839076992-11408</_dlc_DocId>
    <_dlc_DocIdUrl xmlns="b62c6c12-24c5-4d47-ac4d-c5cc93bcdf7b">
      <Url>https://vaww.vashare.vba.va.gov/sites/SPTNCIO/focusedveterans/training/VSRvirtualtraining/_layouts/15/DocIdRedir.aspx?ID=RO317-839076992-11408</Url>
      <Description>RO317-839076992-11408</Description>
    </_dlc_DocIdUrl>
  </documentManagement>
</p:properties>
</file>

<file path=customXml/itemProps1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BB73BB-CDF9-4A1E-9256-B4F0F0280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42481D-627E-4EC6-BCC2-1CBC808DA1D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35E050F-F6DD-446A-BC54-722BE857956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b62c6c12-24c5-4d47-ac4d-c5cc93bcdf7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8896</TotalTime>
  <Words>1310</Words>
  <Application>Microsoft Office PowerPoint</Application>
  <PresentationFormat>Widescreen</PresentationFormat>
  <Paragraphs>194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Tahoma</vt:lpstr>
      <vt:lpstr>Times New Roman</vt:lpstr>
      <vt:lpstr>Wingdings</vt:lpstr>
      <vt:lpstr>Ppt0000000</vt:lpstr>
      <vt:lpstr>1_Ppt0000000</vt:lpstr>
      <vt:lpstr>PowerPoint Presentation</vt:lpstr>
      <vt:lpstr>Objectives</vt:lpstr>
      <vt:lpstr>References</vt:lpstr>
      <vt:lpstr>References</vt:lpstr>
      <vt:lpstr>References</vt:lpstr>
      <vt:lpstr>Purpose of Examinations and Medical Opinions</vt:lpstr>
      <vt:lpstr>Disability Benefits Questionnaire (DBQ) Overview</vt:lpstr>
      <vt:lpstr>Finding and Reviewing DBQs for Evaluation Criteria</vt:lpstr>
      <vt:lpstr>Evaluation of DBQ Evidence in Disability Evaluation</vt:lpstr>
      <vt:lpstr>Evaluation of non-DBQ Evidence in Disability Evaluation</vt:lpstr>
      <vt:lpstr>Insufficient Examinations </vt:lpstr>
      <vt:lpstr>Acceptable Clinical Evidence (ACE)</vt:lpstr>
      <vt:lpstr>Examination Requests and ACE</vt:lpstr>
      <vt:lpstr>Prohibitions on Using ACE</vt:lpstr>
      <vt:lpstr>Medical Opinion Overview</vt:lpstr>
      <vt:lpstr>Specific Medical Opinions</vt:lpstr>
      <vt:lpstr>Medical Opinion Requests Must Contain</vt:lpstr>
      <vt:lpstr>Improper Medical Opinion Requests </vt:lpstr>
      <vt:lpstr>Special Considerations for Claims Based on Aggravation</vt:lpstr>
      <vt:lpstr>In-Service Aggravation of Pre-Service Disability</vt:lpstr>
      <vt:lpstr>NSC, Secondary, or Allen Aggravation</vt:lpstr>
      <vt:lpstr>Independent Medical Opinions (IMOs)  under 38 CFR § 3.328</vt:lpstr>
      <vt:lpstr>Questions?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Benefits Questionnaires (DBQs) and Requesting Medical Opinions PowerPoint Presentation</dc:title>
  <dc:subject>RVSR</dc:subject>
  <dc:creator>Department of Veterans Affairs, Veterans Benefits Administration, Compensation Service, STAFF</dc:creator>
  <cp:keywords>disability benefits questionnaires,DBQ,medical opinions,Allen v. Brown,independent medical opinion</cp:keywords>
  <dc:description>This lesson provides information about when and how to request a medical opinion.</dc:description>
  <cp:lastModifiedBy>Kathy Poole</cp:lastModifiedBy>
  <cp:revision>489</cp:revision>
  <dcterms:created xsi:type="dcterms:W3CDTF">2014-04-30T02:32:11Z</dcterms:created>
  <dcterms:modified xsi:type="dcterms:W3CDTF">2018-06-08T13:35:15Z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  <property fmtid="{D5CDD505-2E9C-101B-9397-08002B2CF9AE}" pid="10" name="_dlc_DocIdItemGuid">
    <vt:lpwstr>d91d3713-0e04-49a0-b9dc-1a7db4c8f4f8</vt:lpwstr>
  </property>
</Properties>
</file>