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5"/>
    <p:sldMasterId id="2147483690" r:id="rId6"/>
  </p:sldMasterIdLst>
  <p:notesMasterIdLst>
    <p:notesMasterId r:id="rId30"/>
  </p:notesMasterIdLst>
  <p:handoutMasterIdLst>
    <p:handoutMasterId r:id="rId31"/>
  </p:handoutMasterIdLst>
  <p:sldIdLst>
    <p:sldId id="257" r:id="rId7"/>
    <p:sldId id="258" r:id="rId8"/>
    <p:sldId id="259" r:id="rId9"/>
    <p:sldId id="261" r:id="rId10"/>
    <p:sldId id="287" r:id="rId11"/>
    <p:sldId id="289" r:id="rId12"/>
    <p:sldId id="262" r:id="rId13"/>
    <p:sldId id="284" r:id="rId14"/>
    <p:sldId id="285" r:id="rId15"/>
    <p:sldId id="266" r:id="rId16"/>
    <p:sldId id="267" r:id="rId17"/>
    <p:sldId id="268" r:id="rId18"/>
    <p:sldId id="269" r:id="rId19"/>
    <p:sldId id="270" r:id="rId20"/>
    <p:sldId id="272" r:id="rId21"/>
    <p:sldId id="288" r:id="rId22"/>
    <p:sldId id="273" r:id="rId23"/>
    <p:sldId id="277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custDataLst>
    <p:tags r:id="rId3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5F1E"/>
    <a:srgbClr val="E7D0A4"/>
    <a:srgbClr val="6A5B3F"/>
    <a:srgbClr val="987734"/>
    <a:srgbClr val="AB8C4E"/>
    <a:srgbClr val="C6A156"/>
    <a:srgbClr val="E8D2A8"/>
    <a:srgbClr val="F5F0E9"/>
    <a:srgbClr val="BEA5A1"/>
    <a:srgbClr val="867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1079" autoAdjust="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267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gs" Target="tags/tag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ACAB9-A087-46C6-8392-9DA45A27783B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BF439-490C-45C3-9C2D-A971383A4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98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05838-7BCA-4652-9007-BD0302928936}" type="datetimeFigureOut">
              <a:rPr lang="en-US" smtClean="0"/>
              <a:t>6/8/2018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C618C-DDD3-4DC9-ADAB-73264023D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07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21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63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Maintaining Objectivity III.iv.3.A.7.e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C618C-DDD3-4DC9-ADAB-73264023D4F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2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 flipV="1">
            <a:off x="499533" y="3259138"/>
            <a:ext cx="11692467" cy="4762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97418" y="3182938"/>
            <a:ext cx="11694583" cy="4762"/>
          </a:xfrm>
          <a:prstGeom prst="line">
            <a:avLst/>
          </a:prstGeom>
          <a:noFill/>
          <a:ln w="76200">
            <a:solidFill>
              <a:srgbClr val="1D3275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635126" y="220663"/>
            <a:ext cx="8921749" cy="15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4800" b="1" i="1" dirty="0">
                <a:solidFill>
                  <a:srgbClr val="1D3275"/>
                </a:solidFill>
                <a:latin typeface="Century Schoolbook" pitchFamily="18" charset="0"/>
              </a:rPr>
              <a:t>Veterans Benefits Administration</a:t>
            </a: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99946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9" name="Picture 10" descr="vetera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0" y="2133600"/>
            <a:ext cx="2743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892109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5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3685" y="0"/>
            <a:ext cx="2618316" cy="6051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16617" y="0"/>
            <a:ext cx="7653867" cy="6051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76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 flipV="1">
            <a:off x="499533" y="3259138"/>
            <a:ext cx="11692467" cy="4762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reeform 3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97418" y="3182938"/>
            <a:ext cx="11694583" cy="4762"/>
          </a:xfrm>
          <a:prstGeom prst="line">
            <a:avLst/>
          </a:prstGeom>
          <a:noFill/>
          <a:ln w="76200">
            <a:solidFill>
              <a:srgbClr val="1D3275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635126" y="220663"/>
            <a:ext cx="8921749" cy="15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4800" b="1" i="1" dirty="0">
                <a:solidFill>
                  <a:srgbClr val="1D3275"/>
                </a:solidFill>
                <a:latin typeface="Century Schoolbook" pitchFamily="18" charset="0"/>
              </a:rPr>
              <a:t>Veterans Benefits Administration</a:t>
            </a: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99946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pic>
        <p:nvPicPr>
          <p:cNvPr id="9" name="Picture 10" descr="vetera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0" y="2133600"/>
            <a:ext cx="2743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7983955"/>
      </p:ext>
    </p:extLst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1" y="0"/>
            <a:ext cx="9717743" cy="115159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789114"/>
            <a:ext cx="10945906" cy="4262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748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62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6618" y="1789114"/>
            <a:ext cx="4991100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0917" y="1789114"/>
            <a:ext cx="4993216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263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2" y="0"/>
            <a:ext cx="9444318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729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050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241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9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1" y="0"/>
            <a:ext cx="9717743" cy="115159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1789114"/>
            <a:ext cx="10945906" cy="4262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025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223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185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3685" y="0"/>
            <a:ext cx="2618316" cy="6051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16617" y="0"/>
            <a:ext cx="7653867" cy="6051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72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6618" y="1789114"/>
            <a:ext cx="4991100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0917" y="1789114"/>
            <a:ext cx="4993216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0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2" y="0"/>
            <a:ext cx="9444318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3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4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1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4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5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1852085" y="1361794"/>
            <a:ext cx="10339916" cy="4762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65152" y="6396039"/>
            <a:ext cx="11626849" cy="539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388533" y="1199870"/>
            <a:ext cx="10803467" cy="793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A2D69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9" name="Freeform 5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135094" y="49307"/>
            <a:ext cx="9752105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9367" y="1573306"/>
            <a:ext cx="11044767" cy="4478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endParaRPr lang="en-US" dirty="0"/>
          </a:p>
        </p:txBody>
      </p:sp>
      <p:sp>
        <p:nvSpPr>
          <p:cNvPr id="2222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>
            <a:lvl1pPr algn="ctr" eaLnBrk="0" hangingPunct="0">
              <a:defRPr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defRPr>
            </a:lvl1pPr>
          </a:lstStyle>
          <a:p>
            <a:fld id="{36A6A193-2FDC-48DD-8023-1C75B05EEA9A}" type="slidenum">
              <a:rPr lang="en-US" smtClean="0"/>
              <a:t>‹#›</a:t>
            </a:fld>
            <a:endParaRPr lang="en-US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273052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1037" name="Rectangle 14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222223" name="Rectangle 15"/>
          <p:cNvSpPr>
            <a:spLocks noChangeArrowheads="1"/>
          </p:cNvSpPr>
          <p:nvPr/>
        </p:nvSpPr>
        <p:spPr bwMode="auto">
          <a:xfrm>
            <a:off x="859367" y="6400800"/>
            <a:ext cx="2574423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sz="1600" b="1" i="1" dirty="0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Compensation Service </a:t>
            </a:r>
          </a:p>
        </p:txBody>
      </p:sp>
      <p:pic>
        <p:nvPicPr>
          <p:cNvPr id="1039" name="Picture 19" descr="veteran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78" y="-19577"/>
            <a:ext cx="1659217" cy="1419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6">
            <a:lumMod val="75000"/>
          </a:schemeClr>
        </a:buClr>
        <a:buFont typeface="Wingdings" panose="05000000000000000000" pitchFamily="2" charset="2"/>
        <a:buChar char="Ø"/>
        <a:defRPr sz="2800">
          <a:solidFill>
            <a:srgbClr val="1D3275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1D3275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000">
          <a:solidFill>
            <a:srgbClr val="1D3275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D3275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3275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1852085" y="1361794"/>
            <a:ext cx="10339916" cy="4762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65152" y="6396039"/>
            <a:ext cx="11626849" cy="539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388533" y="1199870"/>
            <a:ext cx="10803467" cy="793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A2D69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Freeform 5"/>
          <p:cNvSpPr>
            <a:spLocks/>
          </p:cNvSpPr>
          <p:nvPr/>
        </p:nvSpPr>
        <p:spPr bwMode="auto">
          <a:xfrm>
            <a:off x="33867" y="452439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33867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222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135094" y="49307"/>
            <a:ext cx="9752105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9367" y="1573306"/>
            <a:ext cx="11044767" cy="4478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endParaRPr lang="en-US" dirty="0"/>
          </a:p>
        </p:txBody>
      </p:sp>
      <p:sp>
        <p:nvSpPr>
          <p:cNvPr id="2222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>
            <a:lvl1pPr algn="ctr" eaLnBrk="0" hangingPunct="0">
              <a:defRPr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defRPr>
            </a:lvl1pPr>
          </a:lstStyle>
          <a:p>
            <a:fld id="{36A6A193-2FDC-48DD-8023-1C75B05EEA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1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273052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037" name="Rectangle 14"/>
          <p:cNvSpPr>
            <a:spLocks noChangeArrowheads="1"/>
          </p:cNvSpPr>
          <p:nvPr/>
        </p:nvSpPr>
        <p:spPr bwMode="auto">
          <a:xfrm>
            <a:off x="626534" y="6400800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22223" name="Rectangle 15"/>
          <p:cNvSpPr>
            <a:spLocks noChangeArrowheads="1"/>
          </p:cNvSpPr>
          <p:nvPr/>
        </p:nvSpPr>
        <p:spPr bwMode="auto">
          <a:xfrm>
            <a:off x="859367" y="6400800"/>
            <a:ext cx="2574423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sz="1600" b="1" i="1" dirty="0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Compensation Service </a:t>
            </a:r>
          </a:p>
        </p:txBody>
      </p:sp>
      <p:pic>
        <p:nvPicPr>
          <p:cNvPr id="1039" name="Picture 19" descr="veteran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78" y="-19577"/>
            <a:ext cx="1659217" cy="1419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384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ransition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6">
            <a:lumMod val="75000"/>
          </a:schemeClr>
        </a:buClr>
        <a:buFont typeface="Wingdings" panose="05000000000000000000" pitchFamily="2" charset="2"/>
        <a:buChar char="Ø"/>
        <a:defRPr sz="2800">
          <a:solidFill>
            <a:srgbClr val="1D3275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1D3275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000">
          <a:solidFill>
            <a:srgbClr val="1D3275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D3275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3275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fr.gov/cgi-bin/text-idx?SID=ad275643432556b9dda942343fb89296&amp;mc=true&amp;node=pt38.1.3&amp;rgn=div58#se38.1.3_1303" TargetMode="External"/><Relationship Id="rId2" Type="http://schemas.openxmlformats.org/officeDocument/2006/relationships/hyperlink" Target="http://www.ecfr.gov/cgi-bin/text-idx?SID=ad275643432556b9dda942343fb89296&amp;mc=true&amp;node=pt38.1.3&amp;rgn=div5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cfr.gov/cgi-bin/text-idx?SID=ad275643432556b9dda942343fb89296&amp;mc=true&amp;node=pt38.1.4&amp;rgn=div5#se38.1.4_16" TargetMode="External"/><Relationship Id="rId5" Type="http://schemas.openxmlformats.org/officeDocument/2006/relationships/hyperlink" Target="https://www.ecfr.gov/cgi-bin/text-idx?SID=ad275643432556b9dda942343fb89296&amp;mc=true&amp;node=pt38.1.4&amp;rgn=div5#se38.1.4_12" TargetMode="External"/><Relationship Id="rId4" Type="http://schemas.openxmlformats.org/officeDocument/2006/relationships/hyperlink" Target="https://www.ecfr.gov/cgi-bin/text-idx?SID=ad275643432556b9dda942343fb89296&amp;mc=true&amp;node=pt38.1.3&amp;rgn=div58#se38.1.3_130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vaww.vrm.km.va.gov/system/templates/selfservice/va_kanew/help/agent/locale/en-US/portal/554400000001034/content/554400000014836/Jandreau-v.-Nicholson,-Jul-3,-2007,-492-F.3d-1372" TargetMode="External"/><Relationship Id="rId2" Type="http://schemas.openxmlformats.org/officeDocument/2006/relationships/hyperlink" Target="http://vbaw.vba.va.gov/bl/21/advisory/CAVCDAD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\\vaww.vba.esp.va.gov@SSL\DavWWWRoot\sites\SPTNCIO\focusedveterans\training\VSRvirtualtraining\Curriculum%20Library\(RVSR%20Challenge)%20DBQ%20and%20Requesting%20Medical%20Opinions%20-\Final%20Documents\DBQ%20and%20Medical%20Opinion%20Requests%20RVSR%20IWT_NEW_N.Atterole.pptx" TargetMode="External"/><Relationship Id="rId4" Type="http://schemas.openxmlformats.org/officeDocument/2006/relationships/hyperlink" Target="https://vaww.compensation.pension.km.va.gov/system/templates/selfservice/va_ka/portal.html?encodedHash=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aww.vrm.km.va.gov/system/templates/selfservice/va_kanew/help/agent/locale/en-US/portal/554400000001034/content/554400000014203/M21-1-Part-III-Subpart-iv-Chapter-5-Section-A-Principles-of-Reviewing-Evidence-and-Decision-Making#2" TargetMode="External"/><Relationship Id="rId2" Type="http://schemas.openxmlformats.org/officeDocument/2006/relationships/hyperlink" Target="https://vaww.compensation.pension.km.va.gov/system/templates/selfservice/va_ka/portal.html?encodedHash=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vbacoweb03.dva.va.gov/bl/21/DBQ/default.asp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vbacoweb03.dva.va.gov/bl/21/DBQ/DBQByDisab.asp" TargetMode="External"/><Relationship Id="rId2" Type="http://schemas.openxmlformats.org/officeDocument/2006/relationships/hyperlink" Target="http://vbacoweb03.dva.va.gov/bl/21/DBQ/default.asp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vbacoweb03.dva.va.gov/bl/21/DBQ/whatsnew.asp?rows=200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731520" y="3368675"/>
            <a:ext cx="35966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i="1" dirty="0">
                <a:solidFill>
                  <a:srgbClr val="1D32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Compensation Service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046720" y="3535680"/>
            <a:ext cx="3139440" cy="1021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•"/>
              <a:defRPr sz="2800">
                <a:solidFill>
                  <a:srgbClr val="1D327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D3275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2000">
                <a:solidFill>
                  <a:srgbClr val="1D3275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D3275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b="1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2018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315091" y="4953000"/>
            <a:ext cx="1023306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US" sz="3600" b="1" kern="0" dirty="0">
                <a:solidFill>
                  <a:srgbClr val="1D327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Disability Benefits Questionnaires (DBQs) and Requesting Medical Opinions</a:t>
            </a:r>
            <a:endParaRPr lang="en-US" sz="6600" i="1" kern="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5381"/>
      </p:ext>
    </p:extLst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of non-DBQ Evidence in Disability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256" y="1470227"/>
            <a:ext cx="11507056" cy="474525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en-US" dirty="0">
              <a:solidFill>
                <a:srgbClr val="002060"/>
              </a:solidFill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altLang="en-US" dirty="0">
              <a:solidFill>
                <a:srgbClr val="002060"/>
              </a:solidFill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2060"/>
                </a:solidFill>
                <a:cs typeface="Arial" charset="0"/>
              </a:rPr>
              <a:t>Thoroughly review private and VA medical records (to include completed DBQs) submitted in support of a claim.</a:t>
            </a:r>
          </a:p>
          <a:p>
            <a:pPr>
              <a:lnSpc>
                <a:spcPct val="90000"/>
              </a:lnSpc>
            </a:pPr>
            <a:endParaRPr lang="en-US" altLang="en-US" dirty="0">
              <a:solidFill>
                <a:srgbClr val="002060"/>
              </a:solidFill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2060"/>
                </a:solidFill>
                <a:cs typeface="Arial" charset="0"/>
              </a:rPr>
              <a:t>Make a disability determination when the records are sufficient.</a:t>
            </a:r>
          </a:p>
          <a:p>
            <a:pPr>
              <a:lnSpc>
                <a:spcPct val="90000"/>
              </a:lnSpc>
            </a:pPr>
            <a:endParaRPr lang="en-US" altLang="en-US" sz="24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2060"/>
                </a:solidFill>
                <a:cs typeface="Arial" charset="0"/>
              </a:rPr>
              <a:t>Additional disability examinations will be requested when the available evidence is not sufficient to decide the claim.</a:t>
            </a:r>
            <a:endParaRPr lang="en-US" alt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48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Insufficient Examinations</a:t>
            </a: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982" y="1489753"/>
            <a:ext cx="11517330" cy="4808305"/>
          </a:xfrm>
        </p:spPr>
        <p:txBody>
          <a:bodyPr>
            <a:normAutofit/>
          </a:bodyPr>
          <a:lstStyle/>
          <a:p>
            <a:r>
              <a:rPr lang="en-US" dirty="0"/>
              <a:t>Examinations lacking required information are insufficient for rating purposes.</a:t>
            </a:r>
          </a:p>
          <a:p>
            <a:endParaRPr lang="en-US" dirty="0"/>
          </a:p>
          <a:p>
            <a:r>
              <a:rPr lang="en-US" dirty="0"/>
              <a:t>An </a:t>
            </a:r>
            <a:r>
              <a:rPr lang="en-US" i="1" dirty="0"/>
              <a:t>incomplete</a:t>
            </a:r>
            <a:r>
              <a:rPr lang="en-US" dirty="0"/>
              <a:t> examination is not necessarily </a:t>
            </a:r>
            <a:r>
              <a:rPr lang="en-US" i="1" dirty="0"/>
              <a:t>insufficient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Return insufficient examinations to the examiner for resolution.</a:t>
            </a:r>
          </a:p>
          <a:p>
            <a:endParaRPr lang="en-US" dirty="0"/>
          </a:p>
          <a:p>
            <a:r>
              <a:rPr lang="en-US" dirty="0"/>
              <a:t>Follow procedural guidance for returning examination reports through CAPRI, CAATS, and/or VBMS.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61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Acceptable Clinical Evidence (ACE)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ct val="0"/>
              </a:spcBef>
            </a:pPr>
            <a:endParaRPr lang="en-US" altLang="en-US" dirty="0">
              <a:solidFill>
                <a:srgbClr val="002060"/>
              </a:solidFill>
            </a:endParaRPr>
          </a:p>
          <a:p>
            <a:pPr marL="457200" indent="-457200">
              <a:spcBef>
                <a:spcPct val="0"/>
              </a:spcBef>
            </a:pPr>
            <a:r>
              <a:rPr lang="en-US" altLang="en-US" dirty="0">
                <a:solidFill>
                  <a:srgbClr val="002060"/>
                </a:solidFill>
              </a:rPr>
              <a:t>Joint effort by VBA &amp; VHA</a:t>
            </a:r>
          </a:p>
          <a:p>
            <a:pPr marL="457200" indent="-457200">
              <a:spcBef>
                <a:spcPct val="0"/>
              </a:spcBef>
            </a:pPr>
            <a:endParaRPr lang="en-US" altLang="en-US" dirty="0">
              <a:solidFill>
                <a:srgbClr val="002060"/>
              </a:solidFill>
            </a:endParaRPr>
          </a:p>
          <a:p>
            <a:pPr marL="457200" indent="-457200">
              <a:spcBef>
                <a:spcPct val="0"/>
              </a:spcBef>
            </a:pPr>
            <a:r>
              <a:rPr lang="en-US" altLang="en-US" dirty="0">
                <a:solidFill>
                  <a:srgbClr val="002060"/>
                </a:solidFill>
              </a:rPr>
              <a:t>Allows VHA examiners to complete DBQs based on available records &amp; by telephone </a:t>
            </a:r>
          </a:p>
          <a:p>
            <a:pPr marL="457200" indent="-457200">
              <a:spcBef>
                <a:spcPct val="0"/>
              </a:spcBef>
            </a:pPr>
            <a:endParaRPr lang="en-US" altLang="en-US" dirty="0">
              <a:solidFill>
                <a:srgbClr val="002060"/>
              </a:solidFill>
            </a:endParaRPr>
          </a:p>
          <a:p>
            <a:pPr marL="457200" indent="-457200">
              <a:spcBef>
                <a:spcPct val="0"/>
              </a:spcBef>
            </a:pPr>
            <a:r>
              <a:rPr lang="en-US" altLang="en-US" dirty="0">
                <a:solidFill>
                  <a:srgbClr val="002060"/>
                </a:solidFill>
              </a:rPr>
              <a:t>Not available for contract examiners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31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Examination Requests and 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ct val="0"/>
              </a:spcBef>
            </a:pP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spcBef>
                <a:spcPct val="0"/>
              </a:spcBef>
            </a:pP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Notes the use of ACE</a:t>
            </a:r>
          </a:p>
          <a:p>
            <a:pPr marL="457200" indent="-457200">
              <a:spcBef>
                <a:spcPct val="0"/>
              </a:spcBef>
            </a:pP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spcBef>
                <a:spcPct val="0"/>
              </a:spcBef>
            </a:pP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Specifically identifies evidence material to report findings or opinion</a:t>
            </a:r>
          </a:p>
          <a:p>
            <a:pPr marL="457200" indent="-457200">
              <a:spcBef>
                <a:spcPct val="0"/>
              </a:spcBef>
            </a:pP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spcBef>
                <a:spcPct val="0"/>
              </a:spcBef>
            </a:pP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Documents rationale for relying on ACE</a:t>
            </a:r>
          </a:p>
          <a:p>
            <a:pPr marL="457200" indent="-457200">
              <a:spcBef>
                <a:spcPct val="0"/>
              </a:spcBef>
            </a:pP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spcBef>
                <a:spcPct val="0"/>
              </a:spcBef>
            </a:pP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If insufficient exam, follow same DBQ process for insufficient in-person examination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Prohibitions on Using 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856" y="1876108"/>
            <a:ext cx="11640207" cy="4729654"/>
          </a:xfrm>
        </p:spPr>
        <p:txBody>
          <a:bodyPr>
            <a:normAutofit/>
          </a:bodyPr>
          <a:lstStyle/>
          <a:p>
            <a:pPr marL="457200" indent="-457200"/>
            <a:r>
              <a:rPr lang="en-US" altLang="en-US" dirty="0">
                <a:solidFill>
                  <a:srgbClr val="002060"/>
                </a:solidFill>
              </a:rPr>
              <a:t>VBA specifically requires in-person exam</a:t>
            </a:r>
          </a:p>
          <a:p>
            <a:pPr marL="0" indent="0">
              <a:buNone/>
            </a:pPr>
            <a:endParaRPr lang="en-US" altLang="en-US" dirty="0">
              <a:solidFill>
                <a:srgbClr val="002060"/>
              </a:solidFill>
            </a:endParaRPr>
          </a:p>
          <a:p>
            <a:pPr marL="457200" indent="-457200"/>
            <a:r>
              <a:rPr lang="en-US" altLang="en-US" dirty="0">
                <a:solidFill>
                  <a:srgbClr val="002060"/>
                </a:solidFill>
              </a:rPr>
              <a:t>BVA remand</a:t>
            </a:r>
          </a:p>
          <a:p>
            <a:pPr marL="0" indent="0">
              <a:buNone/>
            </a:pPr>
            <a:endParaRPr lang="en-US" altLang="en-US" dirty="0">
              <a:solidFill>
                <a:srgbClr val="002060"/>
              </a:solidFill>
            </a:endParaRPr>
          </a:p>
          <a:p>
            <a:pPr marL="457200" indent="-457200"/>
            <a:r>
              <a:rPr lang="en-US" altLang="en-US" dirty="0">
                <a:solidFill>
                  <a:srgbClr val="002060"/>
                </a:solidFill>
              </a:rPr>
              <a:t>Pre-discharge claim</a:t>
            </a:r>
          </a:p>
          <a:p>
            <a:pPr marL="457200" indent="-457200"/>
            <a:endParaRPr lang="en-US" altLang="en-US" dirty="0">
              <a:solidFill>
                <a:srgbClr val="002060"/>
              </a:solidFill>
            </a:endParaRPr>
          </a:p>
          <a:p>
            <a:pPr marL="457200" indent="-457200"/>
            <a:r>
              <a:rPr lang="en-US" altLang="en-US" dirty="0">
                <a:solidFill>
                  <a:srgbClr val="002060"/>
                </a:solidFill>
              </a:rPr>
              <a:t>Electronic medical records not available to VHA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668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Opinion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Medical opinions exist to answer the question “can I grant service connection for this disability?”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Sufficient medical opinions have two components: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/>
          </a:p>
          <a:p>
            <a:pPr marL="1771650" lvl="3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etiology determination, and</a:t>
            </a:r>
          </a:p>
          <a:p>
            <a:pPr marL="1771650" lvl="3" indent="-514350">
              <a:buFont typeface="+mj-lt"/>
              <a:buAutoNum type="arabicPeriod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1650" lvl="3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valid medical rationale</a:t>
            </a:r>
          </a:p>
          <a:p>
            <a:pPr marL="914400" lvl="1" indent="-51435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15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Medical Opinions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specific purposes of medical opinions include:</a:t>
            </a:r>
          </a:p>
          <a:p>
            <a:endParaRPr lang="en-US" dirty="0"/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reconciliation of conflicting medical evidence,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establishment of a link (nexus) between current disabilities and events in military service,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establishment of a causal relationship between separate disabilities, and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establishment of permanent aggravation of a pre-existing or nonservice-connected disability by events in military service or service-connected disabilities, respectively.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12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Medical Opinion Requests Must Contain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request for a medical opinion should be clear as to the specific information or opinion that is being requested.</a:t>
            </a:r>
          </a:p>
          <a:p>
            <a:endParaRPr lang="en-US" dirty="0"/>
          </a:p>
          <a:p>
            <a:r>
              <a:rPr lang="en-US" dirty="0"/>
              <a:t>Direct the examiner to review the folder (electronic or paper), and provide a medical rationale for any opinion rendered.</a:t>
            </a:r>
          </a:p>
          <a:p>
            <a:endParaRPr lang="en-US" dirty="0"/>
          </a:p>
          <a:p>
            <a:r>
              <a:rPr lang="en-US" dirty="0"/>
              <a:t>Identify pertinent evidence for examiner review.</a:t>
            </a:r>
          </a:p>
          <a:p>
            <a:endParaRPr lang="en-US" dirty="0"/>
          </a:p>
          <a:p>
            <a:r>
              <a:rPr lang="en-US" dirty="0"/>
              <a:t>Request the opinion using a legally recognized phrase (“is it at least as likely as not…”).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887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Improper Medical Opinion Requests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543050"/>
            <a:ext cx="11430000" cy="4508501"/>
          </a:xfrm>
        </p:spPr>
        <p:txBody>
          <a:bodyPr/>
          <a:lstStyle/>
          <a:p>
            <a:pPr marL="226314">
              <a:spcBef>
                <a:spcPts val="1200"/>
              </a:spcBef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 determinations vs. medical determinations</a:t>
            </a:r>
            <a:endParaRPr lang="en-US" altLang="en-US" dirty="0"/>
          </a:p>
          <a:p>
            <a:pPr marL="626364" lvl="1">
              <a:spcBef>
                <a:spcPts val="1200"/>
              </a:spcBef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right knee strain service connected?</a:t>
            </a:r>
          </a:p>
          <a:p>
            <a:pPr marL="626364" lvl="1">
              <a:spcBef>
                <a:spcPts val="1200"/>
              </a:spcBef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current right knee strain at least as likely as not due to/caused by the right knee injury during active duty service?</a:t>
            </a:r>
          </a:p>
          <a:p>
            <a:pPr marL="626364" lvl="1">
              <a:spcBef>
                <a:spcPts val="1200"/>
              </a:spcBef>
              <a:defRPr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0614" indent="-457200">
              <a:spcBef>
                <a:spcPts val="1200"/>
              </a:spcBef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VBA acronyms, abbreviations, or jargon</a:t>
            </a:r>
          </a:p>
          <a:p>
            <a:pPr marL="740664" lvl="1" indent="-457200">
              <a:spcBef>
                <a:spcPts val="1200"/>
              </a:spcBef>
              <a:defRPr/>
            </a:pPr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0614" indent="-457200">
              <a:spcBef>
                <a:spcPts val="1200"/>
              </a:spcBef>
              <a:defRPr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a biased tone or an indication that a particular outcome is preferred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332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Considerations for Claims Based on Aggravation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5" y="2112964"/>
            <a:ext cx="10945906" cy="4262437"/>
          </a:xfrm>
        </p:spPr>
        <p:txBody>
          <a:bodyPr/>
          <a:lstStyle/>
          <a:p>
            <a:r>
              <a:rPr lang="en-US" altLang="en-US" dirty="0"/>
              <a:t>There are two types of service connection based on aggravation:</a:t>
            </a:r>
          </a:p>
          <a:p>
            <a:pPr lvl="1"/>
            <a:endParaRPr lang="en-US" altLang="en-US" dirty="0">
              <a:solidFill>
                <a:schemeClr val="accent6">
                  <a:lumMod val="75000"/>
                </a:schemeClr>
              </a:solidFill>
              <a:cs typeface="Times New Roman" pitchFamily="18" charset="0"/>
            </a:endParaRPr>
          </a:p>
          <a:p>
            <a:pPr lvl="1"/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Aggravation of a condition that pre-existed entrance into service under 38 CFR § 3.306</a:t>
            </a:r>
          </a:p>
          <a:p>
            <a:pPr lvl="1"/>
            <a:endParaRPr lang="en-US" alt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Aggravation of a nonservice-connected disability by a service-connected disability under </a:t>
            </a:r>
            <a:r>
              <a:rPr lang="en-US" altLang="en-US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Allen v. Brown</a:t>
            </a:r>
            <a:r>
              <a:rPr lang="en-US" alt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precursor to the amended 38 CFR § 3.310(b)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59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546" y="1500027"/>
            <a:ext cx="11322121" cy="47672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Upon completion of the training and given access to appropriate resources, the RVSR will:  </a:t>
            </a:r>
          </a:p>
          <a:p>
            <a:endParaRPr lang="en-US" dirty="0"/>
          </a:p>
          <a:p>
            <a:r>
              <a:rPr lang="en-US" dirty="0"/>
              <a:t>locate and identify appropriate DBQs for each body system,</a:t>
            </a:r>
          </a:p>
          <a:p>
            <a:r>
              <a:rPr lang="en-US" dirty="0"/>
              <a:t>identify when an examination, a medical opinion, or both are required to fulfill the duty to assist, and</a:t>
            </a:r>
          </a:p>
          <a:p>
            <a:r>
              <a:rPr lang="en-US" dirty="0"/>
              <a:t>determine appropriate medical opinion request types for a variety of claims.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71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In-Service Aggravation of Pre-Service Disability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89114"/>
            <a:ext cx="11164421" cy="4262437"/>
          </a:xfrm>
        </p:spPr>
        <p:txBody>
          <a:bodyPr/>
          <a:lstStyle/>
          <a:p>
            <a:r>
              <a:rPr lang="en-US" dirty="0"/>
              <a:t>Permanent increase in severity beyond normal progression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Two presumptions (rebuttable only by clear and unmistakable evidence):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presumption of soundness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presumption of aggravation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Deduct the entrance disability evaluation from the current disability evaluation, unless…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5587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NSC, Secondary, or </a:t>
            </a:r>
            <a:r>
              <a:rPr lang="en-US" i="1" dirty="0"/>
              <a:t>Allen</a:t>
            </a:r>
            <a:r>
              <a:rPr lang="en-US" dirty="0"/>
              <a:t> Aggravation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1789114"/>
            <a:ext cx="11240621" cy="4262437"/>
          </a:xfrm>
        </p:spPr>
        <p:txBody>
          <a:bodyPr/>
          <a:lstStyle/>
          <a:p>
            <a:r>
              <a:rPr lang="en-US" dirty="0"/>
              <a:t>Permanent increase in severity of an NSC disability due to an SC disability</a:t>
            </a:r>
          </a:p>
          <a:p>
            <a:endParaRPr lang="en-US" dirty="0"/>
          </a:p>
          <a:p>
            <a:r>
              <a:rPr lang="en-US" dirty="0"/>
              <a:t>Medical evidence is required to establish a baseline, either: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onset of aggravation, or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soon as possible after aggravation before the date of evidence showing current level of severity.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/>
              <a:t>Deduct the baseline evaluation from the current evaluation in all cases.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957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Medical Opinions (IMOs) </a:t>
            </a:r>
            <a:br>
              <a:rPr lang="en-US" dirty="0"/>
            </a:br>
            <a:r>
              <a:rPr lang="en-US" dirty="0"/>
              <a:t>under 38 CFR § 3.328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627" y="1520576"/>
            <a:ext cx="11507056" cy="4818580"/>
          </a:xfrm>
        </p:spPr>
        <p:txBody>
          <a:bodyPr>
            <a:normAutofit/>
          </a:bodyPr>
          <a:lstStyle/>
          <a:p>
            <a:endParaRPr lang="en-US" altLang="en-US" dirty="0"/>
          </a:p>
          <a:p>
            <a:r>
              <a:rPr lang="en-US" altLang="en-US" dirty="0"/>
              <a:t>An IMO may be obtained from medical experts who are </a:t>
            </a:r>
            <a:r>
              <a:rPr lang="en-US" altLang="en-US" b="1" i="1" dirty="0"/>
              <a:t>not</a:t>
            </a:r>
            <a:r>
              <a:rPr lang="en-US" altLang="en-US" dirty="0"/>
              <a:t> VA employees, if warranted by the medical complexity or controversy of a pending claim.</a:t>
            </a:r>
          </a:p>
          <a:p>
            <a:endParaRPr lang="en-US" altLang="en-US" dirty="0"/>
          </a:p>
          <a:p>
            <a:r>
              <a:rPr lang="en-US" altLang="en-US" dirty="0"/>
              <a:t>Regional offices, claimants, and representatives can request an IMO.</a:t>
            </a:r>
          </a:p>
          <a:p>
            <a:endParaRPr lang="en-US" altLang="en-US" dirty="0"/>
          </a:p>
          <a:p>
            <a:r>
              <a:rPr lang="en-US" altLang="en-US" dirty="0"/>
              <a:t>Ulitmate determination of merit lies with Compensation Service (211).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4944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23</a:t>
            </a:fld>
            <a:endParaRPr lang="en-US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2308" y="2054794"/>
            <a:ext cx="3956647" cy="373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6389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078" y="1530850"/>
            <a:ext cx="11548153" cy="4736386"/>
          </a:xfrm>
        </p:spPr>
        <p:txBody>
          <a:bodyPr>
            <a:normAutofit lnSpcReduction="10000"/>
          </a:bodyPr>
          <a:lstStyle/>
          <a:p>
            <a:pPr lvl="0">
              <a:buClrTx/>
            </a:pP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  <a:hlinkClick r:id="rId2"/>
              </a:rPr>
              <a:t>38 CFR §3.159 Department of Veterans Affairs assistance in developing claims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0">
              <a:buClrTx/>
            </a:pP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  <a:hlinkClick r:id="rId3"/>
              </a:rPr>
              <a:t>38 CFR §3.303 Principles relating to service connection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0">
              <a:buClrTx/>
            </a:pP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  <a:hlinkClick r:id="rId4"/>
              </a:rPr>
              <a:t>38 CFR §3.304 Direct service connection; wartime and peacetime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0">
              <a:buClrTx/>
            </a:pP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  <a:hlinkClick r:id="rId2"/>
              </a:rPr>
              <a:t>38 CFR § 3.306 Aggravation of preservice disability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0">
              <a:buClrTx/>
            </a:pP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  <a:hlinkClick r:id="rId2"/>
              </a:rPr>
              <a:t>38 CFR § 3.310 Disabilities that are proximately due to, or aggravated by, service-connected disease or injury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0">
              <a:buClrTx/>
            </a:pP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  <a:hlinkClick r:id="rId2"/>
              </a:rPr>
              <a:t>38 CFR §3.326 Examinations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0">
              <a:buClrTx/>
            </a:pP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  <a:hlinkClick r:id="rId5"/>
              </a:rPr>
              <a:t>38 CFR §4.2 Interpretation of examination reports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0">
              <a:buClrTx/>
            </a:pP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  <a:hlinkClick r:id="rId6"/>
              </a:rPr>
              <a:t>38 CFR §4.6 Evaluation of Evidence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26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090" y="1789114"/>
            <a:ext cx="11507637" cy="4262437"/>
          </a:xfrm>
        </p:spPr>
        <p:txBody>
          <a:bodyPr>
            <a:normAutofit lnSpcReduction="10000"/>
          </a:bodyPr>
          <a:lstStyle/>
          <a:p>
            <a:pPr lvl="0" hangingPunct="0"/>
            <a:r>
              <a:rPr lang="en-US" i="1" u="sng" dirty="0">
                <a:hlinkClick r:id="rId2"/>
              </a:rPr>
              <a:t>Allen v. Brown</a:t>
            </a:r>
            <a:r>
              <a:rPr lang="en-US" u="sng" dirty="0">
                <a:hlinkClick r:id="rId2"/>
              </a:rPr>
              <a:t>, No. 93-245, March 17, 1995</a:t>
            </a:r>
            <a:endParaRPr lang="en-US" dirty="0"/>
          </a:p>
          <a:p>
            <a:pPr lvl="0" hangingPunct="0"/>
            <a:r>
              <a:rPr lang="en-US" i="1" u="sng" dirty="0">
                <a:hlinkClick r:id="rId2"/>
              </a:rPr>
              <a:t>Charles v. </a:t>
            </a:r>
            <a:r>
              <a:rPr lang="en-US" i="1" u="sng" dirty="0" err="1">
                <a:hlinkClick r:id="rId2"/>
              </a:rPr>
              <a:t>Principi</a:t>
            </a:r>
            <a:r>
              <a:rPr lang="en-US" u="sng" dirty="0">
                <a:hlinkClick r:id="rId2"/>
              </a:rPr>
              <a:t>,</a:t>
            </a:r>
            <a:r>
              <a:rPr lang="en-US" i="1" u="sng" dirty="0">
                <a:hlinkClick r:id="rId2"/>
              </a:rPr>
              <a:t> </a:t>
            </a:r>
            <a:r>
              <a:rPr lang="en-US" u="sng" dirty="0">
                <a:hlinkClick r:id="rId2"/>
              </a:rPr>
              <a:t>No. 01-1536, October 3, 2002</a:t>
            </a:r>
            <a:endParaRPr lang="en-US" dirty="0"/>
          </a:p>
          <a:p>
            <a:pPr lvl="0" hangingPunct="0"/>
            <a:r>
              <a:rPr lang="en-US" i="1" u="sng" dirty="0">
                <a:hlinkClick r:id="rId2"/>
              </a:rPr>
              <a:t>Duenas v. </a:t>
            </a:r>
            <a:r>
              <a:rPr lang="en-US" i="1" u="sng" dirty="0" err="1">
                <a:hlinkClick r:id="rId2"/>
              </a:rPr>
              <a:t>Principi</a:t>
            </a:r>
            <a:r>
              <a:rPr lang="en-US" u="sng" dirty="0">
                <a:hlinkClick r:id="rId2"/>
              </a:rPr>
              <a:t>, No. 03-1251, December 15, 2004</a:t>
            </a:r>
            <a:endParaRPr lang="en-US" dirty="0"/>
          </a:p>
          <a:p>
            <a:pPr lvl="0" hangingPunct="0"/>
            <a:r>
              <a:rPr lang="en-US" i="1" u="sng" dirty="0" err="1">
                <a:hlinkClick r:id="rId2"/>
              </a:rPr>
              <a:t>McLendon</a:t>
            </a:r>
            <a:r>
              <a:rPr lang="en-US" i="1" u="sng" dirty="0">
                <a:hlinkClick r:id="rId2"/>
              </a:rPr>
              <a:t> v. Nicholson</a:t>
            </a:r>
            <a:r>
              <a:rPr lang="en-US" u="sng" dirty="0">
                <a:hlinkClick r:id="rId2"/>
              </a:rPr>
              <a:t>, No. 04-0185, June 5, 2006</a:t>
            </a:r>
            <a:endParaRPr lang="en-US" dirty="0"/>
          </a:p>
          <a:p>
            <a:pPr lvl="0" hangingPunct="0"/>
            <a:r>
              <a:rPr lang="en-US" i="1" u="sng" dirty="0">
                <a:hlinkClick r:id="rId3"/>
              </a:rPr>
              <a:t>Jandreau v. Nicholson</a:t>
            </a:r>
            <a:r>
              <a:rPr lang="en-US" u="sng" dirty="0">
                <a:hlinkClick r:id="rId3"/>
              </a:rPr>
              <a:t>, 492 F. 3d 1372, 1377  (Fed. Cir. 2007)</a:t>
            </a:r>
            <a:endParaRPr lang="en-US" dirty="0"/>
          </a:p>
          <a:p>
            <a:pPr lvl="0" hangingPunct="0"/>
            <a:r>
              <a:rPr lang="en-US" i="1" u="sng" dirty="0" err="1">
                <a:hlinkClick r:id="rId4"/>
              </a:rPr>
              <a:t>Gardin</a:t>
            </a:r>
            <a:r>
              <a:rPr lang="en-US" i="1" u="sng" dirty="0">
                <a:hlinkClick r:id="rId4"/>
              </a:rPr>
              <a:t> v. Shinseki</a:t>
            </a:r>
            <a:r>
              <a:rPr lang="en-US" u="sng" dirty="0">
                <a:hlinkClick r:id="rId4"/>
              </a:rPr>
              <a:t>, 613 F. 3d 1374, July 16, 2010</a:t>
            </a:r>
            <a:endParaRPr lang="en-US" dirty="0"/>
          </a:p>
          <a:p>
            <a:pPr lvl="0" hangingPunct="0"/>
            <a:r>
              <a:rPr lang="en-US" i="1" u="sng" dirty="0">
                <a:hlinkClick r:id="rId5"/>
              </a:rPr>
              <a:t>Jones v. Shinseki</a:t>
            </a:r>
            <a:r>
              <a:rPr lang="en-US" u="sng" dirty="0">
                <a:hlinkClick r:id="rId5"/>
              </a:rPr>
              <a:t>,</a:t>
            </a:r>
            <a:r>
              <a:rPr lang="en-US" i="1" u="sng" dirty="0">
                <a:hlinkClick r:id="rId5"/>
              </a:rPr>
              <a:t> </a:t>
            </a:r>
            <a:r>
              <a:rPr lang="en-US" u="sng" dirty="0">
                <a:hlinkClick r:id="rId5"/>
              </a:rPr>
              <a:t>23 Vet App. 382, March 23, 2010</a:t>
            </a:r>
            <a:endParaRPr lang="en-US" dirty="0"/>
          </a:p>
          <a:p>
            <a:pPr lvl="0" hangingPunct="0"/>
            <a:r>
              <a:rPr lang="en-US" i="1" u="sng" dirty="0">
                <a:hlinkClick r:id="rId2"/>
              </a:rPr>
              <a:t>Walker v. Shinseki</a:t>
            </a:r>
            <a:r>
              <a:rPr lang="en-US" u="sng" dirty="0">
                <a:hlinkClick r:id="rId2"/>
              </a:rPr>
              <a:t>, No. 2011-7184, February 21, 2013</a:t>
            </a:r>
            <a:endParaRPr lang="en-US" dirty="0"/>
          </a:p>
          <a:p>
            <a:pPr lvl="0" hangingPunct="0"/>
            <a:r>
              <a:rPr lang="en-US" i="1" u="sng" dirty="0">
                <a:hlinkClick r:id="rId2"/>
              </a:rPr>
              <a:t>Waters </a:t>
            </a:r>
            <a:r>
              <a:rPr lang="en-US" u="sng" dirty="0">
                <a:hlinkClick r:id="rId2"/>
              </a:rPr>
              <a:t>v. Shinseki, No. 2009-7071, April 6,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50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585" y="1789114"/>
            <a:ext cx="11524890" cy="4262437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dirty="0">
                <a:hlinkClick r:id="rId2"/>
              </a:rPr>
              <a:t>M21- Part I.1.C. – Requesting Records</a:t>
            </a:r>
            <a:endParaRPr lang="en-US" altLang="en-US" dirty="0"/>
          </a:p>
          <a:p>
            <a:pPr>
              <a:lnSpc>
                <a:spcPct val="90000"/>
              </a:lnSpc>
              <a:defRPr/>
            </a:pPr>
            <a:r>
              <a:rPr lang="en-US" altLang="en-US" dirty="0">
                <a:hlinkClick r:id="rId2"/>
              </a:rPr>
              <a:t>M21-1 Part III, Subpart iv.3.A. –  Examinations</a:t>
            </a:r>
            <a:endParaRPr lang="en-US" altLang="en-US" dirty="0"/>
          </a:p>
          <a:p>
            <a:pPr>
              <a:lnSpc>
                <a:spcPct val="90000"/>
              </a:lnSpc>
              <a:defRPr/>
            </a:pPr>
            <a:r>
              <a:rPr lang="en-US" altLang="en-US" dirty="0">
                <a:hlinkClick r:id="rId3"/>
              </a:rPr>
              <a:t>M21-1 Part III, Subpart iv.5.A. – Principles of Reviewing Evidence and Decision Making</a:t>
            </a:r>
            <a:endParaRPr lang="en-US" altLang="en-US" dirty="0"/>
          </a:p>
          <a:p>
            <a:pPr>
              <a:lnSpc>
                <a:spcPct val="90000"/>
              </a:lnSpc>
              <a:defRPr/>
            </a:pPr>
            <a:r>
              <a:rPr lang="en-US" altLang="en-US" dirty="0">
                <a:hlinkClick r:id="rId2"/>
              </a:rPr>
              <a:t>M21-1 Part IV, Subpart ii.2.B: Determining Service Connection</a:t>
            </a:r>
            <a:endParaRPr lang="en-US" altLang="en-US" dirty="0"/>
          </a:p>
          <a:p>
            <a:pPr>
              <a:lnSpc>
                <a:spcPct val="90000"/>
              </a:lnSpc>
              <a:defRPr/>
            </a:pPr>
            <a:r>
              <a:rPr lang="en-US" altLang="en-US" dirty="0">
                <a:hlinkClick r:id="rId2"/>
              </a:rPr>
              <a:t>M21-1 Part IV, Subpart ii.2.F: Compensation Based on Individual Unemployability</a:t>
            </a:r>
            <a:endParaRPr lang="en-US" altLang="en-US" dirty="0"/>
          </a:p>
          <a:p>
            <a:pPr>
              <a:lnSpc>
                <a:spcPct val="90000"/>
              </a:lnSpc>
              <a:defRPr/>
            </a:pP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  <a:hlinkClick r:id="rId4"/>
              </a:rPr>
              <a:t>Disability Benefits Questionnaires Switchboard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347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Examinations and Medical Opinions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496" y="1466193"/>
            <a:ext cx="11687503" cy="4903075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Examinations and medical opinions are pieces of evidence that support </a:t>
            </a:r>
            <a:r>
              <a:rPr lang="en-US" i="1" dirty="0"/>
              <a:t>findings of fact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Adjudicators use findings of fact to support </a:t>
            </a:r>
            <a:r>
              <a:rPr lang="en-US" i="1" dirty="0"/>
              <a:t>conclusions of law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Evidence must meet a </a:t>
            </a:r>
            <a:r>
              <a:rPr lang="en-US" i="1" dirty="0"/>
              <a:t>standard of evidentiary proof</a:t>
            </a:r>
            <a:r>
              <a:rPr lang="en-US" dirty="0"/>
              <a:t> to the level of </a:t>
            </a:r>
            <a:r>
              <a:rPr lang="en-US" i="1" dirty="0"/>
              <a:t>relative equipoise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17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Disability Benefits Questionnaire (DBQ)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353" y="1500996"/>
            <a:ext cx="11207443" cy="484843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DBQs (and other pieces of medical evidence) exist to answer the question “what percentage should I assign?”</a:t>
            </a:r>
          </a:p>
          <a:p>
            <a:endParaRPr lang="en-US" dirty="0"/>
          </a:p>
          <a:p>
            <a:r>
              <a:rPr lang="en-US" dirty="0"/>
              <a:t>DBQs are derived directly from the disability rating criteria in the VA Schedule for Rating Disabilities.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DBQs enable private physicians to provide disability assessment information. </a:t>
            </a:r>
          </a:p>
          <a:p>
            <a:endParaRPr lang="en-US" dirty="0"/>
          </a:p>
          <a:p>
            <a:r>
              <a:rPr lang="en-US" dirty="0"/>
              <a:t>DBQs from private physicians may preclude the need for VA exams in many cases; however, weigh and evaluate all evidence – not just the DBQ.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72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and Reviewing DBQs for Evaluation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174" y="1530850"/>
            <a:ext cx="11424863" cy="4777484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hlinkClick r:id="rId2"/>
              </a:rPr>
              <a:t>Disability Benefits Questionnaire (DBQ) Switchboard </a:t>
            </a:r>
            <a:r>
              <a:rPr lang="en-US" dirty="0"/>
              <a:t>contains all internal and public use DBQs currently in circulation.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>
                <a:hlinkClick r:id="rId3"/>
              </a:rPr>
              <a:t>Index of DBQ/Exams by Disability</a:t>
            </a:r>
            <a:r>
              <a:rPr lang="en-US" dirty="0"/>
              <a:t> has a search function that can be a helpful starting point.</a:t>
            </a:r>
          </a:p>
          <a:p>
            <a:endParaRPr lang="en-US" dirty="0"/>
          </a:p>
          <a:p>
            <a:r>
              <a:rPr lang="en-US" dirty="0"/>
              <a:t>The “</a:t>
            </a:r>
            <a:r>
              <a:rPr lang="en-US" dirty="0">
                <a:hlinkClick r:id="rId4"/>
              </a:rPr>
              <a:t>What’s New</a:t>
            </a:r>
            <a:r>
              <a:rPr lang="en-US" dirty="0"/>
              <a:t>” archive documents changes to DBQs from May 23, 2011 to the present day.</a:t>
            </a:r>
          </a:p>
          <a:p>
            <a:endParaRPr lang="en-US" dirty="0"/>
          </a:p>
          <a:p>
            <a:r>
              <a:rPr lang="en-US" dirty="0"/>
              <a:t>Certain DBQs are not authorized for use by non-VA providers.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846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of DBQ Evidence in Disability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342" y="1789114"/>
            <a:ext cx="11404121" cy="4262437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Review the totality of the evidence in making disability determinations.</a:t>
            </a:r>
          </a:p>
          <a:p>
            <a:endParaRPr lang="en-US" dirty="0"/>
          </a:p>
          <a:p>
            <a:r>
              <a:rPr lang="en-US" dirty="0"/>
              <a:t>It is improper to “exclude” evidence solely due to its source.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Exercise the same weighing of probative value for internal-use DBQs that are completed by a non-VA provider.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14AED-89CE-4A48-8B2B-1B3A5C68EA2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151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REFERENCE_ID" val="48c204b9-85cf-4293-91f0-ea4e2b879004"/>
  <p:tag name="ARTICULATE_REFERENCE_COUNT" val="0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ARTICULATE_USED_PAGE_ORIENTATION" val="1"/>
  <p:tag name="ARTICULATE_USED_PAGE_SIZE" val="7"/>
  <p:tag name="TAG_BACKING_FORM_KEY" val="3215762-c:\users\lynne\documents\appeals\vsr rvsr lay evidence final.pptx"/>
  <p:tag name="ARTICULATE_PRESENTER_VERSION" val="7"/>
  <p:tag name="ARTICULATE_PROJECT_OPEN" val="0"/>
  <p:tag name="ARTICULATE_SLIDE_COUNT" val="42"/>
</p:tagLst>
</file>

<file path=ppt/theme/theme1.xml><?xml version="1.0" encoding="utf-8"?>
<a:theme xmlns:a="http://schemas.openxmlformats.org/drawingml/2006/main" name="Ppt0000000">
  <a:themeElements>
    <a:clrScheme name="Custom 60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2D2DB9"/>
      </a:folHlink>
    </a:clrScheme>
    <a:fontScheme name="SecBrfNov200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ecBrfNov20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BrfNov2002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pt0000000">
  <a:themeElements>
    <a:clrScheme name="Custom 5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2D2DB9"/>
      </a:folHlink>
    </a:clrScheme>
    <a:fontScheme name="SecBrfNov200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ecBrfNov20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BrfNov2002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B869E3E810774AA7B17315F3F50FE5" ma:contentTypeVersion="3" ma:contentTypeDescription="Create a new document." ma:contentTypeScope="" ma:versionID="a92e5099b9d4665426d5e2f5210929e0">
  <xsd:schema xmlns:xsd="http://www.w3.org/2001/XMLSchema" xmlns:xs="http://www.w3.org/2001/XMLSchema" xmlns:p="http://schemas.microsoft.com/office/2006/metadata/properties" xmlns:ns2="b62c6c12-24c5-4d47-ac4d-c5cc93bcdf7b" targetNamespace="http://schemas.microsoft.com/office/2006/metadata/properties" ma:root="true" ma:fieldsID="f00e8daebf23d3a43a83cbf8cd51dded" ns2:_="">
    <xsd:import namespace="b62c6c12-24c5-4d47-ac4d-c5cc93bcdf7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2c6c12-24c5-4d47-ac4d-c5cc93bcdf7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62c6c12-24c5-4d47-ac4d-c5cc93bcdf7b">RO317-839076992-11408</_dlc_DocId>
    <_dlc_DocIdUrl xmlns="b62c6c12-24c5-4d47-ac4d-c5cc93bcdf7b">
      <Url>https://vaww.vashare.vba.va.gov/sites/SPTNCIO/focusedveterans/training/VSRvirtualtraining/_layouts/15/DocIdRedir.aspx?ID=RO317-839076992-11408</Url>
      <Description>RO317-839076992-11408</Description>
    </_dlc_DocIdUrl>
  </documentManagement>
</p:properties>
</file>

<file path=customXml/itemProps1.xml><?xml version="1.0" encoding="utf-8"?>
<ds:datastoreItem xmlns:ds="http://schemas.openxmlformats.org/officeDocument/2006/customXml" ds:itemID="{94567239-2D12-4DA4-ACBD-83B3EAAAF4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BB73BB-CDF9-4A1E-9256-B4F0F02803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2c6c12-24c5-4d47-ac4d-c5cc93bcdf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242481D-627E-4EC6-BCC2-1CBC808DA1D2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A35E050F-F6DD-446A-BC54-722BE857956D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b62c6c12-24c5-4d47-ac4d-c5cc93bcdf7b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8896</TotalTime>
  <Words>1310</Words>
  <Application>Microsoft Office PowerPoint</Application>
  <PresentationFormat>Widescreen</PresentationFormat>
  <Paragraphs>194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Century Schoolbook</vt:lpstr>
      <vt:lpstr>Tahoma</vt:lpstr>
      <vt:lpstr>Times New Roman</vt:lpstr>
      <vt:lpstr>Wingdings</vt:lpstr>
      <vt:lpstr>Ppt0000000</vt:lpstr>
      <vt:lpstr>1_Ppt0000000</vt:lpstr>
      <vt:lpstr>PowerPoint Presentation</vt:lpstr>
      <vt:lpstr>Objectives</vt:lpstr>
      <vt:lpstr>References</vt:lpstr>
      <vt:lpstr>References</vt:lpstr>
      <vt:lpstr>References</vt:lpstr>
      <vt:lpstr>Purpose of Examinations and Medical Opinions</vt:lpstr>
      <vt:lpstr>Disability Benefits Questionnaire (DBQ) Overview</vt:lpstr>
      <vt:lpstr>Finding and Reviewing DBQs for Evaluation Criteria</vt:lpstr>
      <vt:lpstr>Evaluation of DBQ Evidence in Disability Evaluation</vt:lpstr>
      <vt:lpstr>Evaluation of non-DBQ Evidence in Disability Evaluation</vt:lpstr>
      <vt:lpstr>Insufficient Examinations </vt:lpstr>
      <vt:lpstr>Acceptable Clinical Evidence (ACE)</vt:lpstr>
      <vt:lpstr>Examination Requests and ACE</vt:lpstr>
      <vt:lpstr>Prohibitions on Using ACE</vt:lpstr>
      <vt:lpstr>Medical Opinion Overview</vt:lpstr>
      <vt:lpstr>Specific Medical Opinions</vt:lpstr>
      <vt:lpstr>Medical Opinion Requests Must Contain</vt:lpstr>
      <vt:lpstr>Improper Medical Opinion Requests </vt:lpstr>
      <vt:lpstr>Special Considerations for Claims Based on Aggravation</vt:lpstr>
      <vt:lpstr>In-Service Aggravation of Pre-Service Disability</vt:lpstr>
      <vt:lpstr>NSC, Secondary, or Allen Aggravation</vt:lpstr>
      <vt:lpstr>Independent Medical Opinions (IMOs)  under 38 CFR § 3.328</vt:lpstr>
      <vt:lpstr>Questions?</vt:lpstr>
    </vt:vector>
  </TitlesOfParts>
  <Company>Veterans Benefits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Disability Benefits Questionnaires (DBQs) and Requesting Medical Opinions PowerPoint Presentation</dc:title>
  <dc:subject>RVSR</dc:subject>
  <dc:creator>Department of Veterans Affairs, Veterans Benefits Administration, Compensation Service, STAFF</dc:creator>
  <cp:keywords>disability benefits questionnaires,DBQ,medical opinions,Allen v. Brown,independent medical opinion</cp:keywords>
  <dc:description>This lesson provides information about when and how to request a medical opinion.</dc:description>
  <cp:lastModifiedBy>Kathy Poole</cp:lastModifiedBy>
  <cp:revision>489</cp:revision>
  <dcterms:created xsi:type="dcterms:W3CDTF">2014-04-30T02:32:11Z</dcterms:created>
  <dcterms:modified xsi:type="dcterms:W3CDTF">2018-06-08T13:35:15Z</dcterms:modified>
  <cp:category>NTC Curriculum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VSR RVSR Lay Evidence</vt:lpwstr>
  </property>
  <property fmtid="{D5CDD505-2E9C-101B-9397-08002B2CF9AE}" pid="3" name="ArticulateUseProject">
    <vt:lpwstr>1</vt:lpwstr>
  </property>
  <property fmtid="{D5CDD505-2E9C-101B-9397-08002B2CF9AE}" pid="4" name="ArticulateProjectVersion">
    <vt:lpwstr>7</vt:lpwstr>
  </property>
  <property fmtid="{D5CDD505-2E9C-101B-9397-08002B2CF9AE}" pid="5" name="ArticulateGUID">
    <vt:lpwstr>C99A1101-545A-4F06-B9B7-341CBA93A72A</vt:lpwstr>
  </property>
  <property fmtid="{D5CDD505-2E9C-101B-9397-08002B2CF9AE}" pid="6" name="ArticulateProjectFull">
    <vt:lpwstr>C:\Users\Lynne\Documents\Appeals\VSR RVSR Lay Evidence Final.ppta</vt:lpwstr>
  </property>
  <property fmtid="{D5CDD505-2E9C-101B-9397-08002B2CF9AE}" pid="7" name="ContentTypeId">
    <vt:lpwstr>0x0101003DB869E3E810774AA7B17315F3F50FE5</vt:lpwstr>
  </property>
  <property fmtid="{D5CDD505-2E9C-101B-9397-08002B2CF9AE}" pid="8" name="Language">
    <vt:lpwstr>en</vt:lpwstr>
  </property>
  <property fmtid="{D5CDD505-2E9C-101B-9397-08002B2CF9AE}" pid="9" name="Type">
    <vt:lpwstr>Presentation</vt:lpwstr>
  </property>
  <property fmtid="{D5CDD505-2E9C-101B-9397-08002B2CF9AE}" pid="10" name="_dlc_DocIdItemGuid">
    <vt:lpwstr>d91d3713-0e04-49a0-b9dc-1a7db4c8f4f8</vt:lpwstr>
  </property>
</Properties>
</file>