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59" r:id="rId7"/>
    <p:sldId id="263" r:id="rId8"/>
    <p:sldId id="260" r:id="rId9"/>
    <p:sldId id="267" r:id="rId10"/>
    <p:sldId id="265" r:id="rId11"/>
    <p:sldId id="266" r:id="rId12"/>
    <p:sldId id="264" r:id="rId13"/>
    <p:sldId id="268" r:id="rId14"/>
    <p:sldId id="269" r:id="rId15"/>
    <p:sldId id="262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F1E"/>
    <a:srgbClr val="E7D0A4"/>
    <a:srgbClr val="6A5B3F"/>
    <a:srgbClr val="987734"/>
    <a:srgbClr val="AB8C4E"/>
    <a:srgbClr val="C6A156"/>
    <a:srgbClr val="E8D2A8"/>
    <a:srgbClr val="F5F0E9"/>
    <a:srgbClr val="BEA5A1"/>
    <a:srgbClr val="867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1079" autoAdjust="0"/>
  </p:normalViewPr>
  <p:slideViewPr>
    <p:cSldViewPr snapToGrid="0">
      <p:cViewPr varScale="1">
        <p:scale>
          <a:sx n="97" d="100"/>
          <a:sy n="97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191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91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183086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2100" b="1" dirty="0">
                <a:solidFill>
                  <a:srgbClr val="1F497D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91"/>
              </a:spcAft>
            </a:pPr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9644881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191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544" indent="-45772">
              <a:spcBef>
                <a:spcPts val="0"/>
              </a:spcBef>
              <a:spcAft>
                <a:spcPts val="143"/>
              </a:spcAft>
              <a:buFont typeface="Arial" panose="020B0604020202020204" pitchFamily="34" charset="0"/>
              <a:buChar char="•"/>
              <a:defRPr sz="428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315" indent="-45772">
              <a:spcBef>
                <a:spcPts val="0"/>
              </a:spcBef>
              <a:spcAft>
                <a:spcPts val="143"/>
              </a:spcAft>
              <a:buFont typeface="Arial" panose="020B0604020202020204" pitchFamily="34" charset="0"/>
              <a:buChar char="•"/>
              <a:defRPr sz="38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086" indent="-45772">
              <a:spcBef>
                <a:spcPts val="0"/>
              </a:spcBef>
              <a:spcAft>
                <a:spcPts val="143"/>
              </a:spcAft>
              <a:buFont typeface="Arial" panose="020B0604020202020204" pitchFamily="34" charset="0"/>
              <a:buChar char="•"/>
              <a:defRPr sz="33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858" indent="-45772">
              <a:spcBef>
                <a:spcPts val="0"/>
              </a:spcBef>
              <a:spcAft>
                <a:spcPts val="143"/>
              </a:spcAft>
              <a:buFont typeface="Arial" panose="020B0604020202020204" pitchFamily="34" charset="0"/>
              <a:buChar char="•"/>
              <a:defRPr sz="28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191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8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70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191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191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299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191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55985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858" indent="-45772">
              <a:spcBef>
                <a:spcPts val="0"/>
              </a:spcBef>
              <a:spcAft>
                <a:spcPts val="143"/>
              </a:spcAft>
              <a:buFont typeface="Arial" panose="020B0604020202020204" pitchFamily="34" charset="0"/>
              <a:buChar char="•"/>
              <a:defRPr sz="28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191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583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887702"/>
      </p:ext>
    </p:extLst>
  </p:cSld>
  <p:clrMapOvr>
    <a:masterClrMapping/>
  </p:clrMapOvr>
  <p:transition>
    <p:fade thruBlk="1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1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43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931152" y="660198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24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hdr="0" ftr="0" dt="0"/>
  <p:txStyles>
    <p:titleStyle>
      <a:lvl1pPr algn="ctr" defTabSz="91544" rtl="0" eaLnBrk="1" latinLnBrk="0" hangingPunct="1">
        <a:spcBef>
          <a:spcPct val="0"/>
        </a:spcBef>
        <a:buNone/>
        <a:defRPr sz="886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544" rtl="0" eaLnBrk="1" latinLnBrk="0" hangingPunct="1">
        <a:spcBef>
          <a:spcPct val="20000"/>
        </a:spcBef>
        <a:buFont typeface="Arial" panose="020B0604020202020204" pitchFamily="34" charset="0"/>
        <a:buNone/>
        <a:defRPr sz="24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72" indent="0" algn="l" defTabSz="91544" rtl="0" eaLnBrk="1" latinLnBrk="0" hangingPunct="1">
        <a:spcBef>
          <a:spcPct val="20000"/>
        </a:spcBef>
        <a:buFont typeface="Arial" panose="020B0604020202020204" pitchFamily="34" charset="0"/>
        <a:buNone/>
        <a:defRPr sz="241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544" indent="0" algn="l" defTabSz="91544" rtl="0" eaLnBrk="1" latinLnBrk="0" hangingPunct="1">
        <a:spcBef>
          <a:spcPct val="20000"/>
        </a:spcBef>
        <a:buFont typeface="Arial" panose="020B0604020202020204" pitchFamily="34" charset="0"/>
        <a:buNone/>
        <a:defRPr sz="24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315" indent="0" algn="l" defTabSz="91544" rtl="0" eaLnBrk="1" latinLnBrk="0" hangingPunct="1">
        <a:spcBef>
          <a:spcPct val="20000"/>
        </a:spcBef>
        <a:buFont typeface="Arial" panose="020B0604020202020204" pitchFamily="34" charset="0"/>
        <a:buNone/>
        <a:defRPr sz="24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3086" indent="0" algn="l" defTabSz="91544" rtl="0" eaLnBrk="1" latinLnBrk="0" hangingPunct="1">
        <a:spcBef>
          <a:spcPct val="20000"/>
        </a:spcBef>
        <a:buFont typeface="Arial" panose="020B0604020202020204" pitchFamily="34" charset="0"/>
        <a:buNone/>
        <a:defRPr sz="24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744" indent="-22886" algn="l" defTabSz="91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16" indent="-22886" algn="l" defTabSz="91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7pPr>
      <a:lvl8pPr marL="343288" indent="-22886" algn="l" defTabSz="91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8pPr>
      <a:lvl9pPr marL="389060" indent="-22886" algn="l" defTabSz="91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1pPr>
      <a:lvl2pPr marL="45772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2pPr>
      <a:lvl3pPr marL="91544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3pPr>
      <a:lvl4pPr marL="137315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4pPr>
      <a:lvl5pPr marL="183086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5pPr>
      <a:lvl6pPr marL="228858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6pPr>
      <a:lvl7pPr marL="274630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7pPr>
      <a:lvl8pPr marL="320402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8pPr>
      <a:lvl9pPr marL="366173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hyperlink" Target="http://vbaw.vba.va.gov/bl/21/systems/pmr.htm" TargetMode="Externa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1998BC-0DF2-4E01-A15C-69B5DA5B7E4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r>
              <a:rPr lang="en-US" dirty="0"/>
              <a:t>PMR Process: VSR Checklist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0E4A07-A462-429F-ACE7-CCF642F39223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DCD437-B563-4098-9FB2-6FCC297681E6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October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/>
              <a:t>PMR Process: VSR  Checklist</a:t>
            </a:r>
            <a:br>
              <a:rPr lang="en-US" dirty="0"/>
            </a:br>
            <a:r>
              <a:rPr lang="en-US" dirty="0"/>
              <a:t>Steps 1 - 3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2324506"/>
            <a:ext cx="7381874" cy="303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7090563" y="2622399"/>
            <a:ext cx="1812264" cy="3293209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The signature on the VA Form 21-4142 or other medical release form </a:t>
            </a:r>
            <a:r>
              <a:rPr lang="en-US" sz="1600" u="sng" dirty="0">
                <a:latin typeface="+mj-lt"/>
                <a:cs typeface="Times New Roman" panose="02020603050405020304" pitchFamily="18" charset="0"/>
              </a:rPr>
              <a:t>has to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 be the patient’s signature, unless the patient is a minor or has a legal representative to sign medical releases for them.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H="1">
            <a:off x="6771325" y="5068388"/>
            <a:ext cx="31923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9657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/>
              <a:t>PMR Process: VSR  Checklist</a:t>
            </a:r>
            <a:br>
              <a:rPr lang="en-US" dirty="0"/>
            </a:br>
            <a:r>
              <a:rPr lang="en-US" dirty="0"/>
              <a:t>Steps 4 - 6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026" y="1976309"/>
            <a:ext cx="5677662" cy="4321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664812" y="1957259"/>
            <a:ext cx="2125019" cy="954107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cs typeface="Times New Roman" panose="02020603050405020304" pitchFamily="18" charset="0"/>
              </a:rPr>
              <a:t>Ensure that all mandatory fields as indicated are complete on the medical release. </a:t>
            </a: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6664812" y="3491337"/>
            <a:ext cx="2125019" cy="2462213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cs typeface="Times New Roman" panose="02020603050405020304" pitchFamily="18" charset="0"/>
              </a:rPr>
              <a:t>Follow the naming convention guidelines to name the medical release to avoid delays in the PMR contractor processing. Save the document in a folder designated by the local management team. Only the PMR Super User will upload to PMR Vault.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380149" y="3851600"/>
            <a:ext cx="128466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244922" y="5404091"/>
            <a:ext cx="1419890" cy="5102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5621628" y="2098360"/>
            <a:ext cx="1043184" cy="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9517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885570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46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Identify which private medical release (PMR) requests in VBMS did not go through Centralized Mail to the PMR contractor for processing.</a:t>
            </a:r>
          </a:p>
          <a:p>
            <a:endParaRPr lang="en-US" dirty="0"/>
          </a:p>
          <a:p>
            <a:r>
              <a:rPr lang="en-US" dirty="0"/>
              <a:t>Apply the steps in PMR Process: VSR Checklist.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M21-1, Part III. Subpart iii.1.C.7.a.  Exhibit 2 PMR Process VSR Checklist</a:t>
            </a:r>
          </a:p>
          <a:p>
            <a:endParaRPr lang="en-US" dirty="0"/>
          </a:p>
          <a:p>
            <a:r>
              <a:rPr lang="en-US" dirty="0"/>
              <a:t>Private Medical Record (PMR) Retrieval Program Home Page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Medical Releases Not Sent to the PMR Contractor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54458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PMR requests not received automatically through the Centralized Mail (CM) program: </a:t>
            </a:r>
          </a:p>
          <a:p>
            <a:pPr marL="228600" lvl="1" indent="-228600"/>
            <a:r>
              <a:rPr lang="en-US" sz="2000" dirty="0">
                <a:latin typeface="+mj-lt"/>
                <a:cs typeface="Times New Roman" panose="02020603050405020304" pitchFamily="18" charset="0"/>
              </a:rPr>
              <a:t>VA Forms 21-4142 and 21-4142a received through Veterans On-Line Application (VONAPP) Direct Connect (VDC), </a:t>
            </a:r>
          </a:p>
          <a:p>
            <a:pPr marL="228600" lvl="1" indent="-228600"/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eBenefits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uploads, </a:t>
            </a:r>
          </a:p>
          <a:p>
            <a:pPr marL="228600" lvl="1" indent="-228600"/>
            <a:r>
              <a:rPr lang="en-US" sz="2000" dirty="0">
                <a:latin typeface="+mj-lt"/>
                <a:cs typeface="Times New Roman" panose="02020603050405020304" pitchFamily="18" charset="0"/>
              </a:rPr>
              <a:t>and non-standard medical release forms.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In these instances, the developing VSR will need to follow the steps in PMR Process: VSR Checklist. This ensures that the private medical release request forms will get processed by the contractor.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2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VDC 4142s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7626893" y="2266950"/>
            <a:ext cx="1183732" cy="2462213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cs typeface="Times New Roman" panose="02020603050405020304" pitchFamily="18" charset="0"/>
              </a:rPr>
              <a:t>If the form did not get transmitted to DOMA, click Document Properties to review if the form is from VDC or </a:t>
            </a:r>
            <a:r>
              <a:rPr lang="en-US" sz="1400" dirty="0" err="1">
                <a:latin typeface="+mj-lt"/>
                <a:cs typeface="Times New Roman" panose="02020603050405020304" pitchFamily="18" charset="0"/>
              </a:rPr>
              <a:t>eBenefits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534" y="2100341"/>
            <a:ext cx="6926296" cy="2802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cxnSpLocks/>
          </p:cNvCxnSpPr>
          <p:nvPr/>
        </p:nvCxnSpPr>
        <p:spPr bwMode="auto">
          <a:xfrm flipH="1" flipV="1">
            <a:off x="3158546" y="2557263"/>
            <a:ext cx="4468347" cy="2240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499533" y="2100340"/>
            <a:ext cx="2611386" cy="81417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5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VDC 4142s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528" y="1880504"/>
            <a:ext cx="6765768" cy="3788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68041" y="2744156"/>
            <a:ext cx="1555815" cy="147732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Under Properties  review if the form is from VDC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 flipV="1">
            <a:off x="1236551" y="2191921"/>
            <a:ext cx="685977" cy="5522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1915462" y="1852154"/>
            <a:ext cx="608663" cy="35738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7" name="Rectangle 16"/>
          <p:cNvSpPr/>
          <p:nvPr>
            <p:custDataLst>
              <p:tags r:id="rId5"/>
            </p:custDataLst>
          </p:nvPr>
        </p:nvSpPr>
        <p:spPr bwMode="auto">
          <a:xfrm>
            <a:off x="1906315" y="5406578"/>
            <a:ext cx="531254" cy="17869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 bwMode="auto">
          <a:xfrm>
            <a:off x="1308815" y="4221484"/>
            <a:ext cx="515041" cy="12649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9136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Non Standard Medical Release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Some hospitals/private providers do not accept </a:t>
            </a:r>
            <a:r>
              <a:rPr lang="en-US" i="1" dirty="0"/>
              <a:t>VA Form 21-4142 </a:t>
            </a:r>
            <a:r>
              <a:rPr lang="en-US" dirty="0"/>
              <a:t>to release patient private medical records, they require their own release.</a:t>
            </a:r>
          </a:p>
          <a:p>
            <a:r>
              <a:rPr lang="en-US" dirty="0"/>
              <a:t>When a claimant submits a non-standard medical release request to support a VA claim, it does not go through Centralized Mail to the PMR contractor.</a:t>
            </a:r>
          </a:p>
          <a:p>
            <a:r>
              <a:rPr lang="en-US" dirty="0"/>
              <a:t>These releases will need to be identified in VBMS, and the steps on the PMR Process VSR Checklist need to be followed.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3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Non Standard Medical Release Requests: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6702" y="2057400"/>
            <a:ext cx="3503195" cy="3916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418421" y="2312428"/>
            <a:ext cx="1796603" cy="2031325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Kaiser is an example of a private health care provider that sometimes requires their own release. 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 flipV="1">
            <a:off x="3215024" y="2312431"/>
            <a:ext cx="1004551" cy="10156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8240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PMR Process: VSR Checklist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611" y="1571625"/>
            <a:ext cx="3882778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771068" y="2228850"/>
            <a:ext cx="2173310" cy="3139321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When the medical release request, which requires processing, has not been sent to the PMR contractor through Centralized Mail, the steps on the VSR Checklist should be followed.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 flipH="1" flipV="1">
            <a:off x="6513389" y="3207822"/>
            <a:ext cx="25767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228651" y="3364081"/>
            <a:ext cx="2173310" cy="1754326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This checklist is found at 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7"/>
              </a:rPr>
              <a:t>http://vbaw.vba.va.gov/bl/21/systems/pmr.htm</a:t>
            </a:r>
            <a:endParaRPr lang="en-US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8036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DUMMYTAG" val="&lt;DummyForForceWrite&gt;&lt;/DummyForForceWrite&gt;"/>
  <p:tag name="HTML_SHAPEINFO" val="&lt;ThreeDShapeInfo&gt;&lt;uuid val=&quot;{0F30B29D-D872-4B6C-A119-2697846B6FA1}&quot;/&gt;&lt;isInvalidForFieldText val=&quot;0&quot;/&gt;&lt;Image&gt;&lt;filename val=&quot;C:\Users\User\AppData\Local\Temp\CP9096220741671Session\CPTrustFolder9096220741687\PPTImport9096245171390\data\asimages\{0F30B29D-D872-4B6C-A119-2697846B6FA1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8&quot;/&gt;&lt;/TableIndex&gt;&lt;/ShapeTextInfo&gt;"/>
  <p:tag name="PRESENTER_DUMMYTAG" val="&lt;DummyForForceWrite&gt;&lt;/DummyForForceWrite&gt;"/>
  <p:tag name="HTML_SHAPEINFO" val="&lt;ThreeDShapeInfo&gt;&lt;uuid val=&quot;{454FB897-8C99-47F3-ADC0-FB1F10DE4DA6}&quot;/&gt;&lt;isInvalidForFieldText val=&quot;0&quot;/&gt;&lt;Image&gt;&lt;filename val=&quot;C:\Users\User\AppData\Local\Temp\CP9096220741671Session\CPTrustFolder9096220741687\PPTImport9096245171390\data\asimages\{454FB897-8C99-47F3-ADC0-FB1F10DE4DA6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92754FC3-ED9B-450F-BC57-0C69881C4AFD}&quot;/&gt;&lt;isInvalidForFieldText val=&quot;0&quot;/&gt;&lt;Image&gt;&lt;filename val=&quot;C:\Users\User\AppData\Local\Temp\CP9096220741671Session\CPTrustFolder9096220741687\PPTImport9096245171390\data\asimages\{92754FC3-ED9B-450F-BC57-0C69881C4AFD}_1.png&quot;/&gt;&lt;left val=&quot;632&quot;/&gt;&lt;top val=&quot;491&quot;/&gt;&lt;width val=&quot;256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33B19783-8C25-4286-9A83-EC93F8521CD0}&quot;/&gt;&lt;isInvalidForFieldText val=&quot;0&quot;/&gt;&lt;Image&gt;&lt;filename val=&quot;C:\Users\User\AppData\Local\Temp\CP9096220741671Session\CPTrustFolder9096220741687\PPTImport9096245171390\data\asimages\{33B19783-8C25-4286-9A83-EC93F8521CD0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6&quot;/&gt;&lt;lineCharCount val=&quot;70&quot;/&gt;&lt;lineCharCount val=&quot;1&quot;/&gt;&lt;lineCharCount val=&quot;46&quot;/&gt;&lt;/TableIndex&gt;&lt;/ShapeTextInfo&gt;"/>
  <p:tag name="HTML_SHAPEINFO" val="&lt;ThreeDShapeInfo&gt;&lt;uuid val=&quot;{435B9BF0-B32F-4369-ACEC-E3C6792FDD32}&quot;/&gt;&lt;isInvalidForFieldText val=&quot;0&quot;/&gt;&lt;Image&gt;&lt;filename val=&quot;C:\Users\User\AppData\Local\Temp\CP9096220741671Session\CPTrustFolder9096220741687\PPTImport9096245171390\data\asimages\{435B9BF0-B32F-4369-ACEC-E3C6792FDD32}_2.png&quot;/&gt;&lt;left val=&quot;42&quot;/&gt;&lt;top val=&quot;212&quot;/&gt;&lt;width val=&quot;874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17FD4A0-1821-4B8D-8D24-2DAD4112FDA2}&quot;/&gt;&lt;isInvalidForFieldText val=&quot;0&quot;/&gt;&lt;Image&gt;&lt;filename val=&quot;C:\Users\User\AppData\Local\Temp\CP9096220741671Session\CPTrustFolder9096220741687\PPTImport9096245171390\data\asimages\{917FD4A0-1821-4B8D-8D24-2DAD4112FDA2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AA89254B-C7C5-41F2-8C06-1C28FDBC62EC}&quot;/&gt;&lt;isInvalidForFieldText val=&quot;0&quot;/&gt;&lt;Image&gt;&lt;filename val=&quot;C:\Users\User\AppData\Local\Temp\CP9096220741671Session\CPTrustFolder9096220741687\PPTImport9096245171390\data\asimages\{AA89254B-C7C5-41F2-8C06-1C28FDBC62EC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5&quot;/&gt;&lt;lineCharCount val=&quot;10&quot;/&gt;&lt;lineCharCount val=&quot;1&quot;/&gt;&lt;lineCharCount val=&quot;57&quot;/&gt;&lt;lineCharCount val=&quot;1&quot;/&gt;&lt;lineCharCount val=&quot;1&quot;/&gt;&lt;/TableIndex&gt;&lt;/ShapeTextInfo&gt;"/>
  <p:tag name="HTML_SHAPEINFO" val="&lt;ThreeDShapeInfo&gt;&lt;uuid val=&quot;{93B1FDFE-8EE7-4B0D-9967-5BFC80B46E05}&quot;/&gt;&lt;isInvalidForFieldText val=&quot;0&quot;/&gt;&lt;Image&gt;&lt;filename val=&quot;C:\Users\User\AppData\Local\Temp\CP9096220741671Session\CPTrustFolder9096220741687\PPTImport9096245171390\data\asimages\{93B1FDFE-8EE7-4B0D-9967-5BFC80B46E05}_3.png&quot;/&gt;&lt;left val=&quot;42&quot;/&gt;&lt;top val=&quot;212&quot;/&gt;&lt;width val=&quot;870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D8D331C-C3FA-48A0-838D-07FF16C35B65}&quot;/&gt;&lt;isInvalidForFieldText val=&quot;0&quot;/&gt;&lt;Image&gt;&lt;filename val=&quot;C:\Users\User\AppData\Local\Temp\CP9096220741671Session\CPTrustFolder9096220741687\PPTImport9096245171390\data\asimages\{BD8D331C-C3FA-48A0-838D-07FF16C35B65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{E56C7753-DAB8-49A9-9019-4D8CC8AF5B81}&quot;/&gt;&lt;isInvalidForFieldText val=&quot;0&quot;/&gt;&lt;Image&gt;&lt;filename val=&quot;C:\Users\User\AppData\Local\Temp\CP9096220741671Session\CPTrustFolder9096220741687\PPTImport9096245171390\data\asimages\{E56C7753-DAB8-49A9-9019-4D8CC8AF5B81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9&quot;/&gt;&lt;lineCharCount val=&quot;15&quot;/&gt;&lt;lineCharCount val=&quot;64&quot;/&gt;&lt;lineCharCount val=&quot;44&quot;/&gt;&lt;lineCharCount val=&quot;20&quot;/&gt;&lt;lineCharCount val=&quot;41&quot;/&gt;&lt;lineCharCount val=&quot;1&quot;/&gt;&lt;lineCharCount val=&quot;72&quot;/&gt;&lt;lineCharCount val=&quot;66&quot;/&gt;&lt;lineCharCount val=&quot;60&quot;/&gt;&lt;/TableIndex&gt;&lt;/ShapeTextInfo&gt;"/>
  <p:tag name="HTML_SHAPEINFO" val="&lt;ThreeDShapeInfo&gt;&lt;uuid val=&quot;{E6CA59EB-F76D-474C-8147-7EA172529CDE}&quot;/&gt;&lt;isInvalidForFieldText val=&quot;0&quot;/&gt;&lt;Image&gt;&lt;filename val=&quot;C:\Users\User\AppData\Local\Temp\CP9096220741671Session\CPTrustFolder9096220741687\PPTImport9096245171390\data\asimages\{E6CA59EB-F76D-474C-8147-7EA172529CDE}_4.png&quot;/&gt;&lt;left val=&quot;40&quot;/&gt;&lt;top val=&quot;212&quot;/&gt;&lt;width val=&quot;877&quot;/&gt;&lt;height val=&quot;481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5E98B03-2405-4F19-ADCB-3427A1938FE2}&quot;/&gt;&lt;isInvalidForFieldText val=&quot;0&quot;/&gt;&lt;Image&gt;&lt;filename val=&quot;C:\Users\User\AppData\Local\Temp\CP9096220741671Session\CPTrustFolder9096220741687\PPTImport9096245171390\data\asimages\{05E98B03-2405-4F19-ADCB-3427A1938FE2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ADD2AD3-A848-4447-8EF0-46BC4834EE6B}&quot;/&gt;&lt;isInvalidForFieldText val=&quot;0&quot;/&gt;&lt;Image&gt;&lt;filename val=&quot;C:\Users\User\AppData\Local\Temp\CP9096220741671Session\CPTrustFolder9096220741687\PPTImport9096245171390\data\asimages\{9ADD2AD3-A848-4447-8EF0-46BC4834EE6B}_5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7910158-9AD0-4296-B0B6-E6D67E6D5F22}&quot;/&gt;&lt;isInvalidForFieldText val=&quot;0&quot;/&gt;&lt;Image&gt;&lt;filename val=&quot;C:\Users\User\AppData\Local\Temp\CP9096220741671Session\CPTrustFolder9096220741687\PPTImport9096245171390\data\asimages\{87910158-9AD0-4296-B0B6-E6D67E6D5F22}_5.png&quot;/&gt;&lt;left val=&quot;727&quot;/&gt;&lt;top val=&quot;687&quot;/&gt;&lt;width val=&quot;226&quot;/&gt;&lt;height val=&quot;4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12&quot;/&gt;&lt;lineCharCount val=&quot;12&quot;/&gt;&lt;lineCharCount val=&quot;12&quot;/&gt;&lt;lineCharCount val=&quot;9&quot;/&gt;&lt;lineCharCount val=&quot;6&quot;/&gt;&lt;lineCharCount val=&quot;9&quot;/&gt;&lt;lineCharCount val=&quot;11&quot;/&gt;&lt;lineCharCount val=&quot;13&quot;/&gt;&lt;lineCharCount val=&quot;12&quot;/&gt;&lt;lineCharCount val=&quot;12&quot;/&gt;&lt;lineCharCount val=&quot;9&quot;/&gt;&lt;/TableIndex&gt;&lt;/ShapeTextInfo&gt;"/>
  <p:tag name="HTML_SHAPEINFO" val="&lt;ThreeDShapeInfo&gt;&lt;uuid val=&quot;{B8D28FD8-B8AF-4449-9550-2821926C85E1}&quot;/&gt;&lt;isInvalidForFieldText val=&quot;0&quot;/&gt;&lt;Image&gt;&lt;filename val=&quot;C:\Users\User\AppData\Local\Temp\CP9096220741671Session\CPTrustFolder9096220741687\PPTImport9096245171390\data\asimages\{B8D28FD8-B8AF-4449-9550-2821926C85E1}_5.png&quot;/&gt;&lt;left val=&quot;798&quot;/&gt;&lt;top val=&quot;236&quot;/&gt;&lt;width val=&quot;132&quot;/&gt;&lt;height val=&quot;264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6FE743C7-0D72-4073-A563-3E15F1CEC01D}&quot;/&gt;&lt;isInvalidForFieldText val=&quot;0&quot;/&gt;&lt;Image&gt;&lt;filename val=&quot;C:\Users\User\AppData\Local\Temp\CP9096220741671Session\CPTrustFolder9096220741687\PPTImport9096245171390\data\asimages\{6FE743C7-0D72-4073-A563-3E15F1CEC01D}_6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50EA8BD-87E6-4BEE-B946-F672C16F468D}&quot;/&gt;&lt;isInvalidForFieldText val=&quot;0&quot;/&gt;&lt;Image&gt;&lt;filename val=&quot;C:\Users\User\AppData\Local\Temp\CP9096220741671Session\CPTrustFolder9096220741687\PPTImport9096245171390\data\asimages\{F50EA8BD-87E6-4BEE-B946-F672C16F468D}_6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&quot;/&gt;&lt;lineCharCount val=&quot;12&quot;/&gt;&lt;lineCharCount val=&quot;14&quot;/&gt;&lt;lineCharCount val=&quot;13&quot;/&gt;&lt;lineCharCount val=&quot;3&quot;/&gt;&lt;/TableIndex&gt;&lt;/ShapeTextInfo&gt;"/>
  <p:tag name="HTML_SHAPEINFO" val="&lt;ThreeDShapeInfo&gt;&lt;uuid val=&quot;{77DED5BC-0198-48AA-8C46-CE9BBA40A349}&quot;/&gt;&lt;isInvalidForFieldText val=&quot;0&quot;/&gt;&lt;Image&gt;&lt;filename val=&quot;C:\Users\User\AppData\Local\Temp\CP9096220741671Session\CPTrustFolder9096220741687\PPTImport9096245171390\data\asimages\{77DED5BC-0198-48AA-8C46-CE9BBA40A349}_6.png&quot;/&gt;&lt;left val=&quot;22&quot;/&gt;&lt;top val=&quot;284&quot;/&gt;&lt;width val=&quot;169&quot;/&gt;&lt;height val=&quot;16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738B2980-BBED-405B-8671-CDD10B63B0D5}&quot;/&gt;&lt;isInvalidForFieldText val=&quot;0&quot;/&gt;&lt;Image&gt;&lt;filename val=&quot;C:\Users\User\AppData\Local\Temp\CP9096220741671Session\CPTrustFolder9096220741687\PPTImport9096245171390\data\asimages\{738B2980-BBED-405B-8671-CDD10B63B0D5}_7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6&quot;/&gt;&lt;lineCharCount val=&quot;64&quot;/&gt;&lt;lineCharCount val=&quot;9&quot;/&gt;&lt;lineCharCount val=&quot;66&quot;/&gt;&lt;lineCharCount val=&quot;67&quot;/&gt;&lt;lineCharCount val=&quot;16&quot;/&gt;&lt;lineCharCount val=&quot;68&quot;/&gt;&lt;lineCharCount val=&quot;51&quot;/&gt;&lt;/TableIndex&gt;&lt;/ShapeTextInfo&gt;"/>
  <p:tag name="HTML_SHAPEINFO" val="&lt;ThreeDShapeInfo&gt;&lt;uuid val=&quot;{20DC390D-CE4C-406D-8764-E47A53BAC443}&quot;/&gt;&lt;isInvalidForFieldText val=&quot;0&quot;/&gt;&lt;Image&gt;&lt;filename val=&quot;C:\Users\User\AppData\Local\Temp\CP9096220741671Session\CPTrustFolder9096220741687\PPTImport9096245171390\data\asimages\{20DC390D-CE4C-406D-8764-E47A53BAC443}_7.png&quot;/&gt;&lt;left val=&quot;42&quot;/&gt;&lt;top val=&quot;212&quot;/&gt;&lt;width val=&quot;870&quot;/&gt;&lt;height val=&quot;41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74288E2-BE32-47FF-BFFF-8DEE54DDB380}&quot;/&gt;&lt;isInvalidForFieldText val=&quot;0&quot;/&gt;&lt;Image&gt;&lt;filename val=&quot;C:\Users\User\AppData\Local\Temp\CP9096220741671Session\CPTrustFolder9096220741687\PPTImport9096245171390\data\asimages\{E74288E2-BE32-47FF-BFFF-8DEE54DDB380}_7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7&quot;/&gt;&lt;/TableIndex&gt;&lt;/ShapeTextInfo&gt;"/>
  <p:tag name="HTML_SHAPEINFO" val="&lt;ThreeDShapeInfo&gt;&lt;uuid val=&quot;{A49A87FA-46E4-4D41-A4D2-A661075E32DF}&quot;/&gt;&lt;isInvalidForFieldText val=&quot;0&quot;/&gt;&lt;Image&gt;&lt;filename val=&quot;C:\Users\User\AppData\Local\Temp\CP9096220741671Session\CPTrustFolder9096220741687\PPTImport9096245171390\data\asimages\{A49A87FA-46E4-4D41-A4D2-A661075E32DF}_8.png&quot;/&gt;&lt;left val=&quot;0&quot;/&gt;&lt;top val=&quot;76&quot;/&gt;&lt;width val=&quot;961&quot;/&gt;&lt;height val=&quot;124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5B7E4E5-132C-406E-9DA7-1FA2544C3133}&quot;/&gt;&lt;isInvalidForFieldText val=&quot;0&quot;/&gt;&lt;Image&gt;&lt;filename val=&quot;C:\Users\User\AppData\Local\Temp\CP9096220741671Session\CPTrustFolder9096220741687\PPTImport9096245171390\data\asimages\{85B7E4E5-132C-406E-9DA7-1FA2544C3133}_8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3&quot;/&gt;&lt;lineCharCount val=&quot;13&quot;/&gt;&lt;lineCharCount val=&quot;15&quot;/&gt;&lt;lineCharCount val=&quot;14&quot;/&gt;&lt;lineCharCount val=&quot;15&quot;/&gt;&lt;lineCharCount val=&quot;15&quot;/&gt;&lt;lineCharCount val=&quot;13&quot;/&gt;&lt;/TableIndex&gt;&lt;/ShapeTextInfo&gt;"/>
  <p:tag name="HTML_SHAPEINFO" val="&lt;ThreeDShapeInfo&gt;&lt;uuid val=&quot;{025D719C-2CBC-42DA-8355-A778102DDA85}&quot;/&gt;&lt;isInvalidForFieldText val=&quot;0&quot;/&gt;&lt;Image&gt;&lt;filename val=&quot;C:\Users\User\AppData\Local\Temp\CP9096220741671Session\CPTrustFolder9096220741687\PPTImport9096245171390\data\asimages\{025D719C-2CBC-42DA-8355-A778102DDA85}_8.png&quot;/&gt;&lt;left val=&quot;143&quot;/&gt;&lt;top val=&quot;239&quot;/&gt;&lt;width val=&quot;199&quot;/&gt;&lt;height val=&quot;22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7FFAD62B-8F91-4308-A91C-E9E3DCE9D9F3}&quot;/&gt;&lt;isInvalidForFieldText val=&quot;0&quot;/&gt;&lt;Image&gt;&lt;filename val=&quot;C:\Users\User\AppData\Local\Temp\CP9096220741671Session\CPTrustFolder9096220741687\PPTImport9096245171390\data\asimages\{7FFAD62B-8F91-4308-A91C-E9E3DCE9D9F3}_9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B8B2960-301E-4410-9A5B-D5E8AC756787}&quot;/&gt;&lt;isInvalidForFieldText val=&quot;0&quot;/&gt;&lt;Image&gt;&lt;filename val=&quot;C:\Users\User\AppData\Local\Temp\CP9096220741671Session\CPTrustFolder9096220741687\PPTImport9096245171390\data\asimages\{1B8B2960-301E-4410-9A5B-D5E8AC756787}_9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17&quot;/&gt;&lt;lineCharCount val=&quot;17&quot;/&gt;&lt;lineCharCount val=&quot;15&quot;/&gt;&lt;lineCharCount val=&quot;20&quot;/&gt;&lt;lineCharCount val=&quot;17&quot;/&gt;&lt;lineCharCount val=&quot;15&quot;/&gt;&lt;lineCharCount val=&quot;8&quot;/&gt;&lt;lineCharCount val=&quot;18&quot;/&gt;&lt;lineCharCount val=&quot;17&quot;/&gt;&lt;lineCharCount val=&quot;14&quot;/&gt;&lt;lineCharCount val=&quot;19&quot;/&gt;&lt;/TableIndex&gt;&lt;/ShapeTextInfo&gt;"/>
  <p:tag name="HTML_SHAPEINFO" val="&lt;ThreeDShapeInfo&gt;&lt;uuid val=&quot;{298CE6C4-D48B-4799-9D7F-2F492BE06106}&quot;/&gt;&lt;isInvalidForFieldText val=&quot;0&quot;/&gt;&lt;Image&gt;&lt;filename val=&quot;C:\Users\User\AppData\Local\Temp\CP9096220741671Session\CPTrustFolder9096220741687\PPTImport9096245171390\data\asimages\{298CE6C4-D48B-4799-9D7F-2F492BE06106}_9.png&quot;/&gt;&lt;left val=&quot;705&quot;/&gt;&lt;top val=&quot;230&quot;/&gt;&lt;width val=&quot;245&quot;/&gt;&lt;height val=&quot;340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8&quot;/&gt;&lt;lineCharCount val=&quot;9&quot;/&gt;&lt;lineCharCount val=&quot;19&quot;/&gt;&lt;lineCharCount val=&quot;18&quot;/&gt;&lt;lineCharCount val=&quot;8&quot;/&gt;&lt;lineCharCount val=&quot;1&quot;/&gt;&lt;/TableIndex&gt;&lt;/ShapeTextInfo&gt;"/>
  <p:tag name="HTML_SHAPEINFO" val="&lt;ThreeDShapeInfo&gt;&lt;uuid val=&quot;{15572812-6A7D-49EF-9161-D9DA67727DEF}&quot;/&gt;&lt;isInvalidForFieldText val=&quot;0&quot;/&gt;&lt;Image&gt;&lt;filename val=&quot;C:\Users\User\AppData\Local\Temp\CP9096220741671Session\CPTrustFolder9096220741687\PPTImport9096245171390\data\asimages\{15572812-6A7D-49EF-9161-D9DA67727DEF}_9.png&quot;/&gt;&lt;left val=&quot;18&quot;/&gt;&lt;top val=&quot;350&quot;/&gt;&lt;width val=&quot;234&quot;/&gt;&lt;height val=&quot;188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11&quot;/&gt;&lt;/TableIndex&gt;&lt;/ShapeTextInfo&gt;"/>
  <p:tag name="HTML_SHAPEINFO" val="&lt;ThreeDShapeInfo&gt;&lt;uuid val=&quot;{01D8FB66-F408-4DF9-AAF3-FF3FAB2EA4AC}&quot;/&gt;&lt;isInvalidForFieldText val=&quot;0&quot;/&gt;&lt;Image&gt;&lt;filename val=&quot;C:\Users\User\AppData\Local\Temp\CP9096220741671Session\CPTrustFolder9096220741687\PPTImport9096245171390\data\asimages\{01D8FB66-F408-4DF9-AAF3-FF3FAB2EA4AC}_10.png&quot;/&gt;&lt;left val=&quot;0&quot;/&gt;&lt;top val=&quot;76&quot;/&gt;&lt;width val=&quot;961&quot;/&gt;&lt;height val=&quot;124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AA76B48-A04F-4BB0-BC97-E065FE8CFA98}&quot;/&gt;&lt;isInvalidForFieldText val=&quot;0&quot;/&gt;&lt;Image&gt;&lt;filename val=&quot;C:\Users\User\AppData\Local\Temp\CP9096220741671Session\CPTrustFolder9096220741687\PPTImport9096245171390\data\asimages\{9AA76B48-A04F-4BB0-BC97-E065FE8CFA98}_10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17&quot;/&gt;&lt;lineCharCount val=&quot;15&quot;/&gt;&lt;lineCharCount val=&quot;14&quot;/&gt;&lt;lineCharCount val=&quot;16&quot;/&gt;&lt;lineCharCount val=&quot;15&quot;/&gt;&lt;lineCharCount val=&quot;14&quot;/&gt;&lt;lineCharCount val=&quot;18&quot;/&gt;&lt;lineCharCount val=&quot;17&quot;/&gt;&lt;lineCharCount val=&quot;15&quot;/&gt;&lt;lineCharCount val=&quot;6&quot;/&gt;&lt;lineCharCount val=&quot;18&quot;/&gt;&lt;lineCharCount val=&quot;13&quot;/&gt;&lt;lineCharCount val=&quot;18&quot;/&gt;&lt;/TableIndex&gt;&lt;/ShapeTextInfo&gt;"/>
  <p:tag name="HTML_SHAPEINFO" val="&lt;ThreeDShapeInfo&gt;&lt;uuid val=&quot;{316F2724-09CB-45FF-A293-F744CCF8EC15}&quot;/&gt;&lt;isInvalidForFieldText val=&quot;0&quot;/&gt;&lt;Image&gt;&lt;filename val=&quot;C:\Users\User\AppData\Local\Temp\CP9096220741671Session\CPTrustFolder9096220741687\PPTImport9096245171390\data\asimages\{316F2724-09CB-45FF-A293-F744CCF8EC15}_10.png&quot;/&gt;&lt;left val=&quot;740&quot;/&gt;&lt;top val=&quot;272&quot;/&gt;&lt;width val=&quot;198&quot;/&gt;&lt;height val=&quot;35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11&quot;/&gt;&lt;/TableIndex&gt;&lt;/ShapeTextInfo&gt;"/>
  <p:tag name="HTML_SHAPEINFO" val="&lt;ThreeDShapeInfo&gt;&lt;uuid val=&quot;{B21492EE-B4F1-47A1-A440-B32F5CD5453A}&quot;/&gt;&lt;isInvalidForFieldText val=&quot;0&quot;/&gt;&lt;Image&gt;&lt;filename val=&quot;C:\Users\User\AppData\Local\Temp\CP9096220741671Session\CPTrustFolder9096220741687\PPTImport9096245171390\data\asimages\{B21492EE-B4F1-47A1-A440-B32F5CD5453A}_11.png&quot;/&gt;&lt;left val=&quot;0&quot;/&gt;&lt;top val=&quot;76&quot;/&gt;&lt;width val=&quot;961&quot;/&gt;&lt;height val=&quot;124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835623C-5EF3-4E2A-9CAE-C9828D1791AA}&quot;/&gt;&lt;isInvalidForFieldText val=&quot;0&quot;/&gt;&lt;Image&gt;&lt;filename val=&quot;C:\Users\User\AppData\Local\Temp\CP9096220741671Session\CPTrustFolder9096220741687\PPTImport9096245171390\data\asimages\{1835623C-5EF3-4E2A-9CAE-C9828D1791AA}_11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6&quot;/&gt;&lt;lineCharCount val=&quot;20&quot;/&gt;&lt;lineCharCount val=&quot;23&quot;/&gt;&lt;lineCharCount val=&quot;24&quot;/&gt;&lt;/TableIndex&gt;&lt;/ShapeTextInfo&gt;"/>
  <p:tag name="HTML_SHAPEINFO" val="&lt;ThreeDShapeInfo&gt;&lt;uuid val=&quot;{6CF73DFA-6883-49B4-BFD2-B0DC70D46609}&quot;/&gt;&lt;isInvalidForFieldText val=&quot;0&quot;/&gt;&lt;Image&gt;&lt;filename val=&quot;C:\Users\User\AppData\Local\Temp\CP9096220741671Session\CPTrustFolder9096220741687\PPTImport9096245171390\data\asimages\{6CF73DFA-6883-49B4-BFD2-B0DC70D46609}_11.png&quot;/&gt;&lt;left val=&quot;697&quot;/&gt;&lt;top val=&quot;204&quot;/&gt;&lt;width val=&quot;226&quot;/&gt;&lt;height val=&quot;107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18&quot;/&gt;&lt;lineCharCount val=&quot;25&quot;/&gt;&lt;lineCharCount val=&quot;17&quot;/&gt;&lt;lineCharCount val=&quot;24&quot;/&gt;&lt;lineCharCount val=&quot;22&quot;/&gt;&lt;lineCharCount val=&quot;21&quot;/&gt;&lt;lineCharCount val=&quot;21&quot;/&gt;&lt;lineCharCount val=&quot;24&quot;/&gt;&lt;lineCharCount val=&quot;22&quot;/&gt;&lt;lineCharCount val=&quot;24&quot;/&gt;&lt;lineCharCount val=&quot;20&quot;/&gt;&lt;/TableIndex&gt;&lt;/ShapeTextInfo&gt;"/>
  <p:tag name="HTML_SHAPEINFO" val="&lt;ThreeDShapeInfo&gt;&lt;uuid val=&quot;{732B648D-E654-439E-983D-9DBFAC3BAEA9}&quot;/&gt;&lt;isInvalidForFieldText val=&quot;0&quot;/&gt;&lt;Image&gt;&lt;filename val=&quot;C:\Users\User\AppData\Local\Temp\CP9096220741671Session\CPTrustFolder9096220741687\PPTImport9096245171390\data\asimages\{732B648D-E654-439E-983D-9DBFAC3BAEA9}_11.png&quot;/&gt;&lt;left val=&quot;697&quot;/&gt;&lt;top val=&quot;365&quot;/&gt;&lt;width val=&quot;232&quot;/&gt;&lt;height val=&quot;264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57813444-914D-4AFE-A91B-9A072A17EF0D}&quot;/&gt;&lt;isInvalidForFieldText val=&quot;0&quot;/&gt;&lt;Image&gt;&lt;filename val=&quot;C:\Users\User\AppData\Local\Temp\CP9096220741671Session\CPTrustFolder9096220741687\PPTImport9096245171390\data\asimages\{57813444-914D-4AFE-A91B-9A072A17EF0D}_12.png&quot;/&gt;&lt;left val=&quot;0&quot;/&gt;&lt;top val=&quot;278&quot;/&gt;&lt;width val=&quot;961&quot;/&gt;&lt;height val=&quot;20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6065B48-A745-4553-8248-00BE204AC4FD}&quot;/&gt;&lt;isInvalidForFieldText val=&quot;0&quot;/&gt;&lt;Image&gt;&lt;filename val=&quot;C:\Users\User\AppData\Local\Temp\CP9096220741671Session\CPTrustFolder9096220741687\PPTImport9096245171390\data\asimages\{D6065B48-A745-4553-8248-00BE204AC4FD}_12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Final Theme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Final Theme" id="{222FCFAF-29A5-43E2-8436-3CAFD9670819}" vid="{EB977122-773D-43D7-B395-03B472163A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5E050F-F6DD-446A-BC54-722BE857956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Final Theme</Template>
  <TotalTime>8502</TotalTime>
  <Words>480</Words>
  <Application>Microsoft Office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VA Final Theme</vt:lpstr>
      <vt:lpstr>PMR Process: VSR Checklist </vt:lpstr>
      <vt:lpstr>Objectives</vt:lpstr>
      <vt:lpstr>References</vt:lpstr>
      <vt:lpstr>Medical Releases Not Sent to the PMR Contractor</vt:lpstr>
      <vt:lpstr>VDC 4142s</vt:lpstr>
      <vt:lpstr>VDC 4142s</vt:lpstr>
      <vt:lpstr>Non Standard Medical Release Requests</vt:lpstr>
      <vt:lpstr>Non Standard Medical Release Requests: Example</vt:lpstr>
      <vt:lpstr>PMR Process: VSR Checklist</vt:lpstr>
      <vt:lpstr>PMR Process: VSR  Checklist Steps 1 - 3</vt:lpstr>
      <vt:lpstr>PMR Process: VSR  Checklist Steps 4 - 6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PMR Process: VSR Checklist PowerPoint Presentation</dc:title>
  <dc:subject>VSR, PCT VSR, Special Ops VSR</dc:subject>
  <dc:creator>Department of Veterans Affairs, Veterans Benefits Administration, Compensation Service, STAFF</dc:creator>
  <cp:keywords>PMR,private medical records,VSR checklist,PMR checklist,PMR vault,private medical release upload</cp:keywords>
  <dc:description>This lesson introduces employees to the PMR Process: VSR Checklist to ensure that medical release requests are correctly sent to the PMR contractor, DOMA, for processing.</dc:description>
  <cp:lastModifiedBy>Kathy Poole</cp:lastModifiedBy>
  <cp:revision>411</cp:revision>
  <dcterms:created xsi:type="dcterms:W3CDTF">2014-04-30T02:32:11Z</dcterms:created>
  <dcterms:modified xsi:type="dcterms:W3CDTF">2018-08-15T19:50:37Z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