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3.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4.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51"/>
  </p:notesMasterIdLst>
  <p:handoutMasterIdLst>
    <p:handoutMasterId r:id="rId52"/>
  </p:handoutMasterIdLst>
  <p:sldIdLst>
    <p:sldId id="257" r:id="rId5"/>
    <p:sldId id="258" r:id="rId6"/>
    <p:sldId id="261" r:id="rId7"/>
    <p:sldId id="256" r:id="rId8"/>
    <p:sldId id="278" r:id="rId9"/>
    <p:sldId id="262" r:id="rId10"/>
    <p:sldId id="318" r:id="rId11"/>
    <p:sldId id="264" r:id="rId12"/>
    <p:sldId id="265" r:id="rId13"/>
    <p:sldId id="266" r:id="rId14"/>
    <p:sldId id="268" r:id="rId15"/>
    <p:sldId id="269" r:id="rId16"/>
    <p:sldId id="273" r:id="rId17"/>
    <p:sldId id="285" r:id="rId18"/>
    <p:sldId id="282" r:id="rId19"/>
    <p:sldId id="281" r:id="rId20"/>
    <p:sldId id="292" r:id="rId21"/>
    <p:sldId id="277" r:id="rId22"/>
    <p:sldId id="280" r:id="rId23"/>
    <p:sldId id="286" r:id="rId24"/>
    <p:sldId id="287" r:id="rId25"/>
    <p:sldId id="294" r:id="rId26"/>
    <p:sldId id="295" r:id="rId27"/>
    <p:sldId id="296" r:id="rId28"/>
    <p:sldId id="297" r:id="rId29"/>
    <p:sldId id="288" r:id="rId30"/>
    <p:sldId id="305" r:id="rId31"/>
    <p:sldId id="298" r:id="rId32"/>
    <p:sldId id="299" r:id="rId33"/>
    <p:sldId id="300" r:id="rId34"/>
    <p:sldId id="302" r:id="rId35"/>
    <p:sldId id="289" r:id="rId36"/>
    <p:sldId id="290" r:id="rId37"/>
    <p:sldId id="293" r:id="rId38"/>
    <p:sldId id="317" r:id="rId39"/>
    <p:sldId id="291" r:id="rId40"/>
    <p:sldId id="307" r:id="rId41"/>
    <p:sldId id="308" r:id="rId42"/>
    <p:sldId id="279" r:id="rId43"/>
    <p:sldId id="306" r:id="rId44"/>
    <p:sldId id="309" r:id="rId45"/>
    <p:sldId id="310" r:id="rId46"/>
    <p:sldId id="312" r:id="rId47"/>
    <p:sldId id="313" r:id="rId48"/>
    <p:sldId id="316" r:id="rId49"/>
    <p:sldId id="315" r:id="rId50"/>
  </p:sldIdLst>
  <p:sldSz cx="9144000" cy="6858000" type="screen4x3"/>
  <p:notesSz cx="68580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VH" lastIdx="7" clrIdx="0"/>
  <p:cmAuthor id="1" name="Denver Training Facility, C. Lee" initials="C.Le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6" autoAdjust="0"/>
    <p:restoredTop sz="93907" autoAdjust="0"/>
  </p:normalViewPr>
  <p:slideViewPr>
    <p:cSldViewPr snapToGrid="0">
      <p:cViewPr varScale="1">
        <p:scale>
          <a:sx n="106" d="100"/>
          <a:sy n="106" d="100"/>
        </p:scale>
        <p:origin x="145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3DACAB9-A087-46C6-8392-9DA45A27783B}" type="datetimeFigureOut">
              <a:rPr lang="en-US" smtClean="0"/>
              <a:t>8/16/2018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DF05838-7BCA-4652-9007-BD0302928936}" type="datetimeFigureOut">
              <a:rPr lang="en-US" smtClean="0"/>
              <a:t>8/16/2018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338263" y="1162050"/>
            <a:ext cx="4181475" cy="31369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338263" y="1162050"/>
            <a:ext cx="4181475" cy="31369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338263" y="1162050"/>
            <a:ext cx="4181475" cy="31369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338263" y="1162050"/>
            <a:ext cx="4181475" cy="31369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338263" y="1162050"/>
            <a:ext cx="4181475" cy="31369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338263" y="1162050"/>
            <a:ext cx="4181475" cy="31369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altLang="en-US" sz="1200"/>
              <a:t>Compensation Service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57764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338263" y="1162050"/>
            <a:ext cx="4181475" cy="31369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338263" y="1162050"/>
            <a:ext cx="4181475" cy="31369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338263" y="1162050"/>
            <a:ext cx="4181475" cy="31369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338263" y="1162050"/>
            <a:ext cx="4181475" cy="31369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338263" y="1162050"/>
            <a:ext cx="4181475" cy="31369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338263" y="1162050"/>
            <a:ext cx="4181475" cy="31369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r>
              <a:rPr lang="en-US" altLang="en-US"/>
              <a:t>Compensation Service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269067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409912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31668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56384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16671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6222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a:p>
        </p:txBody>
      </p:sp>
    </p:spTree>
    <p:extLst>
      <p:ext uri="{BB962C8B-B14F-4D97-AF65-F5344CB8AC3E}">
        <p14:creationId xmlns:p14="http://schemas.microsoft.com/office/powerpoint/2010/main" val="204640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3476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1218328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6.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23.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notesSlide" Target="../notesSlides/notesSlide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tags" Target="../tags/tag92.xml"/></Relationships>
</file>

<file path=ppt/slides/_rels/slide2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25.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2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Layout" Target="../slideLayouts/slideLayout2.xml"/><Relationship Id="rId4" Type="http://schemas.openxmlformats.org/officeDocument/2006/relationships/tags" Target="../tags/tag105.xml"/></Relationships>
</file>

<file path=ppt/slides/_rels/slide2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09.xml"/></Relationships>
</file>

<file path=ppt/slides/_rels/slide28.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notesSlide" Target="../notesSlides/notesSlide9.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4.xml"/><Relationship Id="rId5" Type="http://schemas.openxmlformats.org/officeDocument/2006/relationships/tags" Target="../tags/tag114.xml"/><Relationship Id="rId4" Type="http://schemas.openxmlformats.org/officeDocument/2006/relationships/tags" Target="../tags/tag113.xml"/></Relationships>
</file>

<file path=ppt/slides/_rels/slide29.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118.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8.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24.xml"/><Relationship Id="rId7" Type="http://schemas.openxmlformats.org/officeDocument/2006/relationships/notesSlide" Target="../notesSlides/notesSlide12.xml"/><Relationship Id="rId2" Type="http://schemas.openxmlformats.org/officeDocument/2006/relationships/tags" Target="../tags/tag123.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hyperlink" Target="http://vbaw.vba.va.gov/bl/21/rating/rat00.htm" TargetMode="Externa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9.xml"/><Relationship Id="rId1" Type="http://schemas.openxmlformats.org/officeDocument/2006/relationships/tags" Target="../tags/tag148.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4.xml"/><Relationship Id="rId4" Type="http://schemas.openxmlformats.org/officeDocument/2006/relationships/tags" Target="../tags/tag28.xml"/></Relationships>
</file>

<file path=ppt/slides/_rels/slide40.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slideLayout" Target="../slideLayouts/slideLayout4.xml"/><Relationship Id="rId4" Type="http://schemas.openxmlformats.org/officeDocument/2006/relationships/tags" Target="../tags/tag153.xml"/></Relationships>
</file>

<file path=ppt/slides/_rels/slide41.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10.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2.xml"/><Relationship Id="rId5" Type="http://schemas.openxmlformats.org/officeDocument/2006/relationships/tags" Target="../tags/tag158.xml"/><Relationship Id="rId4" Type="http://schemas.openxmlformats.org/officeDocument/2006/relationships/tags" Target="../tags/tag157.xml"/></Relationships>
</file>

<file path=ppt/slides/_rels/slide42.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11.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2.xml"/><Relationship Id="rId5" Type="http://schemas.openxmlformats.org/officeDocument/2006/relationships/tags" Target="../tags/tag163.xml"/><Relationship Id="rId4" Type="http://schemas.openxmlformats.org/officeDocument/2006/relationships/tags" Target="../tags/tag162.xml"/></Relationships>
</file>

<file path=ppt/slides/_rels/slide43.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notesSlide" Target="../notesSlides/notesSlide13.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2.xml"/><Relationship Id="rId5" Type="http://schemas.openxmlformats.org/officeDocument/2006/relationships/tags" Target="../tags/tag168.xml"/><Relationship Id="rId4" Type="http://schemas.openxmlformats.org/officeDocument/2006/relationships/tags" Target="../tags/tag167.xml"/></Relationships>
</file>

<file path=ppt/slides/_rels/slide44.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172.xml"/></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75.xml"/><Relationship Id="rId7" Type="http://schemas.openxmlformats.org/officeDocument/2006/relationships/image" Target="../media/image11.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9.xml"/><Relationship Id="rId1" Type="http://schemas.openxmlformats.org/officeDocument/2006/relationships/tags" Target="../tags/tag178.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2.xml"/><Relationship Id="rId4"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24AB46-8CCD-4334-93BE-9144F440F6C8}"/>
              </a:ext>
            </a:extLst>
          </p:cNvPr>
          <p:cNvSpPr>
            <a:spLocks noGrp="1"/>
          </p:cNvSpPr>
          <p:nvPr>
            <p:ph type="ctrTitle"/>
            <p:custDataLst>
              <p:tags r:id="rId1"/>
            </p:custDataLst>
          </p:nvPr>
        </p:nvSpPr>
        <p:spPr>
          <a:xfrm>
            <a:off x="685800" y="2819400"/>
            <a:ext cx="7772400" cy="1219200"/>
          </a:xfrm>
        </p:spPr>
        <p:txBody>
          <a:bodyPr/>
          <a:lstStyle/>
          <a:p>
            <a:r>
              <a:rPr lang="en-US" dirty="0"/>
              <a:t>Higher Level Special Monthly</a:t>
            </a:r>
            <a:br>
              <a:rPr lang="en-US" dirty="0"/>
            </a:br>
            <a:r>
              <a:rPr lang="en-US" dirty="0"/>
              <a:t>Compensation (SMC)</a:t>
            </a:r>
          </a:p>
        </p:txBody>
      </p:sp>
      <p:sp>
        <p:nvSpPr>
          <p:cNvPr id="6" name="Text Placeholder 5">
            <a:extLst>
              <a:ext uri="{FF2B5EF4-FFF2-40B4-BE49-F238E27FC236}">
                <a16:creationId xmlns:a16="http://schemas.microsoft.com/office/drawing/2014/main" id="{93EBE014-D57A-4E91-B578-8A7CE34ACB09}"/>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86420591-54B0-45A2-B3B2-C26329B71592}"/>
              </a:ext>
            </a:extLst>
          </p:cNvPr>
          <p:cNvSpPr>
            <a:spLocks noGrp="1"/>
          </p:cNvSpPr>
          <p:nvPr>
            <p:ph type="body" sz="quarter" idx="11"/>
            <p:custDataLst>
              <p:tags r:id="rId3"/>
            </p:custDataLst>
          </p:nvPr>
        </p:nvSpPr>
        <p:spPr>
          <a:xfrm>
            <a:off x="6096000" y="4724400"/>
            <a:ext cx="2362200" cy="838200"/>
          </a:xfrm>
        </p:spPr>
        <p:txBody>
          <a:bodyPr/>
          <a:lstStyle/>
          <a:p>
            <a:r>
              <a:rPr lang="en-US" dirty="0"/>
              <a:t>December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Example: Grant/End Temporary Statutory S</a:t>
            </a:r>
          </a:p>
        </p:txBody>
      </p:sp>
      <p:pic>
        <p:nvPicPr>
          <p:cNvPr id="5"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1398608" y="2140713"/>
            <a:ext cx="6366447" cy="1904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custDataLst>
              <p:tags r:id="rId2"/>
            </p:custDataLst>
          </p:nvPr>
        </p:nvSpPr>
        <p:spPr>
          <a:xfrm>
            <a:off x="471948" y="4143209"/>
            <a:ext cx="8239432" cy="707886"/>
          </a:xfrm>
          <a:prstGeom prst="rect">
            <a:avLst/>
          </a:prstGeom>
          <a:noFill/>
        </p:spPr>
        <p:txBody>
          <a:bodyPr wrap="square" rtlCol="0">
            <a:spAutoFit/>
          </a:bodyPr>
          <a:lstStyle/>
          <a:p>
            <a:pPr>
              <a:spcAft>
                <a:spcPts val="600"/>
              </a:spcAft>
            </a:pPr>
            <a:r>
              <a:rPr lang="en-US" sz="2000" dirty="0">
                <a:latin typeface="+mj-lt"/>
                <a:cs typeface="Times New Roman" panose="02020603050405020304" pitchFamily="18" charset="0"/>
              </a:rPr>
              <a:t>In this example, there is no other SMC involved, so once the temporary Statutory S ends,  </a:t>
            </a:r>
          </a:p>
        </p:txBody>
      </p:sp>
      <p:sp>
        <p:nvSpPr>
          <p:cNvPr id="3" name="TextBox 2">
            <a:extLst>
              <a:ext uri="{FF2B5EF4-FFF2-40B4-BE49-F238E27FC236}">
                <a16:creationId xmlns:a16="http://schemas.microsoft.com/office/drawing/2014/main" id="{FFA0BC59-94F9-495C-8041-542D05E95F34}"/>
              </a:ext>
            </a:extLst>
          </p:cNvPr>
          <p:cNvSpPr txBox="1"/>
          <p:nvPr>
            <p:custDataLst>
              <p:tags r:id="rId3"/>
            </p:custDataLst>
          </p:nvPr>
        </p:nvSpPr>
        <p:spPr>
          <a:xfrm>
            <a:off x="471949" y="4808523"/>
            <a:ext cx="8239431" cy="1092607"/>
          </a:xfrm>
          <a:prstGeom prst="rect">
            <a:avLst/>
          </a:prstGeom>
          <a:noFill/>
        </p:spPr>
        <p:txBody>
          <a:bodyPr wrap="square" rtlCol="0">
            <a:spAutoFit/>
          </a:bodyPr>
          <a:lstStyle/>
          <a:p>
            <a:pPr marL="233363" indent="-233363">
              <a:spcAft>
                <a:spcPts val="600"/>
              </a:spcAft>
              <a:buClr>
                <a:schemeClr val="tx1"/>
              </a:buClr>
              <a:buFont typeface="Arial" charset="0"/>
              <a:buChar char="•"/>
            </a:pPr>
            <a:r>
              <a:rPr lang="en-US" sz="2000" dirty="0">
                <a:latin typeface="+mj-lt"/>
                <a:cs typeface="Times New Roman" panose="02020603050405020304" pitchFamily="18" charset="0"/>
              </a:rPr>
              <a:t>codes should be returned to 00 00 00 00 0 as shown above, </a:t>
            </a:r>
            <a:r>
              <a:rPr lang="en-US" sz="2000" i="1" dirty="0">
                <a:latin typeface="+mj-lt"/>
                <a:cs typeface="Times New Roman" panose="02020603050405020304" pitchFamily="18" charset="0"/>
              </a:rPr>
              <a:t>and</a:t>
            </a:r>
          </a:p>
          <a:p>
            <a:pPr marL="233363" indent="-233363">
              <a:spcAft>
                <a:spcPts val="600"/>
              </a:spcAft>
              <a:buClr>
                <a:schemeClr val="tx1"/>
              </a:buClr>
              <a:buFont typeface="Arial" charset="0"/>
              <a:buChar char="•"/>
            </a:pPr>
            <a:r>
              <a:rPr lang="en-US" sz="2000" dirty="0">
                <a:latin typeface="+mj-lt"/>
                <a:cs typeface="Times New Roman" panose="02020603050405020304" pitchFamily="18" charset="0"/>
              </a:rPr>
              <a:t>the effective dates must correctly reflect the period of SMC S entitlement.  </a:t>
            </a:r>
          </a:p>
        </p:txBody>
      </p:sp>
      <p:sp>
        <p:nvSpPr>
          <p:cNvPr id="7" name="Slide Number Placeholder 6">
            <a:extLst>
              <a:ext uri="{FF2B5EF4-FFF2-40B4-BE49-F238E27FC236}">
                <a16:creationId xmlns:a16="http://schemas.microsoft.com/office/drawing/2014/main" id="{04C9410A-7AE0-4A4D-9195-FD4784D0564A}"/>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10</a:t>
            </a:fld>
            <a:endParaRPr lang="en-US" dirty="0"/>
          </a:p>
        </p:txBody>
      </p:sp>
    </p:spTree>
    <p:extLst>
      <p:ext uri="{BB962C8B-B14F-4D97-AF65-F5344CB8AC3E}">
        <p14:creationId xmlns:p14="http://schemas.microsoft.com/office/powerpoint/2010/main" val="150372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Failing to carry forward K</a:t>
            </a:r>
          </a:p>
        </p:txBody>
      </p:sp>
      <p:pic>
        <p:nvPicPr>
          <p:cNvPr id="205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731258" y="4508483"/>
            <a:ext cx="5681483" cy="185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custDataLst>
              <p:tags r:id="rId2"/>
            </p:custDataLst>
          </p:nvPr>
        </p:nvSpPr>
        <p:spPr>
          <a:xfrm>
            <a:off x="653527" y="2107826"/>
            <a:ext cx="7912503" cy="2400657"/>
          </a:xfrm>
          <a:prstGeom prst="rect">
            <a:avLst/>
          </a:prstGeom>
          <a:noFill/>
        </p:spPr>
        <p:txBody>
          <a:bodyPr wrap="square" rtlCol="0">
            <a:spAutoFit/>
          </a:bodyPr>
          <a:lstStyle/>
          <a:p>
            <a:pPr>
              <a:spcAft>
                <a:spcPts val="600"/>
              </a:spcAft>
            </a:pPr>
            <a:r>
              <a:rPr lang="en-US" sz="2000" dirty="0">
                <a:latin typeface="+mj-lt"/>
                <a:cs typeface="Times New Roman" panose="02020603050405020304" pitchFamily="18" charset="0"/>
              </a:rPr>
              <a:t>Veterans frequently have a running SMC K when SMC S is temporarily granted. Remembering to bring forward the K at the beginning of a new SMC S grant and remembering to retain the K when S is stopped, is critical!</a:t>
            </a:r>
          </a:p>
          <a:p>
            <a:pPr>
              <a:spcAft>
                <a:spcPts val="600"/>
              </a:spcAft>
            </a:pPr>
            <a:endParaRPr lang="en-US" sz="2000" dirty="0">
              <a:latin typeface="+mj-lt"/>
              <a:cs typeface="Times New Roman" panose="02020603050405020304" pitchFamily="18" charset="0"/>
            </a:endParaRPr>
          </a:p>
          <a:p>
            <a:pPr>
              <a:spcAft>
                <a:spcPts val="600"/>
              </a:spcAft>
            </a:pPr>
            <a:r>
              <a:rPr lang="en-US" sz="2000" dirty="0">
                <a:latin typeface="+mj-lt"/>
                <a:cs typeface="Times New Roman" panose="02020603050405020304" pitchFamily="18" charset="0"/>
              </a:rPr>
              <a:t>This example shows a correct addition of the S to a currently running SMC K.</a:t>
            </a:r>
          </a:p>
        </p:txBody>
      </p:sp>
      <p:sp>
        <p:nvSpPr>
          <p:cNvPr id="5" name="Slide Number Placeholder 4">
            <a:extLst>
              <a:ext uri="{FF2B5EF4-FFF2-40B4-BE49-F238E27FC236}">
                <a16:creationId xmlns:a16="http://schemas.microsoft.com/office/drawing/2014/main" id="{2CE817CD-E343-4FA4-B102-60F9BF3B95F1}"/>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11</a:t>
            </a:fld>
            <a:endParaRPr lang="en-US" dirty="0"/>
          </a:p>
        </p:txBody>
      </p:sp>
    </p:spTree>
    <p:extLst>
      <p:ext uri="{BB962C8B-B14F-4D97-AF65-F5344CB8AC3E}">
        <p14:creationId xmlns:p14="http://schemas.microsoft.com/office/powerpoint/2010/main" val="191008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sz="3000" dirty="0"/>
              <a:t>Preserving K when reducing by S</a:t>
            </a:r>
          </a:p>
        </p:txBody>
      </p:sp>
      <p:sp>
        <p:nvSpPr>
          <p:cNvPr id="3" name="Content Placeholder 2"/>
          <p:cNvSpPr>
            <a:spLocks noGrp="1"/>
          </p:cNvSpPr>
          <p:nvPr>
            <p:ph idx="1"/>
            <p:custDataLst>
              <p:tags r:id="rId2"/>
            </p:custDataLst>
          </p:nvPr>
        </p:nvSpPr>
        <p:spPr>
          <a:xfrm>
            <a:off x="457200" y="2057400"/>
            <a:ext cx="8229600" cy="365125"/>
          </a:xfrm>
        </p:spPr>
        <p:txBody>
          <a:bodyPr>
            <a:normAutofit fontScale="92500" lnSpcReduction="10000"/>
          </a:bodyPr>
          <a:lstStyle/>
          <a:p>
            <a:r>
              <a:rPr lang="en-US" dirty="0"/>
              <a:t>In this example,  </a:t>
            </a:r>
          </a:p>
        </p:txBody>
      </p:sp>
      <p:grpSp>
        <p:nvGrpSpPr>
          <p:cNvPr id="5" name="Group 4"/>
          <p:cNvGrpSpPr/>
          <p:nvPr/>
        </p:nvGrpSpPr>
        <p:grpSpPr>
          <a:xfrm>
            <a:off x="785644" y="4129548"/>
            <a:ext cx="7572712" cy="1832080"/>
            <a:chOff x="0" y="0"/>
            <a:chExt cx="5943600" cy="137160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5324"/>
              <a:ext cx="5943600" cy="92627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5943600" cy="480950"/>
            </a:xfrm>
            <a:prstGeom prst="rect">
              <a:avLst/>
            </a:prstGeom>
          </p:spPr>
        </p:pic>
      </p:grpSp>
      <p:sp>
        <p:nvSpPr>
          <p:cNvPr id="8" name="TextBox 7">
            <a:extLst>
              <a:ext uri="{FF2B5EF4-FFF2-40B4-BE49-F238E27FC236}">
                <a16:creationId xmlns:a16="http://schemas.microsoft.com/office/drawing/2014/main" id="{24864616-D03E-4B26-B8E6-C9A6829B4C33}"/>
              </a:ext>
            </a:extLst>
          </p:cNvPr>
          <p:cNvSpPr txBox="1"/>
          <p:nvPr>
            <p:custDataLst>
              <p:tags r:id="rId3"/>
            </p:custDataLst>
          </p:nvPr>
        </p:nvSpPr>
        <p:spPr>
          <a:xfrm>
            <a:off x="481781" y="2550657"/>
            <a:ext cx="8209935" cy="1169551"/>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Line 1 shows the pre-existing K </a:t>
            </a:r>
          </a:p>
          <a:p>
            <a:pPr marL="233363" indent="-233363">
              <a:spcAft>
                <a:spcPts val="600"/>
              </a:spcAft>
              <a:buClr>
                <a:schemeClr val="tx1"/>
              </a:buClr>
              <a:buFont typeface="Arial" panose="020B0604020202020204" pitchFamily="34" charset="0"/>
              <a:buChar char="•"/>
            </a:pPr>
            <a:r>
              <a:rPr lang="en-US" sz="2000" dirty="0"/>
              <a:t>Line 2 shows the addition of the temporary (statutory) S</a:t>
            </a:r>
          </a:p>
          <a:p>
            <a:pPr marL="233363" indent="-233363">
              <a:spcAft>
                <a:spcPts val="600"/>
              </a:spcAft>
              <a:buClr>
                <a:schemeClr val="tx1"/>
              </a:buClr>
              <a:buFont typeface="Arial" panose="020B0604020202020204" pitchFamily="34" charset="0"/>
              <a:buChar char="•"/>
            </a:pPr>
            <a:r>
              <a:rPr lang="en-US" sz="2000" dirty="0"/>
              <a:t>Line 3 shows the reduction of SMC back to the single K </a:t>
            </a:r>
          </a:p>
        </p:txBody>
      </p:sp>
      <p:sp>
        <p:nvSpPr>
          <p:cNvPr id="9" name="Slide Number Placeholder 8">
            <a:extLst>
              <a:ext uri="{FF2B5EF4-FFF2-40B4-BE49-F238E27FC236}">
                <a16:creationId xmlns:a16="http://schemas.microsoft.com/office/drawing/2014/main" id="{28B3F5D8-ACFF-424E-9270-85FEF88C5B81}"/>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215037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Bradley v. Peake</a:t>
            </a:r>
          </a:p>
        </p:txBody>
      </p:sp>
      <p:sp>
        <p:nvSpPr>
          <p:cNvPr id="5" name="TextBox 4">
            <a:extLst>
              <a:ext uri="{FF2B5EF4-FFF2-40B4-BE49-F238E27FC236}">
                <a16:creationId xmlns:a16="http://schemas.microsoft.com/office/drawing/2014/main" id="{8CF968A2-8319-40D7-A40B-1645439CC7A0}"/>
              </a:ext>
            </a:extLst>
          </p:cNvPr>
          <p:cNvSpPr txBox="1"/>
          <p:nvPr>
            <p:custDataLst>
              <p:tags r:id="rId2"/>
            </p:custDataLst>
          </p:nvPr>
        </p:nvSpPr>
        <p:spPr>
          <a:xfrm>
            <a:off x="452284" y="2005780"/>
            <a:ext cx="8239432" cy="2400657"/>
          </a:xfrm>
          <a:prstGeom prst="rect">
            <a:avLst/>
          </a:prstGeom>
          <a:noFill/>
        </p:spPr>
        <p:txBody>
          <a:bodyPr wrap="square" rtlCol="0">
            <a:spAutoFit/>
          </a:bodyPr>
          <a:lstStyle/>
          <a:p>
            <a:pPr marL="233363" lvl="1" indent="-233363">
              <a:spcAft>
                <a:spcPts val="600"/>
              </a:spcAft>
              <a:buClr>
                <a:schemeClr val="tx1"/>
              </a:buClr>
              <a:buFont typeface="Arial" panose="020B0604020202020204" pitchFamily="34" charset="0"/>
              <a:buChar char="•"/>
            </a:pPr>
            <a:r>
              <a:rPr lang="en-US" sz="2000" dirty="0">
                <a:cs typeface="Times New Roman" panose="02020603050405020304" pitchFamily="18" charset="0"/>
              </a:rPr>
              <a:t>In IU cases, the IU must be based on a </a:t>
            </a:r>
            <a:r>
              <a:rPr lang="en-US" sz="2000" b="1" i="1" dirty="0">
                <a:solidFill>
                  <a:srgbClr val="C00000"/>
                </a:solidFill>
                <a:cs typeface="Times New Roman" panose="02020603050405020304" pitchFamily="18" charset="0"/>
              </a:rPr>
              <a:t>single</a:t>
            </a:r>
            <a:r>
              <a:rPr lang="en-US" sz="2000" dirty="0">
                <a:cs typeface="Times New Roman" panose="02020603050405020304" pitchFamily="18" charset="0"/>
              </a:rPr>
              <a:t> disability, either on a schedular or approved </a:t>
            </a:r>
            <a:r>
              <a:rPr lang="en-US" sz="2000" dirty="0" err="1">
                <a:cs typeface="Times New Roman" panose="02020603050405020304" pitchFamily="18" charset="0"/>
              </a:rPr>
              <a:t>extraschedular</a:t>
            </a:r>
            <a:r>
              <a:rPr lang="en-US" sz="2000" dirty="0">
                <a:cs typeface="Times New Roman" panose="02020603050405020304" pitchFamily="18" charset="0"/>
              </a:rPr>
              <a:t> basis, and the other disabilities must be separate and distinct from the single IU disability.</a:t>
            </a:r>
          </a:p>
          <a:p>
            <a:pPr marL="233363" lvl="1" indent="-233363">
              <a:spcAft>
                <a:spcPts val="600"/>
              </a:spcAft>
              <a:buClr>
                <a:schemeClr val="tx1"/>
              </a:buClr>
              <a:buFont typeface="Arial" panose="020B0604020202020204" pitchFamily="34" charset="0"/>
              <a:buChar char="•"/>
            </a:pPr>
            <a:r>
              <a:rPr lang="en-US" sz="2000" dirty="0">
                <a:cs typeface="Times New Roman" panose="02020603050405020304" pitchFamily="18" charset="0"/>
              </a:rPr>
              <a:t>If IU is granted based on multiple compensable disabilities, there would be no entitlement to statutory housebound SMC S entitlement.</a:t>
            </a:r>
          </a:p>
          <a:p>
            <a:pPr marL="233363" lvl="1" indent="-233363">
              <a:spcAft>
                <a:spcPts val="600"/>
              </a:spcAft>
              <a:buClr>
                <a:schemeClr val="tx1"/>
              </a:buClr>
              <a:buFont typeface="Arial" panose="020B0604020202020204" pitchFamily="34" charset="0"/>
              <a:buChar char="•"/>
            </a:pPr>
            <a:r>
              <a:rPr lang="en-US" sz="2000" dirty="0">
                <a:cs typeface="Times New Roman" panose="02020603050405020304" pitchFamily="18" charset="0"/>
              </a:rPr>
              <a:t>SMC S grants, when IU is involved, are discussed in M21-1, Part IV, Subpart ii, 2.H.10.b.   </a:t>
            </a:r>
          </a:p>
        </p:txBody>
      </p:sp>
      <p:sp>
        <p:nvSpPr>
          <p:cNvPr id="6" name="Slide Number Placeholder 5">
            <a:extLst>
              <a:ext uri="{FF2B5EF4-FFF2-40B4-BE49-F238E27FC236}">
                <a16:creationId xmlns:a16="http://schemas.microsoft.com/office/drawing/2014/main" id="{F7ADB940-03D8-49A0-AE3C-D6962C27B2CE}"/>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87607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Another thing about L</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Permanently bedridden </a:t>
            </a:r>
            <a:r>
              <a:rPr lang="en-US" b="1" dirty="0"/>
              <a:t>or </a:t>
            </a:r>
            <a:r>
              <a:rPr lang="en-US" dirty="0"/>
              <a:t>in need of Aid and Attendance (</a:t>
            </a:r>
            <a:r>
              <a:rPr lang="en-US" i="1" dirty="0"/>
              <a:t>A&amp;A may or may not be permanent</a:t>
            </a:r>
            <a:r>
              <a:rPr lang="en-US" dirty="0"/>
              <a:t>)</a:t>
            </a:r>
          </a:p>
          <a:p>
            <a:pPr marL="233363" indent="-233363"/>
            <a:r>
              <a:rPr lang="en-US" dirty="0"/>
              <a:t>Bilateral visual acuity of 5/200 or less</a:t>
            </a:r>
          </a:p>
          <a:p>
            <a:pPr marL="233363" indent="-233363"/>
            <a:r>
              <a:rPr lang="en-US" dirty="0"/>
              <a:t>Loss/LOU of both feet</a:t>
            </a:r>
          </a:p>
          <a:p>
            <a:pPr marL="233363" indent="-233363"/>
            <a:r>
              <a:rPr lang="en-US" dirty="0"/>
              <a:t>Loss/LOU 1 hand and 1 foot   </a:t>
            </a:r>
          </a:p>
        </p:txBody>
      </p:sp>
      <p:sp>
        <p:nvSpPr>
          <p:cNvPr id="5" name="Slide Number Placeholder 4">
            <a:extLst>
              <a:ext uri="{FF2B5EF4-FFF2-40B4-BE49-F238E27FC236}">
                <a16:creationId xmlns:a16="http://schemas.microsoft.com/office/drawing/2014/main" id="{5B1C64EF-E979-4A94-98E2-1754CDEA367B}"/>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425634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2"/>
            </p:custDataLst>
          </p:nvPr>
        </p:nvSpPr>
        <p:spPr>
          <a:xfrm>
            <a:off x="0" y="2885568"/>
            <a:ext cx="9144000" cy="1086867"/>
          </a:xfrm>
        </p:spPr>
        <p:txBody>
          <a:bodyPr/>
          <a:lstStyle/>
          <a:p>
            <a:r>
              <a:rPr lang="en-US" dirty="0"/>
              <a:t>Terminology</a:t>
            </a:r>
          </a:p>
        </p:txBody>
      </p:sp>
      <p:sp>
        <p:nvSpPr>
          <p:cNvPr id="3" name="Slide Number Placeholder 2">
            <a:extLst>
              <a:ext uri="{FF2B5EF4-FFF2-40B4-BE49-F238E27FC236}">
                <a16:creationId xmlns:a16="http://schemas.microsoft.com/office/drawing/2014/main" id="{FA9177A2-EF6E-45E9-9006-90363F55D054}"/>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15</a:t>
            </a:fld>
            <a:endParaRPr lang="en-US" dirty="0"/>
          </a:p>
        </p:txBody>
      </p:sp>
    </p:spTree>
    <p:custDataLst>
      <p:tags r:id="rId1"/>
    </p:custDataLst>
    <p:extLst>
      <p:ext uri="{BB962C8B-B14F-4D97-AF65-F5344CB8AC3E}">
        <p14:creationId xmlns:p14="http://schemas.microsoft.com/office/powerpoint/2010/main" val="3431542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Common Abbreviations - General</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LPO: light perception only </a:t>
            </a:r>
          </a:p>
          <a:p>
            <a:pPr marL="233363" indent="-233363"/>
            <a:r>
              <a:rPr lang="en-US" dirty="0"/>
              <a:t>NLP: no light perception </a:t>
            </a:r>
          </a:p>
          <a:p>
            <a:pPr marL="233363" indent="-233363"/>
            <a:r>
              <a:rPr lang="en-US" dirty="0"/>
              <a:t>AL: anatomical loss</a:t>
            </a:r>
          </a:p>
          <a:p>
            <a:pPr marL="233363" indent="-233363"/>
            <a:r>
              <a:rPr lang="en-US" dirty="0"/>
              <a:t>LOU: loss of use</a:t>
            </a:r>
          </a:p>
          <a:p>
            <a:pPr marL="233363" indent="-233363"/>
            <a:r>
              <a:rPr lang="en-US" dirty="0"/>
              <a:t>HLC: Higher level of Care (for R-2) </a:t>
            </a:r>
          </a:p>
          <a:p>
            <a:pPr marL="233363" indent="-233363"/>
            <a:r>
              <a:rPr lang="en-US" dirty="0"/>
              <a:t>A/A: Aid and attendance</a:t>
            </a:r>
          </a:p>
          <a:p>
            <a:pPr marL="233363" indent="-233363"/>
            <a:r>
              <a:rPr lang="en-US" dirty="0"/>
              <a:t>HB: Housebound  </a:t>
            </a:r>
          </a:p>
        </p:txBody>
      </p:sp>
      <p:sp>
        <p:nvSpPr>
          <p:cNvPr id="5" name="Slide Number Placeholder 4">
            <a:extLst>
              <a:ext uri="{FF2B5EF4-FFF2-40B4-BE49-F238E27FC236}">
                <a16:creationId xmlns:a16="http://schemas.microsoft.com/office/drawing/2014/main" id="{35A20876-D777-499D-B56C-DB6DC811A06C}"/>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4829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SMC Building Blocks</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97" y="2162799"/>
            <a:ext cx="7923805" cy="355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C7F90446-1C8F-45E8-BF76-EA45445AC11F}"/>
              </a:ext>
            </a:extLst>
          </p:cNvPr>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pPr/>
              <a:t>17</a:t>
            </a:fld>
            <a:endParaRPr lang="en-US" dirty="0"/>
          </a:p>
        </p:txBody>
      </p:sp>
    </p:spTree>
    <p:extLst>
      <p:ext uri="{BB962C8B-B14F-4D97-AF65-F5344CB8AC3E}">
        <p14:creationId xmlns:p14="http://schemas.microsoft.com/office/powerpoint/2010/main" val="27029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2"/>
            </p:custDataLst>
          </p:nvPr>
        </p:nvSpPr>
        <p:spPr>
          <a:xfrm>
            <a:off x="0" y="2854556"/>
            <a:ext cx="9144000" cy="1033153"/>
          </a:xfrm>
        </p:spPr>
        <p:txBody>
          <a:bodyPr/>
          <a:lstStyle/>
          <a:p>
            <a:r>
              <a:rPr lang="en-US" dirty="0"/>
              <a:t>SMC Criteria</a:t>
            </a:r>
            <a:br>
              <a:rPr lang="en-US" dirty="0"/>
            </a:br>
            <a:r>
              <a:rPr lang="en-US" sz="4400" dirty="0"/>
              <a:t>M, N, O, P, Q, R, T</a:t>
            </a:r>
            <a:endParaRPr lang="en-US" dirty="0"/>
          </a:p>
        </p:txBody>
      </p:sp>
      <p:sp>
        <p:nvSpPr>
          <p:cNvPr id="3" name="Slide Number Placeholder 2">
            <a:extLst>
              <a:ext uri="{FF2B5EF4-FFF2-40B4-BE49-F238E27FC236}">
                <a16:creationId xmlns:a16="http://schemas.microsoft.com/office/drawing/2014/main" id="{09F69769-BC41-45FA-B73B-09B12AA97EC5}"/>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18</a:t>
            </a:fld>
            <a:endParaRPr lang="en-US" dirty="0"/>
          </a:p>
        </p:txBody>
      </p:sp>
    </p:spTree>
    <p:custDataLst>
      <p:tags r:id="rId1"/>
    </p:custDataLst>
    <p:extLst>
      <p:ext uri="{BB962C8B-B14F-4D97-AF65-F5344CB8AC3E}">
        <p14:creationId xmlns:p14="http://schemas.microsoft.com/office/powerpoint/2010/main" val="4028477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custDataLst>
              <p:tags r:id="rId1"/>
            </p:custDataLst>
          </p:nvPr>
        </p:nvSpPr>
        <p:spPr>
          <a:xfrm>
            <a:off x="457200" y="2057400"/>
            <a:ext cx="8229600" cy="3916363"/>
          </a:xfrm>
        </p:spPr>
        <p:txBody>
          <a:bodyPr/>
          <a:lstStyle/>
          <a:p>
            <a:pPr marL="233363" indent="-233363"/>
            <a:r>
              <a:rPr lang="en-US" dirty="0"/>
              <a:t>Loss/LOU both hands</a:t>
            </a:r>
          </a:p>
          <a:p>
            <a:pPr marL="233363" indent="-233363"/>
            <a:r>
              <a:rPr lang="en-US" dirty="0"/>
              <a:t>Loss/LOU both legs above the knee</a:t>
            </a:r>
          </a:p>
          <a:p>
            <a:pPr marL="233363" indent="-233363"/>
            <a:r>
              <a:rPr lang="en-US" dirty="0"/>
              <a:t>Loss/LOU 1 leg above the knee &amp; 1 arm above the elbow</a:t>
            </a:r>
          </a:p>
          <a:p>
            <a:pPr marL="233363" indent="-233363"/>
            <a:r>
              <a:rPr lang="en-US" dirty="0"/>
              <a:t>Bilateral Light Perception Only (LPO)</a:t>
            </a:r>
          </a:p>
          <a:p>
            <a:pPr marL="233363" indent="-233363"/>
            <a:r>
              <a:rPr lang="en-US" dirty="0"/>
              <a:t>Bilateral 5/200 vision with A&amp;A solely due to blindness  </a:t>
            </a:r>
          </a:p>
        </p:txBody>
      </p:sp>
      <p:sp>
        <p:nvSpPr>
          <p:cNvPr id="3" name="Slide Number Placeholder 2">
            <a:extLst>
              <a:ext uri="{FF2B5EF4-FFF2-40B4-BE49-F238E27FC236}">
                <a16:creationId xmlns:a16="http://schemas.microsoft.com/office/drawing/2014/main" id="{B843394D-074C-4B80-B3DB-FAECDDCAB7D1}"/>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19</a:t>
            </a:fld>
            <a:endParaRPr lang="en-US" dirty="0"/>
          </a:p>
        </p:txBody>
      </p:sp>
      <p:sp>
        <p:nvSpPr>
          <p:cNvPr id="5" name="Title 4">
            <a:extLst>
              <a:ext uri="{FF2B5EF4-FFF2-40B4-BE49-F238E27FC236}">
                <a16:creationId xmlns:a16="http://schemas.microsoft.com/office/drawing/2014/main" id="{316E6DA1-FADC-4932-A477-9E14806D192D}"/>
              </a:ext>
            </a:extLst>
          </p:cNvPr>
          <p:cNvSpPr>
            <a:spLocks noGrp="1"/>
          </p:cNvSpPr>
          <p:nvPr>
            <p:ph type="title"/>
            <p:custDataLst>
              <p:tags r:id="rId3"/>
            </p:custDataLst>
          </p:nvPr>
        </p:nvSpPr>
        <p:spPr>
          <a:xfrm>
            <a:off x="0" y="793631"/>
            <a:ext cx="9144000" cy="1086867"/>
          </a:xfrm>
        </p:spPr>
        <p:txBody>
          <a:bodyPr/>
          <a:lstStyle/>
          <a:p>
            <a:r>
              <a:rPr lang="en-US" dirty="0"/>
              <a:t>M</a:t>
            </a:r>
          </a:p>
        </p:txBody>
      </p:sp>
    </p:spTree>
    <p:extLst>
      <p:ext uri="{BB962C8B-B14F-4D97-AF65-F5344CB8AC3E}">
        <p14:creationId xmlns:p14="http://schemas.microsoft.com/office/powerpoint/2010/main" val="395140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lvl="0" indent="-233363" hangingPunct="0"/>
            <a:r>
              <a:rPr lang="en-US" dirty="0"/>
              <a:t>Review basic SMC considerations</a:t>
            </a:r>
          </a:p>
          <a:p>
            <a:pPr marL="233363" lvl="0" indent="-233363" hangingPunct="0"/>
            <a:r>
              <a:rPr lang="en-US" dirty="0"/>
              <a:t>Identify terminology </a:t>
            </a:r>
          </a:p>
          <a:p>
            <a:pPr marL="233363" lvl="0" indent="-233363" hangingPunct="0"/>
            <a:r>
              <a:rPr lang="en-US" dirty="0"/>
              <a:t>Differentiate levels of loss/loss of use (LOU) </a:t>
            </a:r>
          </a:p>
          <a:p>
            <a:pPr marL="233363" lvl="0" indent="-233363" hangingPunct="0"/>
            <a:r>
              <a:rPr lang="en-US" dirty="0"/>
              <a:t>Explain how to build SMC for a given scenario</a:t>
            </a:r>
          </a:p>
          <a:p>
            <a:pPr marL="233363" indent="-233363"/>
            <a:r>
              <a:rPr lang="en-US" dirty="0"/>
              <a:t>Apply proper SMC coding to ensure correct payment  </a:t>
            </a:r>
          </a:p>
        </p:txBody>
      </p:sp>
      <p:sp>
        <p:nvSpPr>
          <p:cNvPr id="5" name="Slide Number Placeholder 4">
            <a:extLst>
              <a:ext uri="{FF2B5EF4-FFF2-40B4-BE49-F238E27FC236}">
                <a16:creationId xmlns:a16="http://schemas.microsoft.com/office/drawing/2014/main" id="{3A61DE21-70DA-4EAF-88D6-86403F56047E}"/>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18806-69E1-4CBA-9525-8676F26FAFDA}"/>
              </a:ext>
            </a:extLst>
          </p:cNvPr>
          <p:cNvSpPr>
            <a:spLocks noGrp="1"/>
          </p:cNvSpPr>
          <p:nvPr>
            <p:ph type="title"/>
            <p:custDataLst>
              <p:tags r:id="rId1"/>
            </p:custDataLst>
          </p:nvPr>
        </p:nvSpPr>
        <p:spPr>
          <a:xfrm>
            <a:off x="0" y="793631"/>
            <a:ext cx="9144000" cy="1086867"/>
          </a:xfrm>
        </p:spPr>
        <p:txBody>
          <a:bodyPr/>
          <a:lstStyle/>
          <a:p>
            <a:r>
              <a:rPr lang="en-US" dirty="0"/>
              <a:t>N</a:t>
            </a:r>
          </a:p>
        </p:txBody>
      </p:sp>
      <p:sp>
        <p:nvSpPr>
          <p:cNvPr id="7" name="Content Placeholder 6"/>
          <p:cNvSpPr>
            <a:spLocks noGrp="1"/>
          </p:cNvSpPr>
          <p:nvPr>
            <p:ph idx="1"/>
            <p:custDataLst>
              <p:tags r:id="rId2"/>
            </p:custDataLst>
          </p:nvPr>
        </p:nvSpPr>
        <p:spPr>
          <a:xfrm>
            <a:off x="457200" y="2057400"/>
            <a:ext cx="8229600" cy="3916363"/>
          </a:xfrm>
        </p:spPr>
        <p:txBody>
          <a:bodyPr/>
          <a:lstStyle/>
          <a:p>
            <a:pPr marL="233363" indent="-233363"/>
            <a:r>
              <a:rPr lang="en-US" dirty="0"/>
              <a:t>Loss/LOU both arms above elbow</a:t>
            </a:r>
          </a:p>
          <a:p>
            <a:pPr marL="233363" indent="-233363"/>
            <a:r>
              <a:rPr lang="en-US" b="1" i="1" dirty="0"/>
              <a:t>Anatomical </a:t>
            </a:r>
            <a:r>
              <a:rPr lang="en-US" dirty="0"/>
              <a:t>loss</a:t>
            </a:r>
            <a:r>
              <a:rPr lang="en-US" b="1" i="1" dirty="0"/>
              <a:t> </a:t>
            </a:r>
            <a:r>
              <a:rPr lang="en-US" dirty="0"/>
              <a:t>(LOU doesn’t qualify) both legs at hip level</a:t>
            </a:r>
          </a:p>
          <a:p>
            <a:pPr marL="233363" indent="-233363"/>
            <a:r>
              <a:rPr lang="en-US" dirty="0"/>
              <a:t>Anatomical loss of 1 leg and 1 arm</a:t>
            </a:r>
          </a:p>
          <a:p>
            <a:pPr marL="233363" indent="-233363"/>
            <a:r>
              <a:rPr lang="en-US" dirty="0"/>
              <a:t>No Light Perception (NLP) Bilaterally  </a:t>
            </a:r>
          </a:p>
        </p:txBody>
      </p:sp>
      <p:sp>
        <p:nvSpPr>
          <p:cNvPr id="3" name="Slide Number Placeholder 2">
            <a:extLst>
              <a:ext uri="{FF2B5EF4-FFF2-40B4-BE49-F238E27FC236}">
                <a16:creationId xmlns:a16="http://schemas.microsoft.com/office/drawing/2014/main" id="{C4078F69-E46E-4A81-99DB-FC2C7249BB13}"/>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20</a:t>
            </a:fld>
            <a:endParaRPr lang="en-US" dirty="0"/>
          </a:p>
        </p:txBody>
      </p:sp>
    </p:spTree>
    <p:extLst>
      <p:ext uri="{BB962C8B-B14F-4D97-AF65-F5344CB8AC3E}">
        <p14:creationId xmlns:p14="http://schemas.microsoft.com/office/powerpoint/2010/main" val="6360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custDataLst>
              <p:tags r:id="rId1"/>
            </p:custDataLst>
          </p:nvPr>
        </p:nvSpPr>
        <p:spPr>
          <a:xfrm>
            <a:off x="457200" y="2057400"/>
            <a:ext cx="8229600" cy="3916363"/>
          </a:xfrm>
        </p:spPr>
        <p:txBody>
          <a:bodyPr>
            <a:noAutofit/>
          </a:bodyPr>
          <a:lstStyle/>
          <a:p>
            <a:pPr marL="233363" indent="-233363"/>
            <a:r>
              <a:rPr lang="en-US" b="1" i="1" dirty="0"/>
              <a:t>Anatomical</a:t>
            </a:r>
            <a:r>
              <a:rPr lang="en-US" dirty="0"/>
              <a:t> (LOU doesn’t qualify) loss of both arms</a:t>
            </a:r>
          </a:p>
          <a:p>
            <a:pPr marL="233363" indent="-233363"/>
            <a:r>
              <a:rPr lang="en-US" dirty="0"/>
              <a:t>[L to N] + [L to N] ... Can also say combination of two rates L to N with no condition considered twice</a:t>
            </a:r>
          </a:p>
          <a:p>
            <a:pPr marL="233363" indent="-233363"/>
            <a:r>
              <a:rPr lang="en-US" dirty="0"/>
              <a:t>Blindness </a:t>
            </a:r>
            <a:r>
              <a:rPr lang="en-US" b="1" dirty="0"/>
              <a:t>and</a:t>
            </a:r>
            <a:r>
              <a:rPr lang="en-US" dirty="0"/>
              <a:t> deafness (always review references)</a:t>
            </a:r>
          </a:p>
          <a:p>
            <a:pPr marL="233363" indent="-233363"/>
            <a:r>
              <a:rPr lang="en-US" dirty="0"/>
              <a:t>Paraplegia with loss of bowel and bladder sphincter control </a:t>
            </a:r>
          </a:p>
        </p:txBody>
      </p:sp>
      <p:sp>
        <p:nvSpPr>
          <p:cNvPr id="3" name="Slide Number Placeholder 2">
            <a:extLst>
              <a:ext uri="{FF2B5EF4-FFF2-40B4-BE49-F238E27FC236}">
                <a16:creationId xmlns:a16="http://schemas.microsoft.com/office/drawing/2014/main" id="{273BF08D-E64E-4200-908B-7D2A3F0B7CDE}"/>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21</a:t>
            </a:fld>
            <a:endParaRPr lang="en-US" dirty="0"/>
          </a:p>
        </p:txBody>
      </p:sp>
      <p:sp>
        <p:nvSpPr>
          <p:cNvPr id="5" name="Title 4">
            <a:extLst>
              <a:ext uri="{FF2B5EF4-FFF2-40B4-BE49-F238E27FC236}">
                <a16:creationId xmlns:a16="http://schemas.microsoft.com/office/drawing/2014/main" id="{E92E8E13-8935-4C87-B3D5-DEAC2F679FC9}"/>
              </a:ext>
            </a:extLst>
          </p:cNvPr>
          <p:cNvSpPr>
            <a:spLocks noGrp="1"/>
          </p:cNvSpPr>
          <p:nvPr>
            <p:ph type="title"/>
            <p:custDataLst>
              <p:tags r:id="rId3"/>
            </p:custDataLst>
          </p:nvPr>
        </p:nvSpPr>
        <p:spPr>
          <a:xfrm>
            <a:off x="0" y="793631"/>
            <a:ext cx="9144000" cy="1086867"/>
          </a:xfrm>
        </p:spPr>
        <p:txBody>
          <a:bodyPr/>
          <a:lstStyle/>
          <a:p>
            <a:r>
              <a:rPr lang="en-US" dirty="0"/>
              <a:t>O</a:t>
            </a:r>
          </a:p>
        </p:txBody>
      </p:sp>
    </p:spTree>
    <p:extLst>
      <p:ext uri="{BB962C8B-B14F-4D97-AF65-F5344CB8AC3E}">
        <p14:creationId xmlns:p14="http://schemas.microsoft.com/office/powerpoint/2010/main" val="18471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Interim Review</a:t>
            </a:r>
          </a:p>
        </p:txBody>
      </p:sp>
      <p:sp>
        <p:nvSpPr>
          <p:cNvPr id="15363" name="Rectangle 3"/>
          <p:cNvSpPr>
            <a:spLocks noGrp="1" noChangeArrowheads="1"/>
          </p:cNvSpPr>
          <p:nvPr>
            <p:ph idx="1"/>
            <p:custDataLst>
              <p:tags r:id="rId2"/>
            </p:custDataLst>
          </p:nvPr>
        </p:nvSpPr>
        <p:spPr>
          <a:xfrm>
            <a:off x="457200" y="2057401"/>
            <a:ext cx="8229600" cy="390831"/>
          </a:xfrm>
        </p:spPr>
        <p:txBody>
          <a:bodyPr>
            <a:normAutofit lnSpcReduction="10000"/>
          </a:bodyPr>
          <a:lstStyle/>
          <a:p>
            <a:pPr>
              <a:defRPr/>
            </a:pPr>
            <a:r>
              <a:rPr lang="en-US" altLang="en-US" dirty="0"/>
              <a:t>Lower extremities:   </a:t>
            </a:r>
          </a:p>
        </p:txBody>
      </p:sp>
      <p:sp>
        <p:nvSpPr>
          <p:cNvPr id="2" name="TextBox 1">
            <a:extLst>
              <a:ext uri="{FF2B5EF4-FFF2-40B4-BE49-F238E27FC236}">
                <a16:creationId xmlns:a16="http://schemas.microsoft.com/office/drawing/2014/main" id="{ACD90D4A-656F-410C-BC05-A46CBE0FB11D}"/>
              </a:ext>
            </a:extLst>
          </p:cNvPr>
          <p:cNvSpPr txBox="1"/>
          <p:nvPr>
            <p:custDataLst>
              <p:tags r:id="rId3"/>
            </p:custDataLst>
          </p:nvPr>
        </p:nvSpPr>
        <p:spPr>
          <a:xfrm>
            <a:off x="457200" y="2625135"/>
            <a:ext cx="8229600" cy="1169551"/>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defRPr/>
            </a:pPr>
            <a:r>
              <a:rPr lang="en-US" altLang="en-US" sz="2000" dirty="0"/>
              <a:t>(L) for loss of the feet</a:t>
            </a:r>
          </a:p>
          <a:p>
            <a:pPr marL="233363" indent="-233363">
              <a:spcAft>
                <a:spcPts val="600"/>
              </a:spcAft>
              <a:buClr>
                <a:schemeClr val="tx1"/>
              </a:buClr>
              <a:buFont typeface="Arial" panose="020B0604020202020204" pitchFamily="34" charset="0"/>
              <a:buChar char="•"/>
              <a:defRPr/>
            </a:pPr>
            <a:r>
              <a:rPr lang="en-US" altLang="en-US" sz="2000" dirty="0"/>
              <a:t>(M) for loss at the knee level</a:t>
            </a:r>
          </a:p>
          <a:p>
            <a:pPr marL="233363" indent="-233363">
              <a:spcAft>
                <a:spcPts val="600"/>
              </a:spcAft>
              <a:buClr>
                <a:schemeClr val="tx1"/>
              </a:buClr>
              <a:buFont typeface="Arial" panose="020B0604020202020204" pitchFamily="34" charset="0"/>
              <a:buChar char="•"/>
              <a:defRPr/>
            </a:pPr>
            <a:r>
              <a:rPr lang="en-US" altLang="en-US" sz="2000" dirty="0"/>
              <a:t>(N) for anatomical loss at the hip level  </a:t>
            </a:r>
            <a:endParaRPr lang="en-US" altLang="en-US" sz="1600" dirty="0"/>
          </a:p>
        </p:txBody>
      </p:sp>
      <p:sp>
        <p:nvSpPr>
          <p:cNvPr id="3" name="Slide Number Placeholder 2">
            <a:extLst>
              <a:ext uri="{FF2B5EF4-FFF2-40B4-BE49-F238E27FC236}">
                <a16:creationId xmlns:a16="http://schemas.microsoft.com/office/drawing/2014/main" id="{39FC0A36-12DE-40F4-9A82-8BBC6BF617A7}"/>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22</a:t>
            </a:fld>
            <a:endParaRPr lang="en-US" dirty="0"/>
          </a:p>
        </p:txBody>
      </p:sp>
    </p:spTree>
    <p:extLst>
      <p:ext uri="{BB962C8B-B14F-4D97-AF65-F5344CB8AC3E}">
        <p14:creationId xmlns:p14="http://schemas.microsoft.com/office/powerpoint/2010/main" val="71990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Interim Review</a:t>
            </a:r>
          </a:p>
        </p:txBody>
      </p:sp>
      <p:sp>
        <p:nvSpPr>
          <p:cNvPr id="15363" name="Rectangle 3"/>
          <p:cNvSpPr>
            <a:spLocks noGrp="1" noChangeArrowheads="1"/>
          </p:cNvSpPr>
          <p:nvPr>
            <p:ph idx="1"/>
            <p:custDataLst>
              <p:tags r:id="rId2"/>
            </p:custDataLst>
          </p:nvPr>
        </p:nvSpPr>
        <p:spPr>
          <a:xfrm>
            <a:off x="457200" y="2057401"/>
            <a:ext cx="8229600" cy="397150"/>
          </a:xfrm>
        </p:spPr>
        <p:txBody>
          <a:bodyPr>
            <a:normAutofit/>
          </a:bodyPr>
          <a:lstStyle/>
          <a:p>
            <a:pPr>
              <a:defRPr/>
            </a:pPr>
            <a:r>
              <a:rPr lang="en-US" altLang="en-US" dirty="0"/>
              <a:t>Upper extremities:  </a:t>
            </a:r>
          </a:p>
        </p:txBody>
      </p:sp>
      <p:sp>
        <p:nvSpPr>
          <p:cNvPr id="15364" name="WordArt 4"/>
          <p:cNvSpPr>
            <a:spLocks noChangeArrowheads="1" noChangeShapeType="1" noTextEdit="1"/>
          </p:cNvSpPr>
          <p:nvPr>
            <p:custDataLst>
              <p:tags r:id="rId3"/>
            </p:custDataLst>
          </p:nvPr>
        </p:nvSpPr>
        <p:spPr bwMode="auto">
          <a:xfrm>
            <a:off x="2133600" y="3257550"/>
            <a:ext cx="5943600" cy="1385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2" name="TextBox 1">
            <a:extLst>
              <a:ext uri="{FF2B5EF4-FFF2-40B4-BE49-F238E27FC236}">
                <a16:creationId xmlns:a16="http://schemas.microsoft.com/office/drawing/2014/main" id="{2E454A94-3CA1-4502-8E1B-75BECD1DE148}"/>
              </a:ext>
            </a:extLst>
          </p:cNvPr>
          <p:cNvSpPr txBox="1"/>
          <p:nvPr>
            <p:custDataLst>
              <p:tags r:id="rId4"/>
            </p:custDataLst>
          </p:nvPr>
        </p:nvSpPr>
        <p:spPr>
          <a:xfrm>
            <a:off x="452284" y="2631454"/>
            <a:ext cx="8239432" cy="1169551"/>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defRPr/>
            </a:pPr>
            <a:r>
              <a:rPr lang="en-US" altLang="en-US" sz="2000" dirty="0"/>
              <a:t>(M) for loss at the hand level</a:t>
            </a:r>
          </a:p>
          <a:p>
            <a:pPr marL="233363" indent="-233363">
              <a:spcAft>
                <a:spcPts val="600"/>
              </a:spcAft>
              <a:buClr>
                <a:schemeClr val="tx1"/>
              </a:buClr>
              <a:buFont typeface="Arial" panose="020B0604020202020204" pitchFamily="34" charset="0"/>
              <a:buChar char="•"/>
              <a:defRPr/>
            </a:pPr>
            <a:r>
              <a:rPr lang="en-US" altLang="en-US" sz="2000" dirty="0"/>
              <a:t>(N) for loss at the elbow level</a:t>
            </a:r>
          </a:p>
          <a:p>
            <a:pPr marL="233363" indent="-233363">
              <a:spcAft>
                <a:spcPts val="600"/>
              </a:spcAft>
              <a:buClr>
                <a:schemeClr val="tx1"/>
              </a:buClr>
              <a:buFont typeface="Arial" panose="020B0604020202020204" pitchFamily="34" charset="0"/>
              <a:buChar char="•"/>
              <a:defRPr/>
            </a:pPr>
            <a:r>
              <a:rPr lang="en-US" altLang="en-US" sz="2000" dirty="0"/>
              <a:t>(O) for anatomical loss at the shoulder level   </a:t>
            </a:r>
          </a:p>
        </p:txBody>
      </p:sp>
      <p:sp>
        <p:nvSpPr>
          <p:cNvPr id="3" name="Slide Number Placeholder 2">
            <a:extLst>
              <a:ext uri="{FF2B5EF4-FFF2-40B4-BE49-F238E27FC236}">
                <a16:creationId xmlns:a16="http://schemas.microsoft.com/office/drawing/2014/main" id="{5FE4A698-2461-4B10-B6FC-ECAC59A21253}"/>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23</a:t>
            </a:fld>
            <a:endParaRPr lang="en-US" dirty="0"/>
          </a:p>
        </p:txBody>
      </p:sp>
    </p:spTree>
    <p:extLst>
      <p:ext uri="{BB962C8B-B14F-4D97-AF65-F5344CB8AC3E}">
        <p14:creationId xmlns:p14="http://schemas.microsoft.com/office/powerpoint/2010/main" val="25842077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Interim Review</a:t>
            </a:r>
          </a:p>
        </p:txBody>
      </p:sp>
      <p:sp>
        <p:nvSpPr>
          <p:cNvPr id="15363" name="Rectangle 3"/>
          <p:cNvSpPr>
            <a:spLocks noGrp="1" noChangeArrowheads="1"/>
          </p:cNvSpPr>
          <p:nvPr>
            <p:ph idx="1"/>
            <p:custDataLst>
              <p:tags r:id="rId2"/>
            </p:custDataLst>
          </p:nvPr>
        </p:nvSpPr>
        <p:spPr>
          <a:xfrm>
            <a:off x="457200" y="2057400"/>
            <a:ext cx="8229600" cy="3916363"/>
          </a:xfrm>
        </p:spPr>
        <p:txBody>
          <a:bodyPr>
            <a:normAutofit fontScale="77500" lnSpcReduction="20000"/>
          </a:bodyPr>
          <a:lstStyle/>
          <a:p>
            <a:pPr algn="ctr">
              <a:lnSpc>
                <a:spcPct val="120000"/>
              </a:lnSpc>
              <a:defRPr/>
            </a:pPr>
            <a:r>
              <a:rPr lang="en-US" altLang="en-US" sz="2900" dirty="0"/>
              <a:t>A&amp;A: The SMC level is (L)</a:t>
            </a:r>
          </a:p>
          <a:p>
            <a:pPr algn="ctr">
              <a:lnSpc>
                <a:spcPct val="120000"/>
              </a:lnSpc>
              <a:defRPr/>
            </a:pPr>
            <a:endParaRPr lang="en-US" altLang="en-US" sz="2900" dirty="0"/>
          </a:p>
          <a:p>
            <a:pPr algn="ctr">
              <a:lnSpc>
                <a:spcPct val="120000"/>
              </a:lnSpc>
              <a:defRPr/>
            </a:pPr>
            <a:r>
              <a:rPr lang="en-US" altLang="en-US" sz="2900" dirty="0"/>
              <a:t>Bilateral Blindness:</a:t>
            </a:r>
          </a:p>
          <a:p>
            <a:pPr algn="ctr">
              <a:lnSpc>
                <a:spcPct val="120000"/>
              </a:lnSpc>
              <a:defRPr/>
            </a:pPr>
            <a:r>
              <a:rPr lang="en-US" altLang="en-US" sz="2900" dirty="0"/>
              <a:t>(L) for 5/200 level</a:t>
            </a:r>
          </a:p>
          <a:p>
            <a:pPr algn="ctr">
              <a:lnSpc>
                <a:spcPct val="120000"/>
              </a:lnSpc>
              <a:defRPr/>
            </a:pPr>
            <a:r>
              <a:rPr lang="en-US" altLang="en-US" sz="2900" dirty="0"/>
              <a:t>(M) for LPO level</a:t>
            </a:r>
          </a:p>
          <a:p>
            <a:pPr algn="ctr">
              <a:lnSpc>
                <a:spcPct val="120000"/>
              </a:lnSpc>
              <a:defRPr/>
            </a:pPr>
            <a:r>
              <a:rPr lang="en-US" altLang="en-US" sz="2900" dirty="0"/>
              <a:t>(N) for NLP level</a:t>
            </a:r>
          </a:p>
          <a:p>
            <a:pPr algn="ctr">
              <a:lnSpc>
                <a:spcPct val="120000"/>
              </a:lnSpc>
              <a:defRPr/>
            </a:pPr>
            <a:endParaRPr lang="en-US" altLang="en-US" sz="2900" dirty="0"/>
          </a:p>
          <a:p>
            <a:pPr>
              <a:lnSpc>
                <a:spcPct val="120000"/>
              </a:lnSpc>
              <a:defRPr/>
            </a:pPr>
            <a:r>
              <a:rPr lang="en-US" altLang="en-US" sz="2900" dirty="0"/>
              <a:t>With deafness of varying degrees (Look up--do not memorize).</a:t>
            </a:r>
          </a:p>
        </p:txBody>
      </p:sp>
      <p:sp>
        <p:nvSpPr>
          <p:cNvPr id="16388" name="WordArt 4"/>
          <p:cNvSpPr>
            <a:spLocks noChangeArrowheads="1" noChangeShapeType="1" noTextEdit="1"/>
          </p:cNvSpPr>
          <p:nvPr>
            <p:custDataLst>
              <p:tags r:id="rId3"/>
            </p:custDataLst>
          </p:nvPr>
        </p:nvSpPr>
        <p:spPr bwMode="auto">
          <a:xfrm>
            <a:off x="2133600" y="3257550"/>
            <a:ext cx="5943600" cy="1385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2" name="Slide Number Placeholder 1">
            <a:extLst>
              <a:ext uri="{FF2B5EF4-FFF2-40B4-BE49-F238E27FC236}">
                <a16:creationId xmlns:a16="http://schemas.microsoft.com/office/drawing/2014/main" id="{EA67D0E7-D17E-4787-8F42-09B40B6F9246}"/>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24</a:t>
            </a:fld>
            <a:endParaRPr lang="en-US" dirty="0"/>
          </a:p>
        </p:txBody>
      </p:sp>
    </p:spTree>
    <p:extLst>
      <p:ext uri="{BB962C8B-B14F-4D97-AF65-F5344CB8AC3E}">
        <p14:creationId xmlns:p14="http://schemas.microsoft.com/office/powerpoint/2010/main" val="8549720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Interim Review</a:t>
            </a:r>
          </a:p>
        </p:txBody>
      </p:sp>
      <p:sp>
        <p:nvSpPr>
          <p:cNvPr id="17411" name="Rectangle 3"/>
          <p:cNvSpPr>
            <a:spLocks noGrp="1" noChangeArrowheads="1"/>
          </p:cNvSpPr>
          <p:nvPr>
            <p:ph idx="1"/>
            <p:custDataLst>
              <p:tags r:id="rId2"/>
            </p:custDataLst>
          </p:nvPr>
        </p:nvSpPr>
        <p:spPr>
          <a:xfrm>
            <a:off x="457200" y="2057400"/>
            <a:ext cx="8229600" cy="3916363"/>
          </a:xfrm>
        </p:spPr>
        <p:txBody>
          <a:bodyPr>
            <a:normAutofit/>
          </a:bodyPr>
          <a:lstStyle/>
          <a:p>
            <a:pPr eaLnBrk="1" hangingPunct="1">
              <a:buFontTx/>
              <a:buNone/>
            </a:pPr>
            <a:r>
              <a:rPr lang="en-US" altLang="en-US" dirty="0"/>
              <a:t>Two or more SMC levels (L through N 1/2) or loss of lower extremities with loss of anal and bladder sphincter SMC (O).</a:t>
            </a:r>
          </a:p>
        </p:txBody>
      </p:sp>
      <p:sp>
        <p:nvSpPr>
          <p:cNvPr id="17412" name="WordArt 4"/>
          <p:cNvSpPr>
            <a:spLocks noChangeArrowheads="1" noChangeShapeType="1" noTextEdit="1"/>
          </p:cNvSpPr>
          <p:nvPr>
            <p:custDataLst>
              <p:tags r:id="rId3"/>
            </p:custDataLst>
          </p:nvPr>
        </p:nvSpPr>
        <p:spPr bwMode="auto">
          <a:xfrm>
            <a:off x="2133600" y="3257550"/>
            <a:ext cx="5943600" cy="1385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2" name="Slide Number Placeholder 1">
            <a:extLst>
              <a:ext uri="{FF2B5EF4-FFF2-40B4-BE49-F238E27FC236}">
                <a16:creationId xmlns:a16="http://schemas.microsoft.com/office/drawing/2014/main" id="{9EDB031F-32AD-4EB4-93C1-96952E0F63CB}"/>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25</a:t>
            </a:fld>
            <a:endParaRPr lang="en-US" dirty="0"/>
          </a:p>
        </p:txBody>
      </p:sp>
    </p:spTree>
    <p:extLst>
      <p:ext uri="{BB962C8B-B14F-4D97-AF65-F5344CB8AC3E}">
        <p14:creationId xmlns:p14="http://schemas.microsoft.com/office/powerpoint/2010/main" val="14986461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BFC01A-E6FB-4F74-9A7B-7701E9CCA520}"/>
              </a:ext>
            </a:extLst>
          </p:cNvPr>
          <p:cNvSpPr txBox="1"/>
          <p:nvPr>
            <p:custDataLst>
              <p:tags r:id="rId1"/>
            </p:custDataLst>
          </p:nvPr>
        </p:nvSpPr>
        <p:spPr>
          <a:xfrm>
            <a:off x="452283" y="2415723"/>
            <a:ext cx="8200103" cy="1477328"/>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½ step for independent, additional 50% of disabilities</a:t>
            </a:r>
          </a:p>
          <a:p>
            <a:pPr marL="233363" indent="-233363">
              <a:spcAft>
                <a:spcPts val="600"/>
              </a:spcAft>
              <a:buClr>
                <a:schemeClr val="tx1"/>
              </a:buClr>
              <a:buFont typeface="Arial" panose="020B0604020202020204" pitchFamily="34" charset="0"/>
              <a:buChar char="•"/>
            </a:pPr>
            <a:r>
              <a:rPr lang="en-US" sz="2000" dirty="0"/>
              <a:t>Full step for independent, additional single, permanent 100% of disability</a:t>
            </a:r>
          </a:p>
          <a:p>
            <a:pPr marL="233363" indent="-233363">
              <a:spcAft>
                <a:spcPts val="600"/>
              </a:spcAft>
              <a:buClr>
                <a:schemeClr val="tx1"/>
              </a:buClr>
              <a:buFont typeface="Arial" panose="020B0604020202020204" pitchFamily="34" charset="0"/>
              <a:buChar char="•"/>
            </a:pPr>
            <a:r>
              <a:rPr lang="en-US" sz="2000" dirty="0"/>
              <a:t>3 extremities  </a:t>
            </a:r>
          </a:p>
        </p:txBody>
      </p:sp>
      <p:sp>
        <p:nvSpPr>
          <p:cNvPr id="6" name="TextBox 5">
            <a:extLst>
              <a:ext uri="{FF2B5EF4-FFF2-40B4-BE49-F238E27FC236}">
                <a16:creationId xmlns:a16="http://schemas.microsoft.com/office/drawing/2014/main" id="{101676E5-E0BB-4D10-B1B0-4469D8257C97}"/>
              </a:ext>
            </a:extLst>
          </p:cNvPr>
          <p:cNvSpPr txBox="1"/>
          <p:nvPr>
            <p:custDataLst>
              <p:tags r:id="rId2"/>
            </p:custDataLst>
          </p:nvPr>
        </p:nvSpPr>
        <p:spPr>
          <a:xfrm>
            <a:off x="452284" y="2015613"/>
            <a:ext cx="8200103" cy="400110"/>
          </a:xfrm>
          <a:prstGeom prst="rect">
            <a:avLst/>
          </a:prstGeom>
          <a:noFill/>
        </p:spPr>
        <p:txBody>
          <a:bodyPr wrap="square" rtlCol="0">
            <a:spAutoFit/>
          </a:bodyPr>
          <a:lstStyle/>
          <a:p>
            <a:pPr>
              <a:spcAft>
                <a:spcPts val="600"/>
              </a:spcAft>
            </a:pPr>
            <a:r>
              <a:rPr lang="en-US" sz="2000" dirty="0"/>
              <a:t>When people talk about P steps, they’re usually talking about:  </a:t>
            </a:r>
          </a:p>
        </p:txBody>
      </p:sp>
      <p:sp>
        <p:nvSpPr>
          <p:cNvPr id="7" name="Slide Number Placeholder 6">
            <a:extLst>
              <a:ext uri="{FF2B5EF4-FFF2-40B4-BE49-F238E27FC236}">
                <a16:creationId xmlns:a16="http://schemas.microsoft.com/office/drawing/2014/main" id="{97C3B897-9CBD-4A5E-89BC-A824910EA64A}"/>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26</a:t>
            </a:fld>
            <a:endParaRPr lang="en-US" dirty="0"/>
          </a:p>
        </p:txBody>
      </p:sp>
      <p:sp>
        <p:nvSpPr>
          <p:cNvPr id="4" name="Title 3">
            <a:extLst>
              <a:ext uri="{FF2B5EF4-FFF2-40B4-BE49-F238E27FC236}">
                <a16:creationId xmlns:a16="http://schemas.microsoft.com/office/drawing/2014/main" id="{E1232175-1129-415D-AA4A-8FEC57EDDE34}"/>
              </a:ext>
            </a:extLst>
          </p:cNvPr>
          <p:cNvSpPr>
            <a:spLocks noGrp="1"/>
          </p:cNvSpPr>
          <p:nvPr>
            <p:ph type="title"/>
            <p:custDataLst>
              <p:tags r:id="rId4"/>
            </p:custDataLst>
          </p:nvPr>
        </p:nvSpPr>
        <p:spPr>
          <a:xfrm>
            <a:off x="0" y="793631"/>
            <a:ext cx="9144000" cy="1086867"/>
          </a:xfrm>
        </p:spPr>
        <p:txBody>
          <a:bodyPr/>
          <a:lstStyle/>
          <a:p>
            <a:r>
              <a:rPr lang="en-US" dirty="0"/>
              <a:t>P (add-on SMC)</a:t>
            </a:r>
          </a:p>
        </p:txBody>
      </p:sp>
    </p:spTree>
    <p:extLst>
      <p:ext uri="{BB962C8B-B14F-4D97-AF65-F5344CB8AC3E}">
        <p14:creationId xmlns:p14="http://schemas.microsoft.com/office/powerpoint/2010/main" val="2895629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a:xfrm>
            <a:off x="0" y="793631"/>
            <a:ext cx="9144000" cy="1086867"/>
          </a:xfrm>
        </p:spPr>
        <p:txBody>
          <a:bodyPr>
            <a:normAutofit/>
          </a:bodyPr>
          <a:lstStyle/>
          <a:p>
            <a:pPr>
              <a:defRPr/>
            </a:pPr>
            <a:r>
              <a:rPr lang="en-US" dirty="0"/>
              <a:t>Remember that P can also…</a:t>
            </a:r>
          </a:p>
        </p:txBody>
      </p:sp>
      <p:sp>
        <p:nvSpPr>
          <p:cNvPr id="2" name="TextBox 1">
            <a:extLst>
              <a:ext uri="{FF2B5EF4-FFF2-40B4-BE49-F238E27FC236}">
                <a16:creationId xmlns:a16="http://schemas.microsoft.com/office/drawing/2014/main" id="{6ADB2053-1021-49B7-804F-AC6BF78DC587}"/>
              </a:ext>
            </a:extLst>
          </p:cNvPr>
          <p:cNvSpPr txBox="1"/>
          <p:nvPr>
            <p:custDataLst>
              <p:tags r:id="rId2"/>
            </p:custDataLst>
          </p:nvPr>
        </p:nvSpPr>
        <p:spPr>
          <a:xfrm>
            <a:off x="462115" y="2729932"/>
            <a:ext cx="8268929" cy="1169551"/>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½ step for each joint or level of visual impairment</a:t>
            </a:r>
          </a:p>
          <a:p>
            <a:pPr marL="233363" indent="-233363">
              <a:spcAft>
                <a:spcPts val="600"/>
              </a:spcAft>
              <a:buClr>
                <a:schemeClr val="tx1"/>
              </a:buClr>
              <a:buFont typeface="Arial" panose="020B0604020202020204" pitchFamily="34" charset="0"/>
              <a:buChar char="•"/>
            </a:pPr>
            <a:r>
              <a:rPr lang="en-US" sz="2000" dirty="0"/>
              <a:t>Blindness and deafness (see chart in future slide)</a:t>
            </a:r>
          </a:p>
          <a:p>
            <a:pPr marL="233363" indent="-233363">
              <a:spcAft>
                <a:spcPts val="600"/>
              </a:spcAft>
              <a:buClr>
                <a:schemeClr val="tx1"/>
              </a:buClr>
              <a:buFont typeface="Arial" panose="020B0604020202020204" pitchFamily="34" charset="0"/>
              <a:buChar char="•"/>
            </a:pPr>
            <a:r>
              <a:rPr lang="en-US" sz="2000" dirty="0"/>
              <a:t>Blindness and Loss/LOU of an extremity  </a:t>
            </a:r>
          </a:p>
        </p:txBody>
      </p:sp>
      <p:sp>
        <p:nvSpPr>
          <p:cNvPr id="3" name="TextBox 2">
            <a:extLst>
              <a:ext uri="{FF2B5EF4-FFF2-40B4-BE49-F238E27FC236}">
                <a16:creationId xmlns:a16="http://schemas.microsoft.com/office/drawing/2014/main" id="{43963378-EC1D-45A2-9C75-E2973A199F3D}"/>
              </a:ext>
            </a:extLst>
          </p:cNvPr>
          <p:cNvSpPr txBox="1"/>
          <p:nvPr>
            <p:custDataLst>
              <p:tags r:id="rId3"/>
            </p:custDataLst>
          </p:nvPr>
        </p:nvSpPr>
        <p:spPr>
          <a:xfrm>
            <a:off x="462116" y="2022046"/>
            <a:ext cx="8268929" cy="707886"/>
          </a:xfrm>
          <a:prstGeom prst="rect">
            <a:avLst/>
          </a:prstGeom>
          <a:noFill/>
        </p:spPr>
        <p:txBody>
          <a:bodyPr wrap="square" rtlCol="0">
            <a:spAutoFit/>
          </a:bodyPr>
          <a:lstStyle/>
          <a:p>
            <a:pPr>
              <a:spcAft>
                <a:spcPts val="600"/>
              </a:spcAft>
            </a:pPr>
            <a:r>
              <a:rPr lang="en-US" altLang="en-US" sz="2000" dirty="0"/>
              <a:t>SMC (p) provides the authority for the VA to award intermediate or next higher statutory SMC rates (half-steps and full-steps). </a:t>
            </a:r>
          </a:p>
        </p:txBody>
      </p:sp>
      <p:sp>
        <p:nvSpPr>
          <p:cNvPr id="4" name="Slide Number Placeholder 3">
            <a:extLst>
              <a:ext uri="{FF2B5EF4-FFF2-40B4-BE49-F238E27FC236}">
                <a16:creationId xmlns:a16="http://schemas.microsoft.com/office/drawing/2014/main" id="{C0CF1309-A2FD-4A5F-9BFE-626D8B170727}"/>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27</a:t>
            </a:fld>
            <a:endParaRPr lang="en-US" dirty="0"/>
          </a:p>
        </p:txBody>
      </p:sp>
    </p:spTree>
    <p:extLst>
      <p:ext uri="{BB962C8B-B14F-4D97-AF65-F5344CB8AC3E}">
        <p14:creationId xmlns:p14="http://schemas.microsoft.com/office/powerpoint/2010/main" val="159341679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Levels of Loss: </a:t>
            </a:r>
            <a:br>
              <a:rPr lang="en-US" dirty="0"/>
            </a:br>
            <a:r>
              <a:rPr lang="en-US" dirty="0"/>
              <a:t>½ step for additional joints</a:t>
            </a:r>
          </a:p>
        </p:txBody>
      </p:sp>
      <p:sp>
        <p:nvSpPr>
          <p:cNvPr id="20483" name="Rectangle 3"/>
          <p:cNvSpPr>
            <a:spLocks noGrp="1" noChangeArrowheads="1"/>
          </p:cNvSpPr>
          <p:nvPr>
            <p:ph idx="1"/>
            <p:custDataLst>
              <p:tags r:id="rId2"/>
            </p:custDataLst>
          </p:nvPr>
        </p:nvSpPr>
        <p:spPr>
          <a:xfrm>
            <a:off x="457200" y="2057400"/>
            <a:ext cx="8229600" cy="3916363"/>
          </a:xfrm>
        </p:spPr>
        <p:txBody>
          <a:bodyPr/>
          <a:lstStyle/>
          <a:p>
            <a:pPr marL="233363" indent="-233363"/>
            <a:r>
              <a:rPr lang="en-US" altLang="en-US" dirty="0"/>
              <a:t>Foot and knee		</a:t>
            </a:r>
          </a:p>
          <a:p>
            <a:pPr marL="233363" indent="-233363"/>
            <a:r>
              <a:rPr lang="en-US" altLang="en-US" dirty="0"/>
              <a:t>Foot and hip			</a:t>
            </a:r>
          </a:p>
          <a:p>
            <a:pPr marL="233363" indent="-233363"/>
            <a:r>
              <a:rPr lang="en-US" altLang="en-US" dirty="0"/>
              <a:t>Foot and elbow		</a:t>
            </a:r>
          </a:p>
          <a:p>
            <a:pPr marL="233363" indent="-233363"/>
            <a:r>
              <a:rPr lang="en-US" altLang="en-US" dirty="0"/>
              <a:t>Foot and shoulder</a:t>
            </a:r>
          </a:p>
          <a:p>
            <a:pPr marL="233363" indent="-233363"/>
            <a:r>
              <a:rPr lang="en-US" altLang="en-US" dirty="0"/>
              <a:t>Knee and hip		</a:t>
            </a:r>
          </a:p>
          <a:p>
            <a:pPr marL="233363" indent="-233363"/>
            <a:r>
              <a:rPr lang="en-US" altLang="en-US" dirty="0"/>
              <a:t>Knee and hand		</a:t>
            </a:r>
            <a:endParaRPr lang="en-US" altLang="en-US" sz="2700" dirty="0"/>
          </a:p>
        </p:txBody>
      </p:sp>
      <p:sp>
        <p:nvSpPr>
          <p:cNvPr id="3" name="Slide Number Placeholder 2">
            <a:extLst>
              <a:ext uri="{FF2B5EF4-FFF2-40B4-BE49-F238E27FC236}">
                <a16:creationId xmlns:a16="http://schemas.microsoft.com/office/drawing/2014/main" id="{897EC77E-3B37-49B9-A701-F5A4056CAB35}"/>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28</a:t>
            </a:fld>
            <a:endParaRPr lang="en-US" dirty="0"/>
          </a:p>
        </p:txBody>
      </p:sp>
      <p:sp>
        <p:nvSpPr>
          <p:cNvPr id="20484" name="WordArt 4"/>
          <p:cNvSpPr>
            <a:spLocks noChangeArrowheads="1" noChangeShapeType="1" noTextEdit="1"/>
          </p:cNvSpPr>
          <p:nvPr>
            <p:custDataLst>
              <p:tags r:id="rId4"/>
            </p:custDataLst>
          </p:nvPr>
        </p:nvSpPr>
        <p:spPr bwMode="auto">
          <a:xfrm>
            <a:off x="2133600" y="3257550"/>
            <a:ext cx="5943600" cy="1385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2" name="TextBox 1">
            <a:extLst>
              <a:ext uri="{FF2B5EF4-FFF2-40B4-BE49-F238E27FC236}">
                <a16:creationId xmlns:a16="http://schemas.microsoft.com/office/drawing/2014/main" id="{9D664266-7F88-4927-8366-CC9BD3C72710}"/>
              </a:ext>
            </a:extLst>
          </p:cNvPr>
          <p:cNvSpPr txBox="1"/>
          <p:nvPr>
            <p:custDataLst>
              <p:tags r:id="rId5"/>
            </p:custDataLst>
          </p:nvPr>
        </p:nvSpPr>
        <p:spPr>
          <a:xfrm>
            <a:off x="4225414" y="2057400"/>
            <a:ext cx="3505200" cy="2323713"/>
          </a:xfrm>
          <a:prstGeom prst="rect">
            <a:avLst/>
          </a:prstGeom>
          <a:noFill/>
        </p:spPr>
        <p:txBody>
          <a:bodyPr wrap="square" rtlCol="0">
            <a:spAutoFit/>
          </a:bodyPr>
          <a:lstStyle/>
          <a:p>
            <a:pPr>
              <a:spcAft>
                <a:spcPts val="600"/>
              </a:spcAft>
            </a:pPr>
            <a:r>
              <a:rPr lang="en-US" altLang="en-US" sz="2000" dirty="0"/>
              <a:t>(l) 1/2</a:t>
            </a:r>
          </a:p>
          <a:p>
            <a:pPr>
              <a:spcAft>
                <a:spcPts val="600"/>
              </a:spcAft>
            </a:pPr>
            <a:r>
              <a:rPr lang="en-US" altLang="en-US" sz="2000" dirty="0"/>
              <a:t>(m)</a:t>
            </a:r>
          </a:p>
          <a:p>
            <a:pPr>
              <a:spcAft>
                <a:spcPts val="600"/>
              </a:spcAft>
            </a:pPr>
            <a:r>
              <a:rPr lang="en-US" altLang="en-US" sz="2000" dirty="0"/>
              <a:t>(l) 1/2</a:t>
            </a:r>
          </a:p>
          <a:p>
            <a:pPr>
              <a:spcAft>
                <a:spcPts val="600"/>
              </a:spcAft>
            </a:pPr>
            <a:r>
              <a:rPr lang="en-US" altLang="en-US" sz="2000" dirty="0"/>
              <a:t>(m)</a:t>
            </a:r>
          </a:p>
          <a:p>
            <a:pPr>
              <a:spcAft>
                <a:spcPts val="600"/>
              </a:spcAft>
            </a:pPr>
            <a:r>
              <a:rPr lang="en-US" altLang="en-US" sz="2000" dirty="0"/>
              <a:t>(m) 1/2</a:t>
            </a:r>
          </a:p>
          <a:p>
            <a:pPr>
              <a:spcAft>
                <a:spcPts val="600"/>
              </a:spcAft>
            </a:pPr>
            <a:r>
              <a:rPr lang="en-US" altLang="en-US" sz="2000" dirty="0"/>
              <a:t>(l) 1/2  </a:t>
            </a:r>
          </a:p>
        </p:txBody>
      </p:sp>
    </p:spTree>
    <p:extLst>
      <p:ext uri="{BB962C8B-B14F-4D97-AF65-F5344CB8AC3E}">
        <p14:creationId xmlns:p14="http://schemas.microsoft.com/office/powerpoint/2010/main" val="19781893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Levels of Loss (continued)</a:t>
            </a:r>
          </a:p>
        </p:txBody>
      </p:sp>
      <p:sp>
        <p:nvSpPr>
          <p:cNvPr id="21507" name="Rectangle 3"/>
          <p:cNvSpPr>
            <a:spLocks noGrp="1" noChangeArrowheads="1"/>
          </p:cNvSpPr>
          <p:nvPr>
            <p:ph idx="1"/>
            <p:custDataLst>
              <p:tags r:id="rId2"/>
            </p:custDataLst>
          </p:nvPr>
        </p:nvSpPr>
        <p:spPr>
          <a:xfrm>
            <a:off x="457200" y="2057400"/>
            <a:ext cx="8229600" cy="3916363"/>
          </a:xfrm>
        </p:spPr>
        <p:txBody>
          <a:bodyPr/>
          <a:lstStyle/>
          <a:p>
            <a:pPr marL="233363" indent="-233363"/>
            <a:r>
              <a:rPr lang="en-US" altLang="en-US" dirty="0">
                <a:latin typeface="Arial" charset="0"/>
              </a:rPr>
              <a:t>Knee and shoulder							(m) 1/2</a:t>
            </a:r>
          </a:p>
          <a:p>
            <a:pPr marL="233363" indent="-233363"/>
            <a:r>
              <a:rPr lang="en-US" altLang="en-US" dirty="0">
                <a:latin typeface="Arial" charset="0"/>
              </a:rPr>
              <a:t>Hip and hand									(m)</a:t>
            </a:r>
          </a:p>
          <a:p>
            <a:pPr marL="233363" indent="-233363"/>
            <a:r>
              <a:rPr lang="en-US" altLang="en-US" dirty="0">
                <a:latin typeface="Arial" charset="0"/>
              </a:rPr>
              <a:t>Hip and elbow									(m) 1/2</a:t>
            </a:r>
          </a:p>
          <a:p>
            <a:pPr marL="233363" indent="-233363"/>
            <a:r>
              <a:rPr lang="en-US" altLang="en-US" dirty="0">
                <a:latin typeface="Arial" charset="0"/>
              </a:rPr>
              <a:t>Hand and elbow								(m) 1/2</a:t>
            </a:r>
          </a:p>
          <a:p>
            <a:pPr marL="233363" indent="-233363"/>
            <a:r>
              <a:rPr lang="en-US" altLang="en-US" dirty="0">
                <a:latin typeface="Arial" charset="0"/>
              </a:rPr>
              <a:t>Hand and shoulder							(n)</a:t>
            </a:r>
          </a:p>
          <a:p>
            <a:pPr marL="233363" indent="-233363"/>
            <a:r>
              <a:rPr lang="en-US" altLang="en-US" dirty="0">
                <a:latin typeface="Arial" charset="0"/>
              </a:rPr>
              <a:t>Elbow and shoulder						(n) 1/2</a:t>
            </a:r>
          </a:p>
        </p:txBody>
      </p:sp>
      <p:sp>
        <p:nvSpPr>
          <p:cNvPr id="3" name="Slide Number Placeholder 2">
            <a:extLst>
              <a:ext uri="{FF2B5EF4-FFF2-40B4-BE49-F238E27FC236}">
                <a16:creationId xmlns:a16="http://schemas.microsoft.com/office/drawing/2014/main" id="{45BAE442-338F-45AE-8436-E526E06F4CB4}"/>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29</a:t>
            </a:fld>
            <a:endParaRPr lang="en-US" dirty="0"/>
          </a:p>
        </p:txBody>
      </p:sp>
      <p:sp>
        <p:nvSpPr>
          <p:cNvPr id="21508" name="WordArt 4"/>
          <p:cNvSpPr>
            <a:spLocks noChangeArrowheads="1" noChangeShapeType="1" noTextEdit="1"/>
          </p:cNvSpPr>
          <p:nvPr>
            <p:custDataLst>
              <p:tags r:id="rId4"/>
            </p:custDataLst>
          </p:nvPr>
        </p:nvSpPr>
        <p:spPr bwMode="auto">
          <a:xfrm>
            <a:off x="2133600" y="3257550"/>
            <a:ext cx="5943600" cy="1385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Tree>
    <p:extLst>
      <p:ext uri="{BB962C8B-B14F-4D97-AF65-F5344CB8AC3E}">
        <p14:creationId xmlns:p14="http://schemas.microsoft.com/office/powerpoint/2010/main" val="21511988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233363" lvl="0" indent="-233363" hangingPunct="0"/>
            <a:r>
              <a:rPr lang="en-US" sz="1900" dirty="0"/>
              <a:t>38 CFR</a:t>
            </a:r>
            <a:r>
              <a:rPr lang="en-US" sz="1900" b="1" dirty="0"/>
              <a:t> </a:t>
            </a:r>
            <a:r>
              <a:rPr lang="en-US" sz="1900" dirty="0"/>
              <a:t>3.350, Special monthly compensation ratings</a:t>
            </a:r>
          </a:p>
          <a:p>
            <a:pPr marL="233363" lvl="0" indent="-233363" hangingPunct="0"/>
            <a:r>
              <a:rPr lang="en-US" sz="1900" dirty="0"/>
              <a:t>38 CFR</a:t>
            </a:r>
            <a:r>
              <a:rPr lang="en-US" sz="1900" b="1" dirty="0"/>
              <a:t> </a:t>
            </a:r>
            <a:r>
              <a:rPr lang="en-US" sz="1900" dirty="0"/>
              <a:t>3.351, Special monthly dependency and indemnity compensation, death compensation, pension and spouse’s compensation ratings</a:t>
            </a:r>
          </a:p>
          <a:p>
            <a:pPr marL="233363" lvl="0" indent="-233363" hangingPunct="0"/>
            <a:r>
              <a:rPr lang="en-US" sz="1900" dirty="0"/>
              <a:t>38 CFR 3.352, Criteria for determining the need for aid and attendance and “permanently bedridden.”</a:t>
            </a:r>
          </a:p>
          <a:p>
            <a:pPr marL="233363" lvl="0" indent="-233363" hangingPunct="0"/>
            <a:r>
              <a:rPr lang="en-US" sz="1900" dirty="0"/>
              <a:t>38 CFR 3.375, Determination of inactivity (complete arrest) in tuberculosis</a:t>
            </a:r>
          </a:p>
          <a:p>
            <a:pPr marL="233363" lvl="0" indent="-233363" hangingPunct="0"/>
            <a:r>
              <a:rPr lang="en-US" sz="1900" dirty="0"/>
              <a:t>38 CFR 3.383, Special consideration for paired organs and extremities</a:t>
            </a:r>
          </a:p>
          <a:p>
            <a:pPr marL="233363" lvl="0" indent="-233363" hangingPunct="0"/>
            <a:r>
              <a:rPr lang="en-US" sz="1900" dirty="0"/>
              <a:t>M21-1, Part IV, Subpart ii.2.H, Special Monthly Compensation (SMC) </a:t>
            </a:r>
          </a:p>
          <a:p>
            <a:pPr marL="233363" indent="-233363"/>
            <a:r>
              <a:rPr lang="en-US" sz="1900" dirty="0"/>
              <a:t>M21-1, Part IV, Subpart ii.2.H.11, Entitlement to SMC Under 38 U.S.C. 1114(t) Based on the Need for A&amp;A for Residuals of TBI</a:t>
            </a:r>
          </a:p>
        </p:txBody>
      </p:sp>
      <p:sp>
        <p:nvSpPr>
          <p:cNvPr id="5" name="Slide Number Placeholder 4">
            <a:extLst>
              <a:ext uri="{FF2B5EF4-FFF2-40B4-BE49-F238E27FC236}">
                <a16:creationId xmlns:a16="http://schemas.microsoft.com/office/drawing/2014/main" id="{325848B9-A573-4B5E-99E7-A3F0C1CB7953}"/>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2220879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Blindness and Deafness</a:t>
            </a:r>
          </a:p>
        </p:txBody>
      </p:sp>
      <p:sp>
        <p:nvSpPr>
          <p:cNvPr id="11267" name="Rectangle 3"/>
          <p:cNvSpPr>
            <a:spLocks noGrp="1" noChangeArrowheads="1"/>
          </p:cNvSpPr>
          <p:nvPr>
            <p:ph idx="1"/>
            <p:custDataLst>
              <p:tags r:id="rId2"/>
            </p:custDataLst>
          </p:nvPr>
        </p:nvSpPr>
        <p:spPr>
          <a:xfrm>
            <a:off x="457200" y="2057401"/>
            <a:ext cx="8229600" cy="371167"/>
          </a:xfrm>
        </p:spPr>
        <p:txBody>
          <a:bodyPr>
            <a:normAutofit lnSpcReduction="10000"/>
          </a:bodyPr>
          <a:lstStyle/>
          <a:p>
            <a:pPr>
              <a:defRPr/>
            </a:pPr>
            <a:r>
              <a:rPr lang="en-US" b="1" dirty="0"/>
              <a:t>Blindness with Total Deafness in one Ear  </a:t>
            </a:r>
          </a:p>
        </p:txBody>
      </p:sp>
      <p:pic>
        <p:nvPicPr>
          <p:cNvPr id="22532" name="Picture 4" descr="C:\Program Files (x86)\Microsoft Office\MEDIA\OFFICE14\Bullets\BD21298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0745" y="2873338"/>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C:\Program Files (x86)\Microsoft Office\MEDIA\OFFICE14\Bullets\BD21298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0745" y="3624303"/>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89236A2-2A90-4E39-86CD-1D3D70FBE3E1}"/>
              </a:ext>
            </a:extLst>
          </p:cNvPr>
          <p:cNvSpPr txBox="1"/>
          <p:nvPr>
            <p:custDataLst>
              <p:tags r:id="rId3"/>
            </p:custDataLst>
          </p:nvPr>
        </p:nvSpPr>
        <p:spPr>
          <a:xfrm>
            <a:off x="457200" y="2760946"/>
            <a:ext cx="8209935" cy="1169551"/>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defRPr/>
            </a:pPr>
            <a:r>
              <a:rPr lang="en-US" sz="2000" dirty="0"/>
              <a:t>5/200 bilateral or worse	  Half-step Elevation</a:t>
            </a:r>
          </a:p>
          <a:p>
            <a:pPr marL="233363" indent="-233363">
              <a:spcAft>
                <a:spcPts val="600"/>
              </a:spcAft>
              <a:buClr>
                <a:schemeClr val="tx1"/>
              </a:buClr>
              <a:buFont typeface="Arial" panose="020B0604020202020204" pitchFamily="34" charset="0"/>
              <a:buChar char="•"/>
              <a:defRPr/>
            </a:pPr>
            <a:endParaRPr lang="en-US" sz="2000" dirty="0"/>
          </a:p>
          <a:p>
            <a:pPr marL="233363" indent="-233363">
              <a:spcAft>
                <a:spcPts val="600"/>
              </a:spcAft>
              <a:buClr>
                <a:schemeClr val="tx1"/>
              </a:buClr>
              <a:buFont typeface="Arial" panose="020B0604020202020204" pitchFamily="34" charset="0"/>
              <a:buChar char="•"/>
              <a:defRPr/>
            </a:pPr>
            <a:r>
              <a:rPr lang="en-US" sz="2000" dirty="0"/>
              <a:t>LPO bilateral or worse 	  SMC (O)  </a:t>
            </a:r>
          </a:p>
        </p:txBody>
      </p:sp>
      <p:sp>
        <p:nvSpPr>
          <p:cNvPr id="3" name="Slide Number Placeholder 2">
            <a:extLst>
              <a:ext uri="{FF2B5EF4-FFF2-40B4-BE49-F238E27FC236}">
                <a16:creationId xmlns:a16="http://schemas.microsoft.com/office/drawing/2014/main" id="{D562E158-E750-41DC-9955-2CE3B75E508D}"/>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30</a:t>
            </a:fld>
            <a:endParaRPr lang="en-US" dirty="0"/>
          </a:p>
        </p:txBody>
      </p:sp>
    </p:spTree>
    <p:extLst>
      <p:ext uri="{BB962C8B-B14F-4D97-AF65-F5344CB8AC3E}">
        <p14:creationId xmlns:p14="http://schemas.microsoft.com/office/powerpoint/2010/main" val="7481961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2"/>
            </p:custDataLst>
          </p:nvPr>
        </p:nvSpPr>
        <p:spPr>
          <a:xfrm>
            <a:off x="0" y="793631"/>
            <a:ext cx="9144000" cy="1086867"/>
          </a:xfrm>
        </p:spPr>
        <p:txBody>
          <a:bodyPr>
            <a:normAutofit/>
          </a:bodyPr>
          <a:lstStyle/>
          <a:p>
            <a:pPr eaLnBrk="1" hangingPunct="1">
              <a:defRPr/>
            </a:pPr>
            <a:r>
              <a:rPr lang="en-US" dirty="0"/>
              <a:t>Blindness and Deafness</a:t>
            </a:r>
          </a:p>
        </p:txBody>
      </p:sp>
      <p:sp>
        <p:nvSpPr>
          <p:cNvPr id="24579" name="Rectangle 3"/>
          <p:cNvSpPr>
            <a:spLocks noGrp="1" noChangeArrowheads="1"/>
          </p:cNvSpPr>
          <p:nvPr>
            <p:ph idx="1"/>
            <p:custDataLst>
              <p:tags r:id="rId3"/>
            </p:custDataLst>
          </p:nvPr>
        </p:nvSpPr>
        <p:spPr>
          <a:xfrm>
            <a:off x="457200" y="2057401"/>
            <a:ext cx="8229600" cy="597310"/>
          </a:xfrm>
        </p:spPr>
        <p:txBody>
          <a:bodyPr/>
          <a:lstStyle/>
          <a:p>
            <a:pPr algn="ctr"/>
            <a:r>
              <a:rPr lang="en-US" altLang="en-US" b="1" i="1" dirty="0">
                <a:latin typeface="Arial" charset="0"/>
              </a:rPr>
              <a:t>Blindness with Bilateral Deafness 10% to 60%</a:t>
            </a:r>
          </a:p>
          <a:p>
            <a:pPr algn="ctr">
              <a:spcBef>
                <a:spcPct val="50000"/>
              </a:spcBef>
            </a:pPr>
            <a:endParaRPr lang="en-US" altLang="en-US" i="1" dirty="0">
              <a:latin typeface="Arial" charset="0"/>
            </a:endParaRPr>
          </a:p>
        </p:txBody>
      </p:sp>
      <p:graphicFrame>
        <p:nvGraphicFramePr>
          <p:cNvPr id="24580" name="Object 1"/>
          <p:cNvGraphicFramePr>
            <a:graphicFrameLocks/>
          </p:cNvGraphicFramePr>
          <p:nvPr>
            <p:custDataLst>
              <p:tags r:id="rId4"/>
            </p:custDataLst>
            <p:extLst>
              <p:ext uri="{D42A27DB-BD31-4B8C-83A1-F6EECF244321}">
                <p14:modId xmlns:p14="http://schemas.microsoft.com/office/powerpoint/2010/main" val="1213562674"/>
              </p:ext>
            </p:extLst>
          </p:nvPr>
        </p:nvGraphicFramePr>
        <p:xfrm>
          <a:off x="1477963" y="2654300"/>
          <a:ext cx="6188075" cy="3725863"/>
        </p:xfrm>
        <a:graphic>
          <a:graphicData uri="http://schemas.openxmlformats.org/presentationml/2006/ole">
            <mc:AlternateContent xmlns:mc="http://schemas.openxmlformats.org/markup-compatibility/2006">
              <mc:Choice xmlns:v="urn:schemas-microsoft-com:vml" Requires="v">
                <p:oleObj spid="_x0000_s3144" name="Document" r:id="rId8" imgW="7659827" imgH="4322441" progId="Word.Document.8">
                  <p:embed/>
                </p:oleObj>
              </mc:Choice>
              <mc:Fallback>
                <p:oleObj name="Document" r:id="rId8" imgW="7659827" imgH="4322441" progId="Word.Document.8">
                  <p:embed/>
                  <p:pic>
                    <p:nvPicPr>
                      <p:cNvPr id="0" name=""/>
                      <p:cNvPicPr>
                        <a:picLocks noChangeArrowheads="1"/>
                      </p:cNvPicPr>
                      <p:nvPr/>
                    </p:nvPicPr>
                    <p:blipFill>
                      <a:blip r:embed="rId9"/>
                      <a:srcRect/>
                      <a:stretch>
                        <a:fillRect/>
                      </a:stretch>
                    </p:blipFill>
                    <p:spPr bwMode="auto">
                      <a:xfrm>
                        <a:off x="1477963" y="2654300"/>
                        <a:ext cx="6188075" cy="3725863"/>
                      </a:xfrm>
                      <a:prstGeom prst="rect">
                        <a:avLst/>
                      </a:prstGeom>
                      <a:solidFill>
                        <a:srgbClr val="1D3275"/>
                      </a:solidFill>
                      <a:ln>
                        <a:noFill/>
                      </a:ln>
                    </p:spPr>
                  </p:pic>
                </p:oleObj>
              </mc:Fallback>
            </mc:AlternateContent>
          </a:graphicData>
        </a:graphic>
      </p:graphicFrame>
      <p:sp>
        <p:nvSpPr>
          <p:cNvPr id="2" name="Slide Number Placeholder 1">
            <a:extLst>
              <a:ext uri="{FF2B5EF4-FFF2-40B4-BE49-F238E27FC236}">
                <a16:creationId xmlns:a16="http://schemas.microsoft.com/office/drawing/2014/main" id="{1B2646EB-AAE0-4273-B2E5-AB6398CBD82E}"/>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31</a:t>
            </a:fld>
            <a:endParaRPr lang="en-US" dirty="0"/>
          </a:p>
        </p:txBody>
      </p:sp>
    </p:spTree>
    <p:extLst>
      <p:ext uri="{BB962C8B-B14F-4D97-AF65-F5344CB8AC3E}">
        <p14:creationId xmlns:p14="http://schemas.microsoft.com/office/powerpoint/2010/main" val="29382724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r>
              <a:rPr lang="en-US" dirty="0"/>
              <a:t>Tuberculosis (for inactive TB prior to 8/19/68; not payable with ANY other compensation)</a:t>
            </a:r>
          </a:p>
        </p:txBody>
      </p:sp>
      <p:sp>
        <p:nvSpPr>
          <p:cNvPr id="5" name="Slide Number Placeholder 4">
            <a:extLst>
              <a:ext uri="{FF2B5EF4-FFF2-40B4-BE49-F238E27FC236}">
                <a16:creationId xmlns:a16="http://schemas.microsoft.com/office/drawing/2014/main" id="{92636405-0516-4004-A425-8048E4E4F63B}"/>
              </a:ext>
            </a:extLst>
          </p:cNvPr>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pPr/>
              <a:t>32</a:t>
            </a:fld>
            <a:endParaRPr lang="en-US" dirty="0"/>
          </a:p>
        </p:txBody>
      </p:sp>
      <p:sp>
        <p:nvSpPr>
          <p:cNvPr id="6" name="Title 5">
            <a:extLst>
              <a:ext uri="{FF2B5EF4-FFF2-40B4-BE49-F238E27FC236}">
                <a16:creationId xmlns:a16="http://schemas.microsoft.com/office/drawing/2014/main" id="{9BC02CED-E26C-40FA-B67A-B9511F504300}"/>
              </a:ext>
            </a:extLst>
          </p:cNvPr>
          <p:cNvSpPr>
            <a:spLocks noGrp="1"/>
          </p:cNvSpPr>
          <p:nvPr>
            <p:ph type="title"/>
            <p:custDataLst>
              <p:tags r:id="rId3"/>
            </p:custDataLst>
          </p:nvPr>
        </p:nvSpPr>
        <p:spPr>
          <a:xfrm>
            <a:off x="0" y="793631"/>
            <a:ext cx="9144000" cy="1086867"/>
          </a:xfrm>
        </p:spPr>
        <p:txBody>
          <a:bodyPr/>
          <a:lstStyle/>
          <a:p>
            <a:r>
              <a:rPr lang="en-US" dirty="0"/>
              <a:t>Q</a:t>
            </a:r>
          </a:p>
        </p:txBody>
      </p:sp>
    </p:spTree>
    <p:extLst>
      <p:ext uri="{BB962C8B-B14F-4D97-AF65-F5344CB8AC3E}">
        <p14:creationId xmlns:p14="http://schemas.microsoft.com/office/powerpoint/2010/main" val="2130889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lstStyle/>
          <a:p>
            <a:pPr marL="233363" indent="-233363"/>
            <a:r>
              <a:rPr lang="en-US" dirty="0"/>
              <a:t>Entitled to SMC O or the maximum P</a:t>
            </a:r>
          </a:p>
          <a:p>
            <a:pPr marL="233363" indent="-233363"/>
            <a:r>
              <a:rPr lang="en-US" dirty="0"/>
              <a:t>Inability to dress/undress</a:t>
            </a:r>
          </a:p>
          <a:p>
            <a:pPr marL="233363" indent="-233363"/>
            <a:r>
              <a:rPr lang="en-US" dirty="0"/>
              <a:t>Adjustment of Appliances</a:t>
            </a:r>
          </a:p>
          <a:p>
            <a:pPr marL="233363" indent="-233363"/>
            <a:r>
              <a:rPr lang="en-US" dirty="0"/>
              <a:t>Inability to feed himself</a:t>
            </a:r>
          </a:p>
          <a:p>
            <a:pPr marL="233363" indent="-233363"/>
            <a:r>
              <a:rPr lang="en-US" dirty="0"/>
              <a:t>Inability to attend to the wants of life </a:t>
            </a:r>
          </a:p>
          <a:p>
            <a:pPr marL="233363" indent="-233363"/>
            <a:r>
              <a:rPr lang="en-US" dirty="0"/>
              <a:t>Physical or Mental Incapacity</a:t>
            </a:r>
          </a:p>
          <a:p>
            <a:pPr marL="233363" indent="-233363"/>
            <a:r>
              <a:rPr lang="en-US" dirty="0"/>
              <a:t>Bedridden  </a:t>
            </a:r>
          </a:p>
        </p:txBody>
      </p:sp>
      <p:sp>
        <p:nvSpPr>
          <p:cNvPr id="5" name="Slide Number Placeholder 4">
            <a:extLst>
              <a:ext uri="{FF2B5EF4-FFF2-40B4-BE49-F238E27FC236}">
                <a16:creationId xmlns:a16="http://schemas.microsoft.com/office/drawing/2014/main" id="{57ECF14F-98FB-4BD8-95D0-CEB71A84B787}"/>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33</a:t>
            </a:fld>
            <a:endParaRPr lang="en-US" dirty="0"/>
          </a:p>
        </p:txBody>
      </p:sp>
      <p:sp>
        <p:nvSpPr>
          <p:cNvPr id="6" name="Title 5">
            <a:extLst>
              <a:ext uri="{FF2B5EF4-FFF2-40B4-BE49-F238E27FC236}">
                <a16:creationId xmlns:a16="http://schemas.microsoft.com/office/drawing/2014/main" id="{2E576C6D-CEA0-4057-87A6-9155A2B511C4}"/>
              </a:ext>
            </a:extLst>
          </p:cNvPr>
          <p:cNvSpPr>
            <a:spLocks noGrp="1"/>
          </p:cNvSpPr>
          <p:nvPr>
            <p:ph type="title"/>
            <p:custDataLst>
              <p:tags r:id="rId3"/>
            </p:custDataLst>
          </p:nvPr>
        </p:nvSpPr>
        <p:spPr>
          <a:xfrm>
            <a:off x="0" y="793631"/>
            <a:ext cx="9144000" cy="1086867"/>
          </a:xfrm>
        </p:spPr>
        <p:txBody>
          <a:bodyPr/>
          <a:lstStyle/>
          <a:p>
            <a:r>
              <a:rPr lang="en-US" dirty="0"/>
              <a:t>R1</a:t>
            </a:r>
          </a:p>
        </p:txBody>
      </p:sp>
    </p:spTree>
    <p:extLst>
      <p:ext uri="{BB962C8B-B14F-4D97-AF65-F5344CB8AC3E}">
        <p14:creationId xmlns:p14="http://schemas.microsoft.com/office/powerpoint/2010/main" val="3243338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r>
              <a:rPr lang="en-US" dirty="0"/>
              <a:t>R1 </a:t>
            </a:r>
            <a:r>
              <a:rPr lang="en-US" b="1" dirty="0"/>
              <a:t>+</a:t>
            </a:r>
            <a:r>
              <a:rPr lang="en-US" dirty="0"/>
              <a:t> need for higher level of care</a:t>
            </a:r>
          </a:p>
        </p:txBody>
      </p:sp>
      <p:sp>
        <p:nvSpPr>
          <p:cNvPr id="5" name="Slide Number Placeholder 4">
            <a:extLst>
              <a:ext uri="{FF2B5EF4-FFF2-40B4-BE49-F238E27FC236}">
                <a16:creationId xmlns:a16="http://schemas.microsoft.com/office/drawing/2014/main" id="{5843CCAE-D3F0-4CC0-8E50-F9E6130296E5}"/>
              </a:ext>
            </a:extLst>
          </p:cNvPr>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pPr/>
              <a:t>34</a:t>
            </a:fld>
            <a:endParaRPr lang="en-US" dirty="0"/>
          </a:p>
        </p:txBody>
      </p:sp>
      <p:sp>
        <p:nvSpPr>
          <p:cNvPr id="6" name="Title 5">
            <a:extLst>
              <a:ext uri="{FF2B5EF4-FFF2-40B4-BE49-F238E27FC236}">
                <a16:creationId xmlns:a16="http://schemas.microsoft.com/office/drawing/2014/main" id="{D4240F17-50FA-4D5E-9C3B-BF41E9B30B75}"/>
              </a:ext>
            </a:extLst>
          </p:cNvPr>
          <p:cNvSpPr>
            <a:spLocks noGrp="1"/>
          </p:cNvSpPr>
          <p:nvPr>
            <p:ph type="title"/>
            <p:custDataLst>
              <p:tags r:id="rId3"/>
            </p:custDataLst>
          </p:nvPr>
        </p:nvSpPr>
        <p:spPr>
          <a:xfrm>
            <a:off x="0" y="793631"/>
            <a:ext cx="9144000" cy="1086867"/>
          </a:xfrm>
        </p:spPr>
        <p:txBody>
          <a:bodyPr/>
          <a:lstStyle/>
          <a:p>
            <a:r>
              <a:rPr lang="en-US" dirty="0"/>
              <a:t>R2</a:t>
            </a:r>
          </a:p>
        </p:txBody>
      </p:sp>
    </p:spTree>
    <p:extLst>
      <p:ext uri="{BB962C8B-B14F-4D97-AF65-F5344CB8AC3E}">
        <p14:creationId xmlns:p14="http://schemas.microsoft.com/office/powerpoint/2010/main" val="3185827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R2 – what do you mean, </a:t>
            </a:r>
            <a:r>
              <a:rPr lang="en-US" i="1" dirty="0"/>
              <a:t>higher level of care</a:t>
            </a:r>
            <a:r>
              <a:rPr lang="en-US" dirty="0"/>
              <a: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lvl="0" indent="-233363" fontAlgn="auto"/>
            <a:r>
              <a:rPr lang="en-US" dirty="0"/>
              <a:t>an ongoing need for skilled personal care and,</a:t>
            </a:r>
          </a:p>
          <a:p>
            <a:pPr marL="233363" lvl="0" indent="-233363" fontAlgn="auto"/>
            <a:r>
              <a:rPr lang="en-US" dirty="0"/>
              <a:t>in the absence of such care, the Veteran would require hospitalization, nursing home care, or other residential institutional care.  </a:t>
            </a:r>
          </a:p>
        </p:txBody>
      </p:sp>
      <p:sp>
        <p:nvSpPr>
          <p:cNvPr id="5" name="Slide Number Placeholder 4">
            <a:extLst>
              <a:ext uri="{FF2B5EF4-FFF2-40B4-BE49-F238E27FC236}">
                <a16:creationId xmlns:a16="http://schemas.microsoft.com/office/drawing/2014/main" id="{6D5B52D8-F700-4EFF-8FF6-EAFA266946FB}"/>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35</a:t>
            </a:fld>
            <a:endParaRPr lang="en-US" dirty="0"/>
          </a:p>
        </p:txBody>
      </p:sp>
    </p:spTree>
    <p:extLst>
      <p:ext uri="{BB962C8B-B14F-4D97-AF65-F5344CB8AC3E}">
        <p14:creationId xmlns:p14="http://schemas.microsoft.com/office/powerpoint/2010/main" val="3179969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pPr marL="233363" indent="-233363">
              <a:lnSpc>
                <a:spcPct val="110000"/>
              </a:lnSpc>
            </a:pPr>
            <a:r>
              <a:rPr lang="en-US" dirty="0">
                <a:latin typeface="+mj-lt"/>
              </a:rPr>
              <a:t>Paired organ/extremity was repealed October 28, 1986</a:t>
            </a:r>
          </a:p>
          <a:p>
            <a:pPr marL="233363" indent="-233363">
              <a:lnSpc>
                <a:spcPct val="110000"/>
              </a:lnSpc>
            </a:pPr>
            <a:r>
              <a:rPr lang="en-US" dirty="0">
                <a:latin typeface="+mj-lt"/>
              </a:rPr>
              <a:t>TBI: PL 111-275 requires A&amp;A for TBI but is not otherwise eligible for R2</a:t>
            </a:r>
          </a:p>
          <a:p>
            <a:pPr marL="457200" lvl="1" indent="-223838">
              <a:lnSpc>
                <a:spcPct val="110000"/>
              </a:lnSpc>
            </a:pPr>
            <a:r>
              <a:rPr lang="en-US" dirty="0">
                <a:latin typeface="+mj-lt"/>
                <a:cs typeface="Times New Roman" panose="02020603050405020304" pitchFamily="18" charset="0"/>
              </a:rPr>
              <a:t>Is paid at R2 rate</a:t>
            </a:r>
          </a:p>
          <a:p>
            <a:pPr marL="457200" lvl="1" indent="-223838">
              <a:lnSpc>
                <a:spcPct val="110000"/>
              </a:lnSpc>
            </a:pPr>
            <a:r>
              <a:rPr lang="en-US" dirty="0">
                <a:latin typeface="+mj-lt"/>
                <a:cs typeface="Times New Roman" panose="02020603050405020304" pitchFamily="18" charset="0"/>
              </a:rPr>
              <a:t>Would require hospitalization, nursing home care, or other residential institutional care in the absence of regular aid and attendance.  </a:t>
            </a:r>
          </a:p>
        </p:txBody>
      </p:sp>
      <p:sp>
        <p:nvSpPr>
          <p:cNvPr id="5" name="Slide Number Placeholder 4">
            <a:extLst>
              <a:ext uri="{FF2B5EF4-FFF2-40B4-BE49-F238E27FC236}">
                <a16:creationId xmlns:a16="http://schemas.microsoft.com/office/drawing/2014/main" id="{0B33D7AC-6CAE-42A3-B6C5-61621C6BC36E}"/>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36</a:t>
            </a:fld>
            <a:endParaRPr lang="en-US" dirty="0"/>
          </a:p>
        </p:txBody>
      </p:sp>
      <p:sp>
        <p:nvSpPr>
          <p:cNvPr id="6" name="Title 5">
            <a:extLst>
              <a:ext uri="{FF2B5EF4-FFF2-40B4-BE49-F238E27FC236}">
                <a16:creationId xmlns:a16="http://schemas.microsoft.com/office/drawing/2014/main" id="{97EF41F6-A708-4F77-9E22-C592B7FD927E}"/>
              </a:ext>
            </a:extLst>
          </p:cNvPr>
          <p:cNvSpPr>
            <a:spLocks noGrp="1"/>
          </p:cNvSpPr>
          <p:nvPr>
            <p:ph type="title"/>
            <p:custDataLst>
              <p:tags r:id="rId3"/>
            </p:custDataLst>
          </p:nvPr>
        </p:nvSpPr>
        <p:spPr>
          <a:xfrm>
            <a:off x="0" y="793631"/>
            <a:ext cx="9144000" cy="1086867"/>
          </a:xfrm>
        </p:spPr>
        <p:txBody>
          <a:bodyPr/>
          <a:lstStyle/>
          <a:p>
            <a:r>
              <a:rPr lang="en-US" dirty="0"/>
              <a:t>T</a:t>
            </a:r>
          </a:p>
        </p:txBody>
      </p:sp>
    </p:spTree>
    <p:extLst>
      <p:ext uri="{BB962C8B-B14F-4D97-AF65-F5344CB8AC3E}">
        <p14:creationId xmlns:p14="http://schemas.microsoft.com/office/powerpoint/2010/main" val="4045642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177842" cy="3916363"/>
          </a:xfrm>
        </p:spPr>
        <p:txBody>
          <a:bodyPr>
            <a:normAutofit fontScale="62500" lnSpcReduction="20000"/>
          </a:bodyPr>
          <a:lstStyle/>
          <a:p>
            <a:pPr marL="233363" lvl="0" indent="-233363">
              <a:lnSpc>
                <a:spcPct val="120000"/>
              </a:lnSpc>
            </a:pPr>
            <a:r>
              <a:rPr lang="en-US" sz="3600" dirty="0"/>
              <a:t>Use the SMC calculator (at </a:t>
            </a:r>
            <a:r>
              <a:rPr lang="en-US" sz="3600" u="sng" dirty="0">
                <a:hlinkClick r:id="rId5"/>
              </a:rPr>
              <a:t>http://vbaw.vba.va.gov/bl/21/rating/rat00.htm</a:t>
            </a:r>
            <a:r>
              <a:rPr lang="en-US" sz="3600" dirty="0">
                <a:hlinkClick r:id="rId5"/>
              </a:rPr>
              <a:t>) </a:t>
            </a:r>
            <a:r>
              <a:rPr lang="en-US" sz="3600" dirty="0"/>
              <a:t>to calculate the highest rate(s) of SMC entitlement (L, L½, M, M½, etc.). </a:t>
            </a:r>
          </a:p>
          <a:p>
            <a:pPr marL="233363" lvl="0" indent="-233363">
              <a:lnSpc>
                <a:spcPct val="120000"/>
              </a:lnSpc>
            </a:pPr>
            <a:r>
              <a:rPr lang="en-US" sz="3600" dirty="0"/>
              <a:t>Enter calculated rate(s) in the SMC narrative and coding screens.  </a:t>
            </a:r>
          </a:p>
          <a:p>
            <a:pPr marL="233363" lvl="0" indent="-233363">
              <a:lnSpc>
                <a:spcPct val="120000"/>
              </a:lnSpc>
            </a:pPr>
            <a:r>
              <a:rPr lang="en-US" sz="3600" b="1" u="sng" dirty="0"/>
              <a:t>Important</a:t>
            </a:r>
            <a:r>
              <a:rPr lang="en-US" sz="3600" b="1" dirty="0"/>
              <a:t>:</a:t>
            </a:r>
            <a:r>
              <a:rPr lang="en-US" sz="3600" dirty="0"/>
              <a:t>  If entitlement to the (R)(2) rate is shown </a:t>
            </a:r>
            <a:r>
              <a:rPr lang="en-US" sz="3600" b="1" dirty="0"/>
              <a:t>without</a:t>
            </a:r>
            <a:r>
              <a:rPr lang="en-US" sz="3600" dirty="0"/>
              <a:t> regard to (T) provisions, enter the (R)(2) grant and skip next step.</a:t>
            </a:r>
          </a:p>
          <a:p>
            <a:pPr marL="233363" lvl="0" indent="-233363">
              <a:lnSpc>
                <a:spcPct val="120000"/>
              </a:lnSpc>
            </a:pPr>
            <a:r>
              <a:rPr lang="en-US" sz="3600" dirty="0"/>
              <a:t>Place the following notation in the free text </a:t>
            </a:r>
            <a:r>
              <a:rPr lang="en-US" sz="3600" dirty="0" err="1"/>
              <a:t>codesheet</a:t>
            </a:r>
            <a:r>
              <a:rPr lang="en-US" sz="3600" dirty="0"/>
              <a:t> comments box: “SMC (T) = (R)(2)”  </a:t>
            </a:r>
          </a:p>
        </p:txBody>
      </p:sp>
      <p:sp>
        <p:nvSpPr>
          <p:cNvPr id="5" name="Slide Number Placeholder 4">
            <a:extLst>
              <a:ext uri="{FF2B5EF4-FFF2-40B4-BE49-F238E27FC236}">
                <a16:creationId xmlns:a16="http://schemas.microsoft.com/office/drawing/2014/main" id="{19C26A46-56E0-43FD-B74C-82A2B82623C1}"/>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37</a:t>
            </a:fld>
            <a:endParaRPr lang="en-US" dirty="0"/>
          </a:p>
        </p:txBody>
      </p:sp>
      <p:sp>
        <p:nvSpPr>
          <p:cNvPr id="6" name="Title 5">
            <a:extLst>
              <a:ext uri="{FF2B5EF4-FFF2-40B4-BE49-F238E27FC236}">
                <a16:creationId xmlns:a16="http://schemas.microsoft.com/office/drawing/2014/main" id="{0D91A77F-A1EE-4E75-8C42-015E5A9B64E4}"/>
              </a:ext>
            </a:extLst>
          </p:cNvPr>
          <p:cNvSpPr>
            <a:spLocks noGrp="1"/>
          </p:cNvSpPr>
          <p:nvPr>
            <p:ph type="title"/>
            <p:custDataLst>
              <p:tags r:id="rId3"/>
            </p:custDataLst>
          </p:nvPr>
        </p:nvSpPr>
        <p:spPr>
          <a:xfrm>
            <a:off x="0" y="793631"/>
            <a:ext cx="9144000" cy="1086867"/>
          </a:xfrm>
        </p:spPr>
        <p:txBody>
          <a:bodyPr/>
          <a:lstStyle/>
          <a:p>
            <a:r>
              <a:rPr lang="en-US" dirty="0"/>
              <a:t>T Workaround in VBMS-R</a:t>
            </a:r>
          </a:p>
        </p:txBody>
      </p:sp>
    </p:spTree>
    <p:extLst>
      <p:ext uri="{BB962C8B-B14F-4D97-AF65-F5344CB8AC3E}">
        <p14:creationId xmlns:p14="http://schemas.microsoft.com/office/powerpoint/2010/main" val="3927642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pPr marL="233363" lvl="0" indent="-233363">
              <a:lnSpc>
                <a:spcPct val="110000"/>
              </a:lnSpc>
            </a:pPr>
            <a:r>
              <a:rPr lang="en-US" b="1" u="sng" dirty="0"/>
              <a:t>Important</a:t>
            </a:r>
            <a:r>
              <a:rPr lang="en-US" b="1" dirty="0"/>
              <a:t>:</a:t>
            </a:r>
            <a:r>
              <a:rPr lang="en-US" dirty="0"/>
              <a:t> If entitlement to the (R)(2) rate is shown without regard to (T) provisions, process as a regular (R)(2) award.</a:t>
            </a:r>
          </a:p>
          <a:p>
            <a:pPr marL="233363" lvl="0" indent="-233363">
              <a:lnSpc>
                <a:spcPct val="110000"/>
              </a:lnSpc>
            </a:pPr>
            <a:r>
              <a:rPr lang="en-US" dirty="0"/>
              <a:t>When entitlement to the (R)(2) rate is shown based on (T) provisions and the hospital code is 48, 49, 50 or 39, use Generate and Override procedures to promulgate the proper award.  </a:t>
            </a:r>
          </a:p>
        </p:txBody>
      </p:sp>
      <p:sp>
        <p:nvSpPr>
          <p:cNvPr id="5" name="Slide Number Placeholder 4">
            <a:extLst>
              <a:ext uri="{FF2B5EF4-FFF2-40B4-BE49-F238E27FC236}">
                <a16:creationId xmlns:a16="http://schemas.microsoft.com/office/drawing/2014/main" id="{ECFC2A55-39C6-4ADB-942E-4AE0BC18CF51}"/>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38</a:t>
            </a:fld>
            <a:endParaRPr lang="en-US" dirty="0"/>
          </a:p>
        </p:txBody>
      </p:sp>
      <p:sp>
        <p:nvSpPr>
          <p:cNvPr id="6" name="Title 5">
            <a:extLst>
              <a:ext uri="{FF2B5EF4-FFF2-40B4-BE49-F238E27FC236}">
                <a16:creationId xmlns:a16="http://schemas.microsoft.com/office/drawing/2014/main" id="{AFA718CE-F708-4369-963F-D11BA10C4317}"/>
              </a:ext>
            </a:extLst>
          </p:cNvPr>
          <p:cNvSpPr>
            <a:spLocks noGrp="1"/>
          </p:cNvSpPr>
          <p:nvPr>
            <p:ph type="title"/>
            <p:custDataLst>
              <p:tags r:id="rId3"/>
            </p:custDataLst>
          </p:nvPr>
        </p:nvSpPr>
        <p:spPr>
          <a:xfrm>
            <a:off x="0" y="793631"/>
            <a:ext cx="9144000" cy="1086867"/>
          </a:xfrm>
        </p:spPr>
        <p:txBody>
          <a:bodyPr/>
          <a:lstStyle/>
          <a:p>
            <a:r>
              <a:rPr lang="en-US" dirty="0"/>
              <a:t>Processing T (workaround continued)</a:t>
            </a:r>
          </a:p>
        </p:txBody>
      </p:sp>
    </p:spTree>
    <p:extLst>
      <p:ext uri="{BB962C8B-B14F-4D97-AF65-F5344CB8AC3E}">
        <p14:creationId xmlns:p14="http://schemas.microsoft.com/office/powerpoint/2010/main" val="4243420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lstStyle/>
          <a:p>
            <a:r>
              <a:rPr lang="en-US" sz="6600" dirty="0"/>
              <a:t>Correct Coding = Correct Payment</a:t>
            </a:r>
          </a:p>
        </p:txBody>
      </p:sp>
      <p:sp>
        <p:nvSpPr>
          <p:cNvPr id="3" name="Slide Number Placeholder 2">
            <a:extLst>
              <a:ext uri="{FF2B5EF4-FFF2-40B4-BE49-F238E27FC236}">
                <a16:creationId xmlns:a16="http://schemas.microsoft.com/office/drawing/2014/main" id="{EAE5AFA6-4B0B-4B3B-9860-986EB3DBEA26}"/>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39</a:t>
            </a:fld>
            <a:endParaRPr lang="en-US" dirty="0"/>
          </a:p>
        </p:txBody>
      </p:sp>
    </p:spTree>
    <p:extLst>
      <p:ext uri="{BB962C8B-B14F-4D97-AF65-F5344CB8AC3E}">
        <p14:creationId xmlns:p14="http://schemas.microsoft.com/office/powerpoint/2010/main" val="408925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2"/>
            </p:custDataLst>
          </p:nvPr>
        </p:nvSpPr>
        <p:spPr>
          <a:xfrm>
            <a:off x="0" y="793631"/>
            <a:ext cx="9144000" cy="1086867"/>
          </a:xfrm>
        </p:spPr>
        <p:txBody>
          <a:bodyPr>
            <a:normAutofit/>
          </a:bodyPr>
          <a:lstStyle/>
          <a:p>
            <a:r>
              <a:rPr lang="en-US" dirty="0"/>
              <a:t>Review of Basic SMC</a:t>
            </a:r>
          </a:p>
        </p:txBody>
      </p:sp>
      <p:sp>
        <p:nvSpPr>
          <p:cNvPr id="14" name="Subtitle 13"/>
          <p:cNvSpPr>
            <a:spLocks noGrp="1"/>
          </p:cNvSpPr>
          <p:nvPr>
            <p:ph idx="1"/>
            <p:custDataLst>
              <p:tags r:id="rId3"/>
            </p:custDataLst>
          </p:nvPr>
        </p:nvSpPr>
        <p:spPr>
          <a:xfrm>
            <a:off x="457200" y="2057400"/>
            <a:ext cx="8229600" cy="3916363"/>
          </a:xfrm>
        </p:spPr>
        <p:txBody>
          <a:bodyPr>
            <a:normAutofit/>
          </a:bodyPr>
          <a:lstStyle/>
          <a:p>
            <a:pPr marL="233363" lvl="1" indent="-233363" hangingPunct="0">
              <a:lnSpc>
                <a:spcPct val="120000"/>
              </a:lnSpc>
            </a:pPr>
            <a:r>
              <a:rPr lang="en-US" sz="3600" dirty="0">
                <a:latin typeface="+mj-lt"/>
                <a:cs typeface="Times New Roman" panose="02020603050405020304" pitchFamily="18" charset="0"/>
              </a:rPr>
              <a:t>SMC S Review</a:t>
            </a:r>
          </a:p>
          <a:p>
            <a:pPr marL="457200" lvl="1" indent="-223838" hangingPunct="0">
              <a:lnSpc>
                <a:spcPct val="120000"/>
              </a:lnSpc>
            </a:pPr>
            <a:r>
              <a:rPr lang="en-US" sz="3300" dirty="0">
                <a:latin typeface="+mj-lt"/>
                <a:cs typeface="Times New Roman" panose="02020603050405020304" pitchFamily="18" charset="0"/>
              </a:rPr>
              <a:t>Identify SMC S entitlement</a:t>
            </a:r>
          </a:p>
          <a:p>
            <a:pPr marL="457200" lvl="1" indent="-223838" hangingPunct="0">
              <a:lnSpc>
                <a:spcPct val="120000"/>
              </a:lnSpc>
            </a:pPr>
            <a:r>
              <a:rPr lang="en-US" sz="3300" dirty="0">
                <a:latin typeface="+mj-lt"/>
                <a:cs typeface="Times New Roman" panose="02020603050405020304" pitchFamily="18" charset="0"/>
              </a:rPr>
              <a:t>Proper application of Bradley vs. Peake</a:t>
            </a:r>
          </a:p>
          <a:p>
            <a:pPr marL="233363" lvl="2" indent="-233363" hangingPunct="0">
              <a:lnSpc>
                <a:spcPct val="120000"/>
              </a:lnSpc>
            </a:pPr>
            <a:r>
              <a:rPr lang="en-US" sz="3600" dirty="0">
                <a:latin typeface="+mj-lt"/>
                <a:cs typeface="Times New Roman" panose="02020603050405020304" pitchFamily="18" charset="0"/>
              </a:rPr>
              <a:t>Carry forward existing SMC grants</a:t>
            </a:r>
          </a:p>
          <a:p>
            <a:pPr marL="233363" lvl="2" indent="-233363" hangingPunct="0">
              <a:lnSpc>
                <a:spcPct val="120000"/>
              </a:lnSpc>
            </a:pPr>
            <a:r>
              <a:rPr lang="en-US" sz="3600" dirty="0">
                <a:latin typeface="+mj-lt"/>
                <a:cs typeface="Times New Roman" panose="02020603050405020304" pitchFamily="18" charset="0"/>
              </a:rPr>
              <a:t>Review L entitlements  </a:t>
            </a:r>
          </a:p>
        </p:txBody>
      </p:sp>
      <p:sp>
        <p:nvSpPr>
          <p:cNvPr id="3" name="Slide Number Placeholder 2">
            <a:extLst>
              <a:ext uri="{FF2B5EF4-FFF2-40B4-BE49-F238E27FC236}">
                <a16:creationId xmlns:a16="http://schemas.microsoft.com/office/drawing/2014/main" id="{00CAADEA-B169-4C14-9A74-2CE4EE7AAE05}"/>
              </a:ext>
            </a:extLst>
          </p:cNvPr>
          <p:cNvSpPr>
            <a:spLocks noGrp="1"/>
          </p:cNvSpPr>
          <p:nvPr>
            <p:ph type="sldNum" sz="quarter" idx="12"/>
            <p:custDataLst>
              <p:tags r:id="rId4"/>
            </p:custDataLst>
          </p:nvPr>
        </p:nvSpPr>
        <p:spPr>
          <a:xfrm>
            <a:off x="6931152" y="6601978"/>
            <a:ext cx="2133600" cy="365125"/>
          </a:xfrm>
        </p:spPr>
        <p:txBody>
          <a:bodyPr/>
          <a:lstStyle/>
          <a:p>
            <a:fld id="{36A6A193-2FDC-48DD-8023-1C75B05EEA9A}" type="slidenum">
              <a:rPr lang="en-US" smtClean="0"/>
              <a:pPr/>
              <a:t>4</a:t>
            </a:fld>
            <a:endParaRPr lang="en-US"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Where do those codes come from?</a:t>
            </a:r>
          </a:p>
        </p:txBody>
      </p:sp>
      <p:sp>
        <p:nvSpPr>
          <p:cNvPr id="3" name="Content Placeholder 2"/>
          <p:cNvSpPr>
            <a:spLocks noGrp="1"/>
          </p:cNvSpPr>
          <p:nvPr>
            <p:ph idx="1"/>
            <p:custDataLst>
              <p:tags r:id="rId2"/>
            </p:custDataLst>
          </p:nvPr>
        </p:nvSpPr>
        <p:spPr>
          <a:xfrm>
            <a:off x="457200" y="2057400"/>
            <a:ext cx="8229600" cy="2249129"/>
          </a:xfrm>
        </p:spPr>
        <p:txBody>
          <a:bodyPr>
            <a:normAutofit fontScale="70000" lnSpcReduction="20000"/>
          </a:bodyPr>
          <a:lstStyle/>
          <a:p>
            <a:pPr marL="233363" indent="-233363">
              <a:lnSpc>
                <a:spcPct val="120000"/>
              </a:lnSpc>
            </a:pPr>
            <a:r>
              <a:rPr lang="en-US" sz="3200" dirty="0">
                <a:latin typeface="+mj-lt"/>
              </a:rPr>
              <a:t>The basic and hospital rate determine payment to the Veteran</a:t>
            </a:r>
          </a:p>
          <a:p>
            <a:pPr marL="457200" lvl="1" indent="-223838">
              <a:lnSpc>
                <a:spcPct val="120000"/>
              </a:lnSpc>
            </a:pPr>
            <a:r>
              <a:rPr lang="en-US" sz="2900" dirty="0">
                <a:latin typeface="+mj-lt"/>
                <a:cs typeface="Times New Roman" panose="02020603050405020304" pitchFamily="18" charset="0"/>
              </a:rPr>
              <a:t>Basic – what the Veteran will normally receive</a:t>
            </a:r>
          </a:p>
          <a:p>
            <a:pPr marL="457200" lvl="1" indent="-223838">
              <a:lnSpc>
                <a:spcPct val="120000"/>
              </a:lnSpc>
            </a:pPr>
            <a:r>
              <a:rPr lang="en-US" sz="2900" dirty="0">
                <a:latin typeface="+mj-lt"/>
                <a:cs typeface="Times New Roman" panose="02020603050405020304" pitchFamily="18" charset="0"/>
              </a:rPr>
              <a:t>Hospital rate is a reduced rate paid in situations such as when the Veteran is receiving A&amp;A and is being hospitalized at VA expense</a:t>
            </a:r>
          </a:p>
          <a:p>
            <a:pPr marL="233363" indent="-233363">
              <a:lnSpc>
                <a:spcPct val="120000"/>
              </a:lnSpc>
            </a:pPr>
            <a:r>
              <a:rPr lang="en-US" sz="3200" dirty="0">
                <a:latin typeface="+mj-lt"/>
              </a:rPr>
              <a:t>The LOU, Loss, and Other Loss codes show what the basic &amp; hospital rates are being built on. </a:t>
            </a:r>
          </a:p>
        </p:txBody>
      </p:sp>
      <p:sp>
        <p:nvSpPr>
          <p:cNvPr id="5" name="TextBox 4">
            <a:extLst>
              <a:ext uri="{FF2B5EF4-FFF2-40B4-BE49-F238E27FC236}">
                <a16:creationId xmlns:a16="http://schemas.microsoft.com/office/drawing/2014/main" id="{25F69034-0506-4E01-A3E2-60CA8AACFD73}"/>
              </a:ext>
            </a:extLst>
          </p:cNvPr>
          <p:cNvSpPr txBox="1"/>
          <p:nvPr>
            <p:custDataLst>
              <p:tags r:id="rId3"/>
            </p:custDataLst>
          </p:nvPr>
        </p:nvSpPr>
        <p:spPr>
          <a:xfrm>
            <a:off x="457200" y="4483431"/>
            <a:ext cx="8249265" cy="707886"/>
          </a:xfrm>
          <a:prstGeom prst="rect">
            <a:avLst/>
          </a:prstGeom>
          <a:noFill/>
        </p:spPr>
        <p:txBody>
          <a:bodyPr wrap="square" rtlCol="0">
            <a:spAutoFit/>
          </a:bodyPr>
          <a:lstStyle/>
          <a:p>
            <a:pPr>
              <a:spcAft>
                <a:spcPts val="600"/>
              </a:spcAft>
            </a:pPr>
            <a:r>
              <a:rPr lang="en-US" sz="2000" i="1" dirty="0"/>
              <a:t>See job aid tabs Coding Paragraph, Coding Loss/LOU, and Coding-other for more information.  </a:t>
            </a:r>
          </a:p>
        </p:txBody>
      </p:sp>
      <p:sp>
        <p:nvSpPr>
          <p:cNvPr id="6" name="Slide Number Placeholder 5">
            <a:extLst>
              <a:ext uri="{FF2B5EF4-FFF2-40B4-BE49-F238E27FC236}">
                <a16:creationId xmlns:a16="http://schemas.microsoft.com/office/drawing/2014/main" id="{0C344D80-AF7D-40AA-AC0B-CB09CFE53C45}"/>
              </a:ext>
            </a:extLst>
          </p:cNvPr>
          <p:cNvSpPr>
            <a:spLocks noGrp="1"/>
          </p:cNvSpPr>
          <p:nvPr>
            <p:ph type="sldNum" sz="quarter" idx="12"/>
            <p:custDataLst>
              <p:tags r:id="rId4"/>
            </p:custDataLst>
          </p:nvPr>
        </p:nvSpPr>
        <p:spPr>
          <a:xfrm>
            <a:off x="6931152" y="6601978"/>
            <a:ext cx="2133600" cy="365125"/>
          </a:xfrm>
        </p:spPr>
        <p:txBody>
          <a:bodyPr/>
          <a:lstStyle/>
          <a:p>
            <a:fld id="{36A6A193-2FDC-48DD-8023-1C75B05EEA9A}" type="slidenum">
              <a:rPr lang="en-US" smtClean="0"/>
              <a:pPr/>
              <a:t>40</a:t>
            </a:fld>
            <a:endParaRPr lang="en-US" dirty="0"/>
          </a:p>
        </p:txBody>
      </p:sp>
    </p:spTree>
    <p:extLst>
      <p:ext uri="{BB962C8B-B14F-4D97-AF65-F5344CB8AC3E}">
        <p14:creationId xmlns:p14="http://schemas.microsoft.com/office/powerpoint/2010/main" val="3123115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1"/>
            <a:ext cx="5048912" cy="721664"/>
          </a:xfrm>
        </p:spPr>
        <p:txBody>
          <a:bodyPr>
            <a:normAutofit fontScale="92500" lnSpcReduction="20000"/>
          </a:bodyPr>
          <a:lstStyle/>
          <a:p>
            <a:r>
              <a:rPr lang="en-US" i="1" dirty="0"/>
              <a:t>K-1 for Loss of use of a creative organ; </a:t>
            </a:r>
          </a:p>
          <a:p>
            <a:r>
              <a:rPr lang="en-US" i="1" dirty="0"/>
              <a:t>S-1 (statutory) temporary 100% + 60%</a:t>
            </a:r>
          </a:p>
          <a:p>
            <a:endParaRPr lang="en-US" sz="2700" i="1" dirty="0"/>
          </a:p>
        </p:txBody>
      </p:sp>
      <p:sp>
        <p:nvSpPr>
          <p:cNvPr id="6" name="TextBox 5"/>
          <p:cNvSpPr txBox="1"/>
          <p:nvPr>
            <p:custDataLst>
              <p:tags r:id="rId2"/>
            </p:custDataLst>
          </p:nvPr>
        </p:nvSpPr>
        <p:spPr>
          <a:xfrm>
            <a:off x="5690809" y="2451522"/>
            <a:ext cx="3373943" cy="2339102"/>
          </a:xfrm>
          <a:prstGeom prst="rect">
            <a:avLst/>
          </a:prstGeom>
          <a:noFill/>
        </p:spPr>
        <p:txBody>
          <a:bodyPr wrap="square" rtlCol="0">
            <a:spAutoFit/>
          </a:bodyPr>
          <a:lstStyle/>
          <a:p>
            <a:pPr marL="233363" indent="-233363">
              <a:spcAft>
                <a:spcPts val="600"/>
              </a:spcAft>
              <a:buFont typeface="Arial" charset="0"/>
              <a:buChar char="•"/>
            </a:pPr>
            <a:r>
              <a:rPr lang="en-US" dirty="0">
                <a:latin typeface="+mj-lt"/>
                <a:cs typeface="Times New Roman" panose="02020603050405020304" pitchFamily="18" charset="0"/>
              </a:rPr>
              <a:t>Basic &amp; hospital 01 = 1K  </a:t>
            </a:r>
          </a:p>
          <a:p>
            <a:pPr marL="233363" indent="-233363">
              <a:spcAft>
                <a:spcPts val="600"/>
              </a:spcAft>
              <a:buFont typeface="Arial" charset="0"/>
              <a:buChar char="•"/>
            </a:pPr>
            <a:r>
              <a:rPr lang="en-US" dirty="0">
                <a:latin typeface="+mj-lt"/>
                <a:cs typeface="Times New Roman" panose="02020603050405020304" pitchFamily="18" charset="0"/>
              </a:rPr>
              <a:t>Basic &amp; hospital 49 = S+K</a:t>
            </a:r>
          </a:p>
          <a:p>
            <a:pPr marL="233363" indent="-233363">
              <a:spcAft>
                <a:spcPts val="600"/>
              </a:spcAft>
              <a:buFont typeface="Arial" charset="0"/>
              <a:buChar char="•"/>
            </a:pPr>
            <a:r>
              <a:rPr lang="en-US" dirty="0">
                <a:latin typeface="+mj-lt"/>
                <a:cs typeface="Times New Roman" panose="02020603050405020304" pitchFamily="18" charset="0"/>
              </a:rPr>
              <a:t>LOU 00 = No loss of use</a:t>
            </a:r>
          </a:p>
          <a:p>
            <a:pPr marL="233363" indent="-233363">
              <a:spcAft>
                <a:spcPts val="600"/>
              </a:spcAft>
              <a:buFont typeface="Arial" charset="0"/>
              <a:buChar char="•"/>
            </a:pPr>
            <a:r>
              <a:rPr lang="en-US" dirty="0">
                <a:latin typeface="+mj-lt"/>
                <a:cs typeface="Times New Roman" panose="02020603050405020304" pitchFamily="18" charset="0"/>
              </a:rPr>
              <a:t>Anatomical loss 00 = no anatomical loss</a:t>
            </a:r>
          </a:p>
          <a:p>
            <a:pPr marL="233363" indent="-233363">
              <a:spcAft>
                <a:spcPts val="600"/>
              </a:spcAft>
              <a:buFont typeface="Arial" charset="0"/>
              <a:buChar char="•"/>
            </a:pPr>
            <a:r>
              <a:rPr lang="en-US" dirty="0">
                <a:latin typeface="+mj-lt"/>
                <a:cs typeface="Times New Roman" panose="02020603050405020304" pitchFamily="18" charset="0"/>
              </a:rPr>
              <a:t>Other loss 1 = LOU Creative Organ  </a:t>
            </a:r>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991852"/>
            <a:ext cx="5048912" cy="132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custDataLst>
              <p:tags r:id="rId3"/>
            </p:custDataLst>
          </p:nvPr>
        </p:nvSpPr>
        <p:spPr>
          <a:xfrm>
            <a:off x="457200" y="5168706"/>
            <a:ext cx="6941718" cy="677108"/>
          </a:xfrm>
          <a:prstGeom prst="rect">
            <a:avLst/>
          </a:prstGeom>
          <a:noFill/>
        </p:spPr>
        <p:txBody>
          <a:bodyPr wrap="square" rtlCol="0">
            <a:spAutoFit/>
          </a:bodyPr>
          <a:lstStyle/>
          <a:p>
            <a:pPr>
              <a:spcAft>
                <a:spcPts val="600"/>
              </a:spcAft>
            </a:pPr>
            <a:r>
              <a:rPr lang="en-US" sz="2000" b="1" dirty="0">
                <a:latin typeface="+mj-lt"/>
                <a:cs typeface="Times New Roman" panose="02020603050405020304" pitchFamily="18" charset="0"/>
              </a:rPr>
              <a:t>Note</a:t>
            </a:r>
            <a:r>
              <a:rPr lang="en-US" sz="2000" dirty="0">
                <a:latin typeface="+mj-lt"/>
                <a:cs typeface="Times New Roman" panose="02020603050405020304" pitchFamily="18" charset="0"/>
              </a:rPr>
              <a:t>: </a:t>
            </a:r>
            <a:r>
              <a:rPr lang="en-US" dirty="0">
                <a:latin typeface="+mj-lt"/>
                <a:cs typeface="Times New Roman" panose="02020603050405020304" pitchFamily="18" charset="0"/>
              </a:rPr>
              <a:t>because there is no reduction for hospitalization for K or S, in this case the basic and hospital codes should be the same!</a:t>
            </a:r>
          </a:p>
        </p:txBody>
      </p:sp>
      <p:sp>
        <p:nvSpPr>
          <p:cNvPr id="2" name="Slide Number Placeholder 1">
            <a:extLst>
              <a:ext uri="{FF2B5EF4-FFF2-40B4-BE49-F238E27FC236}">
                <a16:creationId xmlns:a16="http://schemas.microsoft.com/office/drawing/2014/main" id="{82854561-AF16-4042-87E4-C992808C1D42}"/>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41</a:t>
            </a:fld>
            <a:endParaRPr lang="en-US" dirty="0"/>
          </a:p>
        </p:txBody>
      </p:sp>
      <p:sp>
        <p:nvSpPr>
          <p:cNvPr id="5" name="Title 4">
            <a:extLst>
              <a:ext uri="{FF2B5EF4-FFF2-40B4-BE49-F238E27FC236}">
                <a16:creationId xmlns:a16="http://schemas.microsoft.com/office/drawing/2014/main" id="{FF9A5650-24C3-4FF4-ACB7-A65C4410675A}"/>
              </a:ext>
            </a:extLst>
          </p:cNvPr>
          <p:cNvSpPr>
            <a:spLocks noGrp="1"/>
          </p:cNvSpPr>
          <p:nvPr>
            <p:ph type="title"/>
            <p:custDataLst>
              <p:tags r:id="rId5"/>
            </p:custDataLst>
          </p:nvPr>
        </p:nvSpPr>
        <p:spPr>
          <a:xfrm>
            <a:off x="0" y="793631"/>
            <a:ext cx="9144000" cy="1086867"/>
          </a:xfrm>
        </p:spPr>
        <p:txBody>
          <a:bodyPr/>
          <a:lstStyle/>
          <a:p>
            <a:r>
              <a:rPr lang="en-US" dirty="0"/>
              <a:t>Example Simple SMC Scenario</a:t>
            </a:r>
          </a:p>
        </p:txBody>
      </p:sp>
    </p:spTree>
    <p:extLst>
      <p:ext uri="{BB962C8B-B14F-4D97-AF65-F5344CB8AC3E}">
        <p14:creationId xmlns:p14="http://schemas.microsoft.com/office/powerpoint/2010/main" val="319219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59084" y="2168302"/>
            <a:ext cx="4517923" cy="1924665"/>
          </a:xfrm>
        </p:spPr>
        <p:txBody>
          <a:bodyPr>
            <a:noAutofit/>
          </a:bodyPr>
          <a:lstStyle/>
          <a:p>
            <a:r>
              <a:rPr lang="en-US" sz="1800" i="1" dirty="0"/>
              <a:t>K-1 for Loss of use of a creative organ</a:t>
            </a:r>
          </a:p>
          <a:p>
            <a:r>
              <a:rPr lang="en-US" sz="1800" i="1" dirty="0"/>
              <a:t>L-1 for A&amp;A</a:t>
            </a:r>
          </a:p>
          <a:p>
            <a:r>
              <a:rPr lang="en-US" sz="1800" i="1" dirty="0"/>
              <a:t>M-1 for LOU of both hands</a:t>
            </a:r>
          </a:p>
          <a:p>
            <a:r>
              <a:rPr lang="en-US" sz="1800" i="1" dirty="0"/>
              <a:t>O-3 (M-1 + L-1) </a:t>
            </a:r>
          </a:p>
          <a:p>
            <a:r>
              <a:rPr lang="en-US" sz="1800" i="1" dirty="0"/>
              <a:t>R-1 based on O-3 with need for A&amp;A</a:t>
            </a:r>
          </a:p>
          <a:p>
            <a:endParaRPr lang="en-US" sz="3200" i="1" dirty="0"/>
          </a:p>
          <a:p>
            <a:endParaRPr lang="en-US" sz="3200" i="1" dirty="0"/>
          </a:p>
        </p:txBody>
      </p:sp>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227" t="9822" r="2659" b="10019"/>
          <a:stretch/>
        </p:blipFill>
        <p:spPr bwMode="auto">
          <a:xfrm>
            <a:off x="405684" y="4380771"/>
            <a:ext cx="6404020" cy="115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custDataLst>
              <p:tags r:id="rId2"/>
            </p:custDataLst>
          </p:nvPr>
        </p:nvSpPr>
        <p:spPr>
          <a:xfrm>
            <a:off x="4699178" y="2279022"/>
            <a:ext cx="4221051" cy="1477328"/>
          </a:xfrm>
          <a:prstGeom prst="rect">
            <a:avLst/>
          </a:prstGeom>
          <a:noFill/>
        </p:spPr>
        <p:txBody>
          <a:bodyPr wrap="square" rtlCol="0">
            <a:spAutoFit/>
          </a:bodyPr>
          <a:lstStyle/>
          <a:p>
            <a:pPr>
              <a:spcAft>
                <a:spcPts val="600"/>
              </a:spcAft>
            </a:pPr>
            <a:r>
              <a:rPr lang="en-US" sz="1400" b="1" dirty="0">
                <a:latin typeface="+mj-lt"/>
                <a:cs typeface="Times New Roman" panose="02020603050405020304" pitchFamily="18" charset="0"/>
              </a:rPr>
              <a:t>Basic 53 </a:t>
            </a:r>
            <a:r>
              <a:rPr lang="en-US" sz="1400" dirty="0">
                <a:latin typeface="+mj-lt"/>
                <a:cs typeface="Times New Roman" panose="02020603050405020304" pitchFamily="18" charset="0"/>
              </a:rPr>
              <a:t>= R1 built off of O [L (A&amp;A) + M]</a:t>
            </a:r>
          </a:p>
          <a:p>
            <a:pPr>
              <a:spcAft>
                <a:spcPts val="600"/>
              </a:spcAft>
            </a:pPr>
            <a:r>
              <a:rPr lang="en-US" sz="1400" b="1" dirty="0">
                <a:latin typeface="+mj-lt"/>
                <a:cs typeface="Times New Roman" panose="02020603050405020304" pitchFamily="18" charset="0"/>
              </a:rPr>
              <a:t>Hospital 27 </a:t>
            </a:r>
            <a:r>
              <a:rPr lang="en-US" sz="1400" dirty="0">
                <a:latin typeface="+mj-lt"/>
                <a:cs typeface="Times New Roman" panose="02020603050405020304" pitchFamily="18" charset="0"/>
              </a:rPr>
              <a:t>= rate for P (N+K) due to VA paid care</a:t>
            </a:r>
          </a:p>
          <a:p>
            <a:pPr>
              <a:spcAft>
                <a:spcPts val="600"/>
              </a:spcAft>
            </a:pPr>
            <a:r>
              <a:rPr lang="en-US" sz="1400" b="1" dirty="0">
                <a:latin typeface="+mj-lt"/>
                <a:cs typeface="Times New Roman" panose="02020603050405020304" pitchFamily="18" charset="0"/>
              </a:rPr>
              <a:t>LOU 23 </a:t>
            </a:r>
            <a:r>
              <a:rPr lang="en-US" sz="1400" dirty="0">
                <a:latin typeface="+mj-lt"/>
                <a:cs typeface="Times New Roman" panose="02020603050405020304" pitchFamily="18" charset="0"/>
              </a:rPr>
              <a:t>= Loss of use of both hands</a:t>
            </a:r>
          </a:p>
          <a:p>
            <a:pPr>
              <a:spcAft>
                <a:spcPts val="600"/>
              </a:spcAft>
            </a:pPr>
            <a:r>
              <a:rPr lang="en-US" sz="1400" b="1" dirty="0">
                <a:latin typeface="+mj-lt"/>
                <a:cs typeface="Times New Roman" panose="02020603050405020304" pitchFamily="18" charset="0"/>
              </a:rPr>
              <a:t>Anatomical loss 00 </a:t>
            </a:r>
            <a:r>
              <a:rPr lang="en-US" sz="1400" dirty="0">
                <a:latin typeface="+mj-lt"/>
                <a:cs typeface="Times New Roman" panose="02020603050405020304" pitchFamily="18" charset="0"/>
              </a:rPr>
              <a:t>= no anatomical loss</a:t>
            </a:r>
          </a:p>
          <a:p>
            <a:pPr>
              <a:spcAft>
                <a:spcPts val="600"/>
              </a:spcAft>
            </a:pPr>
            <a:r>
              <a:rPr lang="en-US" sz="1400" b="1" dirty="0">
                <a:latin typeface="+mj-lt"/>
                <a:cs typeface="Times New Roman" panose="02020603050405020304" pitchFamily="18" charset="0"/>
              </a:rPr>
              <a:t>Other loss 5 </a:t>
            </a:r>
            <a:r>
              <a:rPr lang="en-US" sz="1400" dirty="0">
                <a:latin typeface="+mj-lt"/>
                <a:cs typeface="Times New Roman" panose="02020603050405020304" pitchFamily="18" charset="0"/>
              </a:rPr>
              <a:t>= LOU Creative Organ + A&amp;A</a:t>
            </a:r>
          </a:p>
        </p:txBody>
      </p:sp>
      <p:sp>
        <p:nvSpPr>
          <p:cNvPr id="2" name="TextBox 1"/>
          <p:cNvSpPr txBox="1"/>
          <p:nvPr>
            <p:custDataLst>
              <p:tags r:id="rId3"/>
            </p:custDataLst>
          </p:nvPr>
        </p:nvSpPr>
        <p:spPr>
          <a:xfrm>
            <a:off x="6931152" y="4230626"/>
            <a:ext cx="1912513" cy="1323439"/>
          </a:xfrm>
          <a:prstGeom prst="rect">
            <a:avLst/>
          </a:prstGeom>
          <a:noFill/>
        </p:spPr>
        <p:txBody>
          <a:bodyPr wrap="square" rtlCol="0">
            <a:spAutoFit/>
          </a:bodyPr>
          <a:lstStyle/>
          <a:p>
            <a:pPr>
              <a:spcAft>
                <a:spcPts val="600"/>
              </a:spcAft>
            </a:pPr>
            <a:r>
              <a:rPr lang="en-US" sz="2000" i="1" dirty="0">
                <a:latin typeface="+mj-lt"/>
                <a:cs typeface="Times New Roman" panose="02020603050405020304" pitchFamily="18" charset="0"/>
              </a:rPr>
              <a:t>* Ancillary benefits: DEA SHA, Auto Allowance</a:t>
            </a:r>
            <a:endParaRPr lang="en-US" sz="1200" dirty="0">
              <a:latin typeface="+mj-lt"/>
            </a:endParaRPr>
          </a:p>
        </p:txBody>
      </p:sp>
      <p:sp>
        <p:nvSpPr>
          <p:cNvPr id="5" name="Slide Number Placeholder 4">
            <a:extLst>
              <a:ext uri="{FF2B5EF4-FFF2-40B4-BE49-F238E27FC236}">
                <a16:creationId xmlns:a16="http://schemas.microsoft.com/office/drawing/2014/main" id="{8DE26601-651A-4EAB-8FB1-0A6F6A9C9EAE}"/>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42</a:t>
            </a:fld>
            <a:endParaRPr lang="en-US" dirty="0"/>
          </a:p>
        </p:txBody>
      </p:sp>
      <p:sp>
        <p:nvSpPr>
          <p:cNvPr id="7" name="Title 6">
            <a:extLst>
              <a:ext uri="{FF2B5EF4-FFF2-40B4-BE49-F238E27FC236}">
                <a16:creationId xmlns:a16="http://schemas.microsoft.com/office/drawing/2014/main" id="{15B43B45-262C-44CC-8219-C2219943FFC9}"/>
              </a:ext>
            </a:extLst>
          </p:cNvPr>
          <p:cNvSpPr>
            <a:spLocks noGrp="1"/>
          </p:cNvSpPr>
          <p:nvPr>
            <p:ph type="title"/>
            <p:custDataLst>
              <p:tags r:id="rId5"/>
            </p:custDataLst>
          </p:nvPr>
        </p:nvSpPr>
        <p:spPr>
          <a:xfrm>
            <a:off x="0" y="793631"/>
            <a:ext cx="9144000" cy="1086867"/>
          </a:xfrm>
        </p:spPr>
        <p:txBody>
          <a:bodyPr/>
          <a:lstStyle/>
          <a:p>
            <a:r>
              <a:rPr lang="en-US" dirty="0"/>
              <a:t>Example Higher Level SMC Scenario</a:t>
            </a:r>
          </a:p>
        </p:txBody>
      </p:sp>
    </p:spTree>
    <p:extLst>
      <p:ext uri="{BB962C8B-B14F-4D97-AF65-F5344CB8AC3E}">
        <p14:creationId xmlns:p14="http://schemas.microsoft.com/office/powerpoint/2010/main" val="1448892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Review</a:t>
            </a:r>
          </a:p>
        </p:txBody>
      </p:sp>
      <p:sp>
        <p:nvSpPr>
          <p:cNvPr id="15363" name="Rectangle 3"/>
          <p:cNvSpPr>
            <a:spLocks noGrp="1" noChangeArrowheads="1"/>
          </p:cNvSpPr>
          <p:nvPr>
            <p:ph idx="1"/>
            <p:custDataLst>
              <p:tags r:id="rId2"/>
            </p:custDataLst>
          </p:nvPr>
        </p:nvSpPr>
        <p:spPr>
          <a:xfrm>
            <a:off x="457200" y="2057401"/>
            <a:ext cx="8229600" cy="365126"/>
          </a:xfrm>
        </p:spPr>
        <p:txBody>
          <a:bodyPr>
            <a:normAutofit fontScale="92500" lnSpcReduction="20000"/>
          </a:bodyPr>
          <a:lstStyle/>
          <a:p>
            <a:pPr>
              <a:lnSpc>
                <a:spcPct val="110000"/>
              </a:lnSpc>
              <a:defRPr/>
            </a:pPr>
            <a:r>
              <a:rPr lang="en-US" altLang="en-US" dirty="0"/>
              <a:t>Ways to add a ½ or full step under P:   </a:t>
            </a:r>
          </a:p>
        </p:txBody>
      </p:sp>
      <p:sp>
        <p:nvSpPr>
          <p:cNvPr id="15364" name="WordArt 4"/>
          <p:cNvSpPr>
            <a:spLocks noChangeArrowheads="1" noChangeShapeType="1" noTextEdit="1"/>
          </p:cNvSpPr>
          <p:nvPr>
            <p:custDataLst>
              <p:tags r:id="rId3"/>
            </p:custDataLst>
          </p:nvPr>
        </p:nvSpPr>
        <p:spPr bwMode="auto">
          <a:xfrm>
            <a:off x="2133600" y="3257550"/>
            <a:ext cx="5943600" cy="1385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2" name="TextBox 1">
            <a:extLst>
              <a:ext uri="{FF2B5EF4-FFF2-40B4-BE49-F238E27FC236}">
                <a16:creationId xmlns:a16="http://schemas.microsoft.com/office/drawing/2014/main" id="{DF282596-031F-440B-A4F3-BC67C4882B87}"/>
              </a:ext>
            </a:extLst>
          </p:cNvPr>
          <p:cNvSpPr txBox="1"/>
          <p:nvPr>
            <p:custDataLst>
              <p:tags r:id="rId4"/>
            </p:custDataLst>
          </p:nvPr>
        </p:nvSpPr>
        <p:spPr>
          <a:xfrm>
            <a:off x="481781" y="2599430"/>
            <a:ext cx="8209935" cy="1554272"/>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defRPr/>
            </a:pPr>
            <a:r>
              <a:rPr lang="en-US" altLang="en-US" sz="2000" dirty="0"/>
              <a:t>½ step for each joint or level of visual impairment</a:t>
            </a:r>
          </a:p>
          <a:p>
            <a:pPr marL="233363" indent="-233363">
              <a:spcAft>
                <a:spcPts val="600"/>
              </a:spcAft>
              <a:buClr>
                <a:schemeClr val="tx1"/>
              </a:buClr>
              <a:buFont typeface="Arial" panose="020B0604020202020204" pitchFamily="34" charset="0"/>
              <a:buChar char="•"/>
              <a:defRPr/>
            </a:pPr>
            <a:r>
              <a:rPr lang="en-US" altLang="en-US" sz="2000" dirty="0"/>
              <a:t>Blindness and deafness</a:t>
            </a:r>
          </a:p>
          <a:p>
            <a:pPr marL="233363" indent="-233363">
              <a:spcAft>
                <a:spcPts val="600"/>
              </a:spcAft>
              <a:buClr>
                <a:schemeClr val="tx1"/>
              </a:buClr>
              <a:buFont typeface="Arial" panose="020B0604020202020204" pitchFamily="34" charset="0"/>
              <a:buChar char="•"/>
              <a:defRPr/>
            </a:pPr>
            <a:r>
              <a:rPr lang="en-US" altLang="en-US" sz="2000" dirty="0"/>
              <a:t>Extra 50% or 100% in separate disabilities</a:t>
            </a:r>
          </a:p>
          <a:p>
            <a:pPr marL="233363" indent="-233363">
              <a:spcAft>
                <a:spcPts val="600"/>
              </a:spcAft>
              <a:buClr>
                <a:schemeClr val="tx1"/>
              </a:buClr>
              <a:buFont typeface="Arial" panose="020B0604020202020204" pitchFamily="34" charset="0"/>
              <a:buChar char="•"/>
              <a:defRPr/>
            </a:pPr>
            <a:r>
              <a:rPr lang="en-US" altLang="en-US" sz="2000" dirty="0"/>
              <a:t>3</a:t>
            </a:r>
            <a:r>
              <a:rPr lang="en-US" altLang="en-US" sz="2000" baseline="30000" dirty="0"/>
              <a:t>rd</a:t>
            </a:r>
            <a:r>
              <a:rPr lang="en-US" altLang="en-US" sz="2000" dirty="0"/>
              <a:t> extremity  </a:t>
            </a:r>
          </a:p>
        </p:txBody>
      </p:sp>
      <p:sp>
        <p:nvSpPr>
          <p:cNvPr id="3" name="Slide Number Placeholder 2">
            <a:extLst>
              <a:ext uri="{FF2B5EF4-FFF2-40B4-BE49-F238E27FC236}">
                <a16:creationId xmlns:a16="http://schemas.microsoft.com/office/drawing/2014/main" id="{75ADFF4E-FAD7-442D-AC1D-67D126FF3B5E}"/>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43</a:t>
            </a:fld>
            <a:endParaRPr lang="en-US" dirty="0"/>
          </a:p>
        </p:txBody>
      </p:sp>
    </p:spTree>
    <p:extLst>
      <p:ext uri="{BB962C8B-B14F-4D97-AF65-F5344CB8AC3E}">
        <p14:creationId xmlns:p14="http://schemas.microsoft.com/office/powerpoint/2010/main" val="26404974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Review</a:t>
            </a:r>
          </a:p>
        </p:txBody>
      </p:sp>
      <p:sp>
        <p:nvSpPr>
          <p:cNvPr id="15363" name="Rectangle 3"/>
          <p:cNvSpPr>
            <a:spLocks noGrp="1" noChangeArrowheads="1"/>
          </p:cNvSpPr>
          <p:nvPr>
            <p:ph idx="1"/>
            <p:custDataLst>
              <p:tags r:id="rId2"/>
            </p:custDataLst>
          </p:nvPr>
        </p:nvSpPr>
        <p:spPr>
          <a:xfrm>
            <a:off x="457200" y="2057400"/>
            <a:ext cx="8229600" cy="3916363"/>
          </a:xfrm>
        </p:spPr>
        <p:txBody>
          <a:bodyPr>
            <a:normAutofit/>
          </a:bodyPr>
          <a:lstStyle/>
          <a:p>
            <a:pPr marL="233363" indent="-233363">
              <a:buFont typeface="Arial" charset="0"/>
              <a:buChar char="•"/>
              <a:defRPr/>
            </a:pPr>
            <a:r>
              <a:rPr lang="en-US" altLang="en-US" dirty="0"/>
              <a:t>Q for Tuberculosis is not payable </a:t>
            </a:r>
            <a:r>
              <a:rPr lang="en-US" altLang="en-US"/>
              <a:t>with </a:t>
            </a:r>
            <a:r>
              <a:rPr lang="en-US" altLang="en-US" b="1" i="1" u="sng"/>
              <a:t>any</a:t>
            </a:r>
            <a:r>
              <a:rPr lang="en-US" altLang="en-US"/>
              <a:t> other </a:t>
            </a:r>
            <a:r>
              <a:rPr lang="en-US" altLang="en-US" dirty="0"/>
              <a:t>compensation</a:t>
            </a:r>
          </a:p>
          <a:p>
            <a:pPr marL="233363" indent="-233363">
              <a:buFont typeface="Arial" charset="0"/>
              <a:buChar char="•"/>
              <a:defRPr/>
            </a:pPr>
            <a:r>
              <a:rPr lang="en-US" altLang="en-US" dirty="0"/>
              <a:t>R2 requires a </a:t>
            </a:r>
            <a:r>
              <a:rPr lang="en-US" altLang="en-US" i="1" dirty="0"/>
              <a:t>higher level of care</a:t>
            </a:r>
          </a:p>
          <a:p>
            <a:pPr marL="233363" indent="-233363">
              <a:buFont typeface="Arial" charset="0"/>
              <a:buChar char="•"/>
              <a:defRPr/>
            </a:pPr>
            <a:r>
              <a:rPr lang="en-US" altLang="en-US" dirty="0"/>
              <a:t>T for TBI requires a workaround in VBMS-R </a:t>
            </a:r>
          </a:p>
        </p:txBody>
      </p:sp>
      <p:sp>
        <p:nvSpPr>
          <p:cNvPr id="15364" name="WordArt 4"/>
          <p:cNvSpPr>
            <a:spLocks noChangeArrowheads="1" noChangeShapeType="1" noTextEdit="1"/>
          </p:cNvSpPr>
          <p:nvPr>
            <p:custDataLst>
              <p:tags r:id="rId3"/>
            </p:custDataLst>
          </p:nvPr>
        </p:nvSpPr>
        <p:spPr bwMode="auto">
          <a:xfrm>
            <a:off x="2133600" y="3257550"/>
            <a:ext cx="5943600" cy="1385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2" name="Slide Number Placeholder 1">
            <a:extLst>
              <a:ext uri="{FF2B5EF4-FFF2-40B4-BE49-F238E27FC236}">
                <a16:creationId xmlns:a16="http://schemas.microsoft.com/office/drawing/2014/main" id="{B4540014-8FC1-4235-8717-F3C8C9802250}"/>
              </a:ext>
            </a:extLst>
          </p:cNvPr>
          <p:cNvSpPr>
            <a:spLocks noGrp="1"/>
          </p:cNvSpPr>
          <p:nvPr>
            <p:ph type="sldNum" sz="quarter" idx="12"/>
            <p:custDataLst>
              <p:tags r:id="rId4"/>
            </p:custDataLst>
          </p:nvPr>
        </p:nvSpPr>
        <p:spPr>
          <a:xfrm>
            <a:off x="6931152" y="6601978"/>
            <a:ext cx="2133600" cy="365125"/>
          </a:xfrm>
        </p:spPr>
        <p:txBody>
          <a:bodyPr/>
          <a:lstStyle/>
          <a:p>
            <a:fld id="{36A6A193-2FDC-48DD-8023-1C75B05EEA9A}" type="slidenum">
              <a:rPr lang="en-US" smtClean="0"/>
              <a:pPr/>
              <a:t>44</a:t>
            </a:fld>
            <a:endParaRPr lang="en-US" dirty="0"/>
          </a:p>
        </p:txBody>
      </p:sp>
    </p:spTree>
    <p:extLst>
      <p:ext uri="{BB962C8B-B14F-4D97-AF65-F5344CB8AC3E}">
        <p14:creationId xmlns:p14="http://schemas.microsoft.com/office/powerpoint/2010/main" val="271046295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Review – Watch the Codes!</a:t>
            </a:r>
          </a:p>
        </p:txBody>
      </p:sp>
      <p:pic>
        <p:nvPicPr>
          <p:cNvPr id="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227" t="9822" r="2659" b="10019"/>
          <a:stretch/>
        </p:blipFill>
        <p:spPr bwMode="auto">
          <a:xfrm>
            <a:off x="569890" y="2130187"/>
            <a:ext cx="5100035" cy="923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889" y="3335782"/>
            <a:ext cx="5100035" cy="87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889" y="4475710"/>
            <a:ext cx="5100035" cy="113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custDataLst>
              <p:tags r:id="rId2"/>
            </p:custDataLst>
          </p:nvPr>
        </p:nvSpPr>
        <p:spPr>
          <a:xfrm>
            <a:off x="6294548" y="2168493"/>
            <a:ext cx="1864217" cy="707886"/>
          </a:xfrm>
          <a:prstGeom prst="rect">
            <a:avLst/>
          </a:prstGeom>
          <a:noFill/>
        </p:spPr>
        <p:txBody>
          <a:bodyPr wrap="square" rtlCol="0">
            <a:spAutoFit/>
          </a:bodyPr>
          <a:lstStyle/>
          <a:p>
            <a:pPr>
              <a:spcAft>
                <a:spcPts val="600"/>
              </a:spcAft>
            </a:pPr>
            <a:r>
              <a:rPr lang="en-US" sz="2000" dirty="0">
                <a:latin typeface="+mj-lt"/>
                <a:cs typeface="Times New Roman" panose="02020603050405020304" pitchFamily="18" charset="0"/>
              </a:rPr>
              <a:t>Hospital Reduction</a:t>
            </a:r>
          </a:p>
        </p:txBody>
      </p:sp>
      <p:sp>
        <p:nvSpPr>
          <p:cNvPr id="9" name="TextBox 8"/>
          <p:cNvSpPr txBox="1"/>
          <p:nvPr>
            <p:custDataLst>
              <p:tags r:id="rId3"/>
            </p:custDataLst>
          </p:nvPr>
        </p:nvSpPr>
        <p:spPr>
          <a:xfrm>
            <a:off x="6294548" y="3421331"/>
            <a:ext cx="1864217" cy="707886"/>
          </a:xfrm>
          <a:prstGeom prst="rect">
            <a:avLst/>
          </a:prstGeom>
          <a:noFill/>
        </p:spPr>
        <p:txBody>
          <a:bodyPr wrap="square" rtlCol="0">
            <a:spAutoFit/>
          </a:bodyPr>
          <a:lstStyle/>
          <a:p>
            <a:pPr>
              <a:spcAft>
                <a:spcPts val="600"/>
              </a:spcAft>
            </a:pPr>
            <a:r>
              <a:rPr lang="en-US" sz="2000" dirty="0">
                <a:latin typeface="+mj-lt"/>
                <a:cs typeface="Times New Roman" panose="02020603050405020304" pitchFamily="18" charset="0"/>
              </a:rPr>
              <a:t>No Hospital Reduction</a:t>
            </a:r>
          </a:p>
        </p:txBody>
      </p:sp>
      <p:sp>
        <p:nvSpPr>
          <p:cNvPr id="10" name="TextBox 9"/>
          <p:cNvSpPr txBox="1"/>
          <p:nvPr>
            <p:custDataLst>
              <p:tags r:id="rId4"/>
            </p:custDataLst>
          </p:nvPr>
        </p:nvSpPr>
        <p:spPr>
          <a:xfrm>
            <a:off x="6294548" y="4689507"/>
            <a:ext cx="2279561" cy="707886"/>
          </a:xfrm>
          <a:prstGeom prst="rect">
            <a:avLst/>
          </a:prstGeom>
          <a:noFill/>
        </p:spPr>
        <p:txBody>
          <a:bodyPr wrap="square" rtlCol="0">
            <a:spAutoFit/>
          </a:bodyPr>
          <a:lstStyle/>
          <a:p>
            <a:pPr>
              <a:spcAft>
                <a:spcPts val="600"/>
              </a:spcAft>
            </a:pPr>
            <a:r>
              <a:rPr lang="en-US" sz="2000" dirty="0">
                <a:latin typeface="+mj-lt"/>
                <a:cs typeface="Times New Roman" panose="02020603050405020304" pitchFamily="18" charset="0"/>
              </a:rPr>
              <a:t>Carry forward existing K</a:t>
            </a:r>
          </a:p>
        </p:txBody>
      </p:sp>
      <p:sp>
        <p:nvSpPr>
          <p:cNvPr id="7" name="Slide Number Placeholder 6">
            <a:extLst>
              <a:ext uri="{FF2B5EF4-FFF2-40B4-BE49-F238E27FC236}">
                <a16:creationId xmlns:a16="http://schemas.microsoft.com/office/drawing/2014/main" id="{2B25CE12-BA14-4986-B1AD-D368ABBCC506}"/>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45</a:t>
            </a:fld>
            <a:endParaRPr lang="en-US" dirty="0"/>
          </a:p>
        </p:txBody>
      </p:sp>
    </p:spTree>
    <p:extLst>
      <p:ext uri="{BB962C8B-B14F-4D97-AF65-F5344CB8AC3E}">
        <p14:creationId xmlns:p14="http://schemas.microsoft.com/office/powerpoint/2010/main" val="3141089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7738F6-0482-4474-B119-E0D421E8FAE4}"/>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4" name="Slide Number Placeholder 3">
            <a:extLst>
              <a:ext uri="{FF2B5EF4-FFF2-40B4-BE49-F238E27FC236}">
                <a16:creationId xmlns:a16="http://schemas.microsoft.com/office/drawing/2014/main" id="{20B9B5BF-FCEF-44BD-9783-DD57AE5F44C8}"/>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46</a:t>
            </a:fld>
            <a:endParaRPr lang="en-US" dirty="0"/>
          </a:p>
        </p:txBody>
      </p:sp>
    </p:spTree>
    <p:extLst>
      <p:ext uri="{BB962C8B-B14F-4D97-AF65-F5344CB8AC3E}">
        <p14:creationId xmlns:p14="http://schemas.microsoft.com/office/powerpoint/2010/main" val="117999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Review of SMC K, L, S</a:t>
            </a:r>
          </a:p>
        </p:txBody>
      </p:sp>
      <p:sp>
        <p:nvSpPr>
          <p:cNvPr id="8196" name="Rectangle 6"/>
          <p:cNvSpPr>
            <a:spLocks noGrp="1" noChangeArrowheads="1"/>
          </p:cNvSpPr>
          <p:nvPr>
            <p:ph idx="1"/>
            <p:custDataLst>
              <p:tags r:id="rId2"/>
            </p:custDataLst>
          </p:nvPr>
        </p:nvSpPr>
        <p:spPr>
          <a:xfrm>
            <a:off x="457200" y="2057400"/>
            <a:ext cx="8229600" cy="590909"/>
          </a:xfrm>
        </p:spPr>
        <p:txBody>
          <a:bodyPr>
            <a:normAutofit/>
          </a:bodyPr>
          <a:lstStyle/>
          <a:p>
            <a:pPr>
              <a:lnSpc>
                <a:spcPct val="110000"/>
              </a:lnSpc>
              <a:defRPr/>
            </a:pPr>
            <a:r>
              <a:rPr lang="en-US" dirty="0">
                <a:latin typeface="+mj-lt"/>
              </a:rPr>
              <a:t>A simple review of frequently used levels of SMC:</a:t>
            </a:r>
          </a:p>
        </p:txBody>
      </p:sp>
      <p:sp>
        <p:nvSpPr>
          <p:cNvPr id="2" name="Slide Number Placeholder 1">
            <a:extLst>
              <a:ext uri="{FF2B5EF4-FFF2-40B4-BE49-F238E27FC236}">
                <a16:creationId xmlns:a16="http://schemas.microsoft.com/office/drawing/2014/main" id="{0D92B753-AC21-4D36-984B-D0E9BF61283C}"/>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a:t>
            </a:fld>
            <a:endParaRPr lang="en-US" dirty="0"/>
          </a:p>
        </p:txBody>
      </p:sp>
      <p:sp>
        <p:nvSpPr>
          <p:cNvPr id="5" name="TextBox 4">
            <a:extLst>
              <a:ext uri="{FF2B5EF4-FFF2-40B4-BE49-F238E27FC236}">
                <a16:creationId xmlns:a16="http://schemas.microsoft.com/office/drawing/2014/main" id="{4623F2EA-6C2F-4C99-9CAF-6887098E3ADF}"/>
              </a:ext>
            </a:extLst>
          </p:cNvPr>
          <p:cNvSpPr txBox="1"/>
          <p:nvPr>
            <p:custDataLst>
              <p:tags r:id="rId4"/>
            </p:custDataLst>
          </p:nvPr>
        </p:nvSpPr>
        <p:spPr>
          <a:xfrm>
            <a:off x="457200" y="2648309"/>
            <a:ext cx="8315863" cy="1477328"/>
          </a:xfrm>
          <a:prstGeom prst="rect">
            <a:avLst/>
          </a:prstGeom>
          <a:noFill/>
        </p:spPr>
        <p:txBody>
          <a:bodyPr wrap="square" rtlCol="0">
            <a:spAutoFit/>
          </a:bodyPr>
          <a:lstStyle/>
          <a:p>
            <a:pPr marL="233363" indent="-233363">
              <a:buClr>
                <a:schemeClr val="tx1"/>
              </a:buClr>
              <a:buFont typeface="Arial" panose="020B0604020202020204" pitchFamily="34" charset="0"/>
              <a:buChar char="•"/>
            </a:pPr>
            <a:r>
              <a:rPr lang="en-US" b="1" dirty="0">
                <a:solidFill>
                  <a:srgbClr val="C00000"/>
                </a:solidFill>
              </a:rPr>
              <a:t>K</a:t>
            </a:r>
            <a:r>
              <a:rPr lang="en-US" dirty="0"/>
              <a:t>: loss of use or loss of one extremity, specific organs, or sensory functions</a:t>
            </a:r>
          </a:p>
          <a:p>
            <a:pPr marL="233363" indent="-233363">
              <a:buClr>
                <a:schemeClr val="tx1"/>
              </a:buClr>
              <a:buFont typeface="Arial" panose="020B0604020202020204" pitchFamily="34" charset="0"/>
              <a:buChar char="•"/>
            </a:pPr>
            <a:endParaRPr lang="en-US" dirty="0"/>
          </a:p>
          <a:p>
            <a:pPr marL="233363" indent="-233363">
              <a:buClr>
                <a:schemeClr val="tx1"/>
              </a:buClr>
              <a:buFont typeface="Arial" panose="020B0604020202020204" pitchFamily="34" charset="0"/>
              <a:buChar char="•"/>
            </a:pPr>
            <a:r>
              <a:rPr lang="en-US" b="1" dirty="0">
                <a:solidFill>
                  <a:srgbClr val="C00000"/>
                </a:solidFill>
              </a:rPr>
              <a:t>L</a:t>
            </a:r>
            <a:r>
              <a:rPr lang="en-US" dirty="0"/>
              <a:t>: Aid and Attendance or permanently bedridden</a:t>
            </a:r>
          </a:p>
          <a:p>
            <a:pPr marL="233363" indent="-233363">
              <a:buClr>
                <a:schemeClr val="tx1"/>
              </a:buClr>
              <a:buFont typeface="Arial" panose="020B0604020202020204" pitchFamily="34" charset="0"/>
              <a:buChar char="•"/>
            </a:pPr>
            <a:endParaRPr lang="en-US" dirty="0"/>
          </a:p>
          <a:p>
            <a:pPr marL="233363" indent="-233363">
              <a:buClr>
                <a:schemeClr val="tx1"/>
              </a:buClr>
              <a:buFont typeface="Arial" panose="020B0604020202020204" pitchFamily="34" charset="0"/>
              <a:buChar char="•"/>
            </a:pPr>
            <a:r>
              <a:rPr lang="en-US" b="1" dirty="0">
                <a:solidFill>
                  <a:srgbClr val="C00000"/>
                </a:solidFill>
              </a:rPr>
              <a:t>S</a:t>
            </a:r>
            <a:r>
              <a:rPr lang="en-US" dirty="0"/>
              <a:t>: Housebound (statutory or in fact)</a:t>
            </a:r>
          </a:p>
        </p:txBody>
      </p:sp>
    </p:spTree>
    <p:extLst>
      <p:ext uri="{BB962C8B-B14F-4D97-AF65-F5344CB8AC3E}">
        <p14:creationId xmlns:p14="http://schemas.microsoft.com/office/powerpoint/2010/main" val="17461012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SMC S - Housebound</a:t>
            </a:r>
          </a:p>
        </p:txBody>
      </p:sp>
      <p:sp>
        <p:nvSpPr>
          <p:cNvPr id="3" name="Content Placeholder 2"/>
          <p:cNvSpPr>
            <a:spLocks noGrp="1"/>
          </p:cNvSpPr>
          <p:nvPr>
            <p:ph idx="1"/>
            <p:custDataLst>
              <p:tags r:id="rId2"/>
            </p:custDataLst>
          </p:nvPr>
        </p:nvSpPr>
        <p:spPr>
          <a:xfrm>
            <a:off x="457200" y="2057400"/>
            <a:ext cx="8229600" cy="361335"/>
          </a:xfrm>
        </p:spPr>
        <p:txBody>
          <a:bodyPr>
            <a:noAutofit/>
          </a:bodyPr>
          <a:lstStyle/>
          <a:p>
            <a:r>
              <a:rPr lang="en-US" dirty="0"/>
              <a:t>The housebound benefit, or SMC S, is awarded to a Veteran who:  </a:t>
            </a:r>
          </a:p>
        </p:txBody>
      </p:sp>
      <p:sp>
        <p:nvSpPr>
          <p:cNvPr id="5" name="TextBox 4">
            <a:extLst>
              <a:ext uri="{FF2B5EF4-FFF2-40B4-BE49-F238E27FC236}">
                <a16:creationId xmlns:a16="http://schemas.microsoft.com/office/drawing/2014/main" id="{4612632A-6B85-4199-BDE4-9DECA94BD75D}"/>
              </a:ext>
            </a:extLst>
          </p:cNvPr>
          <p:cNvSpPr txBox="1"/>
          <p:nvPr>
            <p:custDataLst>
              <p:tags r:id="rId3"/>
            </p:custDataLst>
          </p:nvPr>
        </p:nvSpPr>
        <p:spPr>
          <a:xfrm>
            <a:off x="452284" y="2418735"/>
            <a:ext cx="8239432" cy="1708160"/>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a:t>
            </a:r>
            <a:r>
              <a:rPr lang="en-US" sz="2000" b="1" dirty="0"/>
              <a:t>Statutory</a:t>
            </a:r>
            <a:r>
              <a:rPr lang="en-US" sz="2000" dirty="0"/>
              <a:t>) Has a single, SC disability evaluated as totally disabling with additional SC disability or combination of disabilities independently evaluated as 60 percent or more disabling; </a:t>
            </a:r>
            <a:r>
              <a:rPr lang="en-US" sz="2000" b="1" i="1" dirty="0">
                <a:solidFill>
                  <a:srgbClr val="C00000"/>
                </a:solidFill>
              </a:rPr>
              <a:t>or</a:t>
            </a:r>
          </a:p>
          <a:p>
            <a:pPr marL="233363" indent="-233363">
              <a:spcAft>
                <a:spcPts val="600"/>
              </a:spcAft>
              <a:buClr>
                <a:schemeClr val="tx1"/>
              </a:buClr>
              <a:buFont typeface="Arial" panose="020B0604020202020204" pitchFamily="34" charset="0"/>
              <a:buChar char="•"/>
            </a:pPr>
            <a:r>
              <a:rPr lang="en-US" sz="2000" dirty="0"/>
              <a:t>(</a:t>
            </a:r>
            <a:r>
              <a:rPr lang="en-US" sz="2000" b="1" dirty="0"/>
              <a:t>In fact</a:t>
            </a:r>
            <a:r>
              <a:rPr lang="en-US" sz="2000" dirty="0"/>
              <a:t>) Is permanently housebound due to a service connected disability  </a:t>
            </a:r>
          </a:p>
        </p:txBody>
      </p:sp>
      <p:sp>
        <p:nvSpPr>
          <p:cNvPr id="6" name="Slide Number Placeholder 5">
            <a:extLst>
              <a:ext uri="{FF2B5EF4-FFF2-40B4-BE49-F238E27FC236}">
                <a16:creationId xmlns:a16="http://schemas.microsoft.com/office/drawing/2014/main" id="{F9945213-99E2-4757-9A2D-DB457F626091}"/>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6</a:t>
            </a:fld>
            <a:endParaRPr lang="en-US" dirty="0"/>
          </a:p>
        </p:txBody>
      </p:sp>
    </p:spTree>
    <p:extLst>
      <p:ext uri="{BB962C8B-B14F-4D97-AF65-F5344CB8AC3E}">
        <p14:creationId xmlns:p14="http://schemas.microsoft.com/office/powerpoint/2010/main" val="57305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Substantially Confined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Requires inability to leave residence and immediate premises to earn income</a:t>
            </a:r>
          </a:p>
          <a:p>
            <a:pPr marL="233363" indent="-233363"/>
            <a:r>
              <a:rPr lang="en-US" dirty="0"/>
              <a:t>Does not mean total inability to leave residence for </a:t>
            </a:r>
            <a:r>
              <a:rPr lang="en-US" b="1" i="1" dirty="0"/>
              <a:t>all </a:t>
            </a:r>
            <a:r>
              <a:rPr lang="en-US" dirty="0"/>
              <a:t>circumstances</a:t>
            </a:r>
          </a:p>
          <a:p>
            <a:pPr marL="233363" indent="-233363"/>
            <a:r>
              <a:rPr lang="en-US" dirty="0"/>
              <a:t>Must be a result of service-connected disabilities  </a:t>
            </a:r>
          </a:p>
        </p:txBody>
      </p:sp>
      <p:sp>
        <p:nvSpPr>
          <p:cNvPr id="5" name="Slide Number Placeholder 4">
            <a:extLst>
              <a:ext uri="{FF2B5EF4-FFF2-40B4-BE49-F238E27FC236}">
                <a16:creationId xmlns:a16="http://schemas.microsoft.com/office/drawing/2014/main" id="{7CF18ED2-A644-4D04-991E-0323ABDB24F0}"/>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383793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Temporary…stopping S</a:t>
            </a:r>
          </a:p>
        </p:txBody>
      </p:sp>
      <p:sp>
        <p:nvSpPr>
          <p:cNvPr id="3" name="Content Placeholder 2"/>
          <p:cNvSpPr>
            <a:spLocks noGrp="1"/>
          </p:cNvSpPr>
          <p:nvPr>
            <p:ph idx="1"/>
            <p:custDataLst>
              <p:tags r:id="rId2"/>
            </p:custDataLst>
          </p:nvPr>
        </p:nvSpPr>
        <p:spPr>
          <a:xfrm>
            <a:off x="457200" y="2057401"/>
            <a:ext cx="8229600" cy="685799"/>
          </a:xfrm>
        </p:spPr>
        <p:txBody>
          <a:bodyPr>
            <a:normAutofit lnSpcReduction="10000"/>
          </a:bodyPr>
          <a:lstStyle/>
          <a:p>
            <a:r>
              <a:rPr lang="en-US" b="1" dirty="0"/>
              <a:t>Error issue</a:t>
            </a:r>
            <a:r>
              <a:rPr lang="en-US" dirty="0"/>
              <a:t>: overpayment due to the failure to “close out” the Basic SMC coding when the SMC S is a temporary grant.  </a:t>
            </a:r>
          </a:p>
        </p:txBody>
      </p:sp>
      <p:sp>
        <p:nvSpPr>
          <p:cNvPr id="5" name="TextBox 4">
            <a:extLst>
              <a:ext uri="{FF2B5EF4-FFF2-40B4-BE49-F238E27FC236}">
                <a16:creationId xmlns:a16="http://schemas.microsoft.com/office/drawing/2014/main" id="{71AAFDBB-DD40-4DAE-9FA8-F29909E034C6}"/>
              </a:ext>
            </a:extLst>
          </p:cNvPr>
          <p:cNvSpPr txBox="1"/>
          <p:nvPr>
            <p:custDataLst>
              <p:tags r:id="rId3"/>
            </p:custDataLst>
          </p:nvPr>
        </p:nvSpPr>
        <p:spPr>
          <a:xfrm>
            <a:off x="452284" y="2743200"/>
            <a:ext cx="8249265" cy="1092607"/>
          </a:xfrm>
          <a:prstGeom prst="rect">
            <a:avLst/>
          </a:prstGeom>
          <a:noFill/>
        </p:spPr>
        <p:txBody>
          <a:bodyPr wrap="square" rtlCol="0">
            <a:spAutoFit/>
          </a:bodyPr>
          <a:lstStyle/>
          <a:p>
            <a:pPr marL="461963" lvl="1" indent="-236538">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Temporary 100% evaluation </a:t>
            </a:r>
          </a:p>
          <a:p>
            <a:pPr marL="461963" lvl="1" indent="-236538">
              <a:spcAft>
                <a:spcPts val="600"/>
              </a:spcAft>
              <a:buClr>
                <a:schemeClr val="tx1"/>
              </a:buClr>
              <a:buFont typeface="Arial" panose="020B0604020202020204" pitchFamily="34" charset="0"/>
              <a:buChar char="•"/>
            </a:pPr>
            <a:r>
              <a:rPr lang="en-US" sz="2000" dirty="0">
                <a:latin typeface="+mj-lt"/>
                <a:cs typeface="Times New Roman" panose="02020603050405020304" pitchFamily="18" charset="0"/>
              </a:rPr>
              <a:t>Although SMC paragraph may be correct, code box often misses the closeout line </a:t>
            </a:r>
          </a:p>
        </p:txBody>
      </p:sp>
      <p:sp>
        <p:nvSpPr>
          <p:cNvPr id="6" name="Slide Number Placeholder 5">
            <a:extLst>
              <a:ext uri="{FF2B5EF4-FFF2-40B4-BE49-F238E27FC236}">
                <a16:creationId xmlns:a16="http://schemas.microsoft.com/office/drawing/2014/main" id="{A80CB733-ED98-443D-9F4E-7CE396856CE3}"/>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8</a:t>
            </a:fld>
            <a:endParaRPr lang="en-US" dirty="0"/>
          </a:p>
        </p:txBody>
      </p:sp>
    </p:spTree>
    <p:extLst>
      <p:ext uri="{BB962C8B-B14F-4D97-AF65-F5344CB8AC3E}">
        <p14:creationId xmlns:p14="http://schemas.microsoft.com/office/powerpoint/2010/main" val="234946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Stopping S (continued)</a:t>
            </a:r>
          </a:p>
        </p:txBody>
      </p:sp>
      <p:sp>
        <p:nvSpPr>
          <p:cNvPr id="3" name="Content Placeholder 2"/>
          <p:cNvSpPr>
            <a:spLocks noGrp="1"/>
          </p:cNvSpPr>
          <p:nvPr>
            <p:ph idx="1"/>
            <p:custDataLst>
              <p:tags r:id="rId2"/>
            </p:custDataLst>
          </p:nvPr>
        </p:nvSpPr>
        <p:spPr>
          <a:xfrm>
            <a:off x="457200" y="2057401"/>
            <a:ext cx="8229600" cy="675968"/>
          </a:xfrm>
        </p:spPr>
        <p:txBody>
          <a:bodyPr>
            <a:noAutofit/>
          </a:bodyPr>
          <a:lstStyle/>
          <a:p>
            <a:pPr marL="0" lvl="1" indent="0">
              <a:spcAft>
                <a:spcPts val="600"/>
              </a:spcAft>
              <a:buNone/>
            </a:pPr>
            <a:r>
              <a:rPr lang="en-US" sz="2000" i="1" dirty="0">
                <a:latin typeface="+mn-lt"/>
                <a:cs typeface="Times New Roman" panose="02020603050405020304" pitchFamily="18" charset="0"/>
              </a:rPr>
              <a:t>Reminder – the code box is what determines the amount the Veteran will be paid!  </a:t>
            </a:r>
          </a:p>
        </p:txBody>
      </p:sp>
      <p:sp>
        <p:nvSpPr>
          <p:cNvPr id="5" name="TextBox 4">
            <a:extLst>
              <a:ext uri="{FF2B5EF4-FFF2-40B4-BE49-F238E27FC236}">
                <a16:creationId xmlns:a16="http://schemas.microsoft.com/office/drawing/2014/main" id="{26ABFAE7-E4F0-4881-A464-8AC36A5A3EC5}"/>
              </a:ext>
            </a:extLst>
          </p:cNvPr>
          <p:cNvSpPr txBox="1"/>
          <p:nvPr>
            <p:custDataLst>
              <p:tags r:id="rId3"/>
            </p:custDataLst>
          </p:nvPr>
        </p:nvSpPr>
        <p:spPr>
          <a:xfrm>
            <a:off x="457200" y="3016636"/>
            <a:ext cx="8229600" cy="2215991"/>
          </a:xfrm>
          <a:prstGeom prst="rect">
            <a:avLst/>
          </a:prstGeom>
          <a:noFill/>
        </p:spPr>
        <p:txBody>
          <a:bodyPr wrap="square" rtlCol="0">
            <a:spAutoFit/>
          </a:bodyPr>
          <a:lstStyle/>
          <a:p>
            <a:pPr marL="233363" lvl="1" indent="-233363">
              <a:buFont typeface="Arial" charset="0"/>
              <a:buChar char="•"/>
            </a:pPr>
            <a:r>
              <a:rPr lang="en-US" sz="2000" dirty="0">
                <a:latin typeface="+mj-lt"/>
                <a:cs typeface="Times New Roman" panose="02020603050405020304" pitchFamily="18" charset="0"/>
              </a:rPr>
              <a:t>SMC code box must contain the close out effective date.</a:t>
            </a:r>
          </a:p>
          <a:p>
            <a:pPr marL="233363" lvl="1" indent="-233363">
              <a:buFont typeface="Arial" charset="0"/>
              <a:buChar char="•"/>
            </a:pPr>
            <a:r>
              <a:rPr lang="en-US" sz="2000" dirty="0">
                <a:latin typeface="+mj-lt"/>
                <a:cs typeface="Times New Roman" panose="02020603050405020304" pitchFamily="18" charset="0"/>
              </a:rPr>
              <a:t>Both the Basic and Hospital codes double zero codes (00) should be input this date. </a:t>
            </a:r>
          </a:p>
          <a:p>
            <a:pPr marL="233363" lvl="1" indent="-233363">
              <a:buFont typeface="Arial" charset="0"/>
              <a:buChar char="•"/>
            </a:pPr>
            <a:r>
              <a:rPr lang="en-US" sz="2000" dirty="0">
                <a:latin typeface="+mj-lt"/>
                <a:cs typeface="Times New Roman" panose="02020603050405020304" pitchFamily="18" charset="0"/>
              </a:rPr>
              <a:t>Otherwise, SMC S will continue to be incorrectly paid. Shown on the next slide is an example of a temporary SMC S grant properly “closed out.”</a:t>
            </a:r>
          </a:p>
          <a:p>
            <a:endParaRPr lang="en-US" dirty="0"/>
          </a:p>
        </p:txBody>
      </p:sp>
      <p:sp>
        <p:nvSpPr>
          <p:cNvPr id="6" name="Slide Number Placeholder 5">
            <a:extLst>
              <a:ext uri="{FF2B5EF4-FFF2-40B4-BE49-F238E27FC236}">
                <a16:creationId xmlns:a16="http://schemas.microsoft.com/office/drawing/2014/main" id="{4FB6CB62-9F29-48AF-B75F-7153ADFA99B4}"/>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559367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D620C1B-164E-46EF-807D-2ADF6588D8C5}&quot;/&gt;&lt;isInvalidForFieldText val=&quot;0&quot;/&gt;&lt;Image&gt;&lt;filename val=&quot;C:\Users\User\AppData\Local\Temp\CP10972752640Session\CPTrustFolder10972752640\PPTImport1097228358531\data\asimages\{6D620C1B-164E-46EF-807D-2ADF6588D8C5}_25.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5&quot;/&gt;&lt;lineCharCount val=&quot;64&quot;/&gt;&lt;lineCharCount val=&quot;11&quot;/&gt;&lt;lineCharCount val=&quot;15&quot;/&gt;&lt;/TableIndex&gt;&lt;/ShapeTextInfo&gt;"/>
  <p:tag name="HTML_SHAPEINFO" val="&lt;ThreeDShapeInfo&gt;&lt;uuid val=&quot;{F090DC41-A8F3-4668-9515-334539DB7D24}&quot;/&gt;&lt;isInvalidForFieldText val=&quot;0&quot;/&gt;&lt;Image&gt;&lt;filename val=&quot;C:\Users\User\AppData\Local\Temp\CP10972752640Session\CPTrustFolder10972752640\PPTImport1097228358531\data\asimages\{F090DC41-A8F3-4668-9515-334539DB7D24}_26.png&quot;/&gt;&lt;left val=&quot;41&quot;/&gt;&lt;top val=&quot;249&quot;/&gt;&lt;width val=&quot;867&quot;/&gt;&lt;height val=&quot;169&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 name="HTML_SHAPEINFO" val="&lt;ThreeDShapeInfo&gt;&lt;uuid val=&quot;{E560F15D-7D46-465D-893D-9C1D42465CE7}&quot;/&gt;&lt;isInvalidForFieldText val=&quot;0&quot;/&gt;&lt;Image&gt;&lt;filename val=&quot;C:\Users\User\AppData\Local\Temp\CP10972752640Session\CPTrustFolder10972752640\PPTImport1097228358531\data\asimages\{E560F15D-7D46-465D-893D-9C1D42465CE7}_26.png&quot;/&gt;&lt;left val=&quot;40&quot;/&gt;&lt;top val=&quot;207&quot;/&gt;&lt;width val=&quot;868&quot;/&gt;&lt;height val=&quot;57&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2EFCBD4-8C3C-4216-9FD9-F2343FE6439A}&quot;/&gt;&lt;isInvalidForFieldText val=&quot;0&quot;/&gt;&lt;Image&gt;&lt;filename val=&quot;C:\Users\User\AppData\Local\Temp\CP10972752640Session\CPTrustFolder10972752640\PPTImport1097228358531\data\asimages\{C2EFCBD4-8C3C-4216-9FD9-F2343FE6439A}_26.png&quot;/&gt;&lt;left val=&quot;727&quot;/&gt;&lt;top val=&quot;687&quot;/&gt;&lt;width val=&quot;226&quot;/&gt;&lt;height val=&quot;4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3FA64F0A-0066-44C8-B164-075B570FAF49}&quot;/&gt;&lt;isInvalidForFieldText val=&quot;0&quot;/&gt;&lt;Image&gt;&lt;filename val=&quot;C:\Users\User\AppData\Local\Temp\CP10972752640Session\CPTrustFolder10972752640\PPTImport1097228358531\data\asimages\{3FA64F0A-0066-44C8-B164-075B570FAF49}_26.png&quot;/&gt;&lt;left val=&quot;0&quot;/&gt;&lt;top val=&quot;76&quot;/&gt;&lt;width val=&quot;961&quot;/&gt;&lt;height val=&quot;12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A0FD5935-1E70-4767-BC2C-38D61D43DFFA}&quot;/&gt;&lt;isInvalidForFieldText val=&quot;0&quot;/&gt;&lt;Image&gt;&lt;filename val=&quot;C:\Users\User\AppData\Local\Temp\CP10972752640Session\CPTrustFolder10972752640\PPTImport1097228358531\data\asimages\{A0FD5935-1E70-4767-BC2C-38D61D43DFFA}_27.png&quot;/&gt;&lt;left val=&quot;0&quot;/&gt;&lt;top val=&quot;76&quot;/&gt;&lt;width val=&quot;961&quot;/&gt;&lt;height val=&quot;12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2&quot;/&gt;&lt;lineCharCount val=&quot;51&quot;/&gt;&lt;lineCharCount val=&quot;40&quot;/&gt;&lt;/TableIndex&gt;&lt;/ShapeTextInfo&gt;"/>
  <p:tag name="HTML_SHAPEINFO" val="&lt;ThreeDShapeInfo&gt;&lt;uuid val=&quot;{2F8B4F03-E656-41F9-B640-D5C29C4AA7ED}&quot;/&gt;&lt;isInvalidForFieldText val=&quot;0&quot;/&gt;&lt;Image&gt;&lt;filename val=&quot;C:\Users\User\AppData\Local\Temp\CP10972752640Session\CPTrustFolder10972752640\PPTImport1097228358531\data\asimages\{2F8B4F03-E656-41F9-B640-D5C29C4AA7ED}_27.png&quot;/&gt;&lt;left val=&quot;42&quot;/&gt;&lt;top val=&quot;282&quot;/&gt;&lt;width val=&quot;874&quot;/&gt;&lt;height val=&quot;137&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56&quot;/&gt;&lt;/TableIndex&gt;&lt;/ShapeTextInfo&gt;"/>
  <p:tag name="HTML_SHAPEINFO" val="&lt;ThreeDShapeInfo&gt;&lt;uuid val=&quot;{88524236-09DB-4771-A367-6F68CA953019}&quot;/&gt;&lt;isInvalidForFieldText val=&quot;0&quot;/&gt;&lt;Image&gt;&lt;filename val=&quot;C:\Users\User\AppData\Local\Temp\CP10972752640Session\CPTrustFolder10972752640\PPTImport1097228358531\data\asimages\{88524236-09DB-4771-A367-6F68CA953019}_27.png&quot;/&gt;&lt;left val=&quot;41&quot;/&gt;&lt;top val=&quot;208&quot;/&gt;&lt;width val=&quot;876&quot;/&gt;&lt;height val=&quot;8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BEC8528-E60D-4917-90AF-9D6A7EBD959B}&quot;/&gt;&lt;isInvalidForFieldText val=&quot;0&quot;/&gt;&lt;Image&gt;&lt;filename val=&quot;C:\Users\User\AppData\Local\Temp\CP10972752640Session\CPTrustFolder10972752640\PPTImport1097228358531\data\asimages\{5BEC8528-E60D-4917-90AF-9D6A7EBD959B}_27.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28&quot;/&gt;&lt;/TableIndex&gt;&lt;/ShapeTextInfo&gt;"/>
  <p:tag name="HTML_SHAPEINFO" val="&lt;ThreeDShapeInfo&gt;&lt;uuid val=&quot;{403AB740-B0E6-4DC6-89B8-467C83AA8FF1}&quot;/&gt;&lt;isInvalidForFieldText val=&quot;0&quot;/&gt;&lt;Image&gt;&lt;filename val=&quot;C:\Users\User\AppData\Local\Temp\CP10972752640Session\CPTrustFolder10972752640\PPTImport1097228358531\data\asimages\{403AB740-B0E6-4DC6-89B8-467C83AA8FF1}_28.png&quot;/&gt;&lt;left val=&quot;0&quot;/&gt;&lt;top val=&quot;76&quot;/&gt;&lt;width val=&quot;961&quot;/&gt;&lt;height val=&quot;124&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6&quot;/&gt;&lt;lineCharCount val=&quot;17&quot;/&gt;&lt;lineCharCount val=&quot;18&quot;/&gt;&lt;lineCharCount val=&quot;15&quot;/&gt;&lt;lineCharCount val=&quot;15&quot;/&gt;&lt;/TableIndex&gt;&lt;/ShapeTextInfo&gt;"/>
  <p:tag name="HTML_SHAPEINFO" val="&lt;ThreeDShapeInfo&gt;&lt;uuid val=&quot;{681F9828-55D1-433E-8CEE-52BA2FB420D3}&quot;/&gt;&lt;isInvalidForFieldText val=&quot;0&quot;/&gt;&lt;Image&gt;&lt;filename val=&quot;C:\Users\User\AppData\Local\Temp\CP10972752640Session\CPTrustFolder10972752640\PPTImport1097228358531\data\asimages\{681F9828-55D1-433E-8CEE-52BA2FB420D3}_28.png&quot;/&gt;&lt;left val=&quot;42&quot;/&gt;&lt;top val=&quot;212&quot;/&gt;&lt;width val=&quot;870&quot;/&gt;&lt;height val=&quot;41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FFFAA2E-4089-4F66-8D6E-45F046D49622}&quot;/&gt;&lt;isInvalidForFieldText val=&quot;0&quot;/&gt;&lt;Image&gt;&lt;filename val=&quot;C:\Users\User\AppData\Local\Temp\CP10972752640Session\CPTrustFolder10972752640\PPTImport1097228358531\data\asimages\{4FFFAA2E-4089-4F66-8D6E-45F046D49622}_28.png&quot;/&gt;&lt;left val=&quot;727&quot;/&gt;&lt;top val=&quot;687&quot;/&gt;&lt;width val=&quot;226&quot;/&gt;&lt;height val=&quot;4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4&quot;/&gt;&lt;lineCharCount val=&quot;8&quot;/&gt;&lt;lineCharCount val=&quot;4&quot;/&gt;&lt;lineCharCount val=&quot;8&quot;/&gt;&lt;lineCharCount val=&quot;9&quot;/&gt;&lt;/TableIndex&gt;&lt;/ShapeTextInfo&gt;"/>
  <p:tag name="HTML_SHAPEINFO" val="&lt;ThreeDShapeInfo&gt;&lt;uuid val=&quot;{023ACD3D-0A1D-4EB4-A93E-CC471D76AC13}&quot;/&gt;&lt;isInvalidForFieldText val=&quot;0&quot;/&gt;&lt;Image&gt;&lt;filename val=&quot;C:\Users\User\AppData\Local\Temp\CP10972752640Session\CPTrustFolder10972752640\PPTImport1097228358531\data\asimages\{023ACD3D-0A1D-4EB4-A93E-CC471D76AC13}_28.png&quot;/&gt;&lt;left val=&quot;436&quot;/&gt;&lt;top val=&quot;212&quot;/&gt;&lt;width val=&quot;375&quot;/&gt;&lt;height val=&quot;257&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6E040B56-BCAA-414D-B49A-52259DDD7BF5}&quot;/&gt;&lt;isInvalidForFieldText val=&quot;0&quot;/&gt;&lt;Image&gt;&lt;filename val=&quot;C:\Users\User\AppData\Local\Temp\CP10972752640Session\CPTrustFolder10972752640\PPTImport1097228358531\data\asimages\{6E040B56-BCAA-414D-B49A-52259DDD7BF5}_29.png&quot;/&gt;&lt;left val=&quot;0&quot;/&gt;&lt;top val=&quot;76&quot;/&gt;&lt;width val=&quot;961&quot;/&gt;&lt;height val=&quot;122&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2&quot;/&gt;&lt;lineCharCount val=&quot;25&quot;/&gt;&lt;lineCharCount val=&quot;30&quot;/&gt;&lt;lineCharCount val=&quot;30&quot;/&gt;&lt;lineCharCount val=&quot;28&quot;/&gt;&lt;lineCharCount val=&quot;31&quot;/&gt;&lt;/TableIndex&gt;&lt;/ShapeTextInfo&gt;"/>
  <p:tag name="HTML_SHAPEINFO" val="&lt;ThreeDShapeInfo&gt;&lt;uuid val=&quot;{E60FC3E0-F236-4FCA-87BF-BF200A8949B4}&quot;/&gt;&lt;isInvalidForFieldText val=&quot;0&quot;/&gt;&lt;Image&gt;&lt;filename val=&quot;C:\Users\User\AppData\Local\Temp\CP10972752640Session\CPTrustFolder10972752640\PPTImport1097228358531\data\asimages\{E60FC3E0-F236-4FCA-87BF-BF200A8949B4}_29.png&quot;/&gt;&lt;left val=&quot;42&quot;/&gt;&lt;top val=&quot;212&quot;/&gt;&lt;width val=&quot;870&quot;/&gt;&lt;height val=&quot;41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85C8E3E-4F7B-441D-B7C0-CF4A4C69E877}&quot;/&gt;&lt;isInvalidForFieldText val=&quot;0&quot;/&gt;&lt;Image&gt;&lt;filename val=&quot;C:\Users\User\AppData\Local\Temp\CP10972752640Session\CPTrustFolder10972752640\PPTImport1097228358531\data\asimages\{C85C8E3E-4F7B-441D-B7C0-CF4A4C69E877}_29.png&quot;/&gt;&lt;left val=&quot;727&quot;/&gt;&lt;top val=&quot;687&quot;/&gt;&lt;width val=&quot;226&quot;/&gt;&lt;height val=&quot;4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463F4E6E-52E1-41F6-901D-0767CC6DDCF2}&quot;/&gt;&lt;isInvalidForFieldText val=&quot;0&quot;/&gt;&lt;Image&gt;&lt;filename val=&quot;C:\Users\User\AppData\Local\Temp\CP10972752640Session\CPTrustFolder10972752640\PPTImport1097228358531\data\asimages\{463F4E6E-52E1-41F6-901D-0767CC6DDCF2}_30.png&quot;/&gt;&lt;left val=&quot;0&quot;/&gt;&lt;top val=&quot;76&quot;/&gt;&lt;width val=&quot;961&quot;/&gt;&lt;height val=&quot;12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899C9AC8-CC1C-4099-9431-CF8BC1220EA3}&quot;/&gt;&lt;isInvalidForFieldText val=&quot;0&quot;/&gt;&lt;Image&gt;&lt;filename val=&quot;C:\Users\User\AppData\Local\Temp\CP10972752640Session\CPTrustFolder10972752640\PPTImport1097228358531\data\asimages\{899C9AC8-CC1C-4099-9431-CF8BC1220EA3}_30.png&quot;/&gt;&lt;left val=&quot;40&quot;/&gt;&lt;top val=&quot;212&quot;/&gt;&lt;width val=&quot;871&quot;/&gt;&lt;height val=&quot;5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7&quot;/&gt;&lt;lineCharCount val=&quot;1&quot;/&gt;&lt;lineCharCount val=&quot;35&quot;/&gt;&lt;/TableIndex&gt;&lt;/ShapeTextInfo&gt;"/>
  <p:tag name="HTML_SHAPEINFO" val="&lt;ThreeDShapeInfo&gt;&lt;uuid val=&quot;{2F4F1EB9-4964-4966-B9CC-D2CBE5D81098}&quot;/&gt;&lt;isInvalidForFieldText val=&quot;0&quot;/&gt;&lt;Image&gt;&lt;filename val=&quot;C:\Users\User\AppData\Local\Temp\CP10972752640Session\CPTrustFolder10972752640\PPTImport1097228358531\data\asimages\{2F4F1EB9-4964-4966-B9CC-D2CBE5D81098}_30.png&quot;/&gt;&lt;left val=&quot;42&quot;/&gt;&lt;top val=&quot;285&quot;/&gt;&lt;width val=&quot;868&quot;/&gt;&lt;height val=&quot;137&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01E6820-E12C-4302-8C46-08201D69673E}&quot;/&gt;&lt;isInvalidForFieldText val=&quot;0&quot;/&gt;&lt;Image&gt;&lt;filename val=&quot;C:\Users\User\AppData\Local\Temp\CP10972752640Session\CPTrustFolder10972752640\PPTImport1097228358531\data\asimages\{F01E6820-E12C-4302-8C46-08201D69673E}_30.png&quot;/&gt;&lt;left val=&quot;727&quot;/&gt;&lt;top val=&quot;687&quot;/&gt;&lt;width val=&quot;226&quot;/&gt;&lt;height val=&quot;4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4515A631-7E83-41DB-A026-6BE0559A781B}&quot;/&gt;&lt;isInvalidForFieldText val=&quot;0&quot;/&gt;&lt;Image&gt;&lt;filename val=&quot;C:\Users\User\AppData\Local\Temp\CP10972752640Session\CPTrustFolder10972752640\PPTImport1097228358531\data\asimages\{4515A631-7E83-41DB-A026-6BE0559A781B}_31.png&quot;/&gt;&lt;left val=&quot;0&quot;/&gt;&lt;top val=&quot;76&quot;/&gt;&lt;width val=&quot;961&quot;/&gt;&lt;height val=&quot;12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93DB4F6A-365D-49AB-A8F2-3BD96CDC1E8A}&quot;/&gt;&lt;isInvalidForFieldText val=&quot;0&quot;/&gt;&lt;Image&gt;&lt;filename val=&quot;C:\Users\User\AppData\Local\Temp\CP10972752640Session\CPTrustFolder10972752640\PPTImport1097228358531\data\asimages\{93DB4F6A-365D-49AB-A8F2-3BD96CDC1E8A}_31.png&quot;/&gt;&lt;left val=&quot;47&quot;/&gt;&lt;top val=&quot;212&quot;/&gt;&lt;width val=&quot;865&quot;/&gt;&lt;height val=&quot;6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E4360C-19DA-4D7C-9C48-B506F324874B}&quot;/&gt;&lt;isInvalidForFieldText val=&quot;0&quot;/&gt;&lt;Image&gt;&lt;filename val=&quot;C:\Users\User\AppData\Local\Temp\CP10972752640Session\CPTrustFolder10972752640\PPTImport1097228358531\data\asimages\{B0E4360C-19DA-4D7C-9C48-B506F324874B}_31.png&quot;/&gt;&lt;left val=&quot;154&quot;/&gt;&lt;top val=&quot;278&quot;/&gt;&lt;width val=&quot;651&quot;/&gt;&lt;height val=&quot;39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8743099-19B0-4019-A22B-B970B94FA418}&quot;/&gt;&lt;isInvalidForFieldText val=&quot;0&quot;/&gt;&lt;Image&gt;&lt;filename val=&quot;C:\Users\User\AppData\Local\Temp\CP10972752640Session\CPTrustFolder10972752640\PPTImport1097228358531\data\asimages\{28743099-19B0-4019-A22B-B970B94FA418}_31.png&quot;/&gt;&lt;left val=&quot;727&quot;/&gt;&lt;top val=&quot;687&quot;/&gt;&lt;width val=&quot;226&quot;/&gt;&lt;height val=&quot;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19&quot;/&gt;&lt;/TableIndex&gt;&lt;/ShapeTextInfo&gt;"/>
  <p:tag name="HTML_SHAPEINFO" val="&lt;ThreeDShapeInfo&gt;&lt;uuid val=&quot;{939F037A-0682-4FCE-AF14-4DBEC6D32E8C}&quot;/&gt;&lt;isInvalidForFieldText val=&quot;0&quot;/&gt;&lt;Image&gt;&lt;filename val=&quot;C:\Users\User\AppData\Local\Temp\CP10972752640Session\CPTrustFolder10972752640\PPTImport1097228358531\data\asimages\{939F037A-0682-4FCE-AF14-4DBEC6D32E8C}_32.png&quot;/&gt;&lt;left val=&quot;40&quot;/&gt;&lt;top val=&quot;212&quot;/&gt;&lt;width val=&quot;871&quot;/&gt;&lt;height val=&quot;41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D926D1-9D1C-41C5-96B5-B59B527631ED}&quot;/&gt;&lt;isInvalidForFieldText val=&quot;0&quot;/&gt;&lt;Image&gt;&lt;filename val=&quot;C:\Users\User\AppData\Local\Temp\CP10972752640Session\CPTrustFolder10972752640\PPTImport1097228358531\data\asimages\{F9D926D1-9D1C-41C5-96B5-B59B527631ED}_32.png&quot;/&gt;&lt;left val=&quot;727&quot;/&gt;&lt;top val=&quot;687&quot;/&gt;&lt;width val=&quot;226&quot;/&gt;&lt;height val=&quot;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3311AC1-2EB7-4076-9167-47E37A421E13}&quot;/&gt;&lt;isInvalidForFieldText val=&quot;0&quot;/&gt;&lt;Image&gt;&lt;filename val=&quot;C:\Users\User\AppData\Local\Temp\CP10972752640Session\CPTrustFolder10972752640\PPTImport1097228358531\data\asimages\{93311AC1-2EB7-4076-9167-47E37A421E13}_32.png&quot;/&gt;&lt;left val=&quot;0&quot;/&gt;&lt;top val=&quot;76&quot;/&gt;&lt;width val=&quot;961&quot;/&gt;&lt;height val=&quot;12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5&quot;/&gt;&lt;lineCharCount val=&quot;27&quot;/&gt;&lt;lineCharCount val=&quot;25&quot;/&gt;&lt;lineCharCount val=&quot;26&quot;/&gt;&lt;lineCharCount val=&quot;42&quot;/&gt;&lt;lineCharCount val=&quot;30&quot;/&gt;&lt;lineCharCount val=&quot;11&quot;/&gt;&lt;/TableIndex&gt;&lt;/ShapeTextInfo&gt;"/>
  <p:tag name="HTML_SHAPEINFO" val="&lt;ThreeDShapeInfo&gt;&lt;uuid val=&quot;{6A6C9741-BB08-438B-ABD2-A116BA2DE98D}&quot;/&gt;&lt;isInvalidForFieldText val=&quot;0&quot;/&gt;&lt;Image&gt;&lt;filename val=&quot;C:\Users\User\AppData\Local\Temp\CP10972752640Session\CPTrustFolder10972752640\PPTImport1097228358531\data\asimages\{6A6C9741-BB08-438B-ABD2-A116BA2DE98D}_33.png&quot;/&gt;&lt;left val=&quot;42&quot;/&gt;&lt;top val=&quot;212&quot;/&gt;&lt;width val=&quot;870&quot;/&gt;&lt;height val=&quot;41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6B5F12D-EF32-4F52-AD0A-A11705283EB2}&quot;/&gt;&lt;isInvalidForFieldText val=&quot;0&quot;/&gt;&lt;Image&gt;&lt;filename val=&quot;C:\Users\User\AppData\Local\Temp\CP10972752640Session\CPTrustFolder10972752640\PPTImport1097228358531\data\asimages\{D6B5F12D-EF32-4F52-AD0A-A11705283EB2}_33.png&quot;/&gt;&lt;left val=&quot;727&quot;/&gt;&lt;top val=&quot;687&quot;/&gt;&lt;width val=&quot;226&quot;/&gt;&lt;height val=&quot;4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6F152D1-5598-40B3-A924-53BFE4A44EAE}&quot;/&gt;&lt;isInvalidForFieldText val=&quot;0&quot;/&gt;&lt;Image&gt;&lt;filename val=&quot;C:\Users\User\AppData\Local\Temp\CP10972752640Session\CPTrustFolder10972752640\PPTImport1097228358531\data\asimages\{66F152D1-5598-40B3-A924-53BFE4A44EAE}_33.png&quot;/&gt;&lt;left val=&quot;0&quot;/&gt;&lt;top val=&quot;76&quot;/&gt;&lt;width val=&quot;961&quot;/&gt;&lt;height val=&quot;122&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0F75C66B-F09C-4F62-BB42-E878EB85A43E}&quot;/&gt;&lt;isInvalidForFieldText val=&quot;0&quot;/&gt;&lt;Image&gt;&lt;filename val=&quot;C:\Users\User\AppData\Local\Temp\CP10972752640Session\CPTrustFolder10972752640\PPTImport1097228358531\data\asimages\{0F75C66B-F09C-4F62-BB42-E878EB85A43E}_34.png&quot;/&gt;&lt;left val=&quot;40&quot;/&gt;&lt;top val=&quot;212&quot;/&gt;&lt;width val=&quot;871&quot;/&gt;&lt;height val=&quot;41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E8ECC5D-2226-4047-8A9A-7012523F80D3}&quot;/&gt;&lt;isInvalidForFieldText val=&quot;0&quot;/&gt;&lt;Image&gt;&lt;filename val=&quot;C:\Users\User\AppData\Local\Temp\CP10972752640Session\CPTrustFolder10972752640\PPTImport1097228358531\data\asimages\{6E8ECC5D-2226-4047-8A9A-7012523F80D3}_34.png&quot;/&gt;&lt;left val=&quot;727&quot;/&gt;&lt;top val=&quot;687&quot;/&gt;&lt;width val=&quot;226&quot;/&gt;&lt;height val=&quot;45&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31DFCE5-070D-4430-8CF6-4F304C1BDC07}&quot;/&gt;&lt;isInvalidForFieldText val=&quot;0&quot;/&gt;&lt;Image&gt;&lt;filename val=&quot;C:\Users\User\AppData\Local\Temp\CP10972752640Session\CPTrustFolder10972752640\PPTImport1097228358531\data\asimages\{C31DFCE5-070D-4430-8CF6-4F304C1BDC07}_34.png&quot;/&gt;&lt;left val=&quot;0&quot;/&gt;&lt;top val=&quot;76&quot;/&gt;&lt;width val=&quot;961&quot;/&gt;&lt;height val=&quot;122&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BBCC1FBE-CD0F-4DA9-BD03-D50AC618BFCB}&quot;/&gt;&lt;isInvalidForFieldText val=&quot;0&quot;/&gt;&lt;Image&gt;&lt;filename val=&quot;C:\Users\User\AppData\Local\Temp\CP10972752640Session\CPTrustFolder10972752640\PPTImport1097228358531\data\asimages\{BBCC1FBE-CD0F-4DA9-BD03-D50AC618BFCB}_35.png&quot;/&gt;&lt;left val=&quot;0&quot;/&gt;&lt;top val=&quot;76&quot;/&gt;&lt;width val=&quot;961&quot;/&gt;&lt;height val=&quot;122&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7&quot;/&gt;&lt;lineCharCount val=&quot;55&quot;/&gt;&lt;lineCharCount val=&quot;71&quot;/&gt;&lt;lineCharCount val=&quot;7&quot;/&gt;&lt;/TableIndex&gt;&lt;/ShapeTextInfo&gt;"/>
  <p:tag name="HTML_SHAPEINFO" val="&lt;ThreeDShapeInfo&gt;&lt;uuid val=&quot;{562D0CF1-8059-4D6C-84F6-1F7FC46C9BC3}&quot;/&gt;&lt;isInvalidForFieldText val=&quot;0&quot;/&gt;&lt;Image&gt;&lt;filename val=&quot;C:\Users\User\AppData\Local\Temp\CP10972752640Session\CPTrustFolder10972752640\PPTImport1097228358531\data\asimages\{562D0CF1-8059-4D6C-84F6-1F7FC46C9BC3}_35.png&quot;/&gt;&lt;left val=&quot;42&quot;/&gt;&lt;top val=&quot;212&quot;/&gt;&lt;width val=&quot;870&quot;/&gt;&lt;height val=&quot;415&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30B5AD2-8588-4228-8E42-B1B54560FC8D}&quot;/&gt;&lt;isInvalidForFieldText val=&quot;0&quot;/&gt;&lt;Image&gt;&lt;filename val=&quot;C:\Users\User\AppData\Local\Temp\CP10972752640Session\CPTrustFolder10972752640\PPTImport1097228358531\data\asimages\{530B5AD2-8588-4228-8E42-B1B54560FC8D}_35.png&quot;/&gt;&lt;left val=&quot;727&quot;/&gt;&lt;top val=&quot;687&quot;/&gt;&lt;width val=&quot;226&quot;/&gt;&lt;height val=&quot;45&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3&quot;/&gt;&lt;lineCharCount val=&quot;71&quot;/&gt;&lt;lineCharCount val=&quot;3&quot;/&gt;&lt;lineCharCount val=&quot;19&quot;/&gt;&lt;lineCharCount val=&quot;71&quot;/&gt;&lt;lineCharCount val=&quot;66&quot;/&gt;&lt;/TableIndex&gt;&lt;/ShapeTextInfo&gt;"/>
  <p:tag name="HTML_SHAPEINFO" val="&lt;ThreeDShapeInfo&gt;&lt;uuid val=&quot;{343717E1-6253-40E4-A891-6D392FB1ACE7}&quot;/&gt;&lt;isInvalidForFieldText val=&quot;0&quot;/&gt;&lt;Image&gt;&lt;filename val=&quot;C:\Users\User\AppData\Local\Temp\CP10972752640Session\CPTrustFolder10972752640\PPTImport1097228358531\data\asimages\{343717E1-6253-40E4-A891-6D392FB1ACE7}_36.png&quot;/&gt;&lt;left val=&quot;42&quot;/&gt;&lt;top val=&quot;212&quot;/&gt;&lt;width val=&quot;870&quot;/&gt;&lt;height val=&quot;41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27B77D8-4415-4F8B-ACE9-A105239138CC}&quot;/&gt;&lt;isInvalidForFieldText val=&quot;0&quot;/&gt;&lt;Image&gt;&lt;filename val=&quot;C:\Users\User\AppData\Local\Temp\CP10972752640Session\CPTrustFolder10972752640\PPTImport1097228358531\data\asimages\{427B77D8-4415-4F8B-ACE9-A105239138CC}_36.png&quot;/&gt;&lt;left val=&quot;727&quot;/&gt;&lt;top val=&quot;687&quot;/&gt;&lt;width val=&quot;226&quot;/&gt;&lt;height val=&quot;4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00982A2-4D9F-4ACF-87B7-EAC9210F53EA}&quot;/&gt;&lt;isInvalidForFieldText val=&quot;0&quot;/&gt;&lt;Image&gt;&lt;filename val=&quot;C:\Users\User\AppData\Local\Temp\CP10972752640Session\CPTrustFolder10972752640\PPTImport1097228358531\data\asimages\{D00982A2-4D9F-4ACF-87B7-EAC9210F53EA}_36.png&quot;/&gt;&lt;left val=&quot;0&quot;/&gt;&lt;top val=&quot;76&quot;/&gt;&lt;width val=&quot;961&quot;/&gt;&lt;height val=&quot;122&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72&quot;/&gt;&lt;lineCharCount val=&quot;50&quot;/&gt;&lt;lineCharCount val=&quot;68&quot;/&gt;&lt;lineCharCount val=&quot;70&quot;/&gt;&lt;lineCharCount val=&quot;62&quot;/&gt;&lt;lineCharCount val=&quot;65&quot;/&gt;&lt;lineCharCount val=&quot;25&quot;/&gt;&lt;/TableIndex&gt;&lt;/ShapeTextInfo&gt;"/>
  <p:tag name="HTML_SHAPEINFO" val="&lt;ThreeDShapeInfo&gt;&lt;uuid val=&quot;{FA24E8A0-006E-4BCC-8286-7B0AFED22B59}&quot;/&gt;&lt;isInvalidForFieldText val=&quot;0&quot;/&gt;&lt;Image&gt;&lt;filename val=&quot;C:\Users\User\AppData\Local\Temp\CP10972752640Session\CPTrustFolder10972752640\PPTImport1097228358531\data\asimages\{FA24E8A0-006E-4BCC-8286-7B0AFED22B59}_37.png&quot;/&gt;&lt;left val=&quot;42&quot;/&gt;&lt;top val=&quot;212&quot;/&gt;&lt;width val=&quot;874&quot;/&gt;&lt;height val=&quot;41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E7C37C1-7B94-4DD6-B834-16F0930012DA}&quot;/&gt;&lt;isInvalidForFieldText val=&quot;0&quot;/&gt;&lt;Image&gt;&lt;filename val=&quot;C:\Users\User\AppData\Local\Temp\CP10972752640Session\CPTrustFolder10972752640\PPTImport1097228358531\data\asimages\{AE7C37C1-7B94-4DD6-B834-16F0930012DA}_37.png&quot;/&gt;&lt;left val=&quot;727&quot;/&gt;&lt;top val=&quot;687&quot;/&gt;&lt;width val=&quot;226&quot;/&gt;&lt;height val=&quot;45&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15BD311E-AEDB-4854-8536-6B78ED76331F}&quot;/&gt;&lt;isInvalidForFieldText val=&quot;0&quot;/&gt;&lt;Image&gt;&lt;filename val=&quot;C:\Users\User\AppData\Local\Temp\CP10972752640Session\CPTrustFolder10972752640\PPTImport1097228358531\data\asimages\{15BD311E-AEDB-4854-8536-6B78ED76331F}_37.png&quot;/&gt;&lt;left val=&quot;0&quot;/&gt;&lt;top val=&quot;76&quot;/&gt;&lt;width val=&quot;961&quot;/&gt;&lt;height val=&quot;122&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2&quot;/&gt;&lt;lineCharCount val=&quot;51&quot;/&gt;&lt;lineCharCount val=&quot;69&quot;/&gt;&lt;lineCharCount val=&quot;69&quot;/&gt;&lt;lineCharCount val=&quot;44&quot;/&gt;&lt;/TableIndex&gt;&lt;/ShapeTextInfo&gt;"/>
  <p:tag name="HTML_SHAPEINFO" val="&lt;ThreeDShapeInfo&gt;&lt;uuid val=&quot;{FBAD36DF-ABAA-4BB2-BB08-CC2E43992D8C}&quot;/&gt;&lt;isInvalidForFieldText val=&quot;0&quot;/&gt;&lt;Image&gt;&lt;filename val=&quot;C:\Users\User\AppData\Local\Temp\CP10972752640Session\CPTrustFolder10972752640\PPTImport1097228358531\data\asimages\{FBAD36DF-ABAA-4BB2-BB08-CC2E43992D8C}_38.png&quot;/&gt;&lt;left val=&quot;42&quot;/&gt;&lt;top val=&quot;212&quot;/&gt;&lt;width val=&quot;876&quot;/&gt;&lt;height val=&quot;41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2AB0BD5-E945-41B8-8824-60DA07355CD4}&quot;/&gt;&lt;isInvalidForFieldText val=&quot;0&quot;/&gt;&lt;Image&gt;&lt;filename val=&quot;C:\Users\User\AppData\Local\Temp\CP10972752640Session\CPTrustFolder10972752640\PPTImport1097228358531\data\asimages\{02AB0BD5-E945-41B8-8824-60DA07355CD4}_38.png&quot;/&gt;&lt;left val=&quot;727&quot;/&gt;&lt;top val=&quot;687&quot;/&gt;&lt;width val=&quot;226&quot;/&gt;&lt;height val=&quot;4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B67975A1-4485-471B-865A-E0E75728721F}&quot;/&gt;&lt;isInvalidForFieldText val=&quot;0&quot;/&gt;&lt;Image&gt;&lt;filename val=&quot;C:\Users\User\AppData\Local\Temp\CP10972752640Session\CPTrustFolder10972752640\PPTImport1097228358531\data\asimages\{B67975A1-4485-471B-865A-E0E75728721F}_38.png&quot;/&gt;&lt;left val=&quot;0&quot;/&gt;&lt;top val=&quot;76&quot;/&gt;&lt;width val=&quot;961&quot;/&gt;&lt;height val=&quot;12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5&quot;/&gt;&lt;/TableIndex&gt;&lt;/ShapeTextInfo&gt;"/>
  <p:tag name="HTML_SHAPEINFO" val="&lt;ThreeDShapeInfo&gt;&lt;uuid val=&quot;{EA648C3E-A576-4705-BB05-245C7D82FDDC}&quot;/&gt;&lt;isInvalidForFieldText val=&quot;0&quot;/&gt;&lt;Image&gt;&lt;filename val=&quot;C:\Users\User\AppData\Local\Temp\CP10972752640Session\CPTrustFolder10972752640\PPTImport1097228358531\data\asimages\{EA648C3E-A576-4705-BB05-245C7D82FDDC}_39.png&quot;/&gt;&lt;left val=&quot;0&quot;/&gt;&lt;top val=&quot;280&quot;/&gt;&lt;width val=&quot;961&quot;/&gt;&lt;height val=&quot;292&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240D5C5-0CD1-4968-A9D8-421433BD1A55}&quot;/&gt;&lt;isInvalidForFieldText val=&quot;0&quot;/&gt;&lt;Image&gt;&lt;filename val=&quot;C:\Users\User\AppData\Local\Temp\CP10972752640Session\CPTrustFolder10972752640\PPTImport1097228358531\data\asimages\{9240D5C5-0CD1-4968-A9D8-421433BD1A55}_39.png&quot;/&gt;&lt;left val=&quot;727&quot;/&gt;&lt;top val=&quot;687&quot;/&gt;&lt;width val=&quot;226&quot;/&gt;&lt;height val=&quot;4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E09CD54A-1268-46CC-9C1C-0873EB8C2F93}&quot;/&gt;&lt;isInvalidForFieldText val=&quot;0&quot;/&gt;&lt;Image&gt;&lt;filename val=&quot;C:\Users\User\AppData\Local\Temp\CP10972752640Session\CPTrustFolder10972752640\PPTImport1097228358531\data\asimages\{E09CD54A-1268-46CC-9C1C-0873EB8C2F93}_40.png&quot;/&gt;&lt;left val=&quot;0&quot;/&gt;&lt;top val=&quot;76&quot;/&gt;&lt;width val=&quot;961&quot;/&gt;&lt;height val=&quot;122&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1&quot;/&gt;&lt;lineCharCount val=&quot;47&quot;/&gt;&lt;lineCharCount val=&quot;76&quot;/&gt;&lt;lineCharCount val=&quot;57&quot;/&gt;&lt;lineCharCount val=&quot;58&quot;/&gt;&lt;lineCharCount val=&quot;35&quot;/&gt;&lt;/TableIndex&gt;&lt;/ShapeTextInfo&gt;"/>
  <p:tag name="HTML_SHAPEINFO" val="&lt;ThreeDShapeInfo&gt;&lt;uuid val=&quot;{923D1A21-BC41-40B6-9D0B-ADBC057DFE31}&quot;/&gt;&lt;isInvalidForFieldText val=&quot;0&quot;/&gt;&lt;Image&gt;&lt;filename val=&quot;C:\Users\User\AppData\Local\Temp\CP10972752640Session\CPTrustFolder10972752640\PPTImport1097228358531\data\asimages\{923D1A21-BC41-40B6-9D0B-ADBC057DFE31}_40.png&quot;/&gt;&lt;left val=&quot;42&quot;/&gt;&lt;top val=&quot;212&quot;/&gt;&lt;width val=&quot;873&quot;/&gt;&lt;height val=&quot;240&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29&quot;/&gt;&lt;/TableIndex&gt;&lt;/ShapeTextInfo&gt;"/>
  <p:tag name="HTML_SHAPEINFO" val="&lt;ThreeDShapeInfo&gt;&lt;uuid val=&quot;{62A559B0-9730-49FC-812E-0A7BE4B64268}&quot;/&gt;&lt;isInvalidForFieldText val=&quot;0&quot;/&gt;&lt;Image&gt;&lt;filename val=&quot;C:\Users\User\AppData\Local\Temp\CP10972752640Session\CPTrustFolder10972752640\PPTImport1097228358531\data\asimages\{62A559B0-9730-49FC-812E-0A7BE4B64268}_40.png&quot;/&gt;&lt;left val=&quot;40&quot;/&gt;&lt;top val=&quot;466&quot;/&gt;&lt;width val=&quot;873&quot;/&gt;&lt;height val=&quot;89&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983B073-FAE7-4DC0-82B2-C73CC8E56476}&quot;/&gt;&lt;isInvalidForFieldText val=&quot;0&quot;/&gt;&lt;Image&gt;&lt;filename val=&quot;C:\Users\User\AppData\Local\Temp\CP10972752640Session\CPTrustFolder10972752640\PPTImport1097228358531\data\asimages\{6983B073-FAE7-4DC0-82B2-C73CC8E56476}_40.png&quot;/&gt;&lt;left val=&quot;727&quot;/&gt;&lt;top val=&quot;687&quot;/&gt;&lt;width val=&quot;226&quot;/&gt;&lt;height val=&quot;45&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37&quot;/&gt;&lt;/TableIndex&gt;&lt;/ShapeTextInfo&gt;"/>
  <p:tag name="HTML_SHAPEINFO" val="&lt;ThreeDShapeInfo&gt;&lt;uuid val=&quot;{1E55D290-2ECD-41FB-856F-30BA25FBBB3C}&quot;/&gt;&lt;isInvalidForFieldText val=&quot;0&quot;/&gt;&lt;Image&gt;&lt;filename val=&quot;C:\Users\User\AppData\Local\Temp\CP10972752640Session\CPTrustFolder10972752640\PPTImport1097228358531\data\asimages\{1E55D290-2ECD-41FB-856F-30BA25FBBB3C}_41.png&quot;/&gt;&lt;left val=&quot;40&quot;/&gt;&lt;top val=&quot;212&quot;/&gt;&lt;width val=&quot;537&quot;/&gt;&lt;height val=&quot;97&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7&quot;/&gt;&lt;lineCharCount val=&quot;26&quot;/&gt;&lt;lineCharCount val=&quot;24&quot;/&gt;&lt;lineCharCount val=&quot;24&quot;/&gt;&lt;lineCharCount val=&quot;16&quot;/&gt;&lt;lineCharCount val=&quot;28&quot;/&gt;&lt;lineCharCount val=&quot;7&quot;/&gt;&lt;/TableIndex&gt;&lt;/ShapeTextInfo&gt;"/>
  <p:tag name="HTML_SHAPEINFO" val="&lt;ThreeDShapeInfo&gt;&lt;uuid val=&quot;{53EA1FF0-881C-4843-80DF-5D5E5AA46BDB}&quot;/&gt;&lt;isInvalidForFieldText val=&quot;0&quot;/&gt;&lt;Image&gt;&lt;filename val=&quot;C:\Users\User\AppData\Local\Temp\CP10972752640Session\CPTrustFolder10972752640\PPTImport1097228358531\data\asimages\{53EA1FF0-881C-4843-80DF-5D5E5AA46BDB}_41.png&quot;/&gt;&lt;left val=&quot;592&quot;/&gt;&lt;top val=&quot;254&quot;/&gt;&lt;width val=&quot;362&quot;/&gt;&lt;height val=&quot;256&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1&quot;/&gt;&lt;/TableIndex&gt;&lt;/ShapeTextInfo&gt;"/>
  <p:tag name="HTML_SHAPEINFO" val="&lt;ThreeDShapeInfo&gt;&lt;uuid val=&quot;{79FB4AAB-BC9B-4602-AECA-BE5823588CB6}&quot;/&gt;&lt;isInvalidForFieldText val=&quot;0&quot;/&gt;&lt;Image&gt;&lt;filename val=&quot;C:\Users\User\AppData\Local\Temp\CP10972752640Session\CPTrustFolder10972752640\PPTImport1097228358531\data\asimages\{79FB4AAB-BC9B-4602-AECA-BE5823588CB6}_41.png&quot;/&gt;&lt;left val=&quot;40&quot;/&gt;&lt;top val=&quot;538&quot;/&gt;&lt;width val=&quot;736&quot;/&gt;&lt;height val=&quot;84&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C0718F-CF21-4A7C-96B8-005E70111FC5}&quot;/&gt;&lt;isInvalidForFieldText val=&quot;0&quot;/&gt;&lt;Image&gt;&lt;filename val=&quot;C:\Users\User\AppData\Local\Temp\CP10972752640Session\CPTrustFolder10972752640\PPTImport1097228358531\data\asimages\{68C0718F-CF21-4A7C-96B8-005E70111FC5}_41.png&quot;/&gt;&lt;left val=&quot;727&quot;/&gt;&lt;top val=&quot;687&quot;/&gt;&lt;width val=&quot;226&quot;/&gt;&lt;height val=&quot;45&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FF49EA10-AE57-4756-A7FA-AC6B70208C5B}&quot;/&gt;&lt;isInvalidForFieldText val=&quot;0&quot;/&gt;&lt;Image&gt;&lt;filename val=&quot;C:\Users\User\AppData\Local\Temp\CP10972752640Session\CPTrustFolder10972752640\PPTImport1097228358531\data\asimages\{FF49EA10-AE57-4756-A7FA-AC6B70208C5B}_41.png&quot;/&gt;&lt;left val=&quot;0&quot;/&gt;&lt;top val=&quot;76&quot;/&gt;&lt;width val=&quot;961&quot;/&gt;&lt;height val=&quot;122&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0&quot;/&gt;&lt;lineCharCount val=&quot;12&quot;/&gt;&lt;lineCharCount val=&quot;26&quot;/&gt;&lt;lineCharCount val=&quot;17&quot;/&gt;&lt;lineCharCount val=&quot;35&quot;/&gt;&lt;lineCharCount val=&quot;1&quot;/&gt;&lt;/TableIndex&gt;&lt;/ShapeTextInfo&gt;"/>
  <p:tag name="HTML_SHAPEINFO" val="&lt;ThreeDShapeInfo&gt;&lt;uuid val=&quot;{0B52E99E-D681-48BD-8A3F-3F550599E024}&quot;/&gt;&lt;isInvalidForFieldText val=&quot;0&quot;/&gt;&lt;Image&gt;&lt;filename val=&quot;C:\Users\User\AppData\Local\Temp\CP10972752640Session\CPTrustFolder10972752640\PPTImport1097228358531\data\asimages\{0B52E99E-D681-48BD-8A3F-3F550599E024}_42.png&quot;/&gt;&lt;left val=&quot;32&quot;/&gt;&lt;top val=&quot;224&quot;/&gt;&lt;width val=&quot;480&quot;/&gt;&lt;height val=&quot;20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8&quot;/&gt;&lt;/TableIndex&gt;&lt;/ShapeTextInfo&gt;"/>
  <p:tag name="PRESENTER_DUMMYTAG" val="&lt;DummyForForceWrite&gt;&lt;/DummyForForceWrite&gt;"/>
  <p:tag name="HTML_SHAPEINFO" val="&lt;ThreeDShapeInfo&gt;&lt;uuid val=&quot;{1C43486E-CDA6-4C19-B15E-8A1C0CB8AD4A}&quot;/&gt;&lt;isInvalidForFieldText val=&quot;0&quot;/&gt;&lt;Image&gt;&lt;filename val=&quot;C:\Users\User\AppData\Local\Temp\CP10972752640Session\CPTrustFolder10972752640\PPTImport1097228358531\data\asimages\{1C43486E-CDA6-4C19-B15E-8A1C0CB8AD4A}_1.png&quot;/&gt;&lt;left val=&quot;71&quot;/&gt;&lt;top val=&quot;288&quot;/&gt;&lt;width val=&quot;817&quot;/&gt;&lt;height val=&quot;135&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3&quot;/&gt;&lt;lineCharCount val=&quot;51&quot;/&gt;&lt;lineCharCount val=&quot;35&quot;/&gt;&lt;lineCharCount val=&quot;40&quot;/&gt;&lt;lineCharCount val=&quot;39&quot;/&gt;&lt;/TableIndex&gt;&lt;/ShapeTextInfo&gt;"/>
  <p:tag name="HTML_SHAPEINFO" val="&lt;ThreeDShapeInfo&gt;&lt;uuid val=&quot;{1BBF62EC-7918-4532-917F-427FAC44D4F4}&quot;/&gt;&lt;isInvalidForFieldText val=&quot;0&quot;/&gt;&lt;Image&gt;&lt;filename val=&quot;C:\Users\User\AppData\Local\Temp\CP10972752640Session\CPTrustFolder10972752640\PPTImport1097228358531\data\asimages\{1BBF62EC-7918-4532-917F-427FAC44D4F4}_42.png&quot;/&gt;&lt;left val=&quot;491&quot;/&gt;&lt;top val=&quot;237&quot;/&gt;&lt;width val=&quot;446&quot;/&gt;&lt;height val=&quot;162&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14&quot;/&gt;&lt;lineCharCount val=&quot;10&quot;/&gt;&lt;lineCharCount val=&quot;9&quot;/&gt;&lt;/TableIndex&gt;&lt;/ShapeTextInfo&gt;"/>
  <p:tag name="HTML_SHAPEINFO" val="&lt;ThreeDShapeInfo&gt;&lt;uuid val=&quot;{B37CA6EA-D510-4DDB-86D3-8E983E0B7B70}&quot;/&gt;&lt;isInvalidForFieldText val=&quot;0&quot;/&gt;&lt;Image&gt;&lt;filename val=&quot;C:\Users\User\AppData\Local\Temp\CP10972752640Session\CPTrustFolder10972752640\PPTImport1097228358531\data\asimages\{B37CA6EA-D510-4DDB-86D3-8E983E0B7B70}_42.png&quot;/&gt;&lt;left val=&quot;720&quot;/&gt;&lt;top val=&quot;440&quot;/&gt;&lt;width val=&quot;208&quot;/&gt;&lt;height val=&quot;153&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F32D9D3-5387-450A-A832-0A3FF2232F4E}&quot;/&gt;&lt;isInvalidForFieldText val=&quot;0&quot;/&gt;&lt;Image&gt;&lt;filename val=&quot;C:\Users\User\AppData\Local\Temp\CP10972752640Session\CPTrustFolder10972752640\PPTImport1097228358531\data\asimages\{6F32D9D3-5387-450A-A832-0A3FF2232F4E}_42.png&quot;/&gt;&lt;left val=&quot;727&quot;/&gt;&lt;top val=&quot;687&quot;/&gt;&lt;width val=&quot;226&quot;/&gt;&lt;height val=&quot;45&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C16DAC0C-7336-412D-91A1-EBBB6D560377}&quot;/&gt;&lt;isInvalidForFieldText val=&quot;0&quot;/&gt;&lt;Image&gt;&lt;filename val=&quot;C:\Users\User\AppData\Local\Temp\CP10972752640Session\CPTrustFolder10972752640\PPTImport1097228358531\data\asimages\{C16DAC0C-7336-412D-91A1-EBBB6D560377}_42.png&quot;/&gt;&lt;left val=&quot;0&quot;/&gt;&lt;top val=&quot;76&quot;/&gt;&lt;width val=&quot;961&quot;/&gt;&lt;height val=&quot;122&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F837402-CE6E-4B9D-8917-80DA334E49C7}&quot;/&gt;&lt;isInvalidForFieldText val=&quot;0&quot;/&gt;&lt;Image&gt;&lt;filename val=&quot;C:\Users\User\AppData\Local\Temp\CP10972752640Session\CPTrustFolder10972752640\PPTImport1097228358531\data\asimages\{5F837402-CE6E-4B9D-8917-80DA334E49C7}_43.png&quot;/&gt;&lt;left val=&quot;0&quot;/&gt;&lt;top val=&quot;76&quot;/&gt;&lt;width val=&quot;961&quot;/&gt;&lt;height val=&quot;122&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A96325BE-694C-4001-85D5-EA1AE5E5178B}&quot;/&gt;&lt;isInvalidForFieldText val=&quot;0&quot;/&gt;&lt;Image&gt;&lt;filename val=&quot;C:\Users\User\AppData\Local\Temp\CP10972752640Session\CPTrustFolder10972752640\PPTImport1097228358531\data\asimages\{A96325BE-694C-4001-85D5-EA1AE5E5178B}_43.png&quot;/&gt;&lt;left val=&quot;40&quot;/&gt;&lt;top val=&quot;212&quot;/&gt;&lt;width val=&quot;871&quot;/&gt;&lt;height val=&quot;57&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2&quot;/&gt;&lt;lineCharCount val=&quot;23&quot;/&gt;&lt;lineCharCount val=&quot;43&quot;/&gt;&lt;lineCharCount val=&quot;15&quot;/&gt;&lt;/TableIndex&gt;&lt;/ShapeTextInfo&gt;"/>
  <p:tag name="HTML_SHAPEINFO" val="&lt;ThreeDShapeInfo&gt;&lt;uuid val=&quot;{E9F906F9-75FB-46C0-8935-4594D33EC3E1}&quot;/&gt;&lt;isInvalidForFieldText val=&quot;0&quot;/&gt;&lt;Image&gt;&lt;filename val=&quot;C:\Users\User\AppData\Local\Temp\CP10972752640Session\CPTrustFolder10972752640\PPTImport1097228358531\data\asimages\{E9F906F9-75FB-46C0-8935-4594D33EC3E1}_43.png&quot;/&gt;&lt;left val=&quot;44&quot;/&gt;&lt;top val=&quot;268&quot;/&gt;&lt;width val=&quot;868&quot;/&gt;&lt;height val=&quot;177&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460796-CE13-4423-82D4-36EDFD0F33A9}&quot;/&gt;&lt;isInvalidForFieldText val=&quot;0&quot;/&gt;&lt;Image&gt;&lt;filename val=&quot;C:\Users\User\AppData\Local\Temp\CP10972752640Session\CPTrustFolder10972752640\PPTImport1097228358531\data\asimages\{D7460796-CE13-4423-82D4-36EDFD0F33A9}_43.png&quot;/&gt;&lt;left val=&quot;727&quot;/&gt;&lt;top val=&quot;687&quot;/&gt;&lt;width val=&quot;226&quot;/&gt;&lt;height val=&quot;45&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2DE52E5F-D92B-4404-A5A1-C7DE218DD165}&quot;/&gt;&lt;isInvalidForFieldText val=&quot;0&quot;/&gt;&lt;Image&gt;&lt;filename val=&quot;C:\Users\User\AppData\Local\Temp\CP10972752640Session\CPTrustFolder10972752640\PPTImport1097228358531\data\asimages\{2DE52E5F-D92B-4404-A5A1-C7DE218DD165}_44.png&quot;/&gt;&lt;left val=&quot;0&quot;/&gt;&lt;top val=&quot;76&quot;/&gt;&lt;width val=&quot;961&quot;/&gt;&lt;height val=&quot;12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2EEA844D-941F-43BD-8F9C-AD9564DBC734}&quot;/&gt;&lt;isInvalidForFieldText val=&quot;0&quot;/&gt;&lt;Image&gt;&lt;filename val=&quot;C:\Users\User\AppData\Local\Temp\CP10972752640Session\CPTrustFolder10972752640\PPTImport1097228358531\data\asimages\{2EEA844D-941F-43BD-8F9C-AD9564DBC734}_1.png&quot;/&gt;&lt;left val=&quot;71&quot;/&gt;&lt;top val=&quot;491&quot;/&gt;&lt;width val=&quot;249&quot;/&gt;&lt;height val=&quot;93&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35&quot;/&gt;&lt;lineCharCount val=&quot;42&quot;/&gt;&lt;/TableIndex&gt;&lt;/ShapeTextInfo&gt;"/>
  <p:tag name="HTML_SHAPEINFO" val="&lt;ThreeDShapeInfo&gt;&lt;uuid val=&quot;{46C56079-C150-40F0-A3E2-85E2BF4211D3}&quot;/&gt;&lt;isInvalidForFieldText val=&quot;0&quot;/&gt;&lt;Image&gt;&lt;filename val=&quot;C:\Users\User\AppData\Local\Temp\CP10972752640Session\CPTrustFolder10972752640\PPTImport1097228358531\data\asimages\{46C56079-C150-40F0-A3E2-85E2BF4211D3}_44.png&quot;/&gt;&lt;left val=&quot;42&quot;/&gt;&lt;top val=&quot;212&quot;/&gt;&lt;width val=&quot;870&quot;/&gt;&lt;height val=&quot;415&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78918CA-5E6F-4520-B016-3115F0F56B19}&quot;/&gt;&lt;isInvalidForFieldText val=&quot;0&quot;/&gt;&lt;Image&gt;&lt;filename val=&quot;C:\Users\User\AppData\Local\Temp\CP10972752640Session\CPTrustFolder10972752640\PPTImport1097228358531\data\asimages\{478918CA-5E6F-4520-B016-3115F0F56B19}_44.png&quot;/&gt;&lt;left val=&quot;727&quot;/&gt;&lt;top val=&quot;687&quot;/&gt;&lt;width val=&quot;226&quot;/&gt;&lt;height val=&quot;4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D8EDD8A5-9E5E-4C1B-BDA5-36F83D9E70F9}&quot;/&gt;&lt;isInvalidForFieldText val=&quot;0&quot;/&gt;&lt;Image&gt;&lt;filename val=&quot;C:\Users\User\AppData\Local\Temp\CP10972752640Session\CPTrustFolder10972752640\PPTImport1097228358531\data\asimages\{D8EDD8A5-9E5E-4C1B-BDA5-36F83D9E70F9}_45.png&quot;/&gt;&lt;left val=&quot;0&quot;/&gt;&lt;top val=&quot;76&quot;/&gt;&lt;width val=&quot;961&quot;/&gt;&lt;height val=&quot;122&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9&quot;/&gt;&lt;/TableIndex&gt;&lt;/ShapeTextInfo&gt;"/>
  <p:tag name="HTML_SHAPEINFO" val="&lt;ThreeDShapeInfo&gt;&lt;uuid val=&quot;{3F318739-4855-499B-93F9-3F60753856E3}&quot;/&gt;&lt;isInvalidForFieldText val=&quot;0&quot;/&gt;&lt;Image&gt;&lt;filename val=&quot;C:\Users\User\AppData\Local\Temp\CP10972752640Session\CPTrustFolder10972752640\PPTImport1097228358531\data\asimages\{3F318739-4855-499B-93F9-3F60753856E3}_45.png&quot;/&gt;&lt;left val=&quot;653&quot;/&gt;&lt;top val=&quot;223&quot;/&gt;&lt;width val=&quot;203&quot;/&gt;&lt;height val=&quot;8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9&quot;/&gt;&lt;/TableIndex&gt;&lt;/ShapeTextInfo&gt;"/>
  <p:tag name="HTML_SHAPEINFO" val="&lt;ThreeDShapeInfo&gt;&lt;uuid val=&quot;{438AAC69-CD73-453C-9253-39C9031FC93E}&quot;/&gt;&lt;isInvalidForFieldText val=&quot;0&quot;/&gt;&lt;Image&gt;&lt;filename val=&quot;C:\Users\User\AppData\Local\Temp\CP10972752640Session\CPTrustFolder10972752640\PPTImport1097228358531\data\asimages\{438AAC69-CD73-453C-9253-39C9031FC93E}_45.png&quot;/&gt;&lt;left val=&quot;653&quot;/&gt;&lt;top val=&quot;355&quot;/&gt;&lt;width val=&quot;203&quot;/&gt;&lt;height val=&quot;89&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0&quot;/&gt;&lt;/TableIndex&gt;&lt;/ShapeTextInfo&gt;"/>
  <p:tag name="HTML_SHAPEINFO" val="&lt;ThreeDShapeInfo&gt;&lt;uuid val=&quot;{EB931202-2506-4ECD-8CE7-F0BDEDFD9D35}&quot;/&gt;&lt;isInvalidForFieldText val=&quot;0&quot;/&gt;&lt;Image&gt;&lt;filename val=&quot;C:\Users\User\AppData\Local\Temp\CP10972752640Session\CPTrustFolder10972752640\PPTImport1097228358531\data\asimages\{EB931202-2506-4ECD-8CE7-F0BDEDFD9D35}_45.png&quot;/&gt;&lt;left val=&quot;653&quot;/&gt;&lt;top val=&quot;488&quot;/&gt;&lt;width val=&quot;247&quot;/&gt;&lt;height val=&quot;8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F537E58-6292-4736-857F-DE61210870C6}&quot;/&gt;&lt;isInvalidForFieldText val=&quot;0&quot;/&gt;&lt;Image&gt;&lt;filename val=&quot;C:\Users\User\AppData\Local\Temp\CP10972752640Session\CPTrustFolder10972752640\PPTImport1097228358531\data\asimages\{3F537E58-6292-4736-857F-DE61210870C6}_45.png&quot;/&gt;&lt;left val=&quot;727&quot;/&gt;&lt;top val=&quot;687&quot;/&gt;&lt;width val=&quot;226&quot;/&gt;&lt;height val=&quot;4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C1DE0ECB-E20F-4912-B85E-5FDEA9F75E55}&quot;/&gt;&lt;isInvalidForFieldText val=&quot;0&quot;/&gt;&lt;Image&gt;&lt;filename val=&quot;C:\Users\User\AppData\Local\Temp\CP10972752640Session\CPTrustFolder10972752640\PPTImport1097228358531\data\asimages\{C1DE0ECB-E20F-4912-B85E-5FDEA9F75E55}_46.png&quot;/&gt;&lt;left val=&quot;0&quot;/&gt;&lt;top val=&quot;278&quot;/&gt;&lt;width val=&quot;961&quot;/&gt;&lt;height val=&quot;202&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D257A5D-A2A2-45B5-A978-4F9394CBCA49}&quot;/&gt;&lt;isInvalidForFieldText val=&quot;0&quot;/&gt;&lt;Image&gt;&lt;filename val=&quot;C:\Users\User\AppData\Local\Temp\CP10972752640Session\CPTrustFolder10972752640\PPTImport1097228358531\data\asimages\{AD257A5D-A2A2-45B5-A978-4F9394CBCA49}_46.png&quot;/&gt;&lt;left val=&quot;727&quot;/&gt;&lt;top val=&quot;687&quot;/&gt;&lt;width val=&quot;226&quot;/&gt;&lt;height val=&quot;4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48B67171-F09C-45A9-8751-03B06DBFFEDF}&quot;/&gt;&lt;isInvalidForFieldText val=&quot;0&quot;/&gt;&lt;Image&gt;&lt;filename val=&quot;C:\Users\User\AppData\Local\Temp\CP10972752640Session\CPTrustFolder10972752640\PPTImport1097228358531\data\asimages\{48B67171-F09C-45A9-8751-03B06DBFFEDF}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94DF260-89A6-41C0-9052-12D5A5D24782}&quot;/&gt;&lt;isInvalidForFieldText val=&quot;0&quot;/&gt;&lt;Image&gt;&lt;filename val=&quot;C:\Users\User\AppData\Local\Temp\CP10972752640Session\CPTrustFolder10972752640\PPTImport1097228358531\data\asimages\{994DF260-89A6-41C0-9052-12D5A5D24782}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2&quot;/&gt;&lt;lineCharCount val=&quot;22&quot;/&gt;&lt;lineCharCount val=&quot;48&quot;/&gt;&lt;lineCharCount val=&quot;46&quot;/&gt;&lt;lineCharCount val=&quot;51&quot;/&gt;&lt;/TableIndex&gt;&lt;/ShapeTextInfo&gt;"/>
  <p:tag name="HTML_SHAPEINFO" val="&lt;ThreeDShapeInfo&gt;&lt;uuid val=&quot;{79C236B9-2438-45D5-ADE6-C18DA0DB2B4B}&quot;/&gt;&lt;isInvalidForFieldText val=&quot;0&quot;/&gt;&lt;Image&gt;&lt;filename val=&quot;C:\Users\User\AppData\Local\Temp\CP10972752640Session\CPTrustFolder10972752640\PPTImport1097228358531\data\asimages\{79C236B9-2438-45D5-ADE6-C18DA0DB2B4B}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07B9CF3-8537-4289-A616-FC5A5ABA57F9}&quot;/&gt;&lt;isInvalidForFieldText val=&quot;0&quot;/&gt;&lt;Image&gt;&lt;filename val=&quot;C:\Users\User\AppData\Local\Temp\CP10972752640Session\CPTrustFolder10972752640\PPTImport1097228358531\data\asimages\{D07B9CF3-8537-4289-A616-FC5A5ABA57F9}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BE28D59-9EAA-46A5-8D9F-EA72C09F214A}&quot;/&gt;&lt;isInvalidForFieldText val=&quot;0&quot;/&gt;&lt;Image&gt;&lt;filename val=&quot;C:\Users\User\AppData\Local\Temp\CP10972752640Session\CPTrustFolder10972752640\PPTImport1097228358531\data\asimages\{4BE28D59-9EAA-46A5-8D9F-EA72C09F214A}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1&quot;/&gt;&lt;lineCharCount val=&quot;55&quot;/&gt;&lt;lineCharCount val=&quot;55&quot;/&gt;&lt;lineCharCount val=&quot;21&quot;/&gt;&lt;lineCharCount val=&quot;71&quot;/&gt;&lt;lineCharCount val=&quot;29&quot;/&gt;&lt;lineCharCount val=&quot;63&quot;/&gt;&lt;lineCharCount val=&quot;13&quot;/&gt;&lt;lineCharCount val=&quot;70&quot;/&gt;&lt;lineCharCount val=&quot;68&quot;/&gt;&lt;lineCharCount val=&quot;70&quot;/&gt;&lt;lineCharCount val=&quot;54&quot;/&gt;&lt;/TableIndex&gt;&lt;/ShapeTextInfo&gt;"/>
  <p:tag name="HTML_SHAPEINFO" val="&lt;ThreeDShapeInfo&gt;&lt;uuid val=&quot;{9F690082-989E-4814-A2A5-E0B502EBCFC7}&quot;/&gt;&lt;isInvalidForFieldText val=&quot;0&quot;/&gt;&lt;Image&gt;&lt;filename val=&quot;C:\Users\User\AppData\Local\Temp\CP10972752640Session\CPTrustFolder10972752640\PPTImport1097228358531\data\asimages\{9F690082-989E-4814-A2A5-E0B502EBCFC7}_3.png&quot;/&gt;&lt;left val=&quot;42&quot;/&gt;&lt;top val=&quot;212&quot;/&gt;&lt;width val=&quot;869&quot;/&gt;&lt;height val=&quot;43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31226B-8A8D-46DC-B2A4-14E90EF7DDBE}&quot;/&gt;&lt;isInvalidForFieldText val=&quot;0&quot;/&gt;&lt;Image&gt;&lt;filename val=&quot;C:\Users\User\AppData\Local\Temp\CP10972752640Session\CPTrustFolder10972752640\PPTImport1097228358531\data\asimages\{3E31226B-8A8D-46DC-B2A4-14E90EF7DDBE}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046D6850-91E7-41FD-84AA-45BB2B55DB94}&quot;/&gt;&lt;isInvalidForFieldText val=&quot;0&quot;/&gt;&lt;Image&gt;&lt;filename val=&quot;C:\Users\User\AppData\Local\Temp\CP10972752640Session\CPTrustFolder10972752640\PPTImport1097228358531\data\asimages\{046D6850-91E7-41FD-84AA-45BB2B55DB94}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27&quot;/&gt;&lt;lineCharCount val=&quot;40&quot;/&gt;&lt;lineCharCount val=&quot;34&quot;/&gt;&lt;lineCharCount val=&quot;23&quot;/&gt;&lt;/TableIndex&gt;&lt;/ShapeTextInfo&gt;"/>
  <p:tag name="HTML_SHAPEINFO" val="&lt;ThreeDShapeInfo&gt;&lt;uuid val=&quot;{C0CAE2F2-1324-424C-B716-2B8471D0ADEB}&quot;/&gt;&lt;isInvalidForFieldText val=&quot;0&quot;/&gt;&lt;Image&gt;&lt;filename val=&quot;C:\Users\User\AppData\Local\Temp\CP10972752640Session\CPTrustFolder10972752640\PPTImport1097228358531\data\asimages\{C0CAE2F2-1324-424C-B716-2B8471D0ADEB}_4.png&quot;/&gt;&lt;left val=&quot;42&quot;/&gt;&lt;top val=&quot;212&quot;/&gt;&lt;width val=&quot;870&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E41DDE6-BB06-4979-A877-25B203C6B795}&quot;/&gt;&lt;isInvalidForFieldText val=&quot;0&quot;/&gt;&lt;Image&gt;&lt;filename val=&quot;C:\Users\User\AppData\Local\Temp\CP10972752640Session\CPTrustFolder10972752640\PPTImport1097228358531\data\asimages\{6E41DDE6-BB06-4979-A877-25B203C6B795}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78AE9C91-A5A7-4257-B0A2-C234CB81DC9D}&quot;/&gt;&lt;isInvalidForFieldText val=&quot;0&quot;/&gt;&lt;Image&gt;&lt;filename val=&quot;C:\Users\User\AppData\Local\Temp\CP10972752640Session\CPTrustFolder10972752640\PPTImport1097228358531\data\asimages\{78AE9C91-A5A7-4257-B0A2-C234CB81DC9D}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3B28DAC9-9416-4AC7-AE9F-812856300366}&quot;/&gt;&lt;isInvalidForFieldText val=&quot;0&quot;/&gt;&lt;Image&gt;&lt;filename val=&quot;C:\Users\User\AppData\Local\Temp\CP10972752640Session\CPTrustFolder10972752640\PPTImport1097228358531\data\asimages\{3B28DAC9-9416-4AC7-AE9F-812856300366}_5.png&quot;/&gt;&lt;left val=&quot;40&quot;/&gt;&lt;top val=&quot;212&quot;/&gt;&lt;width val=&quot;871&quot;/&gt;&lt;height val=&quot;6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DD41979-6CAA-46C3-922A-6CF05C38B45E}&quot;/&gt;&lt;isInvalidForFieldText val=&quot;0&quot;/&gt;&lt;Image&gt;&lt;filename val=&quot;C:\Users\User\AppData\Local\Temp\CP10972752640Session\CPTrustFolder10972752640\PPTImport1097228358531\data\asimages\{CDD41979-6CAA-46C3-922A-6CF05C38B45E}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9&quot;/&gt;&lt;lineCharCount val=&quot;1&quot;/&gt;&lt;lineCharCount val=&quot;47&quot;/&gt;&lt;lineCharCount val=&quot;1&quot;/&gt;&lt;lineCharCount val=&quot;36&quot;/&gt;&lt;/TableIndex&gt;&lt;/ShapeTextInfo&gt;"/>
  <p:tag name="HTML_SHAPEINFO" val="&lt;ThreeDShapeInfo&gt;&lt;uuid val=&quot;{E2FBEDB4-140D-43CA-91E3-51990DE9CD8B}&quot;/&gt;&lt;isInvalidForFieldText val=&quot;0&quot;/&gt;&lt;Image&gt;&lt;filename val=&quot;C:\Users\User\AppData\Local\Temp\CP10972752640Session\CPTrustFolder10972752640\PPTImport1097228358531\data\asimages\{E2FBEDB4-140D-43CA-91E3-51990DE9CD8B}_5.png&quot;/&gt;&lt;left val=&quot;43&quot;/&gt;&lt;top val=&quot;274&quot;/&gt;&lt;width val=&quot;878&quot;/&gt;&lt;height val=&quot;16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31B5137-809B-46A4-B38A-CEB389E26D61}&quot;/&gt;&lt;isInvalidForFieldText val=&quot;0&quot;/&gt;&lt;Image&gt;&lt;filename val=&quot;C:\Users\User\AppData\Local\Temp\CP10972752640Session\CPTrustFolder10972752640\PPTImport1097228358531\data\asimages\{D31B5137-809B-46A4-B38A-CEB389E26D61}_6.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 name="HTML_SHAPEINFO" val="&lt;ThreeDShapeInfo&gt;&lt;uuid val=&quot;{3F3FE0C7-6C25-4AC1-AE40-F1A2F6204A6D}&quot;/&gt;&lt;isInvalidForFieldText val=&quot;0&quot;/&gt;&lt;Image&gt;&lt;filename val=&quot;C:\Users\User\AppData\Local\Temp\CP10972752640Session\CPTrustFolder10972752640\PPTImport1097228358531\data\asimages\{3F3FE0C7-6C25-4AC1-AE40-F1A2F6204A6D}_6.png&quot;/&gt;&lt;left val=&quot;40&quot;/&gt;&lt;top val=&quot;212&quot;/&gt;&lt;width val=&quot;871&quot;/&gt;&lt;height val=&quot;5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1&quot;/&gt;&lt;lineCharCount val=&quot;61&quot;/&gt;&lt;lineCharCount val=&quot;60&quot;/&gt;&lt;lineCharCount val=&quot;63&quot;/&gt;&lt;lineCharCount val=&quot;12&quot;/&gt;&lt;/TableIndex&gt;&lt;/ShapeTextInfo&gt;"/>
  <p:tag name="HTML_SHAPEINFO" val="&lt;ThreeDShapeInfo&gt;&lt;uuid val=&quot;{7C8DAA32-7D2D-40BE-ACD0-6A7E3507098B}&quot;/&gt;&lt;isInvalidForFieldText val=&quot;0&quot;/&gt;&lt;Image&gt;&lt;filename val=&quot;C:\Users\User\AppData\Local\Temp\CP10972752640Session\CPTrustFolder10972752640\PPTImport1097228358531\data\asimages\{7C8DAA32-7D2D-40BE-ACD0-6A7E3507098B}_6.png&quot;/&gt;&lt;left val=&quot;41&quot;/&gt;&lt;top val=&quot;250&quot;/&gt;&lt;width val=&quot;871&quot;/&gt;&lt;height val=&quot;19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FCE0C86-13CA-4119-9FAF-970694F15058}&quot;/&gt;&lt;isInvalidForFieldText val=&quot;0&quot;/&gt;&lt;Image&gt;&lt;filename val=&quot;C:\Users\User\AppData\Local\Temp\CP10972752640Session\CPTrustFolder10972752640\PPTImport1097228358531\data\asimages\{AFCE0C86-13CA-4119-9FAF-970694F15058}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A58755E6-FD92-464E-827A-5CC8C83DF407}&quot;/&gt;&lt;isInvalidForFieldText val=&quot;0&quot;/&gt;&lt;Image&gt;&lt;filename val=&quot;C:\Users\User\AppData\Local\Temp\CP10972752640Session\CPTrustFolder10972752640\PPTImport1097228358531\data\asimages\{A58755E6-FD92-464E-827A-5CC8C83DF407}_7.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7&quot;/&gt;&lt;lineCharCount val=&quot;71&quot;/&gt;&lt;lineCharCount val=&quot;52&quot;/&gt;&lt;/TableIndex&gt;&lt;/ShapeTextInfo&gt;"/>
  <p:tag name="HTML_SHAPEINFO" val="&lt;ThreeDShapeInfo&gt;&lt;uuid val=&quot;{B662871A-6872-48B4-9DA4-0ECD5A5E7E1D}&quot;/&gt;&lt;isInvalidForFieldText val=&quot;0&quot;/&gt;&lt;Image&gt;&lt;filename val=&quot;C:\Users\User\AppData\Local\Temp\CP10972752640Session\CPTrustFolder10972752640\PPTImport1097228358531\data\asimages\{B662871A-6872-48B4-9DA4-0ECD5A5E7E1D}_7.png&quot;/&gt;&lt;left val=&quot;42&quot;/&gt;&lt;top val=&quot;212&quot;/&gt;&lt;width val=&quot;878&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03A50ED-31B9-4A2A-AFCD-3B880DB539BF}&quot;/&gt;&lt;isInvalidForFieldText val=&quot;0&quot;/&gt;&lt;Image&gt;&lt;filename val=&quot;C:\Users\User\AppData\Local\Temp\CP10972752640Session\CPTrustFolder10972752640\PPTImport1097228358531\data\asimages\{003A50ED-31B9-4A2A-AFCD-3B880DB539BF}_7.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F1DEACD1-936E-4618-8DA0-3A5DAAD39C6E}&quot;/&gt;&lt;isInvalidForFieldText val=&quot;0&quot;/&gt;&lt;Image&gt;&lt;filename val=&quot;C:\Users\User\AppData\Local\Temp\CP10972752640Session\CPTrustFolder10972752640\PPTImport1097228358531\data\asimages\{F1DEACD1-936E-4618-8DA0-3A5DAAD39C6E}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49&quot;/&gt;&lt;/TableIndex&gt;&lt;/ShapeTextInfo&gt;"/>
  <p:tag name="HTML_SHAPEINFO" val="&lt;ThreeDShapeInfo&gt;&lt;uuid val=&quot;{5F33E345-7BBA-4A3C-9B3F-39B6EBA1416B}&quot;/&gt;&lt;isInvalidForFieldText val=&quot;0&quot;/&gt;&lt;Image&gt;&lt;filename val=&quot;C:\Users\User\AppData\Local\Temp\CP10972752640Session\CPTrustFolder10972752640\PPTImport1097228358531\data\asimages\{5F33E345-7BBA-4A3C-9B3F-39B6EBA1416B}_8.png&quot;/&gt;&lt;left val=&quot;40&quot;/&gt;&lt;top val=&quot;212&quot;/&gt;&lt;width val=&quot;871&quot;/&gt;&lt;height val=&quot;8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61&quot;/&gt;&lt;lineCharCount val=&quot;18&quot;/&gt;&lt;/TableIndex&gt;&lt;/ShapeTextInfo&gt;"/>
  <p:tag name="HTML_SHAPEINFO" val="&lt;ThreeDShapeInfo&gt;&lt;uuid val=&quot;{545F2A28-B351-4E8E-817A-66862C85C953}&quot;/&gt;&lt;isInvalidForFieldText val=&quot;0&quot;/&gt;&lt;Image&gt;&lt;filename val=&quot;C:\Users\User\AppData\Local\Temp\CP10972752640Session\CPTrustFolder10972752640\PPTImport1097228358531\data\asimages\{545F2A28-B351-4E8E-817A-66862C85C953}_8.png&quot;/&gt;&lt;left val=&quot;46&quot;/&gt;&lt;top val=&quot;284&quot;/&gt;&lt;width val=&quot;867&quot;/&gt;&lt;height val=&quot;12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99CE238-68F0-46DB-AE2D-61726BD12CE5}&quot;/&gt;&lt;isInvalidForFieldText val=&quot;0&quot;/&gt;&lt;Image&gt;&lt;filename val=&quot;C:\Users\User\AppData\Local\Temp\CP10972752640Session\CPTrustFolder10972752640\PPTImport1097228358531\data\asimages\{499CE238-68F0-46DB-AE2D-61726BD12CE5}_8.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35CD929A-C705-4FE9-AFD0-6167D6D85A46}&quot;/&gt;&lt;isInvalidForFieldText val=&quot;0&quot;/&gt;&lt;Image&gt;&lt;filename val=&quot;C:\Users\User\AppData\Local\Temp\CP10972752640Session\CPTrustFolder10972752640\PPTImport1097228358531\data\asimages\{35CD929A-C705-4FE9-AFD0-6167D6D85A46}_9.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15&quot;/&gt;&lt;/TableIndex&gt;&lt;/ShapeTextInfo&gt;"/>
  <p:tag name="HTML_SHAPEINFO" val="&lt;ThreeDShapeInfo&gt;&lt;uuid val=&quot;{65EDA366-B4E2-4156-ACC2-35B2F14F84D2}&quot;/&gt;&lt;isInvalidForFieldText val=&quot;0&quot;/&gt;&lt;Image&gt;&lt;filename val=&quot;C:\Users\User\AppData\Local\Temp\CP10972752640Session\CPTrustFolder10972752640\PPTImport1097228358531\data\asimages\{65EDA366-B4E2-4156-ACC2-35B2F14F84D2}_9.png&quot;/&gt;&lt;left val=&quot;40&quot;/&gt;&lt;top val=&quot;212&quot;/&gt;&lt;width val=&quot;871&quot;/&gt;&lt;height val=&quot;8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6&quot;/&gt;&lt;lineCharCount val=&quot;67&quot;/&gt;&lt;lineCharCount val=&quot;18&quot;/&gt;&lt;lineCharCount val=&quot;68&quot;/&gt;&lt;lineCharCount val=&quot;61&quot;/&gt;&lt;lineCharCount val=&quot;14&quot;/&gt;&lt;/TableIndex&gt;&lt;/ShapeTextInfo&gt;"/>
  <p:tag name="HTML_SHAPEINFO" val="&lt;ThreeDShapeInfo&gt;&lt;uuid val=&quot;{8F81C778-4CCD-4487-B349-FB100FBD3AF0}&quot;/&gt;&lt;isInvalidForFieldText val=&quot;0&quot;/&gt;&lt;Image&gt;&lt;filename val=&quot;C:\Users\User\AppData\Local\Temp\CP10972752640Session\CPTrustFolder10972752640\PPTImport1097228358531\data\asimages\{8F81C778-4CCD-4487-B349-FB100FBD3AF0}_9.png&quot;/&gt;&lt;left val=&quot;42&quot;/&gt;&lt;top val=&quot;312&quot;/&gt;&lt;width val=&quot;872&quot;/&gt;&lt;height val=&quot;237&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F7770E5-8CFC-42D2-8C6B-DE2AEECDF4C5}&quot;/&gt;&lt;isInvalidForFieldText val=&quot;0&quot;/&gt;&lt;Image&gt;&lt;filename val=&quot;C:\Users\User\AppData\Local\Temp\CP10972752640Session\CPTrustFolder10972752640\PPTImport1097228358531\data\asimages\{BF7770E5-8CFC-42D2-8C6B-DE2AEECDF4C5}_9.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30022872-BC65-4717-AF61-5B6EF9CB206F}&quot;/&gt;&lt;isInvalidForFieldText val=&quot;0&quot;/&gt;&lt;Image&gt;&lt;filename val=&quot;C:\Users\User\AppData\Local\Temp\CP10972752640Session\CPTrustFolder10972752640\PPTImport1097228358531\data\asimages\{30022872-BC65-4717-AF61-5B6EF9CB206F}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19&quot;/&gt;&lt;/TableIndex&gt;&lt;/ShapeTextInfo&gt;"/>
  <p:tag name="HTML_SHAPEINFO" val="&lt;ThreeDShapeInfo&gt;&lt;uuid val=&quot;{C3E663B1-60EC-4DF0-AA51-AD7C6F28CAB9}&quot;/&gt;&lt;isInvalidForFieldText val=&quot;0&quot;/&gt;&lt;Image&gt;&lt;filename val=&quot;C:\Users\User\AppData\Local\Temp\CP10972752640Session\CPTrustFolder10972752640\PPTImport1097228358531\data\asimages\{C3E663B1-60EC-4DF0-AA51-AD7C6F28CAB9}_10.png&quot;/&gt;&lt;left val=&quot;42&quot;/&gt;&lt;top val=&quot;431&quot;/&gt;&lt;width val=&quot;878&quot;/&gt;&lt;height val=&quot;8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63&quot;/&gt;&lt;lineCharCount val=&quot;14&quot;/&gt;&lt;/TableIndex&gt;&lt;/ShapeTextInfo&gt;"/>
  <p:tag name="HTML_SHAPEINFO" val="&lt;ThreeDShapeInfo&gt;&lt;uuid val=&quot;{C0CA6186-9241-4DC2-83F7-9DCF5D1B65EC}&quot;/&gt;&lt;isInvalidForFieldText val=&quot;0&quot;/&gt;&lt;Image&gt;&lt;filename val=&quot;C:\Users\User\AppData\Local\Temp\CP10972752640Session\CPTrustFolder10972752640\PPTImport1097228358531\data\asimages\{C0CA6186-9241-4DC2-83F7-9DCF5D1B65EC}_10.png&quot;/&gt;&lt;left val=&quot;43&quot;/&gt;&lt;top val=&quot;500&quot;/&gt;&lt;width val=&quot;871&quot;/&gt;&lt;height val=&quot;12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140516-071B-46DA-A682-0109418EB3A6}&quot;/&gt;&lt;isInvalidForFieldText val=&quot;0&quot;/&gt;&lt;Image&gt;&lt;filename val=&quot;C:\Users\User\AppData\Local\Temp\CP10972752640Session\CPTrustFolder10972752640\PPTImport1097228358531\data\asimages\{E5140516-071B-46DA-A682-0109418EB3A6}_10.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05A5445-3E37-4CE3-9488-9901D2668864}&quot;/&gt;&lt;isInvalidForFieldText val=&quot;0&quot;/&gt;&lt;Image&gt;&lt;filename val=&quot;C:\Users\User\AppData\Local\Temp\CP10972752640Session\CPTrustFolder10972752640\PPTImport1097228358531\data\asimages\{005A5445-3E37-4CE3-9488-9901D2668864}_11.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5&quot;/&gt;&lt;lineCharCount val=&quot;63&quot;/&gt;&lt;lineCharCount val=&quot;63&quot;/&gt;&lt;lineCharCount val=&quot;32&quot;/&gt;&lt;lineCharCount val=&quot;1&quot;/&gt;&lt;lineCharCount val=&quot;70&quot;/&gt;&lt;lineCharCount val=&quot;6&quot;/&gt;&lt;/TableIndex&gt;&lt;/ShapeTextInfo&gt;"/>
  <p:tag name="HTML_SHAPEINFO" val="&lt;ThreeDShapeInfo&gt;&lt;uuid val=&quot;{D3015EA1-A5A7-472F-90A8-DD66FBECD58B}&quot;/&gt;&lt;isInvalidForFieldText val=&quot;0&quot;/&gt;&lt;Image&gt;&lt;filename val=&quot;C:\Users\User\AppData\Local\Temp\CP10972752640Session\CPTrustFolder10972752640\PPTImport1097228358531\data\asimages\{D3015EA1-A5A7-472F-90A8-DD66FBECD58B}_11.png&quot;/&gt;&lt;left val=&quot;61&quot;/&gt;&lt;top val=&quot;217&quot;/&gt;&lt;width val=&quot;850&quot;/&gt;&lt;height val=&quot;26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5CA8293-6920-4E5C-B342-054E77F39829}&quot;/&gt;&lt;isInvalidForFieldText val=&quot;0&quot;/&gt;&lt;Image&gt;&lt;filename val=&quot;C:\Users\User\AppData\Local\Temp\CP10972752640Session\CPTrustFolder10972752640\PPTImport1097228358531\data\asimages\{35CA8293-6920-4E5C-B342-054E77F39829}_11.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FFFF5E05-E863-4BD7-83FB-93E710C2977D}&quot;/&gt;&lt;isInvalidForFieldText val=&quot;0&quot;/&gt;&lt;Image&gt;&lt;filename val=&quot;C:\Users\User\AppData\Local\Temp\CP10972752640Session\CPTrustFolder10972752640\PPTImport1097228358531\data\asimages\{FFFF5E05-E863-4BD7-83FB-93E710C2977D}_12.png&quot;/&gt;&lt;left val=&quot;0&quot;/&gt;&lt;top val=&quot;75&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74812325-280C-4E1C-8D2B-B27CAE159A31}&quot;/&gt;&lt;isInvalidForFieldText val=&quot;0&quot;/&gt;&lt;Image&gt;&lt;filename val=&quot;C:\Users\User\AppData\Local\Temp\CP10972752640Session\CPTrustFolder10972752640\PPTImport1097228358531\data\asimages\{74812325-280C-4E1C-8D2B-B27CAE159A31}_12.png&quot;/&gt;&lt;left val=&quot;40&quot;/&gt;&lt;top val=&quot;212&quot;/&gt;&lt;width val=&quot;871&quot;/&gt;&lt;height val=&quot;5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57&quot;/&gt;&lt;lineCharCount val=&quot;55&quot;/&gt;&lt;/TableIndex&gt;&lt;/ShapeTextInfo&gt;"/>
  <p:tag name="HTML_SHAPEINFO" val="&lt;ThreeDShapeInfo&gt;&lt;uuid val=&quot;{08FC35B6-B1B7-405E-A246-33D2DC809892}&quot;/&gt;&lt;isInvalidForFieldText val=&quot;0&quot;/&gt;&lt;Image&gt;&lt;filename val=&quot;C:\Users\User\AppData\Local\Temp\CP10972752640Session\CPTrustFolder10972752640\PPTImport1097228358531\data\asimages\{08FC35B6-B1B7-405E-A246-33D2DC809892}_12.png&quot;/&gt;&lt;left val=&quot;44&quot;/&gt;&lt;top val=&quot;263&quot;/&gt;&lt;width val=&quot;868&quot;/&gt;&lt;height val=&quot;137&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F6F56EF-4136-4657-B057-9EA7E5D10A46}&quot;/&gt;&lt;isInvalidForFieldText val=&quot;0&quot;/&gt;&lt;Image&gt;&lt;filename val=&quot;C:\Users\User\AppData\Local\Temp\CP10972752640Session\CPTrustFolder10972752640\PPTImport1097228358531\data\asimages\{7F6F56EF-4136-4657-B057-9EA7E5D10A46}_12.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E4F5E591-1695-46D8-BB6F-E9888A6C7027}&quot;/&gt;&lt;isInvalidForFieldText val=&quot;0&quot;/&gt;&lt;Image&gt;&lt;filename val=&quot;C:\Users\User\AppData\Local\Temp\CP10972752640Session\CPTrustFolder10972752640\PPTImport1097228358531\data\asimages\{E4F5E591-1695-46D8-BB6F-E9888A6C7027}_13.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71&quot;/&gt;&lt;lineCharCount val=&quot;61&quot;/&gt;&lt;lineCharCount val=&quot;67&quot;/&gt;&lt;lineCharCount val=&quot;67&quot;/&gt;&lt;lineCharCount val=&quot;68&quot;/&gt;&lt;lineCharCount val=&quot;24&quot;/&gt;&lt;/TableIndex&gt;&lt;/ShapeTextInfo&gt;"/>
  <p:tag name="HTML_SHAPEINFO" val="&lt;ThreeDShapeInfo&gt;&lt;uuid val=&quot;{61013979-3FD9-4316-A9CC-441C44EEF192}&quot;/&gt;&lt;isInvalidForFieldText val=&quot;0&quot;/&gt;&lt;Image&gt;&lt;filename val=&quot;C:\Users\User\AppData\Local\Temp\CP10972752640Session\CPTrustFolder10972752640\PPTImport1097228358531\data\asimages\{61013979-3FD9-4316-A9CC-441C44EEF192}_13.png&quot;/&gt;&lt;left val=&quot;41&quot;/&gt;&lt;top val=&quot;206&quot;/&gt;&lt;width val=&quot;883&quot;/&gt;&lt;height val=&quot;26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8D241B3-E906-4D7E-8E2C-A282D1452C58}&quot;/&gt;&lt;isInvalidForFieldText val=&quot;0&quot;/&gt;&lt;Image&gt;&lt;filename val=&quot;C:\Users\User\AppData\Local\Temp\CP10972752640Session\CPTrustFolder10972752640\PPTImport1097228358531\data\asimages\{C8D241B3-E906-4D7E-8E2C-A282D1452C58}_13.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2A3081AC-0933-492B-AFB6-38E5E5B52D2E}&quot;/&gt;&lt;isInvalidForFieldText val=&quot;0&quot;/&gt;&lt;Image&gt;&lt;filename val=&quot;C:\Users\User\AppData\Local\Temp\CP10972752640Session\CPTrustFolder10972752640\PPTImport1097228358531\data\asimages\{2A3081AC-0933-492B-AFB6-38E5E5B52D2E}_14.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25&quot;/&gt;&lt;lineCharCount val=&quot;41&quot;/&gt;&lt;lineCharCount val=&quot;22&quot;/&gt;&lt;lineCharCount val=&quot;29&quot;/&gt;&lt;/TableIndex&gt;&lt;/ShapeTextInfo&gt;"/>
  <p:tag name="HTML_SHAPEINFO" val="&lt;ThreeDShapeInfo&gt;&lt;uuid val=&quot;{021D79DF-C1A9-4C20-9E6B-F140B1E27251}&quot;/&gt;&lt;isInvalidForFieldText val=&quot;0&quot;/&gt;&lt;Image&gt;&lt;filename val=&quot;C:\Users\User\AppData\Local\Temp\CP10972752640Session\CPTrustFolder10972752640\PPTImport1097228358531\data\asimages\{021D79DF-C1A9-4C20-9E6B-F140B1E27251}_14.png&quot;/&gt;&lt;left val=&quot;42&quot;/&gt;&lt;top val=&quot;212&quot;/&gt;&lt;width val=&quot;870&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93CA324-D44A-46CC-A42C-0B226567DC09}&quot;/&gt;&lt;isInvalidForFieldText val=&quot;0&quot;/&gt;&lt;Image&gt;&lt;filename val=&quot;C:\Users\User\AppData\Local\Temp\CP10972752640Session\CPTrustFolder10972752640\PPTImport1097228358531\data\asimages\{493CA324-D44A-46CC-A42C-0B226567DC09}_14.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49AAE31C-04A2-4D83-A385-6967B740CC6F}&quot;/&gt;&lt;isInvalidForFieldText val=&quot;0&quot;/&gt;&lt;Image&gt;&lt;filename val=&quot;C:\Users\User\AppData\Local\Temp\CP10972752640Session\CPTrustFolder10972752640\PPTImport1097228358531\data\asimages\{49AAE31C-04A2-4D83-A385-6967B740CC6F}_15.png&quot;/&gt;&lt;left val=&quot;0&quot;/&gt;&lt;top val=&quot;278&quot;/&gt;&lt;width val=&quot;961&quot;/&gt;&lt;height val=&quot;20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C94903-3EEA-4237-8F2F-89FBADF7DE74}&quot;/&gt;&lt;isInvalidForFieldText val=&quot;0&quot;/&gt;&lt;Image&gt;&lt;filename val=&quot;C:\Users\User\AppData\Local\Temp\CP10972752640Session\CPTrustFolder10972752640\PPTImport1097228358531\data\asimages\{E5C94903-3EEA-4237-8F2F-89FBADF7DE74}_15.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79A724F2-0A14-482F-9A25-E4DAE700E0E0}&quot;/&gt;&lt;isInvalidForFieldText val=&quot;0&quot;/&gt;&lt;Image&gt;&lt;filename val=&quot;C:\Users\User\AppData\Local\Temp\CP10972752640Session\CPTrustFolder10972752640\PPTImport1097228358531\data\asimages\{79A724F2-0A14-482F-9A25-E4DAE700E0E0}_16.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8&quot;/&gt;&lt;lineCharCount val=&quot;26&quot;/&gt;&lt;lineCharCount val=&quot;20&quot;/&gt;&lt;lineCharCount val=&quot;17&quot;/&gt;&lt;lineCharCount val=&quot;37&quot;/&gt;&lt;lineCharCount val=&quot;24&quot;/&gt;&lt;lineCharCount val=&quot;16&quot;/&gt;&lt;/TableIndex&gt;&lt;/ShapeTextInfo&gt;"/>
  <p:tag name="HTML_SHAPEINFO" val="&lt;ThreeDShapeInfo&gt;&lt;uuid val=&quot;{486267DE-E87B-4292-93A0-A9462961F3FF}&quot;/&gt;&lt;isInvalidForFieldText val=&quot;0&quot;/&gt;&lt;Image&gt;&lt;filename val=&quot;C:\Users\User\AppData\Local\Temp\CP10972752640Session\CPTrustFolder10972752640\PPTImport1097228358531\data\asimages\{486267DE-E87B-4292-93A0-A9462961F3FF}_16.png&quot;/&gt;&lt;left val=&quot;42&quot;/&gt;&lt;top val=&quot;212&quot;/&gt;&lt;width val=&quot;870&quot;/&gt;&lt;height val=&quot;41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BDD28C5-0BDB-416C-A49D-2340DE820E72}&quot;/&gt;&lt;isInvalidForFieldText val=&quot;0&quot;/&gt;&lt;Image&gt;&lt;filename val=&quot;C:\Users\User\AppData\Local\Temp\CP10972752640Session\CPTrustFolder10972752640\PPTImport1097228358531\data\asimages\{FBDD28C5-0BDB-416C-A49D-2340DE820E72}_16.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0B5C88C7-1E8B-40FE-BE13-323EBE85C5F1}&quot;/&gt;&lt;isInvalidForFieldText val=&quot;0&quot;/&gt;&lt;Image&gt;&lt;filename val=&quot;C:\Users\User\AppData\Local\Temp\CP10972752640Session\CPTrustFolder10972752640\PPTImport1097228358531\data\asimages\{0B5C88C7-1E8B-40FE-BE13-323EBE85C5F1}_17.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B9D9F31-E2BE-4D67-BE15-F651E8D4B0EC}&quot;/&gt;&lt;isInvalidForFieldText val=&quot;0&quot;/&gt;&lt;Image&gt;&lt;filename val=&quot;C:\Users\User\AppData\Local\Temp\CP10972752640Session\CPTrustFolder10972752640\PPTImport1097228358531\data\asimages\{BB9D9F31-E2BE-4D67-BE15-F651E8D4B0EC}_17.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9&quot;/&gt;&lt;/TableIndex&gt;&lt;/ShapeTextInfo&gt;"/>
  <p:tag name="HTML_SHAPEINFO" val="&lt;ThreeDShapeInfo&gt;&lt;uuid val=&quot;{A8AB835A-19FA-4092-A578-46F3EE2A146C}&quot;/&gt;&lt;isInvalidForFieldText val=&quot;0&quot;/&gt;&lt;Image&gt;&lt;filename val=&quot;C:\Users\User\AppData\Local\Temp\CP10972752640Session\CPTrustFolder10972752640\PPTImport1097228358531\data\asimages\{A8AB835A-19FA-4092-A578-46F3EE2A146C}_18.png&quot;/&gt;&lt;left val=&quot;0&quot;/&gt;&lt;top val=&quot;275&quot;/&gt;&lt;width val=&quot;961&quot;/&gt;&lt;height val=&quot;25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54C16F3-7D83-4FEB-8744-6622C458AF48}&quot;/&gt;&lt;isInvalidForFieldText val=&quot;0&quot;/&gt;&lt;Image&gt;&lt;filename val=&quot;C:\Users\User\AppData\Local\Temp\CP10972752640Session\CPTrustFolder10972752640\PPTImport1097228358531\data\asimages\{754C16F3-7D83-4FEB-8744-6622C458AF48}_18.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0&quot;/&gt;&lt;lineCharCount val=&quot;34&quot;/&gt;&lt;lineCharCount val=&quot;54&quot;/&gt;&lt;lineCharCount val=&quot;38&quot;/&gt;&lt;lineCharCount val=&quot;57&quot;/&gt;&lt;/TableIndex&gt;&lt;/ShapeTextInfo&gt;"/>
  <p:tag name="HTML_SHAPEINFO" val="&lt;ThreeDShapeInfo&gt;&lt;uuid val=&quot;{84FFEF63-FB2C-402B-A686-94D30ADC2E65}&quot;/&gt;&lt;isInvalidForFieldText val=&quot;0&quot;/&gt;&lt;Image&gt;&lt;filename val=&quot;C:\Users\User\AppData\Local\Temp\CP10972752640Session\CPTrustFolder10972752640\PPTImport1097228358531\data\asimages\{84FFEF63-FB2C-402B-A686-94D30ADC2E65}_19.png&quot;/&gt;&lt;left val=&quot;42&quot;/&gt;&lt;top val=&quot;212&quot;/&gt;&lt;width val=&quot;870&quot;/&gt;&lt;height val=&quot;41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76BFF8F-E151-4137-8C9C-18C770410F5C}&quot;/&gt;&lt;isInvalidForFieldText val=&quot;0&quot;/&gt;&lt;Image&gt;&lt;filename val=&quot;C:\Users\User\AppData\Local\Temp\CP10972752640Session\CPTrustFolder10972752640\PPTImport1097228358531\data\asimages\{876BFF8F-E151-4137-8C9C-18C770410F5C}_19.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73AED28-E6CF-41B4-8639-8E22C1CE77CD}&quot;/&gt;&lt;isInvalidForFieldText val=&quot;0&quot;/&gt;&lt;Image&gt;&lt;filename val=&quot;C:\Users\User\AppData\Local\Temp\CP10972752640Session\CPTrustFolder10972752640\PPTImport1097228358531\data\asimages\{373AED28-E6CF-41B4-8639-8E22C1CE77CD}_19.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FA75E57-A6C9-47EC-B669-FD243BCBA4B0}&quot;/&gt;&lt;isInvalidForFieldText val=&quot;0&quot;/&gt;&lt;Image&gt;&lt;filename val=&quot;C:\Users\User\AppData\Local\Temp\CP10972752640Session\CPTrustFolder10972752640\PPTImport1097228358531\data\asimages\{FFA75E57-A6C9-47EC-B669-FD243BCBA4B0}_20.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61&quot;/&gt;&lt;lineCharCount val=&quot;35&quot;/&gt;&lt;lineCharCount val=&quot;39&quot;/&gt;&lt;/TableIndex&gt;&lt;/ShapeTextInfo&gt;"/>
  <p:tag name="HTML_SHAPEINFO" val="&lt;ThreeDShapeInfo&gt;&lt;uuid val=&quot;{6E4A39D2-1D27-4345-BC67-48652A05A64C}&quot;/&gt;&lt;isInvalidForFieldText val=&quot;0&quot;/&gt;&lt;Image&gt;&lt;filename val=&quot;C:\Users\User\AppData\Local\Temp\CP10972752640Session\CPTrustFolder10972752640\PPTImport1097228358531\data\asimages\{6E4A39D2-1D27-4345-BC67-48652A05A64C}_20.png&quot;/&gt;&lt;left val=&quot;42&quot;/&gt;&lt;top val=&quot;212&quot;/&gt;&lt;width val=&quot;870&quot;/&gt;&lt;height val=&quot;41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63A2CB2-4626-4587-8E2D-95AFD90A7020}&quot;/&gt;&lt;isInvalidForFieldText val=&quot;0&quot;/&gt;&lt;Image&gt;&lt;filename val=&quot;C:\Users\User\AppData\Local\Temp\CP10972752640Session\CPTrustFolder10972752640\PPTImport1097228358531\data\asimages\{B63A2CB2-4626-4587-8E2D-95AFD90A7020}_20.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1&quot;/&gt;&lt;lineCharCount val=&quot;74&quot;/&gt;&lt;lineCharCount val=&quot;30&quot;/&gt;&lt;lineCharCount val=&quot;50&quot;/&gt;&lt;lineCharCount val=&quot;60&quot;/&gt;&lt;/TableIndex&gt;&lt;/ShapeTextInfo&gt;"/>
  <p:tag name="HTML_SHAPEINFO" val="&lt;ThreeDShapeInfo&gt;&lt;uuid val=&quot;{BAA5C292-92D9-405D-AA7B-B0D5A6A830FD}&quot;/&gt;&lt;isInvalidForFieldText val=&quot;0&quot;/&gt;&lt;Image&gt;&lt;filename val=&quot;C:\Users\User\AppData\Local\Temp\CP10972752640Session\CPTrustFolder10972752640\PPTImport1097228358531\data\asimages\{BAA5C292-92D9-405D-AA7B-B0D5A6A830FD}_21.png&quot;/&gt;&lt;left val=&quot;42&quot;/&gt;&lt;top val=&quot;212&quot;/&gt;&lt;width val=&quot;882&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A7989B-3D5A-446D-9393-4A2CB7F07FF1}&quot;/&gt;&lt;isInvalidForFieldText val=&quot;0&quot;/&gt;&lt;Image&gt;&lt;filename val=&quot;C:\Users\User\AppData\Local\Temp\CP10972752640Session\CPTrustFolder10972752640\PPTImport1097228358531\data\asimages\{7AA7989B-3D5A-446D-9393-4A2CB7F07FF1}_21.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E36825C-87E6-4261-98E8-C7D5AE2F71BA}&quot;/&gt;&lt;isInvalidForFieldText val=&quot;0&quot;/&gt;&lt;Image&gt;&lt;filename val=&quot;C:\Users\User\AppData\Local\Temp\CP10972752640Session\CPTrustFolder10972752640\PPTImport1097228358531\data\asimages\{FE36825C-87E6-4261-98E8-C7D5AE2F71BA}_21.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C76363A6-A2FF-4ACC-A05E-5671BC2670DA}&quot;/&gt;&lt;isInvalidForFieldText val=&quot;0&quot;/&gt;&lt;Image&gt;&lt;filename val=&quot;C:\Users\User\AppData\Local\Temp\CP10972752640Session\CPTrustFolder10972752640\PPTImport1097228358531\data\asimages\{C76363A6-A2FF-4ACC-A05E-5671BC2670DA}_22.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79B42859-F301-423F-9A6E-6647BB4D07FB}&quot;/&gt;&lt;isInvalidForFieldText val=&quot;0&quot;/&gt;&lt;Image&gt;&lt;filename val=&quot;C:\Users\User\AppData\Local\Temp\CP10972752640Session\CPTrustFolder10972752640\PPTImport1097228358531\data\asimages\{79B42859-F301-423F-9A6E-6647BB4D07FB}_22.png&quot;/&gt;&lt;left val=&quot;40&quot;/&gt;&lt;top val=&quot;212&quot;/&gt;&lt;width val=&quot;871&quot;/&gt;&lt;height val=&quot;5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31&quot;/&gt;&lt;lineCharCount val=&quot;42&quot;/&gt;&lt;/TableIndex&gt;&lt;/ShapeTextInfo&gt;"/>
  <p:tag name="HTML_SHAPEINFO" val="&lt;ThreeDShapeInfo&gt;&lt;uuid val=&quot;{6884C1C5-4635-4174-8EF2-6B9984B1F340}&quot;/&gt;&lt;isInvalidForFieldText val=&quot;0&quot;/&gt;&lt;Image&gt;&lt;filename val=&quot;C:\Users\User\AppData\Local\Temp\CP10972752640Session\CPTrustFolder10972752640\PPTImport1097228358531\data\asimages\{6884C1C5-4635-4174-8EF2-6B9984B1F340}_22.png&quot;/&gt;&lt;left val=&quot;42&quot;/&gt;&lt;top val=&quot;271&quot;/&gt;&lt;width val=&quot;870&quot;/&gt;&lt;height val=&quot;13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3C57B3C-8B9C-43B8-8890-0F44F9550751}&quot;/&gt;&lt;isInvalidForFieldText val=&quot;0&quot;/&gt;&lt;Image&gt;&lt;filename val=&quot;C:\Users\User\AppData\Local\Temp\CP10972752640Session\CPTrustFolder10972752640\PPTImport1097228358531\data\asimages\{73C57B3C-8B9C-43B8-8890-0F44F9550751}_22.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F98E78FB-3732-403A-B0F5-D20656DBE45C}&quot;/&gt;&lt;isInvalidForFieldText val=&quot;0&quot;/&gt;&lt;Image&gt;&lt;filename val=&quot;C:\Users\User\AppData\Local\Temp\CP10972752640Session\CPTrustFolder10972752640\PPTImport1097228358531\data\asimages\{F98E78FB-3732-403A-B0F5-D20656DBE45C}_23.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AB3806E3-99F8-441E-A82F-E35E64954846}&quot;/&gt;&lt;isInvalidForFieldText val=&quot;0&quot;/&gt;&lt;Image&gt;&lt;filename val=&quot;C:\Users\User\AppData\Local\Temp\CP10972752640Session\CPTrustFolder10972752640\PPTImport1097228358531\data\asimages\{AB3806E3-99F8-441E-A82F-E35E64954846}_23.png&quot;/&gt;&lt;left val=&quot;40&quot;/&gt;&lt;top val=&quot;212&quot;/&gt;&lt;width val=&quot;871&quot;/&gt;&lt;height val=&quot;57&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32&quot;/&gt;&lt;lineCharCount val=&quot;48&quot;/&gt;&lt;/TableIndex&gt;&lt;/ShapeTextInfo&gt;"/>
  <p:tag name="HTML_SHAPEINFO" val="&lt;ThreeDShapeInfo&gt;&lt;uuid val=&quot;{06263044-1F3E-4DDA-A86F-D1B3034F1F34}&quot;/&gt;&lt;isInvalidForFieldText val=&quot;0&quot;/&gt;&lt;Image&gt;&lt;filename val=&quot;C:\Users\User\AppData\Local\Temp\CP10972752640Session\CPTrustFolder10972752640\PPTImport1097228358531\data\asimages\{06263044-1F3E-4DDA-A86F-D1B3034F1F34}_23.png&quot;/&gt;&lt;left val=&quot;41&quot;/&gt;&lt;top val=&quot;272&quot;/&gt;&lt;width val=&quot;871&quot;/&gt;&lt;height val=&quot;137&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6841468-C11F-42DE-8610-8D9673AFF564}&quot;/&gt;&lt;isInvalidForFieldText val=&quot;0&quot;/&gt;&lt;Image&gt;&lt;filename val=&quot;C:\Users\User\AppData\Local\Temp\CP10972752640Session\CPTrustFolder10972752640\PPTImport1097228358531\data\asimages\{96841468-C11F-42DE-8610-8D9673AFF564}_23.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1D7C1E49-B453-4FDD-AB28-C9AD7C7E11FA}&quot;/&gt;&lt;isInvalidForFieldText val=&quot;0&quot;/&gt;&lt;Image&gt;&lt;filename val=&quot;C:\Users\User\AppData\Local\Temp\CP10972752640Session\CPTrustFolder10972752640\PPTImport1097228358531\data\asimages\{1D7C1E49-B453-4FDD-AB28-C9AD7C7E11FA}_24.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quot;/&gt;&lt;lineCharCount val=&quot;21&quot;/&gt;&lt;lineCharCount val=&quot;20&quot;/&gt;&lt;lineCharCount val=&quot;18&quot;/&gt;&lt;lineCharCount val=&quot;18&quot;/&gt;&lt;lineCharCount val=&quot;1&quot;/&gt;&lt;lineCharCount val=&quot;60&quot;/&gt;&lt;/TableIndex&gt;&lt;/ShapeTextInfo&gt;"/>
  <p:tag name="HTML_SHAPEINFO" val="&lt;ThreeDShapeInfo&gt;&lt;uuid val=&quot;{B1506591-AC60-40A7-8F64-E96F7D407C4D}&quot;/&gt;&lt;isInvalidForFieldText val=&quot;0&quot;/&gt;&lt;Image&gt;&lt;filename val=&quot;C:\Users\User\AppData\Local\Temp\CP10972752640Session\CPTrustFolder10972752640\PPTImport1097228358531\data\asimages\{B1506591-AC60-40A7-8F64-E96F7D407C4D}_24.png&quot;/&gt;&lt;left val=&quot;40&quot;/&gt;&lt;top val=&quot;212&quot;/&gt;&lt;width val=&quot;871&quot;/&gt;&lt;height val=&quot;41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C73BF95-4FE9-49BB-8D7E-A537FFAD7E4F}&quot;/&gt;&lt;isInvalidForFieldText val=&quot;0&quot;/&gt;&lt;Image&gt;&lt;filename val=&quot;C:\Users\User\AppData\Local\Temp\CP10972752640Session\CPTrustFolder10972752640\PPTImport1097228358531\data\asimages\{BC73BF95-4FE9-49BB-8D7E-A537FFAD7E4F}_24.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416189B7-1E6F-4444-AB60-7271F4647172}&quot;/&gt;&lt;isInvalidForFieldText val=&quot;0&quot;/&gt;&lt;Image&gt;&lt;filename val=&quot;C:\Users\User\AppData\Local\Temp\CP10972752640Session\CPTrustFolder10972752640\PPTImport1097228358531\data\asimages\{416189B7-1E6F-4444-AB60-7271F4647172}_25.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48&quot;/&gt;&lt;/TableIndex&gt;&lt;/ShapeTextInfo&gt;"/>
  <p:tag name="HTML_SHAPEINFO" val="&lt;ThreeDShapeInfo&gt;&lt;uuid val=&quot;{E08B769C-7DB3-4DE2-87AB-5ED66BA23052}&quot;/&gt;&lt;isInvalidForFieldText val=&quot;0&quot;/&gt;&lt;Image&gt;&lt;filename val=&quot;C:\Users\User\AppData\Local\Temp\CP10972752640Session\CPTrustFolder10972752640\PPTImport1097228358531\data\asimages\{E08B769C-7DB3-4DE2-87AB-5ED66BA23052}_25.png&quot;/&gt;&lt;left val=&quot;40&quot;/&gt;&lt;top val=&quot;212&quot;/&gt;&lt;width val=&quot;871&quot;/&gt;&lt;height val=&quot;415&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1CC5F55C510B4DB65A26F19BCB6ECF" ma:contentTypeVersion="0" ma:contentTypeDescription="Create a new document." ma:contentTypeScope="" ma:versionID="e1b169dbd5ea8df3090819aa3bfe9fc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47D53C-B210-4106-BDB3-4D9FB4907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7403</TotalTime>
  <Words>2035</Words>
  <Application>Microsoft Office PowerPoint</Application>
  <PresentationFormat>On-screen Show (4:3)</PresentationFormat>
  <Paragraphs>284</Paragraphs>
  <Slides>46</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Arial</vt:lpstr>
      <vt:lpstr>Arial Black</vt:lpstr>
      <vt:lpstr>Calibri</vt:lpstr>
      <vt:lpstr>Tahoma</vt:lpstr>
      <vt:lpstr>Times New Roman</vt:lpstr>
      <vt:lpstr>Using as of April 26</vt:lpstr>
      <vt:lpstr>Document</vt:lpstr>
      <vt:lpstr>Higher Level Special Monthly Compensation (SMC)</vt:lpstr>
      <vt:lpstr>Objectives</vt:lpstr>
      <vt:lpstr>References</vt:lpstr>
      <vt:lpstr>Review of Basic SMC</vt:lpstr>
      <vt:lpstr>Review of SMC K, L, S</vt:lpstr>
      <vt:lpstr>SMC S - Housebound</vt:lpstr>
      <vt:lpstr>Substantially Confined</vt:lpstr>
      <vt:lpstr>Temporary…stopping S</vt:lpstr>
      <vt:lpstr>Stopping S (continued)</vt:lpstr>
      <vt:lpstr>Example: Grant/End Temporary Statutory S</vt:lpstr>
      <vt:lpstr>Failing to carry forward K</vt:lpstr>
      <vt:lpstr>Preserving K when reducing by S</vt:lpstr>
      <vt:lpstr>Bradley v. Peake</vt:lpstr>
      <vt:lpstr>Another thing about L</vt:lpstr>
      <vt:lpstr>Terminology</vt:lpstr>
      <vt:lpstr>Common Abbreviations - General</vt:lpstr>
      <vt:lpstr>SMC Building Blocks</vt:lpstr>
      <vt:lpstr>SMC Criteria M, N, O, P, Q, R, T</vt:lpstr>
      <vt:lpstr>M</vt:lpstr>
      <vt:lpstr>N</vt:lpstr>
      <vt:lpstr>O</vt:lpstr>
      <vt:lpstr>Interim Review</vt:lpstr>
      <vt:lpstr>Interim Review</vt:lpstr>
      <vt:lpstr>Interim Review</vt:lpstr>
      <vt:lpstr>Interim Review</vt:lpstr>
      <vt:lpstr>P (add-on SMC)</vt:lpstr>
      <vt:lpstr>Remember that P can also…</vt:lpstr>
      <vt:lpstr>Levels of Loss:  ½ step for additional joints</vt:lpstr>
      <vt:lpstr>Levels of Loss (continued)</vt:lpstr>
      <vt:lpstr>Blindness and Deafness</vt:lpstr>
      <vt:lpstr>Blindness and Deafness</vt:lpstr>
      <vt:lpstr>Q</vt:lpstr>
      <vt:lpstr>R1</vt:lpstr>
      <vt:lpstr>R2</vt:lpstr>
      <vt:lpstr>R2 – what do you mean, higher level of care?</vt:lpstr>
      <vt:lpstr>T</vt:lpstr>
      <vt:lpstr>T Workaround in VBMS-R</vt:lpstr>
      <vt:lpstr>Processing T (workaround continued)</vt:lpstr>
      <vt:lpstr>Correct Coding = Correct Payment</vt:lpstr>
      <vt:lpstr>Where do those codes come from?</vt:lpstr>
      <vt:lpstr>Example Simple SMC Scenario</vt:lpstr>
      <vt:lpstr>Example Higher Level SMC Scenario</vt:lpstr>
      <vt:lpstr>Review</vt:lpstr>
      <vt:lpstr>Review</vt:lpstr>
      <vt:lpstr>Review – Watch the Codes!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Level Special Monthly Compensation (SMC) PowerPoint Presentation</dc:title>
  <dc:subject>RVSR, DRO, and RQRS</dc:subject>
  <dc:creator>Department of Veterans Affairs, Veterans Benefits Administration, Compensation Service, STAFF</dc:creator>
  <cp:keywords>Higher Level Special Monthly Compensation, SMC, codes, SMC calculator</cp:keywords>
  <dc:description>This lesson  refreshes RVSRs on basic SMC and enables them to accurately rate higher level SMC cases considering all pertinent rules, regulations, and information.</dc:description>
  <cp:lastModifiedBy>Kathy Poole</cp:lastModifiedBy>
  <cp:revision>449</cp:revision>
  <cp:lastPrinted>2016-01-15T20:34:33Z</cp:lastPrinted>
  <dcterms:created xsi:type="dcterms:W3CDTF">2014-04-30T02:32:11Z</dcterms:created>
  <dcterms:modified xsi:type="dcterms:W3CDTF">2018-08-16T12:44:33Z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0x0101009F1CC5F55C510B4DB65A26F19BCB6ECF</vt:lpwstr>
  </property>
  <property fmtid="{D5CDD505-2E9C-101B-9397-08002B2CF9AE}" pid="8" name="Language">
    <vt:lpwstr>En</vt:lpwstr>
  </property>
  <property fmtid="{D5CDD505-2E9C-101B-9397-08002B2CF9AE}" pid="9" name="Type">
    <vt:lpwstr>Presentation</vt:lpwstr>
  </property>
</Properties>
</file>