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3" r:id="rId5"/>
  </p:sldMasterIdLst>
  <p:notesMasterIdLst>
    <p:notesMasterId r:id="rId36"/>
  </p:notesMasterIdLst>
  <p:handoutMasterIdLst>
    <p:handoutMasterId r:id="rId37"/>
  </p:handoutMasterIdLst>
  <p:sldIdLst>
    <p:sldId id="256" r:id="rId6"/>
    <p:sldId id="314" r:id="rId7"/>
    <p:sldId id="323" r:id="rId8"/>
    <p:sldId id="279" r:id="rId9"/>
    <p:sldId id="280" r:id="rId10"/>
    <p:sldId id="281" r:id="rId11"/>
    <p:sldId id="282" r:id="rId12"/>
    <p:sldId id="316" r:id="rId13"/>
    <p:sldId id="285" r:id="rId14"/>
    <p:sldId id="258" r:id="rId15"/>
    <p:sldId id="317" r:id="rId16"/>
    <p:sldId id="283" r:id="rId17"/>
    <p:sldId id="259" r:id="rId18"/>
    <p:sldId id="318" r:id="rId19"/>
    <p:sldId id="298" r:id="rId20"/>
    <p:sldId id="299" r:id="rId21"/>
    <p:sldId id="288" r:id="rId22"/>
    <p:sldId id="307" r:id="rId23"/>
    <p:sldId id="300" r:id="rId24"/>
    <p:sldId id="302" r:id="rId25"/>
    <p:sldId id="295" r:id="rId26"/>
    <p:sldId id="313" r:id="rId27"/>
    <p:sldId id="309" r:id="rId28"/>
    <p:sldId id="303" r:id="rId29"/>
    <p:sldId id="304" r:id="rId30"/>
    <p:sldId id="284" r:id="rId31"/>
    <p:sldId id="312" r:id="rId32"/>
    <p:sldId id="308" r:id="rId33"/>
    <p:sldId id="320" r:id="rId34"/>
    <p:sldId id="322" r:id="rId35"/>
  </p:sldIdLst>
  <p:sldSz cx="9144000" cy="6858000" type="screen4x3"/>
  <p:notesSz cx="6950075" cy="9236075"/>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na Laudato" initials="GL" lastIdx="1" clrIdx="0"/>
  <p:cmAuthor id="1" name="Department of Veterans Affairs" initials="GDV" lastIdx="21" clrIdx="1"/>
  <p:cmAuthor id="2" name="Bohr, Gina, VBAVACO" initials="BGVB"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7CB0F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71587" autoAdjust="0"/>
  </p:normalViewPr>
  <p:slideViewPr>
    <p:cSldViewPr>
      <p:cViewPr varScale="1">
        <p:scale>
          <a:sx n="86" d="100"/>
          <a:sy n="86" d="100"/>
        </p:scale>
        <p:origin x="2226" y="90"/>
      </p:cViewPr>
      <p:guideLst>
        <p:guide orient="horz" pos="2160"/>
        <p:guide pos="2880"/>
      </p:guideLst>
    </p:cSldViewPr>
  </p:slideViewPr>
  <p:notesTextViewPr>
    <p:cViewPr>
      <p:scale>
        <a:sx n="1" d="1"/>
        <a:sy n="1" d="1"/>
      </p:scale>
      <p:origin x="0" y="0"/>
    </p:cViewPr>
  </p:notesTextViewPr>
  <p:sorterViewPr>
    <p:cViewPr>
      <p:scale>
        <a:sx n="100" d="100"/>
        <a:sy n="100" d="100"/>
      </p:scale>
      <p:origin x="0" y="5010"/>
    </p:cViewPr>
  </p:sorterViewPr>
  <p:notesViewPr>
    <p:cSldViewPr showGuides="1">
      <p:cViewPr>
        <p:scale>
          <a:sx n="100" d="100"/>
          <a:sy n="100" d="100"/>
        </p:scale>
        <p:origin x="-1860"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r>
              <a:rPr lang="en-US"/>
              <a:t>Negligence Determination Training</a:t>
            </a:r>
            <a:endParaRPr lang="en-US" dirty="0"/>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084E3D41-6841-4991-9146-4D4D8C19F9EE}" type="datetimeFigureOut">
              <a:rPr lang="en-US" smtClean="0"/>
              <a:t>8/1/2018</a:t>
            </a:fld>
            <a:endParaRPr lang="en-US" dirty="0"/>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46DE5E13-3123-44F3-9237-8E7C8D22DF44}" type="slidenum">
              <a:rPr lang="en-US" smtClean="0"/>
              <a:t>‹#›</a:t>
            </a:fld>
            <a:endParaRPr lang="en-US" dirty="0"/>
          </a:p>
        </p:txBody>
      </p:sp>
    </p:spTree>
    <p:extLst>
      <p:ext uri="{BB962C8B-B14F-4D97-AF65-F5344CB8AC3E}">
        <p14:creationId xmlns:p14="http://schemas.microsoft.com/office/powerpoint/2010/main" val="8139083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r>
              <a:rPr lang="en-US"/>
              <a:t>Negligence Determination Training</a:t>
            </a:r>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19DCD669-B84C-461C-BB53-FF0867AC6EF9}" type="datetimeFigureOut">
              <a:rPr lang="en-US" smtClean="0"/>
              <a:t>8/1/2018</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03CECF49-2165-4CE7-B39E-10D80CF3C557}" type="slidenum">
              <a:rPr lang="en-US" smtClean="0"/>
              <a:t>‹#›</a:t>
            </a:fld>
            <a:endParaRPr lang="en-US" dirty="0"/>
          </a:p>
        </p:txBody>
      </p:sp>
    </p:spTree>
    <p:extLst>
      <p:ext uri="{BB962C8B-B14F-4D97-AF65-F5344CB8AC3E}">
        <p14:creationId xmlns:p14="http://schemas.microsoft.com/office/powerpoint/2010/main" val="309350400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1</a:t>
            </a:fld>
            <a:endParaRPr lang="en-US" dirty="0"/>
          </a:p>
        </p:txBody>
      </p:sp>
      <p:sp>
        <p:nvSpPr>
          <p:cNvPr id="5" name="Header Placeholder 4"/>
          <p:cNvSpPr>
            <a:spLocks noGrp="1"/>
          </p:cNvSpPr>
          <p:nvPr>
            <p:ph type="hdr" sz="quarter" idx="11"/>
          </p:nvPr>
        </p:nvSpPr>
        <p:spPr/>
        <p:txBody>
          <a:bodyPr/>
          <a:lstStyle/>
          <a:p>
            <a:r>
              <a:rPr lang="en-US"/>
              <a:t>Negligence Determination Training</a:t>
            </a:r>
            <a:endParaRPr lang="en-US" dirty="0"/>
          </a:p>
        </p:txBody>
      </p:sp>
    </p:spTree>
    <p:extLst>
      <p:ext uri="{BB962C8B-B14F-4D97-AF65-F5344CB8AC3E}">
        <p14:creationId xmlns:p14="http://schemas.microsoft.com/office/powerpoint/2010/main" val="272609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altLang="en-US" baseline="0" dirty="0"/>
              <a:t>Cursory reviews are completed by program analysts who are subject matter experts in negligence and/or the misuse process. </a:t>
            </a:r>
          </a:p>
          <a:p>
            <a:endParaRPr lang="en-US" altLang="en-US" baseline="0" dirty="0"/>
          </a:p>
          <a:p>
            <a:r>
              <a:rPr lang="en-US" altLang="en-US" baseline="0" dirty="0"/>
              <a:t>Cursory reviews are looking for major problems with the misuse process, these reviews are not designed to catch all of the mistakes, just to ensure the negligence case is ready for an in depth review. Some of the issues noted do not prevent VACO from moving forward with determining negligence, in those cases the negligence determination will be completed and an AAM sent with the negligence determination for additional corrective action. </a:t>
            </a:r>
          </a:p>
        </p:txBody>
      </p:sp>
      <p:sp>
        <p:nvSpPr>
          <p:cNvPr id="49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6FED4AC-E836-41C6-BF9B-545C2262933B}" type="slidenum">
              <a:rPr lang="en-US" altLang="en-US" smtClean="0"/>
              <a:pPr eaLnBrk="1" hangingPunct="1">
                <a:spcBef>
                  <a:spcPct val="0"/>
                </a:spcBef>
              </a:pPr>
              <a:t>11</a:t>
            </a:fld>
            <a:endParaRPr lang="en-US" altLang="en-US" dirty="0"/>
          </a:p>
        </p:txBody>
      </p:sp>
      <p:sp>
        <p:nvSpPr>
          <p:cNvPr id="49157" name="Header Placeholder 1"/>
          <p:cNvSpPr>
            <a:spLocks noGrp="1"/>
          </p:cNvSpPr>
          <p:nvPr>
            <p:ph type="hdr" sz="quarter"/>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Negligence Determination Training</a:t>
            </a:r>
            <a:endParaRPr lang="en-US" altLang="en-US" dirty="0"/>
          </a:p>
        </p:txBody>
      </p:sp>
      <p:sp>
        <p:nvSpPr>
          <p:cNvPr id="49158" name="Footer Placeholder 1"/>
          <p:cNvSpPr>
            <a:spLocks noGrp="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Version 1.0: July 2014</a:t>
            </a:r>
          </a:p>
        </p:txBody>
      </p:sp>
      <p:sp>
        <p:nvSpPr>
          <p:cNvPr id="49159"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July 2014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cursory review of the case</a:t>
            </a:r>
            <a:r>
              <a:rPr lang="en-US" baseline="0" dirty="0"/>
              <a:t> and completion of AAM, the case is assigned to another program analyst who then begins reviewing the case for negligence. </a:t>
            </a:r>
          </a:p>
          <a:p>
            <a:endParaRPr lang="en-US" baseline="0" dirty="0"/>
          </a:p>
        </p:txBody>
      </p:sp>
      <p:sp>
        <p:nvSpPr>
          <p:cNvPr id="4" name="Slide Number Placeholder 3"/>
          <p:cNvSpPr>
            <a:spLocks noGrp="1"/>
          </p:cNvSpPr>
          <p:nvPr>
            <p:ph type="sldNum" sz="quarter" idx="10"/>
          </p:nvPr>
        </p:nvSpPr>
        <p:spPr/>
        <p:txBody>
          <a:bodyPr/>
          <a:lstStyle/>
          <a:p>
            <a:fld id="{03CECF49-2165-4CE7-B39E-10D80CF3C557}" type="slidenum">
              <a:rPr lang="en-US" smtClean="0"/>
              <a:t>12</a:t>
            </a:fld>
            <a:endParaRPr lang="en-US" dirty="0"/>
          </a:p>
        </p:txBody>
      </p:sp>
      <p:sp>
        <p:nvSpPr>
          <p:cNvPr id="5" name="Header Placeholder 4"/>
          <p:cNvSpPr>
            <a:spLocks noGrp="1"/>
          </p:cNvSpPr>
          <p:nvPr>
            <p:ph type="hdr" sz="quarter" idx="11"/>
          </p:nvPr>
        </p:nvSpPr>
        <p:spPr/>
        <p:txBody>
          <a:bodyPr/>
          <a:lstStyle/>
          <a:p>
            <a:r>
              <a:rPr lang="en-US"/>
              <a:t>Negligence Determination Training</a:t>
            </a:r>
            <a:endParaRPr lang="en-US" dirty="0"/>
          </a:p>
        </p:txBody>
      </p:sp>
    </p:spTree>
    <p:extLst>
      <p:ext uri="{BB962C8B-B14F-4D97-AF65-F5344CB8AC3E}">
        <p14:creationId xmlns:p14="http://schemas.microsoft.com/office/powerpoint/2010/main" val="3243455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altLang="en-US" dirty="0"/>
              <a:t>The documents provided</a:t>
            </a:r>
            <a:r>
              <a:rPr lang="en-US" altLang="en-US" baseline="0" dirty="0"/>
              <a:t> are not all inclusive of the list of documents reviewed. Often times, misuse cases are based on problems with annual accountings. The analyst must review the accounting documentation, which could include any bank statements provided with the accountings to ensure VA exercised proper oversight of the fiduciary. </a:t>
            </a:r>
            <a:endParaRPr lang="en-US" altLang="en-US" dirty="0"/>
          </a:p>
        </p:txBody>
      </p:sp>
      <p:sp>
        <p:nvSpPr>
          <p:cNvPr id="50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BDA475-7997-4B71-BD3A-17598F62ACE7}" type="slidenum">
              <a:rPr lang="en-US" altLang="en-US" smtClean="0"/>
              <a:pPr eaLnBrk="1" hangingPunct="1">
                <a:spcBef>
                  <a:spcPct val="0"/>
                </a:spcBef>
              </a:pPr>
              <a:t>13</a:t>
            </a:fld>
            <a:endParaRPr lang="en-US" altLang="en-US" dirty="0"/>
          </a:p>
        </p:txBody>
      </p:sp>
      <p:sp>
        <p:nvSpPr>
          <p:cNvPr id="50181" name="Header Placeholder 1"/>
          <p:cNvSpPr>
            <a:spLocks noGrp="1"/>
          </p:cNvSpPr>
          <p:nvPr>
            <p:ph type="hdr" sz="quarter"/>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Negligence Determination Training</a:t>
            </a:r>
            <a:endParaRPr lang="en-US" altLang="en-US" dirty="0"/>
          </a:p>
        </p:txBody>
      </p:sp>
      <p:sp>
        <p:nvSpPr>
          <p:cNvPr id="50182" name="Footer Placeholder 1"/>
          <p:cNvSpPr>
            <a:spLocks noGrp="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Version 1.0: July 2014</a:t>
            </a:r>
          </a:p>
        </p:txBody>
      </p:sp>
      <p:sp>
        <p:nvSpPr>
          <p:cNvPr id="50183"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July 2014</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dirty="0"/>
          </a:p>
        </p:txBody>
      </p:sp>
      <p:sp>
        <p:nvSpPr>
          <p:cNvPr id="50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BDA475-7997-4B71-BD3A-17598F62ACE7}" type="slidenum">
              <a:rPr lang="en-US" altLang="en-US" smtClean="0"/>
              <a:pPr eaLnBrk="1" hangingPunct="1">
                <a:spcBef>
                  <a:spcPct val="0"/>
                </a:spcBef>
              </a:pPr>
              <a:t>14</a:t>
            </a:fld>
            <a:endParaRPr lang="en-US" altLang="en-US" dirty="0"/>
          </a:p>
        </p:txBody>
      </p:sp>
      <p:sp>
        <p:nvSpPr>
          <p:cNvPr id="50181" name="Header Placeholder 1"/>
          <p:cNvSpPr>
            <a:spLocks noGrp="1"/>
          </p:cNvSpPr>
          <p:nvPr>
            <p:ph type="hdr" sz="quarter"/>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Negligence Determination Training</a:t>
            </a:r>
            <a:endParaRPr lang="en-US" altLang="en-US" dirty="0"/>
          </a:p>
        </p:txBody>
      </p:sp>
      <p:sp>
        <p:nvSpPr>
          <p:cNvPr id="50182" name="Footer Placeholder 1"/>
          <p:cNvSpPr>
            <a:spLocks noGrp="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Version 1.0: July 2014</a:t>
            </a:r>
          </a:p>
        </p:txBody>
      </p:sp>
      <p:sp>
        <p:nvSpPr>
          <p:cNvPr id="50183"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July 2014</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altLang="en-US" dirty="0"/>
              <a:t>The third</a:t>
            </a:r>
            <a:r>
              <a:rPr lang="en-US" altLang="en-US" baseline="0" dirty="0"/>
              <a:t> analyst reviews the entire process from incompetency determination, appointment of fiduciary through misuse debt collection. </a:t>
            </a:r>
          </a:p>
          <a:p>
            <a:endParaRPr lang="en-US" altLang="en-US" baseline="0" dirty="0"/>
          </a:p>
          <a:p>
            <a:r>
              <a:rPr lang="en-US" altLang="en-US" baseline="0" dirty="0"/>
              <a:t>Specific to the misuse allegation, the analyst is looking to ensure the allegation was correctly completed. </a:t>
            </a:r>
          </a:p>
          <a:p>
            <a:endParaRPr lang="en-US" altLang="en-US" dirty="0"/>
          </a:p>
          <a:p>
            <a:r>
              <a:rPr lang="en-US" altLang="en-US" dirty="0"/>
              <a:t>Basic</a:t>
            </a:r>
            <a:r>
              <a:rPr lang="en-US" altLang="en-US" baseline="0" dirty="0"/>
              <a:t> allegation information includes t</a:t>
            </a:r>
            <a:r>
              <a:rPr lang="en-US" altLang="en-US" dirty="0"/>
              <a:t>he hub review and decision on the allegation within 14 days from the date of receipt of the allegation.</a:t>
            </a:r>
            <a:r>
              <a:rPr lang="en-US" altLang="en-US" baseline="0" dirty="0"/>
              <a:t> The analyst has to review the file to find the first allegation of misuse, even if the fiduciary hub took no action on the allegations. Analyst will also compare the allegation date on the memo with the "receive and allegation date" in BFFS to insure all dates consistent</a:t>
            </a:r>
          </a:p>
          <a:p>
            <a:endParaRPr lang="en-US" altLang="en-US" baseline="0" dirty="0"/>
          </a:p>
          <a:p>
            <a:r>
              <a:rPr lang="en-US" altLang="en-US" baseline="0" dirty="0"/>
              <a:t>For example, the Veteran calls in and reports concerns in May 2016, however the fiduciary hub takes no actions or does not document a review of the allegation. In this situation VA could be seen as negligent due to failing to take action on a misuse allegation. </a:t>
            </a:r>
            <a:endParaRPr lang="en-US" altLang="en-US" dirty="0"/>
          </a:p>
        </p:txBody>
      </p:sp>
      <p:sp>
        <p:nvSpPr>
          <p:cNvPr id="50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BDA475-7997-4B71-BD3A-17598F62ACE7}" type="slidenum">
              <a:rPr lang="en-US" altLang="en-US" smtClean="0"/>
              <a:pPr eaLnBrk="1" hangingPunct="1">
                <a:spcBef>
                  <a:spcPct val="0"/>
                </a:spcBef>
              </a:pPr>
              <a:t>15</a:t>
            </a:fld>
            <a:endParaRPr lang="en-US" altLang="en-US" dirty="0"/>
          </a:p>
        </p:txBody>
      </p:sp>
      <p:sp>
        <p:nvSpPr>
          <p:cNvPr id="50181" name="Header Placeholder 1"/>
          <p:cNvSpPr>
            <a:spLocks noGrp="1"/>
          </p:cNvSpPr>
          <p:nvPr>
            <p:ph type="hdr" sz="quarter"/>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Negligence Determination Training</a:t>
            </a:r>
            <a:endParaRPr lang="en-US" altLang="en-US" dirty="0"/>
          </a:p>
        </p:txBody>
      </p:sp>
      <p:sp>
        <p:nvSpPr>
          <p:cNvPr id="50182" name="Footer Placeholder 1"/>
          <p:cNvSpPr>
            <a:spLocks noGrp="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Version 1.0: July 2014</a:t>
            </a:r>
          </a:p>
        </p:txBody>
      </p:sp>
      <p:sp>
        <p:nvSpPr>
          <p:cNvPr id="50183"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July 2014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algn="l"/>
            <a:r>
              <a:rPr lang="en-US" b="0" i="0" u="none" dirty="0">
                <a:solidFill>
                  <a:srgbClr val="FF0000"/>
                </a:solidFill>
              </a:rPr>
              <a:t>Specific to the misuse investigation, the analyst is looking to ensure the misuse</a:t>
            </a:r>
            <a:r>
              <a:rPr lang="en-US" b="0" i="0" u="none" baseline="0" dirty="0">
                <a:solidFill>
                  <a:srgbClr val="FF0000"/>
                </a:solidFill>
              </a:rPr>
              <a:t> investigation was completed and documented appropriately</a:t>
            </a:r>
            <a:r>
              <a:rPr lang="en-US" b="0" i="0" u="none" dirty="0">
                <a:solidFill>
                  <a:srgbClr val="FF0000"/>
                </a:solidFill>
              </a:rPr>
              <a:t>. </a:t>
            </a:r>
          </a:p>
          <a:p>
            <a:pPr algn="l"/>
            <a:endParaRPr lang="en-US" b="0" i="0" u="none" dirty="0">
              <a:solidFill>
                <a:srgbClr val="FF0000"/>
              </a:solidFill>
            </a:endParaRPr>
          </a:p>
          <a:p>
            <a:pPr algn="l"/>
            <a:r>
              <a:rPr lang="en-US" b="0" i="0" u="none" dirty="0">
                <a:solidFill>
                  <a:srgbClr val="FF0000"/>
                </a:solidFill>
              </a:rPr>
              <a:t>Examples of inadequate investigations include NOT documenting</a:t>
            </a:r>
            <a:r>
              <a:rPr lang="en-US" b="0" i="0" u="none" baseline="0" dirty="0">
                <a:solidFill>
                  <a:srgbClr val="FF0000"/>
                </a:solidFill>
              </a:rPr>
              <a:t> the following per FPM 5.C.</a:t>
            </a:r>
            <a:r>
              <a:rPr lang="en-US" b="0" i="0" u="none" dirty="0">
                <a:solidFill>
                  <a:srgbClr val="FF0000"/>
                </a:solidFill>
              </a:rPr>
              <a:t>:</a:t>
            </a:r>
          </a:p>
          <a:p>
            <a:pPr algn="l"/>
            <a:endParaRPr lang="en-US" b="0" i="0" u="none" dirty="0">
              <a:solidFill>
                <a:srgbClr val="FF0000"/>
              </a:solidFill>
            </a:endParaRPr>
          </a:p>
          <a:p>
            <a:pPr marL="291175" indent="-291175">
              <a:buFont typeface="Arial" panose="020B0604020202020204" pitchFamily="34" charset="0"/>
              <a:buChar char="•"/>
            </a:pPr>
            <a:r>
              <a:rPr lang="en-US" b="0" i="0" u="none" dirty="0">
                <a:solidFill>
                  <a:srgbClr val="FF0000"/>
                </a:solidFill>
              </a:rPr>
              <a:t>Period of misuse or the amount</a:t>
            </a:r>
          </a:p>
          <a:p>
            <a:pPr marL="291175" indent="-291175">
              <a:buFont typeface="Arial" panose="020B0604020202020204" pitchFamily="34" charset="0"/>
              <a:buChar char="•"/>
            </a:pPr>
            <a:r>
              <a:rPr lang="en-US" b="0" i="0" u="none" dirty="0">
                <a:solidFill>
                  <a:srgbClr val="FF0000"/>
                </a:solidFill>
              </a:rPr>
              <a:t>Good faith effort, or due diligence, to conduct a face-to-face interview with the fiduciary</a:t>
            </a:r>
          </a:p>
          <a:p>
            <a:pPr marL="291175" indent="-291175">
              <a:buFont typeface="Arial" panose="020B0604020202020204" pitchFamily="34" charset="0"/>
              <a:buChar char="•"/>
            </a:pPr>
            <a:r>
              <a:rPr lang="en-US" b="0" i="0" u="none" dirty="0">
                <a:solidFill>
                  <a:srgbClr val="FF0000"/>
                </a:solidFill>
              </a:rPr>
              <a:t>Interview with the beneficiary</a:t>
            </a:r>
          </a:p>
          <a:p>
            <a:pPr marL="291175" indent="-291175">
              <a:buFont typeface="Arial" panose="020B0604020202020204" pitchFamily="34" charset="0"/>
              <a:buChar char="•"/>
            </a:pPr>
            <a:r>
              <a:rPr lang="en-US" b="0" i="0" u="none" dirty="0">
                <a:solidFill>
                  <a:srgbClr val="FF0000"/>
                </a:solidFill>
              </a:rPr>
              <a:t>Unpaid balances of past due bills or expenses</a:t>
            </a:r>
          </a:p>
          <a:p>
            <a:pPr marL="291175" indent="-291175">
              <a:buFont typeface="Arial" panose="020B0604020202020204" pitchFamily="34" charset="0"/>
              <a:buChar char="•"/>
            </a:pPr>
            <a:r>
              <a:rPr lang="en-US" b="0" i="0" u="none" dirty="0">
                <a:solidFill>
                  <a:srgbClr val="FF0000"/>
                </a:solidFill>
              </a:rPr>
              <a:t>Use of retroactive benefit payment</a:t>
            </a:r>
          </a:p>
          <a:p>
            <a:pPr marL="291175" indent="-291175">
              <a:buFont typeface="Arial" panose="020B0604020202020204" pitchFamily="34" charset="0"/>
              <a:buChar char="•"/>
            </a:pPr>
            <a:endParaRPr lang="en-US" b="0" i="0" u="none" dirty="0">
              <a:solidFill>
                <a:srgbClr val="FF0000"/>
              </a:solidFill>
            </a:endParaRPr>
          </a:p>
          <a:p>
            <a:pPr marL="0" indent="0">
              <a:buFont typeface="Arial" panose="020B0604020202020204" pitchFamily="34" charset="0"/>
              <a:buNone/>
            </a:pPr>
            <a:r>
              <a:rPr lang="en-US" b="0" i="0" u="none" dirty="0">
                <a:solidFill>
                  <a:srgbClr val="FF0000"/>
                </a:solidFill>
              </a:rPr>
              <a:t>For example, a</a:t>
            </a:r>
            <a:r>
              <a:rPr lang="en-US" b="0" i="0" u="none" baseline="0" dirty="0">
                <a:solidFill>
                  <a:srgbClr val="FF0000"/>
                </a:solidFill>
              </a:rPr>
              <a:t> review of only the file without contact with the parties involved is not a sufficient investigation unless circumstances documented indicate this method is the only method to obtain the needed information. </a:t>
            </a:r>
            <a:endParaRPr lang="en-US" b="0" i="0" u="none" dirty="0">
              <a:solidFill>
                <a:srgbClr val="FF0000"/>
              </a:solidFill>
            </a:endParaRPr>
          </a:p>
          <a:p>
            <a:endParaRPr lang="en-US" altLang="en-US" b="0" i="0" u="none" dirty="0"/>
          </a:p>
        </p:txBody>
      </p:sp>
      <p:sp>
        <p:nvSpPr>
          <p:cNvPr id="50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BDA475-7997-4B71-BD3A-17598F62ACE7}" type="slidenum">
              <a:rPr lang="en-US" altLang="en-US" smtClean="0"/>
              <a:pPr eaLnBrk="1" hangingPunct="1">
                <a:spcBef>
                  <a:spcPct val="0"/>
                </a:spcBef>
              </a:pPr>
              <a:t>16</a:t>
            </a:fld>
            <a:endParaRPr lang="en-US" altLang="en-US" dirty="0"/>
          </a:p>
        </p:txBody>
      </p:sp>
      <p:sp>
        <p:nvSpPr>
          <p:cNvPr id="50181" name="Header Placeholder 1"/>
          <p:cNvSpPr>
            <a:spLocks noGrp="1"/>
          </p:cNvSpPr>
          <p:nvPr>
            <p:ph type="hdr" sz="quarter"/>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Negligence Determination Training</a:t>
            </a:r>
            <a:endParaRPr lang="en-US" altLang="en-US" dirty="0"/>
          </a:p>
        </p:txBody>
      </p:sp>
      <p:sp>
        <p:nvSpPr>
          <p:cNvPr id="50182" name="Footer Placeholder 1"/>
          <p:cNvSpPr>
            <a:spLocks noGrp="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Version 1.0: July 2014</a:t>
            </a:r>
          </a:p>
        </p:txBody>
      </p:sp>
      <p:sp>
        <p:nvSpPr>
          <p:cNvPr id="50183"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July 2014</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24967">
              <a:defRPr sz="2400">
                <a:solidFill>
                  <a:schemeClr val="tx1"/>
                </a:solidFill>
                <a:latin typeface="Arial" pitchFamily="34" charset="0"/>
                <a:ea typeface="ＭＳ Ｐゴシック" pitchFamily="34" charset="-128"/>
              </a:defRPr>
            </a:lvl1pPr>
            <a:lvl2pPr marL="737452" indent="-283635" defTabSz="924967">
              <a:defRPr sz="2400">
                <a:solidFill>
                  <a:schemeClr val="tx1"/>
                </a:solidFill>
                <a:latin typeface="Arial" pitchFamily="34" charset="0"/>
                <a:ea typeface="ＭＳ Ｐゴシック" pitchFamily="34" charset="-128"/>
              </a:defRPr>
            </a:lvl2pPr>
            <a:lvl3pPr marL="1134542" indent="-226908" defTabSz="924967">
              <a:defRPr sz="2400">
                <a:solidFill>
                  <a:schemeClr val="tx1"/>
                </a:solidFill>
                <a:latin typeface="Arial" pitchFamily="34" charset="0"/>
                <a:ea typeface="ＭＳ Ｐゴシック" pitchFamily="34" charset="-128"/>
              </a:defRPr>
            </a:lvl3pPr>
            <a:lvl4pPr marL="1588359" indent="-226908" defTabSz="924967">
              <a:defRPr sz="2400">
                <a:solidFill>
                  <a:schemeClr val="tx1"/>
                </a:solidFill>
                <a:latin typeface="Arial" pitchFamily="34" charset="0"/>
                <a:ea typeface="ＭＳ Ｐゴシック" pitchFamily="34" charset="-128"/>
              </a:defRPr>
            </a:lvl4pPr>
            <a:lvl5pPr marL="2042175" indent="-226908" defTabSz="924967">
              <a:defRPr sz="2400">
                <a:solidFill>
                  <a:schemeClr val="tx1"/>
                </a:solidFill>
                <a:latin typeface="Arial" pitchFamily="34" charset="0"/>
                <a:ea typeface="ＭＳ Ｐゴシック" pitchFamily="34" charset="-128"/>
              </a:defRPr>
            </a:lvl5pPr>
            <a:lvl6pPr marL="2495992"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49809"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03625"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57442"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276F935-93DD-47DE-9BB9-02345DA5B1DC}" type="slidenum">
              <a:rPr lang="en-US" altLang="en-US" sz="1200"/>
              <a:pPr/>
              <a:t>17</a:t>
            </a:fld>
            <a:endParaRPr lang="en-US" altLang="en-US" sz="1200"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altLang="en-US" sz="900" dirty="0">
              <a:latin typeface="Arial" pitchFamily="34" charset="0"/>
              <a:ea typeface="ＭＳ Ｐゴシック" pitchFamily="34" charset="-128"/>
            </a:endParaRPr>
          </a:p>
        </p:txBody>
      </p:sp>
      <p:sp>
        <p:nvSpPr>
          <p:cNvPr id="2" name="Header Placeholder 1"/>
          <p:cNvSpPr>
            <a:spLocks noGrp="1"/>
          </p:cNvSpPr>
          <p:nvPr>
            <p:ph type="hdr" sz="quarter" idx="10"/>
          </p:nvPr>
        </p:nvSpPr>
        <p:spPr/>
        <p:txBody>
          <a:bodyPr/>
          <a:lstStyle/>
          <a:p>
            <a:r>
              <a:rPr lang="en-US"/>
              <a:t>Negligence Determination Training</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24967">
              <a:defRPr sz="2400">
                <a:solidFill>
                  <a:schemeClr val="tx1"/>
                </a:solidFill>
                <a:latin typeface="Arial" pitchFamily="34" charset="0"/>
                <a:ea typeface="ＭＳ Ｐゴシック" pitchFamily="34" charset="-128"/>
              </a:defRPr>
            </a:lvl1pPr>
            <a:lvl2pPr marL="737452" indent="-283635" defTabSz="924967">
              <a:defRPr sz="2400">
                <a:solidFill>
                  <a:schemeClr val="tx1"/>
                </a:solidFill>
                <a:latin typeface="Arial" pitchFamily="34" charset="0"/>
                <a:ea typeface="ＭＳ Ｐゴシック" pitchFamily="34" charset="-128"/>
              </a:defRPr>
            </a:lvl2pPr>
            <a:lvl3pPr marL="1134542" indent="-226908" defTabSz="924967">
              <a:defRPr sz="2400">
                <a:solidFill>
                  <a:schemeClr val="tx1"/>
                </a:solidFill>
                <a:latin typeface="Arial" pitchFamily="34" charset="0"/>
                <a:ea typeface="ＭＳ Ｐゴシック" pitchFamily="34" charset="-128"/>
              </a:defRPr>
            </a:lvl3pPr>
            <a:lvl4pPr marL="1588359" indent="-226908" defTabSz="924967">
              <a:defRPr sz="2400">
                <a:solidFill>
                  <a:schemeClr val="tx1"/>
                </a:solidFill>
                <a:latin typeface="Arial" pitchFamily="34" charset="0"/>
                <a:ea typeface="ＭＳ Ｐゴシック" pitchFamily="34" charset="-128"/>
              </a:defRPr>
            </a:lvl4pPr>
            <a:lvl5pPr marL="2042175" indent="-226908" defTabSz="924967">
              <a:defRPr sz="2400">
                <a:solidFill>
                  <a:schemeClr val="tx1"/>
                </a:solidFill>
                <a:latin typeface="Arial" pitchFamily="34" charset="0"/>
                <a:ea typeface="ＭＳ Ｐゴシック" pitchFamily="34" charset="-128"/>
              </a:defRPr>
            </a:lvl5pPr>
            <a:lvl6pPr marL="2495992"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49809"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03625"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57442"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D85D0F9-676F-4077-831A-248ACF663A63}" type="slidenum">
              <a:rPr lang="en-US" altLang="en-US" sz="1200"/>
              <a:pPr/>
              <a:t>18</a:t>
            </a:fld>
            <a:endParaRPr lang="en-US" altLang="en-US" sz="1200"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en-US" sz="900" dirty="0">
                <a:latin typeface="Arial" pitchFamily="34" charset="0"/>
                <a:ea typeface="ＭＳ Ｐゴシック" pitchFamily="34" charset="-128"/>
              </a:rPr>
              <a:t>According to FPM 5.C.1.e.</a:t>
            </a:r>
            <a:r>
              <a:rPr lang="en-US" altLang="en-US" sz="900" baseline="0" dirty="0">
                <a:latin typeface="Arial" pitchFamily="34" charset="0"/>
                <a:ea typeface="ＭＳ Ｐゴシック" pitchFamily="34" charset="-128"/>
              </a:rPr>
              <a:t>, “The misuse investigation must include personal, face-to-face, interviews with the fiduciary, and any other person or persons the investigation reveals may have pertinent information regarding the allegation.”</a:t>
            </a:r>
          </a:p>
          <a:p>
            <a:pPr eaLnBrk="1" hangingPunct="1"/>
            <a:endParaRPr lang="en-US" altLang="en-US" sz="900" dirty="0">
              <a:latin typeface="Arial" pitchFamily="34" charset="0"/>
              <a:ea typeface="ＭＳ Ｐゴシック" pitchFamily="34" charset="-128"/>
            </a:endParaRPr>
          </a:p>
        </p:txBody>
      </p:sp>
      <p:sp>
        <p:nvSpPr>
          <p:cNvPr id="2" name="Header Placeholder 1"/>
          <p:cNvSpPr>
            <a:spLocks noGrp="1"/>
          </p:cNvSpPr>
          <p:nvPr>
            <p:ph type="hdr" sz="quarter" idx="10"/>
          </p:nvPr>
        </p:nvSpPr>
        <p:spPr/>
        <p:txBody>
          <a:bodyPr/>
          <a:lstStyle/>
          <a:p>
            <a:r>
              <a:rPr lang="en-US"/>
              <a:t>Negligence Determination Training</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altLang="en-US" dirty="0"/>
              <a:t>The analyst must carefully read and review all documents in the </a:t>
            </a:r>
            <a:r>
              <a:rPr lang="en-US" altLang="en-US" dirty="0" err="1"/>
              <a:t>eFolder</a:t>
            </a:r>
            <a:r>
              <a:rPr lang="en-US" altLang="en-US" dirty="0"/>
              <a:t> to ensure all required elements are present,</a:t>
            </a:r>
            <a:r>
              <a:rPr lang="en-US" altLang="en-US" baseline="0" dirty="0"/>
              <a:t> in most cases if there is an issue with the misuse determination, the cursory review will identify the problem before the actual review of the case. However, there may be instances where something appears correct during cursory review but under full review there is a problem identified. </a:t>
            </a:r>
          </a:p>
          <a:p>
            <a:endParaRPr lang="en-US" altLang="en-US" baseline="0" dirty="0"/>
          </a:p>
          <a:p>
            <a:r>
              <a:rPr lang="en-US" altLang="en-US" baseline="0" dirty="0"/>
              <a:t>The most common reason for an AAM at the misuse determination stage is based on incorrect calculations. Some helpful tips for calculating misuse include:</a:t>
            </a:r>
          </a:p>
          <a:p>
            <a:endParaRPr lang="en-US" altLang="en-US" baseline="0" dirty="0"/>
          </a:p>
          <a:p>
            <a:pPr marL="171450" indent="-171450">
              <a:buFont typeface="Arial" panose="020B0604020202020204" pitchFamily="34" charset="0"/>
              <a:buChar char="•"/>
            </a:pPr>
            <a:r>
              <a:rPr lang="en-US" altLang="en-US" baseline="0" dirty="0"/>
              <a:t>Following the percentage rule after October 1, 2015 manual change</a:t>
            </a:r>
          </a:p>
          <a:p>
            <a:pPr marL="171450" indent="-171450">
              <a:buFont typeface="Arial" panose="020B0604020202020204" pitchFamily="34" charset="0"/>
              <a:buChar char="•"/>
            </a:pPr>
            <a:r>
              <a:rPr lang="en-US" altLang="en-US" baseline="0" dirty="0"/>
              <a:t>If no evidence indicates bills were not being paid, we have to assume that the bills are paid as required</a:t>
            </a:r>
          </a:p>
          <a:p>
            <a:pPr marL="171450" indent="-171450">
              <a:buFont typeface="Arial" panose="020B0604020202020204" pitchFamily="34" charset="0"/>
              <a:buChar char="•"/>
            </a:pPr>
            <a:r>
              <a:rPr lang="en-US" altLang="en-US" baseline="0" dirty="0"/>
              <a:t>No fee is allowable in months where misuse is found</a:t>
            </a:r>
          </a:p>
          <a:p>
            <a:pPr marL="171450" indent="-171450">
              <a:buFont typeface="Arial" panose="020B0604020202020204" pitchFamily="34" charset="0"/>
              <a:buChar char="•"/>
            </a:pPr>
            <a:r>
              <a:rPr lang="en-US" altLang="en-US" baseline="0" dirty="0"/>
              <a:t>Any questions regarding the calculations on specific misuse cases should be emailed to the F&amp;FE mailbox for assistance. </a:t>
            </a:r>
          </a:p>
          <a:p>
            <a:pPr marL="171450" indent="-171450">
              <a:buFont typeface="Arial" panose="020B0604020202020204" pitchFamily="34" charset="0"/>
              <a:buChar char="•"/>
            </a:pPr>
            <a:endParaRPr lang="en-US" altLang="en-US" baseline="0" dirty="0"/>
          </a:p>
          <a:p>
            <a:pPr marL="0" indent="0">
              <a:buFont typeface="Arial" panose="020B0604020202020204" pitchFamily="34" charset="0"/>
              <a:buNone/>
            </a:pPr>
            <a:r>
              <a:rPr lang="en-US" altLang="en-US" baseline="0" dirty="0"/>
              <a:t>A good rule of thumb in calculating the misuse amount is to provide a very detailed explanation of the way the misuse amount was calculated. If sufficient explanation is provided, it may mean an AAM is not required. </a:t>
            </a:r>
          </a:p>
          <a:p>
            <a:endParaRPr lang="en-US" altLang="en-US" baseline="0" dirty="0"/>
          </a:p>
          <a:p>
            <a:r>
              <a:rPr lang="en-US" altLang="en-US" baseline="0" dirty="0"/>
              <a:t>Before VACO can complete a negligence determination the misusing fiduciary and  the successor fiduciary must be notified. No decision can be made prior to notification to both parties. </a:t>
            </a:r>
          </a:p>
          <a:p>
            <a:endParaRPr lang="en-US" altLang="en-US" dirty="0"/>
          </a:p>
        </p:txBody>
      </p:sp>
      <p:sp>
        <p:nvSpPr>
          <p:cNvPr id="50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BDA475-7997-4B71-BD3A-17598F62ACE7}" type="slidenum">
              <a:rPr lang="en-US" altLang="en-US" smtClean="0"/>
              <a:pPr eaLnBrk="1" hangingPunct="1">
                <a:spcBef>
                  <a:spcPct val="0"/>
                </a:spcBef>
              </a:pPr>
              <a:t>19</a:t>
            </a:fld>
            <a:endParaRPr lang="en-US" altLang="en-US" dirty="0"/>
          </a:p>
        </p:txBody>
      </p:sp>
      <p:sp>
        <p:nvSpPr>
          <p:cNvPr id="50181" name="Header Placeholder 1"/>
          <p:cNvSpPr>
            <a:spLocks noGrp="1"/>
          </p:cNvSpPr>
          <p:nvPr>
            <p:ph type="hdr" sz="quarter"/>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Negligence Determination Training</a:t>
            </a:r>
            <a:endParaRPr lang="en-US" altLang="en-US" dirty="0"/>
          </a:p>
        </p:txBody>
      </p:sp>
      <p:sp>
        <p:nvSpPr>
          <p:cNvPr id="50182" name="Footer Placeholder 1"/>
          <p:cNvSpPr>
            <a:spLocks noGrp="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Version 1.0: July 2014</a:t>
            </a:r>
          </a:p>
        </p:txBody>
      </p:sp>
      <p:sp>
        <p:nvSpPr>
          <p:cNvPr id="50183"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July 2014</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marL="0" indent="0">
              <a:buFont typeface="Arial" panose="020B0604020202020204" pitchFamily="34" charset="0"/>
              <a:buNone/>
            </a:pPr>
            <a:r>
              <a:rPr lang="en-US" b="0" u="none" dirty="0"/>
              <a:t>The analyst is not</a:t>
            </a:r>
            <a:r>
              <a:rPr lang="en-US" b="0" u="none" baseline="0" dirty="0"/>
              <a:t> just reviewing for the correct procedures for a misuse reconsideration, the review also includes cases where additional evidence received during the reconsideration period where no action was shown by the fiduciary hub. </a:t>
            </a:r>
          </a:p>
          <a:p>
            <a:pPr marL="0" indent="0">
              <a:buFont typeface="Arial" panose="020B0604020202020204" pitchFamily="34" charset="0"/>
              <a:buNone/>
            </a:pPr>
            <a:endParaRPr lang="en-US" b="0" u="none" baseline="0" dirty="0"/>
          </a:p>
          <a:p>
            <a:pPr marL="0" indent="0">
              <a:buFont typeface="Arial" panose="020B0604020202020204" pitchFamily="34" charset="0"/>
              <a:buNone/>
            </a:pPr>
            <a:r>
              <a:rPr lang="en-US" b="0" u="none" dirty="0"/>
              <a:t>Any</a:t>
            </a:r>
            <a:r>
              <a:rPr lang="en-US" b="0" u="none" baseline="0" dirty="0"/>
              <a:t> new and material evidence must be received during that 30 day period, any additional information received outside of that period cannot be considered in the misuse reconsideration. </a:t>
            </a:r>
          </a:p>
          <a:p>
            <a:pPr marL="0" indent="0">
              <a:buFont typeface="Arial" panose="020B0604020202020204" pitchFamily="34" charset="0"/>
              <a:buNone/>
            </a:pPr>
            <a:endParaRPr lang="en-US" b="0" u="none" baseline="0" dirty="0"/>
          </a:p>
          <a:p>
            <a:pPr marL="0" indent="0">
              <a:buFont typeface="Arial" panose="020B0604020202020204" pitchFamily="34" charset="0"/>
              <a:buNone/>
            </a:pPr>
            <a:r>
              <a:rPr lang="en-US" b="0" u="none" baseline="0" dirty="0"/>
              <a:t>New and material evidence must also be validated prior to a change in the decision. For example, if the misusing fiduciary indicates transfer of the remaining funds under management, the current fiduciary needs to be contacted to verify the information or the fiduciary indicates the funds were used to the benefit of the beneficiary, contact the beneficiary to ensure that occurred. </a:t>
            </a:r>
          </a:p>
          <a:p>
            <a:pPr marL="0" indent="0">
              <a:buFont typeface="Arial" panose="020B0604020202020204" pitchFamily="34" charset="0"/>
              <a:buNone/>
            </a:pPr>
            <a:endParaRPr lang="en-US" b="0" u="none" baseline="0" dirty="0"/>
          </a:p>
          <a:p>
            <a:pPr marL="0" indent="0">
              <a:buFont typeface="Arial" panose="020B0604020202020204" pitchFamily="34" charset="0"/>
              <a:buNone/>
            </a:pPr>
            <a:r>
              <a:rPr lang="en-US" b="0" u="none" baseline="0" dirty="0"/>
              <a:t>In any instance where additional information is received from the misusing fiduciary notification must be sent indicating what actions were taken, if any with the additional information. </a:t>
            </a:r>
            <a:endParaRPr lang="en-US" b="0" u="none" dirty="0"/>
          </a:p>
          <a:p>
            <a:endParaRPr lang="en-US" altLang="en-US" dirty="0"/>
          </a:p>
        </p:txBody>
      </p:sp>
      <p:sp>
        <p:nvSpPr>
          <p:cNvPr id="50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BDA475-7997-4B71-BD3A-17598F62ACE7}" type="slidenum">
              <a:rPr lang="en-US" altLang="en-US" smtClean="0"/>
              <a:pPr eaLnBrk="1" hangingPunct="1">
                <a:spcBef>
                  <a:spcPct val="0"/>
                </a:spcBef>
              </a:pPr>
              <a:t>20</a:t>
            </a:fld>
            <a:endParaRPr lang="en-US" altLang="en-US" dirty="0"/>
          </a:p>
        </p:txBody>
      </p:sp>
      <p:sp>
        <p:nvSpPr>
          <p:cNvPr id="50181" name="Header Placeholder 1"/>
          <p:cNvSpPr>
            <a:spLocks noGrp="1"/>
          </p:cNvSpPr>
          <p:nvPr>
            <p:ph type="hdr" sz="quarter"/>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Negligence Determination Training</a:t>
            </a:r>
            <a:endParaRPr lang="en-US" altLang="en-US" dirty="0"/>
          </a:p>
        </p:txBody>
      </p:sp>
      <p:sp>
        <p:nvSpPr>
          <p:cNvPr id="50182" name="Footer Placeholder 1"/>
          <p:cNvSpPr>
            <a:spLocks noGrp="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Version 1.0: July 2014</a:t>
            </a:r>
          </a:p>
        </p:txBody>
      </p:sp>
      <p:sp>
        <p:nvSpPr>
          <p:cNvPr id="50183"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July 2014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endParaRPr lang="en-US" altLang="en-US" b="0" dirty="0">
              <a:latin typeface="Arial" pitchFamily="34" charset="0"/>
              <a:ea typeface="ＭＳ Ｐゴシック" pitchFamily="34" charset="-128"/>
            </a:endParaRPr>
          </a:p>
        </p:txBody>
      </p:sp>
      <p:sp>
        <p:nvSpPr>
          <p:cNvPr id="87044" name="Slide Number Placeholder 3"/>
          <p:cNvSpPr>
            <a:spLocks noGrp="1"/>
          </p:cNvSpPr>
          <p:nvPr>
            <p:ph type="sldNum" sz="quarter" idx="5"/>
          </p:nvPr>
        </p:nvSpPr>
        <p:spPr>
          <a:noFill/>
        </p:spPr>
        <p:txBody>
          <a:bodyPr/>
          <a:lstStyle>
            <a:lvl1pPr defTabSz="924967">
              <a:spcBef>
                <a:spcPct val="30000"/>
              </a:spcBef>
              <a:defRPr sz="1200">
                <a:solidFill>
                  <a:schemeClr val="tx1"/>
                </a:solidFill>
                <a:latin typeface="Arial" pitchFamily="34" charset="0"/>
                <a:ea typeface="ＭＳ Ｐゴシック" pitchFamily="34" charset="-128"/>
              </a:defRPr>
            </a:lvl1pPr>
            <a:lvl2pPr marL="737452" indent="-283635" defTabSz="924967">
              <a:spcBef>
                <a:spcPct val="30000"/>
              </a:spcBef>
              <a:defRPr sz="1200">
                <a:solidFill>
                  <a:schemeClr val="tx1"/>
                </a:solidFill>
                <a:latin typeface="Arial" pitchFamily="34" charset="0"/>
                <a:ea typeface="ＭＳ Ｐゴシック" pitchFamily="34" charset="-128"/>
              </a:defRPr>
            </a:lvl2pPr>
            <a:lvl3pPr marL="1134542" indent="-226908" defTabSz="924967">
              <a:spcBef>
                <a:spcPct val="30000"/>
              </a:spcBef>
              <a:defRPr sz="1200">
                <a:solidFill>
                  <a:schemeClr val="tx1"/>
                </a:solidFill>
                <a:latin typeface="Arial" pitchFamily="34" charset="0"/>
                <a:ea typeface="ＭＳ Ｐゴシック" pitchFamily="34" charset="-128"/>
              </a:defRPr>
            </a:lvl3pPr>
            <a:lvl4pPr marL="1588359" indent="-226908" defTabSz="924967">
              <a:spcBef>
                <a:spcPct val="30000"/>
              </a:spcBef>
              <a:defRPr sz="1200">
                <a:solidFill>
                  <a:schemeClr val="tx1"/>
                </a:solidFill>
                <a:latin typeface="Arial" pitchFamily="34" charset="0"/>
                <a:ea typeface="ＭＳ Ｐゴシック" pitchFamily="34" charset="-128"/>
              </a:defRPr>
            </a:lvl4pPr>
            <a:lvl5pPr marL="2042175" indent="-226908" defTabSz="924967">
              <a:spcBef>
                <a:spcPct val="30000"/>
              </a:spcBef>
              <a:defRPr sz="1200">
                <a:solidFill>
                  <a:schemeClr val="tx1"/>
                </a:solidFill>
                <a:latin typeface="Arial" pitchFamily="34" charset="0"/>
                <a:ea typeface="ＭＳ Ｐゴシック" pitchFamily="34" charset="-128"/>
              </a:defRPr>
            </a:lvl5pPr>
            <a:lvl6pPr marL="2495992" indent="-226908" defTabSz="92496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49809" indent="-226908" defTabSz="92496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03625" indent="-226908" defTabSz="92496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57442" indent="-226908" defTabSz="92496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067B9616-4009-4204-9BCB-19FDFA5AC3A6}" type="slidenum">
              <a:rPr lang="en-US" altLang="en-US" smtClean="0">
                <a:solidFill>
                  <a:srgbClr val="000000"/>
                </a:solidFill>
              </a:rPr>
              <a:pPr>
                <a:spcBef>
                  <a:spcPct val="0"/>
                </a:spcBef>
              </a:pPr>
              <a:t>2</a:t>
            </a:fld>
            <a:endParaRPr lang="en-US" altLang="en-US" dirty="0">
              <a:solidFill>
                <a:srgbClr val="000000"/>
              </a:solidFill>
            </a:endParaRPr>
          </a:p>
        </p:txBody>
      </p:sp>
      <p:sp>
        <p:nvSpPr>
          <p:cNvPr id="2" name="Header Placeholder 1"/>
          <p:cNvSpPr>
            <a:spLocks noGrp="1"/>
          </p:cNvSpPr>
          <p:nvPr>
            <p:ph type="hdr" sz="quarter" idx="10"/>
          </p:nvPr>
        </p:nvSpPr>
        <p:spPr/>
        <p:txBody>
          <a:bodyPr/>
          <a:lstStyle/>
          <a:p>
            <a:r>
              <a:rPr lang="en-US"/>
              <a:t>Negligence Determination Training</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pPr marL="0" lvl="1" defTabSz="923391"/>
            <a:endParaRPr lang="en-US" altLang="en-US" b="1" dirty="0">
              <a:latin typeface="Arial" pitchFamily="34" charset="0"/>
              <a:ea typeface="ＭＳ Ｐゴシック" pitchFamily="34" charset="-128"/>
            </a:endParaRPr>
          </a:p>
        </p:txBody>
      </p:sp>
      <p:sp>
        <p:nvSpPr>
          <p:cNvPr id="103428" name="Slide Number Placeholder 3"/>
          <p:cNvSpPr>
            <a:spLocks noGrp="1"/>
          </p:cNvSpPr>
          <p:nvPr>
            <p:ph type="sldNum" sz="quarter" idx="5"/>
          </p:nvPr>
        </p:nvSpPr>
        <p:spPr>
          <a:noFill/>
        </p:spPr>
        <p:txBody>
          <a:bodyPr/>
          <a:lstStyle>
            <a:lvl1pPr defTabSz="924967">
              <a:defRPr sz="2400">
                <a:solidFill>
                  <a:schemeClr val="tx1"/>
                </a:solidFill>
                <a:latin typeface="Arial" pitchFamily="34" charset="0"/>
                <a:ea typeface="ＭＳ Ｐゴシック" pitchFamily="34" charset="-128"/>
              </a:defRPr>
            </a:lvl1pPr>
            <a:lvl2pPr marL="737452" indent="-283635" defTabSz="924967">
              <a:defRPr sz="2400">
                <a:solidFill>
                  <a:schemeClr val="tx1"/>
                </a:solidFill>
                <a:latin typeface="Arial" pitchFamily="34" charset="0"/>
                <a:ea typeface="ＭＳ Ｐゴシック" pitchFamily="34" charset="-128"/>
              </a:defRPr>
            </a:lvl2pPr>
            <a:lvl3pPr marL="1134542" indent="-226908" defTabSz="924967">
              <a:defRPr sz="2400">
                <a:solidFill>
                  <a:schemeClr val="tx1"/>
                </a:solidFill>
                <a:latin typeface="Arial" pitchFamily="34" charset="0"/>
                <a:ea typeface="ＭＳ Ｐゴシック" pitchFamily="34" charset="-128"/>
              </a:defRPr>
            </a:lvl3pPr>
            <a:lvl4pPr marL="1588359" indent="-226908" defTabSz="924967">
              <a:defRPr sz="2400">
                <a:solidFill>
                  <a:schemeClr val="tx1"/>
                </a:solidFill>
                <a:latin typeface="Arial" pitchFamily="34" charset="0"/>
                <a:ea typeface="ＭＳ Ｐゴシック" pitchFamily="34" charset="-128"/>
              </a:defRPr>
            </a:lvl4pPr>
            <a:lvl5pPr marL="2042175" indent="-226908" defTabSz="924967">
              <a:defRPr sz="2400">
                <a:solidFill>
                  <a:schemeClr val="tx1"/>
                </a:solidFill>
                <a:latin typeface="Arial" pitchFamily="34" charset="0"/>
                <a:ea typeface="ＭＳ Ｐゴシック" pitchFamily="34" charset="-128"/>
              </a:defRPr>
            </a:lvl5pPr>
            <a:lvl6pPr marL="2495992"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49809"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03625"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57442"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BF020DA-CB16-46AF-926A-5F1D9442BB5A}" type="slidenum">
              <a:rPr lang="en-US" altLang="en-US" sz="1200"/>
              <a:pPr/>
              <a:t>21</a:t>
            </a:fld>
            <a:endParaRPr lang="en-US" altLang="en-US" sz="1200" dirty="0"/>
          </a:p>
        </p:txBody>
      </p:sp>
      <p:sp>
        <p:nvSpPr>
          <p:cNvPr id="2" name="Header Placeholder 1"/>
          <p:cNvSpPr>
            <a:spLocks noGrp="1"/>
          </p:cNvSpPr>
          <p:nvPr>
            <p:ph type="hdr" sz="quarter" idx="10"/>
          </p:nvPr>
        </p:nvSpPr>
        <p:spPr/>
        <p:txBody>
          <a:bodyPr/>
          <a:lstStyle/>
          <a:p>
            <a:r>
              <a:rPr lang="en-US"/>
              <a:t>Negligence Determination Training</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r>
              <a:rPr lang="en-US" altLang="en-US" dirty="0">
                <a:latin typeface="Arial" pitchFamily="34" charset="0"/>
                <a:ea typeface="ＭＳ Ｐゴシック" pitchFamily="34" charset="-128"/>
              </a:rPr>
              <a:t>Any evidence not previously considered during the misuse determination is considered new. </a:t>
            </a:r>
          </a:p>
          <a:p>
            <a:endParaRPr lang="en-US" altLang="en-US" dirty="0">
              <a:latin typeface="Arial" pitchFamily="34" charset="0"/>
              <a:ea typeface="ＭＳ Ｐゴシック" pitchFamily="34" charset="-128"/>
            </a:endParaRPr>
          </a:p>
          <a:p>
            <a:r>
              <a:rPr lang="en-US" altLang="en-US" dirty="0">
                <a:latin typeface="Arial" pitchFamily="34" charset="0"/>
                <a:ea typeface="ＭＳ Ｐゴシック" pitchFamily="34" charset="-128"/>
              </a:rPr>
              <a:t>The evidence is considered material if by itself, or when considered with previous evidence of record, it relates to any unestablished fact necessary to support whether misuse exists or the amount must be recalculated.  </a:t>
            </a:r>
          </a:p>
          <a:p>
            <a:endParaRPr lang="en-US" altLang="en-US" dirty="0">
              <a:latin typeface="Arial" pitchFamily="34" charset="0"/>
              <a:ea typeface="ＭＳ Ｐゴシック" pitchFamily="34" charset="-128"/>
            </a:endParaRPr>
          </a:p>
          <a:p>
            <a:endParaRPr lang="en-US" altLang="en-US" dirty="0">
              <a:latin typeface="Arial" pitchFamily="34" charset="0"/>
              <a:ea typeface="ＭＳ Ｐゴシック" pitchFamily="34" charset="-128"/>
            </a:endParaRPr>
          </a:p>
        </p:txBody>
      </p:sp>
      <p:sp>
        <p:nvSpPr>
          <p:cNvPr id="104452" name="Slide Number Placeholder 3"/>
          <p:cNvSpPr>
            <a:spLocks noGrp="1"/>
          </p:cNvSpPr>
          <p:nvPr>
            <p:ph type="sldNum" sz="quarter" idx="5"/>
          </p:nvPr>
        </p:nvSpPr>
        <p:spPr>
          <a:noFill/>
        </p:spPr>
        <p:txBody>
          <a:bodyPr/>
          <a:lstStyle>
            <a:lvl1pPr defTabSz="924967">
              <a:defRPr sz="2400">
                <a:solidFill>
                  <a:schemeClr val="tx1"/>
                </a:solidFill>
                <a:latin typeface="Arial" pitchFamily="34" charset="0"/>
                <a:ea typeface="ＭＳ Ｐゴシック" pitchFamily="34" charset="-128"/>
              </a:defRPr>
            </a:lvl1pPr>
            <a:lvl2pPr marL="737452" indent="-283635" defTabSz="924967">
              <a:defRPr sz="2400">
                <a:solidFill>
                  <a:schemeClr val="tx1"/>
                </a:solidFill>
                <a:latin typeface="Arial" pitchFamily="34" charset="0"/>
                <a:ea typeface="ＭＳ Ｐゴシック" pitchFamily="34" charset="-128"/>
              </a:defRPr>
            </a:lvl2pPr>
            <a:lvl3pPr marL="1134542" indent="-226908" defTabSz="924967">
              <a:defRPr sz="2400">
                <a:solidFill>
                  <a:schemeClr val="tx1"/>
                </a:solidFill>
                <a:latin typeface="Arial" pitchFamily="34" charset="0"/>
                <a:ea typeface="ＭＳ Ｐゴシック" pitchFamily="34" charset="-128"/>
              </a:defRPr>
            </a:lvl3pPr>
            <a:lvl4pPr marL="1588359" indent="-226908" defTabSz="924967">
              <a:defRPr sz="2400">
                <a:solidFill>
                  <a:schemeClr val="tx1"/>
                </a:solidFill>
                <a:latin typeface="Arial" pitchFamily="34" charset="0"/>
                <a:ea typeface="ＭＳ Ｐゴシック" pitchFamily="34" charset="-128"/>
              </a:defRPr>
            </a:lvl4pPr>
            <a:lvl5pPr marL="2042175" indent="-226908" defTabSz="924967">
              <a:defRPr sz="2400">
                <a:solidFill>
                  <a:schemeClr val="tx1"/>
                </a:solidFill>
                <a:latin typeface="Arial" pitchFamily="34" charset="0"/>
                <a:ea typeface="ＭＳ Ｐゴシック" pitchFamily="34" charset="-128"/>
              </a:defRPr>
            </a:lvl5pPr>
            <a:lvl6pPr marL="2495992"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49809"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03625"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57442"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5E1C419-A851-452B-98AE-A6004092C4E3}" type="slidenum">
              <a:rPr lang="en-US" altLang="en-US" sz="1200">
                <a:solidFill>
                  <a:srgbClr val="000000"/>
                </a:solidFill>
              </a:rPr>
              <a:pPr/>
              <a:t>22</a:t>
            </a:fld>
            <a:endParaRPr lang="en-US" altLang="en-US" sz="1200" dirty="0">
              <a:solidFill>
                <a:srgbClr val="000000"/>
              </a:solidFill>
            </a:endParaRPr>
          </a:p>
        </p:txBody>
      </p:sp>
      <p:sp>
        <p:nvSpPr>
          <p:cNvPr id="2" name="Header Placeholder 1"/>
          <p:cNvSpPr>
            <a:spLocks noGrp="1"/>
          </p:cNvSpPr>
          <p:nvPr>
            <p:ph type="hdr" sz="quarter" idx="10"/>
          </p:nvPr>
        </p:nvSpPr>
        <p:spPr/>
        <p:txBody>
          <a:bodyPr/>
          <a:lstStyle/>
          <a:p>
            <a:r>
              <a:rPr lang="en-US"/>
              <a:t>Negligence Determination Training</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24967">
              <a:spcBef>
                <a:spcPct val="30000"/>
              </a:spcBef>
              <a:defRPr sz="1200">
                <a:solidFill>
                  <a:schemeClr val="tx1"/>
                </a:solidFill>
                <a:latin typeface="Arial" pitchFamily="34" charset="0"/>
                <a:ea typeface="ＭＳ Ｐゴシック" pitchFamily="34" charset="-128"/>
              </a:defRPr>
            </a:lvl1pPr>
            <a:lvl2pPr marL="737452" indent="-283635" defTabSz="924967">
              <a:spcBef>
                <a:spcPct val="30000"/>
              </a:spcBef>
              <a:defRPr sz="1200">
                <a:solidFill>
                  <a:schemeClr val="tx1"/>
                </a:solidFill>
                <a:latin typeface="Arial" pitchFamily="34" charset="0"/>
                <a:ea typeface="ＭＳ Ｐゴシック" pitchFamily="34" charset="-128"/>
              </a:defRPr>
            </a:lvl2pPr>
            <a:lvl3pPr marL="1134542" indent="-226908" defTabSz="924967">
              <a:spcBef>
                <a:spcPct val="30000"/>
              </a:spcBef>
              <a:defRPr sz="1200">
                <a:solidFill>
                  <a:schemeClr val="tx1"/>
                </a:solidFill>
                <a:latin typeface="Arial" pitchFamily="34" charset="0"/>
                <a:ea typeface="ＭＳ Ｐゴシック" pitchFamily="34" charset="-128"/>
              </a:defRPr>
            </a:lvl3pPr>
            <a:lvl4pPr marL="1588359" indent="-226908" defTabSz="924967">
              <a:spcBef>
                <a:spcPct val="30000"/>
              </a:spcBef>
              <a:defRPr sz="1200">
                <a:solidFill>
                  <a:schemeClr val="tx1"/>
                </a:solidFill>
                <a:latin typeface="Arial" pitchFamily="34" charset="0"/>
                <a:ea typeface="ＭＳ Ｐゴシック" pitchFamily="34" charset="-128"/>
              </a:defRPr>
            </a:lvl4pPr>
            <a:lvl5pPr marL="2042175" indent="-226908" defTabSz="924967">
              <a:spcBef>
                <a:spcPct val="30000"/>
              </a:spcBef>
              <a:defRPr sz="1200">
                <a:solidFill>
                  <a:schemeClr val="tx1"/>
                </a:solidFill>
                <a:latin typeface="Arial" pitchFamily="34" charset="0"/>
                <a:ea typeface="ＭＳ Ｐゴシック" pitchFamily="34" charset="-128"/>
              </a:defRPr>
            </a:lvl5pPr>
            <a:lvl6pPr marL="2495992" indent="-226908" defTabSz="92496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49809" indent="-226908" defTabSz="92496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03625" indent="-226908" defTabSz="92496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57442" indent="-226908" defTabSz="92496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F809E5DE-7BAA-4F4E-8893-70BE4E7CFE22}" type="slidenum">
              <a:rPr lang="en-US" altLang="en-US" smtClean="0"/>
              <a:pPr>
                <a:spcBef>
                  <a:spcPct val="0"/>
                </a:spcBef>
              </a:pPr>
              <a:t>23</a:t>
            </a:fld>
            <a:endParaRPr lang="en-US" alt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r>
              <a:rPr lang="en-US" sz="900" dirty="0"/>
              <a:t>The analyst must ensure that the debt is established.</a:t>
            </a:r>
            <a:r>
              <a:rPr lang="en-US" sz="900" baseline="0" dirty="0"/>
              <a:t> </a:t>
            </a:r>
            <a:r>
              <a:rPr lang="en-US" sz="900" dirty="0"/>
              <a:t>properly monitored</a:t>
            </a:r>
            <a:r>
              <a:rPr lang="en-US" sz="900" baseline="0" dirty="0"/>
              <a:t> for collection and </a:t>
            </a:r>
            <a:r>
              <a:rPr lang="en-US" sz="900" dirty="0"/>
              <a:t>the misuse work item remains</a:t>
            </a:r>
            <a:r>
              <a:rPr lang="en-US" sz="900" baseline="0" dirty="0"/>
              <a:t> open until the misuse debt is fully collected or written off.</a:t>
            </a:r>
          </a:p>
          <a:p>
            <a:pPr marL="0" indent="0">
              <a:buFont typeface="Arial" panose="020B0604020202020204" pitchFamily="34" charset="0"/>
              <a:buNone/>
            </a:pPr>
            <a:endParaRPr lang="en-US" sz="900" dirty="0">
              <a:effectLst/>
            </a:endParaRPr>
          </a:p>
          <a:p>
            <a:r>
              <a:rPr lang="en-US" sz="900" dirty="0"/>
              <a:t>The fiduciary hub must ensure the following:</a:t>
            </a:r>
          </a:p>
          <a:p>
            <a:endParaRPr lang="en-US" sz="900" dirty="0"/>
          </a:p>
          <a:p>
            <a:pPr marL="174705" indent="-174705">
              <a:buFont typeface="Arial" panose="020B0604020202020204" pitchFamily="34" charset="0"/>
              <a:buChar char="•"/>
            </a:pPr>
            <a:r>
              <a:rPr lang="en-US" sz="900" dirty="0"/>
              <a:t>Establish</a:t>
            </a:r>
            <a:r>
              <a:rPr lang="en-US" sz="900" baseline="0" dirty="0"/>
              <a:t> a debt</a:t>
            </a:r>
            <a:r>
              <a:rPr lang="en-US" sz="900" dirty="0"/>
              <a:t> against the fiduciary determined to have misused funds by submitting a </a:t>
            </a:r>
            <a:r>
              <a:rPr lang="en-US" sz="900" i="1" dirty="0"/>
              <a:t>Request to Create a Debt</a:t>
            </a:r>
            <a:r>
              <a:rPr lang="en-US" sz="900" i="1" baseline="0" dirty="0"/>
              <a:t> Collection Memorandum </a:t>
            </a:r>
            <a:r>
              <a:rPr lang="en-US" sz="900" dirty="0"/>
              <a:t>to station</a:t>
            </a:r>
            <a:r>
              <a:rPr lang="en-US" sz="900" baseline="0" dirty="0"/>
              <a:t> f</a:t>
            </a:r>
            <a:r>
              <a:rPr lang="en-US" sz="900" dirty="0"/>
              <a:t>iscal activity.</a:t>
            </a:r>
          </a:p>
          <a:p>
            <a:pPr marL="174705" indent="-174705">
              <a:buFont typeface="Arial" panose="020B0604020202020204" pitchFamily="34" charset="0"/>
              <a:buChar char="•"/>
            </a:pPr>
            <a:r>
              <a:rPr lang="en-US" sz="900" dirty="0"/>
              <a:t>Request for redemption of a surety bond must be made when one is in place and on file (FPM 5.E.4.). </a:t>
            </a:r>
          </a:p>
          <a:p>
            <a:pPr marL="174705" indent="-174705">
              <a:buFont typeface="Arial" panose="020B0604020202020204" pitchFamily="34" charset="0"/>
              <a:buChar char="•"/>
            </a:pPr>
            <a:r>
              <a:rPr lang="en-US" sz="900" dirty="0"/>
              <a:t>Update BFFS with the BD#.</a:t>
            </a:r>
          </a:p>
          <a:p>
            <a:pPr marL="174705" indent="-174705">
              <a:buFont typeface="Arial" panose="020B0604020202020204" pitchFamily="34" charset="0"/>
              <a:buChar char="•"/>
            </a:pPr>
            <a:r>
              <a:rPr lang="en-US" sz="900" dirty="0"/>
              <a:t>Maintain a copy of all associated actions in the eFolder.</a:t>
            </a:r>
            <a:endParaRPr lang="en-US" sz="900" dirty="0">
              <a:effectLst/>
            </a:endParaRPr>
          </a:p>
          <a:p>
            <a:pPr eaLnBrk="1" hangingPunct="1"/>
            <a:endParaRPr lang="en-US" altLang="en-US" sz="900" dirty="0">
              <a:latin typeface="Arial" pitchFamily="34" charset="0"/>
              <a:ea typeface="ＭＳ Ｐゴシック" pitchFamily="34" charset="-128"/>
            </a:endParaRPr>
          </a:p>
        </p:txBody>
      </p:sp>
      <p:sp>
        <p:nvSpPr>
          <p:cNvPr id="2" name="Header Placeholder 1"/>
          <p:cNvSpPr>
            <a:spLocks noGrp="1"/>
          </p:cNvSpPr>
          <p:nvPr>
            <p:ph type="hdr" sz="quarter" idx="10"/>
          </p:nvPr>
        </p:nvSpPr>
        <p:spPr/>
        <p:txBody>
          <a:bodyPr/>
          <a:lstStyle/>
          <a:p>
            <a:r>
              <a:rPr lang="en-US"/>
              <a:t>Negligence Determination Training</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altLang="en-US" dirty="0"/>
              <a:t>In</a:t>
            </a:r>
            <a:r>
              <a:rPr lang="en-US" altLang="en-US" baseline="0" dirty="0"/>
              <a:t> most situations the analyst reviewing for negligence will have limited involvement with the reissuance part of the negligence determination with the exception of determining if only partial reissuance is required. </a:t>
            </a:r>
            <a:endParaRPr lang="en-US" altLang="en-US" dirty="0"/>
          </a:p>
          <a:p>
            <a:endParaRPr lang="en-US" altLang="en-US" dirty="0"/>
          </a:p>
          <a:p>
            <a:r>
              <a:rPr lang="en-US" altLang="en-US" dirty="0"/>
              <a:t>Since VA sometimes takes time</a:t>
            </a:r>
            <a:r>
              <a:rPr lang="en-US" altLang="en-US" baseline="0" dirty="0"/>
              <a:t> to make award adjustments, there are situations where the beneficiary was paid benefits where no entitlement exists, for example, incarceration adjustment or removal of a dependent. In those situations, the amount of benefits the beneficiary was actually entitled to is the only amount that may be reissued. </a:t>
            </a:r>
          </a:p>
          <a:p>
            <a:endParaRPr lang="en-US" altLang="en-US" baseline="0" dirty="0"/>
          </a:p>
          <a:p>
            <a:r>
              <a:rPr lang="en-US" altLang="en-US" baseline="0" dirty="0"/>
              <a:t>The analyst reviewing the case must take these situations into account when determining if partial reissuance is applicable. </a:t>
            </a:r>
          </a:p>
          <a:p>
            <a:endParaRPr lang="en-US" altLang="en-US" baseline="0" dirty="0"/>
          </a:p>
          <a:p>
            <a:r>
              <a:rPr lang="en-US" altLang="en-US" baseline="0" dirty="0"/>
              <a:t>VA is to attempt to make the beneficiary whole, which means any benefits he or she was entitled to and not anymore. </a:t>
            </a:r>
          </a:p>
          <a:p>
            <a:endParaRPr lang="en-US" altLang="en-US" baseline="0" dirty="0"/>
          </a:p>
          <a:p>
            <a:endParaRPr lang="en-US" altLang="en-US" dirty="0"/>
          </a:p>
        </p:txBody>
      </p:sp>
      <p:sp>
        <p:nvSpPr>
          <p:cNvPr id="50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BDA475-7997-4B71-BD3A-17598F62ACE7}" type="slidenum">
              <a:rPr lang="en-US" altLang="en-US" smtClean="0"/>
              <a:pPr eaLnBrk="1" hangingPunct="1">
                <a:spcBef>
                  <a:spcPct val="0"/>
                </a:spcBef>
              </a:pPr>
              <a:t>24</a:t>
            </a:fld>
            <a:endParaRPr lang="en-US" altLang="en-US" dirty="0"/>
          </a:p>
        </p:txBody>
      </p:sp>
      <p:sp>
        <p:nvSpPr>
          <p:cNvPr id="50181" name="Header Placeholder 1"/>
          <p:cNvSpPr>
            <a:spLocks noGrp="1"/>
          </p:cNvSpPr>
          <p:nvPr>
            <p:ph type="hdr" sz="quarter"/>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Negligence Determination Training</a:t>
            </a:r>
            <a:endParaRPr lang="en-US" altLang="en-US" dirty="0"/>
          </a:p>
        </p:txBody>
      </p:sp>
      <p:sp>
        <p:nvSpPr>
          <p:cNvPr id="50182" name="Footer Placeholder 1"/>
          <p:cNvSpPr>
            <a:spLocks noGrp="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Version 1.0: July 2014</a:t>
            </a:r>
          </a:p>
        </p:txBody>
      </p:sp>
      <p:sp>
        <p:nvSpPr>
          <p:cNvPr id="50183"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July 2014</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altLang="en-US" dirty="0"/>
              <a:t>The analyst reviewing</a:t>
            </a:r>
            <a:r>
              <a:rPr lang="en-US" altLang="en-US" baseline="0" dirty="0"/>
              <a:t> for negligence must review all documentation available. Review of bank statements could indicate that VA negligence did not contribute to the misuse of the beneficiary’s funds. </a:t>
            </a:r>
          </a:p>
          <a:p>
            <a:endParaRPr lang="en-US" altLang="en-US" baseline="0" dirty="0"/>
          </a:p>
          <a:p>
            <a:r>
              <a:rPr lang="en-US" altLang="en-US" baseline="0" dirty="0"/>
              <a:t>For example, the misuse period was May 2015 through August 2016, the fiduciary submitted bank statements for May 2015 through May 2016. VA became negligent in June 2016 when it failed to complete a timely field examination. The bank statements show no problems with the accounts through May, therefore VA could only possibly reissue funds for June 2016 until the fiduciary is removed because there is proof that VA failing to perform the timely field examination did not contribute to misuse prior to that period. </a:t>
            </a:r>
            <a:endParaRPr lang="en-US" altLang="en-US" dirty="0"/>
          </a:p>
        </p:txBody>
      </p:sp>
      <p:sp>
        <p:nvSpPr>
          <p:cNvPr id="50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BDA475-7997-4B71-BD3A-17598F62ACE7}" type="slidenum">
              <a:rPr lang="en-US" altLang="en-US" smtClean="0"/>
              <a:pPr eaLnBrk="1" hangingPunct="1">
                <a:spcBef>
                  <a:spcPct val="0"/>
                </a:spcBef>
              </a:pPr>
              <a:t>25</a:t>
            </a:fld>
            <a:endParaRPr lang="en-US" altLang="en-US" dirty="0"/>
          </a:p>
        </p:txBody>
      </p:sp>
      <p:sp>
        <p:nvSpPr>
          <p:cNvPr id="50181" name="Header Placeholder 1"/>
          <p:cNvSpPr>
            <a:spLocks noGrp="1"/>
          </p:cNvSpPr>
          <p:nvPr>
            <p:ph type="hdr" sz="quarter"/>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Negligence Determination Training</a:t>
            </a:r>
            <a:endParaRPr lang="en-US" altLang="en-US" dirty="0"/>
          </a:p>
        </p:txBody>
      </p:sp>
      <p:sp>
        <p:nvSpPr>
          <p:cNvPr id="50182" name="Footer Placeholder 1"/>
          <p:cNvSpPr>
            <a:spLocks noGrp="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Version 1.0: July 2014</a:t>
            </a:r>
          </a:p>
        </p:txBody>
      </p:sp>
      <p:sp>
        <p:nvSpPr>
          <p:cNvPr id="50183"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July 2014</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24967">
              <a:defRPr sz="2400">
                <a:solidFill>
                  <a:schemeClr val="tx1"/>
                </a:solidFill>
                <a:latin typeface="Arial" pitchFamily="34" charset="0"/>
                <a:ea typeface="ＭＳ Ｐゴシック" pitchFamily="34" charset="-128"/>
              </a:defRPr>
            </a:lvl1pPr>
            <a:lvl2pPr marL="737452" indent="-283635" defTabSz="924967">
              <a:defRPr sz="2400">
                <a:solidFill>
                  <a:schemeClr val="tx1"/>
                </a:solidFill>
                <a:latin typeface="Arial" pitchFamily="34" charset="0"/>
                <a:ea typeface="ＭＳ Ｐゴシック" pitchFamily="34" charset="-128"/>
              </a:defRPr>
            </a:lvl2pPr>
            <a:lvl3pPr marL="1134542" indent="-226908" defTabSz="924967">
              <a:defRPr sz="2400">
                <a:solidFill>
                  <a:schemeClr val="tx1"/>
                </a:solidFill>
                <a:latin typeface="Arial" pitchFamily="34" charset="0"/>
                <a:ea typeface="ＭＳ Ｐゴシック" pitchFamily="34" charset="-128"/>
              </a:defRPr>
            </a:lvl3pPr>
            <a:lvl4pPr marL="1588359" indent="-226908" defTabSz="924967">
              <a:defRPr sz="2400">
                <a:solidFill>
                  <a:schemeClr val="tx1"/>
                </a:solidFill>
                <a:latin typeface="Arial" pitchFamily="34" charset="0"/>
                <a:ea typeface="ＭＳ Ｐゴシック" pitchFamily="34" charset="-128"/>
              </a:defRPr>
            </a:lvl4pPr>
            <a:lvl5pPr marL="2042175" indent="-226908" defTabSz="924967">
              <a:defRPr sz="2400">
                <a:solidFill>
                  <a:schemeClr val="tx1"/>
                </a:solidFill>
                <a:latin typeface="Arial" pitchFamily="34" charset="0"/>
                <a:ea typeface="ＭＳ Ｐゴシック" pitchFamily="34" charset="-128"/>
              </a:defRPr>
            </a:lvl5pPr>
            <a:lvl6pPr marL="2495992"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49809"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03625"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57442"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D58010B-93EC-4825-8BAA-AC885BF2D51E}" type="slidenum">
              <a:rPr lang="en-US" altLang="en-US" sz="1200"/>
              <a:pPr/>
              <a:t>26</a:t>
            </a:fld>
            <a:endParaRPr lang="en-US" altLang="en-US" sz="1200"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tLang="en-US" sz="900" dirty="0">
              <a:latin typeface="Arial" pitchFamily="34" charset="0"/>
              <a:ea typeface="ＭＳ Ｐゴシック" pitchFamily="34" charset="-128"/>
            </a:endParaRPr>
          </a:p>
        </p:txBody>
      </p:sp>
      <p:sp>
        <p:nvSpPr>
          <p:cNvPr id="2" name="Header Placeholder 1"/>
          <p:cNvSpPr>
            <a:spLocks noGrp="1"/>
          </p:cNvSpPr>
          <p:nvPr>
            <p:ph type="hdr" sz="quarter" idx="10"/>
          </p:nvPr>
        </p:nvSpPr>
        <p:spPr/>
        <p:txBody>
          <a:bodyPr/>
          <a:lstStyle/>
          <a:p>
            <a:r>
              <a:rPr lang="en-US"/>
              <a:t>Negligence Determination Training</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pPr marL="0" lvl="1" defTabSz="923391"/>
            <a:endParaRPr lang="en-US" altLang="en-US" b="1" dirty="0">
              <a:latin typeface="Arial" pitchFamily="34" charset="0"/>
              <a:ea typeface="ＭＳ Ｐゴシック" pitchFamily="34" charset="-128"/>
            </a:endParaRPr>
          </a:p>
        </p:txBody>
      </p:sp>
      <p:sp>
        <p:nvSpPr>
          <p:cNvPr id="103428" name="Slide Number Placeholder 3"/>
          <p:cNvSpPr>
            <a:spLocks noGrp="1"/>
          </p:cNvSpPr>
          <p:nvPr>
            <p:ph type="sldNum" sz="quarter" idx="5"/>
          </p:nvPr>
        </p:nvSpPr>
        <p:spPr>
          <a:noFill/>
        </p:spPr>
        <p:txBody>
          <a:bodyPr/>
          <a:lstStyle>
            <a:lvl1pPr defTabSz="924967">
              <a:defRPr sz="2400">
                <a:solidFill>
                  <a:schemeClr val="tx1"/>
                </a:solidFill>
                <a:latin typeface="Arial" pitchFamily="34" charset="0"/>
                <a:ea typeface="ＭＳ Ｐゴシック" pitchFamily="34" charset="-128"/>
              </a:defRPr>
            </a:lvl1pPr>
            <a:lvl2pPr marL="737452" indent="-283635" defTabSz="924967">
              <a:defRPr sz="2400">
                <a:solidFill>
                  <a:schemeClr val="tx1"/>
                </a:solidFill>
                <a:latin typeface="Arial" pitchFamily="34" charset="0"/>
                <a:ea typeface="ＭＳ Ｐゴシック" pitchFamily="34" charset="-128"/>
              </a:defRPr>
            </a:lvl2pPr>
            <a:lvl3pPr marL="1134542" indent="-226908" defTabSz="924967">
              <a:defRPr sz="2400">
                <a:solidFill>
                  <a:schemeClr val="tx1"/>
                </a:solidFill>
                <a:latin typeface="Arial" pitchFamily="34" charset="0"/>
                <a:ea typeface="ＭＳ Ｐゴシック" pitchFamily="34" charset="-128"/>
              </a:defRPr>
            </a:lvl3pPr>
            <a:lvl4pPr marL="1588359" indent="-226908" defTabSz="924967">
              <a:defRPr sz="2400">
                <a:solidFill>
                  <a:schemeClr val="tx1"/>
                </a:solidFill>
                <a:latin typeface="Arial" pitchFamily="34" charset="0"/>
                <a:ea typeface="ＭＳ Ｐゴシック" pitchFamily="34" charset="-128"/>
              </a:defRPr>
            </a:lvl4pPr>
            <a:lvl5pPr marL="2042175" indent="-226908" defTabSz="924967">
              <a:defRPr sz="2400">
                <a:solidFill>
                  <a:schemeClr val="tx1"/>
                </a:solidFill>
                <a:latin typeface="Arial" pitchFamily="34" charset="0"/>
                <a:ea typeface="ＭＳ Ｐゴシック" pitchFamily="34" charset="-128"/>
              </a:defRPr>
            </a:lvl5pPr>
            <a:lvl6pPr marL="2495992"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49809"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03625"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57442"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BF020DA-CB16-46AF-926A-5F1D9442BB5A}" type="slidenum">
              <a:rPr lang="en-US" altLang="en-US" sz="1200"/>
              <a:pPr/>
              <a:t>27</a:t>
            </a:fld>
            <a:endParaRPr lang="en-US" altLang="en-US" sz="1200" dirty="0"/>
          </a:p>
        </p:txBody>
      </p:sp>
      <p:sp>
        <p:nvSpPr>
          <p:cNvPr id="2" name="Header Placeholder 1"/>
          <p:cNvSpPr>
            <a:spLocks noGrp="1"/>
          </p:cNvSpPr>
          <p:nvPr>
            <p:ph type="hdr" sz="quarter" idx="10"/>
          </p:nvPr>
        </p:nvSpPr>
        <p:spPr/>
        <p:txBody>
          <a:bodyPr/>
          <a:lstStyle/>
          <a:p>
            <a:r>
              <a:rPr lang="en-US"/>
              <a:t>Negligence Determination Training</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endParaRPr lang="en-US" altLang="en-US" dirty="0">
              <a:latin typeface="Arial" pitchFamily="34" charset="0"/>
              <a:ea typeface="ＭＳ Ｐゴシック" pitchFamily="34" charset="-128"/>
            </a:endParaRPr>
          </a:p>
        </p:txBody>
      </p:sp>
      <p:sp>
        <p:nvSpPr>
          <p:cNvPr id="104452" name="Slide Number Placeholder 3"/>
          <p:cNvSpPr>
            <a:spLocks noGrp="1"/>
          </p:cNvSpPr>
          <p:nvPr>
            <p:ph type="sldNum" sz="quarter" idx="5"/>
          </p:nvPr>
        </p:nvSpPr>
        <p:spPr>
          <a:noFill/>
        </p:spPr>
        <p:txBody>
          <a:bodyPr/>
          <a:lstStyle>
            <a:lvl1pPr defTabSz="924967">
              <a:defRPr sz="2400">
                <a:solidFill>
                  <a:schemeClr val="tx1"/>
                </a:solidFill>
                <a:latin typeface="Arial" pitchFamily="34" charset="0"/>
                <a:ea typeface="ＭＳ Ｐゴシック" pitchFamily="34" charset="-128"/>
              </a:defRPr>
            </a:lvl1pPr>
            <a:lvl2pPr marL="737452" indent="-283635" defTabSz="924967">
              <a:defRPr sz="2400">
                <a:solidFill>
                  <a:schemeClr val="tx1"/>
                </a:solidFill>
                <a:latin typeface="Arial" pitchFamily="34" charset="0"/>
                <a:ea typeface="ＭＳ Ｐゴシック" pitchFamily="34" charset="-128"/>
              </a:defRPr>
            </a:lvl2pPr>
            <a:lvl3pPr marL="1134542" indent="-226908" defTabSz="924967">
              <a:defRPr sz="2400">
                <a:solidFill>
                  <a:schemeClr val="tx1"/>
                </a:solidFill>
                <a:latin typeface="Arial" pitchFamily="34" charset="0"/>
                <a:ea typeface="ＭＳ Ｐゴシック" pitchFamily="34" charset="-128"/>
              </a:defRPr>
            </a:lvl3pPr>
            <a:lvl4pPr marL="1588359" indent="-226908" defTabSz="924967">
              <a:defRPr sz="2400">
                <a:solidFill>
                  <a:schemeClr val="tx1"/>
                </a:solidFill>
                <a:latin typeface="Arial" pitchFamily="34" charset="0"/>
                <a:ea typeface="ＭＳ Ｐゴシック" pitchFamily="34" charset="-128"/>
              </a:defRPr>
            </a:lvl4pPr>
            <a:lvl5pPr marL="2042175" indent="-226908" defTabSz="924967">
              <a:defRPr sz="2400">
                <a:solidFill>
                  <a:schemeClr val="tx1"/>
                </a:solidFill>
                <a:latin typeface="Arial" pitchFamily="34" charset="0"/>
                <a:ea typeface="ＭＳ Ｐゴシック" pitchFamily="34" charset="-128"/>
              </a:defRPr>
            </a:lvl5pPr>
            <a:lvl6pPr marL="2495992"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49809"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03625"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57442"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5E1C419-A851-452B-98AE-A6004092C4E3}" type="slidenum">
              <a:rPr lang="en-US" altLang="en-US" sz="1200">
                <a:solidFill>
                  <a:srgbClr val="000000"/>
                </a:solidFill>
              </a:rPr>
              <a:pPr/>
              <a:t>28</a:t>
            </a:fld>
            <a:endParaRPr lang="en-US" altLang="en-US" sz="1200" dirty="0">
              <a:solidFill>
                <a:srgbClr val="000000"/>
              </a:solidFill>
            </a:endParaRPr>
          </a:p>
        </p:txBody>
      </p:sp>
      <p:sp>
        <p:nvSpPr>
          <p:cNvPr id="2" name="Header Placeholder 1"/>
          <p:cNvSpPr>
            <a:spLocks noGrp="1"/>
          </p:cNvSpPr>
          <p:nvPr>
            <p:ph type="hdr" sz="quarter" idx="10"/>
          </p:nvPr>
        </p:nvSpPr>
        <p:spPr/>
        <p:txBody>
          <a:bodyPr/>
          <a:lstStyle/>
          <a:p>
            <a:r>
              <a:rPr lang="en-US"/>
              <a:t>Negligence Determination Training</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350">
              <a:defRPr/>
            </a:pPr>
            <a:r>
              <a:rPr lang="en-US" u="sng" dirty="0"/>
              <a:t>Instructor Notes:</a:t>
            </a:r>
            <a:endParaRPr lang="en-US" u="none" dirty="0"/>
          </a:p>
          <a:p>
            <a:pPr marL="0" lvl="1" defTabSz="914350">
              <a:defRPr/>
            </a:pPr>
            <a:endParaRPr lang="en-US" u="sng" dirty="0"/>
          </a:p>
          <a:p>
            <a:pPr marL="0" indent="0">
              <a:buFont typeface="Arial" panose="020B0604020202020204" pitchFamily="34" charset="0"/>
              <a:buNone/>
            </a:pPr>
            <a:r>
              <a:rPr lang="en-US" dirty="0"/>
              <a:t>(Recall)  These</a:t>
            </a:r>
            <a:r>
              <a:rPr lang="en-US" baseline="0" dirty="0"/>
              <a:t> are our learning objectives as stated from the beginning of the training:</a:t>
            </a:r>
          </a:p>
          <a:p>
            <a:pPr marL="171450" indent="-171450">
              <a:buFont typeface="Arial" panose="020B0604020202020204" pitchFamily="34" charset="0"/>
              <a:buChar char="•"/>
            </a:pPr>
            <a:r>
              <a:rPr lang="en-US" altLang="en-US" sz="1200" dirty="0">
                <a:latin typeface="+mn-lt"/>
                <a:cs typeface="Segoe UI" pitchFamily="34" charset="0"/>
              </a:rPr>
              <a:t>Differentiate between misuse and negligence,</a:t>
            </a:r>
          </a:p>
          <a:p>
            <a:pPr marL="171450" indent="-171450">
              <a:buFont typeface="Arial" panose="020B0604020202020204" pitchFamily="34" charset="0"/>
              <a:buChar char="•"/>
            </a:pPr>
            <a:r>
              <a:rPr lang="en-US" altLang="en-US" sz="1200" dirty="0">
                <a:latin typeface="+mn-lt"/>
                <a:cs typeface="Segoe UI" pitchFamily="34" charset="0"/>
              </a:rPr>
              <a:t>Outline the process of negligence determinations at VA Central Office, and </a:t>
            </a:r>
          </a:p>
          <a:p>
            <a:pPr marL="171450" indent="-171450">
              <a:buFont typeface="Arial" panose="020B0604020202020204" pitchFamily="34" charset="0"/>
              <a:buChar char="•"/>
            </a:pPr>
            <a:r>
              <a:rPr lang="en-US" altLang="en-US" sz="1200" dirty="0">
                <a:latin typeface="+mn-lt"/>
                <a:cs typeface="Segoe UI" pitchFamily="34" charset="0"/>
              </a:rPr>
              <a:t>Recognize common misuse problems identified  during the negligence determination process.</a:t>
            </a:r>
            <a:endParaRPr lang="en-US" dirty="0"/>
          </a:p>
          <a:p>
            <a:pPr marL="0" lvl="1" defTabSz="914350">
              <a:defRPr/>
            </a:pPr>
            <a:endParaRPr lang="en-US" dirty="0"/>
          </a:p>
          <a:p>
            <a:pPr marL="0" lvl="1" defTabSz="914350">
              <a:defRPr/>
            </a:pPr>
            <a:r>
              <a:rPr lang="en-US" dirty="0"/>
              <a:t>(Recap)  We discussed each of these learning objectives through the following topics in each slide today:</a:t>
            </a:r>
          </a:p>
          <a:p>
            <a:pPr marL="285750" indent="-285750">
              <a:buFont typeface="Arial" panose="020B0604020202020204" pitchFamily="34" charset="0"/>
              <a:buChar char="•"/>
            </a:pPr>
            <a:r>
              <a:rPr lang="en-US" sz="1600" dirty="0"/>
              <a:t>Misuse versus Negligence</a:t>
            </a:r>
          </a:p>
          <a:p>
            <a:pPr marL="285750" indent="-285750">
              <a:buFont typeface="Arial" panose="020B0604020202020204" pitchFamily="34" charset="0"/>
              <a:buChar char="•"/>
            </a:pPr>
            <a:r>
              <a:rPr lang="en-US" sz="1600" dirty="0"/>
              <a:t>VA is Negligent</a:t>
            </a:r>
          </a:p>
          <a:p>
            <a:pPr marL="285750" indent="-285750">
              <a:buFont typeface="Arial" panose="020B0604020202020204" pitchFamily="34" charset="0"/>
              <a:buChar char="•"/>
            </a:pPr>
            <a:r>
              <a:rPr lang="en-US" sz="1600" dirty="0"/>
              <a:t>Exercising Proper Oversight</a:t>
            </a:r>
          </a:p>
          <a:p>
            <a:pPr marL="285750" indent="-285750">
              <a:buFont typeface="Arial" panose="020B0604020202020204" pitchFamily="34" charset="0"/>
              <a:buChar char="•"/>
            </a:pPr>
            <a:r>
              <a:rPr lang="en-US" sz="1600" dirty="0"/>
              <a:t>VA Negligence Reasons</a:t>
            </a:r>
          </a:p>
          <a:p>
            <a:pPr marL="285750" indent="-285750">
              <a:buFont typeface="Arial" panose="020B0604020202020204" pitchFamily="34" charset="0"/>
              <a:buChar char="•"/>
            </a:pPr>
            <a:r>
              <a:rPr lang="en-US" sz="1600" dirty="0"/>
              <a:t>VACO Negligence Process</a:t>
            </a:r>
          </a:p>
          <a:p>
            <a:pPr marL="285750" indent="-285750">
              <a:buFont typeface="Arial" panose="020B0604020202020204" pitchFamily="34" charset="0"/>
              <a:buChar char="•"/>
            </a:pPr>
            <a:r>
              <a:rPr lang="en-US" sz="1600" dirty="0"/>
              <a:t>Cursory Review</a:t>
            </a:r>
          </a:p>
          <a:p>
            <a:pPr marL="285750" indent="-285750">
              <a:buFont typeface="Arial" panose="020B0604020202020204" pitchFamily="34" charset="0"/>
              <a:buChar char="•"/>
            </a:pPr>
            <a:r>
              <a:rPr lang="en-US" sz="1600" dirty="0"/>
              <a:t>Review of Negligence</a:t>
            </a:r>
          </a:p>
          <a:p>
            <a:pPr marL="285750" indent="-285750">
              <a:buFont typeface="Arial" panose="020B0604020202020204" pitchFamily="34" charset="0"/>
              <a:buChar char="•"/>
            </a:pPr>
            <a:r>
              <a:rPr lang="en-US" sz="1600" dirty="0"/>
              <a:t>Document Review</a:t>
            </a:r>
          </a:p>
          <a:p>
            <a:pPr marL="285750" indent="-285750">
              <a:buFont typeface="Arial" panose="020B0604020202020204" pitchFamily="34" charset="0"/>
              <a:buChar char="•"/>
            </a:pPr>
            <a:r>
              <a:rPr lang="en-US" sz="1600" dirty="0"/>
              <a:t>System Review</a:t>
            </a:r>
          </a:p>
          <a:p>
            <a:pPr marL="285750" indent="-285750">
              <a:buFont typeface="Arial" panose="020B0604020202020204" pitchFamily="34" charset="0"/>
              <a:buChar char="•"/>
            </a:pPr>
            <a:r>
              <a:rPr lang="en-US" sz="1600" dirty="0"/>
              <a:t>Misuse Allegation Review</a:t>
            </a:r>
          </a:p>
          <a:p>
            <a:pPr marL="285750" indent="-285750">
              <a:buFont typeface="Arial" panose="020B0604020202020204" pitchFamily="34" charset="0"/>
              <a:buChar char="•"/>
            </a:pPr>
            <a:r>
              <a:rPr lang="en-US" sz="1600" dirty="0"/>
              <a:t>Misuse Investigation Review</a:t>
            </a:r>
          </a:p>
          <a:p>
            <a:pPr marL="285750" indent="-285750">
              <a:buFont typeface="Arial" panose="020B0604020202020204" pitchFamily="34" charset="0"/>
              <a:buChar char="•"/>
            </a:pPr>
            <a:r>
              <a:rPr lang="en-US" sz="1600" dirty="0"/>
              <a:t>Misuse Determination Review</a:t>
            </a:r>
          </a:p>
          <a:p>
            <a:pPr marL="285750" indent="-285750">
              <a:buFont typeface="Arial" panose="020B0604020202020204" pitchFamily="34" charset="0"/>
              <a:buChar char="•"/>
            </a:pPr>
            <a:r>
              <a:rPr lang="en-US" sz="1600" dirty="0"/>
              <a:t>Misuse Reconsiderations</a:t>
            </a:r>
          </a:p>
          <a:p>
            <a:pPr marL="285750" indent="-285750">
              <a:buFont typeface="Arial" panose="020B0604020202020204" pitchFamily="34" charset="0"/>
              <a:buChar char="•"/>
            </a:pPr>
            <a:r>
              <a:rPr lang="en-US" sz="1600" dirty="0"/>
              <a:t>Debt Collection Review</a:t>
            </a:r>
          </a:p>
          <a:p>
            <a:pPr marL="285750" indent="-285750">
              <a:buFont typeface="Arial" panose="020B0604020202020204" pitchFamily="34" charset="0"/>
              <a:buChar char="•"/>
            </a:pPr>
            <a:r>
              <a:rPr lang="en-US" sz="1600" dirty="0"/>
              <a:t>Reissuance Amount</a:t>
            </a:r>
          </a:p>
          <a:p>
            <a:pPr marL="285750" indent="-285750">
              <a:buFont typeface="Arial" panose="020B0604020202020204" pitchFamily="34" charset="0"/>
              <a:buChar char="•"/>
            </a:pPr>
            <a:r>
              <a:rPr lang="en-US" sz="1600" dirty="0"/>
              <a:t>Partial Reissuance</a:t>
            </a:r>
          </a:p>
          <a:p>
            <a:pPr marL="285750" indent="-285750">
              <a:buFont typeface="Arial" panose="020B0604020202020204" pitchFamily="34" charset="0"/>
              <a:buChar char="•"/>
            </a:pPr>
            <a:r>
              <a:rPr lang="en-US" sz="1600" dirty="0"/>
              <a:t>Common Misuse Issues</a:t>
            </a:r>
            <a:endParaRPr lang="en-US" dirty="0"/>
          </a:p>
          <a:p>
            <a:pPr marL="0" lvl="1" defTabSz="914350">
              <a:defRPr/>
            </a:pPr>
            <a:endParaRPr lang="en-US" dirty="0"/>
          </a:p>
          <a:p>
            <a:pPr marL="0" lvl="1" defTabSz="914350">
              <a:defRPr/>
            </a:pPr>
            <a:r>
              <a:rPr lang="en-US" b="1" dirty="0"/>
              <a:t>Are there any additional questions?  </a:t>
            </a:r>
          </a:p>
        </p:txBody>
      </p:sp>
      <p:sp>
        <p:nvSpPr>
          <p:cNvPr id="4" name="Slide Number Placeholder 3"/>
          <p:cNvSpPr>
            <a:spLocks noGrp="1"/>
          </p:cNvSpPr>
          <p:nvPr>
            <p:ph type="sldNum" sz="quarter" idx="10"/>
          </p:nvPr>
        </p:nvSpPr>
        <p:spPr/>
        <p:txBody>
          <a:bodyPr/>
          <a:lstStyle/>
          <a:p>
            <a:fld id="{03CECF49-2165-4CE7-B39E-10D80CF3C557}" type="slidenum">
              <a:rPr lang="en-US" smtClean="0"/>
              <a:t>29</a:t>
            </a:fld>
            <a:endParaRPr lang="en-US"/>
          </a:p>
        </p:txBody>
      </p:sp>
    </p:spTree>
    <p:extLst>
      <p:ext uri="{BB962C8B-B14F-4D97-AF65-F5344CB8AC3E}">
        <p14:creationId xmlns:p14="http://schemas.microsoft.com/office/powerpoint/2010/main" val="3191950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p>
          <a:p>
            <a:endParaRPr lang="en-US" u="sng" dirty="0"/>
          </a:p>
          <a:p>
            <a:r>
              <a:rPr lang="en-US" u="none" dirty="0"/>
              <a:t>An</a:t>
            </a:r>
            <a:r>
              <a:rPr lang="en-US" u="none" baseline="0" dirty="0"/>
              <a:t> assessment and satisfaction survey have been assigned to you in TMS.  You should be able to complete both within ten minutes.  </a:t>
            </a:r>
          </a:p>
          <a:p>
            <a:r>
              <a:rPr lang="en-US" u="none" baseline="0" dirty="0"/>
              <a:t>Completing both will allow you to receive credit for this training.</a:t>
            </a:r>
            <a:endParaRPr lang="en-US" u="none" dirty="0"/>
          </a:p>
          <a:p>
            <a:endParaRPr lang="en-US" u="sng" dirty="0"/>
          </a:p>
        </p:txBody>
      </p:sp>
      <p:sp>
        <p:nvSpPr>
          <p:cNvPr id="4" name="Slide Number Placeholder 3"/>
          <p:cNvSpPr>
            <a:spLocks noGrp="1"/>
          </p:cNvSpPr>
          <p:nvPr>
            <p:ph type="sldNum" sz="quarter" idx="10"/>
          </p:nvPr>
        </p:nvSpPr>
        <p:spPr/>
        <p:txBody>
          <a:bodyPr/>
          <a:lstStyle/>
          <a:p>
            <a:fld id="{8DB40390-A3B2-46B9-9773-DB13838AA237}" type="slidenum">
              <a:rPr lang="en-US" smtClean="0"/>
              <a:t>30</a:t>
            </a:fld>
            <a:endParaRPr lang="en-US"/>
          </a:p>
        </p:txBody>
      </p:sp>
    </p:spTree>
    <p:extLst>
      <p:ext uri="{BB962C8B-B14F-4D97-AF65-F5344CB8AC3E}">
        <p14:creationId xmlns:p14="http://schemas.microsoft.com/office/powerpoint/2010/main" val="418275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Misuse (38 USC </a:t>
            </a:r>
            <a:r>
              <a:rPr lang="en-US" b="1" dirty="0"/>
              <a:t>§</a:t>
            </a:r>
            <a:r>
              <a:rPr lang="en-US" b="1" baseline="0" dirty="0"/>
              <a:t> 6106) </a:t>
            </a:r>
            <a:r>
              <a:rPr lang="en-US" baseline="0" dirty="0"/>
              <a:t>- </a:t>
            </a:r>
            <a:r>
              <a:rPr lang="en-US" dirty="0">
                <a:effectLst/>
              </a:rPr>
              <a:t>any case in which the fiduciary receives payment under any of the laws administered by the Secretary, for the use and benefit of a beneficiary and uses such payment, or any part thereof, for a use other than for the use and benefit of such beneficiary or that beneficiary’s dependents</a:t>
            </a:r>
            <a:r>
              <a:rPr lang="en-US" baseline="0" dirty="0">
                <a:effectLst/>
              </a:rPr>
              <a:t> as per </a:t>
            </a:r>
            <a:r>
              <a:rPr lang="en-US" baseline="0" dirty="0"/>
              <a:t>38 USC 6106 (b).</a:t>
            </a:r>
            <a:endParaRPr lang="en-US" dirty="0">
              <a:effectLst/>
            </a:endParaRPr>
          </a:p>
          <a:p>
            <a:endParaRPr lang="en-US" b="1" i="1" dirty="0">
              <a:effectLst/>
            </a:endParaRPr>
          </a:p>
          <a:p>
            <a:r>
              <a:rPr lang="en-US" b="0" i="0" dirty="0">
                <a:effectLst/>
              </a:rPr>
              <a:t>PLEASE NOTE: A Negligence Determination is not required when the fiduciary is not an individual or is an individual who serves 10 or more beneficiaries. In these cases, misused benefits are automatically reissued without the need for a negligence finding by P&amp;F Service.</a:t>
            </a:r>
          </a:p>
          <a:p>
            <a:endParaRPr lang="en-US" b="1" i="1" dirty="0">
              <a:effectLst/>
            </a:endParaRPr>
          </a:p>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a:t>
            </a:fld>
            <a:endParaRPr lang="en-US" dirty="0"/>
          </a:p>
        </p:txBody>
      </p:sp>
      <p:sp>
        <p:nvSpPr>
          <p:cNvPr id="5" name="Header Placeholder 4"/>
          <p:cNvSpPr>
            <a:spLocks noGrp="1"/>
          </p:cNvSpPr>
          <p:nvPr>
            <p:ph type="hdr" sz="quarter" idx="11"/>
          </p:nvPr>
        </p:nvSpPr>
        <p:spPr/>
        <p:txBody>
          <a:bodyPr/>
          <a:lstStyle/>
          <a:p>
            <a:r>
              <a:rPr lang="en-US"/>
              <a:t>Negligence Determination Training</a:t>
            </a:r>
            <a:endParaRPr lang="en-US" dirty="0"/>
          </a:p>
        </p:txBody>
      </p:sp>
    </p:spTree>
    <p:extLst>
      <p:ext uri="{BB962C8B-B14F-4D97-AF65-F5344CB8AC3E}">
        <p14:creationId xmlns:p14="http://schemas.microsoft.com/office/powerpoint/2010/main" val="1711558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24967">
              <a:defRPr sz="2400">
                <a:solidFill>
                  <a:schemeClr val="tx1"/>
                </a:solidFill>
                <a:latin typeface="Arial" pitchFamily="34" charset="0"/>
                <a:ea typeface="ＭＳ Ｐゴシック" pitchFamily="34" charset="-128"/>
              </a:defRPr>
            </a:lvl1pPr>
            <a:lvl2pPr marL="737452" indent="-283635" defTabSz="924967">
              <a:defRPr sz="2400">
                <a:solidFill>
                  <a:schemeClr val="tx1"/>
                </a:solidFill>
                <a:latin typeface="Arial" pitchFamily="34" charset="0"/>
                <a:ea typeface="ＭＳ Ｐゴシック" pitchFamily="34" charset="-128"/>
              </a:defRPr>
            </a:lvl2pPr>
            <a:lvl3pPr marL="1134542" indent="-226908" defTabSz="924967">
              <a:defRPr sz="2400">
                <a:solidFill>
                  <a:schemeClr val="tx1"/>
                </a:solidFill>
                <a:latin typeface="Arial" pitchFamily="34" charset="0"/>
                <a:ea typeface="ＭＳ Ｐゴシック" pitchFamily="34" charset="-128"/>
              </a:defRPr>
            </a:lvl3pPr>
            <a:lvl4pPr marL="1588359" indent="-226908" defTabSz="924967">
              <a:defRPr sz="2400">
                <a:solidFill>
                  <a:schemeClr val="tx1"/>
                </a:solidFill>
                <a:latin typeface="Arial" pitchFamily="34" charset="0"/>
                <a:ea typeface="ＭＳ Ｐゴシック" pitchFamily="34" charset="-128"/>
              </a:defRPr>
            </a:lvl4pPr>
            <a:lvl5pPr marL="2042175" indent="-226908" defTabSz="924967">
              <a:defRPr sz="2400">
                <a:solidFill>
                  <a:schemeClr val="tx1"/>
                </a:solidFill>
                <a:latin typeface="Arial" pitchFamily="34" charset="0"/>
                <a:ea typeface="ＭＳ Ｐゴシック" pitchFamily="34" charset="-128"/>
              </a:defRPr>
            </a:lvl5pPr>
            <a:lvl6pPr marL="2495992"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49809"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03625"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57442"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45DA22A-8B2B-4E50-BAD6-88413AD7D63B}" type="slidenum">
              <a:rPr lang="en-US" altLang="en-US" sz="1200"/>
              <a:pPr/>
              <a:t>5</a:t>
            </a:fld>
            <a:endParaRPr lang="en-US" altLang="en-US" sz="1200"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sz="900" dirty="0">
              <a:latin typeface="Arial" pitchFamily="34" charset="0"/>
              <a:ea typeface="ＭＳ Ｐゴシック" pitchFamily="34" charset="-128"/>
            </a:endParaRPr>
          </a:p>
        </p:txBody>
      </p:sp>
      <p:sp>
        <p:nvSpPr>
          <p:cNvPr id="2" name="Header Placeholder 1"/>
          <p:cNvSpPr>
            <a:spLocks noGrp="1"/>
          </p:cNvSpPr>
          <p:nvPr>
            <p:ph type="hdr" sz="quarter" idx="10"/>
          </p:nvPr>
        </p:nvSpPr>
        <p:spPr/>
        <p:txBody>
          <a:bodyPr/>
          <a:lstStyle/>
          <a:p>
            <a:r>
              <a:rPr lang="en-US"/>
              <a:t>Negligence Determination Training</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24967">
              <a:defRPr sz="2400">
                <a:solidFill>
                  <a:schemeClr val="tx1"/>
                </a:solidFill>
                <a:latin typeface="Arial" pitchFamily="34" charset="0"/>
                <a:ea typeface="ＭＳ Ｐゴシック" pitchFamily="34" charset="-128"/>
              </a:defRPr>
            </a:lvl1pPr>
            <a:lvl2pPr marL="737452" indent="-283635" defTabSz="924967">
              <a:defRPr sz="2400">
                <a:solidFill>
                  <a:schemeClr val="tx1"/>
                </a:solidFill>
                <a:latin typeface="Arial" pitchFamily="34" charset="0"/>
                <a:ea typeface="ＭＳ Ｐゴシック" pitchFamily="34" charset="-128"/>
              </a:defRPr>
            </a:lvl2pPr>
            <a:lvl3pPr marL="1134542" indent="-226908" defTabSz="924967">
              <a:defRPr sz="2400">
                <a:solidFill>
                  <a:schemeClr val="tx1"/>
                </a:solidFill>
                <a:latin typeface="Arial" pitchFamily="34" charset="0"/>
                <a:ea typeface="ＭＳ Ｐゴシック" pitchFamily="34" charset="-128"/>
              </a:defRPr>
            </a:lvl3pPr>
            <a:lvl4pPr marL="1588359" indent="-226908" defTabSz="924967">
              <a:defRPr sz="2400">
                <a:solidFill>
                  <a:schemeClr val="tx1"/>
                </a:solidFill>
                <a:latin typeface="Arial" pitchFamily="34" charset="0"/>
                <a:ea typeface="ＭＳ Ｐゴシック" pitchFamily="34" charset="-128"/>
              </a:defRPr>
            </a:lvl4pPr>
            <a:lvl5pPr marL="2042175" indent="-226908" defTabSz="924967">
              <a:defRPr sz="2400">
                <a:solidFill>
                  <a:schemeClr val="tx1"/>
                </a:solidFill>
                <a:latin typeface="Arial" pitchFamily="34" charset="0"/>
                <a:ea typeface="ＭＳ Ｐゴシック" pitchFamily="34" charset="-128"/>
              </a:defRPr>
            </a:lvl5pPr>
            <a:lvl6pPr marL="2495992"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49809"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03625"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57442"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A41D89E-D273-41E7-8E51-C7E2922D17B6}" type="slidenum">
              <a:rPr lang="en-US" altLang="en-US" sz="1200"/>
              <a:pPr/>
              <a:t>6</a:t>
            </a:fld>
            <a:endParaRPr lang="en-US" altLang="en-US" sz="1200" dirty="0"/>
          </a:p>
        </p:txBody>
      </p:sp>
      <p:sp>
        <p:nvSpPr>
          <p:cNvPr id="89091"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p:txBody>
          <a:bodyPr/>
          <a:lstStyle/>
          <a:p>
            <a:pPr eaLnBrk="1" hangingPunct="1">
              <a:defRPr/>
            </a:pPr>
            <a:endParaRPr lang="en-US" altLang="en-US" sz="900" dirty="0">
              <a:latin typeface="Arial" pitchFamily="34" charset="0"/>
              <a:ea typeface="ＭＳ Ｐゴシック" pitchFamily="34" charset="-128"/>
            </a:endParaRPr>
          </a:p>
        </p:txBody>
      </p:sp>
      <p:sp>
        <p:nvSpPr>
          <p:cNvPr id="2" name="Header Placeholder 1"/>
          <p:cNvSpPr>
            <a:spLocks noGrp="1"/>
          </p:cNvSpPr>
          <p:nvPr>
            <p:ph type="hdr" sz="quarter" idx="10"/>
          </p:nvPr>
        </p:nvSpPr>
        <p:spPr/>
        <p:txBody>
          <a:bodyPr/>
          <a:lstStyle/>
          <a:p>
            <a:r>
              <a:rPr lang="en-US"/>
              <a:t>Negligence Determination Training</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VACO interpretation</a:t>
            </a:r>
            <a:r>
              <a:rPr lang="en-US" baseline="0" dirty="0"/>
              <a:t> of 38 U.S.C. § 6107, is described in FPM 5.G.1.c. </a:t>
            </a:r>
          </a:p>
          <a:p>
            <a:endParaRPr lang="en-US" baseline="0" dirty="0"/>
          </a:p>
          <a:p>
            <a:r>
              <a:rPr lang="en-US" baseline="0" dirty="0"/>
              <a:t>VA is negligent when it fails to</a:t>
            </a:r>
          </a:p>
          <a:p>
            <a:pPr marL="171450" indent="-171450">
              <a:buFont typeface="Arial" panose="020B0604020202020204" pitchFamily="34" charset="0"/>
              <a:buChar char="•"/>
            </a:pPr>
            <a:r>
              <a:rPr lang="en-US" baseline="0" dirty="0"/>
              <a:t>audit an accounting within 60 days of receipt,</a:t>
            </a:r>
          </a:p>
          <a:p>
            <a:pPr marL="171450" indent="-171450">
              <a:buFont typeface="Arial" panose="020B0604020202020204" pitchFamily="34" charset="0"/>
              <a:buChar char="•"/>
            </a:pPr>
            <a:r>
              <a:rPr lang="en-US" baseline="0" dirty="0"/>
              <a:t>replace a fiduciary within 60 days of receipt of an allegation of misuse</a:t>
            </a:r>
            <a:r>
              <a:rPr lang="en-US" baseline="0" dirty="0">
                <a:solidFill>
                  <a:srgbClr val="FF0000"/>
                </a:solidFill>
              </a:rPr>
              <a:t>, </a:t>
            </a:r>
            <a:r>
              <a:rPr lang="en-US" baseline="0" dirty="0"/>
              <a:t>or</a:t>
            </a:r>
          </a:p>
          <a:p>
            <a:pPr marL="171450" indent="-171450">
              <a:buFont typeface="Arial" panose="020B0604020202020204" pitchFamily="34" charset="0"/>
              <a:buChar char="•"/>
            </a:pPr>
            <a:r>
              <a:rPr lang="en-US" baseline="0" dirty="0"/>
              <a:t>exercise proper oversight which resulted in a negligent failure.</a:t>
            </a:r>
          </a:p>
          <a:p>
            <a:endParaRPr lang="en-US" dirty="0"/>
          </a:p>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7</a:t>
            </a:fld>
            <a:endParaRPr lang="en-US" dirty="0"/>
          </a:p>
        </p:txBody>
      </p:sp>
      <p:sp>
        <p:nvSpPr>
          <p:cNvPr id="5" name="Header Placeholder 4"/>
          <p:cNvSpPr>
            <a:spLocks noGrp="1"/>
          </p:cNvSpPr>
          <p:nvPr>
            <p:ph type="hdr" sz="quarter" idx="11"/>
          </p:nvPr>
        </p:nvSpPr>
        <p:spPr/>
        <p:txBody>
          <a:bodyPr/>
          <a:lstStyle/>
          <a:p>
            <a:r>
              <a:rPr lang="en-US"/>
              <a:t>Negligence Determination Training</a:t>
            </a:r>
            <a:endParaRPr lang="en-US" dirty="0"/>
          </a:p>
        </p:txBody>
      </p:sp>
    </p:spTree>
    <p:extLst>
      <p:ext uri="{BB962C8B-B14F-4D97-AF65-F5344CB8AC3E}">
        <p14:creationId xmlns:p14="http://schemas.microsoft.com/office/powerpoint/2010/main" val="1402089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8</a:t>
            </a:fld>
            <a:endParaRPr lang="en-US" dirty="0"/>
          </a:p>
        </p:txBody>
      </p:sp>
      <p:sp>
        <p:nvSpPr>
          <p:cNvPr id="5" name="Header Placeholder 4"/>
          <p:cNvSpPr>
            <a:spLocks noGrp="1"/>
          </p:cNvSpPr>
          <p:nvPr>
            <p:ph type="hdr" sz="quarter" idx="11"/>
          </p:nvPr>
        </p:nvSpPr>
        <p:spPr/>
        <p:txBody>
          <a:bodyPr/>
          <a:lstStyle/>
          <a:p>
            <a:r>
              <a:rPr lang="en-US"/>
              <a:t>Negligence Determination Training</a:t>
            </a:r>
            <a:endParaRPr lang="en-US" dirty="0"/>
          </a:p>
        </p:txBody>
      </p:sp>
    </p:spTree>
    <p:extLst>
      <p:ext uri="{BB962C8B-B14F-4D97-AF65-F5344CB8AC3E}">
        <p14:creationId xmlns:p14="http://schemas.microsoft.com/office/powerpoint/2010/main" val="1402089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pPr defTabSz="923391"/>
            <a:endParaRPr lang="en-US" altLang="en-US" dirty="0">
              <a:latin typeface="Arial" pitchFamily="34" charset="0"/>
              <a:ea typeface="ＭＳ Ｐゴシック" pitchFamily="34" charset="-128"/>
            </a:endParaRPr>
          </a:p>
        </p:txBody>
      </p:sp>
      <p:sp>
        <p:nvSpPr>
          <p:cNvPr id="97284" name="Slide Number Placeholder 3"/>
          <p:cNvSpPr>
            <a:spLocks noGrp="1"/>
          </p:cNvSpPr>
          <p:nvPr>
            <p:ph type="sldNum" sz="quarter" idx="5"/>
          </p:nvPr>
        </p:nvSpPr>
        <p:spPr>
          <a:noFill/>
        </p:spPr>
        <p:txBody>
          <a:bodyPr/>
          <a:lstStyle>
            <a:lvl1pPr defTabSz="924967">
              <a:defRPr sz="2400">
                <a:solidFill>
                  <a:schemeClr val="tx1"/>
                </a:solidFill>
                <a:latin typeface="Arial" pitchFamily="34" charset="0"/>
                <a:ea typeface="ＭＳ Ｐゴシック" pitchFamily="34" charset="-128"/>
              </a:defRPr>
            </a:lvl1pPr>
            <a:lvl2pPr marL="737452" indent="-283635" defTabSz="924967">
              <a:defRPr sz="2400">
                <a:solidFill>
                  <a:schemeClr val="tx1"/>
                </a:solidFill>
                <a:latin typeface="Arial" pitchFamily="34" charset="0"/>
                <a:ea typeface="ＭＳ Ｐゴシック" pitchFamily="34" charset="-128"/>
              </a:defRPr>
            </a:lvl2pPr>
            <a:lvl3pPr marL="1134542" indent="-226908" defTabSz="924967">
              <a:defRPr sz="2400">
                <a:solidFill>
                  <a:schemeClr val="tx1"/>
                </a:solidFill>
                <a:latin typeface="Arial" pitchFamily="34" charset="0"/>
                <a:ea typeface="ＭＳ Ｐゴシック" pitchFamily="34" charset="-128"/>
              </a:defRPr>
            </a:lvl3pPr>
            <a:lvl4pPr marL="1588359" indent="-226908" defTabSz="924967">
              <a:defRPr sz="2400">
                <a:solidFill>
                  <a:schemeClr val="tx1"/>
                </a:solidFill>
                <a:latin typeface="Arial" pitchFamily="34" charset="0"/>
                <a:ea typeface="ＭＳ Ｐゴシック" pitchFamily="34" charset="-128"/>
              </a:defRPr>
            </a:lvl4pPr>
            <a:lvl5pPr marL="2042175" indent="-226908" defTabSz="924967">
              <a:defRPr sz="2400">
                <a:solidFill>
                  <a:schemeClr val="tx1"/>
                </a:solidFill>
                <a:latin typeface="Arial" pitchFamily="34" charset="0"/>
                <a:ea typeface="ＭＳ Ｐゴシック" pitchFamily="34" charset="-128"/>
              </a:defRPr>
            </a:lvl5pPr>
            <a:lvl6pPr marL="2495992"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49809"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03625"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57442" indent="-226908" defTabSz="92496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CDBAAFB-D885-4D84-BFA3-2006E14F28C6}" type="slidenum">
              <a:rPr lang="en-US" altLang="en-US" sz="1200">
                <a:solidFill>
                  <a:srgbClr val="000000"/>
                </a:solidFill>
              </a:rPr>
              <a:pPr/>
              <a:t>9</a:t>
            </a:fld>
            <a:endParaRPr lang="en-US" altLang="en-US" sz="1200" dirty="0">
              <a:solidFill>
                <a:srgbClr val="000000"/>
              </a:solidFill>
            </a:endParaRPr>
          </a:p>
        </p:txBody>
      </p:sp>
      <p:sp>
        <p:nvSpPr>
          <p:cNvPr id="2" name="Header Placeholder 1"/>
          <p:cNvSpPr>
            <a:spLocks noGrp="1"/>
          </p:cNvSpPr>
          <p:nvPr>
            <p:ph type="hdr" sz="quarter" idx="10"/>
          </p:nvPr>
        </p:nvSpPr>
        <p:spPr/>
        <p:txBody>
          <a:bodyPr/>
          <a:lstStyle/>
          <a:p>
            <a:r>
              <a:rPr lang="en-US"/>
              <a:t>Negligence Determination Training</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altLang="en-US" baseline="0" dirty="0"/>
              <a:t>VACO reviews all misuse cases based on a BFFS generated report to ensure any beneficiary entitled to a negligence determination or reissuance receives that right. </a:t>
            </a:r>
          </a:p>
          <a:p>
            <a:endParaRPr lang="en-US" altLang="en-US" baseline="0" dirty="0"/>
          </a:p>
          <a:p>
            <a:r>
              <a:rPr lang="en-US" altLang="en-US" baseline="0" dirty="0"/>
              <a:t>If an analyst’s cursory review indicates that additional information or action is required from the hub, the analyst prepares an additional action memorandum (AAM) for the AD’s signature. The memo will advise the hub of the deficiencies noted and provide instructions to complete the AAM</a:t>
            </a:r>
          </a:p>
          <a:p>
            <a:r>
              <a:rPr lang="en-US" altLang="en-US" baseline="0" dirty="0"/>
              <a:t>Fiduciary Hubs have 15 days from the date of the AAM to provide the requested information. All memos are sent through the Pension and Fiduciary Service Program Analyst to the district mailbox, Office of Field Operations Analyst </a:t>
            </a:r>
          </a:p>
          <a:p>
            <a:endParaRPr lang="en-US" altLang="en-US" baseline="0" dirty="0"/>
          </a:p>
          <a:p>
            <a:endParaRPr lang="en-US" altLang="en-US" baseline="0" dirty="0"/>
          </a:p>
        </p:txBody>
      </p:sp>
      <p:sp>
        <p:nvSpPr>
          <p:cNvPr id="49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6FED4AC-E836-41C6-BF9B-545C2262933B}" type="slidenum">
              <a:rPr lang="en-US" altLang="en-US" smtClean="0"/>
              <a:pPr eaLnBrk="1" hangingPunct="1">
                <a:spcBef>
                  <a:spcPct val="0"/>
                </a:spcBef>
              </a:pPr>
              <a:t>10</a:t>
            </a:fld>
            <a:endParaRPr lang="en-US" altLang="en-US" dirty="0"/>
          </a:p>
        </p:txBody>
      </p:sp>
      <p:sp>
        <p:nvSpPr>
          <p:cNvPr id="49157" name="Header Placeholder 1"/>
          <p:cNvSpPr>
            <a:spLocks noGrp="1"/>
          </p:cNvSpPr>
          <p:nvPr>
            <p:ph type="hdr" sz="quarter"/>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Negligence Determination Training</a:t>
            </a:r>
            <a:endParaRPr lang="en-US" altLang="en-US" dirty="0"/>
          </a:p>
        </p:txBody>
      </p:sp>
      <p:sp>
        <p:nvSpPr>
          <p:cNvPr id="49158" name="Footer Placeholder 1"/>
          <p:cNvSpPr>
            <a:spLocks noGrp="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Version 1.0: July 2014</a:t>
            </a:r>
          </a:p>
        </p:txBody>
      </p:sp>
      <p:sp>
        <p:nvSpPr>
          <p:cNvPr id="49159"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Arial" charset="0"/>
              </a:defRPr>
            </a:lvl1pPr>
            <a:lvl2pPr marL="751423" indent="-289008" eaLnBrk="0" hangingPunct="0">
              <a:spcBef>
                <a:spcPct val="30000"/>
              </a:spcBef>
              <a:defRPr sz="1200">
                <a:solidFill>
                  <a:schemeClr val="tx1"/>
                </a:solidFill>
                <a:latin typeface="Arial" charset="0"/>
              </a:defRPr>
            </a:lvl2pPr>
            <a:lvl3pPr marL="1156035" indent="-231206" eaLnBrk="0" hangingPunct="0">
              <a:spcBef>
                <a:spcPct val="30000"/>
              </a:spcBef>
              <a:defRPr sz="1200">
                <a:solidFill>
                  <a:schemeClr val="tx1"/>
                </a:solidFill>
                <a:latin typeface="Arial" charset="0"/>
              </a:defRPr>
            </a:lvl3pPr>
            <a:lvl4pPr marL="1618449" indent="-231206" eaLnBrk="0" hangingPunct="0">
              <a:spcBef>
                <a:spcPct val="30000"/>
              </a:spcBef>
              <a:defRPr sz="1200">
                <a:solidFill>
                  <a:schemeClr val="tx1"/>
                </a:solidFill>
                <a:latin typeface="Arial" charset="0"/>
              </a:defRPr>
            </a:lvl4pPr>
            <a:lvl5pPr marL="2080863" indent="-231206" eaLnBrk="0" hangingPunct="0">
              <a:spcBef>
                <a:spcPct val="30000"/>
              </a:spcBef>
              <a:defRPr sz="1200">
                <a:solidFill>
                  <a:schemeClr val="tx1"/>
                </a:solidFill>
                <a:latin typeface="Arial" charset="0"/>
              </a:defRPr>
            </a:lvl5pPr>
            <a:lvl6pPr marL="2543275" indent="-231206" eaLnBrk="0" fontAlgn="base" hangingPunct="0">
              <a:spcBef>
                <a:spcPct val="30000"/>
              </a:spcBef>
              <a:spcAft>
                <a:spcPct val="0"/>
              </a:spcAft>
              <a:defRPr sz="1200">
                <a:solidFill>
                  <a:schemeClr val="tx1"/>
                </a:solidFill>
                <a:latin typeface="Arial" charset="0"/>
              </a:defRPr>
            </a:lvl6pPr>
            <a:lvl7pPr marL="3005690" indent="-231206" eaLnBrk="0" fontAlgn="base" hangingPunct="0">
              <a:spcBef>
                <a:spcPct val="30000"/>
              </a:spcBef>
              <a:spcAft>
                <a:spcPct val="0"/>
              </a:spcAft>
              <a:defRPr sz="1200">
                <a:solidFill>
                  <a:schemeClr val="tx1"/>
                </a:solidFill>
                <a:latin typeface="Arial" charset="0"/>
              </a:defRPr>
            </a:lvl7pPr>
            <a:lvl8pPr marL="3468104" indent="-231206" eaLnBrk="0" fontAlgn="base" hangingPunct="0">
              <a:spcBef>
                <a:spcPct val="30000"/>
              </a:spcBef>
              <a:spcAft>
                <a:spcPct val="0"/>
              </a:spcAft>
              <a:defRPr sz="1200">
                <a:solidFill>
                  <a:schemeClr val="tx1"/>
                </a:solidFill>
                <a:latin typeface="Arial" charset="0"/>
              </a:defRPr>
            </a:lvl8pPr>
            <a:lvl9pPr marL="3930518" indent="-231206"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t>July 2014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3FE40F6C-36E6-4965-9D21-698197C3108F}" type="slidenum">
              <a:rPr lang="en-US" smtClean="0"/>
              <a:pPr/>
              <a:t>‹#›</a:t>
            </a:fld>
            <a:endParaRPr lang="en-US" dirty="0"/>
          </a:p>
        </p:txBody>
      </p:sp>
    </p:spTree>
    <p:extLst>
      <p:ext uri="{BB962C8B-B14F-4D97-AF65-F5344CB8AC3E}">
        <p14:creationId xmlns:p14="http://schemas.microsoft.com/office/powerpoint/2010/main" val="2671850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1066800"/>
          </a:xfrm>
        </p:spPr>
        <p:txBody>
          <a:bodyPr anchor="b">
            <a:normAutofit/>
          </a:bodyPr>
          <a:lstStyle>
            <a:lvl1pPr algn="l">
              <a:defRPr sz="28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457496"/>
            <a:ext cx="2133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FE40F6C-36E6-4965-9D21-698197C3108F}" type="slidenum">
              <a:rPr lang="en-US" smtClean="0"/>
              <a:t>‹#›</a:t>
            </a:fld>
            <a:endParaRPr lang="en-US" dirty="0"/>
          </a:p>
        </p:txBody>
      </p:sp>
    </p:spTree>
    <p:extLst>
      <p:ext uri="{BB962C8B-B14F-4D97-AF65-F5344CB8AC3E}">
        <p14:creationId xmlns:p14="http://schemas.microsoft.com/office/powerpoint/2010/main" val="194709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8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457496"/>
            <a:ext cx="2133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FE40F6C-36E6-4965-9D21-698197C3108F}" type="slidenum">
              <a:rPr lang="en-US" smtClean="0"/>
              <a:t>‹#›</a:t>
            </a:fld>
            <a:endParaRPr lang="en-US" dirty="0"/>
          </a:p>
        </p:txBody>
      </p:sp>
    </p:spTree>
    <p:extLst>
      <p:ext uri="{BB962C8B-B14F-4D97-AF65-F5344CB8AC3E}">
        <p14:creationId xmlns:p14="http://schemas.microsoft.com/office/powerpoint/2010/main" val="4043007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FE40F6C-36E6-4965-9D21-698197C3108F}" type="slidenum">
              <a:rPr lang="en-US" smtClean="0"/>
              <a:t>‹#›</a:t>
            </a:fld>
            <a:endParaRPr lang="en-US" dirty="0"/>
          </a:p>
        </p:txBody>
      </p:sp>
    </p:spTree>
    <p:extLst>
      <p:ext uri="{BB962C8B-B14F-4D97-AF65-F5344CB8AC3E}">
        <p14:creationId xmlns:p14="http://schemas.microsoft.com/office/powerpoint/2010/main" val="785595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FE40F6C-36E6-4965-9D21-698197C3108F}" type="slidenum">
              <a:rPr lang="en-US" smtClean="0"/>
              <a:t>‹#›</a:t>
            </a:fld>
            <a:endParaRPr lang="en-US" dirty="0"/>
          </a:p>
        </p:txBody>
      </p:sp>
    </p:spTree>
    <p:extLst>
      <p:ext uri="{BB962C8B-B14F-4D97-AF65-F5344CB8AC3E}">
        <p14:creationId xmlns:p14="http://schemas.microsoft.com/office/powerpoint/2010/main" val="1880088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3FE40F6C-36E6-4965-9D21-698197C3108F}" type="slidenum">
              <a:rPr lang="en-US" smtClean="0"/>
              <a:pPr/>
              <a:t>‹#›</a:t>
            </a:fld>
            <a:endParaRPr lang="en-US" dirty="0"/>
          </a:p>
        </p:txBody>
      </p:sp>
    </p:spTree>
    <p:extLst>
      <p:ext uri="{BB962C8B-B14F-4D97-AF65-F5344CB8AC3E}">
        <p14:creationId xmlns:p14="http://schemas.microsoft.com/office/powerpoint/2010/main" val="711328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0"/>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A8DFA0-CC86-4D49-8D6C-D7A31E3C3B74}" type="slidenum">
              <a:rPr lang="en-US" smtClean="0"/>
              <a:t>‹#›</a:t>
            </a:fld>
            <a:endParaRPr lang="en-US" dirty="0"/>
          </a:p>
        </p:txBody>
      </p:sp>
      <p:sp>
        <p:nvSpPr>
          <p:cNvPr id="7" name="Oval 6"/>
          <p:cNvSpPr/>
          <p:nvPr userDrawn="1"/>
        </p:nvSpPr>
        <p:spPr>
          <a:xfrm>
            <a:off x="5334000" y="1981200"/>
            <a:ext cx="838200" cy="457200"/>
          </a:xfrm>
          <a:prstGeom prst="ellipse">
            <a:avLst/>
          </a:prstGeom>
          <a:gradFill>
            <a:gsLst>
              <a:gs pos="0">
                <a:schemeClr val="accent1">
                  <a:tint val="66000"/>
                  <a:satMod val="160000"/>
                </a:schemeClr>
              </a:gs>
              <a:gs pos="86000">
                <a:schemeClr val="accent1">
                  <a:tint val="44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5241869" y="2064950"/>
            <a:ext cx="1022461" cy="276999"/>
          </a:xfrm>
          <a:prstGeom prst="rect">
            <a:avLst/>
          </a:prstGeom>
        </p:spPr>
        <p:txBody>
          <a:bodyPr wrap="square">
            <a:spAutoFit/>
          </a:bodyPr>
          <a:lstStyle/>
          <a:p>
            <a:pPr algn="ctr"/>
            <a:r>
              <a:rPr lang="en-US" sz="12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P&amp;F Service</a:t>
            </a:r>
          </a:p>
        </p:txBody>
      </p:sp>
    </p:spTree>
    <p:extLst>
      <p:ext uri="{BB962C8B-B14F-4D97-AF65-F5344CB8AC3E}">
        <p14:creationId xmlns:p14="http://schemas.microsoft.com/office/powerpoint/2010/main" val="1774575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A8DFA0-CC86-4D49-8D6C-D7A31E3C3B74}" type="slidenum">
              <a:rPr lang="en-US" smtClean="0"/>
              <a:t>‹#›</a:t>
            </a:fld>
            <a:endParaRPr lang="en-US" dirty="0"/>
          </a:p>
        </p:txBody>
      </p:sp>
    </p:spTree>
    <p:extLst>
      <p:ext uri="{BB962C8B-B14F-4D97-AF65-F5344CB8AC3E}">
        <p14:creationId xmlns:p14="http://schemas.microsoft.com/office/powerpoint/2010/main" val="2266361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A8DFA0-CC86-4D49-8D6C-D7A31E3C3B74}" type="slidenum">
              <a:rPr lang="en-US" smtClean="0"/>
              <a:t>‹#›</a:t>
            </a:fld>
            <a:endParaRPr lang="en-US" dirty="0"/>
          </a:p>
        </p:txBody>
      </p:sp>
    </p:spTree>
    <p:extLst>
      <p:ext uri="{BB962C8B-B14F-4D97-AF65-F5344CB8AC3E}">
        <p14:creationId xmlns:p14="http://schemas.microsoft.com/office/powerpoint/2010/main" val="2500104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A8DFA0-CC86-4D49-8D6C-D7A31E3C3B74}" type="slidenum">
              <a:rPr lang="en-US" smtClean="0"/>
              <a:t>‹#›</a:t>
            </a:fld>
            <a:endParaRPr lang="en-US" dirty="0"/>
          </a:p>
        </p:txBody>
      </p:sp>
    </p:spTree>
    <p:extLst>
      <p:ext uri="{BB962C8B-B14F-4D97-AF65-F5344CB8AC3E}">
        <p14:creationId xmlns:p14="http://schemas.microsoft.com/office/powerpoint/2010/main" val="570987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A8DFA0-CC86-4D49-8D6C-D7A31E3C3B74}" type="slidenum">
              <a:rPr lang="en-US" smtClean="0"/>
              <a:t>‹#›</a:t>
            </a:fld>
            <a:endParaRPr lang="en-US" dirty="0"/>
          </a:p>
        </p:txBody>
      </p:sp>
    </p:spTree>
    <p:extLst>
      <p:ext uri="{BB962C8B-B14F-4D97-AF65-F5344CB8AC3E}">
        <p14:creationId xmlns:p14="http://schemas.microsoft.com/office/powerpoint/2010/main" val="208979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b="1" spc="150" dirty="0">
              <a:ln w="11430">
                <a:noFill/>
              </a:ln>
              <a:solidFill>
                <a:schemeClr val="bg1"/>
              </a:solidFill>
              <a:effectLst>
                <a:glow>
                  <a:schemeClr val="tx1">
                    <a:lumMod val="50000"/>
                    <a:lumOff val="50000"/>
                  </a:schemeClr>
                </a:glow>
                <a:outerShdw dist="12700" dir="21540000" algn="r" rotWithShape="0">
                  <a:schemeClr val="tx2">
                    <a:lumMod val="60000"/>
                    <a:lumOff val="40000"/>
                    <a:alpha val="38000"/>
                  </a:schemeClr>
                </a:outerShdw>
              </a:effectLst>
              <a:latin typeface="Arial Narrow" panose="020B0606020202030204" pitchFamily="34" charset="0"/>
            </a:endParaRPr>
          </a:p>
        </p:txBody>
      </p:sp>
      <p:sp>
        <p:nvSpPr>
          <p:cNvPr id="4" name="Slide Number Placeholder 3"/>
          <p:cNvSpPr>
            <a:spLocks noGrp="1"/>
          </p:cNvSpPr>
          <p:nvPr>
            <p:ph type="sldNum" sz="quarter" idx="11"/>
          </p:nvPr>
        </p:nvSpPr>
        <p:spPr/>
        <p:txBody>
          <a:bodyPr/>
          <a:lstStyle/>
          <a:p>
            <a:fld id="{3FE40F6C-36E6-4965-9D21-698197C3108F}" type="slidenum">
              <a:rPr lang="en-US" smtClean="0"/>
              <a:pPr/>
              <a:t>‹#›</a:t>
            </a:fld>
            <a:endParaRPr lang="en-US" dirty="0"/>
          </a:p>
        </p:txBody>
      </p:sp>
    </p:spTree>
    <p:extLst>
      <p:ext uri="{BB962C8B-B14F-4D97-AF65-F5344CB8AC3E}">
        <p14:creationId xmlns:p14="http://schemas.microsoft.com/office/powerpoint/2010/main" val="2823537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A8DFA0-CC86-4D49-8D6C-D7A31E3C3B74}" type="slidenum">
              <a:rPr lang="en-US" smtClean="0"/>
              <a:t>‹#›</a:t>
            </a:fld>
            <a:endParaRPr lang="en-US" dirty="0"/>
          </a:p>
        </p:txBody>
      </p:sp>
    </p:spTree>
    <p:extLst>
      <p:ext uri="{BB962C8B-B14F-4D97-AF65-F5344CB8AC3E}">
        <p14:creationId xmlns:p14="http://schemas.microsoft.com/office/powerpoint/2010/main" val="3017454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A8DFA0-CC86-4D49-8D6C-D7A31E3C3B74}" type="slidenum">
              <a:rPr lang="en-US" smtClean="0"/>
              <a:t>‹#›</a:t>
            </a:fld>
            <a:endParaRPr lang="en-US" dirty="0"/>
          </a:p>
        </p:txBody>
      </p:sp>
    </p:spTree>
    <p:extLst>
      <p:ext uri="{BB962C8B-B14F-4D97-AF65-F5344CB8AC3E}">
        <p14:creationId xmlns:p14="http://schemas.microsoft.com/office/powerpoint/2010/main" val="1071628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A8DFA0-CC86-4D49-8D6C-D7A31E3C3B74}" type="slidenum">
              <a:rPr lang="en-US" smtClean="0"/>
              <a:t>‹#›</a:t>
            </a:fld>
            <a:endParaRPr lang="en-US" dirty="0"/>
          </a:p>
        </p:txBody>
      </p:sp>
    </p:spTree>
    <p:extLst>
      <p:ext uri="{BB962C8B-B14F-4D97-AF65-F5344CB8AC3E}">
        <p14:creationId xmlns:p14="http://schemas.microsoft.com/office/powerpoint/2010/main" val="2010055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A8DFA0-CC86-4D49-8D6C-D7A31E3C3B74}" type="slidenum">
              <a:rPr lang="en-US" smtClean="0"/>
              <a:t>‹#›</a:t>
            </a:fld>
            <a:endParaRPr lang="en-US" dirty="0"/>
          </a:p>
        </p:txBody>
      </p:sp>
    </p:spTree>
    <p:extLst>
      <p:ext uri="{BB962C8B-B14F-4D97-AF65-F5344CB8AC3E}">
        <p14:creationId xmlns:p14="http://schemas.microsoft.com/office/powerpoint/2010/main" val="3311688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A8DFA0-CC86-4D49-8D6C-D7A31E3C3B74}" type="slidenum">
              <a:rPr lang="en-US" smtClean="0"/>
              <a:t>‹#›</a:t>
            </a:fld>
            <a:endParaRPr lang="en-US" dirty="0"/>
          </a:p>
        </p:txBody>
      </p:sp>
    </p:spTree>
    <p:extLst>
      <p:ext uri="{BB962C8B-B14F-4D97-AF65-F5344CB8AC3E}">
        <p14:creationId xmlns:p14="http://schemas.microsoft.com/office/powerpoint/2010/main" val="3703906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eaLnBrk="0" fontAlgn="base" hangingPunct="0">
              <a:spcBef>
                <a:spcPct val="0"/>
              </a:spcBef>
              <a:spcAft>
                <a:spcPct val="0"/>
              </a:spcAft>
              <a:defRPr dirty="0">
                <a:ea typeface="ＭＳ Ｐゴシック" pitchFamily="34" charset="-128"/>
              </a:defRPr>
            </a:lvl1pPr>
          </a:lstStyle>
          <a:p>
            <a:pPr>
              <a:defRPr/>
            </a:pPr>
            <a:endParaRPr lang="en-US" dirty="0"/>
          </a:p>
        </p:txBody>
      </p:sp>
      <p:sp>
        <p:nvSpPr>
          <p:cNvPr id="4" name="Slide Number Placeholder 3"/>
          <p:cNvSpPr>
            <a:spLocks noGrp="1"/>
          </p:cNvSpPr>
          <p:nvPr>
            <p:ph type="sldNum" sz="quarter" idx="11"/>
          </p:nvPr>
        </p:nvSpPr>
        <p:spPr/>
        <p:txBody>
          <a:bodyPr/>
          <a:lstStyle>
            <a:lvl1pPr eaLnBrk="0" fontAlgn="base" hangingPunct="0">
              <a:spcBef>
                <a:spcPct val="0"/>
              </a:spcBef>
              <a:spcAft>
                <a:spcPct val="0"/>
              </a:spcAft>
              <a:defRPr sz="2400">
                <a:latin typeface="Arial" charset="0"/>
                <a:ea typeface="ＭＳ Ｐゴシック" pitchFamily="34" charset="-128"/>
              </a:defRPr>
            </a:lvl1pPr>
          </a:lstStyle>
          <a:p>
            <a:pPr>
              <a:defRPr/>
            </a:pPr>
            <a:fld id="{2E9FEA40-B4CE-4271-8BE9-23481DBA746F}" type="slidenum">
              <a:rPr lang="en-US"/>
              <a:pPr>
                <a:defRPr/>
              </a:pPr>
              <a:t>‹#›</a:t>
            </a:fld>
            <a:endParaRPr lang="en-US" dirty="0"/>
          </a:p>
        </p:txBody>
      </p:sp>
    </p:spTree>
    <p:extLst>
      <p:ext uri="{BB962C8B-B14F-4D97-AF65-F5344CB8AC3E}">
        <p14:creationId xmlns:p14="http://schemas.microsoft.com/office/powerpoint/2010/main" val="2561690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eaLnBrk="0" fontAlgn="base" hangingPunct="0">
              <a:spcBef>
                <a:spcPct val="0"/>
              </a:spcBef>
              <a:spcAft>
                <a:spcPct val="0"/>
              </a:spcAft>
              <a:defRPr dirty="0">
                <a:ea typeface="ＭＳ Ｐゴシック" pitchFamily="34" charset="-128"/>
              </a:defRPr>
            </a:lvl1pPr>
          </a:lstStyle>
          <a:p>
            <a:pPr>
              <a:defRPr/>
            </a:pPr>
            <a:endParaRPr lang="en-US" dirty="0"/>
          </a:p>
        </p:txBody>
      </p:sp>
      <p:sp>
        <p:nvSpPr>
          <p:cNvPr id="4" name="Slide Number Placeholder 3"/>
          <p:cNvSpPr>
            <a:spLocks noGrp="1"/>
          </p:cNvSpPr>
          <p:nvPr>
            <p:ph type="sldNum" sz="quarter" idx="11"/>
          </p:nvPr>
        </p:nvSpPr>
        <p:spPr/>
        <p:txBody>
          <a:bodyPr/>
          <a:lstStyle>
            <a:lvl1pPr eaLnBrk="0" fontAlgn="base" hangingPunct="0">
              <a:spcBef>
                <a:spcPct val="0"/>
              </a:spcBef>
              <a:spcAft>
                <a:spcPct val="0"/>
              </a:spcAft>
              <a:defRPr sz="2400">
                <a:latin typeface="Arial" charset="0"/>
                <a:ea typeface="ＭＳ Ｐゴシック" pitchFamily="34" charset="-128"/>
              </a:defRPr>
            </a:lvl1pPr>
          </a:lstStyle>
          <a:p>
            <a:pPr>
              <a:defRPr/>
            </a:pPr>
            <a:fld id="{C474173D-FB8C-45A1-811B-F538A7AD4620}" type="slidenum">
              <a:rPr lang="en-US"/>
              <a:pPr>
                <a:defRPr/>
              </a:pPr>
              <a:t>‹#›</a:t>
            </a:fld>
            <a:endParaRPr lang="en-US" dirty="0"/>
          </a:p>
        </p:txBody>
      </p:sp>
    </p:spTree>
    <p:extLst>
      <p:ext uri="{BB962C8B-B14F-4D97-AF65-F5344CB8AC3E}">
        <p14:creationId xmlns:p14="http://schemas.microsoft.com/office/powerpoint/2010/main" val="137381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b="1" spc="150" dirty="0">
              <a:ln w="11430">
                <a:noFill/>
              </a:ln>
              <a:solidFill>
                <a:schemeClr val="bg1"/>
              </a:solidFill>
              <a:effectLst>
                <a:glow>
                  <a:schemeClr val="tx1">
                    <a:lumMod val="50000"/>
                    <a:lumOff val="50000"/>
                  </a:schemeClr>
                </a:glow>
                <a:outerShdw dist="12700" dir="21540000" algn="r" rotWithShape="0">
                  <a:schemeClr val="tx2">
                    <a:lumMod val="60000"/>
                    <a:lumOff val="40000"/>
                    <a:alpha val="38000"/>
                  </a:schemeClr>
                </a:outerShdw>
              </a:effectLst>
              <a:latin typeface="Arial Narrow" panose="020B0606020202030204" pitchFamily="34" charset="0"/>
            </a:endParaRPr>
          </a:p>
        </p:txBody>
      </p:sp>
      <p:sp>
        <p:nvSpPr>
          <p:cNvPr id="4" name="Slide Number Placeholder 3"/>
          <p:cNvSpPr>
            <a:spLocks noGrp="1"/>
          </p:cNvSpPr>
          <p:nvPr>
            <p:ph type="sldNum" sz="quarter" idx="11"/>
          </p:nvPr>
        </p:nvSpPr>
        <p:spPr/>
        <p:txBody>
          <a:bodyPr/>
          <a:lstStyle/>
          <a:p>
            <a:fld id="{3FE40F6C-36E6-4965-9D21-698197C3108F}" type="slidenum">
              <a:rPr lang="en-US" smtClean="0"/>
              <a:pPr/>
              <a:t>‹#›</a:t>
            </a:fld>
            <a:endParaRPr lang="en-US" dirty="0"/>
          </a:p>
        </p:txBody>
      </p:sp>
    </p:spTree>
    <p:extLst>
      <p:ext uri="{BB962C8B-B14F-4D97-AF65-F5344CB8AC3E}">
        <p14:creationId xmlns:p14="http://schemas.microsoft.com/office/powerpoint/2010/main" val="241637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5" y="0"/>
            <a:ext cx="9137149" cy="1188622"/>
          </a:xfrm>
          <a:prstGeom prst="rect">
            <a:avLst/>
          </a:prstGeom>
        </p:spPr>
      </p:pic>
      <p:sp>
        <p:nvSpPr>
          <p:cNvPr id="3" name="Content Placeholder 2"/>
          <p:cNvSpPr>
            <a:spLocks noGrp="1"/>
          </p:cNvSpPr>
          <p:nvPr>
            <p:ph idx="1"/>
          </p:nvPr>
        </p:nvSpPr>
        <p:spPr/>
        <p:txBody>
          <a:bodyPr/>
          <a:lstStyle>
            <a:lvl1pPr>
              <a:defRPr>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34200" y="6569075"/>
            <a:ext cx="2133600" cy="365125"/>
          </a:xfrm>
          <a:prstGeom prst="rect">
            <a:avLst/>
          </a:prstGeom>
        </p:spPr>
        <p:txBody>
          <a:bodyPr/>
          <a:lstStyle>
            <a:lvl1pPr algn="r">
              <a:defRPr>
                <a:solidFill>
                  <a:schemeClr val="bg1"/>
                </a:solidFill>
              </a:defRPr>
            </a:lvl1pPr>
          </a:lstStyle>
          <a:p>
            <a:fld id="{3FE40F6C-36E6-4965-9D21-698197C3108F}" type="slidenum">
              <a:rPr lang="en-US" smtClean="0"/>
              <a:pPr/>
              <a:t>‹#›</a:t>
            </a:fld>
            <a:endParaRPr lang="en-US" dirty="0"/>
          </a:p>
        </p:txBody>
      </p:sp>
      <p:sp>
        <p:nvSpPr>
          <p:cNvPr id="7" name="Title 1"/>
          <p:cNvSpPr>
            <a:spLocks noGrp="1"/>
          </p:cNvSpPr>
          <p:nvPr>
            <p:ph type="title"/>
          </p:nvPr>
        </p:nvSpPr>
        <p:spPr>
          <a:xfrm>
            <a:off x="1600199" y="76199"/>
            <a:ext cx="7560733" cy="838201"/>
          </a:xfrm>
        </p:spPr>
        <p:txBody>
          <a:bodyPr/>
          <a:lstStyle>
            <a:lvl1pPr>
              <a:defRPr>
                <a:solidFill>
                  <a:srgbClr val="000066"/>
                </a:solidFill>
              </a:defRPr>
            </a:lvl1pPr>
          </a:lstStyle>
          <a:p>
            <a:r>
              <a:rPr lang="en-US" dirty="0"/>
              <a:t>Click to edit Master title style</a:t>
            </a:r>
          </a:p>
        </p:txBody>
      </p:sp>
    </p:spTree>
    <p:extLst>
      <p:ext uri="{BB962C8B-B14F-4D97-AF65-F5344CB8AC3E}">
        <p14:creationId xmlns:p14="http://schemas.microsoft.com/office/powerpoint/2010/main" val="154311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7149" cy="1103285"/>
          </a:xfrm>
          <a:prstGeom prst="rect">
            <a:avLst/>
          </a:prstGeom>
        </p:spPr>
      </p:pic>
      <p:sp>
        <p:nvSpPr>
          <p:cNvPr id="2" name="Title 1"/>
          <p:cNvSpPr>
            <a:spLocks noGrp="1"/>
          </p:cNvSpPr>
          <p:nvPr>
            <p:ph type="title"/>
          </p:nvPr>
        </p:nvSpPr>
        <p:spPr>
          <a:xfrm>
            <a:off x="722313" y="4406900"/>
            <a:ext cx="7772400" cy="1362075"/>
          </a:xfrm>
        </p:spPr>
        <p:txBody>
          <a:bodyPr anchor="t">
            <a:normAutofit/>
          </a:bodyPr>
          <a:lstStyle>
            <a:lvl1pPr algn="l">
              <a:defRPr sz="28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FE40F6C-36E6-4965-9D21-698197C3108F}" type="slidenum">
              <a:rPr lang="en-US" smtClean="0"/>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98" y="0"/>
            <a:ext cx="9118952" cy="1188622"/>
          </a:xfrm>
          <a:prstGeom prst="rect">
            <a:avLst/>
          </a:prstGeom>
        </p:spPr>
      </p:pic>
    </p:spTree>
    <p:extLst>
      <p:ext uri="{BB962C8B-B14F-4D97-AF65-F5344CB8AC3E}">
        <p14:creationId xmlns:p14="http://schemas.microsoft.com/office/powerpoint/2010/main" val="2123305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9" y="0"/>
            <a:ext cx="9137149" cy="1103285"/>
          </a:xfrm>
          <a:prstGeom prst="rect">
            <a:avLst/>
          </a:prstGeom>
        </p:spPr>
      </p:pic>
      <p:sp>
        <p:nvSpPr>
          <p:cNvPr id="2" name="Title 1"/>
          <p:cNvSpPr>
            <a:spLocks noGrp="1"/>
          </p:cNvSpPr>
          <p:nvPr>
            <p:ph type="title"/>
          </p:nvPr>
        </p:nvSpPr>
        <p:spPr>
          <a:xfrm>
            <a:off x="1600199" y="76199"/>
            <a:ext cx="7560733" cy="838201"/>
          </a:xfrm>
        </p:spPr>
        <p:txBody>
          <a:bodyPr/>
          <a:lstStyle>
            <a:lvl1pPr>
              <a:defRPr>
                <a:solidFill>
                  <a:srgbClr val="000066"/>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457496"/>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0" y="655320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FE40F6C-36E6-4965-9D21-698197C3108F}" type="slidenum">
              <a:rPr lang="en-US" smtClean="0"/>
              <a:t>‹#›</a:t>
            </a:fld>
            <a:endParaRPr lang="en-US" dirty="0"/>
          </a:p>
        </p:txBody>
      </p:sp>
    </p:spTree>
    <p:extLst>
      <p:ext uri="{BB962C8B-B14F-4D97-AF65-F5344CB8AC3E}">
        <p14:creationId xmlns:p14="http://schemas.microsoft.com/office/powerpoint/2010/main" val="417590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457496"/>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0" y="655320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FE40F6C-36E6-4965-9D21-698197C3108F}" type="slidenum">
              <a:rPr lang="en-US" smtClean="0"/>
              <a:t>‹#›</a:t>
            </a:fld>
            <a:endParaRPr lang="en-US" dirty="0"/>
          </a:p>
        </p:txBody>
      </p:sp>
    </p:spTree>
    <p:extLst>
      <p:ext uri="{BB962C8B-B14F-4D97-AF65-F5344CB8AC3E}">
        <p14:creationId xmlns:p14="http://schemas.microsoft.com/office/powerpoint/2010/main" val="2875881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457200" y="6457496"/>
            <a:ext cx="2133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FE40F6C-36E6-4965-9D21-698197C3108F}" type="slidenum">
              <a:rPr lang="en-US" smtClean="0"/>
              <a:t>‹#›</a:t>
            </a:fld>
            <a:endParaRPr lang="en-US" dirty="0"/>
          </a:p>
        </p:txBody>
      </p:sp>
    </p:spTree>
    <p:extLst>
      <p:ext uri="{BB962C8B-B14F-4D97-AF65-F5344CB8AC3E}">
        <p14:creationId xmlns:p14="http://schemas.microsoft.com/office/powerpoint/2010/main" val="422392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57496"/>
            <a:ext cx="2133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FE40F6C-36E6-4965-9D21-698197C3108F}" type="slidenum">
              <a:rPr lang="en-US" smtClean="0"/>
              <a:t>‹#›</a:t>
            </a:fld>
            <a:endParaRPr lang="en-US" dirty="0"/>
          </a:p>
        </p:txBody>
      </p:sp>
    </p:spTree>
    <p:extLst>
      <p:ext uri="{BB962C8B-B14F-4D97-AF65-F5344CB8AC3E}">
        <p14:creationId xmlns:p14="http://schemas.microsoft.com/office/powerpoint/2010/main" val="36196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0"/>
            <a:ext cx="7315200" cy="1066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76200" y="6629400"/>
            <a:ext cx="4272643" cy="304800"/>
          </a:xfrm>
          <a:prstGeom prst="rect">
            <a:avLst/>
          </a:prstGeom>
        </p:spPr>
        <p:txBody>
          <a:bodyPr/>
          <a:lstStyle>
            <a:lvl1pPr algn="l">
              <a:defRPr sz="1200"/>
            </a:lvl1pPr>
          </a:lstStyle>
          <a:p>
            <a:endParaRPr lang="en-US" b="1" spc="150" dirty="0">
              <a:ln w="11430">
                <a:noFill/>
              </a:ln>
              <a:solidFill>
                <a:schemeClr val="bg1"/>
              </a:solidFill>
              <a:effectLst>
                <a:glow>
                  <a:schemeClr val="tx1">
                    <a:lumMod val="50000"/>
                    <a:lumOff val="50000"/>
                  </a:schemeClr>
                </a:glow>
                <a:outerShdw dist="12700" dir="21540000" algn="r" rotWithShape="0">
                  <a:schemeClr val="tx2">
                    <a:lumMod val="60000"/>
                    <a:lumOff val="40000"/>
                    <a:alpha val="38000"/>
                  </a:schemeClr>
                </a:outerShdw>
              </a:effectLst>
              <a:latin typeface="Arial Narrow" panose="020B0606020202030204" pitchFamily="34" charset="0"/>
            </a:endParaRPr>
          </a:p>
        </p:txBody>
      </p:sp>
      <p:sp>
        <p:nvSpPr>
          <p:cNvPr id="8" name="Slide Number Placeholder 5"/>
          <p:cNvSpPr>
            <a:spLocks noGrp="1"/>
          </p:cNvSpPr>
          <p:nvPr>
            <p:ph type="sldNum" sz="quarter" idx="4"/>
          </p:nvPr>
        </p:nvSpPr>
        <p:spPr>
          <a:xfrm>
            <a:off x="6934200" y="6569075"/>
            <a:ext cx="2133600" cy="365125"/>
          </a:xfrm>
          <a:prstGeom prst="rect">
            <a:avLst/>
          </a:prstGeom>
        </p:spPr>
        <p:txBody>
          <a:bodyPr/>
          <a:lstStyle>
            <a:lvl1pPr algn="r">
              <a:defRPr>
                <a:solidFill>
                  <a:schemeClr val="bg1"/>
                </a:solidFill>
              </a:defRPr>
            </a:lvl1pPr>
          </a:lstStyle>
          <a:p>
            <a:fld id="{3FE40F6C-36E6-4965-9D21-698197C3108F}" type="slidenum">
              <a:rPr lang="en-US" smtClean="0"/>
              <a:pPr/>
              <a:t>‹#›</a:t>
            </a:fld>
            <a:endParaRPr lang="en-US" dirty="0"/>
          </a:p>
        </p:txBody>
      </p:sp>
    </p:spTree>
    <p:extLst>
      <p:ext uri="{BB962C8B-B14F-4D97-AF65-F5344CB8AC3E}">
        <p14:creationId xmlns:p14="http://schemas.microsoft.com/office/powerpoint/2010/main" val="1046567284"/>
      </p:ext>
    </p:extLst>
  </p:cSld>
  <p:clrMap bg1="lt1" tx1="dk1" bg2="lt2" tx2="dk2" accent1="accent1" accent2="accent2" accent3="accent3" accent4="accent4" accent5="accent5" accent6="accent6" hlink="hlink" folHlink="folHlink"/>
  <p:sldLayoutIdLst>
    <p:sldLayoutId id="2147483660" r:id="rId1"/>
    <p:sldLayoutId id="2147483675"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hf hdr="0" ftr="0" dt="0"/>
  <p:txStyles>
    <p:titleStyle>
      <a:lvl1pPr algn="l" defTabSz="914400" rtl="0" eaLnBrk="1" latinLnBrk="0" hangingPunct="1">
        <a:spcBef>
          <a:spcPct val="0"/>
        </a:spcBef>
        <a:buNone/>
        <a:defRPr sz="2800" b="1" i="0" u="none"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24" y="-76200"/>
            <a:ext cx="9137149" cy="1188622"/>
          </a:xfrm>
          <a:prstGeom prst="rect">
            <a:avLst/>
          </a:prstGeom>
        </p:spPr>
      </p:pic>
      <p:sp>
        <p:nvSpPr>
          <p:cNvPr id="2" name="Title Placeholder 1"/>
          <p:cNvSpPr>
            <a:spLocks noGrp="1"/>
          </p:cNvSpPr>
          <p:nvPr>
            <p:ph type="title"/>
          </p:nvPr>
        </p:nvSpPr>
        <p:spPr>
          <a:xfrm>
            <a:off x="762000" y="762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8DFA0-CC86-4D49-8D6C-D7A31E3C3B74}" type="slidenum">
              <a:rPr lang="en-US" smtClean="0"/>
              <a:t>‹#›</a:t>
            </a:fld>
            <a:endParaRPr lang="en-US" dirty="0"/>
          </a:p>
        </p:txBody>
      </p:sp>
    </p:spTree>
    <p:extLst>
      <p:ext uri="{BB962C8B-B14F-4D97-AF65-F5344CB8AC3E}">
        <p14:creationId xmlns:p14="http://schemas.microsoft.com/office/powerpoint/2010/main" val="326419984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9" r:id="rId5"/>
    <p:sldLayoutId id="2147483670" r:id="rId6"/>
    <p:sldLayoutId id="2147483671" r:id="rId7"/>
    <p:sldLayoutId id="2147483672" r:id="rId8"/>
    <p:sldLayoutId id="2147483673" r:id="rId9"/>
    <p:sldLayoutId id="2147483674" r:id="rId10"/>
    <p:sldLayoutId id="2147483676" r:id="rId11"/>
    <p:sldLayoutId id="214748367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98815" y="4800600"/>
            <a:ext cx="6400800" cy="838200"/>
          </a:xfrm>
        </p:spPr>
        <p:txBody>
          <a:bodyPr>
            <a:normAutofit fontScale="85000" lnSpcReduction="20000"/>
          </a:bodyPr>
          <a:lstStyle/>
          <a:p>
            <a:r>
              <a:rPr lang="en-US" dirty="0"/>
              <a:t>Pension and Fiduciary Service</a:t>
            </a:r>
          </a:p>
          <a:p>
            <a:r>
              <a:rPr lang="en-US" dirty="0"/>
              <a:t>August 2018</a:t>
            </a:r>
          </a:p>
          <a:p>
            <a:endParaRPr lang="en-US" sz="2400" dirty="0"/>
          </a:p>
        </p:txBody>
      </p:sp>
      <p:sp>
        <p:nvSpPr>
          <p:cNvPr id="5" name="Title 1"/>
          <p:cNvSpPr txBox="1">
            <a:spLocks/>
          </p:cNvSpPr>
          <p:nvPr/>
        </p:nvSpPr>
        <p:spPr>
          <a:xfrm>
            <a:off x="913015" y="2819400"/>
            <a:ext cx="7772400" cy="1828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800" b="1" kern="1200"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endParaRPr lang="en-US" sz="4400" dirty="0">
              <a:effectLst>
                <a:glow rad="63500">
                  <a:srgbClr val="7CB0F0">
                    <a:alpha val="40000"/>
                  </a:srgbClr>
                </a:glow>
              </a:effectLst>
              <a:latin typeface="+mj-lt"/>
            </a:endParaRPr>
          </a:p>
        </p:txBody>
      </p:sp>
      <p:sp>
        <p:nvSpPr>
          <p:cNvPr id="4" name="TextBox 3"/>
          <p:cNvSpPr txBox="1"/>
          <p:nvPr/>
        </p:nvSpPr>
        <p:spPr>
          <a:xfrm>
            <a:off x="913015" y="3200400"/>
            <a:ext cx="7772400" cy="1323439"/>
          </a:xfrm>
          <a:prstGeom prst="rect">
            <a:avLst/>
          </a:prstGeom>
          <a:noFill/>
        </p:spPr>
        <p:txBody>
          <a:bodyPr wrap="square" rtlCol="0">
            <a:spAutoFit/>
          </a:bodyPr>
          <a:lstStyle/>
          <a:p>
            <a:pPr algn="ctr"/>
            <a:r>
              <a:rPr lang="en-US" sz="4000" dirty="0">
                <a:latin typeface="+mj-lt"/>
              </a:rPr>
              <a:t>Fiduciary Hub Negligence Determination Training</a:t>
            </a:r>
          </a:p>
        </p:txBody>
      </p:sp>
    </p:spTree>
    <p:extLst>
      <p:ext uri="{BB962C8B-B14F-4D97-AF65-F5344CB8AC3E}">
        <p14:creationId xmlns:p14="http://schemas.microsoft.com/office/powerpoint/2010/main" val="55955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1"/>
          <p:cNvSpPr>
            <a:spLocks noGrp="1" noChangeArrowheads="1"/>
          </p:cNvSpPr>
          <p:nvPr>
            <p:ph type="title"/>
          </p:nvPr>
        </p:nvSpPr>
        <p:spPr>
          <a:xfrm>
            <a:off x="0" y="0"/>
            <a:ext cx="8686800" cy="1295400"/>
          </a:xfrm>
        </p:spPr>
        <p:txBody>
          <a:bodyPr>
            <a:noAutofit/>
          </a:bodyPr>
          <a:lstStyle/>
          <a:p>
            <a:r>
              <a:rPr lang="en-US" altLang="en-US" sz="3200" b="1" dirty="0">
                <a:solidFill>
                  <a:srgbClr val="000000"/>
                </a:solidFill>
              </a:rPr>
              <a:t>VACO Negligence Process</a:t>
            </a:r>
          </a:p>
        </p:txBody>
      </p:sp>
      <p:sp>
        <p:nvSpPr>
          <p:cNvPr id="6147" name="Rectangle 42"/>
          <p:cNvSpPr>
            <a:spLocks noGrp="1" noChangeArrowheads="1"/>
          </p:cNvSpPr>
          <p:nvPr>
            <p:ph idx="1"/>
          </p:nvPr>
        </p:nvSpPr>
        <p:spPr>
          <a:xfrm>
            <a:off x="457200" y="1219200"/>
            <a:ext cx="8229600" cy="5181600"/>
          </a:xfrm>
        </p:spPr>
        <p:txBody>
          <a:bodyPr>
            <a:normAutofit fontScale="92500" lnSpcReduction="10000"/>
          </a:bodyPr>
          <a:lstStyle/>
          <a:p>
            <a:pPr marL="171450" indent="-171450">
              <a:lnSpc>
                <a:spcPct val="110000"/>
              </a:lnSpc>
              <a:defRPr/>
            </a:pPr>
            <a:r>
              <a:rPr lang="en-US" sz="2800" dirty="0"/>
              <a:t>A Central Office Program Analyst:</a:t>
            </a:r>
            <a:endParaRPr lang="en-US" sz="2800" b="1" dirty="0"/>
          </a:p>
          <a:p>
            <a:pPr lvl="1">
              <a:lnSpc>
                <a:spcPct val="110000"/>
              </a:lnSpc>
              <a:defRPr/>
            </a:pPr>
            <a:r>
              <a:rPr lang="en-US" sz="2600" dirty="0"/>
              <a:t>runs a monthly misuse report from Beneficiary Fiduciary Field System (BFFS),</a:t>
            </a:r>
          </a:p>
          <a:p>
            <a:pPr lvl="1">
              <a:lnSpc>
                <a:spcPct val="110000"/>
              </a:lnSpc>
              <a:defRPr/>
            </a:pPr>
            <a:r>
              <a:rPr lang="en-US" sz="2600" dirty="0"/>
              <a:t>researches the VBMS eFolder to determine if a negligence determination is needed, and</a:t>
            </a:r>
          </a:p>
          <a:p>
            <a:pPr lvl="1">
              <a:lnSpc>
                <a:spcPct val="110000"/>
              </a:lnSpc>
              <a:defRPr/>
            </a:pPr>
            <a:r>
              <a:rPr lang="en-US" sz="2600" dirty="0"/>
              <a:t>assigns the case to a Program Analyst for cursory review, if a negligence determination is required.</a:t>
            </a:r>
          </a:p>
          <a:p>
            <a:pPr marL="971550" lvl="2" indent="-171450">
              <a:lnSpc>
                <a:spcPct val="110000"/>
              </a:lnSpc>
              <a:defRPr/>
            </a:pPr>
            <a:r>
              <a:rPr lang="en-US" sz="2000" dirty="0"/>
              <a:t>Program Analyst reviews the case for obvious problems with the misuse protocol, </a:t>
            </a:r>
          </a:p>
          <a:p>
            <a:pPr marL="971550" lvl="2" indent="-171450">
              <a:lnSpc>
                <a:spcPct val="110000"/>
              </a:lnSpc>
              <a:defRPr/>
            </a:pPr>
            <a:r>
              <a:rPr lang="en-US" sz="2000" dirty="0"/>
              <a:t>Program Analyst ensures  underlying misuse determination is adequate and accurate, and VACO Staff has all supporting documentation needed to make a negligence determination, and</a:t>
            </a:r>
          </a:p>
          <a:p>
            <a:pPr marL="971550" lvl="2" indent="-171450">
              <a:lnSpc>
                <a:spcPct val="110000"/>
              </a:lnSpc>
              <a:defRPr/>
            </a:pPr>
            <a:r>
              <a:rPr lang="en-US" sz="2000" dirty="0"/>
              <a:t>Program Analyst will complete an Additional Action Memorandum when adequate information is not of record. </a:t>
            </a:r>
          </a:p>
          <a:p>
            <a:pPr eaLnBrk="1" hangingPunct="1"/>
            <a:endParaRPr lang="en-US" sz="2400" dirty="0"/>
          </a:p>
        </p:txBody>
      </p:sp>
      <p:sp>
        <p:nvSpPr>
          <p:cNvPr id="2" name="Slide Number Placeholder 1"/>
          <p:cNvSpPr>
            <a:spLocks noGrp="1"/>
          </p:cNvSpPr>
          <p:nvPr>
            <p:ph type="sldNum" sz="quarter" idx="12"/>
          </p:nvPr>
        </p:nvSpPr>
        <p:spPr/>
        <p:txBody>
          <a:bodyPr/>
          <a:lstStyle/>
          <a:p>
            <a:fld id="{A8A8DFA0-CC86-4D49-8D6C-D7A31E3C3B74}" type="slidenum">
              <a:rPr lang="en-US" smtClean="0"/>
              <a:t>10</a:t>
            </a:fld>
            <a:endParaRPr lang="en-US" dirty="0"/>
          </a:p>
        </p:txBody>
      </p:sp>
    </p:spTree>
    <p:extLst>
      <p:ext uri="{BB962C8B-B14F-4D97-AF65-F5344CB8AC3E}">
        <p14:creationId xmlns:p14="http://schemas.microsoft.com/office/powerpoint/2010/main" val="115102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1"/>
          <p:cNvSpPr>
            <a:spLocks noGrp="1" noChangeArrowheads="1"/>
          </p:cNvSpPr>
          <p:nvPr>
            <p:ph type="title"/>
          </p:nvPr>
        </p:nvSpPr>
        <p:spPr>
          <a:xfrm>
            <a:off x="0" y="152400"/>
            <a:ext cx="9144000" cy="838200"/>
          </a:xfrm>
        </p:spPr>
        <p:txBody>
          <a:bodyPr>
            <a:noAutofit/>
          </a:bodyPr>
          <a:lstStyle/>
          <a:p>
            <a:r>
              <a:rPr lang="en-US" altLang="en-US" sz="3600" b="1" dirty="0">
                <a:solidFill>
                  <a:srgbClr val="000000"/>
                </a:solidFill>
              </a:rPr>
              <a:t>Cursory Review</a:t>
            </a:r>
          </a:p>
        </p:txBody>
      </p:sp>
      <p:sp>
        <p:nvSpPr>
          <p:cNvPr id="6147" name="Rectangle 42"/>
          <p:cNvSpPr>
            <a:spLocks noGrp="1" noChangeArrowheads="1"/>
          </p:cNvSpPr>
          <p:nvPr>
            <p:ph idx="1"/>
          </p:nvPr>
        </p:nvSpPr>
        <p:spPr>
          <a:xfrm>
            <a:off x="457200" y="1219200"/>
            <a:ext cx="8229600" cy="5181600"/>
          </a:xfrm>
        </p:spPr>
        <p:txBody>
          <a:bodyPr>
            <a:normAutofit fontScale="92500" lnSpcReduction="20000"/>
          </a:bodyPr>
          <a:lstStyle/>
          <a:p>
            <a:pPr marL="0" indent="0">
              <a:lnSpc>
                <a:spcPct val="110000"/>
              </a:lnSpc>
              <a:buNone/>
              <a:defRPr/>
            </a:pPr>
            <a:r>
              <a:rPr lang="en-US" sz="2800" dirty="0"/>
              <a:t>Obvious problems in the misuse protocol are:</a:t>
            </a:r>
          </a:p>
          <a:p>
            <a:pPr lvl="1" indent="-342900">
              <a:lnSpc>
                <a:spcPct val="110000"/>
              </a:lnSpc>
              <a:buFont typeface="Arial" panose="020B0604020202020204" pitchFamily="34" charset="0"/>
              <a:buChar char="•"/>
              <a:defRPr/>
            </a:pPr>
            <a:r>
              <a:rPr lang="en-US" sz="2600" dirty="0"/>
              <a:t>failure to investigate,</a:t>
            </a:r>
          </a:p>
          <a:p>
            <a:pPr lvl="1" indent="-342900">
              <a:lnSpc>
                <a:spcPct val="110000"/>
              </a:lnSpc>
              <a:buFont typeface="Arial" panose="020B0604020202020204" pitchFamily="34" charset="0"/>
              <a:buChar char="•"/>
              <a:defRPr/>
            </a:pPr>
            <a:r>
              <a:rPr lang="en-US" sz="2600" dirty="0"/>
              <a:t>failure to calculate misuse amount correctly,</a:t>
            </a:r>
          </a:p>
          <a:p>
            <a:pPr lvl="1" indent="-342900">
              <a:lnSpc>
                <a:spcPct val="110000"/>
              </a:lnSpc>
              <a:buFont typeface="Arial" panose="020B0604020202020204" pitchFamily="34" charset="0"/>
              <a:buChar char="•"/>
              <a:defRPr/>
            </a:pPr>
            <a:r>
              <a:rPr lang="en-US" sz="2600" dirty="0"/>
              <a:t>failure to replace the fiduciary,</a:t>
            </a:r>
          </a:p>
          <a:p>
            <a:pPr lvl="1" indent="-342900">
              <a:lnSpc>
                <a:spcPct val="110000"/>
              </a:lnSpc>
              <a:buFont typeface="Arial" panose="020B0604020202020204" pitchFamily="34" charset="0"/>
              <a:buChar char="•"/>
              <a:defRPr/>
            </a:pPr>
            <a:r>
              <a:rPr lang="en-US" sz="2600" dirty="0"/>
              <a:t>failure to notify </a:t>
            </a:r>
          </a:p>
          <a:p>
            <a:pPr marL="1085850" lvl="2" indent="-285750">
              <a:lnSpc>
                <a:spcPct val="110000"/>
              </a:lnSpc>
              <a:buFont typeface="Calibri" panose="020F0502020204030204" pitchFamily="34" charset="0"/>
              <a:buChar char="−"/>
              <a:defRPr/>
            </a:pPr>
            <a:r>
              <a:rPr lang="en-US" dirty="0"/>
              <a:t>beneficiary, if not fiduciary in place, misusing fiduciary and successor fiduciary, and/or</a:t>
            </a:r>
          </a:p>
          <a:p>
            <a:pPr marL="1085850" lvl="2" indent="-285750">
              <a:lnSpc>
                <a:spcPct val="110000"/>
              </a:lnSpc>
              <a:buFont typeface="Calibri" panose="020F0502020204030204" pitchFamily="34" charset="0"/>
              <a:buChar char="−"/>
              <a:defRPr/>
            </a:pPr>
            <a:r>
              <a:rPr lang="en-US" dirty="0"/>
              <a:t>OIG, Regional Counsel, Social Security Administration, and/or other Federal Benefits Programs,</a:t>
            </a:r>
          </a:p>
          <a:p>
            <a:pPr lvl="1" indent="-342900">
              <a:lnSpc>
                <a:spcPct val="110000"/>
              </a:lnSpc>
              <a:buFont typeface="Arial" panose="020B0604020202020204" pitchFamily="34" charset="0"/>
              <a:buChar char="•"/>
              <a:defRPr/>
            </a:pPr>
            <a:r>
              <a:rPr lang="en-US" sz="2600" dirty="0"/>
              <a:t>failure to establish the debt collection,</a:t>
            </a:r>
          </a:p>
          <a:p>
            <a:pPr lvl="1" indent="-342900">
              <a:lnSpc>
                <a:spcPct val="110000"/>
              </a:lnSpc>
              <a:buFont typeface="Arial" panose="020B0604020202020204" pitchFamily="34" charset="0"/>
              <a:buChar char="•"/>
              <a:defRPr/>
            </a:pPr>
            <a:r>
              <a:rPr lang="en-US" sz="2600" dirty="0"/>
              <a:t>failure to appropriately update BFFS,</a:t>
            </a:r>
          </a:p>
          <a:p>
            <a:pPr lvl="1" indent="-342900">
              <a:lnSpc>
                <a:spcPct val="110000"/>
              </a:lnSpc>
              <a:buFont typeface="Arial" panose="020B0604020202020204" pitchFamily="34" charset="0"/>
              <a:buChar char="•"/>
              <a:defRPr/>
            </a:pPr>
            <a:r>
              <a:rPr lang="en-US" sz="2600" dirty="0"/>
              <a:t>failure to begin collection of the surety bond, and/or</a:t>
            </a:r>
          </a:p>
          <a:p>
            <a:pPr lvl="1" indent="-342900">
              <a:lnSpc>
                <a:spcPct val="110000"/>
              </a:lnSpc>
              <a:buFont typeface="Arial" panose="020B0604020202020204" pitchFamily="34" charset="0"/>
              <a:buChar char="•"/>
              <a:defRPr/>
            </a:pPr>
            <a:r>
              <a:rPr lang="en-US" sz="2600" dirty="0"/>
              <a:t>failure to review additional evidence received.</a:t>
            </a:r>
          </a:p>
          <a:p>
            <a:pPr marL="571500" lvl="1" indent="-171450">
              <a:lnSpc>
                <a:spcPct val="110000"/>
              </a:lnSpc>
              <a:defRPr/>
            </a:pPr>
            <a:endParaRPr lang="en-US" sz="2000" dirty="0"/>
          </a:p>
          <a:p>
            <a:pPr marL="571500" lvl="1" indent="-171450">
              <a:lnSpc>
                <a:spcPct val="110000"/>
              </a:lnSpc>
              <a:defRPr/>
            </a:pPr>
            <a:endParaRPr lang="en-US" sz="2000" dirty="0"/>
          </a:p>
        </p:txBody>
      </p:sp>
      <p:sp>
        <p:nvSpPr>
          <p:cNvPr id="2" name="Slide Number Placeholder 1"/>
          <p:cNvSpPr>
            <a:spLocks noGrp="1"/>
          </p:cNvSpPr>
          <p:nvPr>
            <p:ph type="sldNum" sz="quarter" idx="12"/>
          </p:nvPr>
        </p:nvSpPr>
        <p:spPr/>
        <p:txBody>
          <a:bodyPr/>
          <a:lstStyle/>
          <a:p>
            <a:fld id="{A8A8DFA0-CC86-4D49-8D6C-D7A31E3C3B74}" type="slidenum">
              <a:rPr lang="en-US" smtClean="0"/>
              <a:t>11</a:t>
            </a:fld>
            <a:endParaRPr lang="en-US" dirty="0"/>
          </a:p>
        </p:txBody>
      </p:sp>
    </p:spTree>
    <p:extLst>
      <p:ext uri="{BB962C8B-B14F-4D97-AF65-F5344CB8AC3E}">
        <p14:creationId xmlns:p14="http://schemas.microsoft.com/office/powerpoint/2010/main" val="403376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0"/>
            <a:ext cx="8991600" cy="1295400"/>
          </a:xfrm>
        </p:spPr>
        <p:txBody>
          <a:bodyPr>
            <a:noAutofit/>
          </a:bodyPr>
          <a:lstStyle/>
          <a:p>
            <a:r>
              <a:rPr lang="en-US" altLang="en-US" sz="3200" b="1" dirty="0">
                <a:latin typeface="+mn-lt"/>
              </a:rPr>
              <a:t>Review of Negligence</a:t>
            </a:r>
            <a:endParaRPr lang="en-US" altLang="en-US" sz="3200" b="1" dirty="0">
              <a:ln>
                <a:noFill/>
              </a:ln>
              <a:solidFill>
                <a:schemeClr val="tx1"/>
              </a:solidFill>
              <a:latin typeface="+mn-lt"/>
            </a:endParaRPr>
          </a:p>
        </p:txBody>
      </p:sp>
      <p:sp>
        <p:nvSpPr>
          <p:cNvPr id="4" name="Rectangle 3"/>
          <p:cNvSpPr/>
          <p:nvPr/>
        </p:nvSpPr>
        <p:spPr>
          <a:xfrm>
            <a:off x="304800" y="1295400"/>
            <a:ext cx="8458200" cy="5262979"/>
          </a:xfrm>
          <a:prstGeom prst="rect">
            <a:avLst/>
          </a:prstGeom>
        </p:spPr>
        <p:txBody>
          <a:bodyPr wrap="square">
            <a:spAutoFit/>
          </a:bodyPr>
          <a:lstStyle/>
          <a:p>
            <a:pPr>
              <a:defRPr/>
            </a:pPr>
            <a:r>
              <a:rPr lang="en-US" sz="2600" dirty="0">
                <a:latin typeface="+mn-lt"/>
              </a:rPr>
              <a:t>The case is then assigned to a third analyst who reviews all available information to determine if VA is negligent. </a:t>
            </a:r>
          </a:p>
          <a:p>
            <a:pPr>
              <a:defRPr/>
            </a:pPr>
            <a:endParaRPr lang="en-US" sz="2600" dirty="0"/>
          </a:p>
          <a:p>
            <a:pPr>
              <a:defRPr/>
            </a:pPr>
            <a:r>
              <a:rPr lang="en-US" sz="2600" dirty="0">
                <a:latin typeface="+mn-lt"/>
              </a:rPr>
              <a:t>A review of the information includes:</a:t>
            </a:r>
          </a:p>
          <a:p>
            <a:pPr marL="457200" indent="-457200">
              <a:buFont typeface="Arial" panose="020B0604020202020204" pitchFamily="34" charset="0"/>
              <a:buChar char="•"/>
              <a:defRPr/>
            </a:pPr>
            <a:r>
              <a:rPr lang="en-US" sz="2600" dirty="0"/>
              <a:t>eFolder to ensure all documents are available,</a:t>
            </a:r>
          </a:p>
          <a:p>
            <a:pPr marL="457200" indent="-457200">
              <a:buFont typeface="Arial" panose="020B0604020202020204" pitchFamily="34" charset="0"/>
              <a:buChar char="•"/>
              <a:defRPr/>
            </a:pPr>
            <a:r>
              <a:rPr lang="en-US" sz="2600" dirty="0">
                <a:latin typeface="+mn-lt"/>
              </a:rPr>
              <a:t>BFFS to ensure the appropriate work items used and documented appropriately, and </a:t>
            </a:r>
          </a:p>
          <a:p>
            <a:pPr marL="457200" indent="-457200">
              <a:buFont typeface="Arial" panose="020B0604020202020204" pitchFamily="34" charset="0"/>
              <a:buChar char="•"/>
              <a:defRPr/>
            </a:pPr>
            <a:r>
              <a:rPr lang="en-US" sz="2600" dirty="0"/>
              <a:t>Share to verify payment information</a:t>
            </a:r>
          </a:p>
          <a:p>
            <a:pPr marL="457200" indent="-457200">
              <a:buFont typeface="Arial" panose="020B0604020202020204" pitchFamily="34" charset="0"/>
              <a:buChar char="•"/>
              <a:defRPr/>
            </a:pPr>
            <a:endParaRPr lang="en-US" sz="2600" dirty="0">
              <a:latin typeface="+mn-lt"/>
            </a:endParaRPr>
          </a:p>
          <a:p>
            <a:pPr marL="457200" indent="-457200">
              <a:buFont typeface="Arial" panose="020B0604020202020204" pitchFamily="34" charset="0"/>
              <a:buChar char="•"/>
              <a:defRPr/>
            </a:pPr>
            <a:endParaRPr lang="en-US" sz="2600" dirty="0">
              <a:latin typeface="+mn-lt"/>
            </a:endParaRPr>
          </a:p>
          <a:p>
            <a:pPr>
              <a:defRPr/>
            </a:pPr>
            <a:endParaRPr lang="en-US" sz="2600" dirty="0"/>
          </a:p>
          <a:p>
            <a:pPr>
              <a:defRPr/>
            </a:pPr>
            <a:endParaRPr lang="en-US" sz="2600" dirty="0">
              <a:latin typeface="+mn-lt"/>
            </a:endParaRPr>
          </a:p>
          <a:p>
            <a:pPr>
              <a:defRPr/>
            </a:pPr>
            <a:endParaRPr lang="en-US" sz="1200" dirty="0"/>
          </a:p>
          <a:p>
            <a:pPr>
              <a:defRPr/>
            </a:pPr>
            <a:endParaRPr lang="en-US" sz="1200" dirty="0"/>
          </a:p>
        </p:txBody>
      </p:sp>
      <p:sp>
        <p:nvSpPr>
          <p:cNvPr id="2" name="Slide Number Placeholder 1"/>
          <p:cNvSpPr>
            <a:spLocks noGrp="1"/>
          </p:cNvSpPr>
          <p:nvPr>
            <p:ph type="sldNum" sz="quarter" idx="11"/>
          </p:nvPr>
        </p:nvSpPr>
        <p:spPr/>
        <p:txBody>
          <a:bodyPr/>
          <a:lstStyle/>
          <a:p>
            <a:pPr>
              <a:defRPr/>
            </a:pPr>
            <a:fld id="{C474173D-FB8C-45A1-811B-F538A7AD4620}" type="slidenum">
              <a:rPr lang="en-US" sz="1200" smtClean="0">
                <a:latin typeface="+mn-lt"/>
              </a:rPr>
              <a:pPr>
                <a:defRPr/>
              </a:pPr>
              <a:t>12</a:t>
            </a:fld>
            <a:endParaRPr lang="en-US" sz="1200" dirty="0">
              <a:latin typeface="+mn-lt"/>
            </a:endParaRPr>
          </a:p>
        </p:txBody>
      </p:sp>
    </p:spTree>
    <p:extLst>
      <p:ext uri="{BB962C8B-B14F-4D97-AF65-F5344CB8AC3E}">
        <p14:creationId xmlns:p14="http://schemas.microsoft.com/office/powerpoint/2010/main" val="18617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1"/>
          <p:cNvSpPr>
            <a:spLocks noGrp="1" noChangeArrowheads="1"/>
          </p:cNvSpPr>
          <p:nvPr>
            <p:ph type="title"/>
          </p:nvPr>
        </p:nvSpPr>
        <p:spPr>
          <a:xfrm>
            <a:off x="0" y="152400"/>
            <a:ext cx="9130553" cy="838200"/>
          </a:xfrm>
        </p:spPr>
        <p:txBody>
          <a:bodyPr>
            <a:noAutofit/>
          </a:bodyPr>
          <a:lstStyle/>
          <a:p>
            <a:r>
              <a:rPr lang="en-US" altLang="en-US" sz="3200" b="1" dirty="0"/>
              <a:t>Document Review</a:t>
            </a:r>
          </a:p>
        </p:txBody>
      </p:sp>
      <p:sp>
        <p:nvSpPr>
          <p:cNvPr id="7171" name="Rectangle 42"/>
          <p:cNvSpPr>
            <a:spLocks noGrp="1" noChangeArrowheads="1"/>
          </p:cNvSpPr>
          <p:nvPr>
            <p:ph idx="1"/>
          </p:nvPr>
        </p:nvSpPr>
        <p:spPr>
          <a:xfrm>
            <a:off x="457200" y="1295400"/>
            <a:ext cx="8229600" cy="5410200"/>
          </a:xfrm>
        </p:spPr>
        <p:txBody>
          <a:bodyPr>
            <a:normAutofit/>
          </a:bodyPr>
          <a:lstStyle/>
          <a:p>
            <a:pPr marL="0" indent="0">
              <a:buNone/>
            </a:pPr>
            <a:r>
              <a:rPr lang="en-US" altLang="en-US" sz="2600" dirty="0">
                <a:solidFill>
                  <a:schemeClr val="tx1">
                    <a:lumMod val="95000"/>
                    <a:lumOff val="5000"/>
                  </a:schemeClr>
                </a:solidFill>
              </a:rPr>
              <a:t>The information below provides a list of evidence used to determine if VA followed proper procedures in the appointment and supervision of a fiduciary</a:t>
            </a:r>
          </a:p>
          <a:p>
            <a:pPr>
              <a:buNone/>
            </a:pPr>
            <a:endParaRPr lang="en-US" altLang="en-US" sz="1200" dirty="0">
              <a:solidFill>
                <a:srgbClr val="000000"/>
              </a:solidFill>
            </a:endParaRPr>
          </a:p>
          <a:p>
            <a:pPr lvl="1">
              <a:buClr>
                <a:srgbClr val="000000"/>
              </a:buClr>
              <a:buFont typeface="Arial" panose="020B0604020202020204" pitchFamily="34" charset="0"/>
              <a:buChar char="•"/>
            </a:pPr>
            <a:r>
              <a:rPr lang="en-US" altLang="en-US" sz="2400" dirty="0">
                <a:solidFill>
                  <a:srgbClr val="000000"/>
                </a:solidFill>
                <a:cs typeface="Times New Roman" pitchFamily="18" charset="0"/>
              </a:rPr>
              <a:t>VA Form 21P-0792</a:t>
            </a:r>
            <a:r>
              <a:rPr lang="en-US" altLang="en-US" sz="2400" i="1" dirty="0">
                <a:solidFill>
                  <a:srgbClr val="000000"/>
                </a:solidFill>
                <a:cs typeface="Times New Roman" pitchFamily="18" charset="0"/>
              </a:rPr>
              <a:t>, Statement in Support of Appointment, </a:t>
            </a:r>
          </a:p>
          <a:p>
            <a:pPr lvl="1">
              <a:buClr>
                <a:srgbClr val="000000"/>
              </a:buClr>
              <a:buFont typeface="Arial" panose="020B0604020202020204" pitchFamily="34" charset="0"/>
              <a:buChar char="•"/>
            </a:pPr>
            <a:r>
              <a:rPr lang="en-US" altLang="en-US" sz="2400" dirty="0">
                <a:solidFill>
                  <a:srgbClr val="000000"/>
                </a:solidFill>
                <a:cs typeface="Times New Roman" pitchFamily="18" charset="0"/>
              </a:rPr>
              <a:t>VA Form 21P-4703</a:t>
            </a:r>
            <a:r>
              <a:rPr lang="en-US" altLang="en-US" sz="2400" i="1" dirty="0">
                <a:solidFill>
                  <a:srgbClr val="000000"/>
                </a:solidFill>
                <a:cs typeface="Times New Roman" pitchFamily="18" charset="0"/>
              </a:rPr>
              <a:t>, Fiduciary Agreement,</a:t>
            </a:r>
          </a:p>
          <a:p>
            <a:pPr lvl="1">
              <a:buClr>
                <a:srgbClr val="000000"/>
              </a:buClr>
              <a:buFont typeface="Arial" panose="020B0604020202020204" pitchFamily="34" charset="0"/>
              <a:buChar char="•"/>
            </a:pPr>
            <a:r>
              <a:rPr lang="en-US" altLang="en-US" sz="2400" dirty="0">
                <a:solidFill>
                  <a:srgbClr val="000000"/>
                </a:solidFill>
              </a:rPr>
              <a:t>VA Form 21P-555</a:t>
            </a:r>
            <a:r>
              <a:rPr lang="en-US" altLang="en-US" sz="2400" i="1" dirty="0">
                <a:solidFill>
                  <a:srgbClr val="000000"/>
                </a:solidFill>
              </a:rPr>
              <a:t>, Certificate of Legal Capacity to Receive and Disburse Benefits and Fee Authorization,</a:t>
            </a:r>
          </a:p>
          <a:p>
            <a:pPr lvl="1">
              <a:buClr>
                <a:srgbClr val="000000"/>
              </a:buClr>
              <a:buFont typeface="Arial" panose="020B0604020202020204" pitchFamily="34" charset="0"/>
              <a:buChar char="•"/>
            </a:pPr>
            <a:r>
              <a:rPr lang="en-US" altLang="en-US" sz="2400" dirty="0">
                <a:solidFill>
                  <a:srgbClr val="000000"/>
                </a:solidFill>
              </a:rPr>
              <a:t>VA Form 21P-4706b</a:t>
            </a:r>
            <a:r>
              <a:rPr lang="en-US" altLang="en-US" sz="2400" i="1" dirty="0">
                <a:solidFill>
                  <a:srgbClr val="000000"/>
                </a:solidFill>
              </a:rPr>
              <a:t>, Federal Fiduciary’s Account,</a:t>
            </a:r>
          </a:p>
          <a:p>
            <a:pPr lvl="1">
              <a:buClr>
                <a:srgbClr val="000000"/>
              </a:buClr>
              <a:buFont typeface="Arial" panose="020B0604020202020204" pitchFamily="34" charset="0"/>
              <a:buChar char="•"/>
            </a:pPr>
            <a:r>
              <a:rPr lang="en-US" altLang="en-US" sz="2400" dirty="0">
                <a:solidFill>
                  <a:srgbClr val="000000"/>
                </a:solidFill>
              </a:rPr>
              <a:t>Field Examination Reports,</a:t>
            </a:r>
          </a:p>
          <a:p>
            <a:pPr lvl="1">
              <a:buClr>
                <a:srgbClr val="000000"/>
              </a:buClr>
              <a:buFont typeface="Arial" panose="020B0604020202020204" pitchFamily="34" charset="0"/>
              <a:buChar char="•"/>
            </a:pPr>
            <a:r>
              <a:rPr lang="en-US" altLang="en-US" sz="2400" dirty="0">
                <a:solidFill>
                  <a:srgbClr val="000000"/>
                </a:solidFill>
              </a:rPr>
              <a:t>Criminal Background Check, </a:t>
            </a:r>
          </a:p>
          <a:p>
            <a:pPr lvl="1">
              <a:buClr>
                <a:srgbClr val="000000"/>
              </a:buClr>
              <a:buFont typeface="Arial" panose="020B0604020202020204" pitchFamily="34" charset="0"/>
              <a:buChar char="•"/>
            </a:pPr>
            <a:r>
              <a:rPr lang="en-US" altLang="en-US" sz="2400" dirty="0">
                <a:solidFill>
                  <a:srgbClr val="000000"/>
                </a:solidFill>
              </a:rPr>
              <a:t>Credit History Report, and</a:t>
            </a:r>
          </a:p>
          <a:p>
            <a:pPr lvl="1">
              <a:buClr>
                <a:srgbClr val="000000"/>
              </a:buClr>
              <a:buFont typeface="Arial" panose="020B0604020202020204" pitchFamily="34" charset="0"/>
              <a:buChar char="•"/>
            </a:pPr>
            <a:r>
              <a:rPr lang="en-US" altLang="en-US" sz="2400" dirty="0">
                <a:solidFill>
                  <a:srgbClr val="000000"/>
                </a:solidFill>
              </a:rPr>
              <a:t>Court Documents, if applicable</a:t>
            </a:r>
          </a:p>
          <a:p>
            <a:pPr marL="457200" lvl="1" indent="0" eaLnBrk="1" hangingPunct="1">
              <a:buNone/>
            </a:pPr>
            <a:endParaRPr lang="en-US" altLang="en-US" dirty="0"/>
          </a:p>
        </p:txBody>
      </p:sp>
      <p:sp>
        <p:nvSpPr>
          <p:cNvPr id="2" name="Slide Number Placeholder 1"/>
          <p:cNvSpPr>
            <a:spLocks noGrp="1"/>
          </p:cNvSpPr>
          <p:nvPr>
            <p:ph type="sldNum" sz="quarter" idx="12"/>
          </p:nvPr>
        </p:nvSpPr>
        <p:spPr/>
        <p:txBody>
          <a:bodyPr/>
          <a:lstStyle/>
          <a:p>
            <a:fld id="{A8A8DFA0-CC86-4D49-8D6C-D7A31E3C3B74}" type="slidenum">
              <a:rPr lang="en-US" smtClean="0"/>
              <a:t>13</a:t>
            </a:fld>
            <a:endParaRPr lang="en-US" dirty="0"/>
          </a:p>
        </p:txBody>
      </p:sp>
    </p:spTree>
    <p:extLst>
      <p:ext uri="{BB962C8B-B14F-4D97-AF65-F5344CB8AC3E}">
        <p14:creationId xmlns:p14="http://schemas.microsoft.com/office/powerpoint/2010/main" val="4145908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1"/>
          <p:cNvSpPr>
            <a:spLocks noGrp="1" noChangeArrowheads="1"/>
          </p:cNvSpPr>
          <p:nvPr>
            <p:ph type="title"/>
          </p:nvPr>
        </p:nvSpPr>
        <p:spPr>
          <a:xfrm>
            <a:off x="0" y="152400"/>
            <a:ext cx="9126071" cy="838200"/>
          </a:xfrm>
        </p:spPr>
        <p:txBody>
          <a:bodyPr>
            <a:noAutofit/>
          </a:bodyPr>
          <a:lstStyle/>
          <a:p>
            <a:r>
              <a:rPr lang="en-US" altLang="en-US" sz="3200" b="1" dirty="0"/>
              <a:t>System Review</a:t>
            </a:r>
          </a:p>
        </p:txBody>
      </p:sp>
      <p:sp>
        <p:nvSpPr>
          <p:cNvPr id="7171" name="Rectangle 42"/>
          <p:cNvSpPr>
            <a:spLocks noGrp="1" noChangeArrowheads="1"/>
          </p:cNvSpPr>
          <p:nvPr>
            <p:ph idx="1"/>
          </p:nvPr>
        </p:nvSpPr>
        <p:spPr>
          <a:xfrm>
            <a:off x="457200" y="1219200"/>
            <a:ext cx="8229600" cy="5562600"/>
          </a:xfrm>
        </p:spPr>
        <p:txBody>
          <a:bodyPr>
            <a:normAutofit lnSpcReduction="10000"/>
          </a:bodyPr>
          <a:lstStyle/>
          <a:p>
            <a:pPr marL="0" indent="0">
              <a:buNone/>
            </a:pPr>
            <a:r>
              <a:rPr lang="en-US" altLang="en-US" sz="2800" dirty="0">
                <a:solidFill>
                  <a:schemeClr val="tx1">
                    <a:lumMod val="95000"/>
                    <a:lumOff val="5000"/>
                  </a:schemeClr>
                </a:solidFill>
              </a:rPr>
              <a:t>VA systems are reviewed for the following information:</a:t>
            </a:r>
          </a:p>
          <a:p>
            <a:pPr>
              <a:buNone/>
            </a:pPr>
            <a:endParaRPr lang="en-US" altLang="en-US" sz="1100" dirty="0">
              <a:solidFill>
                <a:srgbClr val="000000"/>
              </a:solidFill>
            </a:endParaRPr>
          </a:p>
          <a:p>
            <a:pPr lvl="1">
              <a:buClr>
                <a:srgbClr val="000000"/>
              </a:buClr>
            </a:pPr>
            <a:r>
              <a:rPr lang="en-US" altLang="en-US" sz="2400" dirty="0">
                <a:solidFill>
                  <a:srgbClr val="000000"/>
                </a:solidFill>
                <a:cs typeface="Times New Roman" pitchFamily="18" charset="0"/>
              </a:rPr>
              <a:t>BFFS</a:t>
            </a:r>
          </a:p>
          <a:p>
            <a:pPr lvl="2">
              <a:buClr>
                <a:srgbClr val="000000"/>
              </a:buClr>
            </a:pPr>
            <a:r>
              <a:rPr lang="en-US" altLang="en-US" dirty="0">
                <a:solidFill>
                  <a:srgbClr val="000000"/>
                </a:solidFill>
                <a:cs typeface="Times New Roman" pitchFamily="18" charset="0"/>
              </a:rPr>
              <a:t>correct work items used with correct fiduciary name,</a:t>
            </a:r>
          </a:p>
          <a:p>
            <a:pPr lvl="2">
              <a:buClr>
                <a:srgbClr val="000000"/>
              </a:buClr>
            </a:pPr>
            <a:r>
              <a:rPr lang="en-US" altLang="en-US" dirty="0">
                <a:solidFill>
                  <a:srgbClr val="000000"/>
                </a:solidFill>
                <a:cs typeface="Times New Roman" pitchFamily="18" charset="0"/>
              </a:rPr>
              <a:t>misuse protocol followed, and</a:t>
            </a:r>
          </a:p>
          <a:p>
            <a:pPr lvl="2">
              <a:buClr>
                <a:srgbClr val="000000"/>
              </a:buClr>
            </a:pPr>
            <a:r>
              <a:rPr lang="en-US" altLang="en-US" dirty="0">
                <a:solidFill>
                  <a:srgbClr val="000000"/>
                </a:solidFill>
                <a:cs typeface="Times New Roman" pitchFamily="18" charset="0"/>
              </a:rPr>
              <a:t>work items updated,</a:t>
            </a:r>
          </a:p>
          <a:p>
            <a:pPr lvl="3">
              <a:buClr>
                <a:srgbClr val="000000"/>
              </a:buClr>
            </a:pPr>
            <a:r>
              <a:rPr lang="en-US" altLang="en-US" sz="2400" dirty="0">
                <a:solidFill>
                  <a:srgbClr val="000000"/>
                </a:solidFill>
                <a:cs typeface="Times New Roman" pitchFamily="18" charset="0"/>
              </a:rPr>
              <a:t>appropriate dates</a:t>
            </a:r>
          </a:p>
          <a:p>
            <a:pPr lvl="3">
              <a:buClr>
                <a:srgbClr val="000000"/>
              </a:buClr>
            </a:pPr>
            <a:r>
              <a:rPr lang="en-US" altLang="en-US" sz="2400" dirty="0">
                <a:solidFill>
                  <a:srgbClr val="000000"/>
                </a:solidFill>
                <a:cs typeface="Times New Roman" pitchFamily="18" charset="0"/>
              </a:rPr>
              <a:t>misuse amount</a:t>
            </a:r>
          </a:p>
          <a:p>
            <a:pPr lvl="3">
              <a:buClr>
                <a:srgbClr val="000000"/>
              </a:buClr>
            </a:pPr>
            <a:r>
              <a:rPr lang="en-US" altLang="en-US" sz="2400" dirty="0">
                <a:solidFill>
                  <a:srgbClr val="000000"/>
                </a:solidFill>
                <a:cs typeface="Times New Roman" pitchFamily="18" charset="0"/>
              </a:rPr>
              <a:t>BD number.</a:t>
            </a:r>
          </a:p>
          <a:p>
            <a:pPr lvl="1">
              <a:buClr>
                <a:srgbClr val="000000"/>
              </a:buClr>
            </a:pPr>
            <a:r>
              <a:rPr lang="en-US" altLang="en-US" sz="2400">
                <a:solidFill>
                  <a:srgbClr val="000000"/>
                </a:solidFill>
                <a:cs typeface="Times New Roman" pitchFamily="18" charset="0"/>
              </a:rPr>
              <a:t>Share</a:t>
            </a:r>
            <a:endParaRPr lang="en-US" altLang="en-US" sz="2400" dirty="0">
              <a:solidFill>
                <a:srgbClr val="000000"/>
              </a:solidFill>
              <a:cs typeface="Times New Roman" pitchFamily="18" charset="0"/>
            </a:endParaRPr>
          </a:p>
          <a:p>
            <a:pPr lvl="2">
              <a:buClr>
                <a:srgbClr val="000000"/>
              </a:buClr>
            </a:pPr>
            <a:r>
              <a:rPr lang="en-US" altLang="en-US" dirty="0">
                <a:solidFill>
                  <a:srgbClr val="000000"/>
                </a:solidFill>
                <a:cs typeface="Times New Roman" pitchFamily="18" charset="0"/>
              </a:rPr>
              <a:t>successor fiduciary in place, and</a:t>
            </a:r>
          </a:p>
          <a:p>
            <a:pPr lvl="2">
              <a:buClr>
                <a:srgbClr val="000000"/>
              </a:buClr>
            </a:pPr>
            <a:r>
              <a:rPr lang="en-US" altLang="en-US" dirty="0">
                <a:solidFill>
                  <a:srgbClr val="000000"/>
                </a:solidFill>
                <a:cs typeface="Times New Roman" pitchFamily="18" charset="0"/>
              </a:rPr>
              <a:t>number of payments received.</a:t>
            </a:r>
          </a:p>
          <a:p>
            <a:pPr lvl="1">
              <a:buClr>
                <a:srgbClr val="000000"/>
              </a:buClr>
            </a:pPr>
            <a:r>
              <a:rPr lang="en-US" altLang="en-US" sz="2400" dirty="0">
                <a:solidFill>
                  <a:srgbClr val="000000"/>
                </a:solidFill>
                <a:cs typeface="Times New Roman" pitchFamily="18" charset="0"/>
              </a:rPr>
              <a:t>VBMS</a:t>
            </a:r>
          </a:p>
          <a:p>
            <a:pPr lvl="2">
              <a:buClr>
                <a:srgbClr val="000000"/>
              </a:buClr>
            </a:pPr>
            <a:r>
              <a:rPr lang="en-US" altLang="en-US" dirty="0">
                <a:solidFill>
                  <a:srgbClr val="000000"/>
                </a:solidFill>
                <a:cs typeface="Times New Roman" pitchFamily="18" charset="0"/>
              </a:rPr>
              <a:t>documents uploaded available for review.</a:t>
            </a:r>
          </a:p>
          <a:p>
            <a:pPr marL="457200" lvl="1" indent="0" eaLnBrk="1" hangingPunct="1">
              <a:buNone/>
            </a:pPr>
            <a:endParaRPr lang="en-US" altLang="en-US" dirty="0"/>
          </a:p>
        </p:txBody>
      </p:sp>
      <p:sp>
        <p:nvSpPr>
          <p:cNvPr id="2" name="Slide Number Placeholder 1"/>
          <p:cNvSpPr>
            <a:spLocks noGrp="1"/>
          </p:cNvSpPr>
          <p:nvPr>
            <p:ph type="sldNum" sz="quarter" idx="12"/>
          </p:nvPr>
        </p:nvSpPr>
        <p:spPr/>
        <p:txBody>
          <a:bodyPr/>
          <a:lstStyle/>
          <a:p>
            <a:fld id="{A8A8DFA0-CC86-4D49-8D6C-D7A31E3C3B74}" type="slidenum">
              <a:rPr lang="en-US" smtClean="0"/>
              <a:t>14</a:t>
            </a:fld>
            <a:endParaRPr lang="en-US" dirty="0"/>
          </a:p>
        </p:txBody>
      </p:sp>
    </p:spTree>
    <p:extLst>
      <p:ext uri="{BB962C8B-B14F-4D97-AF65-F5344CB8AC3E}">
        <p14:creationId xmlns:p14="http://schemas.microsoft.com/office/powerpoint/2010/main" val="903131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1"/>
          <p:cNvSpPr>
            <a:spLocks noGrp="1" noChangeArrowheads="1"/>
          </p:cNvSpPr>
          <p:nvPr>
            <p:ph type="title"/>
          </p:nvPr>
        </p:nvSpPr>
        <p:spPr>
          <a:xfrm>
            <a:off x="0" y="152400"/>
            <a:ext cx="9144000" cy="1143000"/>
          </a:xfrm>
        </p:spPr>
        <p:txBody>
          <a:bodyPr>
            <a:normAutofit/>
          </a:bodyPr>
          <a:lstStyle/>
          <a:p>
            <a:r>
              <a:rPr lang="en-US" altLang="en-US" sz="3200" b="1" dirty="0"/>
              <a:t>Misuse Allegation Review</a:t>
            </a:r>
          </a:p>
        </p:txBody>
      </p:sp>
      <p:sp>
        <p:nvSpPr>
          <p:cNvPr id="7171" name="Rectangle 42"/>
          <p:cNvSpPr>
            <a:spLocks noGrp="1" noChangeArrowheads="1"/>
          </p:cNvSpPr>
          <p:nvPr>
            <p:ph idx="1"/>
          </p:nvPr>
        </p:nvSpPr>
        <p:spPr>
          <a:xfrm>
            <a:off x="457200" y="1524000"/>
            <a:ext cx="8229600" cy="5029200"/>
          </a:xfrm>
        </p:spPr>
        <p:txBody>
          <a:bodyPr>
            <a:normAutofit/>
          </a:bodyPr>
          <a:lstStyle/>
          <a:p>
            <a:pPr marL="0" indent="0">
              <a:buNone/>
              <a:defRPr/>
            </a:pPr>
            <a:endParaRPr lang="en-US" altLang="en-US" sz="2800" kern="0" dirty="0">
              <a:solidFill>
                <a:srgbClr val="000000"/>
              </a:solidFill>
              <a:ea typeface="ＭＳ Ｐゴシック"/>
            </a:endParaRPr>
          </a:p>
          <a:p>
            <a:pPr marL="0" indent="0">
              <a:buNone/>
              <a:defRPr/>
            </a:pPr>
            <a:r>
              <a:rPr lang="en-US" altLang="en-US" sz="2800" kern="0" dirty="0">
                <a:solidFill>
                  <a:srgbClr val="000000"/>
                </a:solidFill>
                <a:ea typeface="ＭＳ Ｐゴシック"/>
              </a:rPr>
              <a:t>Misuse Allegation Memorandum Must Include:</a:t>
            </a:r>
          </a:p>
          <a:p>
            <a:pPr>
              <a:defRPr/>
            </a:pPr>
            <a:r>
              <a:rPr lang="en-US" altLang="en-US" sz="2400" kern="0" dirty="0">
                <a:solidFill>
                  <a:srgbClr val="000000"/>
                </a:solidFill>
                <a:ea typeface="ＭＳ Ｐゴシック"/>
              </a:rPr>
              <a:t>statement of the allegations including date,</a:t>
            </a:r>
          </a:p>
          <a:p>
            <a:pPr>
              <a:defRPr/>
            </a:pPr>
            <a:r>
              <a:rPr lang="en-US" altLang="en-US" sz="2400" kern="0" dirty="0">
                <a:solidFill>
                  <a:srgbClr val="000000"/>
                </a:solidFill>
                <a:ea typeface="ＭＳ Ｐゴシック"/>
              </a:rPr>
              <a:t>individuals involved, </a:t>
            </a:r>
          </a:p>
          <a:p>
            <a:pPr>
              <a:defRPr/>
            </a:pPr>
            <a:r>
              <a:rPr lang="en-US" altLang="en-US" sz="2400" kern="0" dirty="0">
                <a:solidFill>
                  <a:srgbClr val="000000"/>
                </a:solidFill>
                <a:ea typeface="ＭＳ Ｐゴシック"/>
              </a:rPr>
              <a:t>evidence reviewed,</a:t>
            </a:r>
          </a:p>
          <a:p>
            <a:pPr>
              <a:defRPr/>
            </a:pPr>
            <a:r>
              <a:rPr lang="en-US" altLang="en-US" sz="2400" kern="0" dirty="0">
                <a:solidFill>
                  <a:srgbClr val="000000"/>
                </a:solidFill>
                <a:ea typeface="ＭＳ Ｐゴシック"/>
              </a:rPr>
              <a:t>facts of the case,</a:t>
            </a:r>
          </a:p>
          <a:p>
            <a:pPr>
              <a:defRPr/>
            </a:pPr>
            <a:r>
              <a:rPr lang="en-US" altLang="en-US" sz="2400" kern="0" dirty="0">
                <a:solidFill>
                  <a:srgbClr val="000000"/>
                </a:solidFill>
                <a:ea typeface="ＭＳ Ｐゴシック"/>
              </a:rPr>
              <a:t>decision regarding the need for investigation, and</a:t>
            </a:r>
          </a:p>
          <a:p>
            <a:pPr>
              <a:defRPr/>
            </a:pPr>
            <a:r>
              <a:rPr lang="en-US" altLang="en-US" sz="2400" kern="0" dirty="0">
                <a:solidFill>
                  <a:srgbClr val="000000"/>
                </a:solidFill>
                <a:ea typeface="ＭＳ Ｐゴシック"/>
              </a:rPr>
              <a:t>appropriate signatures and approvals.</a:t>
            </a:r>
          </a:p>
        </p:txBody>
      </p:sp>
      <p:sp>
        <p:nvSpPr>
          <p:cNvPr id="2" name="Slide Number Placeholder 1"/>
          <p:cNvSpPr>
            <a:spLocks noGrp="1"/>
          </p:cNvSpPr>
          <p:nvPr>
            <p:ph type="sldNum" sz="quarter" idx="12"/>
          </p:nvPr>
        </p:nvSpPr>
        <p:spPr/>
        <p:txBody>
          <a:bodyPr/>
          <a:lstStyle/>
          <a:p>
            <a:fld id="{A8A8DFA0-CC86-4D49-8D6C-D7A31E3C3B74}" type="slidenum">
              <a:rPr lang="en-US" smtClean="0"/>
              <a:t>15</a:t>
            </a:fld>
            <a:endParaRPr lang="en-US" dirty="0"/>
          </a:p>
        </p:txBody>
      </p:sp>
    </p:spTree>
    <p:extLst>
      <p:ext uri="{BB962C8B-B14F-4D97-AF65-F5344CB8AC3E}">
        <p14:creationId xmlns:p14="http://schemas.microsoft.com/office/powerpoint/2010/main" val="3140407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1"/>
          <p:cNvSpPr>
            <a:spLocks noGrp="1" noChangeArrowheads="1"/>
          </p:cNvSpPr>
          <p:nvPr>
            <p:ph type="title"/>
          </p:nvPr>
        </p:nvSpPr>
        <p:spPr>
          <a:xfrm>
            <a:off x="0" y="152400"/>
            <a:ext cx="9144000" cy="1143000"/>
          </a:xfrm>
        </p:spPr>
        <p:txBody>
          <a:bodyPr>
            <a:normAutofit/>
          </a:bodyPr>
          <a:lstStyle/>
          <a:p>
            <a:r>
              <a:rPr lang="en-US" altLang="en-US" sz="3600" b="1" dirty="0"/>
              <a:t>Misuse Investigation Review</a:t>
            </a:r>
          </a:p>
        </p:txBody>
      </p:sp>
      <p:sp>
        <p:nvSpPr>
          <p:cNvPr id="7171" name="Rectangle 42"/>
          <p:cNvSpPr>
            <a:spLocks noGrp="1" noChangeArrowheads="1"/>
          </p:cNvSpPr>
          <p:nvPr>
            <p:ph idx="1"/>
          </p:nvPr>
        </p:nvSpPr>
        <p:spPr>
          <a:xfrm>
            <a:off x="457200" y="1295400"/>
            <a:ext cx="8229600" cy="5410200"/>
          </a:xfrm>
        </p:spPr>
        <p:txBody>
          <a:bodyPr>
            <a:normAutofit fontScale="92500" lnSpcReduction="10000"/>
          </a:bodyPr>
          <a:lstStyle/>
          <a:p>
            <a:pPr>
              <a:defRPr/>
            </a:pPr>
            <a:r>
              <a:rPr lang="en-US" altLang="en-US" sz="2800" kern="0" dirty="0">
                <a:solidFill>
                  <a:srgbClr val="000000"/>
                </a:solidFill>
                <a:ea typeface="ＭＳ Ｐゴシック"/>
              </a:rPr>
              <a:t>Misuse Investigation Review</a:t>
            </a:r>
          </a:p>
          <a:p>
            <a:pPr lvl="1">
              <a:defRPr/>
            </a:pPr>
            <a:r>
              <a:rPr lang="en-US" altLang="en-US" sz="2200" kern="0" dirty="0">
                <a:solidFill>
                  <a:srgbClr val="000000"/>
                </a:solidFill>
                <a:ea typeface="ＭＳ Ｐゴシック"/>
              </a:rPr>
              <a:t>The analyst carefully reads and reviews all documents in the eFolder during the misuse period to locate the misuse investigation, and</a:t>
            </a:r>
          </a:p>
          <a:p>
            <a:pPr lvl="1">
              <a:defRPr/>
            </a:pPr>
            <a:r>
              <a:rPr lang="en-US" altLang="en-US" sz="2200" kern="0" dirty="0">
                <a:solidFill>
                  <a:srgbClr val="000000"/>
                </a:solidFill>
                <a:ea typeface="ＭＳ Ｐゴシック"/>
              </a:rPr>
              <a:t>before the release of Chapter 5 in October 2016,  misuse investigation could be documented on VA Forms 21-3537b, 21-4716a, 21-3190, 21-0820 or in a Microsoft Word document.</a:t>
            </a:r>
          </a:p>
          <a:p>
            <a:pPr>
              <a:defRPr/>
            </a:pPr>
            <a:r>
              <a:rPr lang="en-US" altLang="en-US" sz="2800" kern="0" dirty="0">
                <a:solidFill>
                  <a:srgbClr val="000000"/>
                </a:solidFill>
                <a:ea typeface="ＭＳ Ｐゴシック"/>
              </a:rPr>
              <a:t>Misuse Investigation Report Must Include:</a:t>
            </a:r>
          </a:p>
          <a:p>
            <a:pPr lvl="1">
              <a:defRPr/>
            </a:pPr>
            <a:r>
              <a:rPr lang="en-US" altLang="en-US" sz="2200" kern="0" dirty="0">
                <a:solidFill>
                  <a:srgbClr val="000000"/>
                </a:solidFill>
                <a:ea typeface="ＭＳ Ｐゴシック"/>
              </a:rPr>
              <a:t>restatement of the issue,</a:t>
            </a:r>
          </a:p>
          <a:p>
            <a:pPr lvl="1">
              <a:defRPr/>
            </a:pPr>
            <a:r>
              <a:rPr lang="en-US" altLang="en-US" sz="2200" kern="0" dirty="0">
                <a:solidFill>
                  <a:srgbClr val="000000"/>
                </a:solidFill>
                <a:ea typeface="ＭＳ Ｐゴシック"/>
              </a:rPr>
              <a:t>list of individuals interviewed with date, place, and method,</a:t>
            </a:r>
          </a:p>
          <a:p>
            <a:pPr lvl="1">
              <a:defRPr/>
            </a:pPr>
            <a:r>
              <a:rPr lang="en-US" altLang="en-US" sz="2200" kern="0" dirty="0">
                <a:solidFill>
                  <a:srgbClr val="000000"/>
                </a:solidFill>
                <a:ea typeface="ＭＳ Ｐゴシック"/>
              </a:rPr>
              <a:t>facts found,</a:t>
            </a:r>
          </a:p>
          <a:p>
            <a:pPr lvl="1">
              <a:defRPr/>
            </a:pPr>
            <a:r>
              <a:rPr lang="en-US" altLang="en-US" sz="2200" kern="0" dirty="0">
                <a:solidFill>
                  <a:srgbClr val="000000"/>
                </a:solidFill>
                <a:ea typeface="ＭＳ Ｐゴシック"/>
              </a:rPr>
              <a:t>itemization of evidence reviewed,</a:t>
            </a:r>
          </a:p>
          <a:p>
            <a:pPr lvl="1">
              <a:defRPr/>
            </a:pPr>
            <a:r>
              <a:rPr lang="en-US" altLang="en-US" sz="2200" kern="0" dirty="0">
                <a:solidFill>
                  <a:srgbClr val="000000"/>
                </a:solidFill>
                <a:ea typeface="ＭＳ Ｐゴシック"/>
              </a:rPr>
              <a:t>good faith effort, or due diligence, to conduct a face-to-face interview with the fiduciary and beneficiary,</a:t>
            </a:r>
          </a:p>
          <a:p>
            <a:pPr lvl="1">
              <a:defRPr/>
            </a:pPr>
            <a:r>
              <a:rPr lang="en-US" altLang="en-US" sz="2200" kern="0" dirty="0">
                <a:solidFill>
                  <a:srgbClr val="000000"/>
                </a:solidFill>
                <a:ea typeface="ＭＳ Ｐゴシック"/>
              </a:rPr>
              <a:t>detailed analysis of the information gathered during the investigation, and</a:t>
            </a:r>
          </a:p>
          <a:p>
            <a:pPr lvl="1">
              <a:defRPr/>
            </a:pPr>
            <a:r>
              <a:rPr lang="en-US" altLang="en-US" sz="2200" kern="0" dirty="0">
                <a:solidFill>
                  <a:srgbClr val="000000"/>
                </a:solidFill>
                <a:ea typeface="ＭＳ Ｐゴシック"/>
              </a:rPr>
              <a:t>conclusion regarding misuse, misuse amount, and how calculated.</a:t>
            </a:r>
          </a:p>
          <a:p>
            <a:pPr lvl="1">
              <a:defRPr/>
            </a:pPr>
            <a:endParaRPr lang="en-US" altLang="en-US" sz="1800" kern="0" dirty="0">
              <a:solidFill>
                <a:srgbClr val="000000"/>
              </a:solidFill>
              <a:ea typeface="ＭＳ Ｐゴシック"/>
            </a:endParaRPr>
          </a:p>
          <a:p>
            <a:pPr marL="457200" lvl="1" indent="0" eaLnBrk="1" hangingPunct="1">
              <a:buNone/>
            </a:pPr>
            <a:endParaRPr lang="en-US" altLang="en-US" dirty="0"/>
          </a:p>
        </p:txBody>
      </p:sp>
      <p:sp>
        <p:nvSpPr>
          <p:cNvPr id="2" name="Slide Number Placeholder 1"/>
          <p:cNvSpPr>
            <a:spLocks noGrp="1"/>
          </p:cNvSpPr>
          <p:nvPr>
            <p:ph type="sldNum" sz="quarter" idx="12"/>
          </p:nvPr>
        </p:nvSpPr>
        <p:spPr/>
        <p:txBody>
          <a:bodyPr/>
          <a:lstStyle/>
          <a:p>
            <a:fld id="{A8A8DFA0-CC86-4D49-8D6C-D7A31E3C3B74}" type="slidenum">
              <a:rPr lang="en-US" smtClean="0"/>
              <a:t>16</a:t>
            </a:fld>
            <a:endParaRPr lang="en-US" dirty="0"/>
          </a:p>
        </p:txBody>
      </p:sp>
    </p:spTree>
    <p:extLst>
      <p:ext uri="{BB962C8B-B14F-4D97-AF65-F5344CB8AC3E}">
        <p14:creationId xmlns:p14="http://schemas.microsoft.com/office/powerpoint/2010/main" val="375689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0" y="76200"/>
            <a:ext cx="9144000" cy="1143000"/>
          </a:xfrm>
        </p:spPr>
        <p:txBody>
          <a:bodyPr rtlCol="0">
            <a:normAutofit/>
          </a:bodyPr>
          <a:lstStyle/>
          <a:p>
            <a:pPr eaLnBrk="1" fontAlgn="auto" hangingPunct="1">
              <a:spcAft>
                <a:spcPts val="0"/>
              </a:spcAft>
              <a:defRPr/>
            </a:pPr>
            <a:r>
              <a:rPr lang="en-US" sz="3200" b="1" dirty="0">
                <a:solidFill>
                  <a:prstClr val="black"/>
                </a:solidFill>
                <a:latin typeface="+mn-lt"/>
              </a:rPr>
              <a:t>Knowledge Check #2</a:t>
            </a:r>
            <a:endParaRPr lang="en-US" altLang="en-US" sz="3200" b="1" dirty="0">
              <a:solidFill>
                <a:schemeClr val="tx1"/>
              </a:solidFill>
              <a:latin typeface="+mn-lt"/>
            </a:endParaRPr>
          </a:p>
        </p:txBody>
      </p:sp>
      <p:pic>
        <p:nvPicPr>
          <p:cNvPr id="6042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4000" contrast="-20000"/>
                    </a14:imgEffect>
                  </a14:imgLayer>
                </a14:imgProps>
              </a:ext>
              <a:ext uri="{28A0092B-C50C-407E-A947-70E740481C1C}">
                <a14:useLocalDpi xmlns:a14="http://schemas.microsoft.com/office/drawing/2010/main" val="0"/>
              </a:ext>
            </a:extLst>
          </a:blip>
          <a:srcRect/>
          <a:stretch>
            <a:fillRect/>
          </a:stretch>
        </p:blipFill>
        <p:spPr bwMode="auto">
          <a:xfrm>
            <a:off x="3178968" y="3064986"/>
            <a:ext cx="2786063" cy="278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2736850"/>
            <a:ext cx="8686800" cy="646113"/>
          </a:xfrm>
          <a:prstGeom prst="rect">
            <a:avLst/>
          </a:prstGeom>
        </p:spPr>
        <p:txBody>
          <a:bodyPr>
            <a:spAutoFit/>
          </a:bodyPr>
          <a:lstStyle/>
          <a:p>
            <a:pPr algn="ctr" eaLnBrk="1" fontAlgn="auto" hangingPunct="1">
              <a:spcBef>
                <a:spcPct val="20000"/>
              </a:spcBef>
              <a:spcAft>
                <a:spcPts val="0"/>
              </a:spcAft>
              <a:defRPr/>
            </a:pPr>
            <a:endParaRPr lang="en-US" sz="3600" b="1" dirty="0">
              <a:solidFill>
                <a:prstClr val="black"/>
              </a:solidFill>
              <a:latin typeface="+mn-lt"/>
              <a:ea typeface="+mn-ea"/>
              <a:cs typeface="Arial" panose="020B0604020202020204" pitchFamily="34" charset="0"/>
            </a:endParaRPr>
          </a:p>
        </p:txBody>
      </p:sp>
      <p:sp>
        <p:nvSpPr>
          <p:cNvPr id="3" name="Rectangle 2"/>
          <p:cNvSpPr/>
          <p:nvPr/>
        </p:nvSpPr>
        <p:spPr>
          <a:xfrm>
            <a:off x="457200" y="1752600"/>
            <a:ext cx="8153400" cy="1077913"/>
          </a:xfrm>
          <a:prstGeom prst="rect">
            <a:avLst/>
          </a:prstGeom>
        </p:spPr>
        <p:txBody>
          <a:bodyPr>
            <a:spAutoFit/>
          </a:bodyPr>
          <a:lstStyle/>
          <a:p>
            <a:pPr algn="ctr" eaLnBrk="1" fontAlgn="auto" hangingPunct="1">
              <a:spcBef>
                <a:spcPct val="20000"/>
              </a:spcBef>
              <a:spcAft>
                <a:spcPts val="0"/>
              </a:spcAft>
              <a:defRPr/>
            </a:pPr>
            <a:r>
              <a:rPr lang="en-US" sz="3200" dirty="0">
                <a:solidFill>
                  <a:prstClr val="black"/>
                </a:solidFill>
                <a:latin typeface="+mn-lt"/>
                <a:ea typeface="+mn-ea"/>
                <a:cs typeface="Arial" panose="020B0604020202020204" pitchFamily="34" charset="0"/>
              </a:rPr>
              <a:t>Is it a requirement to personally meet the fiduciary when misuse is alleged? </a:t>
            </a:r>
          </a:p>
        </p:txBody>
      </p:sp>
      <p:sp>
        <p:nvSpPr>
          <p:cNvPr id="4" name="Slide Number Placeholder 3"/>
          <p:cNvSpPr>
            <a:spLocks noGrp="1"/>
          </p:cNvSpPr>
          <p:nvPr>
            <p:ph type="sldNum" sz="quarter" idx="11"/>
          </p:nvPr>
        </p:nvSpPr>
        <p:spPr/>
        <p:txBody>
          <a:bodyPr/>
          <a:lstStyle/>
          <a:p>
            <a:pPr>
              <a:defRPr/>
            </a:pPr>
            <a:fld id="{2E9FEA40-B4CE-4271-8BE9-23481DBA746F}" type="slidenum">
              <a:rPr lang="en-US" sz="1200" smtClean="0">
                <a:latin typeface="+mn-lt"/>
              </a:rPr>
              <a:pPr>
                <a:defRPr/>
              </a:pPr>
              <a:t>17</a:t>
            </a:fld>
            <a:endParaRPr lang="en-US" sz="1200" dirty="0">
              <a:latin typeface="+mn-lt"/>
            </a:endParaRPr>
          </a:p>
        </p:txBody>
      </p:sp>
    </p:spTree>
    <p:extLst>
      <p:ext uri="{BB962C8B-B14F-4D97-AF65-F5344CB8AC3E}">
        <p14:creationId xmlns:p14="http://schemas.microsoft.com/office/powerpoint/2010/main" val="2838419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0" y="76200"/>
            <a:ext cx="9144000" cy="1143000"/>
          </a:xfrm>
        </p:spPr>
        <p:txBody>
          <a:bodyPr rtlCol="0">
            <a:normAutofit/>
          </a:bodyPr>
          <a:lstStyle/>
          <a:p>
            <a:pPr eaLnBrk="1" fontAlgn="auto" hangingPunct="1">
              <a:spcAft>
                <a:spcPts val="0"/>
              </a:spcAft>
              <a:defRPr/>
            </a:pPr>
            <a:r>
              <a:rPr lang="en-US" sz="3200" b="1" dirty="0">
                <a:solidFill>
                  <a:prstClr val="black"/>
                </a:solidFill>
                <a:latin typeface="+mn-lt"/>
              </a:rPr>
              <a:t>Knowledge Check #2 Answer</a:t>
            </a:r>
            <a:endParaRPr lang="en-US" altLang="en-US" sz="3200" b="1" dirty="0">
              <a:solidFill>
                <a:schemeClr val="tx1"/>
              </a:solidFill>
              <a:latin typeface="+mn-lt"/>
            </a:endParaRPr>
          </a:p>
        </p:txBody>
      </p:sp>
      <p:sp>
        <p:nvSpPr>
          <p:cNvPr id="2" name="Rectangle 1"/>
          <p:cNvSpPr/>
          <p:nvPr/>
        </p:nvSpPr>
        <p:spPr>
          <a:xfrm>
            <a:off x="293688" y="2133600"/>
            <a:ext cx="8686800" cy="1077218"/>
          </a:xfrm>
          <a:prstGeom prst="rect">
            <a:avLst/>
          </a:prstGeom>
        </p:spPr>
        <p:txBody>
          <a:bodyPr>
            <a:spAutoFit/>
          </a:bodyPr>
          <a:lstStyle/>
          <a:p>
            <a:pPr marL="0" lvl="1" algn="ctr" eaLnBrk="1" fontAlgn="auto" hangingPunct="1">
              <a:spcBef>
                <a:spcPct val="20000"/>
              </a:spcBef>
              <a:spcAft>
                <a:spcPts val="0"/>
              </a:spcAft>
              <a:defRPr/>
            </a:pPr>
            <a:r>
              <a:rPr lang="en-US" sz="3200" b="1" dirty="0">
                <a:solidFill>
                  <a:prstClr val="black"/>
                </a:solidFill>
                <a:latin typeface="+mn-lt"/>
                <a:ea typeface="+mn-ea"/>
                <a:cs typeface="Arial" panose="020B0604020202020204" pitchFamily="34" charset="0"/>
              </a:rPr>
              <a:t>Yes</a:t>
            </a:r>
            <a:r>
              <a:rPr lang="en-US" sz="3200" dirty="0">
                <a:solidFill>
                  <a:prstClr val="black"/>
                </a:solidFill>
                <a:latin typeface="+mn-lt"/>
                <a:ea typeface="+mn-ea"/>
                <a:cs typeface="Arial" panose="020B0604020202020204" pitchFamily="34" charset="0"/>
              </a:rPr>
              <a:t>, interview of the fiduciary is required in person (Fiduciary Program Manual 5.C.1.e).  </a:t>
            </a:r>
          </a:p>
        </p:txBody>
      </p:sp>
      <p:sp>
        <p:nvSpPr>
          <p:cNvPr id="3" name="Rectangle 2"/>
          <p:cNvSpPr/>
          <p:nvPr/>
        </p:nvSpPr>
        <p:spPr>
          <a:xfrm>
            <a:off x="457200" y="2520950"/>
            <a:ext cx="8153400" cy="523875"/>
          </a:xfrm>
          <a:prstGeom prst="rect">
            <a:avLst/>
          </a:prstGeom>
        </p:spPr>
        <p:txBody>
          <a:bodyPr>
            <a:spAutoFit/>
          </a:bodyPr>
          <a:lstStyle/>
          <a:p>
            <a:pPr algn="ctr" eaLnBrk="1" fontAlgn="auto" hangingPunct="1">
              <a:spcBef>
                <a:spcPct val="20000"/>
              </a:spcBef>
              <a:spcAft>
                <a:spcPts val="0"/>
              </a:spcAft>
              <a:defRPr/>
            </a:pPr>
            <a:endParaRPr lang="en-US" sz="2800" b="1" dirty="0">
              <a:solidFill>
                <a:prstClr val="black"/>
              </a:solidFill>
              <a:ea typeface="+mn-ea"/>
              <a:cs typeface="Arial" panose="020B0604020202020204" pitchFamily="34" charset="0"/>
            </a:endParaRPr>
          </a:p>
        </p:txBody>
      </p:sp>
      <p:sp>
        <p:nvSpPr>
          <p:cNvPr id="4" name="Slide Number Placeholder 3"/>
          <p:cNvSpPr>
            <a:spLocks noGrp="1"/>
          </p:cNvSpPr>
          <p:nvPr>
            <p:ph type="sldNum" sz="quarter" idx="11"/>
          </p:nvPr>
        </p:nvSpPr>
        <p:spPr/>
        <p:txBody>
          <a:bodyPr/>
          <a:lstStyle/>
          <a:p>
            <a:pPr>
              <a:defRPr/>
            </a:pPr>
            <a:fld id="{2E9FEA40-B4CE-4271-8BE9-23481DBA746F}" type="slidenum">
              <a:rPr lang="en-US" sz="1200" smtClean="0">
                <a:latin typeface="+mn-lt"/>
              </a:rPr>
              <a:pPr>
                <a:defRPr/>
              </a:pPr>
              <a:t>18</a:t>
            </a:fld>
            <a:endParaRPr lang="en-US" sz="1200" dirty="0">
              <a:latin typeface="+mn-lt"/>
            </a:endParaRPr>
          </a:p>
        </p:txBody>
      </p:sp>
    </p:spTree>
    <p:extLst>
      <p:ext uri="{BB962C8B-B14F-4D97-AF65-F5344CB8AC3E}">
        <p14:creationId xmlns:p14="http://schemas.microsoft.com/office/powerpoint/2010/main" val="4289033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1"/>
          <p:cNvSpPr>
            <a:spLocks noGrp="1" noChangeArrowheads="1"/>
          </p:cNvSpPr>
          <p:nvPr>
            <p:ph type="title"/>
          </p:nvPr>
        </p:nvSpPr>
        <p:spPr>
          <a:xfrm>
            <a:off x="0" y="152400"/>
            <a:ext cx="9144000" cy="1143000"/>
          </a:xfrm>
        </p:spPr>
        <p:txBody>
          <a:bodyPr>
            <a:normAutofit/>
          </a:bodyPr>
          <a:lstStyle/>
          <a:p>
            <a:r>
              <a:rPr lang="en-US" altLang="en-US" sz="3600" b="1" dirty="0"/>
              <a:t>Misuse Determination Review</a:t>
            </a:r>
          </a:p>
        </p:txBody>
      </p:sp>
      <p:sp>
        <p:nvSpPr>
          <p:cNvPr id="7171" name="Rectangle 42"/>
          <p:cNvSpPr>
            <a:spLocks noGrp="1" noChangeArrowheads="1"/>
          </p:cNvSpPr>
          <p:nvPr>
            <p:ph idx="1"/>
          </p:nvPr>
        </p:nvSpPr>
        <p:spPr>
          <a:xfrm>
            <a:off x="457200" y="1447800"/>
            <a:ext cx="8229600" cy="5105400"/>
          </a:xfrm>
        </p:spPr>
        <p:txBody>
          <a:bodyPr>
            <a:normAutofit lnSpcReduction="10000"/>
          </a:bodyPr>
          <a:lstStyle/>
          <a:p>
            <a:pPr marL="0" indent="0">
              <a:buNone/>
              <a:defRPr/>
            </a:pPr>
            <a:r>
              <a:rPr lang="en-US" altLang="en-US" sz="3000" kern="0" dirty="0">
                <a:solidFill>
                  <a:srgbClr val="000000"/>
                </a:solidFill>
                <a:ea typeface="ＭＳ Ｐゴシック"/>
              </a:rPr>
              <a:t>Misuse Determinations must include:</a:t>
            </a:r>
          </a:p>
          <a:p>
            <a:pPr>
              <a:defRPr/>
            </a:pPr>
            <a:r>
              <a:rPr lang="en-US" altLang="en-US" sz="2800" kern="0" dirty="0">
                <a:solidFill>
                  <a:srgbClr val="000000"/>
                </a:solidFill>
                <a:ea typeface="ＭＳ Ｐゴシック"/>
              </a:rPr>
              <a:t>type of fiduciary and number of beneficiaries served,</a:t>
            </a:r>
          </a:p>
          <a:p>
            <a:pPr>
              <a:defRPr/>
            </a:pPr>
            <a:r>
              <a:rPr lang="en-US" altLang="en-US" sz="2800" kern="0" dirty="0">
                <a:solidFill>
                  <a:srgbClr val="000000"/>
                </a:solidFill>
                <a:ea typeface="ＭＳ Ｐゴシック"/>
              </a:rPr>
              <a:t>listing of pertinent evidence,</a:t>
            </a:r>
          </a:p>
          <a:p>
            <a:pPr>
              <a:defRPr/>
            </a:pPr>
            <a:r>
              <a:rPr lang="en-US" altLang="en-US" sz="2800" kern="0" dirty="0">
                <a:solidFill>
                  <a:srgbClr val="000000"/>
                </a:solidFill>
                <a:ea typeface="ＭＳ Ｐゴシック"/>
              </a:rPr>
              <a:t>detailed chronological discussion of the facts of the case,</a:t>
            </a:r>
          </a:p>
          <a:p>
            <a:pPr>
              <a:defRPr/>
            </a:pPr>
            <a:r>
              <a:rPr lang="en-US" altLang="en-US" sz="2800" kern="0" dirty="0">
                <a:solidFill>
                  <a:srgbClr val="000000"/>
                </a:solidFill>
                <a:ea typeface="ＭＳ Ｐゴシック"/>
              </a:rPr>
              <a:t>whether misuse occurred,</a:t>
            </a:r>
          </a:p>
          <a:p>
            <a:pPr>
              <a:defRPr/>
            </a:pPr>
            <a:r>
              <a:rPr lang="en-US" altLang="en-US" sz="2800" kern="0" dirty="0">
                <a:solidFill>
                  <a:srgbClr val="000000"/>
                </a:solidFill>
                <a:ea typeface="ＭＳ Ｐゴシック"/>
              </a:rPr>
              <a:t>misuse period, amount of misuse with explanation of the calculation,</a:t>
            </a:r>
          </a:p>
          <a:p>
            <a:pPr>
              <a:defRPr/>
            </a:pPr>
            <a:r>
              <a:rPr lang="en-US" altLang="en-US" sz="2800" kern="0" dirty="0">
                <a:solidFill>
                  <a:srgbClr val="000000"/>
                </a:solidFill>
                <a:ea typeface="ＭＳ Ｐゴシック"/>
              </a:rPr>
              <a:t>all actions regarding the removal of the fiduciary,</a:t>
            </a:r>
          </a:p>
          <a:p>
            <a:pPr>
              <a:defRPr/>
            </a:pPr>
            <a:r>
              <a:rPr lang="en-US" altLang="en-US" sz="2800" kern="0" dirty="0">
                <a:solidFill>
                  <a:srgbClr val="000000"/>
                </a:solidFill>
                <a:ea typeface="ＭＳ Ｐゴシック"/>
              </a:rPr>
              <a:t>follow-up actions, and</a:t>
            </a:r>
          </a:p>
          <a:p>
            <a:pPr>
              <a:defRPr/>
            </a:pPr>
            <a:r>
              <a:rPr lang="en-US" altLang="en-US" sz="2800" kern="0" dirty="0">
                <a:solidFill>
                  <a:srgbClr val="000000"/>
                </a:solidFill>
                <a:ea typeface="ＭＳ Ｐゴシック"/>
              </a:rPr>
              <a:t>appropriate signatures. </a:t>
            </a:r>
          </a:p>
          <a:p>
            <a:pPr marL="457200" lvl="1" indent="0" eaLnBrk="1" hangingPunct="1">
              <a:buNone/>
            </a:pPr>
            <a:endParaRPr lang="en-US" altLang="en-US" dirty="0"/>
          </a:p>
        </p:txBody>
      </p:sp>
      <p:sp>
        <p:nvSpPr>
          <p:cNvPr id="2" name="Slide Number Placeholder 1"/>
          <p:cNvSpPr>
            <a:spLocks noGrp="1"/>
          </p:cNvSpPr>
          <p:nvPr>
            <p:ph type="sldNum" sz="quarter" idx="12"/>
          </p:nvPr>
        </p:nvSpPr>
        <p:spPr/>
        <p:txBody>
          <a:bodyPr/>
          <a:lstStyle/>
          <a:p>
            <a:fld id="{A8A8DFA0-CC86-4D49-8D6C-D7A31E3C3B74}" type="slidenum">
              <a:rPr lang="en-US" smtClean="0"/>
              <a:t>19</a:t>
            </a:fld>
            <a:endParaRPr lang="en-US" dirty="0"/>
          </a:p>
        </p:txBody>
      </p:sp>
    </p:spTree>
    <p:extLst>
      <p:ext uri="{BB962C8B-B14F-4D97-AF65-F5344CB8AC3E}">
        <p14:creationId xmlns:p14="http://schemas.microsoft.com/office/powerpoint/2010/main" val="22917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0" y="228600"/>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400">
                <a:solidFill>
                  <a:schemeClr val="tx1"/>
                </a:solidFill>
                <a:latin typeface="Calibri" pitchFamily="34" charset="0"/>
              </a:defRPr>
            </a:lvl1pPr>
            <a:lvl2pPr marL="742950" indent="-285750">
              <a:spcBef>
                <a:spcPct val="20000"/>
              </a:spcBef>
              <a:buFont typeface="Arial" pitchFamily="34" charset="0"/>
              <a:buChar char="–"/>
              <a:defRPr sz="24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400">
                <a:solidFill>
                  <a:schemeClr val="tx1"/>
                </a:solidFill>
                <a:latin typeface="Calibri" pitchFamily="34" charset="0"/>
              </a:defRPr>
            </a:lvl4pPr>
            <a:lvl5pPr marL="2057400" indent="-228600">
              <a:spcBef>
                <a:spcPct val="20000"/>
              </a:spcBef>
              <a:buFont typeface="Arial" pitchFamily="34" charset="0"/>
              <a:buChar char="»"/>
              <a:defRPr sz="24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9pPr>
          </a:lstStyle>
          <a:p>
            <a:pPr algn="ctr">
              <a:spcBef>
                <a:spcPct val="0"/>
              </a:spcBef>
              <a:buFontTx/>
              <a:buNone/>
            </a:pPr>
            <a:r>
              <a:rPr lang="en-US" altLang="en-US" sz="3200" b="1" dirty="0">
                <a:latin typeface="+mn-lt"/>
              </a:rPr>
              <a:t>Objectives</a:t>
            </a:r>
          </a:p>
        </p:txBody>
      </p:sp>
      <p:sp>
        <p:nvSpPr>
          <p:cNvPr id="52227" name="Rectangle 8"/>
          <p:cNvSpPr>
            <a:spLocks noChangeArrowheads="1"/>
          </p:cNvSpPr>
          <p:nvPr/>
        </p:nvSpPr>
        <p:spPr bwMode="auto">
          <a:xfrm>
            <a:off x="185738" y="1676400"/>
            <a:ext cx="8677275" cy="327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Calibri" pitchFamily="34" charset="0"/>
              </a:defRPr>
            </a:lvl1pPr>
            <a:lvl2pPr marL="742950" indent="-285750">
              <a:spcBef>
                <a:spcPct val="20000"/>
              </a:spcBef>
              <a:buFont typeface="Arial" pitchFamily="34" charset="0"/>
              <a:buChar char="–"/>
              <a:defRPr sz="24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400">
                <a:solidFill>
                  <a:schemeClr val="tx1"/>
                </a:solidFill>
                <a:latin typeface="Calibri" pitchFamily="34" charset="0"/>
              </a:defRPr>
            </a:lvl4pPr>
            <a:lvl5pPr marL="2057400" indent="-228600">
              <a:spcBef>
                <a:spcPct val="20000"/>
              </a:spcBef>
              <a:buFont typeface="Arial" pitchFamily="34" charset="0"/>
              <a:buChar char="»"/>
              <a:defRPr sz="24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9pPr>
          </a:lstStyle>
          <a:p>
            <a:pPr>
              <a:spcBef>
                <a:spcPct val="0"/>
              </a:spcBef>
              <a:buFontTx/>
              <a:buNone/>
            </a:pPr>
            <a:r>
              <a:rPr lang="en-US" altLang="en-US" sz="2800" dirty="0">
                <a:latin typeface="+mn-lt"/>
                <a:cs typeface="Segoe UI" pitchFamily="34" charset="0"/>
              </a:rPr>
              <a:t>At the end of this lesson you will be able to: </a:t>
            </a:r>
          </a:p>
          <a:p>
            <a:pPr>
              <a:spcBef>
                <a:spcPct val="0"/>
              </a:spcBef>
              <a:buFontTx/>
              <a:buNone/>
            </a:pPr>
            <a:endParaRPr lang="en-US" altLang="en-US" sz="1050" dirty="0">
              <a:latin typeface="+mn-lt"/>
              <a:cs typeface="Segoe UI" pitchFamily="34" charset="0"/>
            </a:endParaRPr>
          </a:p>
          <a:p>
            <a:pPr marL="457200" indent="-457200">
              <a:spcBef>
                <a:spcPct val="0"/>
              </a:spcBef>
            </a:pPr>
            <a:r>
              <a:rPr lang="en-US" altLang="en-US" sz="2800" dirty="0">
                <a:latin typeface="+mn-lt"/>
                <a:cs typeface="Segoe UI" pitchFamily="34" charset="0"/>
              </a:rPr>
              <a:t>Differentiate between misuse and negligence,</a:t>
            </a:r>
          </a:p>
          <a:p>
            <a:pPr marL="457200" indent="-457200">
              <a:spcBef>
                <a:spcPct val="0"/>
              </a:spcBef>
            </a:pPr>
            <a:r>
              <a:rPr lang="en-US" altLang="en-US" sz="2800" dirty="0">
                <a:latin typeface="+mn-lt"/>
                <a:cs typeface="Segoe UI" pitchFamily="34" charset="0"/>
              </a:rPr>
              <a:t>Outline the process of negligence determinations at VA Central Office, and </a:t>
            </a:r>
          </a:p>
          <a:p>
            <a:pPr marL="457200" indent="-457200">
              <a:spcBef>
                <a:spcPct val="0"/>
              </a:spcBef>
            </a:pPr>
            <a:r>
              <a:rPr lang="en-US" altLang="en-US" sz="2800" dirty="0">
                <a:latin typeface="+mn-lt"/>
                <a:cs typeface="Segoe UI" pitchFamily="34" charset="0"/>
              </a:rPr>
              <a:t>Recognize common misuse problems identified  during the negligence determination process.</a:t>
            </a:r>
          </a:p>
          <a:p>
            <a:pPr marL="457200" indent="-457200">
              <a:spcBef>
                <a:spcPct val="0"/>
              </a:spcBef>
            </a:pPr>
            <a:endParaRPr lang="en-US" altLang="en-US" sz="2800" dirty="0">
              <a:latin typeface="+mn-lt"/>
              <a:cs typeface="Segoe UI" pitchFamily="34" charset="0"/>
            </a:endParaRPr>
          </a:p>
        </p:txBody>
      </p:sp>
      <p:sp>
        <p:nvSpPr>
          <p:cNvPr id="6" name="Misuse Training Objectives" hidden="1"/>
          <p:cNvSpPr>
            <a:spLocks noGrp="1"/>
          </p:cNvSpPr>
          <p:nvPr>
            <p:ph type="title"/>
          </p:nvPr>
        </p:nvSpPr>
        <p:spPr>
          <a:xfrm>
            <a:off x="1600200" y="76200"/>
            <a:ext cx="7561263" cy="838200"/>
          </a:xfrm>
        </p:spPr>
        <p:txBody>
          <a:bodyPr>
            <a:normAutofit fontScale="90000"/>
          </a:bodyPr>
          <a:lstStyle/>
          <a:p>
            <a:pPr eaLnBrk="1" hangingPunct="1">
              <a:defRPr/>
            </a:pPr>
            <a:r>
              <a:rPr lang="en-US" sz="3200" dirty="0">
                <a:solidFill>
                  <a:srgbClr val="F96A1B"/>
                </a:solidFill>
                <a:latin typeface="Cambria"/>
                <a:ea typeface="+mn-ea"/>
                <a:cs typeface="Arial"/>
              </a:rPr>
              <a:t>Misuse Training Objectives</a:t>
            </a:r>
            <a:br>
              <a:rPr lang="en-US" dirty="0"/>
            </a:br>
            <a:r>
              <a:rPr lang="en-US" sz="4600" spc="-100" dirty="0">
                <a:ln>
                  <a:noFill/>
                </a:ln>
                <a:solidFill>
                  <a:schemeClr val="tx2"/>
                </a:solidFill>
                <a:latin typeface="+mj-lt"/>
                <a:cs typeface="+mj-cs"/>
              </a:rPr>
              <a:t>This presentation will provide supplemental misuse information on common issues identified, impact to beneficiaries and dependents, and ways to improve the disposition of allegations through debt collection when applicable.</a:t>
            </a:r>
            <a:endParaRPr lang="en-US" dirty="0"/>
          </a:p>
        </p:txBody>
      </p:sp>
      <p:sp>
        <p:nvSpPr>
          <p:cNvPr id="2" name="Slide Number Placeholder 1"/>
          <p:cNvSpPr>
            <a:spLocks noGrp="1"/>
          </p:cNvSpPr>
          <p:nvPr>
            <p:ph type="sldNum" sz="quarter" idx="12"/>
          </p:nvPr>
        </p:nvSpPr>
        <p:spPr>
          <a:xfrm>
            <a:off x="6629400" y="6324600"/>
            <a:ext cx="2133600" cy="365125"/>
          </a:xfrm>
        </p:spPr>
        <p:txBody>
          <a:bodyPr/>
          <a:lstStyle/>
          <a:p>
            <a:fld id="{A8A8DFA0-CC86-4D49-8D6C-D7A31E3C3B74}" type="slidenum">
              <a:rPr lang="en-US" smtClean="0"/>
              <a:t>2</a:t>
            </a:fld>
            <a:endParaRPr lang="en-US" dirty="0"/>
          </a:p>
        </p:txBody>
      </p:sp>
    </p:spTree>
    <p:extLst>
      <p:ext uri="{BB962C8B-B14F-4D97-AF65-F5344CB8AC3E}">
        <p14:creationId xmlns:p14="http://schemas.microsoft.com/office/powerpoint/2010/main" val="93371104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1"/>
          <p:cNvSpPr>
            <a:spLocks noGrp="1" noChangeArrowheads="1"/>
          </p:cNvSpPr>
          <p:nvPr>
            <p:ph type="title"/>
          </p:nvPr>
        </p:nvSpPr>
        <p:spPr>
          <a:xfrm>
            <a:off x="0" y="152400"/>
            <a:ext cx="9144000" cy="1143000"/>
          </a:xfrm>
        </p:spPr>
        <p:txBody>
          <a:bodyPr>
            <a:normAutofit/>
          </a:bodyPr>
          <a:lstStyle/>
          <a:p>
            <a:r>
              <a:rPr lang="en-US" altLang="en-US" sz="3200" b="1" dirty="0"/>
              <a:t>Misuse Reconsiderations</a:t>
            </a:r>
          </a:p>
        </p:txBody>
      </p:sp>
      <p:sp>
        <p:nvSpPr>
          <p:cNvPr id="7171" name="Rectangle 42"/>
          <p:cNvSpPr>
            <a:spLocks noGrp="1" noChangeArrowheads="1"/>
          </p:cNvSpPr>
          <p:nvPr>
            <p:ph idx="1"/>
          </p:nvPr>
        </p:nvSpPr>
        <p:spPr>
          <a:xfrm>
            <a:off x="228600" y="1295400"/>
            <a:ext cx="8686800" cy="5105400"/>
          </a:xfrm>
        </p:spPr>
        <p:txBody>
          <a:bodyPr>
            <a:normAutofit/>
          </a:bodyPr>
          <a:lstStyle/>
          <a:p>
            <a:pPr>
              <a:defRPr/>
            </a:pPr>
            <a:r>
              <a:rPr lang="en-US" altLang="en-US" sz="2800" kern="0" dirty="0">
                <a:solidFill>
                  <a:srgbClr val="000000"/>
                </a:solidFill>
                <a:ea typeface="ＭＳ Ｐゴシック"/>
              </a:rPr>
              <a:t>Misuse Reconsideration</a:t>
            </a:r>
          </a:p>
          <a:p>
            <a:pPr marL="685800" lvl="1">
              <a:defRPr/>
            </a:pPr>
            <a:r>
              <a:rPr lang="en-US" altLang="en-US" sz="2400" kern="0" dirty="0">
                <a:solidFill>
                  <a:srgbClr val="000000"/>
                </a:solidFill>
                <a:ea typeface="ＭＳ Ｐゴシック"/>
              </a:rPr>
              <a:t>evidence must be received within 30 days of determination with respect given for the 5-day mail allowance,</a:t>
            </a:r>
          </a:p>
          <a:p>
            <a:pPr marL="685800" lvl="1">
              <a:defRPr/>
            </a:pPr>
            <a:r>
              <a:rPr lang="en-US" altLang="en-US" sz="2400" kern="0" dirty="0">
                <a:solidFill>
                  <a:srgbClr val="000000"/>
                </a:solidFill>
                <a:ea typeface="ＭＳ Ｐゴシック"/>
              </a:rPr>
              <a:t>evidence received must be new and material, and</a:t>
            </a:r>
          </a:p>
          <a:p>
            <a:pPr marL="685800" lvl="1">
              <a:defRPr/>
            </a:pPr>
            <a:r>
              <a:rPr lang="en-US" altLang="en-US" sz="2400" kern="0" dirty="0">
                <a:solidFill>
                  <a:srgbClr val="000000"/>
                </a:solidFill>
                <a:ea typeface="ＭＳ Ｐゴシック"/>
              </a:rPr>
              <a:t>changed decisions must be signed by the station director.</a:t>
            </a:r>
          </a:p>
          <a:p>
            <a:pPr marL="685800" lvl="1">
              <a:defRPr/>
            </a:pPr>
            <a:endParaRPr lang="en-US" altLang="en-US" sz="1050" kern="0" dirty="0">
              <a:solidFill>
                <a:srgbClr val="000000"/>
              </a:solidFill>
              <a:ea typeface="ＭＳ Ｐゴシック"/>
            </a:endParaRPr>
          </a:p>
          <a:p>
            <a:pPr lvl="0">
              <a:defRPr/>
            </a:pPr>
            <a:r>
              <a:rPr lang="en-US" altLang="en-US" sz="2800" kern="0" dirty="0">
                <a:solidFill>
                  <a:srgbClr val="000000"/>
                </a:solidFill>
                <a:ea typeface="ＭＳ Ｐゴシック"/>
              </a:rPr>
              <a:t>Examples of New and Material Evidence Include:</a:t>
            </a:r>
          </a:p>
          <a:p>
            <a:pPr lvl="1">
              <a:defRPr/>
            </a:pPr>
            <a:r>
              <a:rPr lang="en-US" altLang="en-US" sz="2400" kern="0" dirty="0">
                <a:solidFill>
                  <a:srgbClr val="000000"/>
                </a:solidFill>
                <a:ea typeface="ＭＳ Ｐゴシック"/>
              </a:rPr>
              <a:t>written or sworn statements from the beneficiary or other interested parties that can attest to related facts,</a:t>
            </a:r>
          </a:p>
          <a:p>
            <a:pPr lvl="1">
              <a:defRPr/>
            </a:pPr>
            <a:r>
              <a:rPr lang="en-US" altLang="en-US" sz="2400" kern="0" dirty="0">
                <a:solidFill>
                  <a:srgbClr val="000000"/>
                </a:solidFill>
                <a:ea typeface="ＭＳ Ｐゴシック"/>
              </a:rPr>
              <a:t>approvable accounting, and/or</a:t>
            </a:r>
          </a:p>
          <a:p>
            <a:pPr lvl="1">
              <a:defRPr/>
            </a:pPr>
            <a:r>
              <a:rPr lang="en-US" altLang="en-US" sz="2400" kern="0" dirty="0">
                <a:solidFill>
                  <a:srgbClr val="000000"/>
                </a:solidFill>
                <a:ea typeface="ＭＳ Ｐゴシック"/>
              </a:rPr>
              <a:t>receipts.</a:t>
            </a:r>
          </a:p>
          <a:p>
            <a:pPr marL="457200" lvl="1" indent="0" eaLnBrk="1" hangingPunct="1">
              <a:buNone/>
            </a:pPr>
            <a:endParaRPr lang="en-US" altLang="en-US" dirty="0"/>
          </a:p>
        </p:txBody>
      </p:sp>
      <p:sp>
        <p:nvSpPr>
          <p:cNvPr id="2" name="Slide Number Placeholder 1"/>
          <p:cNvSpPr>
            <a:spLocks noGrp="1"/>
          </p:cNvSpPr>
          <p:nvPr>
            <p:ph type="sldNum" sz="quarter" idx="12"/>
          </p:nvPr>
        </p:nvSpPr>
        <p:spPr/>
        <p:txBody>
          <a:bodyPr/>
          <a:lstStyle/>
          <a:p>
            <a:fld id="{A8A8DFA0-CC86-4D49-8D6C-D7A31E3C3B74}" type="slidenum">
              <a:rPr lang="en-US" smtClean="0"/>
              <a:t>20</a:t>
            </a:fld>
            <a:endParaRPr lang="en-US" dirty="0"/>
          </a:p>
        </p:txBody>
      </p:sp>
    </p:spTree>
    <p:extLst>
      <p:ext uri="{BB962C8B-B14F-4D97-AF65-F5344CB8AC3E}">
        <p14:creationId xmlns:p14="http://schemas.microsoft.com/office/powerpoint/2010/main" val="1910690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76200"/>
            <a:ext cx="9144000" cy="838200"/>
          </a:xfrm>
        </p:spPr>
        <p:txBody>
          <a:bodyPr>
            <a:normAutofit/>
          </a:bodyPr>
          <a:lstStyle/>
          <a:p>
            <a:pPr>
              <a:defRPr/>
            </a:pPr>
            <a:r>
              <a:rPr lang="en-US" sz="3200" b="1" dirty="0">
                <a:solidFill>
                  <a:schemeClr val="tx1"/>
                </a:solidFill>
                <a:latin typeface="+mn-lt"/>
              </a:rPr>
              <a:t>Knowledge Check #3</a:t>
            </a:r>
          </a:p>
        </p:txBody>
      </p:sp>
      <p:pic>
        <p:nvPicPr>
          <p:cNvPr id="9" name="Picture 2" title="Gray Question Mark with white humanlike animation in thought"/>
          <p:cNvPicPr>
            <a:picLocks noChangeAspect="1" noChangeArrowheads="1"/>
          </p:cNvPicPr>
          <p:nvPr/>
        </p:nvPicPr>
        <p:blipFill>
          <a:blip r:embed="rId3">
            <a:extLst>
              <a:ext uri="{BEBA8EAE-BF5A-486C-A8C5-ECC9F3942E4B}">
                <a14:imgProps xmlns:a14="http://schemas.microsoft.com/office/drawing/2010/main">
                  <a14:imgLayer r:embed="rId4">
                    <a14:imgEffect>
                      <a14:saturation sat="75000"/>
                    </a14:imgEffect>
                    <a14:imgEffect>
                      <a14:brightnessContrast bright="14000" contrast="20000"/>
                    </a14:imgEffect>
                  </a14:imgLayer>
                </a14:imgProps>
              </a:ext>
            </a:extLst>
          </a:blip>
          <a:srcRect/>
          <a:stretch>
            <a:fillRect/>
          </a:stretch>
        </p:blipFill>
        <p:spPr bwMode="auto">
          <a:xfrm>
            <a:off x="3166745" y="2971800"/>
            <a:ext cx="2901950" cy="2901950"/>
          </a:xfrm>
          <a:prstGeom prst="rect">
            <a:avLst/>
          </a:prstGeom>
          <a:noFill/>
          <a:extLst>
            <a:ext uri="{909E8E84-426E-40DD-AFC4-6F175D3DCCD1}">
              <a14:hiddenFill xmlns:a14="http://schemas.microsoft.com/office/drawing/2010/main">
                <a:solidFill>
                  <a:srgbClr val="FFFFFF"/>
                </a:solidFill>
              </a14:hiddenFill>
            </a:ext>
          </a:extLst>
        </p:spPr>
      </p:pic>
      <p:sp>
        <p:nvSpPr>
          <p:cNvPr id="79876" name="Content Placeholder 6"/>
          <p:cNvSpPr>
            <a:spLocks noGrp="1"/>
          </p:cNvSpPr>
          <p:nvPr>
            <p:ph idx="1"/>
          </p:nvPr>
        </p:nvSpPr>
        <p:spPr>
          <a:xfrm>
            <a:off x="342900" y="1676400"/>
            <a:ext cx="8458200" cy="1219200"/>
          </a:xfrm>
        </p:spPr>
        <p:txBody>
          <a:bodyPr/>
          <a:lstStyle/>
          <a:p>
            <a:pPr marL="0" indent="0" algn="ctr">
              <a:buFont typeface="Arial" pitchFamily="34" charset="0"/>
              <a:buNone/>
              <a:defRPr/>
            </a:pPr>
            <a:r>
              <a:rPr lang="en-US" altLang="en-US" sz="3200" dirty="0"/>
              <a:t>Can I consider evidence or statements received from a beneficiary as new and material? </a:t>
            </a:r>
          </a:p>
        </p:txBody>
      </p:sp>
      <p:sp>
        <p:nvSpPr>
          <p:cNvPr id="2" name="Slide Number Placeholder 1"/>
          <p:cNvSpPr>
            <a:spLocks noGrp="1"/>
          </p:cNvSpPr>
          <p:nvPr>
            <p:ph type="sldNum" sz="quarter" idx="12"/>
          </p:nvPr>
        </p:nvSpPr>
        <p:spPr/>
        <p:txBody>
          <a:bodyPr/>
          <a:lstStyle/>
          <a:p>
            <a:fld id="{A8A8DFA0-CC86-4D49-8D6C-D7A31E3C3B74}" type="slidenum">
              <a:rPr lang="en-US" smtClean="0"/>
              <a:t>21</a:t>
            </a:fld>
            <a:endParaRPr lang="en-US" dirty="0"/>
          </a:p>
        </p:txBody>
      </p:sp>
    </p:spTree>
    <p:extLst>
      <p:ext uri="{BB962C8B-B14F-4D97-AF65-F5344CB8AC3E}">
        <p14:creationId xmlns:p14="http://schemas.microsoft.com/office/powerpoint/2010/main" val="737785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61463" cy="838200"/>
          </a:xfrm>
        </p:spPr>
        <p:txBody>
          <a:bodyPr rtlCol="0">
            <a:noAutofit/>
          </a:bodyPr>
          <a:lstStyle/>
          <a:p>
            <a:pPr eaLnBrk="1" fontAlgn="auto" hangingPunct="1">
              <a:spcAft>
                <a:spcPts val="0"/>
              </a:spcAft>
              <a:defRPr/>
            </a:pPr>
            <a:r>
              <a:rPr lang="en-US" sz="3200" b="1" dirty="0">
                <a:solidFill>
                  <a:schemeClr val="tx1"/>
                </a:solidFill>
                <a:latin typeface="+mn-lt"/>
              </a:rPr>
              <a:t>Knowledge Check #3 Answer</a:t>
            </a:r>
          </a:p>
        </p:txBody>
      </p:sp>
      <p:sp>
        <p:nvSpPr>
          <p:cNvPr id="80899" name="Content Placeholder 2"/>
          <p:cNvSpPr>
            <a:spLocks noGrp="1"/>
          </p:cNvSpPr>
          <p:nvPr>
            <p:ph idx="1"/>
          </p:nvPr>
        </p:nvSpPr>
        <p:spPr>
          <a:xfrm>
            <a:off x="457200" y="1676400"/>
            <a:ext cx="8229600" cy="4648200"/>
          </a:xfrm>
        </p:spPr>
        <p:txBody>
          <a:bodyPr>
            <a:normAutofit/>
          </a:bodyPr>
          <a:lstStyle/>
          <a:p>
            <a:pPr marL="0" lvl="1" indent="0" algn="ctr">
              <a:buNone/>
              <a:defRPr/>
            </a:pPr>
            <a:r>
              <a:rPr lang="en-US" altLang="en-US" b="1" dirty="0"/>
              <a:t>Yes, </a:t>
            </a:r>
            <a:r>
              <a:rPr lang="en-US" altLang="en-US" dirty="0"/>
              <a:t>it makes no difference where the source of the evidence comes from, as long as it is relevant to the case, and not redundant.  </a:t>
            </a:r>
          </a:p>
        </p:txBody>
      </p:sp>
      <p:sp>
        <p:nvSpPr>
          <p:cNvPr id="3" name="Slide Number Placeholder 2"/>
          <p:cNvSpPr>
            <a:spLocks noGrp="1"/>
          </p:cNvSpPr>
          <p:nvPr>
            <p:ph type="sldNum" sz="quarter" idx="12"/>
          </p:nvPr>
        </p:nvSpPr>
        <p:spPr/>
        <p:txBody>
          <a:bodyPr/>
          <a:lstStyle/>
          <a:p>
            <a:fld id="{A8A8DFA0-CC86-4D49-8D6C-D7A31E3C3B74}" type="slidenum">
              <a:rPr lang="en-US" smtClean="0"/>
              <a:t>22</a:t>
            </a:fld>
            <a:endParaRPr lang="en-US" dirty="0"/>
          </a:p>
        </p:txBody>
      </p:sp>
    </p:spTree>
    <p:extLst>
      <p:ext uri="{BB962C8B-B14F-4D97-AF65-F5344CB8AC3E}">
        <p14:creationId xmlns:p14="http://schemas.microsoft.com/office/powerpoint/2010/main" val="1403228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0" y="0"/>
            <a:ext cx="8991600" cy="1066800"/>
          </a:xfrm>
        </p:spPr>
        <p:txBody>
          <a:bodyPr rtlCol="0">
            <a:normAutofit/>
          </a:bodyPr>
          <a:lstStyle/>
          <a:p>
            <a:pPr eaLnBrk="1" fontAlgn="auto" hangingPunct="1">
              <a:spcAft>
                <a:spcPts val="0"/>
              </a:spcAft>
              <a:defRPr/>
            </a:pPr>
            <a:r>
              <a:rPr lang="en-US" altLang="en-US" sz="3200" b="1" dirty="0">
                <a:solidFill>
                  <a:schemeClr val="tx1"/>
                </a:solidFill>
                <a:latin typeface="+mn-lt"/>
              </a:rPr>
              <a:t>Debt Collection Review</a:t>
            </a:r>
          </a:p>
        </p:txBody>
      </p:sp>
      <p:sp>
        <p:nvSpPr>
          <p:cNvPr id="78852" name="Rectangle 3"/>
          <p:cNvSpPr>
            <a:spLocks noGrp="1" noChangeArrowheads="1"/>
          </p:cNvSpPr>
          <p:nvPr>
            <p:ph type="body" sz="half" idx="4294967295"/>
          </p:nvPr>
        </p:nvSpPr>
        <p:spPr>
          <a:xfrm>
            <a:off x="381000" y="1371600"/>
            <a:ext cx="8534400" cy="4953000"/>
          </a:xfrm>
        </p:spPr>
        <p:txBody>
          <a:bodyPr>
            <a:noAutofit/>
          </a:bodyPr>
          <a:lstStyle/>
          <a:p>
            <a:r>
              <a:rPr lang="en-US" altLang="en-US" sz="2800" dirty="0"/>
              <a:t>The fiduciary hub responsibilities:</a:t>
            </a:r>
          </a:p>
          <a:p>
            <a:pPr lvl="1"/>
            <a:r>
              <a:rPr lang="en-US" altLang="en-US" sz="2600" dirty="0"/>
              <a:t>forwards </a:t>
            </a:r>
            <a:r>
              <a:rPr lang="en-US" altLang="en-US" sz="2600" i="1" dirty="0"/>
              <a:t>Request to Create Debt </a:t>
            </a:r>
            <a:r>
              <a:rPr lang="en-US" altLang="en-US" sz="2600" dirty="0"/>
              <a:t> to station finance along with supporting documents,</a:t>
            </a:r>
          </a:p>
          <a:p>
            <a:pPr lvl="1"/>
            <a:r>
              <a:rPr lang="en-US" altLang="en-US" sz="2600" dirty="0"/>
              <a:t>enters the BD number into BFFS along with the amount misused, and </a:t>
            </a:r>
          </a:p>
          <a:p>
            <a:pPr lvl="1"/>
            <a:r>
              <a:rPr lang="en-US" altLang="en-US" sz="2600" dirty="0"/>
              <a:t>maintains and updates the debt collection fields within the BFFS database.</a:t>
            </a:r>
          </a:p>
          <a:p>
            <a:pPr marL="0" indent="0">
              <a:buNone/>
            </a:pPr>
            <a:endParaRPr lang="en-US" altLang="en-US" sz="1050" dirty="0"/>
          </a:p>
          <a:p>
            <a:r>
              <a:rPr lang="en-US" altLang="en-US" sz="2800" dirty="0"/>
              <a:t>Station finance responsibilities:</a:t>
            </a:r>
          </a:p>
          <a:p>
            <a:pPr lvl="1"/>
            <a:r>
              <a:rPr lang="en-US" altLang="en-US" sz="2600" dirty="0"/>
              <a:t>creates a debt against the fiduciary in CAATS, and </a:t>
            </a:r>
          </a:p>
          <a:p>
            <a:pPr lvl="1"/>
            <a:r>
              <a:rPr lang="en-US" altLang="en-US" sz="2600" dirty="0"/>
              <a:t>forwards the BD number to the fiduciary hub.</a:t>
            </a:r>
          </a:p>
          <a:p>
            <a:pPr marL="0" indent="0">
              <a:buNone/>
            </a:pPr>
            <a:endParaRPr lang="en-US" altLang="en-US" sz="1050" dirty="0"/>
          </a:p>
        </p:txBody>
      </p:sp>
      <p:sp>
        <p:nvSpPr>
          <p:cNvPr id="2" name="Slide Number Placeholder 1"/>
          <p:cNvSpPr>
            <a:spLocks noGrp="1"/>
          </p:cNvSpPr>
          <p:nvPr>
            <p:ph type="sldNum" sz="quarter" idx="11"/>
          </p:nvPr>
        </p:nvSpPr>
        <p:spPr/>
        <p:txBody>
          <a:bodyPr/>
          <a:lstStyle/>
          <a:p>
            <a:pPr>
              <a:defRPr/>
            </a:pPr>
            <a:fld id="{2E9FEA40-B4CE-4271-8BE9-23481DBA746F}" type="slidenum">
              <a:rPr lang="en-US" sz="1200" smtClean="0">
                <a:latin typeface="+mn-lt"/>
              </a:rPr>
              <a:pPr>
                <a:defRPr/>
              </a:pPr>
              <a:t>23</a:t>
            </a:fld>
            <a:endParaRPr lang="en-US" sz="1200" dirty="0">
              <a:latin typeface="+mn-lt"/>
            </a:endParaRPr>
          </a:p>
        </p:txBody>
      </p:sp>
    </p:spTree>
    <p:extLst>
      <p:ext uri="{BB962C8B-B14F-4D97-AF65-F5344CB8AC3E}">
        <p14:creationId xmlns:p14="http://schemas.microsoft.com/office/powerpoint/2010/main" val="2807224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1"/>
          <p:cNvSpPr>
            <a:spLocks noGrp="1" noChangeArrowheads="1"/>
          </p:cNvSpPr>
          <p:nvPr>
            <p:ph type="title"/>
          </p:nvPr>
        </p:nvSpPr>
        <p:spPr>
          <a:xfrm>
            <a:off x="0" y="152400"/>
            <a:ext cx="9144000" cy="838200"/>
          </a:xfrm>
        </p:spPr>
        <p:txBody>
          <a:bodyPr>
            <a:noAutofit/>
          </a:bodyPr>
          <a:lstStyle/>
          <a:p>
            <a:r>
              <a:rPr lang="en-US" altLang="en-US" sz="3200" b="1" dirty="0"/>
              <a:t>Reissuance Amount</a:t>
            </a:r>
          </a:p>
        </p:txBody>
      </p:sp>
      <p:sp>
        <p:nvSpPr>
          <p:cNvPr id="7171" name="Rectangle 42"/>
          <p:cNvSpPr>
            <a:spLocks noGrp="1" noChangeArrowheads="1"/>
          </p:cNvSpPr>
          <p:nvPr>
            <p:ph idx="1"/>
          </p:nvPr>
        </p:nvSpPr>
        <p:spPr>
          <a:xfrm>
            <a:off x="457200" y="1371600"/>
            <a:ext cx="8229600" cy="4953000"/>
          </a:xfrm>
        </p:spPr>
        <p:txBody>
          <a:bodyPr>
            <a:normAutofit/>
          </a:bodyPr>
          <a:lstStyle/>
          <a:p>
            <a:pPr>
              <a:defRPr/>
            </a:pPr>
            <a:r>
              <a:rPr lang="en-US" altLang="en-US" sz="2800" kern="0" dirty="0">
                <a:ea typeface="ＭＳ Ｐゴシック"/>
              </a:rPr>
              <a:t>Calculations for actual reissuance will take into consideration the following:</a:t>
            </a:r>
          </a:p>
          <a:p>
            <a:pPr lvl="1">
              <a:defRPr/>
            </a:pPr>
            <a:r>
              <a:rPr lang="en-US" altLang="en-US" sz="2600" kern="0" dirty="0">
                <a:ea typeface="ＭＳ Ｐゴシック"/>
              </a:rPr>
              <a:t>entitlement to benefits,</a:t>
            </a:r>
          </a:p>
          <a:p>
            <a:pPr lvl="1">
              <a:defRPr/>
            </a:pPr>
            <a:r>
              <a:rPr lang="en-US" altLang="en-US" sz="2600" kern="0" dirty="0">
                <a:ea typeface="ＭＳ Ｐゴシック"/>
              </a:rPr>
              <a:t>any payments already recovered and repaid to the beneficiary, and </a:t>
            </a:r>
          </a:p>
          <a:p>
            <a:pPr lvl="1">
              <a:defRPr/>
            </a:pPr>
            <a:r>
              <a:rPr lang="en-US" altLang="en-US" sz="2600" kern="0" dirty="0">
                <a:ea typeface="ＭＳ Ｐゴシック"/>
              </a:rPr>
              <a:t>commingled account, only VA funds entitled to may be reissued.  </a:t>
            </a:r>
          </a:p>
          <a:p>
            <a:pPr>
              <a:defRPr/>
            </a:pPr>
            <a:r>
              <a:rPr lang="en-US" altLang="en-US" sz="2800" kern="0" dirty="0">
                <a:ea typeface="ＭＳ Ｐゴシック"/>
              </a:rPr>
              <a:t>VA negligence could result in partial repayment, and</a:t>
            </a:r>
          </a:p>
          <a:p>
            <a:pPr>
              <a:defRPr/>
            </a:pPr>
            <a:r>
              <a:rPr lang="en-US" altLang="en-US" sz="2800" kern="0" dirty="0">
                <a:ea typeface="ＭＳ Ｐゴシック"/>
              </a:rPr>
              <a:t>VA funds may not, at this time, be reissued to deceased beneficiaries.</a:t>
            </a:r>
          </a:p>
          <a:p>
            <a:pPr marL="457200" lvl="1" indent="0" eaLnBrk="1" hangingPunct="1">
              <a:buNone/>
            </a:pPr>
            <a:endParaRPr lang="en-US" altLang="en-US" dirty="0"/>
          </a:p>
        </p:txBody>
      </p:sp>
      <p:sp>
        <p:nvSpPr>
          <p:cNvPr id="2" name="Slide Number Placeholder 1"/>
          <p:cNvSpPr>
            <a:spLocks noGrp="1"/>
          </p:cNvSpPr>
          <p:nvPr>
            <p:ph type="sldNum" sz="quarter" idx="12"/>
          </p:nvPr>
        </p:nvSpPr>
        <p:spPr/>
        <p:txBody>
          <a:bodyPr/>
          <a:lstStyle/>
          <a:p>
            <a:fld id="{A8A8DFA0-CC86-4D49-8D6C-D7A31E3C3B74}" type="slidenum">
              <a:rPr lang="en-US" smtClean="0"/>
              <a:t>24</a:t>
            </a:fld>
            <a:endParaRPr lang="en-US" dirty="0"/>
          </a:p>
        </p:txBody>
      </p:sp>
    </p:spTree>
    <p:extLst>
      <p:ext uri="{BB962C8B-B14F-4D97-AF65-F5344CB8AC3E}">
        <p14:creationId xmlns:p14="http://schemas.microsoft.com/office/powerpoint/2010/main" val="1215859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1"/>
          <p:cNvSpPr>
            <a:spLocks noGrp="1" noChangeArrowheads="1"/>
          </p:cNvSpPr>
          <p:nvPr>
            <p:ph type="title"/>
          </p:nvPr>
        </p:nvSpPr>
        <p:spPr>
          <a:xfrm>
            <a:off x="0" y="152400"/>
            <a:ext cx="9144000" cy="1143000"/>
          </a:xfrm>
        </p:spPr>
        <p:txBody>
          <a:bodyPr>
            <a:normAutofit/>
          </a:bodyPr>
          <a:lstStyle/>
          <a:p>
            <a:r>
              <a:rPr lang="en-US" altLang="en-US" sz="3200" b="1" dirty="0"/>
              <a:t>Partial Reissuance</a:t>
            </a:r>
          </a:p>
        </p:txBody>
      </p:sp>
      <p:sp>
        <p:nvSpPr>
          <p:cNvPr id="7171" name="Rectangle 42"/>
          <p:cNvSpPr>
            <a:spLocks noGrp="1" noChangeArrowheads="1"/>
          </p:cNvSpPr>
          <p:nvPr>
            <p:ph idx="1"/>
          </p:nvPr>
        </p:nvSpPr>
        <p:spPr>
          <a:xfrm>
            <a:off x="457200" y="1447800"/>
            <a:ext cx="8458200" cy="4876800"/>
          </a:xfrm>
        </p:spPr>
        <p:txBody>
          <a:bodyPr>
            <a:normAutofit/>
          </a:bodyPr>
          <a:lstStyle/>
          <a:p>
            <a:pPr>
              <a:defRPr/>
            </a:pPr>
            <a:r>
              <a:rPr lang="en-US" altLang="en-US" sz="2800" kern="0" dirty="0">
                <a:solidFill>
                  <a:srgbClr val="000000"/>
                </a:solidFill>
                <a:ea typeface="ＭＳ Ｐゴシック"/>
              </a:rPr>
              <a:t>Partial payments may be made when: </a:t>
            </a:r>
          </a:p>
          <a:p>
            <a:pPr lvl="1">
              <a:defRPr/>
            </a:pPr>
            <a:r>
              <a:rPr lang="en-US" altLang="en-US" sz="2400" kern="0" dirty="0">
                <a:solidFill>
                  <a:srgbClr val="000000"/>
                </a:solidFill>
                <a:ea typeface="ＭＳ Ｐゴシック"/>
              </a:rPr>
              <a:t>review of bank statements in the eFolder demonstrate the actual misuse occurred outside the negligence period, </a:t>
            </a:r>
          </a:p>
          <a:p>
            <a:pPr lvl="1">
              <a:defRPr/>
            </a:pPr>
            <a:r>
              <a:rPr lang="en-US" altLang="en-US" sz="2400" kern="0" dirty="0">
                <a:solidFill>
                  <a:srgbClr val="000000"/>
                </a:solidFill>
                <a:ea typeface="ＭＳ Ｐゴシック"/>
              </a:rPr>
              <a:t>review of the eFolder and VBA records clearly show entitlement did not exist for the entire misuse period, and/or</a:t>
            </a:r>
          </a:p>
          <a:p>
            <a:pPr lvl="1">
              <a:defRPr/>
            </a:pPr>
            <a:r>
              <a:rPr lang="en-US" altLang="en-US" sz="2400" kern="0" dirty="0">
                <a:solidFill>
                  <a:srgbClr val="000000"/>
                </a:solidFill>
                <a:ea typeface="ＭＳ Ｐゴシック"/>
              </a:rPr>
              <a:t>partial reissuance occurred based on collection efforts.</a:t>
            </a:r>
          </a:p>
          <a:p>
            <a:pPr marL="457200" lvl="1" indent="0" eaLnBrk="1" hangingPunct="1">
              <a:buNone/>
            </a:pPr>
            <a:endParaRPr lang="en-US" altLang="en-US" dirty="0"/>
          </a:p>
        </p:txBody>
      </p:sp>
      <p:sp>
        <p:nvSpPr>
          <p:cNvPr id="2" name="Slide Number Placeholder 1"/>
          <p:cNvSpPr>
            <a:spLocks noGrp="1"/>
          </p:cNvSpPr>
          <p:nvPr>
            <p:ph type="sldNum" sz="quarter" idx="12"/>
          </p:nvPr>
        </p:nvSpPr>
        <p:spPr/>
        <p:txBody>
          <a:bodyPr/>
          <a:lstStyle/>
          <a:p>
            <a:fld id="{A8A8DFA0-CC86-4D49-8D6C-D7A31E3C3B74}" type="slidenum">
              <a:rPr lang="en-US" smtClean="0"/>
              <a:t>25</a:t>
            </a:fld>
            <a:endParaRPr lang="en-US" dirty="0"/>
          </a:p>
        </p:txBody>
      </p:sp>
    </p:spTree>
    <p:extLst>
      <p:ext uri="{BB962C8B-B14F-4D97-AF65-F5344CB8AC3E}">
        <p14:creationId xmlns:p14="http://schemas.microsoft.com/office/powerpoint/2010/main" val="1955930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0" y="76200"/>
            <a:ext cx="8991600" cy="1143000"/>
          </a:xfrm>
        </p:spPr>
        <p:txBody>
          <a:bodyPr rtlCol="0">
            <a:normAutofit/>
          </a:bodyPr>
          <a:lstStyle/>
          <a:p>
            <a:pPr eaLnBrk="1" fontAlgn="auto" hangingPunct="1">
              <a:spcAft>
                <a:spcPts val="0"/>
              </a:spcAft>
              <a:defRPr/>
            </a:pPr>
            <a:r>
              <a:rPr lang="en-US" altLang="en-US" sz="3200" b="1" dirty="0">
                <a:solidFill>
                  <a:schemeClr val="tx1"/>
                </a:solidFill>
                <a:latin typeface="+mn-lt"/>
              </a:rPr>
              <a:t>Common Misuse Issues</a:t>
            </a:r>
            <a:br>
              <a:rPr lang="en-US" altLang="en-US" sz="2000" dirty="0">
                <a:latin typeface="+mn-lt"/>
              </a:rPr>
            </a:br>
            <a:endParaRPr lang="en-US" altLang="en-US" sz="2000" dirty="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1925778790"/>
              </p:ext>
            </p:extLst>
          </p:nvPr>
        </p:nvGraphicFramePr>
        <p:xfrm>
          <a:off x="457200" y="1188769"/>
          <a:ext cx="8229600" cy="5364431"/>
        </p:xfrm>
        <a:graphic>
          <a:graphicData uri="http://schemas.openxmlformats.org/drawingml/2006/table">
            <a:tbl>
              <a:tblPr firstRow="1" firstCol="1" bandRow="1"/>
              <a:tblGrid>
                <a:gridCol w="1866900">
                  <a:extLst>
                    <a:ext uri="{9D8B030D-6E8A-4147-A177-3AD203B41FA5}">
                      <a16:colId xmlns:a16="http://schemas.microsoft.com/office/drawing/2014/main" val="20000"/>
                    </a:ext>
                  </a:extLst>
                </a:gridCol>
                <a:gridCol w="6362700">
                  <a:extLst>
                    <a:ext uri="{9D8B030D-6E8A-4147-A177-3AD203B41FA5}">
                      <a16:colId xmlns:a16="http://schemas.microsoft.com/office/drawing/2014/main" val="20001"/>
                    </a:ext>
                  </a:extLst>
                </a:gridCol>
              </a:tblGrid>
              <a:tr h="457202">
                <a:tc>
                  <a:txBody>
                    <a:bodyPr/>
                    <a:lstStyle/>
                    <a:p>
                      <a:pPr marL="0" marR="0" algn="ctr">
                        <a:spcBef>
                          <a:spcPts val="0"/>
                        </a:spcBef>
                        <a:spcAft>
                          <a:spcPts val="0"/>
                        </a:spcAft>
                      </a:pPr>
                      <a:r>
                        <a:rPr lang="en-US" sz="1600" b="1" kern="1200" dirty="0">
                          <a:solidFill>
                            <a:srgbClr val="000000"/>
                          </a:solidFill>
                          <a:effectLst/>
                          <a:latin typeface="+mn-lt"/>
                          <a:ea typeface="Calibri"/>
                        </a:rPr>
                        <a:t>Process</a:t>
                      </a:r>
                      <a:endParaRPr lang="en-US" sz="1200" dirty="0">
                        <a:effectLst/>
                        <a:latin typeface="+mn-lt"/>
                        <a:ea typeface="Calibri"/>
                      </a:endParaRPr>
                    </a:p>
                  </a:txBody>
                  <a:tcPr marL="67310" marR="673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600" b="1" kern="1200" dirty="0">
                          <a:solidFill>
                            <a:srgbClr val="000000"/>
                          </a:solidFill>
                          <a:effectLst/>
                          <a:latin typeface="+mn-lt"/>
                          <a:ea typeface="Calibri"/>
                        </a:rPr>
                        <a:t>Deficiency</a:t>
                      </a:r>
                      <a:endParaRPr lang="en-US" sz="1200" dirty="0">
                        <a:effectLst/>
                        <a:latin typeface="+mn-lt"/>
                        <a:ea typeface="Calibri"/>
                      </a:endParaRPr>
                    </a:p>
                  </a:txBody>
                  <a:tcPr marL="67310" marR="673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0"/>
                  </a:ext>
                </a:extLst>
              </a:tr>
              <a:tr h="576381">
                <a:tc>
                  <a:txBody>
                    <a:bodyPr/>
                    <a:lstStyle/>
                    <a:p>
                      <a:pPr marL="0" marR="0">
                        <a:spcBef>
                          <a:spcPts val="0"/>
                        </a:spcBef>
                        <a:spcAft>
                          <a:spcPts val="0"/>
                        </a:spcAft>
                      </a:pPr>
                      <a:r>
                        <a:rPr lang="en-US" sz="1400" kern="1200" dirty="0">
                          <a:solidFill>
                            <a:srgbClr val="000000"/>
                          </a:solidFill>
                          <a:effectLst/>
                          <a:latin typeface="+mn-lt"/>
                          <a:ea typeface="Calibri"/>
                        </a:rPr>
                        <a:t>Allegation</a:t>
                      </a:r>
                      <a:endParaRPr lang="en-US" sz="1400" dirty="0">
                        <a:effectLst/>
                        <a:latin typeface="+mn-lt"/>
                        <a:ea typeface="Calibri"/>
                      </a:endParaRPr>
                    </a:p>
                  </a:txBody>
                  <a:tcPr marL="67310" marR="673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kern="1200" dirty="0">
                          <a:solidFill>
                            <a:srgbClr val="000000"/>
                          </a:solidFill>
                          <a:effectLst/>
                          <a:latin typeface="+mn-lt"/>
                          <a:ea typeface="Calibri"/>
                        </a:rPr>
                        <a:t>Inaccurate misuse allegation date, inappropriate use of investigation not warranted</a:t>
                      </a:r>
                      <a:endParaRPr lang="en-US" sz="1400" dirty="0">
                        <a:effectLst/>
                        <a:latin typeface="+mn-lt"/>
                        <a:ea typeface="Calibri"/>
                      </a:endParaRPr>
                    </a:p>
                  </a:txBody>
                  <a:tcPr marL="67310" marR="673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76381">
                <a:tc>
                  <a:txBody>
                    <a:bodyPr/>
                    <a:lstStyle/>
                    <a:p>
                      <a:pPr marL="0" marR="0">
                        <a:spcBef>
                          <a:spcPts val="0"/>
                        </a:spcBef>
                        <a:spcAft>
                          <a:spcPts val="0"/>
                        </a:spcAft>
                      </a:pPr>
                      <a:r>
                        <a:rPr lang="en-US" sz="1400" kern="1200">
                          <a:solidFill>
                            <a:srgbClr val="000000"/>
                          </a:solidFill>
                          <a:effectLst/>
                          <a:latin typeface="+mn-lt"/>
                          <a:ea typeface="Calibri"/>
                        </a:rPr>
                        <a:t>Investigation</a:t>
                      </a:r>
                      <a:endParaRPr lang="en-US" sz="1400">
                        <a:effectLst/>
                        <a:latin typeface="+mn-lt"/>
                        <a:ea typeface="Calibri"/>
                      </a:endParaRPr>
                    </a:p>
                  </a:txBody>
                  <a:tcPr marL="67310" marR="673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kern="1200" dirty="0">
                          <a:solidFill>
                            <a:srgbClr val="000000"/>
                          </a:solidFill>
                          <a:effectLst/>
                          <a:latin typeface="+mn-lt"/>
                          <a:ea typeface="Calibri"/>
                        </a:rPr>
                        <a:t>Not having all required contacts or demonstration of due diligence</a:t>
                      </a:r>
                      <a:endParaRPr lang="en-US" sz="1400" dirty="0">
                        <a:effectLst/>
                        <a:latin typeface="+mn-lt"/>
                        <a:ea typeface="Calibri"/>
                      </a:endParaRPr>
                    </a:p>
                  </a:txBody>
                  <a:tcPr marL="67310" marR="673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739618">
                <a:tc>
                  <a:txBody>
                    <a:bodyPr/>
                    <a:lstStyle/>
                    <a:p>
                      <a:pPr marL="0" marR="0">
                        <a:spcBef>
                          <a:spcPts val="0"/>
                        </a:spcBef>
                        <a:spcAft>
                          <a:spcPts val="0"/>
                        </a:spcAft>
                      </a:pPr>
                      <a:r>
                        <a:rPr lang="en-US" sz="1400" kern="1200">
                          <a:solidFill>
                            <a:srgbClr val="000000"/>
                          </a:solidFill>
                          <a:effectLst/>
                          <a:latin typeface="+mn-lt"/>
                          <a:ea typeface="Calibri"/>
                        </a:rPr>
                        <a:t>Determination</a:t>
                      </a:r>
                      <a:endParaRPr lang="en-US" sz="1400">
                        <a:effectLst/>
                        <a:latin typeface="+mn-lt"/>
                        <a:ea typeface="Calibri"/>
                      </a:endParaRPr>
                    </a:p>
                  </a:txBody>
                  <a:tcPr marL="67310" marR="673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kern="1200" dirty="0">
                          <a:solidFill>
                            <a:srgbClr val="000000"/>
                          </a:solidFill>
                          <a:effectLst/>
                          <a:latin typeface="+mn-lt"/>
                          <a:ea typeface="Calibri"/>
                        </a:rPr>
                        <a:t>Inaccurate misuse amount, not including the fiduciary fees in amount of misuse, not considering the transfer of funds, unaccounted for withdrawal agreement, period not defined, type of fiduciary or number of beneficiaries served not documented</a:t>
                      </a:r>
                      <a:endParaRPr lang="en-US" sz="1400" dirty="0">
                        <a:effectLst/>
                        <a:latin typeface="+mn-lt"/>
                        <a:ea typeface="Calibri"/>
                      </a:endParaRPr>
                    </a:p>
                  </a:txBody>
                  <a:tcPr marL="67310" marR="673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727838">
                <a:tc>
                  <a:txBody>
                    <a:bodyPr/>
                    <a:lstStyle/>
                    <a:p>
                      <a:pPr marL="0" marR="0">
                        <a:spcBef>
                          <a:spcPts val="0"/>
                        </a:spcBef>
                        <a:spcAft>
                          <a:spcPts val="0"/>
                        </a:spcAft>
                      </a:pPr>
                      <a:r>
                        <a:rPr lang="en-US" sz="1400" kern="1200">
                          <a:solidFill>
                            <a:srgbClr val="000000"/>
                          </a:solidFill>
                          <a:effectLst/>
                          <a:latin typeface="+mn-lt"/>
                          <a:ea typeface="Calibri"/>
                        </a:rPr>
                        <a:t>Reconsideration</a:t>
                      </a:r>
                      <a:endParaRPr lang="en-US" sz="1400">
                        <a:effectLst/>
                        <a:latin typeface="+mn-lt"/>
                        <a:ea typeface="Calibri"/>
                      </a:endParaRPr>
                    </a:p>
                  </a:txBody>
                  <a:tcPr marL="67310" marR="673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kern="1200" dirty="0">
                          <a:solidFill>
                            <a:srgbClr val="000000"/>
                          </a:solidFill>
                          <a:effectLst/>
                          <a:latin typeface="+mn-lt"/>
                          <a:ea typeface="Calibri"/>
                        </a:rPr>
                        <a:t>New and material evidence standard not applied, not properly signed when decision reversed or changed, not addressing additional information submitted</a:t>
                      </a:r>
                      <a:endParaRPr lang="en-US" sz="1400" dirty="0">
                        <a:effectLst/>
                        <a:latin typeface="+mn-lt"/>
                        <a:ea typeface="Calibri"/>
                      </a:endParaRPr>
                    </a:p>
                  </a:txBody>
                  <a:tcPr marL="67310" marR="673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424923">
                <a:tc>
                  <a:txBody>
                    <a:bodyPr/>
                    <a:lstStyle/>
                    <a:p>
                      <a:pPr marL="0" marR="0">
                        <a:spcBef>
                          <a:spcPts val="0"/>
                        </a:spcBef>
                        <a:spcAft>
                          <a:spcPts val="0"/>
                        </a:spcAft>
                      </a:pPr>
                      <a:r>
                        <a:rPr lang="en-US" sz="1400" kern="1200">
                          <a:solidFill>
                            <a:srgbClr val="000000"/>
                          </a:solidFill>
                          <a:effectLst/>
                          <a:latin typeface="+mn-lt"/>
                          <a:ea typeface="Calibri"/>
                        </a:rPr>
                        <a:t>Referrals</a:t>
                      </a:r>
                      <a:endParaRPr lang="en-US" sz="1400">
                        <a:effectLst/>
                        <a:latin typeface="+mn-lt"/>
                        <a:ea typeface="Calibri"/>
                      </a:endParaRPr>
                    </a:p>
                  </a:txBody>
                  <a:tcPr marL="67310" marR="673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kern="1200" dirty="0">
                          <a:solidFill>
                            <a:srgbClr val="000000"/>
                          </a:solidFill>
                          <a:effectLst/>
                          <a:latin typeface="+mn-lt"/>
                          <a:ea typeface="Calibri"/>
                        </a:rPr>
                        <a:t>Office of Inspector General, Regional Counsel, Social Security Administration</a:t>
                      </a:r>
                      <a:endParaRPr lang="en-US" sz="1400" dirty="0">
                        <a:effectLst/>
                        <a:latin typeface="+mn-lt"/>
                        <a:ea typeface="Calibri"/>
                      </a:endParaRPr>
                    </a:p>
                  </a:txBody>
                  <a:tcPr marL="67310" marR="673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576381">
                <a:tc>
                  <a:txBody>
                    <a:bodyPr/>
                    <a:lstStyle/>
                    <a:p>
                      <a:pPr marL="0" marR="0">
                        <a:spcBef>
                          <a:spcPts val="0"/>
                        </a:spcBef>
                        <a:spcAft>
                          <a:spcPts val="0"/>
                        </a:spcAft>
                      </a:pPr>
                      <a:r>
                        <a:rPr lang="en-US" sz="1400" kern="1200">
                          <a:solidFill>
                            <a:srgbClr val="000000"/>
                          </a:solidFill>
                          <a:effectLst/>
                          <a:latin typeface="+mn-lt"/>
                          <a:ea typeface="Calibri"/>
                        </a:rPr>
                        <a:t>Debt Collection</a:t>
                      </a:r>
                      <a:endParaRPr lang="en-US" sz="1400">
                        <a:effectLst/>
                        <a:latin typeface="+mn-lt"/>
                        <a:ea typeface="Calibri"/>
                      </a:endParaRPr>
                    </a:p>
                  </a:txBody>
                  <a:tcPr marL="67310" marR="673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kern="1200" dirty="0">
                          <a:solidFill>
                            <a:srgbClr val="000000"/>
                          </a:solidFill>
                          <a:effectLst/>
                          <a:latin typeface="+mn-lt"/>
                          <a:ea typeface="Calibri"/>
                        </a:rPr>
                        <a:t>Misuse debts not referred to station finance, request for collection of surety bond, failure to request reissuance</a:t>
                      </a:r>
                      <a:endParaRPr lang="en-US" sz="1400" dirty="0">
                        <a:effectLst/>
                        <a:latin typeface="+mn-lt"/>
                        <a:ea typeface="Calibri"/>
                      </a:endParaRPr>
                    </a:p>
                  </a:txBody>
                  <a:tcPr marL="67310" marR="673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497286">
                <a:tc>
                  <a:txBody>
                    <a:bodyPr/>
                    <a:lstStyle/>
                    <a:p>
                      <a:pPr marL="0" marR="0">
                        <a:spcBef>
                          <a:spcPts val="0"/>
                        </a:spcBef>
                        <a:spcAft>
                          <a:spcPts val="0"/>
                        </a:spcAft>
                      </a:pPr>
                      <a:r>
                        <a:rPr lang="en-US" sz="1400" kern="1200" dirty="0">
                          <a:solidFill>
                            <a:srgbClr val="000000"/>
                          </a:solidFill>
                          <a:effectLst/>
                          <a:latin typeface="+mn-lt"/>
                          <a:ea typeface="Calibri"/>
                        </a:rPr>
                        <a:t>Notification Letters</a:t>
                      </a:r>
                      <a:endParaRPr lang="en-US" sz="1400" dirty="0">
                        <a:effectLst/>
                        <a:latin typeface="+mn-lt"/>
                        <a:ea typeface="Calibri"/>
                      </a:endParaRPr>
                    </a:p>
                  </a:txBody>
                  <a:tcPr marL="67310" marR="673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kern="1200" dirty="0">
                          <a:solidFill>
                            <a:srgbClr val="000000"/>
                          </a:solidFill>
                          <a:effectLst/>
                          <a:latin typeface="+mn-lt"/>
                          <a:ea typeface="Calibri"/>
                        </a:rPr>
                        <a:t>Notification to beneficiary when no fiduciary appointed, misusing fiduciary and successor fiduciary </a:t>
                      </a:r>
                      <a:endParaRPr lang="en-US" sz="1400" dirty="0">
                        <a:effectLst/>
                        <a:latin typeface="+mn-lt"/>
                        <a:ea typeface="Calibri"/>
                      </a:endParaRPr>
                    </a:p>
                  </a:txBody>
                  <a:tcPr marL="67310" marR="673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788421">
                <a:tc>
                  <a:txBody>
                    <a:bodyPr/>
                    <a:lstStyle/>
                    <a:p>
                      <a:pPr marL="0" marR="0">
                        <a:spcBef>
                          <a:spcPts val="0"/>
                        </a:spcBef>
                        <a:spcAft>
                          <a:spcPts val="0"/>
                        </a:spcAft>
                      </a:pPr>
                      <a:r>
                        <a:rPr lang="en-US" sz="1400" kern="1200">
                          <a:solidFill>
                            <a:srgbClr val="000000"/>
                          </a:solidFill>
                          <a:effectLst/>
                          <a:latin typeface="+mn-lt"/>
                          <a:ea typeface="Calibri"/>
                        </a:rPr>
                        <a:t>General Issues</a:t>
                      </a:r>
                      <a:endParaRPr lang="en-US" sz="1400">
                        <a:effectLst/>
                        <a:latin typeface="+mn-lt"/>
                        <a:ea typeface="Calibri"/>
                      </a:endParaRPr>
                    </a:p>
                  </a:txBody>
                  <a:tcPr marL="67310" marR="673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kern="1200" dirty="0">
                          <a:solidFill>
                            <a:srgbClr val="000000"/>
                          </a:solidFill>
                          <a:effectLst/>
                          <a:latin typeface="+mn-lt"/>
                          <a:ea typeface="Calibri"/>
                        </a:rPr>
                        <a:t>BFFS work item is incomplete or inaccurate, investigations not fully completed with all required contacts, required documentation is not in the eFolder for review, not completing the misuse process based on death of beneficiary and/or fiduciary</a:t>
                      </a:r>
                      <a:endParaRPr lang="en-US" sz="1400" dirty="0">
                        <a:effectLst/>
                        <a:latin typeface="+mn-lt"/>
                        <a:ea typeface="Calibri"/>
                      </a:endParaRPr>
                    </a:p>
                  </a:txBody>
                  <a:tcPr marL="67310" marR="673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11"/>
          </p:nvPr>
        </p:nvSpPr>
        <p:spPr>
          <a:xfrm>
            <a:off x="6858000" y="6416675"/>
            <a:ext cx="2133600" cy="365125"/>
          </a:xfrm>
        </p:spPr>
        <p:txBody>
          <a:bodyPr/>
          <a:lstStyle/>
          <a:p>
            <a:pPr>
              <a:defRPr/>
            </a:pPr>
            <a:fld id="{2E9FEA40-B4CE-4271-8BE9-23481DBA746F}" type="slidenum">
              <a:rPr lang="en-US" sz="1200" smtClean="0">
                <a:latin typeface="+mn-lt"/>
              </a:rPr>
              <a:pPr>
                <a:defRPr/>
              </a:pPr>
              <a:t>26</a:t>
            </a:fld>
            <a:endParaRPr lang="en-US" sz="1200" dirty="0">
              <a:latin typeface="+mn-lt"/>
            </a:endParaRPr>
          </a:p>
        </p:txBody>
      </p:sp>
    </p:spTree>
    <p:extLst>
      <p:ext uri="{BB962C8B-B14F-4D97-AF65-F5344CB8AC3E}">
        <p14:creationId xmlns:p14="http://schemas.microsoft.com/office/powerpoint/2010/main" val="339565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76200"/>
            <a:ext cx="8991601" cy="838200"/>
          </a:xfrm>
        </p:spPr>
        <p:txBody>
          <a:bodyPr>
            <a:normAutofit/>
          </a:bodyPr>
          <a:lstStyle/>
          <a:p>
            <a:pPr>
              <a:defRPr/>
            </a:pPr>
            <a:r>
              <a:rPr lang="en-US" sz="3200" b="1" dirty="0">
                <a:solidFill>
                  <a:schemeClr val="tx1"/>
                </a:solidFill>
                <a:latin typeface="+mn-lt"/>
              </a:rPr>
              <a:t>Knowledge Check #4</a:t>
            </a:r>
          </a:p>
        </p:txBody>
      </p:sp>
      <p:pic>
        <p:nvPicPr>
          <p:cNvPr id="9" name="Picture 2" title="Gray Question Mark with white humanlike animation in thought"/>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4000" contrast="-20000"/>
                    </a14:imgEffect>
                  </a14:imgLayer>
                </a14:imgProps>
              </a:ext>
            </a:extLst>
          </a:blip>
          <a:srcRect/>
          <a:stretch>
            <a:fillRect/>
          </a:stretch>
        </p:blipFill>
        <p:spPr bwMode="auto">
          <a:xfrm>
            <a:off x="2857500" y="2971800"/>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79876" name="Content Placeholder 6"/>
          <p:cNvSpPr>
            <a:spLocks noGrp="1"/>
          </p:cNvSpPr>
          <p:nvPr>
            <p:ph idx="1"/>
          </p:nvPr>
        </p:nvSpPr>
        <p:spPr>
          <a:xfrm>
            <a:off x="342900" y="1371600"/>
            <a:ext cx="8458200" cy="1219200"/>
          </a:xfrm>
        </p:spPr>
        <p:txBody>
          <a:bodyPr/>
          <a:lstStyle/>
          <a:p>
            <a:pPr marL="0" indent="0" algn="ctr">
              <a:buFont typeface="Arial" pitchFamily="34" charset="0"/>
              <a:buNone/>
              <a:defRPr/>
            </a:pPr>
            <a:r>
              <a:rPr lang="en-US" altLang="en-US" sz="3200" dirty="0"/>
              <a:t>Who forwards the finding of misuse determination to station finance? </a:t>
            </a:r>
          </a:p>
        </p:txBody>
      </p:sp>
      <p:sp>
        <p:nvSpPr>
          <p:cNvPr id="2" name="Slide Number Placeholder 1"/>
          <p:cNvSpPr>
            <a:spLocks noGrp="1"/>
          </p:cNvSpPr>
          <p:nvPr>
            <p:ph type="sldNum" sz="quarter" idx="12"/>
          </p:nvPr>
        </p:nvSpPr>
        <p:spPr/>
        <p:txBody>
          <a:bodyPr/>
          <a:lstStyle/>
          <a:p>
            <a:fld id="{A8A8DFA0-CC86-4D49-8D6C-D7A31E3C3B74}" type="slidenum">
              <a:rPr lang="en-US" smtClean="0"/>
              <a:t>27</a:t>
            </a:fld>
            <a:endParaRPr lang="en-US" dirty="0"/>
          </a:p>
        </p:txBody>
      </p:sp>
    </p:spTree>
    <p:extLst>
      <p:ext uri="{BB962C8B-B14F-4D97-AF65-F5344CB8AC3E}">
        <p14:creationId xmlns:p14="http://schemas.microsoft.com/office/powerpoint/2010/main" val="3851729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61463" cy="838200"/>
          </a:xfrm>
        </p:spPr>
        <p:txBody>
          <a:bodyPr rtlCol="0">
            <a:noAutofit/>
          </a:bodyPr>
          <a:lstStyle/>
          <a:p>
            <a:pPr eaLnBrk="1" fontAlgn="auto" hangingPunct="1">
              <a:spcAft>
                <a:spcPts val="0"/>
              </a:spcAft>
              <a:defRPr/>
            </a:pPr>
            <a:r>
              <a:rPr lang="en-US" sz="3200" b="1" dirty="0">
                <a:solidFill>
                  <a:schemeClr val="tx1"/>
                </a:solidFill>
                <a:latin typeface="+mn-lt"/>
              </a:rPr>
              <a:t>Knowledge Check #4 Answer</a:t>
            </a:r>
          </a:p>
        </p:txBody>
      </p:sp>
      <p:sp>
        <p:nvSpPr>
          <p:cNvPr id="80899" name="Content Placeholder 2"/>
          <p:cNvSpPr>
            <a:spLocks noGrp="1"/>
          </p:cNvSpPr>
          <p:nvPr>
            <p:ph idx="1"/>
          </p:nvPr>
        </p:nvSpPr>
        <p:spPr>
          <a:xfrm>
            <a:off x="457200" y="2133600"/>
            <a:ext cx="8229600" cy="1676400"/>
          </a:xfrm>
        </p:spPr>
        <p:txBody>
          <a:bodyPr>
            <a:noAutofit/>
          </a:bodyPr>
          <a:lstStyle/>
          <a:p>
            <a:pPr marL="0" lvl="1" indent="0" algn="ctr" eaLnBrk="1" hangingPunct="1">
              <a:buFont typeface="Arial" pitchFamily="34" charset="0"/>
              <a:buNone/>
              <a:defRPr/>
            </a:pPr>
            <a:r>
              <a:rPr lang="en-US" altLang="en-US" sz="3200" dirty="0"/>
              <a:t>The fiduciary hub. In addition, the fiduciary hub sends instructions to finance to establish a debt against the fiduciary.</a:t>
            </a:r>
          </a:p>
        </p:txBody>
      </p:sp>
      <p:sp>
        <p:nvSpPr>
          <p:cNvPr id="3" name="Slide Number Placeholder 2"/>
          <p:cNvSpPr>
            <a:spLocks noGrp="1"/>
          </p:cNvSpPr>
          <p:nvPr>
            <p:ph type="sldNum" sz="quarter" idx="12"/>
          </p:nvPr>
        </p:nvSpPr>
        <p:spPr/>
        <p:txBody>
          <a:bodyPr/>
          <a:lstStyle/>
          <a:p>
            <a:fld id="{A8A8DFA0-CC86-4D49-8D6C-D7A31E3C3B74}" type="slidenum">
              <a:rPr lang="en-US" smtClean="0"/>
              <a:t>28</a:t>
            </a:fld>
            <a:endParaRPr lang="en-US" dirty="0"/>
          </a:p>
        </p:txBody>
      </p:sp>
    </p:spTree>
    <p:extLst>
      <p:ext uri="{BB962C8B-B14F-4D97-AF65-F5344CB8AC3E}">
        <p14:creationId xmlns:p14="http://schemas.microsoft.com/office/powerpoint/2010/main" val="3264940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 b="0" dirty="0">
                <a:solidFill>
                  <a:schemeClr val="accent1">
                    <a:lumMod val="20000"/>
                    <a:lumOff val="80000"/>
                  </a:schemeClr>
                </a:solidFill>
              </a:rPr>
              <a:t>31. </a:t>
            </a:r>
            <a:r>
              <a:rPr lang="en-US" dirty="0"/>
              <a:t>Questions?</a:t>
            </a:r>
          </a:p>
        </p:txBody>
      </p:sp>
      <p:sp>
        <p:nvSpPr>
          <p:cNvPr id="4" name="Content Placeholder 3"/>
          <p:cNvSpPr>
            <a:spLocks noGrp="1"/>
          </p:cNvSpPr>
          <p:nvPr>
            <p:ph sz="half" idx="2"/>
          </p:nvPr>
        </p:nvSpPr>
        <p:spPr/>
        <p:txBody>
          <a:bodyPr>
            <a:normAutofit fontScale="92500" lnSpcReduction="10000"/>
          </a:bodyPr>
          <a:lstStyle/>
          <a:p>
            <a:r>
              <a:rPr lang="en-US" sz="1600" dirty="0"/>
              <a:t>Misuse versus Negligence</a:t>
            </a:r>
          </a:p>
          <a:p>
            <a:r>
              <a:rPr lang="en-US" sz="1600" dirty="0"/>
              <a:t>VA is Negligent</a:t>
            </a:r>
          </a:p>
          <a:p>
            <a:r>
              <a:rPr lang="en-US" sz="1600" dirty="0"/>
              <a:t>Exercising Proper Oversight</a:t>
            </a:r>
          </a:p>
          <a:p>
            <a:r>
              <a:rPr lang="en-US" sz="1600" dirty="0"/>
              <a:t>VA Negligence Reasons</a:t>
            </a:r>
          </a:p>
          <a:p>
            <a:r>
              <a:rPr lang="en-US" sz="1600" dirty="0"/>
              <a:t>VACO Negligence Process</a:t>
            </a:r>
          </a:p>
          <a:p>
            <a:r>
              <a:rPr lang="en-US" sz="1600" dirty="0"/>
              <a:t>Cursory Review</a:t>
            </a:r>
          </a:p>
          <a:p>
            <a:r>
              <a:rPr lang="en-US" sz="1600" dirty="0"/>
              <a:t>Review of Negligence</a:t>
            </a:r>
          </a:p>
          <a:p>
            <a:r>
              <a:rPr lang="en-US" sz="1600" dirty="0"/>
              <a:t>Document Review</a:t>
            </a:r>
          </a:p>
          <a:p>
            <a:r>
              <a:rPr lang="en-US" sz="1600" dirty="0"/>
              <a:t>System Review</a:t>
            </a:r>
          </a:p>
          <a:p>
            <a:r>
              <a:rPr lang="en-US" sz="1600" dirty="0"/>
              <a:t>Misuse Allegation Review</a:t>
            </a:r>
          </a:p>
          <a:p>
            <a:r>
              <a:rPr lang="en-US" sz="1600" dirty="0"/>
              <a:t>Misuse Investigation Review</a:t>
            </a:r>
          </a:p>
          <a:p>
            <a:r>
              <a:rPr lang="en-US" sz="1600" dirty="0"/>
              <a:t>Misuse Determination Review</a:t>
            </a:r>
          </a:p>
          <a:p>
            <a:r>
              <a:rPr lang="en-US" sz="1600" dirty="0"/>
              <a:t>Misuse Reconsiderations</a:t>
            </a:r>
          </a:p>
          <a:p>
            <a:r>
              <a:rPr lang="en-US" sz="1600" dirty="0"/>
              <a:t>Debt Collection Review</a:t>
            </a:r>
          </a:p>
          <a:p>
            <a:r>
              <a:rPr lang="en-US" sz="1600" dirty="0"/>
              <a:t>Reissuance Amount</a:t>
            </a:r>
          </a:p>
          <a:p>
            <a:r>
              <a:rPr lang="en-US" sz="1600" dirty="0"/>
              <a:t>Partial Reissuance</a:t>
            </a:r>
          </a:p>
          <a:p>
            <a:r>
              <a:rPr lang="en-US" sz="1600" dirty="0"/>
              <a:t>Common Misuse Issues</a:t>
            </a:r>
          </a:p>
        </p:txBody>
      </p:sp>
      <p:sp>
        <p:nvSpPr>
          <p:cNvPr id="5" name="Slide Number Placeholder 5"/>
          <p:cNvSpPr txBox="1">
            <a:spLocks/>
          </p:cNvSpPr>
          <p:nvPr/>
        </p:nvSpPr>
        <p:spPr>
          <a:xfrm>
            <a:off x="7924800" y="6248400"/>
            <a:ext cx="2895600" cy="36512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b="1" i="1" dirty="0">
              <a:solidFill>
                <a:srgbClr val="003399"/>
              </a:solidFill>
              <a:effectLst>
                <a:outerShdw blurRad="38100" dist="38100" dir="2700000" algn="tl">
                  <a:srgbClr val="000000">
                    <a:alpha val="43137"/>
                  </a:srgbClr>
                </a:outerShdw>
              </a:effectLst>
              <a:latin typeface="Century Schoolbook" pitchFamily="18" charset="0"/>
            </a:endParaRPr>
          </a:p>
        </p:txBody>
      </p:sp>
      <p:pic>
        <p:nvPicPr>
          <p:cNvPr id="1026" name="Picture 2" descr="C:\Users\CAPGLAUD\AppData\Local\Microsoft\Windows\Temporary Internet Files\Content.IE5\PRYJZ112\Questionmark[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66115" y="1600200"/>
            <a:ext cx="362077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843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83DC-7DDE-4B33-BF4F-242E5985594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034670F-8EA0-4D3A-9B3F-1487AE1CC3B0}"/>
              </a:ext>
            </a:extLst>
          </p:cNvPr>
          <p:cNvSpPr>
            <a:spLocks noGrp="1"/>
          </p:cNvSpPr>
          <p:nvPr>
            <p:ph idx="1"/>
          </p:nvPr>
        </p:nvSpPr>
        <p:spPr/>
        <p:txBody>
          <a:bodyPr>
            <a:normAutofit fontScale="92500"/>
          </a:bodyPr>
          <a:lstStyle/>
          <a:p>
            <a:r>
              <a:rPr lang="en-US" sz="2400" dirty="0"/>
              <a:t>38 USC 6106, </a:t>
            </a:r>
            <a:r>
              <a:rPr lang="en-US" sz="2400" i="1" dirty="0"/>
              <a:t>Misuse of Benefits by Fiduciaries</a:t>
            </a:r>
            <a:endParaRPr lang="en-US" sz="2400" dirty="0"/>
          </a:p>
          <a:p>
            <a:r>
              <a:rPr lang="en-US" sz="2400" dirty="0"/>
              <a:t>38 CFR 13.400, </a:t>
            </a:r>
            <a:r>
              <a:rPr lang="en-US" sz="2400" i="1" dirty="0"/>
              <a:t>Misuse of benefits</a:t>
            </a:r>
            <a:endParaRPr lang="en-US" sz="2400" dirty="0"/>
          </a:p>
          <a:p>
            <a:r>
              <a:rPr lang="en-US" sz="2400" dirty="0"/>
              <a:t>FPM 5, </a:t>
            </a:r>
            <a:r>
              <a:rPr lang="en-US" sz="2400" i="1" dirty="0"/>
              <a:t>Misuse, Negligence, and Reissuance of Benefit Payments</a:t>
            </a:r>
          </a:p>
          <a:p>
            <a:pPr>
              <a:defRPr/>
            </a:pPr>
            <a:r>
              <a:rPr lang="en-US" altLang="en-US" sz="2400" kern="0" dirty="0">
                <a:solidFill>
                  <a:srgbClr val="000000"/>
                </a:solidFill>
                <a:ea typeface="ＭＳ Ｐゴシック"/>
              </a:rPr>
              <a:t>FPG, </a:t>
            </a:r>
            <a:r>
              <a:rPr lang="en-US" altLang="en-US" sz="2400" i="1" kern="0" dirty="0">
                <a:solidFill>
                  <a:srgbClr val="000000"/>
                </a:solidFill>
                <a:ea typeface="ＭＳ Ｐゴシック"/>
              </a:rPr>
              <a:t>Misuse Indicators and Allegation Creation</a:t>
            </a:r>
          </a:p>
          <a:p>
            <a:pPr>
              <a:defRPr/>
            </a:pPr>
            <a:r>
              <a:rPr lang="en-US" altLang="en-US" sz="2400" kern="0" dirty="0">
                <a:solidFill>
                  <a:srgbClr val="000000"/>
                </a:solidFill>
                <a:ea typeface="ＭＳ Ｐゴシック"/>
              </a:rPr>
              <a:t>FPG, </a:t>
            </a:r>
            <a:r>
              <a:rPr lang="en-US" altLang="en-US" sz="2400" i="1" kern="0" dirty="0">
                <a:solidFill>
                  <a:srgbClr val="000000"/>
                </a:solidFill>
                <a:ea typeface="ＭＳ Ｐゴシック"/>
              </a:rPr>
              <a:t>Misuse Allegation</a:t>
            </a:r>
          </a:p>
          <a:p>
            <a:pPr>
              <a:defRPr/>
            </a:pPr>
            <a:r>
              <a:rPr lang="en-US" altLang="en-US" sz="2400" kern="0" dirty="0">
                <a:solidFill>
                  <a:srgbClr val="000000"/>
                </a:solidFill>
                <a:ea typeface="ＭＳ Ｐゴシック"/>
              </a:rPr>
              <a:t>FPG, </a:t>
            </a:r>
            <a:r>
              <a:rPr lang="en-US" altLang="en-US" sz="2400" i="1" kern="0" dirty="0">
                <a:solidFill>
                  <a:srgbClr val="000000"/>
                </a:solidFill>
                <a:ea typeface="ＭＳ Ｐゴシック"/>
              </a:rPr>
              <a:t>Misuse Investigation</a:t>
            </a:r>
          </a:p>
          <a:p>
            <a:pPr>
              <a:defRPr/>
            </a:pPr>
            <a:r>
              <a:rPr lang="en-US" altLang="en-US" sz="2400" kern="0" dirty="0">
                <a:solidFill>
                  <a:srgbClr val="000000"/>
                </a:solidFill>
                <a:ea typeface="ＭＳ Ｐゴシック"/>
              </a:rPr>
              <a:t>FPG, </a:t>
            </a:r>
            <a:r>
              <a:rPr lang="en-US" altLang="en-US" sz="2400" i="1" kern="0" dirty="0">
                <a:solidFill>
                  <a:srgbClr val="000000"/>
                </a:solidFill>
                <a:ea typeface="ＭＳ Ｐゴシック"/>
              </a:rPr>
              <a:t>Misuse Determination</a:t>
            </a:r>
          </a:p>
          <a:p>
            <a:pPr>
              <a:defRPr/>
            </a:pPr>
            <a:r>
              <a:rPr lang="en-US" altLang="en-US" sz="2400" kern="0" dirty="0">
                <a:solidFill>
                  <a:srgbClr val="000000"/>
                </a:solidFill>
                <a:ea typeface="ＭＳ Ｐゴシック"/>
              </a:rPr>
              <a:t>FPG, </a:t>
            </a:r>
            <a:r>
              <a:rPr lang="en-US" altLang="en-US" sz="2400" i="1" kern="0" dirty="0">
                <a:solidFill>
                  <a:srgbClr val="000000"/>
                </a:solidFill>
                <a:ea typeface="ＭＳ Ｐゴシック"/>
              </a:rPr>
              <a:t>Misuse Reconsideration</a:t>
            </a:r>
          </a:p>
          <a:p>
            <a:pPr>
              <a:defRPr/>
            </a:pPr>
            <a:r>
              <a:rPr lang="en-US" altLang="en-US" sz="2400" kern="0" dirty="0">
                <a:solidFill>
                  <a:srgbClr val="000000"/>
                </a:solidFill>
                <a:ea typeface="ＭＳ Ｐゴシック"/>
              </a:rPr>
              <a:t>FPG, </a:t>
            </a:r>
            <a:r>
              <a:rPr lang="en-US" altLang="en-US" sz="2400" i="1" kern="0" dirty="0">
                <a:solidFill>
                  <a:srgbClr val="000000"/>
                </a:solidFill>
                <a:ea typeface="ＭＳ Ｐゴシック"/>
              </a:rPr>
              <a:t>Misuse Debt Creation and Collection</a:t>
            </a:r>
          </a:p>
          <a:p>
            <a:pPr>
              <a:defRPr/>
            </a:pPr>
            <a:r>
              <a:rPr lang="en-US" altLang="en-US" sz="2400" kern="0" dirty="0">
                <a:solidFill>
                  <a:srgbClr val="000000"/>
                </a:solidFill>
                <a:ea typeface="ＭＳ Ｐゴシック"/>
              </a:rPr>
              <a:t>FPG, </a:t>
            </a:r>
            <a:r>
              <a:rPr lang="en-US" altLang="en-US" sz="2400" i="1" kern="0" dirty="0">
                <a:solidFill>
                  <a:srgbClr val="000000"/>
                </a:solidFill>
                <a:ea typeface="ＭＳ Ｐゴシック"/>
              </a:rPr>
              <a:t>Misuse Debt Revision</a:t>
            </a:r>
          </a:p>
          <a:p>
            <a:pPr>
              <a:defRPr/>
            </a:pPr>
            <a:r>
              <a:rPr lang="en-US" altLang="en-US" sz="2400" kern="0" dirty="0">
                <a:solidFill>
                  <a:srgbClr val="000000"/>
                </a:solidFill>
                <a:ea typeface="ＭＳ Ｐゴシック"/>
              </a:rPr>
              <a:t>FPG, </a:t>
            </a:r>
            <a:r>
              <a:rPr lang="en-US" altLang="en-US" sz="2400" i="1" kern="0" dirty="0">
                <a:solidFill>
                  <a:srgbClr val="000000"/>
                </a:solidFill>
                <a:ea typeface="ＭＳ Ｐゴシック"/>
              </a:rPr>
              <a:t>Misuse Benefit Reissuance and Negligence Determinations</a:t>
            </a:r>
            <a:endParaRPr lang="en-US" altLang="en-US" sz="800" i="1" kern="0" dirty="0">
              <a:solidFill>
                <a:srgbClr val="000000"/>
              </a:solidFill>
              <a:ea typeface="ＭＳ Ｐゴシック"/>
            </a:endParaRPr>
          </a:p>
        </p:txBody>
      </p:sp>
      <p:sp>
        <p:nvSpPr>
          <p:cNvPr id="4" name="Slide Number Placeholder 3">
            <a:extLst>
              <a:ext uri="{FF2B5EF4-FFF2-40B4-BE49-F238E27FC236}">
                <a16:creationId xmlns:a16="http://schemas.microsoft.com/office/drawing/2014/main" id="{B0373B79-5F5A-4751-B062-EF85D7D37744}"/>
              </a:ext>
            </a:extLst>
          </p:cNvPr>
          <p:cNvSpPr>
            <a:spLocks noGrp="1"/>
          </p:cNvSpPr>
          <p:nvPr>
            <p:ph type="sldNum" sz="quarter" idx="12"/>
          </p:nvPr>
        </p:nvSpPr>
        <p:spPr/>
        <p:txBody>
          <a:bodyPr/>
          <a:lstStyle/>
          <a:p>
            <a:fld id="{A8A8DFA0-CC86-4D49-8D6C-D7A31E3C3B74}" type="slidenum">
              <a:rPr lang="en-US" smtClean="0"/>
              <a:t>3</a:t>
            </a:fld>
            <a:endParaRPr lang="en-US" dirty="0"/>
          </a:p>
        </p:txBody>
      </p:sp>
    </p:spTree>
    <p:extLst>
      <p:ext uri="{BB962C8B-B14F-4D97-AF65-F5344CB8AC3E}">
        <p14:creationId xmlns:p14="http://schemas.microsoft.com/office/powerpoint/2010/main" val="1390722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TMS Survey and Assessment</a:t>
            </a:r>
          </a:p>
        </p:txBody>
      </p:sp>
      <p:sp>
        <p:nvSpPr>
          <p:cNvPr id="3" name="Content Placeholder 2"/>
          <p:cNvSpPr>
            <a:spLocks noGrp="1"/>
          </p:cNvSpPr>
          <p:nvPr>
            <p:ph idx="1"/>
          </p:nvPr>
        </p:nvSpPr>
        <p:spPr/>
        <p:txBody>
          <a:bodyPr/>
          <a:lstStyle/>
          <a:p>
            <a:r>
              <a:rPr lang="en-US" dirty="0"/>
              <a:t>An assessment and satisfaction survey have been assigned to you in TMS.</a:t>
            </a:r>
          </a:p>
          <a:p>
            <a:r>
              <a:rPr lang="en-US" dirty="0"/>
              <a:t>You should be able to complete the survey and assessment within ten minutes.</a:t>
            </a:r>
          </a:p>
          <a:p>
            <a:r>
              <a:rPr lang="en-US" dirty="0"/>
              <a:t>Be sure to complete the survey and assessment to receive credit for this training.</a:t>
            </a:r>
          </a:p>
        </p:txBody>
      </p:sp>
      <p:sp>
        <p:nvSpPr>
          <p:cNvPr id="4" name="Slide Number Placeholder 3"/>
          <p:cNvSpPr>
            <a:spLocks noGrp="1"/>
          </p:cNvSpPr>
          <p:nvPr>
            <p:ph type="sldNum" sz="quarter" idx="12"/>
          </p:nvPr>
        </p:nvSpPr>
        <p:spPr/>
        <p:txBody>
          <a:bodyPr/>
          <a:lstStyle/>
          <a:p>
            <a:fld id="{31640669-3FD2-4B34-9A2D-584949EF09F8}" type="slidenum">
              <a:rPr lang="en-US" smtClean="0"/>
              <a:pPr/>
              <a:t>30</a:t>
            </a:fld>
            <a:endParaRPr lang="en-US"/>
          </a:p>
        </p:txBody>
      </p:sp>
    </p:spTree>
    <p:extLst>
      <p:ext uri="{BB962C8B-B14F-4D97-AF65-F5344CB8AC3E}">
        <p14:creationId xmlns:p14="http://schemas.microsoft.com/office/powerpoint/2010/main" val="70234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200"/>
            <a:ext cx="8991600" cy="1143000"/>
          </a:xfrm>
        </p:spPr>
        <p:txBody>
          <a:bodyPr rtlCol="0">
            <a:normAutofit/>
          </a:bodyPr>
          <a:lstStyle/>
          <a:p>
            <a:pPr eaLnBrk="1" fontAlgn="auto" hangingPunct="1">
              <a:spcAft>
                <a:spcPts val="0"/>
              </a:spcAft>
              <a:defRPr/>
            </a:pPr>
            <a:r>
              <a:rPr lang="en-US" sz="3200" b="1" dirty="0">
                <a:solidFill>
                  <a:schemeClr val="tx1"/>
                </a:solidFill>
                <a:latin typeface="+mn-lt"/>
              </a:rPr>
              <a:t>Misuse versus Negligence</a:t>
            </a:r>
          </a:p>
        </p:txBody>
      </p:sp>
      <p:sp>
        <p:nvSpPr>
          <p:cNvPr id="7" name="Rectangle 3"/>
          <p:cNvSpPr txBox="1">
            <a:spLocks noChangeArrowheads="1"/>
          </p:cNvSpPr>
          <p:nvPr/>
        </p:nvSpPr>
        <p:spPr bwMode="auto">
          <a:xfrm>
            <a:off x="382588" y="1069975"/>
            <a:ext cx="4114800" cy="5483225"/>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1800">
                <a:solidFill>
                  <a:schemeClr val="tx1"/>
                </a:solidFill>
                <a:latin typeface="+mn-lt"/>
                <a:ea typeface="+mn-ea"/>
              </a:defRPr>
            </a:lvl6pPr>
            <a:lvl7pPr marL="2971800" indent="-228600" algn="l" rtl="0" fontAlgn="base">
              <a:spcBef>
                <a:spcPct val="20000"/>
              </a:spcBef>
              <a:spcAft>
                <a:spcPct val="0"/>
              </a:spcAft>
              <a:buChar char="»"/>
              <a:defRPr sz="1800">
                <a:solidFill>
                  <a:schemeClr val="tx1"/>
                </a:solidFill>
                <a:latin typeface="+mn-lt"/>
                <a:ea typeface="+mn-ea"/>
              </a:defRPr>
            </a:lvl7pPr>
            <a:lvl8pPr marL="3429000" indent="-228600" algn="l" rtl="0" fontAlgn="base">
              <a:spcBef>
                <a:spcPct val="20000"/>
              </a:spcBef>
              <a:spcAft>
                <a:spcPct val="0"/>
              </a:spcAft>
              <a:buChar char="»"/>
              <a:defRPr sz="1800">
                <a:solidFill>
                  <a:schemeClr val="tx1"/>
                </a:solidFill>
                <a:latin typeface="+mn-lt"/>
                <a:ea typeface="+mn-ea"/>
              </a:defRPr>
            </a:lvl8pPr>
            <a:lvl9pPr marL="3886200" indent="-228600" algn="l" rtl="0" fontAlgn="base">
              <a:spcBef>
                <a:spcPct val="20000"/>
              </a:spcBef>
              <a:spcAft>
                <a:spcPct val="0"/>
              </a:spcAft>
              <a:buChar char="»"/>
              <a:defRPr sz="1800">
                <a:solidFill>
                  <a:schemeClr val="tx1"/>
                </a:solidFill>
                <a:latin typeface="+mn-lt"/>
                <a:ea typeface="+mn-ea"/>
              </a:defRPr>
            </a:lvl9pPr>
          </a:lstStyle>
          <a:p>
            <a:pPr marL="0" indent="0" algn="ctr" eaLnBrk="1" hangingPunct="1">
              <a:buFontTx/>
              <a:buNone/>
              <a:defRPr/>
            </a:pPr>
            <a:r>
              <a:rPr lang="en-US" altLang="en-US" sz="2400" b="1" u="sng" kern="0" dirty="0">
                <a:solidFill>
                  <a:srgbClr val="000000"/>
                </a:solidFill>
                <a:ea typeface="ＭＳ Ｐゴシック"/>
              </a:rPr>
              <a:t>Misuse Cases</a:t>
            </a:r>
          </a:p>
          <a:p>
            <a:pPr marL="0" indent="0" algn="ctr" eaLnBrk="1" hangingPunct="1">
              <a:buFontTx/>
              <a:buNone/>
              <a:defRPr/>
            </a:pPr>
            <a:endParaRPr lang="en-US" altLang="en-US" sz="1800" b="1" kern="0" dirty="0">
              <a:solidFill>
                <a:srgbClr val="000000"/>
              </a:solidFill>
              <a:ea typeface="ＭＳ Ｐゴシック"/>
            </a:endParaRPr>
          </a:p>
          <a:p>
            <a:pPr eaLnBrk="1" hangingPunct="1">
              <a:defRPr/>
            </a:pPr>
            <a:r>
              <a:rPr lang="en-US" altLang="en-US" sz="1800" kern="0" dirty="0">
                <a:solidFill>
                  <a:srgbClr val="000000"/>
                </a:solidFill>
                <a:ea typeface="ＭＳ Ｐゴシック"/>
              </a:rPr>
              <a:t>Misuse cases are established and completed by fiduciary hubs.</a:t>
            </a:r>
          </a:p>
          <a:p>
            <a:pPr eaLnBrk="1" hangingPunct="1">
              <a:defRPr/>
            </a:pPr>
            <a:endParaRPr lang="en-US" altLang="en-US" sz="1800" kern="0" dirty="0">
              <a:solidFill>
                <a:srgbClr val="000000"/>
              </a:solidFill>
              <a:ea typeface="ＭＳ Ｐゴシック"/>
            </a:endParaRPr>
          </a:p>
          <a:p>
            <a:pPr eaLnBrk="1" hangingPunct="1">
              <a:defRPr/>
            </a:pPr>
            <a:r>
              <a:rPr lang="en-US" altLang="en-US" sz="1800" kern="0" dirty="0">
                <a:solidFill>
                  <a:srgbClr val="000000"/>
                </a:solidFill>
                <a:ea typeface="ＭＳ Ｐゴシック"/>
              </a:rPr>
              <a:t>Misuse of benefits by a fiduciary occurs in any case in which the fiduciary receives payment of benefits for the use and benefit of a beneficiary and the beneficiary's dependents, if any, and uses any part of such payment for a use other than the use and benefit of the beneficiary or the beneficiary's dependents. “Use and benefit” is considered any expenditure that meets the needs, wants or desires of the beneficiary. </a:t>
            </a:r>
            <a:endParaRPr lang="en-US" altLang="en-US" sz="2000" kern="0" dirty="0">
              <a:solidFill>
                <a:srgbClr val="000000"/>
              </a:solidFill>
              <a:latin typeface="Arial"/>
              <a:ea typeface="ＭＳ Ｐゴシック"/>
            </a:endParaRPr>
          </a:p>
          <a:p>
            <a:pPr marL="0" indent="0" eaLnBrk="1" hangingPunct="1">
              <a:buFontTx/>
              <a:buNone/>
              <a:defRPr/>
            </a:pPr>
            <a:endParaRPr lang="en-US" altLang="en-US" sz="1800" kern="0" dirty="0">
              <a:solidFill>
                <a:srgbClr val="000000"/>
              </a:solidFill>
              <a:latin typeface="Arial"/>
              <a:ea typeface="ＭＳ Ｐゴシック"/>
            </a:endParaRPr>
          </a:p>
          <a:p>
            <a:pPr marL="0" lvl="1" indent="0" eaLnBrk="1" hangingPunct="1">
              <a:buFontTx/>
              <a:buNone/>
              <a:defRPr/>
            </a:pPr>
            <a:endParaRPr lang="en-US" altLang="en-US" sz="1800" kern="0" dirty="0">
              <a:solidFill>
                <a:srgbClr val="000000"/>
              </a:solidFill>
              <a:latin typeface="Arial"/>
              <a:ea typeface="ＭＳ Ｐゴシック"/>
            </a:endParaRPr>
          </a:p>
        </p:txBody>
      </p:sp>
      <p:sp>
        <p:nvSpPr>
          <p:cNvPr id="8" name="Content Placeholder 1"/>
          <p:cNvSpPr txBox="1">
            <a:spLocks/>
          </p:cNvSpPr>
          <p:nvPr/>
        </p:nvSpPr>
        <p:spPr bwMode="auto">
          <a:xfrm>
            <a:off x="4648200" y="1066800"/>
            <a:ext cx="4114800" cy="5486400"/>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1800">
                <a:solidFill>
                  <a:schemeClr val="tx1"/>
                </a:solidFill>
                <a:latin typeface="+mn-lt"/>
                <a:ea typeface="+mn-ea"/>
              </a:defRPr>
            </a:lvl6pPr>
            <a:lvl7pPr marL="2971800" indent="-228600" algn="l" rtl="0" fontAlgn="base">
              <a:spcBef>
                <a:spcPct val="20000"/>
              </a:spcBef>
              <a:spcAft>
                <a:spcPct val="0"/>
              </a:spcAft>
              <a:buChar char="»"/>
              <a:defRPr sz="1800">
                <a:solidFill>
                  <a:schemeClr val="tx1"/>
                </a:solidFill>
                <a:latin typeface="+mn-lt"/>
                <a:ea typeface="+mn-ea"/>
              </a:defRPr>
            </a:lvl7pPr>
            <a:lvl8pPr marL="3429000" indent="-228600" algn="l" rtl="0" fontAlgn="base">
              <a:spcBef>
                <a:spcPct val="20000"/>
              </a:spcBef>
              <a:spcAft>
                <a:spcPct val="0"/>
              </a:spcAft>
              <a:buChar char="»"/>
              <a:defRPr sz="1800">
                <a:solidFill>
                  <a:schemeClr val="tx1"/>
                </a:solidFill>
                <a:latin typeface="+mn-lt"/>
                <a:ea typeface="+mn-ea"/>
              </a:defRPr>
            </a:lvl8pPr>
            <a:lvl9pPr marL="3886200" indent="-228600" algn="l" rtl="0" fontAlgn="base">
              <a:spcBef>
                <a:spcPct val="20000"/>
              </a:spcBef>
              <a:spcAft>
                <a:spcPct val="0"/>
              </a:spcAft>
              <a:buChar char="»"/>
              <a:defRPr sz="1800">
                <a:solidFill>
                  <a:schemeClr val="tx1"/>
                </a:solidFill>
                <a:latin typeface="+mn-lt"/>
                <a:ea typeface="+mn-ea"/>
              </a:defRPr>
            </a:lvl9pPr>
          </a:lstStyle>
          <a:p>
            <a:pPr marL="0" indent="0" algn="ctr" eaLnBrk="1" hangingPunct="1">
              <a:buFontTx/>
              <a:buNone/>
              <a:defRPr/>
            </a:pPr>
            <a:r>
              <a:rPr lang="en-US" altLang="en-US" sz="2400" b="1" u="sng" kern="0" dirty="0">
                <a:solidFill>
                  <a:srgbClr val="000000"/>
                </a:solidFill>
                <a:ea typeface="ＭＳ Ｐゴシック"/>
              </a:rPr>
              <a:t>Negligence Cases</a:t>
            </a:r>
          </a:p>
          <a:p>
            <a:pPr marL="0" indent="0" algn="ctr" eaLnBrk="1" hangingPunct="1">
              <a:buFontTx/>
              <a:buNone/>
              <a:defRPr/>
            </a:pPr>
            <a:endParaRPr lang="en-US" altLang="en-US" sz="1800" b="1" kern="0" dirty="0">
              <a:solidFill>
                <a:srgbClr val="000000"/>
              </a:solidFill>
              <a:ea typeface="ＭＳ Ｐゴシック"/>
            </a:endParaRPr>
          </a:p>
          <a:p>
            <a:pPr eaLnBrk="1" hangingPunct="1">
              <a:defRPr/>
            </a:pPr>
            <a:r>
              <a:rPr lang="en-US" altLang="en-US" sz="1800" kern="0" dirty="0">
                <a:solidFill>
                  <a:srgbClr val="000000"/>
                </a:solidFill>
                <a:ea typeface="ＭＳ Ｐゴシック"/>
              </a:rPr>
              <a:t>Negligence cases are established and completed by P&amp;F Service (VACO) when misuse has been determined and the fiduciary was an individual who served less than 10 beneficiaries during the misuse period and is not an entity.</a:t>
            </a:r>
          </a:p>
          <a:p>
            <a:pPr eaLnBrk="1" hangingPunct="1">
              <a:defRPr/>
            </a:pPr>
            <a:endParaRPr lang="en-US" altLang="en-US" sz="1800" kern="0" dirty="0">
              <a:solidFill>
                <a:srgbClr val="000000"/>
              </a:solidFill>
              <a:ea typeface="ＭＳ Ｐゴシック"/>
            </a:endParaRPr>
          </a:p>
          <a:p>
            <a:pPr eaLnBrk="1" hangingPunct="1">
              <a:defRPr/>
            </a:pPr>
            <a:r>
              <a:rPr lang="en-US" altLang="en-US" sz="1800" kern="0" dirty="0">
                <a:solidFill>
                  <a:srgbClr val="000000"/>
                </a:solidFill>
                <a:ea typeface="ＭＳ Ｐゴシック"/>
              </a:rPr>
              <a:t>Negligence occurs when VA fails to qualify, monitor, or take timely action to prevent misuse. A finding of negligence may result in reissuance of misused benefits when VA negligence is found to have contributed to the misuse.</a:t>
            </a:r>
          </a:p>
          <a:p>
            <a:pPr>
              <a:defRPr/>
            </a:pPr>
            <a:endParaRPr lang="en-US" kern="0" dirty="0">
              <a:solidFill>
                <a:srgbClr val="000000"/>
              </a:solidFill>
              <a:latin typeface="Arial"/>
              <a:ea typeface="ＭＳ Ｐゴシック"/>
            </a:endParaRPr>
          </a:p>
        </p:txBody>
      </p:sp>
      <p:sp>
        <p:nvSpPr>
          <p:cNvPr id="2" name="Slide Number Placeholder 1"/>
          <p:cNvSpPr>
            <a:spLocks noGrp="1"/>
          </p:cNvSpPr>
          <p:nvPr>
            <p:ph type="sldNum" sz="quarter" idx="11"/>
          </p:nvPr>
        </p:nvSpPr>
        <p:spPr>
          <a:xfrm>
            <a:off x="6858000" y="6400800"/>
            <a:ext cx="2133600" cy="365125"/>
          </a:xfrm>
        </p:spPr>
        <p:txBody>
          <a:bodyPr/>
          <a:lstStyle/>
          <a:p>
            <a:pPr>
              <a:defRPr/>
            </a:pPr>
            <a:fld id="{2E9FEA40-B4CE-4271-8BE9-23481DBA746F}" type="slidenum">
              <a:rPr lang="en-US" sz="1200" smtClean="0">
                <a:latin typeface="+mn-lt"/>
              </a:rPr>
              <a:pPr>
                <a:defRPr/>
              </a:pPr>
              <a:t>4</a:t>
            </a:fld>
            <a:endParaRPr lang="en-US" sz="1200" dirty="0">
              <a:latin typeface="+mn-lt"/>
            </a:endParaRPr>
          </a:p>
        </p:txBody>
      </p:sp>
    </p:spTree>
    <p:extLst>
      <p:ext uri="{BB962C8B-B14F-4D97-AF65-F5344CB8AC3E}">
        <p14:creationId xmlns:p14="http://schemas.microsoft.com/office/powerpoint/2010/main" val="62417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0" y="76200"/>
            <a:ext cx="8991600" cy="1143000"/>
          </a:xfrm>
        </p:spPr>
        <p:txBody>
          <a:bodyPr rtlCol="0">
            <a:normAutofit/>
          </a:bodyPr>
          <a:lstStyle/>
          <a:p>
            <a:pPr eaLnBrk="1" fontAlgn="auto" hangingPunct="1">
              <a:spcAft>
                <a:spcPts val="0"/>
              </a:spcAft>
              <a:defRPr/>
            </a:pPr>
            <a:r>
              <a:rPr lang="en-US" sz="3200" b="1" dirty="0">
                <a:solidFill>
                  <a:prstClr val="black"/>
                </a:solidFill>
                <a:latin typeface="+mn-lt"/>
              </a:rPr>
              <a:t>Knowledge Check #1</a:t>
            </a:r>
            <a:endParaRPr lang="en-US" altLang="en-US" sz="3200" b="1" dirty="0">
              <a:solidFill>
                <a:schemeClr val="tx1"/>
              </a:solidFill>
              <a:latin typeface="+mn-lt"/>
            </a:endParaRPr>
          </a:p>
        </p:txBody>
      </p:sp>
      <p:pic>
        <p:nvPicPr>
          <p:cNvPr id="5427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4000" contrast="-20000"/>
                    </a14:imgEffect>
                  </a14:imgLayer>
                </a14:imgProps>
              </a:ext>
              <a:ext uri="{28A0092B-C50C-407E-A947-70E740481C1C}">
                <a14:useLocalDpi xmlns:a14="http://schemas.microsoft.com/office/drawing/2010/main" val="0"/>
              </a:ext>
            </a:extLst>
          </a:blip>
          <a:srcRect/>
          <a:stretch>
            <a:fillRect/>
          </a:stretch>
        </p:blipFill>
        <p:spPr bwMode="auto">
          <a:xfrm>
            <a:off x="2914993" y="2895600"/>
            <a:ext cx="3334333"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8760" y="1219200"/>
            <a:ext cx="8686800" cy="1077218"/>
          </a:xfrm>
          <a:prstGeom prst="rect">
            <a:avLst/>
          </a:prstGeom>
        </p:spPr>
        <p:txBody>
          <a:bodyPr>
            <a:spAutoFit/>
          </a:bodyPr>
          <a:lstStyle/>
          <a:p>
            <a:pPr algn="ctr" eaLnBrk="1" fontAlgn="auto" hangingPunct="1">
              <a:spcBef>
                <a:spcPct val="20000"/>
              </a:spcBef>
              <a:spcAft>
                <a:spcPts val="0"/>
              </a:spcAft>
              <a:defRPr/>
            </a:pPr>
            <a:r>
              <a:rPr lang="en-US" sz="3200" dirty="0">
                <a:solidFill>
                  <a:prstClr val="black"/>
                </a:solidFill>
                <a:latin typeface="+mn-lt"/>
                <a:ea typeface="+mn-ea"/>
                <a:cs typeface="Arial" panose="020B0604020202020204" pitchFamily="34" charset="0"/>
              </a:rPr>
              <a:t>What is the difference between misuse and negligence? </a:t>
            </a:r>
          </a:p>
        </p:txBody>
      </p:sp>
      <p:sp>
        <p:nvSpPr>
          <p:cNvPr id="3" name="Slide Number Placeholder 2"/>
          <p:cNvSpPr>
            <a:spLocks noGrp="1"/>
          </p:cNvSpPr>
          <p:nvPr>
            <p:ph type="sldNum" sz="quarter" idx="11"/>
          </p:nvPr>
        </p:nvSpPr>
        <p:spPr/>
        <p:txBody>
          <a:bodyPr/>
          <a:lstStyle/>
          <a:p>
            <a:pPr>
              <a:defRPr/>
            </a:pPr>
            <a:fld id="{2E9FEA40-B4CE-4271-8BE9-23481DBA746F}" type="slidenum">
              <a:rPr lang="en-US" sz="1200" smtClean="0">
                <a:latin typeface="+mn-lt"/>
              </a:rPr>
              <a:pPr>
                <a:defRPr/>
              </a:pPr>
              <a:t>5</a:t>
            </a:fld>
            <a:endParaRPr lang="en-US" sz="1200" dirty="0">
              <a:latin typeface="+mn-lt"/>
            </a:endParaRPr>
          </a:p>
        </p:txBody>
      </p:sp>
    </p:spTree>
    <p:extLst>
      <p:ext uri="{BB962C8B-B14F-4D97-AF65-F5344CB8AC3E}">
        <p14:creationId xmlns:p14="http://schemas.microsoft.com/office/powerpoint/2010/main" val="353456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0" y="76200"/>
            <a:ext cx="9144000" cy="1143000"/>
          </a:xfrm>
        </p:spPr>
        <p:txBody>
          <a:bodyPr rtlCol="0">
            <a:normAutofit/>
          </a:bodyPr>
          <a:lstStyle/>
          <a:p>
            <a:pPr eaLnBrk="1" fontAlgn="auto" hangingPunct="1">
              <a:spcAft>
                <a:spcPts val="0"/>
              </a:spcAft>
              <a:defRPr/>
            </a:pPr>
            <a:r>
              <a:rPr lang="en-US" sz="3200" b="1" dirty="0">
                <a:solidFill>
                  <a:prstClr val="black"/>
                </a:solidFill>
                <a:latin typeface="+mn-lt"/>
              </a:rPr>
              <a:t>Knowledge Check #1 Answer</a:t>
            </a:r>
            <a:endParaRPr lang="en-US" altLang="en-US" sz="3200" b="1" dirty="0">
              <a:solidFill>
                <a:schemeClr val="tx1"/>
              </a:solidFill>
              <a:latin typeface="+mn-lt"/>
            </a:endParaRPr>
          </a:p>
        </p:txBody>
      </p:sp>
      <p:sp>
        <p:nvSpPr>
          <p:cNvPr id="3" name="Rectangle 2"/>
          <p:cNvSpPr/>
          <p:nvPr/>
        </p:nvSpPr>
        <p:spPr>
          <a:xfrm>
            <a:off x="228600" y="1600200"/>
            <a:ext cx="8610600" cy="3908762"/>
          </a:xfrm>
          <a:prstGeom prst="rect">
            <a:avLst/>
          </a:prstGeom>
        </p:spPr>
        <p:txBody>
          <a:bodyPr wrap="square">
            <a:spAutoFit/>
          </a:bodyPr>
          <a:lstStyle/>
          <a:p>
            <a:pPr marL="0" lvl="1">
              <a:spcBef>
                <a:spcPts val="0"/>
              </a:spcBef>
              <a:defRPr/>
            </a:pPr>
            <a:r>
              <a:rPr lang="en-US" sz="2800" b="1" dirty="0">
                <a:latin typeface="+mn-lt"/>
              </a:rPr>
              <a:t>Misuse </a:t>
            </a:r>
            <a:r>
              <a:rPr lang="en-US" sz="2800" b="1" dirty="0"/>
              <a:t>occurs</a:t>
            </a:r>
            <a:r>
              <a:rPr lang="en-US" sz="2800" b="1" dirty="0">
                <a:latin typeface="+mn-lt"/>
              </a:rPr>
              <a:t> </a:t>
            </a:r>
            <a:r>
              <a:rPr lang="en-US" sz="2800" dirty="0">
                <a:latin typeface="+mn-lt"/>
              </a:rPr>
              <a:t>when the fiduciary uses the beneficiary’s VA funds for his or her own personal gain or benefit not serving the best interest of the beneficiary.</a:t>
            </a:r>
          </a:p>
          <a:p>
            <a:pPr marL="0" lvl="1">
              <a:spcBef>
                <a:spcPts val="0"/>
              </a:spcBef>
              <a:defRPr/>
            </a:pPr>
            <a:endParaRPr lang="en-US" sz="2400" dirty="0">
              <a:latin typeface="+mn-lt"/>
            </a:endParaRPr>
          </a:p>
          <a:p>
            <a:pPr marL="0" lvl="1">
              <a:spcBef>
                <a:spcPts val="0"/>
              </a:spcBef>
              <a:defRPr/>
            </a:pPr>
            <a:r>
              <a:rPr lang="en-US" sz="2800" b="1" dirty="0">
                <a:latin typeface="+mn-lt"/>
              </a:rPr>
              <a:t>Negligence </a:t>
            </a:r>
            <a:r>
              <a:rPr lang="en-US" sz="2800" b="1" dirty="0"/>
              <a:t>occurs</a:t>
            </a:r>
            <a:r>
              <a:rPr lang="en-US" sz="2800" b="1" dirty="0">
                <a:latin typeface="+mn-lt"/>
              </a:rPr>
              <a:t> </a:t>
            </a:r>
            <a:r>
              <a:rPr lang="en-US" sz="2800" dirty="0">
                <a:latin typeface="+mn-lt"/>
              </a:rPr>
              <a:t>when VA fails to qualify, monitor, or take timely action to prevent misuse. A finding of negligence may result in reissuance of misused benefits when VA negligence is found to contribute to the misuse of VA funds.</a:t>
            </a:r>
          </a:p>
        </p:txBody>
      </p:sp>
      <p:sp>
        <p:nvSpPr>
          <p:cNvPr id="2" name="Slide Number Placeholder 1"/>
          <p:cNvSpPr>
            <a:spLocks noGrp="1"/>
          </p:cNvSpPr>
          <p:nvPr>
            <p:ph type="sldNum" sz="quarter" idx="11"/>
          </p:nvPr>
        </p:nvSpPr>
        <p:spPr/>
        <p:txBody>
          <a:bodyPr/>
          <a:lstStyle/>
          <a:p>
            <a:pPr>
              <a:defRPr/>
            </a:pPr>
            <a:fld id="{2E9FEA40-B4CE-4271-8BE9-23481DBA746F}" type="slidenum">
              <a:rPr lang="en-US" sz="1200" smtClean="0">
                <a:latin typeface="+mn-lt"/>
              </a:rPr>
              <a:pPr>
                <a:defRPr/>
              </a:pPr>
              <a:t>6</a:t>
            </a:fld>
            <a:endParaRPr lang="en-US" sz="1200" dirty="0">
              <a:latin typeface="+mn-lt"/>
            </a:endParaRPr>
          </a:p>
        </p:txBody>
      </p:sp>
    </p:spTree>
    <p:extLst>
      <p:ext uri="{BB962C8B-B14F-4D97-AF65-F5344CB8AC3E}">
        <p14:creationId xmlns:p14="http://schemas.microsoft.com/office/powerpoint/2010/main" val="1931530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0" y="0"/>
            <a:ext cx="8991600" cy="1066800"/>
          </a:xfrm>
        </p:spPr>
        <p:txBody>
          <a:bodyPr>
            <a:noAutofit/>
          </a:bodyPr>
          <a:lstStyle/>
          <a:p>
            <a:r>
              <a:rPr lang="en-US" altLang="en-US" sz="3200" b="1" dirty="0">
                <a:ln>
                  <a:noFill/>
                </a:ln>
                <a:solidFill>
                  <a:schemeClr val="tx1"/>
                </a:solidFill>
                <a:latin typeface="+mn-lt"/>
              </a:rPr>
              <a:t>VA is Negligent </a:t>
            </a:r>
          </a:p>
        </p:txBody>
      </p:sp>
      <p:sp>
        <p:nvSpPr>
          <p:cNvPr id="7" name="Rectangle 6"/>
          <p:cNvSpPr/>
          <p:nvPr/>
        </p:nvSpPr>
        <p:spPr>
          <a:xfrm>
            <a:off x="304800" y="1066800"/>
            <a:ext cx="8534400" cy="5732338"/>
          </a:xfrm>
          <a:prstGeom prst="rect">
            <a:avLst/>
          </a:prstGeom>
        </p:spPr>
        <p:txBody>
          <a:bodyPr wrap="square">
            <a:spAutoFit/>
          </a:bodyPr>
          <a:lstStyle/>
          <a:p>
            <a:pPr>
              <a:defRPr/>
            </a:pPr>
            <a:r>
              <a:rPr lang="en-US" sz="2800" dirty="0">
                <a:latin typeface="+mn-lt"/>
              </a:rPr>
              <a:t>In accordance with 38 U.S.C. § 6107, VA is negligent when:</a:t>
            </a:r>
          </a:p>
          <a:p>
            <a:pPr>
              <a:defRPr/>
            </a:pPr>
            <a:endParaRPr lang="en-US" sz="1050" dirty="0"/>
          </a:p>
          <a:p>
            <a:pPr marL="457200" indent="-290513">
              <a:buFont typeface="Arial" panose="020B0604020202020204" pitchFamily="34" charset="0"/>
              <a:buChar char="•"/>
              <a:defRPr/>
            </a:pPr>
            <a:r>
              <a:rPr lang="en-US" sz="2600" dirty="0"/>
              <a:t>VA failed to review a fiduciary's accounting within 60 days of the date on which that accounting is scheduled for review,</a:t>
            </a:r>
          </a:p>
          <a:p>
            <a:pPr marL="457200" indent="-290513">
              <a:buFont typeface="Arial" panose="020B0604020202020204" pitchFamily="34" charset="0"/>
              <a:buChar char="•"/>
              <a:defRPr/>
            </a:pPr>
            <a:r>
              <a:rPr lang="en-US" sz="2600" dirty="0"/>
              <a:t>VA failed to take action within 60 days of the date of notification of misuse allegation,</a:t>
            </a:r>
          </a:p>
          <a:p>
            <a:pPr marL="457200" indent="-290513">
              <a:buFont typeface="Arial" panose="020B0604020202020204" pitchFamily="34" charset="0"/>
              <a:buChar char="•"/>
              <a:defRPr/>
            </a:pPr>
            <a:r>
              <a:rPr lang="en-US" sz="2600" dirty="0"/>
              <a:t>actual negligence is shown, and/or</a:t>
            </a:r>
          </a:p>
          <a:p>
            <a:pPr marL="457200" indent="-290513">
              <a:buFont typeface="Arial" panose="020B0604020202020204" pitchFamily="34" charset="0"/>
              <a:buChar char="•"/>
              <a:defRPr/>
            </a:pPr>
            <a:r>
              <a:rPr lang="en-US" sz="2600" dirty="0"/>
              <a:t>negligence results in misuse if it would not have occurred or continued but for VA’s failure to investigate or monitor the fiduciary.  </a:t>
            </a:r>
          </a:p>
          <a:p>
            <a:pPr marL="742950" lvl="1" indent="-285750">
              <a:buFont typeface="Arial" panose="020B0604020202020204" pitchFamily="34" charset="0"/>
              <a:buChar char="•"/>
              <a:defRPr/>
            </a:pPr>
            <a:endParaRPr lang="en-US" sz="1600" dirty="0"/>
          </a:p>
          <a:p>
            <a:pPr marL="742950" lvl="1" indent="-285750">
              <a:buFont typeface="Arial" panose="020B0604020202020204" pitchFamily="34" charset="0"/>
              <a:buChar char="•"/>
              <a:defRPr/>
            </a:pPr>
            <a:endParaRPr lang="en-US" sz="1800" dirty="0">
              <a:latin typeface="+mn-lt"/>
            </a:endParaRPr>
          </a:p>
          <a:p>
            <a:pPr marL="285750" indent="-285750">
              <a:buFont typeface="Arial" panose="020B0604020202020204" pitchFamily="34" charset="0"/>
              <a:buChar char="•"/>
              <a:defRPr/>
            </a:pPr>
            <a:endParaRPr lang="en-US" sz="1600" dirty="0"/>
          </a:p>
          <a:p>
            <a:pPr marL="285750" indent="-285750">
              <a:buFont typeface="Arial" panose="020B0604020202020204" pitchFamily="34" charset="0"/>
              <a:buChar char="•"/>
              <a:defRPr/>
            </a:pPr>
            <a:endParaRPr lang="en-US" altLang="en-US" sz="1600" kern="0" dirty="0">
              <a:solidFill>
                <a:srgbClr val="000000"/>
              </a:solidFill>
              <a:ea typeface="ＭＳ Ｐゴシック"/>
            </a:endParaRPr>
          </a:p>
        </p:txBody>
      </p:sp>
      <p:sp>
        <p:nvSpPr>
          <p:cNvPr id="2" name="Slide Number Placeholder 1"/>
          <p:cNvSpPr>
            <a:spLocks noGrp="1"/>
          </p:cNvSpPr>
          <p:nvPr>
            <p:ph type="sldNum" sz="quarter" idx="11"/>
          </p:nvPr>
        </p:nvSpPr>
        <p:spPr/>
        <p:txBody>
          <a:bodyPr/>
          <a:lstStyle/>
          <a:p>
            <a:pPr>
              <a:defRPr/>
            </a:pPr>
            <a:fld id="{C474173D-FB8C-45A1-811B-F538A7AD4620}" type="slidenum">
              <a:rPr lang="en-US" sz="1200" smtClean="0">
                <a:latin typeface="+mn-lt"/>
              </a:rPr>
              <a:pPr>
                <a:defRPr/>
              </a:pPr>
              <a:t>7</a:t>
            </a:fld>
            <a:endParaRPr lang="en-US" sz="1200" dirty="0">
              <a:latin typeface="+mn-lt"/>
            </a:endParaRPr>
          </a:p>
        </p:txBody>
      </p:sp>
    </p:spTree>
    <p:extLst>
      <p:ext uri="{BB962C8B-B14F-4D97-AF65-F5344CB8AC3E}">
        <p14:creationId xmlns:p14="http://schemas.microsoft.com/office/powerpoint/2010/main" val="325310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0" y="0"/>
            <a:ext cx="8839200" cy="1066800"/>
          </a:xfrm>
        </p:spPr>
        <p:txBody>
          <a:bodyPr>
            <a:noAutofit/>
          </a:bodyPr>
          <a:lstStyle/>
          <a:p>
            <a:r>
              <a:rPr lang="en-US" altLang="en-US" sz="3200" b="1" dirty="0">
                <a:latin typeface="+mn-lt"/>
              </a:rPr>
              <a:t>Exercising Proper Oversight</a:t>
            </a:r>
            <a:endParaRPr lang="en-US" altLang="en-US" sz="3200" b="1" dirty="0">
              <a:ln>
                <a:noFill/>
              </a:ln>
              <a:solidFill>
                <a:schemeClr val="tx1"/>
              </a:solidFill>
              <a:latin typeface="+mn-lt"/>
            </a:endParaRPr>
          </a:p>
        </p:txBody>
      </p:sp>
      <p:sp>
        <p:nvSpPr>
          <p:cNvPr id="7" name="Rectangle 6"/>
          <p:cNvSpPr/>
          <p:nvPr/>
        </p:nvSpPr>
        <p:spPr>
          <a:xfrm>
            <a:off x="228600" y="1209065"/>
            <a:ext cx="8686800" cy="6563335"/>
          </a:xfrm>
          <a:prstGeom prst="rect">
            <a:avLst/>
          </a:prstGeom>
        </p:spPr>
        <p:txBody>
          <a:bodyPr wrap="square">
            <a:spAutoFit/>
          </a:bodyPr>
          <a:lstStyle/>
          <a:p>
            <a:pPr indent="1">
              <a:defRPr/>
            </a:pPr>
            <a:r>
              <a:rPr lang="en-US" sz="2800" dirty="0"/>
              <a:t>Failing to follow procedures constitutes failing to exercise proper oversight, which includes failure to:</a:t>
            </a:r>
          </a:p>
          <a:p>
            <a:pPr>
              <a:defRPr/>
            </a:pPr>
            <a:endParaRPr lang="en-US" sz="1050" dirty="0"/>
          </a:p>
          <a:p>
            <a:pPr marL="457200" indent="-457200">
              <a:buFont typeface="Arial" panose="020B0604020202020204" pitchFamily="34" charset="0"/>
              <a:buChar char="•"/>
              <a:defRPr/>
            </a:pPr>
            <a:r>
              <a:rPr lang="en-US" sz="2600" dirty="0"/>
              <a:t>complete a face-to-face interview at time of initial appointment,</a:t>
            </a:r>
          </a:p>
          <a:p>
            <a:pPr marL="457200" indent="-457200">
              <a:buFont typeface="Arial" panose="020B0604020202020204" pitchFamily="34" charset="0"/>
              <a:buChar char="•"/>
              <a:defRPr/>
            </a:pPr>
            <a:r>
              <a:rPr lang="en-US" sz="2600" dirty="0"/>
              <a:t>secure protection for funds under management,</a:t>
            </a:r>
          </a:p>
          <a:p>
            <a:pPr marL="457200" indent="-457200">
              <a:buFont typeface="Arial" panose="020B0604020202020204" pitchFamily="34" charset="0"/>
              <a:buChar char="•"/>
              <a:defRPr/>
            </a:pPr>
            <a:r>
              <a:rPr lang="en-US" sz="2600" dirty="0"/>
              <a:t>require an accounting, as appropriate,</a:t>
            </a:r>
          </a:p>
          <a:p>
            <a:pPr marL="457200" indent="-457200">
              <a:buFont typeface="Arial" panose="020B0604020202020204" pitchFamily="34" charset="0"/>
              <a:buChar char="•"/>
              <a:defRPr/>
            </a:pPr>
            <a:r>
              <a:rPr lang="en-US" sz="2600" dirty="0"/>
              <a:t>complete field examinations timely,</a:t>
            </a:r>
          </a:p>
          <a:p>
            <a:pPr marL="457200" indent="-457200">
              <a:buFont typeface="Arial" panose="020B0604020202020204" pitchFamily="34" charset="0"/>
              <a:buChar char="•"/>
              <a:defRPr/>
            </a:pPr>
            <a:r>
              <a:rPr lang="en-US" sz="2600" dirty="0"/>
              <a:t>complete credit and criminal background checks appropriately, </a:t>
            </a:r>
          </a:p>
          <a:p>
            <a:pPr marL="457200" indent="-457200">
              <a:buFont typeface="Arial" panose="020B0604020202020204" pitchFamily="34" charset="0"/>
              <a:buChar char="•"/>
              <a:defRPr/>
            </a:pPr>
            <a:r>
              <a:rPr lang="en-US" sz="2600" dirty="0"/>
              <a:t>replace a fiduciary when an accounting becomes seriously delinquent, and/or</a:t>
            </a:r>
          </a:p>
          <a:p>
            <a:pPr marL="457200" indent="-457200">
              <a:buFont typeface="Arial" panose="020B0604020202020204" pitchFamily="34" charset="0"/>
              <a:buChar char="•"/>
              <a:defRPr/>
            </a:pPr>
            <a:r>
              <a:rPr lang="en-US" sz="2600" dirty="0"/>
              <a:t>replace a fiduciary for all beneficiaries served when misuse is determined for one beneficiary.</a:t>
            </a:r>
          </a:p>
          <a:p>
            <a:pPr indent="1">
              <a:defRPr/>
            </a:pPr>
            <a:endParaRPr lang="en-US" dirty="0"/>
          </a:p>
          <a:p>
            <a:pPr marL="742950" lvl="1" indent="-285750">
              <a:buFont typeface="Arial" panose="020B0604020202020204" pitchFamily="34" charset="0"/>
              <a:buChar char="•"/>
              <a:defRPr/>
            </a:pPr>
            <a:endParaRPr lang="en-US" sz="1800" dirty="0">
              <a:latin typeface="+mn-lt"/>
            </a:endParaRPr>
          </a:p>
          <a:p>
            <a:pPr marL="285750" indent="-285750">
              <a:buFont typeface="Arial" panose="020B0604020202020204" pitchFamily="34" charset="0"/>
              <a:buChar char="•"/>
              <a:defRPr/>
            </a:pPr>
            <a:endParaRPr lang="en-US" sz="1600" dirty="0"/>
          </a:p>
          <a:p>
            <a:pPr marL="285750" indent="-285750">
              <a:buFont typeface="Arial" panose="020B0604020202020204" pitchFamily="34" charset="0"/>
              <a:buChar char="•"/>
              <a:defRPr/>
            </a:pPr>
            <a:endParaRPr lang="en-US" altLang="en-US" sz="1600" kern="0" dirty="0">
              <a:solidFill>
                <a:srgbClr val="000000"/>
              </a:solidFill>
              <a:ea typeface="ＭＳ Ｐゴシック"/>
            </a:endParaRPr>
          </a:p>
        </p:txBody>
      </p:sp>
      <p:sp>
        <p:nvSpPr>
          <p:cNvPr id="2" name="Slide Number Placeholder 1"/>
          <p:cNvSpPr>
            <a:spLocks noGrp="1"/>
          </p:cNvSpPr>
          <p:nvPr>
            <p:ph type="sldNum" sz="quarter" idx="11"/>
          </p:nvPr>
        </p:nvSpPr>
        <p:spPr/>
        <p:txBody>
          <a:bodyPr/>
          <a:lstStyle/>
          <a:p>
            <a:pPr>
              <a:defRPr/>
            </a:pPr>
            <a:fld id="{C474173D-FB8C-45A1-811B-F538A7AD4620}" type="slidenum">
              <a:rPr lang="en-US" sz="1200" smtClean="0">
                <a:latin typeface="+mn-lt"/>
              </a:rPr>
              <a:pPr>
                <a:defRPr/>
              </a:pPr>
              <a:t>8</a:t>
            </a:fld>
            <a:endParaRPr lang="en-US" sz="1200" dirty="0">
              <a:latin typeface="+mn-lt"/>
            </a:endParaRPr>
          </a:p>
        </p:txBody>
      </p:sp>
    </p:spTree>
    <p:extLst>
      <p:ext uri="{BB962C8B-B14F-4D97-AF65-F5344CB8AC3E}">
        <p14:creationId xmlns:p14="http://schemas.microsoft.com/office/powerpoint/2010/main" val="255994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1143000"/>
          </a:xfrm>
        </p:spPr>
        <p:txBody>
          <a:bodyPr rtlCol="0">
            <a:normAutofit/>
          </a:bodyPr>
          <a:lstStyle/>
          <a:p>
            <a:pPr eaLnBrk="1" fontAlgn="auto" hangingPunct="1">
              <a:spcAft>
                <a:spcPts val="0"/>
              </a:spcAft>
              <a:defRPr/>
            </a:pPr>
            <a:r>
              <a:rPr lang="en-US" sz="3200" b="1" dirty="0">
                <a:solidFill>
                  <a:schemeClr val="tx1"/>
                </a:solidFill>
                <a:latin typeface="+mn-lt"/>
              </a:rPr>
              <a:t>VA Negligence Reasons</a:t>
            </a:r>
          </a:p>
        </p:txBody>
      </p:sp>
      <p:graphicFrame>
        <p:nvGraphicFramePr>
          <p:cNvPr id="3" name="Table 2"/>
          <p:cNvGraphicFramePr>
            <a:graphicFrameLocks noGrp="1"/>
          </p:cNvGraphicFramePr>
          <p:nvPr>
            <p:extLst>
              <p:ext uri="{D42A27DB-BD31-4B8C-83A1-F6EECF244321}">
                <p14:modId xmlns:p14="http://schemas.microsoft.com/office/powerpoint/2010/main" val="4054882427"/>
              </p:ext>
            </p:extLst>
          </p:nvPr>
        </p:nvGraphicFramePr>
        <p:xfrm>
          <a:off x="457200" y="1447800"/>
          <a:ext cx="8153400" cy="4308225"/>
        </p:xfrm>
        <a:graphic>
          <a:graphicData uri="http://schemas.openxmlformats.org/drawingml/2006/table">
            <a:tbl>
              <a:tblPr firstRow="1" bandRow="1"/>
              <a:tblGrid>
                <a:gridCol w="3411406">
                  <a:extLst>
                    <a:ext uri="{9D8B030D-6E8A-4147-A177-3AD203B41FA5}">
                      <a16:colId xmlns:a16="http://schemas.microsoft.com/office/drawing/2014/main" val="20000"/>
                    </a:ext>
                  </a:extLst>
                </a:gridCol>
                <a:gridCol w="4741994">
                  <a:extLst>
                    <a:ext uri="{9D8B030D-6E8A-4147-A177-3AD203B41FA5}">
                      <a16:colId xmlns:a16="http://schemas.microsoft.com/office/drawing/2014/main" val="20001"/>
                    </a:ext>
                  </a:extLst>
                </a:gridCol>
              </a:tblGrid>
              <a:tr h="515672">
                <a:tc>
                  <a:txBody>
                    <a:bodyPr/>
                    <a:lstStyle/>
                    <a:p>
                      <a:pPr marL="0" marR="0">
                        <a:spcBef>
                          <a:spcPts val="0"/>
                        </a:spcBef>
                        <a:spcAft>
                          <a:spcPts val="0"/>
                        </a:spcAft>
                      </a:pPr>
                      <a:r>
                        <a:rPr lang="en-US" sz="1600" b="1" kern="1200" dirty="0">
                          <a:solidFill>
                            <a:srgbClr val="000000"/>
                          </a:solidFill>
                          <a:effectLst/>
                          <a:latin typeface="+mn-lt"/>
                          <a:ea typeface="Times New Roman"/>
                          <a:cs typeface="Arial" panose="020B0604020202020204" pitchFamily="34" charset="0"/>
                        </a:rPr>
                        <a:t>If the following…</a:t>
                      </a:r>
                      <a:endParaRPr lang="en-US" sz="1600" dirty="0">
                        <a:effectLst/>
                        <a:latin typeface="+mn-lt"/>
                        <a:ea typeface="Calibri"/>
                        <a:cs typeface="Arial" panose="020B0604020202020204" pitchFamily="34" charset="0"/>
                      </a:endParaRPr>
                    </a:p>
                  </a:txBody>
                  <a:tcPr marL="87201" marR="87201" marT="43600" marB="436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0" marR="0">
                        <a:spcBef>
                          <a:spcPts val="0"/>
                        </a:spcBef>
                        <a:spcAft>
                          <a:spcPts val="0"/>
                        </a:spcAft>
                      </a:pPr>
                      <a:r>
                        <a:rPr lang="en-US" sz="1600" b="1" kern="1200" dirty="0">
                          <a:solidFill>
                            <a:srgbClr val="000000"/>
                          </a:solidFill>
                          <a:effectLst/>
                          <a:latin typeface="+mn-lt"/>
                          <a:ea typeface="Times New Roman"/>
                          <a:cs typeface="Arial" panose="020B0604020202020204" pitchFamily="34" charset="0"/>
                        </a:rPr>
                        <a:t>VA is negligent when…</a:t>
                      </a:r>
                      <a:endParaRPr lang="en-US" sz="1600" dirty="0">
                        <a:effectLst/>
                        <a:latin typeface="+mn-lt"/>
                        <a:ea typeface="Calibri"/>
                        <a:cs typeface="Arial" panose="020B0604020202020204" pitchFamily="34" charset="0"/>
                      </a:endParaRPr>
                    </a:p>
                  </a:txBody>
                  <a:tcPr marL="87201" marR="87201" marT="43600" marB="436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10000"/>
                  </a:ext>
                </a:extLst>
              </a:tr>
              <a:tr h="551128">
                <a:tc>
                  <a:txBody>
                    <a:bodyPr/>
                    <a:lstStyle/>
                    <a:p>
                      <a:pPr marL="347345" marR="0" indent="-347345">
                        <a:spcBef>
                          <a:spcPts val="0"/>
                        </a:spcBef>
                        <a:spcAft>
                          <a:spcPts val="0"/>
                        </a:spcAft>
                      </a:pPr>
                      <a:r>
                        <a:rPr lang="en-US" sz="1400" kern="1200" dirty="0">
                          <a:solidFill>
                            <a:srgbClr val="000000"/>
                          </a:solidFill>
                          <a:effectLst/>
                          <a:latin typeface="+mn-lt"/>
                          <a:ea typeface="Times New Roman"/>
                          <a:cs typeface="Arial" panose="020B0604020202020204" pitchFamily="34" charset="0"/>
                        </a:rPr>
                        <a:t>Fiduciary is appointed</a:t>
                      </a:r>
                      <a:endParaRPr lang="en-US" sz="1400" dirty="0">
                        <a:effectLst/>
                        <a:latin typeface="+mn-lt"/>
                        <a:ea typeface="Calibri"/>
                        <a:cs typeface="Arial" panose="020B0604020202020204" pitchFamily="34" charset="0"/>
                      </a:endParaRPr>
                    </a:p>
                  </a:txBody>
                  <a:tcPr marL="87201" marR="87201" marT="43600" marB="436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kern="1200" dirty="0">
                          <a:solidFill>
                            <a:srgbClr val="000000"/>
                          </a:solidFill>
                          <a:effectLst/>
                          <a:latin typeface="+mn-lt"/>
                          <a:ea typeface="Times New Roman"/>
                          <a:cs typeface="Arial" panose="020B0604020202020204" pitchFamily="34" charset="0"/>
                        </a:rPr>
                        <a:t>Fiduciary is not properly qualified or instructed.  </a:t>
                      </a:r>
                      <a:endParaRPr lang="en-US" sz="1400" dirty="0">
                        <a:effectLst/>
                        <a:latin typeface="+mn-lt"/>
                        <a:ea typeface="Calibri"/>
                        <a:cs typeface="Arial" panose="020B0604020202020204" pitchFamily="34" charset="0"/>
                      </a:endParaRPr>
                    </a:p>
                  </a:txBody>
                  <a:tcPr marL="87201" marR="87201" marT="43600" marB="436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685800">
                <a:tc>
                  <a:txBody>
                    <a:bodyPr/>
                    <a:lstStyle/>
                    <a:p>
                      <a:pPr marL="0" marR="0">
                        <a:spcBef>
                          <a:spcPts val="0"/>
                        </a:spcBef>
                        <a:spcAft>
                          <a:spcPts val="0"/>
                        </a:spcAft>
                      </a:pPr>
                      <a:r>
                        <a:rPr lang="en-US" sz="1400" kern="1200" dirty="0">
                          <a:solidFill>
                            <a:srgbClr val="000000"/>
                          </a:solidFill>
                          <a:effectLst/>
                          <a:latin typeface="+mn-lt"/>
                          <a:ea typeface="Times New Roman"/>
                          <a:cs typeface="Arial" panose="020B0604020202020204" pitchFamily="34" charset="0"/>
                        </a:rPr>
                        <a:t>Retroactive payment or VA funds under management exceed $10,000</a:t>
                      </a:r>
                      <a:endParaRPr lang="en-US" sz="1400" dirty="0">
                        <a:effectLst/>
                        <a:latin typeface="+mn-lt"/>
                        <a:ea typeface="Calibri"/>
                        <a:cs typeface="Arial" panose="020B0604020202020204" pitchFamily="34" charset="0"/>
                      </a:endParaRPr>
                    </a:p>
                  </a:txBody>
                  <a:tcPr marL="87201" marR="87201" marT="43600" marB="436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kern="1200" dirty="0">
                          <a:solidFill>
                            <a:srgbClr val="000000"/>
                          </a:solidFill>
                          <a:effectLst/>
                          <a:latin typeface="+mn-lt"/>
                          <a:ea typeface="Times New Roman"/>
                          <a:cs typeface="Arial" panose="020B0604020202020204" pitchFamily="34" charset="0"/>
                        </a:rPr>
                        <a:t>An accounting is not established.  </a:t>
                      </a:r>
                      <a:endParaRPr lang="en-US" sz="1400" dirty="0">
                        <a:effectLst/>
                        <a:latin typeface="+mn-lt"/>
                        <a:ea typeface="Calibri"/>
                        <a:cs typeface="Arial" panose="020B0604020202020204" pitchFamily="34" charset="0"/>
                      </a:endParaRPr>
                    </a:p>
                  </a:txBody>
                  <a:tcPr marL="87201" marR="87201" marT="43600" marB="436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685800">
                <a:tc>
                  <a:txBody>
                    <a:bodyPr/>
                    <a:lstStyle/>
                    <a:p>
                      <a:pPr marL="0" marR="0">
                        <a:spcBef>
                          <a:spcPts val="0"/>
                        </a:spcBef>
                        <a:spcAft>
                          <a:spcPts val="0"/>
                        </a:spcAft>
                      </a:pPr>
                      <a:r>
                        <a:rPr lang="en-US" sz="1400" kern="1200" dirty="0">
                          <a:solidFill>
                            <a:srgbClr val="000000"/>
                          </a:solidFill>
                          <a:effectLst/>
                          <a:latin typeface="+mn-lt"/>
                          <a:ea typeface="Times New Roman"/>
                          <a:cs typeface="Arial" panose="020B0604020202020204" pitchFamily="34" charset="0"/>
                        </a:rPr>
                        <a:t>VA funds under management protection is required</a:t>
                      </a:r>
                      <a:endParaRPr lang="en-US" sz="1400" dirty="0">
                        <a:effectLst/>
                        <a:latin typeface="+mn-lt"/>
                        <a:ea typeface="Calibri"/>
                        <a:cs typeface="Arial" panose="020B0604020202020204" pitchFamily="34" charset="0"/>
                      </a:endParaRPr>
                    </a:p>
                  </a:txBody>
                  <a:tcPr marL="87201" marR="87201" marT="43600" marB="436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kern="1200" dirty="0">
                          <a:solidFill>
                            <a:srgbClr val="000000"/>
                          </a:solidFill>
                          <a:effectLst/>
                          <a:latin typeface="+mn-lt"/>
                          <a:ea typeface="Times New Roman"/>
                          <a:cs typeface="Arial" panose="020B0604020202020204" pitchFamily="34" charset="0"/>
                        </a:rPr>
                        <a:t>A withdrawal agreement or surety bond is not secured.</a:t>
                      </a:r>
                      <a:endParaRPr lang="en-US" sz="1400" dirty="0">
                        <a:effectLst/>
                        <a:latin typeface="+mn-lt"/>
                        <a:ea typeface="Calibri"/>
                        <a:cs typeface="Arial" panose="020B0604020202020204" pitchFamily="34" charset="0"/>
                      </a:endParaRPr>
                    </a:p>
                  </a:txBody>
                  <a:tcPr marL="87201" marR="87201" marT="43600" marB="436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609600">
                <a:tc>
                  <a:txBody>
                    <a:bodyPr/>
                    <a:lstStyle/>
                    <a:p>
                      <a:pPr marL="0" marR="0">
                        <a:spcBef>
                          <a:spcPts val="0"/>
                        </a:spcBef>
                        <a:spcAft>
                          <a:spcPts val="0"/>
                        </a:spcAft>
                      </a:pPr>
                      <a:r>
                        <a:rPr lang="en-US" sz="1400" kern="1200" dirty="0">
                          <a:solidFill>
                            <a:srgbClr val="000000"/>
                          </a:solidFill>
                          <a:effectLst/>
                          <a:latin typeface="+mn-lt"/>
                          <a:ea typeface="Times New Roman"/>
                          <a:cs typeface="Arial" panose="020B0604020202020204" pitchFamily="34" charset="0"/>
                        </a:rPr>
                        <a:t>Follow-up field examination is required </a:t>
                      </a:r>
                      <a:endParaRPr lang="en-US" sz="1400" dirty="0">
                        <a:effectLst/>
                        <a:latin typeface="+mn-lt"/>
                        <a:ea typeface="Calibri"/>
                        <a:cs typeface="Arial" panose="020B0604020202020204" pitchFamily="34" charset="0"/>
                      </a:endParaRPr>
                    </a:p>
                  </a:txBody>
                  <a:tcPr marL="87201" marR="87201" marT="43600" marB="436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kern="1200" dirty="0">
                          <a:solidFill>
                            <a:srgbClr val="000000"/>
                          </a:solidFill>
                          <a:effectLst/>
                          <a:latin typeface="+mn-lt"/>
                          <a:ea typeface="Times New Roman"/>
                          <a:cs typeface="Arial" panose="020B0604020202020204" pitchFamily="34" charset="0"/>
                        </a:rPr>
                        <a:t>Field examination is untimely or not conducted within 120 days of scheduled date.</a:t>
                      </a:r>
                      <a:endParaRPr lang="en-US" sz="1400" dirty="0">
                        <a:effectLst/>
                        <a:latin typeface="+mn-lt"/>
                        <a:ea typeface="Calibri"/>
                        <a:cs typeface="Arial" panose="020B0604020202020204" pitchFamily="34" charset="0"/>
                      </a:endParaRPr>
                    </a:p>
                  </a:txBody>
                  <a:tcPr marL="87201" marR="87201" marT="43600" marB="436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609600">
                <a:tc>
                  <a:txBody>
                    <a:bodyPr/>
                    <a:lstStyle/>
                    <a:p>
                      <a:pPr marL="0" marR="0">
                        <a:spcBef>
                          <a:spcPts val="0"/>
                        </a:spcBef>
                        <a:spcAft>
                          <a:spcPts val="0"/>
                        </a:spcAft>
                      </a:pPr>
                      <a:r>
                        <a:rPr lang="en-US" sz="1400" kern="1200" dirty="0">
                          <a:solidFill>
                            <a:srgbClr val="000000"/>
                          </a:solidFill>
                          <a:effectLst/>
                          <a:latin typeface="+mn-lt"/>
                          <a:ea typeface="Times New Roman"/>
                          <a:cs typeface="Arial" panose="020B0604020202020204" pitchFamily="34" charset="0"/>
                        </a:rPr>
                        <a:t>An accounting is seriously delinquent  </a:t>
                      </a:r>
                    </a:p>
                    <a:p>
                      <a:pPr marL="0" marR="0">
                        <a:spcBef>
                          <a:spcPts val="0"/>
                        </a:spcBef>
                        <a:spcAft>
                          <a:spcPts val="0"/>
                        </a:spcAft>
                      </a:pPr>
                      <a:r>
                        <a:rPr lang="en-US" sz="1400" kern="1200" dirty="0">
                          <a:solidFill>
                            <a:srgbClr val="000000"/>
                          </a:solidFill>
                          <a:effectLst/>
                          <a:latin typeface="+mn-lt"/>
                          <a:ea typeface="Times New Roman"/>
                          <a:cs typeface="Arial" panose="020B0604020202020204" pitchFamily="34" charset="0"/>
                        </a:rPr>
                        <a:t>( &gt;120 Days )</a:t>
                      </a:r>
                      <a:endParaRPr lang="en-US" sz="1400" dirty="0">
                        <a:effectLst/>
                        <a:latin typeface="+mn-lt"/>
                        <a:ea typeface="Calibri"/>
                        <a:cs typeface="Arial" panose="020B0604020202020204" pitchFamily="34" charset="0"/>
                      </a:endParaRPr>
                    </a:p>
                  </a:txBody>
                  <a:tcPr marL="87201" marR="87201" marT="43600" marB="436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kern="1200" dirty="0">
                          <a:solidFill>
                            <a:srgbClr val="000000"/>
                          </a:solidFill>
                          <a:effectLst/>
                          <a:latin typeface="+mn-lt"/>
                          <a:ea typeface="Times New Roman"/>
                          <a:cs typeface="Arial" panose="020B0604020202020204" pitchFamily="34" charset="0"/>
                        </a:rPr>
                        <a:t>Fiduciary is not timely replaced.</a:t>
                      </a:r>
                      <a:endParaRPr lang="en-US" sz="1400" dirty="0">
                        <a:effectLst/>
                        <a:latin typeface="+mn-lt"/>
                        <a:ea typeface="Calibri"/>
                        <a:cs typeface="Arial" panose="020B0604020202020204" pitchFamily="34" charset="0"/>
                      </a:endParaRPr>
                    </a:p>
                  </a:txBody>
                  <a:tcPr marL="87201" marR="87201" marT="43600" marB="436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650625">
                <a:tc>
                  <a:txBody>
                    <a:bodyPr/>
                    <a:lstStyle/>
                    <a:p>
                      <a:pPr marL="0" marR="0">
                        <a:spcBef>
                          <a:spcPts val="0"/>
                        </a:spcBef>
                        <a:spcAft>
                          <a:spcPts val="0"/>
                        </a:spcAft>
                      </a:pPr>
                      <a:r>
                        <a:rPr lang="en-US" sz="1400" kern="1200">
                          <a:solidFill>
                            <a:srgbClr val="000000"/>
                          </a:solidFill>
                          <a:effectLst/>
                          <a:latin typeface="+mn-lt"/>
                          <a:ea typeface="Times New Roman"/>
                          <a:cs typeface="Arial" panose="020B0604020202020204" pitchFamily="34" charset="0"/>
                        </a:rPr>
                        <a:t>Misuse allegation received</a:t>
                      </a:r>
                      <a:endParaRPr lang="en-US" sz="1400">
                        <a:effectLst/>
                        <a:latin typeface="+mn-lt"/>
                        <a:ea typeface="Calibri"/>
                        <a:cs typeface="Arial" panose="020B0604020202020204" pitchFamily="34" charset="0"/>
                      </a:endParaRPr>
                    </a:p>
                  </a:txBody>
                  <a:tcPr marL="87201" marR="87201" marT="43600" marB="436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kern="1200" dirty="0">
                          <a:solidFill>
                            <a:srgbClr val="000000"/>
                          </a:solidFill>
                          <a:effectLst/>
                          <a:latin typeface="+mn-lt"/>
                          <a:ea typeface="Times New Roman"/>
                          <a:cs typeface="Arial" panose="020B0604020202020204" pitchFamily="34" charset="0"/>
                        </a:rPr>
                        <a:t>An investigation and removal of fiduciary exceeds 60 days.  </a:t>
                      </a:r>
                      <a:endParaRPr lang="en-US" sz="1400" dirty="0">
                        <a:effectLst/>
                        <a:latin typeface="+mn-lt"/>
                        <a:ea typeface="Calibri"/>
                        <a:cs typeface="Arial" panose="020B0604020202020204" pitchFamily="34" charset="0"/>
                      </a:endParaRPr>
                    </a:p>
                  </a:txBody>
                  <a:tcPr marL="87201" marR="87201" marT="43600" marB="436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1"/>
          </p:nvPr>
        </p:nvSpPr>
        <p:spPr/>
        <p:txBody>
          <a:bodyPr/>
          <a:lstStyle/>
          <a:p>
            <a:pPr>
              <a:defRPr/>
            </a:pPr>
            <a:fld id="{2E9FEA40-B4CE-4271-8BE9-23481DBA746F}" type="slidenum">
              <a:rPr lang="en-US" sz="1200" smtClean="0">
                <a:latin typeface="+mn-lt"/>
              </a:rPr>
              <a:pPr>
                <a:defRPr/>
              </a:pPr>
              <a:t>9</a:t>
            </a:fld>
            <a:endParaRPr lang="en-US" sz="1200" dirty="0">
              <a:latin typeface="+mn-lt"/>
            </a:endParaRPr>
          </a:p>
        </p:txBody>
      </p:sp>
    </p:spTree>
    <p:extLst>
      <p:ext uri="{BB962C8B-B14F-4D97-AF65-F5344CB8AC3E}">
        <p14:creationId xmlns:p14="http://schemas.microsoft.com/office/powerpoint/2010/main" val="36828220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Misuse Training Objectives This presentation will provide supplemental misuse information on common issues identifi&quot;/&gt;&lt;property id=&quot;20307&quot; value=&quot;314&quot;/&gt;&lt;/object&gt;&lt;object type=&quot;3&quot; unique_id=&quot;10006&quot;&gt;&lt;property id=&quot;20148&quot; value=&quot;5&quot;/&gt;&lt;property id=&quot;20300&quot; value=&quot;Slide 4 - &amp;quot;Misuse versus Negligence&amp;quot;&quot;/&gt;&lt;property id=&quot;20307&quot; value=&quot;279&quot;/&gt;&lt;/object&gt;&lt;object type=&quot;3&quot; unique_id=&quot;10007&quot;&gt;&lt;property id=&quot;20148&quot; value=&quot;5&quot;/&gt;&lt;property id=&quot;20300&quot; value=&quot;Slide 5 - &amp;quot;Knowledge Check #1&amp;quot;&quot;/&gt;&lt;property id=&quot;20307&quot; value=&quot;280&quot;/&gt;&lt;/object&gt;&lt;object type=&quot;3&quot; unique_id=&quot;10008&quot;&gt;&lt;property id=&quot;20148&quot; value=&quot;5&quot;/&gt;&lt;property id=&quot;20300&quot; value=&quot;Slide 6 - &amp;quot;Knowledge Check #1 Answer&amp;quot;&quot;/&gt;&lt;property id=&quot;20307&quot; value=&quot;281&quot;/&gt;&lt;/object&gt;&lt;object type=&quot;3&quot; unique_id=&quot;10009&quot;&gt;&lt;property id=&quot;20148&quot; value=&quot;5&quot;/&gt;&lt;property id=&quot;20300&quot; value=&quot;Slide 7 - &amp;quot;VA is Negligent &amp;quot;&quot;/&gt;&lt;property id=&quot;20307&quot; value=&quot;282&quot;/&gt;&lt;/object&gt;&lt;object type=&quot;3&quot; unique_id=&quot;10010&quot;&gt;&lt;property id=&quot;20148&quot; value=&quot;5&quot;/&gt;&lt;property id=&quot;20300&quot; value=&quot;Slide 8 - &amp;quot;Exercising Proper Oversight&amp;quot;&quot;/&gt;&lt;property id=&quot;20307&quot; value=&quot;316&quot;/&gt;&lt;/object&gt;&lt;object type=&quot;3&quot; unique_id=&quot;10011&quot;&gt;&lt;property id=&quot;20148&quot; value=&quot;5&quot;/&gt;&lt;property id=&quot;20300&quot; value=&quot;Slide 9 - &amp;quot;VA Negligence Reasons&amp;quot;&quot;/&gt;&lt;property id=&quot;20307&quot; value=&quot;285&quot;/&gt;&lt;/object&gt;&lt;object type=&quot;3&quot; unique_id=&quot;10012&quot;&gt;&lt;property id=&quot;20148&quot; value=&quot;5&quot;/&gt;&lt;property id=&quot;20300&quot; value=&quot;Slide 10 - &amp;quot;VACO Negligence Process&amp;quot;&quot;/&gt;&lt;property id=&quot;20307&quot; value=&quot;258&quot;/&gt;&lt;/object&gt;&lt;object type=&quot;3&quot; unique_id=&quot;10013&quot;&gt;&lt;property id=&quot;20148&quot; value=&quot;5&quot;/&gt;&lt;property id=&quot;20300&quot; value=&quot;Slide 11 - &amp;quot;Cursory Review&amp;quot;&quot;/&gt;&lt;property id=&quot;20307&quot; value=&quot;317&quot;/&gt;&lt;/object&gt;&lt;object type=&quot;3&quot; unique_id=&quot;10014&quot;&gt;&lt;property id=&quot;20148&quot; value=&quot;5&quot;/&gt;&lt;property id=&quot;20300&quot; value=&quot;Slide 12 - &amp;quot;Review of Negligence&amp;quot;&quot;/&gt;&lt;property id=&quot;20307&quot; value=&quot;283&quot;/&gt;&lt;/object&gt;&lt;object type=&quot;3&quot; unique_id=&quot;10015&quot;&gt;&lt;property id=&quot;20148&quot; value=&quot;5&quot;/&gt;&lt;property id=&quot;20300&quot; value=&quot;Slide 13 - &amp;quot;Document Review&amp;quot;&quot;/&gt;&lt;property id=&quot;20307&quot; value=&quot;259&quot;/&gt;&lt;/object&gt;&lt;object type=&quot;3&quot; unique_id=&quot;10016&quot;&gt;&lt;property id=&quot;20148&quot; value=&quot;5&quot;/&gt;&lt;property id=&quot;20300&quot; value=&quot;Slide 14 - &amp;quot;System Review&amp;quot;&quot;/&gt;&lt;property id=&quot;20307&quot; value=&quot;318&quot;/&gt;&lt;/object&gt;&lt;object type=&quot;3&quot; unique_id=&quot;10017&quot;&gt;&lt;property id=&quot;20148&quot; value=&quot;5&quot;/&gt;&lt;property id=&quot;20300&quot; value=&quot;Slide 15 - &amp;quot;Misuse Allegation Review&amp;quot;&quot;/&gt;&lt;property id=&quot;20307&quot; value=&quot;298&quot;/&gt;&lt;/object&gt;&lt;object type=&quot;3&quot; unique_id=&quot;10018&quot;&gt;&lt;property id=&quot;20148&quot; value=&quot;5&quot;/&gt;&lt;property id=&quot;20300&quot; value=&quot;Slide 16 - &amp;quot;Misuse Investigation Review&amp;quot;&quot;/&gt;&lt;property id=&quot;20307&quot; value=&quot;299&quot;/&gt;&lt;/object&gt;&lt;object type=&quot;3&quot; unique_id=&quot;10019&quot;&gt;&lt;property id=&quot;20148&quot; value=&quot;5&quot;/&gt;&lt;property id=&quot;20300&quot; value=&quot;Slide 17 - &amp;quot;Knowledge Check #2&amp;quot;&quot;/&gt;&lt;property id=&quot;20307&quot; value=&quot;288&quot;/&gt;&lt;/object&gt;&lt;object type=&quot;3&quot; unique_id=&quot;10020&quot;&gt;&lt;property id=&quot;20148&quot; value=&quot;5&quot;/&gt;&lt;property id=&quot;20300&quot; value=&quot;Slide 18 - &amp;quot;Knowledge Check #2 Answer&amp;quot;&quot;/&gt;&lt;property id=&quot;20307&quot; value=&quot;307&quot;/&gt;&lt;/object&gt;&lt;object type=&quot;3&quot; unique_id=&quot;10021&quot;&gt;&lt;property id=&quot;20148&quot; value=&quot;5&quot;/&gt;&lt;property id=&quot;20300&quot; value=&quot;Slide 19 - &amp;quot;Misuse Determination Review&amp;quot;&quot;/&gt;&lt;property id=&quot;20307&quot; value=&quot;300&quot;/&gt;&lt;/object&gt;&lt;object type=&quot;3&quot; unique_id=&quot;10022&quot;&gt;&lt;property id=&quot;20148&quot; value=&quot;5&quot;/&gt;&lt;property id=&quot;20300&quot; value=&quot;Slide 20 - &amp;quot;Misuse Reconsiderations&amp;quot;&quot;/&gt;&lt;property id=&quot;20307&quot; value=&quot;302&quot;/&gt;&lt;/object&gt;&lt;object type=&quot;3&quot; unique_id=&quot;10023&quot;&gt;&lt;property id=&quot;20148&quot; value=&quot;5&quot;/&gt;&lt;property id=&quot;20300&quot; value=&quot;Slide 21 - &amp;quot;Knowledge Check #3&amp;quot;&quot;/&gt;&lt;property id=&quot;20307&quot; value=&quot;295&quot;/&gt;&lt;/object&gt;&lt;object type=&quot;3&quot; unique_id=&quot;10024&quot;&gt;&lt;property id=&quot;20148&quot; value=&quot;5&quot;/&gt;&lt;property id=&quot;20300&quot; value=&quot;Slide 22 - &amp;quot;Knowledge Check #3 Answer&amp;quot;&quot;/&gt;&lt;property id=&quot;20307&quot; value=&quot;313&quot;/&gt;&lt;/object&gt;&lt;object type=&quot;3&quot; unique_id=&quot;10025&quot;&gt;&lt;property id=&quot;20148&quot; value=&quot;5&quot;/&gt;&lt;property id=&quot;20300&quot; value=&quot;Slide 23 - &amp;quot;Debt Collection Review&amp;quot;&quot;/&gt;&lt;property id=&quot;20307&quot; value=&quot;309&quot;/&gt;&lt;/object&gt;&lt;object type=&quot;3&quot; unique_id=&quot;10026&quot;&gt;&lt;property id=&quot;20148&quot; value=&quot;5&quot;/&gt;&lt;property id=&quot;20300&quot; value=&quot;Slide 24 - &amp;quot;Reissuance Amount&amp;quot;&quot;/&gt;&lt;property id=&quot;20307&quot; value=&quot;303&quot;/&gt;&lt;/object&gt;&lt;object type=&quot;3&quot; unique_id=&quot;10027&quot;&gt;&lt;property id=&quot;20148&quot; value=&quot;5&quot;/&gt;&lt;property id=&quot;20300&quot; value=&quot;Slide 25 - &amp;quot;Partial Reissuance&amp;quot;&quot;/&gt;&lt;property id=&quot;20307&quot; value=&quot;304&quot;/&gt;&lt;/object&gt;&lt;object type=&quot;3&quot; unique_id=&quot;10028&quot;&gt;&lt;property id=&quot;20148&quot; value=&quot;5&quot;/&gt;&lt;property id=&quot;20300&quot; value=&quot;Slide 26 - &amp;quot;Common Misuse Issues &amp;quot;&quot;/&gt;&lt;property id=&quot;20307&quot; value=&quot;284&quot;/&gt;&lt;/object&gt;&lt;object type=&quot;3&quot; unique_id=&quot;10029&quot;&gt;&lt;property id=&quot;20148&quot; value=&quot;5&quot;/&gt;&lt;property id=&quot;20300&quot; value=&quot;Slide 27 - &amp;quot;Knowledge Check #4&amp;quot;&quot;/&gt;&lt;property id=&quot;20307&quot; value=&quot;312&quot;/&gt;&lt;/object&gt;&lt;object type=&quot;3&quot; unique_id=&quot;10030&quot;&gt;&lt;property id=&quot;20148&quot; value=&quot;5&quot;/&gt;&lt;property id=&quot;20300&quot; value=&quot;Slide 28 - &amp;quot;Knowledge Check #4 Answer&amp;quot;&quot;/&gt;&lt;property id=&quot;20307&quot; value=&quot;308&quot;/&gt;&lt;/object&gt;&lt;object type=&quot;3&quot; unique_id=&quot;10281&quot;&gt;&lt;property id=&quot;20148&quot; value=&quot;5&quot;/&gt;&lt;property id=&quot;20300&quot; value=&quot;Slide 3 - &amp;quot;References&amp;quot;&quot;/&gt;&lt;property id=&quot;20307&quot; value=&quot;323&quot;/&gt;&lt;/object&gt;&lt;object type=&quot;3&quot; unique_id=&quot;10282&quot;&gt;&lt;property id=&quot;20148&quot; value=&quot;5&quot;/&gt;&lt;property id=&quot;20300&quot; value=&quot;Slide 29 - &amp;quot;31. Questions?&amp;quot;&quot;/&gt;&lt;property id=&quot;20307&quot; value=&quot;320&quot;/&gt;&lt;/object&gt;&lt;object type=&quot;3&quot; unique_id=&quot;10283&quot;&gt;&lt;property id=&quot;20148&quot; value=&quot;5&quot;/&gt;&lt;property id=&quot;20300&quot; value=&quot;Slide 30 - &amp;quot;TMS Survey and Assessment&amp;quot;&quot;/&gt;&lt;property id=&quot;20307&quot; value=&quot;322&quot;/&gt;&lt;/object&gt;&lt;/object&gt;&lt;object type=&quot;8&quot; unique_id=&quot;1006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F73615F1AB5046BD160245D3385A43" ma:contentTypeVersion="0" ma:contentTypeDescription="Create a new document." ma:contentTypeScope="" ma:versionID="2e93d06f8928ca8f04904f8d442456e7">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FFBF52-CA27-49CE-BC0D-6472A767BE02}">
  <ds:schemaRefs>
    <ds:schemaRef ds:uri="http://schemas.microsoft.com/sharepoint/v3/contenttype/forms"/>
  </ds:schemaRefs>
</ds:datastoreItem>
</file>

<file path=customXml/itemProps2.xml><?xml version="1.0" encoding="utf-8"?>
<ds:datastoreItem xmlns:ds="http://schemas.openxmlformats.org/officeDocument/2006/customXml" ds:itemID="{2CA66F40-96AF-420B-91F0-8D1158739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E589B4C-95E5-4A69-A5B6-12ACA6FFF17A}">
  <ds:schemaRefs>
    <ds:schemaRef ds:uri="http://purl.org/dc/elements/1.1/"/>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22873</TotalTime>
  <Words>3967</Words>
  <Application>Microsoft Office PowerPoint</Application>
  <PresentationFormat>On-screen Show (4:3)</PresentationFormat>
  <Paragraphs>460</Paragraphs>
  <Slides>30</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ＭＳ Ｐゴシック</vt:lpstr>
      <vt:lpstr>Arial</vt:lpstr>
      <vt:lpstr>Arial Narrow</vt:lpstr>
      <vt:lpstr>Calibri</vt:lpstr>
      <vt:lpstr>Cambria</vt:lpstr>
      <vt:lpstr>Century Schoolbook</vt:lpstr>
      <vt:lpstr>Segoe UI</vt:lpstr>
      <vt:lpstr>Times New Roman</vt:lpstr>
      <vt:lpstr>Office Theme</vt:lpstr>
      <vt:lpstr>Custom Design</vt:lpstr>
      <vt:lpstr>PowerPoint Presentation</vt:lpstr>
      <vt:lpstr>Misuse Training Objectives This presentation will provide supplemental misuse information on common issues identified, impact to beneficiaries and dependents, and ways to improve the disposition of allegations through debt collection when applicable.</vt:lpstr>
      <vt:lpstr>References</vt:lpstr>
      <vt:lpstr>Misuse versus Negligence</vt:lpstr>
      <vt:lpstr>Knowledge Check #1</vt:lpstr>
      <vt:lpstr>Knowledge Check #1 Answer</vt:lpstr>
      <vt:lpstr>VA is Negligent </vt:lpstr>
      <vt:lpstr>Exercising Proper Oversight</vt:lpstr>
      <vt:lpstr>VA Negligence Reasons</vt:lpstr>
      <vt:lpstr>VACO Negligence Process</vt:lpstr>
      <vt:lpstr>Cursory Review</vt:lpstr>
      <vt:lpstr>Review of Negligence</vt:lpstr>
      <vt:lpstr>Document Review</vt:lpstr>
      <vt:lpstr>System Review</vt:lpstr>
      <vt:lpstr>Misuse Allegation Review</vt:lpstr>
      <vt:lpstr>Misuse Investigation Review</vt:lpstr>
      <vt:lpstr>Knowledge Check #2</vt:lpstr>
      <vt:lpstr>Knowledge Check #2 Answer</vt:lpstr>
      <vt:lpstr>Misuse Determination Review</vt:lpstr>
      <vt:lpstr>Misuse Reconsiderations</vt:lpstr>
      <vt:lpstr>Knowledge Check #3</vt:lpstr>
      <vt:lpstr>Knowledge Check #3 Answer</vt:lpstr>
      <vt:lpstr>Debt Collection Review</vt:lpstr>
      <vt:lpstr>Reissuance Amount</vt:lpstr>
      <vt:lpstr>Partial Reissuance</vt:lpstr>
      <vt:lpstr>Common Misuse Issues </vt:lpstr>
      <vt:lpstr>Knowledge Check #4</vt:lpstr>
      <vt:lpstr>Knowledge Check #4 Answer</vt:lpstr>
      <vt:lpstr>31. Questions?</vt:lpstr>
      <vt:lpstr>TMS Survey and Assessment</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Fiduciary Hub Negligence Determination Training PowerPoint Presentation</dc:title>
  <dc:subject>LIE</dc:subject>
  <dc:creator>Department of Veterans Affairs, Veterans Benefits Administration, Fiduciary Service, STAFF</dc:creator>
  <cp:keywords>misuse,negligence,negligence determinations,beneficiary fiduciary field system,BFFS,misuse allegation review,misuse investigation review,misuse determination review,misuse reconsiderations,debt collection review</cp:keywords>
  <dc:description>This course trains fiduciary hub legal instruments examiners to better understand VA negligence and the process VA Central Office follows to complete negligence case reviews. It provides an overview of misuse versus negligence, VA negligence, VA Central Office negligence processes, common misuse issues, and other resources and tools for the misuse and negligence determination processes.</dc:description>
  <cp:lastModifiedBy>Kathy Poole</cp:lastModifiedBy>
  <cp:revision>424</cp:revision>
  <cp:lastPrinted>2016-11-28T16:55:26Z</cp:lastPrinted>
  <dcterms:created xsi:type="dcterms:W3CDTF">2014-09-26T18:35:36Z</dcterms:created>
  <dcterms:modified xsi:type="dcterms:W3CDTF">2018-08-01T13:12:24Z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0x0101005FF73615F1AB5046BD160245D3385A43</vt:lpwstr>
  </property>
  <property fmtid="{D5CDD505-2E9C-101B-9397-08002B2CF9AE}" pid="3" name="Type">
    <vt:lpwstr>Presentation</vt:lpwstr>
  </property>
  <property fmtid="{D5CDD505-2E9C-101B-9397-08002B2CF9AE}" pid="4" name="Language">
    <vt:lpwstr>en</vt:lpwstr>
  </property>
</Properties>
</file>