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51" r:id="rId6"/>
  </p:sldMasterIdLst>
  <p:notesMasterIdLst>
    <p:notesMasterId r:id="rId93"/>
  </p:notesMasterIdLst>
  <p:handoutMasterIdLst>
    <p:handoutMasterId r:id="rId94"/>
  </p:handoutMasterIdLst>
  <p:sldIdLst>
    <p:sldId id="344"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00"/>
    <a:srgbClr val="7C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202" autoAdjust="0"/>
  </p:normalViewPr>
  <p:slideViewPr>
    <p:cSldViewPr>
      <p:cViewPr varScale="1">
        <p:scale>
          <a:sx n="123" d="100"/>
          <a:sy n="123" d="100"/>
        </p:scale>
        <p:origin x="-12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3504"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28-Oct-16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28-Oct-16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2609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32626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166450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51</a:t>
            </a:fld>
            <a:endParaRPr lang="en-US" dirty="0"/>
          </a:p>
        </p:txBody>
      </p:sp>
    </p:spTree>
    <p:extLst>
      <p:ext uri="{BB962C8B-B14F-4D97-AF65-F5344CB8AC3E}">
        <p14:creationId xmlns:p14="http://schemas.microsoft.com/office/powerpoint/2010/main" val="136245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52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457496"/>
            <a:ext cx="2133600" cy="365125"/>
          </a:xfrm>
          <a:prstGeom prst="rect">
            <a:avLst/>
          </a:prstGeom>
        </p:spPr>
        <p:txBody>
          <a:bodyPr/>
          <a:lstStyle/>
          <a:p>
            <a:fld id="{3FE40F6C-36E6-4965-9D21-698197C3108F}" type="slidenum">
              <a:rPr lang="en-US" smtClean="0"/>
              <a:t>‹#›</a:t>
            </a:fld>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36156076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543118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33019813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prstClr val="white"/>
                </a:solidFill>
              </a:rPr>
              <a:t>Lesson Title</a:t>
            </a:r>
            <a:endParaRPr lang="en-US" sz="1400" dirty="0">
              <a:solidFill>
                <a:prstClr val="white"/>
              </a:solidFill>
            </a:endParaRPr>
          </a:p>
        </p:txBody>
      </p:sp>
    </p:spTree>
    <p:extLst>
      <p:ext uri="{BB962C8B-B14F-4D97-AF65-F5344CB8AC3E}">
        <p14:creationId xmlns:p14="http://schemas.microsoft.com/office/powerpoint/2010/main" val="2288930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0707869"/>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1.wdp"/></Relationships>
</file>

<file path=ppt/slides/_rels/slide52.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33.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34.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microsoft.com/office/2007/relationships/hdphoto" Target="../media/hdphoto35.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36.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microsoft.com/office/2007/relationships/hdphoto" Target="../media/hdphoto37.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38.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39.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Benefits Delivery Network (BDN)</a:t>
            </a:r>
            <a:endParaRPr lang="en-US" dirty="0"/>
          </a:p>
        </p:txBody>
      </p:sp>
    </p:spTree>
    <p:extLst>
      <p:ext uri="{BB962C8B-B14F-4D97-AF65-F5344CB8AC3E}">
        <p14:creationId xmlns:p14="http://schemas.microsoft.com/office/powerpoint/2010/main" val="4123001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 </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66"/>
                </a:solidFill>
              </a:rPr>
              <a:t>What are some examples of BDN Commands we would use to adjudicate a claim? </a:t>
            </a:r>
            <a:endParaRPr lang="en-US"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4043078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b="1" dirty="0" smtClean="0">
                <a:solidFill>
                  <a:srgbClr val="000066"/>
                </a:solidFill>
              </a:rPr>
              <a:t>BDN </a:t>
            </a:r>
          </a:p>
          <a:p>
            <a:pPr marL="0" indent="0" algn="ctr">
              <a:buNone/>
            </a:pPr>
            <a:r>
              <a:rPr lang="en-US" sz="9600" b="1" dirty="0" smtClean="0">
                <a:solidFill>
                  <a:srgbClr val="000066"/>
                </a:solidFill>
              </a:rPr>
              <a:t>Screens</a:t>
            </a:r>
            <a:endParaRPr lang="en-US" sz="9600" b="1"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559931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BDN Screens</a:t>
            </a:r>
            <a:r>
              <a:rPr lang="en-US" dirty="0" smtClean="0"/>
              <a:t/>
            </a:r>
            <a:br>
              <a:rPr lang="en-US" dirty="0" smtClean="0"/>
            </a:br>
            <a:r>
              <a:rPr lang="en-US" dirty="0" smtClean="0"/>
              <a:t>Ready Screen (F8)</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7" name="Content Placeholder 5"/>
          <p:cNvSpPr>
            <a:spLocks noGrp="1"/>
          </p:cNvSpPr>
          <p:nvPr>
            <p:ph idx="1"/>
          </p:nvPr>
        </p:nvSpPr>
        <p:spPr>
          <a:xfrm>
            <a:off x="457200" y="1447801"/>
            <a:ext cx="8229600" cy="1142999"/>
          </a:xfrm>
        </p:spPr>
        <p:txBody>
          <a:bodyPr>
            <a:normAutofit lnSpcReduction="10000"/>
          </a:bodyPr>
          <a:lstStyle/>
          <a:p>
            <a:pPr marL="0" indent="0">
              <a:buFont typeface="Wingdings" pitchFamily="2" charset="2"/>
              <a:buNone/>
            </a:pPr>
            <a:r>
              <a:rPr lang="en-US" altLang="en-US" dirty="0" smtClean="0">
                <a:solidFill>
                  <a:srgbClr val="000066"/>
                </a:solidFill>
              </a:rPr>
              <a:t>The BDN fields circled (at top) are the commonly used editable fields and they correlate to the BDNSHELL fields circled across the bottom. </a:t>
            </a:r>
          </a:p>
        </p:txBody>
      </p:sp>
      <p:grpSp>
        <p:nvGrpSpPr>
          <p:cNvPr id="8" name="Group 7" descr="Screen number, file number, payee number EP, and benefit highlighted for demonstration." title="BDN Ready Screen"/>
          <p:cNvGrpSpPr/>
          <p:nvPr/>
        </p:nvGrpSpPr>
        <p:grpSpPr>
          <a:xfrm>
            <a:off x="1514707" y="2590800"/>
            <a:ext cx="5867400" cy="3861753"/>
            <a:chOff x="1981200" y="2203449"/>
            <a:chExt cx="6248400" cy="4075113"/>
          </a:xfrm>
        </p:grpSpPr>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03449"/>
              <a:ext cx="571500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
            <p:cNvSpPr>
              <a:spLocks noChangeArrowheads="1"/>
            </p:cNvSpPr>
            <p:nvPr/>
          </p:nvSpPr>
          <p:spPr bwMode="auto">
            <a:xfrm>
              <a:off x="1981200" y="3200400"/>
              <a:ext cx="14478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algn="ctr" eaLnBrk="1" hangingPunct="1">
                <a:spcBef>
                  <a:spcPct val="0"/>
                </a:spcBef>
                <a:buClrTx/>
                <a:buFontTx/>
                <a:buNone/>
              </a:pPr>
              <a:endParaRPr lang="en-US" altLang="en-US" sz="3200" b="0" dirty="0">
                <a:solidFill>
                  <a:schemeClr val="tx1"/>
                </a:solidFill>
              </a:endParaRPr>
            </a:p>
          </p:txBody>
        </p:sp>
        <p:sp>
          <p:nvSpPr>
            <p:cNvPr id="11" name="Oval 9"/>
            <p:cNvSpPr>
              <a:spLocks noChangeArrowheads="1"/>
            </p:cNvSpPr>
            <p:nvPr/>
          </p:nvSpPr>
          <p:spPr bwMode="auto">
            <a:xfrm>
              <a:off x="1981200" y="4953000"/>
              <a:ext cx="6248400" cy="838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algn="ctr" eaLnBrk="1" hangingPunct="1">
                <a:spcBef>
                  <a:spcPct val="0"/>
                </a:spcBef>
                <a:buClrTx/>
                <a:buFontTx/>
                <a:buNone/>
              </a:pPr>
              <a:endParaRPr lang="en-US" altLang="en-US" sz="3200" b="0" dirty="0">
                <a:solidFill>
                  <a:schemeClr val="tx1"/>
                </a:solidFill>
              </a:endParaRPr>
            </a:p>
          </p:txBody>
        </p:sp>
      </p:grpSp>
    </p:spTree>
    <p:extLst>
      <p:ext uri="{BB962C8B-B14F-4D97-AF65-F5344CB8AC3E}">
        <p14:creationId xmlns:p14="http://schemas.microsoft.com/office/powerpoint/2010/main" val="1816853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b="1" u="sng" dirty="0" smtClean="0">
                <a:solidFill>
                  <a:srgbClr val="000066"/>
                </a:solidFill>
              </a:rPr>
              <a:t>S</a:t>
            </a:r>
            <a:r>
              <a:rPr lang="en-US" sz="6000" b="1" dirty="0" smtClean="0">
                <a:solidFill>
                  <a:srgbClr val="000066"/>
                </a:solidFill>
              </a:rPr>
              <a:t>tatus </a:t>
            </a:r>
            <a:r>
              <a:rPr lang="en-US" sz="6000" b="1" u="sng" dirty="0" smtClean="0">
                <a:solidFill>
                  <a:srgbClr val="000066"/>
                </a:solidFill>
              </a:rPr>
              <a:t>Inq</a:t>
            </a:r>
            <a:r>
              <a:rPr lang="en-US" sz="6000" b="1" dirty="0" smtClean="0">
                <a:solidFill>
                  <a:srgbClr val="000066"/>
                </a:solidFill>
              </a:rPr>
              <a:t>uiry </a:t>
            </a:r>
          </a:p>
          <a:p>
            <a:pPr marL="0" indent="0" algn="ctr">
              <a:buNone/>
            </a:pPr>
            <a:r>
              <a:rPr lang="en-US" sz="6000" b="1" dirty="0" smtClean="0">
                <a:solidFill>
                  <a:srgbClr val="000066"/>
                </a:solidFill>
              </a:rPr>
              <a:t>(SINQ) </a:t>
            </a:r>
          </a:p>
          <a:p>
            <a:pPr marL="0" indent="0" algn="ctr">
              <a:buNone/>
            </a:pPr>
            <a:r>
              <a:rPr lang="en-US" sz="6000" b="1" dirty="0" smtClean="0">
                <a:solidFill>
                  <a:srgbClr val="000066"/>
                </a:solidFill>
              </a:rPr>
              <a:t>Commands</a:t>
            </a:r>
            <a:endParaRPr lang="en-US" sz="6000" b="1"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693596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t>
            </a:r>
            <a:r>
              <a:rPr lang="en-US" dirty="0" smtClean="0"/>
              <a:t>tatus </a:t>
            </a:r>
            <a:r>
              <a:rPr lang="en-US" u="sng" dirty="0" smtClean="0"/>
              <a:t>Inq</a:t>
            </a:r>
            <a:r>
              <a:rPr lang="en-US" dirty="0" smtClean="0"/>
              <a:t>uiry (SINQ) Commands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Content Placeholder 2"/>
          <p:cNvSpPr>
            <a:spLocks noGrp="1"/>
          </p:cNvSpPr>
          <p:nvPr>
            <p:ph idx="1"/>
          </p:nvPr>
        </p:nvSpPr>
        <p:spPr/>
        <p:txBody>
          <a:bodyPr>
            <a:normAutofit/>
          </a:bodyPr>
          <a:lstStyle/>
          <a:p>
            <a:pPr marL="0" indent="0">
              <a:buFont typeface="Wingdings" pitchFamily="2" charset="2"/>
              <a:buNone/>
              <a:defRPr/>
            </a:pPr>
            <a:r>
              <a:rPr lang="en-US" sz="2800" b="1" dirty="0" smtClean="0">
                <a:solidFill>
                  <a:srgbClr val="000066"/>
                </a:solidFill>
              </a:rPr>
              <a:t>SINQ command uses: </a:t>
            </a:r>
          </a:p>
          <a:p>
            <a:pPr marL="0" indent="0">
              <a:buFont typeface="Wingdings" pitchFamily="2" charset="2"/>
              <a:buNone/>
              <a:defRPr/>
            </a:pPr>
            <a:endParaRPr lang="en-US" sz="2800" dirty="0" smtClean="0">
              <a:solidFill>
                <a:srgbClr val="000066"/>
              </a:solidFill>
            </a:endParaRPr>
          </a:p>
          <a:p>
            <a:pPr>
              <a:defRPr/>
            </a:pPr>
            <a:r>
              <a:rPr lang="en-US" sz="2800" dirty="0">
                <a:solidFill>
                  <a:srgbClr val="000066"/>
                </a:solidFill>
              </a:rPr>
              <a:t>R</a:t>
            </a:r>
            <a:r>
              <a:rPr lang="en-US" sz="2800" dirty="0" smtClean="0">
                <a:solidFill>
                  <a:srgbClr val="000066"/>
                </a:solidFill>
              </a:rPr>
              <a:t>eview claims for previous processing </a:t>
            </a:r>
          </a:p>
          <a:p>
            <a:pPr>
              <a:defRPr/>
            </a:pPr>
            <a:r>
              <a:rPr lang="en-US" sz="2800" dirty="0" smtClean="0">
                <a:solidFill>
                  <a:srgbClr val="000066"/>
                </a:solidFill>
              </a:rPr>
              <a:t>Review master </a:t>
            </a:r>
            <a:r>
              <a:rPr lang="en-US" sz="2800" dirty="0">
                <a:solidFill>
                  <a:srgbClr val="000066"/>
                </a:solidFill>
              </a:rPr>
              <a:t>r</a:t>
            </a:r>
            <a:r>
              <a:rPr lang="en-US" sz="2800" dirty="0" smtClean="0">
                <a:solidFill>
                  <a:srgbClr val="000066"/>
                </a:solidFill>
              </a:rPr>
              <a:t>ecords (M/R) previously established </a:t>
            </a:r>
          </a:p>
          <a:p>
            <a:pPr>
              <a:defRPr/>
            </a:pPr>
            <a:r>
              <a:rPr lang="en-US" sz="2800" dirty="0" smtClean="0">
                <a:solidFill>
                  <a:srgbClr val="000066"/>
                </a:solidFill>
              </a:rPr>
              <a:t>Review claims for pending end </a:t>
            </a:r>
            <a:r>
              <a:rPr lang="en-US" sz="2800" dirty="0">
                <a:solidFill>
                  <a:srgbClr val="000066"/>
                </a:solidFill>
              </a:rPr>
              <a:t>p</a:t>
            </a:r>
            <a:r>
              <a:rPr lang="en-US" sz="2800" dirty="0" smtClean="0">
                <a:solidFill>
                  <a:srgbClr val="000066"/>
                </a:solidFill>
              </a:rPr>
              <a:t>roducts (EP) </a:t>
            </a:r>
            <a:endParaRPr lang="en-US" sz="2800" dirty="0">
              <a:solidFill>
                <a:srgbClr val="000066"/>
              </a:solidFill>
            </a:endParaRPr>
          </a:p>
        </p:txBody>
      </p:sp>
    </p:spTree>
    <p:extLst>
      <p:ext uri="{BB962C8B-B14F-4D97-AF65-F5344CB8AC3E}">
        <p14:creationId xmlns:p14="http://schemas.microsoft.com/office/powerpoint/2010/main" val="1491517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u="sng" dirty="0" smtClean="0"/>
              <a:t>S</a:t>
            </a:r>
            <a:r>
              <a:rPr lang="en-US" dirty="0" smtClean="0"/>
              <a:t>tatus </a:t>
            </a:r>
            <a:r>
              <a:rPr lang="en-US" u="sng" dirty="0" smtClean="0"/>
              <a:t>Inq</a:t>
            </a:r>
            <a:r>
              <a:rPr lang="en-US" dirty="0" smtClean="0"/>
              <a:t>uiry (SINQ) Commands</a:t>
            </a:r>
            <a:endParaRPr lang="en-US" dirty="0"/>
          </a:p>
        </p:txBody>
      </p:sp>
      <p:sp>
        <p:nvSpPr>
          <p:cNvPr id="16" name="Content Placeholder 11"/>
          <p:cNvSpPr txBox="1">
            <a:spLocks/>
          </p:cNvSpPr>
          <p:nvPr/>
        </p:nvSpPr>
        <p:spPr>
          <a:xfrm>
            <a:off x="5886450" y="990600"/>
            <a:ext cx="3041650" cy="537835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Stub Name </a:t>
            </a:r>
          </a:p>
          <a:p>
            <a:pPr>
              <a:buClr>
                <a:srgbClr val="C00000"/>
              </a:buClr>
              <a:buFont typeface="+mj-lt"/>
              <a:buAutoNum type="arabicPeriod"/>
              <a:defRPr/>
            </a:pPr>
            <a:r>
              <a:rPr lang="en-US" dirty="0" smtClean="0">
                <a:solidFill>
                  <a:srgbClr val="000066"/>
                </a:solidFill>
              </a:rPr>
              <a:t>Payee Number</a:t>
            </a:r>
          </a:p>
          <a:p>
            <a:pPr>
              <a:buClr>
                <a:srgbClr val="C00000"/>
              </a:buClr>
              <a:buFont typeface="+mj-lt"/>
              <a:buAutoNum type="arabicPeriod"/>
              <a:defRPr/>
            </a:pPr>
            <a:r>
              <a:rPr lang="en-US" dirty="0" smtClean="0">
                <a:solidFill>
                  <a:srgbClr val="000066"/>
                </a:solidFill>
              </a:rPr>
              <a:t>Benefit Type </a:t>
            </a:r>
          </a:p>
          <a:p>
            <a:pPr>
              <a:buClr>
                <a:srgbClr val="C00000"/>
              </a:buClr>
              <a:buFont typeface="+mj-lt"/>
              <a:buAutoNum type="arabicPeriod"/>
              <a:defRPr/>
            </a:pPr>
            <a:r>
              <a:rPr lang="en-US" dirty="0" smtClean="0">
                <a:solidFill>
                  <a:srgbClr val="000066"/>
                </a:solidFill>
              </a:rPr>
              <a:t>Two Pending EPs Listed </a:t>
            </a:r>
          </a:p>
          <a:p>
            <a:pPr>
              <a:buClr>
                <a:srgbClr val="C00000"/>
              </a:buClr>
              <a:buFont typeface="+mj-lt"/>
              <a:buAutoNum type="arabicPeriod"/>
              <a:defRPr/>
            </a:pPr>
            <a:r>
              <a:rPr lang="en-US" dirty="0" smtClean="0">
                <a:solidFill>
                  <a:srgbClr val="000066"/>
                </a:solidFill>
              </a:rPr>
              <a:t>Regional Office (RO) that Established the EP</a:t>
            </a:r>
            <a:endParaRPr lang="en-US" dirty="0">
              <a:solidFill>
                <a:srgbClr val="000066"/>
              </a:solidFill>
            </a:endParaRPr>
          </a:p>
        </p:txBody>
      </p:sp>
      <p:sp>
        <p:nvSpPr>
          <p:cNvPr id="7" name="Content Placeholder 4"/>
          <p:cNvSpPr>
            <a:spLocks noGrp="1"/>
          </p:cNvSpPr>
          <p:nvPr>
            <p:ph idx="1"/>
          </p:nvPr>
        </p:nvSpPr>
        <p:spPr>
          <a:xfrm>
            <a:off x="303904" y="5105400"/>
            <a:ext cx="5258696" cy="838200"/>
          </a:xfrm>
          <a:ln>
            <a:noFill/>
          </a:ln>
        </p:spPr>
        <p:txBody>
          <a:bodyPr>
            <a:noAutofit/>
          </a:bodyPr>
          <a:lstStyle/>
          <a:p>
            <a:pPr marL="0" indent="0" algn="ctr">
              <a:buFont typeface="Wingdings" pitchFamily="2" charset="2"/>
              <a:buNone/>
            </a:pPr>
            <a:r>
              <a:rPr lang="en-US" altLang="en-US" b="1" dirty="0" smtClean="0">
                <a:solidFill>
                  <a:srgbClr val="000066"/>
                </a:solidFill>
              </a:rPr>
              <a:t>SINQ command with multiple pending EPs on a single benefit.</a:t>
            </a:r>
          </a:p>
        </p:txBody>
      </p:sp>
      <p:pic>
        <p:nvPicPr>
          <p:cNvPr id="1026" name="Picture 2" descr="This screen shows you what end products are pending." title="System Inquiry (SINQ) Commands"/>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9000"/>
                    </a14:imgEffect>
                  </a14:imgLayer>
                </a14:imgProps>
              </a:ext>
              <a:ext uri="{28A0092B-C50C-407E-A947-70E740481C1C}">
                <a14:useLocalDpi xmlns:a14="http://schemas.microsoft.com/office/drawing/2010/main" val="0"/>
              </a:ext>
            </a:extLst>
          </a:blip>
          <a:srcRect/>
          <a:stretch>
            <a:fillRect/>
          </a:stretch>
        </p:blipFill>
        <p:spPr bwMode="auto">
          <a:xfrm>
            <a:off x="381000" y="1351428"/>
            <a:ext cx="5181600" cy="375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539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u="sng" dirty="0" smtClean="0"/>
              <a:t>S</a:t>
            </a:r>
            <a:r>
              <a:rPr lang="en-US" dirty="0" smtClean="0"/>
              <a:t>tatus </a:t>
            </a:r>
            <a:r>
              <a:rPr lang="en-US" u="sng" dirty="0" smtClean="0"/>
              <a:t>Inq</a:t>
            </a:r>
            <a:r>
              <a:rPr lang="en-US" dirty="0" smtClean="0"/>
              <a:t>uiry (SINQ) Commands</a:t>
            </a:r>
            <a:endParaRPr lang="en-US" dirty="0"/>
          </a:p>
        </p:txBody>
      </p:sp>
      <p:sp>
        <p:nvSpPr>
          <p:cNvPr id="17" name="Content Placeholder 1"/>
          <p:cNvSpPr>
            <a:spLocks noGrp="1"/>
          </p:cNvSpPr>
          <p:nvPr>
            <p:ph idx="1"/>
          </p:nvPr>
        </p:nvSpPr>
        <p:spPr>
          <a:xfrm>
            <a:off x="685800" y="5684518"/>
            <a:ext cx="4572000" cy="609600"/>
          </a:xfrm>
        </p:spPr>
        <p:txBody>
          <a:bodyPr>
            <a:normAutofit fontScale="92500"/>
          </a:bodyPr>
          <a:lstStyle/>
          <a:p>
            <a:pPr marL="0" indent="0">
              <a:buFont typeface="Wingdings" pitchFamily="2" charset="2"/>
              <a:buNone/>
            </a:pPr>
            <a:r>
              <a:rPr lang="en-US" altLang="en-US" sz="2400" b="1" dirty="0" smtClean="0">
                <a:solidFill>
                  <a:srgbClr val="000066"/>
                </a:solidFill>
              </a:rPr>
              <a:t>SINQ command with single EP. </a:t>
            </a:r>
          </a:p>
        </p:txBody>
      </p:sp>
      <p:sp>
        <p:nvSpPr>
          <p:cNvPr id="18" name="Content Placeholder 2"/>
          <p:cNvSpPr txBox="1">
            <a:spLocks/>
          </p:cNvSpPr>
          <p:nvPr/>
        </p:nvSpPr>
        <p:spPr>
          <a:xfrm>
            <a:off x="5715000" y="1066800"/>
            <a:ext cx="3136900"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Pending EP </a:t>
            </a:r>
          </a:p>
          <a:p>
            <a:pPr>
              <a:buClr>
                <a:srgbClr val="C00000"/>
              </a:buClr>
              <a:buFont typeface="+mj-lt"/>
              <a:buAutoNum type="arabicPeriod"/>
              <a:defRPr/>
            </a:pPr>
            <a:r>
              <a:rPr lang="en-US" dirty="0" smtClean="0">
                <a:solidFill>
                  <a:srgbClr val="000066"/>
                </a:solidFill>
              </a:rPr>
              <a:t>Stub Name </a:t>
            </a:r>
          </a:p>
          <a:p>
            <a:pPr>
              <a:buClr>
                <a:srgbClr val="C00000"/>
              </a:buClr>
              <a:buFont typeface="+mj-lt"/>
              <a:buAutoNum type="arabicPeriod"/>
              <a:defRPr/>
            </a:pPr>
            <a:r>
              <a:rPr lang="en-US" dirty="0" smtClean="0">
                <a:solidFill>
                  <a:srgbClr val="000066"/>
                </a:solidFill>
              </a:rPr>
              <a:t>POA </a:t>
            </a:r>
          </a:p>
          <a:p>
            <a:pPr>
              <a:buClr>
                <a:srgbClr val="C00000"/>
              </a:buClr>
              <a:buFont typeface="+mj-lt"/>
              <a:buAutoNum type="arabicPeriod"/>
              <a:defRPr/>
            </a:pPr>
            <a:r>
              <a:rPr lang="en-US" dirty="0" smtClean="0">
                <a:solidFill>
                  <a:srgbClr val="000066"/>
                </a:solidFill>
              </a:rPr>
              <a:t>Claim Type</a:t>
            </a:r>
          </a:p>
          <a:p>
            <a:pPr>
              <a:buClr>
                <a:srgbClr val="C00000"/>
              </a:buClr>
              <a:buFont typeface="+mj-lt"/>
              <a:buAutoNum type="arabicPeriod"/>
              <a:defRPr/>
            </a:pPr>
            <a:r>
              <a:rPr lang="en-US" dirty="0" smtClean="0">
                <a:solidFill>
                  <a:srgbClr val="000066"/>
                </a:solidFill>
              </a:rPr>
              <a:t>Claim Date </a:t>
            </a:r>
          </a:p>
          <a:p>
            <a:pPr>
              <a:buClr>
                <a:srgbClr val="C00000"/>
              </a:buClr>
              <a:buFont typeface="+mj-lt"/>
              <a:buAutoNum type="arabicPeriod"/>
              <a:defRPr/>
            </a:pPr>
            <a:r>
              <a:rPr lang="en-US" dirty="0" smtClean="0">
                <a:solidFill>
                  <a:srgbClr val="000066"/>
                </a:solidFill>
              </a:rPr>
              <a:t>Suspense Date</a:t>
            </a:r>
          </a:p>
          <a:p>
            <a:pPr>
              <a:buClr>
                <a:srgbClr val="C00000"/>
              </a:buClr>
              <a:buFont typeface="+mj-lt"/>
              <a:buAutoNum type="arabicPeriod"/>
              <a:defRPr/>
            </a:pPr>
            <a:r>
              <a:rPr lang="en-US" dirty="0" smtClean="0">
                <a:solidFill>
                  <a:srgbClr val="000066"/>
                </a:solidFill>
              </a:rPr>
              <a:t>Claim Jurisdiction</a:t>
            </a:r>
          </a:p>
          <a:p>
            <a:pPr>
              <a:buClr>
                <a:srgbClr val="C00000"/>
              </a:buClr>
              <a:buFont typeface="+mj-lt"/>
              <a:buAutoNum type="arabicPeriod"/>
              <a:defRPr/>
            </a:pPr>
            <a:r>
              <a:rPr lang="en-US" dirty="0" smtClean="0">
                <a:solidFill>
                  <a:srgbClr val="000066"/>
                </a:solidFill>
              </a:rPr>
              <a:t>Address </a:t>
            </a:r>
          </a:p>
          <a:p>
            <a:pPr>
              <a:defRPr/>
            </a:pPr>
            <a:endParaRPr lang="en-US" dirty="0" smtClean="0"/>
          </a:p>
          <a:p>
            <a:pPr>
              <a:defRPr/>
            </a:pPr>
            <a:endParaRPr lang="en-US" sz="3200" dirty="0"/>
          </a:p>
        </p:txBody>
      </p:sp>
      <p:pic>
        <p:nvPicPr>
          <p:cNvPr id="2050" name="Picture 2" descr="This slide displays the various fields in which you can enter data." title="SINQ Command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457200" y="1295398"/>
            <a:ext cx="5151120"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755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u="sng" dirty="0" smtClean="0"/>
              <a:t>S</a:t>
            </a:r>
            <a:r>
              <a:rPr lang="en-US" dirty="0" smtClean="0"/>
              <a:t>tatus </a:t>
            </a:r>
            <a:r>
              <a:rPr lang="en-US" u="sng" dirty="0" smtClean="0"/>
              <a:t>Inq</a:t>
            </a:r>
            <a:r>
              <a:rPr lang="en-US" dirty="0" smtClean="0"/>
              <a:t>uiry (SINQ) Commands</a:t>
            </a:r>
            <a:endParaRPr lang="en-US" dirty="0"/>
          </a:p>
        </p:txBody>
      </p:sp>
      <p:sp>
        <p:nvSpPr>
          <p:cNvPr id="7" name="Content Placeholder 2"/>
          <p:cNvSpPr>
            <a:spLocks noGrp="1"/>
          </p:cNvSpPr>
          <p:nvPr>
            <p:ph idx="1"/>
          </p:nvPr>
        </p:nvSpPr>
        <p:spPr>
          <a:xfrm>
            <a:off x="533400" y="5257800"/>
            <a:ext cx="4572000" cy="1219200"/>
          </a:xfrm>
        </p:spPr>
        <p:txBody>
          <a:bodyPr>
            <a:noAutofit/>
          </a:bodyPr>
          <a:lstStyle/>
          <a:p>
            <a:pPr marL="0" indent="0" algn="ctr">
              <a:buFont typeface="Wingdings" pitchFamily="2" charset="2"/>
              <a:buNone/>
            </a:pPr>
            <a:r>
              <a:rPr lang="en-US" altLang="en-US" b="1" dirty="0" smtClean="0">
                <a:solidFill>
                  <a:srgbClr val="000066"/>
                </a:solidFill>
              </a:rPr>
              <a:t>SINQ Command when no pending EP, but multiple benefits.</a:t>
            </a:r>
          </a:p>
        </p:txBody>
      </p:sp>
      <p:sp>
        <p:nvSpPr>
          <p:cNvPr id="8" name="Content Placeholder 5"/>
          <p:cNvSpPr txBox="1">
            <a:spLocks/>
          </p:cNvSpPr>
          <p:nvPr/>
        </p:nvSpPr>
        <p:spPr>
          <a:xfrm>
            <a:off x="5715000" y="990600"/>
            <a:ext cx="3276600" cy="556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 </a:t>
            </a:r>
          </a:p>
          <a:p>
            <a:pPr marL="0" indent="0">
              <a:buFont typeface="Wingdings" pitchFamily="2" charset="2"/>
              <a:buNone/>
              <a:defRPr/>
            </a:pPr>
            <a:r>
              <a:rPr lang="en-US" dirty="0" smtClean="0">
                <a:solidFill>
                  <a:srgbClr val="000066"/>
                </a:solidFill>
              </a:rPr>
              <a:t>Benefits w/established M/</a:t>
            </a:r>
            <a:r>
              <a:rPr lang="en-US" dirty="0" err="1" smtClean="0">
                <a:solidFill>
                  <a:srgbClr val="000066"/>
                </a:solidFill>
              </a:rPr>
              <a:t>Rs</a:t>
            </a:r>
            <a:r>
              <a:rPr lang="en-US" dirty="0" smtClean="0">
                <a:solidFill>
                  <a:srgbClr val="000066"/>
                </a:solidFill>
              </a:rPr>
              <a:t>.</a:t>
            </a:r>
            <a:endParaRPr lang="en-US" sz="2800" dirty="0" smtClean="0">
              <a:solidFill>
                <a:srgbClr val="000066"/>
              </a:solidFill>
            </a:endParaRPr>
          </a:p>
          <a:p>
            <a:pPr>
              <a:buClr>
                <a:srgbClr val="C00000"/>
              </a:buClr>
              <a:buFont typeface="+mj-lt"/>
              <a:buAutoNum type="arabicPeriod"/>
              <a:defRPr/>
            </a:pPr>
            <a:r>
              <a:rPr lang="en-US" sz="2800" dirty="0" smtClean="0">
                <a:solidFill>
                  <a:srgbClr val="000066"/>
                </a:solidFill>
              </a:rPr>
              <a:t>File </a:t>
            </a:r>
            <a:r>
              <a:rPr lang="en-US" dirty="0" smtClean="0">
                <a:solidFill>
                  <a:srgbClr val="000066"/>
                </a:solidFill>
              </a:rPr>
              <a:t>Number </a:t>
            </a:r>
          </a:p>
          <a:p>
            <a:pPr>
              <a:buClr>
                <a:srgbClr val="C00000"/>
              </a:buClr>
              <a:buFont typeface="+mj-lt"/>
              <a:buAutoNum type="arabicPeriod"/>
              <a:defRPr/>
            </a:pPr>
            <a:r>
              <a:rPr lang="en-US" dirty="0" smtClean="0">
                <a:solidFill>
                  <a:srgbClr val="000066"/>
                </a:solidFill>
              </a:rPr>
              <a:t>Stub Name </a:t>
            </a:r>
          </a:p>
          <a:p>
            <a:pPr>
              <a:buClr>
                <a:srgbClr val="C00000"/>
              </a:buClr>
              <a:buFont typeface="+mj-lt"/>
              <a:buAutoNum type="arabicPeriod"/>
              <a:defRPr/>
            </a:pPr>
            <a:r>
              <a:rPr lang="en-US" dirty="0" smtClean="0">
                <a:solidFill>
                  <a:srgbClr val="000066"/>
                </a:solidFill>
              </a:rPr>
              <a:t>Payee Number</a:t>
            </a:r>
          </a:p>
          <a:p>
            <a:pPr>
              <a:buClr>
                <a:srgbClr val="C00000"/>
              </a:buClr>
              <a:buFont typeface="+mj-lt"/>
              <a:buAutoNum type="arabicPeriod"/>
              <a:defRPr/>
            </a:pPr>
            <a:r>
              <a:rPr lang="en-US" dirty="0" smtClean="0">
                <a:solidFill>
                  <a:srgbClr val="000066"/>
                </a:solidFill>
              </a:rPr>
              <a:t>Benefit Type (Ch31)</a:t>
            </a:r>
          </a:p>
          <a:p>
            <a:pPr>
              <a:buClr>
                <a:srgbClr val="C00000"/>
              </a:buClr>
              <a:buFont typeface="+mj-lt"/>
              <a:buAutoNum type="arabicPeriod"/>
              <a:defRPr/>
            </a:pPr>
            <a:r>
              <a:rPr lang="en-US" dirty="0" smtClean="0">
                <a:solidFill>
                  <a:srgbClr val="000066"/>
                </a:solidFill>
              </a:rPr>
              <a:t>Benefit Type (Ch33)</a:t>
            </a:r>
          </a:p>
          <a:p>
            <a:pPr>
              <a:buClr>
                <a:srgbClr val="C00000"/>
              </a:buClr>
              <a:buFont typeface="+mj-lt"/>
              <a:buAutoNum type="arabicPeriod"/>
              <a:defRPr/>
            </a:pPr>
            <a:r>
              <a:rPr lang="en-US" dirty="0" smtClean="0">
                <a:solidFill>
                  <a:srgbClr val="000066"/>
                </a:solidFill>
              </a:rPr>
              <a:t>RO claim is under (333)</a:t>
            </a:r>
          </a:p>
          <a:p>
            <a:pPr>
              <a:buClr>
                <a:srgbClr val="C00000"/>
              </a:buClr>
              <a:buFont typeface="+mj-lt"/>
              <a:buAutoNum type="arabicPeriod"/>
              <a:defRPr/>
            </a:pPr>
            <a:r>
              <a:rPr lang="en-US" dirty="0" smtClean="0">
                <a:solidFill>
                  <a:srgbClr val="000066"/>
                </a:solidFill>
              </a:rPr>
              <a:t>RO claim is under (351)</a:t>
            </a:r>
            <a:endParaRPr lang="en-US" dirty="0">
              <a:solidFill>
                <a:srgbClr val="000066"/>
              </a:solidFill>
            </a:endParaRPr>
          </a:p>
        </p:txBody>
      </p:sp>
      <p:pic>
        <p:nvPicPr>
          <p:cNvPr id="3074" name="Picture 2" descr="This screen shows the claimant has no pending EPs and is in receipt of multiple benefits.&#10;&#10;" title="S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1000"/>
                    </a14:imgEffect>
                  </a14:imgLayer>
                </a14:imgProps>
              </a:ext>
              <a:ext uri="{28A0092B-C50C-407E-A947-70E740481C1C}">
                <a14:useLocalDpi xmlns:a14="http://schemas.microsoft.com/office/drawing/2010/main" val="0"/>
              </a:ext>
            </a:extLst>
          </a:blip>
          <a:srcRect/>
          <a:stretch>
            <a:fillRect/>
          </a:stretch>
        </p:blipFill>
        <p:spPr bwMode="auto">
          <a:xfrm>
            <a:off x="304800" y="1295400"/>
            <a:ext cx="5257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830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u="sng" dirty="0" smtClean="0"/>
              <a:t>S</a:t>
            </a:r>
            <a:r>
              <a:rPr lang="en-US" dirty="0" smtClean="0"/>
              <a:t>tatus </a:t>
            </a:r>
            <a:r>
              <a:rPr lang="en-US" u="sng" dirty="0" smtClean="0"/>
              <a:t>Inq</a:t>
            </a:r>
            <a:r>
              <a:rPr lang="en-US" dirty="0" smtClean="0"/>
              <a:t>uiry (SINQ) Commands</a:t>
            </a:r>
            <a:endParaRPr lang="en-US" dirty="0"/>
          </a:p>
        </p:txBody>
      </p:sp>
      <p:sp>
        <p:nvSpPr>
          <p:cNvPr id="7" name="Content Placeholder 2"/>
          <p:cNvSpPr>
            <a:spLocks noGrp="1"/>
          </p:cNvSpPr>
          <p:nvPr>
            <p:ph idx="1"/>
          </p:nvPr>
        </p:nvSpPr>
        <p:spPr>
          <a:xfrm>
            <a:off x="381000" y="5105400"/>
            <a:ext cx="4648200" cy="914400"/>
          </a:xfrm>
        </p:spPr>
        <p:txBody>
          <a:bodyPr>
            <a:normAutofit fontScale="92500"/>
          </a:bodyPr>
          <a:lstStyle/>
          <a:p>
            <a:pPr marL="0" indent="0" algn="ctr">
              <a:buFont typeface="Wingdings" pitchFamily="2" charset="2"/>
              <a:buNone/>
            </a:pPr>
            <a:r>
              <a:rPr lang="en-US" altLang="en-US" sz="2400" b="1" dirty="0" smtClean="0">
                <a:solidFill>
                  <a:srgbClr val="000066"/>
                </a:solidFill>
              </a:rPr>
              <a:t>SINQ Command with no pending EP and a single benefit.</a:t>
            </a:r>
          </a:p>
        </p:txBody>
      </p:sp>
      <p:sp>
        <p:nvSpPr>
          <p:cNvPr id="8" name="Content Placeholder 5"/>
          <p:cNvSpPr txBox="1">
            <a:spLocks/>
          </p:cNvSpPr>
          <p:nvPr/>
        </p:nvSpPr>
        <p:spPr>
          <a:xfrm>
            <a:off x="5715000" y="990600"/>
            <a:ext cx="3352799" cy="5375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endParaRPr lang="en-US" b="1" dirty="0" smtClean="0"/>
          </a:p>
          <a:p>
            <a:pPr marL="0" indent="0">
              <a:buFont typeface="Wingdings" pitchFamily="2" charset="2"/>
              <a:buNone/>
              <a:defRPr/>
            </a:pPr>
            <a:r>
              <a:rPr lang="en-US" dirty="0" smtClean="0">
                <a:solidFill>
                  <a:srgbClr val="000066"/>
                </a:solidFill>
              </a:rPr>
              <a:t>What we See:</a:t>
            </a:r>
          </a:p>
          <a:p>
            <a:pPr marL="0" indent="0">
              <a:buFont typeface="Wingdings" pitchFamily="2" charset="2"/>
              <a:buNone/>
              <a:defRPr/>
            </a:pPr>
            <a:endParaRPr lang="en-US" dirty="0" smtClean="0">
              <a:solidFill>
                <a:srgbClr val="000066"/>
              </a:solidFill>
            </a:endParaRPr>
          </a:p>
          <a:p>
            <a:pPr marL="0" indent="0">
              <a:buFont typeface="Wingdings" pitchFamily="2" charset="2"/>
              <a:buNone/>
              <a:defRPr/>
            </a:pPr>
            <a:r>
              <a:rPr lang="en-US" dirty="0" smtClean="0">
                <a:solidFill>
                  <a:srgbClr val="000066"/>
                </a:solidFill>
              </a:rPr>
              <a:t>M/R for the single benefit that has been established (M21 screen), which will be covered in detail later.  </a:t>
            </a:r>
          </a:p>
          <a:p>
            <a:pPr marL="0" indent="0">
              <a:buFont typeface="Wingdings" pitchFamily="2" charset="2"/>
              <a:buNone/>
              <a:defRPr/>
            </a:pPr>
            <a:endParaRPr lang="en-US" dirty="0" smtClean="0"/>
          </a:p>
          <a:p>
            <a:pPr>
              <a:buFont typeface="+mj-lt"/>
              <a:buAutoNum type="arabicPeriod"/>
              <a:defRPr/>
            </a:pPr>
            <a:endParaRPr lang="en-US" b="1" dirty="0"/>
          </a:p>
        </p:txBody>
      </p:sp>
      <p:pic>
        <p:nvPicPr>
          <p:cNvPr id="4098" name="Picture 2" descr="This screen shows the claimant has no EPs pending and is in receipt of only one benefit." title="S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a:stretch>
            <a:fillRect/>
          </a:stretch>
        </p:blipFill>
        <p:spPr bwMode="auto">
          <a:xfrm>
            <a:off x="228600" y="1314449"/>
            <a:ext cx="5334492" cy="3790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076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u="sng" dirty="0" smtClean="0">
                <a:solidFill>
                  <a:srgbClr val="000066"/>
                </a:solidFill>
              </a:rPr>
              <a:t>B</a:t>
            </a:r>
            <a:r>
              <a:rPr lang="en-US" sz="6000" dirty="0" smtClean="0">
                <a:solidFill>
                  <a:srgbClr val="000066"/>
                </a:solidFill>
              </a:rPr>
              <a:t>IRLS </a:t>
            </a:r>
            <a:r>
              <a:rPr lang="en-US" sz="6000" u="sng" dirty="0" smtClean="0">
                <a:solidFill>
                  <a:srgbClr val="000066"/>
                </a:solidFill>
              </a:rPr>
              <a:t>Inq</a:t>
            </a:r>
            <a:r>
              <a:rPr lang="en-US" sz="6000" dirty="0" smtClean="0">
                <a:solidFill>
                  <a:srgbClr val="000066"/>
                </a:solidFill>
              </a:rPr>
              <a:t>uiry </a:t>
            </a:r>
          </a:p>
          <a:p>
            <a:pPr marL="0" indent="0" algn="ctr">
              <a:buNone/>
            </a:pPr>
            <a:r>
              <a:rPr lang="en-US" sz="6000" dirty="0" smtClean="0">
                <a:solidFill>
                  <a:srgbClr val="000066"/>
                </a:solidFill>
              </a:rPr>
              <a:t>(BINQ) </a:t>
            </a:r>
          </a:p>
          <a:p>
            <a:pPr marL="0" indent="0" algn="ctr">
              <a:buNone/>
            </a:pPr>
            <a:r>
              <a:rPr lang="en-US" sz="6000" dirty="0" smtClean="0">
                <a:solidFill>
                  <a:srgbClr val="000066"/>
                </a:solidFill>
              </a:rPr>
              <a:t>Commands </a:t>
            </a:r>
            <a:endParaRPr lang="en-US" sz="6000"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282766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Content Placeholder 1"/>
          <p:cNvSpPr>
            <a:spLocks noGrp="1"/>
          </p:cNvSpPr>
          <p:nvPr>
            <p:ph idx="1"/>
          </p:nvPr>
        </p:nvSpPr>
        <p:spPr>
          <a:xfrm>
            <a:off x="762000" y="1447800"/>
            <a:ext cx="7620000" cy="4525963"/>
          </a:xfrm>
        </p:spPr>
        <p:txBody>
          <a:bodyPr>
            <a:normAutofit/>
          </a:bodyPr>
          <a:lstStyle/>
          <a:p>
            <a:pPr marL="0" indent="0">
              <a:buNone/>
            </a:pPr>
            <a:r>
              <a:rPr lang="en-US" altLang="en-US" dirty="0" smtClean="0">
                <a:solidFill>
                  <a:srgbClr val="000066"/>
                </a:solidFill>
              </a:rPr>
              <a:t>The purpose of this lesson is to provide a better understanding of where to find BDN screen information and BDNSHELL functionality.</a:t>
            </a:r>
          </a:p>
          <a:p>
            <a:endParaRPr lang="en-US" sz="3200" dirty="0"/>
          </a:p>
        </p:txBody>
      </p:sp>
      <p:sp>
        <p:nvSpPr>
          <p:cNvPr id="7" name="Rectangle 3"/>
          <p:cNvSpPr>
            <a:spLocks noGrp="1" noChangeArrowheads="1"/>
          </p:cNvSpPr>
          <p:nvPr>
            <p:ph type="title"/>
          </p:nvPr>
        </p:nvSpPr>
        <p:spPr/>
        <p:txBody>
          <a:bodyPr/>
          <a:lstStyle/>
          <a:p>
            <a:r>
              <a:rPr lang="en-US" dirty="0" smtClean="0"/>
              <a:t>Overview of Today’s Training </a:t>
            </a:r>
          </a:p>
        </p:txBody>
      </p:sp>
    </p:spTree>
    <p:extLst>
      <p:ext uri="{BB962C8B-B14F-4D97-AF65-F5344CB8AC3E}">
        <p14:creationId xmlns:p14="http://schemas.microsoft.com/office/powerpoint/2010/main" val="2209826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u="sng" dirty="0" smtClean="0"/>
              <a:t>B</a:t>
            </a:r>
            <a:r>
              <a:rPr lang="en-US" dirty="0" smtClean="0"/>
              <a:t>IRLS </a:t>
            </a:r>
            <a:r>
              <a:rPr lang="en-US" u="sng" dirty="0" smtClean="0"/>
              <a:t>Inq</a:t>
            </a:r>
            <a:r>
              <a:rPr lang="en-US" dirty="0" smtClean="0"/>
              <a:t>uiry (BINQ) Commands</a:t>
            </a:r>
            <a:endParaRPr lang="en-US" dirty="0"/>
          </a:p>
        </p:txBody>
      </p:sp>
      <p:sp>
        <p:nvSpPr>
          <p:cNvPr id="7" name="Content Placeholder 2"/>
          <p:cNvSpPr>
            <a:spLocks noGrp="1"/>
          </p:cNvSpPr>
          <p:nvPr>
            <p:ph idx="1"/>
          </p:nvPr>
        </p:nvSpPr>
        <p:spPr>
          <a:xfrm>
            <a:off x="457200" y="1447800"/>
            <a:ext cx="8229600" cy="4953000"/>
          </a:xfrm>
        </p:spPr>
        <p:txBody>
          <a:bodyPr>
            <a:noAutofit/>
          </a:bodyPr>
          <a:lstStyle/>
          <a:p>
            <a:pPr marL="0" indent="0">
              <a:buFont typeface="Wingdings" pitchFamily="2" charset="2"/>
              <a:buNone/>
              <a:defRPr/>
            </a:pPr>
            <a:r>
              <a:rPr lang="en-US" altLang="en-US" b="1" dirty="0" smtClean="0">
                <a:solidFill>
                  <a:srgbClr val="000066"/>
                </a:solidFill>
              </a:rPr>
              <a:t>Screens used for BINQ Command: </a:t>
            </a:r>
            <a:endParaRPr lang="en-US" altLang="en-US" dirty="0">
              <a:solidFill>
                <a:srgbClr val="000066"/>
              </a:solidFill>
            </a:endParaRPr>
          </a:p>
          <a:p>
            <a:pPr marL="0" indent="0">
              <a:buFont typeface="Wingdings" pitchFamily="2" charset="2"/>
              <a:buNone/>
              <a:defRPr/>
            </a:pPr>
            <a:r>
              <a:rPr lang="en-US" altLang="en-US" b="1" dirty="0" smtClean="0">
                <a:solidFill>
                  <a:srgbClr val="000066"/>
                </a:solidFill>
              </a:rPr>
              <a:t>Location (LOC):</a:t>
            </a:r>
          </a:p>
          <a:p>
            <a:pPr>
              <a:defRPr/>
            </a:pPr>
            <a:r>
              <a:rPr lang="en-US" altLang="en-US" dirty="0">
                <a:solidFill>
                  <a:srgbClr val="000066"/>
                </a:solidFill>
              </a:rPr>
              <a:t>T</a:t>
            </a:r>
            <a:r>
              <a:rPr lang="en-US" altLang="en-US" dirty="0" smtClean="0">
                <a:solidFill>
                  <a:srgbClr val="000066"/>
                </a:solidFill>
              </a:rPr>
              <a:t>ypes of claims that have established M/</a:t>
            </a:r>
            <a:r>
              <a:rPr lang="en-US" altLang="en-US" dirty="0" err="1" smtClean="0">
                <a:solidFill>
                  <a:srgbClr val="000066"/>
                </a:solidFill>
              </a:rPr>
              <a:t>Rs</a:t>
            </a:r>
            <a:r>
              <a:rPr lang="en-US" altLang="en-US" dirty="0" smtClean="0">
                <a:solidFill>
                  <a:srgbClr val="000066"/>
                </a:solidFill>
              </a:rPr>
              <a:t> </a:t>
            </a:r>
          </a:p>
          <a:p>
            <a:pPr>
              <a:defRPr/>
            </a:pPr>
            <a:r>
              <a:rPr lang="en-US" altLang="en-US" dirty="0">
                <a:solidFill>
                  <a:srgbClr val="000066"/>
                </a:solidFill>
              </a:rPr>
              <a:t>L</a:t>
            </a:r>
            <a:r>
              <a:rPr lang="en-US" altLang="en-US" dirty="0" smtClean="0">
                <a:solidFill>
                  <a:srgbClr val="000066"/>
                </a:solidFill>
              </a:rPr>
              <a:t>ocations of the claims </a:t>
            </a:r>
          </a:p>
          <a:p>
            <a:pPr>
              <a:defRPr/>
            </a:pPr>
            <a:r>
              <a:rPr lang="en-US" altLang="en-US" dirty="0">
                <a:solidFill>
                  <a:srgbClr val="000066"/>
                </a:solidFill>
              </a:rPr>
              <a:t>P</a:t>
            </a:r>
            <a:r>
              <a:rPr lang="en-US" altLang="en-US" dirty="0" smtClean="0">
                <a:solidFill>
                  <a:srgbClr val="000066"/>
                </a:solidFill>
              </a:rPr>
              <a:t>rior location of claims </a:t>
            </a:r>
          </a:p>
          <a:p>
            <a:pPr marL="0" indent="0">
              <a:buFont typeface="Wingdings" pitchFamily="2" charset="2"/>
              <a:buNone/>
              <a:defRPr/>
            </a:pPr>
            <a:r>
              <a:rPr lang="en-US" altLang="en-US" b="1" dirty="0" smtClean="0">
                <a:solidFill>
                  <a:srgbClr val="000066"/>
                </a:solidFill>
              </a:rPr>
              <a:t>Veteran Identification Data (VID):</a:t>
            </a:r>
          </a:p>
          <a:p>
            <a:pPr>
              <a:defRPr/>
            </a:pPr>
            <a:r>
              <a:rPr lang="en-US" altLang="en-US" dirty="0" smtClean="0">
                <a:solidFill>
                  <a:srgbClr val="000066"/>
                </a:solidFill>
              </a:rPr>
              <a:t>DoD Data </a:t>
            </a:r>
          </a:p>
          <a:p>
            <a:pPr>
              <a:defRPr/>
            </a:pPr>
            <a:r>
              <a:rPr lang="en-US" altLang="en-US" dirty="0" smtClean="0">
                <a:solidFill>
                  <a:srgbClr val="000066"/>
                </a:solidFill>
              </a:rPr>
              <a:t>POA </a:t>
            </a:r>
          </a:p>
          <a:p>
            <a:pPr>
              <a:defRPr/>
            </a:pPr>
            <a:r>
              <a:rPr lang="en-US" altLang="en-US" dirty="0" smtClean="0">
                <a:solidFill>
                  <a:srgbClr val="000066"/>
                </a:solidFill>
              </a:rPr>
              <a:t>Date of Birth (DOB)</a:t>
            </a:r>
          </a:p>
          <a:p>
            <a:pPr>
              <a:defRPr/>
            </a:pPr>
            <a:r>
              <a:rPr lang="en-US" altLang="en-US" dirty="0" smtClean="0">
                <a:solidFill>
                  <a:srgbClr val="000066"/>
                </a:solidFill>
              </a:rPr>
              <a:t>Date of Death (DOD)</a:t>
            </a:r>
            <a:endParaRPr lang="en-US" altLang="en-US" dirty="0">
              <a:solidFill>
                <a:srgbClr val="000066"/>
              </a:solidFill>
            </a:endParaRPr>
          </a:p>
        </p:txBody>
      </p:sp>
    </p:spTree>
    <p:extLst>
      <p:ext uri="{BB962C8B-B14F-4D97-AF65-F5344CB8AC3E}">
        <p14:creationId xmlns:p14="http://schemas.microsoft.com/office/powerpoint/2010/main" val="3317628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u="sng" dirty="0" smtClean="0"/>
              <a:t>B</a:t>
            </a:r>
            <a:r>
              <a:rPr lang="en-US" dirty="0" smtClean="0"/>
              <a:t>IRLS </a:t>
            </a:r>
            <a:r>
              <a:rPr lang="en-US" u="sng" dirty="0" smtClean="0"/>
              <a:t>Inq</a:t>
            </a:r>
            <a:r>
              <a:rPr lang="en-US" dirty="0" smtClean="0"/>
              <a:t>uiry (BINQ) Commands</a:t>
            </a:r>
            <a:endParaRPr lang="en-US" dirty="0"/>
          </a:p>
        </p:txBody>
      </p:sp>
      <p:sp>
        <p:nvSpPr>
          <p:cNvPr id="7" name="Content Placeholder 2"/>
          <p:cNvSpPr>
            <a:spLocks noGrp="1"/>
          </p:cNvSpPr>
          <p:nvPr>
            <p:ph idx="1"/>
          </p:nvPr>
        </p:nvSpPr>
        <p:spPr>
          <a:xfrm>
            <a:off x="164906" y="4953000"/>
            <a:ext cx="5334000" cy="838200"/>
          </a:xfrm>
        </p:spPr>
        <p:txBody>
          <a:bodyPr>
            <a:noAutofit/>
          </a:bodyPr>
          <a:lstStyle/>
          <a:p>
            <a:pPr marL="0" indent="0" algn="ctr">
              <a:buFont typeface="Wingdings" pitchFamily="2" charset="2"/>
              <a:buNone/>
            </a:pPr>
            <a:r>
              <a:rPr lang="en-US" altLang="en-US" b="1" dirty="0" smtClean="0">
                <a:solidFill>
                  <a:srgbClr val="000066"/>
                </a:solidFill>
              </a:rPr>
              <a:t>Command: BINQ </a:t>
            </a:r>
            <a:endParaRPr lang="en-US" altLang="en-US" b="1" dirty="0">
              <a:solidFill>
                <a:srgbClr val="000066"/>
              </a:solidFill>
            </a:endParaRPr>
          </a:p>
          <a:p>
            <a:pPr marL="0" indent="0" algn="ctr">
              <a:buFont typeface="Wingdings" pitchFamily="2" charset="2"/>
              <a:buNone/>
            </a:pPr>
            <a:r>
              <a:rPr lang="en-US" altLang="en-US" b="1" dirty="0">
                <a:solidFill>
                  <a:srgbClr val="000066"/>
                </a:solidFill>
              </a:rPr>
              <a:t>S</a:t>
            </a:r>
            <a:r>
              <a:rPr lang="en-US" altLang="en-US" b="1" dirty="0" smtClean="0">
                <a:solidFill>
                  <a:srgbClr val="000066"/>
                </a:solidFill>
              </a:rPr>
              <a:t>creen Number</a:t>
            </a:r>
            <a:r>
              <a:rPr lang="en-US" altLang="en-US" b="1" dirty="0">
                <a:solidFill>
                  <a:srgbClr val="000066"/>
                </a:solidFill>
              </a:rPr>
              <a:t>: LOC </a:t>
            </a:r>
            <a:endParaRPr lang="en-US" altLang="en-US" b="1" dirty="0" smtClean="0">
              <a:solidFill>
                <a:srgbClr val="000066"/>
              </a:solidFill>
            </a:endParaRPr>
          </a:p>
        </p:txBody>
      </p:sp>
      <p:sp>
        <p:nvSpPr>
          <p:cNvPr id="8" name="Content Placeholder 5"/>
          <p:cNvSpPr txBox="1">
            <a:spLocks/>
          </p:cNvSpPr>
          <p:nvPr/>
        </p:nvSpPr>
        <p:spPr>
          <a:xfrm>
            <a:off x="5867400" y="1219200"/>
            <a:ext cx="3200400" cy="495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 </a:t>
            </a:r>
          </a:p>
          <a:p>
            <a:pPr marL="0" indent="0">
              <a:buClr>
                <a:srgbClr val="C00000"/>
              </a:buClr>
              <a:buNone/>
              <a:defRPr/>
            </a:pPr>
            <a:endParaRPr lang="en-US" dirty="0" smtClean="0">
              <a:solidFill>
                <a:srgbClr val="000066"/>
              </a:solidFill>
            </a:endParaRPr>
          </a:p>
          <a:p>
            <a:pPr marL="514350" indent="-514350">
              <a:buClr>
                <a:srgbClr val="C00000"/>
              </a:buClr>
              <a:buFont typeface="+mj-lt"/>
              <a:buAutoNum type="arabicPeriod"/>
              <a:defRPr/>
            </a:pPr>
            <a:r>
              <a:rPr lang="en-US" dirty="0" smtClean="0">
                <a:solidFill>
                  <a:srgbClr val="000066"/>
                </a:solidFill>
              </a:rPr>
              <a:t>VA File </a:t>
            </a:r>
            <a:r>
              <a:rPr lang="en-US" dirty="0">
                <a:solidFill>
                  <a:srgbClr val="000066"/>
                </a:solidFill>
              </a:rPr>
              <a:t>T</a:t>
            </a:r>
            <a:r>
              <a:rPr lang="en-US" dirty="0" smtClean="0">
                <a:solidFill>
                  <a:srgbClr val="000066"/>
                </a:solidFill>
              </a:rPr>
              <a:t>ype</a:t>
            </a:r>
          </a:p>
          <a:p>
            <a:pPr marL="514350" indent="-514350">
              <a:buClr>
                <a:srgbClr val="C00000"/>
              </a:buClr>
              <a:buFont typeface="+mj-lt"/>
              <a:buAutoNum type="arabicPeriod"/>
              <a:defRPr/>
            </a:pPr>
            <a:r>
              <a:rPr lang="en-US" dirty="0" smtClean="0">
                <a:solidFill>
                  <a:srgbClr val="000066"/>
                </a:solidFill>
              </a:rPr>
              <a:t>Current Location </a:t>
            </a:r>
          </a:p>
          <a:p>
            <a:pPr marL="514350" indent="-514350">
              <a:buClr>
                <a:srgbClr val="C00000"/>
              </a:buClr>
              <a:buFont typeface="+mj-lt"/>
              <a:buAutoNum type="arabicPeriod"/>
              <a:defRPr/>
            </a:pPr>
            <a:r>
              <a:rPr lang="en-US" dirty="0" smtClean="0">
                <a:solidFill>
                  <a:srgbClr val="000066"/>
                </a:solidFill>
              </a:rPr>
              <a:t>Date of Transfer</a:t>
            </a:r>
          </a:p>
          <a:p>
            <a:pPr marL="514350" indent="-514350">
              <a:buClr>
                <a:srgbClr val="C00000"/>
              </a:buClr>
              <a:buFont typeface="+mj-lt"/>
              <a:buAutoNum type="arabicPeriod"/>
              <a:defRPr/>
            </a:pPr>
            <a:r>
              <a:rPr lang="en-US" dirty="0" smtClean="0">
                <a:solidFill>
                  <a:srgbClr val="000066"/>
                </a:solidFill>
              </a:rPr>
              <a:t>Previous Location</a:t>
            </a:r>
            <a:endParaRPr lang="en-US" dirty="0">
              <a:solidFill>
                <a:srgbClr val="000066"/>
              </a:solidFill>
            </a:endParaRPr>
          </a:p>
        </p:txBody>
      </p:sp>
      <p:pic>
        <p:nvPicPr>
          <p:cNvPr id="5122" name="Picture 2" descr="This screen shows the type of file, the location of the file, date of transfer, and the previous location of the file." title="BIRLS Inquiry (BINQ) Comman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378372" y="1305934"/>
            <a:ext cx="5117906" cy="364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13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u="sng" dirty="0" smtClean="0"/>
              <a:t>B</a:t>
            </a:r>
            <a:r>
              <a:rPr lang="en-US" dirty="0" smtClean="0"/>
              <a:t>IRLS </a:t>
            </a:r>
            <a:r>
              <a:rPr lang="en-US" u="sng" dirty="0" smtClean="0"/>
              <a:t>Inq</a:t>
            </a:r>
            <a:r>
              <a:rPr lang="en-US" dirty="0" smtClean="0"/>
              <a:t>uiry (BINQ) Commands</a:t>
            </a:r>
            <a:endParaRPr lang="en-US" dirty="0"/>
          </a:p>
        </p:txBody>
      </p:sp>
      <p:sp>
        <p:nvSpPr>
          <p:cNvPr id="7" name="Content Placeholder 2"/>
          <p:cNvSpPr>
            <a:spLocks noGrp="1"/>
          </p:cNvSpPr>
          <p:nvPr>
            <p:ph idx="1"/>
          </p:nvPr>
        </p:nvSpPr>
        <p:spPr>
          <a:xfrm>
            <a:off x="249219" y="4876800"/>
            <a:ext cx="5105400" cy="1066800"/>
          </a:xfrm>
        </p:spPr>
        <p:txBody>
          <a:bodyPr>
            <a:normAutofit/>
          </a:bodyPr>
          <a:lstStyle/>
          <a:p>
            <a:pPr marL="0" indent="0" algn="ctr">
              <a:buFont typeface="Wingdings" pitchFamily="2" charset="2"/>
              <a:buNone/>
            </a:pPr>
            <a:r>
              <a:rPr lang="en-US" altLang="en-US" b="1" dirty="0" smtClean="0">
                <a:solidFill>
                  <a:srgbClr val="000066"/>
                </a:solidFill>
              </a:rPr>
              <a:t>Command</a:t>
            </a:r>
            <a:r>
              <a:rPr lang="en-US" altLang="en-US" b="1" dirty="0">
                <a:solidFill>
                  <a:srgbClr val="000066"/>
                </a:solidFill>
              </a:rPr>
              <a:t>: </a:t>
            </a:r>
            <a:r>
              <a:rPr lang="en-US" altLang="en-US" b="1" dirty="0" smtClean="0">
                <a:solidFill>
                  <a:srgbClr val="000066"/>
                </a:solidFill>
              </a:rPr>
              <a:t>BINQ</a:t>
            </a:r>
          </a:p>
          <a:p>
            <a:pPr marL="0" indent="0" algn="ctr">
              <a:buFont typeface="Wingdings" pitchFamily="2" charset="2"/>
              <a:buNone/>
            </a:pPr>
            <a:r>
              <a:rPr lang="en-US" altLang="en-US" b="1" dirty="0" smtClean="0">
                <a:solidFill>
                  <a:srgbClr val="000066"/>
                </a:solidFill>
              </a:rPr>
              <a:t>Screen Number: VID</a:t>
            </a:r>
          </a:p>
        </p:txBody>
      </p:sp>
      <p:sp>
        <p:nvSpPr>
          <p:cNvPr id="8" name="Content Placeholder 3"/>
          <p:cNvSpPr txBox="1">
            <a:spLocks/>
          </p:cNvSpPr>
          <p:nvPr/>
        </p:nvSpPr>
        <p:spPr>
          <a:xfrm>
            <a:off x="5715000" y="1066800"/>
            <a:ext cx="3213100" cy="541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p>
          <a:p>
            <a:pPr marL="0" indent="0">
              <a:buFont typeface="Wingdings" pitchFamily="2" charset="2"/>
              <a:buNone/>
              <a:defRPr/>
            </a:pPr>
            <a:r>
              <a:rPr lang="en-US" dirty="0" smtClean="0">
                <a:solidFill>
                  <a:srgbClr val="000066"/>
                </a:solidFill>
              </a:rPr>
              <a:t>DoD data.</a:t>
            </a: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Claim Folder Location</a:t>
            </a:r>
          </a:p>
          <a:p>
            <a:pPr>
              <a:buClr>
                <a:srgbClr val="C00000"/>
              </a:buClr>
              <a:buFont typeface="+mj-lt"/>
              <a:buAutoNum type="arabicPeriod"/>
              <a:defRPr/>
            </a:pPr>
            <a:r>
              <a:rPr lang="en-US" dirty="0" smtClean="0">
                <a:solidFill>
                  <a:srgbClr val="000066"/>
                </a:solidFill>
              </a:rPr>
              <a:t>Date of Death </a:t>
            </a:r>
          </a:p>
          <a:p>
            <a:pPr>
              <a:buClr>
                <a:srgbClr val="C00000"/>
              </a:buClr>
              <a:buFont typeface="+mj-lt"/>
              <a:buAutoNum type="arabicPeriod"/>
              <a:defRPr/>
            </a:pPr>
            <a:r>
              <a:rPr lang="en-US" dirty="0" smtClean="0">
                <a:solidFill>
                  <a:srgbClr val="000066"/>
                </a:solidFill>
              </a:rPr>
              <a:t>Death in Service </a:t>
            </a:r>
          </a:p>
          <a:p>
            <a:pPr>
              <a:buClr>
                <a:srgbClr val="C00000"/>
              </a:buClr>
              <a:buFont typeface="+mj-lt"/>
              <a:buAutoNum type="arabicPeriod"/>
              <a:defRPr/>
            </a:pPr>
            <a:r>
              <a:rPr lang="en-US" dirty="0" smtClean="0">
                <a:solidFill>
                  <a:srgbClr val="000066"/>
                </a:solidFill>
              </a:rPr>
              <a:t>Date of Birth </a:t>
            </a:r>
          </a:p>
          <a:p>
            <a:pPr>
              <a:buClr>
                <a:srgbClr val="C00000"/>
              </a:buClr>
              <a:buFont typeface="+mj-lt"/>
              <a:buAutoNum type="arabicPeriod"/>
              <a:defRPr/>
            </a:pPr>
            <a:r>
              <a:rPr lang="en-US" dirty="0" smtClean="0">
                <a:solidFill>
                  <a:srgbClr val="000066"/>
                </a:solidFill>
              </a:rPr>
              <a:t>POA </a:t>
            </a:r>
          </a:p>
          <a:p>
            <a:pPr>
              <a:buClr>
                <a:srgbClr val="C00000"/>
              </a:buClr>
              <a:buFont typeface="+mj-lt"/>
              <a:buAutoNum type="arabicPeriod"/>
              <a:defRPr/>
            </a:pPr>
            <a:r>
              <a:rPr lang="en-US" dirty="0" smtClean="0">
                <a:solidFill>
                  <a:srgbClr val="000066"/>
                </a:solidFill>
              </a:rPr>
              <a:t>Service Information </a:t>
            </a:r>
          </a:p>
          <a:p>
            <a:pPr>
              <a:buClr>
                <a:srgbClr val="C00000"/>
              </a:buClr>
              <a:buFont typeface="+mj-lt"/>
              <a:buAutoNum type="arabicPeriod"/>
              <a:defRPr/>
            </a:pPr>
            <a:r>
              <a:rPr lang="en-US" dirty="0" smtClean="0">
                <a:solidFill>
                  <a:srgbClr val="000066"/>
                </a:solidFill>
              </a:rPr>
              <a:t>Verification </a:t>
            </a:r>
          </a:p>
          <a:p>
            <a:pPr marL="514350" indent="-514350">
              <a:buFont typeface="+mj-lt"/>
              <a:buAutoNum type="arabicPeriod"/>
              <a:defRPr/>
            </a:pPr>
            <a:endParaRPr lang="en-US" sz="2800" dirty="0"/>
          </a:p>
        </p:txBody>
      </p:sp>
      <p:pic>
        <p:nvPicPr>
          <p:cNvPr id="6146" name="Picture 2" descr="This is the Veteran Identification Data (VID) Screen.  It shows you the data DoD has on the Veteran." title="B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228600" y="1066800"/>
            <a:ext cx="5371222"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432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b="1" u="sng" dirty="0" smtClean="0">
                <a:solidFill>
                  <a:srgbClr val="000066"/>
                </a:solidFill>
              </a:rPr>
              <a:t>DoD</a:t>
            </a:r>
          </a:p>
          <a:p>
            <a:pPr marL="0" indent="0" algn="ctr">
              <a:buNone/>
            </a:pPr>
            <a:r>
              <a:rPr lang="en-US" sz="6000" b="1" u="sng" dirty="0" smtClean="0">
                <a:solidFill>
                  <a:srgbClr val="000066"/>
                </a:solidFill>
              </a:rPr>
              <a:t>M</a:t>
            </a:r>
            <a:r>
              <a:rPr lang="en-US" sz="6000" b="1" dirty="0" smtClean="0">
                <a:solidFill>
                  <a:srgbClr val="000066"/>
                </a:solidFill>
              </a:rPr>
              <a:t>aster Record </a:t>
            </a:r>
            <a:r>
              <a:rPr lang="en-US" sz="6000" b="1" u="sng" dirty="0" smtClean="0">
                <a:solidFill>
                  <a:srgbClr val="000066"/>
                </a:solidFill>
              </a:rPr>
              <a:t>Inq</a:t>
            </a:r>
            <a:r>
              <a:rPr lang="en-US" sz="6000" b="1" dirty="0" smtClean="0">
                <a:solidFill>
                  <a:srgbClr val="000066"/>
                </a:solidFill>
              </a:rPr>
              <a:t>uiry </a:t>
            </a:r>
          </a:p>
          <a:p>
            <a:pPr marL="0" indent="0" algn="ctr">
              <a:buNone/>
            </a:pPr>
            <a:r>
              <a:rPr lang="en-US" sz="6000" b="1" dirty="0" smtClean="0">
                <a:solidFill>
                  <a:srgbClr val="000066"/>
                </a:solidFill>
              </a:rPr>
              <a:t>(MINQ) </a:t>
            </a:r>
          </a:p>
          <a:p>
            <a:pPr marL="0" indent="0" algn="ctr">
              <a:buNone/>
            </a:pPr>
            <a:r>
              <a:rPr lang="en-US" sz="6000" b="1" dirty="0" smtClean="0">
                <a:solidFill>
                  <a:srgbClr val="000066"/>
                </a:solidFill>
              </a:rPr>
              <a:t>Commands </a:t>
            </a:r>
            <a:endParaRPr lang="en-US" sz="6000" b="1"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1246413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sz="2400" dirty="0" smtClean="0"/>
              <a:t>DoD </a:t>
            </a:r>
            <a:r>
              <a:rPr lang="en-US" sz="2400" u="sng" dirty="0" smtClean="0"/>
              <a:t>M</a:t>
            </a:r>
            <a:r>
              <a:rPr lang="en-US" sz="2400" dirty="0" smtClean="0"/>
              <a:t>aster Record </a:t>
            </a:r>
            <a:r>
              <a:rPr lang="en-US" sz="2400" u="sng" dirty="0" smtClean="0"/>
              <a:t>Inq</a:t>
            </a:r>
            <a:r>
              <a:rPr lang="en-US" sz="2400" dirty="0" smtClean="0"/>
              <a:t>uiry (MINQ) Commands</a:t>
            </a:r>
            <a:endParaRPr lang="en-US" sz="2400" dirty="0"/>
          </a:p>
        </p:txBody>
      </p:sp>
      <p:sp>
        <p:nvSpPr>
          <p:cNvPr id="7" name="Content Placeholder 2"/>
          <p:cNvSpPr>
            <a:spLocks noGrp="1"/>
          </p:cNvSpPr>
          <p:nvPr>
            <p:ph idx="1"/>
          </p:nvPr>
        </p:nvSpPr>
        <p:spPr/>
        <p:txBody>
          <a:bodyPr>
            <a:normAutofit/>
          </a:bodyPr>
          <a:lstStyle/>
          <a:p>
            <a:pPr marL="0" indent="0">
              <a:buFont typeface="Wingdings" pitchFamily="2" charset="2"/>
              <a:buNone/>
              <a:defRPr/>
            </a:pPr>
            <a:r>
              <a:rPr lang="en-US" sz="2800" b="1" dirty="0" smtClean="0">
                <a:solidFill>
                  <a:srgbClr val="000066"/>
                </a:solidFill>
              </a:rPr>
              <a:t>Screens used for MINQ Commands:</a:t>
            </a:r>
          </a:p>
          <a:p>
            <a:pPr marL="0" indent="0">
              <a:buFont typeface="Wingdings" pitchFamily="2" charset="2"/>
              <a:buNone/>
              <a:defRPr/>
            </a:pPr>
            <a:endParaRPr lang="en-US" dirty="0" smtClean="0">
              <a:solidFill>
                <a:srgbClr val="000066"/>
              </a:solidFill>
            </a:endParaRPr>
          </a:p>
          <a:p>
            <a:pPr marL="0" indent="0">
              <a:buFont typeface="Wingdings" pitchFamily="2" charset="2"/>
              <a:buNone/>
              <a:defRPr/>
            </a:pPr>
            <a:r>
              <a:rPr lang="en-US" b="1" dirty="0" smtClean="0">
                <a:solidFill>
                  <a:srgbClr val="000066"/>
                </a:solidFill>
              </a:rPr>
              <a:t>Chapter 30 DoD data record (30D):</a:t>
            </a:r>
          </a:p>
          <a:p>
            <a:pPr>
              <a:defRPr/>
            </a:pPr>
            <a:r>
              <a:rPr lang="en-US" dirty="0" smtClean="0">
                <a:solidFill>
                  <a:srgbClr val="000066"/>
                </a:solidFill>
              </a:rPr>
              <a:t>Ch30 eligibility </a:t>
            </a:r>
          </a:p>
          <a:p>
            <a:pPr>
              <a:defRPr/>
            </a:pPr>
            <a:r>
              <a:rPr lang="en-US" dirty="0" smtClean="0">
                <a:solidFill>
                  <a:srgbClr val="000066"/>
                </a:solidFill>
              </a:rPr>
              <a:t>Service information </a:t>
            </a:r>
          </a:p>
          <a:p>
            <a:pPr>
              <a:defRPr/>
            </a:pPr>
            <a:r>
              <a:rPr lang="en-US" dirty="0" smtClean="0">
                <a:solidFill>
                  <a:srgbClr val="000066"/>
                </a:solidFill>
              </a:rPr>
              <a:t>Ch30 KKR eligibility</a:t>
            </a:r>
          </a:p>
          <a:p>
            <a:pPr marL="0" indent="0">
              <a:buFont typeface="Wingdings" pitchFamily="2" charset="2"/>
              <a:buNone/>
              <a:defRPr/>
            </a:pPr>
            <a:r>
              <a:rPr lang="en-US" b="1" dirty="0" smtClean="0">
                <a:solidFill>
                  <a:srgbClr val="000066"/>
                </a:solidFill>
              </a:rPr>
              <a:t>Ch1606 DoD Data Record (DoD):</a:t>
            </a:r>
          </a:p>
          <a:p>
            <a:pPr>
              <a:defRPr/>
            </a:pPr>
            <a:r>
              <a:rPr lang="en-US" dirty="0" smtClean="0">
                <a:solidFill>
                  <a:srgbClr val="000066"/>
                </a:solidFill>
              </a:rPr>
              <a:t>Ch1606 Eligibility </a:t>
            </a:r>
          </a:p>
          <a:p>
            <a:pPr>
              <a:defRPr/>
            </a:pPr>
            <a:r>
              <a:rPr lang="en-US" dirty="0" smtClean="0">
                <a:solidFill>
                  <a:srgbClr val="000066"/>
                </a:solidFill>
              </a:rPr>
              <a:t>Ch1606 KKR Eligibility </a:t>
            </a:r>
          </a:p>
          <a:p>
            <a:pPr marL="0" indent="0">
              <a:buFont typeface="Wingdings" pitchFamily="2" charset="2"/>
              <a:buNone/>
              <a:defRPr/>
            </a:pPr>
            <a:endParaRPr lang="en-US" dirty="0" smtClean="0"/>
          </a:p>
          <a:p>
            <a:pPr>
              <a:defRPr/>
            </a:pPr>
            <a:endParaRPr lang="en-US" dirty="0"/>
          </a:p>
        </p:txBody>
      </p:sp>
    </p:spTree>
    <p:extLst>
      <p:ext uri="{BB962C8B-B14F-4D97-AF65-F5344CB8AC3E}">
        <p14:creationId xmlns:p14="http://schemas.microsoft.com/office/powerpoint/2010/main" val="3620771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sz="2400" dirty="0"/>
              <a:t>DoD </a:t>
            </a:r>
            <a:r>
              <a:rPr lang="en-US" sz="2400" u="sng" dirty="0"/>
              <a:t>M</a:t>
            </a:r>
            <a:r>
              <a:rPr lang="en-US" sz="2400" dirty="0"/>
              <a:t>aster Record </a:t>
            </a:r>
            <a:r>
              <a:rPr lang="en-US" sz="2400" u="sng" dirty="0"/>
              <a:t>Inq</a:t>
            </a:r>
            <a:r>
              <a:rPr lang="en-US" sz="2400" dirty="0"/>
              <a:t>uiry (MINQ) Commands</a:t>
            </a:r>
          </a:p>
        </p:txBody>
      </p:sp>
      <p:sp>
        <p:nvSpPr>
          <p:cNvPr id="7" name="Content Placeholder 5"/>
          <p:cNvSpPr>
            <a:spLocks noGrp="1"/>
          </p:cNvSpPr>
          <p:nvPr>
            <p:ph idx="1"/>
          </p:nvPr>
        </p:nvSpPr>
        <p:spPr>
          <a:xfrm>
            <a:off x="284793" y="5117054"/>
            <a:ext cx="5410200" cy="914400"/>
          </a:xfrm>
        </p:spPr>
        <p:txBody>
          <a:bodyPr>
            <a:normAutofit/>
          </a:bodyPr>
          <a:lstStyle/>
          <a:p>
            <a:pPr marL="0" indent="0" algn="ctr">
              <a:buFont typeface="Wingdings" pitchFamily="2" charset="2"/>
              <a:buNone/>
            </a:pPr>
            <a:r>
              <a:rPr lang="en-US" altLang="en-US" b="1" dirty="0" smtClean="0">
                <a:solidFill>
                  <a:srgbClr val="000066"/>
                </a:solidFill>
              </a:rPr>
              <a:t>Command</a:t>
            </a:r>
            <a:r>
              <a:rPr lang="en-US" altLang="en-US" b="1" dirty="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smtClean="0">
                <a:solidFill>
                  <a:srgbClr val="000066"/>
                </a:solidFill>
              </a:rPr>
              <a:t> Screen Number: 30D</a:t>
            </a:r>
          </a:p>
        </p:txBody>
      </p:sp>
      <p:sp>
        <p:nvSpPr>
          <p:cNvPr id="8" name="Content Placeholder 6"/>
          <p:cNvSpPr txBox="1">
            <a:spLocks/>
          </p:cNvSpPr>
          <p:nvPr/>
        </p:nvSpPr>
        <p:spPr>
          <a:xfrm>
            <a:off x="5867400" y="1066800"/>
            <a:ext cx="3160713" cy="541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 </a:t>
            </a:r>
          </a:p>
          <a:p>
            <a:pPr marL="0" indent="0">
              <a:buFont typeface="Wingdings" pitchFamily="2" charset="2"/>
              <a:buNone/>
              <a:defRPr/>
            </a:pPr>
            <a:r>
              <a:rPr lang="en-US" dirty="0" smtClean="0">
                <a:solidFill>
                  <a:srgbClr val="000066"/>
                </a:solidFill>
              </a:rPr>
              <a:t>DoD screen: Ch30 eligibility information.</a:t>
            </a: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DOB </a:t>
            </a:r>
          </a:p>
          <a:p>
            <a:pPr>
              <a:buClr>
                <a:srgbClr val="C00000"/>
              </a:buClr>
              <a:buFont typeface="+mj-lt"/>
              <a:buAutoNum type="arabicPeriod"/>
              <a:defRPr/>
            </a:pPr>
            <a:r>
              <a:rPr lang="en-US" dirty="0" smtClean="0">
                <a:solidFill>
                  <a:srgbClr val="000066"/>
                </a:solidFill>
              </a:rPr>
              <a:t>Last Activity Date</a:t>
            </a:r>
          </a:p>
          <a:p>
            <a:pPr>
              <a:buClr>
                <a:srgbClr val="C00000"/>
              </a:buClr>
              <a:buFont typeface="+mj-lt"/>
              <a:buAutoNum type="arabicPeriod"/>
              <a:defRPr/>
            </a:pPr>
            <a:r>
              <a:rPr lang="en-US" dirty="0" smtClean="0">
                <a:solidFill>
                  <a:srgbClr val="000066"/>
                </a:solidFill>
              </a:rPr>
              <a:t>DoD Status and $1200 </a:t>
            </a:r>
          </a:p>
          <a:p>
            <a:pPr>
              <a:buClr>
                <a:srgbClr val="C00000"/>
              </a:buClr>
              <a:buFont typeface="+mj-lt"/>
              <a:buAutoNum type="arabicPeriod"/>
              <a:defRPr/>
            </a:pPr>
            <a:r>
              <a:rPr lang="en-US" dirty="0" smtClean="0">
                <a:solidFill>
                  <a:srgbClr val="000066"/>
                </a:solidFill>
              </a:rPr>
              <a:t>Service Information</a:t>
            </a:r>
          </a:p>
          <a:p>
            <a:pPr>
              <a:buClr>
                <a:srgbClr val="C00000"/>
              </a:buClr>
              <a:buFont typeface="+mj-lt"/>
              <a:buAutoNum type="arabicPeriod"/>
              <a:defRPr/>
            </a:pPr>
            <a:r>
              <a:rPr lang="en-US" dirty="0" smtClean="0">
                <a:solidFill>
                  <a:srgbClr val="000066"/>
                </a:solidFill>
              </a:rPr>
              <a:t>KKR Information</a:t>
            </a:r>
          </a:p>
          <a:p>
            <a:pPr>
              <a:buFont typeface="+mj-lt"/>
              <a:buAutoNum type="arabicPeriod"/>
              <a:defRPr/>
            </a:pPr>
            <a:endParaRPr lang="en-US" dirty="0" smtClean="0"/>
          </a:p>
          <a:p>
            <a:pPr>
              <a:buFont typeface="+mj-lt"/>
              <a:buAutoNum type="arabicPeriod"/>
              <a:defRPr/>
            </a:pPr>
            <a:endParaRPr lang="en-US" dirty="0"/>
          </a:p>
        </p:txBody>
      </p:sp>
      <p:pic>
        <p:nvPicPr>
          <p:cNvPr id="7170" name="Picture 2" descr="This screen shows Ch30 eligibility information." title="Master Record Inquiry (MINQ) Comman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1000"/>
                    </a14:imgEffect>
                  </a14:imgLayer>
                </a14:imgProps>
              </a:ext>
              <a:ext uri="{28A0092B-C50C-407E-A947-70E740481C1C}">
                <a14:useLocalDpi xmlns:a14="http://schemas.microsoft.com/office/drawing/2010/main" val="0"/>
              </a:ext>
            </a:extLst>
          </a:blip>
          <a:srcRect/>
          <a:stretch>
            <a:fillRect/>
          </a:stretch>
        </p:blipFill>
        <p:spPr bwMode="auto">
          <a:xfrm>
            <a:off x="228600" y="1219200"/>
            <a:ext cx="552258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790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sz="2400" dirty="0"/>
              <a:t>DoD </a:t>
            </a:r>
            <a:r>
              <a:rPr lang="en-US" sz="2400" u="sng" dirty="0"/>
              <a:t>M</a:t>
            </a:r>
            <a:r>
              <a:rPr lang="en-US" sz="2400" dirty="0"/>
              <a:t>aster Record </a:t>
            </a:r>
            <a:r>
              <a:rPr lang="en-US" sz="2400" u="sng" dirty="0"/>
              <a:t>Inq</a:t>
            </a:r>
            <a:r>
              <a:rPr lang="en-US" sz="2400" dirty="0"/>
              <a:t>uiry (MINQ) Commands</a:t>
            </a:r>
          </a:p>
        </p:txBody>
      </p:sp>
      <p:sp>
        <p:nvSpPr>
          <p:cNvPr id="22" name="Content Placeholder 2"/>
          <p:cNvSpPr>
            <a:spLocks noGrp="1"/>
          </p:cNvSpPr>
          <p:nvPr>
            <p:ph idx="1"/>
          </p:nvPr>
        </p:nvSpPr>
        <p:spPr>
          <a:xfrm>
            <a:off x="201232" y="4953000"/>
            <a:ext cx="5410200" cy="1143000"/>
          </a:xfrm>
        </p:spPr>
        <p:txBody>
          <a:bodyPr>
            <a:normAutofit/>
          </a:bodyPr>
          <a:lstStyle/>
          <a:p>
            <a:pPr marL="0" indent="0" algn="ctr">
              <a:buFont typeface="Wingdings" pitchFamily="2" charset="2"/>
              <a:buNone/>
            </a:pPr>
            <a:r>
              <a:rPr lang="en-US" altLang="en-US" b="1" dirty="0" smtClean="0">
                <a:solidFill>
                  <a:srgbClr val="000066"/>
                </a:solidFill>
              </a:rPr>
              <a:t>Command</a:t>
            </a:r>
            <a:r>
              <a:rPr lang="en-US" altLang="en-US" b="1" dirty="0">
                <a:solidFill>
                  <a:srgbClr val="000066"/>
                </a:solidFill>
              </a:rPr>
              <a:t>: MINQ </a:t>
            </a:r>
            <a:endParaRPr lang="en-US" altLang="en-US" b="1" dirty="0" smtClean="0">
              <a:solidFill>
                <a:srgbClr val="000066"/>
              </a:solidFill>
            </a:endParaRPr>
          </a:p>
          <a:p>
            <a:pPr marL="0" indent="0" algn="ctr">
              <a:buFont typeface="Wingdings" pitchFamily="2" charset="2"/>
              <a:buNone/>
            </a:pPr>
            <a:r>
              <a:rPr lang="en-US" altLang="en-US" b="1" dirty="0" smtClean="0">
                <a:solidFill>
                  <a:srgbClr val="000066"/>
                </a:solidFill>
              </a:rPr>
              <a:t>Screen Number: DOD</a:t>
            </a:r>
          </a:p>
        </p:txBody>
      </p:sp>
      <p:sp>
        <p:nvSpPr>
          <p:cNvPr id="23" name="Content Placeholder 5"/>
          <p:cNvSpPr txBox="1">
            <a:spLocks/>
          </p:cNvSpPr>
          <p:nvPr/>
        </p:nvSpPr>
        <p:spPr>
          <a:xfrm>
            <a:off x="5715000" y="990600"/>
            <a:ext cx="3213100" cy="5638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 </a:t>
            </a:r>
          </a:p>
          <a:p>
            <a:pPr marL="0" indent="0">
              <a:buFont typeface="Wingdings" pitchFamily="2" charset="2"/>
              <a:buNone/>
              <a:defRPr/>
            </a:pPr>
            <a:r>
              <a:rPr lang="en-US" dirty="0" smtClean="0">
                <a:solidFill>
                  <a:srgbClr val="000066"/>
                </a:solidFill>
              </a:rPr>
              <a:t>DoD screen: Ch1606 eligibility information.   </a:t>
            </a: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DOB </a:t>
            </a:r>
          </a:p>
          <a:p>
            <a:pPr>
              <a:buClr>
                <a:srgbClr val="C00000"/>
              </a:buClr>
              <a:buFont typeface="+mj-lt"/>
              <a:buAutoNum type="arabicPeriod"/>
              <a:defRPr/>
            </a:pPr>
            <a:r>
              <a:rPr lang="en-US" dirty="0" smtClean="0">
                <a:solidFill>
                  <a:srgbClr val="000066"/>
                </a:solidFill>
              </a:rPr>
              <a:t>Last Activity </a:t>
            </a:r>
          </a:p>
          <a:p>
            <a:pPr>
              <a:buClr>
                <a:srgbClr val="C00000"/>
              </a:buClr>
              <a:buFont typeface="+mj-lt"/>
              <a:buAutoNum type="arabicPeriod"/>
              <a:defRPr/>
            </a:pPr>
            <a:r>
              <a:rPr lang="en-US" dirty="0" smtClean="0">
                <a:solidFill>
                  <a:srgbClr val="000066"/>
                </a:solidFill>
              </a:rPr>
              <a:t>Basic Eligibility </a:t>
            </a:r>
          </a:p>
          <a:p>
            <a:pPr>
              <a:buClr>
                <a:srgbClr val="C00000"/>
              </a:buClr>
              <a:buFont typeface="+mj-lt"/>
              <a:buAutoNum type="arabicPeriod"/>
              <a:defRPr/>
            </a:pPr>
            <a:r>
              <a:rPr lang="en-US" dirty="0" smtClean="0">
                <a:solidFill>
                  <a:srgbClr val="000066"/>
                </a:solidFill>
              </a:rPr>
              <a:t>Effective Date </a:t>
            </a:r>
          </a:p>
          <a:p>
            <a:pPr>
              <a:buClr>
                <a:srgbClr val="C00000"/>
              </a:buClr>
              <a:buFont typeface="+mj-lt"/>
              <a:buAutoNum type="arabicPeriod"/>
              <a:defRPr/>
            </a:pPr>
            <a:r>
              <a:rPr lang="en-US" dirty="0" smtClean="0">
                <a:solidFill>
                  <a:srgbClr val="000066"/>
                </a:solidFill>
              </a:rPr>
              <a:t>Eligibility Status </a:t>
            </a:r>
          </a:p>
          <a:p>
            <a:pPr>
              <a:buClr>
                <a:srgbClr val="C00000"/>
              </a:buClr>
              <a:buFont typeface="+mj-lt"/>
              <a:buAutoNum type="arabicPeriod"/>
              <a:defRPr/>
            </a:pPr>
            <a:r>
              <a:rPr lang="en-US" dirty="0" smtClean="0">
                <a:solidFill>
                  <a:srgbClr val="000066"/>
                </a:solidFill>
              </a:rPr>
              <a:t>Reason </a:t>
            </a:r>
          </a:p>
          <a:p>
            <a:pPr>
              <a:buClr>
                <a:srgbClr val="C00000"/>
              </a:buClr>
              <a:buFont typeface="+mj-lt"/>
              <a:buAutoNum type="arabicPeriod"/>
              <a:defRPr/>
            </a:pPr>
            <a:r>
              <a:rPr lang="en-US" dirty="0" smtClean="0">
                <a:solidFill>
                  <a:srgbClr val="000066"/>
                </a:solidFill>
              </a:rPr>
              <a:t>Component </a:t>
            </a:r>
          </a:p>
          <a:p>
            <a:pPr>
              <a:buClr>
                <a:srgbClr val="C00000"/>
              </a:buClr>
              <a:buFont typeface="+mj-lt"/>
              <a:buAutoNum type="arabicPeriod"/>
              <a:defRPr/>
            </a:pPr>
            <a:r>
              <a:rPr lang="en-US" dirty="0" smtClean="0">
                <a:solidFill>
                  <a:srgbClr val="000066"/>
                </a:solidFill>
              </a:rPr>
              <a:t>KKR Eligibility </a:t>
            </a:r>
            <a:endParaRPr lang="en-US" dirty="0">
              <a:solidFill>
                <a:srgbClr val="000066"/>
              </a:solidFill>
            </a:endParaRPr>
          </a:p>
        </p:txBody>
      </p:sp>
      <p:pic>
        <p:nvPicPr>
          <p:cNvPr id="8194" name="Picture 2" descr="This screen shows Ch1606 eligibility information." title="MINQ Comman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1000"/>
                    </a14:imgEffect>
                  </a14:imgLayer>
                </a14:imgProps>
              </a:ext>
              <a:ext uri="{28A0092B-C50C-407E-A947-70E740481C1C}">
                <a14:useLocalDpi xmlns:a14="http://schemas.microsoft.com/office/drawing/2010/main" val="0"/>
              </a:ext>
            </a:extLst>
          </a:blip>
          <a:srcRect/>
          <a:stretch>
            <a:fillRect/>
          </a:stretch>
        </p:blipFill>
        <p:spPr bwMode="auto">
          <a:xfrm>
            <a:off x="228600" y="1143000"/>
            <a:ext cx="535546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122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 </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66"/>
                </a:solidFill>
              </a:rPr>
              <a:t>What is an example of a screen we would use the BINQ command to view in BDN? </a:t>
            </a:r>
          </a:p>
          <a:p>
            <a:pPr marL="0" indent="0">
              <a:buNone/>
            </a:pPr>
            <a:endParaRPr lang="en-US" dirty="0">
              <a:solidFill>
                <a:srgbClr val="000066"/>
              </a:solidFill>
            </a:endParaRPr>
          </a:p>
          <a:p>
            <a:pPr marL="0" indent="0">
              <a:buNone/>
            </a:pPr>
            <a:endParaRPr lang="en-US" dirty="0" smtClean="0">
              <a:solidFill>
                <a:srgbClr val="000066"/>
              </a:solidFill>
            </a:endParaRPr>
          </a:p>
          <a:p>
            <a:pPr marL="0" indent="0">
              <a:buNone/>
            </a:pPr>
            <a:r>
              <a:rPr lang="en-US" dirty="0" smtClean="0">
                <a:solidFill>
                  <a:srgbClr val="000066"/>
                </a:solidFill>
              </a:rPr>
              <a:t>What is an example of a DoD screen we would use the MINQ command to view in BDN? </a:t>
            </a:r>
            <a:endParaRPr lang="en-US"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2060162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b="1" dirty="0" smtClean="0">
                <a:solidFill>
                  <a:srgbClr val="000066"/>
                </a:solidFill>
              </a:rPr>
              <a:t>Ch30/1606/1607 </a:t>
            </a:r>
            <a:r>
              <a:rPr lang="en-US" sz="6000" b="1" u="sng" dirty="0" smtClean="0">
                <a:solidFill>
                  <a:srgbClr val="000066"/>
                </a:solidFill>
              </a:rPr>
              <a:t>M</a:t>
            </a:r>
            <a:r>
              <a:rPr lang="en-US" sz="6000" b="1" dirty="0" smtClean="0">
                <a:solidFill>
                  <a:srgbClr val="000066"/>
                </a:solidFill>
              </a:rPr>
              <a:t>aster </a:t>
            </a:r>
            <a:r>
              <a:rPr lang="en-US" sz="6000" b="1" dirty="0">
                <a:solidFill>
                  <a:srgbClr val="000066"/>
                </a:solidFill>
              </a:rPr>
              <a:t>Record </a:t>
            </a:r>
            <a:r>
              <a:rPr lang="en-US" sz="6000" b="1" u="sng" dirty="0">
                <a:solidFill>
                  <a:srgbClr val="000066"/>
                </a:solidFill>
              </a:rPr>
              <a:t>Inq</a:t>
            </a:r>
            <a:r>
              <a:rPr lang="en-US" sz="6000" b="1" dirty="0">
                <a:solidFill>
                  <a:srgbClr val="000066"/>
                </a:solidFill>
              </a:rPr>
              <a:t>uiry </a:t>
            </a:r>
            <a:endParaRPr lang="en-US" sz="6000" b="1" dirty="0" smtClean="0">
              <a:solidFill>
                <a:srgbClr val="000066"/>
              </a:solidFill>
            </a:endParaRPr>
          </a:p>
          <a:p>
            <a:pPr marL="0" indent="0" algn="ctr">
              <a:buNone/>
            </a:pPr>
            <a:r>
              <a:rPr lang="en-US" sz="6000" b="1" dirty="0" smtClean="0">
                <a:solidFill>
                  <a:srgbClr val="000066"/>
                </a:solidFill>
              </a:rPr>
              <a:t>(</a:t>
            </a:r>
            <a:r>
              <a:rPr lang="en-US" sz="6000" b="1" dirty="0">
                <a:solidFill>
                  <a:srgbClr val="000066"/>
                </a:solidFill>
              </a:rPr>
              <a:t>MINQ) Commands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2295153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Ch30/1606/1607 </a:t>
            </a:r>
            <a:br>
              <a:rPr lang="en-US" sz="27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Content Placeholder 5"/>
          <p:cNvSpPr txBox="1">
            <a:spLocks noGrp="1"/>
          </p:cNvSpPr>
          <p:nvPr>
            <p:ph idx="1"/>
          </p:nvPr>
        </p:nvSpPr>
        <p:spPr>
          <a:xfrm>
            <a:off x="381000" y="1351895"/>
            <a:ext cx="8229600" cy="461665"/>
          </a:xfrm>
          <a:prstGeom prst="rect">
            <a:avLst/>
          </a:prstGeom>
          <a:noFill/>
        </p:spPr>
        <p:txBody>
          <a:bodyPr>
            <a:spAutoFit/>
          </a:bodyPr>
          <a:lstStyle/>
          <a:p>
            <a:pPr marL="0" indent="0" eaLnBrk="0" hangingPunct="0">
              <a:spcBef>
                <a:spcPct val="20000"/>
              </a:spcBef>
              <a:buNone/>
              <a:defRPr/>
            </a:pPr>
            <a:r>
              <a:rPr lang="en-US" kern="0" dirty="0">
                <a:solidFill>
                  <a:srgbClr val="000066"/>
                </a:solidFill>
                <a:latin typeface="Tahoma"/>
                <a:cs typeface="+mn-cs"/>
              </a:rPr>
              <a:t>Screens used for </a:t>
            </a:r>
            <a:r>
              <a:rPr lang="en-US" kern="0" dirty="0" smtClean="0">
                <a:solidFill>
                  <a:srgbClr val="000066"/>
                </a:solidFill>
                <a:latin typeface="Tahoma"/>
                <a:cs typeface="+mn-cs"/>
              </a:rPr>
              <a:t>CH30/1606/1607 </a:t>
            </a:r>
            <a:r>
              <a:rPr lang="en-US" kern="0" dirty="0">
                <a:solidFill>
                  <a:srgbClr val="000066"/>
                </a:solidFill>
                <a:latin typeface="Tahoma"/>
                <a:cs typeface="+mn-cs"/>
              </a:rPr>
              <a:t>MINQ Commands: </a:t>
            </a:r>
          </a:p>
        </p:txBody>
      </p:sp>
      <p:sp>
        <p:nvSpPr>
          <p:cNvPr id="7" name="Content Placeholder 2"/>
          <p:cNvSpPr txBox="1">
            <a:spLocks/>
          </p:cNvSpPr>
          <p:nvPr/>
        </p:nvSpPr>
        <p:spPr>
          <a:xfrm>
            <a:off x="304800" y="1828800"/>
            <a:ext cx="8153400" cy="4648200"/>
          </a:xfrm>
          <a:prstGeom prst="rect">
            <a:avLst/>
          </a:prstGeom>
          <a:extLst/>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M21:</a:t>
            </a:r>
          </a:p>
          <a:p>
            <a:pPr>
              <a:defRPr/>
            </a:pPr>
            <a:r>
              <a:rPr lang="en-US" dirty="0" smtClean="0">
                <a:solidFill>
                  <a:srgbClr val="000066"/>
                </a:solidFill>
              </a:rPr>
              <a:t>VA Master Record </a:t>
            </a:r>
          </a:p>
          <a:p>
            <a:pPr>
              <a:defRPr/>
            </a:pPr>
            <a:r>
              <a:rPr lang="en-US" dirty="0" smtClean="0">
                <a:solidFill>
                  <a:srgbClr val="000066"/>
                </a:solidFill>
              </a:rPr>
              <a:t>Entitlement Information</a:t>
            </a:r>
          </a:p>
          <a:p>
            <a:pPr>
              <a:defRPr/>
            </a:pPr>
            <a:r>
              <a:rPr lang="en-US" dirty="0" smtClean="0">
                <a:solidFill>
                  <a:srgbClr val="000066"/>
                </a:solidFill>
              </a:rPr>
              <a:t>School Attendance Information</a:t>
            </a:r>
          </a:p>
          <a:p>
            <a:pPr>
              <a:defRPr/>
            </a:pPr>
            <a:r>
              <a:rPr lang="en-US" dirty="0" smtClean="0">
                <a:solidFill>
                  <a:srgbClr val="000066"/>
                </a:solidFill>
              </a:rPr>
              <a:t>Date Last Paid (DLP)</a:t>
            </a:r>
          </a:p>
          <a:p>
            <a:pPr marL="0" indent="0">
              <a:buFont typeface="Wingdings" pitchFamily="2" charset="2"/>
              <a:buNone/>
              <a:defRPr/>
            </a:pPr>
            <a:r>
              <a:rPr lang="en-US" b="1" dirty="0" smtClean="0">
                <a:solidFill>
                  <a:srgbClr val="000066"/>
                </a:solidFill>
              </a:rPr>
              <a:t>M22:</a:t>
            </a:r>
          </a:p>
          <a:p>
            <a:pPr>
              <a:defRPr/>
            </a:pPr>
            <a:r>
              <a:rPr lang="en-US" dirty="0" smtClean="0">
                <a:solidFill>
                  <a:srgbClr val="000066"/>
                </a:solidFill>
              </a:rPr>
              <a:t>Transaction And Payment History </a:t>
            </a:r>
          </a:p>
          <a:p>
            <a:pPr>
              <a:defRPr/>
            </a:pPr>
            <a:r>
              <a:rPr lang="en-US" dirty="0" smtClean="0">
                <a:solidFill>
                  <a:srgbClr val="000066"/>
                </a:solidFill>
              </a:rPr>
              <a:t>Payment Information </a:t>
            </a:r>
          </a:p>
          <a:p>
            <a:pPr>
              <a:defRPr/>
            </a:pPr>
            <a:r>
              <a:rPr lang="en-US" dirty="0" smtClean="0">
                <a:solidFill>
                  <a:srgbClr val="000066"/>
                </a:solidFill>
              </a:rPr>
              <a:t>Transaction Information </a:t>
            </a:r>
          </a:p>
          <a:p>
            <a:pPr marL="0" indent="0">
              <a:buFont typeface="Wingdings" pitchFamily="2" charset="2"/>
              <a:buNone/>
              <a:defRPr/>
            </a:pPr>
            <a:r>
              <a:rPr lang="en-US" b="1" dirty="0" smtClean="0">
                <a:solidFill>
                  <a:srgbClr val="000066"/>
                </a:solidFill>
              </a:rPr>
              <a:t>M23:</a:t>
            </a:r>
          </a:p>
          <a:p>
            <a:pPr>
              <a:defRPr/>
            </a:pPr>
            <a:r>
              <a:rPr lang="en-US" dirty="0" smtClean="0">
                <a:solidFill>
                  <a:srgbClr val="000066"/>
                </a:solidFill>
              </a:rPr>
              <a:t>Ch30 Eligibility And Entitlement </a:t>
            </a:r>
          </a:p>
          <a:p>
            <a:pPr>
              <a:defRPr/>
            </a:pPr>
            <a:r>
              <a:rPr lang="en-US" dirty="0" smtClean="0">
                <a:solidFill>
                  <a:srgbClr val="000066"/>
                </a:solidFill>
              </a:rPr>
              <a:t>Information Pulled From 310 </a:t>
            </a:r>
          </a:p>
          <a:p>
            <a:pPr>
              <a:defRPr/>
            </a:pPr>
            <a:r>
              <a:rPr lang="en-US" dirty="0" smtClean="0">
                <a:solidFill>
                  <a:srgbClr val="000066"/>
                </a:solidFill>
              </a:rPr>
              <a:t>Entitlement Information </a:t>
            </a:r>
          </a:p>
          <a:p>
            <a:pPr>
              <a:defRPr/>
            </a:pPr>
            <a:r>
              <a:rPr lang="en-US" dirty="0" smtClean="0">
                <a:solidFill>
                  <a:srgbClr val="000066"/>
                </a:solidFill>
              </a:rPr>
              <a:t>Dropped Priors </a:t>
            </a:r>
          </a:p>
          <a:p>
            <a:pPr>
              <a:defRPr/>
            </a:pPr>
            <a:r>
              <a:rPr lang="en-US" dirty="0" smtClean="0">
                <a:solidFill>
                  <a:srgbClr val="000066"/>
                </a:solidFill>
              </a:rPr>
              <a:t>Cumulative Reduced/Restored </a:t>
            </a:r>
          </a:p>
          <a:p>
            <a:pPr>
              <a:defRPr/>
            </a:pPr>
            <a:endParaRPr lang="en-US" dirty="0" smtClean="0"/>
          </a:p>
          <a:p>
            <a:pPr>
              <a:defRPr/>
            </a:pPr>
            <a:endParaRPr lang="en-US" dirty="0"/>
          </a:p>
        </p:txBody>
      </p:sp>
    </p:spTree>
    <p:extLst>
      <p:ext uri="{BB962C8B-B14F-4D97-AF65-F5344CB8AC3E}">
        <p14:creationId xmlns:p14="http://schemas.microsoft.com/office/powerpoint/2010/main" val="65141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p:txBody>
          <a:bodyPr/>
          <a:lstStyle/>
          <a:p>
            <a:r>
              <a:rPr lang="en-US" dirty="0" smtClean="0"/>
              <a:t>Lesson Objectives </a:t>
            </a:r>
          </a:p>
        </p:txBody>
      </p:sp>
      <p:sp>
        <p:nvSpPr>
          <p:cNvPr id="2" name="Content Placeholder 1"/>
          <p:cNvSpPr>
            <a:spLocks noGrp="1"/>
          </p:cNvSpPr>
          <p:nvPr>
            <p:ph idx="1"/>
          </p:nvPr>
        </p:nvSpPr>
        <p:spPr/>
        <p:txBody>
          <a:bodyPr/>
          <a:lstStyle/>
          <a:p>
            <a:pPr marL="0" indent="0">
              <a:buNone/>
            </a:pPr>
            <a:r>
              <a:rPr lang="en-US" dirty="0" smtClean="0">
                <a:solidFill>
                  <a:srgbClr val="000066"/>
                </a:solidFill>
              </a:rPr>
              <a:t>At the end of this lesson, you will be able to: </a:t>
            </a:r>
          </a:p>
          <a:p>
            <a:pPr marL="0" indent="0">
              <a:buNone/>
            </a:pPr>
            <a:endParaRPr lang="en-US" dirty="0">
              <a:solidFill>
                <a:srgbClr val="000066"/>
              </a:solidFill>
            </a:endParaRPr>
          </a:p>
          <a:p>
            <a:pPr lvl="1">
              <a:buFont typeface="Arial" panose="020B0604020202020204" pitchFamily="34" charset="0"/>
              <a:buChar char="•"/>
            </a:pPr>
            <a:r>
              <a:rPr lang="en-US" dirty="0" smtClean="0">
                <a:solidFill>
                  <a:srgbClr val="000066"/>
                </a:solidFill>
              </a:rPr>
              <a:t>Recall BDN location of claims processing information</a:t>
            </a:r>
          </a:p>
          <a:p>
            <a:pPr lvl="1">
              <a:buFont typeface="Arial" panose="020B0604020202020204" pitchFamily="34" charset="0"/>
              <a:buChar char="•"/>
            </a:pPr>
            <a:r>
              <a:rPr lang="en-US" dirty="0" smtClean="0">
                <a:solidFill>
                  <a:srgbClr val="000066"/>
                </a:solidFill>
              </a:rPr>
              <a:t>Recall the function of various BDN commands</a:t>
            </a:r>
          </a:p>
          <a:p>
            <a:pPr lvl="1">
              <a:buFont typeface="Arial" panose="020B0604020202020204" pitchFamily="34" charset="0"/>
              <a:buChar char="•"/>
            </a:pPr>
            <a:r>
              <a:rPr lang="en-US" dirty="0">
                <a:solidFill>
                  <a:srgbClr val="000066"/>
                </a:solidFill>
              </a:rPr>
              <a:t>I</a:t>
            </a:r>
            <a:r>
              <a:rPr lang="en-US" dirty="0" smtClean="0">
                <a:solidFill>
                  <a:srgbClr val="000066"/>
                </a:solidFill>
              </a:rPr>
              <a:t>dentify the steps for modifying BDNSHELL </a:t>
            </a:r>
          </a:p>
          <a:p>
            <a:pPr marL="457200" lvl="1"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711129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US" b="1" dirty="0">
                <a:solidFill>
                  <a:srgbClr val="000066"/>
                </a:solidFill>
              </a:rPr>
              <a:t>M01:</a:t>
            </a:r>
          </a:p>
          <a:p>
            <a:pPr>
              <a:defRPr/>
            </a:pPr>
            <a:r>
              <a:rPr lang="en-US" dirty="0">
                <a:solidFill>
                  <a:srgbClr val="000066"/>
                </a:solidFill>
              </a:rPr>
              <a:t>Deduction/Receivable/Balance/EFT Data</a:t>
            </a:r>
          </a:p>
          <a:p>
            <a:pPr>
              <a:defRPr/>
            </a:pPr>
            <a:r>
              <a:rPr lang="en-US" dirty="0">
                <a:solidFill>
                  <a:srgbClr val="000066"/>
                </a:solidFill>
              </a:rPr>
              <a:t>Debts</a:t>
            </a:r>
          </a:p>
          <a:p>
            <a:pPr>
              <a:defRPr/>
            </a:pPr>
            <a:r>
              <a:rPr lang="en-US" dirty="0">
                <a:solidFill>
                  <a:srgbClr val="000066"/>
                </a:solidFill>
              </a:rPr>
              <a:t>Collection Indicator</a:t>
            </a:r>
          </a:p>
          <a:p>
            <a:pPr>
              <a:defRPr/>
            </a:pPr>
            <a:r>
              <a:rPr lang="en-US" dirty="0">
                <a:solidFill>
                  <a:srgbClr val="000066"/>
                </a:solidFill>
              </a:rPr>
              <a:t>EFT Information </a:t>
            </a:r>
          </a:p>
          <a:p>
            <a:pPr marL="0" indent="0">
              <a:buFont typeface="Wingdings" pitchFamily="2" charset="2"/>
              <a:buNone/>
              <a:defRPr/>
            </a:pPr>
            <a:r>
              <a:rPr lang="en-US" b="1" dirty="0">
                <a:solidFill>
                  <a:srgbClr val="000066"/>
                </a:solidFill>
              </a:rPr>
              <a:t>M20:</a:t>
            </a:r>
          </a:p>
          <a:p>
            <a:pPr>
              <a:defRPr/>
            </a:pPr>
            <a:r>
              <a:rPr lang="en-US" dirty="0" smtClean="0">
                <a:solidFill>
                  <a:srgbClr val="000066"/>
                </a:solidFill>
              </a:rPr>
              <a:t>Dropped </a:t>
            </a:r>
            <a:r>
              <a:rPr lang="en-US" dirty="0">
                <a:solidFill>
                  <a:srgbClr val="000066"/>
                </a:solidFill>
              </a:rPr>
              <a:t>Priors</a:t>
            </a:r>
          </a:p>
          <a:p>
            <a:pPr>
              <a:defRPr/>
            </a:pPr>
            <a:r>
              <a:rPr lang="en-US" dirty="0">
                <a:solidFill>
                  <a:srgbClr val="000066"/>
                </a:solidFill>
              </a:rPr>
              <a:t>Terms no longer on M21 screen </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Ch30/1606/1607 </a:t>
            </a:r>
            <a:br>
              <a:rPr lang="en-US" sz="27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700" dirty="0"/>
          </a:p>
        </p:txBody>
      </p:sp>
    </p:spTree>
    <p:extLst>
      <p:ext uri="{BB962C8B-B14F-4D97-AF65-F5344CB8AC3E}">
        <p14:creationId xmlns:p14="http://schemas.microsoft.com/office/powerpoint/2010/main" val="3471808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Ch30/1606/1607 </a:t>
            </a:r>
            <a:br>
              <a:rPr lang="en-US" sz="27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700" dirty="0"/>
          </a:p>
        </p:txBody>
      </p:sp>
      <p:sp>
        <p:nvSpPr>
          <p:cNvPr id="7" name="Content Placeholder 4"/>
          <p:cNvSpPr>
            <a:spLocks noGrp="1"/>
          </p:cNvSpPr>
          <p:nvPr>
            <p:ph idx="1"/>
          </p:nvPr>
        </p:nvSpPr>
        <p:spPr>
          <a:xfrm>
            <a:off x="439416" y="5257800"/>
            <a:ext cx="4648200" cy="914400"/>
          </a:xfrm>
        </p:spPr>
        <p:txBody>
          <a:bodyPr>
            <a:noAutofit/>
          </a:bodyPr>
          <a:lstStyle/>
          <a:p>
            <a:pPr marL="0" indent="0" algn="ctr">
              <a:buFont typeface="Wingdings" pitchFamily="2" charset="2"/>
              <a:buNone/>
            </a:pPr>
            <a:r>
              <a:rPr lang="en-US" altLang="en-US" b="1" dirty="0" smtClean="0">
                <a:solidFill>
                  <a:srgbClr val="000066"/>
                </a:solidFill>
              </a:rPr>
              <a:t>Command</a:t>
            </a:r>
            <a:r>
              <a:rPr lang="en-US" altLang="en-US" b="1" dirty="0">
                <a:solidFill>
                  <a:srgbClr val="000066"/>
                </a:solidFill>
              </a:rPr>
              <a:t>:</a:t>
            </a:r>
            <a:r>
              <a:rPr lang="en-US" altLang="en-US" b="1" dirty="0" smtClean="0">
                <a:solidFill>
                  <a:srgbClr val="000066"/>
                </a:solidFill>
              </a:rPr>
              <a:t> MINQ</a:t>
            </a:r>
          </a:p>
          <a:p>
            <a:pPr marL="0" indent="0" algn="ctr">
              <a:buFont typeface="Wingdings" pitchFamily="2" charset="2"/>
              <a:buNone/>
            </a:pPr>
            <a:r>
              <a:rPr lang="en-US" altLang="en-US" b="1" dirty="0" smtClean="0">
                <a:solidFill>
                  <a:srgbClr val="000066"/>
                </a:solidFill>
              </a:rPr>
              <a:t> Screen Number: </a:t>
            </a:r>
            <a:r>
              <a:rPr lang="en-US" altLang="en-US" b="1" dirty="0">
                <a:solidFill>
                  <a:srgbClr val="000066"/>
                </a:solidFill>
              </a:rPr>
              <a:t>M21</a:t>
            </a:r>
            <a:endParaRPr lang="en-US" altLang="en-US" b="1" dirty="0" smtClean="0">
              <a:solidFill>
                <a:srgbClr val="000066"/>
              </a:solidFill>
            </a:endParaRPr>
          </a:p>
        </p:txBody>
      </p:sp>
      <p:sp>
        <p:nvSpPr>
          <p:cNvPr id="9" name="Content Placeholder 5"/>
          <p:cNvSpPr txBox="1">
            <a:spLocks/>
          </p:cNvSpPr>
          <p:nvPr/>
        </p:nvSpPr>
        <p:spPr>
          <a:xfrm>
            <a:off x="5424487" y="1219200"/>
            <a:ext cx="3719513"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 </a:t>
            </a: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M/R Status</a:t>
            </a:r>
          </a:p>
          <a:p>
            <a:pPr>
              <a:buClr>
                <a:srgbClr val="C00000"/>
              </a:buClr>
              <a:buFont typeface="+mj-lt"/>
              <a:buAutoNum type="arabicPeriod"/>
              <a:defRPr/>
            </a:pPr>
            <a:r>
              <a:rPr lang="en-US" dirty="0" smtClean="0">
                <a:solidFill>
                  <a:srgbClr val="000066"/>
                </a:solidFill>
              </a:rPr>
              <a:t>Name and Address</a:t>
            </a:r>
          </a:p>
          <a:p>
            <a:pPr>
              <a:buClr>
                <a:srgbClr val="C00000"/>
              </a:buClr>
              <a:buFont typeface="+mj-lt"/>
              <a:buAutoNum type="arabicPeriod"/>
              <a:defRPr/>
            </a:pPr>
            <a:r>
              <a:rPr lang="en-US" dirty="0" smtClean="0">
                <a:solidFill>
                  <a:srgbClr val="000066"/>
                </a:solidFill>
              </a:rPr>
              <a:t>Last Activity </a:t>
            </a:r>
          </a:p>
          <a:p>
            <a:pPr>
              <a:buClr>
                <a:srgbClr val="C00000"/>
              </a:buClr>
              <a:buFont typeface="+mj-lt"/>
              <a:buAutoNum type="arabicPeriod"/>
              <a:defRPr/>
            </a:pPr>
            <a:r>
              <a:rPr lang="en-US" dirty="0" smtClean="0">
                <a:solidFill>
                  <a:srgbClr val="000066"/>
                </a:solidFill>
              </a:rPr>
              <a:t>Receivables/Proceeds </a:t>
            </a:r>
          </a:p>
          <a:p>
            <a:pPr>
              <a:buClr>
                <a:srgbClr val="C00000"/>
              </a:buClr>
              <a:buFont typeface="+mj-lt"/>
              <a:buAutoNum type="arabicPeriod"/>
              <a:defRPr/>
            </a:pPr>
            <a:r>
              <a:rPr lang="en-US" dirty="0" smtClean="0">
                <a:solidFill>
                  <a:srgbClr val="000066"/>
                </a:solidFill>
              </a:rPr>
              <a:t>Type Training FAC/Course/OBJ</a:t>
            </a:r>
          </a:p>
          <a:p>
            <a:pPr>
              <a:buClr>
                <a:srgbClr val="C00000"/>
              </a:buClr>
              <a:buFont typeface="+mj-lt"/>
              <a:buAutoNum type="arabicPeriod"/>
              <a:defRPr/>
            </a:pPr>
            <a:r>
              <a:rPr lang="en-US" dirty="0" smtClean="0">
                <a:solidFill>
                  <a:srgbClr val="000066"/>
                </a:solidFill>
              </a:rPr>
              <a:t>Original Entitlement Remaining Entitlement Delimiting Date</a:t>
            </a:r>
          </a:p>
        </p:txBody>
      </p:sp>
      <p:pic>
        <p:nvPicPr>
          <p:cNvPr id="9218" name="Picture 2" descr="M21 screen.  It shows award status and payment history information."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133462" y="1371600"/>
            <a:ext cx="526010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731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7" name="Content Placeholder 5"/>
          <p:cNvSpPr txBox="1">
            <a:spLocks/>
          </p:cNvSpPr>
          <p:nvPr/>
        </p:nvSpPr>
        <p:spPr>
          <a:xfrm>
            <a:off x="5424488" y="1219200"/>
            <a:ext cx="3680068" cy="5130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 continued: </a:t>
            </a:r>
          </a:p>
          <a:p>
            <a:pPr marL="457200" indent="-457200">
              <a:buClr>
                <a:srgbClr val="C00000"/>
              </a:buClr>
              <a:buFont typeface="+mj-lt"/>
              <a:buAutoNum type="arabicPeriod" startAt="8"/>
              <a:defRPr/>
            </a:pPr>
            <a:r>
              <a:rPr lang="en-US" dirty="0" smtClean="0">
                <a:solidFill>
                  <a:srgbClr val="000066"/>
                </a:solidFill>
              </a:rPr>
              <a:t>6X Date/Date Last Cert/Date Last Paid </a:t>
            </a:r>
          </a:p>
          <a:p>
            <a:pPr>
              <a:buClr>
                <a:srgbClr val="C00000"/>
              </a:buClr>
              <a:buFont typeface="+mj-lt"/>
              <a:buAutoNum type="arabicPeriod" startAt="8"/>
              <a:defRPr/>
            </a:pPr>
            <a:r>
              <a:rPr lang="en-US" dirty="0" smtClean="0">
                <a:solidFill>
                  <a:srgbClr val="000066"/>
                </a:solidFill>
              </a:rPr>
              <a:t>Enrollment Begin/End Dates/Reason Codes Training Time/Monthly Rate/Hours</a:t>
            </a:r>
          </a:p>
          <a:p>
            <a:pPr>
              <a:buClr>
                <a:srgbClr val="C00000"/>
              </a:buClr>
              <a:buFont typeface="+mj-lt"/>
              <a:buAutoNum type="arabicPeriod" startAt="8"/>
              <a:defRPr/>
            </a:pPr>
            <a:r>
              <a:rPr lang="en-US" dirty="0" smtClean="0">
                <a:solidFill>
                  <a:srgbClr val="000066"/>
                </a:solidFill>
              </a:rPr>
              <a:t>Message Field</a:t>
            </a:r>
            <a:endParaRPr lang="en-US" dirty="0">
              <a:solidFill>
                <a:srgbClr val="000066"/>
              </a:solidFill>
            </a:endParaRPr>
          </a:p>
        </p:txBody>
      </p:sp>
      <p:sp>
        <p:nvSpPr>
          <p:cNvPr id="8" name="Content Placeholder 4"/>
          <p:cNvSpPr>
            <a:spLocks noGrp="1"/>
          </p:cNvSpPr>
          <p:nvPr>
            <p:ph idx="1"/>
          </p:nvPr>
        </p:nvSpPr>
        <p:spPr>
          <a:xfrm>
            <a:off x="641743" y="5257800"/>
            <a:ext cx="4335257" cy="1092200"/>
          </a:xfrm>
        </p:spPr>
        <p:txBody>
          <a:bodyPr>
            <a:noAutofit/>
          </a:bodyPr>
          <a:lstStyle/>
          <a:p>
            <a:pPr marL="0" indent="0" algn="ctr">
              <a:buFont typeface="Wingdings" pitchFamily="2" charset="2"/>
              <a:buNone/>
            </a:pPr>
            <a:r>
              <a:rPr lang="en-US" altLang="en-US" b="1" dirty="0" smtClean="0">
                <a:solidFill>
                  <a:srgbClr val="000066"/>
                </a:solidFill>
              </a:rPr>
              <a:t>Command: MINQ</a:t>
            </a:r>
          </a:p>
          <a:p>
            <a:pPr marL="0" indent="0" algn="ctr">
              <a:buFont typeface="Wingdings" pitchFamily="2" charset="2"/>
              <a:buNone/>
            </a:pPr>
            <a:r>
              <a:rPr lang="en-US" altLang="en-US" b="1" dirty="0" smtClean="0">
                <a:solidFill>
                  <a:srgbClr val="000066"/>
                </a:solidFill>
              </a:rPr>
              <a:t>Screen Number: M21 </a:t>
            </a:r>
          </a:p>
        </p:txBody>
      </p:sp>
      <p:sp>
        <p:nvSpPr>
          <p:cNvPr id="21" name="Title 1"/>
          <p:cNvSpPr>
            <a:spLocks noGrp="1"/>
          </p:cNvSpPr>
          <p:nvPr>
            <p:ph type="title"/>
          </p:nvPr>
        </p:nvSpPr>
        <p:spPr/>
        <p:txBody>
          <a:bodyPr>
            <a:normAutofit/>
          </a:bodyPr>
          <a:lstStyle/>
          <a:p>
            <a:r>
              <a:rPr lang="en-US" sz="2700" dirty="0" smtClean="0"/>
              <a:t>Ch30/1606/1607 </a:t>
            </a:r>
            <a:br>
              <a:rPr lang="en-US" sz="27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700" dirty="0"/>
          </a:p>
        </p:txBody>
      </p:sp>
      <p:pic>
        <p:nvPicPr>
          <p:cNvPr id="10242" name="Picture 2" descr="M21 Screen.  Shows Ch1606 status and payment history."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228599" y="1371600"/>
            <a:ext cx="516154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434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Ch30/1606/1607 </a:t>
            </a:r>
            <a:br>
              <a:rPr lang="en-US" sz="27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700" dirty="0"/>
          </a:p>
        </p:txBody>
      </p:sp>
      <p:sp>
        <p:nvSpPr>
          <p:cNvPr id="7" name="Content Placeholder 1"/>
          <p:cNvSpPr>
            <a:spLocks noGrp="1"/>
          </p:cNvSpPr>
          <p:nvPr>
            <p:ph idx="1"/>
          </p:nvPr>
        </p:nvSpPr>
        <p:spPr>
          <a:xfrm>
            <a:off x="544159" y="5257800"/>
            <a:ext cx="4724400" cy="1143000"/>
          </a:xfrm>
        </p:spPr>
        <p:txBody>
          <a:bodyPr/>
          <a:lstStyle/>
          <a:p>
            <a:pPr marL="0" indent="0" algn="ctr">
              <a:buFont typeface="Wingdings" pitchFamily="2" charset="2"/>
              <a:buNone/>
              <a:defRPr/>
            </a:pPr>
            <a:r>
              <a:rPr lang="en-US" sz="2400" b="1" dirty="0" smtClean="0">
                <a:solidFill>
                  <a:srgbClr val="000066"/>
                </a:solidFill>
              </a:rPr>
              <a:t>Command</a:t>
            </a:r>
            <a:r>
              <a:rPr lang="en-US" b="1" dirty="0" smtClean="0">
                <a:solidFill>
                  <a:srgbClr val="000066"/>
                </a:solidFill>
              </a:rPr>
              <a:t>:</a:t>
            </a:r>
            <a:r>
              <a:rPr lang="en-US" sz="2400" b="1" dirty="0" smtClean="0">
                <a:solidFill>
                  <a:srgbClr val="000066"/>
                </a:solidFill>
              </a:rPr>
              <a:t> </a:t>
            </a:r>
            <a:r>
              <a:rPr lang="en-US" b="1" dirty="0" smtClean="0">
                <a:solidFill>
                  <a:srgbClr val="000066"/>
                </a:solidFill>
              </a:rPr>
              <a:t>MINQ</a:t>
            </a:r>
          </a:p>
          <a:p>
            <a:pPr marL="0" indent="0" algn="ctr">
              <a:buFont typeface="Wingdings" pitchFamily="2" charset="2"/>
              <a:buNone/>
              <a:defRPr/>
            </a:pPr>
            <a:r>
              <a:rPr lang="en-US" sz="2400" b="1" dirty="0" smtClean="0">
                <a:solidFill>
                  <a:srgbClr val="000066"/>
                </a:solidFill>
              </a:rPr>
              <a:t>Screen Number: </a:t>
            </a:r>
            <a:r>
              <a:rPr lang="en-US" b="1" dirty="0" smtClean="0">
                <a:solidFill>
                  <a:srgbClr val="000066"/>
                </a:solidFill>
              </a:rPr>
              <a:t>M22</a:t>
            </a:r>
            <a:endParaRPr lang="en-US" sz="2400" b="1" dirty="0">
              <a:solidFill>
                <a:srgbClr val="000066"/>
              </a:solidFill>
            </a:endParaRPr>
          </a:p>
          <a:p>
            <a:pPr algn="ctr">
              <a:defRPr/>
            </a:pPr>
            <a:endParaRPr lang="en-US" dirty="0"/>
          </a:p>
        </p:txBody>
      </p:sp>
      <p:sp>
        <p:nvSpPr>
          <p:cNvPr id="8" name="Content Placeholder 2"/>
          <p:cNvSpPr txBox="1">
            <a:spLocks/>
          </p:cNvSpPr>
          <p:nvPr/>
        </p:nvSpPr>
        <p:spPr>
          <a:xfrm>
            <a:off x="5638800" y="1219200"/>
            <a:ext cx="3289301"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Date of Transaction</a:t>
            </a:r>
          </a:p>
          <a:p>
            <a:pPr>
              <a:buClr>
                <a:srgbClr val="C00000"/>
              </a:buClr>
              <a:buFont typeface="+mj-lt"/>
              <a:buAutoNum type="arabicPeriod"/>
              <a:defRPr/>
            </a:pPr>
            <a:r>
              <a:rPr lang="en-US" dirty="0" smtClean="0">
                <a:solidFill>
                  <a:srgbClr val="000066"/>
                </a:solidFill>
              </a:rPr>
              <a:t>Transaction Code</a:t>
            </a:r>
          </a:p>
          <a:p>
            <a:pPr>
              <a:buClr>
                <a:srgbClr val="C00000"/>
              </a:buClr>
              <a:buFont typeface="+mj-lt"/>
              <a:buAutoNum type="arabicPeriod"/>
              <a:defRPr/>
            </a:pPr>
            <a:r>
              <a:rPr lang="en-US" dirty="0" smtClean="0">
                <a:solidFill>
                  <a:srgbClr val="000066"/>
                </a:solidFill>
              </a:rPr>
              <a:t>Payment Amount Due</a:t>
            </a:r>
          </a:p>
          <a:p>
            <a:pPr>
              <a:buClr>
                <a:srgbClr val="C00000"/>
              </a:buClr>
              <a:buFont typeface="+mj-lt"/>
              <a:buAutoNum type="arabicPeriod"/>
              <a:defRPr/>
            </a:pPr>
            <a:r>
              <a:rPr lang="en-US" dirty="0" smtClean="0">
                <a:solidFill>
                  <a:srgbClr val="000066"/>
                </a:solidFill>
              </a:rPr>
              <a:t>Offset Amount </a:t>
            </a:r>
          </a:p>
          <a:p>
            <a:pPr>
              <a:buClr>
                <a:srgbClr val="C00000"/>
              </a:buClr>
              <a:buFont typeface="+mj-lt"/>
              <a:buAutoNum type="arabicPeriod"/>
              <a:defRPr/>
            </a:pPr>
            <a:r>
              <a:rPr lang="en-US" dirty="0" smtClean="0">
                <a:solidFill>
                  <a:srgbClr val="000066"/>
                </a:solidFill>
              </a:rPr>
              <a:t>Actual Payment Issued</a:t>
            </a:r>
          </a:p>
        </p:txBody>
      </p:sp>
      <p:pic>
        <p:nvPicPr>
          <p:cNvPr id="11266" name="Picture 2" descr="M22 screen.  Shows Ch1606 transaction and payment history."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1000"/>
                    </a14:imgEffect>
                  </a14:imgLayer>
                </a14:imgProps>
              </a:ext>
              <a:ext uri="{28A0092B-C50C-407E-A947-70E740481C1C}">
                <a14:useLocalDpi xmlns:a14="http://schemas.microsoft.com/office/drawing/2010/main" val="0"/>
              </a:ext>
            </a:extLst>
          </a:blip>
          <a:srcRect/>
          <a:stretch>
            <a:fillRect/>
          </a:stretch>
        </p:blipFill>
        <p:spPr bwMode="auto">
          <a:xfrm>
            <a:off x="304800" y="1328681"/>
            <a:ext cx="5203118" cy="392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747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Ch30/1606/1607 </a:t>
            </a:r>
            <a:br>
              <a:rPr lang="en-US" sz="27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700" dirty="0"/>
          </a:p>
        </p:txBody>
      </p:sp>
      <p:sp>
        <p:nvSpPr>
          <p:cNvPr id="7" name="Content Placeholder 1"/>
          <p:cNvSpPr>
            <a:spLocks noGrp="1"/>
          </p:cNvSpPr>
          <p:nvPr>
            <p:ph idx="1"/>
          </p:nvPr>
        </p:nvSpPr>
        <p:spPr>
          <a:xfrm>
            <a:off x="114299" y="5181600"/>
            <a:ext cx="5257800" cy="1371600"/>
          </a:xfrm>
        </p:spPr>
        <p:txBody>
          <a:bodyPr>
            <a:noAutofit/>
          </a:bodyPr>
          <a:lstStyle/>
          <a:p>
            <a:pPr marL="0" indent="0" algn="ctr">
              <a:buFont typeface="Wingdings" pitchFamily="2" charset="2"/>
              <a:buNone/>
            </a:pPr>
            <a:r>
              <a:rPr lang="en-US" altLang="en-US" b="1" dirty="0" smtClean="0">
                <a:solidFill>
                  <a:srgbClr val="000066"/>
                </a:solidFill>
              </a:rPr>
              <a:t>Command</a:t>
            </a:r>
            <a:r>
              <a:rPr lang="en-US" altLang="en-US" b="1" dirty="0">
                <a:solidFill>
                  <a:srgbClr val="000066"/>
                </a:solidFill>
              </a:rPr>
              <a:t>:</a:t>
            </a:r>
            <a:r>
              <a:rPr lang="en-US" altLang="en-US" b="1" dirty="0" smtClean="0">
                <a:solidFill>
                  <a:srgbClr val="000066"/>
                </a:solidFill>
              </a:rPr>
              <a:t> MINQ</a:t>
            </a:r>
          </a:p>
          <a:p>
            <a:pPr marL="0" indent="0" algn="ctr">
              <a:buFont typeface="Wingdings" pitchFamily="2" charset="2"/>
              <a:buNone/>
            </a:pPr>
            <a:r>
              <a:rPr lang="en-US" altLang="en-US" b="1" dirty="0" smtClean="0">
                <a:solidFill>
                  <a:srgbClr val="000066"/>
                </a:solidFill>
              </a:rPr>
              <a:t>Screen Number: M23</a:t>
            </a:r>
          </a:p>
          <a:p>
            <a:pPr marL="0" indent="0" algn="ctr">
              <a:buFont typeface="Wingdings" pitchFamily="2" charset="2"/>
              <a:buNone/>
            </a:pPr>
            <a:r>
              <a:rPr lang="en-US" altLang="en-US" b="1" dirty="0" smtClean="0">
                <a:solidFill>
                  <a:srgbClr val="000066"/>
                </a:solidFill>
              </a:rPr>
              <a:t>(Populated from the 310 screen)</a:t>
            </a:r>
          </a:p>
          <a:p>
            <a:pPr marL="0" indent="0" algn="ctr">
              <a:buFont typeface="Wingdings" pitchFamily="2" charset="2"/>
              <a:buNone/>
            </a:pPr>
            <a:endParaRPr lang="en-US" altLang="en-US" dirty="0" smtClean="0"/>
          </a:p>
        </p:txBody>
      </p:sp>
      <p:sp>
        <p:nvSpPr>
          <p:cNvPr id="8" name="Content Placeholder 2"/>
          <p:cNvSpPr txBox="1">
            <a:spLocks/>
          </p:cNvSpPr>
          <p:nvPr/>
        </p:nvSpPr>
        <p:spPr>
          <a:xfrm>
            <a:off x="5410200" y="1219200"/>
            <a:ext cx="3657601" cy="51958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Ch30 Eligibility Status/Service Dates </a:t>
            </a:r>
          </a:p>
          <a:p>
            <a:pPr>
              <a:buClr>
                <a:srgbClr val="C00000"/>
              </a:buClr>
              <a:buFont typeface="+mj-lt"/>
              <a:buAutoNum type="arabicPeriod"/>
              <a:defRPr/>
            </a:pPr>
            <a:r>
              <a:rPr lang="en-US" dirty="0" smtClean="0">
                <a:solidFill>
                  <a:srgbClr val="000066"/>
                </a:solidFill>
              </a:rPr>
              <a:t>Original Entitlement/ Remaining Entitlement Used Entitlement</a:t>
            </a:r>
          </a:p>
          <a:p>
            <a:pPr>
              <a:buClr>
                <a:srgbClr val="C00000"/>
              </a:buClr>
              <a:buFont typeface="+mj-lt"/>
              <a:buAutoNum type="arabicPeriod"/>
              <a:defRPr/>
            </a:pPr>
            <a:r>
              <a:rPr lang="en-US" dirty="0" smtClean="0">
                <a:solidFill>
                  <a:srgbClr val="000066"/>
                </a:solidFill>
              </a:rPr>
              <a:t>Dropped Priors/ Cumulative Reduced and Restored Entitlement</a:t>
            </a:r>
          </a:p>
          <a:p>
            <a:pPr>
              <a:buClr>
                <a:srgbClr val="C00000"/>
              </a:buClr>
              <a:buFont typeface="+mj-lt"/>
              <a:buAutoNum type="arabicPeriod"/>
              <a:defRPr/>
            </a:pPr>
            <a:r>
              <a:rPr lang="en-US" dirty="0" smtClean="0">
                <a:solidFill>
                  <a:srgbClr val="000066"/>
                </a:solidFill>
              </a:rPr>
              <a:t>Delimiting Date</a:t>
            </a:r>
          </a:p>
        </p:txBody>
      </p:sp>
      <p:pic>
        <p:nvPicPr>
          <p:cNvPr id="12290" name="Picture 2" descr="M23 screen. Shows Ch30 eligibility and entitlement."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1000"/>
                    </a14:imgEffect>
                  </a14:imgLayer>
                </a14:imgProps>
              </a:ext>
              <a:ext uri="{28A0092B-C50C-407E-A947-70E740481C1C}">
                <a14:useLocalDpi xmlns:a14="http://schemas.microsoft.com/office/drawing/2010/main" val="0"/>
              </a:ext>
            </a:extLst>
          </a:blip>
          <a:srcRect/>
          <a:stretch>
            <a:fillRect/>
          </a:stretch>
        </p:blipFill>
        <p:spPr bwMode="auto">
          <a:xfrm>
            <a:off x="152399" y="1371600"/>
            <a:ext cx="518160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784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35</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Ch30/1606/1607 </a:t>
            </a:r>
            <a:br>
              <a:rPr lang="en-US" sz="27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700" dirty="0"/>
          </a:p>
        </p:txBody>
      </p:sp>
      <p:sp>
        <p:nvSpPr>
          <p:cNvPr id="7" name="Content Placeholder 1"/>
          <p:cNvSpPr>
            <a:spLocks noGrp="1"/>
          </p:cNvSpPr>
          <p:nvPr>
            <p:ph idx="1"/>
          </p:nvPr>
        </p:nvSpPr>
        <p:spPr>
          <a:xfrm>
            <a:off x="228599" y="5410200"/>
            <a:ext cx="5267325" cy="1066800"/>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sz="2400" b="1" dirty="0" smtClean="0">
                <a:solidFill>
                  <a:srgbClr val="000066"/>
                </a:solidFill>
              </a:rPr>
              <a:t>Screen Number: </a:t>
            </a:r>
            <a:r>
              <a:rPr lang="en-US" altLang="en-US" b="1" dirty="0" smtClean="0">
                <a:solidFill>
                  <a:srgbClr val="000066"/>
                </a:solidFill>
              </a:rPr>
              <a:t>M01</a:t>
            </a:r>
            <a:endParaRPr lang="en-US" altLang="en-US" sz="2400" b="1" dirty="0" smtClean="0">
              <a:solidFill>
                <a:srgbClr val="000066"/>
              </a:solidFill>
            </a:endParaRPr>
          </a:p>
          <a:p>
            <a:pPr marL="0" indent="0" algn="ctr">
              <a:buFont typeface="Wingdings" pitchFamily="2" charset="2"/>
              <a:buNone/>
            </a:pPr>
            <a:endParaRPr lang="en-US" altLang="en-US" dirty="0" smtClean="0"/>
          </a:p>
        </p:txBody>
      </p:sp>
      <p:sp>
        <p:nvSpPr>
          <p:cNvPr id="8" name="Content Placeholder 2"/>
          <p:cNvSpPr txBox="1">
            <a:spLocks/>
          </p:cNvSpPr>
          <p:nvPr/>
        </p:nvSpPr>
        <p:spPr>
          <a:xfrm>
            <a:off x="5562601" y="1295400"/>
            <a:ext cx="3365500" cy="50498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Type of Debt </a:t>
            </a:r>
          </a:p>
          <a:p>
            <a:pPr>
              <a:buClr>
                <a:srgbClr val="C00000"/>
              </a:buClr>
              <a:buFont typeface="+mj-lt"/>
              <a:buAutoNum type="arabicPeriod"/>
              <a:defRPr/>
            </a:pPr>
            <a:r>
              <a:rPr lang="en-US" dirty="0" smtClean="0">
                <a:solidFill>
                  <a:srgbClr val="000066"/>
                </a:solidFill>
              </a:rPr>
              <a:t>Payment Plan Amounts</a:t>
            </a:r>
          </a:p>
          <a:p>
            <a:pPr>
              <a:buClr>
                <a:srgbClr val="C00000"/>
              </a:buClr>
              <a:buFont typeface="+mj-lt"/>
              <a:buAutoNum type="arabicPeriod"/>
              <a:defRPr/>
            </a:pPr>
            <a:r>
              <a:rPr lang="en-US" dirty="0" smtClean="0">
                <a:solidFill>
                  <a:srgbClr val="000066"/>
                </a:solidFill>
              </a:rPr>
              <a:t>Debt Amount Remaining</a:t>
            </a:r>
          </a:p>
          <a:p>
            <a:pPr>
              <a:buClr>
                <a:srgbClr val="C00000"/>
              </a:buClr>
              <a:buFont typeface="+mj-lt"/>
              <a:buAutoNum type="arabicPeriod"/>
              <a:defRPr/>
            </a:pPr>
            <a:r>
              <a:rPr lang="en-US" dirty="0" smtClean="0">
                <a:solidFill>
                  <a:srgbClr val="000066"/>
                </a:solidFill>
              </a:rPr>
              <a:t>Collection Indicator </a:t>
            </a:r>
          </a:p>
          <a:p>
            <a:pPr>
              <a:buClr>
                <a:srgbClr val="C00000"/>
              </a:buClr>
              <a:buFont typeface="+mj-lt"/>
              <a:buAutoNum type="arabicPeriod"/>
              <a:defRPr/>
            </a:pPr>
            <a:r>
              <a:rPr lang="en-US" dirty="0" smtClean="0">
                <a:solidFill>
                  <a:srgbClr val="000066"/>
                </a:solidFill>
              </a:rPr>
              <a:t>Creation Date</a:t>
            </a:r>
          </a:p>
          <a:p>
            <a:pPr>
              <a:buClr>
                <a:srgbClr val="C00000"/>
              </a:buClr>
              <a:buFont typeface="+mj-lt"/>
              <a:buAutoNum type="arabicPeriod"/>
              <a:defRPr/>
            </a:pPr>
            <a:r>
              <a:rPr lang="en-US" dirty="0" smtClean="0">
                <a:solidFill>
                  <a:srgbClr val="000066"/>
                </a:solidFill>
              </a:rPr>
              <a:t>EFT Information </a:t>
            </a:r>
            <a:endParaRPr lang="en-US" dirty="0">
              <a:solidFill>
                <a:srgbClr val="000066"/>
              </a:solidFill>
            </a:endParaRPr>
          </a:p>
        </p:txBody>
      </p:sp>
      <p:pic>
        <p:nvPicPr>
          <p:cNvPr id="13314" name="Picture 2" descr="This M01 screen shows deductions, receivables, any outstanding balances, and direct deposit information."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228599" y="1524000"/>
            <a:ext cx="529389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5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36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CH30/1606/1607 </a:t>
            </a:r>
            <a:br>
              <a:rPr lang="en-US" sz="27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700" dirty="0"/>
          </a:p>
        </p:txBody>
      </p:sp>
      <p:sp>
        <p:nvSpPr>
          <p:cNvPr id="7" name="Content Placeholder 1"/>
          <p:cNvSpPr>
            <a:spLocks noGrp="1"/>
          </p:cNvSpPr>
          <p:nvPr>
            <p:ph idx="1"/>
          </p:nvPr>
        </p:nvSpPr>
        <p:spPr>
          <a:xfrm>
            <a:off x="114300" y="5029200"/>
            <a:ext cx="5562600" cy="1600200"/>
          </a:xfrm>
        </p:spPr>
        <p:txBody>
          <a:bodyPr>
            <a:noAutofit/>
          </a:bodyPr>
          <a:lstStyle/>
          <a:p>
            <a:pPr marL="0" indent="0" algn="ctr">
              <a:buFont typeface="Wingdings" pitchFamily="2" charset="2"/>
              <a:buNone/>
            </a:pPr>
            <a:r>
              <a:rPr lang="en-US" altLang="en-US" b="1" dirty="0" smtClean="0">
                <a:solidFill>
                  <a:srgbClr val="000066"/>
                </a:solidFill>
              </a:rPr>
              <a:t>Command</a:t>
            </a:r>
            <a:r>
              <a:rPr lang="en-US" altLang="en-US" b="1" dirty="0">
                <a:solidFill>
                  <a:srgbClr val="000066"/>
                </a:solidFill>
              </a:rPr>
              <a:t>:</a:t>
            </a:r>
            <a:r>
              <a:rPr lang="en-US" altLang="en-US" b="1" dirty="0" smtClean="0">
                <a:solidFill>
                  <a:srgbClr val="000066"/>
                </a:solidFill>
              </a:rPr>
              <a:t> MINQ</a:t>
            </a:r>
          </a:p>
          <a:p>
            <a:pPr marL="0" indent="0" algn="ctr">
              <a:buFont typeface="Wingdings" pitchFamily="2" charset="2"/>
              <a:buNone/>
            </a:pPr>
            <a:r>
              <a:rPr lang="en-US" altLang="en-US" b="1" dirty="0" smtClean="0">
                <a:solidFill>
                  <a:srgbClr val="000066"/>
                </a:solidFill>
              </a:rPr>
              <a:t>Screen Number: M20</a:t>
            </a:r>
          </a:p>
          <a:p>
            <a:pPr marL="0" indent="0" algn="ctr">
              <a:buFont typeface="Wingdings" pitchFamily="2" charset="2"/>
              <a:buNone/>
            </a:pPr>
            <a:r>
              <a:rPr lang="en-US" altLang="en-US" b="1" dirty="0" smtClean="0">
                <a:solidFill>
                  <a:srgbClr val="000066"/>
                </a:solidFill>
              </a:rPr>
              <a:t>(Accessible through F8 Ready Screen) </a:t>
            </a:r>
          </a:p>
          <a:p>
            <a:pPr marL="0" indent="0" algn="ctr">
              <a:buFont typeface="Wingdings" pitchFamily="2" charset="2"/>
              <a:buNone/>
            </a:pPr>
            <a:endParaRPr lang="en-US" altLang="en-US" dirty="0" smtClean="0"/>
          </a:p>
        </p:txBody>
      </p:sp>
      <p:sp>
        <p:nvSpPr>
          <p:cNvPr id="8" name="Content Placeholder 2"/>
          <p:cNvSpPr txBox="1">
            <a:spLocks/>
          </p:cNvSpPr>
          <p:nvPr/>
        </p:nvSpPr>
        <p:spPr>
          <a:xfrm>
            <a:off x="5638801" y="1219200"/>
            <a:ext cx="3352800"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Term Dates/Start and Stop Reason Codes</a:t>
            </a:r>
          </a:p>
          <a:p>
            <a:pPr>
              <a:buClr>
                <a:srgbClr val="C00000"/>
              </a:buClr>
              <a:buFont typeface="+mj-lt"/>
              <a:buAutoNum type="arabicPeriod"/>
              <a:defRPr/>
            </a:pPr>
            <a:r>
              <a:rPr lang="en-US" dirty="0" smtClean="0">
                <a:solidFill>
                  <a:srgbClr val="000066"/>
                </a:solidFill>
              </a:rPr>
              <a:t>Type Training/Training Time/Hours</a:t>
            </a:r>
          </a:p>
          <a:p>
            <a:pPr>
              <a:buClr>
                <a:srgbClr val="C00000"/>
              </a:buClr>
              <a:buFont typeface="+mj-lt"/>
              <a:buAutoNum type="arabicPeriod"/>
              <a:defRPr/>
            </a:pPr>
            <a:r>
              <a:rPr lang="en-US" dirty="0" smtClean="0">
                <a:solidFill>
                  <a:srgbClr val="000066"/>
                </a:solidFill>
              </a:rPr>
              <a:t>Monthly Rate/Rate of Pursuit</a:t>
            </a:r>
          </a:p>
          <a:p>
            <a:pPr>
              <a:buClr>
                <a:srgbClr val="C00000"/>
              </a:buClr>
              <a:buFont typeface="+mj-lt"/>
              <a:buAutoNum type="arabicPeriod"/>
              <a:defRPr/>
            </a:pPr>
            <a:r>
              <a:rPr lang="en-US" dirty="0" smtClean="0">
                <a:solidFill>
                  <a:srgbClr val="000066"/>
                </a:solidFill>
              </a:rPr>
              <a:t>FAC/Course Code/Override</a:t>
            </a:r>
            <a:endParaRPr lang="en-US" dirty="0">
              <a:solidFill>
                <a:srgbClr val="000066"/>
              </a:solidFill>
            </a:endParaRPr>
          </a:p>
        </p:txBody>
      </p:sp>
      <p:pic>
        <p:nvPicPr>
          <p:cNvPr id="14338" name="Picture 2" descr="M20 screen shows Ch30 dropped priors."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304800" y="1295400"/>
            <a:ext cx="51816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408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 </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66"/>
                </a:solidFill>
              </a:rPr>
              <a:t>What information can be found on the M21 screen for Ch30/1606/1607 claims? </a:t>
            </a:r>
          </a:p>
          <a:p>
            <a:pPr marL="0" indent="0">
              <a:buNone/>
            </a:pPr>
            <a:endParaRPr lang="en-US" dirty="0">
              <a:solidFill>
                <a:srgbClr val="000066"/>
              </a:solidFill>
            </a:endParaRPr>
          </a:p>
          <a:p>
            <a:pPr marL="0" indent="0">
              <a:buNone/>
            </a:pPr>
            <a:endParaRPr lang="en-US" dirty="0" smtClean="0">
              <a:solidFill>
                <a:srgbClr val="000066"/>
              </a:solidFill>
            </a:endParaRPr>
          </a:p>
          <a:p>
            <a:pPr marL="0" indent="0">
              <a:buNone/>
            </a:pPr>
            <a:r>
              <a:rPr lang="en-US" dirty="0" smtClean="0">
                <a:solidFill>
                  <a:srgbClr val="000066"/>
                </a:solidFill>
              </a:rPr>
              <a:t>What information can be found on the M22 screen for Ch30/1606/1607 claims? </a:t>
            </a:r>
            <a:endParaRPr lang="en-US"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37</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2344375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b="1" dirty="0" smtClean="0">
                <a:solidFill>
                  <a:srgbClr val="000066"/>
                </a:solidFill>
              </a:rPr>
              <a:t>Ch33</a:t>
            </a:r>
            <a:r>
              <a:rPr lang="en-US" sz="4400" b="1" dirty="0" smtClean="0">
                <a:solidFill>
                  <a:srgbClr val="000066"/>
                </a:solidFill>
              </a:rPr>
              <a:t> </a:t>
            </a:r>
            <a:r>
              <a:rPr lang="en-US" sz="4800" b="1" u="sng" dirty="0" smtClean="0">
                <a:solidFill>
                  <a:srgbClr val="000066"/>
                </a:solidFill>
              </a:rPr>
              <a:t>M</a:t>
            </a:r>
            <a:r>
              <a:rPr lang="en-US" sz="4800" b="1" dirty="0" smtClean="0">
                <a:solidFill>
                  <a:srgbClr val="000066"/>
                </a:solidFill>
              </a:rPr>
              <a:t>aster </a:t>
            </a:r>
            <a:r>
              <a:rPr lang="en-US" sz="4800" b="1" dirty="0">
                <a:solidFill>
                  <a:srgbClr val="000066"/>
                </a:solidFill>
              </a:rPr>
              <a:t>Record </a:t>
            </a:r>
            <a:r>
              <a:rPr lang="en-US" sz="4800" b="1" u="sng" dirty="0">
                <a:solidFill>
                  <a:srgbClr val="000066"/>
                </a:solidFill>
              </a:rPr>
              <a:t>Inq</a:t>
            </a:r>
            <a:r>
              <a:rPr lang="en-US" sz="4800" b="1" dirty="0">
                <a:solidFill>
                  <a:srgbClr val="000066"/>
                </a:solidFill>
              </a:rPr>
              <a:t>uiry </a:t>
            </a:r>
            <a:endParaRPr lang="en-US" sz="4800" b="1" dirty="0" smtClean="0">
              <a:solidFill>
                <a:srgbClr val="000066"/>
              </a:solidFill>
            </a:endParaRPr>
          </a:p>
          <a:p>
            <a:pPr marL="0" indent="0" algn="ctr">
              <a:buNone/>
            </a:pPr>
            <a:r>
              <a:rPr lang="en-US" sz="4800" b="1" dirty="0" smtClean="0">
                <a:solidFill>
                  <a:srgbClr val="000066"/>
                </a:solidFill>
              </a:rPr>
              <a:t>(</a:t>
            </a:r>
            <a:r>
              <a:rPr lang="en-US" sz="4800" b="1" dirty="0">
                <a:solidFill>
                  <a:srgbClr val="000066"/>
                </a:solidFill>
              </a:rPr>
              <a:t>MINQ) Commands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38</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3719548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39</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Ch33</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1"/>
          <p:cNvSpPr>
            <a:spLocks noGrp="1"/>
          </p:cNvSpPr>
          <p:nvPr>
            <p:ph idx="1"/>
          </p:nvPr>
        </p:nvSpPr>
        <p:spPr>
          <a:xfrm>
            <a:off x="359485" y="1447800"/>
            <a:ext cx="8229600" cy="457200"/>
          </a:xfrm>
        </p:spPr>
        <p:txBody>
          <a:bodyPr>
            <a:normAutofit/>
          </a:bodyPr>
          <a:lstStyle/>
          <a:p>
            <a:pPr marL="0" indent="0">
              <a:buFont typeface="Wingdings" pitchFamily="2" charset="2"/>
              <a:buNone/>
            </a:pPr>
            <a:r>
              <a:rPr lang="en-US" altLang="en-US" dirty="0" smtClean="0">
                <a:solidFill>
                  <a:srgbClr val="000066"/>
                </a:solidFill>
                <a:cs typeface="Arial" charset="0"/>
              </a:rPr>
              <a:t>Screens used for Ch33 MINQ Commands: </a:t>
            </a:r>
          </a:p>
          <a:p>
            <a:pPr marL="0" indent="0">
              <a:buFont typeface="Wingdings" pitchFamily="2" charset="2"/>
              <a:buNone/>
            </a:pPr>
            <a:endParaRPr lang="en-US" altLang="en-US" sz="3200" dirty="0" smtClean="0"/>
          </a:p>
        </p:txBody>
      </p:sp>
      <p:sp>
        <p:nvSpPr>
          <p:cNvPr id="8" name="Content Placeholder 2"/>
          <p:cNvSpPr txBox="1">
            <a:spLocks/>
          </p:cNvSpPr>
          <p:nvPr/>
        </p:nvSpPr>
        <p:spPr bwMode="auto">
          <a:xfrm>
            <a:off x="365760" y="1981200"/>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numCol="2"/>
          <a:lstStyle>
            <a:lvl1pPr marL="342900" indent="-342900" algn="l" rtl="0" eaLnBrk="0" fontAlgn="base" hangingPunct="0">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0" fontAlgn="base" hangingPunct="0">
              <a:spcBef>
                <a:spcPct val="20000"/>
              </a:spcBef>
              <a:spcAft>
                <a:spcPct val="0"/>
              </a:spcAft>
              <a:buChar char="–"/>
              <a:defRPr sz="2400">
                <a:solidFill>
                  <a:srgbClr val="1D3275"/>
                </a:solidFill>
                <a:latin typeface="+mn-lt"/>
              </a:defRPr>
            </a:lvl2pPr>
            <a:lvl3pPr marL="1143000" indent="-228600" algn="l" rtl="0" eaLnBrk="0" fontAlgn="base" hangingPunct="0">
              <a:spcBef>
                <a:spcPct val="20000"/>
              </a:spcBef>
              <a:spcAft>
                <a:spcPct val="0"/>
              </a:spcAft>
              <a:buClr>
                <a:srgbClr val="CC0000"/>
              </a:buClr>
              <a:buChar char="•"/>
              <a:defRPr sz="2000">
                <a:solidFill>
                  <a:srgbClr val="1D3275"/>
                </a:solidFill>
                <a:latin typeface="+mn-lt"/>
              </a:defRPr>
            </a:lvl3pPr>
            <a:lvl4pPr marL="1600200" indent="-228600" algn="l" rtl="0" eaLnBrk="0" fontAlgn="base" hangingPunct="0">
              <a:spcBef>
                <a:spcPct val="20000"/>
              </a:spcBef>
              <a:spcAft>
                <a:spcPct val="0"/>
              </a:spcAft>
              <a:buChar char="–"/>
              <a:defRPr sz="1800">
                <a:solidFill>
                  <a:srgbClr val="1D3275"/>
                </a:solidFill>
                <a:latin typeface="+mn-lt"/>
              </a:defRPr>
            </a:lvl4pPr>
            <a:lvl5pPr marL="2057400" indent="-228600" algn="l" rtl="0" eaLnBrk="0" fontAlgn="base" hangingPunct="0">
              <a:spcBef>
                <a:spcPct val="20000"/>
              </a:spcBef>
              <a:spcAft>
                <a:spcPct val="0"/>
              </a:spcAft>
              <a:buChar char="»"/>
              <a:defRPr sz="1800">
                <a:solidFill>
                  <a:srgbClr val="1D3275"/>
                </a:solidFill>
                <a:latin typeface="+mn-lt"/>
              </a:defRPr>
            </a:lvl5pPr>
            <a:lvl6pPr marL="2514600" indent="-228600" algn="l" rtl="0" eaLnBrk="0" fontAlgn="base" hangingPunct="0">
              <a:spcBef>
                <a:spcPct val="20000"/>
              </a:spcBef>
              <a:spcAft>
                <a:spcPct val="0"/>
              </a:spcAft>
              <a:buChar char="»"/>
              <a:defRPr sz="1800">
                <a:solidFill>
                  <a:srgbClr val="1D3275"/>
                </a:solidFill>
                <a:latin typeface="+mn-lt"/>
              </a:defRPr>
            </a:lvl6pPr>
            <a:lvl7pPr marL="2971800" indent="-228600" algn="l" rtl="0" eaLnBrk="0" fontAlgn="base" hangingPunct="0">
              <a:spcBef>
                <a:spcPct val="20000"/>
              </a:spcBef>
              <a:spcAft>
                <a:spcPct val="0"/>
              </a:spcAft>
              <a:buChar char="»"/>
              <a:defRPr sz="1800">
                <a:solidFill>
                  <a:srgbClr val="1D3275"/>
                </a:solidFill>
                <a:latin typeface="+mn-lt"/>
              </a:defRPr>
            </a:lvl7pPr>
            <a:lvl8pPr marL="3429000" indent="-228600" algn="l" rtl="0" eaLnBrk="0" fontAlgn="base" hangingPunct="0">
              <a:spcBef>
                <a:spcPct val="20000"/>
              </a:spcBef>
              <a:spcAft>
                <a:spcPct val="0"/>
              </a:spcAft>
              <a:buChar char="»"/>
              <a:defRPr sz="1800">
                <a:solidFill>
                  <a:srgbClr val="1D3275"/>
                </a:solidFill>
                <a:latin typeface="+mn-lt"/>
              </a:defRPr>
            </a:lvl8pPr>
            <a:lvl9pPr marL="3886200" indent="-228600" algn="l" rtl="0" eaLnBrk="0" fontAlgn="base" hangingPunct="0">
              <a:spcBef>
                <a:spcPct val="20000"/>
              </a:spcBef>
              <a:spcAft>
                <a:spcPct val="0"/>
              </a:spcAft>
              <a:buChar char="»"/>
              <a:defRPr sz="1800">
                <a:solidFill>
                  <a:srgbClr val="1D3275"/>
                </a:solidFill>
                <a:latin typeface="+mn-lt"/>
              </a:defRPr>
            </a:lvl9pPr>
          </a:lstStyle>
          <a:p>
            <a:pPr marL="0" indent="0">
              <a:buClr>
                <a:srgbClr val="000066"/>
              </a:buClr>
              <a:buFont typeface="Wingdings" pitchFamily="2" charset="2"/>
              <a:buNone/>
              <a:defRPr/>
            </a:pPr>
            <a:r>
              <a:rPr lang="en-US" sz="2400" kern="0" dirty="0" smtClean="0">
                <a:solidFill>
                  <a:srgbClr val="000066"/>
                </a:solidFill>
                <a:latin typeface="Arial" panose="020B0604020202020204" pitchFamily="34" charset="0"/>
                <a:cs typeface="Arial" panose="020B0604020202020204" pitchFamily="34" charset="0"/>
              </a:rPr>
              <a:t>M21:</a:t>
            </a:r>
          </a:p>
          <a:p>
            <a:pPr>
              <a:buClr>
                <a:srgbClr val="000066"/>
              </a:buClr>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VA Master Record </a:t>
            </a:r>
          </a:p>
          <a:p>
            <a:pPr>
              <a:buClr>
                <a:srgbClr val="000066"/>
              </a:buClr>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Entitlement Information</a:t>
            </a:r>
          </a:p>
          <a:p>
            <a:pPr>
              <a:buClr>
                <a:srgbClr val="000066"/>
              </a:buClr>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Housing Award Information</a:t>
            </a:r>
          </a:p>
          <a:p>
            <a:pPr>
              <a:buClr>
                <a:srgbClr val="000066"/>
              </a:buClr>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Date Last Paid (DLP)</a:t>
            </a:r>
          </a:p>
          <a:p>
            <a:pPr marL="0" indent="0">
              <a:buClr>
                <a:srgbClr val="000066"/>
              </a:buClr>
              <a:buNone/>
              <a:defRPr/>
            </a:pPr>
            <a:r>
              <a:rPr lang="en-US" sz="2400" kern="0" dirty="0" smtClean="0">
                <a:solidFill>
                  <a:srgbClr val="000066"/>
                </a:solidFill>
                <a:latin typeface="Arial" panose="020B0604020202020204" pitchFamily="34" charset="0"/>
                <a:cs typeface="Arial" panose="020B0604020202020204" pitchFamily="34" charset="0"/>
              </a:rPr>
              <a:t>M22:</a:t>
            </a:r>
          </a:p>
          <a:p>
            <a:pPr>
              <a:buClr>
                <a:srgbClr val="000066"/>
              </a:buClr>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Transaction And Payment History </a:t>
            </a:r>
          </a:p>
          <a:p>
            <a:pPr>
              <a:buClr>
                <a:srgbClr val="000066"/>
              </a:buClr>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Payment Information </a:t>
            </a:r>
          </a:p>
          <a:p>
            <a:pPr>
              <a:buClr>
                <a:srgbClr val="000066"/>
              </a:buClr>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Transaction Information </a:t>
            </a:r>
          </a:p>
          <a:p>
            <a:pPr marL="0" indent="0">
              <a:buClr>
                <a:srgbClr val="000066"/>
              </a:buClr>
              <a:buNone/>
              <a:defRPr/>
            </a:pPr>
            <a:r>
              <a:rPr lang="en-US" sz="2400" kern="0" dirty="0" smtClean="0">
                <a:solidFill>
                  <a:srgbClr val="000066"/>
                </a:solidFill>
                <a:latin typeface="Arial" panose="020B0604020202020204" pitchFamily="34" charset="0"/>
                <a:cs typeface="Arial" panose="020B0604020202020204" pitchFamily="34" charset="0"/>
              </a:rPr>
              <a:t>M23:</a:t>
            </a:r>
          </a:p>
          <a:p>
            <a:pPr>
              <a:buClr>
                <a:srgbClr val="000066"/>
              </a:buClr>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Ch33 Claimant Transaction History</a:t>
            </a:r>
          </a:p>
          <a:p>
            <a:pPr>
              <a:buClr>
                <a:srgbClr val="000066"/>
              </a:buClr>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Transaction Dates </a:t>
            </a:r>
          </a:p>
          <a:p>
            <a:pPr>
              <a:buClr>
                <a:srgbClr val="000066"/>
              </a:buClr>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Transaction Codes</a:t>
            </a:r>
          </a:p>
          <a:p>
            <a:pPr>
              <a:buClrTx/>
              <a:buFont typeface="Arial" panose="020B0604020202020204" pitchFamily="34" charset="0"/>
              <a:buChar char="•"/>
              <a:defRPr/>
            </a:pPr>
            <a:endParaRPr lang="en-US" sz="2400" b="0" kern="0" dirty="0" smtClean="0">
              <a:solidFill>
                <a:schemeClr val="tx1"/>
              </a:solidFill>
              <a:latin typeface="Arial" panose="020B0604020202020204" pitchFamily="34" charset="0"/>
              <a:cs typeface="Arial" panose="020B0604020202020204" pitchFamily="34" charset="0"/>
            </a:endParaRPr>
          </a:p>
          <a:p>
            <a:pPr marL="0" indent="0">
              <a:buFont typeface="Wingdings" pitchFamily="2" charset="2"/>
              <a:buNone/>
              <a:defRPr/>
            </a:pPr>
            <a:endParaRPr lang="en-US" sz="2400" kern="0" dirty="0" smtClean="0">
              <a:solidFill>
                <a:schemeClr val="tx1"/>
              </a:solidFill>
              <a:latin typeface="Arial" panose="020B0604020202020204" pitchFamily="34" charset="0"/>
              <a:cs typeface="Arial" panose="020B0604020202020204" pitchFamily="34" charset="0"/>
            </a:endParaRPr>
          </a:p>
          <a:p>
            <a:pPr>
              <a:defRPr/>
            </a:pPr>
            <a:endParaRPr lang="en-US" sz="2400" b="0" kern="0" dirty="0" smtClean="0">
              <a:solidFill>
                <a:schemeClr val="tx1"/>
              </a:solidFill>
              <a:latin typeface="Arial" panose="020B0604020202020204" pitchFamily="34" charset="0"/>
              <a:cs typeface="Arial" panose="020B0604020202020204" pitchFamily="34" charset="0"/>
            </a:endParaRPr>
          </a:p>
          <a:p>
            <a:pPr>
              <a:defRPr/>
            </a:pPr>
            <a:endParaRPr lang="en-US" sz="2400" b="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243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800" b="1" dirty="0" smtClean="0">
                <a:solidFill>
                  <a:srgbClr val="000066"/>
                </a:solidFill>
              </a:rPr>
              <a:t>BDN Commands</a:t>
            </a:r>
            <a:endParaRPr lang="en-US" sz="8800" b="1"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2725417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pitchFamily="2" charset="2"/>
              <a:buNone/>
              <a:defRPr/>
            </a:pPr>
            <a:r>
              <a:rPr lang="en-US" kern="0" dirty="0">
                <a:solidFill>
                  <a:srgbClr val="000066"/>
                </a:solidFill>
              </a:rPr>
              <a:t>M24:</a:t>
            </a:r>
          </a:p>
          <a:p>
            <a:pPr>
              <a:defRPr/>
            </a:pPr>
            <a:r>
              <a:rPr lang="en-US" kern="0" dirty="0" smtClean="0">
                <a:solidFill>
                  <a:srgbClr val="000066"/>
                </a:solidFill>
              </a:rPr>
              <a:t>Ch33 </a:t>
            </a:r>
            <a:r>
              <a:rPr lang="en-US" kern="0" dirty="0">
                <a:solidFill>
                  <a:srgbClr val="000066"/>
                </a:solidFill>
              </a:rPr>
              <a:t>School Transaction History</a:t>
            </a:r>
          </a:p>
          <a:p>
            <a:pPr>
              <a:defRPr/>
            </a:pPr>
            <a:r>
              <a:rPr lang="en-US" kern="0" dirty="0">
                <a:solidFill>
                  <a:srgbClr val="000066"/>
                </a:solidFill>
              </a:rPr>
              <a:t>School Tuition and Fee Payments </a:t>
            </a:r>
          </a:p>
          <a:p>
            <a:pPr>
              <a:defRPr/>
            </a:pPr>
            <a:r>
              <a:rPr lang="en-US" kern="0" dirty="0">
                <a:solidFill>
                  <a:srgbClr val="000066"/>
                </a:solidFill>
              </a:rPr>
              <a:t>Dates Payments Were Issued </a:t>
            </a:r>
          </a:p>
          <a:p>
            <a:pPr marL="0" indent="0">
              <a:buFont typeface="Wingdings" pitchFamily="2" charset="2"/>
              <a:buNone/>
              <a:defRPr/>
            </a:pPr>
            <a:r>
              <a:rPr lang="en-US" kern="0" dirty="0">
                <a:solidFill>
                  <a:srgbClr val="000066"/>
                </a:solidFill>
              </a:rPr>
              <a:t>M01:</a:t>
            </a:r>
          </a:p>
          <a:p>
            <a:pPr>
              <a:defRPr/>
            </a:pPr>
            <a:r>
              <a:rPr lang="en-US" kern="0" dirty="0">
                <a:solidFill>
                  <a:srgbClr val="000066"/>
                </a:solidFill>
              </a:rPr>
              <a:t>Deduction/Receivable/Balance/EFT Data</a:t>
            </a:r>
          </a:p>
          <a:p>
            <a:pPr>
              <a:defRPr/>
            </a:pPr>
            <a:r>
              <a:rPr lang="en-US" kern="0" dirty="0">
                <a:solidFill>
                  <a:srgbClr val="000066"/>
                </a:solidFill>
              </a:rPr>
              <a:t>Debts</a:t>
            </a:r>
          </a:p>
          <a:p>
            <a:pPr>
              <a:defRPr/>
            </a:pPr>
            <a:r>
              <a:rPr lang="en-US" kern="0" dirty="0">
                <a:solidFill>
                  <a:srgbClr val="000066"/>
                </a:solidFill>
              </a:rPr>
              <a:t>Collection Indicator</a:t>
            </a:r>
          </a:p>
          <a:p>
            <a:pPr>
              <a:defRPr/>
            </a:pPr>
            <a:r>
              <a:rPr lang="en-US" kern="0" dirty="0">
                <a:solidFill>
                  <a:srgbClr val="000066"/>
                </a:solidFill>
              </a:rPr>
              <a:t>EFT Information </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40</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Ch33</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Tree>
    <p:extLst>
      <p:ext uri="{BB962C8B-B14F-4D97-AF65-F5344CB8AC3E}">
        <p14:creationId xmlns:p14="http://schemas.microsoft.com/office/powerpoint/2010/main" val="3540806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41</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Ch33</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5"/>
          <p:cNvSpPr>
            <a:spLocks noGrp="1"/>
          </p:cNvSpPr>
          <p:nvPr>
            <p:ph idx="1"/>
          </p:nvPr>
        </p:nvSpPr>
        <p:spPr>
          <a:xfrm>
            <a:off x="152400" y="5490882"/>
            <a:ext cx="5181600" cy="1062318"/>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M21</a:t>
            </a:r>
            <a:endParaRPr lang="en-US" altLang="en-US" sz="2400" b="1" dirty="0" smtClean="0">
              <a:solidFill>
                <a:srgbClr val="000066"/>
              </a:solidFill>
            </a:endParaRPr>
          </a:p>
        </p:txBody>
      </p:sp>
      <p:sp>
        <p:nvSpPr>
          <p:cNvPr id="8" name="Content Placeholder 6"/>
          <p:cNvSpPr txBox="1">
            <a:spLocks/>
          </p:cNvSpPr>
          <p:nvPr/>
        </p:nvSpPr>
        <p:spPr>
          <a:xfrm>
            <a:off x="5410200" y="990600"/>
            <a:ext cx="3517901" cy="556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sz="2800"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Master Record Status </a:t>
            </a:r>
          </a:p>
          <a:p>
            <a:pPr>
              <a:buClr>
                <a:srgbClr val="C00000"/>
              </a:buClr>
              <a:buFont typeface="+mj-lt"/>
              <a:buAutoNum type="arabicPeriod"/>
              <a:defRPr/>
            </a:pPr>
            <a:r>
              <a:rPr lang="en-US" dirty="0" smtClean="0">
                <a:solidFill>
                  <a:srgbClr val="000066"/>
                </a:solidFill>
              </a:rPr>
              <a:t>Name and Address </a:t>
            </a:r>
          </a:p>
          <a:p>
            <a:pPr>
              <a:buClr>
                <a:srgbClr val="C00000"/>
              </a:buClr>
              <a:buFont typeface="+mj-lt"/>
              <a:buAutoNum type="arabicPeriod"/>
              <a:defRPr/>
            </a:pPr>
            <a:r>
              <a:rPr lang="en-US" dirty="0" smtClean="0">
                <a:solidFill>
                  <a:srgbClr val="000066"/>
                </a:solidFill>
              </a:rPr>
              <a:t>Last Activity Date/ Proceeds/ Housing</a:t>
            </a:r>
          </a:p>
          <a:p>
            <a:pPr>
              <a:buClr>
                <a:srgbClr val="C00000"/>
              </a:buClr>
              <a:buFont typeface="+mj-lt"/>
              <a:buAutoNum type="arabicPeriod"/>
              <a:defRPr/>
            </a:pPr>
            <a:r>
              <a:rPr lang="en-US" dirty="0" smtClean="0">
                <a:solidFill>
                  <a:srgbClr val="000066"/>
                </a:solidFill>
              </a:rPr>
              <a:t>Date Last Paid</a:t>
            </a:r>
          </a:p>
          <a:p>
            <a:pPr>
              <a:buClr>
                <a:srgbClr val="C00000"/>
              </a:buClr>
              <a:buFont typeface="+mj-lt"/>
              <a:buAutoNum type="arabicPeriod"/>
              <a:defRPr/>
            </a:pPr>
            <a:r>
              <a:rPr lang="en-US" dirty="0">
                <a:solidFill>
                  <a:srgbClr val="000066"/>
                </a:solidFill>
              </a:rPr>
              <a:t>Original Entitlement/ Delimiting Date/ Benefit </a:t>
            </a:r>
            <a:r>
              <a:rPr lang="en-US" dirty="0" smtClean="0">
                <a:solidFill>
                  <a:srgbClr val="000066"/>
                </a:solidFill>
              </a:rPr>
              <a:t>Relinquished</a:t>
            </a:r>
          </a:p>
          <a:p>
            <a:pPr>
              <a:buClr>
                <a:srgbClr val="C00000"/>
              </a:buClr>
              <a:buFont typeface="+mj-lt"/>
              <a:buAutoNum type="arabicPeriod"/>
              <a:defRPr/>
            </a:pPr>
            <a:r>
              <a:rPr lang="en-US" dirty="0" smtClean="0">
                <a:solidFill>
                  <a:srgbClr val="000066"/>
                </a:solidFill>
              </a:rPr>
              <a:t>Pay Status</a:t>
            </a:r>
          </a:p>
          <a:p>
            <a:pPr>
              <a:buClr>
                <a:srgbClr val="C00000"/>
              </a:buClr>
              <a:buFont typeface="+mj-lt"/>
              <a:buAutoNum type="arabicPeriod"/>
              <a:defRPr/>
            </a:pPr>
            <a:r>
              <a:rPr lang="en-US" dirty="0" smtClean="0">
                <a:solidFill>
                  <a:srgbClr val="000066"/>
                </a:solidFill>
              </a:rPr>
              <a:t>Claimant Status</a:t>
            </a:r>
          </a:p>
          <a:p>
            <a:pPr>
              <a:buClr>
                <a:srgbClr val="C00000"/>
              </a:buClr>
              <a:buFont typeface="+mj-lt"/>
              <a:buAutoNum type="arabicPeriod"/>
              <a:defRPr/>
            </a:pPr>
            <a:r>
              <a:rPr lang="en-US" dirty="0" smtClean="0">
                <a:solidFill>
                  <a:srgbClr val="000066"/>
                </a:solidFill>
              </a:rPr>
              <a:t>Remarks </a:t>
            </a:r>
          </a:p>
          <a:p>
            <a:pPr>
              <a:buFont typeface="+mj-lt"/>
              <a:buAutoNum type="arabicPeriod"/>
              <a:defRPr/>
            </a:pPr>
            <a:endParaRPr lang="en-US" sz="2800" dirty="0" smtClean="0"/>
          </a:p>
        </p:txBody>
      </p:sp>
      <p:pic>
        <p:nvPicPr>
          <p:cNvPr id="15362" name="Picture 2" descr="M21 screen.  Shows Ch33 status."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3000"/>
                    </a14:imgEffect>
                  </a14:imgLayer>
                </a14:imgProps>
              </a:ext>
              <a:ext uri="{28A0092B-C50C-407E-A947-70E740481C1C}">
                <a14:useLocalDpi xmlns:a14="http://schemas.microsoft.com/office/drawing/2010/main" val="0"/>
              </a:ext>
            </a:extLst>
          </a:blip>
          <a:srcRect/>
          <a:stretch>
            <a:fillRect/>
          </a:stretch>
        </p:blipFill>
        <p:spPr bwMode="auto">
          <a:xfrm>
            <a:off x="152400" y="1371600"/>
            <a:ext cx="5181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3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42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Ch33</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1"/>
          <p:cNvSpPr>
            <a:spLocks noGrp="1"/>
          </p:cNvSpPr>
          <p:nvPr>
            <p:ph idx="1"/>
          </p:nvPr>
        </p:nvSpPr>
        <p:spPr>
          <a:xfrm>
            <a:off x="211566" y="5562600"/>
            <a:ext cx="5181600" cy="1066800"/>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M22</a:t>
            </a:r>
            <a:endParaRPr lang="en-US" altLang="en-US" sz="2400" b="1" dirty="0" smtClean="0">
              <a:solidFill>
                <a:srgbClr val="000066"/>
              </a:solidFill>
            </a:endParaRPr>
          </a:p>
          <a:p>
            <a:pPr marL="0" indent="0" algn="ctr">
              <a:buFont typeface="Wingdings" pitchFamily="2" charset="2"/>
              <a:buNone/>
            </a:pPr>
            <a:endParaRPr lang="en-US" altLang="en-US" dirty="0" smtClean="0"/>
          </a:p>
        </p:txBody>
      </p:sp>
      <p:sp>
        <p:nvSpPr>
          <p:cNvPr id="8" name="Content Placeholder 2"/>
          <p:cNvSpPr txBox="1">
            <a:spLocks/>
          </p:cNvSpPr>
          <p:nvPr/>
        </p:nvSpPr>
        <p:spPr>
          <a:xfrm>
            <a:off x="5486400" y="1219200"/>
            <a:ext cx="3441700" cy="51546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 </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Payment Date </a:t>
            </a:r>
          </a:p>
          <a:p>
            <a:pPr>
              <a:buClr>
                <a:srgbClr val="C00000"/>
              </a:buClr>
              <a:buFont typeface="+mj-lt"/>
              <a:buAutoNum type="arabicPeriod"/>
              <a:defRPr/>
            </a:pPr>
            <a:r>
              <a:rPr lang="en-US" dirty="0" smtClean="0">
                <a:solidFill>
                  <a:srgbClr val="000066"/>
                </a:solidFill>
              </a:rPr>
              <a:t>Transaction Type</a:t>
            </a:r>
          </a:p>
          <a:p>
            <a:pPr>
              <a:buClr>
                <a:srgbClr val="C00000"/>
              </a:buClr>
              <a:buFont typeface="+mj-lt"/>
              <a:buAutoNum type="arabicPeriod"/>
              <a:defRPr/>
            </a:pPr>
            <a:r>
              <a:rPr lang="en-US" dirty="0" smtClean="0">
                <a:solidFill>
                  <a:srgbClr val="000066"/>
                </a:solidFill>
              </a:rPr>
              <a:t>Cost Code </a:t>
            </a:r>
          </a:p>
          <a:p>
            <a:pPr>
              <a:buClr>
                <a:srgbClr val="C00000"/>
              </a:buClr>
              <a:buFont typeface="+mj-lt"/>
              <a:buAutoNum type="arabicPeriod"/>
              <a:defRPr/>
            </a:pPr>
            <a:r>
              <a:rPr lang="en-US" dirty="0" smtClean="0">
                <a:solidFill>
                  <a:srgbClr val="000066"/>
                </a:solidFill>
              </a:rPr>
              <a:t>Amount Due </a:t>
            </a:r>
          </a:p>
          <a:p>
            <a:pPr>
              <a:buClr>
                <a:srgbClr val="C00000"/>
              </a:buClr>
              <a:buFont typeface="+mj-lt"/>
              <a:buAutoNum type="arabicPeriod"/>
              <a:defRPr/>
            </a:pPr>
            <a:r>
              <a:rPr lang="en-US" dirty="0" smtClean="0">
                <a:solidFill>
                  <a:srgbClr val="000066"/>
                </a:solidFill>
              </a:rPr>
              <a:t>Offsets Applied to Debts </a:t>
            </a:r>
          </a:p>
          <a:p>
            <a:pPr>
              <a:buClr>
                <a:srgbClr val="C00000"/>
              </a:buClr>
              <a:buFont typeface="+mj-lt"/>
              <a:buAutoNum type="arabicPeriod"/>
              <a:defRPr/>
            </a:pPr>
            <a:r>
              <a:rPr lang="en-US" dirty="0" smtClean="0">
                <a:solidFill>
                  <a:srgbClr val="000066"/>
                </a:solidFill>
              </a:rPr>
              <a:t>Actual Payment Issued </a:t>
            </a:r>
            <a:endParaRPr lang="en-US" dirty="0">
              <a:solidFill>
                <a:srgbClr val="000066"/>
              </a:solidFill>
            </a:endParaRPr>
          </a:p>
        </p:txBody>
      </p:sp>
      <p:pic>
        <p:nvPicPr>
          <p:cNvPr id="16386" name="Picture 2" descr="M22 screen. Shows Ch33 payment history."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228599" y="1371600"/>
            <a:ext cx="513712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315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43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Ch33</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2"/>
          <p:cNvSpPr>
            <a:spLocks noGrp="1"/>
          </p:cNvSpPr>
          <p:nvPr>
            <p:ph idx="1"/>
          </p:nvPr>
        </p:nvSpPr>
        <p:spPr>
          <a:xfrm>
            <a:off x="457200" y="5257798"/>
            <a:ext cx="4876800" cy="1295401"/>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a:solidFill>
                  <a:srgbClr val="000066"/>
                </a:solidFill>
              </a:rPr>
              <a:t>MINQ </a:t>
            </a:r>
            <a:endParaRPr lang="en-US" altLang="en-US" b="1" dirty="0" smtClean="0">
              <a:solidFill>
                <a:srgbClr val="000066"/>
              </a:solidFill>
            </a:endParaRP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M23</a:t>
            </a:r>
            <a:endParaRPr lang="en-US" altLang="en-US" sz="2400" b="1" dirty="0" smtClean="0">
              <a:solidFill>
                <a:srgbClr val="000066"/>
              </a:solidFill>
            </a:endParaRPr>
          </a:p>
          <a:p>
            <a:pPr marL="0" indent="0" algn="ctr">
              <a:buFont typeface="Wingdings" pitchFamily="2" charset="2"/>
              <a:buNone/>
            </a:pPr>
            <a:endParaRPr lang="en-US" altLang="en-US" dirty="0" smtClean="0"/>
          </a:p>
        </p:txBody>
      </p:sp>
      <p:sp>
        <p:nvSpPr>
          <p:cNvPr id="8" name="Content Placeholder 4"/>
          <p:cNvSpPr txBox="1">
            <a:spLocks/>
          </p:cNvSpPr>
          <p:nvPr/>
        </p:nvSpPr>
        <p:spPr>
          <a:xfrm>
            <a:off x="5562600" y="1219200"/>
            <a:ext cx="3365500" cy="5127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Date of Transaction </a:t>
            </a:r>
          </a:p>
          <a:p>
            <a:pPr>
              <a:buClr>
                <a:srgbClr val="C00000"/>
              </a:buClr>
              <a:buFont typeface="+mj-lt"/>
              <a:buAutoNum type="arabicPeriod"/>
              <a:defRPr/>
            </a:pPr>
            <a:r>
              <a:rPr lang="en-US" dirty="0" smtClean="0">
                <a:solidFill>
                  <a:srgbClr val="000066"/>
                </a:solidFill>
              </a:rPr>
              <a:t>Transaction Type</a:t>
            </a:r>
          </a:p>
          <a:p>
            <a:pPr>
              <a:buClr>
                <a:srgbClr val="C00000"/>
              </a:buClr>
              <a:buFont typeface="+mj-lt"/>
              <a:buAutoNum type="arabicPeriod"/>
              <a:defRPr/>
            </a:pPr>
            <a:r>
              <a:rPr lang="en-US" dirty="0" smtClean="0">
                <a:solidFill>
                  <a:srgbClr val="000066"/>
                </a:solidFill>
              </a:rPr>
              <a:t>Reference Code </a:t>
            </a:r>
          </a:p>
        </p:txBody>
      </p:sp>
      <p:pic>
        <p:nvPicPr>
          <p:cNvPr id="17410" name="Picture 2" descr="M23 screen.  Shows Ch33 transaction history."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2000"/>
                    </a14:imgEffect>
                  </a14:imgLayer>
                </a14:imgProps>
              </a:ext>
              <a:ext uri="{28A0092B-C50C-407E-A947-70E740481C1C}">
                <a14:useLocalDpi xmlns:a14="http://schemas.microsoft.com/office/drawing/2010/main" val="0"/>
              </a:ext>
            </a:extLst>
          </a:blip>
          <a:srcRect/>
          <a:stretch>
            <a:fillRect/>
          </a:stretch>
        </p:blipFill>
        <p:spPr bwMode="auto">
          <a:xfrm>
            <a:off x="228600" y="1339326"/>
            <a:ext cx="5334000" cy="391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308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44</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Ch33</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2"/>
          <p:cNvSpPr>
            <a:spLocks noGrp="1"/>
          </p:cNvSpPr>
          <p:nvPr>
            <p:ph idx="1"/>
          </p:nvPr>
        </p:nvSpPr>
        <p:spPr>
          <a:xfrm>
            <a:off x="435845" y="5334000"/>
            <a:ext cx="4876800" cy="1219200"/>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M24</a:t>
            </a:r>
            <a:endParaRPr lang="en-US" altLang="en-US" sz="2400" b="1" dirty="0" smtClean="0">
              <a:solidFill>
                <a:srgbClr val="000066"/>
              </a:solidFill>
            </a:endParaRPr>
          </a:p>
        </p:txBody>
      </p:sp>
      <p:sp>
        <p:nvSpPr>
          <p:cNvPr id="8" name="Content Placeholder 4"/>
          <p:cNvSpPr txBox="1">
            <a:spLocks/>
          </p:cNvSpPr>
          <p:nvPr/>
        </p:nvSpPr>
        <p:spPr>
          <a:xfrm>
            <a:off x="5638800" y="1219200"/>
            <a:ext cx="3289300" cy="51244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Date of Transaction </a:t>
            </a:r>
          </a:p>
          <a:p>
            <a:pPr>
              <a:buClr>
                <a:srgbClr val="C00000"/>
              </a:buClr>
              <a:buFont typeface="+mj-lt"/>
              <a:buAutoNum type="arabicPeriod"/>
              <a:defRPr/>
            </a:pPr>
            <a:r>
              <a:rPr lang="en-US" dirty="0" smtClean="0">
                <a:solidFill>
                  <a:srgbClr val="000066"/>
                </a:solidFill>
              </a:rPr>
              <a:t>Transaction Code </a:t>
            </a:r>
          </a:p>
          <a:p>
            <a:pPr>
              <a:buClr>
                <a:srgbClr val="C00000"/>
              </a:buClr>
              <a:buFont typeface="+mj-lt"/>
              <a:buAutoNum type="arabicPeriod"/>
              <a:defRPr/>
            </a:pPr>
            <a:r>
              <a:rPr lang="en-US" dirty="0" smtClean="0">
                <a:solidFill>
                  <a:srgbClr val="000066"/>
                </a:solidFill>
              </a:rPr>
              <a:t>Facility Code of School </a:t>
            </a:r>
          </a:p>
          <a:p>
            <a:pPr>
              <a:buClr>
                <a:srgbClr val="C00000"/>
              </a:buClr>
              <a:buFont typeface="+mj-lt"/>
              <a:buAutoNum type="arabicPeriod"/>
              <a:defRPr/>
            </a:pPr>
            <a:r>
              <a:rPr lang="en-US" dirty="0" smtClean="0">
                <a:solidFill>
                  <a:srgbClr val="000066"/>
                </a:solidFill>
              </a:rPr>
              <a:t>Begin Date of Term </a:t>
            </a:r>
          </a:p>
          <a:p>
            <a:pPr>
              <a:buClr>
                <a:srgbClr val="C00000"/>
              </a:buClr>
              <a:buFont typeface="+mj-lt"/>
              <a:buAutoNum type="arabicPeriod"/>
              <a:defRPr/>
            </a:pPr>
            <a:r>
              <a:rPr lang="en-US" dirty="0" smtClean="0">
                <a:solidFill>
                  <a:srgbClr val="000066"/>
                </a:solidFill>
              </a:rPr>
              <a:t>No Pay Date of Term</a:t>
            </a:r>
          </a:p>
          <a:p>
            <a:pPr>
              <a:buClr>
                <a:srgbClr val="C00000"/>
              </a:buClr>
              <a:buFont typeface="+mj-lt"/>
              <a:buAutoNum type="arabicPeriod"/>
              <a:defRPr/>
            </a:pPr>
            <a:r>
              <a:rPr lang="en-US" dirty="0" smtClean="0">
                <a:solidFill>
                  <a:srgbClr val="000066"/>
                </a:solidFill>
              </a:rPr>
              <a:t>Payment Amount</a:t>
            </a:r>
          </a:p>
        </p:txBody>
      </p:sp>
      <p:pic>
        <p:nvPicPr>
          <p:cNvPr id="18434" name="Picture 2" descr="M24 screen. Ch33 transaction history continued."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212463" y="1276686"/>
            <a:ext cx="5323565" cy="4057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9694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45</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Ch33</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2"/>
          <p:cNvSpPr>
            <a:spLocks noGrp="1"/>
          </p:cNvSpPr>
          <p:nvPr>
            <p:ph idx="1"/>
          </p:nvPr>
        </p:nvSpPr>
        <p:spPr>
          <a:xfrm>
            <a:off x="235771" y="5715000"/>
            <a:ext cx="5181600" cy="832821"/>
          </a:xfrm>
        </p:spPr>
        <p:txBody>
          <a:bodyPr>
            <a:normAutofit lnSpcReduction="10000"/>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M01</a:t>
            </a:r>
            <a:endParaRPr lang="en-US" altLang="en-US" sz="2400" b="1" dirty="0" smtClean="0">
              <a:solidFill>
                <a:srgbClr val="000066"/>
              </a:solidFill>
            </a:endParaRPr>
          </a:p>
          <a:p>
            <a:pPr marL="0" indent="0" algn="ctr">
              <a:buFont typeface="Wingdings" pitchFamily="2" charset="2"/>
              <a:buNone/>
            </a:pPr>
            <a:endParaRPr lang="en-US" altLang="en-US" dirty="0" smtClean="0"/>
          </a:p>
        </p:txBody>
      </p:sp>
      <p:sp>
        <p:nvSpPr>
          <p:cNvPr id="8" name="Content Placeholder 4"/>
          <p:cNvSpPr txBox="1">
            <a:spLocks/>
          </p:cNvSpPr>
          <p:nvPr/>
        </p:nvSpPr>
        <p:spPr>
          <a:xfrm>
            <a:off x="5562600" y="1143000"/>
            <a:ext cx="3365500" cy="5486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Type of Debt </a:t>
            </a:r>
          </a:p>
          <a:p>
            <a:pPr>
              <a:buClr>
                <a:srgbClr val="C00000"/>
              </a:buClr>
              <a:buFont typeface="+mj-lt"/>
              <a:buAutoNum type="arabicPeriod"/>
              <a:defRPr/>
            </a:pPr>
            <a:r>
              <a:rPr lang="en-US" dirty="0" smtClean="0">
                <a:solidFill>
                  <a:srgbClr val="000066"/>
                </a:solidFill>
              </a:rPr>
              <a:t>Payment Plan Amounts</a:t>
            </a:r>
          </a:p>
          <a:p>
            <a:pPr>
              <a:buClr>
                <a:srgbClr val="C00000"/>
              </a:buClr>
              <a:buFont typeface="+mj-lt"/>
              <a:buAutoNum type="arabicPeriod"/>
              <a:defRPr/>
            </a:pPr>
            <a:r>
              <a:rPr lang="en-US" dirty="0" smtClean="0">
                <a:solidFill>
                  <a:srgbClr val="000066"/>
                </a:solidFill>
              </a:rPr>
              <a:t>Debt Amount Remaining</a:t>
            </a:r>
          </a:p>
          <a:p>
            <a:pPr>
              <a:buClr>
                <a:srgbClr val="C00000"/>
              </a:buClr>
              <a:buFont typeface="+mj-lt"/>
              <a:buAutoNum type="arabicPeriod"/>
              <a:defRPr/>
            </a:pPr>
            <a:r>
              <a:rPr lang="en-US" dirty="0" smtClean="0">
                <a:solidFill>
                  <a:srgbClr val="000066"/>
                </a:solidFill>
              </a:rPr>
              <a:t>Collection Indicator </a:t>
            </a:r>
          </a:p>
          <a:p>
            <a:pPr>
              <a:buClr>
                <a:srgbClr val="C00000"/>
              </a:buClr>
              <a:buFont typeface="+mj-lt"/>
              <a:buAutoNum type="arabicPeriod"/>
              <a:defRPr/>
            </a:pPr>
            <a:r>
              <a:rPr lang="en-US" dirty="0" smtClean="0">
                <a:solidFill>
                  <a:srgbClr val="000066"/>
                </a:solidFill>
              </a:rPr>
              <a:t>Creation Date</a:t>
            </a:r>
          </a:p>
          <a:p>
            <a:pPr>
              <a:buClr>
                <a:srgbClr val="C00000"/>
              </a:buClr>
              <a:buFont typeface="+mj-lt"/>
              <a:buAutoNum type="arabicPeriod"/>
              <a:defRPr/>
            </a:pPr>
            <a:r>
              <a:rPr lang="en-US" dirty="0">
                <a:solidFill>
                  <a:srgbClr val="000066"/>
                </a:solidFill>
              </a:rPr>
              <a:t>Facility Code (T&amp;F Debt Only)</a:t>
            </a:r>
            <a:endParaRPr lang="en-US" sz="4400" dirty="0">
              <a:solidFill>
                <a:srgbClr val="000066"/>
              </a:solidFill>
            </a:endParaRPr>
          </a:p>
          <a:p>
            <a:pPr>
              <a:buClr>
                <a:srgbClr val="C00000"/>
              </a:buClr>
              <a:buFont typeface="+mj-lt"/>
              <a:buAutoNum type="arabicPeriod"/>
              <a:defRPr/>
            </a:pPr>
            <a:r>
              <a:rPr lang="en-US" dirty="0" smtClean="0">
                <a:solidFill>
                  <a:srgbClr val="000066"/>
                </a:solidFill>
              </a:rPr>
              <a:t>EFT Information </a:t>
            </a:r>
          </a:p>
        </p:txBody>
      </p:sp>
      <p:pic>
        <p:nvPicPr>
          <p:cNvPr id="19458" name="Picture 2" descr="M01 screen. Shows Ch33 deductions, recievables, and balance data."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9000"/>
                    </a14:imgEffect>
                  </a14:imgLayer>
                </a14:imgProps>
              </a:ext>
              <a:ext uri="{28A0092B-C50C-407E-A947-70E740481C1C}">
                <a14:useLocalDpi xmlns:a14="http://schemas.microsoft.com/office/drawing/2010/main" val="0"/>
              </a:ext>
            </a:extLst>
          </a:blip>
          <a:srcRect/>
          <a:stretch>
            <a:fillRect/>
          </a:stretch>
        </p:blipFill>
        <p:spPr bwMode="auto">
          <a:xfrm>
            <a:off x="228599" y="1295400"/>
            <a:ext cx="524948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887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Comprehension Check </a:t>
            </a:r>
          </a:p>
        </p:txBody>
      </p:sp>
      <p:sp>
        <p:nvSpPr>
          <p:cNvPr id="3" name="Content Placeholder 2"/>
          <p:cNvSpPr>
            <a:spLocks noGrp="1"/>
          </p:cNvSpPr>
          <p:nvPr>
            <p:ph idx="1"/>
          </p:nvPr>
        </p:nvSpPr>
        <p:spPr/>
        <p:txBody>
          <a:bodyPr/>
          <a:lstStyle/>
          <a:p>
            <a:pPr marL="0" indent="0">
              <a:buNone/>
            </a:pPr>
            <a:r>
              <a:rPr lang="en-US" dirty="0" smtClean="0">
                <a:solidFill>
                  <a:srgbClr val="000066"/>
                </a:solidFill>
              </a:rPr>
              <a:t>What information can be found on the M24 screen for Ch33 claims? </a:t>
            </a:r>
          </a:p>
          <a:p>
            <a:pPr marL="0" indent="0">
              <a:buNone/>
            </a:pPr>
            <a:endParaRPr lang="en-US" dirty="0">
              <a:solidFill>
                <a:srgbClr val="000066"/>
              </a:solidFill>
            </a:endParaRPr>
          </a:p>
          <a:p>
            <a:pPr marL="0" indent="0">
              <a:buNone/>
            </a:pPr>
            <a:endParaRPr lang="en-US" dirty="0" smtClean="0">
              <a:solidFill>
                <a:srgbClr val="000066"/>
              </a:solidFill>
            </a:endParaRPr>
          </a:p>
          <a:p>
            <a:pPr marL="0" indent="0">
              <a:buNone/>
            </a:pPr>
            <a:r>
              <a:rPr lang="en-US" dirty="0" smtClean="0">
                <a:solidFill>
                  <a:srgbClr val="000066"/>
                </a:solidFill>
              </a:rPr>
              <a:t>What information can be found on the M01 screen for Ch33 claims?</a:t>
            </a:r>
            <a:endParaRPr lang="en-US"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46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31927782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b="1" dirty="0" smtClean="0">
                <a:solidFill>
                  <a:srgbClr val="000066"/>
                </a:solidFill>
              </a:rPr>
              <a:t>Ch35</a:t>
            </a:r>
            <a:r>
              <a:rPr lang="en-US" sz="4400" b="1" dirty="0" smtClean="0">
                <a:solidFill>
                  <a:srgbClr val="000066"/>
                </a:solidFill>
              </a:rPr>
              <a:t> </a:t>
            </a:r>
            <a:r>
              <a:rPr lang="en-US" sz="4800" b="1" u="sng" dirty="0" smtClean="0">
                <a:solidFill>
                  <a:srgbClr val="000066"/>
                </a:solidFill>
              </a:rPr>
              <a:t>M</a:t>
            </a:r>
            <a:r>
              <a:rPr lang="en-US" sz="4800" b="1" dirty="0" smtClean="0">
                <a:solidFill>
                  <a:srgbClr val="000066"/>
                </a:solidFill>
              </a:rPr>
              <a:t>aster </a:t>
            </a:r>
            <a:r>
              <a:rPr lang="en-US" sz="4800" b="1" dirty="0">
                <a:solidFill>
                  <a:srgbClr val="000066"/>
                </a:solidFill>
              </a:rPr>
              <a:t>Record </a:t>
            </a:r>
            <a:r>
              <a:rPr lang="en-US" sz="4800" b="1" u="sng" dirty="0">
                <a:solidFill>
                  <a:srgbClr val="000066"/>
                </a:solidFill>
              </a:rPr>
              <a:t>Inq</a:t>
            </a:r>
            <a:r>
              <a:rPr lang="en-US" sz="4800" b="1" dirty="0">
                <a:solidFill>
                  <a:srgbClr val="000066"/>
                </a:solidFill>
              </a:rPr>
              <a:t>uiry </a:t>
            </a:r>
            <a:endParaRPr lang="en-US" sz="4800" b="1" dirty="0" smtClean="0">
              <a:solidFill>
                <a:srgbClr val="000066"/>
              </a:solidFill>
            </a:endParaRPr>
          </a:p>
          <a:p>
            <a:pPr marL="0" indent="0" algn="ctr">
              <a:buNone/>
            </a:pPr>
            <a:r>
              <a:rPr lang="en-US" sz="4800" b="1" dirty="0" smtClean="0">
                <a:solidFill>
                  <a:srgbClr val="000066"/>
                </a:solidFill>
              </a:rPr>
              <a:t>(</a:t>
            </a:r>
            <a:r>
              <a:rPr lang="en-US" sz="4800" b="1" dirty="0">
                <a:solidFill>
                  <a:srgbClr val="000066"/>
                </a:solidFill>
              </a:rPr>
              <a:t>MINQ) Commands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47</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2050094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48</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Ch35</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1"/>
          <p:cNvSpPr>
            <a:spLocks noGrp="1"/>
          </p:cNvSpPr>
          <p:nvPr>
            <p:ph idx="1"/>
          </p:nvPr>
        </p:nvSpPr>
        <p:spPr>
          <a:xfrm>
            <a:off x="304800" y="1295400"/>
            <a:ext cx="8229600" cy="609600"/>
          </a:xfrm>
        </p:spPr>
        <p:txBody>
          <a:bodyPr>
            <a:normAutofit/>
          </a:bodyPr>
          <a:lstStyle/>
          <a:p>
            <a:pPr marL="0" indent="0">
              <a:buFont typeface="Wingdings" pitchFamily="2" charset="2"/>
              <a:buNone/>
            </a:pPr>
            <a:r>
              <a:rPr lang="en-US" altLang="en-US" b="1" dirty="0" smtClean="0">
                <a:solidFill>
                  <a:srgbClr val="000066"/>
                </a:solidFill>
                <a:cs typeface="Arial" charset="0"/>
              </a:rPr>
              <a:t>Screens used for Ch35 MINQ Commands: </a:t>
            </a:r>
          </a:p>
          <a:p>
            <a:pPr marL="0" indent="0">
              <a:buFont typeface="Wingdings" pitchFamily="2" charset="2"/>
              <a:buNone/>
            </a:pPr>
            <a:endParaRPr lang="en-US" altLang="en-US" sz="3200" dirty="0" smtClean="0"/>
          </a:p>
        </p:txBody>
      </p:sp>
      <p:sp>
        <p:nvSpPr>
          <p:cNvPr id="8" name="Content Placeholder 2"/>
          <p:cNvSpPr txBox="1">
            <a:spLocks/>
          </p:cNvSpPr>
          <p:nvPr/>
        </p:nvSpPr>
        <p:spPr bwMode="auto">
          <a:xfrm>
            <a:off x="381000" y="1752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numCol="2"/>
          <a:lstStyle>
            <a:lvl1pPr marL="342900" indent="-342900" algn="l" rtl="0" eaLnBrk="0" fontAlgn="base" hangingPunct="0">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0" fontAlgn="base" hangingPunct="0">
              <a:spcBef>
                <a:spcPct val="20000"/>
              </a:spcBef>
              <a:spcAft>
                <a:spcPct val="0"/>
              </a:spcAft>
              <a:buChar char="–"/>
              <a:defRPr sz="2400">
                <a:solidFill>
                  <a:srgbClr val="1D3275"/>
                </a:solidFill>
                <a:latin typeface="+mn-lt"/>
              </a:defRPr>
            </a:lvl2pPr>
            <a:lvl3pPr marL="1143000" indent="-228600" algn="l" rtl="0" eaLnBrk="0" fontAlgn="base" hangingPunct="0">
              <a:spcBef>
                <a:spcPct val="20000"/>
              </a:spcBef>
              <a:spcAft>
                <a:spcPct val="0"/>
              </a:spcAft>
              <a:buClr>
                <a:srgbClr val="CC0000"/>
              </a:buClr>
              <a:buChar char="•"/>
              <a:defRPr sz="2000">
                <a:solidFill>
                  <a:srgbClr val="1D3275"/>
                </a:solidFill>
                <a:latin typeface="+mn-lt"/>
              </a:defRPr>
            </a:lvl3pPr>
            <a:lvl4pPr marL="1600200" indent="-228600" algn="l" rtl="0" eaLnBrk="0" fontAlgn="base" hangingPunct="0">
              <a:spcBef>
                <a:spcPct val="20000"/>
              </a:spcBef>
              <a:spcAft>
                <a:spcPct val="0"/>
              </a:spcAft>
              <a:buChar char="–"/>
              <a:defRPr sz="1800">
                <a:solidFill>
                  <a:srgbClr val="1D3275"/>
                </a:solidFill>
                <a:latin typeface="+mn-lt"/>
              </a:defRPr>
            </a:lvl4pPr>
            <a:lvl5pPr marL="2057400" indent="-228600" algn="l" rtl="0" eaLnBrk="0" fontAlgn="base" hangingPunct="0">
              <a:spcBef>
                <a:spcPct val="20000"/>
              </a:spcBef>
              <a:spcAft>
                <a:spcPct val="0"/>
              </a:spcAft>
              <a:buChar char="»"/>
              <a:defRPr sz="1800">
                <a:solidFill>
                  <a:srgbClr val="1D3275"/>
                </a:solidFill>
                <a:latin typeface="+mn-lt"/>
              </a:defRPr>
            </a:lvl5pPr>
            <a:lvl6pPr marL="2514600" indent="-228600" algn="l" rtl="0" eaLnBrk="0" fontAlgn="base" hangingPunct="0">
              <a:spcBef>
                <a:spcPct val="20000"/>
              </a:spcBef>
              <a:spcAft>
                <a:spcPct val="0"/>
              </a:spcAft>
              <a:buChar char="»"/>
              <a:defRPr sz="1800">
                <a:solidFill>
                  <a:srgbClr val="1D3275"/>
                </a:solidFill>
                <a:latin typeface="+mn-lt"/>
              </a:defRPr>
            </a:lvl6pPr>
            <a:lvl7pPr marL="2971800" indent="-228600" algn="l" rtl="0" eaLnBrk="0" fontAlgn="base" hangingPunct="0">
              <a:spcBef>
                <a:spcPct val="20000"/>
              </a:spcBef>
              <a:spcAft>
                <a:spcPct val="0"/>
              </a:spcAft>
              <a:buChar char="»"/>
              <a:defRPr sz="1800">
                <a:solidFill>
                  <a:srgbClr val="1D3275"/>
                </a:solidFill>
                <a:latin typeface="+mn-lt"/>
              </a:defRPr>
            </a:lvl7pPr>
            <a:lvl8pPr marL="3429000" indent="-228600" algn="l" rtl="0" eaLnBrk="0" fontAlgn="base" hangingPunct="0">
              <a:spcBef>
                <a:spcPct val="20000"/>
              </a:spcBef>
              <a:spcAft>
                <a:spcPct val="0"/>
              </a:spcAft>
              <a:buChar char="»"/>
              <a:defRPr sz="1800">
                <a:solidFill>
                  <a:srgbClr val="1D3275"/>
                </a:solidFill>
                <a:latin typeface="+mn-lt"/>
              </a:defRPr>
            </a:lvl8pPr>
            <a:lvl9pPr marL="3886200" indent="-228600" algn="l" rtl="0" eaLnBrk="0" fontAlgn="base" hangingPunct="0">
              <a:spcBef>
                <a:spcPct val="20000"/>
              </a:spcBef>
              <a:spcAft>
                <a:spcPct val="0"/>
              </a:spcAft>
              <a:buChar char="»"/>
              <a:defRPr sz="1800">
                <a:solidFill>
                  <a:srgbClr val="1D3275"/>
                </a:solidFill>
                <a:latin typeface="+mn-lt"/>
              </a:defRPr>
            </a:lvl9pPr>
          </a:lstStyle>
          <a:p>
            <a:pPr marL="0" indent="0">
              <a:buFont typeface="Wingdings" pitchFamily="2" charset="2"/>
              <a:buNone/>
              <a:defRPr/>
            </a:pPr>
            <a:r>
              <a:rPr lang="en-US" sz="2400" kern="0" dirty="0" smtClean="0">
                <a:solidFill>
                  <a:srgbClr val="000066"/>
                </a:solidFill>
                <a:latin typeface="Arial" panose="020B0604020202020204" pitchFamily="34" charset="0"/>
                <a:cs typeface="Arial" panose="020B0604020202020204" pitchFamily="34" charset="0"/>
              </a:rPr>
              <a:t>M21:</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VA Master Record </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Entitlement Information</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School Attendance Information</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Date Last Paid (DLP)</a:t>
            </a:r>
          </a:p>
          <a:p>
            <a:pPr marL="0" indent="0">
              <a:buClrTx/>
              <a:buNone/>
              <a:defRPr/>
            </a:pPr>
            <a:endParaRPr lang="en-US" sz="2400" kern="0" dirty="0" smtClean="0">
              <a:solidFill>
                <a:srgbClr val="000066"/>
              </a:solidFill>
              <a:latin typeface="Arial" panose="020B0604020202020204" pitchFamily="34" charset="0"/>
              <a:cs typeface="Arial" panose="020B0604020202020204" pitchFamily="34" charset="0"/>
            </a:endParaRPr>
          </a:p>
          <a:p>
            <a:pPr marL="0" indent="0">
              <a:buClrTx/>
              <a:buNone/>
              <a:defRPr/>
            </a:pPr>
            <a:endParaRPr lang="en-US" sz="2400" kern="0" dirty="0">
              <a:solidFill>
                <a:srgbClr val="000066"/>
              </a:solidFill>
              <a:latin typeface="Arial" panose="020B0604020202020204" pitchFamily="34" charset="0"/>
              <a:cs typeface="Arial" panose="020B0604020202020204" pitchFamily="34" charset="0"/>
            </a:endParaRPr>
          </a:p>
          <a:p>
            <a:pPr marL="0" indent="0">
              <a:buClrTx/>
              <a:buNone/>
              <a:defRPr/>
            </a:pPr>
            <a:endParaRPr lang="en-US" sz="2400" kern="0" dirty="0" smtClean="0">
              <a:solidFill>
                <a:srgbClr val="000066"/>
              </a:solidFill>
              <a:latin typeface="Arial" panose="020B0604020202020204" pitchFamily="34" charset="0"/>
              <a:cs typeface="Arial" panose="020B0604020202020204" pitchFamily="34" charset="0"/>
            </a:endParaRPr>
          </a:p>
          <a:p>
            <a:pPr marL="0" indent="0">
              <a:buClrTx/>
              <a:buNone/>
              <a:defRPr/>
            </a:pPr>
            <a:endParaRPr lang="en-US" sz="2400" kern="0" dirty="0">
              <a:solidFill>
                <a:srgbClr val="000066"/>
              </a:solidFill>
              <a:latin typeface="Arial" panose="020B0604020202020204" pitchFamily="34" charset="0"/>
              <a:cs typeface="Arial" panose="020B0604020202020204" pitchFamily="34" charset="0"/>
            </a:endParaRPr>
          </a:p>
          <a:p>
            <a:pPr marL="0" indent="0">
              <a:buClrTx/>
              <a:buNone/>
              <a:defRPr/>
            </a:pPr>
            <a:endParaRPr lang="en-US" sz="2400" kern="0" dirty="0" smtClean="0">
              <a:solidFill>
                <a:srgbClr val="000066"/>
              </a:solidFill>
              <a:latin typeface="Arial" panose="020B0604020202020204" pitchFamily="34" charset="0"/>
              <a:cs typeface="Arial" panose="020B0604020202020204" pitchFamily="34" charset="0"/>
            </a:endParaRPr>
          </a:p>
          <a:p>
            <a:pPr marL="0" indent="0">
              <a:buClrTx/>
              <a:buNone/>
              <a:defRPr/>
            </a:pPr>
            <a:r>
              <a:rPr lang="en-US" sz="2400" kern="0" dirty="0" smtClean="0">
                <a:solidFill>
                  <a:srgbClr val="000066"/>
                </a:solidFill>
                <a:latin typeface="Arial" panose="020B0604020202020204" pitchFamily="34" charset="0"/>
                <a:cs typeface="Arial" panose="020B0604020202020204" pitchFamily="34" charset="0"/>
              </a:rPr>
              <a:t>M22:</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Edu M/R Award Status</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Payment Information </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Attendance dates and Monthly Rates </a:t>
            </a:r>
          </a:p>
          <a:p>
            <a:pPr>
              <a:buClrTx/>
              <a:buFont typeface="Arial" panose="020B0604020202020204" pitchFamily="34" charset="0"/>
              <a:buChar char="•"/>
              <a:defRPr/>
            </a:pPr>
            <a:endParaRPr lang="en-US" sz="2400" b="0" kern="0" dirty="0" smtClean="0">
              <a:solidFill>
                <a:schemeClr val="tx1"/>
              </a:solidFill>
              <a:latin typeface="Arial" panose="020B0604020202020204" pitchFamily="34" charset="0"/>
              <a:cs typeface="Arial" panose="020B0604020202020204" pitchFamily="34" charset="0"/>
            </a:endParaRPr>
          </a:p>
          <a:p>
            <a:pPr>
              <a:defRPr/>
            </a:pPr>
            <a:endParaRPr lang="en-US" sz="2400" b="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87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a:bodyPr>
          <a:lstStyle/>
          <a:p>
            <a:pPr marL="0" indent="0">
              <a:buNone/>
              <a:defRPr/>
            </a:pPr>
            <a:r>
              <a:rPr lang="en-US" kern="0" dirty="0">
                <a:solidFill>
                  <a:srgbClr val="000066"/>
                </a:solidFill>
              </a:rPr>
              <a:t>M23:</a:t>
            </a:r>
          </a:p>
          <a:p>
            <a:pPr>
              <a:defRPr/>
            </a:pPr>
            <a:r>
              <a:rPr lang="en-US" kern="0" dirty="0">
                <a:solidFill>
                  <a:srgbClr val="000066"/>
                </a:solidFill>
              </a:rPr>
              <a:t>Education M/R Eligibility and Entitlement </a:t>
            </a:r>
          </a:p>
          <a:p>
            <a:pPr>
              <a:defRPr/>
            </a:pPr>
            <a:r>
              <a:rPr lang="en-US" kern="0" dirty="0">
                <a:solidFill>
                  <a:srgbClr val="000066"/>
                </a:solidFill>
              </a:rPr>
              <a:t>Eligibility Information</a:t>
            </a:r>
          </a:p>
          <a:p>
            <a:pPr>
              <a:defRPr/>
            </a:pPr>
            <a:r>
              <a:rPr lang="en-US" kern="0" dirty="0">
                <a:solidFill>
                  <a:srgbClr val="000066"/>
                </a:solidFill>
              </a:rPr>
              <a:t>Entitlement Information</a:t>
            </a:r>
          </a:p>
          <a:p>
            <a:pPr>
              <a:defRPr/>
            </a:pPr>
            <a:endParaRPr lang="en-US" kern="0" dirty="0">
              <a:solidFill>
                <a:srgbClr val="000066"/>
              </a:solidFill>
            </a:endParaRPr>
          </a:p>
          <a:p>
            <a:pPr>
              <a:defRPr/>
            </a:pPr>
            <a:endParaRPr lang="en-US" kern="0" dirty="0">
              <a:solidFill>
                <a:srgbClr val="000066"/>
              </a:solidFill>
            </a:endParaRPr>
          </a:p>
          <a:p>
            <a:pPr marL="0" indent="0">
              <a:buNone/>
              <a:defRPr/>
            </a:pPr>
            <a:endParaRPr lang="en-US" kern="0" dirty="0" smtClean="0">
              <a:solidFill>
                <a:srgbClr val="000066"/>
              </a:solidFill>
            </a:endParaRPr>
          </a:p>
          <a:p>
            <a:pPr marL="0" indent="0">
              <a:buNone/>
              <a:defRPr/>
            </a:pPr>
            <a:endParaRPr lang="en-US" kern="0" dirty="0">
              <a:solidFill>
                <a:srgbClr val="000066"/>
              </a:solidFill>
            </a:endParaRPr>
          </a:p>
          <a:p>
            <a:pPr marL="0" indent="0">
              <a:buNone/>
              <a:defRPr/>
            </a:pPr>
            <a:endParaRPr lang="en-US" kern="0" dirty="0" smtClean="0">
              <a:solidFill>
                <a:srgbClr val="000066"/>
              </a:solidFill>
            </a:endParaRPr>
          </a:p>
          <a:p>
            <a:pPr marL="0" indent="0">
              <a:buNone/>
              <a:defRPr/>
            </a:pPr>
            <a:r>
              <a:rPr lang="en-US" kern="0" dirty="0" smtClean="0">
                <a:solidFill>
                  <a:srgbClr val="000066"/>
                </a:solidFill>
              </a:rPr>
              <a:t>M01</a:t>
            </a:r>
            <a:r>
              <a:rPr lang="en-US" kern="0" dirty="0">
                <a:solidFill>
                  <a:srgbClr val="000066"/>
                </a:solidFill>
              </a:rPr>
              <a:t>:</a:t>
            </a:r>
          </a:p>
          <a:p>
            <a:pPr>
              <a:defRPr/>
            </a:pPr>
            <a:r>
              <a:rPr lang="en-US" kern="0" dirty="0">
                <a:solidFill>
                  <a:srgbClr val="000066"/>
                </a:solidFill>
              </a:rPr>
              <a:t>Deduction/Receivable</a:t>
            </a:r>
            <a:r>
              <a:rPr lang="en-US" kern="0" dirty="0" smtClean="0">
                <a:solidFill>
                  <a:srgbClr val="000066"/>
                </a:solidFill>
              </a:rPr>
              <a:t>/ Balance/EFT </a:t>
            </a:r>
            <a:r>
              <a:rPr lang="en-US" kern="0" dirty="0">
                <a:solidFill>
                  <a:srgbClr val="000066"/>
                </a:solidFill>
              </a:rPr>
              <a:t>Data</a:t>
            </a:r>
          </a:p>
          <a:p>
            <a:pPr>
              <a:defRPr/>
            </a:pPr>
            <a:r>
              <a:rPr lang="en-US" kern="0" dirty="0">
                <a:solidFill>
                  <a:srgbClr val="000066"/>
                </a:solidFill>
              </a:rPr>
              <a:t>Debts</a:t>
            </a:r>
          </a:p>
          <a:p>
            <a:pPr>
              <a:defRPr/>
            </a:pPr>
            <a:r>
              <a:rPr lang="en-US" kern="0" dirty="0">
                <a:solidFill>
                  <a:srgbClr val="000066"/>
                </a:solidFill>
              </a:rPr>
              <a:t>Collection Indicator</a:t>
            </a:r>
          </a:p>
          <a:p>
            <a:pPr>
              <a:defRPr/>
            </a:pPr>
            <a:r>
              <a:rPr lang="en-US" kern="0" dirty="0">
                <a:solidFill>
                  <a:srgbClr val="000066"/>
                </a:solidFill>
              </a:rPr>
              <a:t>EFT Information </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49</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Ch35</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Tree>
    <p:extLst>
      <p:ext uri="{BB962C8B-B14F-4D97-AF65-F5344CB8AC3E}">
        <p14:creationId xmlns:p14="http://schemas.microsoft.com/office/powerpoint/2010/main" val="3624137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sz="3200" dirty="0" smtClean="0"/>
              <a:t>BDN Commands </a:t>
            </a:r>
            <a:r>
              <a:rPr lang="en-US" dirty="0" smtClean="0"/>
              <a:t/>
            </a:r>
            <a:br>
              <a:rPr lang="en-US" dirty="0" smtClean="0"/>
            </a:br>
            <a:r>
              <a:rPr lang="en-US" sz="2400" dirty="0" smtClean="0"/>
              <a:t>Inquiry Commands</a:t>
            </a:r>
            <a:endParaRPr lang="en-US" sz="2400" dirty="0"/>
          </a:p>
        </p:txBody>
      </p:sp>
      <p:sp>
        <p:nvSpPr>
          <p:cNvPr id="7" name="Content Placeholder 2"/>
          <p:cNvSpPr>
            <a:spLocks noGrp="1"/>
          </p:cNvSpPr>
          <p:nvPr>
            <p:ph idx="1"/>
          </p:nvPr>
        </p:nvSpPr>
        <p:spPr>
          <a:xfrm>
            <a:off x="228600" y="1143000"/>
            <a:ext cx="8610600" cy="5410200"/>
          </a:xfrm>
        </p:spPr>
        <p:txBody>
          <a:bodyPr>
            <a:noAutofit/>
          </a:bodyPr>
          <a:lstStyle/>
          <a:p>
            <a:pPr marL="0" indent="0">
              <a:buClr>
                <a:srgbClr val="000066"/>
              </a:buClr>
              <a:buNone/>
            </a:pPr>
            <a:endParaRPr lang="en-US" b="1" dirty="0" smtClean="0">
              <a:solidFill>
                <a:srgbClr val="000066"/>
              </a:solidFill>
            </a:endParaRPr>
          </a:p>
          <a:p>
            <a:pPr>
              <a:buClr>
                <a:srgbClr val="000066"/>
              </a:buClr>
            </a:pPr>
            <a:r>
              <a:rPr lang="en-US" b="1" dirty="0" smtClean="0">
                <a:solidFill>
                  <a:srgbClr val="000066"/>
                </a:solidFill>
              </a:rPr>
              <a:t>SINQ</a:t>
            </a:r>
            <a:r>
              <a:rPr lang="en-US" dirty="0" smtClean="0">
                <a:solidFill>
                  <a:srgbClr val="000066"/>
                </a:solidFill>
              </a:rPr>
              <a:t> - </a:t>
            </a:r>
            <a:r>
              <a:rPr lang="en-US" b="1" u="sng" dirty="0" smtClean="0">
                <a:solidFill>
                  <a:srgbClr val="000066"/>
                </a:solidFill>
              </a:rPr>
              <a:t>S</a:t>
            </a:r>
            <a:r>
              <a:rPr lang="en-US" dirty="0" smtClean="0">
                <a:solidFill>
                  <a:srgbClr val="000066"/>
                </a:solidFill>
              </a:rPr>
              <a:t>tatus </a:t>
            </a:r>
            <a:r>
              <a:rPr lang="en-US" b="1" u="sng" dirty="0" smtClean="0">
                <a:solidFill>
                  <a:srgbClr val="000066"/>
                </a:solidFill>
              </a:rPr>
              <a:t>inq</a:t>
            </a:r>
            <a:r>
              <a:rPr lang="en-US" dirty="0" smtClean="0">
                <a:solidFill>
                  <a:srgbClr val="000066"/>
                </a:solidFill>
              </a:rPr>
              <a:t>uiry, will default to any of the ones below</a:t>
            </a:r>
            <a:endParaRPr lang="en-US" dirty="0">
              <a:solidFill>
                <a:srgbClr val="000066"/>
              </a:solidFill>
            </a:endParaRPr>
          </a:p>
          <a:p>
            <a:pPr marL="0" indent="0">
              <a:buClr>
                <a:srgbClr val="000066"/>
              </a:buClr>
              <a:buNone/>
            </a:pPr>
            <a:endParaRPr lang="en-US" dirty="0" smtClean="0">
              <a:solidFill>
                <a:srgbClr val="000066"/>
              </a:solidFill>
            </a:endParaRPr>
          </a:p>
          <a:p>
            <a:r>
              <a:rPr lang="en-US" b="1" dirty="0" smtClean="0">
                <a:solidFill>
                  <a:srgbClr val="000066"/>
                </a:solidFill>
              </a:rPr>
              <a:t>BINQ</a:t>
            </a:r>
            <a:r>
              <a:rPr lang="en-US" dirty="0" smtClean="0">
                <a:solidFill>
                  <a:srgbClr val="000066"/>
                </a:solidFill>
              </a:rPr>
              <a:t> - </a:t>
            </a:r>
            <a:r>
              <a:rPr lang="en-US" b="1" u="sng" dirty="0" smtClean="0">
                <a:solidFill>
                  <a:srgbClr val="000066"/>
                </a:solidFill>
              </a:rPr>
              <a:t>B</a:t>
            </a:r>
            <a:r>
              <a:rPr lang="en-US" dirty="0" smtClean="0">
                <a:solidFill>
                  <a:srgbClr val="000066"/>
                </a:solidFill>
              </a:rPr>
              <a:t>IRLS </a:t>
            </a:r>
            <a:r>
              <a:rPr lang="en-US" b="1" u="sng" dirty="0" smtClean="0">
                <a:solidFill>
                  <a:srgbClr val="000066"/>
                </a:solidFill>
              </a:rPr>
              <a:t>inq</a:t>
            </a:r>
            <a:r>
              <a:rPr lang="en-US" dirty="0" smtClean="0">
                <a:solidFill>
                  <a:srgbClr val="000066"/>
                </a:solidFill>
              </a:rPr>
              <a:t>uiry shows the location of a folder, and any military information at the NPRC</a:t>
            </a:r>
            <a:br>
              <a:rPr lang="en-US" dirty="0" smtClean="0">
                <a:solidFill>
                  <a:srgbClr val="000066"/>
                </a:solidFill>
              </a:rPr>
            </a:br>
            <a:endParaRPr lang="en-US" dirty="0" smtClean="0">
              <a:solidFill>
                <a:srgbClr val="000066"/>
              </a:solidFill>
            </a:endParaRPr>
          </a:p>
          <a:p>
            <a:r>
              <a:rPr lang="en-US" b="1" dirty="0">
                <a:solidFill>
                  <a:srgbClr val="000066"/>
                </a:solidFill>
              </a:rPr>
              <a:t>PINQ</a:t>
            </a:r>
            <a:r>
              <a:rPr lang="en-US" dirty="0">
                <a:solidFill>
                  <a:srgbClr val="000066"/>
                </a:solidFill>
              </a:rPr>
              <a:t> – Used to access the </a:t>
            </a:r>
            <a:r>
              <a:rPr lang="en-US" b="1" u="sng" dirty="0">
                <a:solidFill>
                  <a:srgbClr val="000066"/>
                </a:solidFill>
              </a:rPr>
              <a:t>p</a:t>
            </a:r>
            <a:r>
              <a:rPr lang="en-US" dirty="0">
                <a:solidFill>
                  <a:srgbClr val="000066"/>
                </a:solidFill>
              </a:rPr>
              <a:t>ending issues file </a:t>
            </a:r>
            <a:r>
              <a:rPr lang="en-US" b="1" u="sng" dirty="0">
                <a:solidFill>
                  <a:srgbClr val="000066"/>
                </a:solidFill>
              </a:rPr>
              <a:t>inq</a:t>
            </a:r>
            <a:r>
              <a:rPr lang="en-US" dirty="0">
                <a:solidFill>
                  <a:srgbClr val="000066"/>
                </a:solidFill>
              </a:rPr>
              <a:t>uiry (PIF</a:t>
            </a:r>
            <a:r>
              <a:rPr lang="en-US" dirty="0" smtClean="0">
                <a:solidFill>
                  <a:srgbClr val="000066"/>
                </a:solidFill>
              </a:rPr>
              <a:t>)</a:t>
            </a:r>
            <a:endParaRPr lang="en-US" dirty="0">
              <a:solidFill>
                <a:srgbClr val="000066"/>
              </a:solidFill>
            </a:endParaRPr>
          </a:p>
          <a:p>
            <a:endParaRPr lang="en-US" dirty="0" smtClean="0">
              <a:solidFill>
                <a:srgbClr val="000066"/>
              </a:solidFill>
            </a:endParaRPr>
          </a:p>
          <a:p>
            <a:endParaRPr lang="en-US" dirty="0" smtClean="0"/>
          </a:p>
          <a:p>
            <a:endParaRPr lang="en-US" altLang="en-US" dirty="0" smtClean="0"/>
          </a:p>
        </p:txBody>
      </p:sp>
    </p:spTree>
    <p:extLst>
      <p:ext uri="{BB962C8B-B14F-4D97-AF65-F5344CB8AC3E}">
        <p14:creationId xmlns:p14="http://schemas.microsoft.com/office/powerpoint/2010/main" val="986207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50</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Ch35</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2"/>
          <p:cNvSpPr>
            <a:spLocks noGrp="1"/>
          </p:cNvSpPr>
          <p:nvPr>
            <p:ph idx="1"/>
          </p:nvPr>
        </p:nvSpPr>
        <p:spPr>
          <a:xfrm>
            <a:off x="228599" y="5338482"/>
            <a:ext cx="5281108" cy="1290918"/>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M21</a:t>
            </a:r>
            <a:endParaRPr lang="en-US" altLang="en-US" sz="2400" b="1" dirty="0" smtClean="0">
              <a:solidFill>
                <a:srgbClr val="000066"/>
              </a:solidFill>
            </a:endParaRPr>
          </a:p>
          <a:p>
            <a:pPr marL="0" indent="0" algn="ctr">
              <a:buFont typeface="Wingdings" pitchFamily="2" charset="2"/>
              <a:buNone/>
            </a:pPr>
            <a:endParaRPr lang="en-US" altLang="en-US" dirty="0" smtClean="0"/>
          </a:p>
        </p:txBody>
      </p:sp>
      <p:sp>
        <p:nvSpPr>
          <p:cNvPr id="8" name="Content Placeholder 3"/>
          <p:cNvSpPr txBox="1">
            <a:spLocks/>
          </p:cNvSpPr>
          <p:nvPr/>
        </p:nvSpPr>
        <p:spPr>
          <a:xfrm>
            <a:off x="5562600" y="1219200"/>
            <a:ext cx="3429000" cy="541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 </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and Address </a:t>
            </a:r>
          </a:p>
          <a:p>
            <a:pPr>
              <a:buClr>
                <a:srgbClr val="C00000"/>
              </a:buClr>
              <a:buFont typeface="+mj-lt"/>
              <a:buAutoNum type="arabicPeriod"/>
              <a:defRPr/>
            </a:pPr>
            <a:r>
              <a:rPr lang="en-US" dirty="0" smtClean="0">
                <a:solidFill>
                  <a:srgbClr val="000066"/>
                </a:solidFill>
              </a:rPr>
              <a:t>Last Activity Date </a:t>
            </a:r>
          </a:p>
          <a:p>
            <a:pPr>
              <a:buClr>
                <a:srgbClr val="C00000"/>
              </a:buClr>
              <a:buFont typeface="+mj-lt"/>
              <a:buAutoNum type="arabicPeriod"/>
              <a:defRPr/>
            </a:pPr>
            <a:r>
              <a:rPr lang="en-US" dirty="0" smtClean="0">
                <a:solidFill>
                  <a:srgbClr val="000066"/>
                </a:solidFill>
              </a:rPr>
              <a:t>Pay Status/Payment Amount/ Total Deduction/Total Receivables/ Proceeds </a:t>
            </a:r>
          </a:p>
          <a:p>
            <a:pPr>
              <a:buClr>
                <a:srgbClr val="C00000"/>
              </a:buClr>
              <a:buFont typeface="+mj-lt"/>
              <a:buAutoNum type="arabicPeriod"/>
              <a:defRPr/>
            </a:pPr>
            <a:r>
              <a:rPr lang="en-US" dirty="0" smtClean="0">
                <a:solidFill>
                  <a:srgbClr val="000066"/>
                </a:solidFill>
              </a:rPr>
              <a:t>Type Training/ Facility Code </a:t>
            </a:r>
          </a:p>
          <a:p>
            <a:pPr marL="0" indent="0">
              <a:buFont typeface="Wingdings" pitchFamily="2" charset="2"/>
              <a:buNone/>
              <a:defRPr/>
            </a:pPr>
            <a:endParaRPr lang="en-US" sz="4000" dirty="0"/>
          </a:p>
        </p:txBody>
      </p:sp>
      <p:pic>
        <p:nvPicPr>
          <p:cNvPr id="20482" name="Picture 2" descr="M21 screen.  Education Master Record Status for Ch35 benefits."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7000"/>
                    </a14:imgEffect>
                  </a14:imgLayer>
                </a14:imgProps>
              </a:ext>
              <a:ext uri="{28A0092B-C50C-407E-A947-70E740481C1C}">
                <a14:useLocalDpi xmlns:a14="http://schemas.microsoft.com/office/drawing/2010/main" val="0"/>
              </a:ext>
            </a:extLst>
          </a:blip>
          <a:srcRect/>
          <a:stretch>
            <a:fillRect/>
          </a:stretch>
        </p:blipFill>
        <p:spPr bwMode="auto">
          <a:xfrm>
            <a:off x="228599" y="1331482"/>
            <a:ext cx="5302411" cy="400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3204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51</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7" name="Content Placeholder 3"/>
          <p:cNvSpPr txBox="1">
            <a:spLocks/>
          </p:cNvSpPr>
          <p:nvPr/>
        </p:nvSpPr>
        <p:spPr>
          <a:xfrm>
            <a:off x="5410200" y="1219200"/>
            <a:ext cx="3657600" cy="51482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 </a:t>
            </a:r>
            <a:endParaRPr lang="en-US" dirty="0" smtClean="0">
              <a:solidFill>
                <a:srgbClr val="000066"/>
              </a:solidFill>
            </a:endParaRPr>
          </a:p>
          <a:p>
            <a:pPr marL="457200" indent="-457200">
              <a:buClr>
                <a:srgbClr val="C00000"/>
              </a:buClr>
              <a:buFont typeface="+mj-lt"/>
              <a:buAutoNum type="arabicPeriod" startAt="6"/>
              <a:defRPr/>
            </a:pPr>
            <a:r>
              <a:rPr lang="en-US" dirty="0" smtClean="0">
                <a:solidFill>
                  <a:srgbClr val="000066"/>
                </a:solidFill>
              </a:rPr>
              <a:t>Delimiting Date/ Original Entitlement/ Remaining Entitlement</a:t>
            </a:r>
          </a:p>
          <a:p>
            <a:pPr marL="457200" indent="-457200">
              <a:buClr>
                <a:srgbClr val="C00000"/>
              </a:buClr>
              <a:buFont typeface="+mj-lt"/>
              <a:buAutoNum type="arabicPeriod" startAt="6"/>
              <a:defRPr/>
            </a:pPr>
            <a:r>
              <a:rPr lang="en-US" dirty="0" smtClean="0">
                <a:solidFill>
                  <a:srgbClr val="000066"/>
                </a:solidFill>
              </a:rPr>
              <a:t>Date Last Paid/Date Last Cert</a:t>
            </a:r>
          </a:p>
          <a:p>
            <a:pPr marL="457200" indent="-457200">
              <a:buClr>
                <a:srgbClr val="C00000"/>
              </a:buClr>
              <a:buFont typeface="+mj-lt"/>
              <a:buAutoNum type="arabicPeriod" startAt="6"/>
              <a:defRPr/>
            </a:pPr>
            <a:r>
              <a:rPr lang="en-US" dirty="0" smtClean="0">
                <a:solidFill>
                  <a:srgbClr val="000066"/>
                </a:solidFill>
              </a:rPr>
              <a:t>School Attendance Information</a:t>
            </a:r>
          </a:p>
          <a:p>
            <a:pPr marL="0" indent="0">
              <a:buFont typeface="Wingdings" pitchFamily="2" charset="2"/>
              <a:buNone/>
              <a:defRPr/>
            </a:pPr>
            <a:endParaRPr lang="en-US" sz="4000" dirty="0"/>
          </a:p>
        </p:txBody>
      </p:sp>
      <p:sp>
        <p:nvSpPr>
          <p:cNvPr id="8" name="Title 1"/>
          <p:cNvSpPr>
            <a:spLocks noGrp="1"/>
          </p:cNvSpPr>
          <p:nvPr>
            <p:ph type="title"/>
          </p:nvPr>
        </p:nvSpPr>
        <p:spPr/>
        <p:txBody>
          <a:bodyPr>
            <a:normAutofit/>
          </a:bodyPr>
          <a:lstStyle/>
          <a:p>
            <a:r>
              <a:rPr lang="en-US" sz="2700" dirty="0" smtClean="0"/>
              <a:t>Ch35</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9" name="Content Placeholder 2"/>
          <p:cNvSpPr>
            <a:spLocks noGrp="1"/>
          </p:cNvSpPr>
          <p:nvPr>
            <p:ph idx="1"/>
          </p:nvPr>
        </p:nvSpPr>
        <p:spPr>
          <a:xfrm>
            <a:off x="170329" y="5105400"/>
            <a:ext cx="5257800" cy="1447800"/>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M21</a:t>
            </a:r>
            <a:endParaRPr lang="en-US" altLang="en-US" sz="2400" b="1" dirty="0" smtClean="0">
              <a:solidFill>
                <a:srgbClr val="000066"/>
              </a:solidFill>
            </a:endParaRPr>
          </a:p>
          <a:p>
            <a:pPr marL="0" indent="0" algn="ctr">
              <a:buFont typeface="Wingdings" pitchFamily="2" charset="2"/>
              <a:buNone/>
            </a:pPr>
            <a:endParaRPr lang="en-US" altLang="en-US" dirty="0" smtClean="0"/>
          </a:p>
        </p:txBody>
      </p:sp>
      <p:pic>
        <p:nvPicPr>
          <p:cNvPr id="21506" name="Picture 2" descr="M21 screen.  Ch35 Education Master Record continued." title="MINQ Continued"/>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3000"/>
                    </a14:imgEffect>
                  </a14:imgLayer>
                </a14:imgProps>
              </a:ext>
              <a:ext uri="{28A0092B-C50C-407E-A947-70E740481C1C}">
                <a14:useLocalDpi xmlns:a14="http://schemas.microsoft.com/office/drawing/2010/main" val="0"/>
              </a:ext>
            </a:extLst>
          </a:blip>
          <a:srcRect/>
          <a:stretch>
            <a:fillRect/>
          </a:stretch>
        </p:blipFill>
        <p:spPr bwMode="auto">
          <a:xfrm>
            <a:off x="228600" y="1371600"/>
            <a:ext cx="5135154"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941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52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Ch35</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2"/>
          <p:cNvSpPr>
            <a:spLocks noGrp="1"/>
          </p:cNvSpPr>
          <p:nvPr>
            <p:ph idx="1"/>
          </p:nvPr>
        </p:nvSpPr>
        <p:spPr>
          <a:xfrm>
            <a:off x="419100" y="5185186"/>
            <a:ext cx="5029200" cy="1368014"/>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M22</a:t>
            </a:r>
            <a:endParaRPr lang="en-US" altLang="en-US" sz="2400" b="1" dirty="0" smtClean="0">
              <a:solidFill>
                <a:srgbClr val="000066"/>
              </a:solidFill>
            </a:endParaRPr>
          </a:p>
          <a:p>
            <a:pPr marL="0" indent="0" algn="ctr">
              <a:buFont typeface="Wingdings" pitchFamily="2" charset="2"/>
              <a:buNone/>
            </a:pPr>
            <a:endParaRPr lang="en-US" altLang="en-US" dirty="0" smtClean="0"/>
          </a:p>
        </p:txBody>
      </p:sp>
      <p:sp>
        <p:nvSpPr>
          <p:cNvPr id="8" name="Content Placeholder 3"/>
          <p:cNvSpPr txBox="1">
            <a:spLocks/>
          </p:cNvSpPr>
          <p:nvPr/>
        </p:nvSpPr>
        <p:spPr>
          <a:xfrm>
            <a:off x="5715000" y="1295400"/>
            <a:ext cx="3213100" cy="50673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Date Last Paid/Date Last Cert</a:t>
            </a:r>
          </a:p>
          <a:p>
            <a:pPr>
              <a:buClr>
                <a:srgbClr val="C00000"/>
              </a:buClr>
              <a:buFont typeface="+mj-lt"/>
              <a:buAutoNum type="arabicPeriod"/>
              <a:defRPr/>
            </a:pPr>
            <a:r>
              <a:rPr lang="en-US" dirty="0" smtClean="0">
                <a:solidFill>
                  <a:srgbClr val="000066"/>
                </a:solidFill>
              </a:rPr>
              <a:t>Start Date/No Pay Date for term</a:t>
            </a:r>
          </a:p>
          <a:p>
            <a:pPr>
              <a:buClr>
                <a:srgbClr val="C00000"/>
              </a:buClr>
              <a:buFont typeface="+mj-lt"/>
              <a:buAutoNum type="arabicPeriod"/>
              <a:defRPr/>
            </a:pPr>
            <a:r>
              <a:rPr lang="en-US" dirty="0" smtClean="0">
                <a:solidFill>
                  <a:srgbClr val="000066"/>
                </a:solidFill>
              </a:rPr>
              <a:t>Monthly Rate</a:t>
            </a:r>
          </a:p>
          <a:p>
            <a:pPr>
              <a:buClr>
                <a:srgbClr val="C00000"/>
              </a:buClr>
              <a:buFont typeface="+mj-lt"/>
              <a:buAutoNum type="arabicPeriod"/>
              <a:defRPr/>
            </a:pPr>
            <a:r>
              <a:rPr lang="en-US" dirty="0" smtClean="0">
                <a:solidFill>
                  <a:srgbClr val="000066"/>
                </a:solidFill>
              </a:rPr>
              <a:t>Hours/Time/Type Training/ FAC/Course Code</a:t>
            </a:r>
          </a:p>
        </p:txBody>
      </p:sp>
      <p:pic>
        <p:nvPicPr>
          <p:cNvPr id="22530" name="Picture 2" descr="M22 screen.  Ch35 Education Master Record continued."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3000"/>
                    </a14:imgEffect>
                  </a14:imgLayer>
                </a14:imgProps>
              </a:ext>
              <a:ext uri="{28A0092B-C50C-407E-A947-70E740481C1C}">
                <a14:useLocalDpi xmlns:a14="http://schemas.microsoft.com/office/drawing/2010/main" val="0"/>
              </a:ext>
            </a:extLst>
          </a:blip>
          <a:srcRect/>
          <a:stretch>
            <a:fillRect/>
          </a:stretch>
        </p:blipFill>
        <p:spPr bwMode="auto">
          <a:xfrm>
            <a:off x="228600" y="1352550"/>
            <a:ext cx="54102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837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53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Ch35</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2"/>
          <p:cNvSpPr>
            <a:spLocks noGrp="1"/>
          </p:cNvSpPr>
          <p:nvPr>
            <p:ph idx="1"/>
          </p:nvPr>
        </p:nvSpPr>
        <p:spPr>
          <a:xfrm>
            <a:off x="533400" y="5358204"/>
            <a:ext cx="4572000" cy="1194995"/>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M23</a:t>
            </a:r>
            <a:endParaRPr lang="en-US" altLang="en-US" sz="2400" b="1" dirty="0" smtClean="0">
              <a:solidFill>
                <a:srgbClr val="000066"/>
              </a:solidFill>
            </a:endParaRPr>
          </a:p>
          <a:p>
            <a:pPr marL="0" indent="0" algn="ctr">
              <a:buFont typeface="Wingdings" pitchFamily="2" charset="2"/>
              <a:buNone/>
            </a:pPr>
            <a:endParaRPr lang="en-US" altLang="en-US" dirty="0" smtClean="0"/>
          </a:p>
        </p:txBody>
      </p:sp>
      <p:sp>
        <p:nvSpPr>
          <p:cNvPr id="8" name="Content Placeholder 3"/>
          <p:cNvSpPr txBox="1">
            <a:spLocks/>
          </p:cNvSpPr>
          <p:nvPr/>
        </p:nvSpPr>
        <p:spPr>
          <a:xfrm>
            <a:off x="5410200" y="1295400"/>
            <a:ext cx="3657600" cy="50768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Delimiting Date </a:t>
            </a:r>
          </a:p>
          <a:p>
            <a:pPr>
              <a:buClr>
                <a:srgbClr val="C00000"/>
              </a:buClr>
              <a:buFont typeface="+mj-lt"/>
              <a:buAutoNum type="arabicPeriod"/>
              <a:defRPr/>
            </a:pPr>
            <a:r>
              <a:rPr lang="en-US" dirty="0" smtClean="0">
                <a:solidFill>
                  <a:srgbClr val="000066"/>
                </a:solidFill>
              </a:rPr>
              <a:t>Original Entitlement/ Remaining Entitlement Used Entitlement</a:t>
            </a:r>
          </a:p>
          <a:p>
            <a:pPr>
              <a:buClr>
                <a:srgbClr val="C00000"/>
              </a:buClr>
              <a:buFont typeface="+mj-lt"/>
              <a:buAutoNum type="arabicPeriod"/>
              <a:defRPr/>
            </a:pPr>
            <a:r>
              <a:rPr lang="en-US" dirty="0" smtClean="0">
                <a:solidFill>
                  <a:srgbClr val="000066"/>
                </a:solidFill>
              </a:rPr>
              <a:t>Dropped Priors </a:t>
            </a:r>
          </a:p>
          <a:p>
            <a:pPr>
              <a:buClr>
                <a:srgbClr val="C00000"/>
              </a:buClr>
              <a:buFont typeface="+mj-lt"/>
              <a:buAutoNum type="arabicPeriod"/>
              <a:defRPr/>
            </a:pPr>
            <a:r>
              <a:rPr lang="en-US" dirty="0" smtClean="0">
                <a:solidFill>
                  <a:srgbClr val="000066"/>
                </a:solidFill>
              </a:rPr>
              <a:t>Entitlement Adjusted/ Entitlement Restored </a:t>
            </a:r>
          </a:p>
          <a:p>
            <a:pPr>
              <a:buClr>
                <a:srgbClr val="C00000"/>
              </a:buClr>
              <a:buFont typeface="+mj-lt"/>
              <a:buAutoNum type="arabicPeriod"/>
              <a:defRPr/>
            </a:pPr>
            <a:r>
              <a:rPr lang="en-US" dirty="0" smtClean="0">
                <a:solidFill>
                  <a:srgbClr val="000066"/>
                </a:solidFill>
              </a:rPr>
              <a:t>Payee Birth Date</a:t>
            </a:r>
          </a:p>
          <a:p>
            <a:pPr>
              <a:buFont typeface="+mj-lt"/>
              <a:buAutoNum type="arabicPeriod"/>
              <a:defRPr/>
            </a:pPr>
            <a:endParaRPr lang="en-US" dirty="0"/>
          </a:p>
        </p:txBody>
      </p:sp>
      <p:pic>
        <p:nvPicPr>
          <p:cNvPr id="23554" name="Picture 2" descr="M23 screen. Education Master Record Eligibility and Entitlement Data, Ch35."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2000"/>
                    </a14:imgEffect>
                  </a14:imgLayer>
                </a14:imgProps>
              </a:ext>
              <a:ext uri="{28A0092B-C50C-407E-A947-70E740481C1C}">
                <a14:useLocalDpi xmlns:a14="http://schemas.microsoft.com/office/drawing/2010/main" val="0"/>
              </a:ext>
            </a:extLst>
          </a:blip>
          <a:srcRect/>
          <a:stretch>
            <a:fillRect/>
          </a:stretch>
        </p:blipFill>
        <p:spPr bwMode="auto">
          <a:xfrm>
            <a:off x="228600" y="1390649"/>
            <a:ext cx="5181600" cy="394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977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54</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Ch35</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2"/>
          <p:cNvSpPr>
            <a:spLocks noGrp="1"/>
          </p:cNvSpPr>
          <p:nvPr>
            <p:ph idx="1"/>
          </p:nvPr>
        </p:nvSpPr>
        <p:spPr>
          <a:xfrm>
            <a:off x="419100" y="5413786"/>
            <a:ext cx="4876800" cy="1215614"/>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M01</a:t>
            </a:r>
            <a:endParaRPr lang="en-US" altLang="en-US" sz="2400" b="1" dirty="0" smtClean="0">
              <a:solidFill>
                <a:srgbClr val="000066"/>
              </a:solidFill>
            </a:endParaRPr>
          </a:p>
          <a:p>
            <a:pPr marL="0" indent="0" algn="ctr">
              <a:buFont typeface="Wingdings" pitchFamily="2" charset="2"/>
              <a:buNone/>
            </a:pPr>
            <a:endParaRPr lang="en-US" altLang="en-US" dirty="0" smtClean="0"/>
          </a:p>
        </p:txBody>
      </p:sp>
      <p:sp>
        <p:nvSpPr>
          <p:cNvPr id="8" name="Content Placeholder 3"/>
          <p:cNvSpPr txBox="1">
            <a:spLocks/>
          </p:cNvSpPr>
          <p:nvPr/>
        </p:nvSpPr>
        <p:spPr>
          <a:xfrm>
            <a:off x="5593556" y="1219200"/>
            <a:ext cx="3334544" cy="510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Type of Debt </a:t>
            </a:r>
          </a:p>
          <a:p>
            <a:pPr>
              <a:buClr>
                <a:srgbClr val="C00000"/>
              </a:buClr>
              <a:buFont typeface="+mj-lt"/>
              <a:buAutoNum type="arabicPeriod"/>
              <a:defRPr/>
            </a:pPr>
            <a:r>
              <a:rPr lang="en-US" dirty="0" smtClean="0">
                <a:solidFill>
                  <a:srgbClr val="000066"/>
                </a:solidFill>
              </a:rPr>
              <a:t>Payment Plan Amounts</a:t>
            </a:r>
          </a:p>
          <a:p>
            <a:pPr>
              <a:buClr>
                <a:srgbClr val="C00000"/>
              </a:buClr>
              <a:buFont typeface="+mj-lt"/>
              <a:buAutoNum type="arabicPeriod"/>
              <a:defRPr/>
            </a:pPr>
            <a:r>
              <a:rPr lang="en-US" dirty="0" smtClean="0">
                <a:solidFill>
                  <a:srgbClr val="000066"/>
                </a:solidFill>
              </a:rPr>
              <a:t>Debt Amount Remaining</a:t>
            </a:r>
          </a:p>
          <a:p>
            <a:pPr>
              <a:buClr>
                <a:srgbClr val="C00000"/>
              </a:buClr>
              <a:buFont typeface="+mj-lt"/>
              <a:buAutoNum type="arabicPeriod"/>
              <a:defRPr/>
            </a:pPr>
            <a:r>
              <a:rPr lang="en-US" dirty="0" smtClean="0">
                <a:solidFill>
                  <a:srgbClr val="000066"/>
                </a:solidFill>
              </a:rPr>
              <a:t>Date Debt was Created </a:t>
            </a:r>
          </a:p>
          <a:p>
            <a:pPr>
              <a:buClr>
                <a:srgbClr val="C00000"/>
              </a:buClr>
              <a:buFont typeface="+mj-lt"/>
              <a:buAutoNum type="arabicPeriod"/>
              <a:defRPr/>
            </a:pPr>
            <a:r>
              <a:rPr lang="en-US" dirty="0" smtClean="0">
                <a:solidFill>
                  <a:srgbClr val="000066"/>
                </a:solidFill>
              </a:rPr>
              <a:t>EFT Information </a:t>
            </a:r>
          </a:p>
          <a:p>
            <a:pPr marL="0" indent="0">
              <a:buFont typeface="Wingdings" pitchFamily="2" charset="2"/>
              <a:buNone/>
              <a:defRPr/>
            </a:pPr>
            <a:endParaRPr lang="en-US" sz="3200" dirty="0"/>
          </a:p>
        </p:txBody>
      </p:sp>
      <p:pic>
        <p:nvPicPr>
          <p:cNvPr id="24578" name="Picture 2" descr="M01 screen.  It shows Deductions, receiveables, and balance data."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7000"/>
                    </a14:imgEffect>
                  </a14:imgLayer>
                </a14:imgProps>
              </a:ext>
              <a:ext uri="{28A0092B-C50C-407E-A947-70E740481C1C}">
                <a14:useLocalDpi xmlns:a14="http://schemas.microsoft.com/office/drawing/2010/main" val="0"/>
              </a:ext>
            </a:extLst>
          </a:blip>
          <a:srcRect/>
          <a:stretch>
            <a:fillRect/>
          </a:stretch>
        </p:blipFill>
        <p:spPr bwMode="auto">
          <a:xfrm>
            <a:off x="228600" y="1352550"/>
            <a:ext cx="52578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5656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Comprehension Check </a:t>
            </a:r>
          </a:p>
        </p:txBody>
      </p:sp>
      <p:sp>
        <p:nvSpPr>
          <p:cNvPr id="3" name="Content Placeholder 2"/>
          <p:cNvSpPr>
            <a:spLocks noGrp="1"/>
          </p:cNvSpPr>
          <p:nvPr>
            <p:ph idx="1"/>
          </p:nvPr>
        </p:nvSpPr>
        <p:spPr/>
        <p:txBody>
          <a:bodyPr/>
          <a:lstStyle/>
          <a:p>
            <a:pPr marL="0" indent="0">
              <a:buNone/>
            </a:pPr>
            <a:r>
              <a:rPr lang="en-US" dirty="0" smtClean="0">
                <a:solidFill>
                  <a:srgbClr val="000066"/>
                </a:solidFill>
              </a:rPr>
              <a:t>What information can be found on the M22 screen for Ch35 claims? </a:t>
            </a:r>
            <a:endParaRPr lang="en-US"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55</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38016757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b="1" dirty="0" smtClean="0">
                <a:solidFill>
                  <a:srgbClr val="000066"/>
                </a:solidFill>
              </a:rPr>
              <a:t>Ch32</a:t>
            </a:r>
            <a:r>
              <a:rPr lang="en-US" sz="4400" b="1" dirty="0" smtClean="0">
                <a:solidFill>
                  <a:srgbClr val="000066"/>
                </a:solidFill>
              </a:rPr>
              <a:t> </a:t>
            </a:r>
            <a:r>
              <a:rPr lang="en-US" sz="4800" b="1" u="sng" dirty="0" smtClean="0">
                <a:solidFill>
                  <a:srgbClr val="000066"/>
                </a:solidFill>
              </a:rPr>
              <a:t>M</a:t>
            </a:r>
            <a:r>
              <a:rPr lang="en-US" sz="4800" b="1" dirty="0" smtClean="0">
                <a:solidFill>
                  <a:srgbClr val="000066"/>
                </a:solidFill>
              </a:rPr>
              <a:t>aster </a:t>
            </a:r>
            <a:r>
              <a:rPr lang="en-US" sz="4800" b="1" dirty="0">
                <a:solidFill>
                  <a:srgbClr val="000066"/>
                </a:solidFill>
              </a:rPr>
              <a:t>Record </a:t>
            </a:r>
            <a:r>
              <a:rPr lang="en-US" sz="4800" b="1" u="sng" dirty="0">
                <a:solidFill>
                  <a:srgbClr val="000066"/>
                </a:solidFill>
              </a:rPr>
              <a:t>Inq</a:t>
            </a:r>
            <a:r>
              <a:rPr lang="en-US" sz="4800" b="1" dirty="0">
                <a:solidFill>
                  <a:srgbClr val="000066"/>
                </a:solidFill>
              </a:rPr>
              <a:t>uiry </a:t>
            </a:r>
            <a:endParaRPr lang="en-US" sz="4800" b="1" dirty="0" smtClean="0">
              <a:solidFill>
                <a:srgbClr val="000066"/>
              </a:solidFill>
            </a:endParaRPr>
          </a:p>
          <a:p>
            <a:pPr marL="0" indent="0" algn="ctr">
              <a:buNone/>
            </a:pPr>
            <a:r>
              <a:rPr lang="en-US" sz="4800" b="1" dirty="0" smtClean="0">
                <a:solidFill>
                  <a:srgbClr val="000066"/>
                </a:solidFill>
              </a:rPr>
              <a:t>(</a:t>
            </a:r>
            <a:r>
              <a:rPr lang="en-US" sz="4800" b="1" dirty="0">
                <a:solidFill>
                  <a:srgbClr val="000066"/>
                </a:solidFill>
              </a:rPr>
              <a:t>MINQ) Commands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7088025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57</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Ch32</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1"/>
          <p:cNvSpPr>
            <a:spLocks noGrp="1"/>
          </p:cNvSpPr>
          <p:nvPr>
            <p:ph idx="1"/>
          </p:nvPr>
        </p:nvSpPr>
        <p:spPr>
          <a:xfrm>
            <a:off x="507402" y="1295400"/>
            <a:ext cx="8229600" cy="762000"/>
          </a:xfrm>
        </p:spPr>
        <p:txBody>
          <a:bodyPr>
            <a:normAutofit/>
          </a:bodyPr>
          <a:lstStyle/>
          <a:p>
            <a:pPr marL="0" indent="0">
              <a:buFont typeface="Wingdings" pitchFamily="2" charset="2"/>
              <a:buNone/>
            </a:pPr>
            <a:r>
              <a:rPr lang="en-US" altLang="en-US" dirty="0" smtClean="0">
                <a:solidFill>
                  <a:srgbClr val="000066"/>
                </a:solidFill>
                <a:cs typeface="Arial" charset="0"/>
              </a:rPr>
              <a:t>Screens used for Ch32 MINQ Commands: </a:t>
            </a:r>
          </a:p>
          <a:p>
            <a:pPr marL="0" indent="0">
              <a:buFont typeface="Wingdings" pitchFamily="2" charset="2"/>
              <a:buNone/>
            </a:pPr>
            <a:endParaRPr lang="en-US" altLang="en-US" sz="3200" dirty="0" smtClean="0"/>
          </a:p>
        </p:txBody>
      </p:sp>
      <p:sp>
        <p:nvSpPr>
          <p:cNvPr id="8" name="Content Placeholder 2"/>
          <p:cNvSpPr txBox="1">
            <a:spLocks/>
          </p:cNvSpPr>
          <p:nvPr/>
        </p:nvSpPr>
        <p:spPr bwMode="auto">
          <a:xfrm>
            <a:off x="533400" y="1731085"/>
            <a:ext cx="76406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numCol="2"/>
          <a:lstStyle>
            <a:lvl1pPr marL="342900" indent="-342900" algn="l" rtl="0" eaLnBrk="0" fontAlgn="base" hangingPunct="0">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0" fontAlgn="base" hangingPunct="0">
              <a:spcBef>
                <a:spcPct val="20000"/>
              </a:spcBef>
              <a:spcAft>
                <a:spcPct val="0"/>
              </a:spcAft>
              <a:buChar char="–"/>
              <a:defRPr sz="2400">
                <a:solidFill>
                  <a:srgbClr val="1D3275"/>
                </a:solidFill>
                <a:latin typeface="+mn-lt"/>
              </a:defRPr>
            </a:lvl2pPr>
            <a:lvl3pPr marL="1143000" indent="-228600" algn="l" rtl="0" eaLnBrk="0" fontAlgn="base" hangingPunct="0">
              <a:spcBef>
                <a:spcPct val="20000"/>
              </a:spcBef>
              <a:spcAft>
                <a:spcPct val="0"/>
              </a:spcAft>
              <a:buClr>
                <a:srgbClr val="CC0000"/>
              </a:buClr>
              <a:buChar char="•"/>
              <a:defRPr sz="2000">
                <a:solidFill>
                  <a:srgbClr val="1D3275"/>
                </a:solidFill>
                <a:latin typeface="+mn-lt"/>
              </a:defRPr>
            </a:lvl3pPr>
            <a:lvl4pPr marL="1600200" indent="-228600" algn="l" rtl="0" eaLnBrk="0" fontAlgn="base" hangingPunct="0">
              <a:spcBef>
                <a:spcPct val="20000"/>
              </a:spcBef>
              <a:spcAft>
                <a:spcPct val="0"/>
              </a:spcAft>
              <a:buChar char="–"/>
              <a:defRPr sz="1800">
                <a:solidFill>
                  <a:srgbClr val="1D3275"/>
                </a:solidFill>
                <a:latin typeface="+mn-lt"/>
              </a:defRPr>
            </a:lvl4pPr>
            <a:lvl5pPr marL="2057400" indent="-228600" algn="l" rtl="0" eaLnBrk="0" fontAlgn="base" hangingPunct="0">
              <a:spcBef>
                <a:spcPct val="20000"/>
              </a:spcBef>
              <a:spcAft>
                <a:spcPct val="0"/>
              </a:spcAft>
              <a:buChar char="»"/>
              <a:defRPr sz="1800">
                <a:solidFill>
                  <a:srgbClr val="1D3275"/>
                </a:solidFill>
                <a:latin typeface="+mn-lt"/>
              </a:defRPr>
            </a:lvl5pPr>
            <a:lvl6pPr marL="2514600" indent="-228600" algn="l" rtl="0" eaLnBrk="0" fontAlgn="base" hangingPunct="0">
              <a:spcBef>
                <a:spcPct val="20000"/>
              </a:spcBef>
              <a:spcAft>
                <a:spcPct val="0"/>
              </a:spcAft>
              <a:buChar char="»"/>
              <a:defRPr sz="1800">
                <a:solidFill>
                  <a:srgbClr val="1D3275"/>
                </a:solidFill>
                <a:latin typeface="+mn-lt"/>
              </a:defRPr>
            </a:lvl6pPr>
            <a:lvl7pPr marL="2971800" indent="-228600" algn="l" rtl="0" eaLnBrk="0" fontAlgn="base" hangingPunct="0">
              <a:spcBef>
                <a:spcPct val="20000"/>
              </a:spcBef>
              <a:spcAft>
                <a:spcPct val="0"/>
              </a:spcAft>
              <a:buChar char="»"/>
              <a:defRPr sz="1800">
                <a:solidFill>
                  <a:srgbClr val="1D3275"/>
                </a:solidFill>
                <a:latin typeface="+mn-lt"/>
              </a:defRPr>
            </a:lvl7pPr>
            <a:lvl8pPr marL="3429000" indent="-228600" algn="l" rtl="0" eaLnBrk="0" fontAlgn="base" hangingPunct="0">
              <a:spcBef>
                <a:spcPct val="20000"/>
              </a:spcBef>
              <a:spcAft>
                <a:spcPct val="0"/>
              </a:spcAft>
              <a:buChar char="»"/>
              <a:defRPr sz="1800">
                <a:solidFill>
                  <a:srgbClr val="1D3275"/>
                </a:solidFill>
                <a:latin typeface="+mn-lt"/>
              </a:defRPr>
            </a:lvl8pPr>
            <a:lvl9pPr marL="3886200" indent="-228600" algn="l" rtl="0" eaLnBrk="0" fontAlgn="base" hangingPunct="0">
              <a:spcBef>
                <a:spcPct val="20000"/>
              </a:spcBef>
              <a:spcAft>
                <a:spcPct val="0"/>
              </a:spcAft>
              <a:buChar char="»"/>
              <a:defRPr sz="1800">
                <a:solidFill>
                  <a:srgbClr val="1D3275"/>
                </a:solidFill>
                <a:latin typeface="+mn-lt"/>
              </a:defRPr>
            </a:lvl9pPr>
          </a:lstStyle>
          <a:p>
            <a:pPr marL="0" indent="0">
              <a:buFont typeface="Wingdings" pitchFamily="2" charset="2"/>
              <a:buNone/>
              <a:defRPr/>
            </a:pPr>
            <a:r>
              <a:rPr lang="en-US" sz="2400" kern="0" dirty="0" smtClean="0">
                <a:solidFill>
                  <a:srgbClr val="000066"/>
                </a:solidFill>
                <a:latin typeface="Arial" panose="020B0604020202020204" pitchFamily="34" charset="0"/>
                <a:cs typeface="Arial" panose="020B0604020202020204" pitchFamily="34" charset="0"/>
              </a:rPr>
              <a:t>M21:</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VA Master Record </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Entitlement Information</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School Attendance Information</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Date Last Paid (DLP)</a:t>
            </a:r>
          </a:p>
          <a:p>
            <a:pPr marL="0" indent="0">
              <a:buClrTx/>
              <a:buNone/>
              <a:defRPr/>
            </a:pPr>
            <a:r>
              <a:rPr lang="en-US" sz="2400" kern="0" dirty="0" smtClean="0">
                <a:solidFill>
                  <a:srgbClr val="000066"/>
                </a:solidFill>
                <a:latin typeface="Arial" panose="020B0604020202020204" pitchFamily="34" charset="0"/>
                <a:cs typeface="Arial" panose="020B0604020202020204" pitchFamily="34" charset="0"/>
              </a:rPr>
              <a:t>M26:</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Ch32 Participant Account Summary</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Service Dates </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Eligibility Information </a:t>
            </a:r>
          </a:p>
          <a:p>
            <a:pPr marL="0" indent="0">
              <a:buClrTx/>
              <a:buNone/>
              <a:defRPr/>
            </a:pPr>
            <a:r>
              <a:rPr lang="en-US" sz="2400" kern="0" dirty="0" smtClean="0">
                <a:solidFill>
                  <a:srgbClr val="000066"/>
                </a:solidFill>
                <a:latin typeface="Arial" panose="020B0604020202020204" pitchFamily="34" charset="0"/>
                <a:cs typeface="Arial" panose="020B0604020202020204" pitchFamily="34" charset="0"/>
              </a:rPr>
              <a:t>M27:</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Ch32 Participant Contribution History </a:t>
            </a:r>
            <a:endParaRPr lang="en-US" sz="2400" b="0" kern="0" dirty="0">
              <a:solidFill>
                <a:srgbClr val="000066"/>
              </a:solidFill>
              <a:latin typeface="Arial" panose="020B0604020202020204" pitchFamily="34" charset="0"/>
              <a:cs typeface="Arial" panose="020B0604020202020204" pitchFamily="34" charset="0"/>
            </a:endParaRP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Refund Date </a:t>
            </a:r>
          </a:p>
          <a:p>
            <a:pPr>
              <a:buClrTx/>
              <a:buFont typeface="Arial" panose="020B0604020202020204" pitchFamily="34" charset="0"/>
              <a:buChar char="•"/>
              <a:defRPr/>
            </a:pPr>
            <a:r>
              <a:rPr lang="en-US" sz="2400" b="0" kern="0" dirty="0" smtClean="0">
                <a:solidFill>
                  <a:srgbClr val="000066"/>
                </a:solidFill>
                <a:latin typeface="Arial" panose="020B0604020202020204" pitchFamily="34" charset="0"/>
                <a:cs typeface="Arial" panose="020B0604020202020204" pitchFamily="34" charset="0"/>
              </a:rPr>
              <a:t>Contribution Amounts </a:t>
            </a:r>
          </a:p>
          <a:p>
            <a:pPr>
              <a:buClrTx/>
              <a:buFont typeface="Arial" panose="020B0604020202020204" pitchFamily="34" charset="0"/>
              <a:buChar char="•"/>
              <a:defRPr/>
            </a:pPr>
            <a:endParaRPr lang="en-US" sz="2400" b="0" kern="0" dirty="0" smtClean="0">
              <a:solidFill>
                <a:schemeClr val="tx1"/>
              </a:solidFill>
              <a:latin typeface="Arial" panose="020B0604020202020204" pitchFamily="34" charset="0"/>
              <a:cs typeface="Arial" panose="020B0604020202020204" pitchFamily="34" charset="0"/>
            </a:endParaRPr>
          </a:p>
          <a:p>
            <a:pPr>
              <a:buClrTx/>
              <a:buFont typeface="Arial" panose="020B0604020202020204" pitchFamily="34" charset="0"/>
              <a:buChar char="•"/>
              <a:defRPr/>
            </a:pPr>
            <a:endParaRPr lang="en-US" sz="2400" kern="0" dirty="0" smtClean="0">
              <a:solidFill>
                <a:schemeClr val="tx1"/>
              </a:solidFill>
              <a:latin typeface="Arial" panose="020B0604020202020204" pitchFamily="34" charset="0"/>
              <a:cs typeface="Arial" panose="020B0604020202020204" pitchFamily="34" charset="0"/>
            </a:endParaRPr>
          </a:p>
          <a:p>
            <a:pPr marL="0" indent="0">
              <a:buFont typeface="Wingdings" pitchFamily="2" charset="2"/>
              <a:buNone/>
              <a:defRPr/>
            </a:pPr>
            <a:endParaRPr lang="en-US" sz="2400" b="0" kern="0" dirty="0" smtClean="0">
              <a:solidFill>
                <a:schemeClr val="tx1"/>
              </a:solidFill>
              <a:latin typeface="Arial" panose="020B0604020202020204" pitchFamily="34" charset="0"/>
              <a:cs typeface="Arial" panose="020B0604020202020204" pitchFamily="34" charset="0"/>
            </a:endParaRPr>
          </a:p>
          <a:p>
            <a:pPr>
              <a:defRPr/>
            </a:pPr>
            <a:endParaRPr lang="en-US" sz="2400" b="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0043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58</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Ch32</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2"/>
          <p:cNvSpPr>
            <a:spLocks noGrp="1"/>
          </p:cNvSpPr>
          <p:nvPr>
            <p:ph idx="1"/>
          </p:nvPr>
        </p:nvSpPr>
        <p:spPr>
          <a:xfrm>
            <a:off x="340595" y="5565774"/>
            <a:ext cx="5181600" cy="1063625"/>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M21</a:t>
            </a:r>
            <a:endParaRPr lang="en-US" altLang="en-US" sz="2400" b="1" dirty="0" smtClean="0">
              <a:solidFill>
                <a:srgbClr val="000066"/>
              </a:solidFill>
            </a:endParaRPr>
          </a:p>
        </p:txBody>
      </p:sp>
      <p:sp>
        <p:nvSpPr>
          <p:cNvPr id="8" name="Content Placeholder 3"/>
          <p:cNvSpPr txBox="1">
            <a:spLocks/>
          </p:cNvSpPr>
          <p:nvPr/>
        </p:nvSpPr>
        <p:spPr>
          <a:xfrm>
            <a:off x="5715000" y="1295400"/>
            <a:ext cx="3211513" cy="50323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and Address </a:t>
            </a:r>
          </a:p>
          <a:p>
            <a:pPr>
              <a:buClr>
                <a:srgbClr val="C00000"/>
              </a:buClr>
              <a:buFont typeface="+mj-lt"/>
              <a:buAutoNum type="arabicPeriod"/>
              <a:defRPr/>
            </a:pPr>
            <a:r>
              <a:rPr lang="en-US" dirty="0" smtClean="0">
                <a:solidFill>
                  <a:srgbClr val="000066"/>
                </a:solidFill>
              </a:rPr>
              <a:t>Delimiting Date </a:t>
            </a:r>
          </a:p>
          <a:p>
            <a:pPr>
              <a:buClr>
                <a:srgbClr val="C00000"/>
              </a:buClr>
              <a:buFont typeface="+mj-lt"/>
              <a:buAutoNum type="arabicPeriod"/>
              <a:defRPr/>
            </a:pPr>
            <a:r>
              <a:rPr lang="en-US" dirty="0" smtClean="0">
                <a:solidFill>
                  <a:srgbClr val="000066"/>
                </a:solidFill>
              </a:rPr>
              <a:t>Original Entitlement</a:t>
            </a:r>
          </a:p>
          <a:p>
            <a:pPr>
              <a:buClr>
                <a:srgbClr val="C00000"/>
              </a:buClr>
              <a:buFont typeface="+mj-lt"/>
              <a:buAutoNum type="arabicPeriod"/>
              <a:defRPr/>
            </a:pPr>
            <a:r>
              <a:rPr lang="en-US" dirty="0" smtClean="0">
                <a:solidFill>
                  <a:srgbClr val="000066"/>
                </a:solidFill>
              </a:rPr>
              <a:t>Remaining Entitlement </a:t>
            </a:r>
          </a:p>
        </p:txBody>
      </p:sp>
      <p:pic>
        <p:nvPicPr>
          <p:cNvPr id="25602" name="Picture 2" descr="M21 screen. Education Master Record Status benefits Ch32"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2000"/>
                    </a14:imgEffect>
                  </a14:imgLayer>
                </a14:imgProps>
              </a:ext>
              <a:ext uri="{28A0092B-C50C-407E-A947-70E740481C1C}">
                <a14:useLocalDpi xmlns:a14="http://schemas.microsoft.com/office/drawing/2010/main" val="0"/>
              </a:ext>
            </a:extLst>
          </a:blip>
          <a:srcRect/>
          <a:stretch>
            <a:fillRect/>
          </a:stretch>
        </p:blipFill>
        <p:spPr bwMode="auto">
          <a:xfrm>
            <a:off x="228599" y="1524000"/>
            <a:ext cx="540559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9504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59</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Ch32</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2"/>
          <p:cNvSpPr>
            <a:spLocks noGrp="1"/>
          </p:cNvSpPr>
          <p:nvPr>
            <p:ph idx="1"/>
          </p:nvPr>
        </p:nvSpPr>
        <p:spPr>
          <a:xfrm>
            <a:off x="228600" y="5181600"/>
            <a:ext cx="5181600" cy="1447800"/>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M26</a:t>
            </a:r>
            <a:endParaRPr lang="en-US" altLang="en-US" sz="2400" b="1" dirty="0" smtClean="0">
              <a:solidFill>
                <a:srgbClr val="000066"/>
              </a:solidFill>
            </a:endParaRPr>
          </a:p>
        </p:txBody>
      </p:sp>
      <p:sp>
        <p:nvSpPr>
          <p:cNvPr id="8" name="Content Placeholder 3"/>
          <p:cNvSpPr txBox="1">
            <a:spLocks/>
          </p:cNvSpPr>
          <p:nvPr/>
        </p:nvSpPr>
        <p:spPr>
          <a:xfrm>
            <a:off x="5562600" y="1219200"/>
            <a:ext cx="3363913" cy="51085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and Address  </a:t>
            </a:r>
          </a:p>
          <a:p>
            <a:pPr>
              <a:buClr>
                <a:srgbClr val="C00000"/>
              </a:buClr>
              <a:buFont typeface="+mj-lt"/>
              <a:buAutoNum type="arabicPeriod"/>
              <a:defRPr/>
            </a:pPr>
            <a:r>
              <a:rPr lang="en-US" dirty="0" smtClean="0">
                <a:solidFill>
                  <a:srgbClr val="000066"/>
                </a:solidFill>
              </a:rPr>
              <a:t>Service Dates Used for Eligibility</a:t>
            </a:r>
          </a:p>
          <a:p>
            <a:pPr>
              <a:buClr>
                <a:srgbClr val="C00000"/>
              </a:buClr>
              <a:buFont typeface="+mj-lt"/>
              <a:buAutoNum type="arabicPeriod"/>
              <a:defRPr/>
            </a:pPr>
            <a:r>
              <a:rPr lang="en-US" dirty="0" smtClean="0">
                <a:solidFill>
                  <a:srgbClr val="000066"/>
                </a:solidFill>
              </a:rPr>
              <a:t>Entitlement </a:t>
            </a:r>
          </a:p>
          <a:p>
            <a:pPr>
              <a:buClr>
                <a:srgbClr val="C00000"/>
              </a:buClr>
              <a:buFont typeface="+mj-lt"/>
              <a:buAutoNum type="arabicPeriod"/>
              <a:defRPr/>
            </a:pPr>
            <a:r>
              <a:rPr lang="en-US" dirty="0" smtClean="0">
                <a:solidFill>
                  <a:srgbClr val="000066"/>
                </a:solidFill>
              </a:rPr>
              <a:t>Refund </a:t>
            </a:r>
          </a:p>
          <a:p>
            <a:pPr>
              <a:buFont typeface="+mj-lt"/>
              <a:buAutoNum type="arabicPeriod"/>
              <a:defRPr/>
            </a:pPr>
            <a:endParaRPr lang="en-US" dirty="0" smtClean="0"/>
          </a:p>
        </p:txBody>
      </p:sp>
      <p:pic>
        <p:nvPicPr>
          <p:cNvPr id="27650" name="Picture 2" descr="M26 screen. Ch32 Participant Account Summary."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228600" y="1400847"/>
            <a:ext cx="5224900" cy="3780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521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lstStyle/>
          <a:p>
            <a:r>
              <a:rPr lang="en-US" sz="3200" dirty="0" smtClean="0"/>
              <a:t>BDN Commands </a:t>
            </a:r>
            <a:r>
              <a:rPr lang="en-US" dirty="0" smtClean="0"/>
              <a:t/>
            </a:r>
            <a:br>
              <a:rPr lang="en-US" dirty="0" smtClean="0"/>
            </a:br>
            <a:r>
              <a:rPr lang="en-US" sz="2400" dirty="0" smtClean="0"/>
              <a:t>Inquiry Commands</a:t>
            </a:r>
            <a:endParaRPr lang="en-US" sz="2400" dirty="0"/>
          </a:p>
        </p:txBody>
      </p:sp>
      <p:sp>
        <p:nvSpPr>
          <p:cNvPr id="7" name="Content Placeholder 2"/>
          <p:cNvSpPr>
            <a:spLocks noGrp="1"/>
          </p:cNvSpPr>
          <p:nvPr>
            <p:ph idx="1"/>
          </p:nvPr>
        </p:nvSpPr>
        <p:spPr>
          <a:xfrm>
            <a:off x="228600" y="1143000"/>
            <a:ext cx="8610600" cy="5410200"/>
          </a:xfrm>
        </p:spPr>
        <p:txBody>
          <a:bodyPr>
            <a:noAutofit/>
          </a:bodyPr>
          <a:lstStyle/>
          <a:p>
            <a:pPr marL="0" indent="0">
              <a:buNone/>
            </a:pPr>
            <a:r>
              <a:rPr lang="en-US" b="1" dirty="0">
                <a:solidFill>
                  <a:srgbClr val="000066"/>
                </a:solidFill>
              </a:rPr>
              <a:t>MINQ</a:t>
            </a:r>
            <a:r>
              <a:rPr lang="en-US" dirty="0">
                <a:solidFill>
                  <a:srgbClr val="000066"/>
                </a:solidFill>
              </a:rPr>
              <a:t> - </a:t>
            </a:r>
            <a:r>
              <a:rPr lang="en-US" b="1" u="sng" dirty="0">
                <a:solidFill>
                  <a:srgbClr val="000066"/>
                </a:solidFill>
              </a:rPr>
              <a:t>M</a:t>
            </a:r>
            <a:r>
              <a:rPr lang="en-US" dirty="0">
                <a:solidFill>
                  <a:srgbClr val="000066"/>
                </a:solidFill>
              </a:rPr>
              <a:t>aster record </a:t>
            </a:r>
            <a:r>
              <a:rPr lang="en-US" b="1" u="sng" dirty="0">
                <a:solidFill>
                  <a:srgbClr val="000066"/>
                </a:solidFill>
              </a:rPr>
              <a:t>inq</a:t>
            </a:r>
            <a:r>
              <a:rPr lang="en-US" dirty="0">
                <a:solidFill>
                  <a:srgbClr val="000066"/>
                </a:solidFill>
              </a:rPr>
              <a:t>uiry for education awards.  Also accesses </a:t>
            </a:r>
            <a:r>
              <a:rPr lang="en-US" dirty="0" smtClean="0">
                <a:solidFill>
                  <a:srgbClr val="000066"/>
                </a:solidFill>
              </a:rPr>
              <a:t>Department of Defense (DoD) </a:t>
            </a:r>
            <a:r>
              <a:rPr lang="en-US" dirty="0">
                <a:solidFill>
                  <a:srgbClr val="000066"/>
                </a:solidFill>
              </a:rPr>
              <a:t>records.</a:t>
            </a:r>
          </a:p>
          <a:p>
            <a:pPr lvl="1"/>
            <a:r>
              <a:rPr lang="en-US" dirty="0">
                <a:solidFill>
                  <a:srgbClr val="000066"/>
                </a:solidFill>
              </a:rPr>
              <a:t>30D screen shows active duty information downloaded to our system by the </a:t>
            </a:r>
            <a:r>
              <a:rPr lang="en-US" dirty="0" smtClean="0">
                <a:solidFill>
                  <a:srgbClr val="000066"/>
                </a:solidFill>
              </a:rPr>
              <a:t>DoD</a:t>
            </a:r>
            <a:endParaRPr lang="en-US" dirty="0">
              <a:solidFill>
                <a:srgbClr val="000066"/>
              </a:solidFill>
            </a:endParaRPr>
          </a:p>
          <a:p>
            <a:pPr lvl="1"/>
            <a:r>
              <a:rPr lang="en-US" dirty="0" smtClean="0">
                <a:solidFill>
                  <a:srgbClr val="000066"/>
                </a:solidFill>
              </a:rPr>
              <a:t>DoD </a:t>
            </a:r>
            <a:r>
              <a:rPr lang="en-US" dirty="0">
                <a:solidFill>
                  <a:srgbClr val="000066"/>
                </a:solidFill>
              </a:rPr>
              <a:t>shows Guard/Reservist information downloaded to our system by </a:t>
            </a:r>
            <a:r>
              <a:rPr lang="en-US" dirty="0" smtClean="0">
                <a:solidFill>
                  <a:srgbClr val="000066"/>
                </a:solidFill>
              </a:rPr>
              <a:t>Defense Manpower Data Center (DMDC)</a:t>
            </a:r>
            <a:endParaRPr lang="en-US" dirty="0">
              <a:solidFill>
                <a:srgbClr val="000066"/>
              </a:solidFill>
            </a:endParaRPr>
          </a:p>
          <a:p>
            <a:pPr lvl="1"/>
            <a:r>
              <a:rPr lang="en-US" dirty="0">
                <a:solidFill>
                  <a:srgbClr val="000066"/>
                </a:solidFill>
              </a:rPr>
              <a:t>M21 shows the education master </a:t>
            </a:r>
            <a:r>
              <a:rPr lang="en-US" dirty="0" smtClean="0">
                <a:solidFill>
                  <a:srgbClr val="000066"/>
                </a:solidFill>
              </a:rPr>
              <a:t>record</a:t>
            </a:r>
            <a:endParaRPr lang="en-US" dirty="0">
              <a:solidFill>
                <a:srgbClr val="000066"/>
              </a:solidFill>
            </a:endParaRPr>
          </a:p>
          <a:p>
            <a:pPr lvl="1"/>
            <a:r>
              <a:rPr lang="en-US" dirty="0" smtClean="0">
                <a:solidFill>
                  <a:srgbClr val="000066"/>
                </a:solidFill>
              </a:rPr>
              <a:t>M22 shows the education transaction history and payment history</a:t>
            </a:r>
          </a:p>
          <a:p>
            <a:pPr lvl="1"/>
            <a:r>
              <a:rPr lang="en-US" dirty="0" smtClean="0">
                <a:solidFill>
                  <a:srgbClr val="000066"/>
                </a:solidFill>
              </a:rPr>
              <a:t>M23 screen shows the entitlement used by the claimant</a:t>
            </a:r>
          </a:p>
          <a:p>
            <a:pPr lvl="1">
              <a:buClr>
                <a:srgbClr val="000066"/>
              </a:buClr>
            </a:pPr>
            <a:r>
              <a:rPr lang="en-US" dirty="0" smtClean="0">
                <a:solidFill>
                  <a:srgbClr val="000066"/>
                </a:solidFill>
              </a:rPr>
              <a:t>M01 is where you can change the collection code for debts</a:t>
            </a:r>
          </a:p>
          <a:p>
            <a:pPr lvl="1"/>
            <a:endParaRPr lang="en-US" dirty="0" smtClean="0">
              <a:solidFill>
                <a:srgbClr val="000066"/>
              </a:solidFill>
            </a:endParaRPr>
          </a:p>
          <a:p>
            <a:endParaRPr lang="en-US" altLang="en-US" dirty="0" smtClean="0"/>
          </a:p>
        </p:txBody>
      </p:sp>
    </p:spTree>
    <p:extLst>
      <p:ext uri="{BB962C8B-B14F-4D97-AF65-F5344CB8AC3E}">
        <p14:creationId xmlns:p14="http://schemas.microsoft.com/office/powerpoint/2010/main" val="3313180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60</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700" dirty="0" smtClean="0"/>
              <a:t>Ch32</a:t>
            </a:r>
            <a:r>
              <a:rPr lang="en-US" sz="2400" dirty="0" smtClean="0"/>
              <a:t> </a:t>
            </a:r>
            <a:br>
              <a:rPr lang="en-US" sz="2400" dirty="0" smtClean="0"/>
            </a:br>
            <a:r>
              <a:rPr lang="en-US" sz="2700" u="sng" dirty="0" smtClean="0"/>
              <a:t>M</a:t>
            </a:r>
            <a:r>
              <a:rPr lang="en-US" sz="2700" dirty="0" smtClean="0"/>
              <a:t>aster Record </a:t>
            </a:r>
            <a:r>
              <a:rPr lang="en-US" sz="2700" u="sng" dirty="0" smtClean="0"/>
              <a:t>Inq</a:t>
            </a:r>
            <a:r>
              <a:rPr lang="en-US" sz="2700" dirty="0" smtClean="0"/>
              <a:t>uiry (MINQ) Commands </a:t>
            </a:r>
            <a:endParaRPr lang="en-US" sz="2400" dirty="0"/>
          </a:p>
        </p:txBody>
      </p:sp>
      <p:sp>
        <p:nvSpPr>
          <p:cNvPr id="7" name="Content Placeholder 2"/>
          <p:cNvSpPr>
            <a:spLocks noGrp="1"/>
          </p:cNvSpPr>
          <p:nvPr>
            <p:ph idx="1"/>
          </p:nvPr>
        </p:nvSpPr>
        <p:spPr>
          <a:xfrm>
            <a:off x="442382" y="5410200"/>
            <a:ext cx="4953000" cy="1219200"/>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MINQ</a:t>
            </a:r>
          </a:p>
          <a:p>
            <a:pPr marL="0" indent="0" algn="ctr">
              <a:buFont typeface="Wingdings" pitchFamily="2" charset="2"/>
              <a:buNone/>
            </a:pPr>
            <a:r>
              <a:rPr lang="en-US" altLang="en-US" b="1" dirty="0">
                <a:solidFill>
                  <a:srgbClr val="000066"/>
                </a:solidFill>
              </a:rPr>
              <a:t>S</a:t>
            </a:r>
            <a:r>
              <a:rPr lang="en-US" altLang="en-US" sz="2400" b="1" dirty="0" smtClean="0">
                <a:solidFill>
                  <a:srgbClr val="000066"/>
                </a:solidFill>
              </a:rPr>
              <a:t>creen Number: </a:t>
            </a:r>
            <a:r>
              <a:rPr lang="en-US" altLang="en-US" b="1" dirty="0" smtClean="0">
                <a:solidFill>
                  <a:srgbClr val="000066"/>
                </a:solidFill>
              </a:rPr>
              <a:t>M27</a:t>
            </a:r>
            <a:endParaRPr lang="en-US" altLang="en-US" sz="2400" b="1" dirty="0" smtClean="0">
              <a:solidFill>
                <a:srgbClr val="000066"/>
              </a:solidFill>
            </a:endParaRPr>
          </a:p>
        </p:txBody>
      </p:sp>
      <p:sp>
        <p:nvSpPr>
          <p:cNvPr id="8" name="Content Placeholder 3"/>
          <p:cNvSpPr txBox="1">
            <a:spLocks/>
          </p:cNvSpPr>
          <p:nvPr/>
        </p:nvSpPr>
        <p:spPr>
          <a:xfrm>
            <a:off x="5715000" y="1295400"/>
            <a:ext cx="3211513" cy="50323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endParaRPr lang="en-US" dirty="0" smtClean="0">
              <a:solidFill>
                <a:srgbClr val="000066"/>
              </a:solidFill>
            </a:endParaRPr>
          </a:p>
          <a:p>
            <a:pPr>
              <a:buClr>
                <a:srgbClr val="C00000"/>
              </a:buClr>
              <a:buFont typeface="+mj-lt"/>
              <a:buAutoNum type="arabicPeriod"/>
              <a:defRPr/>
            </a:pPr>
            <a:r>
              <a:rPr lang="en-US" dirty="0" smtClean="0">
                <a:solidFill>
                  <a:srgbClr val="000066"/>
                </a:solidFill>
              </a:rPr>
              <a:t>File Number </a:t>
            </a:r>
          </a:p>
          <a:p>
            <a:pPr>
              <a:buClr>
                <a:srgbClr val="C00000"/>
              </a:buClr>
              <a:buFont typeface="+mj-lt"/>
              <a:buAutoNum type="arabicPeriod"/>
              <a:defRPr/>
            </a:pPr>
            <a:r>
              <a:rPr lang="en-US" dirty="0" smtClean="0">
                <a:solidFill>
                  <a:srgbClr val="000066"/>
                </a:solidFill>
              </a:rPr>
              <a:t>Name </a:t>
            </a:r>
          </a:p>
          <a:p>
            <a:pPr>
              <a:buClr>
                <a:srgbClr val="C00000"/>
              </a:buClr>
              <a:buFont typeface="+mj-lt"/>
              <a:buAutoNum type="arabicPeriod"/>
              <a:defRPr/>
            </a:pPr>
            <a:r>
              <a:rPr lang="en-US" dirty="0" smtClean="0">
                <a:solidFill>
                  <a:srgbClr val="000066"/>
                </a:solidFill>
              </a:rPr>
              <a:t>Contribution Amounts and Months </a:t>
            </a:r>
          </a:p>
          <a:p>
            <a:pPr>
              <a:buClr>
                <a:srgbClr val="C00000"/>
              </a:buClr>
              <a:buFont typeface="+mj-lt"/>
              <a:buAutoNum type="arabicPeriod"/>
              <a:defRPr/>
            </a:pPr>
            <a:r>
              <a:rPr lang="en-US" dirty="0" smtClean="0">
                <a:solidFill>
                  <a:srgbClr val="000066"/>
                </a:solidFill>
              </a:rPr>
              <a:t>Original Entitlement/ Remaining Entitlement</a:t>
            </a:r>
          </a:p>
          <a:p>
            <a:pPr>
              <a:buClr>
                <a:srgbClr val="C00000"/>
              </a:buClr>
              <a:buFont typeface="+mj-lt"/>
              <a:buAutoNum type="arabicPeriod"/>
              <a:defRPr/>
            </a:pPr>
            <a:r>
              <a:rPr lang="en-US" dirty="0" smtClean="0">
                <a:solidFill>
                  <a:srgbClr val="000066"/>
                </a:solidFill>
              </a:rPr>
              <a:t>Refund Date and Amount</a:t>
            </a:r>
          </a:p>
          <a:p>
            <a:pPr>
              <a:buFont typeface="+mj-lt"/>
              <a:buAutoNum type="arabicPeriod"/>
              <a:defRPr/>
            </a:pPr>
            <a:endParaRPr lang="en-US" dirty="0" smtClean="0"/>
          </a:p>
        </p:txBody>
      </p:sp>
      <p:pic>
        <p:nvPicPr>
          <p:cNvPr id="28674" name="Picture 2" descr="M27 screen. Ch32 Participant Contribution History." title="MINQ continued"/>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228599" y="1371600"/>
            <a:ext cx="538056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1619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Comprehension Check </a:t>
            </a:r>
          </a:p>
        </p:txBody>
      </p:sp>
      <p:sp>
        <p:nvSpPr>
          <p:cNvPr id="3" name="Content Placeholder 2"/>
          <p:cNvSpPr>
            <a:spLocks noGrp="1"/>
          </p:cNvSpPr>
          <p:nvPr>
            <p:ph idx="1"/>
          </p:nvPr>
        </p:nvSpPr>
        <p:spPr/>
        <p:txBody>
          <a:bodyPr/>
          <a:lstStyle/>
          <a:p>
            <a:pPr marL="0" indent="0">
              <a:buNone/>
            </a:pPr>
            <a:r>
              <a:rPr lang="en-US" dirty="0" smtClean="0">
                <a:solidFill>
                  <a:srgbClr val="000066"/>
                </a:solidFill>
              </a:rPr>
              <a:t>What information can be found on the M27 screen for Ch32 claims?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61</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31399778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b="1" dirty="0" smtClean="0">
                <a:solidFill>
                  <a:srgbClr val="000066"/>
                </a:solidFill>
              </a:rPr>
              <a:t>Commonly Used Adjudicative Commands </a:t>
            </a:r>
            <a:endParaRPr lang="en-US" sz="4800" b="1"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62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10013999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63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sz="2600" dirty="0" smtClean="0"/>
              <a:t>Commonly Used Adjudicative Commands</a:t>
            </a:r>
            <a:endParaRPr lang="en-US" sz="2600" dirty="0"/>
          </a:p>
        </p:txBody>
      </p:sp>
      <p:sp>
        <p:nvSpPr>
          <p:cNvPr id="7" name="Content Placeholder 2"/>
          <p:cNvSpPr>
            <a:spLocks noGrp="1"/>
          </p:cNvSpPr>
          <p:nvPr>
            <p:ph idx="1"/>
          </p:nvPr>
        </p:nvSpPr>
        <p:spPr>
          <a:xfrm>
            <a:off x="457200" y="1295400"/>
            <a:ext cx="8229600" cy="4525963"/>
          </a:xfrm>
        </p:spPr>
        <p:txBody>
          <a:bodyPr/>
          <a:lstStyle/>
          <a:p>
            <a:pPr marL="0" indent="0">
              <a:buFont typeface="Wingdings" pitchFamily="2" charset="2"/>
              <a:buNone/>
              <a:defRPr/>
            </a:pPr>
            <a:r>
              <a:rPr lang="en-US" sz="2400" b="1" dirty="0" smtClean="0">
                <a:solidFill>
                  <a:srgbClr val="000066"/>
                </a:solidFill>
              </a:rPr>
              <a:t>F8 (Ready) Screen:</a:t>
            </a:r>
          </a:p>
          <a:p>
            <a:pPr>
              <a:defRPr/>
            </a:pPr>
            <a:r>
              <a:rPr lang="en-US" sz="2400" dirty="0" smtClean="0">
                <a:solidFill>
                  <a:srgbClr val="000066"/>
                </a:solidFill>
              </a:rPr>
              <a:t>Used as a starting point for all commands </a:t>
            </a:r>
          </a:p>
          <a:p>
            <a:pPr marL="0" indent="0">
              <a:buFont typeface="Wingdings" pitchFamily="2" charset="2"/>
              <a:buNone/>
              <a:defRPr/>
            </a:pPr>
            <a:endParaRPr lang="en-US" sz="2400" dirty="0">
              <a:solidFill>
                <a:srgbClr val="000066"/>
              </a:solidFill>
            </a:endParaRPr>
          </a:p>
          <a:p>
            <a:pPr marL="0" indent="0">
              <a:buFont typeface="Wingdings" pitchFamily="2" charset="2"/>
              <a:buNone/>
              <a:defRPr/>
            </a:pPr>
            <a:r>
              <a:rPr lang="en-US" sz="2400" b="1" u="sng" dirty="0" smtClean="0">
                <a:solidFill>
                  <a:srgbClr val="000066"/>
                </a:solidFill>
              </a:rPr>
              <a:t>C</a:t>
            </a:r>
            <a:r>
              <a:rPr lang="en-US" sz="2400" b="1" dirty="0" smtClean="0">
                <a:solidFill>
                  <a:srgbClr val="000066"/>
                </a:solidFill>
              </a:rPr>
              <a:t>laim </a:t>
            </a:r>
            <a:r>
              <a:rPr lang="en-US" sz="2400" b="1" u="sng" dirty="0" smtClean="0">
                <a:solidFill>
                  <a:srgbClr val="000066"/>
                </a:solidFill>
              </a:rPr>
              <a:t>Adj</a:t>
            </a:r>
            <a:r>
              <a:rPr lang="en-US" sz="2400" b="1" dirty="0" smtClean="0">
                <a:solidFill>
                  <a:srgbClr val="000066"/>
                </a:solidFill>
              </a:rPr>
              <a:t>udication (CADJ) Command:</a:t>
            </a:r>
          </a:p>
          <a:p>
            <a:pPr>
              <a:defRPr/>
            </a:pPr>
            <a:r>
              <a:rPr lang="en-US" sz="2400" dirty="0" smtClean="0">
                <a:solidFill>
                  <a:srgbClr val="000066"/>
                </a:solidFill>
              </a:rPr>
              <a:t>Used to set up or access an End Product</a:t>
            </a:r>
          </a:p>
          <a:p>
            <a:pPr>
              <a:defRPr/>
            </a:pPr>
            <a:endParaRPr lang="en-US" sz="2400" dirty="0">
              <a:solidFill>
                <a:srgbClr val="000066"/>
              </a:solidFill>
            </a:endParaRPr>
          </a:p>
          <a:p>
            <a:pPr marL="0" indent="0">
              <a:buFont typeface="Wingdings" pitchFamily="2" charset="2"/>
              <a:buNone/>
              <a:defRPr/>
            </a:pPr>
            <a:r>
              <a:rPr lang="en-US" sz="2400" b="1" u="sng" dirty="0" smtClean="0">
                <a:solidFill>
                  <a:srgbClr val="000066"/>
                </a:solidFill>
              </a:rPr>
              <a:t>Corr</a:t>
            </a:r>
            <a:r>
              <a:rPr lang="en-US" sz="2400" b="1" dirty="0" smtClean="0">
                <a:solidFill>
                  <a:srgbClr val="000066"/>
                </a:solidFill>
              </a:rPr>
              <a:t>ection (CORR) Command:</a:t>
            </a:r>
          </a:p>
          <a:p>
            <a:pPr>
              <a:defRPr/>
            </a:pPr>
            <a:r>
              <a:rPr lang="en-US" sz="2400" dirty="0" smtClean="0">
                <a:solidFill>
                  <a:srgbClr val="000066"/>
                </a:solidFill>
              </a:rPr>
              <a:t>Used to make corrections to education Master Records </a:t>
            </a:r>
          </a:p>
        </p:txBody>
      </p:sp>
    </p:spTree>
    <p:extLst>
      <p:ext uri="{BB962C8B-B14F-4D97-AF65-F5344CB8AC3E}">
        <p14:creationId xmlns:p14="http://schemas.microsoft.com/office/powerpoint/2010/main" val="33520834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64</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dirty="0" smtClean="0"/>
              <a:t>Commonly Used Adjudicative Commands</a:t>
            </a:r>
            <a:r>
              <a:rPr lang="en-US" sz="2400" dirty="0" smtClean="0"/>
              <a:t/>
            </a:r>
            <a:br>
              <a:rPr lang="en-US" sz="2400" dirty="0" smtClean="0"/>
            </a:br>
            <a:r>
              <a:rPr lang="en-US" sz="2400" dirty="0" smtClean="0"/>
              <a:t>F8 (Ready) screen</a:t>
            </a:r>
            <a:endParaRPr lang="en-US" sz="2400" dirty="0"/>
          </a:p>
        </p:txBody>
      </p:sp>
      <p:sp>
        <p:nvSpPr>
          <p:cNvPr id="7" name="Content Placeholder 5"/>
          <p:cNvSpPr>
            <a:spLocks noGrp="1"/>
          </p:cNvSpPr>
          <p:nvPr>
            <p:ph idx="1"/>
          </p:nvPr>
        </p:nvSpPr>
        <p:spPr>
          <a:xfrm>
            <a:off x="383866" y="5105400"/>
            <a:ext cx="5486400" cy="1371600"/>
          </a:xfrm>
        </p:spPr>
        <p:txBody>
          <a:bodyPr>
            <a:noAutofit/>
          </a:bodyPr>
          <a:lstStyle/>
          <a:p>
            <a:pPr marL="0" indent="0" algn="ctr">
              <a:buFont typeface="Wingdings" pitchFamily="2" charset="2"/>
              <a:buNone/>
            </a:pPr>
            <a:r>
              <a:rPr lang="en-US" altLang="en-US" b="1" dirty="0" smtClean="0">
                <a:solidFill>
                  <a:srgbClr val="000066"/>
                </a:solidFill>
              </a:rPr>
              <a:t> F8 key on keyboard</a:t>
            </a:r>
          </a:p>
          <a:p>
            <a:pPr marL="0" indent="0" algn="ctr">
              <a:buFont typeface="Wingdings" pitchFamily="2" charset="2"/>
              <a:buNone/>
            </a:pPr>
            <a:r>
              <a:rPr lang="en-US" b="1" dirty="0" smtClean="0">
                <a:solidFill>
                  <a:srgbClr val="000066"/>
                </a:solidFill>
              </a:rPr>
              <a:t>(Editable </a:t>
            </a:r>
            <a:r>
              <a:rPr lang="en-US" b="1" dirty="0">
                <a:solidFill>
                  <a:srgbClr val="000066"/>
                </a:solidFill>
              </a:rPr>
              <a:t>fields can be determined by pressing the (TAB) </a:t>
            </a:r>
            <a:r>
              <a:rPr lang="en-US" b="1" dirty="0" smtClean="0">
                <a:solidFill>
                  <a:srgbClr val="000066"/>
                </a:solidFill>
              </a:rPr>
              <a:t>key)</a:t>
            </a:r>
            <a:endParaRPr lang="en-US" altLang="en-US" b="1" dirty="0" smtClean="0">
              <a:solidFill>
                <a:srgbClr val="000066"/>
              </a:solidFill>
            </a:endParaRPr>
          </a:p>
          <a:p>
            <a:pPr marL="0" indent="0" algn="ctr">
              <a:buFont typeface="Wingdings" pitchFamily="2" charset="2"/>
              <a:buNone/>
            </a:pPr>
            <a:endParaRPr lang="en-US" altLang="en-US" dirty="0" smtClean="0"/>
          </a:p>
          <a:p>
            <a:pPr marL="0" indent="0" algn="ctr">
              <a:buFont typeface="Wingdings" pitchFamily="2" charset="2"/>
              <a:buNone/>
            </a:pPr>
            <a:endParaRPr lang="en-US" altLang="en-US" dirty="0" smtClean="0"/>
          </a:p>
        </p:txBody>
      </p:sp>
      <p:sp>
        <p:nvSpPr>
          <p:cNvPr id="8" name="Content Placeholder 6"/>
          <p:cNvSpPr txBox="1">
            <a:spLocks/>
          </p:cNvSpPr>
          <p:nvPr/>
        </p:nvSpPr>
        <p:spPr>
          <a:xfrm>
            <a:off x="6096000" y="1066800"/>
            <a:ext cx="2832100" cy="541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p>
          <a:p>
            <a:pPr marL="0" indent="0">
              <a:buFont typeface="Wingdings" pitchFamily="2" charset="2"/>
              <a:buNone/>
              <a:defRPr/>
            </a:pPr>
            <a:r>
              <a:rPr lang="en-US" dirty="0" smtClean="0">
                <a:solidFill>
                  <a:srgbClr val="000066"/>
                </a:solidFill>
              </a:rPr>
              <a:t>Ready Screen Waiting for input. </a:t>
            </a:r>
          </a:p>
          <a:p>
            <a:pPr marL="0" indent="0">
              <a:buFont typeface="Wingdings" pitchFamily="2" charset="2"/>
              <a:buNone/>
              <a:defRPr/>
            </a:pPr>
            <a:r>
              <a:rPr lang="en-US" b="1" dirty="0" smtClean="0">
                <a:solidFill>
                  <a:srgbClr val="000066"/>
                </a:solidFill>
              </a:rPr>
              <a:t>Commonly used editable fields include:</a:t>
            </a:r>
          </a:p>
          <a:p>
            <a:pPr>
              <a:defRPr/>
            </a:pPr>
            <a:r>
              <a:rPr lang="en-US" dirty="0" smtClean="0">
                <a:solidFill>
                  <a:srgbClr val="000066"/>
                </a:solidFill>
              </a:rPr>
              <a:t>Screen Number </a:t>
            </a:r>
          </a:p>
          <a:p>
            <a:pPr>
              <a:defRPr/>
            </a:pPr>
            <a:r>
              <a:rPr lang="en-US" dirty="0" smtClean="0">
                <a:solidFill>
                  <a:srgbClr val="000066"/>
                </a:solidFill>
              </a:rPr>
              <a:t>File Number </a:t>
            </a:r>
          </a:p>
          <a:p>
            <a:pPr>
              <a:defRPr/>
            </a:pPr>
            <a:r>
              <a:rPr lang="en-US" dirty="0" smtClean="0">
                <a:solidFill>
                  <a:srgbClr val="000066"/>
                </a:solidFill>
              </a:rPr>
              <a:t>Payee Number</a:t>
            </a:r>
          </a:p>
          <a:p>
            <a:pPr>
              <a:defRPr/>
            </a:pPr>
            <a:r>
              <a:rPr lang="en-US" dirty="0" smtClean="0">
                <a:solidFill>
                  <a:srgbClr val="000066"/>
                </a:solidFill>
              </a:rPr>
              <a:t>End Product Code </a:t>
            </a:r>
          </a:p>
          <a:p>
            <a:pPr>
              <a:defRPr/>
            </a:pPr>
            <a:r>
              <a:rPr lang="en-US" dirty="0" smtClean="0">
                <a:solidFill>
                  <a:srgbClr val="000066"/>
                </a:solidFill>
              </a:rPr>
              <a:t>Benefit</a:t>
            </a:r>
          </a:p>
          <a:p>
            <a:pPr>
              <a:defRPr/>
            </a:pPr>
            <a:r>
              <a:rPr lang="en-US" dirty="0" smtClean="0">
                <a:solidFill>
                  <a:srgbClr val="000066"/>
                </a:solidFill>
              </a:rPr>
              <a:t>Stub Name</a:t>
            </a:r>
          </a:p>
          <a:p>
            <a:pPr>
              <a:defRPr/>
            </a:pPr>
            <a:endParaRPr lang="en-US" sz="2800" dirty="0"/>
          </a:p>
        </p:txBody>
      </p:sp>
      <p:pic>
        <p:nvPicPr>
          <p:cNvPr id="33794" name="Picture 2" descr="F8 (Ready) screen." title="Commonly Used Adjudicative Command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rcRect/>
          <a:stretch>
            <a:fillRect/>
          </a:stretch>
        </p:blipFill>
        <p:spPr bwMode="auto">
          <a:xfrm>
            <a:off x="228600" y="1143000"/>
            <a:ext cx="579693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8240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65</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7" name="Title 1"/>
          <p:cNvSpPr>
            <a:spLocks noGrp="1"/>
          </p:cNvSpPr>
          <p:nvPr>
            <p:ph type="title"/>
          </p:nvPr>
        </p:nvSpPr>
        <p:spPr/>
        <p:txBody>
          <a:bodyPr>
            <a:normAutofit/>
          </a:bodyPr>
          <a:lstStyle/>
          <a:p>
            <a:r>
              <a:rPr lang="en-US" dirty="0" smtClean="0"/>
              <a:t>Commonly Used Adjudicative Commands</a:t>
            </a:r>
            <a:r>
              <a:rPr lang="en-US" sz="2400" dirty="0" smtClean="0"/>
              <a:t/>
            </a:r>
            <a:br>
              <a:rPr lang="en-US" sz="2400" dirty="0" smtClean="0"/>
            </a:br>
            <a:r>
              <a:rPr lang="en-US" sz="2400" u="sng" dirty="0" smtClean="0"/>
              <a:t>C</a:t>
            </a:r>
            <a:r>
              <a:rPr lang="en-US" sz="2400" dirty="0" smtClean="0"/>
              <a:t>laim </a:t>
            </a:r>
            <a:r>
              <a:rPr lang="en-US" sz="2400" u="sng" dirty="0" smtClean="0"/>
              <a:t>Adj</a:t>
            </a:r>
            <a:r>
              <a:rPr lang="en-US" sz="2400" dirty="0" smtClean="0"/>
              <a:t>udication (CADJ) Command</a:t>
            </a:r>
            <a:endParaRPr lang="en-US" sz="2400" dirty="0"/>
          </a:p>
        </p:txBody>
      </p:sp>
      <p:sp>
        <p:nvSpPr>
          <p:cNvPr id="8" name="Content Placeholder 5"/>
          <p:cNvSpPr>
            <a:spLocks noGrp="1"/>
          </p:cNvSpPr>
          <p:nvPr>
            <p:ph idx="1"/>
          </p:nvPr>
        </p:nvSpPr>
        <p:spPr>
          <a:xfrm>
            <a:off x="342900" y="5260488"/>
            <a:ext cx="5105400" cy="1292711"/>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CADJ</a:t>
            </a:r>
          </a:p>
          <a:p>
            <a:pPr marL="0" indent="0" algn="ctr">
              <a:buFont typeface="Wingdings" pitchFamily="2" charset="2"/>
              <a:buNone/>
            </a:pPr>
            <a:r>
              <a:rPr lang="en-US" altLang="en-US" sz="2400" b="1" dirty="0" smtClean="0">
                <a:solidFill>
                  <a:srgbClr val="000066"/>
                </a:solidFill>
              </a:rPr>
              <a:t>Screen Number: </a:t>
            </a:r>
            <a:r>
              <a:rPr lang="en-US" altLang="en-US" b="1" dirty="0" smtClean="0">
                <a:solidFill>
                  <a:srgbClr val="000066"/>
                </a:solidFill>
              </a:rPr>
              <a:t>601</a:t>
            </a:r>
            <a:endParaRPr lang="en-US" altLang="en-US" sz="2400" b="1" dirty="0" smtClean="0">
              <a:solidFill>
                <a:srgbClr val="000066"/>
              </a:solidFill>
            </a:endParaRPr>
          </a:p>
          <a:p>
            <a:pPr marL="0" indent="0" algn="ctr">
              <a:buFont typeface="Wingdings" pitchFamily="2" charset="2"/>
              <a:buNone/>
            </a:pPr>
            <a:endParaRPr lang="en-US" altLang="en-US" dirty="0" smtClean="0"/>
          </a:p>
        </p:txBody>
      </p:sp>
      <p:sp>
        <p:nvSpPr>
          <p:cNvPr id="9" name="Content Placeholder 6"/>
          <p:cNvSpPr txBox="1">
            <a:spLocks/>
          </p:cNvSpPr>
          <p:nvPr/>
        </p:nvSpPr>
        <p:spPr>
          <a:xfrm>
            <a:off x="5715000" y="1066800"/>
            <a:ext cx="3213100"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p>
          <a:p>
            <a:pPr marL="0" indent="0">
              <a:buFont typeface="Wingdings" pitchFamily="2" charset="2"/>
              <a:buNone/>
              <a:defRPr/>
            </a:pPr>
            <a:r>
              <a:rPr lang="en-US" dirty="0" smtClean="0">
                <a:solidFill>
                  <a:srgbClr val="000066"/>
                </a:solidFill>
              </a:rPr>
              <a:t>Ready Screen with required CADJ Screen Information entered. </a:t>
            </a:r>
          </a:p>
          <a:p>
            <a:pPr marL="0" indent="0">
              <a:buFont typeface="Wingdings" pitchFamily="2" charset="2"/>
              <a:buNone/>
              <a:defRPr/>
            </a:pPr>
            <a:endParaRPr lang="en-US" dirty="0" smtClean="0">
              <a:solidFill>
                <a:srgbClr val="000066"/>
              </a:solidFill>
            </a:endParaRPr>
          </a:p>
          <a:p>
            <a:pPr marL="0" indent="0">
              <a:buFont typeface="Wingdings" pitchFamily="2" charset="2"/>
              <a:buNone/>
              <a:defRPr/>
            </a:pPr>
            <a:r>
              <a:rPr lang="en-US" b="1" dirty="0" smtClean="0">
                <a:solidFill>
                  <a:srgbClr val="000066"/>
                </a:solidFill>
              </a:rPr>
              <a:t>Required fields:</a:t>
            </a:r>
          </a:p>
          <a:p>
            <a:pPr>
              <a:defRPr/>
            </a:pPr>
            <a:r>
              <a:rPr lang="en-US" dirty="0" smtClean="0">
                <a:solidFill>
                  <a:srgbClr val="000066"/>
                </a:solidFill>
              </a:rPr>
              <a:t>Screen Number </a:t>
            </a:r>
          </a:p>
          <a:p>
            <a:pPr>
              <a:defRPr/>
            </a:pPr>
            <a:r>
              <a:rPr lang="en-US" dirty="0" smtClean="0">
                <a:solidFill>
                  <a:srgbClr val="000066"/>
                </a:solidFill>
              </a:rPr>
              <a:t>File Number </a:t>
            </a:r>
          </a:p>
          <a:p>
            <a:pPr>
              <a:defRPr/>
            </a:pPr>
            <a:r>
              <a:rPr lang="en-US" dirty="0" smtClean="0">
                <a:solidFill>
                  <a:srgbClr val="000066"/>
                </a:solidFill>
              </a:rPr>
              <a:t>Payee Number</a:t>
            </a:r>
          </a:p>
          <a:p>
            <a:pPr>
              <a:defRPr/>
            </a:pPr>
            <a:r>
              <a:rPr lang="en-US" dirty="0" smtClean="0">
                <a:solidFill>
                  <a:srgbClr val="000066"/>
                </a:solidFill>
              </a:rPr>
              <a:t>Benefit</a:t>
            </a:r>
          </a:p>
          <a:p>
            <a:pPr marL="0" indent="0">
              <a:buFont typeface="Wingdings" pitchFamily="2" charset="2"/>
              <a:buNone/>
              <a:defRPr/>
            </a:pPr>
            <a:endParaRPr lang="en-US" dirty="0" smtClean="0"/>
          </a:p>
          <a:p>
            <a:pPr>
              <a:defRPr/>
            </a:pPr>
            <a:endParaRPr lang="en-US" dirty="0"/>
          </a:p>
        </p:txBody>
      </p:sp>
      <p:pic>
        <p:nvPicPr>
          <p:cNvPr id="34818" name="Picture 2" descr="601 screen. CADJ command." title="Commonly Used Adjudicative Command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7000"/>
                    </a14:imgEffect>
                  </a14:imgLayer>
                </a14:imgProps>
              </a:ext>
              <a:ext uri="{28A0092B-C50C-407E-A947-70E740481C1C}">
                <a14:useLocalDpi xmlns:a14="http://schemas.microsoft.com/office/drawing/2010/main" val="0"/>
              </a:ext>
            </a:extLst>
          </a:blip>
          <a:srcRect/>
          <a:stretch>
            <a:fillRect/>
          </a:stretch>
        </p:blipFill>
        <p:spPr bwMode="auto">
          <a:xfrm>
            <a:off x="228600" y="1219200"/>
            <a:ext cx="53340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2294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66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dirty="0" smtClean="0"/>
              <a:t>Commonly Used Adjudicative Commands</a:t>
            </a:r>
            <a:r>
              <a:rPr lang="en-US" sz="2400" dirty="0" smtClean="0"/>
              <a:t/>
            </a:r>
            <a:br>
              <a:rPr lang="en-US" sz="2400" dirty="0" smtClean="0"/>
            </a:br>
            <a:r>
              <a:rPr lang="en-US" sz="2400" u="sng" dirty="0" smtClean="0"/>
              <a:t>Cor</a:t>
            </a:r>
            <a:r>
              <a:rPr lang="en-US" sz="2400" dirty="0" smtClean="0"/>
              <a:t>rection (CORR) Command</a:t>
            </a:r>
            <a:endParaRPr lang="en-US" sz="2400" dirty="0"/>
          </a:p>
        </p:txBody>
      </p:sp>
      <p:sp>
        <p:nvSpPr>
          <p:cNvPr id="7" name="Content Placeholder 5"/>
          <p:cNvSpPr>
            <a:spLocks noGrp="1"/>
          </p:cNvSpPr>
          <p:nvPr>
            <p:ph idx="1"/>
          </p:nvPr>
        </p:nvSpPr>
        <p:spPr>
          <a:xfrm>
            <a:off x="495300" y="5181600"/>
            <a:ext cx="4953000" cy="1371600"/>
          </a:xfrm>
        </p:spPr>
        <p:txBody>
          <a:bodyPr/>
          <a:lstStyle/>
          <a:p>
            <a:pPr marL="0" indent="0" algn="ctr">
              <a:buFont typeface="Wingdings" pitchFamily="2" charset="2"/>
              <a:buNone/>
            </a:pPr>
            <a:r>
              <a:rPr lang="en-US" altLang="en-US" sz="2400" b="1" dirty="0" smtClean="0">
                <a:solidFill>
                  <a:srgbClr val="000066"/>
                </a:solidFill>
              </a:rPr>
              <a:t>Command</a:t>
            </a:r>
            <a:r>
              <a:rPr lang="en-US" altLang="en-US" b="1" dirty="0">
                <a:solidFill>
                  <a:srgbClr val="000066"/>
                </a:solidFill>
              </a:rPr>
              <a:t>:</a:t>
            </a:r>
            <a:r>
              <a:rPr lang="en-US" altLang="en-US" sz="2400" b="1" dirty="0" smtClean="0">
                <a:solidFill>
                  <a:srgbClr val="000066"/>
                </a:solidFill>
              </a:rPr>
              <a:t> </a:t>
            </a:r>
            <a:r>
              <a:rPr lang="en-US" altLang="en-US" b="1" dirty="0" smtClean="0">
                <a:solidFill>
                  <a:srgbClr val="000066"/>
                </a:solidFill>
              </a:rPr>
              <a:t>CORR</a:t>
            </a:r>
          </a:p>
          <a:p>
            <a:pPr marL="0" indent="0" algn="ctr">
              <a:buFont typeface="Wingdings" pitchFamily="2" charset="2"/>
              <a:buNone/>
            </a:pPr>
            <a:r>
              <a:rPr lang="en-US" altLang="en-US" sz="2400" b="1" dirty="0" smtClean="0">
                <a:solidFill>
                  <a:srgbClr val="000066"/>
                </a:solidFill>
              </a:rPr>
              <a:t>Screen Number: </a:t>
            </a:r>
            <a:r>
              <a:rPr lang="en-US" altLang="en-US" b="1" dirty="0" smtClean="0">
                <a:solidFill>
                  <a:srgbClr val="000066"/>
                </a:solidFill>
              </a:rPr>
              <a:t>M21</a:t>
            </a:r>
            <a:endParaRPr lang="en-US" altLang="en-US" sz="2400" b="1" dirty="0" smtClean="0">
              <a:solidFill>
                <a:srgbClr val="000066"/>
              </a:solidFill>
            </a:endParaRPr>
          </a:p>
          <a:p>
            <a:pPr marL="0" indent="0" algn="ctr">
              <a:buFont typeface="Wingdings" pitchFamily="2" charset="2"/>
              <a:buNone/>
            </a:pPr>
            <a:endParaRPr lang="en-US" altLang="en-US" dirty="0" smtClean="0"/>
          </a:p>
        </p:txBody>
      </p:sp>
      <p:sp>
        <p:nvSpPr>
          <p:cNvPr id="8" name="Content Placeholder 6"/>
          <p:cNvSpPr txBox="1">
            <a:spLocks/>
          </p:cNvSpPr>
          <p:nvPr/>
        </p:nvSpPr>
        <p:spPr>
          <a:xfrm>
            <a:off x="5715000" y="1143000"/>
            <a:ext cx="3213100" cy="5181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What we see:</a:t>
            </a:r>
          </a:p>
          <a:p>
            <a:pPr marL="0" indent="0">
              <a:buFont typeface="Wingdings" pitchFamily="2" charset="2"/>
              <a:buNone/>
              <a:defRPr/>
            </a:pPr>
            <a:r>
              <a:rPr lang="en-US" dirty="0" smtClean="0">
                <a:solidFill>
                  <a:srgbClr val="000066"/>
                </a:solidFill>
              </a:rPr>
              <a:t>Ready Screen with required </a:t>
            </a:r>
            <a:r>
              <a:rPr lang="en-US" b="1" dirty="0" smtClean="0">
                <a:solidFill>
                  <a:srgbClr val="000066"/>
                </a:solidFill>
              </a:rPr>
              <a:t>CORR </a:t>
            </a:r>
            <a:r>
              <a:rPr lang="en-US" dirty="0" smtClean="0">
                <a:solidFill>
                  <a:srgbClr val="000066"/>
                </a:solidFill>
              </a:rPr>
              <a:t>Screen Information entered. </a:t>
            </a:r>
          </a:p>
          <a:p>
            <a:pPr marL="0" indent="0">
              <a:buFont typeface="Wingdings" pitchFamily="2" charset="2"/>
              <a:buNone/>
              <a:defRPr/>
            </a:pPr>
            <a:endParaRPr lang="en-US" dirty="0" smtClean="0">
              <a:solidFill>
                <a:srgbClr val="000066"/>
              </a:solidFill>
            </a:endParaRPr>
          </a:p>
          <a:p>
            <a:pPr marL="0" indent="0">
              <a:buFont typeface="Wingdings" pitchFamily="2" charset="2"/>
              <a:buNone/>
              <a:defRPr/>
            </a:pPr>
            <a:r>
              <a:rPr lang="en-US" b="1" dirty="0" smtClean="0">
                <a:solidFill>
                  <a:srgbClr val="000066"/>
                </a:solidFill>
              </a:rPr>
              <a:t>Required fields:</a:t>
            </a:r>
          </a:p>
          <a:p>
            <a:pPr>
              <a:defRPr/>
            </a:pPr>
            <a:r>
              <a:rPr lang="en-US" dirty="0" smtClean="0">
                <a:solidFill>
                  <a:srgbClr val="000066"/>
                </a:solidFill>
              </a:rPr>
              <a:t>Screen Number </a:t>
            </a:r>
          </a:p>
          <a:p>
            <a:pPr>
              <a:defRPr/>
            </a:pPr>
            <a:r>
              <a:rPr lang="en-US" dirty="0" smtClean="0">
                <a:solidFill>
                  <a:srgbClr val="000066"/>
                </a:solidFill>
              </a:rPr>
              <a:t>File Number </a:t>
            </a:r>
          </a:p>
          <a:p>
            <a:pPr>
              <a:defRPr/>
            </a:pPr>
            <a:r>
              <a:rPr lang="en-US" dirty="0" smtClean="0">
                <a:solidFill>
                  <a:srgbClr val="000066"/>
                </a:solidFill>
              </a:rPr>
              <a:t>Payee Number</a:t>
            </a:r>
          </a:p>
          <a:p>
            <a:pPr>
              <a:defRPr/>
            </a:pPr>
            <a:r>
              <a:rPr lang="en-US" dirty="0" smtClean="0">
                <a:solidFill>
                  <a:srgbClr val="000066"/>
                </a:solidFill>
              </a:rPr>
              <a:t>Benefit</a:t>
            </a:r>
          </a:p>
          <a:p>
            <a:pPr marL="0" indent="0">
              <a:buFont typeface="Wingdings" pitchFamily="2" charset="2"/>
              <a:buNone/>
              <a:defRPr/>
            </a:pPr>
            <a:endParaRPr lang="en-US" dirty="0" smtClean="0"/>
          </a:p>
          <a:p>
            <a:pPr>
              <a:defRPr/>
            </a:pPr>
            <a:endParaRPr lang="en-US" dirty="0"/>
          </a:p>
        </p:txBody>
      </p:sp>
      <p:pic>
        <p:nvPicPr>
          <p:cNvPr id="35842" name="Picture 2" descr="M21 screen. CORR command." title="Commonly Used Adjudicative Command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1000"/>
                    </a14:imgEffect>
                  </a14:imgLayer>
                </a14:imgProps>
              </a:ext>
              <a:ext uri="{28A0092B-C50C-407E-A947-70E740481C1C}">
                <a14:useLocalDpi xmlns:a14="http://schemas.microsoft.com/office/drawing/2010/main" val="0"/>
              </a:ext>
            </a:extLst>
          </a:blip>
          <a:srcRect/>
          <a:stretch>
            <a:fillRect/>
          </a:stretch>
        </p:blipFill>
        <p:spPr bwMode="auto">
          <a:xfrm>
            <a:off x="228600" y="1295400"/>
            <a:ext cx="54864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6475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b="1" dirty="0" smtClean="0">
                <a:solidFill>
                  <a:srgbClr val="000066"/>
                </a:solidFill>
              </a:rPr>
              <a:t>Creating and Adjusting </a:t>
            </a:r>
          </a:p>
          <a:p>
            <a:pPr marL="0" indent="0" algn="ctr">
              <a:buNone/>
            </a:pPr>
            <a:r>
              <a:rPr lang="en-US" sz="4400" b="1" dirty="0" smtClean="0">
                <a:solidFill>
                  <a:srgbClr val="000066"/>
                </a:solidFill>
              </a:rPr>
              <a:t>BDNSHELL Buttons</a:t>
            </a:r>
            <a:endParaRPr lang="en-US" sz="4400" b="1"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67</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41049526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68</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dirty="0" smtClean="0"/>
              <a:t>Creating and Adjusting </a:t>
            </a:r>
            <a:br>
              <a:rPr lang="en-US" dirty="0" smtClean="0"/>
            </a:br>
            <a:r>
              <a:rPr lang="en-US" dirty="0" smtClean="0"/>
              <a:t>BDNSHELL Buttons</a:t>
            </a:r>
            <a:endParaRPr lang="en-US" dirty="0"/>
          </a:p>
        </p:txBody>
      </p:sp>
      <p:sp>
        <p:nvSpPr>
          <p:cNvPr id="7" name="Content Placeholder 2"/>
          <p:cNvSpPr>
            <a:spLocks noGrp="1"/>
          </p:cNvSpPr>
          <p:nvPr>
            <p:ph idx="1"/>
          </p:nvPr>
        </p:nvSpPr>
        <p:spPr>
          <a:xfrm>
            <a:off x="457200" y="1447801"/>
            <a:ext cx="8229600" cy="2514600"/>
          </a:xfrm>
        </p:spPr>
        <p:txBody>
          <a:bodyPr>
            <a:noAutofit/>
          </a:bodyPr>
          <a:lstStyle/>
          <a:p>
            <a:pPr marL="0" indent="0">
              <a:lnSpc>
                <a:spcPct val="150000"/>
              </a:lnSpc>
              <a:spcBef>
                <a:spcPts val="0"/>
              </a:spcBef>
              <a:spcAft>
                <a:spcPts val="0"/>
              </a:spcAft>
              <a:buFont typeface="Wingdings" pitchFamily="2" charset="2"/>
              <a:buNone/>
              <a:defRPr/>
            </a:pPr>
            <a:r>
              <a:rPr lang="en-US" b="1" dirty="0">
                <a:solidFill>
                  <a:srgbClr val="000066"/>
                </a:solidFill>
                <a:ea typeface="Times New Roman"/>
              </a:rPr>
              <a:t>BDNSHELL commands (buttons) are </a:t>
            </a:r>
            <a:r>
              <a:rPr lang="en-US" b="1" dirty="0" smtClean="0">
                <a:solidFill>
                  <a:srgbClr val="000066"/>
                </a:solidFill>
                <a:ea typeface="Times New Roman"/>
              </a:rPr>
              <a:t>arranged by: </a:t>
            </a:r>
            <a:endParaRPr lang="en-US" b="1" dirty="0">
              <a:solidFill>
                <a:srgbClr val="000066"/>
              </a:solidFill>
              <a:ea typeface="Times New Roman"/>
            </a:endParaRPr>
          </a:p>
          <a:p>
            <a:pPr>
              <a:lnSpc>
                <a:spcPct val="150000"/>
              </a:lnSpc>
              <a:spcBef>
                <a:spcPts val="0"/>
              </a:spcBef>
              <a:spcAft>
                <a:spcPts val="0"/>
              </a:spcAft>
              <a:defRPr/>
            </a:pPr>
            <a:r>
              <a:rPr lang="en-US" dirty="0" smtClean="0">
                <a:solidFill>
                  <a:srgbClr val="000066"/>
                </a:solidFill>
                <a:ea typeface="Times New Roman"/>
              </a:rPr>
              <a:t>8 tabs (titles) </a:t>
            </a:r>
            <a:r>
              <a:rPr lang="en-US" dirty="0">
                <a:solidFill>
                  <a:srgbClr val="000066"/>
                </a:solidFill>
                <a:ea typeface="Times New Roman"/>
              </a:rPr>
              <a:t>across the top. </a:t>
            </a:r>
          </a:p>
          <a:p>
            <a:pPr>
              <a:lnSpc>
                <a:spcPct val="150000"/>
              </a:lnSpc>
              <a:spcBef>
                <a:spcPts val="0"/>
              </a:spcBef>
              <a:spcAft>
                <a:spcPts val="0"/>
              </a:spcAft>
              <a:defRPr/>
            </a:pPr>
            <a:r>
              <a:rPr lang="en-US" dirty="0">
                <a:solidFill>
                  <a:srgbClr val="000066"/>
                </a:solidFill>
                <a:ea typeface="Times New Roman"/>
              </a:rPr>
              <a:t>14 </a:t>
            </a:r>
            <a:r>
              <a:rPr lang="en-US" dirty="0" smtClean="0">
                <a:solidFill>
                  <a:srgbClr val="000066"/>
                </a:solidFill>
                <a:ea typeface="Times New Roman"/>
              </a:rPr>
              <a:t>commands per tab. </a:t>
            </a:r>
            <a:endParaRPr lang="en-US" dirty="0">
              <a:solidFill>
                <a:srgbClr val="000066"/>
              </a:solidFill>
              <a:ea typeface="Times New Roman"/>
            </a:endParaRPr>
          </a:p>
          <a:p>
            <a:pPr>
              <a:lnSpc>
                <a:spcPct val="150000"/>
              </a:lnSpc>
              <a:spcBef>
                <a:spcPts val="0"/>
              </a:spcBef>
              <a:spcAft>
                <a:spcPts val="0"/>
              </a:spcAft>
              <a:defRPr/>
            </a:pPr>
            <a:r>
              <a:rPr lang="en-US" dirty="0">
                <a:solidFill>
                  <a:srgbClr val="000066"/>
                </a:solidFill>
                <a:ea typeface="Times New Roman"/>
              </a:rPr>
              <a:t>112 commands can be created.</a:t>
            </a:r>
          </a:p>
          <a:p>
            <a:pPr marL="114300" indent="0">
              <a:lnSpc>
                <a:spcPct val="150000"/>
              </a:lnSpc>
              <a:spcBef>
                <a:spcPts val="0"/>
              </a:spcBef>
              <a:spcAft>
                <a:spcPts val="0"/>
              </a:spcAft>
              <a:buNone/>
              <a:defRPr/>
            </a:pPr>
            <a:endParaRPr lang="en-US" dirty="0" smtClean="0">
              <a:ea typeface="Times New Roman"/>
            </a:endParaRPr>
          </a:p>
          <a:p>
            <a:pPr marL="0" indent="0">
              <a:spcBef>
                <a:spcPts val="0"/>
              </a:spcBef>
              <a:spcAft>
                <a:spcPts val="0"/>
              </a:spcAft>
              <a:buFont typeface="Wingdings" pitchFamily="2" charset="2"/>
              <a:buNone/>
              <a:defRPr/>
            </a:pPr>
            <a:r>
              <a:rPr lang="en-US" dirty="0">
                <a:ea typeface="Times New Roman"/>
              </a:rPr>
              <a:t>	</a:t>
            </a:r>
          </a:p>
          <a:p>
            <a:pPr marL="0" indent="0">
              <a:buFont typeface="Wingdings" pitchFamily="2" charset="2"/>
              <a:buNone/>
              <a:defRPr/>
            </a:pPr>
            <a:endParaRPr lang="en-US" dirty="0"/>
          </a:p>
        </p:txBody>
      </p:sp>
      <p:pic>
        <p:nvPicPr>
          <p:cNvPr id="9" name="Picture 1" descr="Illustration of the 8 tabs and 14 commands on the selected tab. " title="Screen Capture of BDNSHELL tabs and comm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98" y="3733800"/>
            <a:ext cx="638624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35598" y="4800600"/>
            <a:ext cx="6858000" cy="1200329"/>
          </a:xfrm>
          <a:prstGeom prst="rect">
            <a:avLst/>
          </a:prstGeom>
          <a:noFill/>
        </p:spPr>
        <p:txBody>
          <a:bodyPr>
            <a:spAutoFit/>
          </a:bodyPr>
          <a:lstStyle/>
          <a:p>
            <a:pPr>
              <a:defRPr/>
            </a:pPr>
            <a:r>
              <a:rPr lang="en-US" sz="2400" b="0" dirty="0">
                <a:solidFill>
                  <a:srgbClr val="000066"/>
                </a:solidFill>
                <a:latin typeface="Arial" panose="020B0604020202020204" pitchFamily="34" charset="0"/>
                <a:ea typeface="Times New Roman"/>
                <a:cs typeface="Arial" panose="020B0604020202020204" pitchFamily="34" charset="0"/>
              </a:rPr>
              <a:t>Each button may be modified independently by first clicking on the tab you want, and then “right clicking” on the command you want to edit. </a:t>
            </a:r>
            <a:endParaRPr lang="en-US" sz="2400" b="0"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9456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69</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dirty="0" smtClean="0"/>
              <a:t>Creating and Adjusting </a:t>
            </a:r>
            <a:br>
              <a:rPr lang="en-US" dirty="0" smtClean="0"/>
            </a:br>
            <a:r>
              <a:rPr lang="en-US" dirty="0" smtClean="0"/>
              <a:t>BDNSHELL Buttons</a:t>
            </a:r>
            <a:endParaRPr lang="en-US" dirty="0"/>
          </a:p>
        </p:txBody>
      </p:sp>
      <p:sp>
        <p:nvSpPr>
          <p:cNvPr id="7" name="Content Placeholder 2"/>
          <p:cNvSpPr>
            <a:spLocks noGrp="1"/>
          </p:cNvSpPr>
          <p:nvPr>
            <p:ph idx="1"/>
          </p:nvPr>
        </p:nvSpPr>
        <p:spPr>
          <a:xfrm>
            <a:off x="457200" y="1066800"/>
            <a:ext cx="8305800" cy="1295400"/>
          </a:xfrm>
        </p:spPr>
        <p:txBody>
          <a:bodyPr>
            <a:noAutofit/>
          </a:bodyPr>
          <a:lstStyle/>
          <a:p>
            <a:pPr marL="0" indent="0">
              <a:buFont typeface="Wingdings" pitchFamily="2" charset="2"/>
              <a:buNone/>
              <a:defRPr/>
            </a:pPr>
            <a:r>
              <a:rPr lang="en-US" dirty="0">
                <a:solidFill>
                  <a:srgbClr val="000066"/>
                </a:solidFill>
              </a:rPr>
              <a:t>When this screen comes up you have the option to type in </a:t>
            </a:r>
            <a:r>
              <a:rPr lang="en-US" b="1" dirty="0">
                <a:solidFill>
                  <a:srgbClr val="000066"/>
                </a:solidFill>
              </a:rPr>
              <a:t>commands</a:t>
            </a:r>
            <a:r>
              <a:rPr lang="en-US" dirty="0">
                <a:solidFill>
                  <a:srgbClr val="000066"/>
                </a:solidFill>
              </a:rPr>
              <a:t>, </a:t>
            </a:r>
            <a:r>
              <a:rPr lang="en-US" b="1" dirty="0">
                <a:solidFill>
                  <a:srgbClr val="000066"/>
                </a:solidFill>
              </a:rPr>
              <a:t>screens</a:t>
            </a:r>
            <a:r>
              <a:rPr lang="en-US" dirty="0">
                <a:solidFill>
                  <a:srgbClr val="000066"/>
                </a:solidFill>
              </a:rPr>
              <a:t>, and </a:t>
            </a:r>
            <a:r>
              <a:rPr lang="en-US" b="1" dirty="0">
                <a:solidFill>
                  <a:srgbClr val="000066"/>
                </a:solidFill>
              </a:rPr>
              <a:t>captions </a:t>
            </a:r>
            <a:r>
              <a:rPr lang="en-US" dirty="0">
                <a:solidFill>
                  <a:srgbClr val="000066"/>
                </a:solidFill>
              </a:rPr>
              <a:t>at the top, as well </a:t>
            </a:r>
            <a:r>
              <a:rPr lang="en-US" dirty="0" smtClean="0">
                <a:solidFill>
                  <a:srgbClr val="000066"/>
                </a:solidFill>
              </a:rPr>
              <a:t>as, </a:t>
            </a:r>
            <a:r>
              <a:rPr lang="en-US" dirty="0">
                <a:solidFill>
                  <a:srgbClr val="000066"/>
                </a:solidFill>
              </a:rPr>
              <a:t>the macro </a:t>
            </a:r>
            <a:r>
              <a:rPr lang="en-US" dirty="0" smtClean="0">
                <a:solidFill>
                  <a:srgbClr val="000066"/>
                </a:solidFill>
              </a:rPr>
              <a:t>field underneath</a:t>
            </a:r>
            <a:r>
              <a:rPr lang="en-US" dirty="0"/>
              <a:t>. </a:t>
            </a:r>
          </a:p>
        </p:txBody>
      </p:sp>
      <p:grpSp>
        <p:nvGrpSpPr>
          <p:cNvPr id="8" name="Group 7" descr="Command, Screen, Caption, and Macro entries are highlighted for demonstation. " title="Screenshot of options for configuring buttons. "/>
          <p:cNvGrpSpPr/>
          <p:nvPr/>
        </p:nvGrpSpPr>
        <p:grpSpPr>
          <a:xfrm>
            <a:off x="1676400" y="2209800"/>
            <a:ext cx="5353050" cy="4314825"/>
            <a:chOff x="609600" y="2057400"/>
            <a:chExt cx="5353050" cy="4314825"/>
          </a:xfrm>
        </p:grpSpPr>
        <p:pic>
          <p:nvPicPr>
            <p:cNvPr id="9"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609600" y="2057400"/>
              <a:ext cx="53530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6"/>
            <p:cNvSpPr>
              <a:spLocks noChangeArrowheads="1"/>
            </p:cNvSpPr>
            <p:nvPr/>
          </p:nvSpPr>
          <p:spPr bwMode="auto">
            <a:xfrm>
              <a:off x="2122488" y="2854325"/>
              <a:ext cx="1924050" cy="533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eaLnBrk="1" hangingPunct="1">
                <a:spcBef>
                  <a:spcPct val="0"/>
                </a:spcBef>
                <a:buClrTx/>
                <a:buFontTx/>
                <a:buNone/>
              </a:pPr>
              <a:endParaRPr lang="en-US" altLang="en-US">
                <a:solidFill>
                  <a:schemeClr val="tx1"/>
                </a:solidFill>
              </a:endParaRPr>
            </a:p>
          </p:txBody>
        </p:sp>
        <p:sp>
          <p:nvSpPr>
            <p:cNvPr id="11" name="Oval 6"/>
            <p:cNvSpPr>
              <a:spLocks noChangeArrowheads="1"/>
            </p:cNvSpPr>
            <p:nvPr/>
          </p:nvSpPr>
          <p:spPr bwMode="auto">
            <a:xfrm>
              <a:off x="1524000" y="3422650"/>
              <a:ext cx="1628775" cy="44767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eaLnBrk="1" hangingPunct="1">
                <a:spcBef>
                  <a:spcPct val="0"/>
                </a:spcBef>
                <a:buClrTx/>
                <a:buFontTx/>
                <a:buNone/>
              </a:pPr>
              <a:endParaRPr lang="en-US" altLang="en-US">
                <a:solidFill>
                  <a:schemeClr val="tx1"/>
                </a:solidFill>
              </a:endParaRPr>
            </a:p>
          </p:txBody>
        </p:sp>
      </p:grpSp>
    </p:spTree>
    <p:extLst>
      <p:ext uri="{BB962C8B-B14F-4D97-AF65-F5344CB8AC3E}">
        <p14:creationId xmlns:p14="http://schemas.microsoft.com/office/powerpoint/2010/main" val="1193924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Content Placeholder 2"/>
          <p:cNvSpPr>
            <a:spLocks noGrp="1"/>
          </p:cNvSpPr>
          <p:nvPr>
            <p:ph idx="1"/>
          </p:nvPr>
        </p:nvSpPr>
        <p:spPr>
          <a:xfrm>
            <a:off x="228600" y="1219200"/>
            <a:ext cx="8686800" cy="5257800"/>
          </a:xfrm>
        </p:spPr>
        <p:txBody>
          <a:bodyPr>
            <a:noAutofit/>
          </a:bodyPr>
          <a:lstStyle/>
          <a:p>
            <a:pPr>
              <a:defRPr/>
            </a:pPr>
            <a:r>
              <a:rPr lang="en-US" b="1" dirty="0">
                <a:solidFill>
                  <a:srgbClr val="000066"/>
                </a:solidFill>
              </a:rPr>
              <a:t>CADJ</a:t>
            </a:r>
            <a:r>
              <a:rPr lang="en-US" dirty="0">
                <a:solidFill>
                  <a:srgbClr val="000066"/>
                </a:solidFill>
              </a:rPr>
              <a:t> – </a:t>
            </a:r>
            <a:r>
              <a:rPr lang="en-US" b="1" u="sng" dirty="0">
                <a:solidFill>
                  <a:srgbClr val="000066"/>
                </a:solidFill>
              </a:rPr>
              <a:t>C</a:t>
            </a:r>
            <a:r>
              <a:rPr lang="en-US" dirty="0">
                <a:solidFill>
                  <a:srgbClr val="000066"/>
                </a:solidFill>
              </a:rPr>
              <a:t>laim </a:t>
            </a:r>
            <a:r>
              <a:rPr lang="en-US" b="1" u="sng" dirty="0">
                <a:solidFill>
                  <a:srgbClr val="000066"/>
                </a:solidFill>
              </a:rPr>
              <a:t>adj</a:t>
            </a:r>
            <a:r>
              <a:rPr lang="en-US" dirty="0">
                <a:solidFill>
                  <a:srgbClr val="000066"/>
                </a:solidFill>
              </a:rPr>
              <a:t>udication, Sets up an </a:t>
            </a:r>
            <a:r>
              <a:rPr lang="en-US" dirty="0" smtClean="0">
                <a:solidFill>
                  <a:srgbClr val="000066"/>
                </a:solidFill>
              </a:rPr>
              <a:t>end product </a:t>
            </a:r>
            <a:r>
              <a:rPr lang="en-US" dirty="0">
                <a:solidFill>
                  <a:srgbClr val="000066"/>
                </a:solidFill>
              </a:rPr>
              <a:t>to Adjudicate (work), or gives you access to one currently set up to be </a:t>
            </a:r>
            <a:r>
              <a:rPr lang="en-US" dirty="0" smtClean="0">
                <a:solidFill>
                  <a:srgbClr val="000066"/>
                </a:solidFill>
              </a:rPr>
              <a:t>worked</a:t>
            </a:r>
            <a:r>
              <a:rPr lang="en-US" b="1" dirty="0" smtClean="0">
                <a:solidFill>
                  <a:srgbClr val="000066"/>
                </a:solidFill>
              </a:rPr>
              <a:t> </a:t>
            </a:r>
            <a:endParaRPr lang="en-US" dirty="0">
              <a:solidFill>
                <a:srgbClr val="000066"/>
              </a:solidFill>
            </a:endParaRPr>
          </a:p>
          <a:p>
            <a:pPr lvl="1">
              <a:defRPr/>
            </a:pPr>
            <a:r>
              <a:rPr lang="en-US" b="1" dirty="0">
                <a:solidFill>
                  <a:srgbClr val="000066"/>
                </a:solidFill>
              </a:rPr>
              <a:t>GAD </a:t>
            </a:r>
            <a:r>
              <a:rPr lang="en-US" dirty="0">
                <a:solidFill>
                  <a:srgbClr val="000066"/>
                </a:solidFill>
              </a:rPr>
              <a:t>– </a:t>
            </a:r>
            <a:r>
              <a:rPr lang="en-US" b="1" u="sng" dirty="0">
                <a:solidFill>
                  <a:srgbClr val="000066"/>
                </a:solidFill>
              </a:rPr>
              <a:t>G</a:t>
            </a:r>
            <a:r>
              <a:rPr lang="en-US" dirty="0">
                <a:solidFill>
                  <a:srgbClr val="000066"/>
                </a:solidFill>
              </a:rPr>
              <a:t>enerate </a:t>
            </a:r>
            <a:r>
              <a:rPr lang="en-US" b="1" u="sng" dirty="0">
                <a:solidFill>
                  <a:srgbClr val="000066"/>
                </a:solidFill>
              </a:rPr>
              <a:t>a</a:t>
            </a:r>
            <a:r>
              <a:rPr lang="en-US" dirty="0">
                <a:solidFill>
                  <a:srgbClr val="000066"/>
                </a:solidFill>
              </a:rPr>
              <a:t>nd </a:t>
            </a:r>
            <a:r>
              <a:rPr lang="en-US" b="1" u="sng" dirty="0" smtClean="0">
                <a:solidFill>
                  <a:srgbClr val="000066"/>
                </a:solidFill>
              </a:rPr>
              <a:t>d</a:t>
            </a:r>
            <a:r>
              <a:rPr lang="en-US" dirty="0" smtClean="0">
                <a:solidFill>
                  <a:srgbClr val="000066"/>
                </a:solidFill>
              </a:rPr>
              <a:t>isplay</a:t>
            </a:r>
            <a:endParaRPr lang="en-US" dirty="0">
              <a:solidFill>
                <a:srgbClr val="000066"/>
              </a:solidFill>
            </a:endParaRPr>
          </a:p>
          <a:p>
            <a:pPr lvl="1">
              <a:defRPr/>
            </a:pPr>
            <a:r>
              <a:rPr lang="en-US" b="1" dirty="0">
                <a:solidFill>
                  <a:srgbClr val="000066"/>
                </a:solidFill>
              </a:rPr>
              <a:t>GAP </a:t>
            </a:r>
            <a:r>
              <a:rPr lang="en-US" dirty="0">
                <a:solidFill>
                  <a:srgbClr val="000066"/>
                </a:solidFill>
              </a:rPr>
              <a:t>– </a:t>
            </a:r>
            <a:r>
              <a:rPr lang="en-US" b="1" u="sng" dirty="0">
                <a:solidFill>
                  <a:srgbClr val="000066"/>
                </a:solidFill>
              </a:rPr>
              <a:t>G</a:t>
            </a:r>
            <a:r>
              <a:rPr lang="en-US" dirty="0">
                <a:solidFill>
                  <a:srgbClr val="000066"/>
                </a:solidFill>
              </a:rPr>
              <a:t>enerate </a:t>
            </a:r>
            <a:r>
              <a:rPr lang="en-US" b="1" u="sng" dirty="0">
                <a:solidFill>
                  <a:srgbClr val="000066"/>
                </a:solidFill>
              </a:rPr>
              <a:t>a</a:t>
            </a:r>
            <a:r>
              <a:rPr lang="en-US" dirty="0">
                <a:solidFill>
                  <a:srgbClr val="000066"/>
                </a:solidFill>
              </a:rPr>
              <a:t>nd </a:t>
            </a:r>
            <a:r>
              <a:rPr lang="en-US" b="1" u="sng" dirty="0" smtClean="0">
                <a:solidFill>
                  <a:srgbClr val="000066"/>
                </a:solidFill>
              </a:rPr>
              <a:t>p</a:t>
            </a:r>
            <a:r>
              <a:rPr lang="en-US" dirty="0" smtClean="0">
                <a:solidFill>
                  <a:srgbClr val="000066"/>
                </a:solidFill>
              </a:rPr>
              <a:t>rint</a:t>
            </a:r>
          </a:p>
          <a:p>
            <a:pPr lvl="1">
              <a:defRPr/>
            </a:pPr>
            <a:r>
              <a:rPr lang="en-US" b="1" dirty="0" smtClean="0">
                <a:solidFill>
                  <a:srgbClr val="000066"/>
                </a:solidFill>
              </a:rPr>
              <a:t>UPD </a:t>
            </a:r>
            <a:r>
              <a:rPr lang="en-US" dirty="0" smtClean="0">
                <a:solidFill>
                  <a:srgbClr val="000066"/>
                </a:solidFill>
              </a:rPr>
              <a:t>– </a:t>
            </a:r>
            <a:r>
              <a:rPr lang="en-US" b="1" u="sng" dirty="0" smtClean="0">
                <a:solidFill>
                  <a:srgbClr val="000066"/>
                </a:solidFill>
              </a:rPr>
              <a:t>Upd</a:t>
            </a:r>
            <a:r>
              <a:rPr lang="en-US" dirty="0" smtClean="0">
                <a:solidFill>
                  <a:srgbClr val="000066"/>
                </a:solidFill>
              </a:rPr>
              <a:t>ate</a:t>
            </a:r>
            <a:endParaRPr lang="en-US" dirty="0">
              <a:solidFill>
                <a:srgbClr val="000066"/>
              </a:solidFill>
            </a:endParaRPr>
          </a:p>
          <a:p>
            <a:pPr>
              <a:lnSpc>
                <a:spcPct val="150000"/>
              </a:lnSpc>
              <a:defRPr/>
            </a:pPr>
            <a:r>
              <a:rPr lang="en-US" b="1" dirty="0" smtClean="0">
                <a:solidFill>
                  <a:srgbClr val="000066"/>
                </a:solidFill>
              </a:rPr>
              <a:t>STOP</a:t>
            </a:r>
            <a:r>
              <a:rPr lang="en-US" dirty="0" smtClean="0">
                <a:solidFill>
                  <a:srgbClr val="000066"/>
                </a:solidFill>
              </a:rPr>
              <a:t> </a:t>
            </a:r>
            <a:r>
              <a:rPr lang="en-US" dirty="0">
                <a:solidFill>
                  <a:srgbClr val="000066"/>
                </a:solidFill>
              </a:rPr>
              <a:t>- </a:t>
            </a:r>
            <a:r>
              <a:rPr lang="en-US" b="1" u="sng" dirty="0">
                <a:solidFill>
                  <a:srgbClr val="000066"/>
                </a:solidFill>
              </a:rPr>
              <a:t>Stop</a:t>
            </a:r>
            <a:r>
              <a:rPr lang="en-US" dirty="0">
                <a:solidFill>
                  <a:srgbClr val="000066"/>
                </a:solidFill>
              </a:rPr>
              <a:t>s/terminates an award.  No further payments will be </a:t>
            </a:r>
            <a:r>
              <a:rPr lang="en-US" dirty="0" smtClean="0">
                <a:solidFill>
                  <a:srgbClr val="000066"/>
                </a:solidFill>
              </a:rPr>
              <a:t>sent</a:t>
            </a:r>
            <a:endParaRPr lang="en-US" dirty="0">
              <a:solidFill>
                <a:srgbClr val="000066"/>
              </a:solidFill>
            </a:endParaRPr>
          </a:p>
          <a:p>
            <a:pPr>
              <a:lnSpc>
                <a:spcPct val="150000"/>
              </a:lnSpc>
              <a:defRPr/>
            </a:pPr>
            <a:r>
              <a:rPr lang="en-US" b="1" dirty="0">
                <a:solidFill>
                  <a:srgbClr val="000066"/>
                </a:solidFill>
              </a:rPr>
              <a:t>CAUT</a:t>
            </a:r>
            <a:r>
              <a:rPr lang="en-US" dirty="0">
                <a:solidFill>
                  <a:srgbClr val="000066"/>
                </a:solidFill>
              </a:rPr>
              <a:t> </a:t>
            </a:r>
            <a:r>
              <a:rPr lang="en-US" dirty="0" smtClean="0">
                <a:solidFill>
                  <a:srgbClr val="000066"/>
                </a:solidFill>
              </a:rPr>
              <a:t>– </a:t>
            </a:r>
            <a:r>
              <a:rPr lang="en-US" b="1" u="sng" dirty="0">
                <a:solidFill>
                  <a:srgbClr val="000066"/>
                </a:solidFill>
              </a:rPr>
              <a:t>C</a:t>
            </a:r>
            <a:r>
              <a:rPr lang="en-US" dirty="0">
                <a:solidFill>
                  <a:srgbClr val="000066"/>
                </a:solidFill>
              </a:rPr>
              <a:t>laim </a:t>
            </a:r>
            <a:r>
              <a:rPr lang="en-US" b="1" u="sng" dirty="0" smtClean="0">
                <a:solidFill>
                  <a:srgbClr val="000066"/>
                </a:solidFill>
              </a:rPr>
              <a:t>aut</a:t>
            </a:r>
            <a:r>
              <a:rPr lang="en-US" dirty="0" smtClean="0">
                <a:solidFill>
                  <a:srgbClr val="000066"/>
                </a:solidFill>
              </a:rPr>
              <a:t>horization</a:t>
            </a:r>
            <a:endParaRPr lang="en-US" dirty="0">
              <a:solidFill>
                <a:srgbClr val="000066"/>
              </a:solidFill>
            </a:endParaRPr>
          </a:p>
          <a:p>
            <a:pPr>
              <a:defRPr/>
            </a:pPr>
            <a:r>
              <a:rPr lang="en-US" b="1" dirty="0">
                <a:solidFill>
                  <a:srgbClr val="000066"/>
                </a:solidFill>
              </a:rPr>
              <a:t>CERT</a:t>
            </a:r>
            <a:r>
              <a:rPr lang="en-US" dirty="0">
                <a:solidFill>
                  <a:srgbClr val="000066"/>
                </a:solidFill>
              </a:rPr>
              <a:t> - Used to </a:t>
            </a:r>
            <a:r>
              <a:rPr lang="en-US" b="1" u="sng" dirty="0">
                <a:solidFill>
                  <a:srgbClr val="000066"/>
                </a:solidFill>
              </a:rPr>
              <a:t>cert</a:t>
            </a:r>
            <a:r>
              <a:rPr lang="en-US" dirty="0">
                <a:solidFill>
                  <a:srgbClr val="000066"/>
                </a:solidFill>
              </a:rPr>
              <a:t>ify attendance (issue payment</a:t>
            </a:r>
            <a:r>
              <a:rPr lang="en-US" dirty="0" smtClean="0">
                <a:solidFill>
                  <a:srgbClr val="000066"/>
                </a:solidFill>
              </a:rPr>
              <a:t>), </a:t>
            </a:r>
            <a:r>
              <a:rPr lang="en-US" dirty="0">
                <a:solidFill>
                  <a:srgbClr val="000066"/>
                </a:solidFill>
              </a:rPr>
              <a:t>without processing an </a:t>
            </a:r>
            <a:r>
              <a:rPr lang="en-US" dirty="0" smtClean="0">
                <a:solidFill>
                  <a:srgbClr val="000066"/>
                </a:solidFill>
              </a:rPr>
              <a:t>award</a:t>
            </a:r>
            <a:endParaRPr lang="en-US" dirty="0">
              <a:solidFill>
                <a:srgbClr val="000066"/>
              </a:solidFill>
            </a:endParaRPr>
          </a:p>
          <a:p>
            <a:pPr marL="0" indent="0">
              <a:buFont typeface="Wingdings" pitchFamily="2" charset="2"/>
              <a:buNone/>
              <a:defRPr/>
            </a:pPr>
            <a:endParaRPr lang="en-US" dirty="0"/>
          </a:p>
        </p:txBody>
      </p:sp>
      <p:sp>
        <p:nvSpPr>
          <p:cNvPr id="7" name="Title 1"/>
          <p:cNvSpPr>
            <a:spLocks noGrp="1"/>
          </p:cNvSpPr>
          <p:nvPr>
            <p:ph type="title"/>
          </p:nvPr>
        </p:nvSpPr>
        <p:spPr/>
        <p:txBody>
          <a:bodyPr>
            <a:normAutofit fontScale="90000"/>
          </a:bodyPr>
          <a:lstStyle/>
          <a:p>
            <a:pPr>
              <a:defRPr/>
            </a:pPr>
            <a:r>
              <a:rPr lang="en-US" sz="4000" b="0" dirty="0" smtClean="0"/>
              <a:t>BDN Commands</a:t>
            </a:r>
            <a:br>
              <a:rPr lang="en-US" sz="4000" b="0" dirty="0" smtClean="0"/>
            </a:br>
            <a:r>
              <a:rPr lang="en-US" sz="3100" b="0" dirty="0" smtClean="0"/>
              <a:t>Adjudication Commands</a:t>
            </a:r>
            <a:endParaRPr lang="en-US" sz="3100" b="0" dirty="0"/>
          </a:p>
        </p:txBody>
      </p:sp>
    </p:spTree>
    <p:extLst>
      <p:ext uri="{BB962C8B-B14F-4D97-AF65-F5344CB8AC3E}">
        <p14:creationId xmlns:p14="http://schemas.microsoft.com/office/powerpoint/2010/main" val="11125541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1219200"/>
          </a:xfrm>
        </p:spPr>
        <p:txBody>
          <a:bodyPr/>
          <a:lstStyle/>
          <a:p>
            <a:pPr marL="0" indent="0">
              <a:buNone/>
            </a:pPr>
            <a:r>
              <a:rPr lang="en-US" dirty="0" smtClean="0">
                <a:solidFill>
                  <a:srgbClr val="000066"/>
                </a:solidFill>
              </a:rPr>
              <a:t>The </a:t>
            </a:r>
            <a:r>
              <a:rPr lang="en-US" b="1" dirty="0">
                <a:solidFill>
                  <a:srgbClr val="000066"/>
                </a:solidFill>
              </a:rPr>
              <a:t>C</a:t>
            </a:r>
            <a:r>
              <a:rPr lang="en-US" b="1" dirty="0" smtClean="0">
                <a:solidFill>
                  <a:srgbClr val="000066"/>
                </a:solidFill>
              </a:rPr>
              <a:t>ommand</a:t>
            </a:r>
            <a:r>
              <a:rPr lang="en-US" dirty="0" smtClean="0">
                <a:solidFill>
                  <a:srgbClr val="000066"/>
                </a:solidFill>
              </a:rPr>
              <a:t> </a:t>
            </a:r>
            <a:r>
              <a:rPr lang="en-US" dirty="0">
                <a:solidFill>
                  <a:srgbClr val="000066"/>
                </a:solidFill>
              </a:rPr>
              <a:t>box is for the command you want </a:t>
            </a:r>
            <a:r>
              <a:rPr lang="en-US" dirty="0" smtClean="0">
                <a:solidFill>
                  <a:srgbClr val="000066"/>
                </a:solidFill>
              </a:rPr>
              <a:t>the </a:t>
            </a:r>
            <a:r>
              <a:rPr lang="en-US" dirty="0">
                <a:solidFill>
                  <a:srgbClr val="000066"/>
                </a:solidFill>
              </a:rPr>
              <a:t>button to perform. Examples include: SINQ,MINQ,CADJ, etc…</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70</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grpSp>
        <p:nvGrpSpPr>
          <p:cNvPr id="6" name="Group 5" descr="Command option highlighted demonstrating the MINQ command being entered. " title="Screen capture of configure button screen. "/>
          <p:cNvGrpSpPr/>
          <p:nvPr/>
        </p:nvGrpSpPr>
        <p:grpSpPr>
          <a:xfrm>
            <a:off x="1510311" y="2302997"/>
            <a:ext cx="5042889" cy="4097804"/>
            <a:chOff x="609600" y="2057400"/>
            <a:chExt cx="5353050" cy="4314825"/>
          </a:xfrm>
        </p:grpSpPr>
        <p:pic>
          <p:nvPicPr>
            <p:cNvPr id="7"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9000"/>
                      </a14:imgEffect>
                    </a14:imgLayer>
                  </a14:imgProps>
                </a:ext>
                <a:ext uri="{28A0092B-C50C-407E-A947-70E740481C1C}">
                  <a14:useLocalDpi xmlns:a14="http://schemas.microsoft.com/office/drawing/2010/main" val="0"/>
                </a:ext>
              </a:extLst>
            </a:blip>
            <a:srcRect/>
            <a:stretch>
              <a:fillRect/>
            </a:stretch>
          </p:blipFill>
          <p:spPr bwMode="auto">
            <a:xfrm>
              <a:off x="609600" y="2057400"/>
              <a:ext cx="53530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6"/>
            <p:cNvSpPr>
              <a:spLocks noChangeArrowheads="1"/>
            </p:cNvSpPr>
            <p:nvPr/>
          </p:nvSpPr>
          <p:spPr bwMode="auto">
            <a:xfrm>
              <a:off x="1766290" y="2854325"/>
              <a:ext cx="1219200" cy="2667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eaLnBrk="1" hangingPunct="1">
                <a:spcBef>
                  <a:spcPct val="0"/>
                </a:spcBef>
                <a:buClrTx/>
                <a:buFontTx/>
                <a:buNone/>
              </a:pPr>
              <a:endParaRPr lang="en-US" altLang="en-US">
                <a:solidFill>
                  <a:schemeClr val="tx1"/>
                </a:solidFill>
              </a:endParaRPr>
            </a:p>
          </p:txBody>
        </p:sp>
      </p:grpSp>
      <p:sp>
        <p:nvSpPr>
          <p:cNvPr id="10" name="Title 1"/>
          <p:cNvSpPr>
            <a:spLocks noGrp="1"/>
          </p:cNvSpPr>
          <p:nvPr>
            <p:ph type="title"/>
          </p:nvPr>
        </p:nvSpPr>
        <p:spPr/>
        <p:txBody>
          <a:bodyPr>
            <a:normAutofit/>
          </a:bodyPr>
          <a:lstStyle/>
          <a:p>
            <a:r>
              <a:rPr lang="en-US" dirty="0" smtClean="0"/>
              <a:t>Creating and Adjusting </a:t>
            </a:r>
            <a:br>
              <a:rPr lang="en-US" dirty="0" smtClean="0"/>
            </a:br>
            <a:r>
              <a:rPr lang="en-US" dirty="0" smtClean="0"/>
              <a:t>BDNSHELL Buttons</a:t>
            </a:r>
            <a:endParaRPr lang="en-US" dirty="0"/>
          </a:p>
        </p:txBody>
      </p:sp>
    </p:spTree>
    <p:extLst>
      <p:ext uri="{BB962C8B-B14F-4D97-AF65-F5344CB8AC3E}">
        <p14:creationId xmlns:p14="http://schemas.microsoft.com/office/powerpoint/2010/main" val="27285775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1371600"/>
          </a:xfrm>
        </p:spPr>
        <p:txBody>
          <a:bodyPr/>
          <a:lstStyle/>
          <a:p>
            <a:r>
              <a:rPr lang="en-US" dirty="0">
                <a:solidFill>
                  <a:srgbClr val="000066"/>
                </a:solidFill>
              </a:rPr>
              <a:t>The</a:t>
            </a:r>
            <a:r>
              <a:rPr lang="en-US" b="1" dirty="0">
                <a:solidFill>
                  <a:srgbClr val="000066"/>
                </a:solidFill>
              </a:rPr>
              <a:t> Screen</a:t>
            </a:r>
            <a:r>
              <a:rPr lang="en-US" dirty="0">
                <a:solidFill>
                  <a:srgbClr val="000066"/>
                </a:solidFill>
              </a:rPr>
              <a:t> box is for the specific screen you want the button to take you to when the command is performed. Examples include: LOC, 30D, M21, etc…</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71</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dirty="0" smtClean="0"/>
              <a:t>Creating and Adjusting </a:t>
            </a:r>
            <a:br>
              <a:rPr lang="en-US" dirty="0" smtClean="0"/>
            </a:br>
            <a:r>
              <a:rPr lang="en-US" dirty="0" smtClean="0"/>
              <a:t>BDNSHELL Buttons</a:t>
            </a:r>
            <a:endParaRPr lang="en-US" dirty="0"/>
          </a:p>
        </p:txBody>
      </p:sp>
      <p:grpSp>
        <p:nvGrpSpPr>
          <p:cNvPr id="7" name="Group 6" descr="Screen option highlighted, demonstrating M22 being entered. " title="Screenshot of Configure Button screen."/>
          <p:cNvGrpSpPr/>
          <p:nvPr/>
        </p:nvGrpSpPr>
        <p:grpSpPr>
          <a:xfrm>
            <a:off x="1764254" y="2362199"/>
            <a:ext cx="5105400" cy="4001845"/>
            <a:chOff x="609600" y="2057399"/>
            <a:chExt cx="5353050" cy="4314825"/>
          </a:xfrm>
        </p:grpSpPr>
        <p:pic>
          <p:nvPicPr>
            <p:cNvPr id="8"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4000"/>
                      </a14:imgEffect>
                    </a14:imgLayer>
                  </a14:imgProps>
                </a:ext>
                <a:ext uri="{28A0092B-C50C-407E-A947-70E740481C1C}">
                  <a14:useLocalDpi xmlns:a14="http://schemas.microsoft.com/office/drawing/2010/main" val="0"/>
                </a:ext>
              </a:extLst>
            </a:blip>
            <a:srcRect/>
            <a:stretch>
              <a:fillRect/>
            </a:stretch>
          </p:blipFill>
          <p:spPr bwMode="auto">
            <a:xfrm>
              <a:off x="609600" y="2057399"/>
              <a:ext cx="53530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6"/>
            <p:cNvSpPr>
              <a:spLocks noChangeArrowheads="1"/>
            </p:cNvSpPr>
            <p:nvPr/>
          </p:nvSpPr>
          <p:spPr bwMode="auto">
            <a:xfrm>
              <a:off x="1715930" y="3043314"/>
              <a:ext cx="1278340" cy="34441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eaLnBrk="1" hangingPunct="1">
                <a:spcBef>
                  <a:spcPct val="0"/>
                </a:spcBef>
                <a:buClrTx/>
                <a:buFontTx/>
                <a:buNone/>
              </a:pPr>
              <a:endParaRPr lang="en-US" altLang="en-US">
                <a:solidFill>
                  <a:schemeClr val="tx1"/>
                </a:solidFill>
              </a:endParaRPr>
            </a:p>
          </p:txBody>
        </p:sp>
      </p:grpSp>
    </p:spTree>
    <p:extLst>
      <p:ext uri="{BB962C8B-B14F-4D97-AF65-F5344CB8AC3E}">
        <p14:creationId xmlns:p14="http://schemas.microsoft.com/office/powerpoint/2010/main" val="11301307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838200"/>
          </a:xfrm>
        </p:spPr>
        <p:txBody>
          <a:bodyPr/>
          <a:lstStyle/>
          <a:p>
            <a:pPr>
              <a:defRPr/>
            </a:pPr>
            <a:r>
              <a:rPr lang="en-US" dirty="0">
                <a:solidFill>
                  <a:srgbClr val="000066"/>
                </a:solidFill>
              </a:rPr>
              <a:t>The </a:t>
            </a:r>
            <a:r>
              <a:rPr lang="en-US" b="1" dirty="0">
                <a:solidFill>
                  <a:srgbClr val="000066"/>
                </a:solidFill>
              </a:rPr>
              <a:t>Caption</a:t>
            </a:r>
            <a:r>
              <a:rPr lang="en-US" dirty="0">
                <a:solidFill>
                  <a:srgbClr val="000066"/>
                </a:solidFill>
              </a:rPr>
              <a:t> box is for the label or name you want this button to display.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72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11" name="Title 1"/>
          <p:cNvSpPr>
            <a:spLocks noGrp="1"/>
          </p:cNvSpPr>
          <p:nvPr>
            <p:ph type="title"/>
          </p:nvPr>
        </p:nvSpPr>
        <p:spPr/>
        <p:txBody>
          <a:bodyPr>
            <a:normAutofit/>
          </a:bodyPr>
          <a:lstStyle/>
          <a:p>
            <a:r>
              <a:rPr lang="en-US" dirty="0" smtClean="0"/>
              <a:t>Creating and Adjusting </a:t>
            </a:r>
            <a:br>
              <a:rPr lang="en-US" dirty="0" smtClean="0"/>
            </a:br>
            <a:r>
              <a:rPr lang="en-US" dirty="0" smtClean="0"/>
              <a:t>BDNSHELL Buttons</a:t>
            </a:r>
            <a:endParaRPr lang="en-US" dirty="0"/>
          </a:p>
        </p:txBody>
      </p:sp>
      <p:pic>
        <p:nvPicPr>
          <p:cNvPr id="1026" name="Picture 2" descr="Example of M22 button." title="Screenshot of options for configuring buttons.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2000"/>
                    </a14:imgEffect>
                  </a14:imgLayer>
                </a14:imgProps>
              </a:ext>
              <a:ext uri="{28A0092B-C50C-407E-A947-70E740481C1C}">
                <a14:useLocalDpi xmlns:a14="http://schemas.microsoft.com/office/drawing/2010/main" val="0"/>
              </a:ext>
            </a:extLst>
          </a:blip>
          <a:srcRect/>
          <a:stretch>
            <a:fillRect/>
          </a:stretch>
        </p:blipFill>
        <p:spPr bwMode="auto">
          <a:xfrm>
            <a:off x="1447800" y="2209800"/>
            <a:ext cx="5377362"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4659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914400"/>
          </a:xfrm>
        </p:spPr>
        <p:txBody>
          <a:bodyPr/>
          <a:lstStyle/>
          <a:p>
            <a:pPr marL="0" indent="0">
              <a:buNone/>
            </a:pPr>
            <a:r>
              <a:rPr lang="en-US" dirty="0">
                <a:solidFill>
                  <a:srgbClr val="000066"/>
                </a:solidFill>
              </a:rPr>
              <a:t>The </a:t>
            </a:r>
            <a:r>
              <a:rPr lang="en-US" b="1" dirty="0">
                <a:solidFill>
                  <a:srgbClr val="000066"/>
                </a:solidFill>
              </a:rPr>
              <a:t>Macro</a:t>
            </a:r>
            <a:r>
              <a:rPr lang="en-US" dirty="0">
                <a:solidFill>
                  <a:srgbClr val="000066"/>
                </a:solidFill>
              </a:rPr>
              <a:t> box is for the other fields you may need this button to fill. Examples: Benefit, End Product, Payee, etc…</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73</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a:bodyPr>
          <a:lstStyle/>
          <a:p>
            <a:r>
              <a:rPr lang="en-US" dirty="0" smtClean="0"/>
              <a:t>Creating and Adjusting </a:t>
            </a:r>
            <a:br>
              <a:rPr lang="en-US" dirty="0" smtClean="0"/>
            </a:br>
            <a:r>
              <a:rPr lang="en-US" dirty="0" smtClean="0"/>
              <a:t>BDNSHELL Buttons</a:t>
            </a:r>
            <a:endParaRPr lang="en-US" dirty="0"/>
          </a:p>
        </p:txBody>
      </p:sp>
      <p:grpSp>
        <p:nvGrpSpPr>
          <p:cNvPr id="7" name="Group 6" descr="Macro option highlighted, demonstrating Setfield payee#=00 and Setfield benefit =ch30 being entered on seperate lines. " title="Screenshot of configure button screen "/>
          <p:cNvGrpSpPr/>
          <p:nvPr/>
        </p:nvGrpSpPr>
        <p:grpSpPr>
          <a:xfrm>
            <a:off x="1600200" y="2286000"/>
            <a:ext cx="5257800" cy="4114801"/>
            <a:chOff x="609600" y="2057400"/>
            <a:chExt cx="5353050" cy="4314825"/>
          </a:xfrm>
        </p:grpSpPr>
        <p:pic>
          <p:nvPicPr>
            <p:cNvPr id="8"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609600" y="2057400"/>
              <a:ext cx="53530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6"/>
            <p:cNvSpPr>
              <a:spLocks noChangeArrowheads="1"/>
            </p:cNvSpPr>
            <p:nvPr/>
          </p:nvSpPr>
          <p:spPr bwMode="auto">
            <a:xfrm>
              <a:off x="1524000" y="3422650"/>
              <a:ext cx="1628775" cy="44767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eaLnBrk="1" hangingPunct="1">
                <a:spcBef>
                  <a:spcPct val="0"/>
                </a:spcBef>
                <a:buClrTx/>
                <a:buFontTx/>
                <a:buNone/>
              </a:pPr>
              <a:endParaRPr lang="en-US" altLang="en-US">
                <a:solidFill>
                  <a:schemeClr val="tx1"/>
                </a:solidFill>
              </a:endParaRPr>
            </a:p>
          </p:txBody>
        </p:sp>
      </p:grpSp>
    </p:spTree>
    <p:extLst>
      <p:ext uri="{BB962C8B-B14F-4D97-AF65-F5344CB8AC3E}">
        <p14:creationId xmlns:p14="http://schemas.microsoft.com/office/powerpoint/2010/main" val="23403154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74</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fontScale="90000"/>
          </a:bodyPr>
          <a:lstStyle/>
          <a:p>
            <a:r>
              <a:rPr lang="en-US" dirty="0" smtClean="0"/>
              <a:t>Creating and Adjusting </a:t>
            </a:r>
            <a:br>
              <a:rPr lang="en-US" dirty="0" smtClean="0"/>
            </a:br>
            <a:r>
              <a:rPr lang="en-US" dirty="0" smtClean="0"/>
              <a:t>BDNSHELL Buttons</a:t>
            </a:r>
            <a:br>
              <a:rPr lang="en-US" dirty="0" smtClean="0"/>
            </a:br>
            <a:r>
              <a:rPr lang="en-US" sz="2700" dirty="0" smtClean="0"/>
              <a:t>Moving and Deleting Buttons</a:t>
            </a:r>
            <a:endParaRPr lang="en-US" sz="2700" dirty="0"/>
          </a:p>
        </p:txBody>
      </p:sp>
      <p:sp>
        <p:nvSpPr>
          <p:cNvPr id="8" name="Content Placeholder 6"/>
          <p:cNvSpPr txBox="1">
            <a:spLocks/>
          </p:cNvSpPr>
          <p:nvPr/>
        </p:nvSpPr>
        <p:spPr>
          <a:xfrm>
            <a:off x="5562600" y="1752600"/>
            <a:ext cx="3365500" cy="42195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altLang="en-US" dirty="0" smtClean="0">
                <a:solidFill>
                  <a:srgbClr val="000066"/>
                </a:solidFill>
              </a:rPr>
              <a:t>Click on the </a:t>
            </a:r>
            <a:r>
              <a:rPr lang="en-US" altLang="en-US" b="1" dirty="0" smtClean="0">
                <a:solidFill>
                  <a:srgbClr val="000066"/>
                </a:solidFill>
              </a:rPr>
              <a:t>Organize Macros</a:t>
            </a:r>
            <a:r>
              <a:rPr lang="en-US" altLang="en-US" dirty="0" smtClean="0">
                <a:solidFill>
                  <a:srgbClr val="000066"/>
                </a:solidFill>
              </a:rPr>
              <a:t> button at the top of BDNSHELL. The </a:t>
            </a:r>
            <a:r>
              <a:rPr lang="en-US" altLang="en-US" b="1" dirty="0" smtClean="0">
                <a:solidFill>
                  <a:srgbClr val="000066"/>
                </a:solidFill>
              </a:rPr>
              <a:t>Macro Organizer</a:t>
            </a:r>
            <a:r>
              <a:rPr lang="en-US" altLang="en-US" dirty="0" smtClean="0">
                <a:solidFill>
                  <a:srgbClr val="000066"/>
                </a:solidFill>
              </a:rPr>
              <a:t> screen will appear. </a:t>
            </a:r>
          </a:p>
          <a:p>
            <a:pPr marL="0" indent="0">
              <a:buFont typeface="Wingdings" pitchFamily="2" charset="2"/>
              <a:buNone/>
            </a:pPr>
            <a:endParaRPr lang="en-US" altLang="en-US" sz="3200" dirty="0" smtClean="0"/>
          </a:p>
        </p:txBody>
      </p:sp>
      <p:grpSp>
        <p:nvGrpSpPr>
          <p:cNvPr id="10" name="Group 9" descr="Organize Macros button highlighted, showing the Macro Organizer. " title="Screenshot of BDNSHELL "/>
          <p:cNvGrpSpPr/>
          <p:nvPr/>
        </p:nvGrpSpPr>
        <p:grpSpPr>
          <a:xfrm>
            <a:off x="382906" y="1676400"/>
            <a:ext cx="5029200" cy="4143375"/>
            <a:chOff x="533400" y="2209800"/>
            <a:chExt cx="5029200" cy="4143375"/>
          </a:xfrm>
        </p:grpSpPr>
        <p:pic>
          <p:nvPicPr>
            <p:cNvPr id="11"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4000"/>
                      </a14:imgEffect>
                    </a14:imgLayer>
                  </a14:imgProps>
                </a:ext>
                <a:ext uri="{28A0092B-C50C-407E-A947-70E740481C1C}">
                  <a14:useLocalDpi xmlns:a14="http://schemas.microsoft.com/office/drawing/2010/main" val="0"/>
                </a:ext>
              </a:extLst>
            </a:blip>
            <a:srcRect/>
            <a:stretch>
              <a:fillRect/>
            </a:stretch>
          </p:blipFill>
          <p:spPr bwMode="auto">
            <a:xfrm>
              <a:off x="533400" y="2209800"/>
              <a:ext cx="50292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6"/>
            <p:cNvSpPr>
              <a:spLocks noChangeArrowheads="1"/>
            </p:cNvSpPr>
            <p:nvPr/>
          </p:nvSpPr>
          <p:spPr bwMode="auto">
            <a:xfrm>
              <a:off x="3429000" y="2438400"/>
              <a:ext cx="400050" cy="381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eaLnBrk="1" hangingPunct="1">
                <a:spcBef>
                  <a:spcPct val="0"/>
                </a:spcBef>
                <a:buClrTx/>
                <a:buFontTx/>
                <a:buNone/>
              </a:pPr>
              <a:endParaRPr lang="en-US" altLang="en-US">
                <a:solidFill>
                  <a:schemeClr val="tx1"/>
                </a:solidFill>
              </a:endParaRPr>
            </a:p>
          </p:txBody>
        </p:sp>
      </p:grpSp>
    </p:spTree>
    <p:extLst>
      <p:ext uri="{BB962C8B-B14F-4D97-AF65-F5344CB8AC3E}">
        <p14:creationId xmlns:p14="http://schemas.microsoft.com/office/powerpoint/2010/main" val="3412761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75</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7" name="Title 1"/>
          <p:cNvSpPr txBox="1">
            <a:spLocks/>
          </p:cNvSpPr>
          <p:nvPr/>
        </p:nvSpPr>
        <p:spPr>
          <a:xfrm>
            <a:off x="152400" y="152400"/>
            <a:ext cx="8991600" cy="1066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a:lstStyle>
          <a:p>
            <a:endParaRPr lang="en-US" sz="2700" dirty="0">
              <a:solidFill>
                <a:schemeClr val="tx1"/>
              </a:solidFill>
            </a:endParaRPr>
          </a:p>
        </p:txBody>
      </p:sp>
      <p:sp>
        <p:nvSpPr>
          <p:cNvPr id="8" name="Title 1"/>
          <p:cNvSpPr>
            <a:spLocks noGrp="1"/>
          </p:cNvSpPr>
          <p:nvPr>
            <p:ph type="title"/>
          </p:nvPr>
        </p:nvSpPr>
        <p:spPr/>
        <p:txBody>
          <a:bodyPr>
            <a:normAutofit fontScale="90000"/>
          </a:bodyPr>
          <a:lstStyle/>
          <a:p>
            <a:r>
              <a:rPr lang="en-US" dirty="0" smtClean="0"/>
              <a:t>Creating and Adjusting </a:t>
            </a:r>
            <a:br>
              <a:rPr lang="en-US" dirty="0" smtClean="0"/>
            </a:br>
            <a:r>
              <a:rPr lang="en-US" dirty="0" smtClean="0"/>
              <a:t>BDNSHELL Buttons</a:t>
            </a:r>
            <a:br>
              <a:rPr lang="en-US" dirty="0" smtClean="0"/>
            </a:br>
            <a:r>
              <a:rPr lang="en-US" sz="2700" dirty="0" smtClean="0"/>
              <a:t>Moving and Deleting Buttons</a:t>
            </a:r>
            <a:endParaRPr lang="en-US" sz="2700" dirty="0"/>
          </a:p>
        </p:txBody>
      </p:sp>
      <p:sp>
        <p:nvSpPr>
          <p:cNvPr id="9" name="Content Placeholder 6"/>
          <p:cNvSpPr>
            <a:spLocks noGrp="1"/>
          </p:cNvSpPr>
          <p:nvPr>
            <p:ph idx="1"/>
          </p:nvPr>
        </p:nvSpPr>
        <p:spPr>
          <a:xfrm>
            <a:off x="5461299" y="1600200"/>
            <a:ext cx="3276600" cy="4525963"/>
          </a:xfrm>
        </p:spPr>
        <p:txBody>
          <a:bodyPr>
            <a:normAutofit/>
          </a:bodyPr>
          <a:lstStyle/>
          <a:p>
            <a:pPr marL="0" indent="0">
              <a:buFont typeface="Wingdings" pitchFamily="2" charset="2"/>
              <a:buNone/>
            </a:pPr>
            <a:r>
              <a:rPr lang="en-US" altLang="en-US" dirty="0" smtClean="0">
                <a:solidFill>
                  <a:srgbClr val="000066"/>
                </a:solidFill>
              </a:rPr>
              <a:t>Each row correlates with the tabs across the bottom of BDNSHELL. Row 1 is the first tab, row 2 is the second tab, and row 3 is the third tab, etc… </a:t>
            </a:r>
          </a:p>
          <a:p>
            <a:pPr marL="0" indent="0">
              <a:buFont typeface="Wingdings" pitchFamily="2" charset="2"/>
              <a:buNone/>
            </a:pPr>
            <a:endParaRPr lang="en-US" altLang="en-US" sz="3200" dirty="0" smtClean="0"/>
          </a:p>
        </p:txBody>
      </p:sp>
      <p:pic>
        <p:nvPicPr>
          <p:cNvPr id="10" name="Picture 2" descr="The first row of the Macro organizer is highlighted to demonstrate that it matches the highlighted first tab's row of buttons. " title="Screenshot of BDNSHELL/Macro Organizer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a:stretch>
            <a:fillRect/>
          </a:stretch>
        </p:blipFill>
        <p:spPr bwMode="auto">
          <a:xfrm>
            <a:off x="355899" y="1676400"/>
            <a:ext cx="51054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6421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76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fontScale="90000"/>
          </a:bodyPr>
          <a:lstStyle/>
          <a:p>
            <a:r>
              <a:rPr lang="en-US" dirty="0" smtClean="0"/>
              <a:t>Creating and Adjusting </a:t>
            </a:r>
            <a:br>
              <a:rPr lang="en-US" dirty="0" smtClean="0"/>
            </a:br>
            <a:r>
              <a:rPr lang="en-US" dirty="0" smtClean="0"/>
              <a:t>BDNSHELL Buttons</a:t>
            </a:r>
            <a:br>
              <a:rPr lang="en-US" dirty="0" smtClean="0"/>
            </a:br>
            <a:r>
              <a:rPr lang="en-US" sz="2700" dirty="0" smtClean="0"/>
              <a:t>Moving and Deleting Buttons</a:t>
            </a:r>
            <a:endParaRPr lang="en-US" sz="2700" dirty="0"/>
          </a:p>
        </p:txBody>
      </p:sp>
      <p:sp>
        <p:nvSpPr>
          <p:cNvPr id="7" name="Content Placeholder 6"/>
          <p:cNvSpPr>
            <a:spLocks noGrp="1"/>
          </p:cNvSpPr>
          <p:nvPr>
            <p:ph idx="1"/>
          </p:nvPr>
        </p:nvSpPr>
        <p:spPr>
          <a:xfrm>
            <a:off x="5638800" y="1447800"/>
            <a:ext cx="3048000" cy="4800600"/>
          </a:xfrm>
        </p:spPr>
        <p:txBody>
          <a:bodyPr>
            <a:noAutofit/>
          </a:bodyPr>
          <a:lstStyle/>
          <a:p>
            <a:pPr marL="0" indent="0">
              <a:buFont typeface="Wingdings" pitchFamily="2" charset="2"/>
              <a:buNone/>
              <a:defRPr/>
            </a:pPr>
            <a:r>
              <a:rPr lang="en-US" dirty="0">
                <a:solidFill>
                  <a:srgbClr val="000066"/>
                </a:solidFill>
              </a:rPr>
              <a:t>There are three options when rearranging these commands, </a:t>
            </a:r>
            <a:r>
              <a:rPr lang="en-US" b="1" dirty="0">
                <a:solidFill>
                  <a:srgbClr val="000066"/>
                </a:solidFill>
              </a:rPr>
              <a:t>swap</a:t>
            </a:r>
            <a:r>
              <a:rPr lang="en-US" dirty="0">
                <a:solidFill>
                  <a:srgbClr val="000066"/>
                </a:solidFill>
              </a:rPr>
              <a:t>, </a:t>
            </a:r>
            <a:r>
              <a:rPr lang="en-US" b="1" dirty="0">
                <a:solidFill>
                  <a:srgbClr val="000066"/>
                </a:solidFill>
              </a:rPr>
              <a:t>copy</a:t>
            </a:r>
            <a:r>
              <a:rPr lang="en-US" dirty="0">
                <a:solidFill>
                  <a:srgbClr val="000066"/>
                </a:solidFill>
              </a:rPr>
              <a:t>, and</a:t>
            </a:r>
            <a:r>
              <a:rPr lang="en-US" b="1" dirty="0">
                <a:solidFill>
                  <a:srgbClr val="000066"/>
                </a:solidFill>
              </a:rPr>
              <a:t> move</a:t>
            </a:r>
            <a:r>
              <a:rPr lang="en-US" dirty="0"/>
              <a:t>. </a:t>
            </a:r>
          </a:p>
          <a:p>
            <a:pPr marL="0" indent="0">
              <a:buNone/>
              <a:defRPr/>
            </a:pPr>
            <a:endParaRPr lang="en-US" dirty="0"/>
          </a:p>
          <a:p>
            <a:pPr marL="0" indent="0">
              <a:buFont typeface="Wingdings" pitchFamily="2" charset="2"/>
              <a:buNone/>
              <a:defRPr/>
            </a:pPr>
            <a:endParaRPr lang="en-US" sz="3600" dirty="0"/>
          </a:p>
        </p:txBody>
      </p:sp>
      <p:pic>
        <p:nvPicPr>
          <p:cNvPr id="8" name="Picture 2" descr="Swap, copy, and mover selections are highlighted to demonstrate their location. " title="Screenshot of BDNSHELL/Macro Organizer.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399" y="1600200"/>
            <a:ext cx="503872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1118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b="1" dirty="0">
                <a:solidFill>
                  <a:srgbClr val="000066"/>
                </a:solidFill>
              </a:rPr>
              <a:t>Swap </a:t>
            </a:r>
            <a:r>
              <a:rPr lang="en-US" dirty="0">
                <a:solidFill>
                  <a:srgbClr val="000066"/>
                </a:solidFill>
              </a:rPr>
              <a:t>is used when you want to switch or trade the location of two </a:t>
            </a:r>
            <a:r>
              <a:rPr lang="en-US" dirty="0" smtClean="0">
                <a:solidFill>
                  <a:srgbClr val="000066"/>
                </a:solidFill>
              </a:rPr>
              <a:t>tiles</a:t>
            </a:r>
          </a:p>
          <a:p>
            <a:pPr marL="0" indent="0">
              <a:buNone/>
              <a:defRPr/>
            </a:pPr>
            <a:endParaRPr lang="en-US" dirty="0">
              <a:solidFill>
                <a:srgbClr val="000066"/>
              </a:solidFill>
            </a:endParaRPr>
          </a:p>
          <a:p>
            <a:pPr>
              <a:defRPr/>
            </a:pPr>
            <a:r>
              <a:rPr lang="en-US" b="1" dirty="0">
                <a:solidFill>
                  <a:srgbClr val="000066"/>
                </a:solidFill>
              </a:rPr>
              <a:t>Copy </a:t>
            </a:r>
            <a:r>
              <a:rPr lang="en-US" dirty="0">
                <a:solidFill>
                  <a:srgbClr val="000066"/>
                </a:solidFill>
              </a:rPr>
              <a:t>is used when you want to copy the same command from one place to </a:t>
            </a:r>
            <a:r>
              <a:rPr lang="en-US" dirty="0" smtClean="0">
                <a:solidFill>
                  <a:srgbClr val="000066"/>
                </a:solidFill>
              </a:rPr>
              <a:t>another </a:t>
            </a:r>
          </a:p>
          <a:p>
            <a:pPr marL="0" indent="0">
              <a:buNone/>
              <a:defRPr/>
            </a:pPr>
            <a:endParaRPr lang="en-US" dirty="0">
              <a:solidFill>
                <a:srgbClr val="000066"/>
              </a:solidFill>
            </a:endParaRPr>
          </a:p>
          <a:p>
            <a:pPr>
              <a:defRPr/>
            </a:pPr>
            <a:r>
              <a:rPr lang="en-US" b="1" dirty="0">
                <a:solidFill>
                  <a:srgbClr val="000066"/>
                </a:solidFill>
              </a:rPr>
              <a:t>Move </a:t>
            </a:r>
            <a:r>
              <a:rPr lang="en-US" dirty="0">
                <a:solidFill>
                  <a:srgbClr val="000066"/>
                </a:solidFill>
              </a:rPr>
              <a:t>is used when you want to move a command from one place to another, replacing whatever </a:t>
            </a:r>
            <a:r>
              <a:rPr lang="en-US" dirty="0" smtClean="0">
                <a:solidFill>
                  <a:srgbClr val="000066"/>
                </a:solidFill>
              </a:rPr>
              <a:t>is in </a:t>
            </a:r>
            <a:r>
              <a:rPr lang="en-US" dirty="0">
                <a:solidFill>
                  <a:srgbClr val="000066"/>
                </a:solidFill>
              </a:rPr>
              <a:t>the desired </a:t>
            </a:r>
            <a:r>
              <a:rPr lang="en-US" dirty="0" smtClean="0">
                <a:solidFill>
                  <a:srgbClr val="000066"/>
                </a:solidFill>
              </a:rPr>
              <a:t>location</a:t>
            </a:r>
            <a:endParaRPr lang="en-US" dirty="0">
              <a:solidFill>
                <a:srgbClr val="000066"/>
              </a:solidFill>
            </a:endParaRP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77</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fontScale="90000"/>
          </a:bodyPr>
          <a:lstStyle/>
          <a:p>
            <a:r>
              <a:rPr lang="en-US" dirty="0" smtClean="0"/>
              <a:t>Creating and Adjusting </a:t>
            </a:r>
            <a:br>
              <a:rPr lang="en-US" dirty="0" smtClean="0"/>
            </a:br>
            <a:r>
              <a:rPr lang="en-US" dirty="0" smtClean="0"/>
              <a:t>BDNSHELL Buttons</a:t>
            </a:r>
            <a:br>
              <a:rPr lang="en-US" dirty="0" smtClean="0"/>
            </a:br>
            <a:r>
              <a:rPr lang="en-US" sz="2700" dirty="0" smtClean="0"/>
              <a:t>Moving and Deleting Buttons</a:t>
            </a:r>
            <a:endParaRPr lang="en-US" sz="2700" dirty="0"/>
          </a:p>
        </p:txBody>
      </p:sp>
    </p:spTree>
    <p:extLst>
      <p:ext uri="{BB962C8B-B14F-4D97-AF65-F5344CB8AC3E}">
        <p14:creationId xmlns:p14="http://schemas.microsoft.com/office/powerpoint/2010/main" val="2114903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78</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fontScale="90000"/>
          </a:bodyPr>
          <a:lstStyle/>
          <a:p>
            <a:r>
              <a:rPr lang="en-US" dirty="0" smtClean="0"/>
              <a:t>Creating and Adjusting </a:t>
            </a:r>
            <a:br>
              <a:rPr lang="en-US" dirty="0" smtClean="0"/>
            </a:br>
            <a:r>
              <a:rPr lang="en-US" dirty="0" smtClean="0"/>
              <a:t>BDNSHELL Buttons</a:t>
            </a:r>
            <a:br>
              <a:rPr lang="en-US" dirty="0" smtClean="0"/>
            </a:br>
            <a:r>
              <a:rPr lang="en-US" sz="2700" dirty="0" smtClean="0"/>
              <a:t>Moving and Deleting Buttons</a:t>
            </a:r>
            <a:endParaRPr lang="en-US" sz="2700" dirty="0"/>
          </a:p>
        </p:txBody>
      </p:sp>
      <p:sp>
        <p:nvSpPr>
          <p:cNvPr id="7" name="Content Placeholder 6"/>
          <p:cNvSpPr>
            <a:spLocks noGrp="1"/>
          </p:cNvSpPr>
          <p:nvPr>
            <p:ph idx="1"/>
          </p:nvPr>
        </p:nvSpPr>
        <p:spPr>
          <a:xfrm>
            <a:off x="5257800" y="1447800"/>
            <a:ext cx="3429000" cy="5105400"/>
          </a:xfrm>
        </p:spPr>
        <p:txBody>
          <a:bodyPr>
            <a:noAutofit/>
          </a:bodyPr>
          <a:lstStyle/>
          <a:p>
            <a:pPr marL="0" indent="0">
              <a:buFont typeface="Wingdings" pitchFamily="2" charset="2"/>
              <a:buNone/>
              <a:defRPr/>
            </a:pPr>
            <a:r>
              <a:rPr lang="en-US" b="1" dirty="0" smtClean="0">
                <a:solidFill>
                  <a:srgbClr val="000066"/>
                </a:solidFill>
              </a:rPr>
              <a:t>Swap:</a:t>
            </a:r>
          </a:p>
          <a:p>
            <a:pPr>
              <a:defRPr/>
            </a:pPr>
            <a:r>
              <a:rPr lang="en-US" dirty="0" smtClean="0">
                <a:solidFill>
                  <a:srgbClr val="000066"/>
                </a:solidFill>
              </a:rPr>
              <a:t>Make sure the </a:t>
            </a:r>
            <a:r>
              <a:rPr lang="en-US" b="1" dirty="0" smtClean="0">
                <a:solidFill>
                  <a:srgbClr val="000066"/>
                </a:solidFill>
              </a:rPr>
              <a:t>Swap</a:t>
            </a:r>
            <a:r>
              <a:rPr lang="en-US" dirty="0" smtClean="0">
                <a:solidFill>
                  <a:srgbClr val="000066"/>
                </a:solidFill>
              </a:rPr>
              <a:t> option (Circled at the bottom) is Marked. </a:t>
            </a:r>
          </a:p>
          <a:p>
            <a:pPr>
              <a:defRPr/>
            </a:pPr>
            <a:r>
              <a:rPr lang="en-US" dirty="0" smtClean="0">
                <a:solidFill>
                  <a:srgbClr val="000066"/>
                </a:solidFill>
              </a:rPr>
              <a:t>Click and drag the desired button from the original location to the new location.</a:t>
            </a:r>
          </a:p>
          <a:p>
            <a:pPr marL="0" indent="0">
              <a:buFont typeface="Wingdings" pitchFamily="2" charset="2"/>
              <a:buNone/>
              <a:defRPr/>
            </a:pPr>
            <a:endParaRPr lang="en-US" dirty="0">
              <a:solidFill>
                <a:srgbClr val="000066"/>
              </a:solidFill>
            </a:endParaRPr>
          </a:p>
          <a:p>
            <a:pPr marL="0" indent="0">
              <a:buFont typeface="Wingdings" pitchFamily="2" charset="2"/>
              <a:buNone/>
              <a:defRPr/>
            </a:pPr>
            <a:r>
              <a:rPr lang="en-US" b="1" dirty="0" smtClean="0">
                <a:solidFill>
                  <a:srgbClr val="000066"/>
                </a:solidFill>
              </a:rPr>
              <a:t>Notice: </a:t>
            </a:r>
            <a:r>
              <a:rPr lang="en-US" dirty="0" smtClean="0">
                <a:solidFill>
                  <a:srgbClr val="000066"/>
                </a:solidFill>
              </a:rPr>
              <a:t>The two buttons have swapped positions.</a:t>
            </a:r>
            <a:endParaRPr lang="en-US" b="1" dirty="0" smtClean="0">
              <a:solidFill>
                <a:srgbClr val="000066"/>
              </a:solidFill>
            </a:endParaRPr>
          </a:p>
        </p:txBody>
      </p:sp>
      <p:pic>
        <p:nvPicPr>
          <p:cNvPr id="8" name="Picture 2" descr="Two buttions are highlighted as well as the Swap selection on the top half of the image and the same buttons and swap are highlighted on the bottom half to demonstrate the buttons swapping places. " title="Screenshot of a portion of the Macro Organize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409687" y="2362200"/>
            <a:ext cx="47244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1752600"/>
            <a:ext cx="4114800" cy="461665"/>
          </a:xfrm>
          <a:prstGeom prst="rect">
            <a:avLst/>
          </a:prstGeom>
          <a:noFill/>
        </p:spPr>
        <p:txBody>
          <a:bodyPr wrap="square" rtlCol="0">
            <a:spAutoFit/>
          </a:bodyPr>
          <a:lstStyle/>
          <a:p>
            <a:pPr algn="ctr"/>
            <a:r>
              <a:rPr lang="en-US" sz="2400" b="1" dirty="0" smtClean="0">
                <a:solidFill>
                  <a:srgbClr val="000066"/>
                </a:solidFill>
                <a:latin typeface="Arial" panose="020B0604020202020204" pitchFamily="34" charset="0"/>
                <a:cs typeface="Arial" panose="020B0604020202020204" pitchFamily="34" charset="0"/>
              </a:rPr>
              <a:t>Before </a:t>
            </a:r>
            <a:endParaRPr lang="en-US" sz="2400" b="1" dirty="0">
              <a:solidFill>
                <a:srgbClr val="000066"/>
              </a:solidFill>
              <a:latin typeface="Arial" panose="020B0604020202020204" pitchFamily="34" charset="0"/>
              <a:cs typeface="Arial" panose="020B0604020202020204" pitchFamily="34" charset="0"/>
            </a:endParaRPr>
          </a:p>
        </p:txBody>
      </p:sp>
      <p:sp>
        <p:nvSpPr>
          <p:cNvPr id="9" name="TextBox 8"/>
          <p:cNvSpPr txBox="1"/>
          <p:nvPr/>
        </p:nvSpPr>
        <p:spPr>
          <a:xfrm>
            <a:off x="714487" y="5542878"/>
            <a:ext cx="4114800" cy="461665"/>
          </a:xfrm>
          <a:prstGeom prst="rect">
            <a:avLst/>
          </a:prstGeom>
          <a:noFill/>
        </p:spPr>
        <p:txBody>
          <a:bodyPr wrap="square" rtlCol="0">
            <a:spAutoFit/>
          </a:bodyPr>
          <a:lstStyle/>
          <a:p>
            <a:pPr algn="ctr"/>
            <a:r>
              <a:rPr lang="en-US" sz="2400" b="1" dirty="0" smtClean="0">
                <a:solidFill>
                  <a:srgbClr val="000066"/>
                </a:solidFill>
                <a:latin typeface="Arial" panose="020B0604020202020204" pitchFamily="34" charset="0"/>
                <a:cs typeface="Arial" panose="020B0604020202020204" pitchFamily="34" charset="0"/>
              </a:rPr>
              <a:t>After </a:t>
            </a:r>
            <a:endParaRPr lang="en-US" sz="24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8663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79</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fontScale="90000"/>
          </a:bodyPr>
          <a:lstStyle/>
          <a:p>
            <a:r>
              <a:rPr lang="en-US" dirty="0" smtClean="0"/>
              <a:t>Creating and Adjusting </a:t>
            </a:r>
            <a:br>
              <a:rPr lang="en-US" dirty="0" smtClean="0"/>
            </a:br>
            <a:r>
              <a:rPr lang="en-US" dirty="0" smtClean="0"/>
              <a:t>BDNSHELL Buttons</a:t>
            </a:r>
            <a:br>
              <a:rPr lang="en-US" dirty="0" smtClean="0"/>
            </a:br>
            <a:r>
              <a:rPr lang="en-US" sz="2700" dirty="0" smtClean="0"/>
              <a:t>Moving and Deleting Buttons</a:t>
            </a:r>
            <a:endParaRPr lang="en-US" sz="2700" dirty="0"/>
          </a:p>
        </p:txBody>
      </p:sp>
      <p:sp>
        <p:nvSpPr>
          <p:cNvPr id="7" name="Content Placeholder 6"/>
          <p:cNvSpPr>
            <a:spLocks noGrp="1"/>
          </p:cNvSpPr>
          <p:nvPr>
            <p:ph idx="1"/>
          </p:nvPr>
        </p:nvSpPr>
        <p:spPr>
          <a:xfrm>
            <a:off x="5410200" y="1219200"/>
            <a:ext cx="3581400" cy="5334000"/>
          </a:xfrm>
        </p:spPr>
        <p:txBody>
          <a:bodyPr>
            <a:noAutofit/>
          </a:bodyPr>
          <a:lstStyle/>
          <a:p>
            <a:pPr marL="0" indent="0">
              <a:buFont typeface="Wingdings" pitchFamily="2" charset="2"/>
              <a:buNone/>
              <a:defRPr/>
            </a:pPr>
            <a:r>
              <a:rPr lang="en-US" b="1" dirty="0" smtClean="0">
                <a:solidFill>
                  <a:srgbClr val="000066"/>
                </a:solidFill>
              </a:rPr>
              <a:t>Copy:</a:t>
            </a:r>
          </a:p>
          <a:p>
            <a:pPr>
              <a:defRPr/>
            </a:pPr>
            <a:r>
              <a:rPr lang="en-US" dirty="0" smtClean="0">
                <a:solidFill>
                  <a:srgbClr val="000066"/>
                </a:solidFill>
              </a:rPr>
              <a:t>Make sure the </a:t>
            </a:r>
            <a:r>
              <a:rPr lang="en-US" b="1" dirty="0" smtClean="0">
                <a:solidFill>
                  <a:srgbClr val="000066"/>
                </a:solidFill>
              </a:rPr>
              <a:t>Copy </a:t>
            </a:r>
            <a:r>
              <a:rPr lang="en-US" dirty="0" smtClean="0">
                <a:solidFill>
                  <a:srgbClr val="000066"/>
                </a:solidFill>
              </a:rPr>
              <a:t>option (Circled at the bottom) is Marked </a:t>
            </a:r>
          </a:p>
          <a:p>
            <a:pPr>
              <a:defRPr/>
            </a:pPr>
            <a:r>
              <a:rPr lang="en-US" dirty="0" smtClean="0">
                <a:solidFill>
                  <a:srgbClr val="000066"/>
                </a:solidFill>
              </a:rPr>
              <a:t>Click and drag the desired button from the original location to the new location</a:t>
            </a:r>
            <a:endParaRPr lang="en-US" b="1" dirty="0" smtClean="0">
              <a:solidFill>
                <a:srgbClr val="000066"/>
              </a:solidFill>
            </a:endParaRPr>
          </a:p>
          <a:p>
            <a:pPr marL="0" indent="0">
              <a:buFont typeface="Wingdings" pitchFamily="2" charset="2"/>
              <a:buNone/>
              <a:defRPr/>
            </a:pPr>
            <a:r>
              <a:rPr lang="en-US" b="1" dirty="0" smtClean="0">
                <a:solidFill>
                  <a:srgbClr val="000066"/>
                </a:solidFill>
              </a:rPr>
              <a:t>Notice: </a:t>
            </a:r>
            <a:r>
              <a:rPr lang="en-US" dirty="0" smtClean="0">
                <a:solidFill>
                  <a:srgbClr val="000066"/>
                </a:solidFill>
              </a:rPr>
              <a:t>The FIST F15 button from the bottom row is now copied to the top row from the bottom row. </a:t>
            </a:r>
          </a:p>
          <a:p>
            <a:pPr marL="0" indent="0">
              <a:buFont typeface="Wingdings" pitchFamily="2" charset="2"/>
              <a:buNone/>
              <a:defRPr/>
            </a:pPr>
            <a:endParaRPr lang="en-US" dirty="0"/>
          </a:p>
          <a:p>
            <a:pPr marL="0" indent="0">
              <a:buFont typeface="Wingdings" pitchFamily="2" charset="2"/>
              <a:buNone/>
              <a:defRPr/>
            </a:pPr>
            <a:endParaRPr lang="en-US" sz="2800" b="1" dirty="0" smtClean="0"/>
          </a:p>
        </p:txBody>
      </p:sp>
      <p:pic>
        <p:nvPicPr>
          <p:cNvPr id="8" name="Picture 2" descr="Two buttions are highlighted as well as the copy selection on the top half of the image and the same buttons and copy are highlighted on the bottom half to demonstrate thebottom button replacing the top blank button but also remaining in tact on the bottom." title="Screen shot of a portion of the Macro Organize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381000" y="1981200"/>
            <a:ext cx="48006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2900" y="5105400"/>
            <a:ext cx="4876800" cy="1200329"/>
          </a:xfrm>
          <a:prstGeom prst="rect">
            <a:avLst/>
          </a:prstGeom>
        </p:spPr>
        <p:txBody>
          <a:bodyPr wrap="square">
            <a:spAutoFit/>
          </a:bodyPr>
          <a:lstStyle/>
          <a:p>
            <a:pPr>
              <a:defRPr/>
            </a:pPr>
            <a:r>
              <a:rPr lang="en-US" sz="2400" b="1" dirty="0">
                <a:solidFill>
                  <a:srgbClr val="000066"/>
                </a:solidFill>
                <a:latin typeface="Arial" panose="020B0604020202020204" pitchFamily="34" charset="0"/>
                <a:cs typeface="Arial" panose="020B0604020202020204" pitchFamily="34" charset="0"/>
              </a:rPr>
              <a:t>Caution: </a:t>
            </a:r>
            <a:r>
              <a:rPr lang="en-US" sz="2400" dirty="0">
                <a:solidFill>
                  <a:srgbClr val="000066"/>
                </a:solidFill>
                <a:latin typeface="Arial" panose="020B0604020202020204" pitchFamily="34" charset="0"/>
                <a:cs typeface="Arial" panose="020B0604020202020204" pitchFamily="34" charset="0"/>
              </a:rPr>
              <a:t>The button being copied to, will be completely replaced and old information will be lost. </a:t>
            </a:r>
            <a:endParaRPr lang="en-US" sz="2400" b="1" dirty="0">
              <a:solidFill>
                <a:srgbClr val="000066"/>
              </a:solidFill>
              <a:latin typeface="Arial" panose="020B0604020202020204" pitchFamily="34" charset="0"/>
              <a:cs typeface="Arial" panose="020B0604020202020204" pitchFamily="34" charset="0"/>
            </a:endParaRPr>
          </a:p>
        </p:txBody>
      </p:sp>
      <p:sp>
        <p:nvSpPr>
          <p:cNvPr id="10" name="TextBox 9"/>
          <p:cNvSpPr txBox="1"/>
          <p:nvPr/>
        </p:nvSpPr>
        <p:spPr>
          <a:xfrm>
            <a:off x="723900" y="1542386"/>
            <a:ext cx="4114800" cy="461665"/>
          </a:xfrm>
          <a:prstGeom prst="rect">
            <a:avLst/>
          </a:prstGeom>
          <a:noFill/>
        </p:spPr>
        <p:txBody>
          <a:bodyPr wrap="square" rtlCol="0">
            <a:spAutoFit/>
          </a:bodyPr>
          <a:lstStyle/>
          <a:p>
            <a:pPr algn="ctr"/>
            <a:r>
              <a:rPr lang="en-US" sz="2400" b="1" dirty="0" smtClean="0">
                <a:solidFill>
                  <a:srgbClr val="000066"/>
                </a:solidFill>
                <a:latin typeface="Arial" panose="020B0604020202020204" pitchFamily="34" charset="0"/>
                <a:cs typeface="Arial" panose="020B0604020202020204" pitchFamily="34" charset="0"/>
              </a:rPr>
              <a:t>Before </a:t>
            </a:r>
            <a:endParaRPr lang="en-US" sz="2400" b="1" dirty="0">
              <a:solidFill>
                <a:srgbClr val="000066"/>
              </a:solidFill>
              <a:latin typeface="Arial" panose="020B0604020202020204" pitchFamily="34" charset="0"/>
              <a:cs typeface="Arial" panose="020B0604020202020204" pitchFamily="34" charset="0"/>
            </a:endParaRPr>
          </a:p>
        </p:txBody>
      </p:sp>
      <p:sp>
        <p:nvSpPr>
          <p:cNvPr id="11" name="TextBox 10"/>
          <p:cNvSpPr txBox="1"/>
          <p:nvPr/>
        </p:nvSpPr>
        <p:spPr>
          <a:xfrm>
            <a:off x="723900" y="4343400"/>
            <a:ext cx="4114800" cy="461665"/>
          </a:xfrm>
          <a:prstGeom prst="rect">
            <a:avLst/>
          </a:prstGeom>
          <a:noFill/>
        </p:spPr>
        <p:txBody>
          <a:bodyPr wrap="square" rtlCol="0">
            <a:spAutoFit/>
          </a:bodyPr>
          <a:lstStyle/>
          <a:p>
            <a:pPr algn="ctr"/>
            <a:r>
              <a:rPr lang="en-US" sz="2400" b="1" dirty="0" smtClean="0">
                <a:solidFill>
                  <a:srgbClr val="000066"/>
                </a:solidFill>
                <a:latin typeface="Arial" panose="020B0604020202020204" pitchFamily="34" charset="0"/>
                <a:cs typeface="Arial" panose="020B0604020202020204" pitchFamily="34" charset="0"/>
              </a:rPr>
              <a:t>After </a:t>
            </a:r>
            <a:endParaRPr lang="en-US" sz="24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934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Content Placeholder 2"/>
          <p:cNvSpPr>
            <a:spLocks noGrp="1"/>
          </p:cNvSpPr>
          <p:nvPr>
            <p:ph idx="1"/>
          </p:nvPr>
        </p:nvSpPr>
        <p:spPr>
          <a:xfrm>
            <a:off x="228600" y="1219200"/>
            <a:ext cx="8686800" cy="5257800"/>
          </a:xfrm>
        </p:spPr>
        <p:txBody>
          <a:bodyPr>
            <a:noAutofit/>
          </a:bodyPr>
          <a:lstStyle/>
          <a:p>
            <a:pPr>
              <a:lnSpc>
                <a:spcPct val="150000"/>
              </a:lnSpc>
              <a:defRPr/>
            </a:pPr>
            <a:r>
              <a:rPr lang="en-US" b="1" dirty="0">
                <a:solidFill>
                  <a:srgbClr val="000066"/>
                </a:solidFill>
              </a:rPr>
              <a:t>CADD</a:t>
            </a:r>
            <a:r>
              <a:rPr lang="en-US" dirty="0">
                <a:solidFill>
                  <a:srgbClr val="000066"/>
                </a:solidFill>
              </a:rPr>
              <a:t> - </a:t>
            </a:r>
            <a:r>
              <a:rPr lang="en-US" b="1" u="sng" dirty="0">
                <a:solidFill>
                  <a:srgbClr val="000066"/>
                </a:solidFill>
              </a:rPr>
              <a:t>C</a:t>
            </a:r>
            <a:r>
              <a:rPr lang="en-US" dirty="0">
                <a:solidFill>
                  <a:srgbClr val="000066"/>
                </a:solidFill>
              </a:rPr>
              <a:t>hanges </a:t>
            </a:r>
            <a:r>
              <a:rPr lang="en-US" b="1" u="sng" dirty="0">
                <a:solidFill>
                  <a:srgbClr val="000066"/>
                </a:solidFill>
              </a:rPr>
              <a:t>add</a:t>
            </a:r>
            <a:r>
              <a:rPr lang="en-US" dirty="0">
                <a:solidFill>
                  <a:srgbClr val="000066"/>
                </a:solidFill>
              </a:rPr>
              <a:t>ress or add direct deposit </a:t>
            </a:r>
            <a:r>
              <a:rPr lang="en-US" dirty="0" smtClean="0">
                <a:solidFill>
                  <a:srgbClr val="000066"/>
                </a:solidFill>
              </a:rPr>
              <a:t>information</a:t>
            </a:r>
            <a:endParaRPr lang="en-US" b="1" dirty="0" smtClean="0">
              <a:solidFill>
                <a:srgbClr val="000066"/>
              </a:solidFill>
            </a:endParaRPr>
          </a:p>
          <a:p>
            <a:pPr>
              <a:lnSpc>
                <a:spcPct val="150000"/>
              </a:lnSpc>
              <a:defRPr/>
            </a:pPr>
            <a:r>
              <a:rPr lang="en-US" b="1" dirty="0" smtClean="0">
                <a:solidFill>
                  <a:srgbClr val="000066"/>
                </a:solidFill>
              </a:rPr>
              <a:t>CNAM</a:t>
            </a:r>
            <a:r>
              <a:rPr lang="en-US" dirty="0" smtClean="0">
                <a:solidFill>
                  <a:srgbClr val="000066"/>
                </a:solidFill>
              </a:rPr>
              <a:t> </a:t>
            </a:r>
            <a:r>
              <a:rPr lang="en-US" dirty="0">
                <a:solidFill>
                  <a:srgbClr val="000066"/>
                </a:solidFill>
              </a:rPr>
              <a:t>- </a:t>
            </a:r>
            <a:r>
              <a:rPr lang="en-US" b="1" u="sng" dirty="0">
                <a:solidFill>
                  <a:srgbClr val="000066"/>
                </a:solidFill>
              </a:rPr>
              <a:t>C</a:t>
            </a:r>
            <a:r>
              <a:rPr lang="en-US" dirty="0">
                <a:solidFill>
                  <a:srgbClr val="000066"/>
                </a:solidFill>
              </a:rPr>
              <a:t>hanges </a:t>
            </a:r>
            <a:r>
              <a:rPr lang="en-US" b="1" u="sng" dirty="0">
                <a:solidFill>
                  <a:srgbClr val="000066"/>
                </a:solidFill>
              </a:rPr>
              <a:t>nam</a:t>
            </a:r>
            <a:r>
              <a:rPr lang="en-US" dirty="0">
                <a:solidFill>
                  <a:srgbClr val="000066"/>
                </a:solidFill>
              </a:rPr>
              <a:t>e or stub </a:t>
            </a:r>
            <a:r>
              <a:rPr lang="en-US" dirty="0" smtClean="0">
                <a:solidFill>
                  <a:srgbClr val="000066"/>
                </a:solidFill>
              </a:rPr>
              <a:t>name</a:t>
            </a:r>
            <a:endParaRPr lang="en-US" dirty="0">
              <a:solidFill>
                <a:srgbClr val="000066"/>
              </a:solidFill>
            </a:endParaRPr>
          </a:p>
          <a:p>
            <a:pPr>
              <a:lnSpc>
                <a:spcPct val="150000"/>
              </a:lnSpc>
              <a:defRPr/>
            </a:pPr>
            <a:r>
              <a:rPr lang="en-US" b="1" dirty="0">
                <a:solidFill>
                  <a:srgbClr val="000066"/>
                </a:solidFill>
              </a:rPr>
              <a:t>BUPD</a:t>
            </a:r>
            <a:r>
              <a:rPr lang="en-US" dirty="0">
                <a:solidFill>
                  <a:srgbClr val="000066"/>
                </a:solidFill>
              </a:rPr>
              <a:t> – </a:t>
            </a:r>
            <a:r>
              <a:rPr lang="en-US" b="1" u="sng" dirty="0">
                <a:solidFill>
                  <a:srgbClr val="000066"/>
                </a:solidFill>
              </a:rPr>
              <a:t>B</a:t>
            </a:r>
            <a:r>
              <a:rPr lang="en-US" dirty="0">
                <a:solidFill>
                  <a:srgbClr val="000066"/>
                </a:solidFill>
              </a:rPr>
              <a:t>IRLS </a:t>
            </a:r>
            <a:r>
              <a:rPr lang="en-US" b="1" u="sng" dirty="0">
                <a:solidFill>
                  <a:srgbClr val="000066"/>
                </a:solidFill>
              </a:rPr>
              <a:t>upd</a:t>
            </a:r>
            <a:r>
              <a:rPr lang="en-US" dirty="0">
                <a:solidFill>
                  <a:srgbClr val="000066"/>
                </a:solidFill>
              </a:rPr>
              <a:t>ate, updates the BIRLS screen </a:t>
            </a:r>
            <a:r>
              <a:rPr lang="en-US" dirty="0" smtClean="0">
                <a:solidFill>
                  <a:srgbClr val="000066"/>
                </a:solidFill>
              </a:rPr>
              <a:t>information</a:t>
            </a:r>
            <a:endParaRPr lang="en-US" dirty="0">
              <a:solidFill>
                <a:srgbClr val="000066"/>
              </a:solidFill>
            </a:endParaRPr>
          </a:p>
          <a:p>
            <a:pPr>
              <a:lnSpc>
                <a:spcPct val="150000"/>
              </a:lnSpc>
              <a:defRPr/>
            </a:pPr>
            <a:r>
              <a:rPr lang="en-US" b="1" dirty="0">
                <a:solidFill>
                  <a:srgbClr val="000066"/>
                </a:solidFill>
              </a:rPr>
              <a:t>CORR</a:t>
            </a:r>
            <a:r>
              <a:rPr lang="en-US" dirty="0">
                <a:solidFill>
                  <a:srgbClr val="000066"/>
                </a:solidFill>
              </a:rPr>
              <a:t> - Make </a:t>
            </a:r>
            <a:r>
              <a:rPr lang="en-US" b="1" u="sng" dirty="0">
                <a:solidFill>
                  <a:srgbClr val="000066"/>
                </a:solidFill>
              </a:rPr>
              <a:t>corr</a:t>
            </a:r>
            <a:r>
              <a:rPr lang="en-US" dirty="0">
                <a:solidFill>
                  <a:srgbClr val="000066"/>
                </a:solidFill>
              </a:rPr>
              <a:t>ections to an education Master </a:t>
            </a:r>
            <a:r>
              <a:rPr lang="en-US" dirty="0" smtClean="0">
                <a:solidFill>
                  <a:srgbClr val="000066"/>
                </a:solidFill>
              </a:rPr>
              <a:t>Record</a:t>
            </a:r>
            <a:endParaRPr lang="en-US" dirty="0">
              <a:solidFill>
                <a:srgbClr val="000066"/>
              </a:solidFill>
            </a:endParaRPr>
          </a:p>
          <a:p>
            <a:pPr>
              <a:lnSpc>
                <a:spcPct val="150000"/>
              </a:lnSpc>
              <a:defRPr/>
            </a:pPr>
            <a:r>
              <a:rPr lang="en-US" b="1" dirty="0">
                <a:solidFill>
                  <a:srgbClr val="000066"/>
                </a:solidFill>
              </a:rPr>
              <a:t>SUSP</a:t>
            </a:r>
            <a:r>
              <a:rPr lang="en-US" dirty="0">
                <a:solidFill>
                  <a:srgbClr val="000066"/>
                </a:solidFill>
              </a:rPr>
              <a:t> – Used to </a:t>
            </a:r>
            <a:r>
              <a:rPr lang="en-US" b="1" u="sng" dirty="0">
                <a:solidFill>
                  <a:srgbClr val="000066"/>
                </a:solidFill>
              </a:rPr>
              <a:t>susp</a:t>
            </a:r>
            <a:r>
              <a:rPr lang="en-US" dirty="0">
                <a:solidFill>
                  <a:srgbClr val="000066"/>
                </a:solidFill>
              </a:rPr>
              <a:t>end a running master </a:t>
            </a:r>
            <a:r>
              <a:rPr lang="en-US" dirty="0" smtClean="0">
                <a:solidFill>
                  <a:srgbClr val="000066"/>
                </a:solidFill>
              </a:rPr>
              <a:t>record</a:t>
            </a:r>
            <a:endParaRPr lang="en-US" dirty="0">
              <a:solidFill>
                <a:srgbClr val="000066"/>
              </a:solidFill>
            </a:endParaRPr>
          </a:p>
          <a:p>
            <a:pPr>
              <a:lnSpc>
                <a:spcPct val="150000"/>
              </a:lnSpc>
              <a:defRPr/>
            </a:pPr>
            <a:r>
              <a:rPr lang="en-US" b="1" dirty="0">
                <a:solidFill>
                  <a:srgbClr val="000066"/>
                </a:solidFill>
              </a:rPr>
              <a:t>RESU</a:t>
            </a:r>
            <a:r>
              <a:rPr lang="en-US" dirty="0">
                <a:solidFill>
                  <a:srgbClr val="000066"/>
                </a:solidFill>
              </a:rPr>
              <a:t> – Used to </a:t>
            </a:r>
            <a:r>
              <a:rPr lang="en-US" b="1" u="sng" dirty="0">
                <a:solidFill>
                  <a:srgbClr val="000066"/>
                </a:solidFill>
              </a:rPr>
              <a:t>resu</a:t>
            </a:r>
            <a:r>
              <a:rPr lang="en-US" dirty="0">
                <a:solidFill>
                  <a:srgbClr val="000066"/>
                </a:solidFill>
              </a:rPr>
              <a:t>me a suspended master record (except for delinquent cert</a:t>
            </a:r>
            <a:r>
              <a:rPr lang="en-US" dirty="0" smtClean="0">
                <a:solidFill>
                  <a:srgbClr val="000066"/>
                </a:solidFill>
              </a:rPr>
              <a:t>)</a:t>
            </a:r>
            <a:endParaRPr lang="en-US" dirty="0">
              <a:solidFill>
                <a:srgbClr val="000066"/>
              </a:solidFill>
            </a:endParaRPr>
          </a:p>
          <a:p>
            <a:pPr marL="0" indent="0">
              <a:buFont typeface="Wingdings" pitchFamily="2" charset="2"/>
              <a:buNone/>
              <a:defRPr/>
            </a:pPr>
            <a:endParaRPr lang="en-US" dirty="0"/>
          </a:p>
        </p:txBody>
      </p:sp>
      <p:sp>
        <p:nvSpPr>
          <p:cNvPr id="9" name="Title 1"/>
          <p:cNvSpPr>
            <a:spLocks noGrp="1"/>
          </p:cNvSpPr>
          <p:nvPr>
            <p:ph type="title"/>
          </p:nvPr>
        </p:nvSpPr>
        <p:spPr/>
        <p:txBody>
          <a:bodyPr>
            <a:normAutofit fontScale="90000"/>
          </a:bodyPr>
          <a:lstStyle/>
          <a:p>
            <a:pPr>
              <a:defRPr/>
            </a:pPr>
            <a:r>
              <a:rPr lang="en-US" sz="4000" b="0" dirty="0" smtClean="0"/>
              <a:t>BDN Commands</a:t>
            </a:r>
            <a:br>
              <a:rPr lang="en-US" sz="4000" b="0" dirty="0" smtClean="0"/>
            </a:br>
            <a:r>
              <a:rPr lang="en-US" sz="3100" b="0" dirty="0" smtClean="0"/>
              <a:t>Adjudication Commands</a:t>
            </a:r>
            <a:endParaRPr lang="en-US" sz="3100" b="0" dirty="0"/>
          </a:p>
        </p:txBody>
      </p:sp>
    </p:spTree>
    <p:extLst>
      <p:ext uri="{BB962C8B-B14F-4D97-AF65-F5344CB8AC3E}">
        <p14:creationId xmlns:p14="http://schemas.microsoft.com/office/powerpoint/2010/main" val="17431330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80</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fontScale="90000"/>
          </a:bodyPr>
          <a:lstStyle/>
          <a:p>
            <a:r>
              <a:rPr lang="en-US" dirty="0" smtClean="0"/>
              <a:t>Creating and Adjusting </a:t>
            </a:r>
            <a:br>
              <a:rPr lang="en-US" dirty="0" smtClean="0"/>
            </a:br>
            <a:r>
              <a:rPr lang="en-US" dirty="0" smtClean="0"/>
              <a:t>BDNSHELL Buttons</a:t>
            </a:r>
            <a:br>
              <a:rPr lang="en-US" dirty="0" smtClean="0"/>
            </a:br>
            <a:r>
              <a:rPr lang="en-US" sz="2700" dirty="0" smtClean="0"/>
              <a:t>Moving and Deleting Buttons</a:t>
            </a:r>
            <a:endParaRPr lang="en-US" sz="2700" dirty="0"/>
          </a:p>
        </p:txBody>
      </p:sp>
      <p:pic>
        <p:nvPicPr>
          <p:cNvPr id="8" name="Picture 2" descr="Two buttions are highlighted as well as the move selection on the top half of the image and the same buttons and move are highlighted on the bottom half to demonstrate the top button being replaced by the contents of the bottom button and the making the bottom button now blank. " title="Screenshot of a portion of the Macro Organizer.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4000"/>
                    </a14:imgEffect>
                  </a14:imgLayer>
                </a14:imgProps>
              </a:ext>
              <a:ext uri="{28A0092B-C50C-407E-A947-70E740481C1C}">
                <a14:useLocalDpi xmlns:a14="http://schemas.microsoft.com/office/drawing/2010/main" val="0"/>
              </a:ext>
            </a:extLst>
          </a:blip>
          <a:srcRect/>
          <a:stretch>
            <a:fillRect/>
          </a:stretch>
        </p:blipFill>
        <p:spPr bwMode="auto">
          <a:xfrm>
            <a:off x="381000" y="1828800"/>
            <a:ext cx="4724400" cy="250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6"/>
          <p:cNvSpPr txBox="1">
            <a:spLocks/>
          </p:cNvSpPr>
          <p:nvPr/>
        </p:nvSpPr>
        <p:spPr>
          <a:xfrm>
            <a:off x="5562600" y="1142999"/>
            <a:ext cx="3365500" cy="52505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b="1" dirty="0" smtClean="0">
                <a:solidFill>
                  <a:srgbClr val="000066"/>
                </a:solidFill>
              </a:rPr>
              <a:t>Move:</a:t>
            </a:r>
          </a:p>
          <a:p>
            <a:pPr>
              <a:defRPr/>
            </a:pPr>
            <a:r>
              <a:rPr lang="en-US" dirty="0" smtClean="0">
                <a:solidFill>
                  <a:srgbClr val="000066"/>
                </a:solidFill>
              </a:rPr>
              <a:t>Make sure the </a:t>
            </a:r>
            <a:r>
              <a:rPr lang="en-US" b="1" dirty="0" smtClean="0">
                <a:solidFill>
                  <a:srgbClr val="000066"/>
                </a:solidFill>
              </a:rPr>
              <a:t>Move </a:t>
            </a:r>
            <a:r>
              <a:rPr lang="en-US" dirty="0" smtClean="0">
                <a:solidFill>
                  <a:srgbClr val="000066"/>
                </a:solidFill>
              </a:rPr>
              <a:t>option (Circled at the bottom) is Marked </a:t>
            </a:r>
          </a:p>
          <a:p>
            <a:pPr>
              <a:defRPr/>
            </a:pPr>
            <a:r>
              <a:rPr lang="en-US" dirty="0" smtClean="0">
                <a:solidFill>
                  <a:srgbClr val="000066"/>
                </a:solidFill>
              </a:rPr>
              <a:t>Click and drag the desired button from the original location to the new location</a:t>
            </a:r>
            <a:endParaRPr lang="en-US" b="1" dirty="0" smtClean="0">
              <a:solidFill>
                <a:srgbClr val="000066"/>
              </a:solidFill>
            </a:endParaRPr>
          </a:p>
          <a:p>
            <a:pPr marL="0" indent="0">
              <a:buNone/>
              <a:defRPr/>
            </a:pPr>
            <a:r>
              <a:rPr lang="en-US" b="1" dirty="0">
                <a:solidFill>
                  <a:srgbClr val="000066"/>
                </a:solidFill>
              </a:rPr>
              <a:t>Notice:</a:t>
            </a:r>
            <a:r>
              <a:rPr lang="en-US" dirty="0">
                <a:solidFill>
                  <a:srgbClr val="000066"/>
                </a:solidFill>
              </a:rPr>
              <a:t> The FIST F34 button has </a:t>
            </a:r>
            <a:r>
              <a:rPr lang="en-US" b="1" dirty="0">
                <a:solidFill>
                  <a:srgbClr val="000066"/>
                </a:solidFill>
              </a:rPr>
              <a:t>Move</a:t>
            </a:r>
            <a:r>
              <a:rPr lang="en-US" dirty="0">
                <a:solidFill>
                  <a:srgbClr val="000066"/>
                </a:solidFill>
              </a:rPr>
              <a:t>d from the bottom row to the top, leaving the bottom row empty.</a:t>
            </a:r>
          </a:p>
          <a:p>
            <a:pPr marL="0" indent="0">
              <a:buFont typeface="Wingdings" pitchFamily="2" charset="2"/>
              <a:buNone/>
              <a:defRPr/>
            </a:pPr>
            <a:endParaRPr lang="en-US" b="1" dirty="0" smtClean="0">
              <a:solidFill>
                <a:srgbClr val="FF0000"/>
              </a:solidFill>
            </a:endParaRPr>
          </a:p>
          <a:p>
            <a:pPr marL="0" indent="0">
              <a:buFont typeface="Wingdings" pitchFamily="2" charset="2"/>
              <a:buNone/>
              <a:defRPr/>
            </a:pPr>
            <a:endParaRPr lang="en-US" sz="2800" b="1" dirty="0" smtClean="0"/>
          </a:p>
        </p:txBody>
      </p:sp>
      <p:sp>
        <p:nvSpPr>
          <p:cNvPr id="12" name="Rectangle 11"/>
          <p:cNvSpPr/>
          <p:nvPr/>
        </p:nvSpPr>
        <p:spPr>
          <a:xfrm>
            <a:off x="381000" y="4953000"/>
            <a:ext cx="4724400" cy="1569660"/>
          </a:xfrm>
          <a:prstGeom prst="rect">
            <a:avLst/>
          </a:prstGeom>
        </p:spPr>
        <p:txBody>
          <a:bodyPr wrap="square">
            <a:spAutoFit/>
          </a:bodyPr>
          <a:lstStyle/>
          <a:p>
            <a:pPr>
              <a:defRPr/>
            </a:pPr>
            <a:r>
              <a:rPr lang="en-US" sz="2400" b="1" dirty="0">
                <a:solidFill>
                  <a:srgbClr val="000066"/>
                </a:solidFill>
                <a:latin typeface="Arial" panose="020B0604020202020204" pitchFamily="34" charset="0"/>
                <a:cs typeface="Arial" panose="020B0604020202020204" pitchFamily="34" charset="0"/>
              </a:rPr>
              <a:t>Caution: </a:t>
            </a:r>
            <a:r>
              <a:rPr lang="en-US" sz="2400" dirty="0">
                <a:solidFill>
                  <a:srgbClr val="000066"/>
                </a:solidFill>
                <a:latin typeface="Arial" panose="020B0604020202020204" pitchFamily="34" charset="0"/>
                <a:cs typeface="Arial" panose="020B0604020202020204" pitchFamily="34" charset="0"/>
              </a:rPr>
              <a:t>The button being Moved to, will be completely replaced and old information will be lost. </a:t>
            </a:r>
            <a:endParaRPr lang="en-US" sz="2400" b="1" dirty="0">
              <a:solidFill>
                <a:srgbClr val="000066"/>
              </a:solidFill>
              <a:latin typeface="Arial" panose="020B0604020202020204" pitchFamily="34" charset="0"/>
              <a:cs typeface="Arial" panose="020B0604020202020204" pitchFamily="34" charset="0"/>
            </a:endParaRPr>
          </a:p>
        </p:txBody>
      </p:sp>
      <p:sp>
        <p:nvSpPr>
          <p:cNvPr id="10" name="TextBox 9"/>
          <p:cNvSpPr txBox="1"/>
          <p:nvPr/>
        </p:nvSpPr>
        <p:spPr>
          <a:xfrm>
            <a:off x="685800" y="4337049"/>
            <a:ext cx="4114800" cy="461665"/>
          </a:xfrm>
          <a:prstGeom prst="rect">
            <a:avLst/>
          </a:prstGeom>
          <a:noFill/>
        </p:spPr>
        <p:txBody>
          <a:bodyPr wrap="square" rtlCol="0">
            <a:spAutoFit/>
          </a:bodyPr>
          <a:lstStyle/>
          <a:p>
            <a:pPr algn="ctr"/>
            <a:r>
              <a:rPr lang="en-US" sz="2400" b="1" dirty="0" smtClean="0">
                <a:solidFill>
                  <a:srgbClr val="000066"/>
                </a:solidFill>
                <a:latin typeface="Arial" panose="020B0604020202020204" pitchFamily="34" charset="0"/>
                <a:cs typeface="Arial" panose="020B0604020202020204" pitchFamily="34" charset="0"/>
              </a:rPr>
              <a:t>After </a:t>
            </a:r>
            <a:endParaRPr lang="en-US" sz="2400" b="1" dirty="0">
              <a:solidFill>
                <a:srgbClr val="000066"/>
              </a:solidFill>
              <a:latin typeface="Arial" panose="020B0604020202020204" pitchFamily="34" charset="0"/>
              <a:cs typeface="Arial" panose="020B0604020202020204" pitchFamily="34" charset="0"/>
            </a:endParaRPr>
          </a:p>
        </p:txBody>
      </p:sp>
      <p:sp>
        <p:nvSpPr>
          <p:cNvPr id="11" name="TextBox 10"/>
          <p:cNvSpPr txBox="1"/>
          <p:nvPr/>
        </p:nvSpPr>
        <p:spPr>
          <a:xfrm>
            <a:off x="685800" y="1367135"/>
            <a:ext cx="4114800" cy="461665"/>
          </a:xfrm>
          <a:prstGeom prst="rect">
            <a:avLst/>
          </a:prstGeom>
          <a:noFill/>
        </p:spPr>
        <p:txBody>
          <a:bodyPr wrap="square" rtlCol="0">
            <a:spAutoFit/>
          </a:bodyPr>
          <a:lstStyle/>
          <a:p>
            <a:pPr algn="ctr"/>
            <a:r>
              <a:rPr lang="en-US" sz="2400" b="1" dirty="0" smtClean="0">
                <a:solidFill>
                  <a:srgbClr val="000066"/>
                </a:solidFill>
                <a:latin typeface="Arial" panose="020B0604020202020204" pitchFamily="34" charset="0"/>
                <a:cs typeface="Arial" panose="020B0604020202020204" pitchFamily="34" charset="0"/>
              </a:rPr>
              <a:t>Before </a:t>
            </a:r>
            <a:endParaRPr lang="en-US" sz="24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0690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81</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itle 1"/>
          <p:cNvSpPr>
            <a:spLocks noGrp="1"/>
          </p:cNvSpPr>
          <p:nvPr>
            <p:ph type="title"/>
          </p:nvPr>
        </p:nvSpPr>
        <p:spPr/>
        <p:txBody>
          <a:bodyPr>
            <a:normAutofit fontScale="90000"/>
          </a:bodyPr>
          <a:lstStyle/>
          <a:p>
            <a:r>
              <a:rPr lang="en-US" dirty="0" smtClean="0"/>
              <a:t>Creating and Adjusting </a:t>
            </a:r>
            <a:br>
              <a:rPr lang="en-US" dirty="0" smtClean="0"/>
            </a:br>
            <a:r>
              <a:rPr lang="en-US" dirty="0" smtClean="0"/>
              <a:t>BDNSHELL Buttons</a:t>
            </a:r>
            <a:br>
              <a:rPr lang="en-US" dirty="0" smtClean="0"/>
            </a:br>
            <a:r>
              <a:rPr lang="en-US" sz="2700" dirty="0" smtClean="0"/>
              <a:t>Moving and Deleting Buttons</a:t>
            </a:r>
            <a:endParaRPr lang="en-US" sz="2700" dirty="0"/>
          </a:p>
        </p:txBody>
      </p:sp>
      <p:sp>
        <p:nvSpPr>
          <p:cNvPr id="10" name="Content Placeholder 6"/>
          <p:cNvSpPr>
            <a:spLocks noGrp="1"/>
          </p:cNvSpPr>
          <p:nvPr>
            <p:ph sz="half" idx="4294967295"/>
          </p:nvPr>
        </p:nvSpPr>
        <p:spPr>
          <a:xfrm>
            <a:off x="5181600" y="1143000"/>
            <a:ext cx="3746500" cy="5410200"/>
          </a:xfrm>
          <a:prstGeom prst="rect">
            <a:avLst/>
          </a:prstGeom>
        </p:spPr>
        <p:txBody>
          <a:bodyPr/>
          <a:lstStyle/>
          <a:p>
            <a:pPr marL="0" indent="0">
              <a:buFont typeface="Wingdings" pitchFamily="2" charset="2"/>
              <a:buNone/>
              <a:defRPr/>
            </a:pPr>
            <a:r>
              <a:rPr lang="en-US" b="1" dirty="0" smtClean="0">
                <a:solidFill>
                  <a:srgbClr val="000066"/>
                </a:solidFill>
              </a:rPr>
              <a:t>Delete</a:t>
            </a:r>
            <a:r>
              <a:rPr lang="en-US" dirty="0" smtClean="0">
                <a:solidFill>
                  <a:srgbClr val="000066"/>
                </a:solidFill>
              </a:rPr>
              <a:t>:</a:t>
            </a:r>
          </a:p>
          <a:p>
            <a:pPr>
              <a:defRPr/>
            </a:pPr>
            <a:r>
              <a:rPr lang="en-US" dirty="0" smtClean="0">
                <a:solidFill>
                  <a:srgbClr val="000066"/>
                </a:solidFill>
              </a:rPr>
              <a:t>The </a:t>
            </a:r>
            <a:r>
              <a:rPr lang="en-US" dirty="0">
                <a:solidFill>
                  <a:srgbClr val="000066"/>
                </a:solidFill>
              </a:rPr>
              <a:t>quickest way to delete a command completely, is to </a:t>
            </a:r>
            <a:r>
              <a:rPr lang="en-US" b="1" dirty="0">
                <a:solidFill>
                  <a:srgbClr val="000066"/>
                </a:solidFill>
              </a:rPr>
              <a:t>Move </a:t>
            </a:r>
            <a:r>
              <a:rPr lang="en-US" dirty="0">
                <a:solidFill>
                  <a:srgbClr val="000066"/>
                </a:solidFill>
              </a:rPr>
              <a:t>a blank command over the command you want to be deleted. </a:t>
            </a:r>
            <a:endParaRPr lang="en-US" dirty="0" smtClean="0">
              <a:solidFill>
                <a:srgbClr val="000066"/>
              </a:solidFill>
            </a:endParaRPr>
          </a:p>
          <a:p>
            <a:pPr>
              <a:defRPr/>
            </a:pPr>
            <a:r>
              <a:rPr lang="en-US" dirty="0" smtClean="0">
                <a:solidFill>
                  <a:srgbClr val="000066"/>
                </a:solidFill>
              </a:rPr>
              <a:t>You </a:t>
            </a:r>
            <a:r>
              <a:rPr lang="en-US" dirty="0">
                <a:solidFill>
                  <a:srgbClr val="000066"/>
                </a:solidFill>
              </a:rPr>
              <a:t>can also delete a command manually by “right clicking” on the command and deleting the information in all of the field </a:t>
            </a:r>
            <a:r>
              <a:rPr lang="en-US" dirty="0" smtClean="0">
                <a:solidFill>
                  <a:srgbClr val="000066"/>
                </a:solidFill>
              </a:rPr>
              <a:t>boxes.</a:t>
            </a:r>
            <a:endParaRPr lang="en-US" b="1" dirty="0" smtClean="0">
              <a:solidFill>
                <a:srgbClr val="000066"/>
              </a:solidFill>
            </a:endParaRPr>
          </a:p>
        </p:txBody>
      </p:sp>
      <p:pic>
        <p:nvPicPr>
          <p:cNvPr id="11" name="Picture 2" descr="Two buttions are highlighted as well as the move selection on the top half of the image and the same buttons and move are highlighted on the bottom half and shows a blank button being moved to a space and deleting or replacing the button with a blank button. " title="Screenshot of a portion of the Macro Organize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147021" y="1905000"/>
            <a:ext cx="500932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0" y="1474711"/>
            <a:ext cx="4114800" cy="461665"/>
          </a:xfrm>
          <a:prstGeom prst="rect">
            <a:avLst/>
          </a:prstGeom>
          <a:noFill/>
        </p:spPr>
        <p:txBody>
          <a:bodyPr wrap="square" rtlCol="0">
            <a:spAutoFit/>
          </a:bodyPr>
          <a:lstStyle/>
          <a:p>
            <a:pPr algn="ctr"/>
            <a:r>
              <a:rPr lang="en-US" sz="2400" b="1" dirty="0" smtClean="0">
                <a:solidFill>
                  <a:srgbClr val="000066"/>
                </a:solidFill>
                <a:latin typeface="Arial" panose="020B0604020202020204" pitchFamily="34" charset="0"/>
                <a:cs typeface="Arial" panose="020B0604020202020204" pitchFamily="34" charset="0"/>
              </a:rPr>
              <a:t>Before </a:t>
            </a:r>
            <a:endParaRPr lang="en-US" sz="2400" b="1" dirty="0">
              <a:solidFill>
                <a:srgbClr val="000066"/>
              </a:solidFill>
              <a:latin typeface="Arial" panose="020B0604020202020204" pitchFamily="34" charset="0"/>
              <a:cs typeface="Arial" panose="020B0604020202020204" pitchFamily="34" charset="0"/>
            </a:endParaRPr>
          </a:p>
        </p:txBody>
      </p:sp>
      <p:sp>
        <p:nvSpPr>
          <p:cNvPr id="8" name="TextBox 7"/>
          <p:cNvSpPr txBox="1"/>
          <p:nvPr/>
        </p:nvSpPr>
        <p:spPr>
          <a:xfrm>
            <a:off x="762000" y="5585012"/>
            <a:ext cx="4114800" cy="461665"/>
          </a:xfrm>
          <a:prstGeom prst="rect">
            <a:avLst/>
          </a:prstGeom>
          <a:noFill/>
        </p:spPr>
        <p:txBody>
          <a:bodyPr wrap="square" rtlCol="0">
            <a:spAutoFit/>
          </a:bodyPr>
          <a:lstStyle/>
          <a:p>
            <a:pPr algn="ctr"/>
            <a:r>
              <a:rPr lang="en-US" sz="2400" b="1" dirty="0" smtClean="0">
                <a:solidFill>
                  <a:srgbClr val="000066"/>
                </a:solidFill>
                <a:latin typeface="Arial" panose="020B0604020202020204" pitchFamily="34" charset="0"/>
                <a:cs typeface="Arial" panose="020B0604020202020204" pitchFamily="34" charset="0"/>
              </a:rPr>
              <a:t>After </a:t>
            </a:r>
            <a:endParaRPr lang="en-US" sz="24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2646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Comprehension Check </a:t>
            </a:r>
          </a:p>
        </p:txBody>
      </p:sp>
      <p:sp>
        <p:nvSpPr>
          <p:cNvPr id="3" name="Content Placeholder 2"/>
          <p:cNvSpPr>
            <a:spLocks noGrp="1"/>
          </p:cNvSpPr>
          <p:nvPr>
            <p:ph idx="1"/>
          </p:nvPr>
        </p:nvSpPr>
        <p:spPr/>
        <p:txBody>
          <a:bodyPr/>
          <a:lstStyle/>
          <a:p>
            <a:pPr marL="0" indent="0">
              <a:buNone/>
            </a:pPr>
            <a:r>
              <a:rPr lang="en-US" dirty="0" smtClean="0">
                <a:solidFill>
                  <a:srgbClr val="000066"/>
                </a:solidFill>
              </a:rPr>
              <a:t>What are the steps to create a BDNSHELL button? </a:t>
            </a:r>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82</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36521839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References </a:t>
            </a:r>
            <a:endParaRPr lang="en-US" dirty="0"/>
          </a:p>
        </p:txBody>
      </p:sp>
      <p:sp>
        <p:nvSpPr>
          <p:cNvPr id="3" name="Content Placeholder 2"/>
          <p:cNvSpPr>
            <a:spLocks noGrp="1"/>
          </p:cNvSpPr>
          <p:nvPr>
            <p:ph idx="1"/>
          </p:nvPr>
        </p:nvSpPr>
        <p:spPr/>
        <p:txBody>
          <a:bodyPr/>
          <a:lstStyle/>
          <a:p>
            <a:r>
              <a:rPr lang="en-US" dirty="0" smtClean="0">
                <a:solidFill>
                  <a:srgbClr val="000066"/>
                </a:solidFill>
              </a:rPr>
              <a:t>M22-4 Part 2: Chapter 1, 1.01 to 1.12</a:t>
            </a:r>
          </a:p>
          <a:p>
            <a:r>
              <a:rPr lang="en-US" dirty="0" smtClean="0">
                <a:solidFill>
                  <a:srgbClr val="000066"/>
                </a:solidFill>
              </a:rPr>
              <a:t>M22-4 Part 2: Chapter 3</a:t>
            </a:r>
          </a:p>
          <a:p>
            <a:r>
              <a:rPr lang="en-US" dirty="0" smtClean="0">
                <a:solidFill>
                  <a:srgbClr val="000066"/>
                </a:solidFill>
              </a:rPr>
              <a:t>M22-4 Part 2: Chapter 4</a:t>
            </a:r>
          </a:p>
          <a:p>
            <a:r>
              <a:rPr lang="en-US" dirty="0" smtClean="0">
                <a:solidFill>
                  <a:srgbClr val="000066"/>
                </a:solidFill>
              </a:rPr>
              <a:t>M22-4 Part 2: Chapter 6</a:t>
            </a:r>
            <a:endParaRPr lang="en-US"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83</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23413358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533400" y="1295400"/>
            <a:ext cx="8229600" cy="4525963"/>
          </a:xfrm>
        </p:spPr>
        <p:txBody>
          <a:bodyPr/>
          <a:lstStyle/>
          <a:p>
            <a:pPr marL="0" indent="0">
              <a:buNone/>
            </a:pPr>
            <a:r>
              <a:rPr lang="en-US" dirty="0" smtClean="0">
                <a:solidFill>
                  <a:srgbClr val="000066"/>
                </a:solidFill>
              </a:rPr>
              <a:t>You have completed the Benefits Delivery Network (BDN) lesson. You should be able to: </a:t>
            </a:r>
          </a:p>
          <a:p>
            <a:pPr marL="0" indent="0">
              <a:buNone/>
            </a:pPr>
            <a:endParaRPr lang="en-US" dirty="0" smtClean="0">
              <a:solidFill>
                <a:srgbClr val="000066"/>
              </a:solidFill>
            </a:endParaRPr>
          </a:p>
          <a:p>
            <a:pPr lvl="1">
              <a:buFont typeface="Arial" panose="020B0604020202020204" pitchFamily="34" charset="0"/>
              <a:buChar char="•"/>
            </a:pPr>
            <a:r>
              <a:rPr lang="en-US" dirty="0">
                <a:solidFill>
                  <a:srgbClr val="000066"/>
                </a:solidFill>
              </a:rPr>
              <a:t>Recall BDN location of claims processing </a:t>
            </a:r>
            <a:r>
              <a:rPr lang="en-US" dirty="0" smtClean="0">
                <a:solidFill>
                  <a:srgbClr val="000066"/>
                </a:solidFill>
              </a:rPr>
              <a:t>information</a:t>
            </a:r>
            <a:endParaRPr lang="en-US" dirty="0">
              <a:solidFill>
                <a:srgbClr val="000066"/>
              </a:solidFill>
            </a:endParaRPr>
          </a:p>
          <a:p>
            <a:pPr lvl="1">
              <a:buFont typeface="Arial" panose="020B0604020202020204" pitchFamily="34" charset="0"/>
              <a:buChar char="•"/>
            </a:pPr>
            <a:r>
              <a:rPr lang="en-US" dirty="0">
                <a:solidFill>
                  <a:srgbClr val="000066"/>
                </a:solidFill>
              </a:rPr>
              <a:t>Recall the function of various BDN </a:t>
            </a:r>
            <a:r>
              <a:rPr lang="en-US" dirty="0" smtClean="0">
                <a:solidFill>
                  <a:srgbClr val="000066"/>
                </a:solidFill>
              </a:rPr>
              <a:t>commands</a:t>
            </a:r>
            <a:endParaRPr lang="en-US" dirty="0">
              <a:solidFill>
                <a:srgbClr val="000066"/>
              </a:solidFill>
            </a:endParaRPr>
          </a:p>
          <a:p>
            <a:pPr lvl="1">
              <a:buFont typeface="Arial" panose="020B0604020202020204" pitchFamily="34" charset="0"/>
              <a:buChar char="•"/>
            </a:pPr>
            <a:r>
              <a:rPr lang="en-US" dirty="0">
                <a:solidFill>
                  <a:srgbClr val="000066"/>
                </a:solidFill>
              </a:rPr>
              <a:t>Identify the steps for modifying </a:t>
            </a:r>
            <a:r>
              <a:rPr lang="en-US" dirty="0" smtClean="0">
                <a:solidFill>
                  <a:srgbClr val="000066"/>
                </a:solidFill>
              </a:rPr>
              <a:t>BDNSHELL </a:t>
            </a:r>
            <a:endParaRPr lang="en-US" dirty="0">
              <a:solidFill>
                <a:srgbClr val="000066"/>
              </a:solidFill>
            </a:endParaRPr>
          </a:p>
          <a:p>
            <a:pPr marL="457200" lvl="1"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84</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37636300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E40F6C-36E6-4965-9D21-698197C3108F}" type="slidenum">
              <a:rPr lang="en-US" smtClean="0"/>
              <a:pPr/>
              <a:t>85</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TextBox 1"/>
          <p:cNvSpPr txBox="1">
            <a:spLocks noGrp="1" noChangeArrowheads="1"/>
          </p:cNvSpPr>
          <p:nvPr>
            <p:ph idx="1"/>
          </p:nvPr>
        </p:nvSpPr>
        <p:spPr bwMode="auto">
          <a:xfrm rot="19970231">
            <a:off x="1075318" y="2829243"/>
            <a:ext cx="6705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algn="ctr" eaLnBrk="1" hangingPunct="1">
              <a:spcBef>
                <a:spcPct val="0"/>
              </a:spcBef>
              <a:buClrTx/>
              <a:buFontTx/>
              <a:buNone/>
            </a:pPr>
            <a:r>
              <a:rPr lang="en-US" altLang="en-US" sz="8000" b="1" dirty="0">
                <a:solidFill>
                  <a:srgbClr val="000066"/>
                </a:solidFill>
              </a:rPr>
              <a:t>Questions??</a:t>
            </a:r>
          </a:p>
        </p:txBody>
      </p:sp>
    </p:spTree>
    <p:extLst>
      <p:ext uri="{BB962C8B-B14F-4D97-AF65-F5344CB8AC3E}">
        <p14:creationId xmlns:p14="http://schemas.microsoft.com/office/powerpoint/2010/main" val="14005562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TMS Assessment and Survey</a:t>
            </a:r>
            <a:endParaRPr lang="en-US" dirty="0"/>
          </a:p>
        </p:txBody>
      </p:sp>
      <p:sp>
        <p:nvSpPr>
          <p:cNvPr id="3" name="Content Placeholder 2"/>
          <p:cNvSpPr>
            <a:spLocks noGrp="1"/>
          </p:cNvSpPr>
          <p:nvPr>
            <p:ph idx="1"/>
          </p:nvPr>
        </p:nvSpPr>
        <p:spPr/>
        <p:txBody>
          <a:bodyPr/>
          <a:lstStyle/>
          <a:p>
            <a:r>
              <a:rPr lang="en-US" dirty="0">
                <a:solidFill>
                  <a:srgbClr val="000066"/>
                </a:solidFill>
              </a:rPr>
              <a:t>The assessment and survey have been assigned to you in </a:t>
            </a:r>
            <a:r>
              <a:rPr lang="en-US" dirty="0" smtClean="0">
                <a:solidFill>
                  <a:srgbClr val="000066"/>
                </a:solidFill>
              </a:rPr>
              <a:t>TMS</a:t>
            </a:r>
            <a:endParaRPr lang="en-US" dirty="0">
              <a:solidFill>
                <a:srgbClr val="000066"/>
              </a:solidFill>
            </a:endParaRPr>
          </a:p>
          <a:p>
            <a:r>
              <a:rPr lang="en-US" dirty="0">
                <a:solidFill>
                  <a:srgbClr val="000066"/>
                </a:solidFill>
              </a:rPr>
              <a:t>The assessment is comprised of multiple choice </a:t>
            </a:r>
            <a:r>
              <a:rPr lang="en-US" dirty="0" smtClean="0">
                <a:solidFill>
                  <a:srgbClr val="000066"/>
                </a:solidFill>
              </a:rPr>
              <a:t>questions</a:t>
            </a:r>
            <a:endParaRPr lang="en-US" dirty="0">
              <a:solidFill>
                <a:srgbClr val="000066"/>
              </a:solidFill>
            </a:endParaRPr>
          </a:p>
          <a:p>
            <a:r>
              <a:rPr lang="en-US" dirty="0">
                <a:solidFill>
                  <a:srgbClr val="000066"/>
                </a:solidFill>
              </a:rPr>
              <a:t>The questions are based on the information presented in this </a:t>
            </a:r>
            <a:r>
              <a:rPr lang="en-US" dirty="0" smtClean="0">
                <a:solidFill>
                  <a:srgbClr val="000066"/>
                </a:solidFill>
              </a:rPr>
              <a:t>lesson</a:t>
            </a:r>
            <a:endParaRPr lang="en-US" dirty="0">
              <a:solidFill>
                <a:srgbClr val="000066"/>
              </a:solidFill>
            </a:endParaRPr>
          </a:p>
          <a:p>
            <a:r>
              <a:rPr lang="en-US" dirty="0">
                <a:solidFill>
                  <a:srgbClr val="000066"/>
                </a:solidFill>
              </a:rPr>
              <a:t>The assessment should take you approximately 30 </a:t>
            </a:r>
            <a:r>
              <a:rPr lang="en-US" dirty="0" smtClean="0">
                <a:solidFill>
                  <a:srgbClr val="000066"/>
                </a:solidFill>
              </a:rPr>
              <a:t>minutes</a:t>
            </a:r>
            <a:endParaRPr lang="en-US" dirty="0">
              <a:solidFill>
                <a:srgbClr val="000066"/>
              </a:solidFill>
            </a:endParaRPr>
          </a:p>
          <a:p>
            <a:r>
              <a:rPr lang="en-US" dirty="0">
                <a:solidFill>
                  <a:srgbClr val="000066"/>
                </a:solidFill>
              </a:rPr>
              <a:t>Be sure to complete both the assessment and the survey in TMS to receive credit for this </a:t>
            </a:r>
            <a:r>
              <a:rPr lang="en-US" dirty="0" smtClean="0">
                <a:solidFill>
                  <a:srgbClr val="000066"/>
                </a:solidFill>
              </a:rPr>
              <a:t>training</a:t>
            </a:r>
            <a:endParaRPr lang="en-US" dirty="0">
              <a:solidFill>
                <a:srgbClr val="000066"/>
              </a:solidFill>
            </a:endParaRPr>
          </a:p>
          <a:p>
            <a:endParaRPr lang="en-US" dirty="0">
              <a:solidFill>
                <a:srgbClr val="000066"/>
              </a:solidFill>
            </a:endParaRPr>
          </a:p>
        </p:txBody>
      </p:sp>
      <p:sp>
        <p:nvSpPr>
          <p:cNvPr id="4" name="Slide Number Placeholder 3"/>
          <p:cNvSpPr>
            <a:spLocks noGrp="1"/>
          </p:cNvSpPr>
          <p:nvPr>
            <p:ph type="sldNum" sz="quarter" idx="12"/>
          </p:nvPr>
        </p:nvSpPr>
        <p:spPr/>
        <p:txBody>
          <a:bodyPr/>
          <a:lstStyle/>
          <a:p>
            <a:fld id="{3FE40F6C-36E6-4965-9D21-698197C3108F}" type="slidenum">
              <a:rPr lang="en-US" smtClean="0"/>
              <a:pPr/>
              <a:t>86</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Tree>
    <p:extLst>
      <p:ext uri="{BB962C8B-B14F-4D97-AF65-F5344CB8AC3E}">
        <p14:creationId xmlns:p14="http://schemas.microsoft.com/office/powerpoint/2010/main" val="2083325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BDN Commands </a:t>
            </a:r>
            <a:r>
              <a:rPr lang="en-US" b="0" dirty="0" smtClean="0"/>
              <a:t/>
            </a:r>
            <a:br>
              <a:rPr lang="en-US" b="0" dirty="0" smtClean="0"/>
            </a:br>
            <a:r>
              <a:rPr lang="en-US" b="0" dirty="0" smtClean="0"/>
              <a:t>End Product Commands</a:t>
            </a:r>
            <a:endParaRPr lang="en-US" b="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5" name="Footer Placeholder 4"/>
          <p:cNvSpPr>
            <a:spLocks noGrp="1"/>
          </p:cNvSpPr>
          <p:nvPr>
            <p:ph type="ftr" sz="quarter" idx="3"/>
          </p:nvPr>
        </p:nvSpPr>
        <p:spPr/>
        <p:txBody>
          <a:bodyPr/>
          <a:lstStyle/>
          <a:p>
            <a:r>
              <a:rPr lang="en-US" sz="1400" dirty="0" smtClean="0">
                <a:solidFill>
                  <a:schemeClr val="bg1"/>
                </a:solidFill>
              </a:rPr>
              <a:t>Benefits Delivery Network (BDN)</a:t>
            </a:r>
            <a:endParaRPr lang="en-US" sz="1400" dirty="0">
              <a:solidFill>
                <a:schemeClr val="bg1"/>
              </a:solidFill>
            </a:endParaRPr>
          </a:p>
        </p:txBody>
      </p:sp>
      <p:sp>
        <p:nvSpPr>
          <p:cNvPr id="6" name="Content Placeholder 1"/>
          <p:cNvSpPr>
            <a:spLocks noGrp="1"/>
          </p:cNvSpPr>
          <p:nvPr>
            <p:ph idx="1"/>
          </p:nvPr>
        </p:nvSpPr>
        <p:spPr>
          <a:xfrm>
            <a:off x="457200" y="1447800"/>
            <a:ext cx="8153400" cy="4525963"/>
          </a:xfrm>
        </p:spPr>
        <p:txBody>
          <a:bodyPr>
            <a:normAutofit/>
          </a:bodyPr>
          <a:lstStyle/>
          <a:p>
            <a:pPr>
              <a:defRPr/>
            </a:pPr>
            <a:r>
              <a:rPr lang="en-US" b="1" dirty="0" smtClean="0">
                <a:solidFill>
                  <a:srgbClr val="000066"/>
                </a:solidFill>
              </a:rPr>
              <a:t>PCAN</a:t>
            </a:r>
            <a:r>
              <a:rPr lang="en-US" dirty="0" smtClean="0">
                <a:solidFill>
                  <a:srgbClr val="000066"/>
                </a:solidFill>
              </a:rPr>
              <a:t> </a:t>
            </a:r>
            <a:r>
              <a:rPr lang="en-US" dirty="0">
                <a:solidFill>
                  <a:srgbClr val="000066"/>
                </a:solidFill>
              </a:rPr>
              <a:t>– </a:t>
            </a:r>
            <a:r>
              <a:rPr lang="en-US" b="1" u="sng" dirty="0">
                <a:solidFill>
                  <a:srgbClr val="000066"/>
                </a:solidFill>
              </a:rPr>
              <a:t>P</a:t>
            </a:r>
            <a:r>
              <a:rPr lang="en-US" dirty="0">
                <a:solidFill>
                  <a:srgbClr val="000066"/>
                </a:solidFill>
              </a:rPr>
              <a:t>ending EP </a:t>
            </a:r>
            <a:r>
              <a:rPr lang="en-US" b="1" u="sng" dirty="0">
                <a:solidFill>
                  <a:srgbClr val="000066"/>
                </a:solidFill>
              </a:rPr>
              <a:t>can</a:t>
            </a:r>
            <a:r>
              <a:rPr lang="en-US" dirty="0">
                <a:solidFill>
                  <a:srgbClr val="000066"/>
                </a:solidFill>
              </a:rPr>
              <a:t>cel if there is no action </a:t>
            </a:r>
            <a:r>
              <a:rPr lang="en-US" dirty="0" smtClean="0">
                <a:solidFill>
                  <a:srgbClr val="000066"/>
                </a:solidFill>
              </a:rPr>
              <a:t>necessary</a:t>
            </a:r>
          </a:p>
          <a:p>
            <a:pPr marL="0" indent="0">
              <a:buNone/>
              <a:defRPr/>
            </a:pPr>
            <a:endParaRPr lang="en-US" dirty="0" smtClean="0">
              <a:solidFill>
                <a:srgbClr val="000066"/>
              </a:solidFill>
            </a:endParaRPr>
          </a:p>
          <a:p>
            <a:pPr>
              <a:defRPr/>
            </a:pPr>
            <a:r>
              <a:rPr lang="en-US" b="1" dirty="0" smtClean="0">
                <a:solidFill>
                  <a:srgbClr val="000066"/>
                </a:solidFill>
              </a:rPr>
              <a:t>PCHG</a:t>
            </a:r>
            <a:r>
              <a:rPr lang="en-US" dirty="0" smtClean="0">
                <a:solidFill>
                  <a:srgbClr val="000066"/>
                </a:solidFill>
              </a:rPr>
              <a:t> </a:t>
            </a:r>
            <a:r>
              <a:rPr lang="en-US" dirty="0">
                <a:solidFill>
                  <a:srgbClr val="000066"/>
                </a:solidFill>
              </a:rPr>
              <a:t>- </a:t>
            </a:r>
            <a:r>
              <a:rPr lang="en-US" b="1" u="sng" dirty="0">
                <a:solidFill>
                  <a:srgbClr val="000066"/>
                </a:solidFill>
              </a:rPr>
              <a:t>P</a:t>
            </a:r>
            <a:r>
              <a:rPr lang="en-US" dirty="0">
                <a:solidFill>
                  <a:srgbClr val="000066"/>
                </a:solidFill>
              </a:rPr>
              <a:t>ending EP </a:t>
            </a:r>
            <a:r>
              <a:rPr lang="en-US" b="1" u="sng" dirty="0">
                <a:solidFill>
                  <a:srgbClr val="000066"/>
                </a:solidFill>
              </a:rPr>
              <a:t>ch</a:t>
            </a:r>
            <a:r>
              <a:rPr lang="en-US" dirty="0">
                <a:solidFill>
                  <a:srgbClr val="000066"/>
                </a:solidFill>
              </a:rPr>
              <a:t>an</a:t>
            </a:r>
            <a:r>
              <a:rPr lang="en-US" b="1" u="sng" dirty="0">
                <a:solidFill>
                  <a:srgbClr val="000066"/>
                </a:solidFill>
              </a:rPr>
              <a:t>g</a:t>
            </a:r>
            <a:r>
              <a:rPr lang="en-US" dirty="0">
                <a:solidFill>
                  <a:srgbClr val="000066"/>
                </a:solidFill>
              </a:rPr>
              <a:t>e (e.g. 340 to 350, 200 to 210, etc</a:t>
            </a:r>
            <a:r>
              <a:rPr lang="en-US" dirty="0" smtClean="0">
                <a:solidFill>
                  <a:srgbClr val="000066"/>
                </a:solidFill>
              </a:rPr>
              <a:t>...)</a:t>
            </a:r>
          </a:p>
          <a:p>
            <a:pPr>
              <a:defRPr/>
            </a:pPr>
            <a:endParaRPr lang="en-US" dirty="0">
              <a:solidFill>
                <a:srgbClr val="000066"/>
              </a:solidFill>
            </a:endParaRPr>
          </a:p>
          <a:p>
            <a:pPr>
              <a:defRPr/>
            </a:pPr>
            <a:r>
              <a:rPr lang="en-US" b="1" dirty="0" smtClean="0">
                <a:solidFill>
                  <a:srgbClr val="000066"/>
                </a:solidFill>
              </a:rPr>
              <a:t>PCLR</a:t>
            </a:r>
            <a:r>
              <a:rPr lang="en-US" dirty="0" smtClean="0">
                <a:solidFill>
                  <a:srgbClr val="000066"/>
                </a:solidFill>
              </a:rPr>
              <a:t> </a:t>
            </a:r>
            <a:r>
              <a:rPr lang="en-US" dirty="0">
                <a:solidFill>
                  <a:srgbClr val="000066"/>
                </a:solidFill>
              </a:rPr>
              <a:t>– </a:t>
            </a:r>
            <a:r>
              <a:rPr lang="en-US" b="1" u="sng" dirty="0">
                <a:solidFill>
                  <a:srgbClr val="000066"/>
                </a:solidFill>
              </a:rPr>
              <a:t>P</a:t>
            </a:r>
            <a:r>
              <a:rPr lang="en-US" dirty="0">
                <a:solidFill>
                  <a:srgbClr val="000066"/>
                </a:solidFill>
              </a:rPr>
              <a:t>ending EP </a:t>
            </a:r>
            <a:r>
              <a:rPr lang="en-US" b="1" u="sng" dirty="0">
                <a:solidFill>
                  <a:srgbClr val="000066"/>
                </a:solidFill>
              </a:rPr>
              <a:t>cl</a:t>
            </a:r>
            <a:r>
              <a:rPr lang="en-US" dirty="0">
                <a:solidFill>
                  <a:srgbClr val="000066"/>
                </a:solidFill>
              </a:rPr>
              <a:t>ea</a:t>
            </a:r>
            <a:r>
              <a:rPr lang="en-US" b="1" u="sng" dirty="0">
                <a:solidFill>
                  <a:srgbClr val="000066"/>
                </a:solidFill>
              </a:rPr>
              <a:t>r</a:t>
            </a:r>
            <a:r>
              <a:rPr lang="en-US" dirty="0">
                <a:solidFill>
                  <a:srgbClr val="000066"/>
                </a:solidFill>
              </a:rPr>
              <a:t> when you have to work a </a:t>
            </a:r>
            <a:r>
              <a:rPr lang="en-US" dirty="0" smtClean="0">
                <a:solidFill>
                  <a:srgbClr val="000066"/>
                </a:solidFill>
              </a:rPr>
              <a:t>claim</a:t>
            </a:r>
            <a:endParaRPr lang="en-US" dirty="0">
              <a:solidFill>
                <a:srgbClr val="000066"/>
              </a:solidFill>
            </a:endParaRPr>
          </a:p>
          <a:p>
            <a:pPr marL="0" indent="0">
              <a:buFont typeface="Wingdings" pitchFamily="2" charset="2"/>
              <a:buNone/>
              <a:defRPr/>
            </a:pPr>
            <a:endParaRPr lang="en-US" altLang="en-US" sz="2000" dirty="0" smtClean="0"/>
          </a:p>
        </p:txBody>
      </p:sp>
    </p:spTree>
    <p:extLst>
      <p:ext uri="{BB962C8B-B14F-4D97-AF65-F5344CB8AC3E}">
        <p14:creationId xmlns:p14="http://schemas.microsoft.com/office/powerpoint/2010/main" val="1890319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EDUSHARE-305-549</_dlc_DocId>
    <_dlc_DocIdUrl xmlns="ced1f988-d16c-4eb7-9443-312b8723c36c">
      <Url>http://vaww.infoshare.va.gov/sites/educationservice/225/225A/_layouts/DocIdRedir.aspx?ID=EDUSHARE-305-549</Url>
      <Description>EDUSHARE-305-549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589B4C-95E5-4A69-A5B6-12ACA6FFF17A}">
  <ds:schemaRef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www.w3.org/XML/1998/namespace"/>
    <ds:schemaRef ds:uri="http://schemas.openxmlformats.org/package/2006/metadata/core-properties"/>
    <ds:schemaRef ds:uri="ced1f988-d16c-4eb7-9443-312b8723c36c"/>
    <ds:schemaRef ds:uri="http://schemas.microsoft.com/office/2006/metadata/properties"/>
  </ds:schemaRefs>
</ds:datastoreItem>
</file>

<file path=customXml/itemProps2.xml><?xml version="1.0" encoding="utf-8"?>
<ds:datastoreItem xmlns:ds="http://schemas.openxmlformats.org/officeDocument/2006/customXml" ds:itemID="{97ED98D2-B645-410E-8C0C-F674433E1E17}">
  <ds:schemaRefs>
    <ds:schemaRef ds:uri="http://schemas.microsoft.com/sharepoint/events"/>
  </ds:schemaRefs>
</ds:datastoreItem>
</file>

<file path=customXml/itemProps3.xml><?xml version="1.0" encoding="utf-8"?>
<ds:datastoreItem xmlns:ds="http://schemas.openxmlformats.org/officeDocument/2006/customXml" ds:itemID="{B4A95184-191B-4C9A-9132-DB7590154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FFBF52-CA27-49CE-BC0D-6472A767BE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19955</TotalTime>
  <Words>3386</Words>
  <Application>Microsoft Office PowerPoint</Application>
  <PresentationFormat>On-screen Show (4:3)</PresentationFormat>
  <Paragraphs>801</Paragraphs>
  <Slides>86</Slides>
  <Notes>4</Notes>
  <HiddenSlides>0</HiddenSlides>
  <MMClips>0</MMClips>
  <ScaleCrop>false</ScaleCrop>
  <HeadingPairs>
    <vt:vector size="4" baseType="variant">
      <vt:variant>
        <vt:lpstr>Theme</vt:lpstr>
      </vt:variant>
      <vt:variant>
        <vt:i4>2</vt:i4>
      </vt:variant>
      <vt:variant>
        <vt:lpstr>Slide Titles</vt:lpstr>
      </vt:variant>
      <vt:variant>
        <vt:i4>86</vt:i4>
      </vt:variant>
    </vt:vector>
  </HeadingPairs>
  <TitlesOfParts>
    <vt:vector size="88" baseType="lpstr">
      <vt:lpstr>Office Theme</vt:lpstr>
      <vt:lpstr>1_Office Theme</vt:lpstr>
      <vt:lpstr>Benefits Delivery Network (BDN)</vt:lpstr>
      <vt:lpstr>Overview of Today’s Training </vt:lpstr>
      <vt:lpstr>Lesson Objectives </vt:lpstr>
      <vt:lpstr>PowerPoint Presentation</vt:lpstr>
      <vt:lpstr>BDN Commands  Inquiry Commands</vt:lpstr>
      <vt:lpstr>BDN Commands  Inquiry Commands</vt:lpstr>
      <vt:lpstr>BDN Commands Adjudication Commands</vt:lpstr>
      <vt:lpstr>BDN Commands Adjudication Commands</vt:lpstr>
      <vt:lpstr>BDN Commands  End Product Commands</vt:lpstr>
      <vt:lpstr>Comprehension Check </vt:lpstr>
      <vt:lpstr>PowerPoint Presentation</vt:lpstr>
      <vt:lpstr>BDN Screens Ready Screen (F8)</vt:lpstr>
      <vt:lpstr>PowerPoint Presentation</vt:lpstr>
      <vt:lpstr>Status Inquiry (SINQ) Commands</vt:lpstr>
      <vt:lpstr>Status Inquiry (SINQ) Commands</vt:lpstr>
      <vt:lpstr>Status Inquiry (SINQ) Commands</vt:lpstr>
      <vt:lpstr>Status Inquiry (SINQ) Commands</vt:lpstr>
      <vt:lpstr>Status Inquiry (SINQ) Commands</vt:lpstr>
      <vt:lpstr>PowerPoint Presentation</vt:lpstr>
      <vt:lpstr>BIRLS Inquiry (BINQ) Commands</vt:lpstr>
      <vt:lpstr>BIRLS Inquiry (BINQ) Commands</vt:lpstr>
      <vt:lpstr>BIRLS Inquiry (BINQ) Commands</vt:lpstr>
      <vt:lpstr>PowerPoint Presentation</vt:lpstr>
      <vt:lpstr>DoD Master Record Inquiry (MINQ) Commands</vt:lpstr>
      <vt:lpstr>DoD Master Record Inquiry (MINQ) Commands</vt:lpstr>
      <vt:lpstr>DoD Master Record Inquiry (MINQ) Commands</vt:lpstr>
      <vt:lpstr>Comprehension Check </vt:lpstr>
      <vt:lpstr>PowerPoint Presentation</vt:lpstr>
      <vt:lpstr>Ch30/1606/1607  Master Record Inquiry (MINQ) Commands </vt:lpstr>
      <vt:lpstr>Ch30/1606/1607  Master Record Inquiry (MINQ) Commands </vt:lpstr>
      <vt:lpstr>Ch30/1606/1607  Master Record Inquiry (MINQ) Commands </vt:lpstr>
      <vt:lpstr>Ch30/1606/1607  Master Record Inquiry (MINQ) Commands </vt:lpstr>
      <vt:lpstr>Ch30/1606/1607  Master Record Inquiry (MINQ) Commands </vt:lpstr>
      <vt:lpstr>Ch30/1606/1607  Master Record Inquiry (MINQ) Commands </vt:lpstr>
      <vt:lpstr>Ch30/1606/1607  Master Record Inquiry (MINQ) Commands </vt:lpstr>
      <vt:lpstr>CH30/1606/1607  Master Record Inquiry (MINQ) Commands </vt:lpstr>
      <vt:lpstr>Comprehension Check </vt:lpstr>
      <vt:lpstr>PowerPoint Presentation</vt:lpstr>
      <vt:lpstr>Ch33  Master Record Inquiry (MINQ) Commands </vt:lpstr>
      <vt:lpstr>Ch33  Master Record Inquiry (MINQ) Commands </vt:lpstr>
      <vt:lpstr>Ch33  Master Record Inquiry (MINQ) Commands </vt:lpstr>
      <vt:lpstr>Ch33  Master Record Inquiry (MINQ) Commands </vt:lpstr>
      <vt:lpstr>Ch33  Master Record Inquiry (MINQ) Commands </vt:lpstr>
      <vt:lpstr>Ch33  Master Record Inquiry (MINQ) Commands </vt:lpstr>
      <vt:lpstr>Ch33  Master Record Inquiry (MINQ) Commands </vt:lpstr>
      <vt:lpstr>Comprehension Check </vt:lpstr>
      <vt:lpstr>PowerPoint Presentation</vt:lpstr>
      <vt:lpstr>Ch35  Master Record Inquiry (MINQ) Commands </vt:lpstr>
      <vt:lpstr>Ch35  Master Record Inquiry (MINQ) Commands </vt:lpstr>
      <vt:lpstr>Ch35  Master Record Inquiry (MINQ) Commands </vt:lpstr>
      <vt:lpstr>Ch35  Master Record Inquiry (MINQ) Commands </vt:lpstr>
      <vt:lpstr>Ch35  Master Record Inquiry (MINQ) Commands </vt:lpstr>
      <vt:lpstr>Ch35  Master Record Inquiry (MINQ) Commands </vt:lpstr>
      <vt:lpstr>Ch35  Master Record Inquiry (MINQ) Commands </vt:lpstr>
      <vt:lpstr>Comprehension Check </vt:lpstr>
      <vt:lpstr>PowerPoint Presentation</vt:lpstr>
      <vt:lpstr>Ch32  Master Record Inquiry (MINQ) Commands </vt:lpstr>
      <vt:lpstr>Ch32  Master Record Inquiry (MINQ) Commands </vt:lpstr>
      <vt:lpstr>Ch32  Master Record Inquiry (MINQ) Commands </vt:lpstr>
      <vt:lpstr>Ch32  Master Record Inquiry (MINQ) Commands </vt:lpstr>
      <vt:lpstr>Comprehension Check </vt:lpstr>
      <vt:lpstr>PowerPoint Presentation</vt:lpstr>
      <vt:lpstr>Commonly Used Adjudicative Commands</vt:lpstr>
      <vt:lpstr>Commonly Used Adjudicative Commands F8 (Ready) screen</vt:lpstr>
      <vt:lpstr>Commonly Used Adjudicative Commands Claim Adjudication (CADJ) Command</vt:lpstr>
      <vt:lpstr>Commonly Used Adjudicative Commands Correction (CORR) Command</vt:lpstr>
      <vt:lpstr>PowerPoint Presentation</vt:lpstr>
      <vt:lpstr>Creating and Adjusting  BDNSHELL Buttons</vt:lpstr>
      <vt:lpstr>Creating and Adjusting  BDNSHELL Buttons</vt:lpstr>
      <vt:lpstr>Creating and Adjusting  BDNSHELL Buttons</vt:lpstr>
      <vt:lpstr>Creating and Adjusting  BDNSHELL Buttons</vt:lpstr>
      <vt:lpstr>Creating and Adjusting  BDNSHELL Buttons</vt:lpstr>
      <vt:lpstr>Creating and Adjusting  BDNSHELL Buttons</vt:lpstr>
      <vt:lpstr>Creating and Adjusting  BDNSHELL Buttons Moving and Deleting Buttons</vt:lpstr>
      <vt:lpstr>Creating and Adjusting  BDNSHELL Buttons Moving and Deleting Buttons</vt:lpstr>
      <vt:lpstr>Creating and Adjusting  BDNSHELL Buttons Moving and Deleting Buttons</vt:lpstr>
      <vt:lpstr>Creating and Adjusting  BDNSHELL Buttons Moving and Deleting Buttons</vt:lpstr>
      <vt:lpstr>Creating and Adjusting  BDNSHELL Buttons Moving and Deleting Buttons</vt:lpstr>
      <vt:lpstr>Creating and Adjusting  BDNSHELL Buttons Moving and Deleting Buttons</vt:lpstr>
      <vt:lpstr>Creating and Adjusting  BDNSHELL Buttons Moving and Deleting Buttons</vt:lpstr>
      <vt:lpstr>Creating and Adjusting  BDNSHELL Buttons Moving and Deleting Buttons</vt:lpstr>
      <vt:lpstr>Comprehension Check </vt:lpstr>
      <vt:lpstr>Lesson References </vt:lpstr>
      <vt:lpstr>Summary </vt:lpstr>
      <vt:lpstr>PowerPoint Presentation</vt:lpstr>
      <vt:lpstr>TMS Assessment and Survey</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Delivery Network (BDN) PowerPoint</dc:title>
  <dc:subject>VCE</dc:subject>
  <dc:creator>Department of Veterans Affairs, Veterans Benefits Administration, Education Service, STAFF</dc:creator>
  <cp:keywords>benefits delivery network,BDN,BDNSHELL,SINQ,BINQ,MINQ,PINQ,adjudication commands,end product commands,BDNSHELL buttons</cp:keywords>
  <dc:description>This lesson provides a better understanding of BDN screen information and BDNSHELL functionality.</dc:description>
  <cp:lastModifiedBy>Kathleen Poole</cp:lastModifiedBy>
  <cp:revision>361</cp:revision>
  <cp:lastPrinted>2016-04-26T13:36:09Z</cp:lastPrinted>
  <dcterms:created xsi:type="dcterms:W3CDTF">2014-09-26T18:35:36Z</dcterms:created>
  <dcterms:modified xsi:type="dcterms:W3CDTF">2016-10-28T15:47:52Z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Language">
    <vt:lpwstr>English (U.S.)</vt:lpwstr>
  </property>
  <property fmtid="{D5CDD505-2E9C-101B-9397-08002B2CF9AE}" pid="4" name="_dlc_DocIdItemGuid">
    <vt:lpwstr>aab081e9-6097-41df-8c72-f9d183df72af</vt:lpwstr>
  </property>
  <property fmtid="{D5CDD505-2E9C-101B-9397-08002B2CF9AE}" pid="5" name="Type">
    <vt:lpwstr>Presentation</vt:lpwstr>
  </property>
</Properties>
</file>