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7"/>
  </p:notesMasterIdLst>
  <p:handoutMasterIdLst>
    <p:handoutMasterId r:id="rId28"/>
  </p:handoutMasterIdLst>
  <p:sldIdLst>
    <p:sldId id="257" r:id="rId5"/>
    <p:sldId id="258" r:id="rId6"/>
    <p:sldId id="259" r:id="rId7"/>
    <p:sldId id="260" r:id="rId8"/>
    <p:sldId id="256" r:id="rId9"/>
    <p:sldId id="271" r:id="rId10"/>
    <p:sldId id="278" r:id="rId11"/>
    <p:sldId id="262" r:id="rId12"/>
    <p:sldId id="272" r:id="rId13"/>
    <p:sldId id="273" r:id="rId14"/>
    <p:sldId id="274" r:id="rId15"/>
    <p:sldId id="275" r:id="rId16"/>
    <p:sldId id="276" r:id="rId17"/>
    <p:sldId id="263" r:id="rId18"/>
    <p:sldId id="264" r:id="rId19"/>
    <p:sldId id="265" r:id="rId20"/>
    <p:sldId id="266" r:id="rId21"/>
    <p:sldId id="277" r:id="rId22"/>
    <p:sldId id="268" r:id="rId23"/>
    <p:sldId id="267" r:id="rId24"/>
    <p:sldId id="270" r:id="rId25"/>
    <p:sldId id="279"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3907" autoAdjust="0"/>
  </p:normalViewPr>
  <p:slideViewPr>
    <p:cSldViewPr snapToGrid="0">
      <p:cViewPr varScale="1">
        <p:scale>
          <a:sx n="106" d="100"/>
          <a:sy n="106" d="100"/>
        </p:scale>
        <p:origin x="14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4396964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414859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5779716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45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45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45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45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1759330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02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22304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2070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8851401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1.jpg"/><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8.xml"/><Relationship Id="rId7"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14.jpg"/><Relationship Id="rId4" Type="http://schemas.openxmlformats.org/officeDocument/2006/relationships/tags" Target="../tags/tag79.xm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4.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jpg"/><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jp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5.jp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10.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9.jpeg"/><Relationship Id="rId5" Type="http://schemas.openxmlformats.org/officeDocument/2006/relationships/tags" Target="../tags/tag57.xml"/><Relationship Id="rId10" Type="http://schemas.openxmlformats.org/officeDocument/2006/relationships/image" Target="../media/image8.jpg"/><Relationship Id="rId4" Type="http://schemas.openxmlformats.org/officeDocument/2006/relationships/tags" Target="../tags/tag56.xml"/><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3136D-2101-490C-9A44-A4A84375072D}"/>
              </a:ext>
            </a:extLst>
          </p:cNvPr>
          <p:cNvSpPr>
            <a:spLocks noGrp="1"/>
          </p:cNvSpPr>
          <p:nvPr>
            <p:ph type="ctrTitle"/>
            <p:custDataLst>
              <p:tags r:id="rId1"/>
            </p:custDataLst>
          </p:nvPr>
        </p:nvSpPr>
        <p:spPr>
          <a:xfrm>
            <a:off x="685800" y="2819400"/>
            <a:ext cx="7772400" cy="1219200"/>
          </a:xfrm>
        </p:spPr>
        <p:txBody>
          <a:bodyPr/>
          <a:lstStyle/>
          <a:p>
            <a:r>
              <a:rPr lang="en-US" dirty="0"/>
              <a:t>Musculoskeletal Disabilities</a:t>
            </a:r>
          </a:p>
        </p:txBody>
      </p:sp>
      <p:sp>
        <p:nvSpPr>
          <p:cNvPr id="6" name="Text Placeholder 5">
            <a:extLst>
              <a:ext uri="{FF2B5EF4-FFF2-40B4-BE49-F238E27FC236}">
                <a16:creationId xmlns:a16="http://schemas.microsoft.com/office/drawing/2014/main" id="{5D3B7CCB-9C6B-40A9-870B-8EA35A009557}"/>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F7C558D-29B5-410D-AAFB-E2E8011C470A}"/>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Arthritis</a:t>
            </a:r>
          </a:p>
        </p:txBody>
      </p:sp>
      <p:sp>
        <p:nvSpPr>
          <p:cNvPr id="3" name="Content Placeholder 2"/>
          <p:cNvSpPr>
            <a:spLocks noGrp="1"/>
          </p:cNvSpPr>
          <p:nvPr>
            <p:ph idx="1"/>
            <p:custDataLst>
              <p:tags r:id="rId2"/>
            </p:custDataLst>
          </p:nvPr>
        </p:nvSpPr>
        <p:spPr>
          <a:xfrm>
            <a:off x="457200" y="1880498"/>
            <a:ext cx="8229600" cy="4392483"/>
          </a:xfrm>
        </p:spPr>
        <p:txBody>
          <a:bodyPr>
            <a:normAutofit fontScale="62500" lnSpcReduction="20000"/>
          </a:bodyPr>
          <a:lstStyle/>
          <a:p>
            <a:pPr marL="233363" indent="-233363" hangingPunct="0">
              <a:lnSpc>
                <a:spcPct val="120000"/>
              </a:lnSpc>
              <a:spcAft>
                <a:spcPts val="600"/>
              </a:spcAft>
            </a:pPr>
            <a:r>
              <a:rPr lang="en-US" sz="2600" b="1" i="1" dirty="0">
                <a:latin typeface="+mj-lt"/>
              </a:rPr>
              <a:t>Rheumatoid arthritis </a:t>
            </a:r>
            <a:r>
              <a:rPr lang="en-US" sz="2600" dirty="0">
                <a:latin typeface="+mj-lt"/>
              </a:rPr>
              <a:t>is a chronic systemic disease of joints and related structures marked by inflammatory changes that causes stiffness, swelling, weakness, loss of mobility, and leads to damage and eventual destruction of the joints and crippling deformities.</a:t>
            </a:r>
          </a:p>
          <a:p>
            <a:pPr marL="233363" indent="-233363" hangingPunct="0">
              <a:lnSpc>
                <a:spcPct val="120000"/>
              </a:lnSpc>
              <a:spcAft>
                <a:spcPts val="600"/>
              </a:spcAft>
            </a:pPr>
            <a:endParaRPr lang="en-US" sz="2600" dirty="0">
              <a:latin typeface="+mj-lt"/>
            </a:endParaRPr>
          </a:p>
          <a:p>
            <a:pPr marL="233363" indent="-233363" hangingPunct="0">
              <a:lnSpc>
                <a:spcPct val="120000"/>
              </a:lnSpc>
              <a:spcAft>
                <a:spcPts val="600"/>
              </a:spcAft>
            </a:pPr>
            <a:r>
              <a:rPr lang="en-US" sz="2600" dirty="0">
                <a:latin typeface="+mj-lt"/>
              </a:rPr>
              <a:t>Characteristics of Rheumatoid Arthritis include:</a:t>
            </a:r>
          </a:p>
          <a:p>
            <a:pPr marL="457200" lvl="1" indent="-223838" hangingPunct="0">
              <a:lnSpc>
                <a:spcPct val="120000"/>
              </a:lnSpc>
              <a:spcAft>
                <a:spcPts val="600"/>
              </a:spcAft>
            </a:pPr>
            <a:r>
              <a:rPr lang="en-US" sz="2300" dirty="0">
                <a:latin typeface="+mj-lt"/>
                <a:cs typeface="Times New Roman" panose="02020603050405020304" pitchFamily="18" charset="0"/>
              </a:rPr>
              <a:t>onset before middle age</a:t>
            </a:r>
          </a:p>
          <a:p>
            <a:pPr marL="457200" lvl="1" indent="-223838" hangingPunct="0">
              <a:lnSpc>
                <a:spcPct val="120000"/>
              </a:lnSpc>
              <a:spcAft>
                <a:spcPts val="600"/>
              </a:spcAft>
            </a:pPr>
            <a:r>
              <a:rPr lang="en-US" sz="2300" dirty="0">
                <a:latin typeface="+mj-lt"/>
                <a:cs typeface="Times New Roman" panose="02020603050405020304" pitchFamily="18" charset="0"/>
              </a:rPr>
              <a:t>may be acute </a:t>
            </a:r>
          </a:p>
          <a:p>
            <a:pPr marL="685800" lvl="1" indent="-342900" hangingPunct="0">
              <a:lnSpc>
                <a:spcPct val="120000"/>
              </a:lnSpc>
              <a:spcAft>
                <a:spcPts val="600"/>
              </a:spcAft>
            </a:pPr>
            <a:endParaRPr lang="en-US" sz="2600" dirty="0">
              <a:latin typeface="+mj-lt"/>
              <a:cs typeface="Times New Roman" panose="02020603050405020304" pitchFamily="18" charset="0"/>
            </a:endParaRPr>
          </a:p>
          <a:p>
            <a:pPr marL="233363" indent="-233363" hangingPunct="0">
              <a:lnSpc>
                <a:spcPct val="120000"/>
              </a:lnSpc>
              <a:spcAft>
                <a:spcPts val="600"/>
              </a:spcAft>
            </a:pPr>
            <a:r>
              <a:rPr lang="en-US" sz="2600" dirty="0">
                <a:latin typeface="+mj-lt"/>
              </a:rPr>
              <a:t>Symptoms of Rheumatoid arthritis include:</a:t>
            </a:r>
          </a:p>
          <a:p>
            <a:pPr marL="457200" lvl="1" indent="-223838" fontAlgn="auto">
              <a:lnSpc>
                <a:spcPct val="120000"/>
              </a:lnSpc>
              <a:spcAft>
                <a:spcPts val="600"/>
              </a:spcAft>
            </a:pPr>
            <a:r>
              <a:rPr lang="en-US" sz="2300" dirty="0">
                <a:latin typeface="+mj-lt"/>
                <a:cs typeface="Times New Roman" panose="02020603050405020304" pitchFamily="18" charset="0"/>
              </a:rPr>
              <a:t>first affecting PIP and </a:t>
            </a:r>
            <a:r>
              <a:rPr lang="en-US" sz="2300" dirty="0" err="1">
                <a:latin typeface="+mj-lt"/>
                <a:cs typeface="Times New Roman" panose="02020603050405020304" pitchFamily="18" charset="0"/>
              </a:rPr>
              <a:t>MCP</a:t>
            </a:r>
            <a:r>
              <a:rPr lang="en-US" sz="2300" dirty="0">
                <a:latin typeface="+mj-lt"/>
                <a:cs typeface="Times New Roman" panose="02020603050405020304" pitchFamily="18" charset="0"/>
              </a:rPr>
              <a:t> joints</a:t>
            </a:r>
          </a:p>
          <a:p>
            <a:pPr marL="457200" lvl="1" indent="-223838" fontAlgn="auto">
              <a:lnSpc>
                <a:spcPct val="120000"/>
              </a:lnSpc>
              <a:spcAft>
                <a:spcPts val="600"/>
              </a:spcAft>
            </a:pPr>
            <a:r>
              <a:rPr lang="en-US" sz="2300" dirty="0">
                <a:latin typeface="+mj-lt"/>
                <a:cs typeface="Times New Roman" panose="02020603050405020304" pitchFamily="18" charset="0"/>
              </a:rPr>
              <a:t>next causing atrophy of muscles, deformities, contractures, subluxations, and</a:t>
            </a:r>
          </a:p>
          <a:p>
            <a:pPr marL="457200" lvl="1" indent="-223838" fontAlgn="auto">
              <a:lnSpc>
                <a:spcPct val="120000"/>
              </a:lnSpc>
              <a:spcAft>
                <a:spcPts val="600"/>
              </a:spcAft>
            </a:pPr>
            <a:r>
              <a:rPr lang="en-US" sz="2300" dirty="0">
                <a:latin typeface="+mj-lt"/>
                <a:cs typeface="Times New Roman" panose="02020603050405020304" pitchFamily="18" charset="0"/>
              </a:rPr>
              <a:t>finally causing fibrous or bony ankylosis (abnormal adhesion of the bones of the joint).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87002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Arthritis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hangingPunct="0">
              <a:spcAft>
                <a:spcPts val="600"/>
              </a:spcAft>
            </a:pPr>
            <a:r>
              <a:rPr lang="en-US" b="1" i="1" dirty="0"/>
              <a:t>Rheumatoid arthritis (cont’d)</a:t>
            </a:r>
          </a:p>
          <a:p>
            <a:pPr marL="233363" indent="-233363" hangingPunct="0">
              <a:spcAft>
                <a:spcPts val="600"/>
              </a:spcAft>
            </a:pPr>
            <a:endParaRPr lang="en-US" dirty="0"/>
          </a:p>
          <a:p>
            <a:pPr marL="233363" indent="-233363" hangingPunct="0">
              <a:spcAft>
                <a:spcPts val="600"/>
              </a:spcAft>
            </a:pPr>
            <a:r>
              <a:rPr lang="en-US" dirty="0"/>
              <a:t>There are periods of remission and periods of flare with Rheumatoid Arthritis. When body tissues are inflamed, the disease is active. When tissue inflammation subsides, the disease is in remission.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07530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Arthritis</a:t>
            </a:r>
          </a:p>
        </p:txBody>
      </p:sp>
      <p:sp>
        <p:nvSpPr>
          <p:cNvPr id="3" name="Content Placeholder 2"/>
          <p:cNvSpPr>
            <a:spLocks noGrp="1"/>
          </p:cNvSpPr>
          <p:nvPr>
            <p:ph idx="1"/>
            <p:custDataLst>
              <p:tags r:id="rId2"/>
            </p:custDataLst>
          </p:nvPr>
        </p:nvSpPr>
        <p:spPr>
          <a:xfrm>
            <a:off x="457200" y="1683853"/>
            <a:ext cx="8229600" cy="4648121"/>
          </a:xfrm>
        </p:spPr>
        <p:txBody>
          <a:bodyPr>
            <a:normAutofit fontScale="62500" lnSpcReduction="20000"/>
          </a:bodyPr>
          <a:lstStyle/>
          <a:p>
            <a:pPr marL="233363" indent="-233363" fontAlgn="auto">
              <a:lnSpc>
                <a:spcPct val="120000"/>
              </a:lnSpc>
              <a:spcAft>
                <a:spcPts val="600"/>
              </a:spcAft>
            </a:pPr>
            <a:r>
              <a:rPr lang="en-US" sz="2700" b="1" i="1" dirty="0">
                <a:latin typeface="+mj-lt"/>
              </a:rPr>
              <a:t>Degenerative arthritis</a:t>
            </a:r>
            <a:r>
              <a:rPr lang="en-US" sz="2700" dirty="0">
                <a:latin typeface="+mj-lt"/>
              </a:rPr>
              <a:t> is primarily a disorder of cartilage and the bone underlying the cartilage. All tissues in and around involved joints are enlarged. The condition is noted by marked deterioration in synovial joints and vertebrae. The condition is non-inflammatory.</a:t>
            </a:r>
          </a:p>
          <a:p>
            <a:pPr marL="233363" indent="-233363">
              <a:lnSpc>
                <a:spcPct val="120000"/>
              </a:lnSpc>
              <a:spcAft>
                <a:spcPts val="600"/>
              </a:spcAft>
            </a:pPr>
            <a:endParaRPr lang="en-US" sz="2900" dirty="0">
              <a:latin typeface="+mj-lt"/>
            </a:endParaRPr>
          </a:p>
          <a:p>
            <a:pPr marL="233363" indent="-233363" fontAlgn="auto">
              <a:lnSpc>
                <a:spcPct val="120000"/>
              </a:lnSpc>
              <a:spcAft>
                <a:spcPts val="600"/>
              </a:spcAft>
            </a:pPr>
            <a:r>
              <a:rPr lang="en-US" sz="2700" dirty="0">
                <a:latin typeface="+mj-lt"/>
              </a:rPr>
              <a:t>Characteristics of degenerative arthritis includes: </a:t>
            </a:r>
          </a:p>
          <a:p>
            <a:pPr marL="457200" lvl="1" indent="-223838" fontAlgn="auto">
              <a:lnSpc>
                <a:spcPct val="120000"/>
              </a:lnSpc>
              <a:spcAft>
                <a:spcPts val="600"/>
              </a:spcAft>
            </a:pPr>
            <a:r>
              <a:rPr lang="en-US" sz="2400" dirty="0">
                <a:latin typeface="+mj-lt"/>
                <a:cs typeface="Times New Roman" panose="02020603050405020304" pitchFamily="18" charset="0"/>
              </a:rPr>
              <a:t>The onset generally occurs after the age of 45.</a:t>
            </a:r>
          </a:p>
          <a:p>
            <a:pPr marL="457200" lvl="1" indent="-223838" fontAlgn="auto">
              <a:lnSpc>
                <a:spcPct val="120000"/>
              </a:lnSpc>
              <a:spcAft>
                <a:spcPts val="600"/>
              </a:spcAft>
            </a:pPr>
            <a:r>
              <a:rPr lang="en-US" sz="2400" dirty="0">
                <a:latin typeface="+mj-lt"/>
                <a:cs typeface="Times New Roman" panose="02020603050405020304" pitchFamily="18" charset="0"/>
              </a:rPr>
              <a:t>It has no relation to infection.</a:t>
            </a:r>
          </a:p>
          <a:p>
            <a:pPr marL="457200" lvl="1" indent="-223838" fontAlgn="auto">
              <a:lnSpc>
                <a:spcPct val="120000"/>
              </a:lnSpc>
              <a:spcAft>
                <a:spcPts val="600"/>
              </a:spcAft>
            </a:pPr>
            <a:r>
              <a:rPr lang="en-US" sz="2400" dirty="0">
                <a:latin typeface="+mj-lt"/>
                <a:cs typeface="Times New Roman" panose="02020603050405020304" pitchFamily="18" charset="0"/>
              </a:rPr>
              <a:t>It is asymmetrical (more pronounced on one side of the body than the other).</a:t>
            </a:r>
          </a:p>
          <a:p>
            <a:pPr marL="457200" lvl="1" indent="-223838" fontAlgn="auto">
              <a:lnSpc>
                <a:spcPct val="120000"/>
              </a:lnSpc>
              <a:spcAft>
                <a:spcPts val="600"/>
              </a:spcAft>
            </a:pPr>
            <a:r>
              <a:rPr lang="en-US" sz="2400" dirty="0">
                <a:latin typeface="+mj-lt"/>
                <a:cs typeface="Times New Roman" panose="02020603050405020304" pitchFamily="18" charset="0"/>
              </a:rPr>
              <a:t>There is limitation of movement in the late stages only.</a:t>
            </a:r>
          </a:p>
          <a:p>
            <a:pPr marL="685800" lvl="1" indent="-342900">
              <a:lnSpc>
                <a:spcPct val="120000"/>
              </a:lnSpc>
              <a:spcAft>
                <a:spcPts val="600"/>
              </a:spcAft>
            </a:pPr>
            <a:endParaRPr lang="en-US" sz="2900" dirty="0">
              <a:latin typeface="+mj-lt"/>
              <a:cs typeface="Times New Roman" panose="02020603050405020304" pitchFamily="18" charset="0"/>
            </a:endParaRPr>
          </a:p>
          <a:p>
            <a:pPr marL="233363" indent="-233363" fontAlgn="auto">
              <a:lnSpc>
                <a:spcPct val="120000"/>
              </a:lnSpc>
              <a:spcAft>
                <a:spcPts val="600"/>
              </a:spcAft>
            </a:pPr>
            <a:r>
              <a:rPr lang="en-US" sz="2700" dirty="0">
                <a:latin typeface="+mj-lt"/>
              </a:rPr>
              <a:t>Some symptoms of degenerative arthritis include:</a:t>
            </a:r>
          </a:p>
          <a:p>
            <a:pPr marL="457200" lvl="1" indent="-223838" fontAlgn="auto">
              <a:lnSpc>
                <a:spcPct val="120000"/>
              </a:lnSpc>
              <a:spcAft>
                <a:spcPts val="600"/>
              </a:spcAft>
            </a:pPr>
            <a:r>
              <a:rPr lang="en-US" sz="2400" dirty="0" err="1">
                <a:latin typeface="+mj-lt"/>
                <a:cs typeface="Times New Roman" panose="02020603050405020304" pitchFamily="18" charset="0"/>
              </a:rPr>
              <a:t>Ankylosis</a:t>
            </a:r>
            <a:r>
              <a:rPr lang="en-US" sz="2400" dirty="0">
                <a:latin typeface="+mj-lt"/>
                <a:cs typeface="Times New Roman" panose="02020603050405020304" pitchFamily="18" charset="0"/>
              </a:rPr>
              <a:t>, in rare cases</a:t>
            </a:r>
          </a:p>
          <a:p>
            <a:pPr marL="457200" lvl="1" indent="-223838" fontAlgn="auto">
              <a:lnSpc>
                <a:spcPct val="120000"/>
              </a:lnSpc>
              <a:spcAft>
                <a:spcPts val="600"/>
              </a:spcAft>
            </a:pPr>
            <a:r>
              <a:rPr lang="en-US" sz="2400" dirty="0">
                <a:latin typeface="+mj-lt"/>
                <a:cs typeface="Times New Roman" panose="02020603050405020304" pitchFamily="18" charset="0"/>
              </a:rPr>
              <a:t>Destruction of cartilage</a:t>
            </a:r>
          </a:p>
          <a:p>
            <a:pPr marL="457200" lvl="1" indent="-223838" fontAlgn="auto">
              <a:lnSpc>
                <a:spcPct val="120000"/>
              </a:lnSpc>
              <a:spcAft>
                <a:spcPts val="600"/>
              </a:spcAft>
            </a:pPr>
            <a:r>
              <a:rPr lang="en-US" sz="2400" dirty="0">
                <a:latin typeface="+mj-lt"/>
                <a:cs typeface="Times New Roman" panose="02020603050405020304" pitchFamily="18" charset="0"/>
              </a:rPr>
              <a:t>Bone eburnation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57718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Arthritis</a:t>
            </a:r>
          </a:p>
        </p:txBody>
      </p:sp>
      <p:sp>
        <p:nvSpPr>
          <p:cNvPr id="3" name="Content Placeholder 2"/>
          <p:cNvSpPr>
            <a:spLocks noGrp="1"/>
          </p:cNvSpPr>
          <p:nvPr>
            <p:ph idx="1"/>
            <p:custDataLst>
              <p:tags r:id="rId2"/>
            </p:custDataLst>
          </p:nvPr>
        </p:nvSpPr>
        <p:spPr>
          <a:xfrm>
            <a:off x="457200" y="1772343"/>
            <a:ext cx="8229600" cy="4500637"/>
          </a:xfrm>
        </p:spPr>
        <p:txBody>
          <a:bodyPr>
            <a:normAutofit/>
          </a:bodyPr>
          <a:lstStyle/>
          <a:p>
            <a:pPr marL="233363" indent="-233363" fontAlgn="auto"/>
            <a:r>
              <a:rPr lang="en-US" b="1" i="1" dirty="0">
                <a:latin typeface="+mj-lt"/>
              </a:rPr>
              <a:t>Traumatic arthritis </a:t>
            </a:r>
            <a:r>
              <a:rPr lang="en-US" dirty="0">
                <a:latin typeface="+mj-lt"/>
              </a:rPr>
              <a:t>is a form of arthritis that is caused by blunt, penetrating, or repeated trauma or from forced inappropriate motion of a joint or ligament. This type of arthritis does not spread to other joints.</a:t>
            </a:r>
          </a:p>
          <a:p>
            <a:pPr marL="233363" indent="-233363"/>
            <a:endParaRPr lang="en-US" sz="1800" dirty="0">
              <a:latin typeface="+mj-lt"/>
            </a:endParaRPr>
          </a:p>
          <a:p>
            <a:pPr marL="233363" indent="-233363" fontAlgn="auto"/>
            <a:r>
              <a:rPr lang="en-US" dirty="0">
                <a:latin typeface="+mj-lt"/>
              </a:rPr>
              <a:t>Symptoms of traumatic arthritis include:</a:t>
            </a:r>
          </a:p>
          <a:p>
            <a:pPr marL="457200" lvl="1" indent="-223838" fontAlgn="auto"/>
            <a:r>
              <a:rPr lang="en-US" dirty="0">
                <a:latin typeface="+mj-lt"/>
                <a:cs typeface="Times New Roman" panose="02020603050405020304" pitchFamily="18" charset="0"/>
              </a:rPr>
              <a:t>Pain</a:t>
            </a:r>
          </a:p>
          <a:p>
            <a:pPr marL="457200" lvl="1" indent="-223838" fontAlgn="auto"/>
            <a:r>
              <a:rPr lang="en-US" dirty="0">
                <a:latin typeface="+mj-lt"/>
                <a:cs typeface="Times New Roman" panose="02020603050405020304" pitchFamily="18" charset="0"/>
              </a:rPr>
              <a:t>Tenderness</a:t>
            </a:r>
          </a:p>
          <a:p>
            <a:pPr marL="457200" lvl="1" indent="-223838" fontAlgn="auto"/>
            <a:r>
              <a:rPr lang="en-US" dirty="0">
                <a:latin typeface="+mj-lt"/>
                <a:cs typeface="Times New Roman" panose="02020603050405020304" pitchFamily="18" charset="0"/>
              </a:rPr>
              <a:t>Limitation of motion</a:t>
            </a:r>
          </a:p>
          <a:p>
            <a:pPr marL="457200" lvl="1" indent="-223838" fontAlgn="auto"/>
            <a:endParaRPr lang="en-US" sz="1500" dirty="0">
              <a:latin typeface="+mj-lt"/>
              <a:cs typeface="Times New Roman" panose="02020603050405020304" pitchFamily="18" charset="0"/>
            </a:endParaRPr>
          </a:p>
          <a:p>
            <a:pPr marL="233363" indent="-233363" fontAlgn="auto">
              <a:tabLst>
                <a:tab pos="457200" algn="l"/>
              </a:tabLst>
            </a:pPr>
            <a:r>
              <a:rPr lang="en-US" dirty="0">
                <a:latin typeface="+mj-lt"/>
              </a:rPr>
              <a:t>Note: </a:t>
            </a:r>
            <a:r>
              <a:rPr lang="en-US" sz="1800" dirty="0">
                <a:latin typeface="+mj-lt"/>
              </a:rPr>
              <a:t>Arthritis is also considered a presumptive condition, chronic disease, if it manifested to a degree of 10% or more within a year from the date of separation.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96644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Range of Motion</a:t>
            </a:r>
          </a:p>
        </p:txBody>
      </p:sp>
      <p:sp>
        <p:nvSpPr>
          <p:cNvPr id="3" name="Content Placeholder 2"/>
          <p:cNvSpPr>
            <a:spLocks noGrp="1"/>
          </p:cNvSpPr>
          <p:nvPr>
            <p:ph idx="1"/>
            <p:custDataLst>
              <p:tags r:id="rId2"/>
            </p:custDataLst>
          </p:nvPr>
        </p:nvSpPr>
        <p:spPr>
          <a:xfrm>
            <a:off x="457200" y="2057400"/>
            <a:ext cx="3418609" cy="1060453"/>
          </a:xfrm>
        </p:spPr>
        <p:txBody>
          <a:bodyPr>
            <a:normAutofit/>
          </a:bodyPr>
          <a:lstStyle/>
          <a:p>
            <a:pPr hangingPunct="0"/>
            <a:r>
              <a:rPr lang="en-US" dirty="0"/>
              <a:t>The common movements that are performed by muscles and joints are: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0173" y="2057400"/>
            <a:ext cx="5332641" cy="4399656"/>
          </a:xfrm>
          <a:prstGeom prst="rect">
            <a:avLst/>
          </a:prstGeom>
        </p:spPr>
      </p:pic>
      <p:sp>
        <p:nvSpPr>
          <p:cNvPr id="6" name="TextBox 5">
            <a:extLst>
              <a:ext uri="{FF2B5EF4-FFF2-40B4-BE49-F238E27FC236}">
                <a16:creationId xmlns:a16="http://schemas.microsoft.com/office/drawing/2014/main" id="{12204222-8C55-4C20-9734-E9FC5C9EFD87}"/>
              </a:ext>
            </a:extLst>
          </p:cNvPr>
          <p:cNvSpPr txBox="1"/>
          <p:nvPr>
            <p:custDataLst>
              <p:tags r:id="rId4"/>
            </p:custDataLst>
          </p:nvPr>
        </p:nvSpPr>
        <p:spPr>
          <a:xfrm>
            <a:off x="457200" y="3117853"/>
            <a:ext cx="3844413" cy="2246769"/>
          </a:xfrm>
          <a:prstGeom prst="rect">
            <a:avLst/>
          </a:prstGeom>
          <a:noFill/>
        </p:spPr>
        <p:txBody>
          <a:bodyPr wrap="square" rtlCol="0">
            <a:spAutoFit/>
          </a:bodyPr>
          <a:lstStyle/>
          <a:p>
            <a:pPr marL="233363" lvl="0" indent="-233363" hangingPunct="0">
              <a:buClr>
                <a:schemeClr val="tx1"/>
              </a:buClr>
              <a:buFont typeface="Arial" panose="020B0604020202020204" pitchFamily="34" charset="0"/>
              <a:buChar char="•"/>
            </a:pPr>
            <a:r>
              <a:rPr lang="en-US" sz="2000" dirty="0"/>
              <a:t>Flexion/Extension </a:t>
            </a:r>
          </a:p>
          <a:p>
            <a:pPr marL="233363" lvl="0" indent="-233363" hangingPunct="0">
              <a:buClr>
                <a:schemeClr val="tx1"/>
              </a:buClr>
              <a:buFont typeface="Arial" panose="020B0604020202020204" pitchFamily="34" charset="0"/>
              <a:buChar char="•"/>
            </a:pPr>
            <a:endParaRPr lang="en-US" sz="2000" dirty="0"/>
          </a:p>
          <a:p>
            <a:pPr marL="233363" lvl="0" indent="-233363" hangingPunct="0">
              <a:buClr>
                <a:schemeClr val="tx1"/>
              </a:buClr>
              <a:buFont typeface="Arial" panose="020B0604020202020204" pitchFamily="34" charset="0"/>
              <a:buChar char="•"/>
            </a:pPr>
            <a:r>
              <a:rPr lang="en-US" sz="2000" dirty="0"/>
              <a:t>Abduction/Adduction  </a:t>
            </a:r>
          </a:p>
          <a:p>
            <a:pPr marL="233363" lvl="0" indent="-233363" hangingPunct="0">
              <a:buClr>
                <a:schemeClr val="tx1"/>
              </a:buClr>
              <a:buFont typeface="Arial" panose="020B0604020202020204" pitchFamily="34" charset="0"/>
              <a:buChar char="•"/>
            </a:pPr>
            <a:endParaRPr lang="en-US" sz="2000" dirty="0"/>
          </a:p>
          <a:p>
            <a:pPr marL="233363" lvl="0" indent="-233363" hangingPunct="0">
              <a:buClr>
                <a:schemeClr val="tx1"/>
              </a:buClr>
              <a:buFont typeface="Arial" panose="020B0604020202020204" pitchFamily="34" charset="0"/>
              <a:buChar char="•"/>
            </a:pPr>
            <a:r>
              <a:rPr lang="en-US" sz="2000" dirty="0"/>
              <a:t>Lateral/Medial Rotation </a:t>
            </a:r>
          </a:p>
          <a:p>
            <a:pPr marL="233363" lvl="0" indent="-233363" hangingPunct="0">
              <a:buClr>
                <a:schemeClr val="tx1"/>
              </a:buClr>
              <a:buFont typeface="Arial" panose="020B0604020202020204" pitchFamily="34" charset="0"/>
              <a:buChar char="•"/>
            </a:pPr>
            <a:endParaRPr lang="en-US" sz="2000" dirty="0"/>
          </a:p>
          <a:p>
            <a:pPr marL="233363" lvl="0" indent="-233363" hangingPunct="0">
              <a:buClr>
                <a:schemeClr val="tx1"/>
              </a:buClr>
              <a:buFont typeface="Arial" panose="020B0604020202020204" pitchFamily="34" charset="0"/>
              <a:buChar char="•"/>
            </a:pPr>
            <a:r>
              <a:rPr lang="en-US" sz="2000" dirty="0"/>
              <a:t>Circumduction  </a:t>
            </a:r>
          </a:p>
        </p:txBody>
      </p:sp>
    </p:spTree>
    <p:extLst>
      <p:ext uri="{BB962C8B-B14F-4D97-AF65-F5344CB8AC3E}">
        <p14:creationId xmlns:p14="http://schemas.microsoft.com/office/powerpoint/2010/main" val="69135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Factors to consider when evaluating joints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15</a:t>
            </a:fld>
            <a:endParaRPr lang="en-US"/>
          </a:p>
        </p:txBody>
      </p:sp>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473572" y="1994241"/>
            <a:ext cx="2015344" cy="1342723"/>
          </a:xfrm>
          <a:prstGeom prst="rect">
            <a:avLst/>
          </a:prstGeom>
          <a:effectLst>
            <a:softEdge rad="127000"/>
          </a:effectLst>
        </p:spPr>
      </p:pic>
      <p:pic>
        <p:nvPicPr>
          <p:cNvPr id="7" name="Picture 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255453" y="3235139"/>
            <a:ext cx="2116064" cy="1386022"/>
          </a:xfrm>
          <a:prstGeom prst="rect">
            <a:avLst/>
          </a:prstGeom>
          <a:effectLst>
            <a:softEdge rad="127000"/>
          </a:effectLst>
        </p:spPr>
      </p:pic>
      <p:pic>
        <p:nvPicPr>
          <p:cNvPr id="8" name="Picture 7"/>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473572" y="4693174"/>
            <a:ext cx="2090584" cy="1525974"/>
          </a:xfrm>
          <a:prstGeom prst="rect">
            <a:avLst/>
          </a:prstGeom>
          <a:effectLst>
            <a:softEdge rad="127000"/>
          </a:effectLst>
        </p:spPr>
      </p:pic>
      <p:sp>
        <p:nvSpPr>
          <p:cNvPr id="9" name="TextBox 8"/>
          <p:cNvSpPr txBox="1"/>
          <p:nvPr>
            <p:custDataLst>
              <p:tags r:id="rId6"/>
            </p:custDataLst>
          </p:nvPr>
        </p:nvSpPr>
        <p:spPr>
          <a:xfrm>
            <a:off x="513083" y="2043916"/>
            <a:ext cx="4645824" cy="2646878"/>
          </a:xfrm>
          <a:prstGeom prst="rect">
            <a:avLst/>
          </a:prstGeom>
          <a:noFill/>
        </p:spPr>
        <p:txBody>
          <a:bodyPr wrap="none" rtlCol="0">
            <a:spAutoFit/>
          </a:bodyPr>
          <a:lstStyle/>
          <a:p>
            <a:pPr marL="233363" indent="-233363" fontAlgn="base">
              <a:spcAft>
                <a:spcPts val="600"/>
              </a:spcAft>
              <a:buClr>
                <a:schemeClr val="tx1"/>
              </a:buClr>
              <a:buFont typeface="Arial" panose="020B0604020202020204" pitchFamily="34" charset="0"/>
              <a:buChar char="•"/>
            </a:pPr>
            <a:r>
              <a:rPr lang="en-US" sz="2000" kern="0" dirty="0">
                <a:latin typeface="+mj-lt"/>
                <a:cs typeface="Times New Roman" panose="02020603050405020304" pitchFamily="18" charset="0"/>
              </a:rPr>
              <a:t>The first factor is loss of motion. </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flexion (bending), and</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extension (straightening)</a:t>
            </a:r>
          </a:p>
          <a:p>
            <a:pPr marL="342900" indent="-342900">
              <a:spcAft>
                <a:spcPts val="600"/>
              </a:spcAft>
              <a:buClr>
                <a:schemeClr val="tx1"/>
              </a:buClr>
              <a:buFont typeface="Arial" panose="020B0604020202020204" pitchFamily="34" charset="0"/>
              <a:buChar char="•"/>
            </a:pPr>
            <a:endParaRPr lang="en-US" sz="2000" kern="0" dirty="0">
              <a:latin typeface="+mj-lt"/>
              <a:cs typeface="Times New Roman" panose="02020603050405020304" pitchFamily="18" charset="0"/>
            </a:endParaRPr>
          </a:p>
          <a:p>
            <a:pPr marL="233363" indent="-233363">
              <a:spcAft>
                <a:spcPts val="600"/>
              </a:spcAft>
              <a:buClr>
                <a:schemeClr val="tx1"/>
              </a:buClr>
              <a:buFont typeface="Arial" panose="020B0604020202020204" pitchFamily="34" charset="0"/>
              <a:buChar char="•"/>
            </a:pPr>
            <a:r>
              <a:rPr lang="en-US" sz="2000" kern="0" dirty="0">
                <a:latin typeface="+mj-lt"/>
                <a:cs typeface="Times New Roman" panose="02020603050405020304" pitchFamily="18" charset="0"/>
              </a:rPr>
              <a:t>The second factor is painful motion. </a:t>
            </a:r>
          </a:p>
          <a:p>
            <a:pPr marL="233363" indent="-233363">
              <a:spcAft>
                <a:spcPts val="600"/>
              </a:spcAft>
              <a:buClr>
                <a:schemeClr val="tx1"/>
              </a:buClr>
              <a:buFont typeface="Arial" panose="020B0604020202020204" pitchFamily="34" charset="0"/>
              <a:buChar char="•"/>
            </a:pPr>
            <a:endParaRPr lang="en-US" sz="2000" kern="0" dirty="0">
              <a:latin typeface="+mj-lt"/>
              <a:cs typeface="Times New Roman" panose="02020603050405020304" pitchFamily="18" charset="0"/>
            </a:endParaRPr>
          </a:p>
          <a:p>
            <a:pPr marL="233363" indent="-233363">
              <a:spcAft>
                <a:spcPts val="600"/>
              </a:spcAft>
              <a:buClr>
                <a:schemeClr val="tx1"/>
              </a:buClr>
              <a:buFont typeface="Arial" panose="020B0604020202020204" pitchFamily="34" charset="0"/>
              <a:buChar char="•"/>
            </a:pPr>
            <a:r>
              <a:rPr lang="en-US" sz="2000" kern="0" dirty="0">
                <a:latin typeface="+mj-lt"/>
                <a:cs typeface="Times New Roman" panose="02020603050405020304" pitchFamily="18" charset="0"/>
              </a:rPr>
              <a:t>The third factor is functional loss. </a:t>
            </a:r>
          </a:p>
        </p:txBody>
      </p:sp>
    </p:spTree>
    <p:extLst>
      <p:ext uri="{BB962C8B-B14F-4D97-AF65-F5344CB8AC3E}">
        <p14:creationId xmlns:p14="http://schemas.microsoft.com/office/powerpoint/2010/main" val="149594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Examinations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hangingPunct="0"/>
            <a:r>
              <a:rPr lang="en-US" dirty="0"/>
              <a:t>These examinations require: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059" y="1880498"/>
            <a:ext cx="3251798" cy="411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AEFDFD84-DB24-4593-84CE-7A6CE03C450A}"/>
              </a:ext>
            </a:extLst>
          </p:cNvPr>
          <p:cNvSpPr txBox="1"/>
          <p:nvPr>
            <p:custDataLst>
              <p:tags r:id="rId4"/>
            </p:custDataLst>
          </p:nvPr>
        </p:nvSpPr>
        <p:spPr>
          <a:xfrm>
            <a:off x="388375" y="2626950"/>
            <a:ext cx="5176684" cy="1631216"/>
          </a:xfrm>
          <a:prstGeom prst="rect">
            <a:avLst/>
          </a:prstGeom>
          <a:noFill/>
        </p:spPr>
        <p:txBody>
          <a:bodyPr wrap="square" rtlCol="0">
            <a:spAutoFit/>
          </a:bodyPr>
          <a:lstStyle/>
          <a:p>
            <a:pPr lvl="1" indent="-223838" hangingPunct="0">
              <a:buClr>
                <a:schemeClr val="tx1"/>
              </a:buClr>
              <a:buFont typeface="Arial" panose="020B0604020202020204" pitchFamily="34" charset="0"/>
              <a:buChar char="•"/>
            </a:pPr>
            <a:r>
              <a:rPr lang="en-US" sz="2000" dirty="0">
                <a:latin typeface="+mj-lt"/>
                <a:cs typeface="Times New Roman" panose="02020603050405020304" pitchFamily="18" charset="0"/>
              </a:rPr>
              <a:t>Specific evidence regarding active and passive range of motion</a:t>
            </a:r>
          </a:p>
          <a:p>
            <a:pPr lvl="1" indent="-223838" hangingPunct="0">
              <a:buClr>
                <a:schemeClr val="tx1"/>
              </a:buClr>
              <a:buFont typeface="Arial" panose="020B0604020202020204" pitchFamily="34" charset="0"/>
              <a:buChar char="•"/>
            </a:pPr>
            <a:endParaRPr lang="en-US" sz="2000" dirty="0">
              <a:latin typeface="+mj-lt"/>
              <a:cs typeface="Times New Roman" panose="02020603050405020304" pitchFamily="18" charset="0"/>
            </a:endParaRPr>
          </a:p>
          <a:p>
            <a:pPr lvl="1" indent="-223838" hangingPunct="0">
              <a:buClr>
                <a:schemeClr val="tx1"/>
              </a:buClr>
              <a:buFont typeface="Arial" panose="020B0604020202020204" pitchFamily="34" charset="0"/>
              <a:buChar char="•"/>
            </a:pPr>
            <a:r>
              <a:rPr lang="en-US" sz="2000" dirty="0">
                <a:latin typeface="+mj-lt"/>
                <a:cs typeface="Times New Roman" panose="02020603050405020304" pitchFamily="18" charset="0"/>
              </a:rPr>
              <a:t>Detailed description of the symptoms and flare-ups  </a:t>
            </a:r>
          </a:p>
        </p:txBody>
      </p:sp>
    </p:spTree>
    <p:extLst>
      <p:ext uri="{BB962C8B-B14F-4D97-AF65-F5344CB8AC3E}">
        <p14:creationId xmlns:p14="http://schemas.microsoft.com/office/powerpoint/2010/main" val="265343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Examination Requirements</a:t>
            </a:r>
          </a:p>
        </p:txBody>
      </p:sp>
      <p:sp>
        <p:nvSpPr>
          <p:cNvPr id="3" name="Content Placeholder 2"/>
          <p:cNvSpPr>
            <a:spLocks noGrp="1"/>
          </p:cNvSpPr>
          <p:nvPr>
            <p:ph idx="1"/>
            <p:custDataLst>
              <p:tags r:id="rId2"/>
            </p:custDataLst>
          </p:nvPr>
        </p:nvSpPr>
        <p:spPr>
          <a:xfrm>
            <a:off x="457200" y="2057400"/>
            <a:ext cx="8229600" cy="2013155"/>
          </a:xfrm>
        </p:spPr>
        <p:txBody>
          <a:bodyPr>
            <a:normAutofit/>
          </a:bodyPr>
          <a:lstStyle/>
          <a:p>
            <a:pPr marL="233363" indent="-233363">
              <a:spcAft>
                <a:spcPts val="600"/>
              </a:spcAft>
            </a:pPr>
            <a:r>
              <a:rPr lang="en-US" dirty="0">
                <a:latin typeface="+mj-lt"/>
              </a:rPr>
              <a:t>Musculoskeletal joint examinations must address: </a:t>
            </a:r>
          </a:p>
          <a:p>
            <a:pPr marL="457200" lvl="1" indent="-223838">
              <a:spcAft>
                <a:spcPts val="600"/>
              </a:spcAft>
              <a:tabLst>
                <a:tab pos="630238" algn="l"/>
              </a:tabLst>
            </a:pPr>
            <a:r>
              <a:rPr lang="en-US" dirty="0">
                <a:latin typeface="+mj-lt"/>
                <a:cs typeface="Times New Roman" panose="02020603050405020304" pitchFamily="18" charset="0"/>
              </a:rPr>
              <a:t>range of motion (ROM) criteria</a:t>
            </a:r>
          </a:p>
          <a:p>
            <a:pPr marL="457200" lvl="1" indent="-223838">
              <a:spcAft>
                <a:spcPts val="600"/>
              </a:spcAft>
              <a:tabLst>
                <a:tab pos="630238" algn="l"/>
              </a:tabLst>
            </a:pPr>
            <a:endParaRPr lang="en-US" dirty="0">
              <a:latin typeface="+mj-lt"/>
              <a:cs typeface="Times New Roman" panose="02020603050405020304" pitchFamily="18" charset="0"/>
            </a:endParaRPr>
          </a:p>
          <a:p>
            <a:pPr marL="457200" lvl="1" indent="-223838">
              <a:spcAft>
                <a:spcPts val="600"/>
              </a:spcAft>
              <a:tabLst>
                <a:tab pos="630238" algn="l"/>
              </a:tabLst>
            </a:pPr>
            <a:r>
              <a:rPr lang="en-US" dirty="0">
                <a:latin typeface="+mj-lt"/>
                <a:cs typeface="Times New Roman" panose="02020603050405020304" pitchFamily="18" charset="0"/>
              </a:rPr>
              <a:t>the medical evidence used to evaluate functional impairment due to pain must account for painful motion, pain on use, and pain during flare-ups or with repeated use over a period of time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a:p>
        </p:txBody>
      </p:sp>
      <p:sp>
        <p:nvSpPr>
          <p:cNvPr id="5" name="TextBox 4">
            <a:extLst>
              <a:ext uri="{FF2B5EF4-FFF2-40B4-BE49-F238E27FC236}">
                <a16:creationId xmlns:a16="http://schemas.microsoft.com/office/drawing/2014/main" id="{C5575C08-F076-4F95-AC73-2F61BEAEF487}"/>
              </a:ext>
            </a:extLst>
          </p:cNvPr>
          <p:cNvSpPr txBox="1"/>
          <p:nvPr>
            <p:custDataLst>
              <p:tags r:id="rId4"/>
            </p:custDataLst>
          </p:nvPr>
        </p:nvSpPr>
        <p:spPr>
          <a:xfrm>
            <a:off x="452283" y="4405242"/>
            <a:ext cx="8239433" cy="1508105"/>
          </a:xfrm>
          <a:prstGeom prst="rect">
            <a:avLst/>
          </a:prstGeom>
          <a:noFill/>
        </p:spPr>
        <p:txBody>
          <a:bodyPr wrap="square" rtlCol="0">
            <a:spAutoFit/>
          </a:bodyPr>
          <a:lstStyle/>
          <a:p>
            <a:pPr marL="344488">
              <a:spcAft>
                <a:spcPts val="600"/>
              </a:spcAft>
            </a:pPr>
            <a:r>
              <a:rPr lang="en-US" sz="2000" dirty="0">
                <a:latin typeface="+mj-lt"/>
                <a:cs typeface="Times New Roman" panose="02020603050405020304" pitchFamily="18" charset="0"/>
              </a:rPr>
              <a:t>Note: </a:t>
            </a:r>
            <a:r>
              <a:rPr lang="en-US" dirty="0">
                <a:latin typeface="+mj-lt"/>
                <a:cs typeface="Times New Roman" panose="02020603050405020304" pitchFamily="18" charset="0"/>
              </a:rPr>
              <a:t>In most cases, these disabilities require a VA examination to obtain all the necessary evidence to evaluate. Treating physicians rarely have a need to document actual range of motion and may not provide any details regarding additional limitation. These requirements are unique to VA disability evaluations.   </a:t>
            </a:r>
          </a:p>
        </p:txBody>
      </p:sp>
    </p:spTree>
    <p:extLst>
      <p:ext uri="{BB962C8B-B14F-4D97-AF65-F5344CB8AC3E}">
        <p14:creationId xmlns:p14="http://schemas.microsoft.com/office/powerpoint/2010/main" val="353468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Examination Requirements</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33363" indent="-233363" fontAlgn="auto">
              <a:lnSpc>
                <a:spcPct val="110000"/>
              </a:lnSpc>
              <a:spcAft>
                <a:spcPts val="600"/>
              </a:spcAft>
            </a:pPr>
            <a:r>
              <a:rPr lang="en-US" dirty="0">
                <a:latin typeface="+mj-lt"/>
              </a:rPr>
              <a:t>The examiner must address: </a:t>
            </a:r>
          </a:p>
          <a:p>
            <a:pPr marL="457200" lvl="1" indent="-223838" fontAlgn="auto">
              <a:lnSpc>
                <a:spcPct val="110000"/>
              </a:lnSpc>
              <a:spcAft>
                <a:spcPts val="600"/>
              </a:spcAft>
            </a:pPr>
            <a:r>
              <a:rPr lang="en-US" dirty="0">
                <a:latin typeface="+mj-lt"/>
                <a:cs typeface="Times New Roman" panose="02020603050405020304" pitchFamily="18" charset="0"/>
              </a:rPr>
              <a:t>additional functional limitation or limitation of motion (LOM) during flares-ups or repeated use over time, based on the Veteran’s history and the examiner’s clinical judgment.</a:t>
            </a:r>
          </a:p>
          <a:p>
            <a:pPr marL="344488" indent="-344488">
              <a:lnSpc>
                <a:spcPct val="110000"/>
              </a:lnSpc>
              <a:spcAft>
                <a:spcPts val="600"/>
              </a:spcAft>
            </a:pPr>
            <a:endParaRPr lang="en-US" dirty="0">
              <a:latin typeface="+mj-lt"/>
            </a:endParaRPr>
          </a:p>
          <a:p>
            <a:pPr marL="233363" indent="-233363" fontAlgn="auto">
              <a:lnSpc>
                <a:spcPct val="110000"/>
              </a:lnSpc>
              <a:spcAft>
                <a:spcPts val="600"/>
              </a:spcAft>
            </a:pPr>
            <a:r>
              <a:rPr lang="en-US" dirty="0">
                <a:latin typeface="+mj-lt"/>
              </a:rPr>
              <a:t>The examination report must address:</a:t>
            </a:r>
          </a:p>
          <a:p>
            <a:pPr marL="457200" indent="-223838" fontAlgn="auto">
              <a:lnSpc>
                <a:spcPct val="110000"/>
              </a:lnSpc>
              <a:spcAft>
                <a:spcPts val="600"/>
              </a:spcAft>
            </a:pPr>
            <a:r>
              <a:rPr lang="en-US" sz="1800" dirty="0">
                <a:latin typeface="+mj-lt"/>
                <a:cs typeface="Times New Roman" panose="02020603050405020304" pitchFamily="18" charset="0"/>
              </a:rPr>
              <a:t>whether functional ability of a joint is significantly limited during flare-ups (DeLuca) or when the joint is used repeatedly over a period of time (Mitchell) .</a:t>
            </a:r>
          </a:p>
          <a:p>
            <a:pPr fontAlgn="auto">
              <a:lnSpc>
                <a:spcPct val="110000"/>
              </a:lnSpc>
              <a:spcAft>
                <a:spcPts val="600"/>
              </a:spcAft>
            </a:pPr>
            <a:endParaRPr lang="en-US" dirty="0">
              <a:latin typeface="+mj-lt"/>
            </a:endParaRPr>
          </a:p>
          <a:p>
            <a:pPr marL="233363" indent="-233363" fontAlgn="auto">
              <a:lnSpc>
                <a:spcPct val="110000"/>
              </a:lnSpc>
              <a:spcAft>
                <a:spcPts val="600"/>
              </a:spcAft>
            </a:pPr>
            <a:r>
              <a:rPr lang="en-US" dirty="0">
                <a:latin typeface="+mj-lt"/>
              </a:rPr>
              <a:t>Check to ensure that x-rays were obtained when necessary.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345693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Review of Examination Reports</a:t>
            </a:r>
          </a:p>
        </p:txBody>
      </p:sp>
      <p:sp>
        <p:nvSpPr>
          <p:cNvPr id="3" name="Content Placeholder 2"/>
          <p:cNvSpPr>
            <a:spLocks noGrp="1"/>
          </p:cNvSpPr>
          <p:nvPr>
            <p:ph idx="1"/>
            <p:custDataLst>
              <p:tags r:id="rId2"/>
            </p:custDataLst>
          </p:nvPr>
        </p:nvSpPr>
        <p:spPr>
          <a:xfrm>
            <a:off x="457200" y="1662287"/>
            <a:ext cx="8229600" cy="636638"/>
          </a:xfrm>
        </p:spPr>
        <p:txBody>
          <a:bodyPr>
            <a:noAutofit/>
          </a:bodyPr>
          <a:lstStyle/>
          <a:p>
            <a:r>
              <a:rPr lang="en-US" dirty="0"/>
              <a:t>When reviewing examination reports in all situations the report must show: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a:p>
        </p:txBody>
      </p:sp>
      <p:sp>
        <p:nvSpPr>
          <p:cNvPr id="5" name="TextBox 4">
            <a:extLst>
              <a:ext uri="{FF2B5EF4-FFF2-40B4-BE49-F238E27FC236}">
                <a16:creationId xmlns:a16="http://schemas.microsoft.com/office/drawing/2014/main" id="{ED17B509-5EE3-4E66-8107-0D7631ECE2B3}"/>
              </a:ext>
            </a:extLst>
          </p:cNvPr>
          <p:cNvSpPr txBox="1"/>
          <p:nvPr>
            <p:custDataLst>
              <p:tags r:id="rId4"/>
            </p:custDataLst>
          </p:nvPr>
        </p:nvSpPr>
        <p:spPr>
          <a:xfrm>
            <a:off x="457200" y="2298925"/>
            <a:ext cx="8209935" cy="3939540"/>
          </a:xfrm>
          <a:prstGeom prst="rect">
            <a:avLst/>
          </a:prstGeom>
          <a:noFill/>
        </p:spPr>
        <p:txBody>
          <a:bodyPr wrap="square" rtlCol="0">
            <a:spAutoFit/>
          </a:bodyPr>
          <a:lstStyle/>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The examination report is signed.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The examination report addressed all disabilities for which an examination was requested.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The required question(s) on the DBQ were completed.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The required review of the claims folder was accomplished.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There is no  missing information on the report pertinent to the disability under review, such as failure to discuss the impact of musculoskeletal pain on the functional loss of an affected joint.</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A medical opinion is properly supported by a valid rationale and/or by the evidence of record.</a:t>
            </a:r>
          </a:p>
          <a:p>
            <a:pPr lvl="1" indent="-223838">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A requested medical opinion was furnished.  </a:t>
            </a:r>
          </a:p>
        </p:txBody>
      </p:sp>
    </p:spTree>
    <p:extLst>
      <p:ext uri="{BB962C8B-B14F-4D97-AF65-F5344CB8AC3E}">
        <p14:creationId xmlns:p14="http://schemas.microsoft.com/office/powerpoint/2010/main" val="268315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3947652" cy="3916363"/>
          </a:xfrm>
        </p:spPr>
        <p:txBody>
          <a:bodyPr/>
          <a:lstStyle/>
          <a:p>
            <a:pPr marL="233363" lvl="0" indent="-233363" hangingPunct="0">
              <a:spcAft>
                <a:spcPts val="600"/>
              </a:spcAft>
            </a:pPr>
            <a:r>
              <a:rPr lang="en-US" dirty="0"/>
              <a:t>Identify musculoskeletal disabilities and the evidence needed to evaluate them.</a:t>
            </a:r>
          </a:p>
          <a:p>
            <a:pPr marL="233363" indent="-233363">
              <a:spcAft>
                <a:spcPts val="600"/>
              </a:spcAft>
            </a:pPr>
            <a:r>
              <a:rPr lang="en-US" dirty="0"/>
              <a:t>Determine if criteria has been met after an examination report is received to send for decision.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a:p>
        </p:txBody>
      </p:sp>
      <p:pic>
        <p:nvPicPr>
          <p:cNvPr id="10" name="Picture 9">
            <a:extLst>
              <a:ext uri="{FF2B5EF4-FFF2-40B4-BE49-F238E27FC236}">
                <a16:creationId xmlns:a16="http://schemas.microsoft.com/office/drawing/2014/main" id="{1B2619EA-0E17-4D41-AFBF-1D1662541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732" y="1803639"/>
            <a:ext cx="3323282" cy="3250721"/>
          </a:xfrm>
          <a:prstGeom prst="rect">
            <a:avLst/>
          </a:prstGeom>
        </p:spPr>
      </p:pic>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Musculoskeletal Insufficient Exams</a:t>
            </a:r>
          </a:p>
        </p:txBody>
      </p:sp>
      <p:sp>
        <p:nvSpPr>
          <p:cNvPr id="3" name="Content Placeholder 2"/>
          <p:cNvSpPr>
            <a:spLocks noGrp="1"/>
          </p:cNvSpPr>
          <p:nvPr>
            <p:ph idx="1"/>
            <p:custDataLst>
              <p:tags r:id="rId2"/>
            </p:custDataLst>
          </p:nvPr>
        </p:nvSpPr>
        <p:spPr>
          <a:xfrm>
            <a:off x="457200" y="2057401"/>
            <a:ext cx="8229600" cy="675968"/>
          </a:xfrm>
        </p:spPr>
        <p:txBody>
          <a:bodyPr>
            <a:normAutofit lnSpcReduction="10000"/>
          </a:bodyPr>
          <a:lstStyle/>
          <a:p>
            <a:r>
              <a:rPr lang="en-US" dirty="0"/>
              <a:t>The following shown in a musculoskeletal report may lead to an insufficient exam: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a:p>
        </p:txBody>
      </p:sp>
      <p:sp>
        <p:nvSpPr>
          <p:cNvPr id="5" name="TextBox 4">
            <a:extLst>
              <a:ext uri="{FF2B5EF4-FFF2-40B4-BE49-F238E27FC236}">
                <a16:creationId xmlns:a16="http://schemas.microsoft.com/office/drawing/2014/main" id="{A380A78A-CBEF-4CB1-8D03-1555882D5732}"/>
              </a:ext>
            </a:extLst>
          </p:cNvPr>
          <p:cNvSpPr txBox="1"/>
          <p:nvPr>
            <p:custDataLst>
              <p:tags r:id="rId4"/>
            </p:custDataLst>
          </p:nvPr>
        </p:nvSpPr>
        <p:spPr>
          <a:xfrm>
            <a:off x="471948" y="2733133"/>
            <a:ext cx="8229600" cy="2708434"/>
          </a:xfrm>
          <a:prstGeom prst="rect">
            <a:avLst/>
          </a:prstGeom>
          <a:noFill/>
        </p:spPr>
        <p:txBody>
          <a:bodyPr wrap="square" rtlCol="0">
            <a:spAutoFit/>
          </a:bodyPr>
          <a:lstStyle/>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unaffected gait but walks with a cane</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surgery to joint but scar not addressed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no arthritis but x-ray states degenerative joint disease (DJD)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limited ROM but no diagnosis provided. </a:t>
            </a:r>
          </a:p>
          <a:p>
            <a:pPr lvl="1" indent="-223838">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pain of joint with exam or movement but diagnosis is “normal joint”</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stress fractures: resolved, and</a:t>
            </a:r>
          </a:p>
          <a:p>
            <a:pPr lvl="1" indent="-223838" fontAlgn="auto">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stress fractures with residual limited ROM, pain.  </a:t>
            </a:r>
          </a:p>
        </p:txBody>
      </p:sp>
    </p:spTree>
    <p:extLst>
      <p:ext uri="{BB962C8B-B14F-4D97-AF65-F5344CB8AC3E}">
        <p14:creationId xmlns:p14="http://schemas.microsoft.com/office/powerpoint/2010/main" val="1921038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r>
              <a:rPr lang="en-US" sz="6600" dirty="0"/>
              <a:t>Complete Assessment and Evaluation</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294986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6327-46E8-494D-9F10-4D9E80CBFE65}"/>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B977BC89-8E93-487A-ACBC-92E11BEB829C}"/>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31463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4303992"/>
          </a:xfrm>
        </p:spPr>
        <p:txBody>
          <a:bodyPr>
            <a:normAutofit fontScale="77500" lnSpcReduction="20000"/>
          </a:bodyPr>
          <a:lstStyle/>
          <a:p>
            <a:pPr marL="233363" lvl="0" indent="-233363" fontAlgn="auto">
              <a:lnSpc>
                <a:spcPct val="120000"/>
              </a:lnSpc>
              <a:spcAft>
                <a:spcPts val="600"/>
              </a:spcAft>
            </a:pPr>
            <a:r>
              <a:rPr lang="en-US" sz="2100" dirty="0">
                <a:latin typeface="+mj-lt"/>
                <a:cs typeface="Times New Roman"/>
              </a:rPr>
              <a:t>38 CFR 3.159 -Department of Veterans Affairs assistance in developing claims</a:t>
            </a:r>
            <a:r>
              <a:rPr lang="en-US" sz="2100" dirty="0">
                <a:latin typeface="+mj-lt"/>
              </a:rPr>
              <a:t> </a:t>
            </a:r>
          </a:p>
          <a:p>
            <a:pPr marL="233363" lvl="0" indent="-233363" fontAlgn="auto">
              <a:lnSpc>
                <a:spcPct val="120000"/>
              </a:lnSpc>
              <a:spcAft>
                <a:spcPts val="600"/>
              </a:spcAft>
            </a:pPr>
            <a:r>
              <a:rPr lang="en-US" sz="2100" dirty="0">
                <a:latin typeface="+mj-lt"/>
                <a:cs typeface="Times New Roman"/>
              </a:rPr>
              <a:t>38 CFR 3.303(b) – Principles relating to service connection/ Chronicity and continuity</a:t>
            </a:r>
            <a:endParaRPr lang="en-US" sz="2100" dirty="0">
              <a:latin typeface="+mj-lt"/>
            </a:endParaRPr>
          </a:p>
          <a:p>
            <a:pPr marL="233363" lvl="0" indent="-233363" fontAlgn="auto">
              <a:lnSpc>
                <a:spcPct val="120000"/>
              </a:lnSpc>
              <a:spcAft>
                <a:spcPts val="600"/>
              </a:spcAft>
            </a:pPr>
            <a:r>
              <a:rPr lang="en-US" sz="2100" dirty="0">
                <a:latin typeface="+mj-lt"/>
                <a:cs typeface="Times New Roman"/>
              </a:rPr>
              <a:t>38 CFR 4.40 –  Functional Loss</a:t>
            </a:r>
            <a:r>
              <a:rPr lang="en-US" sz="2100" dirty="0">
                <a:latin typeface="+mj-lt"/>
              </a:rPr>
              <a:t> </a:t>
            </a:r>
          </a:p>
          <a:p>
            <a:pPr marL="233363" lvl="0" indent="-233363" fontAlgn="auto">
              <a:lnSpc>
                <a:spcPct val="120000"/>
              </a:lnSpc>
              <a:spcAft>
                <a:spcPts val="600"/>
              </a:spcAft>
            </a:pPr>
            <a:r>
              <a:rPr lang="en-US" sz="2100" dirty="0">
                <a:latin typeface="+mj-lt"/>
                <a:cs typeface="Times New Roman"/>
              </a:rPr>
              <a:t>38 CFR 4.45 – The Joints</a:t>
            </a:r>
            <a:r>
              <a:rPr lang="en-US" sz="2100" dirty="0">
                <a:latin typeface="+mj-lt"/>
              </a:rPr>
              <a:t> </a:t>
            </a:r>
          </a:p>
          <a:p>
            <a:pPr marL="233363" lvl="0" indent="-233363" fontAlgn="auto">
              <a:lnSpc>
                <a:spcPct val="120000"/>
              </a:lnSpc>
              <a:spcAft>
                <a:spcPts val="600"/>
              </a:spcAft>
            </a:pPr>
            <a:r>
              <a:rPr lang="en-US" sz="2100" dirty="0">
                <a:latin typeface="+mj-lt"/>
                <a:cs typeface="Times New Roman"/>
              </a:rPr>
              <a:t>38 CFR 4.63 – Loss of use of hand or foot</a:t>
            </a:r>
            <a:r>
              <a:rPr lang="en-US" sz="2100" dirty="0">
                <a:latin typeface="+mj-lt"/>
              </a:rPr>
              <a:t> </a:t>
            </a:r>
          </a:p>
          <a:p>
            <a:pPr marL="233363" lvl="0" indent="-233363" fontAlgn="auto">
              <a:lnSpc>
                <a:spcPct val="120000"/>
              </a:lnSpc>
              <a:spcAft>
                <a:spcPts val="600"/>
              </a:spcAft>
            </a:pPr>
            <a:r>
              <a:rPr lang="en-US" sz="2100" dirty="0">
                <a:latin typeface="+mj-lt"/>
                <a:cs typeface="Times New Roman"/>
              </a:rPr>
              <a:t>38 CFR 4.71 – Measurement of ankyloses and joint motion </a:t>
            </a:r>
            <a:r>
              <a:rPr lang="en-US" sz="2100" dirty="0">
                <a:latin typeface="+mj-lt"/>
              </a:rPr>
              <a:t> </a:t>
            </a:r>
          </a:p>
          <a:p>
            <a:pPr marL="233363" lvl="0" indent="-233363" fontAlgn="auto">
              <a:lnSpc>
                <a:spcPct val="120000"/>
              </a:lnSpc>
              <a:spcAft>
                <a:spcPts val="600"/>
              </a:spcAft>
            </a:pPr>
            <a:r>
              <a:rPr lang="en-US" sz="2100" dirty="0">
                <a:latin typeface="+mj-lt"/>
                <a:cs typeface="Times New Roman"/>
              </a:rPr>
              <a:t>M21-1 Part III. Subpart iv.4.a – Musculoskeletal Conditions</a:t>
            </a:r>
            <a:r>
              <a:rPr lang="en-US" sz="2100" dirty="0">
                <a:latin typeface="+mj-lt"/>
              </a:rPr>
              <a:t> </a:t>
            </a:r>
          </a:p>
          <a:p>
            <a:pPr marL="233363" lvl="0" indent="-233363" fontAlgn="auto">
              <a:lnSpc>
                <a:spcPct val="120000"/>
              </a:lnSpc>
              <a:spcAft>
                <a:spcPts val="600"/>
              </a:spcAft>
            </a:pPr>
            <a:r>
              <a:rPr lang="en-US" sz="2100" dirty="0">
                <a:latin typeface="+mj-lt"/>
                <a:cs typeface="Times New Roman"/>
              </a:rPr>
              <a:t>M21-1 Part III. Subpart iv.3.D.4.g – </a:t>
            </a:r>
            <a:r>
              <a:rPr lang="en-US" sz="2100" dirty="0" err="1">
                <a:latin typeface="+mj-lt"/>
                <a:cs typeface="Times New Roman"/>
              </a:rPr>
              <a:t>Musculoskeltal</a:t>
            </a:r>
            <a:r>
              <a:rPr lang="en-US" sz="2100" dirty="0">
                <a:latin typeface="+mj-lt"/>
                <a:cs typeface="Times New Roman"/>
              </a:rPr>
              <a:t> Report Review for Functional Loss, ROM, and X-Rays</a:t>
            </a:r>
            <a:r>
              <a:rPr lang="en-US" sz="2100" dirty="0">
                <a:latin typeface="+mj-lt"/>
              </a:rPr>
              <a:t> </a:t>
            </a:r>
          </a:p>
          <a:p>
            <a:pPr marL="233363" lvl="0" indent="-233363" fontAlgn="auto">
              <a:lnSpc>
                <a:spcPct val="120000"/>
              </a:lnSpc>
              <a:spcAft>
                <a:spcPts val="600"/>
              </a:spcAft>
            </a:pPr>
            <a:r>
              <a:rPr lang="en-US" sz="2100" dirty="0">
                <a:latin typeface="+mj-lt"/>
                <a:cs typeface="Times New Roman"/>
              </a:rPr>
              <a:t>M21-1 Part III. Subpart iv.3.D.3.a – Insufficient Examination Reports</a:t>
            </a:r>
            <a:r>
              <a:rPr lang="en-US" sz="2100" dirty="0">
                <a:latin typeface="+mj-lt"/>
              </a:rPr>
              <a:t> </a:t>
            </a:r>
          </a:p>
          <a:p>
            <a:pPr marL="233363" lvl="0" indent="-233363" fontAlgn="auto">
              <a:lnSpc>
                <a:spcPct val="120000"/>
              </a:lnSpc>
              <a:spcAft>
                <a:spcPts val="600"/>
              </a:spcAft>
            </a:pPr>
            <a:r>
              <a:rPr lang="en-US" sz="2100" dirty="0">
                <a:latin typeface="+mj-lt"/>
                <a:cs typeface="Times New Roman"/>
              </a:rPr>
              <a:t>Medical Electronic Performance Support System</a:t>
            </a:r>
            <a:r>
              <a:rPr lang="en-US" sz="2100" dirty="0">
                <a:latin typeface="+mj-lt"/>
              </a:rPr>
              <a:t> (Medical EPSS)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Evaluating Joint Conditions</a:t>
            </a:r>
          </a:p>
        </p:txBody>
      </p:sp>
      <p:sp>
        <p:nvSpPr>
          <p:cNvPr id="3" name="Content Placeholder 2"/>
          <p:cNvSpPr>
            <a:spLocks noGrp="1"/>
          </p:cNvSpPr>
          <p:nvPr>
            <p:ph idx="1"/>
            <p:custDataLst>
              <p:tags r:id="rId2"/>
            </p:custDataLst>
          </p:nvPr>
        </p:nvSpPr>
        <p:spPr>
          <a:xfrm>
            <a:off x="457200" y="2057400"/>
            <a:ext cx="8229600" cy="980768"/>
          </a:xfrm>
        </p:spPr>
        <p:txBody>
          <a:bodyPr>
            <a:normAutofit fontScale="92500" lnSpcReduction="10000"/>
          </a:bodyPr>
          <a:lstStyle/>
          <a:p>
            <a:pPr hangingPunct="0">
              <a:lnSpc>
                <a:spcPct val="110000"/>
              </a:lnSpc>
            </a:pPr>
            <a:r>
              <a:rPr lang="en-US" dirty="0"/>
              <a:t>The musculoskeletal system is the largest system in the body and is closely related to the neurologic and vascular systems. The musculoskeletal system includes: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a:p>
        </p:txBody>
      </p:sp>
      <p:sp>
        <p:nvSpPr>
          <p:cNvPr id="5" name="TextBox 4">
            <a:extLst>
              <a:ext uri="{FF2B5EF4-FFF2-40B4-BE49-F238E27FC236}">
                <a16:creationId xmlns:a16="http://schemas.microsoft.com/office/drawing/2014/main" id="{DCCC8CCB-05A0-4AD3-9C21-C280741913B3}"/>
              </a:ext>
            </a:extLst>
          </p:cNvPr>
          <p:cNvSpPr txBox="1"/>
          <p:nvPr>
            <p:custDataLst>
              <p:tags r:id="rId4"/>
            </p:custDataLst>
          </p:nvPr>
        </p:nvSpPr>
        <p:spPr>
          <a:xfrm>
            <a:off x="452284" y="3038168"/>
            <a:ext cx="8239432" cy="2323713"/>
          </a:xfrm>
          <a:prstGeom prst="rect">
            <a:avLst/>
          </a:prstGeom>
          <a:noFill/>
        </p:spPr>
        <p:txBody>
          <a:bodyPr wrap="square" rtlCol="0">
            <a:spAutoFit/>
          </a:bodyPr>
          <a:lstStyle/>
          <a:p>
            <a:pPr marL="233363" lvl="0" indent="-233363" hangingPunct="0">
              <a:spcAft>
                <a:spcPts val="600"/>
              </a:spcAft>
              <a:buClr>
                <a:schemeClr val="tx1"/>
              </a:buClr>
              <a:buFont typeface="Arial" panose="020B0604020202020204" pitchFamily="34" charset="0"/>
              <a:buChar char="•"/>
            </a:pPr>
            <a:r>
              <a:rPr lang="en-US" sz="2000" dirty="0"/>
              <a:t>Bones</a:t>
            </a:r>
          </a:p>
          <a:p>
            <a:pPr marL="233363" lvl="0" indent="-233363" hangingPunct="0">
              <a:spcAft>
                <a:spcPts val="600"/>
              </a:spcAft>
              <a:buClr>
                <a:schemeClr val="tx1"/>
              </a:buClr>
              <a:buFont typeface="Arial" panose="020B0604020202020204" pitchFamily="34" charset="0"/>
              <a:buChar char="•"/>
            </a:pPr>
            <a:r>
              <a:rPr lang="en-US" sz="2000" dirty="0"/>
              <a:t>Joints</a:t>
            </a:r>
          </a:p>
          <a:p>
            <a:pPr marL="233363" lvl="0" indent="-233363" hangingPunct="0">
              <a:spcAft>
                <a:spcPts val="600"/>
              </a:spcAft>
              <a:buClr>
                <a:schemeClr val="tx1"/>
              </a:buClr>
              <a:buFont typeface="Arial" panose="020B0604020202020204" pitchFamily="34" charset="0"/>
              <a:buChar char="•"/>
            </a:pPr>
            <a:r>
              <a:rPr lang="en-US" sz="2000" dirty="0"/>
              <a:t>Muscles</a:t>
            </a:r>
          </a:p>
          <a:p>
            <a:pPr marL="233363" lvl="0" indent="-233363" hangingPunct="0">
              <a:spcAft>
                <a:spcPts val="600"/>
              </a:spcAft>
              <a:buClr>
                <a:schemeClr val="tx1"/>
              </a:buClr>
              <a:buFont typeface="Arial" panose="020B0604020202020204" pitchFamily="34" charset="0"/>
              <a:buChar char="•"/>
            </a:pPr>
            <a:r>
              <a:rPr lang="en-US" sz="2000" dirty="0"/>
              <a:t>Tendons</a:t>
            </a:r>
          </a:p>
          <a:p>
            <a:pPr marL="233363" lvl="0" indent="-233363" hangingPunct="0">
              <a:spcAft>
                <a:spcPts val="600"/>
              </a:spcAft>
              <a:buClr>
                <a:schemeClr val="tx1"/>
              </a:buClr>
              <a:buFont typeface="Arial" panose="020B0604020202020204" pitchFamily="34" charset="0"/>
              <a:buChar char="•"/>
            </a:pPr>
            <a:r>
              <a:rPr lang="en-US" sz="2000" dirty="0"/>
              <a:t>Ligaments</a:t>
            </a:r>
          </a:p>
          <a:p>
            <a:pPr marL="233363" lvl="0" indent="-233363" hangingPunct="0">
              <a:spcAft>
                <a:spcPts val="600"/>
              </a:spcAft>
              <a:buClr>
                <a:schemeClr val="tx1"/>
              </a:buClr>
              <a:buFont typeface="Arial" panose="020B0604020202020204" pitchFamily="34" charset="0"/>
              <a:buChar char="•"/>
            </a:pPr>
            <a:r>
              <a:rPr lang="en-US" sz="2000" dirty="0"/>
              <a:t>Bursae  </a:t>
            </a:r>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D6F88F-B403-4737-935D-38F9176EE8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524" y="2540000"/>
            <a:ext cx="3040326" cy="1881065"/>
          </a:xfrm>
          <a:prstGeom prst="rect">
            <a:avLst/>
          </a:prstGeom>
        </p:spPr>
      </p:pic>
      <p:sp>
        <p:nvSpPr>
          <p:cNvPr id="3" name="Title 2"/>
          <p:cNvSpPr>
            <a:spLocks noGrp="1"/>
          </p:cNvSpPr>
          <p:nvPr>
            <p:ph type="title"/>
            <p:custDataLst>
              <p:tags r:id="rId2"/>
            </p:custDataLst>
          </p:nvPr>
        </p:nvSpPr>
        <p:spPr>
          <a:xfrm>
            <a:off x="0" y="793631"/>
            <a:ext cx="9144000" cy="1086867"/>
          </a:xfrm>
        </p:spPr>
        <p:txBody>
          <a:bodyPr/>
          <a:lstStyle/>
          <a:p>
            <a:r>
              <a:rPr lang="en-US" dirty="0"/>
              <a:t>Functions</a:t>
            </a:r>
          </a:p>
        </p:txBody>
      </p:sp>
      <p:sp>
        <p:nvSpPr>
          <p:cNvPr id="5" name="Content Placeholder 4"/>
          <p:cNvSpPr>
            <a:spLocks noGrp="1"/>
          </p:cNvSpPr>
          <p:nvPr>
            <p:ph idx="1"/>
            <p:custDataLst>
              <p:tags r:id="rId3"/>
            </p:custDataLst>
          </p:nvPr>
        </p:nvSpPr>
        <p:spPr>
          <a:xfrm>
            <a:off x="457200" y="2057401"/>
            <a:ext cx="8229600" cy="371168"/>
          </a:xfrm>
        </p:spPr>
        <p:txBody>
          <a:bodyPr>
            <a:normAutofit lnSpcReduction="10000"/>
          </a:bodyPr>
          <a:lstStyle/>
          <a:p>
            <a:r>
              <a:rPr lang="en-US" dirty="0"/>
              <a:t>Functions of the musculoskeletal system include:  </a:t>
            </a: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5</a:t>
            </a:fld>
            <a:endParaRPr lang="en-US" dirty="0"/>
          </a:p>
        </p:txBody>
      </p:sp>
      <p:sp>
        <p:nvSpPr>
          <p:cNvPr id="4" name="TextBox 3">
            <a:extLst>
              <a:ext uri="{FF2B5EF4-FFF2-40B4-BE49-F238E27FC236}">
                <a16:creationId xmlns:a16="http://schemas.microsoft.com/office/drawing/2014/main" id="{993A778D-7ACE-49F0-8D24-8895FD7C15E4}"/>
              </a:ext>
            </a:extLst>
          </p:cNvPr>
          <p:cNvSpPr txBox="1"/>
          <p:nvPr>
            <p:custDataLst>
              <p:tags r:id="rId5"/>
            </p:custDataLst>
          </p:nvPr>
        </p:nvSpPr>
        <p:spPr>
          <a:xfrm>
            <a:off x="457200" y="2540000"/>
            <a:ext cx="6253317" cy="2323713"/>
          </a:xfrm>
          <a:prstGeom prst="rect">
            <a:avLst/>
          </a:prstGeom>
          <a:noFill/>
        </p:spPr>
        <p:txBody>
          <a:bodyPr wrap="square" rtlCol="0">
            <a:spAutoFit/>
          </a:bodyPr>
          <a:lstStyle/>
          <a:p>
            <a:pPr marL="233363" indent="-233363">
              <a:spcAft>
                <a:spcPts val="600"/>
              </a:spcAft>
              <a:buFont typeface="Arial" panose="020B0604020202020204" pitchFamily="34" charset="0"/>
              <a:buChar char="•"/>
            </a:pPr>
            <a:r>
              <a:rPr lang="en-US" sz="2000" dirty="0"/>
              <a:t>Protection</a:t>
            </a:r>
          </a:p>
          <a:p>
            <a:pPr marL="233363" indent="-233363">
              <a:spcAft>
                <a:spcPts val="600"/>
              </a:spcAft>
              <a:buFont typeface="Arial" panose="020B0604020202020204" pitchFamily="34" charset="0"/>
              <a:buChar char="•"/>
            </a:pPr>
            <a:r>
              <a:rPr lang="en-US" sz="2000" dirty="0"/>
              <a:t>Support</a:t>
            </a:r>
          </a:p>
          <a:p>
            <a:pPr marL="233363" indent="-233363">
              <a:spcAft>
                <a:spcPts val="600"/>
              </a:spcAft>
              <a:buFont typeface="Arial" panose="020B0604020202020204" pitchFamily="34" charset="0"/>
              <a:buChar char="•"/>
            </a:pPr>
            <a:r>
              <a:rPr lang="en-US" sz="2000" dirty="0"/>
              <a:t>Locomotion</a:t>
            </a:r>
          </a:p>
          <a:p>
            <a:pPr marL="233363" indent="-233363">
              <a:spcAft>
                <a:spcPts val="600"/>
              </a:spcAft>
              <a:buFont typeface="Arial" panose="020B0604020202020204" pitchFamily="34" charset="0"/>
              <a:buChar char="•"/>
            </a:pPr>
            <a:r>
              <a:rPr lang="en-US" sz="2000" dirty="0"/>
              <a:t>Mineral Storage</a:t>
            </a:r>
          </a:p>
          <a:p>
            <a:pPr marL="233363" indent="-233363">
              <a:spcAft>
                <a:spcPts val="600"/>
              </a:spcAft>
              <a:buFont typeface="Arial" panose="020B0604020202020204" pitchFamily="34" charset="0"/>
              <a:buChar char="•"/>
            </a:pPr>
            <a:r>
              <a:rPr lang="en-US" sz="2000" dirty="0"/>
              <a:t>Production and development of blood vessels</a:t>
            </a:r>
          </a:p>
          <a:p>
            <a:pPr marL="233363" indent="-233363">
              <a:spcAft>
                <a:spcPts val="600"/>
              </a:spcAft>
              <a:buFont typeface="Arial" panose="020B0604020202020204" pitchFamily="34" charset="0"/>
              <a:buChar char="•"/>
            </a:pPr>
            <a:r>
              <a:rPr lang="en-US" sz="2000" dirty="0"/>
              <a:t>Heat Production  </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lstStyle/>
          <a:p>
            <a:r>
              <a:rPr lang="en-US" dirty="0"/>
              <a:t>Types of Muscles</a:t>
            </a:r>
          </a:p>
        </p:txBody>
      </p:sp>
      <p:sp>
        <p:nvSpPr>
          <p:cNvPr id="5" name="Content Placeholder 4"/>
          <p:cNvSpPr>
            <a:spLocks noGrp="1"/>
          </p:cNvSpPr>
          <p:nvPr>
            <p:ph idx="1"/>
            <p:custDataLst>
              <p:tags r:id="rId3"/>
            </p:custDataLst>
          </p:nvPr>
        </p:nvSpPr>
        <p:spPr>
          <a:xfrm>
            <a:off x="457200" y="2057400"/>
            <a:ext cx="2878282" cy="440183"/>
          </a:xfrm>
        </p:spPr>
        <p:txBody>
          <a:bodyPr>
            <a:normAutofit fontScale="70000" lnSpcReduction="20000"/>
          </a:bodyPr>
          <a:lstStyle/>
          <a:p>
            <a:r>
              <a:rPr lang="en-US" dirty="0"/>
              <a:t>The three types of muscles include:  </a:t>
            </a: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6</a:t>
            </a:fld>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5482" y="1868262"/>
            <a:ext cx="5514239" cy="3534768"/>
          </a:xfrm>
          <a:prstGeom prst="rect">
            <a:avLst/>
          </a:prstGeom>
          <a:effectLst>
            <a:softEdge rad="101600"/>
          </a:effectLst>
        </p:spPr>
      </p:pic>
      <p:sp>
        <p:nvSpPr>
          <p:cNvPr id="6" name="TextBox 5">
            <a:extLst>
              <a:ext uri="{FF2B5EF4-FFF2-40B4-BE49-F238E27FC236}">
                <a16:creationId xmlns:a16="http://schemas.microsoft.com/office/drawing/2014/main" id="{43A02772-F2E3-4FE1-8716-5754FDB7F37E}"/>
              </a:ext>
            </a:extLst>
          </p:cNvPr>
          <p:cNvSpPr txBox="1"/>
          <p:nvPr>
            <p:custDataLst>
              <p:tags r:id="rId5"/>
            </p:custDataLst>
          </p:nvPr>
        </p:nvSpPr>
        <p:spPr>
          <a:xfrm>
            <a:off x="462116" y="2927168"/>
            <a:ext cx="4109884" cy="1938992"/>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Skeletal</a:t>
            </a:r>
          </a:p>
          <a:p>
            <a:pPr marL="233363" indent="-233363">
              <a:spcAft>
                <a:spcPts val="600"/>
              </a:spcAft>
              <a:buClr>
                <a:schemeClr val="tx1"/>
              </a:buClr>
              <a:buFont typeface="Arial" panose="020B0604020202020204" pitchFamily="34" charset="0"/>
              <a:buChar char="•"/>
            </a:pPr>
            <a:endParaRPr lang="en-US" sz="2000" dirty="0"/>
          </a:p>
          <a:p>
            <a:pPr marL="233363" indent="-233363">
              <a:spcAft>
                <a:spcPts val="600"/>
              </a:spcAft>
              <a:buClr>
                <a:schemeClr val="tx1"/>
              </a:buClr>
              <a:buFont typeface="Arial" panose="020B0604020202020204" pitchFamily="34" charset="0"/>
              <a:buChar char="•"/>
            </a:pPr>
            <a:r>
              <a:rPr lang="en-US" sz="2000" dirty="0"/>
              <a:t>Cardiac</a:t>
            </a:r>
          </a:p>
          <a:p>
            <a:pPr marL="233363" indent="-233363">
              <a:spcAft>
                <a:spcPts val="600"/>
              </a:spcAft>
              <a:buClr>
                <a:schemeClr val="tx1"/>
              </a:buClr>
              <a:buFont typeface="Arial" panose="020B0604020202020204" pitchFamily="34" charset="0"/>
              <a:buChar char="•"/>
            </a:pPr>
            <a:endParaRPr lang="en-US" sz="2000" dirty="0"/>
          </a:p>
          <a:p>
            <a:pPr marL="233363" indent="-233363">
              <a:spcAft>
                <a:spcPts val="600"/>
              </a:spcAft>
              <a:buClr>
                <a:schemeClr val="tx1"/>
              </a:buClr>
              <a:buFont typeface="Arial" panose="020B0604020202020204" pitchFamily="34" charset="0"/>
              <a:buChar char="•"/>
            </a:pPr>
            <a:r>
              <a:rPr lang="en-US" sz="2000" dirty="0"/>
              <a:t>Involuntary (smooth)  </a:t>
            </a:r>
          </a:p>
        </p:txBody>
      </p:sp>
    </p:spTree>
    <p:custDataLst>
      <p:tags r:id="rId1"/>
    </p:custDataLst>
    <p:extLst>
      <p:ext uri="{BB962C8B-B14F-4D97-AF65-F5344CB8AC3E}">
        <p14:creationId xmlns:p14="http://schemas.microsoft.com/office/powerpoint/2010/main" val="2666295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F28C-3E84-432E-B09E-FC7E141FA88B}"/>
              </a:ext>
            </a:extLst>
          </p:cNvPr>
          <p:cNvSpPr>
            <a:spLocks noGrp="1"/>
          </p:cNvSpPr>
          <p:nvPr>
            <p:ph type="title"/>
            <p:custDataLst>
              <p:tags r:id="rId1"/>
            </p:custDataLst>
          </p:nvPr>
        </p:nvSpPr>
        <p:spPr>
          <a:xfrm>
            <a:off x="0" y="793631"/>
            <a:ext cx="9144000" cy="1086867"/>
          </a:xfrm>
        </p:spPr>
        <p:txBody>
          <a:bodyPr/>
          <a:lstStyle/>
          <a:p>
            <a:r>
              <a:rPr lang="en-US" dirty="0"/>
              <a:t>Skeletal Disabilities</a:t>
            </a:r>
          </a:p>
        </p:txBody>
      </p:sp>
      <p:sp>
        <p:nvSpPr>
          <p:cNvPr id="4" name="Slide Number Placeholder 3">
            <a:extLst>
              <a:ext uri="{FF2B5EF4-FFF2-40B4-BE49-F238E27FC236}">
                <a16:creationId xmlns:a16="http://schemas.microsoft.com/office/drawing/2014/main" id="{5A4B0477-343D-4161-9025-0AE5A64AC4E9}"/>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7</a:t>
            </a:fld>
            <a:endParaRPr lang="en-US" dirty="0"/>
          </a:p>
        </p:txBody>
      </p:sp>
      <p:pic>
        <p:nvPicPr>
          <p:cNvPr id="5" name="Picture 4">
            <a:extLst>
              <a:ext uri="{FF2B5EF4-FFF2-40B4-BE49-F238E27FC236}">
                <a16:creationId xmlns:a16="http://schemas.microsoft.com/office/drawing/2014/main" id="{39B07F3B-8320-4079-93AB-FE6E3D543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2860" y="2066027"/>
            <a:ext cx="2933700" cy="4140200"/>
          </a:xfrm>
          <a:prstGeom prst="rect">
            <a:avLst/>
          </a:prstGeom>
        </p:spPr>
      </p:pic>
      <p:sp>
        <p:nvSpPr>
          <p:cNvPr id="6" name="Content Placeholder 5">
            <a:extLst>
              <a:ext uri="{FF2B5EF4-FFF2-40B4-BE49-F238E27FC236}">
                <a16:creationId xmlns:a16="http://schemas.microsoft.com/office/drawing/2014/main" id="{3C5DE49E-DD0A-405E-BC48-1E5960A5605D}"/>
              </a:ext>
            </a:extLst>
          </p:cNvPr>
          <p:cNvSpPr txBox="1">
            <a:spLocks/>
          </p:cNvSpPr>
          <p:nvPr>
            <p:custDataLst>
              <p:tags r:id="rId3"/>
            </p:custDataLst>
          </p:nvPr>
        </p:nvSpPr>
        <p:spPr>
          <a:xfrm>
            <a:off x="446960" y="2066027"/>
            <a:ext cx="8229600" cy="365126"/>
          </a:xfrm>
          <a:prstGeom prst="rect">
            <a:avLst/>
          </a:prstGeom>
        </p:spPr>
        <p:txBody>
          <a:bodyPr>
            <a:normAutofit fontScale="92500" lnSpcReduction="10000"/>
          </a:bodyPr>
          <a:lstStyle>
            <a:lvl1pPr marL="0" indent="0" algn="l" defTabSz="216992"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216992" indent="-108496" algn="l" defTabSz="216992" rtl="0" eaLnBrk="1" latinLnBrk="0" hangingPunct="1">
              <a:spcBef>
                <a:spcPts val="0"/>
              </a:spcBef>
              <a:spcAft>
                <a:spcPts val="338"/>
              </a:spcAft>
              <a:buFont typeface="Arial" panose="020B0604020202020204" pitchFamily="34" charset="0"/>
              <a:buChar char="•"/>
              <a:defRPr sz="1013" b="0" i="0" u="none" kern="1200">
                <a:solidFill>
                  <a:schemeClr val="tx1"/>
                </a:solidFill>
                <a:latin typeface="Arial" panose="020B0604020202020204" pitchFamily="34" charset="0"/>
                <a:ea typeface="+mn-ea"/>
                <a:cs typeface="Arial" panose="020B0604020202020204" pitchFamily="34" charset="0"/>
              </a:defRPr>
            </a:lvl2pPr>
            <a:lvl3pPr marL="325487" indent="-108496" algn="l" defTabSz="216992" rtl="0" eaLnBrk="1" latinLnBrk="0" hangingPunct="1">
              <a:spcBef>
                <a:spcPts val="0"/>
              </a:spcBef>
              <a:spcAft>
                <a:spcPts val="338"/>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433983" indent="-108496" algn="l" defTabSz="216992" rtl="0" eaLnBrk="1" latinLnBrk="0" hangingPunct="1">
              <a:spcBef>
                <a:spcPts val="0"/>
              </a:spcBef>
              <a:spcAft>
                <a:spcPts val="338"/>
              </a:spcAft>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4pPr>
            <a:lvl5pPr marL="542479" indent="-108496" algn="l" defTabSz="216992" rtl="0" eaLnBrk="1" latinLnBrk="0" hangingPunct="1">
              <a:spcBef>
                <a:spcPts val="0"/>
              </a:spcBef>
              <a:spcAft>
                <a:spcPts val="338"/>
              </a:spcAft>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a:lstStyle>
          <a:p>
            <a:pPr hangingPunct="0"/>
            <a:r>
              <a:rPr lang="en-US"/>
              <a:t>Musculoskeletal disabilities involve:  </a:t>
            </a:r>
            <a:endParaRPr lang="en-US" dirty="0"/>
          </a:p>
        </p:txBody>
      </p:sp>
      <p:sp>
        <p:nvSpPr>
          <p:cNvPr id="7" name="TextBox 6">
            <a:extLst>
              <a:ext uri="{FF2B5EF4-FFF2-40B4-BE49-F238E27FC236}">
                <a16:creationId xmlns:a16="http://schemas.microsoft.com/office/drawing/2014/main" id="{2671A7D1-6D8F-4C54-999F-DBE562879FD7}"/>
              </a:ext>
            </a:extLst>
          </p:cNvPr>
          <p:cNvSpPr txBox="1"/>
          <p:nvPr>
            <p:custDataLst>
              <p:tags r:id="rId4"/>
            </p:custDataLst>
          </p:nvPr>
        </p:nvSpPr>
        <p:spPr>
          <a:xfrm>
            <a:off x="461708" y="2450204"/>
            <a:ext cx="4100052" cy="2169825"/>
          </a:xfrm>
          <a:prstGeom prst="rect">
            <a:avLst/>
          </a:prstGeom>
          <a:noFill/>
        </p:spPr>
        <p:txBody>
          <a:bodyPr wrap="square" rtlCol="0">
            <a:spAutoFit/>
          </a:bodyPr>
          <a:lstStyle/>
          <a:p>
            <a:pPr marL="233363" lvl="0" indent="-233363" hangingPunct="0">
              <a:spcAft>
                <a:spcPts val="600"/>
              </a:spcAft>
              <a:buClr>
                <a:schemeClr val="tx1"/>
              </a:buClr>
              <a:buFont typeface="Arial" panose="020B0604020202020204" pitchFamily="34" charset="0"/>
              <a:buChar char="•"/>
            </a:pPr>
            <a:r>
              <a:rPr lang="en-US" sz="2000" dirty="0"/>
              <a:t>Disabilities of the upper extremities</a:t>
            </a:r>
          </a:p>
          <a:p>
            <a:pPr marL="233363" lvl="0" indent="-233363" hangingPunct="0">
              <a:spcAft>
                <a:spcPts val="600"/>
              </a:spcAft>
              <a:buClr>
                <a:schemeClr val="tx1"/>
              </a:buClr>
              <a:buFont typeface="Arial" panose="020B0604020202020204" pitchFamily="34" charset="0"/>
              <a:buChar char="•"/>
            </a:pPr>
            <a:r>
              <a:rPr lang="en-US" sz="2000" dirty="0"/>
              <a:t>Disabilities of the spine and lower extremities</a:t>
            </a:r>
          </a:p>
          <a:p>
            <a:pPr marL="233363" lvl="0" indent="-233363" hangingPunct="0">
              <a:spcAft>
                <a:spcPts val="600"/>
              </a:spcAft>
              <a:buClr>
                <a:schemeClr val="tx1"/>
              </a:buClr>
              <a:buFont typeface="Arial" panose="020B0604020202020204" pitchFamily="34" charset="0"/>
              <a:buChar char="•"/>
            </a:pPr>
            <a:r>
              <a:rPr lang="en-US" sz="2000" dirty="0"/>
              <a:t>Congenital Conditions</a:t>
            </a:r>
          </a:p>
          <a:p>
            <a:pPr marL="233363" lvl="0" indent="-233363" hangingPunct="0">
              <a:spcAft>
                <a:spcPts val="600"/>
              </a:spcAft>
              <a:buClr>
                <a:schemeClr val="tx1"/>
              </a:buClr>
              <a:buFont typeface="Arial" panose="020B0604020202020204" pitchFamily="34" charset="0"/>
              <a:buChar char="•"/>
            </a:pPr>
            <a:r>
              <a:rPr lang="en-US" sz="2000" dirty="0"/>
              <a:t>Arthritis  </a:t>
            </a:r>
          </a:p>
        </p:txBody>
      </p:sp>
    </p:spTree>
    <p:extLst>
      <p:ext uri="{BB962C8B-B14F-4D97-AF65-F5344CB8AC3E}">
        <p14:creationId xmlns:p14="http://schemas.microsoft.com/office/powerpoint/2010/main" val="3768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Skeletal Disabilities Cont.</a:t>
            </a:r>
          </a:p>
        </p:txBody>
      </p:sp>
      <p:sp>
        <p:nvSpPr>
          <p:cNvPr id="3" name="Content Placeholder 2"/>
          <p:cNvSpPr>
            <a:spLocks noGrp="1"/>
          </p:cNvSpPr>
          <p:nvPr>
            <p:ph idx="1"/>
            <p:custDataLst>
              <p:tags r:id="rId2"/>
            </p:custDataLst>
          </p:nvPr>
        </p:nvSpPr>
        <p:spPr>
          <a:xfrm>
            <a:off x="457200" y="1880498"/>
            <a:ext cx="8229600" cy="376473"/>
          </a:xfrm>
        </p:spPr>
        <p:txBody>
          <a:bodyPr>
            <a:noAutofit/>
          </a:bodyPr>
          <a:lstStyle/>
          <a:p>
            <a:r>
              <a:rPr lang="en-US" dirty="0"/>
              <a:t>Upper Extremities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sp>
        <p:nvSpPr>
          <p:cNvPr id="5" name="TextBox 4">
            <a:extLst>
              <a:ext uri="{FF2B5EF4-FFF2-40B4-BE49-F238E27FC236}">
                <a16:creationId xmlns:a16="http://schemas.microsoft.com/office/drawing/2014/main" id="{D1FB632C-4C17-4F47-AE6F-D5AABA7F5E7F}"/>
              </a:ext>
            </a:extLst>
          </p:cNvPr>
          <p:cNvSpPr txBox="1"/>
          <p:nvPr>
            <p:custDataLst>
              <p:tags r:id="rId4"/>
            </p:custDataLst>
          </p:nvPr>
        </p:nvSpPr>
        <p:spPr>
          <a:xfrm>
            <a:off x="457199" y="2179756"/>
            <a:ext cx="8229600" cy="707886"/>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Separate evaluations may be given if the manifestations represent separate and distinct symptoms.  </a:t>
            </a:r>
          </a:p>
        </p:txBody>
      </p:sp>
      <p:sp>
        <p:nvSpPr>
          <p:cNvPr id="6" name="TextBox 5">
            <a:extLst>
              <a:ext uri="{FF2B5EF4-FFF2-40B4-BE49-F238E27FC236}">
                <a16:creationId xmlns:a16="http://schemas.microsoft.com/office/drawing/2014/main" id="{BA5F2DDE-FA25-4AEA-97BB-65C151C167FC}"/>
              </a:ext>
            </a:extLst>
          </p:cNvPr>
          <p:cNvSpPr txBox="1"/>
          <p:nvPr>
            <p:custDataLst>
              <p:tags r:id="rId5"/>
            </p:custDataLst>
          </p:nvPr>
        </p:nvSpPr>
        <p:spPr>
          <a:xfrm>
            <a:off x="457198" y="2793445"/>
            <a:ext cx="8126361" cy="400110"/>
          </a:xfrm>
          <a:prstGeom prst="rect">
            <a:avLst/>
          </a:prstGeom>
          <a:noFill/>
        </p:spPr>
        <p:txBody>
          <a:bodyPr wrap="square" rtlCol="0">
            <a:spAutoFit/>
          </a:bodyPr>
          <a:lstStyle/>
          <a:p>
            <a:pPr>
              <a:spcAft>
                <a:spcPts val="600"/>
              </a:spcAft>
            </a:pPr>
            <a:r>
              <a:rPr lang="en-US" sz="2000" dirty="0"/>
              <a:t>Spine and Lower Extremities  </a:t>
            </a:r>
          </a:p>
        </p:txBody>
      </p:sp>
      <p:sp>
        <p:nvSpPr>
          <p:cNvPr id="7" name="TextBox 6">
            <a:extLst>
              <a:ext uri="{FF2B5EF4-FFF2-40B4-BE49-F238E27FC236}">
                <a16:creationId xmlns:a16="http://schemas.microsoft.com/office/drawing/2014/main" id="{1C4806B5-31F3-4173-B4E4-8234B647A839}"/>
              </a:ext>
            </a:extLst>
          </p:cNvPr>
          <p:cNvSpPr txBox="1"/>
          <p:nvPr>
            <p:custDataLst>
              <p:tags r:id="rId6"/>
            </p:custDataLst>
          </p:nvPr>
        </p:nvSpPr>
        <p:spPr>
          <a:xfrm>
            <a:off x="508819" y="3116964"/>
            <a:ext cx="8126361" cy="707886"/>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Evaluations are based on orthopedic manifestations and associated neurologic manifestations.  </a:t>
            </a:r>
          </a:p>
        </p:txBody>
      </p:sp>
      <p:sp>
        <p:nvSpPr>
          <p:cNvPr id="8" name="TextBox 7">
            <a:extLst>
              <a:ext uri="{FF2B5EF4-FFF2-40B4-BE49-F238E27FC236}">
                <a16:creationId xmlns:a16="http://schemas.microsoft.com/office/drawing/2014/main" id="{648C33BC-EA24-42D1-8715-DD36DDFE1332}"/>
              </a:ext>
            </a:extLst>
          </p:cNvPr>
          <p:cNvSpPr txBox="1"/>
          <p:nvPr>
            <p:custDataLst>
              <p:tags r:id="rId7"/>
            </p:custDataLst>
          </p:nvPr>
        </p:nvSpPr>
        <p:spPr>
          <a:xfrm>
            <a:off x="508819" y="3809496"/>
            <a:ext cx="7934632" cy="400110"/>
          </a:xfrm>
          <a:prstGeom prst="rect">
            <a:avLst/>
          </a:prstGeom>
          <a:noFill/>
        </p:spPr>
        <p:txBody>
          <a:bodyPr wrap="square" rtlCol="0">
            <a:spAutoFit/>
          </a:bodyPr>
          <a:lstStyle/>
          <a:p>
            <a:pPr>
              <a:spcAft>
                <a:spcPts val="600"/>
              </a:spcAft>
            </a:pPr>
            <a:r>
              <a:rPr lang="en-US" sz="2000" dirty="0"/>
              <a:t>Congenital Disabilities  </a:t>
            </a:r>
          </a:p>
        </p:txBody>
      </p:sp>
      <p:sp>
        <p:nvSpPr>
          <p:cNvPr id="9" name="TextBox 8">
            <a:extLst>
              <a:ext uri="{FF2B5EF4-FFF2-40B4-BE49-F238E27FC236}">
                <a16:creationId xmlns:a16="http://schemas.microsoft.com/office/drawing/2014/main" id="{0595FA62-4429-4B14-AEC2-3C1AB8AA1997}"/>
              </a:ext>
            </a:extLst>
          </p:cNvPr>
          <p:cNvSpPr txBox="1"/>
          <p:nvPr>
            <p:custDataLst>
              <p:tags r:id="rId8"/>
            </p:custDataLst>
          </p:nvPr>
        </p:nvSpPr>
        <p:spPr>
          <a:xfrm>
            <a:off x="508819" y="4134958"/>
            <a:ext cx="8023122" cy="707886"/>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Evaluations are given careful consideration based on absence of parts, subluxation, deformity, etc.</a:t>
            </a:r>
          </a:p>
        </p:txBody>
      </p:sp>
      <p:sp>
        <p:nvSpPr>
          <p:cNvPr id="10" name="TextBox 9">
            <a:extLst>
              <a:ext uri="{FF2B5EF4-FFF2-40B4-BE49-F238E27FC236}">
                <a16:creationId xmlns:a16="http://schemas.microsoft.com/office/drawing/2014/main" id="{EFEC42A9-B009-438A-A974-E5F36D302327}"/>
              </a:ext>
            </a:extLst>
          </p:cNvPr>
          <p:cNvSpPr txBox="1"/>
          <p:nvPr>
            <p:custDataLst>
              <p:tags r:id="rId9"/>
            </p:custDataLst>
          </p:nvPr>
        </p:nvSpPr>
        <p:spPr>
          <a:xfrm>
            <a:off x="508819" y="4821051"/>
            <a:ext cx="8023122" cy="400110"/>
          </a:xfrm>
          <a:prstGeom prst="rect">
            <a:avLst/>
          </a:prstGeom>
          <a:noFill/>
        </p:spPr>
        <p:txBody>
          <a:bodyPr wrap="square" rtlCol="0">
            <a:spAutoFit/>
          </a:bodyPr>
          <a:lstStyle/>
          <a:p>
            <a:pPr>
              <a:spcAft>
                <a:spcPts val="600"/>
              </a:spcAft>
            </a:pPr>
            <a:r>
              <a:rPr lang="en-US" sz="2000" dirty="0"/>
              <a:t>Arthritis</a:t>
            </a:r>
          </a:p>
        </p:txBody>
      </p:sp>
      <p:sp>
        <p:nvSpPr>
          <p:cNvPr id="11" name="TextBox 10">
            <a:extLst>
              <a:ext uri="{FF2B5EF4-FFF2-40B4-BE49-F238E27FC236}">
                <a16:creationId xmlns:a16="http://schemas.microsoft.com/office/drawing/2014/main" id="{D6D041EB-BFF8-4B29-9CE5-85D0A207FEB5}"/>
              </a:ext>
            </a:extLst>
          </p:cNvPr>
          <p:cNvSpPr txBox="1"/>
          <p:nvPr>
            <p:custDataLst>
              <p:tags r:id="rId10"/>
            </p:custDataLst>
          </p:nvPr>
        </p:nvSpPr>
        <p:spPr>
          <a:xfrm>
            <a:off x="457198" y="5152952"/>
            <a:ext cx="7452852" cy="1015663"/>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There are different types of arthritis and each one is evaluated differently based on the diagnosis.  A diagnosis must be confirmed through X-rays or other radiographic testing.   </a:t>
            </a:r>
          </a:p>
        </p:txBody>
      </p:sp>
    </p:spTree>
    <p:extLst>
      <p:ext uri="{BB962C8B-B14F-4D97-AF65-F5344CB8AC3E}">
        <p14:creationId xmlns:p14="http://schemas.microsoft.com/office/powerpoint/2010/main" val="219752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Arthritis</a:t>
            </a:r>
          </a:p>
        </p:txBody>
      </p:sp>
      <p:sp>
        <p:nvSpPr>
          <p:cNvPr id="3" name="Content Placeholder 2"/>
          <p:cNvSpPr>
            <a:spLocks noGrp="1"/>
          </p:cNvSpPr>
          <p:nvPr>
            <p:ph idx="1"/>
            <p:custDataLst>
              <p:tags r:id="rId2"/>
            </p:custDataLst>
          </p:nvPr>
        </p:nvSpPr>
        <p:spPr>
          <a:xfrm>
            <a:off x="457200" y="2057400"/>
            <a:ext cx="4058343" cy="3916363"/>
          </a:xfrm>
        </p:spPr>
        <p:txBody>
          <a:bodyPr>
            <a:normAutofit/>
          </a:bodyPr>
          <a:lstStyle/>
          <a:p>
            <a:pPr marL="233363" indent="-233363" hangingPunct="0">
              <a:lnSpc>
                <a:spcPct val="110000"/>
              </a:lnSpc>
              <a:spcAft>
                <a:spcPts val="600"/>
              </a:spcAft>
            </a:pPr>
            <a:r>
              <a:rPr lang="en-US" dirty="0">
                <a:latin typeface="+mj-lt"/>
              </a:rPr>
              <a:t>Types of arthritis include: </a:t>
            </a:r>
          </a:p>
          <a:p>
            <a:pPr marL="457200" lvl="1" indent="-223838" hangingPunct="0">
              <a:lnSpc>
                <a:spcPct val="110000"/>
              </a:lnSpc>
              <a:spcAft>
                <a:spcPts val="600"/>
              </a:spcAft>
            </a:pPr>
            <a:r>
              <a:rPr lang="en-US" dirty="0">
                <a:latin typeface="+mj-lt"/>
                <a:cs typeface="Times New Roman" panose="02020603050405020304" pitchFamily="18" charset="0"/>
              </a:rPr>
              <a:t>Inflammatory (Rheumatoid)</a:t>
            </a:r>
          </a:p>
          <a:p>
            <a:pPr marL="457200" lvl="1" indent="-223838" hangingPunct="0">
              <a:lnSpc>
                <a:spcPct val="110000"/>
              </a:lnSpc>
              <a:spcAft>
                <a:spcPts val="600"/>
              </a:spcAft>
            </a:pPr>
            <a:endParaRPr lang="en-US" sz="2000" dirty="0">
              <a:latin typeface="+mj-lt"/>
              <a:cs typeface="Times New Roman" panose="02020603050405020304" pitchFamily="18" charset="0"/>
            </a:endParaRPr>
          </a:p>
          <a:p>
            <a:pPr marL="457200" lvl="1" indent="-223838" hangingPunct="0">
              <a:lnSpc>
                <a:spcPct val="110000"/>
              </a:lnSpc>
              <a:spcAft>
                <a:spcPts val="600"/>
              </a:spcAft>
            </a:pPr>
            <a:r>
              <a:rPr lang="en-US" dirty="0">
                <a:latin typeface="+mj-lt"/>
                <a:cs typeface="Times New Roman" panose="02020603050405020304" pitchFamily="18" charset="0"/>
              </a:rPr>
              <a:t>Osteoarthritis</a:t>
            </a:r>
            <a:r>
              <a:rPr lang="en-US" sz="2000" dirty="0">
                <a:latin typeface="+mj-lt"/>
                <a:cs typeface="Times New Roman" panose="02020603050405020304" pitchFamily="18" charset="0"/>
              </a:rPr>
              <a:t> </a:t>
            </a:r>
          </a:p>
          <a:p>
            <a:pPr marL="690563" lvl="2" indent="-233363" hangingPunct="0">
              <a:lnSpc>
                <a:spcPct val="110000"/>
              </a:lnSpc>
              <a:spcAft>
                <a:spcPts val="600"/>
              </a:spcAft>
            </a:pPr>
            <a:r>
              <a:rPr lang="en-US" dirty="0">
                <a:latin typeface="+mj-lt"/>
                <a:cs typeface="Times New Roman" panose="02020603050405020304" pitchFamily="18" charset="0"/>
              </a:rPr>
              <a:t>Primary (Degenerative)</a:t>
            </a:r>
          </a:p>
          <a:p>
            <a:pPr marL="690563" lvl="2" indent="-233363" hangingPunct="0">
              <a:lnSpc>
                <a:spcPct val="110000"/>
              </a:lnSpc>
              <a:spcAft>
                <a:spcPts val="600"/>
              </a:spcAft>
            </a:pPr>
            <a:r>
              <a:rPr lang="en-US" dirty="0">
                <a:latin typeface="+mj-lt"/>
                <a:cs typeface="Times New Roman" panose="02020603050405020304" pitchFamily="18" charset="0"/>
              </a:rPr>
              <a:t>Secondary (Traumatic)</a:t>
            </a:r>
          </a:p>
          <a:p>
            <a:pPr lvl="2" hangingPunct="0">
              <a:lnSpc>
                <a:spcPct val="110000"/>
              </a:lnSpc>
              <a:spcAft>
                <a:spcPts val="600"/>
              </a:spcAft>
            </a:pPr>
            <a:endParaRPr lang="en-US" sz="2000" dirty="0">
              <a:latin typeface="+mj-lt"/>
              <a:cs typeface="Times New Roman" panose="02020603050405020304" pitchFamily="18" charset="0"/>
            </a:endParaRPr>
          </a:p>
          <a:p>
            <a:pPr marL="457200" lvl="1" indent="-223838" hangingPunct="0">
              <a:lnSpc>
                <a:spcPct val="110000"/>
              </a:lnSpc>
              <a:spcAft>
                <a:spcPts val="600"/>
              </a:spcAft>
            </a:pPr>
            <a:r>
              <a:rPr lang="en-US" dirty="0">
                <a:latin typeface="+mj-lt"/>
                <a:cs typeface="Times New Roman" panose="02020603050405020304" pitchFamily="18" charset="0"/>
              </a:rPr>
              <a:t>Septic (Bacterial)</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pic>
        <p:nvPicPr>
          <p:cNvPr id="2050"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6747208" y="3194501"/>
            <a:ext cx="2037903" cy="133817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5629344" y="1875805"/>
            <a:ext cx="1948446" cy="1323995"/>
          </a:xfrm>
          <a:prstGeom prst="rect">
            <a:avLst/>
          </a:prstGeom>
          <a:effectLst>
            <a:softEdge rad="127000"/>
          </a:effectLst>
        </p:spPr>
      </p:pic>
      <p:pic>
        <p:nvPicPr>
          <p:cNvPr id="7" name="Picture 6"/>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434187" y="4532671"/>
            <a:ext cx="1978469" cy="1338170"/>
          </a:xfrm>
          <a:prstGeom prst="rect">
            <a:avLst/>
          </a:prstGeom>
          <a:effectLst>
            <a:softEdge rad="127000"/>
          </a:effectLst>
        </p:spPr>
      </p:pic>
      <p:pic>
        <p:nvPicPr>
          <p:cNvPr id="8" name="Picture 7"/>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4047599" y="3254687"/>
            <a:ext cx="2555968" cy="1277984"/>
          </a:xfrm>
          <a:prstGeom prst="rect">
            <a:avLst/>
          </a:prstGeom>
          <a:effectLst>
            <a:softEdge rad="63500"/>
          </a:effectLst>
        </p:spPr>
      </p:pic>
    </p:spTree>
    <p:extLst>
      <p:ext uri="{BB962C8B-B14F-4D97-AF65-F5344CB8AC3E}">
        <p14:creationId xmlns:p14="http://schemas.microsoft.com/office/powerpoint/2010/main" val="2486534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88F73E4E-E5B3-4C86-B6B3-D2102065ADB3}&quot;/&gt;&lt;isInvalidForFieldText val=&quot;0&quot;/&gt;&lt;Image&gt;&lt;filename val=&quot;C:\Users\User\AppData\Local\Temp\CP8052253996984Session\CPTrustFolder8052253996984\PPTImport8052255401406\data\asimages\{88F73E4E-E5B3-4C86-B6B3-D2102065ADB3}_20.png&quot;/&gt;&lt;left val=&quot;48&quot;/&gt;&lt;top val=&quot;283&quot;/&gt;&lt;width val=&quot;865&quot;/&gt;&lt;height val=&quot;297&quot;/&gt;&lt;hasText val=&quot;1&quot;/&gt;&lt;/Image&gt;&lt;/ThreeDShapeInfo&gt;"/>
  <p:tag name="PRESENTER_SHAPETEXTINFO" val="&lt;ShapeTextInfo&gt;&lt;TableIndex row=&quot;-1&quot; col=&quot;-1&quot;&gt;&lt;linesCount val=&quot;7&quot;/&gt;&lt;lineCharCount val=&quot;38&quot;/&gt;&lt;lineCharCount val=&quot;40&quot;/&gt;&lt;lineCharCount val=&quot;63&quot;/&gt;&lt;lineCharCount val=&quot;40&quot;/&gt;&lt;lineCharCount val=&quot;68&quot;/&gt;&lt;lineCharCount val=&quot;32&quot;/&gt;&lt;lineCharCount val=&quot;5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460BDCE7-620A-4BAA-9468-D85C5593AD44}&quot;/&gt;&lt;isInvalidForFieldText val=&quot;0&quot;/&gt;&lt;Image&gt;&lt;filename val=&quot;C:\Users\User\AppData\Local\Temp\CP8052253996984Session\CPTrustFolder8052253996984\PPTImport8052255401406\data\asimages\{460BDCE7-620A-4BAA-9468-D85C5593AD44}_21.png&quot;/&gt;&lt;left val=&quot;-11&quot;/&gt;&lt;top val=&quot;280&quot;/&gt;&lt;width val=&quot;1007&quot;/&gt;&lt;height val=&quot;292&quot;/&gt;&lt;hasText val=&quot;1&quot;/&gt;&lt;/Image&gt;&lt;/ThreeDShapeInfo&gt;"/>
  <p:tag name="PRESENTER_SHAPETEXTINFO" val="&lt;ShapeTextInfo&gt;&lt;TableIndex row=&quot;-1&quot; col=&quot;-1&quot;&gt;&lt;linesCount val=&quot;2&quot;/&gt;&lt;lineCharCount val=&quot;20&quot;/&gt;&lt;lineCharCount val=&quot;14&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134A44CE-5133-4C76-AF84-7ECCF0C4338A}&quot;/&gt;&lt;isInvalidForFieldText val=&quot;0&quot;/&gt;&lt;Image&gt;&lt;filename val=&quot;C:\Users\User\AppData\Local\Temp\CP8052253996984Session\CPTrustFolder8052253996984\PPTImport8052255401406\data\asimages\{134A44CE-5133-4C76-AF84-7ECCF0C4338A}_21.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A767B3FF-8D51-4DD8-BB33-077F2F0A867E}&quot;/&gt;&lt;isInvalidForFieldText val=&quot;0&quot;/&gt;&lt;Image&gt;&lt;filename val=&quot;C:\Users\User\AppData\Local\Temp\CP8052253996984Session\CPTrustFolder8052253996984\PPTImport8052255401406\data\asimages\{A767B3FF-8D51-4DD8-BB33-077F2F0A867E}_22.png&quot;/&gt;&lt;left val=&quot;0&quot;/&gt;&lt;top val=&quot;278&quot;/&gt;&lt;width val=&quot;961&quot;/&gt;&lt;height val=&quot;202&quot;/&gt;&lt;hasText val=&quot;1&quot;/&gt;&lt;/Image&gt;&lt;/ThreeDShapeInfo&gt;"/>
  <p:tag name="PRESENTER_SHAPETEXTINFO" val="&lt;ShapeTextInfo&gt;&lt;TableIndex row=&quot;-1&quot; col=&quot;-1&quot;&gt;&lt;linesCount val=&quot;1&quot;/&gt;&lt;lineCharCount val=&quot;9&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0DE9D396-41F3-4319-8E4F-0C2E49626823}&quot;/&gt;&lt;isInvalidForFieldText val=&quot;0&quot;/&gt;&lt;Image&gt;&lt;filename val=&quot;C:\Users\User\AppData\Local\Temp\CP8052253996984Session\CPTrustFolder8052253996984\PPTImport8052255401406\data\asimages\{0DE9D396-41F3-4319-8E4F-0C2E49626823}_2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F6618A0F-2176-4EA6-8D92-4CC683A2F61C}&quot;/&gt;&lt;isInvalidForFieldText val=&quot;0&quot;/&gt;&lt;Image&gt;&lt;filename val=&quot;C:\Users\User\AppData\Local\Temp\CP8052253996984Session\CPTrustFolder8052253996984\PPTImport8052255401406\data\asimages\{F6618A0F-2176-4EA6-8D92-4CC683A2F61C}_1.png&quot;/&gt;&lt;left val=&quot;71&quot;/&gt;&lt;top val=&quot;288&quot;/&gt;&lt;width val=&quot;817&quot;/&gt;&lt;height val=&quot;135&quot;/&gt;&lt;hasText val=&quot;1&quot;/&gt;&lt;/Image&gt;&lt;/ThreeDShapeInfo&gt;"/>
  <p:tag name="PRESENTER_SHAPETEXTINFO" val="&lt;ShapeTextInfo&gt;&lt;TableIndex row=&quot;-1&quot; col=&quot;-1&quot;&gt;&lt;linesCount val=&quot;1&quot;/&gt;&lt;lineCharCount val=&quot;2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1A16AC02-1319-4BE6-ADB3-BDEF7C47E642}&quot;/&gt;&lt;isInvalidForFieldText val=&quot;0&quot;/&gt;&lt;Image&gt;&lt;filename val=&quot;C:\Users\User\AppData\Local\Temp\CP8052253996984Session\CPTrustFolder8052253996984\PPTImport8052255401406\data\asimages\{1A16AC02-1319-4BE6-ADB3-BDEF7C47E642}_1.png&quot;/&gt;&lt;left val=&quot;71&quot;/&gt;&lt;top val=&quot;491&quot;/&gt;&lt;width val=&quot;249&quot;/&gt;&lt;height val=&quot;93&quot;/&gt;&lt;hasText val=&quot;1&quot;/&gt;&lt;/Image&gt;&lt;/ThreeDShapeInfo&gt;"/>
  <p:tag name="PRESENTER_SHAPETEXTINFO" val="&lt;ShapeTextInfo&gt;&lt;TableIndex row=&quot;-1&quot; col=&quot;-1&quot;&gt;&lt;linesCount val=&quot;2&quot;/&gt;&lt;lineCharCount val=&quot;13&quot;/&gt;&lt;lineCharCount val=&quot;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737B2175-EBC0-48CA-99C1-A9343CB7BCF7}&quot;/&gt;&lt;isInvalidForFieldText val=&quot;0&quot;/&gt;&lt;Image&gt;&lt;filename val=&quot;C:\Users\User\AppData\Local\Temp\CP8052253996984Session\CPTrustFolder8052253996984\PPTImport8052255401406\data\asimages\{737B2175-EBC0-48CA-99C1-A9343CB7BCF7}_1.png&quot;/&gt;&lt;left val=&quot;639&quot;/&gt;&lt;top val=&quot;491&quot;/&gt;&lt;width val=&quot;249&quot;/&gt;&lt;height val=&quot;92&quot;/&gt;&lt;hasText val=&quot;1&quot;/&gt;&lt;/Image&gt;&lt;/ThreeDShapeInfo&gt;"/>
  <p:tag name="PRESENTER_SHAPETEXTINFO" val="&lt;ShapeTextInfo&gt;&lt;TableIndex row=&quot;-1&quot; col=&quot;-1&quot;&gt;&lt;linesCount val=&quot;1&quot;/&gt;&lt;lineCharCount val=&quot;14&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34E416FA-BB05-404C-A3DA-9FF8B2D0A44A}&quot;/&gt;&lt;isInvalidForFieldText val=&quot;0&quot;/&gt;&lt;Image&gt;&lt;filename val=&quot;C:\Users\User\AppData\Local\Temp\CP8052253996984Session\CPTrustFolder8052253996984\PPTImport8052255401406\data\asimages\{34E416FA-BB05-404C-A3DA-9FF8B2D0A44A}_2.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AAE02F3C-ED2F-4CD8-8693-AEB9419336EB}&quot;/&gt;&lt;isInvalidForFieldText val=&quot;0&quot;/&gt;&lt;Image&gt;&lt;filename val=&quot;C:\Users\User\AppData\Local\Temp\CP8052253996984Session\CPTrustFolder8052253996984\PPTImport8052255401406\data\asimages\{AAE02F3C-ED2F-4CD8-8693-AEB9419336EB}_2.png&quot;/&gt;&lt;left val=&quot;42&quot;/&gt;&lt;top val=&quot;212&quot;/&gt;&lt;width val=&quot;433&quot;/&gt;&lt;height val=&quot;415&quot;/&gt;&lt;hasText val=&quot;1&quot;/&gt;&lt;/Image&gt;&lt;/ThreeDShapeInfo&gt;"/>
  <p:tag name="PRESENTER_SHAPETEXTINFO" val="&lt;ShapeTextInfo&gt;&lt;TableIndex row=&quot;-1&quot; col=&quot;-1&quot;&gt;&lt;linesCount val=&quot;7&quot;/&gt;&lt;lineCharCount val=&quot;25&quot;/&gt;&lt;lineCharCount val=&quot;30&quot;/&gt;&lt;lineCharCount val=&quot;25&quot;/&gt;&lt;lineCharCount val=&quot;31&quot;/&gt;&lt;lineCharCount val=&quot;32&quot;/&gt;&lt;lineCharCount val=&quot;24&quot;/&gt;&lt;lineCharCount val=&quot;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AB3ED133-41C3-4CE4-9460-9A890AE1B45E}&quot;/&gt;&lt;isInvalidForFieldText val=&quot;0&quot;/&gt;&lt;Image&gt;&lt;filename val=&quot;C:\Users\User\AppData\Local\Temp\CP8052253996984Session\CPTrustFolder8052253996984\PPTImport8052255401406\data\asimages\{AB3ED133-41C3-4CE4-9460-9A890AE1B45E}_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C1121789-21A0-4EE6-9377-C3486298D18F}&quot;/&gt;&lt;isInvalidForFieldText val=&quot;0&quot;/&gt;&lt;Image&gt;&lt;filename val=&quot;C:\Users\User\AppData\Local\Temp\CP8052253996984Session\CPTrustFolder8052253996984\PPTImport8052255401406\data\asimages\{C1121789-21A0-4EE6-9377-C3486298D18F}_3.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EDFB7940-D880-4386-A257-709D2B4D578C}&quot;/&gt;&lt;isInvalidForFieldText val=&quot;0&quot;/&gt;&lt;Image&gt;&lt;filename val=&quot;C:\Users\User\AppData\Local\Temp\CP8052253996984Session\CPTrustFolder8052253996984\PPTImport8052255401406\data\asimages\{EDFB7940-D880-4386-A257-709D2B4D578C}_3.png&quot;/&gt;&lt;left val=&quot;44&quot;/&gt;&lt;top val=&quot;194&quot;/&gt;&lt;width val=&quot;868&quot;/&gt;&lt;height val=&quot;455&quot;/&gt;&lt;hasText val=&quot;1&quot;/&gt;&lt;/Image&gt;&lt;/ThreeDShapeInfo&gt;"/>
  <p:tag name="PRESENTER_SHAPETEXTINFO" val="&lt;ShapeTextInfo&gt;&lt;TableIndex row=&quot;-1&quot; col=&quot;-1&quot;&gt;&lt;linesCount val=&quot;11&quot;/&gt;&lt;lineCharCount val=&quot;78&quot;/&gt;&lt;lineCharCount val=&quot;87&quot;/&gt;&lt;lineCharCount val=&quot;32&quot;/&gt;&lt;lineCharCount val=&quot;26&quot;/&gt;&lt;lineCharCount val=&quot;43&quot;/&gt;&lt;lineCharCount val=&quot;58&quot;/&gt;&lt;lineCharCount val=&quot;61&quot;/&gt;&lt;lineCharCount val=&quot;87&quot;/&gt;&lt;lineCharCount val=&quot;17&quot;/&gt;&lt;lineCharCount val=&quot;71&quot;/&gt;&lt;lineCharCount val=&quot;6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498D42F0-6B08-446C-8E04-169854F89A6D}&quot;/&gt;&lt;isInvalidForFieldText val=&quot;0&quot;/&gt;&lt;Image&gt;&lt;filename val=&quot;C:\Users\User\AppData\Local\Temp\CP8052253996984Session\CPTrustFolder8052253996984\PPTImport8052255401406\data\asimages\{498D42F0-6B08-446C-8E04-169854F89A6D}_3.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8637A95B-BC59-4CA3-9D6C-452200F58F1A}&quot;/&gt;&lt;isInvalidForFieldText val=&quot;0&quot;/&gt;&lt;Image&gt;&lt;filename val=&quot;C:\Users\User\AppData\Local\Temp\CP8052253996984Session\CPTrustFolder8052253996984\PPTImport8052255401406\data\asimages\{8637A95B-BC59-4CA3-9D6C-452200F58F1A}_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7&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1D4EB41D-12E2-471E-8D49-2BB7903B2145}&quot;/&gt;&lt;isInvalidForFieldText val=&quot;0&quot;/&gt;&lt;Image&gt;&lt;filename val=&quot;C:\Users\User\AppData\Local\Temp\CP8052253996984Session\CPTrustFolder8052253996984\PPTImport8052255401406\data\asimages\{1D4EB41D-12E2-471E-8D49-2BB7903B2145}_4.png&quot;/&gt;&lt;left val=&quot;41&quot;/&gt;&lt;top val=&quot;212&quot;/&gt;&lt;width val=&quot;871&quot;/&gt;&lt;height val=&quot;115&quot;/&gt;&lt;hasText val=&quot;1&quot;/&gt;&lt;/Image&gt;&lt;/ThreeDShapeInfo&gt;"/>
  <p:tag name="PRESENTER_SHAPETEXTINFO" val="&lt;ShapeTextInfo&gt;&lt;TableIndex row=&quot;-1&quot; col=&quot;-1&quot;&gt;&lt;linesCount val=&quot;3&quot;/&gt;&lt;lineCharCount val=&quot;68&quot;/&gt;&lt;lineCharCount val=&quot;60&quot;/&gt;&lt;lineCharCount val=&quot;3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BA6FAD94-B11A-41AF-A8B6-BB3D0662FDF0}&quot;/&gt;&lt;isInvalidForFieldText val=&quot;0&quot;/&gt;&lt;Image&gt;&lt;filename val=&quot;C:\Users\User\AppData\Local\Temp\CP8052253996984Session\CPTrustFolder8052253996984\PPTImport8052255401406\data\asimages\{BA6FAD94-B11A-41AF-A8B6-BB3D0662FDF0}_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536A2C6A-09B2-468B-9E4B-01D04A9F3B18}&quot;/&gt;&lt;isInvalidForFieldText val=&quot;0&quot;/&gt;&lt;Image&gt;&lt;filename val=&quot;C:\Users\User\AppData\Local\Temp\CP8052253996984Session\CPTrustFolder8052253996984\PPTImport8052255401406\data\asimages\{536A2C6A-09B2-468B-9E4B-01D04A9F3B18}_4.png&quot;/&gt;&lt;left val=&quot;41&quot;/&gt;&lt;top val=&quot;315&quot;/&gt;&lt;width val=&quot;871&quot;/&gt;&lt;height val=&quot;257&quot;/&gt;&lt;hasText val=&quot;1&quot;/&gt;&lt;/Image&gt;&lt;/ThreeDShapeInfo&gt;"/>
  <p:tag name="PRESENTER_SHAPETEXTINFO" val="&lt;ShapeTextInfo&gt;&lt;TableIndex row=&quot;-1&quot; col=&quot;-1&quot;&gt;&lt;linesCount val=&quot;6&quot;/&gt;&lt;lineCharCount val=&quot;6&quot;/&gt;&lt;lineCharCount val=&quot;7&quot;/&gt;&lt;lineCharCount val=&quot;8&quot;/&gt;&lt;lineCharCount val=&quot;8&quot;/&gt;&lt;lineCharCount val=&quot;10&quot;/&gt;&lt;lineCharCount val=&quot;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10516AE8-226A-432E-A8A1-8E62C8D1180B}&quot;/&gt;&lt;isInvalidForFieldText val=&quot;0&quot;/&gt;&lt;Image&gt;&lt;filename val=&quot;C:\Users\User\AppData\Local\Temp\CP8052253996984Session\CPTrustFolder8052253996984\PPTImport8052255401406\data\asimages\{10516AE8-226A-432E-A8A1-8E62C8D1180B}_5.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8B74D6C3-2DC0-4B73-8AE9-E0F9C16E3DCA}&quot;/&gt;&lt;isInvalidForFieldText val=&quot;0&quot;/&gt;&lt;Image&gt;&lt;filename val=&quot;C:\Users\User\AppData\Local\Temp\CP8052253996984Session\CPTrustFolder8052253996984\PPTImport8052255401406\data\asimages\{8B74D6C3-2DC0-4B73-8AE9-E0F9C16E3DCA}_5.png&quot;/&gt;&lt;left val=&quot;40&quot;/&gt;&lt;top val=&quot;208&quot;/&gt;&lt;width val=&quot;871&quot;/&gt;&lt;height val=&quot;57&quot;/&gt;&lt;hasText val=&quot;1&quot;/&gt;&lt;/Image&gt;&lt;/ThreeDShapeInfo&gt;"/>
  <p:tag name="PRESENTER_SHAPETEXTINFO" val="&lt;ShapeTextInfo&gt;&lt;TableIndex row=&quot;-1&quot; col=&quot;-1&quot;&gt;&lt;linesCount val=&quot;1&quot;/&gt;&lt;lineCharCount val=&quot;5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7BF5DA77-8E91-45EA-AD17-88841FEFB9CB}&quot;/&gt;&lt;isInvalidForFieldText val=&quot;0&quot;/&gt;&lt;Image&gt;&lt;filename val=&quot;C:\Users\User\AppData\Local\Temp\CP8052253996984Session\CPTrustFolder8052253996984\PPTImport8052255401406\data\asimages\{7BF5DA77-8E91-45EA-AD17-88841FEFB9CB}_5.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5CC1A8F4-CDE9-462F-AF16-3E81F64FC249}&quot;/&gt;&lt;isInvalidForFieldText val=&quot;0&quot;/&gt;&lt;Image&gt;&lt;filename val=&quot;C:\Users\User\AppData\Local\Temp\CP8052253996984Session\CPTrustFolder8052253996984\PPTImport8052255401406\data\asimages\{5CC1A8F4-CDE9-462F-AF16-3E81F64FC249}_5.png&quot;/&gt;&lt;left val=&quot;42&quot;/&gt;&lt;top val=&quot;262&quot;/&gt;&lt;width val=&quot;663&quot;/&gt;&lt;height val=&quot;257&quot;/&gt;&lt;hasText val=&quot;1&quot;/&gt;&lt;/Image&gt;&lt;/ThreeDShapeInfo&gt;"/>
  <p:tag name="PRESENTER_SHAPETEXTINFO" val="&lt;ShapeTextInfo&gt;&lt;TableIndex row=&quot;-1&quot; col=&quot;-1&quot;&gt;&lt;linesCount val=&quot;6&quot;/&gt;&lt;lineCharCount val=&quot;11&quot;/&gt;&lt;lineCharCount val=&quot;8&quot;/&gt;&lt;lineCharCount val=&quot;11&quot;/&gt;&lt;lineCharCount val=&quot;16&quot;/&gt;&lt;lineCharCount val=&quot;44&quot;/&gt;&lt;lineCharCount val=&quot;17&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1F5A7A10-0840-41F2-8009-8CEBCDC56DF5}&quot;/&gt;&lt;isInvalidForFieldText val=&quot;0&quot;/&gt;&lt;Image&gt;&lt;filename val=&quot;C:\Users\User\AppData\Local\Temp\CP8052253996984Session\CPTrustFolder8052253996984\PPTImport8052255401406\data\asimages\{1F5A7A10-0840-41F2-8009-8CEBCDC56DF5}_6.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6AB7F534-801A-488D-844A-6D6A601471B7}&quot;/&gt;&lt;isInvalidForFieldText val=&quot;0&quot;/&gt;&lt;Image&gt;&lt;filename val=&quot;C:\Users\User\AppData\Local\Temp\CP8052253996984Session\CPTrustFolder8052253996984\PPTImport8052255401406\data\asimages\{6AB7F534-801A-488D-844A-6D6A601471B7}_6.png&quot;/&gt;&lt;left val=&quot;45&quot;/&gt;&lt;top val=&quot;210&quot;/&gt;&lt;width val=&quot;305&quot;/&gt;&lt;height val=&quot;58&quot;/&gt;&lt;hasText val=&quot;1&quot;/&gt;&lt;/Image&gt;&lt;/ThreeDShapeInfo&gt;"/>
  <p:tag name="PRESENTER_SHAPETEXTINFO" val="&lt;ShapeTextInfo&gt;&lt;TableIndex row=&quot;-1&quot; col=&quot;-1&quot;&gt;&lt;linesCount val=&quot;2&quot;/&gt;&lt;lineCharCount val=&quot;27&quot;/&gt;&lt;lineCharCount val=&quot;1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A46A61E8-FFC3-47A4-BE93-2EBD81FA3FE6}&quot;/&gt;&lt;isInvalidForFieldText val=&quot;0&quot;/&gt;&lt;Image&gt;&lt;filename val=&quot;C:\Users\User\AppData\Local\Temp\CP8052253996984Session\CPTrustFolder8052253996984\PPTImport8052255401406\data\asimages\{A46A61E8-FFC3-47A4-BE93-2EBD81FA3FE6}_6.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492A1A5C-4552-48E8-97F2-C2305F2B7114}&quot;/&gt;&lt;isInvalidForFieldText val=&quot;0&quot;/&gt;&lt;Image&gt;&lt;filename val=&quot;C:\Users\User\AppData\Local\Temp\CP8052253996984Session\CPTrustFolder8052253996984\PPTImport8052255401406\data\asimages\{492A1A5C-4552-48E8-97F2-C2305F2B7114}_6.png&quot;/&gt;&lt;left val=&quot;42&quot;/&gt;&lt;top val=&quot;303&quot;/&gt;&lt;width val=&quot;438&quot;/&gt;&lt;height val=&quot;217&quot;/&gt;&lt;hasText val=&quot;1&quot;/&gt;&lt;/Image&gt;&lt;/ThreeDShapeInfo&gt;"/>
  <p:tag name="PRESENTER_SHAPETEXTINFO" val="&lt;ShapeTextInfo&gt;&lt;TableIndex row=&quot;-1&quot; col=&quot;-1&quot;&gt;&lt;linesCount val=&quot;5&quot;/&gt;&lt;lineCharCount val=&quot;9&quot;/&gt;&lt;lineCharCount val=&quot;1&quot;/&gt;&lt;lineCharCount val=&quot;8&quot;/&gt;&lt;lineCharCount val=&quot;1&quot;/&gt;&lt;lineCharCount val=&quot;2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23F0D162-DCA0-4A75-AAA5-0B257730F1EE}&quot;/&gt;&lt;isInvalidForFieldText val=&quot;0&quot;/&gt;&lt;Image&gt;&lt;filename val=&quot;C:\Users\User\AppData\Local\Temp\CP8052253996984Session\CPTrustFolder8052253996984\PPTImport8052255401406\data\asimages\{23F0D162-DCA0-4A75-AAA5-0B257730F1EE}_7.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2930B7A4-6639-4BEA-8E9C-56580D9EAFFC}&quot;/&gt;&lt;isInvalidForFieldText val=&quot;0&quot;/&gt;&lt;Image&gt;&lt;filename val=&quot;C:\Users\User\AppData\Local\Temp\CP8052253996984Session\CPTrustFolder8052253996984\PPTImport8052255401406\data\asimages\{2930B7A4-6639-4BEA-8E9C-56580D9EAFFC}_7.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91D04B87-19B4-4AAF-8BF5-1480F1953C0B}&quot;/&gt;&lt;isInvalidForFieldText val=&quot;0&quot;/&gt;&lt;Image&gt;&lt;filename val=&quot;C:\Users\User\AppData\Local\Temp\CP8052253996984Session\CPTrustFolder8052253996984\PPTImport8052255401406\data\asimages\{91D04B87-19B4-4AAF-8BF5-1480F1953C0B}_7.png&quot;/&gt;&lt;left val=&quot;40&quot;/&gt;&lt;top val=&quot;210&quot;/&gt;&lt;width val=&quot;871&quot;/&gt;&lt;height val=&quot;54&quot;/&gt;&lt;hasText val=&quot;1&quot;/&gt;&lt;/Image&gt;&lt;/ThreeDShapeInfo&gt;"/>
  <p:tag name="PRESENTER_SHAPETEXTINFO" val="&lt;ShapeTextInfo&gt;&lt;TableIndex row=&quot;-1&quot; col=&quot;-1&quot;&gt;&lt;linesCount val=&quot;1&quot;/&gt;&lt;lineCharCount val=&quot;3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B0385DEE-1DF3-4B3D-A3A1-BABA0A3B05F2}&quot;/&gt;&lt;isInvalidForFieldText val=&quot;0&quot;/&gt;&lt;Image&gt;&lt;filename val=&quot;C:\Users\User\AppData\Local\Temp\CP8052253996984Session\CPTrustFolder8052253996984\PPTImport8052255401406\data\asimages\{B0385DEE-1DF3-4B3D-A3A1-BABA0A3B05F2}_7.png&quot;/&gt;&lt;left val=&quot;42&quot;/&gt;&lt;top val=&quot;253&quot;/&gt;&lt;width val=&quot;437&quot;/&gt;&lt;height val=&quot;241&quot;/&gt;&lt;hasText val=&quot;1&quot;/&gt;&lt;/Image&gt;&lt;/ThreeDShapeInfo&gt;"/>
  <p:tag name="PRESENTER_SHAPETEXTINFO" val="&lt;ShapeTextInfo&gt;&lt;TableIndex row=&quot;-1&quot; col=&quot;-1&quot;&gt;&lt;linesCount val=&quot;6&quot;/&gt;&lt;lineCharCount val=&quot;26&quot;/&gt;&lt;lineCharCount val=&quot;12&quot;/&gt;&lt;lineCharCount val=&quot;30&quot;/&gt;&lt;lineCharCount val=&quot;18&quot;/&gt;&lt;lineCharCount val=&quot;22&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3DACA3B6-E34A-40BE-8361-F66367E5D7AD}&quot;/&gt;&lt;isInvalidForFieldText val=&quot;0&quot;/&gt;&lt;Image&gt;&lt;filename val=&quot;C:\Users\User\AppData\Local\Temp\CP8052253996984Session\CPTrustFolder8052253996984\PPTImport8052255401406\data\asimages\{3DACA3B6-E34A-40BE-8361-F66367E5D7AD}_8.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E4B2BB3C-4ACE-462C-92BD-74F7ECF6DCD8}&quot;/&gt;&lt;isInvalidForFieldText val=&quot;0&quot;/&gt;&lt;Image&gt;&lt;filename val=&quot;C:\Users\User\AppData\Local\Temp\CP8052253996984Session\CPTrustFolder8052253996984\PPTImport8052255401406\data\asimages\{E4B2BB3C-4ACE-462C-92BD-74F7ECF6DCD8}_8.png&quot;/&gt;&lt;left val=&quot;40&quot;/&gt;&lt;top val=&quot;193&quot;/&gt;&lt;width val=&quot;871&quot;/&gt;&lt;height val=&quot;57&quot;/&gt;&lt;hasText val=&quot;1&quot;/&gt;&lt;/Image&gt;&lt;/ThreeDShapeInfo&gt;"/>
  <p:tag name="PRESENTER_SHAPETEXTINFO" val="&lt;ShapeTextInfo&gt;&lt;TableIndex row=&quot;-1&quot; col=&quot;-1&quot;&gt;&lt;linesCount val=&quot;1&quot;/&gt;&lt;lineCharCount val=&quot;1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9F99156C-25A5-49E5-B124-0E7601EAFD5E}&quot;/&gt;&lt;isInvalidForFieldText val=&quot;0&quot;/&gt;&lt;Image&gt;&lt;filename val=&quot;C:\Users\User\AppData\Local\Temp\CP8052253996984Session\CPTrustFolder8052253996984\PPTImport8052255401406\data\asimages\{9F99156C-25A5-49E5-B124-0E7601EAFD5E}_8.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94E5F995-6622-4C76-B214-B493AC20EA69}&quot;/&gt;&lt;isInvalidForFieldText val=&quot;0&quot;/&gt;&lt;Image&gt;&lt;filename val=&quot;C:\Users\User\AppData\Local\Temp\CP8052253996984Session\CPTrustFolder8052253996984\PPTImport8052255401406\data\asimages\{94E5F995-6622-4C76-B214-B493AC20EA69}_8.png&quot;/&gt;&lt;left val=&quot;42&quot;/&gt;&lt;top val=&quot;224&quot;/&gt;&lt;width val=&quot;870&quot;/&gt;&lt;height val=&quot;89&quot;/&gt;&lt;hasText val=&quot;1&quot;/&gt;&lt;/Image&gt;&lt;/ThreeDShapeInfo&gt;"/>
  <p:tag name="PRESENTER_SHAPETEXTINFO" val="&lt;ShapeTextInfo&gt;&lt;TableIndex row=&quot;-1&quot; col=&quot;-1&quot;&gt;&lt;linesCount val=&quot;2&quot;/&gt;&lt;lineCharCount val=&quot;66&quot;/&gt;&lt;lineCharCount val=&quot;3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11014886-8995-4EDE-89D1-D7A684839D43}&quot;/&gt;&lt;isInvalidForFieldText val=&quot;0&quot;/&gt;&lt;Image&gt;&lt;filename val=&quot;C:\Users\User\AppData\Local\Temp\CP8052253996984Session\CPTrustFolder8052253996984\PPTImport8052255401406\data\asimages\{11014886-8995-4EDE-89D1-D7A684839D43}_8.png&quot;/&gt;&lt;left val=&quot;40&quot;/&gt;&lt;top val=&quot;289&quot;/&gt;&lt;width val=&quot;860&quot;/&gt;&lt;height val=&quot;57&quot;/&gt;&lt;hasText val=&quot;1&quot;/&gt;&lt;/Image&gt;&lt;/ThreeDShapeInfo&gt;"/>
  <p:tag name="PRESENTER_SHAPETEXTINFO" val="&lt;ShapeTextInfo&gt;&lt;TableIndex row=&quot;-1&quot; col=&quot;-1&quot;&gt;&lt;linesCount val=&quot;1&quot;/&gt;&lt;lineCharCount val=&quot;2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1366F261-053A-4056-86B9-FBA78FB028C9}&quot;/&gt;&lt;isInvalidForFieldText val=&quot;0&quot;/&gt;&lt;Image&gt;&lt;filename val=&quot;C:\Users\User\AppData\Local\Temp\CP8052253996984Session\CPTrustFolder8052253996984\PPTImport8052255401406\data\asimages\{1366F261-053A-4056-86B9-FBA78FB028C9}_8.png&quot;/&gt;&lt;left val=&quot;47&quot;/&gt;&lt;top val=&quot;323&quot;/&gt;&lt;width val=&quot;862&quot;/&gt;&lt;height val=&quot;89&quot;/&gt;&lt;hasText val=&quot;1&quot;/&gt;&lt;/Image&gt;&lt;/ThreeDShapeInfo&gt;"/>
  <p:tag name="PRESENTER_SHAPETEXTINFO" val="&lt;ShapeTextInfo&gt;&lt;TableIndex row=&quot;-1&quot; col=&quot;-1&quot;&gt;&lt;linesCount val=&quot;2&quot;/&gt;&lt;lineCharCount val=&quot;66&quot;/&gt;&lt;lineCharCount val=&quot;28&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CF59645C-5F2A-49BA-A731-8431F6249D90}&quot;/&gt;&lt;isInvalidForFieldText val=&quot;0&quot;/&gt;&lt;Image&gt;&lt;filename val=&quot;C:\Users\User\AppData\Local\Temp\CP8052253996984Session\CPTrustFolder8052253996984\PPTImport8052255401406\data\asimages\{CF59645C-5F2A-49BA-A731-8431F6249D90}_8.png&quot;/&gt;&lt;left val=&quot;46&quot;/&gt;&lt;top val=&quot;396&quot;/&gt;&lt;width val=&quot;840&quot;/&gt;&lt;height val=&quot;57&quot;/&gt;&lt;hasText val=&quot;1&quot;/&gt;&lt;/Image&gt;&lt;/ThreeDShapeInfo&gt;"/>
  <p:tag name="PRESENTER_SHAPETEXTINFO" val="&lt;ShapeTextInfo&gt;&lt;TableIndex row=&quot;-1&quot; col=&quot;-1&quot;&gt;&lt;linesCount val=&quot;1&quot;/&gt;&lt;lineCharCount val=&quot;2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63884AB4-1207-4EC3-BAED-AD1217C5AEF2}&quot;/&gt;&lt;isInvalidForFieldText val=&quot;0&quot;/&gt;&lt;Image&gt;&lt;filename val=&quot;C:\Users\User\AppData\Local\Temp\CP8052253996984Session\CPTrustFolder8052253996984\PPTImport8052255401406\data\asimages\{63884AB4-1207-4EC3-BAED-AD1217C5AEF2}_8.png&quot;/&gt;&lt;left val=&quot;47&quot;/&gt;&lt;top val=&quot;430&quot;/&gt;&lt;width val=&quot;848&quot;/&gt;&lt;height val=&quot;89&quot;/&gt;&lt;hasText val=&quot;1&quot;/&gt;&lt;/Image&gt;&lt;/ThreeDShapeInfo&gt;"/>
  <p:tag name="PRESENTER_SHAPETEXTINFO" val="&lt;ShapeTextInfo&gt;&lt;TableIndex row=&quot;-1&quot; col=&quot;-1&quot;&gt;&lt;linesCount val=&quot;2&quot;/&gt;&lt;lineCharCount val=&quot;64&quot;/&gt;&lt;lineCharCount val=&quot;3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FBDC329B-F914-4390-833C-07BA170DE710}&quot;/&gt;&lt;isInvalidForFieldText val=&quot;0&quot;/&gt;&lt;Image&gt;&lt;filename val=&quot;C:\Users\User\AppData\Local\Temp\CP8052253996984Session\CPTrustFolder8052253996984\PPTImport8052255401406\data\asimages\{FBDC329B-F914-4390-833C-07BA170DE710}_8.png&quot;/&gt;&lt;left val=&quot;46&quot;/&gt;&lt;top val=&quot;502&quot;/&gt;&lt;width val=&quot;849&quot;/&gt;&lt;height val=&quot;57&quot;/&gt;&lt;hasText val=&quot;1&quot;/&gt;&lt;/Image&gt;&lt;/ThreeDShapeInfo&gt;"/>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A0820429-2E18-4EAF-9EF6-1E8879A6626C}&quot;/&gt;&lt;isInvalidForFieldText val=&quot;0&quot;/&gt;&lt;Image&gt;&lt;filename val=&quot;C:\Users\User\AppData\Local\Temp\CP8052253996984Session\CPTrustFolder8052253996984\PPTImport8052255401406\data\asimages\{A0820429-2E18-4EAF-9EF6-1E8879A6626C}_8.png&quot;/&gt;&lt;left val=&quot;42&quot;/&gt;&lt;top val=&quot;536&quot;/&gt;&lt;width val=&quot;796&quot;/&gt;&lt;height val=&quot;121&quot;/&gt;&lt;hasText val=&quot;1&quot;/&gt;&lt;/Image&gt;&lt;/ThreeDShapeInfo&gt;"/>
  <p:tag name="PRESENTER_SHAPETEXTINFO" val="&lt;ShapeTextInfo&gt;&lt;TableIndex row=&quot;-1&quot; col=&quot;-1&quot;&gt;&lt;linesCount val=&quot;3&quot;/&gt;&lt;lineCharCount val=&quot;65&quot;/&gt;&lt;lineCharCount val=&quot;57&quot;/&gt;&lt;lineCharCount val=&quot;58&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574723FA-0D60-410E-A95D-CD8678C0C6D4}&quot;/&gt;&lt;isInvalidForFieldText val=&quot;0&quot;/&gt;&lt;Image&gt;&lt;filename val=&quot;C:\Users\User\AppData\Local\Temp\CP8052253996984Session\CPTrustFolder8052253996984\PPTImport8052255401406\data\asimages\{574723FA-0D60-410E-A95D-CD8678C0C6D4}_9.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A337F832-8958-49AF-91D7-6748818E32CD}&quot;/&gt;&lt;isInvalidForFieldText val=&quot;0&quot;/&gt;&lt;Image&gt;&lt;filename val=&quot;C:\Users\User\AppData\Local\Temp\CP8052253996984Session\CPTrustFolder8052253996984\PPTImport8052255401406\data\asimages\{A337F832-8958-49AF-91D7-6748818E32CD}_9.png&quot;/&gt;&lt;left val=&quot;42&quot;/&gt;&lt;top val=&quot;212&quot;/&gt;&lt;width val=&quot;432&quot;/&gt;&lt;height val=&quot;415&quot;/&gt;&lt;hasText val=&quot;1&quot;/&gt;&lt;/Image&gt;&lt;/ThreeDShapeInfo&gt;"/>
  <p:tag name="PRESENTER_SHAPETEXTINFO" val="&lt;ShapeTextInfo&gt;&lt;TableIndex row=&quot;-1&quot; col=&quot;-1&quot;&gt;&lt;linesCount val=&quot;8&quot;/&gt;&lt;lineCharCount val=&quot;29&quot;/&gt;&lt;lineCharCount val=&quot;26&quot;/&gt;&lt;lineCharCount val=&quot;1&quot;/&gt;&lt;lineCharCount val=&quot;16&quot;/&gt;&lt;lineCharCount val=&quot;23&quot;/&gt;&lt;lineCharCount val=&quot;22&quot;/&gt;&lt;lineCharCount val=&quot;1&quot;/&gt;&lt;lineCharCount val=&quot;1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3FD21150-5FC9-45D5-B869-48925AE549E2}&quot;/&gt;&lt;isInvalidForFieldText val=&quot;0&quot;/&gt;&lt;Image&gt;&lt;filename val=&quot;C:\Users\User\AppData\Local\Temp\CP8052253996984Session\CPTrustFolder8052253996984\PPTImport8052255401406\data\asimages\{3FD21150-5FC9-45D5-B869-48925AE549E2}_9.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98FF1D-9278-46CE-BEDD-E3CCCF530F51}&quot;/&gt;&lt;isInvalidForFieldText val=&quot;0&quot;/&gt;&lt;Image&gt;&lt;filename val=&quot;C:\Users\User\AppData\Local\Temp\CP8052253996984Session\CPTrustFolder8052253996984\PPTImport8052255401406\data\asimages\{5798FF1D-9278-46CE-BEDD-E3CCCF530F51}.png&quot;/&gt;&lt;left val=&quot;707&quot;/&gt;&lt;top val=&quot;334&quot;/&gt;&lt;width val=&quot;217&quot;/&gt;&lt;height val=&quot;14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6F494F-9C0C-4784-B950-C37C9A97BA17}&quot;/&gt;&lt;isInvalidForFieldText val=&quot;0&quot;/&gt;&lt;Image&gt;&lt;filename val=&quot;C:\Users\User\AppData\Local\Temp\CP8052253996984Session\CPTrustFolder8052253996984\PPTImport8052255401406\data\asimages\{6D6F494F-9C0C-4784-B950-C37C9A97BA17}_9.png&quot;/&gt;&lt;left val=&quot;590&quot;/&gt;&lt;top val=&quot;196&quot;/&gt;&lt;width val=&quot;205&quot;/&gt;&lt;height val=&quot;14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F10167-C61F-40BF-B796-30ECA0E0CAB0}&quot;/&gt;&lt;isInvalidForFieldText val=&quot;0&quot;/&gt;&lt;Image&gt;&lt;filename val=&quot;C:\Users\User\AppData\Local\Temp\CP8052253996984Session\CPTrustFolder8052253996984\PPTImport8052255401406\data\asimages\{B8F10167-C61F-40BF-B796-30ECA0E0CAB0}_9.png&quot;/&gt;&lt;left val=&quot;569&quot;/&gt;&lt;top val=&quot;475&quot;/&gt;&lt;width val=&quot;209&quot;/&gt;&lt;height val=&quot;14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E637B8-1A80-49CF-B3DB-5DCE3FCF2163}&quot;/&gt;&lt;isInvalidForFieldText val=&quot;0&quot;/&gt;&lt;Image&gt;&lt;filename val=&quot;C:\Users\User\AppData\Local\Temp\CP8052253996984Session\CPTrustFolder8052253996984\PPTImport8052255401406\data\asimages\{ACE637B8-1A80-49CF-B3DB-5DCE3FCF2163}_9.png&quot;/&gt;&lt;left val=&quot;424&quot;/&gt;&lt;top val=&quot;340&quot;/&gt;&lt;width val=&quot;269&quot;/&gt;&lt;height val=&quot;13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B23B2ACE-9FC0-4EFF-B30A-773F7487EC6C}&quot;/&gt;&lt;isInvalidForFieldText val=&quot;0&quot;/&gt;&lt;Image&gt;&lt;filename val=&quot;C:\Users\User\AppData\Local\Temp\CP8052253996984Session\CPTrustFolder8052253996984\PPTImport8052255401406\data\asimages\{B23B2ACE-9FC0-4EFF-B30A-773F7487EC6C}_10.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3DF1F8F8-B606-40C5-888A-5164F95DFBDC}&quot;/&gt;&lt;isInvalidForFieldText val=&quot;0&quot;/&gt;&lt;Image&gt;&lt;filename val=&quot;C:\Users\User\AppData\Local\Temp\CP8052253996984Session\CPTrustFolder8052253996984\PPTImport8052255401406\data\asimages\{3DF1F8F8-B606-40C5-888A-5164F95DFBDC}_10.png&quot;/&gt;&lt;left val=&quot;44&quot;/&gt;&lt;top val=&quot;194&quot;/&gt;&lt;width val=&quot;867&quot;/&gt;&lt;height val=&quot;464&quot;/&gt;&lt;hasText val=&quot;1&quot;/&gt;&lt;/Image&gt;&lt;/ThreeDShapeInfo&gt;"/>
  <p:tag name="PRESENTER_SHAPETEXTINFO" val="&lt;ShapeTextInfo&gt;&lt;TableIndex row=&quot;-1&quot; col=&quot;-1&quot;&gt;&lt;linesCount val=&quot;13&quot;/&gt;&lt;lineCharCount val=&quot;84&quot;/&gt;&lt;lineCharCount val=&quot;82&quot;/&gt;&lt;lineCharCount val=&quot;83&quot;/&gt;&lt;lineCharCount val=&quot;13&quot;/&gt;&lt;lineCharCount val=&quot;1&quot;/&gt;&lt;lineCharCount val=&quot;49&quot;/&gt;&lt;lineCharCount val=&quot;24&quot;/&gt;&lt;lineCharCount val=&quot;14&quot;/&gt;&lt;lineCharCount val=&quot;1&quot;/&gt;&lt;lineCharCount val=&quot;42&quot;/&gt;&lt;lineCharCount val=&quot;35&quot;/&gt;&lt;lineCharCount val=&quot;78&quot;/&gt;&lt;lineCharCount val=&quot;9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53706969-7A89-4CA3-9115-DC6AD08912BD}&quot;/&gt;&lt;isInvalidForFieldText val=&quot;0&quot;/&gt;&lt;Image&gt;&lt;filename val=&quot;C:\Users\User\AppData\Local\Temp\CP8052253996984Session\CPTrustFolder8052253996984\PPTImport8052255401406\data\asimages\{53706969-7A89-4CA3-9115-DC6AD08912BD}_10.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2E245CC4-1E94-4DFA-84F8-4C3B8C2CC593}&quot;/&gt;&lt;isInvalidForFieldText val=&quot;0&quot;/&gt;&lt;Image&gt;&lt;filename val=&quot;C:\Users\User\AppData\Local\Temp\CP8052253996984Session\CPTrustFolder8052253996984\PPTImport8052255401406\data\asimages\{2E245CC4-1E94-4DFA-84F8-4C3B8C2CC593}_11.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AC1BE352-AD7B-4335-A3D3-801C74B211C4}&quot;/&gt;&lt;isInvalidForFieldText val=&quot;0&quot;/&gt;&lt;Image&gt;&lt;filename val=&quot;C:\Users\User\AppData\Local\Temp\CP8052253996984Session\CPTrustFolder8052253996984\PPTImport8052255401406\data\asimages\{AC1BE352-AD7B-4335-A3D3-801C74B211C4}_11.png&quot;/&gt;&lt;left val=&quot;42&quot;/&gt;&lt;top val=&quot;212&quot;/&gt;&lt;width val=&quot;870&quot;/&gt;&lt;height val=&quot;415&quot;/&gt;&lt;hasText val=&quot;1&quot;/&gt;&lt;/Image&gt;&lt;/ThreeDShapeInfo&gt;"/>
  <p:tag name="PRESENTER_SHAPETEXTINFO" val="&lt;ShapeTextInfo&gt;&lt;TableIndex row=&quot;-1&quot; col=&quot;-1&quot;&gt;&lt;linesCount val=&quot;5&quot;/&gt;&lt;lineCharCount val=&quot;30&quot;/&gt;&lt;lineCharCount val=&quot;1&quot;/&gt;&lt;lineCharCount val=&quot;68&quot;/&gt;&lt;lineCharCount val=&quot;66&quot;/&gt;&lt;lineCharCount val=&quot;6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CB49A91B-1502-4553-A4BD-A65E386563CB}&quot;/&gt;&lt;isInvalidForFieldText val=&quot;0&quot;/&gt;&lt;Image&gt;&lt;filename val=&quot;C:\Users\User\AppData\Local\Temp\CP8052253996984Session\CPTrustFolder8052253996984\PPTImport8052255401406\data\asimages\{CB49A91B-1502-4553-A4BD-A65E386563CB}_11.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4501E85B-0847-4A6D-8183-7E67B6521065}&quot;/&gt;&lt;isInvalidForFieldText val=&quot;0&quot;/&gt;&lt;Image&gt;&lt;filename val=&quot;C:\Users\User\AppData\Local\Temp\CP8052253996984Session\CPTrustFolder8052253996984\PPTImport8052255401406\data\asimages\{4501E85B-0847-4A6D-8183-7E67B6521065}_12.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E7658D70-238C-48DE-8FA0-AF36CF086E90}&quot;/&gt;&lt;isInvalidForFieldText val=&quot;0&quot;/&gt;&lt;Image&gt;&lt;filename val=&quot;C:\Users\User\AppData\Local\Temp\CP8052253996984Session\CPTrustFolder8052253996984\PPTImport8052255401406\data\asimages\{E7658D70-238C-48DE-8FA0-AF36CF086E90}_12.png&quot;/&gt;&lt;left val=&quot;44&quot;/&gt;&lt;top val=&quot;174&quot;/&gt;&lt;width val=&quot;868&quot;/&gt;&lt;height val=&quot;496&quot;/&gt;&lt;hasText val=&quot;1&quot;/&gt;&lt;/Image&gt;&lt;/ThreeDShapeInfo&gt;"/>
  <p:tag name="PRESENTER_SHAPETEXTINFO" val="&lt;ShapeTextInfo&gt;&lt;TableIndex row=&quot;-1&quot; col=&quot;-1&quot;&gt;&lt;linesCount val=&quot;15&quot;/&gt;&lt;lineCharCount val=&quot;73&quot;/&gt;&lt;lineCharCount val=&quot;82&quot;/&gt;&lt;lineCharCount val=&quot;81&quot;/&gt;&lt;lineCharCount val=&quot;35&quot;/&gt;&lt;lineCharCount val=&quot;1&quot;/&gt;&lt;lineCharCount val=&quot;53&quot;/&gt;&lt;lineCharCount val=&quot;48&quot;/&gt;&lt;lineCharCount val=&quot;33&quot;/&gt;&lt;lineCharCount val=&quot;77&quot;/&gt;&lt;lineCharCount val=&quot;57&quot;/&gt;&lt;lineCharCount val=&quot;1&quot;/&gt;&lt;lineCharCount val=&quot;49&quot;/&gt;&lt;lineCharCount val=&quot;25&quot;/&gt;&lt;lineCharCount val=&quot;25&quot;/&gt;&lt;lineCharCount val=&quot;1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AB457C7C-7BF8-4212-90EA-1F3F3368841B}&quot;/&gt;&lt;isInvalidForFieldText val=&quot;0&quot;/&gt;&lt;Image&gt;&lt;filename val=&quot;C:\Users\User\AppData\Local\Temp\CP8052253996984Session\CPTrustFolder8052253996984\PPTImport8052255401406\data\asimages\{AB457C7C-7BF8-4212-90EA-1F3F3368841B}_1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E84CA485-566E-4AAE-990F-FFF6189A4653}&quot;/&gt;&lt;isInvalidForFieldText val=&quot;0&quot;/&gt;&lt;Image&gt;&lt;filename val=&quot;C:\Users\User\AppData\Local\Temp\CP8052253996984Session\CPTrustFolder8052253996984\PPTImport8052255401406\data\asimages\{E84CA485-566E-4AAE-990F-FFF6189A4653}_13.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31BAB9AE-52F7-449B-ACA4-2947A3F7657A}&quot;/&gt;&lt;isInvalidForFieldText val=&quot;0&quot;/&gt;&lt;Image&gt;&lt;filename val=&quot;C:\Users\User\AppData\Local\Temp\CP8052253996984Session\CPTrustFolder8052253996984\PPTImport8052255401406\data\asimages\{31BAB9AE-52F7-449B-ACA4-2947A3F7657A}_13.png&quot;/&gt;&lt;left val=&quot;42&quot;/&gt;&lt;top val=&quot;182&quot;/&gt;&lt;width val=&quot;878&quot;/&gt;&lt;height val=&quot;476&quot;/&gt;&lt;hasText val=&quot;1&quot;/&gt;&lt;/Image&gt;&lt;/ThreeDShapeInfo&gt;"/>
  <p:tag name="PRESENTER_SHAPETEXTINFO" val="&lt;ShapeTextInfo&gt;&lt;TableIndex row=&quot;-1&quot; col=&quot;-1&quot;&gt;&lt;linesCount val=&quot;13&quot;/&gt;&lt;lineCharCount val=&quot;68&quot;/&gt;&lt;lineCharCount val=&quot;68&quot;/&gt;&lt;lineCharCount val=&quot;72&quot;/&gt;&lt;lineCharCount val=&quot;8&quot;/&gt;&lt;lineCharCount val=&quot;1&quot;/&gt;&lt;lineCharCount val=&quot;41&quot;/&gt;&lt;lineCharCount val=&quot;5&quot;/&gt;&lt;lineCharCount val=&quot;11&quot;/&gt;&lt;lineCharCount val=&quot;21&quot;/&gt;&lt;lineCharCount val=&quot;1&quot;/&gt;&lt;lineCharCount val=&quot;80&quot;/&gt;&lt;lineCharCount val=&quot;72&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98F0290E-233B-45DF-9522-D0CFDF0045DD}&quot;/&gt;&lt;isInvalidForFieldText val=&quot;0&quot;/&gt;&lt;Image&gt;&lt;filename val=&quot;C:\Users\User\AppData\Local\Temp\CP8052253996984Session\CPTrustFolder8052253996984\PPTImport8052255401406\data\asimages\{98F0290E-233B-45DF-9522-D0CFDF0045DD}_13.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5F3F1277-E9B5-440D-B9C0-2E1DF7406862}&quot;/&gt;&lt;isInvalidForFieldText val=&quot;0&quot;/&gt;&lt;Image&gt;&lt;filename val=&quot;C:\Users\User\AppData\Local\Temp\CP8052253996984Session\CPTrustFolder8052253996984\PPTImport8052255401406\data\asimages\{5F3F1277-E9B5-440D-B9C0-2E1DF7406862}_1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D0903C36-4C47-4CB0-903E-7B56778121EA}&quot;/&gt;&lt;isInvalidForFieldText val=&quot;0&quot;/&gt;&lt;Image&gt;&lt;filename val=&quot;C:\Users\User\AppData\Local\Temp\CP8052253996984Session\CPTrustFolder8052253996984\PPTImport8052255401406\data\asimages\{D0903C36-4C47-4CB0-903E-7B56778121EA}_14.png&quot;/&gt;&lt;left val=&quot;40&quot;/&gt;&lt;top val=&quot;212&quot;/&gt;&lt;width val=&quot;366&quot;/&gt;&lt;height val=&quot;121&quot;/&gt;&lt;hasText val=&quot;1&quot;/&gt;&lt;/Image&gt;&lt;/ThreeDShapeInfo&gt;"/>
  <p:tag name="PRESENTER_SHAPETEXTINFO" val="&lt;ShapeTextInfo&gt;&lt;TableIndex row=&quot;-1&quot; col=&quot;-1&quot;&gt;&lt;linesCount val=&quot;3&quot;/&gt;&lt;lineCharCount val=&quot;21&quot;/&gt;&lt;lineCharCount val=&quot;22&quot;/&gt;&lt;lineCharCount val=&quot;2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A6E35C1D-BEF0-4B45-9AB1-EED4EF426A51}&quot;/&gt;&lt;isInvalidForFieldText val=&quot;0&quot;/&gt;&lt;Image&gt;&lt;filename val=&quot;C:\Users\User\AppData\Local\Temp\CP8052253996984Session\CPTrustFolder8052253996984\PPTImport8052255401406\data\asimages\{A6E35C1D-BEF0-4B45-9AB1-EED4EF426A51}_1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D1783DFE-643A-480F-BBF0-43AEF6C3B154}&quot;/&gt;&lt;isInvalidForFieldText val=&quot;0&quot;/&gt;&lt;Image&gt;&lt;filename val=&quot;C:\Users\User\AppData\Local\Temp\CP8052253996984Session\CPTrustFolder8052253996984\PPTImport8052255401406\data\asimages\{D1783DFE-643A-480F-BBF0-43AEF6C3B154}_14.png&quot;/&gt;&lt;left val=&quot;42&quot;/&gt;&lt;top val=&quot;323&quot;/&gt;&lt;width val=&quot;410&quot;/&gt;&lt;height val=&quot;249&quot;/&gt;&lt;hasText val=&quot;1&quot;/&gt;&lt;/Image&gt;&lt;/ThreeDShapeInfo&gt;"/>
  <p:tag name="PRESENTER_SHAPETEXTINFO" val="&lt;ShapeTextInfo&gt;&lt;TableIndex row=&quot;-1&quot; col=&quot;-1&quot;&gt;&lt;linesCount val=&quot;7&quot;/&gt;&lt;lineCharCount val=&quot;19&quot;/&gt;&lt;lineCharCount val=&quot;1&quot;/&gt;&lt;lineCharCount val=&quot;22&quot;/&gt;&lt;lineCharCount val=&quot;1&quot;/&gt;&lt;lineCharCount val=&quot;25&quot;/&gt;&lt;lineCharCount val=&quot;1&quot;/&gt;&lt;lineCharCount val=&quot;1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F4580320-D1E8-493A-85E1-044F4161E8A6}&quot;/&gt;&lt;isInvalidForFieldText val=&quot;0&quot;/&gt;&lt;Image&gt;&lt;filename val=&quot;C:\Users\User\AppData\Local\Temp\CP8052253996984Session\CPTrustFolder8052253996984\PPTImport8052255401406\data\asimages\{F4580320-D1E8-493A-85E1-044F4161E8A6}_15.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4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326D05A0-23C4-4EAB-9ADE-57087ED90465}&quot;/&gt;&lt;isInvalidForFieldText val=&quot;0&quot;/&gt;&lt;Image&gt;&lt;filename val=&quot;C:\Users\User\AppData\Local\Temp\CP8052253996984Session\CPTrustFolder8052253996984\PPTImport8052255401406\data\asimages\{326D05A0-23C4-4EAB-9ADE-57087ED90465}_15.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7ABD50-CDE1-4576-A15B-DB757C1CBCE2}&quot;/&gt;&lt;isInvalidForFieldText val=&quot;0&quot;/&gt;&lt;Image&gt;&lt;filename val=&quot;C:\Users\User\AppData\Local\Temp\CP8052253996984Session\CPTrustFolder8052253996984\PPTImport8052255401406\data\asimages\{DB7ABD50-CDE1-4576-A15B-DB757C1CBCE2}_15.png&quot;/&gt;&lt;left val=&quot;574&quot;/&gt;&lt;top val=&quot;208&quot;/&gt;&lt;width val=&quot;212&quot;/&gt;&lt;height val=&quot;14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CFDE09-9F94-460B-9699-4A28B9ABF634}&quot;/&gt;&lt;isInvalidForFieldText val=&quot;0&quot;/&gt;&lt;Image&gt;&lt;filename val=&quot;C:\Users\User\AppData\Local\Temp\CP8052253996984Session\CPTrustFolder8052253996984\PPTImport8052255401406\data\asimages\{8ECFDE09-9F94-460B-9699-4A28B9ABF634}_15.png&quot;/&gt;&lt;left val=&quot;551&quot;/&gt;&lt;top val=&quot;339&quot;/&gt;&lt;width val=&quot;223&quot;/&gt;&lt;height val=&quot;14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B85FD4-1C99-4411-8913-5EF4BE8F9104}&quot;/&gt;&lt;isInvalidForFieldText val=&quot;0&quot;/&gt;&lt;Image&gt;&lt;filename val=&quot;C:\Users\User\AppData\Local\Temp\CP8052253996984Session\CPTrustFolder8052253996984\PPTImport8052255401406\data\asimages\{FBB85FD4-1C99-4411-8913-5EF4BE8F9104}_15.png&quot;/&gt;&lt;left val=&quot;574&quot;/&gt;&lt;top val=&quot;492&quot;/&gt;&lt;width val=&quot;220&quot;/&gt;&lt;height val=&quot;16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36D1F088-8B4A-4D7E-80DB-A09BFF8CF87E}&quot;/&gt;&lt;isInvalidForFieldText val=&quot;0&quot;/&gt;&lt;Image&gt;&lt;filename val=&quot;C:\Users\User\AppData\Local\Temp\CP8052253996984Session\CPTrustFolder8052253996984\PPTImport8052255401406\data\asimages\{36D1F088-8B4A-4D7E-80DB-A09BFF8CF87E}_15.png&quot;/&gt;&lt;left val=&quot;47&quot;/&gt;&lt;top val=&quot;210&quot;/&gt;&lt;width val=&quot;494&quot;/&gt;&lt;height val=&quot;290&quot;/&gt;&lt;hasText val=&quot;1&quot;/&gt;&lt;/Image&gt;&lt;/ThreeDShapeInfo&gt;"/>
  <p:tag name="PRESENTER_SHAPETEXTINFO" val="&lt;ShapeTextInfo&gt;&lt;TableIndex row=&quot;-1&quot; col=&quot;-1&quot;&gt;&lt;linesCount val=&quot;7&quot;/&gt;&lt;lineCharCount val=&quot;37&quot;/&gt;&lt;lineCharCount val=&quot;23&quot;/&gt;&lt;lineCharCount val=&quot;26&quot;/&gt;&lt;lineCharCount val=&quot;1&quot;/&gt;&lt;lineCharCount val=&quot;38&quot;/&gt;&lt;lineCharCount val=&quot;1&quot;/&gt;&lt;lineCharCount val=&quot;37&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0583D8B9-FAB7-4977-BF28-64A517815221}&quot;/&gt;&lt;isInvalidForFieldText val=&quot;0&quot;/&gt;&lt;Image&gt;&lt;filename val=&quot;C:\Users\User\AppData\Local\Temp\CP8052253996984Session\CPTrustFolder8052253996984\PPTImport8052255401406\data\asimages\{0583D8B9-FAB7-4977-BF28-64A517815221}_16.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919ED40C-4237-42BB-8DCF-56C8E7F9027C}&quot;/&gt;&lt;isInvalidForFieldText val=&quot;0&quot;/&gt;&lt;Image&gt;&lt;filename val=&quot;C:\Users\User\AppData\Local\Temp\CP8052253996984Session\CPTrustFolder8052253996984\PPTImport8052255401406\data\asimages\{919ED40C-4237-42BB-8DCF-56C8E7F9027C}_16.png&quot;/&gt;&lt;left val=&quot;41&quot;/&gt;&lt;top val=&quot;209&quot;/&gt;&lt;width val=&quot;871&quot;/&gt;&lt;height val=&quot;54&quot;/&gt;&lt;hasText val=&quot;1&quot;/&gt;&lt;/Image&gt;&lt;/ThreeDShapeInfo&gt;"/>
  <p:tag name="PRESENTER_SHAPETEXTINFO" val="&lt;ShapeTextInfo&gt;&lt;TableIndex row=&quot;-1&quot; col=&quot;-1&quot;&gt;&lt;linesCount val=&quot;1&quot;/&gt;&lt;lineCharCount val=&quot;28&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E8FDE45F-1E6E-4F1F-96FF-ECD96ADC20DB}&quot;/&gt;&lt;isInvalidForFieldText val=&quot;0&quot;/&gt;&lt;Image&gt;&lt;filename val=&quot;C:\Users\User\AppData\Local\Temp\CP8052253996984Session\CPTrustFolder8052253996984\PPTImport8052255401406\data\asimages\{E8FDE45F-1E6E-4F1F-96FF-ECD96ADC20DB}_16.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B6FA69A9-E6C4-4FD8-9C22-49F5B62B7429}&quot;/&gt;&lt;isInvalidForFieldText val=&quot;0&quot;/&gt;&lt;Image&gt;&lt;filename val=&quot;C:\Users\User\AppData\Local\Temp\CP8052253996984Session\CPTrustFolder8052253996984\PPTImport8052255401406\data\asimages\{B6FA69A9-E6C4-4FD8-9C22-49F5B62B7429}_16.png&quot;/&gt;&lt;left val=&quot;40&quot;/&gt;&lt;top val=&quot;271&quot;/&gt;&lt;width val=&quot;544&quot;/&gt;&lt;height val=&quot;185&quot;/&gt;&lt;hasText val=&quot;1&quot;/&gt;&lt;/Image&gt;&lt;/ThreeDShapeInfo&gt;"/>
  <p:tag name="PRESENTER_SHAPETEXTINFO" val="&lt;ShapeTextInfo&gt;&lt;TableIndex row=&quot;-1&quot; col=&quot;-1&quot;&gt;&lt;linesCount val=&quot;5&quot;/&gt;&lt;lineCharCount val=&quot;39&quot;/&gt;&lt;lineCharCount val=&quot;24&quot;/&gt;&lt;lineCharCount val=&quot;1&quot;/&gt;&lt;lineCharCount val=&quot;37&quot;/&gt;&lt;lineCharCount val=&quot;1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1159DAE3-3BB1-4B6A-A700-B8A8715CA52C}&quot;/&gt;&lt;isInvalidForFieldText val=&quot;0&quot;/&gt;&lt;Image&gt;&lt;filename val=&quot;C:\Users\User\AppData\Local\Temp\CP8052253996984Session\CPTrustFolder8052253996984\PPTImport8052255401406\data\asimages\{1159DAE3-3BB1-4B6A-A700-B8A8715CA52C}_17.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4&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0142DDF5-D045-46B7-A80D-49CA8E6E638A}&quot;/&gt;&lt;isInvalidForFieldText val=&quot;0&quot;/&gt;&lt;Image&gt;&lt;filename val=&quot;C:\Users\User\AppData\Local\Temp\CP8052253996984Session\CPTrustFolder8052253996984\PPTImport8052255401406\data\asimages\{0142DDF5-D045-46B7-A80D-49CA8E6E638A}_17.png&quot;/&gt;&lt;left val=&quot;42&quot;/&gt;&lt;top val=&quot;212&quot;/&gt;&lt;width val=&quot;870&quot;/&gt;&lt;height val=&quot;224&quot;/&gt;&lt;hasText val=&quot;1&quot;/&gt;&lt;/Image&gt;&lt;/ThreeDShapeInfo&gt;"/>
  <p:tag name="PRESENTER_SHAPETEXTINFO" val="&lt;ShapeTextInfo&gt;&lt;TableIndex row=&quot;-1&quot; col=&quot;-1&quot;&gt;&lt;linesCount val=&quot;6&quot;/&gt;&lt;lineCharCount val=&quot;50&quot;/&gt;&lt;lineCharCount val=&quot;31&quot;/&gt;&lt;lineCharCount val=&quot;1&quot;/&gt;&lt;lineCharCount val=&quot;72&quot;/&gt;&lt;lineCharCount val=&quot;75&quot;/&gt;&lt;lineCharCount val=&quot;4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EB61BFD6-4574-4441-B928-4D26AD60D2F1}&quot;/&gt;&lt;isInvalidForFieldText val=&quot;0&quot;/&gt;&lt;Image&gt;&lt;filename val=&quot;C:\Users\User\AppData\Local\Temp\CP8052253996984Session\CPTrustFolder8052253996984\PPTImport8052255401406\data\asimages\{EB61BFD6-4574-4441-B928-4D26AD60D2F1}_17.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914C403B-AFFB-4CE2-B465-57751EF5CC86}&quot;/&gt;&lt;isInvalidForFieldText val=&quot;0&quot;/&gt;&lt;Image&gt;&lt;filename val=&quot;C:\Users\User\AppData\Local\Temp\CP8052253996984Session\CPTrustFolder8052253996984\PPTImport8052255401406\data\asimages\{914C403B-AFFB-4CE2-B465-57751EF5CC86}_17.png&quot;/&gt;&lt;left val=&quot;46&quot;/&gt;&lt;top val=&quot;458&quot;/&gt;&lt;width val=&quot;866&quot;/&gt;&lt;height val=&quot;171&quot;/&gt;&lt;hasText val=&quot;1&quot;/&gt;&lt;/Image&gt;&lt;/ThreeDShapeInfo&gt;"/>
  <p:tag name="PRESENTER_SHAPETEXTINFO" val="&lt;ShapeTextInfo&gt;&lt;TableIndex row=&quot;-1&quot; col=&quot;-1&quot;&gt;&lt;linesCount val=&quot;5&quot;/&gt;&lt;lineCharCount val=&quot;75&quot;/&gt;&lt;lineCharCount val=&quot;74&quot;/&gt;&lt;lineCharCount val=&quot;72&quot;/&gt;&lt;lineCharCount val=&quot;69&quot;/&gt;&lt;lineCharCount val=&quot;2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ECDB9DB1-0C10-4508-A024-9918108010B1}&quot;/&gt;&lt;isInvalidForFieldText val=&quot;0&quot;/&gt;&lt;Image&gt;&lt;filename val=&quot;C:\Users\User\AppData\Local\Temp\CP8052253996984Session\CPTrustFolder8052253996984\PPTImport8052255401406\data\asimages\{ECDB9DB1-0C10-4508-A024-9918108010B1}_18.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4&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81A76D8D-E653-4F3C-B255-D8D89ED74870}&quot;/&gt;&lt;isInvalidForFieldText val=&quot;0&quot;/&gt;&lt;Image&gt;&lt;filename val=&quot;C:\Users\User\AppData\Local\Temp\CP8052253996984Session\CPTrustFolder8052253996984\PPTImport8052255401406\data\asimages\{81A76D8D-E653-4F3C-B255-D8D89ED74870}_18.png&quot;/&gt;&lt;left val=&quot;42&quot;/&gt;&lt;top val=&quot;212&quot;/&gt;&lt;width val=&quot;870&quot;/&gt;&lt;height val=&quot;415&quot;/&gt;&lt;hasText val=&quot;1&quot;/&gt;&lt;/Image&gt;&lt;/ThreeDShapeInfo&gt;"/>
  <p:tag name="PRESENTER_SHAPETEXTINFO" val="&lt;ShapeTextInfo&gt;&lt;TableIndex row=&quot;-1&quot; col=&quot;-1&quot;&gt;&lt;linesCount val=&quot;11&quot;/&gt;&lt;lineCharCount val=&quot;28&quot;/&gt;&lt;lineCharCount val=&quot;77&quot;/&gt;&lt;lineCharCount val=&quot;70&quot;/&gt;&lt;lineCharCount val=&quot;30&quot;/&gt;&lt;lineCharCount val=&quot;1&quot;/&gt;&lt;lineCharCount val=&quot;37&quot;/&gt;&lt;lineCharCount val=&quot;80&quot;/&gt;&lt;lineCharCount val=&quot;68&quot;/&gt;&lt;lineCharCount val=&quot;13&quot;/&gt;&lt;lineCharCount val=&quot;1&quot;/&gt;&lt;lineCharCount val=&quot;5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7E76C313-A9E5-4B64-A474-257E0EBF0762}&quot;/&gt;&lt;isInvalidForFieldText val=&quot;0&quot;/&gt;&lt;Image&gt;&lt;filename val=&quot;C:\Users\User\AppData\Local\Temp\CP8052253996984Session\CPTrustFolder8052253996984\PPTImport8052255401406\data\asimages\{7E76C313-A9E5-4B64-A474-257E0EBF0762}_18.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8CFFA170-BCF1-4363-BBE4-B00B064BC28D}&quot;/&gt;&lt;isInvalidForFieldText val=&quot;0&quot;/&gt;&lt;Image&gt;&lt;filename val=&quot;C:\Users\User\AppData\Local\Temp\CP8052253996984Session\CPTrustFolder8052253996984\PPTImport8052255401406\data\asimages\{8CFFA170-BCF1-4363-BBE4-B00B064BC28D}_19.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DD85A356-2327-4FDF-9B16-803934BD2B80}&quot;/&gt;&lt;isInvalidForFieldText val=&quot;0&quot;/&gt;&lt;Image&gt;&lt;filename val=&quot;C:\Users\User\AppData\Local\Temp\CP8052253996984Session\CPTrustFolder8052253996984\PPTImport8052255401406\data\asimages\{DD85A356-2327-4FDF-9B16-803934BD2B80}_19.png&quot;/&gt;&lt;left val=&quot;40&quot;/&gt;&lt;top val=&quot;170&quot;/&gt;&lt;width val=&quot;871&quot;/&gt;&lt;height val=&quot;89&quot;/&gt;&lt;hasText val=&quot;1&quot;/&gt;&lt;/Image&gt;&lt;/ThreeDShapeInfo&gt;"/>
  <p:tag name="PRESENTER_SHAPETEXTINFO" val="&lt;ShapeTextInfo&gt;&lt;TableIndex row=&quot;-1&quot; col=&quot;-1&quot;&gt;&lt;linesCount val=&quot;2&quot;/&gt;&lt;lineCharCount val=&quot;69&quot;/&gt;&lt;lineCharCount val=&quot;7&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C843C8D7-ECE2-4691-BF8A-041246E6DBB2}&quot;/&gt;&lt;isInvalidForFieldText val=&quot;0&quot;/&gt;&lt;Image&gt;&lt;filename val=&quot;C:\Users\User\AppData\Local\Temp\CP8052253996984Session\CPTrustFolder8052253996984\PPTImport8052255401406\data\asimages\{C843C8D7-ECE2-4691-BF8A-041246E6DBB2}_19.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6451D310-B037-47C6-9E94-FC341CA04BC0}&quot;/&gt;&lt;isInvalidForFieldText val=&quot;0&quot;/&gt;&lt;Image&gt;&lt;filename val=&quot;C:\Users\User\AppData\Local\Temp\CP8052253996984Session\CPTrustFolder8052253996984\PPTImport8052255401406\data\asimages\{6451D310-B037-47C6-9E94-FC341CA04BC0}_19.png&quot;/&gt;&lt;left val=&quot;47&quot;/&gt;&lt;top val=&quot;237&quot;/&gt;&lt;width val=&quot;863&quot;/&gt;&lt;height val=&quot;425&quot;/&gt;&lt;hasText val=&quot;1&quot;/&gt;&lt;/Image&gt;&lt;/ThreeDShapeInfo&gt;"/>
  <p:tag name="PRESENTER_SHAPETEXTINFO" val="&lt;ShapeTextInfo&gt;&lt;TableIndex row=&quot;-1&quot; col=&quot;-1&quot;&gt;&lt;linesCount val=&quot;11&quot;/&gt;&lt;lineCharCount val=&quot;34&quot;/&gt;&lt;lineCharCount val=&quot;63&quot;/&gt;&lt;lineCharCount val=&quot;27&quot;/&gt;&lt;lineCharCount val=&quot;52&quot;/&gt;&lt;lineCharCount val=&quot;59&quot;/&gt;&lt;lineCharCount val=&quot;64&quot;/&gt;&lt;lineCharCount val=&quot;66&quot;/&gt;&lt;lineCharCount val=&quot;66&quot;/&gt;&lt;lineCharCount val=&quot;68&quot;/&gt;&lt;lineCharCount val=&quot;27&quot;/&gt;&lt;lineCharCount val=&quot;4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AC193594-8E91-4577-BA6B-B69F3A86261B}&quot;/&gt;&lt;isInvalidForFieldText val=&quot;0&quot;/&gt;&lt;Image&gt;&lt;filename val=&quot;C:\Users\User\AppData\Local\Temp\CP8052253996984Session\CPTrustFolder8052253996984\PPTImport8052255401406\data\asimages\{AC193594-8E91-4577-BA6B-B69F3A86261B}_20.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34&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883B4650-6174-469F-BD05-D776912D8E34}&quot;/&gt;&lt;isInvalidForFieldText val=&quot;0&quot;/&gt;&lt;Image&gt;&lt;filename val=&quot;C:\Users\User\AppData\Local\Temp\CP8052253996984Session\CPTrustFolder8052253996984\PPTImport8052255401406\data\asimages\{883B4650-6174-469F-BD05-D776912D8E34}_20.png&quot;/&gt;&lt;left val=&quot;40&quot;/&gt;&lt;top val=&quot;208&quot;/&gt;&lt;width val=&quot;871&quot;/&gt;&lt;height val=&quot;86&quot;/&gt;&lt;hasText val=&quot;1&quot;/&gt;&lt;/Image&gt;&lt;/ThreeDShapeInfo&gt;"/>
  <p:tag name="PRESENTER_SHAPETEXTINFO" val="&lt;ShapeTextInfo&gt;&lt;TableIndex row=&quot;-1&quot; col=&quot;-1&quot;&gt;&lt;linesCount val=&quot;2&quot;/&gt;&lt;lineCharCount val=&quot;63&quot;/&gt;&lt;lineCharCount val=&quot;2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7CEA832F-63B0-48DE-B330-9E815D3E8491}&quot;/&gt;&lt;isInvalidForFieldText val=&quot;0&quot;/&gt;&lt;Image&gt;&lt;filename val=&quot;C:\Users\User\AppData\Local\Temp\CP8052253996984Session\CPTrustFolder8052253996984\PPTImport8052255401406\data\asimages\{7CEA832F-63B0-48DE-B330-9E815D3E8491}_20.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054CF7-8A06-461A-B0EB-842463A14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5867</TotalTime>
  <Words>1186</Words>
  <Application>Microsoft Office PowerPoint</Application>
  <PresentationFormat>On-screen Show (4:3)</PresentationFormat>
  <Paragraphs>179</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Using as of April 26</vt:lpstr>
      <vt:lpstr>Musculoskeletal Disabilities</vt:lpstr>
      <vt:lpstr>Objectives</vt:lpstr>
      <vt:lpstr>References</vt:lpstr>
      <vt:lpstr>Evaluating Joint Conditions</vt:lpstr>
      <vt:lpstr>Functions</vt:lpstr>
      <vt:lpstr>Types of Muscles</vt:lpstr>
      <vt:lpstr>Skeletal Disabilities</vt:lpstr>
      <vt:lpstr>Skeletal Disabilities Cont.</vt:lpstr>
      <vt:lpstr>Arthritis</vt:lpstr>
      <vt:lpstr>Arthritis</vt:lpstr>
      <vt:lpstr>Arthritis</vt:lpstr>
      <vt:lpstr>Arthritis</vt:lpstr>
      <vt:lpstr>Arthritis</vt:lpstr>
      <vt:lpstr>Range of Motion</vt:lpstr>
      <vt:lpstr>Factors to consider when evaluating joints</vt:lpstr>
      <vt:lpstr>Examinations</vt:lpstr>
      <vt:lpstr>Examination Requirements</vt:lpstr>
      <vt:lpstr>Examination Requirements</vt:lpstr>
      <vt:lpstr>Review of Examination Reports</vt:lpstr>
      <vt:lpstr>Musculoskeletal Insufficient Exams</vt:lpstr>
      <vt:lpstr>Complete Assessment and Evaluation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Disabilities PowerPoint Presentation</dc:title>
  <dc:subject>VSR, PCT VSR, Special Ops VSR</dc:subject>
  <dc:creator>Department of Veterans Affairs, Veterans Benefits Administration, Compensation Service, STAFF</dc:creator>
  <cp:keywords>ADC 206 musculoskeletal disabilities,ROM,LOM,examination,muscles,arthritis,report,accurate,skeletal,spine,joints,flexion,extension,pain,motion,insufficient</cp:keywords>
  <dc:description>This lesson helps employees understand advanced concepts when reviewing claims based on a musculoskeletal disability.</dc:description>
  <cp:lastModifiedBy>Kathy Poole</cp:lastModifiedBy>
  <cp:revision>455</cp:revision>
  <dcterms:created xsi:type="dcterms:W3CDTF">2014-04-30T02:32:11Z</dcterms:created>
  <dcterms:modified xsi:type="dcterms:W3CDTF">2018-08-16T12:55:34Z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