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4"/>
  </p:notesMasterIdLst>
  <p:handoutMasterIdLst>
    <p:handoutMasterId r:id="rId35"/>
  </p:handoutMasterIdLst>
  <p:sldIdLst>
    <p:sldId id="257" r:id="rId6"/>
    <p:sldId id="258" r:id="rId7"/>
    <p:sldId id="259" r:id="rId8"/>
    <p:sldId id="260" r:id="rId9"/>
    <p:sldId id="288" r:id="rId10"/>
    <p:sldId id="304" r:id="rId11"/>
    <p:sldId id="305" r:id="rId12"/>
    <p:sldId id="307" r:id="rId13"/>
    <p:sldId id="320" r:id="rId14"/>
    <p:sldId id="306" r:id="rId15"/>
    <p:sldId id="308" r:id="rId16"/>
    <p:sldId id="289" r:id="rId17"/>
    <p:sldId id="303" r:id="rId18"/>
    <p:sldId id="313" r:id="rId19"/>
    <p:sldId id="319" r:id="rId20"/>
    <p:sldId id="299" r:id="rId21"/>
    <p:sldId id="295" r:id="rId22"/>
    <p:sldId id="296" r:id="rId23"/>
    <p:sldId id="297" r:id="rId24"/>
    <p:sldId id="298" r:id="rId25"/>
    <p:sldId id="322" r:id="rId26"/>
    <p:sldId id="292" r:id="rId27"/>
    <p:sldId id="302" r:id="rId28"/>
    <p:sldId id="265" r:id="rId29"/>
    <p:sldId id="321" r:id="rId30"/>
    <p:sldId id="284" r:id="rId31"/>
    <p:sldId id="285" r:id="rId32"/>
    <p:sldId id="28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CB0F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499" autoAdjust="0"/>
  </p:normalViewPr>
  <p:slideViewPr>
    <p:cSldViewPr>
      <p:cViewPr>
        <p:scale>
          <a:sx n="130" d="100"/>
          <a:sy n="130" d="100"/>
        </p:scale>
        <p:origin x="-1074" y="-30"/>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26-Oct-16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26-Oct-16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77223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4169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28288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19178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Object</a:t>
            </a:r>
            <a:endParaRPr lang="en-US" dirty="0"/>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vbaw.vba.va.gov/bl/22/ref/letters/rpoletters/rpo2009/rpo220959.d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vbaw.vba.va.gov/bl/22/ref/advisories/33/VIS%20Dat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baw.vba.va.gov/bl/22/ref/advisories/33/VIS%20Dat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vbaw.vba.va.gov/bl/22/ref/advisories/33/VIS%20Dat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vbaw.vba.va.gov/bl/22/ref/advisories/33/VIS%20Data.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baw.vba.va.gov/bl/22/ref/letters/rpoletters/rpo2009/rpo220959.doc" TargetMode="External"/><Relationship Id="rId2" Type="http://schemas.openxmlformats.org/officeDocument/2006/relationships/hyperlink" Target="http://uscode.house.gov/view.xhtml?req=(title:38%20section:3301%20edition:prelim)%20OR%20(granuleid:USC-prelim-title38-section3301)&amp;f=treesort&amp;edition=prelim&amp;num=0&amp;jumpTo=true" TargetMode="External"/><Relationship Id="rId1" Type="http://schemas.openxmlformats.org/officeDocument/2006/relationships/slideLayout" Target="../slideLayouts/slideLayout2.xml"/><Relationship Id="rId6" Type="http://schemas.openxmlformats.org/officeDocument/2006/relationships/hyperlink" Target="http://vbaw.vba.va.gov/bl/22/ref/advisories/33/PolicyAdvisoryTrainingscenarios.htm" TargetMode="External"/><Relationship Id="rId5" Type="http://schemas.openxmlformats.org/officeDocument/2006/relationships/hyperlink" Target="http://vbaw.vba.va.gov/bl/22/ref/advisories/33/Revised%20Training%20Reminder-Processing%20Deductible%20Service%20Under%20the%20Post-911%20GI.html" TargetMode="External"/><Relationship Id="rId4" Type="http://schemas.openxmlformats.org/officeDocument/2006/relationships/hyperlink" Target="http://vbaw.vba.va.gov/bl/22/ref/advisories/33/VIS%20Data.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uscode.house.gov/view.xhtml?req=(title:38%20section:3301%20edition:prelim)%20OR%20(granuleid:USC-prelim-title38-section3301)&amp;f=treesort&amp;edition=prelim&amp;num=0&amp;jumpTo=tr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025775"/>
            <a:ext cx="8534400" cy="2079625"/>
          </a:xfrm>
        </p:spPr>
        <p:txBody>
          <a:bodyPr>
            <a:normAutofit fontScale="90000"/>
          </a:bodyPr>
          <a:lstStyle/>
          <a:p>
            <a:pPr lvl="0">
              <a:spcBef>
                <a:spcPct val="20000"/>
              </a:spcBef>
            </a:pPr>
            <a:r>
              <a:rPr lang="en-US" sz="3600" dirty="0"/>
              <a:t>Initial Entry and Skill Level </a:t>
            </a:r>
            <a:r>
              <a:rPr lang="en-US" sz="3600" dirty="0" smtClean="0"/>
              <a:t>Training</a:t>
            </a:r>
            <a:br>
              <a:rPr lang="en-US" sz="3600" dirty="0" smtClean="0"/>
            </a:br>
            <a:r>
              <a:rPr lang="en-US" sz="2400" b="0" dirty="0">
                <a:ln>
                  <a:noFill/>
                </a:ln>
                <a:solidFill>
                  <a:prstClr val="black"/>
                </a:solidFill>
                <a:effectLst/>
                <a:ea typeface="+mn-ea"/>
              </a:rPr>
              <a:t>Under the Post-9/11 GI Bill</a:t>
            </a:r>
            <a:br>
              <a:rPr lang="en-US" sz="2400" b="0" dirty="0">
                <a:ln>
                  <a:noFill/>
                </a:ln>
                <a:solidFill>
                  <a:prstClr val="black"/>
                </a:solidFill>
                <a:effectLst/>
                <a:ea typeface="+mn-ea"/>
              </a:rPr>
            </a:br>
            <a:r>
              <a:rPr lang="en-US" sz="2400" b="0" dirty="0">
                <a:ln>
                  <a:noFill/>
                </a:ln>
                <a:solidFill>
                  <a:prstClr val="black"/>
                </a:solidFill>
                <a:effectLst/>
                <a:ea typeface="+mn-ea"/>
              </a:rPr>
              <a:t/>
            </a:r>
            <a:br>
              <a:rPr lang="en-US" sz="2400" b="0" dirty="0">
                <a:ln>
                  <a:noFill/>
                </a:ln>
                <a:solidFill>
                  <a:prstClr val="black"/>
                </a:solidFill>
                <a:effectLst/>
                <a:ea typeface="+mn-ea"/>
              </a:rPr>
            </a:br>
            <a:r>
              <a:rPr lang="en-US" dirty="0"/>
              <a:t/>
            </a:r>
            <a:br>
              <a:rPr lang="en-US" dirty="0"/>
            </a:b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Force</a:t>
            </a:r>
            <a:br>
              <a:rPr lang="en-US" dirty="0" smtClean="0"/>
            </a:br>
            <a:r>
              <a:rPr lang="en-US" dirty="0" smtClean="0"/>
              <a:t>Initial Entry or Skill Level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a:t>Air Force:</a:t>
            </a:r>
            <a:r>
              <a:rPr lang="en-US" dirty="0"/>
              <a:t> Enlisted Airmen attend </a:t>
            </a:r>
            <a:r>
              <a:rPr lang="en-US" dirty="0" smtClean="0"/>
              <a:t>Basic </a:t>
            </a:r>
            <a:r>
              <a:rPr lang="en-US" dirty="0"/>
              <a:t>Military Training (BMT):</a:t>
            </a:r>
          </a:p>
          <a:p>
            <a:pPr lvl="0"/>
            <a:r>
              <a:rPr lang="en-US" dirty="0"/>
              <a:t>Attend Technical Training to earn their </a:t>
            </a:r>
            <a:r>
              <a:rPr lang="en-US" dirty="0" smtClean="0"/>
              <a:t>Air </a:t>
            </a:r>
            <a:r>
              <a:rPr lang="en-US" dirty="0"/>
              <a:t>Force Specialty Code (AFSC) which is similar to a Navy “Rating” or the Army and Marines MOS job </a:t>
            </a:r>
            <a:r>
              <a:rPr lang="en-US" dirty="0" smtClean="0"/>
              <a:t>identification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817025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 Guard</a:t>
            </a:r>
            <a:br>
              <a:rPr lang="en-US" dirty="0" smtClean="0"/>
            </a:br>
            <a:r>
              <a:rPr lang="en-US" dirty="0" smtClean="0"/>
              <a:t>Initial Entry or Skill Level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a:t>Coast Guard:</a:t>
            </a:r>
            <a:r>
              <a:rPr lang="en-US" dirty="0"/>
              <a:t> Enlisted Guardians attend Basic Training:</a:t>
            </a:r>
          </a:p>
          <a:p>
            <a:pPr lvl="0"/>
            <a:r>
              <a:rPr lang="en-US" dirty="0"/>
              <a:t>Similar to the Navy, attend “</a:t>
            </a:r>
            <a:r>
              <a:rPr lang="en-US" dirty="0" smtClean="0"/>
              <a:t>A” School </a:t>
            </a:r>
            <a:r>
              <a:rPr lang="en-US" dirty="0"/>
              <a:t>to earn a </a:t>
            </a:r>
            <a:r>
              <a:rPr lang="en-US" dirty="0" smtClean="0"/>
              <a:t>rating </a:t>
            </a:r>
            <a:endParaRPr lang="en-US" dirty="0"/>
          </a:p>
          <a:p>
            <a:pPr marL="0" lvl="0" indent="0">
              <a:buNone/>
            </a:pPr>
            <a:endParaRPr lang="en-US" dirty="0"/>
          </a:p>
          <a:p>
            <a:pPr marL="0" lvl="0" indent="0">
              <a:buNone/>
            </a:pPr>
            <a:r>
              <a:rPr lang="en-US" sz="2000" b="1" dirty="0" smtClean="0"/>
              <a:t>NOTE</a:t>
            </a:r>
            <a:r>
              <a:rPr lang="en-US" sz="2000" b="1" dirty="0"/>
              <a:t>: </a:t>
            </a:r>
            <a:r>
              <a:rPr lang="en-US" sz="2000" dirty="0"/>
              <a:t>Only Basic Training should be identified for those </a:t>
            </a:r>
            <a:r>
              <a:rPr lang="en-US" sz="2000" dirty="0" smtClean="0"/>
              <a:t>entering </a:t>
            </a:r>
            <a:r>
              <a:rPr lang="en-US" sz="2000" dirty="0"/>
              <a:t>service prior to January 4, </a:t>
            </a:r>
            <a:r>
              <a:rPr lang="en-US" sz="2000" dirty="0" smtClean="0"/>
              <a:t>2011. PL </a:t>
            </a:r>
            <a:r>
              <a:rPr lang="en-US" sz="2000" dirty="0"/>
              <a:t>111-377 </a:t>
            </a:r>
            <a:r>
              <a:rPr lang="en-US" sz="2000" dirty="0" smtClean="0"/>
              <a:t>added “A” School </a:t>
            </a:r>
            <a:r>
              <a:rPr lang="en-US" sz="2000" dirty="0"/>
              <a:t>to the definition of entry level and skill training for Coast Guard</a:t>
            </a:r>
            <a:r>
              <a:rPr lang="en-US" sz="2000" dirty="0" smtClean="0"/>
              <a:t>.</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873562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1026"/>
          <p:cNvSpPr>
            <a:spLocks noGrp="1" noChangeArrowheads="1"/>
          </p:cNvSpPr>
          <p:nvPr>
            <p:ph type="title"/>
          </p:nvPr>
        </p:nvSpPr>
        <p:spPr/>
        <p:txBody>
          <a:bodyPr/>
          <a:lstStyle/>
          <a:p>
            <a:pPr>
              <a:defRPr/>
            </a:pPr>
            <a:r>
              <a:rPr lang="en-US" altLang="en-US" dirty="0" smtClean="0"/>
              <a:t>Initial Training for Officers</a:t>
            </a:r>
          </a:p>
        </p:txBody>
      </p:sp>
      <p:sp>
        <p:nvSpPr>
          <p:cNvPr id="5124" name="Rectangle 1027" descr="&#10;"/>
          <p:cNvSpPr>
            <a:spLocks noGrp="1" noChangeArrowheads="1"/>
          </p:cNvSpPr>
          <p:nvPr>
            <p:ph type="body" idx="1"/>
          </p:nvPr>
        </p:nvSpPr>
        <p:spPr>
          <a:xfrm>
            <a:off x="457200" y="1066800"/>
            <a:ext cx="8229600" cy="4906963"/>
          </a:xfrm>
        </p:spPr>
        <p:txBody>
          <a:bodyPr>
            <a:normAutofit fontScale="77500" lnSpcReduction="20000"/>
          </a:bodyPr>
          <a:lstStyle/>
          <a:p>
            <a:pPr marL="0" indent="0">
              <a:buNone/>
            </a:pPr>
            <a:r>
              <a:rPr lang="en-US" sz="3100" dirty="0"/>
              <a:t>Acronyms for some </a:t>
            </a:r>
            <a:r>
              <a:rPr lang="en-US" sz="3100" i="1" dirty="0"/>
              <a:t>initial training</a:t>
            </a:r>
            <a:r>
              <a:rPr lang="en-US" sz="3100" dirty="0"/>
              <a:t> performed by </a:t>
            </a:r>
            <a:r>
              <a:rPr lang="en-US" sz="3100" dirty="0" smtClean="0"/>
              <a:t>Officers:</a:t>
            </a:r>
          </a:p>
          <a:p>
            <a:pPr marL="0" indent="0">
              <a:buNone/>
            </a:pPr>
            <a:endParaRPr lang="en-US" sz="2800" dirty="0"/>
          </a:p>
          <a:p>
            <a:r>
              <a:rPr lang="en-US" sz="2800" dirty="0"/>
              <a:t>BOLC – Basic Officer Leaders Course (</a:t>
            </a:r>
            <a:r>
              <a:rPr lang="en-US" sz="2800" dirty="0" smtClean="0"/>
              <a:t>Army</a:t>
            </a:r>
            <a:r>
              <a:rPr lang="en-US" sz="2800" dirty="0"/>
              <a:t>)</a:t>
            </a:r>
          </a:p>
          <a:p>
            <a:r>
              <a:rPr lang="en-US" sz="2800" dirty="0"/>
              <a:t>DCOs – Direct Commission Officers</a:t>
            </a:r>
          </a:p>
          <a:p>
            <a:r>
              <a:rPr lang="en-US" sz="2800" dirty="0"/>
              <a:t>OBC – </a:t>
            </a:r>
            <a:r>
              <a:rPr lang="en-US" sz="2800" dirty="0" smtClean="0"/>
              <a:t>Officer </a:t>
            </a:r>
            <a:r>
              <a:rPr lang="en-US" sz="2800" dirty="0"/>
              <a:t>Basic Course</a:t>
            </a:r>
          </a:p>
          <a:p>
            <a:r>
              <a:rPr lang="en-US" sz="2800" dirty="0"/>
              <a:t>OCS – Officer Candidate School</a:t>
            </a:r>
          </a:p>
          <a:p>
            <a:r>
              <a:rPr lang="en-US" sz="2800" dirty="0"/>
              <a:t>ROTC – Reserve Officer Training Corps</a:t>
            </a:r>
          </a:p>
          <a:p>
            <a:r>
              <a:rPr lang="en-US" sz="2800" dirty="0" smtClean="0"/>
              <a:t>SMCs</a:t>
            </a:r>
            <a:r>
              <a:rPr lang="en-US" sz="2800" dirty="0"/>
              <a:t> – </a:t>
            </a:r>
            <a:r>
              <a:rPr lang="en-US" sz="2800" dirty="0" smtClean="0"/>
              <a:t>Senior </a:t>
            </a:r>
            <a:r>
              <a:rPr lang="en-US" sz="2800" dirty="0"/>
              <a:t>Military Colleges</a:t>
            </a:r>
          </a:p>
          <a:p>
            <a:r>
              <a:rPr lang="en-US" sz="2800" dirty="0"/>
              <a:t>TBS – The Basic School (USMC)</a:t>
            </a:r>
          </a:p>
          <a:p>
            <a:r>
              <a:rPr lang="en-US" sz="2800" dirty="0"/>
              <a:t>USAFA – United States Air Force Academy</a:t>
            </a:r>
          </a:p>
          <a:p>
            <a:r>
              <a:rPr lang="en-US" sz="2800" dirty="0"/>
              <a:t>USCGA – United States Coast Guard Academy</a:t>
            </a:r>
          </a:p>
          <a:p>
            <a:r>
              <a:rPr lang="en-US" sz="2800" dirty="0"/>
              <a:t>USNA – United States Naval Academy</a:t>
            </a:r>
          </a:p>
          <a:p>
            <a:r>
              <a:rPr lang="en-US" sz="2800" dirty="0"/>
              <a:t>USMA – United States Military Academy </a:t>
            </a:r>
          </a:p>
          <a:p>
            <a:r>
              <a:rPr lang="en-US" sz="2800" dirty="0"/>
              <a:t>WOBC –</a:t>
            </a:r>
            <a:r>
              <a:rPr lang="en-US" sz="2800" dirty="0" smtClean="0"/>
              <a:t> Warrant </a:t>
            </a:r>
            <a:r>
              <a:rPr lang="en-US" sz="2800" dirty="0"/>
              <a:t>Officer Basic Course</a:t>
            </a:r>
          </a:p>
          <a:p>
            <a:pPr>
              <a:lnSpc>
                <a:spcPct val="90000"/>
              </a:lnSpc>
              <a:buFont typeface="Wingdings" pitchFamily="2" charset="2"/>
              <a:buNone/>
            </a:pPr>
            <a:endParaRPr lang="en-US" altLang="en-US" sz="2600" i="1" dirty="0">
              <a:latin typeface="Arial" charset="0"/>
            </a:endParaRPr>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1026"/>
          <p:cNvSpPr>
            <a:spLocks noGrp="1" noChangeArrowheads="1"/>
          </p:cNvSpPr>
          <p:nvPr>
            <p:ph type="title"/>
          </p:nvPr>
        </p:nvSpPr>
        <p:spPr/>
        <p:txBody>
          <a:bodyPr/>
          <a:lstStyle/>
          <a:p>
            <a:pPr>
              <a:defRPr/>
            </a:pPr>
            <a:r>
              <a:rPr lang="en-US" altLang="en-US" dirty="0" smtClean="0"/>
              <a:t>Initial Training for Officers</a:t>
            </a:r>
            <a:r>
              <a:rPr lang="en-US" altLang="en-US" sz="100" dirty="0" smtClean="0"/>
              <a:t>2</a:t>
            </a:r>
            <a:endParaRPr lang="en-US" altLang="en-US" dirty="0" smtClean="0"/>
          </a:p>
        </p:txBody>
      </p:sp>
      <p:sp>
        <p:nvSpPr>
          <p:cNvPr id="5124" name="Rectangle 1027"/>
          <p:cNvSpPr>
            <a:spLocks noGrp="1" noChangeArrowheads="1"/>
          </p:cNvSpPr>
          <p:nvPr>
            <p:ph type="body" idx="1"/>
          </p:nvPr>
        </p:nvSpPr>
        <p:spPr>
          <a:xfrm>
            <a:off x="533400" y="1447800"/>
            <a:ext cx="8229600" cy="4800600"/>
          </a:xfrm>
        </p:spPr>
        <p:txBody>
          <a:bodyPr>
            <a:normAutofit/>
          </a:bodyPr>
          <a:lstStyle/>
          <a:p>
            <a:pPr>
              <a:lnSpc>
                <a:spcPct val="90000"/>
              </a:lnSpc>
              <a:buFont typeface="Wingdings" pitchFamily="2" charset="2"/>
              <a:buNone/>
            </a:pPr>
            <a:r>
              <a:rPr lang="en-US" altLang="en-US" b="1" dirty="0">
                <a:latin typeface="Arial" charset="0"/>
              </a:rPr>
              <a:t>Question</a:t>
            </a:r>
            <a:r>
              <a:rPr lang="en-US" altLang="en-US" dirty="0">
                <a:latin typeface="Arial" charset="0"/>
              </a:rPr>
              <a:t>: Should we </a:t>
            </a:r>
            <a:r>
              <a:rPr lang="en-US" altLang="en-US" dirty="0" smtClean="0">
                <a:latin typeface="Arial" charset="0"/>
              </a:rPr>
              <a:t>identify or </a:t>
            </a:r>
            <a:r>
              <a:rPr lang="en-US" altLang="en-US" dirty="0">
                <a:latin typeface="Arial" charset="0"/>
              </a:rPr>
              <a:t>develop for initial </a:t>
            </a:r>
            <a:endParaRPr lang="en-US" altLang="en-US" dirty="0" smtClean="0">
              <a:latin typeface="Arial" charset="0"/>
            </a:endParaRPr>
          </a:p>
          <a:p>
            <a:pPr>
              <a:lnSpc>
                <a:spcPct val="90000"/>
              </a:lnSpc>
              <a:buFont typeface="Wingdings" pitchFamily="2" charset="2"/>
              <a:buNone/>
            </a:pPr>
            <a:r>
              <a:rPr lang="en-US" altLang="en-US" dirty="0" smtClean="0">
                <a:latin typeface="Arial" charset="0"/>
              </a:rPr>
              <a:t>training </a:t>
            </a:r>
            <a:r>
              <a:rPr lang="en-US" altLang="en-US" dirty="0">
                <a:latin typeface="Arial" charset="0"/>
              </a:rPr>
              <a:t>for an </a:t>
            </a:r>
            <a:r>
              <a:rPr lang="en-US" altLang="en-US" dirty="0" smtClean="0">
                <a:latin typeface="Arial" charset="0"/>
              </a:rPr>
              <a:t>officer?</a:t>
            </a:r>
          </a:p>
          <a:p>
            <a:pPr>
              <a:lnSpc>
                <a:spcPct val="90000"/>
              </a:lnSpc>
              <a:buFont typeface="Wingdings" pitchFamily="2" charset="2"/>
              <a:buNone/>
            </a:pPr>
            <a:endParaRPr lang="en-US" altLang="en-US" dirty="0" smtClean="0">
              <a:latin typeface="Arial" charset="0"/>
            </a:endParaRPr>
          </a:p>
          <a:p>
            <a:pPr>
              <a:lnSpc>
                <a:spcPct val="90000"/>
              </a:lnSpc>
              <a:buFont typeface="Wingdings" pitchFamily="2" charset="2"/>
              <a:buNone/>
            </a:pPr>
            <a:r>
              <a:rPr lang="en-US" altLang="en-US" b="1" dirty="0" smtClean="0">
                <a:latin typeface="Arial" charset="0"/>
              </a:rPr>
              <a:t>Answer</a:t>
            </a:r>
            <a:r>
              <a:rPr lang="en-US" altLang="en-US" b="1" dirty="0">
                <a:latin typeface="Arial" charset="0"/>
              </a:rPr>
              <a:t>:</a:t>
            </a:r>
            <a:r>
              <a:rPr lang="en-US" altLang="en-US" dirty="0">
                <a:latin typeface="Arial" charset="0"/>
              </a:rPr>
              <a:t> </a:t>
            </a:r>
            <a:r>
              <a:rPr lang="en-US" dirty="0"/>
              <a:t>Do not </a:t>
            </a:r>
            <a:r>
              <a:rPr lang="en-US" dirty="0" smtClean="0"/>
              <a:t>identify or develop </a:t>
            </a:r>
            <a:r>
              <a:rPr lang="en-US" dirty="0"/>
              <a:t>for </a:t>
            </a:r>
            <a:r>
              <a:rPr lang="en-US" dirty="0" smtClean="0"/>
              <a:t>any initial </a:t>
            </a:r>
          </a:p>
          <a:p>
            <a:pPr>
              <a:lnSpc>
                <a:spcPct val="90000"/>
              </a:lnSpc>
              <a:buFont typeface="Wingdings" pitchFamily="2" charset="2"/>
              <a:buNone/>
            </a:pPr>
            <a:r>
              <a:rPr lang="en-US" dirty="0" smtClean="0"/>
              <a:t>training for officers. Officers complete their training [or </a:t>
            </a:r>
          </a:p>
          <a:p>
            <a:pPr>
              <a:lnSpc>
                <a:spcPct val="90000"/>
              </a:lnSpc>
              <a:buFont typeface="Wingdings" pitchFamily="2" charset="2"/>
              <a:buNone/>
            </a:pPr>
            <a:r>
              <a:rPr lang="en-US" dirty="0" smtClean="0"/>
              <a:t>are considered trained] before commissioning. VA </a:t>
            </a:r>
          </a:p>
          <a:p>
            <a:pPr>
              <a:lnSpc>
                <a:spcPct val="90000"/>
              </a:lnSpc>
              <a:buFont typeface="Wingdings" pitchFamily="2" charset="2"/>
              <a:buNone/>
            </a:pPr>
            <a:r>
              <a:rPr lang="en-US" dirty="0" smtClean="0"/>
              <a:t>does not reduce an officer’s qualifying active duty for </a:t>
            </a:r>
          </a:p>
          <a:p>
            <a:pPr>
              <a:lnSpc>
                <a:spcPct val="90000"/>
              </a:lnSpc>
              <a:buFont typeface="Wingdings" pitchFamily="2" charset="2"/>
              <a:buNone/>
            </a:pPr>
            <a:r>
              <a:rPr lang="en-US" dirty="0" smtClean="0"/>
              <a:t>entry level or skill training performed while on </a:t>
            </a:r>
          </a:p>
          <a:p>
            <a:pPr>
              <a:lnSpc>
                <a:spcPct val="90000"/>
              </a:lnSpc>
              <a:buFont typeface="Wingdings" pitchFamily="2" charset="2"/>
              <a:buNone/>
            </a:pPr>
            <a:r>
              <a:rPr lang="en-US" dirty="0" smtClean="0"/>
              <a:t>qualifying active duty. </a:t>
            </a:r>
          </a:p>
          <a:p>
            <a:pPr>
              <a:lnSpc>
                <a:spcPct val="90000"/>
              </a:lnSpc>
              <a:buFont typeface="Wingdings" pitchFamily="2" charset="2"/>
              <a:buNone/>
            </a:pPr>
            <a:r>
              <a:rPr lang="en-US" altLang="en-US" dirty="0">
                <a:latin typeface="Arial" charset="0"/>
              </a:rPr>
              <a:t>	</a:t>
            </a:r>
          </a:p>
          <a:p>
            <a:pPr>
              <a:lnSpc>
                <a:spcPct val="90000"/>
              </a:lnSpc>
              <a:buFont typeface="Wingdings" pitchFamily="2" charset="2"/>
              <a:buNone/>
            </a:pPr>
            <a:r>
              <a:rPr lang="en-US" altLang="en-US" i="1" dirty="0">
                <a:latin typeface="Arial" charset="0"/>
              </a:rPr>
              <a:t>Reference: </a:t>
            </a:r>
            <a:r>
              <a:rPr lang="en-US" u="sng" dirty="0">
                <a:hlinkClick r:id="rId2"/>
              </a:rPr>
              <a:t>RPO Letter 22-09-59 </a:t>
            </a:r>
            <a:endParaRPr lang="en-US" altLang="en-US" i="1" dirty="0">
              <a:latin typeface="Arial" charset="0"/>
            </a:endParaRPr>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13</a:t>
            </a:fld>
            <a:endParaRPr lang="en-US" dirty="0"/>
          </a:p>
        </p:txBody>
      </p:sp>
    </p:spTree>
    <p:extLst>
      <p:ext uri="{BB962C8B-B14F-4D97-AF65-F5344CB8AC3E}">
        <p14:creationId xmlns:p14="http://schemas.microsoft.com/office/powerpoint/2010/main" val="86018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Ranks and Pay-Grades</a:t>
            </a:r>
            <a:endParaRPr lang="en-US" dirty="0"/>
          </a:p>
        </p:txBody>
      </p:sp>
      <p:sp>
        <p:nvSpPr>
          <p:cNvPr id="3" name="Content Placeholder 2"/>
          <p:cNvSpPr>
            <a:spLocks noGrp="1"/>
          </p:cNvSpPr>
          <p:nvPr>
            <p:ph idx="1"/>
          </p:nvPr>
        </p:nvSpPr>
        <p:spPr/>
        <p:txBody>
          <a:bodyPr/>
          <a:lstStyle/>
          <a:p>
            <a:pPr marL="0" indent="0">
              <a:buNone/>
            </a:pPr>
            <a:r>
              <a:rPr lang="en-US" dirty="0" smtClean="0"/>
              <a:t>The handout provides the pay-grades for  Military Ranks.</a:t>
            </a:r>
          </a:p>
          <a:p>
            <a:pPr marL="0" indent="0">
              <a:buNone/>
            </a:pPr>
            <a:endParaRPr lang="en-US" dirty="0" smtClean="0"/>
          </a:p>
          <a:p>
            <a:r>
              <a:rPr lang="en-US" dirty="0" smtClean="0"/>
              <a:t>“E” pay-grades represent </a:t>
            </a:r>
            <a:r>
              <a:rPr lang="en-US" b="1" dirty="0" smtClean="0"/>
              <a:t>Enlisted</a:t>
            </a:r>
            <a:r>
              <a:rPr lang="en-US" dirty="0" smtClean="0"/>
              <a:t> members who’s </a:t>
            </a:r>
            <a:r>
              <a:rPr lang="en-US" u="sng" dirty="0" smtClean="0"/>
              <a:t>initial training should be identified</a:t>
            </a:r>
          </a:p>
          <a:p>
            <a:r>
              <a:rPr lang="en-US" dirty="0" smtClean="0"/>
              <a:t>“O” and “W” or “WO” pay-grades represent </a:t>
            </a:r>
            <a:r>
              <a:rPr lang="en-US" b="1" dirty="0" smtClean="0"/>
              <a:t>Officers</a:t>
            </a:r>
            <a:r>
              <a:rPr lang="en-US" dirty="0" smtClean="0"/>
              <a:t> who’s </a:t>
            </a:r>
            <a:r>
              <a:rPr lang="en-US" u="sng" dirty="0" smtClean="0"/>
              <a:t>initial training does not have to be </a:t>
            </a:r>
            <a:r>
              <a:rPr lang="en-US" u="sng" dirty="0"/>
              <a:t>identified</a:t>
            </a:r>
            <a:r>
              <a:rPr lang="en-US" u="sng" dirty="0" smtClean="0"/>
              <a: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780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its needed to </a:t>
            </a:r>
            <a:r>
              <a:rPr lang="en-US" u="sng" dirty="0"/>
              <a:t>Identify</a:t>
            </a:r>
            <a:r>
              <a:rPr lang="en-US" dirty="0"/>
              <a:t> </a:t>
            </a:r>
            <a:r>
              <a:rPr lang="en-US" dirty="0" smtClean="0"/>
              <a:t/>
            </a:r>
            <a:br>
              <a:rPr lang="en-US" dirty="0" smtClean="0"/>
            </a:br>
            <a:r>
              <a:rPr lang="en-US" dirty="0" smtClean="0"/>
              <a:t>Initial </a:t>
            </a:r>
            <a:r>
              <a:rPr lang="en-US" dirty="0"/>
              <a:t>Entry and Initial Skill Level Training</a:t>
            </a:r>
          </a:p>
        </p:txBody>
      </p:sp>
      <p:graphicFrame>
        <p:nvGraphicFramePr>
          <p:cNvPr id="6" name="Content Placeholder 5" descr="Chart illustrating when we need to identify entry and skill level training" title="Chart illustrating when we need to identify entry and skill level training"/>
          <p:cNvGraphicFramePr>
            <a:graphicFrameLocks noGrp="1"/>
          </p:cNvGraphicFramePr>
          <p:nvPr>
            <p:ph idx="1"/>
            <p:extLst>
              <p:ext uri="{D42A27DB-BD31-4B8C-83A1-F6EECF244321}">
                <p14:modId xmlns:p14="http://schemas.microsoft.com/office/powerpoint/2010/main" val="2027049815"/>
              </p:ext>
            </p:extLst>
          </p:nvPr>
        </p:nvGraphicFramePr>
        <p:xfrm>
          <a:off x="152401" y="1066800"/>
          <a:ext cx="8839200" cy="4624924"/>
        </p:xfrm>
        <a:graphic>
          <a:graphicData uri="http://schemas.openxmlformats.org/drawingml/2006/table">
            <a:tbl>
              <a:tblPr firstRow="1" firstCol="1" bandRow="1">
                <a:effectLst>
                  <a:outerShdw blurRad="50800" dist="50800" dir="5400000" algn="ctr" rotWithShape="0">
                    <a:srgbClr val="7CB0F0"/>
                  </a:outerShdw>
                </a:effectLst>
                <a:tableStyleId>{5C22544A-7EE6-4342-B048-85BDC9FD1C3A}</a:tableStyleId>
              </a:tblPr>
              <a:tblGrid>
                <a:gridCol w="4200526"/>
                <a:gridCol w="500062"/>
                <a:gridCol w="4138612"/>
              </a:tblGrid>
              <a:tr h="263336">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Scenario</a:t>
                      </a:r>
                      <a:endParaRPr lang="en-US"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ID</a:t>
                      </a:r>
                      <a:endParaRPr lang="en-US"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Reason</a:t>
                      </a:r>
                      <a:endParaRPr lang="en-US"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931117">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30 continuous days of creditable service, separated for a service connected disability</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O</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Enter Initial</a:t>
                      </a:r>
                      <a:r>
                        <a:rPr lang="en-US" sz="1200" baseline="0" dirty="0" smtClean="0">
                          <a:effectLst/>
                          <a:latin typeface="Arial" panose="020B0604020202020204" pitchFamily="34" charset="0"/>
                          <a:cs typeface="Arial" panose="020B0604020202020204" pitchFamily="34" charset="0"/>
                        </a:rPr>
                        <a:t> Entry and Initial Skills Training into the Long Term Solution (LTS)</a:t>
                      </a:r>
                      <a:r>
                        <a:rPr lang="en-US" sz="1200" dirty="0" smtClean="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if </a:t>
                      </a:r>
                      <a:r>
                        <a:rPr lang="en-US" sz="1200" dirty="0" smtClean="0">
                          <a:effectLst/>
                          <a:latin typeface="Arial" panose="020B0604020202020204" pitchFamily="34" charset="0"/>
                          <a:cs typeface="Arial" panose="020B0604020202020204" pitchFamily="34" charset="0"/>
                        </a:rPr>
                        <a:t>known, </a:t>
                      </a:r>
                      <a:r>
                        <a:rPr lang="en-US" sz="1200" dirty="0">
                          <a:effectLst/>
                          <a:latin typeface="Arial" panose="020B0604020202020204" pitchFamily="34" charset="0"/>
                          <a:cs typeface="Arial" panose="020B0604020202020204" pitchFamily="34" charset="0"/>
                        </a:rPr>
                        <a:t>and remove if system does not calculate correct benefit level. </a:t>
                      </a:r>
                      <a:r>
                        <a:rPr lang="en-US" sz="1200" dirty="0" smtClean="0">
                          <a:effectLst/>
                          <a:latin typeface="Arial" panose="020B0604020202020204" pitchFamily="34" charset="0"/>
                          <a:cs typeface="Arial" panose="020B0604020202020204" pitchFamily="34" charset="0"/>
                        </a:rPr>
                        <a:t>Known </a:t>
                      </a:r>
                      <a:r>
                        <a:rPr lang="en-US" sz="1200" dirty="0">
                          <a:effectLst/>
                          <a:latin typeface="Arial" panose="020B0604020202020204" pitchFamily="34" charset="0"/>
                          <a:cs typeface="Arial" panose="020B0604020202020204" pitchFamily="34" charset="0"/>
                        </a:rPr>
                        <a:t>issue</a:t>
                      </a:r>
                      <a:r>
                        <a:rPr lang="en-US" sz="1200" dirty="0" smtClean="0">
                          <a:effectLst/>
                          <a:latin typeface="Arial" panose="020B0604020202020204" pitchFamily="34" charset="0"/>
                          <a:cs typeface="Arial" panose="020B0604020202020204" pitchFamily="34" charset="0"/>
                        </a:rPr>
                        <a:t>: In certain </a:t>
                      </a:r>
                      <a:r>
                        <a:rPr lang="en-US" sz="1200" dirty="0">
                          <a:effectLst/>
                          <a:latin typeface="Arial" panose="020B0604020202020204" pitchFamily="34" charset="0"/>
                          <a:cs typeface="Arial" panose="020B0604020202020204" pitchFamily="34" charset="0"/>
                        </a:rPr>
                        <a:t>instances LTS will not indicate 100% benefit level. </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4586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No honorable or creditable service</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O</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Enter Initial</a:t>
                      </a:r>
                      <a:r>
                        <a:rPr lang="en-US" sz="1200" baseline="0" dirty="0" smtClean="0">
                          <a:effectLst/>
                          <a:latin typeface="Arial" panose="020B0604020202020204" pitchFamily="34" charset="0"/>
                          <a:cs typeface="Arial" panose="020B0604020202020204" pitchFamily="34" charset="0"/>
                        </a:rPr>
                        <a:t> Entry and Initial Skills Training into LTS</a:t>
                      </a:r>
                      <a:r>
                        <a:rPr lang="en-US" sz="1200" dirty="0" smtClean="0">
                          <a:effectLst/>
                          <a:latin typeface="Arial" panose="020B0604020202020204" pitchFamily="34" charset="0"/>
                          <a:cs typeface="Arial" panose="020B0604020202020204" pitchFamily="34" charset="0"/>
                        </a:rPr>
                        <a:t> if known, </a:t>
                      </a:r>
                      <a:r>
                        <a:rPr lang="en-US" sz="1200" dirty="0">
                          <a:effectLst/>
                          <a:latin typeface="Arial" panose="020B0604020202020204" pitchFamily="34" charset="0"/>
                          <a:cs typeface="Arial" panose="020B0604020202020204" pitchFamily="34" charset="0"/>
                        </a:rPr>
                        <a:t>do not develop. Eligibility will not change.</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4586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30 months or more of creditable service</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O</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Enter Initial</a:t>
                      </a:r>
                      <a:r>
                        <a:rPr lang="en-US" sz="1200" baseline="0" dirty="0" smtClean="0">
                          <a:effectLst/>
                          <a:latin typeface="Arial" panose="020B0604020202020204" pitchFamily="34" charset="0"/>
                          <a:cs typeface="Arial" panose="020B0604020202020204" pitchFamily="34" charset="0"/>
                        </a:rPr>
                        <a:t> Entry and Initial Skills Training into LTS</a:t>
                      </a:r>
                      <a:r>
                        <a:rPr lang="en-US" sz="1200" dirty="0" smtClean="0">
                          <a:effectLst/>
                          <a:latin typeface="Arial" panose="020B0604020202020204" pitchFamily="34" charset="0"/>
                          <a:cs typeface="Arial" panose="020B0604020202020204" pitchFamily="34" charset="0"/>
                        </a:rPr>
                        <a:t> if known, </a:t>
                      </a:r>
                      <a:r>
                        <a:rPr lang="en-US" sz="1200" dirty="0">
                          <a:effectLst/>
                          <a:latin typeface="Arial" panose="020B0604020202020204" pitchFamily="34" charset="0"/>
                          <a:cs typeface="Arial" panose="020B0604020202020204" pitchFamily="34" charset="0"/>
                        </a:rPr>
                        <a:t>do not develop. Benefit level will not change.</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664878">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Less than 30 months of creditable service </a:t>
                      </a:r>
                      <a:r>
                        <a:rPr lang="en-US" sz="1200" b="0" u="sng" dirty="0">
                          <a:solidFill>
                            <a:schemeClr val="tx1"/>
                          </a:solidFill>
                          <a:effectLst/>
                          <a:latin typeface="Arial" panose="020B0604020202020204" pitchFamily="34" charset="0"/>
                          <a:cs typeface="Arial" panose="020B0604020202020204" pitchFamily="34" charset="0"/>
                        </a:rPr>
                        <a:t>with more than one year of service prior to 9/11/01</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O</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smtClean="0">
                          <a:effectLst/>
                          <a:latin typeface="Arial" panose="020B0604020202020204" pitchFamily="34" charset="0"/>
                          <a:cs typeface="Arial" panose="020B0604020202020204" pitchFamily="34" charset="0"/>
                        </a:rPr>
                        <a:t>Enter Initial</a:t>
                      </a:r>
                      <a:r>
                        <a:rPr lang="en-US" sz="1200" baseline="0" smtClean="0">
                          <a:effectLst/>
                          <a:latin typeface="Arial" panose="020B0604020202020204" pitchFamily="34" charset="0"/>
                          <a:cs typeface="Arial" panose="020B0604020202020204" pitchFamily="34" charset="0"/>
                        </a:rPr>
                        <a:t> Entry and Initial Skills Training into LTS</a:t>
                      </a:r>
                      <a:r>
                        <a:rPr lang="en-US" sz="1200" smtClean="0">
                          <a:effectLst/>
                          <a:latin typeface="Arial" panose="020B0604020202020204" pitchFamily="34" charset="0"/>
                          <a:cs typeface="Arial" panose="020B0604020202020204" pitchFamily="34" charset="0"/>
                        </a:rPr>
                        <a:t> if known, </a:t>
                      </a:r>
                      <a:r>
                        <a:rPr lang="en-US" sz="1200" dirty="0">
                          <a:effectLst/>
                          <a:latin typeface="Arial" panose="020B0604020202020204" pitchFamily="34" charset="0"/>
                          <a:cs typeface="Arial" panose="020B0604020202020204" pitchFamily="34" charset="0"/>
                        </a:rPr>
                        <a:t>do not develop. Presumed to have been completed prior to 9/11/01. </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4586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Any length of service and excluding first 3 years for </a:t>
                      </a:r>
                      <a:r>
                        <a:rPr lang="en-US" sz="1200" b="0" dirty="0" smtClean="0">
                          <a:solidFill>
                            <a:schemeClr val="tx1"/>
                          </a:solidFill>
                          <a:effectLst/>
                          <a:latin typeface="Arial" panose="020B0604020202020204" pitchFamily="34" charset="0"/>
                          <a:cs typeface="Arial" panose="020B0604020202020204" pitchFamily="34" charset="0"/>
                        </a:rPr>
                        <a:t>Loan Repayment Plan (LRP)</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O</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Enter Initial</a:t>
                      </a:r>
                      <a:r>
                        <a:rPr lang="en-US" sz="1200" baseline="0" dirty="0" smtClean="0">
                          <a:effectLst/>
                          <a:latin typeface="Arial" panose="020B0604020202020204" pitchFamily="34" charset="0"/>
                          <a:cs typeface="Arial" panose="020B0604020202020204" pitchFamily="34" charset="0"/>
                        </a:rPr>
                        <a:t> Entry and Initial Skills Training into LTS</a:t>
                      </a:r>
                      <a:r>
                        <a:rPr lang="en-US" sz="1200" dirty="0" smtClean="0">
                          <a:effectLst/>
                          <a:latin typeface="Arial" panose="020B0604020202020204" pitchFamily="34" charset="0"/>
                          <a:cs typeface="Arial" panose="020B0604020202020204" pitchFamily="34" charset="0"/>
                        </a:rPr>
                        <a:t> if known, </a:t>
                      </a:r>
                      <a:r>
                        <a:rPr lang="en-US" sz="1200" dirty="0">
                          <a:effectLst/>
                          <a:latin typeface="Arial" panose="020B0604020202020204" pitchFamily="34" charset="0"/>
                          <a:cs typeface="Arial" panose="020B0604020202020204" pitchFamily="34" charset="0"/>
                        </a:rPr>
                        <a:t>do not develop. Benefit level will not change.</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4586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Less than 30 months of creditable </a:t>
                      </a:r>
                      <a:r>
                        <a:rPr lang="en-US" sz="1200" b="0" u="sng" dirty="0">
                          <a:solidFill>
                            <a:schemeClr val="tx1"/>
                          </a:solidFill>
                          <a:effectLst/>
                          <a:latin typeface="Arial" panose="020B0604020202020204" pitchFamily="34" charset="0"/>
                          <a:cs typeface="Arial" panose="020B0604020202020204" pitchFamily="34" charset="0"/>
                        </a:rPr>
                        <a:t>service as an officer</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N</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Do not identify officer training, this is fully creditable.</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r h="931117">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Less than 30 months of creditable </a:t>
                      </a:r>
                      <a:r>
                        <a:rPr lang="en-US" sz="1200" b="0" u="sng" dirty="0">
                          <a:solidFill>
                            <a:schemeClr val="tx1"/>
                          </a:solidFill>
                          <a:effectLst/>
                          <a:latin typeface="Arial" panose="020B0604020202020204" pitchFamily="34" charset="0"/>
                          <a:cs typeface="Arial" panose="020B0604020202020204" pitchFamily="34" charset="0"/>
                        </a:rPr>
                        <a:t>service as an enlisted member</a:t>
                      </a:r>
                      <a:endParaRPr lang="en-US" sz="1200" b="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gn="ctr">
                        <a:lnSpc>
                          <a:spcPct val="115000"/>
                        </a:lnSpc>
                        <a:spcBef>
                          <a:spcPts val="0"/>
                        </a:spcBef>
                        <a:spcAft>
                          <a:spcPts val="0"/>
                        </a:spcAft>
                      </a:pPr>
                      <a:r>
                        <a:rPr lang="en-US" sz="2000" dirty="0">
                          <a:effectLst/>
                          <a:latin typeface="Arial" panose="020B0604020202020204" pitchFamily="34" charset="0"/>
                          <a:cs typeface="Arial" panose="020B0604020202020204" pitchFamily="34" charset="0"/>
                        </a:rPr>
                        <a:t>Y</a:t>
                      </a:r>
                      <a:endParaRPr lang="en-US" sz="20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Identify </a:t>
                      </a:r>
                      <a:r>
                        <a:rPr lang="en-US" sz="1200" dirty="0" smtClean="0">
                          <a:effectLst/>
                          <a:latin typeface="Arial" panose="020B0604020202020204" pitchFamily="34" charset="0"/>
                          <a:cs typeface="Arial" panose="020B0604020202020204" pitchFamily="34" charset="0"/>
                        </a:rPr>
                        <a:t>initial entry </a:t>
                      </a:r>
                      <a:r>
                        <a:rPr lang="en-US" sz="1200" dirty="0">
                          <a:effectLst/>
                          <a:latin typeface="Arial" panose="020B0604020202020204" pitchFamily="34" charset="0"/>
                          <a:cs typeface="Arial" panose="020B0604020202020204" pitchFamily="34" charset="0"/>
                        </a:rPr>
                        <a:t>and </a:t>
                      </a:r>
                      <a:r>
                        <a:rPr lang="en-US" sz="1200" dirty="0" smtClean="0">
                          <a:effectLst/>
                          <a:latin typeface="Arial" panose="020B0604020202020204" pitchFamily="34" charset="0"/>
                          <a:cs typeface="Arial" panose="020B0604020202020204" pitchFamily="34" charset="0"/>
                        </a:rPr>
                        <a:t>skill </a:t>
                      </a:r>
                      <a:r>
                        <a:rPr lang="en-US" sz="1200" dirty="0">
                          <a:effectLst/>
                          <a:latin typeface="Arial" panose="020B0604020202020204" pitchFamily="34" charset="0"/>
                          <a:cs typeface="Arial" panose="020B0604020202020204" pitchFamily="34" charset="0"/>
                        </a:rPr>
                        <a:t>level </a:t>
                      </a:r>
                      <a:r>
                        <a:rPr lang="en-US" sz="1200" dirty="0" smtClean="0">
                          <a:effectLst/>
                          <a:latin typeface="Arial" panose="020B0604020202020204" pitchFamily="34" charset="0"/>
                          <a:cs typeface="Arial" panose="020B0604020202020204" pitchFamily="34" charset="0"/>
                        </a:rPr>
                        <a:t>training and enter this data</a:t>
                      </a:r>
                      <a:r>
                        <a:rPr lang="en-US" sz="1200" baseline="0" dirty="0" smtClean="0">
                          <a:effectLst/>
                          <a:latin typeface="Arial" panose="020B0604020202020204" pitchFamily="34" charset="0"/>
                          <a:cs typeface="Arial" panose="020B0604020202020204" pitchFamily="34" charset="0"/>
                        </a:rPr>
                        <a:t> into LTS</a:t>
                      </a:r>
                      <a:r>
                        <a:rPr lang="en-US" sz="1200" dirty="0" smtClean="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 when not in block 12h of a DD214, not listed </a:t>
                      </a:r>
                      <a:r>
                        <a:rPr lang="en-US" sz="1200" dirty="0" smtClean="0">
                          <a:effectLst/>
                          <a:latin typeface="Arial" panose="020B0604020202020204" pitchFamily="34" charset="0"/>
                          <a:cs typeface="Arial" panose="020B0604020202020204" pitchFamily="34" charset="0"/>
                        </a:rPr>
                        <a:t>in the Veterans Information Solution (VIS) system </a:t>
                      </a:r>
                      <a:r>
                        <a:rPr lang="en-US" sz="1200" dirty="0">
                          <a:effectLst/>
                          <a:latin typeface="Arial" panose="020B0604020202020204" pitchFamily="34" charset="0"/>
                          <a:cs typeface="Arial" panose="020B0604020202020204" pitchFamily="34" charset="0"/>
                        </a:rPr>
                        <a:t>or whenever uncertain. </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rgbClr val="7CB0F0">
                        <a:alpha val="25000"/>
                      </a:srgbClr>
                    </a:solidFill>
                  </a:tcPr>
                </a:tc>
              </a:tr>
            </a:tbl>
          </a:graphicData>
        </a:graphic>
      </p:graphicFrame>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7" name="TextBox 6"/>
          <p:cNvSpPr txBox="1"/>
          <p:nvPr/>
        </p:nvSpPr>
        <p:spPr>
          <a:xfrm>
            <a:off x="381000" y="6030688"/>
            <a:ext cx="80010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ID Key: </a:t>
            </a:r>
            <a:r>
              <a:rPr lang="en-US" b="1"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Optional</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Do not Identify as </a:t>
            </a:r>
            <a:r>
              <a:rPr lang="en-US" dirty="0" smtClean="0">
                <a:latin typeface="Arial" panose="020B0604020202020204" pitchFamily="34" charset="0"/>
                <a:cs typeface="Arial" panose="020B0604020202020204" pitchFamily="34" charset="0"/>
              </a:rPr>
              <a:t>Training.  </a:t>
            </a:r>
            <a:r>
              <a:rPr lang="en-US" b="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Required entry</a:t>
            </a:r>
          </a:p>
        </p:txBody>
      </p:sp>
      <p:sp>
        <p:nvSpPr>
          <p:cNvPr id="8"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222105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a:defRPr/>
            </a:pPr>
            <a:r>
              <a:rPr lang="en-US" altLang="en-US" dirty="0" smtClean="0"/>
              <a:t>Tips for Identifying</a:t>
            </a:r>
            <a:br>
              <a:rPr lang="en-US" altLang="en-US" dirty="0" smtClean="0"/>
            </a:br>
            <a:r>
              <a:rPr lang="en-US" altLang="en-US" dirty="0" smtClean="0"/>
              <a:t>Initial Entry or Skill Level Training</a:t>
            </a:r>
          </a:p>
        </p:txBody>
      </p:sp>
      <p:sp>
        <p:nvSpPr>
          <p:cNvPr id="15364" name="Rectangle 3"/>
          <p:cNvSpPr>
            <a:spLocks noGrp="1" noChangeArrowheads="1"/>
          </p:cNvSpPr>
          <p:nvPr>
            <p:ph type="body" idx="1"/>
          </p:nvPr>
        </p:nvSpPr>
        <p:spPr>
          <a:xfrm>
            <a:off x="533400" y="1523999"/>
            <a:ext cx="8153400" cy="4548189"/>
          </a:xfrm>
        </p:spPr>
        <p:txBody>
          <a:bodyPr>
            <a:normAutofit fontScale="92500" lnSpcReduction="10000"/>
          </a:bodyPr>
          <a:lstStyle/>
          <a:p>
            <a:pPr marL="0" indent="0">
              <a:buNone/>
            </a:pPr>
            <a:r>
              <a:rPr lang="en-US" altLang="en-US" sz="2700" dirty="0"/>
              <a:t>Identify</a:t>
            </a:r>
          </a:p>
          <a:p>
            <a:pPr lvl="1"/>
            <a:r>
              <a:rPr lang="en-US" altLang="en-US" sz="2600" dirty="0"/>
              <a:t>When indicated </a:t>
            </a:r>
            <a:r>
              <a:rPr lang="en-US" altLang="en-US" sz="2600" dirty="0" smtClean="0"/>
              <a:t>in VIS, Block 12h of a DD214 </a:t>
            </a:r>
            <a:r>
              <a:rPr lang="en-US" altLang="en-US" sz="2600" dirty="0"/>
              <a:t>or when provided by </a:t>
            </a:r>
            <a:r>
              <a:rPr lang="en-US" altLang="en-US" sz="2600" dirty="0" smtClean="0"/>
              <a:t>DoD: </a:t>
            </a:r>
          </a:p>
          <a:p>
            <a:pPr lvl="2"/>
            <a:r>
              <a:rPr lang="en-US" altLang="en-US" sz="2600" dirty="0" smtClean="0"/>
              <a:t>Enter dates identified as Entry Level and Skills Training into LTS as Training</a:t>
            </a:r>
          </a:p>
          <a:p>
            <a:pPr lvl="2"/>
            <a:r>
              <a:rPr lang="en-US" altLang="en-US" sz="2600" dirty="0" smtClean="0"/>
              <a:t>If </a:t>
            </a:r>
            <a:r>
              <a:rPr lang="en-US" altLang="en-US" sz="2600" dirty="0"/>
              <a:t>not indicated, </a:t>
            </a:r>
            <a:r>
              <a:rPr lang="en-US" altLang="en-US" sz="2600" dirty="0" smtClean="0"/>
              <a:t>the VCE </a:t>
            </a:r>
            <a:r>
              <a:rPr lang="en-US" altLang="en-US" sz="2600" dirty="0"/>
              <a:t>must develop and </a:t>
            </a:r>
            <a:r>
              <a:rPr lang="en-US" altLang="en-US" sz="2600" dirty="0" smtClean="0"/>
              <a:t>verify period of initial entry or skill level training </a:t>
            </a:r>
            <a:r>
              <a:rPr lang="en-US" altLang="en-US" sz="2600" dirty="0"/>
              <a:t>when:</a:t>
            </a:r>
          </a:p>
          <a:p>
            <a:pPr lvl="3"/>
            <a:r>
              <a:rPr lang="en-US" altLang="en-US" dirty="0"/>
              <a:t>Claimant is </a:t>
            </a:r>
            <a:r>
              <a:rPr lang="en-US" altLang="en-US" dirty="0" smtClean="0"/>
              <a:t>at or below </a:t>
            </a:r>
            <a:r>
              <a:rPr lang="en-US" altLang="en-US" dirty="0"/>
              <a:t>the 80% benefit level with all </a:t>
            </a:r>
            <a:r>
              <a:rPr lang="en-US" altLang="en-US" dirty="0" smtClean="0"/>
              <a:t>Chapter 33 </a:t>
            </a:r>
            <a:r>
              <a:rPr lang="en-US" altLang="en-US" dirty="0"/>
              <a:t>service </a:t>
            </a:r>
            <a:r>
              <a:rPr lang="en-US" altLang="en-US" dirty="0" smtClean="0"/>
              <a:t>included</a:t>
            </a:r>
          </a:p>
          <a:p>
            <a:pPr marL="114300" indent="0">
              <a:buNone/>
            </a:pPr>
            <a:r>
              <a:rPr lang="en-US" altLang="en-US" sz="2600" b="1" dirty="0" smtClean="0"/>
              <a:t>Note</a:t>
            </a:r>
            <a:r>
              <a:rPr lang="en-US" altLang="en-US" sz="2600" dirty="0" smtClean="0"/>
              <a:t>: No </a:t>
            </a:r>
            <a:r>
              <a:rPr lang="en-US" altLang="en-US" sz="2600" dirty="0"/>
              <a:t>need to </a:t>
            </a:r>
            <a:r>
              <a:rPr lang="en-US" altLang="en-US" sz="2600" dirty="0" smtClean="0"/>
              <a:t>develop when</a:t>
            </a:r>
            <a:r>
              <a:rPr lang="en-US" altLang="en-US" sz="2600" dirty="0"/>
              <a:t>:</a:t>
            </a:r>
          </a:p>
          <a:p>
            <a:pPr lvl="1"/>
            <a:r>
              <a:rPr lang="en-US" altLang="en-US" dirty="0">
                <a:latin typeface="Arial" panose="020B0604020202020204" pitchFamily="34" charset="0"/>
                <a:cs typeface="Arial" panose="020B0604020202020204" pitchFamily="34" charset="0"/>
              </a:rPr>
              <a:t>1 year of active duty </a:t>
            </a:r>
            <a:r>
              <a:rPr lang="en-US" altLang="en-US" dirty="0" smtClean="0">
                <a:latin typeface="Arial" panose="020B0604020202020204" pitchFamily="34" charset="0"/>
                <a:cs typeface="Arial" panose="020B0604020202020204" pitchFamily="34" charset="0"/>
              </a:rPr>
              <a:t>is before </a:t>
            </a:r>
            <a:r>
              <a:rPr lang="en-US" altLang="en-US" dirty="0">
                <a:latin typeface="Arial" panose="020B0604020202020204" pitchFamily="34" charset="0"/>
                <a:cs typeface="Arial" panose="020B0604020202020204" pitchFamily="34" charset="0"/>
              </a:rPr>
              <a:t>9-11-01</a:t>
            </a:r>
          </a:p>
          <a:p>
            <a:pPr lvl="1"/>
            <a:r>
              <a:rPr lang="en-US" altLang="en-US" dirty="0">
                <a:latin typeface="Arial" panose="020B0604020202020204" pitchFamily="34" charset="0"/>
                <a:cs typeface="Arial" panose="020B0604020202020204" pitchFamily="34" charset="0"/>
              </a:rPr>
              <a:t>Claimant is an </a:t>
            </a:r>
            <a:r>
              <a:rPr lang="en-US" altLang="en-US" dirty="0" smtClean="0">
                <a:latin typeface="Arial" panose="020B0604020202020204" pitchFamily="34" charset="0"/>
                <a:cs typeface="Arial" panose="020B0604020202020204" pitchFamily="34" charset="0"/>
              </a:rPr>
              <a:t>officer</a:t>
            </a:r>
            <a:endParaRPr lang="en-US" alt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altLang="en-US" dirty="0" smtClean="0">
                <a:cs typeface="Times New Roman" pitchFamily="18" charset="0"/>
              </a:rPr>
              <a:t>May 13, 2011 Procedural Advisory </a:t>
            </a:r>
          </a:p>
        </p:txBody>
      </p:sp>
      <p:sp>
        <p:nvSpPr>
          <p:cNvPr id="45059" name="Rectangle 3"/>
          <p:cNvSpPr>
            <a:spLocks noGrp="1" noChangeArrowheads="1"/>
          </p:cNvSpPr>
          <p:nvPr>
            <p:ph type="body" idx="1"/>
          </p:nvPr>
        </p:nvSpPr>
        <p:spPr>
          <a:xfrm>
            <a:off x="381000" y="1447799"/>
            <a:ext cx="8610299" cy="5410201"/>
          </a:xfrm>
        </p:spPr>
        <p:txBody>
          <a:bodyPr/>
          <a:lstStyle/>
          <a:p>
            <a:pPr marL="0" indent="0">
              <a:buNone/>
              <a:defRPr/>
            </a:pPr>
            <a:r>
              <a:rPr lang="en-US" altLang="en-US" b="1" dirty="0">
                <a:cs typeface="Times New Roman" pitchFamily="18" charset="0"/>
                <a:hlinkClick r:id="rId2"/>
              </a:rPr>
              <a:t>Changes in Training Dates on the Veterans Information System (VIS) </a:t>
            </a:r>
            <a:r>
              <a:rPr lang="en-US" altLang="en-US" b="1" dirty="0" smtClean="0">
                <a:cs typeface="Times New Roman" pitchFamily="18" charset="0"/>
                <a:hlinkClick r:id="rId2"/>
              </a:rPr>
              <a:t>Screen</a:t>
            </a:r>
            <a:endParaRPr lang="en-US" altLang="en-US" dirty="0"/>
          </a:p>
          <a:p>
            <a:pPr marL="0" indent="0">
              <a:buNone/>
              <a:defRPr/>
            </a:pPr>
            <a:endParaRPr lang="en-US" altLang="en-US" b="1" dirty="0" smtClean="0"/>
          </a:p>
          <a:p>
            <a:pPr marL="0" indent="0">
              <a:buNone/>
              <a:defRPr/>
            </a:pPr>
            <a:r>
              <a:rPr lang="en-US" altLang="en-US" b="1" dirty="0" smtClean="0"/>
              <a:t>Background</a:t>
            </a:r>
            <a:r>
              <a:rPr lang="en-US" altLang="en-US" b="1" dirty="0"/>
              <a:t>:  </a:t>
            </a:r>
            <a:r>
              <a:rPr lang="en-US" altLang="en-US" dirty="0"/>
              <a:t>Dates for Entry Level and Skill Training must be entered on the Service Data screen of the Long Term Solution (LTS) when processing claims for Post-9/11 GI Bill </a:t>
            </a:r>
            <a:r>
              <a:rPr lang="en-US" altLang="en-US" dirty="0" smtClean="0"/>
              <a:t>benefits.</a:t>
            </a:r>
          </a:p>
          <a:p>
            <a:pPr marL="0" indent="0">
              <a:buNone/>
              <a:defRPr/>
            </a:pPr>
            <a:endParaRPr lang="en-US" altLang="en-US" sz="800" dirty="0" smtClean="0"/>
          </a:p>
          <a:p>
            <a:pPr marL="0" indent="0">
              <a:buNone/>
              <a:defRPr/>
            </a:pPr>
            <a:r>
              <a:rPr lang="en-US" altLang="en-US" dirty="0" smtClean="0"/>
              <a:t>Those </a:t>
            </a:r>
            <a:r>
              <a:rPr lang="en-US" altLang="en-US" dirty="0"/>
              <a:t>periods of service may be deducted or included in eligibility determinations depending upon the aggregate amount of qualifying active duty service.</a:t>
            </a:r>
            <a:endParaRPr lang="en-US" altLang="en-US" dirty="0">
              <a:cs typeface="Times New Roman" pitchFamily="18" charset="0"/>
            </a:endParaRPr>
          </a:p>
          <a:p>
            <a:pPr>
              <a:buFont typeface="Symbol" pitchFamily="18" charset="2"/>
              <a:buNone/>
              <a:defRPr/>
            </a:pPr>
            <a:endParaRPr lang="en-US" altLang="en-US" dirty="0">
              <a:solidFill>
                <a:schemeClr val="accent1"/>
              </a:solidFill>
              <a:cs typeface="Times New Roman" pitchFamily="18" charset="0"/>
            </a:endParaRPr>
          </a:p>
          <a:p>
            <a:pPr>
              <a:buFont typeface="Symbol" pitchFamily="18" charset="2"/>
              <a:buNone/>
              <a:defRPr/>
            </a:pPr>
            <a:endParaRPr lang="en-US" altLang="en-US" dirty="0">
              <a:solidFill>
                <a:schemeClr val="accent1"/>
              </a:solidFill>
              <a:cs typeface="Times New Roman" pitchFamily="18" charset="0"/>
            </a:endParaRPr>
          </a:p>
        </p:txBody>
      </p:sp>
      <p:sp>
        <p:nvSpPr>
          <p:cNvPr id="4"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5"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ltLang="en-US" dirty="0">
                <a:cs typeface="Times New Roman" pitchFamily="18" charset="0"/>
              </a:rPr>
              <a:t>May 13, 2011 Procedural </a:t>
            </a:r>
            <a:r>
              <a:rPr lang="en-US" altLang="en-US" dirty="0" smtClean="0">
                <a:cs typeface="Times New Roman" pitchFamily="18" charset="0"/>
              </a:rPr>
              <a:t>Advisory</a:t>
            </a:r>
            <a:r>
              <a:rPr lang="en-US" altLang="en-US" sz="100" dirty="0" smtClean="0">
                <a:cs typeface="Times New Roman" pitchFamily="18" charset="0"/>
              </a:rPr>
              <a:t>2</a:t>
            </a:r>
            <a:r>
              <a:rPr lang="en-US" altLang="en-US" dirty="0" smtClean="0">
                <a:cs typeface="Times New Roman" pitchFamily="18" charset="0"/>
              </a:rPr>
              <a:t> </a:t>
            </a:r>
          </a:p>
        </p:txBody>
      </p:sp>
      <p:sp>
        <p:nvSpPr>
          <p:cNvPr id="46083" name="Rectangle 3"/>
          <p:cNvSpPr>
            <a:spLocks noGrp="1" noChangeArrowheads="1"/>
          </p:cNvSpPr>
          <p:nvPr>
            <p:ph type="body" idx="1"/>
          </p:nvPr>
        </p:nvSpPr>
        <p:spPr>
          <a:xfrm>
            <a:off x="457200" y="1219200"/>
            <a:ext cx="8425846" cy="5258097"/>
          </a:xfrm>
        </p:spPr>
        <p:txBody>
          <a:bodyPr/>
          <a:lstStyle/>
          <a:p>
            <a:pPr marL="0" indent="0">
              <a:buNone/>
              <a:defRPr/>
            </a:pPr>
            <a:r>
              <a:rPr lang="en-US" altLang="en-US" sz="2800" b="1" dirty="0">
                <a:cs typeface="Times New Roman" pitchFamily="18" charset="0"/>
                <a:hlinkClick r:id="rId2"/>
              </a:rPr>
              <a:t>Changes in Training Dates on the Veterans Information System (VIS) Screen</a:t>
            </a:r>
            <a:endParaRPr lang="en-US" altLang="en-US" sz="2800" dirty="0"/>
          </a:p>
          <a:p>
            <a:pPr>
              <a:lnSpc>
                <a:spcPct val="90000"/>
              </a:lnSpc>
              <a:buFont typeface="Symbol" pitchFamily="18" charset="2"/>
              <a:buNone/>
              <a:defRPr/>
            </a:pPr>
            <a:endParaRPr lang="en-US" altLang="en-US" sz="1000" dirty="0"/>
          </a:p>
          <a:p>
            <a:pPr marL="0" indent="0">
              <a:lnSpc>
                <a:spcPct val="90000"/>
              </a:lnSpc>
              <a:buNone/>
              <a:defRPr/>
            </a:pPr>
            <a:r>
              <a:rPr lang="en-US" altLang="en-US" sz="2800" b="1" dirty="0">
                <a:cs typeface="Times New Roman" pitchFamily="18" charset="0"/>
              </a:rPr>
              <a:t>Issue:  </a:t>
            </a:r>
            <a:r>
              <a:rPr lang="en-US" altLang="en-US" sz="2800" dirty="0">
                <a:cs typeface="Times New Roman" pitchFamily="18" charset="0"/>
              </a:rPr>
              <a:t>Discrepancies have been discovered with respect to training information reported by the Department of Defense that is displayed on the Training Exclusion Periods screen in VIS.  </a:t>
            </a:r>
          </a:p>
          <a:p>
            <a:pPr lvl="1">
              <a:lnSpc>
                <a:spcPct val="90000"/>
              </a:lnSpc>
              <a:defRPr/>
            </a:pPr>
            <a:r>
              <a:rPr lang="en-US" altLang="en-US" dirty="0"/>
              <a:t>Changes to the End Date of an Entry Level and Skill Training period</a:t>
            </a:r>
          </a:p>
          <a:p>
            <a:pPr lvl="1">
              <a:lnSpc>
                <a:spcPct val="90000"/>
              </a:lnSpc>
              <a:defRPr/>
            </a:pPr>
            <a:r>
              <a:rPr lang="en-US" altLang="en-US" dirty="0"/>
              <a:t>Removal (disappearance) of an entire Entry Level and Skill Training period </a:t>
            </a:r>
            <a:endParaRPr lang="en-US" altLang="en-US" dirty="0">
              <a:cs typeface="Times New Roman" pitchFamily="18" charset="0"/>
            </a:endParaRPr>
          </a:p>
        </p:txBody>
      </p:sp>
      <p:sp>
        <p:nvSpPr>
          <p:cNvPr id="4"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5"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altLang="en-US" dirty="0">
                <a:cs typeface="Times New Roman" pitchFamily="18" charset="0"/>
              </a:rPr>
              <a:t>May 13, 2011 </a:t>
            </a:r>
            <a:r>
              <a:rPr lang="en-US" altLang="en-US" dirty="0" smtClean="0">
                <a:cs typeface="Times New Roman" pitchFamily="18" charset="0"/>
              </a:rPr>
              <a:t>Procedural Advisory</a:t>
            </a:r>
            <a:r>
              <a:rPr lang="en-US" altLang="en-US" sz="100" dirty="0" smtClean="0">
                <a:cs typeface="Times New Roman" pitchFamily="18" charset="0"/>
              </a:rPr>
              <a:t>3</a:t>
            </a:r>
            <a:r>
              <a:rPr lang="en-US" altLang="en-US" dirty="0" smtClean="0">
                <a:cs typeface="Times New Roman" pitchFamily="18" charset="0"/>
              </a:rPr>
              <a:t> </a:t>
            </a:r>
          </a:p>
        </p:txBody>
      </p:sp>
      <p:sp>
        <p:nvSpPr>
          <p:cNvPr id="13315" name="Rectangle 3"/>
          <p:cNvSpPr>
            <a:spLocks noGrp="1" noChangeArrowheads="1"/>
          </p:cNvSpPr>
          <p:nvPr>
            <p:ph type="body" idx="1"/>
          </p:nvPr>
        </p:nvSpPr>
        <p:spPr>
          <a:xfrm>
            <a:off x="533401" y="1219201"/>
            <a:ext cx="8457898" cy="3124199"/>
          </a:xfrm>
        </p:spPr>
        <p:txBody>
          <a:bodyPr/>
          <a:lstStyle/>
          <a:p>
            <a:pPr marL="0" indent="0">
              <a:buNone/>
              <a:defRPr/>
            </a:pPr>
            <a:r>
              <a:rPr lang="en-US" altLang="en-US" b="1" dirty="0">
                <a:cs typeface="Times New Roman" pitchFamily="18" charset="0"/>
                <a:hlinkClick r:id="rId2"/>
              </a:rPr>
              <a:t>Changes in Training Dates on the Veterans Information System (VIS) Screen</a:t>
            </a:r>
            <a:endParaRPr lang="en-US" altLang="en-US" dirty="0"/>
          </a:p>
          <a:p>
            <a:pPr marL="0" indent="0">
              <a:buNone/>
            </a:pPr>
            <a:endParaRPr lang="en-US" altLang="en-US" sz="1000" dirty="0">
              <a:latin typeface="Arial" charset="0"/>
              <a:cs typeface="Arial" charset="0"/>
            </a:endParaRPr>
          </a:p>
          <a:p>
            <a:pPr marL="0" indent="0">
              <a:buNone/>
            </a:pPr>
            <a:r>
              <a:rPr lang="en-US" altLang="en-US" b="1" dirty="0">
                <a:latin typeface="Arial" charset="0"/>
                <a:cs typeface="Times New Roman" pitchFamily="18" charset="0"/>
              </a:rPr>
              <a:t>Issue </a:t>
            </a:r>
            <a:r>
              <a:rPr lang="en-US" altLang="en-US" dirty="0">
                <a:latin typeface="Arial" charset="0"/>
                <a:cs typeface="Times New Roman" pitchFamily="18" charset="0"/>
              </a:rPr>
              <a:t>(Continued)</a:t>
            </a:r>
            <a:r>
              <a:rPr lang="en-US" altLang="en-US" b="1" dirty="0">
                <a:latin typeface="Arial" charset="0"/>
                <a:cs typeface="Times New Roman" pitchFamily="18" charset="0"/>
              </a:rPr>
              <a:t>:  </a:t>
            </a:r>
            <a:r>
              <a:rPr lang="en-US" altLang="en-US" dirty="0">
                <a:latin typeface="Arial" charset="0"/>
                <a:cs typeface="Times New Roman" pitchFamily="18" charset="0"/>
              </a:rPr>
              <a:t>These changes affect the claimant’s </a:t>
            </a:r>
            <a:r>
              <a:rPr lang="en-US" altLang="en-US" dirty="0" smtClean="0">
                <a:latin typeface="Arial" charset="0"/>
                <a:cs typeface="Times New Roman" pitchFamily="18" charset="0"/>
              </a:rPr>
              <a:t>Eligibility Date </a:t>
            </a:r>
            <a:r>
              <a:rPr lang="en-US" altLang="en-US" dirty="0">
                <a:latin typeface="Arial" charset="0"/>
                <a:cs typeface="Times New Roman" pitchFamily="18" charset="0"/>
              </a:rPr>
              <a:t>and/or Benefit Level, and may generate proceeds or debts when education awards are recalculated by the LTS Lifetime Awards functionality</a:t>
            </a:r>
            <a:r>
              <a:rPr lang="en-US" altLang="en-US" dirty="0" smtClean="0">
                <a:latin typeface="Arial" charset="0"/>
                <a:cs typeface="Times New Roman" pitchFamily="18" charset="0"/>
              </a:rPr>
              <a:t>.</a:t>
            </a:r>
            <a:endParaRPr lang="en-US" altLang="en-US" dirty="0">
              <a:latin typeface="Arial" charset="0"/>
              <a:cs typeface="Times New Roman" pitchFamily="18" charset="0"/>
            </a:endParaRPr>
          </a:p>
        </p:txBody>
      </p:sp>
      <p:sp>
        <p:nvSpPr>
          <p:cNvPr id="4"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5"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fontScale="90000"/>
          </a:bodyPr>
          <a:lstStyle/>
          <a:p>
            <a:pPr lvl="0">
              <a:spcBef>
                <a:spcPts val="0"/>
              </a:spcBef>
            </a:pPr>
            <a:r>
              <a:rPr lang="en-US" sz="3100" dirty="0">
                <a:ln>
                  <a:noFill/>
                </a:ln>
                <a:solidFill>
                  <a:prstClr val="black"/>
                </a:solidFill>
                <a:ea typeface="+mn-ea"/>
              </a:rPr>
              <a:t>Initial Entry and Skill Level Training</a:t>
            </a:r>
            <a:r>
              <a:rPr lang="en-US" dirty="0">
                <a:ln>
                  <a:noFill/>
                </a:ln>
                <a:solidFill>
                  <a:prstClr val="black"/>
                </a:solidFill>
                <a:ea typeface="+mn-ea"/>
              </a:rPr>
              <a:t> </a:t>
            </a:r>
            <a:br>
              <a:rPr lang="en-US" dirty="0">
                <a:ln>
                  <a:noFill/>
                </a:ln>
                <a:solidFill>
                  <a:prstClr val="black"/>
                </a:solidFill>
                <a:ea typeface="+mn-ea"/>
              </a:rPr>
            </a:br>
            <a:r>
              <a:rPr lang="en-US" sz="2400" b="0" dirty="0">
                <a:solidFill>
                  <a:prstClr val="black"/>
                </a:solidFill>
                <a:ea typeface="+mn-ea"/>
              </a:rPr>
              <a:t>Under the Post-9/11 GI Bill</a:t>
            </a:r>
            <a:br>
              <a:rPr lang="en-US" sz="2400" b="0" dirty="0">
                <a:solidFill>
                  <a:prstClr val="black"/>
                </a:solidFill>
                <a:ea typeface="+mn-ea"/>
              </a:rPr>
            </a:br>
            <a:endParaRPr lang="en-US" dirty="0"/>
          </a:p>
        </p:txBody>
      </p:sp>
      <p:sp>
        <p:nvSpPr>
          <p:cNvPr id="8" name="Content Placeholder 11"/>
          <p:cNvSpPr>
            <a:spLocks noGrp="1"/>
          </p:cNvSpPr>
          <p:nvPr>
            <p:ph idx="1"/>
          </p:nvPr>
        </p:nvSpPr>
        <p:spPr>
          <a:xfrm>
            <a:off x="762000" y="1676400"/>
            <a:ext cx="7772400" cy="4267200"/>
          </a:xfrm>
        </p:spPr>
        <p:txBody>
          <a:bodyPr>
            <a:normAutofit lnSpcReduction="10000"/>
          </a:bodyPr>
          <a:lstStyle/>
          <a:p>
            <a:r>
              <a:rPr lang="en-US" dirty="0" smtClean="0"/>
              <a:t>Define </a:t>
            </a:r>
            <a:r>
              <a:rPr lang="en-US" dirty="0">
                <a:ln w="3175" cmpd="sng">
                  <a:noFill/>
                  <a:prstDash val="solid"/>
                </a:ln>
              </a:rPr>
              <a:t>Initial Entry and Skill Level Training</a:t>
            </a:r>
          </a:p>
          <a:p>
            <a:r>
              <a:rPr lang="en-US" dirty="0" smtClean="0"/>
              <a:t>Discuss variations of Initial Active Duty Training (IADT) by service components</a:t>
            </a:r>
          </a:p>
          <a:p>
            <a:r>
              <a:rPr lang="en-US" dirty="0" smtClean="0"/>
              <a:t>Identify training periods that should not be considered </a:t>
            </a:r>
            <a:r>
              <a:rPr lang="en-US" dirty="0">
                <a:ln w="3175" cmpd="sng">
                  <a:noFill/>
                  <a:prstDash val="solid"/>
                </a:ln>
              </a:rPr>
              <a:t>Initial Entry and Skill Level Training</a:t>
            </a:r>
            <a:r>
              <a:rPr lang="en-US" dirty="0" smtClean="0"/>
              <a:t> </a:t>
            </a:r>
          </a:p>
          <a:p>
            <a:r>
              <a:rPr lang="en-US" dirty="0" smtClean="0"/>
              <a:t>Review military ranks to properly identify if an individual is an Enlisted or an Officer</a:t>
            </a:r>
          </a:p>
          <a:p>
            <a:r>
              <a:rPr lang="en-US" dirty="0" smtClean="0"/>
              <a:t>Review when development is necessary and how to develop when development is needed</a:t>
            </a:r>
          </a:p>
          <a:p>
            <a:r>
              <a:rPr lang="en-US" dirty="0" smtClean="0"/>
              <a:t>Review how to handle changes to service information</a:t>
            </a:r>
          </a:p>
          <a:p>
            <a:r>
              <a:rPr lang="en-US" smtClean="0"/>
              <a:t>Questions and Answers</a:t>
            </a:r>
            <a:endParaRPr lang="en-US" dirty="0"/>
          </a:p>
        </p:txBody>
      </p:sp>
      <p:sp>
        <p:nvSpPr>
          <p:cNvPr id="4" name="Slide Number Placeholder 3"/>
          <p:cNvSpPr>
            <a:spLocks noGrp="1"/>
          </p:cNvSpPr>
          <p:nvPr>
            <p:ph type="sldNum" sz="quarter" idx="12"/>
          </p:nvPr>
        </p:nvSpPr>
        <p:spPr>
          <a:xfrm>
            <a:off x="6934200" y="6606936"/>
            <a:ext cx="2133600" cy="441802"/>
          </a:xfrm>
        </p:spPr>
        <p:txBody>
          <a:bodyPr/>
          <a:lstStyle/>
          <a:p>
            <a:fld id="{3FE40F6C-36E6-4965-9D21-698197C3108F}"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27709" y="6628999"/>
            <a:ext cx="4272643" cy="229001"/>
          </a:xfrm>
        </p:spPr>
        <p:txBody>
          <a:bodyPr/>
          <a:lstStyle/>
          <a:p>
            <a:r>
              <a:rPr lang="en-US" sz="1400" dirty="0" smtClean="0">
                <a:solidFill>
                  <a:schemeClr val="bg1"/>
                </a:solidFill>
                <a:latin typeface="Arial" panose="020B0604020202020204" pitchFamily="34" charset="0"/>
                <a:cs typeface="Arial" panose="020B0604020202020204" pitchFamily="34" charset="0"/>
              </a:rPr>
              <a:t>Initial Entry and Skill Level Training</a:t>
            </a:r>
            <a:endParaRPr lang="en-US" sz="14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057400" y="1066800"/>
            <a:ext cx="5257800" cy="523220"/>
          </a:xfrm>
          <a:prstGeom prst="rect">
            <a:avLst/>
          </a:prstGeom>
        </p:spPr>
        <p:txBody>
          <a:bodyPr wrap="square">
            <a:spAutoFit/>
          </a:bodyPr>
          <a:lstStyle/>
          <a:p>
            <a:pPr algn="ctr"/>
            <a:r>
              <a:rPr lang="en-US" sz="2800" b="1" dirty="0" smtClean="0">
                <a:ln w="3175" cmpd="sng">
                  <a:noFill/>
                  <a:prstDash val="solid"/>
                </a:ln>
                <a:solidFill>
                  <a:srgbClr val="000066"/>
                </a:solidFill>
                <a:latin typeface="Arial" panose="020B0604020202020204" pitchFamily="34" charset="0"/>
                <a:ea typeface="+mj-ea"/>
                <a:cs typeface="Arial" panose="020B0604020202020204" pitchFamily="34" charset="0"/>
              </a:rPr>
              <a:t>Training Overview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803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ltLang="en-US" dirty="0">
                <a:cs typeface="Times New Roman" pitchFamily="18" charset="0"/>
              </a:rPr>
              <a:t>May 13, 2011 </a:t>
            </a:r>
            <a:r>
              <a:rPr lang="en-US" altLang="en-US" dirty="0" smtClean="0">
                <a:cs typeface="Times New Roman" pitchFamily="18" charset="0"/>
              </a:rPr>
              <a:t>Procedural Advisory</a:t>
            </a:r>
            <a:r>
              <a:rPr lang="en-US" altLang="en-US" sz="100" dirty="0" smtClean="0">
                <a:cs typeface="Times New Roman" pitchFamily="18" charset="0"/>
              </a:rPr>
              <a:t>4</a:t>
            </a:r>
            <a:r>
              <a:rPr lang="en-US" altLang="en-US" dirty="0" smtClean="0">
                <a:cs typeface="Times New Roman" pitchFamily="18" charset="0"/>
              </a:rPr>
              <a:t> </a:t>
            </a:r>
          </a:p>
        </p:txBody>
      </p:sp>
      <p:sp>
        <p:nvSpPr>
          <p:cNvPr id="14339" name="Rectangle 3"/>
          <p:cNvSpPr>
            <a:spLocks noGrp="1" noChangeArrowheads="1"/>
          </p:cNvSpPr>
          <p:nvPr>
            <p:ph type="body" idx="1"/>
          </p:nvPr>
        </p:nvSpPr>
        <p:spPr>
          <a:xfrm>
            <a:off x="533400" y="1143000"/>
            <a:ext cx="8473017" cy="4648200"/>
          </a:xfrm>
        </p:spPr>
        <p:txBody>
          <a:bodyPr>
            <a:normAutofit lnSpcReduction="10000"/>
          </a:bodyPr>
          <a:lstStyle/>
          <a:p>
            <a:pPr marL="0" indent="0">
              <a:buNone/>
              <a:defRPr/>
            </a:pPr>
            <a:r>
              <a:rPr lang="en-US" altLang="en-US" b="1" dirty="0">
                <a:cs typeface="Times New Roman" pitchFamily="18" charset="0"/>
                <a:hlinkClick r:id="rId2"/>
              </a:rPr>
              <a:t>Changes in Training Dates on the Veterans Information System (VIS) Screen</a:t>
            </a:r>
            <a:endParaRPr lang="en-US" altLang="en-US" dirty="0"/>
          </a:p>
          <a:p>
            <a:pPr>
              <a:lnSpc>
                <a:spcPct val="90000"/>
              </a:lnSpc>
              <a:buFont typeface="Symbol" pitchFamily="18" charset="2"/>
              <a:buNone/>
            </a:pPr>
            <a:endParaRPr lang="en-US" altLang="en-US" sz="1000" dirty="0">
              <a:latin typeface="Arial" charset="0"/>
              <a:cs typeface="Arial" charset="0"/>
            </a:endParaRPr>
          </a:p>
          <a:p>
            <a:pPr>
              <a:lnSpc>
                <a:spcPct val="90000"/>
              </a:lnSpc>
            </a:pPr>
            <a:r>
              <a:rPr lang="en-US" altLang="en-US" sz="2000" b="1" dirty="0">
                <a:latin typeface="Arial" charset="0"/>
                <a:cs typeface="Times New Roman" pitchFamily="18" charset="0"/>
              </a:rPr>
              <a:t>Procedures: </a:t>
            </a:r>
            <a:r>
              <a:rPr lang="en-US" altLang="en-US" sz="2000" dirty="0">
                <a:latin typeface="Arial" charset="0"/>
                <a:cs typeface="Times New Roman" pitchFamily="18" charset="0"/>
              </a:rPr>
              <a:t> </a:t>
            </a:r>
            <a:r>
              <a:rPr lang="en-US" altLang="en-US" sz="2000" dirty="0" smtClean="0">
                <a:latin typeface="Arial" charset="0"/>
                <a:cs typeface="Times New Roman" pitchFamily="18" charset="0"/>
              </a:rPr>
              <a:t>Regional Processing Office (RPO) </a:t>
            </a:r>
            <a:r>
              <a:rPr lang="en-US" altLang="en-US" sz="2000" dirty="0">
                <a:latin typeface="Arial" charset="0"/>
                <a:cs typeface="Times New Roman" pitchFamily="18" charset="0"/>
              </a:rPr>
              <a:t>personnel should do the following: </a:t>
            </a:r>
          </a:p>
          <a:p>
            <a:pPr lvl="1">
              <a:lnSpc>
                <a:spcPct val="90000"/>
              </a:lnSpc>
            </a:pPr>
            <a:r>
              <a:rPr lang="en-US" altLang="en-US" sz="2000" dirty="0">
                <a:latin typeface="Arial" charset="0"/>
                <a:cs typeface="Arial" charset="0"/>
              </a:rPr>
              <a:t>Where the training dates have either changed or disappeared, VCEs should develop and suspend the claim. </a:t>
            </a:r>
            <a:endParaRPr lang="en-US" altLang="en-US" sz="2000" dirty="0">
              <a:latin typeface="Arial" charset="0"/>
              <a:cs typeface="Times New Roman" pitchFamily="18" charset="0"/>
            </a:endParaRPr>
          </a:p>
          <a:p>
            <a:pPr lvl="1">
              <a:lnSpc>
                <a:spcPct val="90000"/>
              </a:lnSpc>
            </a:pPr>
            <a:r>
              <a:rPr lang="en-US" altLang="en-US" sz="2000" dirty="0">
                <a:latin typeface="Arial" charset="0"/>
                <a:cs typeface="Times New Roman" pitchFamily="18" charset="0"/>
              </a:rPr>
              <a:t>Once verified, process without any other changes.  If no changes to payments or only proceeds are generated by the change to service dates, add any required additions and pay normally.  </a:t>
            </a:r>
          </a:p>
          <a:p>
            <a:pPr lvl="1">
              <a:lnSpc>
                <a:spcPct val="90000"/>
              </a:lnSpc>
            </a:pPr>
            <a:r>
              <a:rPr lang="en-US" altLang="en-US" sz="2000" dirty="0">
                <a:latin typeface="Arial" charset="0"/>
                <a:cs typeface="Times New Roman" pitchFamily="18" charset="0"/>
              </a:rPr>
              <a:t>Any debt(s) generated due to the change in training dates should be recorded prior to the entry of any additional information, </a:t>
            </a:r>
            <a:r>
              <a:rPr lang="en-US" altLang="en-US" sz="2000" dirty="0" smtClean="0">
                <a:latin typeface="Arial" charset="0"/>
                <a:cs typeface="Times New Roman" pitchFamily="18" charset="0"/>
              </a:rPr>
              <a:t>treated </a:t>
            </a:r>
            <a:r>
              <a:rPr lang="en-US" altLang="en-US" sz="2000" dirty="0">
                <a:latin typeface="Arial" charset="0"/>
                <a:cs typeface="Times New Roman" pitchFamily="18" charset="0"/>
              </a:rPr>
              <a:t>as an Administrative Error, </a:t>
            </a:r>
            <a:r>
              <a:rPr lang="en-US" altLang="en-US" sz="2000" dirty="0" smtClean="0">
                <a:latin typeface="Arial" charset="0"/>
                <a:cs typeface="Times New Roman" pitchFamily="18" charset="0"/>
              </a:rPr>
              <a:t>and should </a:t>
            </a:r>
            <a:r>
              <a:rPr lang="en-US" altLang="en-US" sz="2000" dirty="0">
                <a:latin typeface="Arial" charset="0"/>
                <a:cs typeface="Times New Roman" pitchFamily="18" charset="0"/>
              </a:rPr>
              <a:t>not be transmitted </a:t>
            </a:r>
            <a:r>
              <a:rPr lang="en-US" altLang="en-US" sz="2000" dirty="0" smtClean="0">
                <a:latin typeface="Arial" charset="0"/>
                <a:cs typeface="Times New Roman" pitchFamily="18" charset="0"/>
              </a:rPr>
              <a:t>to the Benefits Delivery Network (BDN).</a:t>
            </a:r>
            <a:r>
              <a:rPr lang="en-US" altLang="en-US" sz="2000" dirty="0">
                <a:latin typeface="Arial" charset="0"/>
                <a:cs typeface="Times New Roman" pitchFamily="18" charset="0"/>
              </a:rPr>
              <a:t>  </a:t>
            </a:r>
          </a:p>
          <a:p>
            <a:pPr lvl="1">
              <a:lnSpc>
                <a:spcPct val="90000"/>
              </a:lnSpc>
            </a:pPr>
            <a:r>
              <a:rPr lang="en-US" altLang="en-US" sz="2000" dirty="0">
                <a:latin typeface="Arial" charset="0"/>
                <a:cs typeface="Times New Roman" pitchFamily="18" charset="0"/>
              </a:rPr>
              <a:t>Notify the claimant of the result of the change in his/her service dates. </a:t>
            </a:r>
          </a:p>
        </p:txBody>
      </p:sp>
      <p:sp>
        <p:nvSpPr>
          <p:cNvPr id="4"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5"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Initial Entry and</a:t>
            </a:r>
            <a:br>
              <a:rPr lang="en-US" dirty="0" smtClean="0"/>
            </a:br>
            <a:r>
              <a:rPr lang="en-US" dirty="0" smtClean="0"/>
              <a:t> Skill Level Training</a:t>
            </a:r>
            <a:endParaRPr lang="en-US" dirty="0"/>
          </a:p>
        </p:txBody>
      </p:sp>
      <p:sp>
        <p:nvSpPr>
          <p:cNvPr id="3" name="Content Placeholder 2"/>
          <p:cNvSpPr>
            <a:spLocks noGrp="1"/>
          </p:cNvSpPr>
          <p:nvPr>
            <p:ph idx="1"/>
          </p:nvPr>
        </p:nvSpPr>
        <p:spPr>
          <a:xfrm>
            <a:off x="457200" y="1066800"/>
            <a:ext cx="8229600" cy="5334000"/>
          </a:xfrm>
        </p:spPr>
        <p:txBody>
          <a:bodyPr>
            <a:normAutofit fontScale="70000" lnSpcReduction="20000"/>
          </a:bodyPr>
          <a:lstStyle/>
          <a:p>
            <a:pPr marL="0" indent="0">
              <a:buNone/>
            </a:pPr>
            <a:r>
              <a:rPr lang="en-US" dirty="0" smtClean="0"/>
              <a:t>A VCE should </a:t>
            </a:r>
            <a:r>
              <a:rPr lang="en-US" dirty="0"/>
              <a:t>develop </a:t>
            </a:r>
            <a:r>
              <a:rPr lang="en-US" dirty="0" smtClean="0"/>
              <a:t>to the claimant’s </a:t>
            </a:r>
            <a:r>
              <a:rPr lang="en-US" dirty="0"/>
              <a:t>service </a:t>
            </a:r>
            <a:r>
              <a:rPr lang="en-US" dirty="0" smtClean="0"/>
              <a:t>branch when Initial Entry and Skill Level Training information  </a:t>
            </a:r>
          </a:p>
          <a:p>
            <a:pPr lvl="1"/>
            <a:r>
              <a:rPr lang="en-US" dirty="0" smtClean="0"/>
              <a:t>Can not be found </a:t>
            </a:r>
          </a:p>
          <a:p>
            <a:pPr lvl="1"/>
            <a:r>
              <a:rPr lang="en-US" dirty="0" smtClean="0"/>
              <a:t>Is found but there are discrepancies in the data, or</a:t>
            </a:r>
          </a:p>
          <a:p>
            <a:pPr lvl="1"/>
            <a:r>
              <a:rPr lang="en-US" dirty="0" smtClean="0"/>
              <a:t>If data has changed or disappeared </a:t>
            </a:r>
          </a:p>
          <a:p>
            <a:pPr marL="0" indent="0">
              <a:buNone/>
            </a:pPr>
            <a:endParaRPr lang="en-US" dirty="0" smtClean="0"/>
          </a:p>
          <a:p>
            <a:pPr marL="0" indent="0">
              <a:buNone/>
            </a:pPr>
            <a:r>
              <a:rPr lang="en-US" dirty="0" smtClean="0"/>
              <a:t>VCEs should follow normal RPO development procedures to obtain this information</a:t>
            </a:r>
          </a:p>
          <a:p>
            <a:pPr marL="0" indent="0">
              <a:buNone/>
            </a:pPr>
            <a:endParaRPr lang="en-US" dirty="0"/>
          </a:p>
          <a:p>
            <a:pPr marL="0" indent="0">
              <a:buNone/>
            </a:pPr>
            <a:r>
              <a:rPr lang="en-US" dirty="0" smtClean="0"/>
              <a:t>When developing for </a:t>
            </a:r>
            <a:r>
              <a:rPr lang="en-US" dirty="0"/>
              <a:t>Initial Entry and Skill Level Training</a:t>
            </a:r>
            <a:r>
              <a:rPr lang="en-US" dirty="0" smtClean="0"/>
              <a:t> information, the request should list </a:t>
            </a:r>
            <a:r>
              <a:rPr lang="en-US" u="sng" dirty="0" smtClean="0"/>
              <a:t>exactly</a:t>
            </a:r>
            <a:r>
              <a:rPr lang="en-US" dirty="0" smtClean="0"/>
              <a:t> the information needed. </a:t>
            </a:r>
          </a:p>
          <a:p>
            <a:pPr marL="0" indent="0">
              <a:buNone/>
            </a:pPr>
            <a:endParaRPr lang="en-US" b="1" dirty="0"/>
          </a:p>
          <a:p>
            <a:pPr marL="0" indent="0">
              <a:buNone/>
            </a:pPr>
            <a:r>
              <a:rPr lang="en-US" b="1" dirty="0" smtClean="0"/>
              <a:t>For example: </a:t>
            </a:r>
            <a:r>
              <a:rPr lang="en-US" dirty="0" smtClean="0"/>
              <a:t>When requesting </a:t>
            </a:r>
            <a:r>
              <a:rPr lang="en-US" dirty="0"/>
              <a:t>Initial Entry and Skill Level Training</a:t>
            </a:r>
            <a:r>
              <a:rPr lang="en-US" dirty="0" smtClean="0"/>
              <a:t> information for a claimant who was in the Army, the VCE would request the following:</a:t>
            </a:r>
          </a:p>
          <a:p>
            <a:pPr lvl="1"/>
            <a:r>
              <a:rPr lang="en-US" dirty="0" smtClean="0"/>
              <a:t>Service periods that the claimant was in Basic Combat Training</a:t>
            </a:r>
          </a:p>
          <a:p>
            <a:pPr lvl="1"/>
            <a:r>
              <a:rPr lang="en-US" dirty="0" smtClean="0"/>
              <a:t>Advanced Individual Training and,</a:t>
            </a:r>
          </a:p>
          <a:p>
            <a:pPr lvl="1"/>
            <a:r>
              <a:rPr lang="en-US" dirty="0" smtClean="0"/>
              <a:t>One Station Unit Training</a:t>
            </a:r>
            <a:endParaRPr lang="en-US" dirty="0"/>
          </a:p>
          <a:p>
            <a:endParaRPr lang="en-US" dirty="0" smtClean="0"/>
          </a:p>
          <a:p>
            <a:pPr marL="0" indent="0">
              <a:buNone/>
            </a:pPr>
            <a:r>
              <a:rPr lang="en-US" dirty="0" smtClean="0"/>
              <a:t>The “Initial Entry and Initial Skill Level Training” handout supplies what information needs to be requested to identify </a:t>
            </a:r>
            <a:r>
              <a:rPr lang="en-US" dirty="0"/>
              <a:t>Initial Entry and Skill Level Training</a:t>
            </a:r>
            <a:r>
              <a:rPr lang="en-US" dirty="0" smtClean="0"/>
              <a:t> periods.</a:t>
            </a:r>
          </a:p>
          <a:p>
            <a:pPr marL="0" indent="0">
              <a:buNone/>
            </a:pPr>
            <a:endParaRPr lang="en-US"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38946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a:defRPr/>
            </a:pPr>
            <a:r>
              <a:rPr lang="en-US" altLang="en-US" dirty="0" smtClean="0"/>
              <a:t>Capturing VIS </a:t>
            </a:r>
          </a:p>
        </p:txBody>
      </p:sp>
      <p:sp>
        <p:nvSpPr>
          <p:cNvPr id="625667" name="Rectangle 3"/>
          <p:cNvSpPr>
            <a:spLocks noGrp="1" noChangeArrowheads="1"/>
          </p:cNvSpPr>
          <p:nvPr>
            <p:ph type="body" idx="1"/>
          </p:nvPr>
        </p:nvSpPr>
        <p:spPr>
          <a:xfrm>
            <a:off x="457200" y="1219200"/>
            <a:ext cx="8229600" cy="4953000"/>
          </a:xfrm>
        </p:spPr>
        <p:txBody>
          <a:bodyPr>
            <a:normAutofit fontScale="92500" lnSpcReduction="10000"/>
          </a:bodyPr>
          <a:lstStyle/>
          <a:p>
            <a:pPr marL="468504" indent="-468504">
              <a:lnSpc>
                <a:spcPct val="90000"/>
              </a:lnSpc>
              <a:buNone/>
              <a:defRPr/>
            </a:pPr>
            <a:r>
              <a:rPr lang="en-US" altLang="en-US" sz="2600" b="1" dirty="0"/>
              <a:t>Capturing VIS </a:t>
            </a:r>
            <a:r>
              <a:rPr lang="en-US" altLang="en-US" sz="2600" b="1" dirty="0" smtClean="0"/>
              <a:t>Screen</a:t>
            </a:r>
          </a:p>
          <a:p>
            <a:pPr marL="468504" indent="-468504">
              <a:lnSpc>
                <a:spcPct val="90000"/>
              </a:lnSpc>
              <a:buNone/>
              <a:defRPr/>
            </a:pPr>
            <a:r>
              <a:rPr lang="en-US" altLang="en-US" sz="2600" b="1" dirty="0" smtClean="0"/>
              <a:t> </a:t>
            </a:r>
            <a:endParaRPr lang="en-US" altLang="en-US" sz="2600" b="1" dirty="0"/>
          </a:p>
          <a:p>
            <a:pPr marL="468504" indent="-468504">
              <a:lnSpc>
                <a:spcPct val="90000"/>
              </a:lnSpc>
              <a:buNone/>
              <a:defRPr/>
            </a:pPr>
            <a:r>
              <a:rPr lang="en-US" altLang="en-US" sz="2600" b="1" dirty="0"/>
              <a:t>	</a:t>
            </a:r>
            <a:r>
              <a:rPr lang="en-US" altLang="en-US" b="1" u="sng" dirty="0"/>
              <a:t>Purpose:</a:t>
            </a:r>
            <a:r>
              <a:rPr lang="en-US" altLang="en-US" b="1" dirty="0"/>
              <a:t> </a:t>
            </a:r>
            <a:r>
              <a:rPr lang="en-US" altLang="en-US" dirty="0"/>
              <a:t>To prevent errors which may occur due to changes in VIS, VCE’s should capture the </a:t>
            </a:r>
            <a:r>
              <a:rPr lang="en-US" altLang="en-US" b="1" dirty="0"/>
              <a:t>VIS EDU and Military </a:t>
            </a:r>
            <a:r>
              <a:rPr lang="en-US" altLang="en-US" b="1" dirty="0" smtClean="0"/>
              <a:t>History</a:t>
            </a:r>
            <a:r>
              <a:rPr lang="en-US" altLang="en-US" dirty="0" smtClean="0"/>
              <a:t> </a:t>
            </a:r>
            <a:r>
              <a:rPr lang="en-US" altLang="en-US" dirty="0"/>
              <a:t>screen every time </a:t>
            </a:r>
            <a:r>
              <a:rPr lang="en-US" altLang="en-US" b="1" dirty="0"/>
              <a:t>a </a:t>
            </a:r>
            <a:r>
              <a:rPr lang="en-US" altLang="en-US" b="1" dirty="0" smtClean="0"/>
              <a:t>Chapter 33 </a:t>
            </a:r>
            <a:r>
              <a:rPr lang="en-US" altLang="en-US" b="1" dirty="0"/>
              <a:t>claim</a:t>
            </a:r>
            <a:r>
              <a:rPr lang="en-US" altLang="en-US" dirty="0"/>
              <a:t> is processed and has not been partially </a:t>
            </a:r>
            <a:r>
              <a:rPr lang="en-US" altLang="en-US" dirty="0" smtClean="0"/>
              <a:t>automated.</a:t>
            </a:r>
            <a:endParaRPr lang="en-US" altLang="en-US" dirty="0"/>
          </a:p>
          <a:p>
            <a:pPr marL="457993" lvl="1" indent="0">
              <a:lnSpc>
                <a:spcPct val="90000"/>
              </a:lnSpc>
              <a:buNone/>
              <a:defRPr/>
            </a:pPr>
            <a:endParaRPr lang="en-US" altLang="en-US" b="1" u="sng" dirty="0"/>
          </a:p>
          <a:p>
            <a:pPr marL="457993" lvl="1" indent="0">
              <a:lnSpc>
                <a:spcPct val="90000"/>
              </a:lnSpc>
              <a:buNone/>
              <a:defRPr/>
            </a:pPr>
            <a:r>
              <a:rPr lang="en-US" altLang="en-US" b="1" u="sng" dirty="0" smtClean="0"/>
              <a:t>Non-Chapter 33 Processing:</a:t>
            </a:r>
            <a:r>
              <a:rPr lang="en-US" altLang="en-US" b="1" dirty="0" smtClean="0"/>
              <a:t> </a:t>
            </a:r>
            <a:r>
              <a:rPr lang="en-US" altLang="en-US" sz="2500" dirty="0" smtClean="0"/>
              <a:t>While </a:t>
            </a:r>
            <a:r>
              <a:rPr lang="en-US" altLang="en-US" sz="2500" dirty="0"/>
              <a:t>processing </a:t>
            </a:r>
            <a:r>
              <a:rPr lang="en-US" altLang="en-US" sz="2500" dirty="0" smtClean="0"/>
              <a:t>Non-Chapter 33 claims, </a:t>
            </a:r>
            <a:r>
              <a:rPr lang="en-US" altLang="en-US" sz="2500" dirty="0"/>
              <a:t>if information on the VIS is relevant to processing </a:t>
            </a:r>
            <a:r>
              <a:rPr lang="en-US" altLang="en-US" sz="2500" dirty="0" smtClean="0"/>
              <a:t>the </a:t>
            </a:r>
            <a:r>
              <a:rPr lang="en-US" altLang="en-US" sz="2500" dirty="0"/>
              <a:t>claim then the VIS screen should be captured in </a:t>
            </a:r>
            <a:r>
              <a:rPr lang="en-US" altLang="en-US" sz="2500" dirty="0" smtClean="0"/>
              <a:t>The Imaging Management System (TIMS). </a:t>
            </a:r>
          </a:p>
          <a:p>
            <a:pPr marL="890459" lvl="1" indent="-432465">
              <a:lnSpc>
                <a:spcPct val="90000"/>
              </a:lnSpc>
              <a:buNone/>
              <a:defRPr/>
            </a:pPr>
            <a:endParaRPr lang="en-US" altLang="en-US" sz="2500" dirty="0"/>
          </a:p>
          <a:p>
            <a:pPr marL="890459" lvl="1" indent="-432465">
              <a:lnSpc>
                <a:spcPct val="90000"/>
              </a:lnSpc>
              <a:buNone/>
              <a:defRPr/>
            </a:pPr>
            <a:r>
              <a:rPr lang="en-US" altLang="en-US" b="1" dirty="0" smtClean="0"/>
              <a:t>NOTE</a:t>
            </a:r>
            <a:r>
              <a:rPr lang="en-US" altLang="en-US" b="1" dirty="0"/>
              <a:t>: </a:t>
            </a:r>
            <a:r>
              <a:rPr lang="en-US" altLang="en-US" dirty="0"/>
              <a:t>TOE indicates </a:t>
            </a:r>
            <a:r>
              <a:rPr lang="en-US" altLang="en-US" dirty="0" smtClean="0"/>
              <a:t>relinquishment and a Chapter 33 </a:t>
            </a:r>
          </a:p>
          <a:p>
            <a:pPr marL="890459" lvl="1" indent="-432465">
              <a:lnSpc>
                <a:spcPct val="90000"/>
              </a:lnSpc>
              <a:buNone/>
              <a:defRPr/>
            </a:pPr>
            <a:r>
              <a:rPr lang="en-US" altLang="en-US" dirty="0" smtClean="0"/>
              <a:t>election.</a:t>
            </a:r>
            <a:endParaRPr lang="en-US" altLang="en-US" dirty="0">
              <a:cs typeface="Times New Roman" pitchFamily="18" charset="0"/>
            </a:endParaRPr>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Important Related Information </a:t>
            </a:r>
          </a:p>
        </p:txBody>
      </p:sp>
      <p:sp>
        <p:nvSpPr>
          <p:cNvPr id="3" name="Content Placeholder 2"/>
          <p:cNvSpPr>
            <a:spLocks noGrp="1"/>
          </p:cNvSpPr>
          <p:nvPr>
            <p:ph idx="1"/>
          </p:nvPr>
        </p:nvSpPr>
        <p:spPr>
          <a:xfrm>
            <a:off x="457200" y="1143000"/>
            <a:ext cx="8229600" cy="5105400"/>
          </a:xfrm>
        </p:spPr>
        <p:txBody>
          <a:bodyPr>
            <a:normAutofit lnSpcReduction="10000"/>
          </a:bodyPr>
          <a:lstStyle/>
          <a:p>
            <a:pPr lvl="0"/>
            <a:r>
              <a:rPr lang="en-US" sz="2200" dirty="0"/>
              <a:t>All Reserve and National Guard required </a:t>
            </a:r>
            <a:r>
              <a:rPr lang="en-US" sz="2200" dirty="0" smtClean="0"/>
              <a:t>IADT is </a:t>
            </a:r>
            <a:r>
              <a:rPr lang="en-US" sz="2200" dirty="0"/>
              <a:t>ordered under title 10 USC 12301(d</a:t>
            </a:r>
            <a:r>
              <a:rPr lang="en-US" sz="2200" dirty="0" smtClean="0"/>
              <a:t>), and is creditable service</a:t>
            </a:r>
          </a:p>
          <a:p>
            <a:pPr lvl="0"/>
            <a:r>
              <a:rPr lang="en-US" sz="2200" dirty="0" smtClean="0"/>
              <a:t>Some </a:t>
            </a:r>
            <a:r>
              <a:rPr lang="en-US" sz="2200" dirty="0"/>
              <a:t>portions of IADT may not need to be identified, only those courses codified in 38 USC 3301 are to be identified as training under </a:t>
            </a:r>
            <a:r>
              <a:rPr lang="en-US" sz="2200" dirty="0" smtClean="0"/>
              <a:t>Chapter 33</a:t>
            </a:r>
            <a:endParaRPr lang="en-US" sz="2200" dirty="0"/>
          </a:p>
          <a:p>
            <a:pPr lvl="0"/>
            <a:r>
              <a:rPr lang="en-US" sz="2200" dirty="0"/>
              <a:t>Title 10 </a:t>
            </a:r>
            <a:r>
              <a:rPr lang="en-US" sz="2200" dirty="0" smtClean="0"/>
              <a:t>Active Duty for Training (ADT), Active Duty Operational Support (ADOS), </a:t>
            </a:r>
            <a:r>
              <a:rPr lang="en-US" sz="2200" dirty="0"/>
              <a:t>and </a:t>
            </a:r>
            <a:r>
              <a:rPr lang="en-US" sz="2200" dirty="0" smtClean="0"/>
              <a:t>Active Duty for Special Work (ADSW) </a:t>
            </a:r>
            <a:r>
              <a:rPr lang="en-US" sz="2200" dirty="0"/>
              <a:t>is performed under 12301(d) and is creditable </a:t>
            </a:r>
            <a:r>
              <a:rPr lang="en-US" sz="2200" dirty="0" smtClean="0"/>
              <a:t>service, therefore verification with DoD is not necessary </a:t>
            </a:r>
          </a:p>
          <a:p>
            <a:pPr lvl="0"/>
            <a:r>
              <a:rPr lang="en-US" sz="2200" dirty="0" smtClean="0"/>
              <a:t>Title 32 - National Guard Only: </a:t>
            </a:r>
            <a:r>
              <a:rPr lang="en-US" sz="2200" dirty="0"/>
              <a:t>ADT, ADOS and ADSW is not creditable </a:t>
            </a:r>
            <a:r>
              <a:rPr lang="en-US" sz="2200" dirty="0" smtClean="0"/>
              <a:t>service unless it is in support of a National Emergency and supported by federal funds  </a:t>
            </a:r>
          </a:p>
          <a:p>
            <a:pPr lvl="1"/>
            <a:r>
              <a:rPr lang="en-US" sz="2200" dirty="0" smtClean="0"/>
              <a:t>This is a rare occurrence</a:t>
            </a:r>
          </a:p>
          <a:p>
            <a:pPr lvl="1"/>
            <a:r>
              <a:rPr lang="en-US" sz="2200" dirty="0" smtClean="0"/>
              <a:t>Do </a:t>
            </a:r>
            <a:r>
              <a:rPr lang="en-US" sz="2200" dirty="0"/>
              <a:t>not enter non-creditable service into the LTS</a:t>
            </a:r>
          </a:p>
          <a:p>
            <a:pPr lvl="1"/>
            <a:endParaRPr lang="en-US" sz="2200" dirty="0"/>
          </a:p>
          <a:p>
            <a:pPr marL="0" lvl="0" indent="0">
              <a:buNone/>
            </a:pPr>
            <a:endParaRPr lang="en-US" dirty="0"/>
          </a:p>
          <a:p>
            <a:pPr marL="0" indent="0">
              <a:buNone/>
              <a:defRPr/>
            </a:pPr>
            <a:endParaRPr lang="en-US" dirty="0" smtClean="0"/>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2268"/>
            <a:ext cx="2133600" cy="331932"/>
          </a:xfrm>
        </p:spPr>
        <p:txBody>
          <a:bodyPr/>
          <a:lstStyle/>
          <a:p>
            <a:fld id="{3FE40F6C-36E6-4965-9D21-698197C3108F}" type="slidenum">
              <a:rPr lang="en-US" smtClean="0"/>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br>
              <a:rPr lang="en-US" dirty="0" smtClean="0"/>
            </a:br>
            <a:endParaRPr lang="en-US" dirty="0" smtClean="0"/>
          </a:p>
          <a:p>
            <a:pPr marL="857250" lvl="1" indent="-457200">
              <a:buFont typeface="+mj-lt"/>
              <a:buAutoNum type="arabicPeriod"/>
            </a:pPr>
            <a:r>
              <a:rPr lang="en-US" dirty="0" smtClean="0"/>
              <a:t>What types of training are considered “Initial </a:t>
            </a:r>
            <a:r>
              <a:rPr lang="en-US" dirty="0"/>
              <a:t>E</a:t>
            </a:r>
            <a:r>
              <a:rPr lang="en-US" dirty="0" smtClean="0"/>
              <a:t>ntry and Skill Level” Training under Chapter 33?</a:t>
            </a:r>
            <a:endParaRPr lang="en-US" dirty="0"/>
          </a:p>
          <a:p>
            <a:pPr marL="857250" lvl="1" indent="-457200">
              <a:buFont typeface="+mj-lt"/>
              <a:buAutoNum type="arabicPeriod"/>
            </a:pPr>
            <a:endParaRPr lang="en-US" dirty="0"/>
          </a:p>
          <a:p>
            <a:pPr marL="857250" lvl="1" indent="-457200">
              <a:buFont typeface="+mj-lt"/>
              <a:buAutoNum type="arabicPeriod"/>
            </a:pPr>
            <a:r>
              <a:rPr lang="en-US" dirty="0" smtClean="0"/>
              <a:t>When would a VCE not identify or need to develop </a:t>
            </a:r>
            <a:r>
              <a:rPr lang="en-US" dirty="0"/>
              <a:t>for </a:t>
            </a:r>
            <a:r>
              <a:rPr lang="en-US" dirty="0">
                <a:solidFill>
                  <a:prstClr val="black"/>
                </a:solidFill>
              </a:rPr>
              <a:t>“Initial Entry and Skill Level” </a:t>
            </a:r>
            <a:r>
              <a:rPr lang="en-US" dirty="0" smtClean="0">
                <a:solidFill>
                  <a:prstClr val="black"/>
                </a:solidFill>
              </a:rPr>
              <a:t>Training</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7"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720314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References</a:t>
            </a:r>
            <a:endParaRPr lang="en-US" dirty="0"/>
          </a:p>
        </p:txBody>
      </p:sp>
      <p:sp>
        <p:nvSpPr>
          <p:cNvPr id="3" name="Content Placeholder 2"/>
          <p:cNvSpPr>
            <a:spLocks noGrp="1"/>
          </p:cNvSpPr>
          <p:nvPr>
            <p:ph idx="1"/>
          </p:nvPr>
        </p:nvSpPr>
        <p:spPr/>
        <p:txBody>
          <a:bodyPr>
            <a:normAutofit/>
          </a:bodyPr>
          <a:lstStyle/>
          <a:p>
            <a:r>
              <a:rPr lang="en-US" u="sng" dirty="0" smtClean="0">
                <a:hlinkClick r:id="rId2"/>
              </a:rPr>
              <a:t>38 </a:t>
            </a:r>
            <a:r>
              <a:rPr lang="en-US" u="sng" dirty="0">
                <a:hlinkClick r:id="rId2"/>
              </a:rPr>
              <a:t>USC 3301</a:t>
            </a:r>
            <a:r>
              <a:rPr lang="en-US" dirty="0">
                <a:hlinkClick r:id="rId2"/>
              </a:rPr>
              <a:t> </a:t>
            </a:r>
            <a:r>
              <a:rPr lang="en-US" dirty="0"/>
              <a:t>– Definitions</a:t>
            </a:r>
          </a:p>
          <a:p>
            <a:r>
              <a:rPr lang="en-US" u="sng" dirty="0">
                <a:hlinkClick r:id="rId3"/>
              </a:rPr>
              <a:t>RPO Letter 22-09-59</a:t>
            </a:r>
            <a:r>
              <a:rPr lang="en-US" dirty="0">
                <a:hlinkClick r:id="rId3"/>
              </a:rPr>
              <a:t> </a:t>
            </a:r>
            <a:r>
              <a:rPr lang="en-US" dirty="0"/>
              <a:t> - Officer Training</a:t>
            </a:r>
          </a:p>
          <a:p>
            <a:r>
              <a:rPr lang="en-US" u="sng" dirty="0">
                <a:hlinkClick r:id="rId4"/>
              </a:rPr>
              <a:t>PA - Changes in Training Dates on the Veterans Information System (VIS) Screen, May 13, 2011</a:t>
            </a:r>
            <a:endParaRPr lang="en-US" dirty="0"/>
          </a:p>
          <a:p>
            <a:r>
              <a:rPr lang="en-US" dirty="0"/>
              <a:t>Revised Training Reminder:  Processing Deductible Service Under the Post-9/11 GI Bill (Chapter 33) in the Long Term Solution (LTS) </a:t>
            </a:r>
            <a:r>
              <a:rPr lang="en-US" u="sng" dirty="0">
                <a:hlinkClick r:id="rId5"/>
              </a:rPr>
              <a:t>dated April 25, 2013</a:t>
            </a:r>
            <a:endParaRPr lang="en-US" dirty="0"/>
          </a:p>
          <a:p>
            <a:r>
              <a:rPr lang="en-US" u="sng" dirty="0">
                <a:hlinkClick r:id="rId6"/>
              </a:rPr>
              <a:t>Policy Advisory--Training Questions and Scenarios, June 5, 2009</a:t>
            </a:r>
            <a:endParaRPr lang="en-US" dirty="0"/>
          </a:p>
          <a:p>
            <a:endParaRPr lang="en-US" altLang="en-US" dirty="0">
              <a:latin typeface="Arial" charset="0"/>
              <a:cs typeface="Arial" charset="0"/>
            </a:endParaRP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7"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172577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1000" y="1092200"/>
            <a:ext cx="8610600" cy="5232400"/>
          </a:xfrm>
        </p:spPr>
        <p:txBody>
          <a:bodyPr>
            <a:noAutofit/>
          </a:bodyPr>
          <a:lstStyle/>
          <a:p>
            <a:pPr marL="0" indent="0">
              <a:spcBef>
                <a:spcPts val="1200"/>
              </a:spcBef>
              <a:spcAft>
                <a:spcPts val="1200"/>
              </a:spcAft>
              <a:buNone/>
            </a:pPr>
            <a:r>
              <a:rPr lang="en-US" dirty="0"/>
              <a:t>You have completed </a:t>
            </a:r>
            <a:r>
              <a:rPr lang="en-US" dirty="0" smtClean="0"/>
              <a:t>the Post-9/11 </a:t>
            </a:r>
            <a:r>
              <a:rPr lang="en-US" dirty="0"/>
              <a:t>Initial Entry and Skill </a:t>
            </a:r>
            <a:r>
              <a:rPr lang="en-US" dirty="0" smtClean="0"/>
              <a:t>Level </a:t>
            </a:r>
            <a:r>
              <a:rPr lang="en-US" dirty="0"/>
              <a:t>Training </a:t>
            </a:r>
            <a:r>
              <a:rPr lang="en-US" dirty="0" smtClean="0"/>
              <a:t>lesson. </a:t>
            </a:r>
            <a:r>
              <a:rPr lang="en-US" dirty="0"/>
              <a:t>You should be able to: </a:t>
            </a:r>
            <a:endParaRPr lang="en-US" dirty="0" smtClean="0"/>
          </a:p>
          <a:p>
            <a:pPr marL="400050" lvl="1" indent="0">
              <a:buNone/>
            </a:pPr>
            <a:r>
              <a:rPr lang="en-US" sz="2000" dirty="0"/>
              <a:t>Using available references, identify what is defined as ‘Initial Entry and Skill Level’ Training under the Post-9/11 GI </a:t>
            </a:r>
            <a:r>
              <a:rPr lang="en-US" sz="2000" dirty="0" smtClean="0"/>
              <a:t>Bill</a:t>
            </a:r>
          </a:p>
          <a:p>
            <a:pPr marL="400050" lvl="1" indent="0">
              <a:buNone/>
            </a:pPr>
            <a:endParaRPr lang="en-US" sz="2000" dirty="0"/>
          </a:p>
          <a:p>
            <a:pPr marL="400050" lvl="1" indent="0">
              <a:buNone/>
            </a:pPr>
            <a:r>
              <a:rPr lang="en-US" sz="2000" dirty="0"/>
              <a:t>Using the available resources, differentiate training service periods that are considered ‘Initial Entry and Skill Level’ Training and </a:t>
            </a:r>
            <a:r>
              <a:rPr lang="en-US" sz="2000" i="1" dirty="0"/>
              <a:t>other training</a:t>
            </a:r>
            <a:r>
              <a:rPr lang="en-US" sz="2000" dirty="0"/>
              <a:t> that is not to be identified as training under the Post-9/11 GI </a:t>
            </a:r>
            <a:r>
              <a:rPr lang="en-US" sz="2000" dirty="0" smtClean="0"/>
              <a:t>Bill</a:t>
            </a:r>
          </a:p>
          <a:p>
            <a:pPr marL="400050" lvl="1" indent="0">
              <a:buNone/>
            </a:pPr>
            <a:endParaRPr lang="en-US" sz="2000" dirty="0"/>
          </a:p>
          <a:p>
            <a:pPr marL="457200" lvl="1" indent="0">
              <a:buNone/>
            </a:pPr>
            <a:r>
              <a:rPr lang="en-US" sz="2000" dirty="0"/>
              <a:t>Using available resources, identify when additional development is necessary to obtain ‘Initial Entry and Skill Level’ Training </a:t>
            </a:r>
            <a:r>
              <a:rPr lang="en-US" sz="2000" dirty="0" smtClean="0"/>
              <a:t>periods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Talent Management System (TMS) </a:t>
            </a:r>
            <a:br>
              <a:rPr lang="en-US" dirty="0" smtClean="0"/>
            </a:br>
            <a:r>
              <a:rPr lang="en-US" dirty="0" smtClean="0"/>
              <a:t>Assessment </a:t>
            </a:r>
            <a:r>
              <a:rPr lang="en-US" dirty="0"/>
              <a:t>and Survey</a:t>
            </a:r>
          </a:p>
        </p:txBody>
      </p:sp>
      <p:sp>
        <p:nvSpPr>
          <p:cNvPr id="3" name="Content Placeholder 2"/>
          <p:cNvSpPr>
            <a:spLocks noGrp="1"/>
          </p:cNvSpPr>
          <p:nvPr>
            <p:ph idx="1"/>
          </p:nvPr>
        </p:nvSpPr>
        <p:spPr/>
        <p:txBody>
          <a:bodyPr/>
          <a:lstStyle/>
          <a:p>
            <a:r>
              <a:rPr lang="en-US" sz="2600" dirty="0"/>
              <a:t>The assessment and survey have been assigned to you in </a:t>
            </a:r>
            <a:r>
              <a:rPr lang="en-US" sz="2600" dirty="0" smtClean="0"/>
              <a:t>TMS</a:t>
            </a:r>
            <a:endParaRPr lang="en-US" sz="2600" dirty="0"/>
          </a:p>
          <a:p>
            <a:r>
              <a:rPr lang="en-US" sz="2600" dirty="0"/>
              <a:t>The assessment is comprised of </a:t>
            </a:r>
            <a:r>
              <a:rPr lang="en-US" sz="2600" dirty="0" smtClean="0"/>
              <a:t>multiple choice questions</a:t>
            </a:r>
            <a:endParaRPr lang="en-US" sz="2600" dirty="0"/>
          </a:p>
          <a:p>
            <a:r>
              <a:rPr lang="en-US" sz="2600" dirty="0"/>
              <a:t>The questions are based on the information you learned </a:t>
            </a:r>
            <a:r>
              <a:rPr lang="en-US" sz="2600" dirty="0" smtClean="0"/>
              <a:t>today</a:t>
            </a:r>
            <a:endParaRPr lang="en-US" sz="2600" dirty="0"/>
          </a:p>
          <a:p>
            <a:r>
              <a:rPr lang="en-US" sz="2600" dirty="0" smtClean="0"/>
              <a:t>The assessment should take approximately 30 minutes</a:t>
            </a:r>
          </a:p>
          <a:p>
            <a:r>
              <a:rPr lang="en-US" sz="2600" dirty="0" smtClean="0"/>
              <a:t>Be </a:t>
            </a:r>
            <a:r>
              <a:rPr lang="en-US" sz="2600" dirty="0"/>
              <a:t>sure to complete both the assessment and the survey in TMS to receive credit for this </a:t>
            </a:r>
            <a:r>
              <a:rPr lang="en-US" sz="2600" dirty="0" smtClean="0"/>
              <a:t>training</a:t>
            </a:r>
            <a:endParaRPr lang="en-US" sz="2600"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Icebreaker Activity</a:t>
            </a:r>
          </a:p>
        </p:txBody>
      </p:sp>
      <p:sp>
        <p:nvSpPr>
          <p:cNvPr id="3" name="Content Placeholder 2"/>
          <p:cNvSpPr>
            <a:spLocks noGrp="1"/>
          </p:cNvSpPr>
          <p:nvPr>
            <p:ph idx="1"/>
          </p:nvPr>
        </p:nvSpPr>
        <p:spPr>
          <a:xfrm>
            <a:off x="457200" y="1447800"/>
            <a:ext cx="8229600" cy="4525963"/>
          </a:xfrm>
        </p:spPr>
        <p:txBody>
          <a:bodyPr/>
          <a:lstStyle/>
          <a:p>
            <a:pPr marL="0" lvl="1" indent="0">
              <a:buNone/>
            </a:pPr>
            <a:endParaRPr lang="en-US" dirty="0" smtClean="0">
              <a:latin typeface="Arial" panose="020B0604020202020204" pitchFamily="34" charset="0"/>
            </a:endParaRPr>
          </a:p>
          <a:p>
            <a:pPr marL="457200" lvl="1" indent="-457200">
              <a:buAutoNum type="arabicPeriod"/>
            </a:pPr>
            <a:r>
              <a:rPr lang="en-US" dirty="0" smtClean="0">
                <a:latin typeface="Arial" panose="020B0604020202020204" pitchFamily="34" charset="0"/>
              </a:rPr>
              <a:t>What does the term “IADT” mean?</a:t>
            </a:r>
          </a:p>
          <a:p>
            <a:pPr marL="457200" lvl="1" indent="-457200">
              <a:buAutoNum type="arabicPeriod"/>
            </a:pPr>
            <a:r>
              <a:rPr lang="en-US" dirty="0" smtClean="0"/>
              <a:t>What does the term “Initial Entry and Skill Level” Training mean?</a:t>
            </a:r>
            <a:endParaRPr lang="en-US" dirty="0" smtClean="0">
              <a:latin typeface="Arial" panose="020B0604020202020204" pitchFamily="34" charset="0"/>
            </a:endParaRPr>
          </a:p>
          <a:p>
            <a:pPr marL="0" lvl="1" indent="0" algn="ctr">
              <a:buNone/>
            </a:pPr>
            <a:endParaRPr lang="en-US" dirty="0" smtClean="0">
              <a:latin typeface="Arial" panose="020B0604020202020204" pitchFamily="34" charset="0"/>
            </a:endParaRPr>
          </a:p>
          <a:p>
            <a:pPr marL="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6" name="Title 1"/>
          <p:cNvSpPr txBox="1">
            <a:spLocks/>
          </p:cNvSpPr>
          <p:nvPr/>
        </p:nvSpPr>
        <p:spPr>
          <a:xfrm>
            <a:off x="19493" y="995172"/>
            <a:ext cx="9144000" cy="6065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800" b="1" kern="1200" cap="none" spc="0">
                <a:ln w="3175" cmpd="sng">
                  <a:solidFill>
                    <a:schemeClr val="bg1">
                      <a:lumMod val="50000"/>
                    </a:schemeClr>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Arial" panose="020B0604020202020204" pitchFamily="34" charset="0"/>
              </a:defRPr>
            </a:lvl1pPr>
          </a:lstStyle>
          <a:p>
            <a:pPr algn="ctr"/>
            <a:r>
              <a:rPr lang="en-US" sz="2400" dirty="0" smtClean="0">
                <a:ln w="3175" cmpd="sng">
                  <a:noFill/>
                  <a:prstDash val="solid"/>
                </a:ln>
                <a:solidFill>
                  <a:schemeClr val="tx1"/>
                </a:solidFill>
                <a:effectLst/>
              </a:rPr>
              <a:t>Answer this question:</a:t>
            </a:r>
            <a:endParaRPr lang="en-US" sz="2400" dirty="0">
              <a:ln w="3175" cmpd="sng">
                <a:noFill/>
                <a:prstDash val="solid"/>
              </a:ln>
              <a:solidFill>
                <a:schemeClr val="tx1"/>
              </a:solidFill>
              <a:effectLst/>
            </a:endParaRPr>
          </a:p>
        </p:txBody>
      </p:sp>
      <p:sp>
        <p:nvSpPr>
          <p:cNvPr id="7"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190385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457200" y="990600"/>
            <a:ext cx="8382000" cy="5638800"/>
          </a:xfrm>
        </p:spPr>
        <p:txBody>
          <a:bodyPr>
            <a:normAutofit/>
          </a:bodyPr>
          <a:lstStyle/>
          <a:p>
            <a:pPr marL="0" indent="0">
              <a:lnSpc>
                <a:spcPct val="120000"/>
              </a:lnSpc>
              <a:spcBef>
                <a:spcPts val="600"/>
              </a:spcBef>
              <a:buNone/>
            </a:pPr>
            <a:r>
              <a:rPr lang="en-US" dirty="0">
                <a:ea typeface="Verdana" panose="020B0604030504040204" pitchFamily="34" charset="0"/>
              </a:rPr>
              <a:t>At the </a:t>
            </a:r>
            <a:r>
              <a:rPr lang="en-US" dirty="0" smtClean="0">
                <a:ea typeface="Verdana" panose="020B0604030504040204" pitchFamily="34" charset="0"/>
              </a:rPr>
              <a:t>conclusion </a:t>
            </a:r>
            <a:r>
              <a:rPr lang="en-US" dirty="0">
                <a:ea typeface="Verdana" panose="020B0604030504040204" pitchFamily="34" charset="0"/>
              </a:rPr>
              <a:t>of this lesson, </a:t>
            </a:r>
            <a:r>
              <a:rPr lang="en-US" dirty="0" smtClean="0">
                <a:ea typeface="Verdana" panose="020B0604030504040204" pitchFamily="34" charset="0"/>
              </a:rPr>
              <a:t>trainees </a:t>
            </a:r>
            <a:r>
              <a:rPr lang="en-US" dirty="0">
                <a:ea typeface="Verdana" panose="020B0604030504040204" pitchFamily="34" charset="0"/>
              </a:rPr>
              <a:t>will be able to</a:t>
            </a:r>
            <a:r>
              <a:rPr lang="en-US" dirty="0" smtClean="0">
                <a:ea typeface="Verdana" panose="020B0604030504040204" pitchFamily="34" charset="0"/>
              </a:rPr>
              <a:t>:</a:t>
            </a:r>
            <a:endParaRPr lang="en-US" sz="2000" dirty="0" smtClean="0">
              <a:ea typeface="Verdana" panose="020B0604030504040204" pitchFamily="34" charset="0"/>
            </a:endParaRPr>
          </a:p>
          <a:p>
            <a:pPr lvl="1" indent="-342900">
              <a:buFont typeface="Arial" panose="020B0604020202020204" pitchFamily="34" charset="0"/>
              <a:buChar char="•"/>
            </a:pPr>
            <a:r>
              <a:rPr lang="en-US" dirty="0" smtClean="0"/>
              <a:t>Identify what is defined as ‘Initial Entry and Skill Level’ Training under the Post-9/11 GI Bill (Chapter 33)</a:t>
            </a:r>
          </a:p>
          <a:p>
            <a:pPr lvl="1" indent="-342900">
              <a:buFont typeface="Arial" panose="020B0604020202020204" pitchFamily="34" charset="0"/>
              <a:buChar char="•"/>
            </a:pPr>
            <a:r>
              <a:rPr lang="en-US" dirty="0" smtClean="0">
                <a:solidFill>
                  <a:prstClr val="black"/>
                </a:solidFill>
              </a:rPr>
              <a:t>D</a:t>
            </a:r>
            <a:r>
              <a:rPr lang="en-US" dirty="0" smtClean="0"/>
              <a:t>ifferentiate training service periods that are considered “Initial </a:t>
            </a:r>
            <a:r>
              <a:rPr lang="en-US" dirty="0"/>
              <a:t>Entry and Skill </a:t>
            </a:r>
            <a:r>
              <a:rPr lang="en-US" dirty="0" smtClean="0"/>
              <a:t>Level” Training and other training that is not to be identified as training under the Post-9/11 </a:t>
            </a:r>
            <a:r>
              <a:rPr lang="en-US" dirty="0"/>
              <a:t>GI </a:t>
            </a:r>
            <a:r>
              <a:rPr lang="en-US" dirty="0" smtClean="0"/>
              <a:t>Bill</a:t>
            </a:r>
          </a:p>
          <a:p>
            <a:pPr lvl="1" indent="-342900">
              <a:buFont typeface="Arial" panose="020B0604020202020204" pitchFamily="34" charset="0"/>
              <a:buChar char="•"/>
            </a:pPr>
            <a:r>
              <a:rPr lang="en-US" dirty="0" smtClean="0"/>
              <a:t>Identify when additional development is necessary to </a:t>
            </a:r>
            <a:r>
              <a:rPr lang="en-US" dirty="0"/>
              <a:t>obtain </a:t>
            </a:r>
            <a:r>
              <a:rPr lang="en-US" dirty="0" smtClean="0"/>
              <a:t>‘Initial </a:t>
            </a:r>
            <a:r>
              <a:rPr lang="en-US" dirty="0"/>
              <a:t>Entry and Skill </a:t>
            </a:r>
            <a:r>
              <a:rPr lang="en-US" dirty="0" smtClean="0"/>
              <a:t>Level’ Training periods and review how to develop for that information</a:t>
            </a:r>
            <a:endParaRPr lang="en-US" dirty="0">
              <a:ea typeface="Verdana" panose="020B0604030504040204" pitchFamily="34" charset="0"/>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altLang="en-US" dirty="0" smtClean="0"/>
              <a:t>Initial Entry or Skill Training</a:t>
            </a:r>
          </a:p>
        </p:txBody>
      </p:sp>
      <p:sp>
        <p:nvSpPr>
          <p:cNvPr id="4100" name="Rectangle 3"/>
          <p:cNvSpPr>
            <a:spLocks noGrp="1" noChangeArrowheads="1"/>
          </p:cNvSpPr>
          <p:nvPr>
            <p:ph type="body" idx="1"/>
          </p:nvPr>
        </p:nvSpPr>
        <p:spPr>
          <a:xfrm>
            <a:off x="457200" y="1295400"/>
            <a:ext cx="8229600" cy="5181600"/>
          </a:xfrm>
        </p:spPr>
        <p:txBody>
          <a:bodyPr>
            <a:normAutofit lnSpcReduction="10000"/>
          </a:bodyPr>
          <a:lstStyle/>
          <a:p>
            <a:pPr marL="0" indent="0">
              <a:buNone/>
            </a:pPr>
            <a:r>
              <a:rPr lang="en-US" altLang="en-US" dirty="0"/>
              <a:t>The term </a:t>
            </a:r>
            <a:r>
              <a:rPr lang="en-US" altLang="en-US" dirty="0" smtClean="0"/>
              <a:t>“Entry </a:t>
            </a:r>
            <a:r>
              <a:rPr lang="en-US" altLang="en-US" dirty="0"/>
              <a:t>L</a:t>
            </a:r>
            <a:r>
              <a:rPr lang="en-US" altLang="en-US" dirty="0" smtClean="0"/>
              <a:t>evel </a:t>
            </a:r>
            <a:r>
              <a:rPr lang="en-US" altLang="en-US" dirty="0"/>
              <a:t>and </a:t>
            </a:r>
            <a:r>
              <a:rPr lang="en-US" altLang="en-US" dirty="0" smtClean="0"/>
              <a:t>Skill Training” means </a:t>
            </a:r>
            <a:r>
              <a:rPr lang="en-US" altLang="en-US" dirty="0"/>
              <a:t>the following </a:t>
            </a:r>
            <a:r>
              <a:rPr lang="en-US" altLang="en-US" dirty="0" smtClean="0"/>
              <a:t>:</a:t>
            </a:r>
          </a:p>
          <a:p>
            <a:pPr marL="0" indent="0">
              <a:buNone/>
            </a:pPr>
            <a:endParaRPr lang="en-US" altLang="en-US" sz="500" dirty="0" smtClean="0"/>
          </a:p>
          <a:p>
            <a:r>
              <a:rPr lang="en-US" u="sng" dirty="0" smtClean="0"/>
              <a:t>Army:</a:t>
            </a:r>
            <a:r>
              <a:rPr lang="en-US" dirty="0" smtClean="0"/>
              <a:t>  </a:t>
            </a:r>
            <a:r>
              <a:rPr lang="en-US" dirty="0"/>
              <a:t>Basic Combat Training and Advanced Individual Training or One Station Unit </a:t>
            </a:r>
            <a:r>
              <a:rPr lang="en-US" dirty="0" smtClean="0"/>
              <a:t>Training</a:t>
            </a:r>
          </a:p>
          <a:p>
            <a:endParaRPr lang="en-US" sz="500" dirty="0"/>
          </a:p>
          <a:p>
            <a:r>
              <a:rPr lang="en-US" u="sng" dirty="0" smtClean="0"/>
              <a:t>Navy:</a:t>
            </a:r>
            <a:r>
              <a:rPr lang="en-US" dirty="0" smtClean="0"/>
              <a:t> </a:t>
            </a:r>
            <a:r>
              <a:rPr lang="en-US" dirty="0"/>
              <a:t>Recruit Training (or Boot Camp) and Skill Training (or so-called "A" School</a:t>
            </a:r>
            <a:r>
              <a:rPr lang="en-US" dirty="0" smtClean="0"/>
              <a:t>)</a:t>
            </a:r>
          </a:p>
          <a:p>
            <a:endParaRPr lang="en-US" sz="500" dirty="0"/>
          </a:p>
          <a:p>
            <a:r>
              <a:rPr lang="en-US" u="sng" dirty="0" smtClean="0"/>
              <a:t>Air Force:</a:t>
            </a:r>
            <a:r>
              <a:rPr lang="en-US" dirty="0" smtClean="0"/>
              <a:t>  </a:t>
            </a:r>
            <a:r>
              <a:rPr lang="en-US" dirty="0"/>
              <a:t>Basic Military Training and Technical </a:t>
            </a:r>
            <a:r>
              <a:rPr lang="en-US" dirty="0" smtClean="0"/>
              <a:t>Training</a:t>
            </a:r>
          </a:p>
          <a:p>
            <a:endParaRPr lang="en-US" sz="500" dirty="0"/>
          </a:p>
          <a:p>
            <a:r>
              <a:rPr lang="en-US" u="sng" dirty="0" smtClean="0"/>
              <a:t>Marine Corps:</a:t>
            </a:r>
            <a:r>
              <a:rPr lang="en-US" dirty="0" smtClean="0"/>
              <a:t>  Recruit </a:t>
            </a:r>
            <a:r>
              <a:rPr lang="en-US" dirty="0"/>
              <a:t>Training and Marine Corps Training (or School of Infantry Training</a:t>
            </a:r>
            <a:r>
              <a:rPr lang="en-US" dirty="0" smtClean="0"/>
              <a:t>) </a:t>
            </a:r>
          </a:p>
          <a:p>
            <a:endParaRPr lang="en-US" sz="500" u="sng" dirty="0"/>
          </a:p>
          <a:p>
            <a:r>
              <a:rPr lang="en-US" u="sng" dirty="0" smtClean="0"/>
              <a:t>Coast Guard</a:t>
            </a:r>
            <a:r>
              <a:rPr lang="en-US" u="sng" dirty="0"/>
              <a:t>:</a:t>
            </a:r>
            <a:r>
              <a:rPr lang="en-US" dirty="0" smtClean="0"/>
              <a:t> </a:t>
            </a:r>
            <a:r>
              <a:rPr lang="en-US" dirty="0"/>
              <a:t>Basic Training and Skill Training (or so-called "A" School</a:t>
            </a:r>
            <a:r>
              <a:rPr lang="en-US" dirty="0" smtClean="0"/>
              <a:t>) </a:t>
            </a:r>
          </a:p>
          <a:p>
            <a:pPr marL="0" indent="0">
              <a:buNone/>
            </a:pPr>
            <a:endParaRPr lang="en-US" altLang="en-US" sz="2000" i="1" dirty="0" smtClean="0">
              <a:hlinkClick r:id="rId2"/>
            </a:endParaRPr>
          </a:p>
          <a:p>
            <a:pPr marL="0" indent="0">
              <a:buNone/>
            </a:pPr>
            <a:r>
              <a:rPr lang="en-US" altLang="en-US" sz="2000" i="1" dirty="0" smtClean="0">
                <a:hlinkClick r:id="rId2"/>
              </a:rPr>
              <a:t>Reference: 38 USC 3301(2)</a:t>
            </a:r>
            <a:endParaRPr lang="en-US" altLang="en-US" sz="2000" i="1" dirty="0"/>
          </a:p>
        </p:txBody>
      </p:sp>
      <p:sp>
        <p:nvSpPr>
          <p:cNvPr id="5"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
        <p:nvSpPr>
          <p:cNvPr id="6" name="Slide Number Placeholder 3"/>
          <p:cNvSpPr>
            <a:spLocks noGrp="1"/>
          </p:cNvSpPr>
          <p:nvPr>
            <p:ph type="sldNum" sz="quarter" idx="12"/>
          </p:nvPr>
        </p:nvSpPr>
        <p:spPr>
          <a:xfrm>
            <a:off x="6934200" y="6606936"/>
            <a:ext cx="2133600" cy="441802"/>
          </a:xfrm>
        </p:spPr>
        <p:txBody>
          <a:bodyPr/>
          <a:lstStyle/>
          <a:p>
            <a:r>
              <a:rPr lang="en-US" dirty="0" smtClean="0"/>
              <a:t>5</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a:t>
            </a:r>
            <a:br>
              <a:rPr lang="en-US" dirty="0" smtClean="0"/>
            </a:br>
            <a:r>
              <a:rPr lang="en-US" dirty="0" smtClean="0"/>
              <a:t>Initial Entry or Skill Level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a:t>Army:</a:t>
            </a:r>
            <a:r>
              <a:rPr lang="en-US" dirty="0"/>
              <a:t> Enlisted Soldiers attend Basic Training (BCT):</a:t>
            </a:r>
          </a:p>
          <a:p>
            <a:r>
              <a:rPr lang="en-US" dirty="0"/>
              <a:t>Either combined with </a:t>
            </a:r>
            <a:r>
              <a:rPr lang="en-US" dirty="0" smtClean="0"/>
              <a:t>Advanced </a:t>
            </a:r>
            <a:r>
              <a:rPr lang="en-US" dirty="0"/>
              <a:t>Individual Training (AIT) also known as </a:t>
            </a:r>
            <a:r>
              <a:rPr lang="en-US" dirty="0" smtClean="0"/>
              <a:t>One </a:t>
            </a:r>
            <a:r>
              <a:rPr lang="en-US" dirty="0"/>
              <a:t>Station Unit Training (OSUT) or AIT occurs at another location to earn </a:t>
            </a:r>
            <a:r>
              <a:rPr lang="en-US" dirty="0" smtClean="0"/>
              <a:t>a military </a:t>
            </a:r>
            <a:r>
              <a:rPr lang="en-US" dirty="0"/>
              <a:t>occupational skill (MOS)</a:t>
            </a:r>
          </a:p>
          <a:p>
            <a:r>
              <a:rPr lang="en-US" dirty="0"/>
              <a:t>Additional skill identifier or other training </a:t>
            </a:r>
            <a:r>
              <a:rPr lang="en-US" u="sng" dirty="0"/>
              <a:t>should not be identified as training</a:t>
            </a:r>
            <a:r>
              <a:rPr lang="en-US" dirty="0" smtClean="0"/>
              <a:t>. (i.e., Airborne School, Defense Language Institute, Ranger or Special Forces Training…). This </a:t>
            </a:r>
            <a:r>
              <a:rPr lang="en-US" dirty="0"/>
              <a:t>time is fully creditable under </a:t>
            </a:r>
            <a:r>
              <a:rPr lang="en-US" dirty="0" smtClean="0"/>
              <a:t>Chapter </a:t>
            </a:r>
            <a:r>
              <a:rPr lang="en-US" dirty="0"/>
              <a:t>33 unless performed by a member of the National Guard and may or may not be creditable service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248778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Navy</a:t>
            </a:r>
            <a:br>
              <a:rPr lang="en-US" dirty="0" smtClean="0"/>
            </a:br>
            <a:r>
              <a:rPr lang="en-US" dirty="0" smtClean="0"/>
              <a:t>Initial Entry or Skill Level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Navy</a:t>
            </a:r>
            <a:r>
              <a:rPr lang="en-US" b="1" dirty="0"/>
              <a:t>:</a:t>
            </a:r>
            <a:r>
              <a:rPr lang="en-US" dirty="0"/>
              <a:t> Enlisted Sailors attend </a:t>
            </a:r>
            <a:r>
              <a:rPr lang="en-US" dirty="0" smtClean="0"/>
              <a:t>Recruit </a:t>
            </a:r>
            <a:r>
              <a:rPr lang="en-US" dirty="0"/>
              <a:t>Training or Boot Camp (RTC): </a:t>
            </a:r>
          </a:p>
          <a:p>
            <a:r>
              <a:rPr lang="en-US" dirty="0"/>
              <a:t>Many attend advanced skill training (apprenticeship) or “</a:t>
            </a:r>
            <a:r>
              <a:rPr lang="en-US" dirty="0" smtClean="0"/>
              <a:t>A” School </a:t>
            </a:r>
            <a:r>
              <a:rPr lang="en-US" dirty="0"/>
              <a:t>to earn a “rating” </a:t>
            </a:r>
          </a:p>
          <a:p>
            <a:r>
              <a:rPr lang="en-US" dirty="0"/>
              <a:t>Others go directly into the fleet without additional training serving as an airmen, fireman or seaman</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410442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a:t>
            </a:r>
            <a:br>
              <a:rPr lang="en-US" dirty="0" smtClean="0"/>
            </a:br>
            <a:r>
              <a:rPr lang="en-US" dirty="0" smtClean="0"/>
              <a:t>Initial Entry or Skill Level Training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Marine</a:t>
            </a:r>
            <a:r>
              <a:rPr lang="en-US" dirty="0" smtClean="0"/>
              <a:t>: United States Marine Corps (USMC) </a:t>
            </a:r>
            <a:r>
              <a:rPr lang="en-US" dirty="0"/>
              <a:t>enlistees enter Boot Camp: </a:t>
            </a:r>
          </a:p>
          <a:p>
            <a:pPr lvl="0"/>
            <a:r>
              <a:rPr lang="en-US" dirty="0" smtClean="0"/>
              <a:t>Individual </a:t>
            </a:r>
            <a:r>
              <a:rPr lang="en-US" dirty="0"/>
              <a:t>will</a:t>
            </a:r>
            <a:r>
              <a:rPr lang="en-US" b="1" dirty="0"/>
              <a:t> </a:t>
            </a:r>
            <a:r>
              <a:rPr lang="en-US" dirty="0"/>
              <a:t>attend either </a:t>
            </a:r>
            <a:r>
              <a:rPr lang="en-US" dirty="0" smtClean="0"/>
              <a:t>School </a:t>
            </a:r>
            <a:r>
              <a:rPr lang="en-US" dirty="0"/>
              <a:t>of Infantry (SOI) or </a:t>
            </a:r>
            <a:r>
              <a:rPr lang="en-US" dirty="0" smtClean="0"/>
              <a:t>Marine </a:t>
            </a:r>
            <a:r>
              <a:rPr lang="en-US" dirty="0"/>
              <a:t>Combat Training (MCT)</a:t>
            </a:r>
          </a:p>
          <a:p>
            <a:pPr lvl="0"/>
            <a:r>
              <a:rPr lang="en-US" dirty="0" smtClean="0"/>
              <a:t>Subsequent </a:t>
            </a:r>
            <a:r>
              <a:rPr lang="en-US" dirty="0"/>
              <a:t>on job skill training or MOS </a:t>
            </a:r>
            <a:r>
              <a:rPr lang="en-US" dirty="0" smtClean="0"/>
              <a:t>training </a:t>
            </a:r>
            <a:r>
              <a:rPr lang="en-US" u="sng" dirty="0"/>
              <a:t>should not be identified as training</a:t>
            </a:r>
            <a:r>
              <a:rPr lang="en-US" dirty="0"/>
              <a:t>. This time is fully creditable under </a:t>
            </a:r>
            <a:r>
              <a:rPr lang="en-US" dirty="0" smtClean="0"/>
              <a:t>Chapter 33</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6"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47745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IADT (Example)</a:t>
            </a:r>
            <a:br>
              <a:rPr lang="en-US" dirty="0" smtClean="0"/>
            </a:br>
            <a:r>
              <a:rPr lang="en-US" dirty="0" smtClean="0"/>
              <a:t>Initial Entry or Skill Level Training</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pic>
        <p:nvPicPr>
          <p:cNvPr id="19460" name="Picture 4" descr="DD214 example of USMC IADT where there is a total of 7 months and 7 days of service under block 12c and only 4 months and 5 days of initial entry training during this period from block 12h. This illustrates that the MOS portion of the IADT should not be identified under chapter 33 as initial training. Leaving this Marine with 3 months and 2 days of qualifying service, payable at the 40% benefit level" title="DD214 example of USMC IADT where there is a total of 7 months and 7 days of service under block 12c and only 4 months and 5 days of initial entry training during this period from block 12h. This illustrates that the MOS portion of the IADT should not be identified under chapter 33 as initial training. Leaving this Marine with 3 months and 2 days of qualifying service, payable at the 40% benefit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90008"/>
            <a:ext cx="8305800" cy="511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Isolating block 12c" title="Isolating block 12c"/>
          <p:cNvSpPr/>
          <p:nvPr/>
        </p:nvSpPr>
        <p:spPr>
          <a:xfrm>
            <a:off x="4533900" y="4343400"/>
            <a:ext cx="4152900" cy="1524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Isolating block 12h" title="Isolating block 12h"/>
          <p:cNvSpPr/>
          <p:nvPr/>
        </p:nvSpPr>
        <p:spPr>
          <a:xfrm>
            <a:off x="4541817" y="5257800"/>
            <a:ext cx="4152900" cy="22860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27709" y="6628999"/>
            <a:ext cx="4272643" cy="229001"/>
          </a:xfrm>
        </p:spPr>
        <p:txBody>
          <a:bodyPr/>
          <a:lstStyle/>
          <a:p>
            <a:r>
              <a:rPr lang="en-US" sz="1400" dirty="0">
                <a:solidFill>
                  <a:schemeClr val="bg1"/>
                </a:solidFill>
              </a:rPr>
              <a:t>Initial Entry and Skill Level Training</a:t>
            </a:r>
          </a:p>
        </p:txBody>
      </p:sp>
    </p:spTree>
    <p:extLst>
      <p:ext uri="{BB962C8B-B14F-4D97-AF65-F5344CB8AC3E}">
        <p14:creationId xmlns:p14="http://schemas.microsoft.com/office/powerpoint/2010/main" val="35941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EDUSHARE-305-778</_dlc_DocId>
    <_dlc_DocIdUrl xmlns="ced1f988-d16c-4eb7-9443-312b8723c36c">
      <Url>http://vaww.infoshare.va.gov/sites/educationservice/225/225A/_layouts/DocIdRedir.aspx?ID=EDUSHARE-305-778</Url>
      <Description>EDUSHARE-305-778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2.xml><?xml version="1.0" encoding="utf-8"?>
<ds:datastoreItem xmlns:ds="http://schemas.openxmlformats.org/officeDocument/2006/customXml" ds:itemID="{EE589B4C-95E5-4A69-A5B6-12ACA6FFF17A}">
  <ds:schemaRef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ced1f988-d16c-4eb7-9443-312b8723c36c"/>
  </ds:schemaRefs>
</ds:datastoreItem>
</file>

<file path=customXml/itemProps3.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4.xml><?xml version="1.0" encoding="utf-8"?>
<ds:datastoreItem xmlns:ds="http://schemas.openxmlformats.org/officeDocument/2006/customXml" ds:itemID="{8309E679-3F30-4F45-81AD-CCFF491F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22707</TotalTime>
  <Words>1989</Words>
  <Application>Microsoft Office PowerPoint</Application>
  <PresentationFormat>On-screen Show (4:3)</PresentationFormat>
  <Paragraphs>272</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Initial Entry and Skill Level Training Under the Post-9/11 GI Bill   </vt:lpstr>
      <vt:lpstr>Initial Entry and Skill Level Training  Under the Post-9/11 GI Bill </vt:lpstr>
      <vt:lpstr>Icebreaker Activity</vt:lpstr>
      <vt:lpstr>Lesson Objectives</vt:lpstr>
      <vt:lpstr>Initial Entry or Skill Training</vt:lpstr>
      <vt:lpstr>Army  Initial Entry or Skill Level Training</vt:lpstr>
      <vt:lpstr>Navy Initial Entry or Skill Level Training</vt:lpstr>
      <vt:lpstr>Marine Initial Entry or Skill Level Training</vt:lpstr>
      <vt:lpstr>Marine IADT (Example) Initial Entry or Skill Level Training</vt:lpstr>
      <vt:lpstr>Air Force Initial Entry or Skill Level Training</vt:lpstr>
      <vt:lpstr>Coast Guard Initial Entry or Skill Level Training</vt:lpstr>
      <vt:lpstr>Initial Training for Officers</vt:lpstr>
      <vt:lpstr>Initial Training for Officers2</vt:lpstr>
      <vt:lpstr>Military Ranks and Pay-Grades</vt:lpstr>
      <vt:lpstr>When its needed to Identify  Initial Entry and Initial Skill Level Training</vt:lpstr>
      <vt:lpstr>Tips for Identifying Initial Entry or Skill Level Training</vt:lpstr>
      <vt:lpstr>May 13, 2011 Procedural Advisory </vt:lpstr>
      <vt:lpstr>May 13, 2011 Procedural Advisory2 </vt:lpstr>
      <vt:lpstr>May 13, 2011 Procedural Advisory3 </vt:lpstr>
      <vt:lpstr>May 13, 2011 Procedural Advisory4 </vt:lpstr>
      <vt:lpstr>Developing for Initial Entry and  Skill Level Training</vt:lpstr>
      <vt:lpstr>Capturing VIS </vt:lpstr>
      <vt:lpstr>Important Related Information </vt:lpstr>
      <vt:lpstr>Comprehension Check</vt:lpstr>
      <vt:lpstr>Lesson References</vt:lpstr>
      <vt:lpstr>Summary</vt:lpstr>
      <vt:lpstr>Questions?</vt:lpstr>
      <vt:lpstr>Talent Management System (TMS)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Entry and Skill Level Training PowerPoint Presentation</dc:title>
  <dc:subject>VCE</dc:subject>
  <dc:creator>Department of Veterans Affairs, Veterans Benefits Administration, Education Service, STAFF</dc:creator>
  <cp:keywords>initial entry level,skill training,post-9/11 GI Bill,establishing eligibility,chapter 33,initial active duty training,IADT,military rank</cp:keywords>
  <dc:description>The purpose of this lesson, as part of Education Service Continuing Education, is to provide employees with a clear understanding of those periods of service which are considered ‘initial entry level or skill training’ under the Post-9/11 GI Bill for the purpose of properly establishing eligibility.</dc:description>
  <cp:lastModifiedBy>Kathleen Poole</cp:lastModifiedBy>
  <cp:revision>413</cp:revision>
  <cp:lastPrinted>2016-10-21T13:47:06Z</cp:lastPrinted>
  <dcterms:created xsi:type="dcterms:W3CDTF">2014-09-26T18:35:36Z</dcterms:created>
  <dcterms:modified xsi:type="dcterms:W3CDTF">2016-10-26T15:12:52Z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vt:lpwstr>
  </property>
  <property fmtid="{D5CDD505-2E9C-101B-9397-08002B2CF9AE}" pid="4" name="_dlc_DocIdItemGuid">
    <vt:lpwstr>f357a8c9-98bb-4152-9df2-29c4b66f2ac2</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