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4"/>
    <p:sldMasterId id="2147483682" r:id="rId5"/>
  </p:sldMasterIdLst>
  <p:notesMasterIdLst>
    <p:notesMasterId r:id="rId63"/>
  </p:notesMasterIdLst>
  <p:handoutMasterIdLst>
    <p:handoutMasterId r:id="rId64"/>
  </p:handoutMasterIdLst>
  <p:sldIdLst>
    <p:sldId id="329" r:id="rId6"/>
    <p:sldId id="326" r:id="rId7"/>
    <p:sldId id="311" r:id="rId8"/>
    <p:sldId id="309" r:id="rId9"/>
    <p:sldId id="310" r:id="rId10"/>
    <p:sldId id="336" r:id="rId11"/>
    <p:sldId id="390" r:id="rId12"/>
    <p:sldId id="337" r:id="rId13"/>
    <p:sldId id="389" r:id="rId14"/>
    <p:sldId id="344" r:id="rId15"/>
    <p:sldId id="366" r:id="rId16"/>
    <p:sldId id="308" r:id="rId17"/>
    <p:sldId id="352" r:id="rId18"/>
    <p:sldId id="353" r:id="rId19"/>
    <p:sldId id="356" r:id="rId20"/>
    <p:sldId id="380" r:id="rId21"/>
    <p:sldId id="378" r:id="rId22"/>
    <p:sldId id="394" r:id="rId23"/>
    <p:sldId id="381" r:id="rId24"/>
    <p:sldId id="382" r:id="rId25"/>
    <p:sldId id="362" r:id="rId26"/>
    <p:sldId id="346" r:id="rId27"/>
    <p:sldId id="347" r:id="rId28"/>
    <p:sldId id="348" r:id="rId29"/>
    <p:sldId id="349" r:id="rId30"/>
    <p:sldId id="350" r:id="rId31"/>
    <p:sldId id="351" r:id="rId32"/>
    <p:sldId id="367" r:id="rId33"/>
    <p:sldId id="307" r:id="rId34"/>
    <p:sldId id="391" r:id="rId35"/>
    <p:sldId id="306" r:id="rId36"/>
    <p:sldId id="305" r:id="rId37"/>
    <p:sldId id="338" r:id="rId38"/>
    <p:sldId id="339" r:id="rId39"/>
    <p:sldId id="357" r:id="rId40"/>
    <p:sldId id="372" r:id="rId41"/>
    <p:sldId id="371" r:id="rId42"/>
    <p:sldId id="373" r:id="rId43"/>
    <p:sldId id="369" r:id="rId44"/>
    <p:sldId id="374" r:id="rId45"/>
    <p:sldId id="360" r:id="rId46"/>
    <p:sldId id="304" r:id="rId47"/>
    <p:sldId id="393" r:id="rId48"/>
    <p:sldId id="395" r:id="rId49"/>
    <p:sldId id="358" r:id="rId50"/>
    <p:sldId id="392" r:id="rId51"/>
    <p:sldId id="363" r:id="rId52"/>
    <p:sldId id="299" r:id="rId53"/>
    <p:sldId id="386" r:id="rId54"/>
    <p:sldId id="385" r:id="rId55"/>
    <p:sldId id="384" r:id="rId56"/>
    <p:sldId id="383" r:id="rId57"/>
    <p:sldId id="388" r:id="rId58"/>
    <p:sldId id="387" r:id="rId59"/>
    <p:sldId id="364" r:id="rId60"/>
    <p:sldId id="397" r:id="rId61"/>
    <p:sldId id="396" r:id="rId62"/>
  </p:sldIdLst>
  <p:sldSz cx="9144000" cy="6858000" type="screen4x3"/>
  <p:notesSz cx="69850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0AB9557-02E5-47F6-BBF6-73D897638AEC}">
          <p14:sldIdLst>
            <p14:sldId id="329"/>
            <p14:sldId id="326"/>
            <p14:sldId id="311"/>
            <p14:sldId id="309"/>
            <p14:sldId id="310"/>
            <p14:sldId id="336"/>
            <p14:sldId id="390"/>
            <p14:sldId id="337"/>
            <p14:sldId id="389"/>
            <p14:sldId id="344"/>
            <p14:sldId id="366"/>
            <p14:sldId id="308"/>
            <p14:sldId id="352"/>
            <p14:sldId id="353"/>
            <p14:sldId id="356"/>
            <p14:sldId id="380"/>
            <p14:sldId id="378"/>
            <p14:sldId id="394"/>
            <p14:sldId id="381"/>
            <p14:sldId id="382"/>
            <p14:sldId id="362"/>
            <p14:sldId id="346"/>
            <p14:sldId id="347"/>
            <p14:sldId id="348"/>
            <p14:sldId id="349"/>
            <p14:sldId id="350"/>
            <p14:sldId id="351"/>
            <p14:sldId id="367"/>
            <p14:sldId id="307"/>
            <p14:sldId id="391"/>
            <p14:sldId id="306"/>
            <p14:sldId id="305"/>
            <p14:sldId id="338"/>
            <p14:sldId id="339"/>
            <p14:sldId id="357"/>
            <p14:sldId id="372"/>
            <p14:sldId id="371"/>
            <p14:sldId id="373"/>
            <p14:sldId id="369"/>
            <p14:sldId id="374"/>
            <p14:sldId id="360"/>
            <p14:sldId id="304"/>
            <p14:sldId id="393"/>
            <p14:sldId id="395"/>
            <p14:sldId id="358"/>
            <p14:sldId id="392"/>
            <p14:sldId id="363"/>
            <p14:sldId id="299"/>
            <p14:sldId id="386"/>
            <p14:sldId id="385"/>
            <p14:sldId id="384"/>
            <p14:sldId id="383"/>
            <p14:sldId id="388"/>
            <p14:sldId id="387"/>
            <p14:sldId id="364"/>
            <p14:sldId id="397"/>
            <p14:sldId id="39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0">
          <p15:clr>
            <a:srgbClr val="A4A3A4"/>
          </p15:clr>
        </p15:guide>
        <p15:guide id="2" pos="220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Vos, DeAnna" initials="DD" lastIdx="2" clrIdx="0"/>
  <p:cmAuthor id="1" name="Department of Veterans Affairs" initials="DD" lastIdx="22" clrIdx="1"/>
  <p:cmAuthor id="2" name="Speers, Aimee, VBAVACO" initials="AMS" lastIdx="29" clrIdx="2"/>
  <p:cmAuthor id="3" name="Department of Veterans Affairs" initials="DoVA" lastIdx="36" clrIdx="3"/>
  <p:cmAuthor id="4" name="Riley, Christi (CJ), VBAVACO" initials="CJR" lastIdx="14" clrIdx="4"/>
  <p:cmAuthor id="5" name="Bermúdez, Lelánd, VBAVACO" initials="LNB" lastIdx="2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45C7"/>
    <a:srgbClr val="008080"/>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07" autoAdjust="0"/>
    <p:restoredTop sz="73893" autoAdjust="0"/>
  </p:normalViewPr>
  <p:slideViewPr>
    <p:cSldViewPr>
      <p:cViewPr varScale="1">
        <p:scale>
          <a:sx n="90" d="100"/>
          <a:sy n="90" d="100"/>
        </p:scale>
        <p:origin x="2298"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0392"/>
    </p:cViewPr>
  </p:sorterViewPr>
  <p:notesViewPr>
    <p:cSldViewPr>
      <p:cViewPr>
        <p:scale>
          <a:sx n="100" d="100"/>
          <a:sy n="100" d="100"/>
        </p:scale>
        <p:origin x="-1512" y="360"/>
      </p:cViewPr>
      <p:guideLst>
        <p:guide orient="horz" pos="2920"/>
        <p:guide pos="220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56050" y="0"/>
            <a:ext cx="3027363" cy="463550"/>
          </a:xfrm>
          <a:prstGeom prst="rect">
            <a:avLst/>
          </a:prstGeom>
        </p:spPr>
        <p:txBody>
          <a:bodyPr vert="horz" lIns="91440" tIns="45720" rIns="91440" bIns="45720" rtlCol="0"/>
          <a:lstStyle>
            <a:lvl1pPr algn="r">
              <a:defRPr sz="1200"/>
            </a:lvl1pPr>
          </a:lstStyle>
          <a:p>
            <a:fld id="{DAE1C9A7-E4DB-44F0-9CA4-7D69681E6DC4}" type="datetimeFigureOut">
              <a:rPr lang="en-US" smtClean="0"/>
              <a:t>3/16/2017</a:t>
            </a:fld>
            <a:endParaRPr lang="en-US"/>
          </a:p>
        </p:txBody>
      </p:sp>
      <p:sp>
        <p:nvSpPr>
          <p:cNvPr id="4" name="Footer Placeholder 3"/>
          <p:cNvSpPr>
            <a:spLocks noGrp="1"/>
          </p:cNvSpPr>
          <p:nvPr>
            <p:ph type="ftr" sz="quarter" idx="2"/>
          </p:nvPr>
        </p:nvSpPr>
        <p:spPr>
          <a:xfrm>
            <a:off x="0" y="8805863"/>
            <a:ext cx="3027363"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56050" y="8805863"/>
            <a:ext cx="3027363" cy="463550"/>
          </a:xfrm>
          <a:prstGeom prst="rect">
            <a:avLst/>
          </a:prstGeom>
        </p:spPr>
        <p:txBody>
          <a:bodyPr vert="horz" lIns="91440" tIns="45720" rIns="91440" bIns="45720" rtlCol="0" anchor="b"/>
          <a:lstStyle>
            <a:lvl1pPr algn="r">
              <a:defRPr sz="1200"/>
            </a:lvl1pPr>
          </a:lstStyle>
          <a:p>
            <a:fld id="{31E71DCF-7FD2-42C0-8D32-259EA03C9467}" type="slidenum">
              <a:rPr lang="en-US" smtClean="0"/>
              <a:t>‹#›</a:t>
            </a:fld>
            <a:endParaRPr lang="en-US"/>
          </a:p>
        </p:txBody>
      </p:sp>
    </p:spTree>
    <p:extLst>
      <p:ext uri="{BB962C8B-B14F-4D97-AF65-F5344CB8AC3E}">
        <p14:creationId xmlns:p14="http://schemas.microsoft.com/office/powerpoint/2010/main" val="24043483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26833" cy="46355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56551" y="0"/>
            <a:ext cx="3026833" cy="463550"/>
          </a:xfrm>
          <a:prstGeom prst="rect">
            <a:avLst/>
          </a:prstGeom>
        </p:spPr>
        <p:txBody>
          <a:bodyPr vert="horz" lIns="93177" tIns="46589" rIns="93177" bIns="46589" rtlCol="0"/>
          <a:lstStyle>
            <a:lvl1pPr algn="r">
              <a:defRPr sz="1200"/>
            </a:lvl1pPr>
          </a:lstStyle>
          <a:p>
            <a:fld id="{7F99A123-C60B-411A-8313-CF51A11E76DD}" type="datetimeFigureOut">
              <a:rPr lang="en-US" smtClean="0"/>
              <a:t>3/16/2017</a:t>
            </a:fld>
            <a:endParaRPr lang="en-US" dirty="0"/>
          </a:p>
        </p:txBody>
      </p:sp>
      <p:sp>
        <p:nvSpPr>
          <p:cNvPr id="4" name="Slide Image Placeholder 3"/>
          <p:cNvSpPr>
            <a:spLocks noGrp="1" noRot="1" noChangeAspect="1"/>
          </p:cNvSpPr>
          <p:nvPr>
            <p:ph type="sldImg" idx="2"/>
          </p:nvPr>
        </p:nvSpPr>
        <p:spPr>
          <a:xfrm>
            <a:off x="1174750" y="695325"/>
            <a:ext cx="4635500" cy="3476625"/>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98500" y="4403726"/>
            <a:ext cx="5588000" cy="417195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05842"/>
            <a:ext cx="3026833" cy="46355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1" y="8805842"/>
            <a:ext cx="3026833" cy="463550"/>
          </a:xfrm>
          <a:prstGeom prst="rect">
            <a:avLst/>
          </a:prstGeom>
        </p:spPr>
        <p:txBody>
          <a:bodyPr vert="horz" lIns="93177" tIns="46589" rIns="93177" bIns="46589" rtlCol="0" anchor="b"/>
          <a:lstStyle>
            <a:lvl1pPr algn="r">
              <a:defRPr sz="1200"/>
            </a:lvl1pPr>
          </a:lstStyle>
          <a:p>
            <a:fld id="{A415C2BE-8203-442D-8D38-DCB21CE9048A}" type="slidenum">
              <a:rPr lang="en-US" smtClean="0"/>
              <a:t>‹#›</a:t>
            </a:fld>
            <a:endParaRPr lang="en-US" dirty="0"/>
          </a:p>
        </p:txBody>
      </p:sp>
    </p:spTree>
    <p:extLst>
      <p:ext uri="{BB962C8B-B14F-4D97-AF65-F5344CB8AC3E}">
        <p14:creationId xmlns:p14="http://schemas.microsoft.com/office/powerpoint/2010/main" val="319305661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www.defensetravel.dod.mil/site/bahCalc.cfm"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www.defensetravel.dod.mil/site/ohaCalc.cfm"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My name is Donna Robinson and I will be presenting today’s training.</a:t>
            </a:r>
          </a:p>
          <a:p>
            <a:r>
              <a:rPr lang="en-US" dirty="0" smtClean="0"/>
              <a:t>This is a refresher fiscal</a:t>
            </a:r>
            <a:r>
              <a:rPr lang="en-US" baseline="0" dirty="0" smtClean="0"/>
              <a:t> accuracy training </a:t>
            </a:r>
            <a:r>
              <a:rPr lang="en-US" dirty="0" smtClean="0"/>
              <a:t>that focuses</a:t>
            </a:r>
            <a:r>
              <a:rPr lang="en-US" baseline="0" dirty="0" smtClean="0"/>
              <a:t> specifically on the procedures for correctly processing subsistence allowance (SA) awards.  The topics covered during this training relate to specific fiscal error </a:t>
            </a:r>
            <a:r>
              <a:rPr lang="en-US" dirty="0" smtClean="0"/>
              <a:t>trends</a:t>
            </a:r>
            <a:r>
              <a:rPr lang="en-US" baseline="0" dirty="0" smtClean="0"/>
              <a:t> that were identified during QA site visits. This training should be taken only after participants have completed the basic VR&amp;E Fiscal Accuracy training, TMS# 3890234.</a:t>
            </a:r>
          </a:p>
          <a:p>
            <a:r>
              <a:rPr lang="en-US" baseline="0" dirty="0" smtClean="0"/>
              <a:t> </a:t>
            </a:r>
          </a:p>
          <a:p>
            <a:r>
              <a:rPr lang="en-US" baseline="0" dirty="0" smtClean="0"/>
              <a:t>Please note that we will not be covering anything specifically related to the Subsistence Allowance Module (SAM), as there is a training underway which will be released at a later date. Additionally, we will not be addressing any other fiscal activities that are not specifically addressed or relevant to this training</a:t>
            </a:r>
            <a:r>
              <a:rPr lang="en-US" b="1" baseline="0" dirty="0" smtClean="0"/>
              <a:t>.</a:t>
            </a:r>
            <a:r>
              <a:rPr lang="en-US" baseline="0" dirty="0" smtClean="0"/>
              <a:t> </a:t>
            </a:r>
            <a:endParaRPr lang="en-US" strike="sngStrike" baseline="0" dirty="0" smtClean="0"/>
          </a:p>
          <a:p>
            <a:endParaRPr lang="en-US" baseline="0" dirty="0" smtClean="0"/>
          </a:p>
          <a:p>
            <a:r>
              <a:rPr lang="en-US" baseline="0" dirty="0" smtClean="0"/>
              <a:t>We’ll have a brief question and answer</a:t>
            </a:r>
            <a:r>
              <a:rPr lang="en-US" dirty="0" smtClean="0"/>
              <a:t> period after each topic discussed. We</a:t>
            </a:r>
            <a:r>
              <a:rPr lang="en-US" baseline="0" dirty="0" smtClean="0"/>
              <a:t> will try our best to answer all your relevant questions at each interval.</a:t>
            </a:r>
          </a:p>
          <a:p>
            <a:r>
              <a:rPr lang="en-US" baseline="0" dirty="0" smtClean="0"/>
              <a:t>We understand that processing subsistence allowance can be a complex and oftentimes confusing process given the various circumstances under which SA should be processed. So without further delay, let's get started! </a:t>
            </a:r>
          </a:p>
          <a:p>
            <a:endParaRPr lang="en-US" baseline="0" dirty="0" smtClean="0"/>
          </a:p>
          <a:p>
            <a:r>
              <a:rPr lang="en-US" baseline="0" dirty="0" smtClean="0"/>
              <a:t>First</a:t>
            </a:r>
            <a:r>
              <a:rPr lang="en-US" dirty="0" smtClean="0"/>
              <a:t> we will </a:t>
            </a:r>
            <a:r>
              <a:rPr lang="en-US" baseline="0" dirty="0" smtClean="0"/>
              <a:t>go over our training objectives.  </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A415C2BE-8203-442D-8D38-DCB21CE9048A}"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730322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Speaker: </a:t>
            </a:r>
            <a:r>
              <a:rPr lang="en-US" b="1" dirty="0" smtClean="0"/>
              <a:t>Leland</a:t>
            </a:r>
          </a:p>
          <a:p>
            <a:endParaRPr lang="en-US" b="1" dirty="0"/>
          </a:p>
          <a:p>
            <a:r>
              <a:rPr lang="en-US" dirty="0" smtClean="0">
                <a:cs typeface="Arial" panose="020B0604020202020204" pitchFamily="34" charset="0"/>
              </a:rPr>
              <a:t>Determine the training time for each term separately whether it’s standard or non-standard, before, during, and after the overlap. </a:t>
            </a:r>
          </a:p>
          <a:p>
            <a:endParaRPr lang="en-US" dirty="0" smtClean="0">
              <a:cs typeface="Arial" panose="020B0604020202020204" pitchFamily="34" charset="0"/>
            </a:endParaRPr>
          </a:p>
          <a:p>
            <a:r>
              <a:rPr lang="en-US" dirty="0" smtClean="0">
                <a:cs typeface="Arial" panose="020B0604020202020204" pitchFamily="34" charset="0"/>
              </a:rPr>
              <a:t>In the examples shown:  </a:t>
            </a:r>
          </a:p>
          <a:p>
            <a:pPr lvl="1"/>
            <a:r>
              <a:rPr lang="en-US" dirty="0" smtClean="0">
                <a:cs typeface="Arial" panose="020B0604020202020204" pitchFamily="34" charset="0"/>
              </a:rPr>
              <a:t>Term 1:  01/11/2016-05/09/2016 = 8 semester hours (17 weeks)</a:t>
            </a:r>
          </a:p>
          <a:p>
            <a:pPr lvl="2"/>
            <a:r>
              <a:rPr lang="en-US" dirty="0" smtClean="0">
                <a:cs typeface="Arial" panose="020B0604020202020204" pitchFamily="34" charset="0"/>
              </a:rPr>
              <a:t>Standard term – no equivalency calculation needed (use table)</a:t>
            </a:r>
          </a:p>
          <a:p>
            <a:pPr lvl="1"/>
            <a:r>
              <a:rPr lang="en-US" dirty="0" smtClean="0">
                <a:cs typeface="Arial" panose="020B0604020202020204" pitchFamily="34" charset="0"/>
              </a:rPr>
              <a:t>Term 2:  02/15/2016-03/22/2016  = 3 semester hours (5 weeks)</a:t>
            </a:r>
          </a:p>
          <a:p>
            <a:pPr lvl="1"/>
            <a:r>
              <a:rPr lang="en-US" dirty="0">
                <a:cs typeface="Arial" panose="020B0604020202020204" pitchFamily="34" charset="0"/>
              </a:rPr>
              <a:t>	</a:t>
            </a:r>
            <a:r>
              <a:rPr lang="en-US" dirty="0" smtClean="0">
                <a:cs typeface="Arial" panose="020B0604020202020204" pitchFamily="34" charset="0"/>
              </a:rPr>
              <a:t>Non-standard term - 3 credits x 18 = 54 / 5 weeks = 10.8</a:t>
            </a:r>
          </a:p>
          <a:p>
            <a:pPr lvl="1"/>
            <a:r>
              <a:rPr lang="en-US" dirty="0" smtClean="0">
                <a:cs typeface="Arial" panose="020B0604020202020204" pitchFamily="34" charset="0"/>
              </a:rPr>
              <a:t>Award lines:  </a:t>
            </a:r>
          </a:p>
          <a:p>
            <a:pPr lvl="2"/>
            <a:r>
              <a:rPr lang="en-US" dirty="0" smtClean="0">
                <a:cs typeface="Arial" panose="020B0604020202020204" pitchFamily="34" charset="0"/>
              </a:rPr>
              <a:t>01/11/2016 – 02/14/2016 = ½ Time (8 semester hours)</a:t>
            </a:r>
          </a:p>
          <a:p>
            <a:pPr lvl="2"/>
            <a:r>
              <a:rPr lang="en-US" dirty="0" smtClean="0">
                <a:cs typeface="Arial" panose="020B0604020202020204" pitchFamily="34" charset="0"/>
              </a:rPr>
              <a:t>02/15/2016 – 03/22/2016 = Full Time (8 + 10.8 = 18 equivalent semester hours)</a:t>
            </a:r>
          </a:p>
          <a:p>
            <a:pPr lvl="2"/>
            <a:r>
              <a:rPr lang="en-US" dirty="0" smtClean="0">
                <a:cs typeface="Arial" panose="020B0604020202020204" pitchFamily="34" charset="0"/>
              </a:rPr>
              <a:t>03/23/2016 – 05/09/2016 = </a:t>
            </a:r>
            <a:r>
              <a:rPr lang="en-US" dirty="0" smtClean="0"/>
              <a:t>½</a:t>
            </a:r>
            <a:r>
              <a:rPr lang="en-US" dirty="0" smtClean="0">
                <a:cs typeface="Arial" panose="020B0604020202020204" pitchFamily="34" charset="0"/>
              </a:rPr>
              <a:t> Time (8 semester hours)</a:t>
            </a:r>
          </a:p>
        </p:txBody>
      </p:sp>
      <p:sp>
        <p:nvSpPr>
          <p:cNvPr id="4" name="Slide Number Placeholder 3"/>
          <p:cNvSpPr>
            <a:spLocks noGrp="1"/>
          </p:cNvSpPr>
          <p:nvPr>
            <p:ph type="sldNum" sz="quarter" idx="10"/>
          </p:nvPr>
        </p:nvSpPr>
        <p:spPr/>
        <p:txBody>
          <a:bodyPr/>
          <a:lstStyle/>
          <a:p>
            <a:fld id="{A415C2BE-8203-442D-8D38-DCB21CE9048A}" type="slidenum">
              <a:rPr lang="en-US" smtClean="0"/>
              <a:t>10</a:t>
            </a:fld>
            <a:endParaRPr lang="en-US" dirty="0"/>
          </a:p>
        </p:txBody>
      </p:sp>
    </p:spTree>
    <p:extLst>
      <p:ext uri="{BB962C8B-B14F-4D97-AF65-F5344CB8AC3E}">
        <p14:creationId xmlns:p14="http://schemas.microsoft.com/office/powerpoint/2010/main" val="1361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28637" eaLnBrk="0" hangingPunct="0">
              <a:defRPr sz="1000">
                <a:solidFill>
                  <a:schemeClr val="tx1"/>
                </a:solidFill>
                <a:latin typeface="Arial" charset="0"/>
              </a:defRPr>
            </a:lvl1pPr>
            <a:lvl2pPr marL="742909" indent="-285734" defTabSz="928637" eaLnBrk="0" hangingPunct="0">
              <a:defRPr sz="1000">
                <a:solidFill>
                  <a:schemeClr val="tx1"/>
                </a:solidFill>
                <a:latin typeface="Arial" charset="0"/>
              </a:defRPr>
            </a:lvl2pPr>
            <a:lvl3pPr marL="1142937" indent="-228587" defTabSz="928637" eaLnBrk="0" hangingPunct="0">
              <a:defRPr sz="1000">
                <a:solidFill>
                  <a:schemeClr val="tx1"/>
                </a:solidFill>
                <a:latin typeface="Arial" charset="0"/>
              </a:defRPr>
            </a:lvl3pPr>
            <a:lvl4pPr marL="1600111" indent="-228587" defTabSz="928637" eaLnBrk="0" hangingPunct="0">
              <a:defRPr sz="1000">
                <a:solidFill>
                  <a:schemeClr val="tx1"/>
                </a:solidFill>
                <a:latin typeface="Arial" charset="0"/>
              </a:defRPr>
            </a:lvl4pPr>
            <a:lvl5pPr marL="2057287" indent="-228587" defTabSz="928637" eaLnBrk="0" hangingPunct="0">
              <a:defRPr sz="1000">
                <a:solidFill>
                  <a:schemeClr val="tx1"/>
                </a:solidFill>
                <a:latin typeface="Arial" charset="0"/>
              </a:defRPr>
            </a:lvl5pPr>
            <a:lvl6pPr marL="2514461" indent="-228587" defTabSz="928637" eaLnBrk="0" fontAlgn="base" hangingPunct="0">
              <a:spcBef>
                <a:spcPct val="0"/>
              </a:spcBef>
              <a:spcAft>
                <a:spcPct val="0"/>
              </a:spcAft>
              <a:defRPr sz="1000">
                <a:solidFill>
                  <a:schemeClr val="tx1"/>
                </a:solidFill>
                <a:latin typeface="Arial" charset="0"/>
              </a:defRPr>
            </a:lvl6pPr>
            <a:lvl7pPr marL="2971635" indent="-228587" defTabSz="928637" eaLnBrk="0" fontAlgn="base" hangingPunct="0">
              <a:spcBef>
                <a:spcPct val="0"/>
              </a:spcBef>
              <a:spcAft>
                <a:spcPct val="0"/>
              </a:spcAft>
              <a:defRPr sz="1000">
                <a:solidFill>
                  <a:schemeClr val="tx1"/>
                </a:solidFill>
                <a:latin typeface="Arial" charset="0"/>
              </a:defRPr>
            </a:lvl7pPr>
            <a:lvl8pPr marL="3428811" indent="-228587" defTabSz="928637" eaLnBrk="0" fontAlgn="base" hangingPunct="0">
              <a:spcBef>
                <a:spcPct val="0"/>
              </a:spcBef>
              <a:spcAft>
                <a:spcPct val="0"/>
              </a:spcAft>
              <a:defRPr sz="1000">
                <a:solidFill>
                  <a:schemeClr val="tx1"/>
                </a:solidFill>
                <a:latin typeface="Arial" charset="0"/>
              </a:defRPr>
            </a:lvl8pPr>
            <a:lvl9pPr marL="3885985" indent="-228587" defTabSz="928637" eaLnBrk="0" fontAlgn="base" hangingPunct="0">
              <a:spcBef>
                <a:spcPct val="0"/>
              </a:spcBef>
              <a:spcAft>
                <a:spcPct val="0"/>
              </a:spcAft>
              <a:defRPr sz="1000">
                <a:solidFill>
                  <a:schemeClr val="tx1"/>
                </a:solidFill>
                <a:latin typeface="Arial" charset="0"/>
              </a:defRPr>
            </a:lvl9pPr>
          </a:lstStyle>
          <a:p>
            <a:pPr eaLnBrk="1" hangingPunct="1"/>
            <a:fld id="{02369EA2-6DF3-4EC4-BB73-188C1F3F34A2}" type="slidenum">
              <a:rPr lang="en-US" sz="1200"/>
              <a:pPr eaLnBrk="1" hangingPunct="1"/>
              <a:t>11</a:t>
            </a:fld>
            <a:endParaRPr lang="en-US" sz="1200" dirty="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r>
              <a:rPr lang="en-US" b="1" dirty="0"/>
              <a:t>Speaker: Donna</a:t>
            </a:r>
          </a:p>
          <a:p>
            <a:pPr eaLnBrk="1" hangingPunct="1"/>
            <a:endParaRPr lang="en-US" dirty="0" smtClean="0"/>
          </a:p>
          <a:p>
            <a:pPr eaLnBrk="1" hangingPunct="1"/>
            <a:r>
              <a:rPr lang="en-US" dirty="0" smtClean="0"/>
              <a:t>Thank you Leland.</a:t>
            </a:r>
          </a:p>
          <a:p>
            <a:pPr eaLnBrk="1" hangingPunct="1"/>
            <a:endParaRPr lang="en-US" dirty="0" smtClean="0"/>
          </a:p>
          <a:p>
            <a:pPr eaLnBrk="1" hangingPunct="1"/>
            <a:r>
              <a:rPr lang="en-US" dirty="0" smtClean="0"/>
              <a:t>We will now take 5</a:t>
            </a:r>
            <a:r>
              <a:rPr lang="en-US" baseline="0" dirty="0" smtClean="0"/>
              <a:t> minutes to address questions regarding Overlapping terms. </a:t>
            </a:r>
          </a:p>
          <a:p>
            <a:pPr eaLnBrk="1" hangingPunct="1"/>
            <a:endParaRPr lang="en-US" baseline="0" dirty="0" smtClean="0"/>
          </a:p>
          <a:p>
            <a:pPr eaLnBrk="1" hangingPunct="1"/>
            <a:r>
              <a:rPr lang="en-US" dirty="0" smtClean="0"/>
              <a:t>Next,</a:t>
            </a:r>
            <a:r>
              <a:rPr lang="en-US" baseline="0" dirty="0" smtClean="0"/>
              <a:t> we will move onto our next topic of Dependency rate.</a:t>
            </a:r>
          </a:p>
          <a:p>
            <a:pPr eaLnBrk="1" hangingPunct="1"/>
            <a:endParaRPr lang="en-US" baseline="0" dirty="0" smtClean="0"/>
          </a:p>
          <a:p>
            <a:pPr eaLnBrk="1" hangingPunct="1"/>
            <a:endParaRPr lang="en-US" dirty="0" smtClean="0"/>
          </a:p>
        </p:txBody>
      </p:sp>
    </p:spTree>
    <p:extLst>
      <p:ext uri="{BB962C8B-B14F-4D97-AF65-F5344CB8AC3E}">
        <p14:creationId xmlns:p14="http://schemas.microsoft.com/office/powerpoint/2010/main" val="370084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330700"/>
            <a:ext cx="5588000" cy="4724400"/>
          </a:xfrm>
        </p:spPr>
        <p:txBody>
          <a:bodyPr/>
          <a:lstStyle/>
          <a:p>
            <a:r>
              <a:rPr lang="en-US" b="1" dirty="0"/>
              <a:t>Speaker: Donna</a:t>
            </a:r>
          </a:p>
          <a:p>
            <a:pPr marL="0" indent="0">
              <a:spcBef>
                <a:spcPts val="0"/>
              </a:spcBef>
              <a:buNone/>
            </a:pPr>
            <a:endParaRPr lang="en-US" dirty="0" smtClean="0">
              <a:cs typeface="Arial" panose="020B0604020202020204" pitchFamily="34" charset="0"/>
            </a:endParaRPr>
          </a:p>
          <a:p>
            <a:pPr marL="0" indent="0">
              <a:spcBef>
                <a:spcPts val="0"/>
              </a:spcBef>
              <a:buNone/>
            </a:pPr>
            <a:r>
              <a:rPr lang="en-US" dirty="0" smtClean="0">
                <a:cs typeface="Arial" panose="020B0604020202020204" pitchFamily="34" charset="0"/>
              </a:rPr>
              <a:t>To add dependents: </a:t>
            </a:r>
          </a:p>
          <a:p>
            <a:pPr>
              <a:spcBef>
                <a:spcPts val="0"/>
              </a:spcBef>
            </a:pPr>
            <a:r>
              <a:rPr lang="en-US" dirty="0" smtClean="0">
                <a:cs typeface="Arial" panose="020B0604020202020204" pitchFamily="34" charset="0"/>
              </a:rPr>
              <a:t>First</a:t>
            </a:r>
            <a:r>
              <a:rPr lang="en-US" baseline="0" dirty="0" smtClean="0">
                <a:cs typeface="Arial" panose="020B0604020202020204" pitchFamily="34" charset="0"/>
              </a:rPr>
              <a:t> v</a:t>
            </a:r>
            <a:r>
              <a:rPr lang="en-US" dirty="0" smtClean="0">
                <a:cs typeface="Arial" panose="020B0604020202020204" pitchFamily="34" charset="0"/>
              </a:rPr>
              <a:t>erify if dependents exist in the system by reviewing:</a:t>
            </a:r>
          </a:p>
          <a:p>
            <a:pPr marL="628650" lvl="1" indent="-171450">
              <a:spcBef>
                <a:spcPts val="0"/>
              </a:spcBef>
              <a:buFont typeface="Arial" panose="020B0604020202020204" pitchFamily="34" charset="0"/>
              <a:buChar char="•"/>
            </a:pPr>
            <a:r>
              <a:rPr lang="en-US" dirty="0" smtClean="0">
                <a:cs typeface="Arial" panose="020B0604020202020204" pitchFamily="34" charset="0"/>
              </a:rPr>
              <a:t>SHARE (for Veterans with rating of 30% or more) </a:t>
            </a:r>
          </a:p>
          <a:p>
            <a:pPr lvl="1">
              <a:spcBef>
                <a:spcPts val="0"/>
              </a:spcBef>
            </a:pPr>
            <a:r>
              <a:rPr lang="en-US" dirty="0" smtClean="0">
                <a:cs typeface="Arial" panose="020B0604020202020204" pitchFamily="34" charset="0"/>
              </a:rPr>
              <a:t>**If</a:t>
            </a:r>
            <a:r>
              <a:rPr lang="en-US" baseline="0" dirty="0" smtClean="0">
                <a:cs typeface="Arial" panose="020B0604020202020204" pitchFamily="34" charset="0"/>
              </a:rPr>
              <a:t> discrepancies exist between the systems, be sure to have the Veteran complete VA form 21-686C</a:t>
            </a:r>
            <a:endParaRPr lang="en-US" dirty="0" smtClean="0">
              <a:cs typeface="Arial" panose="020B0604020202020204" pitchFamily="34" charset="0"/>
            </a:endParaRPr>
          </a:p>
          <a:p>
            <a:pPr marL="628650" lvl="1" indent="-171450">
              <a:spcBef>
                <a:spcPts val="0"/>
              </a:spcBef>
              <a:buFont typeface="Arial" panose="020B0604020202020204" pitchFamily="34" charset="0"/>
              <a:buChar char="•"/>
            </a:pPr>
            <a:r>
              <a:rPr lang="en-US" dirty="0" smtClean="0">
                <a:cs typeface="Arial" panose="020B0604020202020204" pitchFamily="34" charset="0"/>
              </a:rPr>
              <a:t>Subsistence Allowance</a:t>
            </a:r>
            <a:r>
              <a:rPr lang="en-US" baseline="0" dirty="0" smtClean="0">
                <a:cs typeface="Arial" panose="020B0604020202020204" pitchFamily="34" charset="0"/>
              </a:rPr>
              <a:t> </a:t>
            </a:r>
            <a:r>
              <a:rPr lang="en-US" dirty="0" smtClean="0">
                <a:cs typeface="Arial" panose="020B0604020202020204" pitchFamily="34" charset="0"/>
              </a:rPr>
              <a:t>Module (SAM)</a:t>
            </a:r>
          </a:p>
          <a:p>
            <a:pPr lvl="1">
              <a:spcBef>
                <a:spcPts val="0"/>
              </a:spcBef>
              <a:buFont typeface="Courier New" panose="02070309020205020404" pitchFamily="49" charset="0"/>
              <a:buChar char="o"/>
            </a:pPr>
            <a:endParaRPr lang="en-US" dirty="0">
              <a:cs typeface="Arial" panose="020B0604020202020204" pitchFamily="34" charset="0"/>
            </a:endParaRPr>
          </a:p>
          <a:p>
            <a:pPr marL="0" lvl="1">
              <a:spcBef>
                <a:spcPts val="0"/>
              </a:spcBef>
            </a:pPr>
            <a:r>
              <a:rPr lang="en-US" dirty="0" smtClean="0">
                <a:cs typeface="Arial" panose="020B0604020202020204" pitchFamily="34" charset="0"/>
              </a:rPr>
              <a:t>The Award Information screen shows the dates of dependent changes. We frequently see dependent errors here.  If you only look at the “Award Indicator” (Y/N) on the “All Relationships Tab”, it may not be updated with correct dependency. We have seen an “N” next to a dependent, but when we look at the “Award Information” screen and “Payment History”, the Veteran is currently being paid for the dependent.</a:t>
            </a:r>
          </a:p>
          <a:p>
            <a:pPr marL="457200" lvl="1" indent="0">
              <a:spcBef>
                <a:spcPts val="0"/>
              </a:spcBef>
              <a:buNone/>
            </a:pPr>
            <a:endParaRPr lang="en-US" dirty="0" smtClean="0">
              <a:cs typeface="Arial" panose="020B0604020202020204" pitchFamily="34" charset="0"/>
            </a:endParaRPr>
          </a:p>
          <a:p>
            <a:pPr>
              <a:spcBef>
                <a:spcPts val="0"/>
              </a:spcBef>
            </a:pPr>
            <a:r>
              <a:rPr lang="en-US" dirty="0" smtClean="0">
                <a:cs typeface="Arial" panose="020B0604020202020204" pitchFamily="34" charset="0"/>
              </a:rPr>
              <a:t>If dependents are not in the system, (either because the Veteran is rated less than 30%, or because VA never received this information),  VR&amp;E staff must follow Compensation and Pension processes for determining dependency status as outlined in 38 CFR.</a:t>
            </a:r>
          </a:p>
          <a:p>
            <a:pPr marL="0" indent="0">
              <a:spcBef>
                <a:spcPts val="0"/>
              </a:spcBef>
              <a:buNone/>
            </a:pPr>
            <a:endParaRPr lang="en-US" dirty="0" smtClean="0">
              <a:cs typeface="Arial" panose="020B0604020202020204" pitchFamily="34" charset="0"/>
            </a:endParaRPr>
          </a:p>
          <a:p>
            <a:pPr>
              <a:spcBef>
                <a:spcPts val="0"/>
              </a:spcBef>
            </a:pPr>
            <a:r>
              <a:rPr lang="en-US" dirty="0" smtClean="0">
                <a:cs typeface="Arial" panose="020B0604020202020204" pitchFamily="34" charset="0"/>
              </a:rPr>
              <a:t>Also see M21-1, Part III, Subpart iii, Chapter 5 for more information on determining relationship and dependency</a:t>
            </a:r>
            <a:r>
              <a:rPr lang="en-US" b="1" dirty="0" smtClean="0">
                <a:cs typeface="Arial" panose="020B0604020202020204" pitchFamily="34" charset="0"/>
              </a:rPr>
              <a:t>.</a:t>
            </a:r>
            <a:endParaRPr lang="en-US" dirty="0" smtClean="0">
              <a:cs typeface="Arial" panose="020B0604020202020204" pitchFamily="34" charset="0"/>
            </a:endParaRPr>
          </a:p>
        </p:txBody>
      </p:sp>
      <p:sp>
        <p:nvSpPr>
          <p:cNvPr id="4" name="Slide Number Placeholder 3"/>
          <p:cNvSpPr>
            <a:spLocks noGrp="1"/>
          </p:cNvSpPr>
          <p:nvPr>
            <p:ph type="sldNum" sz="quarter" idx="10"/>
          </p:nvPr>
        </p:nvSpPr>
        <p:spPr/>
        <p:txBody>
          <a:bodyPr/>
          <a:lstStyle/>
          <a:p>
            <a:fld id="{A415C2BE-8203-442D-8D38-DCB21CE9048A}" type="slidenum">
              <a:rPr lang="en-US" smtClean="0"/>
              <a:t>12</a:t>
            </a:fld>
            <a:endParaRPr lang="en-US" dirty="0"/>
          </a:p>
        </p:txBody>
      </p:sp>
    </p:spTree>
    <p:extLst>
      <p:ext uri="{BB962C8B-B14F-4D97-AF65-F5344CB8AC3E}">
        <p14:creationId xmlns:p14="http://schemas.microsoft.com/office/powerpoint/2010/main" val="2700890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sz="1200" dirty="0" smtClean="0">
                <a:cs typeface="Arial" panose="020B0604020202020204" pitchFamily="34" charset="0"/>
              </a:rPr>
              <a:t>As a reminder, a Veteran must submit VA Form 21-686c, or one of the prescribed forms listed in the M21-1 Compensation and Pension Manual to initiate the process of adding a dependent to his/her award</a:t>
            </a:r>
            <a:r>
              <a:rPr lang="en-US" sz="1200" b="1" dirty="0" smtClean="0">
                <a:cs typeface="Arial" panose="020B0604020202020204" pitchFamily="34" charset="0"/>
              </a:rPr>
              <a:t>.</a:t>
            </a:r>
          </a:p>
          <a:p>
            <a:pPr marL="0" indent="0">
              <a:spcBef>
                <a:spcPts val="0"/>
              </a:spcBef>
              <a:buNone/>
            </a:pPr>
            <a:endParaRPr lang="en-US" sz="1200" dirty="0" smtClean="0">
              <a:cs typeface="Arial" panose="020B0604020202020204" pitchFamily="34" charset="0"/>
            </a:endParaRPr>
          </a:p>
          <a:p>
            <a:pPr>
              <a:spcBef>
                <a:spcPts val="0"/>
              </a:spcBef>
            </a:pPr>
            <a:r>
              <a:rPr lang="en-US" sz="1200" dirty="0" smtClean="0">
                <a:cs typeface="Arial" panose="020B0604020202020204" pitchFamily="34" charset="0"/>
              </a:rPr>
              <a:t>However, VA does not require beneficiaries to use a specific form to report a change in a dependent’s status that will result in removal of the dependent from the beneficiary’s award.  A beneficiary may report such changes as follows:</a:t>
            </a:r>
          </a:p>
          <a:p>
            <a:pPr marL="574675" indent="-234950">
              <a:spcBef>
                <a:spcPts val="0"/>
              </a:spcBef>
              <a:buFont typeface="Courier New" panose="02070309020205020404" pitchFamily="49" charset="0"/>
              <a:buChar char="o"/>
            </a:pPr>
            <a:r>
              <a:rPr lang="en-US" sz="1200" dirty="0" smtClean="0">
                <a:cs typeface="Arial" panose="020B0604020202020204" pitchFamily="34" charset="0"/>
              </a:rPr>
              <a:t>In writing</a:t>
            </a:r>
          </a:p>
          <a:p>
            <a:pPr marL="574675" indent="-234950">
              <a:spcBef>
                <a:spcPts val="0"/>
              </a:spcBef>
              <a:buFont typeface="Courier New" panose="02070309020205020404" pitchFamily="49" charset="0"/>
              <a:buChar char="o"/>
            </a:pPr>
            <a:r>
              <a:rPr lang="en-US" sz="1200" dirty="0" smtClean="0">
                <a:cs typeface="Arial" panose="020B0604020202020204" pitchFamily="34" charset="0"/>
              </a:rPr>
              <a:t>By telephone, e-mail, or fax, or</a:t>
            </a:r>
          </a:p>
          <a:p>
            <a:pPr marL="574675" indent="-234950">
              <a:spcBef>
                <a:spcPts val="0"/>
              </a:spcBef>
              <a:buFont typeface="Courier New" panose="02070309020205020404" pitchFamily="49" charset="0"/>
              <a:buChar char="o"/>
            </a:pPr>
            <a:r>
              <a:rPr lang="en-US" sz="1200" dirty="0" smtClean="0">
                <a:cs typeface="Arial" panose="020B0604020202020204" pitchFamily="34" charset="0"/>
              </a:rPr>
              <a:t>Through eBenefits</a:t>
            </a:r>
          </a:p>
        </p:txBody>
      </p:sp>
      <p:sp>
        <p:nvSpPr>
          <p:cNvPr id="4" name="Slide Number Placeholder 3"/>
          <p:cNvSpPr>
            <a:spLocks noGrp="1"/>
          </p:cNvSpPr>
          <p:nvPr>
            <p:ph type="sldNum" sz="quarter" idx="10"/>
          </p:nvPr>
        </p:nvSpPr>
        <p:spPr/>
        <p:txBody>
          <a:bodyPr/>
          <a:lstStyle/>
          <a:p>
            <a:fld id="{A415C2BE-8203-442D-8D38-DCB21CE9048A}" type="slidenum">
              <a:rPr lang="en-US" smtClean="0"/>
              <a:t>13</a:t>
            </a:fld>
            <a:endParaRPr lang="en-US" dirty="0"/>
          </a:p>
        </p:txBody>
      </p:sp>
    </p:spTree>
    <p:extLst>
      <p:ext uri="{BB962C8B-B14F-4D97-AF65-F5344CB8AC3E}">
        <p14:creationId xmlns:p14="http://schemas.microsoft.com/office/powerpoint/2010/main" val="11974363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sz="1200" dirty="0" smtClean="0">
                <a:cs typeface="Arial" panose="020B0604020202020204" pitchFamily="34" charset="0"/>
              </a:rPr>
              <a:t>For the purpose of determining entitlement to benefits under the 38 CFR Part 3, VA will accept the entries a Veteran makes on VA Form 21-686c as sufficient proof of marriage, dissolution of a marriage, birth of a child, or death of a dependent, provided that the statement contains the following:  </a:t>
            </a:r>
          </a:p>
          <a:p>
            <a:pPr marL="574675" indent="-234950">
              <a:spcBef>
                <a:spcPts val="0"/>
              </a:spcBef>
              <a:buFont typeface="Courier New" panose="02070309020205020404" pitchFamily="49" charset="0"/>
              <a:buChar char="o"/>
              <a:tabLst>
                <a:tab pos="574675" algn="l"/>
              </a:tabLst>
            </a:pPr>
            <a:r>
              <a:rPr lang="en-US" sz="1200" dirty="0" smtClean="0">
                <a:cs typeface="Arial" panose="020B0604020202020204" pitchFamily="34" charset="0"/>
              </a:rPr>
              <a:t>Full</a:t>
            </a:r>
            <a:r>
              <a:rPr lang="en-US" sz="1200" baseline="0" dirty="0" smtClean="0">
                <a:cs typeface="Arial" panose="020B0604020202020204" pitchFamily="34" charset="0"/>
              </a:rPr>
              <a:t> d</a:t>
            </a:r>
            <a:r>
              <a:rPr lang="en-US" sz="1200" dirty="0" smtClean="0">
                <a:cs typeface="Arial" panose="020B0604020202020204" pitchFamily="34" charset="0"/>
              </a:rPr>
              <a:t>ate (day/month/year) and place of the event</a:t>
            </a:r>
          </a:p>
          <a:p>
            <a:pPr marL="574675" indent="-234950">
              <a:spcBef>
                <a:spcPts val="0"/>
              </a:spcBef>
              <a:buFont typeface="Courier New" panose="02070309020205020404" pitchFamily="49" charset="0"/>
              <a:buChar char="o"/>
              <a:tabLst>
                <a:tab pos="574675" algn="l"/>
              </a:tabLst>
            </a:pPr>
            <a:r>
              <a:rPr lang="en-US" sz="1200" dirty="0" smtClean="0">
                <a:cs typeface="Arial" panose="020B0604020202020204" pitchFamily="34" charset="0"/>
              </a:rPr>
              <a:t>The full name and relationship of the other person to the Veteran </a:t>
            </a:r>
          </a:p>
          <a:p>
            <a:pPr marL="574675" indent="-234950">
              <a:spcBef>
                <a:spcPts val="0"/>
              </a:spcBef>
              <a:buFont typeface="Courier New" panose="02070309020205020404" pitchFamily="49" charset="0"/>
              <a:buChar char="o"/>
              <a:tabLst>
                <a:tab pos="574675" algn="l"/>
              </a:tabLst>
            </a:pPr>
            <a:r>
              <a:rPr lang="en-US" sz="1200" dirty="0" smtClean="0">
                <a:cs typeface="Arial" panose="020B0604020202020204" pitchFamily="34" charset="0"/>
              </a:rPr>
              <a:t>The name and address of the person who has custody of the child if the dependent child does not reside with the Veteran, and </a:t>
            </a:r>
          </a:p>
          <a:p>
            <a:pPr marL="574675" indent="-234950">
              <a:spcBef>
                <a:spcPts val="0"/>
              </a:spcBef>
              <a:buFont typeface="Courier New" panose="02070309020205020404" pitchFamily="49" charset="0"/>
              <a:buChar char="o"/>
              <a:tabLst>
                <a:tab pos="574675" algn="l"/>
              </a:tabLst>
            </a:pPr>
            <a:r>
              <a:rPr lang="en-US" sz="1200" dirty="0" smtClean="0">
                <a:cs typeface="Arial" panose="020B0604020202020204" pitchFamily="34" charset="0"/>
              </a:rPr>
              <a:t>The Social Security Number (SSN) of any dependent on whose behalf the Veteran is seeking benefits (see 38 CFR Part 3)</a:t>
            </a:r>
          </a:p>
        </p:txBody>
      </p:sp>
      <p:sp>
        <p:nvSpPr>
          <p:cNvPr id="4" name="Slide Number Placeholder 3"/>
          <p:cNvSpPr>
            <a:spLocks noGrp="1"/>
          </p:cNvSpPr>
          <p:nvPr>
            <p:ph type="sldNum" sz="quarter" idx="10"/>
          </p:nvPr>
        </p:nvSpPr>
        <p:spPr/>
        <p:txBody>
          <a:bodyPr/>
          <a:lstStyle/>
          <a:p>
            <a:fld id="{A415C2BE-8203-442D-8D38-DCB21CE9048A}" type="slidenum">
              <a:rPr lang="en-US" smtClean="0"/>
              <a:t>14</a:t>
            </a:fld>
            <a:endParaRPr lang="en-US" dirty="0"/>
          </a:p>
        </p:txBody>
      </p:sp>
    </p:spTree>
    <p:extLst>
      <p:ext uri="{BB962C8B-B14F-4D97-AF65-F5344CB8AC3E}">
        <p14:creationId xmlns:p14="http://schemas.microsoft.com/office/powerpoint/2010/main" val="24949423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t>Question</a:t>
            </a:r>
            <a:r>
              <a:rPr lang="en-US" dirty="0" smtClean="0"/>
              <a:t>: A Veteran is currently enrolled in school for the Spring semester term 2016 from 01/25/16-05/13/16.  He got married on Valentine’s Day and now would like to claim his wife as a dependent.  What date should this addition of a spouse dependent become effective?</a:t>
            </a:r>
          </a:p>
          <a:p>
            <a:endParaRPr lang="en-US" dirty="0"/>
          </a:p>
        </p:txBody>
      </p:sp>
      <p:sp>
        <p:nvSpPr>
          <p:cNvPr id="4" name="Slide Number Placeholder 3"/>
          <p:cNvSpPr>
            <a:spLocks noGrp="1"/>
          </p:cNvSpPr>
          <p:nvPr>
            <p:ph type="sldNum" sz="quarter" idx="10"/>
          </p:nvPr>
        </p:nvSpPr>
        <p:spPr/>
        <p:txBody>
          <a:bodyPr/>
          <a:lstStyle/>
          <a:p>
            <a:fld id="{A415C2BE-8203-442D-8D38-DCB21CE9048A}" type="slidenum">
              <a:rPr lang="en-US" smtClean="0"/>
              <a:t>15</a:t>
            </a:fld>
            <a:endParaRPr lang="en-US" dirty="0"/>
          </a:p>
        </p:txBody>
      </p:sp>
    </p:spTree>
    <p:extLst>
      <p:ext uri="{BB962C8B-B14F-4D97-AF65-F5344CB8AC3E}">
        <p14:creationId xmlns:p14="http://schemas.microsoft.com/office/powerpoint/2010/main" val="1515656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t>Answer</a:t>
            </a:r>
            <a:r>
              <a:rPr lang="en-US" dirty="0" smtClean="0"/>
              <a:t>: The wife should be added as a dependent effective February 14, 2016</a:t>
            </a:r>
            <a:endParaRPr lang="en-US" u="sng" dirty="0" smtClean="0"/>
          </a:p>
          <a:p>
            <a:endParaRPr lang="en-US" dirty="0"/>
          </a:p>
        </p:txBody>
      </p:sp>
      <p:sp>
        <p:nvSpPr>
          <p:cNvPr id="4" name="Slide Number Placeholder 3"/>
          <p:cNvSpPr>
            <a:spLocks noGrp="1"/>
          </p:cNvSpPr>
          <p:nvPr>
            <p:ph type="sldNum" sz="quarter" idx="10"/>
          </p:nvPr>
        </p:nvSpPr>
        <p:spPr/>
        <p:txBody>
          <a:bodyPr/>
          <a:lstStyle/>
          <a:p>
            <a:fld id="{A415C2BE-8203-442D-8D38-DCB21CE9048A}" type="slidenum">
              <a:rPr lang="en-US" smtClean="0"/>
              <a:t>16</a:t>
            </a:fld>
            <a:endParaRPr lang="en-US" dirty="0"/>
          </a:p>
        </p:txBody>
      </p:sp>
    </p:spTree>
    <p:extLst>
      <p:ext uri="{BB962C8B-B14F-4D97-AF65-F5344CB8AC3E}">
        <p14:creationId xmlns:p14="http://schemas.microsoft.com/office/powerpoint/2010/main" val="1515656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Speaker: Leland</a:t>
            </a:r>
            <a:endParaRPr lang="en-US" b="1" u="none" dirty="0" smtClean="0"/>
          </a:p>
          <a:p>
            <a:pPr marL="0" indent="0">
              <a:buNone/>
            </a:pPr>
            <a:endParaRPr lang="en-US" u="sng" dirty="0" smtClean="0"/>
          </a:p>
          <a:p>
            <a:pPr marL="0" indent="0">
              <a:buNone/>
            </a:pPr>
            <a:r>
              <a:rPr lang="en-US" u="sng" dirty="0" smtClean="0"/>
              <a:t>Question</a:t>
            </a:r>
            <a:r>
              <a:rPr lang="en-US" dirty="0" smtClean="0"/>
              <a:t>: A Veteran is currently enrolled for the Spring term 2016 from 1/4/16 – 4/22/16.  On January 4, 2016, he maintained a wife and two dependent children.  One of these two children turned 18 on April 4, 2016, and did not continue in school after this date.  Additionally, a third child was born on March 20, 2016.  What is the correct dependent payment rate for the Spring term 2016?</a:t>
            </a:r>
            <a:endParaRPr lang="en-US" u="sng" dirty="0" smtClean="0"/>
          </a:p>
          <a:p>
            <a:endParaRPr lang="en-US" dirty="0"/>
          </a:p>
        </p:txBody>
      </p:sp>
      <p:sp>
        <p:nvSpPr>
          <p:cNvPr id="4" name="Slide Number Placeholder 3"/>
          <p:cNvSpPr>
            <a:spLocks noGrp="1"/>
          </p:cNvSpPr>
          <p:nvPr>
            <p:ph type="sldNum" sz="quarter" idx="10"/>
          </p:nvPr>
        </p:nvSpPr>
        <p:spPr/>
        <p:txBody>
          <a:bodyPr/>
          <a:lstStyle/>
          <a:p>
            <a:fld id="{A415C2BE-8203-442D-8D38-DCB21CE9048A}" type="slidenum">
              <a:rPr lang="en-US" smtClean="0"/>
              <a:t>17</a:t>
            </a:fld>
            <a:endParaRPr lang="en-US" dirty="0"/>
          </a:p>
        </p:txBody>
      </p:sp>
    </p:spTree>
    <p:extLst>
      <p:ext uri="{BB962C8B-B14F-4D97-AF65-F5344CB8AC3E}">
        <p14:creationId xmlns:p14="http://schemas.microsoft.com/office/powerpoint/2010/main" val="1515656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t>Answer</a:t>
            </a:r>
            <a:r>
              <a:rPr lang="en-US" dirty="0" smtClean="0"/>
              <a:t>: Review of 38 CFR 21.324 states that when a child turns 18, the child should be removed as a dependent on the day preceding the child’s birthday.  As entered in the</a:t>
            </a:r>
            <a:r>
              <a:rPr lang="en-US" baseline="0" dirty="0" smtClean="0"/>
              <a:t> award transaction</a:t>
            </a:r>
            <a:r>
              <a:rPr lang="en-US" dirty="0" smtClean="0"/>
              <a:t>, the correct dependent status would be a wife and two dependent children (12/12) from 01/04/16-03/19/16, a wife and three dependent children (13/13) from 03/20/16-04/03/16, and a wife and two dependent children (12/12) from 04/04/16-04/22/16.</a:t>
            </a:r>
            <a:endParaRPr lang="en-US" u="sng" dirty="0" smtClean="0"/>
          </a:p>
          <a:p>
            <a:endParaRPr lang="en-US" dirty="0"/>
          </a:p>
        </p:txBody>
      </p:sp>
      <p:sp>
        <p:nvSpPr>
          <p:cNvPr id="4" name="Slide Number Placeholder 3"/>
          <p:cNvSpPr>
            <a:spLocks noGrp="1"/>
          </p:cNvSpPr>
          <p:nvPr>
            <p:ph type="sldNum" sz="quarter" idx="10"/>
          </p:nvPr>
        </p:nvSpPr>
        <p:spPr/>
        <p:txBody>
          <a:bodyPr/>
          <a:lstStyle/>
          <a:p>
            <a:fld id="{A415C2BE-8203-442D-8D38-DCB21CE9048A}" type="slidenum">
              <a:rPr lang="en-US" smtClean="0"/>
              <a:t>18</a:t>
            </a:fld>
            <a:endParaRPr lang="en-US" dirty="0"/>
          </a:p>
        </p:txBody>
      </p:sp>
    </p:spTree>
    <p:extLst>
      <p:ext uri="{BB962C8B-B14F-4D97-AF65-F5344CB8AC3E}">
        <p14:creationId xmlns:p14="http://schemas.microsoft.com/office/powerpoint/2010/main" val="1515656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Speaker: Donna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u="sng"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dirty="0" smtClean="0"/>
              <a:t>Question</a:t>
            </a:r>
            <a:r>
              <a:rPr lang="en-US" sz="1200" dirty="0" smtClean="0"/>
              <a:t>: A Veteran begins summer school at a local community college on June 6, 2016.</a:t>
            </a:r>
            <a:r>
              <a:rPr lang="en-US" sz="1200" b="1" dirty="0" smtClean="0"/>
              <a:t>   </a:t>
            </a:r>
            <a:r>
              <a:rPr lang="en-US" sz="1200" dirty="0" smtClean="0"/>
              <a:t>At the time of enrollment, the Veteran has a spouse and one biological child. His divorce became final </a:t>
            </a:r>
            <a:r>
              <a:rPr lang="en-US" dirty="0" smtClean="0"/>
              <a:t>June 18, 2016</a:t>
            </a:r>
            <a:r>
              <a:rPr lang="en-US" sz="1200" dirty="0" smtClean="0"/>
              <a:t>.  He then remarried on July 4, 2016 and acquired two step children as dependents.  Given his summer term ended</a:t>
            </a:r>
            <a:r>
              <a:rPr lang="en-US" sz="1200" baseline="0" dirty="0" smtClean="0"/>
              <a:t> </a:t>
            </a:r>
            <a:r>
              <a:rPr lang="en-US" sz="1200" dirty="0" smtClean="0"/>
              <a:t>on </a:t>
            </a:r>
            <a:r>
              <a:rPr lang="en-US" dirty="0" smtClean="0"/>
              <a:t>August 2, 2016</a:t>
            </a:r>
            <a:r>
              <a:rPr lang="en-US" sz="1200" dirty="0" smtClean="0"/>
              <a:t>, which is the correct dependent payment rate for the Summer term 2016?</a:t>
            </a:r>
          </a:p>
          <a:p>
            <a:endParaRPr lang="en-US" dirty="0"/>
          </a:p>
        </p:txBody>
      </p:sp>
      <p:sp>
        <p:nvSpPr>
          <p:cNvPr id="4" name="Slide Number Placeholder 3"/>
          <p:cNvSpPr>
            <a:spLocks noGrp="1"/>
          </p:cNvSpPr>
          <p:nvPr>
            <p:ph type="sldNum" sz="quarter" idx="10"/>
          </p:nvPr>
        </p:nvSpPr>
        <p:spPr/>
        <p:txBody>
          <a:bodyPr/>
          <a:lstStyle/>
          <a:p>
            <a:fld id="{A415C2BE-8203-442D-8D38-DCB21CE9048A}" type="slidenum">
              <a:rPr lang="en-US" smtClean="0"/>
              <a:t>19</a:t>
            </a:fld>
            <a:endParaRPr lang="en-US" dirty="0"/>
          </a:p>
        </p:txBody>
      </p:sp>
    </p:spTree>
    <p:extLst>
      <p:ext uri="{BB962C8B-B14F-4D97-AF65-F5344CB8AC3E}">
        <p14:creationId xmlns:p14="http://schemas.microsoft.com/office/powerpoint/2010/main" val="151565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Speaker: Donna</a:t>
            </a:r>
          </a:p>
          <a:p>
            <a:endParaRPr lang="en-US" dirty="0" smtClean="0"/>
          </a:p>
          <a:p>
            <a:r>
              <a:rPr lang="en-US" dirty="0" smtClean="0"/>
              <a:t>Upon completion of this training, VR&amp;E staff will increase their knowledge and understanding for processing subsistence</a:t>
            </a:r>
            <a:r>
              <a:rPr lang="en-US" baseline="0" dirty="0" smtClean="0"/>
              <a:t> allowance, or SA, </a:t>
            </a:r>
            <a:r>
              <a:rPr lang="en-US" dirty="0" smtClean="0"/>
              <a:t>to</a:t>
            </a:r>
            <a:r>
              <a:rPr lang="en-US" baseline="0" dirty="0" smtClean="0"/>
              <a:t> include</a:t>
            </a:r>
            <a:r>
              <a:rPr lang="en-US" dirty="0" smtClean="0"/>
              <a:t> non-standard and overlapping terms, withdrawals and reductions, and P911</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A415C2BE-8203-442D-8D38-DCB21CE9048A}" type="slidenum">
              <a:rPr lang="en-US" smtClean="0"/>
              <a:t>2</a:t>
            </a:fld>
            <a:endParaRPr lang="en-US" dirty="0"/>
          </a:p>
        </p:txBody>
      </p:sp>
    </p:spTree>
    <p:extLst>
      <p:ext uri="{BB962C8B-B14F-4D97-AF65-F5344CB8AC3E}">
        <p14:creationId xmlns:p14="http://schemas.microsoft.com/office/powerpoint/2010/main" val="16419463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u="sng" dirty="0" smtClean="0"/>
              <a:t>Answer:</a:t>
            </a:r>
            <a:r>
              <a:rPr lang="en-US" sz="1200" dirty="0" smtClean="0"/>
              <a:t> </a:t>
            </a:r>
            <a:r>
              <a:rPr lang="en-US" sz="1200" baseline="0" dirty="0" smtClean="0"/>
              <a:t> </a:t>
            </a:r>
            <a:r>
              <a:rPr lang="en-US" sz="1200" dirty="0" smtClean="0"/>
              <a:t>The Veteran should begin the enrollment period on 06/06/16 with a spouse and one dependent child (11/11), which would continue until the end of the month or 06/30/16.  He then would maintain a child dependent until he remarried on 07/04/16.  From 07/04/16 until the end of the term on 08/02/16, the Veteran should be paid at the dependent payment rate of a spouse and three children to include one biological child and two step children (13/13).</a:t>
            </a:r>
          </a:p>
          <a:p>
            <a:endParaRPr lang="en-US" dirty="0" smtClean="0"/>
          </a:p>
          <a:p>
            <a:r>
              <a:rPr lang="en-US" sz="1200" kern="1200" dirty="0" smtClean="0">
                <a:solidFill>
                  <a:schemeClr val="tx1"/>
                </a:solidFill>
                <a:effectLst/>
              </a:rPr>
              <a:t>Note:</a:t>
            </a:r>
            <a:r>
              <a:rPr lang="en-US" sz="1200" kern="1200" baseline="0" dirty="0" smtClean="0">
                <a:solidFill>
                  <a:schemeClr val="tx1"/>
                </a:solidFill>
                <a:effectLst/>
              </a:rPr>
              <a:t> The </a:t>
            </a:r>
            <a:r>
              <a:rPr lang="en-US" sz="1200" kern="1200" dirty="0" smtClean="0">
                <a:solidFill>
                  <a:schemeClr val="tx1"/>
                </a:solidFill>
                <a:effectLst/>
              </a:rPr>
              <a:t>38 CFR 21.324 states that when a Veteran goes through a divorce, the reduction of the spouse as a dependent takes place at the end of the month. </a:t>
            </a:r>
            <a:endParaRPr lang="en-US" dirty="0"/>
          </a:p>
        </p:txBody>
      </p:sp>
      <p:sp>
        <p:nvSpPr>
          <p:cNvPr id="4" name="Slide Number Placeholder 3"/>
          <p:cNvSpPr>
            <a:spLocks noGrp="1"/>
          </p:cNvSpPr>
          <p:nvPr>
            <p:ph type="sldNum" sz="quarter" idx="10"/>
          </p:nvPr>
        </p:nvSpPr>
        <p:spPr/>
        <p:txBody>
          <a:bodyPr/>
          <a:lstStyle/>
          <a:p>
            <a:fld id="{A415C2BE-8203-442D-8D38-DCB21CE9048A}" type="slidenum">
              <a:rPr lang="en-US" smtClean="0"/>
              <a:t>20</a:t>
            </a:fld>
            <a:endParaRPr lang="en-US" dirty="0"/>
          </a:p>
        </p:txBody>
      </p:sp>
    </p:spTree>
    <p:extLst>
      <p:ext uri="{BB962C8B-B14F-4D97-AF65-F5344CB8AC3E}">
        <p14:creationId xmlns:p14="http://schemas.microsoft.com/office/powerpoint/2010/main" val="1515656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28637" eaLnBrk="0" hangingPunct="0">
              <a:defRPr sz="1000">
                <a:solidFill>
                  <a:schemeClr val="tx1"/>
                </a:solidFill>
                <a:latin typeface="Arial" charset="0"/>
              </a:defRPr>
            </a:lvl1pPr>
            <a:lvl2pPr marL="742909" indent="-285734" defTabSz="928637" eaLnBrk="0" hangingPunct="0">
              <a:defRPr sz="1000">
                <a:solidFill>
                  <a:schemeClr val="tx1"/>
                </a:solidFill>
                <a:latin typeface="Arial" charset="0"/>
              </a:defRPr>
            </a:lvl2pPr>
            <a:lvl3pPr marL="1142937" indent="-228587" defTabSz="928637" eaLnBrk="0" hangingPunct="0">
              <a:defRPr sz="1000">
                <a:solidFill>
                  <a:schemeClr val="tx1"/>
                </a:solidFill>
                <a:latin typeface="Arial" charset="0"/>
              </a:defRPr>
            </a:lvl3pPr>
            <a:lvl4pPr marL="1600111" indent="-228587" defTabSz="928637" eaLnBrk="0" hangingPunct="0">
              <a:defRPr sz="1000">
                <a:solidFill>
                  <a:schemeClr val="tx1"/>
                </a:solidFill>
                <a:latin typeface="Arial" charset="0"/>
              </a:defRPr>
            </a:lvl4pPr>
            <a:lvl5pPr marL="2057287" indent="-228587" defTabSz="928637" eaLnBrk="0" hangingPunct="0">
              <a:defRPr sz="1000">
                <a:solidFill>
                  <a:schemeClr val="tx1"/>
                </a:solidFill>
                <a:latin typeface="Arial" charset="0"/>
              </a:defRPr>
            </a:lvl5pPr>
            <a:lvl6pPr marL="2514461" indent="-228587" defTabSz="928637" eaLnBrk="0" fontAlgn="base" hangingPunct="0">
              <a:spcBef>
                <a:spcPct val="0"/>
              </a:spcBef>
              <a:spcAft>
                <a:spcPct val="0"/>
              </a:spcAft>
              <a:defRPr sz="1000">
                <a:solidFill>
                  <a:schemeClr val="tx1"/>
                </a:solidFill>
                <a:latin typeface="Arial" charset="0"/>
              </a:defRPr>
            </a:lvl6pPr>
            <a:lvl7pPr marL="2971635" indent="-228587" defTabSz="928637" eaLnBrk="0" fontAlgn="base" hangingPunct="0">
              <a:spcBef>
                <a:spcPct val="0"/>
              </a:spcBef>
              <a:spcAft>
                <a:spcPct val="0"/>
              </a:spcAft>
              <a:defRPr sz="1000">
                <a:solidFill>
                  <a:schemeClr val="tx1"/>
                </a:solidFill>
                <a:latin typeface="Arial" charset="0"/>
              </a:defRPr>
            </a:lvl7pPr>
            <a:lvl8pPr marL="3428811" indent="-228587" defTabSz="928637" eaLnBrk="0" fontAlgn="base" hangingPunct="0">
              <a:spcBef>
                <a:spcPct val="0"/>
              </a:spcBef>
              <a:spcAft>
                <a:spcPct val="0"/>
              </a:spcAft>
              <a:defRPr sz="1000">
                <a:solidFill>
                  <a:schemeClr val="tx1"/>
                </a:solidFill>
                <a:latin typeface="Arial" charset="0"/>
              </a:defRPr>
            </a:lvl8pPr>
            <a:lvl9pPr marL="3885985" indent="-228587" defTabSz="928637" eaLnBrk="0" fontAlgn="base" hangingPunct="0">
              <a:spcBef>
                <a:spcPct val="0"/>
              </a:spcBef>
              <a:spcAft>
                <a:spcPct val="0"/>
              </a:spcAft>
              <a:defRPr sz="1000">
                <a:solidFill>
                  <a:schemeClr val="tx1"/>
                </a:solidFill>
                <a:latin typeface="Arial" charset="0"/>
              </a:defRPr>
            </a:lvl9pPr>
          </a:lstStyle>
          <a:p>
            <a:pPr eaLnBrk="1" hangingPunct="1"/>
            <a:fld id="{02369EA2-6DF3-4EC4-BB73-188C1F3F34A2}" type="slidenum">
              <a:rPr lang="en-US" sz="1200"/>
              <a:pPr eaLnBrk="1" hangingPunct="1"/>
              <a:t>21</a:t>
            </a:fld>
            <a:endParaRPr lang="en-US" sz="1200" dirty="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r>
              <a:rPr lang="en-US" dirty="0" smtClean="0"/>
              <a:t>Now let’s take 5</a:t>
            </a:r>
            <a:r>
              <a:rPr lang="en-US" baseline="0" dirty="0" smtClean="0"/>
              <a:t> minutes to address questions for Dependent Payment rate. </a:t>
            </a:r>
          </a:p>
          <a:p>
            <a:pPr eaLnBrk="1" hangingPunct="1"/>
            <a:endParaRPr lang="en-US" baseline="0" dirty="0" smtClean="0"/>
          </a:p>
          <a:p>
            <a:pPr eaLnBrk="1" hangingPunct="1"/>
            <a:r>
              <a:rPr lang="en-US" dirty="0" smtClean="0"/>
              <a:t>Next,</a:t>
            </a:r>
            <a:r>
              <a:rPr lang="en-US" baseline="0" dirty="0" smtClean="0"/>
              <a:t> Leland will cover Adding Dependents in S</a:t>
            </a:r>
            <a:r>
              <a:rPr lang="en-US" dirty="0" smtClean="0"/>
              <a:t>hare</a:t>
            </a:r>
            <a:r>
              <a:rPr lang="en-US" baseline="0" dirty="0" smtClean="0"/>
              <a:t>.</a:t>
            </a:r>
            <a:endParaRPr lang="en-US" dirty="0" smtClean="0"/>
          </a:p>
        </p:txBody>
      </p:sp>
    </p:spTree>
    <p:extLst>
      <p:ext uri="{BB962C8B-B14F-4D97-AF65-F5344CB8AC3E}">
        <p14:creationId xmlns:p14="http://schemas.microsoft.com/office/powerpoint/2010/main" val="1067468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Speaker: Leland</a:t>
            </a:r>
          </a:p>
          <a:p>
            <a:endParaRPr lang="en-US" dirty="0" smtClean="0"/>
          </a:p>
          <a:p>
            <a:r>
              <a:rPr lang="en-US" dirty="0" smtClean="0"/>
              <a:t>To</a:t>
            </a:r>
            <a:r>
              <a:rPr lang="en-US" baseline="0" dirty="0" smtClean="0"/>
              <a:t> add to d</a:t>
            </a:r>
            <a:r>
              <a:rPr lang="en-US" dirty="0" smtClean="0"/>
              <a:t>ependents in Share:</a:t>
            </a:r>
          </a:p>
          <a:p>
            <a:endParaRPr lang="en-US" dirty="0"/>
          </a:p>
          <a:p>
            <a:r>
              <a:rPr lang="en-US" dirty="0" smtClean="0"/>
              <a:t>First log on to Share and select “Dependents” from the “Available Processes” menu on the left.</a:t>
            </a:r>
          </a:p>
          <a:p>
            <a:endParaRPr lang="en-US" dirty="0"/>
          </a:p>
          <a:p>
            <a:r>
              <a:rPr lang="en-US" dirty="0" smtClean="0"/>
              <a:t>Then enter the file number and hit “Submit”.</a:t>
            </a:r>
          </a:p>
          <a:p>
            <a:endParaRPr lang="en-US" dirty="0" smtClean="0"/>
          </a:p>
        </p:txBody>
      </p:sp>
      <p:sp>
        <p:nvSpPr>
          <p:cNvPr id="4" name="Slide Number Placeholder 3"/>
          <p:cNvSpPr>
            <a:spLocks noGrp="1"/>
          </p:cNvSpPr>
          <p:nvPr>
            <p:ph type="sldNum" sz="quarter" idx="10"/>
          </p:nvPr>
        </p:nvSpPr>
        <p:spPr/>
        <p:txBody>
          <a:bodyPr/>
          <a:lstStyle/>
          <a:p>
            <a:fld id="{A415C2BE-8203-442D-8D38-DCB21CE9048A}" type="slidenum">
              <a:rPr lang="en-US" smtClean="0"/>
              <a:t>22</a:t>
            </a:fld>
            <a:endParaRPr lang="en-US" dirty="0"/>
          </a:p>
        </p:txBody>
      </p:sp>
    </p:spTree>
    <p:extLst>
      <p:ext uri="{BB962C8B-B14F-4D97-AF65-F5344CB8AC3E}">
        <p14:creationId xmlns:p14="http://schemas.microsoft.com/office/powerpoint/2010/main" val="11399118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select the “Add” button.</a:t>
            </a:r>
            <a:endParaRPr lang="en-US" dirty="0"/>
          </a:p>
        </p:txBody>
      </p:sp>
      <p:sp>
        <p:nvSpPr>
          <p:cNvPr id="4" name="Slide Number Placeholder 3"/>
          <p:cNvSpPr>
            <a:spLocks noGrp="1"/>
          </p:cNvSpPr>
          <p:nvPr>
            <p:ph type="sldNum" sz="quarter" idx="10"/>
          </p:nvPr>
        </p:nvSpPr>
        <p:spPr/>
        <p:txBody>
          <a:bodyPr/>
          <a:lstStyle/>
          <a:p>
            <a:fld id="{A415C2BE-8203-442D-8D38-DCB21CE9048A}" type="slidenum">
              <a:rPr lang="en-US" smtClean="0"/>
              <a:t>23</a:t>
            </a:fld>
            <a:endParaRPr lang="en-US"/>
          </a:p>
        </p:txBody>
      </p:sp>
    </p:spTree>
    <p:extLst>
      <p:ext uri="{BB962C8B-B14F-4D97-AF65-F5344CB8AC3E}">
        <p14:creationId xmlns:p14="http://schemas.microsoft.com/office/powerpoint/2010/main" val="13223522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In the fields at the bottom of the screen, enter the First Name, Middle Initial and Last Name of the dependent.</a:t>
            </a:r>
          </a:p>
          <a:p>
            <a:pPr marL="228600" indent="-228600">
              <a:buAutoNum type="arabicPeriod" startAt="2"/>
            </a:pPr>
            <a:r>
              <a:rPr lang="en-US" dirty="0" smtClean="0"/>
              <a:t>Select the relationship in the drop-down menu.</a:t>
            </a:r>
          </a:p>
          <a:p>
            <a:pPr marL="228600" indent="-228600">
              <a:buAutoNum type="arabicPeriod" startAt="2"/>
            </a:pPr>
            <a:r>
              <a:rPr lang="en-US" dirty="0" smtClean="0"/>
              <a:t>Enter the date of birth.</a:t>
            </a:r>
          </a:p>
          <a:p>
            <a:pPr marL="228600" indent="-228600">
              <a:buAutoNum type="arabicPeriod" startAt="2"/>
            </a:pPr>
            <a:r>
              <a:rPr lang="en-US" dirty="0" smtClean="0"/>
              <a:t>Then enter the state of birth.</a:t>
            </a:r>
          </a:p>
          <a:p>
            <a:pPr marL="228600" indent="-228600">
              <a:buAutoNum type="arabicPeriod" startAt="2"/>
            </a:pPr>
            <a:r>
              <a:rPr lang="en-US" dirty="0" smtClean="0"/>
              <a:t>Enter the SSN.</a:t>
            </a:r>
          </a:p>
          <a:p>
            <a:pPr marL="228600" indent="-228600">
              <a:buAutoNum type="arabicPeriod" startAt="2"/>
            </a:pPr>
            <a:r>
              <a:rPr lang="en-US" dirty="0" smtClean="0"/>
              <a:t>Select “Y” for yes from the drop-down menu if you have obtained acceptable proof of dependency.</a:t>
            </a:r>
          </a:p>
          <a:p>
            <a:pPr marL="228600" indent="-228600">
              <a:buAutoNum type="arabicPeriod" startAt="2"/>
            </a:pPr>
            <a:r>
              <a:rPr lang="en-US" dirty="0" smtClean="0"/>
              <a:t>And finally, click on “Update”.</a:t>
            </a:r>
          </a:p>
          <a:p>
            <a:pPr marL="228600" indent="-228600">
              <a:buAutoNum type="arabicPeriod" startAt="2"/>
            </a:pPr>
            <a:endParaRPr lang="en-US" dirty="0" smtClean="0"/>
          </a:p>
          <a:p>
            <a:endParaRPr lang="en-US" dirty="0"/>
          </a:p>
        </p:txBody>
      </p:sp>
      <p:sp>
        <p:nvSpPr>
          <p:cNvPr id="4" name="Slide Number Placeholder 3"/>
          <p:cNvSpPr>
            <a:spLocks noGrp="1"/>
          </p:cNvSpPr>
          <p:nvPr>
            <p:ph type="sldNum" sz="quarter" idx="10"/>
          </p:nvPr>
        </p:nvSpPr>
        <p:spPr/>
        <p:txBody>
          <a:bodyPr/>
          <a:lstStyle/>
          <a:p>
            <a:fld id="{A415C2BE-8203-442D-8D38-DCB21CE9048A}" type="slidenum">
              <a:rPr lang="en-US" smtClean="0"/>
              <a:t>24</a:t>
            </a:fld>
            <a:endParaRPr lang="en-US"/>
          </a:p>
        </p:txBody>
      </p:sp>
    </p:spTree>
    <p:extLst>
      <p:ext uri="{BB962C8B-B14F-4D97-AF65-F5344CB8AC3E}">
        <p14:creationId xmlns:p14="http://schemas.microsoft.com/office/powerpoint/2010/main" val="35405586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pop-up window, select “OK” to acknowledge the successful update.</a:t>
            </a:r>
            <a:endParaRPr lang="en-US" dirty="0"/>
          </a:p>
        </p:txBody>
      </p:sp>
      <p:sp>
        <p:nvSpPr>
          <p:cNvPr id="4" name="Slide Number Placeholder 3"/>
          <p:cNvSpPr>
            <a:spLocks noGrp="1"/>
          </p:cNvSpPr>
          <p:nvPr>
            <p:ph type="sldNum" sz="quarter" idx="10"/>
          </p:nvPr>
        </p:nvSpPr>
        <p:spPr/>
        <p:txBody>
          <a:bodyPr/>
          <a:lstStyle/>
          <a:p>
            <a:fld id="{A415C2BE-8203-442D-8D38-DCB21CE9048A}" type="slidenum">
              <a:rPr lang="en-US" smtClean="0"/>
              <a:t>25</a:t>
            </a:fld>
            <a:endParaRPr lang="en-US" dirty="0"/>
          </a:p>
        </p:txBody>
      </p:sp>
    </p:spTree>
    <p:extLst>
      <p:ext uri="{BB962C8B-B14F-4D97-AF65-F5344CB8AC3E}">
        <p14:creationId xmlns:p14="http://schemas.microsoft.com/office/powerpoint/2010/main" val="31993355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see in this screen that a new dependent has been added.</a:t>
            </a:r>
            <a:endParaRPr lang="en-US" dirty="0"/>
          </a:p>
        </p:txBody>
      </p:sp>
      <p:sp>
        <p:nvSpPr>
          <p:cNvPr id="4" name="Slide Number Placeholder 3"/>
          <p:cNvSpPr>
            <a:spLocks noGrp="1"/>
          </p:cNvSpPr>
          <p:nvPr>
            <p:ph type="sldNum" sz="quarter" idx="10"/>
          </p:nvPr>
        </p:nvSpPr>
        <p:spPr/>
        <p:txBody>
          <a:bodyPr/>
          <a:lstStyle/>
          <a:p>
            <a:fld id="{A415C2BE-8203-442D-8D38-DCB21CE9048A}" type="slidenum">
              <a:rPr lang="en-US" smtClean="0"/>
              <a:t>26</a:t>
            </a:fld>
            <a:endParaRPr lang="en-US" dirty="0"/>
          </a:p>
        </p:txBody>
      </p:sp>
    </p:spTree>
    <p:extLst>
      <p:ext uri="{BB962C8B-B14F-4D97-AF65-F5344CB8AC3E}">
        <p14:creationId xmlns:p14="http://schemas.microsoft.com/office/powerpoint/2010/main" val="42844756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You’ll now be able to see the dependent listed when you select the “Dependents” tab in SAM and will be able to add the subsistence allowance award.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415C2BE-8203-442D-8D38-DCB21CE9048A}" type="slidenum">
              <a:rPr lang="en-US" smtClean="0"/>
              <a:t>27</a:t>
            </a:fld>
            <a:endParaRPr lang="en-US" dirty="0"/>
          </a:p>
        </p:txBody>
      </p:sp>
    </p:spTree>
    <p:extLst>
      <p:ext uri="{BB962C8B-B14F-4D97-AF65-F5344CB8AC3E}">
        <p14:creationId xmlns:p14="http://schemas.microsoft.com/office/powerpoint/2010/main" val="25675994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28637" eaLnBrk="0" hangingPunct="0">
              <a:defRPr sz="1000">
                <a:solidFill>
                  <a:schemeClr val="tx1"/>
                </a:solidFill>
                <a:latin typeface="Arial" charset="0"/>
              </a:defRPr>
            </a:lvl1pPr>
            <a:lvl2pPr marL="742909" indent="-285734" defTabSz="928637" eaLnBrk="0" hangingPunct="0">
              <a:defRPr sz="1000">
                <a:solidFill>
                  <a:schemeClr val="tx1"/>
                </a:solidFill>
                <a:latin typeface="Arial" charset="0"/>
              </a:defRPr>
            </a:lvl2pPr>
            <a:lvl3pPr marL="1142937" indent="-228587" defTabSz="928637" eaLnBrk="0" hangingPunct="0">
              <a:defRPr sz="1000">
                <a:solidFill>
                  <a:schemeClr val="tx1"/>
                </a:solidFill>
                <a:latin typeface="Arial" charset="0"/>
              </a:defRPr>
            </a:lvl3pPr>
            <a:lvl4pPr marL="1600111" indent="-228587" defTabSz="928637" eaLnBrk="0" hangingPunct="0">
              <a:defRPr sz="1000">
                <a:solidFill>
                  <a:schemeClr val="tx1"/>
                </a:solidFill>
                <a:latin typeface="Arial" charset="0"/>
              </a:defRPr>
            </a:lvl4pPr>
            <a:lvl5pPr marL="2057287" indent="-228587" defTabSz="928637" eaLnBrk="0" hangingPunct="0">
              <a:defRPr sz="1000">
                <a:solidFill>
                  <a:schemeClr val="tx1"/>
                </a:solidFill>
                <a:latin typeface="Arial" charset="0"/>
              </a:defRPr>
            </a:lvl5pPr>
            <a:lvl6pPr marL="2514461" indent="-228587" defTabSz="928637" eaLnBrk="0" fontAlgn="base" hangingPunct="0">
              <a:spcBef>
                <a:spcPct val="0"/>
              </a:spcBef>
              <a:spcAft>
                <a:spcPct val="0"/>
              </a:spcAft>
              <a:defRPr sz="1000">
                <a:solidFill>
                  <a:schemeClr val="tx1"/>
                </a:solidFill>
                <a:latin typeface="Arial" charset="0"/>
              </a:defRPr>
            </a:lvl6pPr>
            <a:lvl7pPr marL="2971635" indent="-228587" defTabSz="928637" eaLnBrk="0" fontAlgn="base" hangingPunct="0">
              <a:spcBef>
                <a:spcPct val="0"/>
              </a:spcBef>
              <a:spcAft>
                <a:spcPct val="0"/>
              </a:spcAft>
              <a:defRPr sz="1000">
                <a:solidFill>
                  <a:schemeClr val="tx1"/>
                </a:solidFill>
                <a:latin typeface="Arial" charset="0"/>
              </a:defRPr>
            </a:lvl7pPr>
            <a:lvl8pPr marL="3428811" indent="-228587" defTabSz="928637" eaLnBrk="0" fontAlgn="base" hangingPunct="0">
              <a:spcBef>
                <a:spcPct val="0"/>
              </a:spcBef>
              <a:spcAft>
                <a:spcPct val="0"/>
              </a:spcAft>
              <a:defRPr sz="1000">
                <a:solidFill>
                  <a:schemeClr val="tx1"/>
                </a:solidFill>
                <a:latin typeface="Arial" charset="0"/>
              </a:defRPr>
            </a:lvl8pPr>
            <a:lvl9pPr marL="3885985" indent="-228587" defTabSz="928637" eaLnBrk="0" fontAlgn="base" hangingPunct="0">
              <a:spcBef>
                <a:spcPct val="0"/>
              </a:spcBef>
              <a:spcAft>
                <a:spcPct val="0"/>
              </a:spcAft>
              <a:defRPr sz="1000">
                <a:solidFill>
                  <a:schemeClr val="tx1"/>
                </a:solidFill>
                <a:latin typeface="Arial" charset="0"/>
              </a:defRPr>
            </a:lvl9pPr>
          </a:lstStyle>
          <a:p>
            <a:pPr eaLnBrk="1" hangingPunct="1"/>
            <a:fld id="{02369EA2-6DF3-4EC4-BB73-188C1F3F34A2}" type="slidenum">
              <a:rPr lang="en-US" sz="1200">
                <a:solidFill>
                  <a:prstClr val="black"/>
                </a:solidFill>
              </a:rPr>
              <a:pPr eaLnBrk="1" hangingPunct="1"/>
              <a:t>28</a:t>
            </a:fld>
            <a:endParaRPr lang="en-US" sz="1200" dirty="0">
              <a:solidFill>
                <a:prstClr val="black"/>
              </a:solidFill>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Ok at this time, we have 5 minutes</a:t>
            </a:r>
            <a:r>
              <a:rPr lang="en-US" baseline="0" dirty="0" smtClean="0"/>
              <a:t> for questions.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Next, we will discuss Post-9/11 subsistence allowance (P911SA) and important items to consider.</a:t>
            </a:r>
          </a:p>
          <a:p>
            <a:endParaRPr lang="en-US" dirty="0" smtClean="0"/>
          </a:p>
          <a:p>
            <a:pPr eaLnBrk="1" hangingPunct="1"/>
            <a:endParaRPr lang="en-US" dirty="0" smtClean="0"/>
          </a:p>
        </p:txBody>
      </p:sp>
    </p:spTree>
    <p:extLst>
      <p:ext uri="{BB962C8B-B14F-4D97-AF65-F5344CB8AC3E}">
        <p14:creationId xmlns:p14="http://schemas.microsoft.com/office/powerpoint/2010/main" val="26696009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buNone/>
            </a:pPr>
            <a:r>
              <a:rPr lang="en-US" sz="1200" b="1" dirty="0" smtClean="0">
                <a:cs typeface="Arial" panose="020B0604020202020204" pitchFamily="34" charset="0"/>
              </a:rPr>
              <a:t>Speaker: Donna</a:t>
            </a:r>
          </a:p>
          <a:p>
            <a:pPr marL="0" indent="0">
              <a:spcBef>
                <a:spcPts val="0"/>
              </a:spcBef>
              <a:buNone/>
            </a:pPr>
            <a:endParaRPr lang="en-US" sz="1200" b="1" dirty="0" smtClean="0">
              <a:cs typeface="Arial" panose="020B0604020202020204" pitchFamily="34" charset="0"/>
            </a:endParaRPr>
          </a:p>
          <a:p>
            <a:pPr marL="0" indent="0">
              <a:spcBef>
                <a:spcPts val="0"/>
              </a:spcBef>
              <a:buNone/>
            </a:pPr>
            <a:r>
              <a:rPr lang="en-US" sz="1200" dirty="0" smtClean="0">
                <a:cs typeface="Arial" panose="020B0604020202020204" pitchFamily="34" charset="0"/>
              </a:rPr>
              <a:t>Eligibility for P911SA is determined based on meeting </a:t>
            </a:r>
            <a:r>
              <a:rPr lang="en-US" sz="1200" u="sng" dirty="0" smtClean="0">
                <a:cs typeface="Arial" panose="020B0604020202020204" pitchFamily="34" charset="0"/>
              </a:rPr>
              <a:t>all of the identified criteria</a:t>
            </a:r>
            <a:r>
              <a:rPr lang="en-US" sz="1200" dirty="0" smtClean="0">
                <a:cs typeface="Arial" panose="020B0604020202020204" pitchFamily="34" charset="0"/>
              </a:rPr>
              <a:t>:</a:t>
            </a:r>
          </a:p>
          <a:p>
            <a:pPr>
              <a:spcBef>
                <a:spcPts val="0"/>
              </a:spcBef>
            </a:pPr>
            <a:endParaRPr lang="en-US" sz="1200" dirty="0" smtClean="0"/>
          </a:p>
          <a:p>
            <a:pPr marL="171450" indent="-171450">
              <a:spcBef>
                <a:spcPts val="0"/>
              </a:spcBef>
              <a:buFont typeface="Arial" panose="020B0604020202020204" pitchFamily="34" charset="0"/>
              <a:buChar char="•"/>
            </a:pPr>
            <a:r>
              <a:rPr lang="en-US" sz="1200" dirty="0" smtClean="0">
                <a:cs typeface="Arial" panose="020B0604020202020204" pitchFamily="34" charset="0"/>
              </a:rPr>
              <a:t>The Veteran must have at least one day of Chapter 33 entitlement remaining to be eligible to elect the P911SA rate</a:t>
            </a:r>
          </a:p>
          <a:p>
            <a:pPr marL="171450" indent="-171450">
              <a:spcBef>
                <a:spcPts val="0"/>
              </a:spcBef>
              <a:buFont typeface="Arial" panose="020B0604020202020204" pitchFamily="34" charset="0"/>
              <a:buChar char="•"/>
            </a:pPr>
            <a:r>
              <a:rPr lang="en-US" sz="1200" dirty="0" smtClean="0"/>
              <a:t>The Veteran’s ETD for Chapter 33 benefits must not have been expired – See M28R</a:t>
            </a:r>
            <a:r>
              <a:rPr lang="en-US" sz="1200" baseline="0" dirty="0" smtClean="0"/>
              <a:t> </a:t>
            </a:r>
            <a:r>
              <a:rPr lang="en-US" sz="1200" dirty="0" smtClean="0"/>
              <a:t>Appendix</a:t>
            </a:r>
            <a:r>
              <a:rPr lang="en-US" sz="1200" baseline="0" dirty="0" smtClean="0"/>
              <a:t> AY</a:t>
            </a:r>
            <a:endParaRPr lang="en-US" sz="1200" dirty="0" smtClean="0"/>
          </a:p>
          <a:p>
            <a:pPr marL="171450" indent="-171450">
              <a:spcBef>
                <a:spcPts val="0"/>
              </a:spcBef>
              <a:buFont typeface="Arial" panose="020B0604020202020204" pitchFamily="34" charset="0"/>
              <a:buChar char="•"/>
            </a:pPr>
            <a:r>
              <a:rPr lang="en-US" sz="1200" dirty="0" smtClean="0">
                <a:cs typeface="Arial" panose="020B0604020202020204" pitchFamily="34" charset="0"/>
              </a:rPr>
              <a:t>The P911SA election must be completed in writing with a documented effective date of election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415C2BE-8203-442D-8D38-DCB21CE9048A}" type="slidenum">
              <a:rPr lang="en-US" smtClean="0"/>
              <a:t>29</a:t>
            </a:fld>
            <a:endParaRPr lang="en-US" dirty="0"/>
          </a:p>
        </p:txBody>
      </p:sp>
    </p:spTree>
    <p:extLst>
      <p:ext uri="{BB962C8B-B14F-4D97-AF65-F5344CB8AC3E}">
        <p14:creationId xmlns:p14="http://schemas.microsoft.com/office/powerpoint/2010/main" val="1967818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Chapter</a:t>
            </a:r>
            <a:r>
              <a:rPr lang="en-US" baseline="0" dirty="0" smtClean="0"/>
              <a:t> </a:t>
            </a:r>
            <a:r>
              <a:rPr lang="en-US" dirty="0" smtClean="0"/>
              <a:t>31 subsistence allowance is based on the rate of attendance, the number of dependents, and the type of training.</a:t>
            </a:r>
          </a:p>
          <a:p>
            <a:endParaRPr lang="en-US" dirty="0" smtClean="0"/>
          </a:p>
          <a:p>
            <a:r>
              <a:rPr lang="en-US" dirty="0"/>
              <a:t>*</a:t>
            </a:r>
            <a:r>
              <a:rPr lang="en-US" dirty="0" smtClean="0"/>
              <a:t>Remember that subsistence allowance is </a:t>
            </a:r>
            <a:r>
              <a:rPr lang="en-US" b="0" u="sng" dirty="0" smtClean="0"/>
              <a:t>not payable for less than half-time attendance unless reduced work tolerance has been determined</a:t>
            </a:r>
            <a:r>
              <a:rPr lang="en-US"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effectLst/>
                <a:latin typeface="+mn-lt"/>
                <a:ea typeface="+mn-ea"/>
                <a:cs typeface="+mn-cs"/>
              </a:rPr>
              <a:t>Subsistence allowance is not payable when pursuing a plan at less than half time, unless a determination of reduced work tolerance has been made, or unless one-quarter time is allowable under an Individualized Extended Evaluation Plan or Individualized Independent Living Plan.  Veterans may only be paid a subsistence allowance at the one-quarter time rate in independent living or extended evaluation programs. In rare situations, Veterans may attend other training on a less than half-time basis without receiving a subsistence allowance. The case manager must manually deduct entitlement at the one-quarter time rate for Veterans in any type of training when they are pursuing at a less than half-time rate since these Veterans do not receive subsistence allowance.</a:t>
            </a:r>
          </a:p>
          <a:p>
            <a:endParaRPr lang="en-US" dirty="0"/>
          </a:p>
        </p:txBody>
      </p:sp>
      <p:sp>
        <p:nvSpPr>
          <p:cNvPr id="4" name="Slide Number Placeholder 3"/>
          <p:cNvSpPr>
            <a:spLocks noGrp="1"/>
          </p:cNvSpPr>
          <p:nvPr>
            <p:ph type="sldNum" sz="quarter" idx="10"/>
          </p:nvPr>
        </p:nvSpPr>
        <p:spPr/>
        <p:txBody>
          <a:bodyPr/>
          <a:lstStyle/>
          <a:p>
            <a:fld id="{A415C2BE-8203-442D-8D38-DCB21CE9048A}" type="slidenum">
              <a:rPr lang="en-US" smtClean="0"/>
              <a:t>3</a:t>
            </a:fld>
            <a:endParaRPr lang="en-US" dirty="0"/>
          </a:p>
        </p:txBody>
      </p:sp>
    </p:spTree>
    <p:extLst>
      <p:ext uri="{BB962C8B-B14F-4D97-AF65-F5344CB8AC3E}">
        <p14:creationId xmlns:p14="http://schemas.microsoft.com/office/powerpoint/2010/main" val="37406335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sz="1200" dirty="0" smtClean="0"/>
              <a:t>Post-9/11 subsistence allowance is:</a:t>
            </a:r>
          </a:p>
          <a:p>
            <a:pPr marL="171450" indent="-171450">
              <a:spcBef>
                <a:spcPts val="0"/>
              </a:spcBef>
              <a:buFont typeface="Arial" panose="020B0604020202020204" pitchFamily="34" charset="0"/>
              <a:buChar char="•"/>
            </a:pPr>
            <a:r>
              <a:rPr lang="en-US" sz="1200" dirty="0" smtClean="0"/>
              <a:t>Based on the Basic Allowance for Housing (BAH) rate for the rank of E-5 with Dependents</a:t>
            </a:r>
          </a:p>
          <a:p>
            <a:pPr marL="171450" indent="-171450">
              <a:spcBef>
                <a:spcPts val="0"/>
              </a:spcBef>
              <a:buFont typeface="Arial" panose="020B0604020202020204" pitchFamily="34" charset="0"/>
              <a:buChar char="•"/>
            </a:pPr>
            <a:r>
              <a:rPr lang="en-US" sz="1200" dirty="0" smtClean="0"/>
              <a:t>The BAH rate is set by the Department of Defense (DoD)</a:t>
            </a:r>
          </a:p>
          <a:p>
            <a:pPr marL="171450" indent="-171450">
              <a:spcBef>
                <a:spcPts val="0"/>
              </a:spcBef>
              <a:buFont typeface="Arial" panose="020B0604020202020204" pitchFamily="34" charset="0"/>
              <a:buChar char="•"/>
            </a:pPr>
            <a:r>
              <a:rPr lang="en-US" sz="1200" dirty="0" smtClean="0"/>
              <a:t>P911SA uses the BAH rate in effect for the current calendar year for the zip code of the facility (unless rate protection is being provided).</a:t>
            </a:r>
          </a:p>
          <a:p>
            <a:pPr>
              <a:spcBef>
                <a:spcPts val="0"/>
              </a:spcBef>
            </a:pPr>
            <a:endParaRPr lang="en-US" sz="1200" dirty="0" smtClean="0"/>
          </a:p>
          <a:p>
            <a:pPr>
              <a:spcBef>
                <a:spcPts val="0"/>
              </a:spcBef>
            </a:pPr>
            <a:r>
              <a:rPr lang="en-US" sz="1200" dirty="0" smtClean="0"/>
              <a:t>**Current guidance is to use the zip code of the facility with the facility code listed on the 28-1905. </a:t>
            </a:r>
          </a:p>
          <a:p>
            <a:pPr>
              <a:spcBef>
                <a:spcPts val="0"/>
              </a:spcBef>
            </a:pPr>
            <a:endParaRPr lang="en-US" sz="1200" dirty="0" smtClean="0"/>
          </a:p>
          <a:p>
            <a:pPr marL="171450" indent="-171450">
              <a:spcBef>
                <a:spcPts val="0"/>
              </a:spcBef>
              <a:buFont typeface="Arial" panose="020B0604020202020204" pitchFamily="34" charset="0"/>
              <a:buChar char="•"/>
            </a:pPr>
            <a:r>
              <a:rPr lang="en-US" sz="1200" dirty="0" smtClean="0"/>
              <a:t>The BAH calculator can be found at</a:t>
            </a:r>
            <a:r>
              <a:rPr lang="en-US" dirty="0"/>
              <a:t> </a:t>
            </a:r>
            <a:r>
              <a:rPr lang="en-US" dirty="0" smtClean="0"/>
              <a:t>the website listed on the slide:  </a:t>
            </a:r>
            <a:r>
              <a:rPr lang="en-US" dirty="0" smtClean="0">
                <a:hlinkClick r:id="rId3"/>
              </a:rPr>
              <a:t>http://www.defensetravel.dod.mil/site/bahCalc.cfm</a:t>
            </a:r>
            <a:endParaRPr lang="en-US" dirty="0" smtClean="0"/>
          </a:p>
          <a:p>
            <a:pPr marL="171450" indent="-171450">
              <a:spcBef>
                <a:spcPts val="0"/>
              </a:spcBef>
              <a:buFont typeface="Arial" panose="020B0604020202020204" pitchFamily="34" charset="0"/>
              <a:buChar char="•"/>
            </a:pPr>
            <a:r>
              <a:rPr lang="en-US" sz="1200" dirty="0" smtClean="0"/>
              <a:t>Determine the appropriate Overseas Housing Allowance (OHA) rate by using the OHA Calculator located at </a:t>
            </a:r>
            <a:r>
              <a:rPr lang="en-US" sz="1200" dirty="0" smtClean="0">
                <a:hlinkClick r:id="rId4"/>
              </a:rPr>
              <a:t>https://www.defensetravel.dod.mil/site/ohaCalc.cfm</a:t>
            </a:r>
            <a:r>
              <a:rPr lang="en-US" sz="1200" dirty="0" smtClean="0"/>
              <a:t> </a:t>
            </a:r>
          </a:p>
          <a:p>
            <a:pPr marL="171450" indent="-171450">
              <a:spcBef>
                <a:spcPts val="0"/>
              </a:spcBef>
              <a:buFont typeface="Arial" panose="020B0604020202020204" pitchFamily="34" charset="0"/>
              <a:buChar char="•"/>
            </a:pPr>
            <a:r>
              <a:rPr lang="en-US" sz="1200" dirty="0" smtClean="0"/>
              <a:t>Rates are updated at the beginning of each calendar </a:t>
            </a:r>
            <a:r>
              <a:rPr lang="en-US" dirty="0"/>
              <a:t>y</a:t>
            </a:r>
            <a:r>
              <a:rPr lang="en-US" sz="1200" dirty="0" smtClean="0"/>
              <a:t>ear.</a:t>
            </a:r>
          </a:p>
        </p:txBody>
      </p:sp>
      <p:sp>
        <p:nvSpPr>
          <p:cNvPr id="4" name="Slide Number Placeholder 3"/>
          <p:cNvSpPr>
            <a:spLocks noGrp="1"/>
          </p:cNvSpPr>
          <p:nvPr>
            <p:ph type="sldNum" sz="quarter" idx="10"/>
          </p:nvPr>
        </p:nvSpPr>
        <p:spPr/>
        <p:txBody>
          <a:bodyPr/>
          <a:lstStyle/>
          <a:p>
            <a:fld id="{A415C2BE-8203-442D-8D38-DCB21CE9048A}" type="slidenum">
              <a:rPr lang="en-US" smtClean="0"/>
              <a:t>30</a:t>
            </a:fld>
            <a:endParaRPr lang="en-US" dirty="0"/>
          </a:p>
        </p:txBody>
      </p:sp>
    </p:spTree>
    <p:extLst>
      <p:ext uri="{BB962C8B-B14F-4D97-AF65-F5344CB8AC3E}">
        <p14:creationId xmlns:p14="http://schemas.microsoft.com/office/powerpoint/2010/main" val="19661813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cs typeface="Arial" panose="020B0604020202020204" pitchFamily="34" charset="0"/>
              </a:rPr>
              <a:t>If the BAH rate for a particular zip code decreases from one calendar year to the next, “rate protection” can be provided, if</a:t>
            </a:r>
            <a:r>
              <a:rPr lang="en-US" baseline="0" dirty="0" smtClean="0">
                <a:cs typeface="Arial" panose="020B0604020202020204" pitchFamily="34" charset="0"/>
              </a:rPr>
              <a:t> </a:t>
            </a:r>
            <a:r>
              <a:rPr lang="en-US" dirty="0" smtClean="0">
                <a:cs typeface="Arial" panose="020B0604020202020204" pitchFamily="34" charset="0"/>
              </a:rPr>
              <a:t>a Veteran</a:t>
            </a:r>
            <a:r>
              <a:rPr lang="en-US" baseline="0" dirty="0" smtClean="0">
                <a:cs typeface="Arial" panose="020B0604020202020204" pitchFamily="34" charset="0"/>
              </a:rPr>
              <a:t> is e</a:t>
            </a:r>
            <a:r>
              <a:rPr lang="en-US" dirty="0" smtClean="0">
                <a:cs typeface="Arial" panose="020B0604020202020204" pitchFamily="34" charset="0"/>
              </a:rPr>
              <a:t>nrolled at the same facility and is continuously enrolled with no more than a 6-month break.</a:t>
            </a:r>
            <a:r>
              <a:rPr lang="en-US" baseline="0" dirty="0" smtClean="0">
                <a:cs typeface="Arial" panose="020B0604020202020204" pitchFamily="34" charset="0"/>
              </a:rPr>
              <a:t>  </a:t>
            </a:r>
            <a:r>
              <a:rPr lang="en-US" dirty="0" smtClean="0">
                <a:cs typeface="Arial" panose="020B0604020202020204" pitchFamily="34" charset="0"/>
              </a:rPr>
              <a:t>Rate protection can be extended for more than 1 year given that the above criteria is met.</a:t>
            </a:r>
          </a:p>
          <a:p>
            <a:pPr marL="342900" lvl="2" indent="0">
              <a:buNone/>
            </a:pPr>
            <a:endParaRPr lang="en-US" dirty="0" smtClean="0">
              <a:cs typeface="Arial" panose="020B0604020202020204" pitchFamily="34" charset="0"/>
            </a:endParaRPr>
          </a:p>
          <a:p>
            <a:pPr marL="0" lvl="1" indent="-114300">
              <a:buNone/>
            </a:pPr>
            <a:r>
              <a:rPr lang="en-US" dirty="0" smtClean="0">
                <a:cs typeface="Arial" panose="020B0604020202020204" pitchFamily="34" charset="0"/>
              </a:rPr>
              <a:t>Note:  Any student called to active duty during an enrollment period or 6-month grace period will receive rate protection as long as the Veteran begins training at the same facility within 6 months from the release from active duty. Also, as a best practice,</a:t>
            </a:r>
            <a:r>
              <a:rPr lang="en-US" baseline="0" dirty="0" smtClean="0">
                <a:cs typeface="Arial" panose="020B0604020202020204" pitchFamily="34" charset="0"/>
              </a:rPr>
              <a:t> </a:t>
            </a:r>
            <a:r>
              <a:rPr lang="en-US" kern="1200" dirty="0" smtClean="0">
                <a:solidFill>
                  <a:schemeClr val="tx1"/>
                </a:solidFill>
                <a:effectLst/>
                <a:cs typeface="Arial" panose="020B0604020202020204" pitchFamily="34" charset="0"/>
              </a:rPr>
              <a:t>document the details regarding protected (or grandfathered) rate in the CER or Corporate WINRS.</a:t>
            </a:r>
            <a:endParaRPr lang="en-US" dirty="0" smtClean="0">
              <a:cs typeface="Arial" panose="020B0604020202020204" pitchFamily="34" charset="0"/>
            </a:endParaRPr>
          </a:p>
          <a:p>
            <a:endParaRPr lang="en-US" dirty="0">
              <a:cs typeface="Arial" panose="020B0604020202020204" pitchFamily="34" charset="0"/>
            </a:endParaRPr>
          </a:p>
        </p:txBody>
      </p:sp>
      <p:sp>
        <p:nvSpPr>
          <p:cNvPr id="4" name="Slide Number Placeholder 3"/>
          <p:cNvSpPr>
            <a:spLocks noGrp="1"/>
          </p:cNvSpPr>
          <p:nvPr>
            <p:ph type="sldNum" sz="quarter" idx="10"/>
          </p:nvPr>
        </p:nvSpPr>
        <p:spPr/>
        <p:txBody>
          <a:bodyPr/>
          <a:lstStyle/>
          <a:p>
            <a:fld id="{A415C2BE-8203-442D-8D38-DCB21CE9048A}" type="slidenum">
              <a:rPr lang="en-US" smtClean="0"/>
              <a:t>31</a:t>
            </a:fld>
            <a:endParaRPr lang="en-US" dirty="0"/>
          </a:p>
        </p:txBody>
      </p:sp>
    </p:spTree>
    <p:extLst>
      <p:ext uri="{BB962C8B-B14F-4D97-AF65-F5344CB8AC3E}">
        <p14:creationId xmlns:p14="http://schemas.microsoft.com/office/powerpoint/2010/main" val="24971219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cs typeface="Arial" panose="020B0604020202020204" pitchFamily="34" charset="0"/>
              </a:rPr>
              <a:t>Some considerations for Post-9/11 subsistence allowance -</a:t>
            </a:r>
          </a:p>
          <a:p>
            <a:pPr marL="171450" indent="-171450">
              <a:buFont typeface="Arial" panose="020B0604020202020204" pitchFamily="34" charset="0"/>
              <a:buChar char="•"/>
            </a:pPr>
            <a:r>
              <a:rPr lang="en-US" dirty="0" smtClean="0">
                <a:cs typeface="Arial" panose="020B0604020202020204" pitchFamily="34" charset="0"/>
              </a:rPr>
              <a:t>Distance learning courses, independent study and on-line courses should be considered at the following rates using the BAH National Average for:</a:t>
            </a:r>
          </a:p>
          <a:p>
            <a:pPr lvl="1"/>
            <a:r>
              <a:rPr lang="en-US" dirty="0" smtClean="0">
                <a:cs typeface="Arial" panose="020B0604020202020204" pitchFamily="34" charset="0"/>
              </a:rPr>
              <a:t>Full time=  .50 X BAH National Average</a:t>
            </a:r>
          </a:p>
          <a:p>
            <a:pPr lvl="1"/>
            <a:r>
              <a:rPr lang="en-US" dirty="0" smtClean="0"/>
              <a:t>¾ time=</a:t>
            </a:r>
            <a:r>
              <a:rPr lang="en-US" baseline="0" dirty="0" smtClean="0"/>
              <a:t>    </a:t>
            </a:r>
            <a:r>
              <a:rPr lang="en-US" dirty="0" smtClean="0"/>
              <a:t>.375 X BAH National Average</a:t>
            </a:r>
          </a:p>
          <a:p>
            <a:pPr lvl="1"/>
            <a:r>
              <a:rPr lang="en-US" dirty="0" smtClean="0">
                <a:cs typeface="Arial" panose="020B0604020202020204" pitchFamily="34" charset="0"/>
              </a:rPr>
              <a:t>½ time=    .25 X BAH National Average</a:t>
            </a:r>
          </a:p>
          <a:p>
            <a:endParaRPr lang="en-US" dirty="0" smtClean="0">
              <a:cs typeface="Arial" panose="020B0604020202020204" pitchFamily="34" charset="0"/>
            </a:endParaRPr>
          </a:p>
          <a:p>
            <a:pPr marL="171450" indent="-171450">
              <a:buFont typeface="Arial" panose="020B0604020202020204" pitchFamily="34" charset="0"/>
              <a:buChar char="•"/>
            </a:pPr>
            <a:r>
              <a:rPr lang="en-US" dirty="0" smtClean="0">
                <a:cs typeface="Arial" panose="020B0604020202020204" pitchFamily="34" charset="0"/>
              </a:rPr>
              <a:t>It was verified with the Policy team that hybrid courses are not considered distance learning.  These courses do require the student to come to campus at least some of the time (how much varies from class to class and school to school).  They should be paid the rate for brick and mortar classes using the zip code of the school</a:t>
            </a:r>
          </a:p>
          <a:p>
            <a:pPr marL="171450" indent="-171450">
              <a:buFont typeface="Arial" panose="020B0604020202020204" pitchFamily="34" charset="0"/>
              <a:buChar char="•"/>
            </a:pPr>
            <a:endParaRPr lang="en-US" dirty="0" smtClean="0">
              <a:cs typeface="Arial" panose="020B0604020202020204" pitchFamily="34" charset="0"/>
            </a:endParaRPr>
          </a:p>
          <a:p>
            <a:pPr marL="171450" indent="-171450">
              <a:buFont typeface="Arial" panose="020B0604020202020204" pitchFamily="34" charset="0"/>
              <a:buChar char="•"/>
            </a:pPr>
            <a:r>
              <a:rPr lang="en-US" dirty="0" smtClean="0">
                <a:cs typeface="Arial" panose="020B0604020202020204" pitchFamily="34" charset="0"/>
              </a:rPr>
              <a:t>Distance learning courses and at least one credit of residence at a brick and mortar facility: </a:t>
            </a:r>
          </a:p>
          <a:p>
            <a:pPr marL="800100" lvl="1" indent="-342900">
              <a:buFont typeface="Courier New" panose="02070309020205020404" pitchFamily="49" charset="0"/>
              <a:buChar char="o"/>
            </a:pPr>
            <a:r>
              <a:rPr lang="en-US" dirty="0" smtClean="0">
                <a:cs typeface="Arial" panose="020B0604020202020204" pitchFamily="34" charset="0"/>
              </a:rPr>
              <a:t>	Paid at the appropriate training rate using the BAH amount associated with the zip code of the brick and mortar facility</a:t>
            </a:r>
          </a:p>
          <a:p>
            <a:pPr marL="342900" indent="-342900">
              <a:buFont typeface="Arial" panose="020B0604020202020204" pitchFamily="34" charset="0"/>
              <a:buChar char="•"/>
            </a:pPr>
            <a:r>
              <a:rPr lang="en-US" dirty="0" smtClean="0">
                <a:cs typeface="Arial" panose="020B0604020202020204" pitchFamily="34" charset="0"/>
              </a:rPr>
              <a:t>Concurrent enrollment at more than one facility:</a:t>
            </a:r>
            <a:r>
              <a:rPr lang="en-US" baseline="0" dirty="0" smtClean="0">
                <a:cs typeface="Arial" panose="020B0604020202020204" pitchFamily="34" charset="0"/>
              </a:rPr>
              <a:t> </a:t>
            </a:r>
          </a:p>
          <a:p>
            <a:pPr marL="800100" lvl="1" indent="-342900">
              <a:buFont typeface="Courier New" panose="02070309020205020404" pitchFamily="49" charset="0"/>
              <a:buChar char="o"/>
            </a:pPr>
            <a:r>
              <a:rPr lang="en-US" baseline="0" dirty="0" smtClean="0">
                <a:cs typeface="Arial" panose="020B0604020202020204" pitchFamily="34" charset="0"/>
              </a:rPr>
              <a:t>	</a:t>
            </a:r>
            <a:r>
              <a:rPr lang="en-US" dirty="0" smtClean="0">
                <a:cs typeface="Arial" panose="020B0604020202020204" pitchFamily="34" charset="0"/>
              </a:rPr>
              <a:t>Use the facility where the Veteran is enrolled in more credits</a:t>
            </a:r>
          </a:p>
          <a:p>
            <a:pPr marL="800100" lvl="1" indent="-342900">
              <a:buFont typeface="Courier New" panose="02070309020205020404" pitchFamily="49" charset="0"/>
              <a:buChar char="o"/>
            </a:pPr>
            <a:r>
              <a:rPr lang="en-US" dirty="0" smtClean="0">
                <a:cs typeface="Arial" panose="020B0604020202020204" pitchFamily="34" charset="0"/>
              </a:rPr>
              <a:t>	If the Veteran is enrolled in an equal amount of credits at each facility, 	use the facility that provides the highest BAH rate</a:t>
            </a:r>
          </a:p>
        </p:txBody>
      </p:sp>
      <p:sp>
        <p:nvSpPr>
          <p:cNvPr id="4" name="Slide Number Placeholder 3"/>
          <p:cNvSpPr>
            <a:spLocks noGrp="1"/>
          </p:cNvSpPr>
          <p:nvPr>
            <p:ph type="sldNum" sz="quarter" idx="10"/>
          </p:nvPr>
        </p:nvSpPr>
        <p:spPr/>
        <p:txBody>
          <a:bodyPr/>
          <a:lstStyle/>
          <a:p>
            <a:fld id="{A415C2BE-8203-442D-8D38-DCB21CE9048A}" type="slidenum">
              <a:rPr lang="en-US" smtClean="0"/>
              <a:t>32</a:t>
            </a:fld>
            <a:endParaRPr lang="en-US" dirty="0"/>
          </a:p>
        </p:txBody>
      </p:sp>
    </p:spTree>
    <p:extLst>
      <p:ext uri="{BB962C8B-B14F-4D97-AF65-F5344CB8AC3E}">
        <p14:creationId xmlns:p14="http://schemas.microsoft.com/office/powerpoint/2010/main" val="11677838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VR&amp;E staff must access the DoD’s BAH calculator website and complete the following steps to determine the correct Post 9/11 SA rate for awards running on or after January 1</a:t>
            </a:r>
            <a:r>
              <a:rPr lang="en-US" baseline="30000" dirty="0" smtClean="0"/>
              <a:t>st</a:t>
            </a:r>
            <a:r>
              <a:rPr lang="en-US" dirty="0"/>
              <a:t>:</a:t>
            </a:r>
            <a:r>
              <a:rPr lang="en-US" dirty="0" smtClean="0"/>
              <a:t>  </a:t>
            </a:r>
          </a:p>
          <a:p>
            <a:endParaRPr lang="en-US" dirty="0"/>
          </a:p>
          <a:p>
            <a:r>
              <a:rPr lang="en-US" dirty="0" smtClean="0"/>
              <a:t>On the website, enter the year 2017. Then enter the zip code of the training facility. Select E-5 then click Calculate. Add $50.00 to the E-5 with Dependents rate (when calculating ¾, ½, and ¼ rates, add the $50 first and then calculate the rate).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**Reminder: it must match the zip code on the 28-1905</a:t>
            </a:r>
          </a:p>
          <a:p>
            <a:endParaRPr lang="en-US" dirty="0"/>
          </a:p>
        </p:txBody>
      </p:sp>
      <p:sp>
        <p:nvSpPr>
          <p:cNvPr id="4" name="Slide Number Placeholder 3"/>
          <p:cNvSpPr>
            <a:spLocks noGrp="1"/>
          </p:cNvSpPr>
          <p:nvPr>
            <p:ph type="sldNum" sz="quarter" idx="10"/>
          </p:nvPr>
        </p:nvSpPr>
        <p:spPr/>
        <p:txBody>
          <a:bodyPr/>
          <a:lstStyle/>
          <a:p>
            <a:fld id="{A415C2BE-8203-442D-8D38-DCB21CE9048A}" type="slidenum">
              <a:rPr lang="en-US" smtClean="0"/>
              <a:t>33</a:t>
            </a:fld>
            <a:endParaRPr lang="en-US" dirty="0"/>
          </a:p>
        </p:txBody>
      </p:sp>
    </p:spTree>
    <p:extLst>
      <p:ext uri="{BB962C8B-B14F-4D97-AF65-F5344CB8AC3E}">
        <p14:creationId xmlns:p14="http://schemas.microsoft.com/office/powerpoint/2010/main" val="13474643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dirty="0" smtClean="0">
                <a:cs typeface="Arial" panose="020B0604020202020204" pitchFamily="34" charset="0"/>
              </a:rPr>
              <a:t>Distance learning, independent study and training solely online is paid at 50% of the BAH national average. Training at foreign institutions with no associated zip code is paid at the full BAH national average. </a:t>
            </a:r>
          </a:p>
          <a:p>
            <a:pPr>
              <a:spcBef>
                <a:spcPts val="0"/>
              </a:spcBef>
            </a:pPr>
            <a:endParaRPr lang="en-US" dirty="0" smtClean="0">
              <a:cs typeface="Arial" panose="020B0604020202020204" pitchFamily="34" charset="0"/>
            </a:endParaRPr>
          </a:p>
          <a:p>
            <a:pPr>
              <a:spcBef>
                <a:spcPts val="0"/>
              </a:spcBef>
            </a:pPr>
            <a:r>
              <a:rPr lang="en-US" dirty="0" smtClean="0">
                <a:cs typeface="Arial" panose="020B0604020202020204" pitchFamily="34" charset="0"/>
              </a:rPr>
              <a:t>The $</a:t>
            </a:r>
            <a:r>
              <a:rPr lang="en-US" dirty="0" smtClean="0"/>
              <a:t>50</a:t>
            </a:r>
            <a:r>
              <a:rPr lang="en-US" dirty="0" smtClean="0">
                <a:cs typeface="Arial" panose="020B0604020202020204" pitchFamily="34" charset="0"/>
              </a:rPr>
              <a:t> rate adjustment should not be applied to a rate “grandfathered” from 2016 and only applies to 2017 rates </a:t>
            </a:r>
          </a:p>
          <a:p>
            <a:pPr>
              <a:spcBef>
                <a:spcPts val="0"/>
              </a:spcBef>
            </a:pPr>
            <a:endParaRPr lang="en-US" dirty="0" smtClean="0">
              <a:cs typeface="Arial" panose="020B0604020202020204" pitchFamily="34" charset="0"/>
            </a:endParaRPr>
          </a:p>
          <a:p>
            <a:pPr>
              <a:spcBef>
                <a:spcPts val="0"/>
              </a:spcBef>
            </a:pPr>
            <a:r>
              <a:rPr lang="en-US" dirty="0" smtClean="0">
                <a:cs typeface="Arial" panose="020B0604020202020204" pitchFamily="34" charset="0"/>
              </a:rPr>
              <a:t>Additionally, even if the rate increased in 2017, the $</a:t>
            </a:r>
            <a:r>
              <a:rPr lang="en-US" dirty="0" smtClean="0"/>
              <a:t>50</a:t>
            </a:r>
            <a:r>
              <a:rPr lang="en-US" dirty="0" smtClean="0">
                <a:cs typeface="Arial" panose="020B0604020202020204" pitchFamily="34" charset="0"/>
              </a:rPr>
              <a:t> still needs to be added to ensure the correct rate is paid</a:t>
            </a:r>
          </a:p>
          <a:p>
            <a:pPr marL="0" indent="0">
              <a:spcBef>
                <a:spcPts val="0"/>
              </a:spcBef>
              <a:buNone/>
            </a:pPr>
            <a:endParaRPr lang="en-US" dirty="0" smtClean="0">
              <a:cs typeface="Arial" panose="020B0604020202020204" pitchFamily="34" charset="0"/>
            </a:endParaRPr>
          </a:p>
          <a:p>
            <a:pPr>
              <a:spcBef>
                <a:spcPts val="0"/>
              </a:spcBef>
            </a:pPr>
            <a:r>
              <a:rPr lang="en-US" dirty="0" smtClean="0">
                <a:cs typeface="Arial" panose="020B0604020202020204" pitchFamily="34" charset="0"/>
              </a:rPr>
              <a:t>VR&amp;E requires the use of BAH national average rates for VR&amp;E participants solely training in distance learning courses, to include independent study</a:t>
            </a:r>
            <a:r>
              <a:rPr lang="en-US" baseline="0" dirty="0" smtClean="0">
                <a:cs typeface="Arial" panose="020B0604020202020204" pitchFamily="34" charset="0"/>
              </a:rPr>
              <a:t> and</a:t>
            </a:r>
            <a:r>
              <a:rPr lang="en-US" dirty="0" smtClean="0">
                <a:cs typeface="Arial" panose="020B0604020202020204" pitchFamily="34" charset="0"/>
              </a:rPr>
              <a:t> on-line</a:t>
            </a:r>
            <a:r>
              <a:rPr lang="en-US" b="1" dirty="0" smtClean="0">
                <a:cs typeface="Arial" panose="020B0604020202020204" pitchFamily="34" charset="0"/>
              </a:rPr>
              <a:t> </a:t>
            </a:r>
            <a:r>
              <a:rPr lang="en-US" b="0" dirty="0" smtClean="0">
                <a:cs typeface="Arial" panose="020B0604020202020204" pitchFamily="34" charset="0"/>
              </a:rPr>
              <a:t>courses, </a:t>
            </a:r>
            <a:r>
              <a:rPr lang="en-US" dirty="0" smtClean="0">
                <a:cs typeface="Arial" panose="020B0604020202020204" pitchFamily="34" charset="0"/>
              </a:rPr>
              <a:t>or in foreign institutions where there is no associated zip code.  </a:t>
            </a:r>
          </a:p>
          <a:p>
            <a:pPr>
              <a:spcBef>
                <a:spcPts val="0"/>
              </a:spcBef>
            </a:pPr>
            <a:endParaRPr lang="en-US" dirty="0" smtClean="0">
              <a:cs typeface="Arial" panose="020B0604020202020204" pitchFamily="34" charset="0"/>
            </a:endParaRPr>
          </a:p>
          <a:p>
            <a:pPr>
              <a:spcBef>
                <a:spcPts val="0"/>
              </a:spcBef>
            </a:pPr>
            <a:r>
              <a:rPr lang="en-US" dirty="0" smtClean="0">
                <a:cs typeface="Arial" panose="020B0604020202020204" pitchFamily="34" charset="0"/>
              </a:rPr>
              <a:t>Effective January 1, 2017:</a:t>
            </a:r>
          </a:p>
          <a:p>
            <a:pPr lvl="1">
              <a:spcBef>
                <a:spcPts val="0"/>
              </a:spcBef>
            </a:pPr>
            <a:r>
              <a:rPr lang="en-US" dirty="0" smtClean="0">
                <a:cs typeface="Arial" panose="020B0604020202020204" pitchFamily="34" charset="0"/>
              </a:rPr>
              <a:t>The 2017 national average BAH rate for VR&amp;E participants is $</a:t>
            </a:r>
            <a:r>
              <a:rPr lang="en-US" dirty="0" smtClean="0"/>
              <a:t>1,681</a:t>
            </a:r>
            <a:r>
              <a:rPr lang="en-US" dirty="0" smtClean="0">
                <a:cs typeface="Arial" panose="020B0604020202020204" pitchFamily="34" charset="0"/>
              </a:rPr>
              <a:t>.00 per month. (This includes the $</a:t>
            </a:r>
            <a:r>
              <a:rPr lang="en-US" dirty="0" smtClean="0"/>
              <a:t>50</a:t>
            </a:r>
            <a:r>
              <a:rPr lang="en-US" dirty="0" smtClean="0">
                <a:cs typeface="Arial" panose="020B0604020202020204" pitchFamily="34" charset="0"/>
              </a:rPr>
              <a:t> rate adjustment.)</a:t>
            </a:r>
          </a:p>
          <a:p>
            <a:pPr lvl="1">
              <a:spcBef>
                <a:spcPts val="0"/>
              </a:spcBef>
            </a:pPr>
            <a:r>
              <a:rPr lang="en-US" dirty="0" smtClean="0">
                <a:cs typeface="Arial" panose="020B0604020202020204" pitchFamily="34" charset="0"/>
              </a:rPr>
              <a:t>One half of the 2017 national average BAH rate for VR&amp;E participants is $</a:t>
            </a:r>
            <a:r>
              <a:rPr lang="en-US" dirty="0" smtClean="0"/>
              <a:t>840.</a:t>
            </a:r>
            <a:r>
              <a:rPr lang="en-US" dirty="0" smtClean="0">
                <a:cs typeface="Arial" panose="020B0604020202020204" pitchFamily="34" charset="0"/>
              </a:rPr>
              <a:t>50 per month. (This includes the $</a:t>
            </a:r>
            <a:r>
              <a:rPr lang="en-US" dirty="0" smtClean="0"/>
              <a:t>50</a:t>
            </a:r>
            <a:r>
              <a:rPr lang="en-US" dirty="0" smtClean="0">
                <a:cs typeface="Arial" panose="020B0604020202020204" pitchFamily="34" charset="0"/>
              </a:rPr>
              <a:t> rate adjustment).</a:t>
            </a:r>
          </a:p>
        </p:txBody>
      </p:sp>
      <p:sp>
        <p:nvSpPr>
          <p:cNvPr id="4" name="Slide Number Placeholder 3"/>
          <p:cNvSpPr>
            <a:spLocks noGrp="1"/>
          </p:cNvSpPr>
          <p:nvPr>
            <p:ph type="sldNum" sz="quarter" idx="10"/>
          </p:nvPr>
        </p:nvSpPr>
        <p:spPr/>
        <p:txBody>
          <a:bodyPr/>
          <a:lstStyle/>
          <a:p>
            <a:fld id="{A415C2BE-8203-442D-8D38-DCB21CE9048A}" type="slidenum">
              <a:rPr lang="en-US" smtClean="0"/>
              <a:t>34</a:t>
            </a:fld>
            <a:endParaRPr lang="en-US" dirty="0"/>
          </a:p>
        </p:txBody>
      </p:sp>
    </p:spTree>
    <p:extLst>
      <p:ext uri="{BB962C8B-B14F-4D97-AF65-F5344CB8AC3E}">
        <p14:creationId xmlns:p14="http://schemas.microsoft.com/office/powerpoint/2010/main" val="41579445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Speaker: Donna</a:t>
            </a:r>
          </a:p>
          <a:p>
            <a:pPr marL="0" marR="0" indent="0" algn="l" defTabSz="914400" rtl="0" eaLnBrk="1" fontAlgn="auto" latinLnBrk="0" hangingPunct="1">
              <a:lnSpc>
                <a:spcPct val="100000"/>
              </a:lnSpc>
              <a:spcBef>
                <a:spcPts val="0"/>
              </a:spcBef>
              <a:spcAft>
                <a:spcPts val="0"/>
              </a:spcAft>
              <a:buClrTx/>
              <a:buSzTx/>
              <a:buFontTx/>
              <a:buNone/>
              <a:tabLst/>
              <a:defRPr/>
            </a:pPr>
            <a:endParaRPr lang="en-US" u="sng"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dirty="0" smtClean="0"/>
              <a:t>Question</a:t>
            </a:r>
            <a:r>
              <a:rPr lang="en-US" sz="1200" dirty="0" smtClean="0"/>
              <a:t>: The Veteran is taking 11 credits for pursuit of a standard semester term online through an out-of-state University.  At the same time, he is taking a 1 credit hour course for a standard semester term on-site at a local community college with the same dates of enrollment that will transfer to the University.  What is the correct rate of pursuit for which </a:t>
            </a:r>
            <a:r>
              <a:rPr lang="en-US" dirty="0" smtClean="0"/>
              <a:t>he</a:t>
            </a:r>
            <a:r>
              <a:rPr lang="en-US" sz="1200" dirty="0" smtClean="0"/>
              <a:t> should be paid and would you utilize the BAH National Average or zip code of the brick and mortar facility to determine the correct rate of payment?</a:t>
            </a:r>
          </a:p>
          <a:p>
            <a:endParaRPr lang="en-US" dirty="0"/>
          </a:p>
        </p:txBody>
      </p:sp>
      <p:sp>
        <p:nvSpPr>
          <p:cNvPr id="4" name="Slide Number Placeholder 3"/>
          <p:cNvSpPr>
            <a:spLocks noGrp="1"/>
          </p:cNvSpPr>
          <p:nvPr>
            <p:ph type="sldNum" sz="quarter" idx="10"/>
          </p:nvPr>
        </p:nvSpPr>
        <p:spPr/>
        <p:txBody>
          <a:bodyPr/>
          <a:lstStyle/>
          <a:p>
            <a:fld id="{A415C2BE-8203-442D-8D38-DCB21CE9048A}" type="slidenum">
              <a:rPr lang="en-US" smtClean="0"/>
              <a:t>35</a:t>
            </a:fld>
            <a:endParaRPr lang="en-US" dirty="0"/>
          </a:p>
        </p:txBody>
      </p:sp>
    </p:spTree>
    <p:extLst>
      <p:ext uri="{BB962C8B-B14F-4D97-AF65-F5344CB8AC3E}">
        <p14:creationId xmlns:p14="http://schemas.microsoft.com/office/powerpoint/2010/main" val="9511288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sng" dirty="0" smtClean="0"/>
              <a:t>Answer:</a:t>
            </a:r>
            <a:r>
              <a:rPr lang="en-US" sz="1200" dirty="0" smtClean="0"/>
              <a:t> You would pay him at the full-time rate utilizing the zip code of training facility where he is attending coursework given he is taking at least 1 credit at a brick and mortar facility.</a:t>
            </a:r>
          </a:p>
        </p:txBody>
      </p:sp>
      <p:sp>
        <p:nvSpPr>
          <p:cNvPr id="4" name="Slide Number Placeholder 3"/>
          <p:cNvSpPr>
            <a:spLocks noGrp="1"/>
          </p:cNvSpPr>
          <p:nvPr>
            <p:ph type="sldNum" sz="quarter" idx="10"/>
          </p:nvPr>
        </p:nvSpPr>
        <p:spPr/>
        <p:txBody>
          <a:bodyPr/>
          <a:lstStyle/>
          <a:p>
            <a:fld id="{A415C2BE-8203-442D-8D38-DCB21CE9048A}" type="slidenum">
              <a:rPr lang="en-US" smtClean="0"/>
              <a:t>36</a:t>
            </a:fld>
            <a:endParaRPr lang="en-US" dirty="0"/>
          </a:p>
        </p:txBody>
      </p:sp>
    </p:spTree>
    <p:extLst>
      <p:ext uri="{BB962C8B-B14F-4D97-AF65-F5344CB8AC3E}">
        <p14:creationId xmlns:p14="http://schemas.microsoft.com/office/powerpoint/2010/main" val="9511288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Speaker: Leland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dirty="0" smtClean="0"/>
              <a:t>Question</a:t>
            </a:r>
            <a:r>
              <a:rPr lang="en-US" sz="1200" dirty="0" smtClean="0"/>
              <a:t>: The Veteran is attending training at three</a:t>
            </a:r>
            <a:r>
              <a:rPr lang="en-US" sz="1200" baseline="0" dirty="0" smtClean="0"/>
              <a:t> </a:t>
            </a:r>
            <a:r>
              <a:rPr lang="en-US" sz="1200" dirty="0" smtClean="0"/>
              <a:t>separate training facilities. He is taking 6 credits on site at a local community college, is taking 5 credits at a local private college and 7 credits at a local University, which is independent of the community college.  Which zip code of the three training faci</a:t>
            </a:r>
            <a:r>
              <a:rPr lang="en-US" sz="1200" i="0" dirty="0" smtClean="0"/>
              <a:t>lities would you utilize to calculate the correct rate of the P911SA?  </a:t>
            </a:r>
          </a:p>
          <a:p>
            <a:pPr marL="0" indent="0">
              <a:buNone/>
            </a:pPr>
            <a:endParaRPr lang="en-US" sz="1200" dirty="0" smtClean="0"/>
          </a:p>
          <a:p>
            <a:pPr lvl="0"/>
            <a:endParaRPr lang="en-US" sz="1200" i="1" kern="1200" dirty="0" smtClean="0">
              <a:solidFill>
                <a:schemeClr val="tx1"/>
              </a:solidFill>
              <a:effectLst/>
            </a:endParaRPr>
          </a:p>
        </p:txBody>
      </p:sp>
      <p:sp>
        <p:nvSpPr>
          <p:cNvPr id="4" name="Slide Number Placeholder 3"/>
          <p:cNvSpPr>
            <a:spLocks noGrp="1"/>
          </p:cNvSpPr>
          <p:nvPr>
            <p:ph type="sldNum" sz="quarter" idx="10"/>
          </p:nvPr>
        </p:nvSpPr>
        <p:spPr/>
        <p:txBody>
          <a:bodyPr/>
          <a:lstStyle/>
          <a:p>
            <a:fld id="{A415C2BE-8203-442D-8D38-DCB21CE9048A}" type="slidenum">
              <a:rPr lang="en-US" smtClean="0"/>
              <a:t>37</a:t>
            </a:fld>
            <a:endParaRPr lang="en-US" dirty="0"/>
          </a:p>
        </p:txBody>
      </p:sp>
    </p:spTree>
    <p:extLst>
      <p:ext uri="{BB962C8B-B14F-4D97-AF65-F5344CB8AC3E}">
        <p14:creationId xmlns:p14="http://schemas.microsoft.com/office/powerpoint/2010/main" val="25721662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254500"/>
            <a:ext cx="5588000" cy="480060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sng" dirty="0" smtClean="0"/>
              <a:t>Answer</a:t>
            </a:r>
            <a:r>
              <a:rPr lang="en-US" sz="1200" dirty="0" smtClean="0"/>
              <a:t>: </a:t>
            </a:r>
            <a:r>
              <a:rPr lang="en-US" sz="1200" kern="1200" dirty="0" smtClean="0">
                <a:solidFill>
                  <a:schemeClr val="tx1"/>
                </a:solidFill>
                <a:effectLst/>
              </a:rPr>
              <a:t>The local University is the correct answer. The Veteran is enrolled</a:t>
            </a:r>
            <a:r>
              <a:rPr lang="en-US" sz="1200" kern="1200" baseline="0" dirty="0" smtClean="0">
                <a:solidFill>
                  <a:schemeClr val="tx1"/>
                </a:solidFill>
                <a:effectLst/>
              </a:rPr>
              <a:t> in three separate facilities so there is no</a:t>
            </a:r>
            <a:r>
              <a:rPr lang="en-US" sz="1200" kern="1200" dirty="0" smtClean="0">
                <a:solidFill>
                  <a:schemeClr val="tx1"/>
                </a:solidFill>
                <a:effectLst/>
              </a:rPr>
              <a:t> parent facility. Therefore, use the facility where the Veteran is enrolled in the most credits, which is the local University. </a:t>
            </a:r>
            <a:r>
              <a:rPr lang="en-US" sz="1200" dirty="0" smtClean="0"/>
              <a:t>You would utilize the zip code of the University.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To determine the BAH amount for periods of training in which the Veteran is enrolled at more than one facility simultaneously, use the zip code of the parent facility. If the Veteran is not enrolled at the parent facility, then use the facility where the Veteran is enrolled in more credits.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r>
              <a:rPr lang="en-US" sz="1200" i="0" kern="1200" dirty="0" smtClean="0">
                <a:solidFill>
                  <a:schemeClr val="tx1"/>
                </a:solidFill>
                <a:effectLst/>
              </a:rPr>
              <a:t>Note</a:t>
            </a:r>
            <a:r>
              <a:rPr lang="en-US" sz="1200" i="0" kern="1200" baseline="0" dirty="0" smtClean="0">
                <a:solidFill>
                  <a:schemeClr val="tx1"/>
                </a:solidFill>
                <a:effectLst/>
              </a:rPr>
              <a:t> to instructor – for guidance only - </a:t>
            </a:r>
            <a:r>
              <a:rPr lang="en-US" sz="1200" i="1" kern="1200" dirty="0" smtClean="0">
                <a:solidFill>
                  <a:schemeClr val="tx1"/>
                </a:solidFill>
                <a:effectLst/>
              </a:rPr>
              <a:t>M28R.V.B.8.06.b.2.(a) states:  To determine the BAH amount for periods of training in which the Veteran is enrolled at more than one facility simultaneously, use the zip code of the parent facility. If the Veteran is not enrolled at the parent facility, then use the facility where the Veteran is enrolled in more credits. If the Veteran is enrolled in an equal amount of credits at each facility, use the facility that provides the highest BAH rate.</a:t>
            </a:r>
          </a:p>
          <a:p>
            <a:r>
              <a:rPr lang="en-US" sz="1200" i="1" kern="1200" dirty="0" smtClean="0">
                <a:solidFill>
                  <a:schemeClr val="tx1"/>
                </a:solidFill>
                <a:effectLst/>
              </a:rPr>
              <a:t> </a:t>
            </a:r>
          </a:p>
          <a:p>
            <a:r>
              <a:rPr lang="en-US" sz="1200" i="1" kern="1200" dirty="0" smtClean="0">
                <a:solidFill>
                  <a:schemeClr val="tx1"/>
                </a:solidFill>
                <a:effectLst/>
              </a:rPr>
              <a:t>There are three scenarios in the guidance above for when the Veteran is enrolled in more than one facility:</a:t>
            </a:r>
          </a:p>
          <a:p>
            <a:pPr lvl="0"/>
            <a:r>
              <a:rPr lang="en-US" sz="1200" i="1" kern="1200" dirty="0" smtClean="0">
                <a:solidFill>
                  <a:schemeClr val="tx1"/>
                </a:solidFill>
                <a:effectLst/>
              </a:rPr>
              <a:t>1. The Veteran is enrolled in more than one facility – use the zip code of the parent facility.</a:t>
            </a:r>
          </a:p>
          <a:p>
            <a:pPr lvl="0"/>
            <a:r>
              <a:rPr lang="en-US" sz="1200" i="1" kern="1200" dirty="0" smtClean="0">
                <a:solidFill>
                  <a:schemeClr val="tx1"/>
                </a:solidFill>
                <a:effectLst/>
              </a:rPr>
              <a:t>2. The Veteran is enrolled in more than one facility, but not at the parent facility – use the facility where the Veteran is enrolled in more credits.</a:t>
            </a:r>
          </a:p>
          <a:p>
            <a:pPr lvl="0"/>
            <a:r>
              <a:rPr lang="en-US" sz="1200" i="1" kern="1200" dirty="0" smtClean="0">
                <a:solidFill>
                  <a:schemeClr val="tx1"/>
                </a:solidFill>
                <a:effectLst/>
              </a:rPr>
              <a:t>3. The Veteran is enrolled in more than one facility, but not at the parent facility, and is enrolled in equal credits at each facility – use the facility that provides the highest BAH rate.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rPr>
              <a:t>In the example, it needs to identify the parent facility, or if it is trying to demonstrate scenario 2, it needs to state that the Veteran is </a:t>
            </a:r>
            <a:r>
              <a:rPr lang="en-US" sz="1200" i="1" u="sng" kern="1200" dirty="0" smtClean="0">
                <a:solidFill>
                  <a:schemeClr val="tx1"/>
                </a:solidFill>
                <a:effectLst/>
              </a:rPr>
              <a:t>NOT</a:t>
            </a:r>
            <a:r>
              <a:rPr lang="en-US" sz="1200" i="1" kern="1200" dirty="0" smtClean="0">
                <a:solidFill>
                  <a:schemeClr val="tx1"/>
                </a:solidFill>
                <a:effectLst/>
              </a:rPr>
              <a:t> enrolled in the parent facility.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A415C2BE-8203-442D-8D38-DCB21CE9048A}" type="slidenum">
              <a:rPr lang="en-US" smtClean="0"/>
              <a:t>38</a:t>
            </a:fld>
            <a:endParaRPr lang="en-US" dirty="0"/>
          </a:p>
        </p:txBody>
      </p:sp>
    </p:spTree>
    <p:extLst>
      <p:ext uri="{BB962C8B-B14F-4D97-AF65-F5344CB8AC3E}">
        <p14:creationId xmlns:p14="http://schemas.microsoft.com/office/powerpoint/2010/main" val="25721662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Speaker: Donna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dirty="0" smtClean="0"/>
              <a:t>Question</a:t>
            </a:r>
            <a:r>
              <a:rPr lang="en-US" sz="1200" dirty="0" smtClean="0"/>
              <a:t>: The Veteran is taking 3 credits at the University of Phoenix online from 01/05/16-02/01/16.  He is also pursuing 7 credits at his local university on site from 01/25/16-05/11/16 and an additional 2 credits at a local community college from 03/07/16-04/08/16.  Courses pursued at all three institutions are measured on a semester hour schedule.  What is the correct rate of pursuit for which he should be paid and would you utilize the BAH National Average or zip code of the brick and mortar facility to determine the correct rate of payment?</a:t>
            </a:r>
            <a:endParaRPr lang="en-US" sz="1200" u="sng" dirty="0" smtClean="0"/>
          </a:p>
        </p:txBody>
      </p:sp>
      <p:sp>
        <p:nvSpPr>
          <p:cNvPr id="4" name="Slide Number Placeholder 3"/>
          <p:cNvSpPr>
            <a:spLocks noGrp="1"/>
          </p:cNvSpPr>
          <p:nvPr>
            <p:ph type="sldNum" sz="quarter" idx="10"/>
          </p:nvPr>
        </p:nvSpPr>
        <p:spPr/>
        <p:txBody>
          <a:bodyPr/>
          <a:lstStyle/>
          <a:p>
            <a:fld id="{A415C2BE-8203-442D-8D38-DCB21CE9048A}" type="slidenum">
              <a:rPr lang="en-US" smtClean="0"/>
              <a:t>39</a:t>
            </a:fld>
            <a:endParaRPr lang="en-US" dirty="0"/>
          </a:p>
        </p:txBody>
      </p:sp>
    </p:spTree>
    <p:extLst>
      <p:ext uri="{BB962C8B-B14F-4D97-AF65-F5344CB8AC3E}">
        <p14:creationId xmlns:p14="http://schemas.microsoft.com/office/powerpoint/2010/main" val="4080171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smtClean="0">
                <a:cs typeface="Arial" panose="020B0604020202020204" pitchFamily="34" charset="0"/>
              </a:rPr>
              <a:t>Non-standard terms are those terms that are shorter or longer than a standard term for which you must calculate the equivalency rate.  </a:t>
            </a:r>
          </a:p>
          <a:p>
            <a:pPr marL="0" indent="0">
              <a:buNone/>
            </a:pPr>
            <a:endParaRPr lang="en-US" sz="1200" dirty="0" smtClean="0">
              <a:cs typeface="Arial" panose="020B0604020202020204" pitchFamily="34" charset="0"/>
            </a:endParaRPr>
          </a:p>
          <a:p>
            <a:pPr marL="0" indent="0">
              <a:buNone/>
            </a:pPr>
            <a:r>
              <a:rPr lang="en-US" sz="1200" dirty="0" smtClean="0"/>
              <a:t>For</a:t>
            </a:r>
            <a:r>
              <a:rPr lang="en-US" sz="1200" baseline="0" dirty="0" smtClean="0"/>
              <a:t> </a:t>
            </a:r>
            <a:r>
              <a:rPr lang="en-US" sz="1200" dirty="0" smtClean="0"/>
              <a:t>example:</a:t>
            </a:r>
          </a:p>
          <a:p>
            <a:pPr marL="0" indent="0">
              <a:buNone/>
            </a:pPr>
            <a:r>
              <a:rPr lang="en-US" sz="1200" dirty="0" smtClean="0"/>
              <a:t>A quarter term</a:t>
            </a:r>
            <a:r>
              <a:rPr lang="en-US" sz="1200" baseline="0" dirty="0" smtClean="0"/>
              <a:t> which is </a:t>
            </a:r>
            <a:r>
              <a:rPr lang="en-US" sz="1200" dirty="0" smtClean="0"/>
              <a:t>14 weeks in length </a:t>
            </a:r>
            <a:r>
              <a:rPr lang="en-US" sz="1200" baseline="0" dirty="0" smtClean="0"/>
              <a:t>makes it</a:t>
            </a:r>
            <a:r>
              <a:rPr lang="en-US" sz="1200" dirty="0" smtClean="0"/>
              <a:t> a non-standard term.</a:t>
            </a:r>
          </a:p>
          <a:p>
            <a:pPr marL="0" indent="0">
              <a:buNone/>
            </a:pPr>
            <a:endParaRPr lang="en-US" sz="1200" dirty="0" smtClean="0"/>
          </a:p>
          <a:p>
            <a:pPr marL="0" indent="0">
              <a:buNone/>
            </a:pPr>
            <a:r>
              <a:rPr lang="en-US" sz="1200" baseline="0" dirty="0" smtClean="0"/>
              <a:t>A s</a:t>
            </a:r>
            <a:r>
              <a:rPr lang="en-US" sz="1200" dirty="0" smtClean="0"/>
              <a:t>emester term which is 12 weeks in length makes</a:t>
            </a:r>
            <a:r>
              <a:rPr lang="en-US" sz="1200" baseline="0" dirty="0" smtClean="0"/>
              <a:t> it</a:t>
            </a:r>
            <a:r>
              <a:rPr lang="en-US" sz="1200" dirty="0" smtClean="0"/>
              <a:t> a non-standard term.</a:t>
            </a:r>
          </a:p>
          <a:p>
            <a:pPr marL="0" indent="0">
              <a:buNone/>
            </a:pPr>
            <a:endParaRPr lang="en-US" sz="1200" dirty="0" smtClean="0"/>
          </a:p>
          <a:p>
            <a:pPr marL="0" indent="0">
              <a:buNone/>
            </a:pPr>
            <a:r>
              <a:rPr lang="en-US" sz="1200" baseline="0" dirty="0" smtClean="0"/>
              <a:t>A q</a:t>
            </a:r>
            <a:r>
              <a:rPr lang="en-US" sz="1200" dirty="0" smtClean="0"/>
              <a:t>uarter term which is 9 weeks in length makes</a:t>
            </a:r>
            <a:r>
              <a:rPr lang="en-US" sz="1200" baseline="0" dirty="0" smtClean="0"/>
              <a:t> it</a:t>
            </a:r>
            <a:r>
              <a:rPr lang="en-US" sz="1200" dirty="0" smtClean="0"/>
              <a:t> a non-standard term.</a:t>
            </a:r>
          </a:p>
          <a:p>
            <a:pPr marL="0" indent="0">
              <a:buNone/>
            </a:pPr>
            <a:endParaRPr lang="en-US" sz="1200" dirty="0" smtClean="0"/>
          </a:p>
          <a:p>
            <a:pPr marL="0" indent="0">
              <a:buNone/>
            </a:pPr>
            <a:r>
              <a:rPr lang="en-US" dirty="0"/>
              <a:t>T</a:t>
            </a:r>
            <a:r>
              <a:rPr lang="en-US" sz="1200" baseline="0" dirty="0" smtClean="0"/>
              <a:t>his is defined in 38 CFR 21.4200(b)</a:t>
            </a:r>
            <a:endParaRPr lang="en-US" sz="1200" dirty="0" smtClean="0"/>
          </a:p>
        </p:txBody>
      </p:sp>
      <p:sp>
        <p:nvSpPr>
          <p:cNvPr id="4" name="Slide Number Placeholder 3"/>
          <p:cNvSpPr>
            <a:spLocks noGrp="1"/>
          </p:cNvSpPr>
          <p:nvPr>
            <p:ph type="sldNum" sz="quarter" idx="10"/>
          </p:nvPr>
        </p:nvSpPr>
        <p:spPr/>
        <p:txBody>
          <a:bodyPr/>
          <a:lstStyle/>
          <a:p>
            <a:fld id="{A415C2BE-8203-442D-8D38-DCB21CE9048A}" type="slidenum">
              <a:rPr lang="en-US" smtClean="0"/>
              <a:t>4</a:t>
            </a:fld>
            <a:endParaRPr lang="en-US" dirty="0"/>
          </a:p>
        </p:txBody>
      </p:sp>
    </p:spTree>
    <p:extLst>
      <p:ext uri="{BB962C8B-B14F-4D97-AF65-F5344CB8AC3E}">
        <p14:creationId xmlns:p14="http://schemas.microsoft.com/office/powerpoint/2010/main" val="32709226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6500" y="12700"/>
            <a:ext cx="4635500" cy="3476625"/>
          </a:xfrm>
        </p:spPr>
      </p:sp>
      <p:sp>
        <p:nvSpPr>
          <p:cNvPr id="3" name="Notes Placeholder 2"/>
          <p:cNvSpPr>
            <a:spLocks noGrp="1"/>
          </p:cNvSpPr>
          <p:nvPr>
            <p:ph type="body" idx="1"/>
          </p:nvPr>
        </p:nvSpPr>
        <p:spPr>
          <a:xfrm>
            <a:off x="139700" y="3568700"/>
            <a:ext cx="6705600" cy="5562600"/>
          </a:xfrm>
        </p:spPr>
        <p:txBody>
          <a:bodyPr/>
          <a:lstStyle/>
          <a:p>
            <a:pPr marL="0" indent="0">
              <a:buNone/>
            </a:pPr>
            <a:r>
              <a:rPr lang="en-US" sz="1200" i="0" u="none" dirty="0" smtClean="0"/>
              <a:t>This slide shows you would enter the award lines in SAM.  SAM only allows whole numbers, so remember to drop the decimal. Do not round up or down.</a:t>
            </a:r>
            <a:r>
              <a:rPr lang="en-US" sz="1200" i="0" u="none" baseline="0" dirty="0" smtClean="0"/>
              <a:t> </a:t>
            </a:r>
            <a:endParaRPr lang="en-US" sz="1200" i="0" u="none" dirty="0" smtClean="0"/>
          </a:p>
          <a:p>
            <a:pPr marL="0" indent="0">
              <a:buNone/>
            </a:pPr>
            <a:endParaRPr lang="en-US" sz="1200" u="sng" dirty="0" smtClean="0"/>
          </a:p>
          <a:p>
            <a:pPr marL="0" indent="0">
              <a:buNone/>
            </a:pPr>
            <a:r>
              <a:rPr lang="en-US" sz="1200" u="sng" dirty="0" smtClean="0"/>
              <a:t>Answer</a:t>
            </a:r>
            <a:r>
              <a:rPr lang="en-US" sz="1200" u="none" baseline="0" dirty="0" smtClean="0"/>
              <a:t> - </a:t>
            </a:r>
            <a:r>
              <a:rPr lang="en-US" sz="1200" dirty="0" smtClean="0"/>
              <a:t>	</a:t>
            </a:r>
          </a:p>
          <a:p>
            <a:r>
              <a:rPr lang="en-US" sz="1200" dirty="0" smtClean="0"/>
              <a:t>So here you see the calculation  for the following terms. The award </a:t>
            </a:r>
            <a:r>
              <a:rPr lang="en-US" dirty="0" smtClean="0"/>
              <a:t>l</a:t>
            </a:r>
            <a:r>
              <a:rPr lang="en-US" sz="1200" dirty="0" smtClean="0"/>
              <a:t>ines are as follows. So you will be using both the zip code of the brick and mortar facility and the BAH national average as separate award lines, and calculate BAH the first line as we explained on slide 32 for </a:t>
            </a:r>
            <a:r>
              <a:rPr lang="en-US" dirty="0" smtClean="0">
                <a:cs typeface="Arial" panose="020B0604020202020204" pitchFamily="34" charset="0"/>
              </a:rPr>
              <a:t>distance learning, </a:t>
            </a:r>
            <a:r>
              <a:rPr lang="en-US" dirty="0">
                <a:cs typeface="Arial" panose="020B0604020202020204" pitchFamily="34" charset="0"/>
              </a:rPr>
              <a:t>independent study and on-line </a:t>
            </a:r>
            <a:r>
              <a:rPr lang="en-US" dirty="0" smtClean="0">
                <a:cs typeface="Arial" panose="020B0604020202020204" pitchFamily="34" charset="0"/>
              </a:rPr>
              <a:t>courses. </a:t>
            </a:r>
            <a:endParaRPr lang="en-US" sz="1200" dirty="0" smtClean="0"/>
          </a:p>
          <a:p>
            <a:pPr marL="0" indent="0">
              <a:buNone/>
            </a:pPr>
            <a:endParaRPr lang="en-US" sz="1200" dirty="0" smtClean="0">
              <a:latin typeface="Arial" panose="020B0604020202020204" pitchFamily="34" charset="0"/>
            </a:endParaRPr>
          </a:p>
          <a:p>
            <a:pPr>
              <a:buFont typeface="Wingdings" panose="05000000000000000000" pitchFamily="2" charset="2"/>
              <a:buChar char="Ø"/>
            </a:pPr>
            <a:r>
              <a:rPr lang="en-US" sz="1200" dirty="0" smtClean="0"/>
              <a:t>01/05/16-01/24/16=  13.5 credits,  FT  (.50 X $1611= $805.50) (2016 BAH Natl. Avg.) </a:t>
            </a:r>
          </a:p>
          <a:p>
            <a:pPr>
              <a:buFont typeface="Wingdings" panose="05000000000000000000" pitchFamily="2" charset="2"/>
              <a:buChar char="Ø"/>
            </a:pPr>
            <a:r>
              <a:rPr lang="en-US" sz="1200" dirty="0" smtClean="0"/>
              <a:t>01/25/16-02/01/16=  20 credits, FT (Zip code of University)</a:t>
            </a:r>
          </a:p>
          <a:p>
            <a:pPr>
              <a:buFont typeface="Wingdings" panose="05000000000000000000" pitchFamily="2" charset="2"/>
              <a:buChar char="Ø"/>
            </a:pPr>
            <a:r>
              <a:rPr lang="en-US" sz="1200" dirty="0" smtClean="0"/>
              <a:t>02/02/16-03/06/15=  7 credits, ½ time (Zip code of University)</a:t>
            </a:r>
          </a:p>
          <a:p>
            <a:pPr>
              <a:buFont typeface="Wingdings" panose="05000000000000000000" pitchFamily="2" charset="2"/>
              <a:buChar char="Ø"/>
            </a:pPr>
            <a:r>
              <a:rPr lang="en-US" sz="1200" dirty="0" smtClean="0"/>
              <a:t>03/07/16-04/08/16=  14 credits, FT (Zip code of University)</a:t>
            </a:r>
          </a:p>
          <a:p>
            <a:pPr>
              <a:buFont typeface="Wingdings" panose="05000000000000000000" pitchFamily="2" charset="2"/>
              <a:buChar char="Ø"/>
            </a:pPr>
            <a:r>
              <a:rPr lang="en-US" sz="1200" dirty="0" smtClean="0"/>
              <a:t>04/09/16-05/11/16=  7 credits, ½ time (Zip code of University</a:t>
            </a:r>
            <a:r>
              <a:rPr lang="en-US" sz="1200" dirty="0" smtClean="0">
                <a:latin typeface="Arial" panose="020B0604020202020204" pitchFamily="34" charset="0"/>
              </a:rPr>
              <a:t>)</a:t>
            </a:r>
          </a:p>
          <a:p>
            <a:pPr>
              <a:buFont typeface="Wingdings" panose="05000000000000000000" pitchFamily="2" charset="2"/>
              <a:buChar char="Ø"/>
            </a:pPr>
            <a:r>
              <a:rPr lang="en-US" dirty="0" smtClean="0"/>
              <a:t>01/05/16-02/01/16= 3 credits (nonstandard term)	</a:t>
            </a:r>
            <a:r>
              <a:rPr lang="en-US" u="sng" dirty="0" smtClean="0"/>
              <a:t>3 credits X 18</a:t>
            </a:r>
          </a:p>
          <a:p>
            <a:pPr marL="0" indent="0">
              <a:buNone/>
            </a:pPr>
            <a:r>
              <a:rPr lang="en-US" dirty="0" smtClean="0"/>
              <a:t>				4 weeks     = 13.5 equivalency hours</a:t>
            </a:r>
          </a:p>
          <a:p>
            <a:pPr marL="0" indent="0">
              <a:buNone/>
            </a:pPr>
            <a:endParaRPr lang="en-US" dirty="0" smtClean="0"/>
          </a:p>
          <a:p>
            <a:pPr>
              <a:buFont typeface="Wingdings" panose="05000000000000000000" pitchFamily="2" charset="2"/>
              <a:buChar char="Ø"/>
            </a:pPr>
            <a:r>
              <a:rPr lang="en-US" dirty="0" smtClean="0"/>
              <a:t>01/25/16-05/11/16= 7 credits (standard term)                    7 credits</a:t>
            </a:r>
          </a:p>
          <a:p>
            <a:pPr>
              <a:buFont typeface="Wingdings" panose="05000000000000000000" pitchFamily="2" charset="2"/>
              <a:buChar char="Ø"/>
            </a:pPr>
            <a:endParaRPr lang="en-US" dirty="0" smtClean="0"/>
          </a:p>
          <a:p>
            <a:pPr marL="0" indent="0">
              <a:buNone/>
            </a:pPr>
            <a:endParaRPr lang="en-US" dirty="0" smtClean="0"/>
          </a:p>
          <a:p>
            <a:pPr>
              <a:buFont typeface="Wingdings" panose="05000000000000000000" pitchFamily="2" charset="2"/>
              <a:buChar char="Ø"/>
            </a:pPr>
            <a:r>
              <a:rPr lang="en-US" dirty="0" smtClean="0"/>
              <a:t>03/07/16-04/08/16= 2 credits (nonstandard term)    	</a:t>
            </a:r>
            <a:r>
              <a:rPr lang="en-US" u="sng" dirty="0" smtClean="0"/>
              <a:t>2 credits X 18</a:t>
            </a:r>
          </a:p>
          <a:p>
            <a:pPr marL="0" indent="0">
              <a:buNone/>
            </a:pPr>
            <a:r>
              <a:rPr lang="en-US" dirty="0" smtClean="0"/>
              <a:t>				5 weeks     = 7.2 equivalency hours</a:t>
            </a:r>
          </a:p>
          <a:p>
            <a:r>
              <a:rPr lang="en-US" b="1" i="1" kern="1200" dirty="0" smtClean="0">
                <a:solidFill>
                  <a:schemeClr val="tx1"/>
                </a:solidFill>
                <a:effectLst/>
              </a:rPr>
              <a:t>As entered in SAM:</a:t>
            </a:r>
            <a:endParaRPr lang="en-US" i="1" kern="1200" dirty="0" smtClean="0">
              <a:solidFill>
                <a:schemeClr val="tx1"/>
              </a:solidFill>
              <a:effectLst/>
            </a:endParaRPr>
          </a:p>
          <a:p>
            <a:pPr lvl="0"/>
            <a:r>
              <a:rPr lang="en-US" i="1" kern="1200" dirty="0" smtClean="0">
                <a:solidFill>
                  <a:schemeClr val="tx1"/>
                </a:solidFill>
                <a:effectLst/>
              </a:rPr>
              <a:t>01/05/16-01/24/16=  </a:t>
            </a:r>
            <a:r>
              <a:rPr lang="en-US" b="1" i="1" kern="1200" dirty="0" smtClean="0">
                <a:solidFill>
                  <a:schemeClr val="tx1"/>
                </a:solidFill>
                <a:effectLst/>
              </a:rPr>
              <a:t>13.5</a:t>
            </a:r>
            <a:r>
              <a:rPr lang="en-US" i="1" kern="1200" dirty="0" smtClean="0">
                <a:solidFill>
                  <a:schemeClr val="tx1"/>
                </a:solidFill>
                <a:effectLst/>
              </a:rPr>
              <a:t> credits,  FT  (.50 X 1611) (2016 BAH Natl. Avg.)</a:t>
            </a:r>
          </a:p>
          <a:p>
            <a:r>
              <a:rPr lang="en-US" i="1" u="sng" kern="1200" dirty="0" smtClean="0">
                <a:solidFill>
                  <a:schemeClr val="tx1"/>
                </a:solidFill>
                <a:effectLst/>
              </a:rPr>
              <a:t>You can’t enter 13.5 credits in SAM</a:t>
            </a:r>
            <a:r>
              <a:rPr lang="en-US" i="1" kern="1200" dirty="0" smtClean="0">
                <a:solidFill>
                  <a:schemeClr val="tx1"/>
                </a:solidFill>
                <a:effectLst/>
              </a:rPr>
              <a:t>.  You can only enter whole numbers.</a:t>
            </a:r>
          </a:p>
          <a:p>
            <a:r>
              <a:rPr lang="en-US" i="1" kern="1200" dirty="0" smtClean="0">
                <a:solidFill>
                  <a:schemeClr val="tx1"/>
                </a:solidFill>
                <a:effectLst/>
              </a:rPr>
              <a:t> </a:t>
            </a:r>
          </a:p>
          <a:p>
            <a:r>
              <a:rPr lang="en-US" i="1" kern="1200" dirty="0" smtClean="0">
                <a:solidFill>
                  <a:schemeClr val="tx1"/>
                </a:solidFill>
                <a:effectLst/>
              </a:rPr>
              <a:t>You can leave 13.5 when you show the results of the equivalency calculation. </a:t>
            </a:r>
          </a:p>
          <a:p>
            <a:pPr lvl="0"/>
            <a:r>
              <a:rPr lang="en-US" i="1" kern="1200" dirty="0" smtClean="0">
                <a:solidFill>
                  <a:schemeClr val="tx1"/>
                </a:solidFill>
                <a:effectLst/>
              </a:rPr>
              <a:t>01/05/16-02/01/16= 3 credits (nonstandard term)            </a:t>
            </a:r>
            <a:r>
              <a:rPr lang="en-US" i="1" u="sng" kern="1200" dirty="0" smtClean="0">
                <a:solidFill>
                  <a:schemeClr val="tx1"/>
                </a:solidFill>
                <a:effectLst/>
              </a:rPr>
              <a:t>3 credits X 18</a:t>
            </a:r>
            <a:endParaRPr lang="en-US" i="1" kern="1200" dirty="0" smtClean="0">
              <a:solidFill>
                <a:schemeClr val="tx1"/>
              </a:solidFill>
              <a:effectLst/>
            </a:endParaRPr>
          </a:p>
          <a:p>
            <a:r>
              <a:rPr lang="en-US" i="1" kern="1200" dirty="0" smtClean="0">
                <a:solidFill>
                  <a:schemeClr val="tx1"/>
                </a:solidFill>
                <a:effectLst/>
              </a:rPr>
              <a:t>                                                                                   4 weeks     = </a:t>
            </a:r>
            <a:r>
              <a:rPr lang="en-US" b="1" i="1" kern="1200" dirty="0" smtClean="0">
                <a:solidFill>
                  <a:schemeClr val="tx1"/>
                </a:solidFill>
                <a:effectLst/>
              </a:rPr>
              <a:t>13.5 equivalency hours</a:t>
            </a:r>
            <a:endParaRPr lang="en-US" i="1" kern="1200" dirty="0" smtClean="0">
              <a:solidFill>
                <a:schemeClr val="tx1"/>
              </a:solidFill>
              <a:effectLst/>
            </a:endParaRPr>
          </a:p>
          <a:p>
            <a:pPr marL="0" indent="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A415C2BE-8203-442D-8D38-DCB21CE9048A}" type="slidenum">
              <a:rPr lang="en-US" smtClean="0"/>
              <a:t>40</a:t>
            </a:fld>
            <a:endParaRPr lang="en-US" dirty="0"/>
          </a:p>
        </p:txBody>
      </p:sp>
    </p:spTree>
    <p:extLst>
      <p:ext uri="{BB962C8B-B14F-4D97-AF65-F5344CB8AC3E}">
        <p14:creationId xmlns:p14="http://schemas.microsoft.com/office/powerpoint/2010/main" val="40801712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28637" eaLnBrk="0" hangingPunct="0">
              <a:defRPr sz="1000">
                <a:solidFill>
                  <a:schemeClr val="tx1"/>
                </a:solidFill>
                <a:latin typeface="Arial" charset="0"/>
              </a:defRPr>
            </a:lvl1pPr>
            <a:lvl2pPr marL="742909" indent="-285734" defTabSz="928637" eaLnBrk="0" hangingPunct="0">
              <a:defRPr sz="1000">
                <a:solidFill>
                  <a:schemeClr val="tx1"/>
                </a:solidFill>
                <a:latin typeface="Arial" charset="0"/>
              </a:defRPr>
            </a:lvl2pPr>
            <a:lvl3pPr marL="1142937" indent="-228587" defTabSz="928637" eaLnBrk="0" hangingPunct="0">
              <a:defRPr sz="1000">
                <a:solidFill>
                  <a:schemeClr val="tx1"/>
                </a:solidFill>
                <a:latin typeface="Arial" charset="0"/>
              </a:defRPr>
            </a:lvl3pPr>
            <a:lvl4pPr marL="1600111" indent="-228587" defTabSz="928637" eaLnBrk="0" hangingPunct="0">
              <a:defRPr sz="1000">
                <a:solidFill>
                  <a:schemeClr val="tx1"/>
                </a:solidFill>
                <a:latin typeface="Arial" charset="0"/>
              </a:defRPr>
            </a:lvl4pPr>
            <a:lvl5pPr marL="2057287" indent="-228587" defTabSz="928637" eaLnBrk="0" hangingPunct="0">
              <a:defRPr sz="1000">
                <a:solidFill>
                  <a:schemeClr val="tx1"/>
                </a:solidFill>
                <a:latin typeface="Arial" charset="0"/>
              </a:defRPr>
            </a:lvl5pPr>
            <a:lvl6pPr marL="2514461" indent="-228587" defTabSz="928637" eaLnBrk="0" fontAlgn="base" hangingPunct="0">
              <a:spcBef>
                <a:spcPct val="0"/>
              </a:spcBef>
              <a:spcAft>
                <a:spcPct val="0"/>
              </a:spcAft>
              <a:defRPr sz="1000">
                <a:solidFill>
                  <a:schemeClr val="tx1"/>
                </a:solidFill>
                <a:latin typeface="Arial" charset="0"/>
              </a:defRPr>
            </a:lvl6pPr>
            <a:lvl7pPr marL="2971635" indent="-228587" defTabSz="928637" eaLnBrk="0" fontAlgn="base" hangingPunct="0">
              <a:spcBef>
                <a:spcPct val="0"/>
              </a:spcBef>
              <a:spcAft>
                <a:spcPct val="0"/>
              </a:spcAft>
              <a:defRPr sz="1000">
                <a:solidFill>
                  <a:schemeClr val="tx1"/>
                </a:solidFill>
                <a:latin typeface="Arial" charset="0"/>
              </a:defRPr>
            </a:lvl7pPr>
            <a:lvl8pPr marL="3428811" indent="-228587" defTabSz="928637" eaLnBrk="0" fontAlgn="base" hangingPunct="0">
              <a:spcBef>
                <a:spcPct val="0"/>
              </a:spcBef>
              <a:spcAft>
                <a:spcPct val="0"/>
              </a:spcAft>
              <a:defRPr sz="1000">
                <a:solidFill>
                  <a:schemeClr val="tx1"/>
                </a:solidFill>
                <a:latin typeface="Arial" charset="0"/>
              </a:defRPr>
            </a:lvl8pPr>
            <a:lvl9pPr marL="3885985" indent="-228587" defTabSz="928637" eaLnBrk="0" fontAlgn="base" hangingPunct="0">
              <a:spcBef>
                <a:spcPct val="0"/>
              </a:spcBef>
              <a:spcAft>
                <a:spcPct val="0"/>
              </a:spcAft>
              <a:defRPr sz="1000">
                <a:solidFill>
                  <a:schemeClr val="tx1"/>
                </a:solidFill>
                <a:latin typeface="Arial" charset="0"/>
              </a:defRPr>
            </a:lvl9pPr>
          </a:lstStyle>
          <a:p>
            <a:pPr eaLnBrk="1" hangingPunct="1"/>
            <a:fld id="{02369EA2-6DF3-4EC4-BB73-188C1F3F34A2}" type="slidenum">
              <a:rPr lang="en-US" sz="1200"/>
              <a:pPr eaLnBrk="1" hangingPunct="1"/>
              <a:t>41</a:t>
            </a:fld>
            <a:endParaRPr lang="en-US" sz="1200" dirty="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r>
              <a:rPr lang="en-US" dirty="0" smtClean="0"/>
              <a:t>Now let’s take 5</a:t>
            </a:r>
            <a:r>
              <a:rPr lang="en-US" baseline="0" dirty="0" smtClean="0"/>
              <a:t> minutes to address questions for P911SA.</a:t>
            </a:r>
          </a:p>
          <a:p>
            <a:pPr eaLnBrk="1" hangingPunct="1"/>
            <a:endParaRPr lang="en-US" baseline="0" dirty="0" smtClean="0"/>
          </a:p>
          <a:p>
            <a:pPr eaLnBrk="1" hangingPunct="1"/>
            <a:r>
              <a:rPr lang="en-US" dirty="0" smtClean="0"/>
              <a:t>Next,</a:t>
            </a:r>
            <a:r>
              <a:rPr lang="en-US" baseline="0" dirty="0" smtClean="0"/>
              <a:t> </a:t>
            </a:r>
            <a:r>
              <a:rPr lang="en-US" dirty="0" smtClean="0"/>
              <a:t>Leland</a:t>
            </a:r>
            <a:r>
              <a:rPr lang="en-US" baseline="0" dirty="0" smtClean="0"/>
              <a:t> will cover Withdrawals and Reductions.</a:t>
            </a:r>
            <a:endParaRPr lang="en-US" dirty="0" smtClean="0"/>
          </a:p>
        </p:txBody>
      </p:sp>
    </p:spTree>
    <p:extLst>
      <p:ext uri="{BB962C8B-B14F-4D97-AF65-F5344CB8AC3E}">
        <p14:creationId xmlns:p14="http://schemas.microsoft.com/office/powerpoint/2010/main" val="2632141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smtClean="0">
                <a:cs typeface="Arial" panose="020B0604020202020204" pitchFamily="34" charset="0"/>
              </a:rPr>
              <a:t>Speaker: Leland</a:t>
            </a:r>
          </a:p>
          <a:p>
            <a:pPr>
              <a:defRPr/>
            </a:pPr>
            <a:endParaRPr lang="en-US" b="1" dirty="0" smtClean="0">
              <a:cs typeface="Arial" panose="020B0604020202020204" pitchFamily="34" charset="0"/>
            </a:endParaRPr>
          </a:p>
          <a:p>
            <a:pPr>
              <a:defRPr/>
            </a:pPr>
            <a:r>
              <a:rPr lang="en-US" dirty="0" smtClean="0">
                <a:cs typeface="Arial" panose="020B0604020202020204" pitchFamily="34" charset="0"/>
              </a:rPr>
              <a:t>Non-punitive grades occur when </a:t>
            </a:r>
            <a:r>
              <a:rPr lang="en-US" dirty="0">
                <a:cs typeface="Arial" panose="020B0604020202020204" pitchFamily="34" charset="0"/>
              </a:rPr>
              <a:t>a Veteran </a:t>
            </a:r>
            <a:r>
              <a:rPr lang="en-US" dirty="0" smtClean="0">
                <a:cs typeface="Arial" panose="020B0604020202020204" pitchFamily="34" charset="0"/>
              </a:rPr>
              <a:t>withdraws from a course </a:t>
            </a:r>
            <a:r>
              <a:rPr lang="en-US" dirty="0">
                <a:cs typeface="Arial" panose="020B0604020202020204" pitchFamily="34" charset="0"/>
              </a:rPr>
              <a:t>and receives a </a:t>
            </a:r>
            <a:r>
              <a:rPr lang="en-US" dirty="0" smtClean="0">
                <a:cs typeface="Arial" panose="020B0604020202020204" pitchFamily="34" charset="0"/>
              </a:rPr>
              <a:t>grade </a:t>
            </a:r>
            <a:r>
              <a:rPr lang="en-US" dirty="0">
                <a:cs typeface="Arial" panose="020B0604020202020204" pitchFamily="34" charset="0"/>
              </a:rPr>
              <a:t>that has no quality point value </a:t>
            </a:r>
            <a:r>
              <a:rPr lang="en-US" dirty="0" smtClean="0">
                <a:cs typeface="Arial" panose="020B0604020202020204" pitchFamily="34" charset="0"/>
              </a:rPr>
              <a:t>towards </a:t>
            </a:r>
            <a:r>
              <a:rPr lang="en-US" dirty="0">
                <a:cs typeface="Arial" panose="020B0604020202020204" pitchFamily="34" charset="0"/>
              </a:rPr>
              <a:t>fulfilling a facility’s graduation requirement, and </a:t>
            </a:r>
            <a:r>
              <a:rPr lang="en-US" dirty="0" smtClean="0">
                <a:cs typeface="Arial" panose="020B0604020202020204" pitchFamily="34" charset="0"/>
              </a:rPr>
              <a:t>it is </a:t>
            </a:r>
            <a:r>
              <a:rPr lang="en-US" dirty="0">
                <a:cs typeface="Arial" panose="020B0604020202020204" pitchFamily="34" charset="0"/>
              </a:rPr>
              <a:t>not calculated into the </a:t>
            </a:r>
            <a:r>
              <a:rPr lang="en-US" dirty="0" smtClean="0">
                <a:cs typeface="Arial" panose="020B0604020202020204" pitchFamily="34" charset="0"/>
              </a:rPr>
              <a:t>Grade </a:t>
            </a:r>
            <a:r>
              <a:rPr lang="en-US" dirty="0">
                <a:cs typeface="Arial" panose="020B0604020202020204" pitchFamily="34" charset="0"/>
              </a:rPr>
              <a:t>Point Average (GPA). </a:t>
            </a:r>
          </a:p>
          <a:p>
            <a:pPr>
              <a:defRPr/>
            </a:pPr>
            <a:r>
              <a:rPr lang="en-US" dirty="0" smtClean="0">
                <a:cs typeface="Arial" panose="020B0604020202020204" pitchFamily="34" charset="0"/>
              </a:rPr>
              <a:t> </a:t>
            </a:r>
          </a:p>
          <a:p>
            <a:pPr>
              <a:defRPr/>
            </a:pPr>
            <a:r>
              <a:rPr lang="en-US" dirty="0" smtClean="0">
                <a:cs typeface="Arial" panose="020B0604020202020204" pitchFamily="34" charset="0"/>
              </a:rPr>
              <a:t>If a facility </a:t>
            </a:r>
            <a:r>
              <a:rPr lang="en-US" dirty="0">
                <a:cs typeface="Arial" panose="020B0604020202020204" pitchFamily="34" charset="0"/>
              </a:rPr>
              <a:t>assigned a non-punitive grade, </a:t>
            </a:r>
            <a:r>
              <a:rPr lang="en-US" dirty="0" smtClean="0">
                <a:cs typeface="Arial" panose="020B0604020202020204" pitchFamily="34" charset="0"/>
              </a:rPr>
              <a:t>the VA </a:t>
            </a:r>
            <a:r>
              <a:rPr lang="en-US" dirty="0">
                <a:cs typeface="Arial" panose="020B0604020202020204" pitchFamily="34" charset="0"/>
              </a:rPr>
              <a:t>may not pay subsistence allowance for the course.</a:t>
            </a:r>
          </a:p>
          <a:p>
            <a:pPr lvl="0">
              <a:defRPr/>
            </a:pPr>
            <a:endParaRPr lang="en-US" dirty="0" smtClean="0">
              <a:cs typeface="Arial" panose="020B0604020202020204" pitchFamily="34" charset="0"/>
            </a:endParaRPr>
          </a:p>
          <a:p>
            <a:pPr lvl="0">
              <a:defRPr/>
            </a:pPr>
            <a:r>
              <a:rPr lang="en-US" dirty="0" smtClean="0">
                <a:cs typeface="Arial" panose="020B0604020202020204" pitchFamily="34" charset="0"/>
              </a:rPr>
              <a:t>The subsistence allowance award must be amended to create an overpayment if VA has paid for a course that’s been assigned a non-punitive grade, </a:t>
            </a:r>
            <a:r>
              <a:rPr lang="en-US" u="sng" dirty="0" smtClean="0">
                <a:cs typeface="Arial" panose="020B0604020202020204" pitchFamily="34" charset="0"/>
              </a:rPr>
              <a:t>unless</a:t>
            </a:r>
            <a:r>
              <a:rPr lang="en-US" dirty="0" smtClean="0">
                <a:cs typeface="Arial" panose="020B0604020202020204" pitchFamily="34" charset="0"/>
              </a:rPr>
              <a:t> one of the following exceptions applies:</a:t>
            </a:r>
          </a:p>
          <a:p>
            <a:pPr marL="0" lvl="1">
              <a:defRPr/>
            </a:pPr>
            <a:r>
              <a:rPr lang="en-US" dirty="0" smtClean="0">
                <a:cs typeface="Arial" panose="020B0604020202020204" pitchFamily="34" charset="0"/>
              </a:rPr>
              <a:t>•The student can establish that the failure to compete a course was due to mitigating circumstances.</a:t>
            </a:r>
            <a:endParaRPr lang="en-US" dirty="0">
              <a:cs typeface="Arial" panose="020B0604020202020204" pitchFamily="34" charset="0"/>
            </a:endParaRPr>
          </a:p>
          <a:p>
            <a:pPr marL="0" lvl="1">
              <a:defRPr/>
            </a:pPr>
            <a:r>
              <a:rPr lang="en-US" dirty="0">
                <a:cs typeface="Arial" panose="020B0604020202020204" pitchFamily="34" charset="0"/>
              </a:rPr>
              <a:t>• The student was </a:t>
            </a:r>
            <a:r>
              <a:rPr lang="en-US" dirty="0" smtClean="0">
                <a:cs typeface="Arial" panose="020B0604020202020204" pitchFamily="34" charset="0"/>
              </a:rPr>
              <a:t>called </a:t>
            </a:r>
            <a:r>
              <a:rPr lang="en-US" dirty="0">
                <a:cs typeface="Arial" panose="020B0604020202020204" pitchFamily="34" charset="0"/>
              </a:rPr>
              <a:t>to active </a:t>
            </a:r>
            <a:r>
              <a:rPr lang="en-US" dirty="0" smtClean="0">
                <a:cs typeface="Arial" panose="020B0604020202020204" pitchFamily="34" charset="0"/>
              </a:rPr>
              <a:t>duty</a:t>
            </a:r>
            <a:r>
              <a:rPr lang="en-US" dirty="0">
                <a:cs typeface="Arial" panose="020B0604020202020204" pitchFamily="34" charset="0"/>
              </a:rPr>
              <a:t> </a:t>
            </a:r>
            <a:r>
              <a:rPr lang="en-US" dirty="0" smtClean="0">
                <a:cs typeface="Arial" panose="020B0604020202020204" pitchFamily="34" charset="0"/>
              </a:rPr>
              <a:t>or,</a:t>
            </a:r>
            <a:endParaRPr lang="en-US" dirty="0">
              <a:cs typeface="Arial" panose="020B0604020202020204" pitchFamily="34" charset="0"/>
            </a:endParaRPr>
          </a:p>
          <a:p>
            <a:pPr marL="0" lvl="1">
              <a:defRPr/>
            </a:pPr>
            <a:r>
              <a:rPr lang="en-US" dirty="0">
                <a:cs typeface="Arial" panose="020B0604020202020204" pitchFamily="34" charset="0"/>
              </a:rPr>
              <a:t>• The </a:t>
            </a:r>
            <a:r>
              <a:rPr lang="en-US" dirty="0" smtClean="0">
                <a:cs typeface="Arial" panose="020B0604020202020204" pitchFamily="34" charset="0"/>
              </a:rPr>
              <a:t>withdrawal </a:t>
            </a:r>
            <a:r>
              <a:rPr lang="en-US" dirty="0">
                <a:cs typeface="Arial" panose="020B0604020202020204" pitchFamily="34" charset="0"/>
              </a:rPr>
              <a:t>occurred during the drop period.</a:t>
            </a:r>
          </a:p>
          <a:p>
            <a:endParaRPr lang="en-US" dirty="0"/>
          </a:p>
        </p:txBody>
      </p:sp>
      <p:sp>
        <p:nvSpPr>
          <p:cNvPr id="4" name="Slide Number Placeholder 3"/>
          <p:cNvSpPr>
            <a:spLocks noGrp="1"/>
          </p:cNvSpPr>
          <p:nvPr>
            <p:ph type="sldNum" sz="quarter" idx="10"/>
          </p:nvPr>
        </p:nvSpPr>
        <p:spPr/>
        <p:txBody>
          <a:bodyPr/>
          <a:lstStyle/>
          <a:p>
            <a:fld id="{A415C2BE-8203-442D-8D38-DCB21CE9048A}" type="slidenum">
              <a:rPr lang="en-US" smtClean="0"/>
              <a:t>42</a:t>
            </a:fld>
            <a:endParaRPr lang="en-US" dirty="0"/>
          </a:p>
        </p:txBody>
      </p:sp>
    </p:spTree>
    <p:extLst>
      <p:ext uri="{BB962C8B-B14F-4D97-AF65-F5344CB8AC3E}">
        <p14:creationId xmlns:p14="http://schemas.microsoft.com/office/powerpoint/2010/main" val="3841227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buNone/>
            </a:pPr>
            <a:r>
              <a:rPr lang="en-US" sz="1200" dirty="0" smtClean="0"/>
              <a:t>When there is a reduction</a:t>
            </a:r>
            <a:r>
              <a:rPr lang="en-US" sz="1200" baseline="0" dirty="0" smtClean="0"/>
              <a:t> or </a:t>
            </a:r>
            <a:r>
              <a:rPr lang="en-US" sz="1200" dirty="0" smtClean="0"/>
              <a:t>withdrawal and punitive grades are assigned, you still must stop subsistence for the period the Veteran is not attending a class; however, you would not have to develop for mitigating circumstances since they received a punitive grade.</a:t>
            </a:r>
          </a:p>
          <a:p>
            <a:endParaRPr lang="en-US" dirty="0"/>
          </a:p>
        </p:txBody>
      </p:sp>
      <p:sp>
        <p:nvSpPr>
          <p:cNvPr id="4" name="Slide Number Placeholder 3"/>
          <p:cNvSpPr>
            <a:spLocks noGrp="1"/>
          </p:cNvSpPr>
          <p:nvPr>
            <p:ph type="sldNum" sz="quarter" idx="10"/>
          </p:nvPr>
        </p:nvSpPr>
        <p:spPr/>
        <p:txBody>
          <a:bodyPr/>
          <a:lstStyle/>
          <a:p>
            <a:fld id="{A415C2BE-8203-442D-8D38-DCB21CE9048A}" type="slidenum">
              <a:rPr lang="en-US" smtClean="0"/>
              <a:t>43</a:t>
            </a:fld>
            <a:endParaRPr lang="en-US" dirty="0"/>
          </a:p>
        </p:txBody>
      </p:sp>
    </p:spTree>
    <p:extLst>
      <p:ext uri="{BB962C8B-B14F-4D97-AF65-F5344CB8AC3E}">
        <p14:creationId xmlns:p14="http://schemas.microsoft.com/office/powerpoint/2010/main" val="3841227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Let's now review how mitigating circumstances may dictate how to adjust a Veteran's award.</a:t>
            </a:r>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Adjust</a:t>
            </a:r>
            <a:r>
              <a:rPr lang="en-US" baseline="0" dirty="0" smtClean="0"/>
              <a:t> the subsistence allowance award as follows:  </a:t>
            </a:r>
          </a:p>
          <a:p>
            <a:pPr marL="171450" indent="-171450">
              <a:buFont typeface="Arial" panose="020B0604020202020204" pitchFamily="34" charset="0"/>
              <a:buChar char="•"/>
            </a:pPr>
            <a:r>
              <a:rPr lang="en-US" baseline="0" dirty="0" smtClean="0"/>
              <a:t>If mitigating circumstances do </a:t>
            </a:r>
            <a:r>
              <a:rPr lang="en-US" u="sng" baseline="0" dirty="0" smtClean="0"/>
              <a:t>not</a:t>
            </a:r>
            <a:r>
              <a:rPr lang="en-US" baseline="0" dirty="0" smtClean="0"/>
              <a:t> exist, the award will be reduced or terminated retroactively from the beginning of the term</a:t>
            </a:r>
          </a:p>
          <a:p>
            <a:pPr marL="171450" indent="-171450">
              <a:buFont typeface="Arial" panose="020B0604020202020204" pitchFamily="34" charset="0"/>
              <a:buChar char="•"/>
            </a:pPr>
            <a:r>
              <a:rPr lang="en-US" sz="1200" dirty="0" smtClean="0">
                <a:cs typeface="Arial" panose="020B0604020202020204" pitchFamily="34" charset="0"/>
              </a:rPr>
              <a:t>If mitigating circumstances </a:t>
            </a:r>
            <a:r>
              <a:rPr lang="en-US" sz="1200" u="sng" dirty="0" smtClean="0">
                <a:cs typeface="Arial" panose="020B0604020202020204" pitchFamily="34" charset="0"/>
              </a:rPr>
              <a:t>do</a:t>
            </a:r>
            <a:r>
              <a:rPr lang="en-US" sz="1200" dirty="0" smtClean="0">
                <a:cs typeface="Arial" panose="020B0604020202020204" pitchFamily="34" charset="0"/>
              </a:rPr>
              <a:t> exist, the award will be reduced to the date of last attendance</a:t>
            </a:r>
          </a:p>
          <a:p>
            <a:pPr marL="171450" indent="-171450">
              <a:buFont typeface="Arial" panose="020B0604020202020204" pitchFamily="34" charset="0"/>
              <a:buChar char="•"/>
            </a:pPr>
            <a:r>
              <a:rPr lang="en-US" sz="1200" baseline="0" dirty="0" smtClean="0">
                <a:cs typeface="Arial" panose="020B0604020202020204" pitchFamily="34" charset="0"/>
              </a:rPr>
              <a:t>If the </a:t>
            </a:r>
            <a:r>
              <a:rPr lang="en-US" sz="1200" dirty="0" smtClean="0">
                <a:cs typeface="Arial" panose="020B0604020202020204" pitchFamily="34" charset="0"/>
              </a:rPr>
              <a:t>Veteran submits acceptable evidence within 1 year, the case manager will modify the decision and amend the award to repay any money the VA recouped</a:t>
            </a:r>
          </a:p>
          <a:p>
            <a:pPr marL="171450" indent="-171450">
              <a:buFont typeface="Arial" panose="020B0604020202020204" pitchFamily="34" charset="0"/>
              <a:buChar char="•"/>
            </a:pPr>
            <a:r>
              <a:rPr lang="en-US" sz="1200" dirty="0" smtClean="0">
                <a:cs typeface="Arial" panose="020B0604020202020204" pitchFamily="34" charset="0"/>
              </a:rPr>
              <a:t>If the Veteran submits evidence beyond 1 year, the evidence may not be considered</a:t>
            </a:r>
          </a:p>
          <a:p>
            <a:endParaRPr lang="en-US" dirty="0"/>
          </a:p>
        </p:txBody>
      </p:sp>
      <p:sp>
        <p:nvSpPr>
          <p:cNvPr id="4" name="Slide Number Placeholder 3"/>
          <p:cNvSpPr>
            <a:spLocks noGrp="1"/>
          </p:cNvSpPr>
          <p:nvPr>
            <p:ph type="sldNum" sz="quarter" idx="10"/>
          </p:nvPr>
        </p:nvSpPr>
        <p:spPr/>
        <p:txBody>
          <a:bodyPr/>
          <a:lstStyle/>
          <a:p>
            <a:fld id="{A415C2BE-8203-442D-8D38-DCB21CE9048A}" type="slidenum">
              <a:rPr lang="en-US" smtClean="0"/>
              <a:t>44</a:t>
            </a:fld>
            <a:endParaRPr lang="en-US" dirty="0"/>
          </a:p>
        </p:txBody>
      </p:sp>
    </p:spTree>
    <p:extLst>
      <p:ext uri="{BB962C8B-B14F-4D97-AF65-F5344CB8AC3E}">
        <p14:creationId xmlns:p14="http://schemas.microsoft.com/office/powerpoint/2010/main" val="15716852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r>
              <a:rPr lang="en-US" dirty="0" smtClean="0"/>
              <a:t>Here is a list of actions to take when a reduction in credits or a withdrawal takes place.</a:t>
            </a:r>
            <a:r>
              <a:rPr lang="en-US" baseline="0" dirty="0" smtClean="0"/>
              <a:t> </a:t>
            </a:r>
            <a:r>
              <a:rPr lang="en-US" dirty="0" smtClean="0"/>
              <a:t>These actions are only valid if mitigating circumstances apply or if the six credit hour exclusion is granted:</a:t>
            </a:r>
          </a:p>
          <a:p>
            <a:pPr marL="171450" indent="-171450">
              <a:buFont typeface="Arial" charset="0"/>
              <a:buChar char="•"/>
            </a:pPr>
            <a:endParaRPr lang="en-US" dirty="0" smtClean="0"/>
          </a:p>
          <a:p>
            <a:pPr marL="171450" indent="-171450">
              <a:buFont typeface="Arial" charset="0"/>
              <a:buChar char="•"/>
            </a:pPr>
            <a:r>
              <a:rPr lang="en-US" dirty="0" smtClean="0"/>
              <a:t>If the reduction takes place on the 1</a:t>
            </a:r>
            <a:r>
              <a:rPr lang="en-US" baseline="30000" dirty="0" smtClean="0"/>
              <a:t>st</a:t>
            </a:r>
            <a:r>
              <a:rPr lang="en-US" dirty="0" smtClean="0"/>
              <a:t> day of the term, reduce the award effective the 1</a:t>
            </a:r>
            <a:r>
              <a:rPr lang="en-US" baseline="30000" dirty="0" smtClean="0"/>
              <a:t>st</a:t>
            </a:r>
            <a:r>
              <a:rPr lang="en-US" dirty="0" smtClean="0"/>
              <a:t> date of the term</a:t>
            </a:r>
          </a:p>
          <a:p>
            <a:endParaRPr lang="en-US" dirty="0" smtClean="0"/>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dirty="0" smtClean="0"/>
              <a:t>If the reduction takes place other than on the 1</a:t>
            </a:r>
            <a:r>
              <a:rPr lang="en-US" baseline="30000" dirty="0" smtClean="0"/>
              <a:t>st</a:t>
            </a:r>
            <a:r>
              <a:rPr lang="en-US" dirty="0" smtClean="0"/>
              <a:t> date of the term, reduce the award the 1</a:t>
            </a:r>
            <a:r>
              <a:rPr lang="en-US" baseline="30000" dirty="0" smtClean="0"/>
              <a:t>st</a:t>
            </a:r>
            <a:r>
              <a:rPr lang="en-US" dirty="0" smtClean="0"/>
              <a:t> day of the next month or the last date if the term, whichever occurs first</a:t>
            </a:r>
          </a:p>
          <a:p>
            <a:pPr marL="0" marR="0" indent="0" algn="l" defTabSz="914400" rtl="0" eaLnBrk="1" fontAlgn="auto" latinLnBrk="0" hangingPunct="1">
              <a:lnSpc>
                <a:spcPct val="100000"/>
              </a:lnSpc>
              <a:spcBef>
                <a:spcPts val="0"/>
              </a:spcBef>
              <a:spcAft>
                <a:spcPts val="0"/>
              </a:spcAft>
              <a:buClrTx/>
              <a:buSzTx/>
              <a:buFont typeface="Arial" charset="0"/>
              <a:buNone/>
              <a:tabLst/>
              <a:defRPr/>
            </a:pPr>
            <a:endParaRPr lang="en-US" sz="1200" b="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b="0" kern="1200" dirty="0" smtClean="0">
                <a:solidFill>
                  <a:schemeClr val="tx1"/>
                </a:solidFill>
                <a:effectLst/>
                <a:latin typeface="+mn-lt"/>
                <a:ea typeface="+mn-ea"/>
                <a:cs typeface="+mn-cs"/>
              </a:rPr>
              <a:t>If the Veteran reduced their course load but continues to maintain credits for the same enrollment period and is not eligible for receipt of SA, </a:t>
            </a:r>
            <a:r>
              <a:rPr lang="en-US" dirty="0"/>
              <a:t>r</a:t>
            </a:r>
            <a:r>
              <a:rPr lang="en-US" sz="1200" b="0" dirty="0" smtClean="0">
                <a:effectLst/>
                <a:ea typeface="Calibri"/>
                <a:cs typeface="Arial" panose="020B0604020202020204" pitchFamily="34" charset="0"/>
              </a:rPr>
              <a:t>educe the award the first day of the next month</a:t>
            </a:r>
            <a:r>
              <a:rPr lang="en-US" sz="1200" b="0" dirty="0" smtClean="0">
                <a:ea typeface="Calibri"/>
                <a:cs typeface="Arial" panose="020B0604020202020204" pitchFamily="34" charset="0"/>
              </a:rPr>
              <a:t> </a:t>
            </a:r>
            <a:r>
              <a:rPr lang="en-US" sz="1200" b="0" dirty="0" smtClean="0"/>
              <a:t>or the last date of the term, whichever occurs first</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endParaRPr lang="en-US" dirty="0" smtClean="0"/>
          </a:p>
          <a:p>
            <a:pPr marL="0" indent="0">
              <a:buFont typeface="Arial" charset="0"/>
              <a:buNone/>
            </a:pPr>
            <a:r>
              <a:rPr lang="en-US" dirty="0" smtClean="0"/>
              <a:t>*Please note any reduction after the drop/add</a:t>
            </a:r>
            <a:r>
              <a:rPr lang="en-US" baseline="0" dirty="0" smtClean="0"/>
              <a:t> peri</a:t>
            </a:r>
            <a:r>
              <a:rPr lang="en-US" dirty="0" smtClean="0"/>
              <a:t>od requires the development of mitigating circumstances.</a:t>
            </a:r>
          </a:p>
        </p:txBody>
      </p:sp>
      <p:sp>
        <p:nvSpPr>
          <p:cNvPr id="4" name="Slide Number Placeholder 3"/>
          <p:cNvSpPr>
            <a:spLocks noGrp="1"/>
          </p:cNvSpPr>
          <p:nvPr>
            <p:ph type="sldNum" sz="quarter" idx="10"/>
          </p:nvPr>
        </p:nvSpPr>
        <p:spPr/>
        <p:txBody>
          <a:bodyPr/>
          <a:lstStyle/>
          <a:p>
            <a:fld id="{A415C2BE-8203-442D-8D38-DCB21CE9048A}" type="slidenum">
              <a:rPr lang="en-US" smtClean="0"/>
              <a:t>45</a:t>
            </a:fld>
            <a:endParaRPr lang="en-US" dirty="0"/>
          </a:p>
        </p:txBody>
      </p:sp>
    </p:spTree>
    <p:extLst>
      <p:ext uri="{BB962C8B-B14F-4D97-AF65-F5344CB8AC3E}">
        <p14:creationId xmlns:p14="http://schemas.microsoft.com/office/powerpoint/2010/main" val="459346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Here is a list of actions to take when a complete withdrawal occurs:</a:t>
            </a:r>
          </a:p>
          <a:p>
            <a:pPr marL="0" indent="0">
              <a:buFont typeface="Arial" panose="020B0604020202020204" pitchFamily="34" charset="0"/>
              <a:buNone/>
            </a:pPr>
            <a:endParaRPr lang="en-US" dirty="0" smtClean="0"/>
          </a:p>
          <a:p>
            <a:pPr marL="171450" indent="-171450">
              <a:buFont typeface="Arial" panose="020B0604020202020204" pitchFamily="34" charset="0"/>
              <a:buChar char="•"/>
            </a:pPr>
            <a:r>
              <a:rPr lang="en-US" dirty="0" smtClean="0"/>
              <a:t>If the withdrawal occurs</a:t>
            </a:r>
            <a:r>
              <a:rPr lang="en-US" baseline="0" dirty="0" smtClean="0"/>
              <a:t> in the 1</a:t>
            </a:r>
            <a:r>
              <a:rPr lang="en-US" baseline="30000" dirty="0" smtClean="0"/>
              <a:t>st</a:t>
            </a:r>
            <a:r>
              <a:rPr lang="en-US" baseline="0" dirty="0" smtClean="0"/>
              <a:t> day of the term, stop the award effective the 1</a:t>
            </a:r>
            <a:r>
              <a:rPr lang="en-US" baseline="30000" dirty="0" smtClean="0"/>
              <a:t>st</a:t>
            </a:r>
            <a:r>
              <a:rPr lang="en-US" baseline="0" dirty="0" smtClean="0"/>
              <a:t> date of the term</a:t>
            </a:r>
            <a:endParaRPr lang="en-US" dirty="0" smtClean="0"/>
          </a:p>
          <a:p>
            <a:pPr marL="0" indent="0">
              <a:buFont typeface="Arial" panose="020B0604020202020204" pitchFamily="34" charset="0"/>
              <a:buNone/>
            </a:pPr>
            <a:endParaRPr lang="en-US" b="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t>If the withdrawal occurs </a:t>
            </a:r>
            <a:r>
              <a:rPr lang="en-US" b="0" u="sng" dirty="0" smtClean="0"/>
              <a:t>after</a:t>
            </a:r>
            <a:r>
              <a:rPr lang="en-US" b="0" dirty="0" smtClean="0"/>
              <a:t> the 1</a:t>
            </a:r>
            <a:r>
              <a:rPr lang="en-US" b="0" baseline="30000" dirty="0" smtClean="0"/>
              <a:t>st</a:t>
            </a:r>
            <a:r>
              <a:rPr lang="en-US" b="0" dirty="0" smtClean="0"/>
              <a:t> day</a:t>
            </a:r>
            <a:r>
              <a:rPr lang="en-US" b="0" baseline="0" dirty="0" smtClean="0"/>
              <a:t> of the term, s</a:t>
            </a:r>
            <a:r>
              <a:rPr lang="en-US" sz="1200" b="0" dirty="0" smtClean="0">
                <a:effectLst/>
                <a:ea typeface="Calibri"/>
                <a:cs typeface="Arial" panose="020B0604020202020204" pitchFamily="34" charset="0"/>
              </a:rPr>
              <a:t>top the award effective the date of withdrawal, with no-pay date being the date following the date of withdrawal,</a:t>
            </a:r>
            <a:r>
              <a:rPr lang="en-US" sz="1200" b="0" dirty="0" smtClean="0">
                <a:ea typeface="Calibri"/>
                <a:cs typeface="Arial" panose="020B0604020202020204" pitchFamily="34" charset="0"/>
              </a:rPr>
              <a:t> </a:t>
            </a:r>
            <a:r>
              <a:rPr lang="en-US" sz="1200" b="0" dirty="0" smtClean="0"/>
              <a:t>and develop for mitigating circumstances. Or apply the six credit hour exclusion rule </a:t>
            </a:r>
            <a:r>
              <a:rPr lang="en-US" b="0" dirty="0" smtClean="0"/>
              <a:t>and develop for mitigating circumstances.</a:t>
            </a:r>
            <a:endParaRPr lang="en-US" b="0" dirty="0"/>
          </a:p>
        </p:txBody>
      </p:sp>
      <p:sp>
        <p:nvSpPr>
          <p:cNvPr id="4" name="Slide Number Placeholder 3"/>
          <p:cNvSpPr>
            <a:spLocks noGrp="1"/>
          </p:cNvSpPr>
          <p:nvPr>
            <p:ph type="sldNum" sz="quarter" idx="10"/>
          </p:nvPr>
        </p:nvSpPr>
        <p:spPr/>
        <p:txBody>
          <a:bodyPr/>
          <a:lstStyle/>
          <a:p>
            <a:fld id="{A415C2BE-8203-442D-8D38-DCB21CE9048A}" type="slidenum">
              <a:rPr lang="en-US" smtClean="0"/>
              <a:t>46</a:t>
            </a:fld>
            <a:endParaRPr lang="en-US" dirty="0"/>
          </a:p>
        </p:txBody>
      </p:sp>
    </p:spTree>
    <p:extLst>
      <p:ext uri="{BB962C8B-B14F-4D97-AF65-F5344CB8AC3E}">
        <p14:creationId xmlns:p14="http://schemas.microsoft.com/office/powerpoint/2010/main" val="33127332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28637" eaLnBrk="0" hangingPunct="0">
              <a:defRPr sz="1000">
                <a:solidFill>
                  <a:schemeClr val="tx1"/>
                </a:solidFill>
                <a:latin typeface="Arial" charset="0"/>
              </a:defRPr>
            </a:lvl1pPr>
            <a:lvl2pPr marL="742909" indent="-285734" defTabSz="928637" eaLnBrk="0" hangingPunct="0">
              <a:defRPr sz="1000">
                <a:solidFill>
                  <a:schemeClr val="tx1"/>
                </a:solidFill>
                <a:latin typeface="Arial" charset="0"/>
              </a:defRPr>
            </a:lvl2pPr>
            <a:lvl3pPr marL="1142937" indent="-228587" defTabSz="928637" eaLnBrk="0" hangingPunct="0">
              <a:defRPr sz="1000">
                <a:solidFill>
                  <a:schemeClr val="tx1"/>
                </a:solidFill>
                <a:latin typeface="Arial" charset="0"/>
              </a:defRPr>
            </a:lvl3pPr>
            <a:lvl4pPr marL="1600111" indent="-228587" defTabSz="928637" eaLnBrk="0" hangingPunct="0">
              <a:defRPr sz="1000">
                <a:solidFill>
                  <a:schemeClr val="tx1"/>
                </a:solidFill>
                <a:latin typeface="Arial" charset="0"/>
              </a:defRPr>
            </a:lvl4pPr>
            <a:lvl5pPr marL="2057287" indent="-228587" defTabSz="928637" eaLnBrk="0" hangingPunct="0">
              <a:defRPr sz="1000">
                <a:solidFill>
                  <a:schemeClr val="tx1"/>
                </a:solidFill>
                <a:latin typeface="Arial" charset="0"/>
              </a:defRPr>
            </a:lvl5pPr>
            <a:lvl6pPr marL="2514461" indent="-228587" defTabSz="928637" eaLnBrk="0" fontAlgn="base" hangingPunct="0">
              <a:spcBef>
                <a:spcPct val="0"/>
              </a:spcBef>
              <a:spcAft>
                <a:spcPct val="0"/>
              </a:spcAft>
              <a:defRPr sz="1000">
                <a:solidFill>
                  <a:schemeClr val="tx1"/>
                </a:solidFill>
                <a:latin typeface="Arial" charset="0"/>
              </a:defRPr>
            </a:lvl6pPr>
            <a:lvl7pPr marL="2971635" indent="-228587" defTabSz="928637" eaLnBrk="0" fontAlgn="base" hangingPunct="0">
              <a:spcBef>
                <a:spcPct val="0"/>
              </a:spcBef>
              <a:spcAft>
                <a:spcPct val="0"/>
              </a:spcAft>
              <a:defRPr sz="1000">
                <a:solidFill>
                  <a:schemeClr val="tx1"/>
                </a:solidFill>
                <a:latin typeface="Arial" charset="0"/>
              </a:defRPr>
            </a:lvl7pPr>
            <a:lvl8pPr marL="3428811" indent="-228587" defTabSz="928637" eaLnBrk="0" fontAlgn="base" hangingPunct="0">
              <a:spcBef>
                <a:spcPct val="0"/>
              </a:spcBef>
              <a:spcAft>
                <a:spcPct val="0"/>
              </a:spcAft>
              <a:defRPr sz="1000">
                <a:solidFill>
                  <a:schemeClr val="tx1"/>
                </a:solidFill>
                <a:latin typeface="Arial" charset="0"/>
              </a:defRPr>
            </a:lvl8pPr>
            <a:lvl9pPr marL="3885985" indent="-228587" defTabSz="928637" eaLnBrk="0" fontAlgn="base" hangingPunct="0">
              <a:spcBef>
                <a:spcPct val="0"/>
              </a:spcBef>
              <a:spcAft>
                <a:spcPct val="0"/>
              </a:spcAft>
              <a:defRPr sz="1000">
                <a:solidFill>
                  <a:schemeClr val="tx1"/>
                </a:solidFill>
                <a:latin typeface="Arial" charset="0"/>
              </a:defRPr>
            </a:lvl9pPr>
          </a:lstStyle>
          <a:p>
            <a:pPr eaLnBrk="1" hangingPunct="1"/>
            <a:fld id="{02369EA2-6DF3-4EC4-BB73-188C1F3F34A2}" type="slidenum">
              <a:rPr lang="en-US" sz="1200"/>
              <a:pPr eaLnBrk="1" hangingPunct="1"/>
              <a:t>47</a:t>
            </a:fld>
            <a:endParaRPr lang="en-US" sz="1200" dirty="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r>
              <a:rPr lang="en-US" dirty="0" smtClean="0"/>
              <a:t>If</a:t>
            </a:r>
            <a:r>
              <a:rPr lang="en-US" baseline="0" dirty="0" smtClean="0"/>
              <a:t> there are any questions on Withdrawals and Reductions, we can take 5 minutes to address them.</a:t>
            </a:r>
          </a:p>
          <a:p>
            <a:pPr eaLnBrk="1" hangingPunct="1"/>
            <a:endParaRPr lang="en-US" baseline="0" dirty="0" smtClean="0"/>
          </a:p>
          <a:p>
            <a:pPr eaLnBrk="1" hangingPunct="1"/>
            <a:r>
              <a:rPr lang="en-US" baseline="0" dirty="0" smtClean="0"/>
              <a:t>Now we will discuss EAA.</a:t>
            </a:r>
            <a:endParaRPr lang="en-US" dirty="0" smtClean="0"/>
          </a:p>
        </p:txBody>
      </p:sp>
    </p:spTree>
    <p:extLst>
      <p:ext uri="{BB962C8B-B14F-4D97-AF65-F5344CB8AC3E}">
        <p14:creationId xmlns:p14="http://schemas.microsoft.com/office/powerpoint/2010/main" val="4060561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8238" y="765175"/>
            <a:ext cx="4637087" cy="3476625"/>
          </a:xfrm>
        </p:spPr>
      </p:sp>
      <p:sp>
        <p:nvSpPr>
          <p:cNvPr id="3" name="Notes Placeholder 2"/>
          <p:cNvSpPr>
            <a:spLocks noGrp="1"/>
          </p:cNvSpPr>
          <p:nvPr>
            <p:ph type="body" idx="1"/>
          </p:nvPr>
        </p:nvSpPr>
        <p:spPr/>
        <p:txBody>
          <a:bodyPr/>
          <a:lstStyle/>
          <a:p>
            <a:pPr marL="0" indent="0">
              <a:buNone/>
            </a:pPr>
            <a:r>
              <a:rPr lang="en-US" b="1" dirty="0" smtClean="0">
                <a:cs typeface="Arial" panose="020B0604020202020204" pitchFamily="34" charset="0"/>
              </a:rPr>
              <a:t>Speaker: Donna</a:t>
            </a:r>
          </a:p>
          <a:p>
            <a:pPr marL="0" indent="0">
              <a:buNone/>
            </a:pPr>
            <a:endParaRPr lang="en-US" sz="1200" b="1" dirty="0" smtClean="0">
              <a:cs typeface="Arial" panose="020B0604020202020204" pitchFamily="34" charset="0"/>
            </a:endParaRPr>
          </a:p>
          <a:p>
            <a:pPr marL="0" indent="0">
              <a:buNone/>
            </a:pPr>
            <a:r>
              <a:rPr lang="en-US" sz="1200" dirty="0" smtClean="0">
                <a:cs typeface="Arial" panose="020B0604020202020204" pitchFamily="34" charset="0"/>
              </a:rPr>
              <a:t>Here are the criteria for payment of the Employment Adjustment Allowance or EAA:</a:t>
            </a:r>
          </a:p>
          <a:p>
            <a:pPr marL="0" indent="0">
              <a:buNone/>
            </a:pPr>
            <a:endParaRPr lang="en-US" sz="1200" dirty="0" smtClean="0">
              <a:cs typeface="Arial" panose="020B0604020202020204" pitchFamily="34" charset="0"/>
            </a:endParaRPr>
          </a:p>
          <a:p>
            <a:pPr marL="171450" indent="-171450">
              <a:buFont typeface="Arial" panose="020B0604020202020204" pitchFamily="34" charset="0"/>
              <a:buChar char="•"/>
            </a:pPr>
            <a:r>
              <a:rPr lang="en-US" sz="1200" dirty="0" smtClean="0">
                <a:cs typeface="Arial" panose="020B0604020202020204" pitchFamily="34" charset="0"/>
              </a:rPr>
              <a:t>Veteran’s case must have progressed through RTE status to Job Ready status following the provision of services under an IWRP.</a:t>
            </a:r>
          </a:p>
          <a:p>
            <a:pPr marL="171450" indent="-171450">
              <a:buFont typeface="Arial" panose="020B0604020202020204" pitchFamily="34" charset="0"/>
              <a:buChar char="•"/>
            </a:pPr>
            <a:r>
              <a:rPr lang="en-US" sz="1200" dirty="0" smtClean="0">
                <a:cs typeface="Arial" panose="020B0604020202020204" pitchFamily="34" charset="0"/>
              </a:rPr>
              <a:t>Veteran must have received training at a VA approved facility while participating in RTE services to qualify for EAA</a:t>
            </a:r>
          </a:p>
          <a:p>
            <a:pPr marL="171450" indent="-171450">
              <a:buFont typeface="Arial" panose="020B0604020202020204" pitchFamily="34" charset="0"/>
              <a:buChar char="•"/>
            </a:pPr>
            <a:r>
              <a:rPr lang="en-US" sz="1200" dirty="0" smtClean="0">
                <a:cs typeface="Arial" panose="020B0604020202020204" pitchFamily="34" charset="0"/>
              </a:rPr>
              <a:t>Veteran must achieve rehabilitation to the point of employability .</a:t>
            </a:r>
          </a:p>
          <a:p>
            <a:pPr marL="171450" indent="-171450">
              <a:buFont typeface="Arial" panose="020B0604020202020204" pitchFamily="34" charset="0"/>
              <a:buChar char="•"/>
            </a:pPr>
            <a:r>
              <a:rPr lang="en-US" sz="1200" dirty="0" smtClean="0">
                <a:cs typeface="Arial" panose="020B0604020202020204" pitchFamily="34" charset="0"/>
              </a:rPr>
              <a:t>An IWRP/IEAP or an IEAP must have been developed prior to assignment to Job Ready status</a:t>
            </a:r>
          </a:p>
          <a:p>
            <a:pPr marL="171450" indent="-171450">
              <a:buFont typeface="Arial" panose="020B0604020202020204" pitchFamily="34" charset="0"/>
              <a:buChar char="•"/>
            </a:pPr>
            <a:r>
              <a:rPr lang="en-US" sz="1200" dirty="0" smtClean="0">
                <a:cs typeface="Arial" panose="020B0604020202020204" pitchFamily="34" charset="0"/>
              </a:rPr>
              <a:t>Veteran must be declared job ready, and the CER folder or CWINRS must contain a documented job-readiness declaration at the time the case is placed in JR status.</a:t>
            </a:r>
          </a:p>
          <a:p>
            <a:pPr marL="171450" indent="-171450">
              <a:buFont typeface="Arial" panose="020B0604020202020204" pitchFamily="34" charset="0"/>
              <a:buChar char="•"/>
            </a:pPr>
            <a:r>
              <a:rPr lang="en-US" sz="1200" dirty="0" smtClean="0">
                <a:cs typeface="Arial" panose="020B0604020202020204" pitchFamily="34" charset="0"/>
              </a:rPr>
              <a:t>Veteran must satisfactorily participate in the employment services for a period of </a:t>
            </a:r>
            <a:r>
              <a:rPr lang="en-US" sz="1200" dirty="0" smtClean="0"/>
              <a:t>at least </a:t>
            </a:r>
            <a:r>
              <a:rPr lang="en-US" sz="1200" dirty="0" smtClean="0">
                <a:cs typeface="Arial" panose="020B0604020202020204" pitchFamily="34" charset="0"/>
              </a:rPr>
              <a:t>30 days before each of the two EAA payments can be authorized. The participation in employment services must be clearly documented prior to authorizing both payments of EAA.</a:t>
            </a:r>
          </a:p>
          <a:p>
            <a:pPr marL="171450" indent="-171450">
              <a:buFont typeface="Arial" panose="020B0604020202020204" pitchFamily="34" charset="0"/>
              <a:buChar char="•"/>
            </a:pPr>
            <a:r>
              <a:rPr lang="en-US" sz="1200" dirty="0" smtClean="0"/>
              <a:t>The ETD can not be expired unless the Veteran has an SEH.</a:t>
            </a:r>
            <a:endParaRPr lang="en-US" sz="1200" dirty="0"/>
          </a:p>
        </p:txBody>
      </p:sp>
      <p:sp>
        <p:nvSpPr>
          <p:cNvPr id="4" name="Slide Number Placeholder 3"/>
          <p:cNvSpPr>
            <a:spLocks noGrp="1"/>
          </p:cNvSpPr>
          <p:nvPr>
            <p:ph type="sldNum" sz="quarter" idx="10"/>
          </p:nvPr>
        </p:nvSpPr>
        <p:spPr/>
        <p:txBody>
          <a:bodyPr/>
          <a:lstStyle/>
          <a:p>
            <a:fld id="{A415C2BE-8203-442D-8D38-DCB21CE9048A}" type="slidenum">
              <a:rPr lang="en-US" smtClean="0"/>
              <a:t>48</a:t>
            </a:fld>
            <a:endParaRPr lang="en-US" dirty="0"/>
          </a:p>
        </p:txBody>
      </p:sp>
    </p:spTree>
    <p:extLst>
      <p:ext uri="{BB962C8B-B14F-4D97-AF65-F5344CB8AC3E}">
        <p14:creationId xmlns:p14="http://schemas.microsoft.com/office/powerpoint/2010/main" val="33251335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Speaker: Donna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dirty="0" smtClean="0"/>
              <a:t>Question</a:t>
            </a:r>
            <a:r>
              <a:rPr lang="en-US" sz="1200" dirty="0" smtClean="0"/>
              <a:t>: The Veteran was declared job</a:t>
            </a:r>
            <a:r>
              <a:rPr lang="en-US" sz="1200" baseline="0" dirty="0" smtClean="0"/>
              <a:t> </a:t>
            </a:r>
            <a:r>
              <a:rPr lang="en-US" sz="1200" dirty="0" smtClean="0"/>
              <a:t>ready on 10/2/15 with a signed IEAP in place.  The counselor had contact with the Veteran on 10/20/15.  The 1</a:t>
            </a:r>
            <a:r>
              <a:rPr lang="en-US" sz="1200" baseline="30000" dirty="0" smtClean="0"/>
              <a:t>st</a:t>
            </a:r>
            <a:r>
              <a:rPr lang="en-US" sz="1200" dirty="0" smtClean="0"/>
              <a:t> EAA payment was then made on 11/3/15 for period 10/2/15 to 11/1/15.  Was the EAA payment correct?</a:t>
            </a:r>
          </a:p>
          <a:p>
            <a:endParaRPr lang="en-US" dirty="0"/>
          </a:p>
        </p:txBody>
      </p:sp>
      <p:sp>
        <p:nvSpPr>
          <p:cNvPr id="4" name="Slide Number Placeholder 3"/>
          <p:cNvSpPr>
            <a:spLocks noGrp="1"/>
          </p:cNvSpPr>
          <p:nvPr>
            <p:ph type="sldNum" sz="quarter" idx="10"/>
          </p:nvPr>
        </p:nvSpPr>
        <p:spPr/>
        <p:txBody>
          <a:bodyPr/>
          <a:lstStyle/>
          <a:p>
            <a:fld id="{A415C2BE-8203-442D-8D38-DCB21CE9048A}" type="slidenum">
              <a:rPr lang="en-US" smtClean="0"/>
              <a:t>49</a:t>
            </a:fld>
            <a:endParaRPr lang="en-US" dirty="0"/>
          </a:p>
        </p:txBody>
      </p:sp>
    </p:spTree>
    <p:extLst>
      <p:ext uri="{BB962C8B-B14F-4D97-AF65-F5344CB8AC3E}">
        <p14:creationId xmlns:p14="http://schemas.microsoft.com/office/powerpoint/2010/main" val="3412280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smtClean="0">
                <a:solidFill>
                  <a:schemeClr val="tx1"/>
                </a:solidFill>
                <a:effectLst/>
                <a:latin typeface="+mn-lt"/>
                <a:ea typeface="+mn-ea"/>
                <a:cs typeface="+mn-cs"/>
              </a:rPr>
              <a:t>To determine Training Time Rate, use the equivalency credit-hour calculation formulas.</a:t>
            </a:r>
          </a:p>
          <a:p>
            <a:pPr marL="0" indent="0">
              <a:buFont typeface="Arial" panose="020B0604020202020204" pitchFamily="34" charset="0"/>
              <a:buNone/>
            </a:pPr>
            <a:endParaRPr lang="en-US" sz="1200" kern="1200" dirty="0" smtClean="0">
              <a:solidFill>
                <a:schemeClr val="tx1"/>
              </a:solidFill>
              <a:effectLst/>
              <a:latin typeface="+mn-lt"/>
              <a:ea typeface="+mn-ea"/>
              <a:cs typeface="+mn-cs"/>
            </a:endParaRPr>
          </a:p>
          <a:p>
            <a:pPr marL="0" indent="0">
              <a:buFont typeface="Arial" panose="020B0604020202020204" pitchFamily="34" charset="0"/>
              <a:buNone/>
            </a:pPr>
            <a:r>
              <a:rPr lang="en-US" sz="1200" kern="1200" dirty="0" smtClean="0">
                <a:solidFill>
                  <a:schemeClr val="tx1"/>
                </a:solidFill>
                <a:effectLst/>
                <a:latin typeface="+mn-lt"/>
                <a:ea typeface="+mn-ea"/>
                <a:cs typeface="+mn-cs"/>
              </a:rPr>
              <a:t>The training time rates tables are useful when there is a single non-standard term, which can be found in Appendix</a:t>
            </a:r>
            <a:r>
              <a:rPr lang="en-US" sz="1200" kern="1200" baseline="0" dirty="0" smtClean="0">
                <a:solidFill>
                  <a:schemeClr val="tx1"/>
                </a:solidFill>
                <a:effectLst/>
                <a:latin typeface="+mn-lt"/>
                <a:ea typeface="+mn-ea"/>
                <a:cs typeface="+mn-cs"/>
              </a:rPr>
              <a:t> AM and AN of the M28R.</a:t>
            </a:r>
          </a:p>
          <a:p>
            <a:pPr marL="0" indent="0">
              <a:buFont typeface="Arial" panose="020B0604020202020204" pitchFamily="34" charset="0"/>
              <a:buNone/>
            </a:pPr>
            <a:r>
              <a:rPr lang="en-US" sz="1200" kern="1200" dirty="0" smtClean="0">
                <a:solidFill>
                  <a:schemeClr val="tx1"/>
                </a:solidFill>
                <a:effectLst/>
                <a:latin typeface="+mn-lt"/>
                <a:ea typeface="+mn-ea"/>
                <a:cs typeface="+mn-cs"/>
              </a:rPr>
              <a:t>  </a:t>
            </a:r>
          </a:p>
          <a:p>
            <a:pPr marL="0" indent="0">
              <a:buFont typeface="Arial" panose="020B0604020202020204" pitchFamily="34" charset="0"/>
              <a:buNone/>
            </a:pPr>
            <a:r>
              <a:rPr lang="en-US" sz="1200" kern="1200" dirty="0" smtClean="0">
                <a:solidFill>
                  <a:schemeClr val="tx1"/>
                </a:solidFill>
                <a:effectLst/>
                <a:latin typeface="+mn-lt"/>
                <a:ea typeface="+mn-ea"/>
                <a:cs typeface="+mn-cs"/>
              </a:rPr>
              <a:t>If the terms are overlapping, you need to know how to add the equivalent credit hours rather than the rate of pursuit (full-time, ½ time, etc.)</a:t>
            </a:r>
            <a:endParaRPr lang="en-US" dirty="0" smtClean="0"/>
          </a:p>
        </p:txBody>
      </p:sp>
      <p:sp>
        <p:nvSpPr>
          <p:cNvPr id="4" name="Slide Number Placeholder 3"/>
          <p:cNvSpPr>
            <a:spLocks noGrp="1"/>
          </p:cNvSpPr>
          <p:nvPr>
            <p:ph type="sldNum" sz="quarter" idx="10"/>
          </p:nvPr>
        </p:nvSpPr>
        <p:spPr/>
        <p:txBody>
          <a:bodyPr/>
          <a:lstStyle/>
          <a:p>
            <a:fld id="{A415C2BE-8203-442D-8D38-DCB21CE9048A}" type="slidenum">
              <a:rPr lang="en-US" smtClean="0"/>
              <a:t>5</a:t>
            </a:fld>
            <a:endParaRPr lang="en-US" dirty="0"/>
          </a:p>
        </p:txBody>
      </p:sp>
    </p:spTree>
    <p:extLst>
      <p:ext uri="{BB962C8B-B14F-4D97-AF65-F5344CB8AC3E}">
        <p14:creationId xmlns:p14="http://schemas.microsoft.com/office/powerpoint/2010/main" val="43212966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sng" dirty="0" smtClean="0"/>
              <a:t>Answer</a:t>
            </a:r>
            <a:r>
              <a:rPr lang="en-US" sz="1200" dirty="0" smtClean="0"/>
              <a:t>: The EAA payment was incorrect per the M28R</a:t>
            </a:r>
            <a:r>
              <a:rPr lang="en-US" sz="1200"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indent="0">
              <a:buNone/>
            </a:pPr>
            <a:r>
              <a:rPr lang="en-US" dirty="0" smtClean="0"/>
              <a:t>There was not a full </a:t>
            </a:r>
            <a:r>
              <a:rPr lang="en-US" u="sng" dirty="0" smtClean="0"/>
              <a:t>30-day</a:t>
            </a:r>
            <a:r>
              <a:rPr lang="en-US" dirty="0" smtClean="0"/>
              <a:t> period of participation in satisfactory employment services from the date of Job Ready Declaration and signed IEAP on 10/2/15 to date of contact on 10/20/15.  </a:t>
            </a:r>
          </a:p>
          <a:p>
            <a:pPr marL="0" indent="0">
              <a:buNone/>
            </a:pPr>
            <a:endParaRPr lang="en-US" dirty="0"/>
          </a:p>
          <a:p>
            <a:pPr marL="0" indent="0">
              <a:buNone/>
            </a:pPr>
            <a:r>
              <a:rPr lang="en-US" dirty="0" smtClean="0"/>
              <a:t>The contact with the Veteran to authorize an EAA payment must show a full 30-day period of participation.  In this example, only </a:t>
            </a:r>
            <a:r>
              <a:rPr lang="en-US" u="sng" dirty="0" smtClean="0"/>
              <a:t>18 days </a:t>
            </a:r>
            <a:r>
              <a:rPr lang="en-US" dirty="0" smtClean="0"/>
              <a:t>of participation is verified prior to the EAA authorization (between 10/2/2015 to 10/20/2015).</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the 30 day period of 10/02/15-11/01/15, contact must be made on or after 11/01/15.  The EAA payment cannot be authorized until this contact has taken place.</a:t>
            </a:r>
          </a:p>
          <a:p>
            <a:pPr marL="0" indent="0">
              <a:buNone/>
            </a:pPr>
            <a:endParaRPr lang="en-US" u="sng" dirty="0"/>
          </a:p>
        </p:txBody>
      </p:sp>
      <p:sp>
        <p:nvSpPr>
          <p:cNvPr id="4" name="Slide Number Placeholder 3"/>
          <p:cNvSpPr>
            <a:spLocks noGrp="1"/>
          </p:cNvSpPr>
          <p:nvPr>
            <p:ph type="sldNum" sz="quarter" idx="10"/>
          </p:nvPr>
        </p:nvSpPr>
        <p:spPr/>
        <p:txBody>
          <a:bodyPr/>
          <a:lstStyle/>
          <a:p>
            <a:fld id="{A415C2BE-8203-442D-8D38-DCB21CE9048A}" type="slidenum">
              <a:rPr lang="en-US" smtClean="0"/>
              <a:t>50</a:t>
            </a:fld>
            <a:endParaRPr lang="en-US" dirty="0"/>
          </a:p>
        </p:txBody>
      </p:sp>
    </p:spTree>
    <p:extLst>
      <p:ext uri="{BB962C8B-B14F-4D97-AF65-F5344CB8AC3E}">
        <p14:creationId xmlns:p14="http://schemas.microsoft.com/office/powerpoint/2010/main" val="155635210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smtClean="0"/>
              <a:t>Speaker: Leland</a:t>
            </a:r>
          </a:p>
          <a:p>
            <a:pPr marL="0" indent="0">
              <a:buNone/>
            </a:pPr>
            <a:endParaRPr lang="en-US" u="sng" dirty="0"/>
          </a:p>
          <a:p>
            <a:pPr marL="0" indent="0">
              <a:buNone/>
            </a:pPr>
            <a:r>
              <a:rPr lang="en-US" sz="1200" u="sng" dirty="0" smtClean="0"/>
              <a:t>Question</a:t>
            </a:r>
            <a:r>
              <a:rPr lang="en-US" sz="1200" dirty="0" smtClean="0"/>
              <a:t>:</a:t>
            </a:r>
            <a:endParaRPr lang="en-US" sz="1200" u="sng" dirty="0" smtClean="0"/>
          </a:p>
          <a:p>
            <a:pPr marL="0" indent="0">
              <a:buNone/>
            </a:pPr>
            <a:r>
              <a:rPr lang="en-US" sz="1200" dirty="0" smtClean="0"/>
              <a:t>The Veteran was participating in a training program for the Spring 2015 semester from 1/16/15 to 5/22/15.  On 4/17/15, the Veteran informed the counselor that he had obtained suitable employment in his field which would start on 5/25/15.  The counselor authorized the EAA payment on 5/25/15.  On 6/30/15, the Veteran informed the counselor that his job was going well.  A 2</a:t>
            </a:r>
            <a:r>
              <a:rPr lang="en-US" sz="1200" baseline="30000" dirty="0" smtClean="0"/>
              <a:t>nd</a:t>
            </a:r>
            <a:r>
              <a:rPr lang="en-US" sz="1200" dirty="0" smtClean="0"/>
              <a:t> EAA payment was made on 6/30/15.  Was the EAA payment made correctly?</a:t>
            </a:r>
          </a:p>
          <a:p>
            <a:endParaRPr lang="en-US" dirty="0"/>
          </a:p>
        </p:txBody>
      </p:sp>
      <p:sp>
        <p:nvSpPr>
          <p:cNvPr id="4" name="Slide Number Placeholder 3"/>
          <p:cNvSpPr>
            <a:spLocks noGrp="1"/>
          </p:cNvSpPr>
          <p:nvPr>
            <p:ph type="sldNum" sz="quarter" idx="10"/>
          </p:nvPr>
        </p:nvSpPr>
        <p:spPr/>
        <p:txBody>
          <a:bodyPr/>
          <a:lstStyle/>
          <a:p>
            <a:fld id="{A415C2BE-8203-442D-8D38-DCB21CE9048A}" type="slidenum">
              <a:rPr lang="en-US" smtClean="0"/>
              <a:t>51</a:t>
            </a:fld>
            <a:endParaRPr lang="en-US" dirty="0"/>
          </a:p>
        </p:txBody>
      </p:sp>
    </p:spTree>
    <p:extLst>
      <p:ext uri="{BB962C8B-B14F-4D97-AF65-F5344CB8AC3E}">
        <p14:creationId xmlns:p14="http://schemas.microsoft.com/office/powerpoint/2010/main" val="14465448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sng" dirty="0" smtClean="0"/>
              <a:t>Answer:</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a:t>
            </a:r>
            <a:r>
              <a:rPr lang="en-US" dirty="0" smtClean="0"/>
              <a:t>t was incorrect because</a:t>
            </a:r>
            <a:r>
              <a:rPr lang="en-US" baseline="0" dirty="0" smtClean="0"/>
              <a:t> t</a:t>
            </a:r>
            <a:r>
              <a:rPr lang="en-US" dirty="0" smtClean="0"/>
              <a:t>he Veteran had not participated in employment services for 30 days after being declared job ready when the 1st EAA payment was made.  Note that before being declared job-ready, there must be evidence that the training program was completed.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Per</a:t>
            </a:r>
            <a:r>
              <a:rPr lang="en-US" baseline="0" dirty="0" smtClean="0"/>
              <a:t> </a:t>
            </a:r>
            <a:r>
              <a:rPr lang="en-US" sz="1200" dirty="0" smtClean="0"/>
              <a:t>M28R.V.A.3 and M28R.V.B.10</a:t>
            </a:r>
            <a:endParaRPr lang="en-US" dirty="0"/>
          </a:p>
        </p:txBody>
      </p:sp>
      <p:sp>
        <p:nvSpPr>
          <p:cNvPr id="4" name="Slide Number Placeholder 3"/>
          <p:cNvSpPr>
            <a:spLocks noGrp="1"/>
          </p:cNvSpPr>
          <p:nvPr>
            <p:ph type="sldNum" sz="quarter" idx="10"/>
          </p:nvPr>
        </p:nvSpPr>
        <p:spPr/>
        <p:txBody>
          <a:bodyPr/>
          <a:lstStyle/>
          <a:p>
            <a:fld id="{A415C2BE-8203-442D-8D38-DCB21CE9048A}" type="slidenum">
              <a:rPr lang="en-US" smtClean="0"/>
              <a:t>52</a:t>
            </a:fld>
            <a:endParaRPr lang="en-US" dirty="0"/>
          </a:p>
        </p:txBody>
      </p:sp>
    </p:spTree>
    <p:extLst>
      <p:ext uri="{BB962C8B-B14F-4D97-AF65-F5344CB8AC3E}">
        <p14:creationId xmlns:p14="http://schemas.microsoft.com/office/powerpoint/2010/main" val="2004345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spcBef>
                <a:spcPts val="530"/>
              </a:spcBef>
              <a:spcAft>
                <a:spcPts val="0"/>
              </a:spcAft>
              <a:buNone/>
            </a:pPr>
            <a:r>
              <a:rPr lang="en-US" b="1" dirty="0" smtClean="0">
                <a:ea typeface="Calibri"/>
              </a:rPr>
              <a:t>Speaker: Donna</a:t>
            </a:r>
          </a:p>
          <a:p>
            <a:pPr marL="0" marR="0" indent="0">
              <a:spcBef>
                <a:spcPts val="530"/>
              </a:spcBef>
              <a:spcAft>
                <a:spcPts val="0"/>
              </a:spcAft>
              <a:buNone/>
            </a:pPr>
            <a:r>
              <a:rPr lang="en-US" u="sng" dirty="0" smtClean="0">
                <a:ea typeface="Calibri"/>
              </a:rPr>
              <a:t>Question</a:t>
            </a:r>
            <a:r>
              <a:rPr lang="en-US" dirty="0" smtClean="0">
                <a:ea typeface="Calibri"/>
              </a:rPr>
              <a:t>: The Veteran had previously participated in training and received employment services to obtain employment in the field of truck driving. He obtained two EAA payments during his job search.  The Veteran obtained suitable employment and was rehabilitated.  However, subsequently the Veteran’s disabilities worsened.  He reapplied for Chapter 31 services.  A new program was developed in the field of education.  After completing his degree, the Veteran was declared job-ready on 3/30/15.  The counselor contacted the Veteran on 5/1/15, at which time the Veteran turned in job logs showing effort to find employment.  The counselor authorized the 1</a:t>
            </a:r>
            <a:r>
              <a:rPr lang="en-US" baseline="30000" dirty="0" smtClean="0">
                <a:ea typeface="Calibri"/>
              </a:rPr>
              <a:t>st</a:t>
            </a:r>
            <a:r>
              <a:rPr lang="en-US" dirty="0" smtClean="0">
                <a:ea typeface="Calibri"/>
              </a:rPr>
              <a:t> EAA payment on 5/17/15 for period 3/30/15 to 4/29/15.  The counselor had contact again with the Veteran on 6/2/15 who, again, provided adequate job logs.  The counselor authorized the 2</a:t>
            </a:r>
            <a:r>
              <a:rPr lang="en-US" baseline="30000" dirty="0" smtClean="0">
                <a:ea typeface="Calibri"/>
              </a:rPr>
              <a:t>nd</a:t>
            </a:r>
            <a:r>
              <a:rPr lang="en-US" dirty="0" smtClean="0">
                <a:ea typeface="Calibri"/>
              </a:rPr>
              <a:t> EAA payment on 6/2/15 for period 5/1/15 to 6/1/15.  Were the EAA payments correctly authorized?</a:t>
            </a:r>
          </a:p>
          <a:p>
            <a:pPr marL="0" indent="0">
              <a:buNone/>
            </a:pPr>
            <a:endParaRPr lang="en-US" dirty="0"/>
          </a:p>
        </p:txBody>
      </p:sp>
      <p:sp>
        <p:nvSpPr>
          <p:cNvPr id="4" name="Slide Number Placeholder 3"/>
          <p:cNvSpPr>
            <a:spLocks noGrp="1"/>
          </p:cNvSpPr>
          <p:nvPr>
            <p:ph type="sldNum" sz="quarter" idx="10"/>
          </p:nvPr>
        </p:nvSpPr>
        <p:spPr/>
        <p:txBody>
          <a:bodyPr/>
          <a:lstStyle/>
          <a:p>
            <a:fld id="{A415C2BE-8203-442D-8D38-DCB21CE9048A}" type="slidenum">
              <a:rPr lang="en-US" smtClean="0"/>
              <a:t>53</a:t>
            </a:fld>
            <a:endParaRPr lang="en-US" dirty="0"/>
          </a:p>
        </p:txBody>
      </p:sp>
    </p:spTree>
    <p:extLst>
      <p:ext uri="{BB962C8B-B14F-4D97-AF65-F5344CB8AC3E}">
        <p14:creationId xmlns:p14="http://schemas.microsoft.com/office/powerpoint/2010/main" val="58626945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sng" dirty="0" smtClean="0"/>
              <a:t>Answer:</a:t>
            </a:r>
            <a:r>
              <a:rPr lang="en-US" sz="1200" dirty="0" smtClean="0"/>
              <a:t> </a:t>
            </a:r>
            <a:endParaRPr lang="en-US" sz="1200" u="sng" dirty="0" smtClean="0"/>
          </a:p>
          <a:p>
            <a:pPr marL="0" indent="0">
              <a:buNone/>
            </a:pPr>
            <a:endParaRPr lang="en-US" u="sng" dirty="0" smtClean="0"/>
          </a:p>
          <a:p>
            <a:pPr marL="0" indent="0">
              <a:spcBef>
                <a:spcPts val="0"/>
              </a:spcBef>
              <a:buNone/>
              <a:defRPr/>
            </a:pPr>
            <a:r>
              <a:rPr lang="en-US" dirty="0" smtClean="0"/>
              <a:t>It was correct, but delayed.  EAA must be paid within 15 days of contact with evidence that the Veteran participated in the full 30 days of employment services. </a:t>
            </a:r>
          </a:p>
          <a:p>
            <a:pPr marL="0" indent="0">
              <a:spcBef>
                <a:spcPts val="0"/>
              </a:spcBef>
              <a:buNone/>
              <a:defRPr/>
            </a:pPr>
            <a:endParaRPr lang="en-US" dirty="0" smtClean="0"/>
          </a:p>
          <a:p>
            <a:pPr marL="0" indent="0">
              <a:spcBef>
                <a:spcPts val="0"/>
              </a:spcBef>
              <a:buNone/>
              <a:defRPr/>
            </a:pPr>
            <a:r>
              <a:rPr lang="en-US" dirty="0" smtClean="0"/>
              <a:t>The 2</a:t>
            </a:r>
            <a:r>
              <a:rPr lang="en-US" baseline="30000" dirty="0" smtClean="0"/>
              <a:t>nd</a:t>
            </a:r>
            <a:r>
              <a:rPr lang="en-US" dirty="0" smtClean="0"/>
              <a:t> EAA payment was correct as there was contact with the Veteran showing participating in employment services for 30 days and the payment was made timely, per the M28R.</a:t>
            </a:r>
          </a:p>
        </p:txBody>
      </p:sp>
      <p:sp>
        <p:nvSpPr>
          <p:cNvPr id="4" name="Slide Number Placeholder 3"/>
          <p:cNvSpPr>
            <a:spLocks noGrp="1"/>
          </p:cNvSpPr>
          <p:nvPr>
            <p:ph type="sldNum" sz="quarter" idx="10"/>
          </p:nvPr>
        </p:nvSpPr>
        <p:spPr/>
        <p:txBody>
          <a:bodyPr/>
          <a:lstStyle/>
          <a:p>
            <a:fld id="{A415C2BE-8203-442D-8D38-DCB21CE9048A}" type="slidenum">
              <a:rPr lang="en-US" smtClean="0"/>
              <a:t>54</a:t>
            </a:fld>
            <a:endParaRPr lang="en-US" dirty="0"/>
          </a:p>
        </p:txBody>
      </p:sp>
    </p:spTree>
    <p:extLst>
      <p:ext uri="{BB962C8B-B14F-4D97-AF65-F5344CB8AC3E}">
        <p14:creationId xmlns:p14="http://schemas.microsoft.com/office/powerpoint/2010/main" val="3039679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28637" eaLnBrk="0" hangingPunct="0">
              <a:defRPr sz="1000">
                <a:solidFill>
                  <a:schemeClr val="tx1"/>
                </a:solidFill>
                <a:latin typeface="Arial" charset="0"/>
              </a:defRPr>
            </a:lvl1pPr>
            <a:lvl2pPr marL="742909" indent="-285734" defTabSz="928637" eaLnBrk="0" hangingPunct="0">
              <a:defRPr sz="1000">
                <a:solidFill>
                  <a:schemeClr val="tx1"/>
                </a:solidFill>
                <a:latin typeface="Arial" charset="0"/>
              </a:defRPr>
            </a:lvl2pPr>
            <a:lvl3pPr marL="1142937" indent="-228587" defTabSz="928637" eaLnBrk="0" hangingPunct="0">
              <a:defRPr sz="1000">
                <a:solidFill>
                  <a:schemeClr val="tx1"/>
                </a:solidFill>
                <a:latin typeface="Arial" charset="0"/>
              </a:defRPr>
            </a:lvl3pPr>
            <a:lvl4pPr marL="1600111" indent="-228587" defTabSz="928637" eaLnBrk="0" hangingPunct="0">
              <a:defRPr sz="1000">
                <a:solidFill>
                  <a:schemeClr val="tx1"/>
                </a:solidFill>
                <a:latin typeface="Arial" charset="0"/>
              </a:defRPr>
            </a:lvl4pPr>
            <a:lvl5pPr marL="2057287" indent="-228587" defTabSz="928637" eaLnBrk="0" hangingPunct="0">
              <a:defRPr sz="1000">
                <a:solidFill>
                  <a:schemeClr val="tx1"/>
                </a:solidFill>
                <a:latin typeface="Arial" charset="0"/>
              </a:defRPr>
            </a:lvl5pPr>
            <a:lvl6pPr marL="2514461" indent="-228587" defTabSz="928637" eaLnBrk="0" fontAlgn="base" hangingPunct="0">
              <a:spcBef>
                <a:spcPct val="0"/>
              </a:spcBef>
              <a:spcAft>
                <a:spcPct val="0"/>
              </a:spcAft>
              <a:defRPr sz="1000">
                <a:solidFill>
                  <a:schemeClr val="tx1"/>
                </a:solidFill>
                <a:latin typeface="Arial" charset="0"/>
              </a:defRPr>
            </a:lvl6pPr>
            <a:lvl7pPr marL="2971635" indent="-228587" defTabSz="928637" eaLnBrk="0" fontAlgn="base" hangingPunct="0">
              <a:spcBef>
                <a:spcPct val="0"/>
              </a:spcBef>
              <a:spcAft>
                <a:spcPct val="0"/>
              </a:spcAft>
              <a:defRPr sz="1000">
                <a:solidFill>
                  <a:schemeClr val="tx1"/>
                </a:solidFill>
                <a:latin typeface="Arial" charset="0"/>
              </a:defRPr>
            </a:lvl7pPr>
            <a:lvl8pPr marL="3428811" indent="-228587" defTabSz="928637" eaLnBrk="0" fontAlgn="base" hangingPunct="0">
              <a:spcBef>
                <a:spcPct val="0"/>
              </a:spcBef>
              <a:spcAft>
                <a:spcPct val="0"/>
              </a:spcAft>
              <a:defRPr sz="1000">
                <a:solidFill>
                  <a:schemeClr val="tx1"/>
                </a:solidFill>
                <a:latin typeface="Arial" charset="0"/>
              </a:defRPr>
            </a:lvl8pPr>
            <a:lvl9pPr marL="3885985" indent="-228587" defTabSz="928637" eaLnBrk="0" fontAlgn="base" hangingPunct="0">
              <a:spcBef>
                <a:spcPct val="0"/>
              </a:spcBef>
              <a:spcAft>
                <a:spcPct val="0"/>
              </a:spcAft>
              <a:defRPr sz="1000">
                <a:solidFill>
                  <a:schemeClr val="tx1"/>
                </a:solidFill>
                <a:latin typeface="Arial" charset="0"/>
              </a:defRPr>
            </a:lvl9pPr>
          </a:lstStyle>
          <a:p>
            <a:pPr eaLnBrk="1" hangingPunct="1"/>
            <a:fld id="{02369EA2-6DF3-4EC4-BB73-188C1F3F34A2}" type="slidenum">
              <a:rPr lang="en-US" sz="1200"/>
              <a:pPr eaLnBrk="1" hangingPunct="1"/>
              <a:t>55</a:t>
            </a:fld>
            <a:endParaRPr lang="en-US" sz="1200" dirty="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r>
              <a:rPr lang="en-US" dirty="0" smtClean="0"/>
              <a:t>If</a:t>
            </a:r>
            <a:r>
              <a:rPr lang="en-US" baseline="0" dirty="0" smtClean="0"/>
              <a:t> there are any questions on EAA, we can take 5 minutes to address them.</a:t>
            </a:r>
          </a:p>
        </p:txBody>
      </p:sp>
    </p:spTree>
    <p:extLst>
      <p:ext uri="{BB962C8B-B14F-4D97-AF65-F5344CB8AC3E}">
        <p14:creationId xmlns:p14="http://schemas.microsoft.com/office/powerpoint/2010/main" val="33790252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28637" eaLnBrk="0" hangingPunct="0">
              <a:defRPr sz="1000">
                <a:solidFill>
                  <a:schemeClr val="tx1"/>
                </a:solidFill>
                <a:latin typeface="Arial" charset="0"/>
              </a:defRPr>
            </a:lvl1pPr>
            <a:lvl2pPr marL="742909" indent="-285734" defTabSz="928637" eaLnBrk="0" hangingPunct="0">
              <a:defRPr sz="1000">
                <a:solidFill>
                  <a:schemeClr val="tx1"/>
                </a:solidFill>
                <a:latin typeface="Arial" charset="0"/>
              </a:defRPr>
            </a:lvl2pPr>
            <a:lvl3pPr marL="1142937" indent="-228587" defTabSz="928637" eaLnBrk="0" hangingPunct="0">
              <a:defRPr sz="1000">
                <a:solidFill>
                  <a:schemeClr val="tx1"/>
                </a:solidFill>
                <a:latin typeface="Arial" charset="0"/>
              </a:defRPr>
            </a:lvl3pPr>
            <a:lvl4pPr marL="1600111" indent="-228587" defTabSz="928637" eaLnBrk="0" hangingPunct="0">
              <a:defRPr sz="1000">
                <a:solidFill>
                  <a:schemeClr val="tx1"/>
                </a:solidFill>
                <a:latin typeface="Arial" charset="0"/>
              </a:defRPr>
            </a:lvl4pPr>
            <a:lvl5pPr marL="2057287" indent="-228587" defTabSz="928637" eaLnBrk="0" hangingPunct="0">
              <a:defRPr sz="1000">
                <a:solidFill>
                  <a:schemeClr val="tx1"/>
                </a:solidFill>
                <a:latin typeface="Arial" charset="0"/>
              </a:defRPr>
            </a:lvl5pPr>
            <a:lvl6pPr marL="2514461" indent="-228587" defTabSz="928637" eaLnBrk="0" fontAlgn="base" hangingPunct="0">
              <a:spcBef>
                <a:spcPct val="0"/>
              </a:spcBef>
              <a:spcAft>
                <a:spcPct val="0"/>
              </a:spcAft>
              <a:defRPr sz="1000">
                <a:solidFill>
                  <a:schemeClr val="tx1"/>
                </a:solidFill>
                <a:latin typeface="Arial" charset="0"/>
              </a:defRPr>
            </a:lvl6pPr>
            <a:lvl7pPr marL="2971635" indent="-228587" defTabSz="928637" eaLnBrk="0" fontAlgn="base" hangingPunct="0">
              <a:spcBef>
                <a:spcPct val="0"/>
              </a:spcBef>
              <a:spcAft>
                <a:spcPct val="0"/>
              </a:spcAft>
              <a:defRPr sz="1000">
                <a:solidFill>
                  <a:schemeClr val="tx1"/>
                </a:solidFill>
                <a:latin typeface="Arial" charset="0"/>
              </a:defRPr>
            </a:lvl7pPr>
            <a:lvl8pPr marL="3428811" indent="-228587" defTabSz="928637" eaLnBrk="0" fontAlgn="base" hangingPunct="0">
              <a:spcBef>
                <a:spcPct val="0"/>
              </a:spcBef>
              <a:spcAft>
                <a:spcPct val="0"/>
              </a:spcAft>
              <a:defRPr sz="1000">
                <a:solidFill>
                  <a:schemeClr val="tx1"/>
                </a:solidFill>
                <a:latin typeface="Arial" charset="0"/>
              </a:defRPr>
            </a:lvl8pPr>
            <a:lvl9pPr marL="3885985" indent="-228587" defTabSz="928637" eaLnBrk="0" fontAlgn="base" hangingPunct="0">
              <a:spcBef>
                <a:spcPct val="0"/>
              </a:spcBef>
              <a:spcAft>
                <a:spcPct val="0"/>
              </a:spcAft>
              <a:defRPr sz="1000">
                <a:solidFill>
                  <a:schemeClr val="tx1"/>
                </a:solidFill>
                <a:latin typeface="Arial" charset="0"/>
              </a:defRPr>
            </a:lvl9pPr>
          </a:lstStyle>
          <a:p>
            <a:pPr eaLnBrk="1" hangingPunct="1"/>
            <a:fld id="{02369EA2-6DF3-4EC4-BB73-188C1F3F34A2}" type="slidenum">
              <a:rPr lang="en-US" sz="1200"/>
              <a:pPr eaLnBrk="1" hangingPunct="1"/>
              <a:t>56</a:t>
            </a:fld>
            <a:endParaRPr lang="en-US" sz="1200" dirty="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r>
              <a:rPr lang="en-US" dirty="0" smtClean="0"/>
              <a:t>Thank you for your attendance</a:t>
            </a:r>
            <a:r>
              <a:rPr lang="en-US" baseline="0" dirty="0" smtClean="0"/>
              <a:t> and participation during this training.  We</a:t>
            </a:r>
            <a:r>
              <a:rPr lang="en-US" dirty="0" smtClean="0"/>
              <a:t> will now open it up for</a:t>
            </a:r>
            <a:r>
              <a:rPr lang="en-US" baseline="0" dirty="0" smtClean="0"/>
              <a:t> any questions specific to what was covered in this training </a:t>
            </a:r>
            <a:r>
              <a:rPr lang="en-US" baseline="0" smtClean="0"/>
              <a:t>or any </a:t>
            </a:r>
            <a:r>
              <a:rPr lang="en-US" baseline="0" dirty="0" smtClean="0"/>
              <a:t>other questions related to the material we covered that weren’t previously </a:t>
            </a:r>
            <a:r>
              <a:rPr lang="en-US" baseline="0" smtClean="0"/>
              <a:t>answered during </a:t>
            </a:r>
            <a:r>
              <a:rPr lang="en-US" baseline="0" dirty="0" smtClean="0"/>
              <a:t>the training.</a:t>
            </a:r>
          </a:p>
          <a:p>
            <a:pPr eaLnBrk="1" hangingPunct="1"/>
            <a:endParaRPr lang="en-US" baseline="0" dirty="0" smtClean="0"/>
          </a:p>
          <a:p>
            <a:pPr eaLnBrk="1" hangingPunct="1"/>
            <a:r>
              <a:rPr lang="en-US" dirty="0" smtClean="0"/>
              <a:t>15 min Q&amp;A</a:t>
            </a:r>
          </a:p>
        </p:txBody>
      </p:sp>
    </p:spTree>
    <p:extLst>
      <p:ext uri="{BB962C8B-B14F-4D97-AF65-F5344CB8AC3E}">
        <p14:creationId xmlns:p14="http://schemas.microsoft.com/office/powerpoint/2010/main" val="261425055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cs typeface="Arial" panose="020B0604020202020204" pitchFamily="34" charset="0"/>
              </a:rPr>
              <a:t>Thank you for your attendance and participation today. </a:t>
            </a:r>
            <a:endParaRPr lang="en-US" dirty="0" smtClean="0">
              <a:cs typeface="Arial" panose="020B0604020202020204" pitchFamily="34" charset="0"/>
            </a:endParaRPr>
          </a:p>
          <a:p>
            <a:pPr>
              <a:defRPr/>
            </a:pPr>
            <a:endParaRPr lang="en-US" baseline="0" dirty="0" smtClean="0">
              <a:cs typeface="Arial" panose="020B0604020202020204" pitchFamily="34" charset="0"/>
            </a:endParaRPr>
          </a:p>
          <a:p>
            <a:pPr>
              <a:defRPr/>
            </a:pPr>
            <a:r>
              <a:rPr lang="en-US" baseline="0" dirty="0" smtClean="0"/>
              <a:t>The TMS # for this course: </a:t>
            </a:r>
            <a:r>
              <a:rPr lang="en-US" sz="1200" kern="1200" dirty="0" smtClean="0">
                <a:solidFill>
                  <a:schemeClr val="tx1"/>
                </a:solidFill>
                <a:effectLst/>
                <a:latin typeface="+mn-lt"/>
                <a:ea typeface="+mn-ea"/>
                <a:cs typeface="+mn-cs"/>
              </a:rPr>
              <a:t>VA 4194618 </a:t>
            </a:r>
            <a:endParaRPr lang="en-US" baseline="0" dirty="0" smtClean="0"/>
          </a:p>
          <a:p>
            <a:endParaRPr lang="en-US" dirty="0" smtClean="0"/>
          </a:p>
          <a:p>
            <a:endParaRPr lang="en-US" dirty="0">
              <a:cs typeface="Arial" panose="020B0604020202020204" pitchFamily="34" charset="0"/>
            </a:endParaRPr>
          </a:p>
        </p:txBody>
      </p:sp>
      <p:sp>
        <p:nvSpPr>
          <p:cNvPr id="4" name="Slide Number Placeholder 3"/>
          <p:cNvSpPr>
            <a:spLocks noGrp="1"/>
          </p:cNvSpPr>
          <p:nvPr>
            <p:ph type="sldNum" sz="quarter" idx="10"/>
          </p:nvPr>
        </p:nvSpPr>
        <p:spPr/>
        <p:txBody>
          <a:bodyPr/>
          <a:lstStyle/>
          <a:p>
            <a:fld id="{E7DBB7C3-9A60-4780-BF7E-18E95E50321D}" type="slidenum">
              <a:rPr lang="en-US" smtClean="0">
                <a:solidFill>
                  <a:prstClr val="black"/>
                </a:solidFill>
              </a:rPr>
              <a:pPr/>
              <a:t>57</a:t>
            </a:fld>
            <a:endParaRPr lang="en-US" dirty="0">
              <a:solidFill>
                <a:prstClr val="black"/>
              </a:solidFill>
            </a:endParaRPr>
          </a:p>
        </p:txBody>
      </p:sp>
    </p:spTree>
    <p:extLst>
      <p:ext uri="{BB962C8B-B14F-4D97-AF65-F5344CB8AC3E}">
        <p14:creationId xmlns:p14="http://schemas.microsoft.com/office/powerpoint/2010/main" val="213740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smtClean="0"/>
              <a:t>To determine the equivalency hours for each non-standard enrollment period,</a:t>
            </a:r>
            <a:r>
              <a:rPr lang="en-US" sz="1200" baseline="0" dirty="0" smtClean="0"/>
              <a:t> </a:t>
            </a:r>
            <a:r>
              <a:rPr lang="en-US" sz="1200" dirty="0" smtClean="0"/>
              <a:t> complete the following steps: </a:t>
            </a:r>
          </a:p>
          <a:p>
            <a:pPr marL="457200" indent="-457200">
              <a:buAutoNum type="arabicPeriod"/>
            </a:pPr>
            <a:endParaRPr lang="en-US" sz="1200" dirty="0" smtClean="0"/>
          </a:p>
          <a:p>
            <a:pPr marL="457200" indent="-457200">
              <a:buAutoNum type="arabicPeriod"/>
            </a:pPr>
            <a:r>
              <a:rPr lang="en-US" sz="1200" dirty="0" smtClean="0"/>
              <a:t>Multiply</a:t>
            </a:r>
            <a:r>
              <a:rPr lang="en-US" sz="1200" baseline="0" dirty="0" smtClean="0"/>
              <a:t> </a:t>
            </a:r>
            <a:r>
              <a:rPr lang="en-US" sz="1200" dirty="0" smtClean="0"/>
              <a:t>the number of credits to be earned in the term by 18 if credit is granted in semester hours, or by 12 if credit is granted in quarter hours.</a:t>
            </a:r>
          </a:p>
          <a:p>
            <a:pPr marL="457200" indent="-457200">
              <a:buAutoNum type="arabicPeriod"/>
            </a:pPr>
            <a:endParaRPr lang="en-US" sz="1200" dirty="0" smtClean="0"/>
          </a:p>
          <a:p>
            <a:pPr marL="457200" indent="-457200">
              <a:buAutoNum type="arabicPeriod"/>
            </a:pPr>
            <a:r>
              <a:rPr lang="en-US" sz="1200" dirty="0" smtClean="0"/>
              <a:t>Divide</a:t>
            </a:r>
            <a:r>
              <a:rPr lang="en-US" sz="1200" baseline="0" dirty="0" smtClean="0"/>
              <a:t> </a:t>
            </a:r>
            <a:r>
              <a:rPr lang="en-US" sz="1200" dirty="0" smtClean="0"/>
              <a:t>the product by the number of whole weeks in the term.</a:t>
            </a:r>
          </a:p>
          <a:p>
            <a:pPr marL="0" indent="0">
              <a:buFont typeface="Arial" panose="020B0604020202020204" pitchFamily="34" charset="0"/>
              <a:buNone/>
            </a:pPr>
            <a:endParaRPr lang="en-US" dirty="0">
              <a:cs typeface="Arial" panose="020B0604020202020204" pitchFamily="34" charset="0"/>
            </a:endParaRPr>
          </a:p>
          <a:p>
            <a:endParaRPr lang="en-US" dirty="0">
              <a:cs typeface="Arial" panose="020B0604020202020204" pitchFamily="34" charset="0"/>
            </a:endParaRPr>
          </a:p>
          <a:p>
            <a:endParaRPr lang="en-US" dirty="0">
              <a:cs typeface="Arial" panose="020B0604020202020204" pitchFamily="34" charset="0"/>
            </a:endParaRPr>
          </a:p>
        </p:txBody>
      </p:sp>
      <p:sp>
        <p:nvSpPr>
          <p:cNvPr id="4" name="Slide Number Placeholder 3"/>
          <p:cNvSpPr>
            <a:spLocks noGrp="1"/>
          </p:cNvSpPr>
          <p:nvPr>
            <p:ph type="sldNum" sz="quarter" idx="10"/>
          </p:nvPr>
        </p:nvSpPr>
        <p:spPr/>
        <p:txBody>
          <a:bodyPr/>
          <a:lstStyle/>
          <a:p>
            <a:fld id="{A415C2BE-8203-442D-8D38-DCB21CE9048A}" type="slidenum">
              <a:rPr lang="en-US" smtClean="0"/>
              <a:t>6</a:t>
            </a:fld>
            <a:endParaRPr lang="en-US" dirty="0"/>
          </a:p>
        </p:txBody>
      </p:sp>
    </p:spTree>
    <p:extLst>
      <p:ext uri="{BB962C8B-B14F-4D97-AF65-F5344CB8AC3E}">
        <p14:creationId xmlns:p14="http://schemas.microsoft.com/office/powerpoint/2010/main" val="388929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buNone/>
            </a:pPr>
            <a:r>
              <a:rPr lang="en-US" dirty="0" smtClean="0"/>
              <a:t>Determine whole weeks by using the following formula:</a:t>
            </a:r>
          </a:p>
          <a:p>
            <a:pPr marL="0" indent="0">
              <a:spcBef>
                <a:spcPts val="0"/>
              </a:spcBef>
              <a:buNone/>
            </a:pPr>
            <a:endParaRPr lang="en-US" dirty="0" smtClean="0"/>
          </a:p>
          <a:p>
            <a:pPr lvl="1">
              <a:spcBef>
                <a:spcPts val="0"/>
              </a:spcBef>
              <a:buFont typeface="Arial" panose="020B0604020202020204" pitchFamily="34" charset="0"/>
              <a:buChar char="•"/>
            </a:pPr>
            <a:r>
              <a:rPr lang="en-US" dirty="0" smtClean="0"/>
              <a:t>Calculate the number of days from the beginning to the end of the term, and subtract any vacation period of 7 days or more.</a:t>
            </a:r>
          </a:p>
          <a:p>
            <a:pPr>
              <a:spcBef>
                <a:spcPts val="0"/>
              </a:spcBef>
            </a:pPr>
            <a:endParaRPr lang="en-US" dirty="0" smtClean="0"/>
          </a:p>
          <a:p>
            <a:pPr lvl="1">
              <a:spcBef>
                <a:spcPts val="0"/>
              </a:spcBef>
              <a:buFont typeface="Arial" panose="020B0604020202020204" pitchFamily="34" charset="0"/>
              <a:buChar char="•"/>
            </a:pPr>
            <a:r>
              <a:rPr lang="en-US" dirty="0" smtClean="0"/>
              <a:t>Divide the number of days in the term by 7.</a:t>
            </a:r>
          </a:p>
          <a:p>
            <a:pPr>
              <a:spcBef>
                <a:spcPts val="0"/>
              </a:spcBef>
            </a:pPr>
            <a:endParaRPr lang="en-US" dirty="0" smtClean="0"/>
          </a:p>
          <a:p>
            <a:pPr lvl="1">
              <a:spcBef>
                <a:spcPts val="0"/>
              </a:spcBef>
              <a:buFont typeface="Arial" panose="020B0604020202020204" pitchFamily="34" charset="0"/>
              <a:buChar char="•"/>
            </a:pPr>
            <a:r>
              <a:rPr lang="en-US" dirty="0" smtClean="0"/>
              <a:t>Disregard a remainder of 3 days or less.</a:t>
            </a:r>
          </a:p>
          <a:p>
            <a:pPr>
              <a:spcBef>
                <a:spcPts val="0"/>
              </a:spcBef>
            </a:pPr>
            <a:endParaRPr lang="en-US" dirty="0" smtClean="0"/>
          </a:p>
          <a:p>
            <a:pPr lvl="1">
              <a:spcBef>
                <a:spcPts val="0"/>
              </a:spcBef>
              <a:buFont typeface="Arial" panose="020B0604020202020204" pitchFamily="34" charset="0"/>
              <a:buChar char="•"/>
            </a:pPr>
            <a:r>
              <a:rPr lang="en-US" dirty="0" smtClean="0"/>
              <a:t>Consider 4 days or more to be a whole week.</a:t>
            </a:r>
          </a:p>
        </p:txBody>
      </p:sp>
      <p:sp>
        <p:nvSpPr>
          <p:cNvPr id="4" name="Slide Number Placeholder 3"/>
          <p:cNvSpPr>
            <a:spLocks noGrp="1"/>
          </p:cNvSpPr>
          <p:nvPr>
            <p:ph type="sldNum" sz="quarter" idx="10"/>
          </p:nvPr>
        </p:nvSpPr>
        <p:spPr/>
        <p:txBody>
          <a:bodyPr/>
          <a:lstStyle/>
          <a:p>
            <a:fld id="{A415C2BE-8203-442D-8D38-DCB21CE9048A}" type="slidenum">
              <a:rPr lang="en-US" smtClean="0"/>
              <a:t>7</a:t>
            </a:fld>
            <a:endParaRPr lang="en-US" dirty="0"/>
          </a:p>
        </p:txBody>
      </p:sp>
    </p:spTree>
    <p:extLst>
      <p:ext uri="{BB962C8B-B14F-4D97-AF65-F5344CB8AC3E}">
        <p14:creationId xmlns:p14="http://schemas.microsoft.com/office/powerpoint/2010/main" val="2216567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number resulting from the formula used is called equivalent credit hours.</a:t>
            </a:r>
          </a:p>
          <a:p>
            <a:endParaRPr lang="en-US" dirty="0" smtClean="0"/>
          </a:p>
          <a:p>
            <a:r>
              <a:rPr lang="en-US" dirty="0" smtClean="0"/>
              <a:t>When you calculate the duration of the term, a partial week of 3 days or less should be rounded down (as shown in the first example), and a partial week including 4 days or more should be rounded up (as in the second example).</a:t>
            </a:r>
          </a:p>
          <a:p>
            <a:endParaRPr lang="en-US" dirty="0"/>
          </a:p>
          <a:p>
            <a:r>
              <a:rPr lang="en-US" dirty="0" smtClean="0"/>
              <a:t>For more information, refer to the Education Procedures Manual M22-4, Part 4, Chapter 6.06, which provides a process flow description, as well as charts for semester hours and quarter hours showing calculations for training time equivalency.  Please note that the Training Time Calculator may also be used to determine the rate of pursuit however, VR&amp;E staff are still responsible for ensuring that the subsistence allowance award is accurate. The Training</a:t>
            </a:r>
            <a:r>
              <a:rPr lang="en-US" baseline="0" dirty="0" smtClean="0"/>
              <a:t> Time Calculator can be found on the Knowledge Management Portal on the Forms and Letters page under Job Aids. </a:t>
            </a:r>
            <a:endParaRPr lang="en-US" dirty="0" smtClean="0"/>
          </a:p>
          <a:p>
            <a:endParaRPr lang="en-US" dirty="0"/>
          </a:p>
        </p:txBody>
      </p:sp>
      <p:sp>
        <p:nvSpPr>
          <p:cNvPr id="4" name="Slide Number Placeholder 3"/>
          <p:cNvSpPr>
            <a:spLocks noGrp="1"/>
          </p:cNvSpPr>
          <p:nvPr>
            <p:ph type="sldNum" sz="quarter" idx="10"/>
          </p:nvPr>
        </p:nvSpPr>
        <p:spPr/>
        <p:txBody>
          <a:bodyPr/>
          <a:lstStyle/>
          <a:p>
            <a:fld id="{A415C2BE-8203-442D-8D38-DCB21CE9048A}" type="slidenum">
              <a:rPr lang="en-US" smtClean="0"/>
              <a:t>8</a:t>
            </a:fld>
            <a:endParaRPr lang="en-US" dirty="0"/>
          </a:p>
        </p:txBody>
      </p:sp>
    </p:spTree>
    <p:extLst>
      <p:ext uri="{BB962C8B-B14F-4D97-AF65-F5344CB8AC3E}">
        <p14:creationId xmlns:p14="http://schemas.microsoft.com/office/powerpoint/2010/main" val="1713378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28637" eaLnBrk="0" hangingPunct="0">
              <a:defRPr sz="1000">
                <a:solidFill>
                  <a:schemeClr val="tx1"/>
                </a:solidFill>
                <a:latin typeface="Arial" charset="0"/>
              </a:defRPr>
            </a:lvl1pPr>
            <a:lvl2pPr marL="742909" indent="-285734" defTabSz="928637" eaLnBrk="0" hangingPunct="0">
              <a:defRPr sz="1000">
                <a:solidFill>
                  <a:schemeClr val="tx1"/>
                </a:solidFill>
                <a:latin typeface="Arial" charset="0"/>
              </a:defRPr>
            </a:lvl2pPr>
            <a:lvl3pPr marL="1142937" indent="-228587" defTabSz="928637" eaLnBrk="0" hangingPunct="0">
              <a:defRPr sz="1000">
                <a:solidFill>
                  <a:schemeClr val="tx1"/>
                </a:solidFill>
                <a:latin typeface="Arial" charset="0"/>
              </a:defRPr>
            </a:lvl3pPr>
            <a:lvl4pPr marL="1600111" indent="-228587" defTabSz="928637" eaLnBrk="0" hangingPunct="0">
              <a:defRPr sz="1000">
                <a:solidFill>
                  <a:schemeClr val="tx1"/>
                </a:solidFill>
                <a:latin typeface="Arial" charset="0"/>
              </a:defRPr>
            </a:lvl4pPr>
            <a:lvl5pPr marL="2057287" indent="-228587" defTabSz="928637" eaLnBrk="0" hangingPunct="0">
              <a:defRPr sz="1000">
                <a:solidFill>
                  <a:schemeClr val="tx1"/>
                </a:solidFill>
                <a:latin typeface="Arial" charset="0"/>
              </a:defRPr>
            </a:lvl5pPr>
            <a:lvl6pPr marL="2514461" indent="-228587" defTabSz="928637" eaLnBrk="0" fontAlgn="base" hangingPunct="0">
              <a:spcBef>
                <a:spcPct val="0"/>
              </a:spcBef>
              <a:spcAft>
                <a:spcPct val="0"/>
              </a:spcAft>
              <a:defRPr sz="1000">
                <a:solidFill>
                  <a:schemeClr val="tx1"/>
                </a:solidFill>
                <a:latin typeface="Arial" charset="0"/>
              </a:defRPr>
            </a:lvl6pPr>
            <a:lvl7pPr marL="2971635" indent="-228587" defTabSz="928637" eaLnBrk="0" fontAlgn="base" hangingPunct="0">
              <a:spcBef>
                <a:spcPct val="0"/>
              </a:spcBef>
              <a:spcAft>
                <a:spcPct val="0"/>
              </a:spcAft>
              <a:defRPr sz="1000">
                <a:solidFill>
                  <a:schemeClr val="tx1"/>
                </a:solidFill>
                <a:latin typeface="Arial" charset="0"/>
              </a:defRPr>
            </a:lvl7pPr>
            <a:lvl8pPr marL="3428811" indent="-228587" defTabSz="928637" eaLnBrk="0" fontAlgn="base" hangingPunct="0">
              <a:spcBef>
                <a:spcPct val="0"/>
              </a:spcBef>
              <a:spcAft>
                <a:spcPct val="0"/>
              </a:spcAft>
              <a:defRPr sz="1000">
                <a:solidFill>
                  <a:schemeClr val="tx1"/>
                </a:solidFill>
                <a:latin typeface="Arial" charset="0"/>
              </a:defRPr>
            </a:lvl8pPr>
            <a:lvl9pPr marL="3885985" indent="-228587" defTabSz="928637" eaLnBrk="0" fontAlgn="base" hangingPunct="0">
              <a:spcBef>
                <a:spcPct val="0"/>
              </a:spcBef>
              <a:spcAft>
                <a:spcPct val="0"/>
              </a:spcAft>
              <a:defRPr sz="1000">
                <a:solidFill>
                  <a:schemeClr val="tx1"/>
                </a:solidFill>
                <a:latin typeface="Arial" charset="0"/>
              </a:defRPr>
            </a:lvl9pPr>
          </a:lstStyle>
          <a:p>
            <a:pPr eaLnBrk="1" hangingPunct="1"/>
            <a:fld id="{02369EA2-6DF3-4EC4-BB73-188C1F3F34A2}" type="slidenum">
              <a:rPr lang="en-US" sz="1200"/>
              <a:pPr eaLnBrk="1" hangingPunct="1"/>
              <a:t>9</a:t>
            </a:fld>
            <a:endParaRPr lang="en-US" sz="1200" dirty="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r>
              <a:rPr lang="en-US" dirty="0" smtClean="0"/>
              <a:t>We will now take 5</a:t>
            </a:r>
            <a:r>
              <a:rPr lang="en-US" baseline="0" dirty="0" smtClean="0"/>
              <a:t> minutes to address questions regarding non-standard terms.</a:t>
            </a:r>
          </a:p>
          <a:p>
            <a:pPr eaLnBrk="1" hangingPunct="1"/>
            <a:endParaRPr lang="en-US" baseline="0" dirty="0" smtClean="0"/>
          </a:p>
          <a:p>
            <a:pPr eaLnBrk="1" hangingPunct="1"/>
            <a:r>
              <a:rPr lang="en-US" baseline="0" dirty="0" smtClean="0"/>
              <a:t>Next Leland will briefly discuss the issue of overlapping terms. </a:t>
            </a:r>
          </a:p>
          <a:p>
            <a:pPr eaLnBrk="1" hangingPunct="1"/>
            <a:endParaRPr lang="en-US" baseline="0" dirty="0" smtClean="0"/>
          </a:p>
        </p:txBody>
      </p:sp>
    </p:spTree>
    <p:extLst>
      <p:ext uri="{BB962C8B-B14F-4D97-AF65-F5344CB8AC3E}">
        <p14:creationId xmlns:p14="http://schemas.microsoft.com/office/powerpoint/2010/main" val="37494980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b="1" cap="none" spc="0">
                <a:ln w="3175" cmpd="sng">
                  <a:solidFill>
                    <a:schemeClr val="tx2">
                      <a:lumMod val="75000"/>
                    </a:schemeClr>
                  </a:solidFill>
                  <a:prstDash val="solid"/>
                </a:ln>
                <a:solidFill>
                  <a:srgbClr val="FFFFFF"/>
                </a:solidFill>
                <a:effectLst>
                  <a:glow rad="63500">
                    <a:srgbClr val="7CB0F0">
                      <a:alpha val="40000"/>
                    </a:srgbClr>
                  </a:glow>
                  <a:outerShdw blurRad="50800" dist="38100" dir="2700000" algn="tl" rotWithShape="0">
                    <a:prstClr val="black">
                      <a:alpha val="40000"/>
                    </a:prstClr>
                  </a:outerShdw>
                </a:effectLst>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457496"/>
            <a:ext cx="2133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457496"/>
            <a:ext cx="2133600" cy="365125"/>
          </a:xfrm>
          <a:prstGeom prst="rect">
            <a:avLst/>
          </a:prstGeom>
        </p:spPr>
        <p:txBody>
          <a:bodyPr/>
          <a:lstStyle/>
          <a:p>
            <a:fld id="{3FE40F6C-36E6-4965-9D21-698197C3108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718175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165184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172099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2" name="Rectangle 21"/>
          <p:cNvSpPr/>
          <p:nvPr userDrawn="1"/>
        </p:nvSpPr>
        <p:spPr>
          <a:xfrm>
            <a:off x="228600" y="3429000"/>
            <a:ext cx="8686800" cy="3222386"/>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228600" y="228600"/>
            <a:ext cx="8686800" cy="64227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hasCustomPrompt="1"/>
          </p:nvPr>
        </p:nvSpPr>
        <p:spPr>
          <a:xfrm>
            <a:off x="1371600" y="4038601"/>
            <a:ext cx="6400800" cy="762000"/>
          </a:xfrm>
        </p:spPr>
        <p:txBody>
          <a:bodyPr/>
          <a:lstStyle>
            <a:lvl1pPr marL="0" indent="0" algn="ctr">
              <a:buNone/>
              <a:defRPr sz="4000" b="1" i="1" baseline="0">
                <a:solidFill>
                  <a:schemeClr val="bg1"/>
                </a:solidFill>
                <a:latin typeface="Times New Roman" panose="02020603050405020304" pitchFamily="18" charset="0"/>
                <a:cs typeface="Times New Roman" panose="0202060305040502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here for Master Text</a:t>
            </a:r>
          </a:p>
        </p:txBody>
      </p:sp>
      <p:pic>
        <p:nvPicPr>
          <p:cNvPr id="12" name="Picture 11" descr="MyVA.color.vector.tagline.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6812" y="363296"/>
            <a:ext cx="1534388" cy="551104"/>
          </a:xfrm>
          <a:prstGeom prst="rect">
            <a:avLst/>
          </a:prstGeom>
        </p:spPr>
      </p:pic>
      <p:pic>
        <p:nvPicPr>
          <p:cNvPr id="13" name="Picture 12" descr="3. VA-PRIMARY-HORIZONTAL-WHITE-VECTOR2.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34200" y="6180269"/>
            <a:ext cx="1752600" cy="390196"/>
          </a:xfrm>
          <a:prstGeom prst="rect">
            <a:avLst/>
          </a:prstGeom>
        </p:spPr>
      </p:pic>
      <p:grpSp>
        <p:nvGrpSpPr>
          <p:cNvPr id="17" name="Group 16"/>
          <p:cNvGrpSpPr/>
          <p:nvPr userDrawn="1"/>
        </p:nvGrpSpPr>
        <p:grpSpPr>
          <a:xfrm>
            <a:off x="3037295" y="533400"/>
            <a:ext cx="3092373" cy="2590800"/>
            <a:chOff x="7348538" y="1463675"/>
            <a:chExt cx="1620837" cy="1482725"/>
          </a:xfrm>
        </p:grpSpPr>
        <p:sp>
          <p:nvSpPr>
            <p:cNvPr id="18" name="Oval 17"/>
            <p:cNvSpPr/>
            <p:nvPr/>
          </p:nvSpPr>
          <p:spPr>
            <a:xfrm>
              <a:off x="7348538" y="1463675"/>
              <a:ext cx="1620837" cy="1482725"/>
            </a:xfrm>
            <a:prstGeom prst="ellipse">
              <a:avLst/>
            </a:prstGeom>
            <a:ln>
              <a:solidFill>
                <a:schemeClr val="tx2"/>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solidFill>
                  <a:prstClr val="black"/>
                </a:solidFill>
              </a:endParaRPr>
            </a:p>
          </p:txBody>
        </p:sp>
        <p:pic>
          <p:nvPicPr>
            <p:cNvPr id="19" name="Picture 6" descr="C:\Users\VRERHART\AppData\Local\Microsoft\Windows\Temporary Internet Files\Content.Outlook\36336H46\VRE New CMY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72363" y="1865313"/>
              <a:ext cx="137477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13"/>
          <p:cNvGrpSpPr/>
          <p:nvPr userDrawn="1"/>
        </p:nvGrpSpPr>
        <p:grpSpPr>
          <a:xfrm>
            <a:off x="4059866" y="5284788"/>
            <a:ext cx="1028700" cy="1039812"/>
            <a:chOff x="6146800" y="1652588"/>
            <a:chExt cx="1028700" cy="1039812"/>
          </a:xfrm>
        </p:grpSpPr>
        <p:sp>
          <p:nvSpPr>
            <p:cNvPr id="15" name="Oval 14"/>
            <p:cNvSpPr/>
            <p:nvPr/>
          </p:nvSpPr>
          <p:spPr>
            <a:xfrm>
              <a:off x="6146800" y="1652588"/>
              <a:ext cx="1028700" cy="1039812"/>
            </a:xfrm>
            <a:prstGeom prst="ellipse">
              <a:avLst/>
            </a:prstGeom>
            <a:solidFill>
              <a:schemeClr val="bg1"/>
            </a:solidFill>
            <a:ln>
              <a:solidFill>
                <a:schemeClr val="tx2"/>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a:solidFill>
                  <a:prstClr val="black"/>
                </a:solidFill>
              </a:endParaRPr>
            </a:p>
          </p:txBody>
        </p:sp>
        <p:pic>
          <p:nvPicPr>
            <p:cNvPr id="16"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94768" y="1892300"/>
              <a:ext cx="8001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64720489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72439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3"/>
          <p:cNvSpPr>
            <a:spLocks noGrp="1"/>
          </p:cNvSpPr>
          <p:nvPr>
            <p:ph type="title"/>
          </p:nvPr>
        </p:nvSpPr>
        <p:spPr>
          <a:xfrm>
            <a:off x="533400" y="155322"/>
            <a:ext cx="8382000" cy="762000"/>
          </a:xfrm>
        </p:spPr>
        <p:txBody>
          <a:bodyPr/>
          <a:lstStyle>
            <a:lvl1pPr>
              <a:defRPr>
                <a:latin typeface="+mn-lt"/>
                <a:cs typeface="Arial" panose="020B0604020202020204" pitchFamily="34" charset="0"/>
              </a:defRPr>
            </a:lvl1pPr>
          </a:lstStyle>
          <a:p>
            <a:r>
              <a:rPr lang="en-US" dirty="0" smtClean="0"/>
              <a:t>Click to edit Master title style</a:t>
            </a:r>
            <a:endParaRPr lang="en-US" dirty="0"/>
          </a:p>
        </p:txBody>
      </p:sp>
      <p:sp>
        <p:nvSpPr>
          <p:cNvPr id="6" name="Slide Number Placeholder 5"/>
          <p:cNvSpPr>
            <a:spLocks noGrp="1"/>
          </p:cNvSpPr>
          <p:nvPr>
            <p:ph type="sldNum" sz="quarter" idx="4"/>
          </p:nvPr>
        </p:nvSpPr>
        <p:spPr>
          <a:xfrm>
            <a:off x="7010400" y="6477000"/>
            <a:ext cx="2133600" cy="365125"/>
          </a:xfrm>
          <a:prstGeom prst="rect">
            <a:avLst/>
          </a:prstGeom>
        </p:spPr>
        <p:txBody>
          <a:bodyPr vert="horz" lIns="91440" tIns="45720" rIns="91440" bIns="45720" rtlCol="0" anchor="ctr"/>
          <a:lstStyle>
            <a:lvl1pPr algn="ctr">
              <a:defRPr sz="1200">
                <a:solidFill>
                  <a:schemeClr val="bg1">
                    <a:lumMod val="50000"/>
                  </a:schemeClr>
                </a:solidFill>
              </a:defRPr>
            </a:lvl1pPr>
          </a:lstStyle>
          <a:p>
            <a:fld id="{869623FA-E6B2-421D-AA57-15128630E9FB}" type="slidenum">
              <a:rPr lang="en-US" smtClean="0"/>
              <a:pPr/>
              <a:t>‹#›</a:t>
            </a:fld>
            <a:endParaRPr lang="en-US" dirty="0"/>
          </a:p>
        </p:txBody>
      </p:sp>
    </p:spTree>
    <p:extLst>
      <p:ext uri="{BB962C8B-B14F-4D97-AF65-F5344CB8AC3E}">
        <p14:creationId xmlns:p14="http://schemas.microsoft.com/office/powerpoint/2010/main" val="1794491611"/>
      </p:ext>
    </p:extLst>
  </p:cSld>
  <p:clrMapOvr>
    <a:masterClrMapping/>
  </p:clrMapOvr>
  <p:timing>
    <p:tnLst>
      <p:par>
        <p:cTn id="1" dur="indefinite" restart="never" nodeType="tmRoot"/>
      </p:par>
    </p:tnLst>
  </p:timing>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4290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1928813"/>
            <a:ext cx="7772400" cy="1500187"/>
          </a:xfrm>
        </p:spPr>
        <p:txBody>
          <a:bodyPr anchor="b">
            <a:normAutofit/>
          </a:bodyPr>
          <a:lstStyle>
            <a:lvl1pPr marL="0" indent="0">
              <a:buNone/>
              <a:defRPr sz="32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a:xfrm>
            <a:off x="7010400" y="6492875"/>
            <a:ext cx="2133600" cy="365125"/>
          </a:xfrm>
        </p:spPr>
        <p:txBody>
          <a:bodyPr/>
          <a:lstStyle>
            <a:lvl1pPr>
              <a:defRPr>
                <a:solidFill>
                  <a:schemeClr val="bg1">
                    <a:lumMod val="50000"/>
                  </a:schemeClr>
                </a:solidFill>
              </a:defRPr>
            </a:lvl1pPr>
          </a:lstStyle>
          <a:p>
            <a:fld id="{869623FA-E6B2-421D-AA57-15128630E9FB}" type="slidenum">
              <a:rPr lang="en-US" smtClean="0"/>
              <a:pPr/>
              <a:t>‹#›</a:t>
            </a:fld>
            <a:endParaRPr lang="en-US" dirty="0"/>
          </a:p>
        </p:txBody>
      </p:sp>
    </p:spTree>
    <p:extLst>
      <p:ext uri="{BB962C8B-B14F-4D97-AF65-F5344CB8AC3E}">
        <p14:creationId xmlns:p14="http://schemas.microsoft.com/office/powerpoint/2010/main" val="261148441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55322"/>
            <a:ext cx="8382000" cy="762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a:xfrm>
            <a:off x="7010400" y="6492875"/>
            <a:ext cx="2133600" cy="365125"/>
          </a:xfrm>
        </p:spPr>
        <p:txBody>
          <a:bodyPr/>
          <a:lstStyle/>
          <a:p>
            <a:fld id="{869623FA-E6B2-421D-AA57-15128630E9F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3087682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382000" cy="762000"/>
          </a:xfrm>
        </p:spPr>
        <p:txBody>
          <a:bodyPr>
            <a:normAutofit/>
          </a:bodyPr>
          <a:lstStyle>
            <a:lvl1pPr>
              <a:defRPr sz="32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430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78276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430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78276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a:xfrm>
            <a:off x="7010400" y="6481000"/>
            <a:ext cx="2133600" cy="365125"/>
          </a:xfrm>
        </p:spPr>
        <p:txBody>
          <a:bodyPr/>
          <a:lstStyle>
            <a:lvl1pPr>
              <a:defRPr>
                <a:solidFill>
                  <a:schemeClr val="bg1">
                    <a:lumMod val="50000"/>
                  </a:schemeClr>
                </a:solidFill>
              </a:defRPr>
            </a:lvl1pPr>
          </a:lstStyle>
          <a:p>
            <a:fld id="{869623FA-E6B2-421D-AA57-15128630E9FB}" type="slidenum">
              <a:rPr lang="en-US" smtClean="0"/>
              <a:pPr/>
              <a:t>‹#›</a:t>
            </a:fld>
            <a:endParaRPr lang="en-US"/>
          </a:p>
        </p:txBody>
      </p:sp>
    </p:spTree>
    <p:extLst>
      <p:ext uri="{BB962C8B-B14F-4D97-AF65-F5344CB8AC3E}">
        <p14:creationId xmlns:p14="http://schemas.microsoft.com/office/powerpoint/2010/main" val="373918232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155322"/>
            <a:ext cx="8382000" cy="762000"/>
          </a:xfrm>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a:xfrm>
            <a:off x="7010400" y="6492875"/>
            <a:ext cx="2133600" cy="365125"/>
          </a:xfrm>
        </p:spPr>
        <p:txBody>
          <a:bodyPr/>
          <a:lstStyle>
            <a:lvl1pPr>
              <a:defRPr>
                <a:solidFill>
                  <a:schemeClr val="bg1">
                    <a:lumMod val="50000"/>
                  </a:schemeClr>
                </a:solidFill>
              </a:defRPr>
            </a:lvl1pPr>
          </a:lstStyle>
          <a:p>
            <a:fld id="{869623FA-E6B2-421D-AA57-15128630E9FB}" type="slidenum">
              <a:rPr lang="en-US" smtClean="0"/>
              <a:pPr/>
              <a:t>‹#›</a:t>
            </a:fld>
            <a:endParaRPr lang="en-US"/>
          </a:p>
        </p:txBody>
      </p:sp>
    </p:spTree>
    <p:extLst>
      <p:ext uri="{BB962C8B-B14F-4D97-AF65-F5344CB8AC3E}">
        <p14:creationId xmlns:p14="http://schemas.microsoft.com/office/powerpoint/2010/main" val="225827846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010400" y="6477000"/>
            <a:ext cx="2133600" cy="365125"/>
          </a:xfrm>
        </p:spPr>
        <p:txBody>
          <a:bodyPr/>
          <a:lstStyle>
            <a:lvl1pPr>
              <a:defRPr>
                <a:solidFill>
                  <a:schemeClr val="bg1">
                    <a:lumMod val="50000"/>
                  </a:schemeClr>
                </a:solidFill>
              </a:defRPr>
            </a:lvl1pPr>
          </a:lstStyle>
          <a:p>
            <a:fld id="{869623FA-E6B2-421D-AA57-15128630E9FB}" type="slidenum">
              <a:rPr lang="en-US" smtClean="0"/>
              <a:pPr/>
              <a:t>‹#›</a:t>
            </a:fld>
            <a:endParaRPr lang="en-US"/>
          </a:p>
        </p:txBody>
      </p:sp>
    </p:spTree>
    <p:extLst>
      <p:ext uri="{BB962C8B-B14F-4D97-AF65-F5344CB8AC3E}">
        <p14:creationId xmlns:p14="http://schemas.microsoft.com/office/powerpoint/2010/main" val="121005369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143000"/>
            <a:ext cx="5111750" cy="4983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143000"/>
            <a:ext cx="3008313" cy="4983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a:xfrm>
            <a:off x="7005452" y="6492875"/>
            <a:ext cx="2133600" cy="365125"/>
          </a:xfrm>
        </p:spPr>
        <p:txBody>
          <a:bodyPr/>
          <a:lstStyle>
            <a:lvl1pPr>
              <a:defRPr>
                <a:solidFill>
                  <a:schemeClr val="bg1">
                    <a:lumMod val="50000"/>
                  </a:schemeClr>
                </a:solidFill>
              </a:defRPr>
            </a:lvl1pPr>
          </a:lstStyle>
          <a:p>
            <a:fld id="{869623FA-E6B2-421D-AA57-15128630E9FB}" type="slidenum">
              <a:rPr lang="en-US" smtClean="0"/>
              <a:pPr/>
              <a:t>‹#›</a:t>
            </a:fld>
            <a:endParaRPr lang="en-US"/>
          </a:p>
        </p:txBody>
      </p:sp>
    </p:spTree>
    <p:extLst>
      <p:ext uri="{BB962C8B-B14F-4D97-AF65-F5344CB8AC3E}">
        <p14:creationId xmlns:p14="http://schemas.microsoft.com/office/powerpoint/2010/main" val="203956425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162800" cy="10668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mj-lt"/>
                <a:cs typeface="Arial" panose="020B0604020202020204" pitchFamily="34" charset="0"/>
              </a:defRPr>
            </a:lvl1pPr>
            <a:lvl2pPr>
              <a:defRPr>
                <a:latin typeface="+mj-lt"/>
                <a:cs typeface="Arial" panose="020B0604020202020204" pitchFamily="34" charset="0"/>
              </a:defRPr>
            </a:lvl2pPr>
            <a:lvl3pPr>
              <a:defRPr>
                <a:latin typeface="+mj-lt"/>
                <a:cs typeface="Arial" panose="020B0604020202020204" pitchFamily="34" charset="0"/>
              </a:defRPr>
            </a:lvl3pPr>
            <a:lvl4pPr>
              <a:defRPr>
                <a:latin typeface="+mj-lt"/>
                <a:cs typeface="Arial" panose="020B0604020202020204" pitchFamily="34" charset="0"/>
              </a:defRPr>
            </a:lvl4pPr>
            <a:lvl5pPr>
              <a:defRPr>
                <a:latin typeface="+mj-lt"/>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934200" y="6569075"/>
            <a:ext cx="2133600" cy="365125"/>
          </a:xfrm>
          <a:prstGeom prst="rect">
            <a:avLst/>
          </a:prstGeom>
        </p:spPr>
        <p:txBody>
          <a:bodyPr/>
          <a:lstStyle>
            <a:lvl1pPr algn="r">
              <a:defRPr>
                <a:solidFill>
                  <a:schemeClr val="bg1"/>
                </a:solidFill>
              </a:defRPr>
            </a:lvl1pPr>
          </a:lstStyle>
          <a:p>
            <a:fld id="{3FE40F6C-36E6-4965-9D21-698197C3108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514279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98004441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66"/>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6460137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4961212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616930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6690581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3994544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468886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200" y="0"/>
            <a:ext cx="7772400" cy="10668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478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p:nvPr userDrawn="1"/>
        </p:nvSpPr>
        <p:spPr>
          <a:xfrm>
            <a:off x="789432" y="591312"/>
            <a:ext cx="353568" cy="152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33565676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iming>
    <p:tnLst>
      <p:par>
        <p:cTn id="1" dur="indefinite" restart="never" nodeType="tmRoot"/>
      </p:par>
    </p:tnLst>
  </p:timing>
  <p:hf hdr="0" ftr="0" dt="0"/>
  <p:txStyles>
    <p:titleStyle>
      <a:lvl1pPr algn="l" defTabSz="914400" rtl="0" eaLnBrk="1" latinLnBrk="0" hangingPunct="1">
        <a:spcBef>
          <a:spcPct val="0"/>
        </a:spcBef>
        <a:buNone/>
        <a:defRPr sz="3800" b="1" kern="1200" cap="none" spc="0">
          <a:ln w="3175" cmpd="sng">
            <a:noFill/>
            <a:prstDash val="solid"/>
          </a:ln>
          <a:solidFill>
            <a:srgbClr val="000066"/>
          </a:solidFill>
          <a:effectLst/>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514350" y="155321"/>
            <a:ext cx="8401050" cy="7620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2057400" y="155322"/>
            <a:ext cx="6858000" cy="762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143000"/>
            <a:ext cx="8229600" cy="480060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7010400" y="6477000"/>
            <a:ext cx="2133600" cy="365125"/>
          </a:xfrm>
          <a:prstGeom prst="rect">
            <a:avLst/>
          </a:prstGeom>
        </p:spPr>
        <p:txBody>
          <a:bodyPr vert="horz" lIns="91440" tIns="45720" rIns="91440" bIns="45720" rtlCol="0" anchor="ctr"/>
          <a:lstStyle>
            <a:lvl1pPr algn="ctr">
              <a:defRPr sz="1200">
                <a:solidFill>
                  <a:schemeClr val="bg1">
                    <a:lumMod val="50000"/>
                  </a:schemeClr>
                </a:solidFill>
              </a:defRPr>
            </a:lvl1pPr>
          </a:lstStyle>
          <a:p>
            <a:fld id="{869623FA-E6B2-421D-AA57-15128630E9FB}" type="slidenum">
              <a:rPr lang="en-US" smtClean="0"/>
              <a:pPr/>
              <a:t>‹#›</a:t>
            </a:fld>
            <a:endParaRPr lang="en-US" dirty="0"/>
          </a:p>
        </p:txBody>
      </p:sp>
      <p:cxnSp>
        <p:nvCxnSpPr>
          <p:cNvPr id="15" name="Straight Connector 14"/>
          <p:cNvCxnSpPr/>
          <p:nvPr userDrawn="1"/>
        </p:nvCxnSpPr>
        <p:spPr>
          <a:xfrm flipV="1">
            <a:off x="514350" y="908177"/>
            <a:ext cx="8401050" cy="914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userDrawn="1"/>
        </p:nvGrpSpPr>
        <p:grpSpPr>
          <a:xfrm>
            <a:off x="634670" y="90236"/>
            <a:ext cx="933450" cy="876300"/>
            <a:chOff x="7348538" y="1463675"/>
            <a:chExt cx="1620837" cy="1482725"/>
          </a:xfrm>
        </p:grpSpPr>
        <p:sp>
          <p:nvSpPr>
            <p:cNvPr id="16" name="Oval 15"/>
            <p:cNvSpPr/>
            <p:nvPr/>
          </p:nvSpPr>
          <p:spPr>
            <a:xfrm>
              <a:off x="7348538" y="1463675"/>
              <a:ext cx="1620837" cy="1482725"/>
            </a:xfrm>
            <a:prstGeom prst="ellipse">
              <a:avLst/>
            </a:prstGeom>
            <a:ln>
              <a:solidFill>
                <a:schemeClr val="tx2"/>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solidFill>
                  <a:prstClr val="black"/>
                </a:solidFill>
              </a:endParaRPr>
            </a:p>
          </p:txBody>
        </p:sp>
        <p:pic>
          <p:nvPicPr>
            <p:cNvPr id="17" name="Picture 6" descr="C:\Users\VRERHART\AppData\Local\Microsoft\Windows\Temporary Internet Files\Content.Outlook\36336H46\VRE New CMYK.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72363" y="1865313"/>
              <a:ext cx="137477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86466723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Lst>
  <p:timing>
    <p:tnLst>
      <p:par>
        <p:cTn id="1" dur="indefinite" restart="never" nodeType="tmRoot"/>
      </p:par>
    </p:tnLst>
  </p:timing>
  <p:hf hdr="0" ftr="0" dt="0"/>
  <p:txStyles>
    <p:titleStyle>
      <a:lvl1pPr algn="ctr" defTabSz="914400" rtl="0" eaLnBrk="1" latinLnBrk="0" hangingPunct="1">
        <a:spcBef>
          <a:spcPct val="0"/>
        </a:spcBef>
        <a:buNone/>
        <a:defRPr sz="32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hyperlink" Target="http://www.defensetravel.dod.mil/site/bahCalc.cfm" TargetMode="External"/><Relationship Id="rId2" Type="http://schemas.openxmlformats.org/officeDocument/2006/relationships/notesSlide" Target="../notesSlides/notesSlide30.xml"/><Relationship Id="rId1" Type="http://schemas.openxmlformats.org/officeDocument/2006/relationships/slideLayout" Target="../slideLayouts/slideLayout18.xml"/><Relationship Id="rId4" Type="http://schemas.openxmlformats.org/officeDocument/2006/relationships/hyperlink" Target="https://www.defensetravel.dod.mil/site/ohaCalc.cfm"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7.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5.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6.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wzKTctM3NAhXLNj4KHaQBBAAQjRwIBw&amp;url=http://videohive.net/item/good-results-business-presentation-animation/3156494&amp;psig=AFQjCNGeI2EgrYXCnvRuMONR1AKlmrf7IA&amp;ust=1467295684800332" TargetMode="External"/><Relationship Id="rId2" Type="http://schemas.openxmlformats.org/officeDocument/2006/relationships/notesSlide" Target="../notesSlides/notesSlide57.xml"/><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3810000"/>
            <a:ext cx="7772400" cy="762000"/>
          </a:xfrm>
        </p:spPr>
        <p:txBody>
          <a:bodyPr>
            <a:noAutofit/>
          </a:bodyPr>
          <a:lstStyle/>
          <a:p>
            <a:r>
              <a:rPr lang="en-US" dirty="0" smtClean="0">
                <a:solidFill>
                  <a:prstClr val="white"/>
                </a:solidFill>
              </a:rPr>
              <a:t/>
            </a:r>
            <a:br>
              <a:rPr lang="en-US" dirty="0" smtClean="0">
                <a:solidFill>
                  <a:prstClr val="white"/>
                </a:solidFill>
              </a:rPr>
            </a:br>
            <a:r>
              <a:rPr lang="en-US" dirty="0" smtClean="0">
                <a:solidFill>
                  <a:prstClr val="white"/>
                </a:solidFill>
              </a:rPr>
              <a:t/>
            </a:r>
            <a:br>
              <a:rPr lang="en-US" dirty="0" smtClean="0">
                <a:solidFill>
                  <a:prstClr val="white"/>
                </a:solidFill>
              </a:rPr>
            </a:br>
            <a:r>
              <a:rPr lang="en-US" dirty="0" smtClean="0">
                <a:solidFill>
                  <a:prstClr val="white"/>
                </a:solidFill>
              </a:rPr>
              <a:t>VR&amp;E Fiscal </a:t>
            </a:r>
            <a:r>
              <a:rPr lang="en-US" dirty="0">
                <a:solidFill>
                  <a:prstClr val="white"/>
                </a:solidFill>
              </a:rPr>
              <a:t>Accuracy </a:t>
            </a:r>
            <a:r>
              <a:rPr lang="en-US" dirty="0" smtClean="0">
                <a:solidFill>
                  <a:prstClr val="white"/>
                </a:solidFill>
              </a:rPr>
              <a:t>Refresher Training</a:t>
            </a:r>
            <a:r>
              <a:rPr lang="en-US" dirty="0">
                <a:solidFill>
                  <a:prstClr val="white"/>
                </a:solidFill>
              </a:rPr>
              <a:t/>
            </a:r>
            <a:br>
              <a:rPr lang="en-US" dirty="0">
                <a:solidFill>
                  <a:prstClr val="white"/>
                </a:solidFill>
              </a:rPr>
            </a:br>
            <a:endParaRPr lang="en-US" dirty="0"/>
          </a:p>
        </p:txBody>
      </p:sp>
    </p:spTree>
    <p:extLst>
      <p:ext uri="{BB962C8B-B14F-4D97-AF65-F5344CB8AC3E}">
        <p14:creationId xmlns:p14="http://schemas.microsoft.com/office/powerpoint/2010/main" val="2037798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486400"/>
          </a:xfrm>
        </p:spPr>
        <p:txBody>
          <a:bodyPr>
            <a:normAutofit fontScale="92500" lnSpcReduction="20000"/>
          </a:bodyPr>
          <a:lstStyle/>
          <a:p>
            <a:r>
              <a:rPr lang="en-US" sz="2600" dirty="0"/>
              <a:t>Determine the training time for each term separately whether standard or non-standard, before, during, and after the </a:t>
            </a:r>
            <a:r>
              <a:rPr lang="en-US" sz="2600" dirty="0" smtClean="0"/>
              <a:t>overlap</a:t>
            </a:r>
            <a:endParaRPr lang="en-US" sz="2600" strike="sngStrike" dirty="0"/>
          </a:p>
          <a:p>
            <a:r>
              <a:rPr lang="en-US" sz="2600" dirty="0" smtClean="0">
                <a:cs typeface="Arial" panose="020B0604020202020204" pitchFamily="34" charset="0"/>
              </a:rPr>
              <a:t>Retain the decimal when adding the semester hours for the overlapping periods, but drop the decimal from the final results</a:t>
            </a:r>
            <a:endParaRPr lang="en-US" sz="2600" strike="sngStrike" dirty="0" smtClean="0">
              <a:cs typeface="Arial" panose="020B0604020202020204" pitchFamily="34" charset="0"/>
            </a:endParaRPr>
          </a:p>
          <a:p>
            <a:r>
              <a:rPr lang="en-US" sz="2600" dirty="0" smtClean="0">
                <a:cs typeface="Arial" panose="020B0604020202020204" pitchFamily="34" charset="0"/>
              </a:rPr>
              <a:t>Examples:  </a:t>
            </a:r>
          </a:p>
          <a:p>
            <a:pPr lvl="1">
              <a:buFont typeface="Courier New" panose="02070309020205020404" pitchFamily="49" charset="0"/>
              <a:buChar char="o"/>
            </a:pPr>
            <a:r>
              <a:rPr lang="en-US" sz="2200" dirty="0" smtClean="0">
                <a:cs typeface="Arial" panose="020B0604020202020204" pitchFamily="34" charset="0"/>
              </a:rPr>
              <a:t>Term 1:  01/11/2016-05/09/2016 = 8 semester credit hours (17 weeks)</a:t>
            </a:r>
          </a:p>
          <a:p>
            <a:pPr lvl="2"/>
            <a:r>
              <a:rPr lang="en-US" sz="2200" dirty="0" smtClean="0">
                <a:cs typeface="Arial" panose="020B0604020202020204" pitchFamily="34" charset="0"/>
              </a:rPr>
              <a:t>Standard term – no equivalency calculation needed (use table)</a:t>
            </a:r>
          </a:p>
          <a:p>
            <a:pPr lvl="1">
              <a:buFont typeface="Courier New" panose="02070309020205020404" pitchFamily="49" charset="0"/>
              <a:buChar char="o"/>
            </a:pPr>
            <a:r>
              <a:rPr lang="en-US" sz="2200" dirty="0" smtClean="0">
                <a:cs typeface="Arial" panose="020B0604020202020204" pitchFamily="34" charset="0"/>
              </a:rPr>
              <a:t>Term 2:  02/15/2016-03/22/2016  = 3 semester credit hours (5 weeks)</a:t>
            </a:r>
          </a:p>
          <a:p>
            <a:pPr lvl="2"/>
            <a:r>
              <a:rPr lang="en-US" sz="2200" dirty="0" smtClean="0">
                <a:cs typeface="Arial" panose="020B0604020202020204" pitchFamily="34" charset="0"/>
              </a:rPr>
              <a:t>3 credit hours x 18 = 54 / 5 weeks = 10.8</a:t>
            </a:r>
            <a:endParaRPr lang="en-US" sz="2200" dirty="0">
              <a:cs typeface="Arial" panose="020B0604020202020204" pitchFamily="34" charset="0"/>
            </a:endParaRPr>
          </a:p>
          <a:p>
            <a:pPr lvl="1">
              <a:buFont typeface="Courier New" panose="02070309020205020404" pitchFamily="49" charset="0"/>
              <a:buChar char="o"/>
            </a:pPr>
            <a:r>
              <a:rPr lang="en-US" sz="2200" dirty="0" smtClean="0">
                <a:cs typeface="Arial" panose="020B0604020202020204" pitchFamily="34" charset="0"/>
              </a:rPr>
              <a:t>Award lines:  </a:t>
            </a:r>
          </a:p>
          <a:p>
            <a:pPr lvl="2"/>
            <a:r>
              <a:rPr lang="en-US" sz="2200" dirty="0" smtClean="0">
                <a:cs typeface="Arial" panose="020B0604020202020204" pitchFamily="34" charset="0"/>
              </a:rPr>
              <a:t>01/11/2016 – 02/14/2016 = ½ Time (8 semester credit hours)</a:t>
            </a:r>
          </a:p>
          <a:p>
            <a:pPr lvl="2"/>
            <a:r>
              <a:rPr lang="en-US" sz="2200" dirty="0" smtClean="0">
                <a:cs typeface="Arial" panose="020B0604020202020204" pitchFamily="34" charset="0"/>
              </a:rPr>
              <a:t>02/15/2016 – 03/22/2016 = Full Time (8 + 10.8 = 18 equivalent semester credit hours)</a:t>
            </a:r>
          </a:p>
          <a:p>
            <a:pPr lvl="2"/>
            <a:r>
              <a:rPr lang="en-US" sz="2200" dirty="0" smtClean="0">
                <a:cs typeface="Arial" panose="020B0604020202020204" pitchFamily="34" charset="0"/>
              </a:rPr>
              <a:t>03/23/2016 – 05/09/2016 = </a:t>
            </a:r>
            <a:r>
              <a:rPr lang="en-US" sz="2200" dirty="0"/>
              <a:t>½</a:t>
            </a:r>
            <a:r>
              <a:rPr lang="en-US" sz="2200" dirty="0" smtClean="0">
                <a:cs typeface="Arial" panose="020B0604020202020204" pitchFamily="34" charset="0"/>
              </a:rPr>
              <a:t> Time (8 semester credit hours)</a:t>
            </a:r>
          </a:p>
        </p:txBody>
      </p:sp>
      <p:sp>
        <p:nvSpPr>
          <p:cNvPr id="2" name="Title 1"/>
          <p:cNvSpPr>
            <a:spLocks noGrp="1"/>
          </p:cNvSpPr>
          <p:nvPr>
            <p:ph type="title"/>
          </p:nvPr>
        </p:nvSpPr>
        <p:spPr/>
        <p:txBody>
          <a:bodyPr>
            <a:normAutofit/>
          </a:bodyPr>
          <a:lstStyle/>
          <a:p>
            <a:r>
              <a:rPr lang="en-US" sz="3600" dirty="0">
                <a:latin typeface="+mj-lt"/>
                <a:cs typeface="Arial" panose="020B0604020202020204" pitchFamily="34" charset="0"/>
              </a:rPr>
              <a:t>Overlapping Terms</a:t>
            </a:r>
          </a:p>
        </p:txBody>
      </p:sp>
      <p:sp>
        <p:nvSpPr>
          <p:cNvPr id="4" name="Slide Number Placeholder 3"/>
          <p:cNvSpPr>
            <a:spLocks noGrp="1"/>
          </p:cNvSpPr>
          <p:nvPr>
            <p:ph type="sldNum" sz="quarter" idx="4"/>
          </p:nvPr>
        </p:nvSpPr>
        <p:spPr>
          <a:xfrm>
            <a:off x="7010400" y="6477000"/>
            <a:ext cx="2133600" cy="365125"/>
          </a:xfrm>
        </p:spPr>
        <p:txBody>
          <a:bodyPr/>
          <a:lstStyle/>
          <a:p>
            <a:fld id="{3FE40F6C-36E6-4965-9D21-698197C3108F}" type="slidenum">
              <a:rPr lang="en-US" smtClean="0"/>
              <a:pPr/>
              <a:t>10</a:t>
            </a:fld>
            <a:endParaRPr lang="en-US" dirty="0"/>
          </a:p>
        </p:txBody>
      </p:sp>
    </p:spTree>
    <p:extLst>
      <p:ext uri="{BB962C8B-B14F-4D97-AF65-F5344CB8AC3E}">
        <p14:creationId xmlns:p14="http://schemas.microsoft.com/office/powerpoint/2010/main" val="1343734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3"/>
          <p:cNvSpPr>
            <a:spLocks noGrp="1" noChangeArrowheads="1"/>
          </p:cNvSpPr>
          <p:nvPr>
            <p:ph idx="1"/>
          </p:nvPr>
        </p:nvSpPr>
        <p:spPr/>
        <p:txBody>
          <a:bodyPr/>
          <a:lstStyle/>
          <a:p>
            <a:endParaRPr lang="en-US" sz="2000" b="1" dirty="0" smtClean="0">
              <a:solidFill>
                <a:srgbClr val="0070C0"/>
              </a:solidFill>
              <a:latin typeface="Arial" pitchFamily="34" charset="0"/>
              <a:cs typeface="Arial" pitchFamily="34" charset="0"/>
            </a:endParaRPr>
          </a:p>
          <a:p>
            <a:endParaRPr lang="en-US" sz="2000" b="1" dirty="0" smtClean="0">
              <a:solidFill>
                <a:srgbClr val="0070C0"/>
              </a:solidFill>
              <a:latin typeface="Arial" pitchFamily="34" charset="0"/>
              <a:cs typeface="Arial" pitchFamily="34" charset="0"/>
            </a:endParaRPr>
          </a:p>
          <a:p>
            <a:endParaRPr lang="en-US" sz="2000" b="1" dirty="0" smtClean="0">
              <a:solidFill>
                <a:srgbClr val="0070C0"/>
              </a:solidFill>
              <a:latin typeface="Arial" pitchFamily="34" charset="0"/>
              <a:cs typeface="Arial" pitchFamily="34" charset="0"/>
            </a:endParaRPr>
          </a:p>
          <a:p>
            <a:endParaRPr lang="en-US" sz="1800" b="1" dirty="0" smtClean="0"/>
          </a:p>
          <a:p>
            <a:pPr>
              <a:buFontTx/>
              <a:buNone/>
            </a:pPr>
            <a:endParaRPr lang="en-US" sz="1800" dirty="0" smtClean="0"/>
          </a:p>
          <a:p>
            <a:endParaRPr lang="en-US" sz="1800" dirty="0" smtClean="0"/>
          </a:p>
          <a:p>
            <a:endParaRPr lang="en-US" sz="1800" dirty="0" smtClean="0"/>
          </a:p>
          <a:p>
            <a:endParaRPr lang="en-US" sz="1800" dirty="0" smtClean="0"/>
          </a:p>
        </p:txBody>
      </p:sp>
      <p:sp>
        <p:nvSpPr>
          <p:cNvPr id="25604" name="Rectangle 2"/>
          <p:cNvSpPr>
            <a:spLocks noGrp="1" noChangeArrowheads="1"/>
          </p:cNvSpPr>
          <p:nvPr>
            <p:ph type="title"/>
          </p:nvPr>
        </p:nvSpPr>
        <p:spPr/>
        <p:txBody>
          <a:bodyPr>
            <a:normAutofit/>
          </a:bodyPr>
          <a:lstStyle/>
          <a:p>
            <a:r>
              <a:rPr lang="en-US" sz="3600" dirty="0" smtClean="0">
                <a:latin typeface="+mj-lt"/>
                <a:cs typeface="Arial" panose="020B0604020202020204" pitchFamily="34" charset="0"/>
              </a:rPr>
              <a:t>Overlapping Terms</a:t>
            </a:r>
            <a:endParaRPr lang="en-US" sz="3600" dirty="0">
              <a:latin typeface="+mj-lt"/>
              <a:cs typeface="Arial" panose="020B0604020202020204" pitchFamily="34" charset="0"/>
            </a:endParaRPr>
          </a:p>
        </p:txBody>
      </p:sp>
      <p:sp>
        <p:nvSpPr>
          <p:cNvPr id="7" name="Slide Number Placeholder 2"/>
          <p:cNvSpPr>
            <a:spLocks noGrp="1"/>
          </p:cNvSpPr>
          <p:nvPr>
            <p:ph type="sldNum" sz="quarter" idx="4"/>
          </p:nvPr>
        </p:nvSpPr>
        <p:spPr>
          <a:xfrm>
            <a:off x="7010400" y="6477000"/>
            <a:ext cx="2133600" cy="365125"/>
          </a:xfrm>
        </p:spPr>
        <p:txBody>
          <a:bodyPr/>
          <a:lstStyle/>
          <a:p>
            <a:pPr defTabSz="457200" fontAlgn="base">
              <a:spcBef>
                <a:spcPct val="0"/>
              </a:spcBef>
              <a:spcAft>
                <a:spcPct val="0"/>
              </a:spcAft>
              <a:defRPr/>
            </a:pPr>
            <a:fld id="{5F77CC25-3932-4E13-90A0-76F050AD34B7}" type="slidenum">
              <a:rPr lang="en-US" smtClean="0">
                <a:ea typeface="ＭＳ Ｐゴシック" pitchFamily="34" charset="-128"/>
              </a:rPr>
              <a:pPr defTabSz="457200" fontAlgn="base">
                <a:spcBef>
                  <a:spcPct val="0"/>
                </a:spcBef>
                <a:spcAft>
                  <a:spcPct val="0"/>
                </a:spcAft>
                <a:defRPr/>
              </a:pPr>
              <a:t>11</a:t>
            </a:fld>
            <a:endParaRPr lang="en-US" dirty="0">
              <a:ea typeface="ＭＳ Ｐゴシック" pitchFamily="34" charset="-128"/>
            </a:endParaRPr>
          </a:p>
        </p:txBody>
      </p:sp>
      <p:pic>
        <p:nvPicPr>
          <p:cNvPr id="5" name="Picture 4" descr="C:\Users\vrelfigur\AppData\Local\Microsoft\Windows\Temporary Internet Files\Content.IE5\GYH2IQRK\MC900434859[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0750" y="2317750"/>
            <a:ext cx="2222500"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286000" y="4648200"/>
            <a:ext cx="4572000" cy="646331"/>
          </a:xfrm>
          <a:prstGeom prst="rect">
            <a:avLst/>
          </a:prstGeom>
          <a:noFill/>
        </p:spPr>
        <p:txBody>
          <a:bodyPr wrap="square" rtlCol="0">
            <a:spAutoFit/>
          </a:bodyPr>
          <a:lstStyle/>
          <a:p>
            <a:r>
              <a:rPr lang="en-US" sz="3200" b="1" dirty="0" smtClean="0">
                <a:solidFill>
                  <a:schemeClr val="tx2"/>
                </a:solidFill>
                <a:latin typeface="Arial" panose="020B0604020202020204" pitchFamily="34" charset="0"/>
                <a:cs typeface="Arial" panose="020B0604020202020204" pitchFamily="34" charset="0"/>
              </a:rPr>
              <a:t>       </a:t>
            </a:r>
            <a:r>
              <a:rPr lang="en-US" sz="3600" b="1" dirty="0" smtClean="0">
                <a:solidFill>
                  <a:schemeClr val="tx2"/>
                </a:solidFill>
                <a:latin typeface="Arial" panose="020B0604020202020204" pitchFamily="34" charset="0"/>
                <a:cs typeface="Arial" panose="020B0604020202020204" pitchFamily="34" charset="0"/>
              </a:rPr>
              <a:t>QUESTIONS</a:t>
            </a:r>
            <a:endParaRPr lang="en-US" sz="3600" b="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0074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181600"/>
          </a:xfrm>
        </p:spPr>
        <p:txBody>
          <a:bodyPr>
            <a:normAutofit fontScale="92500" lnSpcReduction="20000"/>
          </a:bodyPr>
          <a:lstStyle/>
          <a:p>
            <a:pPr marL="0" indent="0">
              <a:spcBef>
                <a:spcPts val="0"/>
              </a:spcBef>
              <a:buNone/>
            </a:pPr>
            <a:r>
              <a:rPr lang="en-US" sz="2600" dirty="0" smtClean="0">
                <a:cs typeface="Arial" panose="020B0604020202020204" pitchFamily="34" charset="0"/>
              </a:rPr>
              <a:t>To add dependents: </a:t>
            </a:r>
          </a:p>
          <a:p>
            <a:pPr marL="0" indent="0">
              <a:spcBef>
                <a:spcPts val="0"/>
              </a:spcBef>
              <a:buNone/>
            </a:pPr>
            <a:endParaRPr lang="en-US" sz="2600" dirty="0" smtClean="0">
              <a:cs typeface="Arial" panose="020B0604020202020204" pitchFamily="34" charset="0"/>
            </a:endParaRPr>
          </a:p>
          <a:p>
            <a:pPr>
              <a:spcBef>
                <a:spcPts val="0"/>
              </a:spcBef>
            </a:pPr>
            <a:r>
              <a:rPr lang="en-US" sz="2600" dirty="0" smtClean="0">
                <a:cs typeface="Arial" panose="020B0604020202020204" pitchFamily="34" charset="0"/>
              </a:rPr>
              <a:t>Verify if dependents are listed in the system by reviewing:</a:t>
            </a:r>
            <a:endParaRPr lang="en-US" sz="2600" dirty="0">
              <a:cs typeface="Arial" panose="020B0604020202020204" pitchFamily="34" charset="0"/>
            </a:endParaRPr>
          </a:p>
          <a:p>
            <a:pPr lvl="2">
              <a:spcBef>
                <a:spcPts val="0"/>
              </a:spcBef>
              <a:buFont typeface="Courier New" panose="02070309020205020404" pitchFamily="49" charset="0"/>
              <a:buChar char="o"/>
            </a:pPr>
            <a:r>
              <a:rPr lang="en-US" sz="2600" dirty="0" smtClean="0">
                <a:cs typeface="Arial" panose="020B0604020202020204" pitchFamily="34" charset="0"/>
              </a:rPr>
              <a:t>Share (for Veterans with rating of 30% or more)</a:t>
            </a:r>
          </a:p>
          <a:p>
            <a:pPr lvl="2">
              <a:spcBef>
                <a:spcPts val="0"/>
              </a:spcBef>
              <a:buFont typeface="Courier New" panose="02070309020205020404" pitchFamily="49" charset="0"/>
              <a:buChar char="o"/>
            </a:pPr>
            <a:r>
              <a:rPr lang="en-US" sz="2600" dirty="0" smtClean="0">
                <a:cs typeface="Arial" panose="020B0604020202020204" pitchFamily="34" charset="0"/>
              </a:rPr>
              <a:t>Subsistence Allowance Module (SAM)</a:t>
            </a:r>
          </a:p>
          <a:p>
            <a:pPr lvl="3">
              <a:spcBef>
                <a:spcPts val="0"/>
              </a:spcBef>
              <a:buFont typeface="Wingdings" panose="05000000000000000000" pitchFamily="2" charset="2"/>
              <a:buChar char="v"/>
            </a:pPr>
            <a:r>
              <a:rPr lang="en-US" sz="2600" dirty="0" smtClean="0"/>
              <a:t>If discrepancies exist between Share and SAM, current dependents status must be verified</a:t>
            </a:r>
          </a:p>
          <a:p>
            <a:pPr marL="914400" lvl="2" indent="0">
              <a:spcBef>
                <a:spcPts val="0"/>
              </a:spcBef>
              <a:buNone/>
            </a:pPr>
            <a:endParaRPr lang="en-US" sz="2200" strike="sngStrike" dirty="0" smtClean="0"/>
          </a:p>
          <a:p>
            <a:pPr marL="457200" lvl="1" indent="0">
              <a:spcBef>
                <a:spcPts val="0"/>
              </a:spcBef>
              <a:buNone/>
            </a:pPr>
            <a:endParaRPr lang="en-US" sz="1100" dirty="0">
              <a:cs typeface="Arial" panose="020B0604020202020204" pitchFamily="34" charset="0"/>
            </a:endParaRPr>
          </a:p>
          <a:p>
            <a:pPr>
              <a:spcBef>
                <a:spcPts val="0"/>
              </a:spcBef>
            </a:pPr>
            <a:r>
              <a:rPr lang="en-US" sz="2600" dirty="0" smtClean="0">
                <a:cs typeface="Arial" panose="020B0604020202020204" pitchFamily="34" charset="0"/>
              </a:rPr>
              <a:t>If dependents are not listed in the system (</a:t>
            </a:r>
            <a:r>
              <a:rPr lang="en-US" sz="2600" dirty="0">
                <a:cs typeface="Arial" panose="020B0604020202020204" pitchFamily="34" charset="0"/>
              </a:rPr>
              <a:t>either because the Veteran is rated less than 30% or because VA never received this information</a:t>
            </a:r>
            <a:r>
              <a:rPr lang="en-US" sz="2600" dirty="0" smtClean="0">
                <a:cs typeface="Arial" panose="020B0604020202020204" pitchFamily="34" charset="0"/>
              </a:rPr>
              <a:t>), VR&amp;E </a:t>
            </a:r>
            <a:r>
              <a:rPr lang="en-US" sz="2600" dirty="0">
                <a:cs typeface="Arial" panose="020B0604020202020204" pitchFamily="34" charset="0"/>
              </a:rPr>
              <a:t>staff must follow </a:t>
            </a:r>
            <a:r>
              <a:rPr lang="en-US" sz="2600" dirty="0" smtClean="0">
                <a:cs typeface="Arial" panose="020B0604020202020204" pitchFamily="34" charset="0"/>
              </a:rPr>
              <a:t>Compensation</a:t>
            </a:r>
            <a:r>
              <a:rPr lang="en-US" sz="2600" strike="sngStrike" dirty="0" smtClean="0">
                <a:cs typeface="Arial" panose="020B0604020202020204" pitchFamily="34" charset="0"/>
              </a:rPr>
              <a:t> </a:t>
            </a:r>
            <a:r>
              <a:rPr lang="en-US" sz="2600" dirty="0">
                <a:cs typeface="Arial" panose="020B0604020202020204" pitchFamily="34" charset="0"/>
              </a:rPr>
              <a:t>processes for determining dependency status as outlined in 38 CFR 3.204(a</a:t>
            </a:r>
            <a:r>
              <a:rPr lang="en-US" sz="2600" dirty="0" smtClean="0">
                <a:cs typeface="Arial" panose="020B0604020202020204" pitchFamily="34" charset="0"/>
              </a:rPr>
              <a:t>)</a:t>
            </a:r>
            <a:endParaRPr lang="en-US" sz="2600" strike="sngStrike" dirty="0" smtClean="0">
              <a:cs typeface="Arial" panose="020B0604020202020204" pitchFamily="34" charset="0"/>
            </a:endParaRPr>
          </a:p>
          <a:p>
            <a:pPr marL="0" indent="0">
              <a:spcBef>
                <a:spcPts val="0"/>
              </a:spcBef>
              <a:buNone/>
            </a:pPr>
            <a:endParaRPr lang="en-US" sz="2600" dirty="0">
              <a:cs typeface="Arial" panose="020B0604020202020204" pitchFamily="34" charset="0"/>
            </a:endParaRPr>
          </a:p>
          <a:p>
            <a:pPr>
              <a:spcBef>
                <a:spcPts val="0"/>
              </a:spcBef>
            </a:pPr>
            <a:r>
              <a:rPr lang="en-US" sz="2600" dirty="0">
                <a:cs typeface="Arial" panose="020B0604020202020204" pitchFamily="34" charset="0"/>
              </a:rPr>
              <a:t>See M21-1MR, Part III, Subpart iii, </a:t>
            </a:r>
            <a:r>
              <a:rPr lang="en-US" sz="2600" dirty="0" smtClean="0">
                <a:cs typeface="Arial" panose="020B0604020202020204" pitchFamily="34" charset="0"/>
              </a:rPr>
              <a:t>Chapter 5 for </a:t>
            </a:r>
            <a:r>
              <a:rPr lang="en-US" sz="2600" dirty="0">
                <a:cs typeface="Arial" panose="020B0604020202020204" pitchFamily="34" charset="0"/>
              </a:rPr>
              <a:t>more information on determining relationship and </a:t>
            </a:r>
            <a:r>
              <a:rPr lang="en-US" sz="2600" dirty="0" smtClean="0">
                <a:cs typeface="Arial" panose="020B0604020202020204" pitchFamily="34" charset="0"/>
              </a:rPr>
              <a:t>dependency</a:t>
            </a:r>
            <a:endParaRPr lang="en-US" sz="2600" strike="sngStrike" dirty="0">
              <a:cs typeface="Arial" panose="020B0604020202020204" pitchFamily="34" charset="0"/>
            </a:endParaRPr>
          </a:p>
        </p:txBody>
      </p:sp>
      <p:sp>
        <p:nvSpPr>
          <p:cNvPr id="2" name="Title 1"/>
          <p:cNvSpPr>
            <a:spLocks noGrp="1"/>
          </p:cNvSpPr>
          <p:nvPr>
            <p:ph type="title"/>
          </p:nvPr>
        </p:nvSpPr>
        <p:spPr/>
        <p:txBody>
          <a:bodyPr>
            <a:normAutofit/>
          </a:bodyPr>
          <a:lstStyle/>
          <a:p>
            <a:r>
              <a:rPr lang="en-US" sz="3600" dirty="0" smtClean="0">
                <a:latin typeface="+mj-lt"/>
                <a:cs typeface="Arial" panose="020B0604020202020204" pitchFamily="34" charset="0"/>
              </a:rPr>
              <a:t>   Dependent </a:t>
            </a:r>
            <a:r>
              <a:rPr lang="en-US" sz="3600" dirty="0">
                <a:latin typeface="+mj-lt"/>
                <a:cs typeface="Arial" panose="020B0604020202020204" pitchFamily="34" charset="0"/>
              </a:rPr>
              <a:t>Payment R</a:t>
            </a:r>
            <a:r>
              <a:rPr lang="en-US" sz="3600" dirty="0" smtClean="0">
                <a:latin typeface="+mj-lt"/>
                <a:cs typeface="Arial" panose="020B0604020202020204" pitchFamily="34" charset="0"/>
              </a:rPr>
              <a:t>ate</a:t>
            </a:r>
            <a:endParaRPr lang="en-US" sz="3600" dirty="0">
              <a:latin typeface="+mj-lt"/>
              <a:cs typeface="Arial" panose="020B0604020202020204" pitchFamily="34" charset="0"/>
            </a:endParaRPr>
          </a:p>
        </p:txBody>
      </p:sp>
      <p:sp>
        <p:nvSpPr>
          <p:cNvPr id="4" name="Slide Number Placeholder 3"/>
          <p:cNvSpPr>
            <a:spLocks noGrp="1"/>
          </p:cNvSpPr>
          <p:nvPr>
            <p:ph type="sldNum" sz="quarter" idx="4"/>
          </p:nvPr>
        </p:nvSpPr>
        <p:spPr>
          <a:xfrm>
            <a:off x="7010400" y="6477000"/>
            <a:ext cx="2133600" cy="365125"/>
          </a:xfrm>
        </p:spPr>
        <p:txBody>
          <a:bodyPr/>
          <a:lstStyle/>
          <a:p>
            <a:fld id="{3FE40F6C-36E6-4965-9D21-698197C3108F}" type="slidenum">
              <a:rPr lang="en-US" smtClean="0"/>
              <a:pPr/>
              <a:t>12</a:t>
            </a:fld>
            <a:endParaRPr lang="en-US" dirty="0"/>
          </a:p>
        </p:txBody>
      </p:sp>
    </p:spTree>
    <p:extLst>
      <p:ext uri="{BB962C8B-B14F-4D97-AF65-F5344CB8AC3E}">
        <p14:creationId xmlns:p14="http://schemas.microsoft.com/office/powerpoint/2010/main" val="3754573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334000"/>
          </a:xfrm>
        </p:spPr>
        <p:txBody>
          <a:bodyPr>
            <a:noAutofit/>
          </a:bodyPr>
          <a:lstStyle/>
          <a:p>
            <a:pPr>
              <a:spcBef>
                <a:spcPts val="0"/>
              </a:spcBef>
            </a:pPr>
            <a:r>
              <a:rPr lang="en-US" dirty="0" smtClean="0">
                <a:cs typeface="Arial" panose="020B0604020202020204" pitchFamily="34" charset="0"/>
              </a:rPr>
              <a:t>Veterans </a:t>
            </a:r>
            <a:r>
              <a:rPr lang="en-US" dirty="0">
                <a:cs typeface="Arial" panose="020B0604020202020204" pitchFamily="34" charset="0"/>
              </a:rPr>
              <a:t>must submit VA Form 21-686c, or one of the prescribed forms listed in </a:t>
            </a:r>
            <a:r>
              <a:rPr lang="en-US" dirty="0" smtClean="0">
                <a:cs typeface="Arial" panose="020B0604020202020204" pitchFamily="34" charset="0"/>
              </a:rPr>
              <a:t>M21-1</a:t>
            </a:r>
            <a:r>
              <a:rPr lang="en-US" dirty="0">
                <a:cs typeface="Arial" panose="020B0604020202020204" pitchFamily="34" charset="0"/>
              </a:rPr>
              <a:t>, Part III, Subpart iii, Chapter 5, Section </a:t>
            </a:r>
            <a:r>
              <a:rPr lang="en-US" dirty="0" smtClean="0">
                <a:cs typeface="Arial" panose="020B0604020202020204" pitchFamily="34" charset="0"/>
              </a:rPr>
              <a:t>A, </a:t>
            </a:r>
            <a:r>
              <a:rPr lang="en-US" dirty="0">
                <a:cs typeface="Arial" panose="020B0604020202020204" pitchFamily="34" charset="0"/>
              </a:rPr>
              <a:t>to initiate the process of adding a dependent to his/her </a:t>
            </a:r>
            <a:r>
              <a:rPr lang="en-US" dirty="0" smtClean="0">
                <a:cs typeface="Arial" panose="020B0604020202020204" pitchFamily="34" charset="0"/>
              </a:rPr>
              <a:t>award</a:t>
            </a:r>
            <a:endParaRPr lang="en-US" strike="sngStrike" dirty="0" smtClean="0">
              <a:cs typeface="Arial" panose="020B0604020202020204" pitchFamily="34" charset="0"/>
            </a:endParaRPr>
          </a:p>
          <a:p>
            <a:pPr>
              <a:spcBef>
                <a:spcPts val="0"/>
              </a:spcBef>
            </a:pPr>
            <a:r>
              <a:rPr lang="en-US" dirty="0" smtClean="0">
                <a:cs typeface="Arial" panose="020B0604020202020204" pitchFamily="34" charset="0"/>
              </a:rPr>
              <a:t>VA </a:t>
            </a:r>
            <a:r>
              <a:rPr lang="en-US" dirty="0">
                <a:cs typeface="Arial" panose="020B0604020202020204" pitchFamily="34" charset="0"/>
              </a:rPr>
              <a:t>does not require beneficiaries to use a specific form to report a change in a dependent’s status that will result in removal of the dependent from the beneficiary’s award</a:t>
            </a:r>
            <a:r>
              <a:rPr lang="en-US" strike="sngStrike" dirty="0">
                <a:cs typeface="Arial" panose="020B0604020202020204" pitchFamily="34" charset="0"/>
              </a:rPr>
              <a:t>.</a:t>
            </a:r>
            <a:r>
              <a:rPr lang="en-US" dirty="0">
                <a:cs typeface="Arial" panose="020B0604020202020204" pitchFamily="34" charset="0"/>
              </a:rPr>
              <a:t>  </a:t>
            </a:r>
            <a:endParaRPr lang="en-US" dirty="0" smtClean="0">
              <a:cs typeface="Arial" panose="020B0604020202020204" pitchFamily="34" charset="0"/>
            </a:endParaRPr>
          </a:p>
          <a:p>
            <a:pPr>
              <a:spcBef>
                <a:spcPts val="0"/>
              </a:spcBef>
            </a:pPr>
            <a:r>
              <a:rPr lang="en-US" dirty="0" smtClean="0">
                <a:cs typeface="Arial" panose="020B0604020202020204" pitchFamily="34" charset="0"/>
              </a:rPr>
              <a:t>A </a:t>
            </a:r>
            <a:r>
              <a:rPr lang="en-US" dirty="0">
                <a:cs typeface="Arial" panose="020B0604020202020204" pitchFamily="34" charset="0"/>
              </a:rPr>
              <a:t>beneficiary may report such changes as follows</a:t>
            </a:r>
            <a:r>
              <a:rPr lang="en-US" dirty="0" smtClean="0">
                <a:cs typeface="Arial" panose="020B0604020202020204" pitchFamily="34" charset="0"/>
              </a:rPr>
              <a:t>:</a:t>
            </a:r>
            <a:endParaRPr lang="en-US" dirty="0">
              <a:cs typeface="Arial" panose="020B0604020202020204" pitchFamily="34" charset="0"/>
            </a:endParaRPr>
          </a:p>
          <a:p>
            <a:pPr marL="974725" lvl="1" indent="-234950">
              <a:spcBef>
                <a:spcPts val="0"/>
              </a:spcBef>
              <a:buFont typeface="Courier New" panose="02070309020205020404" pitchFamily="49" charset="0"/>
              <a:buChar char="o"/>
            </a:pPr>
            <a:r>
              <a:rPr lang="en-US" sz="2400" dirty="0" smtClean="0">
                <a:cs typeface="Arial" panose="020B0604020202020204" pitchFamily="34" charset="0"/>
              </a:rPr>
              <a:t>in writing</a:t>
            </a:r>
            <a:endParaRPr lang="en-US" sz="2400" dirty="0">
              <a:cs typeface="Arial" panose="020B0604020202020204" pitchFamily="34" charset="0"/>
            </a:endParaRPr>
          </a:p>
          <a:p>
            <a:pPr marL="974725" lvl="1" indent="-234950">
              <a:spcBef>
                <a:spcPts val="0"/>
              </a:spcBef>
              <a:buFont typeface="Courier New" panose="02070309020205020404" pitchFamily="49" charset="0"/>
              <a:buChar char="o"/>
            </a:pPr>
            <a:r>
              <a:rPr lang="en-US" sz="2400" dirty="0" smtClean="0">
                <a:cs typeface="Arial" panose="020B0604020202020204" pitchFamily="34" charset="0"/>
              </a:rPr>
              <a:t>by telephone</a:t>
            </a:r>
            <a:r>
              <a:rPr lang="en-US" sz="2400" dirty="0">
                <a:cs typeface="Arial" panose="020B0604020202020204" pitchFamily="34" charset="0"/>
              </a:rPr>
              <a:t>, e-mail, or </a:t>
            </a:r>
            <a:r>
              <a:rPr lang="en-US" sz="2400" dirty="0" smtClean="0">
                <a:cs typeface="Arial" panose="020B0604020202020204" pitchFamily="34" charset="0"/>
              </a:rPr>
              <a:t>fax</a:t>
            </a:r>
            <a:endParaRPr lang="en-US" sz="2400" dirty="0">
              <a:cs typeface="Arial" panose="020B0604020202020204" pitchFamily="34" charset="0"/>
            </a:endParaRPr>
          </a:p>
          <a:p>
            <a:pPr marL="974725" lvl="1" indent="-234950">
              <a:spcBef>
                <a:spcPts val="0"/>
              </a:spcBef>
              <a:buFont typeface="Courier New" panose="02070309020205020404" pitchFamily="49" charset="0"/>
              <a:buChar char="o"/>
            </a:pPr>
            <a:r>
              <a:rPr lang="en-US" sz="2400" dirty="0" smtClean="0">
                <a:cs typeface="Arial" panose="020B0604020202020204" pitchFamily="34" charset="0"/>
              </a:rPr>
              <a:t>through eBenefits</a:t>
            </a:r>
          </a:p>
          <a:p>
            <a:pPr marL="339725" indent="0">
              <a:spcBef>
                <a:spcPts val="0"/>
              </a:spcBef>
              <a:buNone/>
            </a:pPr>
            <a:endParaRPr lang="en-US" b="1" dirty="0" smtClean="0">
              <a:cs typeface="Arial" panose="020B0604020202020204" pitchFamily="34" charset="0"/>
            </a:endParaRPr>
          </a:p>
          <a:p>
            <a:pPr marL="339725" indent="0">
              <a:spcBef>
                <a:spcPts val="0"/>
              </a:spcBef>
              <a:buNone/>
            </a:pPr>
            <a:r>
              <a:rPr lang="en-US" b="1" dirty="0">
                <a:cs typeface="Arial" panose="020B0604020202020204" pitchFamily="34" charset="0"/>
              </a:rPr>
              <a:t>*</a:t>
            </a:r>
            <a:r>
              <a:rPr lang="en-US" dirty="0" smtClean="0">
                <a:cs typeface="Arial" panose="020B0604020202020204" pitchFamily="34" charset="0"/>
              </a:rPr>
              <a:t>Note</a:t>
            </a:r>
            <a:r>
              <a:rPr lang="en-US" b="1" dirty="0" smtClean="0">
                <a:cs typeface="Arial" panose="020B0604020202020204" pitchFamily="34" charset="0"/>
              </a:rPr>
              <a:t>: </a:t>
            </a:r>
            <a:r>
              <a:rPr lang="en-US" dirty="0">
                <a:cs typeface="Arial" panose="020B0604020202020204" pitchFamily="34" charset="0"/>
              </a:rPr>
              <a:t>The documented </a:t>
            </a:r>
            <a:r>
              <a:rPr lang="en-US" dirty="0" smtClean="0">
                <a:cs typeface="Arial" panose="020B0604020202020204" pitchFamily="34" charset="0"/>
              </a:rPr>
              <a:t>report must </a:t>
            </a:r>
            <a:r>
              <a:rPr lang="en-US" dirty="0">
                <a:cs typeface="Arial" panose="020B0604020202020204" pitchFamily="34" charset="0"/>
              </a:rPr>
              <a:t>be filed in the Veteran's CER folder or placed in </a:t>
            </a:r>
            <a:r>
              <a:rPr lang="en-US" dirty="0" smtClean="0">
                <a:cs typeface="Arial" panose="020B0604020202020204" pitchFamily="34" charset="0"/>
              </a:rPr>
              <a:t>CWINRS </a:t>
            </a:r>
            <a:r>
              <a:rPr lang="en-US" dirty="0">
                <a:cs typeface="Arial" panose="020B0604020202020204" pitchFamily="34" charset="0"/>
              </a:rPr>
              <a:t>Notes.</a:t>
            </a:r>
          </a:p>
        </p:txBody>
      </p:sp>
      <p:sp>
        <p:nvSpPr>
          <p:cNvPr id="2" name="Title 1"/>
          <p:cNvSpPr>
            <a:spLocks noGrp="1"/>
          </p:cNvSpPr>
          <p:nvPr>
            <p:ph type="title"/>
          </p:nvPr>
        </p:nvSpPr>
        <p:spPr/>
        <p:txBody>
          <a:bodyPr>
            <a:normAutofit/>
          </a:bodyPr>
          <a:lstStyle/>
          <a:p>
            <a:r>
              <a:rPr lang="en-US" sz="3600" dirty="0" smtClean="0">
                <a:latin typeface="+mj-lt"/>
                <a:cs typeface="Arial" panose="020B0604020202020204" pitchFamily="34" charset="0"/>
              </a:rPr>
              <a:t>   Dependent </a:t>
            </a:r>
            <a:r>
              <a:rPr lang="en-US" sz="3600" dirty="0">
                <a:latin typeface="+mj-lt"/>
                <a:cs typeface="Arial" panose="020B0604020202020204" pitchFamily="34" charset="0"/>
              </a:rPr>
              <a:t>Payment Rate</a:t>
            </a:r>
          </a:p>
        </p:txBody>
      </p:sp>
      <p:sp>
        <p:nvSpPr>
          <p:cNvPr id="4" name="Slide Number Placeholder 3"/>
          <p:cNvSpPr>
            <a:spLocks noGrp="1"/>
          </p:cNvSpPr>
          <p:nvPr>
            <p:ph type="sldNum" sz="quarter" idx="4"/>
          </p:nvPr>
        </p:nvSpPr>
        <p:spPr>
          <a:xfrm>
            <a:off x="7010400" y="6477000"/>
            <a:ext cx="2133600" cy="365125"/>
          </a:xfrm>
        </p:spPr>
        <p:txBody>
          <a:bodyPr/>
          <a:lstStyle/>
          <a:p>
            <a:fld id="{3FE40F6C-36E6-4965-9D21-698197C3108F}" type="slidenum">
              <a:rPr lang="en-US" smtClean="0"/>
              <a:pPr/>
              <a:t>13</a:t>
            </a:fld>
            <a:endParaRPr lang="en-US" dirty="0"/>
          </a:p>
        </p:txBody>
      </p:sp>
    </p:spTree>
    <p:extLst>
      <p:ext uri="{BB962C8B-B14F-4D97-AF65-F5344CB8AC3E}">
        <p14:creationId xmlns:p14="http://schemas.microsoft.com/office/powerpoint/2010/main" val="2897693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181600"/>
          </a:xfrm>
        </p:spPr>
        <p:txBody>
          <a:bodyPr>
            <a:noAutofit/>
          </a:bodyPr>
          <a:lstStyle/>
          <a:p>
            <a:pPr>
              <a:spcBef>
                <a:spcPts val="0"/>
              </a:spcBef>
            </a:pPr>
            <a:r>
              <a:rPr lang="en-US" dirty="0">
                <a:cs typeface="Arial" panose="020B0604020202020204" pitchFamily="34" charset="0"/>
              </a:rPr>
              <a:t>For the purpose of determining entitlement to benefits under 38 CFR 3.204(a</a:t>
            </a:r>
            <a:r>
              <a:rPr lang="en-US" dirty="0" smtClean="0">
                <a:cs typeface="Arial" panose="020B0604020202020204" pitchFamily="34" charset="0"/>
              </a:rPr>
              <a:t>), </a:t>
            </a:r>
            <a:r>
              <a:rPr lang="en-US" dirty="0">
                <a:cs typeface="Arial" panose="020B0604020202020204" pitchFamily="34" charset="0"/>
              </a:rPr>
              <a:t>VA will accept the entries a Veteran makes on VA Form 21-686c as sufficient proof of marriage, dissolution of a marriage, birth of a child, or death of a dependent, </a:t>
            </a:r>
            <a:r>
              <a:rPr lang="en-US" dirty="0" smtClean="0">
                <a:cs typeface="Arial" panose="020B0604020202020204" pitchFamily="34" charset="0"/>
              </a:rPr>
              <a:t>on the condition that </a:t>
            </a:r>
            <a:r>
              <a:rPr lang="en-US" dirty="0">
                <a:cs typeface="Arial" panose="020B0604020202020204" pitchFamily="34" charset="0"/>
              </a:rPr>
              <a:t>the statement contains the following:  </a:t>
            </a:r>
          </a:p>
          <a:p>
            <a:pPr marL="974725" lvl="1" indent="-234950">
              <a:spcBef>
                <a:spcPts val="0"/>
              </a:spcBef>
              <a:buFont typeface="Courier New" panose="02070309020205020404" pitchFamily="49" charset="0"/>
              <a:buChar char="o"/>
              <a:tabLst>
                <a:tab pos="574675" algn="l"/>
              </a:tabLst>
            </a:pPr>
            <a:r>
              <a:rPr lang="en-US" sz="2400" dirty="0" smtClean="0">
                <a:cs typeface="Arial" panose="020B0604020202020204" pitchFamily="34" charset="0"/>
              </a:rPr>
              <a:t>Full date (day/month/year) </a:t>
            </a:r>
            <a:r>
              <a:rPr lang="en-US" sz="2400" dirty="0">
                <a:cs typeface="Arial" panose="020B0604020202020204" pitchFamily="34" charset="0"/>
              </a:rPr>
              <a:t>and place of the event</a:t>
            </a:r>
          </a:p>
          <a:p>
            <a:pPr marL="974725" lvl="1" indent="-234950">
              <a:spcBef>
                <a:spcPts val="0"/>
              </a:spcBef>
              <a:buFont typeface="Courier New" panose="02070309020205020404" pitchFamily="49" charset="0"/>
              <a:buChar char="o"/>
              <a:tabLst>
                <a:tab pos="574675" algn="l"/>
              </a:tabLst>
            </a:pPr>
            <a:r>
              <a:rPr lang="en-US" sz="2400" dirty="0" smtClean="0">
                <a:cs typeface="Arial" panose="020B0604020202020204" pitchFamily="34" charset="0"/>
              </a:rPr>
              <a:t>The </a:t>
            </a:r>
            <a:r>
              <a:rPr lang="en-US" sz="2400" dirty="0">
                <a:cs typeface="Arial" panose="020B0604020202020204" pitchFamily="34" charset="0"/>
              </a:rPr>
              <a:t>full name and relationship of the </a:t>
            </a:r>
            <a:r>
              <a:rPr lang="en-US" sz="2400" dirty="0" smtClean="0">
                <a:cs typeface="Arial" panose="020B0604020202020204" pitchFamily="34" charset="0"/>
              </a:rPr>
              <a:t>dependent to </a:t>
            </a:r>
            <a:r>
              <a:rPr lang="en-US" sz="2400" dirty="0">
                <a:cs typeface="Arial" panose="020B0604020202020204" pitchFamily="34" charset="0"/>
              </a:rPr>
              <a:t>the Veteran </a:t>
            </a:r>
          </a:p>
          <a:p>
            <a:pPr marL="974725" lvl="1" indent="-234950">
              <a:spcBef>
                <a:spcPts val="0"/>
              </a:spcBef>
              <a:buFont typeface="Courier New" panose="02070309020205020404" pitchFamily="49" charset="0"/>
              <a:buChar char="o"/>
              <a:tabLst>
                <a:tab pos="574675" algn="l"/>
              </a:tabLst>
            </a:pPr>
            <a:r>
              <a:rPr lang="en-US" sz="2400" dirty="0" smtClean="0">
                <a:cs typeface="Arial" panose="020B0604020202020204" pitchFamily="34" charset="0"/>
              </a:rPr>
              <a:t>The </a:t>
            </a:r>
            <a:r>
              <a:rPr lang="en-US" sz="2400" dirty="0">
                <a:cs typeface="Arial" panose="020B0604020202020204" pitchFamily="34" charset="0"/>
              </a:rPr>
              <a:t>name and address of the person who has custody of the </a:t>
            </a:r>
            <a:r>
              <a:rPr lang="en-US" sz="2400" dirty="0" smtClean="0">
                <a:cs typeface="Arial" panose="020B0604020202020204" pitchFamily="34" charset="0"/>
              </a:rPr>
              <a:t>dependent child </a:t>
            </a:r>
            <a:r>
              <a:rPr lang="en-US" sz="2400" dirty="0">
                <a:cs typeface="Arial" panose="020B0604020202020204" pitchFamily="34" charset="0"/>
              </a:rPr>
              <a:t>if the </a:t>
            </a:r>
            <a:r>
              <a:rPr lang="en-US" sz="2400" dirty="0" smtClean="0">
                <a:cs typeface="Arial" panose="020B0604020202020204" pitchFamily="34" charset="0"/>
              </a:rPr>
              <a:t>child </a:t>
            </a:r>
            <a:r>
              <a:rPr lang="en-US" sz="2400" dirty="0">
                <a:cs typeface="Arial" panose="020B0604020202020204" pitchFamily="34" charset="0"/>
              </a:rPr>
              <a:t>does not reside with the </a:t>
            </a:r>
            <a:r>
              <a:rPr lang="en-US" sz="2400" dirty="0" smtClean="0">
                <a:cs typeface="Arial" panose="020B0604020202020204" pitchFamily="34" charset="0"/>
              </a:rPr>
              <a:t>Veteran</a:t>
            </a:r>
            <a:endParaRPr lang="en-US" sz="2400" dirty="0">
              <a:cs typeface="Arial" panose="020B0604020202020204" pitchFamily="34" charset="0"/>
            </a:endParaRPr>
          </a:p>
          <a:p>
            <a:pPr marL="974725" lvl="1" indent="-234950">
              <a:spcBef>
                <a:spcPts val="0"/>
              </a:spcBef>
              <a:buFont typeface="Courier New" panose="02070309020205020404" pitchFamily="49" charset="0"/>
              <a:buChar char="o"/>
              <a:tabLst>
                <a:tab pos="574675" algn="l"/>
              </a:tabLst>
            </a:pPr>
            <a:r>
              <a:rPr lang="en-US" sz="2400" dirty="0" smtClean="0">
                <a:cs typeface="Arial" panose="020B0604020202020204" pitchFamily="34" charset="0"/>
              </a:rPr>
              <a:t>The </a:t>
            </a:r>
            <a:r>
              <a:rPr lang="en-US" sz="2400" dirty="0">
                <a:cs typeface="Arial" panose="020B0604020202020204" pitchFamily="34" charset="0"/>
              </a:rPr>
              <a:t>Social Security Number (SSN) of any dependent on whose behalf the Veteran is seeking benefits (see 38 CFR 3.216) </a:t>
            </a:r>
          </a:p>
        </p:txBody>
      </p:sp>
      <p:sp>
        <p:nvSpPr>
          <p:cNvPr id="2" name="Title 1"/>
          <p:cNvSpPr>
            <a:spLocks noGrp="1"/>
          </p:cNvSpPr>
          <p:nvPr>
            <p:ph type="title"/>
          </p:nvPr>
        </p:nvSpPr>
        <p:spPr/>
        <p:txBody>
          <a:bodyPr>
            <a:normAutofit/>
          </a:bodyPr>
          <a:lstStyle/>
          <a:p>
            <a:r>
              <a:rPr lang="en-US" sz="3600" dirty="0" smtClean="0">
                <a:latin typeface="+mj-lt"/>
                <a:cs typeface="Arial" panose="020B0604020202020204" pitchFamily="34" charset="0"/>
              </a:rPr>
              <a:t>   Dependent </a:t>
            </a:r>
            <a:r>
              <a:rPr lang="en-US" sz="3600" dirty="0">
                <a:latin typeface="+mj-lt"/>
                <a:cs typeface="Arial" panose="020B0604020202020204" pitchFamily="34" charset="0"/>
              </a:rPr>
              <a:t>Payment Rate</a:t>
            </a:r>
          </a:p>
        </p:txBody>
      </p:sp>
      <p:sp>
        <p:nvSpPr>
          <p:cNvPr id="4" name="Slide Number Placeholder 3"/>
          <p:cNvSpPr>
            <a:spLocks noGrp="1"/>
          </p:cNvSpPr>
          <p:nvPr>
            <p:ph type="sldNum" sz="quarter" idx="4"/>
          </p:nvPr>
        </p:nvSpPr>
        <p:spPr>
          <a:xfrm>
            <a:off x="7010400" y="6477000"/>
            <a:ext cx="2133600" cy="365125"/>
          </a:xfrm>
        </p:spPr>
        <p:txBody>
          <a:bodyPr/>
          <a:lstStyle/>
          <a:p>
            <a:fld id="{3FE40F6C-36E6-4965-9D21-698197C3108F}" type="slidenum">
              <a:rPr lang="en-US" smtClean="0"/>
              <a:pPr/>
              <a:t>14</a:t>
            </a:fld>
            <a:endParaRPr lang="en-US" dirty="0"/>
          </a:p>
        </p:txBody>
      </p:sp>
    </p:spTree>
    <p:extLst>
      <p:ext uri="{BB962C8B-B14F-4D97-AF65-F5344CB8AC3E}">
        <p14:creationId xmlns:p14="http://schemas.microsoft.com/office/powerpoint/2010/main" val="618851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pPr marL="0" indent="0">
              <a:buNone/>
            </a:pPr>
            <a:r>
              <a:rPr lang="en-US" u="sng" dirty="0" smtClean="0"/>
              <a:t>Question</a:t>
            </a:r>
            <a:r>
              <a:rPr lang="en-US" dirty="0" smtClean="0"/>
              <a:t>: </a:t>
            </a:r>
          </a:p>
          <a:p>
            <a:pPr marL="0" indent="0">
              <a:buNone/>
            </a:pPr>
            <a:endParaRPr lang="en-US" dirty="0"/>
          </a:p>
          <a:p>
            <a:pPr marL="0" indent="0">
              <a:buNone/>
            </a:pPr>
            <a:r>
              <a:rPr lang="en-US" dirty="0" smtClean="0"/>
              <a:t>A </a:t>
            </a:r>
            <a:r>
              <a:rPr lang="en-US" dirty="0"/>
              <a:t>Veteran is currently enrolled in school for the Spring </a:t>
            </a:r>
            <a:r>
              <a:rPr lang="en-US" dirty="0" smtClean="0"/>
              <a:t>term 2016 from 01/25/16 - 05/13/16</a:t>
            </a:r>
            <a:r>
              <a:rPr lang="en-US" dirty="0"/>
              <a:t>.  He got married on Valentine’s Day and now would like to claim his wife as a </a:t>
            </a:r>
            <a:r>
              <a:rPr lang="en-US" dirty="0" smtClean="0"/>
              <a:t>dependent. What is the effective date for adding a spouse as a dependent?</a:t>
            </a:r>
            <a:endParaRPr lang="en-US" dirty="0"/>
          </a:p>
        </p:txBody>
      </p:sp>
      <p:sp>
        <p:nvSpPr>
          <p:cNvPr id="2" name="Title 1"/>
          <p:cNvSpPr>
            <a:spLocks noGrp="1"/>
          </p:cNvSpPr>
          <p:nvPr>
            <p:ph type="title"/>
          </p:nvPr>
        </p:nvSpPr>
        <p:spPr/>
        <p:txBody>
          <a:bodyPr>
            <a:noAutofit/>
          </a:bodyPr>
          <a:lstStyle/>
          <a:p>
            <a:r>
              <a:rPr lang="en-US" sz="3600" dirty="0" smtClean="0">
                <a:latin typeface="+mj-lt"/>
                <a:cs typeface="Arial" panose="020B0604020202020204" pitchFamily="34" charset="0"/>
              </a:rPr>
              <a:t>    Dependent </a:t>
            </a:r>
            <a:r>
              <a:rPr lang="en-US" sz="3600" dirty="0">
                <a:latin typeface="+mj-lt"/>
                <a:cs typeface="Arial" panose="020B0604020202020204" pitchFamily="34" charset="0"/>
              </a:rPr>
              <a:t>Addition – Example </a:t>
            </a:r>
            <a:r>
              <a:rPr lang="en-US" sz="3600" dirty="0" smtClean="0">
                <a:latin typeface="+mj-lt"/>
                <a:cs typeface="Arial" panose="020B0604020202020204" pitchFamily="34" charset="0"/>
              </a:rPr>
              <a:t>1</a:t>
            </a:r>
            <a:endParaRPr lang="en-US" sz="3600" dirty="0">
              <a:latin typeface="+mj-lt"/>
              <a:cs typeface="Arial" panose="020B0604020202020204" pitchFamily="34" charset="0"/>
            </a:endParaRPr>
          </a:p>
        </p:txBody>
      </p:sp>
      <p:sp>
        <p:nvSpPr>
          <p:cNvPr id="3" name="Slide Number Placeholder 2"/>
          <p:cNvSpPr>
            <a:spLocks noGrp="1"/>
          </p:cNvSpPr>
          <p:nvPr>
            <p:ph type="sldNum" sz="quarter" idx="4"/>
          </p:nvPr>
        </p:nvSpPr>
        <p:spPr>
          <a:xfrm>
            <a:off x="7010400" y="6477000"/>
            <a:ext cx="2133600" cy="365125"/>
          </a:xfrm>
        </p:spPr>
        <p:txBody>
          <a:bodyPr/>
          <a:lstStyle/>
          <a:p>
            <a:fld id="{3FE40F6C-36E6-4965-9D21-698197C3108F}" type="slidenum">
              <a:rPr lang="en-US" smtClean="0"/>
              <a:pPr/>
              <a:t>15</a:t>
            </a:fld>
            <a:endParaRPr lang="en-US" dirty="0"/>
          </a:p>
        </p:txBody>
      </p:sp>
    </p:spTree>
    <p:extLst>
      <p:ext uri="{BB962C8B-B14F-4D97-AF65-F5344CB8AC3E}">
        <p14:creationId xmlns:p14="http://schemas.microsoft.com/office/powerpoint/2010/main" val="2383535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0" indent="0">
              <a:buNone/>
            </a:pPr>
            <a:r>
              <a:rPr lang="en-US" u="sng" dirty="0" smtClean="0"/>
              <a:t>Answer</a:t>
            </a:r>
            <a:r>
              <a:rPr lang="en-US" dirty="0" smtClean="0"/>
              <a:t>: </a:t>
            </a:r>
          </a:p>
          <a:p>
            <a:pPr marL="0" indent="0">
              <a:buNone/>
            </a:pPr>
            <a:endParaRPr lang="en-US" dirty="0"/>
          </a:p>
          <a:p>
            <a:pPr marL="0" indent="0">
              <a:buNone/>
            </a:pPr>
            <a:r>
              <a:rPr lang="en-US" dirty="0" smtClean="0"/>
              <a:t>The effective date is February </a:t>
            </a:r>
            <a:r>
              <a:rPr lang="en-US" dirty="0"/>
              <a:t>14, </a:t>
            </a:r>
            <a:r>
              <a:rPr lang="en-US" dirty="0" smtClean="0"/>
              <a:t>2016.</a:t>
            </a:r>
            <a:endParaRPr lang="en-US" u="sng" dirty="0"/>
          </a:p>
        </p:txBody>
      </p:sp>
      <p:sp>
        <p:nvSpPr>
          <p:cNvPr id="2" name="Title 1"/>
          <p:cNvSpPr>
            <a:spLocks noGrp="1"/>
          </p:cNvSpPr>
          <p:nvPr>
            <p:ph type="title"/>
          </p:nvPr>
        </p:nvSpPr>
        <p:spPr/>
        <p:txBody>
          <a:bodyPr>
            <a:normAutofit/>
          </a:bodyPr>
          <a:lstStyle/>
          <a:p>
            <a:r>
              <a:rPr lang="en-US" sz="3600" dirty="0" smtClean="0">
                <a:latin typeface="+mj-lt"/>
                <a:cs typeface="Arial" panose="020B0604020202020204" pitchFamily="34" charset="0"/>
              </a:rPr>
              <a:t>    Dependent Addition </a:t>
            </a:r>
            <a:r>
              <a:rPr lang="en-US" sz="3600" dirty="0">
                <a:latin typeface="+mj-lt"/>
                <a:cs typeface="Arial" panose="020B0604020202020204" pitchFamily="34" charset="0"/>
              </a:rPr>
              <a:t>– Example </a:t>
            </a:r>
            <a:r>
              <a:rPr lang="en-US" sz="3600" dirty="0" smtClean="0">
                <a:latin typeface="+mj-lt"/>
                <a:cs typeface="Arial" panose="020B0604020202020204" pitchFamily="34" charset="0"/>
              </a:rPr>
              <a:t>1</a:t>
            </a:r>
            <a:endParaRPr lang="en-US" sz="3600" dirty="0">
              <a:latin typeface="+mj-lt"/>
              <a:cs typeface="Arial" panose="020B0604020202020204" pitchFamily="34" charset="0"/>
            </a:endParaRPr>
          </a:p>
        </p:txBody>
      </p:sp>
      <p:sp>
        <p:nvSpPr>
          <p:cNvPr id="3" name="Slide Number Placeholder 2"/>
          <p:cNvSpPr>
            <a:spLocks noGrp="1"/>
          </p:cNvSpPr>
          <p:nvPr>
            <p:ph type="sldNum" sz="quarter" idx="4"/>
          </p:nvPr>
        </p:nvSpPr>
        <p:spPr>
          <a:xfrm>
            <a:off x="7010400" y="6477000"/>
            <a:ext cx="2133600" cy="365125"/>
          </a:xfrm>
        </p:spPr>
        <p:txBody>
          <a:bodyPr/>
          <a:lstStyle/>
          <a:p>
            <a:fld id="{3FE40F6C-36E6-4965-9D21-698197C3108F}" type="slidenum">
              <a:rPr lang="en-US" smtClean="0"/>
              <a:pPr/>
              <a:t>16</a:t>
            </a:fld>
            <a:endParaRPr lang="en-US" dirty="0"/>
          </a:p>
        </p:txBody>
      </p:sp>
    </p:spTree>
    <p:extLst>
      <p:ext uri="{BB962C8B-B14F-4D97-AF65-F5344CB8AC3E}">
        <p14:creationId xmlns:p14="http://schemas.microsoft.com/office/powerpoint/2010/main" val="2891038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pPr marL="0" indent="0">
              <a:buNone/>
            </a:pPr>
            <a:r>
              <a:rPr lang="en-US" u="sng" dirty="0"/>
              <a:t>Question</a:t>
            </a:r>
            <a:r>
              <a:rPr lang="en-US" dirty="0"/>
              <a:t>: </a:t>
            </a:r>
          </a:p>
          <a:p>
            <a:pPr marL="0" indent="0">
              <a:buNone/>
            </a:pPr>
            <a:endParaRPr lang="en-US" dirty="0"/>
          </a:p>
          <a:p>
            <a:pPr marL="0" indent="0">
              <a:buNone/>
            </a:pPr>
            <a:r>
              <a:rPr lang="en-US" dirty="0"/>
              <a:t>A Veteran is currently enrolled for the Spring </a:t>
            </a:r>
            <a:r>
              <a:rPr lang="en-US" dirty="0" smtClean="0"/>
              <a:t>term 2016 from </a:t>
            </a:r>
            <a:r>
              <a:rPr lang="en-US" dirty="0"/>
              <a:t>1</a:t>
            </a:r>
            <a:r>
              <a:rPr lang="en-US" dirty="0" smtClean="0"/>
              <a:t>/4/16 – 4/22/16. On January </a:t>
            </a:r>
            <a:r>
              <a:rPr lang="en-US" dirty="0"/>
              <a:t>4</a:t>
            </a:r>
            <a:r>
              <a:rPr lang="en-US" dirty="0" smtClean="0"/>
              <a:t>, 2016, </a:t>
            </a:r>
            <a:r>
              <a:rPr lang="en-US" dirty="0"/>
              <a:t>he maintained a wife and two dependent </a:t>
            </a:r>
            <a:r>
              <a:rPr lang="en-US" dirty="0" smtClean="0"/>
              <a:t>children. One </a:t>
            </a:r>
            <a:r>
              <a:rPr lang="en-US" dirty="0"/>
              <a:t>of these two children turned 18 on April 4, 2016, and did not continue in school </a:t>
            </a:r>
            <a:r>
              <a:rPr lang="en-US" dirty="0" smtClean="0"/>
              <a:t>after this </a:t>
            </a:r>
            <a:r>
              <a:rPr lang="en-US" dirty="0"/>
              <a:t>date.  Additionally, a third child was born on March 20, </a:t>
            </a:r>
            <a:r>
              <a:rPr lang="en-US" dirty="0" smtClean="0"/>
              <a:t>2016. What </a:t>
            </a:r>
            <a:r>
              <a:rPr lang="en-US" dirty="0"/>
              <a:t>is the correct dependent payment rate for the Spring term 2016?</a:t>
            </a:r>
            <a:endParaRPr lang="en-US" u="sng" dirty="0"/>
          </a:p>
          <a:p>
            <a:pPr marL="0" indent="0">
              <a:buNone/>
            </a:pPr>
            <a:endParaRPr lang="en-US" u="sng" dirty="0"/>
          </a:p>
        </p:txBody>
      </p:sp>
      <p:sp>
        <p:nvSpPr>
          <p:cNvPr id="2" name="Title 1"/>
          <p:cNvSpPr>
            <a:spLocks noGrp="1"/>
          </p:cNvSpPr>
          <p:nvPr>
            <p:ph type="title"/>
          </p:nvPr>
        </p:nvSpPr>
        <p:spPr/>
        <p:txBody>
          <a:bodyPr>
            <a:noAutofit/>
          </a:bodyPr>
          <a:lstStyle/>
          <a:p>
            <a:r>
              <a:rPr lang="en-US" sz="3300" dirty="0" smtClean="0"/>
              <a:t>    Dependent Payment Rate – Example 2</a:t>
            </a:r>
            <a:endParaRPr lang="en-US" sz="3300" dirty="0"/>
          </a:p>
        </p:txBody>
      </p:sp>
      <p:sp>
        <p:nvSpPr>
          <p:cNvPr id="3" name="Slide Number Placeholder 2"/>
          <p:cNvSpPr>
            <a:spLocks noGrp="1"/>
          </p:cNvSpPr>
          <p:nvPr>
            <p:ph type="sldNum" sz="quarter" idx="4"/>
          </p:nvPr>
        </p:nvSpPr>
        <p:spPr>
          <a:xfrm>
            <a:off x="7010400" y="6477000"/>
            <a:ext cx="2133600" cy="365125"/>
          </a:xfrm>
        </p:spPr>
        <p:txBody>
          <a:bodyPr/>
          <a:lstStyle/>
          <a:p>
            <a:fld id="{3FE40F6C-36E6-4965-9D21-698197C3108F}" type="slidenum">
              <a:rPr lang="en-US" smtClean="0"/>
              <a:pPr/>
              <a:t>17</a:t>
            </a:fld>
            <a:endParaRPr lang="en-US" dirty="0"/>
          </a:p>
        </p:txBody>
      </p:sp>
    </p:spTree>
    <p:extLst>
      <p:ext uri="{BB962C8B-B14F-4D97-AF65-F5344CB8AC3E}">
        <p14:creationId xmlns:p14="http://schemas.microsoft.com/office/powerpoint/2010/main" val="20693836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pPr marL="0" indent="0">
              <a:buNone/>
            </a:pPr>
            <a:r>
              <a:rPr lang="en-US" u="sng" dirty="0"/>
              <a:t>Answer</a:t>
            </a:r>
            <a:r>
              <a:rPr lang="en-US" dirty="0"/>
              <a:t>: </a:t>
            </a:r>
            <a:endParaRPr lang="en-US" dirty="0" smtClean="0"/>
          </a:p>
          <a:p>
            <a:pPr marL="0" indent="0">
              <a:buNone/>
            </a:pPr>
            <a:endParaRPr lang="en-US" dirty="0"/>
          </a:p>
          <a:p>
            <a:pPr marL="0" indent="0">
              <a:buNone/>
            </a:pPr>
            <a:r>
              <a:rPr lang="en-US" dirty="0" smtClean="0"/>
              <a:t>Review </a:t>
            </a:r>
            <a:r>
              <a:rPr lang="en-US" dirty="0"/>
              <a:t>of 38 CFR 21.324 states that when a child turns 18, the child should be removed as a dependent on the day </a:t>
            </a:r>
            <a:r>
              <a:rPr lang="en-US" dirty="0" smtClean="0"/>
              <a:t>before </a:t>
            </a:r>
            <a:r>
              <a:rPr lang="en-US" dirty="0"/>
              <a:t>the child’s </a:t>
            </a:r>
            <a:r>
              <a:rPr lang="en-US" dirty="0" smtClean="0"/>
              <a:t>birthday. As </a:t>
            </a:r>
            <a:r>
              <a:rPr lang="en-US" dirty="0"/>
              <a:t>entered in </a:t>
            </a:r>
            <a:r>
              <a:rPr lang="en-US" dirty="0" smtClean="0"/>
              <a:t>the award transaction, the </a:t>
            </a:r>
            <a:r>
              <a:rPr lang="en-US" dirty="0"/>
              <a:t>correct dependent status would be a wife and two dependent children (12/12) from </a:t>
            </a:r>
            <a:r>
              <a:rPr lang="en-US" dirty="0" smtClean="0"/>
              <a:t>01/04/16 - 03/19/16, </a:t>
            </a:r>
            <a:r>
              <a:rPr lang="en-US" dirty="0"/>
              <a:t>a wife and three dependent children (13/13) from </a:t>
            </a:r>
            <a:r>
              <a:rPr lang="en-US" dirty="0" smtClean="0"/>
              <a:t>03/20/16 - 04/03/16</a:t>
            </a:r>
            <a:r>
              <a:rPr lang="en-US" dirty="0"/>
              <a:t>, and a wife and two dependent children (12/12) from </a:t>
            </a:r>
            <a:r>
              <a:rPr lang="en-US" dirty="0" smtClean="0"/>
              <a:t>04/04/16 - 04/22/16.</a:t>
            </a:r>
            <a:endParaRPr lang="en-US" u="sng" dirty="0"/>
          </a:p>
        </p:txBody>
      </p:sp>
      <p:sp>
        <p:nvSpPr>
          <p:cNvPr id="2" name="Title 1"/>
          <p:cNvSpPr>
            <a:spLocks noGrp="1"/>
          </p:cNvSpPr>
          <p:nvPr>
            <p:ph type="title"/>
          </p:nvPr>
        </p:nvSpPr>
        <p:spPr/>
        <p:txBody>
          <a:bodyPr>
            <a:noAutofit/>
          </a:bodyPr>
          <a:lstStyle/>
          <a:p>
            <a:r>
              <a:rPr lang="en-US" sz="3300" dirty="0" smtClean="0"/>
              <a:t>    Dependent Payment Rate – Example 2</a:t>
            </a:r>
            <a:endParaRPr lang="en-US" sz="3300" dirty="0"/>
          </a:p>
        </p:txBody>
      </p:sp>
      <p:sp>
        <p:nvSpPr>
          <p:cNvPr id="3" name="Slide Number Placeholder 2"/>
          <p:cNvSpPr>
            <a:spLocks noGrp="1"/>
          </p:cNvSpPr>
          <p:nvPr>
            <p:ph type="sldNum" sz="quarter" idx="4"/>
          </p:nvPr>
        </p:nvSpPr>
        <p:spPr>
          <a:xfrm>
            <a:off x="7010400" y="6477000"/>
            <a:ext cx="2133600" cy="365125"/>
          </a:xfrm>
        </p:spPr>
        <p:txBody>
          <a:bodyPr/>
          <a:lstStyle/>
          <a:p>
            <a:fld id="{3FE40F6C-36E6-4965-9D21-698197C3108F}" type="slidenum">
              <a:rPr lang="en-US" smtClean="0"/>
              <a:pPr/>
              <a:t>18</a:t>
            </a:fld>
            <a:endParaRPr lang="en-US" dirty="0"/>
          </a:p>
        </p:txBody>
      </p:sp>
    </p:spTree>
    <p:extLst>
      <p:ext uri="{BB962C8B-B14F-4D97-AF65-F5344CB8AC3E}">
        <p14:creationId xmlns:p14="http://schemas.microsoft.com/office/powerpoint/2010/main" val="4269881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143000"/>
            <a:ext cx="8229600" cy="4724399"/>
          </a:xfrm>
        </p:spPr>
        <p:txBody>
          <a:bodyPr>
            <a:noAutofit/>
          </a:bodyPr>
          <a:lstStyle/>
          <a:p>
            <a:pPr marL="0" indent="0">
              <a:buNone/>
            </a:pPr>
            <a:r>
              <a:rPr lang="en-US" u="sng" dirty="0" smtClean="0"/>
              <a:t>Question</a:t>
            </a:r>
            <a:r>
              <a:rPr lang="en-US" dirty="0" smtClean="0"/>
              <a:t>: </a:t>
            </a:r>
          </a:p>
          <a:p>
            <a:pPr marL="0" indent="0">
              <a:buNone/>
            </a:pPr>
            <a:endParaRPr lang="en-US" dirty="0"/>
          </a:p>
          <a:p>
            <a:pPr marL="0" indent="0">
              <a:buNone/>
            </a:pPr>
            <a:r>
              <a:rPr lang="en-US" dirty="0" smtClean="0"/>
              <a:t>A </a:t>
            </a:r>
            <a:r>
              <a:rPr lang="en-US" dirty="0"/>
              <a:t>Veteran begins summer school at a local community college on June 6, </a:t>
            </a:r>
            <a:r>
              <a:rPr lang="en-US" dirty="0" smtClean="0"/>
              <a:t>2016.</a:t>
            </a:r>
            <a:r>
              <a:rPr lang="en-US" b="1" dirty="0"/>
              <a:t> </a:t>
            </a:r>
            <a:r>
              <a:rPr lang="en-US" dirty="0" smtClean="0"/>
              <a:t>At </a:t>
            </a:r>
            <a:r>
              <a:rPr lang="en-US" dirty="0"/>
              <a:t>the time of enrollment, the Veteran has a spouse and one biological </a:t>
            </a:r>
            <a:r>
              <a:rPr lang="en-US" dirty="0" smtClean="0"/>
              <a:t>child. His </a:t>
            </a:r>
            <a:r>
              <a:rPr lang="en-US" dirty="0"/>
              <a:t>divorce became final </a:t>
            </a:r>
            <a:r>
              <a:rPr lang="en-US" dirty="0" smtClean="0"/>
              <a:t>June 18, 2016. He </a:t>
            </a:r>
            <a:r>
              <a:rPr lang="en-US" dirty="0"/>
              <a:t>then remarried on July 4, </a:t>
            </a:r>
            <a:r>
              <a:rPr lang="en-US" dirty="0" smtClean="0"/>
              <a:t>2016, </a:t>
            </a:r>
            <a:r>
              <a:rPr lang="en-US" dirty="0"/>
              <a:t>and acquired two step children as </a:t>
            </a:r>
            <a:r>
              <a:rPr lang="en-US" dirty="0" smtClean="0"/>
              <a:t>dependents. Given </a:t>
            </a:r>
            <a:r>
              <a:rPr lang="en-US" dirty="0"/>
              <a:t>his summer term </a:t>
            </a:r>
            <a:r>
              <a:rPr lang="en-US" dirty="0" smtClean="0"/>
              <a:t>ended on August 2, 2016, </a:t>
            </a:r>
            <a:r>
              <a:rPr lang="en-US" dirty="0"/>
              <a:t>which is the correct dependent payment rate for the Summer term 2016</a:t>
            </a:r>
            <a:r>
              <a:rPr lang="en-US" dirty="0" smtClean="0"/>
              <a:t>?</a:t>
            </a:r>
            <a:endParaRPr lang="en-US" dirty="0"/>
          </a:p>
        </p:txBody>
      </p:sp>
      <p:sp>
        <p:nvSpPr>
          <p:cNvPr id="2" name="Title 1"/>
          <p:cNvSpPr>
            <a:spLocks noGrp="1"/>
          </p:cNvSpPr>
          <p:nvPr>
            <p:ph type="title"/>
          </p:nvPr>
        </p:nvSpPr>
        <p:spPr/>
        <p:txBody>
          <a:bodyPr>
            <a:noAutofit/>
          </a:bodyPr>
          <a:lstStyle/>
          <a:p>
            <a:r>
              <a:rPr lang="en-US" sz="3300" dirty="0" smtClean="0"/>
              <a:t>    Dependent </a:t>
            </a:r>
            <a:r>
              <a:rPr lang="en-US" sz="3300" dirty="0"/>
              <a:t>Payment Rate – Example </a:t>
            </a:r>
            <a:r>
              <a:rPr lang="en-US" sz="3300" dirty="0" smtClean="0"/>
              <a:t>3</a:t>
            </a:r>
            <a:endParaRPr lang="en-US" sz="3300" dirty="0"/>
          </a:p>
        </p:txBody>
      </p:sp>
      <p:sp>
        <p:nvSpPr>
          <p:cNvPr id="3" name="Slide Number Placeholder 2"/>
          <p:cNvSpPr>
            <a:spLocks noGrp="1"/>
          </p:cNvSpPr>
          <p:nvPr>
            <p:ph type="sldNum" sz="quarter" idx="4"/>
          </p:nvPr>
        </p:nvSpPr>
        <p:spPr>
          <a:xfrm>
            <a:off x="7010400" y="6477000"/>
            <a:ext cx="2133600" cy="365125"/>
          </a:xfrm>
        </p:spPr>
        <p:txBody>
          <a:bodyPr/>
          <a:lstStyle/>
          <a:p>
            <a:fld id="{3FE40F6C-36E6-4965-9D21-698197C3108F}" type="slidenum">
              <a:rPr lang="en-US" smtClean="0"/>
              <a:pPr/>
              <a:t>19</a:t>
            </a:fld>
            <a:endParaRPr lang="en-US" dirty="0"/>
          </a:p>
        </p:txBody>
      </p:sp>
    </p:spTree>
    <p:extLst>
      <p:ext uri="{BB962C8B-B14F-4D97-AF65-F5344CB8AC3E}">
        <p14:creationId xmlns:p14="http://schemas.microsoft.com/office/powerpoint/2010/main" val="918420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105399"/>
          </a:xfrm>
        </p:spPr>
        <p:txBody>
          <a:bodyPr>
            <a:noAutofit/>
          </a:bodyPr>
          <a:lstStyle/>
          <a:p>
            <a:pPr marL="115888" indent="0">
              <a:spcBef>
                <a:spcPts val="0"/>
              </a:spcBef>
              <a:buNone/>
              <a:defRPr/>
            </a:pPr>
            <a:r>
              <a:rPr lang="en-US" altLang="en-US" dirty="0"/>
              <a:t>Upon completion of this training, participants will </a:t>
            </a:r>
            <a:r>
              <a:rPr lang="en-US" altLang="en-US" dirty="0" smtClean="0"/>
              <a:t>increase their knowledge and understanding of the correct procedures for processing subsistence allowance to include:</a:t>
            </a:r>
          </a:p>
          <a:p>
            <a:pPr marL="115888" indent="0">
              <a:spcBef>
                <a:spcPts val="0"/>
              </a:spcBef>
              <a:buNone/>
              <a:defRPr/>
            </a:pPr>
            <a:endParaRPr lang="en-US" altLang="en-US" dirty="0" smtClean="0"/>
          </a:p>
          <a:p>
            <a:pPr marL="458788">
              <a:spcBef>
                <a:spcPts val="0"/>
              </a:spcBef>
              <a:defRPr/>
            </a:pPr>
            <a:r>
              <a:rPr lang="en-US" altLang="en-US" sz="2400" dirty="0" smtClean="0">
                <a:cs typeface="Arial" panose="020B0604020202020204" pitchFamily="34" charset="0"/>
              </a:rPr>
              <a:t>Standard/Non-Standard Terms</a:t>
            </a:r>
          </a:p>
          <a:p>
            <a:pPr marL="458788">
              <a:spcBef>
                <a:spcPts val="0"/>
              </a:spcBef>
              <a:defRPr/>
            </a:pPr>
            <a:r>
              <a:rPr lang="en-US" altLang="en-US" sz="2400" dirty="0" smtClean="0"/>
              <a:t>Calculating </a:t>
            </a:r>
            <a:r>
              <a:rPr lang="en-US" altLang="en-US" sz="2400" dirty="0"/>
              <a:t>Equivalency </a:t>
            </a:r>
            <a:r>
              <a:rPr lang="en-US" altLang="en-US" sz="2400" dirty="0" smtClean="0"/>
              <a:t>Rate</a:t>
            </a:r>
            <a:endParaRPr lang="en-US" altLang="en-US" dirty="0">
              <a:cs typeface="Arial" panose="020B0604020202020204" pitchFamily="34" charset="0"/>
            </a:endParaRPr>
          </a:p>
          <a:p>
            <a:pPr marL="458788">
              <a:spcBef>
                <a:spcPts val="0"/>
              </a:spcBef>
              <a:defRPr/>
            </a:pPr>
            <a:r>
              <a:rPr lang="en-US" altLang="en-US" sz="2400" dirty="0" smtClean="0">
                <a:cs typeface="Arial" panose="020B0604020202020204" pitchFamily="34" charset="0"/>
              </a:rPr>
              <a:t>Overlapping Terms</a:t>
            </a:r>
          </a:p>
          <a:p>
            <a:pPr marL="458788">
              <a:spcBef>
                <a:spcPts val="0"/>
              </a:spcBef>
              <a:defRPr/>
            </a:pPr>
            <a:r>
              <a:rPr lang="en-US" altLang="en-US" sz="2400" dirty="0" smtClean="0">
                <a:cs typeface="Arial" panose="020B0604020202020204" pitchFamily="34" charset="0"/>
              </a:rPr>
              <a:t>Dependent </a:t>
            </a:r>
            <a:r>
              <a:rPr lang="en-US" altLang="en-US" sz="2400" dirty="0">
                <a:cs typeface="Arial" panose="020B0604020202020204" pitchFamily="34" charset="0"/>
              </a:rPr>
              <a:t>Payment Rate </a:t>
            </a:r>
            <a:endParaRPr lang="en-US" altLang="en-US" sz="2400" dirty="0" smtClean="0">
              <a:cs typeface="Arial" panose="020B0604020202020204" pitchFamily="34" charset="0"/>
            </a:endParaRPr>
          </a:p>
          <a:p>
            <a:pPr marL="458788">
              <a:spcBef>
                <a:spcPts val="0"/>
              </a:spcBef>
              <a:defRPr/>
            </a:pPr>
            <a:r>
              <a:rPr lang="en-US" altLang="en-US" sz="2400" dirty="0" smtClean="0">
                <a:cs typeface="Arial" panose="020B0604020202020204" pitchFamily="34" charset="0"/>
              </a:rPr>
              <a:t>Post-9/11 </a:t>
            </a:r>
            <a:r>
              <a:rPr lang="en-US" altLang="en-US" sz="2400" dirty="0">
                <a:cs typeface="Arial" panose="020B0604020202020204" pitchFamily="34" charset="0"/>
              </a:rPr>
              <a:t>(</a:t>
            </a:r>
            <a:r>
              <a:rPr lang="en-US" altLang="en-US" sz="2400" dirty="0" smtClean="0">
                <a:cs typeface="Arial" panose="020B0604020202020204" pitchFamily="34" charset="0"/>
              </a:rPr>
              <a:t>P911SA)</a:t>
            </a:r>
          </a:p>
          <a:p>
            <a:pPr marL="458788">
              <a:spcBef>
                <a:spcPts val="0"/>
              </a:spcBef>
              <a:defRPr/>
            </a:pPr>
            <a:r>
              <a:rPr lang="en-US" altLang="en-US" sz="2400" dirty="0" smtClean="0">
                <a:cs typeface="Arial" panose="020B0604020202020204" pitchFamily="34" charset="0"/>
              </a:rPr>
              <a:t>Withdrawals/Reductions</a:t>
            </a:r>
            <a:endParaRPr lang="en-US" altLang="en-US" dirty="0">
              <a:cs typeface="Arial" panose="020B0604020202020204" pitchFamily="34" charset="0"/>
            </a:endParaRPr>
          </a:p>
          <a:p>
            <a:pPr marL="458788">
              <a:spcBef>
                <a:spcPts val="0"/>
              </a:spcBef>
              <a:defRPr/>
            </a:pPr>
            <a:r>
              <a:rPr lang="en-US" altLang="en-US" sz="2400" dirty="0" smtClean="0">
                <a:cs typeface="Arial" panose="020B0604020202020204" pitchFamily="34" charset="0"/>
              </a:rPr>
              <a:t>Mitigating Circumstances</a:t>
            </a:r>
          </a:p>
          <a:p>
            <a:pPr marL="458788">
              <a:spcBef>
                <a:spcPts val="0"/>
              </a:spcBef>
              <a:defRPr/>
            </a:pPr>
            <a:r>
              <a:rPr lang="en-US" altLang="en-US" sz="2400" dirty="0" smtClean="0">
                <a:cs typeface="Arial" panose="020B0604020202020204" pitchFamily="34" charset="0"/>
              </a:rPr>
              <a:t>Six-Credit </a:t>
            </a:r>
            <a:r>
              <a:rPr lang="en-US" altLang="en-US" sz="2400" dirty="0">
                <a:cs typeface="Arial" panose="020B0604020202020204" pitchFamily="34" charset="0"/>
              </a:rPr>
              <a:t>Hour </a:t>
            </a:r>
            <a:r>
              <a:rPr lang="en-US" altLang="en-US" sz="2400" dirty="0" smtClean="0">
                <a:cs typeface="Arial" panose="020B0604020202020204" pitchFamily="34" charset="0"/>
              </a:rPr>
              <a:t>Exclusion</a:t>
            </a:r>
          </a:p>
          <a:p>
            <a:pPr marL="458788">
              <a:spcBef>
                <a:spcPts val="0"/>
              </a:spcBef>
              <a:defRPr/>
            </a:pPr>
            <a:r>
              <a:rPr lang="en-US" altLang="en-US" sz="2400" dirty="0" smtClean="0">
                <a:cs typeface="Arial" panose="020B0604020202020204" pitchFamily="34" charset="0"/>
              </a:rPr>
              <a:t>Employment Adjustment Allowance</a:t>
            </a:r>
            <a:endParaRPr lang="en-US" altLang="en-US" sz="2400" dirty="0">
              <a:cs typeface="Arial" panose="020B0604020202020204" pitchFamily="34" charset="0"/>
            </a:endParaRPr>
          </a:p>
          <a:p>
            <a:pPr marL="1609725" lvl="2" indent="-342900" eaLnBrk="1" hangingPunct="1">
              <a:spcBef>
                <a:spcPts val="0"/>
              </a:spcBef>
              <a:defRPr/>
            </a:pPr>
            <a:endParaRPr lang="en-US" altLang="en-US" sz="2400" dirty="0" smtClean="0">
              <a:cs typeface="Arial" panose="020B0604020202020204" pitchFamily="34" charset="0"/>
            </a:endParaRPr>
          </a:p>
          <a:p>
            <a:pPr marL="1609725" lvl="2" indent="-342900" eaLnBrk="1" hangingPunct="1">
              <a:spcBef>
                <a:spcPts val="0"/>
              </a:spcBef>
              <a:defRPr/>
            </a:pPr>
            <a:endParaRPr lang="en-US" altLang="en-US" sz="2400" dirty="0" smtClean="0">
              <a:cs typeface="Arial" panose="020B0604020202020204" pitchFamily="34" charset="0"/>
            </a:endParaRPr>
          </a:p>
          <a:p>
            <a:pPr marL="1266825" lvl="2" indent="0" eaLnBrk="1" hangingPunct="1">
              <a:spcBef>
                <a:spcPts val="0"/>
              </a:spcBef>
              <a:buNone/>
              <a:defRPr/>
            </a:pPr>
            <a:endParaRPr lang="en-US" altLang="en-US" sz="2400" dirty="0" smtClean="0">
              <a:cs typeface="Arial" panose="020B0604020202020204" pitchFamily="34" charset="0"/>
            </a:endParaRPr>
          </a:p>
          <a:p>
            <a:pPr marL="1266825" lvl="2" indent="0" eaLnBrk="1" hangingPunct="1">
              <a:spcBef>
                <a:spcPts val="0"/>
              </a:spcBef>
              <a:buNone/>
              <a:defRPr/>
            </a:pPr>
            <a:endParaRPr lang="en-US" altLang="en-US" sz="2400" dirty="0" smtClean="0">
              <a:cs typeface="Arial" panose="020B0604020202020204" pitchFamily="34" charset="0"/>
            </a:endParaRPr>
          </a:p>
          <a:p>
            <a:pPr marL="1266825" lvl="2" indent="0" eaLnBrk="1" hangingPunct="1">
              <a:buNone/>
              <a:defRPr/>
            </a:pPr>
            <a:endParaRPr lang="en-US" altLang="en-US" sz="2400" dirty="0" smtClean="0">
              <a:cs typeface="Arial" panose="020B0604020202020204" pitchFamily="34" charset="0"/>
            </a:endParaRPr>
          </a:p>
        </p:txBody>
      </p:sp>
      <p:sp>
        <p:nvSpPr>
          <p:cNvPr id="2" name="Title 1"/>
          <p:cNvSpPr>
            <a:spLocks noGrp="1"/>
          </p:cNvSpPr>
          <p:nvPr>
            <p:ph type="title"/>
          </p:nvPr>
        </p:nvSpPr>
        <p:spPr>
          <a:xfrm>
            <a:off x="533400" y="155322"/>
            <a:ext cx="8382000" cy="762000"/>
          </a:xfrm>
        </p:spPr>
        <p:txBody>
          <a:bodyPr>
            <a:normAutofit/>
          </a:bodyPr>
          <a:lstStyle/>
          <a:p>
            <a:r>
              <a:rPr lang="en-US" sz="3600" dirty="0" smtClean="0">
                <a:latin typeface="+mj-lt"/>
                <a:cs typeface="Arial" panose="020B0604020202020204" pitchFamily="34" charset="0"/>
              </a:rPr>
              <a:t>Training Objectives</a:t>
            </a:r>
            <a:endParaRPr lang="en-US" sz="3600" dirty="0">
              <a:latin typeface="+mj-lt"/>
              <a:cs typeface="Arial" panose="020B0604020202020204" pitchFamily="34" charset="0"/>
            </a:endParaRPr>
          </a:p>
        </p:txBody>
      </p:sp>
      <p:sp>
        <p:nvSpPr>
          <p:cNvPr id="5" name="Slide Number Placeholder 5"/>
          <p:cNvSpPr>
            <a:spLocks noGrp="1"/>
          </p:cNvSpPr>
          <p:nvPr>
            <p:ph type="sldNum" sz="quarter" idx="4"/>
          </p:nvPr>
        </p:nvSpPr>
        <p:spPr>
          <a:xfrm>
            <a:off x="7010400" y="6477000"/>
            <a:ext cx="2133600" cy="365125"/>
          </a:xfrm>
          <a:prstGeom prst="rect">
            <a:avLst/>
          </a:prstGeom>
        </p:spPr>
        <p:txBody>
          <a:bodyPr vert="horz" lIns="91440" tIns="45720" rIns="91440" bIns="45720" rtlCol="0" anchor="ctr"/>
          <a:lstStyle>
            <a:lvl1pPr algn="ctr">
              <a:defRPr sz="1200">
                <a:solidFill>
                  <a:schemeClr val="bg1">
                    <a:lumMod val="50000"/>
                  </a:schemeClr>
                </a:solidFill>
              </a:defRPr>
            </a:lvl1pPr>
          </a:lstStyle>
          <a:p>
            <a:fld id="{869623FA-E6B2-421D-AA57-15128630E9FB}" type="slidenum">
              <a:rPr lang="en-US" smtClean="0"/>
              <a:pPr/>
              <a:t>2</a:t>
            </a:fld>
            <a:endParaRPr lang="en-US" dirty="0"/>
          </a:p>
        </p:txBody>
      </p:sp>
    </p:spTree>
    <p:extLst>
      <p:ext uri="{BB962C8B-B14F-4D97-AF65-F5344CB8AC3E}">
        <p14:creationId xmlns:p14="http://schemas.microsoft.com/office/powerpoint/2010/main" val="3779272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143000"/>
            <a:ext cx="8229600" cy="5334000"/>
          </a:xfrm>
        </p:spPr>
        <p:txBody>
          <a:bodyPr>
            <a:noAutofit/>
          </a:bodyPr>
          <a:lstStyle/>
          <a:p>
            <a:pPr marL="0" indent="0">
              <a:buNone/>
            </a:pPr>
            <a:r>
              <a:rPr lang="en-US" u="sng" dirty="0" smtClean="0"/>
              <a:t>Answer</a:t>
            </a:r>
            <a:r>
              <a:rPr lang="en-US" dirty="0" smtClean="0"/>
              <a:t>:</a:t>
            </a:r>
          </a:p>
          <a:p>
            <a:pPr marL="0" indent="0">
              <a:buNone/>
            </a:pPr>
            <a:r>
              <a:rPr lang="en-US" dirty="0" smtClean="0"/>
              <a:t> </a:t>
            </a:r>
          </a:p>
          <a:p>
            <a:pPr marL="0" indent="0">
              <a:buNone/>
            </a:pPr>
            <a:r>
              <a:rPr lang="en-US" dirty="0" smtClean="0"/>
              <a:t>As entered in the award transaction:</a:t>
            </a:r>
          </a:p>
          <a:p>
            <a:pPr>
              <a:buFont typeface="Wingdings" panose="05000000000000000000" pitchFamily="2" charset="2"/>
              <a:buChar char="Ø"/>
            </a:pPr>
            <a:r>
              <a:rPr lang="en-US" dirty="0" smtClean="0"/>
              <a:t>06/06/16 - 06/30/16	(11/11)</a:t>
            </a:r>
          </a:p>
          <a:p>
            <a:pPr>
              <a:buFont typeface="Wingdings" panose="05000000000000000000" pitchFamily="2" charset="2"/>
              <a:buChar char="Ø"/>
            </a:pPr>
            <a:r>
              <a:rPr lang="en-US" dirty="0" smtClean="0"/>
              <a:t>07/01/16 - 07/03/16 	(81/81)</a:t>
            </a:r>
          </a:p>
          <a:p>
            <a:pPr>
              <a:buFont typeface="Wingdings" panose="05000000000000000000" pitchFamily="2" charset="2"/>
              <a:buChar char="Ø"/>
            </a:pPr>
            <a:r>
              <a:rPr lang="en-US" dirty="0" smtClean="0"/>
              <a:t>07/04/16 - 08/02/16 	(13/13)</a:t>
            </a:r>
          </a:p>
          <a:p>
            <a:pPr marL="0" indent="0">
              <a:buNone/>
            </a:pPr>
            <a:r>
              <a:rPr lang="en-US" dirty="0" smtClean="0"/>
              <a:t>The Veteran begins his enrollment period on 06/06/16 with a spouse and one dependent child (11/11), until the end of the month or 06/30/16. He maintained a child dependent until he remarried on 07/04/16. From 07/04/16 until the end of the term on 08/02/16, the Veteran should be paid at the dependent rate of a spouse and three children including one biological child and two step children (13/13).</a:t>
            </a:r>
            <a:endParaRPr lang="en-US" dirty="0"/>
          </a:p>
        </p:txBody>
      </p:sp>
      <p:sp>
        <p:nvSpPr>
          <p:cNvPr id="2" name="Title 1"/>
          <p:cNvSpPr>
            <a:spLocks noGrp="1"/>
          </p:cNvSpPr>
          <p:nvPr>
            <p:ph type="title"/>
          </p:nvPr>
        </p:nvSpPr>
        <p:spPr>
          <a:xfrm>
            <a:off x="517634" y="155322"/>
            <a:ext cx="8413532" cy="759078"/>
          </a:xfrm>
        </p:spPr>
        <p:txBody>
          <a:bodyPr>
            <a:noAutofit/>
          </a:bodyPr>
          <a:lstStyle/>
          <a:p>
            <a:r>
              <a:rPr lang="en-US" sz="3300" dirty="0"/>
              <a:t> </a:t>
            </a:r>
            <a:r>
              <a:rPr lang="en-US" sz="3300" dirty="0" smtClean="0"/>
              <a:t>   Dependent </a:t>
            </a:r>
            <a:r>
              <a:rPr lang="en-US" sz="3300" dirty="0"/>
              <a:t>Payment Rate – Example </a:t>
            </a:r>
            <a:r>
              <a:rPr lang="en-US" sz="3300" dirty="0" smtClean="0"/>
              <a:t>3</a:t>
            </a:r>
            <a:endParaRPr lang="en-US" sz="3300" dirty="0"/>
          </a:p>
        </p:txBody>
      </p:sp>
      <p:sp>
        <p:nvSpPr>
          <p:cNvPr id="3" name="Slide Number Placeholder 2"/>
          <p:cNvSpPr>
            <a:spLocks noGrp="1"/>
          </p:cNvSpPr>
          <p:nvPr>
            <p:ph type="sldNum" sz="quarter" idx="4"/>
          </p:nvPr>
        </p:nvSpPr>
        <p:spPr>
          <a:xfrm>
            <a:off x="7010400" y="6477000"/>
            <a:ext cx="2133600" cy="365125"/>
          </a:xfrm>
        </p:spPr>
        <p:txBody>
          <a:bodyPr/>
          <a:lstStyle/>
          <a:p>
            <a:fld id="{3FE40F6C-36E6-4965-9D21-698197C3108F}" type="slidenum">
              <a:rPr lang="en-US" smtClean="0"/>
              <a:pPr/>
              <a:t>20</a:t>
            </a:fld>
            <a:endParaRPr lang="en-US" dirty="0"/>
          </a:p>
        </p:txBody>
      </p:sp>
    </p:spTree>
    <p:extLst>
      <p:ext uri="{BB962C8B-B14F-4D97-AF65-F5344CB8AC3E}">
        <p14:creationId xmlns:p14="http://schemas.microsoft.com/office/powerpoint/2010/main" val="1753082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3"/>
          <p:cNvSpPr>
            <a:spLocks noGrp="1" noChangeArrowheads="1"/>
          </p:cNvSpPr>
          <p:nvPr>
            <p:ph idx="1"/>
          </p:nvPr>
        </p:nvSpPr>
        <p:spPr/>
        <p:txBody>
          <a:bodyPr/>
          <a:lstStyle/>
          <a:p>
            <a:endParaRPr lang="en-US" sz="2000" b="1" dirty="0" smtClean="0">
              <a:solidFill>
                <a:srgbClr val="0070C0"/>
              </a:solidFill>
              <a:latin typeface="Arial" pitchFamily="34" charset="0"/>
              <a:cs typeface="Arial" pitchFamily="34" charset="0"/>
            </a:endParaRPr>
          </a:p>
          <a:p>
            <a:endParaRPr lang="en-US" sz="2000" b="1" dirty="0" smtClean="0">
              <a:solidFill>
                <a:srgbClr val="0070C0"/>
              </a:solidFill>
              <a:latin typeface="Arial" pitchFamily="34" charset="0"/>
              <a:cs typeface="Arial" pitchFamily="34" charset="0"/>
            </a:endParaRPr>
          </a:p>
          <a:p>
            <a:endParaRPr lang="en-US" sz="2000" b="1" dirty="0" smtClean="0">
              <a:solidFill>
                <a:srgbClr val="0070C0"/>
              </a:solidFill>
              <a:latin typeface="Arial" pitchFamily="34" charset="0"/>
              <a:cs typeface="Arial" pitchFamily="34" charset="0"/>
            </a:endParaRPr>
          </a:p>
          <a:p>
            <a:endParaRPr lang="en-US" sz="1800" b="1" dirty="0" smtClean="0"/>
          </a:p>
          <a:p>
            <a:pPr>
              <a:buFontTx/>
              <a:buNone/>
            </a:pPr>
            <a:endParaRPr lang="en-US" sz="1800" dirty="0" smtClean="0"/>
          </a:p>
          <a:p>
            <a:endParaRPr lang="en-US" sz="1800" dirty="0" smtClean="0"/>
          </a:p>
          <a:p>
            <a:endParaRPr lang="en-US" sz="1800" dirty="0" smtClean="0"/>
          </a:p>
          <a:p>
            <a:endParaRPr lang="en-US" sz="1800" dirty="0" smtClean="0"/>
          </a:p>
        </p:txBody>
      </p:sp>
      <p:sp>
        <p:nvSpPr>
          <p:cNvPr id="25604" name="Rectangle 2"/>
          <p:cNvSpPr>
            <a:spLocks noGrp="1" noChangeArrowheads="1"/>
          </p:cNvSpPr>
          <p:nvPr>
            <p:ph type="title"/>
          </p:nvPr>
        </p:nvSpPr>
        <p:spPr>
          <a:xfrm>
            <a:off x="457200" y="155322"/>
            <a:ext cx="8458200" cy="762000"/>
          </a:xfrm>
        </p:spPr>
        <p:txBody>
          <a:bodyPr>
            <a:noAutofit/>
          </a:bodyPr>
          <a:lstStyle/>
          <a:p>
            <a:r>
              <a:rPr lang="en-US" sz="3600" dirty="0" smtClean="0"/>
              <a:t>   Dependent Payment Rate</a:t>
            </a:r>
          </a:p>
        </p:txBody>
      </p:sp>
      <p:sp>
        <p:nvSpPr>
          <p:cNvPr id="7" name="Slide Number Placeholder 2"/>
          <p:cNvSpPr>
            <a:spLocks noGrp="1"/>
          </p:cNvSpPr>
          <p:nvPr>
            <p:ph type="sldNum" sz="quarter" idx="4"/>
          </p:nvPr>
        </p:nvSpPr>
        <p:spPr>
          <a:xfrm>
            <a:off x="7010400" y="6477000"/>
            <a:ext cx="2133600" cy="365125"/>
          </a:xfrm>
        </p:spPr>
        <p:txBody>
          <a:bodyPr/>
          <a:lstStyle/>
          <a:p>
            <a:pPr defTabSz="457200" fontAlgn="base">
              <a:spcBef>
                <a:spcPct val="0"/>
              </a:spcBef>
              <a:spcAft>
                <a:spcPct val="0"/>
              </a:spcAft>
              <a:defRPr/>
            </a:pPr>
            <a:fld id="{5F77CC25-3932-4E13-90A0-76F050AD34B7}" type="slidenum">
              <a:rPr lang="en-US" smtClean="0">
                <a:ea typeface="ＭＳ Ｐゴシック" pitchFamily="34" charset="-128"/>
              </a:rPr>
              <a:pPr defTabSz="457200" fontAlgn="base">
                <a:spcBef>
                  <a:spcPct val="0"/>
                </a:spcBef>
                <a:spcAft>
                  <a:spcPct val="0"/>
                </a:spcAft>
                <a:defRPr/>
              </a:pPr>
              <a:t>21</a:t>
            </a:fld>
            <a:endParaRPr lang="en-US" dirty="0">
              <a:ea typeface="ＭＳ Ｐゴシック" pitchFamily="34" charset="-128"/>
            </a:endParaRPr>
          </a:p>
        </p:txBody>
      </p:sp>
      <p:pic>
        <p:nvPicPr>
          <p:cNvPr id="5" name="Picture 4" descr="C:\Users\vrelfigur\AppData\Local\Microsoft\Windows\Temporary Internet Files\Content.IE5\GYH2IQRK\MC900434859[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0750" y="2317750"/>
            <a:ext cx="2222500"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286000" y="4648200"/>
            <a:ext cx="4572000" cy="646331"/>
          </a:xfrm>
          <a:prstGeom prst="rect">
            <a:avLst/>
          </a:prstGeom>
          <a:noFill/>
        </p:spPr>
        <p:txBody>
          <a:bodyPr wrap="square" rtlCol="0">
            <a:spAutoFit/>
          </a:bodyPr>
          <a:lstStyle/>
          <a:p>
            <a:r>
              <a:rPr lang="en-US" sz="3200" b="1" dirty="0" smtClean="0">
                <a:solidFill>
                  <a:schemeClr val="tx2"/>
                </a:solidFill>
                <a:latin typeface="Arial" panose="020B0604020202020204" pitchFamily="34" charset="0"/>
                <a:cs typeface="Arial" panose="020B0604020202020204" pitchFamily="34" charset="0"/>
              </a:rPr>
              <a:t>       </a:t>
            </a:r>
            <a:r>
              <a:rPr lang="en-US" sz="3600" b="1" dirty="0" smtClean="0">
                <a:solidFill>
                  <a:schemeClr val="tx2"/>
                </a:solidFill>
                <a:latin typeface="Arial" panose="020B0604020202020204" pitchFamily="34" charset="0"/>
                <a:cs typeface="Arial" panose="020B0604020202020204" pitchFamily="34" charset="0"/>
              </a:rPr>
              <a:t>QUESTIONS</a:t>
            </a:r>
            <a:endParaRPr lang="en-US" sz="3600" b="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1720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382000" cy="5486400"/>
          </a:xfrm>
        </p:spPr>
        <p:txBody>
          <a:bodyPr>
            <a:normAutofit/>
          </a:bodyPr>
          <a:lstStyle/>
          <a:p>
            <a:pPr>
              <a:spcBef>
                <a:spcPts val="0"/>
              </a:spcBef>
            </a:pPr>
            <a:r>
              <a:rPr lang="en-US" sz="2200" dirty="0" smtClean="0">
                <a:cs typeface="Arial" panose="020B0604020202020204" pitchFamily="34" charset="0"/>
              </a:rPr>
              <a:t>Log on to Share</a:t>
            </a:r>
          </a:p>
          <a:p>
            <a:pPr>
              <a:spcBef>
                <a:spcPts val="0"/>
              </a:spcBef>
            </a:pPr>
            <a:r>
              <a:rPr lang="en-US" sz="2200" dirty="0" smtClean="0">
                <a:cs typeface="Arial" panose="020B0604020202020204" pitchFamily="34" charset="0"/>
              </a:rPr>
              <a:t>Select</a:t>
            </a:r>
            <a:r>
              <a:rPr lang="en-US" sz="2200" dirty="0">
                <a:cs typeface="Arial" panose="020B0604020202020204" pitchFamily="34" charset="0"/>
              </a:rPr>
              <a:t> </a:t>
            </a:r>
            <a:r>
              <a:rPr lang="en-US" sz="2200" dirty="0" smtClean="0">
                <a:cs typeface="Arial" panose="020B0604020202020204" pitchFamily="34" charset="0"/>
              </a:rPr>
              <a:t>Dependents</a:t>
            </a:r>
          </a:p>
          <a:p>
            <a:pPr>
              <a:spcBef>
                <a:spcPts val="0"/>
              </a:spcBef>
            </a:pPr>
            <a:r>
              <a:rPr lang="en-US" sz="2200" dirty="0" smtClean="0">
                <a:cs typeface="Arial" panose="020B0604020202020204" pitchFamily="34" charset="0"/>
              </a:rPr>
              <a:t>Enter File Number</a:t>
            </a:r>
          </a:p>
          <a:p>
            <a:pPr>
              <a:spcBef>
                <a:spcPts val="0"/>
              </a:spcBef>
            </a:pPr>
            <a:r>
              <a:rPr lang="en-US" sz="2200" dirty="0" smtClean="0">
                <a:cs typeface="Arial" panose="020B0604020202020204" pitchFamily="34" charset="0"/>
              </a:rPr>
              <a:t>Click the Submit button</a:t>
            </a:r>
            <a:endParaRPr lang="en-US" sz="2200" dirty="0">
              <a:cs typeface="Arial" panose="020B0604020202020204" pitchFamily="34" charset="0"/>
            </a:endParaRPr>
          </a:p>
        </p:txBody>
      </p:sp>
      <p:sp>
        <p:nvSpPr>
          <p:cNvPr id="2" name="Title 1"/>
          <p:cNvSpPr>
            <a:spLocks noGrp="1"/>
          </p:cNvSpPr>
          <p:nvPr>
            <p:ph type="title"/>
          </p:nvPr>
        </p:nvSpPr>
        <p:spPr/>
        <p:txBody>
          <a:bodyPr>
            <a:normAutofit/>
          </a:bodyPr>
          <a:lstStyle/>
          <a:p>
            <a:r>
              <a:rPr lang="en-US" sz="3600" dirty="0"/>
              <a:t>Adding Dependents in Share </a:t>
            </a:r>
          </a:p>
        </p:txBody>
      </p:sp>
      <p:sp>
        <p:nvSpPr>
          <p:cNvPr id="6" name="Slide Number Placeholder 5"/>
          <p:cNvSpPr>
            <a:spLocks noGrp="1"/>
          </p:cNvSpPr>
          <p:nvPr>
            <p:ph type="sldNum" sz="quarter" idx="4"/>
          </p:nvPr>
        </p:nvSpPr>
        <p:spPr>
          <a:xfrm>
            <a:off x="7010400" y="6477000"/>
            <a:ext cx="2133600" cy="365125"/>
          </a:xfrm>
          <a:prstGeom prst="rect">
            <a:avLst/>
          </a:prstGeom>
        </p:spPr>
        <p:txBody>
          <a:bodyPr/>
          <a:lstStyle/>
          <a:p>
            <a:fld id="{59FD47C5-4441-4A1E-84CF-E007B31F4BC2}" type="slidenum">
              <a:rPr lang="en-US" smtClean="0"/>
              <a:t>22</a:t>
            </a:fld>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590799"/>
            <a:ext cx="6324600" cy="3701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647736" y="3251860"/>
            <a:ext cx="1295400" cy="152400"/>
          </a:xfrm>
          <a:prstGeom prst="rect">
            <a:avLst/>
          </a:prstGeom>
          <a:noFill/>
          <a:ln w="3810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Rectangle 7"/>
          <p:cNvSpPr/>
          <p:nvPr/>
        </p:nvSpPr>
        <p:spPr>
          <a:xfrm>
            <a:off x="4419600" y="5867400"/>
            <a:ext cx="533400" cy="228600"/>
          </a:xfrm>
          <a:prstGeom prst="rect">
            <a:avLst/>
          </a:prstGeom>
          <a:noFill/>
          <a:ln w="3810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967702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spcBef>
                <a:spcPts val="0"/>
              </a:spcBef>
              <a:buNone/>
            </a:pPr>
            <a:r>
              <a:rPr lang="en-US" sz="2200" dirty="0" smtClean="0">
                <a:cs typeface="Arial" panose="020B0604020202020204" pitchFamily="34" charset="0"/>
              </a:rPr>
              <a:t>To Add a Dependent, select the Add button</a:t>
            </a:r>
          </a:p>
        </p:txBody>
      </p:sp>
      <p:sp>
        <p:nvSpPr>
          <p:cNvPr id="2" name="Title 1"/>
          <p:cNvSpPr>
            <a:spLocks noGrp="1"/>
          </p:cNvSpPr>
          <p:nvPr>
            <p:ph type="title"/>
          </p:nvPr>
        </p:nvSpPr>
        <p:spPr/>
        <p:txBody>
          <a:bodyPr>
            <a:normAutofit/>
          </a:bodyPr>
          <a:lstStyle/>
          <a:p>
            <a:r>
              <a:rPr lang="en-US" sz="3600" dirty="0"/>
              <a:t>Adding Dependents in Share </a:t>
            </a:r>
            <a:r>
              <a:rPr lang="en-US" sz="3600" dirty="0" smtClean="0"/>
              <a:t> </a:t>
            </a:r>
            <a:endParaRPr lang="en-US" sz="3600" dirty="0"/>
          </a:p>
        </p:txBody>
      </p:sp>
      <p:sp>
        <p:nvSpPr>
          <p:cNvPr id="4" name="Slide Number Placeholder 3"/>
          <p:cNvSpPr>
            <a:spLocks noGrp="1"/>
          </p:cNvSpPr>
          <p:nvPr>
            <p:ph type="sldNum" sz="quarter" idx="4"/>
          </p:nvPr>
        </p:nvSpPr>
        <p:spPr>
          <a:xfrm>
            <a:off x="7010400" y="6477000"/>
            <a:ext cx="2133600" cy="365125"/>
          </a:xfrm>
        </p:spPr>
        <p:txBody>
          <a:bodyPr/>
          <a:lstStyle/>
          <a:p>
            <a:fld id="{3FE40F6C-36E6-4965-9D21-698197C3108F}" type="slidenum">
              <a:rPr lang="en-US" smtClean="0"/>
              <a:pPr/>
              <a:t>23</a:t>
            </a:fld>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981201"/>
            <a:ext cx="7898884" cy="3886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066800" y="3329135"/>
            <a:ext cx="513907" cy="186068"/>
          </a:xfrm>
          <a:prstGeom prst="rect">
            <a:avLst/>
          </a:prstGeom>
          <a:noFill/>
          <a:ln w="3810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20561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cs typeface="Arial" panose="020B0604020202020204" pitchFamily="34" charset="0"/>
              </a:rPr>
              <a:t>Adding Dependents in Share </a:t>
            </a:r>
          </a:p>
        </p:txBody>
      </p:sp>
      <p:sp>
        <p:nvSpPr>
          <p:cNvPr id="3" name="Content Placeholder 2"/>
          <p:cNvSpPr>
            <a:spLocks noGrp="1"/>
          </p:cNvSpPr>
          <p:nvPr>
            <p:ph sz="half" idx="1"/>
          </p:nvPr>
        </p:nvSpPr>
        <p:spPr>
          <a:xfrm>
            <a:off x="304800" y="1219200"/>
            <a:ext cx="4038600" cy="5257800"/>
          </a:xfrm>
        </p:spPr>
        <p:txBody>
          <a:bodyPr>
            <a:noAutofit/>
          </a:bodyPr>
          <a:lstStyle/>
          <a:p>
            <a:pPr marL="0" indent="0">
              <a:buNone/>
            </a:pPr>
            <a:r>
              <a:rPr lang="en-US" sz="2200" dirty="0">
                <a:cs typeface="Arial" panose="020B0604020202020204" pitchFamily="34" charset="0"/>
              </a:rPr>
              <a:t>At the bottom section of the </a:t>
            </a:r>
            <a:r>
              <a:rPr lang="en-US" sz="2200" dirty="0" smtClean="0">
                <a:cs typeface="Arial" panose="020B0604020202020204" pitchFamily="34" charset="0"/>
              </a:rPr>
              <a:t>screen:</a:t>
            </a:r>
          </a:p>
          <a:p>
            <a:pPr>
              <a:buAutoNum type="arabicParenR"/>
            </a:pPr>
            <a:r>
              <a:rPr lang="en-US" sz="2200" dirty="0" smtClean="0">
                <a:cs typeface="Arial" panose="020B0604020202020204" pitchFamily="34" charset="0"/>
              </a:rPr>
              <a:t>Enter First Name, MI, and Last Name of the dependent</a:t>
            </a:r>
          </a:p>
          <a:p>
            <a:pPr>
              <a:buAutoNum type="arabicParenR"/>
            </a:pPr>
            <a:r>
              <a:rPr lang="en-US" sz="2200" dirty="0" smtClean="0">
                <a:cs typeface="Arial" panose="020B0604020202020204" pitchFamily="34" charset="0"/>
              </a:rPr>
              <a:t>Select relationship from the list using drop-down arrow</a:t>
            </a:r>
          </a:p>
          <a:p>
            <a:pPr>
              <a:buAutoNum type="arabicParenR"/>
            </a:pPr>
            <a:r>
              <a:rPr lang="en-US" sz="2200" dirty="0" smtClean="0">
                <a:cs typeface="Arial" panose="020B0604020202020204" pitchFamily="34" charset="0"/>
              </a:rPr>
              <a:t>Enter date of birth</a:t>
            </a:r>
          </a:p>
          <a:p>
            <a:pPr>
              <a:buAutoNum type="arabicParenR"/>
            </a:pPr>
            <a:r>
              <a:rPr lang="en-US" sz="2200" dirty="0" smtClean="0">
                <a:cs typeface="Arial" panose="020B0604020202020204" pitchFamily="34" charset="0"/>
              </a:rPr>
              <a:t>Enter state of birth</a:t>
            </a:r>
          </a:p>
          <a:p>
            <a:pPr>
              <a:buAutoNum type="arabicParenR"/>
            </a:pPr>
            <a:r>
              <a:rPr lang="en-US" sz="2200" dirty="0" smtClean="0">
                <a:cs typeface="Arial" panose="020B0604020202020204" pitchFamily="34" charset="0"/>
              </a:rPr>
              <a:t>Enter SSN</a:t>
            </a:r>
          </a:p>
          <a:p>
            <a:pPr>
              <a:buAutoNum type="arabicParenR"/>
            </a:pPr>
            <a:r>
              <a:rPr lang="en-US" sz="2200" dirty="0" smtClean="0">
                <a:cs typeface="Arial" panose="020B0604020202020204" pitchFamily="34" charset="0"/>
              </a:rPr>
              <a:t>If you have acceptable proof of dependency, select Y from the list using drop-down arrow</a:t>
            </a:r>
          </a:p>
          <a:p>
            <a:pPr>
              <a:buAutoNum type="arabicParenR"/>
            </a:pPr>
            <a:r>
              <a:rPr lang="en-US" sz="2200" dirty="0" smtClean="0">
                <a:cs typeface="Arial" panose="020B0604020202020204" pitchFamily="34" charset="0"/>
              </a:rPr>
              <a:t>Click Update</a:t>
            </a:r>
          </a:p>
          <a:p>
            <a:pPr>
              <a:buAutoNum type="arabicParenR"/>
            </a:pPr>
            <a:endParaRPr lang="en-US" sz="2200" dirty="0" smtClean="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524000"/>
            <a:ext cx="4583535" cy="407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437770" y="4022651"/>
            <a:ext cx="4576447" cy="1562100"/>
          </a:xfrm>
          <a:prstGeom prst="rect">
            <a:avLst/>
          </a:prstGeom>
          <a:noFill/>
          <a:ln w="3810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Rectangle 5"/>
          <p:cNvSpPr/>
          <p:nvPr/>
        </p:nvSpPr>
        <p:spPr>
          <a:xfrm>
            <a:off x="7716982" y="4953000"/>
            <a:ext cx="588818" cy="152400"/>
          </a:xfrm>
          <a:prstGeom prst="rect">
            <a:avLst/>
          </a:prstGeom>
          <a:noFill/>
          <a:ln w="3810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 name="Slide Number Placeholder 3"/>
          <p:cNvSpPr>
            <a:spLocks noGrp="1"/>
          </p:cNvSpPr>
          <p:nvPr>
            <p:ph type="sldNum" sz="quarter" idx="12"/>
          </p:nvPr>
        </p:nvSpPr>
        <p:spPr/>
        <p:txBody>
          <a:bodyPr/>
          <a:lstStyle/>
          <a:p>
            <a:fld id="{869623FA-E6B2-421D-AA57-15128630E9FB}" type="slidenum">
              <a:rPr lang="en-US" smtClean="0">
                <a:solidFill>
                  <a:prstClr val="black">
                    <a:tint val="75000"/>
                  </a:prstClr>
                </a:solidFill>
              </a:rPr>
              <a:pPr/>
              <a:t>24</a:t>
            </a:fld>
            <a:endParaRPr lang="en-US" dirty="0">
              <a:solidFill>
                <a:prstClr val="black">
                  <a:tint val="75000"/>
                </a:prstClr>
              </a:solidFill>
            </a:endParaRPr>
          </a:p>
        </p:txBody>
      </p:sp>
    </p:spTree>
    <p:extLst>
      <p:ext uri="{BB962C8B-B14F-4D97-AF65-F5344CB8AC3E}">
        <p14:creationId xmlns:p14="http://schemas.microsoft.com/office/powerpoint/2010/main" val="459577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6291"/>
            <a:ext cx="8382000" cy="762000"/>
          </a:xfrm>
        </p:spPr>
        <p:txBody>
          <a:bodyPr>
            <a:normAutofit/>
          </a:bodyPr>
          <a:lstStyle/>
          <a:p>
            <a:r>
              <a:rPr lang="en-US" sz="3600" dirty="0">
                <a:cs typeface="Arial" panose="020B0604020202020204" pitchFamily="34" charset="0"/>
              </a:rPr>
              <a:t>Adding Dependents in Share </a:t>
            </a:r>
          </a:p>
        </p:txBody>
      </p:sp>
      <p:sp>
        <p:nvSpPr>
          <p:cNvPr id="4" name="Slide Number Placeholder 3"/>
          <p:cNvSpPr>
            <a:spLocks noGrp="1"/>
          </p:cNvSpPr>
          <p:nvPr>
            <p:ph type="sldNum" sz="quarter" idx="12"/>
          </p:nvPr>
        </p:nvSpPr>
        <p:spPr/>
        <p:txBody>
          <a:bodyPr/>
          <a:lstStyle/>
          <a:p>
            <a:fld id="{3FE40F6C-36E6-4965-9D21-698197C3108F}" type="slidenum">
              <a:rPr lang="en-US" smtClean="0"/>
              <a:pPr/>
              <a:t>25</a:t>
            </a:fld>
            <a:endParaRPr lang="en-US" dirty="0"/>
          </a:p>
        </p:txBody>
      </p:sp>
      <p:sp>
        <p:nvSpPr>
          <p:cNvPr id="3" name="Content Placeholder 2"/>
          <p:cNvSpPr>
            <a:spLocks noGrp="1"/>
          </p:cNvSpPr>
          <p:nvPr>
            <p:ph idx="4294967295"/>
          </p:nvPr>
        </p:nvSpPr>
        <p:spPr>
          <a:xfrm>
            <a:off x="0" y="1447800"/>
            <a:ext cx="8229600" cy="4525963"/>
          </a:xfrm>
        </p:spPr>
        <p:txBody>
          <a:bodyPr/>
          <a:lstStyle/>
          <a:p>
            <a:pPr>
              <a:buAutoNum type="arabicParenR"/>
            </a:pPr>
            <a:endParaRPr lang="en-US" sz="1800" dirty="0" smtClean="0"/>
          </a:p>
          <a:p>
            <a:pPr>
              <a:buAutoNum type="arabicParenR"/>
            </a:pPr>
            <a:endParaRPr lang="en-US" sz="1800" dirty="0" smtClean="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362200"/>
            <a:ext cx="2933700" cy="138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09600" y="1828800"/>
            <a:ext cx="2362200" cy="461665"/>
          </a:xfrm>
          <a:prstGeom prst="rect">
            <a:avLst/>
          </a:prstGeom>
          <a:noFill/>
        </p:spPr>
        <p:txBody>
          <a:bodyPr wrap="square" rtlCol="0">
            <a:spAutoFit/>
          </a:bodyPr>
          <a:lstStyle/>
          <a:p>
            <a:r>
              <a:rPr lang="en-US" sz="2400" dirty="0" smtClean="0">
                <a:cs typeface="Arial" panose="020B0604020202020204" pitchFamily="34" charset="0"/>
              </a:rPr>
              <a:t>Click OK</a:t>
            </a:r>
            <a:endParaRPr lang="en-US" sz="2400" dirty="0">
              <a:cs typeface="Arial" panose="020B0604020202020204" pitchFamily="34" charset="0"/>
            </a:endParaRPr>
          </a:p>
        </p:txBody>
      </p:sp>
      <p:sp>
        <p:nvSpPr>
          <p:cNvPr id="6" name="Rectangle 5"/>
          <p:cNvSpPr/>
          <p:nvPr/>
        </p:nvSpPr>
        <p:spPr>
          <a:xfrm>
            <a:off x="7021033" y="3429000"/>
            <a:ext cx="647700" cy="152400"/>
          </a:xfrm>
          <a:prstGeom prst="rect">
            <a:avLst/>
          </a:prstGeom>
          <a:noFill/>
          <a:ln w="3810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10358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cs typeface="Arial" panose="020B0604020202020204" pitchFamily="34" charset="0"/>
              </a:rPr>
              <a:t>Adding Dependents in </a:t>
            </a:r>
            <a:r>
              <a:rPr lang="en-US" sz="3600" dirty="0" smtClean="0">
                <a:cs typeface="Arial" panose="020B0604020202020204" pitchFamily="34" charset="0"/>
              </a:rPr>
              <a:t>Share </a:t>
            </a:r>
            <a:endParaRPr lang="en-US" sz="3600" dirty="0">
              <a:cs typeface="Arial" panose="020B0604020202020204" pitchFamily="34" charset="0"/>
            </a:endParaRPr>
          </a:p>
        </p:txBody>
      </p:sp>
      <p:sp>
        <p:nvSpPr>
          <p:cNvPr id="3" name="Slide Number Placeholder 2"/>
          <p:cNvSpPr>
            <a:spLocks noGrp="1"/>
          </p:cNvSpPr>
          <p:nvPr>
            <p:ph type="sldNum" sz="quarter" idx="12"/>
          </p:nvPr>
        </p:nvSpPr>
        <p:spPr>
          <a:xfrm>
            <a:off x="7010400" y="6477000"/>
            <a:ext cx="2133600" cy="365125"/>
          </a:xfrm>
        </p:spPr>
        <p:txBody>
          <a:bodyPr/>
          <a:lstStyle/>
          <a:p>
            <a:fld id="{3FE40F6C-36E6-4965-9D21-698197C3108F}" type="slidenum">
              <a:rPr lang="en-US" smtClean="0"/>
              <a:pPr/>
              <a:t>26</a:t>
            </a:fld>
            <a:endParaRPr lang="en-US" dirty="0"/>
          </a:p>
        </p:txBody>
      </p:sp>
      <p:pic>
        <p:nvPicPr>
          <p:cNvPr id="5122"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tretch>
            <a:fillRect/>
          </a:stretch>
        </p:blipFill>
        <p:spPr bwMode="auto">
          <a:xfrm>
            <a:off x="990600" y="1905000"/>
            <a:ext cx="7956550" cy="4525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81000" y="1219200"/>
            <a:ext cx="5334000" cy="461665"/>
          </a:xfrm>
          <a:prstGeom prst="rect">
            <a:avLst/>
          </a:prstGeom>
          <a:noFill/>
        </p:spPr>
        <p:txBody>
          <a:bodyPr wrap="square" rtlCol="0">
            <a:spAutoFit/>
          </a:bodyPr>
          <a:lstStyle/>
          <a:p>
            <a:r>
              <a:rPr lang="en-US" sz="2400" dirty="0" smtClean="0">
                <a:cs typeface="Arial" panose="020B0604020202020204" pitchFamily="34" charset="0"/>
              </a:rPr>
              <a:t>Dependent has been added.</a:t>
            </a:r>
            <a:endParaRPr lang="en-US" sz="2400" dirty="0">
              <a:cs typeface="Arial" panose="020B0604020202020204" pitchFamily="34" charset="0"/>
            </a:endParaRPr>
          </a:p>
        </p:txBody>
      </p:sp>
      <p:sp>
        <p:nvSpPr>
          <p:cNvPr id="5" name="Rectangle 4"/>
          <p:cNvSpPr/>
          <p:nvPr/>
        </p:nvSpPr>
        <p:spPr>
          <a:xfrm>
            <a:off x="990600" y="3627582"/>
            <a:ext cx="6705600" cy="415636"/>
          </a:xfrm>
          <a:prstGeom prst="rect">
            <a:avLst/>
          </a:prstGeom>
          <a:noFill/>
          <a:ln w="3810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97672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FE40F6C-36E6-4965-9D21-698197C3108F}" type="slidenum">
              <a:rPr lang="en-US" smtClean="0"/>
              <a:pPr/>
              <a:t>27</a:t>
            </a:fld>
            <a:endParaRPr lang="en-US" dirty="0"/>
          </a:p>
        </p:txBody>
      </p:sp>
      <p:pic>
        <p:nvPicPr>
          <p:cNvPr id="6146"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tretch>
            <a:fillRect/>
          </a:stretch>
        </p:blipFill>
        <p:spPr bwMode="auto">
          <a:xfrm>
            <a:off x="685800" y="2057400"/>
            <a:ext cx="8294687" cy="4525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52646" y="1109008"/>
            <a:ext cx="8334154" cy="830997"/>
          </a:xfrm>
          <a:prstGeom prst="rect">
            <a:avLst/>
          </a:prstGeom>
          <a:noFill/>
        </p:spPr>
        <p:txBody>
          <a:bodyPr wrap="square" rtlCol="0">
            <a:spAutoFit/>
          </a:bodyPr>
          <a:lstStyle/>
          <a:p>
            <a:r>
              <a:rPr lang="en-US" sz="2400" dirty="0" smtClean="0">
                <a:cs typeface="Arial" panose="020B0604020202020204" pitchFamily="34" charset="0"/>
              </a:rPr>
              <a:t>Dependent is now listed on the “Dependents” tab in SAM and will be added to the calculation of the subsistence allowance.</a:t>
            </a:r>
            <a:endParaRPr lang="en-US" sz="2400" dirty="0">
              <a:cs typeface="Arial" panose="020B0604020202020204" pitchFamily="34" charset="0"/>
            </a:endParaRPr>
          </a:p>
        </p:txBody>
      </p:sp>
      <p:sp>
        <p:nvSpPr>
          <p:cNvPr id="5" name="Rectangle 4"/>
          <p:cNvSpPr/>
          <p:nvPr/>
        </p:nvSpPr>
        <p:spPr>
          <a:xfrm>
            <a:off x="2209800" y="3386468"/>
            <a:ext cx="995915" cy="271132"/>
          </a:xfrm>
          <a:prstGeom prst="rect">
            <a:avLst/>
          </a:prstGeom>
          <a:noFill/>
          <a:ln w="3810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Rectangle 2"/>
          <p:cNvSpPr txBox="1">
            <a:spLocks noChangeArrowheads="1"/>
          </p:cNvSpPr>
          <p:nvPr/>
        </p:nvSpPr>
        <p:spPr>
          <a:xfrm>
            <a:off x="533400" y="173426"/>
            <a:ext cx="8382000" cy="72520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b="1" kern="1200">
                <a:solidFill>
                  <a:schemeClr val="bg1"/>
                </a:solidFill>
                <a:latin typeface="+mj-lt"/>
                <a:ea typeface="+mj-ea"/>
                <a:cs typeface="+mj-cs"/>
              </a:defRPr>
            </a:lvl1pPr>
          </a:lstStyle>
          <a:p>
            <a:r>
              <a:rPr lang="en-US" sz="3600" smtClean="0">
                <a:cs typeface="Arial" panose="020B0604020202020204" pitchFamily="34" charset="0"/>
              </a:rPr>
              <a:t>Adding Dependents in Share</a:t>
            </a:r>
            <a:endParaRPr lang="en-US" sz="3600" dirty="0">
              <a:cs typeface="Arial" panose="020B0604020202020204" pitchFamily="34" charset="0"/>
            </a:endParaRPr>
          </a:p>
        </p:txBody>
      </p:sp>
    </p:spTree>
    <p:extLst>
      <p:ext uri="{BB962C8B-B14F-4D97-AF65-F5344CB8AC3E}">
        <p14:creationId xmlns:p14="http://schemas.microsoft.com/office/powerpoint/2010/main" val="970018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p:cNvSpPr>
            <a:spLocks noGrp="1"/>
          </p:cNvSpPr>
          <p:nvPr>
            <p:ph type="sldNum" sz="quarter" idx="12"/>
          </p:nvPr>
        </p:nvSpPr>
        <p:spPr/>
        <p:txBody>
          <a:bodyPr/>
          <a:lstStyle/>
          <a:p>
            <a:pPr defTabSz="457200" fontAlgn="base">
              <a:spcBef>
                <a:spcPct val="0"/>
              </a:spcBef>
              <a:spcAft>
                <a:spcPct val="0"/>
              </a:spcAft>
              <a:defRPr/>
            </a:pPr>
            <a:fld id="{5F77CC25-3932-4E13-90A0-76F050AD34B7}" type="slidenum">
              <a:rPr lang="en-US" smtClean="0">
                <a:ea typeface="ＭＳ Ｐゴシック" pitchFamily="34" charset="-128"/>
              </a:rPr>
              <a:pPr defTabSz="457200" fontAlgn="base">
                <a:spcBef>
                  <a:spcPct val="0"/>
                </a:spcBef>
                <a:spcAft>
                  <a:spcPct val="0"/>
                </a:spcAft>
                <a:defRPr/>
              </a:pPr>
              <a:t>28</a:t>
            </a:fld>
            <a:endParaRPr lang="en-US" dirty="0">
              <a:ea typeface="ＭＳ Ｐゴシック" pitchFamily="34" charset="-128"/>
            </a:endParaRPr>
          </a:p>
        </p:txBody>
      </p:sp>
      <p:sp>
        <p:nvSpPr>
          <p:cNvPr id="25604" name="Rectangle 2"/>
          <p:cNvSpPr>
            <a:spLocks noGrp="1" noChangeArrowheads="1"/>
          </p:cNvSpPr>
          <p:nvPr>
            <p:ph type="title" idx="4294967295"/>
          </p:nvPr>
        </p:nvSpPr>
        <p:spPr>
          <a:xfrm>
            <a:off x="533400" y="173426"/>
            <a:ext cx="8382000" cy="725208"/>
          </a:xfrm>
        </p:spPr>
        <p:txBody>
          <a:bodyPr>
            <a:noAutofit/>
          </a:bodyPr>
          <a:lstStyle/>
          <a:p>
            <a:r>
              <a:rPr lang="en-US" sz="3600" dirty="0" smtClean="0">
                <a:cs typeface="Arial" panose="020B0604020202020204" pitchFamily="34" charset="0"/>
              </a:rPr>
              <a:t>Adding Dependents in Share</a:t>
            </a:r>
            <a:endParaRPr lang="en-US" sz="3600" dirty="0">
              <a:cs typeface="Arial" panose="020B0604020202020204" pitchFamily="34" charset="0"/>
            </a:endParaRPr>
          </a:p>
        </p:txBody>
      </p:sp>
      <p:sp>
        <p:nvSpPr>
          <p:cNvPr id="25605" name="Rectangle 3"/>
          <p:cNvSpPr>
            <a:spLocks noGrp="1" noChangeArrowheads="1"/>
          </p:cNvSpPr>
          <p:nvPr>
            <p:ph idx="4294967295"/>
          </p:nvPr>
        </p:nvSpPr>
        <p:spPr>
          <a:xfrm>
            <a:off x="0" y="1447800"/>
            <a:ext cx="8229600" cy="4525963"/>
          </a:xfrm>
        </p:spPr>
        <p:txBody>
          <a:bodyPr/>
          <a:lstStyle/>
          <a:p>
            <a:endParaRPr lang="en-US" sz="2000" b="1" dirty="0" smtClean="0">
              <a:solidFill>
                <a:srgbClr val="0070C0"/>
              </a:solidFill>
              <a:latin typeface="Arial" pitchFamily="34" charset="0"/>
              <a:cs typeface="Arial" pitchFamily="34" charset="0"/>
            </a:endParaRPr>
          </a:p>
          <a:p>
            <a:endParaRPr lang="en-US" sz="2000" b="1" dirty="0" smtClean="0">
              <a:solidFill>
                <a:srgbClr val="0070C0"/>
              </a:solidFill>
              <a:latin typeface="Arial" pitchFamily="34" charset="0"/>
              <a:cs typeface="Arial" pitchFamily="34" charset="0"/>
            </a:endParaRPr>
          </a:p>
          <a:p>
            <a:endParaRPr lang="en-US" sz="2000" b="1" dirty="0" smtClean="0">
              <a:solidFill>
                <a:srgbClr val="0070C0"/>
              </a:solidFill>
              <a:latin typeface="Arial" pitchFamily="34" charset="0"/>
              <a:cs typeface="Arial" pitchFamily="34" charset="0"/>
            </a:endParaRPr>
          </a:p>
          <a:p>
            <a:endParaRPr lang="en-US" sz="1800" b="1" dirty="0" smtClean="0"/>
          </a:p>
          <a:p>
            <a:pPr>
              <a:buFontTx/>
              <a:buNone/>
            </a:pPr>
            <a:endParaRPr lang="en-US" sz="1800" dirty="0" smtClean="0"/>
          </a:p>
          <a:p>
            <a:endParaRPr lang="en-US" sz="1800" dirty="0" smtClean="0"/>
          </a:p>
          <a:p>
            <a:endParaRPr lang="en-US" sz="1800" dirty="0" smtClean="0"/>
          </a:p>
          <a:p>
            <a:endParaRPr lang="en-US" sz="1800" dirty="0" smtClean="0"/>
          </a:p>
        </p:txBody>
      </p:sp>
      <p:pic>
        <p:nvPicPr>
          <p:cNvPr id="5" name="Picture 4" descr="C:\Users\vrelfigur\AppData\Local\Microsoft\Windows\Temporary Internet Files\Content.IE5\GYH2IQRK\MC900434859[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0750" y="2317750"/>
            <a:ext cx="2222500"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286000" y="4648200"/>
            <a:ext cx="4572000" cy="646331"/>
          </a:xfrm>
          <a:prstGeom prst="rect">
            <a:avLst/>
          </a:prstGeom>
          <a:noFill/>
        </p:spPr>
        <p:txBody>
          <a:bodyPr wrap="square" rtlCol="0">
            <a:spAutoFit/>
          </a:bodyPr>
          <a:lstStyle/>
          <a:p>
            <a:r>
              <a:rPr lang="en-US" sz="3200" b="1" dirty="0" smtClean="0">
                <a:solidFill>
                  <a:schemeClr val="tx2"/>
                </a:solidFill>
                <a:latin typeface="Arial" panose="020B0604020202020204" pitchFamily="34" charset="0"/>
                <a:cs typeface="Arial" panose="020B0604020202020204" pitchFamily="34" charset="0"/>
              </a:rPr>
              <a:t>       </a:t>
            </a:r>
            <a:r>
              <a:rPr lang="en-US" sz="3600" b="1" dirty="0" smtClean="0">
                <a:solidFill>
                  <a:schemeClr val="tx2"/>
                </a:solidFill>
                <a:latin typeface="Arial" panose="020B0604020202020204" pitchFamily="34" charset="0"/>
                <a:cs typeface="Arial" panose="020B0604020202020204" pitchFamily="34" charset="0"/>
              </a:rPr>
              <a:t>QUESTIONS</a:t>
            </a:r>
            <a:endParaRPr lang="en-US" sz="3600" b="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3321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FE40F6C-36E6-4965-9D21-698197C3108F}" type="slidenum">
              <a:rPr lang="en-US" smtClean="0"/>
              <a:pPr/>
              <a:t>29</a:t>
            </a:fld>
            <a:endParaRPr lang="en-US" dirty="0"/>
          </a:p>
        </p:txBody>
      </p:sp>
      <p:sp>
        <p:nvSpPr>
          <p:cNvPr id="3" name="Content Placeholder 2"/>
          <p:cNvSpPr>
            <a:spLocks noGrp="1"/>
          </p:cNvSpPr>
          <p:nvPr>
            <p:ph idx="4294967295"/>
          </p:nvPr>
        </p:nvSpPr>
        <p:spPr>
          <a:xfrm>
            <a:off x="507128" y="1447800"/>
            <a:ext cx="8153400" cy="4525963"/>
          </a:xfrm>
        </p:spPr>
        <p:txBody>
          <a:bodyPr>
            <a:normAutofit/>
          </a:bodyPr>
          <a:lstStyle/>
          <a:p>
            <a:pPr marL="0" indent="0">
              <a:spcBef>
                <a:spcPts val="0"/>
              </a:spcBef>
              <a:buNone/>
            </a:pPr>
            <a:r>
              <a:rPr lang="en-US" sz="2400" dirty="0" smtClean="0"/>
              <a:t>Eligibility for P911SA is determined if </a:t>
            </a:r>
            <a:r>
              <a:rPr lang="en-US" sz="2400" u="sng" dirty="0" smtClean="0"/>
              <a:t>all of the identified criteria below are met</a:t>
            </a:r>
            <a:r>
              <a:rPr lang="en-US" sz="2400" dirty="0" smtClean="0"/>
              <a:t>:</a:t>
            </a:r>
          </a:p>
          <a:p>
            <a:pPr>
              <a:spcBef>
                <a:spcPts val="0"/>
              </a:spcBef>
            </a:pPr>
            <a:endParaRPr lang="en-US" sz="2400" dirty="0"/>
          </a:p>
          <a:p>
            <a:pPr>
              <a:spcBef>
                <a:spcPts val="0"/>
              </a:spcBef>
            </a:pPr>
            <a:r>
              <a:rPr lang="en-US" sz="2400" dirty="0" smtClean="0"/>
              <a:t>Veteran </a:t>
            </a:r>
            <a:r>
              <a:rPr lang="en-US" sz="2400" dirty="0"/>
              <a:t>must have at least one day of Chapter 33 entitlement remaining to be eligible to elect the </a:t>
            </a:r>
            <a:r>
              <a:rPr lang="en-US" sz="2400" dirty="0" smtClean="0"/>
              <a:t>P911SA rate </a:t>
            </a:r>
            <a:endParaRPr lang="en-US" sz="2400" dirty="0"/>
          </a:p>
          <a:p>
            <a:pPr>
              <a:spcBef>
                <a:spcPts val="0"/>
              </a:spcBef>
            </a:pPr>
            <a:r>
              <a:rPr lang="en-US" sz="2400" dirty="0" smtClean="0"/>
              <a:t>Veteran’s </a:t>
            </a:r>
            <a:r>
              <a:rPr lang="en-US" sz="2400" dirty="0"/>
              <a:t>ETD for Chapter 33 benefits must not </a:t>
            </a:r>
            <a:r>
              <a:rPr lang="en-US" sz="2400" dirty="0" smtClean="0"/>
              <a:t>have been expired</a:t>
            </a:r>
          </a:p>
          <a:p>
            <a:pPr>
              <a:spcBef>
                <a:spcPts val="0"/>
              </a:spcBef>
            </a:pPr>
            <a:r>
              <a:rPr lang="en-US" sz="2400" dirty="0" smtClean="0"/>
              <a:t>P911SA election must be completed in writing with a documented effective date of election</a:t>
            </a:r>
            <a:endParaRPr lang="en-US" sz="2400" dirty="0"/>
          </a:p>
        </p:txBody>
      </p:sp>
      <p:sp>
        <p:nvSpPr>
          <p:cNvPr id="5" name="Title 1"/>
          <p:cNvSpPr txBox="1">
            <a:spLocks/>
          </p:cNvSpPr>
          <p:nvPr/>
        </p:nvSpPr>
        <p:spPr>
          <a:xfrm>
            <a:off x="488732" y="160182"/>
            <a:ext cx="8458200"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b="1" kern="1200">
                <a:solidFill>
                  <a:schemeClr val="bg1"/>
                </a:solidFill>
                <a:latin typeface="+mj-lt"/>
                <a:ea typeface="+mj-ea"/>
                <a:cs typeface="+mj-cs"/>
              </a:defRPr>
            </a:lvl1pPr>
          </a:lstStyle>
          <a:p>
            <a:r>
              <a:rPr lang="en-US" sz="2800" dirty="0" smtClean="0">
                <a:cs typeface="Arial" panose="020B0604020202020204" pitchFamily="34" charset="0"/>
              </a:rPr>
              <a:t>      Post-9/11 Subsistence Allowance (P911SA)</a:t>
            </a:r>
            <a:endParaRPr lang="en-US" sz="2800" dirty="0">
              <a:cs typeface="Arial" panose="020B0604020202020204" pitchFamily="34" charset="0"/>
            </a:endParaRPr>
          </a:p>
        </p:txBody>
      </p:sp>
    </p:spTree>
    <p:extLst>
      <p:ext uri="{BB962C8B-B14F-4D97-AF65-F5344CB8AC3E}">
        <p14:creationId xmlns:p14="http://schemas.microsoft.com/office/powerpoint/2010/main" val="1007419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334000"/>
          </a:xfrm>
        </p:spPr>
        <p:txBody>
          <a:bodyPr>
            <a:noAutofit/>
          </a:bodyPr>
          <a:lstStyle/>
          <a:p>
            <a:pPr marL="117475" lvl="1" indent="0" eaLnBrk="1" hangingPunct="1">
              <a:lnSpc>
                <a:spcPct val="90000"/>
              </a:lnSpc>
              <a:spcBef>
                <a:spcPts val="1200"/>
              </a:spcBef>
              <a:buFontTx/>
              <a:buNone/>
              <a:defRPr/>
            </a:pPr>
            <a:r>
              <a:rPr lang="en-US" altLang="en-US" sz="2400" dirty="0" smtClean="0">
                <a:cs typeface="Arial" panose="020B0604020202020204" pitchFamily="34" charset="0"/>
              </a:rPr>
              <a:t>Chapter 31 Subsistence allowance is based on:</a:t>
            </a:r>
          </a:p>
          <a:p>
            <a:pPr marL="460375" lvl="1" indent="-342900" eaLnBrk="1" hangingPunct="1">
              <a:lnSpc>
                <a:spcPct val="90000"/>
              </a:lnSpc>
              <a:spcBef>
                <a:spcPts val="1200"/>
              </a:spcBef>
              <a:buFont typeface="Arial" panose="020B0604020202020204" pitchFamily="34" charset="0"/>
              <a:buChar char="•"/>
              <a:defRPr/>
            </a:pPr>
            <a:r>
              <a:rPr lang="en-US" altLang="en-US" sz="2400" dirty="0" smtClean="0">
                <a:cs typeface="Arial" panose="020B0604020202020204" pitchFamily="34" charset="0"/>
              </a:rPr>
              <a:t>Rate of attendance (full-time, three-quarter time, or half-time)	</a:t>
            </a:r>
          </a:p>
          <a:p>
            <a:pPr marL="460375" lvl="1" indent="-342900" eaLnBrk="1" hangingPunct="1">
              <a:lnSpc>
                <a:spcPct val="90000"/>
              </a:lnSpc>
              <a:spcBef>
                <a:spcPts val="1200"/>
              </a:spcBef>
              <a:buFont typeface="Arial" panose="020B0604020202020204" pitchFamily="34" charset="0"/>
              <a:buChar char="•"/>
              <a:defRPr/>
            </a:pPr>
            <a:r>
              <a:rPr lang="en-US" altLang="en-US" sz="2400" dirty="0" smtClean="0">
                <a:cs typeface="Arial" panose="020B0604020202020204" pitchFamily="34" charset="0"/>
              </a:rPr>
              <a:t>Number of dependents</a:t>
            </a:r>
          </a:p>
          <a:p>
            <a:pPr marL="460375" lvl="1" indent="-342900" eaLnBrk="1" hangingPunct="1">
              <a:lnSpc>
                <a:spcPct val="90000"/>
              </a:lnSpc>
              <a:spcBef>
                <a:spcPts val="1200"/>
              </a:spcBef>
              <a:buFont typeface="Arial" panose="020B0604020202020204" pitchFamily="34" charset="0"/>
              <a:buChar char="•"/>
              <a:defRPr/>
            </a:pPr>
            <a:r>
              <a:rPr lang="en-US" altLang="en-US" sz="2400" dirty="0" smtClean="0">
                <a:cs typeface="Arial" panose="020B0604020202020204" pitchFamily="34" charset="0"/>
              </a:rPr>
              <a:t>Type of training the Veteran is pursuing (such as IHL, NPWE, OJT)</a:t>
            </a:r>
          </a:p>
          <a:p>
            <a:pPr marL="117475" lvl="1" indent="0" eaLnBrk="1" hangingPunct="1">
              <a:lnSpc>
                <a:spcPct val="90000"/>
              </a:lnSpc>
              <a:spcBef>
                <a:spcPts val="1200"/>
              </a:spcBef>
              <a:buNone/>
              <a:defRPr/>
            </a:pPr>
            <a:r>
              <a:rPr lang="en-US" altLang="en-US" sz="2400" dirty="0" smtClean="0">
                <a:cs typeface="Arial" panose="020B0604020202020204" pitchFamily="34" charset="0"/>
              </a:rPr>
              <a:t>	</a:t>
            </a:r>
          </a:p>
          <a:p>
            <a:pPr marL="117475" lvl="1" indent="0">
              <a:lnSpc>
                <a:spcPct val="90000"/>
              </a:lnSpc>
              <a:spcBef>
                <a:spcPts val="1200"/>
              </a:spcBef>
              <a:buNone/>
              <a:defRPr/>
            </a:pPr>
            <a:r>
              <a:rPr lang="en-US" sz="2400" b="1" dirty="0">
                <a:cs typeface="Arial" panose="020B0604020202020204" pitchFamily="34" charset="0"/>
              </a:rPr>
              <a:t>*</a:t>
            </a:r>
            <a:r>
              <a:rPr lang="en-US" sz="2400" dirty="0" smtClean="0">
                <a:cs typeface="Arial" panose="020B0604020202020204" pitchFamily="34" charset="0"/>
              </a:rPr>
              <a:t>Note</a:t>
            </a:r>
            <a:r>
              <a:rPr lang="en-US" altLang="en-US" sz="2400" dirty="0" smtClean="0">
                <a:cs typeface="Arial" panose="020B0604020202020204" pitchFamily="34" charset="0"/>
              </a:rPr>
              <a:t>:  Subsistence allowance is not payable when pursuing less than half-time, unless a determination of reduced work tolerance has been made. Payment of SA with Reduced Work Tolerance (RWT) is at the full time rate, given that the Veteran participates at the rate identified by the VA physician.</a:t>
            </a:r>
            <a:endParaRPr lang="en-US" altLang="en-US" sz="2400" dirty="0">
              <a:solidFill>
                <a:srgbClr val="FF0000"/>
              </a:solidFill>
              <a:cs typeface="Arial" panose="020B0604020202020204" pitchFamily="34" charset="0"/>
            </a:endParaRPr>
          </a:p>
        </p:txBody>
      </p:sp>
      <p:sp>
        <p:nvSpPr>
          <p:cNvPr id="2" name="Slide Number Placeholder 1"/>
          <p:cNvSpPr>
            <a:spLocks noGrp="1"/>
          </p:cNvSpPr>
          <p:nvPr>
            <p:ph type="sldNum" sz="quarter" idx="4"/>
          </p:nvPr>
        </p:nvSpPr>
        <p:spPr>
          <a:xfrm>
            <a:off x="7010400" y="6481000"/>
            <a:ext cx="2133600" cy="365125"/>
          </a:xfrm>
        </p:spPr>
        <p:txBody>
          <a:bodyPr/>
          <a:lstStyle/>
          <a:p>
            <a:fld id="{3FE40F6C-36E6-4965-9D21-698197C3108F}" type="slidenum">
              <a:rPr lang="en-US" smtClean="0">
                <a:solidFill>
                  <a:schemeClr val="bg1">
                    <a:lumMod val="50000"/>
                  </a:schemeClr>
                </a:solidFill>
              </a:rPr>
              <a:pPr/>
              <a:t>3</a:t>
            </a:fld>
            <a:endParaRPr lang="en-US" dirty="0">
              <a:solidFill>
                <a:schemeClr val="bg1">
                  <a:lumMod val="50000"/>
                </a:schemeClr>
              </a:solidFill>
            </a:endParaRPr>
          </a:p>
        </p:txBody>
      </p:sp>
      <p:sp>
        <p:nvSpPr>
          <p:cNvPr id="4" name="Title 1"/>
          <p:cNvSpPr>
            <a:spLocks noGrp="1"/>
          </p:cNvSpPr>
          <p:nvPr>
            <p:ph type="title"/>
          </p:nvPr>
        </p:nvSpPr>
        <p:spPr>
          <a:xfrm>
            <a:off x="533400" y="155322"/>
            <a:ext cx="8382000" cy="762000"/>
          </a:xfrm>
        </p:spPr>
        <p:txBody>
          <a:bodyPr/>
          <a:lstStyle/>
          <a:p>
            <a:r>
              <a:rPr lang="en-US" sz="3600" dirty="0" smtClean="0">
                <a:latin typeface="+mj-lt"/>
                <a:cs typeface="Arial" panose="020B0604020202020204" pitchFamily="34" charset="0"/>
              </a:rPr>
              <a:t>Subsistence Allowance</a:t>
            </a:r>
            <a:endParaRPr lang="en-US" sz="3600" dirty="0">
              <a:latin typeface="+mj-lt"/>
              <a:cs typeface="Arial" panose="020B0604020202020204" pitchFamily="34" charset="0"/>
            </a:endParaRPr>
          </a:p>
        </p:txBody>
      </p:sp>
    </p:spTree>
    <p:extLst>
      <p:ext uri="{BB962C8B-B14F-4D97-AF65-F5344CB8AC3E}">
        <p14:creationId xmlns:p14="http://schemas.microsoft.com/office/powerpoint/2010/main" val="1552200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FE40F6C-36E6-4965-9D21-698197C3108F}" type="slidenum">
              <a:rPr lang="en-US" smtClean="0"/>
              <a:pPr/>
              <a:t>30</a:t>
            </a:fld>
            <a:endParaRPr lang="en-US" dirty="0"/>
          </a:p>
        </p:txBody>
      </p:sp>
      <p:sp>
        <p:nvSpPr>
          <p:cNvPr id="3" name="Content Placeholder 2"/>
          <p:cNvSpPr>
            <a:spLocks noGrp="1"/>
          </p:cNvSpPr>
          <p:nvPr>
            <p:ph idx="4294967295"/>
          </p:nvPr>
        </p:nvSpPr>
        <p:spPr>
          <a:xfrm>
            <a:off x="320566" y="1218110"/>
            <a:ext cx="8458200" cy="5340350"/>
          </a:xfrm>
        </p:spPr>
        <p:txBody>
          <a:bodyPr>
            <a:noAutofit/>
          </a:bodyPr>
          <a:lstStyle/>
          <a:p>
            <a:pPr>
              <a:spcBef>
                <a:spcPts val="0"/>
              </a:spcBef>
            </a:pPr>
            <a:r>
              <a:rPr lang="en-US" dirty="0" smtClean="0"/>
              <a:t>P911SA is based on the Basic </a:t>
            </a:r>
            <a:r>
              <a:rPr lang="en-US" dirty="0"/>
              <a:t>Allowance for Housing (BAH) rate for the rank of E-5 with </a:t>
            </a:r>
            <a:r>
              <a:rPr lang="en-US" dirty="0" smtClean="0"/>
              <a:t>Dependents</a:t>
            </a:r>
            <a:endParaRPr lang="en-US" dirty="0"/>
          </a:p>
          <a:p>
            <a:pPr>
              <a:spcBef>
                <a:spcPts val="0"/>
              </a:spcBef>
            </a:pPr>
            <a:r>
              <a:rPr lang="en-US" dirty="0"/>
              <a:t>BAH is set by </a:t>
            </a:r>
            <a:r>
              <a:rPr lang="en-US" dirty="0" smtClean="0"/>
              <a:t>Department </a:t>
            </a:r>
            <a:r>
              <a:rPr lang="en-US" dirty="0"/>
              <a:t>of Defense (DoD</a:t>
            </a:r>
            <a:r>
              <a:rPr lang="en-US" dirty="0" smtClean="0"/>
              <a:t>)</a:t>
            </a:r>
            <a:endParaRPr lang="en-US" dirty="0"/>
          </a:p>
          <a:p>
            <a:pPr>
              <a:spcBef>
                <a:spcPts val="0"/>
              </a:spcBef>
            </a:pPr>
            <a:r>
              <a:rPr lang="en-US" dirty="0"/>
              <a:t>P911SA uses </a:t>
            </a:r>
            <a:r>
              <a:rPr lang="en-US" dirty="0" smtClean="0"/>
              <a:t>the BAH </a:t>
            </a:r>
            <a:r>
              <a:rPr lang="en-US" dirty="0"/>
              <a:t>rate in effect for </a:t>
            </a:r>
            <a:r>
              <a:rPr lang="en-US" dirty="0" smtClean="0"/>
              <a:t>the current </a:t>
            </a:r>
            <a:r>
              <a:rPr lang="en-US" dirty="0"/>
              <a:t>calendar year </a:t>
            </a:r>
            <a:r>
              <a:rPr lang="en-US" dirty="0" smtClean="0"/>
              <a:t>using the zip </a:t>
            </a:r>
            <a:r>
              <a:rPr lang="en-US" dirty="0"/>
              <a:t>code of </a:t>
            </a:r>
            <a:r>
              <a:rPr lang="en-US" dirty="0" smtClean="0"/>
              <a:t>the facility documented on VAF 28-1905 (unless </a:t>
            </a:r>
            <a:r>
              <a:rPr lang="en-US" dirty="0"/>
              <a:t>rate protection is being provided</a:t>
            </a:r>
            <a:r>
              <a:rPr lang="en-US" dirty="0" smtClean="0"/>
              <a:t>)</a:t>
            </a:r>
            <a:endParaRPr lang="en-US" dirty="0"/>
          </a:p>
          <a:p>
            <a:pPr>
              <a:spcBef>
                <a:spcPts val="0"/>
              </a:spcBef>
            </a:pPr>
            <a:r>
              <a:rPr lang="en-US" dirty="0"/>
              <a:t>BAH calculator </a:t>
            </a:r>
            <a:r>
              <a:rPr lang="en-US" dirty="0" smtClean="0"/>
              <a:t>is located at</a:t>
            </a:r>
            <a:r>
              <a:rPr lang="en-US" dirty="0"/>
              <a:t>:   </a:t>
            </a:r>
            <a:r>
              <a:rPr lang="en-US" dirty="0">
                <a:hlinkClick r:id="rId3"/>
              </a:rPr>
              <a:t>http://</a:t>
            </a:r>
            <a:r>
              <a:rPr lang="en-US" dirty="0" smtClean="0">
                <a:hlinkClick r:id="rId3"/>
              </a:rPr>
              <a:t>www.defensetravel.dod.mil/site/bahCalc.cfm</a:t>
            </a:r>
            <a:endParaRPr lang="en-US" dirty="0"/>
          </a:p>
          <a:p>
            <a:pPr>
              <a:spcBef>
                <a:spcPts val="0"/>
              </a:spcBef>
            </a:pPr>
            <a:r>
              <a:rPr lang="en-US" dirty="0"/>
              <a:t>Determine </a:t>
            </a:r>
            <a:r>
              <a:rPr lang="en-US" dirty="0" smtClean="0"/>
              <a:t>appropriate </a:t>
            </a:r>
            <a:r>
              <a:rPr lang="en-US" dirty="0"/>
              <a:t>Overseas Housing Allowance (OHA) rate by using the OHA Calculator located </a:t>
            </a:r>
            <a:r>
              <a:rPr lang="en-US" dirty="0" smtClean="0"/>
              <a:t>at: </a:t>
            </a:r>
            <a:r>
              <a:rPr lang="en-US" dirty="0">
                <a:hlinkClick r:id="rId4"/>
              </a:rPr>
              <a:t>https://</a:t>
            </a:r>
            <a:r>
              <a:rPr lang="en-US" dirty="0" smtClean="0">
                <a:hlinkClick r:id="rId4"/>
              </a:rPr>
              <a:t>www.defensetravel.dod.mil/site/ohaCalc.cfm</a:t>
            </a:r>
            <a:r>
              <a:rPr lang="en-US" dirty="0" smtClean="0"/>
              <a:t> </a:t>
            </a:r>
            <a:endParaRPr lang="en-US" dirty="0"/>
          </a:p>
          <a:p>
            <a:pPr>
              <a:spcBef>
                <a:spcPts val="0"/>
              </a:spcBef>
            </a:pPr>
            <a:r>
              <a:rPr lang="en-US" dirty="0"/>
              <a:t>Rates are updated </a:t>
            </a:r>
            <a:r>
              <a:rPr lang="en-US" dirty="0" smtClean="0"/>
              <a:t>at the beginning </a:t>
            </a:r>
            <a:r>
              <a:rPr lang="en-US" dirty="0"/>
              <a:t>of each Calendar </a:t>
            </a:r>
            <a:r>
              <a:rPr lang="en-US" dirty="0" smtClean="0"/>
              <a:t>Year excluding OHA rates, which are updated the 1</a:t>
            </a:r>
            <a:r>
              <a:rPr lang="en-US" baseline="30000" dirty="0" smtClean="0"/>
              <a:t>st</a:t>
            </a:r>
            <a:r>
              <a:rPr lang="en-US" dirty="0" smtClean="0"/>
              <a:t> and 16</a:t>
            </a:r>
            <a:r>
              <a:rPr lang="en-US" baseline="30000" dirty="0" smtClean="0"/>
              <a:t>th</a:t>
            </a:r>
            <a:r>
              <a:rPr lang="en-US" dirty="0" smtClean="0"/>
              <a:t> of each month</a:t>
            </a:r>
            <a:endParaRPr lang="en-US" dirty="0"/>
          </a:p>
        </p:txBody>
      </p:sp>
      <p:sp>
        <p:nvSpPr>
          <p:cNvPr id="5" name="Title 1"/>
          <p:cNvSpPr txBox="1">
            <a:spLocks/>
          </p:cNvSpPr>
          <p:nvPr/>
        </p:nvSpPr>
        <p:spPr>
          <a:xfrm>
            <a:off x="488732" y="160182"/>
            <a:ext cx="8458200"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b="1" kern="1200">
                <a:solidFill>
                  <a:schemeClr val="bg1"/>
                </a:solidFill>
                <a:latin typeface="+mj-lt"/>
                <a:ea typeface="+mj-ea"/>
                <a:cs typeface="+mj-cs"/>
              </a:defRPr>
            </a:lvl1pPr>
          </a:lstStyle>
          <a:p>
            <a:r>
              <a:rPr lang="en-US" sz="2800" dirty="0" smtClean="0">
                <a:cs typeface="Arial" panose="020B0604020202020204" pitchFamily="34" charset="0"/>
              </a:rPr>
              <a:t>      Post-9/11 Subsistence Allowance (P911SA)</a:t>
            </a:r>
            <a:endParaRPr lang="en-US" sz="2800" dirty="0">
              <a:cs typeface="Arial" panose="020B0604020202020204" pitchFamily="34" charset="0"/>
            </a:endParaRPr>
          </a:p>
        </p:txBody>
      </p:sp>
    </p:spTree>
    <p:extLst>
      <p:ext uri="{BB962C8B-B14F-4D97-AF65-F5344CB8AC3E}">
        <p14:creationId xmlns:p14="http://schemas.microsoft.com/office/powerpoint/2010/main" val="8046792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153400" cy="5334000"/>
          </a:xfrm>
        </p:spPr>
        <p:txBody>
          <a:bodyPr>
            <a:noAutofit/>
          </a:bodyPr>
          <a:lstStyle/>
          <a:p>
            <a:pPr marL="0" indent="0">
              <a:buNone/>
            </a:pPr>
            <a:r>
              <a:rPr lang="en-US" dirty="0" smtClean="0">
                <a:cs typeface="Arial" panose="020B0604020202020204" pitchFamily="34" charset="0"/>
              </a:rPr>
              <a:t>Rate Protection:</a:t>
            </a:r>
          </a:p>
          <a:p>
            <a:r>
              <a:rPr lang="en-US" dirty="0" smtClean="0">
                <a:cs typeface="Arial" panose="020B0604020202020204" pitchFamily="34" charset="0"/>
              </a:rPr>
              <a:t>If the BAH rate for a particular zip code decreases from one calendar year to the next, rate protection may be provided, if:</a:t>
            </a:r>
          </a:p>
          <a:p>
            <a:pPr lvl="1">
              <a:buFont typeface="Courier New" panose="02070309020205020404" pitchFamily="49" charset="0"/>
              <a:buChar char="o"/>
            </a:pPr>
            <a:r>
              <a:rPr lang="en-US" sz="2400" dirty="0" smtClean="0">
                <a:cs typeface="Arial" panose="020B0604020202020204" pitchFamily="34" charset="0"/>
              </a:rPr>
              <a:t>The Veteran is enrolled at the same facility</a:t>
            </a:r>
          </a:p>
          <a:p>
            <a:pPr lvl="1">
              <a:buFont typeface="Courier New" panose="02070309020205020404" pitchFamily="49" charset="0"/>
              <a:buChar char="o"/>
            </a:pPr>
            <a:r>
              <a:rPr lang="en-US" sz="2400" dirty="0" smtClean="0">
                <a:cs typeface="Arial" panose="020B0604020202020204" pitchFamily="34" charset="0"/>
              </a:rPr>
              <a:t>The </a:t>
            </a:r>
            <a:r>
              <a:rPr lang="en-US" sz="2400" dirty="0">
                <a:cs typeface="Arial" panose="020B0604020202020204" pitchFamily="34" charset="0"/>
              </a:rPr>
              <a:t>Veteran is </a:t>
            </a:r>
            <a:r>
              <a:rPr lang="en-US" sz="2400" dirty="0" smtClean="0">
                <a:cs typeface="Arial" panose="020B0604020202020204" pitchFamily="34" charset="0"/>
              </a:rPr>
              <a:t>continuously enrolled with no more than a 6-month break</a:t>
            </a:r>
          </a:p>
          <a:p>
            <a:pPr marL="342900" lvl="2" indent="-342900"/>
            <a:r>
              <a:rPr lang="en-US" sz="2400" dirty="0">
                <a:cs typeface="Arial" panose="020B0604020202020204" pitchFamily="34" charset="0"/>
              </a:rPr>
              <a:t>Rate protection can be extended </a:t>
            </a:r>
            <a:r>
              <a:rPr lang="en-US" sz="2400" dirty="0" smtClean="0">
                <a:cs typeface="Arial" panose="020B0604020202020204" pitchFamily="34" charset="0"/>
              </a:rPr>
              <a:t>more </a:t>
            </a:r>
            <a:r>
              <a:rPr lang="en-US" sz="2400" dirty="0">
                <a:cs typeface="Arial" panose="020B0604020202020204" pitchFamily="34" charset="0"/>
              </a:rPr>
              <a:t>than 1 year if </a:t>
            </a:r>
            <a:r>
              <a:rPr lang="en-US" sz="2400" dirty="0" smtClean="0">
                <a:cs typeface="Arial" panose="020B0604020202020204" pitchFamily="34" charset="0"/>
              </a:rPr>
              <a:t> </a:t>
            </a:r>
            <a:r>
              <a:rPr lang="en-US" sz="2400" dirty="0">
                <a:cs typeface="Arial" panose="020B0604020202020204" pitchFamily="34" charset="0"/>
              </a:rPr>
              <a:t>above criteria are </a:t>
            </a:r>
            <a:r>
              <a:rPr lang="en-US" sz="2400" dirty="0" smtClean="0">
                <a:cs typeface="Arial" panose="020B0604020202020204" pitchFamily="34" charset="0"/>
              </a:rPr>
              <a:t>met</a:t>
            </a:r>
          </a:p>
          <a:p>
            <a:pPr marL="0" lvl="2" indent="0">
              <a:buNone/>
            </a:pPr>
            <a:endParaRPr lang="en-US" sz="2400" dirty="0" smtClean="0">
              <a:cs typeface="Arial" panose="020B0604020202020204" pitchFamily="34" charset="0"/>
            </a:endParaRPr>
          </a:p>
          <a:p>
            <a:pPr marL="0" lvl="2" indent="0">
              <a:buNone/>
            </a:pPr>
            <a:r>
              <a:rPr lang="en-US" sz="2400" b="1" dirty="0">
                <a:cs typeface="Arial" panose="020B0604020202020204" pitchFamily="34" charset="0"/>
              </a:rPr>
              <a:t>*</a:t>
            </a:r>
            <a:r>
              <a:rPr lang="en-US" sz="2400" dirty="0" smtClean="0">
                <a:cs typeface="Arial" panose="020B0604020202020204" pitchFamily="34" charset="0"/>
              </a:rPr>
              <a:t>Note:  </a:t>
            </a:r>
            <a:r>
              <a:rPr lang="en-US" sz="2400" dirty="0">
                <a:cs typeface="Arial" panose="020B0604020202020204" pitchFamily="34" charset="0"/>
              </a:rPr>
              <a:t>Any Veteran called to active duty during an enrollment period or within the 6-month grace period will receive rate protection as long as he/she begins training at the same facility within 6 months from the release from active duty. </a:t>
            </a:r>
          </a:p>
        </p:txBody>
      </p:sp>
      <p:sp>
        <p:nvSpPr>
          <p:cNvPr id="2" name="Title 1"/>
          <p:cNvSpPr>
            <a:spLocks noGrp="1"/>
          </p:cNvSpPr>
          <p:nvPr>
            <p:ph type="title"/>
          </p:nvPr>
        </p:nvSpPr>
        <p:spPr/>
        <p:txBody>
          <a:bodyPr>
            <a:normAutofit/>
          </a:bodyPr>
          <a:lstStyle/>
          <a:p>
            <a:r>
              <a:rPr lang="en-US" sz="3600" dirty="0"/>
              <a:t>P911SA Considerations</a:t>
            </a:r>
          </a:p>
        </p:txBody>
      </p:sp>
      <p:sp>
        <p:nvSpPr>
          <p:cNvPr id="4" name="Slide Number Placeholder 3"/>
          <p:cNvSpPr>
            <a:spLocks noGrp="1"/>
          </p:cNvSpPr>
          <p:nvPr>
            <p:ph type="sldNum" sz="quarter" idx="4"/>
          </p:nvPr>
        </p:nvSpPr>
        <p:spPr>
          <a:xfrm>
            <a:off x="7010400" y="6477000"/>
            <a:ext cx="2133600" cy="365125"/>
          </a:xfrm>
        </p:spPr>
        <p:txBody>
          <a:bodyPr/>
          <a:lstStyle/>
          <a:p>
            <a:fld id="{3FE40F6C-36E6-4965-9D21-698197C3108F}" type="slidenum">
              <a:rPr lang="en-US" smtClean="0"/>
              <a:pPr/>
              <a:t>31</a:t>
            </a:fld>
            <a:endParaRPr lang="en-US" dirty="0"/>
          </a:p>
        </p:txBody>
      </p:sp>
    </p:spTree>
    <p:extLst>
      <p:ext uri="{BB962C8B-B14F-4D97-AF65-F5344CB8AC3E}">
        <p14:creationId xmlns:p14="http://schemas.microsoft.com/office/powerpoint/2010/main" val="811083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486400"/>
          </a:xfrm>
        </p:spPr>
        <p:txBody>
          <a:bodyPr>
            <a:noAutofit/>
          </a:bodyPr>
          <a:lstStyle/>
          <a:p>
            <a:r>
              <a:rPr lang="en-US" sz="2000" dirty="0" smtClean="0">
                <a:cs typeface="Arial" panose="020B0604020202020204" pitchFamily="34" charset="0"/>
              </a:rPr>
              <a:t>Distance learning </a:t>
            </a:r>
            <a:r>
              <a:rPr lang="en-US" sz="2000" dirty="0">
                <a:cs typeface="Arial" panose="020B0604020202020204" pitchFamily="34" charset="0"/>
              </a:rPr>
              <a:t>courses, to include independent </a:t>
            </a:r>
            <a:r>
              <a:rPr lang="en-US" sz="2000" dirty="0" smtClean="0">
                <a:cs typeface="Arial" panose="020B0604020202020204" pitchFamily="34" charset="0"/>
              </a:rPr>
              <a:t>study and </a:t>
            </a:r>
            <a:r>
              <a:rPr lang="en-US" sz="2000" dirty="0">
                <a:cs typeface="Arial" panose="020B0604020202020204" pitchFamily="34" charset="0"/>
              </a:rPr>
              <a:t>on-line </a:t>
            </a:r>
            <a:r>
              <a:rPr lang="en-US" sz="2000" dirty="0" smtClean="0">
                <a:cs typeface="Arial" panose="020B0604020202020204" pitchFamily="34" charset="0"/>
              </a:rPr>
              <a:t>courses:</a:t>
            </a:r>
          </a:p>
          <a:p>
            <a:pPr lvl="1">
              <a:buFont typeface="Courier New" panose="02070309020205020404" pitchFamily="49" charset="0"/>
              <a:buChar char="o"/>
            </a:pPr>
            <a:r>
              <a:rPr lang="en-US" dirty="0" smtClean="0">
                <a:cs typeface="Arial" panose="020B0604020202020204" pitchFamily="34" charset="0"/>
              </a:rPr>
              <a:t>Full time =  .50 X BAH National Average</a:t>
            </a:r>
          </a:p>
          <a:p>
            <a:pPr lvl="1">
              <a:buFont typeface="Courier New" panose="02070309020205020404" pitchFamily="49" charset="0"/>
              <a:buChar char="o"/>
            </a:pPr>
            <a:r>
              <a:rPr lang="en-US" dirty="0" smtClean="0"/>
              <a:t>¾ time =  	  .375 X BAH National Average</a:t>
            </a:r>
          </a:p>
          <a:p>
            <a:pPr lvl="1">
              <a:buFont typeface="Courier New" panose="02070309020205020404" pitchFamily="49" charset="0"/>
              <a:buChar char="o"/>
            </a:pPr>
            <a:r>
              <a:rPr lang="en-US" dirty="0" smtClean="0">
                <a:cs typeface="Arial" panose="020B0604020202020204" pitchFamily="34" charset="0"/>
              </a:rPr>
              <a:t>½ time =     .25 X BAH National Average</a:t>
            </a:r>
          </a:p>
          <a:p>
            <a:r>
              <a:rPr lang="en-US" sz="2000" dirty="0" smtClean="0">
                <a:cs typeface="Arial" panose="020B0604020202020204" pitchFamily="34" charset="0"/>
              </a:rPr>
              <a:t>Distance </a:t>
            </a:r>
            <a:r>
              <a:rPr lang="en-US" sz="2000" dirty="0">
                <a:cs typeface="Arial" panose="020B0604020202020204" pitchFamily="34" charset="0"/>
              </a:rPr>
              <a:t>learning courses and at least one credit of residence at </a:t>
            </a:r>
            <a:r>
              <a:rPr lang="en-US" sz="2000" dirty="0" smtClean="0">
                <a:cs typeface="Arial" panose="020B0604020202020204" pitchFamily="34" charset="0"/>
              </a:rPr>
              <a:t>a brick and mortar facility:  </a:t>
            </a:r>
          </a:p>
          <a:p>
            <a:pPr lvl="1">
              <a:buFont typeface="Courier New" panose="02070309020205020404" pitchFamily="49" charset="0"/>
              <a:buChar char="o"/>
            </a:pPr>
            <a:r>
              <a:rPr lang="en-US" dirty="0" smtClean="0">
                <a:cs typeface="Arial" panose="020B0604020202020204" pitchFamily="34" charset="0"/>
              </a:rPr>
              <a:t>Pay appropriate training rate using Post-9/11 </a:t>
            </a:r>
            <a:r>
              <a:rPr lang="en-US" dirty="0">
                <a:cs typeface="Arial" panose="020B0604020202020204" pitchFamily="34" charset="0"/>
              </a:rPr>
              <a:t>Subsistence Allowance (P911SA) rate </a:t>
            </a:r>
            <a:r>
              <a:rPr lang="en-US" dirty="0" smtClean="0">
                <a:cs typeface="Arial" panose="020B0604020202020204" pitchFamily="34" charset="0"/>
              </a:rPr>
              <a:t>associated with zip code of brick and mortar facility</a:t>
            </a:r>
          </a:p>
          <a:p>
            <a:r>
              <a:rPr lang="en-US" sz="2000" dirty="0" smtClean="0">
                <a:cs typeface="Arial" panose="020B0604020202020204" pitchFamily="34" charset="0"/>
              </a:rPr>
              <a:t>Concurrent enrollment at more than one facility:</a:t>
            </a:r>
          </a:p>
          <a:p>
            <a:pPr lvl="1">
              <a:buFont typeface="Courier New" panose="02070309020205020404" pitchFamily="49" charset="0"/>
              <a:buChar char="o"/>
            </a:pPr>
            <a:r>
              <a:rPr lang="en-US" dirty="0" smtClean="0">
                <a:cs typeface="Arial" panose="020B0604020202020204" pitchFamily="34" charset="0"/>
              </a:rPr>
              <a:t>Use the zip code of the parent facility </a:t>
            </a:r>
          </a:p>
          <a:p>
            <a:pPr lvl="1">
              <a:buFont typeface="Courier New" panose="02070309020205020404" pitchFamily="49" charset="0"/>
              <a:buChar char="o"/>
            </a:pPr>
            <a:r>
              <a:rPr lang="en-US" dirty="0" smtClean="0">
                <a:cs typeface="Arial" panose="020B0604020202020204" pitchFamily="34" charset="0"/>
              </a:rPr>
              <a:t>If not enrolled at the parent facility, use facility where Veteran </a:t>
            </a:r>
            <a:r>
              <a:rPr lang="en-US" dirty="0">
                <a:cs typeface="Arial" panose="020B0604020202020204" pitchFamily="34" charset="0"/>
              </a:rPr>
              <a:t>is enrolled in more </a:t>
            </a:r>
            <a:r>
              <a:rPr lang="en-US" dirty="0" smtClean="0">
                <a:cs typeface="Arial" panose="020B0604020202020204" pitchFamily="34" charset="0"/>
              </a:rPr>
              <a:t>credit hours</a:t>
            </a:r>
          </a:p>
          <a:p>
            <a:pPr lvl="1">
              <a:buFont typeface="Courier New" panose="02070309020205020404" pitchFamily="49" charset="0"/>
              <a:buChar char="o"/>
            </a:pPr>
            <a:r>
              <a:rPr lang="en-US" dirty="0" smtClean="0">
                <a:cs typeface="Arial" panose="020B0604020202020204" pitchFamily="34" charset="0"/>
              </a:rPr>
              <a:t>If Veteran is enrolled in an equal amount of credit hours at each facility, use facility that provides highest Post-9/11 Subsistence Allowance (P911SA)</a:t>
            </a:r>
            <a:endParaRPr lang="en-US" dirty="0">
              <a:cs typeface="Arial" panose="020B0604020202020204" pitchFamily="34" charset="0"/>
            </a:endParaRPr>
          </a:p>
        </p:txBody>
      </p:sp>
      <p:sp>
        <p:nvSpPr>
          <p:cNvPr id="2" name="Title 1"/>
          <p:cNvSpPr>
            <a:spLocks noGrp="1"/>
          </p:cNvSpPr>
          <p:nvPr>
            <p:ph type="title"/>
          </p:nvPr>
        </p:nvSpPr>
        <p:spPr/>
        <p:txBody>
          <a:bodyPr>
            <a:normAutofit/>
          </a:bodyPr>
          <a:lstStyle/>
          <a:p>
            <a:r>
              <a:rPr lang="en-US" sz="3600" dirty="0"/>
              <a:t>P911SA Considerations</a:t>
            </a:r>
          </a:p>
        </p:txBody>
      </p:sp>
      <p:sp>
        <p:nvSpPr>
          <p:cNvPr id="4" name="Slide Number Placeholder 3"/>
          <p:cNvSpPr>
            <a:spLocks noGrp="1"/>
          </p:cNvSpPr>
          <p:nvPr>
            <p:ph type="sldNum" sz="quarter" idx="4"/>
          </p:nvPr>
        </p:nvSpPr>
        <p:spPr>
          <a:xfrm>
            <a:off x="7010400" y="6477000"/>
            <a:ext cx="2133600" cy="365125"/>
          </a:xfrm>
        </p:spPr>
        <p:txBody>
          <a:bodyPr/>
          <a:lstStyle/>
          <a:p>
            <a:fld id="{3FE40F6C-36E6-4965-9D21-698197C3108F}" type="slidenum">
              <a:rPr lang="en-US" smtClean="0"/>
              <a:pPr/>
              <a:t>32</a:t>
            </a:fld>
            <a:endParaRPr lang="en-US" dirty="0"/>
          </a:p>
        </p:txBody>
      </p:sp>
    </p:spTree>
    <p:extLst>
      <p:ext uri="{BB962C8B-B14F-4D97-AF65-F5344CB8AC3E}">
        <p14:creationId xmlns:p14="http://schemas.microsoft.com/office/powerpoint/2010/main" val="2344866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90600"/>
            <a:ext cx="8458200" cy="5562600"/>
          </a:xfrm>
        </p:spPr>
        <p:txBody>
          <a:bodyPr>
            <a:noAutofit/>
          </a:bodyPr>
          <a:lstStyle/>
          <a:p>
            <a:pPr marL="0" indent="0">
              <a:buNone/>
            </a:pPr>
            <a:r>
              <a:rPr lang="en-US" sz="2000" dirty="0">
                <a:cs typeface="Arial" panose="020B0604020202020204" pitchFamily="34" charset="0"/>
              </a:rPr>
              <a:t>To determine the correct P911SA rate for </a:t>
            </a:r>
            <a:r>
              <a:rPr lang="en-US" sz="2000" dirty="0" smtClean="0">
                <a:cs typeface="Arial" panose="020B0604020202020204" pitchFamily="34" charset="0"/>
              </a:rPr>
              <a:t>Chapter 31 </a:t>
            </a:r>
            <a:r>
              <a:rPr lang="en-US" sz="2000" dirty="0">
                <a:cs typeface="Arial" panose="020B0604020202020204" pitchFamily="34" charset="0"/>
              </a:rPr>
              <a:t>participants receiving training within the United States for awards running on or after January 1, </a:t>
            </a:r>
            <a:r>
              <a:rPr lang="en-US" sz="2000" dirty="0" smtClean="0">
                <a:cs typeface="Arial" panose="020B0604020202020204" pitchFamily="34" charset="0"/>
              </a:rPr>
              <a:t>2017, </a:t>
            </a:r>
            <a:r>
              <a:rPr lang="en-US" sz="2000" dirty="0">
                <a:cs typeface="Arial" panose="020B0604020202020204" pitchFamily="34" charset="0"/>
              </a:rPr>
              <a:t>VR&amp;E staff must access DoD’s BAH Calculator website </a:t>
            </a:r>
            <a:r>
              <a:rPr lang="en-US" sz="2000" dirty="0" smtClean="0">
                <a:cs typeface="Arial" panose="020B0604020202020204" pitchFamily="34" charset="0"/>
              </a:rPr>
              <a:t>at: </a:t>
            </a:r>
            <a:r>
              <a:rPr lang="en-US" sz="2000" dirty="0" smtClean="0">
                <a:solidFill>
                  <a:srgbClr val="0070C0"/>
                </a:solidFill>
                <a:cs typeface="Arial" panose="020B0604020202020204" pitchFamily="34" charset="0"/>
              </a:rPr>
              <a:t>https</a:t>
            </a:r>
            <a:r>
              <a:rPr lang="en-US" sz="2000" dirty="0">
                <a:solidFill>
                  <a:srgbClr val="0070C0"/>
                </a:solidFill>
                <a:cs typeface="Arial" panose="020B0604020202020204" pitchFamily="34" charset="0"/>
              </a:rPr>
              <a:t>://www.defensetravel.dod.mil/site/bahCalc.cfm </a:t>
            </a:r>
            <a:r>
              <a:rPr lang="en-US" sz="2000" dirty="0">
                <a:cs typeface="Arial" panose="020B0604020202020204" pitchFamily="34" charset="0"/>
              </a:rPr>
              <a:t>and complete the </a:t>
            </a:r>
            <a:r>
              <a:rPr lang="en-US" sz="2000" dirty="0" smtClean="0">
                <a:cs typeface="Arial" panose="020B0604020202020204" pitchFamily="34" charset="0"/>
              </a:rPr>
              <a:t>following </a:t>
            </a:r>
            <a:r>
              <a:rPr lang="en-US" sz="2000" dirty="0">
                <a:cs typeface="Arial" panose="020B0604020202020204" pitchFamily="34" charset="0"/>
              </a:rPr>
              <a:t>tasks</a:t>
            </a:r>
            <a:r>
              <a:rPr lang="en-US" sz="2000" dirty="0" smtClean="0">
                <a:cs typeface="Arial" panose="020B0604020202020204" pitchFamily="34" charset="0"/>
              </a:rPr>
              <a:t>:</a:t>
            </a:r>
          </a:p>
          <a:p>
            <a:r>
              <a:rPr lang="en-US" sz="2000" dirty="0" smtClean="0">
                <a:cs typeface="Arial" panose="020B0604020202020204" pitchFamily="34" charset="0"/>
              </a:rPr>
              <a:t>Enter </a:t>
            </a:r>
            <a:r>
              <a:rPr lang="en-US" sz="2000" dirty="0">
                <a:cs typeface="Arial" panose="020B0604020202020204" pitchFamily="34" charset="0"/>
              </a:rPr>
              <a:t>year “</a:t>
            </a:r>
            <a:r>
              <a:rPr lang="en-US" sz="2000" dirty="0" smtClean="0">
                <a:cs typeface="Arial" panose="020B0604020202020204" pitchFamily="34" charset="0"/>
              </a:rPr>
              <a:t>2017”</a:t>
            </a:r>
            <a:endParaRPr lang="en-US" sz="2000" dirty="0">
              <a:cs typeface="Arial" panose="020B0604020202020204" pitchFamily="34" charset="0"/>
            </a:endParaRPr>
          </a:p>
          <a:p>
            <a:r>
              <a:rPr lang="en-US" sz="2000" dirty="0" smtClean="0">
                <a:cs typeface="Arial" panose="020B0604020202020204" pitchFamily="34" charset="0"/>
              </a:rPr>
              <a:t>Enter zip </a:t>
            </a:r>
            <a:r>
              <a:rPr lang="en-US" sz="2000" dirty="0">
                <a:cs typeface="Arial" panose="020B0604020202020204" pitchFamily="34" charset="0"/>
              </a:rPr>
              <a:t>code of facility for training at </a:t>
            </a:r>
            <a:r>
              <a:rPr lang="en-US" sz="2000" dirty="0" smtClean="0">
                <a:cs typeface="Arial" panose="020B0604020202020204" pitchFamily="34" charset="0"/>
              </a:rPr>
              <a:t>Institutes of </a:t>
            </a:r>
            <a:r>
              <a:rPr lang="en-US" sz="2000" dirty="0">
                <a:cs typeface="Arial" panose="020B0604020202020204" pitchFamily="34" charset="0"/>
              </a:rPr>
              <a:t>Higher Learning (IHL)/Non-College Degree (NCD) programs, </a:t>
            </a:r>
            <a:r>
              <a:rPr lang="en-US" sz="2000" dirty="0" smtClean="0">
                <a:cs typeface="Arial" panose="020B0604020202020204" pitchFamily="34" charset="0"/>
              </a:rPr>
              <a:t>or of </a:t>
            </a:r>
            <a:r>
              <a:rPr lang="en-US" sz="2000" dirty="0">
                <a:cs typeface="Arial" panose="020B0604020202020204" pitchFamily="34" charset="0"/>
              </a:rPr>
              <a:t>employer for On-Job Training (OJT), or </a:t>
            </a:r>
            <a:r>
              <a:rPr lang="en-US" sz="2000" dirty="0" smtClean="0">
                <a:cs typeface="Arial" panose="020B0604020202020204" pitchFamily="34" charset="0"/>
              </a:rPr>
              <a:t>of </a:t>
            </a:r>
            <a:r>
              <a:rPr lang="en-US" sz="2000" dirty="0">
                <a:cs typeface="Arial" panose="020B0604020202020204" pitchFamily="34" charset="0"/>
              </a:rPr>
              <a:t>agency for Non Paid Work Experience (NPWE</a:t>
            </a:r>
            <a:r>
              <a:rPr lang="en-US" sz="2000" dirty="0" smtClean="0">
                <a:cs typeface="Arial" panose="020B0604020202020204" pitchFamily="34" charset="0"/>
              </a:rPr>
              <a:t>)</a:t>
            </a:r>
            <a:endParaRPr lang="en-US" sz="2000" dirty="0">
              <a:cs typeface="Arial" panose="020B0604020202020204" pitchFamily="34" charset="0"/>
            </a:endParaRPr>
          </a:p>
          <a:p>
            <a:r>
              <a:rPr lang="en-US" sz="2000" dirty="0" smtClean="0">
                <a:cs typeface="Arial" panose="020B0604020202020204" pitchFamily="34" charset="0"/>
              </a:rPr>
              <a:t>Select </a:t>
            </a:r>
            <a:r>
              <a:rPr lang="en-US" sz="2000" dirty="0">
                <a:cs typeface="Arial" panose="020B0604020202020204" pitchFamily="34" charset="0"/>
              </a:rPr>
              <a:t>“E-5</a:t>
            </a:r>
            <a:r>
              <a:rPr lang="en-US" sz="2000" dirty="0" smtClean="0">
                <a:cs typeface="Arial" panose="020B0604020202020204" pitchFamily="34" charset="0"/>
              </a:rPr>
              <a:t>”</a:t>
            </a:r>
            <a:endParaRPr lang="en-US" sz="2000" dirty="0">
              <a:cs typeface="Arial" panose="020B0604020202020204" pitchFamily="34" charset="0"/>
            </a:endParaRPr>
          </a:p>
          <a:p>
            <a:r>
              <a:rPr lang="en-US" sz="2000" dirty="0" smtClean="0">
                <a:cs typeface="Arial" panose="020B0604020202020204" pitchFamily="34" charset="0"/>
              </a:rPr>
              <a:t>Click </a:t>
            </a:r>
            <a:r>
              <a:rPr lang="en-US" sz="2000" dirty="0">
                <a:cs typeface="Arial" panose="020B0604020202020204" pitchFamily="34" charset="0"/>
              </a:rPr>
              <a:t>“calculate</a:t>
            </a:r>
            <a:r>
              <a:rPr lang="en-US" sz="2000" dirty="0" smtClean="0">
                <a:cs typeface="Arial" panose="020B0604020202020204" pitchFamily="34" charset="0"/>
              </a:rPr>
              <a:t>”</a:t>
            </a:r>
            <a:endParaRPr lang="en-US" sz="2000" dirty="0">
              <a:cs typeface="Arial" panose="020B0604020202020204" pitchFamily="34" charset="0"/>
            </a:endParaRPr>
          </a:p>
          <a:p>
            <a:r>
              <a:rPr lang="en-US" sz="2000" dirty="0" smtClean="0"/>
              <a:t>Add $50 to </a:t>
            </a:r>
            <a:r>
              <a:rPr lang="en-US" sz="2000" dirty="0"/>
              <a:t>“E-5 with Dependents” </a:t>
            </a:r>
            <a:r>
              <a:rPr lang="en-US" sz="2000" dirty="0" smtClean="0"/>
              <a:t>rate for calendar year 2017(when </a:t>
            </a:r>
            <a:r>
              <a:rPr lang="en-US" sz="2000" dirty="0"/>
              <a:t>calculating ¾, ½, and ¼ rates, </a:t>
            </a:r>
            <a:r>
              <a:rPr lang="en-US" sz="2000" dirty="0" smtClean="0"/>
              <a:t>add $50 first, </a:t>
            </a:r>
            <a:r>
              <a:rPr lang="en-US" sz="2000" dirty="0"/>
              <a:t>and then </a:t>
            </a:r>
            <a:r>
              <a:rPr lang="en-US" sz="2000" dirty="0" smtClean="0"/>
              <a:t>calculate rate)</a:t>
            </a:r>
          </a:p>
          <a:p>
            <a:pPr marL="0" indent="0">
              <a:buNone/>
            </a:pPr>
            <a:endParaRPr lang="en-US" sz="2000" dirty="0" smtClean="0"/>
          </a:p>
          <a:p>
            <a:pPr marL="0" indent="0">
              <a:buNone/>
            </a:pPr>
            <a:r>
              <a:rPr lang="en-US" sz="2000" b="1" dirty="0">
                <a:cs typeface="Arial" panose="020B0604020202020204" pitchFamily="34" charset="0"/>
              </a:rPr>
              <a:t>*</a:t>
            </a:r>
            <a:r>
              <a:rPr lang="en-US" sz="2000" dirty="0">
                <a:cs typeface="Arial" panose="020B0604020202020204" pitchFamily="34" charset="0"/>
              </a:rPr>
              <a:t>Note: </a:t>
            </a:r>
            <a:r>
              <a:rPr lang="en-US" sz="2000" dirty="0" smtClean="0"/>
              <a:t>Add $33.00 to </a:t>
            </a:r>
            <a:r>
              <a:rPr lang="en-US" sz="2000" dirty="0"/>
              <a:t>“E-5 with Dependents” </a:t>
            </a:r>
            <a:r>
              <a:rPr lang="en-US" sz="2000" dirty="0" smtClean="0"/>
              <a:t>rate for calendar year 2016 (when </a:t>
            </a:r>
            <a:r>
              <a:rPr lang="en-US" sz="2000" dirty="0"/>
              <a:t>calculating ¾, ½, and ¼ rates, add </a:t>
            </a:r>
            <a:r>
              <a:rPr lang="en-US" sz="2000" dirty="0" smtClean="0"/>
              <a:t>$16 </a:t>
            </a:r>
            <a:r>
              <a:rPr lang="en-US" sz="2000" dirty="0"/>
              <a:t>first and then calculate </a:t>
            </a:r>
            <a:r>
              <a:rPr lang="en-US" sz="2000" dirty="0" smtClean="0"/>
              <a:t>rate)</a:t>
            </a:r>
            <a:endParaRPr lang="en-US" sz="2000" dirty="0"/>
          </a:p>
        </p:txBody>
      </p:sp>
      <p:sp>
        <p:nvSpPr>
          <p:cNvPr id="2" name="Title 1"/>
          <p:cNvSpPr>
            <a:spLocks noGrp="1"/>
          </p:cNvSpPr>
          <p:nvPr>
            <p:ph type="title"/>
          </p:nvPr>
        </p:nvSpPr>
        <p:spPr/>
        <p:txBody>
          <a:bodyPr>
            <a:normAutofit/>
          </a:bodyPr>
          <a:lstStyle/>
          <a:p>
            <a:r>
              <a:rPr lang="en-US" sz="3600" dirty="0"/>
              <a:t>P911SA Considerations</a:t>
            </a:r>
          </a:p>
        </p:txBody>
      </p:sp>
      <p:sp>
        <p:nvSpPr>
          <p:cNvPr id="4" name="Slide Number Placeholder 3"/>
          <p:cNvSpPr>
            <a:spLocks noGrp="1"/>
          </p:cNvSpPr>
          <p:nvPr>
            <p:ph type="sldNum" sz="quarter" idx="4"/>
          </p:nvPr>
        </p:nvSpPr>
        <p:spPr>
          <a:xfrm>
            <a:off x="7010400" y="6477000"/>
            <a:ext cx="2133600" cy="365125"/>
          </a:xfrm>
        </p:spPr>
        <p:txBody>
          <a:bodyPr/>
          <a:lstStyle/>
          <a:p>
            <a:fld id="{3FE40F6C-36E6-4965-9D21-698197C3108F}" type="slidenum">
              <a:rPr lang="en-US" smtClean="0"/>
              <a:pPr/>
              <a:t>33</a:t>
            </a:fld>
            <a:endParaRPr lang="en-US" dirty="0"/>
          </a:p>
        </p:txBody>
      </p:sp>
    </p:spTree>
    <p:extLst>
      <p:ext uri="{BB962C8B-B14F-4D97-AF65-F5344CB8AC3E}">
        <p14:creationId xmlns:p14="http://schemas.microsoft.com/office/powerpoint/2010/main" val="3334992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cs typeface="Arial" panose="020B0604020202020204" pitchFamily="34" charset="0"/>
              </a:rPr>
              <a:t>P911SA Considerations</a:t>
            </a:r>
          </a:p>
        </p:txBody>
      </p:sp>
      <p:sp>
        <p:nvSpPr>
          <p:cNvPr id="4" name="Slide Number Placeholder 3"/>
          <p:cNvSpPr>
            <a:spLocks noGrp="1"/>
          </p:cNvSpPr>
          <p:nvPr>
            <p:ph type="sldNum" sz="quarter" idx="12"/>
          </p:nvPr>
        </p:nvSpPr>
        <p:spPr/>
        <p:txBody>
          <a:bodyPr/>
          <a:lstStyle/>
          <a:p>
            <a:fld id="{3FE40F6C-36E6-4965-9D21-698197C3108F}" type="slidenum">
              <a:rPr lang="en-US" smtClean="0"/>
              <a:pPr/>
              <a:t>34</a:t>
            </a:fld>
            <a:endParaRPr lang="en-US" dirty="0"/>
          </a:p>
        </p:txBody>
      </p:sp>
      <p:sp>
        <p:nvSpPr>
          <p:cNvPr id="3" name="Content Placeholder 2"/>
          <p:cNvSpPr>
            <a:spLocks noGrp="1"/>
          </p:cNvSpPr>
          <p:nvPr>
            <p:ph idx="4294967295"/>
          </p:nvPr>
        </p:nvSpPr>
        <p:spPr>
          <a:xfrm>
            <a:off x="533400" y="1066800"/>
            <a:ext cx="8077200" cy="5486400"/>
          </a:xfrm>
        </p:spPr>
        <p:txBody>
          <a:bodyPr>
            <a:noAutofit/>
          </a:bodyPr>
          <a:lstStyle/>
          <a:p>
            <a:pPr>
              <a:spcBef>
                <a:spcPts val="0"/>
              </a:spcBef>
            </a:pPr>
            <a:r>
              <a:rPr lang="en-US" sz="2000" dirty="0" smtClean="0">
                <a:cs typeface="Arial" panose="020B0604020202020204" pitchFamily="34" charset="0"/>
              </a:rPr>
              <a:t>The $</a:t>
            </a:r>
            <a:r>
              <a:rPr lang="en-US" sz="2000" dirty="0" smtClean="0"/>
              <a:t>50</a:t>
            </a:r>
            <a:r>
              <a:rPr lang="en-US" sz="2000" dirty="0" smtClean="0">
                <a:cs typeface="Arial" panose="020B0604020202020204" pitchFamily="34" charset="0"/>
              </a:rPr>
              <a:t> rate adjustment should not be applied to a rate “grandfathered” from 2016 and only applies to 2017 rates</a:t>
            </a:r>
            <a:endParaRPr lang="en-US" sz="2000" strike="sngStrike" dirty="0" smtClean="0">
              <a:cs typeface="Arial" panose="020B0604020202020204" pitchFamily="34" charset="0"/>
            </a:endParaRPr>
          </a:p>
          <a:p>
            <a:pPr>
              <a:spcBef>
                <a:spcPts val="0"/>
              </a:spcBef>
            </a:pPr>
            <a:r>
              <a:rPr lang="en-US" sz="2000" dirty="0" smtClean="0">
                <a:cs typeface="Arial" panose="020B0604020202020204" pitchFamily="34" charset="0"/>
              </a:rPr>
              <a:t>Even if the rate increased in 2017, the $</a:t>
            </a:r>
            <a:r>
              <a:rPr lang="en-US" sz="2000" dirty="0" smtClean="0"/>
              <a:t>50</a:t>
            </a:r>
            <a:r>
              <a:rPr lang="en-US" sz="2000" dirty="0" smtClean="0">
                <a:cs typeface="Arial" panose="020B0604020202020204" pitchFamily="34" charset="0"/>
              </a:rPr>
              <a:t> still needs to be added to ensure the correct rate is paid</a:t>
            </a:r>
            <a:endParaRPr lang="en-US" sz="2000" strike="sngStrike" dirty="0" smtClean="0">
              <a:cs typeface="Arial" panose="020B0604020202020204" pitchFamily="34" charset="0"/>
            </a:endParaRPr>
          </a:p>
          <a:p>
            <a:pPr>
              <a:spcBef>
                <a:spcPts val="0"/>
              </a:spcBef>
            </a:pPr>
            <a:r>
              <a:rPr lang="en-US" sz="2000" dirty="0" smtClean="0">
                <a:cs typeface="Arial" panose="020B0604020202020204" pitchFamily="34" charset="0"/>
              </a:rPr>
              <a:t>VR&amp;E requires the use of BAH national average rates for Chapter 31 participants solely training in distance learning courses, to include independent study and on-line courses</a:t>
            </a:r>
            <a:endParaRPr lang="en-US" sz="2000" strike="sngStrike" dirty="0" smtClean="0">
              <a:cs typeface="Arial" panose="020B0604020202020204" pitchFamily="34" charset="0"/>
            </a:endParaRPr>
          </a:p>
          <a:p>
            <a:pPr marL="342900" lvl="1" indent="-342900">
              <a:spcBef>
                <a:spcPts val="0"/>
              </a:spcBef>
              <a:buFont typeface="Arial" panose="020B0604020202020204" pitchFamily="34" charset="0"/>
              <a:buChar char="•"/>
            </a:pPr>
            <a:r>
              <a:rPr lang="en-US" dirty="0" smtClean="0"/>
              <a:t>One half of the 2017 national average BAH rate for Chapter 31 participants is $840.50 per month (this includes the $50 rate adjustment) for full-time distance learning</a:t>
            </a:r>
            <a:endParaRPr lang="en-US" strike="sngStrike" dirty="0" smtClean="0"/>
          </a:p>
          <a:p>
            <a:pPr marL="342900" lvl="1" indent="-342900">
              <a:spcBef>
                <a:spcPts val="0"/>
              </a:spcBef>
              <a:buFont typeface="Arial" panose="020B0604020202020204" pitchFamily="34" charset="0"/>
              <a:buChar char="•"/>
            </a:pPr>
            <a:r>
              <a:rPr lang="en-US" dirty="0" smtClean="0"/>
              <a:t>Foreign institutions where there is no associated zip code is paid at the full BAH national average</a:t>
            </a:r>
            <a:endParaRPr lang="en-US" strike="sngStrike" dirty="0" smtClean="0"/>
          </a:p>
          <a:p>
            <a:pPr>
              <a:spcBef>
                <a:spcPts val="0"/>
              </a:spcBef>
            </a:pPr>
            <a:r>
              <a:rPr lang="en-US" sz="2000" dirty="0" smtClean="0">
                <a:cs typeface="Arial" panose="020B0604020202020204" pitchFamily="34" charset="0"/>
              </a:rPr>
              <a:t>Effective January 1, 2017:</a:t>
            </a:r>
          </a:p>
          <a:p>
            <a:pPr lvl="1">
              <a:spcBef>
                <a:spcPts val="0"/>
              </a:spcBef>
              <a:buFont typeface="Courier New" panose="02070309020205020404" pitchFamily="49" charset="0"/>
              <a:buChar char="o"/>
            </a:pPr>
            <a:r>
              <a:rPr lang="en-US" dirty="0" smtClean="0">
                <a:cs typeface="Arial" panose="020B0604020202020204" pitchFamily="34" charset="0"/>
              </a:rPr>
              <a:t>The 2017 national average BAH rate for </a:t>
            </a:r>
            <a:r>
              <a:rPr lang="en-US" dirty="0" smtClean="0"/>
              <a:t>Chapter 31</a:t>
            </a:r>
            <a:r>
              <a:rPr lang="en-US" dirty="0" smtClean="0">
                <a:cs typeface="Arial" panose="020B0604020202020204" pitchFamily="34" charset="0"/>
              </a:rPr>
              <a:t> participants is $</a:t>
            </a:r>
            <a:r>
              <a:rPr lang="en-US" dirty="0" smtClean="0"/>
              <a:t>1,681</a:t>
            </a:r>
            <a:r>
              <a:rPr lang="en-US" dirty="0" smtClean="0">
                <a:cs typeface="Arial" panose="020B0604020202020204" pitchFamily="34" charset="0"/>
              </a:rPr>
              <a:t>.00 per month (this includes the $</a:t>
            </a:r>
            <a:r>
              <a:rPr lang="en-US" dirty="0" smtClean="0"/>
              <a:t>50</a:t>
            </a:r>
            <a:r>
              <a:rPr lang="en-US" dirty="0" smtClean="0">
                <a:cs typeface="Arial" panose="020B0604020202020204" pitchFamily="34" charset="0"/>
              </a:rPr>
              <a:t> rate adjustment)</a:t>
            </a:r>
            <a:endParaRPr lang="en-US" strike="sngStrike" dirty="0">
              <a:cs typeface="Arial" panose="020B0604020202020204" pitchFamily="34" charset="0"/>
            </a:endParaRPr>
          </a:p>
        </p:txBody>
      </p:sp>
    </p:spTree>
    <p:extLst>
      <p:ext uri="{BB962C8B-B14F-4D97-AF65-F5344CB8AC3E}">
        <p14:creationId xmlns:p14="http://schemas.microsoft.com/office/powerpoint/2010/main" val="4140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cs typeface="Arial" panose="020B0604020202020204" pitchFamily="34" charset="0"/>
              </a:rPr>
              <a:t>P911SA Considerations – Example 1</a:t>
            </a:r>
          </a:p>
        </p:txBody>
      </p:sp>
      <p:sp>
        <p:nvSpPr>
          <p:cNvPr id="3" name="Slide Number Placeholder 2"/>
          <p:cNvSpPr>
            <a:spLocks noGrp="1"/>
          </p:cNvSpPr>
          <p:nvPr>
            <p:ph type="sldNum" sz="quarter" idx="12"/>
          </p:nvPr>
        </p:nvSpPr>
        <p:spPr/>
        <p:txBody>
          <a:bodyPr/>
          <a:lstStyle/>
          <a:p>
            <a:fld id="{3FE40F6C-36E6-4965-9D21-698197C3108F}" type="slidenum">
              <a:rPr lang="en-US" smtClean="0"/>
              <a:pPr/>
              <a:t>35</a:t>
            </a:fld>
            <a:endParaRPr lang="en-US" dirty="0"/>
          </a:p>
        </p:txBody>
      </p:sp>
      <p:sp>
        <p:nvSpPr>
          <p:cNvPr id="4" name="Content Placeholder 3"/>
          <p:cNvSpPr>
            <a:spLocks noGrp="1"/>
          </p:cNvSpPr>
          <p:nvPr>
            <p:ph idx="4294967295"/>
          </p:nvPr>
        </p:nvSpPr>
        <p:spPr>
          <a:xfrm>
            <a:off x="381000" y="1066800"/>
            <a:ext cx="8534400" cy="4906963"/>
          </a:xfrm>
        </p:spPr>
        <p:txBody>
          <a:bodyPr>
            <a:noAutofit/>
          </a:bodyPr>
          <a:lstStyle/>
          <a:p>
            <a:pPr marL="0" indent="0">
              <a:buNone/>
            </a:pPr>
            <a:endParaRPr lang="en-US" u="sng" dirty="0" smtClean="0"/>
          </a:p>
          <a:p>
            <a:pPr marL="0" indent="0">
              <a:buNone/>
            </a:pPr>
            <a:r>
              <a:rPr lang="en-US" u="sng" dirty="0" smtClean="0"/>
              <a:t>Question</a:t>
            </a:r>
            <a:r>
              <a:rPr lang="en-US" dirty="0" smtClean="0"/>
              <a:t>: </a:t>
            </a:r>
          </a:p>
          <a:p>
            <a:pPr marL="0" indent="0">
              <a:buNone/>
            </a:pPr>
            <a:endParaRPr lang="en-US" dirty="0"/>
          </a:p>
          <a:p>
            <a:pPr marL="0" indent="0">
              <a:buNone/>
            </a:pPr>
            <a:r>
              <a:rPr lang="en-US" dirty="0" smtClean="0"/>
              <a:t>The </a:t>
            </a:r>
            <a:r>
              <a:rPr lang="en-US" dirty="0"/>
              <a:t>Veteran is taking 11 </a:t>
            </a:r>
            <a:r>
              <a:rPr lang="en-US" dirty="0" smtClean="0"/>
              <a:t>credit hours while attending </a:t>
            </a:r>
            <a:r>
              <a:rPr lang="en-US" dirty="0"/>
              <a:t>a standard semester term </a:t>
            </a:r>
            <a:r>
              <a:rPr lang="en-US" dirty="0" smtClean="0"/>
              <a:t>online </a:t>
            </a:r>
            <a:r>
              <a:rPr lang="en-US" dirty="0"/>
              <a:t>through an </a:t>
            </a:r>
            <a:r>
              <a:rPr lang="en-US" dirty="0" smtClean="0"/>
              <a:t>out-of-state University. At </a:t>
            </a:r>
            <a:r>
              <a:rPr lang="en-US" dirty="0"/>
              <a:t>the same time, he is taking a </a:t>
            </a:r>
            <a:r>
              <a:rPr lang="en-US" dirty="0" smtClean="0"/>
              <a:t>1 credit hour </a:t>
            </a:r>
            <a:r>
              <a:rPr lang="en-US" dirty="0"/>
              <a:t>course for a standard semester term </a:t>
            </a:r>
            <a:r>
              <a:rPr lang="en-US" dirty="0" smtClean="0"/>
              <a:t>on-site </a:t>
            </a:r>
            <a:r>
              <a:rPr lang="en-US" dirty="0"/>
              <a:t>at a local community college with the same dates of enrollment that will transfer to the </a:t>
            </a:r>
            <a:r>
              <a:rPr lang="en-US" dirty="0" smtClean="0"/>
              <a:t>University. What </a:t>
            </a:r>
            <a:r>
              <a:rPr lang="en-US" dirty="0"/>
              <a:t>is the correct rate of </a:t>
            </a:r>
            <a:r>
              <a:rPr lang="en-US" dirty="0" smtClean="0"/>
              <a:t>pursuit? Would </a:t>
            </a:r>
            <a:r>
              <a:rPr lang="en-US" dirty="0"/>
              <a:t>you utilize the BAH National Average or </a:t>
            </a:r>
            <a:r>
              <a:rPr lang="en-US" dirty="0" smtClean="0"/>
              <a:t>the zip </a:t>
            </a:r>
            <a:r>
              <a:rPr lang="en-US" dirty="0"/>
              <a:t>code of the brick and mortar facility to determine the correct rate of payment</a:t>
            </a:r>
            <a:r>
              <a:rPr lang="en-US" dirty="0" smtClean="0"/>
              <a:t>?</a:t>
            </a:r>
          </a:p>
        </p:txBody>
      </p:sp>
    </p:spTree>
    <p:extLst>
      <p:ext uri="{BB962C8B-B14F-4D97-AF65-F5344CB8AC3E}">
        <p14:creationId xmlns:p14="http://schemas.microsoft.com/office/powerpoint/2010/main" val="749387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cs typeface="Arial" panose="020B0604020202020204" pitchFamily="34" charset="0"/>
              </a:rPr>
              <a:t>P911SA Considerations – Example 1</a:t>
            </a:r>
          </a:p>
        </p:txBody>
      </p:sp>
      <p:sp>
        <p:nvSpPr>
          <p:cNvPr id="3" name="Slide Number Placeholder 2"/>
          <p:cNvSpPr>
            <a:spLocks noGrp="1"/>
          </p:cNvSpPr>
          <p:nvPr>
            <p:ph type="sldNum" sz="quarter" idx="12"/>
          </p:nvPr>
        </p:nvSpPr>
        <p:spPr/>
        <p:txBody>
          <a:bodyPr/>
          <a:lstStyle/>
          <a:p>
            <a:fld id="{3FE40F6C-36E6-4965-9D21-698197C3108F}" type="slidenum">
              <a:rPr lang="en-US" smtClean="0"/>
              <a:pPr/>
              <a:t>36</a:t>
            </a:fld>
            <a:endParaRPr lang="en-US" dirty="0"/>
          </a:p>
        </p:txBody>
      </p:sp>
      <p:sp>
        <p:nvSpPr>
          <p:cNvPr id="4" name="Content Placeholder 3"/>
          <p:cNvSpPr>
            <a:spLocks noGrp="1"/>
          </p:cNvSpPr>
          <p:nvPr>
            <p:ph idx="4294967295"/>
          </p:nvPr>
        </p:nvSpPr>
        <p:spPr>
          <a:xfrm>
            <a:off x="457200" y="1447800"/>
            <a:ext cx="8305800" cy="4525963"/>
          </a:xfrm>
        </p:spPr>
        <p:txBody>
          <a:bodyPr>
            <a:normAutofit/>
          </a:bodyPr>
          <a:lstStyle/>
          <a:p>
            <a:pPr marL="0" indent="0">
              <a:buNone/>
            </a:pPr>
            <a:r>
              <a:rPr lang="en-US" u="sng" dirty="0" smtClean="0"/>
              <a:t>Answer:</a:t>
            </a:r>
          </a:p>
          <a:p>
            <a:pPr marL="0" indent="0">
              <a:buNone/>
            </a:pPr>
            <a:r>
              <a:rPr lang="en-US" dirty="0" smtClean="0"/>
              <a:t> </a:t>
            </a:r>
          </a:p>
          <a:p>
            <a:pPr marL="0" indent="0">
              <a:buNone/>
            </a:pPr>
            <a:r>
              <a:rPr lang="en-US" dirty="0" smtClean="0"/>
              <a:t>You </a:t>
            </a:r>
            <a:r>
              <a:rPr lang="en-US" dirty="0"/>
              <a:t>would pay him at the full-time rate utilizing the zip code </a:t>
            </a:r>
            <a:r>
              <a:rPr lang="en-US" dirty="0" smtClean="0"/>
              <a:t>of the </a:t>
            </a:r>
            <a:r>
              <a:rPr lang="en-US" dirty="0"/>
              <a:t>training facility </a:t>
            </a:r>
            <a:r>
              <a:rPr lang="en-US" dirty="0" smtClean="0"/>
              <a:t>with the assigned facility code where </a:t>
            </a:r>
            <a:r>
              <a:rPr lang="en-US" dirty="0"/>
              <a:t>he is attending </a:t>
            </a:r>
            <a:r>
              <a:rPr lang="en-US" dirty="0" smtClean="0"/>
              <a:t>coursework, since </a:t>
            </a:r>
            <a:r>
              <a:rPr lang="en-US" dirty="0"/>
              <a:t>he is taking at least 1 </a:t>
            </a:r>
            <a:r>
              <a:rPr lang="en-US" dirty="0" smtClean="0"/>
              <a:t>credit hour </a:t>
            </a:r>
            <a:r>
              <a:rPr lang="en-US" dirty="0"/>
              <a:t>at a brick and mortar facility</a:t>
            </a:r>
            <a:r>
              <a:rPr lang="en-US" dirty="0" smtClean="0"/>
              <a:t>.</a:t>
            </a:r>
            <a:endParaRPr lang="en-US" dirty="0"/>
          </a:p>
        </p:txBody>
      </p:sp>
    </p:spTree>
    <p:extLst>
      <p:ext uri="{BB962C8B-B14F-4D97-AF65-F5344CB8AC3E}">
        <p14:creationId xmlns:p14="http://schemas.microsoft.com/office/powerpoint/2010/main" val="194743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cs typeface="Arial" panose="020B0604020202020204" pitchFamily="34" charset="0"/>
              </a:rPr>
              <a:t>P911SA Considerations – Example 2</a:t>
            </a:r>
          </a:p>
        </p:txBody>
      </p:sp>
      <p:sp>
        <p:nvSpPr>
          <p:cNvPr id="4" name="Slide Number Placeholder 3"/>
          <p:cNvSpPr>
            <a:spLocks noGrp="1"/>
          </p:cNvSpPr>
          <p:nvPr>
            <p:ph type="sldNum" sz="quarter" idx="12"/>
          </p:nvPr>
        </p:nvSpPr>
        <p:spPr/>
        <p:txBody>
          <a:bodyPr/>
          <a:lstStyle/>
          <a:p>
            <a:fld id="{3FE40F6C-36E6-4965-9D21-698197C3108F}" type="slidenum">
              <a:rPr lang="en-US" smtClean="0"/>
              <a:pPr/>
              <a:t>37</a:t>
            </a:fld>
            <a:endParaRPr lang="en-US" dirty="0"/>
          </a:p>
        </p:txBody>
      </p:sp>
      <p:sp>
        <p:nvSpPr>
          <p:cNvPr id="3" name="Content Placeholder 2"/>
          <p:cNvSpPr>
            <a:spLocks noGrp="1"/>
          </p:cNvSpPr>
          <p:nvPr>
            <p:ph idx="4294967295"/>
          </p:nvPr>
        </p:nvSpPr>
        <p:spPr>
          <a:xfrm>
            <a:off x="304800" y="1447800"/>
            <a:ext cx="8382000" cy="4525963"/>
          </a:xfrm>
        </p:spPr>
        <p:txBody>
          <a:bodyPr>
            <a:normAutofit/>
          </a:bodyPr>
          <a:lstStyle/>
          <a:p>
            <a:pPr marL="0" indent="0">
              <a:buNone/>
            </a:pPr>
            <a:r>
              <a:rPr lang="en-US" u="sng" dirty="0" smtClean="0"/>
              <a:t>Question</a:t>
            </a:r>
            <a:r>
              <a:rPr lang="en-US" dirty="0" smtClean="0"/>
              <a:t>: </a:t>
            </a:r>
          </a:p>
          <a:p>
            <a:pPr marL="0" indent="0">
              <a:buNone/>
            </a:pPr>
            <a:endParaRPr lang="en-US" dirty="0"/>
          </a:p>
          <a:p>
            <a:pPr marL="0" indent="0">
              <a:buNone/>
            </a:pPr>
            <a:r>
              <a:rPr lang="en-US" dirty="0" smtClean="0"/>
              <a:t>The </a:t>
            </a:r>
            <a:r>
              <a:rPr lang="en-US" dirty="0"/>
              <a:t>Veteran is </a:t>
            </a:r>
            <a:r>
              <a:rPr lang="en-US" dirty="0" smtClean="0"/>
              <a:t>attending training at three separate training facilities. He is taking </a:t>
            </a:r>
            <a:r>
              <a:rPr lang="en-US" dirty="0"/>
              <a:t>6 </a:t>
            </a:r>
            <a:r>
              <a:rPr lang="en-US" dirty="0" smtClean="0"/>
              <a:t>credit hours on-site </a:t>
            </a:r>
            <a:r>
              <a:rPr lang="en-US" dirty="0"/>
              <a:t>at a local community </a:t>
            </a:r>
            <a:r>
              <a:rPr lang="en-US" dirty="0" smtClean="0"/>
              <a:t>college, 5 credit hours </a:t>
            </a:r>
            <a:r>
              <a:rPr lang="en-US" dirty="0"/>
              <a:t>at a local private college and 7 credit hours</a:t>
            </a:r>
            <a:r>
              <a:rPr lang="en-US" dirty="0" smtClean="0"/>
              <a:t> </a:t>
            </a:r>
            <a:r>
              <a:rPr lang="en-US" dirty="0"/>
              <a:t>at a local University, which is independent of the community </a:t>
            </a:r>
            <a:r>
              <a:rPr lang="en-US" dirty="0" smtClean="0"/>
              <a:t>college. None of these training facilities are considered a parent facility. Which </a:t>
            </a:r>
            <a:r>
              <a:rPr lang="en-US" dirty="0"/>
              <a:t>zip code of the three training facilities would you utilize to calculate the correct rate of the </a:t>
            </a:r>
            <a:r>
              <a:rPr lang="en-US" dirty="0" smtClean="0"/>
              <a:t>P911SA</a:t>
            </a:r>
            <a:r>
              <a:rPr lang="en-US" dirty="0"/>
              <a:t>?</a:t>
            </a:r>
            <a:r>
              <a:rPr lang="en-US" dirty="0" smtClean="0"/>
              <a:t> </a:t>
            </a:r>
            <a:endParaRPr lang="en-US" dirty="0"/>
          </a:p>
        </p:txBody>
      </p:sp>
    </p:spTree>
    <p:extLst>
      <p:ext uri="{BB962C8B-B14F-4D97-AF65-F5344CB8AC3E}">
        <p14:creationId xmlns:p14="http://schemas.microsoft.com/office/powerpoint/2010/main" val="4335753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cs typeface="Arial" panose="020B0604020202020204" pitchFamily="34" charset="0"/>
              </a:rPr>
              <a:t>P911SA Considerations – Example 2</a:t>
            </a:r>
          </a:p>
        </p:txBody>
      </p:sp>
      <p:sp>
        <p:nvSpPr>
          <p:cNvPr id="4" name="Slide Number Placeholder 3"/>
          <p:cNvSpPr>
            <a:spLocks noGrp="1"/>
          </p:cNvSpPr>
          <p:nvPr>
            <p:ph type="sldNum" sz="quarter" idx="12"/>
          </p:nvPr>
        </p:nvSpPr>
        <p:spPr/>
        <p:txBody>
          <a:bodyPr/>
          <a:lstStyle/>
          <a:p>
            <a:fld id="{3FE40F6C-36E6-4965-9D21-698197C3108F}" type="slidenum">
              <a:rPr lang="en-US" smtClean="0"/>
              <a:pPr/>
              <a:t>38</a:t>
            </a:fld>
            <a:endParaRPr lang="en-US" dirty="0"/>
          </a:p>
        </p:txBody>
      </p:sp>
      <p:sp>
        <p:nvSpPr>
          <p:cNvPr id="3" name="Content Placeholder 2"/>
          <p:cNvSpPr>
            <a:spLocks noGrp="1"/>
          </p:cNvSpPr>
          <p:nvPr>
            <p:ph idx="4294967295"/>
          </p:nvPr>
        </p:nvSpPr>
        <p:spPr>
          <a:xfrm>
            <a:off x="381000" y="1447800"/>
            <a:ext cx="8229600" cy="5029200"/>
          </a:xfrm>
        </p:spPr>
        <p:txBody>
          <a:bodyPr>
            <a:normAutofit/>
          </a:bodyPr>
          <a:lstStyle/>
          <a:p>
            <a:pPr marL="0" indent="0">
              <a:spcBef>
                <a:spcPts val="0"/>
              </a:spcBef>
              <a:buNone/>
              <a:defRPr/>
            </a:pPr>
            <a:r>
              <a:rPr lang="en-US" u="sng" dirty="0" smtClean="0">
                <a:cs typeface="Arial" panose="020B0604020202020204" pitchFamily="34" charset="0"/>
              </a:rPr>
              <a:t>Answer</a:t>
            </a:r>
            <a:r>
              <a:rPr lang="en-US" dirty="0">
                <a:cs typeface="Arial" panose="020B0604020202020204" pitchFamily="34" charset="0"/>
              </a:rPr>
              <a:t>: </a:t>
            </a:r>
            <a:endParaRPr lang="en-US" dirty="0" smtClean="0">
              <a:cs typeface="Arial" panose="020B0604020202020204" pitchFamily="34" charset="0"/>
            </a:endParaRPr>
          </a:p>
          <a:p>
            <a:pPr marL="0" indent="0">
              <a:spcBef>
                <a:spcPts val="0"/>
              </a:spcBef>
              <a:buNone/>
              <a:defRPr/>
            </a:pPr>
            <a:endParaRPr lang="en-US" dirty="0">
              <a:cs typeface="Arial" panose="020B0604020202020204" pitchFamily="34" charset="0"/>
            </a:endParaRPr>
          </a:p>
          <a:p>
            <a:pPr marL="0" indent="0">
              <a:spcBef>
                <a:spcPts val="0"/>
              </a:spcBef>
              <a:buNone/>
              <a:defRPr/>
            </a:pPr>
            <a:r>
              <a:rPr lang="en-US" dirty="0"/>
              <a:t>The local University is the correct answer. The Veteran is enrolled in three separate </a:t>
            </a:r>
            <a:r>
              <a:rPr lang="en-US" dirty="0" smtClean="0"/>
              <a:t>facilities, </a:t>
            </a:r>
            <a:r>
              <a:rPr lang="en-US" dirty="0"/>
              <a:t>so there is no parent facility. Therefore, use the facility where the Veteran is enrolled in the most credits, which is the local </a:t>
            </a:r>
            <a:r>
              <a:rPr lang="en-US" dirty="0" smtClean="0"/>
              <a:t>University. You </a:t>
            </a:r>
            <a:r>
              <a:rPr lang="en-US" dirty="0"/>
              <a:t>would utilize the zip code of the </a:t>
            </a:r>
            <a:r>
              <a:rPr lang="en-US" dirty="0" smtClean="0"/>
              <a:t>local University</a:t>
            </a:r>
            <a:r>
              <a:rPr lang="en-US" dirty="0"/>
              <a:t>. </a:t>
            </a:r>
            <a:endParaRPr lang="en-US" dirty="0" smtClean="0"/>
          </a:p>
          <a:p>
            <a:pPr marL="0" indent="0">
              <a:spcBef>
                <a:spcPts val="0"/>
              </a:spcBef>
              <a:buNone/>
              <a:defRPr/>
            </a:pPr>
            <a:endParaRPr lang="en-US" dirty="0" smtClean="0">
              <a:cs typeface="Arial" panose="020B0604020202020204" pitchFamily="34" charset="0"/>
            </a:endParaRPr>
          </a:p>
          <a:p>
            <a:pPr marL="0" indent="0">
              <a:spcBef>
                <a:spcPts val="0"/>
              </a:spcBef>
              <a:buNone/>
              <a:defRPr/>
            </a:pPr>
            <a:r>
              <a:rPr lang="en-US" dirty="0" smtClean="0">
                <a:cs typeface="Arial" panose="020B0604020202020204" pitchFamily="34" charset="0"/>
              </a:rPr>
              <a:t>To </a:t>
            </a:r>
            <a:r>
              <a:rPr lang="en-US" dirty="0">
                <a:cs typeface="Arial" panose="020B0604020202020204" pitchFamily="34" charset="0"/>
              </a:rPr>
              <a:t>determine the BAH amount for periods of training in which the Veteran is enrolled at more than one facility simultaneously, use the zip code of </a:t>
            </a:r>
            <a:r>
              <a:rPr lang="en-US" dirty="0" smtClean="0">
                <a:cs typeface="Arial" panose="020B0604020202020204" pitchFamily="34" charset="0"/>
              </a:rPr>
              <a:t>the parent </a:t>
            </a:r>
            <a:r>
              <a:rPr lang="en-US" dirty="0">
                <a:cs typeface="Arial" panose="020B0604020202020204" pitchFamily="34" charset="0"/>
              </a:rPr>
              <a:t>facility. If the Veteran is </a:t>
            </a:r>
            <a:r>
              <a:rPr lang="en-US" u="sng" dirty="0">
                <a:cs typeface="Arial" panose="020B0604020202020204" pitchFamily="34" charset="0"/>
              </a:rPr>
              <a:t>not</a:t>
            </a:r>
            <a:r>
              <a:rPr lang="en-US" dirty="0">
                <a:cs typeface="Arial" panose="020B0604020202020204" pitchFamily="34" charset="0"/>
              </a:rPr>
              <a:t> enrolled at a</a:t>
            </a:r>
            <a:r>
              <a:rPr lang="en-US" dirty="0" smtClean="0">
                <a:cs typeface="Arial" panose="020B0604020202020204" pitchFamily="34" charset="0"/>
              </a:rPr>
              <a:t> </a:t>
            </a:r>
            <a:r>
              <a:rPr lang="en-US" dirty="0">
                <a:cs typeface="Arial" panose="020B0604020202020204" pitchFamily="34" charset="0"/>
              </a:rPr>
              <a:t>parent facility, then use the facility where the Veteran is enrolled in more </a:t>
            </a:r>
            <a:r>
              <a:rPr lang="en-US" dirty="0"/>
              <a:t>credit hours</a:t>
            </a:r>
            <a:r>
              <a:rPr lang="en-US" dirty="0" smtClean="0">
                <a:cs typeface="Arial" panose="020B0604020202020204" pitchFamily="34" charset="0"/>
              </a:rPr>
              <a:t> </a:t>
            </a:r>
            <a:r>
              <a:rPr lang="en-US" dirty="0">
                <a:cs typeface="Arial" panose="020B0604020202020204" pitchFamily="34" charset="0"/>
              </a:rPr>
              <a:t>per M28R.V.B.8.06</a:t>
            </a:r>
            <a:r>
              <a:rPr lang="en-US" dirty="0" smtClean="0">
                <a:cs typeface="Arial" panose="020B0604020202020204" pitchFamily="34" charset="0"/>
              </a:rPr>
              <a:t>.</a:t>
            </a:r>
            <a:endParaRPr lang="en-US" dirty="0">
              <a:cs typeface="Arial" panose="020B0604020202020204" pitchFamily="34" charset="0"/>
            </a:endParaRPr>
          </a:p>
        </p:txBody>
      </p:sp>
    </p:spTree>
    <p:extLst>
      <p:ext uri="{BB962C8B-B14F-4D97-AF65-F5344CB8AC3E}">
        <p14:creationId xmlns:p14="http://schemas.microsoft.com/office/powerpoint/2010/main" val="715658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cs typeface="Arial" panose="020B0604020202020204" pitchFamily="34" charset="0"/>
              </a:rPr>
              <a:t>P911SA Considerations – Example 3</a:t>
            </a:r>
          </a:p>
        </p:txBody>
      </p:sp>
      <p:sp>
        <p:nvSpPr>
          <p:cNvPr id="4" name="Slide Number Placeholder 3"/>
          <p:cNvSpPr>
            <a:spLocks noGrp="1"/>
          </p:cNvSpPr>
          <p:nvPr>
            <p:ph type="sldNum" sz="quarter" idx="12"/>
          </p:nvPr>
        </p:nvSpPr>
        <p:spPr/>
        <p:txBody>
          <a:bodyPr/>
          <a:lstStyle/>
          <a:p>
            <a:fld id="{3FE40F6C-36E6-4965-9D21-698197C3108F}" type="slidenum">
              <a:rPr lang="en-US" smtClean="0"/>
              <a:pPr/>
              <a:t>39</a:t>
            </a:fld>
            <a:endParaRPr lang="en-US" dirty="0"/>
          </a:p>
        </p:txBody>
      </p:sp>
      <p:sp>
        <p:nvSpPr>
          <p:cNvPr id="3" name="Content Placeholder 2"/>
          <p:cNvSpPr>
            <a:spLocks noGrp="1"/>
          </p:cNvSpPr>
          <p:nvPr>
            <p:ph idx="4294967295"/>
          </p:nvPr>
        </p:nvSpPr>
        <p:spPr>
          <a:xfrm>
            <a:off x="381000" y="1447800"/>
            <a:ext cx="8382000" cy="4724400"/>
          </a:xfrm>
        </p:spPr>
        <p:txBody>
          <a:bodyPr>
            <a:noAutofit/>
          </a:bodyPr>
          <a:lstStyle/>
          <a:p>
            <a:pPr marL="0" indent="0">
              <a:buNone/>
            </a:pPr>
            <a:r>
              <a:rPr lang="en-US" u="sng" dirty="0" smtClean="0"/>
              <a:t>Question</a:t>
            </a:r>
            <a:r>
              <a:rPr lang="en-US" dirty="0" smtClean="0"/>
              <a:t>: </a:t>
            </a:r>
          </a:p>
          <a:p>
            <a:pPr marL="0" indent="0">
              <a:buNone/>
            </a:pPr>
            <a:endParaRPr lang="en-US" dirty="0"/>
          </a:p>
          <a:p>
            <a:pPr marL="0" indent="0">
              <a:buNone/>
            </a:pPr>
            <a:r>
              <a:rPr lang="en-US" dirty="0" smtClean="0"/>
              <a:t>The </a:t>
            </a:r>
            <a:r>
              <a:rPr lang="en-US" dirty="0"/>
              <a:t>Veteran is taking 3 </a:t>
            </a:r>
            <a:r>
              <a:rPr lang="en-US" dirty="0" smtClean="0"/>
              <a:t>credit hours online at University of Phoenix </a:t>
            </a:r>
            <a:r>
              <a:rPr lang="en-US" dirty="0"/>
              <a:t>from </a:t>
            </a:r>
            <a:r>
              <a:rPr lang="en-US" dirty="0" smtClean="0"/>
              <a:t>01/05/16-02/01/16. He </a:t>
            </a:r>
            <a:r>
              <a:rPr lang="en-US" dirty="0"/>
              <a:t>is also pursuing 7 credit hours</a:t>
            </a:r>
            <a:r>
              <a:rPr lang="en-US" dirty="0" smtClean="0"/>
              <a:t> on-site at his </a:t>
            </a:r>
            <a:r>
              <a:rPr lang="en-US" dirty="0"/>
              <a:t>local </a:t>
            </a:r>
            <a:r>
              <a:rPr lang="en-US" dirty="0" smtClean="0"/>
              <a:t>University from 01/25/16 - 05/11/16 </a:t>
            </a:r>
            <a:r>
              <a:rPr lang="en-US" dirty="0"/>
              <a:t>and an additional 2 credit hours</a:t>
            </a:r>
            <a:r>
              <a:rPr lang="en-US" dirty="0" smtClean="0"/>
              <a:t> </a:t>
            </a:r>
            <a:r>
              <a:rPr lang="en-US" dirty="0"/>
              <a:t>at a local community college from </a:t>
            </a:r>
            <a:r>
              <a:rPr lang="en-US" dirty="0" smtClean="0"/>
              <a:t>03/07/16 - 04/08/16. Courses </a:t>
            </a:r>
            <a:r>
              <a:rPr lang="en-US" dirty="0"/>
              <a:t>pursued at all three institutions are measured on a </a:t>
            </a:r>
            <a:r>
              <a:rPr lang="en-US" dirty="0" smtClean="0"/>
              <a:t>semester-hour schedule. What </a:t>
            </a:r>
            <a:r>
              <a:rPr lang="en-US" dirty="0"/>
              <a:t>is the correct rate of pursuit for which </a:t>
            </a:r>
            <a:r>
              <a:rPr lang="en-US" dirty="0" smtClean="0"/>
              <a:t>he </a:t>
            </a:r>
            <a:r>
              <a:rPr lang="en-US" dirty="0"/>
              <a:t>should be </a:t>
            </a:r>
            <a:r>
              <a:rPr lang="en-US" dirty="0" smtClean="0"/>
              <a:t>paid? Would </a:t>
            </a:r>
            <a:r>
              <a:rPr lang="en-US" dirty="0"/>
              <a:t>you utilize the BAH National Average or zip code of the brick and mortar facility to determine the correct rate of payment?</a:t>
            </a:r>
            <a:endParaRPr lang="en-US" u="sng" dirty="0"/>
          </a:p>
        </p:txBody>
      </p:sp>
    </p:spTree>
    <p:extLst>
      <p:ext uri="{BB962C8B-B14F-4D97-AF65-F5344CB8AC3E}">
        <p14:creationId xmlns:p14="http://schemas.microsoft.com/office/powerpoint/2010/main" val="20414561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143000"/>
            <a:ext cx="8229600" cy="5181600"/>
          </a:xfrm>
        </p:spPr>
        <p:txBody>
          <a:bodyPr>
            <a:noAutofit/>
          </a:bodyPr>
          <a:lstStyle/>
          <a:p>
            <a:pPr marL="0" indent="0">
              <a:buNone/>
            </a:pPr>
            <a:r>
              <a:rPr lang="en-US" dirty="0">
                <a:cs typeface="Arial" panose="020B0604020202020204" pitchFamily="34" charset="0"/>
              </a:rPr>
              <a:t>N</a:t>
            </a:r>
            <a:r>
              <a:rPr lang="en-US" dirty="0" smtClean="0">
                <a:cs typeface="Arial" panose="020B0604020202020204" pitchFamily="34" charset="0"/>
              </a:rPr>
              <a:t>on-standard terms</a:t>
            </a:r>
            <a:r>
              <a:rPr lang="en-US" dirty="0">
                <a:cs typeface="Arial" panose="020B0604020202020204" pitchFamily="34" charset="0"/>
              </a:rPr>
              <a:t> </a:t>
            </a:r>
            <a:r>
              <a:rPr lang="en-US" dirty="0" smtClean="0">
                <a:cs typeface="Arial" panose="020B0604020202020204" pitchFamily="34" charset="0"/>
              </a:rPr>
              <a:t>are those terms, which are shorter or longer than a standard term (15-19 weeks for semesters, and 10-13 weeks for quarters) for which you must calculate the equivalency rate. </a:t>
            </a:r>
          </a:p>
          <a:p>
            <a:pPr marL="0" indent="0">
              <a:buNone/>
            </a:pPr>
            <a:endParaRPr lang="en-US" dirty="0">
              <a:cs typeface="Arial" panose="020B0604020202020204" pitchFamily="34" charset="0"/>
            </a:endParaRPr>
          </a:p>
          <a:p>
            <a:pPr marL="0" indent="0">
              <a:buNone/>
            </a:pPr>
            <a:r>
              <a:rPr lang="en-US" dirty="0" smtClean="0"/>
              <a:t>Example 1:  Quarter term, 14 weeks in length is a non-standard term</a:t>
            </a:r>
          </a:p>
          <a:p>
            <a:pPr marL="0" indent="0">
              <a:buNone/>
            </a:pPr>
            <a:r>
              <a:rPr lang="en-US" dirty="0" smtClean="0"/>
              <a:t>Example 2:  Semester term 12 weeks in length is a non-standard term</a:t>
            </a:r>
          </a:p>
          <a:p>
            <a:pPr marL="0" indent="0">
              <a:buNone/>
            </a:pPr>
            <a:r>
              <a:rPr lang="en-US" dirty="0" smtClean="0"/>
              <a:t>Example 3:  Quarter term  9 weeks in length is a non-standard term</a:t>
            </a:r>
          </a:p>
        </p:txBody>
      </p:sp>
      <p:sp>
        <p:nvSpPr>
          <p:cNvPr id="2" name="Title 1"/>
          <p:cNvSpPr>
            <a:spLocks noGrp="1"/>
          </p:cNvSpPr>
          <p:nvPr>
            <p:ph type="title"/>
          </p:nvPr>
        </p:nvSpPr>
        <p:spPr>
          <a:xfrm>
            <a:off x="533400" y="155322"/>
            <a:ext cx="8382000" cy="762000"/>
          </a:xfrm>
        </p:spPr>
        <p:txBody>
          <a:bodyPr>
            <a:normAutofit/>
          </a:bodyPr>
          <a:lstStyle/>
          <a:p>
            <a:r>
              <a:rPr lang="en-US" sz="3600" dirty="0">
                <a:latin typeface="+mj-lt"/>
                <a:cs typeface="Arial" panose="020B0604020202020204" pitchFamily="34" charset="0"/>
              </a:rPr>
              <a:t>Non-standard Terms</a:t>
            </a:r>
          </a:p>
        </p:txBody>
      </p:sp>
      <p:sp>
        <p:nvSpPr>
          <p:cNvPr id="6" name="Slide Number Placeholder 5"/>
          <p:cNvSpPr>
            <a:spLocks noGrp="1"/>
          </p:cNvSpPr>
          <p:nvPr>
            <p:ph type="sldNum" sz="quarter" idx="4"/>
          </p:nvPr>
        </p:nvSpPr>
        <p:spPr>
          <a:xfrm>
            <a:off x="7010400" y="6492875"/>
            <a:ext cx="2133600" cy="365125"/>
          </a:xfrm>
        </p:spPr>
        <p:txBody>
          <a:bodyPr/>
          <a:lstStyle/>
          <a:p>
            <a:fld id="{3FE40F6C-36E6-4965-9D21-698197C3108F}" type="slidenum">
              <a:rPr lang="en-US" smtClean="0">
                <a:solidFill>
                  <a:schemeClr val="bg1">
                    <a:lumMod val="50000"/>
                  </a:schemeClr>
                </a:solidFill>
              </a:rPr>
              <a:pPr/>
              <a:t>4</a:t>
            </a:fld>
            <a:endParaRPr lang="en-US" dirty="0">
              <a:solidFill>
                <a:schemeClr val="bg1">
                  <a:lumMod val="50000"/>
                </a:schemeClr>
              </a:solidFill>
            </a:endParaRPr>
          </a:p>
        </p:txBody>
      </p:sp>
    </p:spTree>
    <p:extLst>
      <p:ext uri="{BB962C8B-B14F-4D97-AF65-F5344CB8AC3E}">
        <p14:creationId xmlns:p14="http://schemas.microsoft.com/office/powerpoint/2010/main" val="3085524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cs typeface="Arial" panose="020B0604020202020204" pitchFamily="34" charset="0"/>
              </a:rPr>
              <a:t>P911SA Considerations – Example 3</a:t>
            </a:r>
          </a:p>
        </p:txBody>
      </p:sp>
      <p:sp>
        <p:nvSpPr>
          <p:cNvPr id="4" name="Slide Number Placeholder 3"/>
          <p:cNvSpPr>
            <a:spLocks noGrp="1"/>
          </p:cNvSpPr>
          <p:nvPr>
            <p:ph type="sldNum" sz="quarter" idx="12"/>
          </p:nvPr>
        </p:nvSpPr>
        <p:spPr/>
        <p:txBody>
          <a:bodyPr/>
          <a:lstStyle/>
          <a:p>
            <a:fld id="{3FE40F6C-36E6-4965-9D21-698197C3108F}" type="slidenum">
              <a:rPr lang="en-US" smtClean="0">
                <a:solidFill>
                  <a:schemeClr val="tx1"/>
                </a:solidFill>
              </a:rPr>
              <a:pPr/>
              <a:t>40</a:t>
            </a:fld>
            <a:endParaRPr lang="en-US" dirty="0">
              <a:solidFill>
                <a:schemeClr val="tx1"/>
              </a:solidFill>
            </a:endParaRPr>
          </a:p>
        </p:txBody>
      </p:sp>
      <p:sp>
        <p:nvSpPr>
          <p:cNvPr id="3" name="Content Placeholder 2"/>
          <p:cNvSpPr>
            <a:spLocks noGrp="1"/>
          </p:cNvSpPr>
          <p:nvPr>
            <p:ph idx="4294967295"/>
          </p:nvPr>
        </p:nvSpPr>
        <p:spPr>
          <a:xfrm>
            <a:off x="381000" y="990600"/>
            <a:ext cx="8534400" cy="5638800"/>
          </a:xfrm>
        </p:spPr>
        <p:txBody>
          <a:bodyPr>
            <a:noAutofit/>
          </a:bodyPr>
          <a:lstStyle/>
          <a:p>
            <a:pPr marL="0" indent="0">
              <a:buNone/>
            </a:pPr>
            <a:r>
              <a:rPr lang="en-US" u="sng" dirty="0" smtClean="0"/>
              <a:t>Answer</a:t>
            </a:r>
            <a:r>
              <a:rPr lang="en-US" dirty="0" smtClean="0"/>
              <a:t>:</a:t>
            </a:r>
            <a:r>
              <a:rPr lang="en-US" sz="1600" dirty="0">
                <a:latin typeface="Arial" panose="020B0604020202020204" pitchFamily="34" charset="0"/>
              </a:rPr>
              <a:t>	</a:t>
            </a:r>
            <a:endParaRPr lang="en-US" sz="1600" dirty="0" smtClean="0">
              <a:latin typeface="Arial" panose="020B0604020202020204" pitchFamily="34" charset="0"/>
            </a:endParaRPr>
          </a:p>
          <a:p>
            <a:pPr marL="0" indent="0">
              <a:buNone/>
            </a:pPr>
            <a:r>
              <a:rPr lang="en-US" sz="1900" dirty="0" smtClean="0"/>
              <a:t>Calculation-</a:t>
            </a:r>
          </a:p>
          <a:p>
            <a:pPr>
              <a:buFont typeface="Courier New" panose="02070309020205020404" pitchFamily="49" charset="0"/>
              <a:buChar char="o"/>
            </a:pPr>
            <a:r>
              <a:rPr lang="en-US" sz="1900" dirty="0" smtClean="0"/>
              <a:t>01/05/16 </a:t>
            </a:r>
            <a:r>
              <a:rPr lang="en-US" sz="1900" dirty="0"/>
              <a:t>- 02/01/16= 3 credit hours (nonstandard term)	</a:t>
            </a:r>
            <a:r>
              <a:rPr lang="en-US" sz="1900" u="sng" dirty="0"/>
              <a:t>3 credit hours X 18</a:t>
            </a:r>
          </a:p>
          <a:p>
            <a:pPr marL="0" indent="0">
              <a:buNone/>
            </a:pPr>
            <a:r>
              <a:rPr lang="en-US" sz="1900" dirty="0"/>
              <a:t>					</a:t>
            </a:r>
            <a:r>
              <a:rPr lang="en-US" sz="1900" dirty="0" smtClean="0"/>
              <a:t>4 </a:t>
            </a:r>
            <a:r>
              <a:rPr lang="en-US" sz="1900" dirty="0"/>
              <a:t>weeks     = 13.5 </a:t>
            </a:r>
            <a:r>
              <a:rPr lang="en-US" sz="1900" dirty="0" smtClean="0"/>
              <a:t>equivalency </a:t>
            </a:r>
            <a:r>
              <a:rPr lang="en-US" sz="1900" dirty="0"/>
              <a:t>hours</a:t>
            </a:r>
          </a:p>
          <a:p>
            <a:pPr>
              <a:buFont typeface="Courier New" panose="02070309020205020404" pitchFamily="49" charset="0"/>
              <a:buChar char="o"/>
            </a:pPr>
            <a:r>
              <a:rPr lang="en-US" sz="1900" dirty="0"/>
              <a:t>01/25/16 - 05/11/16= 7 credit hours (standard term)	7 credit </a:t>
            </a:r>
            <a:r>
              <a:rPr lang="en-US" sz="1900" dirty="0" smtClean="0"/>
              <a:t>hours</a:t>
            </a:r>
          </a:p>
          <a:p>
            <a:pPr marL="0" indent="0">
              <a:buNone/>
            </a:pPr>
            <a:endParaRPr lang="en-US" sz="1900" dirty="0" smtClean="0"/>
          </a:p>
          <a:p>
            <a:pPr>
              <a:buFont typeface="Courier New" panose="02070309020205020404" pitchFamily="49" charset="0"/>
              <a:buChar char="o"/>
            </a:pPr>
            <a:r>
              <a:rPr lang="en-US" sz="1900" dirty="0" smtClean="0"/>
              <a:t>03/07/16 </a:t>
            </a:r>
            <a:r>
              <a:rPr lang="en-US" sz="1900" dirty="0"/>
              <a:t>- 04/08/16= 2 credit hours (nonstandard term)    	</a:t>
            </a:r>
            <a:r>
              <a:rPr lang="en-US" sz="1900" u="sng" dirty="0"/>
              <a:t>2 credit hours X 18</a:t>
            </a:r>
          </a:p>
          <a:p>
            <a:pPr marL="0" indent="0">
              <a:buNone/>
            </a:pPr>
            <a:r>
              <a:rPr lang="en-US" sz="1900" dirty="0"/>
              <a:t>					</a:t>
            </a:r>
            <a:r>
              <a:rPr lang="en-US" sz="1900" dirty="0" smtClean="0"/>
              <a:t>5 </a:t>
            </a:r>
            <a:r>
              <a:rPr lang="en-US" sz="1900" dirty="0"/>
              <a:t>weeks     = 7.2 </a:t>
            </a:r>
            <a:r>
              <a:rPr lang="en-US" sz="1900" dirty="0" smtClean="0"/>
              <a:t>equivalency </a:t>
            </a:r>
            <a:r>
              <a:rPr lang="en-US" sz="1900" dirty="0"/>
              <a:t>hours</a:t>
            </a:r>
          </a:p>
          <a:p>
            <a:endParaRPr lang="en-US" sz="1900" dirty="0" smtClean="0"/>
          </a:p>
          <a:p>
            <a:pPr marL="0" indent="0">
              <a:buNone/>
            </a:pPr>
            <a:r>
              <a:rPr lang="en-US" sz="1900" dirty="0"/>
              <a:t>Award </a:t>
            </a:r>
            <a:r>
              <a:rPr lang="en-US" sz="1900" dirty="0" smtClean="0"/>
              <a:t>Lines-</a:t>
            </a:r>
            <a:endParaRPr lang="en-US" sz="1900" dirty="0"/>
          </a:p>
          <a:p>
            <a:r>
              <a:rPr lang="en-US" sz="1900" dirty="0" smtClean="0"/>
              <a:t>01/05/16 - 01/24/16</a:t>
            </a:r>
            <a:r>
              <a:rPr lang="en-US" sz="1900" dirty="0"/>
              <a:t>=  </a:t>
            </a:r>
            <a:r>
              <a:rPr lang="en-US" sz="1900" dirty="0" smtClean="0"/>
              <a:t>13 credit hours,  </a:t>
            </a:r>
            <a:r>
              <a:rPr lang="en-US" sz="1900" dirty="0"/>
              <a:t>FT  (.50 X </a:t>
            </a:r>
            <a:r>
              <a:rPr lang="en-US" sz="1900" dirty="0" smtClean="0"/>
              <a:t>$1611</a:t>
            </a:r>
            <a:r>
              <a:rPr lang="en-US" sz="1900" dirty="0"/>
              <a:t>) (2016 BAH </a:t>
            </a:r>
            <a:r>
              <a:rPr lang="en-US" sz="1900" dirty="0" smtClean="0"/>
              <a:t>National Average)</a:t>
            </a:r>
            <a:endParaRPr lang="en-US" sz="1900" dirty="0"/>
          </a:p>
          <a:p>
            <a:r>
              <a:rPr lang="en-US" sz="1900" dirty="0" smtClean="0"/>
              <a:t>01/25/16 - 02/01/16</a:t>
            </a:r>
            <a:r>
              <a:rPr lang="en-US" sz="1900" dirty="0"/>
              <a:t>=  20 credit hours</a:t>
            </a:r>
            <a:r>
              <a:rPr lang="en-US" sz="1900" dirty="0" smtClean="0"/>
              <a:t>, </a:t>
            </a:r>
            <a:r>
              <a:rPr lang="en-US" sz="1900" dirty="0"/>
              <a:t>FT (Zip code of University)</a:t>
            </a:r>
          </a:p>
          <a:p>
            <a:r>
              <a:rPr lang="en-US" sz="1900" dirty="0" smtClean="0"/>
              <a:t>02/02/16 - 03/06/15</a:t>
            </a:r>
            <a:r>
              <a:rPr lang="en-US" sz="1900" dirty="0"/>
              <a:t>=  7 credit hours</a:t>
            </a:r>
            <a:r>
              <a:rPr lang="en-US" sz="1900" dirty="0" smtClean="0"/>
              <a:t>, </a:t>
            </a:r>
            <a:r>
              <a:rPr lang="en-US" sz="1900" dirty="0"/>
              <a:t>½ time (Zip code of University)</a:t>
            </a:r>
          </a:p>
          <a:p>
            <a:r>
              <a:rPr lang="en-US" sz="1900" dirty="0" smtClean="0"/>
              <a:t>03/07/16 - 04/08/16</a:t>
            </a:r>
            <a:r>
              <a:rPr lang="en-US" sz="1900" dirty="0"/>
              <a:t>=  14 credit hours</a:t>
            </a:r>
            <a:r>
              <a:rPr lang="en-US" sz="1900" dirty="0" smtClean="0"/>
              <a:t>, </a:t>
            </a:r>
            <a:r>
              <a:rPr lang="en-US" sz="1900" dirty="0"/>
              <a:t>FT (Zip code of University)</a:t>
            </a:r>
          </a:p>
          <a:p>
            <a:r>
              <a:rPr lang="en-US" sz="1900" dirty="0" smtClean="0"/>
              <a:t>04/09/16 - 05/11/16</a:t>
            </a:r>
            <a:r>
              <a:rPr lang="en-US" sz="1900" dirty="0"/>
              <a:t>=  7 credit hours</a:t>
            </a:r>
            <a:r>
              <a:rPr lang="en-US" sz="1900" dirty="0" smtClean="0"/>
              <a:t>, </a:t>
            </a:r>
            <a:r>
              <a:rPr lang="en-US" sz="1900" dirty="0"/>
              <a:t>½ time (Zip code of University)</a:t>
            </a:r>
          </a:p>
          <a:p>
            <a:pPr marL="0" indent="0">
              <a:buNone/>
            </a:pPr>
            <a:endParaRPr lang="en-US" sz="1900" dirty="0"/>
          </a:p>
          <a:p>
            <a:pPr marL="0" indent="0">
              <a:buNone/>
            </a:pPr>
            <a:endParaRPr lang="en-US" sz="1900" dirty="0">
              <a:latin typeface="Arial" panose="020B0604020202020204" pitchFamily="34" charset="0"/>
            </a:endParaRPr>
          </a:p>
        </p:txBody>
      </p:sp>
    </p:spTree>
    <p:extLst>
      <p:ext uri="{BB962C8B-B14F-4D97-AF65-F5344CB8AC3E}">
        <p14:creationId xmlns:p14="http://schemas.microsoft.com/office/powerpoint/2010/main" val="42374131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p:nvPr>
        </p:nvSpPr>
        <p:spPr/>
        <p:txBody>
          <a:bodyPr>
            <a:noAutofit/>
          </a:bodyPr>
          <a:lstStyle/>
          <a:p>
            <a:r>
              <a:rPr lang="en-US" sz="3000" dirty="0">
                <a:cs typeface="Arial" panose="020B0604020202020204" pitchFamily="34" charset="0"/>
              </a:rPr>
              <a:t>P911SA </a:t>
            </a:r>
            <a:r>
              <a:rPr lang="en-US" sz="3000" dirty="0" smtClean="0">
                <a:cs typeface="Arial" panose="020B0604020202020204" pitchFamily="34" charset="0"/>
              </a:rPr>
              <a:t>Considerations</a:t>
            </a:r>
            <a:endParaRPr lang="en-US" sz="3000" dirty="0">
              <a:cs typeface="Arial" panose="020B0604020202020204" pitchFamily="34" charset="0"/>
            </a:endParaRPr>
          </a:p>
        </p:txBody>
      </p:sp>
      <p:sp>
        <p:nvSpPr>
          <p:cNvPr id="7" name="Slide Number Placeholder 2"/>
          <p:cNvSpPr>
            <a:spLocks noGrp="1"/>
          </p:cNvSpPr>
          <p:nvPr>
            <p:ph type="sldNum" sz="quarter" idx="12"/>
          </p:nvPr>
        </p:nvSpPr>
        <p:spPr/>
        <p:txBody>
          <a:bodyPr/>
          <a:lstStyle/>
          <a:p>
            <a:pPr defTabSz="457200" fontAlgn="base">
              <a:spcBef>
                <a:spcPct val="0"/>
              </a:spcBef>
              <a:spcAft>
                <a:spcPct val="0"/>
              </a:spcAft>
              <a:defRPr/>
            </a:pPr>
            <a:fld id="{5F77CC25-3932-4E13-90A0-76F050AD34B7}" type="slidenum">
              <a:rPr lang="en-US" smtClean="0">
                <a:ea typeface="ＭＳ Ｐゴシック" pitchFamily="34" charset="-128"/>
              </a:rPr>
              <a:pPr defTabSz="457200" fontAlgn="base">
                <a:spcBef>
                  <a:spcPct val="0"/>
                </a:spcBef>
                <a:spcAft>
                  <a:spcPct val="0"/>
                </a:spcAft>
                <a:defRPr/>
              </a:pPr>
              <a:t>41</a:t>
            </a:fld>
            <a:endParaRPr lang="en-US" dirty="0">
              <a:ea typeface="ＭＳ Ｐゴシック" pitchFamily="34" charset="-128"/>
            </a:endParaRPr>
          </a:p>
        </p:txBody>
      </p:sp>
      <p:sp>
        <p:nvSpPr>
          <p:cNvPr id="25605" name="Rectangle 3"/>
          <p:cNvSpPr>
            <a:spLocks noGrp="1" noChangeArrowheads="1"/>
          </p:cNvSpPr>
          <p:nvPr>
            <p:ph idx="4294967295"/>
          </p:nvPr>
        </p:nvSpPr>
        <p:spPr>
          <a:xfrm>
            <a:off x="0" y="1447800"/>
            <a:ext cx="8229600" cy="4525963"/>
          </a:xfrm>
        </p:spPr>
        <p:txBody>
          <a:bodyPr/>
          <a:lstStyle/>
          <a:p>
            <a:endParaRPr lang="en-US" sz="2000" b="1" dirty="0" smtClean="0">
              <a:solidFill>
                <a:srgbClr val="0070C0"/>
              </a:solidFill>
              <a:latin typeface="Arial" pitchFamily="34" charset="0"/>
              <a:cs typeface="Arial" pitchFamily="34" charset="0"/>
            </a:endParaRPr>
          </a:p>
          <a:p>
            <a:endParaRPr lang="en-US" sz="2000" b="1" dirty="0" smtClean="0">
              <a:solidFill>
                <a:srgbClr val="0070C0"/>
              </a:solidFill>
              <a:latin typeface="Arial" pitchFamily="34" charset="0"/>
              <a:cs typeface="Arial" pitchFamily="34" charset="0"/>
            </a:endParaRPr>
          </a:p>
          <a:p>
            <a:endParaRPr lang="en-US" sz="2000" b="1" dirty="0" smtClean="0">
              <a:solidFill>
                <a:srgbClr val="0070C0"/>
              </a:solidFill>
              <a:latin typeface="Arial" pitchFamily="34" charset="0"/>
              <a:cs typeface="Arial" pitchFamily="34" charset="0"/>
            </a:endParaRPr>
          </a:p>
          <a:p>
            <a:endParaRPr lang="en-US" sz="1800" b="1" dirty="0" smtClean="0"/>
          </a:p>
          <a:p>
            <a:pPr>
              <a:buFontTx/>
              <a:buNone/>
            </a:pPr>
            <a:endParaRPr lang="en-US" sz="1800" dirty="0" smtClean="0"/>
          </a:p>
          <a:p>
            <a:endParaRPr lang="en-US" sz="1800" dirty="0" smtClean="0"/>
          </a:p>
          <a:p>
            <a:endParaRPr lang="en-US" sz="1800" dirty="0" smtClean="0"/>
          </a:p>
          <a:p>
            <a:endParaRPr lang="en-US" sz="1800" dirty="0" smtClean="0"/>
          </a:p>
        </p:txBody>
      </p:sp>
      <p:pic>
        <p:nvPicPr>
          <p:cNvPr id="5" name="Picture 4" descr="C:\Users\vrelfigur\AppData\Local\Microsoft\Windows\Temporary Internet Files\Content.IE5\GYH2IQRK\MC900434859[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0750" y="2317750"/>
            <a:ext cx="2222500"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286000" y="4648200"/>
            <a:ext cx="4572000" cy="646331"/>
          </a:xfrm>
          <a:prstGeom prst="rect">
            <a:avLst/>
          </a:prstGeom>
          <a:noFill/>
        </p:spPr>
        <p:txBody>
          <a:bodyPr wrap="square" rtlCol="0">
            <a:spAutoFit/>
          </a:bodyPr>
          <a:lstStyle/>
          <a:p>
            <a:r>
              <a:rPr lang="en-US" sz="3200" b="1" dirty="0" smtClean="0">
                <a:solidFill>
                  <a:srgbClr val="002060"/>
                </a:solidFill>
                <a:latin typeface="Arial" panose="020B0604020202020204" pitchFamily="34" charset="0"/>
                <a:cs typeface="Arial" panose="020B0604020202020204" pitchFamily="34" charset="0"/>
              </a:rPr>
              <a:t>       </a:t>
            </a:r>
            <a:r>
              <a:rPr lang="en-US" sz="3600" b="1" dirty="0" smtClean="0">
                <a:solidFill>
                  <a:srgbClr val="0070C0"/>
                </a:solidFill>
                <a:latin typeface="Arial" panose="020B0604020202020204" pitchFamily="34" charset="0"/>
                <a:cs typeface="Arial" panose="020B0604020202020204" pitchFamily="34" charset="0"/>
              </a:rPr>
              <a:t>QUESTIONS</a:t>
            </a:r>
            <a:endParaRPr lang="en-US" sz="36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3657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cs typeface="Arial" panose="020B0604020202020204" pitchFamily="34" charset="0"/>
              </a:rPr>
              <a:t>Non-Punitive </a:t>
            </a:r>
            <a:r>
              <a:rPr lang="en-US" sz="3600" dirty="0">
                <a:cs typeface="Arial" panose="020B0604020202020204" pitchFamily="34" charset="0"/>
              </a:rPr>
              <a:t>Grades</a:t>
            </a:r>
          </a:p>
        </p:txBody>
      </p:sp>
      <p:sp>
        <p:nvSpPr>
          <p:cNvPr id="4" name="Slide Number Placeholder 3"/>
          <p:cNvSpPr>
            <a:spLocks noGrp="1"/>
          </p:cNvSpPr>
          <p:nvPr>
            <p:ph type="sldNum" sz="quarter" idx="12"/>
          </p:nvPr>
        </p:nvSpPr>
        <p:spPr/>
        <p:txBody>
          <a:bodyPr/>
          <a:lstStyle/>
          <a:p>
            <a:fld id="{3FE40F6C-36E6-4965-9D21-698197C3108F}" type="slidenum">
              <a:rPr lang="en-US" smtClean="0"/>
              <a:pPr/>
              <a:t>42</a:t>
            </a:fld>
            <a:endParaRPr lang="en-US" dirty="0"/>
          </a:p>
        </p:txBody>
      </p:sp>
      <p:sp>
        <p:nvSpPr>
          <p:cNvPr id="3" name="Content Placeholder 2"/>
          <p:cNvSpPr>
            <a:spLocks noGrp="1"/>
          </p:cNvSpPr>
          <p:nvPr>
            <p:ph idx="4294967295"/>
          </p:nvPr>
        </p:nvSpPr>
        <p:spPr>
          <a:xfrm>
            <a:off x="381000" y="1066800"/>
            <a:ext cx="8382000" cy="5334000"/>
          </a:xfrm>
        </p:spPr>
        <p:txBody>
          <a:bodyPr>
            <a:noAutofit/>
          </a:bodyPr>
          <a:lstStyle/>
          <a:p>
            <a:pPr marL="0" indent="0">
              <a:spcBef>
                <a:spcPts val="0"/>
              </a:spcBef>
              <a:buNone/>
            </a:pPr>
            <a:r>
              <a:rPr lang="en-US" sz="2200" dirty="0" smtClean="0">
                <a:cs typeface="Arial" panose="020B0604020202020204" pitchFamily="34" charset="0"/>
              </a:rPr>
              <a:t>VA is prohibited from paying subsistence allowance for a course in which a Veteran withdraws and receives a non-punitive grade. </a:t>
            </a:r>
          </a:p>
          <a:p>
            <a:pPr marL="0" indent="0">
              <a:spcBef>
                <a:spcPts val="0"/>
              </a:spcBef>
              <a:buNone/>
            </a:pPr>
            <a:endParaRPr lang="en-US" sz="2200" dirty="0" smtClean="0">
              <a:cs typeface="Arial" panose="020B0604020202020204" pitchFamily="34" charset="0"/>
            </a:endParaRPr>
          </a:p>
          <a:p>
            <a:pPr marL="0" indent="0">
              <a:spcBef>
                <a:spcPts val="0"/>
              </a:spcBef>
              <a:buNone/>
            </a:pPr>
            <a:r>
              <a:rPr lang="en-US" sz="2200" dirty="0" smtClean="0">
                <a:cs typeface="Arial" panose="020B0604020202020204" pitchFamily="34" charset="0"/>
              </a:rPr>
              <a:t>Non-punitive grades:</a:t>
            </a:r>
          </a:p>
          <a:p>
            <a:pPr>
              <a:spcBef>
                <a:spcPts val="0"/>
              </a:spcBef>
            </a:pPr>
            <a:r>
              <a:rPr lang="en-US" sz="2200" dirty="0" smtClean="0">
                <a:cs typeface="Arial" panose="020B0604020202020204" pitchFamily="34" charset="0"/>
              </a:rPr>
              <a:t>Have </a:t>
            </a:r>
            <a:r>
              <a:rPr lang="en-US" sz="2200" dirty="0">
                <a:cs typeface="Arial" panose="020B0604020202020204" pitchFamily="34" charset="0"/>
              </a:rPr>
              <a:t>no </a:t>
            </a:r>
            <a:r>
              <a:rPr lang="en-US" sz="2200" dirty="0" smtClean="0">
                <a:cs typeface="Arial" panose="020B0604020202020204" pitchFamily="34" charset="0"/>
              </a:rPr>
              <a:t>quality point </a:t>
            </a:r>
            <a:r>
              <a:rPr lang="en-US" sz="2200" dirty="0">
                <a:cs typeface="Arial" panose="020B0604020202020204" pitchFamily="34" charset="0"/>
              </a:rPr>
              <a:t>value toward fulfilling a facility’s graduation </a:t>
            </a:r>
            <a:r>
              <a:rPr lang="en-US" sz="2200" dirty="0" smtClean="0">
                <a:cs typeface="Arial" panose="020B0604020202020204" pitchFamily="34" charset="0"/>
              </a:rPr>
              <a:t>requirement </a:t>
            </a:r>
          </a:p>
          <a:p>
            <a:pPr>
              <a:spcBef>
                <a:spcPts val="0"/>
              </a:spcBef>
            </a:pPr>
            <a:r>
              <a:rPr lang="en-US" sz="2200" dirty="0" smtClean="0">
                <a:cs typeface="Arial" panose="020B0604020202020204" pitchFamily="34" charset="0"/>
              </a:rPr>
              <a:t>Are not calculated </a:t>
            </a:r>
            <a:r>
              <a:rPr lang="en-US" sz="2200" dirty="0">
                <a:cs typeface="Arial" panose="020B0604020202020204" pitchFamily="34" charset="0"/>
              </a:rPr>
              <a:t>into the Grade Point Average (GPA</a:t>
            </a:r>
            <a:r>
              <a:rPr lang="en-US" sz="2200" dirty="0" smtClean="0">
                <a:cs typeface="Arial" panose="020B0604020202020204" pitchFamily="34" charset="0"/>
              </a:rPr>
              <a:t>)</a:t>
            </a:r>
          </a:p>
          <a:p>
            <a:pPr marL="0" lvl="0" indent="0">
              <a:spcBef>
                <a:spcPts val="0"/>
              </a:spcBef>
              <a:buNone/>
            </a:pPr>
            <a:endParaRPr lang="en-US" sz="2200" dirty="0" smtClean="0">
              <a:solidFill>
                <a:prstClr val="black"/>
              </a:solidFill>
              <a:cs typeface="Arial" panose="020B0604020202020204" pitchFamily="34" charset="0"/>
            </a:endParaRPr>
          </a:p>
          <a:p>
            <a:pPr marL="0" lvl="0" indent="0">
              <a:spcBef>
                <a:spcPts val="0"/>
              </a:spcBef>
              <a:buNone/>
            </a:pPr>
            <a:r>
              <a:rPr lang="en-US" sz="2200" dirty="0" smtClean="0">
                <a:solidFill>
                  <a:prstClr val="black"/>
                </a:solidFill>
                <a:cs typeface="Arial" panose="020B0604020202020204" pitchFamily="34" charset="0"/>
              </a:rPr>
              <a:t>The </a:t>
            </a:r>
            <a:r>
              <a:rPr lang="en-US" sz="2200" dirty="0">
                <a:solidFill>
                  <a:prstClr val="black"/>
                </a:solidFill>
                <a:cs typeface="Arial" panose="020B0604020202020204" pitchFamily="34" charset="0"/>
              </a:rPr>
              <a:t>subsistence allowance award must be amended to create an overpayment if VA has paid for a course assigned a non-punitive grade, unless one of the following exceptions </a:t>
            </a:r>
            <a:r>
              <a:rPr lang="en-US" sz="2200" dirty="0" smtClean="0">
                <a:solidFill>
                  <a:prstClr val="black"/>
                </a:solidFill>
                <a:cs typeface="Arial" panose="020B0604020202020204" pitchFamily="34" charset="0"/>
              </a:rPr>
              <a:t>applies:</a:t>
            </a:r>
          </a:p>
          <a:p>
            <a:pPr>
              <a:spcBef>
                <a:spcPts val="0"/>
              </a:spcBef>
            </a:pPr>
            <a:r>
              <a:rPr lang="en-US" sz="2200" dirty="0" smtClean="0">
                <a:solidFill>
                  <a:prstClr val="black"/>
                </a:solidFill>
                <a:cs typeface="Arial" panose="020B0604020202020204" pitchFamily="34" charset="0"/>
              </a:rPr>
              <a:t>The </a:t>
            </a:r>
            <a:r>
              <a:rPr lang="en-US" sz="2200" dirty="0">
                <a:solidFill>
                  <a:prstClr val="black"/>
                </a:solidFill>
                <a:cs typeface="Arial" panose="020B0604020202020204" pitchFamily="34" charset="0"/>
              </a:rPr>
              <a:t>student can establish that the failure to complete the course </a:t>
            </a:r>
            <a:r>
              <a:rPr lang="en-US" sz="2200" dirty="0" smtClean="0">
                <a:solidFill>
                  <a:prstClr val="black"/>
                </a:solidFill>
                <a:cs typeface="Arial" panose="020B0604020202020204" pitchFamily="34" charset="0"/>
              </a:rPr>
              <a:t>was due </a:t>
            </a:r>
            <a:r>
              <a:rPr lang="en-US" sz="2200" dirty="0">
                <a:solidFill>
                  <a:prstClr val="black"/>
                </a:solidFill>
                <a:cs typeface="Arial" panose="020B0604020202020204" pitchFamily="34" charset="0"/>
              </a:rPr>
              <a:t>to mitigating </a:t>
            </a:r>
            <a:r>
              <a:rPr lang="en-US" sz="2200" dirty="0" smtClean="0">
                <a:solidFill>
                  <a:prstClr val="black"/>
                </a:solidFill>
                <a:cs typeface="Arial" panose="020B0604020202020204" pitchFamily="34" charset="0"/>
              </a:rPr>
              <a:t>circumstances</a:t>
            </a:r>
            <a:endParaRPr lang="en-US" sz="2200" dirty="0">
              <a:solidFill>
                <a:prstClr val="black"/>
              </a:solidFill>
              <a:cs typeface="Arial" panose="020B0604020202020204" pitchFamily="34" charset="0"/>
            </a:endParaRPr>
          </a:p>
          <a:p>
            <a:pPr>
              <a:spcBef>
                <a:spcPts val="0"/>
              </a:spcBef>
            </a:pPr>
            <a:r>
              <a:rPr lang="en-US" sz="2200" dirty="0" smtClean="0">
                <a:solidFill>
                  <a:prstClr val="black"/>
                </a:solidFill>
                <a:cs typeface="Arial" panose="020B0604020202020204" pitchFamily="34" charset="0"/>
              </a:rPr>
              <a:t>The </a:t>
            </a:r>
            <a:r>
              <a:rPr lang="en-US" sz="2200" dirty="0">
                <a:solidFill>
                  <a:prstClr val="black"/>
                </a:solidFill>
                <a:cs typeface="Arial" panose="020B0604020202020204" pitchFamily="34" charset="0"/>
              </a:rPr>
              <a:t>student was ordered to active </a:t>
            </a:r>
            <a:r>
              <a:rPr lang="en-US" sz="2200" dirty="0" smtClean="0">
                <a:solidFill>
                  <a:prstClr val="black"/>
                </a:solidFill>
                <a:cs typeface="Arial" panose="020B0604020202020204" pitchFamily="34" charset="0"/>
              </a:rPr>
              <a:t>duty</a:t>
            </a:r>
            <a:endParaRPr lang="en-US" sz="2200" dirty="0">
              <a:solidFill>
                <a:srgbClr val="FF0000"/>
              </a:solidFill>
              <a:cs typeface="Arial" panose="020B0604020202020204" pitchFamily="34" charset="0"/>
            </a:endParaRPr>
          </a:p>
          <a:p>
            <a:pPr>
              <a:spcBef>
                <a:spcPts val="0"/>
              </a:spcBef>
            </a:pPr>
            <a:r>
              <a:rPr lang="en-US" sz="2200" dirty="0" smtClean="0">
                <a:solidFill>
                  <a:prstClr val="black"/>
                </a:solidFill>
                <a:cs typeface="Arial" panose="020B0604020202020204" pitchFamily="34" charset="0"/>
              </a:rPr>
              <a:t>The </a:t>
            </a:r>
            <a:r>
              <a:rPr lang="en-US" sz="2200" dirty="0">
                <a:solidFill>
                  <a:prstClr val="black"/>
                </a:solidFill>
                <a:cs typeface="Arial" panose="020B0604020202020204" pitchFamily="34" charset="0"/>
              </a:rPr>
              <a:t>course withdrawal occurred during the drop </a:t>
            </a:r>
            <a:r>
              <a:rPr lang="en-US" sz="2200" dirty="0" smtClean="0">
                <a:solidFill>
                  <a:prstClr val="black"/>
                </a:solidFill>
                <a:cs typeface="Arial" panose="020B0604020202020204" pitchFamily="34" charset="0"/>
              </a:rPr>
              <a:t>period</a:t>
            </a:r>
            <a:endParaRPr lang="en-US" sz="2200" dirty="0">
              <a:solidFill>
                <a:prstClr val="black"/>
              </a:solidFill>
              <a:cs typeface="Arial" panose="020B0604020202020204" pitchFamily="34" charset="0"/>
            </a:endParaRPr>
          </a:p>
          <a:p>
            <a:pPr marL="0" indent="0">
              <a:spcBef>
                <a:spcPts val="0"/>
              </a:spcBef>
              <a:buNone/>
            </a:pPr>
            <a:endParaRPr lang="en-US" sz="2200" dirty="0">
              <a:cs typeface="Arial" panose="020B0604020202020204" pitchFamily="34" charset="0"/>
            </a:endParaRPr>
          </a:p>
        </p:txBody>
      </p:sp>
    </p:spTree>
    <p:extLst>
      <p:ext uri="{BB962C8B-B14F-4D97-AF65-F5344CB8AC3E}">
        <p14:creationId xmlns:p14="http://schemas.microsoft.com/office/powerpoint/2010/main" val="979445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cs typeface="Arial" panose="020B0604020202020204" pitchFamily="34" charset="0"/>
              </a:rPr>
              <a:t>Punitive </a:t>
            </a:r>
            <a:r>
              <a:rPr lang="en-US" sz="3600" dirty="0">
                <a:cs typeface="Arial" panose="020B0604020202020204" pitchFamily="34" charset="0"/>
              </a:rPr>
              <a:t>Grades</a:t>
            </a:r>
          </a:p>
        </p:txBody>
      </p:sp>
      <p:sp>
        <p:nvSpPr>
          <p:cNvPr id="4" name="Slide Number Placeholder 3"/>
          <p:cNvSpPr>
            <a:spLocks noGrp="1"/>
          </p:cNvSpPr>
          <p:nvPr>
            <p:ph type="sldNum" sz="quarter" idx="12"/>
          </p:nvPr>
        </p:nvSpPr>
        <p:spPr/>
        <p:txBody>
          <a:bodyPr/>
          <a:lstStyle/>
          <a:p>
            <a:fld id="{3FE40F6C-36E6-4965-9D21-698197C3108F}" type="slidenum">
              <a:rPr lang="en-US" smtClean="0"/>
              <a:pPr/>
              <a:t>43</a:t>
            </a:fld>
            <a:endParaRPr lang="en-US" dirty="0"/>
          </a:p>
        </p:txBody>
      </p:sp>
      <p:sp>
        <p:nvSpPr>
          <p:cNvPr id="3" name="Content Placeholder 2"/>
          <p:cNvSpPr>
            <a:spLocks noGrp="1"/>
          </p:cNvSpPr>
          <p:nvPr>
            <p:ph idx="4294967295"/>
          </p:nvPr>
        </p:nvSpPr>
        <p:spPr>
          <a:xfrm>
            <a:off x="533400" y="1447800"/>
            <a:ext cx="8382000" cy="4525963"/>
          </a:xfrm>
        </p:spPr>
        <p:txBody>
          <a:bodyPr>
            <a:normAutofit/>
          </a:bodyPr>
          <a:lstStyle/>
          <a:p>
            <a:pPr marL="0" indent="0">
              <a:spcBef>
                <a:spcPts val="0"/>
              </a:spcBef>
              <a:buNone/>
            </a:pPr>
            <a:r>
              <a:rPr lang="en-US" sz="2400" dirty="0" smtClean="0"/>
              <a:t>When there </a:t>
            </a:r>
            <a:r>
              <a:rPr lang="en-US" sz="2400" dirty="0"/>
              <a:t>is a reduction/withdrawal and punitive grades are </a:t>
            </a:r>
            <a:r>
              <a:rPr lang="en-US" sz="2400" dirty="0" smtClean="0"/>
              <a:t>assigned, subsistence allowance must be stopped </a:t>
            </a:r>
            <a:r>
              <a:rPr lang="en-US" sz="2400" dirty="0"/>
              <a:t>for the period the Veteran is not attending a </a:t>
            </a:r>
            <a:r>
              <a:rPr lang="en-US" sz="2400" dirty="0" smtClean="0"/>
              <a:t>class. </a:t>
            </a:r>
            <a:r>
              <a:rPr lang="en-US" dirty="0" smtClean="0"/>
              <a:t>Additionally, </a:t>
            </a:r>
            <a:r>
              <a:rPr lang="en-US" sz="2400" dirty="0" smtClean="0"/>
              <a:t> development for </a:t>
            </a:r>
            <a:r>
              <a:rPr lang="en-US" sz="2400" dirty="0"/>
              <a:t>mitigating </a:t>
            </a:r>
            <a:r>
              <a:rPr lang="en-US" sz="2400" dirty="0" smtClean="0"/>
              <a:t>circumstances is not required </a:t>
            </a:r>
            <a:r>
              <a:rPr lang="en-US" sz="2400" dirty="0"/>
              <a:t>since </a:t>
            </a:r>
            <a:r>
              <a:rPr lang="en-US" sz="2400" dirty="0" smtClean="0"/>
              <a:t>a </a:t>
            </a:r>
            <a:r>
              <a:rPr lang="en-US" sz="2400" dirty="0"/>
              <a:t>punitive </a:t>
            </a:r>
            <a:r>
              <a:rPr lang="en-US" sz="2400" dirty="0" smtClean="0"/>
              <a:t>grade has been assigned.</a:t>
            </a:r>
            <a:endParaRPr lang="en-US" sz="2400" dirty="0"/>
          </a:p>
        </p:txBody>
      </p:sp>
    </p:spTree>
    <p:extLst>
      <p:ext uri="{BB962C8B-B14F-4D97-AF65-F5344CB8AC3E}">
        <p14:creationId xmlns:p14="http://schemas.microsoft.com/office/powerpoint/2010/main" val="1687247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cs typeface="Arial" panose="020B0604020202020204" pitchFamily="34" charset="0"/>
              </a:rPr>
              <a:t>   Mitigating Circumstances</a:t>
            </a:r>
            <a:endParaRPr lang="en-US" sz="3600" dirty="0">
              <a:cs typeface="Arial" panose="020B0604020202020204" pitchFamily="34" charset="0"/>
            </a:endParaRPr>
          </a:p>
        </p:txBody>
      </p:sp>
      <p:sp>
        <p:nvSpPr>
          <p:cNvPr id="3" name="Slide Number Placeholder 2"/>
          <p:cNvSpPr>
            <a:spLocks noGrp="1"/>
          </p:cNvSpPr>
          <p:nvPr>
            <p:ph type="sldNum" sz="quarter" idx="12"/>
          </p:nvPr>
        </p:nvSpPr>
        <p:spPr/>
        <p:txBody>
          <a:bodyPr/>
          <a:lstStyle/>
          <a:p>
            <a:fld id="{869623FA-E6B2-421D-AA57-15128630E9FB}" type="slidenum">
              <a:rPr lang="en-US" smtClean="0"/>
              <a:pPr/>
              <a:t>44</a:t>
            </a:fld>
            <a:endParaRPr lang="en-US"/>
          </a:p>
        </p:txBody>
      </p:sp>
      <p:sp>
        <p:nvSpPr>
          <p:cNvPr id="4" name="Rectangle 3"/>
          <p:cNvSpPr/>
          <p:nvPr/>
        </p:nvSpPr>
        <p:spPr>
          <a:xfrm>
            <a:off x="504700" y="1388467"/>
            <a:ext cx="8153400" cy="4524315"/>
          </a:xfrm>
          <a:prstGeom prst="rect">
            <a:avLst/>
          </a:prstGeom>
        </p:spPr>
        <p:txBody>
          <a:bodyPr wrap="square">
            <a:spAutoFit/>
          </a:bodyPr>
          <a:lstStyle/>
          <a:p>
            <a:pPr fontAlgn="base"/>
            <a:r>
              <a:rPr lang="en-US" sz="2400" dirty="0" smtClean="0">
                <a:cs typeface="Arial" panose="020B0604020202020204" pitchFamily="34" charset="0"/>
              </a:rPr>
              <a:t>Adjust</a:t>
            </a:r>
            <a:r>
              <a:rPr lang="en-US" sz="2400" dirty="0">
                <a:cs typeface="Arial" panose="020B0604020202020204" pitchFamily="34" charset="0"/>
              </a:rPr>
              <a:t> the subsistence allowance </a:t>
            </a:r>
            <a:r>
              <a:rPr lang="en-US" sz="2400" dirty="0" smtClean="0">
                <a:cs typeface="Arial" panose="020B0604020202020204" pitchFamily="34" charset="0"/>
              </a:rPr>
              <a:t>award as follows:</a:t>
            </a:r>
          </a:p>
          <a:p>
            <a:pPr fontAlgn="base"/>
            <a:r>
              <a:rPr lang="en-US" sz="2400" dirty="0">
                <a:cs typeface="Arial" panose="020B0604020202020204" pitchFamily="34" charset="0"/>
              </a:rPr>
              <a:t>  </a:t>
            </a:r>
            <a:endParaRPr lang="en-US" sz="2400" dirty="0" smtClean="0">
              <a:cs typeface="Arial" panose="020B0604020202020204" pitchFamily="34" charset="0"/>
            </a:endParaRPr>
          </a:p>
          <a:p>
            <a:pPr marL="342900" indent="-342900" fontAlgn="base">
              <a:buFont typeface="Arial" panose="020B0604020202020204" pitchFamily="34" charset="0"/>
              <a:buChar char="•"/>
            </a:pPr>
            <a:r>
              <a:rPr lang="en-US" sz="2400" dirty="0" smtClean="0">
                <a:cs typeface="Arial" panose="020B0604020202020204" pitchFamily="34" charset="0"/>
              </a:rPr>
              <a:t>If </a:t>
            </a:r>
            <a:r>
              <a:rPr lang="en-US" sz="2400" dirty="0">
                <a:cs typeface="Arial" panose="020B0604020202020204" pitchFamily="34" charset="0"/>
              </a:rPr>
              <a:t>mitigating circumstances do not </a:t>
            </a:r>
            <a:r>
              <a:rPr lang="en-US" sz="2400" dirty="0" smtClean="0">
                <a:cs typeface="Arial" panose="020B0604020202020204" pitchFamily="34" charset="0"/>
              </a:rPr>
              <a:t>exist, award </a:t>
            </a:r>
            <a:r>
              <a:rPr lang="en-US" sz="2400" dirty="0">
                <a:cs typeface="Arial" panose="020B0604020202020204" pitchFamily="34" charset="0"/>
              </a:rPr>
              <a:t>will be reduced or terminated retroactively </a:t>
            </a:r>
            <a:r>
              <a:rPr lang="en-US" sz="2400" dirty="0" smtClean="0">
                <a:cs typeface="Arial" panose="020B0604020202020204" pitchFamily="34" charset="0"/>
              </a:rPr>
              <a:t>from </a:t>
            </a:r>
            <a:r>
              <a:rPr lang="en-US" sz="2400" dirty="0">
                <a:cs typeface="Arial" panose="020B0604020202020204" pitchFamily="34" charset="0"/>
              </a:rPr>
              <a:t>beginning of </a:t>
            </a:r>
            <a:r>
              <a:rPr lang="en-US" sz="2400" dirty="0" smtClean="0">
                <a:cs typeface="Arial" panose="020B0604020202020204" pitchFamily="34" charset="0"/>
              </a:rPr>
              <a:t>term</a:t>
            </a:r>
            <a:endParaRPr lang="en-US" sz="2400" strike="sngStrike" dirty="0">
              <a:cs typeface="Arial" panose="020B0604020202020204" pitchFamily="34" charset="0"/>
            </a:endParaRPr>
          </a:p>
          <a:p>
            <a:pPr marL="342900" indent="-342900">
              <a:buFont typeface="Arial" panose="020B0604020202020204" pitchFamily="34" charset="0"/>
              <a:buChar char="•"/>
            </a:pPr>
            <a:r>
              <a:rPr lang="en-US" sz="2400" dirty="0" smtClean="0">
                <a:cs typeface="Arial" panose="020B0604020202020204" pitchFamily="34" charset="0"/>
              </a:rPr>
              <a:t>If </a:t>
            </a:r>
            <a:r>
              <a:rPr lang="en-US" sz="2400" dirty="0">
                <a:cs typeface="Arial" panose="020B0604020202020204" pitchFamily="34" charset="0"/>
              </a:rPr>
              <a:t>mitigating circumstances do </a:t>
            </a:r>
            <a:r>
              <a:rPr lang="en-US" sz="2400" dirty="0" smtClean="0">
                <a:cs typeface="Arial" panose="020B0604020202020204" pitchFamily="34" charset="0"/>
              </a:rPr>
              <a:t>exist, award </a:t>
            </a:r>
            <a:r>
              <a:rPr lang="en-US" sz="2400" dirty="0">
                <a:cs typeface="Arial" panose="020B0604020202020204" pitchFamily="34" charset="0"/>
              </a:rPr>
              <a:t>will be reduced </a:t>
            </a:r>
            <a:r>
              <a:rPr lang="en-US" sz="2400" dirty="0" smtClean="0">
                <a:cs typeface="Arial" panose="020B0604020202020204" pitchFamily="34" charset="0"/>
              </a:rPr>
              <a:t>to </a:t>
            </a:r>
            <a:r>
              <a:rPr lang="en-US" sz="2400" dirty="0">
                <a:cs typeface="Arial" panose="020B0604020202020204" pitchFamily="34" charset="0"/>
              </a:rPr>
              <a:t>date of last </a:t>
            </a:r>
            <a:r>
              <a:rPr lang="en-US" sz="2400" dirty="0" smtClean="0">
                <a:cs typeface="Arial" panose="020B0604020202020204" pitchFamily="34" charset="0"/>
              </a:rPr>
              <a:t>attendance, and for a complete withdrawal, award will be reduced the first of the next month</a:t>
            </a:r>
            <a:endParaRPr lang="en-US" sz="2400" strike="sngStrike" dirty="0">
              <a:cs typeface="Arial" panose="020B0604020202020204" pitchFamily="34" charset="0"/>
            </a:endParaRPr>
          </a:p>
          <a:p>
            <a:pPr marL="342900" indent="-342900">
              <a:buFont typeface="Arial" panose="020B0604020202020204" pitchFamily="34" charset="0"/>
              <a:buChar char="•"/>
            </a:pPr>
            <a:r>
              <a:rPr lang="en-US" sz="2400" dirty="0" smtClean="0">
                <a:cs typeface="Arial" panose="020B0604020202020204" pitchFamily="34" charset="0"/>
              </a:rPr>
              <a:t>If</a:t>
            </a:r>
            <a:r>
              <a:rPr lang="en-US" sz="2400" dirty="0">
                <a:cs typeface="Arial" panose="020B0604020202020204" pitchFamily="34" charset="0"/>
              </a:rPr>
              <a:t> Veteran submits acceptable </a:t>
            </a:r>
            <a:r>
              <a:rPr lang="en-US" sz="2400" dirty="0" smtClean="0">
                <a:cs typeface="Arial" panose="020B0604020202020204" pitchFamily="34" charset="0"/>
              </a:rPr>
              <a:t>evidence within </a:t>
            </a:r>
            <a:r>
              <a:rPr lang="en-US" sz="2400" dirty="0">
                <a:cs typeface="Arial" panose="020B0604020202020204" pitchFamily="34" charset="0"/>
              </a:rPr>
              <a:t>1 year</a:t>
            </a:r>
            <a:r>
              <a:rPr lang="en-US" sz="2400" dirty="0" smtClean="0">
                <a:cs typeface="Arial" panose="020B0604020202020204" pitchFamily="34" charset="0"/>
              </a:rPr>
              <a:t>, </a:t>
            </a:r>
            <a:r>
              <a:rPr lang="en-US" sz="2400" dirty="0">
                <a:cs typeface="Arial" panose="020B0604020202020204" pitchFamily="34" charset="0"/>
              </a:rPr>
              <a:t>case manager will modify </a:t>
            </a:r>
            <a:r>
              <a:rPr lang="en-US" sz="2400" dirty="0" smtClean="0">
                <a:cs typeface="Arial" panose="020B0604020202020204" pitchFamily="34" charset="0"/>
              </a:rPr>
              <a:t>decision </a:t>
            </a:r>
            <a:r>
              <a:rPr lang="en-US" sz="2400" dirty="0">
                <a:cs typeface="Arial" panose="020B0604020202020204" pitchFamily="34" charset="0"/>
              </a:rPr>
              <a:t>and amend </a:t>
            </a:r>
            <a:r>
              <a:rPr lang="en-US" sz="2400" dirty="0" smtClean="0">
                <a:cs typeface="Arial" panose="020B0604020202020204" pitchFamily="34" charset="0"/>
              </a:rPr>
              <a:t>award </a:t>
            </a:r>
            <a:r>
              <a:rPr lang="en-US" sz="2400" dirty="0">
                <a:cs typeface="Arial" panose="020B0604020202020204" pitchFamily="34" charset="0"/>
              </a:rPr>
              <a:t>to repay any money VA </a:t>
            </a:r>
            <a:r>
              <a:rPr lang="en-US" sz="2400" dirty="0" smtClean="0">
                <a:cs typeface="Arial" panose="020B0604020202020204" pitchFamily="34" charset="0"/>
              </a:rPr>
              <a:t>recouped</a:t>
            </a:r>
            <a:endParaRPr lang="en-US" sz="2400" strike="sngStrike" dirty="0">
              <a:cs typeface="Arial" panose="020B0604020202020204" pitchFamily="34" charset="0"/>
            </a:endParaRPr>
          </a:p>
          <a:p>
            <a:pPr marL="342900" indent="-342900">
              <a:buFont typeface="Arial" panose="020B0604020202020204" pitchFamily="34" charset="0"/>
              <a:buChar char="•"/>
            </a:pPr>
            <a:r>
              <a:rPr lang="en-US" sz="2400" dirty="0" smtClean="0">
                <a:cs typeface="Arial" panose="020B0604020202020204" pitchFamily="34" charset="0"/>
              </a:rPr>
              <a:t>If Veteran </a:t>
            </a:r>
            <a:r>
              <a:rPr lang="en-US" sz="2400" dirty="0">
                <a:cs typeface="Arial" panose="020B0604020202020204" pitchFamily="34" charset="0"/>
              </a:rPr>
              <a:t>submits evidence </a:t>
            </a:r>
            <a:r>
              <a:rPr lang="en-US" sz="2400" dirty="0" smtClean="0">
                <a:cs typeface="Arial" panose="020B0604020202020204" pitchFamily="34" charset="0"/>
              </a:rPr>
              <a:t>beyond 1 year, evidence </a:t>
            </a:r>
            <a:r>
              <a:rPr lang="en-US" sz="2400" dirty="0">
                <a:cs typeface="Arial" panose="020B0604020202020204" pitchFamily="34" charset="0"/>
              </a:rPr>
              <a:t>may not be </a:t>
            </a:r>
            <a:r>
              <a:rPr lang="en-US" sz="2400" dirty="0" smtClean="0">
                <a:cs typeface="Arial" panose="020B0604020202020204" pitchFamily="34" charset="0"/>
              </a:rPr>
              <a:t>considered</a:t>
            </a:r>
            <a:endParaRPr lang="en-US" sz="2400" strike="sngStrike" dirty="0">
              <a:cs typeface="Arial" panose="020B0604020202020204" pitchFamily="34" charset="0"/>
            </a:endParaRPr>
          </a:p>
        </p:txBody>
      </p:sp>
    </p:spTree>
    <p:extLst>
      <p:ext uri="{BB962C8B-B14F-4D97-AF65-F5344CB8AC3E}">
        <p14:creationId xmlns:p14="http://schemas.microsoft.com/office/powerpoint/2010/main" val="332569713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525" y="155322"/>
            <a:ext cx="8382000" cy="762000"/>
          </a:xfrm>
        </p:spPr>
        <p:txBody>
          <a:bodyPr/>
          <a:lstStyle/>
          <a:p>
            <a:r>
              <a:rPr lang="en-US" sz="3600" dirty="0" smtClean="0">
                <a:cs typeface="Arial" panose="020B0604020202020204" pitchFamily="34" charset="0"/>
              </a:rPr>
              <a:t>     Reductions</a:t>
            </a:r>
            <a:endParaRPr lang="en-US" strike="sngStrike" dirty="0">
              <a:cs typeface="Arial" panose="020B0604020202020204" pitchFamily="34" charset="0"/>
            </a:endParaRPr>
          </a:p>
        </p:txBody>
      </p:sp>
      <p:sp>
        <p:nvSpPr>
          <p:cNvPr id="3" name="Slide Number Placeholder 2"/>
          <p:cNvSpPr>
            <a:spLocks noGrp="1"/>
          </p:cNvSpPr>
          <p:nvPr>
            <p:ph type="sldNum" sz="quarter" idx="12"/>
          </p:nvPr>
        </p:nvSpPr>
        <p:spPr/>
        <p:txBody>
          <a:bodyPr/>
          <a:lstStyle/>
          <a:p>
            <a:fld id="{3FE40F6C-36E6-4965-9D21-698197C3108F}" type="slidenum">
              <a:rPr lang="en-US" smtClean="0"/>
              <a:pPr/>
              <a:t>45</a:t>
            </a:fld>
            <a:endParaRPr lang="en-US" dirty="0"/>
          </a:p>
        </p:txBody>
      </p:sp>
      <p:sp>
        <p:nvSpPr>
          <p:cNvPr id="4" name="Content Placeholder 3"/>
          <p:cNvSpPr>
            <a:spLocks noGrp="1"/>
          </p:cNvSpPr>
          <p:nvPr>
            <p:ph idx="4294967295"/>
          </p:nvPr>
        </p:nvSpPr>
        <p:spPr>
          <a:xfrm>
            <a:off x="381000" y="1066800"/>
            <a:ext cx="8305800" cy="5715000"/>
          </a:xfrm>
        </p:spPr>
        <p:txBody>
          <a:bodyPr>
            <a:noAutofit/>
          </a:bodyPr>
          <a:lstStyle/>
          <a:p>
            <a:pPr marL="0" indent="0">
              <a:buNone/>
            </a:pPr>
            <a:r>
              <a:rPr lang="en-US" sz="1950" b="1" dirty="0" smtClean="0">
                <a:cs typeface="Arial" panose="020B0604020202020204" pitchFamily="34" charset="0"/>
              </a:rPr>
              <a:t>When </a:t>
            </a:r>
            <a:r>
              <a:rPr lang="en-US" sz="1950" b="1" dirty="0">
                <a:cs typeface="Arial" panose="020B0604020202020204" pitchFamily="34" charset="0"/>
              </a:rPr>
              <a:t>a course </a:t>
            </a:r>
            <a:r>
              <a:rPr lang="en-US" sz="1950" b="1" u="sng" dirty="0">
                <a:cs typeface="Arial" panose="020B0604020202020204" pitchFamily="34" charset="0"/>
              </a:rPr>
              <a:t>reduction</a:t>
            </a:r>
            <a:r>
              <a:rPr lang="en-US" sz="1950" b="1" dirty="0">
                <a:cs typeface="Arial" panose="020B0604020202020204" pitchFamily="34" charset="0"/>
              </a:rPr>
              <a:t> occurs: </a:t>
            </a:r>
            <a:r>
              <a:rPr lang="en-US" sz="1950" dirty="0">
                <a:solidFill>
                  <a:srgbClr val="FF0000"/>
                </a:solidFill>
                <a:cs typeface="Arial" panose="020B0604020202020204" pitchFamily="34" charset="0"/>
              </a:rPr>
              <a:t>	</a:t>
            </a:r>
            <a:endParaRPr lang="en-US" sz="1950" dirty="0" smtClean="0">
              <a:solidFill>
                <a:srgbClr val="FF0000"/>
              </a:solidFill>
              <a:cs typeface="Arial" panose="020B0604020202020204" pitchFamily="34" charset="0"/>
            </a:endParaRPr>
          </a:p>
          <a:p>
            <a:r>
              <a:rPr lang="en-US" sz="1950" dirty="0" smtClean="0">
                <a:cs typeface="Arial" panose="020B0604020202020204" pitchFamily="34" charset="0"/>
              </a:rPr>
              <a:t>If </a:t>
            </a:r>
            <a:r>
              <a:rPr lang="en-US" sz="1950" dirty="0">
                <a:cs typeface="Arial" panose="020B0604020202020204" pitchFamily="34" charset="0"/>
              </a:rPr>
              <a:t>the reduction takes </a:t>
            </a:r>
            <a:r>
              <a:rPr lang="en-US" sz="1950" dirty="0" smtClean="0">
                <a:cs typeface="Arial" panose="020B0604020202020204" pitchFamily="34" charset="0"/>
              </a:rPr>
              <a:t>place </a:t>
            </a:r>
          </a:p>
          <a:p>
            <a:pPr marL="0" indent="0">
              <a:buNone/>
            </a:pPr>
            <a:r>
              <a:rPr lang="en-US" sz="1950" dirty="0" smtClean="0">
                <a:cs typeface="Arial" panose="020B0604020202020204" pitchFamily="34" charset="0"/>
              </a:rPr>
              <a:t>on the first day of the term:	</a:t>
            </a:r>
          </a:p>
          <a:p>
            <a:endParaRPr lang="en-US" sz="1950" dirty="0" smtClean="0">
              <a:cs typeface="Arial" panose="020B0604020202020204" pitchFamily="34" charset="0"/>
            </a:endParaRPr>
          </a:p>
          <a:p>
            <a:r>
              <a:rPr lang="en-US" sz="1950" dirty="0" smtClean="0">
                <a:cs typeface="Arial" panose="020B0604020202020204" pitchFamily="34" charset="0"/>
              </a:rPr>
              <a:t>If </a:t>
            </a:r>
            <a:r>
              <a:rPr lang="en-US" sz="1950" dirty="0">
                <a:cs typeface="Arial" panose="020B0604020202020204" pitchFamily="34" charset="0"/>
              </a:rPr>
              <a:t>the reduction takes place </a:t>
            </a:r>
            <a:endParaRPr lang="en-US" sz="1950" dirty="0" smtClean="0">
              <a:cs typeface="Arial" panose="020B0604020202020204" pitchFamily="34" charset="0"/>
            </a:endParaRPr>
          </a:p>
          <a:p>
            <a:pPr marL="0" indent="0">
              <a:buNone/>
            </a:pPr>
            <a:r>
              <a:rPr lang="en-US" sz="1950" dirty="0" smtClean="0">
                <a:cs typeface="Arial" panose="020B0604020202020204" pitchFamily="34" charset="0"/>
              </a:rPr>
              <a:t>other </a:t>
            </a:r>
            <a:r>
              <a:rPr lang="en-US" sz="1950" dirty="0">
                <a:cs typeface="Arial" panose="020B0604020202020204" pitchFamily="34" charset="0"/>
              </a:rPr>
              <a:t>than on the first </a:t>
            </a:r>
            <a:r>
              <a:rPr lang="en-US" sz="1950" dirty="0" smtClean="0">
                <a:cs typeface="Arial" panose="020B0604020202020204" pitchFamily="34" charset="0"/>
              </a:rPr>
              <a:t>date </a:t>
            </a:r>
          </a:p>
          <a:p>
            <a:pPr marL="0" indent="0">
              <a:buNone/>
            </a:pPr>
            <a:r>
              <a:rPr lang="en-US" sz="1950" dirty="0" smtClean="0">
                <a:cs typeface="Arial" panose="020B0604020202020204" pitchFamily="34" charset="0"/>
              </a:rPr>
              <a:t>of </a:t>
            </a:r>
            <a:r>
              <a:rPr lang="en-US" sz="1950" dirty="0">
                <a:cs typeface="Arial" panose="020B0604020202020204" pitchFamily="34" charset="0"/>
              </a:rPr>
              <a:t>the term</a:t>
            </a:r>
            <a:r>
              <a:rPr lang="en-US" sz="1950" dirty="0" smtClean="0">
                <a:cs typeface="Arial" panose="020B0604020202020204" pitchFamily="34" charset="0"/>
              </a:rPr>
              <a:t>:</a:t>
            </a:r>
          </a:p>
          <a:p>
            <a:endParaRPr lang="en-US" sz="1950" dirty="0" smtClean="0">
              <a:cs typeface="Arial" panose="020B0604020202020204" pitchFamily="34" charset="0"/>
            </a:endParaRPr>
          </a:p>
          <a:p>
            <a:r>
              <a:rPr lang="en-US" sz="1950" dirty="0" smtClean="0">
                <a:cs typeface="Arial" panose="020B0604020202020204" pitchFamily="34" charset="0"/>
              </a:rPr>
              <a:t>If </a:t>
            </a:r>
            <a:r>
              <a:rPr lang="en-US" sz="1950" dirty="0">
                <a:cs typeface="Arial" panose="020B0604020202020204" pitchFamily="34" charset="0"/>
              </a:rPr>
              <a:t>the Veteran reduced his/her </a:t>
            </a:r>
            <a:endParaRPr lang="en-US" sz="1950" dirty="0" smtClean="0">
              <a:cs typeface="Arial" panose="020B0604020202020204" pitchFamily="34" charset="0"/>
            </a:endParaRPr>
          </a:p>
          <a:p>
            <a:pPr marL="0" indent="0">
              <a:buNone/>
            </a:pPr>
            <a:r>
              <a:rPr lang="en-US" sz="1950" dirty="0" smtClean="0">
                <a:cs typeface="Arial" panose="020B0604020202020204" pitchFamily="34" charset="0"/>
              </a:rPr>
              <a:t>course load </a:t>
            </a:r>
            <a:r>
              <a:rPr lang="en-US" sz="1950" dirty="0">
                <a:cs typeface="Arial" panose="020B0604020202020204" pitchFamily="34" charset="0"/>
              </a:rPr>
              <a:t>but continues </a:t>
            </a:r>
            <a:r>
              <a:rPr lang="en-US" sz="1950" dirty="0" smtClean="0">
                <a:cs typeface="Arial" panose="020B0604020202020204" pitchFamily="34" charset="0"/>
              </a:rPr>
              <a:t>to </a:t>
            </a:r>
          </a:p>
          <a:p>
            <a:pPr marL="0" indent="0">
              <a:buNone/>
            </a:pPr>
            <a:r>
              <a:rPr lang="en-US" sz="1950" dirty="0" smtClean="0">
                <a:cs typeface="Arial" panose="020B0604020202020204" pitchFamily="34" charset="0"/>
              </a:rPr>
              <a:t>maintain credits for the same</a:t>
            </a:r>
          </a:p>
          <a:p>
            <a:pPr marL="0" indent="0">
              <a:buNone/>
            </a:pPr>
            <a:r>
              <a:rPr lang="en-US" sz="1950" dirty="0" smtClean="0">
                <a:cs typeface="Arial" panose="020B0604020202020204" pitchFamily="34" charset="0"/>
              </a:rPr>
              <a:t>enrollment period and is not eligible </a:t>
            </a:r>
          </a:p>
          <a:p>
            <a:pPr marL="0" indent="0">
              <a:buNone/>
            </a:pPr>
            <a:r>
              <a:rPr lang="en-US" sz="1950" dirty="0" smtClean="0">
                <a:cs typeface="Arial" panose="020B0604020202020204" pitchFamily="34" charset="0"/>
              </a:rPr>
              <a:t>for receipt of subsistence allowance:</a:t>
            </a:r>
            <a:endParaRPr lang="en-US" sz="1950" dirty="0">
              <a:cs typeface="Arial" panose="020B0604020202020204" pitchFamily="34" charset="0"/>
            </a:endParaRPr>
          </a:p>
          <a:p>
            <a:pPr marL="0" indent="0">
              <a:buNone/>
            </a:pPr>
            <a:endParaRPr lang="en-US" sz="1950" b="1" dirty="0" smtClean="0">
              <a:cs typeface="Arial" panose="020B0604020202020204" pitchFamily="34" charset="0"/>
            </a:endParaRPr>
          </a:p>
          <a:p>
            <a:pPr marL="0" indent="0">
              <a:buNone/>
            </a:pPr>
            <a:r>
              <a:rPr lang="en-US" sz="1950" b="1" dirty="0" smtClean="0">
                <a:cs typeface="Arial" panose="020B0604020202020204" pitchFamily="34" charset="0"/>
              </a:rPr>
              <a:t>*</a:t>
            </a:r>
            <a:r>
              <a:rPr lang="en-US" sz="1950" dirty="0">
                <a:cs typeface="Arial" panose="020B0604020202020204" pitchFamily="34" charset="0"/>
              </a:rPr>
              <a:t>N</a:t>
            </a:r>
            <a:r>
              <a:rPr lang="en-US" sz="1950" dirty="0" smtClean="0">
                <a:cs typeface="Arial" panose="020B0604020202020204" pitchFamily="34" charset="0"/>
              </a:rPr>
              <a:t>ote: </a:t>
            </a:r>
            <a:r>
              <a:rPr lang="en-US" sz="1950" dirty="0">
                <a:cs typeface="Arial" panose="020B0604020202020204" pitchFamily="34" charset="0"/>
              </a:rPr>
              <a:t>any reduction after the drop/add period requires the development of mitigating </a:t>
            </a:r>
            <a:r>
              <a:rPr lang="en-US" sz="1950" dirty="0" smtClean="0">
                <a:cs typeface="Arial" panose="020B0604020202020204" pitchFamily="34" charset="0"/>
              </a:rPr>
              <a:t>circumstances.</a:t>
            </a:r>
            <a:endParaRPr lang="en-US" sz="1950" dirty="0">
              <a:cs typeface="Arial" panose="020B0604020202020204" pitchFamily="34" charset="0"/>
            </a:endParaRPr>
          </a:p>
          <a:p>
            <a:pPr marL="0" indent="0">
              <a:buNone/>
            </a:pPr>
            <a:endParaRPr lang="en-US" sz="2200" dirty="0"/>
          </a:p>
        </p:txBody>
      </p:sp>
      <p:sp>
        <p:nvSpPr>
          <p:cNvPr id="8" name="Text Box 2"/>
          <p:cNvSpPr txBox="1">
            <a:spLocks noChangeArrowheads="1"/>
          </p:cNvSpPr>
          <p:nvPr/>
        </p:nvSpPr>
        <p:spPr bwMode="auto">
          <a:xfrm>
            <a:off x="6400800" y="1524000"/>
            <a:ext cx="2209800" cy="9906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400" b="1" dirty="0">
                <a:effectLst/>
                <a:ea typeface="Calibri"/>
                <a:cs typeface="Arial" panose="020B0604020202020204" pitchFamily="34" charset="0"/>
              </a:rPr>
              <a:t>Reduce the award effective the first date of the </a:t>
            </a:r>
            <a:r>
              <a:rPr lang="en-US" sz="1400" b="1" dirty="0" smtClean="0">
                <a:effectLst/>
                <a:ea typeface="Calibri"/>
                <a:cs typeface="Arial" panose="020B0604020202020204" pitchFamily="34" charset="0"/>
              </a:rPr>
              <a:t>term</a:t>
            </a:r>
            <a:endParaRPr lang="en-US" sz="1400" b="1" dirty="0">
              <a:effectLst/>
              <a:ea typeface="Calibri"/>
              <a:cs typeface="Arial" panose="020B0604020202020204" pitchFamily="34" charset="0"/>
            </a:endParaRPr>
          </a:p>
        </p:txBody>
      </p:sp>
      <p:sp>
        <p:nvSpPr>
          <p:cNvPr id="9" name="Text Box 2"/>
          <p:cNvSpPr txBox="1">
            <a:spLocks noChangeArrowheads="1"/>
          </p:cNvSpPr>
          <p:nvPr/>
        </p:nvSpPr>
        <p:spPr bwMode="auto">
          <a:xfrm>
            <a:off x="6400800" y="2895600"/>
            <a:ext cx="2209800" cy="10668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n-US" sz="1400" b="1" dirty="0">
                <a:effectLst/>
                <a:ea typeface="Calibri"/>
                <a:cs typeface="Arial" panose="020B0604020202020204" pitchFamily="34" charset="0"/>
              </a:rPr>
              <a:t>Reduce the award the first day of the next </a:t>
            </a:r>
            <a:r>
              <a:rPr lang="en-US" sz="1400" b="1" dirty="0" smtClean="0">
                <a:effectLst/>
                <a:ea typeface="Calibri"/>
                <a:cs typeface="Arial" panose="020B0604020202020204" pitchFamily="34" charset="0"/>
              </a:rPr>
              <a:t>month</a:t>
            </a:r>
            <a:r>
              <a:rPr lang="en-US" sz="1400" b="1" dirty="0">
                <a:ea typeface="Calibri"/>
                <a:cs typeface="Arial" panose="020B0604020202020204" pitchFamily="34" charset="0"/>
              </a:rPr>
              <a:t> </a:t>
            </a:r>
            <a:r>
              <a:rPr lang="en-US" sz="1400" b="1" dirty="0"/>
              <a:t>or the last date of the term, whichever occurs first</a:t>
            </a:r>
            <a:endParaRPr lang="en-US" sz="1400" b="1" dirty="0">
              <a:effectLst/>
              <a:ea typeface="Calibri"/>
              <a:cs typeface="Arial" panose="020B0604020202020204" pitchFamily="34" charset="0"/>
            </a:endParaRPr>
          </a:p>
        </p:txBody>
      </p:sp>
      <p:sp>
        <p:nvSpPr>
          <p:cNvPr id="10" name="Text Box 2"/>
          <p:cNvSpPr txBox="1">
            <a:spLocks noChangeArrowheads="1"/>
          </p:cNvSpPr>
          <p:nvPr/>
        </p:nvSpPr>
        <p:spPr bwMode="auto">
          <a:xfrm>
            <a:off x="6400800" y="4572000"/>
            <a:ext cx="2209800" cy="108256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n-US" sz="1400" b="1" dirty="0">
                <a:effectLst/>
                <a:ea typeface="Calibri"/>
                <a:cs typeface="Arial" panose="020B0604020202020204" pitchFamily="34" charset="0"/>
              </a:rPr>
              <a:t>Reduce the award the first day of the next </a:t>
            </a:r>
            <a:r>
              <a:rPr lang="en-US" sz="1400" b="1" dirty="0" smtClean="0">
                <a:effectLst/>
                <a:ea typeface="Calibri"/>
                <a:cs typeface="Arial" panose="020B0604020202020204" pitchFamily="34" charset="0"/>
              </a:rPr>
              <a:t>month</a:t>
            </a:r>
            <a:r>
              <a:rPr lang="en-US" sz="1400" b="1" dirty="0">
                <a:ea typeface="Calibri"/>
                <a:cs typeface="Arial" panose="020B0604020202020204" pitchFamily="34" charset="0"/>
              </a:rPr>
              <a:t> </a:t>
            </a:r>
            <a:r>
              <a:rPr lang="en-US" sz="1400" b="1" dirty="0"/>
              <a:t>or the last date of the term, whichever occurs first</a:t>
            </a:r>
            <a:endParaRPr lang="en-US" sz="1400" b="1" dirty="0">
              <a:effectLst/>
              <a:ea typeface="Calibri"/>
              <a:cs typeface="Arial" panose="020B0604020202020204" pitchFamily="34" charset="0"/>
            </a:endParaRPr>
          </a:p>
        </p:txBody>
      </p:sp>
      <p:sp>
        <p:nvSpPr>
          <p:cNvPr id="12" name="Right Arrow 11"/>
          <p:cNvSpPr/>
          <p:nvPr/>
        </p:nvSpPr>
        <p:spPr>
          <a:xfrm>
            <a:off x="4927330" y="3320695"/>
            <a:ext cx="940070" cy="2132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Right Arrow 12"/>
          <p:cNvSpPr/>
          <p:nvPr/>
        </p:nvSpPr>
        <p:spPr>
          <a:xfrm>
            <a:off x="4927330" y="1905000"/>
            <a:ext cx="940070" cy="2132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Right Arrow 13"/>
          <p:cNvSpPr/>
          <p:nvPr/>
        </p:nvSpPr>
        <p:spPr>
          <a:xfrm>
            <a:off x="4927330" y="5029200"/>
            <a:ext cx="940070" cy="2132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770813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cs typeface="Arial" panose="020B0604020202020204" pitchFamily="34" charset="0"/>
              </a:rPr>
              <a:t>Withdrawals</a:t>
            </a:r>
            <a:endParaRPr lang="en-US" sz="3600" dirty="0">
              <a:cs typeface="Arial" panose="020B0604020202020204" pitchFamily="34" charset="0"/>
            </a:endParaRPr>
          </a:p>
        </p:txBody>
      </p:sp>
      <p:sp>
        <p:nvSpPr>
          <p:cNvPr id="4" name="Slide Number Placeholder 3"/>
          <p:cNvSpPr>
            <a:spLocks noGrp="1"/>
          </p:cNvSpPr>
          <p:nvPr>
            <p:ph type="sldNum" sz="quarter" idx="12"/>
          </p:nvPr>
        </p:nvSpPr>
        <p:spPr/>
        <p:txBody>
          <a:bodyPr/>
          <a:lstStyle/>
          <a:p>
            <a:fld id="{3FE40F6C-36E6-4965-9D21-698197C3108F}" type="slidenum">
              <a:rPr lang="en-US" smtClean="0"/>
              <a:pPr/>
              <a:t>46</a:t>
            </a:fld>
            <a:endParaRPr lang="en-US" dirty="0"/>
          </a:p>
        </p:txBody>
      </p:sp>
      <p:sp>
        <p:nvSpPr>
          <p:cNvPr id="3" name="Content Placeholder 2"/>
          <p:cNvSpPr>
            <a:spLocks noGrp="1"/>
          </p:cNvSpPr>
          <p:nvPr>
            <p:ph idx="4294967295"/>
          </p:nvPr>
        </p:nvSpPr>
        <p:spPr>
          <a:xfrm>
            <a:off x="459830" y="1295400"/>
            <a:ext cx="8429298" cy="5257800"/>
          </a:xfrm>
        </p:spPr>
        <p:txBody>
          <a:bodyPr>
            <a:normAutofit fontScale="92500" lnSpcReduction="10000"/>
          </a:bodyPr>
          <a:lstStyle/>
          <a:p>
            <a:pPr marL="0" indent="0">
              <a:buNone/>
            </a:pPr>
            <a:r>
              <a:rPr lang="en-US" sz="2300" b="1" dirty="0"/>
              <a:t>When a </a:t>
            </a:r>
            <a:r>
              <a:rPr lang="en-US" sz="2300" b="1" dirty="0" smtClean="0"/>
              <a:t>complete </a:t>
            </a:r>
            <a:r>
              <a:rPr lang="en-US" sz="2300" b="1" u="sng" dirty="0" smtClean="0"/>
              <a:t>withdrawal</a:t>
            </a:r>
            <a:r>
              <a:rPr lang="en-US" sz="2300" b="1" dirty="0" smtClean="0"/>
              <a:t> </a:t>
            </a:r>
            <a:r>
              <a:rPr lang="en-US" sz="2300" b="1" dirty="0"/>
              <a:t>occurs:</a:t>
            </a:r>
            <a:r>
              <a:rPr lang="en-US" sz="2300" dirty="0"/>
              <a:t> </a:t>
            </a:r>
            <a:r>
              <a:rPr lang="en-US" sz="2300" dirty="0">
                <a:solidFill>
                  <a:srgbClr val="FF0000"/>
                </a:solidFill>
              </a:rPr>
              <a:t>	</a:t>
            </a:r>
          </a:p>
          <a:p>
            <a:pPr marL="0" indent="0">
              <a:buNone/>
            </a:pPr>
            <a:r>
              <a:rPr lang="en-US" sz="2300" dirty="0"/>
              <a:t>	</a:t>
            </a:r>
            <a:endParaRPr lang="en-US" sz="2300" dirty="0" smtClean="0"/>
          </a:p>
          <a:p>
            <a:r>
              <a:rPr lang="en-US" sz="2300" dirty="0" smtClean="0"/>
              <a:t>If the withdrawal takes place </a:t>
            </a:r>
          </a:p>
          <a:p>
            <a:pPr marL="0" indent="0">
              <a:buNone/>
            </a:pPr>
            <a:r>
              <a:rPr lang="en-US" sz="2300" dirty="0" smtClean="0"/>
              <a:t>on </a:t>
            </a:r>
            <a:r>
              <a:rPr lang="en-US" sz="2300" dirty="0"/>
              <a:t>the first day of the term:	</a:t>
            </a:r>
          </a:p>
          <a:p>
            <a:pPr marL="0" indent="0">
              <a:buNone/>
            </a:pPr>
            <a:r>
              <a:rPr lang="en-US" sz="2300" dirty="0"/>
              <a:t>	</a:t>
            </a:r>
          </a:p>
          <a:p>
            <a:endParaRPr lang="en-US" sz="2300" dirty="0" smtClean="0"/>
          </a:p>
          <a:p>
            <a:endParaRPr lang="en-US" sz="2300" dirty="0" smtClean="0"/>
          </a:p>
          <a:p>
            <a:r>
              <a:rPr lang="en-US" sz="2300" dirty="0" smtClean="0"/>
              <a:t>If </a:t>
            </a:r>
            <a:r>
              <a:rPr lang="en-US" sz="2300" dirty="0"/>
              <a:t>the </a:t>
            </a:r>
            <a:r>
              <a:rPr lang="en-US" sz="2300" dirty="0" smtClean="0"/>
              <a:t>withdrawal </a:t>
            </a:r>
            <a:r>
              <a:rPr lang="en-US" sz="2300" dirty="0"/>
              <a:t>takes place </a:t>
            </a:r>
          </a:p>
          <a:p>
            <a:pPr marL="0" indent="0">
              <a:buNone/>
            </a:pPr>
            <a:r>
              <a:rPr lang="en-US" sz="2300" dirty="0" smtClean="0"/>
              <a:t>after the </a:t>
            </a:r>
            <a:r>
              <a:rPr lang="en-US" sz="2300" dirty="0"/>
              <a:t>first </a:t>
            </a:r>
            <a:r>
              <a:rPr lang="en-US" sz="2300" dirty="0" smtClean="0"/>
              <a:t>day of </a:t>
            </a:r>
            <a:r>
              <a:rPr lang="en-US" sz="2300" dirty="0"/>
              <a:t>the term:</a:t>
            </a:r>
          </a:p>
          <a:p>
            <a:pPr marL="0" indent="0">
              <a:buNone/>
            </a:pPr>
            <a:endParaRPr lang="en-US" sz="2300" dirty="0"/>
          </a:p>
          <a:p>
            <a:pPr marL="0" indent="0">
              <a:buNone/>
            </a:pPr>
            <a:endParaRPr lang="en-US" sz="2300" dirty="0"/>
          </a:p>
          <a:p>
            <a:pPr marL="0" indent="0">
              <a:buNone/>
            </a:pPr>
            <a:endParaRPr lang="en-US" sz="2300" b="1" dirty="0" smtClean="0">
              <a:cs typeface="Arial" panose="020B0604020202020204" pitchFamily="34" charset="0"/>
            </a:endParaRPr>
          </a:p>
          <a:p>
            <a:pPr marL="0" indent="0">
              <a:buNone/>
            </a:pPr>
            <a:endParaRPr lang="en-US" sz="2300" b="1" dirty="0" smtClean="0">
              <a:cs typeface="Arial" panose="020B0604020202020204" pitchFamily="34" charset="0"/>
            </a:endParaRPr>
          </a:p>
          <a:p>
            <a:pPr marL="0" indent="0">
              <a:buNone/>
            </a:pPr>
            <a:r>
              <a:rPr lang="en-US" sz="2000" b="1" dirty="0">
                <a:cs typeface="Arial" panose="020B0604020202020204" pitchFamily="34" charset="0"/>
              </a:rPr>
              <a:t>*</a:t>
            </a:r>
            <a:r>
              <a:rPr lang="en-US" sz="2000" dirty="0" smtClean="0">
                <a:cs typeface="Arial" panose="020B0604020202020204" pitchFamily="34" charset="0"/>
              </a:rPr>
              <a:t>Note:</a:t>
            </a:r>
            <a:r>
              <a:rPr lang="en-US" sz="2300" dirty="0" smtClean="0">
                <a:cs typeface="Arial" panose="020B0604020202020204" pitchFamily="34" charset="0"/>
              </a:rPr>
              <a:t> </a:t>
            </a:r>
            <a:r>
              <a:rPr lang="en-US" sz="2300" dirty="0">
                <a:cs typeface="Arial" panose="020B0604020202020204" pitchFamily="34" charset="0"/>
              </a:rPr>
              <a:t>any </a:t>
            </a:r>
            <a:r>
              <a:rPr lang="en-US" sz="2300" dirty="0" smtClean="0">
                <a:cs typeface="Arial" panose="020B0604020202020204" pitchFamily="34" charset="0"/>
              </a:rPr>
              <a:t>withdrawal </a:t>
            </a:r>
            <a:r>
              <a:rPr lang="en-US" sz="2300" dirty="0">
                <a:cs typeface="Arial" panose="020B0604020202020204" pitchFamily="34" charset="0"/>
              </a:rPr>
              <a:t>after the drop/add period requires the development of mitigating </a:t>
            </a:r>
            <a:r>
              <a:rPr lang="en-US" sz="2300" dirty="0" smtClean="0">
                <a:cs typeface="Arial" panose="020B0604020202020204" pitchFamily="34" charset="0"/>
              </a:rPr>
              <a:t>circumstances</a:t>
            </a:r>
            <a:endParaRPr lang="en-US" sz="2300" dirty="0"/>
          </a:p>
          <a:p>
            <a:pPr marL="0" indent="0">
              <a:buNone/>
            </a:pPr>
            <a:endParaRPr lang="en-US" dirty="0"/>
          </a:p>
        </p:txBody>
      </p:sp>
      <p:sp>
        <p:nvSpPr>
          <p:cNvPr id="5" name="Right Arrow 4"/>
          <p:cNvSpPr/>
          <p:nvPr/>
        </p:nvSpPr>
        <p:spPr>
          <a:xfrm flipV="1">
            <a:off x="5087004" y="2060030"/>
            <a:ext cx="817378" cy="2286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Right Arrow 5"/>
          <p:cNvSpPr/>
          <p:nvPr/>
        </p:nvSpPr>
        <p:spPr>
          <a:xfrm>
            <a:off x="5071238" y="3837772"/>
            <a:ext cx="817378" cy="2132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Text Box 2"/>
          <p:cNvSpPr txBox="1">
            <a:spLocks noChangeArrowheads="1"/>
          </p:cNvSpPr>
          <p:nvPr/>
        </p:nvSpPr>
        <p:spPr bwMode="auto">
          <a:xfrm>
            <a:off x="6400800" y="1707932"/>
            <a:ext cx="1733550" cy="80275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400" b="1" dirty="0" smtClean="0">
                <a:effectLst/>
                <a:ea typeface="Calibri"/>
                <a:cs typeface="Arial" panose="020B0604020202020204" pitchFamily="34" charset="0"/>
              </a:rPr>
              <a:t>Stop the award effective the first date of the term</a:t>
            </a:r>
            <a:endParaRPr lang="en-US" sz="1400" b="1" dirty="0">
              <a:effectLst/>
              <a:ea typeface="Calibri"/>
              <a:cs typeface="Arial" panose="020B0604020202020204" pitchFamily="34" charset="0"/>
            </a:endParaRPr>
          </a:p>
        </p:txBody>
      </p:sp>
      <p:sp>
        <p:nvSpPr>
          <p:cNvPr id="8" name="Text Box 2"/>
          <p:cNvSpPr txBox="1">
            <a:spLocks noChangeArrowheads="1"/>
          </p:cNvSpPr>
          <p:nvPr/>
        </p:nvSpPr>
        <p:spPr bwMode="auto">
          <a:xfrm>
            <a:off x="6400800" y="3063766"/>
            <a:ext cx="2438400" cy="204163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n-US" sz="1400" b="1" dirty="0" smtClean="0">
                <a:effectLst/>
                <a:ea typeface="Calibri"/>
                <a:cs typeface="Arial" panose="020B0604020202020204" pitchFamily="34" charset="0"/>
              </a:rPr>
              <a:t>Stop the award effective the date of withdrawal, with no-pay date being the date following the date of withdrawal,</a:t>
            </a:r>
            <a:r>
              <a:rPr lang="en-US" sz="1400" b="1" dirty="0" smtClean="0">
                <a:ea typeface="Calibri"/>
                <a:cs typeface="Arial" panose="020B0604020202020204" pitchFamily="34" charset="0"/>
              </a:rPr>
              <a:t> </a:t>
            </a:r>
            <a:r>
              <a:rPr lang="en-US" sz="1400" b="1" dirty="0"/>
              <a:t>and develop for mitigating circumstances or apply the six credit hour exclusion rule</a:t>
            </a:r>
            <a:endParaRPr lang="en-US" sz="1400" b="1" dirty="0">
              <a:effectLst/>
              <a:ea typeface="Calibri"/>
              <a:cs typeface="Arial" panose="020B0604020202020204" pitchFamily="34" charset="0"/>
            </a:endParaRPr>
          </a:p>
        </p:txBody>
      </p:sp>
    </p:spTree>
    <p:extLst>
      <p:ext uri="{BB962C8B-B14F-4D97-AF65-F5344CB8AC3E}">
        <p14:creationId xmlns:p14="http://schemas.microsoft.com/office/powerpoint/2010/main" val="201799704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p:nvPr>
        </p:nvSpPr>
        <p:spPr/>
        <p:txBody>
          <a:bodyPr>
            <a:noAutofit/>
          </a:bodyPr>
          <a:lstStyle/>
          <a:p>
            <a:r>
              <a:rPr lang="en-US" sz="3600" dirty="0" smtClean="0">
                <a:cs typeface="Arial" panose="020B0604020202020204" pitchFamily="34" charset="0"/>
              </a:rPr>
              <a:t>      Reductions </a:t>
            </a:r>
            <a:r>
              <a:rPr lang="en-US" sz="3600" dirty="0">
                <a:cs typeface="Arial" panose="020B0604020202020204" pitchFamily="34" charset="0"/>
              </a:rPr>
              <a:t>and </a:t>
            </a:r>
            <a:r>
              <a:rPr lang="en-US" sz="3600" dirty="0" smtClean="0">
                <a:cs typeface="Arial" panose="020B0604020202020204" pitchFamily="34" charset="0"/>
              </a:rPr>
              <a:t>Withdrawals</a:t>
            </a:r>
            <a:endParaRPr lang="en-US" sz="3600" dirty="0" smtClean="0">
              <a:solidFill>
                <a:srgbClr val="002060"/>
              </a:solidFill>
              <a:cs typeface="Arial" panose="020B0604020202020204" pitchFamily="34" charset="0"/>
            </a:endParaRPr>
          </a:p>
        </p:txBody>
      </p:sp>
      <p:sp>
        <p:nvSpPr>
          <p:cNvPr id="7" name="Slide Number Placeholder 2"/>
          <p:cNvSpPr>
            <a:spLocks noGrp="1"/>
          </p:cNvSpPr>
          <p:nvPr>
            <p:ph type="sldNum" sz="quarter" idx="12"/>
          </p:nvPr>
        </p:nvSpPr>
        <p:spPr/>
        <p:txBody>
          <a:bodyPr/>
          <a:lstStyle/>
          <a:p>
            <a:pPr defTabSz="457200" fontAlgn="base">
              <a:spcBef>
                <a:spcPct val="0"/>
              </a:spcBef>
              <a:spcAft>
                <a:spcPct val="0"/>
              </a:spcAft>
              <a:defRPr/>
            </a:pPr>
            <a:fld id="{5F77CC25-3932-4E13-90A0-76F050AD34B7}" type="slidenum">
              <a:rPr lang="en-US" smtClean="0">
                <a:ea typeface="ＭＳ Ｐゴシック" pitchFamily="34" charset="-128"/>
              </a:rPr>
              <a:pPr defTabSz="457200" fontAlgn="base">
                <a:spcBef>
                  <a:spcPct val="0"/>
                </a:spcBef>
                <a:spcAft>
                  <a:spcPct val="0"/>
                </a:spcAft>
                <a:defRPr/>
              </a:pPr>
              <a:t>47</a:t>
            </a:fld>
            <a:endParaRPr lang="en-US" dirty="0">
              <a:ea typeface="ＭＳ Ｐゴシック" pitchFamily="34" charset="-128"/>
            </a:endParaRPr>
          </a:p>
        </p:txBody>
      </p:sp>
      <p:sp>
        <p:nvSpPr>
          <p:cNvPr id="25605" name="Rectangle 3"/>
          <p:cNvSpPr>
            <a:spLocks noGrp="1" noChangeArrowheads="1"/>
          </p:cNvSpPr>
          <p:nvPr>
            <p:ph idx="4294967295"/>
          </p:nvPr>
        </p:nvSpPr>
        <p:spPr>
          <a:xfrm>
            <a:off x="0" y="1447800"/>
            <a:ext cx="8229600" cy="4525963"/>
          </a:xfrm>
        </p:spPr>
        <p:txBody>
          <a:bodyPr/>
          <a:lstStyle/>
          <a:p>
            <a:endParaRPr lang="en-US" sz="2000" b="1" dirty="0" smtClean="0">
              <a:solidFill>
                <a:srgbClr val="0070C0"/>
              </a:solidFill>
              <a:latin typeface="Arial" pitchFamily="34" charset="0"/>
              <a:cs typeface="Arial" pitchFamily="34" charset="0"/>
            </a:endParaRPr>
          </a:p>
          <a:p>
            <a:endParaRPr lang="en-US" sz="2000" b="1" dirty="0" smtClean="0">
              <a:solidFill>
                <a:srgbClr val="0070C0"/>
              </a:solidFill>
              <a:latin typeface="Arial" pitchFamily="34" charset="0"/>
              <a:cs typeface="Arial" pitchFamily="34" charset="0"/>
            </a:endParaRPr>
          </a:p>
          <a:p>
            <a:endParaRPr lang="en-US" sz="2000" b="1" dirty="0" smtClean="0">
              <a:solidFill>
                <a:srgbClr val="0070C0"/>
              </a:solidFill>
              <a:latin typeface="Arial" pitchFamily="34" charset="0"/>
              <a:cs typeface="Arial" pitchFamily="34" charset="0"/>
            </a:endParaRPr>
          </a:p>
          <a:p>
            <a:endParaRPr lang="en-US" sz="1800" b="1" dirty="0" smtClean="0"/>
          </a:p>
          <a:p>
            <a:pPr>
              <a:buFontTx/>
              <a:buNone/>
            </a:pPr>
            <a:endParaRPr lang="en-US" sz="1800" dirty="0" smtClean="0"/>
          </a:p>
          <a:p>
            <a:endParaRPr lang="en-US" sz="1800" dirty="0" smtClean="0"/>
          </a:p>
          <a:p>
            <a:endParaRPr lang="en-US" sz="1800" dirty="0" smtClean="0"/>
          </a:p>
          <a:p>
            <a:endParaRPr lang="en-US" sz="1800" dirty="0" smtClean="0"/>
          </a:p>
        </p:txBody>
      </p:sp>
      <p:pic>
        <p:nvPicPr>
          <p:cNvPr id="5" name="Picture 4" descr="C:\Users\vrelfigur\AppData\Local\Microsoft\Windows\Temporary Internet Files\Content.IE5\GYH2IQRK\MC900434859[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0750" y="2317750"/>
            <a:ext cx="2222500"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286000" y="4648200"/>
            <a:ext cx="4572000" cy="646331"/>
          </a:xfrm>
          <a:prstGeom prst="rect">
            <a:avLst/>
          </a:prstGeom>
          <a:noFill/>
        </p:spPr>
        <p:txBody>
          <a:bodyPr wrap="square" rtlCol="0">
            <a:spAutoFit/>
          </a:bodyPr>
          <a:lstStyle/>
          <a:p>
            <a:r>
              <a:rPr lang="en-US" sz="3200" b="1" dirty="0" smtClean="0">
                <a:solidFill>
                  <a:srgbClr val="002060"/>
                </a:solidFill>
                <a:latin typeface="Arial" panose="020B0604020202020204" pitchFamily="34" charset="0"/>
                <a:cs typeface="Arial" panose="020B0604020202020204" pitchFamily="34" charset="0"/>
              </a:rPr>
              <a:t>       </a:t>
            </a:r>
            <a:r>
              <a:rPr lang="en-US" sz="3600" b="1" dirty="0" smtClean="0">
                <a:solidFill>
                  <a:srgbClr val="0070C0"/>
                </a:solidFill>
                <a:latin typeface="Arial" panose="020B0604020202020204" pitchFamily="34" charset="0"/>
                <a:cs typeface="Arial" panose="020B0604020202020204" pitchFamily="34" charset="0"/>
              </a:rPr>
              <a:t>QUESTIONS</a:t>
            </a:r>
            <a:endParaRPr lang="en-US" sz="36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5075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010400" y="6492875"/>
            <a:ext cx="2133600" cy="365125"/>
          </a:xfrm>
        </p:spPr>
        <p:txBody>
          <a:bodyPr/>
          <a:lstStyle/>
          <a:p>
            <a:fld id="{3FE40F6C-36E6-4965-9D21-698197C3108F}" type="slidenum">
              <a:rPr lang="en-US" smtClean="0"/>
              <a:pPr/>
              <a:t>48</a:t>
            </a:fld>
            <a:endParaRPr lang="en-US" dirty="0"/>
          </a:p>
        </p:txBody>
      </p:sp>
      <p:sp>
        <p:nvSpPr>
          <p:cNvPr id="2" name="Title 1"/>
          <p:cNvSpPr>
            <a:spLocks noGrp="1"/>
          </p:cNvSpPr>
          <p:nvPr>
            <p:ph type="title" idx="4294967295"/>
          </p:nvPr>
        </p:nvSpPr>
        <p:spPr>
          <a:xfrm>
            <a:off x="533400" y="0"/>
            <a:ext cx="8458200" cy="914400"/>
          </a:xfrm>
        </p:spPr>
        <p:txBody>
          <a:bodyPr>
            <a:noAutofit/>
          </a:bodyPr>
          <a:lstStyle/>
          <a:p>
            <a:r>
              <a:rPr lang="en-US" sz="2900" dirty="0" smtClean="0">
                <a:cs typeface="Arial" panose="020B0604020202020204" pitchFamily="34" charset="0"/>
              </a:rPr>
              <a:t>    Employment Adjustment Allowance (EAA)</a:t>
            </a:r>
            <a:endParaRPr lang="en-US" sz="2900" dirty="0">
              <a:cs typeface="Arial" panose="020B0604020202020204" pitchFamily="34" charset="0"/>
            </a:endParaRPr>
          </a:p>
        </p:txBody>
      </p:sp>
      <p:sp>
        <p:nvSpPr>
          <p:cNvPr id="3" name="Content Placeholder 2"/>
          <p:cNvSpPr>
            <a:spLocks noGrp="1"/>
          </p:cNvSpPr>
          <p:nvPr>
            <p:ph idx="4294967295"/>
          </p:nvPr>
        </p:nvSpPr>
        <p:spPr>
          <a:xfrm>
            <a:off x="457200" y="990600"/>
            <a:ext cx="8458200" cy="5562600"/>
          </a:xfrm>
        </p:spPr>
        <p:txBody>
          <a:bodyPr>
            <a:noAutofit/>
          </a:bodyPr>
          <a:lstStyle/>
          <a:p>
            <a:pPr marL="0" indent="0">
              <a:buNone/>
            </a:pPr>
            <a:r>
              <a:rPr lang="en-US" sz="1900" dirty="0" smtClean="0">
                <a:cs typeface="Arial" panose="020B0604020202020204" pitchFamily="34" charset="0"/>
              </a:rPr>
              <a:t>Criteria required for payment of EAA:</a:t>
            </a:r>
          </a:p>
          <a:p>
            <a:r>
              <a:rPr lang="en-US" sz="1900" dirty="0" smtClean="0">
                <a:cs typeface="Arial" panose="020B0604020202020204" pitchFamily="34" charset="0"/>
              </a:rPr>
              <a:t>Veteran’s </a:t>
            </a:r>
            <a:r>
              <a:rPr lang="en-US" sz="1900" dirty="0">
                <a:cs typeface="Arial" panose="020B0604020202020204" pitchFamily="34" charset="0"/>
              </a:rPr>
              <a:t>case must </a:t>
            </a:r>
            <a:r>
              <a:rPr lang="en-US" sz="1900" dirty="0" smtClean="0">
                <a:cs typeface="Arial" panose="020B0604020202020204" pitchFamily="34" charset="0"/>
              </a:rPr>
              <a:t>have progressed </a:t>
            </a:r>
            <a:r>
              <a:rPr lang="en-US" sz="1900" dirty="0">
                <a:cs typeface="Arial" panose="020B0604020202020204" pitchFamily="34" charset="0"/>
              </a:rPr>
              <a:t>through </a:t>
            </a:r>
            <a:r>
              <a:rPr lang="en-US" sz="1900" dirty="0" smtClean="0">
                <a:cs typeface="Arial" panose="020B0604020202020204" pitchFamily="34" charset="0"/>
              </a:rPr>
              <a:t>RTE status to </a:t>
            </a:r>
            <a:r>
              <a:rPr lang="en-US" sz="1900" dirty="0">
                <a:cs typeface="Arial" panose="020B0604020202020204" pitchFamily="34" charset="0"/>
              </a:rPr>
              <a:t>Job Ready status following the provision of services under an </a:t>
            </a:r>
            <a:r>
              <a:rPr lang="en-US" sz="1900" dirty="0" smtClean="0">
                <a:cs typeface="Arial" panose="020B0604020202020204" pitchFamily="34" charset="0"/>
              </a:rPr>
              <a:t>IWRP</a:t>
            </a:r>
            <a:endParaRPr lang="en-US" sz="1900" strike="sngStrike" dirty="0" smtClean="0">
              <a:cs typeface="Arial" panose="020B0604020202020204" pitchFamily="34" charset="0"/>
            </a:endParaRPr>
          </a:p>
          <a:p>
            <a:r>
              <a:rPr lang="en-US" sz="1900" dirty="0" smtClean="0">
                <a:cs typeface="Arial" panose="020B0604020202020204" pitchFamily="34" charset="0"/>
              </a:rPr>
              <a:t>Veteran must have received </a:t>
            </a:r>
            <a:r>
              <a:rPr lang="en-US" sz="1900" dirty="0">
                <a:cs typeface="Arial" panose="020B0604020202020204" pitchFamily="34" charset="0"/>
              </a:rPr>
              <a:t>training at a VA approved </a:t>
            </a:r>
            <a:r>
              <a:rPr lang="en-US" sz="1900" dirty="0" smtClean="0">
                <a:cs typeface="Arial" panose="020B0604020202020204" pitchFamily="34" charset="0"/>
              </a:rPr>
              <a:t>facility while participating in RTE services to qualify for EAA, except as specified in 38 </a:t>
            </a:r>
            <a:r>
              <a:rPr lang="en-US" sz="1900" dirty="0">
                <a:cs typeface="Arial" panose="020B0604020202020204" pitchFamily="34" charset="0"/>
              </a:rPr>
              <a:t>CFR 21.268(c</a:t>
            </a:r>
            <a:r>
              <a:rPr lang="en-US" sz="1900" dirty="0" smtClean="0">
                <a:cs typeface="Arial" panose="020B0604020202020204" pitchFamily="34" charset="0"/>
              </a:rPr>
              <a:t>)</a:t>
            </a:r>
            <a:endParaRPr lang="en-US" sz="1900" strike="sngStrike" dirty="0" smtClean="0">
              <a:cs typeface="Arial" panose="020B0604020202020204" pitchFamily="34" charset="0"/>
            </a:endParaRPr>
          </a:p>
          <a:p>
            <a:r>
              <a:rPr lang="en-US" sz="1900" dirty="0" smtClean="0">
                <a:cs typeface="Arial" panose="020B0604020202020204" pitchFamily="34" charset="0"/>
              </a:rPr>
              <a:t>Veteran must achieve </a:t>
            </a:r>
            <a:r>
              <a:rPr lang="en-US" sz="1900" dirty="0">
                <a:cs typeface="Arial" panose="020B0604020202020204" pitchFamily="34" charset="0"/>
              </a:rPr>
              <a:t>rehabilitation to the point of </a:t>
            </a:r>
            <a:r>
              <a:rPr lang="en-US" sz="1900" dirty="0" smtClean="0">
                <a:cs typeface="Arial" panose="020B0604020202020204" pitchFamily="34" charset="0"/>
              </a:rPr>
              <a:t>employability</a:t>
            </a:r>
            <a:endParaRPr lang="en-US" sz="1900" strike="sngStrike" dirty="0" smtClean="0">
              <a:cs typeface="Arial" panose="020B0604020202020204" pitchFamily="34" charset="0"/>
            </a:endParaRPr>
          </a:p>
          <a:p>
            <a:r>
              <a:rPr lang="en-US" sz="1900" dirty="0" smtClean="0">
                <a:cs typeface="Arial" panose="020B0604020202020204" pitchFamily="34" charset="0"/>
              </a:rPr>
              <a:t>An IWRP/IEAP or an IEAP must have been developed prior to assignment to Job Ready (JR) status</a:t>
            </a:r>
            <a:endParaRPr lang="en-US" sz="1900" strike="sngStrike" dirty="0" smtClean="0">
              <a:cs typeface="Arial" panose="020B0604020202020204" pitchFamily="34" charset="0"/>
            </a:endParaRPr>
          </a:p>
          <a:p>
            <a:r>
              <a:rPr lang="en-US" sz="1900" dirty="0" smtClean="0">
                <a:cs typeface="Arial" panose="020B0604020202020204" pitchFamily="34" charset="0"/>
              </a:rPr>
              <a:t>Veteran must have been declared job ready, and the CER folder or CWINRS must contain a documented job-readiness declaration at </a:t>
            </a:r>
            <a:r>
              <a:rPr lang="en-US" sz="1900" dirty="0">
                <a:cs typeface="Arial" panose="020B0604020202020204" pitchFamily="34" charset="0"/>
              </a:rPr>
              <a:t>the time the </a:t>
            </a:r>
            <a:r>
              <a:rPr lang="en-US" sz="1900" dirty="0" smtClean="0">
                <a:cs typeface="Arial" panose="020B0604020202020204" pitchFamily="34" charset="0"/>
              </a:rPr>
              <a:t>case </a:t>
            </a:r>
            <a:r>
              <a:rPr lang="en-US" sz="1900" dirty="0">
                <a:cs typeface="Arial" panose="020B0604020202020204" pitchFamily="34" charset="0"/>
              </a:rPr>
              <a:t>is placed in </a:t>
            </a:r>
            <a:r>
              <a:rPr lang="en-US" sz="1900" dirty="0" smtClean="0">
                <a:cs typeface="Arial" panose="020B0604020202020204" pitchFamily="34" charset="0"/>
              </a:rPr>
              <a:t>JR status</a:t>
            </a:r>
            <a:endParaRPr lang="en-US" sz="1900" strike="sngStrike" dirty="0" smtClean="0">
              <a:cs typeface="Arial" panose="020B0604020202020204" pitchFamily="34" charset="0"/>
            </a:endParaRPr>
          </a:p>
          <a:p>
            <a:r>
              <a:rPr lang="en-US" sz="1900" dirty="0" smtClean="0">
                <a:cs typeface="Arial" panose="020B0604020202020204" pitchFamily="34" charset="0"/>
              </a:rPr>
              <a:t>Veteran must </a:t>
            </a:r>
            <a:r>
              <a:rPr lang="en-US" sz="1900" dirty="0">
                <a:cs typeface="Arial" panose="020B0604020202020204" pitchFamily="34" charset="0"/>
              </a:rPr>
              <a:t>satisfactorily participate in </a:t>
            </a:r>
            <a:r>
              <a:rPr lang="en-US" sz="1900" dirty="0" smtClean="0">
                <a:cs typeface="Arial" panose="020B0604020202020204" pitchFamily="34" charset="0"/>
              </a:rPr>
              <a:t>employment services for </a:t>
            </a:r>
            <a:r>
              <a:rPr lang="en-US" sz="1900" dirty="0">
                <a:cs typeface="Arial" panose="020B0604020202020204" pitchFamily="34" charset="0"/>
              </a:rPr>
              <a:t>a </a:t>
            </a:r>
            <a:r>
              <a:rPr lang="en-US" sz="1900" dirty="0" smtClean="0">
                <a:cs typeface="Arial" panose="020B0604020202020204" pitchFamily="34" charset="0"/>
              </a:rPr>
              <a:t>period of </a:t>
            </a:r>
            <a:r>
              <a:rPr lang="en-US" sz="1900" dirty="0" smtClean="0"/>
              <a:t>at least </a:t>
            </a:r>
            <a:r>
              <a:rPr lang="en-US" sz="1900" dirty="0" smtClean="0">
                <a:cs typeface="Arial" panose="020B0604020202020204" pitchFamily="34" charset="0"/>
              </a:rPr>
              <a:t>30 </a:t>
            </a:r>
            <a:r>
              <a:rPr lang="en-US" sz="1900" dirty="0">
                <a:cs typeface="Arial" panose="020B0604020202020204" pitchFamily="34" charset="0"/>
              </a:rPr>
              <a:t>days before </a:t>
            </a:r>
            <a:r>
              <a:rPr lang="en-US" sz="1900" dirty="0" smtClean="0">
                <a:cs typeface="Arial" panose="020B0604020202020204" pitchFamily="34" charset="0"/>
              </a:rPr>
              <a:t>each of the two EAA payments is authorized</a:t>
            </a:r>
          </a:p>
          <a:p>
            <a:r>
              <a:rPr lang="en-US" sz="1900" dirty="0" smtClean="0">
                <a:cs typeface="Arial" panose="020B0604020202020204" pitchFamily="34" charset="0"/>
              </a:rPr>
              <a:t>The participation in employment services must be clearly documented prior to authorizing both payments of EAA</a:t>
            </a:r>
            <a:endParaRPr lang="en-US" sz="1900" strike="sngStrike" dirty="0" smtClean="0">
              <a:cs typeface="Arial" panose="020B0604020202020204" pitchFamily="34" charset="0"/>
            </a:endParaRPr>
          </a:p>
          <a:p>
            <a:r>
              <a:rPr lang="en-US" sz="1900" dirty="0" smtClean="0"/>
              <a:t>The ETD can not be expired unless the Veteran has a Serious Employment Handicap (SEH)</a:t>
            </a:r>
            <a:endParaRPr lang="en-US" sz="1900" strike="sngStrike" dirty="0"/>
          </a:p>
        </p:txBody>
      </p:sp>
    </p:spTree>
    <p:extLst>
      <p:ext uri="{BB962C8B-B14F-4D97-AF65-F5344CB8AC3E}">
        <p14:creationId xmlns:p14="http://schemas.microsoft.com/office/powerpoint/2010/main" val="3909413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FE40F6C-36E6-4965-9D21-698197C3108F}" type="slidenum">
              <a:rPr lang="en-US" smtClean="0"/>
              <a:pPr/>
              <a:t>49</a:t>
            </a:fld>
            <a:endParaRPr lang="en-US" dirty="0"/>
          </a:p>
        </p:txBody>
      </p:sp>
      <p:sp>
        <p:nvSpPr>
          <p:cNvPr id="2" name="Title 1"/>
          <p:cNvSpPr>
            <a:spLocks noGrp="1"/>
          </p:cNvSpPr>
          <p:nvPr>
            <p:ph type="title" idx="4294967295"/>
          </p:nvPr>
        </p:nvSpPr>
        <p:spPr>
          <a:xfrm>
            <a:off x="533400" y="0"/>
            <a:ext cx="8382000" cy="914400"/>
          </a:xfrm>
        </p:spPr>
        <p:txBody>
          <a:bodyPr>
            <a:normAutofit/>
          </a:bodyPr>
          <a:lstStyle/>
          <a:p>
            <a:r>
              <a:rPr lang="en-US" sz="3600" dirty="0" smtClean="0">
                <a:cs typeface="Arial" panose="020B0604020202020204" pitchFamily="34" charset="0"/>
              </a:rPr>
              <a:t>EAA – Example 1</a:t>
            </a:r>
            <a:endParaRPr lang="en-US" sz="3600" dirty="0">
              <a:cs typeface="Arial" panose="020B0604020202020204" pitchFamily="34" charset="0"/>
            </a:endParaRPr>
          </a:p>
        </p:txBody>
      </p:sp>
      <p:sp>
        <p:nvSpPr>
          <p:cNvPr id="4" name="Content Placeholder 3"/>
          <p:cNvSpPr>
            <a:spLocks noGrp="1"/>
          </p:cNvSpPr>
          <p:nvPr>
            <p:ph idx="4294967295"/>
          </p:nvPr>
        </p:nvSpPr>
        <p:spPr>
          <a:xfrm>
            <a:off x="381000" y="1447800"/>
            <a:ext cx="8382000" cy="4525963"/>
          </a:xfrm>
        </p:spPr>
        <p:txBody>
          <a:bodyPr>
            <a:normAutofit/>
          </a:bodyPr>
          <a:lstStyle/>
          <a:p>
            <a:pPr marL="0" indent="0">
              <a:buNone/>
            </a:pPr>
            <a:r>
              <a:rPr lang="en-US" u="sng" dirty="0" smtClean="0"/>
              <a:t>Question</a:t>
            </a:r>
            <a:r>
              <a:rPr lang="en-US" dirty="0" smtClean="0"/>
              <a:t>: </a:t>
            </a:r>
          </a:p>
          <a:p>
            <a:pPr marL="0" indent="0">
              <a:buNone/>
            </a:pPr>
            <a:endParaRPr lang="en-US" dirty="0"/>
          </a:p>
          <a:p>
            <a:pPr marL="0" indent="0">
              <a:buNone/>
            </a:pPr>
            <a:r>
              <a:rPr lang="en-US" dirty="0" smtClean="0"/>
              <a:t>The </a:t>
            </a:r>
            <a:r>
              <a:rPr lang="en-US" dirty="0"/>
              <a:t>Veteran was declared J</a:t>
            </a:r>
            <a:r>
              <a:rPr lang="en-US" dirty="0" smtClean="0"/>
              <a:t>ob </a:t>
            </a:r>
            <a:r>
              <a:rPr lang="en-US" dirty="0"/>
              <a:t>R</a:t>
            </a:r>
            <a:r>
              <a:rPr lang="en-US" dirty="0" smtClean="0"/>
              <a:t>eady </a:t>
            </a:r>
            <a:r>
              <a:rPr lang="en-US" dirty="0"/>
              <a:t>on 10/2/15 with a signed IEAP in </a:t>
            </a:r>
            <a:r>
              <a:rPr lang="en-US" dirty="0" smtClean="0"/>
              <a:t>place. The </a:t>
            </a:r>
            <a:r>
              <a:rPr lang="en-US" dirty="0"/>
              <a:t>counselor had contact with the Veteran on </a:t>
            </a:r>
            <a:r>
              <a:rPr lang="en-US" dirty="0" smtClean="0"/>
              <a:t>10/20/15. The </a:t>
            </a:r>
            <a:r>
              <a:rPr lang="en-US" dirty="0"/>
              <a:t>1</a:t>
            </a:r>
            <a:r>
              <a:rPr lang="en-US" baseline="30000" dirty="0"/>
              <a:t>st</a:t>
            </a:r>
            <a:r>
              <a:rPr lang="en-US" dirty="0"/>
              <a:t> EAA payment was then made on 11/3/15 for period 10/2/15 to </a:t>
            </a:r>
            <a:r>
              <a:rPr lang="en-US" dirty="0" smtClean="0"/>
              <a:t>11/1/15. Was </a:t>
            </a:r>
            <a:r>
              <a:rPr lang="en-US" dirty="0"/>
              <a:t>the EAA payment correct</a:t>
            </a:r>
            <a:r>
              <a:rPr lang="en-US" dirty="0" smtClean="0"/>
              <a:t>?</a:t>
            </a:r>
            <a:endParaRPr lang="en-US" dirty="0"/>
          </a:p>
        </p:txBody>
      </p:sp>
    </p:spTree>
    <p:extLst>
      <p:ext uri="{BB962C8B-B14F-4D97-AF65-F5344CB8AC3E}">
        <p14:creationId xmlns:p14="http://schemas.microsoft.com/office/powerpoint/2010/main" val="1959940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7010400" y="6492875"/>
            <a:ext cx="2133600" cy="365125"/>
          </a:xfrm>
        </p:spPr>
        <p:txBody>
          <a:bodyPr/>
          <a:lstStyle/>
          <a:p>
            <a:fld id="{3FE40F6C-36E6-4965-9D21-698197C3108F}" type="slidenum">
              <a:rPr lang="en-US" smtClean="0">
                <a:solidFill>
                  <a:schemeClr val="bg1">
                    <a:lumMod val="50000"/>
                  </a:schemeClr>
                </a:solidFill>
              </a:rPr>
              <a:pPr/>
              <a:t>5</a:t>
            </a:fld>
            <a:endParaRPr lang="en-US" dirty="0">
              <a:solidFill>
                <a:schemeClr val="bg1">
                  <a:lumMod val="50000"/>
                </a:schemeClr>
              </a:solidFill>
            </a:endParaRPr>
          </a:p>
        </p:txBody>
      </p:sp>
      <p:sp>
        <p:nvSpPr>
          <p:cNvPr id="2" name="Title 1"/>
          <p:cNvSpPr>
            <a:spLocks noGrp="1"/>
          </p:cNvSpPr>
          <p:nvPr>
            <p:ph type="title"/>
          </p:nvPr>
        </p:nvSpPr>
        <p:spPr>
          <a:xfrm>
            <a:off x="457200" y="155322"/>
            <a:ext cx="8458200" cy="762000"/>
          </a:xfrm>
        </p:spPr>
        <p:txBody>
          <a:bodyPr>
            <a:normAutofit/>
          </a:bodyPr>
          <a:lstStyle/>
          <a:p>
            <a:r>
              <a:rPr lang="en-US" sz="3600" dirty="0" smtClean="0">
                <a:latin typeface="+mj-lt"/>
                <a:cs typeface="Arial" panose="020B0604020202020204" pitchFamily="34" charset="0"/>
              </a:rPr>
              <a:t>   Training Time Rate</a:t>
            </a:r>
            <a:endParaRPr lang="en-US" sz="3600" strike="sngStrike" dirty="0">
              <a:latin typeface="+mj-lt"/>
              <a:cs typeface="Arial" panose="020B0604020202020204" pitchFamily="34" charset="0"/>
            </a:endParaRPr>
          </a:p>
        </p:txBody>
      </p:sp>
      <p:sp>
        <p:nvSpPr>
          <p:cNvPr id="7" name="Content Placeholder 6"/>
          <p:cNvSpPr>
            <a:spLocks noGrp="1"/>
          </p:cNvSpPr>
          <p:nvPr>
            <p:ph idx="1"/>
          </p:nvPr>
        </p:nvSpPr>
        <p:spPr>
          <a:xfrm>
            <a:off x="586565" y="1217431"/>
            <a:ext cx="8229600" cy="4724399"/>
          </a:xfrm>
        </p:spPr>
        <p:txBody>
          <a:bodyPr/>
          <a:lstStyle/>
          <a:p>
            <a:pPr marL="0" lvl="0" indent="0">
              <a:buNone/>
            </a:pPr>
            <a:r>
              <a:rPr lang="en-US" altLang="en-US" dirty="0" smtClean="0">
                <a:ea typeface="Times New Roman" pitchFamily="18" charset="0"/>
                <a:cs typeface="Arial" panose="020B0604020202020204" pitchFamily="34" charset="0"/>
              </a:rPr>
              <a:t>Refer to the following appendices in the manual to assist with calculating the </a:t>
            </a:r>
            <a:r>
              <a:rPr lang="en-US" altLang="en-US" dirty="0">
                <a:ea typeface="Times New Roman" pitchFamily="18" charset="0"/>
                <a:cs typeface="Arial" panose="020B0604020202020204" pitchFamily="34" charset="0"/>
              </a:rPr>
              <a:t>t</a:t>
            </a:r>
            <a:r>
              <a:rPr lang="en-US" altLang="en-US" dirty="0" smtClean="0">
                <a:ea typeface="Times New Roman" pitchFamily="18" charset="0"/>
                <a:cs typeface="Arial" panose="020B0604020202020204" pitchFamily="34" charset="0"/>
              </a:rPr>
              <a:t>raining </a:t>
            </a:r>
            <a:r>
              <a:rPr lang="en-US" altLang="en-US" dirty="0">
                <a:ea typeface="Times New Roman" pitchFamily="18" charset="0"/>
                <a:cs typeface="Arial" panose="020B0604020202020204" pitchFamily="34" charset="0"/>
              </a:rPr>
              <a:t>t</a:t>
            </a:r>
            <a:r>
              <a:rPr lang="en-US" altLang="en-US" dirty="0" smtClean="0">
                <a:ea typeface="Times New Roman" pitchFamily="18" charset="0"/>
                <a:cs typeface="Arial" panose="020B0604020202020204" pitchFamily="34" charset="0"/>
              </a:rPr>
              <a:t>ime rates for semester and quarter hours for a single non-standard term:</a:t>
            </a:r>
            <a:r>
              <a:rPr lang="en-US" dirty="0" smtClean="0">
                <a:cs typeface="Arial" panose="020B0604020202020204" pitchFamily="34" charset="0"/>
              </a:rPr>
              <a:t> </a:t>
            </a:r>
            <a:endParaRPr lang="en-US" altLang="en-US" dirty="0" smtClean="0">
              <a:ea typeface="Times New Roman" pitchFamily="18" charset="0"/>
              <a:cs typeface="Arial" panose="020B0604020202020204" pitchFamily="34" charset="0"/>
            </a:endParaRPr>
          </a:p>
          <a:p>
            <a:pPr marL="0" lvl="0" indent="0">
              <a:buNone/>
            </a:pPr>
            <a:endParaRPr lang="en-US" altLang="en-US" dirty="0">
              <a:ea typeface="Times New Roman" pitchFamily="18" charset="0"/>
              <a:cs typeface="Arial" panose="020B0604020202020204" pitchFamily="34" charset="0"/>
            </a:endParaRPr>
          </a:p>
          <a:p>
            <a:r>
              <a:rPr lang="en-US" altLang="en-US" dirty="0" smtClean="0">
                <a:ea typeface="Times New Roman" pitchFamily="18" charset="0"/>
                <a:cs typeface="Arial" panose="020B0604020202020204" pitchFamily="34" charset="0"/>
              </a:rPr>
              <a:t>M28R </a:t>
            </a:r>
            <a:r>
              <a:rPr lang="en-US" altLang="en-US" dirty="0">
                <a:ea typeface="Times New Roman" pitchFamily="18" charset="0"/>
                <a:cs typeface="Arial" panose="020B0604020202020204" pitchFamily="34" charset="0"/>
              </a:rPr>
              <a:t>Appendix </a:t>
            </a:r>
            <a:r>
              <a:rPr lang="en-US" altLang="en-US" dirty="0" smtClean="0">
                <a:ea typeface="Times New Roman" pitchFamily="18" charset="0"/>
                <a:cs typeface="Arial" panose="020B0604020202020204" pitchFamily="34" charset="0"/>
              </a:rPr>
              <a:t>AM: </a:t>
            </a:r>
            <a:r>
              <a:rPr lang="en-US" dirty="0"/>
              <a:t>Training </a:t>
            </a:r>
            <a:r>
              <a:rPr lang="en-US" dirty="0" smtClean="0"/>
              <a:t>Time Equivalency </a:t>
            </a:r>
            <a:r>
              <a:rPr lang="en-US" dirty="0"/>
              <a:t>Table- Semester</a:t>
            </a:r>
            <a:endParaRPr lang="en-US" altLang="en-US" dirty="0">
              <a:ea typeface="Times New Roman" pitchFamily="18" charset="0"/>
              <a:cs typeface="Arial" panose="020B0604020202020204" pitchFamily="34" charset="0"/>
            </a:endParaRPr>
          </a:p>
          <a:p>
            <a:r>
              <a:rPr lang="en-US" altLang="en-US" dirty="0">
                <a:solidFill>
                  <a:prstClr val="black"/>
                </a:solidFill>
                <a:ea typeface="Times New Roman" pitchFamily="18" charset="0"/>
                <a:cs typeface="Arial" panose="020B0604020202020204" pitchFamily="34" charset="0"/>
              </a:rPr>
              <a:t>M28R Appendix </a:t>
            </a:r>
            <a:r>
              <a:rPr lang="en-US" altLang="en-US" dirty="0" smtClean="0">
                <a:solidFill>
                  <a:prstClr val="black"/>
                </a:solidFill>
                <a:ea typeface="Times New Roman" pitchFamily="18" charset="0"/>
                <a:cs typeface="Arial" panose="020B0604020202020204" pitchFamily="34" charset="0"/>
              </a:rPr>
              <a:t>AN: T</a:t>
            </a:r>
            <a:r>
              <a:rPr lang="en-US" dirty="0" smtClean="0"/>
              <a:t>raining </a:t>
            </a:r>
            <a:r>
              <a:rPr lang="en-US" dirty="0"/>
              <a:t>Time </a:t>
            </a:r>
            <a:r>
              <a:rPr lang="en-US" dirty="0" smtClean="0"/>
              <a:t>Equivalency Table- </a:t>
            </a:r>
            <a:r>
              <a:rPr lang="en-US" dirty="0"/>
              <a:t>Quarters</a:t>
            </a:r>
            <a:endParaRPr lang="en-US" altLang="en-US" dirty="0">
              <a:cs typeface="Arial" pitchFamily="34" charset="0"/>
            </a:endParaRPr>
          </a:p>
          <a:p>
            <a:endParaRPr lang="en-US" dirty="0"/>
          </a:p>
        </p:txBody>
      </p:sp>
    </p:spTree>
    <p:extLst>
      <p:ext uri="{BB962C8B-B14F-4D97-AF65-F5344CB8AC3E}">
        <p14:creationId xmlns:p14="http://schemas.microsoft.com/office/powerpoint/2010/main" val="191460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FE40F6C-36E6-4965-9D21-698197C3108F}" type="slidenum">
              <a:rPr lang="en-US" smtClean="0"/>
              <a:pPr/>
              <a:t>50</a:t>
            </a:fld>
            <a:endParaRPr lang="en-US" dirty="0"/>
          </a:p>
        </p:txBody>
      </p:sp>
      <p:sp>
        <p:nvSpPr>
          <p:cNvPr id="2" name="Title 1"/>
          <p:cNvSpPr>
            <a:spLocks noGrp="1"/>
          </p:cNvSpPr>
          <p:nvPr>
            <p:ph type="title" idx="4294967295"/>
          </p:nvPr>
        </p:nvSpPr>
        <p:spPr>
          <a:xfrm>
            <a:off x="533400" y="0"/>
            <a:ext cx="8382000" cy="914400"/>
          </a:xfrm>
        </p:spPr>
        <p:txBody>
          <a:bodyPr>
            <a:normAutofit/>
          </a:bodyPr>
          <a:lstStyle/>
          <a:p>
            <a:r>
              <a:rPr lang="en-US" sz="3600" dirty="0" smtClean="0">
                <a:cs typeface="Arial" panose="020B0604020202020204" pitchFamily="34" charset="0"/>
              </a:rPr>
              <a:t>EAA </a:t>
            </a:r>
            <a:r>
              <a:rPr lang="en-US" sz="3600" dirty="0">
                <a:cs typeface="Arial" panose="020B0604020202020204" pitchFamily="34" charset="0"/>
              </a:rPr>
              <a:t>– Example 1</a:t>
            </a:r>
          </a:p>
        </p:txBody>
      </p:sp>
      <p:sp>
        <p:nvSpPr>
          <p:cNvPr id="4" name="Content Placeholder 3"/>
          <p:cNvSpPr>
            <a:spLocks noGrp="1"/>
          </p:cNvSpPr>
          <p:nvPr>
            <p:ph idx="4294967295"/>
          </p:nvPr>
        </p:nvSpPr>
        <p:spPr>
          <a:xfrm>
            <a:off x="419100" y="1447800"/>
            <a:ext cx="8305800" cy="4876800"/>
          </a:xfrm>
        </p:spPr>
        <p:txBody>
          <a:bodyPr>
            <a:normAutofit lnSpcReduction="10000"/>
          </a:bodyPr>
          <a:lstStyle/>
          <a:p>
            <a:pPr marL="0" indent="0">
              <a:buNone/>
            </a:pPr>
            <a:r>
              <a:rPr lang="en-US" u="sng" dirty="0" smtClean="0"/>
              <a:t>Answer</a:t>
            </a:r>
            <a:r>
              <a:rPr lang="en-US" dirty="0" smtClean="0"/>
              <a:t>: </a:t>
            </a:r>
          </a:p>
          <a:p>
            <a:pPr marL="0" indent="0">
              <a:buNone/>
            </a:pPr>
            <a:endParaRPr lang="en-US" dirty="0"/>
          </a:p>
          <a:p>
            <a:pPr marL="0" indent="0">
              <a:buNone/>
            </a:pPr>
            <a:r>
              <a:rPr lang="en-US" dirty="0" smtClean="0"/>
              <a:t>The </a:t>
            </a:r>
            <a:r>
              <a:rPr lang="en-US" dirty="0"/>
              <a:t>EAA payment was incorrect per </a:t>
            </a:r>
            <a:r>
              <a:rPr lang="en-US" dirty="0" smtClean="0"/>
              <a:t>M28R.V.A.3.06, M28R.V.B.10 and M28R.VI.A.3.  </a:t>
            </a:r>
          </a:p>
          <a:p>
            <a:pPr marL="0" indent="0">
              <a:buNone/>
            </a:pPr>
            <a:endParaRPr lang="en-US" dirty="0"/>
          </a:p>
          <a:p>
            <a:pPr marL="0" indent="0">
              <a:buNone/>
            </a:pPr>
            <a:r>
              <a:rPr lang="en-US" dirty="0" smtClean="0"/>
              <a:t>There was not a full </a:t>
            </a:r>
            <a:r>
              <a:rPr lang="en-US" u="sng" dirty="0" smtClean="0"/>
              <a:t>30-day</a:t>
            </a:r>
            <a:r>
              <a:rPr lang="en-US" dirty="0" smtClean="0"/>
              <a:t> period of </a:t>
            </a:r>
            <a:r>
              <a:rPr lang="en-US" dirty="0"/>
              <a:t>participation </a:t>
            </a:r>
            <a:r>
              <a:rPr lang="en-US" dirty="0" smtClean="0"/>
              <a:t>in satisfactory employment services from the date of Job Ready Declaration and signed IEAP on 10/2/15 to date of contact on 10/20/15.  </a:t>
            </a:r>
          </a:p>
          <a:p>
            <a:pPr marL="0" indent="0">
              <a:buNone/>
            </a:pPr>
            <a:endParaRPr lang="en-US" dirty="0"/>
          </a:p>
          <a:p>
            <a:pPr marL="0" indent="0">
              <a:buNone/>
            </a:pPr>
            <a:r>
              <a:rPr lang="en-US" dirty="0" smtClean="0"/>
              <a:t>The </a:t>
            </a:r>
            <a:r>
              <a:rPr lang="en-US" dirty="0"/>
              <a:t>contact with the Veteran to authorize an EAA payment must show a full </a:t>
            </a:r>
            <a:r>
              <a:rPr lang="en-US" dirty="0" smtClean="0"/>
              <a:t>30-day </a:t>
            </a:r>
            <a:r>
              <a:rPr lang="en-US" dirty="0"/>
              <a:t>period of participation.  In this example, only </a:t>
            </a:r>
            <a:r>
              <a:rPr lang="en-US" u="sng" dirty="0"/>
              <a:t>18 days</a:t>
            </a:r>
            <a:r>
              <a:rPr lang="en-US" dirty="0"/>
              <a:t> of participation is </a:t>
            </a:r>
            <a:r>
              <a:rPr lang="en-US" dirty="0" smtClean="0"/>
              <a:t>verified </a:t>
            </a:r>
            <a:r>
              <a:rPr lang="en-US" dirty="0"/>
              <a:t>prior to the EAA </a:t>
            </a:r>
            <a:r>
              <a:rPr lang="en-US" dirty="0" smtClean="0"/>
              <a:t>authorization (between 10/2/2015 to 10/20/2015).  </a:t>
            </a:r>
            <a:endParaRPr lang="en-US" u="sng" dirty="0"/>
          </a:p>
        </p:txBody>
      </p:sp>
    </p:spTree>
    <p:extLst>
      <p:ext uri="{BB962C8B-B14F-4D97-AF65-F5344CB8AC3E}">
        <p14:creationId xmlns:p14="http://schemas.microsoft.com/office/powerpoint/2010/main" val="4225358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FE40F6C-36E6-4965-9D21-698197C3108F}" type="slidenum">
              <a:rPr lang="en-US" smtClean="0"/>
              <a:pPr/>
              <a:t>51</a:t>
            </a:fld>
            <a:endParaRPr lang="en-US" dirty="0"/>
          </a:p>
        </p:txBody>
      </p:sp>
      <p:sp>
        <p:nvSpPr>
          <p:cNvPr id="2" name="Title 1"/>
          <p:cNvSpPr>
            <a:spLocks noGrp="1"/>
          </p:cNvSpPr>
          <p:nvPr>
            <p:ph type="title" idx="4294967295"/>
          </p:nvPr>
        </p:nvSpPr>
        <p:spPr>
          <a:xfrm>
            <a:off x="533400" y="0"/>
            <a:ext cx="8382000" cy="914400"/>
          </a:xfrm>
        </p:spPr>
        <p:txBody>
          <a:bodyPr>
            <a:normAutofit/>
          </a:bodyPr>
          <a:lstStyle/>
          <a:p>
            <a:r>
              <a:rPr lang="en-US" sz="3600" dirty="0" smtClean="0">
                <a:cs typeface="Arial" panose="020B0604020202020204" pitchFamily="34" charset="0"/>
              </a:rPr>
              <a:t>EAA </a:t>
            </a:r>
            <a:r>
              <a:rPr lang="en-US" sz="3600" dirty="0">
                <a:cs typeface="Arial" panose="020B0604020202020204" pitchFamily="34" charset="0"/>
              </a:rPr>
              <a:t>– Example </a:t>
            </a:r>
            <a:r>
              <a:rPr lang="en-US" sz="3600" dirty="0" smtClean="0">
                <a:cs typeface="Arial" panose="020B0604020202020204" pitchFamily="34" charset="0"/>
              </a:rPr>
              <a:t>2</a:t>
            </a:r>
            <a:endParaRPr lang="en-US" sz="3600" dirty="0">
              <a:cs typeface="Arial" panose="020B0604020202020204" pitchFamily="34" charset="0"/>
            </a:endParaRPr>
          </a:p>
        </p:txBody>
      </p:sp>
      <p:sp>
        <p:nvSpPr>
          <p:cNvPr id="4" name="Content Placeholder 3"/>
          <p:cNvSpPr>
            <a:spLocks noGrp="1"/>
          </p:cNvSpPr>
          <p:nvPr>
            <p:ph idx="4294967295"/>
          </p:nvPr>
        </p:nvSpPr>
        <p:spPr>
          <a:xfrm>
            <a:off x="457200" y="1219200"/>
            <a:ext cx="8382000" cy="5105400"/>
          </a:xfrm>
        </p:spPr>
        <p:txBody>
          <a:bodyPr>
            <a:normAutofit/>
          </a:bodyPr>
          <a:lstStyle/>
          <a:p>
            <a:pPr marL="0" indent="0">
              <a:buNone/>
            </a:pPr>
            <a:r>
              <a:rPr lang="en-US" u="sng" dirty="0" smtClean="0"/>
              <a:t>Question</a:t>
            </a:r>
            <a:r>
              <a:rPr lang="en-US" dirty="0" smtClean="0"/>
              <a:t>:</a:t>
            </a:r>
          </a:p>
          <a:p>
            <a:pPr marL="0" indent="0">
              <a:buNone/>
            </a:pPr>
            <a:endParaRPr lang="en-US" u="sng" dirty="0" smtClean="0"/>
          </a:p>
          <a:p>
            <a:pPr marL="0" indent="0">
              <a:buNone/>
            </a:pPr>
            <a:r>
              <a:rPr lang="en-US" dirty="0" smtClean="0"/>
              <a:t>The </a:t>
            </a:r>
            <a:r>
              <a:rPr lang="en-US" dirty="0"/>
              <a:t>Veteran was participating in a training program for the Spring 2015 semester from 1/16/15 to </a:t>
            </a:r>
            <a:r>
              <a:rPr lang="en-US" dirty="0" smtClean="0"/>
              <a:t>5/22/15. On </a:t>
            </a:r>
            <a:r>
              <a:rPr lang="en-US" dirty="0"/>
              <a:t>4/17/15, the Veteran informed the counselor that he had obtained suitable employment in his field which would start on </a:t>
            </a:r>
            <a:r>
              <a:rPr lang="en-US" dirty="0" smtClean="0"/>
              <a:t>5/25/15. The Veteran was declared job ready on 5/25/15, and then the counselor </a:t>
            </a:r>
            <a:r>
              <a:rPr lang="en-US" dirty="0"/>
              <a:t>authorized the </a:t>
            </a:r>
            <a:r>
              <a:rPr lang="en-US" dirty="0" smtClean="0"/>
              <a:t>1</a:t>
            </a:r>
            <a:r>
              <a:rPr lang="en-US" baseline="30000" dirty="0" smtClean="0"/>
              <a:t>st</a:t>
            </a:r>
            <a:r>
              <a:rPr lang="en-US" dirty="0" smtClean="0"/>
              <a:t> EAA </a:t>
            </a:r>
            <a:r>
              <a:rPr lang="en-US" dirty="0"/>
              <a:t>payment on </a:t>
            </a:r>
            <a:r>
              <a:rPr lang="en-US" dirty="0" smtClean="0"/>
              <a:t>5/25/15. On </a:t>
            </a:r>
            <a:r>
              <a:rPr lang="en-US" dirty="0"/>
              <a:t>6/30/15, the Veteran informed the counselor that his job was going </a:t>
            </a:r>
            <a:r>
              <a:rPr lang="en-US" dirty="0" smtClean="0"/>
              <a:t>well. A </a:t>
            </a:r>
            <a:r>
              <a:rPr lang="en-US" dirty="0"/>
              <a:t>2</a:t>
            </a:r>
            <a:r>
              <a:rPr lang="en-US" baseline="30000" dirty="0"/>
              <a:t>nd</a:t>
            </a:r>
            <a:r>
              <a:rPr lang="en-US" dirty="0"/>
              <a:t> EAA payment was made on </a:t>
            </a:r>
            <a:r>
              <a:rPr lang="en-US" dirty="0" smtClean="0"/>
              <a:t>6/30/15. Was </a:t>
            </a:r>
            <a:r>
              <a:rPr lang="en-US" dirty="0"/>
              <a:t>the EAA payment made correctly</a:t>
            </a:r>
            <a:r>
              <a:rPr lang="en-US" dirty="0" smtClean="0"/>
              <a:t>? </a:t>
            </a:r>
            <a:endParaRPr lang="en-US" dirty="0"/>
          </a:p>
        </p:txBody>
      </p:sp>
    </p:spTree>
    <p:extLst>
      <p:ext uri="{BB962C8B-B14F-4D97-AF65-F5344CB8AC3E}">
        <p14:creationId xmlns:p14="http://schemas.microsoft.com/office/powerpoint/2010/main" val="1670787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FE40F6C-36E6-4965-9D21-698197C3108F}" type="slidenum">
              <a:rPr lang="en-US" smtClean="0"/>
              <a:pPr/>
              <a:t>52</a:t>
            </a:fld>
            <a:endParaRPr lang="en-US" dirty="0"/>
          </a:p>
        </p:txBody>
      </p:sp>
      <p:sp>
        <p:nvSpPr>
          <p:cNvPr id="2" name="Title 1"/>
          <p:cNvSpPr>
            <a:spLocks noGrp="1"/>
          </p:cNvSpPr>
          <p:nvPr>
            <p:ph type="title" idx="4294967295"/>
          </p:nvPr>
        </p:nvSpPr>
        <p:spPr>
          <a:xfrm>
            <a:off x="533400" y="0"/>
            <a:ext cx="8382000" cy="914400"/>
          </a:xfrm>
        </p:spPr>
        <p:txBody>
          <a:bodyPr>
            <a:normAutofit/>
          </a:bodyPr>
          <a:lstStyle/>
          <a:p>
            <a:r>
              <a:rPr lang="en-US" sz="3600" dirty="0" smtClean="0">
                <a:cs typeface="Arial" panose="020B0604020202020204" pitchFamily="34" charset="0"/>
              </a:rPr>
              <a:t>EAA </a:t>
            </a:r>
            <a:r>
              <a:rPr lang="en-US" sz="3600" dirty="0">
                <a:cs typeface="Arial" panose="020B0604020202020204" pitchFamily="34" charset="0"/>
              </a:rPr>
              <a:t>– Example 2</a:t>
            </a:r>
          </a:p>
        </p:txBody>
      </p:sp>
      <p:sp>
        <p:nvSpPr>
          <p:cNvPr id="4" name="Content Placeholder 3"/>
          <p:cNvSpPr>
            <a:spLocks noGrp="1"/>
          </p:cNvSpPr>
          <p:nvPr>
            <p:ph idx="4294967295"/>
          </p:nvPr>
        </p:nvSpPr>
        <p:spPr>
          <a:xfrm>
            <a:off x="457200" y="1447800"/>
            <a:ext cx="8382000" cy="4876800"/>
          </a:xfrm>
        </p:spPr>
        <p:txBody>
          <a:bodyPr>
            <a:normAutofit/>
          </a:bodyPr>
          <a:lstStyle/>
          <a:p>
            <a:pPr marL="0" indent="0">
              <a:buNone/>
            </a:pPr>
            <a:r>
              <a:rPr lang="en-US" u="sng" dirty="0"/>
              <a:t>Answer</a:t>
            </a:r>
            <a:r>
              <a:rPr lang="en-US" dirty="0"/>
              <a:t>:  </a:t>
            </a:r>
            <a:endParaRPr lang="en-US" dirty="0" smtClean="0"/>
          </a:p>
          <a:p>
            <a:pPr marL="0" indent="0">
              <a:buNone/>
            </a:pPr>
            <a:endParaRPr lang="en-US" dirty="0"/>
          </a:p>
          <a:p>
            <a:pPr marL="0" indent="0">
              <a:spcBef>
                <a:spcPts val="0"/>
              </a:spcBef>
              <a:buNone/>
              <a:defRPr/>
            </a:pPr>
            <a:r>
              <a:rPr lang="en-US" dirty="0" smtClean="0"/>
              <a:t>Incorrect. Per </a:t>
            </a:r>
            <a:r>
              <a:rPr lang="en-US" dirty="0"/>
              <a:t>M28R.V.A.3 and </a:t>
            </a:r>
            <a:r>
              <a:rPr lang="en-US" dirty="0" smtClean="0"/>
              <a:t>M28R.V.B.10 the </a:t>
            </a:r>
            <a:r>
              <a:rPr lang="en-US" dirty="0"/>
              <a:t>Veteran had not participated in employment services for 30 days after being declared job ready when the 1st EAA payment was </a:t>
            </a:r>
            <a:r>
              <a:rPr lang="en-US" dirty="0" smtClean="0"/>
              <a:t>made. Before </a:t>
            </a:r>
            <a:r>
              <a:rPr lang="en-US" dirty="0"/>
              <a:t>being declared job-ready, there must be evidence that the training program was completed.</a:t>
            </a:r>
          </a:p>
          <a:p>
            <a:pPr marL="0" indent="0">
              <a:spcBef>
                <a:spcPts val="0"/>
              </a:spcBef>
              <a:buNone/>
              <a:defRPr/>
            </a:pPr>
            <a:endParaRPr lang="en-US" dirty="0"/>
          </a:p>
        </p:txBody>
      </p:sp>
    </p:spTree>
    <p:extLst>
      <p:ext uri="{BB962C8B-B14F-4D97-AF65-F5344CB8AC3E}">
        <p14:creationId xmlns:p14="http://schemas.microsoft.com/office/powerpoint/2010/main" val="1883159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FE40F6C-36E6-4965-9D21-698197C3108F}" type="slidenum">
              <a:rPr lang="en-US" smtClean="0">
                <a:solidFill>
                  <a:prstClr val="white"/>
                </a:solidFill>
              </a:rPr>
              <a:pPr/>
              <a:t>53</a:t>
            </a:fld>
            <a:endParaRPr lang="en-US" dirty="0">
              <a:solidFill>
                <a:prstClr val="white"/>
              </a:solidFill>
            </a:endParaRPr>
          </a:p>
        </p:txBody>
      </p:sp>
      <p:sp>
        <p:nvSpPr>
          <p:cNvPr id="2" name="Title 1"/>
          <p:cNvSpPr>
            <a:spLocks noGrp="1"/>
          </p:cNvSpPr>
          <p:nvPr>
            <p:ph type="title" idx="4294967295"/>
          </p:nvPr>
        </p:nvSpPr>
        <p:spPr>
          <a:xfrm>
            <a:off x="533400" y="0"/>
            <a:ext cx="8382000" cy="914400"/>
          </a:xfrm>
        </p:spPr>
        <p:txBody>
          <a:bodyPr>
            <a:normAutofit/>
          </a:bodyPr>
          <a:lstStyle/>
          <a:p>
            <a:r>
              <a:rPr lang="en-US" sz="3600" dirty="0" smtClean="0">
                <a:cs typeface="Arial" panose="020B0604020202020204" pitchFamily="34" charset="0"/>
              </a:rPr>
              <a:t>EAA </a:t>
            </a:r>
            <a:r>
              <a:rPr lang="en-US" sz="3600" dirty="0">
                <a:cs typeface="Arial" panose="020B0604020202020204" pitchFamily="34" charset="0"/>
              </a:rPr>
              <a:t>– Example 3</a:t>
            </a:r>
          </a:p>
        </p:txBody>
      </p:sp>
      <p:sp>
        <p:nvSpPr>
          <p:cNvPr id="3" name="Content Placeholder 2"/>
          <p:cNvSpPr>
            <a:spLocks noGrp="1"/>
          </p:cNvSpPr>
          <p:nvPr>
            <p:ph idx="4294967295"/>
          </p:nvPr>
        </p:nvSpPr>
        <p:spPr>
          <a:xfrm>
            <a:off x="457200" y="990600"/>
            <a:ext cx="8458200" cy="5486400"/>
          </a:xfrm>
        </p:spPr>
        <p:txBody>
          <a:bodyPr>
            <a:noAutofit/>
          </a:bodyPr>
          <a:lstStyle/>
          <a:p>
            <a:pPr marL="0" marR="0" indent="0">
              <a:spcBef>
                <a:spcPts val="530"/>
              </a:spcBef>
              <a:spcAft>
                <a:spcPts val="0"/>
              </a:spcAft>
              <a:buNone/>
            </a:pPr>
            <a:r>
              <a:rPr lang="en-US" sz="2200" u="sng" dirty="0" smtClean="0">
                <a:solidFill>
                  <a:srgbClr val="000000"/>
                </a:solidFill>
                <a:ea typeface="Calibri"/>
              </a:rPr>
              <a:t>Question</a:t>
            </a:r>
            <a:r>
              <a:rPr lang="en-US" sz="2200" dirty="0" smtClean="0">
                <a:solidFill>
                  <a:srgbClr val="000000"/>
                </a:solidFill>
                <a:ea typeface="Calibri"/>
              </a:rPr>
              <a:t>:</a:t>
            </a:r>
            <a:r>
              <a:rPr lang="en-US" sz="2200" dirty="0" smtClean="0">
                <a:ea typeface="Calibri"/>
              </a:rPr>
              <a:t> </a:t>
            </a:r>
          </a:p>
          <a:p>
            <a:pPr marL="0" marR="0" indent="0">
              <a:spcBef>
                <a:spcPts val="530"/>
              </a:spcBef>
              <a:spcAft>
                <a:spcPts val="0"/>
              </a:spcAft>
              <a:buNone/>
            </a:pPr>
            <a:endParaRPr lang="en-US" sz="2200" dirty="0" smtClean="0">
              <a:ea typeface="Calibri"/>
            </a:endParaRPr>
          </a:p>
          <a:p>
            <a:pPr marL="0" marR="0" indent="0">
              <a:spcBef>
                <a:spcPts val="530"/>
              </a:spcBef>
              <a:spcAft>
                <a:spcPts val="0"/>
              </a:spcAft>
              <a:buNone/>
            </a:pPr>
            <a:r>
              <a:rPr lang="en-US" sz="2200" dirty="0" smtClean="0">
                <a:solidFill>
                  <a:srgbClr val="000000"/>
                </a:solidFill>
                <a:ea typeface="Calibri"/>
              </a:rPr>
              <a:t>The </a:t>
            </a:r>
            <a:r>
              <a:rPr lang="en-US" sz="2200" dirty="0">
                <a:solidFill>
                  <a:srgbClr val="000000"/>
                </a:solidFill>
                <a:ea typeface="Calibri"/>
              </a:rPr>
              <a:t>Veteran </a:t>
            </a:r>
            <a:r>
              <a:rPr lang="en-US" sz="2200" dirty="0" smtClean="0">
                <a:solidFill>
                  <a:srgbClr val="000000"/>
                </a:solidFill>
                <a:ea typeface="Calibri"/>
              </a:rPr>
              <a:t>previously </a:t>
            </a:r>
            <a:r>
              <a:rPr lang="en-US" sz="2200" dirty="0">
                <a:solidFill>
                  <a:srgbClr val="000000"/>
                </a:solidFill>
                <a:ea typeface="Calibri"/>
              </a:rPr>
              <a:t>participated in training and received employment services to obtain employment in the field of truck </a:t>
            </a:r>
            <a:r>
              <a:rPr lang="en-US" sz="2200" dirty="0" smtClean="0">
                <a:solidFill>
                  <a:srgbClr val="000000"/>
                </a:solidFill>
                <a:ea typeface="Calibri"/>
              </a:rPr>
              <a:t>driving. He </a:t>
            </a:r>
            <a:r>
              <a:rPr lang="en-US" sz="2200" dirty="0">
                <a:solidFill>
                  <a:srgbClr val="000000"/>
                </a:solidFill>
                <a:ea typeface="Calibri"/>
              </a:rPr>
              <a:t>obtained two EAA payments during his job </a:t>
            </a:r>
            <a:r>
              <a:rPr lang="en-US" sz="2200" dirty="0" smtClean="0">
                <a:solidFill>
                  <a:srgbClr val="000000"/>
                </a:solidFill>
                <a:ea typeface="Calibri"/>
              </a:rPr>
              <a:t>search.</a:t>
            </a:r>
            <a:r>
              <a:rPr lang="en-US" sz="2200" dirty="0">
                <a:solidFill>
                  <a:srgbClr val="000000"/>
                </a:solidFill>
                <a:ea typeface="Calibri"/>
              </a:rPr>
              <a:t> </a:t>
            </a:r>
            <a:r>
              <a:rPr lang="en-US" sz="2200" dirty="0" smtClean="0">
                <a:ea typeface="Calibri"/>
              </a:rPr>
              <a:t>The </a:t>
            </a:r>
            <a:r>
              <a:rPr lang="en-US" sz="2200" dirty="0">
                <a:ea typeface="Calibri"/>
              </a:rPr>
              <a:t>Veteran obtained suitable employment and was </a:t>
            </a:r>
            <a:r>
              <a:rPr lang="en-US" sz="2200" dirty="0" smtClean="0">
                <a:ea typeface="Calibri"/>
              </a:rPr>
              <a:t>rehabilitated.</a:t>
            </a:r>
            <a:r>
              <a:rPr lang="en-US" sz="2200" dirty="0">
                <a:ea typeface="Calibri"/>
              </a:rPr>
              <a:t> </a:t>
            </a:r>
            <a:r>
              <a:rPr lang="en-US" sz="2200" dirty="0" smtClean="0">
                <a:ea typeface="Calibri"/>
              </a:rPr>
              <a:t>Subsequently, </a:t>
            </a:r>
            <a:r>
              <a:rPr lang="en-US" sz="2200" dirty="0">
                <a:ea typeface="Calibri"/>
              </a:rPr>
              <a:t>the Veteran’s disabilities </a:t>
            </a:r>
            <a:r>
              <a:rPr lang="en-US" sz="2200" dirty="0" smtClean="0">
                <a:ea typeface="Calibri"/>
              </a:rPr>
              <a:t>worsened</a:t>
            </a:r>
            <a:r>
              <a:rPr lang="en-US" sz="2200" dirty="0">
                <a:ea typeface="Calibri"/>
              </a:rPr>
              <a:t> </a:t>
            </a:r>
            <a:r>
              <a:rPr lang="en-US" sz="2200" dirty="0" smtClean="0">
                <a:ea typeface="Calibri"/>
              </a:rPr>
              <a:t>and he reapplied </a:t>
            </a:r>
            <a:r>
              <a:rPr lang="en-US" sz="2200" dirty="0">
                <a:ea typeface="Calibri"/>
              </a:rPr>
              <a:t>for Chapter 31 </a:t>
            </a:r>
            <a:r>
              <a:rPr lang="en-US" sz="2200" dirty="0" smtClean="0">
                <a:ea typeface="Calibri"/>
              </a:rPr>
              <a:t>services.</a:t>
            </a:r>
            <a:r>
              <a:rPr lang="en-US" sz="2200" dirty="0">
                <a:ea typeface="Calibri"/>
              </a:rPr>
              <a:t> </a:t>
            </a:r>
            <a:r>
              <a:rPr lang="en-US" sz="2200" dirty="0" smtClean="0">
                <a:ea typeface="Calibri"/>
              </a:rPr>
              <a:t>A </a:t>
            </a:r>
            <a:r>
              <a:rPr lang="en-US" sz="2200" dirty="0">
                <a:ea typeface="Calibri"/>
              </a:rPr>
              <a:t>new program was developed in the field of </a:t>
            </a:r>
            <a:r>
              <a:rPr lang="en-US" sz="2200" dirty="0" smtClean="0">
                <a:ea typeface="Calibri"/>
              </a:rPr>
              <a:t>education.</a:t>
            </a:r>
            <a:r>
              <a:rPr lang="en-US" sz="2200" dirty="0">
                <a:ea typeface="Calibri"/>
              </a:rPr>
              <a:t> </a:t>
            </a:r>
            <a:r>
              <a:rPr lang="en-US" sz="2200" dirty="0" smtClean="0">
                <a:ea typeface="Calibri"/>
              </a:rPr>
              <a:t>After </a:t>
            </a:r>
            <a:r>
              <a:rPr lang="en-US" sz="2200" dirty="0">
                <a:ea typeface="Calibri"/>
              </a:rPr>
              <a:t>completing </a:t>
            </a:r>
            <a:r>
              <a:rPr lang="en-US" sz="2200" dirty="0" smtClean="0">
                <a:ea typeface="Calibri"/>
              </a:rPr>
              <a:t>a Bachelor’s </a:t>
            </a:r>
            <a:r>
              <a:rPr lang="en-US" sz="2200" dirty="0">
                <a:ea typeface="Calibri"/>
              </a:rPr>
              <a:t>degree, the Veteran was declared </a:t>
            </a:r>
            <a:r>
              <a:rPr lang="en-US" sz="2200" dirty="0" smtClean="0">
                <a:ea typeface="Calibri"/>
              </a:rPr>
              <a:t>job ready </a:t>
            </a:r>
            <a:r>
              <a:rPr lang="en-US" sz="2200" dirty="0">
                <a:ea typeface="Calibri"/>
              </a:rPr>
              <a:t>on </a:t>
            </a:r>
            <a:r>
              <a:rPr lang="en-US" sz="2200" dirty="0" smtClean="0">
                <a:ea typeface="Calibri"/>
              </a:rPr>
              <a:t>3/30/15.</a:t>
            </a:r>
            <a:r>
              <a:rPr lang="en-US" sz="2200" dirty="0">
                <a:ea typeface="Calibri"/>
              </a:rPr>
              <a:t> </a:t>
            </a:r>
            <a:r>
              <a:rPr lang="en-US" sz="2200" dirty="0" smtClean="0">
                <a:ea typeface="Calibri"/>
              </a:rPr>
              <a:t>The </a:t>
            </a:r>
            <a:r>
              <a:rPr lang="en-US" sz="2200" dirty="0">
                <a:ea typeface="Calibri"/>
              </a:rPr>
              <a:t>counselor contacted the Veteran on 5/1/15, at which time the Veteran turned in job logs showing effort </a:t>
            </a:r>
            <a:r>
              <a:rPr lang="en-US" sz="2200" dirty="0">
                <a:solidFill>
                  <a:srgbClr val="000000"/>
                </a:solidFill>
                <a:ea typeface="Calibri"/>
              </a:rPr>
              <a:t>to find </a:t>
            </a:r>
            <a:r>
              <a:rPr lang="en-US" sz="2200" dirty="0" smtClean="0">
                <a:solidFill>
                  <a:srgbClr val="000000"/>
                </a:solidFill>
                <a:ea typeface="Calibri"/>
              </a:rPr>
              <a:t>employment.</a:t>
            </a:r>
            <a:r>
              <a:rPr lang="en-US" sz="2200" dirty="0">
                <a:solidFill>
                  <a:srgbClr val="000000"/>
                </a:solidFill>
                <a:ea typeface="Calibri"/>
              </a:rPr>
              <a:t> </a:t>
            </a:r>
            <a:r>
              <a:rPr lang="en-US" sz="2200" dirty="0" smtClean="0">
                <a:solidFill>
                  <a:srgbClr val="000000"/>
                </a:solidFill>
                <a:ea typeface="Calibri"/>
              </a:rPr>
              <a:t>The </a:t>
            </a:r>
            <a:r>
              <a:rPr lang="en-US" sz="2200" dirty="0">
                <a:solidFill>
                  <a:srgbClr val="000000"/>
                </a:solidFill>
                <a:ea typeface="Calibri"/>
              </a:rPr>
              <a:t>counselor authorized the 1</a:t>
            </a:r>
            <a:r>
              <a:rPr lang="en-US" sz="2200" baseline="30000" dirty="0">
                <a:solidFill>
                  <a:srgbClr val="000000"/>
                </a:solidFill>
                <a:ea typeface="Calibri"/>
              </a:rPr>
              <a:t>st</a:t>
            </a:r>
            <a:r>
              <a:rPr lang="en-US" sz="2200" dirty="0">
                <a:solidFill>
                  <a:srgbClr val="000000"/>
                </a:solidFill>
                <a:ea typeface="Calibri"/>
              </a:rPr>
              <a:t> EAA payment on 5/17/15 for period 3/30/15 to </a:t>
            </a:r>
            <a:r>
              <a:rPr lang="en-US" sz="2200" dirty="0" smtClean="0">
                <a:solidFill>
                  <a:srgbClr val="000000"/>
                </a:solidFill>
                <a:ea typeface="Calibri"/>
              </a:rPr>
              <a:t>4/29/15.</a:t>
            </a:r>
            <a:r>
              <a:rPr lang="en-US" sz="2200" dirty="0">
                <a:solidFill>
                  <a:srgbClr val="000000"/>
                </a:solidFill>
                <a:ea typeface="Calibri"/>
              </a:rPr>
              <a:t> </a:t>
            </a:r>
            <a:r>
              <a:rPr lang="en-US" sz="2200" dirty="0" smtClean="0">
                <a:solidFill>
                  <a:srgbClr val="000000"/>
                </a:solidFill>
                <a:ea typeface="Calibri"/>
              </a:rPr>
              <a:t>The </a:t>
            </a:r>
            <a:r>
              <a:rPr lang="en-US" sz="2200" dirty="0">
                <a:solidFill>
                  <a:srgbClr val="000000"/>
                </a:solidFill>
                <a:ea typeface="Calibri"/>
              </a:rPr>
              <a:t>counselor had contact again with the Veteran on 6/2/15 who, again, provided adequate job </a:t>
            </a:r>
            <a:r>
              <a:rPr lang="en-US" sz="2200" dirty="0" smtClean="0">
                <a:solidFill>
                  <a:srgbClr val="000000"/>
                </a:solidFill>
                <a:ea typeface="Calibri"/>
              </a:rPr>
              <a:t>logs.</a:t>
            </a:r>
            <a:r>
              <a:rPr lang="en-US" sz="2200" dirty="0">
                <a:solidFill>
                  <a:srgbClr val="000000"/>
                </a:solidFill>
                <a:ea typeface="Calibri"/>
              </a:rPr>
              <a:t> </a:t>
            </a:r>
            <a:r>
              <a:rPr lang="en-US" sz="2200" dirty="0" smtClean="0">
                <a:solidFill>
                  <a:srgbClr val="000000"/>
                </a:solidFill>
                <a:ea typeface="Calibri"/>
              </a:rPr>
              <a:t>The </a:t>
            </a:r>
            <a:r>
              <a:rPr lang="en-US" sz="2200" dirty="0">
                <a:solidFill>
                  <a:srgbClr val="000000"/>
                </a:solidFill>
                <a:ea typeface="Calibri"/>
              </a:rPr>
              <a:t>counselor authorized the 2</a:t>
            </a:r>
            <a:r>
              <a:rPr lang="en-US" sz="2200" baseline="30000" dirty="0">
                <a:solidFill>
                  <a:srgbClr val="000000"/>
                </a:solidFill>
                <a:ea typeface="Calibri"/>
              </a:rPr>
              <a:t>nd</a:t>
            </a:r>
            <a:r>
              <a:rPr lang="en-US" sz="2200" dirty="0">
                <a:solidFill>
                  <a:srgbClr val="000000"/>
                </a:solidFill>
                <a:ea typeface="Calibri"/>
              </a:rPr>
              <a:t> EAA payment on 6/2/15 for period 5/1/15 to </a:t>
            </a:r>
            <a:r>
              <a:rPr lang="en-US" sz="2200" dirty="0" smtClean="0">
                <a:solidFill>
                  <a:srgbClr val="000000"/>
                </a:solidFill>
                <a:ea typeface="Calibri"/>
              </a:rPr>
              <a:t>6/1/15.</a:t>
            </a:r>
            <a:r>
              <a:rPr lang="en-US" sz="2200" dirty="0">
                <a:solidFill>
                  <a:srgbClr val="000000"/>
                </a:solidFill>
                <a:ea typeface="Calibri"/>
              </a:rPr>
              <a:t> </a:t>
            </a:r>
            <a:r>
              <a:rPr lang="en-US" sz="2200" dirty="0" smtClean="0">
                <a:solidFill>
                  <a:srgbClr val="000000"/>
                </a:solidFill>
                <a:ea typeface="Calibri"/>
              </a:rPr>
              <a:t>Were </a:t>
            </a:r>
            <a:r>
              <a:rPr lang="en-US" sz="2200" dirty="0">
                <a:solidFill>
                  <a:srgbClr val="000000"/>
                </a:solidFill>
                <a:ea typeface="Calibri"/>
              </a:rPr>
              <a:t>the EAA payments correctly authorized</a:t>
            </a:r>
            <a:r>
              <a:rPr lang="en-US" sz="2200" dirty="0" smtClean="0">
                <a:solidFill>
                  <a:srgbClr val="000000"/>
                </a:solidFill>
                <a:ea typeface="Calibri"/>
              </a:rPr>
              <a:t>?</a:t>
            </a:r>
            <a:endParaRPr lang="en-US" sz="2200" dirty="0">
              <a:ea typeface="Calibri"/>
            </a:endParaRPr>
          </a:p>
        </p:txBody>
      </p:sp>
      <p:sp>
        <p:nvSpPr>
          <p:cNvPr id="5" name="Slide Number Placeholder 5"/>
          <p:cNvSpPr txBox="1">
            <a:spLocks/>
          </p:cNvSpPr>
          <p:nvPr/>
        </p:nvSpPr>
        <p:spPr>
          <a:xfrm>
            <a:off x="7010400" y="647700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9623FA-E6B2-421D-AA57-15128630E9FB}" type="slidenum">
              <a:rPr lang="en-US" smtClean="0"/>
              <a:pPr/>
              <a:t>53</a:t>
            </a:fld>
            <a:endParaRPr lang="en-US" dirty="0"/>
          </a:p>
        </p:txBody>
      </p:sp>
    </p:spTree>
    <p:extLst>
      <p:ext uri="{BB962C8B-B14F-4D97-AF65-F5344CB8AC3E}">
        <p14:creationId xmlns:p14="http://schemas.microsoft.com/office/powerpoint/2010/main" val="212434060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010400" y="6492875"/>
            <a:ext cx="2133600" cy="365125"/>
          </a:xfrm>
        </p:spPr>
        <p:txBody>
          <a:bodyPr/>
          <a:lstStyle/>
          <a:p>
            <a:fld id="{3FE40F6C-36E6-4965-9D21-698197C3108F}" type="slidenum">
              <a:rPr lang="en-US" smtClean="0"/>
              <a:pPr/>
              <a:t>54</a:t>
            </a:fld>
            <a:endParaRPr lang="en-US" dirty="0"/>
          </a:p>
        </p:txBody>
      </p:sp>
      <p:sp>
        <p:nvSpPr>
          <p:cNvPr id="2" name="Title 1"/>
          <p:cNvSpPr>
            <a:spLocks noGrp="1"/>
          </p:cNvSpPr>
          <p:nvPr>
            <p:ph type="title" idx="4294967295"/>
          </p:nvPr>
        </p:nvSpPr>
        <p:spPr>
          <a:xfrm>
            <a:off x="533400" y="0"/>
            <a:ext cx="8382000" cy="914400"/>
          </a:xfrm>
        </p:spPr>
        <p:txBody>
          <a:bodyPr>
            <a:normAutofit/>
          </a:bodyPr>
          <a:lstStyle/>
          <a:p>
            <a:r>
              <a:rPr lang="en-US" sz="3600" dirty="0">
                <a:cs typeface="Arial" panose="020B0604020202020204" pitchFamily="34" charset="0"/>
              </a:rPr>
              <a:t>EAA – Example 3</a:t>
            </a:r>
          </a:p>
        </p:txBody>
      </p:sp>
      <p:sp>
        <p:nvSpPr>
          <p:cNvPr id="3" name="Content Placeholder 2"/>
          <p:cNvSpPr>
            <a:spLocks noGrp="1"/>
          </p:cNvSpPr>
          <p:nvPr>
            <p:ph idx="4294967295"/>
          </p:nvPr>
        </p:nvSpPr>
        <p:spPr>
          <a:xfrm>
            <a:off x="533400" y="1524000"/>
            <a:ext cx="8305800" cy="4648200"/>
          </a:xfrm>
        </p:spPr>
        <p:txBody>
          <a:bodyPr>
            <a:noAutofit/>
          </a:bodyPr>
          <a:lstStyle/>
          <a:p>
            <a:pPr marL="0" indent="0">
              <a:buNone/>
            </a:pPr>
            <a:r>
              <a:rPr lang="en-US" sz="2400" u="sng" dirty="0" smtClean="0"/>
              <a:t>Answer</a:t>
            </a:r>
            <a:r>
              <a:rPr lang="en-US" sz="2400" dirty="0" smtClean="0"/>
              <a:t>:</a:t>
            </a:r>
            <a:r>
              <a:rPr lang="en-US" sz="2400" u="sng" dirty="0" smtClean="0"/>
              <a:t> </a:t>
            </a:r>
          </a:p>
          <a:p>
            <a:pPr marL="0" indent="0">
              <a:buNone/>
            </a:pPr>
            <a:endParaRPr lang="en-US" u="sng" dirty="0"/>
          </a:p>
          <a:p>
            <a:pPr marL="0" indent="0">
              <a:spcBef>
                <a:spcPts val="0"/>
              </a:spcBef>
              <a:buNone/>
              <a:defRPr/>
            </a:pPr>
            <a:r>
              <a:rPr lang="en-US" dirty="0" smtClean="0"/>
              <a:t>The 1</a:t>
            </a:r>
            <a:r>
              <a:rPr lang="en-US" baseline="30000" dirty="0" smtClean="0"/>
              <a:t>st</a:t>
            </a:r>
            <a:r>
              <a:rPr lang="en-US" dirty="0" smtClean="0"/>
              <a:t> EAA payment was </a:t>
            </a:r>
            <a:r>
              <a:rPr lang="en-US" dirty="0"/>
              <a:t>correct, but </a:t>
            </a:r>
            <a:r>
              <a:rPr lang="en-US" dirty="0" smtClean="0"/>
              <a:t>delayed. EAA </a:t>
            </a:r>
            <a:r>
              <a:rPr lang="en-US" dirty="0"/>
              <a:t>must be paid within 15 days of contact and evidence that the Veteran participated in the full 30 days of employment services. </a:t>
            </a:r>
            <a:endParaRPr lang="en-US" dirty="0" smtClean="0"/>
          </a:p>
          <a:p>
            <a:pPr marL="0" indent="0">
              <a:spcBef>
                <a:spcPts val="0"/>
              </a:spcBef>
              <a:buNone/>
              <a:defRPr/>
            </a:pPr>
            <a:endParaRPr lang="en-US" dirty="0">
              <a:latin typeface="Arial" panose="020B0604020202020204" pitchFamily="34" charset="0"/>
            </a:endParaRPr>
          </a:p>
          <a:p>
            <a:pPr marL="0" indent="0">
              <a:spcBef>
                <a:spcPts val="0"/>
              </a:spcBef>
              <a:buNone/>
              <a:defRPr/>
            </a:pPr>
            <a:r>
              <a:rPr lang="en-US" dirty="0" smtClean="0"/>
              <a:t>The </a:t>
            </a:r>
            <a:r>
              <a:rPr lang="en-US" dirty="0"/>
              <a:t>2</a:t>
            </a:r>
            <a:r>
              <a:rPr lang="en-US" baseline="30000" dirty="0"/>
              <a:t>nd</a:t>
            </a:r>
            <a:r>
              <a:rPr lang="en-US" dirty="0"/>
              <a:t> EAA payment was correct as there was contact with the Veteran showing participating in employment services for 30 days and the payment was made </a:t>
            </a:r>
            <a:r>
              <a:rPr lang="en-US" dirty="0" smtClean="0"/>
              <a:t>timely, </a:t>
            </a:r>
            <a:r>
              <a:rPr lang="en-US" dirty="0"/>
              <a:t>per M28R.V.A.3 and M28R.V.B.10</a:t>
            </a:r>
          </a:p>
          <a:p>
            <a:pPr marL="0" indent="0">
              <a:spcBef>
                <a:spcPts val="0"/>
              </a:spcBef>
              <a:buNone/>
              <a:defRPr/>
            </a:pPr>
            <a:endParaRPr lang="en-US" dirty="0"/>
          </a:p>
        </p:txBody>
      </p:sp>
    </p:spTree>
    <p:extLst>
      <p:ext uri="{BB962C8B-B14F-4D97-AF65-F5344CB8AC3E}">
        <p14:creationId xmlns:p14="http://schemas.microsoft.com/office/powerpoint/2010/main" val="295858251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p:cNvSpPr>
            <a:spLocks noGrp="1"/>
          </p:cNvSpPr>
          <p:nvPr>
            <p:ph type="sldNum" sz="quarter" idx="12"/>
          </p:nvPr>
        </p:nvSpPr>
        <p:spPr>
          <a:xfrm>
            <a:off x="7010400" y="6482979"/>
            <a:ext cx="2133600" cy="365125"/>
          </a:xfrm>
        </p:spPr>
        <p:txBody>
          <a:bodyPr/>
          <a:lstStyle/>
          <a:p>
            <a:pPr defTabSz="457200" fontAlgn="base">
              <a:spcBef>
                <a:spcPct val="0"/>
              </a:spcBef>
              <a:spcAft>
                <a:spcPct val="0"/>
              </a:spcAft>
              <a:defRPr/>
            </a:pPr>
            <a:fld id="{5F77CC25-3932-4E13-90A0-76F050AD34B7}" type="slidenum">
              <a:rPr lang="en-US" smtClean="0">
                <a:ea typeface="ＭＳ Ｐゴシック" pitchFamily="34" charset="-128"/>
              </a:rPr>
              <a:pPr defTabSz="457200" fontAlgn="base">
                <a:spcBef>
                  <a:spcPct val="0"/>
                </a:spcBef>
                <a:spcAft>
                  <a:spcPct val="0"/>
                </a:spcAft>
                <a:defRPr/>
              </a:pPr>
              <a:t>55</a:t>
            </a:fld>
            <a:endParaRPr lang="en-US" dirty="0">
              <a:ea typeface="ＭＳ Ｐゴシック" pitchFamily="34" charset="-128"/>
            </a:endParaRPr>
          </a:p>
        </p:txBody>
      </p:sp>
      <p:sp>
        <p:nvSpPr>
          <p:cNvPr id="25605" name="Rectangle 3"/>
          <p:cNvSpPr>
            <a:spLocks noGrp="1" noChangeArrowheads="1"/>
          </p:cNvSpPr>
          <p:nvPr>
            <p:ph idx="4294967295"/>
          </p:nvPr>
        </p:nvSpPr>
        <p:spPr>
          <a:xfrm>
            <a:off x="1066800" y="1447800"/>
            <a:ext cx="7162800" cy="4724400"/>
          </a:xfrm>
        </p:spPr>
        <p:txBody>
          <a:bodyPr/>
          <a:lstStyle/>
          <a:p>
            <a:endParaRPr lang="en-US" sz="2000" b="1" dirty="0" smtClean="0">
              <a:solidFill>
                <a:srgbClr val="0070C0"/>
              </a:solidFill>
              <a:latin typeface="Arial" pitchFamily="34" charset="0"/>
              <a:cs typeface="Arial" pitchFamily="34" charset="0"/>
            </a:endParaRPr>
          </a:p>
          <a:p>
            <a:endParaRPr lang="en-US" sz="2000" b="1" dirty="0" smtClean="0">
              <a:solidFill>
                <a:srgbClr val="0070C0"/>
              </a:solidFill>
              <a:latin typeface="Arial" pitchFamily="34" charset="0"/>
              <a:cs typeface="Arial" pitchFamily="34" charset="0"/>
            </a:endParaRPr>
          </a:p>
          <a:p>
            <a:endParaRPr lang="en-US" sz="2000" b="1" dirty="0" smtClean="0">
              <a:solidFill>
                <a:srgbClr val="0070C0"/>
              </a:solidFill>
              <a:latin typeface="Arial" pitchFamily="34" charset="0"/>
              <a:cs typeface="Arial" pitchFamily="34" charset="0"/>
            </a:endParaRPr>
          </a:p>
          <a:p>
            <a:endParaRPr lang="en-US" sz="1800" b="1" dirty="0" smtClean="0"/>
          </a:p>
          <a:p>
            <a:pPr>
              <a:buFontTx/>
              <a:buNone/>
            </a:pPr>
            <a:endParaRPr lang="en-US" sz="1800" dirty="0" smtClean="0"/>
          </a:p>
          <a:p>
            <a:endParaRPr lang="en-US" sz="1800" dirty="0" smtClean="0"/>
          </a:p>
          <a:p>
            <a:endParaRPr lang="en-US" sz="1800" dirty="0" smtClean="0"/>
          </a:p>
          <a:p>
            <a:endParaRPr lang="en-US" sz="1800" dirty="0" smtClean="0"/>
          </a:p>
        </p:txBody>
      </p:sp>
      <p:sp>
        <p:nvSpPr>
          <p:cNvPr id="25604" name="Rectangle 2"/>
          <p:cNvSpPr>
            <a:spLocks noGrp="1" noChangeArrowheads="1"/>
          </p:cNvSpPr>
          <p:nvPr>
            <p:ph type="title" idx="4294967295"/>
          </p:nvPr>
        </p:nvSpPr>
        <p:spPr>
          <a:xfrm>
            <a:off x="521525" y="155575"/>
            <a:ext cx="8382000" cy="762000"/>
          </a:xfrm>
        </p:spPr>
        <p:txBody>
          <a:bodyPr>
            <a:noAutofit/>
          </a:bodyPr>
          <a:lstStyle/>
          <a:p>
            <a:r>
              <a:rPr lang="en-US" dirty="0">
                <a:cs typeface="Arial" panose="020B0604020202020204" pitchFamily="34" charset="0"/>
              </a:rPr>
              <a:t> Employment Adjustment </a:t>
            </a:r>
            <a:r>
              <a:rPr lang="en-US" dirty="0" smtClean="0">
                <a:cs typeface="Arial" panose="020B0604020202020204" pitchFamily="34" charset="0"/>
              </a:rPr>
              <a:t>Allowance</a:t>
            </a:r>
            <a:endParaRPr lang="en-US" dirty="0">
              <a:cs typeface="Arial" panose="020B0604020202020204" pitchFamily="34" charset="0"/>
            </a:endParaRPr>
          </a:p>
        </p:txBody>
      </p:sp>
      <p:pic>
        <p:nvPicPr>
          <p:cNvPr id="5" name="Picture 4" descr="C:\Users\vrelfigur\AppData\Local\Microsoft\Windows\Temporary Internet Files\Content.IE5\GYH2IQRK\MC900434859[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0750" y="2260600"/>
            <a:ext cx="2222500"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286000" y="4648200"/>
            <a:ext cx="4572000" cy="584775"/>
          </a:xfrm>
          <a:prstGeom prst="rect">
            <a:avLst/>
          </a:prstGeom>
          <a:noFill/>
        </p:spPr>
        <p:txBody>
          <a:bodyPr wrap="square" rtlCol="0">
            <a:spAutoFit/>
          </a:bodyPr>
          <a:lstStyle/>
          <a:p>
            <a:r>
              <a:rPr lang="en-US" sz="3200" b="1" dirty="0" smtClean="0">
                <a:solidFill>
                  <a:srgbClr val="002060"/>
                </a:solidFill>
                <a:latin typeface="Arial" panose="020B0604020202020204" pitchFamily="34" charset="0"/>
                <a:cs typeface="Arial" panose="020B0604020202020204" pitchFamily="34" charset="0"/>
              </a:rPr>
              <a:t>       </a:t>
            </a:r>
            <a:endParaRPr lang="en-US" sz="3600" b="1" dirty="0">
              <a:solidFill>
                <a:srgbClr val="0070C0"/>
              </a:solidFill>
              <a:latin typeface="Arial" panose="020B0604020202020204" pitchFamily="34" charset="0"/>
              <a:cs typeface="Arial" panose="020B0604020202020204" pitchFamily="34" charset="0"/>
            </a:endParaRPr>
          </a:p>
        </p:txBody>
      </p:sp>
      <p:sp>
        <p:nvSpPr>
          <p:cNvPr id="8" name="TextBox 7"/>
          <p:cNvSpPr txBox="1"/>
          <p:nvPr/>
        </p:nvSpPr>
        <p:spPr>
          <a:xfrm>
            <a:off x="2286000" y="4648200"/>
            <a:ext cx="4572000" cy="646331"/>
          </a:xfrm>
          <a:prstGeom prst="rect">
            <a:avLst/>
          </a:prstGeom>
          <a:noFill/>
        </p:spPr>
        <p:txBody>
          <a:bodyPr wrap="square" rtlCol="0">
            <a:spAutoFit/>
          </a:bodyPr>
          <a:lstStyle/>
          <a:p>
            <a:r>
              <a:rPr lang="en-US" sz="3200" b="1" dirty="0" smtClean="0">
                <a:solidFill>
                  <a:srgbClr val="002060"/>
                </a:solidFill>
                <a:latin typeface="Arial" panose="020B0604020202020204" pitchFamily="34" charset="0"/>
                <a:cs typeface="Arial" panose="020B0604020202020204" pitchFamily="34" charset="0"/>
              </a:rPr>
              <a:t>       </a:t>
            </a:r>
            <a:r>
              <a:rPr lang="en-US" sz="3600" b="1" dirty="0" smtClean="0">
                <a:solidFill>
                  <a:srgbClr val="0070C0"/>
                </a:solidFill>
                <a:latin typeface="Arial" panose="020B0604020202020204" pitchFamily="34" charset="0"/>
                <a:cs typeface="Arial" panose="020B0604020202020204" pitchFamily="34" charset="0"/>
              </a:rPr>
              <a:t>QUESTIONS</a:t>
            </a:r>
            <a:endParaRPr lang="en-US" sz="36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7740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p:cNvSpPr>
            <a:spLocks noGrp="1"/>
          </p:cNvSpPr>
          <p:nvPr>
            <p:ph type="sldNum" sz="quarter" idx="12"/>
          </p:nvPr>
        </p:nvSpPr>
        <p:spPr>
          <a:xfrm>
            <a:off x="7010400" y="6482979"/>
            <a:ext cx="2133600" cy="365125"/>
          </a:xfrm>
        </p:spPr>
        <p:txBody>
          <a:bodyPr/>
          <a:lstStyle/>
          <a:p>
            <a:pPr defTabSz="457200" fontAlgn="base">
              <a:spcBef>
                <a:spcPct val="0"/>
              </a:spcBef>
              <a:spcAft>
                <a:spcPct val="0"/>
              </a:spcAft>
              <a:defRPr/>
            </a:pPr>
            <a:fld id="{5F77CC25-3932-4E13-90A0-76F050AD34B7}" type="slidenum">
              <a:rPr lang="en-US" smtClean="0">
                <a:ea typeface="ＭＳ Ｐゴシック" pitchFamily="34" charset="-128"/>
              </a:rPr>
              <a:pPr defTabSz="457200" fontAlgn="base">
                <a:spcBef>
                  <a:spcPct val="0"/>
                </a:spcBef>
                <a:spcAft>
                  <a:spcPct val="0"/>
                </a:spcAft>
                <a:defRPr/>
              </a:pPr>
              <a:t>56</a:t>
            </a:fld>
            <a:endParaRPr lang="en-US" dirty="0">
              <a:ea typeface="ＭＳ Ｐゴシック" pitchFamily="34" charset="-128"/>
            </a:endParaRPr>
          </a:p>
        </p:txBody>
      </p:sp>
      <p:sp>
        <p:nvSpPr>
          <p:cNvPr id="25605" name="Rectangle 3"/>
          <p:cNvSpPr>
            <a:spLocks noGrp="1" noChangeArrowheads="1"/>
          </p:cNvSpPr>
          <p:nvPr>
            <p:ph idx="4294967295"/>
          </p:nvPr>
        </p:nvSpPr>
        <p:spPr>
          <a:xfrm>
            <a:off x="1066800" y="1447800"/>
            <a:ext cx="7162800" cy="4724400"/>
          </a:xfrm>
        </p:spPr>
        <p:txBody>
          <a:bodyPr/>
          <a:lstStyle/>
          <a:p>
            <a:endParaRPr lang="en-US" sz="2000" b="1" dirty="0" smtClean="0">
              <a:solidFill>
                <a:srgbClr val="0070C0"/>
              </a:solidFill>
              <a:latin typeface="Arial" pitchFamily="34" charset="0"/>
              <a:cs typeface="Arial" pitchFamily="34" charset="0"/>
            </a:endParaRPr>
          </a:p>
          <a:p>
            <a:endParaRPr lang="en-US" sz="2000" b="1" dirty="0" smtClean="0">
              <a:solidFill>
                <a:srgbClr val="0070C0"/>
              </a:solidFill>
              <a:latin typeface="Arial" pitchFamily="34" charset="0"/>
              <a:cs typeface="Arial" pitchFamily="34" charset="0"/>
            </a:endParaRPr>
          </a:p>
          <a:p>
            <a:endParaRPr lang="en-US" sz="2000" b="1" dirty="0" smtClean="0">
              <a:solidFill>
                <a:srgbClr val="0070C0"/>
              </a:solidFill>
              <a:latin typeface="Arial" pitchFamily="34" charset="0"/>
              <a:cs typeface="Arial" pitchFamily="34" charset="0"/>
            </a:endParaRPr>
          </a:p>
          <a:p>
            <a:endParaRPr lang="en-US" sz="1800" b="1" dirty="0" smtClean="0"/>
          </a:p>
          <a:p>
            <a:pPr>
              <a:buFontTx/>
              <a:buNone/>
            </a:pPr>
            <a:endParaRPr lang="en-US" sz="1800" dirty="0" smtClean="0"/>
          </a:p>
          <a:p>
            <a:endParaRPr lang="en-US" sz="1800" dirty="0" smtClean="0"/>
          </a:p>
          <a:p>
            <a:endParaRPr lang="en-US" sz="1800" dirty="0" smtClean="0"/>
          </a:p>
          <a:p>
            <a:endParaRPr lang="en-US" sz="1800" dirty="0" smtClean="0"/>
          </a:p>
        </p:txBody>
      </p:sp>
      <p:sp>
        <p:nvSpPr>
          <p:cNvPr id="25604" name="Rectangle 2"/>
          <p:cNvSpPr>
            <a:spLocks noGrp="1" noChangeArrowheads="1"/>
          </p:cNvSpPr>
          <p:nvPr>
            <p:ph type="title" idx="4294967295"/>
          </p:nvPr>
        </p:nvSpPr>
        <p:spPr>
          <a:xfrm>
            <a:off x="0" y="155575"/>
            <a:ext cx="8915400" cy="762000"/>
          </a:xfrm>
        </p:spPr>
        <p:txBody>
          <a:bodyPr>
            <a:noAutofit/>
          </a:bodyPr>
          <a:lstStyle/>
          <a:p>
            <a:r>
              <a:rPr lang="en-US" sz="4000" dirty="0" smtClean="0">
                <a:cs typeface="Arial" panose="020B0604020202020204" pitchFamily="34" charset="0"/>
              </a:rPr>
              <a:t>Questions </a:t>
            </a:r>
            <a:endParaRPr lang="en-US" sz="4000" dirty="0">
              <a:cs typeface="Arial" panose="020B0604020202020204" pitchFamily="34" charset="0"/>
            </a:endParaRPr>
          </a:p>
        </p:txBody>
      </p:sp>
      <p:pic>
        <p:nvPicPr>
          <p:cNvPr id="5" name="Picture 4" descr="C:\Users\vrelfigur\AppData\Local\Microsoft\Windows\Temporary Internet Files\Content.IE5\GYH2IQRK\MC900434859[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0750" y="2260600"/>
            <a:ext cx="2222500"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286000" y="4648200"/>
            <a:ext cx="4572000" cy="584775"/>
          </a:xfrm>
          <a:prstGeom prst="rect">
            <a:avLst/>
          </a:prstGeom>
          <a:noFill/>
        </p:spPr>
        <p:txBody>
          <a:bodyPr wrap="square" rtlCol="0">
            <a:spAutoFit/>
          </a:bodyPr>
          <a:lstStyle/>
          <a:p>
            <a:r>
              <a:rPr lang="en-US" sz="3200" b="1" dirty="0" smtClean="0">
                <a:solidFill>
                  <a:srgbClr val="002060"/>
                </a:solidFill>
                <a:latin typeface="Arial" panose="020B0604020202020204" pitchFamily="34" charset="0"/>
                <a:cs typeface="Arial" panose="020B0604020202020204" pitchFamily="34" charset="0"/>
              </a:rPr>
              <a:t>       </a:t>
            </a:r>
            <a:endParaRPr lang="en-US" sz="36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3146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3505200" y="6356350"/>
            <a:ext cx="2133600" cy="365125"/>
          </a:xfrm>
          <a:prstGeom prst="rect">
            <a:avLst/>
          </a:prstGeom>
        </p:spPr>
        <p:txBody>
          <a:bodyPr/>
          <a:lstStyle/>
          <a:p>
            <a:fld id="{869623FA-E6B2-421D-AA57-15128630E9FB}" type="slidenum">
              <a:rPr lang="en-US" smtClean="0">
                <a:solidFill>
                  <a:schemeClr val="tx1"/>
                </a:solidFill>
              </a:rPr>
              <a:pPr/>
              <a:t>57</a:t>
            </a:fld>
            <a:endParaRPr lang="en-US" dirty="0">
              <a:solidFill>
                <a:schemeClr val="tx1"/>
              </a:solidFill>
            </a:endParaRPr>
          </a:p>
        </p:txBody>
      </p:sp>
      <p:sp>
        <p:nvSpPr>
          <p:cNvPr id="5" name="Title 4"/>
          <p:cNvSpPr>
            <a:spLocks noGrp="1"/>
          </p:cNvSpPr>
          <p:nvPr>
            <p:ph type="title"/>
          </p:nvPr>
        </p:nvSpPr>
        <p:spPr>
          <a:xfrm>
            <a:off x="533400" y="152400"/>
            <a:ext cx="8382000" cy="762000"/>
          </a:xfrm>
        </p:spPr>
        <p:txBody>
          <a:bodyPr/>
          <a:lstStyle/>
          <a:p>
            <a:r>
              <a:rPr lang="en-US" dirty="0" smtClean="0"/>
              <a:t>Next Steps </a:t>
            </a:r>
            <a:endParaRPr lang="en-US" dirty="0"/>
          </a:p>
        </p:txBody>
      </p:sp>
      <p:pic>
        <p:nvPicPr>
          <p:cNvPr id="3074" name="Picture 2" descr="https://0.s3.envato.com/files/36383378/590.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913013"/>
            <a:ext cx="3048000" cy="2573387"/>
          </a:xfrm>
          <a:prstGeom prst="rect">
            <a:avLst/>
          </a:prstGeom>
          <a:noFill/>
          <a:ln w="12700">
            <a:solidFill>
              <a:schemeClr val="tx2"/>
            </a:solidFill>
          </a:ln>
          <a:effectLst>
            <a:outerShdw blurRad="50800" dist="38100" algn="l" rotWithShape="0">
              <a:prstClr val="black">
                <a:alpha val="40000"/>
              </a:prstClr>
            </a:outerShdw>
          </a:effectLst>
          <a:extLst/>
        </p:spPr>
      </p:pic>
      <p:graphicFrame>
        <p:nvGraphicFramePr>
          <p:cNvPr id="7" name="Table 6"/>
          <p:cNvGraphicFramePr>
            <a:graphicFrameLocks noGrp="1"/>
          </p:cNvGraphicFramePr>
          <p:nvPr>
            <p:extLst>
              <p:ext uri="{D42A27DB-BD31-4B8C-83A1-F6EECF244321}">
                <p14:modId xmlns:p14="http://schemas.microsoft.com/office/powerpoint/2010/main" val="3128497111"/>
              </p:ext>
            </p:extLst>
          </p:nvPr>
        </p:nvGraphicFramePr>
        <p:xfrm>
          <a:off x="533400" y="990600"/>
          <a:ext cx="8382000" cy="1322070"/>
        </p:xfrm>
        <a:graphic>
          <a:graphicData uri="http://schemas.openxmlformats.org/drawingml/2006/table">
            <a:tbl>
              <a:tblPr firstRow="1" bandRow="1">
                <a:tableStyleId>{35758FB7-9AC5-4552-8A53-C91805E547FA}</a:tableStyleId>
              </a:tblPr>
              <a:tblGrid>
                <a:gridCol w="990600"/>
                <a:gridCol w="7391400"/>
              </a:tblGrid>
              <a:tr h="762000">
                <a:tc>
                  <a:txBody>
                    <a:bodyPr/>
                    <a:lstStyle/>
                    <a:p>
                      <a:r>
                        <a:rPr lang="en-US" sz="2800" b="1" dirty="0" smtClean="0"/>
                        <a:t>Title</a:t>
                      </a:r>
                      <a:endParaRPr lang="en-US" sz="28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2800" dirty="0" smtClean="0">
                          <a:solidFill>
                            <a:prstClr val="white"/>
                          </a:solidFill>
                        </a:rPr>
                        <a:t>VR&amp;E Fiscal Accuracy Refresher Training</a:t>
                      </a:r>
                      <a:endParaRPr lang="en-US" sz="2800" b="1" dirty="0">
                        <a:solidFill>
                          <a:schemeClr val="bg1"/>
                        </a:solidFill>
                      </a:endParaRPr>
                    </a:p>
                  </a:txBody>
                  <a:tcPr>
                    <a:lnL w="127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r>
              <a:tr h="5600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smtClean="0">
                          <a:solidFill>
                            <a:schemeClr val="bg1"/>
                          </a:solidFill>
                        </a:rPr>
                        <a:t>TMS</a:t>
                      </a:r>
                    </a:p>
                  </a:txBody>
                  <a:tcPr>
                    <a:lnL w="12700" cap="flat" cmpd="sng" algn="ctr">
                      <a:solidFill>
                        <a:schemeClr val="tx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kern="1200" dirty="0" smtClean="0">
                          <a:solidFill>
                            <a:schemeClr val="bg1"/>
                          </a:solidFill>
                          <a:effectLst/>
                        </a:rPr>
                        <a:t>VA 4194618</a:t>
                      </a:r>
                    </a:p>
                  </a:txBody>
                  <a:tcPr>
                    <a:lnL w="127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833001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dirty="0">
                <a:cs typeface="Arial" panose="020B0604020202020204" pitchFamily="34" charset="0"/>
              </a:rPr>
              <a:t>Calculating Rate of </a:t>
            </a:r>
            <a:r>
              <a:rPr lang="en-US" dirty="0" smtClean="0">
                <a:cs typeface="Arial" panose="020B0604020202020204" pitchFamily="34" charset="0"/>
              </a:rPr>
              <a:t>Pursuit:</a:t>
            </a:r>
            <a:endParaRPr lang="en-US" dirty="0" smtClean="0">
              <a:solidFill>
                <a:srgbClr val="FF0000"/>
              </a:solidFill>
              <a:cs typeface="Arial" panose="020B0604020202020204" pitchFamily="34" charset="0"/>
            </a:endParaRPr>
          </a:p>
          <a:p>
            <a:pPr marL="0" indent="0">
              <a:buNone/>
            </a:pPr>
            <a:r>
              <a:rPr lang="en-US" dirty="0" smtClean="0">
                <a:cs typeface="Arial" panose="020B0604020202020204" pitchFamily="34" charset="0"/>
              </a:rPr>
              <a:t>To determine the rate of pursuit of non-standard terms, you must first calculate equivalency </a:t>
            </a:r>
            <a:r>
              <a:rPr lang="en-US" dirty="0" smtClean="0"/>
              <a:t>hours</a:t>
            </a:r>
            <a:r>
              <a:rPr lang="en-US" dirty="0"/>
              <a:t>. The formulas for calculating equivalency hours are:</a:t>
            </a:r>
          </a:p>
          <a:p>
            <a:pPr marL="0" indent="0">
              <a:buNone/>
            </a:pPr>
            <a:endParaRPr lang="en-US" sz="2000" dirty="0" smtClean="0">
              <a:solidFill>
                <a:srgbClr val="FF0000"/>
              </a:solidFill>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endParaRPr>
          </a:p>
          <a:p>
            <a:pPr marL="0" indent="0">
              <a:buNone/>
            </a:pPr>
            <a:endParaRPr lang="en-US" sz="2000" dirty="0">
              <a:latin typeface="Arial" panose="020B0604020202020204" pitchFamily="34" charset="0"/>
            </a:endParaRPr>
          </a:p>
          <a:p>
            <a:pPr marL="0" indent="0">
              <a:buNone/>
            </a:pPr>
            <a:endParaRPr lang="en-US" sz="2000" dirty="0" smtClean="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endParaRPr>
          </a:p>
          <a:p>
            <a:pPr marL="0" indent="0">
              <a:buNone/>
            </a:pPr>
            <a:endParaRPr lang="en-US" sz="2000" dirty="0" smtClean="0">
              <a:latin typeface="Arial" panose="020B0604020202020204" pitchFamily="34" charset="0"/>
              <a:cs typeface="Arial" panose="020B0604020202020204" pitchFamily="34" charset="0"/>
            </a:endParaRPr>
          </a:p>
          <a:p>
            <a:pPr marL="0" indent="0">
              <a:buNone/>
            </a:pPr>
            <a:endParaRPr lang="en-US" sz="18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533400" y="155322"/>
            <a:ext cx="8382000" cy="759078"/>
          </a:xfrm>
        </p:spPr>
        <p:txBody>
          <a:bodyPr>
            <a:noAutofit/>
          </a:bodyPr>
          <a:lstStyle/>
          <a:p>
            <a:r>
              <a:rPr lang="en-US" sz="3600" dirty="0" smtClean="0">
                <a:latin typeface="+mj-lt"/>
                <a:cs typeface="Arial" panose="020B0604020202020204" pitchFamily="34" charset="0"/>
              </a:rPr>
              <a:t>Non-Standard </a:t>
            </a:r>
            <a:r>
              <a:rPr lang="en-US" sz="3600" dirty="0">
                <a:latin typeface="+mj-lt"/>
              </a:rPr>
              <a:t>T</a:t>
            </a:r>
            <a:r>
              <a:rPr lang="en-US" sz="3600" dirty="0" smtClean="0">
                <a:latin typeface="+mj-lt"/>
                <a:cs typeface="Arial" panose="020B0604020202020204" pitchFamily="34" charset="0"/>
              </a:rPr>
              <a:t>erms </a:t>
            </a:r>
            <a:endParaRPr lang="en-US" sz="3600" dirty="0">
              <a:latin typeface="+mj-lt"/>
              <a:cs typeface="Arial" panose="020B0604020202020204" pitchFamily="34" charset="0"/>
            </a:endParaRPr>
          </a:p>
        </p:txBody>
      </p:sp>
      <p:sp>
        <p:nvSpPr>
          <p:cNvPr id="4" name="Slide Number Placeholder 3"/>
          <p:cNvSpPr>
            <a:spLocks noGrp="1"/>
          </p:cNvSpPr>
          <p:nvPr>
            <p:ph type="sldNum" sz="quarter" idx="4"/>
          </p:nvPr>
        </p:nvSpPr>
        <p:spPr>
          <a:xfrm>
            <a:off x="7000504" y="6492875"/>
            <a:ext cx="2133600" cy="365125"/>
          </a:xfrm>
        </p:spPr>
        <p:txBody>
          <a:bodyPr/>
          <a:lstStyle/>
          <a:p>
            <a:fld id="{3FE40F6C-36E6-4965-9D21-698197C3108F}" type="slidenum">
              <a:rPr lang="en-US" smtClean="0"/>
              <a:pPr/>
              <a:t>6</a:t>
            </a:fld>
            <a:endParaRPr lang="en-US" dirty="0"/>
          </a:p>
        </p:txBody>
      </p:sp>
      <p:pic>
        <p:nvPicPr>
          <p:cNvPr id="5" name="table"/>
          <p:cNvPicPr>
            <a:picLocks noChangeAspect="1"/>
          </p:cNvPicPr>
          <p:nvPr/>
        </p:nvPicPr>
        <p:blipFill>
          <a:blip r:embed="rId3"/>
          <a:stretch>
            <a:fillRect/>
          </a:stretch>
        </p:blipFill>
        <p:spPr>
          <a:xfrm>
            <a:off x="1516912" y="3498112"/>
            <a:ext cx="6096000" cy="640080"/>
          </a:xfrm>
          <a:prstGeom prst="rect">
            <a:avLst/>
          </a:prstGeom>
        </p:spPr>
      </p:pic>
      <p:pic>
        <p:nvPicPr>
          <p:cNvPr id="6" name="table"/>
          <p:cNvPicPr>
            <a:picLocks noChangeAspect="1"/>
          </p:cNvPicPr>
          <p:nvPr/>
        </p:nvPicPr>
        <p:blipFill>
          <a:blip r:embed="rId4"/>
          <a:stretch>
            <a:fillRect/>
          </a:stretch>
        </p:blipFill>
        <p:spPr>
          <a:xfrm>
            <a:off x="1524000" y="4343400"/>
            <a:ext cx="6096000" cy="640080"/>
          </a:xfrm>
          <a:prstGeom prst="rect">
            <a:avLst/>
          </a:prstGeom>
        </p:spPr>
      </p:pic>
    </p:spTree>
    <p:extLst>
      <p:ext uri="{BB962C8B-B14F-4D97-AF65-F5344CB8AC3E}">
        <p14:creationId xmlns:p14="http://schemas.microsoft.com/office/powerpoint/2010/main" val="4108110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spcBef>
                <a:spcPts val="0"/>
              </a:spcBef>
              <a:buNone/>
            </a:pPr>
            <a:r>
              <a:rPr lang="en-US" dirty="0" smtClean="0">
                <a:latin typeface="+mj-lt"/>
              </a:rPr>
              <a:t>Determine whole weeks by using the following formula:</a:t>
            </a:r>
          </a:p>
          <a:p>
            <a:pPr marL="0" indent="0">
              <a:spcBef>
                <a:spcPts val="0"/>
              </a:spcBef>
              <a:buNone/>
            </a:pPr>
            <a:endParaRPr lang="en-US" sz="2400" dirty="0">
              <a:latin typeface="+mj-lt"/>
            </a:endParaRPr>
          </a:p>
          <a:p>
            <a:pPr>
              <a:spcBef>
                <a:spcPts val="0"/>
              </a:spcBef>
            </a:pPr>
            <a:r>
              <a:rPr lang="en-US" sz="2400" dirty="0" smtClean="0">
                <a:latin typeface="+mj-lt"/>
              </a:rPr>
              <a:t>Calculate the number of days from the beginning to the end of the term as certified, subtracting any vacation period of 7 days or more</a:t>
            </a:r>
          </a:p>
          <a:p>
            <a:pPr marL="0" indent="0">
              <a:spcBef>
                <a:spcPts val="0"/>
              </a:spcBef>
              <a:buNone/>
            </a:pPr>
            <a:endParaRPr lang="en-US" dirty="0">
              <a:latin typeface="+mj-lt"/>
            </a:endParaRPr>
          </a:p>
          <a:p>
            <a:pPr>
              <a:spcBef>
                <a:spcPts val="0"/>
              </a:spcBef>
            </a:pPr>
            <a:r>
              <a:rPr lang="en-US" sz="2400" dirty="0" smtClean="0">
                <a:latin typeface="+mj-lt"/>
              </a:rPr>
              <a:t>Divide the number of days in the term by 7</a:t>
            </a:r>
          </a:p>
          <a:p>
            <a:pPr>
              <a:spcBef>
                <a:spcPts val="0"/>
              </a:spcBef>
            </a:pPr>
            <a:endParaRPr lang="en-US" dirty="0">
              <a:latin typeface="+mj-lt"/>
            </a:endParaRPr>
          </a:p>
          <a:p>
            <a:pPr>
              <a:spcBef>
                <a:spcPts val="0"/>
              </a:spcBef>
            </a:pPr>
            <a:r>
              <a:rPr lang="en-US" sz="2400" dirty="0" smtClean="0">
                <a:latin typeface="+mj-lt"/>
              </a:rPr>
              <a:t>Disregard a remainder of 3 days or less</a:t>
            </a:r>
          </a:p>
          <a:p>
            <a:pPr>
              <a:spcBef>
                <a:spcPts val="0"/>
              </a:spcBef>
            </a:pPr>
            <a:endParaRPr lang="en-US" dirty="0">
              <a:latin typeface="+mj-lt"/>
            </a:endParaRPr>
          </a:p>
          <a:p>
            <a:pPr>
              <a:spcBef>
                <a:spcPts val="0"/>
              </a:spcBef>
            </a:pPr>
            <a:r>
              <a:rPr lang="en-US" sz="2400" dirty="0" smtClean="0">
                <a:latin typeface="+mj-lt"/>
              </a:rPr>
              <a:t>Consider 4 days or more to be a whole week</a:t>
            </a:r>
          </a:p>
        </p:txBody>
      </p:sp>
      <p:sp>
        <p:nvSpPr>
          <p:cNvPr id="2" name="Title 1"/>
          <p:cNvSpPr>
            <a:spLocks noGrp="1"/>
          </p:cNvSpPr>
          <p:nvPr>
            <p:ph type="title"/>
          </p:nvPr>
        </p:nvSpPr>
        <p:spPr/>
        <p:txBody>
          <a:bodyPr>
            <a:normAutofit/>
          </a:bodyPr>
          <a:lstStyle/>
          <a:p>
            <a:r>
              <a:rPr lang="en-US" sz="3600" dirty="0">
                <a:latin typeface="+mj-lt"/>
                <a:cs typeface="Arial" panose="020B0604020202020204" pitchFamily="34" charset="0"/>
              </a:rPr>
              <a:t>Non-Standard Terms</a:t>
            </a:r>
          </a:p>
        </p:txBody>
      </p:sp>
      <p:sp>
        <p:nvSpPr>
          <p:cNvPr id="4" name="Slide Number Placeholder 3"/>
          <p:cNvSpPr>
            <a:spLocks noGrp="1"/>
          </p:cNvSpPr>
          <p:nvPr>
            <p:ph type="sldNum" sz="quarter" idx="4"/>
          </p:nvPr>
        </p:nvSpPr>
        <p:spPr>
          <a:xfrm>
            <a:off x="7010400" y="6492875"/>
            <a:ext cx="2133600" cy="365125"/>
          </a:xfrm>
        </p:spPr>
        <p:txBody>
          <a:bodyPr/>
          <a:lstStyle/>
          <a:p>
            <a:fld id="{3FE40F6C-36E6-4965-9D21-698197C3108F}" type="slidenum">
              <a:rPr lang="en-US" smtClean="0"/>
              <a:pPr/>
              <a:t>7</a:t>
            </a:fld>
            <a:endParaRPr lang="en-US" dirty="0"/>
          </a:p>
        </p:txBody>
      </p:sp>
    </p:spTree>
    <p:extLst>
      <p:ext uri="{BB962C8B-B14F-4D97-AF65-F5344CB8AC3E}">
        <p14:creationId xmlns:p14="http://schemas.microsoft.com/office/powerpoint/2010/main" val="32074964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181600"/>
          </a:xfrm>
        </p:spPr>
        <p:txBody>
          <a:bodyPr>
            <a:noAutofit/>
          </a:bodyPr>
          <a:lstStyle/>
          <a:p>
            <a:pPr marL="0" indent="0">
              <a:spcBef>
                <a:spcPts val="0"/>
              </a:spcBef>
              <a:buNone/>
            </a:pPr>
            <a:r>
              <a:rPr lang="en-US" dirty="0" smtClean="0">
                <a:cs typeface="Arial" panose="020B0604020202020204" pitchFamily="34" charset="0"/>
              </a:rPr>
              <a:t>The </a:t>
            </a:r>
            <a:r>
              <a:rPr lang="en-US" dirty="0">
                <a:cs typeface="Arial" panose="020B0604020202020204" pitchFamily="34" charset="0"/>
              </a:rPr>
              <a:t>quotient resulting from the use of the formula is called equivalent </a:t>
            </a:r>
            <a:r>
              <a:rPr lang="en-US" dirty="0" smtClean="0">
                <a:cs typeface="Arial" panose="020B0604020202020204" pitchFamily="34" charset="0"/>
              </a:rPr>
              <a:t>credit hours. VA </a:t>
            </a:r>
            <a:r>
              <a:rPr lang="en-US" dirty="0">
                <a:cs typeface="Arial" panose="020B0604020202020204" pitchFamily="34" charset="0"/>
              </a:rPr>
              <a:t>treats equivalent credit hours as credit </a:t>
            </a:r>
            <a:r>
              <a:rPr lang="en-US" dirty="0" smtClean="0">
                <a:cs typeface="Arial" panose="020B0604020202020204" pitchFamily="34" charset="0"/>
              </a:rPr>
              <a:t>hours </a:t>
            </a:r>
            <a:r>
              <a:rPr lang="en-US" dirty="0">
                <a:cs typeface="Arial" panose="020B0604020202020204" pitchFamily="34" charset="0"/>
              </a:rPr>
              <a:t>for </a:t>
            </a:r>
            <a:r>
              <a:rPr lang="en-US" dirty="0" smtClean="0">
                <a:cs typeface="Arial" panose="020B0604020202020204" pitchFamily="34" charset="0"/>
              </a:rPr>
              <a:t>measurement purposes.</a:t>
            </a:r>
          </a:p>
          <a:p>
            <a:pPr marL="0" indent="0">
              <a:spcBef>
                <a:spcPts val="0"/>
              </a:spcBef>
              <a:buNone/>
            </a:pPr>
            <a:endParaRPr lang="en-US" sz="2400" dirty="0">
              <a:cs typeface="Arial" panose="020B0604020202020204" pitchFamily="34" charset="0"/>
            </a:endParaRPr>
          </a:p>
          <a:p>
            <a:pPr marL="0" indent="0">
              <a:spcBef>
                <a:spcPts val="0"/>
              </a:spcBef>
              <a:buNone/>
            </a:pPr>
            <a:r>
              <a:rPr lang="en-US" sz="2000" dirty="0" smtClean="0">
                <a:cs typeface="Arial" panose="020B0604020202020204" pitchFamily="34" charset="0"/>
              </a:rPr>
              <a:t>Example </a:t>
            </a:r>
            <a:r>
              <a:rPr lang="en-US" sz="2000" dirty="0">
                <a:cs typeface="Arial" panose="020B0604020202020204" pitchFamily="34" charset="0"/>
              </a:rPr>
              <a:t>1:  If a term lasts 20 weeks and 3 days (considered 20), and the </a:t>
            </a:r>
            <a:r>
              <a:rPr lang="en-US" sz="2000" dirty="0" smtClean="0">
                <a:cs typeface="Arial" panose="020B0604020202020204" pitchFamily="34" charset="0"/>
              </a:rPr>
              <a:t>Veteran is enrolled in10 </a:t>
            </a:r>
            <a:r>
              <a:rPr lang="en-US" sz="2000" dirty="0">
                <a:cs typeface="Arial" panose="020B0604020202020204" pitchFamily="34" charset="0"/>
              </a:rPr>
              <a:t>semester hours</a:t>
            </a:r>
            <a:r>
              <a:rPr lang="en-US" sz="2000" dirty="0" smtClean="0">
                <a:cs typeface="Arial" panose="020B0604020202020204" pitchFamily="34" charset="0"/>
              </a:rPr>
              <a:t>: </a:t>
            </a:r>
          </a:p>
          <a:p>
            <a:pPr marL="0" indent="0">
              <a:spcBef>
                <a:spcPts val="0"/>
              </a:spcBef>
              <a:buNone/>
            </a:pPr>
            <a:r>
              <a:rPr lang="en-US" sz="2000" dirty="0" smtClean="0">
                <a:cs typeface="Arial" panose="020B0604020202020204" pitchFamily="34" charset="0"/>
              </a:rPr>
              <a:t> </a:t>
            </a:r>
            <a:endParaRPr lang="en-US" sz="2000" dirty="0">
              <a:cs typeface="Arial" panose="020B0604020202020204" pitchFamily="34" charset="0"/>
            </a:endParaRPr>
          </a:p>
          <a:p>
            <a:pPr>
              <a:spcBef>
                <a:spcPts val="0"/>
              </a:spcBef>
            </a:pPr>
            <a:r>
              <a:rPr lang="en-US" sz="2000" dirty="0" smtClean="0">
                <a:cs typeface="Arial" panose="020B0604020202020204" pitchFamily="34" charset="0"/>
              </a:rPr>
              <a:t>10x18 </a:t>
            </a:r>
            <a:r>
              <a:rPr lang="en-US" sz="2000" dirty="0">
                <a:cs typeface="Arial" panose="020B0604020202020204" pitchFamily="34" charset="0"/>
              </a:rPr>
              <a:t>= 180 </a:t>
            </a:r>
            <a:endParaRPr lang="en-US" sz="2000" dirty="0" smtClean="0">
              <a:cs typeface="Arial" panose="020B0604020202020204" pitchFamily="34" charset="0"/>
            </a:endParaRPr>
          </a:p>
          <a:p>
            <a:pPr>
              <a:spcBef>
                <a:spcPts val="0"/>
              </a:spcBef>
            </a:pPr>
            <a:r>
              <a:rPr lang="en-US" sz="2000" dirty="0" smtClean="0">
                <a:cs typeface="Arial" panose="020B0604020202020204" pitchFamily="34" charset="0"/>
              </a:rPr>
              <a:t>180/20 </a:t>
            </a:r>
            <a:r>
              <a:rPr lang="en-US" sz="2000" dirty="0">
                <a:cs typeface="Arial" panose="020B0604020202020204" pitchFamily="34" charset="0"/>
              </a:rPr>
              <a:t>= 9 (three-quarter </a:t>
            </a:r>
            <a:r>
              <a:rPr lang="en-US" sz="2000" dirty="0" smtClean="0">
                <a:cs typeface="Arial" panose="020B0604020202020204" pitchFamily="34" charset="0"/>
              </a:rPr>
              <a:t>time)</a:t>
            </a:r>
          </a:p>
          <a:p>
            <a:pPr marL="0" indent="0">
              <a:spcBef>
                <a:spcPts val="0"/>
              </a:spcBef>
              <a:buNone/>
            </a:pPr>
            <a:endParaRPr lang="en-US" sz="2000" dirty="0">
              <a:cs typeface="Arial" panose="020B0604020202020204" pitchFamily="34" charset="0"/>
            </a:endParaRPr>
          </a:p>
          <a:p>
            <a:pPr marL="0" indent="0">
              <a:spcBef>
                <a:spcPts val="0"/>
              </a:spcBef>
              <a:buNone/>
            </a:pPr>
            <a:r>
              <a:rPr lang="en-US" sz="2000" dirty="0" smtClean="0">
                <a:cs typeface="Arial" panose="020B0604020202020204" pitchFamily="34" charset="0"/>
              </a:rPr>
              <a:t>Example </a:t>
            </a:r>
            <a:r>
              <a:rPr lang="en-US" sz="2000" dirty="0">
                <a:cs typeface="Arial" panose="020B0604020202020204" pitchFamily="34" charset="0"/>
              </a:rPr>
              <a:t>2:  If a term lasts 5 weeks and 4 days (considered 6 weeks) and the Veteran is enrolled </a:t>
            </a:r>
            <a:r>
              <a:rPr lang="en-US" sz="2000" dirty="0" smtClean="0">
                <a:cs typeface="Arial" panose="020B0604020202020204" pitchFamily="34" charset="0"/>
              </a:rPr>
              <a:t>in 4 </a:t>
            </a:r>
            <a:r>
              <a:rPr lang="en-US" sz="2000" dirty="0">
                <a:cs typeface="Arial" panose="020B0604020202020204" pitchFamily="34" charset="0"/>
              </a:rPr>
              <a:t>quarter </a:t>
            </a:r>
            <a:r>
              <a:rPr lang="en-US" sz="2000" dirty="0" smtClean="0">
                <a:cs typeface="Arial" panose="020B0604020202020204" pitchFamily="34" charset="0"/>
              </a:rPr>
              <a:t>hours:</a:t>
            </a:r>
          </a:p>
          <a:p>
            <a:pPr marL="0" indent="0">
              <a:spcBef>
                <a:spcPts val="0"/>
              </a:spcBef>
              <a:buNone/>
            </a:pPr>
            <a:endParaRPr lang="en-US" sz="2000" dirty="0" smtClean="0">
              <a:cs typeface="Arial" panose="020B0604020202020204" pitchFamily="34" charset="0"/>
            </a:endParaRPr>
          </a:p>
          <a:p>
            <a:pPr>
              <a:spcBef>
                <a:spcPts val="0"/>
              </a:spcBef>
            </a:pPr>
            <a:r>
              <a:rPr lang="en-US" sz="2000" dirty="0" smtClean="0">
                <a:cs typeface="Arial" panose="020B0604020202020204" pitchFamily="34" charset="0"/>
              </a:rPr>
              <a:t>4x12 </a:t>
            </a:r>
            <a:r>
              <a:rPr lang="en-US" sz="2000" dirty="0">
                <a:cs typeface="Arial" panose="020B0604020202020204" pitchFamily="34" charset="0"/>
              </a:rPr>
              <a:t>= </a:t>
            </a:r>
            <a:r>
              <a:rPr lang="en-US" sz="2000" dirty="0" smtClean="0">
                <a:cs typeface="Arial" panose="020B0604020202020204" pitchFamily="34" charset="0"/>
              </a:rPr>
              <a:t>48</a:t>
            </a:r>
            <a:endParaRPr lang="en-US" sz="2000" dirty="0">
              <a:cs typeface="Arial" panose="020B0604020202020204" pitchFamily="34" charset="0"/>
            </a:endParaRPr>
          </a:p>
          <a:p>
            <a:pPr>
              <a:spcBef>
                <a:spcPts val="0"/>
              </a:spcBef>
            </a:pPr>
            <a:r>
              <a:rPr lang="en-US" sz="2000" dirty="0" smtClean="0">
                <a:cs typeface="Arial" panose="020B0604020202020204" pitchFamily="34" charset="0"/>
              </a:rPr>
              <a:t>48/6 </a:t>
            </a:r>
            <a:r>
              <a:rPr lang="en-US" sz="2000" dirty="0">
                <a:cs typeface="Arial" panose="020B0604020202020204" pitchFamily="34" charset="0"/>
              </a:rPr>
              <a:t>= 8 (half-time</a:t>
            </a:r>
            <a:r>
              <a:rPr lang="en-US" sz="2000" dirty="0" smtClean="0">
                <a:cs typeface="Arial" panose="020B0604020202020204" pitchFamily="34" charset="0"/>
              </a:rPr>
              <a:t>)</a:t>
            </a:r>
          </a:p>
          <a:p>
            <a:pPr marL="914400" lvl="2" indent="0">
              <a:spcBef>
                <a:spcPts val="0"/>
              </a:spcBef>
              <a:buNone/>
            </a:pPr>
            <a:endParaRPr lang="en-US" sz="2400" dirty="0"/>
          </a:p>
        </p:txBody>
      </p:sp>
      <p:sp>
        <p:nvSpPr>
          <p:cNvPr id="2" name="Title 1"/>
          <p:cNvSpPr>
            <a:spLocks noGrp="1"/>
          </p:cNvSpPr>
          <p:nvPr>
            <p:ph type="title"/>
          </p:nvPr>
        </p:nvSpPr>
        <p:spPr/>
        <p:txBody>
          <a:bodyPr>
            <a:normAutofit/>
          </a:bodyPr>
          <a:lstStyle/>
          <a:p>
            <a:r>
              <a:rPr lang="en-US" sz="3600" dirty="0"/>
              <a:t>Non-Standard Terms</a:t>
            </a:r>
          </a:p>
        </p:txBody>
      </p:sp>
      <p:sp>
        <p:nvSpPr>
          <p:cNvPr id="4" name="Slide Number Placeholder 3"/>
          <p:cNvSpPr>
            <a:spLocks noGrp="1"/>
          </p:cNvSpPr>
          <p:nvPr>
            <p:ph type="sldNum" sz="quarter" idx="4"/>
          </p:nvPr>
        </p:nvSpPr>
        <p:spPr>
          <a:xfrm>
            <a:off x="7012379" y="6492875"/>
            <a:ext cx="2133600" cy="365125"/>
          </a:xfrm>
        </p:spPr>
        <p:txBody>
          <a:bodyPr/>
          <a:lstStyle/>
          <a:p>
            <a:fld id="{3FE40F6C-36E6-4965-9D21-698197C3108F}" type="slidenum">
              <a:rPr lang="en-US" smtClean="0"/>
              <a:pPr/>
              <a:t>8</a:t>
            </a:fld>
            <a:endParaRPr lang="en-US" dirty="0"/>
          </a:p>
        </p:txBody>
      </p:sp>
    </p:spTree>
    <p:extLst>
      <p:ext uri="{BB962C8B-B14F-4D97-AF65-F5344CB8AC3E}">
        <p14:creationId xmlns:p14="http://schemas.microsoft.com/office/powerpoint/2010/main" val="3698581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3"/>
          <p:cNvSpPr>
            <a:spLocks noGrp="1" noChangeArrowheads="1"/>
          </p:cNvSpPr>
          <p:nvPr>
            <p:ph idx="1"/>
          </p:nvPr>
        </p:nvSpPr>
        <p:spPr/>
        <p:txBody>
          <a:bodyPr/>
          <a:lstStyle/>
          <a:p>
            <a:endParaRPr lang="en-US" sz="2000" b="1" dirty="0" smtClean="0">
              <a:solidFill>
                <a:srgbClr val="0070C0"/>
              </a:solidFill>
              <a:latin typeface="Arial" pitchFamily="34" charset="0"/>
              <a:cs typeface="Arial" pitchFamily="34" charset="0"/>
            </a:endParaRPr>
          </a:p>
          <a:p>
            <a:endParaRPr lang="en-US" sz="2000" b="1" dirty="0" smtClean="0">
              <a:solidFill>
                <a:srgbClr val="0070C0"/>
              </a:solidFill>
              <a:latin typeface="Arial" pitchFamily="34" charset="0"/>
              <a:cs typeface="Arial" pitchFamily="34" charset="0"/>
            </a:endParaRPr>
          </a:p>
          <a:p>
            <a:endParaRPr lang="en-US" sz="2000" b="1" dirty="0" smtClean="0">
              <a:solidFill>
                <a:srgbClr val="0070C0"/>
              </a:solidFill>
              <a:latin typeface="Arial" pitchFamily="34" charset="0"/>
              <a:cs typeface="Arial" pitchFamily="34" charset="0"/>
            </a:endParaRPr>
          </a:p>
          <a:p>
            <a:endParaRPr lang="en-US" sz="1800" b="1" dirty="0" smtClean="0"/>
          </a:p>
          <a:p>
            <a:pPr>
              <a:buFontTx/>
              <a:buNone/>
            </a:pPr>
            <a:endParaRPr lang="en-US" sz="1800" dirty="0" smtClean="0"/>
          </a:p>
          <a:p>
            <a:endParaRPr lang="en-US" sz="1800" dirty="0" smtClean="0"/>
          </a:p>
          <a:p>
            <a:endParaRPr lang="en-US" sz="1800" dirty="0" smtClean="0"/>
          </a:p>
          <a:p>
            <a:endParaRPr lang="en-US" sz="1800" dirty="0" smtClean="0"/>
          </a:p>
        </p:txBody>
      </p:sp>
      <p:sp>
        <p:nvSpPr>
          <p:cNvPr id="25604" name="Rectangle 2"/>
          <p:cNvSpPr>
            <a:spLocks noGrp="1" noChangeArrowheads="1"/>
          </p:cNvSpPr>
          <p:nvPr>
            <p:ph type="title"/>
          </p:nvPr>
        </p:nvSpPr>
        <p:spPr/>
        <p:txBody>
          <a:bodyPr>
            <a:noAutofit/>
          </a:bodyPr>
          <a:lstStyle/>
          <a:p>
            <a:r>
              <a:rPr lang="en-US" sz="3600" dirty="0" smtClean="0">
                <a:latin typeface="+mj-lt"/>
                <a:cs typeface="Arial" panose="020B0604020202020204" pitchFamily="34" charset="0"/>
              </a:rPr>
              <a:t>Non-Standard Terms</a:t>
            </a:r>
            <a:endParaRPr lang="en-US" sz="3600" dirty="0">
              <a:latin typeface="+mj-lt"/>
              <a:cs typeface="Arial" panose="020B0604020202020204" pitchFamily="34" charset="0"/>
            </a:endParaRPr>
          </a:p>
        </p:txBody>
      </p:sp>
      <p:sp>
        <p:nvSpPr>
          <p:cNvPr id="7" name="Slide Number Placeholder 2"/>
          <p:cNvSpPr>
            <a:spLocks noGrp="1"/>
          </p:cNvSpPr>
          <p:nvPr>
            <p:ph type="sldNum" sz="quarter" idx="4"/>
          </p:nvPr>
        </p:nvSpPr>
        <p:spPr>
          <a:xfrm>
            <a:off x="7010400" y="6477000"/>
            <a:ext cx="2133600" cy="365125"/>
          </a:xfrm>
        </p:spPr>
        <p:txBody>
          <a:bodyPr/>
          <a:lstStyle/>
          <a:p>
            <a:pPr defTabSz="457200" fontAlgn="base">
              <a:spcBef>
                <a:spcPct val="0"/>
              </a:spcBef>
              <a:spcAft>
                <a:spcPct val="0"/>
              </a:spcAft>
              <a:defRPr/>
            </a:pPr>
            <a:fld id="{5F77CC25-3932-4E13-90A0-76F050AD34B7}" type="slidenum">
              <a:rPr lang="en-US" smtClean="0">
                <a:ea typeface="ＭＳ Ｐゴシック" pitchFamily="34" charset="-128"/>
              </a:rPr>
              <a:pPr defTabSz="457200" fontAlgn="base">
                <a:spcBef>
                  <a:spcPct val="0"/>
                </a:spcBef>
                <a:spcAft>
                  <a:spcPct val="0"/>
                </a:spcAft>
                <a:defRPr/>
              </a:pPr>
              <a:t>9</a:t>
            </a:fld>
            <a:endParaRPr lang="en-US" dirty="0">
              <a:ea typeface="ＭＳ Ｐゴシック" pitchFamily="34" charset="-128"/>
            </a:endParaRPr>
          </a:p>
        </p:txBody>
      </p:sp>
      <p:pic>
        <p:nvPicPr>
          <p:cNvPr id="5" name="Picture 4" descr="C:\Users\vrelfigur\AppData\Local\Microsoft\Windows\Temporary Internet Files\Content.IE5\GYH2IQRK\MC900434859[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0750" y="2317750"/>
            <a:ext cx="2222500"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286000" y="4648200"/>
            <a:ext cx="4572000" cy="646331"/>
          </a:xfrm>
          <a:prstGeom prst="rect">
            <a:avLst/>
          </a:prstGeom>
          <a:noFill/>
        </p:spPr>
        <p:txBody>
          <a:bodyPr wrap="square" rtlCol="0">
            <a:spAutoFit/>
          </a:bodyPr>
          <a:lstStyle/>
          <a:p>
            <a:r>
              <a:rPr lang="en-US" sz="3200" b="1" dirty="0" smtClean="0">
                <a:solidFill>
                  <a:schemeClr val="tx2"/>
                </a:solidFill>
                <a:latin typeface="Arial" panose="020B0604020202020204" pitchFamily="34" charset="0"/>
                <a:cs typeface="Arial" panose="020B0604020202020204" pitchFamily="34" charset="0"/>
              </a:rPr>
              <a:t>       </a:t>
            </a:r>
            <a:r>
              <a:rPr lang="en-US" sz="3600" b="1" dirty="0" smtClean="0">
                <a:solidFill>
                  <a:schemeClr val="tx2"/>
                </a:solidFill>
                <a:latin typeface="Arial" panose="020B0604020202020204" pitchFamily="34" charset="0"/>
                <a:cs typeface="Arial" panose="020B0604020202020204" pitchFamily="34" charset="0"/>
              </a:rPr>
              <a:t>QUESTIONS</a:t>
            </a:r>
            <a:endParaRPr lang="en-US" sz="3600" b="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256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VA_x0020_IQ_x0020_ID xmlns="aee6d2e4-3569-444a-85f1-1928fffa7445" xsi:nil="true"/>
    <Document_x0020_Author xmlns="aee6d2e4-3569-444a-85f1-1928fffa7445">
      <UserInfo>
        <DisplayName>Robinson, Donna E., VBAVACO</DisplayName>
        <AccountId>1046</AccountId>
        <AccountType/>
      </UserInfo>
    </Document_x0020_Author>
    <Review_x0020_Completed_x0020_Date xmlns="aee6d2e4-3569-444a-85f1-1928fffa7445" xsi:nil="true"/>
    <Next_x0020_Step_x0020_Due_x0020_Date xmlns="aee6d2e4-3569-444a-85f1-1928fffa7445">2016-06-10T05:00:00+00:00</Next_x0020_Step_x0020_Due_x0020_Date>
    <Item_x0020_Description xmlns="aee6d2e4-3569-444a-85f1-1928fffa7445">Advanced fiscal accuracy training covering several issues involving subsistence allowance, EAA, PS911SA and other fiscal activities.</Item_x0020_Description>
    <Signature_x0020_Level xmlns="aee6d2e4-3569-444a-85f1-1928fffa7445">28</Signature_x0020_Level>
    <Priority xmlns="aee6d2e4-3569-444a-85f1-1928fffa7445">High</Priority>
    <Item_x0020_Topic xmlns="aee6d2e4-3569-444a-85f1-1928fffa7445">Training</Item_x0020_Topic>
    <Next_x0020_Reviewer xmlns="aee6d2e4-3569-444a-85f1-1928fffa7445">
      <UserInfo>
        <DisplayName>DeVos, DeAnna, VAVBACO</DisplayName>
        <AccountId>25</AccountId>
        <AccountType/>
      </UserInfo>
    </Next_x0020_Reviewer>
    <Document_x0020_Creation_x0020_Date xmlns="aee6d2e4-3569-444a-85f1-1928fffa7445" xsi:nil="true"/>
    <Team_x0020_ID xmlns="aee6d2e4-3569-444a-85f1-1928fffa7445">Training: 282b</Team_x0020_ID>
    <Regional_x0020_Office xmlns="aee6d2e4-3569-444a-85f1-1928fffa7445" xsi:nil="true"/>
    <Current_x0020_Reviewer xmlns="aee6d2e4-3569-444a-85f1-1928fffa7445">
      <UserInfo>
        <DisplayName>Abcede, Nimfa, VBAVACO</DisplayName>
        <AccountId>413</AccountId>
        <AccountType/>
      </UserInfo>
    </Current_x0020_Reviewer>
    <Revised_x003f_ xmlns="aee6d2e4-3569-444a-85f1-1928fffa7445">Revision</Revised_x003f_>
    <Related_x0020_Documents xmlns="aee6d2e4-3569-444a-85f1-1928fffa7445">
      <Value>2297</Value>
    </Related_x0020_Documents>
    <Item_x0020_Type xmlns="aee6d2e4-3569-444a-85f1-1928fffa7445">Training</Item_x0020_Type>
    <Request_x0020_Type xmlns="aee6d2e4-3569-444a-85f1-1928fffa7445">Internal</Request_x0020_Type>
    <Document_x0020_Status xmlns="aee6d2e4-3569-444a-85f1-1928fffa7445" xsi:nil="true"/>
    <Final_x0020_Due_x0020_Date xmlns="aee6d2e4-3569-444a-85f1-1928fffa7445">2016-10-03T05:00:00+00:00</Final_x0020_Due_x0020_Date>
    <Veteran_x0020_Name xmlns="aee6d2e4-3569-444a-85f1-1928fffa7445" xsi:nil="true"/>
    <Comments xmlns="aee6d2e4-3569-444a-85f1-1928fffa7445">Edits completed per QA. Policy to review.</Comment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6C9A112C1BEAF42AE7F7341E3B4A536" ma:contentTypeVersion="35" ma:contentTypeDescription="Create a new document." ma:contentTypeScope="" ma:versionID="ac95bce8338672d4d92772dafb370a82">
  <xsd:schema xmlns:xsd="http://www.w3.org/2001/XMLSchema" xmlns:xs="http://www.w3.org/2001/XMLSchema" xmlns:p="http://schemas.microsoft.com/office/2006/metadata/properties" xmlns:ns2="aee6d2e4-3569-444a-85f1-1928fffa7445" targetNamespace="http://schemas.microsoft.com/office/2006/metadata/properties" ma:root="true" ma:fieldsID="4de103f1fc4aea7a604a656cebb670c9" ns2:_="">
    <xsd:import namespace="aee6d2e4-3569-444a-85f1-1928fffa7445"/>
    <xsd:element name="properties">
      <xsd:complexType>
        <xsd:sequence>
          <xsd:element name="documentManagement">
            <xsd:complexType>
              <xsd:all>
                <xsd:element ref="ns2:Next_x0020_Reviewer" minOccurs="0"/>
                <xsd:element ref="ns2:Document_x0020_Status" minOccurs="0"/>
                <xsd:element ref="ns2:Comments" minOccurs="0"/>
                <xsd:element ref="ns2:Item_x0020_Topic"/>
                <xsd:element ref="ns2:Item_x0020_Description"/>
                <xsd:element ref="ns2:Document_x0020_Author"/>
                <xsd:element ref="ns2:Team_x0020_ID"/>
                <xsd:element ref="ns2:Item_x0020_Type"/>
                <xsd:element ref="ns2:Revised_x003f_"/>
                <xsd:element ref="ns2:Related_x0020_Documents" minOccurs="0"/>
                <xsd:element ref="ns2:Request_x0020_Type"/>
                <xsd:element ref="ns2:Signature_x0020_Level"/>
                <xsd:element ref="ns2:VA_x0020_IQ_x0020_ID" minOccurs="0"/>
                <xsd:element ref="ns2:Document_x0020_Creation_x0020_Date" minOccurs="0"/>
                <xsd:element ref="ns2:Final_x0020_Due_x0020_Date"/>
                <xsd:element ref="ns2:Next_x0020_Step_x0020_Due_x0020_Date"/>
                <xsd:element ref="ns2:Priority"/>
                <xsd:element ref="ns2:Veteran_x0020_Name" minOccurs="0"/>
                <xsd:element ref="ns2:Regional_x0020_Office" minOccurs="0"/>
                <xsd:element ref="ns2:Current_x0020_Reviewer" minOccurs="0"/>
                <xsd:element ref="ns2:Review_x0020_Completed_x0020_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e6d2e4-3569-444a-85f1-1928fffa7445" elementFormDefault="qualified">
    <xsd:import namespace="http://schemas.microsoft.com/office/2006/documentManagement/types"/>
    <xsd:import namespace="http://schemas.microsoft.com/office/infopath/2007/PartnerControls"/>
    <xsd:element name="Next_x0020_Reviewer" ma:index="2" nillable="true" ma:displayName="Next Reviewer" ma:list="UserInfo" ma:SharePointGroup="0" ma:internalName="Next_x0020_Review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cument_x0020_Status" ma:index="3" nillable="true" ma:displayName="Document Status" ma:default="Initial Upload" ma:format="RadioButtons" ma:internalName="Document_x0020_Status">
      <xsd:simpleType>
        <xsd:restriction base="dms:Choice">
          <xsd:enumeration value="Initial Upload"/>
          <xsd:enumeration value="Approved"/>
          <xsd:enumeration value="Returned for Revision"/>
          <xsd:enumeration value="Concurrence Completed - Document Finalized"/>
          <xsd:enumeration value="Internal Review Completed - Sent for External Review"/>
        </xsd:restriction>
      </xsd:simpleType>
    </xsd:element>
    <xsd:element name="Comments" ma:index="4" nillable="true" ma:displayName="Reviewer Comments" ma:internalName="Comments">
      <xsd:simpleType>
        <xsd:restriction base="dms:Note">
          <xsd:maxLength value="255"/>
        </xsd:restriction>
      </xsd:simpleType>
    </xsd:element>
    <xsd:element name="Item_x0020_Topic" ma:index="6" ma:displayName="Item Topic" ma:format="Dropdown" ma:internalName="Item_x0020_Topic">
      <xsd:simpleType>
        <xsd:restriction base="dms:Choice">
          <xsd:enumeration value="Administrative Reviews"/>
          <xsd:enumeration value="Advisory Opinions"/>
          <xsd:enumeration value="Case Management"/>
          <xsd:enumeration value="Congressional Response Letters"/>
          <xsd:enumeration value="Contracting for Voc Rehab Services"/>
          <xsd:enumeration value="Data"/>
          <xsd:enumeration value="Eligibility/Entitlement"/>
          <xsd:enumeration value="Employment"/>
          <xsd:enumeration value="IL"/>
          <xsd:enumeration value="Performance Standards"/>
          <xsd:enumeration value="Policy/Procedures"/>
          <xsd:enumeration value="Purchase Card"/>
          <xsd:enumeration value="QA"/>
          <xsd:enumeration value="Resource Allocation Model (RAM)"/>
          <xsd:enumeration value="SAOs"/>
          <xsd:enumeration value="Self Employment"/>
          <xsd:enumeration value="Studies"/>
          <xsd:enumeration value="Supplies"/>
          <xsd:enumeration value="Training"/>
          <xsd:enumeration value="Other"/>
          <xsd:enumeration value="Information Technology"/>
          <xsd:enumeration value="Project Management"/>
          <xsd:enumeration value="Special Projects"/>
          <xsd:enumeration value="Veteran Complaint Letters"/>
        </xsd:restriction>
      </xsd:simpleType>
    </xsd:element>
    <xsd:element name="Item_x0020_Description" ma:index="7" ma:displayName="Item Description" ma:internalName="Item_x0020_Description">
      <xsd:simpleType>
        <xsd:restriction base="dms:Note">
          <xsd:maxLength value="255"/>
        </xsd:restriction>
      </xsd:simpleType>
    </xsd:element>
    <xsd:element name="Document_x0020_Author" ma:index="8" ma:displayName="Document Author" ma:description="Enter the author's name in the format Last Name, First Name. Then click the check mark to the right of the entry field." ma:list="UserInfo" ma:SharePointGroup="0" ma:internalName="Document_x0020_Author"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Team_x0020_ID" ma:index="9" ma:displayName="Team ID" ma:format="Dropdown" ma:internalName="Team_x0020_ID">
      <xsd:simpleType>
        <xsd:restriction base="dms:Choice">
          <xsd:enumeration value="Director: 28"/>
          <xsd:enumeration value="Deputy Director: 28a"/>
          <xsd:enumeration value="Office of the Director – Executive Assistant: 28b"/>
          <xsd:enumeration value="Assistant Director, Rehabilitation Services: 281"/>
          <xsd:enumeration value="Supervisor, Employment Services: 281a"/>
          <xsd:enumeration value="Supervisor, Rehabilitation Services: 281b"/>
          <xsd:enumeration value="Independent Living: 281c"/>
          <xsd:enumeration value="Policy: 281d"/>
          <xsd:enumeration value="Procedures: 281e"/>
          <xsd:enumeration value="Assistant Director, Program/Project Management: 282"/>
          <xsd:enumeration value="Supervisor, Program Program/Project Mgmt: 282a"/>
          <xsd:enumeration value="Training: 282b"/>
          <xsd:enumeration value="Contracting: 282c"/>
          <xsd:enumeration value="IT: 282d"/>
          <xsd:enumeration value="Assistant Director, Oversight/Outreach: 283"/>
          <xsd:enumeration value="Supervisor, QA Site Visits: 283a"/>
          <xsd:enumeration value="Supervisor, QA Review: 283b"/>
          <xsd:enumeration value="Outreach: 283c"/>
          <xsd:enumeration value="Data: 283d"/>
        </xsd:restriction>
      </xsd:simpleType>
    </xsd:element>
    <xsd:element name="Item_x0020_Type" ma:index="10" ma:displayName="Item Type" ma:format="Dropdown" ma:internalName="Item_x0020_Type">
      <xsd:simpleType>
        <xsd:restriction base="dms:Choice">
          <xsd:enumeration value="Policy Letter"/>
          <xsd:enumeration value="Advisory Opinions"/>
          <xsd:enumeration value="Administrative Review"/>
          <xsd:enumeration value="Congressional"/>
          <xsd:enumeration value="Training"/>
          <xsd:enumeration value="Request for Field Assistance"/>
          <xsd:enumeration value="MOU/DSA/PIR"/>
          <xsd:enumeration value="Inquiry – Email"/>
          <xsd:enumeration value="Inquiry - Phone"/>
          <xsd:enumeration value="White Paper"/>
          <xsd:enumeration value="Presentations"/>
          <xsd:enumeration value="Technical Document"/>
          <xsd:enumeration value="Contract Deliverable"/>
          <xsd:enumeration value="Procurement Document"/>
        </xsd:restriction>
      </xsd:simpleType>
    </xsd:element>
    <xsd:element name="Revised_x003f_" ma:index="11" ma:displayName="Revised?" ma:format="RadioButtons" ma:internalName="Revised_x003f_">
      <xsd:simpleType>
        <xsd:restriction base="dms:Choice">
          <xsd:enumeration value="New Item"/>
          <xsd:enumeration value="Revision"/>
        </xsd:restriction>
      </xsd:simpleType>
    </xsd:element>
    <xsd:element name="Related_x0020_Documents" ma:index="12" nillable="true" ma:displayName="Attached Documents" ma:list="{17c8151f-0870-4b40-8b5f-c0c3fb37c017}" ma:internalName="Related_x0020_Documents" ma:readOnly="false" ma:showField="Title">
      <xsd:complexType>
        <xsd:complexContent>
          <xsd:extension base="dms:MultiChoiceLookup">
            <xsd:sequence>
              <xsd:element name="Value" type="dms:Lookup" maxOccurs="unbounded" minOccurs="0" nillable="true"/>
            </xsd:sequence>
          </xsd:extension>
        </xsd:complexContent>
      </xsd:complexType>
    </xsd:element>
    <xsd:element name="Request_x0020_Type" ma:index="13" ma:displayName="Request Type" ma:format="RadioButtons" ma:internalName="Request_x0020_Type">
      <xsd:simpleType>
        <xsd:restriction base="dms:Choice">
          <xsd:enumeration value="Internal"/>
          <xsd:enumeration value="External"/>
        </xsd:restriction>
      </xsd:simpleType>
    </xsd:element>
    <xsd:element name="Signature_x0020_Level" ma:index="14" ma:displayName="Signature Level" ma:format="Dropdown" ma:internalName="Signature_x0020_Level">
      <xsd:simpleType>
        <xsd:restriction base="dms:Choice">
          <xsd:enumeration value="281"/>
          <xsd:enumeration value="282"/>
          <xsd:enumeration value="283"/>
          <xsd:enumeration value="28A"/>
          <xsd:enumeration value="28"/>
          <xsd:enumeration value="20E"/>
          <xsd:enumeration value="20F"/>
          <xsd:enumeration value="20M"/>
          <xsd:enumeration value="20P"/>
          <xsd:enumeration value="20"/>
          <xsd:enumeration value="00"/>
        </xsd:restriction>
      </xsd:simpleType>
    </xsd:element>
    <xsd:element name="VA_x0020_IQ_x0020_ID" ma:index="15" nillable="true" ma:displayName="VA IQ ID" ma:internalName="VA_x0020_IQ_x0020_ID">
      <xsd:simpleType>
        <xsd:restriction base="dms:Text">
          <xsd:maxLength value="255"/>
        </xsd:restriction>
      </xsd:simpleType>
    </xsd:element>
    <xsd:element name="Document_x0020_Creation_x0020_Date" ma:index="16" nillable="true" ma:displayName="Document Creation Date" ma:format="DateOnly" ma:internalName="Document_x0020_Creation_x0020_Date">
      <xsd:simpleType>
        <xsd:restriction base="dms:DateTime"/>
      </xsd:simpleType>
    </xsd:element>
    <xsd:element name="Final_x0020_Due_x0020_Date" ma:index="17" ma:displayName="Final Due Date" ma:format="DateOnly" ma:internalName="Final_x0020_Due_x0020_Date">
      <xsd:simpleType>
        <xsd:restriction base="dms:DateTime"/>
      </xsd:simpleType>
    </xsd:element>
    <xsd:element name="Next_x0020_Step_x0020_Due_x0020_Date" ma:index="18" ma:displayName="Next Step Due Date" ma:format="DateOnly" ma:internalName="Next_x0020_Step_x0020_Due_x0020_Date">
      <xsd:simpleType>
        <xsd:restriction base="dms:DateTime"/>
      </xsd:simpleType>
    </xsd:element>
    <xsd:element name="Priority" ma:index="19" ma:displayName="Priority" ma:format="RadioButtons" ma:internalName="Priority">
      <xsd:simpleType>
        <xsd:restriction base="dms:Choice">
          <xsd:enumeration value="High"/>
          <xsd:enumeration value="Medium"/>
          <xsd:enumeration value="Low"/>
        </xsd:restriction>
      </xsd:simpleType>
    </xsd:element>
    <xsd:element name="Veteran_x0020_Name" ma:index="20" nillable="true" ma:displayName="Veteran Name" ma:internalName="Veteran_x0020_Name">
      <xsd:simpleType>
        <xsd:restriction base="dms:Text">
          <xsd:maxLength value="255"/>
        </xsd:restriction>
      </xsd:simpleType>
    </xsd:element>
    <xsd:element name="Regional_x0020_Office" ma:index="21" nillable="true" ma:displayName="Regional Office" ma:format="Dropdown" ma:internalName="Regional_x0020_Office">
      <xsd:simpleType>
        <xsd:restriction base="dms:Choice">
          <xsd:enumeration value="301 - Boston, MA"/>
          <xsd:enumeration value="304 - Providence, RI"/>
          <xsd:enumeration value="306 - New York, NY"/>
          <xsd:enumeration value="307 - Buffalo, NY"/>
          <xsd:enumeration value="308 - Hartford, CT"/>
          <xsd:enumeration value="309 - Newark, NJ"/>
          <xsd:enumeration value="310 - Philadelphia, PA"/>
          <xsd:enumeration value="311 - Pittsburgh, PA"/>
          <xsd:enumeration value="313 - Baltimore, MD"/>
          <xsd:enumeration value="314 - Roanoke, VA"/>
          <xsd:enumeration value="315 - Huntington, WVA"/>
          <xsd:enumeration value="316 - Atlanta, GA"/>
          <xsd:enumeration value="317 - St. Petersburg, FL"/>
          <xsd:enumeration value="318 - Winston-Salem, NC"/>
          <xsd:enumeration value="319 - Columbia, SC"/>
          <xsd:enumeration value="320 - Nashville, TN"/>
          <xsd:enumeration value="321 - New Orleans, LA"/>
          <xsd:enumeration value="322 - Montgomery, AL"/>
          <xsd:enumeration value="323 - Jackson, MS"/>
          <xsd:enumeration value="325 - Cleveland, OH"/>
          <xsd:enumeration value="326 - Indianapolis, IN"/>
          <xsd:enumeration value="327 - Louisville, KY"/>
          <xsd:enumeration value="328 - Chicago, IL"/>
          <xsd:enumeration value="329 - Detroit, MI"/>
          <xsd:enumeration value="330 - Milwaukee, WI"/>
          <xsd:enumeration value="331 - St. Louis, MO"/>
          <xsd:enumeration value="333 - Des Moines, IA"/>
          <xsd:enumeration value="334 - Lincoln, NE"/>
          <xsd:enumeration value="335 - St. Paul, MN"/>
          <xsd:enumeration value="339 - Denver, CO"/>
          <xsd:enumeration value="340 - Albuquerque, NM"/>
          <xsd:enumeration value="341 - Salt Lake City, UT"/>
          <xsd:enumeration value="343 - Oakland, CA"/>
          <xsd:enumeration value="344 - Los Angeles, CA"/>
          <xsd:enumeration value="345 - Phoenix, AZ"/>
          <xsd:enumeration value="346 - Seattle, WA"/>
          <xsd:enumeration value="347 - Boise, ID"/>
          <xsd:enumeration value="348 - Portland, OR"/>
          <xsd:enumeration value="349 - Waco, TX"/>
          <xsd:enumeration value="350 - Little Rock, AR"/>
          <xsd:enumeration value="351 - Muskogee, OK"/>
          <xsd:enumeration value="354 - Reno, NV"/>
          <xsd:enumeration value="355 - San Juan, PR"/>
          <xsd:enumeration value="358 - Manila, PI"/>
          <xsd:enumeration value="362 - Houston, TX"/>
          <xsd:enumeration value="372 - Washington, DC"/>
          <xsd:enumeration value="373 - Manchester, NH"/>
          <xsd:enumeration value="377 - San Diego, CA"/>
          <xsd:enumeration value="402 - Togus, ME"/>
          <xsd:enumeration value="405 - White River Junction, VT"/>
          <xsd:enumeration value="436 - Ft. Harrison, MT"/>
          <xsd:enumeration value="437 - Fargo, ND"/>
          <xsd:enumeration value="438 - Sioux Falls, SD"/>
          <xsd:enumeration value="452 - Wichita, KS"/>
          <xsd:enumeration value="459 - Honolulu, HI"/>
          <xsd:enumeration value="460 - Wilmington, DE"/>
          <xsd:enumeration value="463 - Anchorage, AK"/>
        </xsd:restriction>
      </xsd:simpleType>
    </xsd:element>
    <xsd:element name="Current_x0020_Reviewer" ma:index="30" nillable="true" ma:displayName="Current Reviewer" ma:hidden="true" ma:list="UserInfo" ma:SharePointGroup="0" ma:internalName="Current_x0020_Review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view_x0020_Completed_x0020_Date" ma:index="31" nillable="true" ma:displayName="Review Completed Date" ma:format="DateOnly" ma:hidden="true" ma:internalName="Review_x0020_Completed_x0020_Date" ma:readOnly="fals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7EAE84F-AE92-411C-910C-4982D7330A8E}">
  <ds:schemaRefs>
    <ds:schemaRef ds:uri="http://schemas.microsoft.com/office/infopath/2007/PartnerControls"/>
    <ds:schemaRef ds:uri="aee6d2e4-3569-444a-85f1-1928fffa7445"/>
    <ds:schemaRef ds:uri="http://purl.org/dc/elements/1.1/"/>
    <ds:schemaRef ds:uri="http://purl.org/dc/dcmitype/"/>
    <ds:schemaRef ds:uri="http://purl.org/dc/terms/"/>
    <ds:schemaRef ds:uri="http://schemas.microsoft.com/office/2006/documentManagement/types"/>
    <ds:schemaRef ds:uri="http://www.w3.org/XML/1998/namespace"/>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B12921AA-AD95-4CFB-9DA6-07E3FD21E0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e6d2e4-3569-444a-85f1-1928fffa74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9C347DB-D166-4A13-90E2-8CE79AFDA34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17358</TotalTime>
  <Words>8014</Words>
  <Application>Microsoft Office PowerPoint</Application>
  <PresentationFormat>On-screen Show (4:3)</PresentationFormat>
  <Paragraphs>833</Paragraphs>
  <Slides>57</Slides>
  <Notes>57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57</vt:i4>
      </vt:variant>
    </vt:vector>
  </HeadingPairs>
  <TitlesOfParts>
    <vt:vector size="65" baseType="lpstr">
      <vt:lpstr>ＭＳ Ｐゴシック</vt:lpstr>
      <vt:lpstr>Arial</vt:lpstr>
      <vt:lpstr>Calibri</vt:lpstr>
      <vt:lpstr>Courier New</vt:lpstr>
      <vt:lpstr>Times New Roman</vt:lpstr>
      <vt:lpstr>Wingdings</vt:lpstr>
      <vt:lpstr>2_Office Theme</vt:lpstr>
      <vt:lpstr>Office Theme</vt:lpstr>
      <vt:lpstr>  VR&amp;E Fiscal Accuracy Refresher Training </vt:lpstr>
      <vt:lpstr>Training Objectives</vt:lpstr>
      <vt:lpstr>Subsistence Allowance</vt:lpstr>
      <vt:lpstr>Non-standard Terms</vt:lpstr>
      <vt:lpstr>   Training Time Rate</vt:lpstr>
      <vt:lpstr>Non-Standard Terms </vt:lpstr>
      <vt:lpstr>Non-Standard Terms</vt:lpstr>
      <vt:lpstr>Non-Standard Terms</vt:lpstr>
      <vt:lpstr>Non-Standard Terms</vt:lpstr>
      <vt:lpstr>Overlapping Terms</vt:lpstr>
      <vt:lpstr>Overlapping Terms</vt:lpstr>
      <vt:lpstr>   Dependent Payment Rate</vt:lpstr>
      <vt:lpstr>   Dependent Payment Rate</vt:lpstr>
      <vt:lpstr>   Dependent Payment Rate</vt:lpstr>
      <vt:lpstr>    Dependent Addition – Example 1</vt:lpstr>
      <vt:lpstr>    Dependent Addition – Example 1</vt:lpstr>
      <vt:lpstr>    Dependent Payment Rate – Example 2</vt:lpstr>
      <vt:lpstr>    Dependent Payment Rate – Example 2</vt:lpstr>
      <vt:lpstr>    Dependent Payment Rate – Example 3</vt:lpstr>
      <vt:lpstr>    Dependent Payment Rate – Example 3</vt:lpstr>
      <vt:lpstr>   Dependent Payment Rate</vt:lpstr>
      <vt:lpstr>Adding Dependents in Share </vt:lpstr>
      <vt:lpstr>Adding Dependents in Share  </vt:lpstr>
      <vt:lpstr>Adding Dependents in Share </vt:lpstr>
      <vt:lpstr>Adding Dependents in Share </vt:lpstr>
      <vt:lpstr>Adding Dependents in Share </vt:lpstr>
      <vt:lpstr>PowerPoint Presentation</vt:lpstr>
      <vt:lpstr>Adding Dependents in Share</vt:lpstr>
      <vt:lpstr>PowerPoint Presentation</vt:lpstr>
      <vt:lpstr>PowerPoint Presentation</vt:lpstr>
      <vt:lpstr>P911SA Considerations</vt:lpstr>
      <vt:lpstr>P911SA Considerations</vt:lpstr>
      <vt:lpstr>P911SA Considerations</vt:lpstr>
      <vt:lpstr>P911SA Considerations</vt:lpstr>
      <vt:lpstr>P911SA Considerations – Example 1</vt:lpstr>
      <vt:lpstr>P911SA Considerations – Example 1</vt:lpstr>
      <vt:lpstr>P911SA Considerations – Example 2</vt:lpstr>
      <vt:lpstr>P911SA Considerations – Example 2</vt:lpstr>
      <vt:lpstr>P911SA Considerations – Example 3</vt:lpstr>
      <vt:lpstr>P911SA Considerations – Example 3</vt:lpstr>
      <vt:lpstr>P911SA Considerations</vt:lpstr>
      <vt:lpstr>Non-Punitive Grades</vt:lpstr>
      <vt:lpstr>Punitive Grades</vt:lpstr>
      <vt:lpstr>   Mitigating Circumstances</vt:lpstr>
      <vt:lpstr>     Reductions</vt:lpstr>
      <vt:lpstr>Withdrawals</vt:lpstr>
      <vt:lpstr>      Reductions and Withdrawals</vt:lpstr>
      <vt:lpstr>    Employment Adjustment Allowance (EAA)</vt:lpstr>
      <vt:lpstr>EAA – Example 1</vt:lpstr>
      <vt:lpstr>EAA – Example 1</vt:lpstr>
      <vt:lpstr>EAA – Example 2</vt:lpstr>
      <vt:lpstr>EAA – Example 2</vt:lpstr>
      <vt:lpstr>EAA – Example 3</vt:lpstr>
      <vt:lpstr>EAA – Example 3</vt:lpstr>
      <vt:lpstr> Employment Adjustment Allowance</vt:lpstr>
      <vt:lpstr>Questions </vt:lpstr>
      <vt:lpstr>Next Steps </vt:lpstr>
    </vt:vector>
  </TitlesOfParts>
  <Company>Veterans Benefits Administration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Fiscal Accuracy Refresher Training PowerPoint Presentation</dc:title>
  <dc:subject>VR&amp;E Staff</dc:subject>
  <dc:creator>Department of Veterans Affairs, Veterans Benefits Administration, Vocational Rehabilitation and Employment Service, STAFF</dc:creator>
  <cp:keywords>subsistence allowance,non-standard terms,training time rate,overlapping terms,dependent payment rate,dependent addition,share,post-9/11 subsistence allowance,P911SA,non-punitive grades,punitive grades,mitigating circumstances,reductions,withdrawals,employment adjustment allowance,EAA</cp:keywords>
  <dc:description>Participants will learn how to correctly process subsistence allowance awards, such as for overlapping terms, combination training, Post-9/11 subsistence rate, rates of pay, no-pay dates, and dependent pay.</dc:description>
  <cp:lastModifiedBy>Poole, Kathleen</cp:lastModifiedBy>
  <cp:revision>1027</cp:revision>
  <cp:lastPrinted>2017-03-06T13:38:30Z</cp:lastPrinted>
  <dcterms:created xsi:type="dcterms:W3CDTF">2013-05-02T18:07:33Z</dcterms:created>
  <dcterms:modified xsi:type="dcterms:W3CDTF">2017-03-16T13:40:36Z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0x01010076C9A112C1BEAF42AE7F7341E3B4A536</vt:lpwstr>
  </property>
  <property fmtid="{D5CDD505-2E9C-101B-9397-08002B2CF9AE}" pid="3" name="WorkflowChangePath">
    <vt:lpwstr>0a758ce3-b681-430e-bb05-622d8b6ec737,4;0a758ce3-b681-430e-bb05-622d8b6ec737,12;0a758ce3-b681-430e-bb05-622d8b6ec737,19;0a758ce3-b681-430e-bb05-622d8b6ec737,28;0a758ce3-b681-430e-bb05-622d8b6ec737,31;0a758ce3-b681-430e-bb05-622d8b6ec737,33;0a758ce3-b681-43</vt:lpwstr>
  </property>
  <property fmtid="{D5CDD505-2E9C-101B-9397-08002B2CF9AE}" pid="4" name="_ReviewCycleID">
    <vt:i4>-1355388408</vt:i4>
  </property>
  <property fmtid="{D5CDD505-2E9C-101B-9397-08002B2CF9AE}" pid="5" name="_NewReviewCycle">
    <vt:lpwstr/>
  </property>
  <property fmtid="{D5CDD505-2E9C-101B-9397-08002B2CF9AE}" pid="6" name="Language">
    <vt:lpwstr>en</vt:lpwstr>
  </property>
  <property fmtid="{D5CDD505-2E9C-101B-9397-08002B2CF9AE}" pid="7" name="Type">
    <vt:lpwstr>Presentation</vt:lpwstr>
  </property>
</Properties>
</file>