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1.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3.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1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8.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20.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2.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23.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5.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6.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7.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28.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30.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1.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2.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38"/>
  </p:notesMasterIdLst>
  <p:handoutMasterIdLst>
    <p:handoutMasterId r:id="rId39"/>
  </p:handout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WOOD, Rachel, VBAVACO" initials="HRV" lastIdx="0" clrIdx="0">
    <p:extLst>
      <p:ext uri="{19B8F6BF-5375-455C-9EA6-DF929625EA0E}">
        <p15:presenceInfo xmlns:p15="http://schemas.microsoft.com/office/powerpoint/2012/main" userId="S::Rachel.HARWOOD@va.gov::b465ed6b-0647-438d-8e76-e8a0099757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1F4B7D"/>
    <a:srgbClr val="7C5F1E"/>
    <a:srgbClr val="E7D0A4"/>
    <a:srgbClr val="6A5B3F"/>
    <a:srgbClr val="987734"/>
    <a:srgbClr val="AB8C4E"/>
    <a:srgbClr val="C6A156"/>
    <a:srgbClr val="E8D2A8"/>
    <a:srgbClr val="F5F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85" autoAdjust="0"/>
    <p:restoredTop sz="93899" autoAdjust="0"/>
  </p:normalViewPr>
  <p:slideViewPr>
    <p:cSldViewPr snapToGrid="0">
      <p:cViewPr varScale="1">
        <p:scale>
          <a:sx n="110" d="100"/>
          <a:sy n="110" d="100"/>
        </p:scale>
        <p:origin x="1230"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26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DACAB9-A087-46C6-8392-9DA45A27783B}" type="datetimeFigureOut">
              <a:rPr lang="en-US" smtClean="0"/>
              <a:t>9/8/2020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4BF439-490C-45C3-9C2D-A971383A48DD}" type="slidenum">
              <a:rPr lang="en-US" smtClean="0"/>
              <a:t>‹#›</a:t>
            </a:fld>
            <a:endParaRPr lang="en-US"/>
          </a:p>
        </p:txBody>
      </p:sp>
    </p:spTree>
    <p:extLst>
      <p:ext uri="{BB962C8B-B14F-4D97-AF65-F5344CB8AC3E}">
        <p14:creationId xmlns:p14="http://schemas.microsoft.com/office/powerpoint/2010/main" val="2932298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05838-7BCA-4652-9007-BD0302928936}" type="datetimeFigureOut">
              <a:rPr lang="en-US" smtClean="0"/>
              <a:t>9/8/2020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C618C-DDD3-4DC9-ADAB-73264023D4F2}" type="slidenum">
              <a:rPr lang="en-US" smtClean="0"/>
              <a:t>‹#›</a:t>
            </a:fld>
            <a:endParaRPr lang="en-US"/>
          </a:p>
        </p:txBody>
      </p:sp>
    </p:spTree>
    <p:extLst>
      <p:ext uri="{BB962C8B-B14F-4D97-AF65-F5344CB8AC3E}">
        <p14:creationId xmlns:p14="http://schemas.microsoft.com/office/powerpoint/2010/main" val="182400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cfr.gov/cgi-bin/text-idx?SID=ad275643432556b9dda942343fb89296&amp;mc=true&amp;node=pt38.1.3&amp;rgn=div58"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vbaw.vba.va.gov/BL/21/M21/content/infomap.asp?address=M21-1MRIII.iv.6.B.6" TargetMode="External"/><Relationship Id="rId5" Type="http://schemas.openxmlformats.org/officeDocument/2006/relationships/hyperlink" Target="http://vbaw.vba.va.gov/BL/21/M21/content/infomap.asp?address=M21-1MRIII.iv.4.E.20" TargetMode="External"/><Relationship Id="rId4" Type="http://schemas.openxmlformats.org/officeDocument/2006/relationships/hyperlink" Target="http://vbaw.vba.va.gov/bl/21/Publicat/Regs/Part4/4_104.ht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800" b="0" kern="1200">
                <a:solidFill>
                  <a:schemeClr val="tx1"/>
                </a:solidFill>
                <a:effectLst/>
                <a:latin typeface="Arial" panose="020B0604020202020204" pitchFamily="34" charset="0"/>
                <a:ea typeface="+mn-ea"/>
                <a:cs typeface="Arial" panose="020B0604020202020204" pitchFamily="34" charset="0"/>
              </a:rPr>
              <a:t>Welcome to Cardiovascular (Arteries and Veins) course. To advance each slide, click anywhere on the screen.</a:t>
            </a:r>
          </a:p>
        </p:txBody>
      </p:sp>
      <p:sp>
        <p:nvSpPr>
          <p:cNvPr id="4" name="Slide Number Placeholder 3"/>
          <p:cNvSpPr>
            <a:spLocks noGrp="1"/>
          </p:cNvSpPr>
          <p:nvPr>
            <p:ph type="sldNum" sz="quarter" idx="10"/>
          </p:nvPr>
        </p:nvSpPr>
        <p:spPr/>
        <p:txBody>
          <a:bodyPr/>
          <a:lstStyle/>
          <a:p>
            <a:fld id="{0E7C618C-DDD3-4DC9-ADAB-73264023D4F2}" type="slidenum">
              <a:rPr lang="en-US" smtClean="0"/>
              <a:t>1</a:t>
            </a:fld>
            <a:endParaRPr lang="en-US"/>
          </a:p>
        </p:txBody>
      </p:sp>
    </p:spTree>
    <p:extLst>
      <p:ext uri="{BB962C8B-B14F-4D97-AF65-F5344CB8AC3E}">
        <p14:creationId xmlns:p14="http://schemas.microsoft.com/office/powerpoint/2010/main" val="4171021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Varicose Veins (38 CFR 4.104, DC 71 20)</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a:solidFill>
                  <a:schemeClr val="tx1"/>
                </a:solidFill>
                <a:latin typeface="Arial" panose="020B0604020202020204" pitchFamily="34" charset="0"/>
                <a:cs typeface="Arial" panose="020B0604020202020204" pitchFamily="34" charset="0"/>
              </a:rPr>
              <a:t>In varicose veins, the veins are twisted and abnormally enlarged, with valves that leak and are incompetent.</a:t>
            </a:r>
          </a:p>
        </p:txBody>
      </p:sp>
      <p:sp>
        <p:nvSpPr>
          <p:cNvPr id="4" name="Slide Number Placeholder 3"/>
          <p:cNvSpPr>
            <a:spLocks noGrp="1"/>
          </p:cNvSpPr>
          <p:nvPr>
            <p:ph type="sldNum" sz="quarter" idx="10"/>
          </p:nvPr>
        </p:nvSpPr>
        <p:spPr/>
        <p:txBody>
          <a:bodyPr/>
          <a:lstStyle/>
          <a:p>
            <a:fld id="{0E7C618C-DDD3-4DC9-ADAB-73264023D4F2}" type="slidenum">
              <a:rPr lang="en-US" smtClean="0"/>
              <a:t>10</a:t>
            </a:fld>
            <a:endParaRPr lang="en-US"/>
          </a:p>
        </p:txBody>
      </p:sp>
    </p:spTree>
    <p:extLst>
      <p:ext uri="{BB962C8B-B14F-4D97-AF65-F5344CB8AC3E}">
        <p14:creationId xmlns:p14="http://schemas.microsoft.com/office/powerpoint/2010/main" val="2440971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Varicose Veins (38 CFR 4.104, DC 71 20)</a:t>
            </a:r>
          </a:p>
          <a:p>
            <a:r>
              <a:rPr lang="en-US" sz="1800" b="0">
                <a:solidFill>
                  <a:schemeClr val="tx1"/>
                </a:solidFill>
                <a:latin typeface="Arial" panose="020B0604020202020204" pitchFamily="34" charset="0"/>
                <a:cs typeface="Arial" panose="020B0604020202020204" pitchFamily="34" charset="0"/>
              </a:rPr>
              <a:t>71 20 Varicose veins: </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With the following findings attributed to the effects of varicose veins: Massive board-like edema with constant pain at rest  100 </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Persistent edema or subcutaneous induration, stasis pigmentation or eczema, and persistent ulceration  60 </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Persistent edema and stasis pigmentation or eczema, with or without intermittent ulceration  40 </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Persistent edema, incompletely relieved by elevation of extremity, with or without beginning stasis pigmentation or eczema  20 </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Intermittent edema of extremity or aching and fatigue in leg after prolonged standing or walking, with symptoms relieved by elevation of extremity or compression hosiery  10 </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Asymptomatic palpable or visible varicose veins  0</a:t>
            </a:r>
            <a:endParaRPr lang="en-US" sz="1800" b="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800" b="0" cap="small">
                <a:solidFill>
                  <a:schemeClr val="tx1"/>
                </a:solidFill>
                <a:effectLst/>
                <a:latin typeface="Arial" panose="020B0604020202020204" pitchFamily="34" charset="0"/>
                <a:cs typeface="Arial" panose="020B0604020202020204" pitchFamily="34" charset="0"/>
              </a:rPr>
              <a:t>Note:</a:t>
            </a:r>
            <a:r>
              <a:rPr lang="en-US" sz="1800" b="0">
                <a:solidFill>
                  <a:schemeClr val="tx1"/>
                </a:solidFill>
                <a:latin typeface="Arial" panose="020B0604020202020204" pitchFamily="34" charset="0"/>
                <a:cs typeface="Arial" panose="020B0604020202020204" pitchFamily="34" charset="0"/>
              </a:rPr>
              <a:t> These evaluations are for involvement of a single extremity. If more than one extremity is involved, evaluate each extremity separately and combine (under §4.25), using the bilateral factor (§4.26), if applicable.</a:t>
            </a:r>
          </a:p>
        </p:txBody>
      </p:sp>
      <p:sp>
        <p:nvSpPr>
          <p:cNvPr id="4" name="Slide Number Placeholder 3"/>
          <p:cNvSpPr>
            <a:spLocks noGrp="1"/>
          </p:cNvSpPr>
          <p:nvPr>
            <p:ph type="sldNum" sz="quarter" idx="10"/>
          </p:nvPr>
        </p:nvSpPr>
        <p:spPr/>
        <p:txBody>
          <a:bodyPr/>
          <a:lstStyle/>
          <a:p>
            <a:fld id="{0E7C618C-DDD3-4DC9-ADAB-73264023D4F2}" type="slidenum">
              <a:rPr lang="en-US" smtClean="0"/>
              <a:t>11</a:t>
            </a:fld>
            <a:endParaRPr lang="en-US"/>
          </a:p>
        </p:txBody>
      </p:sp>
    </p:spTree>
    <p:extLst>
      <p:ext uri="{BB962C8B-B14F-4D97-AF65-F5344CB8AC3E}">
        <p14:creationId xmlns:p14="http://schemas.microsoft.com/office/powerpoint/2010/main" val="46551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Disability Benefits Questionnaire – Varicose Veins</a:t>
            </a:r>
          </a:p>
        </p:txBody>
      </p:sp>
      <p:sp>
        <p:nvSpPr>
          <p:cNvPr id="4" name="Slide Number Placeholder 3"/>
          <p:cNvSpPr>
            <a:spLocks noGrp="1"/>
          </p:cNvSpPr>
          <p:nvPr>
            <p:ph type="sldNum" sz="quarter" idx="10"/>
          </p:nvPr>
        </p:nvSpPr>
        <p:spPr/>
        <p:txBody>
          <a:bodyPr/>
          <a:lstStyle/>
          <a:p>
            <a:fld id="{0E7C618C-DDD3-4DC9-ADAB-73264023D4F2}" type="slidenum">
              <a:rPr lang="en-US" smtClean="0"/>
              <a:t>12</a:t>
            </a:fld>
            <a:endParaRPr lang="en-US"/>
          </a:p>
        </p:txBody>
      </p:sp>
    </p:spTree>
    <p:extLst>
      <p:ext uri="{BB962C8B-B14F-4D97-AF65-F5344CB8AC3E}">
        <p14:creationId xmlns:p14="http://schemas.microsoft.com/office/powerpoint/2010/main" val="52769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Evaluation Builder</a:t>
            </a:r>
          </a:p>
        </p:txBody>
      </p:sp>
      <p:sp>
        <p:nvSpPr>
          <p:cNvPr id="4" name="Slide Number Placeholder 3"/>
          <p:cNvSpPr>
            <a:spLocks noGrp="1"/>
          </p:cNvSpPr>
          <p:nvPr>
            <p:ph type="sldNum" sz="quarter" idx="10"/>
          </p:nvPr>
        </p:nvSpPr>
        <p:spPr/>
        <p:txBody>
          <a:bodyPr/>
          <a:lstStyle/>
          <a:p>
            <a:fld id="{0E7C618C-DDD3-4DC9-ADAB-73264023D4F2}" type="slidenum">
              <a:rPr lang="en-US" smtClean="0"/>
              <a:t>13</a:t>
            </a:fld>
            <a:endParaRPr lang="en-US"/>
          </a:p>
        </p:txBody>
      </p:sp>
    </p:spTree>
    <p:extLst>
      <p:ext uri="{BB962C8B-B14F-4D97-AF65-F5344CB8AC3E}">
        <p14:creationId xmlns:p14="http://schemas.microsoft.com/office/powerpoint/2010/main" val="379183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err="1">
                <a:solidFill>
                  <a:schemeClr val="tx1"/>
                </a:solidFill>
                <a:latin typeface="Arial" panose="020B0604020202020204" pitchFamily="34" charset="0"/>
                <a:cs typeface="Arial" panose="020B0604020202020204" pitchFamily="34" charset="0"/>
              </a:rPr>
              <a:t>Peripheral Vascular Disease (38 CFR 4.104, DC 71 14)</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kern="1200">
                <a:solidFill>
                  <a:schemeClr val="tx1"/>
                </a:solidFill>
                <a:latin typeface="Arial" panose="020B0604020202020204" pitchFamily="34" charset="0"/>
                <a:ea typeface="+mn-ea"/>
                <a:cs typeface="Arial" panose="020B0604020202020204" pitchFamily="34" charset="0"/>
              </a:rPr>
              <a:t>A term indicating diseases of the arteries and veins of the extremities, especially conditions that interfere with adequate blood flow to or from the extremities. Also known as Peripheral Artery Disease (P A D).</a:t>
            </a:r>
          </a:p>
        </p:txBody>
      </p:sp>
      <p:sp>
        <p:nvSpPr>
          <p:cNvPr id="4" name="Slide Number Placeholder 3"/>
          <p:cNvSpPr>
            <a:spLocks noGrp="1"/>
          </p:cNvSpPr>
          <p:nvPr>
            <p:ph type="sldNum" sz="quarter" idx="10"/>
          </p:nvPr>
        </p:nvSpPr>
        <p:spPr/>
        <p:txBody>
          <a:bodyPr/>
          <a:lstStyle/>
          <a:p>
            <a:fld id="{0E7C618C-DDD3-4DC9-ADAB-73264023D4F2}" type="slidenum">
              <a:rPr lang="en-US" smtClean="0"/>
              <a:t>14</a:t>
            </a:fld>
            <a:endParaRPr lang="en-US"/>
          </a:p>
        </p:txBody>
      </p:sp>
    </p:spTree>
    <p:extLst>
      <p:ext uri="{BB962C8B-B14F-4D97-AF65-F5344CB8AC3E}">
        <p14:creationId xmlns:p14="http://schemas.microsoft.com/office/powerpoint/2010/main" val="262617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s-ES" sz="1800" b="0" err="1">
                <a:solidFill>
                  <a:schemeClr val="tx1"/>
                </a:solidFill>
                <a:latin typeface="Arial" panose="020B0604020202020204" pitchFamily="34" charset="0"/>
                <a:cs typeface="Arial" panose="020B0604020202020204" pitchFamily="34" charset="0"/>
              </a:rPr>
              <a:t>Peripheral Vascular Disease (38 CFR 4.104, DC 71 14)</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71 14   Arteriosclerosis obliterans:</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Ischemic limb pain at rest, and; either deep ischemic ulcers or ankle/brachial index of 0.4 or less  100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Claudication on walking less than 25 yards on a level grade at 2 miles per hour, and; either persistent coldness of the extremity or ankle/brachial index of 0.5 or less  60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Claudication on walking between 25 and 100 yards on a level grade at 2 miles per hour, and; trophic changes (thin skin, absence of hair, dystrophic nails) or ankle/brachial index of 0.7 or less  40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Claudication on walking more than 100 yards, and; diminished peripheral pulses or ankle/brachial index of 0.9 or less  20</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(1):</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The ankle/brachial index is the ratio of the systolic blood pressure at the ankle (determined by Doppler study) divided by the simultaneous brachial artery systolic blood pressure. The normal index is 1.0 or greater.</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(2):</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Evaluate residuals of aortic and large arterial bypass surgery or arterial graft as arteriosclerosis obliterans.</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(3):</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These evaluations are for involvement of a single extremity. If more than one extremity is affected, evaluate each extremity separately and combine (under §4.25), using the bilateral factor (§4.26), if applicable.</a:t>
            </a:r>
          </a:p>
        </p:txBody>
      </p:sp>
      <p:sp>
        <p:nvSpPr>
          <p:cNvPr id="4" name="Slide Number Placeholder 3"/>
          <p:cNvSpPr>
            <a:spLocks noGrp="1"/>
          </p:cNvSpPr>
          <p:nvPr>
            <p:ph type="sldNum" sz="quarter" idx="10"/>
          </p:nvPr>
        </p:nvSpPr>
        <p:spPr/>
        <p:txBody>
          <a:bodyPr/>
          <a:lstStyle/>
          <a:p>
            <a:fld id="{0E7C618C-DDD3-4DC9-ADAB-73264023D4F2}" type="slidenum">
              <a:rPr lang="en-US" smtClean="0"/>
              <a:t>15</a:t>
            </a:fld>
            <a:endParaRPr lang="en-US"/>
          </a:p>
        </p:txBody>
      </p:sp>
    </p:spTree>
    <p:extLst>
      <p:ext uri="{BB962C8B-B14F-4D97-AF65-F5344CB8AC3E}">
        <p14:creationId xmlns:p14="http://schemas.microsoft.com/office/powerpoint/2010/main" val="2356955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Disability Benefits Questionnaire - PVD</a:t>
            </a:r>
          </a:p>
        </p:txBody>
      </p:sp>
      <p:sp>
        <p:nvSpPr>
          <p:cNvPr id="4" name="Slide Number Placeholder 3"/>
          <p:cNvSpPr>
            <a:spLocks noGrp="1"/>
          </p:cNvSpPr>
          <p:nvPr>
            <p:ph type="sldNum" sz="quarter" idx="10"/>
          </p:nvPr>
        </p:nvSpPr>
        <p:spPr/>
        <p:txBody>
          <a:bodyPr/>
          <a:lstStyle/>
          <a:p>
            <a:fld id="{0E7C618C-DDD3-4DC9-ADAB-73264023D4F2}" type="slidenum">
              <a:rPr lang="en-US" smtClean="0"/>
              <a:t>16</a:t>
            </a:fld>
            <a:endParaRPr lang="en-US"/>
          </a:p>
        </p:txBody>
      </p:sp>
    </p:spTree>
    <p:extLst>
      <p:ext uri="{BB962C8B-B14F-4D97-AF65-F5344CB8AC3E}">
        <p14:creationId xmlns:p14="http://schemas.microsoft.com/office/powerpoint/2010/main" val="1147210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Evaluation Builder</a:t>
            </a:r>
          </a:p>
        </p:txBody>
      </p:sp>
      <p:sp>
        <p:nvSpPr>
          <p:cNvPr id="4" name="Slide Number Placeholder 3"/>
          <p:cNvSpPr>
            <a:spLocks noGrp="1"/>
          </p:cNvSpPr>
          <p:nvPr>
            <p:ph type="sldNum" sz="quarter" idx="10"/>
          </p:nvPr>
        </p:nvSpPr>
        <p:spPr/>
        <p:txBody>
          <a:bodyPr/>
          <a:lstStyle/>
          <a:p>
            <a:fld id="{0E7C618C-DDD3-4DC9-ADAB-73264023D4F2}" type="slidenum">
              <a:rPr lang="en-US" smtClean="0"/>
              <a:t>17</a:t>
            </a:fld>
            <a:endParaRPr lang="en-US"/>
          </a:p>
        </p:txBody>
      </p:sp>
    </p:spTree>
    <p:extLst>
      <p:ext uri="{BB962C8B-B14F-4D97-AF65-F5344CB8AC3E}">
        <p14:creationId xmlns:p14="http://schemas.microsoft.com/office/powerpoint/2010/main" val="2834289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Discussion</a:t>
            </a:r>
          </a:p>
          <a:p>
            <a:r>
              <a:rPr lang="en-US" sz="1800" b="0">
                <a:solidFill>
                  <a:schemeClr val="tx1"/>
                </a:solidFill>
                <a:latin typeface="Arial" panose="020B0604020202020204" pitchFamily="34" charset="0"/>
                <a:cs typeface="Arial" panose="020B0604020202020204" pitchFamily="34" charset="0"/>
              </a:rPr>
              <a:t>How would you evaluate a claim for a Veteran that has claudication on walking on more than 100 yards with an ankle/brachial index of 0.5 on each leg?</a:t>
            </a:r>
          </a:p>
          <a:p>
            <a:r>
              <a:rPr lang="en-US" sz="1800" b="0">
                <a:solidFill>
                  <a:schemeClr val="tx1"/>
                </a:solidFill>
                <a:latin typeface="Arial" panose="020B0604020202020204" pitchFamily="34" charset="0"/>
                <a:cs typeface="Arial" panose="020B0604020202020204" pitchFamily="34" charset="0"/>
              </a:rPr>
              <a:t>20%</a:t>
            </a:r>
          </a:p>
          <a:p>
            <a:r>
              <a:rPr lang="en-US" sz="1800" b="0">
                <a:solidFill>
                  <a:schemeClr val="tx1"/>
                </a:solidFill>
                <a:latin typeface="Arial" panose="020B0604020202020204" pitchFamily="34" charset="0"/>
                <a:cs typeface="Arial" panose="020B0604020202020204" pitchFamily="34" charset="0"/>
              </a:rPr>
              <a:t>40%</a:t>
            </a:r>
          </a:p>
          <a:p>
            <a:r>
              <a:rPr lang="en-US" sz="1800" b="0">
                <a:solidFill>
                  <a:schemeClr val="tx1"/>
                </a:solidFill>
                <a:latin typeface="Arial" panose="020B0604020202020204" pitchFamily="34" charset="0"/>
                <a:cs typeface="Arial" panose="020B0604020202020204" pitchFamily="34" charset="0"/>
              </a:rPr>
              <a:t>60%</a:t>
            </a:r>
          </a:p>
        </p:txBody>
      </p:sp>
      <p:sp>
        <p:nvSpPr>
          <p:cNvPr id="4" name="Slide Number Placeholder 3"/>
          <p:cNvSpPr>
            <a:spLocks noGrp="1"/>
          </p:cNvSpPr>
          <p:nvPr>
            <p:ph type="sldNum" sz="quarter" idx="10"/>
          </p:nvPr>
        </p:nvSpPr>
        <p:spPr/>
        <p:txBody>
          <a:bodyPr/>
          <a:lstStyle/>
          <a:p>
            <a:fld id="{0E7C618C-DDD3-4DC9-ADAB-73264023D4F2}" type="slidenum">
              <a:rPr lang="en-US" smtClean="0"/>
              <a:t>18</a:t>
            </a:fld>
            <a:endParaRPr lang="en-US"/>
          </a:p>
        </p:txBody>
      </p:sp>
    </p:spTree>
    <p:extLst>
      <p:ext uri="{BB962C8B-B14F-4D97-AF65-F5344CB8AC3E}">
        <p14:creationId xmlns:p14="http://schemas.microsoft.com/office/powerpoint/2010/main" val="2656307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Discussion</a:t>
            </a:r>
          </a:p>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Answer: DC 7114, 20% for each lower extremity     </a:t>
            </a:r>
          </a:p>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Claudication on walking more than 100 yards</a:t>
            </a:r>
          </a:p>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Ankle/brachial index of 0.9 or less.</a:t>
            </a:r>
          </a:p>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Extra kudos if you calculated the combined of 40% with a bilateral factor of 3.6!</a:t>
            </a:r>
          </a:p>
        </p:txBody>
      </p:sp>
      <p:sp>
        <p:nvSpPr>
          <p:cNvPr id="4" name="Slide Number Placeholder 3"/>
          <p:cNvSpPr>
            <a:spLocks noGrp="1"/>
          </p:cNvSpPr>
          <p:nvPr>
            <p:ph type="sldNum" sz="quarter" idx="10"/>
          </p:nvPr>
        </p:nvSpPr>
        <p:spPr/>
        <p:txBody>
          <a:bodyPr/>
          <a:lstStyle/>
          <a:p>
            <a:fld id="{0E7C618C-DDD3-4DC9-ADAB-73264023D4F2}" type="slidenum">
              <a:rPr lang="en-US" smtClean="0"/>
              <a:t>19</a:t>
            </a:fld>
            <a:endParaRPr lang="en-US"/>
          </a:p>
        </p:txBody>
      </p:sp>
    </p:spTree>
    <p:extLst>
      <p:ext uri="{BB962C8B-B14F-4D97-AF65-F5344CB8AC3E}">
        <p14:creationId xmlns:p14="http://schemas.microsoft.com/office/powerpoint/2010/main" val="212274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Objectives</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US" sz="1800" b="0">
                <a:solidFill>
                  <a:schemeClr val="tx1"/>
                </a:solidFill>
                <a:latin typeface="Arial" panose="020B0604020202020204" pitchFamily="34" charset="0"/>
                <a:cs typeface="Arial" panose="020B0604020202020204" pitchFamily="34" charset="0"/>
              </a:rPr>
              <a:t>At the end of the lesson the RVSR trainees will be able to:</a:t>
            </a:r>
          </a:p>
          <a:p>
            <a:pPr marL="0" indent="0">
              <a:spcAft>
                <a:spcPts val="600"/>
              </a:spcAft>
              <a:buClr>
                <a:schemeClr val="tx1"/>
              </a:buClr>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Provide precise application of the rating schedule 38 CFR 4.104 for arteries and veins</a:t>
            </a:r>
          </a:p>
          <a:p>
            <a:pPr marL="0" indent="0">
              <a:spcAft>
                <a:spcPts val="600"/>
              </a:spcAft>
              <a:buClr>
                <a:schemeClr val="tx1"/>
              </a:buClr>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Correctly identify special considerations for conditions under 38 CFR 4.104</a:t>
            </a:r>
          </a:p>
          <a:p>
            <a:pPr marL="0" indent="0">
              <a:spcAft>
                <a:spcPts val="600"/>
              </a:spcAft>
              <a:buClr>
                <a:schemeClr val="tx1"/>
              </a:buClr>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Evaluate an e-case of the arteries and veins, with focus on hypertension, varicose veins, peripheral vascular disease and or cold injuries.</a:t>
            </a:r>
          </a:p>
        </p:txBody>
      </p:sp>
      <p:sp>
        <p:nvSpPr>
          <p:cNvPr id="4" name="Slide Number Placeholder 3"/>
          <p:cNvSpPr>
            <a:spLocks noGrp="1"/>
          </p:cNvSpPr>
          <p:nvPr>
            <p:ph type="sldNum" sz="quarter" idx="10"/>
          </p:nvPr>
        </p:nvSpPr>
        <p:spPr/>
        <p:txBody>
          <a:bodyPr/>
          <a:lstStyle/>
          <a:p>
            <a:fld id="{0E7C618C-DDD3-4DC9-ADAB-73264023D4F2}" type="slidenum">
              <a:rPr lang="en-US" smtClean="0"/>
              <a:t>2</a:t>
            </a:fld>
            <a:endParaRPr lang="en-US"/>
          </a:p>
        </p:txBody>
      </p:sp>
    </p:spTree>
    <p:extLst>
      <p:ext uri="{BB962C8B-B14F-4D97-AF65-F5344CB8AC3E}">
        <p14:creationId xmlns:p14="http://schemas.microsoft.com/office/powerpoint/2010/main" val="119902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Cold Injuries (38 CFR 4.104, DC 71 22)</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a:solidFill>
                  <a:schemeClr val="tx1"/>
                </a:solidFill>
                <a:latin typeface="Arial" panose="020B0604020202020204" pitchFamily="34" charset="0"/>
                <a:cs typeface="Arial" panose="020B0604020202020204" pitchFamily="34" charset="0"/>
              </a:rPr>
              <a:t>Injury by cold causes structural and functional disturbances of small blood vessels, cells, nerves, skin, and bone. Exposure to damp cold causes frostnip and immersion (trench) foot. Exposure to dry cold causes frostbite. </a:t>
            </a:r>
          </a:p>
        </p:txBody>
      </p:sp>
      <p:sp>
        <p:nvSpPr>
          <p:cNvPr id="4" name="Slide Number Placeholder 3"/>
          <p:cNvSpPr>
            <a:spLocks noGrp="1"/>
          </p:cNvSpPr>
          <p:nvPr>
            <p:ph type="sldNum" sz="quarter" idx="10"/>
          </p:nvPr>
        </p:nvSpPr>
        <p:spPr/>
        <p:txBody>
          <a:bodyPr/>
          <a:lstStyle/>
          <a:p>
            <a:fld id="{0E7C618C-DDD3-4DC9-ADAB-73264023D4F2}" type="slidenum">
              <a:rPr lang="en-US" smtClean="0"/>
              <a:t>20</a:t>
            </a:fld>
            <a:endParaRPr lang="en-US"/>
          </a:p>
        </p:txBody>
      </p:sp>
    </p:spTree>
    <p:extLst>
      <p:ext uri="{BB962C8B-B14F-4D97-AF65-F5344CB8AC3E}">
        <p14:creationId xmlns:p14="http://schemas.microsoft.com/office/powerpoint/2010/main" val="2889608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Cold Injuries (DC 71 22)</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71 22   Cold injury residuals:</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With the following in affected parts:</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Arthralgia or other pain, numbness, or cold sensitivity plus two or more of the following: tissue loss, nail abnormalities, color changes, locally impaired sensation, hyperhidrosis, X-ray abnormalities (osteoporosis, subarticular punched out lesions, or osteoarthritis)  30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Arthralgia or other pain, numbness, or cold sensitivity plus tissue loss, nail abnormalities, color changes, locally impaired sensation, hyperhidrosis, or X-ray abnormalities (osteoporosis, subarticular punched out lesions, or osteoarthritis)  20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Arthralgia or other pain, numbness, or cold sensitivity  10</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(1): Separately evaluate amputations of fingers or toes, and complications such as squamous cell carcinoma at the site of a cold injury scar or peripheral neuropathy, under other diagnostic codes.</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Separately evaluate other disabilities that have been diagnosed as the residual effects of cold injury, such as Raynaud's phenomenon, muscle atrophy, etc., unless they are used to support an evaluation under diagnostic code 71 22.</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(2): Evaluate each affected part (e.g., hand, foot, ear, nose) separately and combine the ratings in accordance with §§4.25 and 4.26.</a:t>
            </a:r>
            <a:endParaRPr lang="en-US" sz="1800" b="0">
              <a:solidFill>
                <a:schemeClr val="tx1"/>
              </a:solidFill>
              <a:latin typeface="Arial" panose="020B0604020202020204" pitchFamily="34" charset="0"/>
              <a:cs typeface="Arial" panose="020B0604020202020204" pitchFamily="34" charset="0"/>
            </a:endParaRPr>
          </a:p>
          <a:p>
            <a:pPr>
              <a:spcAft>
                <a:spcPts val="600"/>
              </a:spcAft>
            </a:pPr>
            <a:r>
              <a:rPr lang="en-US" sz="1800" b="0">
                <a:solidFill>
                  <a:schemeClr val="tx1"/>
                </a:solidFill>
                <a:latin typeface="Arial" panose="020B0604020202020204" pitchFamily="34" charset="0"/>
                <a:cs typeface="Arial" panose="020B0604020202020204" pitchFamily="34" charset="0"/>
              </a:rPr>
              <a:t>Special considerations: May be subject to a presumption of service connection (38 CFR 3.309(c).</a:t>
            </a:r>
          </a:p>
          <a:p>
            <a:pPr>
              <a:spcAft>
                <a:spcPts val="600"/>
              </a:spcAft>
            </a:pPr>
            <a:r>
              <a:rPr lang="en-US" sz="1800" b="0">
                <a:solidFill>
                  <a:schemeClr val="tx1"/>
                </a:solidFill>
                <a:latin typeface="Arial" panose="020B0604020202020204" pitchFamily="34" charset="0"/>
                <a:cs typeface="Arial" panose="020B0604020202020204" pitchFamily="34" charset="0"/>
              </a:rPr>
              <a:t>If there is amputation or loss of use of an extremity, consider entitlement to special monthly compensation under 38 CFR 3.350</a:t>
            </a:r>
          </a:p>
        </p:txBody>
      </p:sp>
      <p:sp>
        <p:nvSpPr>
          <p:cNvPr id="4" name="Slide Number Placeholder 3"/>
          <p:cNvSpPr>
            <a:spLocks noGrp="1"/>
          </p:cNvSpPr>
          <p:nvPr>
            <p:ph type="sldNum" sz="quarter" idx="10"/>
          </p:nvPr>
        </p:nvSpPr>
        <p:spPr/>
        <p:txBody>
          <a:bodyPr/>
          <a:lstStyle/>
          <a:p>
            <a:fld id="{0E7C618C-DDD3-4DC9-ADAB-73264023D4F2}" type="slidenum">
              <a:rPr lang="en-US" smtClean="0"/>
              <a:t>21</a:t>
            </a:fld>
            <a:endParaRPr lang="en-US"/>
          </a:p>
        </p:txBody>
      </p:sp>
    </p:spTree>
    <p:extLst>
      <p:ext uri="{BB962C8B-B14F-4D97-AF65-F5344CB8AC3E}">
        <p14:creationId xmlns:p14="http://schemas.microsoft.com/office/powerpoint/2010/main" val="7946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Disability Benefits Questionnaire – Cold Injuries</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a:solidFill>
                  <a:schemeClr val="tx1"/>
                </a:solidFill>
                <a:latin typeface="Arial" panose="020B0604020202020204" pitchFamily="34" charset="0"/>
                <a:cs typeface="Arial" panose="020B0604020202020204" pitchFamily="34" charset="0"/>
              </a:rPr>
              <a:t>For Signs and Symptoms this will continue for all of the extremities.</a:t>
            </a:r>
          </a:p>
          <a:p>
            <a:r>
              <a:rPr lang="en-US" sz="1800" b="0">
                <a:solidFill>
                  <a:schemeClr val="tx1"/>
                </a:solidFill>
                <a:latin typeface="Arial" panose="020B0604020202020204" pitchFamily="34" charset="0"/>
                <a:cs typeface="Arial" panose="020B0604020202020204" pitchFamily="34" charset="0"/>
              </a:rPr>
              <a:t>If amputations, other complications, or scars, then additional DBQs are required.</a:t>
            </a:r>
          </a:p>
        </p:txBody>
      </p:sp>
      <p:sp>
        <p:nvSpPr>
          <p:cNvPr id="4" name="Slide Number Placeholder 3"/>
          <p:cNvSpPr>
            <a:spLocks noGrp="1"/>
          </p:cNvSpPr>
          <p:nvPr>
            <p:ph type="sldNum" sz="quarter" idx="10"/>
          </p:nvPr>
        </p:nvSpPr>
        <p:spPr/>
        <p:txBody>
          <a:bodyPr/>
          <a:lstStyle/>
          <a:p>
            <a:fld id="{0E7C618C-DDD3-4DC9-ADAB-73264023D4F2}" type="slidenum">
              <a:rPr lang="en-US" smtClean="0"/>
              <a:t>22</a:t>
            </a:fld>
            <a:endParaRPr lang="en-US"/>
          </a:p>
        </p:txBody>
      </p:sp>
    </p:spTree>
    <p:extLst>
      <p:ext uri="{BB962C8B-B14F-4D97-AF65-F5344CB8AC3E}">
        <p14:creationId xmlns:p14="http://schemas.microsoft.com/office/powerpoint/2010/main" val="172231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Evaluation Builder</a:t>
            </a:r>
          </a:p>
        </p:txBody>
      </p:sp>
      <p:sp>
        <p:nvSpPr>
          <p:cNvPr id="4" name="Slide Number Placeholder 3"/>
          <p:cNvSpPr>
            <a:spLocks noGrp="1"/>
          </p:cNvSpPr>
          <p:nvPr>
            <p:ph type="sldNum" sz="quarter" idx="10"/>
          </p:nvPr>
        </p:nvSpPr>
        <p:spPr/>
        <p:txBody>
          <a:bodyPr/>
          <a:lstStyle/>
          <a:p>
            <a:fld id="{0E7C618C-DDD3-4DC9-ADAB-73264023D4F2}" type="slidenum">
              <a:rPr lang="en-US" smtClean="0"/>
              <a:t>23</a:t>
            </a:fld>
            <a:endParaRPr lang="en-US"/>
          </a:p>
        </p:txBody>
      </p:sp>
    </p:spTree>
    <p:extLst>
      <p:ext uri="{BB962C8B-B14F-4D97-AF65-F5344CB8AC3E}">
        <p14:creationId xmlns:p14="http://schemas.microsoft.com/office/powerpoint/2010/main" val="2054732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Aneurysms (38 CFR 4.104, DC 71 11/71 12)</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a:solidFill>
                  <a:schemeClr val="tx1"/>
                </a:solidFill>
                <a:latin typeface="Arial" panose="020B0604020202020204" pitchFamily="34" charset="0"/>
                <a:cs typeface="Arial" panose="020B0604020202020204" pitchFamily="34" charset="0"/>
              </a:rPr>
              <a:t>Bulging or sac of a blood vessel formed by the dilation of the wall of an artery, a vein, or the heart. </a:t>
            </a:r>
          </a:p>
        </p:txBody>
      </p:sp>
      <p:sp>
        <p:nvSpPr>
          <p:cNvPr id="4" name="Slide Number Placeholder 3"/>
          <p:cNvSpPr>
            <a:spLocks noGrp="1"/>
          </p:cNvSpPr>
          <p:nvPr>
            <p:ph type="sldNum" sz="quarter" idx="10"/>
          </p:nvPr>
        </p:nvSpPr>
        <p:spPr/>
        <p:txBody>
          <a:bodyPr/>
          <a:lstStyle/>
          <a:p>
            <a:fld id="{0E7C618C-DDD3-4DC9-ADAB-73264023D4F2}" type="slidenum">
              <a:rPr lang="en-US" smtClean="0"/>
              <a:t>24</a:t>
            </a:fld>
            <a:endParaRPr lang="en-US"/>
          </a:p>
        </p:txBody>
      </p:sp>
    </p:spTree>
    <p:extLst>
      <p:ext uri="{BB962C8B-B14F-4D97-AF65-F5344CB8AC3E}">
        <p14:creationId xmlns:p14="http://schemas.microsoft.com/office/powerpoint/2010/main" val="643864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Aneurysm, Large Artery (38 CFR 4.104, DC 71 11)</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71 11   Aneurysm, any large artery:</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If symptomatic, or; for indefinite period from date of hospital admission for surgical correction  100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Following surgery: Ischemic limb pain at rest, and; either deep ischemic ulcers or ankle/brachial index of 0.4 or less  100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Claudication on walking less than 25 yards on a level grade at 2 miles per hour, and; persistent coldness of the extremity, one or more deep ischemic ulcers, or ankle/brachial index of 0.5 or less  60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Claudication on walking between 25 and 100 yards on a level grade at 2 miles per hour, and; trophic changes (thin skin, absence of hair, dystrophic nails) or ankle/brachial index of 0.7 or less  40</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Claudication on walking more than 100 yards, and; diminished peripheral pulses or ankle/brachial index of 0.9 or less  20</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(1):</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The ankle/brachial index is the ratio of the systolic blood pressure at the ankle (determined by Doppler study) divided by the simultaneous brachial artery systolic blood pressure. The normal index is 1.0 or greater.</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(2):</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These evaluations are for involvement of a single extremity. If more than one extremity is affected, evaluate each extremity separately and combine (under §4.25), using the bilateral factor, if applicable.</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(3):</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A rating of 100 percent shall be assigned as of the date of hospital admission for surgical correction. Six months following discharge, the appropriate disability rating shall be determined by mandatory VA examination.</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Any change in evaluation based upon that or any subsequent examination shall be subject to the provisions of §3.105(e) of this chapter.</a:t>
            </a:r>
          </a:p>
        </p:txBody>
      </p:sp>
      <p:sp>
        <p:nvSpPr>
          <p:cNvPr id="4" name="Slide Number Placeholder 3"/>
          <p:cNvSpPr>
            <a:spLocks noGrp="1"/>
          </p:cNvSpPr>
          <p:nvPr>
            <p:ph type="sldNum" sz="quarter" idx="10"/>
          </p:nvPr>
        </p:nvSpPr>
        <p:spPr/>
        <p:txBody>
          <a:bodyPr/>
          <a:lstStyle/>
          <a:p>
            <a:fld id="{0E7C618C-DDD3-4DC9-ADAB-73264023D4F2}" type="slidenum">
              <a:rPr lang="en-US" smtClean="0"/>
              <a:t>25</a:t>
            </a:fld>
            <a:endParaRPr lang="en-US"/>
          </a:p>
        </p:txBody>
      </p:sp>
    </p:spTree>
    <p:extLst>
      <p:ext uri="{BB962C8B-B14F-4D97-AF65-F5344CB8AC3E}">
        <p14:creationId xmlns:p14="http://schemas.microsoft.com/office/powerpoint/2010/main" val="2145072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Aneurysm, Aneurysm, Small Artery (38 CFR 4.104, DC 71 12)</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71 12   Aneurysm, any small artery:</a:t>
            </a:r>
          </a:p>
          <a:p>
            <a:pPr rtl="0" eaLnBrk="1" fontAlgn="t"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Asymptomatic  0</a:t>
            </a:r>
          </a:p>
          <a:p>
            <a:pPr rtl="0" eaLnBrk="1" fontAlgn="t"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If symptomatic, evaluate according to body system affected. Following surgery, evaluate residuals under the body system affected.</a:t>
            </a:r>
          </a:p>
        </p:txBody>
      </p:sp>
      <p:sp>
        <p:nvSpPr>
          <p:cNvPr id="4" name="Slide Number Placeholder 3"/>
          <p:cNvSpPr>
            <a:spLocks noGrp="1"/>
          </p:cNvSpPr>
          <p:nvPr>
            <p:ph type="sldNum" sz="quarter" idx="10"/>
          </p:nvPr>
        </p:nvSpPr>
        <p:spPr/>
        <p:txBody>
          <a:bodyPr/>
          <a:lstStyle/>
          <a:p>
            <a:fld id="{0E7C618C-DDD3-4DC9-ADAB-73264023D4F2}" type="slidenum">
              <a:rPr lang="en-US" smtClean="0"/>
              <a:t>26</a:t>
            </a:fld>
            <a:endParaRPr lang="en-US"/>
          </a:p>
        </p:txBody>
      </p:sp>
    </p:spTree>
    <p:extLst>
      <p:ext uri="{BB962C8B-B14F-4D97-AF65-F5344CB8AC3E}">
        <p14:creationId xmlns:p14="http://schemas.microsoft.com/office/powerpoint/2010/main" val="1960290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Disability Benefits Questionnaire – Artery and Vein</a:t>
            </a:r>
          </a:p>
        </p:txBody>
      </p:sp>
      <p:sp>
        <p:nvSpPr>
          <p:cNvPr id="4" name="Slide Number Placeholder 3"/>
          <p:cNvSpPr>
            <a:spLocks noGrp="1"/>
          </p:cNvSpPr>
          <p:nvPr>
            <p:ph type="sldNum" sz="quarter" idx="10"/>
          </p:nvPr>
        </p:nvSpPr>
        <p:spPr/>
        <p:txBody>
          <a:bodyPr/>
          <a:lstStyle/>
          <a:p>
            <a:fld id="{0E7C618C-DDD3-4DC9-ADAB-73264023D4F2}" type="slidenum">
              <a:rPr lang="en-US" smtClean="0"/>
              <a:t>27</a:t>
            </a:fld>
            <a:endParaRPr lang="en-US"/>
          </a:p>
        </p:txBody>
      </p:sp>
    </p:spTree>
    <p:extLst>
      <p:ext uri="{BB962C8B-B14F-4D97-AF65-F5344CB8AC3E}">
        <p14:creationId xmlns:p14="http://schemas.microsoft.com/office/powerpoint/2010/main" val="2622968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DBQ</a:t>
            </a:r>
          </a:p>
        </p:txBody>
      </p:sp>
      <p:sp>
        <p:nvSpPr>
          <p:cNvPr id="4" name="Slide Number Placeholder 3"/>
          <p:cNvSpPr>
            <a:spLocks noGrp="1"/>
          </p:cNvSpPr>
          <p:nvPr>
            <p:ph type="sldNum" sz="quarter" idx="10"/>
          </p:nvPr>
        </p:nvSpPr>
        <p:spPr/>
        <p:txBody>
          <a:bodyPr/>
          <a:lstStyle/>
          <a:p>
            <a:fld id="{0E7C618C-DDD3-4DC9-ADAB-73264023D4F2}" type="slidenum">
              <a:rPr lang="en-US" smtClean="0"/>
              <a:t>28</a:t>
            </a:fld>
            <a:endParaRPr lang="en-US"/>
          </a:p>
        </p:txBody>
      </p:sp>
    </p:spTree>
    <p:extLst>
      <p:ext uri="{BB962C8B-B14F-4D97-AF65-F5344CB8AC3E}">
        <p14:creationId xmlns:p14="http://schemas.microsoft.com/office/powerpoint/2010/main" val="1789605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Evaluation Builder</a:t>
            </a:r>
          </a:p>
        </p:txBody>
      </p:sp>
      <p:sp>
        <p:nvSpPr>
          <p:cNvPr id="4" name="Slide Number Placeholder 3"/>
          <p:cNvSpPr>
            <a:spLocks noGrp="1"/>
          </p:cNvSpPr>
          <p:nvPr>
            <p:ph type="sldNum" sz="quarter" idx="10"/>
          </p:nvPr>
        </p:nvSpPr>
        <p:spPr/>
        <p:txBody>
          <a:bodyPr/>
          <a:lstStyle/>
          <a:p>
            <a:fld id="{0E7C618C-DDD3-4DC9-ADAB-73264023D4F2}" type="slidenum">
              <a:rPr lang="en-US" smtClean="0"/>
              <a:t>29</a:t>
            </a:fld>
            <a:endParaRPr lang="en-US"/>
          </a:p>
        </p:txBody>
      </p:sp>
    </p:spTree>
    <p:extLst>
      <p:ext uri="{BB962C8B-B14F-4D97-AF65-F5344CB8AC3E}">
        <p14:creationId xmlns:p14="http://schemas.microsoft.com/office/powerpoint/2010/main" val="3956117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References</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n-US" sz="1200" kern="1200">
                <a:solidFill>
                  <a:schemeClr val="tx1"/>
                </a:solidFill>
                <a:effectLst/>
                <a:latin typeface="+mn-lt"/>
                <a:ea typeface="+mn-ea"/>
                <a:cs typeface="+mn-cs"/>
              </a:rPr>
              <a:t>The references for this course are listed on the screen. You may click any hyperlinked references for further details.</a:t>
            </a:r>
            <a:endParaRPr lang="en-US" sz="1800" b="0">
              <a:solidFill>
                <a:schemeClr val="tx1"/>
              </a:solidFill>
              <a:latin typeface="Arial" panose="020B0604020202020204" pitchFamily="34" charset="0"/>
              <a:cs typeface="Arial" panose="020B0604020202020204" pitchFamily="34" charset="0"/>
            </a:endParaRPr>
          </a:p>
          <a:p>
            <a:pPr>
              <a:buFont typeface="Arial" panose="020B0604020202020204" pitchFamily="34" charset="0"/>
              <a:buNone/>
            </a:pPr>
            <a:r>
              <a:rPr lang="en-US" altLang="en-US" sz="1800" b="0">
                <a:solidFill>
                  <a:schemeClr val="tx1"/>
                </a:solidFill>
                <a:latin typeface="Arial" panose="020B0604020202020204" pitchFamily="34" charset="0"/>
                <a:cs typeface="Arial" panose="020B0604020202020204" pitchFamily="34" charset="0"/>
                <a:hlinkClick r:id="rId3"/>
              </a:rPr>
              <a:t>38 CFR 3.309 Presumptive for Service Connection </a:t>
            </a:r>
            <a:endParaRPr lang="en-US" altLang="en-US" sz="1800" b="0">
              <a:solidFill>
                <a:schemeClr val="tx1"/>
              </a:solidFill>
              <a:latin typeface="Arial" panose="020B0604020202020204" pitchFamily="34" charset="0"/>
              <a:cs typeface="Arial" panose="020B0604020202020204" pitchFamily="34" charset="0"/>
              <a:hlinkClick r:id="rId4"/>
            </a:endParaRPr>
          </a:p>
          <a:p>
            <a:pPr>
              <a:buFont typeface="Arial" panose="020B0604020202020204" pitchFamily="34" charset="0"/>
              <a:buNone/>
            </a:pPr>
            <a:r>
              <a:rPr lang="en-US" altLang="en-US" sz="1800" b="0">
                <a:solidFill>
                  <a:schemeClr val="tx1"/>
                </a:solidFill>
                <a:latin typeface="Arial" panose="020B0604020202020204" pitchFamily="34" charset="0"/>
                <a:cs typeface="Arial" panose="020B0604020202020204" pitchFamily="34" charset="0"/>
                <a:hlinkClick r:id="rId3"/>
              </a:rPr>
              <a:t>38 CFR 3.350 Special Monthly Compensation</a:t>
            </a:r>
            <a:endParaRPr lang="en-US" altLang="en-US" sz="1800" b="0">
              <a:solidFill>
                <a:schemeClr val="tx1"/>
              </a:solidFill>
              <a:latin typeface="Arial" panose="020B0604020202020204" pitchFamily="34" charset="0"/>
              <a:cs typeface="Arial" panose="020B0604020202020204" pitchFamily="34" charset="0"/>
              <a:hlinkClick r:id="rId4"/>
            </a:endParaRPr>
          </a:p>
          <a:p>
            <a:pPr>
              <a:buFont typeface="Arial" panose="020B0604020202020204" pitchFamily="34" charset="0"/>
              <a:buNone/>
            </a:pPr>
            <a:r>
              <a:rPr lang="en-US" altLang="en-US" sz="1800" b="0">
                <a:solidFill>
                  <a:schemeClr val="tx1"/>
                </a:solidFill>
                <a:latin typeface="Arial" panose="020B0604020202020204" pitchFamily="34" charset="0"/>
                <a:cs typeface="Arial" panose="020B0604020202020204" pitchFamily="34" charset="0"/>
                <a:hlinkClick r:id="rId4"/>
              </a:rPr>
              <a:t>38 CFR §4.104 Schedule of Ratings—Cardiovascular system</a:t>
            </a:r>
            <a:endParaRPr lang="en-US" altLang="en-US" sz="1800" b="0">
              <a:solidFill>
                <a:schemeClr val="tx1"/>
              </a:solidFill>
              <a:latin typeface="Arial" panose="020B0604020202020204" pitchFamily="34" charset="0"/>
              <a:cs typeface="Arial" panose="020B0604020202020204" pitchFamily="34" charset="0"/>
              <a:hlinkClick r:id="rId5"/>
            </a:endParaRPr>
          </a:p>
          <a:p>
            <a:pPr>
              <a:buFont typeface="Arial" panose="020B0604020202020204" pitchFamily="34" charset="0"/>
              <a:buNone/>
            </a:pPr>
            <a:r>
              <a:rPr lang="en-US" altLang="en-US" sz="1800" b="0">
                <a:solidFill>
                  <a:schemeClr val="tx1"/>
                </a:solidFill>
                <a:latin typeface="Arial" panose="020B0604020202020204" pitchFamily="34" charset="0"/>
                <a:cs typeface="Arial" panose="020B0604020202020204" pitchFamily="34" charset="0"/>
                <a:hlinkClick r:id="rId5"/>
              </a:rPr>
              <a:t>M21 dash 1, Part Three, Subpart four, Chapter 4, Section E Cardiovascular System Conditions (to include Cold Injuries) </a:t>
            </a:r>
            <a:endParaRPr lang="en-US" altLang="en-US" sz="1800" b="0">
              <a:solidFill>
                <a:schemeClr val="tx1"/>
              </a:solidFill>
              <a:latin typeface="Arial" panose="020B0604020202020204" pitchFamily="34" charset="0"/>
              <a:cs typeface="Arial" panose="020B0604020202020204" pitchFamily="34" charset="0"/>
              <a:hlinkClick r:id="rId6"/>
            </a:endParaRPr>
          </a:p>
          <a:p>
            <a:pPr>
              <a:buFont typeface="Arial" panose="020B0604020202020204" pitchFamily="34" charset="0"/>
              <a:buNone/>
            </a:pPr>
            <a:r>
              <a:rPr lang="en-US" altLang="en-US" sz="1800" b="0">
                <a:solidFill>
                  <a:schemeClr val="tx1"/>
                </a:solidFill>
                <a:latin typeface="Arial" panose="020B0604020202020204" pitchFamily="34" charset="0"/>
                <a:cs typeface="Arial" panose="020B0604020202020204" pitchFamily="34" charset="0"/>
                <a:hlinkClick r:id="rId6"/>
              </a:rPr>
              <a:t>M21 dash 1.Three.four.6.B.5 Other Issues to Consider When Evaluating Evidence</a:t>
            </a:r>
            <a:endParaRPr lang="en-US" altLang="en-US" sz="1800" b="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E7C618C-DDD3-4DC9-ADAB-73264023D4F2}" type="slidenum">
              <a:rPr lang="en-US" smtClean="0"/>
              <a:t>3</a:t>
            </a:fld>
            <a:endParaRPr lang="en-US"/>
          </a:p>
        </p:txBody>
      </p:sp>
    </p:spTree>
    <p:extLst>
      <p:ext uri="{BB962C8B-B14F-4D97-AF65-F5344CB8AC3E}">
        <p14:creationId xmlns:p14="http://schemas.microsoft.com/office/powerpoint/2010/main" val="3310462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Evaluation Builder</a:t>
            </a:r>
          </a:p>
        </p:txBody>
      </p:sp>
      <p:sp>
        <p:nvSpPr>
          <p:cNvPr id="4" name="Slide Number Placeholder 3"/>
          <p:cNvSpPr>
            <a:spLocks noGrp="1"/>
          </p:cNvSpPr>
          <p:nvPr>
            <p:ph type="sldNum" sz="quarter" idx="10"/>
          </p:nvPr>
        </p:nvSpPr>
        <p:spPr/>
        <p:txBody>
          <a:bodyPr/>
          <a:lstStyle/>
          <a:p>
            <a:fld id="{0E7C618C-DDD3-4DC9-ADAB-73264023D4F2}" type="slidenum">
              <a:rPr lang="en-US" smtClean="0"/>
              <a:t>30</a:t>
            </a:fld>
            <a:endParaRPr lang="en-US"/>
          </a:p>
        </p:txBody>
      </p:sp>
    </p:spTree>
    <p:extLst>
      <p:ext uri="{BB962C8B-B14F-4D97-AF65-F5344CB8AC3E}">
        <p14:creationId xmlns:p14="http://schemas.microsoft.com/office/powerpoint/2010/main" val="1128839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Discussion</a:t>
            </a:r>
          </a:p>
          <a:p>
            <a:r>
              <a:rPr lang="en-US" sz="1800" b="0">
                <a:solidFill>
                  <a:schemeClr val="tx1"/>
                </a:solidFill>
                <a:latin typeface="Arial" panose="020B0604020202020204" pitchFamily="34" charset="0"/>
                <a:cs typeface="Arial" panose="020B0604020202020204" pitchFamily="34" charset="0"/>
              </a:rPr>
              <a:t>While on active duty a Veteran was diagnosed with a uterine aneurysm. The treatment resulted in a hysterectomy.</a:t>
            </a:r>
          </a:p>
          <a:p>
            <a:r>
              <a:rPr lang="en-US" sz="1800" b="0">
                <a:solidFill>
                  <a:schemeClr val="tx1"/>
                </a:solidFill>
                <a:latin typeface="Arial" panose="020B0604020202020204" pitchFamily="34" charset="0"/>
                <a:cs typeface="Arial" panose="020B0604020202020204" pitchFamily="34" charset="0"/>
              </a:rPr>
              <a:t>If a benefit is granted are there any other benefits we need to consider?</a:t>
            </a:r>
          </a:p>
        </p:txBody>
      </p:sp>
      <p:sp>
        <p:nvSpPr>
          <p:cNvPr id="4" name="Slide Number Placeholder 3"/>
          <p:cNvSpPr>
            <a:spLocks noGrp="1"/>
          </p:cNvSpPr>
          <p:nvPr>
            <p:ph type="sldNum" sz="quarter" idx="10"/>
          </p:nvPr>
        </p:nvSpPr>
        <p:spPr/>
        <p:txBody>
          <a:bodyPr/>
          <a:lstStyle/>
          <a:p>
            <a:fld id="{0E7C618C-DDD3-4DC9-ADAB-73264023D4F2}" type="slidenum">
              <a:rPr lang="en-US" smtClean="0"/>
              <a:t>31</a:t>
            </a:fld>
            <a:endParaRPr lang="en-US"/>
          </a:p>
        </p:txBody>
      </p:sp>
    </p:spTree>
    <p:extLst>
      <p:ext uri="{BB962C8B-B14F-4D97-AF65-F5344CB8AC3E}">
        <p14:creationId xmlns:p14="http://schemas.microsoft.com/office/powerpoint/2010/main" val="2244460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Discussion</a:t>
            </a:r>
          </a:p>
          <a:p>
            <a:pPr marL="0" indent="0">
              <a:spcAft>
                <a:spcPts val="600"/>
              </a:spcAft>
              <a:buClr>
                <a:schemeClr val="tx1"/>
              </a:buClr>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ANSWER: Per note associated with DC 71 12 “Following surgery, evaluate residuals under the body system affected.” </a:t>
            </a:r>
          </a:p>
          <a:p>
            <a:pPr marL="0" indent="0">
              <a:spcAft>
                <a:spcPts val="600"/>
              </a:spcAft>
              <a:buClr>
                <a:schemeClr val="tx1"/>
              </a:buClr>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Therefore DC 71 12 dash 76 18 </a:t>
            </a:r>
          </a:p>
          <a:p>
            <a:pPr marL="0" indent="0">
              <a:spcAft>
                <a:spcPts val="600"/>
              </a:spcAft>
              <a:buClr>
                <a:schemeClr val="tx1"/>
              </a:buClr>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Veteran also entitled to SMC K per 38 CFR §3.350.</a:t>
            </a:r>
          </a:p>
        </p:txBody>
      </p:sp>
      <p:sp>
        <p:nvSpPr>
          <p:cNvPr id="4" name="Slide Number Placeholder 3"/>
          <p:cNvSpPr>
            <a:spLocks noGrp="1"/>
          </p:cNvSpPr>
          <p:nvPr>
            <p:ph type="sldNum" sz="quarter" idx="10"/>
          </p:nvPr>
        </p:nvSpPr>
        <p:spPr/>
        <p:txBody>
          <a:bodyPr/>
          <a:lstStyle/>
          <a:p>
            <a:fld id="{0E7C618C-DDD3-4DC9-ADAB-73264023D4F2}" type="slidenum">
              <a:rPr lang="en-US" smtClean="0"/>
              <a:t>32</a:t>
            </a:fld>
            <a:endParaRPr lang="en-US"/>
          </a:p>
        </p:txBody>
      </p:sp>
    </p:spTree>
    <p:extLst>
      <p:ext uri="{BB962C8B-B14F-4D97-AF65-F5344CB8AC3E}">
        <p14:creationId xmlns:p14="http://schemas.microsoft.com/office/powerpoint/2010/main" val="1722065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Questions?</a:t>
            </a:r>
          </a:p>
        </p:txBody>
      </p:sp>
      <p:sp>
        <p:nvSpPr>
          <p:cNvPr id="4" name="Slide Number Placeholder 3"/>
          <p:cNvSpPr>
            <a:spLocks noGrp="1"/>
          </p:cNvSpPr>
          <p:nvPr>
            <p:ph type="sldNum" sz="quarter" idx="10"/>
          </p:nvPr>
        </p:nvSpPr>
        <p:spPr/>
        <p:txBody>
          <a:bodyPr/>
          <a:lstStyle/>
          <a:p>
            <a:fld id="{0E7C618C-DDD3-4DC9-ADAB-73264023D4F2}" type="slidenum">
              <a:rPr lang="en-US" smtClean="0"/>
              <a:t>33</a:t>
            </a:fld>
            <a:endParaRPr lang="en-US"/>
          </a:p>
        </p:txBody>
      </p:sp>
    </p:spTree>
    <p:extLst>
      <p:ext uri="{BB962C8B-B14F-4D97-AF65-F5344CB8AC3E}">
        <p14:creationId xmlns:p14="http://schemas.microsoft.com/office/powerpoint/2010/main" val="387443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effectLst/>
                <a:latin typeface="Arial" panose="020B0604020202020204" pitchFamily="34" charset="0"/>
                <a:cs typeface="Arial" panose="020B0604020202020204" pitchFamily="34" charset="0"/>
              </a:rPr>
              <a:t>Hypertension (38 CFR 4.104, DC 7101)</a:t>
            </a:r>
          </a:p>
          <a:p>
            <a:pPr marL="0" marR="0" lvl="0" indent="0" algn="l" defTabSz="914400" rtl="0" eaLnBrk="1" fontAlgn="auto" latinLnBrk="0" hangingPunct="1">
              <a:lnSpc>
                <a:spcPct val="100000"/>
              </a:lnSpc>
              <a:spcBef>
                <a:spcPct val="0"/>
              </a:spcBef>
              <a:spcAft>
                <a:spcPct val="0"/>
              </a:spcAft>
              <a:buClrTx/>
              <a:buSzTx/>
              <a:buFontTx/>
              <a:buNone/>
              <a:defRPr/>
            </a:pPr>
            <a:r>
              <a:rPr lang="en-US" altLang="en-US" sz="1800">
                <a:latin typeface="Arial" panose="020B0604020202020204" pitchFamily="34" charset="0"/>
                <a:cs typeface="Arial" panose="020B0604020202020204" pitchFamily="34" charset="0"/>
              </a:rPr>
              <a:t>A condition in which a patient has a higher than normal blood pressure.</a:t>
            </a:r>
          </a:p>
        </p:txBody>
      </p:sp>
      <p:sp>
        <p:nvSpPr>
          <p:cNvPr id="4" name="Slide Number Placeholder 3"/>
          <p:cNvSpPr>
            <a:spLocks noGrp="1"/>
          </p:cNvSpPr>
          <p:nvPr>
            <p:ph type="sldNum" sz="quarter" idx="10"/>
          </p:nvPr>
        </p:nvSpPr>
        <p:spPr/>
        <p:txBody>
          <a:bodyPr/>
          <a:lstStyle/>
          <a:p>
            <a:fld id="{0E7C618C-DDD3-4DC9-ADAB-73264023D4F2}" type="slidenum">
              <a:rPr lang="en-US" smtClean="0"/>
              <a:t>4</a:t>
            </a:fld>
            <a:endParaRPr lang="en-US"/>
          </a:p>
        </p:txBody>
      </p:sp>
    </p:spTree>
    <p:extLst>
      <p:ext uri="{BB962C8B-B14F-4D97-AF65-F5344CB8AC3E}">
        <p14:creationId xmlns:p14="http://schemas.microsoft.com/office/powerpoint/2010/main" val="280306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Hypertension (38 CFR 4.104, DC 71 01) (continued)</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71 01   Hypertensive vascular disease (hypertension and isolated systolic hypertension):</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Diastolic pressure predominantly 130 or more  60</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Diastolic pressure predominantly 120 or more  40</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Diastolic pressure predominantly 110 or more, or; systolic pressure predominantly 200 or more  20</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Diastolic pressure predominantly 100 or more, or; systolic pressure predominantly 160 or more, or; minimum evaluation for an individual with a history of diastolic pressure predominantly 100 or more who requires continuous medication for control  10</a:t>
            </a:r>
          </a:p>
          <a:p>
            <a:pPr rtl="0" eaLnBrk="1" fontAlgn="ctr"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(1):</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Hypertension or isolated systolic hypertension must be confirmed by readings taken two or more times on at least three different days. For purposes of this section, the term hypertension means that the diastolic blood pressure is predominantly 90mm. or greater,</a:t>
            </a:r>
          </a:p>
          <a:p>
            <a:pPr rtl="0" eaLnBrk="1" fontAlgn="ctr" latinLnBrk="0" hangingPunct="1"/>
            <a:r>
              <a:rPr lang="en-US" sz="1800" b="0" i="0" u="none" strike="noStrike" kern="1200">
                <a:solidFill>
                  <a:schemeClr val="tx1"/>
                </a:solidFill>
                <a:effectLst/>
                <a:latin typeface="Arial" panose="020B0604020202020204" pitchFamily="34" charset="0"/>
                <a:ea typeface="+mn-ea"/>
                <a:cs typeface="Arial" panose="020B0604020202020204" pitchFamily="34" charset="0"/>
              </a:rPr>
              <a:t>and isolated systolic hypertension means that the systolic blood pressure is predominantly 160mm. or greater with a diastolic blood pressure of less than 90mm.</a:t>
            </a:r>
          </a:p>
          <a:p>
            <a:pPr rtl="0" eaLnBrk="1" fontAlgn="ctr" latinLnBrk="0" hangingPunct="1"/>
            <a:r>
              <a:rPr lang="en-US" sz="1800" b="0" i="0" u="none" strike="noStrike" kern="1200" cap="small">
                <a:solidFill>
                  <a:schemeClr val="tx1"/>
                </a:solidFill>
                <a:effectLst/>
                <a:latin typeface="Arial" panose="020B0604020202020204" pitchFamily="34" charset="0"/>
                <a:ea typeface="+mn-ea"/>
                <a:cs typeface="Arial" panose="020B0604020202020204" pitchFamily="34" charset="0"/>
              </a:rPr>
              <a:t>Note (2):</a:t>
            </a:r>
            <a:r>
              <a:rPr lang="en-US" sz="1800" b="0" i="0" u="none" strike="noStrike" kern="1200">
                <a:solidFill>
                  <a:schemeClr val="tx1"/>
                </a:solidFill>
                <a:effectLst/>
                <a:latin typeface="Arial" panose="020B0604020202020204" pitchFamily="34" charset="0"/>
                <a:ea typeface="+mn-ea"/>
                <a:cs typeface="Arial" panose="020B0604020202020204" pitchFamily="34" charset="0"/>
              </a:rPr>
              <a:t> Evaluate hypertension due to aortic insufficiency or hyperthyroidism, which is usually the isolated systolic type, as part of the condition causing it rather than by a separate evaluation.</a:t>
            </a:r>
          </a:p>
          <a:p>
            <a:r>
              <a:rPr lang="en-US" sz="1800" b="0">
                <a:solidFill>
                  <a:schemeClr val="tx1"/>
                </a:solidFill>
                <a:latin typeface="Arial" panose="020B0604020202020204" pitchFamily="34" charset="0"/>
                <a:cs typeface="Arial" panose="020B0604020202020204" pitchFamily="34" charset="0"/>
              </a:rPr>
              <a:t>NOTE (3): Evaluate hypertension separately from hypertensive heart disease and other types of heart disease.</a:t>
            </a:r>
          </a:p>
        </p:txBody>
      </p:sp>
      <p:sp>
        <p:nvSpPr>
          <p:cNvPr id="4" name="Slide Number Placeholder 3"/>
          <p:cNvSpPr>
            <a:spLocks noGrp="1"/>
          </p:cNvSpPr>
          <p:nvPr>
            <p:ph type="sldNum" sz="quarter" idx="10"/>
          </p:nvPr>
        </p:nvSpPr>
        <p:spPr/>
        <p:txBody>
          <a:bodyPr/>
          <a:lstStyle/>
          <a:p>
            <a:fld id="{0E7C618C-DDD3-4DC9-ADAB-73264023D4F2}" type="slidenum">
              <a:rPr lang="en-US" smtClean="0"/>
              <a:t>5</a:t>
            </a:fld>
            <a:endParaRPr lang="en-US"/>
          </a:p>
        </p:txBody>
      </p:sp>
    </p:spTree>
    <p:extLst>
      <p:ext uri="{BB962C8B-B14F-4D97-AF65-F5344CB8AC3E}">
        <p14:creationId xmlns:p14="http://schemas.microsoft.com/office/powerpoint/2010/main" val="230275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Disability Benefits Questionnaire - Hypertension</a:t>
            </a:r>
          </a:p>
        </p:txBody>
      </p:sp>
      <p:sp>
        <p:nvSpPr>
          <p:cNvPr id="4" name="Slide Number Placeholder 3"/>
          <p:cNvSpPr>
            <a:spLocks noGrp="1"/>
          </p:cNvSpPr>
          <p:nvPr>
            <p:ph type="sldNum" sz="quarter" idx="10"/>
          </p:nvPr>
        </p:nvSpPr>
        <p:spPr/>
        <p:txBody>
          <a:bodyPr/>
          <a:lstStyle/>
          <a:p>
            <a:fld id="{0E7C618C-DDD3-4DC9-ADAB-73264023D4F2}" type="slidenum">
              <a:rPr lang="en-US" smtClean="0"/>
              <a:t>6</a:t>
            </a:fld>
            <a:endParaRPr lang="en-US"/>
          </a:p>
        </p:txBody>
      </p:sp>
    </p:spTree>
    <p:extLst>
      <p:ext uri="{BB962C8B-B14F-4D97-AF65-F5344CB8AC3E}">
        <p14:creationId xmlns:p14="http://schemas.microsoft.com/office/powerpoint/2010/main" val="277437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Evaluation Builder</a:t>
            </a:r>
          </a:p>
        </p:txBody>
      </p:sp>
      <p:sp>
        <p:nvSpPr>
          <p:cNvPr id="4" name="Slide Number Placeholder 3"/>
          <p:cNvSpPr>
            <a:spLocks noGrp="1"/>
          </p:cNvSpPr>
          <p:nvPr>
            <p:ph type="sldNum" sz="quarter" idx="10"/>
          </p:nvPr>
        </p:nvSpPr>
        <p:spPr/>
        <p:txBody>
          <a:bodyPr/>
          <a:lstStyle/>
          <a:p>
            <a:fld id="{0E7C618C-DDD3-4DC9-ADAB-73264023D4F2}" type="slidenum">
              <a:rPr lang="en-US" smtClean="0"/>
              <a:t>7</a:t>
            </a:fld>
            <a:endParaRPr lang="en-US"/>
          </a:p>
        </p:txBody>
      </p:sp>
    </p:spTree>
    <p:extLst>
      <p:ext uri="{BB962C8B-B14F-4D97-AF65-F5344CB8AC3E}">
        <p14:creationId xmlns:p14="http://schemas.microsoft.com/office/powerpoint/2010/main" val="265240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a:solidFill>
                  <a:schemeClr val="tx1"/>
                </a:solidFill>
                <a:latin typeface="Arial" panose="020B0604020202020204" pitchFamily="34" charset="0"/>
                <a:cs typeface="Arial" panose="020B0604020202020204" pitchFamily="34" charset="0"/>
              </a:rPr>
              <a:t>Discussion</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a:solidFill>
                  <a:schemeClr val="tx1"/>
                </a:solidFill>
                <a:latin typeface="Arial" panose="020B0604020202020204" pitchFamily="34" charset="0"/>
                <a:cs typeface="Arial" panose="020B0604020202020204" pitchFamily="34" charset="0"/>
              </a:rPr>
              <a:t>Veteran served in the US Army from May 6, 1962 through May 31, 1965. 21 dash 5 26 E Z for hypertension is received January 10, 2016. STRs reflect no evidence of complaint, treatment, or diagnosis of hypertension during military service.</a:t>
            </a:r>
          </a:p>
          <a:p>
            <a:pPr marL="0" marR="0" lvl="0" indent="0" algn="l" defTabSz="914400" rtl="0" eaLnBrk="1" fontAlgn="auto" latinLnBrk="0" hangingPunct="1">
              <a:lnSpc>
                <a:spcPct val="100000"/>
              </a:lnSpc>
              <a:spcBef>
                <a:spcPct val="0"/>
              </a:spcBef>
              <a:spcAft>
                <a:spcPct val="0"/>
              </a:spcAft>
              <a:buClrTx/>
              <a:buSzTx/>
              <a:buFontTx/>
              <a:buNone/>
              <a:defRPr/>
            </a:pPr>
            <a:r>
              <a:rPr lang="en-US" sz="1800" b="0">
                <a:solidFill>
                  <a:schemeClr val="tx1"/>
                </a:solidFill>
                <a:latin typeface="Arial" panose="020B0604020202020204" pitchFamily="34" charset="0"/>
                <a:cs typeface="Arial" panose="020B0604020202020204" pitchFamily="34" charset="0"/>
              </a:rPr>
              <a:t>Post-service treatment records reflect a substantiated diagnosis of hypertension in February 1966. Three day blood pressure readings reflected the following: day #1 145 over 94, 140 over 92, 140 over 90- day#2: 140 over 95, 145 over100, 140 over 97- day#3: 160 over 90, 145 over 95, 145 over 95. Veteran has been prescribed hypertension medication since that time.</a:t>
            </a:r>
          </a:p>
        </p:txBody>
      </p:sp>
      <p:sp>
        <p:nvSpPr>
          <p:cNvPr id="4" name="Slide Number Placeholder 3"/>
          <p:cNvSpPr>
            <a:spLocks noGrp="1"/>
          </p:cNvSpPr>
          <p:nvPr>
            <p:ph type="sldNum" sz="quarter" idx="10"/>
          </p:nvPr>
        </p:nvSpPr>
        <p:spPr/>
        <p:txBody>
          <a:bodyPr/>
          <a:lstStyle/>
          <a:p>
            <a:fld id="{0E7C618C-DDD3-4DC9-ADAB-73264023D4F2}" type="slidenum">
              <a:rPr lang="en-US" smtClean="0"/>
              <a:t>8</a:t>
            </a:fld>
            <a:endParaRPr lang="en-US"/>
          </a:p>
        </p:txBody>
      </p:sp>
    </p:spTree>
    <p:extLst>
      <p:ext uri="{BB962C8B-B14F-4D97-AF65-F5344CB8AC3E}">
        <p14:creationId xmlns:p14="http://schemas.microsoft.com/office/powerpoint/2010/main" val="301569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Discussion </a:t>
            </a:r>
          </a:p>
          <a:p>
            <a:pPr marL="0" indent="0">
              <a:buFont typeface="Arial" panose="020B0604020202020204" pitchFamily="34" charset="0"/>
              <a:buNone/>
            </a:pPr>
            <a:r>
              <a:rPr lang="en-US" sz="1800" b="0">
                <a:solidFill>
                  <a:schemeClr val="tx1"/>
                </a:solidFill>
                <a:latin typeface="Arial" panose="020B0604020202020204" pitchFamily="34" charset="0"/>
                <a:cs typeface="Arial" panose="020B0604020202020204" pitchFamily="34" charset="0"/>
              </a:rPr>
              <a:t>Answer: Deny – even though diagnosis substantiated within one year of discharge, disability not at a compensable level within presumptive time period.</a:t>
            </a:r>
          </a:p>
        </p:txBody>
      </p:sp>
      <p:sp>
        <p:nvSpPr>
          <p:cNvPr id="4" name="Slide Number Placeholder 3"/>
          <p:cNvSpPr>
            <a:spLocks noGrp="1"/>
          </p:cNvSpPr>
          <p:nvPr>
            <p:ph type="sldNum" sz="quarter" idx="10"/>
          </p:nvPr>
        </p:nvSpPr>
        <p:spPr/>
        <p:txBody>
          <a:bodyPr/>
          <a:lstStyle/>
          <a:p>
            <a:fld id="{0E7C618C-DDD3-4DC9-ADAB-73264023D4F2}" type="slidenum">
              <a:rPr lang="en-US" smtClean="0"/>
              <a:t>9</a:t>
            </a:fld>
            <a:endParaRPr lang="en-US"/>
          </a:p>
        </p:txBody>
      </p:sp>
    </p:spTree>
    <p:extLst>
      <p:ext uri="{BB962C8B-B14F-4D97-AF65-F5344CB8AC3E}">
        <p14:creationId xmlns:p14="http://schemas.microsoft.com/office/powerpoint/2010/main" val="3898496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5">
            <a:lum/>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819400"/>
            <a:ext cx="7772400" cy="1219200"/>
          </a:xfrm>
          <a:ln>
            <a:noFill/>
          </a:ln>
        </p:spPr>
        <p:txBody>
          <a:bodyPr anchor="t">
            <a:normAutofit/>
          </a:bodyPr>
          <a:lstStyle>
            <a:lvl1pPr algn="ctr">
              <a:defRPr sz="2800" b="1" cap="none" spc="0">
                <a:ln w="3175" cmpd="sng">
                  <a:noFill/>
                  <a:prstDash val="solid"/>
                </a:ln>
                <a:solidFill>
                  <a:srgbClr val="1F497D"/>
                </a:solidFill>
                <a:effectLst/>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EF0D3C7F-DECC-4E3E-BB4B-2E454E899B9C}"/>
              </a:ext>
            </a:extLst>
          </p:cNvPr>
          <p:cNvSpPr>
            <a:spLocks noGrp="1"/>
          </p:cNvSpPr>
          <p:nvPr>
            <p:ph type="body" sz="quarter" idx="10" hasCustomPrompt="1"/>
            <p:custDataLst>
              <p:tags r:id="rId2"/>
            </p:custDataLst>
          </p:nvPr>
        </p:nvSpPr>
        <p:spPr>
          <a:xfrm>
            <a:off x="685800" y="4724400"/>
            <a:ext cx="2362200" cy="838200"/>
          </a:xfrm>
          <a:prstGeom prst="rect">
            <a:avLst/>
          </a:prstGeom>
        </p:spPr>
        <p:txBody>
          <a:bodyPr>
            <a:noAutofit/>
          </a:bodyPr>
          <a:lstStyle>
            <a:lvl1pPr marL="0" indent="0" algn="ctr">
              <a:lnSpc>
                <a:spcPct val="100000"/>
              </a:lnSpc>
              <a:spcBef>
                <a:spcPct val="0"/>
              </a:spcBef>
              <a:spcAft>
                <a:spcPts val="600"/>
              </a:spcAft>
              <a:buNone/>
              <a:defRPr sz="2100" b="1">
                <a:solidFill>
                  <a:srgbClr val="1F497D"/>
                </a:solidFill>
              </a:defRPr>
            </a:lvl1pPr>
            <a:lvl5pPr marL="578644" indent="0">
              <a:buNone/>
              <a:defRPr/>
            </a:lvl5pPr>
          </a:lstStyle>
          <a:p>
            <a:pPr lvl="0"/>
            <a:r>
              <a:rPr lang="en-US"/>
              <a:t>Sub title</a:t>
            </a:r>
          </a:p>
        </p:txBody>
      </p:sp>
      <p:sp>
        <p:nvSpPr>
          <p:cNvPr id="11" name="Text Placeholder 7">
            <a:extLst>
              <a:ext uri="{FF2B5EF4-FFF2-40B4-BE49-F238E27FC236}">
                <a16:creationId xmlns:a16="http://schemas.microsoft.com/office/drawing/2014/main" id="{509C35E9-41D4-42EB-8235-20B6E0E3EA49}"/>
              </a:ext>
            </a:extLst>
          </p:cNvPr>
          <p:cNvSpPr>
            <a:spLocks noGrp="1"/>
          </p:cNvSpPr>
          <p:nvPr>
            <p:ph type="body" sz="quarter" idx="11" hasCustomPrompt="1"/>
            <p:custDataLst>
              <p:tags r:id="rId3"/>
            </p:custDataLst>
          </p:nvPr>
        </p:nvSpPr>
        <p:spPr>
          <a:xfrm>
            <a:off x="6096000" y="4724400"/>
            <a:ext cx="2362200" cy="838200"/>
          </a:xfrm>
          <a:prstGeom prst="rect">
            <a:avLst/>
          </a:prstGeom>
        </p:spPr>
        <p:txBody>
          <a:bodyPr>
            <a:noAutofit/>
          </a:bodyPr>
          <a:lstStyle>
            <a:lvl1pPr marL="0" indent="0" algn="ctr">
              <a:spcBef>
                <a:spcPct val="0"/>
              </a:spcBef>
              <a:spcAft>
                <a:spcPts val="600"/>
              </a:spcAft>
              <a:buNone/>
              <a:defRPr sz="2100" b="1">
                <a:solidFill>
                  <a:srgbClr val="1F497D"/>
                </a:solidFill>
              </a:defRPr>
            </a:lvl1pPr>
            <a:lvl5pPr marL="578644" indent="0">
              <a:buNone/>
              <a:defRPr/>
            </a:lvl5pPr>
          </a:lstStyle>
          <a:p>
            <a:pPr lvl="0"/>
            <a:r>
              <a:rPr lang="en-US"/>
              <a:t>Date sub-title</a:t>
            </a:r>
          </a:p>
        </p:txBody>
      </p:sp>
    </p:spTree>
    <p:extLst>
      <p:ext uri="{BB962C8B-B14F-4D97-AF65-F5344CB8AC3E}">
        <p14:creationId xmlns:p14="http://schemas.microsoft.com/office/powerpoint/2010/main" val="147250884"/>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793629"/>
            <a:ext cx="9144000" cy="1086867"/>
          </a:xfrm>
        </p:spPr>
        <p:txBody>
          <a:bodyPr anchor="t">
            <a:normAutofit/>
          </a:bodyPr>
          <a:lstStyle>
            <a:lvl1pPr algn="ctr">
              <a:defRPr sz="2800">
                <a:solidFill>
                  <a:srgbClr val="1F497D"/>
                </a:solidFill>
              </a:defRPr>
            </a:lvl1pPr>
          </a:lstStyle>
          <a:p>
            <a:r>
              <a:rPr lang="en-US"/>
              <a:t>Click to edit Master title style</a:t>
            </a:r>
          </a:p>
        </p:txBody>
      </p:sp>
      <p:sp>
        <p:nvSpPr>
          <p:cNvPr id="3" name="Content Placeholder 2"/>
          <p:cNvSpPr>
            <a:spLocks noGrp="1"/>
          </p:cNvSpPr>
          <p:nvPr>
            <p:ph idx="1"/>
            <p:custDataLst>
              <p:tags r:id="rId2"/>
            </p:custDataLst>
          </p:nvPr>
        </p:nvSpPr>
        <p:spPr>
          <a:xfrm>
            <a:off x="457200" y="2057400"/>
            <a:ext cx="8229600" cy="3916363"/>
          </a:xfrm>
          <a:prstGeom prst="rect">
            <a:avLst/>
          </a:prstGeom>
        </p:spPr>
        <p:txBody>
          <a:bodyPr>
            <a:normAutofit/>
          </a:bodyPr>
          <a:lstStyle>
            <a:lvl1pPr marL="0" indent="0">
              <a:spcBef>
                <a:spcPct val="0"/>
              </a:spcBef>
              <a:spcAft>
                <a:spcPts val="600"/>
              </a:spcAft>
              <a:buFontTx/>
              <a:buNone/>
              <a:defRPr sz="2000">
                <a:solidFill>
                  <a:schemeClr val="tx1"/>
                </a:solidFill>
                <a:latin typeface="Arial" panose="020B0604020202020204" pitchFamily="34" charset="0"/>
                <a:cs typeface="Arial" panose="020B0604020202020204" pitchFamily="34" charset="0"/>
              </a:defRPr>
            </a:lvl1pPr>
            <a:lvl2pPr marL="289322" indent="-144661">
              <a:spcBef>
                <a:spcPct val="0"/>
              </a:spcBef>
              <a:spcAft>
                <a:spcPts val="450"/>
              </a:spcAft>
              <a:buFont typeface="Arial" panose="020B0604020202020204" pitchFamily="34" charset="0"/>
              <a:buChar char="•"/>
              <a:defRPr sz="1350">
                <a:latin typeface="Arial" panose="020B0604020202020204" pitchFamily="34" charset="0"/>
                <a:cs typeface="Arial" panose="020B0604020202020204" pitchFamily="34" charset="0"/>
              </a:defRPr>
            </a:lvl2pPr>
            <a:lvl3pPr marL="433983" indent="-144661">
              <a:spcBef>
                <a:spcPct val="0"/>
              </a:spcBef>
              <a:spcAft>
                <a:spcPts val="450"/>
              </a:spcAft>
              <a:buFont typeface="Arial" panose="020B0604020202020204" pitchFamily="34" charset="0"/>
              <a:buChar char="•"/>
              <a:defRPr sz="1200">
                <a:latin typeface="Arial" panose="020B0604020202020204" pitchFamily="34" charset="0"/>
                <a:cs typeface="Arial" panose="020B0604020202020204" pitchFamily="34" charset="0"/>
              </a:defRPr>
            </a:lvl3pPr>
            <a:lvl4pPr marL="578644" indent="-144661">
              <a:spcBef>
                <a:spcPct val="0"/>
              </a:spcBef>
              <a:spcAft>
                <a:spcPts val="450"/>
              </a:spcAft>
              <a:buFont typeface="Arial" panose="020B0604020202020204" pitchFamily="34" charset="0"/>
              <a:buChar char="•"/>
              <a:defRPr sz="1050">
                <a:latin typeface="Arial" panose="020B0604020202020204" pitchFamily="34" charset="0"/>
                <a:cs typeface="Arial" panose="020B0604020202020204" pitchFamily="34" charset="0"/>
              </a:defRPr>
            </a:lvl4pPr>
            <a:lvl5pPr marL="723305" indent="-144661">
              <a:spcBef>
                <a:spcPct val="0"/>
              </a:spcBef>
              <a:spcAft>
                <a:spcPts val="450"/>
              </a:spcAft>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a:t>Edit Master text styles</a:t>
            </a:r>
          </a:p>
        </p:txBody>
      </p:sp>
      <p:sp>
        <p:nvSpPr>
          <p:cNvPr id="8" name="Slide Number Placeholder 5">
            <a:extLst>
              <a:ext uri="{FF2B5EF4-FFF2-40B4-BE49-F238E27FC236}">
                <a16:creationId xmlns:a16="http://schemas.microsoft.com/office/drawing/2014/main" id="{D182D0DC-F309-4AD6-9FC4-7A92EF3A0C20}"/>
              </a:ext>
            </a:extLst>
          </p:cNvPr>
          <p:cNvSpPr>
            <a:spLocks noGrp="1"/>
          </p:cNvSpPr>
          <p:nvPr>
            <p:ph type="sldNum" sz="quarter" idx="12"/>
            <p:custDataLst>
              <p:tags r:id="rId3"/>
            </p:custDataLst>
          </p:nvPr>
        </p:nvSpPr>
        <p:spPr>
          <a:xfrm>
            <a:off x="6931152" y="6601976"/>
            <a:ext cx="2133600" cy="365125"/>
          </a:xfrm>
          <a:prstGeom prst="rect">
            <a:avLst/>
          </a:prstGeom>
        </p:spPr>
        <p:txBody>
          <a:bodyPr/>
          <a:lstStyle>
            <a:lvl1pPr algn="r">
              <a:spcAft>
                <a:spcPts val="600"/>
              </a:spcAft>
              <a:defRPr sz="1400">
                <a:solidFill>
                  <a:schemeClr val="tx1"/>
                </a:solidFill>
                <a:latin typeface="Arial" panose="020B0604020202020204" pitchFamily="34" charset="0"/>
                <a:cs typeface="Arial" panose="020B0604020202020204" pitchFamily="34" charset="0"/>
              </a:defRPr>
            </a:lvl1pPr>
          </a:lstStyle>
          <a:p>
            <a:fld id="{7C414AED-89CE-4A48-8B2B-1B3A5C68EA2A}" type="slidenum">
              <a:rPr lang="en-US" smtClean="0"/>
              <a:t>‹#›</a:t>
            </a:fld>
            <a:endParaRPr lang="en-US"/>
          </a:p>
        </p:txBody>
      </p:sp>
    </p:spTree>
    <p:extLst>
      <p:ext uri="{BB962C8B-B14F-4D97-AF65-F5344CB8AC3E}">
        <p14:creationId xmlns:p14="http://schemas.microsoft.com/office/powerpoint/2010/main" val="9367489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Bulle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793629"/>
            <a:ext cx="9144000" cy="1086867"/>
          </a:xfrm>
        </p:spPr>
        <p:txBody>
          <a:bodyPr anchor="t">
            <a:normAutofit/>
          </a:bodyPr>
          <a:lstStyle>
            <a:lvl1pPr algn="ctr">
              <a:defRPr sz="2800">
                <a:solidFill>
                  <a:srgbClr val="1F497D"/>
                </a:solidFill>
              </a:defRPr>
            </a:lvl1pPr>
          </a:lstStyle>
          <a:p>
            <a:r>
              <a:rPr lang="en-US"/>
              <a:t>Click to edit Master title style</a:t>
            </a:r>
          </a:p>
        </p:txBody>
      </p:sp>
      <p:sp>
        <p:nvSpPr>
          <p:cNvPr id="3" name="Content Placeholder 2"/>
          <p:cNvSpPr>
            <a:spLocks noGrp="1"/>
          </p:cNvSpPr>
          <p:nvPr>
            <p:ph idx="1" hasCustomPrompt="1"/>
            <p:custDataLst>
              <p:tags r:id="rId2"/>
            </p:custDataLst>
          </p:nvPr>
        </p:nvSpPr>
        <p:spPr>
          <a:xfrm>
            <a:off x="457200" y="2057400"/>
            <a:ext cx="8229600" cy="3916363"/>
          </a:xfrm>
          <a:prstGeom prst="rect">
            <a:avLst/>
          </a:prstGeom>
        </p:spPr>
        <p:txBody>
          <a:bodyPr>
            <a:normAutofit/>
          </a:bodyPr>
          <a:lstStyle>
            <a:lvl1pPr marL="214313" indent="-214313">
              <a:lnSpc>
                <a:spcPct val="100000"/>
              </a:lnSpc>
              <a:spcBef>
                <a:spcPct val="0"/>
              </a:spcBef>
              <a:spcAft>
                <a:spcPts val="600"/>
              </a:spcAft>
              <a:buClr>
                <a:schemeClr val="tx1"/>
              </a:buClr>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1pPr>
            <a:lvl2pPr marL="358974" indent="-214313">
              <a:spcBef>
                <a:spcPct val="0"/>
              </a:spcBef>
              <a:spcAft>
                <a:spcPts val="600"/>
              </a:spcAft>
              <a:buClr>
                <a:schemeClr val="tx1"/>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503635" indent="-214313">
              <a:spcBef>
                <a:spcPct val="0"/>
              </a:spcBef>
              <a:spcAft>
                <a:spcPts val="600"/>
              </a:spcAft>
              <a:buClr>
                <a:schemeClr val="tx1"/>
              </a:buClr>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3pPr>
            <a:lvl4pPr marL="648296" indent="-214313">
              <a:spcBef>
                <a:spcPct val="0"/>
              </a:spcBef>
              <a:spcAft>
                <a:spcPts val="600"/>
              </a:spcAft>
              <a:buClr>
                <a:schemeClr val="tx1"/>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4pPr>
            <a:lvl5pPr marL="723305" indent="-144661">
              <a:spcBef>
                <a:spcPct val="0"/>
              </a:spcBef>
              <a:spcAft>
                <a:spcPts val="450"/>
              </a:spcAft>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a:t>Second level</a:t>
            </a:r>
          </a:p>
          <a:p>
            <a:pPr lvl="1"/>
            <a:r>
              <a:rPr lang="en-US"/>
              <a:t>Third level</a:t>
            </a:r>
          </a:p>
          <a:p>
            <a:pPr lvl="2"/>
            <a:r>
              <a:rPr lang="en-US"/>
              <a:t>Fourth level</a:t>
            </a:r>
          </a:p>
          <a:p>
            <a:pPr lvl="3"/>
            <a:r>
              <a:rPr lang="en-US"/>
              <a:t>Fifth level</a:t>
            </a:r>
          </a:p>
        </p:txBody>
      </p:sp>
      <p:sp>
        <p:nvSpPr>
          <p:cNvPr id="8" name="Slide Number Placeholder 5">
            <a:extLst>
              <a:ext uri="{FF2B5EF4-FFF2-40B4-BE49-F238E27FC236}">
                <a16:creationId xmlns:a16="http://schemas.microsoft.com/office/drawing/2014/main" id="{D182D0DC-F309-4AD6-9FC4-7A92EF3A0C20}"/>
              </a:ext>
            </a:extLst>
          </p:cNvPr>
          <p:cNvSpPr>
            <a:spLocks noGrp="1"/>
          </p:cNvSpPr>
          <p:nvPr>
            <p:ph type="sldNum" sz="quarter" idx="12"/>
            <p:custDataLst>
              <p:tags r:id="rId3"/>
            </p:custDataLst>
          </p:nvPr>
        </p:nvSpPr>
        <p:spPr>
          <a:xfrm>
            <a:off x="6931152" y="6601976"/>
            <a:ext cx="2133600" cy="365125"/>
          </a:xfrm>
          <a:prstGeom prst="rect">
            <a:avLst/>
          </a:prstGeom>
        </p:spPr>
        <p:txBody>
          <a:bodyPr/>
          <a:lstStyle>
            <a:lvl1pPr algn="r">
              <a:spcAft>
                <a:spcPts val="600"/>
              </a:spcAft>
              <a:defRPr sz="1400">
                <a:solidFill>
                  <a:schemeClr val="tx1"/>
                </a:solidFill>
                <a:latin typeface="Arial" panose="020B0604020202020204" pitchFamily="34" charset="0"/>
                <a:cs typeface="Arial" panose="020B0604020202020204" pitchFamily="34" charset="0"/>
              </a:defRPr>
            </a:lvl1pPr>
          </a:lstStyle>
          <a:p>
            <a:fld id="{36A6A193-2FDC-48DD-8023-1C75B05EEA9A}" type="slidenum">
              <a:rPr lang="en-US" smtClean="0"/>
              <a:t>‹#›</a:t>
            </a:fld>
            <a:endParaRPr lang="en-US"/>
          </a:p>
        </p:txBody>
      </p:sp>
    </p:spTree>
    <p:extLst>
      <p:ext uri="{BB962C8B-B14F-4D97-AF65-F5344CB8AC3E}">
        <p14:creationId xmlns:p14="http://schemas.microsoft.com/office/powerpoint/2010/main" val="4025964650"/>
      </p:ext>
    </p:extLst>
  </p:cSld>
  <p:clrMapOvr>
    <a:masterClrMapping/>
  </p:clrMapOv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1238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6"/>
            </p:custDataLst>
          </p:nvPr>
        </p:nvSpPr>
        <p:spPr>
          <a:xfrm>
            <a:off x="0" y="457200"/>
            <a:ext cx="8991600" cy="1066800"/>
          </a:xfrm>
          <a:prstGeom prst="rect">
            <a:avLst/>
          </a:prstGeom>
        </p:spPr>
        <p:txBody>
          <a:bodyPr vert="horz" lIns="91440" tIns="45720" rIns="91440" bIns="45720" rtlCol="0" anchor="ctr">
            <a:normAutofit/>
          </a:bodyPr>
          <a:lstStyle/>
          <a:p>
            <a:r>
              <a:rPr lang="en-US"/>
              <a:t>Click to edit Master title style</a:t>
            </a:r>
          </a:p>
        </p:txBody>
      </p:sp>
      <p:sp>
        <p:nvSpPr>
          <p:cNvPr id="4" name="Rectangle 3">
            <a:extLst>
              <a:ext uri="{FF2B5EF4-FFF2-40B4-BE49-F238E27FC236}">
                <a16:creationId xmlns:a16="http://schemas.microsoft.com/office/drawing/2014/main" id="{99255132-F725-42BA-BD6A-346EAF30B44D}"/>
              </a:ext>
            </a:extLst>
          </p:cNvPr>
          <p:cNvSpPr/>
          <p:nvPr>
            <p:custDataLst>
              <p:tags r:id="rId7"/>
            </p:custDataLst>
          </p:nvPr>
        </p:nvSpPr>
        <p:spPr>
          <a:xfrm>
            <a:off x="0" y="6477000"/>
            <a:ext cx="9144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0"/>
          </a:p>
        </p:txBody>
      </p:sp>
      <p:sp>
        <p:nvSpPr>
          <p:cNvPr id="5" name="Slide Number Placeholder 5">
            <a:extLst>
              <a:ext uri="{FF2B5EF4-FFF2-40B4-BE49-F238E27FC236}">
                <a16:creationId xmlns:a16="http://schemas.microsoft.com/office/drawing/2014/main" id="{3D658DF1-112E-40ED-AD80-74665B53845E}"/>
              </a:ext>
            </a:extLst>
          </p:cNvPr>
          <p:cNvSpPr>
            <a:spLocks noGrp="1"/>
          </p:cNvSpPr>
          <p:nvPr>
            <p:ph type="sldNum" sz="quarter" idx="4"/>
            <p:custDataLst>
              <p:tags r:id="rId8"/>
            </p:custDataLst>
          </p:nvPr>
        </p:nvSpPr>
        <p:spPr>
          <a:xfrm>
            <a:off x="6931152" y="6601976"/>
            <a:ext cx="2133600" cy="365125"/>
          </a:xfrm>
          <a:prstGeom prst="rect">
            <a:avLst/>
          </a:prstGeom>
        </p:spPr>
        <p:txBody>
          <a:bodyPr tIns="0"/>
          <a:lstStyle>
            <a:lvl1pPr algn="r">
              <a:defRPr sz="788">
                <a:latin typeface="Arial" panose="020B0604020202020204" pitchFamily="34" charset="0"/>
                <a:cs typeface="Arial" panose="020B0604020202020204" pitchFamily="34" charset="0"/>
              </a:defRPr>
            </a:lvl1pPr>
          </a:lstStyle>
          <a:p>
            <a:fld id="{36A6A193-2FDC-48DD-8023-1C75B05EEA9A}" type="slidenum">
              <a:rPr lang="en-US" smtClean="0"/>
              <a:t>‹#›</a:t>
            </a:fld>
            <a:endParaRPr lang="en-US"/>
          </a:p>
        </p:txBody>
      </p:sp>
    </p:spTree>
    <p:extLst>
      <p:ext uri="{BB962C8B-B14F-4D97-AF65-F5344CB8AC3E}">
        <p14:creationId xmlns:p14="http://schemas.microsoft.com/office/powerpoint/2010/main" val="28854272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ransition/>
  <p:hf hdr="0" ftr="0" dt="0"/>
  <p:txStyles>
    <p:titleStyle>
      <a:lvl1pPr algn="ctr" defTabSz="289322" rtl="0" eaLnBrk="1" latinLnBrk="0" hangingPunct="1">
        <a:spcBef>
          <a:spcPct val="0"/>
        </a:spcBef>
        <a:buNone/>
        <a:defRPr sz="1575" b="1" i="0" u="none" kern="1200" cap="none" spc="0">
          <a:ln w="3175" cmpd="sng">
            <a:noFill/>
            <a:prstDash val="solid"/>
          </a:ln>
          <a:solidFill>
            <a:srgbClr val="1F497D"/>
          </a:solidFill>
          <a:effectLst/>
          <a:latin typeface="+mj-lt"/>
          <a:ea typeface="+mj-ea"/>
          <a:cs typeface="Arial" panose="020B0604020202020204" pitchFamily="34" charset="0"/>
        </a:defRPr>
      </a:lvl1pPr>
    </p:titleStyle>
    <p:bodyStyle>
      <a:lvl1pPr marL="0" indent="0" algn="l" defTabSz="289322" rtl="0" eaLnBrk="1" latinLnBrk="0" hangingPunct="1">
        <a:spcBef>
          <a:spcPct val="20000"/>
        </a:spcBef>
        <a:buFont typeface="Arial" panose="020B0604020202020204" pitchFamily="34" charset="0"/>
        <a:buNone/>
        <a:defRPr sz="760" kern="1200">
          <a:solidFill>
            <a:schemeClr val="tx1"/>
          </a:solidFill>
          <a:latin typeface="Arial" panose="020B0604020202020204" pitchFamily="34" charset="0"/>
          <a:ea typeface="+mn-ea"/>
          <a:cs typeface="Arial" panose="020B0604020202020204" pitchFamily="34" charset="0"/>
        </a:defRPr>
      </a:lvl1pPr>
      <a:lvl2pPr marL="144661" indent="0" algn="l" defTabSz="289322" rtl="0" eaLnBrk="1" latinLnBrk="0" hangingPunct="1">
        <a:spcBef>
          <a:spcPct val="20000"/>
        </a:spcBef>
        <a:buFont typeface="Arial" panose="020B0604020202020204" pitchFamily="34" charset="0"/>
        <a:buNone/>
        <a:defRPr sz="760" b="0" i="0" u="none" kern="1200">
          <a:solidFill>
            <a:schemeClr val="tx1"/>
          </a:solidFill>
          <a:latin typeface="Arial" panose="020B0604020202020204" pitchFamily="34" charset="0"/>
          <a:ea typeface="+mn-ea"/>
          <a:cs typeface="Arial" panose="020B0604020202020204" pitchFamily="34" charset="0"/>
        </a:defRPr>
      </a:lvl2pPr>
      <a:lvl3pPr marL="289322" indent="0" algn="l" defTabSz="289322" rtl="0" eaLnBrk="1" latinLnBrk="0" hangingPunct="1">
        <a:spcBef>
          <a:spcPct val="20000"/>
        </a:spcBef>
        <a:buFont typeface="Arial" panose="020B0604020202020204" pitchFamily="34" charset="0"/>
        <a:buNone/>
        <a:defRPr sz="760" kern="1200">
          <a:solidFill>
            <a:schemeClr val="tx1"/>
          </a:solidFill>
          <a:latin typeface="Arial" panose="020B0604020202020204" pitchFamily="34" charset="0"/>
          <a:ea typeface="+mn-ea"/>
          <a:cs typeface="Arial" panose="020B0604020202020204" pitchFamily="34" charset="0"/>
        </a:defRPr>
      </a:lvl3pPr>
      <a:lvl4pPr marL="433983" indent="0" algn="l" defTabSz="289322" rtl="0" eaLnBrk="1" latinLnBrk="0" hangingPunct="1">
        <a:spcBef>
          <a:spcPct val="20000"/>
        </a:spcBef>
        <a:buFont typeface="Arial" panose="020B0604020202020204" pitchFamily="34" charset="0"/>
        <a:buNone/>
        <a:defRPr sz="760" kern="1200">
          <a:solidFill>
            <a:schemeClr val="tx1"/>
          </a:solidFill>
          <a:latin typeface="Arial" panose="020B0604020202020204" pitchFamily="34" charset="0"/>
          <a:ea typeface="+mn-ea"/>
          <a:cs typeface="Arial" panose="020B0604020202020204" pitchFamily="34" charset="0"/>
        </a:defRPr>
      </a:lvl4pPr>
      <a:lvl5pPr marL="578644" indent="0" algn="l" defTabSz="289322" rtl="0" eaLnBrk="1" latinLnBrk="0" hangingPunct="1">
        <a:spcBef>
          <a:spcPct val="20000"/>
        </a:spcBef>
        <a:buFont typeface="Arial" panose="020B0604020202020204" pitchFamily="34" charset="0"/>
        <a:buNone/>
        <a:defRPr sz="760" kern="1200">
          <a:solidFill>
            <a:schemeClr val="tx1"/>
          </a:solidFill>
          <a:latin typeface="Arial" panose="020B0604020202020204" pitchFamily="34" charset="0"/>
          <a:ea typeface="+mn-ea"/>
          <a:cs typeface="Arial" panose="020B0604020202020204" pitchFamily="34" charset="0"/>
        </a:defRPr>
      </a:lvl5pPr>
      <a:lvl6pPr marL="795635"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anose="020B0604020202020204"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7.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4.xml"/><Relationship Id="rId7" Type="http://schemas.openxmlformats.org/officeDocument/2006/relationships/notesSlide" Target="../notesSlides/notesSlide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xml"/><Relationship Id="rId5" Type="http://schemas.openxmlformats.org/officeDocument/2006/relationships/tags" Target="../tags/tag66.xml"/><Relationship Id="rId4" Type="http://schemas.openxmlformats.org/officeDocument/2006/relationships/tags" Target="../tags/tag65.xml"/></Relationships>
</file>

<file path=ppt/slides/_rels/slide11.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70.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3.xml"/><Relationship Id="rId7" Type="http://schemas.openxmlformats.org/officeDocument/2006/relationships/notesSlide" Target="../notesSlides/notesSlide1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2.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1.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79.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2.xml"/><Relationship Id="rId7"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10" Type="http://schemas.openxmlformats.org/officeDocument/2006/relationships/image" Target="../media/image13.png"/><Relationship Id="rId4" Type="http://schemas.openxmlformats.org/officeDocument/2006/relationships/tags" Target="../tags/tag83.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88.xml"/><Relationship Id="rId7"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image" Target="../media/image16.png"/><Relationship Id="rId5" Type="http://schemas.openxmlformats.org/officeDocument/2006/relationships/tags" Target="../tags/tag96.xml"/><Relationship Id="rId10" Type="http://schemas.openxmlformats.org/officeDocument/2006/relationships/image" Target="../media/image15.png"/><Relationship Id="rId4" Type="http://schemas.openxmlformats.org/officeDocument/2006/relationships/tags" Target="../tags/tag95.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10" Type="http://schemas.openxmlformats.org/officeDocument/2006/relationships/image" Target="../media/image17.png"/><Relationship Id="rId4" Type="http://schemas.openxmlformats.org/officeDocument/2006/relationships/tags" Target="../tags/tag101.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108.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11.xml"/><Relationship Id="rId7"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s>
</file>

<file path=ppt/slides/_rels/slide2.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notesSlide" Target="../notesSlides/notesSlide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4" Type="http://schemas.openxmlformats.org/officeDocument/2006/relationships/tags" Target="../tags/tag2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7.xml"/><Relationship Id="rId7" Type="http://schemas.openxmlformats.org/officeDocument/2006/relationships/notesSlide" Target="../notesSlides/notesSlide20.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2.xml"/><Relationship Id="rId5" Type="http://schemas.openxmlformats.org/officeDocument/2006/relationships/tags" Target="../tags/tag119.xml"/><Relationship Id="rId4" Type="http://schemas.openxmlformats.org/officeDocument/2006/relationships/tags" Target="../tags/tag118.xml"/></Relationships>
</file>

<file path=ppt/slides/_rels/slide21.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5" Type="http://schemas.openxmlformats.org/officeDocument/2006/relationships/tags" Target="../tags/tag124.xml"/><Relationship Id="rId10" Type="http://schemas.openxmlformats.org/officeDocument/2006/relationships/notesSlide" Target="../notesSlides/notesSlide21.xml"/><Relationship Id="rId4" Type="http://schemas.openxmlformats.org/officeDocument/2006/relationships/tags" Target="../tags/tag123.xml"/><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image" Target="../media/image21.jpeg"/><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image" Target="../media/image20.jpe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image" Target="../media/image19.jpeg"/><Relationship Id="rId5" Type="http://schemas.openxmlformats.org/officeDocument/2006/relationships/tags" Target="../tags/tag132.xml"/><Relationship Id="rId10" Type="http://schemas.openxmlformats.org/officeDocument/2006/relationships/notesSlide" Target="../notesSlides/notesSlide22.xml"/><Relationship Id="rId4" Type="http://schemas.openxmlformats.org/officeDocument/2006/relationships/tags" Target="../tags/tag131.xml"/><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8.xml"/><Relationship Id="rId7"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144.xml"/><Relationship Id="rId7"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5" Type="http://schemas.openxmlformats.org/officeDocument/2006/relationships/tags" Target="../tags/tag146.xml"/><Relationship Id="rId10" Type="http://schemas.openxmlformats.org/officeDocument/2006/relationships/image" Target="../media/image24.png"/><Relationship Id="rId4" Type="http://schemas.openxmlformats.org/officeDocument/2006/relationships/tags" Target="../tags/tag145.xml"/><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9"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157.xml"/><Relationship Id="rId7"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s>
</file>

<file path=ppt/slides/_rels/slide27.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image" Target="../media/image26.png"/><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image" Target="../media/image25.pn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notesSlide" Target="../notesSlides/notesSlide27.xml"/><Relationship Id="rId5" Type="http://schemas.openxmlformats.org/officeDocument/2006/relationships/tags" Target="../tags/tag165.xml"/><Relationship Id="rId10" Type="http://schemas.openxmlformats.org/officeDocument/2006/relationships/slideLayout" Target="../slideLayouts/slideLayout2.xml"/><Relationship Id="rId4" Type="http://schemas.openxmlformats.org/officeDocument/2006/relationships/tags" Target="../tags/tag164.xml"/><Relationship Id="rId9" Type="http://schemas.openxmlformats.org/officeDocument/2006/relationships/tags" Target="../tags/tag169.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2.xml"/><Relationship Id="rId7" Type="http://schemas.openxmlformats.org/officeDocument/2006/relationships/tags" Target="../tags/tag176.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image" Target="../media/image28.png"/><Relationship Id="rId5" Type="http://schemas.openxmlformats.org/officeDocument/2006/relationships/tags" Target="../tags/tag174.xml"/><Relationship Id="rId10" Type="http://schemas.openxmlformats.org/officeDocument/2006/relationships/image" Target="../media/image27.png"/><Relationship Id="rId4" Type="http://schemas.openxmlformats.org/officeDocument/2006/relationships/tags" Target="../tags/tag173.xml"/><Relationship Id="rId9"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79.xml"/><Relationship Id="rId7" Type="http://schemas.openxmlformats.org/officeDocument/2006/relationships/tags" Target="../tags/tag183.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10" Type="http://schemas.openxmlformats.org/officeDocument/2006/relationships/image" Target="../media/image29.png"/><Relationship Id="rId4" Type="http://schemas.openxmlformats.org/officeDocument/2006/relationships/tags" Target="../tags/tag180.xml"/><Relationship Id="rId9"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26.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86.xml"/><Relationship Id="rId7" Type="http://schemas.openxmlformats.org/officeDocument/2006/relationships/notesSlide" Target="../notesSlides/notesSlide30.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slideLayout" Target="../slideLayouts/slideLayout2.xml"/><Relationship Id="rId5" Type="http://schemas.openxmlformats.org/officeDocument/2006/relationships/tags" Target="../tags/tag188.xml"/><Relationship Id="rId4" Type="http://schemas.openxmlformats.org/officeDocument/2006/relationships/tags" Target="../tags/tag187.xml"/></Relationships>
</file>

<file path=ppt/slides/_rels/slide31.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tags" Target="../tags/tag192.xml"/></Relationships>
</file>

<file path=ppt/slides/_rels/slide32.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notesSlide" Target="../notesSlides/notesSlide32.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slideLayout" Target="../slideLayouts/slideLayout2.xml"/><Relationship Id="rId5" Type="http://schemas.openxmlformats.org/officeDocument/2006/relationships/tags" Target="../tags/tag197.xml"/><Relationship Id="rId4" Type="http://schemas.openxmlformats.org/officeDocument/2006/relationships/tags" Target="../tags/tag196.xml"/></Relationships>
</file>

<file path=ppt/slides/_rels/slide33.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9.xml"/><Relationship Id="rId7" Type="http://schemas.openxmlformats.org/officeDocument/2006/relationships/notesSlide" Target="../notesSlides/notesSlide4.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2.xml"/><Relationship Id="rId5" Type="http://schemas.openxmlformats.org/officeDocument/2006/relationships/tags" Target="../tags/tag31.xml"/><Relationship Id="rId4" Type="http://schemas.openxmlformats.org/officeDocument/2006/relationships/tags" Target="../tags/tag30.xml"/></Relationships>
</file>

<file path=ppt/slides/_rels/slide5.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notesSlide" Target="../notesSlides/notesSlide5.xml"/><Relationship Id="rId4" Type="http://schemas.openxmlformats.org/officeDocument/2006/relationships/tags" Target="../tags/tag35.xml"/><Relationship Id="rId9"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image" Target="../media/image6.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5.jpeg"/><Relationship Id="rId5" Type="http://schemas.openxmlformats.org/officeDocument/2006/relationships/tags" Target="../tags/tag44.xml"/><Relationship Id="rId10" Type="http://schemas.openxmlformats.org/officeDocument/2006/relationships/image" Target="../media/image4.jpeg"/><Relationship Id="rId4" Type="http://schemas.openxmlformats.org/officeDocument/2006/relationships/tags" Target="../tags/tag43.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10" Type="http://schemas.openxmlformats.org/officeDocument/2006/relationships/image" Target="../media/image7.png"/><Relationship Id="rId4" Type="http://schemas.openxmlformats.org/officeDocument/2006/relationships/tags" Target="../tags/tag50.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57.xml"/></Relationships>
</file>

<file path=ppt/slides/_rels/slide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28503F-8F30-4314-ACED-F8A21C4C2BE4}"/>
              </a:ext>
            </a:extLst>
          </p:cNvPr>
          <p:cNvSpPr>
            <a:spLocks noGrp="1"/>
          </p:cNvSpPr>
          <p:nvPr>
            <p:ph type="ctrTitle"/>
            <p:custDataLst>
              <p:tags r:id="rId2"/>
            </p:custDataLst>
          </p:nvPr>
        </p:nvSpPr>
        <p:spPr>
          <a:xfrm>
            <a:off x="685800" y="2667000"/>
            <a:ext cx="7772400" cy="1219200"/>
          </a:xfrm>
        </p:spPr>
        <p:txBody>
          <a:bodyPr/>
          <a:lstStyle/>
          <a:p>
            <a:pPr>
              <a:spcAft>
                <a:spcPts val="600"/>
              </a:spcAft>
            </a:pPr>
            <a:r>
              <a:rPr lang="en-US"/>
              <a:t>Cardiovascular (Arteries and Veins)</a:t>
            </a:r>
          </a:p>
        </p:txBody>
      </p:sp>
      <p:sp>
        <p:nvSpPr>
          <p:cNvPr id="6" name="Text Placeholder 5">
            <a:extLst>
              <a:ext uri="{FF2B5EF4-FFF2-40B4-BE49-F238E27FC236}">
                <a16:creationId xmlns:a16="http://schemas.microsoft.com/office/drawing/2014/main" id="{9BE43485-2BC7-4196-BE92-7335C6243192}"/>
              </a:ext>
            </a:extLst>
          </p:cNvPr>
          <p:cNvSpPr>
            <a:spLocks noGrp="1"/>
          </p:cNvSpPr>
          <p:nvPr>
            <p:ph type="body" sz="quarter" idx="10"/>
            <p:custDataLst>
              <p:tags r:id="rId3"/>
            </p:custDataLst>
          </p:nvPr>
        </p:nvSpPr>
        <p:spPr>
          <a:xfrm>
            <a:off x="685800" y="4724400"/>
            <a:ext cx="2362200" cy="838200"/>
          </a:xfrm>
        </p:spPr>
        <p:txBody>
          <a:bodyPr/>
          <a:lstStyle/>
          <a:p>
            <a:r>
              <a:rPr lang="en-US"/>
              <a:t>Compensation Service</a:t>
            </a:r>
          </a:p>
        </p:txBody>
      </p:sp>
      <p:sp>
        <p:nvSpPr>
          <p:cNvPr id="7" name="Text Placeholder 6">
            <a:extLst>
              <a:ext uri="{FF2B5EF4-FFF2-40B4-BE49-F238E27FC236}">
                <a16:creationId xmlns:a16="http://schemas.microsoft.com/office/drawing/2014/main" id="{46B60AAE-3C0C-4320-9756-8ED3E24D47B1}"/>
              </a:ext>
            </a:extLst>
          </p:cNvPr>
          <p:cNvSpPr>
            <a:spLocks noGrp="1"/>
          </p:cNvSpPr>
          <p:nvPr>
            <p:ph type="body" sz="quarter" idx="11"/>
            <p:custDataLst>
              <p:tags r:id="rId4"/>
            </p:custDataLst>
          </p:nvPr>
        </p:nvSpPr>
        <p:spPr>
          <a:xfrm>
            <a:off x="6096000" y="4724400"/>
            <a:ext cx="2362200" cy="838200"/>
          </a:xfrm>
        </p:spPr>
        <p:txBody>
          <a:bodyPr/>
          <a:lstStyle/>
          <a:p>
            <a:r>
              <a:rPr lang="en-US"/>
              <a:t>September 2020</a:t>
            </a:r>
          </a:p>
        </p:txBody>
      </p:sp>
    </p:spTree>
    <p:custDataLst>
      <p:tags r:id="rId1"/>
    </p:custDataLst>
    <p:extLst>
      <p:ext uri="{BB962C8B-B14F-4D97-AF65-F5344CB8AC3E}">
        <p14:creationId xmlns:p14="http://schemas.microsoft.com/office/powerpoint/2010/main" val="30331538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solidFill>
                  <a:srgbClr val="1F4B7D"/>
                </a:solidFill>
              </a:rPr>
              <a:t>Varicose Veins</a:t>
            </a:r>
            <a:br>
              <a:rPr lang="en-US">
                <a:solidFill>
                  <a:srgbClr val="1F4B7D"/>
                </a:solidFill>
              </a:rPr>
            </a:br>
            <a:r>
              <a:rPr lang="en-US" sz="2400">
                <a:solidFill>
                  <a:srgbClr val="1F4B7D"/>
                </a:solidFill>
              </a:rPr>
              <a:t>(38 CFR 4.104, DC 7120)</a:t>
            </a:r>
          </a:p>
        </p:txBody>
      </p:sp>
      <p:sp>
        <p:nvSpPr>
          <p:cNvPr id="3" name="Content Placeholder 2"/>
          <p:cNvSpPr>
            <a:spLocks noGrp="1"/>
          </p:cNvSpPr>
          <p:nvPr>
            <p:ph idx="1"/>
            <p:custDataLst>
              <p:tags r:id="rId3"/>
            </p:custDataLst>
          </p:nvPr>
        </p:nvSpPr>
        <p:spPr>
          <a:xfrm>
            <a:off x="457200" y="2057400"/>
            <a:ext cx="8229600" cy="3916363"/>
          </a:xfrm>
        </p:spPr>
        <p:txBody>
          <a:bodyPr/>
          <a:lstStyle/>
          <a:p>
            <a:r>
              <a:rPr lang="en-US"/>
              <a:t>In varicose veins, the veins are twisted and abnormally enlarged, with valves that leak and are incompetent.</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10</a:t>
            </a:fld>
            <a:endParaRPr lang="en-US"/>
          </a:p>
        </p:txBody>
      </p:sp>
      <p:pic>
        <p:nvPicPr>
          <p:cNvPr id="6146" name="Picture 2"/>
          <p:cNvPicPr>
            <a:picLocks noChangeAspect="1" noChangeArrowheads="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bwMode="auto">
          <a:xfrm>
            <a:off x="1719639" y="2887277"/>
            <a:ext cx="5704722" cy="326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7905661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solidFill>
                  <a:srgbClr val="1F4B7D"/>
                </a:solidFill>
              </a:rPr>
              <a:t>Varicose Veins</a:t>
            </a:r>
            <a:br>
              <a:rPr lang="en-US">
                <a:solidFill>
                  <a:srgbClr val="1F4B7D"/>
                </a:solidFill>
              </a:rPr>
            </a:br>
            <a:r>
              <a:rPr lang="en-US" sz="2400">
                <a:solidFill>
                  <a:srgbClr val="1F4B7D"/>
                </a:solidFill>
              </a:rPr>
              <a:t>(38 CFR 4.104, DC 7120)</a:t>
            </a:r>
            <a:endParaRPr lang="en-US" sz="1800">
              <a:solidFill>
                <a:srgbClr val="1F4B7D"/>
              </a:solidFill>
            </a:endParaRPr>
          </a:p>
        </p:txBody>
      </p:sp>
      <p:sp>
        <p:nvSpPr>
          <p:cNvPr id="4" name="Slide Number Placeholder 3"/>
          <p:cNvSpPr>
            <a:spLocks noGrp="1"/>
          </p:cNvSpPr>
          <p:nvPr>
            <p:ph type="sldNum" sz="quarter" idx="12"/>
            <p:custDataLst>
              <p:tags r:id="rId3"/>
            </p:custDataLst>
          </p:nvPr>
        </p:nvSpPr>
        <p:spPr>
          <a:xfrm>
            <a:off x="6931152" y="6601976"/>
            <a:ext cx="2133600" cy="365125"/>
          </a:xfrm>
        </p:spPr>
        <p:txBody>
          <a:bodyPr/>
          <a:lstStyle/>
          <a:p>
            <a:fld id="{7C414AED-89CE-4A48-8B2B-1B3A5C68EA2A}" type="slidenum">
              <a:rPr lang="en-US" smtClean="0"/>
              <a:t>11</a:t>
            </a:fld>
            <a:endParaRPr lang="en-US"/>
          </a:p>
        </p:txBody>
      </p:sp>
      <p:graphicFrame>
        <p:nvGraphicFramePr>
          <p:cNvPr id="7" name="Table 6">
            <a:extLst>
              <a:ext uri="{FF2B5EF4-FFF2-40B4-BE49-F238E27FC236}">
                <a16:creationId xmlns:a16="http://schemas.microsoft.com/office/drawing/2014/main" id="{324EA6D1-BAF5-470B-ACF5-DE5DAA77B743}"/>
              </a:ext>
            </a:extLst>
          </p:cNvPr>
          <p:cNvGraphicFramePr>
            <a:graphicFrameLocks noGrp="1"/>
          </p:cNvGraphicFramePr>
          <p:nvPr>
            <p:custDataLst>
              <p:tags r:id="rId4"/>
            </p:custDataLst>
            <p:extLst>
              <p:ext uri="{D42A27DB-BD31-4B8C-83A1-F6EECF244321}">
                <p14:modId xmlns:p14="http://schemas.microsoft.com/office/powerpoint/2010/main" val="219032867"/>
              </p:ext>
            </p:extLst>
          </p:nvPr>
        </p:nvGraphicFramePr>
        <p:xfrm>
          <a:off x="421350" y="1880496"/>
          <a:ext cx="8301300" cy="3431142"/>
        </p:xfrm>
        <a:graphic>
          <a:graphicData uri="http://schemas.openxmlformats.org/drawingml/2006/table">
            <a:tbl>
              <a:tblPr/>
              <a:tblGrid>
                <a:gridCol w="4150651">
                  <a:extLst>
                    <a:ext uri="{9D8B030D-6E8A-4147-A177-3AD203B41FA5}">
                      <a16:colId xmlns:a16="http://schemas.microsoft.com/office/drawing/2014/main" val="20000"/>
                    </a:ext>
                  </a:extLst>
                </a:gridCol>
                <a:gridCol w="3482937">
                  <a:extLst>
                    <a:ext uri="{9D8B030D-6E8A-4147-A177-3AD203B41FA5}">
                      <a16:colId xmlns:a16="http://schemas.microsoft.com/office/drawing/2014/main" val="20001"/>
                    </a:ext>
                  </a:extLst>
                </a:gridCol>
                <a:gridCol w="667712">
                  <a:extLst>
                    <a:ext uri="{9D8B030D-6E8A-4147-A177-3AD203B41FA5}">
                      <a16:colId xmlns:a16="http://schemas.microsoft.com/office/drawing/2014/main" val="20002"/>
                    </a:ext>
                  </a:extLst>
                </a:gridCol>
              </a:tblGrid>
              <a:tr h="293556">
                <a:tc>
                  <a:txBody>
                    <a:bodyPr/>
                    <a:lstStyle/>
                    <a:p>
                      <a:pPr algn="l"/>
                      <a:r>
                        <a:rPr lang="en-US" sz="1900">
                          <a:latin typeface="+mj-lt"/>
                          <a:cs typeface="Times New Roman" panose="02020603050405020304" pitchFamily="18" charset="0"/>
                        </a:rPr>
                        <a:t>7120   Varicose veins: </a:t>
                      </a:r>
                    </a:p>
                  </a:txBody>
                  <a:tcPr marL="5162" marR="5162" marT="5162" marB="5162"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r"/>
                      <a:endParaRPr lang="en-US" sz="1400">
                        <a:latin typeface="+mj-lt"/>
                        <a:cs typeface="Times New Roman" panose="02020603050405020304" pitchFamily="18" charset="0"/>
                      </a:endParaRPr>
                    </a:p>
                  </a:txBody>
                  <a:tcPr marL="5162" marR="5162" marT="5162" marB="5162" anchor="ctr">
                    <a:lnL>
                      <a:noFill/>
                    </a:lnL>
                    <a:lnR w="12700"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tcPr>
                </a:tc>
                <a:tc>
                  <a:txBody>
                    <a:bodyPr/>
                    <a:lstStyle/>
                    <a:p>
                      <a:pPr algn="r"/>
                      <a:endParaRPr lang="en-US" sz="1000"/>
                    </a:p>
                  </a:txBody>
                  <a:tcPr marL="5162" marR="5162" marT="5162" marB="5162" anchor="ctr">
                    <a:lnL w="12700" cap="flat" cmpd="sng" algn="ctr">
                      <a:noFill/>
                      <a:prstDash val="solid"/>
                      <a:round/>
                      <a:headEnd type="none" w="med" len="med"/>
                      <a:tailEnd type="none" w="med" len="med"/>
                    </a:lnL>
                    <a:lnR>
                      <a:noFill/>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6315">
                <a:tc gridSpan="2">
                  <a:txBody>
                    <a:bodyPr/>
                    <a:lstStyle/>
                    <a:p>
                      <a:pPr algn="l"/>
                      <a:r>
                        <a:rPr lang="en-US" sz="1400">
                          <a:effectLst/>
                          <a:latin typeface="+mj-lt"/>
                          <a:cs typeface="Times New Roman" panose="02020603050405020304" pitchFamily="18" charset="0"/>
                        </a:rPr>
                        <a:t>With the following findings attributed to the effects of varicose veins: Massive board-like edema with constant pain at rest</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1400">
                          <a:latin typeface="+mj-lt"/>
                          <a:cs typeface="Times New Roman" panose="02020603050405020304" pitchFamily="18" charset="0"/>
                        </a:rPr>
                        <a:t>100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35172">
                <a:tc gridSpan="2">
                  <a:txBody>
                    <a:bodyPr/>
                    <a:lstStyle/>
                    <a:p>
                      <a:pPr algn="l"/>
                      <a:r>
                        <a:rPr lang="en-US" sz="1400">
                          <a:effectLst/>
                          <a:latin typeface="+mj-lt"/>
                          <a:cs typeface="Times New Roman" panose="02020603050405020304" pitchFamily="18" charset="0"/>
                        </a:rPr>
                        <a:t>Persistent edema or subcutaneous induration, stasis pigmentation or eczema, and persistent ulceration</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1400">
                          <a:latin typeface="+mj-lt"/>
                          <a:cs typeface="Times New Roman" panose="02020603050405020304" pitchFamily="18" charset="0"/>
                        </a:rPr>
                        <a:t>60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7651">
                <a:tc gridSpan="2">
                  <a:txBody>
                    <a:bodyPr/>
                    <a:lstStyle/>
                    <a:p>
                      <a:pPr algn="l"/>
                      <a:r>
                        <a:rPr lang="en-US" sz="1400">
                          <a:effectLst/>
                          <a:latin typeface="+mj-lt"/>
                          <a:cs typeface="Times New Roman" panose="02020603050405020304" pitchFamily="18" charset="0"/>
                        </a:rPr>
                        <a:t>Persistent edema and stasis pigmentation or eczema, with or without intermittent ulceration</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1400">
                          <a:latin typeface="+mj-lt"/>
                          <a:cs typeface="Times New Roman" panose="02020603050405020304" pitchFamily="18" charset="0"/>
                        </a:rPr>
                        <a:t>40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56315">
                <a:tc gridSpan="2">
                  <a:txBody>
                    <a:bodyPr/>
                    <a:lstStyle/>
                    <a:p>
                      <a:pPr algn="l"/>
                      <a:r>
                        <a:rPr lang="en-US" sz="1400">
                          <a:effectLst/>
                          <a:latin typeface="+mj-lt"/>
                          <a:cs typeface="Times New Roman" panose="02020603050405020304" pitchFamily="18" charset="0"/>
                        </a:rPr>
                        <a:t>Persistent edema, incompletely relieved by elevation of extremity, with or without beginning stasis pigmentation or eczema</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1400">
                          <a:latin typeface="+mj-lt"/>
                          <a:cs typeface="Times New Roman" panose="02020603050405020304" pitchFamily="18" charset="0"/>
                        </a:rPr>
                        <a:t>20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92002">
                <a:tc gridSpan="2">
                  <a:txBody>
                    <a:bodyPr/>
                    <a:lstStyle/>
                    <a:p>
                      <a:pPr algn="l"/>
                      <a:r>
                        <a:rPr lang="en-US" sz="1400">
                          <a:effectLst/>
                          <a:latin typeface="+mj-lt"/>
                          <a:cs typeface="Times New Roman" panose="02020603050405020304" pitchFamily="18" charset="0"/>
                        </a:rPr>
                        <a:t>Intermittent edema of extremity or aching and fatigue in leg after prolonged standing or walking, with symptoms relieved by elevation of extremity or compression hosiery</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1400">
                          <a:latin typeface="+mj-lt"/>
                          <a:cs typeface="Times New Roman" panose="02020603050405020304" pitchFamily="18" charset="0"/>
                        </a:rPr>
                        <a:t>10 </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22748">
                <a:tc gridSpan="2">
                  <a:txBody>
                    <a:bodyPr/>
                    <a:lstStyle/>
                    <a:p>
                      <a:pPr algn="l"/>
                      <a:r>
                        <a:rPr lang="en-US" sz="1400">
                          <a:effectLst/>
                          <a:latin typeface="+mj-lt"/>
                          <a:cs typeface="Times New Roman" panose="02020603050405020304" pitchFamily="18" charset="0"/>
                        </a:rPr>
                        <a:t>Asymptomatic palpable or visible varicose veins</a:t>
                      </a:r>
                    </a:p>
                  </a:txBody>
                  <a:tcPr marL="6313" marR="6313" marT="6313" marB="63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794" marR="6794" marT="6794" marB="6794" anchor="ctr">
                    <a:lnL>
                      <a:noFill/>
                    </a:lnL>
                    <a:lnR w="12700" cap="flat" cmpd="sng" algn="ctr">
                      <a:noFill/>
                      <a:prstDash val="solid"/>
                      <a:round/>
                      <a:headEnd type="none" w="med" len="med"/>
                      <a:tailEnd type="none" w="med" len="med"/>
                    </a:lnR>
                    <a:lnT>
                      <a:noFill/>
                    </a:lnT>
                    <a:lnB>
                      <a:noFill/>
                    </a:lnB>
                  </a:tcPr>
                </a:tc>
                <a:tc>
                  <a:txBody>
                    <a:bodyPr/>
                    <a:lstStyle/>
                    <a:p>
                      <a:pPr algn="ctr"/>
                      <a:r>
                        <a:rPr lang="en-US" sz="1400">
                          <a:latin typeface="+mj-lt"/>
                          <a:cs typeface="Times New Roman" panose="02020603050405020304" pitchFamily="18" charset="0"/>
                        </a:rPr>
                        <a:t>0</a:t>
                      </a:r>
                    </a:p>
                  </a:txBody>
                  <a:tcPr marL="5162" marR="5162" marT="5162" marB="516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753643">
                <a:tc gridSpan="3">
                  <a:txBody>
                    <a:bodyPr/>
                    <a:lstStyle/>
                    <a:p>
                      <a:pPr algn="l"/>
                      <a:r>
                        <a:rPr lang="en-US" sz="1400" b="0" cap="small">
                          <a:effectLst/>
                          <a:latin typeface="+mj-lt"/>
                          <a:cs typeface="Times New Roman" panose="02020603050405020304" pitchFamily="18" charset="0"/>
                        </a:rPr>
                        <a:t>Note:</a:t>
                      </a:r>
                      <a:r>
                        <a:rPr lang="en-US" sz="1400">
                          <a:latin typeface="+mj-lt"/>
                          <a:cs typeface="Times New Roman" panose="02020603050405020304" pitchFamily="18" charset="0"/>
                        </a:rPr>
                        <a:t> These evaluations are for involvement of a single extremity. If more than one extremity is involved, evaluate each extremity separately and combine (under §4.25), using the bilateral factor (§4.26), if applicable.</a:t>
                      </a:r>
                    </a:p>
                  </a:txBody>
                  <a:tcPr marL="84970" marR="84970" marT="42485" marB="42485"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pPr algn="r"/>
                      <a:endParaRPr lang="en-US" sz="1300"/>
                    </a:p>
                  </a:txBody>
                  <a:tcPr marL="6794" marR="6794" marT="6794" marB="6794"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24915804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Disability Benefits Questionnaire – Varicose Veins </a:t>
            </a:r>
          </a:p>
        </p:txBody>
      </p:sp>
      <p:pic>
        <p:nvPicPr>
          <p:cNvPr id="8194" name="Picture 2"/>
          <p:cNvPicPr>
            <a:picLocks noGrp="1" noChangeAspect="1" noChangeArrowheads="1"/>
          </p:cNvPicPr>
          <p:nvPr>
            <p:ph idx="1"/>
            <p:custDataLst>
              <p:tags r:id="rId3"/>
            </p:custDataLst>
          </p:nvPr>
        </p:nvPicPr>
        <p:blipFill>
          <a:blip r:embed="rId8">
            <a:extLst>
              <a:ext uri="{28A0092B-C50C-407E-A947-70E740481C1C}">
                <a14:useLocalDpi xmlns:a14="http://schemas.microsoft.com/office/drawing/2010/main" val="0"/>
              </a:ext>
            </a:extLst>
          </a:blip>
          <a:stretch>
            <a:fillRect/>
          </a:stretch>
        </p:blipFill>
        <p:spPr bwMode="auto">
          <a:xfrm>
            <a:off x="469871" y="1658437"/>
            <a:ext cx="8191040" cy="33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12</a:t>
            </a:fld>
            <a:endParaRPr lang="en-US"/>
          </a:p>
        </p:txBody>
      </p:sp>
      <p:pic>
        <p:nvPicPr>
          <p:cNvPr id="8195" name="Picture 3"/>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bwMode="auto">
          <a:xfrm>
            <a:off x="465651" y="1998097"/>
            <a:ext cx="8195446" cy="334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916969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Evaluation Builder</a:t>
            </a:r>
          </a:p>
        </p:txBody>
      </p:sp>
      <p:pic>
        <p:nvPicPr>
          <p:cNvPr id="1026" name="Picture 2"/>
          <p:cNvPicPr>
            <a:picLocks noGrp="1" noChangeAspect="1" noChangeArrowheads="1"/>
          </p:cNvPicPr>
          <p:nvPr>
            <p:ph idx="1"/>
            <p:custDataLst>
              <p:tags r:id="rId3"/>
            </p:custDataLst>
          </p:nvPr>
        </p:nvPicPr>
        <p:blipFill>
          <a:blip r:embed="rId7">
            <a:extLst>
              <a:ext uri="{28A0092B-C50C-407E-A947-70E740481C1C}">
                <a14:useLocalDpi xmlns:a14="http://schemas.microsoft.com/office/drawing/2010/main" val="0"/>
              </a:ext>
            </a:extLst>
          </a:blip>
          <a:stretch>
            <a:fillRect/>
          </a:stretch>
        </p:blipFill>
        <p:spPr bwMode="auto">
          <a:xfrm>
            <a:off x="415887" y="2321171"/>
            <a:ext cx="8312225" cy="298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13</a:t>
            </a:fld>
            <a:endParaRPr lang="en-US"/>
          </a:p>
        </p:txBody>
      </p:sp>
    </p:spTree>
    <p:custDataLst>
      <p:tags r:id="rId1"/>
    </p:custDataLst>
    <p:extLst>
      <p:ext uri="{BB962C8B-B14F-4D97-AF65-F5344CB8AC3E}">
        <p14:creationId xmlns:p14="http://schemas.microsoft.com/office/powerpoint/2010/main" val="2008691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s-ES"/>
              <a:t>Peripheral Vascular Disease </a:t>
            </a:r>
            <a:br>
              <a:rPr lang="es-ES"/>
            </a:br>
            <a:r>
              <a:rPr lang="es-ES" sz="2400"/>
              <a:t>(38 CFR 4.104, DC 7114)</a:t>
            </a:r>
            <a:endParaRPr lang="en-US" sz="3200"/>
          </a:p>
        </p:txBody>
      </p:sp>
      <p:pic>
        <p:nvPicPr>
          <p:cNvPr id="10242" name="Picture 2"/>
          <p:cNvPicPr>
            <a:picLocks noGrp="1" noChangeAspect="1" noChangeArrowheads="1"/>
          </p:cNvPicPr>
          <p:nvPr>
            <p:ph idx="1"/>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4786830" y="3169619"/>
            <a:ext cx="4114800" cy="258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14</a:t>
            </a:fld>
            <a:endParaRPr lang="en-US"/>
          </a:p>
        </p:txBody>
      </p:sp>
      <p:pic>
        <p:nvPicPr>
          <p:cNvPr id="10243" name="Picture 3"/>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bwMode="auto">
          <a:xfrm>
            <a:off x="242370" y="3167952"/>
            <a:ext cx="4114800" cy="25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custDataLst>
              <p:tags r:id="rId6"/>
            </p:custDataLst>
          </p:nvPr>
        </p:nvSpPr>
        <p:spPr>
          <a:xfrm>
            <a:off x="403260" y="1993028"/>
            <a:ext cx="8337479" cy="1015663"/>
          </a:xfrm>
          <a:prstGeom prst="rect">
            <a:avLst/>
          </a:prstGeom>
        </p:spPr>
        <p:txBody>
          <a:bodyPr wrap="square">
            <a:spAutoFit/>
          </a:bodyPr>
          <a:lstStyle/>
          <a:p>
            <a:pPr>
              <a:spcAft>
                <a:spcPts val="600"/>
              </a:spcAft>
            </a:pPr>
            <a:r>
              <a:rPr lang="en-US" sz="2000">
                <a:latin typeface="+mj-lt"/>
                <a:cs typeface="Times New Roman" panose="02020603050405020304" pitchFamily="18" charset="0"/>
              </a:rPr>
              <a:t>A term indicating diseases of the arteries and veins of the extremities, especially conditions that interfere with adequate blood flow to or from the extremities. Also known as Peripheral Artery Disease (PAD).</a:t>
            </a:r>
          </a:p>
        </p:txBody>
      </p:sp>
    </p:spTree>
    <p:custDataLst>
      <p:tags r:id="rId1"/>
    </p:custDataLst>
    <p:extLst>
      <p:ext uri="{BB962C8B-B14F-4D97-AF65-F5344CB8AC3E}">
        <p14:creationId xmlns:p14="http://schemas.microsoft.com/office/powerpoint/2010/main" val="6713964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custDataLst>
              <p:tags r:id="rId2"/>
            </p:custDataLst>
            <p:extLst>
              <p:ext uri="{D42A27DB-BD31-4B8C-83A1-F6EECF244321}">
                <p14:modId xmlns:p14="http://schemas.microsoft.com/office/powerpoint/2010/main" val="3719928388"/>
              </p:ext>
            </p:extLst>
          </p:nvPr>
        </p:nvGraphicFramePr>
        <p:xfrm>
          <a:off x="405334" y="2037161"/>
          <a:ext cx="8333331" cy="3569792"/>
        </p:xfrm>
        <a:graphic>
          <a:graphicData uri="http://schemas.openxmlformats.org/drawingml/2006/table">
            <a:tbl>
              <a:tblPr/>
              <a:tblGrid>
                <a:gridCol w="7720555">
                  <a:extLst>
                    <a:ext uri="{9D8B030D-6E8A-4147-A177-3AD203B41FA5}">
                      <a16:colId xmlns:a16="http://schemas.microsoft.com/office/drawing/2014/main" val="1019849123"/>
                    </a:ext>
                  </a:extLst>
                </a:gridCol>
                <a:gridCol w="612776">
                  <a:extLst>
                    <a:ext uri="{9D8B030D-6E8A-4147-A177-3AD203B41FA5}">
                      <a16:colId xmlns:a16="http://schemas.microsoft.com/office/drawing/2014/main" val="3558255852"/>
                    </a:ext>
                  </a:extLst>
                </a:gridCol>
              </a:tblGrid>
              <a:tr h="236675">
                <a:tc>
                  <a:txBody>
                    <a:bodyPr/>
                    <a:lstStyle/>
                    <a:p>
                      <a:pPr algn="l" fontAlgn="t"/>
                      <a:r>
                        <a:rPr lang="en-US" sz="1600" b="1">
                          <a:effectLst/>
                          <a:latin typeface="Arial" panose="020B0604020202020204" pitchFamily="34" charset="0"/>
                          <a:cs typeface="Arial" panose="020B0604020202020204" pitchFamily="34" charset="0"/>
                        </a:rPr>
                        <a:t>7114   Arteriosclerosis obliterans:</a:t>
                      </a: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800">
                        <a:effectLst/>
                      </a:endParaRP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75658793"/>
                  </a:ext>
                </a:extLst>
              </a:tr>
              <a:tr h="199245">
                <a:tc>
                  <a:txBody>
                    <a:bodyPr/>
                    <a:lstStyle/>
                    <a:p>
                      <a:pPr algn="l" fontAlgn="t"/>
                      <a:r>
                        <a:rPr lang="en-US" sz="1400">
                          <a:effectLst/>
                          <a:latin typeface="Arial" panose="020B0604020202020204" pitchFamily="34" charset="0"/>
                          <a:cs typeface="Arial" panose="020B0604020202020204" pitchFamily="34" charset="0"/>
                        </a:rPr>
                        <a:t>Ischemic limb pain at rest, and; either deep ischemic ulcers or ankle/brachial index of 0.4 or less</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800">
                          <a:effectLst/>
                          <a:latin typeface="Arial" panose="020B0604020202020204" pitchFamily="34" charset="0"/>
                          <a:cs typeface="Arial" panose="020B0604020202020204" pitchFamily="34" charset="0"/>
                        </a:rPr>
                        <a:t>100</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79260306"/>
                  </a:ext>
                </a:extLst>
              </a:tr>
              <a:tr h="391803">
                <a:tc>
                  <a:txBody>
                    <a:bodyPr/>
                    <a:lstStyle/>
                    <a:p>
                      <a:pPr algn="l" fontAlgn="t"/>
                      <a:r>
                        <a:rPr lang="en-US" sz="1400">
                          <a:effectLst/>
                          <a:latin typeface="Arial" panose="020B0604020202020204" pitchFamily="34" charset="0"/>
                          <a:cs typeface="Arial" panose="020B0604020202020204" pitchFamily="34" charset="0"/>
                        </a:rPr>
                        <a:t>Claudication on walking less than 25 yards on a level grade at 2 miles per hour, and; either persistent coldness of the extremity or ankle/brachial index of 0.5 or less</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800">
                          <a:effectLst/>
                          <a:latin typeface="Arial" panose="020B0604020202020204" pitchFamily="34" charset="0"/>
                          <a:cs typeface="Arial" panose="020B0604020202020204" pitchFamily="34" charset="0"/>
                        </a:rPr>
                        <a:t>60</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78660567"/>
                  </a:ext>
                </a:extLst>
              </a:tr>
              <a:tr h="391803">
                <a:tc>
                  <a:txBody>
                    <a:bodyPr/>
                    <a:lstStyle/>
                    <a:p>
                      <a:pPr algn="l" fontAlgn="t"/>
                      <a:r>
                        <a:rPr lang="en-US" sz="1400">
                          <a:effectLst/>
                          <a:latin typeface="Arial" panose="020B0604020202020204" pitchFamily="34" charset="0"/>
                          <a:cs typeface="Arial" panose="020B0604020202020204" pitchFamily="34" charset="0"/>
                        </a:rPr>
                        <a:t>Claudication on walking between 25 and 100 yards on a level grade at 2 miles per hour, and; trophic changes (thin skin, absence of hair, dystrophic nails) or ankle/brachial index of 0.7 or less</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800">
                          <a:effectLst/>
                          <a:latin typeface="Arial" panose="020B0604020202020204" pitchFamily="34" charset="0"/>
                          <a:cs typeface="Arial" panose="020B0604020202020204" pitchFamily="34" charset="0"/>
                        </a:rPr>
                        <a:t>40</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24098643"/>
                  </a:ext>
                </a:extLst>
              </a:tr>
              <a:tr h="295523">
                <a:tc>
                  <a:txBody>
                    <a:bodyPr/>
                    <a:lstStyle/>
                    <a:p>
                      <a:pPr algn="l" fontAlgn="t"/>
                      <a:r>
                        <a:rPr lang="en-US" sz="1400">
                          <a:effectLst/>
                          <a:latin typeface="Arial" panose="020B0604020202020204" pitchFamily="34" charset="0"/>
                          <a:cs typeface="Arial" panose="020B0604020202020204" pitchFamily="34" charset="0"/>
                        </a:rPr>
                        <a:t>Claudication on walking more than 100 yards, and; diminished peripheral pulses or ankle/brachial index of 0.9 or less</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800">
                          <a:effectLst/>
                          <a:latin typeface="Arial" panose="020B0604020202020204" pitchFamily="34" charset="0"/>
                          <a:cs typeface="Arial" panose="020B0604020202020204" pitchFamily="34" charset="0"/>
                        </a:rPr>
                        <a:t>20</a:t>
                      </a:r>
                    </a:p>
                  </a:txBody>
                  <a:tcPr marL="4037" marR="4037" marT="4037" marB="40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84054716"/>
                  </a:ext>
                </a:extLst>
              </a:tr>
              <a:tr h="488083">
                <a:tc gridSpan="2">
                  <a:txBody>
                    <a:bodyPr/>
                    <a:lstStyle/>
                    <a:p>
                      <a:pPr algn="l" fontAlgn="t">
                        <a:spcAft>
                          <a:spcPts val="600"/>
                        </a:spcAft>
                      </a:pPr>
                      <a:r>
                        <a:rPr lang="en-US" sz="1400" b="0" cap="small">
                          <a:effectLst/>
                          <a:latin typeface="Arial" panose="020B0604020202020204" pitchFamily="34" charset="0"/>
                          <a:cs typeface="Arial" panose="020B0604020202020204" pitchFamily="34" charset="0"/>
                        </a:rPr>
                        <a:t>Note (1):</a:t>
                      </a:r>
                      <a:r>
                        <a:rPr lang="en-US" sz="1400">
                          <a:effectLst/>
                          <a:latin typeface="Arial" panose="020B0604020202020204" pitchFamily="34" charset="0"/>
                          <a:cs typeface="Arial" panose="020B0604020202020204" pitchFamily="34" charset="0"/>
                        </a:rPr>
                        <a:t> The ankle/brachial index is the ratio of the systolic blood pressure at the ankle (determined by Doppler study) divided by the simultaneous brachial artery systolic blood pressure. The normal index is 1.0 or greater.</a:t>
                      </a: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r" fontAlgn="t"/>
                      <a:endParaRPr lang="en-US" sz="1000"/>
                    </a:p>
                  </a:txBody>
                  <a:tcPr marL="5383" marR="5383" marT="5383" marB="53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1911056"/>
                  </a:ext>
                </a:extLst>
              </a:tr>
              <a:tr h="295523">
                <a:tc gridSpan="2">
                  <a:txBody>
                    <a:bodyPr/>
                    <a:lstStyle/>
                    <a:p>
                      <a:pPr algn="l" fontAlgn="t">
                        <a:spcAft>
                          <a:spcPts val="600"/>
                        </a:spcAft>
                      </a:pPr>
                      <a:r>
                        <a:rPr lang="en-US" sz="1400" b="0" cap="small">
                          <a:effectLst/>
                          <a:latin typeface="Arial" panose="020B0604020202020204" pitchFamily="34" charset="0"/>
                          <a:cs typeface="Arial" panose="020B0604020202020204" pitchFamily="34" charset="0"/>
                        </a:rPr>
                        <a:t>Note (2):</a:t>
                      </a:r>
                      <a:r>
                        <a:rPr lang="en-US" sz="1400">
                          <a:effectLst/>
                          <a:latin typeface="Arial" panose="020B0604020202020204" pitchFamily="34" charset="0"/>
                          <a:cs typeface="Arial" panose="020B0604020202020204" pitchFamily="34" charset="0"/>
                        </a:rPr>
                        <a:t> Evaluate residuals of aortic and large arterial bypass surgery or arterial graft as arteriosclerosis obliterans.</a:t>
                      </a:r>
                    </a:p>
                  </a:txBody>
                  <a:tcPr marL="4037" marR="4037" marT="4037" marB="403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r" fontAlgn="t"/>
                      <a:endParaRPr lang="en-US" sz="1000"/>
                    </a:p>
                  </a:txBody>
                  <a:tcPr marL="5383" marR="5383" marT="5383" marB="538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7899221"/>
                  </a:ext>
                </a:extLst>
              </a:tr>
              <a:tr h="488083">
                <a:tc gridSpan="2">
                  <a:txBody>
                    <a:bodyPr/>
                    <a:lstStyle/>
                    <a:p>
                      <a:pPr algn="l" fontAlgn="t">
                        <a:spcAft>
                          <a:spcPts val="600"/>
                        </a:spcAft>
                      </a:pPr>
                      <a:r>
                        <a:rPr lang="en-US" sz="1400" b="0" cap="small">
                          <a:effectLst/>
                          <a:latin typeface="Arial" panose="020B0604020202020204" pitchFamily="34" charset="0"/>
                          <a:cs typeface="Arial" panose="020B0604020202020204" pitchFamily="34" charset="0"/>
                        </a:rPr>
                        <a:t>Note (3):</a:t>
                      </a:r>
                      <a:r>
                        <a:rPr lang="en-US" sz="1400">
                          <a:effectLst/>
                          <a:latin typeface="Arial" panose="020B0604020202020204" pitchFamily="34" charset="0"/>
                          <a:cs typeface="Arial" panose="020B0604020202020204" pitchFamily="34" charset="0"/>
                        </a:rPr>
                        <a:t> These evaluations are for involvement of a single extremity. If more than one extremity is affected, evaluate each extremity separately and combine (under §4.25), using the bilateral factor (§4.26), if applicable.</a:t>
                      </a:r>
                    </a:p>
                  </a:txBody>
                  <a:tcPr marL="4037" marR="4037" marT="4037" marB="4037">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sz="1000"/>
                    </a:p>
                  </a:txBody>
                  <a:tcPr marL="51673" marR="51673" marT="25837" marB="25837">
                    <a:lnL w="9525" cap="flat" cmpd="sng" algn="ctr">
                      <a:solidFill>
                        <a:srgbClr val="000000"/>
                      </a:solidFill>
                      <a:prstDash val="solid"/>
                      <a:round/>
                      <a:headEnd type="none" w="med" len="med"/>
                      <a:tailEnd type="none" w="med" len="med"/>
                    </a:lnL>
                    <a:lnT w="9525"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052806740"/>
                  </a:ext>
                </a:extLst>
              </a:tr>
            </a:tbl>
          </a:graphicData>
        </a:graphic>
      </p:graphicFrame>
      <p:sp>
        <p:nvSpPr>
          <p:cNvPr id="2" name="Title 1"/>
          <p:cNvSpPr>
            <a:spLocks noGrp="1"/>
          </p:cNvSpPr>
          <p:nvPr>
            <p:ph type="title"/>
            <p:custDataLst>
              <p:tags r:id="rId3"/>
            </p:custDataLst>
          </p:nvPr>
        </p:nvSpPr>
        <p:spPr>
          <a:xfrm>
            <a:off x="0" y="793629"/>
            <a:ext cx="9144000" cy="1086867"/>
          </a:xfrm>
        </p:spPr>
        <p:txBody>
          <a:bodyPr/>
          <a:lstStyle/>
          <a:p>
            <a:r>
              <a:rPr lang="es-ES"/>
              <a:t>Peripheral Vascular Disease</a:t>
            </a:r>
            <a:r>
              <a:rPr lang="es-ES" sz="3200"/>
              <a:t> </a:t>
            </a:r>
            <a:br>
              <a:rPr lang="es-ES" sz="3200"/>
            </a:br>
            <a:r>
              <a:rPr lang="es-ES" sz="2400"/>
              <a:t>(38 CFR 4.104, DC 7114)</a:t>
            </a:r>
            <a:endParaRPr lang="en-US"/>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15</a:t>
            </a:fld>
            <a:endParaRPr lang="en-US"/>
          </a:p>
        </p:txBody>
      </p:sp>
      <p:sp>
        <p:nvSpPr>
          <p:cNvPr id="9" name="Rectangle 2"/>
          <p:cNvSpPr>
            <a:spLocks noChangeArrowheads="1"/>
          </p:cNvSpPr>
          <p:nvPr>
            <p:custDataLst>
              <p:tags r:id="rId5"/>
            </p:custDataLst>
          </p:nvPr>
        </p:nvSpPr>
        <p:spPr bwMode="auto">
          <a:xfrm>
            <a:off x="2445544" y="1794787"/>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sp>
        <p:nvSpPr>
          <p:cNvPr id="6" name="Rectangle 5">
            <a:extLst>
              <a:ext uri="{FF2B5EF4-FFF2-40B4-BE49-F238E27FC236}">
                <a16:creationId xmlns:a16="http://schemas.microsoft.com/office/drawing/2014/main" id="{EDEDE8D8-2B7B-449D-AECF-97319D245D99}"/>
              </a:ext>
            </a:extLst>
          </p:cNvPr>
          <p:cNvSpPr/>
          <p:nvPr>
            <p:custDataLst>
              <p:tags r:id="rId6"/>
            </p:custDataLst>
          </p:nvPr>
        </p:nvSpPr>
        <p:spPr>
          <a:xfrm>
            <a:off x="405334" y="5602706"/>
            <a:ext cx="8333331" cy="830997"/>
          </a:xfrm>
          <a:prstGeom prst="rect">
            <a:avLst/>
          </a:prstGeom>
        </p:spPr>
        <p:txBody>
          <a:bodyPr wrap="square">
            <a:spAutoFit/>
          </a:bodyPr>
          <a:lstStyle/>
          <a:p>
            <a:r>
              <a:rPr lang="en-US" sz="1600" b="1">
                <a:solidFill>
                  <a:srgbClr val="FF0000"/>
                </a:solidFill>
                <a:latin typeface="+mj-lt"/>
                <a:cs typeface="Times New Roman" panose="02020603050405020304" pitchFamily="18" charset="0"/>
              </a:rPr>
              <a:t>Special considerations:</a:t>
            </a:r>
          </a:p>
          <a:p>
            <a:r>
              <a:rPr lang="en-US" sz="1600" b="1">
                <a:latin typeface="+mj-lt"/>
                <a:cs typeface="Times New Roman" panose="02020603050405020304" pitchFamily="18" charset="0"/>
              </a:rPr>
              <a:t>May be subject to a presumption of service connection (38 CFR 3.309(a)) if manifested to a compensable degree within one year of discharge.</a:t>
            </a:r>
          </a:p>
        </p:txBody>
      </p:sp>
    </p:spTree>
    <p:custDataLst>
      <p:tags r:id="rId1"/>
    </p:custDataLst>
    <p:extLst>
      <p:ext uri="{BB962C8B-B14F-4D97-AF65-F5344CB8AC3E}">
        <p14:creationId xmlns:p14="http://schemas.microsoft.com/office/powerpoint/2010/main" val="12703746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Disability Benefits Questionnaire - PVD </a:t>
            </a:r>
          </a:p>
        </p:txBody>
      </p:sp>
      <p:pic>
        <p:nvPicPr>
          <p:cNvPr id="12290" name="Picture 2"/>
          <p:cNvPicPr>
            <a:picLocks noGrp="1" noChangeAspect="1" noChangeArrowheads="1"/>
          </p:cNvPicPr>
          <p:nvPr>
            <p:ph idx="1"/>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481371" y="2021991"/>
            <a:ext cx="8221954" cy="44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16</a:t>
            </a:fld>
            <a:endParaRPr lang="en-US"/>
          </a:p>
        </p:txBody>
      </p:sp>
      <p:pic>
        <p:nvPicPr>
          <p:cNvPr id="12291" name="Picture 3"/>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bwMode="auto">
          <a:xfrm>
            <a:off x="440675" y="2471770"/>
            <a:ext cx="8299072" cy="150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bwMode="auto">
          <a:xfrm>
            <a:off x="481371" y="3979042"/>
            <a:ext cx="8221954" cy="156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495411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Evaluation Builder</a:t>
            </a:r>
          </a:p>
        </p:txBody>
      </p:sp>
      <p:pic>
        <p:nvPicPr>
          <p:cNvPr id="2050" name="Picture 2"/>
          <p:cNvPicPr>
            <a:picLocks noGrp="1" noChangeAspect="1" noChangeArrowheads="1"/>
          </p:cNvPicPr>
          <p:nvPr>
            <p:ph idx="1"/>
            <p:custDataLst>
              <p:tags r:id="rId3"/>
            </p:custDataLst>
          </p:nvPr>
        </p:nvPicPr>
        <p:blipFill>
          <a:blip r:embed="rId10">
            <a:extLst>
              <a:ext uri="{28A0092B-C50C-407E-A947-70E740481C1C}">
                <a14:useLocalDpi xmlns:a14="http://schemas.microsoft.com/office/drawing/2010/main" val="0"/>
              </a:ext>
            </a:extLst>
          </a:blip>
          <a:stretch>
            <a:fillRect/>
          </a:stretch>
        </p:blipFill>
        <p:spPr bwMode="auto">
          <a:xfrm>
            <a:off x="531687" y="2332188"/>
            <a:ext cx="8223968" cy="326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17</a:t>
            </a:fld>
            <a:endParaRPr lang="en-US"/>
          </a:p>
        </p:txBody>
      </p:sp>
      <p:sp>
        <p:nvSpPr>
          <p:cNvPr id="8" name="Right Arrow 7"/>
          <p:cNvSpPr/>
          <p:nvPr>
            <p:custDataLst>
              <p:tags r:id="rId5"/>
            </p:custDataLst>
          </p:nvPr>
        </p:nvSpPr>
        <p:spPr bwMode="auto">
          <a:xfrm>
            <a:off x="547099" y="5141573"/>
            <a:ext cx="277403" cy="61646"/>
          </a:xfrm>
          <a:prstGeom prst="rightArrow">
            <a:avLst/>
          </a:prstGeom>
          <a:solidFill>
            <a:srgbClr val="00CC99"/>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400">
              <a:solidFill>
                <a:srgbClr val="00CC99"/>
              </a:solidFill>
              <a:latin typeface="Tahoma" pitchFamily="34" charset="0"/>
            </a:endParaRPr>
          </a:p>
        </p:txBody>
      </p:sp>
      <p:sp>
        <p:nvSpPr>
          <p:cNvPr id="9" name="Right Arrow 8"/>
          <p:cNvSpPr/>
          <p:nvPr>
            <p:custDataLst>
              <p:tags r:id="rId6"/>
            </p:custDataLst>
          </p:nvPr>
        </p:nvSpPr>
        <p:spPr bwMode="auto">
          <a:xfrm>
            <a:off x="531687" y="5388153"/>
            <a:ext cx="277403" cy="61645"/>
          </a:xfrm>
          <a:prstGeom prst="rightArrow">
            <a:avLst/>
          </a:prstGeom>
          <a:solidFill>
            <a:srgbClr val="00CC99"/>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400">
              <a:solidFill>
                <a:srgbClr val="00CC99"/>
              </a:solidFill>
              <a:latin typeface="Tahoma" pitchFamily="34" charset="0"/>
            </a:endParaRPr>
          </a:p>
        </p:txBody>
      </p:sp>
      <p:sp>
        <p:nvSpPr>
          <p:cNvPr id="11" name="Right Arrow 10"/>
          <p:cNvSpPr/>
          <p:nvPr>
            <p:custDataLst>
              <p:tags r:id="rId7"/>
            </p:custDataLst>
          </p:nvPr>
        </p:nvSpPr>
        <p:spPr bwMode="auto">
          <a:xfrm>
            <a:off x="547099" y="5261011"/>
            <a:ext cx="277403" cy="84761"/>
          </a:xfrm>
          <a:prstGeom prst="rightArrow">
            <a:avLst/>
          </a:prstGeom>
          <a:solidFill>
            <a:srgbClr val="00CC99"/>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400">
              <a:solidFill>
                <a:srgbClr val="00CC99"/>
              </a:solidFill>
              <a:latin typeface="Tahoma" pitchFamily="34" charset="0"/>
            </a:endParaRPr>
          </a:p>
        </p:txBody>
      </p:sp>
    </p:spTree>
    <p:custDataLst>
      <p:tags r:id="rId1"/>
    </p:custDataLst>
    <p:extLst>
      <p:ext uri="{BB962C8B-B14F-4D97-AF65-F5344CB8AC3E}">
        <p14:creationId xmlns:p14="http://schemas.microsoft.com/office/powerpoint/2010/main" val="13305922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Discussion</a:t>
            </a:r>
          </a:p>
        </p:txBody>
      </p:sp>
      <p:sp>
        <p:nvSpPr>
          <p:cNvPr id="3" name="Content Placeholder 2"/>
          <p:cNvSpPr>
            <a:spLocks noGrp="1"/>
          </p:cNvSpPr>
          <p:nvPr>
            <p:ph idx="1"/>
            <p:custDataLst>
              <p:tags r:id="rId3"/>
            </p:custDataLst>
          </p:nvPr>
        </p:nvSpPr>
        <p:spPr>
          <a:xfrm>
            <a:off x="457200" y="2057400"/>
            <a:ext cx="8229600" cy="3916363"/>
          </a:xfrm>
        </p:spPr>
        <p:txBody>
          <a:bodyPr/>
          <a:lstStyle/>
          <a:p>
            <a:r>
              <a:rPr lang="en-US"/>
              <a:t>How would you evaluate a claim for a Veteran that has claudication on walking on more than 100 yards with an ankle/brachial index of 0.5 on each leg?</a:t>
            </a:r>
          </a:p>
          <a:p>
            <a:pPr marL="342900" indent="-342900">
              <a:buFont typeface="Arial" panose="020B0604020202020204" pitchFamily="34" charset="0"/>
              <a:buChar char="•"/>
            </a:pPr>
            <a:r>
              <a:rPr lang="en-US"/>
              <a:t>20%</a:t>
            </a:r>
          </a:p>
          <a:p>
            <a:pPr marL="342900" indent="-342900">
              <a:buFont typeface="Arial" panose="020B0604020202020204" pitchFamily="34" charset="0"/>
              <a:buChar char="•"/>
            </a:pPr>
            <a:r>
              <a:rPr lang="en-US"/>
              <a:t>40%</a:t>
            </a:r>
          </a:p>
          <a:p>
            <a:pPr marL="342900" indent="-342900">
              <a:buFont typeface="Arial" panose="020B0604020202020204" pitchFamily="34" charset="0"/>
              <a:buChar char="•"/>
            </a:pPr>
            <a:r>
              <a:rPr lang="en-US"/>
              <a:t>60%</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18</a:t>
            </a:fld>
            <a:endParaRPr lang="en-US"/>
          </a:p>
        </p:txBody>
      </p:sp>
    </p:spTree>
    <p:custDataLst>
      <p:tags r:id="rId1"/>
    </p:custDataLst>
    <p:extLst>
      <p:ext uri="{BB962C8B-B14F-4D97-AF65-F5344CB8AC3E}">
        <p14:creationId xmlns:p14="http://schemas.microsoft.com/office/powerpoint/2010/main" val="14687304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Discussion</a:t>
            </a:r>
          </a:p>
        </p:txBody>
      </p:sp>
      <p:sp>
        <p:nvSpPr>
          <p:cNvPr id="3" name="Content Placeholder 2"/>
          <p:cNvSpPr>
            <a:spLocks noGrp="1"/>
          </p:cNvSpPr>
          <p:nvPr>
            <p:ph idx="1"/>
            <p:custDataLst>
              <p:tags r:id="rId3"/>
            </p:custDataLst>
          </p:nvPr>
        </p:nvSpPr>
        <p:spPr>
          <a:xfrm>
            <a:off x="457200" y="2057400"/>
            <a:ext cx="8229600" cy="773935"/>
          </a:xfrm>
        </p:spPr>
        <p:txBody>
          <a:bodyPr>
            <a:normAutofit lnSpcReduction="10000"/>
          </a:bodyPr>
          <a:lstStyle/>
          <a:p>
            <a:r>
              <a:rPr lang="en-US"/>
              <a:t>Answer: </a:t>
            </a:r>
          </a:p>
          <a:p>
            <a:r>
              <a:rPr lang="en-US"/>
              <a:t>DC 7114, 20% for each lower extremity</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19</a:t>
            </a:fld>
            <a:endParaRPr lang="en-US"/>
          </a:p>
        </p:txBody>
      </p:sp>
      <p:sp>
        <p:nvSpPr>
          <p:cNvPr id="5" name="TextBox 4">
            <a:extLst>
              <a:ext uri="{FF2B5EF4-FFF2-40B4-BE49-F238E27FC236}">
                <a16:creationId xmlns:a16="http://schemas.microsoft.com/office/drawing/2014/main" id="{29850A77-6224-41B2-A341-565F754907AA}"/>
              </a:ext>
            </a:extLst>
          </p:cNvPr>
          <p:cNvSpPr txBox="1"/>
          <p:nvPr>
            <p:custDataLst>
              <p:tags r:id="rId5"/>
            </p:custDataLst>
          </p:nvPr>
        </p:nvSpPr>
        <p:spPr>
          <a:xfrm>
            <a:off x="446183" y="2831335"/>
            <a:ext cx="8240617" cy="784830"/>
          </a:xfrm>
          <a:prstGeom prst="rect">
            <a:avLst/>
          </a:prstGeom>
          <a:noFill/>
        </p:spPr>
        <p:txBody>
          <a:bodyPr wrap="square" rtlCol="0">
            <a:spAutoFit/>
          </a:bodyPr>
          <a:lstStyle/>
          <a:p>
            <a:pPr marL="285750" indent="-285750">
              <a:spcAft>
                <a:spcPts val="600"/>
              </a:spcAft>
              <a:buClr>
                <a:schemeClr val="tx1"/>
              </a:buClr>
              <a:buFont typeface="Arial" panose="020B0604020202020204" pitchFamily="34" charset="0"/>
              <a:buChar char="•"/>
            </a:pPr>
            <a:r>
              <a:rPr lang="en-US" sz="2000"/>
              <a:t>Claudication on walking more than 100 yards</a:t>
            </a:r>
          </a:p>
          <a:p>
            <a:pPr marL="285750" indent="-285750">
              <a:spcAft>
                <a:spcPts val="600"/>
              </a:spcAft>
              <a:buClr>
                <a:schemeClr val="tx1"/>
              </a:buClr>
              <a:buFont typeface="Arial" panose="020B0604020202020204" pitchFamily="34" charset="0"/>
              <a:buChar char="•"/>
            </a:pPr>
            <a:r>
              <a:rPr lang="en-US" sz="2000"/>
              <a:t>Ankle/brachial index of 0.9 or less.</a:t>
            </a:r>
          </a:p>
        </p:txBody>
      </p:sp>
      <p:sp>
        <p:nvSpPr>
          <p:cNvPr id="6" name="TextBox 5">
            <a:extLst>
              <a:ext uri="{FF2B5EF4-FFF2-40B4-BE49-F238E27FC236}">
                <a16:creationId xmlns:a16="http://schemas.microsoft.com/office/drawing/2014/main" id="{75588A39-80AF-4ECC-8F8A-02B42E8A0C43}"/>
              </a:ext>
            </a:extLst>
          </p:cNvPr>
          <p:cNvSpPr txBox="1"/>
          <p:nvPr>
            <p:custDataLst>
              <p:tags r:id="rId6"/>
            </p:custDataLst>
          </p:nvPr>
        </p:nvSpPr>
        <p:spPr>
          <a:xfrm>
            <a:off x="446183" y="3620659"/>
            <a:ext cx="8229600" cy="1092607"/>
          </a:xfrm>
          <a:prstGeom prst="rect">
            <a:avLst/>
          </a:prstGeom>
          <a:noFill/>
        </p:spPr>
        <p:txBody>
          <a:bodyPr wrap="square" rtlCol="0">
            <a:spAutoFit/>
          </a:bodyPr>
          <a:lstStyle/>
          <a:p>
            <a:pPr>
              <a:spcAft>
                <a:spcPts val="600"/>
              </a:spcAft>
            </a:pPr>
            <a:endParaRPr lang="en-US" sz="2000"/>
          </a:p>
          <a:p>
            <a:pPr>
              <a:spcAft>
                <a:spcPts val="600"/>
              </a:spcAft>
            </a:pPr>
            <a:r>
              <a:rPr lang="en-US" sz="2000"/>
              <a:t>Extra kudos if you calculated the combined of 40% with a bilateral factor of 3.6!</a:t>
            </a:r>
          </a:p>
        </p:txBody>
      </p:sp>
    </p:spTree>
    <p:custDataLst>
      <p:tags r:id="rId1"/>
    </p:custDataLst>
    <p:extLst>
      <p:ext uri="{BB962C8B-B14F-4D97-AF65-F5344CB8AC3E}">
        <p14:creationId xmlns:p14="http://schemas.microsoft.com/office/powerpoint/2010/main" val="16033287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Objectives</a:t>
            </a:r>
          </a:p>
        </p:txBody>
      </p:sp>
      <p:sp>
        <p:nvSpPr>
          <p:cNvPr id="3" name="Content Placeholder 2"/>
          <p:cNvSpPr>
            <a:spLocks noGrp="1"/>
          </p:cNvSpPr>
          <p:nvPr>
            <p:ph idx="1"/>
            <p:custDataLst>
              <p:tags r:id="rId3"/>
            </p:custDataLst>
          </p:nvPr>
        </p:nvSpPr>
        <p:spPr>
          <a:xfrm>
            <a:off x="457200" y="2057400"/>
            <a:ext cx="8229600" cy="365125"/>
          </a:xfrm>
        </p:spPr>
        <p:txBody>
          <a:bodyPr>
            <a:normAutofit fontScale="92500" lnSpcReduction="10000"/>
          </a:bodyPr>
          <a:lstStyle/>
          <a:p>
            <a:r>
              <a:rPr lang="en-US"/>
              <a:t>At the end of the lesson the RVSR trainees will be able to:</a:t>
            </a:r>
            <a:endParaRPr lang="en-US" sz="900"/>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a:t>
            </a:fld>
            <a:endParaRPr lang="en-US"/>
          </a:p>
        </p:txBody>
      </p:sp>
      <p:sp>
        <p:nvSpPr>
          <p:cNvPr id="5" name="TextBox 4">
            <a:extLst>
              <a:ext uri="{FF2B5EF4-FFF2-40B4-BE49-F238E27FC236}">
                <a16:creationId xmlns:a16="http://schemas.microsoft.com/office/drawing/2014/main" id="{8BA5D365-8300-4786-84C4-6A48C48BC8B7}"/>
              </a:ext>
            </a:extLst>
          </p:cNvPr>
          <p:cNvSpPr txBox="1"/>
          <p:nvPr>
            <p:custDataLst>
              <p:tags r:id="rId5"/>
            </p:custDataLst>
          </p:nvPr>
        </p:nvSpPr>
        <p:spPr>
          <a:xfrm>
            <a:off x="457200" y="2520771"/>
            <a:ext cx="8229600" cy="2400657"/>
          </a:xfrm>
          <a:prstGeom prst="rect">
            <a:avLst/>
          </a:prstGeom>
          <a:noFill/>
        </p:spPr>
        <p:txBody>
          <a:bodyPr wrap="square" rtlCol="0">
            <a:spAutoFit/>
          </a:bodyPr>
          <a:lstStyle/>
          <a:p>
            <a:pPr marL="285750" indent="-285750">
              <a:spcAft>
                <a:spcPts val="600"/>
              </a:spcAft>
              <a:buClr>
                <a:schemeClr val="tx1"/>
              </a:buClr>
              <a:buFont typeface="Arial" panose="020B0604020202020204" pitchFamily="34" charset="0"/>
              <a:buChar char="•"/>
            </a:pPr>
            <a:r>
              <a:rPr lang="en-US" sz="2000"/>
              <a:t>Provide precise application of the rating schedule 38 CFR 4.104 for arteries and veins.</a:t>
            </a:r>
          </a:p>
          <a:p>
            <a:pPr marL="285750" indent="-285750">
              <a:spcAft>
                <a:spcPts val="600"/>
              </a:spcAft>
              <a:buClr>
                <a:schemeClr val="tx1"/>
              </a:buClr>
              <a:buFont typeface="Arial" panose="020B0604020202020204" pitchFamily="34" charset="0"/>
              <a:buChar char="•"/>
            </a:pPr>
            <a:r>
              <a:rPr lang="en-US" sz="2000"/>
              <a:t>Correctly identify special considerations for conditions under 38 CFR 4.104.</a:t>
            </a:r>
          </a:p>
          <a:p>
            <a:pPr marL="285750" indent="-285750">
              <a:spcAft>
                <a:spcPts val="600"/>
              </a:spcAft>
              <a:buClr>
                <a:schemeClr val="tx1"/>
              </a:buClr>
              <a:buFont typeface="Arial" panose="020B0604020202020204" pitchFamily="34" charset="0"/>
              <a:buChar char="•"/>
            </a:pPr>
            <a:r>
              <a:rPr lang="en-US" sz="2000"/>
              <a:t>Evaluate an e-case of the arteries and veins, with focus on hypertension, varicose veins, peripheral vascular disease and/or cold injuries.</a:t>
            </a:r>
          </a:p>
        </p:txBody>
      </p:sp>
    </p:spTree>
    <p:custDataLst>
      <p:tags r:id="rId1"/>
    </p:custDataLst>
    <p:extLst>
      <p:ext uri="{BB962C8B-B14F-4D97-AF65-F5344CB8AC3E}">
        <p14:creationId xmlns:p14="http://schemas.microsoft.com/office/powerpoint/2010/main" val="1555371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Cold Injuries </a:t>
            </a:r>
            <a:br>
              <a:rPr lang="en-US"/>
            </a:br>
            <a:r>
              <a:rPr lang="en-US" sz="1600"/>
              <a:t>(38 CFR 4.104, DC 7122)</a:t>
            </a:r>
            <a:endParaRPr lang="en-US" sz="1800"/>
          </a:p>
        </p:txBody>
      </p:sp>
      <p:pic>
        <p:nvPicPr>
          <p:cNvPr id="14338" name="Picture 2"/>
          <p:cNvPicPr>
            <a:picLocks noGrp="1" noChangeAspect="1" noChangeArrowheads="1"/>
          </p:cNvPicPr>
          <p:nvPr>
            <p:ph idx="1"/>
            <p:custDataLst>
              <p:tags r:id="rId3"/>
            </p:custDataLst>
          </p:nvPr>
        </p:nvPicPr>
        <p:blipFill>
          <a:blip r:embed="rId8">
            <a:extLst>
              <a:ext uri="{28A0092B-C50C-407E-A947-70E740481C1C}">
                <a14:useLocalDpi xmlns:a14="http://schemas.microsoft.com/office/drawing/2010/main" val="0"/>
              </a:ext>
            </a:extLst>
          </a:blip>
          <a:stretch>
            <a:fillRect/>
          </a:stretch>
        </p:blipFill>
        <p:spPr bwMode="auto">
          <a:xfrm>
            <a:off x="2607734" y="3258356"/>
            <a:ext cx="4108328" cy="266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20</a:t>
            </a:fld>
            <a:endParaRPr lang="en-US"/>
          </a:p>
        </p:txBody>
      </p:sp>
      <p:sp>
        <p:nvSpPr>
          <p:cNvPr id="5" name="Rectangle 4"/>
          <p:cNvSpPr/>
          <p:nvPr>
            <p:custDataLst>
              <p:tags r:id="rId5"/>
            </p:custDataLst>
          </p:nvPr>
        </p:nvSpPr>
        <p:spPr>
          <a:xfrm>
            <a:off x="477748" y="1934917"/>
            <a:ext cx="8368301" cy="1323439"/>
          </a:xfrm>
          <a:prstGeom prst="rect">
            <a:avLst/>
          </a:prstGeom>
        </p:spPr>
        <p:txBody>
          <a:bodyPr wrap="square">
            <a:spAutoFit/>
          </a:bodyPr>
          <a:lstStyle/>
          <a:p>
            <a:pPr>
              <a:spcAft>
                <a:spcPts val="600"/>
              </a:spcAft>
            </a:pPr>
            <a:r>
              <a:rPr lang="en-US" sz="2000">
                <a:latin typeface="Arial" panose="020B0604020202020204" pitchFamily="34" charset="0"/>
                <a:cs typeface="Arial" panose="020B0604020202020204" pitchFamily="34" charset="0"/>
              </a:rPr>
              <a:t>Injury by cold causes structural and functional disturbances of small blood vessels, cells, nerves, skin, and bone. Exposure to damp cold causes frostnip and immersion (trench) foot. Exposure to dry cold causes frostbite. </a:t>
            </a:r>
          </a:p>
        </p:txBody>
      </p:sp>
    </p:spTree>
    <p:custDataLst>
      <p:tags r:id="rId1"/>
    </p:custDataLst>
    <p:extLst>
      <p:ext uri="{BB962C8B-B14F-4D97-AF65-F5344CB8AC3E}">
        <p14:creationId xmlns:p14="http://schemas.microsoft.com/office/powerpoint/2010/main" val="6476092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custDataLst>
              <p:tags r:id="rId2"/>
            </p:custDataLst>
            <p:extLst>
              <p:ext uri="{D42A27DB-BD31-4B8C-83A1-F6EECF244321}">
                <p14:modId xmlns:p14="http://schemas.microsoft.com/office/powerpoint/2010/main" val="1154368906"/>
              </p:ext>
            </p:extLst>
          </p:nvPr>
        </p:nvGraphicFramePr>
        <p:xfrm>
          <a:off x="548641" y="1963022"/>
          <a:ext cx="8343228" cy="3077236"/>
        </p:xfrm>
        <a:graphic>
          <a:graphicData uri="http://schemas.openxmlformats.org/drawingml/2006/table">
            <a:tbl>
              <a:tblPr/>
              <a:tblGrid>
                <a:gridCol w="7794176">
                  <a:extLst>
                    <a:ext uri="{9D8B030D-6E8A-4147-A177-3AD203B41FA5}">
                      <a16:colId xmlns:a16="http://schemas.microsoft.com/office/drawing/2014/main" val="2009091884"/>
                    </a:ext>
                  </a:extLst>
                </a:gridCol>
                <a:gridCol w="549052">
                  <a:extLst>
                    <a:ext uri="{9D8B030D-6E8A-4147-A177-3AD203B41FA5}">
                      <a16:colId xmlns:a16="http://schemas.microsoft.com/office/drawing/2014/main" val="2525250189"/>
                    </a:ext>
                  </a:extLst>
                </a:gridCol>
              </a:tblGrid>
              <a:tr h="236985">
                <a:tc>
                  <a:txBody>
                    <a:bodyPr/>
                    <a:lstStyle/>
                    <a:p>
                      <a:pPr algn="l" fontAlgn="t"/>
                      <a:r>
                        <a:rPr lang="en-US" sz="1500" b="1">
                          <a:effectLst/>
                          <a:latin typeface="Arial" panose="020B0604020202020204" pitchFamily="34" charset="0"/>
                          <a:cs typeface="Arial" panose="020B0604020202020204" pitchFamily="34" charset="0"/>
                        </a:rPr>
                        <a:t>7122   Cold injury residuals:</a:t>
                      </a:r>
                    </a:p>
                  </a:txBody>
                  <a:tcPr marL="4193" marR="4193" marT="4193" marB="4193">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800">
                        <a:effectLst/>
                      </a:endParaRPr>
                    </a:p>
                  </a:txBody>
                  <a:tcPr marL="4193" marR="4193" marT="4193" marB="4193">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0397941"/>
                  </a:ext>
                </a:extLst>
              </a:tr>
              <a:tr h="191265">
                <a:tc>
                  <a:txBody>
                    <a:bodyPr/>
                    <a:lstStyle/>
                    <a:p>
                      <a:pPr algn="l" fontAlgn="t"/>
                      <a:r>
                        <a:rPr lang="en-US" sz="1200">
                          <a:effectLst/>
                          <a:latin typeface="Arial" panose="020B0604020202020204" pitchFamily="34" charset="0"/>
                          <a:cs typeface="Arial" panose="020B0604020202020204" pitchFamily="34" charset="0"/>
                        </a:rPr>
                        <a:t>With the following in affected parts:</a:t>
                      </a:r>
                    </a:p>
                  </a:txBody>
                  <a:tcPr marL="4193" marR="4193" marT="4193" marB="41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800">
                        <a:effectLst/>
                      </a:endParaRPr>
                    </a:p>
                  </a:txBody>
                  <a:tcPr marL="4193" marR="4193" marT="4193" marB="4193">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17281760"/>
                  </a:ext>
                </a:extLst>
              </a:tr>
              <a:tr h="557835">
                <a:tc>
                  <a:txBody>
                    <a:bodyPr/>
                    <a:lstStyle/>
                    <a:p>
                      <a:pPr algn="l" fontAlgn="t"/>
                      <a:r>
                        <a:rPr lang="en-US" sz="1200">
                          <a:effectLst/>
                          <a:latin typeface="Arial" panose="020B0604020202020204" pitchFamily="34" charset="0"/>
                          <a:cs typeface="Arial" panose="020B0604020202020204" pitchFamily="34" charset="0"/>
                        </a:rPr>
                        <a:t>Arthralgia or other pain, numbness, or cold sensitivity plus two or more of the following: tissue loss, nail abnormalities, color changes, locally impaired sensation, hyperhidrosis, X-ray abnormalities (osteoporosis, subarticular punched out lesions, or osteoarthritis)</a:t>
                      </a:r>
                    </a:p>
                  </a:txBody>
                  <a:tcPr marL="4193" marR="4193" marT="4193" marB="41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200">
                          <a:effectLst/>
                          <a:latin typeface="Times New Roman" panose="02020603050405020304" pitchFamily="18" charset="0"/>
                          <a:cs typeface="Times New Roman" panose="02020603050405020304" pitchFamily="18" charset="0"/>
                        </a:rPr>
                        <a:t>30</a:t>
                      </a:r>
                    </a:p>
                  </a:txBody>
                  <a:tcPr marL="4193" marR="4193" marT="4193" marB="41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49297179"/>
                  </a:ext>
                </a:extLst>
              </a:tr>
              <a:tr h="465926">
                <a:tc>
                  <a:txBody>
                    <a:bodyPr/>
                    <a:lstStyle/>
                    <a:p>
                      <a:pPr algn="l" fontAlgn="t"/>
                      <a:r>
                        <a:rPr lang="en-US" sz="1200">
                          <a:effectLst/>
                          <a:latin typeface="Arial" panose="020B0604020202020204" pitchFamily="34" charset="0"/>
                          <a:cs typeface="Arial" panose="020B0604020202020204" pitchFamily="34" charset="0"/>
                        </a:rPr>
                        <a:t>Arthralgia or other pain, numbness, or cold sensitivity plus tissue loss, nail abnormalities, color changes, locally impaired sensation, hyperhidrosis, or X-ray abnormalities (osteoporosis, subarticular punched out lesions, or osteoarthritis)</a:t>
                      </a:r>
                    </a:p>
                  </a:txBody>
                  <a:tcPr marL="4193" marR="4193" marT="4193" marB="41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200">
                          <a:effectLst/>
                          <a:latin typeface="Times New Roman" panose="02020603050405020304" pitchFamily="18" charset="0"/>
                          <a:cs typeface="Times New Roman" panose="02020603050405020304" pitchFamily="18" charset="0"/>
                        </a:rPr>
                        <a:t>20</a:t>
                      </a:r>
                    </a:p>
                  </a:txBody>
                  <a:tcPr marL="4193" marR="4193" marT="4193" marB="41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3499205"/>
                  </a:ext>
                </a:extLst>
              </a:tr>
              <a:tr h="191265">
                <a:tc>
                  <a:txBody>
                    <a:bodyPr/>
                    <a:lstStyle/>
                    <a:p>
                      <a:pPr algn="l" fontAlgn="t"/>
                      <a:r>
                        <a:rPr lang="en-US" sz="1200">
                          <a:effectLst/>
                          <a:latin typeface="Arial" panose="020B0604020202020204" pitchFamily="34" charset="0"/>
                          <a:cs typeface="Arial" panose="020B0604020202020204" pitchFamily="34" charset="0"/>
                        </a:rPr>
                        <a:t>Arthralgia or other pain, numbness, or cold sensitivity</a:t>
                      </a:r>
                    </a:p>
                  </a:txBody>
                  <a:tcPr marL="4193" marR="4193" marT="4193" marB="41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200">
                          <a:effectLst/>
                          <a:latin typeface="Times New Roman" panose="02020603050405020304" pitchFamily="18" charset="0"/>
                          <a:cs typeface="Times New Roman" panose="02020603050405020304" pitchFamily="18" charset="0"/>
                        </a:rPr>
                        <a:t>10</a:t>
                      </a:r>
                    </a:p>
                  </a:txBody>
                  <a:tcPr marL="4193" marR="4193" marT="4193" marB="41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91674713"/>
                  </a:ext>
                </a:extLst>
              </a:tr>
              <a:tr h="968711">
                <a:tc>
                  <a:txBody>
                    <a:bodyPr/>
                    <a:lstStyle/>
                    <a:p>
                      <a:pPr algn="l" fontAlgn="t"/>
                      <a:r>
                        <a:rPr lang="en-US" sz="1200" b="0" cap="small">
                          <a:effectLst/>
                          <a:latin typeface="Arial" panose="020B0604020202020204" pitchFamily="34" charset="0"/>
                          <a:cs typeface="Arial" panose="020B0604020202020204" pitchFamily="34" charset="0"/>
                        </a:rPr>
                        <a:t>Note</a:t>
                      </a:r>
                      <a:r>
                        <a:rPr lang="en-US" sz="1200">
                          <a:effectLst/>
                          <a:latin typeface="Arial" panose="020B0604020202020204" pitchFamily="34" charset="0"/>
                          <a:cs typeface="Arial" panose="020B0604020202020204" pitchFamily="34" charset="0"/>
                        </a:rPr>
                        <a:t> (1): Separately evaluate amputations of fingers or toes, and complications such as squamous cell carcinoma at the site of a cold injury scar or peripheral neuropathy, under other diagnostic codes. Separately evaluate other disabilities that have been diagnosed as the residual effects of cold injury, such as Raynaud's phenomenon, muscle atrophy, etc., unless they are used to support an evaluation under diagnostic code 7122.</a:t>
                      </a:r>
                    </a:p>
                  </a:txBody>
                  <a:tcPr marL="4193" marR="4193" marT="4193" marB="4193"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800">
                        <a:effectLst/>
                      </a:endParaRPr>
                    </a:p>
                  </a:txBody>
                  <a:tcPr marL="4193" marR="4193" marT="4193" marB="4193">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714530"/>
                  </a:ext>
                </a:extLst>
              </a:tr>
              <a:tr h="374145">
                <a:tc>
                  <a:txBody>
                    <a:bodyPr/>
                    <a:lstStyle/>
                    <a:p>
                      <a:pPr algn="l" fontAlgn="t"/>
                      <a:r>
                        <a:rPr lang="en-US" sz="1200" b="0" cap="small">
                          <a:effectLst/>
                          <a:latin typeface="Arial" panose="020B0604020202020204" pitchFamily="34" charset="0"/>
                          <a:cs typeface="Arial" panose="020B0604020202020204" pitchFamily="34" charset="0"/>
                        </a:rPr>
                        <a:t>Note</a:t>
                      </a:r>
                      <a:r>
                        <a:rPr lang="en-US" sz="1200">
                          <a:effectLst/>
                          <a:latin typeface="Arial" panose="020B0604020202020204" pitchFamily="34" charset="0"/>
                          <a:cs typeface="Arial" panose="020B0604020202020204" pitchFamily="34" charset="0"/>
                        </a:rPr>
                        <a:t> (2): Evaluate each affected part (e.g., hand, foot, ear, nose) separately and combine the ratings in accordance with §§4.25 and 4.26.</a:t>
                      </a:r>
                    </a:p>
                  </a:txBody>
                  <a:tcPr marL="4193" marR="4193" marT="4193" marB="4193">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800">
                        <a:effectLst/>
                      </a:endParaRPr>
                    </a:p>
                  </a:txBody>
                  <a:tcPr marL="40245" marR="40245" marT="20123" marB="20123">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09689640"/>
                  </a:ext>
                </a:extLst>
              </a:tr>
            </a:tbl>
          </a:graphicData>
        </a:graphic>
      </p:graphicFrame>
      <p:sp>
        <p:nvSpPr>
          <p:cNvPr id="2" name="Title 1"/>
          <p:cNvSpPr>
            <a:spLocks noGrp="1"/>
          </p:cNvSpPr>
          <p:nvPr>
            <p:ph type="title"/>
            <p:custDataLst>
              <p:tags r:id="rId3"/>
            </p:custDataLst>
          </p:nvPr>
        </p:nvSpPr>
        <p:spPr>
          <a:xfrm>
            <a:off x="0" y="793629"/>
            <a:ext cx="9144000" cy="1086867"/>
          </a:xfrm>
        </p:spPr>
        <p:txBody>
          <a:bodyPr/>
          <a:lstStyle/>
          <a:p>
            <a:r>
              <a:rPr lang="en-US"/>
              <a:t>Cold Injuries (DC 7122)</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21</a:t>
            </a:fld>
            <a:endParaRPr lang="en-US"/>
          </a:p>
        </p:txBody>
      </p:sp>
      <p:sp>
        <p:nvSpPr>
          <p:cNvPr id="9" name="Rectangle 1"/>
          <p:cNvSpPr>
            <a:spLocks noChangeArrowheads="1"/>
          </p:cNvSpPr>
          <p:nvPr>
            <p:custDataLst>
              <p:tags r:id="rId5"/>
            </p:custDataLst>
          </p:nvPr>
        </p:nvSpPr>
        <p:spPr bwMode="auto">
          <a:xfrm>
            <a:off x="-1184547" y="1720945"/>
            <a:ext cx="15833747"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sp>
        <p:nvSpPr>
          <p:cNvPr id="10" name="Right Arrow 6">
            <a:extLst>
              <a:ext uri="{FF2B5EF4-FFF2-40B4-BE49-F238E27FC236}">
                <a16:creationId xmlns:a16="http://schemas.microsoft.com/office/drawing/2014/main" id="{AE029652-8A4A-4855-903E-BBD0FC0FC84C}"/>
              </a:ext>
            </a:extLst>
          </p:cNvPr>
          <p:cNvSpPr/>
          <p:nvPr>
            <p:custDataLst>
              <p:tags r:id="rId6"/>
            </p:custDataLst>
          </p:nvPr>
        </p:nvSpPr>
        <p:spPr bwMode="auto">
          <a:xfrm>
            <a:off x="281513" y="4625773"/>
            <a:ext cx="267128" cy="233723"/>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1" name="Right Arrow 6">
            <a:extLst>
              <a:ext uri="{FF2B5EF4-FFF2-40B4-BE49-F238E27FC236}">
                <a16:creationId xmlns:a16="http://schemas.microsoft.com/office/drawing/2014/main" id="{F071AAD7-779D-4A20-87F4-187290E50F61}"/>
              </a:ext>
            </a:extLst>
          </p:cNvPr>
          <p:cNvSpPr/>
          <p:nvPr>
            <p:custDataLst>
              <p:tags r:id="rId7"/>
            </p:custDataLst>
          </p:nvPr>
        </p:nvSpPr>
        <p:spPr bwMode="auto">
          <a:xfrm>
            <a:off x="246117" y="3728053"/>
            <a:ext cx="267128" cy="233723"/>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2" name="Rectangle 11">
            <a:extLst>
              <a:ext uri="{FF2B5EF4-FFF2-40B4-BE49-F238E27FC236}">
                <a16:creationId xmlns:a16="http://schemas.microsoft.com/office/drawing/2014/main" id="{6ABD0115-979F-4EFF-AC93-54A430DAA13E}"/>
              </a:ext>
            </a:extLst>
          </p:cNvPr>
          <p:cNvSpPr/>
          <p:nvPr>
            <p:custDataLst>
              <p:tags r:id="rId8"/>
            </p:custDataLst>
          </p:nvPr>
        </p:nvSpPr>
        <p:spPr>
          <a:xfrm>
            <a:off x="379681" y="5270439"/>
            <a:ext cx="8512188" cy="830997"/>
          </a:xfrm>
          <a:prstGeom prst="rect">
            <a:avLst/>
          </a:prstGeom>
        </p:spPr>
        <p:txBody>
          <a:bodyPr wrap="square">
            <a:spAutoFit/>
          </a:bodyPr>
          <a:lstStyle/>
          <a:p>
            <a:r>
              <a:rPr lang="en-US" sz="1200" b="1">
                <a:solidFill>
                  <a:srgbClr val="FF0000"/>
                </a:solidFill>
                <a:latin typeface="+mj-lt"/>
                <a:cs typeface="Times New Roman" panose="02020603050405020304" pitchFamily="18" charset="0"/>
              </a:rPr>
              <a:t>Special considerations:</a:t>
            </a:r>
          </a:p>
          <a:p>
            <a:r>
              <a:rPr lang="en-US" sz="1200" b="1">
                <a:latin typeface="+mj-lt"/>
                <a:cs typeface="Times New Roman" panose="02020603050405020304" pitchFamily="18" charset="0"/>
              </a:rPr>
              <a:t>May be subject to a presumption of service connection (38 CFR 3.309(c).</a:t>
            </a:r>
          </a:p>
          <a:p>
            <a:r>
              <a:rPr lang="en-US" sz="1200" b="1">
                <a:latin typeface="+mj-lt"/>
                <a:cs typeface="Times New Roman" panose="02020603050405020304" pitchFamily="18" charset="0"/>
              </a:rPr>
              <a:t>If there is amputation or loss of use of an extremity, consider entitlement to special monthly compensation under 38 CFR 3.350</a:t>
            </a:r>
          </a:p>
        </p:txBody>
      </p:sp>
    </p:spTree>
    <p:custDataLst>
      <p:tags r:id="rId1"/>
    </p:custDataLst>
    <p:extLst>
      <p:ext uri="{BB962C8B-B14F-4D97-AF65-F5344CB8AC3E}">
        <p14:creationId xmlns:p14="http://schemas.microsoft.com/office/powerpoint/2010/main" val="35040647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Disability Benefits Questionnaire – </a:t>
            </a:r>
            <a:br>
              <a:rPr lang="en-US"/>
            </a:br>
            <a:r>
              <a:rPr lang="en-US"/>
              <a:t>Cold Injuries</a:t>
            </a:r>
          </a:p>
        </p:txBody>
      </p:sp>
      <p:sp>
        <p:nvSpPr>
          <p:cNvPr id="4" name="Slide Number Placeholder 3"/>
          <p:cNvSpPr>
            <a:spLocks noGrp="1"/>
          </p:cNvSpPr>
          <p:nvPr>
            <p:ph type="sldNum" sz="quarter" idx="12"/>
            <p:custDataLst>
              <p:tags r:id="rId3"/>
            </p:custDataLst>
          </p:nvPr>
        </p:nvSpPr>
        <p:spPr>
          <a:xfrm>
            <a:off x="6931152" y="6601976"/>
            <a:ext cx="2133600" cy="365125"/>
          </a:xfrm>
        </p:spPr>
        <p:txBody>
          <a:bodyPr/>
          <a:lstStyle/>
          <a:p>
            <a:fld id="{7C414AED-89CE-4A48-8B2B-1B3A5C68EA2A}" type="slidenum">
              <a:rPr lang="en-US" smtClean="0"/>
              <a:t>22</a:t>
            </a:fld>
            <a:endParaRPr lang="en-US"/>
          </a:p>
        </p:txBody>
      </p:sp>
      <p:grpSp>
        <p:nvGrpSpPr>
          <p:cNvPr id="6" name="Group 5"/>
          <p:cNvGrpSpPr/>
          <p:nvPr>
            <p:custDataLst>
              <p:tags r:id="rId4"/>
            </p:custDataLst>
          </p:nvPr>
        </p:nvGrpSpPr>
        <p:grpSpPr>
          <a:xfrm>
            <a:off x="1543519" y="2167368"/>
            <a:ext cx="5655765" cy="3381113"/>
            <a:chOff x="2105025" y="2231571"/>
            <a:chExt cx="7799388" cy="4616451"/>
          </a:xfrm>
        </p:grpSpPr>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2209800" y="2231571"/>
              <a:ext cx="7694613"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209800" y="3739696"/>
              <a:ext cx="7612063"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2105025" y="5627234"/>
              <a:ext cx="7716838"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TextBox 6"/>
          <p:cNvSpPr txBox="1"/>
          <p:nvPr>
            <p:custDataLst>
              <p:tags r:id="rId5"/>
            </p:custDataLst>
          </p:nvPr>
        </p:nvSpPr>
        <p:spPr>
          <a:xfrm>
            <a:off x="216311" y="1863854"/>
            <a:ext cx="1907457" cy="646331"/>
          </a:xfrm>
          <a:prstGeom prst="rect">
            <a:avLst/>
          </a:prstGeom>
          <a:noFill/>
          <a:ln w="19050">
            <a:solidFill>
              <a:schemeClr val="tx2"/>
            </a:solidFill>
          </a:ln>
        </p:spPr>
        <p:txBody>
          <a:bodyPr wrap="square" rtlCol="0">
            <a:spAutoFit/>
          </a:bodyPr>
          <a:lstStyle/>
          <a:p>
            <a:r>
              <a:rPr lang="en-US" sz="1200">
                <a:solidFill>
                  <a:schemeClr val="tx2"/>
                </a:solidFill>
                <a:latin typeface="Arial" panose="020B0604020202020204" pitchFamily="34" charset="0"/>
                <a:cs typeface="Arial" panose="020B0604020202020204" pitchFamily="34" charset="0"/>
              </a:rPr>
              <a:t>For Signs and Symptoms this will continue for all of the extremities.</a:t>
            </a:r>
          </a:p>
        </p:txBody>
      </p:sp>
      <p:sp>
        <p:nvSpPr>
          <p:cNvPr id="8" name="TextBox 7"/>
          <p:cNvSpPr txBox="1"/>
          <p:nvPr>
            <p:custDataLst>
              <p:tags r:id="rId6"/>
            </p:custDataLst>
          </p:nvPr>
        </p:nvSpPr>
        <p:spPr>
          <a:xfrm>
            <a:off x="6865806" y="3692383"/>
            <a:ext cx="2133600" cy="830997"/>
          </a:xfrm>
          <a:prstGeom prst="rect">
            <a:avLst/>
          </a:prstGeom>
          <a:noFill/>
          <a:ln w="19050">
            <a:solidFill>
              <a:schemeClr val="tx2"/>
            </a:solidFill>
          </a:ln>
        </p:spPr>
        <p:txBody>
          <a:bodyPr wrap="square" rtlCol="0">
            <a:spAutoFit/>
          </a:bodyPr>
          <a:lstStyle/>
          <a:p>
            <a:r>
              <a:rPr lang="en-US" sz="1200">
                <a:solidFill>
                  <a:schemeClr val="tx2"/>
                </a:solidFill>
                <a:latin typeface="Arial" panose="020B0604020202020204" pitchFamily="34" charset="0"/>
                <a:cs typeface="Arial" panose="020B0604020202020204" pitchFamily="34" charset="0"/>
              </a:rPr>
              <a:t>If amputations, other complications, or scars, then additional DBQs are required.</a:t>
            </a:r>
          </a:p>
        </p:txBody>
      </p:sp>
      <p:cxnSp>
        <p:nvCxnSpPr>
          <p:cNvPr id="10" name="Straight Arrow Connector 9"/>
          <p:cNvCxnSpPr/>
          <p:nvPr>
            <p:custDataLst>
              <p:tags r:id="rId7"/>
            </p:custDataLst>
          </p:nvPr>
        </p:nvCxnSpPr>
        <p:spPr bwMode="auto">
          <a:xfrm flipH="1" flipV="1">
            <a:off x="6027175" y="3692383"/>
            <a:ext cx="838631" cy="266709"/>
          </a:xfrm>
          <a:prstGeom prst="straightConnector1">
            <a:avLst/>
          </a:prstGeom>
          <a:solidFill>
            <a:schemeClr val="accent1"/>
          </a:solidFill>
          <a:ln w="22225" cap="flat" cmpd="sng" algn="ctr">
            <a:solidFill>
              <a:schemeClr val="tx2"/>
            </a:solidFill>
            <a:prstDash val="solid"/>
            <a:round/>
            <a:headEnd type="none" w="lg" len="med"/>
            <a:tailEnd type="arrow"/>
          </a:ln>
          <a:effectLst/>
        </p:spPr>
      </p:cxnSp>
      <p:cxnSp>
        <p:nvCxnSpPr>
          <p:cNvPr id="19" name="Straight Arrow Connector 18"/>
          <p:cNvCxnSpPr/>
          <p:nvPr>
            <p:custDataLst>
              <p:tags r:id="rId8"/>
            </p:custDataLst>
          </p:nvPr>
        </p:nvCxnSpPr>
        <p:spPr bwMode="auto">
          <a:xfrm flipH="1">
            <a:off x="6418138" y="4247270"/>
            <a:ext cx="447668" cy="407098"/>
          </a:xfrm>
          <a:prstGeom prst="straightConnector1">
            <a:avLst/>
          </a:prstGeom>
          <a:solidFill>
            <a:schemeClr val="accent1"/>
          </a:solidFill>
          <a:ln w="22225" cap="flat" cmpd="sng" algn="ctr">
            <a:solidFill>
              <a:schemeClr val="tx2"/>
            </a:solidFill>
            <a:prstDash val="solid"/>
            <a:round/>
            <a:headEnd type="none" w="sm" len="sm"/>
            <a:tailEnd type="arrow"/>
          </a:ln>
          <a:effectLst/>
        </p:spPr>
      </p:cxnSp>
    </p:spTree>
    <p:custDataLst>
      <p:tags r:id="rId1"/>
    </p:custDataLst>
    <p:extLst>
      <p:ext uri="{BB962C8B-B14F-4D97-AF65-F5344CB8AC3E}">
        <p14:creationId xmlns:p14="http://schemas.microsoft.com/office/powerpoint/2010/main" val="25978828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Evaluation Builder</a:t>
            </a:r>
          </a:p>
        </p:txBody>
      </p:sp>
      <p:pic>
        <p:nvPicPr>
          <p:cNvPr id="3074" name="Picture 2"/>
          <p:cNvPicPr>
            <a:picLocks noGrp="1" noChangeAspect="1" noChangeArrowheads="1"/>
          </p:cNvPicPr>
          <p:nvPr>
            <p:ph idx="1"/>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458254" y="2268540"/>
            <a:ext cx="8386033" cy="291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23</a:t>
            </a:fld>
            <a:endParaRPr lang="en-US"/>
          </a:p>
        </p:txBody>
      </p:sp>
      <p:sp>
        <p:nvSpPr>
          <p:cNvPr id="9" name="Right Arrow 6">
            <a:extLst>
              <a:ext uri="{FF2B5EF4-FFF2-40B4-BE49-F238E27FC236}">
                <a16:creationId xmlns:a16="http://schemas.microsoft.com/office/drawing/2014/main" id="{22A3384E-70E8-44EC-A586-B5B02F94A7B0}"/>
              </a:ext>
            </a:extLst>
          </p:cNvPr>
          <p:cNvSpPr/>
          <p:nvPr>
            <p:custDataLst>
              <p:tags r:id="rId5"/>
            </p:custDataLst>
          </p:nvPr>
        </p:nvSpPr>
        <p:spPr bwMode="auto">
          <a:xfrm>
            <a:off x="453167" y="4874763"/>
            <a:ext cx="226032" cy="102742"/>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0" name="Right Arrow 6">
            <a:extLst>
              <a:ext uri="{FF2B5EF4-FFF2-40B4-BE49-F238E27FC236}">
                <a16:creationId xmlns:a16="http://schemas.microsoft.com/office/drawing/2014/main" id="{64A78DC3-8535-4654-A994-32E01A4406C4}"/>
              </a:ext>
            </a:extLst>
          </p:cNvPr>
          <p:cNvSpPr/>
          <p:nvPr>
            <p:custDataLst>
              <p:tags r:id="rId6"/>
            </p:custDataLst>
          </p:nvPr>
        </p:nvSpPr>
        <p:spPr bwMode="auto">
          <a:xfrm>
            <a:off x="453167" y="5077360"/>
            <a:ext cx="226032" cy="102742"/>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313918570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Aneurysms </a:t>
            </a:r>
            <a:br>
              <a:rPr lang="en-US"/>
            </a:br>
            <a:r>
              <a:rPr lang="en-US" sz="2400"/>
              <a:t>(38 CFR 4.104, DC 7111/7112)</a:t>
            </a:r>
            <a:endParaRPr lang="en-US" sz="1800"/>
          </a:p>
        </p:txBody>
      </p:sp>
      <p:pic>
        <p:nvPicPr>
          <p:cNvPr id="18434" name="Picture 2"/>
          <p:cNvPicPr>
            <a:picLocks noGrp="1" noChangeAspect="1" noChangeArrowheads="1"/>
          </p:cNvPicPr>
          <p:nvPr>
            <p:ph idx="1"/>
            <p:custDataLst>
              <p:tags r:id="rId3"/>
            </p:custDataLst>
          </p:nvPr>
        </p:nvPicPr>
        <p:blipFill>
          <a:blip r:embed="rId9">
            <a:extLst>
              <a:ext uri="{28A0092B-C50C-407E-A947-70E740481C1C}">
                <a14:useLocalDpi xmlns:a14="http://schemas.microsoft.com/office/drawing/2010/main" val="0"/>
              </a:ext>
            </a:extLst>
          </a:blip>
          <a:stretch>
            <a:fillRect/>
          </a:stretch>
        </p:blipFill>
        <p:spPr bwMode="auto">
          <a:xfrm>
            <a:off x="5128887" y="2825445"/>
            <a:ext cx="2869065" cy="311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24</a:t>
            </a:fld>
            <a:endParaRPr lang="en-US"/>
          </a:p>
        </p:txBody>
      </p:sp>
      <p:pic>
        <p:nvPicPr>
          <p:cNvPr id="18435" name="Picture 3"/>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bwMode="auto">
          <a:xfrm>
            <a:off x="840572" y="2987004"/>
            <a:ext cx="3433509" cy="29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custDataLst>
              <p:tags r:id="rId6"/>
            </p:custDataLst>
          </p:nvPr>
        </p:nvSpPr>
        <p:spPr>
          <a:xfrm>
            <a:off x="504052" y="2006675"/>
            <a:ext cx="8210290" cy="707886"/>
          </a:xfrm>
          <a:prstGeom prst="rect">
            <a:avLst/>
          </a:prstGeom>
        </p:spPr>
        <p:txBody>
          <a:bodyPr wrap="square">
            <a:spAutoFit/>
          </a:bodyPr>
          <a:lstStyle/>
          <a:p>
            <a:pPr>
              <a:spcAft>
                <a:spcPts val="600"/>
              </a:spcAft>
            </a:pPr>
            <a:r>
              <a:rPr lang="en-US" sz="2000">
                <a:latin typeface="Arial" panose="020B0604020202020204" pitchFamily="34" charset="0"/>
                <a:cs typeface="Arial" panose="020B0604020202020204" pitchFamily="34" charset="0"/>
              </a:rPr>
              <a:t>Bulging or sac of a blood vessel formed by the dilation of the wall of an artery, a vein, or the heart. </a:t>
            </a:r>
          </a:p>
        </p:txBody>
      </p:sp>
    </p:spTree>
    <p:custDataLst>
      <p:tags r:id="rId1"/>
    </p:custDataLst>
    <p:extLst>
      <p:ext uri="{BB962C8B-B14F-4D97-AF65-F5344CB8AC3E}">
        <p14:creationId xmlns:p14="http://schemas.microsoft.com/office/powerpoint/2010/main" val="392517821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custDataLst>
              <p:tags r:id="rId2"/>
            </p:custDataLst>
            <p:extLst>
              <p:ext uri="{D42A27DB-BD31-4B8C-83A1-F6EECF244321}">
                <p14:modId xmlns:p14="http://schemas.microsoft.com/office/powerpoint/2010/main" val="3353758259"/>
              </p:ext>
            </p:extLst>
          </p:nvPr>
        </p:nvGraphicFramePr>
        <p:xfrm>
          <a:off x="622169" y="2037160"/>
          <a:ext cx="8269699" cy="3587301"/>
        </p:xfrm>
        <a:graphic>
          <a:graphicData uri="http://schemas.openxmlformats.org/drawingml/2006/table">
            <a:tbl>
              <a:tblPr/>
              <a:tblGrid>
                <a:gridCol w="7832609">
                  <a:extLst>
                    <a:ext uri="{9D8B030D-6E8A-4147-A177-3AD203B41FA5}">
                      <a16:colId xmlns:a16="http://schemas.microsoft.com/office/drawing/2014/main" val="2348840332"/>
                    </a:ext>
                  </a:extLst>
                </a:gridCol>
                <a:gridCol w="437090">
                  <a:extLst>
                    <a:ext uri="{9D8B030D-6E8A-4147-A177-3AD203B41FA5}">
                      <a16:colId xmlns:a16="http://schemas.microsoft.com/office/drawing/2014/main" val="3517549510"/>
                    </a:ext>
                  </a:extLst>
                </a:gridCol>
              </a:tblGrid>
              <a:tr h="235134">
                <a:tc>
                  <a:txBody>
                    <a:bodyPr/>
                    <a:lstStyle/>
                    <a:p>
                      <a:pPr algn="l" fontAlgn="t"/>
                      <a:r>
                        <a:rPr lang="en-US" sz="1500" b="1">
                          <a:effectLst/>
                          <a:latin typeface="Arial" panose="020B0604020202020204" pitchFamily="34" charset="0"/>
                          <a:cs typeface="Arial" panose="020B0604020202020204" pitchFamily="34" charset="0"/>
                        </a:rPr>
                        <a:t>7111   Aneurysm, any large artery:</a:t>
                      </a:r>
                    </a:p>
                  </a:txBody>
                  <a:tcPr marL="3267" marR="3267" marT="3267" marB="326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600"/>
                    </a:p>
                  </a:txBody>
                  <a:tcPr marL="3267" marR="3267" marT="3267" marB="326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37237151"/>
                  </a:ext>
                </a:extLst>
              </a:tr>
              <a:tr h="189421">
                <a:tc>
                  <a:txBody>
                    <a:bodyPr/>
                    <a:lstStyle/>
                    <a:p>
                      <a:pPr algn="l" fontAlgn="t"/>
                      <a:r>
                        <a:rPr lang="en-US" sz="1200">
                          <a:effectLst/>
                          <a:latin typeface="Arial" panose="020B0604020202020204" pitchFamily="34" charset="0"/>
                          <a:cs typeface="Arial" panose="020B0604020202020204" pitchFamily="34" charset="0"/>
                        </a:rPr>
                        <a:t>If symptomatic, or; for indefinite period from date of hospital admission for surgical correction</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r>
                        <a:rPr lang="en-US" sz="1200">
                          <a:effectLst/>
                          <a:latin typeface="Times New Roman" panose="02020603050405020304" pitchFamily="18" charset="0"/>
                          <a:cs typeface="Times New Roman" panose="02020603050405020304" pitchFamily="18" charset="0"/>
                        </a:rPr>
                        <a:t>100</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14623713"/>
                  </a:ext>
                </a:extLst>
              </a:tr>
              <a:tr h="189414">
                <a:tc>
                  <a:txBody>
                    <a:bodyPr/>
                    <a:lstStyle/>
                    <a:p>
                      <a:pPr algn="l" fontAlgn="t"/>
                      <a:r>
                        <a:rPr lang="en-US" sz="1200">
                          <a:effectLst/>
                          <a:latin typeface="Arial" panose="020B0604020202020204" pitchFamily="34" charset="0"/>
                          <a:cs typeface="Arial" panose="020B0604020202020204" pitchFamily="34" charset="0"/>
                        </a:rPr>
                        <a:t>Following surgery:</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1200">
                        <a:effectLst/>
                        <a:latin typeface="Times New Roman" panose="02020603050405020304" pitchFamily="18" charset="0"/>
                        <a:cs typeface="Times New Roman" panose="02020603050405020304" pitchFamily="18" charset="0"/>
                      </a:endParaRP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95469083"/>
                  </a:ext>
                </a:extLst>
              </a:tr>
              <a:tr h="189421">
                <a:tc>
                  <a:txBody>
                    <a:bodyPr/>
                    <a:lstStyle/>
                    <a:p>
                      <a:pPr algn="l" fontAlgn="t"/>
                      <a:r>
                        <a:rPr lang="en-US" sz="1200">
                          <a:effectLst/>
                          <a:latin typeface="Arial" panose="020B0604020202020204" pitchFamily="34" charset="0"/>
                          <a:cs typeface="Arial" panose="020B0604020202020204" pitchFamily="34" charset="0"/>
                        </a:rPr>
                        <a:t>Ischemic limb pain at rest, and; either deep ischemic ulcers or ankle/brachial index of 0.4 or less</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r>
                        <a:rPr lang="en-US" sz="1200">
                          <a:effectLst/>
                          <a:latin typeface="Times New Roman" panose="02020603050405020304" pitchFamily="18" charset="0"/>
                          <a:cs typeface="Times New Roman" panose="02020603050405020304" pitchFamily="18" charset="0"/>
                        </a:rPr>
                        <a:t>100</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46938492"/>
                  </a:ext>
                </a:extLst>
              </a:tr>
              <a:tr h="372485">
                <a:tc>
                  <a:txBody>
                    <a:bodyPr/>
                    <a:lstStyle/>
                    <a:p>
                      <a:pPr algn="l" fontAlgn="t"/>
                      <a:r>
                        <a:rPr lang="en-US" sz="1200">
                          <a:effectLst/>
                          <a:latin typeface="Arial" panose="020B0604020202020204" pitchFamily="34" charset="0"/>
                          <a:cs typeface="Arial" panose="020B0604020202020204" pitchFamily="34" charset="0"/>
                        </a:rPr>
                        <a:t>Claudication on walking less than 25 yards on a level grade at 2 miles per hour, and; persistent coldness of the extremity, one or more deep ischemic ulcers, or ankle/brachial index of 0.5 or less</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r>
                        <a:rPr lang="en-US" sz="1200">
                          <a:effectLst/>
                          <a:latin typeface="Times New Roman" panose="02020603050405020304" pitchFamily="18" charset="0"/>
                          <a:cs typeface="Times New Roman" panose="02020603050405020304" pitchFamily="18" charset="0"/>
                        </a:rPr>
                        <a:t>60</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99025095"/>
                  </a:ext>
                </a:extLst>
              </a:tr>
              <a:tr h="372485">
                <a:tc>
                  <a:txBody>
                    <a:bodyPr/>
                    <a:lstStyle/>
                    <a:p>
                      <a:pPr algn="l" fontAlgn="t"/>
                      <a:r>
                        <a:rPr lang="en-US" sz="1200">
                          <a:effectLst/>
                          <a:latin typeface="Arial" panose="020B0604020202020204" pitchFamily="34" charset="0"/>
                          <a:cs typeface="Arial" panose="020B0604020202020204" pitchFamily="34" charset="0"/>
                        </a:rPr>
                        <a:t>Claudication on walking between 25 and 100 yards on a level grade at 2 miles per hour, and; trophic changes (thin skin, absence of hair, dystrophic nails) or ankle/brachial index of 0.7 or less</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r>
                        <a:rPr lang="en-US" sz="1200">
                          <a:effectLst/>
                          <a:latin typeface="Times New Roman" panose="02020603050405020304" pitchFamily="18" charset="0"/>
                          <a:cs typeface="Times New Roman" panose="02020603050405020304" pitchFamily="18" charset="0"/>
                        </a:rPr>
                        <a:t>40</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80081192"/>
                  </a:ext>
                </a:extLst>
              </a:tr>
              <a:tr h="280952">
                <a:tc>
                  <a:txBody>
                    <a:bodyPr/>
                    <a:lstStyle/>
                    <a:p>
                      <a:pPr algn="l" fontAlgn="t"/>
                      <a:r>
                        <a:rPr lang="en-US" sz="1200">
                          <a:effectLst/>
                          <a:latin typeface="Arial" panose="020B0604020202020204" pitchFamily="34" charset="0"/>
                          <a:cs typeface="Arial" panose="020B0604020202020204" pitchFamily="34" charset="0"/>
                        </a:rPr>
                        <a:t>Claudication on walking more than 100 yards, and; diminished peripheral pulses or ankle/brachial index of 0.9 or less</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r>
                        <a:rPr lang="en-US" sz="1200">
                          <a:effectLst/>
                          <a:latin typeface="Times New Roman" panose="02020603050405020304" pitchFamily="18" charset="0"/>
                          <a:cs typeface="Times New Roman" panose="02020603050405020304" pitchFamily="18" charset="0"/>
                        </a:rPr>
                        <a:t>20</a:t>
                      </a:r>
                    </a:p>
                  </a:txBody>
                  <a:tcPr marL="3267" marR="3267" marT="3267" marB="32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4655912"/>
                  </a:ext>
                </a:extLst>
              </a:tr>
              <a:tr h="464017">
                <a:tc>
                  <a:txBody>
                    <a:bodyPr/>
                    <a:lstStyle/>
                    <a:p>
                      <a:pPr algn="l" fontAlgn="t"/>
                      <a:r>
                        <a:rPr lang="en-US" sz="1200" b="0" cap="small">
                          <a:effectLst/>
                          <a:latin typeface="Arial" panose="020B0604020202020204" pitchFamily="34" charset="0"/>
                          <a:cs typeface="Arial" panose="020B0604020202020204" pitchFamily="34" charset="0"/>
                        </a:rPr>
                        <a:t>Note (1):</a:t>
                      </a:r>
                      <a:r>
                        <a:rPr lang="en-US" sz="1200">
                          <a:effectLst/>
                          <a:latin typeface="Arial" panose="020B0604020202020204" pitchFamily="34" charset="0"/>
                          <a:cs typeface="Arial" panose="020B0604020202020204" pitchFamily="34" charset="0"/>
                        </a:rPr>
                        <a:t> The ankle/brachial index is the ratio of the systolic blood pressure at the ankle (determined by Doppler study) divided by the simultaneous brachial artery systolic blood pressure. The normal index is 1.0 or greater.</a:t>
                      </a:r>
                    </a:p>
                  </a:txBody>
                  <a:tcPr marL="3267" marR="3267" marT="3267" marB="3267">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600"/>
                    </a:p>
                  </a:txBody>
                  <a:tcPr marL="3267" marR="3267" marT="3267" marB="3267">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72028097"/>
                  </a:ext>
                </a:extLst>
              </a:tr>
              <a:tr h="464017">
                <a:tc>
                  <a:txBody>
                    <a:bodyPr/>
                    <a:lstStyle/>
                    <a:p>
                      <a:pPr algn="l" fontAlgn="t"/>
                      <a:r>
                        <a:rPr lang="en-US" sz="1200" b="0" cap="small">
                          <a:effectLst/>
                          <a:latin typeface="Arial" panose="020B0604020202020204" pitchFamily="34" charset="0"/>
                          <a:cs typeface="Arial" panose="020B0604020202020204" pitchFamily="34" charset="0"/>
                        </a:rPr>
                        <a:t>Note (2):</a:t>
                      </a:r>
                      <a:r>
                        <a:rPr lang="en-US" sz="1200">
                          <a:effectLst/>
                          <a:latin typeface="Arial" panose="020B0604020202020204" pitchFamily="34" charset="0"/>
                          <a:cs typeface="Arial" panose="020B0604020202020204" pitchFamily="34" charset="0"/>
                        </a:rPr>
                        <a:t> These evaluations are for involvement of a single extremity. If more than one extremity is affected, evaluate each extremity separately and combine (under §4.25), using the bilateral factor, if applicable.</a:t>
                      </a:r>
                    </a:p>
                  </a:txBody>
                  <a:tcPr marL="3267" marR="3267" marT="3267" marB="326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600"/>
                    </a:p>
                  </a:txBody>
                  <a:tcPr marL="3267" marR="3267" marT="3267" marB="326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69201159"/>
                  </a:ext>
                </a:extLst>
              </a:tr>
              <a:tr h="738613">
                <a:tc>
                  <a:txBody>
                    <a:bodyPr/>
                    <a:lstStyle/>
                    <a:p>
                      <a:pPr algn="l" fontAlgn="t"/>
                      <a:r>
                        <a:rPr lang="en-US" sz="1200" b="0" cap="small">
                          <a:effectLst/>
                          <a:latin typeface="Arial" panose="020B0604020202020204" pitchFamily="34" charset="0"/>
                          <a:cs typeface="Arial" panose="020B0604020202020204" pitchFamily="34" charset="0"/>
                        </a:rPr>
                        <a:t>Note (3):</a:t>
                      </a:r>
                      <a:r>
                        <a:rPr lang="en-US" sz="1200">
                          <a:effectLst/>
                          <a:latin typeface="Arial" panose="020B0604020202020204" pitchFamily="34" charset="0"/>
                          <a:cs typeface="Arial" panose="020B0604020202020204" pitchFamily="34" charset="0"/>
                        </a:rPr>
                        <a:t> A rating of 100 percent shall be assigned as of the date of hospital admission for surgical correction. Six months following discharge, the appropriate disability rating shall be determined by mandatory VA examination. Any change in evaluation based upon that or any subsequent examination shall be subject to the provisions of §3.105(e) of this chapter.</a:t>
                      </a:r>
                    </a:p>
                  </a:txBody>
                  <a:tcPr marL="3267" marR="3267" marT="3267" marB="3267">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600"/>
                    </a:p>
                  </a:txBody>
                  <a:tcPr marL="31366" marR="31366" marT="15683" marB="15683">
                    <a:lnL w="9525" cap="flat" cmpd="sng" algn="ctr">
                      <a:noFill/>
                      <a:prstDash val="solid"/>
                      <a:round/>
                      <a:headEnd type="none" w="med" len="med"/>
                      <a:tailEnd type="none" w="med" len="med"/>
                    </a:lnL>
                    <a:lnR w="12700" cmpd="sng">
                      <a:noFill/>
                      <a:prstDash val="solid"/>
                    </a:lnR>
                    <a:lnT w="952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98068328"/>
                  </a:ext>
                </a:extLst>
              </a:tr>
            </a:tbl>
          </a:graphicData>
        </a:graphic>
      </p:graphicFrame>
      <p:sp>
        <p:nvSpPr>
          <p:cNvPr id="2" name="Title 1"/>
          <p:cNvSpPr>
            <a:spLocks noGrp="1"/>
          </p:cNvSpPr>
          <p:nvPr>
            <p:ph type="title"/>
            <p:custDataLst>
              <p:tags r:id="rId3"/>
            </p:custDataLst>
          </p:nvPr>
        </p:nvSpPr>
        <p:spPr>
          <a:xfrm>
            <a:off x="0" y="793629"/>
            <a:ext cx="9144000" cy="1086867"/>
          </a:xfrm>
        </p:spPr>
        <p:txBody>
          <a:bodyPr/>
          <a:lstStyle/>
          <a:p>
            <a:r>
              <a:rPr lang="en-US"/>
              <a:t>Aneurysm, Large Artery</a:t>
            </a:r>
            <a:br>
              <a:rPr lang="en-US"/>
            </a:br>
            <a:r>
              <a:rPr lang="en-US" sz="2400"/>
              <a:t>(38 CFR 4.104, DC 7111)</a:t>
            </a:r>
            <a:endParaRPr lang="en-US" sz="1800"/>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25</a:t>
            </a:fld>
            <a:endParaRPr lang="en-US"/>
          </a:p>
        </p:txBody>
      </p:sp>
      <p:sp>
        <p:nvSpPr>
          <p:cNvPr id="8" name="Right Arrow 4">
            <a:extLst>
              <a:ext uri="{FF2B5EF4-FFF2-40B4-BE49-F238E27FC236}">
                <a16:creationId xmlns:a16="http://schemas.microsoft.com/office/drawing/2014/main" id="{8A0B2D91-DBF5-4635-BEA8-4D42FD220DB4}"/>
              </a:ext>
            </a:extLst>
          </p:cNvPr>
          <p:cNvSpPr/>
          <p:nvPr>
            <p:custDataLst>
              <p:tags r:id="rId5"/>
            </p:custDataLst>
          </p:nvPr>
        </p:nvSpPr>
        <p:spPr bwMode="auto">
          <a:xfrm>
            <a:off x="282496" y="3769268"/>
            <a:ext cx="320443" cy="484632"/>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1" name="Right Arrow 4">
            <a:extLst>
              <a:ext uri="{FF2B5EF4-FFF2-40B4-BE49-F238E27FC236}">
                <a16:creationId xmlns:a16="http://schemas.microsoft.com/office/drawing/2014/main" id="{4D242DFB-9A6C-4342-AB21-F4948DF0C2B2}"/>
              </a:ext>
            </a:extLst>
          </p:cNvPr>
          <p:cNvSpPr/>
          <p:nvPr>
            <p:custDataLst>
              <p:tags r:id="rId6"/>
            </p:custDataLst>
          </p:nvPr>
        </p:nvSpPr>
        <p:spPr bwMode="auto">
          <a:xfrm>
            <a:off x="270546" y="4253900"/>
            <a:ext cx="320443" cy="484632"/>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2" name="Right Arrow 4">
            <a:extLst>
              <a:ext uri="{FF2B5EF4-FFF2-40B4-BE49-F238E27FC236}">
                <a16:creationId xmlns:a16="http://schemas.microsoft.com/office/drawing/2014/main" id="{3BB0E2AE-123E-4877-A329-B8588AAEB338}"/>
              </a:ext>
            </a:extLst>
          </p:cNvPr>
          <p:cNvSpPr/>
          <p:nvPr>
            <p:custDataLst>
              <p:tags r:id="rId7"/>
            </p:custDataLst>
          </p:nvPr>
        </p:nvSpPr>
        <p:spPr bwMode="auto">
          <a:xfrm>
            <a:off x="270546" y="4710245"/>
            <a:ext cx="320443" cy="484632"/>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37473110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Aneurysm, Aneurysm, Small Artery</a:t>
            </a:r>
            <a:br>
              <a:rPr lang="en-US"/>
            </a:br>
            <a:r>
              <a:rPr lang="en-US" sz="2400"/>
              <a:t>(38 CFR 4.104, DC 7112)</a:t>
            </a:r>
            <a:endParaRPr lang="en-US"/>
          </a:p>
        </p:txBody>
      </p:sp>
      <p:sp>
        <p:nvSpPr>
          <p:cNvPr id="4" name="Slide Number Placeholder 3"/>
          <p:cNvSpPr>
            <a:spLocks noGrp="1"/>
          </p:cNvSpPr>
          <p:nvPr>
            <p:ph type="sldNum" sz="quarter" idx="12"/>
            <p:custDataLst>
              <p:tags r:id="rId3"/>
            </p:custDataLst>
          </p:nvPr>
        </p:nvSpPr>
        <p:spPr>
          <a:xfrm>
            <a:off x="6931152" y="6601976"/>
            <a:ext cx="2133600" cy="365125"/>
          </a:xfrm>
        </p:spPr>
        <p:txBody>
          <a:bodyPr/>
          <a:lstStyle/>
          <a:p>
            <a:fld id="{7C414AED-89CE-4A48-8B2B-1B3A5C68EA2A}" type="slidenum">
              <a:rPr lang="en-US" smtClean="0"/>
              <a:t>26</a:t>
            </a:fld>
            <a:endParaRPr lang="en-US"/>
          </a:p>
        </p:txBody>
      </p:sp>
      <p:graphicFrame>
        <p:nvGraphicFramePr>
          <p:cNvPr id="6" name="Table 5"/>
          <p:cNvGraphicFramePr>
            <a:graphicFrameLocks noGrp="1"/>
          </p:cNvGraphicFramePr>
          <p:nvPr>
            <p:custDataLst>
              <p:tags r:id="rId4"/>
            </p:custDataLst>
            <p:extLst>
              <p:ext uri="{D42A27DB-BD31-4B8C-83A1-F6EECF244321}">
                <p14:modId xmlns:p14="http://schemas.microsoft.com/office/powerpoint/2010/main" val="3839697660"/>
              </p:ext>
            </p:extLst>
          </p:nvPr>
        </p:nvGraphicFramePr>
        <p:xfrm>
          <a:off x="699940" y="2591107"/>
          <a:ext cx="8191927" cy="1163004"/>
        </p:xfrm>
        <a:graphic>
          <a:graphicData uri="http://schemas.openxmlformats.org/drawingml/2006/table">
            <a:tbl>
              <a:tblPr/>
              <a:tblGrid>
                <a:gridCol w="7620944">
                  <a:extLst>
                    <a:ext uri="{9D8B030D-6E8A-4147-A177-3AD203B41FA5}">
                      <a16:colId xmlns:a16="http://schemas.microsoft.com/office/drawing/2014/main" val="1025930631"/>
                    </a:ext>
                  </a:extLst>
                </a:gridCol>
                <a:gridCol w="570983">
                  <a:extLst>
                    <a:ext uri="{9D8B030D-6E8A-4147-A177-3AD203B41FA5}">
                      <a16:colId xmlns:a16="http://schemas.microsoft.com/office/drawing/2014/main" val="1099017464"/>
                    </a:ext>
                  </a:extLst>
                </a:gridCol>
              </a:tblGrid>
              <a:tr h="288608">
                <a:tc>
                  <a:txBody>
                    <a:bodyPr/>
                    <a:lstStyle/>
                    <a:p>
                      <a:pPr algn="l" fontAlgn="t"/>
                      <a:r>
                        <a:rPr lang="en-US" sz="1800" b="1">
                          <a:effectLst/>
                          <a:latin typeface="Arial" panose="020B0604020202020204" pitchFamily="34" charset="0"/>
                          <a:cs typeface="Arial" panose="020B0604020202020204" pitchFamily="34" charset="0"/>
                        </a:rPr>
                        <a:t>7112   Aneurysm, any small artery:</a:t>
                      </a:r>
                    </a:p>
                  </a:txBody>
                  <a:tcPr marL="7144" marR="7144" marT="7144" marB="714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fontAlgn="t"/>
                      <a:endParaRPr lang="en-US" sz="1400"/>
                    </a:p>
                  </a:txBody>
                  <a:tcPr marL="7144" marR="7144" marT="7144" marB="7144">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04214603"/>
                  </a:ext>
                </a:extLst>
              </a:tr>
              <a:tr h="242888">
                <a:tc>
                  <a:txBody>
                    <a:bodyPr/>
                    <a:lstStyle/>
                    <a:p>
                      <a:pPr algn="l" fontAlgn="t"/>
                      <a:r>
                        <a:rPr lang="en-US" sz="1500">
                          <a:effectLst/>
                          <a:latin typeface="Arial" panose="020B0604020202020204" pitchFamily="34" charset="0"/>
                          <a:cs typeface="Arial" panose="020B0604020202020204" pitchFamily="34" charset="0"/>
                        </a:rPr>
                        <a:t>Asymptomatic</a:t>
                      </a:r>
                    </a:p>
                  </a:txBody>
                  <a:tcPr marL="7144" marR="7144" marT="7144" marB="7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t"/>
                      <a:r>
                        <a:rPr lang="en-US" sz="1500">
                          <a:effectLst/>
                          <a:latin typeface="Times New Roman" panose="02020603050405020304" pitchFamily="18" charset="0"/>
                          <a:cs typeface="Times New Roman" panose="02020603050405020304" pitchFamily="18" charset="0"/>
                        </a:rPr>
                        <a:t>0</a:t>
                      </a:r>
                    </a:p>
                  </a:txBody>
                  <a:tcPr marL="7144" marR="7144" marT="7144" marB="71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9852263"/>
                  </a:ext>
                </a:extLst>
              </a:tr>
              <a:tr h="631508">
                <a:tc>
                  <a:txBody>
                    <a:bodyPr/>
                    <a:lstStyle/>
                    <a:p>
                      <a:pPr algn="l" fontAlgn="t"/>
                      <a:r>
                        <a:rPr lang="en-US" sz="1500" b="0" cap="small">
                          <a:effectLst/>
                          <a:latin typeface="Arial" panose="020B0604020202020204" pitchFamily="34" charset="0"/>
                          <a:cs typeface="Arial" panose="020B0604020202020204" pitchFamily="34" charset="0"/>
                        </a:rPr>
                        <a:t>Note:</a:t>
                      </a:r>
                      <a:r>
                        <a:rPr lang="en-US" sz="1500">
                          <a:effectLst/>
                          <a:latin typeface="Arial" panose="020B0604020202020204" pitchFamily="34" charset="0"/>
                          <a:cs typeface="Arial" panose="020B0604020202020204" pitchFamily="34" charset="0"/>
                        </a:rPr>
                        <a:t> If symptomatic, evaluate according to body system affected. Following surgery, evaluate residuals under the body system affected.</a:t>
                      </a:r>
                    </a:p>
                  </a:txBody>
                  <a:tcPr marL="7144" marR="7144" marT="7144" marB="7144">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400"/>
                    </a:p>
                  </a:txBody>
                  <a:tcPr marL="68580" marR="68580" marT="34290" marB="34290">
                    <a:lnL w="9525" cap="flat" cmpd="sng" algn="ctr">
                      <a:no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567816537"/>
                  </a:ext>
                </a:extLst>
              </a:tr>
            </a:tbl>
          </a:graphicData>
        </a:graphic>
      </p:graphicFrame>
      <p:sp>
        <p:nvSpPr>
          <p:cNvPr id="7" name="Rectangle 1"/>
          <p:cNvSpPr>
            <a:spLocks noChangeArrowheads="1"/>
          </p:cNvSpPr>
          <p:nvPr>
            <p:custDataLst>
              <p:tags r:id="rId5"/>
            </p:custDataLst>
          </p:nvPr>
        </p:nvSpPr>
        <p:spPr bwMode="auto">
          <a:xfrm>
            <a:off x="607501" y="2348378"/>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1350">
                <a:latin typeface="Arial" panose="020B0604020202020204" pitchFamily="34" charset="0"/>
              </a:rPr>
            </a:br>
            <a:endParaRPr lang="en-US" altLang="en-US" sz="1350">
              <a:latin typeface="Arial" panose="020B0604020202020204" pitchFamily="34" charset="0"/>
            </a:endParaRPr>
          </a:p>
        </p:txBody>
      </p:sp>
      <p:sp>
        <p:nvSpPr>
          <p:cNvPr id="8" name="Right Arrow 4">
            <a:extLst>
              <a:ext uri="{FF2B5EF4-FFF2-40B4-BE49-F238E27FC236}">
                <a16:creationId xmlns:a16="http://schemas.microsoft.com/office/drawing/2014/main" id="{AA51E02F-7634-446E-943F-28042F460233}"/>
              </a:ext>
            </a:extLst>
          </p:cNvPr>
          <p:cNvSpPr/>
          <p:nvPr>
            <p:custDataLst>
              <p:tags r:id="rId6"/>
            </p:custDataLst>
          </p:nvPr>
        </p:nvSpPr>
        <p:spPr bwMode="auto">
          <a:xfrm>
            <a:off x="314912" y="2995790"/>
            <a:ext cx="320443" cy="484632"/>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82356128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Disability Benefits Questionnaire – </a:t>
            </a:r>
            <a:br>
              <a:rPr lang="en-US"/>
            </a:br>
            <a:r>
              <a:rPr lang="en-US"/>
              <a:t>Artery and Vein DBQ</a:t>
            </a:r>
          </a:p>
        </p:txBody>
      </p:sp>
      <p:pic>
        <p:nvPicPr>
          <p:cNvPr id="21506" name="Picture 2"/>
          <p:cNvPicPr>
            <a:picLocks noGrp="1" noChangeAspect="1" noChangeArrowheads="1"/>
          </p:cNvPicPr>
          <p:nvPr>
            <p:ph idx="1"/>
            <p:custDataLst>
              <p:tags r:id="rId3"/>
            </p:custDataLst>
          </p:nvPr>
        </p:nvPicPr>
        <p:blipFill>
          <a:blip r:embed="rId12">
            <a:extLst>
              <a:ext uri="{28A0092B-C50C-407E-A947-70E740481C1C}">
                <a14:useLocalDpi xmlns:a14="http://schemas.microsoft.com/office/drawing/2010/main" val="0"/>
              </a:ext>
            </a:extLst>
          </a:blip>
          <a:stretch>
            <a:fillRect/>
          </a:stretch>
        </p:blipFill>
        <p:spPr bwMode="auto">
          <a:xfrm>
            <a:off x="433080" y="2290034"/>
            <a:ext cx="8259228" cy="36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27</a:t>
            </a:fld>
            <a:endParaRPr lang="en-US"/>
          </a:p>
        </p:txBody>
      </p:sp>
      <p:pic>
        <p:nvPicPr>
          <p:cNvPr id="21507" name="Picture 3"/>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bwMode="auto">
          <a:xfrm>
            <a:off x="433080" y="2655868"/>
            <a:ext cx="8259228" cy="278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eft Arrow 7">
            <a:extLst>
              <a:ext uri="{FF2B5EF4-FFF2-40B4-BE49-F238E27FC236}">
                <a16:creationId xmlns:a16="http://schemas.microsoft.com/office/drawing/2014/main" id="{0D4D50B3-0217-4C8A-8122-B87364E0F507}"/>
              </a:ext>
            </a:extLst>
          </p:cNvPr>
          <p:cNvSpPr/>
          <p:nvPr>
            <p:custDataLst>
              <p:tags r:id="rId6"/>
            </p:custDataLst>
          </p:nvPr>
        </p:nvSpPr>
        <p:spPr bwMode="auto">
          <a:xfrm>
            <a:off x="3216474" y="3082020"/>
            <a:ext cx="678095" cy="133564"/>
          </a:xfrm>
          <a:prstGeom prst="lef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3" name="Left Arrow 7">
            <a:extLst>
              <a:ext uri="{FF2B5EF4-FFF2-40B4-BE49-F238E27FC236}">
                <a16:creationId xmlns:a16="http://schemas.microsoft.com/office/drawing/2014/main" id="{EAF3AA83-1153-4C5B-B0D5-C6376CFECC65}"/>
              </a:ext>
            </a:extLst>
          </p:cNvPr>
          <p:cNvSpPr/>
          <p:nvPr>
            <p:custDataLst>
              <p:tags r:id="rId7"/>
            </p:custDataLst>
          </p:nvPr>
        </p:nvSpPr>
        <p:spPr bwMode="auto">
          <a:xfrm>
            <a:off x="3447199" y="3492316"/>
            <a:ext cx="678095" cy="133564"/>
          </a:xfrm>
          <a:prstGeom prst="lef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4" name="Left Arrow 7">
            <a:extLst>
              <a:ext uri="{FF2B5EF4-FFF2-40B4-BE49-F238E27FC236}">
                <a16:creationId xmlns:a16="http://schemas.microsoft.com/office/drawing/2014/main" id="{F4FA1B58-8C77-4EFB-AF0F-8B85296A7174}"/>
              </a:ext>
            </a:extLst>
          </p:cNvPr>
          <p:cNvSpPr/>
          <p:nvPr>
            <p:custDataLst>
              <p:tags r:id="rId8"/>
            </p:custDataLst>
          </p:nvPr>
        </p:nvSpPr>
        <p:spPr bwMode="auto">
          <a:xfrm>
            <a:off x="3108152" y="3982485"/>
            <a:ext cx="678095" cy="133564"/>
          </a:xfrm>
          <a:prstGeom prst="lef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5" name="Left Arrow 7">
            <a:extLst>
              <a:ext uri="{FF2B5EF4-FFF2-40B4-BE49-F238E27FC236}">
                <a16:creationId xmlns:a16="http://schemas.microsoft.com/office/drawing/2014/main" id="{CBD10123-6B4A-4874-836A-6EB29BC359D6}"/>
              </a:ext>
            </a:extLst>
          </p:cNvPr>
          <p:cNvSpPr/>
          <p:nvPr>
            <p:custDataLst>
              <p:tags r:id="rId9"/>
            </p:custDataLst>
          </p:nvPr>
        </p:nvSpPr>
        <p:spPr bwMode="auto">
          <a:xfrm>
            <a:off x="2769105" y="5007657"/>
            <a:ext cx="678095" cy="133564"/>
          </a:xfrm>
          <a:prstGeom prst="lef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354094946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780503"/>
          </a:xfrm>
        </p:spPr>
        <p:txBody>
          <a:bodyPr/>
          <a:lstStyle/>
          <a:p>
            <a:r>
              <a:rPr lang="en-US"/>
              <a:t>(DBQ continued)</a:t>
            </a:r>
          </a:p>
        </p:txBody>
      </p:sp>
      <p:pic>
        <p:nvPicPr>
          <p:cNvPr id="22530" name="Picture 2"/>
          <p:cNvPicPr>
            <a:picLocks noGrp="1" noChangeAspect="1" noChangeArrowheads="1"/>
          </p:cNvPicPr>
          <p:nvPr>
            <p:ph idx="1"/>
            <p:custDataLst>
              <p:tags r:id="rId3"/>
            </p:custDataLst>
          </p:nvPr>
        </p:nvPicPr>
        <p:blipFill>
          <a:blip r:embed="rId10">
            <a:extLst>
              <a:ext uri="{28A0092B-C50C-407E-A947-70E740481C1C}">
                <a14:useLocalDpi xmlns:a14="http://schemas.microsoft.com/office/drawing/2010/main" val="0"/>
              </a:ext>
            </a:extLst>
          </a:blip>
          <a:stretch>
            <a:fillRect/>
          </a:stretch>
        </p:blipFill>
        <p:spPr bwMode="auto">
          <a:xfrm>
            <a:off x="457200" y="2315629"/>
            <a:ext cx="8229600" cy="33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28</a:t>
            </a:fld>
            <a:endParaRPr lang="en-US"/>
          </a:p>
        </p:txBody>
      </p:sp>
      <p:pic>
        <p:nvPicPr>
          <p:cNvPr id="22531" name="Picture 3"/>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bwMode="auto">
          <a:xfrm>
            <a:off x="457201" y="2654545"/>
            <a:ext cx="8229600" cy="286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eft Arrow 4">
            <a:extLst>
              <a:ext uri="{FF2B5EF4-FFF2-40B4-BE49-F238E27FC236}">
                <a16:creationId xmlns:a16="http://schemas.microsoft.com/office/drawing/2014/main" id="{31A03513-9BB2-4BB0-9286-87154FA51C28}"/>
              </a:ext>
            </a:extLst>
          </p:cNvPr>
          <p:cNvSpPr/>
          <p:nvPr>
            <p:custDataLst>
              <p:tags r:id="rId6"/>
            </p:custDataLst>
          </p:nvPr>
        </p:nvSpPr>
        <p:spPr bwMode="auto">
          <a:xfrm>
            <a:off x="7010511" y="5210020"/>
            <a:ext cx="1551397" cy="226032"/>
          </a:xfrm>
          <a:prstGeom prst="lef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9" name="Left Arrow 4">
            <a:extLst>
              <a:ext uri="{FF2B5EF4-FFF2-40B4-BE49-F238E27FC236}">
                <a16:creationId xmlns:a16="http://schemas.microsoft.com/office/drawing/2014/main" id="{DA77C060-02EE-4248-950A-030300E67AC8}"/>
              </a:ext>
            </a:extLst>
          </p:cNvPr>
          <p:cNvSpPr/>
          <p:nvPr>
            <p:custDataLst>
              <p:tags r:id="rId7"/>
            </p:custDataLst>
          </p:nvPr>
        </p:nvSpPr>
        <p:spPr bwMode="auto">
          <a:xfrm>
            <a:off x="5766730" y="4479533"/>
            <a:ext cx="1551397" cy="226032"/>
          </a:xfrm>
          <a:prstGeom prst="lef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36789816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solidFill>
                  <a:srgbClr val="1F4B7D"/>
                </a:solidFill>
              </a:rPr>
              <a:t>Evaluation Builder</a:t>
            </a:r>
          </a:p>
        </p:txBody>
      </p:sp>
      <p:pic>
        <p:nvPicPr>
          <p:cNvPr id="4098" name="Picture 2"/>
          <p:cNvPicPr>
            <a:picLocks noGrp="1" noChangeAspect="1" noChangeArrowheads="1"/>
          </p:cNvPicPr>
          <p:nvPr>
            <p:ph idx="1"/>
            <p:custDataLst>
              <p:tags r:id="rId3"/>
            </p:custDataLst>
          </p:nvPr>
        </p:nvPicPr>
        <p:blipFill>
          <a:blip r:embed="rId10">
            <a:extLst>
              <a:ext uri="{28A0092B-C50C-407E-A947-70E740481C1C}">
                <a14:useLocalDpi xmlns:a14="http://schemas.microsoft.com/office/drawing/2010/main" val="0"/>
              </a:ext>
            </a:extLst>
          </a:blip>
          <a:stretch>
            <a:fillRect/>
          </a:stretch>
        </p:blipFill>
        <p:spPr bwMode="auto">
          <a:xfrm>
            <a:off x="457200" y="2111837"/>
            <a:ext cx="8229600" cy="3377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29</a:t>
            </a:fld>
            <a:endParaRPr lang="en-US"/>
          </a:p>
        </p:txBody>
      </p:sp>
      <p:sp>
        <p:nvSpPr>
          <p:cNvPr id="11" name="Right Arrow 7">
            <a:extLst>
              <a:ext uri="{FF2B5EF4-FFF2-40B4-BE49-F238E27FC236}">
                <a16:creationId xmlns:a16="http://schemas.microsoft.com/office/drawing/2014/main" id="{EA756276-21E4-4932-B106-A762FB9B4A0A}"/>
              </a:ext>
            </a:extLst>
          </p:cNvPr>
          <p:cNvSpPr/>
          <p:nvPr>
            <p:custDataLst>
              <p:tags r:id="rId5"/>
            </p:custDataLst>
          </p:nvPr>
        </p:nvSpPr>
        <p:spPr bwMode="auto">
          <a:xfrm>
            <a:off x="215757" y="4923753"/>
            <a:ext cx="482885" cy="92467"/>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2" name="Right Arrow 8">
            <a:extLst>
              <a:ext uri="{FF2B5EF4-FFF2-40B4-BE49-F238E27FC236}">
                <a16:creationId xmlns:a16="http://schemas.microsoft.com/office/drawing/2014/main" id="{80AFCB3F-19BE-4A5F-9253-AAD7E4CE2157}"/>
              </a:ext>
            </a:extLst>
          </p:cNvPr>
          <p:cNvSpPr/>
          <p:nvPr>
            <p:custDataLst>
              <p:tags r:id="rId6"/>
            </p:custDataLst>
          </p:nvPr>
        </p:nvSpPr>
        <p:spPr bwMode="auto">
          <a:xfrm>
            <a:off x="215757" y="5068967"/>
            <a:ext cx="482885" cy="113015"/>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3" name="Right Arrow 9">
            <a:extLst>
              <a:ext uri="{FF2B5EF4-FFF2-40B4-BE49-F238E27FC236}">
                <a16:creationId xmlns:a16="http://schemas.microsoft.com/office/drawing/2014/main" id="{F301D463-23B4-4B9B-A143-FA5C40EBB042}"/>
              </a:ext>
            </a:extLst>
          </p:cNvPr>
          <p:cNvSpPr/>
          <p:nvPr>
            <p:custDataLst>
              <p:tags r:id="rId7"/>
            </p:custDataLst>
          </p:nvPr>
        </p:nvSpPr>
        <p:spPr bwMode="auto">
          <a:xfrm>
            <a:off x="238568" y="5247561"/>
            <a:ext cx="482885" cy="174660"/>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154732301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References</a:t>
            </a:r>
          </a:p>
        </p:txBody>
      </p:sp>
      <p:sp>
        <p:nvSpPr>
          <p:cNvPr id="3" name="Content Placeholder 2"/>
          <p:cNvSpPr>
            <a:spLocks noGrp="1"/>
          </p:cNvSpPr>
          <p:nvPr>
            <p:ph idx="1"/>
            <p:custDataLst>
              <p:tags r:id="rId3"/>
            </p:custDataLst>
          </p:nvPr>
        </p:nvSpPr>
        <p:spPr>
          <a:xfrm>
            <a:off x="457200" y="1880496"/>
            <a:ext cx="8229600" cy="3916363"/>
          </a:xfrm>
        </p:spPr>
        <p:txBody>
          <a:bodyPr>
            <a:normAutofit/>
          </a:bodyPr>
          <a:lstStyle/>
          <a:p>
            <a:pPr>
              <a:buFont typeface="Arial" panose="020B0604020202020204" pitchFamily="34" charset="0"/>
              <a:buChar char="•"/>
            </a:pPr>
            <a:r>
              <a:rPr lang="en-US" altLang="en-US"/>
              <a:t>38 CFR 3.309 Disease subject to presumptive service connection</a:t>
            </a:r>
            <a:r>
              <a:rPr lang="en-US" altLang="en-US" strike="sngStrike"/>
              <a:t> </a:t>
            </a:r>
          </a:p>
          <a:p>
            <a:pPr>
              <a:buFont typeface="Arial" panose="020B0604020202020204" pitchFamily="34" charset="0"/>
              <a:buChar char="•"/>
            </a:pPr>
            <a:r>
              <a:rPr lang="en-US" altLang="en-US"/>
              <a:t>38 CFR 3.350 Special monthly compensation ratings</a:t>
            </a:r>
            <a:endParaRPr lang="en-US" altLang="en-US" strike="sngStrike"/>
          </a:p>
          <a:p>
            <a:pPr>
              <a:buFont typeface="Arial" panose="020B0604020202020204" pitchFamily="34" charset="0"/>
              <a:buChar char="•"/>
            </a:pPr>
            <a:r>
              <a:rPr lang="en-US" altLang="en-US"/>
              <a:t>38 CFR §4.104 Schedule of Ratings—Cardiovascular system</a:t>
            </a:r>
          </a:p>
          <a:p>
            <a:pPr>
              <a:buFont typeface="Arial" panose="020B0604020202020204" pitchFamily="34" charset="0"/>
              <a:buChar char="•"/>
            </a:pPr>
            <a:endParaRPr lang="en-US" altLang="en-US"/>
          </a:p>
          <a:p>
            <a:pPr>
              <a:buFont typeface="Arial" panose="020B0604020202020204" pitchFamily="34" charset="0"/>
              <a:buChar char="•"/>
            </a:pPr>
            <a:r>
              <a:rPr lang="en-US" altLang="en-US"/>
              <a:t>M21-1, Part III, Subpart iv, Chapter 4, Section G - Cardiovascular System Conditions (to include cold injuries) </a:t>
            </a:r>
          </a:p>
          <a:p>
            <a:pPr>
              <a:buFont typeface="Arial" panose="020B0604020202020204" pitchFamily="34" charset="0"/>
              <a:buChar char="•"/>
            </a:pPr>
            <a:endParaRPr lang="en-US" altLang="en-US"/>
          </a:p>
          <a:p>
            <a:pPr>
              <a:buFont typeface="Arial" panose="020B0604020202020204" pitchFamily="34" charset="0"/>
              <a:buChar char="•"/>
            </a:pPr>
            <a:r>
              <a:rPr lang="en-US" altLang="en-US"/>
              <a:t>M21-1, Part III, Subpart iv, Chapter 6, Section B.5 - Other Issues to Consider When Evaluating Evidence </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3</a:t>
            </a:fld>
            <a:endParaRPr lang="en-US"/>
          </a:p>
        </p:txBody>
      </p:sp>
    </p:spTree>
    <p:custDataLst>
      <p:tags r:id="rId1"/>
    </p:custDataLst>
    <p:extLst>
      <p:ext uri="{BB962C8B-B14F-4D97-AF65-F5344CB8AC3E}">
        <p14:creationId xmlns:p14="http://schemas.microsoft.com/office/powerpoint/2010/main" val="86282676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Evaluation Builder</a:t>
            </a:r>
          </a:p>
        </p:txBody>
      </p:sp>
      <p:pic>
        <p:nvPicPr>
          <p:cNvPr id="5122" name="Picture 2"/>
          <p:cNvPicPr>
            <a:picLocks noGrp="1" noChangeAspect="1" noChangeArrowheads="1"/>
          </p:cNvPicPr>
          <p:nvPr>
            <p:ph idx="1"/>
            <p:custDataLst>
              <p:tags r:id="rId3"/>
            </p:custDataLst>
          </p:nvPr>
        </p:nvPicPr>
        <p:blipFill>
          <a:blip r:embed="rId8">
            <a:extLst>
              <a:ext uri="{28A0092B-C50C-407E-A947-70E740481C1C}">
                <a14:useLocalDpi xmlns:a14="http://schemas.microsoft.com/office/drawing/2010/main" val="0"/>
              </a:ext>
            </a:extLst>
          </a:blip>
          <a:stretch>
            <a:fillRect/>
          </a:stretch>
        </p:blipFill>
        <p:spPr bwMode="auto">
          <a:xfrm>
            <a:off x="1052052" y="2797530"/>
            <a:ext cx="7708490" cy="1262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30</a:t>
            </a:fld>
            <a:endParaRPr lang="en-US"/>
          </a:p>
        </p:txBody>
      </p:sp>
      <p:sp>
        <p:nvSpPr>
          <p:cNvPr id="7" name="Right Arrow 5">
            <a:extLst>
              <a:ext uri="{FF2B5EF4-FFF2-40B4-BE49-F238E27FC236}">
                <a16:creationId xmlns:a16="http://schemas.microsoft.com/office/drawing/2014/main" id="{E1E2308F-2BA1-4A6C-97B0-9EA148F422A0}"/>
              </a:ext>
            </a:extLst>
          </p:cNvPr>
          <p:cNvSpPr/>
          <p:nvPr>
            <p:custDataLst>
              <p:tags r:id="rId5"/>
            </p:custDataLst>
          </p:nvPr>
        </p:nvSpPr>
        <p:spPr bwMode="auto">
          <a:xfrm>
            <a:off x="463551" y="3553366"/>
            <a:ext cx="482885" cy="297951"/>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307173109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Discussion</a:t>
            </a:r>
          </a:p>
        </p:txBody>
      </p:sp>
      <p:sp>
        <p:nvSpPr>
          <p:cNvPr id="3" name="Content Placeholder 2"/>
          <p:cNvSpPr>
            <a:spLocks noGrp="1"/>
          </p:cNvSpPr>
          <p:nvPr>
            <p:ph idx="1"/>
            <p:custDataLst>
              <p:tags r:id="rId3"/>
            </p:custDataLst>
          </p:nvPr>
        </p:nvSpPr>
        <p:spPr>
          <a:xfrm>
            <a:off x="457200" y="2057400"/>
            <a:ext cx="8229600" cy="3916363"/>
          </a:xfrm>
        </p:spPr>
        <p:txBody>
          <a:bodyPr>
            <a:normAutofit/>
          </a:bodyPr>
          <a:lstStyle/>
          <a:p>
            <a:r>
              <a:rPr lang="en-US" sz="2000"/>
              <a:t>While on active duty a Veteran was diagnosed with a uterine aneurysm. The treatment resulted in a hysterectomy.</a:t>
            </a:r>
          </a:p>
          <a:p>
            <a:endParaRPr lang="en-US" sz="2000"/>
          </a:p>
          <a:p>
            <a:r>
              <a:rPr lang="en-US" sz="2000"/>
              <a:t>If service connection is granted, are there any other benefits we need to consider?</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31</a:t>
            </a:fld>
            <a:endParaRPr lang="en-US"/>
          </a:p>
        </p:txBody>
      </p:sp>
    </p:spTree>
    <p:custDataLst>
      <p:tags r:id="rId1"/>
    </p:custDataLst>
    <p:extLst>
      <p:ext uri="{BB962C8B-B14F-4D97-AF65-F5344CB8AC3E}">
        <p14:creationId xmlns:p14="http://schemas.microsoft.com/office/powerpoint/2010/main" val="303585869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Discussion</a:t>
            </a:r>
          </a:p>
        </p:txBody>
      </p:sp>
      <p:sp>
        <p:nvSpPr>
          <p:cNvPr id="3" name="Content Placeholder 2"/>
          <p:cNvSpPr>
            <a:spLocks noGrp="1"/>
          </p:cNvSpPr>
          <p:nvPr>
            <p:ph idx="1"/>
            <p:custDataLst>
              <p:tags r:id="rId3"/>
            </p:custDataLst>
          </p:nvPr>
        </p:nvSpPr>
        <p:spPr>
          <a:xfrm>
            <a:off x="457200" y="2057400"/>
            <a:ext cx="8229600" cy="365125"/>
          </a:xfrm>
        </p:spPr>
        <p:txBody>
          <a:bodyPr>
            <a:normAutofit fontScale="92500" lnSpcReduction="10000"/>
          </a:bodyPr>
          <a:lstStyle/>
          <a:p>
            <a:r>
              <a:rPr lang="en-US" b="1"/>
              <a:t>ANSWER: </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32</a:t>
            </a:fld>
            <a:endParaRPr lang="en-US"/>
          </a:p>
        </p:txBody>
      </p:sp>
      <p:sp>
        <p:nvSpPr>
          <p:cNvPr id="5" name="TextBox 4">
            <a:extLst>
              <a:ext uri="{FF2B5EF4-FFF2-40B4-BE49-F238E27FC236}">
                <a16:creationId xmlns:a16="http://schemas.microsoft.com/office/drawing/2014/main" id="{70320505-633B-40CA-B035-12F1F01E65EB}"/>
              </a:ext>
            </a:extLst>
          </p:cNvPr>
          <p:cNvSpPr txBox="1"/>
          <p:nvPr>
            <p:custDataLst>
              <p:tags r:id="rId5"/>
            </p:custDataLst>
          </p:nvPr>
        </p:nvSpPr>
        <p:spPr>
          <a:xfrm>
            <a:off x="446183" y="2422525"/>
            <a:ext cx="8240617" cy="1862048"/>
          </a:xfrm>
          <a:prstGeom prst="rect">
            <a:avLst/>
          </a:prstGeom>
          <a:noFill/>
        </p:spPr>
        <p:txBody>
          <a:bodyPr wrap="square" rtlCol="0">
            <a:spAutoFit/>
          </a:bodyPr>
          <a:lstStyle/>
          <a:p>
            <a:pPr marL="285750" indent="-285750">
              <a:spcAft>
                <a:spcPts val="600"/>
              </a:spcAft>
              <a:buClr>
                <a:schemeClr val="tx1"/>
              </a:buClr>
              <a:buFont typeface="Arial" panose="020B0604020202020204" pitchFamily="34" charset="0"/>
              <a:buChar char="•"/>
            </a:pPr>
            <a:r>
              <a:rPr lang="en-US" sz="2000"/>
              <a:t>Per note associated with DC 7112 “Following surgery, evaluate residuals under the body system affected.” </a:t>
            </a:r>
          </a:p>
          <a:p>
            <a:pPr marL="285750" indent="-285750">
              <a:spcAft>
                <a:spcPts val="600"/>
              </a:spcAft>
              <a:buClr>
                <a:schemeClr val="tx1"/>
              </a:buClr>
              <a:buFont typeface="Arial" panose="020B0604020202020204" pitchFamily="34" charset="0"/>
              <a:buChar char="•"/>
            </a:pPr>
            <a:r>
              <a:rPr lang="en-US" sz="2000"/>
              <a:t>Therefore grant service connection under DC 7112-7618.</a:t>
            </a:r>
          </a:p>
          <a:p>
            <a:pPr marL="285750" indent="-285750">
              <a:spcAft>
                <a:spcPts val="600"/>
              </a:spcAft>
              <a:buClr>
                <a:schemeClr val="tx1"/>
              </a:buClr>
              <a:buFont typeface="Arial" panose="020B0604020202020204" pitchFamily="34" charset="0"/>
              <a:buChar char="•"/>
            </a:pPr>
            <a:endParaRPr lang="en-US" sz="2000"/>
          </a:p>
          <a:p>
            <a:pPr marL="285750" indent="-285750">
              <a:spcAft>
                <a:spcPts val="600"/>
              </a:spcAft>
              <a:buClr>
                <a:schemeClr val="tx1"/>
              </a:buClr>
              <a:buFont typeface="Arial" panose="020B0604020202020204" pitchFamily="34" charset="0"/>
              <a:buChar char="•"/>
            </a:pPr>
            <a:r>
              <a:rPr lang="en-US" sz="2000"/>
              <a:t>Veteran also entitled to SMC K per 38 CFR §3.350.</a:t>
            </a:r>
          </a:p>
        </p:txBody>
      </p:sp>
    </p:spTree>
    <p:custDataLst>
      <p:tags r:id="rId1"/>
    </p:custDataLst>
    <p:extLst>
      <p:ext uri="{BB962C8B-B14F-4D97-AF65-F5344CB8AC3E}">
        <p14:creationId xmlns:p14="http://schemas.microsoft.com/office/powerpoint/2010/main" val="33221761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2885566"/>
            <a:ext cx="9144000" cy="1086867"/>
          </a:xfrm>
        </p:spPr>
        <p:txBody>
          <a:bodyPr>
            <a:noAutofit/>
          </a:bodyPr>
          <a:lstStyle/>
          <a:p>
            <a:r>
              <a:rPr lang="en-US" sz="7200" b="0"/>
              <a:t>Questions</a:t>
            </a:r>
          </a:p>
        </p:txBody>
      </p:sp>
      <p:sp>
        <p:nvSpPr>
          <p:cNvPr id="4" name="Slide Number Placeholder 3"/>
          <p:cNvSpPr>
            <a:spLocks noGrp="1"/>
          </p:cNvSpPr>
          <p:nvPr>
            <p:ph type="sldNum" sz="quarter" idx="12"/>
            <p:custDataLst>
              <p:tags r:id="rId3"/>
            </p:custDataLst>
          </p:nvPr>
        </p:nvSpPr>
        <p:spPr>
          <a:xfrm>
            <a:off x="6931152" y="6601976"/>
            <a:ext cx="2133600" cy="365125"/>
          </a:xfrm>
        </p:spPr>
        <p:txBody>
          <a:bodyPr/>
          <a:lstStyle/>
          <a:p>
            <a:fld id="{7C414AED-89CE-4A48-8B2B-1B3A5C68EA2A}" type="slidenum">
              <a:rPr lang="en-US" smtClean="0"/>
              <a:t>33</a:t>
            </a:fld>
            <a:endParaRPr lang="en-US"/>
          </a:p>
        </p:txBody>
      </p:sp>
    </p:spTree>
    <p:custDataLst>
      <p:tags r:id="rId1"/>
    </p:custDataLst>
    <p:extLst>
      <p:ext uri="{BB962C8B-B14F-4D97-AF65-F5344CB8AC3E}">
        <p14:creationId xmlns:p14="http://schemas.microsoft.com/office/powerpoint/2010/main" val="41710598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b="1">
                <a:solidFill>
                  <a:srgbClr val="1F4B7D"/>
                </a:solidFill>
                <a:effectLst/>
              </a:rPr>
              <a:t>Hypertension</a:t>
            </a:r>
            <a:br>
              <a:rPr lang="en-US" b="1">
                <a:solidFill>
                  <a:srgbClr val="1F4B7D"/>
                </a:solidFill>
                <a:effectLst/>
              </a:rPr>
            </a:br>
            <a:r>
              <a:rPr lang="en-US" sz="2400">
                <a:solidFill>
                  <a:srgbClr val="1F4B7D"/>
                </a:solidFill>
              </a:rPr>
              <a:t>(38 CFR 4.104, DC 7101)</a:t>
            </a:r>
            <a:endParaRPr lang="en-US" sz="3200">
              <a:solidFill>
                <a:srgbClr val="1F4B7D"/>
              </a:solidFill>
            </a:endParaRPr>
          </a:p>
        </p:txBody>
      </p:sp>
      <p:pic>
        <p:nvPicPr>
          <p:cNvPr id="2051" name="Picture 3"/>
          <p:cNvPicPr>
            <a:picLocks noGrp="1" noChangeAspect="1" noChangeArrowheads="1"/>
          </p:cNvPicPr>
          <p:nvPr>
            <p:ph idx="1"/>
            <p:custDataLst>
              <p:tags r:id="rId3"/>
            </p:custDataLst>
          </p:nvPr>
        </p:nvPicPr>
        <p:blipFill>
          <a:blip r:embed="rId8">
            <a:extLst>
              <a:ext uri="{28A0092B-C50C-407E-A947-70E740481C1C}">
                <a14:useLocalDpi xmlns:a14="http://schemas.microsoft.com/office/drawing/2010/main" val="0"/>
              </a:ext>
            </a:extLst>
          </a:blip>
          <a:stretch>
            <a:fillRect/>
          </a:stretch>
        </p:blipFill>
        <p:spPr bwMode="auto">
          <a:xfrm>
            <a:off x="2213683" y="2758177"/>
            <a:ext cx="4716633" cy="31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4</a:t>
            </a:fld>
            <a:endParaRPr lang="en-US"/>
          </a:p>
        </p:txBody>
      </p:sp>
      <p:sp>
        <p:nvSpPr>
          <p:cNvPr id="5" name="Rectangle 4"/>
          <p:cNvSpPr/>
          <p:nvPr>
            <p:custDataLst>
              <p:tags r:id="rId5"/>
            </p:custDataLst>
          </p:nvPr>
        </p:nvSpPr>
        <p:spPr>
          <a:xfrm>
            <a:off x="518133" y="2285956"/>
            <a:ext cx="8174175" cy="400110"/>
          </a:xfrm>
          <a:prstGeom prst="rect">
            <a:avLst/>
          </a:prstGeom>
        </p:spPr>
        <p:txBody>
          <a:bodyPr wrap="square">
            <a:spAutoFit/>
          </a:bodyPr>
          <a:lstStyle/>
          <a:p>
            <a:pPr>
              <a:spcAft>
                <a:spcPts val="600"/>
              </a:spcAft>
            </a:pPr>
            <a:r>
              <a:rPr lang="en-US" altLang="en-US" sz="2000">
                <a:latin typeface="Arial" panose="020B0604020202020204" pitchFamily="34" charset="0"/>
                <a:cs typeface="Arial" panose="020B0604020202020204" pitchFamily="34" charset="0"/>
              </a:rPr>
              <a:t>A condition in which a patient has a higher than normal blood pressure.</a:t>
            </a:r>
          </a:p>
        </p:txBody>
      </p:sp>
    </p:spTree>
    <p:custDataLst>
      <p:tags r:id="rId1"/>
    </p:custDataLst>
    <p:extLst>
      <p:ext uri="{BB962C8B-B14F-4D97-AF65-F5344CB8AC3E}">
        <p14:creationId xmlns:p14="http://schemas.microsoft.com/office/powerpoint/2010/main" val="14518584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solidFill>
                  <a:srgbClr val="1F4B7D"/>
                </a:solidFill>
              </a:rPr>
              <a:t>Hypertension</a:t>
            </a:r>
            <a:br>
              <a:rPr lang="en-US">
                <a:solidFill>
                  <a:srgbClr val="1F4B7D"/>
                </a:solidFill>
              </a:rPr>
            </a:br>
            <a:r>
              <a:rPr lang="en-US" sz="2400">
                <a:solidFill>
                  <a:srgbClr val="1F4B7D"/>
                </a:solidFill>
              </a:rPr>
              <a:t>(38 CFR 4.104, DC 7101)</a:t>
            </a:r>
            <a:endParaRPr lang="en-US" sz="3600">
              <a:solidFill>
                <a:srgbClr val="1F4B7D"/>
              </a:solidFill>
            </a:endParaRPr>
          </a:p>
        </p:txBody>
      </p:sp>
      <p:sp>
        <p:nvSpPr>
          <p:cNvPr id="4" name="Slide Number Placeholder 3"/>
          <p:cNvSpPr>
            <a:spLocks noGrp="1"/>
          </p:cNvSpPr>
          <p:nvPr>
            <p:ph type="sldNum" sz="quarter" idx="12"/>
            <p:custDataLst>
              <p:tags r:id="rId3"/>
            </p:custDataLst>
          </p:nvPr>
        </p:nvSpPr>
        <p:spPr>
          <a:xfrm>
            <a:off x="6931152" y="6601976"/>
            <a:ext cx="2133600" cy="365125"/>
          </a:xfrm>
        </p:spPr>
        <p:txBody>
          <a:bodyPr/>
          <a:lstStyle/>
          <a:p>
            <a:fld id="{7C414AED-89CE-4A48-8B2B-1B3A5C68EA2A}" type="slidenum">
              <a:rPr lang="en-US" smtClean="0"/>
              <a:t>5</a:t>
            </a:fld>
            <a:endParaRPr lang="en-US"/>
          </a:p>
        </p:txBody>
      </p:sp>
      <p:graphicFrame>
        <p:nvGraphicFramePr>
          <p:cNvPr id="7" name="Table 6"/>
          <p:cNvGraphicFramePr>
            <a:graphicFrameLocks noGrp="1"/>
          </p:cNvGraphicFramePr>
          <p:nvPr>
            <p:custDataLst>
              <p:tags r:id="rId4"/>
            </p:custDataLst>
            <p:extLst>
              <p:ext uri="{D42A27DB-BD31-4B8C-83A1-F6EECF244321}">
                <p14:modId xmlns:p14="http://schemas.microsoft.com/office/powerpoint/2010/main" val="3329225667"/>
              </p:ext>
            </p:extLst>
          </p:nvPr>
        </p:nvGraphicFramePr>
        <p:xfrm>
          <a:off x="524518" y="1987307"/>
          <a:ext cx="8094964" cy="2741025"/>
        </p:xfrm>
        <a:graphic>
          <a:graphicData uri="http://schemas.openxmlformats.org/drawingml/2006/table">
            <a:tbl>
              <a:tblPr/>
              <a:tblGrid>
                <a:gridCol w="7459732">
                  <a:extLst>
                    <a:ext uri="{9D8B030D-6E8A-4147-A177-3AD203B41FA5}">
                      <a16:colId xmlns:a16="http://schemas.microsoft.com/office/drawing/2014/main" val="20000"/>
                    </a:ext>
                  </a:extLst>
                </a:gridCol>
                <a:gridCol w="635232">
                  <a:extLst>
                    <a:ext uri="{9D8B030D-6E8A-4147-A177-3AD203B41FA5}">
                      <a16:colId xmlns:a16="http://schemas.microsoft.com/office/drawing/2014/main" val="20001"/>
                    </a:ext>
                  </a:extLst>
                </a:gridCol>
              </a:tblGrid>
              <a:tr h="242077">
                <a:tc gridSpan="2">
                  <a:txBody>
                    <a:bodyPr/>
                    <a:lstStyle/>
                    <a:p>
                      <a:pPr algn="l"/>
                      <a:r>
                        <a:rPr lang="en-US" sz="1500" b="1">
                          <a:latin typeface="Arial" panose="020B0604020202020204" pitchFamily="34" charset="0"/>
                          <a:cs typeface="Arial" panose="020B0604020202020204" pitchFamily="34" charset="0"/>
                        </a:rPr>
                        <a:t>7101   Hypertensive vascular disease (hypertension and isolated systolic hypertension):</a:t>
                      </a:r>
                    </a:p>
                  </a:txBody>
                  <a:tcPr marL="4037" marR="4037" marT="4037" marB="4037"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95314">
                <a:tc>
                  <a:txBody>
                    <a:bodyPr/>
                    <a:lstStyle/>
                    <a:p>
                      <a:pPr algn="l"/>
                      <a:r>
                        <a:rPr lang="en-US" sz="1200">
                          <a:effectLst/>
                          <a:latin typeface="Arial" panose="020B0604020202020204" pitchFamily="34" charset="0"/>
                          <a:cs typeface="Arial" panose="020B0604020202020204" pitchFamily="34" charset="0"/>
                        </a:rPr>
                        <a:t>Diastolic pressure predominantly 130 or more</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Times New Roman" panose="02020603050405020304" pitchFamily="18" charset="0"/>
                          <a:cs typeface="Times New Roman" panose="02020603050405020304" pitchFamily="18" charset="0"/>
                        </a:rPr>
                        <a:t>60 </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95314">
                <a:tc>
                  <a:txBody>
                    <a:bodyPr/>
                    <a:lstStyle/>
                    <a:p>
                      <a:pPr algn="l"/>
                      <a:r>
                        <a:rPr lang="en-US" sz="1200">
                          <a:effectLst/>
                          <a:latin typeface="Arial" panose="020B0604020202020204" pitchFamily="34" charset="0"/>
                          <a:cs typeface="Arial" panose="020B0604020202020204" pitchFamily="34" charset="0"/>
                        </a:rPr>
                        <a:t>Diastolic pressure predominantly 120 or more</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Times New Roman" panose="02020603050405020304" pitchFamily="18" charset="0"/>
                          <a:cs typeface="Times New Roman" panose="02020603050405020304" pitchFamily="18" charset="0"/>
                        </a:rPr>
                        <a:t>40 </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95314">
                <a:tc>
                  <a:txBody>
                    <a:bodyPr/>
                    <a:lstStyle/>
                    <a:p>
                      <a:pPr algn="l"/>
                      <a:r>
                        <a:rPr lang="en-US" sz="1200">
                          <a:effectLst/>
                          <a:latin typeface="Arial" panose="020B0604020202020204" pitchFamily="34" charset="0"/>
                          <a:cs typeface="Arial" panose="020B0604020202020204" pitchFamily="34" charset="0"/>
                        </a:rPr>
                        <a:t>Diastolic pressure predominantly 110 or more, or; systolic pressure predominantly 200 or more</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Times New Roman" panose="02020603050405020304" pitchFamily="18" charset="0"/>
                          <a:cs typeface="Times New Roman" panose="02020603050405020304" pitchFamily="18" charset="0"/>
                        </a:rPr>
                        <a:t>20 </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20633">
                <a:tc>
                  <a:txBody>
                    <a:bodyPr/>
                    <a:lstStyle/>
                    <a:p>
                      <a:pPr algn="l"/>
                      <a:r>
                        <a:rPr lang="en-US" sz="1200">
                          <a:effectLst/>
                          <a:latin typeface="Arial" panose="020B0604020202020204" pitchFamily="34" charset="0"/>
                          <a:cs typeface="Arial" panose="020B0604020202020204" pitchFamily="34" charset="0"/>
                        </a:rPr>
                        <a:t>Diastolic pressure predominantly 100 or more, or; systolic pressure predominantly 160 or more, or; </a:t>
                      </a:r>
                      <a:br>
                        <a:rPr lang="en-US" sz="1200">
                          <a:effectLst/>
                          <a:latin typeface="Arial" panose="020B0604020202020204" pitchFamily="34" charset="0"/>
                          <a:cs typeface="Arial" panose="020B0604020202020204" pitchFamily="34" charset="0"/>
                        </a:rPr>
                      </a:br>
                      <a:r>
                        <a:rPr lang="en-US" sz="1200">
                          <a:effectLst/>
                          <a:latin typeface="Arial" panose="020B0604020202020204" pitchFamily="34" charset="0"/>
                          <a:cs typeface="Arial" panose="020B0604020202020204" pitchFamily="34" charset="0"/>
                        </a:rPr>
                        <a:t>minimum evaluation for an individual with a history of diastolic pressure predominantly 100 or </a:t>
                      </a:r>
                      <a:br>
                        <a:rPr lang="en-US" sz="1200">
                          <a:effectLst/>
                          <a:latin typeface="Arial" panose="020B0604020202020204" pitchFamily="34" charset="0"/>
                          <a:cs typeface="Arial" panose="020B0604020202020204" pitchFamily="34" charset="0"/>
                        </a:rPr>
                      </a:br>
                      <a:r>
                        <a:rPr lang="en-US" sz="1200">
                          <a:effectLst/>
                          <a:latin typeface="Arial" panose="020B0604020202020204" pitchFamily="34" charset="0"/>
                          <a:cs typeface="Arial" panose="020B0604020202020204" pitchFamily="34" charset="0"/>
                        </a:rPr>
                        <a:t>more who requires continuous medication for control</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latin typeface="Times New Roman" panose="02020603050405020304" pitchFamily="18" charset="0"/>
                          <a:cs typeface="Times New Roman" panose="02020603050405020304" pitchFamily="18" charset="0"/>
                        </a:rPr>
                        <a:t>10</a:t>
                      </a:r>
                    </a:p>
                  </a:txBody>
                  <a:tcPr marL="4037" marR="4037" marT="4037" marB="40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56477">
                <a:tc gridSpan="2">
                  <a:txBody>
                    <a:bodyPr/>
                    <a:lstStyle/>
                    <a:p>
                      <a:pPr algn="l"/>
                      <a:r>
                        <a:rPr lang="en-US" sz="1200" b="0" cap="small">
                          <a:effectLst/>
                          <a:latin typeface="Arial" panose="020B0604020202020204" pitchFamily="34" charset="0"/>
                          <a:cs typeface="Arial" panose="020B0604020202020204" pitchFamily="34" charset="0"/>
                        </a:rPr>
                        <a:t>Note (1):</a:t>
                      </a:r>
                      <a:r>
                        <a:rPr lang="en-US" sz="1200">
                          <a:latin typeface="Arial" panose="020B0604020202020204" pitchFamily="34" charset="0"/>
                          <a:cs typeface="Arial" panose="020B0604020202020204" pitchFamily="34" charset="0"/>
                        </a:rPr>
                        <a:t> Hypertension or isolated systolic hypertension must be confirmed by readings taken two or more times on at least three different days. For purposes of this section, the term hypertension means that the diastolic blood pressure is predominantly 90mm. or greater, and isolated systolic hypertension means that the systolic blood pressure is predominantly 160mm. or greater with a diastolic blood pressure of less than 90mm.</a:t>
                      </a:r>
                    </a:p>
                  </a:txBody>
                  <a:tcPr marL="4037" marR="4037" marT="4037" marB="4037"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0005"/>
                  </a:ext>
                </a:extLst>
              </a:tr>
              <a:tr h="382368">
                <a:tc gridSpan="2">
                  <a:txBody>
                    <a:bodyPr/>
                    <a:lstStyle/>
                    <a:p>
                      <a:pPr algn="l"/>
                      <a:r>
                        <a:rPr lang="en-US" sz="1200" b="0" cap="small">
                          <a:effectLst/>
                          <a:latin typeface="Arial" panose="020B0604020202020204" pitchFamily="34" charset="0"/>
                          <a:cs typeface="Arial" panose="020B0604020202020204" pitchFamily="34" charset="0"/>
                        </a:rPr>
                        <a:t>Note (2):</a:t>
                      </a:r>
                      <a:r>
                        <a:rPr lang="en-US" sz="1200">
                          <a:latin typeface="Arial" panose="020B0604020202020204" pitchFamily="34" charset="0"/>
                          <a:cs typeface="Arial" panose="020B0604020202020204" pitchFamily="34" charset="0"/>
                        </a:rPr>
                        <a:t> Evaluate hypertension due to aortic insufficiency or hyperthyroidism, which is usually the isolated systolic type, as part of the condition causing it rather than by a separate evaluation.</a:t>
                      </a:r>
                    </a:p>
                  </a:txBody>
                  <a:tcPr marL="4037" marR="4037" marT="4037" marB="4037"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6"/>
                  </a:ext>
                </a:extLst>
              </a:tr>
              <a:tr h="217447">
                <a:tc gridSpan="2">
                  <a:txBody>
                    <a:bodyPr/>
                    <a:lstStyle/>
                    <a:p>
                      <a:pPr algn="l"/>
                      <a:r>
                        <a:rPr lang="en-US" sz="1200" b="0" cap="small">
                          <a:effectLst/>
                          <a:latin typeface="Arial" panose="020B0604020202020204" pitchFamily="34" charset="0"/>
                          <a:cs typeface="Arial" panose="020B0604020202020204" pitchFamily="34" charset="0"/>
                        </a:rPr>
                        <a:t>Note (3):</a:t>
                      </a:r>
                      <a:r>
                        <a:rPr lang="en-US" sz="1200">
                          <a:latin typeface="Arial" panose="020B0604020202020204" pitchFamily="34" charset="0"/>
                          <a:cs typeface="Arial" panose="020B0604020202020204" pitchFamily="34" charset="0"/>
                        </a:rPr>
                        <a:t> Evaluate hypertension separately from hypertensive heart disease and other types of heart disease.</a:t>
                      </a:r>
                    </a:p>
                  </a:txBody>
                  <a:tcPr marL="4037" marR="4037" marT="4037" marB="4037"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 name="Right Arrow 5">
            <a:extLst>
              <a:ext uri="{FF2B5EF4-FFF2-40B4-BE49-F238E27FC236}">
                <a16:creationId xmlns:a16="http://schemas.microsoft.com/office/drawing/2014/main" id="{B70114E4-B665-49CD-943F-3AC227B7AEF8}"/>
              </a:ext>
            </a:extLst>
          </p:cNvPr>
          <p:cNvSpPr/>
          <p:nvPr>
            <p:custDataLst>
              <p:tags r:id="rId5"/>
            </p:custDataLst>
          </p:nvPr>
        </p:nvSpPr>
        <p:spPr bwMode="auto">
          <a:xfrm>
            <a:off x="290192" y="3357819"/>
            <a:ext cx="234326" cy="213625"/>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2" name="Right Arrow 5">
            <a:extLst>
              <a:ext uri="{FF2B5EF4-FFF2-40B4-BE49-F238E27FC236}">
                <a16:creationId xmlns:a16="http://schemas.microsoft.com/office/drawing/2014/main" id="{938A01A7-5F16-4CE8-8273-7D8F3E34BB49}"/>
              </a:ext>
            </a:extLst>
          </p:cNvPr>
          <p:cNvSpPr/>
          <p:nvPr>
            <p:custDataLst>
              <p:tags r:id="rId6"/>
            </p:custDataLst>
          </p:nvPr>
        </p:nvSpPr>
        <p:spPr bwMode="auto">
          <a:xfrm>
            <a:off x="270704" y="4069684"/>
            <a:ext cx="234326" cy="213625"/>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3" name="Right Arrow 5">
            <a:extLst>
              <a:ext uri="{FF2B5EF4-FFF2-40B4-BE49-F238E27FC236}">
                <a16:creationId xmlns:a16="http://schemas.microsoft.com/office/drawing/2014/main" id="{3A3BB166-F9FE-425F-BDD7-C7C29FD36ABD}"/>
              </a:ext>
            </a:extLst>
          </p:cNvPr>
          <p:cNvSpPr/>
          <p:nvPr>
            <p:custDataLst>
              <p:tags r:id="rId7"/>
            </p:custDataLst>
          </p:nvPr>
        </p:nvSpPr>
        <p:spPr bwMode="auto">
          <a:xfrm>
            <a:off x="270704" y="4532482"/>
            <a:ext cx="234326" cy="213625"/>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4" name="Rectangle 13">
            <a:extLst>
              <a:ext uri="{FF2B5EF4-FFF2-40B4-BE49-F238E27FC236}">
                <a16:creationId xmlns:a16="http://schemas.microsoft.com/office/drawing/2014/main" id="{98B74947-D88E-4D1B-AC10-8807DB6FBD0B}"/>
              </a:ext>
            </a:extLst>
          </p:cNvPr>
          <p:cNvSpPr/>
          <p:nvPr>
            <p:custDataLst>
              <p:tags r:id="rId8"/>
            </p:custDataLst>
          </p:nvPr>
        </p:nvSpPr>
        <p:spPr>
          <a:xfrm>
            <a:off x="387867" y="4977505"/>
            <a:ext cx="8351219" cy="830997"/>
          </a:xfrm>
          <a:prstGeom prst="rect">
            <a:avLst/>
          </a:prstGeom>
        </p:spPr>
        <p:txBody>
          <a:bodyPr wrap="square">
            <a:spAutoFit/>
          </a:bodyPr>
          <a:lstStyle/>
          <a:p>
            <a:r>
              <a:rPr lang="en-US" sz="1600" b="1">
                <a:solidFill>
                  <a:srgbClr val="C00000"/>
                </a:solidFill>
                <a:latin typeface="+mj-lt"/>
                <a:cs typeface="Times New Roman" panose="02020603050405020304" pitchFamily="18" charset="0"/>
              </a:rPr>
              <a:t>Special considerations:</a:t>
            </a:r>
          </a:p>
          <a:p>
            <a:r>
              <a:rPr lang="en-US" sz="1600">
                <a:latin typeface="+mj-lt"/>
                <a:cs typeface="Times New Roman" panose="02020603050405020304" pitchFamily="18" charset="0"/>
              </a:rPr>
              <a:t>May be subject to a presumption of service connection (38 CFR 3.309(a)) if manifest to a compensable degree within one year of discharge. </a:t>
            </a:r>
          </a:p>
        </p:txBody>
      </p:sp>
    </p:spTree>
    <p:custDataLst>
      <p:tags r:id="rId1"/>
    </p:custDataLst>
    <p:extLst>
      <p:ext uri="{BB962C8B-B14F-4D97-AF65-F5344CB8AC3E}">
        <p14:creationId xmlns:p14="http://schemas.microsoft.com/office/powerpoint/2010/main" val="23000288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Disability Benefits Questionnaire - Hypertension</a:t>
            </a:r>
          </a:p>
        </p:txBody>
      </p:sp>
      <p:sp>
        <p:nvSpPr>
          <p:cNvPr id="4" name="Slide Number Placeholder 3"/>
          <p:cNvSpPr>
            <a:spLocks noGrp="1"/>
          </p:cNvSpPr>
          <p:nvPr>
            <p:ph type="sldNum" sz="quarter" idx="12"/>
            <p:custDataLst>
              <p:tags r:id="rId3"/>
            </p:custDataLst>
          </p:nvPr>
        </p:nvSpPr>
        <p:spPr>
          <a:xfrm>
            <a:off x="6931152" y="6601976"/>
            <a:ext cx="2133600" cy="365125"/>
          </a:xfrm>
        </p:spPr>
        <p:txBody>
          <a:bodyPr/>
          <a:lstStyle/>
          <a:p>
            <a:fld id="{7C414AED-89CE-4A48-8B2B-1B3A5C68EA2A}" type="slidenum">
              <a:rPr lang="en-US" smtClean="0"/>
              <a:t>6</a:t>
            </a:fld>
            <a:endParaRPr lang="en-US"/>
          </a:p>
        </p:txBody>
      </p:sp>
      <p:grpSp>
        <p:nvGrpSpPr>
          <p:cNvPr id="20" name="Group 19">
            <a:extLst>
              <a:ext uri="{FF2B5EF4-FFF2-40B4-BE49-F238E27FC236}">
                <a16:creationId xmlns:a16="http://schemas.microsoft.com/office/drawing/2014/main" id="{3E1E8682-138A-45C3-A152-FB0A0DF2DBDE}"/>
              </a:ext>
            </a:extLst>
          </p:cNvPr>
          <p:cNvGrpSpPr/>
          <p:nvPr>
            <p:custDataLst>
              <p:tags r:id="rId4"/>
            </p:custDataLst>
          </p:nvPr>
        </p:nvGrpSpPr>
        <p:grpSpPr>
          <a:xfrm>
            <a:off x="353961" y="1880496"/>
            <a:ext cx="8436077" cy="4051617"/>
            <a:chOff x="1341912" y="1671122"/>
            <a:chExt cx="9699543" cy="4658425"/>
          </a:xfrm>
        </p:grpSpPr>
        <p:pic>
          <p:nvPicPr>
            <p:cNvPr id="21" name="Picture 3">
              <a:extLst>
                <a:ext uri="{FF2B5EF4-FFF2-40B4-BE49-F238E27FC236}">
                  <a16:creationId xmlns:a16="http://schemas.microsoft.com/office/drawing/2014/main" id="{4C96D8A9-A356-471B-9C99-FAB6C5670EEB}"/>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769424" y="2128814"/>
              <a:ext cx="9272031" cy="103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extLst>
                <a:ext uri="{FF2B5EF4-FFF2-40B4-BE49-F238E27FC236}">
                  <a16:creationId xmlns:a16="http://schemas.microsoft.com/office/drawing/2014/main" id="{7FBDC6C4-D0AB-4CFC-A1A0-F6768950997D}"/>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769424" y="3347155"/>
              <a:ext cx="9201458" cy="298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5">
              <a:extLst>
                <a:ext uri="{FF2B5EF4-FFF2-40B4-BE49-F238E27FC236}">
                  <a16:creationId xmlns:a16="http://schemas.microsoft.com/office/drawing/2014/main" id="{2EE73AA5-D8EF-4D11-A137-F185BEEA93B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769424" y="1671122"/>
              <a:ext cx="9236744" cy="45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ight Arrow 7">
              <a:extLst>
                <a:ext uri="{FF2B5EF4-FFF2-40B4-BE49-F238E27FC236}">
                  <a16:creationId xmlns:a16="http://schemas.microsoft.com/office/drawing/2014/main" id="{AFA16BC4-5F23-4CF5-A38E-8AE60C35B1C3}"/>
                </a:ext>
              </a:extLst>
            </p:cNvPr>
            <p:cNvSpPr/>
            <p:nvPr>
              <p:custDataLst>
                <p:tags r:id="rId5"/>
              </p:custDataLst>
            </p:nvPr>
          </p:nvSpPr>
          <p:spPr bwMode="auto">
            <a:xfrm>
              <a:off x="1341912" y="2515831"/>
              <a:ext cx="427512" cy="262416"/>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25" name="Right Arrow 15">
              <a:extLst>
                <a:ext uri="{FF2B5EF4-FFF2-40B4-BE49-F238E27FC236}">
                  <a16:creationId xmlns:a16="http://schemas.microsoft.com/office/drawing/2014/main" id="{22E41BC0-B41B-401E-BCC9-160B5F65327A}"/>
                </a:ext>
              </a:extLst>
            </p:cNvPr>
            <p:cNvSpPr/>
            <p:nvPr>
              <p:custDataLst>
                <p:tags r:id="rId6"/>
              </p:custDataLst>
            </p:nvPr>
          </p:nvSpPr>
          <p:spPr bwMode="auto">
            <a:xfrm>
              <a:off x="1341912" y="3347155"/>
              <a:ext cx="427512" cy="262416"/>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CC99"/>
                </a:solidFill>
                <a:effectLst/>
                <a:uLnTx/>
                <a:uFillTx/>
                <a:latin typeface="Tahoma" pitchFamily="34" charset="0"/>
              </a:endParaRPr>
            </a:p>
          </p:txBody>
        </p:sp>
        <p:sp>
          <p:nvSpPr>
            <p:cNvPr id="26" name="Right Arrow 16">
              <a:extLst>
                <a:ext uri="{FF2B5EF4-FFF2-40B4-BE49-F238E27FC236}">
                  <a16:creationId xmlns:a16="http://schemas.microsoft.com/office/drawing/2014/main" id="{0CD052D1-5C37-4937-B82F-3EA269136C1E}"/>
                </a:ext>
              </a:extLst>
            </p:cNvPr>
            <p:cNvSpPr/>
            <p:nvPr>
              <p:custDataLst>
                <p:tags r:id="rId7"/>
              </p:custDataLst>
            </p:nvPr>
          </p:nvSpPr>
          <p:spPr bwMode="auto">
            <a:xfrm>
              <a:off x="1341912" y="4059623"/>
              <a:ext cx="427512" cy="262416"/>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grpSp>
    </p:spTree>
    <p:custDataLst>
      <p:tags r:id="rId1"/>
    </p:custDataLst>
    <p:extLst>
      <p:ext uri="{BB962C8B-B14F-4D97-AF65-F5344CB8AC3E}">
        <p14:creationId xmlns:p14="http://schemas.microsoft.com/office/powerpoint/2010/main" val="22058458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bwMode="auto">
          <a:xfrm>
            <a:off x="447266" y="2042133"/>
            <a:ext cx="8249467" cy="277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3"/>
            </p:custDataLst>
          </p:nvPr>
        </p:nvSpPr>
        <p:spPr>
          <a:xfrm>
            <a:off x="0" y="793629"/>
            <a:ext cx="9144000" cy="1086867"/>
          </a:xfrm>
        </p:spPr>
        <p:txBody>
          <a:bodyPr/>
          <a:lstStyle/>
          <a:p>
            <a:r>
              <a:rPr lang="en-US"/>
              <a:t>Evaluation Builder</a:t>
            </a:r>
            <a:br>
              <a:rPr lang="en-US"/>
            </a:br>
            <a:endParaRPr lang="en-US"/>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7</a:t>
            </a:fld>
            <a:endParaRPr lang="en-US"/>
          </a:p>
        </p:txBody>
      </p:sp>
      <p:sp>
        <p:nvSpPr>
          <p:cNvPr id="8" name="Right Arrow 4">
            <a:extLst>
              <a:ext uri="{FF2B5EF4-FFF2-40B4-BE49-F238E27FC236}">
                <a16:creationId xmlns:a16="http://schemas.microsoft.com/office/drawing/2014/main" id="{B71487E8-59EB-4EB6-8E12-69EFAF310EF9}"/>
              </a:ext>
            </a:extLst>
          </p:cNvPr>
          <p:cNvSpPr/>
          <p:nvPr>
            <p:custDataLst>
              <p:tags r:id="rId5"/>
            </p:custDataLst>
          </p:nvPr>
        </p:nvSpPr>
        <p:spPr bwMode="auto">
          <a:xfrm>
            <a:off x="43130" y="4177766"/>
            <a:ext cx="771286" cy="77184"/>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9" name="Right Arrow 4">
            <a:extLst>
              <a:ext uri="{FF2B5EF4-FFF2-40B4-BE49-F238E27FC236}">
                <a16:creationId xmlns:a16="http://schemas.microsoft.com/office/drawing/2014/main" id="{6FE57CF5-E92A-438E-95AC-D9D2C4F7A7C9}"/>
              </a:ext>
            </a:extLst>
          </p:cNvPr>
          <p:cNvSpPr/>
          <p:nvPr>
            <p:custDataLst>
              <p:tags r:id="rId6"/>
            </p:custDataLst>
          </p:nvPr>
        </p:nvSpPr>
        <p:spPr bwMode="auto">
          <a:xfrm>
            <a:off x="43130" y="4287782"/>
            <a:ext cx="771286" cy="77184"/>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
        <p:nvSpPr>
          <p:cNvPr id="12" name="Right Arrow 4">
            <a:extLst>
              <a:ext uri="{FF2B5EF4-FFF2-40B4-BE49-F238E27FC236}">
                <a16:creationId xmlns:a16="http://schemas.microsoft.com/office/drawing/2014/main" id="{7F00E0AA-5E0E-4C85-8EC1-8C8EB30D62FE}"/>
              </a:ext>
            </a:extLst>
          </p:cNvPr>
          <p:cNvSpPr/>
          <p:nvPr>
            <p:custDataLst>
              <p:tags r:id="rId7"/>
            </p:custDataLst>
          </p:nvPr>
        </p:nvSpPr>
        <p:spPr bwMode="auto">
          <a:xfrm>
            <a:off x="43130" y="3981671"/>
            <a:ext cx="771286" cy="77184"/>
          </a:xfrm>
          <a:prstGeom prst="rightArrow">
            <a:avLst/>
          </a:prstGeom>
          <a:solidFill>
            <a:srgbClr val="00CC99"/>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Tahoma" pitchFamily="34" charset="0"/>
            </a:endParaRPr>
          </a:p>
        </p:txBody>
      </p:sp>
    </p:spTree>
    <p:custDataLst>
      <p:tags r:id="rId1"/>
    </p:custDataLst>
    <p:extLst>
      <p:ext uri="{BB962C8B-B14F-4D97-AF65-F5344CB8AC3E}">
        <p14:creationId xmlns:p14="http://schemas.microsoft.com/office/powerpoint/2010/main" val="74280237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Discussion</a:t>
            </a:r>
          </a:p>
        </p:txBody>
      </p:sp>
      <p:sp>
        <p:nvSpPr>
          <p:cNvPr id="3" name="Content Placeholder 2"/>
          <p:cNvSpPr>
            <a:spLocks noGrp="1"/>
          </p:cNvSpPr>
          <p:nvPr>
            <p:ph idx="1"/>
            <p:custDataLst>
              <p:tags r:id="rId3"/>
            </p:custDataLst>
          </p:nvPr>
        </p:nvSpPr>
        <p:spPr>
          <a:xfrm>
            <a:off x="457200" y="2057400"/>
            <a:ext cx="8229600" cy="3916363"/>
          </a:xfrm>
        </p:spPr>
        <p:txBody>
          <a:bodyPr/>
          <a:lstStyle/>
          <a:p>
            <a:r>
              <a:rPr lang="en-US"/>
              <a:t>Veteran served in the US Army from May 6, 1962 through May 31, 1965. 21-526EZ for hypertension is received January 10, 2016. STRs reflect no evidence of complaint, treatment, or diagnosis of hypertension during military service. Post-service treatment records reflect a substantiated diagnosis of hypertension in February 1966. Three-day blood pressure readings reflected the following: day #1 145/94, 140/92, 140/90; day#2: 140/95, 145/100, 140/97; and day#3: 160/90, 145/95, 145/95. Veteran has been prescribed hypertension medication since that time.</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8</a:t>
            </a:fld>
            <a:endParaRPr lang="en-US"/>
          </a:p>
        </p:txBody>
      </p:sp>
    </p:spTree>
    <p:custDataLst>
      <p:tags r:id="rId1"/>
    </p:custDataLst>
    <p:extLst>
      <p:ext uri="{BB962C8B-B14F-4D97-AF65-F5344CB8AC3E}">
        <p14:creationId xmlns:p14="http://schemas.microsoft.com/office/powerpoint/2010/main" val="38873613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793629"/>
            <a:ext cx="9144000" cy="1086867"/>
          </a:xfrm>
        </p:spPr>
        <p:txBody>
          <a:bodyPr/>
          <a:lstStyle/>
          <a:p>
            <a:r>
              <a:rPr lang="en-US"/>
              <a:t>Discussion </a:t>
            </a:r>
          </a:p>
        </p:txBody>
      </p:sp>
      <p:sp>
        <p:nvSpPr>
          <p:cNvPr id="3" name="Content Placeholder 2"/>
          <p:cNvSpPr>
            <a:spLocks noGrp="1"/>
          </p:cNvSpPr>
          <p:nvPr>
            <p:ph idx="1"/>
            <p:custDataLst>
              <p:tags r:id="rId3"/>
            </p:custDataLst>
          </p:nvPr>
        </p:nvSpPr>
        <p:spPr>
          <a:xfrm>
            <a:off x="457200" y="2040148"/>
            <a:ext cx="8229600" cy="3916363"/>
          </a:xfrm>
        </p:spPr>
        <p:txBody>
          <a:bodyPr/>
          <a:lstStyle/>
          <a:p>
            <a:r>
              <a:rPr lang="en-US" sz="2400"/>
              <a:t>Answer: </a:t>
            </a:r>
          </a:p>
          <a:p>
            <a:pPr marL="344488"/>
            <a:r>
              <a:rPr lang="en-US"/>
              <a:t>Deny – even though diagnosis substantiated within one year of discharge, disability not at a compensable level within presumptive time period.</a:t>
            </a:r>
          </a:p>
        </p:txBody>
      </p:sp>
      <p:sp>
        <p:nvSpPr>
          <p:cNvPr id="4" name="Slide Number Placeholder 3"/>
          <p:cNvSpPr>
            <a:spLocks noGrp="1"/>
          </p:cNvSpPr>
          <p:nvPr>
            <p:ph type="sldNum" sz="quarter" idx="12"/>
            <p:custDataLst>
              <p:tags r:id="rId4"/>
            </p:custDataLst>
          </p:nvPr>
        </p:nvSpPr>
        <p:spPr>
          <a:xfrm>
            <a:off x="6931152" y="6601976"/>
            <a:ext cx="2133600" cy="365125"/>
          </a:xfrm>
        </p:spPr>
        <p:txBody>
          <a:bodyPr/>
          <a:lstStyle/>
          <a:p>
            <a:fld id="{7C414AED-89CE-4A48-8B2B-1B3A5C68EA2A}" type="slidenum">
              <a:rPr lang="en-US" smtClean="0"/>
              <a:t>9</a:t>
            </a:fld>
            <a:endParaRPr lang="en-US"/>
          </a:p>
        </p:txBody>
      </p:sp>
    </p:spTree>
    <p:custDataLst>
      <p:tags r:id="rId1"/>
    </p:custDataLst>
    <p:extLst>
      <p:ext uri="{BB962C8B-B14F-4D97-AF65-F5344CB8AC3E}">
        <p14:creationId xmlns:p14="http://schemas.microsoft.com/office/powerpoint/2010/main" val="85671122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LAYER_GLOSSARY_XML" val="&lt;?xml version=&quot;1.0&quot; encoding=&quot;utf-16&quot;?&gt;&lt;glossary xmlns:xsi=&quot;http://www.w3.org/2001/XMLSchema-instance&quot; xmlns:xsd=&quot;http://www.w3.org/2001/XMLSchema&quot;&gt;&lt;terms /&gt;&lt;/glossary&gt;"/>
  <p:tag name="ARTICULATE_PRESENTER_VERSION" val="7"/>
  <p:tag name="ARTICULATE_PROJECT_OPEN" val="0"/>
  <p:tag name="ARTICULATE_REFERENCE_COUNT" val="0"/>
  <p:tag name="ARTICULATE_REFERENCE_ID" val="48c204b9-85cf-4293-91f0-ea4e2b879004"/>
  <p:tag name="ARTICULATE_SLIDE_COUNT" val="42"/>
  <p:tag name="ARTICULATE_USED_PAGE_ORIENTATION" val="1"/>
  <p:tag name="ARTICULATE_USED_PAGE_SIZE" val="7"/>
  <p:tag name="AS_NET" val="4.0.30319.42000"/>
  <p:tag name="AS_OS" val="Microsoft Windows NT 6.2.9200.0"/>
  <p:tag name="AS_RELEASE_DATE" val="2019.07.14"/>
  <p:tag name="AS_TITLE" val="Aspose.Slides for .NET 4.0"/>
  <p:tag name="AS_VERSION" val="19.7"/>
  <p:tag name="TAG_BACKING_FORM_KEY" val="3215762-c:\users\lynne\documents\appeals\vsr rvsr lay evidence final.pptx"/>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quot; /&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36e78a08-63c0-4903-b604-4415f80bbb93}&quot; /&gt;&lt;isInvalidForFieldText val=&quot;0&quot; /&gt;&lt;Image&gt;&lt;filename val=&quot;E:\breeze\content\2372973515\4669577972-1\input\breezo\data\asimages\{36e78a08-63c0-4903-b604-4415f80bbb93}.png&quot; /&gt;&lt;left val=&quot;55&quot; /&gt;&lt;top val=&quot;244&quot; /&gt;&lt;width val=&quot;865&quot; /&gt;&lt;height val=&quot;344&quot; /&gt;&lt;hasText val=&quot;1&quot; /&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0abdf6-ec9a-4ac1-959a-9800c6052b5e}&quot; /&gt;&lt;isInvalidForFieldText val=&quot;0&quot; /&gt;&lt;Image&gt;&lt;filename val=&quot;E:\breeze\content\2372973515\4669577972-1\input\breezo\data\asimages\{8e0abdf6-ec9a-4ac1-959a-9800c6052b5e}.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690b6e2-169a-49f8-9d17-f24b9e5594a3}&quot; /&gt;&lt;isInvalidForFieldText val=&quot;0&quot; /&gt;&lt;Image&gt;&lt;filename val=&quot;E:\breeze\content\2372973515\4669577972-1\input\breezo\data\asimages\{8690b6e2-169a-49f8-9d17-f24b9e5594a3}.png&quot; /&gt;&lt;left val=&quot;56&quot; /&gt;&lt;top val=&quot;538&quot; /&gt;&lt;width val=&quot;33&quot; /&gt;&lt;height val=&quot;9&quot; /&gt;&lt;hasText val=&quot;1&quot; /&gt;&lt;/Image&gt;&lt;/ThreeDShapeInfo&gt;"/>
  <p:tag name="PRESENTER_SHAPETEXTINFO" val="&lt;ShapeTextInfo&gt;&lt;TableIndex row=&quot;-1&quot; col=&quot;-1&quot;&gt;&lt;linesCount val=&quot;0&quot; /&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eb2555c-6d9b-47aa-bf82-ae28986927d5}&quot; /&gt;&lt;isInvalidForFieldText val=&quot;0&quot; /&gt;&lt;Image&gt;&lt;filename val=&quot;E:\breeze\content\2372973515\4669577972-1\input\breezo\data\asimages\{6eb2555c-6d9b-47aa-bf82-ae28986927d5}.png&quot; /&gt;&lt;left val=&quot;54&quot; /&gt;&lt;top val=&quot;564&quot; /&gt;&lt;width val=&quot;32&quot; /&gt;&lt;height val=&quot;9&quot; /&gt;&lt;hasText val=&quot;1&quot; /&gt;&lt;/Image&gt;&lt;/ThreeDShapeInfo&gt;"/>
  <p:tag name="PRESENTER_SHAPETEXTINFO" val="&lt;ShapeTextInfo&gt;&lt;TableIndex row=&quot;-1&quot; col=&quot;-1&quot;&gt;&lt;linesCount val=&quot;0&quot; /&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27fe7c-d30a-497d-bdd0-eac9576a1328}&quot; /&gt;&lt;isInvalidForFieldText val=&quot;0&quot; /&gt;&lt;Image&gt;&lt;filename val=&quot;E:\breeze\content\2372973515\4669577972-1\input\breezo\data\asimages\{cc27fe7c-d30a-497d-bdd0-eac9576a1328}.png&quot; /&gt;&lt;left val=&quot;56&quot; /&gt;&lt;top val=&quot;551&quot; /&gt;&lt;width val=&quot;33&quot; /&gt;&lt;height val=&quot;12&quot; /&gt;&lt;hasText val=&quot;1&quot; /&gt;&lt;/Image&gt;&lt;/ThreeDShapeInfo&gt;"/>
  <p:tag name="PRESENTER_SHAPETEXTINFO" val="&lt;ShapeTextInfo&gt;&lt;TableIndex row=&quot;-1&quot; col=&quot;-1&quot;&gt;&lt;linesCount val=&quot;0&quot; /&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24602da-1534-41fd-aff5-074c3349d929}&quot; /&gt;&lt;isInvalidForFieldText val=&quot;0&quot; /&gt;&lt;Image&gt;&lt;filename val=&quot;E:\breeze\content\2372973515\4669577972-1\input\breezo\data\asimages\{f24602da-1534-41fd-aff5-074c3349d929}.png&quot; /&gt;&lt;left val=&quot;382&quot; /&gt;&lt;top val=&quot;97&quot; /&gt;&lt;width val=&quot;195&quot; /&gt;&lt;height val=&quot;29&quot; /&gt;&lt;hasText val=&quot;1&quot; /&gt;&lt;/Image&gt;&lt;/ThreeDShapeInfo&gt;"/>
  <p:tag name="PRESENTER_SHAPETEXTINFO" val="&lt;ShapeTextInfo&gt;&lt;TableIndex row=&quot;-1&quot; col=&quot;-1&quot;&gt;&lt;linesCount val=&quot;1&quot; /&gt;&lt;lineCharCount val=&quot;10&quot; /&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f0a0c2-8160-4607-a995-818cee596a0c}&quot; /&gt;&lt;isInvalidForFieldText val=&quot;0&quot; /&gt;&lt;Image&gt;&lt;filename val=&quot;E:\breeze\content\2372973515\4669577972-1\input\breezo\data\asimages\{b2f0a0c2-8160-4607-a995-818cee596a0c}.png&quot; /&gt;&lt;left val=&quot;57&quot; /&gt;&lt;top val=&quot;226&quot; /&gt;&lt;width val=&quot;829&quot; /&gt;&lt;height val=&quot;206&quot; /&gt;&lt;hasText val=&quot;1&quot; /&gt;&lt;/Image&gt;&lt;/ThreeDShapeInfo&gt;"/>
  <p:tag name="PRESENTER_SHAPETEXTINFO" val="&lt;ShapeTextInfo&gt;&lt;TableIndex row=&quot;-1&quot; col=&quot;-1&quot;&gt;&lt;linesCount val=&quot;4&quot; /&gt;&lt;lineCharCount val=&quot;150&quot; /&gt;&lt;lineCharCount val=&quot;4&quot; /&gt;&lt;lineCharCount val=&quot;4&quot; /&gt;&lt;lineCharCount val=&quot;3&quot; /&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aa72979-6da3-481b-8c48-1df4337c96c1}&quot; /&gt;&lt;isInvalidForFieldText val=&quot;0&quot; /&gt;&lt;Image&gt;&lt;filename val=&quot;E:\breeze\content\2372973515\4669577972-1\input\breezo\data\asimages\{0aa72979-6da3-481b-8c48-1df4337c96c1}.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5529fd-7c1c-41c7-a523-854add1e9d40}&quot; /&gt;&lt;isInvalidForFieldText val=&quot;0&quot; /&gt;&lt;Image&gt;&lt;filename val=&quot;E:\breeze\content\2372973515\4669577972-1\input\breezo\data\asimages\{b45529fd-7c1c-41c7-a523-854add1e9d40}.png&quot; /&gt;&lt;left val=&quot;382&quot; /&gt;&lt;top val=&quot;97&quot; /&gt;&lt;width val=&quot;195&quot; /&gt;&lt;height val=&quot;29&quot; /&gt;&lt;hasText val=&quot;1&quot; /&gt;&lt;/Image&gt;&lt;/ThreeDShapeInfo&gt;"/>
  <p:tag name="PRESENTER_SHAPETEXTINFO" val="&lt;ShapeTextInfo&gt;&lt;TableIndex row=&quot;-1&quot; col=&quot;-1&quot;&gt;&lt;linesCount val=&quot;1&quot; /&gt;&lt;lineCharCount val=&quot;10&quot; /&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49e9a2-fd91-47a6-9692-4ee76f15aadd}&quot; /&gt;&lt;isInvalidForFieldText val=&quot;0&quot; /&gt;&lt;Image&gt;&lt;filename val=&quot;E:\breeze\content\2372973515\4669577972-1\input\breezo\data\asimages\{ca49e9a2-fd91-47a6-9692-4ee76f15aadd}.png&quot; /&gt;&lt;left val=&quot;57&quot; /&gt;&lt;top val=&quot;224&quot; /&gt;&lt;width val=&quot;463&quot; /&gt;&lt;height val=&quot;63&quot; /&gt;&lt;hasText val=&quot;1&quot; /&gt;&lt;/Image&gt;&lt;/ThreeDShapeInfo&gt;"/>
  <p:tag name="PRESENTER_SHAPETEXTINFO" val="&lt;ShapeTextInfo&gt;&lt;TableIndex row=&quot;-1&quot; col=&quot;-1&quot;&gt;&lt;linesCount val=&quot;2&quot; /&gt;&lt;lineCharCount val=&quot;9&quot; /&gt;&lt;lineCharCount val=&quot;37&quot; /&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364eb1-f194-499a-86df-bb086788784c}&quot; /&gt;&lt;isInvalidForFieldText val=&quot;0&quot; /&gt;&lt;Image&gt;&lt;filename val=&quot;E:\breeze\content\2372973515\4669577972-1\input\breezo\data\asimages\{07364eb1-f194-499a-86df-bb086788784c}.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4780d5-a79c-4e19-958b-0588d3da3467}&quot; /&gt;&lt;isInvalidForFieldText val=&quot;0&quot; /&gt;&lt;Image&gt;&lt;filename val=&quot;E:\breeze\content\2372973515\4669577972-1\input\breezo\data\asimages\{bb4780d5-a79c-4e19-958b-0588d3da3467}.png&quot; /&gt;&lt;left val=&quot;57&quot; /&gt;&lt;top val=&quot;308&quot; /&gt;&lt;width val=&quot;561&quot; /&gt;&lt;height val=&quot;61&quot; /&gt;&lt;hasText val=&quot;1&quot; /&gt;&lt;/Image&gt;&lt;/ThreeDShapeInfo&gt;"/>
  <p:tag name="PRESENTER_SHAPETEXTINFO" val="&lt;ShapeTextInfo&gt;&lt;TableIndex row=&quot;-1&quot; col=&quot;-1&quot;&gt;&lt;linesCount val=&quot;2&quot; /&gt;&lt;lineCharCount val=&quot;44&quot; /&gt;&lt;lineCharCount val=&quot;36&quot; /&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4de5b2-5a86-4715-ac72-7ad5bfbfeb79}&quot; /&gt;&lt;isInvalidForFieldText val=&quot;0&quot; /&gt;&lt;Image&gt;&lt;filename val=&quot;E:\breeze\content\2372973515\4669577972-1\input\breezo\data\asimages\{e44de5b2-5a86-4715-ac72-7ad5bfbfeb79}.png&quot; /&gt;&lt;left val=&quot;56&quot; /&gt;&lt;top val=&quot;430&quot; /&gt;&lt;width val=&quot;775&quot; /&gt;&lt;height val=&quot;54&quot; /&gt;&lt;hasText val=&quot;1&quot; /&gt;&lt;/Image&gt;&lt;/ThreeDShapeInfo&gt;"/>
  <p:tag name="PRESENTER_SHAPETEXTINFO" val="&lt;ShapeTextInfo&gt;&lt;TableIndex row=&quot;-1&quot; col=&quot;-1&quot;&gt;&lt;linesCount val=&quot;2&quot; /&gt;&lt;lineCharCount val=&quot;1&quot; /&gt;&lt;lineCharCount val=&quot;81&quot; /&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2ce13df-2312-413b-a5ea-fcb4588705ef}&quot; /&gt;&lt;isInvalidForFieldText val=&quot;0&quot; /&gt;&lt;Image&gt;&lt;filename val=&quot;E:\breeze\content\2372973515\4669577972-1\input\breezo\data\asimages\{72ce13df-2312-413b-a5ea-fcb4588705ef}.png&quot; /&gt;&lt;left val=&quot;359&quot; /&gt;&lt;top val=&quot;96&quot; /&gt;&lt;width val=&quot;243&quot; /&gt;&lt;height val=&quot;63&quot; /&gt;&lt;hasText val=&quot;1&quot; /&gt;&lt;/Image&gt;&lt;/ThreeDShapeInfo&gt;"/>
  <p:tag name="PRESENTER_SHAPETEXTINFO" val="&lt;ShapeTextInfo&gt;&lt;TableIndex row=&quot;-1&quot; col=&quot;-1&quot;&gt;&lt;linesCount val=&quot;1&quot; /&gt;&lt;lineCharCount val=&quot;38&quot; /&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e4f88a2-7daa-4564-b067-5a385ea8c543}&quot; /&gt;&lt;isInvalidForFieldText val=&quot;0&quot; /&gt;&lt;Image&gt;&lt;filename val=&quot;E:\breeze\content\2372973515\4669577972-1\input\breezo\data\asimages\{ce4f88a2-7daa-4564-b067-5a385ea8c543}.png&quot; /&gt;&lt;left val=&quot;273&quot; /&gt;&lt;top val=&quot;341&quot; /&gt;&lt;width val=&quot;433&quot; /&gt;&lt;height val=&quot;281&quot; /&gt;&lt;hasText val=&quot;1&quot; /&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4846e87-204c-485f-96b2-35e05aebd39b}&quot; /&gt;&lt;isInvalidForFieldText val=&quot;0&quot; /&gt;&lt;Image&gt;&lt;filename val=&quot;E:\breeze\content\2372973515\4669577972-1\input\breezo\data\asimages\{e4846e87-204c-485f-96b2-35e05aebd39b}.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b66f059-f1d0-4776-87b0-5f379ee4974b}&quot; /&gt;&lt;isInvalidForFieldText val=&quot;0&quot; /&gt;&lt;Image&gt;&lt;filename val=&quot;E:\breeze\content\2372973515\4669577972-1\input\breezo\data\asimages\{ab66f059-f1d0-4776-87b0-5f379ee4974b}.png&quot; /&gt;&lt;left val=&quot;60&quot; /&gt;&lt;top val=&quot;214&quot; /&gt;&lt;width val=&quot;799&quot; /&gt;&lt;height val=&quot;117&quot; /&gt;&lt;hasText val=&quot;1&quot; /&gt;&lt;/Image&gt;&lt;/ThreeDShapeInfo&gt;"/>
  <p:tag name="PRESENTER_SHAPETEXTINFO" val="&lt;ShapeTextInfo&gt;&lt;TableIndex row=&quot;-1&quot; col=&quot;-1&quot;&gt;&lt;linesCount val=&quot;1&quot; /&gt;&lt;lineCharCount val=&quot;222&quot; /&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 /&gt;&lt;lineCharCount val=&quot;13&quot; /&gt;&lt;lineCharCount val=&quot;12&quot; /&gt;&lt;lineCharCount val=&quot;13&quot; /&gt;&lt;lineCharCount val=&quot;11&quot; /&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80bf501-57ce-4c1f-b23e-5386ddd3e10c}&quot; /&gt;&lt;isInvalidForFieldText val=&quot;0&quot; /&gt;&lt;Image&gt;&lt;filename val=&quot;E:\breeze\content\2372973515\4669577972-1\input\breezo\data\asimages\{480bf501-57ce-4c1f-b23e-5386ddd3e10c}.png&quot; /&gt;&lt;left val=&quot;56&quot; /&gt;&lt;top val=&quot;206&quot; /&gt;&lt;width val=&quot;879&quot; /&gt;&lt;height val=&quot;324&quot; /&gt;&lt;hasText val=&quot;1&quot; /&gt;&lt;/Image&gt;&lt;/ThreeDShapeInfo&gt;"/>
  <p:tag name="PRESENTER_SHAPETEXTINFO" val="&lt;ShapeTextInfo&gt;&lt;TableIndex row=&quot;1&quot; col=&quot;1&quot;&gt;&lt;linesCount val=&quot;1&quot; /&gt;&lt;lineCharCount val=&quot;29&quot; /&gt;&lt;/TableIndex&gt;&lt;TableIndex row=&quot;1&quot; col=&quot;2&quot;&gt;&lt;linesCount val=&quot;1&quot; /&gt;&lt;lineCharCount val=&quot;0&quot; /&gt;&lt;/TableIndex&gt;&lt;TableIndex row=&quot;2&quot; col=&quot;1&quot;&gt;&lt;linesCount val=&quot;1&quot; /&gt;&lt;lineCharCount val=&quot;37&quot; /&gt;&lt;/TableIndex&gt;&lt;TableIndex row=&quot;2&quot; col=&quot;2&quot;&gt;&lt;linesCount val=&quot;1&quot; /&gt;&lt;lineCharCount val=&quot;0&quot; /&gt;&lt;/TableIndex&gt;&lt;TableIndex row=&quot;3&quot; col=&quot;1&quot;&gt;&lt;linesCount val=&quot;1&quot; /&gt;&lt;lineCharCount val=&quot;269&quot; /&gt;&lt;/TableIndex&gt;&lt;TableIndex row=&quot;3&quot; col=&quot;2&quot;&gt;&lt;linesCount val=&quot;1&quot; /&gt;&lt;lineCharCount val=&quot;2&quot; /&gt;&lt;/TableIndex&gt;&lt;TableIndex row=&quot;4&quot; col=&quot;1&quot;&gt;&lt;linesCount val=&quot;1&quot; /&gt;&lt;lineCharCount val=&quot;242&quot; /&gt;&lt;/TableIndex&gt;&lt;TableIndex row=&quot;4&quot; col=&quot;2&quot;&gt;&lt;linesCount val=&quot;1&quot; /&gt;&lt;lineCharCount val=&quot;2&quot; /&gt;&lt;/TableIndex&gt;&lt;TableIndex row=&quot;5&quot; col=&quot;1&quot;&gt;&lt;linesCount val=&quot;1&quot; /&gt;&lt;lineCharCount val=&quot;55&quot; /&gt;&lt;/TableIndex&gt;&lt;TableIndex row=&quot;5&quot; col=&quot;2&quot;&gt;&lt;linesCount val=&quot;1&quot; /&gt;&lt;lineCharCount val=&quot;2&quot; /&gt;&lt;/TableIndex&gt;&lt;TableIndex row=&quot;6&quot; col=&quot;1&quot;&gt;&lt;linesCount val=&quot;1&quot; /&gt;&lt;lineCharCount val=&quot;431&quot; /&gt;&lt;/TableIndex&gt;&lt;TableIndex row=&quot;6&quot; col=&quot;2&quot;&gt;&lt;linesCount val=&quot;1&quot; /&gt;&lt;lineCharCount val=&quot;0&quot; /&gt;&lt;/TableIndex&gt;&lt;TableIndex row=&quot;7&quot; col=&quot;1&quot;&gt;&lt;linesCount val=&quot;1&quot; /&gt;&lt;lineCharCount val=&quot;138&quot; /&gt;&lt;/TableIndex&gt;&lt;TableIndex row=&quot;7&quot; col=&quot;2&quot;&gt;&lt;linesCount val=&quot;1&quot; /&gt;&lt;lineCharCount val=&quot;0&quot; /&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b8d944c-f17b-4e4b-a28f-00e2e66b7af5}&quot; /&gt;&lt;isInvalidForFieldText val=&quot;0&quot; /&gt;&lt;Image&gt;&lt;filename val=&quot;E:\breeze\content\2372973515\4669577972-1\input\breezo\data\asimages\{ab8d944c-f17b-4e4b-a28f-00e2e66b7af5}.png&quot; /&gt;&lt;left val=&quot;276&quot; /&gt;&lt;top val=&quot;96&quot; /&gt;&lt;width val=&quot;407&quot; /&gt;&lt;height val=&quot;37&quot; /&gt;&lt;hasText val=&quot;1&quot; /&gt;&lt;/Image&gt;&lt;/ThreeDShapeInfo&gt;"/>
  <p:tag name="PRESENTER_SHAPETEXTINFO" val="&lt;ShapeTextInfo&gt;&lt;TableIndex row=&quot;-1&quot; col=&quot;-1&quot;&gt;&lt;linesCount val=&quot;1&quot; /&gt;&lt;lineCharCount val=&quot;23&quot; /&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a8baa5c-6580-474f-8da0-eea507533cfe}&quot; /&gt;&lt;isInvalidForFieldText val=&quot;0&quot; /&gt;&lt;Image&gt;&lt;filename val=&quot;E:\breeze\content\2372973515\4669577972-1\input\breezo\data\asimages\{6a8baa5c-6580-474f-8da0-eea507533cfe}.png&quot; /&gt;&lt;left val=&quot;921&quot; /&gt;&lt;top val=&quot;697&quot; /&gt;&lt;width val=&quot;19&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7ab6e66-d39f-4415-bf4d-fa9a0f8bac00}&quot; /&gt;&lt;isInvalidForFieldText val=&quot;0&quot; /&gt;&lt;Image&gt;&lt;filename val=&quot;E:\breeze\content\2372973515\4669577972-1\input\breezo\data\asimages\{17ab6e66-d39f-4415-bf4d-fa9a0f8bac00}.png&quot; /&gt;&lt;left val=&quot;28&quot; /&gt;&lt;top val=&quot;484&quot; /&gt;&lt;width val=&quot;31&quot; /&gt;&lt;height val=&quot;27&quot; /&gt;&lt;hasText val=&quot;1&quot; /&gt;&lt;/Image&gt;&lt;/ThreeDShapeInfo&gt;"/>
  <p:tag name="PRESENTER_SHAPETEXTINFO" val="&lt;ShapeTextInfo&gt;&lt;TableIndex row=&quot;-1&quot; col=&quot;-1&quot;&gt;&lt;linesCount val=&quot;0&quot; /&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f2562cd-6a3e-4200-bea3-644df03c17f4}&quot; /&gt;&lt;isInvalidForFieldText val=&quot;0&quot; /&gt;&lt;Image&gt;&lt;filename val=&quot;E:\breeze\content\2372973515\4669577972-1\input\breezo\data\asimages\{3f2562cd-6a3e-4200-bea3-644df03c17f4}.png&quot; /&gt;&lt;left val=&quot;24&quot; /&gt;&lt;top val=&quot;390&quot; /&gt;&lt;width val=&quot;31&quot; /&gt;&lt;height val=&quot;28&quot; /&gt;&lt;hasText val=&quot;1&quot; /&gt;&lt;/Image&gt;&lt;/ThreeDShapeInfo&gt;"/>
  <p:tag name="PRESENTER_SHAPETEXTINFO" val="&lt;ShapeTextInfo&gt;&lt;TableIndex row=&quot;-1&quot; col=&quot;-1&quot;&gt;&lt;linesCount val=&quot;0&quot; /&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7a0304-eb41-4f43-92e4-47668215d8ec}&quot; /&gt;&lt;isInvalidForFieldText val=&quot;0&quot; /&gt;&lt;Image&gt;&lt;filename val=&quot;E:\breeze\content\2372973515\4669577972-1\input\breezo\data\asimages\{a27a0304-eb41-4f43-92e4-47668215d8ec}.png&quot; /&gt;&lt;left val=&quot;49&quot; /&gt;&lt;top val=&quot;561&quot; /&gt;&lt;width val=&quot;861&quot; /&gt;&lt;height val=&quot;71&quot; /&gt;&lt;hasText val=&quot;1&quot; /&gt;&lt;/Image&gt;&lt;/ThreeDShapeInfo&gt;"/>
  <p:tag name="PRESENTER_SHAPETEXTINFO" val="&lt;ShapeTextInfo&gt;&lt;TableIndex row=&quot;-1&quot; col=&quot;-1&quot;&gt;&lt;linesCount val=&quot;3&quot; /&gt;&lt;lineCharCount val=&quot;24&quot; /&gt;&lt;lineCharCount val=&quot;72&quot; /&gt;&lt;lineCharCount val=&quot;126&quot; /&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166a25-aaa8-453f-ac20-0a4adad8d3a8}&quot; /&gt;&lt;isInvalidForFieldText val=&quot;0&quot; /&gt;&lt;Image&gt;&lt;filename val=&quot;E:\breeze\content\2372973515\4669577972-1\input\breezo\data\asimages\{0c166a25-aaa8-453f-ac20-0a4adad8d3a8}.png&quot; /&gt;&lt;left val=&quot;173&quot; /&gt;&lt;top val=&quot;96&quot; /&gt;&lt;width val=&quot;615&quot; /&gt;&lt;height val=&quot;82&quot; /&gt;&lt;hasText val=&quot;1&quot; /&gt;&lt;/Image&gt;&lt;/ThreeDShapeInfo&gt;"/>
  <p:tag name="PRESENTER_SHAPETEXTINFO" val="&lt;ShapeTextInfo&gt;&lt;TableIndex row=&quot;-1&quot; col=&quot;-1&quot;&gt;&lt;linesCount val=&quot;1&quot; /&gt;&lt;lineCharCount val=&quot;50&quot; /&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quot; /&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b59c62-47c8-49f2-8f44-9dc47b9078ff}&quot; /&gt;&lt;isInvalidForFieldText val=&quot;0&quot; /&gt;&lt;Image&gt;&lt;filename val=&quot;E:\breeze\content\2372973515\4669577972-1\input\breezo\data\asimages\{55b59c62-47c8-49f2-8f44-9dc47b9078ff}.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2372973515\4669577972-1\input\breezo\data\asimages\{56c49afa-58d7-4aad-bd24-55f8676a709e}.png&quot; /&gt;&lt;left val=&quot;161&quot; /&gt;&lt;top val=&quot;227&quot; /&gt;&lt;width val=&quot;595&quot; /&gt;&lt;height val=&quot;356&quot; /&gt;&lt;hasText val=&quot;1&quot; /&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c60ed6-69d8-4cea-bb0e-1cd14225f526}&quot; /&gt;&lt;isInvalidForFieldText val=&quot;0&quot; /&gt;&lt;Image&gt;&lt;filename val=&quot;E:\breeze\content\2372973515\4669577972-1\input\breezo\data\asimages\{a2c60ed6-69d8-4cea-bb0e-1cd14225f526}.png&quot; /&gt;&lt;left val=&quot;21&quot; /&gt;&lt;top val=&quot;194&quot; /&gt;&lt;width val=&quot;204&quot; /&gt;&lt;height val=&quot;72&quot; /&gt;&lt;hasText val=&quot;1&quot; /&gt;&lt;/Image&gt;&lt;/ThreeDShapeInfo&gt;"/>
  <p:tag name="PRESENTER_SHAPETEXTINFO" val="&lt;ShapeTextInfo&gt;&lt;TableIndex row=&quot;-1&quot; col=&quot;-1&quot;&gt;&lt;linesCount val=&quot;1&quot; /&gt;&lt;lineCharCount val=&quot;69&quot; /&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a67acd-c2cf-437a-84f8-1e7e17a132e2}&quot; /&gt;&lt;isInvalidForFieldText val=&quot;0&quot; /&gt;&lt;Image&gt;&lt;filename val=&quot;E:\breeze\content\2372973515\4669577972-1\input\breezo\data\asimages\{50a67acd-c2cf-437a-84f8-1e7e17a132e2}.png&quot; /&gt;&lt;left val=&quot;719&quot; /&gt;&lt;top val=&quot;386&quot; /&gt;&lt;width val=&quot;228&quot; /&gt;&lt;height val=&quot;91&quot; /&gt;&lt;hasText val=&quot;1&quot; /&gt;&lt;/Image&gt;&lt;/ThreeDShapeInfo&gt;"/>
  <p:tag name="PRESENTER_SHAPETEXTINFO" val="&lt;ShapeTextInfo&gt;&lt;TableIndex row=&quot;-1&quot; col=&quot;-1&quot;&gt;&lt;linesCount val=&quot;1&quot; /&gt;&lt;lineCharCount val=&quot;81&quot; /&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e5b273-3d51-420d-8db5-20a4dc1f2ad1}&quot; /&gt;&lt;isInvalidForFieldText val=&quot;0&quot; /&gt;&lt;Image&gt;&lt;filename val=&quot;E:\breeze\content\2372973515\4669577972-1\input\breezo\data\asimages\{70e5b273-3d51-420d-8db5-20a4dc1f2ad1}.png&quot; /&gt;&lt;left val=&quot;632&quot; /&gt;&lt;top val=&quot;384&quot; /&gt;&lt;width val=&quot;91&quot; /&gt;&lt;height val=&quot;33&quot; /&gt;&lt;hasText val=&quot;1&quot; /&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f654fe7-674c-43a4-8c24-e3963df169e1}&quot; /&gt;&lt;isInvalidForFieldText val=&quot;0&quot; /&gt;&lt;Image&gt;&lt;filename val=&quot;E:\breeze\content\2372973515\4669577972-1\input\breezo\data\asimages\{ff654fe7-674c-43a4-8c24-e3963df169e1}.png&quot; /&gt;&lt;left val=&quot;673&quot; /&gt;&lt;top val=&quot;444&quot; /&gt;&lt;width val=&quot;49&quot; /&gt;&lt;height val=&quot;45&quot; /&gt;&lt;hasText val=&quot;1&quot; /&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1a09af-68c4-4d8c-b39d-0e9745cd4b09}&quot; /&gt;&lt;isInvalidForFieldText val=&quot;0&quot; /&gt;&lt;Image&gt;&lt;filename val=&quot;E:\breeze\content\2372973515\4669577972-1\input\breezo\data\asimages\{581a09af-68c4-4d8c-b39d-0e9745cd4b09}.png&quot; /&gt;&lt;left val=&quot;318&quot; /&gt;&lt;top val=&quot;97&quot; /&gt;&lt;width val=&quot;327&quot; /&gt;&lt;height val=&quot;29&quot; /&gt;&lt;hasText val=&quot;1&quot; /&gt;&lt;/Image&gt;&lt;/ThreeDShapeInfo&gt;"/>
  <p:tag name="PRESENTER_SHAPETEXTINFO" val="&lt;ShapeTextInfo&gt;&lt;TableIndex row=&quot;-1&quot; col=&quot;-1&quot;&gt;&lt;linesCount val=&quot;1&quot; /&gt;&lt;lineCharCount val=&quot;18&quot; /&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67f60bd-86dd-4cf3-b6f5-cef5457aa40d}&quot; /&gt;&lt;isInvalidForFieldText val=&quot;0&quot; /&gt;&lt;Image&gt;&lt;filename val=&quot;E:\breeze\content\2372973515\4669577972-1\input\breezo\data\asimages\{467f60bd-86dd-4cf3-b6f5-cef5457aa40d}.png&quot; /&gt;&lt;left val=&quot;47&quot; /&gt;&lt;top val=&quot;237&quot; /&gt;&lt;width val=&quot;882&quot; /&gt;&lt;height val=&quot;307&quot; /&gt;&lt;hasText val=&quot;1&quot; /&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eca8ce6-aeb0-4e53-beb2-2457b825364b}&quot; /&gt;&lt;isInvalidForFieldText val=&quot;0&quot; /&gt;&lt;Image&gt;&lt;filename val=&quot;E:\breeze\content\2372973515\4669577972-1\input\breezo\data\asimages\{ceca8ce6-aeb0-4e53-beb2-2457b825364b}.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c6abc54-5d14-4db4-8fdd-0cafaceb2f42}&quot; /&gt;&lt;isInvalidForFieldText val=&quot;0&quot; /&gt;&lt;Image&gt;&lt;filename val=&quot;E:\breeze\content\2372973515\4669577972-1\input\breezo\data\asimages\{fc6abc54-5d14-4db4-8fdd-0cafaceb2f42}.png&quot; /&gt;&lt;left val=&quot;46&quot; /&gt;&lt;top val=&quot;510&quot; /&gt;&lt;width val=&quot;27&quot; /&gt;&lt;height val=&quot;14&quot; /&gt;&lt;hasText val=&quot;1&quot; /&gt;&lt;/Image&gt;&lt;/ThreeDShapeInfo&gt;"/>
  <p:tag name="PRESENTER_SHAPETEXTINFO" val="&lt;ShapeTextInfo&gt;&lt;TableIndex row=&quot;-1&quot; col=&quot;-1&quot;&gt;&lt;linesCount val=&quot;0&quot; /&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06c533-1b62-4ec7-8ebe-9eb0412dfba9}&quot; /&gt;&lt;isInvalidForFieldText val=&quot;0&quot; /&gt;&lt;Image&gt;&lt;filename val=&quot;E:\breeze\content\2372973515\4669577972-1\input\breezo\data\asimages\{2f06c533-1b62-4ec7-8ebe-9eb0412dfba9}.png&quot; /&gt;&lt;left val=&quot;46&quot; /&gt;&lt;top val=&quot;532&quot; /&gt;&lt;width val=&quot;27&quot; /&gt;&lt;height val=&quot;14&quot; /&gt;&lt;hasText val=&quot;1&quot; /&gt;&lt;/Image&gt;&lt;/ThreeDShapeInfo&gt;"/>
  <p:tag name="PRESENTER_SHAPETEXTINFO" val="&lt;ShapeTextInfo&gt;&lt;TableIndex row=&quot;-1&quot; col=&quot;-1&quot;&gt;&lt;linesCount val=&quot;0&quot; /&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d99236a-cf4d-425f-81aa-2bc3c70ae3d7}&quot; /&gt;&lt;isInvalidForFieldText val=&quot;0&quot; /&gt;&lt;Image&gt;&lt;filename val=&quot;E:\breeze\content\2372973515\4669577972-1\input\breezo\data\asimages\{cd99236a-cf4d-425f-81aa-2bc3c70ae3d7}.png&quot; /&gt;&lt;left val=&quot;261&quot; /&gt;&lt;top val=&quot;97&quot; /&gt;&lt;width val=&quot;438&quot; /&gt;&lt;height val=&quot;75&quot; /&gt;&lt;hasText val=&quot;1&quot; /&gt;&lt;/Image&gt;&lt;/ThreeDShapeInfo&gt;"/>
  <p:tag name="PRESENTER_SHAPETEXTINFO" val="&lt;ShapeTextInfo&gt;&lt;TableIndex row=&quot;-1&quot; col=&quot;-1&quot;&gt;&lt;linesCount val=&quot;1&quot; /&gt;&lt;lineCharCount val=&quot;39&quot; /&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38b8ff-faae-458f-9bd2-d15993249cb9}&quot; /&gt;&lt;isInvalidForFieldText val=&quot;0&quot; /&gt;&lt;Image&gt;&lt;filename val=&quot;E:\breeze\content\2372973515\4669577972-1\input\breezo\data\asimages\{4938b8ff-faae-458f-9bd2-d15993249cb9}.png&quot; /&gt;&lt;left val=&quot;538&quot; /&gt;&lt;top val=&quot;296&quot; /&gt;&lt;width val=&quot;303&quot; /&gt;&lt;height val=&quot;329&quot; /&gt;&lt;hasText val=&quot;1&quot; /&gt;&lt;/Image&gt;&lt;/ThreeDShapeInfo&gt;"/>
</p:tagLst>
</file>

<file path=ppt/tags/tag1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860499-3414-4530-8b5a-7744d0ccf2aa}&quot; /&gt;&lt;isInvalidForFieldText val=&quot;0&quot; /&gt;&lt;Image&gt;&lt;filename val=&quot;E:\breeze\content\2372973515\4669577972-1\input\breezo\data\asimages\{bd860499-3414-4530-8b5a-7744d0ccf2aa}.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e7134b5-55c9-4d73-915f-e1b0a297363d}&quot; /&gt;&lt;isInvalidForFieldText val=&quot;0&quot; /&gt;&lt;Image&gt;&lt;filename val=&quot;E:\breeze\content\2372973515\4669577972-1\input\breezo\data\asimages\{0e7134b5-55c9-4d73-915f-e1b0a297363d}.png&quot; /&gt;&lt;left val=&quot;87&quot; /&gt;&lt;top val=&quot;313&quot; /&gt;&lt;width val=&quot;363&quot; /&gt;&lt;height val=&quot;312&quot; /&gt;&lt;hasText val=&quot;1&quot; /&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0805eb-03f6-44e2-8477-67ca6f88ac53}&quot; /&gt;&lt;isInvalidForFieldText val=&quot;0&quot; /&gt;&lt;Image&gt;&lt;filename val=&quot;E:\breeze\content\2372973515\4669577972-1\input\breezo\data\asimages\{730805eb-03f6-44e2-8477-67ca6f88ac53}.png&quot; /&gt;&lt;left val=&quot;62&quot; /&gt;&lt;top val=&quot;221&quot; /&gt;&lt;width val=&quot;833&quot; /&gt;&lt;height val=&quot;59&quot; /&gt;&lt;hasText val=&quot;1&quot; /&gt;&lt;/Image&gt;&lt;/ThreeDShapeInfo&gt;"/>
  <p:tag name="PRESENTER_SHAPETEXTINFO" val="&lt;ShapeTextInfo&gt;&lt;TableIndex row=&quot;-1&quot; col=&quot;-1&quot;&gt;&lt;linesCount val=&quot;1&quot; /&gt;&lt;lineCharCount val=&quot;104&quot; /&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c630897b-c9c8-4a81-9da3-2c1db4a7d5b2}&quot; /&gt;&lt;isInvalidForFieldText val=&quot;0&quot; /&gt;&lt;Image&gt;&lt;filename val=&quot;E:\breeze\content\2372973515\4669577972-1\input\breezo\data\asimages\{c630897b-c9c8-4a81-9da3-2c1db4a7d5b2}.png&quot; /&gt;&lt;left val=&quot;64&quot; /&gt;&lt;top val=&quot;213&quot; /&gt;&lt;width val=&quot;871&quot; /&gt;&lt;height val=&quot;378&quot; /&gt;&lt;hasText val=&quot;1&quot; /&gt;&lt;/Image&gt;&lt;/ThreeDShapeInfo&gt;"/>
  <p:tag name="PRESENTER_SHAPETEXTINFO" val="&lt;ShapeTextInfo&gt;&lt;TableIndex row=&quot;1&quot; col=&quot;1&quot;&gt;&lt;linesCount val=&quot;1&quot; /&gt;&lt;lineCharCount val=&quot;34&quot; /&gt;&lt;/TableIndex&gt;&lt;TableIndex row=&quot;1&quot; col=&quot;2&quot;&gt;&lt;linesCount val=&quot;1&quot; /&gt;&lt;lineCharCount val=&quot;0&quot; /&gt;&lt;/TableIndex&gt;&lt;TableIndex row=&quot;2&quot; col=&quot;1&quot;&gt;&lt;linesCount val=&quot;1&quot; /&gt;&lt;lineCharCount val=&quot;97&quot; /&gt;&lt;/TableIndex&gt;&lt;TableIndex row=&quot;2&quot; col=&quot;2&quot;&gt;&lt;linesCount val=&quot;1&quot; /&gt;&lt;lineCharCount val=&quot;3&quot; /&gt;&lt;/TableIndex&gt;&lt;TableIndex row=&quot;3&quot; col=&quot;1&quot;&gt;&lt;linesCount val=&quot;1&quot; /&gt;&lt;lineCharCount val=&quot;18&quot; /&gt;&lt;/TableIndex&gt;&lt;TableIndex row=&quot;3&quot; col=&quot;2&quot;&gt;&lt;linesCount val=&quot;1&quot; /&gt;&lt;lineCharCount val=&quot;0&quot; /&gt;&lt;/TableIndex&gt;&lt;TableIndex row=&quot;4&quot; col=&quot;1&quot;&gt;&lt;linesCount val=&quot;1&quot; /&gt;&lt;lineCharCount val=&quot;99&quot; /&gt;&lt;/TableIndex&gt;&lt;TableIndex row=&quot;4&quot; col=&quot;2&quot;&gt;&lt;linesCount val=&quot;1&quot; /&gt;&lt;lineCharCount val=&quot;3&quot; /&gt;&lt;/TableIndex&gt;&lt;TableIndex row=&quot;5&quot; col=&quot;1&quot;&gt;&lt;linesCount val=&quot;1&quot; /&gt;&lt;lineCharCount val=&quot;196&quot; /&gt;&lt;/TableIndex&gt;&lt;TableIndex row=&quot;5&quot; col=&quot;2&quot;&gt;&lt;linesCount val=&quot;1&quot; /&gt;&lt;lineCharCount val=&quot;2&quot; /&gt;&lt;/TableIndex&gt;&lt;TableIndex row=&quot;6&quot; col=&quot;1&quot;&gt;&lt;linesCount val=&quot;1&quot; /&gt;&lt;lineCharCount val=&quot;193&quot; /&gt;&lt;/TableIndex&gt;&lt;TableIndex row=&quot;6&quot; col=&quot;2&quot;&gt;&lt;linesCount val=&quot;1&quot; /&gt;&lt;lineCharCount val=&quot;2&quot; /&gt;&lt;/TableIndex&gt;&lt;TableIndex row=&quot;7&quot; col=&quot;1&quot;&gt;&lt;linesCount val=&quot;1&quot; /&gt;&lt;lineCharCount val=&quot;117&quot; /&gt;&lt;/TableIndex&gt;&lt;TableIndex row=&quot;7&quot; col=&quot;2&quot;&gt;&lt;linesCount val=&quot;1&quot; /&gt;&lt;lineCharCount val=&quot;2&quot; /&gt;&lt;/TableIndex&gt;&lt;TableIndex row=&quot;8&quot; col=&quot;1&quot;&gt;&lt;linesCount val=&quot;1&quot; /&gt;&lt;lineCharCount val=&quot;226&quot; /&gt;&lt;/TableIndex&gt;&lt;TableIndex row=&quot;8&quot; col=&quot;2&quot;&gt;&lt;linesCount val=&quot;1&quot; /&gt;&lt;lineCharCount val=&quot;0&quot; /&gt;&lt;/TableIndex&gt;&lt;TableIndex row=&quot;9&quot; col=&quot;1&quot;&gt;&lt;linesCount val=&quot;1&quot; /&gt;&lt;lineCharCount val=&quot;215&quot; /&gt;&lt;/TableIndex&gt;&lt;TableIndex row=&quot;9&quot; col=&quot;2&quot;&gt;&lt;linesCount val=&quot;1&quot; /&gt;&lt;lineCharCount val=&quot;0&quot; /&gt;&lt;/TableIndex&gt;&lt;TableIndex row=&quot;10&quot; col=&quot;1&quot;&gt;&lt;linesCount val=&quot;1&quot; /&gt;&lt;lineCharCount val=&quot;364&quot; /&gt;&lt;/TableIndex&gt;&lt;TableIndex row=&quot;10&quot; col=&quot;2&quot;&gt;&lt;linesCount val=&quot;1&quot; /&gt;&lt;lineCharCount val=&quot;0&quot; /&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 name="PRESENTER_SHAPEINFO" val="&lt;ThreeDShapeInfo&gt;&lt;uuid val=&quot;{2a4c6fcd-b622-4f69-a2af-35631b5823bd}&quot; /&gt;&lt;isInvalidForFieldText val=&quot;0&quot; /&gt;&lt;Image&gt;&lt;filename val=&quot;E:\breeze\content\2372973515\4669577972-1\input\breezo\data\asimages\{2a4c6fcd-b622-4f69-a2af-35631b5823bd}.png&quot; /&gt;&lt;left val=&quot;165&quot; /&gt;&lt;top val=&quot;293&quot; /&gt;&lt;width val=&quot;629&quot; /&gt;&lt;height val=&quot;37&quot; /&gt;&lt;hasText val=&quot;1&quot; /&gt;&lt;/Image&gt;&lt;/ThreeDShapeInfo&gt;"/>
  <p:tag name="PRESENTER_SHAPETEXTINFO" val="&lt;ShapeTextInfo&gt;&lt;TableIndex row=&quot;-1&quot; col=&quot;-1&quot;&gt;&lt;linesCount val=&quot;1&quot; /&gt;&lt;lineCharCount val=&quot;35&quot; /&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893ab95-175b-4b90-bf37-5a2c073c0d64}&quot; /&gt;&lt;isInvalidForFieldText val=&quot;0&quot; /&gt;&lt;Image&gt;&lt;filename val=&quot;E:\breeze\content\2372973515\4669577972-1\input\breezo\data\asimages\{1893ab95-175b-4b90-bf37-5a2c073c0d64}.png&quot; /&gt;&lt;left val=&quot;266&quot; /&gt;&lt;top val=&quot;97&quot; /&gt;&lt;width val=&quot;425&quot; /&gt;&lt;height val=&quot;75&quot; /&gt;&lt;hasText val=&quot;1&quot; /&gt;&lt;/Image&gt;&lt;/ThreeDShapeInfo&gt;"/>
  <p:tag name="PRESENTER_SHAPETEXTINFO" val="&lt;ShapeTextInfo&gt;&lt;TableIndex row=&quot;-1&quot; col=&quot;-1&quot;&gt;&lt;linesCount val=&quot;1&quot; /&gt;&lt;lineCharCount val=&quot;46&quot; /&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25b4767-3aa6-4edb-821b-43f6bc0316d4}&quot; /&gt;&lt;isInvalidForFieldText val=&quot;0&quot; /&gt;&lt;Image&gt;&lt;filename val=&quot;E:\breeze\content\2372973515\4669577972-1\input\breezo\data\asimages\{f25b4767-3aa6-4edb-821b-43f6bc0316d4}.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53817cd-55e7-4a82-9ffc-61e57e3fba7d}&quot; /&gt;&lt;isInvalidForFieldText val=&quot;0&quot; /&gt;&lt;Image&gt;&lt;filename val=&quot;E:\breeze\content\2372973515\4669577972-1\input\breezo\data\asimages\{e53817cd-55e7-4a82-9ffc-61e57e3fba7d}.png&quot; /&gt;&lt;left val=&quot;28&quot; /&gt;&lt;top val=&quot;394&quot; /&gt;&lt;width val=&quot;37&quot; /&gt;&lt;height val=&quot;54&quot; /&gt;&lt;hasText val=&quot;1&quot; /&gt;&lt;/Image&gt;&lt;/ThreeDShapeInfo&gt;"/>
  <p:tag name="PRESENTER_SHAPETEXTINFO" val="&lt;ShapeTextInfo&gt;&lt;TableIndex row=&quot;-1&quot; col=&quot;-1&quot;&gt;&lt;linesCount val=&quot;0&quot; /&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eba70c2-410b-4f7d-8e48-ca4a67c9422c}&quot; /&gt;&lt;isInvalidForFieldText val=&quot;0&quot; /&gt;&lt;Image&gt;&lt;filename val=&quot;E:\breeze\content\2372973515\4669577972-1\input\breezo\data\asimages\{0eba70c2-410b-4f7d-8e48-ca4a67c9422c}.png&quot; /&gt;&lt;left val=&quot;27&quot; /&gt;&lt;top val=&quot;445&quot; /&gt;&lt;width val=&quot;37&quot; /&gt;&lt;height val=&quot;54&quot; /&gt;&lt;hasText val=&quot;1&quot; /&gt;&lt;/Image&gt;&lt;/ThreeDShapeInfo&gt;"/>
  <p:tag name="PRESENTER_SHAPETEXTINFO" val="&lt;ShapeTextInfo&gt;&lt;TableIndex row=&quot;-1&quot; col=&quot;-1&quot;&gt;&lt;linesCount val=&quot;0&quot; /&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0f81fe-191f-49a0-9c9a-819154ec39ab}&quot; /&gt;&lt;isInvalidForFieldText val=&quot;0&quot; /&gt;&lt;Image&gt;&lt;filename val=&quot;E:\breeze\content\2372973515\4669577972-1\input\breezo\data\asimages\{450f81fe-191f-49a0-9c9a-819154ec39ab}.png&quot; /&gt;&lt;left val=&quot;27&quot; /&gt;&lt;top val=&quot;493&quot; /&gt;&lt;width val=&quot;37&quot; /&gt;&lt;height val=&quot;54&quot; /&gt;&lt;hasText val=&quot;1&quot; /&gt;&lt;/Image&gt;&lt;/ThreeDShapeInfo&gt;"/>
  <p:tag name="PRESENTER_SHAPETEXTINFO" val="&lt;ShapeTextInfo&gt;&lt;TableIndex row=&quot;-1&quot; col=&quot;-1&quot;&gt;&lt;linesCount val=&quot;0&quot; /&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1fa37f-94a0-4048-a6f2-73047d569d9a}&quot; /&gt;&lt;isInvalidForFieldText val=&quot;0&quot; /&gt;&lt;Image&gt;&lt;filename val=&quot;E:\breeze\content\2372973515\4669577972-1\input\breezo\data\asimages\{f11fa37f-94a0-4048-a6f2-73047d569d9a}.png&quot; /&gt;&lt;left val=&quot;166&quot; /&gt;&lt;top val=&quot;96&quot; /&gt;&lt;width val=&quot;625&quot; /&gt;&lt;height val=&quot;75&quot; /&gt;&lt;hasText val=&quot;1&quot; /&gt;&lt;/Image&gt;&lt;/ThreeDShapeInfo&gt;"/>
  <p:tag name="PRESENTER_SHAPETEXTINFO" val="&lt;ShapeTextInfo&gt;&lt;TableIndex row=&quot;-1&quot; col=&quot;-1&quot;&gt;&lt;linesCount val=&quot;1&quot; /&gt;&lt;lineCharCount val=&quot;56&quot; /&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e8bd35-88c2-4875-a244-837aecdb8712}&quot; /&gt;&lt;isInvalidForFieldText val=&quot;0&quot; /&gt;&lt;Image&gt;&lt;filename val=&quot;E:\breeze\content\2372973515\4669577972-1\input\breezo\data\asimages\{b8e8bd35-88c2-4875-a244-837aecdb8712}.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32561da-2caf-473e-a5c4-888bd3f8369d}&quot; /&gt;&lt;isInvalidForFieldText val=&quot;0&quot; /&gt;&lt;Image&gt;&lt;filename val=&quot;E:\breeze\content\2372973515\4669577972-1\input\breezo\data\asimages\{032561da-2caf-473e-a5c4-888bd3f8369d}.png&quot; /&gt;&lt;left val=&quot;72&quot; /&gt;&lt;top val=&quot;272&quot; /&gt;&lt;width val=&quot;863&quot; /&gt;&lt;height val=&quot;123&quot; /&gt;&lt;hasText val=&quot;1&quot; /&gt;&lt;/Image&gt;&lt;/ThreeDShapeInfo&gt;"/>
  <p:tag name="PRESENTER_SHAPETEXTINFO" val="&lt;ShapeTextInfo&gt;&lt;TableIndex row=&quot;1&quot; col=&quot;1&quot;&gt;&lt;linesCount val=&quot;1&quot; /&gt;&lt;lineCharCount val=&quot;34&quot; /&gt;&lt;/TableIndex&gt;&lt;TableIndex row=&quot;1&quot; col=&quot;2&quot;&gt;&lt;linesCount val=&quot;1&quot; /&gt;&lt;lineCharCount val=&quot;0&quot; /&gt;&lt;/TableIndex&gt;&lt;TableIndex row=&quot;2&quot; col=&quot;1&quot;&gt;&lt;linesCount val=&quot;1&quot; /&gt;&lt;lineCharCount val=&quot;12&quot; /&gt;&lt;/TableIndex&gt;&lt;TableIndex row=&quot;2&quot; col=&quot;2&quot;&gt;&lt;linesCount val=&quot;1&quot; /&gt;&lt;lineCharCount val=&quot;1&quot; /&gt;&lt;/TableIndex&gt;&lt;TableIndex row=&quot;3&quot; col=&quot;1&quot;&gt;&lt;linesCount val=&quot;1&quot; /&gt;&lt;lineCharCount val=&quot;135&quot; /&gt;&lt;/TableIndex&gt;&lt;TableIndex row=&quot;3&quot; col=&quot;2&quot;&gt;&lt;linesCount val=&quot;1&quot; /&gt;&lt;lineCharCount val=&quot;0&quot; /&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 name="PRESENTER_SHAPEINFO" val="&lt;ThreeDShapeInfo&gt;&lt;uuid val=&quot;{9b12a35e-5c46-40c9-9ce7-986510e92f63}&quot; /&gt;&lt;isInvalidForFieldText val=&quot;0&quot; /&gt;&lt;Image&gt;&lt;filename val=&quot;E:\breeze\content\2372973515\4669577972-1\input\breezo\data\asimages\{9b12a35e-5c46-40c9-9ce7-986510e92f63}.png&quot; /&gt;&lt;left val=&quot;99&quot; /&gt;&lt;top val=&quot;507&quot; /&gt;&lt;width val=&quot;193&quot; /&gt;&lt;height val=&quot;56&quot; /&gt;&lt;hasText val=&quot;1&quot; /&gt;&lt;/Image&gt;&lt;/ThreeDShapeInfo&gt;"/>
  <p:tag name="PRESENTER_SHAPETEXTINFO" val="&lt;ShapeTextInfo&gt;&lt;TableIndex row=&quot;-1&quot; col=&quot;-1&quot;&gt;&lt;linesCount val=&quot;1&quot; /&gt;&lt;lineCharCount val=&quot;20&quot; /&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59b01d-f6d2-4032-979a-c39fbdd8e327}&quot; /&gt;&lt;isInvalidForFieldText val=&quot;0&quot; /&gt;&lt;Image&gt;&lt;filename val=&quot;E:\breeze\content\2372973515\4669577972-1\input\breezo\data\asimages\{9f59b01d-f6d2-4032-979a-c39fbdd8e327}.png&quot; /&gt;&lt;left val=&quot;32&quot; /&gt;&lt;top val=&quot;313&quot; /&gt;&lt;width val=&quot;37&quot; /&gt;&lt;height val=&quot;54&quot; /&gt;&lt;hasText val=&quot;1&quot; /&gt;&lt;/Image&gt;&lt;/ThreeDShapeInfo&gt;"/>
  <p:tag name="PRESENTER_SHAPETEXTINFO" val="&lt;ShapeTextInfo&gt;&lt;TableIndex row=&quot;-1&quot; col=&quot;-1&quot;&gt;&lt;linesCount val=&quot;0&quot; /&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3eea4b-48f6-498b-9726-be1d0bcefe33}&quot; /&gt;&lt;isInvalidForFieldText val=&quot;0&quot; /&gt;&lt;Image&gt;&lt;filename val=&quot;E:\breeze\content\2372973515\4669577972-1\input\breezo\data\asimages\{533eea4b-48f6-498b-9726-be1d0bcefe33}.png&quot; /&gt;&lt;left val=&quot;173&quot; /&gt;&lt;top val=&quot;96&quot; /&gt;&lt;width val=&quot;615&quot; /&gt;&lt;height val=&quot;82&quot; /&gt;&lt;hasText val=&quot;1&quot; /&gt;&lt;/Image&gt;&lt;/ThreeDShapeInfo&gt;"/>
  <p:tag name="PRESENTER_SHAPETEXTINFO" val="&lt;ShapeTextInfo&gt;&lt;TableIndex row=&quot;-1&quot; col=&quot;-1&quot;&gt;&lt;linesCount val=&quot;1&quot; /&gt;&lt;lineCharCount val=&quot;56&quot; /&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4751085-4041-47b4-ae1c-0231f2efbdc5}&quot; /&gt;&lt;isInvalidForFieldText val=&quot;0&quot; /&gt;&lt;Image&gt;&lt;filename val=&quot;E:\breeze\content\2372973515\4669577972-1\input\breezo\data\asimages\{34751085-4041-47b4-ae1c-0231f2efbdc5}.png&quot; /&gt;&lt;left val=&quot;44&quot; /&gt;&lt;top val=&quot;240&quot; /&gt;&lt;width val=&quot;869&quot; /&gt;&lt;height val=&quot;40&quot; /&gt;&lt;hasText val=&quot;1&quot; /&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3a75c3e-a96b-43a0-ac04-5b3356e2cd67}&quot; /&gt;&lt;isInvalidForFieldText val=&quot;0&quot; /&gt;&lt;Image&gt;&lt;filename val=&quot;E:\breeze\content\2372973515\4669577972-1\input\breezo\data\asimages\{83a75c3e-a96b-43a0-ac04-5b3356e2cd67}.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0b43509-668c-420c-8f41-3d4d6426bcce}&quot; /&gt;&lt;isInvalidForFieldText val=&quot;0&quot; /&gt;&lt;Image&gt;&lt;filename val=&quot;E:\breeze\content\2372973515\4669577972-1\input\breezo\data\asimages\{50b43509-668c-420c-8f41-3d4d6426bcce}.png&quot; /&gt;&lt;left val=&quot;44&quot; /&gt;&lt;top val=&quot;278&quot; /&gt;&lt;width val=&quot;869&quot; /&gt;&lt;height val=&quot;295&quot; /&gt;&lt;hasText val=&quot;1&quot; /&gt;&lt;/Image&gt;&lt;/ThreeDShapeInfo&gt;"/>
</p:tagLst>
</file>

<file path=ppt/tags/tag1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9c57316-4fa9-4b03-a9ec-97ac8f84a23f}&quot; /&gt;&lt;isInvalidForFieldText val=&quot;0&quot; /&gt;&lt;Image&gt;&lt;filename val=&quot;E:\breeze\content\2372973515\4669577972-1\input\breezo\data\asimages\{79c57316-4fa9-4b03-a9ec-97ac8f84a23f}.png&quot; /&gt;&lt;left val=&quot;336&quot; /&gt;&lt;top val=&quot;322&quot; /&gt;&lt;width val=&quot;74&quot; /&gt;&lt;height val=&quot;17&quot; /&gt;&lt;hasText val=&quot;1&quot; /&gt;&lt;/Image&gt;&lt;/ThreeDShapeInfo&gt;"/>
  <p:tag name="PRESENTER_SHAPETEXTINFO" val="&lt;ShapeTextInfo&gt;&lt;TableIndex row=&quot;-1&quot; col=&quot;-1&quot;&gt;&lt;linesCount val=&quot;0&quot; /&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acfeea-80ad-4568-9420-2479f9f046fb}&quot; /&gt;&lt;isInvalidForFieldText val=&quot;0&quot; /&gt;&lt;Image&gt;&lt;filename val=&quot;E:\breeze\content\2372973515\4669577972-1\input\breezo\data\asimages\{44acfeea-80ad-4568-9420-2479f9f046fb}.png&quot; /&gt;&lt;left val=&quot;360&quot; /&gt;&lt;top val=&quot;365&quot; /&gt;&lt;width val=&quot;75&quot; /&gt;&lt;height val=&quot;17&quot; /&gt;&lt;hasText val=&quot;1&quot; /&gt;&lt;/Image&gt;&lt;/ThreeDShapeInfo&gt;"/>
  <p:tag name="PRESENTER_SHAPETEXTINFO" val="&lt;ShapeTextInfo&gt;&lt;TableIndex row=&quot;-1&quot; col=&quot;-1&quot;&gt;&lt;linesCount val=&quot;0&quot; /&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d8bf77-eef3-4852-9064-ccf1d2c32768}&quot; /&gt;&lt;isInvalidForFieldText val=&quot;0&quot; /&gt;&lt;Image&gt;&lt;filename val=&quot;E:\breeze\content\2372973515\4669577972-1\input\breezo\data\asimages\{85d8bf77-eef3-4852-9064-ccf1d2c32768}.png&quot; /&gt;&lt;left val=&quot;325&quot; /&gt;&lt;top val=&quot;417&quot; /&gt;&lt;width val=&quot;74&quot; /&gt;&lt;height val=&quot;17&quot; /&gt;&lt;hasText val=&quot;1&quot; /&gt;&lt;/Image&gt;&lt;/ThreeDShapeInfo&gt;"/>
  <p:tag name="PRESENTER_SHAPETEXTINFO" val="&lt;ShapeTextInfo&gt;&lt;TableIndex row=&quot;-1&quot; col=&quot;-1&quot;&gt;&lt;linesCount val=&quot;0&quot; /&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548164-e2fd-49da-99de-5ef0934ab908}&quot; /&gt;&lt;isInvalidForFieldText val=&quot;0&quot; /&gt;&lt;Image&gt;&lt;filename val=&quot;E:\breeze\content\2372973515\4669577972-1\input\breezo\data\asimages\{4c548164-e2fd-49da-99de-5ef0934ab908}.png&quot; /&gt;&lt;left val=&quot;289&quot; /&gt;&lt;top val=&quot;524&quot; /&gt;&lt;width val=&quot;75&quot; /&gt;&lt;height val=&quot;17&quot; /&gt;&lt;hasText val=&quot;1&quot; /&gt;&lt;/Image&gt;&lt;/ThreeDShapeInfo&gt;"/>
  <p:tag name="PRESENTER_SHAPETEXTINFO" val="&lt;ShapeTextInfo&gt;&lt;TableIndex row=&quot;-1&quot; col=&quot;-1&quot;&gt;&lt;linesCount val=&quot;0&quot; /&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 name="PRESENTER_SHAPEINFO" val="&lt;ThreeDShapeInfo&gt;&lt;uuid val=&quot;{873e2eba-2884-4f1b-ad69-9e2427978023}&quot; /&gt;&lt;isInvalidForFieldText val=&quot;0&quot; /&gt;&lt;Image&gt;&lt;filename val=&quot;E:\breeze\content\2372973515\4669577972-1\input\breezo\data\asimages\{873e2eba-2884-4f1b-ad69-9e2427978023}.png&quot; /&gt;&lt;left val=&quot;657&quot; /&gt;&lt;top val=&quot;507&quot; /&gt;&lt;width val=&quot;214&quot; /&gt;&lt;height val=&quot;27&quot; /&gt;&lt;hasText val=&quot;1&quot; /&gt;&lt;/Image&gt;&lt;/ThreeDShapeInfo&gt;"/>
  <p:tag name="PRESENTER_SHAPETEXTINFO" val="&lt;ShapeTextInfo&gt;&lt;TableIndex row=&quot;-1&quot; col=&quot;-1&quot;&gt;&lt;linesCount val=&quot;1&quot; /&gt;&lt;lineCharCount val=&quot;14&quot; /&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e367ff-da4c-4ea3-a88a-003c62d4d174}&quot; /&gt;&lt;isInvalidForFieldText val=&quot;0&quot; /&gt;&lt;Image&gt;&lt;filename val=&quot;E:\breeze\content\2372973515\4669577972-1\input\breezo\data\asimages\{b6e367ff-da4c-4ea3-a88a-003c62d4d174}.png&quot; /&gt;&lt;left val=&quot;332&quot; /&gt;&lt;top val=&quot;96&quot; /&gt;&lt;width val=&quot;295&quot; /&gt;&lt;height val=&quot;37&quot; /&gt;&lt;hasText val=&quot;1&quot; /&gt;&lt;/Image&gt;&lt;/ThreeDShapeInfo&gt;"/>
  <p:tag name="PRESENTER_SHAPETEXTINFO" val="&lt;ShapeTextInfo&gt;&lt;TableIndex row=&quot;-1&quot; col=&quot;-1&quot;&gt;&lt;linesCount val=&quot;1&quot; /&gt;&lt;lineCharCount val=&quot;15&quot; /&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c184a3-a960-45ce-95c9-f43b759d2083}&quot; /&gt;&lt;isInvalidForFieldText val=&quot;0&quot; /&gt;&lt;Image&gt;&lt;filename val=&quot;E:\breeze\content\2372973515\4669577972-1\input\breezo\data\asimages\{09c184a3-a960-45ce-95c9-f43b759d2083}.png&quot; /&gt;&lt;left val=&quot;47&quot; /&gt;&lt;top val=&quot;242&quot; /&gt;&lt;width val=&quot;865&quot; /&gt;&lt;height val=&quot;37&quot; /&gt;&lt;hasText val=&quot;1&quot; /&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3aeb27-1028-442a-913a-ede86b1d6650}&quot; /&gt;&lt;isInvalidForFieldText val=&quot;0&quot; /&gt;&lt;Image&gt;&lt;filename val=&quot;E:\breeze\content\2372973515\4669577972-1\input\breezo\data\asimages\{b83aeb27-1028-442a-913a-ede86b1d6650}.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433f7b-da83-4685-b7fa-4fa46634bf70}&quot; /&gt;&lt;isInvalidForFieldText val=&quot;0&quot; /&gt;&lt;Image&gt;&lt;filename val=&quot;E:\breeze\content\2372973515\4669577972-1\input\breezo\data\asimages\{55433f7b-da83-4685-b7fa-4fa46634bf70}.png&quot; /&gt;&lt;left val=&quot;47&quot; /&gt;&lt;top val=&quot;278&quot; /&gt;&lt;width val=&quot;866&quot; /&gt;&lt;height val=&quot;303&quot; /&gt;&lt;hasText val=&quot;1&quot; /&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a85a6a4-6d9f-4e90-a3b1-b7f0b7b7887a}&quot; /&gt;&lt;isInvalidForFieldText val=&quot;0&quot; /&gt;&lt;Image&gt;&lt;filename val=&quot;E:\breeze\content\2372973515\4669577972-1\input\breezo\data\asimages\{6a85a6a4-6d9f-4e90-a3b1-b7f0b7b7887a}.png&quot; /&gt;&lt;left val=&quot;734&quot; /&gt;&lt;top val=&quot;546&quot; /&gt;&lt;width val=&quot;166&quot; /&gt;&lt;height val=&quot;27&quot; /&gt;&lt;hasText val=&quot;1&quot; /&gt;&lt;/Image&gt;&lt;/ThreeDShapeInfo&gt;"/>
  <p:tag name="PRESENTER_SHAPETEXTINFO" val="&lt;ShapeTextInfo&gt;&lt;TableIndex row=&quot;-1&quot; col=&quot;-1&quot;&gt;&lt;linesCount val=&quot;0&quot; /&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3d32b1f-1ef8-4da3-afde-fd7d31ee7ab0}&quot; /&gt;&lt;isInvalidForFieldText val=&quot;0&quot; /&gt;&lt;Image&gt;&lt;filename val=&quot;E:\breeze\content\2372973515\4669577972-1\input\breezo\data\asimages\{c3d32b1f-1ef8-4da3-afde-fd7d31ee7ab0}.png&quot; /&gt;&lt;left val=&quot;604&quot; /&gt;&lt;top val=&quot;469&quot; /&gt;&lt;width val=&quot;166&quot; /&gt;&lt;height val=&quot;27&quot; /&gt;&lt;hasText val=&quot;1&quot; /&gt;&lt;/Image&gt;&lt;/ThreeDShapeInfo&gt;"/>
  <p:tag name="PRESENTER_SHAPETEXTINFO" val="&lt;ShapeTextInfo&gt;&lt;TableIndex row=&quot;-1&quot; col=&quot;-1&quot;&gt;&lt;linesCount val=&quot;0&quot; /&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2f75e3a-8a8e-478f-b9e1-1a4da52056ac}&quot; /&gt;&lt;isInvalidForFieldText val=&quot;0&quot; /&gt;&lt;Image&gt;&lt;filename val=&quot;E:\breeze\content\2372973515\4669577972-1\input\breezo\data\asimages\{22f75e3a-8a8e-478f-b9e1-1a4da52056ac}.png&quot; /&gt;&lt;left val=&quot;318&quot; /&gt;&lt;top val=&quot;97&quot; /&gt;&lt;width val=&quot;327&quot; /&gt;&lt;height val=&quot;29&quot; /&gt;&lt;hasText val=&quot;1&quot; /&gt;&lt;/Image&gt;&lt;/ThreeDShapeInfo&gt;"/>
  <p:tag name="PRESENTER_SHAPETEXTINFO" val="&lt;ShapeTextInfo&gt;&lt;TableIndex row=&quot;-1&quot; col=&quot;-1&quot;&gt;&lt;linesCount val=&quot;1&quot; /&gt;&lt;lineCharCount val=&quot;18&quot; /&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c1da98-40b3-42d3-bc3b-c932b17a43cf}&quot; /&gt;&lt;isInvalidForFieldText val=&quot;0&quot; /&gt;&lt;Image&gt;&lt;filename val=&quot;E:\breeze\content\2372973515\4669577972-1\input\breezo\data\asimages\{f1c1da98-40b3-42d3-bc3b-c932b17a43cf}.png&quot; /&gt;&lt;left val=&quot;47&quot; /&gt;&lt;top val=&quot;221&quot; /&gt;&lt;width val=&quot;866&quot; /&gt;&lt;height val=&quot;356&quot; /&gt;&lt;hasText val=&quot;1&quot; /&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d32c053-ceb3-48ec-b3d7-c2b27799226a}&quot; /&gt;&lt;isInvalidForFieldText val=&quot;0&quot; /&gt;&lt;Image&gt;&lt;filename val=&quot;E:\breeze\content\2372973515\4669577972-1\input\breezo\data\asimages\{4d32c053-ceb3-48ec-b3d7-c2b27799226a}.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85f58e7-0b4e-46a6-bf46-30495243eb93}&quot; /&gt;&lt;isInvalidForFieldText val=&quot;0&quot; /&gt;&lt;Image&gt;&lt;filename val=&quot;E:\breeze\content\2372973515\4669577972-1\input\breezo\data\asimages\{e85f58e7-0b4e-46a6-bf46-30495243eb93}.png&quot; /&gt;&lt;left val=&quot;21&quot; /&gt;&lt;top val=&quot;516&quot; /&gt;&lt;width val=&quot;54&quot; /&gt;&lt;height val=&quot;13&quot; /&gt;&lt;hasText val=&quot;1&quot; /&gt;&lt;/Image&gt;&lt;/ThreeDShapeInfo&gt;"/>
  <p:tag name="PRESENTER_SHAPETEXTINFO" val="&lt;ShapeTextInfo&gt;&lt;TableIndex row=&quot;-1&quot; col=&quot;-1&quot;&gt;&lt;linesCount val=&quot;0&quot; /&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b98919-7c55-405b-97bd-1a0691c94c18}&quot; /&gt;&lt;isInvalidForFieldText val=&quot;0&quot; /&gt;&lt;Image&gt;&lt;filename val=&quot;E:\breeze\content\2372973515\4669577972-1\input\breezo\data\asimages\{57b98919-7c55-405b-97bd-1a0691c94c18}.png&quot; /&gt;&lt;left val=&quot;21&quot; /&gt;&lt;top val=&quot;531&quot; /&gt;&lt;width val=&quot;54&quot; /&gt;&lt;height val=&quot;15&quot; /&gt;&lt;hasText val=&quot;1&quot; /&gt;&lt;/Image&gt;&lt;/ThreeDShapeInfo&gt;"/>
  <p:tag name="PRESENTER_SHAPETEXTINFO" val="&lt;ShapeTextInfo&gt;&lt;TableIndex row=&quot;-1&quot; col=&quot;-1&quot;&gt;&lt;linesCount val=&quot;0&quot; /&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1abe81e-09c2-4818-ad1d-78f9e3b8bbbf}&quot; /&gt;&lt;isInvalidForFieldText val=&quot;0&quot; /&gt;&lt;Image&gt;&lt;filename val=&quot;E:\breeze\content\2372973515\4669577972-1\input\breezo\data\asimages\{31abe81e-09c2-4818-ad1d-78f9e3b8bbbf}.png&quot; /&gt;&lt;left val=&quot;24&quot; /&gt;&lt;top val=&quot;550&quot; /&gt;&lt;width val=&quot;54&quot; /&gt;&lt;height val=&quot;21&quot; /&gt;&lt;hasText val=&quot;1&quot; /&gt;&lt;/Image&gt;&lt;/ThreeDShapeInfo&gt;"/>
  <p:tag name="PRESENTER_SHAPETEXTINFO" val="&lt;ShapeTextInfo&gt;&lt;TableIndex row=&quot;-1&quot; col=&quot;-1&quot;&gt;&lt;linesCount val=&quot;0&quot; /&gt;&lt;/TableIndex&gt;&lt;/ShapeTextInfo&gt;"/>
</p:tagLst>
</file>

<file path=ppt/tags/tag18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0ad6cf-d246-4b8d-a3a1-ba49d9bec1d7}&quot; /&gt;&lt;isInvalidForFieldText val=&quot;0&quot; /&gt;&lt;Image&gt;&lt;filename val=&quot;E:\breeze\content\2372973515\4669577972-1\input\breezo\data\asimages\{aa0ad6cf-d246-4b8d-a3a1-ba49d9bec1d7}.png&quot; /&gt;&lt;left val=&quot;318&quot; /&gt;&lt;top val=&quot;97&quot; /&gt;&lt;width val=&quot;327&quot; /&gt;&lt;height val=&quot;29&quot; /&gt;&lt;hasText val=&quot;1&quot; /&gt;&lt;/Image&gt;&lt;/ThreeDShapeInfo&gt;"/>
  <p:tag name="PRESENTER_SHAPETEXTINFO" val="&lt;ShapeTextInfo&gt;&lt;TableIndex row=&quot;-1&quot; col=&quot;-1&quot;&gt;&lt;linesCount val=&quot;1&quot; /&gt;&lt;lineCharCount val=&quot;18&quot; /&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f88d1dd-05a0-4fc6-814f-784503a3671f}&quot; /&gt;&lt;isInvalidForFieldText val=&quot;0&quot; /&gt;&lt;Image&gt;&lt;filename val=&quot;E:\breeze\content\2372973515\4669577972-1\input\breezo\data\asimages\{0f88d1dd-05a0-4fc6-814f-784503a3671f}.png&quot; /&gt;&lt;left val=&quot;110&quot; /&gt;&lt;top val=&quot;293&quot; /&gt;&lt;width val=&quot;811&quot; /&gt;&lt;height val=&quot;134&quot; /&gt;&lt;hasText val=&quot;1&quot; /&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62c4a09-5e76-403d-938e-4271bc363c3d}&quot; /&gt;&lt;isInvalidForFieldText val=&quot;0&quot; /&gt;&lt;Image&gt;&lt;filename val=&quot;E:\breeze\content\2372973515\4669577972-1\input\breezo\data\asimages\{462c4a09-5e76-403d-938e-4271bc363c3d}.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ce7a4f-df42-44f8-ac05-e5aea4ada179}&quot; /&gt;&lt;isInvalidForFieldText val=&quot;0&quot; /&gt;&lt;Image&gt;&lt;filename val=&quot;E:\breeze\content\2372973515\4669577972-1\input\breezo\data\asimages\{1dce7a4f-df42-44f8-ac05-e5aea4ada179}.png&quot; /&gt;&lt;left val=&quot;47&quot; /&gt;&lt;top val=&quot;372&quot; /&gt;&lt;width val=&quot;54&quot; /&gt;&lt;height val=&quot;34&quot; /&gt;&lt;hasText val=&quot;1&quot; /&gt;&lt;/Image&gt;&lt;/ThreeDShapeInfo&gt;"/>
  <p:tag name="PRESENTER_SHAPETEXTINFO" val="&lt;ShapeTextInfo&gt;&lt;TableIndex row=&quot;-1&quot; col=&quot;-1&quot;&gt;&lt;linesCount val=&quot;0&quot; /&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e8daeb-348e-4e87-a02b-82030eee6d4f}&quot; /&gt;&lt;isInvalidForFieldText val=&quot;0&quot; /&gt;&lt;Image&gt;&lt;filename val=&quot;E:\breeze\content\2372973515\4669577972-1\input\breezo\data\asimages\{b4e8daeb-348e-4e87-a02b-82030eee6d4f}.png&quot; /&gt;&lt;left val=&quot;386&quot; /&gt;&lt;top val=&quot;96&quot; /&gt;&lt;width val=&quot;187&quot; /&gt;&lt;height val=&quot;37&quot; /&gt;&lt;hasText val=&quot;1&quot; /&gt;&lt;/Image&gt;&lt;/ThreeDShapeInfo&gt;"/>
  <p:tag name="PRESENTER_SHAPETEXTINFO" val="&lt;ShapeTextInfo&gt;&lt;TableIndex row=&quot;-1&quot; col=&quot;-1&quot;&gt;&lt;linesCount val=&quot;1&quot; /&gt;&lt;lineCharCount val=&quot;10&quot; /&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b27e073-aa4b-4ad8-898d-b0495a156b35}&quot; /&gt;&lt;isInvalidForFieldText val=&quot;0&quot; /&gt;&lt;Image&gt;&lt;filename val=&quot;E:\breeze\content\2372973515\4669577972-1\input\breezo\data\asimages\{db27e073-aa4b-4ad8-898d-b0495a156b35}.png&quot; /&gt;&lt;left val=&quot;382&quot; /&gt;&lt;top val=&quot;97&quot; /&gt;&lt;width val=&quot;195&quot; /&gt;&lt;height val=&quot;29&quot; /&gt;&lt;hasText val=&quot;1&quot; /&gt;&lt;/Image&gt;&lt;/ThreeDShapeInfo&gt;"/>
  <p:tag name="PRESENTER_SHAPETEXTINFO" val="&lt;ShapeTextInfo&gt;&lt;TableIndex row=&quot;-1&quot; col=&quot;-1&quot;&gt;&lt;linesCount val=&quot;1&quot; /&gt;&lt;lineCharCount val=&quot;10&quot; /&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c36cd6d-d773-442c-8542-09cebec8bc35}&quot; /&gt;&lt;isInvalidForFieldText val=&quot;0&quot; /&gt;&lt;Image&gt;&lt;filename val=&quot;E:\breeze\content\2372973515\4669577972-1\input\breezo\data\asimages\{3c36cd6d-d773-442c-8542-09cebec8bc35}.png&quot; /&gt;&lt;left val=&quot;58&quot; /&gt;&lt;top val=&quot;227&quot; /&gt;&lt;width val=&quot;837&quot; /&gt;&lt;height val=&quot;165&quot; /&gt;&lt;hasText val=&quot;1&quot; /&gt;&lt;/Image&gt;&lt;/ThreeDShapeInfo&gt;"/>
  <p:tag name="PRESENTER_SHAPETEXTINFO" val="&lt;ShapeTextInfo&gt;&lt;TableIndex row=&quot;-1&quot; col=&quot;-1&quot;&gt;&lt;linesCount val=&quot;3&quot; /&gt;&lt;lineCharCount val=&quot;112&quot; /&gt;&lt;lineCharCount val=&quot;1&quot; /&gt;&lt;lineCharCount val=&quot;83&quot; /&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f74c87-4212-46c9-a8f6-1129e5094029}&quot; /&gt;&lt;isInvalidForFieldText val=&quot;0&quot; /&gt;&lt;Image&gt;&lt;filename val=&quot;E:\breeze\content\2372973515\4669577972-1\input\breezo\data\asimages\{eff74c87-4212-46c9-a8f6-1129e5094029}.png&quot; /&gt;&lt;left val=&quot;921&quot; /&gt;&lt;top val=&quot;697&quot; /&gt;&lt;width val=&quot;19&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08f6de-f391-472f-8878-5a97ad777a95}&quot; /&gt;&lt;isInvalidForFieldText val=&quot;0&quot; /&gt;&lt;Image&gt;&lt;filename val=&quot;E:\breeze\content\2372973515\4669577972-1\input\breezo\data\asimages\{7f08f6de-f391-472f-8878-5a97ad777a95}.png&quot; /&gt;&lt;left val=&quot;382&quot; /&gt;&lt;top val=&quot;97&quot; /&gt;&lt;width val=&quot;195&quot; /&gt;&lt;height val=&quot;29&quot; /&gt;&lt;hasText val=&quot;1&quot; /&gt;&lt;/Image&gt;&lt;/ThreeDShapeInfo&gt;"/>
  <p:tag name="PRESENTER_SHAPETEXTINFO" val="&lt;ShapeTextInfo&gt;&lt;TableIndex row=&quot;-1&quot; col=&quot;-1&quot;&gt;&lt;linesCount val=&quot;1&quot; /&gt;&lt;lineCharCount val=&quot;10&quot; /&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3cccb03d-894f-41a2-b7b3-62060f7591b1}&quot; /&gt;&lt;isInvalidForFieldText val=&quot;0&quot; /&gt;&lt;Image&gt;&lt;filename val=&quot;E:\breeze\content\2372973515\4669577972-1\input\breezo\data\asimages\{3cccb03d-894f-41a2-b7b3-62060f7591b1}.png&quot; /&gt;&lt;left val=&quot;57&quot; /&gt;&lt;top val=&quot;224&quot; /&gt;&lt;width val=&quot;120&quot; /&gt;&lt;height val=&quot;21&quot; /&gt;&lt;hasText val=&quot;1&quot; /&gt;&lt;/Image&gt;&lt;/ThreeDShapeInfo&gt;"/>
  <p:tag name="PRESENTER_SHAPETEXTINFO" val="&lt;ShapeTextInfo&gt;&lt;TableIndex row=&quot;-1&quot; col=&quot;-1&quot;&gt;&lt;linesCount val=&quot;1&quot; /&gt;&lt;lineCharCount val=&quot;8&quot; /&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0d1664f6-dc80-4b23-9e76-d086c2b70eba}&quot; /&gt;&lt;isInvalidForFieldText val=&quot;0&quot; /&gt;&lt;Image&gt;&lt;filename val=&quot;E:\breeze\content\2372973515\4669577972-1\input\breezo\data\asimages\{0d1664f6-dc80-4b23-9e76-d086c2b70eba}.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1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8858a0-b9f8-4fa3-99f5-a03771c27ca4}&quot; /&gt;&lt;isInvalidForFieldText val=&quot;0&quot; /&gt;&lt;Image&gt;&lt;filename val=&quot;E:\breeze\content\2372973515\4669577972-1\input\breezo\data\asimages\{8e8858a0-b9f8-4fa3-99f5-a03771c27ca4}.png&quot; /&gt;&lt;left val=&quot;57&quot; /&gt;&lt;top val=&quot;265&quot; /&gt;&lt;width val=&quot;769&quot; /&gt;&lt;height val=&quot;179&quot; /&gt;&lt;hasText val=&quot;1&quot; /&gt;&lt;/Image&gt;&lt;/ThreeDShapeInfo&gt;"/>
  <p:tag name="PRESENTER_SHAPETEXTINFO" val="&lt;ShapeTextInfo&gt;&lt;TableIndex row=&quot;-1&quot; col=&quot;-1&quot;&gt;&lt;linesCount val=&quot;4&quot; /&gt;&lt;lineCharCount val=&quot;106&quot; /&gt;&lt;lineCharCount val=&quot;55&quot; /&gt;&lt;lineCharCount val=&quot;1&quot; /&gt;&lt;lineCharCount val=&quot;49&quot; /&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1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73f6b4-0b3d-4059-ac33-7632e3ac01a6}&quot; /&gt;&lt;isInvalidForFieldText val=&quot;0&quot; /&gt;&lt;Image&gt;&lt;filename val=&quot;E:\breeze\content\2372973515\4669577972-1\input\breezo\data\asimages\{7873f6b4-0b3d-4059-ac33-7632e3ac01a6}.png&quot; /&gt;&lt;left val=&quot;267&quot; /&gt;&lt;top val=&quot;330&quot; /&gt;&lt;width val=&quot;427&quot; /&gt;&lt;height val=&quot;77&quot; /&gt;&lt;hasText val=&quot;1&quot; /&gt;&lt;/Image&gt;&lt;/ThreeDShapeInfo&gt;"/>
  <p:tag name="PRESENTER_SHAPETEXTINFO" val="&lt;ShapeTextInfo&gt;&lt;TableIndex row=&quot;-1&quot; col=&quot;-1&quot;&gt;&lt;linesCount val=&quot;1&quot; /&gt;&lt;lineCharCount val=&quot;9&quot; /&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b453d45-64d1-4649-b182-ba26744d9840}&quot; /&gt;&lt;isInvalidForFieldText val=&quot;0&quot; /&gt;&lt;Image&gt;&lt;filename val=&quot;E:\breeze\content\2372973515\4669577972-1\input\breezo\data\asimages\{5b453d45-64d1-4649-b182-ba26744d9840}.png&quot; /&gt;&lt;left val=&quot;57&quot; /&gt;&lt;top val=&quot;224&quot; /&gt;&lt;width val=&quot;649&quot; /&gt;&lt;height val=&quot;21&quot; /&gt;&lt;hasText val=&quot;1&quot; /&gt;&lt;/Image&gt;&lt;/ThreeDShapeInfo&gt;"/>
  <p:tag name="PRESENTER_SHAPETEXTINFO" val="&lt;ShapeTextInfo&gt;&lt;TableIndex row=&quot;-1&quot; col=&quot;-1&quot;&gt;&lt;linesCount val=&quot;1&quot; /&gt;&lt;lineCharCount val=&quot;59&quot; /&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57f7582-9683-4150-8de0-d8c557fb1d65}&quot; /&gt;&lt;isInvalidForFieldText val=&quot;0&quot; /&gt;&lt;Image&gt;&lt;filename val=&quot;E:\breeze\content\2372973515\4669577972-1\input\breezo\data\asimages\{057f7582-9683-4150-8de0-d8c557fb1d65}.png&quot; /&gt;&lt;left val=&quot;921&quot; /&gt;&lt;top val=&quot;697&quot; /&gt;&lt;width val=&quot;21&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574d0286-9553-48e9-88aa-051e7b3b8555}&quot; /&gt;&lt;isInvalidForFieldText val=&quot;0&quot; /&gt;&lt;Image&gt;&lt;filename val=&quot;E:\breeze\content\2372973515\4669577972-1\input\breezo\data\asimages\{574d0286-9553-48e9-88aa-051e7b3b8555}.png&quot; /&gt;&lt;left val=&quot;932&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ba6599-197f-4fb0-a702-49e75bbac1da}&quot; /&gt;&lt;isInvalidForFieldText val=&quot;0&quot; /&gt;&lt;Image&gt;&lt;filename val=&quot;E:\breeze\content\2372973515\4669577972-1\input\breezo\data\asimages\{87ba6599-197f-4fb0-a702-49e75bbac1da}.png&quot; /&gt;&lt;left val=&quot;58&quot; /&gt;&lt;top val=&quot;275&quot; /&gt;&lt;width val=&quot;839&quot; /&gt;&lt;height val=&quot;235&quot; /&gt;&lt;hasText val=&quot;1&quot; /&gt;&lt;/Image&gt;&lt;/ThreeDShapeInfo&gt;"/>
  <p:tag name="PRESENTER_SHAPETEXTINFO" val="&lt;ShapeTextInfo&gt;&lt;TableIndex row=&quot;-1&quot; col=&quot;-1&quot;&gt;&lt;linesCount val=&quot;3&quot; /&gt;&lt;lineCharCount val=&quot;88&quot; /&gt;&lt;lineCharCount val=&quot;77&quot; /&gt;&lt;lineCharCount val=&quot;139&quot; /&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98b0fc-53cd-4c52-aefa-c7674f4dd0d8}&quot; /&gt;&lt;isInvalidForFieldText val=&quot;0&quot; /&gt;&lt;Image&gt;&lt;filename val=&quot;E:\breeze\content\2372973515\4669577972-1\input\breezo\data\asimages\{c798b0fc-53cd-4c52-aefa-c7674f4dd0d8}.png&quot; /&gt;&lt;left val=&quot;381&quot; /&gt;&lt;top val=&quot;96&quot; /&gt;&lt;width val=&quot;199&quot; /&gt;&lt;height val=&quot;29&quot; /&gt;&lt;hasText val=&quot;1&quot; /&gt;&lt;/Image&gt;&lt;/ThreeDShapeInfo&gt;"/>
  <p:tag name="PRESENTER_SHAPETEXTINFO" val="&lt;ShapeTextInfo&gt;&lt;TableIndex row=&quot;-1&quot; col=&quot;-1&quot;&gt;&lt;linesCount val=&quot;1&quot; /&gt;&lt;lineCharCount val=&quot;10&quot; /&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c42bb15-b6ba-466b-a22c-e26937ec76f9}&quot; /&gt;&lt;isInvalidForFieldText val=&quot;0&quot; /&gt;&lt;Image&gt;&lt;filename val=&quot;E:\breeze\content\2372973515\4669577972-1\input\breezo\data\asimages\{8c42bb15-b6ba-466b-a22c-e26937ec76f9}.png&quot; /&gt;&lt;left val=&quot;58&quot; /&gt;&lt;top val=&quot;207&quot; /&gt;&lt;width val=&quot;837&quot; /&gt;&lt;height val=&quot;303&quot; /&gt;&lt;hasText val=&quot;1&quot; /&gt;&lt;/Image&gt;&lt;/ThreeDShapeInfo&gt;"/>
  <p:tag name="PRESENTER_SHAPETEXTINFO" val="&lt;ShapeTextInfo&gt;&lt;TableIndex row=&quot;-1&quot; col=&quot;-1&quot;&gt;&lt;linesCount val=&quot;7&quot; /&gt;&lt;lineCharCount val=&quot;64&quot; /&gt;&lt;lineCharCount val=&quot;50&quot; /&gt;&lt;lineCharCount val=&quot;56&quot; /&gt;&lt;lineCharCount val=&quot;1&quot; /&gt;&lt;lineCharCount val=&quot;113&quot; /&gt;&lt;lineCharCount val=&quot;1&quot; /&gt;&lt;lineCharCount val=&quot;104&quot; /&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6ff807-8cce-497f-81f0-b6263524fc97}&quot; /&gt;&lt;isInvalidForFieldText val=&quot;0&quot; /&gt;&lt;Image&gt;&lt;filename val=&quot;E:\breeze\content\2372973515\4669577972-1\input\breezo\data\asimages\{a56ff807-8cce-497f-81f0-b6263524fc97}.png&quot; /&gt;&lt;left val=&quot;932&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fa14cf2-c573-4d18-944f-ac19d5f456c0}&quot; /&gt;&lt;isInvalidForFieldText val=&quot;0&quot; /&gt;&lt;Image&gt;&lt;filename val=&quot;E:\breeze\content\2372973515\4669577972-1\input\breezo\data\asimages\{5fa14cf2-c573-4d18-944f-ac19d5f456c0}.png&quot; /&gt;&lt;left val=&quot;298&quot; /&gt;&lt;top val=&quot;97&quot; /&gt;&lt;width val=&quot;363&quot; /&gt;&lt;height val=&quot;75&quot; /&gt;&lt;hasText val=&quot;1&quot; /&gt;&lt;/Image&gt;&lt;/ThreeDShapeInfo&gt;"/>
  <p:tag name="PRESENTER_SHAPETEXTINFO" val="&lt;ShapeTextInfo&gt;&lt;TableIndex row=&quot;-1&quot; col=&quot;-1&quot;&gt;&lt;linesCount val=&quot;1&quot; /&gt;&lt;lineCharCount val=&quot;36&quot; /&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6d014be-2f94-4823-a029-74f0c559ea42}&quot; /&gt;&lt;isInvalidForFieldText val=&quot;0&quot; /&gt;&lt;Image&gt;&lt;filename val=&quot;E:\breeze\content\2372973515\4669577972-1\input\breezo\data\asimages\{86d014be-2f94-4823-a029-74f0c559ea42}.png&quot; /&gt;&lt;left val=&quot;232&quot; /&gt;&lt;top val=&quot;289&quot; /&gt;&lt;width val=&quot;497&quot; /&gt;&lt;height val=&quot;330&quot; /&gt;&lt;hasText val=&quot;1&quot; /&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9204b1c-e8eb-4ad8-a115-59a9e9b49507}&quot; /&gt;&lt;isInvalidForFieldText val=&quot;0&quot; /&gt;&lt;Image&gt;&lt;filename val=&quot;E:\breeze\content\2372973515\4669577972-1\input\breezo\data\asimages\{99204b1c-e8eb-4ad8-a115-59a9e9b49507}.png&quot; /&gt;&lt;left val=&quot;0&quot; /&gt;&lt;top val=&quot;679&quot; /&gt;&lt;width val=&quot;960&quot; /&gt;&lt;height val=&quot;41&quot; /&gt;&lt;hasText val=&quot;1&quot; /&gt;&lt;/Image&gt;&lt;/ThreeDShapeInfo&gt;"/>
  <p:tag name="PRESENTER_SHAPETEXTINFO" val="&lt;ShapeTextInfo&gt;&lt;TableIndex row=&quot;-1&quot; col=&quot;-1&quot;&gt;&lt;linesCount val=&quot;0&quot; /&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ea40ef1-0f0c-497e-aeac-85fe4dcf95fd}&quot; /&gt;&lt;isInvalidForFieldText val=&quot;0&quot; /&gt;&lt;Image&gt;&lt;filename val=&quot;E:\breeze\content\2372973515\4669577972-1\input\breezo\data\asimages\{9ea40ef1-0f0c-497e-aeac-85fe4dcf95fd}.png&quot; /&gt;&lt;left val=&quot;931&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1928b4-d881-4bb8-9fa5-21cd0bd4fcb1}&quot; /&gt;&lt;isInvalidForFieldText val=&quot;0&quot; /&gt;&lt;Image&gt;&lt;filename val=&quot;E:\breeze\content\2372973515\4669577972-1\input\breezo\data\asimages\{f71928b4-d881-4bb8-9fa5-21cd0bd4fcb1}.png&quot; /&gt;&lt;left val=&quot;63&quot; /&gt;&lt;top val=&quot;251&quot; /&gt;&lt;width val=&quot;837&quot; /&gt;&lt;height val=&quot;27&quot; /&gt;&lt;hasText val=&quot;1&quot; /&gt;&lt;/Image&gt;&lt;/ThreeDShapeInfo&gt;"/>
  <p:tag name="PRESENTER_SHAPETEXTINFO" val="&lt;ShapeTextInfo&gt;&lt;TableIndex row=&quot;-1&quot; col=&quot;-1&quot;&gt;&lt;linesCount val=&quot;1&quot; /&gt;&lt;lineCharCount val=&quot;71&quot; /&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46b268a-6916-4cf3-8447-518b8006f9bf}&quot; /&gt;&lt;isInvalidForFieldText val=&quot;0&quot; /&gt;&lt;Image&gt;&lt;filename val=&quot;E:\breeze\content\2372973515\4669577972-1\input\breezo\data\asimages\{646b268a-6916-4cf3-8447-518b8006f9bf}.png&quot; /&gt;&lt;left val=&quot;298&quot; /&gt;&lt;top val=&quot;97&quot; /&gt;&lt;width val=&quot;363&quot; /&gt;&lt;height val=&quot;75&quot; /&gt;&lt;hasText val=&quot;1&quot; /&gt;&lt;/Image&gt;&lt;/ThreeDShapeInfo&gt;"/>
  <p:tag name="PRESENTER_SHAPETEXTINFO" val="&lt;ShapeTextInfo&gt;&lt;TableIndex row=&quot;-1&quot; col=&quot;-1&quot;&gt;&lt;linesCount val=&quot;1&quot; /&gt;&lt;lineCharCount val=&quot;36&quot; /&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e0b347-ea10-4436-a714-9604955287dd}&quot; /&gt;&lt;isInvalidForFieldText val=&quot;0&quot; /&gt;&lt;Image&gt;&lt;filename val=&quot;E:\breeze\content\2372973515\4669577972-1\input\breezo\data\asimages\{4fe0b347-ea10-4436-a714-9604955287dd}.png&quot; /&gt;&lt;left val=&quot;932&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6d0621-2be2-4a94-854c-58de6f128c6c}&quot; /&gt;&lt;isInvalidForFieldText val=&quot;0&quot; /&gt;&lt;Image&gt;&lt;filename val=&quot;E:\breeze\content\2372973515\4669577972-1\input\breezo\data\asimages\{406d0621-2be2-4a94-854c-58de6f128c6c}.png&quot; /&gt;&lt;left val=&quot;54&quot; /&gt;&lt;top val=&quot;214&quot; /&gt;&lt;width val=&quot;853&quot; /&gt;&lt;height val=&quot;281&quot; /&gt;&lt;hasText val=&quot;1&quot; /&gt;&lt;/Image&gt;&lt;/ThreeDShapeInfo&gt;"/>
  <p:tag name="PRESENTER_SHAPETEXTINFO" val="&lt;ShapeTextInfo&gt;&lt;TableIndex row=&quot;1&quot; col=&quot;1&quot;&gt;&lt;linesCount val=&quot;1&quot; /&gt;&lt;lineCharCount val=&quot;87&quot; /&gt;&lt;/TableIndex&gt;&lt;TableIndex row=&quot;1&quot; col=&quot;2&quot;&gt;&lt;linesCount val=&quot;1&quot; /&gt;&lt;lineCharCount val=&quot;87&quot; /&gt;&lt;/TableIndex&gt;&lt;TableIndex row=&quot;2&quot; col=&quot;1&quot;&gt;&lt;linesCount val=&quot;1&quot; /&gt;&lt;lineCharCount val=&quot;44&quot; /&gt;&lt;/TableIndex&gt;&lt;TableIndex row=&quot;2&quot; col=&quot;2&quot;&gt;&lt;linesCount val=&quot;1&quot; /&gt;&lt;lineCharCount val=&quot;3&quot; /&gt;&lt;/TableIndex&gt;&lt;TableIndex row=&quot;3&quot; col=&quot;1&quot;&gt;&lt;linesCount val=&quot;1&quot; /&gt;&lt;lineCharCount val=&quot;44&quot; /&gt;&lt;/TableIndex&gt;&lt;TableIndex row=&quot;3&quot; col=&quot;2&quot;&gt;&lt;linesCount val=&quot;1&quot; /&gt;&lt;lineCharCount val=&quot;3&quot; /&gt;&lt;/TableIndex&gt;&lt;TableIndex row=&quot;4&quot; col=&quot;1&quot;&gt;&lt;linesCount val=&quot;1&quot; /&gt;&lt;lineCharCount val=&quot;93&quot; /&gt;&lt;/TableIndex&gt;&lt;TableIndex row=&quot;4&quot; col=&quot;2&quot;&gt;&lt;linesCount val=&quot;1&quot; /&gt;&lt;lineCharCount val=&quot;3&quot; /&gt;&lt;/TableIndex&gt;&lt;TableIndex row=&quot;5&quot; col=&quot;1&quot;&gt;&lt;linesCount val=&quot;1&quot; /&gt;&lt;lineCharCount val=&quot;247&quot; /&gt;&lt;/TableIndex&gt;&lt;TableIndex row=&quot;5&quot; col=&quot;2&quot;&gt;&lt;linesCount val=&quot;1&quot; /&gt;&lt;lineCharCount val=&quot;2&quot; /&gt;&lt;/TableIndex&gt;&lt;TableIndex row=&quot;6&quot; col=&quot;1&quot;&gt;&lt;linesCount val=&quot;1&quot; /&gt;&lt;lineCharCount val=&quot;431&quot; /&gt;&lt;/TableIndex&gt;&lt;TableIndex row=&quot;6&quot; col=&quot;2&quot;&gt;&lt;linesCount val=&quot;1&quot; /&gt;&lt;lineCharCount val=&quot;431&quot; /&gt;&lt;/TableIndex&gt;&lt;TableIndex row=&quot;7&quot; col=&quot;1&quot;&gt;&lt;linesCount val=&quot;1&quot; /&gt;&lt;lineCharCount val=&quot;198&quot; /&gt;&lt;/TableIndex&gt;&lt;TableIndex row=&quot;7&quot; col=&quot;2&quot;&gt;&lt;linesCount val=&quot;1&quot; /&gt;&lt;lineCharCount val=&quot;198&quot; /&gt;&lt;/TableIndex&gt;&lt;TableIndex row=&quot;8&quot; col=&quot;1&quot;&gt;&lt;linesCount val=&quot;1&quot; /&gt;&lt;lineCharCount val=&quot;108&quot; /&gt;&lt;/TableIndex&gt;&lt;TableIndex row=&quot;8&quot; col=&quot;2&quot;&gt;&lt;linesCount val=&quot;1&quot; /&gt;&lt;lineCharCount val=&quot;108&quot; /&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b155cd-0b54-4530-8788-299807a7d34e}&quot; /&gt;&lt;isInvalidForFieldText val=&quot;0&quot; /&gt;&lt;Image&gt;&lt;filename val=&quot;E:\breeze\content\2372973515\4669577972-1\input\breezo\data\asimages\{21b155cd-0b54-4530-8788-299807a7d34e}.png&quot; /&gt;&lt;left val=&quot;29&quot; /&gt;&lt;top val=&quot;351&quot; /&gt;&lt;width val=&quot;28&quot; /&gt;&lt;height val=&quot;25&quot; /&gt;&lt;hasText val=&quot;1&quot; /&gt;&lt;/Image&gt;&lt;/ThreeDShapeInfo&gt;"/>
  <p:tag name="PRESENTER_SHAPETEXTINFO" val="&lt;ShapeTextInfo&gt;&lt;TableIndex row=&quot;-1&quot; col=&quot;-1&quot;&gt;&lt;linesCount val=&quot;0&quot; /&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4d4c3b-64f0-46f7-b830-bf0f7b2e1b6d}&quot; /&gt;&lt;isInvalidForFieldText val=&quot;0&quot; /&gt;&lt;Image&gt;&lt;filename val=&quot;E:\breeze\content\2372973515\4669577972-1\input\breezo\data\asimages\{ef4d4c3b-64f0-46f7-b830-bf0f7b2e1b6d}.png&quot; /&gt;&lt;left val=&quot;27&quot; /&gt;&lt;top val=&quot;426&quot; /&gt;&lt;width val=&quot;28&quot; /&gt;&lt;height val=&quot;25&quot; /&gt;&lt;hasText val=&quot;1&quot; /&gt;&lt;/Image&gt;&lt;/ThreeDShapeInfo&gt;"/>
  <p:tag name="PRESENTER_SHAPETEXTINFO" val="&lt;ShapeTextInfo&gt;&lt;TableIndex row=&quot;-1&quot; col=&quot;-1&quot;&gt;&lt;linesCount val=&quot;0&quot; /&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0ea279aa-8d7e-4a6e-9b94-471d2ac84aee}&quot; /&gt;&lt;isInvalidForFieldText val=&quot;0&quot; /&gt;&lt;Image&gt;&lt;filename val=&quot;E:\breeze\content\2372973515\4669577972-1\input\breezo\data\asimages\{0ea279aa-8d7e-4a6e-9b94-471d2ac84aee}.png&quot; /&gt;&lt;left val=&quot;27&quot; /&gt;&lt;top val=&quot;474&quot; /&gt;&lt;width val=&quot;28&quot; /&gt;&lt;height val=&quot;25&quot; /&gt;&lt;hasText val=&quot;1&quot; /&gt;&lt;/Image&gt;&lt;/ThreeDShapeInfo&gt;"/>
  <p:tag name="PRESENTER_SHAPETEXTINFO" val="&lt;ShapeTextInfo&gt;&lt;TableIndex row=&quot;-1&quot; col=&quot;-1&quot;&gt;&lt;linesCount val=&quot;0&quot; /&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1ff56f7-cac9-47f5-b93c-112ca7ff53f2}&quot; /&gt;&lt;isInvalidForFieldText val=&quot;0&quot; /&gt;&lt;Image&gt;&lt;filename val=&quot;E:\breeze\content\2372973515\4669577972-1\input\breezo\data\asimages\{91ff56f7-cac9-47f5-b93c-112ca7ff53f2}.png&quot; /&gt;&lt;left val=&quot;50&quot; /&gt;&lt;top val=&quot;532&quot; /&gt;&lt;width val=&quot;839&quot; /&gt;&lt;height val=&quot;73&quot; /&gt;&lt;hasText val=&quot;1&quot; /&gt;&lt;/Image&gt;&lt;/ThreeDShapeInfo&gt;"/>
  <p:tag name="PRESENTER_SHAPETEXTINFO" val="&lt;ShapeTextInfo&gt;&lt;TableIndex row=&quot;-1&quot; col=&quot;-1&quot;&gt;&lt;linesCount val=&quot;2&quot; /&gt;&lt;lineCharCount val=&quot;24&quot; /&gt;&lt;lineCharCount val=&quot;138&quot; /&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quot; /&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d5e5489-ea79-4aa9-a20a-d098546fffd2}&quot; /&gt;&lt;isInvalidForFieldText val=&quot;0&quot; /&gt;&lt;Image&gt;&lt;filename val=&quot;E:\breeze\content\2372973515\4669577972-1\input\breezo\data\asimages\{bd5e5489-ea79-4aa9-a20a-d098546fffd2}.png&quot; /&gt;&lt;left val=&quot;53&quot; /&gt;&lt;top val=&quot;96&quot; /&gt;&lt;width val=&quot;853&quot; /&gt;&lt;height val=&quot;37&quot; /&gt;&lt;hasText val=&quot;1&quot; /&gt;&lt;/Image&gt;&lt;/ThreeDShapeInfo&gt;"/>
  <p:tag name="PRESENTER_SHAPETEXTINFO" val="&lt;ShapeTextInfo&gt;&lt;TableIndex row=&quot;-1&quot; col=&quot;-1&quot;&gt;&lt;linesCount val=&quot;1&quot; /&gt;&lt;lineCharCount val=&quot;48&quot; /&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fd578d4-8ed0-46f3-af40-d8d2099c70b4}&quot; /&gt;&lt;isInvalidForFieldText val=&quot;0&quot; /&gt;&lt;Image&gt;&lt;filename val=&quot;E:\breeze\content\2372973515\4669577972-1\input\breezo\data\asimages\{2fd578d4-8ed0-46f3-af40-d8d2099c70b4}.png&quot; /&gt;&lt;left val=&quot;932&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quot; /&gt;&lt;isInvalidForFieldText val=&quot;0&quot; /&gt;&lt;Image&gt;&lt;filename val=&quot;E:\breeze\content\2372973515\4669577972-1\input\breezo\data\asimages\{5fe7ba9d-489d-4617-800e-41ad64325922}.png&quot; /&gt;&lt;left val=&quot;36&quot; /&gt;&lt;top val=&quot;196&quot; /&gt;&lt;width val=&quot;888&quot; /&gt;&lt;height val=&quot;427&quot; /&gt;&lt;hasText val=&quot;1&quot; /&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 /&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8b8bb2b-b260-4cde-8a2f-b3200bbf95d6}&quot; /&gt;&lt;isInvalidForFieldText val=&quot;0&quot; /&gt;&lt;Image&gt;&lt;filename val=&quot;E:\breeze\content\2372973515\4669577972-1\input\breezo\data\asimages\{78b8bb2b-b260-4cde-8a2f-b3200bbf95d6}.png&quot; /&gt;&lt;left val=&quot;46&quot; /&gt;&lt;top val=&quot;214&quot; /&gt;&lt;width val=&quot;867&quot; /&gt;&lt;height val=&quot;293&quot; /&gt;&lt;hasText val=&quot;1&quot; /&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ddbbf51-2582-4896-b003-13846889d08c}&quot; /&gt;&lt;isInvalidForFieldText val=&quot;0&quot; /&gt;&lt;Image&gt;&lt;filename val=&quot;E:\breeze\content\2372973515\4669577972-1\input\breezo\data\asimages\{fddbbf51-2582-4896-b003-13846889d08c}.png&quot; /&gt;&lt;left val=&quot;318&quot; /&gt;&lt;top val=&quot;97&quot; /&gt;&lt;width val=&quot;327&quot; /&gt;&lt;height val=&quot;29&quot; /&gt;&lt;hasText val=&quot;1&quot; /&gt;&lt;/Image&gt;&lt;/ThreeDShapeInfo&gt;"/>
  <p:tag name="PRESENTER_SHAPETEXTINFO" val="&lt;ShapeTextInfo&gt;&lt;TableIndex row=&quot;-1&quot; col=&quot;-1&quot;&gt;&lt;linesCount val=&quot;1&quot; /&gt;&lt;lineCharCount val=&quot;19&quot; /&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90c4c86-af1f-4996-8fd8-e3f753a0982f}&quot; /&gt;&lt;isInvalidForFieldText val=&quot;0&quot; /&gt;&lt;Image&gt;&lt;filename val=&quot;E:\breeze\content\2372973515\4669577972-1\input\breezo\data\asimages\{990c4c86-af1f-4996-8fd8-e3f753a0982f}.png&quot; /&gt;&lt;left val=&quot;932&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c9045f-5c30-488c-808b-57162594bb0b}&quot; /&gt;&lt;isInvalidForFieldText val=&quot;0&quot; /&gt;&lt;Image&gt;&lt;filename val=&quot;E:\breeze\content\2372973515\4669577972-1\input\breezo\data\asimages\{70c9045f-5c30-488c-808b-57162594bb0b}.png&quot; /&gt;&lt;left val=&quot;3&quot; /&gt;&lt;top val=&quot;437&quot; /&gt;&lt;width val=&quot;84&quot; /&gt;&lt;height val=&quot;11&quot; /&gt;&lt;hasText val=&quot;1&quot; /&gt;&lt;/Image&gt;&lt;/ThreeDShapeInfo&gt;"/>
  <p:tag name="PRESENTER_SHAPETEXTINFO" val="&lt;ShapeTextInfo&gt;&lt;TableIndex row=&quot;-1&quot; col=&quot;-1&quot;&gt;&lt;linesCount val=&quot;0&quot; /&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bed59d53-4b9f-45b7-b4a7-8c906153c415}&quot; /&gt;&lt;isInvalidForFieldText val=&quot;0&quot; /&gt;&lt;Image&gt;&lt;filename val=&quot;E:\breeze\content\2372973515\4669577972-1\input\breezo\data\asimages\{bed59d53-4b9f-45b7-b4a7-8c906153c415}.png&quot; /&gt;&lt;left val=&quot;3&quot; /&gt;&lt;top val=&quot;449&quot; /&gt;&lt;width val=&quot;84&quot; /&gt;&lt;height val=&quot;11&quot; /&gt;&lt;hasText val=&quot;1&quot; /&gt;&lt;/Image&gt;&lt;/ThreeDShapeInfo&gt;"/>
  <p:tag name="PRESENTER_SHAPETEXTINFO" val="&lt;ShapeTextInfo&gt;&lt;TableIndex row=&quot;-1&quot; col=&quot;-1&quot;&gt;&lt;linesCount val=&quot;0&quot; /&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0e8407b-9e3a-428b-bc48-15ecf54d8fbf}&quot; /&gt;&lt;isInvalidForFieldText val=&quot;0&quot; /&gt;&lt;Image&gt;&lt;filename val=&quot;E:\breeze\content\2372973515\4669577972-1\input\breezo\data\asimages\{c0e8407b-9e3a-428b-bc48-15ecf54d8fbf}.png&quot; /&gt;&lt;left val=&quot;3&quot; /&gt;&lt;top val=&quot;416&quot; /&gt;&lt;width val=&quot;84&quot; /&gt;&lt;height val=&quot;11&quot; /&gt;&lt;hasText val=&quot;1&quot; /&gt;&lt;/Image&gt;&lt;/ThreeDShapeInfo&gt;"/>
  <p:tag name="PRESENTER_SHAPETEXTINFO" val="&lt;ShapeTextInfo&gt;&lt;TableIndex row=&quot;-1&quot; col=&quot;-1&quot;&gt;&lt;linesCount val=&quot;0&quot; /&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03d374f-ff31-4eee-899c-02c28dd1a84d}&quot; /&gt;&lt;isInvalidForFieldText val=&quot;0&quot; /&gt;&lt;Image&gt;&lt;filename val=&quot;E:\breeze\content\2372973515\4669577972-1\input\breezo\data\asimages\{403d374f-ff31-4eee-899c-02c28dd1a84d}.png&quot; /&gt;&lt;left val=&quot;382&quot; /&gt;&lt;top val=&quot;97&quot; /&gt;&lt;width val=&quot;195&quot; /&gt;&lt;height val=&quot;29&quot; /&gt;&lt;hasText val=&quot;1&quot; /&gt;&lt;/Image&gt;&lt;/ThreeDShapeInfo&gt;"/>
  <p:tag name="PRESENTER_SHAPETEXTINFO" val="&lt;ShapeTextInfo&gt;&lt;TableIndex row=&quot;-1&quot; col=&quot;-1&quot;&gt;&lt;linesCount val=&quot;1&quot; /&gt;&lt;lineCharCount val=&quot;10&quot; /&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852c178-de73-4ae5-ac70-57e774c70135}&quot; /&gt;&lt;isInvalidForFieldText val=&quot;0&quot; /&gt;&lt;Image&gt;&lt;filename val=&quot;E:\breeze\content\2372973515\4669577972-1\input\breezo\data\asimages\{4852c178-de73-4ae5-ac70-57e774c70135}.png&quot; /&gt;&lt;left val=&quot;57&quot; /&gt;&lt;top val=&quot;226&quot; /&gt;&lt;width val=&quot;820&quot; /&gt;&lt;height val=&quot;278&quot; /&gt;&lt;hasText val=&quot;1&quot; /&gt;&lt;/Image&gt;&lt;/ThreeDShapeInfo&gt;"/>
  <p:tag name="PRESENTER_SHAPETEXTINFO" val="&lt;ShapeTextInfo&gt;&lt;TableIndex row=&quot;-1&quot; col=&quot;-1&quot;&gt;&lt;linesCount val=&quot;1&quot; /&gt;&lt;lineCharCount val=&quot;553&quot; /&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739661-fc9c-4fa1-9290-fdb53d952d30}&quot; /&gt;&lt;isInvalidForFieldText val=&quot;0&quot; /&gt;&lt;Image&gt;&lt;filename val=&quot;E:\breeze\content\2372973515\4669577972-1\input\breezo\data\asimages\{2a739661-fc9c-4fa1-9290-fdb53d952d30}.png&quot; /&gt;&lt;left val=&quot;932&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8b6277-4b5a-4224-95ab-6fa55ce897b5}&quot; /&gt;&lt;isInvalidForFieldText val=&quot;0&quot; /&gt;&lt;Image&gt;&lt;filename val=&quot;E:\breeze\content\2372973515\4669577972-1\input\breezo\data\asimages\{2d8b6277-4b5a-4224-95ab-6fa55ce897b5}.png&quot; /&gt;&lt;left val=&quot;382&quot; /&gt;&lt;top val=&quot;97&quot; /&gt;&lt;width val=&quot;195&quot; /&gt;&lt;height val=&quot;29&quot; /&gt;&lt;hasText val=&quot;1&quot; /&gt;&lt;/Image&gt;&lt;/ThreeDShapeInfo&gt;"/>
  <p:tag name="PRESENTER_SHAPETEXTINFO" val="&lt;ShapeTextInfo&gt;&lt;TableIndex row=&quot;-1&quot; col=&quot;-1&quot;&gt;&lt;linesCount val=&quot;1&quot; /&gt;&lt;lineCharCount val=&quot;11&quot; /&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9&quot; /&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01318ec-30a4-41e2-be0a-71ad1dc6aeb1}&quot; /&gt;&lt;isInvalidForFieldText val=&quot;0&quot; /&gt;&lt;Image&gt;&lt;filename val=&quot;E:\breeze\content\2372973515\4669577972-1\input\breezo\data\asimages\{f01318ec-30a4-41e2-be0a-71ad1dc6aeb1}.png&quot; /&gt;&lt;left val=&quot;57&quot; /&gt;&lt;top val=&quot;226&quot; /&gt;&lt;width val=&quot;822&quot; /&gt;&lt;height val=&quot;135&quot; /&gt;&lt;hasText val=&quot;1&quot; /&gt;&lt;/Image&gt;&lt;/ThreeDShapeInfo&gt;"/>
  <p:tag name="PRESENTER_SHAPETEXTINFO" val="&lt;ShapeTextInfo&gt;&lt;TableIndex row=&quot;-1&quot; col=&quot;-1&quot;&gt;&lt;linesCount val=&quot;2&quot; /&gt;&lt;lineCharCount val=&quot;9&quot; /&gt;&lt;lineCharCount val=&quot;142&quot; /&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fc8a0b-3d3b-44da-8418-f60692b0f60a}&quot; /&gt;&lt;isInvalidForFieldText val=&quot;0&quot; /&gt;&lt;Image&gt;&lt;filename val=&quot;E:\breeze\content\2372973515\4669577972-1\input\breezo\data\asimages\{c1fc8a0b-3d3b-44da-8418-f60692b0f60a}.png&quot; /&gt;&lt;left val=&quot;932&quot; /&gt;&lt;top val=&quot;697&quot; /&gt;&lt;width val=&quot;11&quot; /&gt;&lt;height val=&quot;15&quot; /&gt;&lt;hasText val=&quot;1&quot; /&gt;&lt;/Image&gt;&lt;/ThreeDShapeInfo&gt;"/>
  <p:tag name="PRESENTER_SHAPETEXTINFO" val="&lt;ShapeTextInfo&gt;&lt;TableIndex row=&quot;-1&quot; col=&quot;-1&quot;&gt;&lt;linesCount val=&quot;1&quot; /&gt;&lt;lineCharCount val=&quot;1&quot; /&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acfc25e-1b12-4eaf-9eff-ded277ea92f8}&quot; /&gt;&lt;isInvalidForFieldText val=&quot;0&quot; /&gt;&lt;Image&gt;&lt;filename val=&quot;E:\breeze\content\2372973515\4669577972-1\input\breezo\data\asimages\{bacfc25e-1b12-4eaf-9eff-ded277ea92f8}.png&quot; /&gt;&lt;left val=&quot;298&quot; /&gt;&lt;top val=&quot;97&quot; /&gt;&lt;width val=&quot;363&quot; /&gt;&lt;height val=&quot;75&quot; /&gt;&lt;hasText val=&quot;1&quot; /&gt;&lt;/Image&gt;&lt;/ThreeDShapeInfo&gt;"/>
  <p:tag name="PRESENTER_SHAPETEXTINFO" val="&lt;ShapeTextInfo&gt;&lt;TableIndex row=&quot;-1&quot; col=&quot;-1&quot;&gt;&lt;linesCount val=&quot;1&quot; /&gt;&lt;lineCharCount val=&quot;38&quot; /&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cc47135-18ef-4410-9326-bcf8fdf540d0}&quot; /&gt;&lt;isInvalidForFieldText val=&quot;0&quot; /&gt;&lt;Image&gt;&lt;filename val=&quot;E:\breeze\content\2372973515\4669577972-1\input\breezo\data\asimages\{dcc47135-18ef-4410-9326-bcf8fdf540d0}.png&quot; /&gt;&lt;left val=&quot;57&quot; /&gt;&lt;top val=&quot;227&quot; /&gt;&lt;width val=&quot;819&quot; /&gt;&lt;height val=&quot;58&quot; /&gt;&lt;hasText val=&quot;1&quot; /&gt;&lt;/Image&gt;&lt;/ThreeDShapeInfo&gt;"/>
  <p:tag name="PRESENTER_SHAPETEXTINFO" val="&lt;ShapeTextInfo&gt;&lt;TableIndex row=&quot;-1&quot; col=&quot;-1&quot;&gt;&lt;linesCount val=&quot;1&quot; /&gt;&lt;lineCharCount val=&quot;108&quot; /&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18f738e-f62f-40e8-9cf9-3917cdc1d98f}&quot; /&gt;&lt;isInvalidForFieldText val=&quot;0&quot; /&gt;&lt;Image&gt;&lt;filename val=&quot;E:\breeze\content\2372973515\4669577972-1\input\breezo\data\asimages\{a18f738e-f62f-40e8-9cf9-3917cdc1d98f}.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af0aa9-99a1-4262-a64d-1ad9430d345f}&quot; /&gt;&lt;isInvalidForFieldText val=&quot;0&quot; /&gt;&lt;Image&gt;&lt;filename val=&quot;E:\breeze\content\2372973515\4669577972-1\input\breezo\data\asimages\{8daf0aa9-99a1-4262-a64d-1ad9430d345f}.png&quot; /&gt;&lt;left val=&quot;180&quot; /&gt;&lt;top val=&quot;302&quot; /&gt;&lt;width val=&quot;601&quot; /&gt;&lt;height val=&quot;344&quot; /&gt;&lt;hasText val=&quot;1&quot; /&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4f6c40b-ce7b-48cd-9665-58019c546808}&quot; /&gt;&lt;isInvalidForFieldText val=&quot;0&quot; /&gt;&lt;Image&gt;&lt;filename val=&quot;E:\breeze\content\2372973515\4669577972-1\input\breezo\data\asimages\{24f6c40b-ce7b-48cd-9665-58019c546808}.png&quot; /&gt;&lt;left val=&quot;298&quot; /&gt;&lt;top val=&quot;97&quot; /&gt;&lt;width val=&quot;363&quot; /&gt;&lt;height val=&quot;75&quot; /&gt;&lt;hasText val=&quot;1&quot; /&gt;&lt;/Image&gt;&lt;/ThreeDShapeInfo&gt;"/>
  <p:tag name="PRESENTER_SHAPETEXTINFO" val="&lt;ShapeTextInfo&gt;&lt;TableIndex row=&quot;-1&quot; col=&quot;-1&quot;&gt;&lt;linesCount val=&quot;1&quot; /&gt;&lt;lineCharCount val=&quot;38&quot; /&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8ef59dc-b856-4cd7-bcbe-8fa1e2bea412}&quot; /&gt;&lt;isInvalidForFieldText val=&quot;0&quot; /&gt;&lt;Image&gt;&lt;filename val=&quot;E:\breeze\content\2372973515\4669577972-1\input\breezo\data\asimages\{d8ef59dc-b856-4cd7-bcbe-8fa1e2bea412}.png&quot; /&gt;&lt;left val=&quot;924&quot; /&gt;&lt;top val=&quot;697&quot; /&gt;&lt;width val=&quot;16&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4&quot; /&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920d808-85f4-42f4-b717-08be8148ebdf}&quot; /&gt;&lt;isInvalidForFieldText val=&quot;0&quot; /&gt;&lt;Image&gt;&lt;filename val=&quot;E:\breeze\content\2372973515\4669577972-1\input\breezo\data\asimages\{f920d808-85f4-42f4-b717-08be8148ebdf}.png&quot; /&gt;&lt;left val=&quot;42&quot; /&gt;&lt;top val=&quot;204&quot; /&gt;&lt;width val=&quot;875&quot; /&gt;&lt;height val=&quot;349&quot; /&gt;&lt;hasText val=&quot;1&quot; /&gt;&lt;/Image&gt;&lt;/ThreeDShapeInfo&gt;"/>
  <p:tag name="PRESENTER_SHAPETEXTINFO" val="&lt;ShapeTextInfo&gt;&lt;TableIndex row=&quot;1&quot; col=&quot;1&quot;&gt;&lt;linesCount val=&quot;1&quot; /&gt;&lt;lineCharCount val=&quot;23&quot; /&gt;&lt;/TableIndex&gt;&lt;TableIndex row=&quot;1&quot; col=&quot;2&quot;&gt;&lt;linesCount val=&quot;1&quot; /&gt;&lt;lineCharCount val=&quot;0&quot; /&gt;&lt;/TableIndex&gt;&lt;TableIndex row=&quot;1&quot; col=&quot;3&quot;&gt;&lt;linesCount val=&quot;1&quot; /&gt;&lt;lineCharCount val=&quot;0&quot; /&gt;&lt;/TableIndex&gt;&lt;TableIndex row=&quot;2&quot; col=&quot;1&quot;&gt;&lt;linesCount val=&quot;1&quot; /&gt;&lt;lineCharCount val=&quot;124&quot; /&gt;&lt;/TableIndex&gt;&lt;TableIndex row=&quot;2&quot; col=&quot;2&quot;&gt;&lt;linesCount val=&quot;1&quot; /&gt;&lt;lineCharCount val=&quot;124&quot; /&gt;&lt;/TableIndex&gt;&lt;TableIndex row=&quot;2&quot; col=&quot;3&quot;&gt;&lt;linesCount val=&quot;1&quot; /&gt;&lt;lineCharCount val=&quot;4&quot; /&gt;&lt;/TableIndex&gt;&lt;TableIndex row=&quot;3&quot; col=&quot;1&quot;&gt;&lt;linesCount val=&quot;1&quot; /&gt;&lt;lineCharCount val=&quot;101&quot; /&gt;&lt;/TableIndex&gt;&lt;TableIndex row=&quot;3&quot; col=&quot;2&quot;&gt;&lt;linesCount val=&quot;1&quot; /&gt;&lt;lineCharCount val=&quot;101&quot; /&gt;&lt;/TableIndex&gt;&lt;TableIndex row=&quot;3&quot; col=&quot;3&quot;&gt;&lt;linesCount val=&quot;1&quot; /&gt;&lt;lineCharCount val=&quot;3&quot; /&gt;&lt;/TableIndex&gt;&lt;TableIndex row=&quot;4&quot; col=&quot;1&quot;&gt;&lt;linesCount val=&quot;1&quot; /&gt;&lt;lineCharCount val=&quot;91&quot; /&gt;&lt;/TableIndex&gt;&lt;TableIndex row=&quot;4&quot; col=&quot;2&quot;&gt;&lt;linesCount val=&quot;1&quot; /&gt;&lt;lineCharCount val=&quot;91&quot; /&gt;&lt;/TableIndex&gt;&lt;TableIndex row=&quot;4&quot; col=&quot;3&quot;&gt;&lt;linesCount val=&quot;1&quot; /&gt;&lt;lineCharCount val=&quot;3&quot; /&gt;&lt;/TableIndex&gt;&lt;TableIndex row=&quot;5&quot; col=&quot;1&quot;&gt;&lt;linesCount val=&quot;1&quot; /&gt;&lt;lineCharCount val=&quot;122&quot; /&gt;&lt;/TableIndex&gt;&lt;TableIndex row=&quot;5&quot; col=&quot;2&quot;&gt;&lt;linesCount val=&quot;1&quot; /&gt;&lt;lineCharCount val=&quot;122&quot; /&gt;&lt;/TableIndex&gt;&lt;TableIndex row=&quot;5&quot; col=&quot;3&quot;&gt;&lt;linesCount val=&quot;1&quot; /&gt;&lt;lineCharCount val=&quot;3&quot; /&gt;&lt;/TableIndex&gt;&lt;TableIndex row=&quot;6&quot; col=&quot;1&quot;&gt;&lt;linesCount val=&quot;1&quot; /&gt;&lt;lineCharCount val=&quot;169&quot; /&gt;&lt;/TableIndex&gt;&lt;TableIndex row=&quot;6&quot; col=&quot;2&quot;&gt;&lt;linesCount val=&quot;1&quot; /&gt;&lt;lineCharCount val=&quot;169&quot; /&gt;&lt;/TableIndex&gt;&lt;TableIndex row=&quot;6&quot; col=&quot;3&quot;&gt;&lt;linesCount val=&quot;1&quot; /&gt;&lt;lineCharCount val=&quot;3&quot; /&gt;&lt;/TableIndex&gt;&lt;TableIndex row=&quot;7&quot; col=&quot;1&quot;&gt;&lt;linesCount val=&quot;1&quot; /&gt;&lt;lineCharCount val=&quot;47&quot; /&gt;&lt;/TableIndex&gt;&lt;TableIndex row=&quot;7&quot; col=&quot;2&quot;&gt;&lt;linesCount val=&quot;1&quot; /&gt;&lt;lineCharCount val=&quot;47&quot; /&gt;&lt;/TableIndex&gt;&lt;TableIndex row=&quot;7&quot; col=&quot;3&quot;&gt;&lt;linesCount val=&quot;1&quot; /&gt;&lt;lineCharCount val=&quot;1&quot; /&gt;&lt;/TableIndex&gt;&lt;TableIndex row=&quot;8&quot; col=&quot;1&quot;&gt;&lt;linesCount val=&quot;1&quot; /&gt;&lt;lineCharCount val=&quot;219&quot; /&gt;&lt;/TableIndex&gt;&lt;TableIndex row=&quot;8&quot; col=&quot;2&quot;&gt;&lt;linesCount val=&quot;1&quot; /&gt;&lt;lineCharCount val=&quot;219&quot; /&gt;&lt;/TableIndex&gt;&lt;TableIndex row=&quot;8&quot; col=&quot;3&quot;&gt;&lt;linesCount val=&quot;1&quot; /&gt;&lt;lineCharCount val=&quot;219&quot; /&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7a8a9a-9e59-4511-8c81-3458fbea1d60}&quot; /&gt;&lt;isInvalidForFieldText val=&quot;0&quot; /&gt;&lt;Image&gt;&lt;filename val=&quot;E:\breeze\content\2372973515\4669577972-1\input\breezo\data\asimages\{067a8a9a-9e59-4511-8c81-3458fbea1d60}.png&quot; /&gt;&lt;left val=&quot;37&quot; /&gt;&lt;top val=&quot;96&quot; /&gt;&lt;width val=&quot;886&quot; /&gt;&lt;height val=&quot;37&quot; /&gt;&lt;hasText val=&quot;1&quot; /&gt;&lt;/Image&gt;&lt;/ThreeDShapeInfo&gt;"/>
  <p:tag name="PRESENTER_SHAPETEXTINFO" val="&lt;ShapeTextInfo&gt;&lt;TableIndex row=&quot;-1&quot; col=&quot;-1&quot;&gt;&lt;linesCount val=&quot;1&quot; /&gt;&lt;lineCharCount val=&quot;51&quot; /&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9c2528-9752-45f8-8940-b22074886703}&quot; /&gt;&lt;isInvalidForFieldText val=&quot;0&quot; /&gt;&lt;Image&gt;&lt;filename val=&quot;E:\breeze\content\2372973515\4669577972-1\input\breezo\data\asimages\{f19c2528-9752-45f8-8940-b22074886703}.png&quot; /&gt;&lt;left val=&quot;48&quot; /&gt;&lt;top val=&quot;173&quot; /&gt;&lt;width val=&quot;861&quot; /&gt;&lt;height val=&quot;37&quot; /&gt;&lt;hasText val=&quot;1&quot; /&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17c48f-a148-4b08-b1f9-c22096da703d}&quot; /&gt;&lt;isInvalidForFieldText val=&quot;0&quot; /&gt;&lt;Image&gt;&lt;filename val=&quot;E:\breeze\content\2372973515\4669577972-1\input\breezo\data\asimages\{b417c48f-a148-4b08-b1f9-c22096da703d}.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df58db-36b5-459a-a329-cc7ae63cf24b}&quot; /&gt;&lt;isInvalidForFieldText val=&quot;0&quot; /&gt;&lt;Image&gt;&lt;filename val=&quot;E:\breeze\content\2372973515\4669577972-1\input\breezo\data\asimages\{77df58db-36b5-459a-a329-cc7ae63cf24b}.png&quot; /&gt;&lt;left val=&quot;48&quot; /&gt;&lt;top val=&quot;209&quot; /&gt;&lt;width val=&quot;862&quot; /&gt;&lt;height val=&quot;353&quot; /&gt;&lt;hasText val=&quot;1&quot; /&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4413dda7-7b20-46be-b02a-c9e6e16e38ae}&quot; /&gt;&lt;isInvalidForFieldText val=&quot;0&quot; /&gt;&lt;Image&gt;&lt;filename val=&quot;E:\breeze\content\2372973515\4669577972-1\input\breezo\data\asimages\{4413dda7-7b20-46be-b02a-c9e6e16e38ae}.png&quot; /&gt;&lt;left val=&quot;318&quot; /&gt;&lt;top val=&quot;97&quot; /&gt;&lt;width val=&quot;327&quot; /&gt;&lt;height val=&quot;29&quot; /&gt;&lt;hasText val=&quot;1&quot; /&gt;&lt;/Image&gt;&lt;/ThreeDShapeInfo&gt;"/>
  <p:tag name="PRESENTER_SHAPETEXTINFO" val="&lt;ShapeTextInfo&gt;&lt;TableIndex row=&quot;-1&quot; col=&quot;-1&quot;&gt;&lt;linesCount val=&quot;1&quot; /&gt;&lt;lineCharCount val=&quot;18&quot; /&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98f705-2254-4983-9eaf-eb15dd1c891c}&quot; /&gt;&lt;isInvalidForFieldText val=&quot;0&quot; /&gt;&lt;Image&gt;&lt;filename val=&quot;E:\breeze\content\2372973515\4669577972-1\input\breezo\data\asimages\{9f98f705-2254-4983-9eaf-eb15dd1c891c}.png&quot; /&gt;&lt;left val=&quot;43&quot; /&gt;&lt;top val=&quot;243&quot; /&gt;&lt;width val=&quot;874&quot; /&gt;&lt;height val=&quot;315&quot; /&gt;&lt;hasText val=&quot;1&quot; /&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f21597-349a-4cea-883f-ccb10d9998d3}&quot; /&gt;&lt;isInvalidForFieldText val=&quot;0&quot; /&gt;&lt;Image&gt;&lt;filename val=&quot;E:\breeze\content\2372973515\4669577972-1\input\breezo\data\asimages\{96f21597-349a-4cea-883f-ccb10d9998d3}.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32&quot; /&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cf7318-93f1-4e4a-b508-23386e5ed66f}&quot; /&gt;&lt;isInvalidForFieldText val=&quot;0&quot; /&gt;&lt;Image&gt;&lt;filename val=&quot;E:\breeze\content\2372973515\4669577972-1\input\breezo\data\asimages\{a2cf7318-93f1-4e4a-b508-23386e5ed66f}.png&quot; /&gt;&lt;left val=&quot;232&quot; /&gt;&lt;top val=&quot;97&quot; /&gt;&lt;width val=&quot;496&quot; /&gt;&lt;height val=&quot;75&quot; /&gt;&lt;hasText val=&quot;1&quot; /&gt;&lt;/Image&gt;&lt;/ThreeDShapeInfo&gt;"/>
  <p:tag name="PRESENTER_SHAPETEXTINFO" val="&lt;ShapeTextInfo&gt;&lt;TableIndex row=&quot;-1&quot; col=&quot;-1&quot;&gt;&lt;linesCount val=&quot;1&quot; /&gt;&lt;lineCharCount val=&quot;52&quot; /&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add9ee4-b2da-4c6c-9791-c05b5944af1b}&quot; /&gt;&lt;isInvalidForFieldText val=&quot;0&quot; /&gt;&lt;Image&gt;&lt;filename val=&quot;E:\breeze\content\2372973515\4669577972-1\input\breezo\data\asimages\{cadd9ee4-b2da-4c6c-9791-c05b5944af1b}.png&quot; /&gt;&lt;left val=&quot;502&quot; /&gt;&lt;top val=&quot;332&quot; /&gt;&lt;width val=&quot;433&quot; /&gt;&lt;height val=&quot;273&quot; /&gt;&lt;hasText val=&quot;1&quot; /&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d08bab1-05a1-43d7-9616-1145d27a67ef}&quot; /&gt;&lt;isInvalidForFieldText val=&quot;0&quot; /&gt;&lt;Image&gt;&lt;filename val=&quot;E:\breeze\content\2372973515\4669577972-1\input\breezo\data\asimages\{4d08bab1-05a1-43d7-9616-1145d27a67ef}.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2de478-6596-4f89-820a-3c9bbb16c5d2}&quot; /&gt;&lt;isInvalidForFieldText val=&quot;0&quot; /&gt;&lt;Image&gt;&lt;filename val=&quot;E:\breeze\content\2372973515\4669577972-1\input\breezo\data\asimages\{592de478-6596-4f89-820a-3c9bbb16c5d2}.png&quot; /&gt;&lt;left val=&quot;24&quot; /&gt;&lt;top val=&quot;332&quot; /&gt;&lt;width val=&quot;434&quot; /&gt;&lt;height val=&quot;273&quot; /&gt;&lt;hasText val=&quot;1&quot; /&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9ee6c5-2499-4cf2-a88d-ea5cf7f8b21e}&quot; /&gt;&lt;isInvalidForFieldText val=&quot;0&quot; /&gt;&lt;Image&gt;&lt;filename val=&quot;E:\breeze\content\2372973515\4669577972-1\input\breezo\data\asimages\{b29ee6c5-2499-4cf2-a88d-ea5cf7f8b21e}.png&quot; /&gt;&lt;left val=&quot;51&quot; /&gt;&lt;top val=&quot;220&quot; /&gt;&lt;width val=&quot;825&quot; /&gt;&lt;height val=&quot;91&quot; /&gt;&lt;hasText val=&quot;1&quot; /&gt;&lt;/Image&gt;&lt;/ThreeDShapeInfo&gt;"/>
  <p:tag name="PRESENTER_SHAPETEXTINFO" val="&lt;ShapeTextInfo&gt;&lt;TableIndex row=&quot;-1&quot; col=&quot;-1&quot;&gt;&lt;linesCount val=&quot;1&quot; /&gt;&lt;lineCharCount val=&quot;209&quot; /&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936af45-1b4d-4b05-92af-6718e30a6236}&quot; /&gt;&lt;isInvalidForFieldText val=&quot;0&quot; /&gt;&lt;Image&gt;&lt;filename val=&quot;E:\breeze\content\2372973515\4669577972-1\input\breezo\data\asimages\{7936af45-1b4d-4b05-92af-6718e30a6236}.png&quot; /&gt;&lt;left val=&quot;41&quot; /&gt;&lt;top val=&quot;213&quot; /&gt;&lt;width val=&quot;878&quot; /&gt;&lt;height val=&quot;376&quot; /&gt;&lt;hasText val=&quot;1&quot; /&gt;&lt;/Image&gt;&lt;/ThreeDShapeInfo&gt;"/>
  <p:tag name="PRESENTER_SHAPETEXTINFO" val="&lt;ShapeTextInfo&gt;&lt;TableIndex row=&quot;1&quot; col=&quot;1&quot;&gt;&lt;linesCount val=&quot;1&quot; /&gt;&lt;lineCharCount val=&quot;35&quot; /&gt;&lt;/TableIndex&gt;&lt;TableIndex row=&quot;1&quot; col=&quot;2&quot;&gt;&lt;linesCount val=&quot;1&quot; /&gt;&lt;lineCharCount val=&quot;0&quot; /&gt;&lt;/TableIndex&gt;&lt;TableIndex row=&quot;2&quot; col=&quot;1&quot;&gt;&lt;linesCount val=&quot;1&quot; /&gt;&lt;lineCharCount val=&quot;99&quot; /&gt;&lt;/TableIndex&gt;&lt;TableIndex row=&quot;2&quot; col=&quot;2&quot;&gt;&lt;linesCount val=&quot;1&quot; /&gt;&lt;lineCharCount val=&quot;3&quot; /&gt;&lt;/TableIndex&gt;&lt;TableIndex row=&quot;3&quot; col=&quot;1&quot;&gt;&lt;linesCount val=&quot;1&quot; /&gt;&lt;lineCharCount val=&quot;168&quot; /&gt;&lt;/TableIndex&gt;&lt;TableIndex row=&quot;3&quot; col=&quot;2&quot;&gt;&lt;linesCount val=&quot;1&quot; /&gt;&lt;lineCharCount val=&quot;2&quot; /&gt;&lt;/TableIndex&gt;&lt;TableIndex row=&quot;4&quot; col=&quot;1&quot;&gt;&lt;linesCount val=&quot;1&quot; /&gt;&lt;lineCharCount val=&quot;193&quot; /&gt;&lt;/TableIndex&gt;&lt;TableIndex row=&quot;4&quot; col=&quot;2&quot;&gt;&lt;linesCount val=&quot;1&quot; /&gt;&lt;lineCharCount val=&quot;2&quot; /&gt;&lt;/TableIndex&gt;&lt;TableIndex row=&quot;5&quot; col=&quot;1&quot;&gt;&lt;linesCount val=&quot;1&quot; /&gt;&lt;lineCharCount val=&quot;117&quot; /&gt;&lt;/TableIndex&gt;&lt;TableIndex row=&quot;5&quot; col=&quot;2&quot;&gt;&lt;linesCount val=&quot;1&quot; /&gt;&lt;lineCharCount val=&quot;2&quot; /&gt;&lt;/TableIndex&gt;&lt;TableIndex row=&quot;6&quot; col=&quot;1&quot;&gt;&lt;linesCount val=&quot;1&quot; /&gt;&lt;lineCharCount val=&quot;226&quot; /&gt;&lt;/TableIndex&gt;&lt;TableIndex row=&quot;6&quot; col=&quot;2&quot;&gt;&lt;linesCount val=&quot;1&quot; /&gt;&lt;lineCharCount val=&quot;226&quot; /&gt;&lt;/TableIndex&gt;&lt;TableIndex row=&quot;7&quot; col=&quot;1&quot;&gt;&lt;linesCount val=&quot;1&quot; /&gt;&lt;lineCharCount val=&quot;122&quot; /&gt;&lt;/TableIndex&gt;&lt;TableIndex row=&quot;7&quot; col=&quot;2&quot;&gt;&lt;linesCount val=&quot;1&quot; /&gt;&lt;lineCharCount val=&quot;122&quot; /&gt;&lt;/TableIndex&gt;&lt;TableIndex row=&quot;8&quot; col=&quot;1&quot;&gt;&lt;linesCount val=&quot;1&quot; /&gt;&lt;lineCharCount val=&quot;223&quot; /&gt;&lt;/TableIndex&gt;&lt;TableIndex row=&quot;8&quot; col=&quot;2&quot;&gt;&lt;linesCount val=&quot;1&quot; /&gt;&lt;lineCharCount val=&quot;223&quot; /&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4ca5d27-f341-44ff-8dcd-5cb8bdd5d7f2}&quot; /&gt;&lt;isInvalidForFieldText val=&quot;0&quot; /&gt;&lt;Image&gt;&lt;filename val=&quot;E:\breeze\content\2372973515\4669577972-1\input\breezo\data\asimages\{34ca5d27-f341-44ff-8dcd-5cb8bdd5d7f2}.png&quot; /&gt;&lt;left val=&quot;232&quot; /&gt;&lt;top val=&quot;102&quot; /&gt;&lt;width val=&quot;496&quot; /&gt;&lt;height val=&quot;76&quot; /&gt;&lt;hasText val=&quot;1&quot; /&gt;&lt;/Image&gt;&lt;/ThreeDShapeInfo&gt;"/>
  <p:tag name="PRESENTER_SHAPETEXTINFO" val="&lt;ShapeTextInfo&gt;&lt;TableIndex row=&quot;-1&quot; col=&quot;-1&quot;&gt;&lt;linesCount val=&quot;1&quot; /&gt;&lt;lineCharCount val=&quot;52&quot; /&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f74b3a8-38c4-4448-9055-b5343615f9c1}&quot; /&gt;&lt;isInvalidForFieldText val=&quot;0&quot; /&gt;&lt;Image&gt;&lt;filename val=&quot;E:\breeze\content\2372973515\4669577972-1\input\breezo\data\asimages\{4f74b3a8-38c4-4448-9055-b5343615f9c1}.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23&quot; /&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 /&gt;&lt;lineCharCount val=&quot;1&quot; /&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f443cf-943c-4922-bd4d-436d5757254d}&quot; /&gt;&lt;isInvalidForFieldText val=&quot;0&quot; /&gt;&lt;Image&gt;&lt;filename val=&quot;E:\breeze\content\2372973515\4669577972-1\input\breezo\data\asimages\{2ef443cf-943c-4922-bd4d-436d5757254d}.png&quot; /&gt;&lt;left val=&quot;52&quot; /&gt;&lt;top val=&quot;598&quot; /&gt;&lt;width val=&quot;757&quot; /&gt;&lt;height val=&quot;73&quot; /&gt;&lt;hasText val=&quot;1&quot; /&gt;&lt;/Image&gt;&lt;/ThreeDShapeInfo&gt;"/>
  <p:tag name="PRESENTER_SHAPETEXTINFO" val="&lt;ShapeTextInfo&gt;&lt;TableIndex row=&quot;-1&quot; col=&quot;-1&quot;&gt;&lt;linesCount val=&quot;2&quot; /&gt;&lt;lineCharCount val=&quot;24&quot; /&gt;&lt;lineCharCount val=&quot;139&quot; /&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24e5da-5aa7-449c-9603-44c603d7cf28}&quot; /&gt;&lt;isInvalidForFieldText val=&quot;0&quot; /&gt;&lt;Image&gt;&lt;filename val=&quot;E:\breeze\content\2372973515\4669577972-1\input\breezo\data\asimages\{5e24e5da-5aa7-449c-9603-44c603d7cf28}.png&quot; /&gt;&lt;left val=&quot;134&quot; /&gt;&lt;top val=&quot;96&quot; /&gt;&lt;width val=&quot;693&quot; /&gt;&lt;height val=&quot;37&quot; /&gt;&lt;hasText val=&quot;1&quot; /&gt;&lt;/Image&gt;&lt;/ThreeDShapeInfo&gt;"/>
  <p:tag name="PRESENTER_SHAPETEXTINFO" val="&lt;ShapeTextInfo&gt;&lt;TableIndex row=&quot;-1&quot; col=&quot;-1&quot;&gt;&lt;linesCount val=&quot;1&quot; /&gt;&lt;lineCharCount val=&quot;40&quot; /&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761e0a-d7a6-411d-98e2-868a230a78aa}&quot; /&gt;&lt;isInvalidForFieldText val=&quot;0&quot; /&gt;&lt;Image&gt;&lt;filename val=&quot;E:\breeze\content\2372973515\4669577972-1\input\breezo\data\asimages\{9f761e0a-d7a6-411d-98e2-868a230a78aa}.png&quot; /&gt;&lt;left val=&quot;50&quot; /&gt;&lt;top val=&quot;212&quot; /&gt;&lt;width val=&quot;865&quot; /&gt;&lt;height val=&quot;49&quot; /&gt;&lt;hasText val=&quot;1&quot; /&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4f7da9-cfb4-4917-8b5f-349f9f82ff45}&quot; /&gt;&lt;isInvalidForFieldText val=&quot;0&quot; /&gt;&lt;Image&gt;&lt;filename val=&quot;E:\breeze\content\2372973515\4669577972-1\input\breezo\data\asimages\{f64f7da9-cfb4-4917-8b5f-349f9f82ff45}.png&quot; /&gt;&lt;left val=&quot;922&quot; /&gt;&lt;top val=&quot;697&quot; /&gt;&lt;width val=&quot;20&quot; /&gt;&lt;height val=&quot;15&quot; /&gt;&lt;hasText val=&quot;1&quot; /&gt;&lt;/Image&gt;&lt;/ThreeDShapeInfo&gt;"/>
  <p:tag name="PRESENTER_SHAPETEXTINFO" val="&lt;ShapeTextInfo&gt;&lt;TableIndex row=&quot;-1&quot; col=&quot;-1&quot;&gt;&lt;linesCount val=&quot;1&quot; /&gt;&lt;lineCharCount val=&quot;2&quot; /&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951054-8e50-499b-93af-b672f2ba4acc}&quot; /&gt;&lt;isInvalidForFieldText val=&quot;0&quot; /&gt;&lt;Image&gt;&lt;filename val=&quot;E:\breeze\content\2372973515\4669577972-1\input\breezo\data\asimages\{60951054-8e50-499b-93af-b672f2ba4acc}.png&quot; /&gt;&lt;left val=&quot;46&quot; /&gt;&lt;top val=&quot;259&quot; /&gt;&lt;width val=&quot;873&quot; /&gt;&lt;height val=&quot;159&quot; /&gt;&lt;hasText val=&quot;1&quot; /&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b2b2d1a-253f-4d47-bdb5-54d3eb799921}&quot; /&gt;&lt;isInvalidForFieldText val=&quot;0&quot; /&gt;&lt;Image&gt;&lt;filename val=&quot;E:\breeze\content\2372973515\4669577972-1\input\breezo\data\asimages\{8b2b2d1a-253f-4d47-bdb5-54d3eb799921}.png&quot; /&gt;&lt;left val=&quot;50&quot; /&gt;&lt;top val=&quot;417&quot; /&gt;&lt;width val=&quot;865&quot; /&gt;&lt;height val=&quot;165&quot; /&gt;&lt;hasText val=&quot;1&quot; /&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Temp.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7327efe-4146-43f0-8cb1-4e275690af64}&quot; /&gt;&lt;isInvalidForFieldText val=&quot;0&quot; /&gt;&lt;Image&gt;&lt;filename val=&quot;E:\breeze\content\2372973515\4669577972-1\input\breezo\data\asimages\{67327efe-4146-43f0-8cb1-4e275690af64}.png&quot; /&gt;&lt;left val=&quot;318&quot; /&gt;&lt;top val=&quot;97&quot; /&gt;&lt;width val=&quot;327&quot; /&gt;&lt;height val=&quot;29&quot; /&gt;&lt;hasText val=&quot;1&quot; /&gt;&lt;/Image&gt;&lt;/ThreeDShapeInfo&gt;"/>
  <p:tag name="PRESENTER_SHAPETEXTINFO" val="&lt;ShapeTextInfo&gt;&lt;TableIndex row=&quot;-1&quot; col=&quot;-1&quot;&gt;&lt;linesCount val=&quot;1&quot; /&gt;&lt;lineCharCount val=&quot;18&quot; /&gt;&lt;/TableIndex&gt;&lt;/ShapeTextInfo&gt;"/>
</p:tagLst>
</file>

<file path=ppt/theme/theme1.xml><?xml version="1.0" encoding="utf-8"?>
<a:theme xmlns:a="http://schemas.openxmlformats.org/drawingml/2006/main" name="Theme February">
  <a:themeElements>
    <a:clrScheme name="VA">
      <a:dk1>
        <a:sysClr val="windowText" lastClr="000000"/>
      </a:dk1>
      <a:lt1>
        <a:sysClr val="window" lastClr="FFFFFF"/>
      </a:lt1>
      <a:dk2>
        <a:srgbClr val="1F497D"/>
      </a:dk2>
      <a:lt2>
        <a:srgbClr val="EEECE1"/>
      </a:lt2>
      <a:accent1>
        <a:srgbClr val="BBE2F2"/>
      </a:accent1>
      <a:accent2>
        <a:srgbClr val="A6192E"/>
      </a:accent2>
      <a:accent3>
        <a:srgbClr val="8A8D4A"/>
      </a:accent3>
      <a:accent4>
        <a:srgbClr val="1D1D1D"/>
      </a:accent4>
      <a:accent5>
        <a:srgbClr val="717171"/>
      </a:accent5>
      <a:accent6>
        <a:srgbClr val="F79646"/>
      </a:accent6>
      <a:hlink>
        <a:srgbClr val="0000FF"/>
      </a:hlink>
      <a:folHlink>
        <a:srgbClr val="800080"/>
      </a:folHlink>
    </a:clrScheme>
    <a:fontScheme name="V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 February" id="{D1F4C9E1-2396-4CDD-8CA9-EB944796C043}" vid="{8A04F0C2-259B-4AE6-85B0-EB8C2087D1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B869E3E810774AA7B17315F3F50FE5" ma:contentTypeVersion="3" ma:contentTypeDescription="Create a new document." ma:contentTypeScope="" ma:versionID="3506bbe711662e7f510a98fd483a111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567239-2D12-4DA4-ACBD-83B3EAAAF41E}">
  <ds:schemaRefs>
    <ds:schemaRef ds:uri="http://schemas.microsoft.com/sharepoint/v3/contenttype/forms"/>
  </ds:schemaRefs>
</ds:datastoreItem>
</file>

<file path=customXml/itemProps2.xml><?xml version="1.0" encoding="utf-8"?>
<ds:datastoreItem xmlns:ds="http://schemas.openxmlformats.org/officeDocument/2006/customXml" ds:itemID="{2420958C-FF78-4199-8684-26A589F097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35E050F-F6DD-446A-BC54-722BE857956D}">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 February</Template>
  <TotalTime>6889</TotalTime>
  <Words>4124</Words>
  <Application>Microsoft Office PowerPoint</Application>
  <PresentationFormat>On-screen Show (4:3)</PresentationFormat>
  <Paragraphs>330</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Tahoma</vt:lpstr>
      <vt:lpstr>Times New Roman</vt:lpstr>
      <vt:lpstr>Theme February</vt:lpstr>
      <vt:lpstr>Cardiovascular (Arteries and Veins)</vt:lpstr>
      <vt:lpstr>Objectives</vt:lpstr>
      <vt:lpstr>References</vt:lpstr>
      <vt:lpstr>Hypertension (38 CFR 4.104, DC 7101)</vt:lpstr>
      <vt:lpstr>Hypertension (38 CFR 4.104, DC 7101)</vt:lpstr>
      <vt:lpstr>Disability Benefits Questionnaire - Hypertension</vt:lpstr>
      <vt:lpstr>Evaluation Builder </vt:lpstr>
      <vt:lpstr>Discussion</vt:lpstr>
      <vt:lpstr>Discussion </vt:lpstr>
      <vt:lpstr>Varicose Veins (38 CFR 4.104, DC 7120)</vt:lpstr>
      <vt:lpstr>Varicose Veins (38 CFR 4.104, DC 7120)</vt:lpstr>
      <vt:lpstr>Disability Benefits Questionnaire – Varicose Veins </vt:lpstr>
      <vt:lpstr>Evaluation Builder</vt:lpstr>
      <vt:lpstr>Peripheral Vascular Disease  (38 CFR 4.104, DC 7114)</vt:lpstr>
      <vt:lpstr>Peripheral Vascular Disease  (38 CFR 4.104, DC 7114)</vt:lpstr>
      <vt:lpstr>Disability Benefits Questionnaire - PVD </vt:lpstr>
      <vt:lpstr>Evaluation Builder</vt:lpstr>
      <vt:lpstr>Discussion</vt:lpstr>
      <vt:lpstr>Discussion</vt:lpstr>
      <vt:lpstr>Cold Injuries  (38 CFR 4.104, DC 7122)</vt:lpstr>
      <vt:lpstr>Cold Injuries (DC 7122)</vt:lpstr>
      <vt:lpstr>Disability Benefits Questionnaire –  Cold Injuries</vt:lpstr>
      <vt:lpstr>Evaluation Builder</vt:lpstr>
      <vt:lpstr>Aneurysms  (38 CFR 4.104, DC 7111/7112)</vt:lpstr>
      <vt:lpstr>Aneurysm, Large Artery (38 CFR 4.104, DC 7111)</vt:lpstr>
      <vt:lpstr>Aneurysm, Aneurysm, Small Artery (38 CFR 4.104, DC 7112)</vt:lpstr>
      <vt:lpstr>Disability Benefits Questionnaire –  Artery and Vein DBQ</vt:lpstr>
      <vt:lpstr>(DBQ continued)</vt:lpstr>
      <vt:lpstr>Evaluation Builder</vt:lpstr>
      <vt:lpstr>Evaluation Builder</vt:lpstr>
      <vt:lpstr>Discussion</vt:lpstr>
      <vt:lpstr>Discussion</vt:lpstr>
      <vt:lpstr>Questions</vt:lpstr>
    </vt:vector>
  </TitlesOfParts>
  <Company>Veterans Benefits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(Arteries and Veins) PowerPoint Presentation</dc:title>
  <dc:subject>RVSR</dc:subject>
  <dc:creator>Department of Veterans Affairs, Veterans Benefits Administration, Compensation Service, STAFF</dc:creator>
  <cp:keywords>cardiovascular,arteries,veins,38 CFR 4.104,cold injuries,7122,hypertension,1701,aneurysms,7111,7112,peripheral vascular disease,varicose veins,7120,PVD,7114</cp:keywords>
  <dc:description>This lesson assists RVSRs in understanding the importance of how to evaluate disabilities for Compensation under 38 CFR 4.104.</dc:description>
  <cp:lastModifiedBy>Kathy Poole</cp:lastModifiedBy>
  <cp:revision>519</cp:revision>
  <dcterms:created xsi:type="dcterms:W3CDTF">2014-04-30T02:32:11Z</dcterms:created>
  <dcterms:modified xsi:type="dcterms:W3CDTF">2020-09-08T19:08:46Z</dcterms:modified>
  <cp:category>NTC Curriculum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C99A1101-545A-4F06-B9B7-341CBA93A72A</vt:lpwstr>
  </property>
  <property fmtid="{D5CDD505-2E9C-101B-9397-08002B2CF9AE}" pid="3" name="ArticulatePath">
    <vt:lpwstr>VSR RVSR Lay Evidence</vt:lpwstr>
  </property>
  <property fmtid="{D5CDD505-2E9C-101B-9397-08002B2CF9AE}" pid="4" name="ArticulateProjectFull">
    <vt:lpwstr>C:\Users\Lynne\Documents\Appeals\VSR RVSR Lay Evidence Final.ppta</vt:lpwstr>
  </property>
  <property fmtid="{D5CDD505-2E9C-101B-9397-08002B2CF9AE}" pid="5" name="ArticulateProjectVersion">
    <vt:lpwstr>7</vt:lpwstr>
  </property>
  <property fmtid="{D5CDD505-2E9C-101B-9397-08002B2CF9AE}" pid="6" name="ArticulateUseProject">
    <vt:lpwstr>1</vt:lpwstr>
  </property>
  <property fmtid="{D5CDD505-2E9C-101B-9397-08002B2CF9AE}" pid="7" name="ContentTypeId">
    <vt:lpwstr>0x0101003DB869E3E810774AA7B17315F3F50FE5</vt:lpwstr>
  </property>
  <property fmtid="{D5CDD505-2E9C-101B-9397-08002B2CF9AE}" pid="8" name="Language">
    <vt:lpwstr>en</vt:lpwstr>
  </property>
  <property fmtid="{D5CDD505-2E9C-101B-9397-08002B2CF9AE}" pid="9" name="Type">
    <vt:lpwstr>Presentation</vt:lpwstr>
  </property>
</Properties>
</file>