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</p:sldMasterIdLst>
  <p:notesMasterIdLst>
    <p:notesMasterId r:id="rId26"/>
  </p:notesMasterIdLst>
  <p:sldIdLst>
    <p:sldId id="257" r:id="rId5"/>
    <p:sldId id="258" r:id="rId6"/>
    <p:sldId id="259" r:id="rId7"/>
    <p:sldId id="260" r:id="rId8"/>
    <p:sldId id="261" r:id="rId9"/>
    <p:sldId id="278" r:id="rId10"/>
    <p:sldId id="262" r:id="rId11"/>
    <p:sldId id="263" r:id="rId12"/>
    <p:sldId id="280" r:id="rId13"/>
    <p:sldId id="264" r:id="rId14"/>
    <p:sldId id="267" r:id="rId15"/>
    <p:sldId id="265" r:id="rId16"/>
    <p:sldId id="268" r:id="rId17"/>
    <p:sldId id="269" r:id="rId18"/>
    <p:sldId id="266" r:id="rId19"/>
    <p:sldId id="274" r:id="rId20"/>
    <p:sldId id="270" r:id="rId21"/>
    <p:sldId id="275" r:id="rId22"/>
    <p:sldId id="277" r:id="rId23"/>
    <p:sldId id="279" r:id="rId24"/>
    <p:sldId id="27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3" clrIdx="0"/>
  <p:cmAuthor id="1" name="Spears, John L." initials="SJL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3907" autoAdjust="0"/>
  </p:normalViewPr>
  <p:slideViewPr>
    <p:cSldViewPr snapToGrid="0">
      <p:cViewPr varScale="1">
        <p:scale>
          <a:sx n="106" d="100"/>
          <a:sy n="106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8668304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304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172641" indent="-17264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472" indent="-17383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3160" indent="-1666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indent="-17264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308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8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69175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509916-4E65-4AE1-A57A-17ABAC2CDBF8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Introduction to Quality Reviews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DE9E75-AF3A-4181-A3A2-E123CF6F684F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A4A981-6727-4AB1-80B9-817B7B1B7B8D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October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What is an Error?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An error violates current regulation or policy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An error can results in an over or under payment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An error is and clear and unmistakable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Procedural deficiencies are generally not considered errors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The main exception are S1 errors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Addressed Issues A1/A2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A1) Were all claimed issues addressed?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Check all claims and ensure that any issue claimed by the Veteran is addressed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A2) Were all inferred issues addressed?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There is no regulation defining an inferred issue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Examples of some inferred issues:</a:t>
            </a:r>
          </a:p>
          <a:p>
            <a:pPr marL="690563" lvl="2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CH. 35</a:t>
            </a:r>
          </a:p>
          <a:p>
            <a:pPr marL="690563" lvl="2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Special Monthly Compensation</a:t>
            </a:r>
          </a:p>
          <a:p>
            <a:pPr marL="690563" lvl="2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Incompetency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0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Development B1/B2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B1) Was VCAA pre-decision "notice" provided and adequate?</a:t>
            </a:r>
          </a:p>
          <a:p>
            <a:pPr marL="457200" lvl="1" indent="-223838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Was a 5103 letter needed?</a:t>
            </a:r>
          </a:p>
          <a:p>
            <a:pPr marL="457200" lvl="1" indent="-223838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Was a 5103 letter sent?</a:t>
            </a:r>
          </a:p>
          <a:p>
            <a:pPr marL="457200" lvl="1" indent="-223838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Did the 5103 letter contain all necessary information?</a:t>
            </a:r>
          </a:p>
          <a:p>
            <a:pPr marL="233363" indent="-233363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B2) Does the record show VCAA compliant development to obtain all indicated evidence prior to deciding the claim?</a:t>
            </a:r>
          </a:p>
          <a:p>
            <a:pPr marL="457200" lvl="1" indent="-223838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Federal Records Development</a:t>
            </a:r>
          </a:p>
          <a:p>
            <a:pPr marL="630238" lvl="2" indent="-173038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STRs, personnel file, VAMCs, etc.</a:t>
            </a:r>
          </a:p>
          <a:p>
            <a:pPr marL="457200" lvl="1" indent="-223838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Private Records Development</a:t>
            </a:r>
          </a:p>
          <a:p>
            <a:pPr marL="457200" lvl="1" indent="-223838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Exams and medical opinions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Rating Decision C1/C2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Although these errors are attributed to the RVSR, the VSR can catch an error before the claim is finalized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If the VSR notices something, defer the claim back to the RVSR for review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C1) Was the grant or denial of all issues correct?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C2) Was the percentage evaluation assigned correct (including combined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eval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.)?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Award Dates D1/D2/H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For rating reviews, these errors fall under D1 &amp; D2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For non-rating reviews, these errors fall under H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D1) Are all effective dates affecting payment correct?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There are number of regulations regarding effective dates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For rating issues, the RVSR determines the effective date</a:t>
            </a:r>
          </a:p>
          <a:p>
            <a:pPr marL="233363" indent="-233363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D2) Were payment rates correct?</a:t>
            </a:r>
          </a:p>
          <a:p>
            <a:pPr marL="457200" lvl="1" indent="-223838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withholdings, recoupments, disallowances, etc.</a:t>
            </a:r>
          </a:p>
          <a:p>
            <a:pPr marL="233363" indent="-233363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H) Are all payment dates and rates correct?</a:t>
            </a:r>
          </a:p>
          <a:p>
            <a:pPr marL="457200" lvl="1" indent="-223838"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combination of D1 &amp; D2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Dependency D1-5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01762"/>
            <a:ext cx="8229600" cy="4481051"/>
          </a:xfrm>
        </p:spPr>
        <p:txBody>
          <a:bodyPr>
            <a:normAutofit lnSpcReduction="10000"/>
          </a:bodyPr>
          <a:lstStyle/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On the non-rating checklist, dependency errors fall into five categories, D1-5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There are a number of references regarding dependency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D1) Was a dependent spouse correctly established or removed? (38 CFR 3.50)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D2) Were dependent children correctly established or removed? (38 CFR 3.57 and 3.667)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D3) Were dependent parents correctly established or removed? (38 CFR 3.59)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D4) Was a surviving spouse correctly established or removed? (38 CFR 3.50(b))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D5) Were surviving children correctly established or removed? (38 CFR 3.57)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Notification Letter F1-4 &amp; K1-4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Errors related to the notification letter fall under categories F1-4 on the rating checklist and K1-4 on the non-rating checklist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F1/K1) Was notification sent?</a:t>
            </a:r>
          </a:p>
          <a:p>
            <a:pPr marL="457200" lvl="2" indent="-223838"/>
            <a:r>
              <a:rPr lang="en-US" sz="1800" dirty="0">
                <a:latin typeface="+mj-lt"/>
                <a:cs typeface="Times New Roman" panose="02020603050405020304" pitchFamily="18" charset="0"/>
              </a:rPr>
              <a:t>If the letter was sent to the wrong address or claimant, the letter is not considered sent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F2/K2) Was the notification correct?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F3/K3) Were appeal rights included?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F4/K4) Was the Power of Attorney indicated, correct, and notification properly documented?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Systems Compliance 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S1) Were all systems appropriately updated to reflect current status of claim?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84821-59C2-4D01-8993-8FCE5A868D0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7368" y="2380402"/>
            <a:ext cx="823943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This one question is actually nine systems questions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Is the date of claim and end product correct?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Are all the payees' addresses (including direct deposit information) correct?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Are all periods of service for the Veteran verified and updated in all systems?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Was the Power of Attorney (POA) information/access updated in all systems and correspondence?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Were special issues and flashes entered and correct?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Were contentions and classifications entered correctly?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Were tracked items entered and updated as necessary?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Was the claim status (Ready for Decision (RFD), Rating Decision Complete (RDC), OPEN) updated appropriately?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Were the suspense dates (tracked item or claim level) updated and correct?  </a:t>
            </a:r>
          </a:p>
        </p:txBody>
      </p:sp>
    </p:spTree>
    <p:extLst>
      <p:ext uri="{BB962C8B-B14F-4D97-AF65-F5344CB8AC3E}">
        <p14:creationId xmlns:p14="http://schemas.microsoft.com/office/powerpoint/2010/main" val="327910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Systems Compliance 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117258"/>
          </a:xfrm>
        </p:spPr>
        <p:txBody>
          <a:bodyPr/>
          <a:lstStyle/>
          <a:p>
            <a:pPr marL="233363" indent="-233363">
              <a:tabLst>
                <a:tab pos="457200" algn="l"/>
              </a:tabLs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System errors do not generally result in an over or underpayment</a:t>
            </a:r>
          </a:p>
          <a:p>
            <a:pPr marL="233363" indent="-233363">
              <a:tabLst>
                <a:tab pos="457200" algn="l"/>
              </a:tabLs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This does not mean that system compliance errors are not critical errors</a:t>
            </a:r>
          </a:p>
          <a:p>
            <a:pPr marL="233363" indent="-233363">
              <a:tabLst>
                <a:tab pos="457200" algn="l"/>
              </a:tabLs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Most common IQR error category! Be very careful when reviewing claims and always ask yourself the nine questions on the previous slide</a:t>
            </a:r>
          </a:p>
          <a:p>
            <a:pPr marL="233363" indent="-233363">
              <a:tabLst>
                <a:tab pos="457200" algn="l"/>
              </a:tabLs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last employee to work the claim is responsible for all system errors, even if the system update was performed by another employee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The CA CESTs the claim and does not lists the contention correctly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The VSR then works the claim and does not update the contentions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The case is pulled for QR and a systems error is called on the VSR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5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Check for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344488" indent="-344488"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What are the three most common error categories nation wide?</a:t>
            </a:r>
          </a:p>
          <a:p>
            <a:pPr marL="344488" indent="-344488">
              <a:buFont typeface="+mj-lt"/>
              <a:buAutoNum type="arabicPeriod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344488" indent="-344488"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True or False. An error can be called based on an opinion or personal preference.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1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4167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After this training, the VSR will be able to: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ABC09-5613-4BB8-AC32-C845980B913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399071"/>
            <a:ext cx="8239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understand the Quality Review (QR) process</a:t>
            </a:r>
          </a:p>
          <a:p>
            <a:pPr marL="233363" lvl="0" indent="-23336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utilize the QR checklists to prevent common errors</a:t>
            </a:r>
          </a:p>
          <a:p>
            <a:pPr marL="233363" lvl="0" indent="-23336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understand the different QR error categories  </a:t>
            </a:r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Check for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344488" indent="-344488">
              <a:buFont typeface="+mj-lt"/>
              <a:buAutoNum type="arabicPeriod" startAt="3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Identify the Error. The VSR does not send a 5103 letter when it is required.</a:t>
            </a:r>
          </a:p>
          <a:p>
            <a:pPr marL="344488" indent="-344488">
              <a:buFont typeface="+mj-lt"/>
              <a:buAutoNum type="arabicPeriod" startAt="3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344488" indent="-344488">
              <a:buFont typeface="+mj-lt"/>
              <a:buAutoNum type="arabicPeriod" startAt="3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Identify the Error. The VSR adds the child without the proper information.</a:t>
            </a:r>
          </a:p>
          <a:p>
            <a:pPr marL="344488" indent="-344488">
              <a:buFont typeface="+mj-lt"/>
              <a:buAutoNum type="arabicPeriod" startAt="3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344488" indent="-344488">
              <a:buFont typeface="+mj-lt"/>
              <a:buAutoNum type="arabicPeriod" startAt="3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Identify the Error. The VSR does not include notification on all the claimed issues.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58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82057A-53C5-4123-9D78-4B0EBE6FC10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1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00665"/>
          </a:xfrm>
        </p:spPr>
        <p:txBody>
          <a:bodyPr/>
          <a:lstStyle/>
          <a:p>
            <a:pPr hangingPunct="0"/>
            <a:r>
              <a:rPr lang="en-US" dirty="0">
                <a:latin typeface="+mj-lt"/>
                <a:cs typeface="Times New Roman" panose="02020603050405020304" pitchFamily="18" charset="0"/>
              </a:rPr>
              <a:t>All M21-1 references are found in the Live Manual Website.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E3C16-724D-44AB-9B45-669CB2B1021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458065"/>
            <a:ext cx="8239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M21-4 Chapter 3, National Quality Reviews</a:t>
            </a:r>
          </a:p>
          <a:p>
            <a:pPr marL="233363" lvl="0" indent="-23336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M21-4 Chapter 6, Quality Review Team (QRT)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M21-4 Appendix B, End Product Codes and Work-Rate Standards for Quantitative Measurements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Office of Field Operations Personnel Website   </a:t>
            </a:r>
          </a:p>
        </p:txBody>
      </p:sp>
    </p:spTree>
    <p:extLst>
      <p:ext uri="{BB962C8B-B14F-4D97-AF65-F5344CB8AC3E}">
        <p14:creationId xmlns:p14="http://schemas.microsoft.com/office/powerpoint/2010/main" val="386706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The Quality 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There are three types of Quality Reviews: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National Quality Reviews (STAR)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Individual Quality Reviews (IQRs)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In-Process Reviews (IPRs)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STAR reviews are performed by the National Quality Team (214) and IQRs and IPRs are performed by local Quality Review Teams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Errors found during STAR reviews are attributed to the Regional Office, IQRs are attributed to employee, and IPRs are not attributed to anyone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2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Individual Quality Reviews (IQRs)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60 cases are selected for QR every year (usually 5 per month)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Critical element of quality is based on this percentage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Successful level of your quality standard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80% GS-7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85% GS-9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92% GS-10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93% GS-11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8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Calculating Case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Development IQR quality is calculated by the number of issues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Example: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10 issues total = 9 issues are claimed + 1 systems compliance “issue”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Error #1 – B2: Service treatment records not requested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Error #2 – S1: Power of Attorney not updated in systems properly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80% accuracy = 8 issues correct/10 total issues</a:t>
            </a:r>
          </a:p>
          <a:p>
            <a:pPr marL="233363" indent="-233363">
              <a:tabLst>
                <a:tab pos="344488" algn="l"/>
              </a:tabLs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Rating post reviews work the same as development reviews</a:t>
            </a:r>
          </a:p>
          <a:p>
            <a:pPr marL="233363" indent="-233363">
              <a:tabLst>
                <a:tab pos="344488" algn="l"/>
              </a:tabLs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Non-rating post reviews are 100% or 0% correct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4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In-Process Reviews (IPRs)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IPRs are non-punitive reviews performed by the QR team in an effort to: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catch errors as early as possible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place an emphasis on getting the claim right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preventing future exams</a:t>
            </a:r>
          </a:p>
          <a:p>
            <a:pPr marL="457200" lvl="1" indent="-223838"/>
            <a:r>
              <a:rPr lang="en-US" dirty="0">
                <a:latin typeface="+mj-lt"/>
                <a:cs typeface="Times New Roman" panose="02020603050405020304" pitchFamily="18" charset="0"/>
              </a:rPr>
              <a:t>help prevent deferrals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9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QR Checklists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When performing a STAR review, the National Quality Team utilizes the QR checklists found in M21-4 Chapter 3 Appendices A &amp; B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When performing an IQR, the local quality teams utilize a similar checklist (these can be found in the trainee handout)</a:t>
            </a:r>
          </a:p>
          <a:p>
            <a:pPr marL="233363" indent="-233363"/>
            <a:r>
              <a:rPr lang="en-US" dirty="0">
                <a:latin typeface="+mj-lt"/>
                <a:cs typeface="Times New Roman" panose="02020603050405020304" pitchFamily="18" charset="0"/>
              </a:rPr>
              <a:t>These checklists can assist you with preventing errors during future claim reviews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0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Check for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344488" indent="-344488" hangingPunct="0"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How many cases are selected each month for IQR?</a:t>
            </a:r>
          </a:p>
          <a:p>
            <a:pPr marL="344488" indent="-344488" hangingPunct="0">
              <a:buFont typeface="+mj-lt"/>
              <a:buAutoNum type="arabicPeriod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344488" indent="-344488" hangingPunct="0"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What quality percentage is required for a GS-7 VSR?</a:t>
            </a:r>
          </a:p>
          <a:p>
            <a:pPr marL="344488" indent="-344488" hangingPunct="0">
              <a:buFont typeface="+mj-lt"/>
              <a:buAutoNum type="arabicPeriod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344488" indent="-344488" hangingPunct="0"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True/False. IPRs are punitive.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7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DUMMYTAG" val="&lt;DummyForForceWrite&gt;&lt;/DummyForForceWrite&gt;"/>
  <p:tag name="HTML_SHAPEINFO" val="&lt;ThreeDShapeInfo&gt;&lt;uuid val=&quot;{F07F74A8-0D03-4072-A019-7E2B0C16423A}&quot;/&gt;&lt;isInvalidForFieldText val=&quot;0&quot;/&gt;&lt;Image&gt;&lt;filename val=&quot;C:\Users\User\AppData\Local\Temp\CP10972752640Session\CPTrustFolder10972752640\PPTImport1097217865828\data\asimages\{F07F74A8-0D03-4072-A019-7E2B0C16423A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317E9F18-CA12-417A-ABCD-ECB0CE22100C}&quot;/&gt;&lt;isInvalidForFieldText val=&quot;0&quot;/&gt;&lt;Image&gt;&lt;filename val=&quot;C:\Users\User\AppData\Local\Temp\CP10972752640Session\CPTrustFolder10972752640\PPTImport1097217865828\data\asimages\{317E9F18-CA12-417A-ABCD-ECB0CE22100C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43839F37-BC34-4E65-A556-F3ABB1C2E24E}&quot;/&gt;&lt;isInvalidForFieldText val=&quot;0&quot;/&gt;&lt;Image&gt;&lt;filename val=&quot;C:\Users\User\AppData\Local\Temp\CP10972752640Session\CPTrustFolder10972752640\PPTImport1097217865828\data\asimages\{43839F37-BC34-4E65-A556-F3ABB1C2E24E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63729DA-8EFE-49C0-9307-52184598215F}&quot;/&gt;&lt;isInvalidForFieldText val=&quot;0&quot;/&gt;&lt;Image&gt;&lt;filename val=&quot;C:\Users\User\AppData\Local\Temp\CP10972752640Session\CPTrustFolder10972752640\PPTImport1097217865828\data\asimages\{E63729DA-8EFE-49C0-9307-52184598215F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{62C05120-9BDD-4DE5-8D9F-AB4CFC8CF2B0}&quot;/&gt;&lt;isInvalidForFieldText val=&quot;0&quot;/&gt;&lt;Image&gt;&lt;filename val=&quot;C:\Users\User\AppData\Local\Temp\CP10972752640Session\CPTrustFolder10972752640\PPTImport1097217865828\data\asimages\{62C05120-9BDD-4DE5-8D9F-AB4CFC8CF2B0}_2.png&quot;/&gt;&lt;left val=&quot;40&quot;/&gt;&lt;top val=&quot;212&quot;/&gt;&lt;width val=&quot;871&quot;/&gt;&lt;height val=&quot;5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1119F68-9540-4449-AD4B-810BAD2A0A22}&quot;/&gt;&lt;isInvalidForFieldText val=&quot;0&quot;/&gt;&lt;Image&gt;&lt;filename val=&quot;C:\Users\User\AppData\Local\Temp\CP10972752640Session\CPTrustFolder10972752640\PPTImport1097217865828\data\asimages\{C1119F68-9540-4449-AD4B-810BAD2A0A22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3&quot;/&gt;&lt;lineCharCount val=&quot;51&quot;/&gt;&lt;lineCharCount val=&quot;46&quot;/&gt;&lt;/TableIndex&gt;&lt;/ShapeTextInfo&gt;"/>
  <p:tag name="HTML_SHAPEINFO" val="&lt;ThreeDShapeInfo&gt;&lt;uuid val=&quot;{C5EA0B1C-EB5E-4AAA-8B25-BF80E775B120}&quot;/&gt;&lt;isInvalidForFieldText val=&quot;0&quot;/&gt;&lt;Image&gt;&lt;filename val=&quot;C:\Users\User\AppData\Local\Temp\CP10972752640Session\CPTrustFolder10972752640\PPTImport1097217865828\data\asimages\{C5EA0B1C-EB5E-4AAA-8B25-BF80E775B120}_2.png&quot;/&gt;&lt;left val=&quot;42&quot;/&gt;&lt;top val=&quot;248&quot;/&gt;&lt;width val=&quot;871&quot;/&gt;&lt;height val=&quot;137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3FB64A6-78FA-4DBA-BC9F-0A9D02B56045}&quot;/&gt;&lt;isInvalidForFieldText val=&quot;0&quot;/&gt;&lt;Image&gt;&lt;filename val=&quot;C:\Users\User\AppData\Local\Temp\CP10972752640Session\CPTrustFolder10972752640\PPTImport1097217865828\data\asimages\{A3FB64A6-78FA-4DBA-BC9F-0A9D02B56045}_3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0&quot;/&gt;&lt;/TableIndex&gt;&lt;/ShapeTextInfo&gt;"/>
  <p:tag name="HTML_SHAPEINFO" val="&lt;ThreeDShapeInfo&gt;&lt;uuid val=&quot;{06D0234D-98D2-4B7C-B551-CD66797B8812}&quot;/&gt;&lt;isInvalidForFieldText val=&quot;0&quot;/&gt;&lt;Image&gt;&lt;filename val=&quot;C:\Users\User\AppData\Local\Temp\CP10972752640Session\CPTrustFolder10972752640\PPTImport1097217865828\data\asimages\{06D0234D-98D2-4B7C-B551-CD66797B8812}_3.png&quot;/&gt;&lt;left val=&quot;40&quot;/&gt;&lt;top val=&quot;212&quot;/&gt;&lt;width val=&quot;871&quot;/&gt;&lt;height val=&quot;57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AB679A3-D9C3-40B5-B7D7-904EBC80FE9B}&quot;/&gt;&lt;isInvalidForFieldText val=&quot;0&quot;/&gt;&lt;Image&gt;&lt;filename val=&quot;C:\Users\User\AppData\Local\Temp\CP10972752640Session\CPTrustFolder10972752640\PPTImport1097217865828\data\asimages\{CAB679A3-D9C3-40B5-B7D7-904EBC80FE9B}_3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2&quot;/&gt;&lt;lineCharCount val=&quot;43&quot;/&gt;&lt;lineCharCount val=&quot;64&quot;/&gt;&lt;lineCharCount val=&quot;26&quot;/&gt;&lt;lineCharCount val=&quot;47&quot;/&gt;&lt;/TableIndex&gt;&lt;/ShapeTextInfo&gt;"/>
  <p:tag name="HTML_SHAPEINFO" val="&lt;ThreeDShapeInfo&gt;&lt;uuid val=&quot;{53C70C45-0D21-4A0F-AE39-C9FF09EFD6C6}&quot;/&gt;&lt;isInvalidForFieldText val=&quot;0&quot;/&gt;&lt;Image&gt;&lt;filename val=&quot;C:\Users\User\AppData\Local\Temp\CP10972752640Session\CPTrustFolder10972752640\PPTImport1097217865828\data\asimages\{53C70C45-0D21-4A0F-AE39-C9FF09EFD6C6}_3.png&quot;/&gt;&lt;left val=&quot;42&quot;/&gt;&lt;top val=&quot;254&quot;/&gt;&lt;width val=&quot;880&quot;/&gt;&lt;height val=&quot;209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76FFA172-D7CC-471B-AA2A-178B51423EC7}&quot;/&gt;&lt;isInvalidForFieldText val=&quot;0&quot;/&gt;&lt;Image&gt;&lt;filename val=&quot;C:\Users\User\AppData\Local\Temp\CP10972752640Session\CPTrustFolder10972752640\PPTImport1097217865828\data\asimages\{76FFA172-D7CC-471B-AA2A-178B51423EC7}_4.png&quot;/&gt;&lt;left val=&quot;0&quot;/&gt;&lt;top val=&quot;76&quot;/&gt;&lt;width val=&quot;961&quot;/&gt;&lt;height val=&quot;122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42&quot;/&gt;&lt;lineCharCount val=&quot;32&quot;/&gt;&lt;lineCharCount val=&quot;34&quot;/&gt;&lt;lineCharCount val=&quot;26&quot;/&gt;&lt;lineCharCount val=&quot;66&quot;/&gt;&lt;lineCharCount val=&quot;58&quot;/&gt;&lt;lineCharCount val=&quot;64&quot;/&gt;&lt;lineCharCount val=&quot;69&quot;/&gt;&lt;lineCharCount val=&quot;11&quot;/&gt;&lt;/TableIndex&gt;&lt;/ShapeTextInfo&gt;"/>
  <p:tag name="HTML_SHAPEINFO" val="&lt;ThreeDShapeInfo&gt;&lt;uuid val=&quot;{02FF8E4B-9DE3-4647-A326-807EC9EA2E26}&quot;/&gt;&lt;isInvalidForFieldText val=&quot;0&quot;/&gt;&lt;Image&gt;&lt;filename val=&quot;C:\Users\User\AppData\Local\Temp\CP10972752640Session\CPTrustFolder10972752640\PPTImport1097217865828\data\asimages\{02FF8E4B-9DE3-4647-A326-807EC9EA2E26}_4.png&quot;/&gt;&lt;left val=&quot;42&quot;/&gt;&lt;top val=&quot;212&quot;/&gt;&lt;width val=&quot;874&quot;/&gt;&lt;height val=&quot;41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4F88D92-F873-42B8-91D4-EFFCBFF020BE}&quot;/&gt;&lt;isInvalidForFieldText val=&quot;0&quot;/&gt;&lt;Image&gt;&lt;filename val=&quot;C:\Users\User\AppData\Local\Temp\CP10972752640Session\CPTrustFolder10972752640\PPTImport1097217865828\data\asimages\{94F88D92-F873-42B8-91D4-EFFCBFF020BE}_4.png&quot;/&gt;&lt;left val=&quot;727&quot;/&gt;&lt;top val=&quot;687&quot;/&gt;&lt;width val=&quot;226&quot;/&gt;&lt;height val=&quot;4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F84B69CD-AC8B-417A-A19C-ACDCF8844F38}&quot;/&gt;&lt;isInvalidForFieldText val=&quot;0&quot;/&gt;&lt;Image&gt;&lt;filename val=&quot;C:\Users\User\AppData\Local\Temp\CP10972752640Session\CPTrustFolder10972752640\PPTImport1097217865828\data\asimages\{F84B69CD-AC8B-417A-A19C-ACDCF8844F38}_5.png&quot;/&gt;&lt;left val=&quot;0&quot;/&gt;&lt;top val=&quot;76&quot;/&gt;&lt;width val=&quot;961&quot;/&gt;&lt;height val=&quot;12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2&quot;/&gt;&lt;lineCharCount val=&quot;56&quot;/&gt;&lt;lineCharCount val=&quot;42&quot;/&gt;&lt;lineCharCount val=&quot;9&quot;/&gt;&lt;lineCharCount val=&quot;9&quot;/&gt;&lt;lineCharCount val=&quot;10&quot;/&gt;&lt;lineCharCount val=&quot;11&quot;/&gt;&lt;/TableIndex&gt;&lt;/ShapeTextInfo&gt;"/>
  <p:tag name="HTML_SHAPEINFO" val="&lt;ThreeDShapeInfo&gt;&lt;uuid val=&quot;{8BC08BA5-C1B9-4B24-8CB2-DE174BE5A918}&quot;/&gt;&lt;isInvalidForFieldText val=&quot;0&quot;/&gt;&lt;Image&gt;&lt;filename val=&quot;C:\Users\User\AppData\Local\Temp\CP10972752640Session\CPTrustFolder10972752640\PPTImport1097217865828\data\asimages\{8BC08BA5-C1B9-4B24-8CB2-DE174BE5A918}_5.png&quot;/&gt;&lt;left val=&quot;42&quot;/&gt;&lt;top val=&quot;212&quot;/&gt;&lt;width val=&quot;870&quot;/&gt;&lt;height val=&quot;41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79996A4-5F2A-4E55-B09C-0EDD25E4C290}&quot;/&gt;&lt;isInvalidForFieldText val=&quot;0&quot;/&gt;&lt;Image&gt;&lt;filename val=&quot;C:\Users\User\AppData\Local\Temp\CP10972752640Session\CPTrustFolder10972752640\PPTImport1097217865828\data\asimages\{A79996A4-5F2A-4E55-B09C-0EDD25E4C290}_5.png&quot;/&gt;&lt;left val=&quot;727&quot;/&gt;&lt;top val=&quot;687&quot;/&gt;&lt;width val=&quot;226&quot;/&gt;&lt;height val=&quot;4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BD89811E-7D75-43BA-92A4-F87327B844D9}&quot;/&gt;&lt;isInvalidForFieldText val=&quot;0&quot;/&gt;&lt;Image&gt;&lt;filename val=&quot;C:\Users\User\AppData\Local\Temp\CP10972752640Session\CPTrustFolder10972752640\PPTImport1097217865828\data\asimages\{BD89811E-7D75-43BA-92A4-F87327B844D9}_6.png&quot;/&gt;&lt;left val=&quot;0&quot;/&gt;&lt;top val=&quot;76&quot;/&gt;&lt;width val=&quot;961&quot;/&gt;&lt;height val=&quot;12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2&quot;/&gt;&lt;lineCharCount val=&quot;9&quot;/&gt;&lt;lineCharCount val=&quot;70&quot;/&gt;&lt;lineCharCount val=&quot;55&quot;/&gt;&lt;lineCharCount val=&quot;65&quot;/&gt;&lt;lineCharCount val=&quot;48&quot;/&gt;&lt;lineCharCount val=&quot;57&quot;/&gt;&lt;lineCharCount val=&quot;48&quot;/&gt;&lt;/TableIndex&gt;&lt;/ShapeTextInfo&gt;"/>
  <p:tag name="HTML_SHAPEINFO" val="&lt;ThreeDShapeInfo&gt;&lt;uuid val=&quot;{367AB6CE-8704-45C1-A1FB-C6E8F70D869A}&quot;/&gt;&lt;isInvalidForFieldText val=&quot;0&quot;/&gt;&lt;Image&gt;&lt;filename val=&quot;C:\Users\User\AppData\Local\Temp\CP10972752640Session\CPTrustFolder10972752640\PPTImport1097217865828\data\asimages\{367AB6CE-8704-45C1-A1FB-C6E8F70D869A}_6.png&quot;/&gt;&lt;left val=&quot;42&quot;/&gt;&lt;top val=&quot;212&quot;/&gt;&lt;width val=&quot;870&quot;/&gt;&lt;height val=&quot;41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8BE8B7C-6480-4DB9-8220-821C3D551B88}&quot;/&gt;&lt;isInvalidForFieldText val=&quot;0&quot;/&gt;&lt;Image&gt;&lt;filename val=&quot;C:\Users\User\AppData\Local\Temp\CP10972752640Session\CPTrustFolder10972752640\PPTImport1097217865828\data\asimages\{58BE8B7C-6480-4DB9-8220-821C3D551B88}_6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F74830B2-B38C-4D5C-ACF9-8CE1D8570FF0}&quot;/&gt;&lt;isInvalidForFieldText val=&quot;0&quot;/&gt;&lt;Image&gt;&lt;filename val=&quot;C:\Users\User\AppData\Local\Temp\CP10972752640Session\CPTrustFolder10972752640\PPTImport1097217865828\data\asimages\{F74830B2-B38C-4D5C-ACF9-8CE1D8570FF0}_7.png&quot;/&gt;&lt;left val=&quot;0&quot;/&gt;&lt;top val=&quot;76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8&quot;/&gt;&lt;lineCharCount val=&quot;4&quot;/&gt;&lt;lineCharCount val=&quot;34&quot;/&gt;&lt;lineCharCount val=&quot;45&quot;/&gt;&lt;lineCharCount val=&quot;24&quot;/&gt;&lt;lineCharCount val=&quot;24&quot;/&gt;&lt;/TableIndex&gt;&lt;/ShapeTextInfo&gt;"/>
  <p:tag name="HTML_SHAPEINFO" val="&lt;ThreeDShapeInfo&gt;&lt;uuid val=&quot;{C94AFB91-F463-48F4-BC2E-30C04F242AF3}&quot;/&gt;&lt;isInvalidForFieldText val=&quot;0&quot;/&gt;&lt;Image&gt;&lt;filename val=&quot;C:\Users\User\AppData\Local\Temp\CP10972752640Session\CPTrustFolder10972752640\PPTImport1097217865828\data\asimages\{C94AFB91-F463-48F4-BC2E-30C04F242AF3}_7.png&quot;/&gt;&lt;left val=&quot;42&quot;/&gt;&lt;top val=&quot;212&quot;/&gt;&lt;width val=&quot;873&quot;/&gt;&lt;height val=&quot;41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91E9338-C4E4-4DCF-8430-62079CFD2278}&quot;/&gt;&lt;isInvalidForFieldText val=&quot;0&quot;/&gt;&lt;Image&gt;&lt;filename val=&quot;C:\Users\User\AppData\Local\Temp\CP10972752640Session\CPTrustFolder10972752640\PPTImport1097217865828\data\asimages\{A91E9338-C4E4-4DCF-8430-62079CFD2278}_7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4B479DA0-F608-43F4-8D21-10E25EC758A1}&quot;/&gt;&lt;isInvalidForFieldText val=&quot;0&quot;/&gt;&lt;Image&gt;&lt;filename val=&quot;C:\Users\User\AppData\Local\Temp\CP10972752640Session\CPTrustFolder10972752640\PPTImport1097217865828\data\asimages\{4B479DA0-F608-43F4-8D21-10E25EC758A1}_8.png&quot;/&gt;&lt;left val=&quot;0&quot;/&gt;&lt;top val=&quot;76&quot;/&gt;&lt;width val=&quot;961&quot;/&gt;&lt;height val=&quot;12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6&quot;/&gt;&lt;lineCharCount val=&quot;60&quot;/&gt;&lt;lineCharCount val=&quot;66&quot;/&gt;&lt;lineCharCount val=&quot;54&quot;/&gt;&lt;lineCharCount val=&quot;69&quot;/&gt;&lt;lineCharCount val=&quot;15&quot;/&gt;&lt;/TableIndex&gt;&lt;/ShapeTextInfo&gt;"/>
  <p:tag name="HTML_SHAPEINFO" val="&lt;ThreeDShapeInfo&gt;&lt;uuid val=&quot;{9E0F8751-C707-4E2C-8E38-8486C35B942C}&quot;/&gt;&lt;isInvalidForFieldText val=&quot;0&quot;/&gt;&lt;Image&gt;&lt;filename val=&quot;C:\Users\User\AppData\Local\Temp\CP10972752640Session\CPTrustFolder10972752640\PPTImport1097217865828\data\asimages\{9E0F8751-C707-4E2C-8E38-8486C35B942C}_8.png&quot;/&gt;&lt;left val=&quot;42&quot;/&gt;&lt;top val=&quot;212&quot;/&gt;&lt;width val=&quot;870&quot;/&gt;&lt;height val=&quot;41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8BC3F02-BEA0-45F5-B36F-7E74078844BA}&quot;/&gt;&lt;isInvalidForFieldText val=&quot;0&quot;/&gt;&lt;Image&gt;&lt;filename val=&quot;C:\Users\User\AppData\Local\Temp\CP10972752640Session\CPTrustFolder10972752640\PPTImport1097217865828\data\asimages\{78BC3F02-BEA0-45F5-B36F-7E74078844BA}_8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17EBA95E-13CA-4950-909C-BC01DB83624F}&quot;/&gt;&lt;isInvalidForFieldText val=&quot;0&quot;/&gt;&lt;Image&gt;&lt;filename val=&quot;C:\Users\User\AppData\Local\Temp\CP10972752640Session\CPTrustFolder10972752640\PPTImport1097217865828\data\asimages\{17EBA95E-13CA-4950-909C-BC01DB83624F}_9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8&quot;/&gt;&lt;lineCharCount val=&quot;1&quot;/&gt;&lt;lineCharCount val=&quot;52&quot;/&gt;&lt;lineCharCount val=&quot;1&quot;/&gt;&lt;lineCharCount val=&quot;32&quot;/&gt;&lt;/TableIndex&gt;&lt;/ShapeTextInfo&gt;"/>
  <p:tag name="HTML_SHAPEINFO" val="&lt;ThreeDShapeInfo&gt;&lt;uuid val=&quot;{E8603F4A-9B36-4199-9529-E6626F73EF8C}&quot;/&gt;&lt;isInvalidForFieldText val=&quot;0&quot;/&gt;&lt;Image&gt;&lt;filename val=&quot;C:\Users\User\AppData\Local\Temp\CP10972752640Session\CPTrustFolder10972752640\PPTImport1097217865828\data\asimages\{E8603F4A-9B36-4199-9529-E6626F73EF8C}_9.png&quot;/&gt;&lt;left val=&quot;42&quot;/&gt;&lt;top val=&quot;212&quot;/&gt;&lt;width val=&quot;870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646BBF2-5FB5-43AC-87B9-A25CB073DADB}&quot;/&gt;&lt;isInvalidForFieldText val=&quot;0&quot;/&gt;&lt;Image&gt;&lt;filename val=&quot;C:\Users\User\AppData\Local\Temp\CP10972752640Session\CPTrustFolder10972752640\PPTImport1097217865828\data\asimages\{B646BBF2-5FB5-43AC-87B9-A25CB073DADB}_9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4008A688-F5A7-4B34-8564-D330A08C698C}&quot;/&gt;&lt;isInvalidForFieldText val=&quot;0&quot;/&gt;&lt;Image&gt;&lt;filename val=&quot;C:\Users\User\AppData\Local\Temp\CP10972752640Session\CPTrustFolder10972752640\PPTImport1097217865828\data\asimages\{4008A688-F5A7-4B34-8564-D330A08C698C}_10.png&quot;/&gt;&lt;left val=&quot;0&quot;/&gt;&lt;top val=&quot;76&quot;/&gt;&lt;width val=&quot;961&quot;/&gt;&lt;height val=&quot;12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7&quot;/&gt;&lt;lineCharCount val=&quot;49&quot;/&gt;&lt;lineCharCount val=&quot;39&quot;/&gt;&lt;lineCharCount val=&quot;60&quot;/&gt;&lt;lineCharCount val=&quot;35&quot;/&gt;&lt;/TableIndex&gt;&lt;/ShapeTextInfo&gt;"/>
  <p:tag name="HTML_SHAPEINFO" val="&lt;ThreeDShapeInfo&gt;&lt;uuid val=&quot;{B5453790-8BDA-41B7-BDD2-4D7C3C51F8D2}&quot;/&gt;&lt;isInvalidForFieldText val=&quot;0&quot;/&gt;&lt;Image&gt;&lt;filename val=&quot;C:\Users\User\AppData\Local\Temp\CP10972752640Session\CPTrustFolder10972752640\PPTImport1097217865828\data\asimages\{B5453790-8BDA-41B7-BDD2-4D7C3C51F8D2}_10.png&quot;/&gt;&lt;left val=&quot;42&quot;/&gt;&lt;top val=&quot;212&quot;/&gt;&lt;width val=&quot;870&quot;/&gt;&lt;height val=&quot;41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DA5E91D-561A-4F26-A53A-52CC444504F7}&quot;/&gt;&lt;isInvalidForFieldText val=&quot;0&quot;/&gt;&lt;Image&gt;&lt;filename val=&quot;C:\Users\User\AppData\Local\Temp\CP10972752640Session\CPTrustFolder10972752640\PPTImport1097217865828\data\asimages\{CDA5E91D-561A-4F26-A53A-52CC444504F7}_10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9BD23FE1-98DF-48DF-BDF0-E52578E1132D}&quot;/&gt;&lt;isInvalidForFieldText val=&quot;0&quot;/&gt;&lt;Image&gt;&lt;filename val=&quot;C:\Users\User\AppData\Local\Temp\CP10972752640Session\CPTrustFolder10972752640\PPTImport1097217865828\data\asimages\{9BD23FE1-98DF-48DF-BDF0-E52578E1132D}_11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9&quot;/&gt;&lt;lineCharCount val=&quot;69&quot;/&gt;&lt;lineCharCount val=&quot;10&quot;/&gt;&lt;lineCharCount val=&quot;40&quot;/&gt;&lt;lineCharCount val=&quot;50&quot;/&gt;&lt;lineCharCount val=&quot;34&quot;/&gt;&lt;lineCharCount val=&quot;7&quot;/&gt;&lt;lineCharCount val=&quot;29&quot;/&gt;&lt;lineCharCount val=&quot;15&quot;/&gt;&lt;/TableIndex&gt;&lt;/ShapeTextInfo&gt;"/>
  <p:tag name="HTML_SHAPEINFO" val="&lt;ThreeDShapeInfo&gt;&lt;uuid val=&quot;{9A29B449-366F-4CE0-9D50-A76A8935F699}&quot;/&gt;&lt;isInvalidForFieldText val=&quot;0&quot;/&gt;&lt;Image&gt;&lt;filename val=&quot;C:\Users\User\AppData\Local\Temp\CP10972752640Session\CPTrustFolder10972752640\PPTImport1097217865828\data\asimages\{9A29B449-366F-4CE0-9D50-A76A8935F699}_11.png&quot;/&gt;&lt;left val=&quot;42&quot;/&gt;&lt;top val=&quot;212&quot;/&gt;&lt;width val=&quot;870&quot;/&gt;&lt;height val=&quot;41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1AF0A15-2017-45D4-BC8A-B11477591490}&quot;/&gt;&lt;isInvalidForFieldText val=&quot;0&quot;/&gt;&lt;Image&gt;&lt;filename val=&quot;C:\Users\User\AppData\Local\Temp\CP10972752640Session\CPTrustFolder10972752640\PPTImport1097217865828\data\asimages\{21AF0A15-2017-45D4-BC8A-B11477591490}_11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7198465A-3D2E-4D23-BAA2-333A3DBE7A0E}&quot;/&gt;&lt;isInvalidForFieldText val=&quot;0&quot;/&gt;&lt;Image&gt;&lt;filename val=&quot;C:\Users\User\AppData\Local\Temp\CP10972752640Session\CPTrustFolder10972752640\PPTImport1097217865828\data\asimages\{7198465A-3D2E-4D23-BAA2-333A3DBE7A0E}_12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58&quot;/&gt;&lt;lineCharCount val=&quot;26&quot;/&gt;&lt;lineCharCount val=&quot;24&quot;/&gt;&lt;lineCharCount val=&quot;55&quot;/&gt;&lt;lineCharCount val=&quot;66&quot;/&gt;&lt;lineCharCount val=&quot;48&quot;/&gt;&lt;lineCharCount val=&quot;28&quot;/&gt;&lt;lineCharCount val=&quot;34&quot;/&gt;&lt;lineCharCount val=&quot;28&quot;/&gt;&lt;lineCharCount val=&quot;28&quot;/&gt;&lt;/TableIndex&gt;&lt;/ShapeTextInfo&gt;"/>
  <p:tag name="HTML_SHAPEINFO" val="&lt;ThreeDShapeInfo&gt;&lt;uuid val=&quot;{9E1BAE0C-66AD-4C5E-9A93-16C11F0ED22B}&quot;/&gt;&lt;isInvalidForFieldText val=&quot;0&quot;/&gt;&lt;Image&gt;&lt;filename val=&quot;C:\Users\User\AppData\Local\Temp\CP10972752640Session\CPTrustFolder10972752640\PPTImport1097217865828\data\asimages\{9E1BAE0C-66AD-4C5E-9A93-16C11F0ED22B}_12.png&quot;/&gt;&lt;left val=&quot;42&quot;/&gt;&lt;top val=&quot;212&quot;/&gt;&lt;width val=&quot;876&quot;/&gt;&lt;height val=&quot;41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290FC22-87A9-4D5E-AB89-E5A85F26539B}&quot;/&gt;&lt;isInvalidForFieldText val=&quot;0&quot;/&gt;&lt;Image&gt;&lt;filename val=&quot;C:\Users\User\AppData\Local\Temp\CP10972752640Session\CPTrustFolder10972752640\PPTImport1097217865828\data\asimages\{2290FC22-87A9-4D5E-AB89-E5A85F26539B}_12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685A9D18-611C-4E7D-885A-7AF991CF8CD0}&quot;/&gt;&lt;isInvalidForFieldText val=&quot;0&quot;/&gt;&lt;Image&gt;&lt;filename val=&quot;C:\Users\User\AppData\Local\Temp\CP10972752640Session\CPTrustFolder10972752640\PPTImport1097217865828\data\asimages\{685A9D18-611C-4E7D-885A-7AF991CF8CD0}_13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8&quot;/&gt;&lt;lineCharCount val=&quot;39&quot;/&gt;&lt;lineCharCount val=&quot;67&quot;/&gt;&lt;lineCharCount val=&quot;7&quot;/&gt;&lt;lineCharCount val=&quot;51&quot;/&gt;&lt;lineCharCount val=&quot;62&quot;/&gt;&lt;lineCharCount val=&quot;18&quot;/&gt;&lt;/TableIndex&gt;&lt;/ShapeTextInfo&gt;"/>
  <p:tag name="HTML_SHAPEINFO" val="&lt;ThreeDShapeInfo&gt;&lt;uuid val=&quot;{FC13B4CD-970D-49A8-A0C1-C5D8918BD4D5}&quot;/&gt;&lt;isInvalidForFieldText val=&quot;0&quot;/&gt;&lt;Image&gt;&lt;filename val=&quot;C:\Users\User\AppData\Local\Temp\CP10972752640Session\CPTrustFolder10972752640\PPTImport1097217865828\data\asimages\{FC13B4CD-970D-49A8-A0C1-C5D8918BD4D5}_13.png&quot;/&gt;&lt;left val=&quot;42&quot;/&gt;&lt;top val=&quot;212&quot;/&gt;&lt;width val=&quot;873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D6AE60E-C7D0-4AAC-B726-81BA382E28AC}&quot;/&gt;&lt;isInvalidForFieldText val=&quot;0&quot;/&gt;&lt;Image&gt;&lt;filename val=&quot;C:\Users\User\AppData\Local\Temp\CP10972752640Session\CPTrustFolder10972752640\PPTImport1097217865828\data\asimages\{7D6AE60E-C7D0-4AAC-B726-81BA382E28AC}_13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28B026B3-9CAB-4FDF-9A45-04394410C0C0}&quot;/&gt;&lt;isInvalidForFieldText val=&quot;0&quot;/&gt;&lt;Image&gt;&lt;filename val=&quot;C:\Users\User\AppData\Local\Temp\CP10972752640Session\CPTrustFolder10972752640\PPTImport1097217865828\data\asimages\{28B026B3-9CAB-4FDF-9A45-04394410C0C0}_14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52&quot;/&gt;&lt;lineCharCount val=&quot;50&quot;/&gt;&lt;lineCharCount val=&quot;55&quot;/&gt;&lt;lineCharCount val=&quot;58&quot;/&gt;&lt;lineCharCount val=&quot;58&quot;/&gt;&lt;lineCharCount val=&quot;32&quot;/&gt;&lt;lineCharCount val=&quot;47&quot;/&gt;&lt;lineCharCount val=&quot;44&quot;/&gt;&lt;lineCharCount val=&quot;25&quot;/&gt;&lt;/TableIndex&gt;&lt;/ShapeTextInfo&gt;"/>
  <p:tag name="HTML_SHAPEINFO" val="&lt;ThreeDShapeInfo&gt;&lt;uuid val=&quot;{3B2CDFF2-FBD9-4A4F-8BDF-CB03D2DAEF5E}&quot;/&gt;&lt;isInvalidForFieldText val=&quot;0&quot;/&gt;&lt;Image&gt;&lt;filename val=&quot;C:\Users\User\AppData\Local\Temp\CP10972752640Session\CPTrustFolder10972752640\PPTImport1097217865828\data\asimages\{3B2CDFF2-FBD9-4A4F-8BDF-CB03D2DAEF5E}_14.png&quot;/&gt;&lt;left val=&quot;42&quot;/&gt;&lt;top val=&quot;212&quot;/&gt;&lt;width val=&quot;870&quot;/&gt;&lt;height val=&quot;41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7904812-29DC-4AC8-B19B-F766B9E40036}&quot;/&gt;&lt;isInvalidForFieldText val=&quot;0&quot;/&gt;&lt;Image&gt;&lt;filename val=&quot;C:\Users\User\AppData\Local\Temp\CP10972752640Session\CPTrustFolder10972752640\PPTImport1097217865828\data\asimages\{77904812-29DC-4AC8-B19B-F766B9E40036}_14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74E15252-DEDF-4EC6-9282-777AC99E4040}&quot;/&gt;&lt;isInvalidForFieldText val=&quot;0&quot;/&gt;&lt;Image&gt;&lt;filename val=&quot;C:\Users\User\AppData\Local\Temp\CP10972752640Session\CPTrustFolder10972752640\PPTImport1097217865828\data\asimages\{74E15252-DEDF-4EC6-9282-777AC99E4040}_15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7&quot;/&gt;&lt;lineCharCount val=&quot;62&quot;/&gt;&lt;lineCharCount val=&quot;17&quot;/&gt;&lt;lineCharCount val=&quot;54&quot;/&gt;&lt;lineCharCount val=&quot;65&quot;/&gt;&lt;lineCharCount val=&quot;10&quot;/&gt;&lt;lineCharCount val=&quot;66&quot;/&gt;&lt;lineCharCount val=&quot;20&quot;/&gt;&lt;lineCharCount val=&quot;65&quot;/&gt;&lt;lineCharCount val=&quot;10&quot;/&gt;&lt;lineCharCount val=&quot;65&quot;/&gt;&lt;lineCharCount val=&quot;13&quot;/&gt;&lt;lineCharCount val=&quot;66&quot;/&gt;&lt;lineCharCount val=&quot;10&quot;/&gt;&lt;lineCharCount val=&quot;1&quot;/&gt;&lt;lineCharCount val=&quot;1&quot;/&gt;&lt;lineCharCount val=&quot;1&quot;/&gt;&lt;lineCharCount val=&quot;1&quot;/&gt;&lt;/TableIndex&gt;&lt;/ShapeTextInfo&gt;"/>
  <p:tag name="HTML_SHAPEINFO" val="&lt;ThreeDShapeInfo&gt;&lt;uuid val=&quot;{EF5098DC-76D2-461E-BD4A-8464ADCE3B0F}&quot;/&gt;&lt;isInvalidForFieldText val=&quot;0&quot;/&gt;&lt;Image&gt;&lt;filename val=&quot;C:\Users\User\AppData\Local\Temp\CP10972752640Session\CPTrustFolder10972752640\PPTImport1097217865828\data\asimages\{EF5098DC-76D2-461E-BD4A-8464ADCE3B0F}_15.png&quot;/&gt;&lt;left val=&quot;42&quot;/&gt;&lt;top val=&quot;185&quot;/&gt;&lt;width val=&quot;870&quot;/&gt;&lt;height val=&quot;48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674B957-9521-4B43-85F6-6938BC5F0178}&quot;/&gt;&lt;isInvalidForFieldText val=&quot;0&quot;/&gt;&lt;Image&gt;&lt;filename val=&quot;C:\Users\User\AppData\Local\Temp\CP10972752640Session\CPTrustFolder10972752640\PPTImport1097217865828\data\asimages\{6674B957-9521-4B43-85F6-6938BC5F0178}_15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333A3501-EE70-479C-B423-8314406D468B}&quot;/&gt;&lt;isInvalidForFieldText val=&quot;0&quot;/&gt;&lt;Image&gt;&lt;filename val=&quot;C:\Users\User\AppData\Local\Temp\CP10972752640Session\CPTrustFolder10972752640\PPTImport1097217865828\data\asimages\{333A3501-EE70-479C-B423-8314406D468B}_16.png&quot;/&gt;&lt;left val=&quot;0&quot;/&gt;&lt;top val=&quot;76&quot;/&gt;&lt;width val=&quot;961&quot;/&gt;&lt;height val=&quot;12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2&quot;/&gt;&lt;lineCharCount val=&quot;58&quot;/&gt;&lt;lineCharCount val=&quot;30&quot;/&gt;&lt;lineCharCount val=&quot;75&quot;/&gt;&lt;lineCharCount val=&quot;16&quot;/&gt;&lt;lineCharCount val=&quot;37&quot;/&gt;&lt;lineCharCount val=&quot;36&quot;/&gt;&lt;lineCharCount val=&quot;70&quot;/&gt;&lt;lineCharCount val=&quot;21&quot;/&gt;&lt;/TableIndex&gt;&lt;/ShapeTextInfo&gt;"/>
  <p:tag name="HTML_SHAPEINFO" val="&lt;ThreeDShapeInfo&gt;&lt;uuid val=&quot;{0703BE14-F0CD-4586-A2C5-3D900F7EB2E1}&quot;/&gt;&lt;isInvalidForFieldText val=&quot;0&quot;/&gt;&lt;Image&gt;&lt;filename val=&quot;C:\Users\User\AppData\Local\Temp\CP10972752640Session\CPTrustFolder10972752640\PPTImport1097217865828\data\asimages\{0703BE14-F0CD-4586-A2C5-3D900F7EB2E1}_16.png&quot;/&gt;&lt;left val=&quot;42&quot;/&gt;&lt;top val=&quot;212&quot;/&gt;&lt;width val=&quot;870&quot;/&gt;&lt;height val=&quot;41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6DEA591-C8A5-455D-A3BF-F7EF29275A35}&quot;/&gt;&lt;isInvalidForFieldText val=&quot;0&quot;/&gt;&lt;Image&gt;&lt;filename val=&quot;C:\Users\User\AppData\Local\Temp\CP10972752640Session\CPTrustFolder10972752640\PPTImport1097217865828\data\asimages\{46DEA591-C8A5-455D-A3BF-F7EF29275A35}_16.png&quot;/&gt;&lt;left val=&quot;727&quot;/&gt;&lt;top val=&quot;687&quot;/&gt;&lt;width val=&quot;226&quot;/&gt;&lt;height val=&quot;4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6BFE72EA-4273-43D5-BFB8-DD5457F5B378}&quot;/&gt;&lt;isInvalidForFieldText val=&quot;0&quot;/&gt;&lt;Image&gt;&lt;filename val=&quot;C:\Users\User\AppData\Local\Temp\CP10972752640Session\CPTrustFolder10972752640\PPTImport1097217865828\data\asimages\{6BFE72EA-4273-43D5-BFB8-DD5457F5B378}_17.png&quot;/&gt;&lt;left val=&quot;0&quot;/&gt;&lt;top val=&quot;76&quot;/&gt;&lt;width val=&quot;961&quot;/&gt;&lt;height val=&quot;122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0&quot;/&gt;&lt;/TableIndex&gt;&lt;/ShapeTextInfo&gt;"/>
  <p:tag name="HTML_SHAPEINFO" val="&lt;ThreeDShapeInfo&gt;&lt;uuid val=&quot;{5E6369A9-CB2C-4E3F-AF3F-9165C6D93991}&quot;/&gt;&lt;isInvalidForFieldText val=&quot;0&quot;/&gt;&lt;Image&gt;&lt;filename val=&quot;C:\Users\User\AppData\Local\Temp\CP10972752640Session\CPTrustFolder10972752640\PPTImport1097217865828\data\asimages\{5E6369A9-CB2C-4E3F-AF3F-9165C6D93991}_17.png&quot;/&gt;&lt;left val=&quot;42&quot;/&gt;&lt;top val=&quot;212&quot;/&gt;&lt;width val=&quot;870&quot;/&gt;&lt;height val=&quot;41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67A8977-A0DB-4E68-88F0-9A33EDC1DB11}&quot;/&gt;&lt;isInvalidForFieldText val=&quot;0&quot;/&gt;&lt;Image&gt;&lt;filename val=&quot;C:\Users\User\AppData\Local\Temp\CP10972752640Session\CPTrustFolder10972752640\PPTImport1097217865828\data\asimages\{967A8977-A0DB-4E68-88F0-9A33EDC1DB11}_17.png&quot;/&gt;&lt;left val=&quot;727&quot;/&gt;&lt;top val=&quot;687&quot;/&gt;&lt;width val=&quot;226&quot;/&gt;&lt;height val=&quot;4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53&quot;/&gt;&lt;lineCharCount val=&quot;46&quot;/&gt;&lt;lineCharCount val=&quot;78&quot;/&gt;&lt;lineCharCount val=&quot;80&quot;/&gt;&lt;lineCharCount val=&quot;78&quot;/&gt;&lt;lineCharCount val=&quot;16&quot;/&gt;&lt;lineCharCount val=&quot;53&quot;/&gt;&lt;lineCharCount val=&quot;56&quot;/&gt;&lt;lineCharCount val=&quot;53&quot;/&gt;&lt;lineCharCount val=&quot;80&quot;/&gt;&lt;lineCharCount val=&quot;29&quot;/&gt;&lt;lineCharCount val=&quot;76&quot;/&gt;&lt;/TableIndex&gt;&lt;/ShapeTextInfo&gt;"/>
  <p:tag name="HTML_SHAPEINFO" val="&lt;ThreeDShapeInfo&gt;&lt;uuid val=&quot;{B8243EAC-6F89-4015-A329-8ACD6E6A9133}&quot;/&gt;&lt;isInvalidForFieldText val=&quot;0&quot;/&gt;&lt;Image&gt;&lt;filename val=&quot;C:\Users\User\AppData\Local\Temp\CP10972752640Session\CPTrustFolder10972752640\PPTImport1097217865828\data\asimages\{B8243EAC-6F89-4015-A329-8ACD6E6A9133}_17.png&quot;/&gt;&lt;left val=&quot;42&quot;/&gt;&lt;top val=&quot;246&quot;/&gt;&lt;width val=&quot;870&quot;/&gt;&lt;height val=&quot;403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43E95312-E8B6-4969-9992-6FDBA888E1D3}&quot;/&gt;&lt;isInvalidForFieldText val=&quot;0&quot;/&gt;&lt;Image&gt;&lt;filename val=&quot;C:\Users\User\AppData\Local\Temp\CP10972752640Session\CPTrustFolder10972752640\PPTImport1097217865828\data\asimages\{43E95312-E8B6-4969-9992-6FDBA888E1D3}_18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5&quot;/&gt;&lt;lineCharCount val=&quot;66&quot;/&gt;&lt;lineCharCount val=&quot;7&quot;/&gt;&lt;lineCharCount val=&quot;64&quot;/&gt;&lt;lineCharCount val=&quot;66&quot;/&gt;&lt;lineCharCount val=&quot;6&quot;/&gt;&lt;lineCharCount val=&quot;66&quot;/&gt;&lt;lineCharCount val=&quot;59&quot;/&gt;&lt;lineCharCount val=&quot;9&quot;/&gt;&lt;lineCharCount val=&quot;67&quot;/&gt;&lt;lineCharCount val=&quot;65&quot;/&gt;&lt;lineCharCount val=&quot;67&quot;/&gt;&lt;/TableIndex&gt;&lt;/ShapeTextInfo&gt;"/>
  <p:tag name="HTML_SHAPEINFO" val="&lt;ThreeDShapeInfo&gt;&lt;uuid val=&quot;{00172FF7-0CBA-4882-836A-084C096B85E4}&quot;/&gt;&lt;isInvalidForFieldText val=&quot;0&quot;/&gt;&lt;Image&gt;&lt;filename val=&quot;C:\Users\User\AppData\Local\Temp\CP10972752640Session\CPTrustFolder10972752640\PPTImport1097217865828\data\asimages\{00172FF7-0CBA-4882-836A-084C096B85E4}_18.png&quot;/&gt;&lt;left val=&quot;42&quot;/&gt;&lt;top val=&quot;212&quot;/&gt;&lt;width val=&quot;870&quot;/&gt;&lt;height val=&quot;446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A50F831-7058-49D6-BACE-430D09D24897}&quot;/&gt;&lt;isInvalidForFieldText val=&quot;0&quot;/&gt;&lt;Image&gt;&lt;filename val=&quot;C:\Users\User\AppData\Local\Temp\CP10972752640Session\CPTrustFolder10972752640\PPTImport1097217865828\data\asimages\{EA50F831-7058-49D6-BACE-430D09D24897}_18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13BACC1E-B41E-44E2-9ABC-DED8264C7649}&quot;/&gt;&lt;isInvalidForFieldText val=&quot;0&quot;/&gt;&lt;Image&gt;&lt;filename val=&quot;C:\Users\User\AppData\Local\Temp\CP10972752640Session\CPTrustFolder10972752640\PPTImport1097217865828\data\asimages\{13BACC1E-B41E-44E2-9ABC-DED8264C7649}_19.png&quot;/&gt;&lt;left val=&quot;0&quot;/&gt;&lt;top val=&quot;76&quot;/&gt;&lt;width val=&quot;961&quot;/&gt;&lt;height val=&quot;122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1&quot;/&gt;&lt;lineCharCount val=&quot;1&quot;/&gt;&lt;lineCharCount val=&quot;61&quot;/&gt;&lt;lineCharCount val=&quot;21&quot;/&gt;&lt;/TableIndex&gt;&lt;/ShapeTextInfo&gt;"/>
  <p:tag name="HTML_SHAPEINFO" val="&lt;ThreeDShapeInfo&gt;&lt;uuid val=&quot;{2DA9CD1B-BA64-4B77-8147-5521745B3193}&quot;/&gt;&lt;isInvalidForFieldText val=&quot;0&quot;/&gt;&lt;Image&gt;&lt;filename val=&quot;C:\Users\User\AppData\Local\Temp\CP10972752640Session\CPTrustFolder10972752640\PPTImport1097217865828\data\asimages\{2DA9CD1B-BA64-4B77-8147-5521745B3193}_19.png&quot;/&gt;&lt;left val=&quot;42&quot;/&gt;&lt;top val=&quot;212&quot;/&gt;&lt;width val=&quot;870&quot;/&gt;&lt;height val=&quot;41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2D4D0FB-95E3-4A2A-9BAE-94D54BAF0379}&quot;/&gt;&lt;isInvalidForFieldText val=&quot;0&quot;/&gt;&lt;Image&gt;&lt;filename val=&quot;C:\Users\User\AppData\Local\Temp\CP10972752640Session\CPTrustFolder10972752640\PPTImport1097217865828\data\asimages\{62D4D0FB-95E3-4A2A-9BAE-94D54BAF0379}_19.png&quot;/&gt;&lt;left val=&quot;727&quot;/&gt;&lt;top val=&quot;687&quot;/&gt;&lt;width val=&quot;226&quot;/&gt;&lt;height val=&quot;4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5F94791A-E428-4A37-94D4-1CF0AB7F5FF8}&quot;/&gt;&lt;isInvalidForFieldText val=&quot;0&quot;/&gt;&lt;Image&gt;&lt;filename val=&quot;C:\Users\User\AppData\Local\Temp\CP10972752640Session\CPTrustFolder10972752640\PPTImport1097217865828\data\asimages\{5F94791A-E428-4A37-94D4-1CF0AB7F5FF8}_20.png&quot;/&gt;&lt;left val=&quot;0&quot;/&gt;&lt;top val=&quot;76&quot;/&gt;&lt;width val=&quot;961&quot;/&gt;&lt;height val=&quot;12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7&quot;/&gt;&lt;lineCharCount val=&quot;10&quot;/&gt;&lt;lineCharCount val=&quot;1&quot;/&gt;&lt;lineCharCount val=&quot;62&quot;/&gt;&lt;lineCharCount val=&quot;13&quot;/&gt;&lt;lineCharCount val=&quot;1&quot;/&gt;&lt;lineCharCount val=&quot;69&quot;/&gt;&lt;lineCharCount val=&quot;18&quot;/&gt;&lt;/TableIndex&gt;&lt;/ShapeTextInfo&gt;"/>
  <p:tag name="HTML_SHAPEINFO" val="&lt;ThreeDShapeInfo&gt;&lt;uuid val=&quot;{812725F5-2BB9-4FEE-B2E1-48E4C37742F0}&quot;/&gt;&lt;isInvalidForFieldText val=&quot;0&quot;/&gt;&lt;Image&gt;&lt;filename val=&quot;C:\Users\User\AppData\Local\Temp\CP10972752640Session\CPTrustFolder10972752640\PPTImport1097217865828\data\asimages\{812725F5-2BB9-4FEE-B2E1-48E4C37742F0}_20.png&quot;/&gt;&lt;left val=&quot;42&quot;/&gt;&lt;top val=&quot;212&quot;/&gt;&lt;width val=&quot;870&quot;/&gt;&lt;height val=&quot;41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426AB28-7E3E-408C-84F1-23302FCE3DEA}&quot;/&gt;&lt;isInvalidForFieldText val=&quot;0&quot;/&gt;&lt;Image&gt;&lt;filename val=&quot;C:\Users\User\AppData\Local\Temp\CP10972752640Session\CPTrustFolder10972752640\PPTImport1097217865828\data\asimages\{B426AB28-7E3E-408C-84F1-23302FCE3DEA}_20.png&quot;/&gt;&lt;left val=&quot;727&quot;/&gt;&lt;top val=&quot;687&quot;/&gt;&lt;width val=&quot;226&quot;/&gt;&lt;height val=&quot;4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2322FFE8-2625-4D78-B949-B8589142E518}&quot;/&gt;&lt;isInvalidForFieldText val=&quot;0&quot;/&gt;&lt;Image&gt;&lt;filename val=&quot;C:\Users\User\AppData\Local\Temp\CP10972752640Session\CPTrustFolder10972752640\PPTImport1097217865828\data\asimages\{2322FFE8-2625-4D78-B949-B8589142E518}_21.png&quot;/&gt;&lt;left val=&quot;0&quot;/&gt;&lt;top val=&quot;278&quot;/&gt;&lt;width val=&quot;961&quot;/&gt;&lt;height val=&quot;20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ECAC8A2-8726-42FF-AC2D-8A9C48676219}&quot;/&gt;&lt;isInvalidForFieldText val=&quot;0&quot;/&gt;&lt;Image&gt;&lt;filename val=&quot;C:\Users\User\AppData\Local\Temp\CP10972752640Session\CPTrustFolder10972752640\PPTImport1097217865828\data\asimages\{4ECAC8A2-8726-42FF-AC2D-8A9C48676219}_21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6028</TotalTime>
  <Words>1302</Words>
  <Application>Microsoft Office PowerPoint</Application>
  <PresentationFormat>On-screen Show (4:3)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Using as of April 26</vt:lpstr>
      <vt:lpstr>Introduction to Quality Reviews</vt:lpstr>
      <vt:lpstr>Objectives</vt:lpstr>
      <vt:lpstr>References</vt:lpstr>
      <vt:lpstr>The Quality Review Process</vt:lpstr>
      <vt:lpstr>Individual Quality Reviews (IQRs)</vt:lpstr>
      <vt:lpstr>Calculating Case Quality</vt:lpstr>
      <vt:lpstr>In-Process Reviews (IPRs)</vt:lpstr>
      <vt:lpstr>QR Checklists</vt:lpstr>
      <vt:lpstr>Check for Comprehension</vt:lpstr>
      <vt:lpstr>What is an Error?</vt:lpstr>
      <vt:lpstr>Addressed Issues A1/A2</vt:lpstr>
      <vt:lpstr>Development B1/B2</vt:lpstr>
      <vt:lpstr>Rating Decision C1/C2</vt:lpstr>
      <vt:lpstr>Award Dates D1/D2/H</vt:lpstr>
      <vt:lpstr>Dependency D1-5</vt:lpstr>
      <vt:lpstr>Notification Letter F1-4 &amp; K1-4</vt:lpstr>
      <vt:lpstr>Systems Compliance S1</vt:lpstr>
      <vt:lpstr>Systems Compliance S1</vt:lpstr>
      <vt:lpstr>Check for Comprehension</vt:lpstr>
      <vt:lpstr>Check for Comprehension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Quality Reviews PowerPoint Presentation</dc:title>
  <dc:subject>VSR</dc:subject>
  <dc:creator>Department of Veterans Affairs, Veterans Benefits Administration, Compensation Service, STAFF</dc:creator>
  <cp:keywords>quality reviews,QR,S1,errors,STAR reviews,IQR,IPR</cp:keywords>
  <dc:description>This lesson provides an introduction to the Quality Review (QR) process.</dc:description>
  <cp:lastModifiedBy>Kathy Poole</cp:lastModifiedBy>
  <cp:revision>446</cp:revision>
  <dcterms:created xsi:type="dcterms:W3CDTF">2014-04-30T02:32:11Z</dcterms:created>
  <dcterms:modified xsi:type="dcterms:W3CDTF">2018-08-16T13:05:33Z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