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7.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9.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0.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11.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12.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13.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14.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15.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16.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66"/>
  </p:notesMasterIdLst>
  <p:handoutMasterIdLst>
    <p:handoutMasterId r:id="rId67"/>
  </p:handoutMasterIdLst>
  <p:sldIdLst>
    <p:sldId id="257" r:id="rId5"/>
    <p:sldId id="261" r:id="rId6"/>
    <p:sldId id="299" r:id="rId7"/>
    <p:sldId id="263" r:id="rId8"/>
    <p:sldId id="326" r:id="rId9"/>
    <p:sldId id="336" r:id="rId10"/>
    <p:sldId id="321" r:id="rId11"/>
    <p:sldId id="286" r:id="rId12"/>
    <p:sldId id="323" r:id="rId13"/>
    <p:sldId id="348" r:id="rId14"/>
    <p:sldId id="302" r:id="rId15"/>
    <p:sldId id="301" r:id="rId16"/>
    <p:sldId id="324" r:id="rId17"/>
    <p:sldId id="325" r:id="rId18"/>
    <p:sldId id="305" r:id="rId19"/>
    <p:sldId id="322" r:id="rId20"/>
    <p:sldId id="307" r:id="rId21"/>
    <p:sldId id="306" r:id="rId22"/>
    <p:sldId id="293" r:id="rId23"/>
    <p:sldId id="327" r:id="rId24"/>
    <p:sldId id="328" r:id="rId25"/>
    <p:sldId id="329" r:id="rId26"/>
    <p:sldId id="288" r:id="rId27"/>
    <p:sldId id="289" r:id="rId28"/>
    <p:sldId id="291" r:id="rId29"/>
    <p:sldId id="292" r:id="rId30"/>
    <p:sldId id="290" r:id="rId31"/>
    <p:sldId id="330" r:id="rId32"/>
    <p:sldId id="294" r:id="rId33"/>
    <p:sldId id="331" r:id="rId34"/>
    <p:sldId id="332" r:id="rId35"/>
    <p:sldId id="296" r:id="rId36"/>
    <p:sldId id="297" r:id="rId37"/>
    <p:sldId id="298" r:id="rId38"/>
    <p:sldId id="333" r:id="rId39"/>
    <p:sldId id="334" r:id="rId40"/>
    <p:sldId id="335" r:id="rId41"/>
    <p:sldId id="318" r:id="rId42"/>
    <p:sldId id="309" r:id="rId43"/>
    <p:sldId id="308" r:id="rId44"/>
    <p:sldId id="361" r:id="rId45"/>
    <p:sldId id="362" r:id="rId46"/>
    <p:sldId id="339" r:id="rId47"/>
    <p:sldId id="337" r:id="rId48"/>
    <p:sldId id="338" r:id="rId49"/>
    <p:sldId id="312" r:id="rId50"/>
    <p:sldId id="341" r:id="rId51"/>
    <p:sldId id="342" r:id="rId52"/>
    <p:sldId id="355" r:id="rId53"/>
    <p:sldId id="343" r:id="rId54"/>
    <p:sldId id="344" r:id="rId55"/>
    <p:sldId id="345" r:id="rId56"/>
    <p:sldId id="346" r:id="rId57"/>
    <p:sldId id="359" r:id="rId58"/>
    <p:sldId id="360" r:id="rId59"/>
    <p:sldId id="351" r:id="rId60"/>
    <p:sldId id="350" r:id="rId61"/>
    <p:sldId id="352" r:id="rId62"/>
    <p:sldId id="353" r:id="rId63"/>
    <p:sldId id="363" r:id="rId64"/>
    <p:sldId id="285" r:id="rId65"/>
  </p:sldIdLst>
  <p:sldSz cx="9144000" cy="6858000" type="screen4x3"/>
  <p:notesSz cx="7010400" cy="92964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981109-B5DC-4CA5-8E56-207283726943}">
          <p14:sldIdLst>
            <p14:sldId id="257"/>
            <p14:sldId id="261"/>
            <p14:sldId id="299"/>
            <p14:sldId id="263"/>
            <p14:sldId id="326"/>
            <p14:sldId id="336"/>
            <p14:sldId id="321"/>
            <p14:sldId id="286"/>
            <p14:sldId id="323"/>
            <p14:sldId id="348"/>
            <p14:sldId id="302"/>
            <p14:sldId id="301"/>
            <p14:sldId id="324"/>
            <p14:sldId id="325"/>
            <p14:sldId id="305"/>
            <p14:sldId id="322"/>
            <p14:sldId id="307"/>
            <p14:sldId id="306"/>
            <p14:sldId id="293"/>
            <p14:sldId id="327"/>
            <p14:sldId id="328"/>
            <p14:sldId id="329"/>
            <p14:sldId id="288"/>
            <p14:sldId id="289"/>
            <p14:sldId id="291"/>
            <p14:sldId id="292"/>
            <p14:sldId id="290"/>
            <p14:sldId id="330"/>
            <p14:sldId id="294"/>
            <p14:sldId id="331"/>
            <p14:sldId id="332"/>
            <p14:sldId id="296"/>
            <p14:sldId id="297"/>
            <p14:sldId id="298"/>
            <p14:sldId id="333"/>
            <p14:sldId id="334"/>
            <p14:sldId id="335"/>
            <p14:sldId id="318"/>
            <p14:sldId id="309"/>
            <p14:sldId id="308"/>
            <p14:sldId id="361"/>
            <p14:sldId id="362"/>
            <p14:sldId id="339"/>
            <p14:sldId id="337"/>
            <p14:sldId id="338"/>
            <p14:sldId id="312"/>
            <p14:sldId id="341"/>
            <p14:sldId id="342"/>
            <p14:sldId id="355"/>
            <p14:sldId id="343"/>
            <p14:sldId id="344"/>
            <p14:sldId id="345"/>
            <p14:sldId id="346"/>
            <p14:sldId id="359"/>
            <p14:sldId id="360"/>
            <p14:sldId id="351"/>
            <p14:sldId id="350"/>
            <p14:sldId id="352"/>
            <p14:sldId id="353"/>
            <p14:sldId id="363"/>
            <p14:sldId id="285"/>
          </p14:sldIdLst>
        </p14:section>
      </p14:sectionLst>
    </p:ext>
    <p:ext uri="{EFAFB233-063F-42B5-8137-9DF3F51BA10A}">
      <p15:sldGuideLst xmlns:p15="http://schemas.microsoft.com/office/powerpoint/2012/main">
        <p15:guide id="1" orient="horz" pos="2160" userDrawn="1">
          <p15:clr>
            <a:srgbClr val="A4A3A4"/>
          </p15:clr>
        </p15:guide>
        <p15:guide id="2" pos="290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ob, Tessa R., VBADENV/Trng Facility" initials="TRK" lastIdx="2" clrIdx="0"/>
  <p:cmAuthor id="1" name="Devin.Johnston" initials="DJohnston"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5" autoAdjust="0"/>
    <p:restoredTop sz="93907" autoAdjust="0"/>
  </p:normalViewPr>
  <p:slideViewPr>
    <p:cSldViewPr snapToGrid="0">
      <p:cViewPr varScale="1">
        <p:scale>
          <a:sx n="106" d="100"/>
          <a:sy n="106" d="100"/>
        </p:scale>
        <p:origin x="1440" y="78"/>
      </p:cViewPr>
      <p:guideLst>
        <p:guide orient="horz" pos="2160"/>
        <p:guide pos="2904"/>
      </p:guideLst>
    </p:cSldViewPr>
  </p:slideViewPr>
  <p:outlineViewPr>
    <p:cViewPr>
      <p:scale>
        <a:sx n="33" d="100"/>
        <a:sy n="33" d="100"/>
      </p:scale>
      <p:origin x="0" y="31086"/>
    </p:cViewPr>
  </p:outlineViewPr>
  <p:notesTextViewPr>
    <p:cViewPr>
      <p:scale>
        <a:sx n="1" d="1"/>
        <a:sy n="1" d="1"/>
      </p:scale>
      <p:origin x="0" y="0"/>
    </p:cViewPr>
  </p:notesTextViewPr>
  <p:sorterViewPr>
    <p:cViewPr>
      <p:scale>
        <a:sx n="66" d="100"/>
        <a:sy n="66" d="100"/>
      </p:scale>
      <p:origin x="0" y="2244"/>
    </p:cViewPr>
  </p:sorterViewPr>
  <p:notesViewPr>
    <p:cSldViewPr snapToGrid="0">
      <p:cViewPr varScale="1">
        <p:scale>
          <a:sx n="74" d="100"/>
          <a:sy n="74" d="100"/>
        </p:scale>
        <p:origin x="-267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956" tIns="45979" rIns="91956" bIns="45979" rtlCol="0"/>
          <a:lstStyle>
            <a:lvl1pPr algn="l">
              <a:defRPr sz="1200"/>
            </a:lvl1pPr>
          </a:lstStyle>
          <a:p>
            <a:endParaRPr lang="en-US" dirty="0">
              <a:latin typeface="Times New Roman" panose="02020603050405020304" pitchFamily="18"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1956" tIns="45979" rIns="91956" bIns="45979" rtlCol="0"/>
          <a:lstStyle>
            <a:lvl1pPr algn="r">
              <a:defRPr sz="1200"/>
            </a:lvl1pPr>
          </a:lstStyle>
          <a:p>
            <a:fld id="{13DACAB9-A087-46C6-8392-9DA45A27783B}" type="datetimeFigureOut">
              <a:rPr lang="en-US" smtClean="0">
                <a:latin typeface="Times New Roman" panose="02020603050405020304" pitchFamily="18" charset="0"/>
              </a:rPr>
              <a:t>8/16/2018</a:t>
            </a:fld>
            <a:endParaRPr lang="en-US" dirty="0">
              <a:latin typeface="Times New Roman" panose="02020603050405020304" pitchFamily="18"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1956" tIns="45979" rIns="91956" bIns="45979" rtlCol="0" anchor="b"/>
          <a:lstStyle>
            <a:lvl1pPr algn="l">
              <a:defRPr sz="1200"/>
            </a:lvl1pPr>
          </a:lstStyle>
          <a:p>
            <a:endParaRPr lang="en-US" dirty="0">
              <a:latin typeface="Times New Roman" panose="02020603050405020304" pitchFamily="18"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956" tIns="45979" rIns="91956" bIns="45979" rtlCol="0" anchor="b"/>
          <a:lstStyle>
            <a:lvl1pPr algn="r">
              <a:defRPr sz="1200"/>
            </a:lvl1pPr>
          </a:lstStyle>
          <a:p>
            <a:fld id="{D34BF439-490C-45C3-9C2D-A971383A48DD}" type="slidenum">
              <a:rPr lang="en-US" smtClean="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956" tIns="45979" rIns="91956" bIns="45979"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956" tIns="45979" rIns="91956" bIns="45979" rtlCol="0"/>
          <a:lstStyle>
            <a:lvl1pPr algn="r">
              <a:defRPr sz="1200">
                <a:latin typeface="Times New Roman" panose="02020603050405020304" pitchFamily="18" charset="0"/>
              </a:defRPr>
            </a:lvl1pPr>
          </a:lstStyle>
          <a:p>
            <a:fld id="{3DF05838-7BCA-4652-9007-BD0302928936}" type="datetimeFigureOut">
              <a:rPr lang="en-US" smtClean="0"/>
              <a:pPr/>
              <a:t>8/16/2018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956" tIns="45979" rIns="91956" bIns="4597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1956" tIns="45979" rIns="91956" bIns="4597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956" tIns="45979" rIns="91956" bIns="45979"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956" tIns="45979" rIns="91956" bIns="45979" rtlCol="0" anchor="b"/>
          <a:lstStyle>
            <a:lvl1pPr algn="r">
              <a:defRPr sz="1200">
                <a:latin typeface="Times New Roman" panose="02020603050405020304" pitchFamily="18" charset="0"/>
              </a:defRPr>
            </a:lvl1pPr>
          </a:lstStyle>
          <a:p>
            <a:fld id="{0E7C618C-DDD3-4DC9-ADAB-73264023D4F2}" type="slidenum">
              <a:rPr lang="en-US" smtClean="0"/>
              <a:pPr/>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pPr/>
              <a:t>40</a:t>
            </a:fld>
            <a:endParaRPr lang="en-US" dirty="0"/>
          </a:p>
        </p:txBody>
      </p:sp>
    </p:spTree>
    <p:extLst>
      <p:ext uri="{BB962C8B-B14F-4D97-AF65-F5344CB8AC3E}">
        <p14:creationId xmlns:p14="http://schemas.microsoft.com/office/powerpoint/2010/main" val="1537292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pPr/>
              <a:t>43</a:t>
            </a:fld>
            <a:endParaRPr lang="en-US" dirty="0"/>
          </a:p>
        </p:txBody>
      </p:sp>
    </p:spTree>
    <p:extLst>
      <p:ext uri="{BB962C8B-B14F-4D97-AF65-F5344CB8AC3E}">
        <p14:creationId xmlns:p14="http://schemas.microsoft.com/office/powerpoint/2010/main" val="1537292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pPr/>
              <a:t>44</a:t>
            </a:fld>
            <a:endParaRPr lang="en-US" dirty="0"/>
          </a:p>
        </p:txBody>
      </p:sp>
    </p:spTree>
    <p:extLst>
      <p:ext uri="{BB962C8B-B14F-4D97-AF65-F5344CB8AC3E}">
        <p14:creationId xmlns:p14="http://schemas.microsoft.com/office/powerpoint/2010/main" val="1537292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pPr/>
              <a:t>45</a:t>
            </a:fld>
            <a:endParaRPr lang="en-US" dirty="0"/>
          </a:p>
        </p:txBody>
      </p:sp>
    </p:spTree>
    <p:extLst>
      <p:ext uri="{BB962C8B-B14F-4D97-AF65-F5344CB8AC3E}">
        <p14:creationId xmlns:p14="http://schemas.microsoft.com/office/powerpoint/2010/main" val="1537292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pPr/>
              <a:t>51</a:t>
            </a:fld>
            <a:endParaRPr lang="en-US" dirty="0"/>
          </a:p>
        </p:txBody>
      </p:sp>
    </p:spTree>
    <p:extLst>
      <p:ext uri="{BB962C8B-B14F-4D97-AF65-F5344CB8AC3E}">
        <p14:creationId xmlns:p14="http://schemas.microsoft.com/office/powerpoint/2010/main" val="565647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pPr/>
              <a:t>52</a:t>
            </a:fld>
            <a:endParaRPr lang="en-US" dirty="0"/>
          </a:p>
        </p:txBody>
      </p:sp>
    </p:spTree>
    <p:extLst>
      <p:ext uri="{BB962C8B-B14F-4D97-AF65-F5344CB8AC3E}">
        <p14:creationId xmlns:p14="http://schemas.microsoft.com/office/powerpoint/2010/main" val="565647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pPr/>
              <a:t>53</a:t>
            </a:fld>
            <a:endParaRPr lang="en-US" dirty="0"/>
          </a:p>
        </p:txBody>
      </p:sp>
    </p:spTree>
    <p:extLst>
      <p:ext uri="{BB962C8B-B14F-4D97-AF65-F5344CB8AC3E}">
        <p14:creationId xmlns:p14="http://schemas.microsoft.com/office/powerpoint/2010/main" val="565647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pPr/>
              <a:t>61</a:t>
            </a:fld>
            <a:endParaRPr lang="en-US" dirty="0"/>
          </a:p>
        </p:txBody>
      </p:sp>
    </p:spTree>
    <p:extLst>
      <p:ext uri="{BB962C8B-B14F-4D97-AF65-F5344CB8AC3E}">
        <p14:creationId xmlns:p14="http://schemas.microsoft.com/office/powerpoint/2010/main" val="282929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414463" y="1162050"/>
            <a:ext cx="4181475" cy="3136900"/>
          </a:xfrm>
          <a:ln/>
        </p:spPr>
      </p:sp>
      <p:sp>
        <p:nvSpPr>
          <p:cNvPr id="52227" name="Notes Placeholder 2"/>
          <p:cNvSpPr>
            <a:spLocks noGrp="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a:defRPr/>
            </a:pPr>
            <a:r>
              <a:rPr lang="en-US" altLang="en-US" dirty="0"/>
              <a:t>Give titles</a:t>
            </a:r>
          </a:p>
          <a:p>
            <a:pPr marL="172419" indent="-172419">
              <a:buFontTx/>
              <a:buChar char="•"/>
              <a:defRPr/>
            </a:pPr>
            <a:endParaRPr lang="en-US" altLang="en-US" dirty="0"/>
          </a:p>
        </p:txBody>
      </p:sp>
      <p:sp>
        <p:nvSpPr>
          <p:cNvPr id="358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charset="0"/>
              </a:defRPr>
            </a:lvl1pPr>
            <a:lvl2pPr marL="747148" indent="-287365" eaLnBrk="0" hangingPunct="0">
              <a:spcBef>
                <a:spcPct val="30000"/>
              </a:spcBef>
              <a:defRPr kumimoji="1" sz="1200">
                <a:solidFill>
                  <a:schemeClr val="tx1"/>
                </a:solidFill>
                <a:latin typeface="Times New Roman" charset="0"/>
              </a:defRPr>
            </a:lvl2pPr>
            <a:lvl3pPr marL="1149459" indent="-229891" eaLnBrk="0" hangingPunct="0">
              <a:spcBef>
                <a:spcPct val="30000"/>
              </a:spcBef>
              <a:defRPr kumimoji="1" sz="1200">
                <a:solidFill>
                  <a:schemeClr val="tx1"/>
                </a:solidFill>
                <a:latin typeface="Times New Roman" charset="0"/>
              </a:defRPr>
            </a:lvl3pPr>
            <a:lvl4pPr marL="1609243" indent="-229891" eaLnBrk="0" hangingPunct="0">
              <a:spcBef>
                <a:spcPct val="30000"/>
              </a:spcBef>
              <a:defRPr kumimoji="1" sz="1200">
                <a:solidFill>
                  <a:schemeClr val="tx1"/>
                </a:solidFill>
                <a:latin typeface="Times New Roman" charset="0"/>
              </a:defRPr>
            </a:lvl4pPr>
            <a:lvl5pPr marL="2069027" indent="-229891" eaLnBrk="0" hangingPunct="0">
              <a:spcBef>
                <a:spcPct val="30000"/>
              </a:spcBef>
              <a:defRPr kumimoji="1" sz="1200">
                <a:solidFill>
                  <a:schemeClr val="tx1"/>
                </a:solidFill>
                <a:latin typeface="Times New Roman" charset="0"/>
              </a:defRPr>
            </a:lvl5pPr>
            <a:lvl6pPr marL="2528810" indent="-229891" eaLnBrk="0" fontAlgn="base" hangingPunct="0">
              <a:spcBef>
                <a:spcPct val="30000"/>
              </a:spcBef>
              <a:spcAft>
                <a:spcPct val="0"/>
              </a:spcAft>
              <a:defRPr kumimoji="1" sz="1200">
                <a:solidFill>
                  <a:schemeClr val="tx1"/>
                </a:solidFill>
                <a:latin typeface="Times New Roman" charset="0"/>
              </a:defRPr>
            </a:lvl6pPr>
            <a:lvl7pPr marL="2988594" indent="-229891" eaLnBrk="0" fontAlgn="base" hangingPunct="0">
              <a:spcBef>
                <a:spcPct val="30000"/>
              </a:spcBef>
              <a:spcAft>
                <a:spcPct val="0"/>
              </a:spcAft>
              <a:defRPr kumimoji="1" sz="1200">
                <a:solidFill>
                  <a:schemeClr val="tx1"/>
                </a:solidFill>
                <a:latin typeface="Times New Roman" charset="0"/>
              </a:defRPr>
            </a:lvl7pPr>
            <a:lvl8pPr marL="3448378" indent="-229891" eaLnBrk="0" fontAlgn="base" hangingPunct="0">
              <a:spcBef>
                <a:spcPct val="30000"/>
              </a:spcBef>
              <a:spcAft>
                <a:spcPct val="0"/>
              </a:spcAft>
              <a:defRPr kumimoji="1" sz="1200">
                <a:solidFill>
                  <a:schemeClr val="tx1"/>
                </a:solidFill>
                <a:latin typeface="Times New Roman" charset="0"/>
              </a:defRPr>
            </a:lvl8pPr>
            <a:lvl9pPr marL="3908162" indent="-229891" eaLnBrk="0" fontAlgn="base" hangingPunct="0">
              <a:spcBef>
                <a:spcPct val="30000"/>
              </a:spcBef>
              <a:spcAft>
                <a:spcPct val="0"/>
              </a:spcAft>
              <a:defRPr kumimoji="1" sz="1200">
                <a:solidFill>
                  <a:schemeClr val="tx1"/>
                </a:solidFill>
                <a:latin typeface="Times New Roman" charset="0"/>
              </a:defRPr>
            </a:lvl9pPr>
          </a:lstStyle>
          <a:p>
            <a:pPr>
              <a:spcBef>
                <a:spcPct val="0"/>
              </a:spcBef>
            </a:pPr>
            <a:fld id="{DB2E9876-524A-41F2-939E-F706F72905D4}" type="slidenum">
              <a:rPr kumimoji="0" lang="en-US" altLang="en-US" smtClean="0"/>
              <a:pPr>
                <a:spcBef>
                  <a:spcPct val="0"/>
                </a:spcBef>
              </a:pPr>
              <a:t>4</a:t>
            </a:fld>
            <a:endParaRPr kumimoji="0"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414463" y="1162050"/>
            <a:ext cx="4181475" cy="3136900"/>
          </a:xfrm>
          <a:ln/>
        </p:spPr>
      </p:sp>
      <p:sp>
        <p:nvSpPr>
          <p:cNvPr id="52227" name="Notes Placeholder 2"/>
          <p:cNvSpPr>
            <a:spLocks noGrp="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a:defRPr/>
            </a:pPr>
            <a:r>
              <a:rPr lang="en-US" altLang="en-US" dirty="0"/>
              <a:t>Give titles</a:t>
            </a:r>
          </a:p>
          <a:p>
            <a:pPr marL="172419" indent="-172419">
              <a:buFontTx/>
              <a:buChar char="•"/>
              <a:defRPr/>
            </a:pPr>
            <a:endParaRPr lang="en-US" altLang="en-US" dirty="0"/>
          </a:p>
        </p:txBody>
      </p:sp>
      <p:sp>
        <p:nvSpPr>
          <p:cNvPr id="358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charset="0"/>
              </a:defRPr>
            </a:lvl1pPr>
            <a:lvl2pPr marL="747148" indent="-287365" eaLnBrk="0" hangingPunct="0">
              <a:spcBef>
                <a:spcPct val="30000"/>
              </a:spcBef>
              <a:defRPr kumimoji="1" sz="1200">
                <a:solidFill>
                  <a:schemeClr val="tx1"/>
                </a:solidFill>
                <a:latin typeface="Times New Roman" charset="0"/>
              </a:defRPr>
            </a:lvl2pPr>
            <a:lvl3pPr marL="1149459" indent="-229891" eaLnBrk="0" hangingPunct="0">
              <a:spcBef>
                <a:spcPct val="30000"/>
              </a:spcBef>
              <a:defRPr kumimoji="1" sz="1200">
                <a:solidFill>
                  <a:schemeClr val="tx1"/>
                </a:solidFill>
                <a:latin typeface="Times New Roman" charset="0"/>
              </a:defRPr>
            </a:lvl3pPr>
            <a:lvl4pPr marL="1609243" indent="-229891" eaLnBrk="0" hangingPunct="0">
              <a:spcBef>
                <a:spcPct val="30000"/>
              </a:spcBef>
              <a:defRPr kumimoji="1" sz="1200">
                <a:solidFill>
                  <a:schemeClr val="tx1"/>
                </a:solidFill>
                <a:latin typeface="Times New Roman" charset="0"/>
              </a:defRPr>
            </a:lvl4pPr>
            <a:lvl5pPr marL="2069027" indent="-229891" eaLnBrk="0" hangingPunct="0">
              <a:spcBef>
                <a:spcPct val="30000"/>
              </a:spcBef>
              <a:defRPr kumimoji="1" sz="1200">
                <a:solidFill>
                  <a:schemeClr val="tx1"/>
                </a:solidFill>
                <a:latin typeface="Times New Roman" charset="0"/>
              </a:defRPr>
            </a:lvl5pPr>
            <a:lvl6pPr marL="2528810" indent="-229891" eaLnBrk="0" fontAlgn="base" hangingPunct="0">
              <a:spcBef>
                <a:spcPct val="30000"/>
              </a:spcBef>
              <a:spcAft>
                <a:spcPct val="0"/>
              </a:spcAft>
              <a:defRPr kumimoji="1" sz="1200">
                <a:solidFill>
                  <a:schemeClr val="tx1"/>
                </a:solidFill>
                <a:latin typeface="Times New Roman" charset="0"/>
              </a:defRPr>
            </a:lvl6pPr>
            <a:lvl7pPr marL="2988594" indent="-229891" eaLnBrk="0" fontAlgn="base" hangingPunct="0">
              <a:spcBef>
                <a:spcPct val="30000"/>
              </a:spcBef>
              <a:spcAft>
                <a:spcPct val="0"/>
              </a:spcAft>
              <a:defRPr kumimoji="1" sz="1200">
                <a:solidFill>
                  <a:schemeClr val="tx1"/>
                </a:solidFill>
                <a:latin typeface="Times New Roman" charset="0"/>
              </a:defRPr>
            </a:lvl7pPr>
            <a:lvl8pPr marL="3448378" indent="-229891" eaLnBrk="0" fontAlgn="base" hangingPunct="0">
              <a:spcBef>
                <a:spcPct val="30000"/>
              </a:spcBef>
              <a:spcAft>
                <a:spcPct val="0"/>
              </a:spcAft>
              <a:defRPr kumimoji="1" sz="1200">
                <a:solidFill>
                  <a:schemeClr val="tx1"/>
                </a:solidFill>
                <a:latin typeface="Times New Roman" charset="0"/>
              </a:defRPr>
            </a:lvl8pPr>
            <a:lvl9pPr marL="3908162" indent="-229891" eaLnBrk="0" fontAlgn="base" hangingPunct="0">
              <a:spcBef>
                <a:spcPct val="30000"/>
              </a:spcBef>
              <a:spcAft>
                <a:spcPct val="0"/>
              </a:spcAft>
              <a:defRPr kumimoji="1" sz="1200">
                <a:solidFill>
                  <a:schemeClr val="tx1"/>
                </a:solidFill>
                <a:latin typeface="Times New Roman" charset="0"/>
              </a:defRPr>
            </a:lvl9pPr>
          </a:lstStyle>
          <a:p>
            <a:pPr>
              <a:spcBef>
                <a:spcPct val="0"/>
              </a:spcBef>
            </a:pPr>
            <a:fld id="{DB2E9876-524A-41F2-939E-F706F72905D4}" type="slidenum">
              <a:rPr kumimoji="0" lang="en-US" altLang="en-US" smtClean="0"/>
              <a:pPr>
                <a:spcBef>
                  <a:spcPct val="0"/>
                </a:spcBef>
              </a:pPr>
              <a:t>5</a:t>
            </a:fld>
            <a:endParaRPr kumimoji="0"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pPr/>
              <a:t>11</a:t>
            </a:fld>
            <a:endParaRPr lang="en-US" dirty="0"/>
          </a:p>
        </p:txBody>
      </p:sp>
    </p:spTree>
    <p:extLst>
      <p:ext uri="{BB962C8B-B14F-4D97-AF65-F5344CB8AC3E}">
        <p14:creationId xmlns:p14="http://schemas.microsoft.com/office/powerpoint/2010/main" val="2870441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pPr/>
              <a:t>12</a:t>
            </a:fld>
            <a:endParaRPr lang="en-US" dirty="0"/>
          </a:p>
        </p:txBody>
      </p:sp>
    </p:spTree>
    <p:extLst>
      <p:ext uri="{BB962C8B-B14F-4D97-AF65-F5344CB8AC3E}">
        <p14:creationId xmlns:p14="http://schemas.microsoft.com/office/powerpoint/2010/main" val="3715772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pPr/>
              <a:t>13</a:t>
            </a:fld>
            <a:endParaRPr lang="en-US" dirty="0"/>
          </a:p>
        </p:txBody>
      </p:sp>
    </p:spTree>
    <p:extLst>
      <p:ext uri="{BB962C8B-B14F-4D97-AF65-F5344CB8AC3E}">
        <p14:creationId xmlns:p14="http://schemas.microsoft.com/office/powerpoint/2010/main" val="381554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pPr/>
              <a:t>17</a:t>
            </a:fld>
            <a:endParaRPr lang="en-US" dirty="0"/>
          </a:p>
        </p:txBody>
      </p:sp>
    </p:spTree>
    <p:extLst>
      <p:ext uri="{BB962C8B-B14F-4D97-AF65-F5344CB8AC3E}">
        <p14:creationId xmlns:p14="http://schemas.microsoft.com/office/powerpoint/2010/main" val="1210314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III.iv.6.c.5.d</a:t>
            </a:r>
          </a:p>
        </p:txBody>
      </p:sp>
      <p:sp>
        <p:nvSpPr>
          <p:cNvPr id="4" name="Slide Number Placeholder 3"/>
          <p:cNvSpPr>
            <a:spLocks noGrp="1"/>
          </p:cNvSpPr>
          <p:nvPr>
            <p:ph type="sldNum" sz="quarter" idx="10"/>
          </p:nvPr>
        </p:nvSpPr>
        <p:spPr/>
        <p:txBody>
          <a:bodyPr/>
          <a:lstStyle/>
          <a:p>
            <a:fld id="{0E7C618C-DDD3-4DC9-ADAB-73264023D4F2}" type="slidenum">
              <a:rPr lang="en-US" smtClean="0"/>
              <a:pPr/>
              <a:t>18</a:t>
            </a:fld>
            <a:endParaRPr lang="en-US" dirty="0"/>
          </a:p>
        </p:txBody>
      </p:sp>
    </p:spTree>
    <p:extLst>
      <p:ext uri="{BB962C8B-B14F-4D97-AF65-F5344CB8AC3E}">
        <p14:creationId xmlns:p14="http://schemas.microsoft.com/office/powerpoint/2010/main" val="417657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pPr/>
              <a:t>39</a:t>
            </a:fld>
            <a:endParaRPr lang="en-US" dirty="0"/>
          </a:p>
        </p:txBody>
      </p:sp>
    </p:spTree>
    <p:extLst>
      <p:ext uri="{BB962C8B-B14F-4D97-AF65-F5344CB8AC3E}">
        <p14:creationId xmlns:p14="http://schemas.microsoft.com/office/powerpoint/2010/main" val="3547005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150438334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236200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8492708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tabLst>
                <a:tab pos="461963" algn="l"/>
              </a:tabLst>
              <a:defRPr sz="1800">
                <a:solidFill>
                  <a:schemeClr val="tx1"/>
                </a:solidFill>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Fourth </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410058109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795664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09180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71363730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8.xml"/><Relationship Id="rId7" Type="http://schemas.openxmlformats.org/officeDocument/2006/relationships/image" Target="../media/image4.jpe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1.xml"/><Relationship Id="rId7" Type="http://schemas.openxmlformats.org/officeDocument/2006/relationships/notesSlide" Target="../notesSlides/notesSlide5.xml"/><Relationship Id="rId12" Type="http://schemas.openxmlformats.org/officeDocument/2006/relationships/image" Target="../media/image11.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2.xml"/><Relationship Id="rId11" Type="http://schemas.openxmlformats.org/officeDocument/2006/relationships/image" Target="../media/image10.jpeg"/><Relationship Id="rId5" Type="http://schemas.openxmlformats.org/officeDocument/2006/relationships/tags" Target="../tags/tag53.xml"/><Relationship Id="rId10" Type="http://schemas.openxmlformats.org/officeDocument/2006/relationships/image" Target="../media/image9.jpeg"/><Relationship Id="rId4" Type="http://schemas.openxmlformats.org/officeDocument/2006/relationships/tags" Target="../tags/tag52.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slideLayout" Target="../slideLayouts/slideLayout4.xm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tags" Target="../tags/tag65.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5" Type="http://schemas.openxmlformats.org/officeDocument/2006/relationships/image" Target="../media/image12.png"/><Relationship Id="rId10" Type="http://schemas.openxmlformats.org/officeDocument/2006/relationships/tags" Target="../tags/tag63.xml"/><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image" Target="../media/image13.png"/><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slideLayout" Target="../slideLayouts/slideLayout4.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s>
</file>

<file path=ppt/slides/_rels/slide15.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82.xml"/><Relationship Id="rId7" Type="http://schemas.openxmlformats.org/officeDocument/2006/relationships/hyperlink" Target="http://vbaw.vba.va.gov/VBMS/docs/VBMS_Job_Aid_Amputation_Rule_Job_Aid_082613_v_5_0.pdf" TargetMode="Externa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4.png"/><Relationship Id="rId5" Type="http://schemas.openxmlformats.org/officeDocument/2006/relationships/slideLayout" Target="../slideLayouts/slideLayout4.xml"/><Relationship Id="rId4" Type="http://schemas.openxmlformats.org/officeDocument/2006/relationships/tags" Target="../tags/tag8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Layout" Target="../slideLayouts/slideLayout4.xml"/><Relationship Id="rId4" Type="http://schemas.openxmlformats.org/officeDocument/2006/relationships/tags" Target="../tags/tag92.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Layout" Target="../slideLayouts/slideLayout4.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Layout" Target="../slideLayouts/slideLayout4.xml"/><Relationship Id="rId4" Type="http://schemas.openxmlformats.org/officeDocument/2006/relationships/tags" Target="../tags/tag100.xml"/></Relationships>
</file>

<file path=ppt/slides/_rels/slide22.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slideLayout" Target="../slideLayouts/slideLayout4.xml"/><Relationship Id="rId4" Type="http://schemas.openxmlformats.org/officeDocument/2006/relationships/tags" Target="../tags/tag104.xml"/></Relationships>
</file>

<file path=ppt/slides/_rels/slide23.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1.xml"/><Relationship Id="rId1" Type="http://schemas.openxmlformats.org/officeDocument/2006/relationships/tags" Target="../tags/tag150.xml"/></Relationships>
</file>

<file path=ppt/slides/_rels/slide39.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jpeg"/><Relationship Id="rId3" Type="http://schemas.openxmlformats.org/officeDocument/2006/relationships/tags" Target="../tags/tag157.xml"/><Relationship Id="rId7" Type="http://schemas.openxmlformats.org/officeDocument/2006/relationships/image" Target="../media/image16.png"/><Relationship Id="rId12" Type="http://schemas.openxmlformats.org/officeDocument/2006/relationships/hyperlink" Target="http://epss.vba.va.gov/mepss/" TargetMode="Externa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hyperlink" Target="http://www.ecfr.gov/cgi-bin/text-idx?SID=ad275643432556b9dda942343fb89296&amp;mc=true&amp;node=pt38.1.4&amp;rgn=div5" TargetMode="External"/><Relationship Id="rId11" Type="http://schemas.openxmlformats.org/officeDocument/2006/relationships/image" Target="../media/image20.png"/><Relationship Id="rId5" Type="http://schemas.openxmlformats.org/officeDocument/2006/relationships/notesSlide" Target="../notesSlides/notesSlide10.xml"/><Relationship Id="rId10" Type="http://schemas.openxmlformats.org/officeDocument/2006/relationships/image" Target="../media/image19.png"/><Relationship Id="rId4" Type="http://schemas.openxmlformats.org/officeDocument/2006/relationships/slideLayout" Target="../slideLayouts/slideLayout4.xml"/><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4"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image" Target="../media/image22.png"/><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4"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4"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4"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4"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4"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Layout" Target="../slideLayouts/slideLayout4.xml"/><Relationship Id="rId4" Type="http://schemas.openxmlformats.org/officeDocument/2006/relationships/tags" Target="../tags/tag34.xml"/></Relationships>
</file>

<file path=ppt/slides/_rels/slide60.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4"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9.xml"/><Relationship Id="rId1" Type="http://schemas.openxmlformats.org/officeDocument/2006/relationships/tags" Target="../tags/tag218.xml"/><Relationship Id="rId4" Type="http://schemas.openxmlformats.org/officeDocument/2006/relationships/notesSlide" Target="../notesSlides/notesSlide1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s>
</file>

<file path=ppt/slides/_rels/slide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E56B3A-0A23-46A8-93FE-FB87B8A56427}"/>
              </a:ext>
            </a:extLst>
          </p:cNvPr>
          <p:cNvSpPr>
            <a:spLocks noGrp="1"/>
          </p:cNvSpPr>
          <p:nvPr>
            <p:ph type="ctrTitle"/>
            <p:custDataLst>
              <p:tags r:id="rId1"/>
            </p:custDataLst>
          </p:nvPr>
        </p:nvSpPr>
        <p:spPr>
          <a:xfrm>
            <a:off x="685800" y="2819400"/>
            <a:ext cx="7772400" cy="1219200"/>
          </a:xfrm>
        </p:spPr>
        <p:txBody>
          <a:bodyPr/>
          <a:lstStyle/>
          <a:p>
            <a:r>
              <a:rPr lang="en-US" dirty="0"/>
              <a:t>Amputation Rule, Pyramiding,</a:t>
            </a:r>
            <a:br>
              <a:rPr lang="en-US" dirty="0"/>
            </a:br>
            <a:r>
              <a:rPr lang="en-US" dirty="0"/>
              <a:t>and Muscle Injury</a:t>
            </a:r>
          </a:p>
        </p:txBody>
      </p:sp>
      <p:sp>
        <p:nvSpPr>
          <p:cNvPr id="6" name="Text Placeholder 5">
            <a:extLst>
              <a:ext uri="{FF2B5EF4-FFF2-40B4-BE49-F238E27FC236}">
                <a16:creationId xmlns:a16="http://schemas.microsoft.com/office/drawing/2014/main" id="{1CE876D1-8D0B-4B22-9704-CB8B89D46C36}"/>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0ED698E7-C79A-4781-AC11-4AD50AB81531}"/>
              </a:ext>
            </a:extLst>
          </p:cNvPr>
          <p:cNvSpPr>
            <a:spLocks noGrp="1"/>
          </p:cNvSpPr>
          <p:nvPr>
            <p:ph type="body" sz="quarter" idx="11"/>
            <p:custDataLst>
              <p:tags r:id="rId3"/>
            </p:custDataLst>
          </p:nvPr>
        </p:nvSpPr>
        <p:spPr>
          <a:xfrm>
            <a:off x="6096000" y="4724400"/>
            <a:ext cx="2362200" cy="838200"/>
          </a:xfrm>
        </p:spPr>
        <p:txBody>
          <a:bodyPr/>
          <a:lstStyle/>
          <a:p>
            <a:r>
              <a:rPr lang="en-US" dirty="0"/>
              <a:t>September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Exceptions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r>
              <a:rPr lang="en-US" dirty="0"/>
              <a:t>The amputation rule does not apply to bilateral evaluations under DCs 5276-5279.</a:t>
            </a:r>
          </a:p>
          <a:p>
            <a:pPr marL="233363" indent="-233363"/>
            <a:endParaRPr lang="en-US" dirty="0"/>
          </a:p>
          <a:p>
            <a:pPr marL="233363" indent="-233363"/>
            <a:r>
              <a:rPr lang="en-US" dirty="0"/>
              <a:t>The amputation rule does not apply when temporary evaluations are assigned to an extremity, such as Paragraph 29 and 30.</a:t>
            </a:r>
          </a:p>
          <a:p>
            <a:endParaRPr lang="en-US" dirty="0"/>
          </a:p>
          <a:p>
            <a:pPr marL="342900" lvl="1" indent="0">
              <a:buNone/>
            </a:pPr>
            <a:endParaRPr lang="en-US" sz="2100"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13367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Identifying the Elective Level of Amputations: </a:t>
            </a:r>
            <a:br>
              <a:rPr lang="en-US" dirty="0"/>
            </a:br>
            <a:r>
              <a:rPr lang="en-US" dirty="0"/>
              <a:t>Lower Extremity</a:t>
            </a:r>
          </a:p>
        </p:txBody>
      </p:sp>
      <p:sp>
        <p:nvSpPr>
          <p:cNvPr id="3" name="Content Placeholder 2">
            <a:extLst>
              <a:ext uri="{FF2B5EF4-FFF2-40B4-BE49-F238E27FC236}">
                <a16:creationId xmlns:a16="http://schemas.microsoft.com/office/drawing/2014/main" id="{B06CE0D2-01F2-4FBF-A450-E651C3B2D902}"/>
              </a:ext>
            </a:extLst>
          </p:cNvPr>
          <p:cNvSpPr>
            <a:spLocks noGrp="1"/>
          </p:cNvSpPr>
          <p:nvPr>
            <p:ph idx="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11</a:t>
            </a:fld>
            <a:endParaRPr lang="en-US"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0117" y="2144494"/>
            <a:ext cx="1809204" cy="182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3723" y="4047180"/>
            <a:ext cx="1311195" cy="1406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1053" y="4047179"/>
            <a:ext cx="1528747" cy="1528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988" y="2144494"/>
            <a:ext cx="5448104" cy="3321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1754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Identifying the Elective Level of Amputations: </a:t>
            </a:r>
            <a:br>
              <a:rPr lang="en-US" dirty="0"/>
            </a:br>
            <a:r>
              <a:rPr lang="en-US" dirty="0"/>
              <a:t>Upper Extremity</a:t>
            </a:r>
          </a:p>
        </p:txBody>
      </p:sp>
      <p:sp>
        <p:nvSpPr>
          <p:cNvPr id="5" name="Content Placeholder 4">
            <a:extLst>
              <a:ext uri="{FF2B5EF4-FFF2-40B4-BE49-F238E27FC236}">
                <a16:creationId xmlns:a16="http://schemas.microsoft.com/office/drawing/2014/main" id="{EE055E91-38DA-4833-85A3-A84FA41BC14D}"/>
              </a:ext>
            </a:extLst>
          </p:cNvPr>
          <p:cNvSpPr>
            <a:spLocks noGrp="1"/>
          </p:cNvSpPr>
          <p:nvPr>
            <p:ph idx="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12</a:t>
            </a:fld>
            <a:endParaRPr lang="en-US" dirty="0"/>
          </a:p>
        </p:txBody>
      </p:sp>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0466" y="3918843"/>
            <a:ext cx="1917044" cy="2003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8661" y="3918844"/>
            <a:ext cx="1917044" cy="2003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https://s3.amazonaws.com/classconnection/185/flashcards/8289185/jpg/anatomy-of-hand-29-638-14D222112D56A808BE9.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7435" y="2324665"/>
            <a:ext cx="1775003" cy="15824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C:\Users\VBADENGroomR\Desktop\108.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86183" y="2324940"/>
            <a:ext cx="1775003" cy="15824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95499" y="2836044"/>
            <a:ext cx="3753002" cy="2165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custDataLst>
              <p:tags r:id="rId4"/>
            </p:custDataLst>
          </p:nvPr>
        </p:nvSpPr>
        <p:spPr bwMode="auto">
          <a:xfrm>
            <a:off x="7447925" y="2923565"/>
            <a:ext cx="427172" cy="384635"/>
          </a:xfrm>
          <a:prstGeom prst="ellipse">
            <a:avLst/>
          </a:prstGeom>
          <a:noFill/>
          <a:ln w="31750" cap="flat"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dirty="0">
              <a:latin typeface="Tahoma" pitchFamily="34" charset="0"/>
            </a:endParaRPr>
          </a:p>
        </p:txBody>
      </p:sp>
      <p:sp>
        <p:nvSpPr>
          <p:cNvPr id="11" name="Oval 10"/>
          <p:cNvSpPr/>
          <p:nvPr>
            <p:custDataLst>
              <p:tags r:id="rId5"/>
            </p:custDataLst>
          </p:nvPr>
        </p:nvSpPr>
        <p:spPr bwMode="auto">
          <a:xfrm>
            <a:off x="1277291" y="3308200"/>
            <a:ext cx="427172" cy="384635"/>
          </a:xfrm>
          <a:prstGeom prst="ellipse">
            <a:avLst/>
          </a:prstGeom>
          <a:noFill/>
          <a:ln w="31750" cap="flat"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dirty="0">
              <a:latin typeface="Tahoma" pitchFamily="34" charset="0"/>
            </a:endParaRPr>
          </a:p>
        </p:txBody>
      </p:sp>
    </p:spTree>
    <p:extLst>
      <p:ext uri="{BB962C8B-B14F-4D97-AF65-F5344CB8AC3E}">
        <p14:creationId xmlns:p14="http://schemas.microsoft.com/office/powerpoint/2010/main" val="465508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Applying the Amputation Rule</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13</a:t>
            </a:fld>
            <a:endParaRPr lang="en-US" dirty="0"/>
          </a:p>
        </p:txBody>
      </p:sp>
      <p:pic>
        <p:nvPicPr>
          <p:cNvPr id="3"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2500" y="2185008"/>
            <a:ext cx="3546854" cy="276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custDataLst>
              <p:tags r:id="rId3"/>
            </p:custDataLst>
          </p:nvPr>
        </p:nvSpPr>
        <p:spPr>
          <a:xfrm>
            <a:off x="4146115" y="1952554"/>
            <a:ext cx="4572000" cy="3931846"/>
          </a:xfrm>
          <a:prstGeom prst="rect">
            <a:avLst/>
          </a:prstGeom>
        </p:spPr>
        <p:txBody>
          <a:bodyPr>
            <a:spAutoFit/>
          </a:bodyPr>
          <a:lstStyle/>
          <a:p>
            <a:pPr marL="233363" indent="-233363">
              <a:spcAft>
                <a:spcPts val="600"/>
              </a:spcAft>
              <a:buClr>
                <a:schemeClr val="tx1"/>
              </a:buClr>
              <a:buFont typeface="Arial" panose="020B0604020202020204" pitchFamily="34" charset="0"/>
              <a:buChar char="•"/>
            </a:pPr>
            <a:r>
              <a:rPr lang="en-US" sz="1350" dirty="0">
                <a:latin typeface="+mj-lt"/>
                <a:cs typeface="Times New Roman" panose="02020603050405020304" pitchFamily="18" charset="0"/>
              </a:rPr>
              <a:t>If there is limitation of flexion of the left (minor) elbow evaluated at 40%, limitation of extension of the left elbow evaluated at 20%, prosthetic replacement of the left wrist evaluated as 30%, and three digits ankylosed in the left hand at 30%, the combined evaluation of the left extremity would be 80% disabling.</a:t>
            </a:r>
          </a:p>
          <a:p>
            <a:pPr marL="233363" indent="-233363">
              <a:spcAft>
                <a:spcPts val="600"/>
              </a:spcAft>
              <a:buClr>
                <a:schemeClr val="tx1"/>
              </a:buClr>
              <a:buFont typeface="Arial" panose="020B0604020202020204" pitchFamily="34" charset="0"/>
              <a:buChar char="•"/>
            </a:pPr>
            <a:endParaRPr lang="en-US" sz="1350" dirty="0">
              <a:latin typeface="+mj-lt"/>
              <a:cs typeface="Times New Roman" panose="02020603050405020304" pitchFamily="18" charset="0"/>
            </a:endParaRPr>
          </a:p>
          <a:p>
            <a:pPr marL="233363" indent="-233363">
              <a:spcAft>
                <a:spcPts val="600"/>
              </a:spcAft>
              <a:buClr>
                <a:schemeClr val="tx1"/>
              </a:buClr>
              <a:buFont typeface="Arial" panose="020B0604020202020204" pitchFamily="34" charset="0"/>
              <a:buChar char="•"/>
            </a:pPr>
            <a:r>
              <a:rPr lang="en-US" sz="1350" dirty="0">
                <a:latin typeface="+mj-lt"/>
                <a:cs typeface="Times New Roman" panose="02020603050405020304" pitchFamily="18" charset="0"/>
              </a:rPr>
              <a:t>Because amputation of the forearm above insertion of the pronator teres is evaluated as 70% disabling in the minor extremity, the amputation rule would be applied and a 70% combined evaluation would be assigned.</a:t>
            </a:r>
          </a:p>
          <a:p>
            <a:pPr marL="233363" indent="-233363">
              <a:spcAft>
                <a:spcPts val="600"/>
              </a:spcAft>
              <a:buClr>
                <a:schemeClr val="tx1"/>
              </a:buClr>
              <a:buFont typeface="Arial" panose="020B0604020202020204" pitchFamily="34" charset="0"/>
              <a:buChar char="•"/>
            </a:pPr>
            <a:endParaRPr lang="en-US" sz="1350" dirty="0">
              <a:latin typeface="+mj-lt"/>
              <a:cs typeface="Times New Roman" panose="02020603050405020304" pitchFamily="18" charset="0"/>
            </a:endParaRPr>
          </a:p>
          <a:p>
            <a:pPr marL="233363" indent="-233363">
              <a:spcAft>
                <a:spcPts val="600"/>
              </a:spcAft>
              <a:buClr>
                <a:schemeClr val="tx1"/>
              </a:buClr>
              <a:buFont typeface="Arial" panose="020B0604020202020204" pitchFamily="34" charset="0"/>
              <a:buChar char="•"/>
            </a:pPr>
            <a:r>
              <a:rPr lang="en-US" sz="1350" dirty="0">
                <a:latin typeface="+mj-lt"/>
                <a:cs typeface="Times New Roman" panose="02020603050405020304" pitchFamily="18" charset="0"/>
              </a:rPr>
              <a:t>If the disabilities were present in the major extremity, there would be no violation of the amputation rule, as amputation of the forearm above insertion of the pronator teres in the major extremity is evaluated as 80% disabling.</a:t>
            </a:r>
          </a:p>
        </p:txBody>
      </p:sp>
      <p:sp>
        <p:nvSpPr>
          <p:cNvPr id="12" name="TextBox 11"/>
          <p:cNvSpPr txBox="1"/>
          <p:nvPr>
            <p:custDataLst>
              <p:tags r:id="rId4"/>
            </p:custDataLst>
          </p:nvPr>
        </p:nvSpPr>
        <p:spPr>
          <a:xfrm>
            <a:off x="854658" y="2185008"/>
            <a:ext cx="949091" cy="300082"/>
          </a:xfrm>
          <a:prstGeom prst="rect">
            <a:avLst/>
          </a:prstGeom>
          <a:noFill/>
        </p:spPr>
        <p:txBody>
          <a:bodyPr wrap="square" rtlCol="0">
            <a:spAutoFit/>
          </a:bodyPr>
          <a:lstStyle/>
          <a:p>
            <a:r>
              <a:rPr lang="en-US" sz="1350" dirty="0">
                <a:latin typeface="+mj-lt"/>
                <a:cs typeface="Times New Roman" panose="02020603050405020304" pitchFamily="18" charset="0"/>
              </a:rPr>
              <a:t>Major</a:t>
            </a:r>
          </a:p>
        </p:txBody>
      </p:sp>
      <p:sp>
        <p:nvSpPr>
          <p:cNvPr id="14" name="TextBox 13"/>
          <p:cNvSpPr txBox="1"/>
          <p:nvPr>
            <p:custDataLst>
              <p:tags r:id="rId5"/>
            </p:custDataLst>
          </p:nvPr>
        </p:nvSpPr>
        <p:spPr>
          <a:xfrm>
            <a:off x="3077365" y="2185008"/>
            <a:ext cx="703268" cy="300082"/>
          </a:xfrm>
          <a:prstGeom prst="rect">
            <a:avLst/>
          </a:prstGeom>
          <a:noFill/>
        </p:spPr>
        <p:txBody>
          <a:bodyPr wrap="square" rtlCol="0">
            <a:spAutoFit/>
          </a:bodyPr>
          <a:lstStyle/>
          <a:p>
            <a:r>
              <a:rPr lang="en-US" sz="1350" dirty="0">
                <a:latin typeface="+mj-lt"/>
                <a:cs typeface="Times New Roman" panose="02020603050405020304" pitchFamily="18" charset="0"/>
              </a:rPr>
              <a:t>Minor</a:t>
            </a:r>
          </a:p>
        </p:txBody>
      </p:sp>
      <p:sp>
        <p:nvSpPr>
          <p:cNvPr id="15" name="TextBox 14"/>
          <p:cNvSpPr txBox="1"/>
          <p:nvPr>
            <p:custDataLst>
              <p:tags r:id="rId6"/>
            </p:custDataLst>
          </p:nvPr>
        </p:nvSpPr>
        <p:spPr>
          <a:xfrm>
            <a:off x="1279577" y="2985109"/>
            <a:ext cx="620282" cy="276999"/>
          </a:xfrm>
          <a:prstGeom prst="rect">
            <a:avLst/>
          </a:prstGeom>
          <a:noFill/>
        </p:spPr>
        <p:txBody>
          <a:bodyPr wrap="square" rtlCol="0">
            <a:spAutoFit/>
          </a:bodyPr>
          <a:lstStyle/>
          <a:p>
            <a:r>
              <a:rPr lang="en-US" sz="1200" dirty="0">
                <a:latin typeface="+mj-lt"/>
                <a:cs typeface="Times New Roman" panose="02020603050405020304" pitchFamily="18" charset="0"/>
              </a:rPr>
              <a:t>90%</a:t>
            </a:r>
          </a:p>
        </p:txBody>
      </p:sp>
      <p:sp>
        <p:nvSpPr>
          <p:cNvPr id="16" name="TextBox 15"/>
          <p:cNvSpPr txBox="1"/>
          <p:nvPr>
            <p:custDataLst>
              <p:tags r:id="rId7"/>
            </p:custDataLst>
          </p:nvPr>
        </p:nvSpPr>
        <p:spPr>
          <a:xfrm>
            <a:off x="2954454" y="2950801"/>
            <a:ext cx="596670" cy="276999"/>
          </a:xfrm>
          <a:prstGeom prst="rect">
            <a:avLst/>
          </a:prstGeom>
          <a:noFill/>
        </p:spPr>
        <p:txBody>
          <a:bodyPr wrap="square" rtlCol="0">
            <a:spAutoFit/>
          </a:bodyPr>
          <a:lstStyle/>
          <a:p>
            <a:r>
              <a:rPr lang="en-US" sz="1200" dirty="0">
                <a:latin typeface="+mj-lt"/>
                <a:cs typeface="Times New Roman" panose="02020603050405020304" pitchFamily="18" charset="0"/>
              </a:rPr>
              <a:t>90%</a:t>
            </a:r>
          </a:p>
        </p:txBody>
      </p:sp>
      <p:sp>
        <p:nvSpPr>
          <p:cNvPr id="17" name="TextBox 16"/>
          <p:cNvSpPr txBox="1"/>
          <p:nvPr>
            <p:custDataLst>
              <p:tags r:id="rId8"/>
            </p:custDataLst>
          </p:nvPr>
        </p:nvSpPr>
        <p:spPr>
          <a:xfrm>
            <a:off x="1133840" y="3613679"/>
            <a:ext cx="620282" cy="276999"/>
          </a:xfrm>
          <a:prstGeom prst="rect">
            <a:avLst/>
          </a:prstGeom>
          <a:noFill/>
        </p:spPr>
        <p:txBody>
          <a:bodyPr wrap="square" rtlCol="0">
            <a:spAutoFit/>
          </a:bodyPr>
          <a:lstStyle/>
          <a:p>
            <a:r>
              <a:rPr lang="en-US" sz="1200" dirty="0">
                <a:latin typeface="+mj-lt"/>
                <a:cs typeface="Times New Roman" panose="02020603050405020304" pitchFamily="18" charset="0"/>
              </a:rPr>
              <a:t>80%</a:t>
            </a:r>
          </a:p>
        </p:txBody>
      </p:sp>
      <p:sp>
        <p:nvSpPr>
          <p:cNvPr id="18" name="TextBox 17"/>
          <p:cNvSpPr txBox="1"/>
          <p:nvPr>
            <p:custDataLst>
              <p:tags r:id="rId9"/>
            </p:custDataLst>
          </p:nvPr>
        </p:nvSpPr>
        <p:spPr>
          <a:xfrm>
            <a:off x="2980226" y="3468220"/>
            <a:ext cx="570898" cy="276999"/>
          </a:xfrm>
          <a:prstGeom prst="rect">
            <a:avLst/>
          </a:prstGeom>
          <a:noFill/>
        </p:spPr>
        <p:txBody>
          <a:bodyPr wrap="square" rtlCol="0">
            <a:spAutoFit/>
          </a:bodyPr>
          <a:lstStyle/>
          <a:p>
            <a:r>
              <a:rPr lang="en-US" sz="1200" dirty="0">
                <a:latin typeface="+mj-lt"/>
                <a:cs typeface="Times New Roman" panose="02020603050405020304" pitchFamily="18" charset="0"/>
              </a:rPr>
              <a:t>70%</a:t>
            </a:r>
          </a:p>
        </p:txBody>
      </p:sp>
      <p:sp>
        <p:nvSpPr>
          <p:cNvPr id="19" name="TextBox 18"/>
          <p:cNvSpPr txBox="1"/>
          <p:nvPr>
            <p:custDataLst>
              <p:tags r:id="rId10"/>
            </p:custDataLst>
          </p:nvPr>
        </p:nvSpPr>
        <p:spPr>
          <a:xfrm>
            <a:off x="3076579" y="3856922"/>
            <a:ext cx="589693" cy="276999"/>
          </a:xfrm>
          <a:prstGeom prst="rect">
            <a:avLst/>
          </a:prstGeom>
          <a:noFill/>
        </p:spPr>
        <p:txBody>
          <a:bodyPr wrap="square" rtlCol="0">
            <a:spAutoFit/>
          </a:bodyPr>
          <a:lstStyle/>
          <a:p>
            <a:r>
              <a:rPr lang="en-US" sz="1200" dirty="0">
                <a:latin typeface="+mj-lt"/>
                <a:cs typeface="Times New Roman" panose="02020603050405020304" pitchFamily="18" charset="0"/>
              </a:rPr>
              <a:t>60%</a:t>
            </a:r>
          </a:p>
        </p:txBody>
      </p:sp>
      <p:sp>
        <p:nvSpPr>
          <p:cNvPr id="20" name="TextBox 19"/>
          <p:cNvSpPr txBox="1"/>
          <p:nvPr>
            <p:custDataLst>
              <p:tags r:id="rId11"/>
            </p:custDataLst>
          </p:nvPr>
        </p:nvSpPr>
        <p:spPr>
          <a:xfrm>
            <a:off x="1012723" y="4412501"/>
            <a:ext cx="504125" cy="276999"/>
          </a:xfrm>
          <a:prstGeom prst="rect">
            <a:avLst/>
          </a:prstGeom>
          <a:noFill/>
        </p:spPr>
        <p:txBody>
          <a:bodyPr wrap="square" rtlCol="0">
            <a:spAutoFit/>
          </a:bodyPr>
          <a:lstStyle/>
          <a:p>
            <a:r>
              <a:rPr lang="en-US" sz="1200" dirty="0">
                <a:latin typeface="+mj-lt"/>
                <a:cs typeface="Times New Roman" panose="02020603050405020304" pitchFamily="18" charset="0"/>
              </a:rPr>
              <a:t>60%</a:t>
            </a:r>
          </a:p>
        </p:txBody>
      </p:sp>
      <p:sp>
        <p:nvSpPr>
          <p:cNvPr id="21" name="TextBox 20"/>
          <p:cNvSpPr txBox="1"/>
          <p:nvPr>
            <p:custDataLst>
              <p:tags r:id="rId12"/>
            </p:custDataLst>
          </p:nvPr>
        </p:nvSpPr>
        <p:spPr>
          <a:xfrm>
            <a:off x="3428998" y="4302918"/>
            <a:ext cx="589693" cy="276999"/>
          </a:xfrm>
          <a:prstGeom prst="rect">
            <a:avLst/>
          </a:prstGeom>
          <a:noFill/>
        </p:spPr>
        <p:txBody>
          <a:bodyPr wrap="square" rtlCol="0">
            <a:spAutoFit/>
          </a:bodyPr>
          <a:lstStyle/>
          <a:p>
            <a:r>
              <a:rPr lang="en-US" sz="1200" dirty="0">
                <a:latin typeface="+mj-lt"/>
                <a:cs typeface="Times New Roman" panose="02020603050405020304" pitchFamily="18" charset="0"/>
              </a:rPr>
              <a:t>60%</a:t>
            </a:r>
          </a:p>
        </p:txBody>
      </p:sp>
    </p:spTree>
    <p:extLst>
      <p:ext uri="{BB962C8B-B14F-4D97-AF65-F5344CB8AC3E}">
        <p14:creationId xmlns:p14="http://schemas.microsoft.com/office/powerpoint/2010/main" val="256745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Applying the Amputation Rule</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14</a:t>
            </a:fld>
            <a:endParaRPr lang="en-US" dirty="0"/>
          </a:p>
        </p:txBody>
      </p:sp>
      <p:pic>
        <p:nvPicPr>
          <p:cNvPr id="409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9850" y="2502270"/>
            <a:ext cx="3541076" cy="229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custDataLst>
              <p:tags r:id="rId3"/>
            </p:custDataLst>
          </p:nvPr>
        </p:nvSpPr>
        <p:spPr>
          <a:xfrm>
            <a:off x="4146115" y="2067101"/>
            <a:ext cx="4572000" cy="3931846"/>
          </a:xfrm>
          <a:prstGeom prst="rect">
            <a:avLst/>
          </a:prstGeom>
        </p:spPr>
        <p:txBody>
          <a:bodyPr>
            <a:spAutoFit/>
          </a:bodyPr>
          <a:lstStyle/>
          <a:p>
            <a:pPr marL="173038" indent="-173038">
              <a:spcAft>
                <a:spcPts val="600"/>
              </a:spcAft>
              <a:buClr>
                <a:schemeClr val="tx1"/>
              </a:buClr>
              <a:buFont typeface="Arial" panose="020B0604020202020204" pitchFamily="34" charset="0"/>
              <a:buChar char="•"/>
            </a:pPr>
            <a:r>
              <a:rPr lang="en-US" sz="1350" dirty="0">
                <a:latin typeface="+mj-lt"/>
                <a:cs typeface="Times New Roman" panose="02020603050405020304" pitchFamily="18" charset="0"/>
              </a:rPr>
              <a:t>If there is malunion of the right tibia and fibula with marked  ankle disability rated 30% and right flat foot rated at 30%, the combined evaluation of the right leg below the knee would equal 50% disabling.</a:t>
            </a:r>
          </a:p>
          <a:p>
            <a:pPr marL="173038" indent="-173038">
              <a:spcAft>
                <a:spcPts val="600"/>
              </a:spcAft>
              <a:buClr>
                <a:schemeClr val="tx1"/>
              </a:buClr>
              <a:buFont typeface="Arial" panose="020B0604020202020204" pitchFamily="34" charset="0"/>
              <a:buChar char="•"/>
            </a:pPr>
            <a:endParaRPr lang="en-US" sz="1350" dirty="0">
              <a:latin typeface="+mj-lt"/>
              <a:cs typeface="Times New Roman" panose="02020603050405020304" pitchFamily="18" charset="0"/>
            </a:endParaRPr>
          </a:p>
          <a:p>
            <a:pPr marL="173038" indent="-173038">
              <a:spcAft>
                <a:spcPts val="600"/>
              </a:spcAft>
              <a:buClr>
                <a:schemeClr val="tx1"/>
              </a:buClr>
              <a:buFont typeface="Arial" panose="020B0604020202020204" pitchFamily="34" charset="0"/>
              <a:buChar char="•"/>
            </a:pPr>
            <a:r>
              <a:rPr lang="en-US" sz="1350" dirty="0">
                <a:latin typeface="+mj-lt"/>
                <a:cs typeface="Times New Roman" panose="02020603050405020304" pitchFamily="18" charset="0"/>
              </a:rPr>
              <a:t>Because the loss of use or amputation below the knee is evaluated as 40% disabling, the amputation rule would be applied and a 40% combined evaluation would be assigned.</a:t>
            </a:r>
          </a:p>
          <a:p>
            <a:pPr marL="173038" indent="-173038">
              <a:spcAft>
                <a:spcPts val="600"/>
              </a:spcAft>
              <a:buClr>
                <a:schemeClr val="tx1"/>
              </a:buClr>
              <a:buFont typeface="Arial" panose="020B0604020202020204" pitchFamily="34" charset="0"/>
              <a:buChar char="•"/>
            </a:pPr>
            <a:endParaRPr lang="en-US" sz="1350" dirty="0">
              <a:latin typeface="+mj-lt"/>
              <a:cs typeface="Times New Roman" panose="02020603050405020304" pitchFamily="18" charset="0"/>
            </a:endParaRPr>
          </a:p>
          <a:p>
            <a:pPr marL="173038" indent="-173038">
              <a:spcAft>
                <a:spcPts val="600"/>
              </a:spcAft>
              <a:buClr>
                <a:schemeClr val="tx1"/>
              </a:buClr>
              <a:buFont typeface="Arial" panose="020B0604020202020204" pitchFamily="34" charset="0"/>
              <a:buChar char="•"/>
            </a:pPr>
            <a:r>
              <a:rPr lang="en-US" sz="1350" dirty="0">
                <a:latin typeface="+mj-lt"/>
                <a:cs typeface="Times New Roman" panose="02020603050405020304" pitchFamily="18" charset="0"/>
              </a:rPr>
              <a:t>If the flat foot condition was rated as bilateral at 30%, then all the conditions could be combined. The amputation rule does not apply to bilateral evaluations under DCs 5276-5279. The combined overall rating of 60% would not be a violation of the amputation rule as only the 30% evaluation for the right tibia and fibula would be considered for the right lower extremity.</a:t>
            </a:r>
          </a:p>
        </p:txBody>
      </p:sp>
      <p:sp>
        <p:nvSpPr>
          <p:cNvPr id="8" name="TextBox 7"/>
          <p:cNvSpPr txBox="1"/>
          <p:nvPr>
            <p:custDataLst>
              <p:tags r:id="rId4"/>
            </p:custDataLst>
          </p:nvPr>
        </p:nvSpPr>
        <p:spPr>
          <a:xfrm>
            <a:off x="1465006" y="2872242"/>
            <a:ext cx="660075" cy="276999"/>
          </a:xfrm>
          <a:prstGeom prst="rect">
            <a:avLst/>
          </a:prstGeom>
          <a:noFill/>
        </p:spPr>
        <p:txBody>
          <a:bodyPr wrap="square" rtlCol="0">
            <a:spAutoFit/>
          </a:bodyPr>
          <a:lstStyle/>
          <a:p>
            <a:r>
              <a:rPr lang="en-US" sz="1200" dirty="0">
                <a:latin typeface="+mj-lt"/>
                <a:cs typeface="Times New Roman" panose="02020603050405020304" pitchFamily="18" charset="0"/>
              </a:rPr>
              <a:t>90%</a:t>
            </a:r>
          </a:p>
        </p:txBody>
      </p:sp>
      <p:sp>
        <p:nvSpPr>
          <p:cNvPr id="9" name="TextBox 8"/>
          <p:cNvSpPr txBox="1"/>
          <p:nvPr>
            <p:custDataLst>
              <p:tags r:id="rId5"/>
            </p:custDataLst>
          </p:nvPr>
        </p:nvSpPr>
        <p:spPr>
          <a:xfrm>
            <a:off x="2892424" y="2745284"/>
            <a:ext cx="660075" cy="276999"/>
          </a:xfrm>
          <a:prstGeom prst="rect">
            <a:avLst/>
          </a:prstGeom>
          <a:noFill/>
        </p:spPr>
        <p:txBody>
          <a:bodyPr wrap="square" rtlCol="0">
            <a:spAutoFit/>
          </a:bodyPr>
          <a:lstStyle/>
          <a:p>
            <a:r>
              <a:rPr lang="en-US" sz="1200" dirty="0">
                <a:latin typeface="+mj-lt"/>
                <a:cs typeface="Times New Roman" panose="02020603050405020304" pitchFamily="18" charset="0"/>
              </a:rPr>
              <a:t>90%</a:t>
            </a:r>
          </a:p>
        </p:txBody>
      </p:sp>
      <p:sp>
        <p:nvSpPr>
          <p:cNvPr id="10" name="TextBox 9"/>
          <p:cNvSpPr txBox="1"/>
          <p:nvPr>
            <p:custDataLst>
              <p:tags r:id="rId6"/>
            </p:custDataLst>
          </p:nvPr>
        </p:nvSpPr>
        <p:spPr>
          <a:xfrm>
            <a:off x="1465006" y="3740637"/>
            <a:ext cx="660076" cy="276999"/>
          </a:xfrm>
          <a:prstGeom prst="rect">
            <a:avLst/>
          </a:prstGeom>
          <a:noFill/>
        </p:spPr>
        <p:txBody>
          <a:bodyPr wrap="square" rtlCol="0">
            <a:spAutoFit/>
          </a:bodyPr>
          <a:lstStyle/>
          <a:p>
            <a:r>
              <a:rPr lang="en-US" sz="1200" dirty="0">
                <a:latin typeface="+mj-lt"/>
                <a:cs typeface="Times New Roman" panose="02020603050405020304" pitchFamily="18" charset="0"/>
              </a:rPr>
              <a:t>60%</a:t>
            </a:r>
          </a:p>
        </p:txBody>
      </p:sp>
      <p:sp>
        <p:nvSpPr>
          <p:cNvPr id="11" name="TextBox 10"/>
          <p:cNvSpPr txBox="1"/>
          <p:nvPr>
            <p:custDataLst>
              <p:tags r:id="rId7"/>
            </p:custDataLst>
          </p:nvPr>
        </p:nvSpPr>
        <p:spPr>
          <a:xfrm>
            <a:off x="2892423" y="3136386"/>
            <a:ext cx="660075" cy="276999"/>
          </a:xfrm>
          <a:prstGeom prst="rect">
            <a:avLst/>
          </a:prstGeom>
          <a:noFill/>
        </p:spPr>
        <p:txBody>
          <a:bodyPr wrap="square" rtlCol="0">
            <a:spAutoFit/>
          </a:bodyPr>
          <a:lstStyle/>
          <a:p>
            <a:r>
              <a:rPr lang="en-US" sz="1200" dirty="0">
                <a:latin typeface="+mj-lt"/>
                <a:cs typeface="Times New Roman" panose="02020603050405020304" pitchFamily="18" charset="0"/>
              </a:rPr>
              <a:t>60%</a:t>
            </a:r>
          </a:p>
        </p:txBody>
      </p:sp>
      <p:sp>
        <p:nvSpPr>
          <p:cNvPr id="12" name="TextBox 11"/>
          <p:cNvSpPr txBox="1"/>
          <p:nvPr>
            <p:custDataLst>
              <p:tags r:id="rId8"/>
            </p:custDataLst>
          </p:nvPr>
        </p:nvSpPr>
        <p:spPr>
          <a:xfrm>
            <a:off x="2892424" y="3727979"/>
            <a:ext cx="660074" cy="276999"/>
          </a:xfrm>
          <a:prstGeom prst="rect">
            <a:avLst/>
          </a:prstGeom>
          <a:noFill/>
        </p:spPr>
        <p:txBody>
          <a:bodyPr wrap="square" rtlCol="0">
            <a:spAutoFit/>
          </a:bodyPr>
          <a:lstStyle/>
          <a:p>
            <a:r>
              <a:rPr lang="en-US" sz="1200" dirty="0">
                <a:latin typeface="+mj-lt"/>
                <a:cs typeface="Times New Roman" panose="02020603050405020304" pitchFamily="18" charset="0"/>
              </a:rPr>
              <a:t>40%</a:t>
            </a:r>
          </a:p>
        </p:txBody>
      </p:sp>
      <p:sp>
        <p:nvSpPr>
          <p:cNvPr id="13" name="TextBox 12"/>
          <p:cNvSpPr txBox="1"/>
          <p:nvPr>
            <p:custDataLst>
              <p:tags r:id="rId9"/>
            </p:custDataLst>
          </p:nvPr>
        </p:nvSpPr>
        <p:spPr>
          <a:xfrm>
            <a:off x="2892424" y="4396555"/>
            <a:ext cx="660074" cy="276999"/>
          </a:xfrm>
          <a:prstGeom prst="rect">
            <a:avLst/>
          </a:prstGeom>
          <a:noFill/>
        </p:spPr>
        <p:txBody>
          <a:bodyPr wrap="square" rtlCol="0">
            <a:spAutoFit/>
          </a:bodyPr>
          <a:lstStyle/>
          <a:p>
            <a:r>
              <a:rPr lang="en-US" sz="1200" dirty="0">
                <a:latin typeface="+mj-lt"/>
                <a:cs typeface="Times New Roman" panose="02020603050405020304" pitchFamily="18" charset="0"/>
              </a:rPr>
              <a:t>40%</a:t>
            </a:r>
          </a:p>
        </p:txBody>
      </p:sp>
      <p:sp>
        <p:nvSpPr>
          <p:cNvPr id="14" name="TextBox 13"/>
          <p:cNvSpPr txBox="1"/>
          <p:nvPr>
            <p:custDataLst>
              <p:tags r:id="rId10"/>
            </p:custDataLst>
          </p:nvPr>
        </p:nvSpPr>
        <p:spPr>
          <a:xfrm>
            <a:off x="1386349" y="4270432"/>
            <a:ext cx="738732" cy="276999"/>
          </a:xfrm>
          <a:prstGeom prst="rect">
            <a:avLst/>
          </a:prstGeom>
          <a:noFill/>
        </p:spPr>
        <p:txBody>
          <a:bodyPr wrap="square" rtlCol="0">
            <a:spAutoFit/>
          </a:bodyPr>
          <a:lstStyle/>
          <a:p>
            <a:r>
              <a:rPr lang="en-US" sz="1200" dirty="0">
                <a:latin typeface="+mj-lt"/>
                <a:cs typeface="Times New Roman" panose="02020603050405020304" pitchFamily="18" charset="0"/>
              </a:rPr>
              <a:t>40%</a:t>
            </a:r>
          </a:p>
        </p:txBody>
      </p:sp>
      <p:sp>
        <p:nvSpPr>
          <p:cNvPr id="15" name="TextBox 14"/>
          <p:cNvSpPr txBox="1"/>
          <p:nvPr>
            <p:custDataLst>
              <p:tags r:id="rId11"/>
            </p:custDataLst>
          </p:nvPr>
        </p:nvSpPr>
        <p:spPr>
          <a:xfrm>
            <a:off x="1465006" y="4530448"/>
            <a:ext cx="660075" cy="276999"/>
          </a:xfrm>
          <a:prstGeom prst="rect">
            <a:avLst/>
          </a:prstGeom>
          <a:noFill/>
        </p:spPr>
        <p:txBody>
          <a:bodyPr wrap="square" rtlCol="0">
            <a:spAutoFit/>
          </a:bodyPr>
          <a:lstStyle/>
          <a:p>
            <a:r>
              <a:rPr lang="en-US" sz="1200" dirty="0">
                <a:latin typeface="+mj-lt"/>
                <a:cs typeface="Times New Roman" panose="02020603050405020304" pitchFamily="18" charset="0"/>
              </a:rPr>
              <a:t>40%</a:t>
            </a:r>
          </a:p>
        </p:txBody>
      </p:sp>
    </p:spTree>
    <p:extLst>
      <p:ext uri="{BB962C8B-B14F-4D97-AF65-F5344CB8AC3E}">
        <p14:creationId xmlns:p14="http://schemas.microsoft.com/office/powerpoint/2010/main" val="612853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Amputation Rule and Osteomyelitis (DC 5000)</a:t>
            </a:r>
          </a:p>
        </p:txBody>
      </p:sp>
      <p:sp>
        <p:nvSpPr>
          <p:cNvPr id="13" name="Content Placeholder 2"/>
          <p:cNvSpPr>
            <a:spLocks noGrp="1"/>
          </p:cNvSpPr>
          <p:nvPr>
            <p:ph idx="1"/>
            <p:custDataLst>
              <p:tags r:id="rId2"/>
            </p:custDataLst>
          </p:nvPr>
        </p:nvSpPr>
        <p:spPr>
          <a:xfrm>
            <a:off x="457200" y="2057400"/>
            <a:ext cx="8229600" cy="4097594"/>
          </a:xfrm>
        </p:spPr>
        <p:txBody>
          <a:bodyPr>
            <a:normAutofit fontScale="92500" lnSpcReduction="10000"/>
          </a:bodyPr>
          <a:lstStyle/>
          <a:p>
            <a:pPr marL="233363" indent="-233363">
              <a:lnSpc>
                <a:spcPct val="110000"/>
              </a:lnSpc>
            </a:pPr>
            <a:r>
              <a:rPr lang="en-US" sz="2200" dirty="0"/>
              <a:t>The amputation rule </a:t>
            </a:r>
            <a:r>
              <a:rPr lang="en-US" sz="2200" u="sng" dirty="0"/>
              <a:t>DOES NOT</a:t>
            </a:r>
            <a:r>
              <a:rPr lang="en-US" sz="2200" dirty="0"/>
              <a:t> apply if:</a:t>
            </a:r>
          </a:p>
          <a:p>
            <a:pPr marL="457200" lvl="1" indent="-223838">
              <a:lnSpc>
                <a:spcPct val="110000"/>
              </a:lnSpc>
            </a:pPr>
            <a:r>
              <a:rPr lang="en-US" sz="1900" dirty="0"/>
              <a:t>the osteomyelitis evaluation is 10% based on active osteomyelitis of a body part where the evaluation would normally be 0 percent, or</a:t>
            </a:r>
          </a:p>
          <a:p>
            <a:pPr marL="457200" lvl="1" indent="-223838">
              <a:lnSpc>
                <a:spcPct val="110000"/>
              </a:lnSpc>
            </a:pPr>
            <a:r>
              <a:rPr lang="en-US" sz="1900" dirty="0"/>
              <a:t>the osteomyelitis evaluation is 60% based on constitutional symptoms of osteomyelitis.</a:t>
            </a:r>
          </a:p>
          <a:p>
            <a:pPr>
              <a:lnSpc>
                <a:spcPct val="110000"/>
              </a:lnSpc>
            </a:pPr>
            <a:endParaRPr lang="en-US" dirty="0"/>
          </a:p>
          <a:p>
            <a:pPr marL="233363" indent="-233363">
              <a:lnSpc>
                <a:spcPct val="110000"/>
              </a:lnSpc>
            </a:pPr>
            <a:r>
              <a:rPr lang="en-US" sz="2200" dirty="0"/>
              <a:t>The amputation rule </a:t>
            </a:r>
            <a:r>
              <a:rPr lang="en-US" sz="2200" u="sng" dirty="0"/>
              <a:t>DOES</a:t>
            </a:r>
            <a:r>
              <a:rPr lang="en-US" sz="2200" dirty="0"/>
              <a:t> apply if:</a:t>
            </a:r>
          </a:p>
          <a:p>
            <a:pPr marL="457200" lvl="1" indent="-223838">
              <a:lnSpc>
                <a:spcPct val="110000"/>
              </a:lnSpc>
            </a:pPr>
            <a:r>
              <a:rPr lang="en-US" sz="1900" dirty="0"/>
              <a:t>the osteomyelitis evaluation is 10% based on active osteomyelitis of a body part where the evaluation would normally be 0 percent, or</a:t>
            </a:r>
          </a:p>
          <a:p>
            <a:pPr marL="457200" lvl="1" indent="-223838">
              <a:lnSpc>
                <a:spcPct val="110000"/>
              </a:lnSpc>
            </a:pPr>
            <a:r>
              <a:rPr lang="en-US" sz="1900" dirty="0"/>
              <a:t>30% or less under DC 5000, AND</a:t>
            </a:r>
          </a:p>
          <a:p>
            <a:pPr marL="457200" lvl="1" indent="-223838">
              <a:lnSpc>
                <a:spcPct val="110000"/>
              </a:lnSpc>
            </a:pPr>
            <a:r>
              <a:rPr lang="en-US" sz="1900" dirty="0"/>
              <a:t>combined with evaluations for ankylosis, limited motion, nonunion or malunion, shortening, or other musculoskeletal impairment. </a:t>
            </a:r>
          </a:p>
          <a:p>
            <a:endParaRPr lang="en-US" sz="2100" dirty="0"/>
          </a:p>
          <a:p>
            <a:endParaRPr lang="en-US" sz="2100" dirty="0"/>
          </a:p>
          <a:p>
            <a:endParaRPr lang="en-US" sz="2100"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15</a:t>
            </a:fld>
            <a:endParaRPr lang="en-US" dirty="0"/>
          </a:p>
        </p:txBody>
      </p:sp>
    </p:spTree>
    <p:extLst>
      <p:ext uri="{BB962C8B-B14F-4D97-AF65-F5344CB8AC3E}">
        <p14:creationId xmlns:p14="http://schemas.microsoft.com/office/powerpoint/2010/main" val="3655031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Amputation Rule within VBMS-R</a:t>
            </a:r>
          </a:p>
        </p:txBody>
      </p:sp>
      <p:pic>
        <p:nvPicPr>
          <p:cNvPr id="2050"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446042" y="1880498"/>
            <a:ext cx="4136269" cy="19540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16</a:t>
            </a:fld>
            <a:endParaRPr lang="en-US" dirty="0"/>
          </a:p>
        </p:txBody>
      </p:sp>
      <p:sp>
        <p:nvSpPr>
          <p:cNvPr id="5" name="TextBox 4"/>
          <p:cNvSpPr txBox="1"/>
          <p:nvPr>
            <p:custDataLst>
              <p:tags r:id="rId3"/>
            </p:custDataLst>
          </p:nvPr>
        </p:nvSpPr>
        <p:spPr>
          <a:xfrm>
            <a:off x="446042" y="4099471"/>
            <a:ext cx="4169346" cy="1477328"/>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pPr>
            <a:r>
              <a:rPr lang="en-US" sz="1500" dirty="0">
                <a:latin typeface="+mj-lt"/>
                <a:cs typeface="Times New Roman" panose="02020603050405020304" pitchFamily="18" charset="0"/>
              </a:rPr>
              <a:t>In order to apply the amputation rule to applicable disabilities, an “Amputation Umbrella” must be created within VBMS-R.  Please see the following </a:t>
            </a:r>
            <a:r>
              <a:rPr lang="en-US" sz="1500" dirty="0">
                <a:latin typeface="+mj-lt"/>
                <a:cs typeface="Times New Roman" panose="02020603050405020304" pitchFamily="18" charset="0"/>
                <a:hlinkClick r:id="rId7"/>
              </a:rPr>
              <a:t>VBMS Job Aid </a:t>
            </a:r>
            <a:r>
              <a:rPr lang="en-US" sz="1500" dirty="0">
                <a:latin typeface="+mj-lt"/>
                <a:cs typeface="Times New Roman" panose="02020603050405020304" pitchFamily="18" charset="0"/>
              </a:rPr>
              <a:t>referencing how a rating specialist utilizes VMBS-R to apply the amputation rule.</a:t>
            </a:r>
          </a:p>
        </p:txBody>
      </p:sp>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9182" y="1880498"/>
            <a:ext cx="4169347" cy="26940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a:extLst>
              <a:ext uri="{FF2B5EF4-FFF2-40B4-BE49-F238E27FC236}">
                <a16:creationId xmlns:a16="http://schemas.microsoft.com/office/drawing/2014/main" id="{981EF072-A2BA-4FF9-9D75-6EB575E8833B}"/>
              </a:ext>
            </a:extLst>
          </p:cNvPr>
          <p:cNvSpPr/>
          <p:nvPr>
            <p:custDataLst>
              <p:tags r:id="rId4"/>
            </p:custDataLst>
          </p:nvPr>
        </p:nvSpPr>
        <p:spPr bwMode="auto">
          <a:xfrm>
            <a:off x="2040395" y="3289633"/>
            <a:ext cx="771631" cy="139367"/>
          </a:xfrm>
          <a:prstGeom prst="rect">
            <a:avLst/>
          </a:prstGeom>
          <a:noFill/>
          <a:ln w="53975" cap="flat" cmpd="sng" algn="ctr">
            <a:solidFill>
              <a:srgbClr val="3333CC"/>
            </a:solidFill>
            <a:prstDash val="solid"/>
            <a:miter lim="800000"/>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Tahoma" pitchFamily="34" charset="0"/>
            </a:endParaRPr>
          </a:p>
        </p:txBody>
      </p:sp>
    </p:spTree>
    <p:extLst>
      <p:ext uri="{BB962C8B-B14F-4D97-AF65-F5344CB8AC3E}">
        <p14:creationId xmlns:p14="http://schemas.microsoft.com/office/powerpoint/2010/main" val="3739708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86D89B-E05D-4F7C-BEF4-CD0E042C3280}"/>
              </a:ext>
            </a:extLst>
          </p:cNvPr>
          <p:cNvSpPr>
            <a:spLocks noGrp="1"/>
          </p:cNvSpPr>
          <p:nvPr>
            <p:ph type="title"/>
            <p:custDataLst>
              <p:tags r:id="rId1"/>
            </p:custDataLst>
          </p:nvPr>
        </p:nvSpPr>
        <p:spPr>
          <a:xfrm>
            <a:off x="0" y="3063876"/>
            <a:ext cx="9144000" cy="1086867"/>
          </a:xfrm>
        </p:spPr>
        <p:txBody>
          <a:bodyPr/>
          <a:lstStyle/>
          <a:p>
            <a:r>
              <a:rPr lang="en-US" dirty="0"/>
              <a:t>Pyramiding</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2100647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38 CFR 4.14: Avoidance of Pyramiding</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r>
              <a:rPr lang="en-US" b="1" i="1" dirty="0"/>
              <a:t>Pyramiding</a:t>
            </a:r>
            <a:r>
              <a:rPr lang="en-US" dirty="0"/>
              <a:t> is rating the same manifestations of a disability under two separate DCs.  </a:t>
            </a:r>
          </a:p>
          <a:p>
            <a:pPr marL="233363" indent="-233363"/>
            <a:endParaRPr lang="en-US" dirty="0"/>
          </a:p>
          <a:p>
            <a:pPr marL="233363" indent="-233363"/>
            <a:r>
              <a:rPr lang="en-US" dirty="0"/>
              <a:t>Disability from injuries to the muscles, nerves, and joints of an extremity may overlap to a great extent, so that special rules are included in the appropriate bodily system for their evaluation.</a:t>
            </a:r>
            <a:endParaRPr lang="en-US" sz="2100"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18</a:t>
            </a:fld>
            <a:endParaRPr lang="en-US" dirty="0"/>
          </a:p>
        </p:txBody>
      </p:sp>
    </p:spTree>
    <p:extLst>
      <p:ext uri="{BB962C8B-B14F-4D97-AF65-F5344CB8AC3E}">
        <p14:creationId xmlns:p14="http://schemas.microsoft.com/office/powerpoint/2010/main" val="1265386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Joints and Pain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19</a:t>
            </a:fld>
            <a:endParaRPr lang="en-US" dirty="0"/>
          </a:p>
        </p:txBody>
      </p:sp>
      <p:sp>
        <p:nvSpPr>
          <p:cNvPr id="6" name="Content Placeholder 2"/>
          <p:cNvSpPr txBox="1">
            <a:spLocks/>
          </p:cNvSpPr>
          <p:nvPr>
            <p:custDataLst>
              <p:tags r:id="rId4"/>
            </p:custDataLst>
          </p:nvPr>
        </p:nvSpPr>
        <p:spPr bwMode="auto">
          <a:xfrm>
            <a:off x="481781" y="2057400"/>
            <a:ext cx="8209430" cy="409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fontScale="85000" lnSpcReduction="10000"/>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Times New Roman" panose="02020603050405020304" pitchFamily="18" charset="0"/>
              </a:defRPr>
            </a:lvl2pPr>
            <a:lvl3pPr marL="1143000" indent="-228600" algn="l" rtl="0" eaLnBrk="1" fontAlgn="base" hangingPunct="1">
              <a:spcBef>
                <a:spcPct val="20000"/>
              </a:spcBef>
              <a:spcAft>
                <a:spcPct val="0"/>
              </a:spcAft>
              <a:buClr>
                <a:srgbClr val="CC0000"/>
              </a:buClr>
              <a:buChar char="•"/>
              <a:defRPr sz="2000">
                <a:solidFill>
                  <a:srgbClr val="1D3275"/>
                </a:solidFill>
                <a:latin typeface="Times New Roman" panose="02020603050405020304" pitchFamily="18" charset="0"/>
              </a:defRPr>
            </a:lvl3pPr>
            <a:lvl4pPr marL="1600200" indent="-228600" algn="l" rtl="0" eaLnBrk="1" fontAlgn="base" hangingPunct="1">
              <a:spcBef>
                <a:spcPct val="20000"/>
              </a:spcBef>
              <a:spcAft>
                <a:spcPct val="0"/>
              </a:spcAft>
              <a:buChar char="–"/>
              <a:defRPr sz="2000">
                <a:solidFill>
                  <a:srgbClr val="1D3275"/>
                </a:solidFill>
                <a:latin typeface="Times New Roman" panose="02020603050405020304" pitchFamily="18" charset="0"/>
              </a:defRPr>
            </a:lvl4pPr>
            <a:lvl5pPr marL="2057400" indent="-228600" algn="l" rtl="0" eaLnBrk="1" fontAlgn="base" hangingPunct="1">
              <a:spcBef>
                <a:spcPct val="20000"/>
              </a:spcBef>
              <a:spcAft>
                <a:spcPct val="0"/>
              </a:spcAft>
              <a:buChar char="»"/>
              <a:defRPr sz="2000">
                <a:solidFill>
                  <a:srgbClr val="1D3275"/>
                </a:solidFill>
                <a:latin typeface="Times New Roman" panose="02020603050405020304" pitchFamily="18"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33363" indent="-233363">
              <a:lnSpc>
                <a:spcPct val="120000"/>
              </a:lnSpc>
              <a:spcBef>
                <a:spcPts val="0"/>
              </a:spcBef>
              <a:spcAft>
                <a:spcPts val="600"/>
              </a:spcAft>
              <a:buClr>
                <a:schemeClr val="tx1"/>
              </a:buClr>
              <a:buFont typeface="Arial" panose="020B0604020202020204" pitchFamily="34" charset="0"/>
              <a:buChar char="•"/>
            </a:pPr>
            <a:r>
              <a:rPr lang="en-US" sz="2400" b="1" kern="0" dirty="0">
                <a:solidFill>
                  <a:schemeClr val="tx1"/>
                </a:solidFill>
                <a:latin typeface="+mj-lt"/>
              </a:rPr>
              <a:t>38 CFR 4.59</a:t>
            </a:r>
            <a:r>
              <a:rPr lang="en-US" sz="2400" kern="0" dirty="0">
                <a:solidFill>
                  <a:schemeClr val="tx1"/>
                </a:solidFill>
                <a:latin typeface="+mj-lt"/>
              </a:rPr>
              <a:t> does </a:t>
            </a:r>
            <a:r>
              <a:rPr lang="en-US" sz="2400" u="sng" kern="0" dirty="0">
                <a:solidFill>
                  <a:schemeClr val="tx1"/>
                </a:solidFill>
                <a:latin typeface="+mj-lt"/>
              </a:rPr>
              <a:t>not</a:t>
            </a:r>
            <a:r>
              <a:rPr lang="en-US" sz="2400" kern="0" dirty="0">
                <a:solidFill>
                  <a:schemeClr val="tx1"/>
                </a:solidFill>
                <a:latin typeface="+mj-lt"/>
              </a:rPr>
              <a:t> permit separate compensable evaluations for each painful joint motion.</a:t>
            </a:r>
          </a:p>
          <a:p>
            <a:pPr marL="233363" indent="-233363">
              <a:lnSpc>
                <a:spcPct val="120000"/>
              </a:lnSpc>
              <a:spcBef>
                <a:spcPts val="0"/>
              </a:spcBef>
              <a:spcAft>
                <a:spcPts val="600"/>
              </a:spcAft>
              <a:buClr>
                <a:schemeClr val="tx1"/>
              </a:buClr>
              <a:buFont typeface="Arial" panose="020B0604020202020204" pitchFamily="34" charset="0"/>
              <a:buChar char="•"/>
            </a:pPr>
            <a:endParaRPr lang="en-US" sz="2400" kern="0" dirty="0">
              <a:solidFill>
                <a:schemeClr val="tx1"/>
              </a:solidFill>
              <a:latin typeface="+mj-lt"/>
            </a:endParaRPr>
          </a:p>
          <a:p>
            <a:pPr marL="233363" indent="-233363">
              <a:lnSpc>
                <a:spcPct val="120000"/>
              </a:lnSpc>
              <a:spcBef>
                <a:spcPts val="0"/>
              </a:spcBef>
              <a:spcAft>
                <a:spcPts val="600"/>
              </a:spcAft>
              <a:buClr>
                <a:schemeClr val="tx1"/>
              </a:buClr>
              <a:buFont typeface="Arial" panose="020B0604020202020204" pitchFamily="34" charset="0"/>
              <a:buChar char="•"/>
            </a:pPr>
            <a:r>
              <a:rPr lang="en-US" sz="2400" kern="0" dirty="0">
                <a:solidFill>
                  <a:schemeClr val="tx1"/>
                </a:solidFill>
                <a:latin typeface="+mj-lt"/>
              </a:rPr>
              <a:t>When each qualifying joint motion is painful but motion is not actually limited to a compensable degree under its applicable 52XX-series DC, </a:t>
            </a:r>
            <a:r>
              <a:rPr lang="en-US" sz="2400" u="sng" kern="0" dirty="0">
                <a:solidFill>
                  <a:schemeClr val="tx1"/>
                </a:solidFill>
                <a:latin typeface="+mj-lt"/>
              </a:rPr>
              <a:t>only one compensable evaluation can be assigned</a:t>
            </a:r>
            <a:r>
              <a:rPr lang="en-US" sz="2400" kern="0" dirty="0">
                <a:solidFill>
                  <a:schemeClr val="tx1"/>
                </a:solidFill>
                <a:latin typeface="+mj-lt"/>
              </a:rPr>
              <a:t>.</a:t>
            </a:r>
          </a:p>
          <a:p>
            <a:pPr marL="233363" indent="-233363">
              <a:lnSpc>
                <a:spcPct val="120000"/>
              </a:lnSpc>
              <a:spcBef>
                <a:spcPts val="0"/>
              </a:spcBef>
              <a:spcAft>
                <a:spcPts val="600"/>
              </a:spcAft>
              <a:buClr>
                <a:schemeClr val="tx1"/>
              </a:buClr>
              <a:buFont typeface="Arial" panose="020B0604020202020204" pitchFamily="34" charset="0"/>
              <a:buChar char="•"/>
            </a:pPr>
            <a:endParaRPr lang="en-US" sz="2400" kern="0" dirty="0">
              <a:solidFill>
                <a:schemeClr val="tx1"/>
              </a:solidFill>
              <a:latin typeface="+mj-lt"/>
            </a:endParaRPr>
          </a:p>
          <a:p>
            <a:pPr marL="233363" indent="-233363">
              <a:lnSpc>
                <a:spcPct val="120000"/>
              </a:lnSpc>
              <a:spcBef>
                <a:spcPts val="0"/>
              </a:spcBef>
              <a:spcAft>
                <a:spcPts val="600"/>
              </a:spcAft>
              <a:buClr>
                <a:schemeClr val="tx1"/>
              </a:buClr>
              <a:buFont typeface="Arial" panose="020B0604020202020204" pitchFamily="34" charset="0"/>
              <a:buChar char="•"/>
            </a:pPr>
            <a:r>
              <a:rPr lang="en-US" sz="2400" kern="0" dirty="0">
                <a:solidFill>
                  <a:schemeClr val="tx1"/>
                </a:solidFill>
                <a:latin typeface="+mj-lt"/>
              </a:rPr>
              <a:t>When more than one qualifying joint motion is actually limited to a compensable degree and there is painful but otherwise non-compensable limitation of the complementary movement(s), </a:t>
            </a:r>
            <a:r>
              <a:rPr lang="en-US" sz="2400" u="sng" kern="0" dirty="0">
                <a:solidFill>
                  <a:schemeClr val="tx1"/>
                </a:solidFill>
                <a:latin typeface="+mj-lt"/>
              </a:rPr>
              <a:t>only one compensable evaluation can be assigned</a:t>
            </a:r>
            <a:r>
              <a:rPr lang="en-US" sz="2400" kern="0" dirty="0">
                <a:solidFill>
                  <a:schemeClr val="tx1"/>
                </a:solidFill>
                <a:latin typeface="+mj-lt"/>
              </a:rPr>
              <a:t>.  </a:t>
            </a:r>
          </a:p>
        </p:txBody>
      </p:sp>
    </p:spTree>
    <p:extLst>
      <p:ext uri="{BB962C8B-B14F-4D97-AF65-F5344CB8AC3E}">
        <p14:creationId xmlns:p14="http://schemas.microsoft.com/office/powerpoint/2010/main" val="1893586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custDataLst>
              <p:tags r:id="rId1"/>
            </p:custDataLst>
          </p:nvPr>
        </p:nvSpPr>
        <p:spPr>
          <a:xfrm>
            <a:off x="0" y="793631"/>
            <a:ext cx="9144000" cy="1086867"/>
          </a:xfrm>
        </p:spPr>
        <p:txBody>
          <a:bodyPr/>
          <a:lstStyle/>
          <a:p>
            <a:r>
              <a:rPr lang="en-US" dirty="0"/>
              <a:t>Objectives</a:t>
            </a:r>
          </a:p>
        </p:txBody>
      </p:sp>
      <p:sp>
        <p:nvSpPr>
          <p:cNvPr id="9219" name="Rectangle 5"/>
          <p:cNvSpPr>
            <a:spLocks noGrp="1" noChangeArrowheads="1"/>
          </p:cNvSpPr>
          <p:nvPr>
            <p:ph idx="1"/>
            <p:custDataLst>
              <p:tags r:id="rId2"/>
            </p:custDataLst>
          </p:nvPr>
        </p:nvSpPr>
        <p:spPr>
          <a:xfrm>
            <a:off x="457200" y="1953490"/>
            <a:ext cx="8229600" cy="3916363"/>
          </a:xfrm>
        </p:spPr>
        <p:txBody>
          <a:bodyPr>
            <a:noAutofit/>
          </a:bodyPr>
          <a:lstStyle/>
          <a:p>
            <a:pPr marL="233363" indent="-233363" eaLnBrk="1" hangingPunct="1">
              <a:defRPr/>
            </a:pPr>
            <a:r>
              <a:rPr lang="en-US" altLang="en-US" dirty="0"/>
              <a:t>Define the amputation rule and understand exceptions to the rule.</a:t>
            </a:r>
          </a:p>
          <a:p>
            <a:pPr marL="233363" indent="-233363">
              <a:buNone/>
              <a:defRPr/>
            </a:pPr>
            <a:endParaRPr lang="en-US" altLang="en-US" strike="sngStrike" dirty="0"/>
          </a:p>
          <a:p>
            <a:pPr marL="233363" indent="-233363" eaLnBrk="1" hangingPunct="1">
              <a:defRPr/>
            </a:pPr>
            <a:r>
              <a:rPr lang="en-US" altLang="en-US" dirty="0"/>
              <a:t>Identify the elective level for amputations and demonstrate application of the amputation rule.</a:t>
            </a:r>
          </a:p>
          <a:p>
            <a:pPr marL="233363" indent="-233363">
              <a:defRPr/>
            </a:pPr>
            <a:endParaRPr lang="en-US" altLang="en-US" dirty="0"/>
          </a:p>
          <a:p>
            <a:pPr marL="233363" indent="-233363" eaLnBrk="1" hangingPunct="1">
              <a:defRPr/>
            </a:pPr>
            <a:r>
              <a:rPr lang="en-US" altLang="en-US" dirty="0"/>
              <a:t>Recognize how the amputation rule applies to osteomyelitis.</a:t>
            </a:r>
          </a:p>
          <a:p>
            <a:pPr marL="233363" indent="-233363">
              <a:buNone/>
              <a:defRPr/>
            </a:pPr>
            <a:endParaRPr lang="en-US" altLang="en-US" strike="sngStrike" dirty="0"/>
          </a:p>
          <a:p>
            <a:pPr marL="233363" indent="-233363" eaLnBrk="1" hangingPunct="1">
              <a:defRPr/>
            </a:pPr>
            <a:r>
              <a:rPr lang="en-US" altLang="en-US" dirty="0"/>
              <a:t>Obtain a working knowledge of how to apply the amputation rule in VBMS-R.</a:t>
            </a:r>
          </a:p>
          <a:p>
            <a:pPr marL="233363" indent="-233363" eaLnBrk="1" hangingPunct="1">
              <a:defRPr/>
            </a:pPr>
            <a:endParaRPr lang="en-US" altLang="en-US" dirty="0"/>
          </a:p>
          <a:p>
            <a:pPr marL="233363" indent="-233363">
              <a:defRPr/>
            </a:pPr>
            <a:r>
              <a:rPr lang="en-US" altLang="en-US" dirty="0"/>
              <a:t>Define pyramiding and understand the prohibition against pyramiding. </a:t>
            </a:r>
          </a:p>
        </p:txBody>
      </p:sp>
      <p:sp>
        <p:nvSpPr>
          <p:cNvPr id="2" name="Slide Number Placeholder 1"/>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36694432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Musculoskeletal Conditions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20</a:t>
            </a:fld>
            <a:endParaRPr lang="en-US" dirty="0"/>
          </a:p>
        </p:txBody>
      </p:sp>
      <p:sp>
        <p:nvSpPr>
          <p:cNvPr id="6" name="Content Placeholder 2"/>
          <p:cNvSpPr txBox="1">
            <a:spLocks/>
          </p:cNvSpPr>
          <p:nvPr>
            <p:custDataLst>
              <p:tags r:id="rId4"/>
            </p:custDataLst>
          </p:nvPr>
        </p:nvSpPr>
        <p:spPr bwMode="auto">
          <a:xfrm>
            <a:off x="505385" y="2057400"/>
            <a:ext cx="8209430" cy="400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Times New Roman" panose="02020603050405020304" pitchFamily="18" charset="0"/>
              </a:defRPr>
            </a:lvl2pPr>
            <a:lvl3pPr marL="1143000" indent="-228600" algn="l" rtl="0" eaLnBrk="1" fontAlgn="base" hangingPunct="1">
              <a:spcBef>
                <a:spcPct val="20000"/>
              </a:spcBef>
              <a:spcAft>
                <a:spcPct val="0"/>
              </a:spcAft>
              <a:buClr>
                <a:srgbClr val="CC0000"/>
              </a:buClr>
              <a:buChar char="•"/>
              <a:defRPr sz="2000">
                <a:solidFill>
                  <a:srgbClr val="1D3275"/>
                </a:solidFill>
                <a:latin typeface="Times New Roman" panose="02020603050405020304" pitchFamily="18" charset="0"/>
              </a:defRPr>
            </a:lvl3pPr>
            <a:lvl4pPr marL="1600200" indent="-228600" algn="l" rtl="0" eaLnBrk="1" fontAlgn="base" hangingPunct="1">
              <a:spcBef>
                <a:spcPct val="20000"/>
              </a:spcBef>
              <a:spcAft>
                <a:spcPct val="0"/>
              </a:spcAft>
              <a:buChar char="–"/>
              <a:defRPr sz="2000">
                <a:solidFill>
                  <a:srgbClr val="1D3275"/>
                </a:solidFill>
                <a:latin typeface="Times New Roman" panose="02020603050405020304" pitchFamily="18" charset="0"/>
              </a:defRPr>
            </a:lvl4pPr>
            <a:lvl5pPr marL="2057400" indent="-228600" algn="l" rtl="0" eaLnBrk="1" fontAlgn="base" hangingPunct="1">
              <a:spcBef>
                <a:spcPct val="20000"/>
              </a:spcBef>
              <a:spcAft>
                <a:spcPct val="0"/>
              </a:spcAft>
              <a:buChar char="»"/>
              <a:defRPr sz="2000">
                <a:solidFill>
                  <a:srgbClr val="1D3275"/>
                </a:solidFill>
                <a:latin typeface="Times New Roman" panose="02020603050405020304" pitchFamily="18"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33363" indent="-233363">
              <a:spcBef>
                <a:spcPts val="0"/>
              </a:spcBef>
              <a:spcAft>
                <a:spcPts val="600"/>
              </a:spcAft>
              <a:buClr>
                <a:schemeClr val="tx1"/>
              </a:buClr>
              <a:buFont typeface="Arial" panose="020B0604020202020204" pitchFamily="34" charset="0"/>
              <a:buChar char="•"/>
            </a:pPr>
            <a:r>
              <a:rPr lang="en-US" sz="2000" b="1" kern="0" dirty="0">
                <a:solidFill>
                  <a:schemeClr val="tx1"/>
                </a:solidFill>
                <a:latin typeface="+mj-lt"/>
              </a:rPr>
              <a:t>Degenerative Arthritis</a:t>
            </a:r>
            <a:r>
              <a:rPr lang="en-US" sz="2000" kern="0" dirty="0">
                <a:solidFill>
                  <a:schemeClr val="tx1"/>
                </a:solidFill>
                <a:latin typeface="+mj-lt"/>
              </a:rPr>
              <a:t>: Separate evaluations under diagnostic code 5003 with any other joint evaluation based on limitation of motion or painful motion, </a:t>
            </a:r>
            <a:r>
              <a:rPr lang="en-US" sz="2000" u="sng" kern="0" dirty="0">
                <a:solidFill>
                  <a:schemeClr val="tx1"/>
                </a:solidFill>
                <a:latin typeface="+mj-lt"/>
              </a:rPr>
              <a:t>due to degenerative arthritis,</a:t>
            </a:r>
            <a:r>
              <a:rPr lang="en-US" sz="2000" kern="0" dirty="0">
                <a:solidFill>
                  <a:schemeClr val="tx1"/>
                </a:solidFill>
                <a:latin typeface="+mj-lt"/>
              </a:rPr>
              <a:t> is </a:t>
            </a:r>
            <a:r>
              <a:rPr lang="en-US" sz="2000" u="sng" kern="0" dirty="0">
                <a:solidFill>
                  <a:schemeClr val="tx1"/>
                </a:solidFill>
                <a:latin typeface="+mj-lt"/>
              </a:rPr>
              <a:t>prohibited</a:t>
            </a:r>
            <a:r>
              <a:rPr lang="en-US" sz="2000" kern="0" dirty="0">
                <a:solidFill>
                  <a:schemeClr val="tx1"/>
                </a:solidFill>
                <a:latin typeface="+mj-lt"/>
              </a:rPr>
              <a:t>.</a:t>
            </a:r>
          </a:p>
          <a:p>
            <a:pPr marL="233363" indent="-233363">
              <a:spcBef>
                <a:spcPts val="0"/>
              </a:spcBef>
              <a:spcAft>
                <a:spcPts val="600"/>
              </a:spcAft>
              <a:buClr>
                <a:schemeClr val="tx1"/>
              </a:buClr>
              <a:buFont typeface="Arial" panose="020B0604020202020204" pitchFamily="34" charset="0"/>
              <a:buChar char="•"/>
            </a:pPr>
            <a:endParaRPr lang="en-US" sz="2000" kern="0" dirty="0">
              <a:solidFill>
                <a:schemeClr val="tx1"/>
              </a:solidFill>
              <a:latin typeface="+mj-lt"/>
            </a:endParaRPr>
          </a:p>
          <a:p>
            <a:pPr marL="233363" indent="-233363">
              <a:spcBef>
                <a:spcPts val="0"/>
              </a:spcBef>
              <a:spcAft>
                <a:spcPts val="600"/>
              </a:spcAft>
              <a:buClr>
                <a:schemeClr val="tx1"/>
              </a:buClr>
              <a:buFont typeface="Arial" panose="020B0604020202020204" pitchFamily="34" charset="0"/>
              <a:buChar char="•"/>
            </a:pPr>
            <a:r>
              <a:rPr lang="en-US" sz="2000" b="1" kern="0" dirty="0">
                <a:solidFill>
                  <a:schemeClr val="tx1"/>
                </a:solidFill>
                <a:latin typeface="+mj-lt"/>
              </a:rPr>
              <a:t>Forearm</a:t>
            </a:r>
            <a:r>
              <a:rPr lang="en-US" sz="2000" kern="0" dirty="0">
                <a:solidFill>
                  <a:schemeClr val="tx1"/>
                </a:solidFill>
                <a:latin typeface="+mj-lt"/>
              </a:rPr>
              <a:t>: Do </a:t>
            </a:r>
            <a:r>
              <a:rPr lang="en-US" sz="2000" u="sng" kern="0" dirty="0">
                <a:solidFill>
                  <a:schemeClr val="tx1"/>
                </a:solidFill>
                <a:latin typeface="+mj-lt"/>
              </a:rPr>
              <a:t>not</a:t>
            </a:r>
            <a:r>
              <a:rPr lang="en-US" sz="2000" kern="0" dirty="0">
                <a:solidFill>
                  <a:schemeClr val="tx1"/>
                </a:solidFill>
                <a:latin typeface="+mj-lt"/>
              </a:rPr>
              <a:t> assign a compensable evaluation for both limitation of pronation and limitation of supination of the forearm in the same extremity.</a:t>
            </a:r>
          </a:p>
          <a:p>
            <a:pPr marL="233363" indent="-233363">
              <a:spcBef>
                <a:spcPts val="0"/>
              </a:spcBef>
              <a:spcAft>
                <a:spcPts val="600"/>
              </a:spcAft>
              <a:buClr>
                <a:schemeClr val="tx1"/>
              </a:buClr>
              <a:buFont typeface="Arial" panose="020B0604020202020204" pitchFamily="34" charset="0"/>
              <a:buChar char="•"/>
            </a:pPr>
            <a:endParaRPr lang="en-US" sz="2000" kern="0" dirty="0">
              <a:solidFill>
                <a:schemeClr val="tx1"/>
              </a:solidFill>
              <a:latin typeface="+mj-lt"/>
            </a:endParaRPr>
          </a:p>
          <a:p>
            <a:pPr marL="233363" indent="-233363">
              <a:spcBef>
                <a:spcPts val="0"/>
              </a:spcBef>
              <a:spcAft>
                <a:spcPts val="600"/>
              </a:spcAft>
              <a:buClr>
                <a:schemeClr val="tx1"/>
              </a:buClr>
              <a:buFont typeface="Arial" panose="020B0604020202020204" pitchFamily="34" charset="0"/>
              <a:buChar char="•"/>
            </a:pPr>
            <a:r>
              <a:rPr lang="en-US" sz="2000" b="1" kern="0" dirty="0">
                <a:solidFill>
                  <a:schemeClr val="tx1"/>
                </a:solidFill>
                <a:latin typeface="+mj-lt"/>
              </a:rPr>
              <a:t>Fibromyalgia</a:t>
            </a:r>
            <a:r>
              <a:rPr lang="en-US" sz="2000" kern="0" dirty="0">
                <a:solidFill>
                  <a:schemeClr val="tx1"/>
                </a:solidFill>
                <a:latin typeface="+mj-lt"/>
              </a:rPr>
              <a:t>: The criteria for the evaluation of fibromyalgia does not exclude assignment of separate evaluations when secondary disabilities are diagnosed. The same signs and symptoms; however, </a:t>
            </a:r>
            <a:r>
              <a:rPr lang="en-US" sz="2000" u="sng" kern="0" dirty="0">
                <a:solidFill>
                  <a:schemeClr val="tx1"/>
                </a:solidFill>
                <a:latin typeface="+mj-lt"/>
              </a:rPr>
              <a:t>cannot</a:t>
            </a:r>
            <a:r>
              <a:rPr lang="en-US" sz="2000" kern="0" dirty="0">
                <a:solidFill>
                  <a:schemeClr val="tx1"/>
                </a:solidFill>
                <a:latin typeface="+mj-lt"/>
              </a:rPr>
              <a:t> be used to assign separate evaluations under different DCs.  </a:t>
            </a:r>
          </a:p>
        </p:txBody>
      </p:sp>
    </p:spTree>
    <p:extLst>
      <p:ext uri="{BB962C8B-B14F-4D97-AF65-F5344CB8AC3E}">
        <p14:creationId xmlns:p14="http://schemas.microsoft.com/office/powerpoint/2010/main" val="1282542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Musculoskeletal Conditions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21</a:t>
            </a:fld>
            <a:endParaRPr lang="en-US" dirty="0"/>
          </a:p>
        </p:txBody>
      </p:sp>
      <p:sp>
        <p:nvSpPr>
          <p:cNvPr id="6" name="Content Placeholder 2"/>
          <p:cNvSpPr txBox="1">
            <a:spLocks/>
          </p:cNvSpPr>
          <p:nvPr>
            <p:custDataLst>
              <p:tags r:id="rId4"/>
            </p:custDataLst>
          </p:nvPr>
        </p:nvSpPr>
        <p:spPr bwMode="auto">
          <a:xfrm>
            <a:off x="505385" y="2057400"/>
            <a:ext cx="8347670" cy="435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Times New Roman" panose="02020603050405020304" pitchFamily="18" charset="0"/>
              </a:defRPr>
            </a:lvl2pPr>
            <a:lvl3pPr marL="1143000" indent="-228600" algn="l" rtl="0" eaLnBrk="1" fontAlgn="base" hangingPunct="1">
              <a:spcBef>
                <a:spcPct val="20000"/>
              </a:spcBef>
              <a:spcAft>
                <a:spcPct val="0"/>
              </a:spcAft>
              <a:buClr>
                <a:srgbClr val="CC0000"/>
              </a:buClr>
              <a:buChar char="•"/>
              <a:defRPr sz="2000">
                <a:solidFill>
                  <a:srgbClr val="1D3275"/>
                </a:solidFill>
                <a:latin typeface="Times New Roman" panose="02020603050405020304" pitchFamily="18" charset="0"/>
              </a:defRPr>
            </a:lvl3pPr>
            <a:lvl4pPr marL="1600200" indent="-228600" algn="l" rtl="0" eaLnBrk="1" fontAlgn="base" hangingPunct="1">
              <a:spcBef>
                <a:spcPct val="20000"/>
              </a:spcBef>
              <a:spcAft>
                <a:spcPct val="0"/>
              </a:spcAft>
              <a:buChar char="–"/>
              <a:defRPr sz="2000">
                <a:solidFill>
                  <a:srgbClr val="1D3275"/>
                </a:solidFill>
                <a:latin typeface="Times New Roman" panose="02020603050405020304" pitchFamily="18" charset="0"/>
              </a:defRPr>
            </a:lvl4pPr>
            <a:lvl5pPr marL="2057400" indent="-228600" algn="l" rtl="0" eaLnBrk="1" fontAlgn="base" hangingPunct="1">
              <a:spcBef>
                <a:spcPct val="20000"/>
              </a:spcBef>
              <a:spcAft>
                <a:spcPct val="0"/>
              </a:spcAft>
              <a:buChar char="»"/>
              <a:defRPr sz="2000">
                <a:solidFill>
                  <a:srgbClr val="1D3275"/>
                </a:solidFill>
                <a:latin typeface="Times New Roman" panose="02020603050405020304" pitchFamily="18"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33363" indent="-233363">
              <a:lnSpc>
                <a:spcPct val="110000"/>
              </a:lnSpc>
              <a:spcBef>
                <a:spcPts val="0"/>
              </a:spcBef>
              <a:spcAft>
                <a:spcPts val="600"/>
              </a:spcAft>
              <a:buClr>
                <a:schemeClr val="tx1"/>
              </a:buClr>
              <a:buFont typeface="Arial" panose="020B0604020202020204" pitchFamily="34" charset="0"/>
              <a:buChar char="•"/>
            </a:pPr>
            <a:r>
              <a:rPr lang="en-US" sz="2000" b="1" kern="0" dirty="0">
                <a:solidFill>
                  <a:schemeClr val="tx1"/>
                </a:solidFill>
                <a:latin typeface="+mj-lt"/>
              </a:rPr>
              <a:t>IVDS</a:t>
            </a:r>
            <a:r>
              <a:rPr lang="en-US" sz="2000" kern="0" dirty="0">
                <a:solidFill>
                  <a:schemeClr val="tx1"/>
                </a:solidFill>
                <a:latin typeface="+mj-lt"/>
              </a:rPr>
              <a:t>: If the evaluation of IVDS is based on incapacitating episodes, a separate evaluation may </a:t>
            </a:r>
            <a:r>
              <a:rPr lang="en-US" sz="2000" u="sng" kern="0" dirty="0">
                <a:solidFill>
                  <a:schemeClr val="tx1"/>
                </a:solidFill>
                <a:latin typeface="+mj-lt"/>
              </a:rPr>
              <a:t>not</a:t>
            </a:r>
            <a:r>
              <a:rPr lang="en-US" sz="2000" kern="0" dirty="0">
                <a:solidFill>
                  <a:schemeClr val="tx1"/>
                </a:solidFill>
                <a:latin typeface="+mj-lt"/>
              </a:rPr>
              <a:t> be assigned for limitation of motion, radiculopathy, or any other associated objective neurological abnormality.</a:t>
            </a:r>
            <a:endParaRPr lang="en-US" sz="2000" u="sng" kern="0" dirty="0">
              <a:solidFill>
                <a:schemeClr val="tx1"/>
              </a:solidFill>
              <a:latin typeface="+mj-lt"/>
            </a:endParaRPr>
          </a:p>
          <a:p>
            <a:pPr marL="233363" indent="-233363">
              <a:lnSpc>
                <a:spcPct val="110000"/>
              </a:lnSpc>
              <a:spcBef>
                <a:spcPts val="0"/>
              </a:spcBef>
              <a:spcAft>
                <a:spcPts val="600"/>
              </a:spcAft>
              <a:buClr>
                <a:schemeClr val="tx1"/>
              </a:buClr>
              <a:buFont typeface="Arial" panose="020B0604020202020204" pitchFamily="34" charset="0"/>
              <a:buChar char="•"/>
            </a:pPr>
            <a:endParaRPr lang="en-US" sz="2000" kern="0" dirty="0">
              <a:solidFill>
                <a:schemeClr val="tx1"/>
              </a:solidFill>
              <a:latin typeface="+mj-lt"/>
            </a:endParaRPr>
          </a:p>
          <a:p>
            <a:pPr marL="233363" indent="-233363">
              <a:lnSpc>
                <a:spcPct val="110000"/>
              </a:lnSpc>
              <a:spcBef>
                <a:spcPts val="0"/>
              </a:spcBef>
              <a:spcAft>
                <a:spcPts val="600"/>
              </a:spcAft>
              <a:buClr>
                <a:schemeClr val="tx1"/>
              </a:buClr>
              <a:buFont typeface="Arial" panose="020B0604020202020204" pitchFamily="34" charset="0"/>
              <a:buChar char="•"/>
            </a:pPr>
            <a:r>
              <a:rPr lang="en-US" sz="2000" b="1" kern="0" dirty="0">
                <a:solidFill>
                  <a:schemeClr val="tx1"/>
                </a:solidFill>
                <a:latin typeface="+mj-lt"/>
              </a:rPr>
              <a:t>Arthroplasty</a:t>
            </a:r>
            <a:r>
              <a:rPr lang="en-US" sz="2000" kern="0" dirty="0">
                <a:solidFill>
                  <a:schemeClr val="tx1"/>
                </a:solidFill>
                <a:latin typeface="+mj-lt"/>
              </a:rPr>
              <a:t>: Once joint replacement occurs, separate evaluations for range of motion and/or instability in the joint is </a:t>
            </a:r>
            <a:r>
              <a:rPr lang="en-US" sz="2000" u="sng" kern="0" dirty="0">
                <a:solidFill>
                  <a:schemeClr val="tx1"/>
                </a:solidFill>
                <a:latin typeface="+mj-lt"/>
              </a:rPr>
              <a:t>prohibited</a:t>
            </a:r>
            <a:r>
              <a:rPr lang="en-US" sz="2000" kern="0" dirty="0">
                <a:solidFill>
                  <a:schemeClr val="tx1"/>
                </a:solidFill>
                <a:latin typeface="+mj-lt"/>
              </a:rPr>
              <a:t>.</a:t>
            </a:r>
          </a:p>
          <a:p>
            <a:pPr marL="233363" indent="-233363">
              <a:lnSpc>
                <a:spcPct val="110000"/>
              </a:lnSpc>
              <a:spcBef>
                <a:spcPts val="0"/>
              </a:spcBef>
              <a:spcAft>
                <a:spcPts val="600"/>
              </a:spcAft>
              <a:buClr>
                <a:schemeClr val="tx1"/>
              </a:buClr>
              <a:buFont typeface="Arial" panose="020B0604020202020204" pitchFamily="34" charset="0"/>
              <a:buChar char="•"/>
            </a:pPr>
            <a:endParaRPr lang="en-US" sz="2000" kern="0" dirty="0">
              <a:solidFill>
                <a:schemeClr val="tx1"/>
              </a:solidFill>
              <a:latin typeface="+mj-lt"/>
            </a:endParaRPr>
          </a:p>
          <a:p>
            <a:pPr marL="233363" indent="-233363">
              <a:lnSpc>
                <a:spcPct val="110000"/>
              </a:lnSpc>
              <a:spcBef>
                <a:spcPts val="0"/>
              </a:spcBef>
              <a:spcAft>
                <a:spcPts val="600"/>
              </a:spcAft>
              <a:buClr>
                <a:schemeClr val="tx1"/>
              </a:buClr>
              <a:buFont typeface="Arial" panose="020B0604020202020204" pitchFamily="34" charset="0"/>
              <a:buChar char="•"/>
            </a:pPr>
            <a:r>
              <a:rPr lang="en-US" sz="2000" b="1" kern="0" dirty="0">
                <a:solidFill>
                  <a:schemeClr val="tx1"/>
                </a:solidFill>
                <a:latin typeface="+mj-lt"/>
              </a:rPr>
              <a:t>Meniscus (semilunar cartilage)</a:t>
            </a:r>
            <a:r>
              <a:rPr lang="en-US" sz="2000" kern="0" dirty="0">
                <a:solidFill>
                  <a:schemeClr val="tx1"/>
                </a:solidFill>
                <a:latin typeface="+mj-lt"/>
              </a:rPr>
              <a:t>:  Do </a:t>
            </a:r>
            <a:r>
              <a:rPr lang="en-US" sz="2000" u="sng" kern="0" dirty="0">
                <a:solidFill>
                  <a:schemeClr val="tx1"/>
                </a:solidFill>
                <a:latin typeface="+mj-lt"/>
              </a:rPr>
              <a:t>not</a:t>
            </a:r>
            <a:r>
              <a:rPr lang="en-US" sz="2000" kern="0" dirty="0">
                <a:solidFill>
                  <a:schemeClr val="tx1"/>
                </a:solidFill>
                <a:latin typeface="+mj-lt"/>
              </a:rPr>
              <a:t> assign separate evaluations for a meniscus disability (DC 5258/DC 5259) with limitation of motion in the same knee OR with subluxation/lateral instability.  </a:t>
            </a:r>
          </a:p>
        </p:txBody>
      </p:sp>
    </p:spTree>
    <p:extLst>
      <p:ext uri="{BB962C8B-B14F-4D97-AF65-F5344CB8AC3E}">
        <p14:creationId xmlns:p14="http://schemas.microsoft.com/office/powerpoint/2010/main" val="2793498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Musculoskeletal Conditions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22</a:t>
            </a:fld>
            <a:endParaRPr lang="en-US" dirty="0"/>
          </a:p>
        </p:txBody>
      </p:sp>
      <p:sp>
        <p:nvSpPr>
          <p:cNvPr id="6" name="Content Placeholder 2"/>
          <p:cNvSpPr txBox="1">
            <a:spLocks/>
          </p:cNvSpPr>
          <p:nvPr>
            <p:custDataLst>
              <p:tags r:id="rId4"/>
            </p:custDataLst>
          </p:nvPr>
        </p:nvSpPr>
        <p:spPr bwMode="auto">
          <a:xfrm>
            <a:off x="505385" y="2057400"/>
            <a:ext cx="8209430" cy="414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Times New Roman" panose="02020603050405020304" pitchFamily="18" charset="0"/>
              </a:defRPr>
            </a:lvl2pPr>
            <a:lvl3pPr marL="1143000" indent="-228600" algn="l" rtl="0" eaLnBrk="1" fontAlgn="base" hangingPunct="1">
              <a:spcBef>
                <a:spcPct val="20000"/>
              </a:spcBef>
              <a:spcAft>
                <a:spcPct val="0"/>
              </a:spcAft>
              <a:buClr>
                <a:srgbClr val="CC0000"/>
              </a:buClr>
              <a:buChar char="•"/>
              <a:defRPr sz="2000">
                <a:solidFill>
                  <a:srgbClr val="1D3275"/>
                </a:solidFill>
                <a:latin typeface="Times New Roman" panose="02020603050405020304" pitchFamily="18" charset="0"/>
              </a:defRPr>
            </a:lvl3pPr>
            <a:lvl4pPr marL="1600200" indent="-228600" algn="l" rtl="0" eaLnBrk="1" fontAlgn="base" hangingPunct="1">
              <a:spcBef>
                <a:spcPct val="20000"/>
              </a:spcBef>
              <a:spcAft>
                <a:spcPct val="0"/>
              </a:spcAft>
              <a:buChar char="–"/>
              <a:defRPr sz="2000">
                <a:solidFill>
                  <a:srgbClr val="1D3275"/>
                </a:solidFill>
                <a:latin typeface="Times New Roman" panose="02020603050405020304" pitchFamily="18" charset="0"/>
              </a:defRPr>
            </a:lvl4pPr>
            <a:lvl5pPr marL="2057400" indent="-228600" algn="l" rtl="0" eaLnBrk="1" fontAlgn="base" hangingPunct="1">
              <a:spcBef>
                <a:spcPct val="20000"/>
              </a:spcBef>
              <a:spcAft>
                <a:spcPct val="0"/>
              </a:spcAft>
              <a:buChar char="»"/>
              <a:defRPr sz="2000">
                <a:solidFill>
                  <a:srgbClr val="1D3275"/>
                </a:solidFill>
                <a:latin typeface="Times New Roman" panose="02020603050405020304" pitchFamily="18"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33363" indent="-233363">
              <a:spcBef>
                <a:spcPts val="0"/>
              </a:spcBef>
              <a:spcAft>
                <a:spcPts val="600"/>
              </a:spcAft>
              <a:buClr>
                <a:schemeClr val="tx1"/>
              </a:buClr>
              <a:buFont typeface="Arial" panose="020B0604020202020204" pitchFamily="34" charset="0"/>
              <a:buChar char="•"/>
              <a:tabLst>
                <a:tab pos="396875" algn="l"/>
              </a:tabLst>
            </a:pPr>
            <a:r>
              <a:rPr lang="en-US" sz="2000" b="1" kern="0" dirty="0">
                <a:solidFill>
                  <a:schemeClr val="tx1"/>
                </a:solidFill>
                <a:latin typeface="+mj-lt"/>
              </a:rPr>
              <a:t>Shin Splints</a:t>
            </a:r>
            <a:r>
              <a:rPr lang="en-US" sz="2000" kern="0" dirty="0">
                <a:solidFill>
                  <a:schemeClr val="tx1"/>
                </a:solidFill>
                <a:latin typeface="+mj-lt"/>
              </a:rPr>
              <a:t>: If the evaluation of shin splints is based on impairment of the knee and/or ankle joint, do </a:t>
            </a:r>
            <a:r>
              <a:rPr lang="en-US" sz="2000" u="sng" kern="0" dirty="0">
                <a:solidFill>
                  <a:schemeClr val="tx1"/>
                </a:solidFill>
                <a:latin typeface="+mj-lt"/>
              </a:rPr>
              <a:t>not</a:t>
            </a:r>
            <a:r>
              <a:rPr lang="en-US" sz="2000" kern="0" dirty="0">
                <a:solidFill>
                  <a:schemeClr val="tx1"/>
                </a:solidFill>
                <a:latin typeface="+mj-lt"/>
              </a:rPr>
              <a:t> assign separate evaluations for shin splints and the applicable joint(s).</a:t>
            </a:r>
          </a:p>
          <a:p>
            <a:pPr marL="233363" indent="-233363">
              <a:spcBef>
                <a:spcPts val="0"/>
              </a:spcBef>
              <a:spcAft>
                <a:spcPts val="600"/>
              </a:spcAft>
              <a:buClr>
                <a:schemeClr val="tx1"/>
              </a:buClr>
              <a:buFont typeface="Arial" panose="020B0604020202020204" pitchFamily="34" charset="0"/>
              <a:buChar char="•"/>
              <a:tabLst>
                <a:tab pos="396875" algn="l"/>
              </a:tabLst>
            </a:pPr>
            <a:endParaRPr lang="en-US" sz="2000" kern="0" dirty="0">
              <a:solidFill>
                <a:schemeClr val="tx1"/>
              </a:solidFill>
              <a:latin typeface="+mj-lt"/>
            </a:endParaRPr>
          </a:p>
          <a:p>
            <a:pPr marL="233363" indent="-233363">
              <a:spcBef>
                <a:spcPts val="0"/>
              </a:spcBef>
              <a:spcAft>
                <a:spcPts val="600"/>
              </a:spcAft>
              <a:buClr>
                <a:schemeClr val="tx1"/>
              </a:buClr>
              <a:buFont typeface="Arial" panose="020B0604020202020204" pitchFamily="34" charset="0"/>
              <a:buChar char="•"/>
              <a:tabLst>
                <a:tab pos="396875" algn="l"/>
              </a:tabLst>
            </a:pPr>
            <a:r>
              <a:rPr lang="en-US" sz="2000" b="1" kern="0" dirty="0">
                <a:solidFill>
                  <a:schemeClr val="tx1"/>
                </a:solidFill>
                <a:latin typeface="+mj-lt"/>
              </a:rPr>
              <a:t>Ankle Instability</a:t>
            </a:r>
            <a:r>
              <a:rPr lang="en-US" sz="2000" kern="0" dirty="0">
                <a:solidFill>
                  <a:schemeClr val="tx1"/>
                </a:solidFill>
                <a:latin typeface="+mj-lt"/>
              </a:rPr>
              <a:t>:  Separate evaluations for limitation of motion and instability of the ankle are </a:t>
            </a:r>
            <a:r>
              <a:rPr lang="en-US" sz="2000" u="sng" kern="0" dirty="0">
                <a:solidFill>
                  <a:schemeClr val="tx1"/>
                </a:solidFill>
                <a:latin typeface="+mj-lt"/>
              </a:rPr>
              <a:t>prohibited</a:t>
            </a:r>
            <a:r>
              <a:rPr lang="en-US" sz="2000" kern="0" dirty="0">
                <a:solidFill>
                  <a:schemeClr val="tx1"/>
                </a:solidFill>
                <a:latin typeface="+mj-lt"/>
              </a:rPr>
              <a:t>.</a:t>
            </a:r>
            <a:endParaRPr lang="en-US" sz="2000" u="sng" kern="0" dirty="0">
              <a:solidFill>
                <a:schemeClr val="tx1"/>
              </a:solidFill>
              <a:latin typeface="+mj-lt"/>
            </a:endParaRPr>
          </a:p>
          <a:p>
            <a:pPr marL="233363" indent="-233363">
              <a:spcBef>
                <a:spcPts val="0"/>
              </a:spcBef>
              <a:spcAft>
                <a:spcPts val="600"/>
              </a:spcAft>
              <a:buClr>
                <a:schemeClr val="tx1"/>
              </a:buClr>
              <a:buFont typeface="Arial" panose="020B0604020202020204" pitchFamily="34" charset="0"/>
              <a:buChar char="•"/>
              <a:tabLst>
                <a:tab pos="396875" algn="l"/>
              </a:tabLst>
            </a:pPr>
            <a:endParaRPr lang="en-US" sz="2000" kern="0" dirty="0">
              <a:solidFill>
                <a:schemeClr val="tx1"/>
              </a:solidFill>
              <a:latin typeface="+mj-lt"/>
            </a:endParaRPr>
          </a:p>
          <a:p>
            <a:pPr marL="233363" indent="-233363">
              <a:spcBef>
                <a:spcPts val="0"/>
              </a:spcBef>
              <a:spcAft>
                <a:spcPts val="600"/>
              </a:spcAft>
              <a:buClr>
                <a:schemeClr val="tx1"/>
              </a:buClr>
              <a:buFont typeface="Arial" panose="020B0604020202020204" pitchFamily="34" charset="0"/>
              <a:buChar char="•"/>
              <a:tabLst>
                <a:tab pos="396875" algn="l"/>
              </a:tabLst>
            </a:pPr>
            <a:r>
              <a:rPr lang="en-US" sz="2000" b="1" kern="0" dirty="0">
                <a:solidFill>
                  <a:schemeClr val="tx1"/>
                </a:solidFill>
                <a:latin typeface="+mj-lt"/>
              </a:rPr>
              <a:t>Pes Planus/Plantar Fasciitis</a:t>
            </a:r>
            <a:r>
              <a:rPr lang="en-US" sz="2000" kern="0" dirty="0">
                <a:solidFill>
                  <a:schemeClr val="tx1"/>
                </a:solidFill>
                <a:latin typeface="+mj-lt"/>
              </a:rPr>
              <a:t>: When SC is established for both pes planus and plantar fasciitis, the symptoms of both symptoms are evaluated together under DC 5276 and </a:t>
            </a:r>
            <a:r>
              <a:rPr lang="en-US" sz="2000" u="sng" kern="0" dirty="0">
                <a:solidFill>
                  <a:schemeClr val="tx1"/>
                </a:solidFill>
                <a:latin typeface="+mj-lt"/>
              </a:rPr>
              <a:t>cannot</a:t>
            </a:r>
            <a:r>
              <a:rPr lang="en-US" sz="2000" kern="0" dirty="0">
                <a:solidFill>
                  <a:schemeClr val="tx1"/>
                </a:solidFill>
                <a:latin typeface="+mj-lt"/>
              </a:rPr>
              <a:t> be separately evaluated.   </a:t>
            </a:r>
          </a:p>
        </p:txBody>
      </p:sp>
    </p:spTree>
    <p:extLst>
      <p:ext uri="{BB962C8B-B14F-4D97-AF65-F5344CB8AC3E}">
        <p14:creationId xmlns:p14="http://schemas.microsoft.com/office/powerpoint/2010/main" val="1646933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Musculoskeletal Conditions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23</a:t>
            </a:fld>
            <a:endParaRPr lang="en-US" dirty="0"/>
          </a:p>
        </p:txBody>
      </p:sp>
      <p:sp>
        <p:nvSpPr>
          <p:cNvPr id="5" name="Content Placeholder 2"/>
          <p:cNvSpPr txBox="1">
            <a:spLocks/>
          </p:cNvSpPr>
          <p:nvPr>
            <p:custDataLst>
              <p:tags r:id="rId3"/>
            </p:custDataLst>
          </p:nvPr>
        </p:nvSpPr>
        <p:spPr bwMode="auto">
          <a:xfrm>
            <a:off x="505385" y="2057400"/>
            <a:ext cx="8209430" cy="396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Times New Roman" panose="02020603050405020304" pitchFamily="18" charset="0"/>
              </a:defRPr>
            </a:lvl2pPr>
            <a:lvl3pPr marL="1143000" indent="-228600" algn="l" rtl="0" eaLnBrk="1" fontAlgn="base" hangingPunct="1">
              <a:spcBef>
                <a:spcPct val="20000"/>
              </a:spcBef>
              <a:spcAft>
                <a:spcPct val="0"/>
              </a:spcAft>
              <a:buClr>
                <a:srgbClr val="CC0000"/>
              </a:buClr>
              <a:buChar char="•"/>
              <a:defRPr sz="2000">
                <a:solidFill>
                  <a:srgbClr val="1D3275"/>
                </a:solidFill>
                <a:latin typeface="Times New Roman" panose="02020603050405020304" pitchFamily="18" charset="0"/>
              </a:defRPr>
            </a:lvl3pPr>
            <a:lvl4pPr marL="1600200" indent="-228600" algn="l" rtl="0" eaLnBrk="1" fontAlgn="base" hangingPunct="1">
              <a:spcBef>
                <a:spcPct val="20000"/>
              </a:spcBef>
              <a:spcAft>
                <a:spcPct val="0"/>
              </a:spcAft>
              <a:buChar char="–"/>
              <a:defRPr sz="2000">
                <a:solidFill>
                  <a:srgbClr val="1D3275"/>
                </a:solidFill>
                <a:latin typeface="Times New Roman" panose="02020603050405020304" pitchFamily="18" charset="0"/>
              </a:defRPr>
            </a:lvl4pPr>
            <a:lvl5pPr marL="2057400" indent="-228600" algn="l" rtl="0" eaLnBrk="1" fontAlgn="base" hangingPunct="1">
              <a:spcBef>
                <a:spcPct val="20000"/>
              </a:spcBef>
              <a:spcAft>
                <a:spcPct val="0"/>
              </a:spcAft>
              <a:buChar char="»"/>
              <a:defRPr sz="2000">
                <a:solidFill>
                  <a:srgbClr val="1D3275"/>
                </a:solidFill>
                <a:latin typeface="Times New Roman" panose="02020603050405020304" pitchFamily="18"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33363" indent="-233363">
              <a:spcBef>
                <a:spcPts val="0"/>
              </a:spcBef>
              <a:spcAft>
                <a:spcPts val="600"/>
              </a:spcAft>
              <a:buClr>
                <a:schemeClr val="tx1"/>
              </a:buClr>
              <a:buFont typeface="Arial" panose="020B0604020202020204" pitchFamily="34" charset="0"/>
              <a:buChar char="•"/>
            </a:pPr>
            <a:r>
              <a:rPr lang="en-US" sz="2000" b="1" kern="0" dirty="0">
                <a:solidFill>
                  <a:schemeClr val="tx1"/>
                </a:solidFill>
                <a:latin typeface="+mj-lt"/>
              </a:rPr>
              <a:t>Muscles</a:t>
            </a:r>
            <a:r>
              <a:rPr lang="en-US" sz="2000" kern="0" dirty="0">
                <a:solidFill>
                  <a:schemeClr val="tx1"/>
                </a:solidFill>
                <a:latin typeface="+mj-lt"/>
              </a:rPr>
              <a:t>: A separate evaluation </a:t>
            </a:r>
            <a:r>
              <a:rPr lang="en-US" sz="2000" u="sng" kern="0" dirty="0">
                <a:solidFill>
                  <a:schemeClr val="tx1"/>
                </a:solidFill>
                <a:latin typeface="+mj-lt"/>
              </a:rPr>
              <a:t>cannot</a:t>
            </a:r>
            <a:r>
              <a:rPr lang="en-US" sz="2000" kern="0" dirty="0">
                <a:solidFill>
                  <a:schemeClr val="tx1"/>
                </a:solidFill>
                <a:latin typeface="+mj-lt"/>
              </a:rPr>
              <a:t> be assigned for each muscle within a single muscle group.</a:t>
            </a:r>
          </a:p>
          <a:p>
            <a:pPr marL="233363" indent="-233363">
              <a:spcBef>
                <a:spcPts val="0"/>
              </a:spcBef>
              <a:spcAft>
                <a:spcPts val="600"/>
              </a:spcAft>
              <a:buClr>
                <a:schemeClr val="tx1"/>
              </a:buClr>
              <a:buFont typeface="Arial" panose="020B0604020202020204" pitchFamily="34" charset="0"/>
              <a:buChar char="•"/>
            </a:pPr>
            <a:endParaRPr lang="en-US" sz="2000" kern="0" dirty="0">
              <a:solidFill>
                <a:schemeClr val="tx1"/>
              </a:solidFill>
              <a:latin typeface="+mj-lt"/>
            </a:endParaRPr>
          </a:p>
          <a:p>
            <a:pPr marL="233363" indent="-233363">
              <a:spcBef>
                <a:spcPts val="0"/>
              </a:spcBef>
              <a:spcAft>
                <a:spcPts val="600"/>
              </a:spcAft>
              <a:buClr>
                <a:schemeClr val="tx1"/>
              </a:buClr>
              <a:buFont typeface="Arial" panose="020B0604020202020204" pitchFamily="34" charset="0"/>
              <a:buChar char="•"/>
            </a:pPr>
            <a:r>
              <a:rPr lang="en-US" sz="2000" b="1" kern="0" dirty="0">
                <a:solidFill>
                  <a:schemeClr val="tx1"/>
                </a:solidFill>
                <a:latin typeface="+mj-lt"/>
              </a:rPr>
              <a:t>Muscles/Joints</a:t>
            </a:r>
            <a:r>
              <a:rPr lang="en-US" sz="2000" kern="0" dirty="0">
                <a:solidFill>
                  <a:schemeClr val="tx1"/>
                </a:solidFill>
                <a:latin typeface="+mj-lt"/>
              </a:rPr>
              <a:t>: 38 CFR 4.55, Principles of Combined Ratings for Muscle Injuries</a:t>
            </a:r>
          </a:p>
          <a:p>
            <a:pPr marL="233363" indent="-233363">
              <a:spcBef>
                <a:spcPts val="0"/>
              </a:spcBef>
              <a:spcAft>
                <a:spcPts val="600"/>
              </a:spcAft>
              <a:buClr>
                <a:schemeClr val="tx1"/>
              </a:buClr>
              <a:buFont typeface="Arial" panose="020B0604020202020204" pitchFamily="34" charset="0"/>
              <a:buChar char="•"/>
            </a:pPr>
            <a:endParaRPr lang="en-US" sz="2000" kern="0" dirty="0">
              <a:solidFill>
                <a:schemeClr val="tx1"/>
              </a:solidFill>
              <a:latin typeface="+mj-lt"/>
            </a:endParaRPr>
          </a:p>
          <a:p>
            <a:pPr marL="233363" indent="-233363">
              <a:spcBef>
                <a:spcPts val="0"/>
              </a:spcBef>
              <a:spcAft>
                <a:spcPts val="600"/>
              </a:spcAft>
              <a:buClr>
                <a:schemeClr val="tx1"/>
              </a:buClr>
              <a:buFont typeface="Arial" panose="020B0604020202020204" pitchFamily="34" charset="0"/>
              <a:buChar char="•"/>
            </a:pPr>
            <a:r>
              <a:rPr lang="en-US" sz="2000" b="1" kern="0" dirty="0">
                <a:solidFill>
                  <a:schemeClr val="tx1"/>
                </a:solidFill>
                <a:latin typeface="+mj-lt"/>
              </a:rPr>
              <a:t>Muscles/Peripheral Nerves</a:t>
            </a:r>
            <a:r>
              <a:rPr lang="en-US" sz="2000" kern="0" dirty="0">
                <a:solidFill>
                  <a:schemeClr val="tx1"/>
                </a:solidFill>
                <a:latin typeface="+mj-lt"/>
              </a:rPr>
              <a:t>: A muscle injury and a peripheral nerve paralysis of the same body part, whether associated with the muscle injury OR originating from other etiologies, may </a:t>
            </a:r>
            <a:r>
              <a:rPr lang="en-US" sz="2000" u="sng" kern="0" dirty="0">
                <a:solidFill>
                  <a:schemeClr val="tx1"/>
                </a:solidFill>
                <a:latin typeface="+mj-lt"/>
              </a:rPr>
              <a:t>not</a:t>
            </a:r>
            <a:r>
              <a:rPr lang="en-US" sz="2000" kern="0" dirty="0">
                <a:solidFill>
                  <a:schemeClr val="tx1"/>
                </a:solidFill>
                <a:latin typeface="+mj-lt"/>
              </a:rPr>
              <a:t> be rated separately </a:t>
            </a:r>
            <a:r>
              <a:rPr lang="en-US" sz="2000" u="sng" kern="0" dirty="0">
                <a:solidFill>
                  <a:schemeClr val="tx1"/>
                </a:solidFill>
                <a:latin typeface="+mj-lt"/>
              </a:rPr>
              <a:t>unless</a:t>
            </a:r>
            <a:r>
              <a:rPr lang="en-US" sz="2000" kern="0" dirty="0">
                <a:solidFill>
                  <a:schemeClr val="tx1"/>
                </a:solidFill>
                <a:latin typeface="+mj-lt"/>
              </a:rPr>
              <a:t> entirely different functions are affected.</a:t>
            </a:r>
            <a:r>
              <a:rPr lang="en-US" sz="2000" u="sng" kern="0" dirty="0">
                <a:solidFill>
                  <a:schemeClr val="tx1"/>
                </a:solidFill>
                <a:latin typeface="+mj-lt"/>
              </a:rPr>
              <a:t>  </a:t>
            </a:r>
            <a:endParaRPr lang="en-US" sz="2000" kern="0" dirty="0">
              <a:solidFill>
                <a:schemeClr val="tx1"/>
              </a:solidFill>
              <a:latin typeface="+mj-lt"/>
            </a:endParaRPr>
          </a:p>
        </p:txBody>
      </p:sp>
    </p:spTree>
    <p:extLst>
      <p:ext uri="{BB962C8B-B14F-4D97-AF65-F5344CB8AC3E}">
        <p14:creationId xmlns:p14="http://schemas.microsoft.com/office/powerpoint/2010/main" val="3202619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Organs of Special Sense</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b="1" dirty="0"/>
              <a:t>Vision</a:t>
            </a:r>
            <a:r>
              <a:rPr lang="en-US" dirty="0"/>
              <a:t>: Separate evaluations </a:t>
            </a:r>
            <a:r>
              <a:rPr lang="en-US" u="sng" dirty="0"/>
              <a:t>cannot</a:t>
            </a:r>
            <a:r>
              <a:rPr lang="en-US" dirty="0"/>
              <a:t> be assigned for impairments of both visual acuity and visual field defect. The evaluations must evaluated together as a single disability.</a:t>
            </a:r>
          </a:p>
          <a:p>
            <a:pPr marL="233363" indent="-233363"/>
            <a:endParaRPr lang="en-US" dirty="0"/>
          </a:p>
          <a:p>
            <a:pPr marL="233363" indent="-233363"/>
            <a:r>
              <a:rPr lang="en-US" b="1" dirty="0"/>
              <a:t>Meniere’s Syndrome</a:t>
            </a:r>
            <a:r>
              <a:rPr lang="en-US" dirty="0"/>
              <a:t>: Do </a:t>
            </a:r>
            <a:r>
              <a:rPr lang="en-US" u="sng" dirty="0"/>
              <a:t>not</a:t>
            </a:r>
            <a:r>
              <a:rPr lang="en-US" dirty="0"/>
              <a:t> provide separate evaluations for hearing impairment, tinnitus, or vertigo with an evaluation of Meniere’s disease under DC 6205.</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24</a:t>
            </a:fld>
            <a:endParaRPr lang="en-US" dirty="0"/>
          </a:p>
        </p:txBody>
      </p:sp>
    </p:spTree>
    <p:extLst>
      <p:ext uri="{BB962C8B-B14F-4D97-AF65-F5344CB8AC3E}">
        <p14:creationId xmlns:p14="http://schemas.microsoft.com/office/powerpoint/2010/main" val="3806457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Respiratory Conditions</a:t>
            </a:r>
          </a:p>
        </p:txBody>
      </p:sp>
      <p:sp>
        <p:nvSpPr>
          <p:cNvPr id="3" name="Content Placeholder 2"/>
          <p:cNvSpPr>
            <a:spLocks noGrp="1"/>
          </p:cNvSpPr>
          <p:nvPr>
            <p:ph idx="1"/>
            <p:custDataLst>
              <p:tags r:id="rId2"/>
            </p:custDataLst>
          </p:nvPr>
        </p:nvSpPr>
        <p:spPr>
          <a:xfrm>
            <a:off x="457200" y="1880498"/>
            <a:ext cx="8229600" cy="3979528"/>
          </a:xfrm>
        </p:spPr>
        <p:txBody>
          <a:bodyPr>
            <a:normAutofit fontScale="85000" lnSpcReduction="20000"/>
          </a:bodyPr>
          <a:lstStyle/>
          <a:p>
            <a:pPr marL="233363" indent="-233363">
              <a:lnSpc>
                <a:spcPct val="120000"/>
              </a:lnSpc>
            </a:pPr>
            <a:r>
              <a:rPr lang="en-US" sz="2100" b="1" dirty="0"/>
              <a:t>Co-existing Respiratory Conditions</a:t>
            </a:r>
            <a:r>
              <a:rPr lang="en-US" sz="2100" dirty="0"/>
              <a:t>: 38 CFR 4.96(a) </a:t>
            </a:r>
          </a:p>
          <a:p>
            <a:pPr lvl="1">
              <a:lnSpc>
                <a:spcPct val="120000"/>
              </a:lnSpc>
            </a:pPr>
            <a:endParaRPr lang="en-US" sz="1900" dirty="0"/>
          </a:p>
          <a:p>
            <a:pPr marL="457200" lvl="1" indent="-223838">
              <a:lnSpc>
                <a:spcPct val="120000"/>
              </a:lnSpc>
            </a:pPr>
            <a:r>
              <a:rPr lang="en-US" sz="1900" dirty="0"/>
              <a:t>Ratings under DCs 6600-6817 and 6822-6847 </a:t>
            </a:r>
            <a:r>
              <a:rPr lang="en-US" sz="1900" u="sng" dirty="0"/>
              <a:t>cannot</a:t>
            </a:r>
            <a:r>
              <a:rPr lang="en-US" sz="1900" dirty="0"/>
              <a:t> be separately evaluated.</a:t>
            </a:r>
          </a:p>
          <a:p>
            <a:pPr marL="457200" lvl="1" indent="-223838">
              <a:lnSpc>
                <a:spcPct val="120000"/>
              </a:lnSpc>
            </a:pPr>
            <a:endParaRPr lang="en-US" sz="1900" dirty="0"/>
          </a:p>
          <a:p>
            <a:pPr marL="457200" lvl="1" indent="-223838">
              <a:lnSpc>
                <a:spcPct val="120000"/>
              </a:lnSpc>
            </a:pPr>
            <a:r>
              <a:rPr lang="en-US" sz="1900" dirty="0"/>
              <a:t>Where there is lung or pleural involvement, ratings under DCs 6819 and 6820 </a:t>
            </a:r>
            <a:r>
              <a:rPr lang="en-US" sz="1900" u="sng" dirty="0"/>
              <a:t>cannot</a:t>
            </a:r>
            <a:r>
              <a:rPr lang="en-US" sz="1900" dirty="0"/>
              <a:t> be separately evaluated from each other or the DCs noted above.</a:t>
            </a:r>
          </a:p>
          <a:p>
            <a:pPr marL="457200" lvl="1" indent="-223838">
              <a:lnSpc>
                <a:spcPct val="120000"/>
              </a:lnSpc>
            </a:pPr>
            <a:endParaRPr lang="en-US" sz="1900" dirty="0"/>
          </a:p>
          <a:p>
            <a:pPr marL="457200" lvl="1" indent="-223838">
              <a:lnSpc>
                <a:spcPct val="120000"/>
              </a:lnSpc>
            </a:pPr>
            <a:r>
              <a:rPr lang="en-US" sz="1900" dirty="0"/>
              <a:t>Single ratings are assigned under the diagnostic code which reflects the predominant disability with elevation to the next higher evaluation when the severity of the overall disability warrant such elevation.</a:t>
            </a:r>
          </a:p>
          <a:p>
            <a:pPr marL="628650" lvl="1" indent="-285750">
              <a:lnSpc>
                <a:spcPct val="120000"/>
              </a:lnSpc>
            </a:pPr>
            <a:endParaRPr lang="en-US" dirty="0"/>
          </a:p>
          <a:p>
            <a:pPr marL="233363" indent="-233363">
              <a:lnSpc>
                <a:spcPct val="120000"/>
              </a:lnSpc>
            </a:pPr>
            <a:r>
              <a:rPr lang="en-US" sz="2100" b="1" dirty="0"/>
              <a:t>GSW and Respiratory</a:t>
            </a:r>
            <a:r>
              <a:rPr lang="en-US" sz="2100" dirty="0"/>
              <a:t>: Separate evaluations for restrictive lung disease due to gunshot wound and muscle group XXI </a:t>
            </a:r>
            <a:r>
              <a:rPr lang="en-US" sz="2100" u="sng" dirty="0"/>
              <a:t>cannot</a:t>
            </a:r>
            <a:r>
              <a:rPr lang="en-US" sz="2100" dirty="0"/>
              <a:t> be assigned.</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25</a:t>
            </a:fld>
            <a:endParaRPr lang="en-US" dirty="0"/>
          </a:p>
        </p:txBody>
      </p:sp>
    </p:spTree>
    <p:extLst>
      <p:ext uri="{BB962C8B-B14F-4D97-AF65-F5344CB8AC3E}">
        <p14:creationId xmlns:p14="http://schemas.microsoft.com/office/powerpoint/2010/main" val="3887638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Cardiovascular</a:t>
            </a:r>
          </a:p>
        </p:txBody>
      </p:sp>
      <p:sp>
        <p:nvSpPr>
          <p:cNvPr id="5" name="Content Placeholder 4"/>
          <p:cNvSpPr>
            <a:spLocks noGrp="1"/>
          </p:cNvSpPr>
          <p:nvPr>
            <p:ph idx="1"/>
            <p:custDataLst>
              <p:tags r:id="rId2"/>
            </p:custDataLst>
          </p:nvPr>
        </p:nvSpPr>
        <p:spPr>
          <a:xfrm>
            <a:off x="457200" y="1880498"/>
            <a:ext cx="8229600" cy="4353154"/>
          </a:xfrm>
        </p:spPr>
        <p:txBody>
          <a:bodyPr>
            <a:noAutofit/>
          </a:bodyPr>
          <a:lstStyle/>
          <a:p>
            <a:pPr marL="344488" indent="-344488"/>
            <a:r>
              <a:rPr lang="en-US" b="1" dirty="0"/>
              <a:t>Hypertension</a:t>
            </a:r>
            <a:r>
              <a:rPr lang="en-US" dirty="0"/>
              <a:t>: Evaluate hypertension due to aortic insufficiency or hyperthyroidism, as part of the condition causing it </a:t>
            </a:r>
            <a:r>
              <a:rPr lang="en-US" u="sng" dirty="0"/>
              <a:t>rather than</a:t>
            </a:r>
            <a:r>
              <a:rPr lang="en-US" dirty="0"/>
              <a:t> by a separate evaluation.</a:t>
            </a:r>
          </a:p>
          <a:p>
            <a:pPr marL="344488" indent="-344488"/>
            <a:endParaRPr lang="en-US" dirty="0"/>
          </a:p>
          <a:p>
            <a:pPr marL="344488" indent="-344488"/>
            <a:r>
              <a:rPr lang="en-US" b="1" dirty="0"/>
              <a:t>Cardiovascular and Nephritis</a:t>
            </a:r>
            <a:r>
              <a:rPr lang="en-US" dirty="0"/>
              <a:t>: 38 CFR 4.115 Separate ratings are </a:t>
            </a:r>
            <a:r>
              <a:rPr lang="en-US" u="sng" dirty="0"/>
              <a:t>not</a:t>
            </a:r>
            <a:r>
              <a:rPr lang="en-US" dirty="0"/>
              <a:t> to be assigned for disability from disease of the heart (which includes hypertension) and any form of nephritis </a:t>
            </a:r>
            <a:r>
              <a:rPr lang="en-US" u="sng" dirty="0"/>
              <a:t>unless</a:t>
            </a:r>
            <a:r>
              <a:rPr lang="en-US" dirty="0"/>
              <a:t> there is absence of a kidney or regular dialysis is required.</a:t>
            </a:r>
          </a:p>
          <a:p>
            <a:pPr marL="344488" indent="-344488"/>
            <a:endParaRPr lang="en-US" dirty="0"/>
          </a:p>
          <a:p>
            <a:pPr marL="344488" indent="-344488"/>
            <a:r>
              <a:rPr lang="en-US" b="1" dirty="0"/>
              <a:t>Cold Injury</a:t>
            </a:r>
            <a:r>
              <a:rPr lang="en-US" dirty="0"/>
              <a:t>: Separately diagnosed residuals of cold injuries, such as Raynaud’s phenomenon, muscle atrophy, etc., </a:t>
            </a:r>
            <a:r>
              <a:rPr lang="en-US" u="sng" dirty="0"/>
              <a:t>cannot</a:t>
            </a:r>
            <a:r>
              <a:rPr lang="en-US" dirty="0"/>
              <a:t> be assigned as separate evaluations </a:t>
            </a:r>
            <a:r>
              <a:rPr lang="en-US" u="sng" dirty="0"/>
              <a:t>if</a:t>
            </a:r>
            <a:r>
              <a:rPr lang="en-US" dirty="0"/>
              <a:t> they are used to support an evaluation under DC 7122.</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26</a:t>
            </a:fld>
            <a:endParaRPr lang="en-US" dirty="0"/>
          </a:p>
        </p:txBody>
      </p:sp>
    </p:spTree>
    <p:extLst>
      <p:ext uri="{BB962C8B-B14F-4D97-AF65-F5344CB8AC3E}">
        <p14:creationId xmlns:p14="http://schemas.microsoft.com/office/powerpoint/2010/main" val="3286288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Digestive</a:t>
            </a:r>
          </a:p>
        </p:txBody>
      </p:sp>
      <p:sp>
        <p:nvSpPr>
          <p:cNvPr id="3" name="Content Placeholder 2"/>
          <p:cNvSpPr>
            <a:spLocks noGrp="1"/>
          </p:cNvSpPr>
          <p:nvPr>
            <p:ph idx="1"/>
            <p:custDataLst>
              <p:tags r:id="rId2"/>
            </p:custDataLst>
          </p:nvPr>
        </p:nvSpPr>
        <p:spPr>
          <a:xfrm>
            <a:off x="457200" y="1880498"/>
            <a:ext cx="8229600" cy="4441644"/>
          </a:xfrm>
        </p:spPr>
        <p:txBody>
          <a:bodyPr>
            <a:normAutofit fontScale="92500" lnSpcReduction="20000"/>
          </a:bodyPr>
          <a:lstStyle/>
          <a:p>
            <a:pPr marL="344488" indent="-344488">
              <a:lnSpc>
                <a:spcPct val="120000"/>
              </a:lnSpc>
            </a:pPr>
            <a:r>
              <a:rPr lang="en-US" sz="2200" b="1" dirty="0"/>
              <a:t>38 CFR 4.114</a:t>
            </a:r>
            <a:r>
              <a:rPr lang="en-US" sz="2200" dirty="0"/>
              <a:t>: Evaluations of digestive conditions under certain DCs will </a:t>
            </a:r>
            <a:r>
              <a:rPr lang="en-US" sz="2200" u="sng" dirty="0"/>
              <a:t>not</a:t>
            </a:r>
            <a:r>
              <a:rPr lang="en-US" sz="2200" dirty="0"/>
              <a:t> be combined with each other or assigned separate evaluations. Instead, a single evaluation should be assigned under the DC which reflects the predominant disability, with elevation to the next higher evaluation when the severity of the overall disability warrants such elevation.</a:t>
            </a:r>
          </a:p>
          <a:p>
            <a:pPr marL="344488" indent="-344488">
              <a:lnSpc>
                <a:spcPct val="120000"/>
              </a:lnSpc>
            </a:pPr>
            <a:endParaRPr lang="en-US" sz="2200" dirty="0"/>
          </a:p>
          <a:p>
            <a:pPr marL="344488" indent="-344488">
              <a:lnSpc>
                <a:spcPct val="120000"/>
              </a:lnSpc>
            </a:pPr>
            <a:r>
              <a:rPr lang="en-US" sz="2200" dirty="0"/>
              <a:t>Separate evaluations are prohibited for digestive conditions under the following 38 CFR 4.114 DCs:</a:t>
            </a:r>
          </a:p>
          <a:p>
            <a:pPr marL="747713" lvl="1" indent="-403225">
              <a:lnSpc>
                <a:spcPct val="120000"/>
              </a:lnSpc>
            </a:pPr>
            <a:r>
              <a:rPr lang="en-US" sz="1900" dirty="0"/>
              <a:t>7301 to 7329, inclusive (meaning </a:t>
            </a:r>
            <a:r>
              <a:rPr lang="en-US" sz="1900" b="1" i="1" dirty="0"/>
              <a:t>all</a:t>
            </a:r>
            <a:r>
              <a:rPr lang="en-US" sz="1900" dirty="0"/>
              <a:t> the DCs from 7301 to 7329)</a:t>
            </a:r>
          </a:p>
          <a:p>
            <a:pPr marL="747713" lvl="1" indent="-403225">
              <a:lnSpc>
                <a:spcPct val="120000"/>
              </a:lnSpc>
            </a:pPr>
            <a:r>
              <a:rPr lang="en-US" sz="1900" dirty="0"/>
              <a:t>7331</a:t>
            </a:r>
          </a:p>
          <a:p>
            <a:pPr marL="747713" lvl="1" indent="-403225">
              <a:lnSpc>
                <a:spcPct val="120000"/>
              </a:lnSpc>
            </a:pPr>
            <a:r>
              <a:rPr lang="en-US" sz="1900" dirty="0"/>
              <a:t>7342, and</a:t>
            </a:r>
          </a:p>
          <a:p>
            <a:pPr marL="747713" lvl="1" indent="-403225">
              <a:lnSpc>
                <a:spcPct val="120000"/>
              </a:lnSpc>
            </a:pPr>
            <a:r>
              <a:rPr lang="en-US" sz="1900" dirty="0"/>
              <a:t>7345 to 7348, inclusive (meaning </a:t>
            </a:r>
            <a:r>
              <a:rPr lang="en-US" sz="1900" b="1" i="1" dirty="0"/>
              <a:t>all</a:t>
            </a:r>
            <a:r>
              <a:rPr lang="en-US" sz="1900" dirty="0"/>
              <a:t> the DCs from 7345 to 7348).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27</a:t>
            </a:fld>
            <a:endParaRPr lang="en-US" dirty="0"/>
          </a:p>
        </p:txBody>
      </p:sp>
    </p:spTree>
    <p:extLst>
      <p:ext uri="{BB962C8B-B14F-4D97-AF65-F5344CB8AC3E}">
        <p14:creationId xmlns:p14="http://schemas.microsoft.com/office/powerpoint/2010/main" val="530550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Endocrine</a:t>
            </a:r>
          </a:p>
        </p:txBody>
      </p:sp>
      <p:sp>
        <p:nvSpPr>
          <p:cNvPr id="5" name="Content Placeholder 4"/>
          <p:cNvSpPr>
            <a:spLocks noGrp="1"/>
          </p:cNvSpPr>
          <p:nvPr>
            <p:ph idx="1"/>
            <p:custDataLst>
              <p:tags r:id="rId2"/>
            </p:custDataLst>
          </p:nvPr>
        </p:nvSpPr>
        <p:spPr>
          <a:xfrm>
            <a:off x="457200" y="2057400"/>
            <a:ext cx="8229600" cy="3916363"/>
          </a:xfrm>
        </p:spPr>
        <p:txBody>
          <a:bodyPr>
            <a:normAutofit fontScale="85000" lnSpcReduction="10000"/>
          </a:bodyPr>
          <a:lstStyle/>
          <a:p>
            <a:pPr marL="344488" indent="-344488">
              <a:lnSpc>
                <a:spcPct val="120000"/>
              </a:lnSpc>
            </a:pPr>
            <a:r>
              <a:rPr lang="en-US" sz="2200" b="1" dirty="0"/>
              <a:t>Diabetic Complications</a:t>
            </a:r>
            <a:r>
              <a:rPr lang="en-US" sz="2200" dirty="0"/>
              <a:t>:</a:t>
            </a:r>
          </a:p>
          <a:p>
            <a:pPr>
              <a:lnSpc>
                <a:spcPct val="120000"/>
              </a:lnSpc>
            </a:pPr>
            <a:endParaRPr lang="en-US" dirty="0"/>
          </a:p>
          <a:p>
            <a:pPr marL="688975" lvl="1" indent="-285750">
              <a:lnSpc>
                <a:spcPct val="120000"/>
              </a:lnSpc>
            </a:pPr>
            <a:r>
              <a:rPr lang="en-US" sz="1900" dirty="0"/>
              <a:t>Evaluate compensable complications of diabetes mellitus separately </a:t>
            </a:r>
            <a:r>
              <a:rPr lang="en-US" sz="1900" u="sng" dirty="0"/>
              <a:t>unless</a:t>
            </a:r>
            <a:r>
              <a:rPr lang="en-US" sz="1900" dirty="0"/>
              <a:t> they are a part of the criteria used to support a 100-percent evaluation under DC 7913.</a:t>
            </a:r>
          </a:p>
          <a:p>
            <a:pPr marL="688975" lvl="1" indent="-285750">
              <a:lnSpc>
                <a:spcPct val="120000"/>
              </a:lnSpc>
            </a:pPr>
            <a:endParaRPr lang="en-US" sz="1900" dirty="0"/>
          </a:p>
          <a:p>
            <a:pPr marL="688975" lvl="1" indent="-285750">
              <a:lnSpc>
                <a:spcPct val="120000"/>
              </a:lnSpc>
            </a:pPr>
            <a:r>
              <a:rPr lang="en-US" sz="1900" dirty="0"/>
              <a:t>Non-compensable complications of diabetes mellitus are considered part of the diabetic process under DC 7913.</a:t>
            </a:r>
          </a:p>
          <a:p>
            <a:pPr>
              <a:lnSpc>
                <a:spcPct val="120000"/>
              </a:lnSpc>
            </a:pPr>
            <a:endParaRPr lang="en-US" dirty="0"/>
          </a:p>
          <a:p>
            <a:pPr marL="344488" indent="-344488">
              <a:lnSpc>
                <a:spcPct val="120000"/>
              </a:lnSpc>
            </a:pPr>
            <a:r>
              <a:rPr lang="en-US" sz="2200" b="1" dirty="0"/>
              <a:t>Hyperthyroidism</a:t>
            </a:r>
            <a:r>
              <a:rPr lang="en-US" sz="2200" dirty="0"/>
              <a:t>: Symptoms of hyperthyroidism used to support the evaluation of other DCs; or, granted as separate disabilities, </a:t>
            </a:r>
            <a:r>
              <a:rPr lang="en-US" sz="2200" u="sng" dirty="0"/>
              <a:t>cannot</a:t>
            </a:r>
            <a:r>
              <a:rPr lang="en-US" sz="2200" dirty="0"/>
              <a:t> be used to support an evaluation under DC 7900.</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28</a:t>
            </a:fld>
            <a:endParaRPr lang="en-US" dirty="0"/>
          </a:p>
        </p:txBody>
      </p:sp>
    </p:spTree>
    <p:extLst>
      <p:ext uri="{BB962C8B-B14F-4D97-AF65-F5344CB8AC3E}">
        <p14:creationId xmlns:p14="http://schemas.microsoft.com/office/powerpoint/2010/main" val="2152354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Traumatic Brain Injury</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344488" indent="-344488"/>
            <a:r>
              <a:rPr lang="en-US" b="1" dirty="0"/>
              <a:t>Multiple Evaluations</a:t>
            </a:r>
            <a:r>
              <a:rPr lang="en-US" dirty="0"/>
              <a:t>: In addition to the evaluation for TBI manifestations under DC 8045, separate evaluations of comorbid mental, neurologic, or other physical disorder can be assigned </a:t>
            </a:r>
            <a:r>
              <a:rPr lang="en-US" u="sng" dirty="0"/>
              <a:t>unless</a:t>
            </a:r>
            <a:r>
              <a:rPr lang="en-US" dirty="0"/>
              <a:t> the manifestation was used to assign an evaluation under DC 8045.</a:t>
            </a:r>
          </a:p>
          <a:p>
            <a:pPr marL="344488" indent="-344488"/>
            <a:endParaRPr lang="en-US" dirty="0"/>
          </a:p>
          <a:p>
            <a:pPr marL="344488" indent="-344488"/>
            <a:r>
              <a:rPr lang="en-US" b="1" dirty="0"/>
              <a:t>TBI and Vertigo</a:t>
            </a:r>
            <a:r>
              <a:rPr lang="en-US" dirty="0"/>
              <a:t>: A separate evaluation of vertigo </a:t>
            </a:r>
            <a:r>
              <a:rPr lang="en-US" u="sng" dirty="0"/>
              <a:t>cannot</a:t>
            </a:r>
            <a:r>
              <a:rPr lang="en-US" dirty="0"/>
              <a:t> be assigned. Vertigo is a subjective symptom that is already considered in the facets of TBI criteria.</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358641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31"/>
            <a:ext cx="9144000" cy="1086867"/>
          </a:xfrm>
        </p:spPr>
        <p:txBody>
          <a:bodyPr/>
          <a:lstStyle/>
          <a:p>
            <a:r>
              <a:rPr lang="en-US" dirty="0"/>
              <a:t>Objectives</a:t>
            </a:r>
          </a:p>
        </p:txBody>
      </p:sp>
      <p:sp>
        <p:nvSpPr>
          <p:cNvPr id="9219" name="Rectangle 5"/>
          <p:cNvSpPr>
            <a:spLocks noGrp="1" noChangeArrowheads="1"/>
          </p:cNvSpPr>
          <p:nvPr>
            <p:ph idx="1"/>
            <p:custDataLst>
              <p:tags r:id="rId2"/>
            </p:custDataLst>
          </p:nvPr>
        </p:nvSpPr>
        <p:spPr>
          <a:xfrm>
            <a:off x="457200" y="2057400"/>
            <a:ext cx="8229600" cy="3916363"/>
          </a:xfrm>
        </p:spPr>
        <p:txBody>
          <a:bodyPr>
            <a:normAutofit/>
          </a:bodyPr>
          <a:lstStyle/>
          <a:p>
            <a:pPr marL="233363" indent="-233363" eaLnBrk="1" hangingPunct="1">
              <a:lnSpc>
                <a:spcPct val="110000"/>
              </a:lnSpc>
              <a:defRPr/>
            </a:pPr>
            <a:r>
              <a:rPr lang="en-US" altLang="en-US" dirty="0"/>
              <a:t>Recognize specific pyramiding principles applicable to each of the body systems.</a:t>
            </a:r>
          </a:p>
          <a:p>
            <a:pPr marL="233363" indent="-233363">
              <a:lnSpc>
                <a:spcPct val="110000"/>
              </a:lnSpc>
              <a:buNone/>
              <a:defRPr/>
            </a:pPr>
            <a:endParaRPr lang="en-US" altLang="en-US" strike="sngStrike" dirty="0"/>
          </a:p>
          <a:p>
            <a:pPr marL="233363" indent="-233363" eaLnBrk="1" hangingPunct="1">
              <a:lnSpc>
                <a:spcPct val="110000"/>
              </a:lnSpc>
              <a:defRPr/>
            </a:pPr>
            <a:r>
              <a:rPr lang="en-US" altLang="en-US" dirty="0"/>
              <a:t>Understand types of muscles, muscle groups, and muscle injuries.</a:t>
            </a:r>
          </a:p>
          <a:p>
            <a:pPr marL="233363" indent="-233363">
              <a:lnSpc>
                <a:spcPct val="110000"/>
              </a:lnSpc>
              <a:buNone/>
              <a:defRPr/>
            </a:pPr>
            <a:endParaRPr lang="en-US" altLang="en-US" strike="sngStrike" dirty="0"/>
          </a:p>
          <a:p>
            <a:pPr marL="233363" indent="-233363" eaLnBrk="1" hangingPunct="1">
              <a:lnSpc>
                <a:spcPct val="110000"/>
              </a:lnSpc>
              <a:defRPr/>
            </a:pPr>
            <a:r>
              <a:rPr lang="en-US" altLang="en-US" dirty="0"/>
              <a:t>Demonstrate knowledge of combining ratings for muscle injuries. (38 CFR 4.55)</a:t>
            </a:r>
          </a:p>
          <a:p>
            <a:pPr marL="233363" indent="-233363" eaLnBrk="1" hangingPunct="1">
              <a:lnSpc>
                <a:spcPct val="110000"/>
              </a:lnSpc>
              <a:defRPr/>
            </a:pPr>
            <a:endParaRPr lang="en-US" altLang="en-US" dirty="0"/>
          </a:p>
          <a:p>
            <a:pPr marL="233363" indent="-233363" eaLnBrk="1" hangingPunct="1">
              <a:lnSpc>
                <a:spcPct val="110000"/>
              </a:lnSpc>
              <a:defRPr/>
            </a:pPr>
            <a:r>
              <a:rPr lang="en-US" altLang="en-US" dirty="0"/>
              <a:t>Demonstrate knowledge of the evaluation of muscle disabilities. (38 CFR 4.56)</a:t>
            </a:r>
            <a:r>
              <a:rPr lang="en-US" altLang="en-US" dirty="0">
                <a:solidFill>
                  <a:srgbClr val="002060"/>
                </a:solidFill>
              </a:rPr>
              <a:t> </a:t>
            </a:r>
            <a:endParaRPr lang="en-US" altLang="en-US" dirty="0"/>
          </a:p>
        </p:txBody>
      </p:sp>
      <p:sp>
        <p:nvSpPr>
          <p:cNvPr id="2" name="Slide Number Placeholder 1"/>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299745454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Traumatic Brain Injury</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b="1" dirty="0"/>
              <a:t>TBI and Mental Disorder</a:t>
            </a:r>
            <a:r>
              <a:rPr lang="en-US" dirty="0"/>
              <a:t>: Sufficiently clear and unequivocal medical opinion evidence must be present to determine whether TBI and a mental disorder are distinct and can be separately evaluated.</a:t>
            </a:r>
          </a:p>
          <a:p>
            <a:pPr marL="233363" indent="-233363"/>
            <a:endParaRPr lang="en-US" dirty="0"/>
          </a:p>
          <a:p>
            <a:pPr marL="233363" indent="-233363"/>
            <a:r>
              <a:rPr lang="en-US" b="1" dirty="0"/>
              <a:t>38 CFR 3.310(d) </a:t>
            </a:r>
            <a:r>
              <a:rPr lang="en-US" dirty="0"/>
              <a:t>established five conditions held to be secondary to TBI dependent on the initial severity of the TBI and the period of time between the injury and onset of the secondary illness. Avoid pyramiding when considering the initial TBI evaluation and symptoms that are now associated with the five secondary conditions.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30</a:t>
            </a:fld>
            <a:endParaRPr lang="en-US" dirty="0"/>
          </a:p>
        </p:txBody>
      </p:sp>
    </p:spTree>
    <p:extLst>
      <p:ext uri="{BB962C8B-B14F-4D97-AF65-F5344CB8AC3E}">
        <p14:creationId xmlns:p14="http://schemas.microsoft.com/office/powerpoint/2010/main" val="2008819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Peripheral Nerves</a:t>
            </a:r>
          </a:p>
        </p:txBody>
      </p:sp>
      <p:sp>
        <p:nvSpPr>
          <p:cNvPr id="3" name="Content Placeholder 2"/>
          <p:cNvSpPr>
            <a:spLocks noGrp="1"/>
          </p:cNvSpPr>
          <p:nvPr>
            <p:ph idx="1"/>
            <p:custDataLst>
              <p:tags r:id="rId2"/>
            </p:custDataLst>
          </p:nvPr>
        </p:nvSpPr>
        <p:spPr>
          <a:xfrm>
            <a:off x="457200" y="2057400"/>
            <a:ext cx="8229600" cy="3916363"/>
          </a:xfrm>
        </p:spPr>
        <p:txBody>
          <a:bodyPr>
            <a:normAutofit lnSpcReduction="10000"/>
          </a:bodyPr>
          <a:lstStyle/>
          <a:p>
            <a:pPr marL="233363" indent="-233363">
              <a:lnSpc>
                <a:spcPct val="110000"/>
              </a:lnSpc>
            </a:pPr>
            <a:r>
              <a:rPr lang="en-US" b="1" dirty="0"/>
              <a:t>Upper Extremities</a:t>
            </a:r>
            <a:r>
              <a:rPr lang="en-US" dirty="0"/>
              <a:t>: Separate evaluations may </a:t>
            </a:r>
            <a:r>
              <a:rPr lang="en-US" u="sng" dirty="0"/>
              <a:t>not</a:t>
            </a:r>
            <a:r>
              <a:rPr lang="en-US" dirty="0"/>
              <a:t> be assigned for disability affecting multiple nerve branches of the same upper extremity.</a:t>
            </a:r>
          </a:p>
          <a:p>
            <a:pPr marL="233363" indent="-233363">
              <a:lnSpc>
                <a:spcPct val="110000"/>
              </a:lnSpc>
            </a:pPr>
            <a:endParaRPr lang="en-US" dirty="0"/>
          </a:p>
          <a:p>
            <a:pPr marL="233363" indent="-233363">
              <a:lnSpc>
                <a:spcPct val="110000"/>
              </a:lnSpc>
            </a:pPr>
            <a:r>
              <a:rPr lang="en-US" b="1" dirty="0"/>
              <a:t>Lower Extremities</a:t>
            </a:r>
            <a:r>
              <a:rPr lang="en-US" dirty="0"/>
              <a:t>: Separate evaluations for disability affecting lower extremity nerves are warranted when symptoms arise from any of the five individual nerve branches.</a:t>
            </a:r>
          </a:p>
          <a:p>
            <a:pPr>
              <a:lnSpc>
                <a:spcPct val="110000"/>
              </a:lnSpc>
            </a:pPr>
            <a:endParaRPr lang="en-US" dirty="0"/>
          </a:p>
          <a:p>
            <a:pPr marL="457200" lvl="1" indent="-223838">
              <a:lnSpc>
                <a:spcPct val="110000"/>
              </a:lnSpc>
            </a:pPr>
            <a:r>
              <a:rPr lang="en-US" dirty="0"/>
              <a:t>If symptoms arise from within the same nerve branch of any of the five individual nerve branches in the lower extremity, assigning separate evaluation for those symptoms would constitute </a:t>
            </a:r>
            <a:r>
              <a:rPr lang="en-US" u="sng" dirty="0"/>
              <a:t>pyramiding</a:t>
            </a:r>
            <a:r>
              <a:rPr lang="en-US" dirty="0"/>
              <a:t>.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31</a:t>
            </a:fld>
            <a:endParaRPr lang="en-US" dirty="0"/>
          </a:p>
        </p:txBody>
      </p:sp>
    </p:spTree>
    <p:extLst>
      <p:ext uri="{BB962C8B-B14F-4D97-AF65-F5344CB8AC3E}">
        <p14:creationId xmlns:p14="http://schemas.microsoft.com/office/powerpoint/2010/main" val="3900192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ALS/MS</a:t>
            </a:r>
          </a:p>
        </p:txBody>
      </p:sp>
      <p:sp>
        <p:nvSpPr>
          <p:cNvPr id="5" name="Content Placeholder 4"/>
          <p:cNvSpPr>
            <a:spLocks noGrp="1"/>
          </p:cNvSpPr>
          <p:nvPr>
            <p:ph idx="1"/>
            <p:custDataLst>
              <p:tags r:id="rId2"/>
            </p:custDataLst>
          </p:nvPr>
        </p:nvSpPr>
        <p:spPr>
          <a:xfrm>
            <a:off x="457200" y="2057400"/>
            <a:ext cx="8229600" cy="3916363"/>
          </a:xfrm>
        </p:spPr>
        <p:txBody>
          <a:bodyPr>
            <a:normAutofit/>
          </a:bodyPr>
          <a:lstStyle/>
          <a:p>
            <a:pPr marL="233363" indent="-233363">
              <a:lnSpc>
                <a:spcPct val="110000"/>
              </a:lnSpc>
            </a:pPr>
            <a:r>
              <a:rPr lang="en-US" b="1" dirty="0"/>
              <a:t>Amyotrophic Lateral Sclerosis (ALS)</a:t>
            </a:r>
            <a:r>
              <a:rPr lang="en-US" dirty="0"/>
              <a:t>: If a single 100 percent evaluation is warranted for a complication of ALS, assign a 100 percent for that complication and separately evaluate additional complications. </a:t>
            </a:r>
            <a:r>
              <a:rPr lang="en-US" u="sng" dirty="0"/>
              <a:t>Do not</a:t>
            </a:r>
            <a:r>
              <a:rPr lang="en-US" dirty="0"/>
              <a:t> assign a separate evaluation under DC 8017; however, as this would constitute pyramiding.</a:t>
            </a:r>
          </a:p>
          <a:p>
            <a:pPr marL="233363" indent="-233363">
              <a:lnSpc>
                <a:spcPct val="110000"/>
              </a:lnSpc>
            </a:pPr>
            <a:endParaRPr lang="en-US" dirty="0"/>
          </a:p>
          <a:p>
            <a:pPr marL="233363" indent="-233363">
              <a:lnSpc>
                <a:spcPct val="110000"/>
              </a:lnSpc>
            </a:pPr>
            <a:r>
              <a:rPr lang="en-US" b="1" dirty="0"/>
              <a:t>Multiple Sclerosis (MS)</a:t>
            </a:r>
            <a:r>
              <a:rPr lang="en-US" dirty="0"/>
              <a:t>: Residuals of MS are evaluated separately when the combined evaluation for the residuals are 30 percent or greater. When residuals are separately evaluated, the minimum evaluation under DC 8018 may </a:t>
            </a:r>
            <a:r>
              <a:rPr lang="en-US" u="sng" dirty="0"/>
              <a:t>not</a:t>
            </a:r>
            <a:r>
              <a:rPr lang="en-US" dirty="0"/>
              <a:t> be concurrently assigned.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32</a:t>
            </a:fld>
            <a:endParaRPr lang="en-US" dirty="0"/>
          </a:p>
        </p:txBody>
      </p:sp>
    </p:spTree>
    <p:extLst>
      <p:ext uri="{BB962C8B-B14F-4D97-AF65-F5344CB8AC3E}">
        <p14:creationId xmlns:p14="http://schemas.microsoft.com/office/powerpoint/2010/main" val="4187295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Mental</a:t>
            </a:r>
          </a:p>
        </p:txBody>
      </p:sp>
      <p:sp>
        <p:nvSpPr>
          <p:cNvPr id="5" name="Content Placeholder 4"/>
          <p:cNvSpPr>
            <a:spLocks noGrp="1"/>
          </p:cNvSpPr>
          <p:nvPr>
            <p:ph idx="1"/>
            <p:custDataLst>
              <p:tags r:id="rId2"/>
            </p:custDataLst>
          </p:nvPr>
        </p:nvSpPr>
        <p:spPr>
          <a:xfrm>
            <a:off x="457200" y="2057400"/>
            <a:ext cx="8229600" cy="3916363"/>
          </a:xfrm>
        </p:spPr>
        <p:txBody>
          <a:bodyPr/>
          <a:lstStyle/>
          <a:p>
            <a:pPr marL="233363" indent="-233363"/>
            <a:r>
              <a:rPr lang="en-US" b="1" dirty="0"/>
              <a:t>Physical/Mental Disorders</a:t>
            </a:r>
            <a:r>
              <a:rPr lang="en-US" dirty="0"/>
              <a:t>: When a single disability has been diagnosed both as a physical condition and as a mental disorder, the rating agency shall evaluate it using a DC which represents the dominant (more disabling) aspect of the condition.</a:t>
            </a:r>
          </a:p>
          <a:p>
            <a:endParaRPr lang="en-US" dirty="0"/>
          </a:p>
          <a:p>
            <a:pPr marL="457200" lvl="1" indent="-223838"/>
            <a:r>
              <a:rPr lang="en-US" dirty="0"/>
              <a:t>To warrant separate evaluations, the symptoms considered </a:t>
            </a:r>
            <a:r>
              <a:rPr lang="en-US" u="sng" dirty="0"/>
              <a:t>must</a:t>
            </a:r>
            <a:r>
              <a:rPr lang="en-US" dirty="0"/>
              <a:t> be distinct and not overlap.</a:t>
            </a:r>
          </a:p>
          <a:p>
            <a:pPr lvl="1">
              <a:buFont typeface="Wingdings" panose="05000000000000000000" pitchFamily="2" charset="2"/>
              <a:buChar char="§"/>
            </a:pPr>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33</a:t>
            </a:fld>
            <a:endParaRPr lang="en-US" dirty="0"/>
          </a:p>
        </p:txBody>
      </p:sp>
    </p:spTree>
    <p:extLst>
      <p:ext uri="{BB962C8B-B14F-4D97-AF65-F5344CB8AC3E}">
        <p14:creationId xmlns:p14="http://schemas.microsoft.com/office/powerpoint/2010/main" val="4187295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Skin and Scars</a:t>
            </a:r>
          </a:p>
        </p:txBody>
      </p:sp>
      <p:sp>
        <p:nvSpPr>
          <p:cNvPr id="5" name="Content Placeholder 4"/>
          <p:cNvSpPr>
            <a:spLocks noGrp="1"/>
          </p:cNvSpPr>
          <p:nvPr>
            <p:ph idx="1"/>
            <p:custDataLst>
              <p:tags r:id="rId2"/>
            </p:custDataLst>
          </p:nvPr>
        </p:nvSpPr>
        <p:spPr>
          <a:xfrm>
            <a:off x="457200" y="2057400"/>
            <a:ext cx="8229600" cy="3916363"/>
          </a:xfrm>
        </p:spPr>
        <p:txBody>
          <a:bodyPr>
            <a:normAutofit/>
          </a:bodyPr>
          <a:lstStyle/>
          <a:p>
            <a:pPr marL="233363" indent="-233363"/>
            <a:r>
              <a:rPr lang="en-US" b="1" dirty="0"/>
              <a:t>Disfigurement</a:t>
            </a:r>
            <a:r>
              <a:rPr lang="en-US" dirty="0"/>
              <a:t>: Multiple scars may </a:t>
            </a:r>
            <a:r>
              <a:rPr lang="en-US" u="sng" dirty="0"/>
              <a:t>not</a:t>
            </a:r>
            <a:r>
              <a:rPr lang="en-US" dirty="0"/>
              <a:t> be added together to meet the width of scarring requirement under characteristics of disfigurement.</a:t>
            </a:r>
          </a:p>
          <a:p>
            <a:pPr marL="233363" indent="-233363"/>
            <a:endParaRPr lang="en-US" dirty="0"/>
          </a:p>
          <a:p>
            <a:pPr marL="233363" indent="-233363"/>
            <a:r>
              <a:rPr lang="en-US" b="1" dirty="0"/>
              <a:t>Painful Scar(s)</a:t>
            </a:r>
            <a:r>
              <a:rPr lang="en-US" dirty="0"/>
              <a:t>: A separate evaluation for a painful scar under DC 7804 may be assigned when the functional impairment is:</a:t>
            </a:r>
          </a:p>
          <a:p>
            <a:pPr marL="457200" lvl="1" indent="-223838"/>
            <a:r>
              <a:rPr lang="en-US" dirty="0"/>
              <a:t>distinct and separate from the functional impairment addressed by another DC, and is </a:t>
            </a:r>
            <a:r>
              <a:rPr lang="en-US" u="sng" dirty="0"/>
              <a:t>not</a:t>
            </a:r>
            <a:r>
              <a:rPr lang="en-US" dirty="0"/>
              <a:t>, </a:t>
            </a:r>
          </a:p>
          <a:p>
            <a:pPr marL="457200" lvl="1" indent="-223838"/>
            <a:r>
              <a:rPr lang="en-US" dirty="0"/>
              <a:t>duplicative or overlapping with symptomatology addressed under another DC.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34</a:t>
            </a:fld>
            <a:endParaRPr lang="en-US" dirty="0"/>
          </a:p>
        </p:txBody>
      </p:sp>
    </p:spTree>
    <p:extLst>
      <p:ext uri="{BB962C8B-B14F-4D97-AF65-F5344CB8AC3E}">
        <p14:creationId xmlns:p14="http://schemas.microsoft.com/office/powerpoint/2010/main" val="3079370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Skin and Scars</a:t>
            </a:r>
          </a:p>
        </p:txBody>
      </p:sp>
      <p:sp>
        <p:nvSpPr>
          <p:cNvPr id="5" name="Content Placeholder 4"/>
          <p:cNvSpPr>
            <a:spLocks noGrp="1"/>
          </p:cNvSpPr>
          <p:nvPr>
            <p:ph idx="1"/>
            <p:custDataLst>
              <p:tags r:id="rId2"/>
            </p:custDataLst>
          </p:nvPr>
        </p:nvSpPr>
        <p:spPr>
          <a:xfrm>
            <a:off x="457200" y="2057400"/>
            <a:ext cx="8229600" cy="3916363"/>
          </a:xfrm>
        </p:spPr>
        <p:txBody>
          <a:bodyPr>
            <a:normAutofit/>
          </a:bodyPr>
          <a:lstStyle/>
          <a:p>
            <a:pPr marL="233363" indent="-233363">
              <a:lnSpc>
                <a:spcPct val="110000"/>
              </a:lnSpc>
            </a:pPr>
            <a:r>
              <a:rPr lang="en-US" b="1" dirty="0"/>
              <a:t>Scars associated with Muscle Injury</a:t>
            </a:r>
            <a:r>
              <a:rPr lang="en-US" dirty="0"/>
              <a:t>: If there is scarring that results in functional loss under DC 7805 that is compensable, do </a:t>
            </a:r>
            <a:r>
              <a:rPr lang="en-US" u="sng" dirty="0"/>
              <a:t>not</a:t>
            </a:r>
            <a:r>
              <a:rPr lang="en-US" dirty="0"/>
              <a:t> assign a separate evaluation if the body part affected and the functional impairment resulting from the scar are the same as the part and function affected by the muscle injury.</a:t>
            </a:r>
          </a:p>
          <a:p>
            <a:pPr marL="233363" indent="-233363">
              <a:lnSpc>
                <a:spcPct val="110000"/>
              </a:lnSpc>
            </a:pPr>
            <a:endParaRPr lang="en-US" dirty="0"/>
          </a:p>
          <a:p>
            <a:pPr marL="233363" indent="-233363">
              <a:lnSpc>
                <a:spcPct val="110000"/>
              </a:lnSpc>
            </a:pPr>
            <a:r>
              <a:rPr lang="en-US" b="1" dirty="0"/>
              <a:t>Alternative Rating Criteria</a:t>
            </a:r>
            <a:r>
              <a:rPr lang="en-US" dirty="0"/>
              <a:t>: When evaluating skin conditions where the DC offers variable methods to evaluate the disability, assign only a single evaluation using the criteria that results in the higher rating. </a:t>
            </a:r>
            <a:r>
              <a:rPr lang="en-US" u="sng" dirty="0"/>
              <a:t>Do not</a:t>
            </a:r>
            <a:r>
              <a:rPr lang="en-US" dirty="0"/>
              <a:t> assign separate evaluations.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35</a:t>
            </a:fld>
            <a:endParaRPr lang="en-US" dirty="0"/>
          </a:p>
        </p:txBody>
      </p:sp>
    </p:spTree>
    <p:extLst>
      <p:ext uri="{BB962C8B-B14F-4D97-AF65-F5344CB8AC3E}">
        <p14:creationId xmlns:p14="http://schemas.microsoft.com/office/powerpoint/2010/main" val="2553826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Multiple Skin Conditions</a:t>
            </a:r>
          </a:p>
        </p:txBody>
      </p:sp>
      <p:sp>
        <p:nvSpPr>
          <p:cNvPr id="5" name="Content Placeholder 4"/>
          <p:cNvSpPr>
            <a:spLocks noGrp="1"/>
          </p:cNvSpPr>
          <p:nvPr>
            <p:ph idx="1"/>
            <p:custDataLst>
              <p:tags r:id="rId2"/>
            </p:custDataLst>
          </p:nvPr>
        </p:nvSpPr>
        <p:spPr>
          <a:xfrm>
            <a:off x="457200" y="2057400"/>
            <a:ext cx="8229600" cy="3916363"/>
          </a:xfrm>
        </p:spPr>
        <p:txBody>
          <a:bodyPr>
            <a:normAutofit/>
          </a:bodyPr>
          <a:lstStyle/>
          <a:p>
            <a:pPr marL="233363" indent="-233363">
              <a:lnSpc>
                <a:spcPct val="110000"/>
              </a:lnSpc>
            </a:pPr>
            <a:r>
              <a:rPr lang="en-US" b="1" dirty="0"/>
              <a:t>Percentage of Exposed Skin/Entire Body Affected</a:t>
            </a:r>
            <a:r>
              <a:rPr lang="en-US" dirty="0"/>
              <a:t>: Multiple skin conditions may receive separate evaluations based on the percentage of exposed areas affected by each skin condition. If an examiner cannot provide separate percentages solely due to each skin condition, separate evaluations </a:t>
            </a:r>
            <a:r>
              <a:rPr lang="en-US" u="sng" dirty="0"/>
              <a:t>cannot</a:t>
            </a:r>
            <a:r>
              <a:rPr lang="en-US" dirty="0"/>
              <a:t> be assigned using that criteria alone. </a:t>
            </a:r>
          </a:p>
          <a:p>
            <a:pPr marL="233363" indent="-233363">
              <a:lnSpc>
                <a:spcPct val="110000"/>
              </a:lnSpc>
            </a:pPr>
            <a:endParaRPr lang="en-US" dirty="0"/>
          </a:p>
          <a:p>
            <a:pPr marL="233363" indent="-233363">
              <a:lnSpc>
                <a:spcPct val="110000"/>
              </a:lnSpc>
            </a:pPr>
            <a:r>
              <a:rPr lang="en-US" b="1" dirty="0"/>
              <a:t>Medication Criteria</a:t>
            </a:r>
            <a:r>
              <a:rPr lang="en-US" dirty="0"/>
              <a:t>: If the same medication is used to treat each skin condition, separate evaluations </a:t>
            </a:r>
            <a:r>
              <a:rPr lang="en-US" u="sng" dirty="0"/>
              <a:t>may not</a:t>
            </a:r>
            <a:r>
              <a:rPr lang="en-US" dirty="0"/>
              <a:t> be assigned </a:t>
            </a:r>
            <a:r>
              <a:rPr lang="en-US" u="sng" dirty="0"/>
              <a:t>unless</a:t>
            </a:r>
            <a:r>
              <a:rPr lang="en-US" dirty="0"/>
              <a:t> the separately evaluated condition uses alternative criteria to establish a disability evaluation.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36</a:t>
            </a:fld>
            <a:endParaRPr lang="en-US" dirty="0"/>
          </a:p>
        </p:txBody>
      </p:sp>
    </p:spTree>
    <p:extLst>
      <p:ext uri="{BB962C8B-B14F-4D97-AF65-F5344CB8AC3E}">
        <p14:creationId xmlns:p14="http://schemas.microsoft.com/office/powerpoint/2010/main" val="2585326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Dental and Oral Conditions</a:t>
            </a:r>
          </a:p>
        </p:txBody>
      </p:sp>
      <p:sp>
        <p:nvSpPr>
          <p:cNvPr id="5" name="Content Placeholder 4"/>
          <p:cNvSpPr>
            <a:spLocks noGrp="1"/>
          </p:cNvSpPr>
          <p:nvPr>
            <p:ph idx="1"/>
            <p:custDataLst>
              <p:tags r:id="rId2"/>
            </p:custDataLst>
          </p:nvPr>
        </p:nvSpPr>
        <p:spPr>
          <a:xfrm>
            <a:off x="457200" y="2057400"/>
            <a:ext cx="8229600" cy="3916363"/>
          </a:xfrm>
        </p:spPr>
        <p:txBody>
          <a:bodyPr>
            <a:normAutofit/>
          </a:bodyPr>
          <a:lstStyle/>
          <a:p>
            <a:pPr marL="233363" indent="-233363"/>
            <a:r>
              <a:rPr lang="en-US" b="1" dirty="0"/>
              <a:t>Inter-Incisal Motion</a:t>
            </a:r>
            <a:r>
              <a:rPr lang="en-US" dirty="0"/>
              <a:t>: In assigning an evaluation for TMJ or any other dental disability on the basis of limited motion of temporomandibular articulation under DC 9905, </a:t>
            </a:r>
            <a:r>
              <a:rPr lang="en-US" u="sng" dirty="0"/>
              <a:t>do not</a:t>
            </a:r>
            <a:r>
              <a:rPr lang="en-US" dirty="0"/>
              <a:t> assign separate evaluations for limited inter-incisal motion involving each side of the jaw.  </a:t>
            </a:r>
          </a:p>
          <a:p>
            <a:endParaRPr lang="en-US" dirty="0"/>
          </a:p>
          <a:p>
            <a:pPr marL="457200" lvl="1" indent="-223838">
              <a:tabLst>
                <a:tab pos="461963" algn="l"/>
                <a:tab pos="569913" algn="l"/>
              </a:tabLst>
            </a:pPr>
            <a:r>
              <a:rPr lang="en-US" dirty="0"/>
              <a:t>If both sides of the jaw are affected, use the limitation of motion on the side that affords the highest evaluation.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37</a:t>
            </a:fld>
            <a:endParaRPr lang="en-US" dirty="0"/>
          </a:p>
        </p:txBody>
      </p:sp>
    </p:spTree>
    <p:extLst>
      <p:ext uri="{BB962C8B-B14F-4D97-AF65-F5344CB8AC3E}">
        <p14:creationId xmlns:p14="http://schemas.microsoft.com/office/powerpoint/2010/main" val="1747139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BBBCD9-1CDB-4346-A92C-58743523AF04}"/>
              </a:ext>
            </a:extLst>
          </p:cNvPr>
          <p:cNvSpPr>
            <a:spLocks noGrp="1"/>
          </p:cNvSpPr>
          <p:nvPr>
            <p:ph type="title"/>
            <p:custDataLst>
              <p:tags r:id="rId1"/>
            </p:custDataLst>
          </p:nvPr>
        </p:nvSpPr>
        <p:spPr>
          <a:xfrm>
            <a:off x="0" y="2885566"/>
            <a:ext cx="9144000" cy="1086867"/>
          </a:xfrm>
        </p:spPr>
        <p:txBody>
          <a:bodyPr/>
          <a:lstStyle/>
          <a:p>
            <a:r>
              <a:rPr lang="en-US" dirty="0"/>
              <a:t>Muscles and Gunshot Wounds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38</a:t>
            </a:fld>
            <a:endParaRPr lang="en-US" dirty="0"/>
          </a:p>
        </p:txBody>
      </p:sp>
    </p:spTree>
    <p:extLst>
      <p:ext uri="{BB962C8B-B14F-4D97-AF65-F5344CB8AC3E}">
        <p14:creationId xmlns:p14="http://schemas.microsoft.com/office/powerpoint/2010/main" val="2677300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Types of Muscles</a:t>
            </a:r>
          </a:p>
        </p:txBody>
      </p:sp>
      <p:sp>
        <p:nvSpPr>
          <p:cNvPr id="5" name="Content Placeholder 4"/>
          <p:cNvSpPr>
            <a:spLocks noGrp="1"/>
          </p:cNvSpPr>
          <p:nvPr>
            <p:ph idx="1"/>
            <p:custDataLst>
              <p:tags r:id="rId2"/>
            </p:custDataLst>
          </p:nvPr>
        </p:nvSpPr>
        <p:spPr>
          <a:xfrm>
            <a:off x="457200" y="2057400"/>
            <a:ext cx="8229600" cy="3916363"/>
          </a:xfrm>
        </p:spPr>
        <p:txBody>
          <a:bodyPr>
            <a:normAutofit fontScale="92500" lnSpcReduction="10000"/>
          </a:bodyPr>
          <a:lstStyle/>
          <a:p>
            <a:pPr marL="233363" indent="-233363">
              <a:lnSpc>
                <a:spcPct val="110000"/>
              </a:lnSpc>
              <a:tabLst>
                <a:tab pos="284163" algn="l"/>
              </a:tabLst>
            </a:pPr>
            <a:r>
              <a:rPr lang="en-US" sz="2200" dirty="0"/>
              <a:t>Three types of muscle structures:</a:t>
            </a:r>
          </a:p>
          <a:p>
            <a:pPr>
              <a:lnSpc>
                <a:spcPct val="110000"/>
              </a:lnSpc>
            </a:pPr>
            <a:endParaRPr lang="en-US" sz="1900" dirty="0"/>
          </a:p>
          <a:p>
            <a:pPr marL="457200" lvl="1" indent="-223838">
              <a:lnSpc>
                <a:spcPct val="110000"/>
              </a:lnSpc>
            </a:pPr>
            <a:r>
              <a:rPr lang="en-US" sz="1900" b="1" dirty="0"/>
              <a:t>Striated (skeletal) </a:t>
            </a:r>
            <a:r>
              <a:rPr lang="en-US" sz="1900" dirty="0"/>
              <a:t>– Muscles that are attached to bones by tendons, producing movement under conscious control. Movement occurs when stimulated muscle fibers contract to change the position of the bones at a joint.</a:t>
            </a:r>
          </a:p>
          <a:p>
            <a:pPr marL="457200" lvl="1" indent="-223838">
              <a:lnSpc>
                <a:spcPct val="110000"/>
              </a:lnSpc>
            </a:pPr>
            <a:endParaRPr lang="en-US" sz="1900" dirty="0"/>
          </a:p>
          <a:p>
            <a:pPr marL="457200" lvl="1" indent="-223838">
              <a:lnSpc>
                <a:spcPct val="110000"/>
              </a:lnSpc>
            </a:pPr>
            <a:r>
              <a:rPr lang="en-US" sz="1900" b="1" dirty="0"/>
              <a:t>Cardiac</a:t>
            </a:r>
            <a:r>
              <a:rPr lang="en-US" sz="1900" dirty="0"/>
              <a:t> – An involuntary muscle not under conscious control, forms the heart wall, and creates the pulsing beat of the heart.</a:t>
            </a:r>
          </a:p>
          <a:p>
            <a:pPr marL="457200" lvl="1" indent="-223838">
              <a:lnSpc>
                <a:spcPct val="110000"/>
              </a:lnSpc>
            </a:pPr>
            <a:endParaRPr lang="en-US" sz="1900" dirty="0"/>
          </a:p>
          <a:p>
            <a:pPr marL="457200" lvl="1" indent="-223838">
              <a:lnSpc>
                <a:spcPct val="110000"/>
              </a:lnSpc>
            </a:pPr>
            <a:r>
              <a:rPr lang="en-US" sz="1900" b="1" dirty="0"/>
              <a:t>Smooth </a:t>
            </a:r>
            <a:r>
              <a:rPr lang="en-US" sz="1900" dirty="0"/>
              <a:t>– Involuntary muscles found in the walls of hollow body organs, blood vessels, and respiratory passageways.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39</a:t>
            </a:fld>
            <a:endParaRPr lang="en-US" dirty="0"/>
          </a:p>
        </p:txBody>
      </p:sp>
    </p:spTree>
    <p:extLst>
      <p:ext uri="{BB962C8B-B14F-4D97-AF65-F5344CB8AC3E}">
        <p14:creationId xmlns:p14="http://schemas.microsoft.com/office/powerpoint/2010/main" val="253448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6" name="Content Placeholder 2"/>
          <p:cNvSpPr>
            <a:spLocks noGrp="1"/>
          </p:cNvSpPr>
          <p:nvPr>
            <p:ph idx="1"/>
            <p:custDataLst>
              <p:tags r:id="rId2"/>
            </p:custDataLst>
          </p:nvPr>
        </p:nvSpPr>
        <p:spPr>
          <a:xfrm>
            <a:off x="457200" y="2057400"/>
            <a:ext cx="8229600" cy="3916363"/>
          </a:xfrm>
        </p:spPr>
        <p:txBody>
          <a:bodyPr>
            <a:noAutofit/>
          </a:bodyPr>
          <a:lstStyle/>
          <a:p>
            <a:pPr marL="233363" indent="-233363"/>
            <a:r>
              <a:rPr lang="en-US" dirty="0"/>
              <a:t>38 CFR 4.68, Amputation Rule</a:t>
            </a:r>
          </a:p>
          <a:p>
            <a:pPr marL="233363" indent="-233363"/>
            <a:r>
              <a:rPr lang="en-US" dirty="0"/>
              <a:t>38 CFR 4.14, Avoidance of Pyramiding</a:t>
            </a:r>
          </a:p>
          <a:p>
            <a:pPr marL="233363" indent="-233363"/>
            <a:r>
              <a:rPr lang="en-US" dirty="0"/>
              <a:t>38 CFR 4.59, Painful Motion</a:t>
            </a:r>
          </a:p>
          <a:p>
            <a:pPr marL="233363" indent="-233363"/>
            <a:r>
              <a:rPr lang="en-US" dirty="0"/>
              <a:t>38 CFR 4.71a, Schedule of Ratings-Musculoskeletal System, DC 5120-5126, Amputations: Upper Extremity; and, 5160-5173, Amputations: Lower Extremity</a:t>
            </a:r>
          </a:p>
          <a:p>
            <a:pPr marL="233363" indent="-233363"/>
            <a:r>
              <a:rPr lang="en-US" dirty="0"/>
              <a:t>38 CFR 4.55, Principles of Combined Ratings for Muscle Injuries</a:t>
            </a:r>
          </a:p>
          <a:p>
            <a:pPr marL="233363" indent="-233363"/>
            <a:r>
              <a:rPr lang="en-US" dirty="0"/>
              <a:t>38 CFR 4.56, Evaluation of Muscle Disabilities</a:t>
            </a:r>
          </a:p>
          <a:p>
            <a:endParaRPr lang="en-US" sz="1950" dirty="0"/>
          </a:p>
        </p:txBody>
      </p:sp>
      <p:sp>
        <p:nvSpPr>
          <p:cNvPr id="3" name="Slide Number Placeholder 2"/>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276033813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Muscle Groups</a:t>
            </a:r>
          </a:p>
        </p:txBody>
      </p:sp>
      <p:sp>
        <p:nvSpPr>
          <p:cNvPr id="5" name="Content Placeholder 4"/>
          <p:cNvSpPr>
            <a:spLocks noGrp="1"/>
          </p:cNvSpPr>
          <p:nvPr>
            <p:ph idx="1"/>
            <p:custDataLst>
              <p:tags r:id="rId2"/>
            </p:custDataLst>
          </p:nvPr>
        </p:nvSpPr>
        <p:spPr>
          <a:xfrm>
            <a:off x="457200" y="2057400"/>
            <a:ext cx="8229600" cy="656303"/>
          </a:xfrm>
        </p:spPr>
        <p:txBody>
          <a:bodyPr>
            <a:normAutofit fontScale="92500" lnSpcReduction="20000"/>
          </a:bodyPr>
          <a:lstStyle/>
          <a:p>
            <a:pPr marL="233363" indent="-233363"/>
            <a:r>
              <a:rPr lang="en-US" dirty="0"/>
              <a:t>For rating purposes, the skeletal muscles of the body are divided into 23 muscle groups in 5 anatomical regions:</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40</a:t>
            </a:fld>
            <a:endParaRPr lang="en-US" dirty="0"/>
          </a:p>
        </p:txBody>
      </p:sp>
      <p:pic>
        <p:nvPicPr>
          <p:cNvPr id="2050" name="Picture 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812" y="3022926"/>
            <a:ext cx="1221581" cy="12215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a:hlinkClick r:id="rId6"/>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1480" y="3022924"/>
            <a:ext cx="1214438" cy="7358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a:hlinkClick r:id="rId6"/>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6678" y="3025485"/>
            <a:ext cx="1243013" cy="7643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a:hlinkClick r:id="rId6"/>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32995" y="3014395"/>
            <a:ext cx="1457325" cy="12501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a:hlinkClick r:id="rId6"/>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69151" y="3022924"/>
            <a:ext cx="1300163" cy="10929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6" name="Picture 8">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672307" y="4076912"/>
            <a:ext cx="1799386" cy="1987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660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Types of Muscle Injuries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41</a:t>
            </a:fld>
            <a:endParaRPr lang="en-US" dirty="0"/>
          </a:p>
        </p:txBody>
      </p:sp>
      <p:graphicFrame>
        <p:nvGraphicFramePr>
          <p:cNvPr id="6" name="Table 5">
            <a:extLst>
              <a:ext uri="{FF2B5EF4-FFF2-40B4-BE49-F238E27FC236}">
                <a16:creationId xmlns:a16="http://schemas.microsoft.com/office/drawing/2014/main" id="{5321BD3C-3BEC-4378-AD50-3C6722166E43}"/>
              </a:ext>
            </a:extLst>
          </p:cNvPr>
          <p:cNvGraphicFramePr>
            <a:graphicFrameLocks noGrp="1"/>
          </p:cNvGraphicFramePr>
          <p:nvPr>
            <p:custDataLst>
              <p:tags r:id="rId3"/>
            </p:custDataLst>
            <p:extLst>
              <p:ext uri="{D42A27DB-BD31-4B8C-83A1-F6EECF244321}">
                <p14:modId xmlns:p14="http://schemas.microsoft.com/office/powerpoint/2010/main" val="4056623607"/>
              </p:ext>
            </p:extLst>
          </p:nvPr>
        </p:nvGraphicFramePr>
        <p:xfrm>
          <a:off x="449000" y="2244291"/>
          <a:ext cx="8245999" cy="3304259"/>
        </p:xfrm>
        <a:graphic>
          <a:graphicData uri="http://schemas.openxmlformats.org/drawingml/2006/table">
            <a:tbl>
              <a:tblPr firstRow="1" bandRow="1"/>
              <a:tblGrid>
                <a:gridCol w="2105573">
                  <a:extLst>
                    <a:ext uri="{9D8B030D-6E8A-4147-A177-3AD203B41FA5}">
                      <a16:colId xmlns:a16="http://schemas.microsoft.com/office/drawing/2014/main" val="20000"/>
                    </a:ext>
                  </a:extLst>
                </a:gridCol>
                <a:gridCol w="3070213">
                  <a:extLst>
                    <a:ext uri="{9D8B030D-6E8A-4147-A177-3AD203B41FA5}">
                      <a16:colId xmlns:a16="http://schemas.microsoft.com/office/drawing/2014/main" val="20001"/>
                    </a:ext>
                  </a:extLst>
                </a:gridCol>
                <a:gridCol w="3070213">
                  <a:extLst>
                    <a:ext uri="{9D8B030D-6E8A-4147-A177-3AD203B41FA5}">
                      <a16:colId xmlns:a16="http://schemas.microsoft.com/office/drawing/2014/main" val="20002"/>
                    </a:ext>
                  </a:extLst>
                </a:gridCol>
              </a:tblGrid>
              <a:tr h="349549">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200" dirty="0">
                          <a:solidFill>
                            <a:schemeClr val="bg1"/>
                          </a:solidFill>
                          <a:latin typeface="+mj-lt"/>
                          <a:cs typeface="Times New Roman" panose="02020603050405020304" pitchFamily="18" charset="0"/>
                        </a:rPr>
                        <a:t>Type of Injury</a:t>
                      </a:r>
                    </a:p>
                  </a:txBody>
                  <a:tcPr marL="66405" marR="66405" marT="33202" marB="3320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200" dirty="0">
                          <a:solidFill>
                            <a:schemeClr val="bg1"/>
                          </a:solidFill>
                          <a:latin typeface="+mj-lt"/>
                          <a:cs typeface="Times New Roman" panose="02020603050405020304" pitchFamily="18" charset="0"/>
                        </a:rPr>
                        <a:t>Initial Effects</a:t>
                      </a:r>
                    </a:p>
                  </a:txBody>
                  <a:tcPr marL="66405" marR="66405" marT="33202" marB="3320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200" dirty="0">
                          <a:solidFill>
                            <a:schemeClr val="bg1"/>
                          </a:solidFill>
                          <a:latin typeface="+mj-lt"/>
                          <a:cs typeface="Times New Roman" panose="02020603050405020304" pitchFamily="18" charset="0"/>
                        </a:rPr>
                        <a:t>Signs and Symptoms</a:t>
                      </a:r>
                    </a:p>
                  </a:txBody>
                  <a:tcPr marL="66405" marR="66405" marT="33202" marB="3320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324017">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200" dirty="0">
                          <a:latin typeface="+mj-lt"/>
                          <a:cs typeface="Times New Roman" panose="02020603050405020304" pitchFamily="18" charset="0"/>
                        </a:rPr>
                        <a:t>Gunshot wounds</a:t>
                      </a:r>
                    </a:p>
                  </a:txBody>
                  <a:tcPr marL="66405" marR="66405" marT="33202" marB="3320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200" dirty="0">
                          <a:latin typeface="+mj-lt"/>
                          <a:cs typeface="Times New Roman" panose="02020603050405020304" pitchFamily="18" charset="0"/>
                        </a:rPr>
                        <a:t>Entrance</a:t>
                      </a:r>
                      <a:r>
                        <a:rPr lang="en-US" sz="1200" baseline="0" dirty="0">
                          <a:latin typeface="+mj-lt"/>
                          <a:cs typeface="Times New Roman" panose="02020603050405020304" pitchFamily="18" charset="0"/>
                        </a:rPr>
                        <a:t> and exit wounds result.  The amount of damage and relative size of entrance and exit wounds depends on may factors such as:</a:t>
                      </a:r>
                    </a:p>
                    <a:p>
                      <a:endParaRPr lang="en-US" sz="1200" baseline="0" dirty="0">
                        <a:latin typeface="+mj-lt"/>
                        <a:cs typeface="Times New Roman" panose="02020603050405020304" pitchFamily="18" charset="0"/>
                      </a:endParaRPr>
                    </a:p>
                    <a:p>
                      <a:pPr marL="285750" indent="-285750">
                        <a:buFont typeface="Wingdings" panose="05000000000000000000" pitchFamily="2" charset="2"/>
                        <a:buChar char="§"/>
                      </a:pPr>
                      <a:r>
                        <a:rPr lang="en-US" sz="1200" baseline="0" dirty="0">
                          <a:latin typeface="+mj-lt"/>
                          <a:cs typeface="Times New Roman" panose="02020603050405020304" pitchFamily="18" charset="0"/>
                        </a:rPr>
                        <a:t>Caliber of bullet</a:t>
                      </a:r>
                    </a:p>
                    <a:p>
                      <a:pPr marL="285750" indent="-285750">
                        <a:buFont typeface="Wingdings" panose="05000000000000000000" pitchFamily="2" charset="2"/>
                        <a:buChar char="§"/>
                      </a:pPr>
                      <a:r>
                        <a:rPr lang="en-US" sz="1200" baseline="0" dirty="0">
                          <a:latin typeface="+mj-lt"/>
                          <a:cs typeface="Times New Roman" panose="02020603050405020304" pitchFamily="18" charset="0"/>
                        </a:rPr>
                        <a:t>Distance from victim</a:t>
                      </a:r>
                    </a:p>
                    <a:p>
                      <a:pPr marL="285750" indent="-285750">
                        <a:buFont typeface="Wingdings" panose="05000000000000000000" pitchFamily="2" charset="2"/>
                        <a:buChar char="§"/>
                      </a:pPr>
                      <a:r>
                        <a:rPr lang="en-US" sz="1200" baseline="0" dirty="0">
                          <a:latin typeface="+mj-lt"/>
                          <a:cs typeface="Times New Roman" panose="02020603050405020304" pitchFamily="18" charset="0"/>
                        </a:rPr>
                        <a:t>Organs, bone, blood vessels, and other structures hit.</a:t>
                      </a:r>
                    </a:p>
                  </a:txBody>
                  <a:tcPr marL="66405" marR="66405" marT="33202" marB="3320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85750" indent="-285750">
                        <a:buFont typeface="Wingdings" panose="05000000000000000000" pitchFamily="2" charset="2"/>
                        <a:buChar char="§"/>
                      </a:pPr>
                      <a:r>
                        <a:rPr lang="en-US" sz="1200" dirty="0">
                          <a:latin typeface="+mj-lt"/>
                          <a:cs typeface="Times New Roman" panose="02020603050405020304" pitchFamily="18" charset="0"/>
                        </a:rPr>
                        <a:t>Exit wounds</a:t>
                      </a:r>
                      <a:r>
                        <a:rPr lang="en-US" sz="1200" baseline="0" dirty="0">
                          <a:latin typeface="+mj-lt"/>
                          <a:cs typeface="Times New Roman" panose="02020603050405020304" pitchFamily="18" charset="0"/>
                        </a:rPr>
                        <a:t> are generally larger than entrance wounds, and</a:t>
                      </a:r>
                    </a:p>
                    <a:p>
                      <a:pPr marL="0" indent="0">
                        <a:buFont typeface="Wingdings" panose="05000000000000000000" pitchFamily="2" charset="2"/>
                        <a:buNone/>
                      </a:pPr>
                      <a:endParaRPr lang="en-US" sz="1200" baseline="0" dirty="0">
                        <a:latin typeface="+mj-lt"/>
                        <a:cs typeface="Times New Roman" panose="02020603050405020304" pitchFamily="18" charset="0"/>
                      </a:endParaRPr>
                    </a:p>
                    <a:p>
                      <a:pPr marL="285750" indent="-285750">
                        <a:buFont typeface="Wingdings" panose="05000000000000000000" pitchFamily="2" charset="2"/>
                        <a:buChar char="§"/>
                      </a:pPr>
                      <a:r>
                        <a:rPr lang="en-US" sz="1200" baseline="0" dirty="0">
                          <a:latin typeface="+mj-lt"/>
                          <a:cs typeface="Times New Roman" panose="02020603050405020304" pitchFamily="18" charset="0"/>
                        </a:rPr>
                        <a:t>Bullets are essentially sterile when they reach the body but carry particles into wound which could be sources of infection</a:t>
                      </a:r>
                      <a:endParaRPr lang="en-US" sz="1200" dirty="0">
                        <a:latin typeface="+mj-lt"/>
                        <a:cs typeface="Times New Roman" panose="02020603050405020304" pitchFamily="18" charset="0"/>
                      </a:endParaRPr>
                    </a:p>
                  </a:txBody>
                  <a:tcPr marL="66405" marR="66405" marT="33202" marB="3320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r h="630693">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200" dirty="0">
                          <a:latin typeface="+mj-lt"/>
                          <a:cs typeface="Times New Roman" panose="02020603050405020304" pitchFamily="18" charset="0"/>
                        </a:rPr>
                        <a:t>Shell fragment</a:t>
                      </a:r>
                      <a:r>
                        <a:rPr lang="en-US" sz="1200" baseline="0" dirty="0">
                          <a:latin typeface="+mj-lt"/>
                          <a:cs typeface="Times New Roman" panose="02020603050405020304" pitchFamily="18" charset="0"/>
                        </a:rPr>
                        <a:t> wounds</a:t>
                      </a:r>
                      <a:endParaRPr lang="en-US" sz="1200" dirty="0">
                        <a:latin typeface="+mj-lt"/>
                        <a:cs typeface="Times New Roman" panose="02020603050405020304" pitchFamily="18" charset="0"/>
                      </a:endParaRPr>
                    </a:p>
                  </a:txBody>
                  <a:tcPr marL="66405" marR="66405" marT="33202" marB="3320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200" dirty="0">
                          <a:latin typeface="+mj-lt"/>
                          <a:cs typeface="Times New Roman" panose="02020603050405020304" pitchFamily="18" charset="0"/>
                        </a:rPr>
                        <a:t>Most result in decreased tissue penetration compared to denser bullets.</a:t>
                      </a:r>
                    </a:p>
                  </a:txBody>
                  <a:tcPr marL="66405" marR="66405" marT="33202" marB="3320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85750" indent="-285750">
                        <a:buFont typeface="Wingdings" panose="05000000000000000000" pitchFamily="2" charset="2"/>
                        <a:buChar char="§"/>
                      </a:pPr>
                      <a:r>
                        <a:rPr lang="en-US" sz="1200" dirty="0">
                          <a:latin typeface="+mj-lt"/>
                          <a:cs typeface="Times New Roman" panose="02020603050405020304" pitchFamily="18" charset="0"/>
                        </a:rPr>
                        <a:t>Multiple</a:t>
                      </a:r>
                      <a:r>
                        <a:rPr lang="en-US" sz="1200" baseline="0" dirty="0">
                          <a:latin typeface="+mj-lt"/>
                          <a:cs typeface="Times New Roman" panose="02020603050405020304" pitchFamily="18" charset="0"/>
                        </a:rPr>
                        <a:t> fragments in a localized area result in tissue disruption affecting a wide area.</a:t>
                      </a:r>
                      <a:endParaRPr lang="en-US" sz="1200" dirty="0">
                        <a:latin typeface="+mj-lt"/>
                        <a:cs typeface="Times New Roman" panose="02020603050405020304" pitchFamily="18" charset="0"/>
                      </a:endParaRPr>
                    </a:p>
                  </a:txBody>
                  <a:tcPr marL="66405" marR="66405" marT="33202" marB="3320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08772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Types of Muscle Injuries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42</a:t>
            </a:fld>
            <a:endParaRPr lang="en-US" dirty="0"/>
          </a:p>
        </p:txBody>
      </p:sp>
      <p:graphicFrame>
        <p:nvGraphicFramePr>
          <p:cNvPr id="6" name="Table 5">
            <a:extLst>
              <a:ext uri="{FF2B5EF4-FFF2-40B4-BE49-F238E27FC236}">
                <a16:creationId xmlns:a16="http://schemas.microsoft.com/office/drawing/2014/main" id="{DAD49A5F-C9E3-4BC3-A39A-1CE71470484D}"/>
              </a:ext>
            </a:extLst>
          </p:cNvPr>
          <p:cNvGraphicFramePr>
            <a:graphicFrameLocks noGrp="1"/>
          </p:cNvGraphicFramePr>
          <p:nvPr>
            <p:custDataLst>
              <p:tags r:id="rId3"/>
            </p:custDataLst>
            <p:extLst>
              <p:ext uri="{D42A27DB-BD31-4B8C-83A1-F6EECF244321}">
                <p14:modId xmlns:p14="http://schemas.microsoft.com/office/powerpoint/2010/main" val="3225404589"/>
              </p:ext>
            </p:extLst>
          </p:nvPr>
        </p:nvGraphicFramePr>
        <p:xfrm>
          <a:off x="534838" y="2200296"/>
          <a:ext cx="8164125" cy="3452619"/>
        </p:xfrm>
        <a:graphic>
          <a:graphicData uri="http://schemas.openxmlformats.org/drawingml/2006/table">
            <a:tbl>
              <a:tblPr firstRow="1" bandRow="1"/>
              <a:tblGrid>
                <a:gridCol w="2410029">
                  <a:extLst>
                    <a:ext uri="{9D8B030D-6E8A-4147-A177-3AD203B41FA5}">
                      <a16:colId xmlns:a16="http://schemas.microsoft.com/office/drawing/2014/main" val="20000"/>
                    </a:ext>
                  </a:extLst>
                </a:gridCol>
                <a:gridCol w="2877048">
                  <a:extLst>
                    <a:ext uri="{9D8B030D-6E8A-4147-A177-3AD203B41FA5}">
                      <a16:colId xmlns:a16="http://schemas.microsoft.com/office/drawing/2014/main" val="20001"/>
                    </a:ext>
                  </a:extLst>
                </a:gridCol>
                <a:gridCol w="2877048">
                  <a:extLst>
                    <a:ext uri="{9D8B030D-6E8A-4147-A177-3AD203B41FA5}">
                      <a16:colId xmlns:a16="http://schemas.microsoft.com/office/drawing/2014/main" val="20002"/>
                    </a:ext>
                  </a:extLst>
                </a:gridCol>
              </a:tblGrid>
              <a:tr h="370518">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200" dirty="0">
                          <a:latin typeface="+mj-lt"/>
                          <a:cs typeface="Times New Roman" panose="02020603050405020304" pitchFamily="18" charset="0"/>
                        </a:rPr>
                        <a:t>Type of Injury</a:t>
                      </a:r>
                    </a:p>
                  </a:txBody>
                  <a:tcPr marL="65854" marR="65854" marT="32927" marB="329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200" dirty="0">
                          <a:latin typeface="+mj-lt"/>
                          <a:cs typeface="Times New Roman" panose="02020603050405020304" pitchFamily="18" charset="0"/>
                        </a:rPr>
                        <a:t>Initial Effects</a:t>
                      </a:r>
                    </a:p>
                  </a:txBody>
                  <a:tcPr marL="65854" marR="65854" marT="32927" marB="329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200" dirty="0">
                          <a:latin typeface="+mj-lt"/>
                          <a:cs typeface="Times New Roman" panose="02020603050405020304" pitchFamily="18" charset="0"/>
                        </a:rPr>
                        <a:t>Signs and Symptoms</a:t>
                      </a:r>
                    </a:p>
                  </a:txBody>
                  <a:tcPr marL="65854" marR="65854" marT="32927" marB="329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592378">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200" b="0" kern="1200" dirty="0">
                          <a:solidFill>
                            <a:schemeClr val="dk1"/>
                          </a:solidFill>
                          <a:effectLst/>
                          <a:latin typeface="+mj-lt"/>
                          <a:ea typeface="+mn-ea"/>
                          <a:cs typeface="Times New Roman" panose="02020603050405020304" pitchFamily="18" charset="0"/>
                        </a:rPr>
                        <a:t>Tears and lacerations</a:t>
                      </a:r>
                      <a:endParaRPr lang="en-US" sz="1200" dirty="0">
                        <a:latin typeface="+mj-lt"/>
                        <a:cs typeface="Times New Roman" panose="02020603050405020304" pitchFamily="18" charset="0"/>
                      </a:endParaRPr>
                    </a:p>
                  </a:txBody>
                  <a:tcPr marL="65854" marR="65854" marT="32927" marB="329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200" b="0" kern="1200" dirty="0">
                          <a:solidFill>
                            <a:schemeClr val="dk1"/>
                          </a:solidFill>
                          <a:effectLst/>
                          <a:latin typeface="+mj-lt"/>
                          <a:ea typeface="+mn-ea"/>
                          <a:cs typeface="Times New Roman" panose="02020603050405020304" pitchFamily="18" charset="0"/>
                        </a:rPr>
                        <a:t>Muscles that become isolated from nerve supply by lacerations will be non-functional.</a:t>
                      </a:r>
                      <a:endParaRPr lang="en-US" sz="1200" baseline="0" dirty="0">
                        <a:latin typeface="+mj-lt"/>
                        <a:cs typeface="Times New Roman" panose="02020603050405020304" pitchFamily="18" charset="0"/>
                      </a:endParaRPr>
                    </a:p>
                  </a:txBody>
                  <a:tcPr marL="65854" marR="65854" marT="32927" marB="329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85750" indent="-285750" fontAlgn="t">
                        <a:buFont typeface="Wingdings" panose="05000000000000000000" pitchFamily="2" charset="2"/>
                        <a:buChar char="§"/>
                      </a:pPr>
                      <a:r>
                        <a:rPr lang="en-US" sz="1200" b="0" kern="1200" dirty="0">
                          <a:solidFill>
                            <a:schemeClr val="dk1"/>
                          </a:solidFill>
                          <a:effectLst/>
                          <a:latin typeface="+mj-lt"/>
                          <a:ea typeface="+mn-ea"/>
                          <a:cs typeface="Times New Roman" panose="02020603050405020304" pitchFamily="18" charset="0"/>
                        </a:rPr>
                        <a:t>Torn muscle fibers heal with very dense scar tissue, but the nerve stimulation will not cross this barrier.</a:t>
                      </a:r>
                    </a:p>
                    <a:p>
                      <a:pPr marL="285750" indent="-285750" fontAlgn="t">
                        <a:buFont typeface="Wingdings" panose="05000000000000000000" pitchFamily="2" charset="2"/>
                        <a:buChar char="§"/>
                      </a:pPr>
                      <a:r>
                        <a:rPr lang="en-US" sz="1200" b="0" kern="1200" dirty="0">
                          <a:solidFill>
                            <a:schemeClr val="dk1"/>
                          </a:solidFill>
                          <a:effectLst/>
                          <a:latin typeface="+mj-lt"/>
                          <a:ea typeface="+mn-ea"/>
                          <a:cs typeface="Times New Roman" panose="02020603050405020304" pitchFamily="18" charset="0"/>
                        </a:rPr>
                        <a:t>Parts of muscle isolated from the nerve will most likely remain non-contractile resulting in a strength deficit proportional to amount of muscle tissue disrupted.</a:t>
                      </a:r>
                    </a:p>
                    <a:p>
                      <a:pPr marL="285750" indent="-285750" fontAlgn="t">
                        <a:buFont typeface="Wingdings" panose="05000000000000000000" pitchFamily="2" charset="2"/>
                        <a:buChar char="§"/>
                      </a:pPr>
                      <a:r>
                        <a:rPr lang="en-US" sz="1200" b="0" kern="1200" dirty="0">
                          <a:solidFill>
                            <a:schemeClr val="dk1"/>
                          </a:solidFill>
                          <a:effectLst/>
                          <a:latin typeface="+mj-lt"/>
                          <a:ea typeface="+mn-ea"/>
                          <a:cs typeface="Times New Roman" panose="02020603050405020304" pitchFamily="18" charset="0"/>
                        </a:rPr>
                        <a:t>Treatment for small tears is symptomatic.</a:t>
                      </a:r>
                    </a:p>
                    <a:p>
                      <a:pPr marL="285750" indent="-285750" fontAlgn="t">
                        <a:buFont typeface="Wingdings" panose="05000000000000000000" pitchFamily="2" charset="2"/>
                        <a:buChar char="§"/>
                      </a:pPr>
                      <a:r>
                        <a:rPr lang="en-US" sz="1200" b="0" kern="1200" dirty="0">
                          <a:solidFill>
                            <a:schemeClr val="dk1"/>
                          </a:solidFill>
                          <a:effectLst/>
                          <a:latin typeface="+mj-lt"/>
                          <a:ea typeface="+mn-ea"/>
                          <a:cs typeface="Times New Roman" panose="02020603050405020304" pitchFamily="18" charset="0"/>
                        </a:rPr>
                        <a:t>Large tears/lacerations may require reconstruction.</a:t>
                      </a:r>
                    </a:p>
                  </a:txBody>
                  <a:tcPr marL="65854" marR="65854" marT="32927" marB="329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r h="489723">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200" dirty="0">
                          <a:latin typeface="+mj-lt"/>
                          <a:cs typeface="Times New Roman" panose="02020603050405020304" pitchFamily="18" charset="0"/>
                        </a:rPr>
                        <a:t>Through and through wound</a:t>
                      </a:r>
                    </a:p>
                  </a:txBody>
                  <a:tcPr marL="65854" marR="65854" marT="32927" marB="329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200" dirty="0">
                          <a:latin typeface="+mj-lt"/>
                          <a:cs typeface="Times New Roman" panose="02020603050405020304" pitchFamily="18" charset="0"/>
                        </a:rPr>
                        <a:t>Inuring instrument enters and exits body.</a:t>
                      </a:r>
                    </a:p>
                  </a:txBody>
                  <a:tcPr marL="65854" marR="65854" marT="32927" marB="329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85750" indent="-285750">
                        <a:buFont typeface="Wingdings" panose="05000000000000000000" pitchFamily="2" charset="2"/>
                        <a:buChar char="§"/>
                      </a:pPr>
                      <a:r>
                        <a:rPr lang="en-US" sz="1200" dirty="0">
                          <a:latin typeface="+mj-lt"/>
                          <a:cs typeface="Times New Roman" panose="02020603050405020304" pitchFamily="18" charset="0"/>
                        </a:rPr>
                        <a:t>Entrance</a:t>
                      </a:r>
                      <a:r>
                        <a:rPr lang="en-US" sz="1200" baseline="0" dirty="0">
                          <a:latin typeface="+mj-lt"/>
                          <a:cs typeface="Times New Roman" panose="02020603050405020304" pitchFamily="18" charset="0"/>
                        </a:rPr>
                        <a:t> and Exit wound results.</a:t>
                      </a:r>
                      <a:endParaRPr lang="en-US" sz="1200" dirty="0">
                        <a:latin typeface="+mj-lt"/>
                        <a:cs typeface="Times New Roman" panose="02020603050405020304" pitchFamily="18" charset="0"/>
                      </a:endParaRPr>
                    </a:p>
                  </a:txBody>
                  <a:tcPr marL="65854" marR="65854" marT="32927" marB="329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46036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Combined Ratings for Muscle Injuries: PN Paralysis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r>
              <a:rPr lang="en-US" b="1" dirty="0"/>
              <a:t>38 CFR 4.55(a):</a:t>
            </a:r>
            <a:r>
              <a:rPr lang="en-US" dirty="0"/>
              <a:t>  A muscle injury rating will not be combined with a peripheral nerve paralysis rating of the same body part, unless the injuries affect entirely different functions. </a:t>
            </a:r>
          </a:p>
          <a:p>
            <a:pPr marL="233363" indent="-233363"/>
            <a:endParaRPr lang="en-US" dirty="0"/>
          </a:p>
          <a:p>
            <a:pPr marL="233363" indent="-233363"/>
            <a:r>
              <a:rPr lang="en-US" dirty="0"/>
              <a:t>Etiology of the disability is irrelevant in rendering a determination regarding combining evaluations for muscle injuries and peripheral nerve paralysis.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43</a:t>
            </a:fld>
            <a:endParaRPr lang="en-US" dirty="0"/>
          </a:p>
        </p:txBody>
      </p:sp>
    </p:spTree>
    <p:extLst>
      <p:ext uri="{BB962C8B-B14F-4D97-AF65-F5344CB8AC3E}">
        <p14:creationId xmlns:p14="http://schemas.microsoft.com/office/powerpoint/2010/main" val="2519458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sz="2600" dirty="0"/>
              <a:t>Combined Ratings for Muscle Injuries: Ankylosed Joints</a:t>
            </a:r>
          </a:p>
        </p:txBody>
      </p:sp>
      <p:sp>
        <p:nvSpPr>
          <p:cNvPr id="7" name="Content Placeholder 6"/>
          <p:cNvSpPr>
            <a:spLocks noGrp="1"/>
          </p:cNvSpPr>
          <p:nvPr>
            <p:ph idx="1"/>
            <p:custDataLst>
              <p:tags r:id="rId2"/>
            </p:custDataLst>
          </p:nvPr>
        </p:nvSpPr>
        <p:spPr>
          <a:xfrm>
            <a:off x="457200" y="2057400"/>
            <a:ext cx="8229600" cy="3539430"/>
          </a:xfrm>
          <a:prstGeom prst="rect">
            <a:avLst/>
          </a:prstGeom>
        </p:spPr>
        <p:txBody>
          <a:bodyPr>
            <a:spAutoFit/>
          </a:bodyPr>
          <a:lstStyle/>
          <a:p>
            <a:pPr marL="233363" indent="-233363"/>
            <a:r>
              <a:rPr lang="en-US" b="1" dirty="0"/>
              <a:t>38 CFR 4.55(c):</a:t>
            </a:r>
            <a:r>
              <a:rPr lang="en-US" dirty="0"/>
              <a:t> There will be no rating assigned for muscle groups which act upon an ankylosed joint, with the following exceptions: </a:t>
            </a:r>
          </a:p>
          <a:p>
            <a:endParaRPr lang="en-US" dirty="0"/>
          </a:p>
          <a:p>
            <a:pPr marL="457200" lvl="1" indent="-223838"/>
            <a:r>
              <a:rPr lang="en-US" dirty="0"/>
              <a:t>In the case of an ankylosed knee, if muscle group XIII is disabled, it will be rated, but at the next lower level than that which would otherwise be assigned. </a:t>
            </a:r>
          </a:p>
          <a:p>
            <a:pPr marL="457200" lvl="1" indent="-223838"/>
            <a:endParaRPr lang="en-US" dirty="0"/>
          </a:p>
          <a:p>
            <a:pPr marL="457200" lvl="1" indent="-223838"/>
            <a:r>
              <a:rPr lang="en-US" dirty="0"/>
              <a:t>In the case of an ankylosed shoulder, if muscle groups I and II are severely disabled, the evaluation of the shoulder joint under diagnostic code 5200 will be elevated to the level for unfavorable ankylosis, if not already assigned, but the muscle groups themselves will not be rated.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44</a:t>
            </a:fld>
            <a:endParaRPr lang="en-US" dirty="0"/>
          </a:p>
        </p:txBody>
      </p:sp>
    </p:spTree>
    <p:extLst>
      <p:ext uri="{BB962C8B-B14F-4D97-AF65-F5344CB8AC3E}">
        <p14:creationId xmlns:p14="http://schemas.microsoft.com/office/powerpoint/2010/main" val="2519458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sz="2500" dirty="0"/>
              <a:t>Combined Rating For Muscle Injuries: Unankylosed Joint</a:t>
            </a:r>
          </a:p>
        </p:txBody>
      </p:sp>
      <p:sp>
        <p:nvSpPr>
          <p:cNvPr id="5" name="Content Placeholder 4"/>
          <p:cNvSpPr>
            <a:spLocks noGrp="1"/>
          </p:cNvSpPr>
          <p:nvPr>
            <p:ph idx="1"/>
            <p:custDataLst>
              <p:tags r:id="rId2"/>
            </p:custDataLst>
          </p:nvPr>
        </p:nvSpPr>
        <p:spPr>
          <a:xfrm>
            <a:off x="457200" y="2057400"/>
            <a:ext cx="8229600" cy="3916363"/>
          </a:xfrm>
        </p:spPr>
        <p:txBody>
          <a:bodyPr>
            <a:normAutofit/>
          </a:bodyPr>
          <a:lstStyle/>
          <a:p>
            <a:pPr marL="233363" indent="-233363"/>
            <a:r>
              <a:rPr lang="en-US" b="1" dirty="0"/>
              <a:t>38 CFR 4.55(d)</a:t>
            </a:r>
            <a:r>
              <a:rPr lang="en-US" dirty="0"/>
              <a:t>: The combined evaluation of muscle groups acting upon a single unankylosed joint must be lower than the evaluation for unfavorable ankylosis of that joint, except in the case of muscle groups I and II acting upon the shoulder. </a:t>
            </a:r>
          </a:p>
          <a:p>
            <a:pPr marL="233363" indent="-233363"/>
            <a:endParaRPr lang="en-US" dirty="0"/>
          </a:p>
          <a:p>
            <a:pPr marL="233363" indent="-233363"/>
            <a:r>
              <a:rPr lang="en-US" dirty="0"/>
              <a:t>If muscle groups I and II are affected and acting on the shoulder, assign separate evaluations for the muscle injuries. The combined evaluation does not have to be lower, but </a:t>
            </a:r>
            <a:r>
              <a:rPr lang="en-US" u="sng" dirty="0"/>
              <a:t>cannot</a:t>
            </a:r>
            <a:r>
              <a:rPr lang="en-US" dirty="0"/>
              <a:t> exceed the evaluation for unfavorable ankylosis of the shoulder.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45</a:t>
            </a:fld>
            <a:endParaRPr lang="en-US" dirty="0"/>
          </a:p>
        </p:txBody>
      </p:sp>
    </p:spTree>
    <p:extLst>
      <p:ext uri="{BB962C8B-B14F-4D97-AF65-F5344CB8AC3E}">
        <p14:creationId xmlns:p14="http://schemas.microsoft.com/office/powerpoint/2010/main" val="2519458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sz="2500" dirty="0"/>
              <a:t>Combined Rating for Muscle Injuries: Anatomical Regions</a:t>
            </a:r>
          </a:p>
        </p:txBody>
      </p:sp>
      <p:sp>
        <p:nvSpPr>
          <p:cNvPr id="5" name="Content Placeholder 4"/>
          <p:cNvSpPr>
            <a:spLocks noGrp="1"/>
          </p:cNvSpPr>
          <p:nvPr>
            <p:ph idx="1"/>
            <p:custDataLst>
              <p:tags r:id="rId2"/>
            </p:custDataLst>
          </p:nvPr>
        </p:nvSpPr>
        <p:spPr>
          <a:xfrm>
            <a:off x="457200" y="2057400"/>
            <a:ext cx="8229600" cy="3916363"/>
          </a:xfrm>
        </p:spPr>
        <p:txBody>
          <a:bodyPr>
            <a:normAutofit/>
          </a:bodyPr>
          <a:lstStyle/>
          <a:p>
            <a:pPr marL="233363" indent="-233363">
              <a:lnSpc>
                <a:spcPct val="110000"/>
              </a:lnSpc>
            </a:pPr>
            <a:r>
              <a:rPr lang="en-US" b="1" dirty="0"/>
              <a:t>38 CFR 4.55(e)</a:t>
            </a:r>
            <a:r>
              <a:rPr lang="en-US" dirty="0"/>
              <a:t>: For compensable muscle group injuries which are in the same anatomical region but do not act on the same joint, the evaluation for the most severely injured muscle group will be increased by one level and used as the combined evaluation for the affected muscle groups. </a:t>
            </a:r>
          </a:p>
          <a:p>
            <a:pPr marL="233363" indent="-233363">
              <a:lnSpc>
                <a:spcPct val="110000"/>
              </a:lnSpc>
            </a:pPr>
            <a:endParaRPr lang="en-US" dirty="0"/>
          </a:p>
          <a:p>
            <a:pPr marL="233363" indent="-233363">
              <a:lnSpc>
                <a:spcPct val="110000"/>
              </a:lnSpc>
            </a:pPr>
            <a:r>
              <a:rPr lang="en-US" b="1" dirty="0"/>
              <a:t>38 CFR 4.55(f)</a:t>
            </a:r>
            <a:r>
              <a:rPr lang="en-US" dirty="0"/>
              <a:t>: For muscle group injuries in different anatomical regions which do not act upon ankylosed joints, each muscle group injury shall be separately rated and the ratings combined under the provisions of §4.25.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46</a:t>
            </a:fld>
            <a:endParaRPr lang="en-US" dirty="0"/>
          </a:p>
        </p:txBody>
      </p:sp>
    </p:spTree>
    <p:extLst>
      <p:ext uri="{BB962C8B-B14F-4D97-AF65-F5344CB8AC3E}">
        <p14:creationId xmlns:p14="http://schemas.microsoft.com/office/powerpoint/2010/main" val="3822285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Evaluation of Muscle Disabilities</a:t>
            </a:r>
          </a:p>
        </p:txBody>
      </p:sp>
      <p:sp>
        <p:nvSpPr>
          <p:cNvPr id="5" name="Content Placeholder 4"/>
          <p:cNvSpPr>
            <a:spLocks noGrp="1"/>
          </p:cNvSpPr>
          <p:nvPr>
            <p:ph idx="1"/>
            <p:custDataLst>
              <p:tags r:id="rId2"/>
            </p:custDataLst>
          </p:nvPr>
        </p:nvSpPr>
        <p:spPr>
          <a:xfrm>
            <a:off x="457200" y="2057400"/>
            <a:ext cx="8229600" cy="3916363"/>
          </a:xfrm>
        </p:spPr>
        <p:txBody>
          <a:bodyPr>
            <a:normAutofit lnSpcReduction="10000"/>
          </a:bodyPr>
          <a:lstStyle/>
          <a:p>
            <a:pPr marL="233363" indent="-233363">
              <a:lnSpc>
                <a:spcPct val="120000"/>
              </a:lnSpc>
            </a:pPr>
            <a:r>
              <a:rPr lang="en-US" sz="2200" dirty="0"/>
              <a:t>Muscle injuries are evaluated based on the following:</a:t>
            </a:r>
          </a:p>
          <a:p>
            <a:pPr>
              <a:lnSpc>
                <a:spcPct val="120000"/>
              </a:lnSpc>
            </a:pPr>
            <a:endParaRPr lang="en-US" sz="1900" dirty="0"/>
          </a:p>
          <a:p>
            <a:pPr marL="457200" lvl="1" indent="-223838">
              <a:lnSpc>
                <a:spcPct val="120000"/>
              </a:lnSpc>
            </a:pPr>
            <a:r>
              <a:rPr lang="en-US" sz="1900" b="1" dirty="0"/>
              <a:t>History and Complaint</a:t>
            </a:r>
            <a:r>
              <a:rPr lang="en-US" sz="1900" dirty="0"/>
              <a:t>: Review for in-service treatment, hospitalization, and cardinal signs and symptoms.</a:t>
            </a:r>
          </a:p>
          <a:p>
            <a:pPr marL="457200" lvl="1" indent="-223838">
              <a:lnSpc>
                <a:spcPct val="120000"/>
              </a:lnSpc>
            </a:pPr>
            <a:endParaRPr lang="en-US" sz="1900" dirty="0"/>
          </a:p>
          <a:p>
            <a:pPr marL="457200" lvl="1" indent="-223838">
              <a:lnSpc>
                <a:spcPct val="120000"/>
              </a:lnSpc>
            </a:pPr>
            <a:r>
              <a:rPr lang="en-US" sz="1900" b="1" dirty="0"/>
              <a:t>Objective Findings</a:t>
            </a:r>
            <a:r>
              <a:rPr lang="en-US" sz="1900" dirty="0"/>
              <a:t>: Review for types of scarring, metallic fragments, loss of muscle, and impairment of function. </a:t>
            </a:r>
          </a:p>
          <a:p>
            <a:pPr marL="457200" lvl="1" indent="-223838">
              <a:lnSpc>
                <a:spcPct val="120000"/>
              </a:lnSpc>
            </a:pPr>
            <a:endParaRPr lang="en-US" sz="1900" dirty="0"/>
          </a:p>
          <a:p>
            <a:pPr marL="457200" lvl="1" indent="-223838">
              <a:lnSpc>
                <a:spcPct val="120000"/>
              </a:lnSpc>
            </a:pPr>
            <a:r>
              <a:rPr lang="en-US" sz="1900" b="1" dirty="0"/>
              <a:t>Type of Injury</a:t>
            </a:r>
            <a:r>
              <a:rPr lang="en-US" sz="1900" dirty="0"/>
              <a:t>: Classified as slight, moderate, moderately severe, and severe.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47</a:t>
            </a:fld>
            <a:endParaRPr lang="en-US" dirty="0"/>
          </a:p>
        </p:txBody>
      </p:sp>
    </p:spTree>
    <p:extLst>
      <p:ext uri="{BB962C8B-B14F-4D97-AF65-F5344CB8AC3E}">
        <p14:creationId xmlns:p14="http://schemas.microsoft.com/office/powerpoint/2010/main" val="1583204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sz="2700" dirty="0"/>
              <a:t>Evaluation of Muscle Disabilities: Specific Guidelines</a:t>
            </a:r>
          </a:p>
        </p:txBody>
      </p:sp>
      <p:sp>
        <p:nvSpPr>
          <p:cNvPr id="5" name="Content Placeholder 4"/>
          <p:cNvSpPr>
            <a:spLocks noGrp="1"/>
          </p:cNvSpPr>
          <p:nvPr>
            <p:ph idx="1"/>
            <p:custDataLst>
              <p:tags r:id="rId2"/>
            </p:custDataLst>
          </p:nvPr>
        </p:nvSpPr>
        <p:spPr>
          <a:xfrm>
            <a:off x="457200" y="2057400"/>
            <a:ext cx="8229600" cy="3916363"/>
          </a:xfrm>
        </p:spPr>
        <p:txBody>
          <a:bodyPr>
            <a:normAutofit/>
          </a:bodyPr>
          <a:lstStyle/>
          <a:p>
            <a:pPr marL="233363" indent="-233363"/>
            <a:r>
              <a:rPr lang="en-US" b="1" dirty="0"/>
              <a:t>38 CFR 4.56(a)</a:t>
            </a:r>
            <a:r>
              <a:rPr lang="en-US" dirty="0"/>
              <a:t>: An open comminuted fracture with muscle or tendon damage will be rated as a severe injury of the muscle group involved unless, for locations such as in the wrist or over the tibia, evidence establishes that the muscle damage is minimal. </a:t>
            </a:r>
          </a:p>
          <a:p>
            <a:pPr marL="233363" indent="-233363"/>
            <a:endParaRPr lang="en-US" dirty="0"/>
          </a:p>
          <a:p>
            <a:pPr marL="233363" indent="-233363"/>
            <a:r>
              <a:rPr lang="en-US" b="1" dirty="0"/>
              <a:t>38 CFR 4.56(b)</a:t>
            </a:r>
            <a:r>
              <a:rPr lang="en-US" dirty="0"/>
              <a:t>: A through-and-through injury with muscle damage shall be evaluated as no less than a moderate injury for each group of muscles damaged.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48</a:t>
            </a:fld>
            <a:endParaRPr lang="en-US" dirty="0"/>
          </a:p>
        </p:txBody>
      </p:sp>
    </p:spTree>
    <p:extLst>
      <p:ext uri="{BB962C8B-B14F-4D97-AF65-F5344CB8AC3E}">
        <p14:creationId xmlns:p14="http://schemas.microsoft.com/office/powerpoint/2010/main" val="1583204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Evaluation of Muscle Disabilities: Cardinal Signs and Symptoms</a:t>
            </a:r>
          </a:p>
        </p:txBody>
      </p:sp>
      <p:sp>
        <p:nvSpPr>
          <p:cNvPr id="3" name="Content Placeholder 2"/>
          <p:cNvSpPr>
            <a:spLocks noGrp="1"/>
          </p:cNvSpPr>
          <p:nvPr>
            <p:ph idx="1"/>
            <p:custDataLst>
              <p:tags r:id="rId2"/>
            </p:custDataLst>
          </p:nvPr>
        </p:nvSpPr>
        <p:spPr>
          <a:xfrm>
            <a:off x="457199" y="2057400"/>
            <a:ext cx="4152901" cy="3916363"/>
          </a:xfrm>
        </p:spPr>
        <p:txBody>
          <a:bodyPr/>
          <a:lstStyle/>
          <a:p>
            <a:pPr marL="233363" indent="-233363"/>
            <a:r>
              <a:rPr lang="en-US" b="1" dirty="0"/>
              <a:t>38 CFR 4.56(c)</a:t>
            </a:r>
            <a:r>
              <a:rPr lang="en-US" dirty="0"/>
              <a:t>: For VA rating purposes, the cardinal signs and symptoms of muscle disability are loss of power, weakness, lowered threshold of fatigue, fatigue-pain, impairment of coordination and uncertainty of movement. </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49</a:t>
            </a:fld>
            <a:endParaRPr lang="en-US"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638" y="2057400"/>
            <a:ext cx="4086172" cy="35735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73649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2" name="Content Placeholder 1"/>
          <p:cNvSpPr>
            <a:spLocks noGrp="1"/>
          </p:cNvSpPr>
          <p:nvPr>
            <p:ph idx="1"/>
            <p:custDataLst>
              <p:tags r:id="rId2"/>
            </p:custDataLst>
          </p:nvPr>
        </p:nvSpPr>
        <p:spPr>
          <a:xfrm>
            <a:off x="457200" y="2057400"/>
            <a:ext cx="8229600" cy="3916363"/>
          </a:xfrm>
        </p:spPr>
        <p:txBody>
          <a:bodyPr>
            <a:normAutofit/>
          </a:bodyPr>
          <a:lstStyle/>
          <a:p>
            <a:pPr marL="233363" indent="-233363"/>
            <a:r>
              <a:rPr lang="en-US" dirty="0"/>
              <a:t>38 CFR 4.73, Schedule of Ratings-Muscle Injuries</a:t>
            </a:r>
          </a:p>
          <a:p>
            <a:pPr marL="233363" indent="-233363"/>
            <a:r>
              <a:rPr lang="en-US" dirty="0"/>
              <a:t>38 CFR 4.96, Special Provisions Regarding Evaluation of Respiratory Conditions</a:t>
            </a:r>
          </a:p>
          <a:p>
            <a:pPr marL="233363" indent="-233363"/>
            <a:r>
              <a:rPr lang="en-US" dirty="0"/>
              <a:t>38 CFR 4.115, Nephritis</a:t>
            </a:r>
          </a:p>
          <a:p>
            <a:pPr marL="233363" indent="-233363"/>
            <a:r>
              <a:rPr lang="en-US" dirty="0"/>
              <a:t>38 CFR 4.114, Schedule of Ratings – Digestive System</a:t>
            </a:r>
          </a:p>
          <a:p>
            <a:pPr marL="233363" indent="-233363"/>
            <a:r>
              <a:rPr lang="en-US" dirty="0"/>
              <a:t>38 CFR 3.310(d), Traumatic Brain Injury</a:t>
            </a:r>
          </a:p>
          <a:p>
            <a:pPr marL="233363" indent="-233363"/>
            <a:r>
              <a:rPr lang="en-US" dirty="0"/>
              <a:t>38 CFR 4.126, Evaluation of Disability from Mental Disorders</a:t>
            </a:r>
          </a:p>
          <a:p>
            <a:pPr marL="233363" indent="-233363"/>
            <a:r>
              <a:rPr lang="en-US" dirty="0"/>
              <a:t>38 CFR 4.150, Dental and Oral Conditions </a:t>
            </a:r>
          </a:p>
        </p:txBody>
      </p:sp>
      <p:sp>
        <p:nvSpPr>
          <p:cNvPr id="3" name="Slide Number Placeholder 2"/>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5</a:t>
            </a:fld>
            <a:endParaRPr lang="en-US" dirty="0"/>
          </a:p>
        </p:txBody>
      </p:sp>
    </p:spTree>
    <p:extLst>
      <p:ext uri="{BB962C8B-B14F-4D97-AF65-F5344CB8AC3E}">
        <p14:creationId xmlns:p14="http://schemas.microsoft.com/office/powerpoint/2010/main" val="120815252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Slight Muscle Injury</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50</a:t>
            </a:fld>
            <a:endParaRPr lang="en-US" dirty="0"/>
          </a:p>
        </p:txBody>
      </p:sp>
      <p:graphicFrame>
        <p:nvGraphicFramePr>
          <p:cNvPr id="6" name="Table 5">
            <a:extLst>
              <a:ext uri="{FF2B5EF4-FFF2-40B4-BE49-F238E27FC236}">
                <a16:creationId xmlns:a16="http://schemas.microsoft.com/office/drawing/2014/main" id="{3857654F-4955-4400-8E70-CA2E64FB238F}"/>
              </a:ext>
            </a:extLst>
          </p:cNvPr>
          <p:cNvGraphicFramePr>
            <a:graphicFrameLocks noGrp="1"/>
          </p:cNvGraphicFramePr>
          <p:nvPr>
            <p:custDataLst>
              <p:tags r:id="rId3"/>
            </p:custDataLst>
            <p:extLst>
              <p:ext uri="{D42A27DB-BD31-4B8C-83A1-F6EECF244321}">
                <p14:modId xmlns:p14="http://schemas.microsoft.com/office/powerpoint/2010/main" val="3629606714"/>
              </p:ext>
            </p:extLst>
          </p:nvPr>
        </p:nvGraphicFramePr>
        <p:xfrm>
          <a:off x="474453" y="2466816"/>
          <a:ext cx="8198262" cy="3597553"/>
        </p:xfrm>
        <a:graphic>
          <a:graphicData uri="http://schemas.openxmlformats.org/drawingml/2006/table">
            <a:tbl>
              <a:tblPr firstRow="1" bandRow="1"/>
              <a:tblGrid>
                <a:gridCol w="2730642">
                  <a:extLst>
                    <a:ext uri="{9D8B030D-6E8A-4147-A177-3AD203B41FA5}">
                      <a16:colId xmlns:a16="http://schemas.microsoft.com/office/drawing/2014/main" val="20000"/>
                    </a:ext>
                  </a:extLst>
                </a:gridCol>
                <a:gridCol w="2733810">
                  <a:extLst>
                    <a:ext uri="{9D8B030D-6E8A-4147-A177-3AD203B41FA5}">
                      <a16:colId xmlns:a16="http://schemas.microsoft.com/office/drawing/2014/main" val="20001"/>
                    </a:ext>
                  </a:extLst>
                </a:gridCol>
                <a:gridCol w="2733810">
                  <a:extLst>
                    <a:ext uri="{9D8B030D-6E8A-4147-A177-3AD203B41FA5}">
                      <a16:colId xmlns:a16="http://schemas.microsoft.com/office/drawing/2014/main" val="20002"/>
                    </a:ext>
                  </a:extLst>
                </a:gridCol>
              </a:tblGrid>
              <a:tr h="607393">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600" dirty="0">
                          <a:latin typeface="+mj-lt"/>
                          <a:cs typeface="Times New Roman" panose="02020603050405020304" pitchFamily="18" charset="0"/>
                        </a:rPr>
                        <a:t>Type of Injury</a:t>
                      </a:r>
                    </a:p>
                  </a:txBody>
                  <a:tcPr marL="64080" marR="64080" marT="32040" marB="3204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600" dirty="0">
                          <a:latin typeface="+mj-lt"/>
                          <a:cs typeface="Times New Roman" panose="02020603050405020304" pitchFamily="18" charset="0"/>
                        </a:rPr>
                        <a:t>History and Complaint</a:t>
                      </a:r>
                    </a:p>
                  </a:txBody>
                  <a:tcPr marL="64080" marR="64080" marT="32040" marB="3204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600" dirty="0">
                          <a:latin typeface="+mj-lt"/>
                          <a:cs typeface="Times New Roman" panose="02020603050405020304" pitchFamily="18" charset="0"/>
                        </a:rPr>
                        <a:t>Objective Findings</a:t>
                      </a:r>
                    </a:p>
                  </a:txBody>
                  <a:tcPr marL="64080" marR="64080" marT="32040" marB="3204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845595">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latin typeface="+mj-lt"/>
                          <a:cs typeface="Times New Roman" panose="02020603050405020304" pitchFamily="18" charset="0"/>
                        </a:rPr>
                        <a:t>Simple wound of muscle without debridement or infection. </a:t>
                      </a:r>
                    </a:p>
                    <a:p>
                      <a:endParaRPr lang="en-US" sz="1600" dirty="0">
                        <a:latin typeface="+mj-lt"/>
                        <a:cs typeface="Times New Roman" panose="02020603050405020304" pitchFamily="18" charset="0"/>
                      </a:endParaRPr>
                    </a:p>
                  </a:txBody>
                  <a:tcPr marL="64080" marR="64080" marT="32040" marB="3204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mj-lt"/>
                          <a:cs typeface="Times New Roman" panose="02020603050405020304" pitchFamily="18" charset="0"/>
                        </a:rPr>
                        <a:t>Service record of superficial wound with brief treatment and return to duty.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latin typeface="+mj-lt"/>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mj-lt"/>
                          <a:cs typeface="Times New Roman" panose="02020603050405020304" pitchFamily="18" charset="0"/>
                        </a:rPr>
                        <a:t>Healing with good functional results.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latin typeface="+mj-lt"/>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mj-lt"/>
                          <a:cs typeface="Times New Roman" panose="02020603050405020304" pitchFamily="18" charset="0"/>
                        </a:rPr>
                        <a:t>No cardinal signs or symptoms of muscle disability. </a:t>
                      </a:r>
                    </a:p>
                    <a:p>
                      <a:endParaRPr lang="en-US" sz="1600" dirty="0">
                        <a:latin typeface="+mj-lt"/>
                        <a:cs typeface="Times New Roman" panose="02020603050405020304" pitchFamily="18" charset="0"/>
                      </a:endParaRPr>
                    </a:p>
                  </a:txBody>
                  <a:tcPr marL="64080" marR="64080" marT="32040" marB="3204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mj-lt"/>
                          <a:cs typeface="Times New Roman" panose="02020603050405020304" pitchFamily="18" charset="0"/>
                        </a:rPr>
                        <a:t>Minimal scar.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latin typeface="+mj-lt"/>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mj-lt"/>
                          <a:cs typeface="Times New Roman" panose="02020603050405020304" pitchFamily="18" charset="0"/>
                        </a:rPr>
                        <a:t>No evidence of fascial defect, atrophy, or impaired tonus.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latin typeface="+mj-lt"/>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mj-lt"/>
                          <a:cs typeface="Times New Roman" panose="02020603050405020304" pitchFamily="18" charset="0"/>
                        </a:rPr>
                        <a:t>No impairment of function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latin typeface="+mj-lt"/>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mj-lt"/>
                          <a:cs typeface="Times New Roman" panose="02020603050405020304" pitchFamily="18" charset="0"/>
                        </a:rPr>
                        <a:t>No metallic fragments retained in muscle tissue. </a:t>
                      </a:r>
                    </a:p>
                    <a:p>
                      <a:endParaRPr lang="en-US" sz="1600" dirty="0">
                        <a:latin typeface="+mj-lt"/>
                        <a:cs typeface="Times New Roman" panose="02020603050405020304" pitchFamily="18" charset="0"/>
                      </a:endParaRPr>
                    </a:p>
                  </a:txBody>
                  <a:tcPr marL="64080" marR="64080" marT="32040" marB="3204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83204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Moderate Muscle Injury</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51</a:t>
            </a:fld>
            <a:endParaRPr lang="en-US" dirty="0"/>
          </a:p>
        </p:txBody>
      </p:sp>
      <p:graphicFrame>
        <p:nvGraphicFramePr>
          <p:cNvPr id="6" name="Table 5">
            <a:extLst>
              <a:ext uri="{FF2B5EF4-FFF2-40B4-BE49-F238E27FC236}">
                <a16:creationId xmlns:a16="http://schemas.microsoft.com/office/drawing/2014/main" id="{0AD12565-5DF1-46A2-A3F6-34048EE65D0A}"/>
              </a:ext>
            </a:extLst>
          </p:cNvPr>
          <p:cNvGraphicFramePr>
            <a:graphicFrameLocks noGrp="1"/>
          </p:cNvGraphicFramePr>
          <p:nvPr>
            <p:custDataLst>
              <p:tags r:id="rId3"/>
            </p:custDataLst>
            <p:extLst>
              <p:ext uri="{D42A27DB-BD31-4B8C-83A1-F6EECF244321}">
                <p14:modId xmlns:p14="http://schemas.microsoft.com/office/powerpoint/2010/main" val="4050043044"/>
              </p:ext>
            </p:extLst>
          </p:nvPr>
        </p:nvGraphicFramePr>
        <p:xfrm>
          <a:off x="553666" y="2222726"/>
          <a:ext cx="8112867" cy="3644323"/>
        </p:xfrm>
        <a:graphic>
          <a:graphicData uri="http://schemas.openxmlformats.org/drawingml/2006/table">
            <a:tbl>
              <a:tblPr firstRow="1" bandRow="1"/>
              <a:tblGrid>
                <a:gridCol w="2704289">
                  <a:extLst>
                    <a:ext uri="{9D8B030D-6E8A-4147-A177-3AD203B41FA5}">
                      <a16:colId xmlns:a16="http://schemas.microsoft.com/office/drawing/2014/main" val="20000"/>
                    </a:ext>
                  </a:extLst>
                </a:gridCol>
                <a:gridCol w="2704289">
                  <a:extLst>
                    <a:ext uri="{9D8B030D-6E8A-4147-A177-3AD203B41FA5}">
                      <a16:colId xmlns:a16="http://schemas.microsoft.com/office/drawing/2014/main" val="20001"/>
                    </a:ext>
                  </a:extLst>
                </a:gridCol>
                <a:gridCol w="2704289">
                  <a:extLst>
                    <a:ext uri="{9D8B030D-6E8A-4147-A177-3AD203B41FA5}">
                      <a16:colId xmlns:a16="http://schemas.microsoft.com/office/drawing/2014/main" val="20002"/>
                    </a:ext>
                  </a:extLst>
                </a:gridCol>
              </a:tblGrid>
              <a:tr h="593117">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400" dirty="0">
                          <a:latin typeface="+mj-lt"/>
                          <a:cs typeface="Times New Roman" panose="02020603050405020304" pitchFamily="18" charset="0"/>
                        </a:rPr>
                        <a:t>Type of Injury</a:t>
                      </a:r>
                    </a:p>
                  </a:txBody>
                  <a:tcPr marL="64167" marR="64167" marT="32083" marB="3208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400" dirty="0">
                          <a:latin typeface="+mj-lt"/>
                          <a:cs typeface="Times New Roman" panose="02020603050405020304" pitchFamily="18" charset="0"/>
                        </a:rPr>
                        <a:t>History and Complaint</a:t>
                      </a:r>
                    </a:p>
                  </a:txBody>
                  <a:tcPr marL="64167" marR="64167" marT="32083" marB="3208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400" dirty="0">
                          <a:latin typeface="+mj-lt"/>
                          <a:cs typeface="Times New Roman" panose="02020603050405020304" pitchFamily="18" charset="0"/>
                        </a:rPr>
                        <a:t>Objective Findings</a:t>
                      </a:r>
                    </a:p>
                  </a:txBody>
                  <a:tcPr marL="64167" marR="64167" marT="32083" marB="3208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778713">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85750" indent="-285750">
                        <a:buFont typeface="Wingdings" panose="05000000000000000000" pitchFamily="2" charset="2"/>
                        <a:buChar char="§"/>
                      </a:pPr>
                      <a:r>
                        <a:rPr lang="en-US" sz="1400" dirty="0">
                          <a:solidFill>
                            <a:schemeClr val="tx1"/>
                          </a:solidFill>
                          <a:latin typeface="+mj-lt"/>
                          <a:cs typeface="Times New Roman" panose="02020603050405020304" pitchFamily="18" charset="0"/>
                        </a:rPr>
                        <a:t>Through and through or deep penetrating wound of short track from a single bullet, small shell or shrapnel fragment, without explosive effect of high velocity missile, residuals of debridement, or prolonged infection. </a:t>
                      </a:r>
                    </a:p>
                    <a:p>
                      <a:endParaRPr lang="en-US" sz="1400" dirty="0">
                        <a:latin typeface="+mj-lt"/>
                        <a:cs typeface="Times New Roman" panose="02020603050405020304" pitchFamily="18" charset="0"/>
                      </a:endParaRPr>
                    </a:p>
                  </a:txBody>
                  <a:tcPr marL="64167" marR="64167" marT="32083" marB="32083">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85750" indent="-285750">
                        <a:buFont typeface="Wingdings" panose="05000000000000000000" pitchFamily="2" charset="2"/>
                        <a:buChar char="§"/>
                      </a:pPr>
                      <a:r>
                        <a:rPr lang="en-US" sz="1400" dirty="0">
                          <a:solidFill>
                            <a:schemeClr val="tx1"/>
                          </a:solidFill>
                          <a:latin typeface="+mj-lt"/>
                          <a:cs typeface="Times New Roman" panose="02020603050405020304" pitchFamily="18" charset="0"/>
                        </a:rPr>
                        <a:t>Service record or other evidence of in-service treatment for the wound. </a:t>
                      </a:r>
                    </a:p>
                    <a:p>
                      <a:pPr marL="0" indent="0">
                        <a:buFont typeface="Wingdings" panose="05000000000000000000" pitchFamily="2" charset="2"/>
                        <a:buNone/>
                      </a:pPr>
                      <a:endParaRPr lang="en-US" sz="1400" dirty="0">
                        <a:solidFill>
                          <a:schemeClr val="tx1"/>
                        </a:solidFill>
                        <a:latin typeface="+mj-lt"/>
                        <a:cs typeface="Times New Roman" panose="02020603050405020304" pitchFamily="18" charset="0"/>
                      </a:endParaRPr>
                    </a:p>
                    <a:p>
                      <a:pPr marL="285750" indent="-285750">
                        <a:buFont typeface="Wingdings" panose="05000000000000000000" pitchFamily="2" charset="2"/>
                        <a:buChar char="§"/>
                      </a:pPr>
                      <a:r>
                        <a:rPr lang="en-US" sz="1400" dirty="0">
                          <a:solidFill>
                            <a:schemeClr val="tx1"/>
                          </a:solidFill>
                          <a:latin typeface="+mj-lt"/>
                          <a:cs typeface="Times New Roman" panose="02020603050405020304" pitchFamily="18" charset="0"/>
                        </a:rPr>
                        <a:t>Record of consistent complaint of </a:t>
                      </a:r>
                      <a:r>
                        <a:rPr lang="en-US" sz="1400" u="sng" dirty="0">
                          <a:solidFill>
                            <a:schemeClr val="tx1"/>
                          </a:solidFill>
                          <a:latin typeface="+mj-lt"/>
                          <a:cs typeface="Times New Roman" panose="02020603050405020304" pitchFamily="18" charset="0"/>
                        </a:rPr>
                        <a:t>one or more of the cardinal signs and symptoms</a:t>
                      </a:r>
                      <a:r>
                        <a:rPr lang="en-US" sz="1400" dirty="0">
                          <a:solidFill>
                            <a:schemeClr val="tx1"/>
                          </a:solidFill>
                          <a:latin typeface="+mj-lt"/>
                          <a:cs typeface="Times New Roman" panose="02020603050405020304" pitchFamily="18" charset="0"/>
                        </a:rPr>
                        <a:t>, particularly lowered threshold of fatigue after average use, affecting the particular functions controlled by the injured muscles. </a:t>
                      </a:r>
                    </a:p>
                    <a:p>
                      <a:endParaRPr lang="en-US" sz="1400" dirty="0">
                        <a:latin typeface="+mj-lt"/>
                        <a:cs typeface="Times New Roman" panose="02020603050405020304" pitchFamily="18" charset="0"/>
                      </a:endParaRPr>
                    </a:p>
                  </a:txBody>
                  <a:tcPr marL="64167" marR="64167" marT="32083" marB="32083">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85750" indent="-285750">
                        <a:buFont typeface="Arial" panose="020B0604020202020204" pitchFamily="34" charset="0"/>
                        <a:buChar char="•"/>
                      </a:pPr>
                      <a:r>
                        <a:rPr lang="en-US" sz="1400" dirty="0">
                          <a:solidFill>
                            <a:schemeClr val="tx1"/>
                          </a:solidFill>
                          <a:latin typeface="+mj-lt"/>
                          <a:cs typeface="Times New Roman" panose="02020603050405020304" pitchFamily="18" charset="0"/>
                        </a:rPr>
                        <a:t>Entrance and (if present) exit scars, small or linear, indicating short track of missile through muscle tissue. </a:t>
                      </a:r>
                    </a:p>
                    <a:p>
                      <a:pPr marL="0" indent="0">
                        <a:buFont typeface="Arial" panose="020B0604020202020204" pitchFamily="34" charset="0"/>
                        <a:buNone/>
                      </a:pPr>
                      <a:endParaRPr lang="en-US" sz="1400" dirty="0">
                        <a:solidFill>
                          <a:schemeClr val="tx1"/>
                        </a:solidFill>
                        <a:latin typeface="+mj-lt"/>
                        <a:cs typeface="Times New Roman" panose="02020603050405020304" pitchFamily="18" charset="0"/>
                      </a:endParaRPr>
                    </a:p>
                    <a:p>
                      <a:pPr marL="285750" indent="-285750">
                        <a:buFont typeface="Arial" panose="020B0604020202020204" pitchFamily="34" charset="0"/>
                        <a:buChar char="•"/>
                      </a:pPr>
                      <a:r>
                        <a:rPr lang="en-US" sz="1400" dirty="0">
                          <a:solidFill>
                            <a:schemeClr val="tx1"/>
                          </a:solidFill>
                          <a:latin typeface="+mj-lt"/>
                          <a:cs typeface="Times New Roman" panose="02020603050405020304" pitchFamily="18" charset="0"/>
                        </a:rPr>
                        <a:t>Some loss of deep fascia or muscle substance or impairment of muscle tonus and loss of power or lowered threshold of fatigue when compared to the sound side. </a:t>
                      </a:r>
                    </a:p>
                    <a:p>
                      <a:endParaRPr lang="en-US" sz="1400" dirty="0">
                        <a:latin typeface="+mj-lt"/>
                        <a:cs typeface="Times New Roman" panose="02020603050405020304" pitchFamily="18" charset="0"/>
                      </a:endParaRPr>
                    </a:p>
                  </a:txBody>
                  <a:tcPr marL="64167" marR="64167" marT="32083" marB="32083">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83204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Moderately Severe Muscle Injury</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52</a:t>
            </a:fld>
            <a:endParaRPr lang="en-US" dirty="0"/>
          </a:p>
        </p:txBody>
      </p:sp>
      <p:graphicFrame>
        <p:nvGraphicFramePr>
          <p:cNvPr id="7" name="Table 6">
            <a:extLst>
              <a:ext uri="{FF2B5EF4-FFF2-40B4-BE49-F238E27FC236}">
                <a16:creationId xmlns:a16="http://schemas.microsoft.com/office/drawing/2014/main" id="{AC37028D-EFBB-42D9-9212-29CAD7409465}"/>
              </a:ext>
            </a:extLst>
          </p:cNvPr>
          <p:cNvGraphicFramePr>
            <a:graphicFrameLocks noGrp="1"/>
          </p:cNvGraphicFramePr>
          <p:nvPr>
            <p:custDataLst>
              <p:tags r:id="rId3"/>
            </p:custDataLst>
            <p:extLst>
              <p:ext uri="{D42A27DB-BD31-4B8C-83A1-F6EECF244321}">
                <p14:modId xmlns:p14="http://schemas.microsoft.com/office/powerpoint/2010/main" val="490656995"/>
              </p:ext>
            </p:extLst>
          </p:nvPr>
        </p:nvGraphicFramePr>
        <p:xfrm>
          <a:off x="452508" y="2079644"/>
          <a:ext cx="8315184" cy="3874076"/>
        </p:xfrm>
        <a:graphic>
          <a:graphicData uri="http://schemas.openxmlformats.org/drawingml/2006/table">
            <a:tbl>
              <a:tblPr firstRow="1" bandRow="1"/>
              <a:tblGrid>
                <a:gridCol w="2771728">
                  <a:extLst>
                    <a:ext uri="{9D8B030D-6E8A-4147-A177-3AD203B41FA5}">
                      <a16:colId xmlns:a16="http://schemas.microsoft.com/office/drawing/2014/main" val="20000"/>
                    </a:ext>
                  </a:extLst>
                </a:gridCol>
                <a:gridCol w="2771728">
                  <a:extLst>
                    <a:ext uri="{9D8B030D-6E8A-4147-A177-3AD203B41FA5}">
                      <a16:colId xmlns:a16="http://schemas.microsoft.com/office/drawing/2014/main" val="20001"/>
                    </a:ext>
                  </a:extLst>
                </a:gridCol>
                <a:gridCol w="2771728">
                  <a:extLst>
                    <a:ext uri="{9D8B030D-6E8A-4147-A177-3AD203B41FA5}">
                      <a16:colId xmlns:a16="http://schemas.microsoft.com/office/drawing/2014/main" val="20002"/>
                    </a:ext>
                  </a:extLst>
                </a:gridCol>
              </a:tblGrid>
              <a:tr h="607908">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400" dirty="0">
                          <a:latin typeface="+mj-lt"/>
                          <a:cs typeface="Times New Roman" panose="02020603050405020304" pitchFamily="18" charset="0"/>
                        </a:rPr>
                        <a:t>Type of Injury</a:t>
                      </a:r>
                    </a:p>
                  </a:txBody>
                  <a:tcPr marL="65767" marR="65767" marT="32884" marB="3288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400" dirty="0">
                          <a:latin typeface="+mj-lt"/>
                          <a:cs typeface="Times New Roman" panose="02020603050405020304" pitchFamily="18" charset="0"/>
                        </a:rPr>
                        <a:t>History and Complaint</a:t>
                      </a:r>
                    </a:p>
                  </a:txBody>
                  <a:tcPr marL="65767" marR="65767" marT="32884" marB="3288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400" dirty="0">
                          <a:latin typeface="+mj-lt"/>
                          <a:cs typeface="Times New Roman" panose="02020603050405020304" pitchFamily="18" charset="0"/>
                        </a:rPr>
                        <a:t>Objective Findings</a:t>
                      </a:r>
                    </a:p>
                  </a:txBody>
                  <a:tcPr marL="65767" marR="65767" marT="32884" marB="3288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2848009">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85750" indent="-285750">
                        <a:buFont typeface="Wingdings" panose="05000000000000000000" pitchFamily="2" charset="2"/>
                        <a:buChar char="§"/>
                      </a:pPr>
                      <a:r>
                        <a:rPr lang="en-US" sz="1400" dirty="0">
                          <a:latin typeface="+mj-lt"/>
                          <a:cs typeface="Times New Roman" panose="02020603050405020304" pitchFamily="18" charset="0"/>
                        </a:rPr>
                        <a:t>Through and through or deep penetrating wound by small high velocity missile or large low-velocity missile,</a:t>
                      </a:r>
                      <a:r>
                        <a:rPr lang="en-US" sz="1400" baseline="0" dirty="0">
                          <a:latin typeface="+mj-lt"/>
                          <a:cs typeface="Times New Roman" panose="02020603050405020304" pitchFamily="18" charset="0"/>
                        </a:rPr>
                        <a:t> </a:t>
                      </a:r>
                      <a:r>
                        <a:rPr lang="en-US" sz="1400" dirty="0">
                          <a:latin typeface="+mj-lt"/>
                          <a:cs typeface="Times New Roman" panose="02020603050405020304" pitchFamily="18" charset="0"/>
                        </a:rPr>
                        <a:t>with debridement, prolonged infection, or sloughing of soft parts, and intermuscular scarring. </a:t>
                      </a:r>
                    </a:p>
                    <a:p>
                      <a:endParaRPr lang="en-US" sz="1400" dirty="0">
                        <a:latin typeface="+mj-lt"/>
                        <a:cs typeface="Times New Roman" panose="02020603050405020304" pitchFamily="18" charset="0"/>
                      </a:endParaRPr>
                    </a:p>
                  </a:txBody>
                  <a:tcPr marL="65767" marR="65767" marT="32884" marB="3288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85750" indent="-285750">
                        <a:buFont typeface="Wingdings" panose="05000000000000000000" pitchFamily="2" charset="2"/>
                        <a:buChar char="§"/>
                      </a:pPr>
                      <a:r>
                        <a:rPr lang="en-US" sz="1400" dirty="0">
                          <a:latin typeface="+mj-lt"/>
                          <a:cs typeface="Times New Roman" panose="02020603050405020304" pitchFamily="18" charset="0"/>
                        </a:rPr>
                        <a:t>Service record or other evidence showing hospitalization for a prolonged period for treatment of wound. </a:t>
                      </a:r>
                    </a:p>
                    <a:p>
                      <a:pPr marL="0" indent="0">
                        <a:buFont typeface="Wingdings" panose="05000000000000000000" pitchFamily="2" charset="2"/>
                        <a:buNone/>
                      </a:pPr>
                      <a:endParaRPr lang="en-US" sz="1400" dirty="0">
                        <a:latin typeface="+mj-lt"/>
                        <a:cs typeface="Times New Roman" panose="02020603050405020304" pitchFamily="18" charset="0"/>
                      </a:endParaRPr>
                    </a:p>
                    <a:p>
                      <a:pPr marL="285750" indent="-285750">
                        <a:buFont typeface="Wingdings" panose="05000000000000000000" pitchFamily="2" charset="2"/>
                        <a:buChar char="§"/>
                      </a:pPr>
                      <a:r>
                        <a:rPr lang="en-US" sz="1400" dirty="0">
                          <a:latin typeface="+mj-lt"/>
                          <a:cs typeface="Times New Roman" panose="02020603050405020304" pitchFamily="18" charset="0"/>
                        </a:rPr>
                        <a:t>Record of consistent complaint of cardinal signs and symptoms of muscle disability and, </a:t>
                      </a:r>
                    </a:p>
                    <a:p>
                      <a:pPr marL="0" indent="0">
                        <a:buFont typeface="Wingdings" panose="05000000000000000000" pitchFamily="2" charset="2"/>
                        <a:buNone/>
                      </a:pPr>
                      <a:endParaRPr lang="en-US" sz="1400" dirty="0">
                        <a:latin typeface="+mj-lt"/>
                        <a:cs typeface="Times New Roman" panose="02020603050405020304" pitchFamily="18" charset="0"/>
                      </a:endParaRPr>
                    </a:p>
                    <a:p>
                      <a:pPr marL="285750" indent="-285750">
                        <a:buFont typeface="Wingdings" panose="05000000000000000000" pitchFamily="2" charset="2"/>
                        <a:buChar char="§"/>
                      </a:pPr>
                      <a:r>
                        <a:rPr lang="en-US" sz="1400" dirty="0">
                          <a:latin typeface="+mj-lt"/>
                          <a:cs typeface="Times New Roman" panose="02020603050405020304" pitchFamily="18" charset="0"/>
                        </a:rPr>
                        <a:t>If present, evidence of inability to keep up with work requirements. </a:t>
                      </a:r>
                    </a:p>
                  </a:txBody>
                  <a:tcPr marL="65767" marR="65767" marT="32884" marB="3288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85750" indent="-285750">
                        <a:buFont typeface="Wingdings" panose="05000000000000000000" pitchFamily="2" charset="2"/>
                        <a:buChar char="§"/>
                      </a:pPr>
                      <a:r>
                        <a:rPr lang="en-US" sz="1400" dirty="0">
                          <a:latin typeface="+mj-lt"/>
                          <a:cs typeface="Times New Roman" panose="02020603050405020304" pitchFamily="18" charset="0"/>
                        </a:rPr>
                        <a:t>Entrance and (if present) exit scars indicating </a:t>
                      </a:r>
                      <a:r>
                        <a:rPr lang="en-US" sz="1400" u="sng" dirty="0">
                          <a:latin typeface="+mj-lt"/>
                          <a:cs typeface="Times New Roman" panose="02020603050405020304" pitchFamily="18" charset="0"/>
                        </a:rPr>
                        <a:t>track of missile through one or more muscle groups</a:t>
                      </a:r>
                      <a:r>
                        <a:rPr lang="en-US" sz="1400" dirty="0">
                          <a:latin typeface="+mj-lt"/>
                          <a:cs typeface="Times New Roman" panose="02020603050405020304" pitchFamily="18" charset="0"/>
                        </a:rPr>
                        <a:t>. </a:t>
                      </a:r>
                    </a:p>
                    <a:p>
                      <a:pPr marL="285750" indent="-285750">
                        <a:buFont typeface="Wingdings" panose="05000000000000000000" pitchFamily="2" charset="2"/>
                        <a:buChar char="§"/>
                      </a:pPr>
                      <a:r>
                        <a:rPr lang="en-US" sz="1400" dirty="0">
                          <a:latin typeface="+mj-lt"/>
                          <a:cs typeface="Times New Roman" panose="02020603050405020304" pitchFamily="18" charset="0"/>
                        </a:rPr>
                        <a:t>Indications on palpation of loss of deep fascia, muscle substance, or normal firm resistance of muscles compared with sound side. </a:t>
                      </a:r>
                    </a:p>
                    <a:p>
                      <a:pPr marL="285750" indent="-285750">
                        <a:buFont typeface="Wingdings" panose="05000000000000000000" pitchFamily="2" charset="2"/>
                        <a:buChar char="§"/>
                      </a:pPr>
                      <a:r>
                        <a:rPr lang="en-US" sz="1400" dirty="0">
                          <a:latin typeface="+mj-lt"/>
                          <a:cs typeface="Times New Roman" panose="02020603050405020304" pitchFamily="18" charset="0"/>
                        </a:rPr>
                        <a:t>Tests of strength and endurance compared with sound side demonstrate positive evidence of impairment.</a:t>
                      </a:r>
                    </a:p>
                    <a:p>
                      <a:endParaRPr lang="en-US" sz="1400" dirty="0">
                        <a:latin typeface="+mj-lt"/>
                        <a:cs typeface="Times New Roman" panose="02020603050405020304" pitchFamily="18" charset="0"/>
                      </a:endParaRPr>
                    </a:p>
                  </a:txBody>
                  <a:tcPr marL="65767" marR="65767" marT="32884" marB="3288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77129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Severe Muscle Injury</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53</a:t>
            </a:fld>
            <a:endParaRPr lang="en-US" dirty="0"/>
          </a:p>
        </p:txBody>
      </p:sp>
      <p:graphicFrame>
        <p:nvGraphicFramePr>
          <p:cNvPr id="7" name="Table 6">
            <a:extLst>
              <a:ext uri="{FF2B5EF4-FFF2-40B4-BE49-F238E27FC236}">
                <a16:creationId xmlns:a16="http://schemas.microsoft.com/office/drawing/2014/main" id="{63DB6B71-53BA-42C5-8F1E-EBC5E3D755A5}"/>
              </a:ext>
            </a:extLst>
          </p:cNvPr>
          <p:cNvGraphicFramePr>
            <a:graphicFrameLocks noGrp="1"/>
          </p:cNvGraphicFramePr>
          <p:nvPr>
            <p:custDataLst>
              <p:tags r:id="rId3"/>
            </p:custDataLst>
            <p:extLst>
              <p:ext uri="{D42A27DB-BD31-4B8C-83A1-F6EECF244321}">
                <p14:modId xmlns:p14="http://schemas.microsoft.com/office/powerpoint/2010/main" val="4175574976"/>
              </p:ext>
            </p:extLst>
          </p:nvPr>
        </p:nvGraphicFramePr>
        <p:xfrm>
          <a:off x="714835" y="1839599"/>
          <a:ext cx="7714329" cy="4224770"/>
        </p:xfrm>
        <a:graphic>
          <a:graphicData uri="http://schemas.openxmlformats.org/drawingml/2006/table">
            <a:tbl>
              <a:tblPr firstRow="1" bandRow="1"/>
              <a:tblGrid>
                <a:gridCol w="2571443">
                  <a:extLst>
                    <a:ext uri="{9D8B030D-6E8A-4147-A177-3AD203B41FA5}">
                      <a16:colId xmlns:a16="http://schemas.microsoft.com/office/drawing/2014/main" val="20000"/>
                    </a:ext>
                  </a:extLst>
                </a:gridCol>
                <a:gridCol w="2571443">
                  <a:extLst>
                    <a:ext uri="{9D8B030D-6E8A-4147-A177-3AD203B41FA5}">
                      <a16:colId xmlns:a16="http://schemas.microsoft.com/office/drawing/2014/main" val="20001"/>
                    </a:ext>
                  </a:extLst>
                </a:gridCol>
                <a:gridCol w="2571443">
                  <a:extLst>
                    <a:ext uri="{9D8B030D-6E8A-4147-A177-3AD203B41FA5}">
                      <a16:colId xmlns:a16="http://schemas.microsoft.com/office/drawing/2014/main" val="20002"/>
                    </a:ext>
                  </a:extLst>
                </a:gridCol>
              </a:tblGrid>
              <a:tr h="585128">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300" dirty="0">
                          <a:latin typeface="+mj-lt"/>
                          <a:cs typeface="Times New Roman" panose="02020603050405020304" pitchFamily="18" charset="0"/>
                        </a:rPr>
                        <a:t>Type of Injury</a:t>
                      </a:r>
                    </a:p>
                  </a:txBody>
                  <a:tcPr marL="61014" marR="61014" marT="30508" marB="3050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300" dirty="0">
                          <a:latin typeface="+mj-lt"/>
                          <a:cs typeface="Times New Roman" panose="02020603050405020304" pitchFamily="18" charset="0"/>
                        </a:rPr>
                        <a:t>History and Complaint</a:t>
                      </a:r>
                    </a:p>
                  </a:txBody>
                  <a:tcPr marL="61014" marR="61014" marT="30508" marB="3050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300" dirty="0">
                          <a:latin typeface="+mj-lt"/>
                          <a:cs typeface="Times New Roman" panose="02020603050405020304" pitchFamily="18" charset="0"/>
                        </a:rPr>
                        <a:t>Objective Findings</a:t>
                      </a:r>
                    </a:p>
                  </a:txBody>
                  <a:tcPr marL="61014" marR="61014" marT="30508" marB="3050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3639642">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85750" indent="-285750">
                        <a:buFont typeface="Wingdings" panose="05000000000000000000" pitchFamily="2" charset="2"/>
                        <a:buChar char="§"/>
                      </a:pPr>
                      <a:r>
                        <a:rPr lang="en-US" sz="1300" dirty="0">
                          <a:latin typeface="+mj-lt"/>
                          <a:cs typeface="Times New Roman" panose="02020603050405020304" pitchFamily="18" charset="0"/>
                        </a:rPr>
                        <a:t>Through and through or deep penetrating wound due to high-velocity missile, or large or multiple low velocity missiles, or</a:t>
                      </a:r>
                    </a:p>
                    <a:p>
                      <a:pPr marL="0" indent="0">
                        <a:buFont typeface="Wingdings" panose="05000000000000000000" pitchFamily="2" charset="2"/>
                        <a:buNone/>
                      </a:pPr>
                      <a:endParaRPr lang="en-US" sz="1300" dirty="0">
                        <a:latin typeface="+mj-lt"/>
                        <a:cs typeface="Times New Roman" panose="02020603050405020304" pitchFamily="18" charset="0"/>
                      </a:endParaRPr>
                    </a:p>
                    <a:p>
                      <a:pPr marL="285750" indent="-285750">
                        <a:buFont typeface="Wingdings" panose="05000000000000000000" pitchFamily="2" charset="2"/>
                        <a:buChar char="§"/>
                      </a:pPr>
                      <a:r>
                        <a:rPr lang="en-US" sz="1300" dirty="0">
                          <a:latin typeface="+mj-lt"/>
                          <a:cs typeface="Times New Roman" panose="02020603050405020304" pitchFamily="18" charset="0"/>
                        </a:rPr>
                        <a:t>With shattering bone fracture or open comminuted fracture with extensive debridement, prolonged infection, or sloughing of soft parts, intermuscular binding and scarring. </a:t>
                      </a:r>
                    </a:p>
                    <a:p>
                      <a:endParaRPr lang="en-US" sz="1300" dirty="0">
                        <a:latin typeface="+mj-lt"/>
                        <a:cs typeface="Times New Roman" panose="02020603050405020304" pitchFamily="18" charset="0"/>
                      </a:endParaRPr>
                    </a:p>
                  </a:txBody>
                  <a:tcPr marL="61014" marR="61014" marT="30508" marB="30508">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85750" indent="-285750">
                        <a:buFont typeface="Wingdings" panose="05000000000000000000" pitchFamily="2" charset="2"/>
                        <a:buChar char="§"/>
                      </a:pPr>
                      <a:r>
                        <a:rPr lang="en-US" sz="1300" dirty="0">
                          <a:latin typeface="+mj-lt"/>
                          <a:cs typeface="Times New Roman" panose="02020603050405020304" pitchFamily="18" charset="0"/>
                        </a:rPr>
                        <a:t>Service record or other evidence showing hospitalization for a prolonged period for treatment of wound. </a:t>
                      </a:r>
                    </a:p>
                    <a:p>
                      <a:pPr marL="0" indent="0">
                        <a:buFont typeface="Wingdings" panose="05000000000000000000" pitchFamily="2" charset="2"/>
                        <a:buNone/>
                      </a:pPr>
                      <a:endParaRPr lang="en-US" sz="1300" dirty="0">
                        <a:latin typeface="+mj-lt"/>
                        <a:cs typeface="Times New Roman" panose="02020603050405020304" pitchFamily="18" charset="0"/>
                      </a:endParaRPr>
                    </a:p>
                    <a:p>
                      <a:pPr marL="285750" indent="-285750">
                        <a:buFont typeface="Wingdings" panose="05000000000000000000" pitchFamily="2" charset="2"/>
                        <a:buChar char="§"/>
                      </a:pPr>
                      <a:r>
                        <a:rPr lang="en-US" sz="1300" dirty="0">
                          <a:latin typeface="+mj-lt"/>
                          <a:cs typeface="Times New Roman" panose="02020603050405020304" pitchFamily="18" charset="0"/>
                        </a:rPr>
                        <a:t>Record of consistent complaint of cardinal signs and symptoms of muscle disability, worse than those shown for moderately severe muscle injuries, and, </a:t>
                      </a:r>
                    </a:p>
                    <a:p>
                      <a:pPr marL="0" indent="0">
                        <a:buFont typeface="Wingdings" panose="05000000000000000000" pitchFamily="2" charset="2"/>
                        <a:buNone/>
                      </a:pPr>
                      <a:endParaRPr lang="en-US" sz="1300" dirty="0">
                        <a:latin typeface="+mj-lt"/>
                        <a:cs typeface="Times New Roman" panose="02020603050405020304" pitchFamily="18" charset="0"/>
                      </a:endParaRPr>
                    </a:p>
                    <a:p>
                      <a:pPr marL="285750" indent="-285750">
                        <a:buFont typeface="Wingdings" panose="05000000000000000000" pitchFamily="2" charset="2"/>
                        <a:buChar char="§"/>
                      </a:pPr>
                      <a:r>
                        <a:rPr lang="en-US" sz="1300" dirty="0">
                          <a:latin typeface="+mj-lt"/>
                          <a:cs typeface="Times New Roman" panose="02020603050405020304" pitchFamily="18" charset="0"/>
                        </a:rPr>
                        <a:t>If present, evidence of inability to keep up with work requirements. </a:t>
                      </a:r>
                    </a:p>
                    <a:p>
                      <a:pPr marL="0" indent="0">
                        <a:buFont typeface="Wingdings" panose="05000000000000000000" pitchFamily="2" charset="2"/>
                        <a:buNone/>
                      </a:pPr>
                      <a:r>
                        <a:rPr lang="en-US" sz="1300" dirty="0">
                          <a:latin typeface="+mj-lt"/>
                          <a:cs typeface="Times New Roman" panose="02020603050405020304" pitchFamily="18" charset="0"/>
                        </a:rPr>
                        <a:t> </a:t>
                      </a:r>
                    </a:p>
                  </a:txBody>
                  <a:tcPr marL="61014" marR="61014" marT="30508" marB="30508">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85750" indent="-285750">
                        <a:buFont typeface="Wingdings" panose="05000000000000000000" pitchFamily="2" charset="2"/>
                        <a:buChar char="§"/>
                      </a:pPr>
                      <a:r>
                        <a:rPr lang="en-US" sz="1300" dirty="0">
                          <a:latin typeface="+mj-lt"/>
                          <a:cs typeface="Times New Roman" panose="02020603050405020304" pitchFamily="18" charset="0"/>
                        </a:rPr>
                        <a:t>Ragged, depressed and adherent scars indicating wide damage to muscle groups in missile track.</a:t>
                      </a:r>
                    </a:p>
                    <a:p>
                      <a:pPr marL="285750" indent="-285750">
                        <a:buFont typeface="Wingdings" panose="05000000000000000000" pitchFamily="2" charset="2"/>
                        <a:buChar char="§"/>
                      </a:pPr>
                      <a:r>
                        <a:rPr lang="en-US" sz="1300" dirty="0">
                          <a:latin typeface="+mj-lt"/>
                          <a:cs typeface="Times New Roman" panose="02020603050405020304" pitchFamily="18" charset="0"/>
                        </a:rPr>
                        <a:t>Palpation shows loss of deep fascia or muscle substance, or soft flabby muscles in wound area. </a:t>
                      </a:r>
                    </a:p>
                    <a:p>
                      <a:pPr marL="285750" indent="-285750">
                        <a:buFont typeface="Wingdings" panose="05000000000000000000" pitchFamily="2" charset="2"/>
                        <a:buChar char="§"/>
                      </a:pPr>
                      <a:r>
                        <a:rPr lang="en-US" sz="1300" dirty="0">
                          <a:latin typeface="+mj-lt"/>
                          <a:cs typeface="Times New Roman" panose="02020603050405020304" pitchFamily="18" charset="0"/>
                        </a:rPr>
                        <a:t>Muscles swell and harden abnormally in contraction. Tests of strength, endurance, or coordinated movements compared with the corresponding muscles of the uninjured side indicate severe impairment of function. </a:t>
                      </a:r>
                    </a:p>
                    <a:p>
                      <a:endParaRPr lang="en-US" sz="1300" dirty="0">
                        <a:latin typeface="+mj-lt"/>
                        <a:cs typeface="Times New Roman" panose="02020603050405020304" pitchFamily="18" charset="0"/>
                      </a:endParaRPr>
                    </a:p>
                  </a:txBody>
                  <a:tcPr marL="61014" marR="61014" marT="30508" marB="30508">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30523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Severe Muscle Injury</a:t>
            </a:r>
          </a:p>
        </p:txBody>
      </p:sp>
      <p:sp>
        <p:nvSpPr>
          <p:cNvPr id="3" name="Content Placeholder 2"/>
          <p:cNvSpPr>
            <a:spLocks noGrp="1"/>
          </p:cNvSpPr>
          <p:nvPr>
            <p:ph idx="1"/>
            <p:custDataLst>
              <p:tags r:id="rId2"/>
            </p:custDataLst>
          </p:nvPr>
        </p:nvSpPr>
        <p:spPr>
          <a:xfrm>
            <a:off x="457200" y="2057400"/>
            <a:ext cx="8229600" cy="3916363"/>
          </a:xfrm>
        </p:spPr>
        <p:txBody>
          <a:bodyPr>
            <a:normAutofit fontScale="92500" lnSpcReduction="10000"/>
          </a:bodyPr>
          <a:lstStyle/>
          <a:p>
            <a:pPr marL="233363" indent="-233363">
              <a:lnSpc>
                <a:spcPct val="120000"/>
              </a:lnSpc>
            </a:pPr>
            <a:r>
              <a:rPr lang="en-US" sz="2200" dirty="0"/>
              <a:t>If present, the following are also signs of severe muscle disability: </a:t>
            </a:r>
          </a:p>
          <a:p>
            <a:pPr>
              <a:lnSpc>
                <a:spcPct val="120000"/>
              </a:lnSpc>
            </a:pPr>
            <a:endParaRPr lang="en-US" sz="1900" dirty="0"/>
          </a:p>
          <a:p>
            <a:pPr marL="457200" lvl="1" indent="-223838">
              <a:lnSpc>
                <a:spcPct val="120000"/>
              </a:lnSpc>
            </a:pPr>
            <a:r>
              <a:rPr lang="en-US" sz="1900" dirty="0"/>
              <a:t>X-ray evidence of minute multiple scattered foreign bodies indicating intermuscular trauma and explosive effect of the missile. </a:t>
            </a:r>
          </a:p>
          <a:p>
            <a:pPr marL="457200" lvl="1" indent="-223838">
              <a:lnSpc>
                <a:spcPct val="120000"/>
              </a:lnSpc>
            </a:pPr>
            <a:endParaRPr lang="en-US" sz="1900" dirty="0"/>
          </a:p>
          <a:p>
            <a:pPr marL="457200" lvl="1" indent="-223838">
              <a:lnSpc>
                <a:spcPct val="120000"/>
              </a:lnSpc>
            </a:pPr>
            <a:r>
              <a:rPr lang="en-US" sz="1900" dirty="0"/>
              <a:t>Adhesion of scar to one of the long bones, scapula, pelvic bones, sacrum or vertebrae, with epithelial sealing over the bone rather than true skin covering in an area where bone is normally protected by muscle. </a:t>
            </a:r>
          </a:p>
          <a:p>
            <a:pPr marL="457200" lvl="1" indent="-223838">
              <a:lnSpc>
                <a:spcPct val="120000"/>
              </a:lnSpc>
            </a:pPr>
            <a:endParaRPr lang="en-US" sz="1900" dirty="0"/>
          </a:p>
          <a:p>
            <a:pPr marL="457200" lvl="1" indent="-223838">
              <a:lnSpc>
                <a:spcPct val="120000"/>
              </a:lnSpc>
            </a:pPr>
            <a:r>
              <a:rPr lang="en-US" sz="1900" dirty="0"/>
              <a:t>Diminished muscle excitability to pulsed electrical current in electrodiagnostic tests.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54</a:t>
            </a:fld>
            <a:endParaRPr lang="en-US" dirty="0"/>
          </a:p>
        </p:txBody>
      </p:sp>
    </p:spTree>
    <p:extLst>
      <p:ext uri="{BB962C8B-B14F-4D97-AF65-F5344CB8AC3E}">
        <p14:creationId xmlns:p14="http://schemas.microsoft.com/office/powerpoint/2010/main" val="33490769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Severe Muscle Injury</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lvl="1" indent="-233363"/>
            <a:r>
              <a:rPr lang="en-US" sz="2000" dirty="0"/>
              <a:t>Visible or measurable atrophy. </a:t>
            </a:r>
          </a:p>
          <a:p>
            <a:pPr marL="233363" lvl="1" indent="-233363"/>
            <a:endParaRPr lang="en-US" sz="2000" dirty="0"/>
          </a:p>
          <a:p>
            <a:pPr marL="233363" lvl="1" indent="-233363"/>
            <a:r>
              <a:rPr lang="en-US" sz="2000" dirty="0"/>
              <a:t>Adaptive contraction of an opposing group of muscles. </a:t>
            </a:r>
          </a:p>
          <a:p>
            <a:pPr marL="233363" lvl="1" indent="-233363"/>
            <a:endParaRPr lang="en-US" sz="2000" dirty="0"/>
          </a:p>
          <a:p>
            <a:pPr marL="233363" lvl="1" indent="-233363"/>
            <a:r>
              <a:rPr lang="en-US" sz="2000" dirty="0"/>
              <a:t>Atrophy of muscle groups not in the track of the missile, particularly of the trapezius and serratus in wounds of the shoulder girdle. </a:t>
            </a:r>
          </a:p>
          <a:p>
            <a:pPr marL="233363" lvl="1" indent="-233363"/>
            <a:endParaRPr lang="en-US" sz="2000" dirty="0"/>
          </a:p>
          <a:p>
            <a:pPr marL="233363" lvl="1" indent="-233363"/>
            <a:r>
              <a:rPr lang="en-US" sz="2000" dirty="0"/>
              <a:t>Induration or atrophy of an entire muscle following simple piercing by a projectile.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55</a:t>
            </a:fld>
            <a:endParaRPr lang="en-US" dirty="0"/>
          </a:p>
        </p:txBody>
      </p:sp>
    </p:spTree>
    <p:extLst>
      <p:ext uri="{BB962C8B-B14F-4D97-AF65-F5344CB8AC3E}">
        <p14:creationId xmlns:p14="http://schemas.microsoft.com/office/powerpoint/2010/main" val="595576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Important Reminders for Muscle Injuries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lvl="0" indent="-233363" hangingPunct="0">
              <a:lnSpc>
                <a:spcPct val="110000"/>
              </a:lnSpc>
            </a:pPr>
            <a:r>
              <a:rPr lang="en-US" b="1" dirty="0"/>
              <a:t>Rate all Disabilities</a:t>
            </a:r>
            <a:r>
              <a:rPr lang="en-US" dirty="0"/>
              <a:t> </a:t>
            </a:r>
          </a:p>
          <a:p>
            <a:pPr marL="457200" lvl="1" indent="-223838" hangingPunct="0">
              <a:lnSpc>
                <a:spcPct val="110000"/>
              </a:lnSpc>
            </a:pPr>
            <a:r>
              <a:rPr lang="en-US" dirty="0"/>
              <a:t>All manifestations of a muscle injury </a:t>
            </a:r>
            <a:r>
              <a:rPr lang="en-US" i="1" dirty="0"/>
              <a:t>affecting different bodily functions</a:t>
            </a:r>
            <a:r>
              <a:rPr lang="en-US" dirty="0"/>
              <a:t> are </a:t>
            </a:r>
            <a:r>
              <a:rPr lang="en-US" b="1" dirty="0"/>
              <a:t>separately</a:t>
            </a:r>
            <a:r>
              <a:rPr lang="en-US" dirty="0"/>
              <a:t> ratable.  </a:t>
            </a:r>
          </a:p>
          <a:p>
            <a:pPr lvl="0" hangingPunct="0">
              <a:lnSpc>
                <a:spcPct val="110000"/>
              </a:lnSpc>
            </a:pPr>
            <a:endParaRPr lang="en-US" dirty="0"/>
          </a:p>
          <a:p>
            <a:pPr marL="233363" lvl="0" indent="-233363" hangingPunct="0">
              <a:lnSpc>
                <a:spcPct val="110000"/>
              </a:lnSpc>
            </a:pPr>
            <a:r>
              <a:rPr lang="en-US" b="1" dirty="0"/>
              <a:t>Amputation Rule</a:t>
            </a:r>
            <a:r>
              <a:rPr lang="en-US" dirty="0"/>
              <a:t> </a:t>
            </a:r>
          </a:p>
          <a:p>
            <a:pPr marL="457200" lvl="1" indent="-223838" hangingPunct="0">
              <a:lnSpc>
                <a:spcPct val="110000"/>
              </a:lnSpc>
            </a:pPr>
            <a:r>
              <a:rPr lang="en-US" dirty="0"/>
              <a:t>The combined rating for residuals of a muscle injury to an upper or lower extremity, with certain exceptions related to osteomyelitis, </a:t>
            </a:r>
            <a:r>
              <a:rPr lang="en-US" i="1" dirty="0"/>
              <a:t>cannot exceed the rating for amputation at the elective level</a:t>
            </a:r>
            <a:r>
              <a:rPr lang="en-US" dirty="0"/>
              <a:t>, were amputation to be performed. 38 CFR 4.68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56</a:t>
            </a:fld>
            <a:endParaRPr lang="en-US" dirty="0"/>
          </a:p>
        </p:txBody>
      </p:sp>
    </p:spTree>
    <p:extLst>
      <p:ext uri="{BB962C8B-B14F-4D97-AF65-F5344CB8AC3E}">
        <p14:creationId xmlns:p14="http://schemas.microsoft.com/office/powerpoint/2010/main" val="30503703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Important Reminders for Muscle Injuries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lvl="0" indent="-233363" hangingPunct="0">
              <a:lnSpc>
                <a:spcPct val="110000"/>
              </a:lnSpc>
            </a:pPr>
            <a:r>
              <a:rPr lang="en-US" b="1" dirty="0"/>
              <a:t>Pleural Cavity Injury and MG XXI</a:t>
            </a:r>
            <a:r>
              <a:rPr lang="en-US" dirty="0"/>
              <a:t> </a:t>
            </a:r>
          </a:p>
          <a:p>
            <a:pPr marL="457200" lvl="1" indent="-223838" hangingPunct="0">
              <a:lnSpc>
                <a:spcPct val="110000"/>
              </a:lnSpc>
            </a:pPr>
            <a:r>
              <a:rPr lang="en-US" dirty="0"/>
              <a:t>Separate ratings for a pleural cavity injury (diagnostic code 6800) and injury to Muscle Group XXI are prohibited. 38 CFR 4.97, Diagnostic Codes 6840 to 6845, note 3.</a:t>
            </a:r>
          </a:p>
          <a:p>
            <a:pPr lvl="0" hangingPunct="0">
              <a:lnSpc>
                <a:spcPct val="110000"/>
              </a:lnSpc>
            </a:pPr>
            <a:endParaRPr lang="en-US" sz="1800" dirty="0"/>
          </a:p>
          <a:p>
            <a:pPr marL="233363" lvl="0" indent="-233363" hangingPunct="0">
              <a:lnSpc>
                <a:spcPct val="110000"/>
              </a:lnSpc>
            </a:pPr>
            <a:r>
              <a:rPr lang="en-US" b="1" dirty="0"/>
              <a:t>Pleural Cavity Injury and MG I &amp; IV</a:t>
            </a:r>
            <a:r>
              <a:rPr lang="en-US" dirty="0"/>
              <a:t> </a:t>
            </a:r>
          </a:p>
          <a:p>
            <a:pPr marL="457200" lvl="1" indent="-223838" hangingPunct="0">
              <a:lnSpc>
                <a:spcPct val="110000"/>
              </a:lnSpc>
            </a:pPr>
            <a:r>
              <a:rPr lang="en-US" dirty="0"/>
              <a:t>Disabling injuries of shoulder girdle muscles (Groups I and IV) shall be separately rated and combined with respiratory involvement. 38 CFR 4.97, Diagnostic Codes 6840 to 6845, note 3.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57</a:t>
            </a:fld>
            <a:endParaRPr lang="en-US" dirty="0"/>
          </a:p>
        </p:txBody>
      </p:sp>
    </p:spTree>
    <p:extLst>
      <p:ext uri="{BB962C8B-B14F-4D97-AF65-F5344CB8AC3E}">
        <p14:creationId xmlns:p14="http://schemas.microsoft.com/office/powerpoint/2010/main" val="1210712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Important Reminders for Muscle Injuries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lvl="0" indent="-233363" hangingPunct="0">
              <a:lnSpc>
                <a:spcPct val="110000"/>
              </a:lnSpc>
            </a:pPr>
            <a:r>
              <a:rPr lang="en-US" sz="2200" b="1" dirty="0"/>
              <a:t>Open Comminuted Fracture = Severe Muscle Rating</a:t>
            </a:r>
            <a:r>
              <a:rPr lang="en-US" sz="2200" dirty="0"/>
              <a:t> </a:t>
            </a:r>
          </a:p>
          <a:p>
            <a:pPr marL="457200" lvl="1" indent="-223838" hangingPunct="0">
              <a:lnSpc>
                <a:spcPct val="110000"/>
              </a:lnSpc>
            </a:pPr>
            <a:r>
              <a:rPr lang="en-US" sz="1900" dirty="0"/>
              <a:t>Open comminuted fracture with muscle or tendon damage will be rated as a severe injury of the muscle group involved unless, for locations such as in the wrist or over the tibia, evidence establishes that the muscle damage is minimal. 38 CFR 4.56(a)</a:t>
            </a:r>
          </a:p>
          <a:p>
            <a:pPr lvl="0" hangingPunct="0">
              <a:lnSpc>
                <a:spcPct val="110000"/>
              </a:lnSpc>
            </a:pPr>
            <a:endParaRPr lang="en-US" dirty="0"/>
          </a:p>
          <a:p>
            <a:pPr marL="233363" lvl="0" indent="-233363" hangingPunct="0">
              <a:lnSpc>
                <a:spcPct val="110000"/>
              </a:lnSpc>
            </a:pPr>
            <a:r>
              <a:rPr lang="en-US" sz="2200" b="1" dirty="0"/>
              <a:t>GSW/SFW Fractures Considered Open</a:t>
            </a:r>
            <a:r>
              <a:rPr lang="en-US" sz="2200" dirty="0"/>
              <a:t> </a:t>
            </a:r>
          </a:p>
          <a:p>
            <a:pPr marL="457200" lvl="1" indent="-223838" hangingPunct="0">
              <a:lnSpc>
                <a:spcPct val="110000"/>
              </a:lnSpc>
            </a:pPr>
            <a:r>
              <a:rPr lang="en-US" sz="1900" dirty="0"/>
              <a:t>All GSW/SFW fractures should be considered open because all of them involve an opening to the outside. Most GSW/FSW fractures are also comminuted due to the shattering nature of the injury.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58</a:t>
            </a:fld>
            <a:endParaRPr lang="en-US" dirty="0"/>
          </a:p>
        </p:txBody>
      </p:sp>
    </p:spTree>
    <p:extLst>
      <p:ext uri="{BB962C8B-B14F-4D97-AF65-F5344CB8AC3E}">
        <p14:creationId xmlns:p14="http://schemas.microsoft.com/office/powerpoint/2010/main" val="2181420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Important Reminders for Muscle Injuries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lvl="0" indent="-233363" hangingPunct="0"/>
            <a:r>
              <a:rPr lang="en-US" b="1" dirty="0"/>
              <a:t>Through and Through Muscle Injury = No less than Moderate</a:t>
            </a:r>
            <a:r>
              <a:rPr lang="en-US" dirty="0"/>
              <a:t> </a:t>
            </a:r>
          </a:p>
          <a:p>
            <a:pPr marL="457200" lvl="1" indent="-223838" hangingPunct="0"/>
            <a:r>
              <a:rPr lang="en-US" dirty="0"/>
              <a:t>Through and through injury with muscle damage shall be evaluated no less than a moderate injury for each muscle group affected.  38 CFR 4.56(b)</a:t>
            </a:r>
          </a:p>
          <a:p>
            <a:pPr lvl="0" hangingPunct="0"/>
            <a:endParaRPr lang="en-US" sz="1800" dirty="0"/>
          </a:p>
          <a:p>
            <a:pPr marL="233363" lvl="0" indent="-233363" hangingPunct="0"/>
            <a:r>
              <a:rPr lang="en-US" b="1" dirty="0"/>
              <a:t>Special Monthly Compensation for Loss of Use</a:t>
            </a:r>
            <a:endParaRPr lang="en-US" dirty="0"/>
          </a:p>
          <a:p>
            <a:pPr marL="457200" lvl="1" indent="-223838" hangingPunct="0"/>
            <a:r>
              <a:rPr lang="en-US" dirty="0"/>
              <a:t>Consider special monthly compensation for loss of use of any extremity or loss of use of both buttocks.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59</a:t>
            </a:fld>
            <a:endParaRPr lang="en-US" dirty="0"/>
          </a:p>
        </p:txBody>
      </p:sp>
    </p:spTree>
    <p:extLst>
      <p:ext uri="{BB962C8B-B14F-4D97-AF65-F5344CB8AC3E}">
        <p14:creationId xmlns:p14="http://schemas.microsoft.com/office/powerpoint/2010/main" val="368592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1880498"/>
            <a:ext cx="8229600" cy="2920103"/>
          </a:xfrm>
        </p:spPr>
        <p:txBody>
          <a:bodyPr>
            <a:noAutofit/>
          </a:bodyPr>
          <a:lstStyle/>
          <a:p>
            <a:r>
              <a:rPr lang="en-US" dirty="0"/>
              <a:t>M21-1 Part III, Subpart iv, 4.A, Musculoskeletal Conditions</a:t>
            </a:r>
          </a:p>
          <a:p>
            <a:r>
              <a:rPr lang="en-US" dirty="0"/>
              <a:t>M21-1 Part III, Subpart iv, 4.B.2.b, Considering Impairments of Both Visual Acuity and Visual Field</a:t>
            </a:r>
          </a:p>
          <a:p>
            <a:r>
              <a:rPr lang="en-US" dirty="0"/>
              <a:t>M21-1 Part III, Subpart iv, 4.G, Neurological Conditions and Convulsive Disorders</a:t>
            </a:r>
          </a:p>
          <a:p>
            <a:r>
              <a:rPr lang="en-US" dirty="0"/>
              <a:t>M21-1 Part III, Subpart iv, 4.J, Skin Conditions</a:t>
            </a:r>
          </a:p>
          <a:p>
            <a:r>
              <a:rPr lang="en-US" dirty="0"/>
              <a:t>M21-1 Part III, Subpart iv, 6.D.10.a, Sample Draft Code-sheet, Amputation Rule</a:t>
            </a:r>
          </a:p>
          <a:p>
            <a:r>
              <a:rPr lang="en-US" dirty="0"/>
              <a:t>VBMS Job Aid, Amputation Rule and VBMS-R</a:t>
            </a:r>
          </a:p>
          <a:p>
            <a:r>
              <a:rPr lang="en-US" dirty="0"/>
              <a:t>Compensation and Pension Medical EPSS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6</a:t>
            </a:fld>
            <a:endParaRPr lang="en-US" dirty="0"/>
          </a:p>
        </p:txBody>
      </p:sp>
      <p:sp>
        <p:nvSpPr>
          <p:cNvPr id="5" name="TextBox 4">
            <a:extLst>
              <a:ext uri="{FF2B5EF4-FFF2-40B4-BE49-F238E27FC236}">
                <a16:creationId xmlns:a16="http://schemas.microsoft.com/office/drawing/2014/main" id="{166CA29A-69A5-4401-9AE3-0D02899F44F9}"/>
              </a:ext>
            </a:extLst>
          </p:cNvPr>
          <p:cNvSpPr txBox="1"/>
          <p:nvPr>
            <p:custDataLst>
              <p:tags r:id="rId4"/>
            </p:custDataLst>
          </p:nvPr>
        </p:nvSpPr>
        <p:spPr>
          <a:xfrm>
            <a:off x="457200" y="5768289"/>
            <a:ext cx="8239433" cy="400110"/>
          </a:xfrm>
          <a:prstGeom prst="rect">
            <a:avLst/>
          </a:prstGeom>
          <a:noFill/>
        </p:spPr>
        <p:txBody>
          <a:bodyPr wrap="square" rtlCol="0">
            <a:spAutoFit/>
          </a:bodyPr>
          <a:lstStyle/>
          <a:p>
            <a:pPr>
              <a:spcAft>
                <a:spcPts val="600"/>
              </a:spcAft>
            </a:pPr>
            <a:r>
              <a:rPr lang="en-US" sz="2000" i="1" dirty="0"/>
              <a:t>Note: </a:t>
            </a:r>
            <a:r>
              <a:rPr lang="en-US" i="1" dirty="0"/>
              <a:t>All M21-1 references are found in the Live Manual Website   </a:t>
            </a:r>
          </a:p>
        </p:txBody>
      </p:sp>
    </p:spTree>
    <p:extLst>
      <p:ext uri="{BB962C8B-B14F-4D97-AF65-F5344CB8AC3E}">
        <p14:creationId xmlns:p14="http://schemas.microsoft.com/office/powerpoint/2010/main" val="24864339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Important Reminders for Muscle Injuries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lvl="0" indent="-233363" hangingPunct="0"/>
            <a:r>
              <a:rPr lang="en-US" b="1" dirty="0"/>
              <a:t>Muscles Disability Benefits Questionnaire (DBQ)</a:t>
            </a:r>
            <a:r>
              <a:rPr lang="en-US" dirty="0"/>
              <a:t> </a:t>
            </a:r>
          </a:p>
          <a:p>
            <a:pPr marL="457200" lvl="1" indent="-223838" hangingPunct="0"/>
            <a:r>
              <a:rPr lang="en-US" dirty="0"/>
              <a:t>The examination report must include information to adequately identify the MG affected by either:</a:t>
            </a:r>
          </a:p>
          <a:p>
            <a:pPr marL="685800" lvl="1" indent="-342900" hangingPunct="0"/>
            <a:endParaRPr lang="en-US" sz="1600" dirty="0"/>
          </a:p>
          <a:p>
            <a:pPr marL="690563" lvl="2" indent="-233363" hangingPunct="0"/>
            <a:r>
              <a:rPr lang="en-US" dirty="0"/>
              <a:t>specifically noting which MG is affected, or</a:t>
            </a:r>
          </a:p>
          <a:p>
            <a:pPr marL="690563" lvl="2" indent="-233363" hangingPunct="0"/>
            <a:endParaRPr lang="en-US" dirty="0"/>
          </a:p>
          <a:p>
            <a:pPr marL="690563" lvl="2" indent="-233363" hangingPunct="0"/>
            <a:r>
              <a:rPr lang="en-US" dirty="0"/>
              <a:t>noting which muscles are involved so that the name of the muscles may be used to identify the MG affected.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60</a:t>
            </a:fld>
            <a:endParaRPr lang="en-US" dirty="0"/>
          </a:p>
        </p:txBody>
      </p:sp>
    </p:spTree>
    <p:extLst>
      <p:ext uri="{BB962C8B-B14F-4D97-AF65-F5344CB8AC3E}">
        <p14:creationId xmlns:p14="http://schemas.microsoft.com/office/powerpoint/2010/main" val="26926932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D7772A-F628-49E0-80A8-E7DDDE151D1C}"/>
              </a:ext>
            </a:extLst>
          </p:cNvPr>
          <p:cNvSpPr>
            <a:spLocks noGrp="1"/>
          </p:cNvSpPr>
          <p:nvPr>
            <p:ph type="title"/>
            <p:custDataLst>
              <p:tags r:id="rId1"/>
            </p:custDataLst>
          </p:nvPr>
        </p:nvSpPr>
        <p:spPr>
          <a:xfrm>
            <a:off x="0" y="2885566"/>
            <a:ext cx="9144000" cy="1086867"/>
          </a:xfrm>
        </p:spPr>
        <p:txBody>
          <a:bodyPr/>
          <a:lstStyle/>
          <a:p>
            <a:pPr>
              <a:spcAft>
                <a:spcPts val="600"/>
              </a:spcAft>
            </a:pPr>
            <a:r>
              <a:rPr lang="en-US" sz="7200" dirty="0"/>
              <a:t>Questions</a:t>
            </a:r>
          </a:p>
        </p:txBody>
      </p:sp>
      <p:sp>
        <p:nvSpPr>
          <p:cNvPr id="5" name="Slide Number Placeholder 4"/>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61</a:t>
            </a:fld>
            <a:endParaRPr lang="en-US" dirty="0"/>
          </a:p>
        </p:txBody>
      </p:sp>
    </p:spTree>
    <p:extLst>
      <p:ext uri="{BB962C8B-B14F-4D97-AF65-F5344CB8AC3E}">
        <p14:creationId xmlns:p14="http://schemas.microsoft.com/office/powerpoint/2010/main" val="215833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91EF81-0C74-4376-99BD-B7AA69F7B212}"/>
              </a:ext>
            </a:extLst>
          </p:cNvPr>
          <p:cNvSpPr>
            <a:spLocks noGrp="1"/>
          </p:cNvSpPr>
          <p:nvPr>
            <p:ph type="title"/>
            <p:custDataLst>
              <p:tags r:id="rId1"/>
            </p:custDataLst>
          </p:nvPr>
        </p:nvSpPr>
        <p:spPr>
          <a:xfrm>
            <a:off x="0" y="3083541"/>
            <a:ext cx="9144000" cy="1086867"/>
          </a:xfrm>
        </p:spPr>
        <p:txBody>
          <a:bodyPr/>
          <a:lstStyle/>
          <a:p>
            <a:r>
              <a:rPr lang="en-US" dirty="0"/>
              <a:t>Amputation Rule</a:t>
            </a:r>
            <a:br>
              <a:rPr lang="en-US" sz="16600" dirty="0">
                <a:effectLst>
                  <a:outerShdw blurRad="38100" dist="38100" dir="2700000" algn="tl">
                    <a:srgbClr val="000000">
                      <a:alpha val="43137"/>
                    </a:srgbClr>
                  </a:outerShdw>
                </a:effectLst>
              </a:rPr>
            </a:br>
            <a:endParaRPr lang="en-US" sz="16600" dirty="0"/>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3438297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38 CFR 4.68: Amputation Rule</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r>
              <a:rPr lang="en-US" dirty="0"/>
              <a:t>The combined evaluation for disabilities of an extremity shall not exceed the evaluation for the amputation at the elective level, were amputation to be performed.</a:t>
            </a:r>
          </a:p>
          <a:p>
            <a:pPr marL="233363" indent="-233363"/>
            <a:endParaRPr lang="en-US" dirty="0"/>
          </a:p>
          <a:p>
            <a:pPr marL="233363" indent="-233363"/>
            <a:r>
              <a:rPr lang="en-US" dirty="0"/>
              <a:t>The amputation rule is included in the musculoskeletal section of the rating schedule and, consequently, applies only to musculoskeletal disabilities and not to disabilities affecting other body systems.</a:t>
            </a:r>
          </a:p>
          <a:p>
            <a:endParaRPr lang="en-US" dirty="0"/>
          </a:p>
          <a:p>
            <a:pPr marL="342900" lvl="1" indent="0">
              <a:buNone/>
            </a:pPr>
            <a:endParaRPr lang="en-US" sz="2100"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3921473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Exceptions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r>
              <a:rPr lang="en-US" dirty="0"/>
              <a:t>Any peripheral nerve injury, </a:t>
            </a:r>
            <a:r>
              <a:rPr lang="en-US" u="sng" dirty="0"/>
              <a:t>associated with the musculoskeletal injury</a:t>
            </a:r>
            <a:r>
              <a:rPr lang="en-US" dirty="0"/>
              <a:t>, applies to and counts towards the amputation rule.</a:t>
            </a:r>
          </a:p>
          <a:p>
            <a:pPr marL="233363" indent="-233363"/>
            <a:endParaRPr lang="en-US" dirty="0"/>
          </a:p>
          <a:p>
            <a:pPr marL="233363" indent="-233363"/>
            <a:r>
              <a:rPr lang="en-US" dirty="0"/>
              <a:t>Actual amputation with associated neuroma will be evaluated at the next higher site of elective re-amputation.</a:t>
            </a:r>
          </a:p>
          <a:p>
            <a:endParaRPr lang="en-US" dirty="0"/>
          </a:p>
          <a:p>
            <a:endParaRPr lang="en-US" dirty="0"/>
          </a:p>
          <a:p>
            <a:pPr marL="342900" lvl="1" indent="0">
              <a:buNone/>
            </a:pPr>
            <a:endParaRPr lang="en-US" sz="2100"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16667113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1&quot;/&gt;&lt;lineCharCount val=&quot;66&quot;/&gt;&lt;lineCharCount val=&quot;62&quot;/&gt;&lt;lineCharCount val=&quot;13&quot;/&gt;&lt;lineCharCount val=&quot;1&quot;/&gt;&lt;lineCharCount val=&quot;70&quot;/&gt;&lt;lineCharCount val=&quot;63&quot;/&gt;&lt;lineCharCount val=&quot;1&quot;/&gt;&lt;lineCharCount val=&quot;68&quot;/&gt;&lt;lineCharCount val=&quot;70&quot;/&gt;&lt;lineCharCount val=&quot;59&quot;/&gt;&lt;/TableIndex&gt;&lt;/ShapeTextInfo&gt;"/>
  <p:tag name="HTML_SHAPEINFO" val="&lt;ThreeDShapeInfo&gt;&lt;uuid val=&quot;{C110E1BF-6960-4C56-B81E-1D77840FC6D6}&quot;/&gt;&lt;isInvalidForFieldText val=&quot;0&quot;/&gt;&lt;Image&gt;&lt;filename val=&quot;C:\Users\User\AppData\Local\Temp\CP10972752640Session\CPTrustFolder10972752640\PPTImport1097213513062\data\asimages\{C110E1BF-6960-4C56-B81E-1D77840FC6D6}_21.png&quot;/&gt;&lt;left val=&quot;44&quot;/&gt;&lt;top val=&quot;211&quot;/&gt;&lt;width val=&quot;896&quot;/&gt;&lt;height val=&quot;462&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840180EA-B642-4146-B959-5B33BB43A258}&quot;/&gt;&lt;isInvalidForFieldText val=&quot;0&quot;/&gt;&lt;Image&gt;&lt;filename val=&quot;C:\Users\User\AppData\Local\Temp\CP10972752640Session\CPTrustFolder10972752640\PPTImport1097213513062\data\asimages\{840180EA-B642-4146-B959-5B33BB43A258}_22.png&quot;/&gt;&lt;left val=&quot;0&quot;/&gt;&lt;top val=&quot;76&quot;/&gt;&lt;width val=&quot;961&quot;/&gt;&lt;height val=&quot;122&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E6CADF5-6635-4F3D-B0C2-BAF2FF8451D0}&quot;/&gt;&lt;isInvalidForFieldText val=&quot;0&quot;/&gt;&lt;Image&gt;&lt;filename val=&quot;C:\Users\User\AppData\Local\Temp\CP10972752640Session\CPTrustFolder10972752640\PPTImport1097213513062\data\asimages\{0E6CADF5-6635-4F3D-B0C2-BAF2FF8451D0}_22.png&quot;/&gt;&lt;left val=&quot;47&quot;/&gt;&lt;top val=&quot;215&quot;/&gt;&lt;width val=&quot;865&quot;/&gt;&lt;height val=&quot;412&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722EFD1-AA95-4912-A70F-DD28782ACB2F}&quot;/&gt;&lt;isInvalidForFieldText val=&quot;0&quot;/&gt;&lt;Image&gt;&lt;filename val=&quot;C:\Users\User\AppData\Local\Temp\CP10972752640Session\CPTrustFolder10972752640\PPTImport1097213513062\data\asimages\{D722EFD1-AA95-4912-A70F-DD28782ACB2F}_22.png&quot;/&gt;&lt;left val=&quot;727&quot;/&gt;&lt;top val=&quot;687&quot;/&gt;&lt;width val=&quot;226&quot;/&gt;&lt;height val=&quot;45&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1&quot;/&gt;&lt;lineCharCount val=&quot;71&quot;/&gt;&lt;lineCharCount val=&quot;42&quot;/&gt;&lt;lineCharCount val=&quot;1&quot;/&gt;&lt;lineCharCount val=&quot;70&quot;/&gt;&lt;lineCharCount val=&quot;41&quot;/&gt;&lt;lineCharCount val=&quot;1&quot;/&gt;&lt;lineCharCount val=&quot;66&quot;/&gt;&lt;lineCharCount val=&quot;64&quot;/&gt;&lt;lineCharCount val=&quot;58&quot;/&gt;&lt;lineCharCount val=&quot;13&quot;/&gt;&lt;/TableIndex&gt;&lt;/ShapeTextInfo&gt;"/>
  <p:tag name="HTML_SHAPEINFO" val="&lt;ThreeDShapeInfo&gt;&lt;uuid val=&quot;{7235569A-13E9-4FAA-AC66-20A97275849C}&quot;/&gt;&lt;isInvalidForFieldText val=&quot;0&quot;/&gt;&lt;Image&gt;&lt;filename val=&quot;C:\Users\User\AppData\Local\Temp\CP10972752640Session\CPTrustFolder10972752640\PPTImport1097213513062\data\asimages\{7235569A-13E9-4FAA-AC66-20A97275849C}_22.png&quot;/&gt;&lt;left val=&quot;44&quot;/&gt;&lt;top val=&quot;210&quot;/&gt;&lt;width val=&quot;872&quot;/&gt;&lt;height val=&quot;441&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FCFC45A0-78FF-4257-A6BD-643BD714FC06}&quot;/&gt;&lt;isInvalidForFieldText val=&quot;0&quot;/&gt;&lt;Image&gt;&lt;filename val=&quot;C:\Users\User\AppData\Local\Temp\CP10972752640Session\CPTrustFolder10972752640\PPTImport1097213513062\data\asimages\{FCFC45A0-78FF-4257-A6BD-643BD714FC06}_23.png&quot;/&gt;&lt;left val=&quot;0&quot;/&gt;&lt;top val=&quot;76&quot;/&gt;&lt;width val=&quot;961&quot;/&gt;&lt;height val=&quot;122&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52FC2EE-EABA-47EE-957B-12F116B19355}&quot;/&gt;&lt;isInvalidForFieldText val=&quot;0&quot;/&gt;&lt;Image&gt;&lt;filename val=&quot;C:\Users\User\AppData\Local\Temp\CP10972752640Session\CPTrustFolder10972752640\PPTImport1097213513062\data\asimages\{252FC2EE-EABA-47EE-957B-12F116B19355}_23.png&quot;/&gt;&lt;left val=&quot;727&quot;/&gt;&lt;top val=&quot;687&quot;/&gt;&lt;width val=&quot;226&quot;/&gt;&lt;height val=&quot;4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6&quot;/&gt;&lt;lineCharCount val=&quot;30&quot;/&gt;&lt;lineCharCount val=&quot;1&quot;/&gt;&lt;lineCharCount val=&quot;64&quot;/&gt;&lt;lineCharCount val=&quot;16&quot;/&gt;&lt;lineCharCount val=&quot;1&quot;/&gt;&lt;lineCharCount val=&quot;66&quot;/&gt;&lt;lineCharCount val=&quot;68&quot;/&gt;&lt;lineCharCount val=&quot;62&quot;/&gt;&lt;lineCharCount val=&quot;62&quot;/&gt;&lt;/TableIndex&gt;&lt;/ShapeTextInfo&gt;"/>
  <p:tag name="HTML_SHAPEINFO" val="&lt;ThreeDShapeInfo&gt;&lt;uuid val=&quot;{792C8C55-E1A1-4AD3-9239-AE88884DE00E}&quot;/&gt;&lt;isInvalidForFieldText val=&quot;0&quot;/&gt;&lt;Image&gt;&lt;filename val=&quot;C:\Users\User\AppData\Local\Temp\CP10972752640Session\CPTrustFolder10972752640\PPTImport1097213513062\data\asimages\{792C8C55-E1A1-4AD3-9239-AE88884DE00E}_23.png&quot;/&gt;&lt;left val=&quot;44&quot;/&gt;&lt;top val=&quot;210&quot;/&gt;&lt;width val=&quot;875&quot;/&gt;&lt;height val=&quot;422&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559ACEEF-89BA-4F21-B187-57B9CAB941C8}&quot;/&gt;&lt;isInvalidForFieldText val=&quot;0&quot;/&gt;&lt;Image&gt;&lt;filename val=&quot;C:\Users\User\AppData\Local\Temp\CP10972752640Session\CPTrustFolder10972752640\PPTImport1097213513062\data\asimages\{559ACEEF-89BA-4F21-B187-57B9CAB941C8}_24.png&quot;/&gt;&lt;left val=&quot;0&quot;/&gt;&lt;top val=&quot;76&quot;/&gt;&lt;width val=&quot;961&quot;/&gt;&lt;height val=&quot;122&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7&quot;/&gt;&lt;lineCharCount val=&quot;65&quot;/&gt;&lt;lineCharCount val=&quot;43&quot;/&gt;&lt;lineCharCount val=&quot;1&quot;/&gt;&lt;lineCharCount val=&quot;60&quot;/&gt;&lt;lineCharCount val=&quot;63&quot;/&gt;&lt;lineCharCount val=&quot;32&quot;/&gt;&lt;/TableIndex&gt;&lt;/ShapeTextInfo&gt;"/>
  <p:tag name="HTML_SHAPEINFO" val="&lt;ThreeDShapeInfo&gt;&lt;uuid val=&quot;{CEF4B93F-3644-4BB3-99CD-34ECBCBE48EC}&quot;/&gt;&lt;isInvalidForFieldText val=&quot;0&quot;/&gt;&lt;Image&gt;&lt;filename val=&quot;C:\Users\User\AppData\Local\Temp\CP10972752640Session\CPTrustFolder10972752640\PPTImport1097213513062\data\asimages\{CEF4B93F-3644-4BB3-99CD-34ECBCBE48EC}_24.png&quot;/&gt;&lt;left val=&quot;42&quot;/&gt;&lt;top val=&quot;212&quot;/&gt;&lt;width val=&quot;870&quot;/&gt;&lt;height val=&quot;41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22A98A8-743F-4FEC-B945-20CF1628A3C5}&quot;/&gt;&lt;isInvalidForFieldText val=&quot;0&quot;/&gt;&lt;Image&gt;&lt;filename val=&quot;C:\Users\User\AppData\Local\Temp\CP10972752640Session\CPTrustFolder10972752640\PPTImport1097213513062\data\asimages\{322A98A8-743F-4FEC-B945-20CF1628A3C5}_24.png&quot;/&gt;&lt;left val=&quot;727&quot;/&gt;&lt;top val=&quot;687&quot;/&gt;&lt;width val=&quot;226&quot;/&gt;&lt;height val=&quot;4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249DAA19-1505-4CC5-B27B-B8A6B5B72A77}&quot;/&gt;&lt;isInvalidForFieldText val=&quot;0&quot;/&gt;&lt;Image&gt;&lt;filename val=&quot;C:\Users\User\AppData\Local\Temp\CP10972752640Session\CPTrustFolder10972752640\PPTImport1097213513062\data\asimages\{249DAA19-1505-4CC5-B27B-B8A6B5B72A77}_25.png&quot;/&gt;&lt;left val=&quot;0&quot;/&gt;&lt;top val=&quot;76&quot;/&gt;&lt;width val=&quot;961&quot;/&gt;&lt;height val=&quot;122&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52&quot;/&gt;&lt;lineCharCount val=&quot;1&quot;/&gt;&lt;lineCharCount val=&quot;74&quot;/&gt;&lt;lineCharCount val=&quot;1&quot;/&gt;&lt;lineCharCount val=&quot;76&quot;/&gt;&lt;lineCharCount val=&quot;71&quot;/&gt;&lt;lineCharCount val=&quot;1&quot;/&gt;&lt;lineCharCount val=&quot;73&quot;/&gt;&lt;lineCharCount val=&quot;86&quot;/&gt;&lt;lineCharCount val=&quot;50&quot;/&gt;&lt;lineCharCount val=&quot;1&quot;/&gt;&lt;lineCharCount val=&quot;75&quot;/&gt;&lt;lineCharCount val=&quot;57&quot;/&gt;&lt;/TableIndex&gt;&lt;/ShapeTextInfo&gt;"/>
  <p:tag name="HTML_SHAPEINFO" val="&lt;ThreeDShapeInfo&gt;&lt;uuid val=&quot;{41849462-C1D0-4345-A9F2-BBEBCAA2C8F2}&quot;/&gt;&lt;isInvalidForFieldText val=&quot;0&quot;/&gt;&lt;Image&gt;&lt;filename val=&quot;C:\Users\User\AppData\Local\Temp\CP10972752640Session\CPTrustFolder10972752640\PPTImport1097213513062\data\asimages\{41849462-C1D0-4345-A9F2-BBEBCAA2C8F2}_25.png&quot;/&gt;&lt;left val=&quot;43&quot;/&gt;&lt;top val=&quot;194&quot;/&gt;&lt;width val=&quot;877&quot;/&gt;&lt;height val=&quot;427&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25B12C3-CCAD-4A11-90AE-875CDEF1BB83}&quot;/&gt;&lt;isInvalidForFieldText val=&quot;0&quot;/&gt;&lt;Image&gt;&lt;filename val=&quot;C:\Users\User\AppData\Local\Temp\CP10972752640Session\CPTrustFolder10972752640\PPTImport1097213513062\data\asimages\{D25B12C3-CCAD-4A11-90AE-875CDEF1BB83}_25.png&quot;/&gt;&lt;left val=&quot;727&quot;/&gt;&lt;top val=&quot;687&quot;/&gt;&lt;width val=&quot;226&quot;/&gt;&lt;height val=&quot;4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F0B6E442-238F-457D-97EE-3152BC2074B1}&quot;/&gt;&lt;isInvalidForFieldText val=&quot;0&quot;/&gt;&lt;Image&gt;&lt;filename val=&quot;C:\Users\User\AppData\Local\Temp\CP10972752640Session\CPTrustFolder10972752640\PPTImport1097213513062\data\asimages\{F0B6E442-238F-457D-97EE-3152BC2074B1}_26.png&quot;/&gt;&lt;left val=&quot;0&quot;/&gt;&lt;top val=&quot;76&quot;/&gt;&lt;width val=&quot;961&quot;/&gt;&lt;height val=&quot;122&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7&quot;/&gt;&lt;lineCharCount val=&quot;70&quot;/&gt;&lt;lineCharCount val=&quot;21&quot;/&gt;&lt;lineCharCount val=&quot;1&quot;/&gt;&lt;lineCharCount val=&quot;64&quot;/&gt;&lt;lineCharCount val=&quot;67&quot;/&gt;&lt;lineCharCount val=&quot;65&quot;/&gt;&lt;lineCharCount val=&quot;53&quot;/&gt;&lt;lineCharCount val=&quot;1&quot;/&gt;&lt;lineCharCount val=&quot;67&quot;/&gt;&lt;lineCharCount val=&quot;57&quot;/&gt;&lt;lineCharCount val=&quot;64&quot;/&gt;&lt;lineCharCount val=&quot;25&quot;/&gt;&lt;/TableIndex&gt;&lt;/ShapeTextInfo&gt;"/>
  <p:tag name="HTML_SHAPEINFO" val="&lt;ThreeDShapeInfo&gt;&lt;uuid val=&quot;{6E2C18D4-090F-41C0-BC12-E98323F5340C}&quot;/&gt;&lt;isInvalidForFieldText val=&quot;0&quot;/&gt;&lt;Image&gt;&lt;filename val=&quot;C:\Users\User\AppData\Local\Temp\CP10972752640Session\CPTrustFolder10972752640\PPTImport1097213513062\data\asimages\{6E2C18D4-090F-41C0-BC12-E98323F5340C}_26.png&quot;/&gt;&lt;left val=&quot;42&quot;/&gt;&lt;top val=&quot;193&quot;/&gt;&lt;width val=&quot;873&quot;/&gt;&lt;height val=&quot;473&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1FAA7E9-CA28-4923-B33C-57A702AEB9D9}&quot;/&gt;&lt;isInvalidForFieldText val=&quot;0&quot;/&gt;&lt;Image&gt;&lt;filename val=&quot;C:\Users\User\AppData\Local\Temp\CP10972752640Session\CPTrustFolder10972752640\PPTImport1097213513062\data\asimages\{A1FAA7E9-CA28-4923-B33C-57A702AEB9D9}_26.png&quot;/&gt;&lt;left val=&quot;727&quot;/&gt;&lt;top val=&quot;687&quot;/&gt;&lt;width val=&quot;226&quot;/&gt;&lt;height val=&quot;45&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E9FC093D-EAC1-4A0E-88A5-4D0FBA02FF0B}&quot;/&gt;&lt;isInvalidForFieldText val=&quot;0&quot;/&gt;&lt;Image&gt;&lt;filename val=&quot;C:\Users\User\AppData\Local\Temp\CP10972752640Session\CPTrustFolder10972752640\PPTImport1097213513062\data\asimages\{E9FC093D-EAC1-4A0E-88A5-4D0FBA02FF0B}_27.png&quot;/&gt;&lt;left val=&quot;0&quot;/&gt;&lt;top val=&quot;76&quot;/&gt;&lt;width val=&quot;961&quot;/&gt;&lt;height val=&quot;122&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4&quot;/&gt;&lt;lineCharCount val=&quot;62&quot;/&gt;&lt;lineCharCount val=&quot;67&quot;/&gt;&lt;lineCharCount val=&quot;68&quot;/&gt;&lt;lineCharCount val=&quot;71&quot;/&gt;&lt;lineCharCount val=&quot;25&quot;/&gt;&lt;lineCharCount val=&quot;1&quot;/&gt;&lt;lineCharCount val=&quot;67&quot;/&gt;&lt;lineCharCount val=&quot;32&quot;/&gt;&lt;lineCharCount val=&quot;64&quot;/&gt;&lt;lineCharCount val=&quot;5&quot;/&gt;&lt;lineCharCount val=&quot;10&quot;/&gt;&lt;lineCharCount val=&quot;65&quot;/&gt;&lt;/TableIndex&gt;&lt;/ShapeTextInfo&gt;"/>
  <p:tag name="HTML_SHAPEINFO" val="&lt;ThreeDShapeInfo&gt;&lt;uuid val=&quot;{60066FA2-9602-46FD-9C20-BFCAD1D9E3E4}&quot;/&gt;&lt;isInvalidForFieldText val=&quot;0&quot;/&gt;&lt;Image&gt;&lt;filename val=&quot;C:\Users\User\AppData\Local\Temp\CP10972752640Session\CPTrustFolder10972752640\PPTImport1097213513062\data\asimages\{60066FA2-9602-46FD-9C20-BFCAD1D9E3E4}_27.png&quot;/&gt;&lt;left val=&quot;42&quot;/&gt;&lt;top val=&quot;193&quot;/&gt;&lt;width val=&quot;870&quot;/&gt;&lt;height val=&quot;47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CC2E0EF-35DF-4004-971C-AFFC8BF9645B}&quot;/&gt;&lt;isInvalidForFieldText val=&quot;0&quot;/&gt;&lt;Image&gt;&lt;filename val=&quot;C:\Users\User\AppData\Local\Temp\CP10972752640Session\CPTrustFolder10972752640\PPTImport1097213513062\data\asimages\{7CC2E0EF-35DF-4004-971C-AFFC8BF9645B}_27.png&quot;/&gt;&lt;left val=&quot;727&quot;/&gt;&lt;top val=&quot;687&quot;/&gt;&lt;width val=&quot;226&quot;/&gt;&lt;height val=&quot;4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A8C41FC2-6413-4C40-AEDD-65AC9F49A9CC}&quot;/&gt;&lt;isInvalidForFieldText val=&quot;0&quot;/&gt;&lt;Image&gt;&lt;filename val=&quot;C:\Users\User\AppData\Local\Temp\CP10972752640Session\CPTrustFolder10972752640\PPTImport1097213513062\data\asimages\{A8C41FC2-6413-4C40-AEDD-65AC9F49A9CC}_28.png&quot;/&gt;&lt;left val=&quot;0&quot;/&gt;&lt;top val=&quot;76&quot;/&gt;&lt;width val=&quot;961&quot;/&gt;&lt;height val=&quot;122&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4&quot;/&gt;&lt;lineCharCount val=&quot;1&quot;/&gt;&lt;lineCharCount val=&quot;67&quot;/&gt;&lt;lineCharCount val=&quot;69&quot;/&gt;&lt;lineCharCount val=&quot;26&quot;/&gt;&lt;lineCharCount val=&quot;1&quot;/&gt;&lt;lineCharCount val=&quot;71&quot;/&gt;&lt;lineCharCount val=&quot;39&quot;/&gt;&lt;lineCharCount val=&quot;1&quot;/&gt;&lt;lineCharCount val=&quot;61&quot;/&gt;&lt;lineCharCount val=&quot;67&quot;/&gt;&lt;lineCharCount val=&quot;54&quot;/&gt;&lt;/TableIndex&gt;&lt;/ShapeTextInfo&gt;"/>
  <p:tag name="HTML_SHAPEINFO" val="&lt;ThreeDShapeInfo&gt;&lt;uuid val=&quot;{0A11BF42-1966-4D97-80C1-CF5247808ADA}&quot;/&gt;&lt;isInvalidForFieldText val=&quot;0&quot;/&gt;&lt;Image&gt;&lt;filename val=&quot;C:\Users\User\AppData\Local\Temp\CP10972752640Session\CPTrustFolder10972752640\PPTImport1097213513062\data\asimages\{0A11BF42-1966-4D97-80C1-CF5247808ADA}_28.png&quot;/&gt;&lt;left val=&quot;42&quot;/&gt;&lt;top val=&quot;212&quot;/&gt;&lt;width val=&quot;881&quot;/&gt;&lt;height val=&quot;435&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B77610B-05E3-4965-BAB6-430C4858A25B}&quot;/&gt;&lt;isInvalidForFieldText val=&quot;0&quot;/&gt;&lt;Image&gt;&lt;filename val=&quot;C:\Users\User\AppData\Local\Temp\CP10972752640Session\CPTrustFolder10972752640\PPTImport1097213513062\data\asimages\{3B77610B-05E3-4965-BAB6-430C4858A25B}_28.png&quot;/&gt;&lt;left val=&quot;727&quot;/&gt;&lt;top val=&quot;687&quot;/&gt;&lt;width val=&quot;226&quot;/&gt;&lt;height val=&quot;4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A3BE056B-9C52-47E7-9C5E-3ED9AAD5C3FE}&quot;/&gt;&lt;isInvalidForFieldText val=&quot;0&quot;/&gt;&lt;Image&gt;&lt;filename val=&quot;C:\Users\User\AppData\Local\Temp\CP10972752640Session\CPTrustFolder10972752640\PPTImport1097213513062\data\asimages\{A3BE056B-9C52-47E7-9C5E-3ED9AAD5C3FE}_29.png&quot;/&gt;&lt;left val=&quot;0&quot;/&gt;&lt;top val=&quot;76&quot;/&gt;&lt;width val=&quot;961&quot;/&gt;&lt;height val=&quot;122&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0&quot;/&gt;&lt;lineCharCount val=&quot;63&quot;/&gt;&lt;lineCharCount val=&quot;63&quot;/&gt;&lt;lineCharCount val=&quot;64&quot;/&gt;&lt;lineCharCount val=&quot;9&quot;/&gt;&lt;lineCharCount val=&quot;1&quot;/&gt;&lt;lineCharCount val=&quot;60&quot;/&gt;&lt;lineCharCount val=&quot;59&quot;/&gt;&lt;lineCharCount val=&quot;42&quot;/&gt;&lt;/TableIndex&gt;&lt;/ShapeTextInfo&gt;"/>
  <p:tag name="HTML_SHAPEINFO" val="&lt;ThreeDShapeInfo&gt;&lt;uuid val=&quot;{369A88EF-3B2C-4BC7-B1EB-E68ED3304E24}&quot;/&gt;&lt;isInvalidForFieldText val=&quot;0&quot;/&gt;&lt;Image&gt;&lt;filename val=&quot;C:\Users\User\AppData\Local\Temp\CP10972752640Session\CPTrustFolder10972752640\PPTImport1097213513062\data\asimages\{369A88EF-3B2C-4BC7-B1EB-E68ED3304E24}_29.png&quot;/&gt;&lt;left val=&quot;42&quot;/&gt;&lt;top val=&quot;212&quot;/&gt;&lt;width val=&quot;870&quot;/&gt;&lt;height val=&quot;415&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BC4C952-EA49-47FA-B2F9-589AA6A59BF3}&quot;/&gt;&lt;isInvalidForFieldText val=&quot;0&quot;/&gt;&lt;Image&gt;&lt;filename val=&quot;C:\Users\User\AppData\Local\Temp\CP10972752640Session\CPTrustFolder10972752640\PPTImport1097213513062\data\asimages\{7BC4C952-EA49-47FA-B2F9-589AA6A59BF3}_29.png&quot;/&gt;&lt;left val=&quot;727&quot;/&gt;&lt;top val=&quot;687&quot;/&gt;&lt;width val=&quot;226&quot;/&gt;&lt;height val=&quot;45&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A366B8AF-57E8-47EE-B8D9-B36C73CC94C9}&quot;/&gt;&lt;isInvalidForFieldText val=&quot;0&quot;/&gt;&lt;Image&gt;&lt;filename val=&quot;C:\Users\User\AppData\Local\Temp\CP10972752640Session\CPTrustFolder10972752640\PPTImport1097213513062\data\asimages\{A366B8AF-57E8-47EE-B8D9-B36C73CC94C9}_30.png&quot;/&gt;&lt;left val=&quot;0&quot;/&gt;&lt;top val=&quot;76&quot;/&gt;&lt;width val=&quot;961&quot;/&gt;&lt;height val=&quot;122&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8&quot;/&gt;&lt;lineCharCount val=&quot;64&quot;/&gt;&lt;lineCharCount val=&quot;62&quot;/&gt;&lt;lineCharCount val=&quot;1&quot;/&gt;&lt;lineCharCount val=&quot;68&quot;/&gt;&lt;lineCharCount val=&quot;72&quot;/&gt;&lt;lineCharCount val=&quot;61&quot;/&gt;&lt;lineCharCount val=&quot;68&quot;/&gt;&lt;lineCharCount val=&quot;60&quot;/&gt;&lt;/TableIndex&gt;&lt;/ShapeTextInfo&gt;"/>
  <p:tag name="HTML_SHAPEINFO" val="&lt;ThreeDShapeInfo&gt;&lt;uuid val=&quot;{8970DB26-7C6C-44D6-88A0-63C6C1F240B0}&quot;/&gt;&lt;isInvalidForFieldText val=&quot;0&quot;/&gt;&lt;Image&gt;&lt;filename val=&quot;C:\Users\User\AppData\Local\Temp\CP10972752640Session\CPTrustFolder10972752640\PPTImport1097213513062\data\asimages\{8970DB26-7C6C-44D6-88A0-63C6C1F240B0}_30.png&quot;/&gt;&lt;left val=&quot;42&quot;/&gt;&lt;top val=&quot;212&quot;/&gt;&lt;width val=&quot;880&quot;/&gt;&lt;height val=&quot;415&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EB99EC0-6DA4-4B52-91FF-249872E98DCC}&quot;/&gt;&lt;isInvalidForFieldText val=&quot;0&quot;/&gt;&lt;Image&gt;&lt;filename val=&quot;C:\Users\User\AppData\Local\Temp\CP10972752640Session\CPTrustFolder10972752640\PPTImport1097213513062\data\asimages\{5EB99EC0-6DA4-4B52-91FF-249872E98DCC}_30.png&quot;/&gt;&lt;left val=&quot;727&quot;/&gt;&lt;top val=&quot;687&quot;/&gt;&lt;width val=&quot;226&quot;/&gt;&lt;height val=&quot;45&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60335C81-DF07-426B-A633-8C2039FE3EB8}&quot;/&gt;&lt;isInvalidForFieldText val=&quot;0&quot;/&gt;&lt;Image&gt;&lt;filename val=&quot;C:\Users\User\AppData\Local\Temp\CP10972752640Session\CPTrustFolder10972752640\PPTImport1097213513062\data\asimages\{60335C81-DF07-426B-A633-8C2039FE3EB8}_31.png&quot;/&gt;&lt;left val=&quot;0&quot;/&gt;&lt;top val=&quot;76&quot;/&gt;&lt;width val=&quot;961&quot;/&gt;&lt;height val=&quot;122&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4&quot;/&gt;&lt;lineCharCount val=&quot;63&quot;/&gt;&lt;lineCharCount val=&quot;11&quot;/&gt;&lt;lineCharCount val=&quot;1&quot;/&gt;&lt;lineCharCount val=&quot;65&quot;/&gt;&lt;lineCharCount val=&quot;66&quot;/&gt;&lt;lineCharCount val=&quot;39&quot;/&gt;&lt;lineCharCount val=&quot;1&quot;/&gt;&lt;lineCharCount val=&quot;71&quot;/&gt;&lt;lineCharCount val=&quot;69&quot;/&gt;&lt;lineCharCount val=&quot;59&quot;/&gt;&lt;/TableIndex&gt;&lt;/ShapeTextInfo&gt;"/>
  <p:tag name="HTML_SHAPEINFO" val="&lt;ThreeDShapeInfo&gt;&lt;uuid val=&quot;{348D0FCC-3A68-4219-8C50-AC3D089D1BD2}&quot;/&gt;&lt;isInvalidForFieldText val=&quot;0&quot;/&gt;&lt;Image&gt;&lt;filename val=&quot;C:\Users\User\AppData\Local\Temp\CP10972752640Session\CPTrustFolder10972752640\PPTImport1097213513062\data\asimages\{348D0FCC-3A68-4219-8C50-AC3D089D1BD2}_31.png&quot;/&gt;&lt;left val=&quot;42&quot;/&gt;&lt;top val=&quot;212&quot;/&gt;&lt;width val=&quot;878&quot;/&gt;&lt;height val=&quot;415&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545C75D-A9C8-4A7A-AE96-F5199D51B31A}&quot;/&gt;&lt;isInvalidForFieldText val=&quot;0&quot;/&gt;&lt;Image&gt;&lt;filename val=&quot;C:\Users\User\AppData\Local\Temp\CP10972752640Session\CPTrustFolder10972752640\PPTImport1097213513062\data\asimages\{E545C75D-A9C8-4A7A-AE96-F5199D51B31A}_31.png&quot;/&gt;&lt;left val=&quot;727&quot;/&gt;&lt;top val=&quot;687&quot;/&gt;&lt;width val=&quot;226&quot;/&gt;&lt;height val=&quot;45&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8D92EDE5-4D82-4921-A3AE-B9D7BF0C7B77}&quot;/&gt;&lt;isInvalidForFieldText val=&quot;0&quot;/&gt;&lt;Image&gt;&lt;filename val=&quot;C:\Users\User\AppData\Local\Temp\CP10972752640Session\CPTrustFolder10972752640\PPTImport1097213513062\data\asimages\{8D92EDE5-4D82-4921-A3AE-B9D7BF0C7B77}_32.png&quot;/&gt;&lt;left val=&quot;0&quot;/&gt;&lt;top val=&quot;76&quot;/&gt;&lt;width val=&quot;961&quot;/&gt;&lt;height val=&quot;122&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1&quot;/&gt;&lt;lineCharCount val=&quot;64&quot;/&gt;&lt;lineCharCount val=&quot;65&quot;/&gt;&lt;lineCharCount val=&quot;67&quot;/&gt;&lt;lineCharCount val=&quot;46&quot;/&gt;&lt;lineCharCount val=&quot;1&quot;/&gt;&lt;lineCharCount val=&quot;66&quot;/&gt;&lt;lineCharCount val=&quot;65&quot;/&gt;&lt;lineCharCount val=&quot;63&quot;/&gt;&lt;lineCharCount val=&quot;59&quot;/&gt;&lt;/TableIndex&gt;&lt;/ShapeTextInfo&gt;"/>
  <p:tag name="HTML_SHAPEINFO" val="&lt;ThreeDShapeInfo&gt;&lt;uuid val=&quot;{16A6D638-6A85-46A9-8614-F70029B2B506}&quot;/&gt;&lt;isInvalidForFieldText val=&quot;0&quot;/&gt;&lt;Image&gt;&lt;filename val=&quot;C:\Users\User\AppData\Local\Temp\CP10972752640Session\CPTrustFolder10972752640\PPTImport1097213513062\data\asimages\{16A6D638-6A85-46A9-8614-F70029B2B506}_32.png&quot;/&gt;&lt;left val=&quot;42&quot;/&gt;&lt;top val=&quot;212&quot;/&gt;&lt;width val=&quot;870&quot;/&gt;&lt;height val=&quot;415&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932EF4A-B804-43C1-ABCA-418FE031795D}&quot;/&gt;&lt;isInvalidForFieldText val=&quot;0&quot;/&gt;&lt;Image&gt;&lt;filename val=&quot;C:\Users\User\AppData\Local\Temp\CP10972752640Session\CPTrustFolder10972752640\PPTImport1097213513062\data\asimages\{1932EF4A-B804-43C1-ABCA-418FE031795D}_32.png&quot;/&gt;&lt;left val=&quot;727&quot;/&gt;&lt;top val=&quot;687&quot;/&gt;&lt;width val=&quot;226&quot;/&gt;&lt;height val=&quot;45&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513693BE-8164-4A35-A69C-19C8C07A4F79}&quot;/&gt;&lt;isInvalidForFieldText val=&quot;0&quot;/&gt;&lt;Image&gt;&lt;filename val=&quot;C:\Users\User\AppData\Local\Temp\CP10972752640Session\CPTrustFolder10972752640\PPTImport1097213513062\data\asimages\{513693BE-8164-4A35-A69C-19C8C07A4F79}_33.png&quot;/&gt;&lt;left val=&quot;0&quot;/&gt;&lt;top val=&quot;76&quot;/&gt;&lt;width val=&quot;961&quot;/&gt;&lt;height val=&quot;122&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1&quot;/&gt;&lt;lineCharCount val=&quot;69&quot;/&gt;&lt;lineCharCount val=&quot;64&quot;/&gt;&lt;lineCharCount val=&quot;51&quot;/&gt;&lt;lineCharCount val=&quot;1&quot;/&gt;&lt;lineCharCount val=&quot;65&quot;/&gt;&lt;lineCharCount val=&quot;26&quot;/&gt;&lt;/TableIndex&gt;&lt;/ShapeTextInfo&gt;"/>
  <p:tag name="HTML_SHAPEINFO" val="&lt;ThreeDShapeInfo&gt;&lt;uuid val=&quot;{75E7175C-B3D1-47CB-AD2C-DA5AF7F69476}&quot;/&gt;&lt;isInvalidForFieldText val=&quot;0&quot;/&gt;&lt;Image&gt;&lt;filename val=&quot;C:\Users\User\AppData\Local\Temp\CP10972752640Session\CPTrustFolder10972752640\PPTImport1097213513062\data\asimages\{75E7175C-B3D1-47CB-AD2C-DA5AF7F69476}_33.png&quot;/&gt;&lt;left val=&quot;42&quot;/&gt;&lt;top val=&quot;212&quot;/&gt;&lt;width val=&quot;872&quot;/&gt;&lt;height val=&quot;415&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F4AF22E-A4CB-4928-9660-E0B2AA9CEB2E}&quot;/&gt;&lt;isInvalidForFieldText val=&quot;0&quot;/&gt;&lt;Image&gt;&lt;filename val=&quot;C:\Users\User\AppData\Local\Temp\CP10972752640Session\CPTrustFolder10972752640\PPTImport1097213513062\data\asimages\{BF4AF22E-A4CB-4928-9660-E0B2AA9CEB2E}_33.png&quot;/&gt;&lt;left val=&quot;727&quot;/&gt;&lt;top val=&quot;687&quot;/&gt;&lt;width val=&quot;226&quot;/&gt;&lt;height val=&quot;45&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EF57D6A7-DF6E-4377-B8EF-9EB2D4679351}&quot;/&gt;&lt;isInvalidForFieldText val=&quot;0&quot;/&gt;&lt;Image&gt;&lt;filename val=&quot;C:\Users\User\AppData\Local\Temp\CP10972752640Session\CPTrustFolder10972752640\PPTImport1097213513062\data\asimages\{EF57D6A7-DF6E-4377-B8EF-9EB2D4679351}_34.png&quot;/&gt;&lt;left val=&quot;0&quot;/&gt;&lt;top val=&quot;76&quot;/&gt;&lt;width val=&quot;961&quot;/&gt;&lt;height val=&quot;122&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4&quot;/&gt;&lt;lineCharCount val=&quot;59&quot;/&gt;&lt;lineCharCount val=&quot;15&quot;/&gt;&lt;lineCharCount val=&quot;1&quot;/&gt;&lt;lineCharCount val=&quot;67&quot;/&gt;&lt;lineCharCount val=&quot;56&quot;/&gt;&lt;lineCharCount val=&quot;74&quot;/&gt;&lt;lineCharCount val=&quot;17&quot;/&gt;&lt;lineCharCount val=&quot;71&quot;/&gt;&lt;lineCharCount val=&quot;4&quot;/&gt;&lt;/TableIndex&gt;&lt;/ShapeTextInfo&gt;"/>
  <p:tag name="HTML_SHAPEINFO" val="&lt;ThreeDShapeInfo&gt;&lt;uuid val=&quot;{FFA27653-ECF6-46E0-9E9C-5EBB0C98BB32}&quot;/&gt;&lt;isInvalidForFieldText val=&quot;0&quot;/&gt;&lt;Image&gt;&lt;filename val=&quot;C:\Users\User\AppData\Local\Temp\CP10972752640Session\CPTrustFolder10972752640\PPTImport1097213513062\data\asimages\{FFA27653-ECF6-46E0-9E9C-5EBB0C98BB32}_34.png&quot;/&gt;&lt;left val=&quot;42&quot;/&gt;&lt;top val=&quot;212&quot;/&gt;&lt;width val=&quot;874&quot;/&gt;&lt;height val=&quot;41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7&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FC93708-D177-4835-BE19-16082071318F}&quot;/&gt;&lt;isInvalidForFieldText val=&quot;0&quot;/&gt;&lt;Image&gt;&lt;filename val=&quot;C:\Users\User\AppData\Local\Temp\CP10972752640Session\CPTrustFolder10972752640\PPTImport1097213513062\data\asimages\{3FC93708-D177-4835-BE19-16082071318F}_34.png&quot;/&gt;&lt;left val=&quot;727&quot;/&gt;&lt;top val=&quot;687&quot;/&gt;&lt;width val=&quot;226&quot;/&gt;&lt;height val=&quot;45&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97FBB364-83B9-413A-9BD2-BB054B9D9CA8}&quot;/&gt;&lt;isInvalidForFieldText val=&quot;0&quot;/&gt;&lt;Image&gt;&lt;filename val=&quot;C:\Users\User\AppData\Local\Temp\CP10972752640Session\CPTrustFolder10972752640\PPTImport1097213513062\data\asimages\{97FBB364-83B9-413A-9BD2-BB054B9D9CA8}_35.png&quot;/&gt;&lt;left val=&quot;0&quot;/&gt;&lt;top val=&quot;76&quot;/&gt;&lt;width val=&quot;961&quot;/&gt;&lt;height val=&quot;122&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1&quot;/&gt;&lt;lineCharCount val=&quot;68&quot;/&gt;&lt;lineCharCount val=&quot;67&quot;/&gt;&lt;lineCharCount val=&quot;64&quot;/&gt;&lt;lineCharCount val=&quot;40&quot;/&gt;&lt;lineCharCount val=&quot;1&quot;/&gt;&lt;lineCharCount val=&quot;67&quot;/&gt;&lt;lineCharCount val=&quot;71&quot;/&gt;&lt;lineCharCount val=&quot;74&quot;/&gt;&lt;lineCharCount val=&quot;36&quot;/&gt;&lt;/TableIndex&gt;&lt;/ShapeTextInfo&gt;"/>
  <p:tag name="HTML_SHAPEINFO" val="&lt;ThreeDShapeInfo&gt;&lt;uuid val=&quot;{C8F4BC95-3268-4DAF-9FCE-7EABBD866423}&quot;/&gt;&lt;isInvalidForFieldText val=&quot;0&quot;/&gt;&lt;Image&gt;&lt;filename val=&quot;C:\Users\User\AppData\Local\Temp\CP10972752640Session\CPTrustFolder10972752640\PPTImport1097213513062\data\asimages\{C8F4BC95-3268-4DAF-9FCE-7EABBD866423}_35.png&quot;/&gt;&lt;left val=&quot;42&quot;/&gt;&lt;top val=&quot;212&quot;/&gt;&lt;width val=&quot;883&quot;/&gt;&lt;height val=&quot;415&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EFE122F-1475-40D0-876D-A01C3207101E}&quot;/&gt;&lt;isInvalidForFieldText val=&quot;0&quot;/&gt;&lt;Image&gt;&lt;filename val=&quot;C:\Users\User\AppData\Local\Temp\CP10972752640Session\CPTrustFolder10972752640\PPTImport1097213513062\data\asimages\{8EFE122F-1475-40D0-876D-A01C3207101E}_35.png&quot;/&gt;&lt;left val=&quot;727&quot;/&gt;&lt;top val=&quot;687&quot;/&gt;&lt;width val=&quot;226&quot;/&gt;&lt;height val=&quot;45&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D35B9E37-B329-40CE-8E2F-C98C2AD0562E}&quot;/&gt;&lt;isInvalidForFieldText val=&quot;0&quot;/&gt;&lt;Image&gt;&lt;filename val=&quot;C:\Users\User\AppData\Local\Temp\CP10972752640Session\CPTrustFolder10972752640\PPTImport1097213513062\data\asimages\{D35B9E37-B329-40CE-8E2F-C98C2AD0562E}_36.png&quot;/&gt;&lt;left val=&quot;0&quot;/&gt;&lt;top val=&quot;76&quot;/&gt;&lt;width val=&quot;961&quot;/&gt;&lt;height val=&quot;122&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3&quot;/&gt;&lt;lineCharCount val=&quot;57&quot;/&gt;&lt;lineCharCount val=&quot;67&quot;/&gt;&lt;lineCharCount val=&quot;64&quot;/&gt;&lt;lineCharCount val=&quot;67&quot;/&gt;&lt;lineCharCount val=&quot;17&quot;/&gt;&lt;lineCharCount val=&quot;1&quot;/&gt;&lt;lineCharCount val=&quot;66&quot;/&gt;&lt;lineCharCount val=&quot;68&quot;/&gt;&lt;lineCharCount val=&quot;72&quot;/&gt;&lt;lineCharCount val=&quot;23&quot;/&gt;&lt;/TableIndex&gt;&lt;/ShapeTextInfo&gt;"/>
  <p:tag name="HTML_SHAPEINFO" val="&lt;ThreeDShapeInfo&gt;&lt;uuid val=&quot;{8B9283D9-53D2-447F-848B-5DCD144FA6B4}&quot;/&gt;&lt;isInvalidForFieldText val=&quot;0&quot;/&gt;&lt;Image&gt;&lt;filename val=&quot;C:\Users\User\AppData\Local\Temp\CP10972752640Session\CPTrustFolder10972752640\PPTImport1097213513062\data\asimages\{8B9283D9-53D2-447F-848B-5DCD144FA6B4}_36.png&quot;/&gt;&lt;left val=&quot;42&quot;/&gt;&lt;top val=&quot;212&quot;/&gt;&lt;width val=&quot;870&quot;/&gt;&lt;height val=&quot;415&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654A17B-CB2D-4D40-95E1-2B6CCE21FEB2}&quot;/&gt;&lt;isInvalidForFieldText val=&quot;0&quot;/&gt;&lt;Image&gt;&lt;filename val=&quot;C:\Users\User\AppData\Local\Temp\CP10972752640Session\CPTrustFolder10972752640\PPTImport1097213513062\data\asimages\{E654A17B-CB2D-4D40-95E1-2B6CCE21FEB2}_36.png&quot;/&gt;&lt;left val=&quot;727&quot;/&gt;&lt;top val=&quot;687&quot;/&gt;&lt;width val=&quot;226&quot;/&gt;&lt;height val=&quot;45&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84C6F6DD-F988-4FFB-B357-7A6CB6688A35}&quot;/&gt;&lt;isInvalidForFieldText val=&quot;0&quot;/&gt;&lt;Image&gt;&lt;filename val=&quot;C:\Users\User\AppData\Local\Temp\CP10972752640Session\CPTrustFolder10972752640\PPTImport1097213513062\data\asimages\{84C6F6DD-F988-4FFB-B357-7A6CB6688A35}_37.png&quot;/&gt;&lt;left val=&quot;0&quot;/&gt;&lt;top val=&quot;76&quot;/&gt;&lt;width val=&quot;961&quot;/&gt;&lt;height val=&quot;122&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0&quot;/&gt;&lt;lineCharCount val=&quot;70&quot;/&gt;&lt;lineCharCount val=&quot;67&quot;/&gt;&lt;lineCharCount val=&quot;63&quot;/&gt;&lt;lineCharCount val=&quot;1&quot;/&gt;&lt;lineCharCount val=&quot;80&quot;/&gt;&lt;lineCharCount val=&quot;37&quot;/&gt;&lt;/TableIndex&gt;&lt;/ShapeTextInfo&gt;"/>
  <p:tag name="HTML_SHAPEINFO" val="&lt;ThreeDShapeInfo&gt;&lt;uuid val=&quot;{90AA3C24-E459-410E-AD07-38B0C5068065}&quot;/&gt;&lt;isInvalidForFieldText val=&quot;0&quot;/&gt;&lt;Image&gt;&lt;filename val=&quot;C:\Users\User\AppData\Local\Temp\CP10972752640Session\CPTrustFolder10972752640\PPTImport1097213513062\data\asimages\{90AA3C24-E459-410E-AD07-38B0C5068065}_37.png&quot;/&gt;&lt;left val=&quot;42&quot;/&gt;&lt;top val=&quot;212&quot;/&gt;&lt;width val=&quot;879&quot;/&gt;&lt;height val=&quot;415&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246562A-645E-46E8-80BE-E80E57494700}&quot;/&gt;&lt;isInvalidForFieldText val=&quot;0&quot;/&gt;&lt;Image&gt;&lt;filename val=&quot;C:\Users\User\AppData\Local\Temp\CP10972752640Session\CPTrustFolder10972752640\PPTImport1097213513062\data\asimages\{7246562A-645E-46E8-80BE-E80E57494700}_37.png&quot;/&gt;&lt;left val=&quot;727&quot;/&gt;&lt;top val=&quot;687&quot;/&gt;&lt;width val=&quot;226&quot;/&gt;&lt;height val=&quot;4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6&quot;/&gt;&lt;/TableIndex&gt;&lt;/ShapeTextInfo&gt;"/>
  <p:tag name="HTML_SHAPEINFO" val="&lt;ThreeDShapeInfo&gt;&lt;uuid val=&quot;{0FD6C09F-8F9F-4CD0-ADBC-1416903B174D}&quot;/&gt;&lt;isInvalidForFieldText val=&quot;0&quot;/&gt;&lt;Image&gt;&lt;filename val=&quot;C:\Users\User\AppData\Local\Temp\CP10972752640Session\CPTrustFolder10972752640\PPTImport1097213513062\data\asimages\{0FD6C09F-8F9F-4CD0-ADBC-1416903B174D}_38.png&quot;/&gt;&lt;left val=&quot;-42&quot;/&gt;&lt;top val=&quot;278&quot;/&gt;&lt;width val=&quot;1071&quot;/&gt;&lt;height val=&quot;318&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826994B-5336-4590-B780-9C708E185901}&quot;/&gt;&lt;isInvalidForFieldText val=&quot;0&quot;/&gt;&lt;Image&gt;&lt;filename val=&quot;C:\Users\User\AppData\Local\Temp\CP10972752640Session\CPTrustFolder10972752640\PPTImport1097213513062\data\asimages\{4826994B-5336-4590-B780-9C708E185901}_38.png&quot;/&gt;&lt;left val=&quot;727&quot;/&gt;&lt;top val=&quot;687&quot;/&gt;&lt;width val=&quot;226&quot;/&gt;&lt;height val=&quot;45&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540812B4-3159-498A-8AE2-0C1285B7188C}&quot;/&gt;&lt;isInvalidForFieldText val=&quot;0&quot;/&gt;&lt;Image&gt;&lt;filename val=&quot;C:\Users\User\AppData\Local\Temp\CP10972752640Session\CPTrustFolder10972752640\PPTImport1097213513062\data\asimages\{540812B4-3159-498A-8AE2-0C1285B7188C}_39.png&quot;/&gt;&lt;left val=&quot;0&quot;/&gt;&lt;top val=&quot;76&quot;/&gt;&lt;width val=&quot;961&quot;/&gt;&lt;height val=&quot;122&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4&quot;/&gt;&lt;lineCharCount val=&quot;1&quot;/&gt;&lt;lineCharCount val=&quot;69&quot;/&gt;&lt;lineCharCount val=&quot;65&quot;/&gt;&lt;lineCharCount val=&quot;75&quot;/&gt;&lt;lineCharCount val=&quot;7&quot;/&gt;&lt;lineCharCount val=&quot;1&quot;/&gt;&lt;lineCharCount val=&quot;71&quot;/&gt;&lt;lineCharCount val=&quot;55&quot;/&gt;&lt;lineCharCount val=&quot;1&quot;/&gt;&lt;lineCharCount val=&quot;71&quot;/&gt;&lt;lineCharCount val=&quot;44&quot;/&gt;&lt;/TableIndex&gt;&lt;/ShapeTextInfo&gt;"/>
  <p:tag name="HTML_SHAPEINFO" val="&lt;ThreeDShapeInfo&gt;&lt;uuid val=&quot;{9B80FC47-E66E-495A-AFF7-49439D2394DA}&quot;/&gt;&lt;isInvalidForFieldText val=&quot;0&quot;/&gt;&lt;Image&gt;&lt;filename val=&quot;C:\Users\User\AppData\Local\Temp\CP10972752640Session\CPTrustFolder10972752640\PPTImport1097213513062\data\asimages\{9B80FC47-E66E-495A-AFF7-49439D2394DA}_39.png&quot;/&gt;&lt;left val=&quot;42&quot;/&gt;&lt;top val=&quot;212&quot;/&gt;&lt;width val=&quot;870&quot;/&gt;&lt;height val=&quot;420&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73C3742-3936-4159-BA08-EC388383D3FB}&quot;/&gt;&lt;isInvalidForFieldText val=&quot;0&quot;/&gt;&lt;Image&gt;&lt;filename val=&quot;C:\Users\User\AppData\Local\Temp\CP10972752640Session\CPTrustFolder10972752640\PPTImport1097213513062\data\asimages\{D73C3742-3936-4159-BA08-EC388383D3FB}_39.png&quot;/&gt;&lt;left val=&quot;727&quot;/&gt;&lt;top val=&quot;687&quot;/&gt;&lt;width val=&quot;226&quot;/&gt;&lt;height val=&quot;45&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792B50F6-68B4-4C4F-9143-738FD83C8291}&quot;/&gt;&lt;isInvalidForFieldText val=&quot;0&quot;/&gt;&lt;Image&gt;&lt;filename val=&quot;C:\Users\User\AppData\Local\Temp\CP10972752640Session\CPTrustFolder10972752640\PPTImport1097213513062\data\asimages\{792B50F6-68B4-4C4F-9143-738FD83C8291}_40.png&quot;/&gt;&lt;left val=&quot;0&quot;/&gt;&lt;top val=&quot;76&quot;/&gt;&lt;width val=&quot;961&quot;/&gt;&lt;height val=&quot;122&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1&quot;/&gt;&lt;lineCharCount val=&quot;42&quot;/&gt;&lt;/TableIndex&gt;&lt;/ShapeTextInfo&gt;"/>
  <p:tag name="HTML_SHAPEINFO" val="&lt;ThreeDShapeInfo&gt;&lt;uuid val=&quot;{B5567BFF-1AD6-4E31-9D92-DDE9975FD537}&quot;/&gt;&lt;isInvalidForFieldText val=&quot;0&quot;/&gt;&lt;Image&gt;&lt;filename val=&quot;C:\Users\User\AppData\Local\Temp\CP10972752640Session\CPTrustFolder10972752640\PPTImport1097213513062\data\asimages\{B5567BFF-1AD6-4E31-9D92-DDE9975FD537}_40.png&quot;/&gt;&lt;left val=&quot;42&quot;/&gt;&lt;top val=&quot;212&quot;/&gt;&lt;width val=&quot;876&quot;/&gt;&lt;height val=&quot;89&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8FA9795-D58E-427A-B58A-B0D084C51329}&quot;/&gt;&lt;isInvalidForFieldText val=&quot;0&quot;/&gt;&lt;Image&gt;&lt;filename val=&quot;C:\Users\User\AppData\Local\Temp\CP10972752640Session\CPTrustFolder10972752640\PPTImport1097213513062\data\asimages\{E8FA9795-D58E-427A-B58A-B0D084C51329}_40.png&quot;/&gt;&lt;left val=&quot;727&quot;/&gt;&lt;top val=&quot;687&quot;/&gt;&lt;width val=&quot;226&quot;/&gt;&lt;height val=&quot;45&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CFD3DB85-D927-4649-A1B5-4779591501DD}&quot;/&gt;&lt;isInvalidForFieldText val=&quot;0&quot;/&gt;&lt;Image&gt;&lt;filename val=&quot;C:\Users\User\AppData\Local\Temp\CP10972752640Session\CPTrustFolder10972752640\PPTImport1097213513062\data\asimages\{CFD3DB85-D927-4649-A1B5-4779591501DD}_41.png&quot;/&gt;&lt;left val=&quot;0&quot;/&gt;&lt;top val=&quot;76&quot;/&gt;&lt;width val=&quot;961&quot;/&gt;&lt;height val=&quot;122&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3FA8FFB-3E04-47B8-B95E-9F7AC799EDAE}&quot;/&gt;&lt;isInvalidForFieldText val=&quot;0&quot;/&gt;&lt;Image&gt;&lt;filename val=&quot;C:\Users\User\AppData\Local\Temp\CP10972752640Session\CPTrustFolder10972752640\PPTImport1097213513062\data\asimages\{53FA8FFB-3E04-47B8-B95E-9F7AC799EDAE}_41.png&quot;/&gt;&lt;left val=&quot;727&quot;/&gt;&lt;top val=&quot;687&quot;/&gt;&lt;width val=&quot;226&quot;/&gt;&lt;height val=&quot;4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7&quot;/&gt;&lt;/TableIndex&gt;&lt;/ShapeTextInfo&gt;"/>
  <p:tag name="PRESENTER_DUMMYTAG" val="&lt;DummyForForceWrite&gt;&lt;/DummyForForceWrite&gt;"/>
  <p:tag name="HTML_SHAPEINFO" val="&lt;ThreeDShapeInfo&gt;&lt;uuid val=&quot;{1B679BF8-1BDD-47BE-B827-39520A827989}&quot;/&gt;&lt;isInvalidForFieldText val=&quot;0&quot;/&gt;&lt;Image&gt;&lt;filename val=&quot;C:\Users\User\AppData\Local\Temp\CP10972752640Session\CPTrustFolder10972752640\PPTImport1097213513062\data\asimages\{1B679BF8-1BDD-47BE-B827-39520A827989}_1.png&quot;/&gt;&lt;left val=&quot;71&quot;/&gt;&lt;top val=&quot;288&quot;/&gt;&lt;width val=&quot;817&quot;/&gt;&lt;height val=&quot;135&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TableIndex row=&quot;1&quot; col=&quot;2&quot;&gt;&lt;linesCount val=&quot;1&quot;/&gt;&lt;lineCharCount val=&quot;15&quot;/&gt;&lt;/TableIndex&gt;&lt;TableIndex row=&quot;1&quot; col=&quot;3&quot;&gt;&lt;linesCount val=&quot;1&quot;/&gt;&lt;lineCharCount val=&quot;18&quot;/&gt;&lt;/TableIndex&gt;&lt;TableIndex row=&quot;2&quot; col=&quot;1&quot;&gt;&lt;linesCount val=&quot;1&quot;/&gt;&lt;lineCharCount val=&quot;14&quot;/&gt;&lt;/TableIndex&gt;&lt;TableIndex row=&quot;2&quot; col=&quot;2&quot;&gt;&lt;linesCount val=&quot;9&quot;/&gt;&lt;lineCharCount val=&quot;38&quot;/&gt;&lt;lineCharCount val=&quot;38&quot;/&gt;&lt;lineCharCount val=&quot;40&quot;/&gt;&lt;lineCharCount val=&quot;17&quot;/&gt;&lt;lineCharCount val=&quot;1&quot;/&gt;&lt;lineCharCount val=&quot;18&quot;/&gt;&lt;lineCharCount val=&quot;21&quot;/&gt;&lt;lineCharCount val=&quot;33&quot;/&gt;&lt;lineCharCount val=&quot;21&quot;/&gt;&lt;/TableIndex&gt;&lt;TableIndex row=&quot;2&quot; col=&quot;3&quot;&gt;&lt;linesCount val=&quot;7&quot;/&gt;&lt;lineCharCount val=&quot;38&quot;/&gt;&lt;lineCharCount val=&quot;21&quot;/&gt;&lt;lineCharCount val=&quot;1&quot;/&gt;&lt;lineCharCount val=&quot;42&quot;/&gt;&lt;lineCharCount val=&quot;40&quot;/&gt;&lt;lineCharCount val=&quot;32&quot;/&gt;&lt;lineCharCount val=&quot;9&quot;/&gt;&lt;/TableIndex&gt;&lt;TableIndex row=&quot;3&quot; col=&quot;1&quot;&gt;&lt;linesCount val=&quot;1&quot;/&gt;&lt;lineCharCount val=&quot;21&quot;/&gt;&lt;/TableIndex&gt;&lt;TableIndex row=&quot;3&quot; col=&quot;2&quot;&gt;&lt;linesCount val=&quot;2&quot;/&gt;&lt;lineCharCount val=&quot;44&quot;/&gt;&lt;lineCharCount val=&quot;27&quot;/&gt;&lt;/TableIndex&gt;&lt;TableIndex row=&quot;3&quot; col=&quot;3&quot;&gt;&lt;linesCount val=&quot;3&quot;/&gt;&lt;lineCharCount val=&quot;39&quot;/&gt;&lt;lineCharCount val=&quot;40&quot;/&gt;&lt;lineCharCount val=&quot;10&quot;/&gt;&lt;/TableIndex&gt;&lt;/ShapeTextInfo&gt;"/>
  <p:tag name="PRESENTER_SHAPEINFO" val="&lt;ThreeDShapeInfo&gt;&lt;uuid val=&quot;{31B199BE-42A5-4894-9C7A-66F3AAFFCF6D}&quot;/&gt;&lt;isInvalidForFieldText val=&quot;0&quot;/&gt;&lt;Image&gt;&lt;filename val=&quot;C:\Users\User\AppData\Local\Temp\CP10972752640Session\CPTrustFolder10972752640\PPTImport1097213513062\data\asimages\{31B199BE-42A5-4894-9C7A-66F3AAFFCF6D}_41.png&quot;/&gt;&lt;left val=&quot;45&quot;/&gt;&lt;top val=&quot;233&quot;/&gt;&lt;width val=&quot;870&quot;/&gt;&lt;height val=&quot;354&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367614B3-5A3A-463C-87B0-36BCF690F600}&quot;/&gt;&lt;isInvalidForFieldText val=&quot;0&quot;/&gt;&lt;Image&gt;&lt;filename val=&quot;C:\Users\User\AppData\Local\Temp\CP10972752640Session\CPTrustFolder10972752640\PPTImport1097213513062\data\asimages\{367614B3-5A3A-463C-87B0-36BCF690F600}_42.png&quot;/&gt;&lt;left val=&quot;0&quot;/&gt;&lt;top val=&quot;76&quot;/&gt;&lt;width val=&quot;961&quot;/&gt;&lt;height val=&quot;122&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66A8209-B9F5-4C4E-8745-C0150E02C663}&quot;/&gt;&lt;isInvalidForFieldText val=&quot;0&quot;/&gt;&lt;Image&gt;&lt;filename val=&quot;C:\Users\User\AppData\Local\Temp\CP10972752640Session\CPTrustFolder10972752640\PPTImport1097213513062\data\asimages\{B66A8209-B9F5-4C4E-8745-C0150E02C663}_42.png&quot;/&gt;&lt;left val=&quot;727&quot;/&gt;&lt;top val=&quot;687&quot;/&gt;&lt;width val=&quot;226&quot;/&gt;&lt;height val=&quot;45&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TableIndex row=&quot;1&quot; col=&quot;2&quot;&gt;&lt;linesCount val=&quot;1&quot;/&gt;&lt;lineCharCount val=&quot;15&quot;/&gt;&lt;/TableIndex&gt;&lt;TableIndex row=&quot;1&quot; col=&quot;3&quot;&gt;&lt;linesCount val=&quot;1&quot;/&gt;&lt;lineCharCount val=&quot;18&quot;/&gt;&lt;/TableIndex&gt;&lt;TableIndex row=&quot;2&quot; col=&quot;1&quot;&gt;&lt;linesCount val=&quot;1&quot;/&gt;&lt;lineCharCount val=&quot;21&quot;/&gt;&lt;/TableIndex&gt;&lt;TableIndex row=&quot;2&quot; col=&quot;2&quot;&gt;&lt;linesCount val=&quot;3&quot;/&gt;&lt;lineCharCount val=&quot;34&quot;/&gt;&lt;lineCharCount val=&quot;40&quot;/&gt;&lt;lineCharCount val=&quot;11&quot;/&gt;&lt;/TableIndex&gt;&lt;TableIndex row=&quot;2&quot; col=&quot;3&quot;&gt;&lt;linesCount val=&quot;12&quot;/&gt;&lt;lineCharCount val=&quot;34&quot;/&gt;&lt;lineCharCount val=&quot;33&quot;/&gt;&lt;lineCharCount val=&quot;41&quot;/&gt;&lt;lineCharCount val=&quot;34&quot;/&gt;&lt;lineCharCount val=&quot;34&quot;/&gt;&lt;lineCharCount val=&quot;36&quot;/&gt;&lt;lineCharCount val=&quot;34&quot;/&gt;&lt;lineCharCount val=&quot;25&quot;/&gt;&lt;lineCharCount val=&quot;29&quot;/&gt;&lt;lineCharCount val=&quot;13&quot;/&gt;&lt;lineCharCount val=&quot;36&quot;/&gt;&lt;lineCharCount val=&quot;15&quot;/&gt;&lt;/TableIndex&gt;&lt;TableIndex row=&quot;3&quot; col=&quot;1&quot;&gt;&lt;linesCount val=&quot;1&quot;/&gt;&lt;lineCharCount val=&quot;25&quot;/&gt;&lt;/TableIndex&gt;&lt;TableIndex row=&quot;3&quot; col=&quot;2&quot;&gt;&lt;linesCount val=&quot;1&quot;/&gt;&lt;lineCharCount val=&quot;41&quot;/&gt;&lt;/TableIndex&gt;&lt;TableIndex row=&quot;3&quot; col=&quot;3&quot;&gt;&lt;linesCount val=&quot;1&quot;/&gt;&lt;lineCharCount val=&quot;32&quot;/&gt;&lt;/TableIndex&gt;&lt;/ShapeTextInfo&gt;"/>
  <p:tag name="PRESENTER_SHAPEINFO" val="&lt;ThreeDShapeInfo&gt;&lt;uuid val=&quot;{1D0BD237-108D-458A-BAD6-F78F58252BE1}&quot;/&gt;&lt;isInvalidForFieldText val=&quot;0&quot;/&gt;&lt;Image&gt;&lt;filename val=&quot;C:\Users\User\AppData\Local\Temp\CP10972752640Session\CPTrustFolder10972752640\PPTImport1097213513062\data\asimages\{1D0BD237-108D-458A-BAD6-F78F58252BE1}_42.png&quot;/&gt;&lt;left val=&quot;54&quot;/&gt;&lt;top val=&quot;228&quot;/&gt;&lt;width val=&quot;861&quot;/&gt;&lt;height val=&quot;366&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EA50A876-242C-4EDD-A936-AC1C890776A8}&quot;/&gt;&lt;isInvalidForFieldText val=&quot;0&quot;/&gt;&lt;Image&gt;&lt;filename val=&quot;C:\Users\User\AppData\Local\Temp\CP10972752640Session\CPTrustFolder10972752640\PPTImport1097213513062\data\asimages\{EA50A876-242C-4EDD-A936-AC1C890776A8}_43.png&quot;/&gt;&lt;left val=&quot;-3&quot;/&gt;&lt;top val=&quot;76&quot;/&gt;&lt;width val=&quot;965&quot;/&gt;&lt;height val=&quot;122&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8&quot;/&gt;&lt;lineCharCount val=&quot;68&quot;/&gt;&lt;lineCharCount val=&quot;47&quot;/&gt;&lt;lineCharCount val=&quot;1&quot;/&gt;&lt;lineCharCount val=&quot;70&quot;/&gt;&lt;lineCharCount val=&quot;67&quot;/&gt;&lt;lineCharCount val=&quot;18&quot;/&gt;&lt;/TableIndex&gt;&lt;/ShapeTextInfo&gt;"/>
  <p:tag name="HTML_SHAPEINFO" val="&lt;ThreeDShapeInfo&gt;&lt;uuid val=&quot;{FD1CC5A2-8D1D-4F0C-A232-FE78425F3537}&quot;/&gt;&lt;isInvalidForFieldText val=&quot;0&quot;/&gt;&lt;Image&gt;&lt;filename val=&quot;C:\Users\User\AppData\Local\Temp\CP10972752640Session\CPTrustFolder10972752640\PPTImport1097213513062\data\asimages\{FD1CC5A2-8D1D-4F0C-A232-FE78425F3537}_43.png&quot;/&gt;&lt;left val=&quot;42&quot;/&gt;&lt;top val=&quot;212&quot;/&gt;&lt;width val=&quot;870&quot;/&gt;&lt;height val=&quot;415&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685140B-A763-49F3-AFF6-E3AD34C8E233}&quot;/&gt;&lt;isInvalidForFieldText val=&quot;0&quot;/&gt;&lt;Image&gt;&lt;filename val=&quot;C:\Users\User\AppData\Local\Temp\CP10972752640Session\CPTrustFolder10972752640\PPTImport1097213513062\data\asimages\{3685140B-A763-49F3-AFF6-E3AD34C8E233}_43.png&quot;/&gt;&lt;left val=&quot;727&quot;/&gt;&lt;top val=&quot;687&quot;/&gt;&lt;width val=&quot;226&quot;/&gt;&lt;height val=&quot;45&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4&quot;/&gt;&lt;/TableIndex&gt;&lt;/ShapeTextInfo&gt;"/>
  <p:tag name="HTML_SHAPEINFO" val="&lt;ThreeDShapeInfo&gt;&lt;uuid val=&quot;{6C2E4F09-003F-4E80-8E5E-2AB83C53C9CB}&quot;/&gt;&lt;isInvalidForFieldText val=&quot;0&quot;/&gt;&lt;Image&gt;&lt;filename val=&quot;C:\Users\User\AppData\Local\Temp\CP10972752640Session\CPTrustFolder10972752640\PPTImport1097213513062\data\asimages\{6C2E4F09-003F-4E80-8E5E-2AB83C53C9CB}_44.png&quot;/&gt;&lt;left val=&quot;-6&quot;/&gt;&lt;top val=&quot;76&quot;/&gt;&lt;width val=&quot;972&quot;/&gt;&lt;height val=&quot;121&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7&quot;/&gt;&lt;lineCharCount val=&quot;67&quot;/&gt;&lt;lineCharCount val=&quot;1&quot;/&gt;&lt;lineCharCount val=&quot;79&quot;/&gt;&lt;lineCharCount val=&quot;70&quot;/&gt;&lt;lineCharCount val=&quot;11&quot;/&gt;&lt;lineCharCount val=&quot;1&quot;/&gt;&lt;lineCharCount val=&quot;77&quot;/&gt;&lt;lineCharCount val=&quot;74&quot;/&gt;&lt;lineCharCount val=&quot;72&quot;/&gt;&lt;lineCharCount val=&quot;62&quot;/&gt;&lt;/TableIndex&gt;&lt;/ShapeTextInfo&gt;"/>
  <p:tag name="HTML_SHAPEINFO" val="&lt;ThreeDShapeInfo&gt;&lt;uuid val=&quot;{C7500861-0556-4BCE-97F5-3C581F9A94BC}&quot;/&gt;&lt;isInvalidForFieldText val=&quot;0&quot;/&gt;&lt;Image&gt;&lt;filename val=&quot;C:\Users\User\AppData\Local\Temp\CP10972752640Session\CPTrustFolder10972752640\PPTImport1097213513062\data\asimages\{C7500861-0556-4BCE-97F5-3C581F9A94BC}_44.png&quot;/&gt;&lt;left val=&quot;42&quot;/&gt;&lt;top val=&quot;212&quot;/&gt;&lt;width val=&quot;880&quot;/&gt;&lt;height val=&quot;382&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C89F725-CCED-4699-892C-21D9B80D4E5B}&quot;/&gt;&lt;isInvalidForFieldText val=&quot;0&quot;/&gt;&lt;Image&gt;&lt;filename val=&quot;C:\Users\User\AppData\Local\Temp\CP10972752640Session\CPTrustFolder10972752640\PPTImport1097213513062\data\asimages\{BC89F725-CCED-4699-892C-21D9B80D4E5B}_44.png&quot;/&gt;&lt;left val=&quot;727&quot;/&gt;&lt;top val=&quot;687&quot;/&gt;&lt;width val=&quot;226&quot;/&gt;&lt;height val=&quot;4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8B62DB25-40FD-4341-932D-723F4709EE5A}&quot;/&gt;&lt;isInvalidForFieldText val=&quot;0&quot;/&gt;&lt;Image&gt;&lt;filename val=&quot;C:\Users\User\AppData\Local\Temp\CP10972752640Session\CPTrustFolder10972752640\PPTImport1097213513062\data\asimages\{8B62DB25-40FD-4341-932D-723F4709EE5A}_1.png&quot;/&gt;&lt;left val=&quot;71&quot;/&gt;&lt;top val=&quot;491&quot;/&gt;&lt;width val=&quot;249&quot;/&gt;&lt;height val=&quot;93&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4&quot;/&gt;&lt;/TableIndex&gt;&lt;/ShapeTextInfo&gt;"/>
  <p:tag name="HTML_SHAPEINFO" val="&lt;ThreeDShapeInfo&gt;&lt;uuid val=&quot;{CFF7A4A8-0281-4A9A-98AD-304121188B95}&quot;/&gt;&lt;isInvalidForFieldText val=&quot;0&quot;/&gt;&lt;Image&gt;&lt;filename val=&quot;C:\Users\User\AppData\Local\Temp\CP10972752640Session\CPTrustFolder10972752640\PPTImport1097213513062\data\asimages\{CFF7A4A8-0281-4A9A-98AD-304121188B95}_45.png&quot;/&gt;&lt;left val=&quot;0&quot;/&gt;&lt;top val=&quot;77&quot;/&gt;&lt;width val=&quot;961&quot;/&gt;&lt;height val=&quot;121&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4&quot;/&gt;&lt;lineCharCount val=&quot;70&quot;/&gt;&lt;lineCharCount val=&quot;66&quot;/&gt;&lt;lineCharCount val=&quot;43&quot;/&gt;&lt;lineCharCount val=&quot;1&quot;/&gt;&lt;lineCharCount val=&quot;67&quot;/&gt;&lt;lineCharCount val=&quot;66&quot;/&gt;&lt;lineCharCount val=&quot;60&quot;/&gt;&lt;lineCharCount val=&quot;55&quot;/&gt;&lt;/TableIndex&gt;&lt;/ShapeTextInfo&gt;"/>
  <p:tag name="HTML_SHAPEINFO" val="&lt;ThreeDShapeInfo&gt;&lt;uuid val=&quot;{80DF107C-48DF-45A7-BE6B-1FFEE358EA18}&quot;/&gt;&lt;isInvalidForFieldText val=&quot;0&quot;/&gt;&lt;Image&gt;&lt;filename val=&quot;C:\Users\User\AppData\Local\Temp\CP10972752640Session\CPTrustFolder10972752640\PPTImport1097213513062\data\asimages\{80DF107C-48DF-45A7-BE6B-1FFEE358EA18}_45.png&quot;/&gt;&lt;left val=&quot;42&quot;/&gt;&lt;top val=&quot;212&quot;/&gt;&lt;width val=&quot;880&quot;/&gt;&lt;height val=&quot;415&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A55BD6D-42F2-4F2E-BE0A-FF932225C438}&quot;/&gt;&lt;isInvalidForFieldText val=&quot;0&quot;/&gt;&lt;Image&gt;&lt;filename val=&quot;C:\Users\User\AppData\Local\Temp\CP10972752640Session\CPTrustFolder10972752640\PPTImport1097213513062\data\asimages\{BA55BD6D-42F2-4F2E-BE0A-FF932225C438}_45.png&quot;/&gt;&lt;left val=&quot;727&quot;/&gt;&lt;top val=&quot;687&quot;/&gt;&lt;width val=&quot;226&quot;/&gt;&lt;height val=&quot;45&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 name="HTML_SHAPEINFO" val="&lt;ThreeDShapeInfo&gt;&lt;uuid val=&quot;{8A62BC77-1894-4763-8D9B-A9E69AE096DF}&quot;/&gt;&lt;isInvalidForFieldText val=&quot;0&quot;/&gt;&lt;Image&gt;&lt;filename val=&quot;C:\Users\User\AppData\Local\Temp\CP10972752640Session\CPTrustFolder10972752640\PPTImport1097213513062\data\asimages\{8A62BC77-1894-4763-8D9B-A9E69AE096DF}_46.png&quot;/&gt;&lt;left val=&quot;0&quot;/&gt;&lt;top val=&quot;77&quot;/&gt;&lt;width val=&quot;961&quot;/&gt;&lt;height val=&quot;121&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7&quot;/&gt;&lt;lineCharCount val=&quot;65&quot;/&gt;&lt;lineCharCount val=&quot;62&quot;/&gt;&lt;lineCharCount val=&quot;67&quot;/&gt;&lt;lineCharCount val=&quot;25&quot;/&gt;&lt;lineCharCount val=&quot;1&quot;/&gt;&lt;lineCharCount val=&quot;66&quot;/&gt;&lt;lineCharCount val=&quot;66&quot;/&gt;&lt;lineCharCount val=&quot;68&quot;/&gt;&lt;lineCharCount val=&quot;22&quot;/&gt;&lt;/TableIndex&gt;&lt;/ShapeTextInfo&gt;"/>
  <p:tag name="HTML_SHAPEINFO" val="&lt;ThreeDShapeInfo&gt;&lt;uuid val=&quot;{5FECC98C-191C-401F-9799-02C1FBBEC7C7}&quot;/&gt;&lt;isInvalidForFieldText val=&quot;0&quot;/&gt;&lt;Image&gt;&lt;filename val=&quot;C:\Users\User\AppData\Local\Temp\CP10972752640Session\CPTrustFolder10972752640\PPTImport1097213513062\data\asimages\{5FECC98C-191C-401F-9799-02C1FBBEC7C7}_46.png&quot;/&gt;&lt;left val=&quot;42&quot;/&gt;&lt;top val=&quot;212&quot;/&gt;&lt;width val=&quot;877&quot;/&gt;&lt;height val=&quot;415&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F715EF5-7CE2-4E6D-B435-89498D8864E1}&quot;/&gt;&lt;isInvalidForFieldText val=&quot;0&quot;/&gt;&lt;Image&gt;&lt;filename val=&quot;C:\Users\User\AppData\Local\Temp\CP10972752640Session\CPTrustFolder10972752640\PPTImport1097213513062\data\asimages\{AF715EF5-7CE2-4E6D-B435-89498D8864E1}_46.png&quot;/&gt;&lt;left val=&quot;727&quot;/&gt;&lt;top val=&quot;687&quot;/&gt;&lt;width val=&quot;226&quot;/&gt;&lt;height val=&quot;45&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605F48D5-B2D1-4E33-A593-63A7DC9DAD2A}&quot;/&gt;&lt;isInvalidForFieldText val=&quot;0&quot;/&gt;&lt;Image&gt;&lt;filename val=&quot;C:\Users\User\AppData\Local\Temp\CP10972752640Session\CPTrustFolder10972752640\PPTImport1097213513062\data\asimages\{605F48D5-B2D1-4E33-A593-63A7DC9DAD2A}_47.png&quot;/&gt;&lt;left val=&quot;0&quot;/&gt;&lt;top val=&quot;76&quot;/&gt;&lt;width val=&quot;961&quot;/&gt;&lt;height val=&quot;122&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4&quot;/&gt;&lt;lineCharCount val=&quot;1&quot;/&gt;&lt;lineCharCount val=&quot;73&quot;/&gt;&lt;lineCharCount val=&quot;33&quot;/&gt;&lt;lineCharCount val=&quot;1&quot;/&gt;&lt;lineCharCount val=&quot;75&quot;/&gt;&lt;lineCharCount val=&quot;40&quot;/&gt;&lt;lineCharCount val=&quot;1&quot;/&gt;&lt;lineCharCount val=&quot;71&quot;/&gt;&lt;lineCharCount val=&quot;8&quot;/&gt;&lt;/TableIndex&gt;&lt;/ShapeTextInfo&gt;"/>
  <p:tag name="HTML_SHAPEINFO" val="&lt;ThreeDShapeInfo&gt;&lt;uuid val=&quot;{C667761C-709D-422F-9F0B-998B7392F5C7}&quot;/&gt;&lt;isInvalidForFieldText val=&quot;0&quot;/&gt;&lt;Image&gt;&lt;filename val=&quot;C:\Users\User\AppData\Local\Temp\CP10972752640Session\CPTrustFolder10972752640\PPTImport1097213513062\data\asimages\{C667761C-709D-422F-9F0B-998B7392F5C7}_47.png&quot;/&gt;&lt;left val=&quot;42&quot;/&gt;&lt;top val=&quot;212&quot;/&gt;&lt;width val=&quot;873&quot;/&gt;&lt;height val=&quot;415&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0230B23-7D9E-4DF5-A494-C1F81BFB80A5}&quot;/&gt;&lt;isInvalidForFieldText val=&quot;0&quot;/&gt;&lt;Image&gt;&lt;filename val=&quot;C:\Users\User\AppData\Local\Temp\CP10972752640Session\CPTrustFolder10972752640\PPTImport1097213513062\data\asimages\{20230B23-7D9E-4DF5-A494-C1F81BFB80A5}_47.png&quot;/&gt;&lt;left val=&quot;727&quot;/&gt;&lt;top val=&quot;687&quot;/&gt;&lt;width val=&quot;226&quot;/&gt;&lt;height val=&quot;45&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4&quot;/&gt;&lt;/TableIndex&gt;&lt;/ShapeTextInfo&gt;"/>
  <p:tag name="HTML_SHAPEINFO" val="&lt;ThreeDShapeInfo&gt;&lt;uuid val=&quot;{045A9009-9574-47DA-8655-97961FA3D3B0}&quot;/&gt;&lt;isInvalidForFieldText val=&quot;0&quot;/&gt;&lt;Image&gt;&lt;filename val=&quot;C:\Users\User\AppData\Local\Temp\CP10972752640Session\CPTrustFolder10972752640\PPTImport1097213513062\data\asimages\{045A9009-9574-47DA-8655-97961FA3D3B0}_48.png&quot;/&gt;&lt;left val=&quot;0&quot;/&gt;&lt;top val=&quot;76&quot;/&gt;&lt;width val=&quot;961&quot;/&gt;&lt;height val=&quot;121&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16A62073-EA48-45DD-93B3-4023377A61FD}&quot;/&gt;&lt;isInvalidForFieldText val=&quot;0&quot;/&gt;&lt;Image&gt;&lt;filename val=&quot;C:\Users\User\AppData\Local\Temp\CP10972752640Session\CPTrustFolder10972752640\PPTImport1097213513062\data\asimages\{16A62073-EA48-45DD-93B3-4023377A61FD}_1.png&quot;/&gt;&lt;left val=&quot;639&quot;/&gt;&lt;top val=&quot;491&quot;/&gt;&lt;width val=&quot;249&quot;/&gt;&lt;height val=&quot;92&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6&quot;/&gt;&lt;lineCharCount val=&quot;69&quot;/&gt;&lt;lineCharCount val=&quot;71&quot;/&gt;&lt;lineCharCount val=&quot;48&quot;/&gt;&lt;lineCharCount val=&quot;1&quot;/&gt;&lt;lineCharCount val=&quot;64&quot;/&gt;&lt;lineCharCount val=&quot;68&quot;/&gt;&lt;lineCharCount val=&quot;21&quot;/&gt;&lt;/TableIndex&gt;&lt;/ShapeTextInfo&gt;"/>
  <p:tag name="HTML_SHAPEINFO" val="&lt;ThreeDShapeInfo&gt;&lt;uuid val=&quot;{6B61FEEE-FED1-4DBF-B091-D53455E4232B}&quot;/&gt;&lt;isInvalidForFieldText val=&quot;0&quot;/&gt;&lt;Image&gt;&lt;filename val=&quot;C:\Users\User\AppData\Local\Temp\CP10972752640Session\CPTrustFolder10972752640\PPTImport1097213513062\data\asimages\{6B61FEEE-FED1-4DBF-B091-D53455E4232B}_48.png&quot;/&gt;&lt;left val=&quot;42&quot;/&gt;&lt;top val=&quot;212&quot;/&gt;&lt;width val=&quot;876&quot;/&gt;&lt;height val=&quot;415&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6D080CB-3EA0-41A6-B5BD-9FDE66B2FB2C}&quot;/&gt;&lt;isInvalidForFieldText val=&quot;0&quot;/&gt;&lt;Image&gt;&lt;filename val=&quot;C:\Users\User\AppData\Local\Temp\CP10972752640Session\CPTrustFolder10972752640\PPTImport1097213513062\data\asimages\{26D080CB-3EA0-41A6-B5BD-9FDE66B2FB2C}_48.png&quot;/&gt;&lt;left val=&quot;727&quot;/&gt;&lt;top val=&quot;687&quot;/&gt;&lt;width val=&quot;226&quot;/&gt;&lt;height val=&quot;45&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4&quot;/&gt;&lt;lineCharCount val=&quot;8&quot;/&gt;&lt;/TableIndex&gt;&lt;/ShapeTextInfo&gt;"/>
  <p:tag name="HTML_SHAPEINFO" val="&lt;ThreeDShapeInfo&gt;&lt;uuid val=&quot;{BD4EA0B1-CDE3-450A-A9DE-9AC8058FD4AE}&quot;/&gt;&lt;isInvalidForFieldText val=&quot;0&quot;/&gt;&lt;Image&gt;&lt;filename val=&quot;C:\Users\User\AppData\Local\Temp\CP10972752640Session\CPTrustFolder10972752640\PPTImport1097213513062\data\asimages\{BD4EA0B1-CDE3-450A-A9DE-9AC8058FD4AE}_49.png&quot;/&gt;&lt;left val=&quot;-13&quot;/&gt;&lt;top val=&quot;76&quot;/&gt;&lt;width val=&quot;997&quot;/&gt;&lt;height val=&quot;124&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0&quot;/&gt;&lt;lineCharCount val=&quot;33&quot;/&gt;&lt;lineCharCount val=&quot;30&quot;/&gt;&lt;lineCharCount val=&quot;29&quot;/&gt;&lt;lineCharCount val=&quot;30&quot;/&gt;&lt;lineCharCount val=&quot;28&quot;/&gt;&lt;lineCharCount val=&quot;32&quot;/&gt;&lt;lineCharCount val=&quot;11&quot;/&gt;&lt;/TableIndex&gt;&lt;/ShapeTextInfo&gt;"/>
  <p:tag name="HTML_SHAPEINFO" val="&lt;ThreeDShapeInfo&gt;&lt;uuid val=&quot;{69512E8B-3608-4551-8204-1E3AEF1EB07B}&quot;/&gt;&lt;isInvalidForFieldText val=&quot;0&quot;/&gt;&lt;Image&gt;&lt;filename val=&quot;C:\Users\User\AppData\Local\Temp\CP10972752640Session\CPTrustFolder10972752640\PPTImport1097213513062\data\asimages\{69512E8B-3608-4551-8204-1E3AEF1EB07B}_49.png&quot;/&gt;&lt;left val=&quot;42&quot;/&gt;&lt;top val=&quot;212&quot;/&gt;&lt;width val=&quot;447&quot;/&gt;&lt;height val=&quot;415&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1089DDE-39D4-4908-A942-1640885E4515}&quot;/&gt;&lt;isInvalidForFieldText val=&quot;0&quot;/&gt;&lt;Image&gt;&lt;filename val=&quot;C:\Users\User\AppData\Local\Temp\CP10972752640Session\CPTrustFolder10972752640\PPTImport1097213513062\data\asimages\{41089DDE-39D4-4908-A942-1640885E4515}_49.png&quot;/&gt;&lt;left val=&quot;727&quot;/&gt;&lt;top val=&quot;687&quot;/&gt;&lt;width val=&quot;226&quot;/&gt;&lt;height val=&quot;45&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F7BCD228-BD3D-43E5-8FB7-5BC0E440E42B}&quot;/&gt;&lt;isInvalidForFieldText val=&quot;0&quot;/&gt;&lt;Image&gt;&lt;filename val=&quot;C:\Users\User\AppData\Local\Temp\CP10972752640Session\CPTrustFolder10972752640\PPTImport1097213513062\data\asimages\{F7BCD228-BD3D-43E5-8FB7-5BC0E440E42B}_50.png&quot;/&gt;&lt;left val=&quot;0&quot;/&gt;&lt;top val=&quot;76&quot;/&gt;&lt;width val=&quot;961&quot;/&gt;&lt;height val=&quot;122&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588AE3C-2441-4139-ACFA-141F3462BB15}&quot;/&gt;&lt;isInvalidForFieldText val=&quot;0&quot;/&gt;&lt;Image&gt;&lt;filename val=&quot;C:\Users\User\AppData\Local\Temp\CP10972752640Session\CPTrustFolder10972752640\PPTImport1097213513062\data\asimages\{B588AE3C-2441-4139-ACFA-141F3462BB15}_50.png&quot;/&gt;&lt;left val=&quot;727&quot;/&gt;&lt;top val=&quot;687&quot;/&gt;&lt;width val=&quot;226&quot;/&gt;&lt;height val=&quot;45&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TableIndex row=&quot;1&quot; col=&quot;2&quot;&gt;&lt;linesCount val=&quot;1&quot;/&gt;&lt;lineCharCount val=&quot;21&quot;/&gt;&lt;/TableIndex&gt;&lt;TableIndex row=&quot;1&quot; col=&quot;3&quot;&gt;&lt;linesCount val=&quot;1&quot;/&gt;&lt;lineCharCount val=&quot;18&quot;/&gt;&lt;/TableIndex&gt;&lt;TableIndex row=&quot;2&quot; col=&quot;1&quot;&gt;&lt;linesCount val=&quot;3&quot;/&gt;&lt;lineCharCount val=&quot;23&quot;/&gt;&lt;lineCharCount val=&quot;23&quot;/&gt;&lt;lineCharCount val=&quot;12&quot;/&gt;&lt;/TableIndex&gt;&lt;TableIndex row=&quot;2&quot; col=&quot;2&quot;&gt;&lt;linesCount val=&quot;11&quot;/&gt;&lt;lineCharCount val=&quot;18&quot;/&gt;&lt;lineCharCount val=&quot;23&quot;/&gt;&lt;lineCharCount val=&quot;27&quot;/&gt;&lt;lineCharCount val=&quot;10&quot;/&gt;&lt;lineCharCount val=&quot;1&quot;/&gt;&lt;lineCharCount val=&quot;18&quot;/&gt;&lt;lineCharCount val=&quot;21&quot;/&gt;&lt;lineCharCount val=&quot;1&quot;/&gt;&lt;lineCharCount val=&quot;21&quot;/&gt;&lt;lineCharCount val=&quot;19&quot;/&gt;&lt;lineCharCount val=&quot;13&quot;/&gt;&lt;/TableIndex&gt;&lt;TableIndex row=&quot;2&quot; col=&quot;3&quot;&gt;&lt;linesCount val=&quot;10&quot;/&gt;&lt;lineCharCount val=&quot;15&quot;/&gt;&lt;lineCharCount val=&quot;1&quot;/&gt;&lt;lineCharCount val=&quot;23&quot;/&gt;&lt;lineCharCount val=&quot;20&quot;/&gt;&lt;lineCharCount val=&quot;17&quot;/&gt;&lt;lineCharCount val=&quot;1&quot;/&gt;&lt;lineCharCount val=&quot;27&quot;/&gt;&lt;lineCharCount val=&quot;1&quot;/&gt;&lt;lineCharCount val=&quot;22&quot;/&gt;&lt;lineCharCount val=&quot;28&quot;/&gt;&lt;/TableIndex&gt;&lt;/ShapeTextInfo&gt;"/>
  <p:tag name="PRESENTER_SHAPEINFO" val="&lt;ThreeDShapeInfo&gt;&lt;uuid val=&quot;{E101F7FB-87FC-49D4-A1B2-EDB12C267F95}&quot;/&gt;&lt;isInvalidForFieldText val=&quot;0&quot;/&gt;&lt;Image&gt;&lt;filename val=&quot;C:\Users\User\AppData\Local\Temp\CP10972752640Session\CPTrustFolder10972752640\PPTImport1097213513062\data\asimages\{E101F7FB-87FC-49D4-A1B2-EDB12C267F95}_50.png&quot;/&gt;&lt;left val=&quot;48&quot;/&gt;&lt;top val=&quot;255&quot;/&gt;&lt;width val=&quot;865&quot;/&gt;&lt;height val=&quot;383&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7AEF9612-324E-42FF-8A55-168EBF935BC6}&quot;/&gt;&lt;isInvalidForFieldText val=&quot;0&quot;/&gt;&lt;Image&gt;&lt;filename val=&quot;C:\Users\User\AppData\Local\Temp\CP10972752640Session\CPTrustFolder10972752640\PPTImport1097213513062\data\asimages\{7AEF9612-324E-42FF-8A55-168EBF935BC6}_51.png&quot;/&gt;&lt;left val=&quot;0&quot;/&gt;&lt;top val=&quot;76&quot;/&gt;&lt;width val=&quot;961&quot;/&gt;&lt;height val=&quot;122&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810BCA7-2D18-4CE7-ACEB-35FEBCC1D5B1}&quot;/&gt;&lt;isInvalidForFieldText val=&quot;0&quot;/&gt;&lt;Image&gt;&lt;filename val=&quot;C:\Users\User\AppData\Local\Temp\CP10972752640Session\CPTrustFolder10972752640\PPTImport1097213513062\data\asimages\{3810BCA7-2D18-4CE7-ACEB-35FEBCC1D5B1}_51.png&quot;/&gt;&lt;left val=&quot;727&quot;/&gt;&lt;top val=&quot;687&quot;/&gt;&lt;width val=&quot;226&quot;/&gt;&lt;height val=&quot;4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7975469C-0B47-42D9-AEB3-FFF4245C3E77}&quot;/&gt;&lt;isInvalidForFieldText val=&quot;0&quot;/&gt;&lt;Image&gt;&lt;filename val=&quot;C:\Users\User\AppData\Local\Temp\CP10972752640Session\CPTrustFolder10972752640\PPTImport1097213513062\data\asimages\{7975469C-0B47-42D9-AEB3-FFF4245C3E77}_2.png&quot;/&gt;&lt;left val=&quot;0&quot;/&gt;&lt;top val=&quot;76&quot;/&gt;&lt;width val=&quot;961&quot;/&gt;&lt;height val=&quot;122&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TableIndex row=&quot;1&quot; col=&quot;2&quot;&gt;&lt;linesCount val=&quot;1&quot;/&gt;&lt;lineCharCount val=&quot;21&quot;/&gt;&lt;/TableIndex&gt;&lt;TableIndex row=&quot;1&quot; col=&quot;3&quot;&gt;&lt;linesCount val=&quot;1&quot;/&gt;&lt;lineCharCount val=&quot;18&quot;/&gt;&lt;/TableIndex&gt;&lt;TableIndex row=&quot;2&quot; col=&quot;1&quot;&gt;&lt;linesCount val=&quot;9&quot;/&gt;&lt;lineCharCount val=&quot;23&quot;/&gt;&lt;lineCharCount val=&quot;26&quot;/&gt;&lt;lineCharCount val=&quot;26&quot;/&gt;&lt;lineCharCount val=&quot;32&quot;/&gt;&lt;lineCharCount val=&quot;28&quot;/&gt;&lt;lineCharCount val=&quot;24&quot;/&gt;&lt;lineCharCount val=&quot;22&quot;/&gt;&lt;lineCharCount val=&quot;26&quot;/&gt;&lt;lineCharCount val=&quot;12&quot;/&gt;&lt;/TableIndex&gt;&lt;TableIndex row=&quot;2&quot; col=&quot;2&quot;&gt;&lt;linesCount val=&quot;13&quot;/&gt;&lt;lineCharCount val=&quot;24&quot;/&gt;&lt;lineCharCount val=&quot;23&quot;/&gt;&lt;lineCharCount val=&quot;26&quot;/&gt;&lt;lineCharCount val=&quot;1&quot;/&gt;&lt;lineCharCount val=&quot;21&quot;/&gt;&lt;lineCharCount val=&quot;28&quot;/&gt;&lt;lineCharCount val=&quot;23&quot;/&gt;&lt;lineCharCount val=&quot;23&quot;/&gt;&lt;lineCharCount val=&quot;29&quot;/&gt;&lt;lineCharCount val=&quot;29&quot;/&gt;&lt;lineCharCount val=&quot;25&quot;/&gt;&lt;lineCharCount val=&quot;26&quot;/&gt;&lt;lineCharCount val=&quot;10&quot;/&gt;&lt;/TableIndex&gt;&lt;TableIndex row=&quot;2&quot; col=&quot;3&quot;&gt;&lt;linesCount val=&quot;12&quot;/&gt;&lt;lineCharCount val=&quot;31&quot;/&gt;&lt;lineCharCount val=&quot;24&quot;/&gt;&lt;lineCharCount val=&quot;26&quot;/&gt;&lt;lineCharCount val=&quot;23&quot;/&gt;&lt;lineCharCount val=&quot;9&quot;/&gt;&lt;lineCharCount val=&quot;1&quot;/&gt;&lt;lineCharCount val=&quot;28&quot;/&gt;&lt;lineCharCount val=&quot;20&quot;/&gt;&lt;lineCharCount val=&quot;27&quot;/&gt;&lt;lineCharCount val=&quot;29&quot;/&gt;&lt;lineCharCount val=&quot;26&quot;/&gt;&lt;lineCharCount val=&quot;29&quot;/&gt;&lt;/TableIndex&gt;&lt;/ShapeTextInfo&gt;"/>
  <p:tag name="PRESENTER_SHAPEINFO" val="&lt;ThreeDShapeInfo&gt;&lt;uuid val=&quot;{6990C1CC-F084-4993-96C1-9C7F8D6B8DB0}&quot;/&gt;&lt;isInvalidForFieldText val=&quot;0&quot;/&gt;&lt;Image&gt;&lt;filename val=&quot;C:\Users\User\AppData\Local\Temp\CP10972752640Session\CPTrustFolder10972752640\PPTImport1097213513062\data\asimages\{6990C1CC-F084-4993-96C1-9C7F8D6B8DB0}_51.png&quot;/&gt;&lt;left val=&quot;56&quot;/&gt;&lt;top val=&quot;230&quot;/&gt;&lt;width val=&quot;856&quot;/&gt;&lt;height val=&quot;387&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B35F29EC-BBF5-4E68-BF42-2D8E38B6B1A9}&quot;/&gt;&lt;isInvalidForFieldText val=&quot;0&quot;/&gt;&lt;Image&gt;&lt;filename val=&quot;C:\Users\User\AppData\Local\Temp\CP10972752640Session\CPTrustFolder10972752640\PPTImport1097213513062\data\asimages\{B35F29EC-BBF5-4E68-BF42-2D8E38B6B1A9}_52.png&quot;/&gt;&lt;left val=&quot;0&quot;/&gt;&lt;top val=&quot;76&quot;/&gt;&lt;width val=&quot;961&quot;/&gt;&lt;height val=&quot;122&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7CBD949-6814-429F-9B0F-8F6327AE3B3B}&quot;/&gt;&lt;isInvalidForFieldText val=&quot;0&quot;/&gt;&lt;Image&gt;&lt;filename val=&quot;C:\Users\User\AppData\Local\Temp\CP10972752640Session\CPTrustFolder10972752640\PPTImport1097213513062\data\asimages\{D7CBD949-6814-429F-9B0F-8F6327AE3B3B}_52.png&quot;/&gt;&lt;left val=&quot;727&quot;/&gt;&lt;top val=&quot;687&quot;/&gt;&lt;width val=&quot;226&quot;/&gt;&lt;height val=&quot;45&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TableIndex row=&quot;1&quot; col=&quot;2&quot;&gt;&lt;linesCount val=&quot;1&quot;/&gt;&lt;lineCharCount val=&quot;21&quot;/&gt;&lt;/TableIndex&gt;&lt;TableIndex row=&quot;1&quot; col=&quot;3&quot;&gt;&lt;linesCount val=&quot;1&quot;/&gt;&lt;lineCharCount val=&quot;18&quot;/&gt;&lt;/TableIndex&gt;&lt;TableIndex row=&quot;2&quot; col=&quot;1&quot;&gt;&lt;linesCount val=&quot;8&quot;/&gt;&lt;lineCharCount val=&quot;28&quot;/&gt;&lt;lineCharCount val=&quot;27&quot;/&gt;&lt;lineCharCount val=&quot;31&quot;/&gt;&lt;lineCharCount val=&quot;27&quot;/&gt;&lt;lineCharCount val=&quot;23&quot;/&gt;&lt;lineCharCount val=&quot;32&quot;/&gt;&lt;lineCharCount val=&quot;25&quot;/&gt;&lt;lineCharCount val=&quot;11&quot;/&gt;&lt;/TableIndex&gt;&lt;TableIndex row=&quot;2&quot; col=&quot;2&quot;&gt;&lt;linesCount val=&quot;14&quot;/&gt;&lt;lineCharCount val=&quot;24&quot;/&gt;&lt;lineCharCount val=&quot;17&quot;/&gt;&lt;lineCharCount val=&quot;22&quot;/&gt;&lt;lineCharCount val=&quot;21&quot;/&gt;&lt;lineCharCount val=&quot;21&quot;/&gt;&lt;lineCharCount val=&quot;1&quot;/&gt;&lt;lineCharCount val=&quot;21&quot;/&gt;&lt;lineCharCount val=&quot;28&quot;/&gt;&lt;lineCharCount val=&quot;23&quot;/&gt;&lt;lineCharCount val=&quot;17&quot;/&gt;&lt;lineCharCount val=&quot;1&quot;/&gt;&lt;lineCharCount val=&quot;24&quot;/&gt;&lt;lineCharCount val=&quot;31&quot;/&gt;&lt;lineCharCount val=&quot;14&quot;/&gt;&lt;/TableIndex&gt;&lt;TableIndex row=&quot;2&quot; col=&quot;3&quot;&gt;&lt;linesCount val=&quot;14&quot;/&gt;&lt;lineCharCount val=&quot;31&quot;/&gt;&lt;lineCharCount val=&quot;26&quot;/&gt;&lt;lineCharCount val=&quot;28&quot;/&gt;&lt;lineCharCount val=&quot;16&quot;/&gt;&lt;lineCharCount val=&quot;28&quot;/&gt;&lt;lineCharCount val=&quot;28&quot;/&gt;&lt;lineCharCount val=&quot;26&quot;/&gt;&lt;lineCharCount val=&quot;22&quot;/&gt;&lt;lineCharCount val=&quot;27&quot;/&gt;&lt;lineCharCount val=&quot;22&quot;/&gt;&lt;lineCharCount val=&quot;24&quot;/&gt;&lt;lineCharCount val=&quot;23&quot;/&gt;&lt;lineCharCount val=&quot;21&quot;/&gt;&lt;lineCharCount val=&quot;12&quot;/&gt;&lt;/TableIndex&gt;&lt;/ShapeTextInfo&gt;"/>
  <p:tag name="PRESENTER_SHAPEINFO" val="&lt;ThreeDShapeInfo&gt;&lt;uuid val=&quot;{5E9722D1-AE1D-46FF-9BCE-CE7AA287FE66}&quot;/&gt;&lt;isInvalidForFieldText val=&quot;0&quot;/&gt;&lt;Image&gt;&lt;filename val=&quot;C:\Users\User\AppData\Local\Temp\CP10972752640Session\CPTrustFolder10972752640\PPTImport1097213513062\data\asimages\{5E9722D1-AE1D-46FF-9BCE-CE7AA287FE66}_52.png&quot;/&gt;&lt;left val=&quot;46&quot;/&gt;&lt;top val=&quot;215&quot;/&gt;&lt;width val=&quot;877&quot;/&gt;&lt;height val=&quot;411&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D3469599-F30D-4FA6-B358-56E213143F50}&quot;/&gt;&lt;isInvalidForFieldText val=&quot;0&quot;/&gt;&lt;Image&gt;&lt;filename val=&quot;C:\Users\User\AppData\Local\Temp\CP10972752640Session\CPTrustFolder10972752640\PPTImport1097213513062\data\asimages\{D3469599-F30D-4FA6-B358-56E213143F50}_53.png&quot;/&gt;&lt;left val=&quot;0&quot;/&gt;&lt;top val=&quot;76&quot;/&gt;&lt;width val=&quot;961&quot;/&gt;&lt;height val=&quot;122&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503D41C-6AE3-442C-BDF8-92EA89C70AC9}&quot;/&gt;&lt;isInvalidForFieldText val=&quot;0&quot;/&gt;&lt;Image&gt;&lt;filename val=&quot;C:\Users\User\AppData\Local\Temp\CP10972752640Session\CPTrustFolder10972752640\PPTImport1097213513062\data\asimages\{5503D41C-6AE3-442C-BDF8-92EA89C70AC9}_53.png&quot;/&gt;&lt;left val=&quot;727&quot;/&gt;&lt;top val=&quot;687&quot;/&gt;&lt;width val=&quot;226&quot;/&gt;&lt;height val=&quot;45&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TableIndex row=&quot;1&quot; col=&quot;2&quot;&gt;&lt;linesCount val=&quot;1&quot;/&gt;&lt;lineCharCount val=&quot;21&quot;/&gt;&lt;/TableIndex&gt;&lt;TableIndex row=&quot;1&quot; col=&quot;3&quot;&gt;&lt;linesCount val=&quot;1&quot;/&gt;&lt;lineCharCount val=&quot;18&quot;/&gt;&lt;/TableIndex&gt;&lt;TableIndex row=&quot;2&quot; col=&quot;1&quot;&gt;&lt;linesCount val=&quot;13&quot;/&gt;&lt;lineCharCount val=&quot;28&quot;/&gt;&lt;lineCharCount val=&quot;25&quot;/&gt;&lt;lineCharCount val=&quot;32&quot;/&gt;&lt;lineCharCount val=&quot;25&quot;/&gt;&lt;lineCharCount val=&quot;13&quot;/&gt;&lt;lineCharCount val=&quot;1&quot;/&gt;&lt;lineCharCount val=&quot;30&quot;/&gt;&lt;lineCharCount val=&quot;28&quot;/&gt;&lt;lineCharCount val=&quot;28&quot;/&gt;&lt;lineCharCount val=&quot;24&quot;/&gt;&lt;lineCharCount val=&quot;25&quot;/&gt;&lt;lineCharCount val=&quot;26&quot;/&gt;&lt;lineCharCount val=&quot;11&quot;/&gt;&lt;/TableIndex&gt;&lt;TableIndex row=&quot;2&quot; col=&quot;2&quot;&gt;&lt;linesCount val=&quot;17&quot;/&gt;&lt;lineCharCount val=&quot;24&quot;/&gt;&lt;lineCharCount val=&quot;17&quot;/&gt;&lt;lineCharCount val=&quot;22&quot;/&gt;&lt;lineCharCount val=&quot;21&quot;/&gt;&lt;lineCharCount val=&quot;21&quot;/&gt;&lt;lineCharCount val=&quot;1&quot;/&gt;&lt;lineCharCount val=&quot;21&quot;/&gt;&lt;lineCharCount val=&quot;28&quot;/&gt;&lt;lineCharCount val=&quot;23&quot;/&gt;&lt;lineCharCount val=&quot;29&quot;/&gt;&lt;lineCharCount val=&quot;28&quot;/&gt;&lt;lineCharCount val=&quot;23&quot;/&gt;&lt;lineCharCount val=&quot;1&quot;/&gt;&lt;lineCharCount val=&quot;24&quot;/&gt;&lt;lineCharCount val=&quot;31&quot;/&gt;&lt;lineCharCount val=&quot;15&quot;/&gt;&lt;lineCharCount val=&quot;1&quot;/&gt;&lt;/TableIndex&gt;&lt;TableIndex row=&quot;2&quot; col=&quot;3&quot;&gt;&lt;linesCount val=&quot;17&quot;/&gt;&lt;lineCharCount val=&quot;22&quot;/&gt;&lt;lineCharCount val=&quot;26&quot;/&gt;&lt;lineCharCount val=&quot;22&quot;/&gt;&lt;lineCharCount val=&quot;25&quot;/&gt;&lt;lineCharCount val=&quot;29&quot;/&gt;&lt;lineCharCount val=&quot;28&quot;/&gt;&lt;lineCharCount val=&quot;26&quot;/&gt;&lt;lineCharCount val=&quot;13&quot;/&gt;&lt;lineCharCount val=&quot;25&quot;/&gt;&lt;lineCharCount val=&quot;27&quot;/&gt;&lt;lineCharCount val=&quot;30&quot;/&gt;&lt;lineCharCount val=&quot;25&quot;/&gt;&lt;lineCharCount val=&quot;18&quot;/&gt;&lt;lineCharCount val=&quot;29&quot;/&gt;&lt;lineCharCount val=&quot;24&quot;/&gt;&lt;lineCharCount val=&quot;21&quot;/&gt;&lt;lineCharCount val=&quot;11&quot;/&gt;&lt;/TableIndex&gt;&lt;/ShapeTextInfo&gt;"/>
  <p:tag name="PRESENTER_SHAPEINFO" val="&lt;ThreeDShapeInfo&gt;&lt;uuid val=&quot;{19F0757F-7075-4F61-BC9E-6464CC06148E}&quot;/&gt;&lt;isInvalidForFieldText val=&quot;0&quot;/&gt;&lt;Image&gt;&lt;filename val=&quot;C:\Users\User\AppData\Local\Temp\CP10972752640Session\CPTrustFolder10972752640\PPTImport1097213513062\data\asimages\{19F0757F-7075-4F61-BC9E-6464CC06148E}_53.png&quot;/&gt;&lt;left val=&quot;73&quot;/&gt;&lt;top val=&quot;190&quot;/&gt;&lt;width val=&quot;814&quot;/&gt;&lt;height val=&quot;448&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C2236B29-73EA-4595-9D0C-AD437A139D3E}&quot;/&gt;&lt;isInvalidForFieldText val=&quot;0&quot;/&gt;&lt;Image&gt;&lt;filename val=&quot;C:\Users\User\AppData\Local\Temp\CP10972752640Session\CPTrustFolder10972752640\PPTImport1097213513062\data\asimages\{C2236B29-73EA-4595-9D0C-AD437A139D3E}_54.png&quot;/&gt;&lt;left val=&quot;0&quot;/&gt;&lt;top val=&quot;76&quot;/&gt;&lt;width val=&quot;961&quot;/&gt;&lt;height val=&quot;122&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1&quot;/&gt;&lt;lineCharCount val=&quot;1&quot;/&gt;&lt;lineCharCount val=&quot;70&quot;/&gt;&lt;lineCharCount val=&quot;59&quot;/&gt;&lt;lineCharCount val=&quot;1&quot;/&gt;&lt;lineCharCount val=&quot;73&quot;/&gt;&lt;lineCharCount val=&quot;74&quot;/&gt;&lt;lineCharCount val=&quot;65&quot;/&gt;&lt;lineCharCount val=&quot;1&quot;/&gt;&lt;lineCharCount val=&quot;63&quot;/&gt;&lt;lineCharCount val=&quot;26&quot;/&gt;&lt;/TableIndex&gt;&lt;/ShapeTextInfo&gt;"/>
  <p:tag name="HTML_SHAPEINFO" val="&lt;ThreeDShapeInfo&gt;&lt;uuid val=&quot;{9604B334-E760-4BA2-AB2E-C3CD04C916DB}&quot;/&gt;&lt;isInvalidForFieldText val=&quot;0&quot;/&gt;&lt;Image&gt;&lt;filename val=&quot;C:\Users\User\AppData\Local\Temp\CP10972752640Session\CPTrustFolder10972752640\PPTImport1097213513062\data\asimages\{9604B334-E760-4BA2-AB2E-C3CD04C916DB}_54.png&quot;/&gt;&lt;left val=&quot;42&quot;/&gt;&lt;top val=&quot;212&quot;/&gt;&lt;width val=&quot;870&quot;/&gt;&lt;height val=&quot;415&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6724948-4EA3-4F86-9C62-B5259550E404}&quot;/&gt;&lt;isInvalidForFieldText val=&quot;0&quot;/&gt;&lt;Image&gt;&lt;filename val=&quot;C:\Users\User\AppData\Local\Temp\CP10972752640Session\CPTrustFolder10972752640\PPTImport1097213513062\data\asimages\{26724948-4EA3-4F86-9C62-B5259550E404}_54.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6&quot;/&gt;&lt;lineCharCount val=&quot;1&quot;/&gt;&lt;lineCharCount val=&quot;60&quot;/&gt;&lt;lineCharCount val=&quot;36&quot;/&gt;&lt;lineCharCount val=&quot;1&quot;/&gt;&lt;lineCharCount val=&quot;60&quot;/&gt;&lt;lineCharCount val=&quot;1&quot;/&gt;&lt;lineCharCount val=&quot;66&quot;/&gt;&lt;lineCharCount val=&quot;8&quot;/&gt;&lt;lineCharCount val=&quot;1&quot;/&gt;&lt;lineCharCount val=&quot;57&quot;/&gt;&lt;lineCharCount val=&quot;12&quot;/&gt;&lt;/TableIndex&gt;&lt;/ShapeTextInfo&gt;"/>
  <p:tag name="HTML_SHAPEINFO" val="&lt;ThreeDShapeInfo&gt;&lt;uuid val=&quot;{33D8F7C2-7576-46B3-9E70-0C1DC51F2074}&quot;/&gt;&lt;isInvalidForFieldText val=&quot;0&quot;/&gt;&lt;Image&gt;&lt;filename val=&quot;C:\Users\User\AppData\Local\Temp\CP10972752640Session\CPTrustFolder10972752640\PPTImport1097213513062\data\asimages\{33D8F7C2-7576-46B3-9E70-0C1DC51F2074}_2.png&quot;/&gt;&lt;left val=&quot;42&quot;/&gt;&lt;top val=&quot;201&quot;/&gt;&lt;width val=&quot;870&quot;/&gt;&lt;height val=&quot;473&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7AB74834-47A3-480A-B998-18D196D6729D}&quot;/&gt;&lt;isInvalidForFieldText val=&quot;0&quot;/&gt;&lt;Image&gt;&lt;filename val=&quot;C:\Users\User\AppData\Local\Temp\CP10972752640Session\CPTrustFolder10972752640\PPTImport1097213513062\data\asimages\{7AB74834-47A3-480A-B998-18D196D6729D}_55.png&quot;/&gt;&lt;left val=&quot;0&quot;/&gt;&lt;top val=&quot;76&quot;/&gt;&lt;width val=&quot;961&quot;/&gt;&lt;height val=&quot;122&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2&quot;/&gt;&lt;lineCharCount val=&quot;1&quot;/&gt;&lt;lineCharCount val=&quot;55&quot;/&gt;&lt;lineCharCount val=&quot;1&quot;/&gt;&lt;lineCharCount val=&quot;74&quot;/&gt;&lt;lineCharCount val=&quot;62&quot;/&gt;&lt;lineCharCount val=&quot;1&quot;/&gt;&lt;lineCharCount val=&quot;71&quot;/&gt;&lt;lineCharCount val=&quot;14&quot;/&gt;&lt;/TableIndex&gt;&lt;/ShapeTextInfo&gt;"/>
  <p:tag name="HTML_SHAPEINFO" val="&lt;ThreeDShapeInfo&gt;&lt;uuid val=&quot;{137B3DD7-3CC1-46CE-9D1C-658B2880D6F8}&quot;/&gt;&lt;isInvalidForFieldText val=&quot;0&quot;/&gt;&lt;Image&gt;&lt;filename val=&quot;C:\Users\User\AppData\Local\Temp\CP10972752640Session\CPTrustFolder10972752640\PPTImport1097213513062\data\asimages\{137B3DD7-3CC1-46CE-9D1C-658B2880D6F8}_55.png&quot;/&gt;&lt;left val=&quot;42&quot;/&gt;&lt;top val=&quot;212&quot;/&gt;&lt;width val=&quot;884&quot;/&gt;&lt;height val=&quot;415&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2110787-9F21-4E0D-BE25-028888BA9BE1}&quot;/&gt;&lt;isInvalidForFieldText val=&quot;0&quot;/&gt;&lt;Image&gt;&lt;filename val=&quot;C:\Users\User\AppData\Local\Temp\CP10972752640Session\CPTrustFolder10972752640\PPTImport1097213513062\data\asimages\{62110787-9F21-4E0D-BE25-028888BA9BE1}_55.png&quot;/&gt;&lt;left val=&quot;727&quot;/&gt;&lt;top val=&quot;687&quot;/&gt;&lt;width val=&quot;226&quot;/&gt;&lt;height val=&quot;45&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EB1C213A-61E2-4105-BDE0-E45641CA0995}&quot;/&gt;&lt;isInvalidForFieldText val=&quot;0&quot;/&gt;&lt;Image&gt;&lt;filename val=&quot;C:\Users\User\AppData\Local\Temp\CP10972752640Session\CPTrustFolder10972752640\PPTImport1097213513062\data\asimages\{EB1C213A-61E2-4105-BDE0-E45641CA0995}_56.png&quot;/&gt;&lt;left val=&quot;0&quot;/&gt;&lt;top val=&quot;76&quot;/&gt;&lt;width val=&quot;961&quot;/&gt;&lt;height val=&quot;122&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3&quot;/&gt;&lt;lineCharCount val=&quot;79&quot;/&gt;&lt;lineCharCount val=&quot;22&quot;/&gt;&lt;lineCharCount val=&quot;1&quot;/&gt;&lt;lineCharCount val=&quot;17&quot;/&gt;&lt;lineCharCount val=&quot;74&quot;/&gt;&lt;lineCharCount val=&quot;75&quot;/&gt;&lt;lineCharCount val=&quot;71&quot;/&gt;&lt;lineCharCount val=&quot;23&quot;/&gt;&lt;/TableIndex&gt;&lt;/ShapeTextInfo&gt;"/>
  <p:tag name="HTML_SHAPEINFO" val="&lt;ThreeDShapeInfo&gt;&lt;uuid val=&quot;{B9D45A3C-6473-43B4-82EA-A1DBA81A38DA}&quot;/&gt;&lt;isInvalidForFieldText val=&quot;0&quot;/&gt;&lt;Image&gt;&lt;filename val=&quot;C:\Users\User\AppData\Local\Temp\CP10972752640Session\CPTrustFolder10972752640\PPTImport1097213513062\data\asimages\{B9D45A3C-6473-43B4-82EA-A1DBA81A38DA}_56.png&quot;/&gt;&lt;left val=&quot;42&quot;/&gt;&lt;top val=&quot;212&quot;/&gt;&lt;width val=&quot;870&quot;/&gt;&lt;height val=&quot;415&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372FDC6-61ED-4D4B-9FC8-E257E20030F1}&quot;/&gt;&lt;isInvalidForFieldText val=&quot;0&quot;/&gt;&lt;Image&gt;&lt;filename val=&quot;C:\Users\User\AppData\Local\Temp\CP10972752640Session\CPTrustFolder10972752640\PPTImport1097213513062\data\asimages\{2372FDC6-61ED-4D4B-9FC8-E257E20030F1}_56.png&quot;/&gt;&lt;left val=&quot;727&quot;/&gt;&lt;top val=&quot;687&quot;/&gt;&lt;width val=&quot;226&quot;/&gt;&lt;height val=&quot;45&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D1510202-80DE-450D-81CE-1AE25914CB42}&quot;/&gt;&lt;isInvalidForFieldText val=&quot;0&quot;/&gt;&lt;Image&gt;&lt;filename val=&quot;C:\Users\User\AppData\Local\Temp\CP10972752640Session\CPTrustFolder10972752640\PPTImport1097213513062\data\asimages\{D1510202-80DE-450D-81CE-1AE25914CB42}_57.png&quot;/&gt;&lt;left val=&quot;0&quot;/&gt;&lt;top val=&quot;76&quot;/&gt;&lt;width val=&quot;961&quot;/&gt;&lt;height val=&quot;122&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4&quot;/&gt;&lt;lineCharCount val=&quot;72&quot;/&gt;&lt;lineCharCount val=&quot;73&quot;/&gt;&lt;lineCharCount val=&quot;22&quot;/&gt;&lt;lineCharCount val=&quot;1&quot;/&gt;&lt;lineCharCount val=&quot;37&quot;/&gt;&lt;lineCharCount val=&quot;73&quot;/&gt;&lt;lineCharCount val=&quot;73&quot;/&gt;&lt;lineCharCount val=&quot;40&quot;/&gt;&lt;/TableIndex&gt;&lt;/ShapeTextInfo&gt;"/>
  <p:tag name="HTML_SHAPEINFO" val="&lt;ThreeDShapeInfo&gt;&lt;uuid val=&quot;{C2CD4D14-CDA9-41AC-A353-B174986EA6D5}&quot;/&gt;&lt;isInvalidForFieldText val=&quot;0&quot;/&gt;&lt;Image&gt;&lt;filename val=&quot;C:\Users\User\AppData\Local\Temp\CP10972752640Session\CPTrustFolder10972752640\PPTImport1097213513062\data\asimages\{C2CD4D14-CDA9-41AC-A353-B174986EA6D5}_57.png&quot;/&gt;&lt;left val=&quot;42&quot;/&gt;&lt;top val=&quot;212&quot;/&gt;&lt;width val=&quot;874&quot;/&gt;&lt;height val=&quot;415&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C57D8C5-D7B7-4C88-8A74-BD2168526B42}&quot;/&gt;&lt;isInvalidForFieldText val=&quot;0&quot;/&gt;&lt;Image&gt;&lt;filename val=&quot;C:\Users\User\AppData\Local\Temp\CP10972752640Session\CPTrustFolder10972752640\PPTImport1097213513062\data\asimages\{FC57D8C5-D7B7-4C88-8A74-BD2168526B42}_57.png&quot;/&gt;&lt;left val=&quot;727&quot;/&gt;&lt;top val=&quot;687&quot;/&gt;&lt;width val=&quot;226&quot;/&gt;&lt;height val=&quot;45&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397E50F3-A6E1-421B-A983-91946B19AB6A}&quot;/&gt;&lt;isInvalidForFieldText val=&quot;0&quot;/&gt;&lt;Image&gt;&lt;filename val=&quot;C:\Users\User\AppData\Local\Temp\CP10972752640Session\CPTrustFolder10972752640\PPTImport1097213513062\data\asimages\{397E50F3-A6E1-421B-A983-91946B19AB6A}_58.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383222E-B00B-4F8D-B566-7ADB00C1D249}&quot;/&gt;&lt;isInvalidForFieldText val=&quot;0&quot;/&gt;&lt;Image&gt;&lt;filename val=&quot;C:\Users\User\AppData\Local\Temp\CP10972752640Session\CPTrustFolder10972752640\PPTImport1097213513062\data\asimages\{D383222E-B00B-4F8D-B566-7ADB00C1D249}_2.png&quot;/&gt;&lt;left val=&quot;727&quot;/&gt;&lt;top val=&quot;687&quot;/&gt;&lt;width val=&quot;226&quot;/&gt;&lt;height val=&quot;45&quot;/&gt;&lt;hasText val=&quot;1&quot;/&gt;&lt;/Image&gt;&lt;/ThreeDShape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9&quot;/&gt;&lt;lineCharCount val=&quot;71&quot;/&gt;&lt;lineCharCount val=&quot;75&quot;/&gt;&lt;lineCharCount val=&quot;76&quot;/&gt;&lt;lineCharCount val=&quot;27&quot;/&gt;&lt;lineCharCount val=&quot;1&quot;/&gt;&lt;lineCharCount val=&quot;35&quot;/&gt;&lt;lineCharCount val=&quot;68&quot;/&gt;&lt;lineCharCount val=&quot;67&quot;/&gt;&lt;lineCharCount val=&quot;55&quot;/&gt;&lt;/TableIndex&gt;&lt;/ShapeTextInfo&gt;"/>
  <p:tag name="HTML_SHAPEINFO" val="&lt;ThreeDShapeInfo&gt;&lt;uuid val=&quot;{A20F4BB9-97F9-424D-B6D9-FF825353E7C9}&quot;/&gt;&lt;isInvalidForFieldText val=&quot;0&quot;/&gt;&lt;Image&gt;&lt;filename val=&quot;C:\Users\User\AppData\Local\Temp\CP10972752640Session\CPTrustFolder10972752640\PPTImport1097213513062\data\asimages\{A20F4BB9-97F9-424D-B6D9-FF825353E7C9}_58.png&quot;/&gt;&lt;left val=&quot;42&quot;/&gt;&lt;top val=&quot;212&quot;/&gt;&lt;width val=&quot;870&quot;/&gt;&lt;height val=&quot;415&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DD88BC1-24BB-4626-8749-88B01BD79A3F}&quot;/&gt;&lt;isInvalidForFieldText val=&quot;0&quot;/&gt;&lt;Image&gt;&lt;filename val=&quot;C:\Users\User\AppData\Local\Temp\CP10972752640Session\CPTrustFolder10972752640\PPTImport1097213513062\data\asimages\{1DD88BC1-24BB-4626-8749-88B01BD79A3F}_58.png&quot;/&gt;&lt;left val=&quot;727&quot;/&gt;&lt;top val=&quot;687&quot;/&gt;&lt;width val=&quot;226&quot;/&gt;&lt;height val=&quot;45&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47146A9B-77C7-48BF-8373-915083F5AB76}&quot;/&gt;&lt;isInvalidForFieldText val=&quot;0&quot;/&gt;&lt;Image&gt;&lt;filename val=&quot;C:\Users\User\AppData\Local\Temp\CP10972752640Session\CPTrustFolder10972752640\PPTImport1097213513062\data\asimages\{47146A9B-77C7-48BF-8373-915083F5AB76}_59.png&quot;/&gt;&lt;left val=&quot;0&quot;/&gt;&lt;top val=&quot;76&quot;/&gt;&lt;width val=&quot;961&quot;/&gt;&lt;height val=&quot;122&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9&quot;/&gt;&lt;lineCharCount val=&quot;73&quot;/&gt;&lt;lineCharCount val=&quot;71&quot;/&gt;&lt;lineCharCount val=&quot;1&quot;/&gt;&lt;lineCharCount val=&quot;45&quot;/&gt;&lt;lineCharCount val=&quot;74&quot;/&gt;&lt;lineCharCount val=&quot;31&quot;/&gt;&lt;/TableIndex&gt;&lt;/ShapeTextInfo&gt;"/>
  <p:tag name="HTML_SHAPEINFO" val="&lt;ThreeDShapeInfo&gt;&lt;uuid val=&quot;{A74A96C7-786A-43D6-99FD-0FA89CA4DBB9}&quot;/&gt;&lt;isInvalidForFieldText val=&quot;0&quot;/&gt;&lt;Image&gt;&lt;filename val=&quot;C:\Users\User\AppData\Local\Temp\CP10972752640Session\CPTrustFolder10972752640\PPTImport1097213513062\data\asimages\{A74A96C7-786A-43D6-99FD-0FA89CA4DBB9}_59.png&quot;/&gt;&lt;left val=&quot;42&quot;/&gt;&lt;top val=&quot;212&quot;/&gt;&lt;width val=&quot;881&quot;/&gt;&lt;height val=&quot;415&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065C91F-14D0-4E32-9D5F-24A0559ADB7E}&quot;/&gt;&lt;isInvalidForFieldText val=&quot;0&quot;/&gt;&lt;Image&gt;&lt;filename val=&quot;C:\Users\User\AppData\Local\Temp\CP10972752640Session\CPTrustFolder10972752640\PPTImport1097213513062\data\asimages\{6065C91F-14D0-4E32-9D5F-24A0559ADB7E}_59.png&quot;/&gt;&lt;left val=&quot;727&quot;/&gt;&lt;top val=&quot;687&quot;/&gt;&lt;width val=&quot;226&quot;/&gt;&lt;height val=&quot;45&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2CEBE170-EC24-442D-859C-226820FD5C2A}&quot;/&gt;&lt;isInvalidForFieldText val=&quot;0&quot;/&gt;&lt;Image&gt;&lt;filename val=&quot;C:\Users\User\AppData\Local\Temp\CP10972752640Session\CPTrustFolder10972752640\PPTImport1097213513062\data\asimages\{2CEBE170-EC24-442D-859C-226820FD5C2A}_60.png&quot;/&gt;&lt;left val=&quot;0&quot;/&gt;&lt;top val=&quot;76&quot;/&gt;&lt;width val=&quot;961&quot;/&gt;&lt;height val=&quot;122&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9&quot;/&gt;&lt;lineCharCount val=&quot;75&quot;/&gt;&lt;lineCharCount val=&quot;23&quot;/&gt;&lt;lineCharCount val=&quot;1&quot;/&gt;&lt;lineCharCount val=&quot;45&quot;/&gt;&lt;lineCharCount val=&quot;1&quot;/&gt;&lt;lineCharCount val=&quot;78&quot;/&gt;&lt;lineCharCount val=&quot;30&quot;/&gt;&lt;/TableIndex&gt;&lt;/ShapeTextInfo&gt;"/>
  <p:tag name="HTML_SHAPEINFO" val="&lt;ThreeDShapeInfo&gt;&lt;uuid val=&quot;{9D2BE27B-01C8-446C-9B8B-AF1AAA03485D}&quot;/&gt;&lt;isInvalidForFieldText val=&quot;0&quot;/&gt;&lt;Image&gt;&lt;filename val=&quot;C:\Users\User\AppData\Local\Temp\CP10972752640Session\CPTrustFolder10972752640\PPTImport1097213513062\data\asimages\{9D2BE27B-01C8-446C-9B8B-AF1AAA03485D}_60.png&quot;/&gt;&lt;left val=&quot;42&quot;/&gt;&lt;top val=&quot;212&quot;/&gt;&lt;width val=&quot;872&quot;/&gt;&lt;height val=&quot;415&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29E6FE7-492F-46AE-82EB-5E6FC8A69A8F}&quot;/&gt;&lt;isInvalidForFieldText val=&quot;0&quot;/&gt;&lt;Image&gt;&lt;filename val=&quot;C:\Users\User\AppData\Local\Temp\CP10972752640Session\CPTrustFolder10972752640\PPTImport1097213513062\data\asimages\{F29E6FE7-492F-46AE-82EB-5E6FC8A69A8F}_60.png&quot;/&gt;&lt;left val=&quot;727&quot;/&gt;&lt;top val=&quot;687&quot;/&gt;&lt;width val=&quot;226&quot;/&gt;&lt;height val=&quot;45&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B94DA728-559D-4E56-9831-92D579272962}&quot;/&gt;&lt;isInvalidForFieldText val=&quot;0&quot;/&gt;&lt;Image&gt;&lt;filename val=&quot;C:\Users\User\AppData\Local\Temp\CP10972752640Session\CPTrustFolder10972752640\PPTImport1097213513062\data\asimages\{B94DA728-559D-4E56-9831-92D579272962}_61.png&quot;/&gt;&lt;left val=&quot;0&quot;/&gt;&lt;top val=&quot;278&quot;/&gt;&lt;width val=&quot;961&quot;/&gt;&lt;height val=&quot;202&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D7F317D-3E42-4E65-978E-CA5CB4944F68}&quot;/&gt;&lt;isInvalidForFieldText val=&quot;0&quot;/&gt;&lt;Image&gt;&lt;filename val=&quot;C:\Users\User\AppData\Local\Temp\CP10972752640Session\CPTrustFolder10972752640\PPTImport1097213513062\data\asimages\{5D7F317D-3E42-4E65-978E-CA5CB4944F68}_61.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261F04F-3B39-4C5C-AA2E-3DA4A074A93D}&quot;/&gt;&lt;isInvalidForFieldText val=&quot;0&quot;/&gt;&lt;Image&gt;&lt;filename val=&quot;C:\Users\User\AppData\Local\Temp\CP10972752640Session\CPTrustFolder10972752640\PPTImport1097213513062\data\asimages\{B261F04F-3B39-4C5C-AA2E-3DA4A074A93D}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7&quot;/&gt;&lt;lineCharCount val=&quot;14&quot;/&gt;&lt;lineCharCount val=&quot;1&quot;/&gt;&lt;lineCharCount val=&quot;65&quot;/&gt;&lt;lineCharCount val=&quot;1&quot;/&gt;&lt;lineCharCount val=&quot;68&quot;/&gt;&lt;lineCharCount val=&quot;10&quot;/&gt;&lt;lineCharCount val=&quot;1&quot;/&gt;&lt;lineCharCount val=&quot;68&quot;/&gt;&lt;lineCharCount val=&quot;10&quot;/&gt;&lt;/TableIndex&gt;&lt;/ShapeTextInfo&gt;"/>
  <p:tag name="HTML_SHAPEINFO" val="&lt;ThreeDShapeInfo&gt;&lt;uuid val=&quot;{F3239836-4CF6-4C10-989E-D5C0ECD9139B}&quot;/&gt;&lt;isInvalidForFieldText val=&quot;0&quot;/&gt;&lt;Image&gt;&lt;filename val=&quot;C:\Users\User\AppData\Local\Temp\CP10972752640Session\CPTrustFolder10972752640\PPTImport1097213513062\data\asimages\{F3239836-4CF6-4C10-989E-D5C0ECD9139B}_3.png&quot;/&gt;&lt;left val=&quot;42&quot;/&gt;&lt;top val=&quot;212&quot;/&gt;&lt;width val=&quot;872&quot;/&gt;&lt;height val=&quot;41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0B2D51B-111E-4906-ABFB-660071858847}&quot;/&gt;&lt;isInvalidForFieldText val=&quot;0&quot;/&gt;&lt;Image&gt;&lt;filename val=&quot;C:\Users\User\AppData\Local\Temp\CP10972752640Session\CPTrustFolder10972752640\PPTImport1097213513062\data\asimages\{80B2D51B-111E-4906-ABFB-660071858847}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3058176-E8AF-4105-B264-155902BE4D04}&quot;/&gt;&lt;isInvalidForFieldText val=&quot;0&quot;/&gt;&lt;Image&gt;&lt;filename val=&quot;C:\Users\User\AppData\Local\Temp\CP10972752640Session\CPTrustFolder10972752640\PPTImport1097213513062\data\asimages\{B3058176-E8AF-4105-B264-155902BE4D04}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9&quot;/&gt;&lt;lineCharCount val=&quot;37&quot;/&gt;&lt;lineCharCount val=&quot;28&quot;/&gt;&lt;lineCharCount val=&quot;61&quot;/&gt;&lt;lineCharCount val=&quot;57&quot;/&gt;&lt;lineCharCount val=&quot;29&quot;/&gt;&lt;lineCharCount val=&quot;64&quot;/&gt;&lt;lineCharCount val=&quot;47&quot;/&gt;&lt;/TableIndex&gt;&lt;/ShapeTextInfo&gt;"/>
  <p:tag name="HTML_SHAPEINFO" val="&lt;ThreeDShapeInfo&gt;&lt;uuid val=&quot;{E240F788-D926-4603-8454-89B244F5D716}&quot;/&gt;&lt;isInvalidForFieldText val=&quot;0&quot;/&gt;&lt;Image&gt;&lt;filename val=&quot;C:\Users\User\AppData\Local\Temp\CP10972752640Session\CPTrustFolder10972752640\PPTImport1097213513062\data\asimages\{E240F788-D926-4603-8454-89B244F5D716}_4.png&quot;/&gt;&lt;left val=&quot;42&quot;/&gt;&lt;top val=&quot;212&quot;/&gt;&lt;width val=&quot;870&quot;/&gt;&lt;height val=&quot;41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AE1CBF6-9781-4BA3-9307-5B4AF9B39738}&quot;/&gt;&lt;isInvalidForFieldText val=&quot;0&quot;/&gt;&lt;Image&gt;&lt;filename val=&quot;C:\Users\User\AppData\Local\Temp\CP10972752640Session\CPTrustFolder10972752640\PPTImport1097213513062\data\asimages\{DAE1CBF6-9781-4BA3-9307-5B4AF9B39738}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042516F-9758-4800-8E8B-84BA0674BA5C}&quot;/&gt;&lt;isInvalidForFieldText val=&quot;0&quot;/&gt;&lt;Image&gt;&lt;filename val=&quot;C:\Users\User\AppData\Local\Temp\CP10972752640Session\CPTrustFolder10972752640\PPTImport1097213513062\data\asimages\{A042516F-9758-4800-8E8B-84BA0674BA5C}_5.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9&quot;/&gt;&lt;lineCharCount val=&quot;68&quot;/&gt;&lt;lineCharCount val=&quot;11&quot;/&gt;&lt;lineCharCount val=&quot;24&quot;/&gt;&lt;lineCharCount val=&quot;53&quot;/&gt;&lt;lineCharCount val=&quot;40&quot;/&gt;&lt;lineCharCount val=&quot;61&quot;/&gt;&lt;lineCharCount val=&quot;41&quot;/&gt;&lt;/TableIndex&gt;&lt;/ShapeTextInfo&gt;"/>
  <p:tag name="HTML_SHAPEINFO" val="&lt;ThreeDShapeInfo&gt;&lt;uuid val=&quot;{7AFD5E62-39FD-4BB9-B6C3-7533A730129B}&quot;/&gt;&lt;isInvalidForFieldText val=&quot;0&quot;/&gt;&lt;Image&gt;&lt;filename val=&quot;C:\Users\User\AppData\Local\Temp\CP10972752640Session\CPTrustFolder10972752640\PPTImport1097213513062\data\asimages\{7AFD5E62-39FD-4BB9-B6C3-7533A730129B}_5.png&quot;/&gt;&lt;left val=&quot;42&quot;/&gt;&lt;top val=&quot;212&quot;/&gt;&lt;width val=&quot;883&quot;/&gt;&lt;height val=&quot;4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E13FBE2-3990-436D-B151-7203D507D3C4}&quot;/&gt;&lt;isInvalidForFieldText val=&quot;0&quot;/&gt;&lt;Image&gt;&lt;filename val=&quot;C:\Users\User\AppData\Local\Temp\CP10972752640Session\CPTrustFolder10972752640\PPTImport1097213513062\data\asimages\{1E13FBE2-3990-436D-B151-7203D507D3C4}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64D608B7-5853-478E-A4C6-EB021B9B81C3}&quot;/&gt;&lt;isInvalidForFieldText val=&quot;0&quot;/&gt;&lt;Image&gt;&lt;filename val=&quot;C:\Users\User\AppData\Local\Temp\CP10972752640Session\CPTrustFolder10972752640\PPTImport1097213513062\data\asimages\{64D608B7-5853-478E-A4C6-EB021B9B81C3}_6.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0&quot;/&gt;&lt;lineCharCount val=&quot;69&quot;/&gt;&lt;lineCharCount val=&quot;31&quot;/&gt;&lt;lineCharCount val=&quot;61&quot;/&gt;&lt;lineCharCount val=&quot;21&quot;/&gt;&lt;lineCharCount val=&quot;49&quot;/&gt;&lt;lineCharCount val=&quot;63&quot;/&gt;&lt;lineCharCount val=&quot;16&quot;/&gt;&lt;lineCharCount val=&quot;41&quot;/&gt;&lt;lineCharCount val=&quot;39&quot;/&gt;&lt;/TableIndex&gt;&lt;/ShapeTextInfo&gt;"/>
  <p:tag name="HTML_SHAPEINFO" val="&lt;ThreeDShapeInfo&gt;&lt;uuid val=&quot;{276336B5-FD95-439A-AB9F-F4B02B94DFAD}&quot;/&gt;&lt;isInvalidForFieldText val=&quot;0&quot;/&gt;&lt;Image&gt;&lt;filename val=&quot;C:\Users\User\AppData\Local\Temp\CP10972752640Session\CPTrustFolder10972752640\PPTImport1097213513062\data\asimages\{276336B5-FD95-439A-AB9F-F4B02B94DFAD}_6.png&quot;/&gt;&lt;left val=&quot;42&quot;/&gt;&lt;top val=&quot;193&quot;/&gt;&lt;width val=&quot;870&quot;/&gt;&lt;height val=&quot;393&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82F4A30-FA35-43CC-B8BC-875A5C9C2317}&quot;/&gt;&lt;isInvalidForFieldText val=&quot;0&quot;/&gt;&lt;Image&gt;&lt;filename val=&quot;C:\Users\User\AppData\Local\Temp\CP10972752640Session\CPTrustFolder10972752640\PPTImport1097213513062\data\asimages\{B82F4A30-FA35-43CC-B8BC-875A5C9C2317}_6.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6&quot;/&gt;&lt;/TableIndex&gt;&lt;/ShapeTextInfo&gt;"/>
  <p:tag name="HTML_SHAPEINFO" val="&lt;ThreeDShapeInfo&gt;&lt;uuid val=&quot;{EFC4A6FB-5CD6-495F-9813-60991F216BB3}&quot;/&gt;&lt;isInvalidForFieldText val=&quot;0&quot;/&gt;&lt;Image&gt;&lt;filename val=&quot;C:\Users\User\AppData\Local\Temp\CP10972752640Session\CPTrustFolder10972752640\PPTImport1097213513062\data\asimages\{EFC4A6FB-5CD6-495F-9813-60991F216BB3}_6.png&quot;/&gt;&lt;left val=&quot;40&quot;/&gt;&lt;top val=&quot;601&quot;/&gt;&lt;width val=&quot;872&quot;/&gt;&lt;height val=&quot;57&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PRESENTER_SHAPEINFO" val="&lt;ThreeDShapeInfo&gt;&lt;uuid val=&quot;{479F4B84-E890-461A-BC2A-803CBADF319B}&quot;/&gt;&lt;isInvalidForFieldText val=&quot;0&quot;/&gt;&lt;Image&gt;&lt;filename val=&quot;C:\Users\User\AppData\Local\Temp\CP10972752640Session\CPTrustFolder10972752640\PPTImport1097213513062\data\asimages\{479F4B84-E890-461A-BC2A-803CBADF319B}_7.png&quot;/&gt;&lt;left val=&quot;0&quot;/&gt;&lt;top val=&quot;299&quot;/&gt;&lt;width val=&quot;961&quot;/&gt;&lt;height val=&quot;203&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94C171E-65BA-48A1-BDD2-BB3C6455DB7D}&quot;/&gt;&lt;isInvalidForFieldText val=&quot;0&quot;/&gt;&lt;Image&gt;&lt;filename val=&quot;C:\Users\User\AppData\Local\Temp\CP10972752640Session\CPTrustFolder10972752640\PPTImport1097213513062\data\asimages\{294C171E-65BA-48A1-BDD2-BB3C6455DB7D}_7.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D8F6ECBA-750D-4088-A7AB-079D5499721F}&quot;/&gt;&lt;isInvalidForFieldText val=&quot;0&quot;/&gt;&lt;Image&gt;&lt;filename val=&quot;C:\Users\User\AppData\Local\Temp\CP10972752640Session\CPTrustFolder10972752640\PPTImport1097213513062\data\asimages\{D8F6ECBA-750D-4088-A7AB-079D5499721F}_8.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69&quot;/&gt;&lt;lineCharCount val=&quot;28&quot;/&gt;&lt;lineCharCount val=&quot;1&quot;/&gt;&lt;lineCharCount val=&quot;70&quot;/&gt;&lt;lineCharCount val=&quot;67&quot;/&gt;&lt;lineCharCount val=&quot;67&quot;/&gt;&lt;lineCharCount val=&quot;1&quot;/&gt;&lt;/TableIndex&gt;&lt;/ShapeTextInfo&gt;"/>
  <p:tag name="HTML_SHAPEINFO" val="&lt;ThreeDShapeInfo&gt;&lt;uuid val=&quot;{A659880D-F842-4FC3-A2E3-049EE1E1BEA6}&quot;/&gt;&lt;isInvalidForFieldText val=&quot;0&quot;/&gt;&lt;Image&gt;&lt;filename val=&quot;C:\Users\User\AppData\Local\Temp\CP10972752640Session\CPTrustFolder10972752640\PPTImport1097213513062\data\asimages\{A659880D-F842-4FC3-A2E3-049EE1E1BEA6}_8.png&quot;/&gt;&lt;left val=&quot;42&quot;/&gt;&lt;top val=&quot;212&quot;/&gt;&lt;width val=&quot;870&quot;/&gt;&lt;height val=&quot;41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1FD7385-9F0D-45E4-B301-4CC750E010B8}&quot;/&gt;&lt;isInvalidForFieldText val=&quot;0&quot;/&gt;&lt;Image&gt;&lt;filename val=&quot;C:\Users\User\AppData\Local\Temp\CP10972752640Session\CPTrustFolder10972752640\PPTImport1097213513062\data\asimages\{D1FD7385-9F0D-45E4-B301-4CC750E010B8}_8.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6DED205C-2996-495F-9F72-FB35AF3F2DD0}&quot;/&gt;&lt;isInvalidForFieldText val=&quot;0&quot;/&gt;&lt;Image&gt;&lt;filename val=&quot;C:\Users\User\AppData\Local\Temp\CP10972752640Session\CPTrustFolder10972752640\PPTImport1097213513062\data\asimages\{6DED205C-2996-495F-9F72-FB35AF3F2DD0}_9.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5&quot;/&gt;&lt;lineCharCount val=&quot;59&quot;/&gt;&lt;lineCharCount val=&quot;1&quot;/&gt;&lt;lineCharCount val=&quot;67&quot;/&gt;&lt;lineCharCount val=&quot;44&quot;/&gt;&lt;lineCharCount val=&quot;1&quot;/&gt;&lt;lineCharCount val=&quot;1&quot;/&gt;&lt;/TableIndex&gt;&lt;/ShapeTextInfo&gt;"/>
  <p:tag name="HTML_SHAPEINFO" val="&lt;ThreeDShapeInfo&gt;&lt;uuid val=&quot;{9292F602-FC1F-4BB7-AE40-4EEA4FFFD1E8}&quot;/&gt;&lt;isInvalidForFieldText val=&quot;0&quot;/&gt;&lt;Image&gt;&lt;filename val=&quot;C:\Users\User\AppData\Local\Temp\CP10972752640Session\CPTrustFolder10972752640\PPTImport1097213513062\data\asimages\{9292F602-FC1F-4BB7-AE40-4EEA4FFFD1E8}_9.png&quot;/&gt;&lt;left val=&quot;42&quot;/&gt;&lt;top val=&quot;212&quot;/&gt;&lt;width val=&quot;870&quot;/&gt;&lt;height val=&quot;41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D6A486B-F486-4F7A-87FF-6A380E6B4EF3}&quot;/&gt;&lt;isInvalidForFieldText val=&quot;0&quot;/&gt;&lt;Image&gt;&lt;filename val=&quot;C:\Users\User\AppData\Local\Temp\CP10972752640Session\CPTrustFolder10972752640\PPTImport1097213513062\data\asimages\{4D6A486B-F486-4F7A-87FF-6A380E6B4EF3}_9.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C5793A3-BDDF-4A72-A44C-0F8A5973D586}&quot;/&gt;&lt;isInvalidForFieldText val=&quot;0&quot;/&gt;&lt;Image&gt;&lt;filename val=&quot;C:\Users\User\AppData\Local\Temp\CP10972752640Session\CPTrustFolder10972752640\PPTImport1097213513062\data\asimages\{9C5793A3-BDDF-4A72-A44C-0F8A5973D586}_10.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6&quot;/&gt;&lt;lineCharCount val=&quot;15&quot;/&gt;&lt;lineCharCount val=&quot;1&quot;/&gt;&lt;lineCharCount val=&quot;66&quot;/&gt;&lt;lineCharCount val=&quot;55&quot;/&gt;&lt;lineCharCount val=&quot;1&quot;/&gt;&lt;/TableIndex&gt;&lt;/ShapeTextInfo&gt;"/>
  <p:tag name="HTML_SHAPEINFO" val="&lt;ThreeDShapeInfo&gt;&lt;uuid val=&quot;{1100FA79-15CA-43A5-BD61-7C36B456C1C1}&quot;/&gt;&lt;isInvalidForFieldText val=&quot;0&quot;/&gt;&lt;Image&gt;&lt;filename val=&quot;C:\Users\User\AppData\Local\Temp\CP10972752640Session\CPTrustFolder10972752640\PPTImport1097213513062\data\asimages\{1100FA79-15CA-43A5-BD61-7C36B456C1C1}_10.png&quot;/&gt;&lt;left val=&quot;42&quot;/&gt;&lt;top val=&quot;212&quot;/&gt;&lt;width val=&quot;870&quot;/&gt;&lt;height val=&quot;41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60476C-0642-4F33-B7E7-70D97B1541A3}&quot;/&gt;&lt;isInvalidForFieldText val=&quot;0&quot;/&gt;&lt;Image&gt;&lt;filename val=&quot;C:\Users\User\AppData\Local\Temp\CP10972752640Session\CPTrustFolder10972752640\PPTImport1097213513062\data\asimages\{5160476C-0642-4F33-B7E7-70D97B1541A3}_10.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8&quot;/&gt;&lt;lineCharCount val=&quot;15&quot;/&gt;&lt;/TableIndex&gt;&lt;/ShapeTextInfo&gt;"/>
  <p:tag name="HTML_SHAPEINFO" val="&lt;ThreeDShapeInfo&gt;&lt;uuid val=&quot;{47CC4953-749B-48C4-A9D4-730AA01C4F32}&quot;/&gt;&lt;isInvalidForFieldText val=&quot;0&quot;/&gt;&lt;Image&gt;&lt;filename val=&quot;C:\Users\User\AppData\Local\Temp\CP10972752640Session\CPTrustFolder10972752640\PPTImport1097213513062\data\asimages\{47CC4953-749B-48C4-A9D4-730AA01C4F32}_11.png&quot;/&gt;&lt;left val=&quot;0&quot;/&gt;&lt;top val=&quot;76&quot;/&gt;&lt;width val=&quot;961&quot;/&gt;&lt;height val=&quot;124&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A0AF7E5-A981-4952-AC63-A9F6123D80E7}&quot;/&gt;&lt;isInvalidForFieldText val=&quot;0&quot;/&gt;&lt;Image&gt;&lt;filename val=&quot;C:\Users\User\AppData\Local\Temp\CP10972752640Session\CPTrustFolder10972752640\PPTImport1097213513062\data\asimages\{3A0AF7E5-A981-4952-AC63-A9F6123D80E7}_11.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8&quot;/&gt;&lt;lineCharCount val=&quot;15&quot;/&gt;&lt;/TableIndex&gt;&lt;/ShapeTextInfo&gt;"/>
  <p:tag name="HTML_SHAPEINFO" val="&lt;ThreeDShapeInfo&gt;&lt;uuid val=&quot;{D8227920-4F70-4315-A5B2-7801CCBC77CE}&quot;/&gt;&lt;isInvalidForFieldText val=&quot;0&quot;/&gt;&lt;Image&gt;&lt;filename val=&quot;C:\Users\User\AppData\Local\Temp\CP10972752640Session\CPTrustFolder10972752640\PPTImport1097213513062\data\asimages\{D8227920-4F70-4315-A5B2-7801CCBC77CE}_12.png&quot;/&gt;&lt;left val=&quot;0&quot;/&gt;&lt;top val=&quot;76&quot;/&gt;&lt;width val=&quot;961&quot;/&gt;&lt;height val=&quot;124&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F3DADF8-DEFB-44D9-B5D7-714F86B9E194}&quot;/&gt;&lt;isInvalidForFieldText val=&quot;0&quot;/&gt;&lt;Image&gt;&lt;filename val=&quot;C:\Users\User\AppData\Local\Temp\CP10972752640Session\CPTrustFolder10972752640\PPTImport1097213513062\data\asimages\{9F3DADF8-DEFB-44D9-B5D7-714F86B9E194}_12.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5D053F50-3D15-428D-B273-8DEE448DAE77}&quot;/&gt;&lt;isInvalidForFieldText val=&quot;0&quot;/&gt;&lt;Image&gt;&lt;filename val=&quot;C:\Users\User\AppData\Local\Temp\CP10972752640Session\CPTrustFolder10972752640\PPTImport1097213513062\data\asimages\{5D053F50-3D15-428D-B273-8DEE448DAE77}_13.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EABA4B1-1F83-4728-989A-C7B921DC2DFC}&quot;/&gt;&lt;isInvalidForFieldText val=&quot;0&quot;/&gt;&lt;Image&gt;&lt;filename val=&quot;C:\Users\User\AppData\Local\Temp\CP10972752640Session\CPTrustFolder10972752640\PPTImport1097213513062\data\asimages\{2EABA4B1-1F83-4728-989A-C7B921DC2DFC}_13.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60&quot;/&gt;&lt;lineCharCount val=&quot;54&quot;/&gt;&lt;lineCharCount val=&quot;54&quot;/&gt;&lt;lineCharCount val=&quot;56&quot;/&gt;&lt;lineCharCount val=&quot;56&quot;/&gt;&lt;lineCharCount val=&quot;39&quot;/&gt;&lt;lineCharCount val=&quot;1&quot;/&gt;&lt;lineCharCount val=&quot;53&quot;/&gt;&lt;lineCharCount val=&quot;56&quot;/&gt;&lt;lineCharCount val=&quot;54&quot;/&gt;&lt;lineCharCount val=&quot;49&quot;/&gt;&lt;lineCharCount val=&quot;1&quot;/&gt;&lt;lineCharCount val=&quot;57&quot;/&gt;&lt;lineCharCount val=&quot;55&quot;/&gt;&lt;lineCharCount val=&quot;49&quot;/&gt;&lt;lineCharCount val=&quot;54&quot;/&gt;&lt;lineCharCount val=&quot;14&quot;/&gt;&lt;/TableIndex&gt;&lt;/ShapeTextInfo&gt;"/>
  <p:tag name="HTML_SHAPEINFO" val="&lt;ThreeDShapeInfo&gt;&lt;uuid val=&quot;{E31E4155-8862-4C3C-915C-814927777CC3}&quot;/&gt;&lt;isInvalidForFieldText val=&quot;0&quot;/&gt;&lt;Image&gt;&lt;filename val=&quot;C:\Users\User\AppData\Local\Temp\CP10972752640Session\CPTrustFolder10972752640\PPTImport1097213513062\data\asimages\{E31E4155-8862-4C3C-915C-814927777CC3}_13.png&quot;/&gt;&lt;left val=&quot;434&quot;/&gt;&lt;top val=&quot;203&quot;/&gt;&lt;width val=&quot;485&quot;/&gt;&lt;height val=&quot;416&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1013D9C5-B8D4-4F0E-8027-318939AD172D}&quot;/&gt;&lt;isInvalidForFieldText val=&quot;0&quot;/&gt;&lt;Image&gt;&lt;filename val=&quot;C:\Users\User\AppData\Local\Temp\CP10972752640Session\CPTrustFolder10972752640\PPTImport1097213513062\data\asimages\{1013D9C5-B8D4-4F0E-8027-318939AD172D}_13.png&quot;/&gt;&lt;left val=&quot;87&quot;/&gt;&lt;top val=&quot;228&quot;/&gt;&lt;width val=&quot;102&quot;/&gt;&lt;height val=&quot;39&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840081A4-92F2-439E-9C3F-D59BF13940E3}&quot;/&gt;&lt;isInvalidForFieldText val=&quot;0&quot;/&gt;&lt;Image&gt;&lt;filename val=&quot;C:\Users\User\AppData\Local\Temp\CP10972752640Session\CPTrustFolder10972752640\PPTImport1097213513062\data\asimages\{840081A4-92F2-439E-9C3F-D59BF13940E3}_13.png&quot;/&gt;&lt;left val=&quot;321&quot;/&gt;&lt;top val=&quot;228&quot;/&gt;&lt;width val=&quot;76&quot;/&gt;&lt;height val=&quot;39&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50B4CBE4-805E-40E9-8384-7BB72D45E81A}&quot;/&gt;&lt;isInvalidForFieldText val=&quot;0&quot;/&gt;&lt;Image&gt;&lt;filename val=&quot;C:\Users\User\AppData\Local\Temp\CP10972752640Session\CPTrustFolder10972752640\PPTImport1097213513062\data\asimages\{50B4CBE4-805E-40E9-8384-7BB72D45E81A}_13.png&quot;/&gt;&lt;left val=&quot;133&quot;/&gt;&lt;top val=&quot;312&quot;/&gt;&lt;width val=&quot;66&quot;/&gt;&lt;height val=&quot;3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4132FCDC-808F-4BB9-A34A-D712D25E796A}&quot;/&gt;&lt;isInvalidForFieldText val=&quot;0&quot;/&gt;&lt;Image&gt;&lt;filename val=&quot;C:\Users\User\AppData\Local\Temp\CP10972752640Session\CPTrustFolder10972752640\PPTImport1097213513062\data\asimages\{4132FCDC-808F-4BB9-A34A-D712D25E796A}_13.png&quot;/&gt;&lt;left val=&quot;309&quot;/&gt;&lt;top val=&quot;308&quot;/&gt;&lt;width val=&quot;64&quot;/&gt;&lt;height val=&quot;3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B310909A-19F4-4D0E-9358-1625D7C656A8}&quot;/&gt;&lt;isInvalidForFieldText val=&quot;0&quot;/&gt;&lt;Image&gt;&lt;filename val=&quot;C:\Users\User\AppData\Local\Temp\CP10972752640Session\CPTrustFolder10972752640\PPTImport1097213513062\data\asimages\{B310909A-19F4-4D0E-9358-1625D7C656A8}_13.png&quot;/&gt;&lt;left val=&quot;118&quot;/&gt;&lt;top val=&quot;378&quot;/&gt;&lt;width val=&quot;66&quot;/&gt;&lt;height val=&quot;34&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608D1F0F-E584-4C25-BA3E-6B81043ED45D}&quot;/&gt;&lt;isInvalidForFieldText val=&quot;0&quot;/&gt;&lt;Image&gt;&lt;filename val=&quot;C:\Users\User\AppData\Local\Temp\CP10972752640Session\CPTrustFolder10972752640\PPTImport1097213513062\data\asimages\{608D1F0F-E584-4C25-BA3E-6B81043ED45D}_13.png&quot;/&gt;&lt;left val=&quot;312&quot;/&gt;&lt;top val=&quot;363&quot;/&gt;&lt;width val=&quot;61&quot;/&gt;&lt;height val=&quot;3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09E2ED71-9D30-40FB-8069-7224F522D190}&quot;/&gt;&lt;isInvalidForFieldText val=&quot;0&quot;/&gt;&lt;Image&gt;&lt;filename val=&quot;C:\Users\User\AppData\Local\Temp\CP10972752640Session\CPTrustFolder10972752640\PPTImport1097213513062\data\asimages\{09E2ED71-9D30-40FB-8069-7224F522D190}_13.png&quot;/&gt;&lt;left val=&quot;322&quot;/&gt;&lt;top val=&quot;404&quot;/&gt;&lt;width val=&quot;63&quot;/&gt;&lt;height val=&quot;3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0010816C-E2C3-444B-9255-FB24831C9D10}&quot;/&gt;&lt;isInvalidForFieldText val=&quot;0&quot;/&gt;&lt;Image&gt;&lt;filename val=&quot;C:\Users\User\AppData\Local\Temp\CP10972752640Session\CPTrustFolder10972752640\PPTImport1097213513062\data\asimages\{0010816C-E2C3-444B-9255-FB24831C9D10}_13.png&quot;/&gt;&lt;left val=&quot;105&quot;/&gt;&lt;top val=&quot;462&quot;/&gt;&lt;width val=&quot;54&quot;/&gt;&lt;height val=&quot;34&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5130A0A7-45C2-4978-A432-EE390561974C}&quot;/&gt;&lt;isInvalidForFieldText val=&quot;0&quot;/&gt;&lt;Image&gt;&lt;filename val=&quot;C:\Users\User\AppData\Local\Temp\CP10972752640Session\CPTrustFolder10972752640\PPTImport1097213513062\data\asimages\{5130A0A7-45C2-4978-A432-EE390561974C}_13.png&quot;/&gt;&lt;left val=&quot;359&quot;/&gt;&lt;top val=&quot;450&quot;/&gt;&lt;width val=&quot;63&quot;/&gt;&lt;height val=&quot;34&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ECE8A24D-2A5C-422D-8EC2-03D5EB2543CD}&quot;/&gt;&lt;isInvalidForFieldText val=&quot;0&quot;/&gt;&lt;Image&gt;&lt;filename val=&quot;C:\Users\User\AppData\Local\Temp\CP10972752640Session\CPTrustFolder10972752640\PPTImport1097213513062\data\asimages\{ECE8A24D-2A5C-422D-8EC2-03D5EB2543CD}_14.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7977EF8-D47E-4C7A-A62A-43BDE0D53F07}&quot;/&gt;&lt;isInvalidForFieldText val=&quot;0&quot;/&gt;&lt;Image&gt;&lt;filename val=&quot;C:\Users\User\AppData\Local\Temp\CP10972752640Session\CPTrustFolder10972752640\PPTImport1097213513062\data\asimages\{C7977EF8-D47E-4C7A-A62A-43BDE0D53F07}_14.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56&quot;/&gt;&lt;lineCharCount val=&quot;55&quot;/&gt;&lt;lineCharCount val=&quot;55&quot;/&gt;&lt;lineCharCount val=&quot;42&quot;/&gt;&lt;lineCharCount val=&quot;1&quot;/&gt;&lt;lineCharCount val=&quot;53&quot;/&gt;&lt;lineCharCount val=&quot;51&quot;/&gt;&lt;lineCharCount val=&quot;47&quot;/&gt;&lt;lineCharCount val=&quot;19&quot;/&gt;&lt;lineCharCount val=&quot;1&quot;/&gt;&lt;lineCharCount val=&quot;58&quot;/&gt;&lt;lineCharCount val=&quot;47&quot;/&gt;&lt;lineCharCount val=&quot;56&quot;/&gt;&lt;lineCharCount val=&quot;52&quot;/&gt;&lt;lineCharCount val=&quot;55&quot;/&gt;&lt;lineCharCount val=&quot;55&quot;/&gt;&lt;lineCharCount val=&quot;50&quot;/&gt;&lt;/TableIndex&gt;&lt;/ShapeTextInfo&gt;"/>
  <p:tag name="HTML_SHAPEINFO" val="&lt;ThreeDShapeInfo&gt;&lt;uuid val=&quot;{812C0412-5B27-468D-80DA-F6FFE14E3CDC}&quot;/&gt;&lt;isInvalidForFieldText val=&quot;0&quot;/&gt;&lt;Image&gt;&lt;filename val=&quot;C:\Users\User\AppData\Local\Temp\CP10972752640Session\CPTrustFolder10972752640\PPTImport1097213513062\data\asimages\{812C0412-5B27-468D-80DA-F6FFE14E3CDC}_14.png&quot;/&gt;&lt;left val=&quot;434&quot;/&gt;&lt;top val=&quot;215&quot;/&gt;&lt;width val=&quot;481&quot;/&gt;&lt;height val=&quot;416&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A8EC2F4C-0BB1-49C4-88AE-DD72B99D5E1E}&quot;/&gt;&lt;isInvalidForFieldText val=&quot;0&quot;/&gt;&lt;Image&gt;&lt;filename val=&quot;C:\Users\User\AppData\Local\Temp\CP10972752640Session\CPTrustFolder10972752640\PPTImport1097213513062\data\asimages\{A8EC2F4C-0BB1-49C4-88AE-DD72B99D5E1E}_14.png&quot;/&gt;&lt;left val=&quot;152&quot;/&gt;&lt;top val=&quot;300&quot;/&gt;&lt;width val=&quot;70&quot;/&gt;&lt;height val=&quot;3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2E64874C-2608-4C70-B52F-59EB77308A91}&quot;/&gt;&lt;isInvalidForFieldText val=&quot;0&quot;/&gt;&lt;Image&gt;&lt;filename val=&quot;C:\Users\User\AppData\Local\Temp\CP10972752640Session\CPTrustFolder10972752640\PPTImport1097213513062\data\asimages\{2E64874C-2608-4C70-B52F-59EB77308A91}_14.png&quot;/&gt;&lt;left val=&quot;303&quot;/&gt;&lt;top val=&quot;287&quot;/&gt;&lt;width val=&quot;70&quot;/&gt;&lt;height val=&quot;3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F5EC8EA2-BF07-444A-858A-438F63512FDC}&quot;/&gt;&lt;isInvalidForFieldText val=&quot;0&quot;/&gt;&lt;Image&gt;&lt;filename val=&quot;C:\Users\User\AppData\Local\Temp\CP10972752640Session\CPTrustFolder10972752640\PPTImport1097213513062\data\asimages\{F5EC8EA2-BF07-444A-858A-438F63512FDC}_14.png&quot;/&gt;&lt;left val=&quot;152&quot;/&gt;&lt;top val=&quot;391&quot;/&gt;&lt;width val=&quot;70&quot;/&gt;&lt;height val=&quot;3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379C5963-CB88-4DF3-9881-30B7D3FBF369}&quot;/&gt;&lt;isInvalidForFieldText val=&quot;0&quot;/&gt;&lt;Image&gt;&lt;filename val=&quot;C:\Users\User\AppData\Local\Temp\CP10972752640Session\CPTrustFolder10972752640\PPTImport1097213513062\data\asimages\{379C5963-CB88-4DF3-9881-30B7D3FBF369}_14.png&quot;/&gt;&lt;left val=&quot;303&quot;/&gt;&lt;top val=&quot;328&quot;/&gt;&lt;width val=&quot;70&quot;/&gt;&lt;height val=&quot;3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D3A19CEE-67E0-4C87-B0C3-3658182ED470}&quot;/&gt;&lt;isInvalidForFieldText val=&quot;0&quot;/&gt;&lt;Image&gt;&lt;filename val=&quot;C:\Users\User\AppData\Local\Temp\CP10972752640Session\CPTrustFolder10972752640\PPTImport1097213513062\data\asimages\{D3A19CEE-67E0-4C87-B0C3-3658182ED470}_14.png&quot;/&gt;&lt;left val=&quot;303&quot;/&gt;&lt;top val=&quot;390&quot;/&gt;&lt;width val=&quot;70&quot;/&gt;&lt;height val=&quot;34&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84AF41A6-D18A-4C69-B1FC-EDA3BD355D65}&quot;/&gt;&lt;isInvalidForFieldText val=&quot;0&quot;/&gt;&lt;Image&gt;&lt;filename val=&quot;C:\Users\User\AppData\Local\Temp\CP10972752640Session\CPTrustFolder10972752640\PPTImport1097213513062\data\asimages\{84AF41A6-D18A-4C69-B1FC-EDA3BD355D65}_14.png&quot;/&gt;&lt;left val=&quot;303&quot;/&gt;&lt;top val=&quot;460&quot;/&gt;&lt;width val=&quot;70&quot;/&gt;&lt;height val=&quot;3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941AE776-8B28-4B83-B60C-460158D5D9D1}&quot;/&gt;&lt;isInvalidForFieldText val=&quot;0&quot;/&gt;&lt;Image&gt;&lt;filename val=&quot;C:\Users\User\AppData\Local\Temp\CP10972752640Session\CPTrustFolder10972752640\PPTImport1097213513062\data\asimages\{941AE776-8B28-4B83-B60C-460158D5D9D1}_14.png&quot;/&gt;&lt;left val=&quot;144&quot;/&gt;&lt;top val=&quot;447&quot;/&gt;&lt;width val=&quot;79&quot;/&gt;&lt;height val=&quot;3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254C1465-7AB9-4975-9464-35DA1EE0D54F}&quot;/&gt;&lt;isInvalidForFieldText val=&quot;0&quot;/&gt;&lt;Image&gt;&lt;filename val=&quot;C:\Users\User\AppData\Local\Temp\CP10972752640Session\CPTrustFolder10972752640\PPTImport1097213513062\data\asimages\{254C1465-7AB9-4975-9464-35DA1EE0D54F}_14.png&quot;/&gt;&lt;left val=&quot;152&quot;/&gt;&lt;top val=&quot;474&quot;/&gt;&lt;width val=&quot;70&quot;/&gt;&lt;height val=&quot;3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227024F8-B576-43C1-8F65-70168C5DD830}&quot;/&gt;&lt;isInvalidForFieldText val=&quot;0&quot;/&gt;&lt;Image&gt;&lt;filename val=&quot;C:\Users\User\AppData\Local\Temp\CP10972752640Session\CPTrustFolder10972752640\PPTImport1097213513062\data\asimages\{227024F8-B576-43C1-8F65-70168C5DD830}_15.png&quot;/&gt;&lt;left val=&quot;0&quot;/&gt;&lt;top val=&quot;76&quot;/&gt;&lt;width val=&quot;961&quot;/&gt;&lt;height val=&quot;12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9&quot;/&gt;&lt;lineCharCount val=&quot;71&quot;/&gt;&lt;lineCharCount val=&quot;63&quot;/&gt;&lt;lineCharCount val=&quot;72&quot;/&gt;&lt;lineCharCount val=&quot;15&quot;/&gt;&lt;lineCharCount val=&quot;1&quot;/&gt;&lt;lineCharCount val=&quot;35&quot;/&gt;&lt;lineCharCount val=&quot;71&quot;/&gt;&lt;lineCharCount val=&quot;63&quot;/&gt;&lt;lineCharCount val=&quot;31&quot;/&gt;&lt;lineCharCount val=&quot;69&quot;/&gt;&lt;lineCharCount val=&quot;60&quot;/&gt;&lt;lineCharCount val=&quot;1&quot;/&gt;&lt;lineCharCount val=&quot;1&quot;/&gt;&lt;/TableIndex&gt;&lt;/ShapeTextInfo&gt;"/>
  <p:tag name="HTML_SHAPEINFO" val="&lt;ThreeDShapeInfo&gt;&lt;uuid val=&quot;{9C5166F6-CFA8-46E9-8CE1-EABE6E71F60D}&quot;/&gt;&lt;isInvalidForFieldText val=&quot;0&quot;/&gt;&lt;Image&gt;&lt;filename val=&quot;C:\Users\User\AppData\Local\Temp\CP10972752640Session\CPTrustFolder10972752640\PPTImport1097213513062\data\asimages\{9C5166F6-CFA8-46E9-8CE1-EABE6E71F60D}_15.png&quot;/&gt;&lt;left val=&quot;42&quot;/&gt;&lt;top val=&quot;212&quot;/&gt;&lt;width val=&quot;870&quot;/&gt;&lt;height val=&quot;434&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8B0DEF8-4BBD-4209-B63B-E2754152F9D1}&quot;/&gt;&lt;isInvalidForFieldText val=&quot;0&quot;/&gt;&lt;Image&gt;&lt;filename val=&quot;C:\Users\User\AppData\Local\Temp\CP10972752640Session\CPTrustFolder10972752640\PPTImport1097213513062\data\asimages\{E8B0DEF8-4BBD-4209-B63B-E2754152F9D1}_15.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D0CCA324-C4CC-4767-A501-6A9EBC766C22}&quot;/&gt;&lt;isInvalidForFieldText val=&quot;0&quot;/&gt;&lt;Image&gt;&lt;filename val=&quot;C:\Users\User\AppData\Local\Temp\CP10972752640Session\CPTrustFolder10972752640\PPTImport1097213513062\data\asimages\{D0CCA324-C4CC-4767-A501-6A9EBC766C22}_16.png&quot;/&gt;&lt;left val=&quot;0&quot;/&gt;&lt;top val=&quot;76&quot;/&gt;&lt;width val=&quot;961&quot;/&gt;&lt;height val=&quot;12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46A5971-9B3B-4E58-8D96-FD7109367FA9}&quot;/&gt;&lt;isInvalidForFieldText val=&quot;0&quot;/&gt;&lt;Image&gt;&lt;filename val=&quot;C:\Users\User\AppData\Local\Temp\CP10972752640Session\CPTrustFolder10972752640\PPTImport1097213513062\data\asimages\{646A5971-9B3B-4E58-8D96-FD7109367FA9}_16.png&quot;/&gt;&lt;left val=&quot;727&quot;/&gt;&lt;top val=&quot;687&quot;/&gt;&lt;width val=&quot;226&quot;/&gt;&lt;height val=&quot;4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1&quot;/&gt;&lt;lineCharCount val=&quot;40&quot;/&gt;&lt;lineCharCount val=&quot;42&quot;/&gt;&lt;lineCharCount val=&quot;38&quot;/&gt;&lt;lineCharCount val=&quot;45&quot;/&gt;&lt;lineCharCount val=&quot;36&quot;/&gt;&lt;/TableIndex&gt;&lt;/ShapeTextInfo&gt;"/>
  <p:tag name="HTML_SHAPEINFO" val="&lt;ThreeDShapeInfo&gt;&lt;uuid val=&quot;{1B5950B5-E4A4-4EB7-8B09-BB4C21E702CB}&quot;/&gt;&lt;isInvalidForFieldText val=&quot;0&quot;/&gt;&lt;Image&gt;&lt;filename val=&quot;C:\Users\User\AppData\Local\Temp\CP10972752640Session\CPTrustFolder10972752640\PPTImport1097213513062\data\asimages\{1B5950B5-E4A4-4EB7-8B09-BB4C21E702CB}_16.png&quot;/&gt;&lt;left val=&quot;44&quot;/&gt;&lt;top val=&quot;428&quot;/&gt;&lt;width val=&quot;441&quot;/&gt;&lt;height val=&quot;163&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E117E94-20C5-4305-99E2-1191A2274528}&quot;/&gt;&lt;isInvalidForFieldText val=&quot;0&quot;/&gt;&lt;Image&gt;&lt;filename val=&quot;C:\Users\User\AppData\Local\Temp\CP10972752640Session\CPTrustFolder10972752640\PPTImport1097213513062\data\asimages\{AE117E94-20C5-4305-99E2-1191A2274528}_17.png&quot;/&gt;&lt;left val=&quot;0&quot;/&gt;&lt;top val=&quot;296&quot;/&gt;&lt;width val=&quot;961&quot;/&gt;&lt;height val=&quot;203&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C96296B-7634-441A-876B-73AC40E6BF77}&quot;/&gt;&lt;isInvalidForFieldText val=&quot;0&quot;/&gt;&lt;Image&gt;&lt;filename val=&quot;C:\Users\User\AppData\Local\Temp\CP10972752640Session\CPTrustFolder10972752640\PPTImport1097213513062\data\asimages\{5C96296B-7634-441A-876B-73AC40E6BF77}_17.png&quot;/&gt;&lt;left val=&quot;727&quot;/&gt;&lt;top val=&quot;687&quot;/&gt;&lt;width val=&quot;226&quot;/&gt;&lt;height val=&quot;4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A9744CAF-34BE-464C-9C49-70D7EA486539}&quot;/&gt;&lt;isInvalidForFieldText val=&quot;0&quot;/&gt;&lt;Image&gt;&lt;filename val=&quot;C:\Users\User\AppData\Local\Temp\CP10972752640Session\CPTrustFolder10972752640\PPTImport1097213513062\data\asimages\{A9744CAF-34BE-464C-9C49-70D7EA486539}_18.png&quot;/&gt;&lt;left val=&quot;0&quot;/&gt;&lt;top val=&quot;76&quot;/&gt;&lt;width val=&quot;961&quot;/&gt;&lt;height val=&quot;122&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20&quot;/&gt;&lt;lineCharCount val=&quot;1&quot;/&gt;&lt;lineCharCount val=&quot;66&quot;/&gt;&lt;lineCharCount val=&quot;67&quot;/&gt;&lt;lineCharCount val=&quot;63&quot;/&gt;&lt;/TableIndex&gt;&lt;/ShapeTextInfo&gt;"/>
  <p:tag name="HTML_SHAPEINFO" val="&lt;ThreeDShapeInfo&gt;&lt;uuid val=&quot;{55194B60-9001-4043-9CAA-AED1482AC00E}&quot;/&gt;&lt;isInvalidForFieldText val=&quot;0&quot;/&gt;&lt;Image&gt;&lt;filename val=&quot;C:\Users\User\AppData\Local\Temp\CP10972752640Session\CPTrustFolder10972752640\PPTImport1097213513062\data\asimages\{55194B60-9001-4043-9CAA-AED1482AC00E}_18.png&quot;/&gt;&lt;left val=&quot;42&quot;/&gt;&lt;top val=&quot;212&quot;/&gt;&lt;width val=&quot;870&quot;/&gt;&lt;height val=&quot;41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4E40A34-8D66-4FBD-BE30-67162E81C236}&quot;/&gt;&lt;isInvalidForFieldText val=&quot;0&quot;/&gt;&lt;Image&gt;&lt;filename val=&quot;C:\Users\User\AppData\Local\Temp\CP10972752640Session\CPTrustFolder10972752640\PPTImport1097213513062\data\asimages\{14E40A34-8D66-4FBD-BE30-67162E81C236}_18.png&quot;/&gt;&lt;left val=&quot;727&quot;/&gt;&lt;top val=&quot;687&quot;/&gt;&lt;width val=&quot;226&quot;/&gt;&lt;height val=&quot;4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9A3095F6-FD5F-413C-9778-F1D53B40B8FA}&quot;/&gt;&lt;isInvalidForFieldText val=&quot;0&quot;/&gt;&lt;Image&gt;&lt;filename val=&quot;C:\Users\User\AppData\Local\Temp\CP10972752640Session\CPTrustFolder10972752640\PPTImport1097213513062\data\asimages\{9A3095F6-FD5F-413C-9778-F1D53B40B8FA}_19.png&quot;/&gt;&lt;left val=&quot;0&quot;/&gt;&lt;top val=&quot;76&quot;/&gt;&lt;width val=&quot;961&quot;/&gt;&lt;height val=&quot;12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FADEC54-5AB0-4320-8F7E-D3F03F144540}&quot;/&gt;&lt;isInvalidForFieldText val=&quot;0&quot;/&gt;&lt;Image&gt;&lt;filename val=&quot;C:\Users\User\AppData\Local\Temp\CP10972752640Session\CPTrustFolder10972752640\PPTImport1097213513062\data\asimages\{BFADEC54-5AB0-4320-8F7E-D3F03F144540}_19.png&quot;/&gt;&lt;left val=&quot;47&quot;/&gt;&lt;top val=&quot;215&quot;/&gt;&lt;width val=&quot;865&quot;/&gt;&lt;height val=&quot;412&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A21D752-D0AF-4C55-8FDD-DE7829673E60}&quot;/&gt;&lt;isInvalidForFieldText val=&quot;0&quot;/&gt;&lt;Image&gt;&lt;filename val=&quot;C:\Users\User\AppData\Local\Temp\CP10972752640Session\CPTrustFolder10972752640\PPTImport1097213513062\data\asimages\{AA21D752-D0AF-4C55-8FDD-DE7829673E60}_19.png&quot;/&gt;&lt;left val=&quot;727&quot;/&gt;&lt;top val=&quot;687&quot;/&gt;&lt;width val=&quot;226&quot;/&gt;&lt;height val=&quot;4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5&quot;/&gt;&lt;lineCharCount val=&quot;27&quot;/&gt;&lt;lineCharCount val=&quot;1&quot;/&gt;&lt;lineCharCount val=&quot;72&quot;/&gt;&lt;lineCharCount val=&quot;65&quot;/&gt;&lt;lineCharCount val=&quot;53&quot;/&gt;&lt;lineCharCount val=&quot;1&quot;/&gt;&lt;lineCharCount val=&quot;68&quot;/&gt;&lt;lineCharCount val=&quot;58&quot;/&gt;&lt;lineCharCount val=&quot;66&quot;/&gt;&lt;lineCharCount val=&quot;41&quot;/&gt;&lt;/TableIndex&gt;&lt;/ShapeTextInfo&gt;"/>
  <p:tag name="HTML_SHAPEINFO" val="&lt;ThreeDShapeInfo&gt;&lt;uuid val=&quot;{84481893-05D6-45B1-88F3-C00D9E1DB942}&quot;/&gt;&lt;isInvalidForFieldText val=&quot;0&quot;/&gt;&lt;Image&gt;&lt;filename val=&quot;C:\Users\User\AppData\Local\Temp\CP10972752640Session\CPTrustFolder10972752640\PPTImport1097213513062\data\asimages\{84481893-05D6-45B1-88F3-C00D9E1DB942}_19.png&quot;/&gt;&lt;left val=&quot;42&quot;/&gt;&lt;top val=&quot;211&quot;/&gt;&lt;width val=&quot;876&quot;/&gt;&lt;height val=&quot;441&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B817AB82-9CE0-4C4B-AD27-EE6459BE2057}&quot;/&gt;&lt;isInvalidForFieldText val=&quot;0&quot;/&gt;&lt;Image&gt;&lt;filename val=&quot;C:\Users\User\AppData\Local\Temp\CP10972752640Session\CPTrustFolder10972752640\PPTImport1097213513062\data\asimages\{B817AB82-9CE0-4C4B-AD27-EE6459BE2057}_20.png&quot;/&gt;&lt;left val=&quot;0&quot;/&gt;&lt;top val=&quot;76&quot;/&gt;&lt;width val=&quot;961&quot;/&gt;&lt;height val=&quot;12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39E675F-61E2-44C6-B81C-D5C39B1F05F5}&quot;/&gt;&lt;isInvalidForFieldText val=&quot;0&quot;/&gt;&lt;Image&gt;&lt;filename val=&quot;C:\Users\User\AppData\Local\Temp\CP10972752640Session\CPTrustFolder10972752640\PPTImport1097213513062\data\asimages\{D39E675F-61E2-44C6-B81C-D5C39B1F05F5}_20.png&quot;/&gt;&lt;left val=&quot;47&quot;/&gt;&lt;top val=&quot;215&quot;/&gt;&lt;width val=&quot;865&quot;/&gt;&lt;height val=&quot;412&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F9751B3-5017-4A5F-B103-568ACF60890F}&quot;/&gt;&lt;isInvalidForFieldText val=&quot;0&quot;/&gt;&lt;Image&gt;&lt;filename val=&quot;C:\Users\User\AppData\Local\Temp\CP10972752640Session\CPTrustFolder10972752640\PPTImport1097213513062\data\asimages\{6F9751B3-5017-4A5F-B103-568ACF60890F}_20.png&quot;/&gt;&lt;left val=&quot;727&quot;/&gt;&lt;top val=&quot;687&quot;/&gt;&lt;width val=&quot;226&quot;/&gt;&lt;height val=&quot;4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7&quot;/&gt;&lt;lineCharCount val=&quot;70&quot;/&gt;&lt;lineCharCount val=&quot;62&quot;/&gt;&lt;lineCharCount val=&quot;1&quot;/&gt;&lt;lineCharCount val=&quot;68&quot;/&gt;&lt;lineCharCount val=&quot;69&quot;/&gt;&lt;lineCharCount val=&quot;11&quot;/&gt;&lt;lineCharCount val=&quot;1&quot;/&gt;&lt;lineCharCount val=&quot;71&quot;/&gt;&lt;lineCharCount val=&quot;58&quot;/&gt;&lt;lineCharCount val=&quot;66&quot;/&gt;&lt;lineCharCount val=&quot;68&quot;/&gt;&lt;/TableIndex&gt;&lt;/ShapeTextInfo&gt;"/>
  <p:tag name="HTML_SHAPEINFO" val="&lt;ThreeDShapeInfo&gt;&lt;uuid val=&quot;{93C4D668-2965-4D31-83B1-E2D51B9B39C7}&quot;/&gt;&lt;isInvalidForFieldText val=&quot;0&quot;/&gt;&lt;Image&gt;&lt;filename val=&quot;C:\Users\User\AppData\Local\Temp\CP10972752640Session\CPTrustFolder10972752640\PPTImport1097213513062\data\asimages\{93C4D668-2965-4D31-83B1-E2D51B9B39C7}_20.png&quot;/&gt;&lt;left val=&quot;44&quot;/&gt;&lt;top val=&quot;210&quot;/&gt;&lt;width val=&quot;879&quot;/&gt;&lt;height val=&quot;441&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AC4AA5AF-2453-4007-A58B-88C3ED76FDFB}&quot;/&gt;&lt;isInvalidForFieldText val=&quot;0&quot;/&gt;&lt;Image&gt;&lt;filename val=&quot;C:\Users\User\AppData\Local\Temp\CP10972752640Session\CPTrustFolder10972752640\PPTImport1097213513062\data\asimages\{AC4AA5AF-2453-4007-A58B-88C3ED76FDFB}_21.png&quot;/&gt;&lt;left val=&quot;0&quot;/&gt;&lt;top val=&quot;76&quot;/&gt;&lt;width val=&quot;961&quot;/&gt;&lt;height val=&quot;122&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14346DE-6EF6-4860-88F1-3647384D3769}&quot;/&gt;&lt;isInvalidForFieldText val=&quot;0&quot;/&gt;&lt;Image&gt;&lt;filename val=&quot;C:\Users\User\AppData\Local\Temp\CP10972752640Session\CPTrustFolder10972752640\PPTImport1097213513062\data\asimages\{914346DE-6EF6-4860-88F1-3647384D3769}_21.png&quot;/&gt;&lt;left val=&quot;47&quot;/&gt;&lt;top val=&quot;215&quot;/&gt;&lt;width val=&quot;865&quot;/&gt;&lt;height val=&quot;41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C4BA418-D48D-4D8D-AA27-9F4D13F9C7A5}&quot;/&gt;&lt;isInvalidForFieldText val=&quot;0&quot;/&gt;&lt;Image&gt;&lt;filename val=&quot;C:\Users\User\AppData\Local\Temp\CP10972752640Session\CPTrustFolder10972752640\PPTImport1097213513062\data\asimages\{1C4BA418-D48D-4D8D-AA27-9F4D13F9C7A5}_21.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E050F-F6DD-446A-BC54-722BE857956D}">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Using as of April 26</Template>
  <TotalTime>10066</TotalTime>
  <Words>4758</Words>
  <Application>Microsoft Office PowerPoint</Application>
  <PresentationFormat>On-screen Show (4:3)</PresentationFormat>
  <Paragraphs>470</Paragraphs>
  <Slides>61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Tahoma</vt:lpstr>
      <vt:lpstr>Times New Roman</vt:lpstr>
      <vt:lpstr>Wingdings</vt:lpstr>
      <vt:lpstr>Using as of April 26</vt:lpstr>
      <vt:lpstr>Amputation Rule, Pyramiding, and Muscle Injury</vt:lpstr>
      <vt:lpstr>Objectives</vt:lpstr>
      <vt:lpstr>Objectives</vt:lpstr>
      <vt:lpstr>References</vt:lpstr>
      <vt:lpstr>References</vt:lpstr>
      <vt:lpstr>References</vt:lpstr>
      <vt:lpstr>Amputation Rule </vt:lpstr>
      <vt:lpstr>38 CFR 4.68: Amputation Rule</vt:lpstr>
      <vt:lpstr>Exceptions</vt:lpstr>
      <vt:lpstr>Exceptions</vt:lpstr>
      <vt:lpstr>Identifying the Elective Level of Amputations:  Lower Extremity</vt:lpstr>
      <vt:lpstr>Identifying the Elective Level of Amputations:  Upper Extremity</vt:lpstr>
      <vt:lpstr>Applying the Amputation Rule</vt:lpstr>
      <vt:lpstr>Applying the Amputation Rule</vt:lpstr>
      <vt:lpstr>Amputation Rule and Osteomyelitis (DC 5000)</vt:lpstr>
      <vt:lpstr>Amputation Rule within VBMS-R</vt:lpstr>
      <vt:lpstr>Pyramiding</vt:lpstr>
      <vt:lpstr>38 CFR 4.14: Avoidance of Pyramiding</vt:lpstr>
      <vt:lpstr>Pyramiding: Joints and Pain</vt:lpstr>
      <vt:lpstr>Pyramiding: Musculoskeletal Conditions</vt:lpstr>
      <vt:lpstr>Pyramiding: Musculoskeletal Conditions</vt:lpstr>
      <vt:lpstr>Pyramiding: Musculoskeletal Conditions</vt:lpstr>
      <vt:lpstr>Pyramiding: Musculoskeletal Conditions</vt:lpstr>
      <vt:lpstr>Pyramiding: Organs of Special Sense</vt:lpstr>
      <vt:lpstr>Pyramiding: Respiratory Conditions</vt:lpstr>
      <vt:lpstr>Pyramiding: Cardiovascular</vt:lpstr>
      <vt:lpstr>Pyramiding: Digestive</vt:lpstr>
      <vt:lpstr>Pyramiding: Endocrine</vt:lpstr>
      <vt:lpstr>Pyramiding: Traumatic Brain Injury</vt:lpstr>
      <vt:lpstr>Pyramiding: Traumatic Brain Injury</vt:lpstr>
      <vt:lpstr>Pyramiding: Peripheral Nerves</vt:lpstr>
      <vt:lpstr>Pyramiding: ALS/MS</vt:lpstr>
      <vt:lpstr>Pyramiding: Mental</vt:lpstr>
      <vt:lpstr>Pyramiding: Skin and Scars</vt:lpstr>
      <vt:lpstr>Pyramiding: Skin and Scars</vt:lpstr>
      <vt:lpstr>Pyramiding: Multiple Skin Conditions</vt:lpstr>
      <vt:lpstr>Pyramiding: Dental and Oral Conditions</vt:lpstr>
      <vt:lpstr>Muscles and Gunshot Wounds</vt:lpstr>
      <vt:lpstr>Types of Muscles</vt:lpstr>
      <vt:lpstr>Muscle Groups</vt:lpstr>
      <vt:lpstr>Types of Muscle Injuries</vt:lpstr>
      <vt:lpstr>Types of Muscle Injuries</vt:lpstr>
      <vt:lpstr>Combined Ratings for Muscle Injuries: PN Paralysis</vt:lpstr>
      <vt:lpstr>Combined Ratings for Muscle Injuries: Ankylosed Joints</vt:lpstr>
      <vt:lpstr>Combined Rating For Muscle Injuries: Unankylosed Joint</vt:lpstr>
      <vt:lpstr>Combined Rating for Muscle Injuries: Anatomical Regions</vt:lpstr>
      <vt:lpstr>Evaluation of Muscle Disabilities</vt:lpstr>
      <vt:lpstr>Evaluation of Muscle Disabilities: Specific Guidelines</vt:lpstr>
      <vt:lpstr>Evaluation of Muscle Disabilities: Cardinal Signs and Symptoms</vt:lpstr>
      <vt:lpstr>Slight Muscle Injury</vt:lpstr>
      <vt:lpstr>Moderate Muscle Injury</vt:lpstr>
      <vt:lpstr>Moderately Severe Muscle Injury</vt:lpstr>
      <vt:lpstr>Severe Muscle Injury</vt:lpstr>
      <vt:lpstr>Severe Muscle Injury</vt:lpstr>
      <vt:lpstr>Severe Muscle Injury</vt:lpstr>
      <vt:lpstr>Important Reminders for Muscle Injuries</vt:lpstr>
      <vt:lpstr>Important Reminders for Muscle Injuries</vt:lpstr>
      <vt:lpstr>Important Reminders for Muscle Injuries</vt:lpstr>
      <vt:lpstr>Important Reminders for Muscle Injuries</vt:lpstr>
      <vt:lpstr>Important Reminders for Muscle Injuries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Amputation Rule, Pyramiding, and Muscle Injury PowerPoint Presentation</dc:title>
  <dc:subject>RVSR, DRO, RQRS</dc:subject>
  <dc:creator>Department of Veterans Affairs, Veterans Benefits Administration, Compensation Service, STAFF</dc:creator>
  <cp:keywords>amputation rule,pyramiding,4.14,4.68,Esteban v. Brown,4.55,4.56,muscle,gunshot wound,GSW,SFW,shell</cp:keywords>
  <dc:description>This lesson provides employees with detailed instruction on the amputation rule, pyramiding, and how to evaluate muscle disabilities.</dc:description>
  <cp:lastModifiedBy>Kathy Poole</cp:lastModifiedBy>
  <cp:revision>695</cp:revision>
  <cp:lastPrinted>2016-04-19T16:11:28Z</cp:lastPrinted>
  <dcterms:created xsi:type="dcterms:W3CDTF">2014-04-30T02:32:11Z</dcterms:created>
  <dcterms:modified xsi:type="dcterms:W3CDTF">2018-08-16T13:19:15Z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