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3.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4.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5.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7.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8.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9.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0.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1.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2.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3.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4.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5.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6.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7.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8.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9.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0.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1.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22.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3.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24.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25.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6.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7.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28.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29.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30.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31.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notesSlides/notesSlide32.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5"/>
    <p:sldMasterId id="2147483734" r:id="rId6"/>
  </p:sldMasterIdLst>
  <p:notesMasterIdLst>
    <p:notesMasterId r:id="rId47"/>
  </p:notesMasterIdLst>
  <p:handoutMasterIdLst>
    <p:handoutMasterId r:id="rId48"/>
  </p:handoutMasterIdLst>
  <p:sldIdLst>
    <p:sldId id="261" r:id="rId7"/>
    <p:sldId id="262" r:id="rId8"/>
    <p:sldId id="263" r:id="rId9"/>
    <p:sldId id="302" r:id="rId10"/>
    <p:sldId id="303" r:id="rId11"/>
    <p:sldId id="298" r:id="rId12"/>
    <p:sldId id="265" r:id="rId13"/>
    <p:sldId id="299"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305" r:id="rId27"/>
    <p:sldId id="282" r:id="rId28"/>
    <p:sldId id="283" r:id="rId29"/>
    <p:sldId id="284" r:id="rId30"/>
    <p:sldId id="285" r:id="rId31"/>
    <p:sldId id="286" r:id="rId32"/>
    <p:sldId id="287" r:id="rId33"/>
    <p:sldId id="288" r:id="rId34"/>
    <p:sldId id="289" r:id="rId35"/>
    <p:sldId id="290" r:id="rId36"/>
    <p:sldId id="291" r:id="rId37"/>
    <p:sldId id="292" r:id="rId38"/>
    <p:sldId id="307" r:id="rId39"/>
    <p:sldId id="308" r:id="rId40"/>
    <p:sldId id="309" r:id="rId41"/>
    <p:sldId id="310" r:id="rId42"/>
    <p:sldId id="311" r:id="rId43"/>
    <p:sldId id="295" r:id="rId44"/>
    <p:sldId id="306" r:id="rId45"/>
    <p:sldId id="296" r:id="rId46"/>
  </p:sldIdLst>
  <p:sldSz cx="9144000" cy="6858000" type="screen4x3"/>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tterole, Nicole, VBABALT\ACAD" initials="ANV" lastIdx="18" clrIdx="0">
    <p:extLst>
      <p:ext uri="{19B8F6BF-5375-455C-9EA6-DF929625EA0E}">
        <p15:presenceInfo xmlns:p15="http://schemas.microsoft.com/office/powerpoint/2012/main" userId="S-1-5-21-1409082233-764733703-682003330-4407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B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32" autoAdjust="0"/>
    <p:restoredTop sz="93920" autoAdjust="0"/>
  </p:normalViewPr>
  <p:slideViewPr>
    <p:cSldViewPr snapToGrid="0">
      <p:cViewPr varScale="1">
        <p:scale>
          <a:sx n="96" d="100"/>
          <a:sy n="96" d="100"/>
        </p:scale>
        <p:origin x="1152" y="72"/>
      </p:cViewPr>
      <p:guideLst>
        <p:guide orient="horz" pos="2184"/>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16239C-4B4F-48EB-9D74-FB0A84E83550}"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317B3F67-D752-4C27-BD82-59D1A2F0017B}">
      <dgm:prSet phldrT="[Text]"/>
      <dgm:spPr>
        <a:xfrm>
          <a:off x="3926714" y="947952"/>
          <a:ext cx="2907717" cy="2593395"/>
        </a:xfrm>
        <a:prstGeom prst="roundRect">
          <a:avLst/>
        </a:prstGeom>
        <a:solidFill>
          <a:srgbClr val="FFFFFF"/>
        </a:solidFill>
        <a:ln w="25400" cap="flat" cmpd="sng" algn="ctr">
          <a:solidFill>
            <a:srgbClr val="2D2DB9">
              <a:lumMod val="50000"/>
            </a:srgbClr>
          </a:solidFill>
          <a:prstDash val="solid"/>
        </a:ln>
        <a:effectLst/>
      </dgm:spPr>
      <dgm:t>
        <a:bodyPr/>
        <a:lstStyle/>
        <a:p>
          <a:pPr>
            <a:buNone/>
          </a:pPr>
          <a:r>
            <a:rPr lang="en-US" dirty="0">
              <a:solidFill>
                <a:srgbClr val="C00000"/>
              </a:solidFill>
              <a:latin typeface="Times New Roman" panose="02020603050405020304" pitchFamily="18" charset="0"/>
              <a:ea typeface="+mn-ea"/>
              <a:cs typeface="Times New Roman" panose="02020603050405020304" pitchFamily="18" charset="0"/>
            </a:rPr>
            <a:t>Honoring Our Veterans/Claimants </a:t>
          </a:r>
          <a:br>
            <a:rPr lang="en-US" dirty="0">
              <a:solidFill>
                <a:srgbClr val="C00000"/>
              </a:solidFill>
              <a:latin typeface="Times New Roman" panose="02020603050405020304" pitchFamily="18" charset="0"/>
              <a:ea typeface="+mn-ea"/>
              <a:cs typeface="Times New Roman" panose="02020603050405020304" pitchFamily="18" charset="0"/>
            </a:rPr>
          </a:br>
          <a:r>
            <a:rPr lang="en-US" dirty="0">
              <a:solidFill>
                <a:srgbClr val="C00000"/>
              </a:solidFill>
              <a:latin typeface="Times New Roman" panose="02020603050405020304" pitchFamily="18" charset="0"/>
              <a:ea typeface="+mn-ea"/>
              <a:cs typeface="Times New Roman" panose="02020603050405020304" pitchFamily="18" charset="0"/>
            </a:rPr>
            <a:t>and </a:t>
          </a:r>
          <a:br>
            <a:rPr lang="en-US" dirty="0">
              <a:solidFill>
                <a:srgbClr val="C00000"/>
              </a:solidFill>
              <a:latin typeface="Times New Roman" panose="02020603050405020304" pitchFamily="18" charset="0"/>
              <a:ea typeface="+mn-ea"/>
              <a:cs typeface="Times New Roman" panose="02020603050405020304" pitchFamily="18" charset="0"/>
            </a:rPr>
          </a:br>
          <a:r>
            <a:rPr lang="en-US" dirty="0">
              <a:solidFill>
                <a:srgbClr val="C00000"/>
              </a:solidFill>
              <a:latin typeface="Times New Roman" panose="02020603050405020304" pitchFamily="18" charset="0"/>
              <a:ea typeface="+mn-ea"/>
              <a:cs typeface="Times New Roman" panose="02020603050405020304" pitchFamily="18" charset="0"/>
            </a:rPr>
            <a:t>Doing What’s Right</a:t>
          </a:r>
        </a:p>
      </dgm:t>
    </dgm:pt>
    <dgm:pt modelId="{50013A75-440C-4843-9505-979E74D7A8E7}" type="parTrans" cxnId="{BF5CBEAE-63A1-4215-9A5B-D64D818DA7E5}">
      <dgm:prSet/>
      <dgm:spPr/>
      <dgm:t>
        <a:bodyPr/>
        <a:lstStyle/>
        <a:p>
          <a:endParaRPr lang="en-US"/>
        </a:p>
      </dgm:t>
    </dgm:pt>
    <dgm:pt modelId="{9D962E25-079D-475C-A112-045EBF55C2C3}" type="sibTrans" cxnId="{BF5CBEAE-63A1-4215-9A5B-D64D818DA7E5}">
      <dgm:prSet/>
      <dgm:spPr/>
      <dgm:t>
        <a:bodyPr/>
        <a:lstStyle/>
        <a:p>
          <a:endParaRPr lang="en-US"/>
        </a:p>
      </dgm:t>
    </dgm:pt>
    <dgm:pt modelId="{36D8D0D7-F58B-4AE2-B321-02A37527EF2B}">
      <dgm:prSet phldrT="[Text]" custT="1"/>
      <dgm:spPr>
        <a:xfrm>
          <a:off x="1068675" y="1234105"/>
          <a:ext cx="2408325" cy="2080272"/>
        </a:xfrm>
        <a:prstGeom prst="roundRect">
          <a:avLst/>
        </a:prstGeom>
        <a:solidFill>
          <a:srgbClr val="2D2DB9">
            <a:lumMod val="75000"/>
          </a:srgbClr>
        </a:solidFill>
        <a:ln w="25400" cap="flat" cmpd="sng" algn="ctr">
          <a:solidFill>
            <a:srgbClr val="2D2DB9">
              <a:lumMod val="75000"/>
            </a:srgbClr>
          </a:solidFill>
          <a:prstDash val="solid"/>
        </a:ln>
        <a:effectLst/>
      </dgm:spPr>
      <dgm:t>
        <a:bodyPr/>
        <a:lstStyle/>
        <a:p>
          <a:pPr>
            <a:buNone/>
          </a:pPr>
          <a:r>
            <a:rPr lang="en-US" sz="2000" dirty="0">
              <a:solidFill>
                <a:srgbClr val="FFFFFF"/>
              </a:solidFill>
              <a:latin typeface="Times New Roman" panose="02020603050405020304" pitchFamily="18" charset="0"/>
              <a:ea typeface="+mn-ea"/>
              <a:cs typeface="Times New Roman" panose="02020603050405020304" pitchFamily="18" charset="0"/>
            </a:rPr>
            <a:t>Have the Knowledge of Laws, Regulations, and Manuals </a:t>
          </a:r>
        </a:p>
      </dgm:t>
    </dgm:pt>
    <dgm:pt modelId="{59D5A333-7B2C-42BB-9C5F-98C281100935}" type="parTrans" cxnId="{C34C66CA-8C69-488E-829A-C03434FF11E6}">
      <dgm:prSet/>
      <dgm:spPr>
        <a:xfrm rot="10767267">
          <a:off x="3476990" y="2260635"/>
          <a:ext cx="449733" cy="0"/>
        </a:xfrm>
        <a:custGeom>
          <a:avLst/>
          <a:gdLst/>
          <a:ahLst/>
          <a:cxnLst/>
          <a:rect l="0" t="0" r="0" b="0"/>
          <a:pathLst>
            <a:path>
              <a:moveTo>
                <a:pt x="0" y="0"/>
              </a:moveTo>
              <a:lnTo>
                <a:pt x="449733" y="0"/>
              </a:lnTo>
            </a:path>
          </a:pathLst>
        </a:custGeom>
        <a:noFill/>
        <a:ln w="25400" cap="flat" cmpd="sng" algn="ctr">
          <a:solidFill>
            <a:srgbClr val="2D2DB9">
              <a:lumMod val="50000"/>
            </a:srgbClr>
          </a:solidFill>
          <a:prstDash val="solid"/>
        </a:ln>
        <a:effectLst/>
      </dgm:spPr>
      <dgm:t>
        <a:bodyPr/>
        <a:lstStyle/>
        <a:p>
          <a:endParaRPr lang="en-US"/>
        </a:p>
      </dgm:t>
    </dgm:pt>
    <dgm:pt modelId="{92901953-7E31-436E-8383-FD427578938A}" type="sibTrans" cxnId="{C34C66CA-8C69-488E-829A-C03434FF11E6}">
      <dgm:prSet/>
      <dgm:spPr/>
      <dgm:t>
        <a:bodyPr/>
        <a:lstStyle/>
        <a:p>
          <a:endParaRPr lang="en-US"/>
        </a:p>
      </dgm:t>
    </dgm:pt>
    <dgm:pt modelId="{B824C7B5-33C7-415D-A813-C8F909F6BB63}">
      <dgm:prSet phldrT="[Text]" custT="1"/>
      <dgm:spPr>
        <a:xfrm>
          <a:off x="7258956" y="1152789"/>
          <a:ext cx="2444557" cy="2126493"/>
        </a:xfrm>
        <a:prstGeom prst="roundRect">
          <a:avLst/>
        </a:prstGeom>
        <a:solidFill>
          <a:srgbClr val="C00000"/>
        </a:solidFill>
        <a:ln w="25400" cap="flat" cmpd="sng" algn="ctr">
          <a:solidFill>
            <a:srgbClr val="FFFFFF">
              <a:hueOff val="0"/>
              <a:satOff val="0"/>
              <a:lumOff val="0"/>
              <a:alphaOff val="0"/>
            </a:srgbClr>
          </a:solidFill>
          <a:prstDash val="solid"/>
        </a:ln>
        <a:effectLst/>
      </dgm:spPr>
      <dgm:t>
        <a:bodyPr/>
        <a:lstStyle/>
        <a:p>
          <a:pPr>
            <a:buNone/>
          </a:pPr>
          <a:r>
            <a:rPr lang="en-US" sz="1800" dirty="0">
              <a:solidFill>
                <a:srgbClr val="FFFFFF"/>
              </a:solidFill>
              <a:latin typeface="Times New Roman" panose="02020603050405020304" pitchFamily="18" charset="0"/>
              <a:ea typeface="+mn-ea"/>
              <a:cs typeface="Times New Roman" panose="02020603050405020304" pitchFamily="18" charset="0"/>
            </a:rPr>
            <a:t>Reducing Quality Errors and Over and Underpayments</a:t>
          </a:r>
        </a:p>
      </dgm:t>
    </dgm:pt>
    <dgm:pt modelId="{44BDA71F-9EFB-43D6-92CB-BFF426BBEF1C}" type="parTrans" cxnId="{60C002E3-C857-4EE9-8717-B1805FFC2341}">
      <dgm:prSet/>
      <dgm:spPr>
        <a:xfrm rot="21568276">
          <a:off x="6834422" y="2229274"/>
          <a:ext cx="424543" cy="0"/>
        </a:xfrm>
        <a:custGeom>
          <a:avLst/>
          <a:gdLst/>
          <a:ahLst/>
          <a:cxnLst/>
          <a:rect l="0" t="0" r="0" b="0"/>
          <a:pathLst>
            <a:path>
              <a:moveTo>
                <a:pt x="0" y="0"/>
              </a:moveTo>
              <a:lnTo>
                <a:pt x="424543" y="0"/>
              </a:lnTo>
            </a:path>
          </a:pathLst>
        </a:custGeom>
        <a:noFill/>
        <a:ln w="25400" cap="flat" cmpd="sng" algn="ctr">
          <a:solidFill>
            <a:srgbClr val="2D2DB9">
              <a:lumMod val="50000"/>
            </a:srgbClr>
          </a:solidFill>
          <a:prstDash val="solid"/>
        </a:ln>
        <a:effectLst/>
      </dgm:spPr>
      <dgm:t>
        <a:bodyPr/>
        <a:lstStyle/>
        <a:p>
          <a:endParaRPr lang="en-US"/>
        </a:p>
      </dgm:t>
    </dgm:pt>
    <dgm:pt modelId="{B6ECD24C-162D-451B-8678-C444F58C5375}" type="sibTrans" cxnId="{60C002E3-C857-4EE9-8717-B1805FFC2341}">
      <dgm:prSet/>
      <dgm:spPr/>
      <dgm:t>
        <a:bodyPr/>
        <a:lstStyle/>
        <a:p>
          <a:endParaRPr lang="en-US"/>
        </a:p>
      </dgm:t>
    </dgm:pt>
    <dgm:pt modelId="{9A80B7D6-B9BC-43E7-BFD0-25FF868DB0F7}" type="pres">
      <dgm:prSet presAssocID="{5316239C-4B4F-48EB-9D74-FB0A84E83550}" presName="Name0" presStyleCnt="0">
        <dgm:presLayoutVars>
          <dgm:chMax val="1"/>
          <dgm:chPref val="1"/>
          <dgm:dir/>
          <dgm:animOne val="branch"/>
          <dgm:animLvl val="lvl"/>
        </dgm:presLayoutVars>
      </dgm:prSet>
      <dgm:spPr/>
    </dgm:pt>
    <dgm:pt modelId="{22CB5463-7888-492E-B50B-9D88C1615C65}" type="pres">
      <dgm:prSet presAssocID="{317B3F67-D752-4C27-BD82-59D1A2F0017B}" presName="singleCycle" presStyleCnt="0"/>
      <dgm:spPr/>
    </dgm:pt>
    <dgm:pt modelId="{D9B1A8C4-ED69-449F-A0F0-3EBB204E91B1}" type="pres">
      <dgm:prSet presAssocID="{317B3F67-D752-4C27-BD82-59D1A2F0017B}" presName="singleCenter" presStyleLbl="node1" presStyleIdx="0" presStyleCnt="3" custScaleX="209650" custScaleY="186987" custLinFactNeighborX="971" custLinFactNeighborY="-1637">
        <dgm:presLayoutVars>
          <dgm:chMax val="7"/>
          <dgm:chPref val="7"/>
        </dgm:presLayoutVars>
      </dgm:prSet>
      <dgm:spPr/>
    </dgm:pt>
    <dgm:pt modelId="{A4E188D1-E253-480A-9965-C5E3431B2F16}" type="pres">
      <dgm:prSet presAssocID="{59D5A333-7B2C-42BB-9C5F-98C281100935}" presName="Name56" presStyleLbl="parChTrans1D2" presStyleIdx="0" presStyleCnt="2"/>
      <dgm:spPr/>
    </dgm:pt>
    <dgm:pt modelId="{6FCCEDB4-F868-47E3-828E-704851679661}" type="pres">
      <dgm:prSet presAssocID="{36D8D0D7-F58B-4AE2-B321-02A37527EF2B}" presName="text0" presStyleLbl="node1" presStyleIdx="1" presStyleCnt="3" custScaleX="259169" custScaleY="223866" custRadScaleRad="166364" custRadScaleInc="-99466">
        <dgm:presLayoutVars>
          <dgm:bulletEnabled val="1"/>
        </dgm:presLayoutVars>
      </dgm:prSet>
      <dgm:spPr/>
    </dgm:pt>
    <dgm:pt modelId="{D78B3AEB-273A-40E9-9E8A-7D5ACE1464FC}" type="pres">
      <dgm:prSet presAssocID="{44BDA71F-9EFB-43D6-92CB-BFF426BBEF1C}" presName="Name56" presStyleLbl="parChTrans1D2" presStyleIdx="1" presStyleCnt="2"/>
      <dgm:spPr/>
    </dgm:pt>
    <dgm:pt modelId="{26D96C73-8B6E-49C5-A873-865C333B96BE}" type="pres">
      <dgm:prSet presAssocID="{B824C7B5-33C7-415D-A813-C8F909F6BB63}" presName="text0" presStyleLbl="node1" presStyleIdx="2" presStyleCnt="3" custScaleX="263068" custScaleY="228840" custRadScaleRad="169920" custRadScaleInc="-101704">
        <dgm:presLayoutVars>
          <dgm:bulletEnabled val="1"/>
        </dgm:presLayoutVars>
      </dgm:prSet>
      <dgm:spPr/>
    </dgm:pt>
  </dgm:ptLst>
  <dgm:cxnLst>
    <dgm:cxn modelId="{3E849803-0CF3-47C4-A7F1-02E66AAD4F95}" type="presOf" srcId="{36D8D0D7-F58B-4AE2-B321-02A37527EF2B}" destId="{6FCCEDB4-F868-47E3-828E-704851679661}" srcOrd="0" destOrd="0" presId="urn:microsoft.com/office/officeart/2008/layout/RadialCluster"/>
    <dgm:cxn modelId="{7D1B4A4A-107A-453B-A1E1-351BA50C2E8E}" type="presOf" srcId="{59D5A333-7B2C-42BB-9C5F-98C281100935}" destId="{A4E188D1-E253-480A-9965-C5E3431B2F16}" srcOrd="0" destOrd="0" presId="urn:microsoft.com/office/officeart/2008/layout/RadialCluster"/>
    <dgm:cxn modelId="{64D7836A-96E8-45F7-BA88-083EB1A27452}" type="presOf" srcId="{317B3F67-D752-4C27-BD82-59D1A2F0017B}" destId="{D9B1A8C4-ED69-449F-A0F0-3EBB204E91B1}" srcOrd="0" destOrd="0" presId="urn:microsoft.com/office/officeart/2008/layout/RadialCluster"/>
    <dgm:cxn modelId="{2FAD4771-0DF1-4294-9CC0-045F7C21111A}" type="presOf" srcId="{B824C7B5-33C7-415D-A813-C8F909F6BB63}" destId="{26D96C73-8B6E-49C5-A873-865C333B96BE}" srcOrd="0" destOrd="0" presId="urn:microsoft.com/office/officeart/2008/layout/RadialCluster"/>
    <dgm:cxn modelId="{BF5CBEAE-63A1-4215-9A5B-D64D818DA7E5}" srcId="{5316239C-4B4F-48EB-9D74-FB0A84E83550}" destId="{317B3F67-D752-4C27-BD82-59D1A2F0017B}" srcOrd="0" destOrd="0" parTransId="{50013A75-440C-4843-9505-979E74D7A8E7}" sibTransId="{9D962E25-079D-475C-A112-045EBF55C2C3}"/>
    <dgm:cxn modelId="{C34C66CA-8C69-488E-829A-C03434FF11E6}" srcId="{317B3F67-D752-4C27-BD82-59D1A2F0017B}" destId="{36D8D0D7-F58B-4AE2-B321-02A37527EF2B}" srcOrd="0" destOrd="0" parTransId="{59D5A333-7B2C-42BB-9C5F-98C281100935}" sibTransId="{92901953-7E31-436E-8383-FD427578938A}"/>
    <dgm:cxn modelId="{8D2446DC-5312-45DE-8E28-378918AC225D}" type="presOf" srcId="{44BDA71F-9EFB-43D6-92CB-BFF426BBEF1C}" destId="{D78B3AEB-273A-40E9-9E8A-7D5ACE1464FC}" srcOrd="0" destOrd="0" presId="urn:microsoft.com/office/officeart/2008/layout/RadialCluster"/>
    <dgm:cxn modelId="{76F77DDD-7C98-447D-BB3A-02E89C65CF5C}" type="presOf" srcId="{5316239C-4B4F-48EB-9D74-FB0A84E83550}" destId="{9A80B7D6-B9BC-43E7-BFD0-25FF868DB0F7}" srcOrd="0" destOrd="0" presId="urn:microsoft.com/office/officeart/2008/layout/RadialCluster"/>
    <dgm:cxn modelId="{60C002E3-C857-4EE9-8717-B1805FFC2341}" srcId="{317B3F67-D752-4C27-BD82-59D1A2F0017B}" destId="{B824C7B5-33C7-415D-A813-C8F909F6BB63}" srcOrd="1" destOrd="0" parTransId="{44BDA71F-9EFB-43D6-92CB-BFF426BBEF1C}" sibTransId="{B6ECD24C-162D-451B-8678-C444F58C5375}"/>
    <dgm:cxn modelId="{4C1860B8-9CBD-468A-81A8-10448264D048}" type="presParOf" srcId="{9A80B7D6-B9BC-43E7-BFD0-25FF868DB0F7}" destId="{22CB5463-7888-492E-B50B-9D88C1615C65}" srcOrd="0" destOrd="0" presId="urn:microsoft.com/office/officeart/2008/layout/RadialCluster"/>
    <dgm:cxn modelId="{398E89F7-83B9-400A-9E53-B16AE14C4908}" type="presParOf" srcId="{22CB5463-7888-492E-B50B-9D88C1615C65}" destId="{D9B1A8C4-ED69-449F-A0F0-3EBB204E91B1}" srcOrd="0" destOrd="0" presId="urn:microsoft.com/office/officeart/2008/layout/RadialCluster"/>
    <dgm:cxn modelId="{915171C8-6670-4B24-B1D5-B2BB6CFA6B2D}" type="presParOf" srcId="{22CB5463-7888-492E-B50B-9D88C1615C65}" destId="{A4E188D1-E253-480A-9965-C5E3431B2F16}" srcOrd="1" destOrd="0" presId="urn:microsoft.com/office/officeart/2008/layout/RadialCluster"/>
    <dgm:cxn modelId="{B21B8A28-06CE-4A6C-B2A7-94A6B80B0AFB}" type="presParOf" srcId="{22CB5463-7888-492E-B50B-9D88C1615C65}" destId="{6FCCEDB4-F868-47E3-828E-704851679661}" srcOrd="2" destOrd="0" presId="urn:microsoft.com/office/officeart/2008/layout/RadialCluster"/>
    <dgm:cxn modelId="{5C3E3BE8-6D65-4ADE-B061-2C1AC2435E77}" type="presParOf" srcId="{22CB5463-7888-492E-B50B-9D88C1615C65}" destId="{D78B3AEB-273A-40E9-9E8A-7D5ACE1464FC}" srcOrd="3" destOrd="0" presId="urn:microsoft.com/office/officeart/2008/layout/RadialCluster"/>
    <dgm:cxn modelId="{9BA108B4-826B-428F-BA6A-A19C879E798A}" type="presParOf" srcId="{22CB5463-7888-492E-B50B-9D88C1615C65}" destId="{26D96C73-8B6E-49C5-A873-865C333B96BE}" srcOrd="4" destOrd="0" presId="urn:microsoft.com/office/officeart/2008/layout/RadialCluster"/>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B1A8C4-ED69-449F-A0F0-3EBB204E91B1}">
      <dsp:nvSpPr>
        <dsp:cNvPr id="0" name=""/>
        <dsp:cNvSpPr/>
      </dsp:nvSpPr>
      <dsp:spPr>
        <a:xfrm>
          <a:off x="3127850" y="751038"/>
          <a:ext cx="2316162" cy="2065787"/>
        </a:xfrm>
        <a:prstGeom prst="roundRect">
          <a:avLst/>
        </a:prstGeom>
        <a:solidFill>
          <a:srgbClr val="FFFFFF"/>
        </a:solidFill>
        <a:ln w="25400" cap="flat" cmpd="sng" algn="ctr">
          <a:solidFill>
            <a:srgbClr val="2D2DB9">
              <a:lumMod val="5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C00000"/>
              </a:solidFill>
              <a:latin typeface="Times New Roman" panose="02020603050405020304" pitchFamily="18" charset="0"/>
              <a:ea typeface="+mn-ea"/>
              <a:cs typeface="Times New Roman" panose="02020603050405020304" pitchFamily="18" charset="0"/>
            </a:rPr>
            <a:t>Honoring Our Veterans/Claimants </a:t>
          </a:r>
          <a:br>
            <a:rPr lang="en-US" sz="1900" kern="1200" dirty="0">
              <a:solidFill>
                <a:srgbClr val="C00000"/>
              </a:solidFill>
              <a:latin typeface="Times New Roman" panose="02020603050405020304" pitchFamily="18" charset="0"/>
              <a:ea typeface="+mn-ea"/>
              <a:cs typeface="Times New Roman" panose="02020603050405020304" pitchFamily="18" charset="0"/>
            </a:rPr>
          </a:br>
          <a:r>
            <a:rPr lang="en-US" sz="1900" kern="1200" dirty="0">
              <a:solidFill>
                <a:srgbClr val="C00000"/>
              </a:solidFill>
              <a:latin typeface="Times New Roman" panose="02020603050405020304" pitchFamily="18" charset="0"/>
              <a:ea typeface="+mn-ea"/>
              <a:cs typeface="Times New Roman" panose="02020603050405020304" pitchFamily="18" charset="0"/>
            </a:rPr>
            <a:t>and </a:t>
          </a:r>
          <a:br>
            <a:rPr lang="en-US" sz="1900" kern="1200" dirty="0">
              <a:solidFill>
                <a:srgbClr val="C00000"/>
              </a:solidFill>
              <a:latin typeface="Times New Roman" panose="02020603050405020304" pitchFamily="18" charset="0"/>
              <a:ea typeface="+mn-ea"/>
              <a:cs typeface="Times New Roman" panose="02020603050405020304" pitchFamily="18" charset="0"/>
            </a:rPr>
          </a:br>
          <a:r>
            <a:rPr lang="en-US" sz="1900" kern="1200" dirty="0">
              <a:solidFill>
                <a:srgbClr val="C00000"/>
              </a:solidFill>
              <a:latin typeface="Times New Roman" panose="02020603050405020304" pitchFamily="18" charset="0"/>
              <a:ea typeface="+mn-ea"/>
              <a:cs typeface="Times New Roman" panose="02020603050405020304" pitchFamily="18" charset="0"/>
            </a:rPr>
            <a:t>Doing What’s Right</a:t>
          </a:r>
        </a:p>
      </dsp:txBody>
      <dsp:txXfrm>
        <a:off x="3228693" y="851881"/>
        <a:ext cx="2114476" cy="1864101"/>
      </dsp:txXfrm>
    </dsp:sp>
    <dsp:sp modelId="{A4E188D1-E253-480A-9965-C5E3431B2F16}">
      <dsp:nvSpPr>
        <dsp:cNvPr id="0" name=""/>
        <dsp:cNvSpPr/>
      </dsp:nvSpPr>
      <dsp:spPr>
        <a:xfrm rot="10761630">
          <a:off x="2769617" y="1798857"/>
          <a:ext cx="358244" cy="0"/>
        </a:xfrm>
        <a:custGeom>
          <a:avLst/>
          <a:gdLst/>
          <a:ahLst/>
          <a:cxnLst/>
          <a:rect l="0" t="0" r="0" b="0"/>
          <a:pathLst>
            <a:path>
              <a:moveTo>
                <a:pt x="0" y="0"/>
              </a:moveTo>
              <a:lnTo>
                <a:pt x="449733" y="0"/>
              </a:lnTo>
            </a:path>
          </a:pathLst>
        </a:custGeom>
        <a:noFill/>
        <a:ln w="25400" cap="flat" cmpd="sng" algn="ctr">
          <a:solidFill>
            <a:srgbClr val="2D2DB9">
              <a:lumMod val="50000"/>
            </a:srgbClr>
          </a:solidFill>
          <a:prstDash val="solid"/>
        </a:ln>
        <a:effectLst/>
      </dsp:spPr>
      <dsp:style>
        <a:lnRef idx="2">
          <a:scrgbClr r="0" g="0" b="0"/>
        </a:lnRef>
        <a:fillRef idx="0">
          <a:scrgbClr r="0" g="0" b="0"/>
        </a:fillRef>
        <a:effectRef idx="0">
          <a:scrgbClr r="0" g="0" b="0"/>
        </a:effectRef>
        <a:fontRef idx="minor"/>
      </dsp:style>
    </dsp:sp>
    <dsp:sp modelId="{6FCCEDB4-F868-47E3-828E-704851679661}">
      <dsp:nvSpPr>
        <dsp:cNvPr id="0" name=""/>
        <dsp:cNvSpPr/>
      </dsp:nvSpPr>
      <dsp:spPr>
        <a:xfrm>
          <a:off x="851260" y="983035"/>
          <a:ext cx="1918368" cy="1657055"/>
        </a:xfrm>
        <a:prstGeom prst="roundRect">
          <a:avLst/>
        </a:prstGeom>
        <a:solidFill>
          <a:srgbClr val="2D2DB9">
            <a:lumMod val="75000"/>
          </a:srgbClr>
        </a:solidFill>
        <a:ln w="25400" cap="flat" cmpd="sng" algn="ctr">
          <a:solidFill>
            <a:srgbClr val="2D2DB9">
              <a:lumMod val="75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FFFF"/>
              </a:solidFill>
              <a:latin typeface="Times New Roman" panose="02020603050405020304" pitchFamily="18" charset="0"/>
              <a:ea typeface="+mn-ea"/>
              <a:cs typeface="Times New Roman" panose="02020603050405020304" pitchFamily="18" charset="0"/>
            </a:rPr>
            <a:t>Have the Knowledge of Laws, Regulations, and Manuals </a:t>
          </a:r>
        </a:p>
      </dsp:txBody>
      <dsp:txXfrm>
        <a:off x="932151" y="1063926"/>
        <a:ext cx="1756586" cy="1495273"/>
      </dsp:txXfrm>
    </dsp:sp>
    <dsp:sp modelId="{D78B3AEB-273A-40E9-9E8A-7D5ACE1464FC}">
      <dsp:nvSpPr>
        <dsp:cNvPr id="0" name=""/>
        <dsp:cNvSpPr/>
      </dsp:nvSpPr>
      <dsp:spPr>
        <a:xfrm rot="21573926">
          <a:off x="5444008" y="1773866"/>
          <a:ext cx="338168" cy="0"/>
        </a:xfrm>
        <a:custGeom>
          <a:avLst/>
          <a:gdLst/>
          <a:ahLst/>
          <a:cxnLst/>
          <a:rect l="0" t="0" r="0" b="0"/>
          <a:pathLst>
            <a:path>
              <a:moveTo>
                <a:pt x="0" y="0"/>
              </a:moveTo>
              <a:lnTo>
                <a:pt x="424543" y="0"/>
              </a:lnTo>
            </a:path>
          </a:pathLst>
        </a:custGeom>
        <a:noFill/>
        <a:ln w="25400" cap="flat" cmpd="sng" algn="ctr">
          <a:solidFill>
            <a:srgbClr val="2D2DB9">
              <a:lumMod val="50000"/>
            </a:srgbClr>
          </a:solidFill>
          <a:prstDash val="solid"/>
        </a:ln>
        <a:effectLst/>
      </dsp:spPr>
      <dsp:style>
        <a:lnRef idx="2">
          <a:scrgbClr r="0" g="0" b="0"/>
        </a:lnRef>
        <a:fillRef idx="0">
          <a:scrgbClr r="0" g="0" b="0"/>
        </a:fillRef>
        <a:effectRef idx="0">
          <a:scrgbClr r="0" g="0" b="0"/>
        </a:effectRef>
        <a:fontRef idx="minor"/>
      </dsp:style>
    </dsp:sp>
    <dsp:sp modelId="{26D96C73-8B6E-49C5-A873-865C333B96BE}">
      <dsp:nvSpPr>
        <dsp:cNvPr id="0" name=""/>
        <dsp:cNvSpPr/>
      </dsp:nvSpPr>
      <dsp:spPr>
        <a:xfrm>
          <a:off x="5782171" y="918262"/>
          <a:ext cx="1947228" cy="1693873"/>
        </a:xfrm>
        <a:prstGeom prst="roundRect">
          <a:avLst/>
        </a:prstGeom>
        <a:solidFill>
          <a:srgbClr val="C0000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FF"/>
              </a:solidFill>
              <a:latin typeface="Times New Roman" panose="02020603050405020304" pitchFamily="18" charset="0"/>
              <a:ea typeface="+mn-ea"/>
              <a:cs typeface="Times New Roman" panose="02020603050405020304" pitchFamily="18" charset="0"/>
            </a:rPr>
            <a:t>Reducing Quality Errors and Over and Underpayments</a:t>
          </a:r>
        </a:p>
      </dsp:txBody>
      <dsp:txXfrm>
        <a:off x="5864859" y="1000950"/>
        <a:ext cx="1781852" cy="1528497"/>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4/1/2019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4/1/2019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ecfr.gov/cgi-bin/text-idx?SID=1dedcff6ba77d794c7a03c9222243c87&amp;mc=true&amp;node=se38.1.3_11&amp;rgn=div8"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www.ecfr.gov/cgi-bin/text-idx?SID=1dedcff6ba77d794c7a03c9222243c87&amp;mc=true&amp;node=se38.1.3_1156&amp;rgn=div8" TargetMode="External"/><Relationship Id="rId5" Type="http://schemas.openxmlformats.org/officeDocument/2006/relationships/hyperlink" Target="http://www.ecfr.gov/cgi-bin/text-idx?SID=1dedcff6ba77d794c7a03c9222243c87&amp;mc=true&amp;node=se38.1.3_1114&amp;rgn=div8" TargetMode="External"/><Relationship Id="rId4" Type="http://schemas.openxmlformats.org/officeDocument/2006/relationships/hyperlink" Target="http://www.ecfr.gov/cgi-bin/text-idx?SID=1dedcff6ba77d794c7a03c9222243c87&amp;mc=true&amp;node=se38.1.3_1105&amp;rgn=div8"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ecfr.gov/cgi-bin/retrieveECFR?gp=&amp;SID=cdd688d342494ff4bb7d90fd5a8c95cd&amp;mc=true&amp;r=SECTION&amp;n=se38.1.3_1500"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vaww.compensation.pension.km.va.gov/system/templates/selfservice/va_ka/portal.html?encodedHash=" TargetMode="External"/><Relationship Id="rId4" Type="http://schemas.openxmlformats.org/officeDocument/2006/relationships/hyperlink" Target="http://www.ecfr.gov/cgi-bin/retrieveECFR?gp=&amp;SID=cdd688d342494ff4bb7d90fd5a8c95cd&amp;mc=true&amp;r=SECTION&amp;n=se38.1.3_1501"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vbaw.vba.va.gov/bl/21/advisory/CAVCDAD.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kern="1200" dirty="0">
                <a:solidFill>
                  <a:schemeClr val="tx1"/>
                </a:solidFill>
                <a:effectLst/>
                <a:latin typeface="Arial" panose="020B0604020202020204" pitchFamily="34" charset="0"/>
                <a:ea typeface="+mn-ea"/>
                <a:cs typeface="Arial" panose="020B0604020202020204" pitchFamily="34" charset="0"/>
              </a:rPr>
              <a:t>Welcome to </a:t>
            </a:r>
            <a:r>
              <a:rPr lang="en-US" sz="1800" b="0" kern="0" dirty="0">
                <a:solidFill>
                  <a:schemeClr val="tx1"/>
                </a:solidFill>
                <a:latin typeface="Arial" panose="020B0604020202020204" pitchFamily="34" charset="0"/>
                <a:cs typeface="Arial" panose="020B0604020202020204" pitchFamily="34" charset="0"/>
              </a:rPr>
              <a:t>Effective Dates (RVSR Challenge I W T)</a:t>
            </a:r>
            <a:r>
              <a:rPr lang="en-US" sz="1800" b="0" kern="1200" dirty="0">
                <a:solidFill>
                  <a:schemeClr val="tx1"/>
                </a:solidFill>
                <a:effectLst/>
                <a:latin typeface="Arial" panose="020B0604020202020204" pitchFamily="34" charset="0"/>
                <a:ea typeface="+mn-ea"/>
                <a:cs typeface="Arial" panose="020B0604020202020204" pitchFamily="34" charset="0"/>
              </a:rPr>
              <a:t> course. To advance each slide, click anywhere on the screen.</a:t>
            </a:r>
            <a:endParaRPr 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a:p>
        </p:txBody>
      </p:sp>
    </p:spTree>
    <p:extLst>
      <p:ext uri="{BB962C8B-B14F-4D97-AF65-F5344CB8AC3E}">
        <p14:creationId xmlns:p14="http://schemas.microsoft.com/office/powerpoint/2010/main" val="1213965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146175" y="687388"/>
            <a:ext cx="4565650" cy="3424237"/>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Aft>
                <a:spcPts val="600"/>
              </a:spcAft>
            </a:pPr>
            <a:r>
              <a:rPr lang="en-US" altLang="en-US" sz="1800" b="0" dirty="0">
                <a:solidFill>
                  <a:schemeClr val="tx1"/>
                </a:solidFill>
                <a:effectLst/>
                <a:latin typeface="Arial" panose="020B0604020202020204" pitchFamily="34" charset="0"/>
                <a:cs typeface="Arial" panose="020B0604020202020204" pitchFamily="34" charset="0"/>
              </a:rPr>
              <a:t>Date Entitlement Arose</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Earliest date from which the evidence shows that entitlement to VA benefits is warranted</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itchFamily="18" charset="0"/>
              </a:defRPr>
            </a:lvl1pPr>
            <a:lvl2pPr marL="742950" indent="-285750" defTabSz="931863" eaLnBrk="0" hangingPunct="0">
              <a:spcBef>
                <a:spcPct val="30000"/>
              </a:spcBef>
              <a:defRPr sz="1200">
                <a:solidFill>
                  <a:schemeClr val="tx1"/>
                </a:solidFill>
                <a:latin typeface="Times New Roman" pitchFamily="18" charset="0"/>
              </a:defRPr>
            </a:lvl2pPr>
            <a:lvl3pPr marL="1143000" indent="-228600" defTabSz="931863" eaLnBrk="0" hangingPunct="0">
              <a:spcBef>
                <a:spcPct val="30000"/>
              </a:spcBef>
              <a:defRPr sz="1200">
                <a:solidFill>
                  <a:schemeClr val="tx1"/>
                </a:solidFill>
                <a:latin typeface="Times New Roman" pitchFamily="18" charset="0"/>
              </a:defRPr>
            </a:lvl3pPr>
            <a:lvl4pPr marL="1600200" indent="-228600" defTabSz="931863" eaLnBrk="0" hangingPunct="0">
              <a:spcBef>
                <a:spcPct val="30000"/>
              </a:spcBef>
              <a:defRPr sz="1200">
                <a:solidFill>
                  <a:schemeClr val="tx1"/>
                </a:solidFill>
                <a:latin typeface="Times New Roman" pitchFamily="18" charset="0"/>
              </a:defRPr>
            </a:lvl4pPr>
            <a:lvl5pPr marL="2057400" indent="-228600" defTabSz="931863" eaLnBrk="0" hangingPunct="0">
              <a:spcBef>
                <a:spcPct val="30000"/>
              </a:spcBef>
              <a:defRPr sz="1200">
                <a:solidFill>
                  <a:schemeClr val="tx1"/>
                </a:solidFill>
                <a:latin typeface="Times New Roman" pitchFamily="18" charset="0"/>
              </a:defRPr>
            </a:lvl5pPr>
            <a:lvl6pPr marL="2514600" indent="-228600" defTabSz="931863" eaLnBrk="0" fontAlgn="base" hangingPunct="0">
              <a:spcBef>
                <a:spcPct val="30000"/>
              </a:spcBef>
              <a:spcAft>
                <a:spcPct val="0"/>
              </a:spcAft>
              <a:defRPr sz="1200">
                <a:solidFill>
                  <a:schemeClr val="tx1"/>
                </a:solidFill>
                <a:latin typeface="Times New Roman" pitchFamily="18" charset="0"/>
              </a:defRPr>
            </a:lvl6pPr>
            <a:lvl7pPr marL="2971800" indent="-228600" defTabSz="931863" eaLnBrk="0" fontAlgn="base" hangingPunct="0">
              <a:spcBef>
                <a:spcPct val="30000"/>
              </a:spcBef>
              <a:spcAft>
                <a:spcPct val="0"/>
              </a:spcAft>
              <a:defRPr sz="1200">
                <a:solidFill>
                  <a:schemeClr val="tx1"/>
                </a:solidFill>
                <a:latin typeface="Times New Roman" pitchFamily="18" charset="0"/>
              </a:defRPr>
            </a:lvl7pPr>
            <a:lvl8pPr marL="3429000" indent="-228600" defTabSz="931863" eaLnBrk="0" fontAlgn="base" hangingPunct="0">
              <a:spcBef>
                <a:spcPct val="30000"/>
              </a:spcBef>
              <a:spcAft>
                <a:spcPct val="0"/>
              </a:spcAft>
              <a:defRPr sz="1200">
                <a:solidFill>
                  <a:schemeClr val="tx1"/>
                </a:solidFill>
                <a:latin typeface="Times New Roman" pitchFamily="18" charset="0"/>
              </a:defRPr>
            </a:lvl8pPr>
            <a:lvl9pPr marL="3886200" indent="-228600" defTabSz="93186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C3200E3-E98E-4E18-AEBB-B1AC75FB4938}" type="slidenum">
              <a:rPr lang="en-US" altLang="en-US" smtClean="0">
                <a:solidFill>
                  <a:prstClr val="black"/>
                </a:solidFill>
              </a:rPr>
              <a:pPr eaLnBrk="1" hangingPunct="1">
                <a:spcBef>
                  <a:spcPct val="0"/>
                </a:spcBef>
              </a:pPr>
              <a:t>10</a:t>
            </a:fld>
            <a:endParaRPr lang="en-US"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146175" y="687388"/>
            <a:ext cx="4565650" cy="3424237"/>
          </a:xfr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altLang="en-US" sz="1800" b="0" dirty="0">
                <a:solidFill>
                  <a:schemeClr val="tx1"/>
                </a:solidFill>
                <a:effectLst/>
                <a:latin typeface="Arial" panose="020B0604020202020204" pitchFamily="34" charset="0"/>
                <a:cs typeface="Arial" panose="020B0604020202020204" pitchFamily="34" charset="0"/>
              </a:rPr>
              <a:t>Service Connection – Direct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Direct (38 CFR 3.400(b)(2):</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The day after separation from service or date entitlement arose, if the claim is received within one year of separation from service</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Otherwise, date of receipt of claim or date entitlement arose, whichever is later</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itchFamily="18" charset="0"/>
              </a:defRPr>
            </a:lvl1pPr>
            <a:lvl2pPr marL="742950" indent="-285750" defTabSz="931863" eaLnBrk="0" hangingPunct="0">
              <a:spcBef>
                <a:spcPct val="30000"/>
              </a:spcBef>
              <a:defRPr sz="1200">
                <a:solidFill>
                  <a:schemeClr val="tx1"/>
                </a:solidFill>
                <a:latin typeface="Times New Roman" pitchFamily="18" charset="0"/>
              </a:defRPr>
            </a:lvl2pPr>
            <a:lvl3pPr marL="1143000" indent="-228600" defTabSz="931863" eaLnBrk="0" hangingPunct="0">
              <a:spcBef>
                <a:spcPct val="30000"/>
              </a:spcBef>
              <a:defRPr sz="1200">
                <a:solidFill>
                  <a:schemeClr val="tx1"/>
                </a:solidFill>
                <a:latin typeface="Times New Roman" pitchFamily="18" charset="0"/>
              </a:defRPr>
            </a:lvl3pPr>
            <a:lvl4pPr marL="1600200" indent="-228600" defTabSz="931863" eaLnBrk="0" hangingPunct="0">
              <a:spcBef>
                <a:spcPct val="30000"/>
              </a:spcBef>
              <a:defRPr sz="1200">
                <a:solidFill>
                  <a:schemeClr val="tx1"/>
                </a:solidFill>
                <a:latin typeface="Times New Roman" pitchFamily="18" charset="0"/>
              </a:defRPr>
            </a:lvl4pPr>
            <a:lvl5pPr marL="2057400" indent="-228600" defTabSz="931863" eaLnBrk="0" hangingPunct="0">
              <a:spcBef>
                <a:spcPct val="30000"/>
              </a:spcBef>
              <a:defRPr sz="1200">
                <a:solidFill>
                  <a:schemeClr val="tx1"/>
                </a:solidFill>
                <a:latin typeface="Times New Roman" pitchFamily="18" charset="0"/>
              </a:defRPr>
            </a:lvl5pPr>
            <a:lvl6pPr marL="2514600" indent="-228600" defTabSz="931863" eaLnBrk="0" fontAlgn="base" hangingPunct="0">
              <a:spcBef>
                <a:spcPct val="30000"/>
              </a:spcBef>
              <a:spcAft>
                <a:spcPct val="0"/>
              </a:spcAft>
              <a:defRPr sz="1200">
                <a:solidFill>
                  <a:schemeClr val="tx1"/>
                </a:solidFill>
                <a:latin typeface="Times New Roman" pitchFamily="18" charset="0"/>
              </a:defRPr>
            </a:lvl6pPr>
            <a:lvl7pPr marL="2971800" indent="-228600" defTabSz="931863" eaLnBrk="0" fontAlgn="base" hangingPunct="0">
              <a:spcBef>
                <a:spcPct val="30000"/>
              </a:spcBef>
              <a:spcAft>
                <a:spcPct val="0"/>
              </a:spcAft>
              <a:defRPr sz="1200">
                <a:solidFill>
                  <a:schemeClr val="tx1"/>
                </a:solidFill>
                <a:latin typeface="Times New Roman" pitchFamily="18" charset="0"/>
              </a:defRPr>
            </a:lvl7pPr>
            <a:lvl8pPr marL="3429000" indent="-228600" defTabSz="931863" eaLnBrk="0" fontAlgn="base" hangingPunct="0">
              <a:spcBef>
                <a:spcPct val="30000"/>
              </a:spcBef>
              <a:spcAft>
                <a:spcPct val="0"/>
              </a:spcAft>
              <a:defRPr sz="1200">
                <a:solidFill>
                  <a:schemeClr val="tx1"/>
                </a:solidFill>
                <a:latin typeface="Times New Roman" pitchFamily="18" charset="0"/>
              </a:defRPr>
            </a:lvl8pPr>
            <a:lvl9pPr marL="3886200" indent="-228600" defTabSz="93186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D47E4EC-E793-4D54-8E0B-84CE5B113689}" type="slidenum">
              <a:rPr lang="en-US" altLang="en-US" smtClean="0">
                <a:solidFill>
                  <a:prstClr val="black"/>
                </a:solidFill>
              </a:rPr>
              <a:pPr eaLnBrk="1" hangingPunct="1">
                <a:spcBef>
                  <a:spcPct val="0"/>
                </a:spcBef>
              </a:pPr>
              <a:t>11</a:t>
            </a:fld>
            <a:endParaRPr lang="en-US"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800" b="0" dirty="0">
                <a:solidFill>
                  <a:schemeClr val="tx1"/>
                </a:solidFill>
                <a:latin typeface="Arial" panose="020B0604020202020204" pitchFamily="34" charset="0"/>
                <a:cs typeface="Arial" panose="020B0604020202020204" pitchFamily="34" charset="0"/>
              </a:rPr>
              <a:t>Example 1</a:t>
            </a:r>
          </a:p>
          <a:p>
            <a:pPr marL="0" indent="0">
              <a:buNone/>
            </a:pPr>
            <a:r>
              <a:rPr lang="en-US" altLang="en-US" sz="1800" b="0" dirty="0">
                <a:solidFill>
                  <a:schemeClr val="tx1"/>
                </a:solidFill>
                <a:latin typeface="Arial" panose="020B0604020202020204" pitchFamily="34" charset="0"/>
                <a:cs typeface="Arial" panose="020B0604020202020204" pitchFamily="34" charset="0"/>
              </a:rPr>
              <a:t>The Veteran served honorably in the Navy from April 3, 1996 to March 31, 2016.  He filed a claim for hypertension on July 9, 2016. Service treatment records show the Veteran was diagnosed with hypertension in 2004.</a:t>
            </a:r>
          </a:p>
          <a:p>
            <a:pPr marL="0" indent="0">
              <a:buNone/>
            </a:pPr>
            <a:r>
              <a:rPr lang="en-US" altLang="en-US" sz="1800" b="0" dirty="0">
                <a:solidFill>
                  <a:schemeClr val="tx1"/>
                </a:solidFill>
                <a:latin typeface="Arial" panose="020B0604020202020204" pitchFamily="34" charset="0"/>
                <a:cs typeface="Arial" panose="020B0604020202020204" pitchFamily="34" charset="0"/>
              </a:rPr>
              <a:t>DBQ completed August 30, 2016 confirms diagnosis of hypertension and shows readings that would warrant a compensable evaluation. </a:t>
            </a:r>
          </a:p>
          <a:p>
            <a:pPr marL="0" indent="0">
              <a:buNone/>
            </a:pPr>
            <a:r>
              <a:rPr lang="en-US" altLang="en-US" sz="1800" b="0" dirty="0">
                <a:solidFill>
                  <a:schemeClr val="tx1"/>
                </a:solidFill>
                <a:latin typeface="Arial" panose="020B0604020202020204" pitchFamily="34" charset="0"/>
                <a:cs typeface="Arial" panose="020B0604020202020204" pitchFamily="34" charset="0"/>
              </a:rPr>
              <a:t>What is the effective date of service connection?</a:t>
            </a:r>
          </a:p>
        </p:txBody>
      </p:sp>
      <p:sp>
        <p:nvSpPr>
          <p:cNvPr id="4" name="Slide Number Placeholder 3"/>
          <p:cNvSpPr>
            <a:spLocks noGrp="1"/>
          </p:cNvSpPr>
          <p:nvPr>
            <p:ph type="sldNum" sz="quarter" idx="10"/>
          </p:nvPr>
        </p:nvSpPr>
        <p:spPr/>
        <p:txBody>
          <a:bodyPr/>
          <a:lstStyle/>
          <a:p>
            <a:fld id="{0E7C618C-DDD3-4DC9-ADAB-73264023D4F2}" type="slidenum">
              <a:rPr lang="en-US" smtClean="0"/>
              <a:t>12</a:t>
            </a:fld>
            <a:endParaRPr lang="en-US"/>
          </a:p>
        </p:txBody>
      </p:sp>
    </p:spTree>
    <p:extLst>
      <p:ext uri="{BB962C8B-B14F-4D97-AF65-F5344CB8AC3E}">
        <p14:creationId xmlns:p14="http://schemas.microsoft.com/office/powerpoint/2010/main" val="2357945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Answer 1</a:t>
            </a:r>
          </a:p>
          <a:p>
            <a:pPr marL="0" indent="0">
              <a:buNone/>
            </a:pPr>
            <a:r>
              <a:rPr lang="en-US" sz="1800" b="0" dirty="0">
                <a:solidFill>
                  <a:schemeClr val="tx1"/>
                </a:solidFill>
                <a:latin typeface="Arial" panose="020B0604020202020204" pitchFamily="34" charset="0"/>
                <a:cs typeface="Arial" panose="020B0604020202020204" pitchFamily="34" charset="0"/>
              </a:rPr>
              <a:t>ANSWER:  </a:t>
            </a:r>
          </a:p>
          <a:p>
            <a:pPr marL="0" indent="0">
              <a:buNone/>
            </a:pPr>
            <a:r>
              <a:rPr lang="en-US" sz="1800" b="0" dirty="0">
                <a:solidFill>
                  <a:schemeClr val="tx1"/>
                </a:solidFill>
                <a:latin typeface="Arial" panose="020B0604020202020204" pitchFamily="34" charset="0"/>
                <a:cs typeface="Arial" panose="020B0604020202020204" pitchFamily="34" charset="0"/>
              </a:rPr>
              <a:t>April 1, 2016, day after discharge since the claim was received within one year from discharge and hypertension was diagnosed in service and is therefore direct/incurred service connection.</a:t>
            </a:r>
          </a:p>
        </p:txBody>
      </p:sp>
      <p:sp>
        <p:nvSpPr>
          <p:cNvPr id="4" name="Slide Number Placeholder 3"/>
          <p:cNvSpPr>
            <a:spLocks noGrp="1"/>
          </p:cNvSpPr>
          <p:nvPr>
            <p:ph type="sldNum" sz="quarter" idx="10"/>
          </p:nvPr>
        </p:nvSpPr>
        <p:spPr/>
        <p:txBody>
          <a:bodyPr/>
          <a:lstStyle/>
          <a:p>
            <a:fld id="{0E7C618C-DDD3-4DC9-ADAB-73264023D4F2}" type="slidenum">
              <a:rPr lang="en-US" smtClean="0"/>
              <a:t>13</a:t>
            </a:fld>
            <a:endParaRPr lang="en-US"/>
          </a:p>
        </p:txBody>
      </p:sp>
    </p:spTree>
    <p:extLst>
      <p:ext uri="{BB962C8B-B14F-4D97-AF65-F5344CB8AC3E}">
        <p14:creationId xmlns:p14="http://schemas.microsoft.com/office/powerpoint/2010/main" val="445962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6175" y="687388"/>
            <a:ext cx="4565650" cy="3424237"/>
          </a:xfrm>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altLang="en-US" sz="1800" b="0" dirty="0">
                <a:solidFill>
                  <a:schemeClr val="tx1"/>
                </a:solidFill>
                <a:effectLst/>
                <a:latin typeface="Arial" panose="020B0604020202020204" pitchFamily="34" charset="0"/>
                <a:cs typeface="Arial" panose="020B0604020202020204" pitchFamily="34" charset="0"/>
              </a:rPr>
              <a:t>Service Connection - Presumptive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Presumptive (38 CFR 3.400(b)(2)(two):</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The date entitlement arose if the claim is received within one year of separation from service</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Otherwise, date of receipt of claim or date entitlement arose, whichever is later.</a:t>
            </a: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itchFamily="18" charset="0"/>
              </a:defRPr>
            </a:lvl1pPr>
            <a:lvl2pPr marL="742950" indent="-285750" defTabSz="931863" eaLnBrk="0" hangingPunct="0">
              <a:spcBef>
                <a:spcPct val="30000"/>
              </a:spcBef>
              <a:defRPr sz="1200">
                <a:solidFill>
                  <a:schemeClr val="tx1"/>
                </a:solidFill>
                <a:latin typeface="Times New Roman" pitchFamily="18" charset="0"/>
              </a:defRPr>
            </a:lvl2pPr>
            <a:lvl3pPr marL="1143000" indent="-228600" defTabSz="931863" eaLnBrk="0" hangingPunct="0">
              <a:spcBef>
                <a:spcPct val="30000"/>
              </a:spcBef>
              <a:defRPr sz="1200">
                <a:solidFill>
                  <a:schemeClr val="tx1"/>
                </a:solidFill>
                <a:latin typeface="Times New Roman" pitchFamily="18" charset="0"/>
              </a:defRPr>
            </a:lvl3pPr>
            <a:lvl4pPr marL="1600200" indent="-228600" defTabSz="931863" eaLnBrk="0" hangingPunct="0">
              <a:spcBef>
                <a:spcPct val="30000"/>
              </a:spcBef>
              <a:defRPr sz="1200">
                <a:solidFill>
                  <a:schemeClr val="tx1"/>
                </a:solidFill>
                <a:latin typeface="Times New Roman" pitchFamily="18" charset="0"/>
              </a:defRPr>
            </a:lvl4pPr>
            <a:lvl5pPr marL="2057400" indent="-228600" defTabSz="931863" eaLnBrk="0" hangingPunct="0">
              <a:spcBef>
                <a:spcPct val="30000"/>
              </a:spcBef>
              <a:defRPr sz="1200">
                <a:solidFill>
                  <a:schemeClr val="tx1"/>
                </a:solidFill>
                <a:latin typeface="Times New Roman" pitchFamily="18" charset="0"/>
              </a:defRPr>
            </a:lvl5pPr>
            <a:lvl6pPr marL="2514600" indent="-228600" defTabSz="931863" eaLnBrk="0" fontAlgn="base" hangingPunct="0">
              <a:spcBef>
                <a:spcPct val="30000"/>
              </a:spcBef>
              <a:spcAft>
                <a:spcPct val="0"/>
              </a:spcAft>
              <a:defRPr sz="1200">
                <a:solidFill>
                  <a:schemeClr val="tx1"/>
                </a:solidFill>
                <a:latin typeface="Times New Roman" pitchFamily="18" charset="0"/>
              </a:defRPr>
            </a:lvl6pPr>
            <a:lvl7pPr marL="2971800" indent="-228600" defTabSz="931863" eaLnBrk="0" fontAlgn="base" hangingPunct="0">
              <a:spcBef>
                <a:spcPct val="30000"/>
              </a:spcBef>
              <a:spcAft>
                <a:spcPct val="0"/>
              </a:spcAft>
              <a:defRPr sz="1200">
                <a:solidFill>
                  <a:schemeClr val="tx1"/>
                </a:solidFill>
                <a:latin typeface="Times New Roman" pitchFamily="18" charset="0"/>
              </a:defRPr>
            </a:lvl7pPr>
            <a:lvl8pPr marL="3429000" indent="-228600" defTabSz="931863" eaLnBrk="0" fontAlgn="base" hangingPunct="0">
              <a:spcBef>
                <a:spcPct val="30000"/>
              </a:spcBef>
              <a:spcAft>
                <a:spcPct val="0"/>
              </a:spcAft>
              <a:defRPr sz="1200">
                <a:solidFill>
                  <a:schemeClr val="tx1"/>
                </a:solidFill>
                <a:latin typeface="Times New Roman" pitchFamily="18" charset="0"/>
              </a:defRPr>
            </a:lvl8pPr>
            <a:lvl9pPr marL="3886200" indent="-228600" defTabSz="93186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15F626E-170C-46DF-B298-30A28D01F7D5}" type="slidenum">
              <a:rPr lang="en-US" altLang="en-US" smtClean="0">
                <a:solidFill>
                  <a:prstClr val="black"/>
                </a:solidFill>
              </a:rPr>
              <a:pPr eaLnBrk="1" hangingPunct="1">
                <a:spcBef>
                  <a:spcPct val="0"/>
                </a:spcBef>
              </a:pPr>
              <a:t>14</a:t>
            </a:fld>
            <a:endParaRPr lang="en-US"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800" b="0" dirty="0">
                <a:solidFill>
                  <a:schemeClr val="tx1"/>
                </a:solidFill>
                <a:effectLst/>
                <a:latin typeface="Arial" panose="020B0604020202020204" pitchFamily="34" charset="0"/>
                <a:cs typeface="Arial" panose="020B0604020202020204" pitchFamily="34" charset="0"/>
              </a:rPr>
              <a:t>Example 2</a:t>
            </a:r>
          </a:p>
          <a:p>
            <a:pPr marL="0" indent="0">
              <a:buNone/>
            </a:pPr>
            <a:r>
              <a:rPr lang="en-US" altLang="en-US" sz="1800" b="0" dirty="0">
                <a:solidFill>
                  <a:schemeClr val="tx1"/>
                </a:solidFill>
                <a:latin typeface="Arial" panose="020B0604020202020204" pitchFamily="34" charset="0"/>
                <a:cs typeface="Arial" panose="020B0604020202020204" pitchFamily="34" charset="0"/>
              </a:rPr>
              <a:t>The Veteran served honorably in the Army from April 3, 1993 to March 31, 2016.  He filed a claim for hypertension on June 10, 2016. Service treatment records do not show hypertension.</a:t>
            </a:r>
          </a:p>
          <a:p>
            <a:pPr marL="0" indent="0">
              <a:buNone/>
            </a:pPr>
            <a:r>
              <a:rPr lang="en-US" altLang="en-US" sz="1800" b="0" dirty="0">
                <a:solidFill>
                  <a:schemeClr val="tx1"/>
                </a:solidFill>
                <a:latin typeface="Arial" panose="020B0604020202020204" pitchFamily="34" charset="0"/>
                <a:cs typeface="Arial" panose="020B0604020202020204" pitchFamily="34" charset="0"/>
              </a:rPr>
              <a:t>Medical records dated May 5, 2016 provides a diagnosis of hypertension and shows readings that would warrant a compensable evaluation.  </a:t>
            </a:r>
          </a:p>
          <a:p>
            <a:pPr marL="0" indent="0">
              <a:buNone/>
            </a:pPr>
            <a:r>
              <a:rPr lang="en-US" altLang="en-US" sz="1800" b="0" dirty="0">
                <a:solidFill>
                  <a:schemeClr val="tx1"/>
                </a:solidFill>
                <a:latin typeface="Arial" panose="020B0604020202020204" pitchFamily="34" charset="0"/>
                <a:cs typeface="Arial" panose="020B0604020202020204" pitchFamily="34" charset="0"/>
              </a:rPr>
              <a:t>What is the effective date of service connection?</a:t>
            </a:r>
          </a:p>
        </p:txBody>
      </p:sp>
      <p:sp>
        <p:nvSpPr>
          <p:cNvPr id="4" name="Slide Number Placeholder 3"/>
          <p:cNvSpPr>
            <a:spLocks noGrp="1"/>
          </p:cNvSpPr>
          <p:nvPr>
            <p:ph type="sldNum" sz="quarter" idx="10"/>
          </p:nvPr>
        </p:nvSpPr>
        <p:spPr/>
        <p:txBody>
          <a:bodyPr/>
          <a:lstStyle/>
          <a:p>
            <a:fld id="{0E7C618C-DDD3-4DC9-ADAB-73264023D4F2}" type="slidenum">
              <a:rPr lang="en-US" smtClean="0"/>
              <a:t>15</a:t>
            </a:fld>
            <a:endParaRPr lang="en-US"/>
          </a:p>
        </p:txBody>
      </p:sp>
    </p:spTree>
    <p:extLst>
      <p:ext uri="{BB962C8B-B14F-4D97-AF65-F5344CB8AC3E}">
        <p14:creationId xmlns:p14="http://schemas.microsoft.com/office/powerpoint/2010/main" val="3010598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effectLst/>
                <a:latin typeface="Arial" panose="020B0604020202020204" pitchFamily="34" charset="0"/>
                <a:cs typeface="Arial" panose="020B0604020202020204" pitchFamily="34" charset="0"/>
              </a:rPr>
              <a:t>Answer 2</a:t>
            </a:r>
          </a:p>
          <a:p>
            <a:pPr marL="0" indent="0">
              <a:buNone/>
            </a:pPr>
            <a:r>
              <a:rPr lang="en-US" sz="1800" b="0" dirty="0">
                <a:solidFill>
                  <a:schemeClr val="tx1"/>
                </a:solidFill>
                <a:latin typeface="Arial" panose="020B0604020202020204" pitchFamily="34" charset="0"/>
                <a:cs typeface="Arial" panose="020B0604020202020204" pitchFamily="34" charset="0"/>
              </a:rPr>
              <a:t>ANSWER:  </a:t>
            </a:r>
          </a:p>
          <a:p>
            <a:pPr marL="0" indent="0">
              <a:buNone/>
            </a:pPr>
            <a:r>
              <a:rPr lang="en-US" sz="1800" b="0" dirty="0">
                <a:solidFill>
                  <a:schemeClr val="tx1"/>
                </a:solidFill>
                <a:latin typeface="Arial" panose="020B0604020202020204" pitchFamily="34" charset="0"/>
                <a:cs typeface="Arial" panose="020B0604020202020204" pitchFamily="34" charset="0"/>
              </a:rPr>
              <a:t>May 5, 2016, the date entitlement arose since the claim was received within one year from discharge and hypertension was diagnosed and compensable within one year of discharge. (38 CFR 3.400(b)(2)(two))</a:t>
            </a:r>
          </a:p>
        </p:txBody>
      </p:sp>
      <p:sp>
        <p:nvSpPr>
          <p:cNvPr id="4" name="Slide Number Placeholder 3"/>
          <p:cNvSpPr>
            <a:spLocks noGrp="1"/>
          </p:cNvSpPr>
          <p:nvPr>
            <p:ph type="sldNum" sz="quarter" idx="10"/>
          </p:nvPr>
        </p:nvSpPr>
        <p:spPr/>
        <p:txBody>
          <a:bodyPr/>
          <a:lstStyle/>
          <a:p>
            <a:fld id="{0E7C618C-DDD3-4DC9-ADAB-73264023D4F2}" type="slidenum">
              <a:rPr lang="en-US" smtClean="0"/>
              <a:t>16</a:t>
            </a:fld>
            <a:endParaRPr lang="en-US"/>
          </a:p>
        </p:txBody>
      </p:sp>
    </p:spTree>
    <p:extLst>
      <p:ext uri="{BB962C8B-B14F-4D97-AF65-F5344CB8AC3E}">
        <p14:creationId xmlns:p14="http://schemas.microsoft.com/office/powerpoint/2010/main" val="875913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1146175" y="687388"/>
            <a:ext cx="4565650" cy="3424237"/>
          </a:xfrm>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b="0" dirty="0">
                <a:solidFill>
                  <a:schemeClr val="tx1"/>
                </a:solidFill>
                <a:effectLst/>
                <a:latin typeface="Arial" panose="020B0604020202020204" pitchFamily="34" charset="0"/>
                <a:cs typeface="Arial" panose="020B0604020202020204" pitchFamily="34" charset="0"/>
              </a:rPr>
              <a:t>Service Connection – Secondary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Secondary (38 CFR 3.400):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The date of receipt of the claim or the date entitlement arose, whichever is later</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itchFamily="18" charset="0"/>
              </a:defRPr>
            </a:lvl1pPr>
            <a:lvl2pPr marL="742950" indent="-285750" defTabSz="931863" eaLnBrk="0" hangingPunct="0">
              <a:spcBef>
                <a:spcPct val="30000"/>
              </a:spcBef>
              <a:defRPr sz="1200">
                <a:solidFill>
                  <a:schemeClr val="tx1"/>
                </a:solidFill>
                <a:latin typeface="Times New Roman" pitchFamily="18" charset="0"/>
              </a:defRPr>
            </a:lvl2pPr>
            <a:lvl3pPr marL="1143000" indent="-228600" defTabSz="931863" eaLnBrk="0" hangingPunct="0">
              <a:spcBef>
                <a:spcPct val="30000"/>
              </a:spcBef>
              <a:defRPr sz="1200">
                <a:solidFill>
                  <a:schemeClr val="tx1"/>
                </a:solidFill>
                <a:latin typeface="Times New Roman" pitchFamily="18" charset="0"/>
              </a:defRPr>
            </a:lvl3pPr>
            <a:lvl4pPr marL="1600200" indent="-228600" defTabSz="931863" eaLnBrk="0" hangingPunct="0">
              <a:spcBef>
                <a:spcPct val="30000"/>
              </a:spcBef>
              <a:defRPr sz="1200">
                <a:solidFill>
                  <a:schemeClr val="tx1"/>
                </a:solidFill>
                <a:latin typeface="Times New Roman" pitchFamily="18" charset="0"/>
              </a:defRPr>
            </a:lvl4pPr>
            <a:lvl5pPr marL="2057400" indent="-228600" defTabSz="931863" eaLnBrk="0" hangingPunct="0">
              <a:spcBef>
                <a:spcPct val="30000"/>
              </a:spcBef>
              <a:defRPr sz="1200">
                <a:solidFill>
                  <a:schemeClr val="tx1"/>
                </a:solidFill>
                <a:latin typeface="Times New Roman" pitchFamily="18" charset="0"/>
              </a:defRPr>
            </a:lvl5pPr>
            <a:lvl6pPr marL="2514600" indent="-228600" defTabSz="931863" eaLnBrk="0" fontAlgn="base" hangingPunct="0">
              <a:spcBef>
                <a:spcPct val="30000"/>
              </a:spcBef>
              <a:spcAft>
                <a:spcPct val="0"/>
              </a:spcAft>
              <a:defRPr sz="1200">
                <a:solidFill>
                  <a:schemeClr val="tx1"/>
                </a:solidFill>
                <a:latin typeface="Times New Roman" pitchFamily="18" charset="0"/>
              </a:defRPr>
            </a:lvl6pPr>
            <a:lvl7pPr marL="2971800" indent="-228600" defTabSz="931863" eaLnBrk="0" fontAlgn="base" hangingPunct="0">
              <a:spcBef>
                <a:spcPct val="30000"/>
              </a:spcBef>
              <a:spcAft>
                <a:spcPct val="0"/>
              </a:spcAft>
              <a:defRPr sz="1200">
                <a:solidFill>
                  <a:schemeClr val="tx1"/>
                </a:solidFill>
                <a:latin typeface="Times New Roman" pitchFamily="18" charset="0"/>
              </a:defRPr>
            </a:lvl7pPr>
            <a:lvl8pPr marL="3429000" indent="-228600" defTabSz="931863" eaLnBrk="0" fontAlgn="base" hangingPunct="0">
              <a:spcBef>
                <a:spcPct val="30000"/>
              </a:spcBef>
              <a:spcAft>
                <a:spcPct val="0"/>
              </a:spcAft>
              <a:defRPr sz="1200">
                <a:solidFill>
                  <a:schemeClr val="tx1"/>
                </a:solidFill>
                <a:latin typeface="Times New Roman" pitchFamily="18" charset="0"/>
              </a:defRPr>
            </a:lvl8pPr>
            <a:lvl9pPr marL="3886200" indent="-228600" defTabSz="93186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F9FCCE4-5EFA-486C-9991-9FF9FB022B7D}" type="slidenum">
              <a:rPr lang="en-US" altLang="en-US" smtClean="0">
                <a:solidFill>
                  <a:prstClr val="black"/>
                </a:solidFill>
              </a:rPr>
              <a:pPr eaLnBrk="1" hangingPunct="1">
                <a:spcBef>
                  <a:spcPct val="0"/>
                </a:spcBef>
              </a:pPr>
              <a:t>17</a:t>
            </a:fld>
            <a:endParaRPr lang="en-US"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800" b="0" dirty="0">
                <a:solidFill>
                  <a:schemeClr val="tx1"/>
                </a:solidFill>
                <a:effectLst/>
                <a:latin typeface="Arial" panose="020B0604020202020204" pitchFamily="34" charset="0"/>
                <a:cs typeface="Arial" panose="020B0604020202020204" pitchFamily="34" charset="0"/>
              </a:rPr>
              <a:t>Example 3</a:t>
            </a:r>
          </a:p>
          <a:p>
            <a:pPr marL="0" indent="0">
              <a:buNone/>
            </a:pPr>
            <a:r>
              <a:rPr lang="en-US" altLang="en-US" sz="1800" b="0" dirty="0">
                <a:solidFill>
                  <a:schemeClr val="tx1"/>
                </a:solidFill>
                <a:latin typeface="Arial" panose="020B0604020202020204" pitchFamily="34" charset="0"/>
                <a:cs typeface="Arial" panose="020B0604020202020204" pitchFamily="34" charset="0"/>
              </a:rPr>
              <a:t>The Veteran served honorably in the Army from April 3, 2003 to April 2, 2014.  He filed a claim for left knee DJD on August 10, 2016 secondary to his service connected right knee DJD. Service treatment records show the Veteran was not treated for any left knee condition in service.</a:t>
            </a:r>
          </a:p>
          <a:p>
            <a:pPr marL="0" indent="0">
              <a:buNone/>
            </a:pPr>
            <a:r>
              <a:rPr lang="en-US" altLang="en-US" sz="1800" b="0" dirty="0">
                <a:solidFill>
                  <a:schemeClr val="tx1"/>
                </a:solidFill>
                <a:latin typeface="Arial" panose="020B0604020202020204" pitchFamily="34" charset="0"/>
                <a:cs typeface="Arial" panose="020B0604020202020204" pitchFamily="34" charset="0"/>
              </a:rPr>
              <a:t>VA treatment records show treatment for left knee pain. VA exam diagnoses the Veteran with left knee DJD and opines the condition is secondary to the service connected right knee DJD. </a:t>
            </a:r>
          </a:p>
          <a:p>
            <a:pPr marL="0" indent="0">
              <a:buNone/>
            </a:pPr>
            <a:r>
              <a:rPr lang="en-US" altLang="en-US" sz="1800" b="0" dirty="0">
                <a:solidFill>
                  <a:schemeClr val="tx1"/>
                </a:solidFill>
                <a:latin typeface="Arial" panose="020B0604020202020204" pitchFamily="34" charset="0"/>
                <a:cs typeface="Arial" panose="020B0604020202020204" pitchFamily="34" charset="0"/>
              </a:rPr>
              <a:t>What is the effective date of service connection?</a:t>
            </a:r>
          </a:p>
        </p:txBody>
      </p:sp>
      <p:sp>
        <p:nvSpPr>
          <p:cNvPr id="4" name="Slide Number Placeholder 3"/>
          <p:cNvSpPr>
            <a:spLocks noGrp="1"/>
          </p:cNvSpPr>
          <p:nvPr>
            <p:ph type="sldNum" sz="quarter" idx="10"/>
          </p:nvPr>
        </p:nvSpPr>
        <p:spPr/>
        <p:txBody>
          <a:bodyPr/>
          <a:lstStyle/>
          <a:p>
            <a:fld id="{0E7C618C-DDD3-4DC9-ADAB-73264023D4F2}" type="slidenum">
              <a:rPr lang="en-US" smtClean="0"/>
              <a:t>18</a:t>
            </a:fld>
            <a:endParaRPr lang="en-US"/>
          </a:p>
        </p:txBody>
      </p:sp>
    </p:spTree>
    <p:extLst>
      <p:ext uri="{BB962C8B-B14F-4D97-AF65-F5344CB8AC3E}">
        <p14:creationId xmlns:p14="http://schemas.microsoft.com/office/powerpoint/2010/main" val="894993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effectLst/>
                <a:latin typeface="Arial" panose="020B0604020202020204" pitchFamily="34" charset="0"/>
                <a:cs typeface="Arial" panose="020B0604020202020204" pitchFamily="34" charset="0"/>
              </a:rPr>
              <a:t>Answer 3</a:t>
            </a:r>
          </a:p>
          <a:p>
            <a:pPr marL="0" indent="0">
              <a:buNone/>
            </a:pPr>
            <a:r>
              <a:rPr lang="en-US" sz="1800" b="0" dirty="0">
                <a:solidFill>
                  <a:schemeClr val="tx1"/>
                </a:solidFill>
                <a:latin typeface="Arial" panose="020B0604020202020204" pitchFamily="34" charset="0"/>
                <a:cs typeface="Arial" panose="020B0604020202020204" pitchFamily="34" charset="0"/>
              </a:rPr>
              <a:t>Answer: August 10, 2016, date of receipt of claim for the secondary disability.</a:t>
            </a:r>
          </a:p>
        </p:txBody>
      </p:sp>
      <p:sp>
        <p:nvSpPr>
          <p:cNvPr id="4" name="Slide Number Placeholder 3"/>
          <p:cNvSpPr>
            <a:spLocks noGrp="1"/>
          </p:cNvSpPr>
          <p:nvPr>
            <p:ph type="sldNum" sz="quarter" idx="10"/>
          </p:nvPr>
        </p:nvSpPr>
        <p:spPr/>
        <p:txBody>
          <a:bodyPr/>
          <a:lstStyle/>
          <a:p>
            <a:fld id="{0E7C618C-DDD3-4DC9-ADAB-73264023D4F2}" type="slidenum">
              <a:rPr lang="en-US" smtClean="0"/>
              <a:t>19</a:t>
            </a:fld>
            <a:endParaRPr lang="en-US"/>
          </a:p>
        </p:txBody>
      </p:sp>
    </p:spTree>
    <p:extLst>
      <p:ext uri="{BB962C8B-B14F-4D97-AF65-F5344CB8AC3E}">
        <p14:creationId xmlns:p14="http://schemas.microsoft.com/office/powerpoint/2010/main" val="1623489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1146175" y="687388"/>
            <a:ext cx="4565650" cy="3424237"/>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 typeface="Arial" panose="020B0604020202020204" pitchFamily="34" charset="0"/>
              <a:buNone/>
            </a:pPr>
            <a:r>
              <a:rPr lang="en-US" altLang="en-US" sz="1800" b="0" dirty="0">
                <a:solidFill>
                  <a:schemeClr val="tx1"/>
                </a:solidFill>
                <a:effectLst/>
                <a:latin typeface="Arial" panose="020B0604020202020204" pitchFamily="34" charset="0"/>
                <a:cs typeface="Arial" panose="020B0604020202020204" pitchFamily="34" charset="0"/>
              </a:rPr>
              <a:t>Objectives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800" b="0" dirty="0">
                <a:solidFill>
                  <a:schemeClr val="tx1"/>
                </a:solidFill>
                <a:latin typeface="Arial" panose="020B0604020202020204" pitchFamily="34" charset="0"/>
                <a:cs typeface="Arial" panose="020B0604020202020204" pitchFamily="34" charset="0"/>
              </a:rPr>
              <a:t>Given the available references, the RVSR trainee will be able to:</a:t>
            </a:r>
          </a:p>
          <a:p>
            <a:pPr marL="0" indent="0">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Identify why we need to know the correct effective date</a:t>
            </a:r>
          </a:p>
          <a:p>
            <a:pPr marL="0" indent="0">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Explain how the VA determines the effective date for benefit claims</a:t>
            </a:r>
          </a:p>
          <a:p>
            <a:pPr marL="0" indent="0">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Explain the General Rule for effective dates</a:t>
            </a:r>
          </a:p>
          <a:p>
            <a:pPr marL="0" indent="0">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Explain date of receipt of claim</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itchFamily="18" charset="0"/>
              </a:defRPr>
            </a:lvl1pPr>
            <a:lvl2pPr marL="742950" indent="-285750" defTabSz="931863" eaLnBrk="0" hangingPunct="0">
              <a:spcBef>
                <a:spcPct val="30000"/>
              </a:spcBef>
              <a:defRPr sz="1200">
                <a:solidFill>
                  <a:schemeClr val="tx1"/>
                </a:solidFill>
                <a:latin typeface="Times New Roman" pitchFamily="18" charset="0"/>
              </a:defRPr>
            </a:lvl2pPr>
            <a:lvl3pPr marL="1143000" indent="-228600" defTabSz="931863" eaLnBrk="0" hangingPunct="0">
              <a:spcBef>
                <a:spcPct val="30000"/>
              </a:spcBef>
              <a:defRPr sz="1200">
                <a:solidFill>
                  <a:schemeClr val="tx1"/>
                </a:solidFill>
                <a:latin typeface="Times New Roman" pitchFamily="18" charset="0"/>
              </a:defRPr>
            </a:lvl3pPr>
            <a:lvl4pPr marL="1600200" indent="-228600" defTabSz="931863" eaLnBrk="0" hangingPunct="0">
              <a:spcBef>
                <a:spcPct val="30000"/>
              </a:spcBef>
              <a:defRPr sz="1200">
                <a:solidFill>
                  <a:schemeClr val="tx1"/>
                </a:solidFill>
                <a:latin typeface="Times New Roman" pitchFamily="18" charset="0"/>
              </a:defRPr>
            </a:lvl4pPr>
            <a:lvl5pPr marL="2057400" indent="-228600" defTabSz="931863" eaLnBrk="0" hangingPunct="0">
              <a:spcBef>
                <a:spcPct val="30000"/>
              </a:spcBef>
              <a:defRPr sz="1200">
                <a:solidFill>
                  <a:schemeClr val="tx1"/>
                </a:solidFill>
                <a:latin typeface="Times New Roman" pitchFamily="18" charset="0"/>
              </a:defRPr>
            </a:lvl5pPr>
            <a:lvl6pPr marL="2514600" indent="-228600" defTabSz="931863" eaLnBrk="0" fontAlgn="base" hangingPunct="0">
              <a:spcBef>
                <a:spcPct val="30000"/>
              </a:spcBef>
              <a:spcAft>
                <a:spcPct val="0"/>
              </a:spcAft>
              <a:defRPr sz="1200">
                <a:solidFill>
                  <a:schemeClr val="tx1"/>
                </a:solidFill>
                <a:latin typeface="Times New Roman" pitchFamily="18" charset="0"/>
              </a:defRPr>
            </a:lvl6pPr>
            <a:lvl7pPr marL="2971800" indent="-228600" defTabSz="931863" eaLnBrk="0" fontAlgn="base" hangingPunct="0">
              <a:spcBef>
                <a:spcPct val="30000"/>
              </a:spcBef>
              <a:spcAft>
                <a:spcPct val="0"/>
              </a:spcAft>
              <a:defRPr sz="1200">
                <a:solidFill>
                  <a:schemeClr val="tx1"/>
                </a:solidFill>
                <a:latin typeface="Times New Roman" pitchFamily="18" charset="0"/>
              </a:defRPr>
            </a:lvl7pPr>
            <a:lvl8pPr marL="3429000" indent="-228600" defTabSz="931863" eaLnBrk="0" fontAlgn="base" hangingPunct="0">
              <a:spcBef>
                <a:spcPct val="30000"/>
              </a:spcBef>
              <a:spcAft>
                <a:spcPct val="0"/>
              </a:spcAft>
              <a:defRPr sz="1200">
                <a:solidFill>
                  <a:schemeClr val="tx1"/>
                </a:solidFill>
                <a:latin typeface="Times New Roman" pitchFamily="18" charset="0"/>
              </a:defRPr>
            </a:lvl8pPr>
            <a:lvl9pPr marL="3886200" indent="-228600" defTabSz="93186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4AD0692-DB69-4024-8403-94686C9C9AAA}" type="slidenum">
              <a:rPr lang="en-US" altLang="en-US" smtClean="0">
                <a:solidFill>
                  <a:prstClr val="black"/>
                </a:solidFill>
              </a:rPr>
              <a:pPr eaLnBrk="1" hangingPunct="1">
                <a:spcBef>
                  <a:spcPct val="0"/>
                </a:spcBef>
              </a:pPr>
              <a:t>2</a:t>
            </a:fld>
            <a:endParaRPr lang="en-US"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1146175" y="687388"/>
            <a:ext cx="4565650" cy="3424237"/>
          </a:xfrm>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b="0" dirty="0">
                <a:solidFill>
                  <a:schemeClr val="tx1"/>
                </a:solidFill>
                <a:effectLst/>
                <a:latin typeface="Arial" panose="020B0604020202020204" pitchFamily="34" charset="0"/>
                <a:cs typeface="Arial" panose="020B0604020202020204" pitchFamily="34" charset="0"/>
              </a:rPr>
              <a:t>Liberalizing Law or VA Issue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0" dirty="0">
                <a:solidFill>
                  <a:schemeClr val="tx1"/>
                </a:solidFill>
                <a:latin typeface="Arial" panose="020B0604020202020204" pitchFamily="34" charset="0"/>
                <a:cs typeface="Arial" panose="020B0604020202020204" pitchFamily="34" charset="0"/>
              </a:rPr>
              <a:t>Date of any change in the law or regulation that created a new benefit or basis of entitlement </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itchFamily="18" charset="0"/>
              </a:defRPr>
            </a:lvl1pPr>
            <a:lvl2pPr marL="742950" indent="-285750" defTabSz="931863" eaLnBrk="0" hangingPunct="0">
              <a:spcBef>
                <a:spcPct val="30000"/>
              </a:spcBef>
              <a:defRPr sz="1200">
                <a:solidFill>
                  <a:schemeClr val="tx1"/>
                </a:solidFill>
                <a:latin typeface="Times New Roman" pitchFamily="18" charset="0"/>
              </a:defRPr>
            </a:lvl2pPr>
            <a:lvl3pPr marL="1143000" indent="-228600" defTabSz="931863" eaLnBrk="0" hangingPunct="0">
              <a:spcBef>
                <a:spcPct val="30000"/>
              </a:spcBef>
              <a:defRPr sz="1200">
                <a:solidFill>
                  <a:schemeClr val="tx1"/>
                </a:solidFill>
                <a:latin typeface="Times New Roman" pitchFamily="18" charset="0"/>
              </a:defRPr>
            </a:lvl3pPr>
            <a:lvl4pPr marL="1600200" indent="-228600" defTabSz="931863" eaLnBrk="0" hangingPunct="0">
              <a:spcBef>
                <a:spcPct val="30000"/>
              </a:spcBef>
              <a:defRPr sz="1200">
                <a:solidFill>
                  <a:schemeClr val="tx1"/>
                </a:solidFill>
                <a:latin typeface="Times New Roman" pitchFamily="18" charset="0"/>
              </a:defRPr>
            </a:lvl4pPr>
            <a:lvl5pPr marL="2057400" indent="-228600" defTabSz="931863" eaLnBrk="0" hangingPunct="0">
              <a:spcBef>
                <a:spcPct val="30000"/>
              </a:spcBef>
              <a:defRPr sz="1200">
                <a:solidFill>
                  <a:schemeClr val="tx1"/>
                </a:solidFill>
                <a:latin typeface="Times New Roman" pitchFamily="18" charset="0"/>
              </a:defRPr>
            </a:lvl5pPr>
            <a:lvl6pPr marL="2514600" indent="-228600" defTabSz="931863" eaLnBrk="0" fontAlgn="base" hangingPunct="0">
              <a:spcBef>
                <a:spcPct val="30000"/>
              </a:spcBef>
              <a:spcAft>
                <a:spcPct val="0"/>
              </a:spcAft>
              <a:defRPr sz="1200">
                <a:solidFill>
                  <a:schemeClr val="tx1"/>
                </a:solidFill>
                <a:latin typeface="Times New Roman" pitchFamily="18" charset="0"/>
              </a:defRPr>
            </a:lvl6pPr>
            <a:lvl7pPr marL="2971800" indent="-228600" defTabSz="931863" eaLnBrk="0" fontAlgn="base" hangingPunct="0">
              <a:spcBef>
                <a:spcPct val="30000"/>
              </a:spcBef>
              <a:spcAft>
                <a:spcPct val="0"/>
              </a:spcAft>
              <a:defRPr sz="1200">
                <a:solidFill>
                  <a:schemeClr val="tx1"/>
                </a:solidFill>
                <a:latin typeface="Times New Roman" pitchFamily="18" charset="0"/>
              </a:defRPr>
            </a:lvl7pPr>
            <a:lvl8pPr marL="3429000" indent="-228600" defTabSz="931863" eaLnBrk="0" fontAlgn="base" hangingPunct="0">
              <a:spcBef>
                <a:spcPct val="30000"/>
              </a:spcBef>
              <a:spcAft>
                <a:spcPct val="0"/>
              </a:spcAft>
              <a:defRPr sz="1200">
                <a:solidFill>
                  <a:schemeClr val="tx1"/>
                </a:solidFill>
                <a:latin typeface="Times New Roman" pitchFamily="18" charset="0"/>
              </a:defRPr>
            </a:lvl8pPr>
            <a:lvl9pPr marL="3886200" indent="-228600" defTabSz="93186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184F24C-AC78-4F7A-8E8D-B9597378AA31}" type="slidenum">
              <a:rPr lang="en-US" altLang="en-US" smtClean="0">
                <a:solidFill>
                  <a:prstClr val="black"/>
                </a:solidFill>
              </a:rPr>
              <a:pPr eaLnBrk="1" hangingPunct="1">
                <a:spcBef>
                  <a:spcPct val="0"/>
                </a:spcBef>
              </a:pPr>
              <a:t>20</a:t>
            </a:fld>
            <a:endParaRPr lang="en-US"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800" b="0" dirty="0">
                <a:solidFill>
                  <a:schemeClr val="tx1"/>
                </a:solidFill>
                <a:effectLst/>
                <a:latin typeface="Arial" panose="020B0604020202020204" pitchFamily="34" charset="0"/>
                <a:cs typeface="Arial" panose="020B0604020202020204" pitchFamily="34" charset="0"/>
              </a:rPr>
              <a:t>Example 4</a:t>
            </a:r>
          </a:p>
          <a:p>
            <a:pPr marL="0" indent="0">
              <a:buNone/>
            </a:pPr>
            <a:r>
              <a:rPr lang="en-US" altLang="en-US" sz="1800" b="0" dirty="0">
                <a:solidFill>
                  <a:schemeClr val="tx1"/>
                </a:solidFill>
                <a:latin typeface="Arial" panose="020B0604020202020204" pitchFamily="34" charset="0"/>
                <a:cs typeface="Arial" panose="020B0604020202020204" pitchFamily="34" charset="0"/>
              </a:rPr>
              <a:t>The Veteran served honorably in the Army from April 17, 1966 to April 16, 1970, with verified service in the Republic of Vietnam (RVN).  He filed a claim for type 2 diabetes mellitus on January 20, 2016.</a:t>
            </a:r>
          </a:p>
          <a:p>
            <a:pPr marL="0" indent="0">
              <a:buNone/>
            </a:pPr>
            <a:r>
              <a:rPr lang="en-US" altLang="en-US" sz="1800" b="0" dirty="0">
                <a:solidFill>
                  <a:schemeClr val="tx1"/>
                </a:solidFill>
                <a:latin typeface="Arial" panose="020B0604020202020204" pitchFamily="34" charset="0"/>
                <a:cs typeface="Arial" panose="020B0604020202020204" pitchFamily="34" charset="0"/>
              </a:rPr>
              <a:t>Private medical evidence shows the Veteran was diagnosed with type 2 diabetes mellitus on May 8, 2000 and prescribed oral medications to treat the condition. VA exam diagnoses the Veteran with type 2 diabetes mellitus.  </a:t>
            </a:r>
          </a:p>
          <a:p>
            <a:pPr marL="0" indent="0">
              <a:buNone/>
            </a:pPr>
            <a:r>
              <a:rPr lang="en-US" altLang="en-US" sz="1800" b="0" dirty="0">
                <a:solidFill>
                  <a:schemeClr val="tx1"/>
                </a:solidFill>
                <a:latin typeface="Arial" panose="020B0604020202020204" pitchFamily="34" charset="0"/>
                <a:cs typeface="Arial" panose="020B0604020202020204" pitchFamily="34" charset="0"/>
              </a:rPr>
              <a:t>What is the effective date of service connection?</a:t>
            </a:r>
          </a:p>
        </p:txBody>
      </p:sp>
      <p:sp>
        <p:nvSpPr>
          <p:cNvPr id="4" name="Slide Number Placeholder 3"/>
          <p:cNvSpPr>
            <a:spLocks noGrp="1"/>
          </p:cNvSpPr>
          <p:nvPr>
            <p:ph type="sldNum" sz="quarter" idx="10"/>
          </p:nvPr>
        </p:nvSpPr>
        <p:spPr/>
        <p:txBody>
          <a:bodyPr/>
          <a:lstStyle/>
          <a:p>
            <a:fld id="{0E7C618C-DDD3-4DC9-ADAB-73264023D4F2}" type="slidenum">
              <a:rPr lang="en-US" smtClean="0"/>
              <a:t>22</a:t>
            </a:fld>
            <a:endParaRPr lang="en-US"/>
          </a:p>
        </p:txBody>
      </p:sp>
    </p:spTree>
    <p:extLst>
      <p:ext uri="{BB962C8B-B14F-4D97-AF65-F5344CB8AC3E}">
        <p14:creationId xmlns:p14="http://schemas.microsoft.com/office/powerpoint/2010/main" val="2301322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effectLst/>
                <a:latin typeface="Arial" panose="020B0604020202020204" pitchFamily="34" charset="0"/>
                <a:cs typeface="Arial" panose="020B0604020202020204" pitchFamily="34" charset="0"/>
              </a:rPr>
              <a:t>Answer 4</a:t>
            </a:r>
          </a:p>
          <a:p>
            <a:pPr marL="0" indent="0">
              <a:buNone/>
            </a:pPr>
            <a:r>
              <a:rPr lang="en-US" sz="1800" b="0" dirty="0">
                <a:solidFill>
                  <a:schemeClr val="tx1"/>
                </a:solidFill>
                <a:latin typeface="Arial" panose="020B0604020202020204" pitchFamily="34" charset="0"/>
                <a:cs typeface="Arial" panose="020B0604020202020204" pitchFamily="34" charset="0"/>
              </a:rPr>
              <a:t>Answer:  </a:t>
            </a:r>
          </a:p>
          <a:p>
            <a:pPr marL="0" indent="0">
              <a:buNone/>
            </a:pPr>
            <a:r>
              <a:rPr lang="en-US" sz="1800" b="0" dirty="0">
                <a:solidFill>
                  <a:schemeClr val="tx1"/>
                </a:solidFill>
                <a:latin typeface="Arial" panose="020B0604020202020204" pitchFamily="34" charset="0"/>
                <a:cs typeface="Arial" panose="020B0604020202020204" pitchFamily="34" charset="0"/>
              </a:rPr>
              <a:t>January 20, 2015, one year prior to the date of receipt of claim.</a:t>
            </a:r>
          </a:p>
          <a:p>
            <a:pPr marL="0" indent="0">
              <a:buNone/>
            </a:pPr>
            <a:r>
              <a:rPr lang="en-US" sz="1800" b="0" dirty="0">
                <a:solidFill>
                  <a:schemeClr val="tx1"/>
                </a:solidFill>
                <a:latin typeface="Arial" panose="020B0604020202020204" pitchFamily="34" charset="0"/>
                <a:cs typeface="Arial" panose="020B0604020202020204" pitchFamily="34" charset="0"/>
              </a:rPr>
              <a:t>The Veteran was diagnosed with type 2 diabetes mellitus prior to May 8, 2001 when type 2 diabetes was added as a herbicide related condition.</a:t>
            </a:r>
          </a:p>
        </p:txBody>
      </p:sp>
      <p:sp>
        <p:nvSpPr>
          <p:cNvPr id="4" name="Slide Number Placeholder 3"/>
          <p:cNvSpPr>
            <a:spLocks noGrp="1"/>
          </p:cNvSpPr>
          <p:nvPr>
            <p:ph type="sldNum" sz="quarter" idx="10"/>
          </p:nvPr>
        </p:nvSpPr>
        <p:spPr/>
        <p:txBody>
          <a:bodyPr/>
          <a:lstStyle/>
          <a:p>
            <a:fld id="{0E7C618C-DDD3-4DC9-ADAB-73264023D4F2}" type="slidenum">
              <a:rPr lang="en-US" smtClean="0"/>
              <a:t>23</a:t>
            </a:fld>
            <a:endParaRPr lang="en-US"/>
          </a:p>
        </p:txBody>
      </p:sp>
    </p:spTree>
    <p:extLst>
      <p:ext uri="{BB962C8B-B14F-4D97-AF65-F5344CB8AC3E}">
        <p14:creationId xmlns:p14="http://schemas.microsoft.com/office/powerpoint/2010/main" val="3537691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1146175" y="687388"/>
            <a:ext cx="4565650" cy="3424237"/>
          </a:xfrm>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b="0" dirty="0">
                <a:solidFill>
                  <a:schemeClr val="tx1"/>
                </a:solidFill>
                <a:effectLst/>
                <a:latin typeface="Arial" panose="020B0604020202020204" pitchFamily="34" charset="0"/>
                <a:cs typeface="Arial" panose="020B0604020202020204" pitchFamily="34" charset="0"/>
              </a:rPr>
              <a:t>Increased Evaluations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0" dirty="0">
                <a:solidFill>
                  <a:schemeClr val="tx1"/>
                </a:solidFill>
                <a:latin typeface="Arial" panose="020B0604020202020204" pitchFamily="34" charset="0"/>
                <a:cs typeface="Arial" panose="020B0604020202020204" pitchFamily="34" charset="0"/>
              </a:rPr>
              <a:t>3.157</a:t>
            </a:r>
            <a:r>
              <a:rPr lang="en-US" altLang="en-US" sz="1800" b="0" baseline="0" dirty="0">
                <a:solidFill>
                  <a:schemeClr val="tx1"/>
                </a:solidFill>
                <a:latin typeface="Arial" panose="020B0604020202020204" pitchFamily="34" charset="0"/>
                <a:cs typeface="Arial" panose="020B0604020202020204" pitchFamily="34" charset="0"/>
              </a:rPr>
              <a:t> and 3.400</a:t>
            </a:r>
            <a:endParaRPr lang="en-US" altLang="en-US" sz="1800" b="0" dirty="0">
              <a:solidFill>
                <a:schemeClr val="tx1"/>
              </a:solidFill>
              <a:effectLst/>
              <a:latin typeface="Arial" panose="020B0604020202020204" pitchFamily="34" charset="0"/>
              <a:cs typeface="Arial" panose="020B0604020202020204" pitchFamily="34" charset="0"/>
            </a:endParaRPr>
          </a:p>
          <a:p>
            <a:pPr>
              <a:defRPr/>
            </a:pPr>
            <a:r>
              <a:rPr lang="en-US" sz="1800" b="0" dirty="0">
                <a:solidFill>
                  <a:schemeClr val="tx1"/>
                </a:solidFill>
                <a:latin typeface="Arial" panose="020B0604020202020204" pitchFamily="34" charset="0"/>
                <a:cs typeface="Arial" panose="020B0604020202020204" pitchFamily="34" charset="0"/>
              </a:rPr>
              <a:t>Earliest date as of which it is factually ascertainable that an increase in disability had occurred, if claim is received within 1 year from such date.</a:t>
            </a:r>
          </a:p>
          <a:p>
            <a:pPr>
              <a:defRPr/>
            </a:pPr>
            <a:r>
              <a:rPr lang="en-US" sz="1800" b="0" dirty="0">
                <a:solidFill>
                  <a:schemeClr val="tx1"/>
                </a:solidFill>
                <a:latin typeface="Arial" panose="020B0604020202020204" pitchFamily="34" charset="0"/>
                <a:cs typeface="Arial" panose="020B0604020202020204" pitchFamily="34" charset="0"/>
              </a:rPr>
              <a:t>Otherwise, date of receipt of claim or date entitlement arose, whichever is later.</a:t>
            </a:r>
          </a:p>
          <a:p>
            <a:pPr>
              <a:defRPr/>
            </a:pPr>
            <a:r>
              <a:rPr lang="en-US" altLang="en-US" sz="1800" b="0" dirty="0">
                <a:solidFill>
                  <a:schemeClr val="tx1"/>
                </a:solidFill>
                <a:latin typeface="Arial" panose="020B0604020202020204" pitchFamily="34" charset="0"/>
                <a:cs typeface="Arial" panose="020B0604020202020204" pitchFamily="34" charset="0"/>
              </a:rPr>
              <a:t>Effective March 24, 2015, the new rule eliminates the provisions of 38 CFR 3.157, “Report of examination or hospitalization as claim for increase or to reopen” which allowed VA reports of hospitalization or examination to constitute a claim. </a:t>
            </a:r>
          </a:p>
          <a:p>
            <a:pPr>
              <a:spcAft>
                <a:spcPts val="600"/>
              </a:spcAft>
            </a:pPr>
            <a:r>
              <a:rPr lang="en-US" altLang="en-US" sz="1800" b="0" dirty="0">
                <a:solidFill>
                  <a:schemeClr val="tx1"/>
                </a:solidFill>
                <a:latin typeface="Arial" panose="020B0604020202020204" pitchFamily="34" charset="0"/>
                <a:cs typeface="Arial" panose="020B0604020202020204" pitchFamily="34" charset="0"/>
              </a:rPr>
              <a:t>**Note: If during the processing of a claim, you notice a VA treatment record dated prior to March 24, 2015 that would constitute a claim under historic 3.157 rules, this claim would still need to be addressed.</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itchFamily="18" charset="0"/>
              </a:defRPr>
            </a:lvl1pPr>
            <a:lvl2pPr marL="742950" indent="-285750" defTabSz="931863" eaLnBrk="0" hangingPunct="0">
              <a:spcBef>
                <a:spcPct val="30000"/>
              </a:spcBef>
              <a:defRPr sz="1200">
                <a:solidFill>
                  <a:schemeClr val="tx1"/>
                </a:solidFill>
                <a:latin typeface="Times New Roman" pitchFamily="18" charset="0"/>
              </a:defRPr>
            </a:lvl2pPr>
            <a:lvl3pPr marL="1143000" indent="-228600" defTabSz="931863" eaLnBrk="0" hangingPunct="0">
              <a:spcBef>
                <a:spcPct val="30000"/>
              </a:spcBef>
              <a:defRPr sz="1200">
                <a:solidFill>
                  <a:schemeClr val="tx1"/>
                </a:solidFill>
                <a:latin typeface="Times New Roman" pitchFamily="18" charset="0"/>
              </a:defRPr>
            </a:lvl3pPr>
            <a:lvl4pPr marL="1600200" indent="-228600" defTabSz="931863" eaLnBrk="0" hangingPunct="0">
              <a:spcBef>
                <a:spcPct val="30000"/>
              </a:spcBef>
              <a:defRPr sz="1200">
                <a:solidFill>
                  <a:schemeClr val="tx1"/>
                </a:solidFill>
                <a:latin typeface="Times New Roman" pitchFamily="18" charset="0"/>
              </a:defRPr>
            </a:lvl4pPr>
            <a:lvl5pPr marL="2057400" indent="-228600" defTabSz="931863" eaLnBrk="0" hangingPunct="0">
              <a:spcBef>
                <a:spcPct val="30000"/>
              </a:spcBef>
              <a:defRPr sz="1200">
                <a:solidFill>
                  <a:schemeClr val="tx1"/>
                </a:solidFill>
                <a:latin typeface="Times New Roman" pitchFamily="18" charset="0"/>
              </a:defRPr>
            </a:lvl5pPr>
            <a:lvl6pPr marL="2514600" indent="-228600" defTabSz="931863" eaLnBrk="0" fontAlgn="base" hangingPunct="0">
              <a:spcBef>
                <a:spcPct val="30000"/>
              </a:spcBef>
              <a:spcAft>
                <a:spcPct val="0"/>
              </a:spcAft>
              <a:defRPr sz="1200">
                <a:solidFill>
                  <a:schemeClr val="tx1"/>
                </a:solidFill>
                <a:latin typeface="Times New Roman" pitchFamily="18" charset="0"/>
              </a:defRPr>
            </a:lvl6pPr>
            <a:lvl7pPr marL="2971800" indent="-228600" defTabSz="931863" eaLnBrk="0" fontAlgn="base" hangingPunct="0">
              <a:spcBef>
                <a:spcPct val="30000"/>
              </a:spcBef>
              <a:spcAft>
                <a:spcPct val="0"/>
              </a:spcAft>
              <a:defRPr sz="1200">
                <a:solidFill>
                  <a:schemeClr val="tx1"/>
                </a:solidFill>
                <a:latin typeface="Times New Roman" pitchFamily="18" charset="0"/>
              </a:defRPr>
            </a:lvl7pPr>
            <a:lvl8pPr marL="3429000" indent="-228600" defTabSz="931863" eaLnBrk="0" fontAlgn="base" hangingPunct="0">
              <a:spcBef>
                <a:spcPct val="30000"/>
              </a:spcBef>
              <a:spcAft>
                <a:spcPct val="0"/>
              </a:spcAft>
              <a:defRPr sz="1200">
                <a:solidFill>
                  <a:schemeClr val="tx1"/>
                </a:solidFill>
                <a:latin typeface="Times New Roman" pitchFamily="18" charset="0"/>
              </a:defRPr>
            </a:lvl8pPr>
            <a:lvl9pPr marL="3886200" indent="-228600" defTabSz="93186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7571F4D-E564-4E50-B852-E05481234383}" type="slidenum">
              <a:rPr lang="en-US" altLang="en-US" smtClean="0">
                <a:solidFill>
                  <a:prstClr val="black"/>
                </a:solidFill>
              </a:rPr>
              <a:pPr eaLnBrk="1" hangingPunct="1">
                <a:spcBef>
                  <a:spcPct val="0"/>
                </a:spcBef>
              </a:pPr>
              <a:t>24</a:t>
            </a:fld>
            <a:endParaRPr lang="en-US"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800" b="0" dirty="0">
                <a:solidFill>
                  <a:schemeClr val="tx1"/>
                </a:solidFill>
                <a:effectLst/>
                <a:latin typeface="Arial" panose="020B0604020202020204" pitchFamily="34" charset="0"/>
                <a:cs typeface="Arial" panose="020B0604020202020204" pitchFamily="34" charset="0"/>
              </a:rPr>
              <a:t>Example 5</a:t>
            </a:r>
          </a:p>
          <a:p>
            <a:pPr marL="0" indent="0">
              <a:buNone/>
            </a:pPr>
            <a:r>
              <a:rPr lang="en-US" altLang="en-US" sz="1800" b="0" dirty="0">
                <a:solidFill>
                  <a:schemeClr val="tx1"/>
                </a:solidFill>
                <a:latin typeface="Arial" panose="020B0604020202020204" pitchFamily="34" charset="0"/>
                <a:cs typeface="Arial" panose="020B0604020202020204" pitchFamily="34" charset="0"/>
              </a:rPr>
              <a:t>Veteran who is service connected at 10% effective January 18, 2005 for a back condition files a claim for an increase in this condition on September 15, 2015. DBQ dated November 20, 2015 shows that the Veteran’s back condition now meets the criteria for a 20% evaluation.</a:t>
            </a:r>
          </a:p>
          <a:p>
            <a:pPr marL="0" indent="0">
              <a:buNone/>
            </a:pPr>
            <a:r>
              <a:rPr lang="en-US" altLang="en-US" sz="1800" b="0" dirty="0">
                <a:solidFill>
                  <a:schemeClr val="tx1"/>
                </a:solidFill>
                <a:latin typeface="Arial" panose="020B0604020202020204" pitchFamily="34" charset="0"/>
                <a:cs typeface="Arial" panose="020B0604020202020204" pitchFamily="34" charset="0"/>
              </a:rPr>
              <a:t>What is the effective date of the increased evaluation?</a:t>
            </a:r>
          </a:p>
        </p:txBody>
      </p:sp>
      <p:sp>
        <p:nvSpPr>
          <p:cNvPr id="4" name="Slide Number Placeholder 3"/>
          <p:cNvSpPr>
            <a:spLocks noGrp="1"/>
          </p:cNvSpPr>
          <p:nvPr>
            <p:ph type="sldNum" sz="quarter" idx="10"/>
          </p:nvPr>
        </p:nvSpPr>
        <p:spPr/>
        <p:txBody>
          <a:bodyPr/>
          <a:lstStyle/>
          <a:p>
            <a:fld id="{0E7C618C-DDD3-4DC9-ADAB-73264023D4F2}" type="slidenum">
              <a:rPr lang="en-US" smtClean="0"/>
              <a:t>25</a:t>
            </a:fld>
            <a:endParaRPr lang="en-US"/>
          </a:p>
        </p:txBody>
      </p:sp>
    </p:spTree>
    <p:extLst>
      <p:ext uri="{BB962C8B-B14F-4D97-AF65-F5344CB8AC3E}">
        <p14:creationId xmlns:p14="http://schemas.microsoft.com/office/powerpoint/2010/main" val="2072321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effectLst/>
                <a:latin typeface="Arial" panose="020B0604020202020204" pitchFamily="34" charset="0"/>
                <a:cs typeface="Arial" panose="020B0604020202020204" pitchFamily="34" charset="0"/>
              </a:rPr>
              <a:t>Answer 5</a:t>
            </a:r>
          </a:p>
          <a:p>
            <a:pPr marL="0" indent="0">
              <a:buNone/>
            </a:pPr>
            <a:r>
              <a:rPr lang="en-US" sz="1800" b="0" dirty="0">
                <a:solidFill>
                  <a:schemeClr val="tx1"/>
                </a:solidFill>
                <a:latin typeface="Arial" panose="020B0604020202020204" pitchFamily="34" charset="0"/>
                <a:cs typeface="Arial" panose="020B0604020202020204" pitchFamily="34" charset="0"/>
              </a:rPr>
              <a:t>Answer:  </a:t>
            </a:r>
          </a:p>
          <a:p>
            <a:pPr marL="0" indent="0">
              <a:buNone/>
            </a:pPr>
            <a:r>
              <a:rPr lang="en-US" sz="1800" b="0" dirty="0">
                <a:solidFill>
                  <a:schemeClr val="tx1"/>
                </a:solidFill>
                <a:latin typeface="Arial" panose="020B0604020202020204" pitchFamily="34" charset="0"/>
                <a:cs typeface="Arial" panose="020B0604020202020204" pitchFamily="34" charset="0"/>
              </a:rPr>
              <a:t>September 15, 2015, date of receipt of claim.</a:t>
            </a:r>
          </a:p>
        </p:txBody>
      </p:sp>
      <p:sp>
        <p:nvSpPr>
          <p:cNvPr id="4" name="Slide Number Placeholder 3"/>
          <p:cNvSpPr>
            <a:spLocks noGrp="1"/>
          </p:cNvSpPr>
          <p:nvPr>
            <p:ph type="sldNum" sz="quarter" idx="10"/>
          </p:nvPr>
        </p:nvSpPr>
        <p:spPr/>
        <p:txBody>
          <a:bodyPr/>
          <a:lstStyle/>
          <a:p>
            <a:fld id="{0E7C618C-DDD3-4DC9-ADAB-73264023D4F2}" type="slidenum">
              <a:rPr lang="en-US" smtClean="0"/>
              <a:t>26</a:t>
            </a:fld>
            <a:endParaRPr lang="en-US"/>
          </a:p>
        </p:txBody>
      </p:sp>
    </p:spTree>
    <p:extLst>
      <p:ext uri="{BB962C8B-B14F-4D97-AF65-F5344CB8AC3E}">
        <p14:creationId xmlns:p14="http://schemas.microsoft.com/office/powerpoint/2010/main" val="1754375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146175" y="687388"/>
            <a:ext cx="4565650" cy="3424237"/>
          </a:xfrm>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altLang="en-US" sz="1800" b="0" dirty="0">
                <a:solidFill>
                  <a:schemeClr val="tx1"/>
                </a:solidFill>
                <a:effectLst/>
                <a:latin typeface="Arial" panose="020B0604020202020204" pitchFamily="34" charset="0"/>
                <a:cs typeface="Arial" panose="020B0604020202020204" pitchFamily="34" charset="0"/>
              </a:rPr>
              <a:t>Increased Evaluation</a:t>
            </a:r>
            <a:endParaRPr lang="en-US" altLang="en-US" sz="1800" b="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See Para 29 and 30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Temporary Total Disability Rating</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Due to hospitalization</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Due to convalescence</a:t>
            </a:r>
            <a:endParaRPr lang="en-US" altLang="en-US" sz="1800" b="0" dirty="0">
              <a:solidFill>
                <a:schemeClr val="tx1"/>
              </a:solidFill>
              <a:latin typeface="Arial" panose="020B0604020202020204" pitchFamily="34" charset="0"/>
              <a:cs typeface="Arial" panose="020B0604020202020204"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itchFamily="18" charset="0"/>
              </a:defRPr>
            </a:lvl1pPr>
            <a:lvl2pPr marL="742950" indent="-285750" defTabSz="931863" eaLnBrk="0" hangingPunct="0">
              <a:spcBef>
                <a:spcPct val="30000"/>
              </a:spcBef>
              <a:defRPr sz="1200">
                <a:solidFill>
                  <a:schemeClr val="tx1"/>
                </a:solidFill>
                <a:latin typeface="Times New Roman" pitchFamily="18" charset="0"/>
              </a:defRPr>
            </a:lvl2pPr>
            <a:lvl3pPr marL="1143000" indent="-228600" defTabSz="931863" eaLnBrk="0" hangingPunct="0">
              <a:spcBef>
                <a:spcPct val="30000"/>
              </a:spcBef>
              <a:defRPr sz="1200">
                <a:solidFill>
                  <a:schemeClr val="tx1"/>
                </a:solidFill>
                <a:latin typeface="Times New Roman" pitchFamily="18" charset="0"/>
              </a:defRPr>
            </a:lvl3pPr>
            <a:lvl4pPr marL="1600200" indent="-228600" defTabSz="931863" eaLnBrk="0" hangingPunct="0">
              <a:spcBef>
                <a:spcPct val="30000"/>
              </a:spcBef>
              <a:defRPr sz="1200">
                <a:solidFill>
                  <a:schemeClr val="tx1"/>
                </a:solidFill>
                <a:latin typeface="Times New Roman" pitchFamily="18" charset="0"/>
              </a:defRPr>
            </a:lvl4pPr>
            <a:lvl5pPr marL="2057400" indent="-228600" defTabSz="931863" eaLnBrk="0" hangingPunct="0">
              <a:spcBef>
                <a:spcPct val="30000"/>
              </a:spcBef>
              <a:defRPr sz="1200">
                <a:solidFill>
                  <a:schemeClr val="tx1"/>
                </a:solidFill>
                <a:latin typeface="Times New Roman" pitchFamily="18" charset="0"/>
              </a:defRPr>
            </a:lvl5pPr>
            <a:lvl6pPr marL="2514600" indent="-228600" defTabSz="931863" eaLnBrk="0" fontAlgn="base" hangingPunct="0">
              <a:spcBef>
                <a:spcPct val="30000"/>
              </a:spcBef>
              <a:spcAft>
                <a:spcPct val="0"/>
              </a:spcAft>
              <a:defRPr sz="1200">
                <a:solidFill>
                  <a:schemeClr val="tx1"/>
                </a:solidFill>
                <a:latin typeface="Times New Roman" pitchFamily="18" charset="0"/>
              </a:defRPr>
            </a:lvl6pPr>
            <a:lvl7pPr marL="2971800" indent="-228600" defTabSz="931863" eaLnBrk="0" fontAlgn="base" hangingPunct="0">
              <a:spcBef>
                <a:spcPct val="30000"/>
              </a:spcBef>
              <a:spcAft>
                <a:spcPct val="0"/>
              </a:spcAft>
              <a:defRPr sz="1200">
                <a:solidFill>
                  <a:schemeClr val="tx1"/>
                </a:solidFill>
                <a:latin typeface="Times New Roman" pitchFamily="18" charset="0"/>
              </a:defRPr>
            </a:lvl7pPr>
            <a:lvl8pPr marL="3429000" indent="-228600" defTabSz="931863" eaLnBrk="0" fontAlgn="base" hangingPunct="0">
              <a:spcBef>
                <a:spcPct val="30000"/>
              </a:spcBef>
              <a:spcAft>
                <a:spcPct val="0"/>
              </a:spcAft>
              <a:defRPr sz="1200">
                <a:solidFill>
                  <a:schemeClr val="tx1"/>
                </a:solidFill>
                <a:latin typeface="Times New Roman" pitchFamily="18" charset="0"/>
              </a:defRPr>
            </a:lvl8pPr>
            <a:lvl9pPr marL="3886200" indent="-228600" defTabSz="93186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FC66007-363A-4C8E-9C2B-AC24D996CE39}" type="slidenum">
              <a:rPr lang="en-US" altLang="en-US" smtClean="0">
                <a:solidFill>
                  <a:prstClr val="black"/>
                </a:solidFill>
              </a:rPr>
              <a:pPr eaLnBrk="1" hangingPunct="1">
                <a:spcBef>
                  <a:spcPct val="0"/>
                </a:spcBef>
              </a:pPr>
              <a:t>27</a:t>
            </a:fld>
            <a:endParaRPr lang="en-US" alt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800" b="0" dirty="0">
                <a:solidFill>
                  <a:schemeClr val="tx1"/>
                </a:solidFill>
                <a:effectLst/>
                <a:latin typeface="Arial" panose="020B0604020202020204" pitchFamily="34" charset="0"/>
                <a:cs typeface="Arial" panose="020B0604020202020204" pitchFamily="34" charset="0"/>
              </a:rPr>
              <a:t>Example 6</a:t>
            </a:r>
          </a:p>
          <a:p>
            <a:pPr marL="0" indent="0">
              <a:buNone/>
            </a:pPr>
            <a:r>
              <a:rPr lang="en-US" altLang="en-US" sz="1800" b="0" dirty="0">
                <a:solidFill>
                  <a:schemeClr val="tx1"/>
                </a:solidFill>
                <a:latin typeface="Arial" panose="020B0604020202020204" pitchFamily="34" charset="0"/>
                <a:cs typeface="Arial" panose="020B0604020202020204" pitchFamily="34" charset="0"/>
              </a:rPr>
              <a:t>A Veteran’s claim for temporary total disability indicates he was admitted to the hospital on February 24, 2016, to have surgery for a service connected condition on February 26, 2016, and meets the requirements for a grant of convalescence.</a:t>
            </a:r>
          </a:p>
          <a:p>
            <a:pPr marL="0" indent="0">
              <a:buNone/>
            </a:pPr>
            <a:r>
              <a:rPr lang="en-US" altLang="en-US" sz="1800" b="0" dirty="0">
                <a:solidFill>
                  <a:schemeClr val="tx1"/>
                </a:solidFill>
                <a:latin typeface="Arial" panose="020B0604020202020204" pitchFamily="34" charset="0"/>
                <a:cs typeface="Arial" panose="020B0604020202020204" pitchFamily="34" charset="0"/>
              </a:rPr>
              <a:t>What is the effective date for this claim?</a:t>
            </a:r>
          </a:p>
        </p:txBody>
      </p:sp>
      <p:sp>
        <p:nvSpPr>
          <p:cNvPr id="4" name="Slide Number Placeholder 3"/>
          <p:cNvSpPr>
            <a:spLocks noGrp="1"/>
          </p:cNvSpPr>
          <p:nvPr>
            <p:ph type="sldNum" sz="quarter" idx="10"/>
          </p:nvPr>
        </p:nvSpPr>
        <p:spPr/>
        <p:txBody>
          <a:bodyPr/>
          <a:lstStyle/>
          <a:p>
            <a:fld id="{0E7C618C-DDD3-4DC9-ADAB-73264023D4F2}" type="slidenum">
              <a:rPr lang="en-US" smtClean="0"/>
              <a:t>28</a:t>
            </a:fld>
            <a:endParaRPr lang="en-US"/>
          </a:p>
        </p:txBody>
      </p:sp>
    </p:spTree>
    <p:extLst>
      <p:ext uri="{BB962C8B-B14F-4D97-AF65-F5344CB8AC3E}">
        <p14:creationId xmlns:p14="http://schemas.microsoft.com/office/powerpoint/2010/main" val="1437441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effectLst/>
                <a:latin typeface="Arial" panose="020B0604020202020204" pitchFamily="34" charset="0"/>
                <a:cs typeface="Arial" panose="020B0604020202020204" pitchFamily="34" charset="0"/>
              </a:rPr>
              <a:t>Answer 6</a:t>
            </a:r>
          </a:p>
          <a:p>
            <a:pPr marL="0" indent="0">
              <a:buNone/>
            </a:pPr>
            <a:r>
              <a:rPr lang="en-US" sz="1800" b="0" dirty="0">
                <a:solidFill>
                  <a:schemeClr val="tx1"/>
                </a:solidFill>
                <a:latin typeface="Arial" panose="020B0604020202020204" pitchFamily="34" charset="0"/>
                <a:cs typeface="Arial" panose="020B0604020202020204" pitchFamily="34" charset="0"/>
              </a:rPr>
              <a:t>Answer:  </a:t>
            </a:r>
          </a:p>
          <a:p>
            <a:pPr marL="0" indent="0">
              <a:buNone/>
            </a:pPr>
            <a:r>
              <a:rPr lang="en-US" sz="1800" b="0" dirty="0">
                <a:solidFill>
                  <a:schemeClr val="tx1"/>
                </a:solidFill>
                <a:latin typeface="Arial" panose="020B0604020202020204" pitchFamily="34" charset="0"/>
                <a:cs typeface="Arial" panose="020B0604020202020204" pitchFamily="34" charset="0"/>
              </a:rPr>
              <a:t>February 24, 2016, date of hospital admission.</a:t>
            </a:r>
          </a:p>
        </p:txBody>
      </p:sp>
      <p:sp>
        <p:nvSpPr>
          <p:cNvPr id="4" name="Slide Number Placeholder 3"/>
          <p:cNvSpPr>
            <a:spLocks noGrp="1"/>
          </p:cNvSpPr>
          <p:nvPr>
            <p:ph type="sldNum" sz="quarter" idx="10"/>
          </p:nvPr>
        </p:nvSpPr>
        <p:spPr/>
        <p:txBody>
          <a:bodyPr/>
          <a:lstStyle/>
          <a:p>
            <a:fld id="{0E7C618C-DDD3-4DC9-ADAB-73264023D4F2}" type="slidenum">
              <a:rPr lang="en-US" smtClean="0"/>
              <a:t>29</a:t>
            </a:fld>
            <a:endParaRPr lang="en-US"/>
          </a:p>
        </p:txBody>
      </p:sp>
    </p:spTree>
    <p:extLst>
      <p:ext uri="{BB962C8B-B14F-4D97-AF65-F5344CB8AC3E}">
        <p14:creationId xmlns:p14="http://schemas.microsoft.com/office/powerpoint/2010/main" val="41566015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146175" y="687388"/>
            <a:ext cx="4565650" cy="3424237"/>
          </a:xfrm>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altLang="en-US" sz="1800" b="0" dirty="0">
                <a:solidFill>
                  <a:schemeClr val="tx1"/>
                </a:solidFill>
                <a:effectLst/>
                <a:latin typeface="Arial" panose="020B0604020202020204" pitchFamily="34" charset="0"/>
                <a:cs typeface="Arial" panose="020B0604020202020204" pitchFamily="34" charset="0"/>
              </a:rPr>
              <a:t>Increased Evaluation – Special Monthly Compensation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Special Monthly Compensation</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If claim is based on an already service connected condition, the effective date would be the same as for a claim for an increase.</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If claim is based on a condition that is not yet service connected, the rules for an original or new claim would apply.</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itchFamily="18" charset="0"/>
              </a:defRPr>
            </a:lvl1pPr>
            <a:lvl2pPr marL="742950" indent="-285750" defTabSz="931863" eaLnBrk="0" hangingPunct="0">
              <a:spcBef>
                <a:spcPct val="30000"/>
              </a:spcBef>
              <a:defRPr sz="1200">
                <a:solidFill>
                  <a:schemeClr val="tx1"/>
                </a:solidFill>
                <a:latin typeface="Times New Roman" pitchFamily="18" charset="0"/>
              </a:defRPr>
            </a:lvl2pPr>
            <a:lvl3pPr marL="1143000" indent="-228600" defTabSz="931863" eaLnBrk="0" hangingPunct="0">
              <a:spcBef>
                <a:spcPct val="30000"/>
              </a:spcBef>
              <a:defRPr sz="1200">
                <a:solidFill>
                  <a:schemeClr val="tx1"/>
                </a:solidFill>
                <a:latin typeface="Times New Roman" pitchFamily="18" charset="0"/>
              </a:defRPr>
            </a:lvl3pPr>
            <a:lvl4pPr marL="1600200" indent="-228600" defTabSz="931863" eaLnBrk="0" hangingPunct="0">
              <a:spcBef>
                <a:spcPct val="30000"/>
              </a:spcBef>
              <a:defRPr sz="1200">
                <a:solidFill>
                  <a:schemeClr val="tx1"/>
                </a:solidFill>
                <a:latin typeface="Times New Roman" pitchFamily="18" charset="0"/>
              </a:defRPr>
            </a:lvl4pPr>
            <a:lvl5pPr marL="2057400" indent="-228600" defTabSz="931863" eaLnBrk="0" hangingPunct="0">
              <a:spcBef>
                <a:spcPct val="30000"/>
              </a:spcBef>
              <a:defRPr sz="1200">
                <a:solidFill>
                  <a:schemeClr val="tx1"/>
                </a:solidFill>
                <a:latin typeface="Times New Roman" pitchFamily="18" charset="0"/>
              </a:defRPr>
            </a:lvl5pPr>
            <a:lvl6pPr marL="2514600" indent="-228600" defTabSz="931863" eaLnBrk="0" fontAlgn="base" hangingPunct="0">
              <a:spcBef>
                <a:spcPct val="30000"/>
              </a:spcBef>
              <a:spcAft>
                <a:spcPct val="0"/>
              </a:spcAft>
              <a:defRPr sz="1200">
                <a:solidFill>
                  <a:schemeClr val="tx1"/>
                </a:solidFill>
                <a:latin typeface="Times New Roman" pitchFamily="18" charset="0"/>
              </a:defRPr>
            </a:lvl6pPr>
            <a:lvl7pPr marL="2971800" indent="-228600" defTabSz="931863" eaLnBrk="0" fontAlgn="base" hangingPunct="0">
              <a:spcBef>
                <a:spcPct val="30000"/>
              </a:spcBef>
              <a:spcAft>
                <a:spcPct val="0"/>
              </a:spcAft>
              <a:defRPr sz="1200">
                <a:solidFill>
                  <a:schemeClr val="tx1"/>
                </a:solidFill>
                <a:latin typeface="Times New Roman" pitchFamily="18" charset="0"/>
              </a:defRPr>
            </a:lvl7pPr>
            <a:lvl8pPr marL="3429000" indent="-228600" defTabSz="931863" eaLnBrk="0" fontAlgn="base" hangingPunct="0">
              <a:spcBef>
                <a:spcPct val="30000"/>
              </a:spcBef>
              <a:spcAft>
                <a:spcPct val="0"/>
              </a:spcAft>
              <a:defRPr sz="1200">
                <a:solidFill>
                  <a:schemeClr val="tx1"/>
                </a:solidFill>
                <a:latin typeface="Times New Roman" pitchFamily="18" charset="0"/>
              </a:defRPr>
            </a:lvl8pPr>
            <a:lvl9pPr marL="3886200" indent="-228600" defTabSz="93186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D11A07E-5ED4-4B8B-9F66-2B5C10F2D9A5}" type="slidenum">
              <a:rPr lang="en-US" altLang="en-US" smtClean="0">
                <a:solidFill>
                  <a:prstClr val="black"/>
                </a:solidFill>
              </a:rPr>
              <a:pPr eaLnBrk="1" hangingPunct="1">
                <a:spcBef>
                  <a:spcPct val="0"/>
                </a:spcBef>
              </a:pPr>
              <a:t>30</a:t>
            </a:fld>
            <a:endParaRPr lang="en-US"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effectLst/>
                <a:latin typeface="Arial" panose="020B0604020202020204" pitchFamily="34" charset="0"/>
                <a:cs typeface="Arial" panose="020B0604020202020204" pitchFamily="34" charset="0"/>
              </a:rPr>
              <a:t>References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The references for this course are listed on the screen. You may click any hyperlinked references for further details.</a:t>
            </a:r>
            <a:endParaRPr lang="en-US" sz="1800" b="0" kern="1200" dirty="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hlinkClick r:id="rId3"/>
              </a:rPr>
              <a:t>38 CFR 3.1(r) Definitions</a:t>
            </a:r>
            <a:endParaRPr lang="en-US" sz="1800" b="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hlinkClick r:id="rId4"/>
              </a:rPr>
              <a:t>38 CFR 3.105 Revision of Decisions</a:t>
            </a:r>
            <a:endParaRPr lang="en-US" sz="1800" b="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hlinkClick r:id="rId5"/>
              </a:rPr>
              <a:t>38 CFR 3.114 Change of law or Department of VA issue</a:t>
            </a:r>
            <a:endParaRPr lang="en-US" sz="1800" b="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hlinkClick r:id="rId6"/>
              </a:rPr>
              <a:t>38 CFR 3.156(c) New and material evidence</a:t>
            </a:r>
            <a:endParaRPr 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3</a:t>
            </a:fld>
            <a:endParaRPr lang="en-US"/>
          </a:p>
        </p:txBody>
      </p:sp>
    </p:spTree>
    <p:extLst>
      <p:ext uri="{BB962C8B-B14F-4D97-AF65-F5344CB8AC3E}">
        <p14:creationId xmlns:p14="http://schemas.microsoft.com/office/powerpoint/2010/main" val="11948103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800" b="0" dirty="0">
                <a:solidFill>
                  <a:schemeClr val="tx1"/>
                </a:solidFill>
                <a:effectLst/>
                <a:latin typeface="Arial" panose="020B0604020202020204" pitchFamily="34" charset="0"/>
                <a:cs typeface="Arial" panose="020B0604020202020204" pitchFamily="34" charset="0"/>
              </a:rPr>
              <a:t>Example 7</a:t>
            </a:r>
          </a:p>
          <a:p>
            <a:pPr marL="0" indent="0">
              <a:buNone/>
            </a:pPr>
            <a:r>
              <a:rPr lang="en-US" altLang="en-US" sz="1800" b="0" dirty="0">
                <a:solidFill>
                  <a:schemeClr val="tx1"/>
                </a:solidFill>
                <a:latin typeface="Arial" panose="020B0604020202020204" pitchFamily="34" charset="0"/>
                <a:cs typeface="Arial" panose="020B0604020202020204" pitchFamily="34" charset="0"/>
              </a:rPr>
              <a:t>The Veteran served honorably in the Air Force from February 2, 1999 to March 31, 2004.  He filed a claim for Special Monthly Compensation on August 17, 2016.  The Veteran is currently service connected for Schizophrenia at 100% disabling.</a:t>
            </a:r>
          </a:p>
          <a:p>
            <a:pPr marL="0" indent="0">
              <a:buNone/>
            </a:pPr>
            <a:r>
              <a:rPr lang="en-US" altLang="en-US" sz="1800" b="0" dirty="0">
                <a:solidFill>
                  <a:schemeClr val="tx1"/>
                </a:solidFill>
                <a:latin typeface="Arial" panose="020B0604020202020204" pitchFamily="34" charset="0"/>
                <a:cs typeface="Arial" panose="020B0604020202020204" pitchFamily="34" charset="0"/>
              </a:rPr>
              <a:t>VA examination shows the Veteran meets the requirements for being permanently housebound due to the schizophrenia.  </a:t>
            </a:r>
          </a:p>
          <a:p>
            <a:pPr marL="0" indent="0">
              <a:buNone/>
            </a:pPr>
            <a:r>
              <a:rPr lang="en-US" altLang="en-US" sz="1800" b="0" dirty="0">
                <a:solidFill>
                  <a:schemeClr val="tx1"/>
                </a:solidFill>
                <a:latin typeface="Arial" panose="020B0604020202020204" pitchFamily="34" charset="0"/>
                <a:cs typeface="Arial" panose="020B0604020202020204" pitchFamily="34" charset="0"/>
              </a:rPr>
              <a:t>What is the effective date of special monthly compensation?</a:t>
            </a:r>
          </a:p>
        </p:txBody>
      </p:sp>
      <p:sp>
        <p:nvSpPr>
          <p:cNvPr id="4" name="Slide Number Placeholder 3"/>
          <p:cNvSpPr>
            <a:spLocks noGrp="1"/>
          </p:cNvSpPr>
          <p:nvPr>
            <p:ph type="sldNum" sz="quarter" idx="10"/>
          </p:nvPr>
        </p:nvSpPr>
        <p:spPr/>
        <p:txBody>
          <a:bodyPr/>
          <a:lstStyle/>
          <a:p>
            <a:fld id="{0E7C618C-DDD3-4DC9-ADAB-73264023D4F2}" type="slidenum">
              <a:rPr lang="en-US" smtClean="0"/>
              <a:t>31</a:t>
            </a:fld>
            <a:endParaRPr lang="en-US"/>
          </a:p>
        </p:txBody>
      </p:sp>
    </p:spTree>
    <p:extLst>
      <p:ext uri="{BB962C8B-B14F-4D97-AF65-F5344CB8AC3E}">
        <p14:creationId xmlns:p14="http://schemas.microsoft.com/office/powerpoint/2010/main" val="2315466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effectLst/>
                <a:latin typeface="Arial" panose="020B0604020202020204" pitchFamily="34" charset="0"/>
                <a:cs typeface="Arial" panose="020B0604020202020204" pitchFamily="34" charset="0"/>
              </a:rPr>
              <a:t>Answer 7</a:t>
            </a:r>
          </a:p>
          <a:p>
            <a:pPr marL="0" indent="0">
              <a:buNone/>
            </a:pPr>
            <a:r>
              <a:rPr lang="en-US" sz="1800" b="0" dirty="0">
                <a:solidFill>
                  <a:schemeClr val="tx1"/>
                </a:solidFill>
                <a:latin typeface="Arial" panose="020B0604020202020204" pitchFamily="34" charset="0"/>
                <a:cs typeface="Arial" panose="020B0604020202020204" pitchFamily="34" charset="0"/>
              </a:rPr>
              <a:t>Answer:  </a:t>
            </a:r>
          </a:p>
          <a:p>
            <a:pPr marL="0" indent="0">
              <a:buNone/>
            </a:pPr>
            <a:r>
              <a:rPr lang="en-US" sz="1800" b="0" dirty="0">
                <a:solidFill>
                  <a:schemeClr val="tx1"/>
                </a:solidFill>
                <a:latin typeface="Arial" panose="020B0604020202020204" pitchFamily="34" charset="0"/>
                <a:cs typeface="Arial" panose="020B0604020202020204" pitchFamily="34" charset="0"/>
              </a:rPr>
              <a:t>August 17, 2016, date of receipt of claim.</a:t>
            </a:r>
          </a:p>
        </p:txBody>
      </p:sp>
      <p:sp>
        <p:nvSpPr>
          <p:cNvPr id="4" name="Slide Number Placeholder 3"/>
          <p:cNvSpPr>
            <a:spLocks noGrp="1"/>
          </p:cNvSpPr>
          <p:nvPr>
            <p:ph type="sldNum" sz="quarter" idx="10"/>
          </p:nvPr>
        </p:nvSpPr>
        <p:spPr/>
        <p:txBody>
          <a:bodyPr/>
          <a:lstStyle/>
          <a:p>
            <a:fld id="{0E7C618C-DDD3-4DC9-ADAB-73264023D4F2}" type="slidenum">
              <a:rPr lang="en-US" smtClean="0"/>
              <a:t>32</a:t>
            </a:fld>
            <a:endParaRPr lang="en-US"/>
          </a:p>
        </p:txBody>
      </p:sp>
    </p:spTree>
    <p:extLst>
      <p:ext uri="{BB962C8B-B14F-4D97-AF65-F5344CB8AC3E}">
        <p14:creationId xmlns:p14="http://schemas.microsoft.com/office/powerpoint/2010/main" val="1710267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1146175" y="687388"/>
            <a:ext cx="4565650" cy="3424237"/>
          </a:xfrm>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b="0" dirty="0">
                <a:solidFill>
                  <a:schemeClr val="tx1"/>
                </a:solidFill>
                <a:effectLst/>
                <a:latin typeface="Arial" panose="020B0604020202020204" pitchFamily="34" charset="0"/>
                <a:cs typeface="Arial" panose="020B0604020202020204" pitchFamily="34" charset="0"/>
              </a:rPr>
              <a:t>RVSR Assistant:  Effective Dates E P S </a:t>
            </a:r>
            <a:r>
              <a:rPr lang="en-US" altLang="en-US" sz="1800" b="0" dirty="0" err="1">
                <a:solidFill>
                  <a:schemeClr val="tx1"/>
                </a:solidFill>
                <a:effectLst/>
                <a:latin typeface="Arial" panose="020B0604020202020204" pitchFamily="34" charset="0"/>
                <a:cs typeface="Arial" panose="020B0604020202020204" pitchFamily="34" charset="0"/>
              </a:rPr>
              <a:t>S</a:t>
            </a:r>
            <a:endParaRPr lang="en-US" altLang="en-US" sz="1800" b="0" dirty="0">
              <a:solidFill>
                <a:schemeClr val="tx1"/>
              </a:solidFill>
              <a:latin typeface="Arial" panose="020B0604020202020204" pitchFamily="34" charset="0"/>
              <a:cs typeface="Arial" panose="020B0604020202020204" pitchFamily="34" charset="0"/>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itchFamily="18" charset="0"/>
              </a:defRPr>
            </a:lvl1pPr>
            <a:lvl2pPr marL="742950" indent="-285750" defTabSz="931863" eaLnBrk="0" hangingPunct="0">
              <a:spcBef>
                <a:spcPct val="30000"/>
              </a:spcBef>
              <a:defRPr sz="1200">
                <a:solidFill>
                  <a:schemeClr val="tx1"/>
                </a:solidFill>
                <a:latin typeface="Times New Roman" pitchFamily="18" charset="0"/>
              </a:defRPr>
            </a:lvl2pPr>
            <a:lvl3pPr marL="1143000" indent="-228600" defTabSz="931863" eaLnBrk="0" hangingPunct="0">
              <a:spcBef>
                <a:spcPct val="30000"/>
              </a:spcBef>
              <a:defRPr sz="1200">
                <a:solidFill>
                  <a:schemeClr val="tx1"/>
                </a:solidFill>
                <a:latin typeface="Times New Roman" pitchFamily="18" charset="0"/>
              </a:defRPr>
            </a:lvl3pPr>
            <a:lvl4pPr marL="1600200" indent="-228600" defTabSz="931863" eaLnBrk="0" hangingPunct="0">
              <a:spcBef>
                <a:spcPct val="30000"/>
              </a:spcBef>
              <a:defRPr sz="1200">
                <a:solidFill>
                  <a:schemeClr val="tx1"/>
                </a:solidFill>
                <a:latin typeface="Times New Roman" pitchFamily="18" charset="0"/>
              </a:defRPr>
            </a:lvl4pPr>
            <a:lvl5pPr marL="2057400" indent="-228600" defTabSz="931863" eaLnBrk="0" hangingPunct="0">
              <a:spcBef>
                <a:spcPct val="30000"/>
              </a:spcBef>
              <a:defRPr sz="1200">
                <a:solidFill>
                  <a:schemeClr val="tx1"/>
                </a:solidFill>
                <a:latin typeface="Times New Roman" pitchFamily="18" charset="0"/>
              </a:defRPr>
            </a:lvl5pPr>
            <a:lvl6pPr marL="2514600" indent="-228600" defTabSz="931863" eaLnBrk="0" fontAlgn="base" hangingPunct="0">
              <a:spcBef>
                <a:spcPct val="30000"/>
              </a:spcBef>
              <a:spcAft>
                <a:spcPct val="0"/>
              </a:spcAft>
              <a:defRPr sz="1200">
                <a:solidFill>
                  <a:schemeClr val="tx1"/>
                </a:solidFill>
                <a:latin typeface="Times New Roman" pitchFamily="18" charset="0"/>
              </a:defRPr>
            </a:lvl6pPr>
            <a:lvl7pPr marL="2971800" indent="-228600" defTabSz="931863" eaLnBrk="0" fontAlgn="base" hangingPunct="0">
              <a:spcBef>
                <a:spcPct val="30000"/>
              </a:spcBef>
              <a:spcAft>
                <a:spcPct val="0"/>
              </a:spcAft>
              <a:defRPr sz="1200">
                <a:solidFill>
                  <a:schemeClr val="tx1"/>
                </a:solidFill>
                <a:latin typeface="Times New Roman" pitchFamily="18" charset="0"/>
              </a:defRPr>
            </a:lvl7pPr>
            <a:lvl8pPr marL="3429000" indent="-228600" defTabSz="931863" eaLnBrk="0" fontAlgn="base" hangingPunct="0">
              <a:spcBef>
                <a:spcPct val="30000"/>
              </a:spcBef>
              <a:spcAft>
                <a:spcPct val="0"/>
              </a:spcAft>
              <a:defRPr sz="1200">
                <a:solidFill>
                  <a:schemeClr val="tx1"/>
                </a:solidFill>
                <a:latin typeface="Times New Roman" pitchFamily="18" charset="0"/>
              </a:defRPr>
            </a:lvl8pPr>
            <a:lvl9pPr marL="3886200" indent="-228600" defTabSz="93186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611F131-0FF7-4BAD-982E-C49BCD7A0B75}" type="slidenum">
              <a:rPr lang="en-US" altLang="en-US" smtClean="0">
                <a:solidFill>
                  <a:prstClr val="black"/>
                </a:solidFill>
              </a:rPr>
              <a:pPr eaLnBrk="1" hangingPunct="1">
                <a:spcBef>
                  <a:spcPct val="0"/>
                </a:spcBef>
              </a:pPr>
              <a:t>38</a:t>
            </a:fld>
            <a:endParaRPr lang="en-US" alt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1146175" y="687388"/>
            <a:ext cx="4565650" cy="3424237"/>
          </a:xfrm>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800" b="0" dirty="0">
                <a:solidFill>
                  <a:schemeClr val="tx1"/>
                </a:solidFill>
                <a:effectLst/>
                <a:latin typeface="Arial" panose="020B0604020202020204" pitchFamily="34" charset="0"/>
                <a:cs typeface="Arial" panose="020B0604020202020204" pitchFamily="34" charset="0"/>
              </a:rPr>
              <a:t>Questions?</a:t>
            </a:r>
            <a:endParaRPr lang="en-US" altLang="en-US" sz="1800" b="0" dirty="0">
              <a:solidFill>
                <a:schemeClr val="tx1"/>
              </a:solidFill>
              <a:latin typeface="Arial" panose="020B0604020202020204" pitchFamily="34" charset="0"/>
              <a:cs typeface="Arial" panose="020B0604020202020204"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itchFamily="18" charset="0"/>
              </a:defRPr>
            </a:lvl1pPr>
            <a:lvl2pPr marL="742950" indent="-285750" defTabSz="931863" eaLnBrk="0" hangingPunct="0">
              <a:spcBef>
                <a:spcPct val="30000"/>
              </a:spcBef>
              <a:defRPr sz="1200">
                <a:solidFill>
                  <a:schemeClr val="tx1"/>
                </a:solidFill>
                <a:latin typeface="Times New Roman" pitchFamily="18" charset="0"/>
              </a:defRPr>
            </a:lvl2pPr>
            <a:lvl3pPr marL="1143000" indent="-228600" defTabSz="931863" eaLnBrk="0" hangingPunct="0">
              <a:spcBef>
                <a:spcPct val="30000"/>
              </a:spcBef>
              <a:defRPr sz="1200">
                <a:solidFill>
                  <a:schemeClr val="tx1"/>
                </a:solidFill>
                <a:latin typeface="Times New Roman" pitchFamily="18" charset="0"/>
              </a:defRPr>
            </a:lvl3pPr>
            <a:lvl4pPr marL="1600200" indent="-228600" defTabSz="931863" eaLnBrk="0" hangingPunct="0">
              <a:spcBef>
                <a:spcPct val="30000"/>
              </a:spcBef>
              <a:defRPr sz="1200">
                <a:solidFill>
                  <a:schemeClr val="tx1"/>
                </a:solidFill>
                <a:latin typeface="Times New Roman" pitchFamily="18" charset="0"/>
              </a:defRPr>
            </a:lvl4pPr>
            <a:lvl5pPr marL="2057400" indent="-228600" defTabSz="931863" eaLnBrk="0" hangingPunct="0">
              <a:spcBef>
                <a:spcPct val="30000"/>
              </a:spcBef>
              <a:defRPr sz="1200">
                <a:solidFill>
                  <a:schemeClr val="tx1"/>
                </a:solidFill>
                <a:latin typeface="Times New Roman" pitchFamily="18" charset="0"/>
              </a:defRPr>
            </a:lvl5pPr>
            <a:lvl6pPr marL="2514600" indent="-228600" defTabSz="931863" eaLnBrk="0" fontAlgn="base" hangingPunct="0">
              <a:spcBef>
                <a:spcPct val="30000"/>
              </a:spcBef>
              <a:spcAft>
                <a:spcPct val="0"/>
              </a:spcAft>
              <a:defRPr sz="1200">
                <a:solidFill>
                  <a:schemeClr val="tx1"/>
                </a:solidFill>
                <a:latin typeface="Times New Roman" pitchFamily="18" charset="0"/>
              </a:defRPr>
            </a:lvl6pPr>
            <a:lvl7pPr marL="2971800" indent="-228600" defTabSz="931863" eaLnBrk="0" fontAlgn="base" hangingPunct="0">
              <a:spcBef>
                <a:spcPct val="30000"/>
              </a:spcBef>
              <a:spcAft>
                <a:spcPct val="0"/>
              </a:spcAft>
              <a:defRPr sz="1200">
                <a:solidFill>
                  <a:schemeClr val="tx1"/>
                </a:solidFill>
                <a:latin typeface="Times New Roman" pitchFamily="18" charset="0"/>
              </a:defRPr>
            </a:lvl7pPr>
            <a:lvl8pPr marL="3429000" indent="-228600" defTabSz="931863" eaLnBrk="0" fontAlgn="base" hangingPunct="0">
              <a:spcBef>
                <a:spcPct val="30000"/>
              </a:spcBef>
              <a:spcAft>
                <a:spcPct val="0"/>
              </a:spcAft>
              <a:defRPr sz="1200">
                <a:solidFill>
                  <a:schemeClr val="tx1"/>
                </a:solidFill>
                <a:latin typeface="Times New Roman" pitchFamily="18" charset="0"/>
              </a:defRPr>
            </a:lvl8pPr>
            <a:lvl9pPr marL="3886200" indent="-228600" defTabSz="93186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0A94FB8-1390-485A-BC01-2D0B6F6464E6}" type="slidenum">
              <a:rPr lang="en-US" altLang="en-US" smtClean="0">
                <a:solidFill>
                  <a:prstClr val="black"/>
                </a:solidFill>
              </a:rPr>
              <a:pPr eaLnBrk="1" hangingPunct="1">
                <a:spcBef>
                  <a:spcPct val="0"/>
                </a:spcBef>
              </a:pPr>
              <a:t>40</a:t>
            </a:fld>
            <a:endParaRPr lang="en-US"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Arial" panose="020B0604020202020204" pitchFamily="34" charset="0"/>
                <a:ea typeface="+mn-ea"/>
                <a:cs typeface="Arial" panose="020B0604020202020204" pitchFamily="34" charset="0"/>
              </a:rPr>
              <a:t>The references for this course are listed on the screen. You may click any hyperlinked references for further details.</a:t>
            </a:r>
          </a:p>
          <a:p>
            <a:r>
              <a:rPr lang="en-US" sz="1800" dirty="0">
                <a:latin typeface="Arial" panose="020B0604020202020204" pitchFamily="34" charset="0"/>
                <a:cs typeface="Arial" panose="020B0604020202020204" pitchFamily="34" charset="0"/>
                <a:hlinkClick r:id="rId3"/>
              </a:rPr>
              <a:t>38 CFR 3.500-Reduction and Discontinuances</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hlinkClick r:id="rId4"/>
              </a:rPr>
              <a:t>38 CFR 3.501-Reduction and Discontinuances</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hlinkClick r:id="rId5"/>
              </a:rPr>
              <a:t>M21 dash 1, Part Three, Subpart one, Chapter 3, Section A - General Information About the Fully Developed Claim (FDC) Program</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hlinkClick r:id="rId5"/>
              </a:rPr>
              <a:t>M21 dash 1, Part Three, Subpart one, Chapter 3, Section B - Processing Fully Developed Claims (FDCs)</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4</a:t>
            </a:fld>
            <a:endParaRPr lang="en-US"/>
          </a:p>
        </p:txBody>
      </p:sp>
    </p:spTree>
    <p:extLst>
      <p:ext uri="{BB962C8B-B14F-4D97-AF65-F5344CB8AC3E}">
        <p14:creationId xmlns:p14="http://schemas.microsoft.com/office/powerpoint/2010/main" val="2881015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Arial" panose="020B0604020202020204" pitchFamily="34" charset="0"/>
                <a:ea typeface="+mn-ea"/>
                <a:cs typeface="Arial" panose="020B0604020202020204" pitchFamily="34" charset="0"/>
              </a:rPr>
              <a:t>The references for this course are listed on the screen. You may click any hyperlinked references for further details.</a:t>
            </a:r>
          </a:p>
          <a:p>
            <a:pPr lvl="0" hangingPunct="0"/>
            <a:r>
              <a:rPr lang="en-US" sz="1800" b="0" u="sng" dirty="0">
                <a:solidFill>
                  <a:schemeClr val="tx1"/>
                </a:solidFill>
                <a:latin typeface="Arial" panose="020B0604020202020204" pitchFamily="34" charset="0"/>
                <a:cs typeface="Arial" panose="020B0604020202020204" pitchFamily="34" charset="0"/>
                <a:hlinkClick r:id="rId3"/>
              </a:rPr>
              <a:t>Brown verses Nicholson Number 04 dash 04 18, May 31, 2007</a:t>
            </a:r>
            <a:endParaRPr lang="en-US" sz="1800" b="0" dirty="0">
              <a:solidFill>
                <a:schemeClr val="tx1"/>
              </a:solidFill>
              <a:latin typeface="Arial" panose="020B0604020202020204" pitchFamily="34" charset="0"/>
              <a:cs typeface="Arial" panose="020B0604020202020204" pitchFamily="34" charset="0"/>
            </a:endParaRPr>
          </a:p>
          <a:p>
            <a:pPr lvl="0" hangingPunct="0"/>
            <a:r>
              <a:rPr lang="en-US" sz="1800" b="0" u="sng" dirty="0">
                <a:solidFill>
                  <a:schemeClr val="tx1"/>
                </a:solidFill>
                <a:latin typeface="Arial" panose="020B0604020202020204" pitchFamily="34" charset="0"/>
                <a:cs typeface="Arial" panose="020B0604020202020204" pitchFamily="34" charset="0"/>
                <a:hlinkClick r:id="rId3"/>
              </a:rPr>
              <a:t>Williams verses </a:t>
            </a:r>
            <a:r>
              <a:rPr lang="en-US" sz="1800" b="0" u="sng" dirty="0" err="1">
                <a:solidFill>
                  <a:schemeClr val="tx1"/>
                </a:solidFill>
                <a:latin typeface="Arial" panose="020B0604020202020204" pitchFamily="34" charset="0"/>
                <a:cs typeface="Arial" panose="020B0604020202020204" pitchFamily="34" charset="0"/>
                <a:hlinkClick r:id="rId3"/>
              </a:rPr>
              <a:t>Principi</a:t>
            </a:r>
            <a:r>
              <a:rPr lang="en-US" sz="1800" b="0" u="sng" dirty="0">
                <a:solidFill>
                  <a:schemeClr val="tx1"/>
                </a:solidFill>
                <a:latin typeface="Arial" panose="020B0604020202020204" pitchFamily="34" charset="0"/>
                <a:cs typeface="Arial" panose="020B0604020202020204" pitchFamily="34" charset="0"/>
                <a:hlinkClick r:id="rId3"/>
              </a:rPr>
              <a:t> Number 98 dash 14 92 August 31, 2001</a:t>
            </a:r>
            <a:endParaRPr lang="en-US" sz="1800" b="0" dirty="0">
              <a:solidFill>
                <a:schemeClr val="tx1"/>
              </a:solidFill>
              <a:latin typeface="Arial" panose="020B0604020202020204" pitchFamily="34" charset="0"/>
              <a:cs typeface="Arial" panose="020B0604020202020204" pitchFamily="34" charset="0"/>
            </a:endParaRPr>
          </a:p>
          <a:p>
            <a:pPr lvl="0" hangingPunct="0"/>
            <a:r>
              <a:rPr lang="en-US" sz="1800" b="0" u="sng" dirty="0">
                <a:solidFill>
                  <a:schemeClr val="tx1"/>
                </a:solidFill>
                <a:latin typeface="Arial" panose="020B0604020202020204" pitchFamily="34" charset="0"/>
                <a:cs typeface="Arial" panose="020B0604020202020204" pitchFamily="34" charset="0"/>
                <a:hlinkClick r:id="rId3"/>
              </a:rPr>
              <a:t>Rice verses Shinseki Number 06 dash 14 45, May 6, 2009</a:t>
            </a:r>
            <a:endParaRPr lang="en-US" sz="1800" b="0" dirty="0">
              <a:solidFill>
                <a:schemeClr val="tx1"/>
              </a:solidFill>
              <a:latin typeface="Arial" panose="020B0604020202020204" pitchFamily="34" charset="0"/>
              <a:cs typeface="Arial" panose="020B0604020202020204" pitchFamily="34" charset="0"/>
            </a:endParaRPr>
          </a:p>
          <a:p>
            <a:pPr lvl="0" hangingPunct="0"/>
            <a:r>
              <a:rPr lang="en-US" sz="1800" b="0" u="sng" dirty="0">
                <a:solidFill>
                  <a:schemeClr val="tx1"/>
                </a:solidFill>
                <a:latin typeface="Arial" panose="020B0604020202020204" pitchFamily="34" charset="0"/>
                <a:cs typeface="Arial" panose="020B0604020202020204" pitchFamily="34" charset="0"/>
                <a:hlinkClick r:id="rId3"/>
              </a:rPr>
              <a:t>Dalton verses Nicholson Number 04 dash 11 96, February 16, 2007</a:t>
            </a:r>
            <a:endParaRPr lang="en-US" sz="1800" b="0" dirty="0">
              <a:solidFill>
                <a:schemeClr val="tx1"/>
              </a:solidFill>
              <a:latin typeface="Arial" panose="020B0604020202020204" pitchFamily="34" charset="0"/>
              <a:cs typeface="Arial" panose="020B0604020202020204" pitchFamily="34" charset="0"/>
            </a:endParaRPr>
          </a:p>
          <a:p>
            <a:pPr lvl="0" hangingPunct="0"/>
            <a:r>
              <a:rPr lang="en-US" sz="1800" b="0" u="sng" dirty="0">
                <a:solidFill>
                  <a:schemeClr val="tx1"/>
                </a:solidFill>
                <a:latin typeface="Arial" panose="020B0604020202020204" pitchFamily="34" charset="0"/>
                <a:cs typeface="Arial" panose="020B0604020202020204" pitchFamily="34" charset="0"/>
                <a:hlinkClick r:id="rId3"/>
              </a:rPr>
              <a:t>Hurd verses West Number 09 dash 7 49, April 25, 2000</a:t>
            </a:r>
            <a:endParaRPr lang="en-US" sz="1800" b="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5</a:t>
            </a:fld>
            <a:endParaRPr lang="en-US"/>
          </a:p>
        </p:txBody>
      </p:sp>
    </p:spTree>
    <p:extLst>
      <p:ext uri="{BB962C8B-B14F-4D97-AF65-F5344CB8AC3E}">
        <p14:creationId xmlns:p14="http://schemas.microsoft.com/office/powerpoint/2010/main" val="3844172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Why do we need to know the correct effective date?</a:t>
            </a:r>
          </a:p>
          <a:p>
            <a:r>
              <a:rPr lang="en-US" sz="1800" b="0" dirty="0">
                <a:solidFill>
                  <a:schemeClr val="tx1"/>
                </a:solidFill>
                <a:latin typeface="Arial" panose="020B0604020202020204" pitchFamily="34" charset="0"/>
                <a:cs typeface="Arial" panose="020B0604020202020204" pitchFamily="34" charset="0"/>
              </a:rPr>
              <a:t>Have the Knowledge of Laws, Regulations, and Manuals</a:t>
            </a:r>
          </a:p>
          <a:p>
            <a:r>
              <a:rPr lang="en-US" sz="1800" b="0" dirty="0">
                <a:solidFill>
                  <a:schemeClr val="tx1"/>
                </a:solidFill>
                <a:latin typeface="Arial" panose="020B0604020202020204" pitchFamily="34" charset="0"/>
                <a:cs typeface="Arial" panose="020B0604020202020204" pitchFamily="34" charset="0"/>
              </a:rPr>
              <a:t>Honoring our Veterans / Claimants and Doing What’s Right</a:t>
            </a:r>
          </a:p>
          <a:p>
            <a:r>
              <a:rPr lang="en-US" sz="1800" b="0" dirty="0">
                <a:solidFill>
                  <a:schemeClr val="tx1"/>
                </a:solidFill>
                <a:latin typeface="Arial" panose="020B0604020202020204" pitchFamily="34" charset="0"/>
                <a:cs typeface="Arial" panose="020B0604020202020204" pitchFamily="34" charset="0"/>
              </a:rPr>
              <a:t>Reducing Quality Errors and Over and Underpayments</a:t>
            </a:r>
          </a:p>
          <a:p>
            <a:r>
              <a:rPr lang="en-US" sz="1800" b="0" dirty="0">
                <a:solidFill>
                  <a:schemeClr val="tx1"/>
                </a:solidFill>
                <a:latin typeface="Arial" panose="020B0604020202020204" pitchFamily="34" charset="0"/>
                <a:cs typeface="Arial" panose="020B0604020202020204" pitchFamily="34" charset="0"/>
              </a:rPr>
              <a:t>Take LP notes from ED Res</a:t>
            </a:r>
          </a:p>
        </p:txBody>
      </p:sp>
      <p:sp>
        <p:nvSpPr>
          <p:cNvPr id="4" name="Slide Number Placeholder 3"/>
          <p:cNvSpPr>
            <a:spLocks noGrp="1"/>
          </p:cNvSpPr>
          <p:nvPr>
            <p:ph type="sldNum" sz="quarter" idx="10"/>
          </p:nvPr>
        </p:nvSpPr>
        <p:spPr/>
        <p:txBody>
          <a:bodyPr/>
          <a:lstStyle/>
          <a:p>
            <a:fld id="{0E7C618C-DDD3-4DC9-ADAB-73264023D4F2}" type="slidenum">
              <a:rPr lang="en-US" smtClean="0"/>
              <a:t>6</a:t>
            </a:fld>
            <a:endParaRPr lang="en-US"/>
          </a:p>
        </p:txBody>
      </p:sp>
    </p:spTree>
    <p:extLst>
      <p:ext uri="{BB962C8B-B14F-4D97-AF65-F5344CB8AC3E}">
        <p14:creationId xmlns:p14="http://schemas.microsoft.com/office/powerpoint/2010/main" val="2483109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1146175" y="687388"/>
            <a:ext cx="4565650" cy="3424237"/>
          </a:xfrm>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b="0" dirty="0">
                <a:solidFill>
                  <a:schemeClr val="tx1"/>
                </a:solidFill>
                <a:effectLst/>
                <a:latin typeface="Arial" panose="020B0604020202020204" pitchFamily="34" charset="0"/>
                <a:cs typeface="Arial" panose="020B0604020202020204" pitchFamily="34" charset="0"/>
              </a:rPr>
              <a:t>Effective Date Determination</a:t>
            </a:r>
          </a:p>
          <a:p>
            <a:pPr>
              <a:defRPr/>
            </a:pPr>
            <a:r>
              <a:rPr lang="en-US" sz="1800" b="0" dirty="0">
                <a:solidFill>
                  <a:schemeClr val="tx1"/>
                </a:solidFill>
                <a:latin typeface="Arial" panose="020B0604020202020204" pitchFamily="34" charset="0"/>
                <a:cs typeface="Arial" panose="020B0604020202020204" pitchFamily="34" charset="0"/>
              </a:rPr>
              <a:t>What is the issue? </a:t>
            </a:r>
          </a:p>
          <a:p>
            <a:pPr lvl="0">
              <a:defRPr/>
            </a:pPr>
            <a:r>
              <a:rPr lang="en-US" sz="1800" b="0" dirty="0">
                <a:solidFill>
                  <a:schemeClr val="tx1"/>
                </a:solidFill>
                <a:latin typeface="Arial" panose="020B0604020202020204" pitchFamily="34" charset="0"/>
                <a:cs typeface="Arial" panose="020B0604020202020204" pitchFamily="34" charset="0"/>
              </a:rPr>
              <a:t>Service connection?</a:t>
            </a:r>
          </a:p>
          <a:p>
            <a:pPr lvl="0">
              <a:defRPr/>
            </a:pPr>
            <a:r>
              <a:rPr lang="en-US" sz="1800" b="0" dirty="0">
                <a:solidFill>
                  <a:schemeClr val="tx1"/>
                </a:solidFill>
                <a:latin typeface="Arial" panose="020B0604020202020204" pitchFamily="34" charset="0"/>
                <a:cs typeface="Arial" panose="020B0604020202020204" pitchFamily="34" charset="0"/>
              </a:rPr>
              <a:t>Increased evaluation?</a:t>
            </a:r>
            <a:r>
              <a:rPr lang="en-US" altLang="en-US" sz="1800" b="0" dirty="0">
                <a:solidFill>
                  <a:schemeClr val="tx1"/>
                </a:solidFill>
                <a:latin typeface="Arial" panose="020B0604020202020204" pitchFamily="34" charset="0"/>
                <a:cs typeface="Arial" panose="020B0604020202020204" pitchFamily="34" charset="0"/>
              </a:rPr>
              <a:t> </a:t>
            </a:r>
          </a:p>
          <a:p>
            <a:pPr lvl="0">
              <a:defRPr/>
            </a:pPr>
            <a:r>
              <a:rPr lang="en-US" altLang="en-US" sz="1800" b="0" dirty="0">
                <a:solidFill>
                  <a:schemeClr val="tx1"/>
                </a:solidFill>
                <a:latin typeface="Arial" panose="020B0604020202020204" pitchFamily="34" charset="0"/>
                <a:cs typeface="Arial" panose="020B0604020202020204" pitchFamily="34" charset="0"/>
              </a:rPr>
              <a:t>Reduction?</a:t>
            </a:r>
          </a:p>
          <a:p>
            <a:pPr>
              <a:defRPr/>
            </a:pPr>
            <a:r>
              <a:rPr lang="en-US" altLang="en-US" sz="1800" b="0" dirty="0">
                <a:solidFill>
                  <a:schemeClr val="tx1"/>
                </a:solidFill>
                <a:latin typeface="Arial" panose="020B0604020202020204" pitchFamily="34" charset="0"/>
                <a:cs typeface="Arial" panose="020B0604020202020204" pitchFamily="34" charset="0"/>
              </a:rPr>
              <a:t>Has Veteran submitted an Intent to File a Claim for Compensation and or Pension, or Survivors Pension and or D I C (VA Form 21 dash 09 66) or equivalent?</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itchFamily="18" charset="0"/>
              </a:defRPr>
            </a:lvl1pPr>
            <a:lvl2pPr marL="742950" indent="-285750" defTabSz="931863" eaLnBrk="0" hangingPunct="0">
              <a:spcBef>
                <a:spcPct val="30000"/>
              </a:spcBef>
              <a:defRPr sz="1200">
                <a:solidFill>
                  <a:schemeClr val="tx1"/>
                </a:solidFill>
                <a:latin typeface="Times New Roman" pitchFamily="18" charset="0"/>
              </a:defRPr>
            </a:lvl2pPr>
            <a:lvl3pPr marL="1143000" indent="-228600" defTabSz="931863" eaLnBrk="0" hangingPunct="0">
              <a:spcBef>
                <a:spcPct val="30000"/>
              </a:spcBef>
              <a:defRPr sz="1200">
                <a:solidFill>
                  <a:schemeClr val="tx1"/>
                </a:solidFill>
                <a:latin typeface="Times New Roman" pitchFamily="18" charset="0"/>
              </a:defRPr>
            </a:lvl3pPr>
            <a:lvl4pPr marL="1600200" indent="-228600" defTabSz="931863" eaLnBrk="0" hangingPunct="0">
              <a:spcBef>
                <a:spcPct val="30000"/>
              </a:spcBef>
              <a:defRPr sz="1200">
                <a:solidFill>
                  <a:schemeClr val="tx1"/>
                </a:solidFill>
                <a:latin typeface="Times New Roman" pitchFamily="18" charset="0"/>
              </a:defRPr>
            </a:lvl4pPr>
            <a:lvl5pPr marL="2057400" indent="-228600" defTabSz="931863" eaLnBrk="0" hangingPunct="0">
              <a:spcBef>
                <a:spcPct val="30000"/>
              </a:spcBef>
              <a:defRPr sz="1200">
                <a:solidFill>
                  <a:schemeClr val="tx1"/>
                </a:solidFill>
                <a:latin typeface="Times New Roman" pitchFamily="18" charset="0"/>
              </a:defRPr>
            </a:lvl5pPr>
            <a:lvl6pPr marL="2514600" indent="-228600" defTabSz="931863" eaLnBrk="0" fontAlgn="base" hangingPunct="0">
              <a:spcBef>
                <a:spcPct val="30000"/>
              </a:spcBef>
              <a:spcAft>
                <a:spcPct val="0"/>
              </a:spcAft>
              <a:defRPr sz="1200">
                <a:solidFill>
                  <a:schemeClr val="tx1"/>
                </a:solidFill>
                <a:latin typeface="Times New Roman" pitchFamily="18" charset="0"/>
              </a:defRPr>
            </a:lvl6pPr>
            <a:lvl7pPr marL="2971800" indent="-228600" defTabSz="931863" eaLnBrk="0" fontAlgn="base" hangingPunct="0">
              <a:spcBef>
                <a:spcPct val="30000"/>
              </a:spcBef>
              <a:spcAft>
                <a:spcPct val="0"/>
              </a:spcAft>
              <a:defRPr sz="1200">
                <a:solidFill>
                  <a:schemeClr val="tx1"/>
                </a:solidFill>
                <a:latin typeface="Times New Roman" pitchFamily="18" charset="0"/>
              </a:defRPr>
            </a:lvl7pPr>
            <a:lvl8pPr marL="3429000" indent="-228600" defTabSz="931863" eaLnBrk="0" fontAlgn="base" hangingPunct="0">
              <a:spcBef>
                <a:spcPct val="30000"/>
              </a:spcBef>
              <a:spcAft>
                <a:spcPct val="0"/>
              </a:spcAft>
              <a:defRPr sz="1200">
                <a:solidFill>
                  <a:schemeClr val="tx1"/>
                </a:solidFill>
                <a:latin typeface="Times New Roman" pitchFamily="18" charset="0"/>
              </a:defRPr>
            </a:lvl8pPr>
            <a:lvl9pPr marL="3886200" indent="-228600" defTabSz="93186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7ECC6DE-6447-4387-A74D-46E3531B8F6C}" type="slidenum">
              <a:rPr lang="en-US" altLang="en-US" smtClean="0">
                <a:solidFill>
                  <a:prstClr val="black"/>
                </a:solidFill>
              </a:rPr>
              <a:pPr eaLnBrk="1" hangingPunct="1">
                <a:spcBef>
                  <a:spcPct val="0"/>
                </a:spcBef>
              </a:pPr>
              <a:t>7</a:t>
            </a:fld>
            <a:endParaRPr lang="en-US"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General Rule 38 CFR 3.400</a:t>
            </a:r>
          </a:p>
          <a:p>
            <a:r>
              <a:rPr lang="en-US" sz="1800" b="0" dirty="0">
                <a:solidFill>
                  <a:schemeClr val="tx1"/>
                </a:solidFill>
                <a:latin typeface="Arial" panose="020B0604020202020204" pitchFamily="34" charset="0"/>
                <a:cs typeface="Arial" panose="020B0604020202020204" pitchFamily="34" charset="0"/>
              </a:rPr>
              <a:t>Take LP Notes from ED RES</a:t>
            </a:r>
          </a:p>
          <a:p>
            <a:pPr>
              <a:defRPr/>
            </a:pPr>
            <a:r>
              <a:rPr lang="en-US" sz="1800" b="0" dirty="0">
                <a:solidFill>
                  <a:schemeClr val="tx1"/>
                </a:solidFill>
                <a:latin typeface="Arial" panose="020B0604020202020204" pitchFamily="34" charset="0"/>
                <a:cs typeface="Arial" panose="020B0604020202020204" pitchFamily="34" charset="0"/>
              </a:rPr>
              <a:t>The effective date could be:</a:t>
            </a:r>
          </a:p>
          <a:p>
            <a:pPr lvl="0">
              <a:defRPr/>
            </a:pPr>
            <a:r>
              <a:rPr lang="en-US" sz="1800" b="0" dirty="0">
                <a:solidFill>
                  <a:schemeClr val="tx1"/>
                </a:solidFill>
                <a:latin typeface="Arial" panose="020B0604020202020204" pitchFamily="34" charset="0"/>
                <a:cs typeface="Arial" panose="020B0604020202020204" pitchFamily="34" charset="0"/>
              </a:rPr>
              <a:t>the date of receipt of the claim, or</a:t>
            </a:r>
          </a:p>
          <a:p>
            <a:pPr lvl="0">
              <a:defRPr/>
            </a:pPr>
            <a:r>
              <a:rPr lang="en-US" sz="1800" b="0" dirty="0">
                <a:solidFill>
                  <a:schemeClr val="tx1"/>
                </a:solidFill>
                <a:latin typeface="Arial" panose="020B0604020202020204" pitchFamily="34" charset="0"/>
                <a:cs typeface="Arial" panose="020B0604020202020204" pitchFamily="34" charset="0"/>
              </a:rPr>
              <a:t>the date entitlement arose (whichever is later, unless otherwise provided)</a:t>
            </a:r>
          </a:p>
          <a:p>
            <a:pPr>
              <a:defRPr/>
            </a:pPr>
            <a:r>
              <a:rPr lang="en-US" sz="1800" b="0" dirty="0">
                <a:solidFill>
                  <a:schemeClr val="tx1"/>
                </a:solidFill>
                <a:latin typeface="Arial" panose="020B0604020202020204" pitchFamily="34" charset="0"/>
                <a:cs typeface="Arial" panose="020B0604020202020204" pitchFamily="34" charset="0"/>
              </a:rPr>
              <a:t>Also for consideration:</a:t>
            </a:r>
          </a:p>
          <a:p>
            <a:pPr lvl="0">
              <a:defRPr/>
            </a:pPr>
            <a:r>
              <a:rPr lang="en-US" sz="1800" b="0" dirty="0">
                <a:solidFill>
                  <a:schemeClr val="tx1"/>
                </a:solidFill>
                <a:latin typeface="Arial" panose="020B0604020202020204" pitchFamily="34" charset="0"/>
                <a:cs typeface="Arial" panose="020B0604020202020204" pitchFamily="34" charset="0"/>
              </a:rPr>
              <a:t>Date facts found.</a:t>
            </a:r>
          </a:p>
        </p:txBody>
      </p:sp>
      <p:sp>
        <p:nvSpPr>
          <p:cNvPr id="4" name="Slide Number Placeholder 3"/>
          <p:cNvSpPr>
            <a:spLocks noGrp="1"/>
          </p:cNvSpPr>
          <p:nvPr>
            <p:ph type="sldNum" sz="quarter" idx="10"/>
          </p:nvPr>
        </p:nvSpPr>
        <p:spPr/>
        <p:txBody>
          <a:bodyPr/>
          <a:lstStyle/>
          <a:p>
            <a:fld id="{0E7C618C-DDD3-4DC9-ADAB-73264023D4F2}" type="slidenum">
              <a:rPr lang="en-US" smtClean="0"/>
              <a:t>8</a:t>
            </a:fld>
            <a:endParaRPr lang="en-US"/>
          </a:p>
        </p:txBody>
      </p:sp>
    </p:spTree>
    <p:extLst>
      <p:ext uri="{BB962C8B-B14F-4D97-AF65-F5344CB8AC3E}">
        <p14:creationId xmlns:p14="http://schemas.microsoft.com/office/powerpoint/2010/main" val="2652855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146175" y="687388"/>
            <a:ext cx="4565650" cy="3424237"/>
          </a:xfrm>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 typeface="Arial" panose="020B0604020202020204" pitchFamily="34" charset="0"/>
              <a:buNone/>
            </a:pPr>
            <a:r>
              <a:rPr lang="en-US" altLang="en-US" sz="1800" b="0" dirty="0">
                <a:solidFill>
                  <a:schemeClr val="tx1"/>
                </a:solidFill>
                <a:effectLst/>
                <a:latin typeface="Arial" panose="020B0604020202020204" pitchFamily="34" charset="0"/>
                <a:cs typeface="Arial" panose="020B0604020202020204" pitchFamily="34" charset="0"/>
              </a:rPr>
              <a:t>Date of Receipt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800" b="0" dirty="0">
                <a:solidFill>
                  <a:schemeClr val="tx1"/>
                </a:solidFill>
                <a:latin typeface="Arial" panose="020B0604020202020204" pitchFamily="34" charset="0"/>
                <a:cs typeface="Arial" panose="020B0604020202020204" pitchFamily="34" charset="0"/>
              </a:rPr>
              <a:t>Commonly known as Date of Claim or D O C:</a:t>
            </a:r>
          </a:p>
          <a:p>
            <a:pPr marL="0" indent="0">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Date information or evidence was first received by the Department of Veterans Affairs</a:t>
            </a:r>
          </a:p>
          <a:p>
            <a:pPr marL="0" indent="0">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On or after March 24, 2015 claims must be received on a prescribed form.</a:t>
            </a:r>
          </a:p>
          <a:p>
            <a:pPr marL="0" indent="0">
              <a:spcAft>
                <a:spcPts val="600"/>
              </a:spcAft>
              <a:buClr>
                <a:schemeClr val="tx1"/>
              </a:buClr>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Intent to File (on or after March 24, 2015)</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itchFamily="18" charset="0"/>
              </a:defRPr>
            </a:lvl1pPr>
            <a:lvl2pPr marL="742950" indent="-285750" defTabSz="931863" eaLnBrk="0" hangingPunct="0">
              <a:spcBef>
                <a:spcPct val="30000"/>
              </a:spcBef>
              <a:defRPr sz="1200">
                <a:solidFill>
                  <a:schemeClr val="tx1"/>
                </a:solidFill>
                <a:latin typeface="Times New Roman" pitchFamily="18" charset="0"/>
              </a:defRPr>
            </a:lvl2pPr>
            <a:lvl3pPr marL="1143000" indent="-228600" defTabSz="931863" eaLnBrk="0" hangingPunct="0">
              <a:spcBef>
                <a:spcPct val="30000"/>
              </a:spcBef>
              <a:defRPr sz="1200">
                <a:solidFill>
                  <a:schemeClr val="tx1"/>
                </a:solidFill>
                <a:latin typeface="Times New Roman" pitchFamily="18" charset="0"/>
              </a:defRPr>
            </a:lvl3pPr>
            <a:lvl4pPr marL="1600200" indent="-228600" defTabSz="931863" eaLnBrk="0" hangingPunct="0">
              <a:spcBef>
                <a:spcPct val="30000"/>
              </a:spcBef>
              <a:defRPr sz="1200">
                <a:solidFill>
                  <a:schemeClr val="tx1"/>
                </a:solidFill>
                <a:latin typeface="Times New Roman" pitchFamily="18" charset="0"/>
              </a:defRPr>
            </a:lvl4pPr>
            <a:lvl5pPr marL="2057400" indent="-228600" defTabSz="931863" eaLnBrk="0" hangingPunct="0">
              <a:spcBef>
                <a:spcPct val="30000"/>
              </a:spcBef>
              <a:defRPr sz="1200">
                <a:solidFill>
                  <a:schemeClr val="tx1"/>
                </a:solidFill>
                <a:latin typeface="Times New Roman" pitchFamily="18" charset="0"/>
              </a:defRPr>
            </a:lvl5pPr>
            <a:lvl6pPr marL="2514600" indent="-228600" defTabSz="931863" eaLnBrk="0" fontAlgn="base" hangingPunct="0">
              <a:spcBef>
                <a:spcPct val="30000"/>
              </a:spcBef>
              <a:spcAft>
                <a:spcPct val="0"/>
              </a:spcAft>
              <a:defRPr sz="1200">
                <a:solidFill>
                  <a:schemeClr val="tx1"/>
                </a:solidFill>
                <a:latin typeface="Times New Roman" pitchFamily="18" charset="0"/>
              </a:defRPr>
            </a:lvl6pPr>
            <a:lvl7pPr marL="2971800" indent="-228600" defTabSz="931863" eaLnBrk="0" fontAlgn="base" hangingPunct="0">
              <a:spcBef>
                <a:spcPct val="30000"/>
              </a:spcBef>
              <a:spcAft>
                <a:spcPct val="0"/>
              </a:spcAft>
              <a:defRPr sz="1200">
                <a:solidFill>
                  <a:schemeClr val="tx1"/>
                </a:solidFill>
                <a:latin typeface="Times New Roman" pitchFamily="18" charset="0"/>
              </a:defRPr>
            </a:lvl7pPr>
            <a:lvl8pPr marL="3429000" indent="-228600" defTabSz="931863" eaLnBrk="0" fontAlgn="base" hangingPunct="0">
              <a:spcBef>
                <a:spcPct val="30000"/>
              </a:spcBef>
              <a:spcAft>
                <a:spcPct val="0"/>
              </a:spcAft>
              <a:defRPr sz="1200">
                <a:solidFill>
                  <a:schemeClr val="tx1"/>
                </a:solidFill>
                <a:latin typeface="Times New Roman" pitchFamily="18" charset="0"/>
              </a:defRPr>
            </a:lvl8pPr>
            <a:lvl9pPr marL="3886200" indent="-228600" defTabSz="93186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9B3F224-D05A-4B1E-AA34-FD7CECA98C4E}" type="slidenum">
              <a:rPr lang="en-US" altLang="en-US" smtClean="0">
                <a:solidFill>
                  <a:prstClr val="black"/>
                </a:solidFill>
              </a:rPr>
              <a:pPr eaLnBrk="1" hangingPunct="1">
                <a:spcBef>
                  <a:spcPct val="0"/>
                </a:spcBef>
              </a:pPr>
              <a:t>9</a:t>
            </a:fld>
            <a:endParaRPr lang="en-US"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578644"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578644" indent="0">
              <a:buNone/>
              <a:defRPr/>
            </a:lvl5pPr>
          </a:lstStyle>
          <a:p>
            <a:pPr lvl="0"/>
            <a:r>
              <a:rPr lang="en-US" dirty="0"/>
              <a:t>Date sub-title</a:t>
            </a:r>
          </a:p>
        </p:txBody>
      </p:sp>
    </p:spTree>
    <p:extLst>
      <p:ext uri="{BB962C8B-B14F-4D97-AF65-F5344CB8AC3E}">
        <p14:creationId xmlns:p14="http://schemas.microsoft.com/office/powerpoint/2010/main" val="3526899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572F43AA-49D0-4844-AC84-88EBDF2C25F4}" type="slidenum">
              <a:rPr lang="en-US" smtClean="0"/>
              <a:pPr>
                <a:defRPr/>
              </a:pPr>
              <a:t>‹#›</a:t>
            </a:fld>
            <a:endParaRPr lang="en-US" dirty="0"/>
          </a:p>
        </p:txBody>
      </p:sp>
    </p:spTree>
    <p:extLst>
      <p:ext uri="{BB962C8B-B14F-4D97-AF65-F5344CB8AC3E}">
        <p14:creationId xmlns:p14="http://schemas.microsoft.com/office/powerpoint/2010/main" val="4026157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pPr>
              <a:defRPr/>
            </a:pPr>
            <a:fld id="{FCF1F161-FCDE-4E3A-971B-567C80F389F2}" type="slidenum">
              <a:rPr lang="en-US" smtClean="0"/>
              <a:pPr>
                <a:defRPr/>
              </a:pPr>
              <a:t>‹#›</a:t>
            </a:fld>
            <a:endParaRPr lang="en-US" dirty="0"/>
          </a:p>
        </p:txBody>
      </p:sp>
    </p:spTree>
    <p:extLst>
      <p:ext uri="{BB962C8B-B14F-4D97-AF65-F5344CB8AC3E}">
        <p14:creationId xmlns:p14="http://schemas.microsoft.com/office/powerpoint/2010/main" val="3623359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89322" indent="-144661">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2pPr>
            <a:lvl3pPr marL="433983" indent="-144661">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3pPr>
            <a:lvl4pPr marL="578644" indent="-144661">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991969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14313" indent="-214313">
              <a:spcBef>
                <a:spcPts val="0"/>
              </a:spcBef>
              <a:spcAft>
                <a:spcPts val="600"/>
              </a:spcAft>
              <a:buClr>
                <a:schemeClr val="tx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358974" indent="-214313">
              <a:spcBef>
                <a:spcPts val="0"/>
              </a:spcBef>
              <a:spcAft>
                <a:spcPts val="60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503635" indent="-214313">
              <a:spcBef>
                <a:spcPts val="0"/>
              </a:spcBef>
              <a:spcAft>
                <a:spcPts val="600"/>
              </a:spcAft>
              <a:buClr>
                <a:schemeClr val="tx1"/>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648296" indent="-214313">
              <a:spcBef>
                <a:spcPts val="0"/>
              </a:spcBef>
              <a:spcAft>
                <a:spcPts val="600"/>
              </a:spcAft>
              <a:buClr>
                <a:schemeClr val="tx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1317628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0403328"/>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pPr/>
              <a:t>‹#›</a:t>
            </a:fld>
            <a:endParaRPr lang="en-US"/>
          </a:p>
        </p:txBody>
      </p:sp>
    </p:spTree>
    <p:extLst>
      <p:ext uri="{BB962C8B-B14F-4D97-AF65-F5344CB8AC3E}">
        <p14:creationId xmlns:p14="http://schemas.microsoft.com/office/powerpoint/2010/main" val="2139302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9400"/>
            <a:ext cx="7772400" cy="1219200"/>
          </a:xfrm>
          <a:ln>
            <a:noFill/>
          </a:ln>
        </p:spPr>
        <p:txBody>
          <a:bodyPr anchor="t">
            <a:normAutofit/>
          </a:bodyPr>
          <a:lstStyle>
            <a:lvl1pPr algn="ctr">
              <a:defRPr sz="21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nvPr>
        </p:nvSpPr>
        <p:spPr>
          <a:xfrm>
            <a:off x="685800" y="4724400"/>
            <a:ext cx="2362200" cy="838200"/>
          </a:xfrm>
          <a:prstGeom prst="rect">
            <a:avLst/>
          </a:prstGeom>
        </p:spPr>
        <p:txBody>
          <a:bodyPr>
            <a:noAutofit/>
          </a:bodyPr>
          <a:lstStyle>
            <a:lvl1pPr marL="0" indent="0" algn="ctr">
              <a:lnSpc>
                <a:spcPct val="100000"/>
              </a:lnSpc>
              <a:spcBef>
                <a:spcPts val="0"/>
              </a:spcBef>
              <a:spcAft>
                <a:spcPts val="338"/>
              </a:spcAft>
              <a:buNone/>
              <a:defRPr sz="1350" b="1">
                <a:solidFill>
                  <a:srgbClr val="1F497D"/>
                </a:solidFill>
              </a:defRPr>
            </a:lvl1pPr>
            <a:lvl5pPr marL="578644"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nvPr>
        </p:nvSpPr>
        <p:spPr>
          <a:xfrm>
            <a:off x="6096000" y="4724400"/>
            <a:ext cx="2362200" cy="838200"/>
          </a:xfrm>
          <a:prstGeom prst="rect">
            <a:avLst/>
          </a:prstGeom>
        </p:spPr>
        <p:txBody>
          <a:bodyPr>
            <a:noAutofit/>
          </a:bodyPr>
          <a:lstStyle>
            <a:lvl1pPr marL="0" indent="0" algn="ctr">
              <a:buNone/>
              <a:defRPr sz="1350" b="1">
                <a:solidFill>
                  <a:srgbClr val="1F497D"/>
                </a:solidFill>
              </a:defRPr>
            </a:lvl1pPr>
            <a:lvl5pPr marL="578644" indent="0">
              <a:buNone/>
              <a:defRPr/>
            </a:lvl5pPr>
          </a:lstStyle>
          <a:p>
            <a:pPr lvl="0"/>
            <a:r>
              <a:rPr lang="en-US" dirty="0"/>
              <a:t>Date sub-title</a:t>
            </a:r>
          </a:p>
        </p:txBody>
      </p:sp>
    </p:spTree>
    <p:extLst>
      <p:ext uri="{BB962C8B-B14F-4D97-AF65-F5344CB8AC3E}">
        <p14:creationId xmlns:p14="http://schemas.microsoft.com/office/powerpoint/2010/main" val="2163815393"/>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342900" indent="-342900">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289322" indent="-144661">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2pPr>
            <a:lvl3pPr marL="433983" indent="-144661">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3pPr>
            <a:lvl4pPr marL="578644" indent="-144661">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pPr>
              <a:defRPr/>
            </a:pPr>
            <a:fld id="{0742D825-D7C5-495B-AC53-3E79B84243D8}" type="slidenum">
              <a:rPr lang="en-US" smtClean="0"/>
              <a:pPr>
                <a:defRPr/>
              </a:pPr>
              <a:t>‹#›</a:t>
            </a:fld>
            <a:endParaRPr lang="en-US" dirty="0"/>
          </a:p>
        </p:txBody>
      </p:sp>
    </p:spTree>
    <p:extLst>
      <p:ext uri="{BB962C8B-B14F-4D97-AF65-F5344CB8AC3E}">
        <p14:creationId xmlns:p14="http://schemas.microsoft.com/office/powerpoint/2010/main" val="2299954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14313" indent="-214313">
              <a:spcBef>
                <a:spcPts val="0"/>
              </a:spcBef>
              <a:spcAft>
                <a:spcPts val="600"/>
              </a:spcAft>
              <a:buClr>
                <a:schemeClr val="tx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358974" indent="-214313">
              <a:spcBef>
                <a:spcPts val="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2pPr>
            <a:lvl3pPr marL="503635" indent="-214313">
              <a:spcBef>
                <a:spcPts val="0"/>
              </a:spcBef>
              <a:spcAft>
                <a:spcPts val="600"/>
              </a:spcAft>
              <a:buClr>
                <a:schemeClr val="tx1"/>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648296" indent="-214313">
              <a:spcBef>
                <a:spcPts val="0"/>
              </a:spcBef>
              <a:spcAft>
                <a:spcPts val="600"/>
              </a:spcAft>
              <a:buClr>
                <a:schemeClr val="tx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pPr fontAlgn="base">
              <a:spcBef>
                <a:spcPct val="0"/>
              </a:spcBef>
              <a:defRPr/>
            </a:pPr>
            <a:fld id="{2AF4CE43-9F67-4A7E-AB64-95B8A7FA9904}" type="slidenum">
              <a:rPr lang="en-US" smtClean="0"/>
              <a:pPr fontAlgn="base">
                <a:spcBef>
                  <a:spcPct val="0"/>
                </a:spcBef>
                <a:defRPr/>
              </a:pPr>
              <a:t>‹#›</a:t>
            </a:fld>
            <a:endParaRPr lang="en-US" dirty="0"/>
          </a:p>
        </p:txBody>
      </p:sp>
    </p:spTree>
    <p:extLst>
      <p:ext uri="{BB962C8B-B14F-4D97-AF65-F5344CB8AC3E}">
        <p14:creationId xmlns:p14="http://schemas.microsoft.com/office/powerpoint/2010/main" val="29479135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486558"/>
      </p:ext>
    </p:extLst>
  </p:cSld>
  <p:clrMapOvr>
    <a:masterClrMapping/>
  </p:clrMapOvr>
  <p:transition>
    <p:fade thruBlk="1"/>
  </p:transition>
  <p:hf hdr="0" dt="0"/>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ags" Target="../tags/tag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1.jpg"/><Relationship Id="rId5" Type="http://schemas.openxmlformats.org/officeDocument/2006/relationships/slideLayout" Target="../slideLayouts/slideLayout10.xml"/><Relationship Id="rId10" Type="http://schemas.openxmlformats.org/officeDocument/2006/relationships/tags" Target="../tags/tag16.xml"/><Relationship Id="rId4" Type="http://schemas.openxmlformats.org/officeDocument/2006/relationships/slideLayout" Target="../slideLayouts/slideLayout9.xml"/><Relationship Id="rId9" Type="http://schemas.openxmlformats.org/officeDocument/2006/relationships/tags" Target="../tags/tag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7"/>
            </p:custDataLst>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8"/>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b="0" i="0" u="none"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9"/>
            </p:custDataLst>
          </p:nvPr>
        </p:nvSpPr>
        <p:spPr>
          <a:xfrm>
            <a:off x="6931152" y="6601976"/>
            <a:ext cx="2133600" cy="365125"/>
          </a:xfrm>
          <a:prstGeom prst="rect">
            <a:avLst/>
          </a:prstGeom>
        </p:spPr>
        <p:txBody>
          <a:bodyPr tIns="0"/>
          <a:lstStyle>
            <a:lvl1pPr algn="r">
              <a:defRPr sz="788">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25659870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Lst>
  <p:txStyles>
    <p:titleStyle>
      <a:lvl1pPr algn="ctr" defTabSz="289322" rtl="0" eaLnBrk="1" latinLnBrk="0" hangingPunct="1">
        <a:spcBef>
          <a:spcPct val="0"/>
        </a:spcBef>
        <a:buNone/>
        <a:defRPr sz="1575"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8"/>
            </p:custDataLst>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9"/>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0"/>
            </p:custDataLst>
          </p:nvPr>
        </p:nvSpPr>
        <p:spPr>
          <a:xfrm>
            <a:off x="6931152" y="6601976"/>
            <a:ext cx="2133600" cy="365125"/>
          </a:xfrm>
          <a:prstGeom prst="rect">
            <a:avLst/>
          </a:prstGeom>
        </p:spPr>
        <p:txBody>
          <a:bodyPr tIns="0"/>
          <a:lstStyle>
            <a:lvl1pPr algn="r">
              <a:defRPr sz="788">
                <a:latin typeface="Arial" panose="020B0604020202020204" pitchFamily="34" charset="0"/>
                <a:cs typeface="Arial" panose="020B0604020202020204" pitchFamily="34" charset="0"/>
              </a:defRPr>
            </a:lvl1pPr>
          </a:lstStyle>
          <a:p>
            <a:pPr fontAlgn="base">
              <a:spcBef>
                <a:spcPct val="0"/>
              </a:spcBef>
              <a:spcAft>
                <a:spcPct val="0"/>
              </a:spcAft>
              <a:defRPr/>
            </a:pPr>
            <a:fld id="{2AF4CE43-9F67-4A7E-AB64-95B8A7FA9904}"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275034540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Lst>
  <p:hf hdr="0" dt="0"/>
  <p:txStyles>
    <p:titleStyle>
      <a:lvl1pPr algn="ctr" defTabSz="289322" rtl="0" eaLnBrk="1" latinLnBrk="0" hangingPunct="1">
        <a:spcBef>
          <a:spcPct val="0"/>
        </a:spcBef>
        <a:buNone/>
        <a:defRPr sz="1575"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4.jpeg"/><Relationship Id="rId5" Type="http://schemas.openxmlformats.org/officeDocument/2006/relationships/notesSlide" Target="../notesSlides/notesSlide10.xml"/><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tags" Target="../tags/tag58.xml"/></Relationships>
</file>

<file path=ppt/slides/_rels/slide12.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notesSlide" Target="../notesSlides/notesSlide12.xml"/><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notesSlide" Target="../notesSlides/notesSlide13.xml"/><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notesSlide" Target="../notesSlides/notesSlide14.xml"/><Relationship Id="rId5" Type="http://schemas.openxmlformats.org/officeDocument/2006/relationships/slideLayout" Target="../slideLayouts/slideLayout7.xml"/><Relationship Id="rId4" Type="http://schemas.openxmlformats.org/officeDocument/2006/relationships/tags" Target="../tags/tag68.xml"/></Relationships>
</file>

<file path=ppt/slides/_rels/slide15.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notesSlide" Target="../notesSlides/notesSlide15.xml"/><Relationship Id="rId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notesSlide" Target="../notesSlides/notesSlide16.xml"/><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notesSlide" Target="../notesSlides/notesSlide17.xml"/><Relationship Id="rId5" Type="http://schemas.openxmlformats.org/officeDocument/2006/relationships/slideLayout" Target="../slideLayouts/slideLayout7.xml"/><Relationship Id="rId4" Type="http://schemas.openxmlformats.org/officeDocument/2006/relationships/tags" Target="../tags/tag78.xml"/></Relationships>
</file>

<file path=ppt/slides/_rels/slide18.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notesSlide" Target="../notesSlides/notesSlide18.xml"/><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notesSlide" Target="../notesSlides/notesSlide19.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3.jp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tags" Target="../tags/tag29.xml"/></Relationships>
</file>

<file path=ppt/slides/_rels/slide20.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5.jpeg"/><Relationship Id="rId5" Type="http://schemas.openxmlformats.org/officeDocument/2006/relationships/notesSlide" Target="../notesSlides/notesSlide20.xml"/><Relationship Id="rId4"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notesSlide" Target="../notesSlides/notesSlide21.xml"/><Relationship Id="rId4"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notesSlide" Target="../notesSlides/notesSlide22.xml"/><Relationship Id="rId4"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notesSlide" Target="../notesSlides/notesSlide23.xml"/><Relationship Id="rId5" Type="http://schemas.openxmlformats.org/officeDocument/2006/relationships/slideLayout" Target="../slideLayouts/slideLayout8.xml"/><Relationship Id="rId4" Type="http://schemas.openxmlformats.org/officeDocument/2006/relationships/tags" Target="../tags/tag97.xml"/></Relationships>
</file>

<file path=ppt/slides/_rels/slide25.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notesSlide" Target="../notesSlides/notesSlide24.xml"/><Relationship Id="rId4"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notesSlide" Target="../notesSlides/notesSlide25.xml"/><Relationship Id="rId4"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tags" Target="../tags/tag106.xml"/><Relationship Id="rId7" Type="http://schemas.openxmlformats.org/officeDocument/2006/relationships/image" Target="../media/image6.pn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notesSlide" Target="../notesSlides/notesSlide26.xml"/><Relationship Id="rId5" Type="http://schemas.openxmlformats.org/officeDocument/2006/relationships/slideLayout" Target="../slideLayouts/slideLayout7.xml"/><Relationship Id="rId4" Type="http://schemas.openxmlformats.org/officeDocument/2006/relationships/tags" Target="../tags/tag107.xml"/></Relationships>
</file>

<file path=ppt/slides/_rels/slide28.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notesSlide" Target="../notesSlides/notesSlide27.xml"/><Relationship Id="rId4"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notesSlide" Target="../notesSlides/notesSlide28.xml"/><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3.xml"/><Relationship Id="rId4"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notesSlide" Target="../notesSlides/notesSlide29.xml"/><Relationship Id="rId5" Type="http://schemas.openxmlformats.org/officeDocument/2006/relationships/slideLayout" Target="../slideLayouts/slideLayout8.xml"/><Relationship Id="rId4" Type="http://schemas.openxmlformats.org/officeDocument/2006/relationships/tags" Target="../tags/tag117.xml"/></Relationships>
</file>

<file path=ppt/slides/_rels/slide31.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5" Type="http://schemas.openxmlformats.org/officeDocument/2006/relationships/notesSlide" Target="../notesSlides/notesSlide30.xml"/><Relationship Id="rId4"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notesSlide" Target="../notesSlides/notesSlide31.xml"/><Relationship Id="rId4"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5.xml"/><Relationship Id="rId1" Type="http://schemas.openxmlformats.org/officeDocument/2006/relationships/tags" Target="../tags/tag124.xml"/><Relationship Id="rId5" Type="http://schemas.openxmlformats.org/officeDocument/2006/relationships/image" Target="../media/image7.png"/><Relationship Id="rId4"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notesSlide" Target="../notesSlides/notesSlide4.xml"/><Relationship Id="rId4"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7.xml"/><Relationship Id="rId1" Type="http://schemas.openxmlformats.org/officeDocument/2006/relationships/tags" Target="../tags/tag126.xml"/><Relationship Id="rId4" Type="http://schemas.openxmlformats.org/officeDocument/2006/relationships/notesSlide" Target="../notesSlides/notesSlide33.xml"/></Relationships>
</file>

<file path=ppt/slides/_rels/slide5.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notesSlide" Target="../notesSlides/notesSlide5.xml"/><Relationship Id="rId4"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41.xml"/><Relationship Id="rId7" Type="http://schemas.openxmlformats.org/officeDocument/2006/relationships/diagramLayout" Target="../diagrams/layout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diagramData" Target="../diagrams/data1.xml"/><Relationship Id="rId5" Type="http://schemas.openxmlformats.org/officeDocument/2006/relationships/notesSlide" Target="../notesSlides/notesSlide6.xml"/><Relationship Id="rId10" Type="http://schemas.microsoft.com/office/2007/relationships/diagramDrawing" Target="../diagrams/drawing1.xml"/><Relationship Id="rId4" Type="http://schemas.openxmlformats.org/officeDocument/2006/relationships/slideLayout" Target="../slideLayouts/slideLayout2.xml"/><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notesSlide" Target="../notesSlides/notesSlide7.xml"/><Relationship Id="rId4"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tags" Target="../tags/tag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989EDF-9B18-4E9D-A451-F088CE5AD081}"/>
              </a:ext>
            </a:extLst>
          </p:cNvPr>
          <p:cNvSpPr>
            <a:spLocks noGrp="1"/>
          </p:cNvSpPr>
          <p:nvPr>
            <p:ph type="ctrTitle"/>
            <p:custDataLst>
              <p:tags r:id="rId1"/>
            </p:custDataLst>
          </p:nvPr>
        </p:nvSpPr>
        <p:spPr>
          <a:xfrm>
            <a:off x="685800" y="2819400"/>
            <a:ext cx="7772400" cy="1219200"/>
          </a:xfrm>
        </p:spPr>
        <p:txBody>
          <a:bodyPr/>
          <a:lstStyle/>
          <a:p>
            <a:pPr>
              <a:spcAft>
                <a:spcPts val="600"/>
              </a:spcAft>
            </a:pPr>
            <a:r>
              <a:rPr lang="en-US" kern="0" dirty="0">
                <a:solidFill>
                  <a:srgbClr val="1F4B7D"/>
                </a:solidFill>
                <a:latin typeface="Times New Roman" panose="02020603050405020304" pitchFamily="18" charset="0"/>
                <a:cs typeface="Times New Roman" panose="02020603050405020304" pitchFamily="18" charset="0"/>
              </a:rPr>
              <a:t>Effective Dates (RVSR Challenge IWT)</a:t>
            </a:r>
            <a:endParaRPr lang="en-US" dirty="0">
              <a:solidFill>
                <a:srgbClr val="1F4B7D"/>
              </a:solidFill>
              <a:latin typeface="Times New Roman" panose="02020603050405020304" pitchFamily="18" charset="0"/>
              <a:cs typeface="Times New Roman" panose="02020603050405020304" pitchFamily="18" charset="0"/>
            </a:endParaRPr>
          </a:p>
        </p:txBody>
      </p:sp>
      <p:sp>
        <p:nvSpPr>
          <p:cNvPr id="6" name="Text Placeholder 5">
            <a:extLst>
              <a:ext uri="{FF2B5EF4-FFF2-40B4-BE49-F238E27FC236}">
                <a16:creationId xmlns:a16="http://schemas.microsoft.com/office/drawing/2014/main" id="{383F2184-15F4-4FE1-B1E3-40527DD23C38}"/>
              </a:ext>
            </a:extLst>
          </p:cNvPr>
          <p:cNvSpPr>
            <a:spLocks noGrp="1"/>
          </p:cNvSpPr>
          <p:nvPr>
            <p:ph type="body" sz="quarter" idx="10"/>
            <p:custDataLst>
              <p:tags r:id="rId2"/>
            </p:custDataLst>
          </p:nvPr>
        </p:nvSpPr>
        <p:spPr>
          <a:xfrm>
            <a:off x="685800" y="4724400"/>
            <a:ext cx="2362200" cy="838200"/>
          </a:xfrm>
        </p:spPr>
        <p:txBody>
          <a:bodyPr/>
          <a:lstStyle/>
          <a:p>
            <a:r>
              <a:rPr lang="en-US" dirty="0">
                <a:solidFill>
                  <a:srgbClr val="1F4B7D"/>
                </a:solidFill>
                <a:latin typeface="Times New Roman" panose="02020603050405020304" pitchFamily="18" charset="0"/>
                <a:cs typeface="Times New Roman" panose="02020603050405020304" pitchFamily="18" charset="0"/>
              </a:rPr>
              <a:t>Compensation Service</a:t>
            </a:r>
          </a:p>
        </p:txBody>
      </p:sp>
      <p:sp>
        <p:nvSpPr>
          <p:cNvPr id="7" name="Text Placeholder 6">
            <a:extLst>
              <a:ext uri="{FF2B5EF4-FFF2-40B4-BE49-F238E27FC236}">
                <a16:creationId xmlns:a16="http://schemas.microsoft.com/office/drawing/2014/main" id="{2E7FC11C-B547-42F3-A126-09B2A7FBF9E4}"/>
              </a:ext>
            </a:extLst>
          </p:cNvPr>
          <p:cNvSpPr>
            <a:spLocks noGrp="1"/>
          </p:cNvSpPr>
          <p:nvPr>
            <p:ph type="body" sz="quarter" idx="11"/>
            <p:custDataLst>
              <p:tags r:id="rId3"/>
            </p:custDataLst>
          </p:nvPr>
        </p:nvSpPr>
        <p:spPr>
          <a:xfrm>
            <a:off x="6096000" y="4724400"/>
            <a:ext cx="2362200" cy="838200"/>
          </a:xfrm>
        </p:spPr>
        <p:txBody>
          <a:bodyPr/>
          <a:lstStyle/>
          <a:p>
            <a:r>
              <a:rPr lang="en-US" dirty="0">
                <a:solidFill>
                  <a:srgbClr val="1F4B7D"/>
                </a:solidFill>
                <a:latin typeface="Times New Roman" panose="02020603050405020304" pitchFamily="18" charset="0"/>
                <a:cs typeface="Times New Roman" panose="02020603050405020304" pitchFamily="18" charset="0"/>
              </a:rPr>
              <a:t>March 2019</a:t>
            </a:r>
          </a:p>
        </p:txBody>
      </p:sp>
    </p:spTree>
    <p:extLst>
      <p:ext uri="{BB962C8B-B14F-4D97-AF65-F5344CB8AC3E}">
        <p14:creationId xmlns:p14="http://schemas.microsoft.com/office/powerpoint/2010/main" val="2692595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custDataLst>
              <p:tags r:id="rId1"/>
            </p:custDataLst>
          </p:nvPr>
        </p:nvSpPr>
        <p:spPr>
          <a:xfrm>
            <a:off x="0" y="793629"/>
            <a:ext cx="9144000" cy="1086867"/>
          </a:xfrm>
        </p:spPr>
        <p:txBody>
          <a:bodyPr/>
          <a:lstStyle/>
          <a:p>
            <a:pPr eaLnBrk="1" hangingPunct="1"/>
            <a:r>
              <a:rPr lang="en-US" altLang="en-US" b="1" dirty="0">
                <a:effectLst/>
                <a:latin typeface="Times New Roman" panose="02020603050405020304" pitchFamily="18" charset="0"/>
                <a:cs typeface="Times New Roman" panose="02020603050405020304" pitchFamily="18" charset="0"/>
              </a:rPr>
              <a:t>Date Entitlement Arose</a:t>
            </a:r>
          </a:p>
        </p:txBody>
      </p:sp>
      <p:sp>
        <p:nvSpPr>
          <p:cNvPr id="19459" name="Rectangle 3"/>
          <p:cNvSpPr>
            <a:spLocks noGrp="1" noChangeArrowheads="1"/>
          </p:cNvSpPr>
          <p:nvPr>
            <p:ph idx="1"/>
            <p:custDataLst>
              <p:tags r:id="rId2"/>
            </p:custDataLst>
          </p:nvPr>
        </p:nvSpPr>
        <p:spPr>
          <a:xfrm>
            <a:off x="457200" y="2057401"/>
            <a:ext cx="8229600" cy="792678"/>
          </a:xfrm>
        </p:spPr>
        <p:txBody>
          <a:bodyPr/>
          <a:lstStyle/>
          <a:p>
            <a:pPr marL="0" indent="0">
              <a:buNone/>
              <a:defRPr/>
            </a:pPr>
            <a:r>
              <a:rPr lang="en-US" dirty="0">
                <a:latin typeface="Times New Roman" panose="02020603050405020304" pitchFamily="18" charset="0"/>
                <a:cs typeface="Times New Roman" panose="02020603050405020304" pitchFamily="18" charset="0"/>
              </a:rPr>
              <a:t>Earliest date from which the evidence shows that entitlement to VA benefits is warranted</a:t>
            </a:r>
          </a:p>
        </p:txBody>
      </p:sp>
      <p:sp>
        <p:nvSpPr>
          <p:cNvPr id="19460" name="Slide Number Placeholder 3"/>
          <p:cNvSpPr>
            <a:spLocks noGrp="1"/>
          </p:cNvSpPr>
          <p:nvPr>
            <p:ph type="sldNum" sz="quarter" idx="12"/>
            <p:custDataLst>
              <p:tags r:id="rId3"/>
            </p:custDataLst>
          </p:nvPr>
        </p:nvSpPr>
        <p:spPr>
          <a:xfrm>
            <a:off x="6931152" y="6601976"/>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itchFamily="18" charset="0"/>
              </a:defRPr>
            </a:lvl1pPr>
            <a:lvl2pPr marL="557213" indent="-214313" eaLnBrk="0" hangingPunct="0">
              <a:defRPr sz="1800">
                <a:solidFill>
                  <a:schemeClr val="tx1"/>
                </a:solidFill>
                <a:latin typeface="Times New Roman" pitchFamily="18" charset="0"/>
              </a:defRPr>
            </a:lvl2pPr>
            <a:lvl3pPr marL="857250" indent="-171450" eaLnBrk="0" hangingPunct="0">
              <a:defRPr sz="1800">
                <a:solidFill>
                  <a:schemeClr val="tx1"/>
                </a:solidFill>
                <a:latin typeface="Times New Roman" pitchFamily="18" charset="0"/>
              </a:defRPr>
            </a:lvl3pPr>
            <a:lvl4pPr marL="1200150" indent="-171450" eaLnBrk="0" hangingPunct="0">
              <a:defRPr sz="1800">
                <a:solidFill>
                  <a:schemeClr val="tx1"/>
                </a:solidFill>
                <a:latin typeface="Times New Roman" pitchFamily="18" charset="0"/>
              </a:defRPr>
            </a:lvl4pPr>
            <a:lvl5pPr marL="1543050" indent="-171450" eaLnBrk="0" hangingPunct="0">
              <a:defRPr sz="1800">
                <a:solidFill>
                  <a:schemeClr val="tx1"/>
                </a:solidFill>
                <a:latin typeface="Times New Roman" pitchFamily="18" charset="0"/>
              </a:defRPr>
            </a:lvl5pPr>
            <a:lvl6pPr marL="1885950" indent="-171450" eaLnBrk="0" fontAlgn="base" hangingPunct="0">
              <a:spcBef>
                <a:spcPct val="0"/>
              </a:spcBef>
              <a:spcAft>
                <a:spcPct val="0"/>
              </a:spcAft>
              <a:defRPr sz="1800">
                <a:solidFill>
                  <a:schemeClr val="tx1"/>
                </a:solidFill>
                <a:latin typeface="Times New Roman" pitchFamily="18" charset="0"/>
              </a:defRPr>
            </a:lvl6pPr>
            <a:lvl7pPr marL="2228850" indent="-171450" eaLnBrk="0" fontAlgn="base" hangingPunct="0">
              <a:spcBef>
                <a:spcPct val="0"/>
              </a:spcBef>
              <a:spcAft>
                <a:spcPct val="0"/>
              </a:spcAft>
              <a:defRPr sz="1800">
                <a:solidFill>
                  <a:schemeClr val="tx1"/>
                </a:solidFill>
                <a:latin typeface="Times New Roman" pitchFamily="18" charset="0"/>
              </a:defRPr>
            </a:lvl7pPr>
            <a:lvl8pPr marL="2571750" indent="-171450" eaLnBrk="0" fontAlgn="base" hangingPunct="0">
              <a:spcBef>
                <a:spcPct val="0"/>
              </a:spcBef>
              <a:spcAft>
                <a:spcPct val="0"/>
              </a:spcAft>
              <a:defRPr sz="1800">
                <a:solidFill>
                  <a:schemeClr val="tx1"/>
                </a:solidFill>
                <a:latin typeface="Times New Roman" pitchFamily="18" charset="0"/>
              </a:defRPr>
            </a:lvl8pPr>
            <a:lvl9pPr marL="2914650" indent="-171450" eaLnBrk="0" fontAlgn="base" hangingPunct="0">
              <a:spcBef>
                <a:spcPct val="0"/>
              </a:spcBef>
              <a:spcAft>
                <a:spcPct val="0"/>
              </a:spcAft>
              <a:defRPr sz="1800">
                <a:solidFill>
                  <a:schemeClr val="tx1"/>
                </a:solidFill>
                <a:latin typeface="Times New Roman" pitchFamily="18" charset="0"/>
              </a:defRPr>
            </a:lvl9pPr>
          </a:lstStyle>
          <a:p>
            <a:pPr eaLnBrk="1" hangingPunct="1">
              <a:defRPr/>
            </a:pPr>
            <a:fld id="{AA7DAD0D-B694-4531-B615-CF7EB41A0CDB}" type="slidenum">
              <a:rPr lang="en-US">
                <a:solidFill>
                  <a:srgbClr val="000000"/>
                </a:solidFill>
                <a:latin typeface="Arial" panose="020B0604020202020204" pitchFamily="34" charset="0"/>
              </a:rPr>
              <a:pPr eaLnBrk="1" hangingPunct="1">
                <a:defRPr/>
              </a:pPr>
              <a:t>10</a:t>
            </a:fld>
            <a:endParaRPr lang="en-US" dirty="0">
              <a:solidFill>
                <a:srgbClr val="000000"/>
              </a:solidFill>
              <a:latin typeface="Arial" panose="020B0604020202020204" pitchFamily="34" charset="0"/>
            </a:endParaRPr>
          </a:p>
        </p:txBody>
      </p:sp>
      <p:pic>
        <p:nvPicPr>
          <p:cNvPr id="1027" name="Picture 3" descr="C:\Users\VBABALLuzadE\AppData\Local\Microsoft\Windows\Temporary Internet Files\Content.IE5\EXT7BKYV\online-medical-record[1].jpg"/>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212236" y="2712421"/>
            <a:ext cx="3886501" cy="25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721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custDataLst>
              <p:tags r:id="rId1"/>
            </p:custDataLst>
          </p:nvPr>
        </p:nvSpPr>
        <p:spPr>
          <a:xfrm>
            <a:off x="0" y="793629"/>
            <a:ext cx="9144000" cy="1086867"/>
          </a:xfrm>
        </p:spPr>
        <p:txBody>
          <a:bodyPr/>
          <a:lstStyle/>
          <a:p>
            <a:r>
              <a:rPr lang="en-US" altLang="en-US" b="1" dirty="0">
                <a:effectLst/>
                <a:latin typeface="Times New Roman" panose="02020603050405020304" pitchFamily="18" charset="0"/>
                <a:cs typeface="Times New Roman" panose="02020603050405020304" pitchFamily="18" charset="0"/>
              </a:rPr>
              <a:t>Service Connection - Direct</a:t>
            </a:r>
          </a:p>
        </p:txBody>
      </p:sp>
      <p:sp>
        <p:nvSpPr>
          <p:cNvPr id="3" name="Content Placeholder 2"/>
          <p:cNvSpPr>
            <a:spLocks noGrp="1"/>
          </p:cNvSpPr>
          <p:nvPr>
            <p:ph idx="1"/>
            <p:custDataLst>
              <p:tags r:id="rId2"/>
            </p:custDataLst>
          </p:nvPr>
        </p:nvSpPr>
        <p:spPr>
          <a:xfrm>
            <a:off x="457200" y="2057401"/>
            <a:ext cx="8229600" cy="365126"/>
          </a:xfrm>
        </p:spPr>
        <p:txBody>
          <a:bodyPr>
            <a:noAutofit/>
          </a:bodyPr>
          <a:lstStyle/>
          <a:p>
            <a:pPr marL="0" indent="0">
              <a:buNone/>
              <a:defRPr/>
            </a:pPr>
            <a:r>
              <a:rPr lang="en-US" sz="2400" dirty="0">
                <a:latin typeface="Times New Roman" panose="02020603050405020304" pitchFamily="18" charset="0"/>
                <a:cs typeface="Times New Roman" panose="02020603050405020304" pitchFamily="18" charset="0"/>
              </a:rPr>
              <a:t>Direct (38 CFR 3.400(b)(2):</a:t>
            </a:r>
          </a:p>
        </p:txBody>
      </p:sp>
      <p:sp>
        <p:nvSpPr>
          <p:cNvPr id="5" name="Slide Number Placeholder 4"/>
          <p:cNvSpPr>
            <a:spLocks noGrp="1"/>
          </p:cNvSpPr>
          <p:nvPr>
            <p:ph type="sldNum" sz="quarter" idx="12"/>
            <p:custDataLst>
              <p:tags r:id="rId3"/>
            </p:custDataLst>
          </p:nvPr>
        </p:nvSpPr>
        <p:spPr>
          <a:xfrm>
            <a:off x="6931152" y="6601976"/>
            <a:ext cx="2133600" cy="365125"/>
          </a:xfrm>
        </p:spPr>
        <p:txBody>
          <a:bodyPr/>
          <a:lstStyle/>
          <a:p>
            <a:pPr>
              <a:defRPr/>
            </a:pPr>
            <a:fld id="{71DACED0-7061-46C7-8DD2-42B7D33A4CBF}" type="slidenum">
              <a:rPr lang="en-US"/>
              <a:pPr>
                <a:defRPr/>
              </a:pPr>
              <a:t>11</a:t>
            </a:fld>
            <a:endParaRPr lang="en-US" dirty="0"/>
          </a:p>
        </p:txBody>
      </p:sp>
      <p:sp>
        <p:nvSpPr>
          <p:cNvPr id="2" name="TextBox 1">
            <a:extLst>
              <a:ext uri="{FF2B5EF4-FFF2-40B4-BE49-F238E27FC236}">
                <a16:creationId xmlns:a16="http://schemas.microsoft.com/office/drawing/2014/main" id="{2F02363C-9C45-406E-838F-6AC306EEFBEA}"/>
              </a:ext>
            </a:extLst>
          </p:cNvPr>
          <p:cNvSpPr txBox="1"/>
          <p:nvPr>
            <p:custDataLst>
              <p:tags r:id="rId4"/>
            </p:custDataLst>
          </p:nvPr>
        </p:nvSpPr>
        <p:spPr>
          <a:xfrm>
            <a:off x="457200" y="2599432"/>
            <a:ext cx="8229600" cy="1785104"/>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The day after separation from service or date entitlement arose, if the claim is received within one year of separation from service</a:t>
            </a:r>
          </a:p>
          <a:p>
            <a:pPr marL="285750" indent="-285750">
              <a:spcAft>
                <a:spcPts val="600"/>
              </a:spcAft>
              <a:buClr>
                <a:schemeClr val="tx1"/>
              </a:buClr>
              <a:buFont typeface="Arial" panose="020B0604020202020204" pitchFamily="34" charset="0"/>
              <a:buChar char="•"/>
              <a:defRPr/>
            </a:pPr>
            <a:endParaRPr lang="en-US" sz="2000" dirty="0">
              <a:latin typeface="Times New Roman" panose="02020603050405020304" pitchFamily="18" charset="0"/>
              <a:cs typeface="Times New Roman" panose="02020603050405020304" pitchFamily="18" charset="0"/>
            </a:endParaRPr>
          </a:p>
          <a:p>
            <a:pPr marL="285750" indent="-285750">
              <a:spcAft>
                <a:spcPts val="600"/>
              </a:spcAft>
              <a:buClr>
                <a:schemeClr val="tx1"/>
              </a:buClr>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Otherwise, general rule applies; date of receipt of claim or date entitlement arose, whichever is later</a:t>
            </a:r>
          </a:p>
        </p:txBody>
      </p:sp>
    </p:spTree>
    <p:extLst>
      <p:ext uri="{BB962C8B-B14F-4D97-AF65-F5344CB8AC3E}">
        <p14:creationId xmlns:p14="http://schemas.microsoft.com/office/powerpoint/2010/main" val="399778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custDataLst>
              <p:tags r:id="rId1"/>
            </p:custDataLst>
          </p:nvPr>
        </p:nvSpPr>
        <p:spPr>
          <a:xfrm>
            <a:off x="0" y="793629"/>
            <a:ext cx="9144000" cy="1086867"/>
          </a:xfrm>
        </p:spPr>
        <p:txBody>
          <a:bodyPr/>
          <a:lstStyle/>
          <a:p>
            <a:r>
              <a:rPr lang="en-US" altLang="en-US" dirty="0">
                <a:latin typeface="Times New Roman" panose="02020603050405020304" pitchFamily="18" charset="0"/>
                <a:cs typeface="Times New Roman" panose="02020603050405020304" pitchFamily="18" charset="0"/>
              </a:rPr>
              <a:t>Example 1</a:t>
            </a:r>
          </a:p>
        </p:txBody>
      </p:sp>
      <p:sp>
        <p:nvSpPr>
          <p:cNvPr id="21507" name="Content Placeholder 2"/>
          <p:cNvSpPr>
            <a:spLocks noGrp="1"/>
          </p:cNvSpPr>
          <p:nvPr>
            <p:ph idx="1"/>
            <p:custDataLst>
              <p:tags r:id="rId2"/>
            </p:custDataLst>
          </p:nvPr>
        </p:nvSpPr>
        <p:spPr>
          <a:xfrm>
            <a:off x="457200" y="2057400"/>
            <a:ext cx="8229600" cy="3916363"/>
          </a:xfrm>
        </p:spPr>
        <p:txBody>
          <a:bodyPr/>
          <a:lstStyle/>
          <a:p>
            <a:pPr marL="0" indent="0">
              <a:buNone/>
            </a:pPr>
            <a:r>
              <a:rPr lang="en-US" altLang="en-US" dirty="0">
                <a:latin typeface="Times New Roman" panose="02020603050405020304" pitchFamily="18" charset="0"/>
                <a:cs typeface="Times New Roman" panose="02020603050405020304" pitchFamily="18" charset="0"/>
              </a:rPr>
              <a:t>The Veteran served honorably in the Navy from April 3, 1996 to March 31, 2018. He filed an initial claim for hypertension on July 9, 2018. Service treatment records show the Veteran was diagnosed with hypertension in 2004. DBQ completed August 30, 2018 confirms diagnosis of hypertension and shows readings that would warrant a compensable evaluation. </a:t>
            </a:r>
          </a:p>
          <a:p>
            <a:pPr marL="0" indent="0">
              <a:buNone/>
            </a:pPr>
            <a:endParaRPr lang="en-US" altLang="en-US" dirty="0">
              <a:latin typeface="Times New Roman" panose="02020603050405020304" pitchFamily="18" charset="0"/>
              <a:cs typeface="Times New Roman" panose="02020603050405020304" pitchFamily="18" charset="0"/>
            </a:endParaRPr>
          </a:p>
          <a:p>
            <a:pPr marL="0" indent="0">
              <a:buNone/>
            </a:pPr>
            <a:r>
              <a:rPr lang="en-US" altLang="en-US" b="1" dirty="0">
                <a:latin typeface="Times New Roman" panose="02020603050405020304" pitchFamily="18" charset="0"/>
                <a:cs typeface="Times New Roman" panose="02020603050405020304" pitchFamily="18" charset="0"/>
              </a:rPr>
              <a:t>What is the effective date of service connection?</a:t>
            </a:r>
          </a:p>
        </p:txBody>
      </p:sp>
      <p:sp>
        <p:nvSpPr>
          <p:cNvPr id="5" name="Slide Number Placeholder 4"/>
          <p:cNvSpPr>
            <a:spLocks noGrp="1"/>
          </p:cNvSpPr>
          <p:nvPr>
            <p:ph type="sldNum" sz="quarter" idx="12"/>
            <p:custDataLst>
              <p:tags r:id="rId3"/>
            </p:custDataLst>
          </p:nvPr>
        </p:nvSpPr>
        <p:spPr>
          <a:xfrm>
            <a:off x="6931152" y="6601976"/>
            <a:ext cx="2133600" cy="365125"/>
          </a:xfrm>
        </p:spPr>
        <p:txBody>
          <a:bodyPr/>
          <a:lstStyle/>
          <a:p>
            <a:pPr>
              <a:defRPr/>
            </a:pPr>
            <a:fld id="{4A70D929-B969-4951-9FDD-6B7EF78CBFCF}" type="slidenum">
              <a:rPr lang="en-US" smtClean="0"/>
              <a:pPr>
                <a:defRPr/>
              </a:pPr>
              <a:t>12</a:t>
            </a:fld>
            <a:endParaRPr lang="en-US" dirty="0"/>
          </a:p>
        </p:txBody>
      </p:sp>
    </p:spTree>
    <p:extLst>
      <p:ext uri="{BB962C8B-B14F-4D97-AF65-F5344CB8AC3E}">
        <p14:creationId xmlns:p14="http://schemas.microsoft.com/office/powerpoint/2010/main" val="2304083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altLang="en-US" b="1" dirty="0">
                <a:effectLst/>
                <a:latin typeface="Times New Roman" panose="02020603050405020304" pitchFamily="18" charset="0"/>
                <a:cs typeface="Times New Roman" panose="02020603050405020304" pitchFamily="18" charset="0"/>
              </a:rPr>
              <a:t>Answer 1</a:t>
            </a:r>
            <a:endParaRPr lang="en-US" b="1" dirty="0">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custDataLst>
              <p:tags r:id="rId2"/>
            </p:custDataLst>
          </p:nvPr>
        </p:nvSpPr>
        <p:spPr>
          <a:xfrm>
            <a:off x="457200" y="2148008"/>
            <a:ext cx="8229600" cy="3916363"/>
          </a:xfrm>
        </p:spPr>
        <p:txBody>
          <a:bodyPr/>
          <a:lstStyle/>
          <a:p>
            <a:pPr marL="0" indent="0">
              <a:buNone/>
            </a:pPr>
            <a:r>
              <a:rPr lang="en-US" b="1" dirty="0">
                <a:latin typeface="Times New Roman" panose="02020603050405020304" pitchFamily="18" charset="0"/>
                <a:cs typeface="Times New Roman" panose="02020603050405020304" pitchFamily="18" charset="0"/>
              </a:rPr>
              <a:t>ANSWER</a:t>
            </a:r>
            <a:r>
              <a:rPr lang="en-US" dirty="0">
                <a:latin typeface="Times New Roman" panose="02020603050405020304" pitchFamily="18" charset="0"/>
                <a:cs typeface="Times New Roman" panose="02020603050405020304" pitchFamily="18" charset="0"/>
              </a:rPr>
              <a:t>:  </a:t>
            </a:r>
          </a:p>
          <a:p>
            <a:pPr marL="0" indent="0">
              <a:buNone/>
            </a:pPr>
            <a:r>
              <a:rPr lang="en-US" dirty="0">
                <a:solidFill>
                  <a:srgbClr val="FF0000"/>
                </a:solidFill>
                <a:latin typeface="Times New Roman" panose="02020603050405020304" pitchFamily="18" charset="0"/>
                <a:cs typeface="Times New Roman" panose="02020603050405020304" pitchFamily="18" charset="0"/>
              </a:rPr>
              <a:t>April 1, 2018</a:t>
            </a:r>
            <a:r>
              <a:rPr lang="en-US" dirty="0">
                <a:latin typeface="Times New Roman" panose="02020603050405020304" pitchFamily="18" charset="0"/>
                <a:cs typeface="Times New Roman" panose="02020603050405020304" pitchFamily="18" charset="0"/>
              </a:rPr>
              <a:t>, day after discharge since the claim was received within one year from discharge and hypertension was diagnosed in service and is therefore, direct/incurred service connection.</a:t>
            </a:r>
          </a:p>
        </p:txBody>
      </p:sp>
      <p:sp>
        <p:nvSpPr>
          <p:cNvPr id="5" name="Slide Number Placeholder 4"/>
          <p:cNvSpPr>
            <a:spLocks noGrp="1"/>
          </p:cNvSpPr>
          <p:nvPr>
            <p:ph type="sldNum" sz="quarter" idx="12"/>
            <p:custDataLst>
              <p:tags r:id="rId3"/>
            </p:custDataLst>
          </p:nvPr>
        </p:nvSpPr>
        <p:spPr>
          <a:xfrm>
            <a:off x="6931152" y="6601976"/>
            <a:ext cx="2133600" cy="365125"/>
          </a:xfrm>
        </p:spPr>
        <p:txBody>
          <a:bodyPr/>
          <a:lstStyle/>
          <a:p>
            <a:pPr>
              <a:defRPr/>
            </a:pPr>
            <a:fld id="{0742D825-D7C5-495B-AC53-3E79B84243D8}" type="slidenum">
              <a:rPr lang="en-US" smtClean="0"/>
              <a:pPr>
                <a:defRPr/>
              </a:pPr>
              <a:t>13</a:t>
            </a:fld>
            <a:endParaRPr lang="en-US" dirty="0"/>
          </a:p>
        </p:txBody>
      </p:sp>
    </p:spTree>
    <p:extLst>
      <p:ext uri="{BB962C8B-B14F-4D97-AF65-F5344CB8AC3E}">
        <p14:creationId xmlns:p14="http://schemas.microsoft.com/office/powerpoint/2010/main" val="113510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custDataLst>
              <p:tags r:id="rId1"/>
            </p:custDataLst>
          </p:nvPr>
        </p:nvSpPr>
        <p:spPr>
          <a:xfrm>
            <a:off x="0" y="793629"/>
            <a:ext cx="9144000" cy="1086867"/>
          </a:xfrm>
        </p:spPr>
        <p:txBody>
          <a:bodyPr/>
          <a:lstStyle/>
          <a:p>
            <a:r>
              <a:rPr lang="en-US" altLang="en-US" b="1" dirty="0">
                <a:effectLst/>
                <a:latin typeface="Times New Roman" panose="02020603050405020304" pitchFamily="18" charset="0"/>
                <a:cs typeface="Times New Roman" panose="02020603050405020304" pitchFamily="18" charset="0"/>
              </a:rPr>
              <a:t>Service Connection - Presumptive </a:t>
            </a:r>
          </a:p>
        </p:txBody>
      </p:sp>
      <p:sp>
        <p:nvSpPr>
          <p:cNvPr id="3" name="Content Placeholder 2"/>
          <p:cNvSpPr>
            <a:spLocks noGrp="1"/>
          </p:cNvSpPr>
          <p:nvPr>
            <p:ph idx="1"/>
            <p:custDataLst>
              <p:tags r:id="rId2"/>
            </p:custDataLst>
          </p:nvPr>
        </p:nvSpPr>
        <p:spPr>
          <a:xfrm>
            <a:off x="457200" y="2057401"/>
            <a:ext cx="8229600" cy="448294"/>
          </a:xfrm>
        </p:spPr>
        <p:txBody>
          <a:bodyPr>
            <a:noAutofit/>
          </a:bodyPr>
          <a:lstStyle/>
          <a:p>
            <a:pPr marL="0" indent="0">
              <a:buNone/>
              <a:defRPr/>
            </a:pPr>
            <a:r>
              <a:rPr lang="en-US" sz="2400" dirty="0">
                <a:latin typeface="Times New Roman" panose="02020603050405020304" pitchFamily="18" charset="0"/>
                <a:cs typeface="Times New Roman" panose="02020603050405020304" pitchFamily="18" charset="0"/>
              </a:rPr>
              <a:t>Presumptive (38 CFR 3.400(b)(2)(ii):</a:t>
            </a:r>
          </a:p>
        </p:txBody>
      </p:sp>
      <p:sp>
        <p:nvSpPr>
          <p:cNvPr id="5" name="Slide Number Placeholder 4"/>
          <p:cNvSpPr>
            <a:spLocks noGrp="1"/>
          </p:cNvSpPr>
          <p:nvPr>
            <p:ph type="sldNum" sz="quarter" idx="12"/>
            <p:custDataLst>
              <p:tags r:id="rId3"/>
            </p:custDataLst>
          </p:nvPr>
        </p:nvSpPr>
        <p:spPr>
          <a:xfrm>
            <a:off x="6931152" y="6601976"/>
            <a:ext cx="2133600" cy="365125"/>
          </a:xfrm>
        </p:spPr>
        <p:txBody>
          <a:bodyPr/>
          <a:lstStyle/>
          <a:p>
            <a:pPr>
              <a:defRPr/>
            </a:pPr>
            <a:fld id="{68F07C02-2E15-4D7A-B2BC-F0FD73905281}" type="slidenum">
              <a:rPr lang="en-US"/>
              <a:pPr>
                <a:defRPr/>
              </a:pPr>
              <a:t>14</a:t>
            </a:fld>
            <a:endParaRPr lang="en-US" dirty="0"/>
          </a:p>
        </p:txBody>
      </p:sp>
      <p:sp>
        <p:nvSpPr>
          <p:cNvPr id="2" name="TextBox 1">
            <a:extLst>
              <a:ext uri="{FF2B5EF4-FFF2-40B4-BE49-F238E27FC236}">
                <a16:creationId xmlns:a16="http://schemas.microsoft.com/office/drawing/2014/main" id="{4F1658E6-598A-4026-857E-5250BFFD564C}"/>
              </a:ext>
            </a:extLst>
          </p:cNvPr>
          <p:cNvSpPr txBox="1"/>
          <p:nvPr>
            <p:custDataLst>
              <p:tags r:id="rId4"/>
            </p:custDataLst>
          </p:nvPr>
        </p:nvSpPr>
        <p:spPr>
          <a:xfrm>
            <a:off x="457200" y="2699928"/>
            <a:ext cx="8241475" cy="1785104"/>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The date following discharge if the claim is received within one year of separation from service and all of the following criteria are met.</a:t>
            </a:r>
          </a:p>
          <a:p>
            <a:pPr marL="285750" indent="-285750">
              <a:spcAft>
                <a:spcPts val="600"/>
              </a:spcAft>
              <a:buClr>
                <a:schemeClr val="tx1"/>
              </a:buClr>
              <a:buFont typeface="Arial" panose="020B0604020202020204" pitchFamily="34" charset="0"/>
              <a:buChar char="•"/>
              <a:defRPr/>
            </a:pPr>
            <a:endParaRPr lang="en-US" sz="2000" dirty="0">
              <a:latin typeface="Times New Roman" panose="02020603050405020304" pitchFamily="18" charset="0"/>
              <a:cs typeface="Times New Roman" panose="02020603050405020304" pitchFamily="18" charset="0"/>
            </a:endParaRPr>
          </a:p>
          <a:p>
            <a:pPr marL="285750" indent="-285750">
              <a:spcAft>
                <a:spcPts val="600"/>
              </a:spcAft>
              <a:buClr>
                <a:schemeClr val="tx1"/>
              </a:buClr>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Otherwise, date of receipt of claim or date entitlement arose, whichever is later. Note: 38 CFR 3.114 may apply.</a:t>
            </a:r>
          </a:p>
        </p:txBody>
      </p:sp>
    </p:spTree>
    <p:extLst>
      <p:ext uri="{BB962C8B-B14F-4D97-AF65-F5344CB8AC3E}">
        <p14:creationId xmlns:p14="http://schemas.microsoft.com/office/powerpoint/2010/main" val="2495372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custDataLst>
              <p:tags r:id="rId1"/>
            </p:custDataLst>
          </p:nvPr>
        </p:nvSpPr>
        <p:spPr>
          <a:xfrm>
            <a:off x="0" y="793629"/>
            <a:ext cx="9144000" cy="1086867"/>
          </a:xfrm>
        </p:spPr>
        <p:txBody>
          <a:bodyPr/>
          <a:lstStyle/>
          <a:p>
            <a:r>
              <a:rPr lang="en-US" altLang="en-US" b="1" dirty="0">
                <a:effectLst/>
                <a:latin typeface="Times New Roman" panose="02020603050405020304" pitchFamily="18" charset="0"/>
                <a:cs typeface="Times New Roman" panose="02020603050405020304" pitchFamily="18" charset="0"/>
              </a:rPr>
              <a:t>Example 2</a:t>
            </a:r>
          </a:p>
        </p:txBody>
      </p:sp>
      <p:sp>
        <p:nvSpPr>
          <p:cNvPr id="23555" name="Content Placeholder 2"/>
          <p:cNvSpPr>
            <a:spLocks noGrp="1"/>
          </p:cNvSpPr>
          <p:nvPr>
            <p:ph idx="1"/>
            <p:custDataLst>
              <p:tags r:id="rId2"/>
            </p:custDataLst>
          </p:nvPr>
        </p:nvSpPr>
        <p:spPr>
          <a:xfrm>
            <a:off x="457200" y="2057400"/>
            <a:ext cx="8229600" cy="3916363"/>
          </a:xfrm>
        </p:spPr>
        <p:txBody>
          <a:bodyPr/>
          <a:lstStyle/>
          <a:p>
            <a:pPr marL="0" indent="0">
              <a:buNone/>
            </a:pPr>
            <a:r>
              <a:rPr lang="en-US" altLang="en-US" dirty="0">
                <a:latin typeface="Times New Roman" panose="02020603050405020304" pitchFamily="18" charset="0"/>
                <a:cs typeface="Times New Roman" panose="02020603050405020304" pitchFamily="18" charset="0"/>
              </a:rPr>
              <a:t>The Veteran served honorably in the Army from April 3, 1993 to March 31, 2018. He filed a claim for hypertension on June 10, 2018. Service treatment records do not show hypertension. Medical records dated May 5, 2018 provides a diagnosis of hypertension and shows readings that would warrant a compensable evaluation.</a:t>
            </a:r>
          </a:p>
          <a:p>
            <a:pPr marL="0" indent="0">
              <a:buNone/>
            </a:pPr>
            <a:endParaRPr lang="en-US" altLang="en-US" dirty="0">
              <a:latin typeface="Times New Roman" panose="02020603050405020304" pitchFamily="18" charset="0"/>
              <a:cs typeface="Times New Roman" panose="02020603050405020304" pitchFamily="18" charset="0"/>
            </a:endParaRPr>
          </a:p>
          <a:p>
            <a:pPr marL="0" indent="0">
              <a:buNone/>
            </a:pPr>
            <a:r>
              <a:rPr lang="en-US" altLang="en-US" b="1" dirty="0">
                <a:latin typeface="Times New Roman" panose="02020603050405020304" pitchFamily="18" charset="0"/>
                <a:cs typeface="Times New Roman" panose="02020603050405020304" pitchFamily="18" charset="0"/>
              </a:rPr>
              <a:t>What is the effective date of service connection?</a:t>
            </a:r>
          </a:p>
        </p:txBody>
      </p:sp>
      <p:sp>
        <p:nvSpPr>
          <p:cNvPr id="5" name="Slide Number Placeholder 4"/>
          <p:cNvSpPr>
            <a:spLocks noGrp="1"/>
          </p:cNvSpPr>
          <p:nvPr>
            <p:ph type="sldNum" sz="quarter" idx="12"/>
            <p:custDataLst>
              <p:tags r:id="rId3"/>
            </p:custDataLst>
          </p:nvPr>
        </p:nvSpPr>
        <p:spPr>
          <a:xfrm>
            <a:off x="6931152" y="6601976"/>
            <a:ext cx="2133600" cy="365125"/>
          </a:xfrm>
        </p:spPr>
        <p:txBody>
          <a:bodyPr/>
          <a:lstStyle/>
          <a:p>
            <a:pPr>
              <a:defRPr/>
            </a:pPr>
            <a:fld id="{EA6B8A2A-697D-4615-8C87-E642E16F5B02}" type="slidenum">
              <a:rPr lang="en-US" smtClean="0"/>
              <a:pPr>
                <a:defRPr/>
              </a:pPr>
              <a:t>15</a:t>
            </a:fld>
            <a:endParaRPr lang="en-US" dirty="0"/>
          </a:p>
        </p:txBody>
      </p:sp>
    </p:spTree>
    <p:extLst>
      <p:ext uri="{BB962C8B-B14F-4D97-AF65-F5344CB8AC3E}">
        <p14:creationId xmlns:p14="http://schemas.microsoft.com/office/powerpoint/2010/main" val="4162180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b="1" dirty="0">
                <a:effectLst/>
                <a:latin typeface="Times New Roman" panose="02020603050405020304" pitchFamily="18" charset="0"/>
                <a:cs typeface="Times New Roman" panose="02020603050405020304" pitchFamily="18" charset="0"/>
              </a:rPr>
              <a:t>Answer 2</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0" indent="0">
              <a:buNone/>
            </a:pPr>
            <a:r>
              <a:rPr lang="en-US" b="1" dirty="0">
                <a:latin typeface="Times New Roman" panose="02020603050405020304" pitchFamily="18" charset="0"/>
                <a:cs typeface="Times New Roman" panose="02020603050405020304" pitchFamily="18" charset="0"/>
              </a:rPr>
              <a:t>ANSWER</a:t>
            </a:r>
            <a:r>
              <a:rPr lang="en-US" dirty="0">
                <a:latin typeface="Times New Roman" panose="02020603050405020304" pitchFamily="18" charset="0"/>
                <a:cs typeface="Times New Roman" panose="02020603050405020304" pitchFamily="18" charset="0"/>
              </a:rPr>
              <a:t>:  </a:t>
            </a:r>
          </a:p>
          <a:p>
            <a:pPr marL="0" indent="0">
              <a:buNone/>
            </a:pPr>
            <a:r>
              <a:rPr lang="en-US" dirty="0">
                <a:solidFill>
                  <a:srgbClr val="FF0000"/>
                </a:solidFill>
                <a:latin typeface="Times New Roman" panose="02020603050405020304" pitchFamily="18" charset="0"/>
                <a:cs typeface="Times New Roman" panose="02020603050405020304" pitchFamily="18" charset="0"/>
              </a:rPr>
              <a:t>May 5, 2018</a:t>
            </a:r>
            <a:r>
              <a:rPr lang="en-US" dirty="0">
                <a:latin typeface="Times New Roman" panose="02020603050405020304" pitchFamily="18" charset="0"/>
                <a:cs typeface="Times New Roman" panose="02020603050405020304" pitchFamily="18" charset="0"/>
              </a:rPr>
              <a:t>, the date entitlement arose since the claim was received within one year from discharge and hypertension was diagnosed and compensable within one year of discharge. (38 CFR 3.400(b)(2)(ii))</a:t>
            </a:r>
          </a:p>
        </p:txBody>
      </p:sp>
      <p:sp>
        <p:nvSpPr>
          <p:cNvPr id="5" name="Slide Number Placeholder 4"/>
          <p:cNvSpPr>
            <a:spLocks noGrp="1"/>
          </p:cNvSpPr>
          <p:nvPr>
            <p:ph type="sldNum" sz="quarter" idx="12"/>
            <p:custDataLst>
              <p:tags r:id="rId3"/>
            </p:custDataLst>
          </p:nvPr>
        </p:nvSpPr>
        <p:spPr>
          <a:xfrm>
            <a:off x="6931152" y="6601976"/>
            <a:ext cx="2133600" cy="365125"/>
          </a:xfrm>
        </p:spPr>
        <p:txBody>
          <a:bodyPr/>
          <a:lstStyle/>
          <a:p>
            <a:pPr>
              <a:defRPr/>
            </a:pPr>
            <a:fld id="{0742D825-D7C5-495B-AC53-3E79B84243D8}" type="slidenum">
              <a:rPr lang="en-US" smtClean="0"/>
              <a:pPr>
                <a:defRPr/>
              </a:pPr>
              <a:t>16</a:t>
            </a:fld>
            <a:endParaRPr lang="en-US" dirty="0"/>
          </a:p>
        </p:txBody>
      </p:sp>
    </p:spTree>
    <p:extLst>
      <p:ext uri="{BB962C8B-B14F-4D97-AF65-F5344CB8AC3E}">
        <p14:creationId xmlns:p14="http://schemas.microsoft.com/office/powerpoint/2010/main" val="2290378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custDataLst>
              <p:tags r:id="rId1"/>
            </p:custDataLst>
          </p:nvPr>
        </p:nvSpPr>
        <p:spPr>
          <a:xfrm>
            <a:off x="0" y="793629"/>
            <a:ext cx="9144000" cy="1086867"/>
          </a:xfrm>
        </p:spPr>
        <p:txBody>
          <a:bodyPr/>
          <a:lstStyle/>
          <a:p>
            <a:r>
              <a:rPr lang="en-US" altLang="en-US" b="1" dirty="0">
                <a:effectLst/>
                <a:latin typeface="Times New Roman" panose="02020603050405020304" pitchFamily="18" charset="0"/>
                <a:cs typeface="Times New Roman" panose="02020603050405020304" pitchFamily="18" charset="0"/>
              </a:rPr>
              <a:t>Service Connection - Secondary</a:t>
            </a:r>
          </a:p>
        </p:txBody>
      </p:sp>
      <p:sp>
        <p:nvSpPr>
          <p:cNvPr id="3" name="Content Placeholder 2"/>
          <p:cNvSpPr>
            <a:spLocks noGrp="1"/>
          </p:cNvSpPr>
          <p:nvPr>
            <p:ph idx="1"/>
            <p:custDataLst>
              <p:tags r:id="rId2"/>
            </p:custDataLst>
          </p:nvPr>
        </p:nvSpPr>
        <p:spPr>
          <a:xfrm>
            <a:off x="457200" y="2057401"/>
            <a:ext cx="8229600" cy="365126"/>
          </a:xfrm>
        </p:spPr>
        <p:txBody>
          <a:bodyPr>
            <a:noAutofit/>
          </a:bodyPr>
          <a:lstStyle/>
          <a:p>
            <a:pPr marL="0" indent="0">
              <a:buNone/>
              <a:defRPr/>
            </a:pPr>
            <a:r>
              <a:rPr lang="en-US" sz="2400" dirty="0">
                <a:latin typeface="Times New Roman" panose="02020603050405020304" pitchFamily="18" charset="0"/>
                <a:cs typeface="Times New Roman" panose="02020603050405020304" pitchFamily="18" charset="0"/>
              </a:rPr>
              <a:t>Secondary (38 CFR 3.400):</a:t>
            </a:r>
          </a:p>
        </p:txBody>
      </p:sp>
      <p:sp>
        <p:nvSpPr>
          <p:cNvPr id="5" name="Slide Number Placeholder 4"/>
          <p:cNvSpPr>
            <a:spLocks noGrp="1"/>
          </p:cNvSpPr>
          <p:nvPr>
            <p:ph type="sldNum" sz="quarter" idx="12"/>
            <p:custDataLst>
              <p:tags r:id="rId3"/>
            </p:custDataLst>
          </p:nvPr>
        </p:nvSpPr>
        <p:spPr>
          <a:xfrm>
            <a:off x="6931152" y="6601976"/>
            <a:ext cx="2133600" cy="365125"/>
          </a:xfrm>
        </p:spPr>
        <p:txBody>
          <a:bodyPr/>
          <a:lstStyle/>
          <a:p>
            <a:pPr>
              <a:defRPr/>
            </a:pPr>
            <a:fld id="{ABFB06D4-F538-4AC9-BC97-70A43CC2566F}" type="slidenum">
              <a:rPr lang="en-US"/>
              <a:pPr>
                <a:defRPr/>
              </a:pPr>
              <a:t>17</a:t>
            </a:fld>
            <a:endParaRPr lang="en-US" dirty="0"/>
          </a:p>
        </p:txBody>
      </p:sp>
      <p:sp>
        <p:nvSpPr>
          <p:cNvPr id="2" name="TextBox 1">
            <a:extLst>
              <a:ext uri="{FF2B5EF4-FFF2-40B4-BE49-F238E27FC236}">
                <a16:creationId xmlns:a16="http://schemas.microsoft.com/office/drawing/2014/main" id="{103F8C0A-C860-4C3E-9D81-E2C7345359B7}"/>
              </a:ext>
            </a:extLst>
          </p:cNvPr>
          <p:cNvSpPr txBox="1"/>
          <p:nvPr>
            <p:custDataLst>
              <p:tags r:id="rId4"/>
            </p:custDataLst>
          </p:nvPr>
        </p:nvSpPr>
        <p:spPr>
          <a:xfrm>
            <a:off x="457200" y="2599432"/>
            <a:ext cx="8241475" cy="400110"/>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date of receipt of the claim</a:t>
            </a:r>
          </a:p>
        </p:txBody>
      </p:sp>
    </p:spTree>
    <p:extLst>
      <p:ext uri="{BB962C8B-B14F-4D97-AF65-F5344CB8AC3E}">
        <p14:creationId xmlns:p14="http://schemas.microsoft.com/office/powerpoint/2010/main" val="2561790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custDataLst>
              <p:tags r:id="rId1"/>
            </p:custDataLst>
          </p:nvPr>
        </p:nvSpPr>
        <p:spPr>
          <a:xfrm>
            <a:off x="0" y="793629"/>
            <a:ext cx="9144000" cy="1086867"/>
          </a:xfrm>
        </p:spPr>
        <p:txBody>
          <a:bodyPr/>
          <a:lstStyle/>
          <a:p>
            <a:r>
              <a:rPr lang="en-US" altLang="en-US" b="1" dirty="0">
                <a:effectLst/>
                <a:latin typeface="Times New Roman" panose="02020603050405020304" pitchFamily="18" charset="0"/>
                <a:cs typeface="Times New Roman" panose="02020603050405020304" pitchFamily="18" charset="0"/>
              </a:rPr>
              <a:t>Example 3</a:t>
            </a:r>
          </a:p>
        </p:txBody>
      </p:sp>
      <p:sp>
        <p:nvSpPr>
          <p:cNvPr id="25603" name="Content Placeholder 2"/>
          <p:cNvSpPr>
            <a:spLocks noGrp="1"/>
          </p:cNvSpPr>
          <p:nvPr>
            <p:ph idx="1"/>
            <p:custDataLst>
              <p:tags r:id="rId2"/>
            </p:custDataLst>
          </p:nvPr>
        </p:nvSpPr>
        <p:spPr>
          <a:xfrm>
            <a:off x="457200" y="2057400"/>
            <a:ext cx="8229600" cy="3916363"/>
          </a:xfrm>
        </p:spPr>
        <p:txBody>
          <a:bodyPr/>
          <a:lstStyle/>
          <a:p>
            <a:pPr marL="0" indent="0">
              <a:buNone/>
            </a:pPr>
            <a:r>
              <a:rPr lang="en-US" altLang="en-US" dirty="0">
                <a:latin typeface="Times New Roman" panose="02020603050405020304" pitchFamily="18" charset="0"/>
                <a:cs typeface="Times New Roman" panose="02020603050405020304" pitchFamily="18" charset="0"/>
              </a:rPr>
              <a:t>The Veteran served honorably in the Army from April 3, 2003 to April 2, 2016. He filed a claim for left knee DJD on August 10, 2018 secondary to his service connected right knee DJD. Service treatment records show the Veteran was not treated for any left knee condition in service. VA treatment records show treatment for left knee pain. VA exam diagnoses the Veteran with left knee DJD and opines the condition is secondary to the service connected right knee DJD. </a:t>
            </a:r>
          </a:p>
          <a:p>
            <a:pPr marL="0" indent="0">
              <a:buNone/>
            </a:pPr>
            <a:endParaRPr lang="en-US" altLang="en-US" dirty="0">
              <a:latin typeface="Times New Roman" panose="02020603050405020304" pitchFamily="18" charset="0"/>
              <a:cs typeface="Times New Roman" panose="02020603050405020304" pitchFamily="18" charset="0"/>
            </a:endParaRPr>
          </a:p>
          <a:p>
            <a:pPr marL="0" indent="0">
              <a:buNone/>
            </a:pPr>
            <a:r>
              <a:rPr lang="en-US" altLang="en-US" b="1" dirty="0">
                <a:latin typeface="Times New Roman" panose="02020603050405020304" pitchFamily="18" charset="0"/>
                <a:cs typeface="Times New Roman" panose="02020603050405020304" pitchFamily="18" charset="0"/>
              </a:rPr>
              <a:t>What is the effective date of service connection?</a:t>
            </a:r>
          </a:p>
        </p:txBody>
      </p:sp>
      <p:sp>
        <p:nvSpPr>
          <p:cNvPr id="5" name="Slide Number Placeholder 4"/>
          <p:cNvSpPr>
            <a:spLocks noGrp="1"/>
          </p:cNvSpPr>
          <p:nvPr>
            <p:ph type="sldNum" sz="quarter" idx="12"/>
            <p:custDataLst>
              <p:tags r:id="rId3"/>
            </p:custDataLst>
          </p:nvPr>
        </p:nvSpPr>
        <p:spPr>
          <a:xfrm>
            <a:off x="6931152" y="6601976"/>
            <a:ext cx="2133600" cy="365125"/>
          </a:xfrm>
        </p:spPr>
        <p:txBody>
          <a:bodyPr/>
          <a:lstStyle/>
          <a:p>
            <a:pPr>
              <a:defRPr/>
            </a:pPr>
            <a:fld id="{DAFB704A-C9B2-494C-9C70-A40F105D079F}" type="slidenum">
              <a:rPr lang="en-US" smtClean="0"/>
              <a:pPr>
                <a:defRPr/>
              </a:pPr>
              <a:t>18</a:t>
            </a:fld>
            <a:endParaRPr lang="en-US" dirty="0"/>
          </a:p>
        </p:txBody>
      </p:sp>
    </p:spTree>
    <p:extLst>
      <p:ext uri="{BB962C8B-B14F-4D97-AF65-F5344CB8AC3E}">
        <p14:creationId xmlns:p14="http://schemas.microsoft.com/office/powerpoint/2010/main" val="2323549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b="1" dirty="0">
                <a:effectLst/>
                <a:latin typeface="Times New Roman" panose="02020603050405020304" pitchFamily="18" charset="0"/>
                <a:cs typeface="Times New Roman" panose="02020603050405020304" pitchFamily="18" charset="0"/>
              </a:rPr>
              <a:t>Answer 3</a:t>
            </a:r>
          </a:p>
        </p:txBody>
      </p:sp>
      <p:sp>
        <p:nvSpPr>
          <p:cNvPr id="3" name="Content Placeholder 2"/>
          <p:cNvSpPr>
            <a:spLocks noGrp="1"/>
          </p:cNvSpPr>
          <p:nvPr>
            <p:ph idx="1"/>
            <p:custDataLst>
              <p:tags r:id="rId2"/>
            </p:custDataLst>
          </p:nvPr>
        </p:nvSpPr>
        <p:spPr>
          <a:xfrm>
            <a:off x="556953" y="1880496"/>
            <a:ext cx="8229600" cy="3916363"/>
          </a:xfrm>
        </p:spPr>
        <p:txBody>
          <a:bodyPr/>
          <a:lstStyle/>
          <a:p>
            <a:pPr marL="0" indent="0">
              <a:buNone/>
            </a:pPr>
            <a:r>
              <a:rPr lang="en-US" b="1" dirty="0">
                <a:latin typeface="Times New Roman" panose="02020603050405020304" pitchFamily="18" charset="0"/>
                <a:cs typeface="Times New Roman" panose="02020603050405020304" pitchFamily="18" charset="0"/>
              </a:rPr>
              <a:t>Answer</a:t>
            </a:r>
            <a:r>
              <a:rPr lang="en-US" dirty="0">
                <a:latin typeface="Times New Roman" panose="02020603050405020304" pitchFamily="18" charset="0"/>
                <a:cs typeface="Times New Roman" panose="02020603050405020304" pitchFamily="18" charset="0"/>
              </a:rPr>
              <a:t>:  </a:t>
            </a:r>
          </a:p>
          <a:p>
            <a:pPr marL="0" indent="0">
              <a:buNone/>
            </a:pPr>
            <a:r>
              <a:rPr lang="en-US" dirty="0">
                <a:solidFill>
                  <a:srgbClr val="FF0000"/>
                </a:solidFill>
                <a:latin typeface="Times New Roman" panose="02020603050405020304" pitchFamily="18" charset="0"/>
                <a:cs typeface="Times New Roman" panose="02020603050405020304" pitchFamily="18" charset="0"/>
              </a:rPr>
              <a:t>August 10, 2018</a:t>
            </a:r>
            <a:r>
              <a:rPr lang="en-US" dirty="0">
                <a:latin typeface="Times New Roman" panose="02020603050405020304" pitchFamily="18" charset="0"/>
                <a:cs typeface="Times New Roman" panose="02020603050405020304" pitchFamily="18" charset="0"/>
              </a:rPr>
              <a:t>, date of receipt of claim for the secondary disability.</a:t>
            </a:r>
          </a:p>
        </p:txBody>
      </p:sp>
      <p:sp>
        <p:nvSpPr>
          <p:cNvPr id="5" name="Slide Number Placeholder 4"/>
          <p:cNvSpPr>
            <a:spLocks noGrp="1"/>
          </p:cNvSpPr>
          <p:nvPr>
            <p:ph type="sldNum" sz="quarter" idx="12"/>
            <p:custDataLst>
              <p:tags r:id="rId3"/>
            </p:custDataLst>
          </p:nvPr>
        </p:nvSpPr>
        <p:spPr>
          <a:xfrm>
            <a:off x="6931152" y="6601976"/>
            <a:ext cx="2133600" cy="365125"/>
          </a:xfrm>
        </p:spPr>
        <p:txBody>
          <a:bodyPr/>
          <a:lstStyle/>
          <a:p>
            <a:pPr>
              <a:defRPr/>
            </a:pPr>
            <a:fld id="{0742D825-D7C5-495B-AC53-3E79B84243D8}" type="slidenum">
              <a:rPr lang="en-US" smtClean="0"/>
              <a:pPr>
                <a:defRPr/>
              </a:pPr>
              <a:t>19</a:t>
            </a:fld>
            <a:endParaRPr lang="en-US" dirty="0"/>
          </a:p>
        </p:txBody>
      </p:sp>
    </p:spTree>
    <p:extLst>
      <p:ext uri="{BB962C8B-B14F-4D97-AF65-F5344CB8AC3E}">
        <p14:creationId xmlns:p14="http://schemas.microsoft.com/office/powerpoint/2010/main" val="3807860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NK…teachers are the worse students | ACT. REACT. or just THINK ..."/>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62507" y="2925420"/>
            <a:ext cx="3136168" cy="2352126"/>
          </a:xfrm>
          <a:prstGeom prst="rect">
            <a:avLst/>
          </a:prstGeom>
        </p:spPr>
      </p:pic>
      <p:sp>
        <p:nvSpPr>
          <p:cNvPr id="14338" name="Rectangle 2"/>
          <p:cNvSpPr>
            <a:spLocks noGrp="1" noChangeArrowheads="1"/>
          </p:cNvSpPr>
          <p:nvPr>
            <p:ph type="title"/>
            <p:custDataLst>
              <p:tags r:id="rId1"/>
            </p:custDataLst>
          </p:nvPr>
        </p:nvSpPr>
        <p:spPr>
          <a:xfrm>
            <a:off x="0" y="793629"/>
            <a:ext cx="9144000" cy="1086867"/>
          </a:xfrm>
        </p:spPr>
        <p:txBody>
          <a:bodyPr>
            <a:normAutofit/>
          </a:bodyPr>
          <a:lstStyle/>
          <a:p>
            <a:pPr eaLnBrk="1" hangingPunct="1"/>
            <a:r>
              <a:rPr lang="en-US" altLang="en-US" sz="2800" b="1" dirty="0">
                <a:effectLst/>
                <a:latin typeface="Times New Roman" panose="02020603050405020304" pitchFamily="18" charset="0"/>
                <a:cs typeface="Times New Roman" panose="02020603050405020304" pitchFamily="18" charset="0"/>
              </a:rPr>
              <a:t>Objectives</a:t>
            </a:r>
          </a:p>
        </p:txBody>
      </p:sp>
      <p:sp>
        <p:nvSpPr>
          <p:cNvPr id="14339" name="Rectangle 3"/>
          <p:cNvSpPr>
            <a:spLocks noGrp="1" noChangeArrowheads="1"/>
          </p:cNvSpPr>
          <p:nvPr>
            <p:ph idx="1"/>
            <p:custDataLst>
              <p:tags r:id="rId2"/>
            </p:custDataLst>
          </p:nvPr>
        </p:nvSpPr>
        <p:spPr>
          <a:xfrm>
            <a:off x="457200" y="2057400"/>
            <a:ext cx="8229600" cy="3916363"/>
          </a:xfrm>
        </p:spPr>
        <p:txBody>
          <a:bodyPr/>
          <a:lstStyle/>
          <a:p>
            <a:pPr marL="0" indent="0">
              <a:buClr>
                <a:srgbClr val="002060"/>
              </a:buClr>
              <a:buNone/>
            </a:pPr>
            <a:r>
              <a:rPr lang="en-US" altLang="en-US" dirty="0">
                <a:latin typeface="Times New Roman" panose="02020603050405020304" pitchFamily="18" charset="0"/>
                <a:cs typeface="Times New Roman" panose="02020603050405020304" pitchFamily="18" charset="0"/>
              </a:rPr>
              <a:t>Given the available references, the RVSR trainee will be able to:</a:t>
            </a:r>
          </a:p>
        </p:txBody>
      </p:sp>
      <p:sp>
        <p:nvSpPr>
          <p:cNvPr id="14340" name="Slide Number Placeholder 3"/>
          <p:cNvSpPr>
            <a:spLocks noGrp="1"/>
          </p:cNvSpPr>
          <p:nvPr>
            <p:ph type="sldNum" sz="quarter" idx="12"/>
            <p:custDataLst>
              <p:tags r:id="rId3"/>
            </p:custDataLst>
          </p:nvPr>
        </p:nvSpPr>
        <p:spPr>
          <a:xfrm>
            <a:off x="6931152" y="6601976"/>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itchFamily="18" charset="0"/>
              </a:defRPr>
            </a:lvl1pPr>
            <a:lvl2pPr marL="557213" indent="-214313" eaLnBrk="0" hangingPunct="0">
              <a:defRPr sz="1800">
                <a:solidFill>
                  <a:schemeClr val="tx1"/>
                </a:solidFill>
                <a:latin typeface="Times New Roman" pitchFamily="18" charset="0"/>
              </a:defRPr>
            </a:lvl2pPr>
            <a:lvl3pPr marL="857250" indent="-171450" eaLnBrk="0" hangingPunct="0">
              <a:defRPr sz="1800">
                <a:solidFill>
                  <a:schemeClr val="tx1"/>
                </a:solidFill>
                <a:latin typeface="Times New Roman" pitchFamily="18" charset="0"/>
              </a:defRPr>
            </a:lvl3pPr>
            <a:lvl4pPr marL="1200150" indent="-171450" eaLnBrk="0" hangingPunct="0">
              <a:defRPr sz="1800">
                <a:solidFill>
                  <a:schemeClr val="tx1"/>
                </a:solidFill>
                <a:latin typeface="Times New Roman" pitchFamily="18" charset="0"/>
              </a:defRPr>
            </a:lvl4pPr>
            <a:lvl5pPr marL="1543050" indent="-171450" eaLnBrk="0" hangingPunct="0">
              <a:defRPr sz="1800">
                <a:solidFill>
                  <a:schemeClr val="tx1"/>
                </a:solidFill>
                <a:latin typeface="Times New Roman" pitchFamily="18" charset="0"/>
              </a:defRPr>
            </a:lvl5pPr>
            <a:lvl6pPr marL="1885950" indent="-171450" eaLnBrk="0" fontAlgn="base" hangingPunct="0">
              <a:spcBef>
                <a:spcPct val="0"/>
              </a:spcBef>
              <a:spcAft>
                <a:spcPct val="0"/>
              </a:spcAft>
              <a:defRPr sz="1800">
                <a:solidFill>
                  <a:schemeClr val="tx1"/>
                </a:solidFill>
                <a:latin typeface="Times New Roman" pitchFamily="18" charset="0"/>
              </a:defRPr>
            </a:lvl6pPr>
            <a:lvl7pPr marL="2228850" indent="-171450" eaLnBrk="0" fontAlgn="base" hangingPunct="0">
              <a:spcBef>
                <a:spcPct val="0"/>
              </a:spcBef>
              <a:spcAft>
                <a:spcPct val="0"/>
              </a:spcAft>
              <a:defRPr sz="1800">
                <a:solidFill>
                  <a:schemeClr val="tx1"/>
                </a:solidFill>
                <a:latin typeface="Times New Roman" pitchFamily="18" charset="0"/>
              </a:defRPr>
            </a:lvl7pPr>
            <a:lvl8pPr marL="2571750" indent="-171450" eaLnBrk="0" fontAlgn="base" hangingPunct="0">
              <a:spcBef>
                <a:spcPct val="0"/>
              </a:spcBef>
              <a:spcAft>
                <a:spcPct val="0"/>
              </a:spcAft>
              <a:defRPr sz="1800">
                <a:solidFill>
                  <a:schemeClr val="tx1"/>
                </a:solidFill>
                <a:latin typeface="Times New Roman" pitchFamily="18" charset="0"/>
              </a:defRPr>
            </a:lvl8pPr>
            <a:lvl9pPr marL="2914650" indent="-171450" eaLnBrk="0" fontAlgn="base" hangingPunct="0">
              <a:spcBef>
                <a:spcPct val="0"/>
              </a:spcBef>
              <a:spcAft>
                <a:spcPct val="0"/>
              </a:spcAft>
              <a:defRPr sz="1800">
                <a:solidFill>
                  <a:schemeClr val="tx1"/>
                </a:solidFill>
                <a:latin typeface="Times New Roman" pitchFamily="18" charset="0"/>
              </a:defRPr>
            </a:lvl9pPr>
          </a:lstStyle>
          <a:p>
            <a:pPr eaLnBrk="1" hangingPunct="1">
              <a:defRPr/>
            </a:pPr>
            <a:fld id="{B8D2DC03-D236-40F7-9503-B51EC6154719}" type="slidenum">
              <a:rPr lang="en-US" sz="1400">
                <a:latin typeface="Arial" panose="020B0604020202020204" pitchFamily="34" charset="0"/>
              </a:rPr>
              <a:pPr eaLnBrk="1" hangingPunct="1">
                <a:defRPr/>
              </a:pPr>
              <a:t>2</a:t>
            </a:fld>
            <a:endParaRPr lang="en-US" sz="1400" dirty="0">
              <a:latin typeface="Arial" panose="020B0604020202020204" pitchFamily="34" charset="0"/>
            </a:endParaRPr>
          </a:p>
        </p:txBody>
      </p:sp>
      <p:sp>
        <p:nvSpPr>
          <p:cNvPr id="2" name="TextBox 1">
            <a:extLst>
              <a:ext uri="{FF2B5EF4-FFF2-40B4-BE49-F238E27FC236}">
                <a16:creationId xmlns:a16="http://schemas.microsoft.com/office/drawing/2014/main" id="{93E8A4B1-58D9-470A-8A37-07F4311CDAD8}"/>
              </a:ext>
            </a:extLst>
          </p:cNvPr>
          <p:cNvSpPr txBox="1"/>
          <p:nvPr>
            <p:custDataLst>
              <p:tags r:id="rId4"/>
            </p:custDataLst>
          </p:nvPr>
        </p:nvSpPr>
        <p:spPr>
          <a:xfrm>
            <a:off x="457200" y="2484515"/>
            <a:ext cx="8241475" cy="3477875"/>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Identify the importance of the correct effective date</a:t>
            </a:r>
          </a:p>
          <a:p>
            <a:pPr marL="285750" indent="-285750">
              <a:spcAft>
                <a:spcPts val="600"/>
              </a:spcAft>
              <a:buClr>
                <a:schemeClr val="tx1"/>
              </a:buClr>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Explain how the VA determines the effective date for benefit claims</a:t>
            </a:r>
          </a:p>
          <a:p>
            <a:pPr marL="285750" indent="-285750">
              <a:spcAft>
                <a:spcPts val="600"/>
              </a:spcAft>
              <a:buClr>
                <a:schemeClr val="tx1"/>
              </a:buClr>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Explain the General Rule for effective dates</a:t>
            </a:r>
          </a:p>
          <a:p>
            <a:pPr marL="285750" indent="-285750">
              <a:spcAft>
                <a:spcPts val="600"/>
              </a:spcAft>
              <a:buClr>
                <a:schemeClr val="tx1"/>
              </a:buClr>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Explain date of receipt of claim; intent to file</a:t>
            </a:r>
          </a:p>
          <a:p>
            <a:pPr marL="285750" indent="-285750">
              <a:spcAft>
                <a:spcPts val="600"/>
              </a:spcAft>
              <a:buClr>
                <a:schemeClr val="tx1"/>
              </a:buClr>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Explain Liberalizing law</a:t>
            </a:r>
          </a:p>
          <a:p>
            <a:pPr marL="285750" indent="-285750">
              <a:spcAft>
                <a:spcPts val="600"/>
              </a:spcAft>
              <a:buClr>
                <a:schemeClr val="tx1"/>
              </a:buClr>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Review effective dates for Special Monthly Compensation</a:t>
            </a:r>
          </a:p>
          <a:p>
            <a:pPr marL="285750" indent="-285750">
              <a:spcAft>
                <a:spcPts val="600"/>
              </a:spcAft>
              <a:buClr>
                <a:schemeClr val="tx1"/>
              </a:buClr>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Review effective dates for decisions made after February 19, 2019</a:t>
            </a:r>
          </a:p>
          <a:p>
            <a:pPr marL="285750" indent="-285750">
              <a:spcAft>
                <a:spcPts val="600"/>
              </a:spcAft>
              <a:buClr>
                <a:schemeClr val="tx1"/>
              </a:buClr>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Explain Effective dates for Reductions</a:t>
            </a:r>
          </a:p>
          <a:p>
            <a:pPr marL="285750" indent="-285750">
              <a:spcAft>
                <a:spcPts val="600"/>
              </a:spcAft>
              <a:buClr>
                <a:schemeClr val="tx1"/>
              </a:buClr>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Identify the correct answers to the effective date scenarios</a:t>
            </a:r>
          </a:p>
        </p:txBody>
      </p:sp>
    </p:spTree>
    <p:extLst>
      <p:ext uri="{BB962C8B-B14F-4D97-AF65-F5344CB8AC3E}">
        <p14:creationId xmlns:p14="http://schemas.microsoft.com/office/powerpoint/2010/main" val="2303186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custDataLst>
              <p:tags r:id="rId1"/>
            </p:custDataLst>
          </p:nvPr>
        </p:nvSpPr>
        <p:spPr>
          <a:xfrm>
            <a:off x="0" y="793629"/>
            <a:ext cx="9144000" cy="1086867"/>
          </a:xfrm>
        </p:spPr>
        <p:txBody>
          <a:bodyPr/>
          <a:lstStyle/>
          <a:p>
            <a:r>
              <a:rPr lang="en-US" altLang="en-US" b="1" dirty="0">
                <a:effectLst/>
                <a:latin typeface="Times New Roman" panose="02020603050405020304" pitchFamily="18" charset="0"/>
                <a:cs typeface="Times New Roman" panose="02020603050405020304" pitchFamily="18" charset="0"/>
              </a:rPr>
              <a:t>Liberalizing Law or VA Issue</a:t>
            </a:r>
          </a:p>
        </p:txBody>
      </p:sp>
      <p:sp>
        <p:nvSpPr>
          <p:cNvPr id="29699" name="Content Placeholder 2"/>
          <p:cNvSpPr>
            <a:spLocks noGrp="1"/>
          </p:cNvSpPr>
          <p:nvPr>
            <p:ph idx="1"/>
            <p:custDataLst>
              <p:tags r:id="rId2"/>
            </p:custDataLst>
          </p:nvPr>
        </p:nvSpPr>
        <p:spPr>
          <a:xfrm>
            <a:off x="546264" y="2057401"/>
            <a:ext cx="8140535" cy="697428"/>
          </a:xfrm>
        </p:spPr>
        <p:txBody>
          <a:bodyPr>
            <a:normAutofit lnSpcReduction="10000"/>
          </a:bodyPr>
          <a:lstStyle/>
          <a:p>
            <a:pPr marL="0" indent="0">
              <a:buNone/>
            </a:pPr>
            <a:r>
              <a:rPr lang="en-US" altLang="en-US" dirty="0">
                <a:latin typeface="Times New Roman" panose="02020603050405020304" pitchFamily="18" charset="0"/>
                <a:cs typeface="Times New Roman" panose="02020603050405020304" pitchFamily="18" charset="0"/>
              </a:rPr>
              <a:t>Date of any change in the law or regulation that created a new benefit or basis of entitlement </a:t>
            </a:r>
          </a:p>
        </p:txBody>
      </p:sp>
      <p:sp>
        <p:nvSpPr>
          <p:cNvPr id="5" name="Slide Number Placeholder 4"/>
          <p:cNvSpPr>
            <a:spLocks noGrp="1"/>
          </p:cNvSpPr>
          <p:nvPr>
            <p:ph type="sldNum" sz="quarter" idx="12"/>
            <p:custDataLst>
              <p:tags r:id="rId3"/>
            </p:custDataLst>
          </p:nvPr>
        </p:nvSpPr>
        <p:spPr>
          <a:xfrm>
            <a:off x="6931152" y="6601976"/>
            <a:ext cx="2133600" cy="365125"/>
          </a:xfrm>
        </p:spPr>
        <p:txBody>
          <a:bodyPr/>
          <a:lstStyle/>
          <a:p>
            <a:pPr>
              <a:defRPr/>
            </a:pPr>
            <a:fld id="{E16B978E-F094-4F97-92AF-C4247DCA75C3}" type="slidenum">
              <a:rPr lang="en-US"/>
              <a:pPr>
                <a:defRPr/>
              </a:pPr>
              <a:t>20</a:t>
            </a:fld>
            <a:endParaRPr lang="en-US" dirty="0"/>
          </a:p>
        </p:txBody>
      </p:sp>
      <p:pic>
        <p:nvPicPr>
          <p:cNvPr id="2050" name="Picture 2" descr="C:\Users\VBABALLuzadE\AppData\Local\Microsoft\Windows\Temporary Internet Files\Content.IE5\3506K4MI\iStock_000011408791XSmall[1].jpg"/>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935093" y="2858239"/>
            <a:ext cx="2773988" cy="2765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742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B39E0-9F68-4785-A3E3-1C964172BC4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Liberalizing Law 38 CFR 3.114</a:t>
            </a:r>
          </a:p>
        </p:txBody>
      </p:sp>
      <p:sp>
        <p:nvSpPr>
          <p:cNvPr id="3" name="Content Placeholder 2">
            <a:extLst>
              <a:ext uri="{FF2B5EF4-FFF2-40B4-BE49-F238E27FC236}">
                <a16:creationId xmlns:a16="http://schemas.microsoft.com/office/drawing/2014/main" id="{5F3F4BD0-48EC-43D1-BB1B-72F9ED2CA7CD}"/>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Liberalizing law criteria eligibility must be met first</a:t>
            </a:r>
          </a:p>
          <a:p>
            <a:r>
              <a:rPr lang="en-US" dirty="0">
                <a:latin typeface="Times New Roman" panose="02020603050405020304" pitchFamily="18" charset="0"/>
                <a:cs typeface="Times New Roman" panose="02020603050405020304" pitchFamily="18" charset="0"/>
              </a:rPr>
              <a:t>Claim issue diagnosed and received </a:t>
            </a:r>
            <a:r>
              <a:rPr lang="en-US" b="1" dirty="0">
                <a:latin typeface="Times New Roman" panose="02020603050405020304" pitchFamily="18" charset="0"/>
                <a:cs typeface="Times New Roman" panose="02020603050405020304" pitchFamily="18" charset="0"/>
              </a:rPr>
              <a:t>within one year </a:t>
            </a:r>
            <a:r>
              <a:rPr lang="en-US" dirty="0">
                <a:latin typeface="Times New Roman" panose="02020603050405020304" pitchFamily="18" charset="0"/>
                <a:cs typeface="Times New Roman" panose="02020603050405020304" pitchFamily="18" charset="0"/>
              </a:rPr>
              <a:t>of law change;</a:t>
            </a:r>
          </a:p>
          <a:p>
            <a:pPr marL="433983" lvl="3" indent="0">
              <a:buNone/>
            </a:pPr>
            <a:endParaRPr lang="en-US" sz="2000" dirty="0">
              <a:latin typeface="Times New Roman" panose="02020603050405020304" pitchFamily="18" charset="0"/>
              <a:cs typeface="Times New Roman" panose="02020603050405020304" pitchFamily="18" charset="0"/>
            </a:endParaRPr>
          </a:p>
          <a:p>
            <a:pPr marL="433983" lvl="3" indent="0">
              <a:buNone/>
            </a:pPr>
            <a:r>
              <a:rPr lang="en-US" sz="2000" dirty="0">
                <a:latin typeface="Times New Roman" panose="02020603050405020304" pitchFamily="18" charset="0"/>
                <a:cs typeface="Times New Roman" panose="02020603050405020304" pitchFamily="18" charset="0"/>
              </a:rPr>
              <a:t>		Then </a:t>
            </a:r>
            <a:r>
              <a:rPr lang="en-US" sz="2000" b="1" dirty="0">
                <a:latin typeface="Times New Roman" panose="02020603050405020304" pitchFamily="18" charset="0"/>
                <a:cs typeface="Times New Roman" panose="02020603050405020304" pitchFamily="18" charset="0"/>
              </a:rPr>
              <a:t>effective date </a:t>
            </a:r>
            <a:r>
              <a:rPr lang="en-US" sz="2000" dirty="0">
                <a:latin typeface="Times New Roman" panose="02020603050405020304" pitchFamily="18" charset="0"/>
                <a:cs typeface="Times New Roman" panose="02020603050405020304" pitchFamily="18" charset="0"/>
              </a:rPr>
              <a:t>is the </a:t>
            </a:r>
            <a:r>
              <a:rPr lang="en-US" sz="2000" b="1" dirty="0">
                <a:latin typeface="Times New Roman" panose="02020603050405020304" pitchFamily="18" charset="0"/>
                <a:cs typeface="Times New Roman" panose="02020603050405020304" pitchFamily="18" charset="0"/>
              </a:rPr>
              <a:t>date of the law change</a:t>
            </a:r>
          </a:p>
          <a:p>
            <a:pPr marL="289322" lvl="2" indent="0">
              <a:buNone/>
            </a:pPr>
            <a:endParaRPr lang="en-US" sz="20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Claim issue diagnosed and received </a:t>
            </a:r>
            <a:r>
              <a:rPr lang="en-US" b="1" dirty="0">
                <a:latin typeface="Times New Roman" panose="02020603050405020304" pitchFamily="18" charset="0"/>
                <a:cs typeface="Times New Roman" panose="02020603050405020304" pitchFamily="18" charset="0"/>
              </a:rPr>
              <a:t>more than one year </a:t>
            </a:r>
            <a:r>
              <a:rPr lang="en-US" dirty="0">
                <a:latin typeface="Times New Roman" panose="02020603050405020304" pitchFamily="18" charset="0"/>
                <a:cs typeface="Times New Roman" panose="02020603050405020304" pitchFamily="18" charset="0"/>
              </a:rPr>
              <a:t>of law change;</a:t>
            </a:r>
          </a:p>
          <a:p>
            <a:pPr marL="289322" lvl="2" indent="0">
              <a:buNone/>
            </a:pPr>
            <a:endParaRPr lang="en-US" sz="2000" dirty="0">
              <a:latin typeface="Times New Roman" panose="02020603050405020304" pitchFamily="18" charset="0"/>
              <a:cs typeface="Times New Roman" panose="02020603050405020304" pitchFamily="18" charset="0"/>
            </a:endParaRPr>
          </a:p>
          <a:p>
            <a:pPr marL="289322" lvl="2" indent="0">
              <a:buNone/>
            </a:pPr>
            <a:r>
              <a:rPr lang="en-US" sz="2000" dirty="0">
                <a:latin typeface="Times New Roman" panose="02020603050405020304" pitchFamily="18" charset="0"/>
                <a:cs typeface="Times New Roman" panose="02020603050405020304" pitchFamily="18" charset="0"/>
              </a:rPr>
              <a:t>		The </a:t>
            </a:r>
            <a:r>
              <a:rPr lang="en-US" sz="2000" b="1" dirty="0">
                <a:latin typeface="Times New Roman" panose="02020603050405020304" pitchFamily="18" charset="0"/>
                <a:cs typeface="Times New Roman" panose="02020603050405020304" pitchFamily="18" charset="0"/>
              </a:rPr>
              <a:t>effective date </a:t>
            </a:r>
            <a:r>
              <a:rPr lang="en-US" sz="2000" dirty="0">
                <a:latin typeface="Times New Roman" panose="02020603050405020304" pitchFamily="18" charset="0"/>
                <a:cs typeface="Times New Roman" panose="02020603050405020304" pitchFamily="18" charset="0"/>
              </a:rPr>
              <a:t>is </a:t>
            </a:r>
            <a:r>
              <a:rPr lang="en-US" sz="2000" b="1" dirty="0">
                <a:latin typeface="Times New Roman" panose="02020603050405020304" pitchFamily="18" charset="0"/>
                <a:cs typeface="Times New Roman" panose="02020603050405020304" pitchFamily="18" charset="0"/>
              </a:rPr>
              <a:t>one year prior to date</a:t>
            </a:r>
            <a:r>
              <a:rPr lang="en-US" sz="2000" dirty="0">
                <a:latin typeface="Times New Roman" panose="02020603050405020304" pitchFamily="18" charset="0"/>
                <a:cs typeface="Times New Roman" panose="02020603050405020304" pitchFamily="18" charset="0"/>
              </a:rPr>
              <a:t> of VA review/</a:t>
            </a:r>
            <a:r>
              <a:rPr lang="en-US" sz="2000" b="1" dirty="0">
                <a:latin typeface="Times New Roman" panose="02020603050405020304" pitchFamily="18" charset="0"/>
                <a:cs typeface="Times New Roman" panose="02020603050405020304" pitchFamily="18" charset="0"/>
              </a:rPr>
              <a:t>date of claim.</a:t>
            </a:r>
          </a:p>
          <a:p>
            <a:pPr marL="144661" lvl="1" indent="0">
              <a:buNone/>
            </a:pPr>
            <a:endParaRPr lang="en-US" dirty="0"/>
          </a:p>
        </p:txBody>
      </p:sp>
      <p:sp>
        <p:nvSpPr>
          <p:cNvPr id="4" name="Slide Number Placeholder 3">
            <a:extLst>
              <a:ext uri="{FF2B5EF4-FFF2-40B4-BE49-F238E27FC236}">
                <a16:creationId xmlns:a16="http://schemas.microsoft.com/office/drawing/2014/main" id="{5C30A7A7-A60F-4C49-9805-CA4BB75F81F2}"/>
              </a:ext>
            </a:extLst>
          </p:cNvPr>
          <p:cNvSpPr>
            <a:spLocks noGrp="1"/>
          </p:cNvSpPr>
          <p:nvPr>
            <p:ph type="sldNum" sz="quarter" idx="12"/>
          </p:nvPr>
        </p:nvSpPr>
        <p:spPr/>
        <p:txBody>
          <a:bodyPr/>
          <a:lstStyle/>
          <a:p>
            <a:pPr>
              <a:defRPr/>
            </a:pPr>
            <a:fld id="{0742D825-D7C5-495B-AC53-3E79B84243D8}" type="slidenum">
              <a:rPr lang="en-US" smtClean="0"/>
              <a:pPr>
                <a:defRPr/>
              </a:pPr>
              <a:t>21</a:t>
            </a:fld>
            <a:endParaRPr lang="en-US" dirty="0"/>
          </a:p>
        </p:txBody>
      </p:sp>
    </p:spTree>
    <p:extLst>
      <p:ext uri="{BB962C8B-B14F-4D97-AF65-F5344CB8AC3E}">
        <p14:creationId xmlns:p14="http://schemas.microsoft.com/office/powerpoint/2010/main" val="1063173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custDataLst>
              <p:tags r:id="rId1"/>
            </p:custDataLst>
          </p:nvPr>
        </p:nvSpPr>
        <p:spPr>
          <a:xfrm>
            <a:off x="0" y="793629"/>
            <a:ext cx="9144000" cy="1086867"/>
          </a:xfrm>
        </p:spPr>
        <p:txBody>
          <a:bodyPr/>
          <a:lstStyle/>
          <a:p>
            <a:r>
              <a:rPr lang="en-US" altLang="en-US" b="1" dirty="0">
                <a:effectLst/>
                <a:latin typeface="Times New Roman" panose="02020603050405020304" pitchFamily="18" charset="0"/>
                <a:cs typeface="Times New Roman" panose="02020603050405020304" pitchFamily="18" charset="0"/>
              </a:rPr>
              <a:t>Example 4</a:t>
            </a:r>
          </a:p>
        </p:txBody>
      </p:sp>
      <p:sp>
        <p:nvSpPr>
          <p:cNvPr id="33795" name="Content Placeholder 2"/>
          <p:cNvSpPr>
            <a:spLocks noGrp="1"/>
          </p:cNvSpPr>
          <p:nvPr>
            <p:ph idx="1"/>
            <p:custDataLst>
              <p:tags r:id="rId2"/>
            </p:custDataLst>
          </p:nvPr>
        </p:nvSpPr>
        <p:spPr>
          <a:xfrm>
            <a:off x="457200" y="2057400"/>
            <a:ext cx="8229600" cy="3916363"/>
          </a:xfrm>
        </p:spPr>
        <p:txBody>
          <a:bodyPr/>
          <a:lstStyle/>
          <a:p>
            <a:pPr marL="0" indent="0">
              <a:buNone/>
            </a:pPr>
            <a:r>
              <a:rPr lang="en-US" altLang="en-US" dirty="0">
                <a:latin typeface="Times New Roman" panose="02020603050405020304" pitchFamily="18" charset="0"/>
                <a:cs typeface="Times New Roman" panose="02020603050405020304" pitchFamily="18" charset="0"/>
              </a:rPr>
              <a:t>The Veteran served honorably in the Army from April 17, 1966 to April 16, 1970, with verified service in the Republic of Vietnam (RVN). He filed a claim for type 2 diabetes mellitus on January 20, 2019. Private medical evidence shows the Veteran was diagnosed with type 2 diabetes mellitus on May 8, 2000 and prescribed oral medications to treat the condition. VA exam diagnoses the Veteran with type 2 diabetes mellitus.  </a:t>
            </a:r>
          </a:p>
          <a:p>
            <a:pPr marL="0" indent="0">
              <a:buNone/>
            </a:pPr>
            <a:endParaRPr lang="en-US" altLang="en-US" dirty="0">
              <a:latin typeface="Times New Roman" panose="02020603050405020304" pitchFamily="18" charset="0"/>
              <a:cs typeface="Times New Roman" panose="02020603050405020304" pitchFamily="18" charset="0"/>
            </a:endParaRPr>
          </a:p>
          <a:p>
            <a:pPr marL="0" indent="0">
              <a:buNone/>
            </a:pPr>
            <a:r>
              <a:rPr lang="en-US" altLang="en-US" b="1" dirty="0">
                <a:latin typeface="Times New Roman" panose="02020603050405020304" pitchFamily="18" charset="0"/>
                <a:cs typeface="Times New Roman" panose="02020603050405020304" pitchFamily="18" charset="0"/>
              </a:rPr>
              <a:t>What is the effective date of service connection?</a:t>
            </a:r>
          </a:p>
        </p:txBody>
      </p:sp>
      <p:sp>
        <p:nvSpPr>
          <p:cNvPr id="5" name="Slide Number Placeholder 4"/>
          <p:cNvSpPr>
            <a:spLocks noGrp="1"/>
          </p:cNvSpPr>
          <p:nvPr>
            <p:ph type="sldNum" sz="quarter" idx="12"/>
            <p:custDataLst>
              <p:tags r:id="rId3"/>
            </p:custDataLst>
          </p:nvPr>
        </p:nvSpPr>
        <p:spPr>
          <a:xfrm>
            <a:off x="6931152" y="6601976"/>
            <a:ext cx="2133600" cy="365125"/>
          </a:xfrm>
        </p:spPr>
        <p:txBody>
          <a:bodyPr/>
          <a:lstStyle/>
          <a:p>
            <a:pPr>
              <a:defRPr/>
            </a:pPr>
            <a:fld id="{F2338C17-9483-4F9D-B596-0DCBBCFBEA1D}" type="slidenum">
              <a:rPr lang="en-US" smtClean="0"/>
              <a:pPr>
                <a:defRPr/>
              </a:pPr>
              <a:t>22</a:t>
            </a:fld>
            <a:endParaRPr lang="en-US" dirty="0"/>
          </a:p>
        </p:txBody>
      </p:sp>
    </p:spTree>
    <p:extLst>
      <p:ext uri="{BB962C8B-B14F-4D97-AF65-F5344CB8AC3E}">
        <p14:creationId xmlns:p14="http://schemas.microsoft.com/office/powerpoint/2010/main" val="2511005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b="1" dirty="0">
                <a:effectLst/>
                <a:latin typeface="Times New Roman" panose="02020603050405020304" pitchFamily="18" charset="0"/>
                <a:cs typeface="Times New Roman" panose="02020603050405020304" pitchFamily="18" charset="0"/>
              </a:rPr>
              <a:t>Answer 4</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0" indent="0">
              <a:buNone/>
            </a:pPr>
            <a:r>
              <a:rPr lang="en-US" b="1" dirty="0">
                <a:latin typeface="Times New Roman" panose="02020603050405020304" pitchFamily="18" charset="0"/>
                <a:cs typeface="Times New Roman" panose="02020603050405020304" pitchFamily="18" charset="0"/>
              </a:rPr>
              <a:t>Answer:  </a:t>
            </a:r>
          </a:p>
          <a:p>
            <a:pPr marL="0" indent="0">
              <a:buNone/>
            </a:pPr>
            <a:r>
              <a:rPr lang="en-US" dirty="0">
                <a:solidFill>
                  <a:srgbClr val="FF0000"/>
                </a:solidFill>
                <a:latin typeface="Times New Roman" panose="02020603050405020304" pitchFamily="18" charset="0"/>
                <a:cs typeface="Times New Roman" panose="02020603050405020304" pitchFamily="18" charset="0"/>
              </a:rPr>
              <a:t>January 20, 2018</a:t>
            </a:r>
            <a:r>
              <a:rPr lang="en-US" dirty="0">
                <a:latin typeface="Times New Roman" panose="02020603050405020304" pitchFamily="18" charset="0"/>
                <a:cs typeface="Times New Roman" panose="02020603050405020304" pitchFamily="18" charset="0"/>
              </a:rPr>
              <a:t>, one year prior to the date of receipt of claim.</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Veteran was diagnosed with type 2 diabetes mellitus prior to May 8, 2001 when type 2 diabetes was added as a herbicide related condition.</a:t>
            </a:r>
          </a:p>
        </p:txBody>
      </p:sp>
      <p:sp>
        <p:nvSpPr>
          <p:cNvPr id="5" name="Slide Number Placeholder 4"/>
          <p:cNvSpPr>
            <a:spLocks noGrp="1"/>
          </p:cNvSpPr>
          <p:nvPr>
            <p:ph type="sldNum" sz="quarter" idx="12"/>
            <p:custDataLst>
              <p:tags r:id="rId3"/>
            </p:custDataLst>
          </p:nvPr>
        </p:nvSpPr>
        <p:spPr>
          <a:xfrm>
            <a:off x="6931152" y="6601976"/>
            <a:ext cx="2133600" cy="365125"/>
          </a:xfrm>
        </p:spPr>
        <p:txBody>
          <a:bodyPr/>
          <a:lstStyle/>
          <a:p>
            <a:pPr>
              <a:defRPr/>
            </a:pPr>
            <a:fld id="{0742D825-D7C5-495B-AC53-3E79B84243D8}" type="slidenum">
              <a:rPr lang="en-US" smtClean="0"/>
              <a:pPr>
                <a:defRPr/>
              </a:pPr>
              <a:t>23</a:t>
            </a:fld>
            <a:endParaRPr lang="en-US" dirty="0"/>
          </a:p>
        </p:txBody>
      </p:sp>
    </p:spTree>
    <p:extLst>
      <p:ext uri="{BB962C8B-B14F-4D97-AF65-F5344CB8AC3E}">
        <p14:creationId xmlns:p14="http://schemas.microsoft.com/office/powerpoint/2010/main" val="530958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custDataLst>
              <p:tags r:id="rId1"/>
            </p:custDataLst>
          </p:nvPr>
        </p:nvSpPr>
        <p:spPr>
          <a:xfrm>
            <a:off x="0" y="793629"/>
            <a:ext cx="9144000" cy="1086867"/>
          </a:xfrm>
        </p:spPr>
        <p:txBody>
          <a:bodyPr/>
          <a:lstStyle/>
          <a:p>
            <a:r>
              <a:rPr lang="en-US" altLang="en-US" b="1" dirty="0">
                <a:effectLst/>
                <a:latin typeface="Times New Roman" panose="02020603050405020304" pitchFamily="18" charset="0"/>
                <a:cs typeface="Times New Roman" panose="02020603050405020304" pitchFamily="18" charset="0"/>
              </a:rPr>
              <a:t>Increased Evaluations</a:t>
            </a:r>
          </a:p>
        </p:txBody>
      </p:sp>
      <p:sp>
        <p:nvSpPr>
          <p:cNvPr id="3" name="Content Placeholder 2"/>
          <p:cNvSpPr>
            <a:spLocks noGrp="1"/>
          </p:cNvSpPr>
          <p:nvPr>
            <p:ph idx="1"/>
            <p:custDataLst>
              <p:tags r:id="rId2"/>
            </p:custDataLst>
          </p:nvPr>
        </p:nvSpPr>
        <p:spPr>
          <a:xfrm>
            <a:off x="457200" y="1494972"/>
            <a:ext cx="8229600" cy="4025718"/>
          </a:xfrm>
        </p:spPr>
        <p:txBody>
          <a:bodyPr>
            <a:noAutofit/>
          </a:bodyPr>
          <a:lstStyle/>
          <a:p>
            <a:pPr>
              <a:defRPr/>
            </a:pPr>
            <a:r>
              <a:rPr lang="en-US" sz="2000" dirty="0">
                <a:latin typeface="Times New Roman" panose="02020603050405020304" pitchFamily="18" charset="0"/>
                <a:cs typeface="Times New Roman" panose="02020603050405020304" pitchFamily="18" charset="0"/>
              </a:rPr>
              <a:t>Earliest date as of which it is factually ascertainable that an increase in disability had occurred, if claim is received within 1 year from such date.</a:t>
            </a:r>
          </a:p>
          <a:p>
            <a:pPr lvl="2">
              <a:buFont typeface="Wingdings" panose="05000000000000000000" pitchFamily="2" charset="2"/>
              <a:buChar char="Ø"/>
              <a:defRPr/>
            </a:pPr>
            <a:r>
              <a:rPr lang="en-US" altLang="en-US" sz="1800" dirty="0">
                <a:latin typeface="Times New Roman" panose="02020603050405020304" pitchFamily="18" charset="0"/>
                <a:cs typeface="Times New Roman" panose="02020603050405020304" pitchFamily="18" charset="0"/>
              </a:rPr>
              <a:t>Effective March 24, 2015, the new rule eliminates the provisions of 38 CFR 3.157, “Report of examination or hospitalization as claim for increase or to reopen” which allowed VA reports of hospitalization or examination to constitute a claim. </a:t>
            </a:r>
          </a:p>
          <a:p>
            <a:pPr>
              <a:defRPr/>
            </a:pPr>
            <a:r>
              <a:rPr lang="en-US" sz="2000" dirty="0">
                <a:latin typeface="Times New Roman" panose="02020603050405020304" pitchFamily="18" charset="0"/>
                <a:cs typeface="Times New Roman" panose="02020603050405020304" pitchFamily="18" charset="0"/>
              </a:rPr>
              <a:t>Otherwise, date of receipt of claim or date entitlement arose, whichever is later.</a:t>
            </a:r>
          </a:p>
          <a:p>
            <a:pPr>
              <a:defRPr/>
            </a:pPr>
            <a:r>
              <a:rPr lang="en-US" altLang="en-US" sz="2000" dirty="0">
                <a:latin typeface="Times New Roman" panose="02020603050405020304" pitchFamily="18" charset="0"/>
                <a:cs typeface="Times New Roman" panose="02020603050405020304" pitchFamily="18" charset="0"/>
              </a:rPr>
              <a:t>If increased evaluation is part of a continuously pursued issue, the effective date will be assigned based on new guidance effective February 19, 2019, (3.2500(h)(1).)</a:t>
            </a:r>
          </a:p>
          <a:p>
            <a:pPr>
              <a:defRPr/>
            </a:pPr>
            <a:endParaRPr lang="en-US" sz="2000" dirty="0">
              <a:highlight>
                <a:srgbClr val="FFFF00"/>
              </a:highlight>
              <a:latin typeface="Times New Roman" panose="02020603050405020304" pitchFamily="18" charset="0"/>
              <a:cs typeface="Times New Roman" panose="02020603050405020304" pitchFamily="18" charset="0"/>
            </a:endParaRPr>
          </a:p>
          <a:p>
            <a:pPr>
              <a:defRPr/>
            </a:pPr>
            <a:endParaRPr lang="en-US" altLang="en-US" sz="2000" dirty="0">
              <a:latin typeface="Times New Roman" panose="02020603050405020304" pitchFamily="18" charset="0"/>
              <a:cs typeface="Times New Roman" panose="02020603050405020304" pitchFamily="18" charset="0"/>
            </a:endParaRPr>
          </a:p>
          <a:p>
            <a:pPr>
              <a:defRPr/>
            </a:pPr>
            <a:endParaRPr lang="en-US" altLang="en-US" sz="2000" dirty="0"/>
          </a:p>
          <a:p>
            <a:pPr>
              <a:defRPr/>
            </a:pPr>
            <a:endParaRPr lang="en-US" altLang="en-US" sz="2000" dirty="0"/>
          </a:p>
          <a:p>
            <a:pPr marL="0" indent="0">
              <a:buNone/>
              <a:defRPr/>
            </a:pPr>
            <a:endParaRPr lang="en-US" dirty="0"/>
          </a:p>
        </p:txBody>
      </p:sp>
      <p:sp>
        <p:nvSpPr>
          <p:cNvPr id="5" name="Slide Number Placeholder 4"/>
          <p:cNvSpPr>
            <a:spLocks noGrp="1"/>
          </p:cNvSpPr>
          <p:nvPr>
            <p:ph type="sldNum" sz="quarter" idx="12"/>
            <p:custDataLst>
              <p:tags r:id="rId3"/>
            </p:custDataLst>
          </p:nvPr>
        </p:nvSpPr>
        <p:spPr>
          <a:xfrm>
            <a:off x="6931152" y="6601976"/>
            <a:ext cx="2133600" cy="365125"/>
          </a:xfrm>
        </p:spPr>
        <p:txBody>
          <a:bodyPr/>
          <a:lstStyle/>
          <a:p>
            <a:pPr>
              <a:defRPr/>
            </a:pPr>
            <a:fld id="{5348E123-B678-41F1-9490-09400D352290}" type="slidenum">
              <a:rPr lang="en-US"/>
              <a:pPr>
                <a:defRPr/>
              </a:pPr>
              <a:t>24</a:t>
            </a:fld>
            <a:endParaRPr lang="en-US" dirty="0"/>
          </a:p>
        </p:txBody>
      </p:sp>
      <p:sp>
        <p:nvSpPr>
          <p:cNvPr id="2" name="TextBox 1">
            <a:extLst>
              <a:ext uri="{FF2B5EF4-FFF2-40B4-BE49-F238E27FC236}">
                <a16:creationId xmlns:a16="http://schemas.microsoft.com/office/drawing/2014/main" id="{DFBA9F08-7830-424E-ACA1-40C0F54F924A}"/>
              </a:ext>
            </a:extLst>
          </p:cNvPr>
          <p:cNvSpPr txBox="1"/>
          <p:nvPr>
            <p:custDataLst>
              <p:tags r:id="rId4"/>
            </p:custDataLst>
          </p:nvPr>
        </p:nvSpPr>
        <p:spPr>
          <a:xfrm>
            <a:off x="457200" y="5647869"/>
            <a:ext cx="8229600" cy="954107"/>
          </a:xfrm>
          <a:prstGeom prst="rect">
            <a:avLst/>
          </a:prstGeom>
          <a:noFill/>
        </p:spPr>
        <p:txBody>
          <a:bodyPr wrap="square" rtlCol="0">
            <a:spAutoFit/>
          </a:bodyPr>
          <a:lstStyle/>
          <a:p>
            <a:r>
              <a:rPr lang="en-US" altLang="en-US" sz="2000" b="1" dirty="0">
                <a:latin typeface="Times New Roman" panose="02020603050405020304" pitchFamily="18" charset="0"/>
                <a:cs typeface="Times New Roman" panose="02020603050405020304" pitchFamily="18" charset="0"/>
              </a:rPr>
              <a:t>**Note</a:t>
            </a:r>
            <a:r>
              <a:rPr lang="en-US" altLang="en-US" sz="2000"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If during the processing of a claim, you notice a VA treatment record dated prior to March 24, 2015 that would constitute a claim under historic 3.157 rules, this claim would still need to be addressed.</a:t>
            </a:r>
          </a:p>
        </p:txBody>
      </p:sp>
    </p:spTree>
    <p:extLst>
      <p:ext uri="{BB962C8B-B14F-4D97-AF65-F5344CB8AC3E}">
        <p14:creationId xmlns:p14="http://schemas.microsoft.com/office/powerpoint/2010/main" val="2437993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custDataLst>
              <p:tags r:id="rId1"/>
            </p:custDataLst>
          </p:nvPr>
        </p:nvSpPr>
        <p:spPr>
          <a:xfrm>
            <a:off x="0" y="793629"/>
            <a:ext cx="9144000" cy="1086867"/>
          </a:xfrm>
        </p:spPr>
        <p:txBody>
          <a:bodyPr/>
          <a:lstStyle/>
          <a:p>
            <a:r>
              <a:rPr lang="en-US" altLang="en-US" b="1" dirty="0">
                <a:effectLst/>
                <a:latin typeface="Times New Roman" panose="02020603050405020304" pitchFamily="18" charset="0"/>
                <a:cs typeface="Times New Roman" panose="02020603050405020304" pitchFamily="18" charset="0"/>
              </a:rPr>
              <a:t>Example 5</a:t>
            </a:r>
          </a:p>
        </p:txBody>
      </p:sp>
      <p:sp>
        <p:nvSpPr>
          <p:cNvPr id="35843" name="Content Placeholder 2"/>
          <p:cNvSpPr>
            <a:spLocks noGrp="1"/>
          </p:cNvSpPr>
          <p:nvPr>
            <p:ph idx="1"/>
            <p:custDataLst>
              <p:tags r:id="rId2"/>
            </p:custDataLst>
          </p:nvPr>
        </p:nvSpPr>
        <p:spPr>
          <a:xfrm>
            <a:off x="457200" y="2057400"/>
            <a:ext cx="8229600" cy="3916363"/>
          </a:xfrm>
        </p:spPr>
        <p:txBody>
          <a:bodyPr/>
          <a:lstStyle/>
          <a:p>
            <a:pPr marL="0" indent="0">
              <a:buNone/>
            </a:pPr>
            <a:r>
              <a:rPr lang="en-US" altLang="en-US" dirty="0">
                <a:latin typeface="Times New Roman" panose="02020603050405020304" pitchFamily="18" charset="0"/>
                <a:cs typeface="Times New Roman" panose="02020603050405020304" pitchFamily="18" charset="0"/>
              </a:rPr>
              <a:t>Veteran who is service connected at 10% effective January 18, 2005 for a back condition files a claim for an increase in this condition on September 15, 2017. DBQ from the VA dated May 20, 2018 shows that the Veteran’s back condition now meets the criteria for a 20% evaluation.</a:t>
            </a:r>
          </a:p>
          <a:p>
            <a:pPr marL="0" indent="0">
              <a:buNone/>
            </a:pPr>
            <a:endParaRPr lang="en-US" altLang="en-US" dirty="0">
              <a:latin typeface="Times New Roman" panose="02020603050405020304" pitchFamily="18" charset="0"/>
              <a:cs typeface="Times New Roman" panose="02020603050405020304" pitchFamily="18" charset="0"/>
            </a:endParaRPr>
          </a:p>
          <a:p>
            <a:pPr marL="0" indent="0">
              <a:buNone/>
            </a:pPr>
            <a:r>
              <a:rPr lang="en-US" altLang="en-US" b="1" dirty="0">
                <a:latin typeface="Times New Roman" panose="02020603050405020304" pitchFamily="18" charset="0"/>
                <a:cs typeface="Times New Roman" panose="02020603050405020304" pitchFamily="18" charset="0"/>
              </a:rPr>
              <a:t>What is the effective date of the increased evaluation?</a:t>
            </a:r>
          </a:p>
        </p:txBody>
      </p:sp>
      <p:sp>
        <p:nvSpPr>
          <p:cNvPr id="5" name="Slide Number Placeholder 4"/>
          <p:cNvSpPr>
            <a:spLocks noGrp="1"/>
          </p:cNvSpPr>
          <p:nvPr>
            <p:ph type="sldNum" sz="quarter" idx="12"/>
            <p:custDataLst>
              <p:tags r:id="rId3"/>
            </p:custDataLst>
          </p:nvPr>
        </p:nvSpPr>
        <p:spPr>
          <a:xfrm>
            <a:off x="6931152" y="6601976"/>
            <a:ext cx="2133600" cy="365125"/>
          </a:xfrm>
        </p:spPr>
        <p:txBody>
          <a:bodyPr/>
          <a:lstStyle/>
          <a:p>
            <a:pPr>
              <a:defRPr/>
            </a:pPr>
            <a:fld id="{DA65E181-8A3A-4D86-8DB1-6A79AA5BC217}" type="slidenum">
              <a:rPr lang="en-US" smtClean="0"/>
              <a:pPr>
                <a:defRPr/>
              </a:pPr>
              <a:t>25</a:t>
            </a:fld>
            <a:endParaRPr lang="en-US" dirty="0"/>
          </a:p>
        </p:txBody>
      </p:sp>
    </p:spTree>
    <p:extLst>
      <p:ext uri="{BB962C8B-B14F-4D97-AF65-F5344CB8AC3E}">
        <p14:creationId xmlns:p14="http://schemas.microsoft.com/office/powerpoint/2010/main" val="3294567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b="1" dirty="0">
                <a:effectLst/>
                <a:latin typeface="Times New Roman" panose="02020603050405020304" pitchFamily="18" charset="0"/>
                <a:cs typeface="Times New Roman" panose="02020603050405020304" pitchFamily="18" charset="0"/>
              </a:rPr>
              <a:t>Answer 5</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0" indent="0">
              <a:buNone/>
            </a:pPr>
            <a:r>
              <a:rPr lang="en-US" b="1" dirty="0">
                <a:latin typeface="Times New Roman" panose="02020603050405020304" pitchFamily="18" charset="0"/>
                <a:cs typeface="Times New Roman" panose="02020603050405020304" pitchFamily="18" charset="0"/>
              </a:rPr>
              <a:t>Answer</a:t>
            </a:r>
            <a:r>
              <a:rPr lang="en-US" dirty="0">
                <a:latin typeface="Times New Roman" panose="02020603050405020304" pitchFamily="18" charset="0"/>
                <a:cs typeface="Times New Roman" panose="02020603050405020304" pitchFamily="18" charset="0"/>
              </a:rPr>
              <a:t>:  </a:t>
            </a:r>
          </a:p>
          <a:p>
            <a:pPr marL="0" indent="0">
              <a:buNone/>
            </a:pPr>
            <a:r>
              <a:rPr lang="en-US" dirty="0">
                <a:solidFill>
                  <a:srgbClr val="FF0000"/>
                </a:solidFill>
                <a:latin typeface="Times New Roman" panose="02020603050405020304" pitchFamily="18" charset="0"/>
                <a:cs typeface="Times New Roman" panose="02020603050405020304" pitchFamily="18" charset="0"/>
              </a:rPr>
              <a:t>September 15, 2017</a:t>
            </a:r>
            <a:r>
              <a:rPr lang="en-US" dirty="0">
                <a:latin typeface="Times New Roman" panose="02020603050405020304" pitchFamily="18" charset="0"/>
                <a:cs typeface="Times New Roman" panose="02020603050405020304" pitchFamily="18" charset="0"/>
              </a:rPr>
              <a:t>, date of receipt of claim.</a:t>
            </a:r>
          </a:p>
        </p:txBody>
      </p:sp>
      <p:sp>
        <p:nvSpPr>
          <p:cNvPr id="5" name="Slide Number Placeholder 4"/>
          <p:cNvSpPr>
            <a:spLocks noGrp="1"/>
          </p:cNvSpPr>
          <p:nvPr>
            <p:ph type="sldNum" sz="quarter" idx="12"/>
            <p:custDataLst>
              <p:tags r:id="rId3"/>
            </p:custDataLst>
          </p:nvPr>
        </p:nvSpPr>
        <p:spPr>
          <a:xfrm>
            <a:off x="6931152" y="6601976"/>
            <a:ext cx="2133600" cy="365125"/>
          </a:xfrm>
        </p:spPr>
        <p:txBody>
          <a:bodyPr/>
          <a:lstStyle/>
          <a:p>
            <a:pPr>
              <a:defRPr/>
            </a:pPr>
            <a:fld id="{0742D825-D7C5-495B-AC53-3E79B84243D8}" type="slidenum">
              <a:rPr lang="en-US" smtClean="0"/>
              <a:pPr>
                <a:defRPr/>
              </a:pPr>
              <a:t>26</a:t>
            </a:fld>
            <a:endParaRPr lang="en-US" dirty="0"/>
          </a:p>
        </p:txBody>
      </p:sp>
    </p:spTree>
    <p:extLst>
      <p:ext uri="{BB962C8B-B14F-4D97-AF65-F5344CB8AC3E}">
        <p14:creationId xmlns:p14="http://schemas.microsoft.com/office/powerpoint/2010/main" val="1389709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custDataLst>
              <p:tags r:id="rId1"/>
            </p:custDataLst>
          </p:nvPr>
        </p:nvSpPr>
        <p:spPr>
          <a:xfrm>
            <a:off x="0" y="793629"/>
            <a:ext cx="9144000" cy="1086867"/>
          </a:xfrm>
        </p:spPr>
        <p:txBody>
          <a:bodyPr/>
          <a:lstStyle/>
          <a:p>
            <a:r>
              <a:rPr lang="en-US" altLang="en-US" b="1" dirty="0">
                <a:effectLst/>
              </a:rPr>
              <a:t>Increased Evaluation</a:t>
            </a:r>
          </a:p>
        </p:txBody>
      </p:sp>
      <p:sp>
        <p:nvSpPr>
          <p:cNvPr id="3" name="Content Placeholder 2"/>
          <p:cNvSpPr>
            <a:spLocks noGrp="1"/>
          </p:cNvSpPr>
          <p:nvPr>
            <p:ph idx="1"/>
            <p:custDataLst>
              <p:tags r:id="rId2"/>
            </p:custDataLst>
          </p:nvPr>
        </p:nvSpPr>
        <p:spPr>
          <a:xfrm>
            <a:off x="457200" y="2057401"/>
            <a:ext cx="8229600" cy="460168"/>
          </a:xfrm>
        </p:spPr>
        <p:txBody>
          <a:bodyPr>
            <a:normAutofit/>
          </a:bodyPr>
          <a:lstStyle/>
          <a:p>
            <a:pPr marL="0" indent="0">
              <a:buNone/>
              <a:defRPr/>
            </a:pPr>
            <a:r>
              <a:rPr lang="en-US" sz="2400" dirty="0">
                <a:latin typeface="Times New Roman" panose="02020603050405020304" pitchFamily="18" charset="0"/>
                <a:cs typeface="Times New Roman" panose="02020603050405020304" pitchFamily="18" charset="0"/>
              </a:rPr>
              <a:t>Temporary Total Disability Rating</a:t>
            </a:r>
          </a:p>
        </p:txBody>
      </p:sp>
      <p:sp>
        <p:nvSpPr>
          <p:cNvPr id="5" name="Slide Number Placeholder 4"/>
          <p:cNvSpPr>
            <a:spLocks noGrp="1"/>
          </p:cNvSpPr>
          <p:nvPr>
            <p:ph type="sldNum" sz="quarter" idx="12"/>
            <p:custDataLst>
              <p:tags r:id="rId3"/>
            </p:custDataLst>
          </p:nvPr>
        </p:nvSpPr>
        <p:spPr>
          <a:xfrm>
            <a:off x="6931152" y="6601976"/>
            <a:ext cx="2133600" cy="365125"/>
          </a:xfrm>
        </p:spPr>
        <p:txBody>
          <a:bodyPr/>
          <a:lstStyle/>
          <a:p>
            <a:pPr>
              <a:defRPr/>
            </a:pPr>
            <a:fld id="{05E294BA-496F-4486-ADA4-77015F428C08}" type="slidenum">
              <a:rPr lang="en-US"/>
              <a:pPr>
                <a:defRPr/>
              </a:pPr>
              <a:t>27</a:t>
            </a:fld>
            <a:endParaRPr lang="en-US" dirty="0"/>
          </a:p>
        </p:txBody>
      </p:sp>
      <p:pic>
        <p:nvPicPr>
          <p:cNvPr id="2" name="Picture 1" descr="Hospital Images Clip Art | imagebasket.ne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61373" y="3153417"/>
            <a:ext cx="5029442" cy="2672671"/>
          </a:xfrm>
          <a:prstGeom prst="rect">
            <a:avLst/>
          </a:prstGeom>
        </p:spPr>
      </p:pic>
      <p:sp>
        <p:nvSpPr>
          <p:cNvPr id="4" name="TextBox 3">
            <a:extLst>
              <a:ext uri="{FF2B5EF4-FFF2-40B4-BE49-F238E27FC236}">
                <a16:creationId xmlns:a16="http://schemas.microsoft.com/office/drawing/2014/main" id="{BCD2A0A3-F0FB-4854-9654-E9F048514A4C}"/>
              </a:ext>
            </a:extLst>
          </p:cNvPr>
          <p:cNvSpPr txBox="1"/>
          <p:nvPr>
            <p:custDataLst>
              <p:tags r:id="rId4"/>
            </p:custDataLst>
          </p:nvPr>
        </p:nvSpPr>
        <p:spPr>
          <a:xfrm>
            <a:off x="457200" y="2434613"/>
            <a:ext cx="8241475" cy="784830"/>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Due to hospitalization</a:t>
            </a:r>
          </a:p>
          <a:p>
            <a:pPr marL="285750" indent="-285750">
              <a:spcAft>
                <a:spcPts val="600"/>
              </a:spcAft>
              <a:buClr>
                <a:schemeClr val="tx1"/>
              </a:buClr>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Due to convalescence</a:t>
            </a:r>
          </a:p>
        </p:txBody>
      </p:sp>
    </p:spTree>
    <p:extLst>
      <p:ext uri="{BB962C8B-B14F-4D97-AF65-F5344CB8AC3E}">
        <p14:creationId xmlns:p14="http://schemas.microsoft.com/office/powerpoint/2010/main" val="3920237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custDataLst>
              <p:tags r:id="rId1"/>
            </p:custDataLst>
          </p:nvPr>
        </p:nvSpPr>
        <p:spPr>
          <a:xfrm>
            <a:off x="0" y="793629"/>
            <a:ext cx="9144000" cy="1086867"/>
          </a:xfrm>
        </p:spPr>
        <p:txBody>
          <a:bodyPr/>
          <a:lstStyle/>
          <a:p>
            <a:r>
              <a:rPr lang="en-US" altLang="en-US" b="1" dirty="0">
                <a:effectLst/>
                <a:latin typeface="Times New Roman" panose="02020603050405020304" pitchFamily="18" charset="0"/>
                <a:cs typeface="Times New Roman" panose="02020603050405020304" pitchFamily="18" charset="0"/>
              </a:rPr>
              <a:t>Example 6</a:t>
            </a:r>
          </a:p>
        </p:txBody>
      </p:sp>
      <p:sp>
        <p:nvSpPr>
          <p:cNvPr id="37891" name="Content Placeholder 2"/>
          <p:cNvSpPr>
            <a:spLocks noGrp="1"/>
          </p:cNvSpPr>
          <p:nvPr>
            <p:ph idx="1"/>
            <p:custDataLst>
              <p:tags r:id="rId2"/>
            </p:custDataLst>
          </p:nvPr>
        </p:nvSpPr>
        <p:spPr>
          <a:xfrm>
            <a:off x="457200" y="2057400"/>
            <a:ext cx="8229600" cy="3916363"/>
          </a:xfrm>
        </p:spPr>
        <p:txBody>
          <a:bodyPr/>
          <a:lstStyle/>
          <a:p>
            <a:pPr marL="0" indent="0">
              <a:buNone/>
            </a:pPr>
            <a:r>
              <a:rPr lang="en-US" altLang="en-US" dirty="0">
                <a:latin typeface="Times New Roman" panose="02020603050405020304" pitchFamily="18" charset="0"/>
                <a:cs typeface="Times New Roman" panose="02020603050405020304" pitchFamily="18" charset="0"/>
              </a:rPr>
              <a:t>A Veteran’s claim for temporary total disability indicates he was admitted to the hospital on February 24, 2018, to have gall bladder surgery for a service connected condition on February 26, 2018, and meets the requirements for a grant of convalescence.</a:t>
            </a:r>
          </a:p>
          <a:p>
            <a:pPr marL="0" indent="0">
              <a:buNone/>
            </a:pPr>
            <a:endParaRPr lang="en-US" altLang="en-US" dirty="0">
              <a:latin typeface="Times New Roman" panose="02020603050405020304" pitchFamily="18" charset="0"/>
              <a:cs typeface="Times New Roman" panose="02020603050405020304" pitchFamily="18" charset="0"/>
            </a:endParaRPr>
          </a:p>
          <a:p>
            <a:pPr marL="0" indent="0">
              <a:buNone/>
            </a:pPr>
            <a:r>
              <a:rPr lang="en-US" altLang="en-US" b="1" dirty="0">
                <a:latin typeface="Times New Roman" panose="02020603050405020304" pitchFamily="18" charset="0"/>
                <a:cs typeface="Times New Roman" panose="02020603050405020304" pitchFamily="18" charset="0"/>
              </a:rPr>
              <a:t>What is the effective date for this claim?</a:t>
            </a:r>
          </a:p>
        </p:txBody>
      </p:sp>
      <p:sp>
        <p:nvSpPr>
          <p:cNvPr id="5" name="Slide Number Placeholder 4"/>
          <p:cNvSpPr>
            <a:spLocks noGrp="1"/>
          </p:cNvSpPr>
          <p:nvPr>
            <p:ph type="sldNum" sz="quarter" idx="12"/>
            <p:custDataLst>
              <p:tags r:id="rId3"/>
            </p:custDataLst>
          </p:nvPr>
        </p:nvSpPr>
        <p:spPr>
          <a:xfrm>
            <a:off x="6931152" y="6601976"/>
            <a:ext cx="2133600" cy="365125"/>
          </a:xfrm>
        </p:spPr>
        <p:txBody>
          <a:bodyPr/>
          <a:lstStyle/>
          <a:p>
            <a:pPr>
              <a:defRPr/>
            </a:pPr>
            <a:fld id="{0BA48CFC-BD43-4294-9519-BB5F0D0AB09F}" type="slidenum">
              <a:rPr lang="en-US" smtClean="0"/>
              <a:pPr>
                <a:defRPr/>
              </a:pPr>
              <a:t>28</a:t>
            </a:fld>
            <a:endParaRPr lang="en-US" dirty="0"/>
          </a:p>
        </p:txBody>
      </p:sp>
    </p:spTree>
    <p:extLst>
      <p:ext uri="{BB962C8B-B14F-4D97-AF65-F5344CB8AC3E}">
        <p14:creationId xmlns:p14="http://schemas.microsoft.com/office/powerpoint/2010/main" val="1294672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b="1" dirty="0">
                <a:effectLst/>
                <a:latin typeface="Times New Roman" panose="02020603050405020304" pitchFamily="18" charset="0"/>
                <a:cs typeface="Times New Roman" panose="02020603050405020304" pitchFamily="18" charset="0"/>
              </a:rPr>
              <a:t>Answer 6</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0" indent="0">
              <a:buNone/>
            </a:pPr>
            <a:r>
              <a:rPr lang="en-US" b="1" dirty="0">
                <a:latin typeface="Times New Roman" panose="02020603050405020304" pitchFamily="18" charset="0"/>
                <a:cs typeface="Times New Roman" panose="02020603050405020304" pitchFamily="18" charset="0"/>
              </a:rPr>
              <a:t>Answer</a:t>
            </a:r>
            <a:r>
              <a:rPr lang="en-US" dirty="0">
                <a:latin typeface="Times New Roman" panose="02020603050405020304" pitchFamily="18" charset="0"/>
                <a:cs typeface="Times New Roman" panose="02020603050405020304" pitchFamily="18" charset="0"/>
              </a:rPr>
              <a:t>:  </a:t>
            </a:r>
          </a:p>
          <a:p>
            <a:pPr marL="0" indent="0">
              <a:buNone/>
            </a:pPr>
            <a:r>
              <a:rPr lang="en-US" dirty="0">
                <a:solidFill>
                  <a:srgbClr val="FF0000"/>
                </a:solidFill>
                <a:latin typeface="Times New Roman" panose="02020603050405020304" pitchFamily="18" charset="0"/>
                <a:cs typeface="Times New Roman" panose="02020603050405020304" pitchFamily="18" charset="0"/>
              </a:rPr>
              <a:t>February 24, 2018</a:t>
            </a:r>
            <a:r>
              <a:rPr lang="en-US" dirty="0">
                <a:latin typeface="Times New Roman" panose="02020603050405020304" pitchFamily="18" charset="0"/>
                <a:cs typeface="Times New Roman" panose="02020603050405020304" pitchFamily="18" charset="0"/>
              </a:rPr>
              <a:t>, date of hospital admission.</a:t>
            </a:r>
          </a:p>
        </p:txBody>
      </p:sp>
      <p:sp>
        <p:nvSpPr>
          <p:cNvPr id="5" name="Slide Number Placeholder 4"/>
          <p:cNvSpPr>
            <a:spLocks noGrp="1"/>
          </p:cNvSpPr>
          <p:nvPr>
            <p:ph type="sldNum" sz="quarter" idx="12"/>
            <p:custDataLst>
              <p:tags r:id="rId3"/>
            </p:custDataLst>
          </p:nvPr>
        </p:nvSpPr>
        <p:spPr>
          <a:xfrm>
            <a:off x="6931152" y="6601976"/>
            <a:ext cx="2133600" cy="365125"/>
          </a:xfrm>
        </p:spPr>
        <p:txBody>
          <a:bodyPr/>
          <a:lstStyle/>
          <a:p>
            <a:pPr>
              <a:defRPr/>
            </a:pPr>
            <a:fld id="{0742D825-D7C5-495B-AC53-3E79B84243D8}" type="slidenum">
              <a:rPr lang="en-US" smtClean="0"/>
              <a:pPr>
                <a:defRPr/>
              </a:pPr>
              <a:t>29</a:t>
            </a:fld>
            <a:endParaRPr lang="en-US" dirty="0"/>
          </a:p>
        </p:txBody>
      </p:sp>
    </p:spTree>
    <p:extLst>
      <p:ext uri="{BB962C8B-B14F-4D97-AF65-F5344CB8AC3E}">
        <p14:creationId xmlns:p14="http://schemas.microsoft.com/office/powerpoint/2010/main" val="2717940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b="1" dirty="0">
                <a:effectLst/>
                <a:latin typeface="Times New Roman" panose="02020603050405020304" pitchFamily="18" charset="0"/>
                <a:cs typeface="Times New Roman" panose="02020603050405020304" pitchFamily="18" charset="0"/>
              </a:rPr>
              <a:t>References</a:t>
            </a:r>
          </a:p>
        </p:txBody>
      </p:sp>
      <p:sp>
        <p:nvSpPr>
          <p:cNvPr id="3" name="Content Placeholder 2"/>
          <p:cNvSpPr>
            <a:spLocks noGrp="1"/>
          </p:cNvSpPr>
          <p:nvPr>
            <p:ph idx="1"/>
            <p:custDataLst>
              <p:tags r:id="rId2"/>
            </p:custDataLst>
          </p:nvPr>
        </p:nvSpPr>
        <p:spPr>
          <a:xfrm>
            <a:off x="457200" y="1451610"/>
            <a:ext cx="8229600" cy="5150366"/>
          </a:xfrm>
        </p:spPr>
        <p:txBody>
          <a:bodyPr>
            <a:normAutofit fontScale="92500"/>
          </a:bodyPr>
          <a:lstStyle/>
          <a:p>
            <a:r>
              <a:rPr lang="en-US" sz="2000" dirty="0">
                <a:latin typeface="Times New Roman" panose="02020603050405020304" pitchFamily="18" charset="0"/>
                <a:cs typeface="Times New Roman" panose="02020603050405020304" pitchFamily="18" charset="0"/>
              </a:rPr>
              <a:t>38 CFR 3.1(r) Definitions</a:t>
            </a:r>
          </a:p>
          <a:p>
            <a:r>
              <a:rPr lang="en-US" sz="2000" dirty="0">
                <a:latin typeface="Times New Roman" panose="02020603050405020304" pitchFamily="18" charset="0"/>
                <a:cs typeface="Times New Roman" panose="02020603050405020304" pitchFamily="18" charset="0"/>
              </a:rPr>
              <a:t>38 CFR 3.105 Revision of Decisions</a:t>
            </a:r>
          </a:p>
          <a:p>
            <a:r>
              <a:rPr lang="en-US" sz="2000" dirty="0">
                <a:latin typeface="Times New Roman" panose="02020603050405020304" pitchFamily="18" charset="0"/>
                <a:cs typeface="Times New Roman" panose="02020603050405020304" pitchFamily="18" charset="0"/>
              </a:rPr>
              <a:t>38 CFR 3.114 Change of law or Department of VA issue</a:t>
            </a:r>
          </a:p>
          <a:p>
            <a:r>
              <a:rPr lang="en-US" sz="2000" dirty="0">
                <a:latin typeface="Times New Roman" panose="02020603050405020304" pitchFamily="18" charset="0"/>
                <a:cs typeface="Times New Roman" panose="02020603050405020304" pitchFamily="18" charset="0"/>
              </a:rPr>
              <a:t>38 CFR 3.156(c) New and material evidence</a:t>
            </a:r>
          </a:p>
          <a:p>
            <a:r>
              <a:rPr lang="en-US" sz="2000" dirty="0">
                <a:latin typeface="Times New Roman" panose="02020603050405020304" pitchFamily="18" charset="0"/>
                <a:cs typeface="Times New Roman" panose="02020603050405020304" pitchFamily="18" charset="0"/>
              </a:rPr>
              <a:t>38 CFR 3.2500(h)(1)- Review of decisions</a:t>
            </a:r>
          </a:p>
          <a:p>
            <a:r>
              <a:rPr lang="en-US" sz="2000" dirty="0">
                <a:latin typeface="Times New Roman" panose="02020603050405020304" pitchFamily="18" charset="0"/>
                <a:cs typeface="Times New Roman" panose="02020603050405020304" pitchFamily="18" charset="0"/>
              </a:rPr>
              <a:t>38 CFR 3.2500(h)(2)- Supplemental claims</a:t>
            </a:r>
          </a:p>
          <a:p>
            <a:r>
              <a:rPr lang="en-US" sz="2000" dirty="0">
                <a:latin typeface="Times New Roman" panose="02020603050405020304" pitchFamily="18" charset="0"/>
                <a:cs typeface="Times New Roman" panose="02020603050405020304" pitchFamily="18" charset="0"/>
              </a:rPr>
              <a:t>38 CFR 3.400 General</a:t>
            </a:r>
          </a:p>
          <a:p>
            <a:r>
              <a:rPr lang="en-US" sz="2000" dirty="0">
                <a:latin typeface="Times New Roman" panose="02020603050405020304" pitchFamily="18" charset="0"/>
                <a:cs typeface="Times New Roman" panose="02020603050405020304" pitchFamily="18" charset="0"/>
              </a:rPr>
              <a:t>38 CFR 3.401 Veterans</a:t>
            </a:r>
          </a:p>
          <a:p>
            <a:r>
              <a:rPr lang="en-US" sz="2000" dirty="0">
                <a:latin typeface="Times New Roman" panose="02020603050405020304" pitchFamily="18" charset="0"/>
                <a:cs typeface="Times New Roman" panose="02020603050405020304" pitchFamily="18" charset="0"/>
              </a:rPr>
              <a:t>38 CFR 3.500-Reduction and Discontinuances</a:t>
            </a:r>
          </a:p>
          <a:p>
            <a:r>
              <a:rPr lang="en-US" sz="2000" dirty="0">
                <a:latin typeface="Times New Roman" panose="02020603050405020304" pitchFamily="18" charset="0"/>
                <a:cs typeface="Times New Roman" panose="02020603050405020304" pitchFamily="18" charset="0"/>
              </a:rPr>
              <a:t>38 CFR 3.501-Reduction and Discontinuances</a:t>
            </a:r>
          </a:p>
          <a:p>
            <a:r>
              <a:rPr lang="en-US" sz="2000" dirty="0">
                <a:latin typeface="Times New Roman" panose="02020603050405020304" pitchFamily="18" charset="0"/>
                <a:cs typeface="Times New Roman" panose="02020603050405020304" pitchFamily="18" charset="0"/>
              </a:rPr>
              <a:t>38 CFR 4.29 Ratings for service-connected disabilities requiring hospitalization</a:t>
            </a:r>
          </a:p>
          <a:p>
            <a:r>
              <a:rPr lang="en-US" sz="2000" dirty="0">
                <a:latin typeface="Times New Roman" panose="02020603050405020304" pitchFamily="18" charset="0"/>
                <a:cs typeface="Times New Roman" panose="02020603050405020304" pitchFamily="18" charset="0"/>
              </a:rPr>
              <a:t>38 CFR 4.30 Convalescent ratings</a:t>
            </a:r>
          </a:p>
          <a:p>
            <a:r>
              <a:rPr lang="en-US" sz="2000" dirty="0">
                <a:latin typeface="Times New Roman" panose="02020603050405020304" pitchFamily="18" charset="0"/>
                <a:cs typeface="Times New Roman" panose="02020603050405020304" pitchFamily="18" charset="0"/>
              </a:rPr>
              <a:t>38 CFR 3.500 Reductions and Discontinuance General</a:t>
            </a:r>
          </a:p>
          <a:p>
            <a:r>
              <a:rPr lang="en-US" sz="2000" dirty="0">
                <a:latin typeface="Times New Roman" panose="02020603050405020304" pitchFamily="18" charset="0"/>
                <a:cs typeface="Times New Roman" panose="02020603050405020304" pitchFamily="18" charset="0"/>
              </a:rPr>
              <a:t>38 CFR 3.501 Reduction and Discontinuance Veterans</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defRPr/>
            </a:pPr>
            <a:fld id="{0742D825-D7C5-495B-AC53-3E79B84243D8}" type="slidenum">
              <a:rPr lang="en-US" smtClean="0"/>
              <a:pPr>
                <a:defRPr/>
              </a:pPr>
              <a:t>3</a:t>
            </a:fld>
            <a:endParaRPr lang="en-US" dirty="0"/>
          </a:p>
        </p:txBody>
      </p:sp>
    </p:spTree>
    <p:extLst>
      <p:ext uri="{BB962C8B-B14F-4D97-AF65-F5344CB8AC3E}">
        <p14:creationId xmlns:p14="http://schemas.microsoft.com/office/powerpoint/2010/main" val="1255706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custDataLst>
              <p:tags r:id="rId1"/>
            </p:custDataLst>
          </p:nvPr>
        </p:nvSpPr>
        <p:spPr>
          <a:xfrm>
            <a:off x="0" y="793629"/>
            <a:ext cx="9144000" cy="1086867"/>
          </a:xfrm>
        </p:spPr>
        <p:txBody>
          <a:bodyPr/>
          <a:lstStyle/>
          <a:p>
            <a:r>
              <a:rPr lang="en-US" altLang="en-US" b="1" dirty="0">
                <a:effectLst/>
                <a:latin typeface="Times New Roman" panose="02020603050405020304" pitchFamily="18" charset="0"/>
                <a:cs typeface="Times New Roman" panose="02020603050405020304" pitchFamily="18" charset="0"/>
              </a:rPr>
              <a:t>Increased Evaluation – </a:t>
            </a:r>
            <a:br>
              <a:rPr lang="en-US" altLang="en-US" b="1" dirty="0">
                <a:effectLst/>
                <a:latin typeface="Times New Roman" panose="02020603050405020304" pitchFamily="18" charset="0"/>
                <a:cs typeface="Times New Roman" panose="02020603050405020304" pitchFamily="18" charset="0"/>
              </a:rPr>
            </a:br>
            <a:r>
              <a:rPr lang="en-US" altLang="en-US" b="1" dirty="0">
                <a:effectLst/>
                <a:latin typeface="Times New Roman" panose="02020603050405020304" pitchFamily="18" charset="0"/>
                <a:cs typeface="Times New Roman" panose="02020603050405020304" pitchFamily="18" charset="0"/>
              </a:rPr>
              <a:t>Special Monthly Compensation</a:t>
            </a:r>
          </a:p>
        </p:txBody>
      </p:sp>
      <p:sp>
        <p:nvSpPr>
          <p:cNvPr id="3" name="Content Placeholder 2"/>
          <p:cNvSpPr>
            <a:spLocks noGrp="1"/>
          </p:cNvSpPr>
          <p:nvPr>
            <p:ph idx="1"/>
            <p:custDataLst>
              <p:tags r:id="rId2"/>
            </p:custDataLst>
          </p:nvPr>
        </p:nvSpPr>
        <p:spPr>
          <a:xfrm>
            <a:off x="457200" y="2057401"/>
            <a:ext cx="8229600" cy="365126"/>
          </a:xfrm>
        </p:spPr>
        <p:txBody>
          <a:bodyPr>
            <a:normAutofit fontScale="92500" lnSpcReduction="10000"/>
          </a:bodyPr>
          <a:lstStyle/>
          <a:p>
            <a:pPr marL="0" indent="0">
              <a:buNone/>
              <a:defRPr/>
            </a:pPr>
            <a:r>
              <a:rPr lang="en-US" sz="2000" b="1" dirty="0">
                <a:latin typeface="Times New Roman" panose="02020603050405020304" pitchFamily="18" charset="0"/>
                <a:cs typeface="Times New Roman" panose="02020603050405020304" pitchFamily="18" charset="0"/>
              </a:rPr>
              <a:t>Special Monthly Compensation</a:t>
            </a:r>
            <a:endParaRPr lang="en-US" sz="700" b="1"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custDataLst>
              <p:tags r:id="rId3"/>
            </p:custDataLst>
          </p:nvPr>
        </p:nvSpPr>
        <p:spPr>
          <a:xfrm>
            <a:off x="6931152" y="6601976"/>
            <a:ext cx="2133600" cy="365125"/>
          </a:xfrm>
        </p:spPr>
        <p:txBody>
          <a:bodyPr/>
          <a:lstStyle/>
          <a:p>
            <a:pPr>
              <a:defRPr/>
            </a:pPr>
            <a:fld id="{16668313-6F87-4046-81A7-672A3CEF1FC2}" type="slidenum">
              <a:rPr lang="en-US"/>
              <a:pPr>
                <a:defRPr/>
              </a:pPr>
              <a:t>30</a:t>
            </a:fld>
            <a:endParaRPr lang="en-US" dirty="0"/>
          </a:p>
        </p:txBody>
      </p:sp>
      <p:sp>
        <p:nvSpPr>
          <p:cNvPr id="2" name="TextBox 1">
            <a:extLst>
              <a:ext uri="{FF2B5EF4-FFF2-40B4-BE49-F238E27FC236}">
                <a16:creationId xmlns:a16="http://schemas.microsoft.com/office/drawing/2014/main" id="{FBF19BE6-EE83-4E40-A79E-01CFC7275873}"/>
              </a:ext>
            </a:extLst>
          </p:cNvPr>
          <p:cNvSpPr txBox="1"/>
          <p:nvPr>
            <p:custDataLst>
              <p:tags r:id="rId4"/>
            </p:custDataLst>
          </p:nvPr>
        </p:nvSpPr>
        <p:spPr>
          <a:xfrm>
            <a:off x="457200" y="2599432"/>
            <a:ext cx="8229600" cy="1400383"/>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If claim is based on an already service connected condition, the effective date would be the same as for a claim for an increase.</a:t>
            </a:r>
          </a:p>
          <a:p>
            <a:pPr marL="285750" indent="-285750">
              <a:spcAft>
                <a:spcPts val="600"/>
              </a:spcAft>
              <a:buClr>
                <a:schemeClr val="tx1"/>
              </a:buClr>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If claim is based on a condition that is not yet service connected, the rules for an original or new claim would apply.</a:t>
            </a:r>
          </a:p>
        </p:txBody>
      </p:sp>
    </p:spTree>
    <p:extLst>
      <p:ext uri="{BB962C8B-B14F-4D97-AF65-F5344CB8AC3E}">
        <p14:creationId xmlns:p14="http://schemas.microsoft.com/office/powerpoint/2010/main" val="2140500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custDataLst>
              <p:tags r:id="rId1"/>
            </p:custDataLst>
          </p:nvPr>
        </p:nvSpPr>
        <p:spPr>
          <a:xfrm>
            <a:off x="0" y="793629"/>
            <a:ext cx="9144000" cy="1086867"/>
          </a:xfrm>
        </p:spPr>
        <p:txBody>
          <a:bodyPr/>
          <a:lstStyle/>
          <a:p>
            <a:r>
              <a:rPr lang="en-US" altLang="en-US" b="1" dirty="0">
                <a:effectLst/>
                <a:latin typeface="Times New Roman" panose="02020603050405020304" pitchFamily="18" charset="0"/>
                <a:cs typeface="Times New Roman" panose="02020603050405020304" pitchFamily="18" charset="0"/>
              </a:rPr>
              <a:t>Example 7</a:t>
            </a:r>
          </a:p>
        </p:txBody>
      </p:sp>
      <p:sp>
        <p:nvSpPr>
          <p:cNvPr id="39939" name="Content Placeholder 2"/>
          <p:cNvSpPr>
            <a:spLocks noGrp="1"/>
          </p:cNvSpPr>
          <p:nvPr>
            <p:ph idx="1"/>
            <p:custDataLst>
              <p:tags r:id="rId2"/>
            </p:custDataLst>
          </p:nvPr>
        </p:nvSpPr>
        <p:spPr>
          <a:xfrm>
            <a:off x="457200" y="2057400"/>
            <a:ext cx="8229600" cy="3916363"/>
          </a:xfrm>
        </p:spPr>
        <p:txBody>
          <a:bodyPr>
            <a:normAutofit/>
          </a:bodyPr>
          <a:lstStyle/>
          <a:p>
            <a:pPr marL="0" indent="0">
              <a:buNone/>
            </a:pPr>
            <a:r>
              <a:rPr lang="en-US" altLang="en-US" dirty="0">
                <a:latin typeface="Times New Roman" panose="02020603050405020304" pitchFamily="18" charset="0"/>
                <a:cs typeface="Times New Roman" panose="02020603050405020304" pitchFamily="18" charset="0"/>
              </a:rPr>
              <a:t>The Veteran served honorably in the Air Force from February 2, 1999 to March 31, 2004. He filed a claim for Special Monthly Compensation on August 17, 2018. The Veteran is currently service connected for Schizophrenia at 100% disabling. VA examination shows the Veteran meets the requirements for being permanently housebound due to the schizophrenia.  </a:t>
            </a:r>
          </a:p>
          <a:p>
            <a:pPr marL="0" indent="0">
              <a:buNone/>
            </a:pPr>
            <a:endParaRPr lang="en-US" altLang="en-US" dirty="0">
              <a:latin typeface="Times New Roman" panose="02020603050405020304" pitchFamily="18" charset="0"/>
              <a:cs typeface="Times New Roman" panose="02020603050405020304" pitchFamily="18" charset="0"/>
            </a:endParaRPr>
          </a:p>
          <a:p>
            <a:pPr marL="0" indent="0">
              <a:buNone/>
            </a:pPr>
            <a:r>
              <a:rPr lang="en-US" altLang="en-US" b="1" dirty="0">
                <a:latin typeface="Times New Roman" panose="02020603050405020304" pitchFamily="18" charset="0"/>
                <a:cs typeface="Times New Roman" panose="02020603050405020304" pitchFamily="18" charset="0"/>
              </a:rPr>
              <a:t>What is the effective date of special monthly compensation?</a:t>
            </a:r>
          </a:p>
        </p:txBody>
      </p:sp>
      <p:sp>
        <p:nvSpPr>
          <p:cNvPr id="5" name="Slide Number Placeholder 4"/>
          <p:cNvSpPr>
            <a:spLocks noGrp="1"/>
          </p:cNvSpPr>
          <p:nvPr>
            <p:ph type="sldNum" sz="quarter" idx="12"/>
            <p:custDataLst>
              <p:tags r:id="rId3"/>
            </p:custDataLst>
          </p:nvPr>
        </p:nvSpPr>
        <p:spPr>
          <a:xfrm>
            <a:off x="6931152" y="6601976"/>
            <a:ext cx="2133600" cy="365125"/>
          </a:xfrm>
        </p:spPr>
        <p:txBody>
          <a:bodyPr/>
          <a:lstStyle/>
          <a:p>
            <a:pPr>
              <a:defRPr/>
            </a:pPr>
            <a:fld id="{C45A95AF-6D72-4D54-B1A9-BBF9089F4DD5}" type="slidenum">
              <a:rPr lang="en-US" smtClean="0"/>
              <a:pPr>
                <a:defRPr/>
              </a:pPr>
              <a:t>31</a:t>
            </a:fld>
            <a:endParaRPr lang="en-US" dirty="0"/>
          </a:p>
        </p:txBody>
      </p:sp>
    </p:spTree>
    <p:extLst>
      <p:ext uri="{BB962C8B-B14F-4D97-AF65-F5344CB8AC3E}">
        <p14:creationId xmlns:p14="http://schemas.microsoft.com/office/powerpoint/2010/main" val="284891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b="1" dirty="0">
                <a:effectLst/>
                <a:latin typeface="Times New Roman" panose="02020603050405020304" pitchFamily="18" charset="0"/>
                <a:cs typeface="Times New Roman" panose="02020603050405020304" pitchFamily="18" charset="0"/>
              </a:rPr>
              <a:t>Answer 7</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0" indent="0">
              <a:buNone/>
            </a:pPr>
            <a:r>
              <a:rPr lang="en-US" b="1" dirty="0">
                <a:latin typeface="Times New Roman" panose="02020603050405020304" pitchFamily="18" charset="0"/>
                <a:cs typeface="Times New Roman" panose="02020603050405020304" pitchFamily="18" charset="0"/>
              </a:rPr>
              <a:t>Answer</a:t>
            </a:r>
            <a:r>
              <a:rPr lang="en-US" dirty="0">
                <a:latin typeface="Times New Roman" panose="02020603050405020304" pitchFamily="18" charset="0"/>
                <a:cs typeface="Times New Roman" panose="02020603050405020304" pitchFamily="18" charset="0"/>
              </a:rPr>
              <a:t>:  </a:t>
            </a:r>
          </a:p>
          <a:p>
            <a:pPr marL="0" indent="0">
              <a:buNone/>
            </a:pPr>
            <a:r>
              <a:rPr lang="en-US" dirty="0">
                <a:solidFill>
                  <a:srgbClr val="FF0000"/>
                </a:solidFill>
                <a:latin typeface="Times New Roman" panose="02020603050405020304" pitchFamily="18" charset="0"/>
                <a:cs typeface="Times New Roman" panose="02020603050405020304" pitchFamily="18" charset="0"/>
              </a:rPr>
              <a:t>August 17, 2018</a:t>
            </a:r>
            <a:r>
              <a:rPr lang="en-US" dirty="0">
                <a:latin typeface="Times New Roman" panose="02020603050405020304" pitchFamily="18" charset="0"/>
                <a:cs typeface="Times New Roman" panose="02020603050405020304" pitchFamily="18" charset="0"/>
              </a:rPr>
              <a:t>, date of receipt of claim.</a:t>
            </a:r>
          </a:p>
        </p:txBody>
      </p:sp>
      <p:sp>
        <p:nvSpPr>
          <p:cNvPr id="5" name="Slide Number Placeholder 4"/>
          <p:cNvSpPr>
            <a:spLocks noGrp="1"/>
          </p:cNvSpPr>
          <p:nvPr>
            <p:ph type="sldNum" sz="quarter" idx="12"/>
            <p:custDataLst>
              <p:tags r:id="rId3"/>
            </p:custDataLst>
          </p:nvPr>
        </p:nvSpPr>
        <p:spPr>
          <a:xfrm>
            <a:off x="6931152" y="6601976"/>
            <a:ext cx="2133600" cy="365125"/>
          </a:xfrm>
        </p:spPr>
        <p:txBody>
          <a:bodyPr/>
          <a:lstStyle/>
          <a:p>
            <a:pPr>
              <a:defRPr/>
            </a:pPr>
            <a:fld id="{0742D825-D7C5-495B-AC53-3E79B84243D8}" type="slidenum">
              <a:rPr lang="en-US" smtClean="0"/>
              <a:pPr>
                <a:defRPr/>
              </a:pPr>
              <a:t>32</a:t>
            </a:fld>
            <a:endParaRPr lang="en-US" dirty="0"/>
          </a:p>
        </p:txBody>
      </p:sp>
    </p:spTree>
    <p:extLst>
      <p:ext uri="{BB962C8B-B14F-4D97-AF65-F5344CB8AC3E}">
        <p14:creationId xmlns:p14="http://schemas.microsoft.com/office/powerpoint/2010/main" val="2120213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0FFAB-0978-4C38-B2F9-C2E931E72F6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Effective Dates for Previously Decided Claims On and After February 19, 2019</a:t>
            </a:r>
          </a:p>
        </p:txBody>
      </p:sp>
      <p:sp>
        <p:nvSpPr>
          <p:cNvPr id="3" name="Content Placeholder 2">
            <a:extLst>
              <a:ext uri="{FF2B5EF4-FFF2-40B4-BE49-F238E27FC236}">
                <a16:creationId xmlns:a16="http://schemas.microsoft.com/office/drawing/2014/main" id="{550F0D1C-C190-4025-A17E-A7ED9C71E177}"/>
              </a:ext>
            </a:extLst>
          </p:cNvPr>
          <p:cNvSpPr>
            <a:spLocks noGrp="1"/>
          </p:cNvSpPr>
          <p:nvPr>
            <p:ph idx="1"/>
          </p:nvPr>
        </p:nvSpPr>
        <p:spPr>
          <a:xfrm>
            <a:off x="457200" y="2057400"/>
            <a:ext cx="8229600" cy="4648200"/>
          </a:xfrm>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Considerations relevant to a previously decided claims</a:t>
            </a:r>
          </a:p>
          <a:p>
            <a:r>
              <a:rPr lang="en-US" b="1" dirty="0">
                <a:latin typeface="Times New Roman" panose="02020603050405020304" pitchFamily="18" charset="0"/>
                <a:cs typeface="Times New Roman" panose="02020603050405020304" pitchFamily="18" charset="0"/>
              </a:rPr>
              <a:t>Continuously pursued claims</a:t>
            </a:r>
          </a:p>
          <a:p>
            <a:pPr lvl="2">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Allows for an effective date based on the date of  receipt of the initial claim or the date entitlement arose, whichever is later</a:t>
            </a:r>
          </a:p>
          <a:p>
            <a:pPr lvl="2">
              <a:buFont typeface="Wingdings" panose="05000000000000000000" pitchFamily="2" charset="2"/>
              <a:buChar char="Ø"/>
            </a:pPr>
            <a:endParaRPr lang="en-US" sz="1800"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Supplemental claims received after the prior claim became finally adjudicated</a:t>
            </a:r>
          </a:p>
          <a:p>
            <a:pPr lvl="2">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The effective date will be fixed in accordance with date entitlement arose, but will not be earlier than the date of receipt of the supplemental claim</a:t>
            </a:r>
          </a:p>
          <a:p>
            <a:pPr marL="0" indent="0">
              <a:buNone/>
            </a:pPr>
            <a:endParaRPr lang="en-US" sz="1800"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Effective date considerations for incomplete supplemental claims</a:t>
            </a:r>
          </a:p>
          <a:p>
            <a:pPr lvl="2">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If evidence is received within 60 days of notice, the </a:t>
            </a:r>
            <a:r>
              <a:rPr lang="en-US" sz="1800" i="1" dirty="0">
                <a:latin typeface="Times New Roman" panose="02020603050405020304" pitchFamily="18" charset="0"/>
                <a:cs typeface="Times New Roman" panose="02020603050405020304" pitchFamily="18" charset="0"/>
              </a:rPr>
              <a:t>potential effective </a:t>
            </a:r>
            <a:r>
              <a:rPr lang="en-US" sz="1800" dirty="0">
                <a:latin typeface="Times New Roman" panose="02020603050405020304" pitchFamily="18" charset="0"/>
                <a:cs typeface="Times New Roman" panose="02020603050405020304" pitchFamily="18" charset="0"/>
              </a:rPr>
              <a:t>date is the date of receipt of incomplete claim. </a:t>
            </a:r>
          </a:p>
        </p:txBody>
      </p:sp>
      <p:sp>
        <p:nvSpPr>
          <p:cNvPr id="4" name="Slide Number Placeholder 3">
            <a:extLst>
              <a:ext uri="{FF2B5EF4-FFF2-40B4-BE49-F238E27FC236}">
                <a16:creationId xmlns:a16="http://schemas.microsoft.com/office/drawing/2014/main" id="{6CE9B88A-48C4-4E74-8B78-1DCB9FEC7755}"/>
              </a:ext>
            </a:extLst>
          </p:cNvPr>
          <p:cNvSpPr>
            <a:spLocks noGrp="1"/>
          </p:cNvSpPr>
          <p:nvPr>
            <p:ph type="sldNum" sz="quarter" idx="12"/>
          </p:nvPr>
        </p:nvSpPr>
        <p:spPr/>
        <p:txBody>
          <a:bodyPr/>
          <a:lstStyle/>
          <a:p>
            <a:pPr>
              <a:defRPr/>
            </a:pPr>
            <a:fld id="{0742D825-D7C5-495B-AC53-3E79B84243D8}" type="slidenum">
              <a:rPr lang="en-US" smtClean="0"/>
              <a:pPr>
                <a:defRPr/>
              </a:pPr>
              <a:t>33</a:t>
            </a:fld>
            <a:endParaRPr lang="en-US" dirty="0"/>
          </a:p>
        </p:txBody>
      </p:sp>
    </p:spTree>
    <p:extLst>
      <p:ext uri="{BB962C8B-B14F-4D97-AF65-F5344CB8AC3E}">
        <p14:creationId xmlns:p14="http://schemas.microsoft.com/office/powerpoint/2010/main" val="3851877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69502-D707-4AA5-BA86-1D42CA5CB8F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Example 8</a:t>
            </a:r>
          </a:p>
        </p:txBody>
      </p:sp>
      <p:sp>
        <p:nvSpPr>
          <p:cNvPr id="3" name="Content Placeholder 2">
            <a:extLst>
              <a:ext uri="{FF2B5EF4-FFF2-40B4-BE49-F238E27FC236}">
                <a16:creationId xmlns:a16="http://schemas.microsoft.com/office/drawing/2014/main" id="{B97674F9-F84E-4290-A5F7-EFBC8105B2F4}"/>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On July 14, 2018, a Veteran files an initial claim for chronic fatigue syndrome due to Gulf War. STRs confirm the Veteran’s service in Iraq in 2008, Afghanistan in 2009. VA issues a rating decision and corresponding decision on October 2, 2018, deny the claim because the evidence provided no treatment or a diagnosis for his claimed condition.  On February 28, 2019, the Veteran completes a request for a higher level review (HLR). The higher-level reviewer discovers a private treatment report from San Diego Medical Center showing CFS and prescribed medication dated June 1, 2017</a:t>
            </a: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What is the correct effective date? </a:t>
            </a:r>
          </a:p>
        </p:txBody>
      </p:sp>
      <p:sp>
        <p:nvSpPr>
          <p:cNvPr id="4" name="Slide Number Placeholder 3">
            <a:extLst>
              <a:ext uri="{FF2B5EF4-FFF2-40B4-BE49-F238E27FC236}">
                <a16:creationId xmlns:a16="http://schemas.microsoft.com/office/drawing/2014/main" id="{4E796311-D661-4A77-BF84-5439B0CC6C51}"/>
              </a:ext>
            </a:extLst>
          </p:cNvPr>
          <p:cNvSpPr>
            <a:spLocks noGrp="1"/>
          </p:cNvSpPr>
          <p:nvPr>
            <p:ph type="sldNum" sz="quarter" idx="12"/>
          </p:nvPr>
        </p:nvSpPr>
        <p:spPr/>
        <p:txBody>
          <a:bodyPr/>
          <a:lstStyle/>
          <a:p>
            <a:pPr>
              <a:defRPr/>
            </a:pPr>
            <a:fld id="{0742D825-D7C5-495B-AC53-3E79B84243D8}" type="slidenum">
              <a:rPr lang="en-US" smtClean="0"/>
              <a:pPr>
                <a:defRPr/>
              </a:pPr>
              <a:t>34</a:t>
            </a:fld>
            <a:endParaRPr lang="en-US" dirty="0"/>
          </a:p>
        </p:txBody>
      </p:sp>
    </p:spTree>
    <p:extLst>
      <p:ext uri="{BB962C8B-B14F-4D97-AF65-F5344CB8AC3E}">
        <p14:creationId xmlns:p14="http://schemas.microsoft.com/office/powerpoint/2010/main" val="2775829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9CD4F-53AC-4CD2-B9C4-500514F1177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Answer 8</a:t>
            </a:r>
          </a:p>
        </p:txBody>
      </p:sp>
      <p:sp>
        <p:nvSpPr>
          <p:cNvPr id="3" name="Content Placeholder 2">
            <a:extLst>
              <a:ext uri="{FF2B5EF4-FFF2-40B4-BE49-F238E27FC236}">
                <a16:creationId xmlns:a16="http://schemas.microsoft.com/office/drawing/2014/main" id="{F8BED382-B1FA-4A0B-9A6D-09FFF59ACD4E}"/>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Service connection is granted with an effective date </a:t>
            </a:r>
            <a:r>
              <a:rPr lang="en-US" dirty="0">
                <a:solidFill>
                  <a:srgbClr val="FF0000"/>
                </a:solidFill>
                <a:latin typeface="Times New Roman" panose="02020603050405020304" pitchFamily="18" charset="0"/>
                <a:cs typeface="Times New Roman" panose="02020603050405020304" pitchFamily="18" charset="0"/>
              </a:rPr>
              <a:t>July 14, 2018</a:t>
            </a:r>
            <a:r>
              <a:rPr lang="en-US" dirty="0">
                <a:latin typeface="Times New Roman" panose="02020603050405020304" pitchFamily="18" charset="0"/>
                <a:cs typeface="Times New Roman" panose="02020603050405020304" pitchFamily="18" charset="0"/>
              </a:rPr>
              <a:t>, the date of the initial claim,  because</a:t>
            </a:r>
          </a:p>
          <a:p>
            <a:pPr lvl="4">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All elements required to establish SC have been met, and</a:t>
            </a:r>
          </a:p>
          <a:p>
            <a:pPr lvl="4">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Veteran continually pursued the issue with the timely filing of an available decision review option</a:t>
            </a:r>
          </a:p>
        </p:txBody>
      </p:sp>
      <p:sp>
        <p:nvSpPr>
          <p:cNvPr id="4" name="Slide Number Placeholder 3">
            <a:extLst>
              <a:ext uri="{FF2B5EF4-FFF2-40B4-BE49-F238E27FC236}">
                <a16:creationId xmlns:a16="http://schemas.microsoft.com/office/drawing/2014/main" id="{27B5AEF0-7B58-42A7-9D23-B54517392E4A}"/>
              </a:ext>
            </a:extLst>
          </p:cNvPr>
          <p:cNvSpPr>
            <a:spLocks noGrp="1"/>
          </p:cNvSpPr>
          <p:nvPr>
            <p:ph type="sldNum" sz="quarter" idx="12"/>
          </p:nvPr>
        </p:nvSpPr>
        <p:spPr/>
        <p:txBody>
          <a:bodyPr/>
          <a:lstStyle/>
          <a:p>
            <a:pPr>
              <a:defRPr/>
            </a:pPr>
            <a:fld id="{0742D825-D7C5-495B-AC53-3E79B84243D8}" type="slidenum">
              <a:rPr lang="en-US" smtClean="0"/>
              <a:pPr>
                <a:defRPr/>
              </a:pPr>
              <a:t>35</a:t>
            </a:fld>
            <a:endParaRPr lang="en-US" dirty="0"/>
          </a:p>
        </p:txBody>
      </p:sp>
    </p:spTree>
    <p:extLst>
      <p:ext uri="{BB962C8B-B14F-4D97-AF65-F5344CB8AC3E}">
        <p14:creationId xmlns:p14="http://schemas.microsoft.com/office/powerpoint/2010/main" val="27788221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1B8D0-7DCF-4374-B9CB-11D5B6804E9D}"/>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Example 9</a:t>
            </a:r>
          </a:p>
        </p:txBody>
      </p:sp>
      <p:sp>
        <p:nvSpPr>
          <p:cNvPr id="3" name="Content Placeholder 2">
            <a:extLst>
              <a:ext uri="{FF2B5EF4-FFF2-40B4-BE49-F238E27FC236}">
                <a16:creationId xmlns:a16="http://schemas.microsoft.com/office/drawing/2014/main" id="{C4CAC96D-3775-4579-9008-071E99848CD1}"/>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On January 25, 2018, the Veteran was denied for bilateral hearing loss. Evidence available at the time of adjudication failed to confirm a clinical diagnosis. On November 29, 2018, the VA receives and ITF from the Veteran. On February 20, 2019, VA received a supplemental claim for bilateral hearing loss with private medical evidence documenting a clinical diagnosis accompanying  Maryland CNC test results documented January 3, 2018.</a:t>
            </a:r>
          </a:p>
          <a:p>
            <a:endParaRPr lang="en-US"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What is the correct effective date?</a:t>
            </a:r>
          </a:p>
        </p:txBody>
      </p:sp>
      <p:sp>
        <p:nvSpPr>
          <p:cNvPr id="4" name="Slide Number Placeholder 3">
            <a:extLst>
              <a:ext uri="{FF2B5EF4-FFF2-40B4-BE49-F238E27FC236}">
                <a16:creationId xmlns:a16="http://schemas.microsoft.com/office/drawing/2014/main" id="{7E837454-D2B0-40F3-A2E8-664787925FBA}"/>
              </a:ext>
            </a:extLst>
          </p:cNvPr>
          <p:cNvSpPr>
            <a:spLocks noGrp="1"/>
          </p:cNvSpPr>
          <p:nvPr>
            <p:ph type="sldNum" sz="quarter" idx="12"/>
          </p:nvPr>
        </p:nvSpPr>
        <p:spPr/>
        <p:txBody>
          <a:bodyPr/>
          <a:lstStyle/>
          <a:p>
            <a:pPr>
              <a:defRPr/>
            </a:pPr>
            <a:fld id="{0742D825-D7C5-495B-AC53-3E79B84243D8}" type="slidenum">
              <a:rPr lang="en-US" smtClean="0"/>
              <a:pPr>
                <a:defRPr/>
              </a:pPr>
              <a:t>36</a:t>
            </a:fld>
            <a:endParaRPr lang="en-US" dirty="0"/>
          </a:p>
        </p:txBody>
      </p:sp>
    </p:spTree>
    <p:extLst>
      <p:ext uri="{BB962C8B-B14F-4D97-AF65-F5344CB8AC3E}">
        <p14:creationId xmlns:p14="http://schemas.microsoft.com/office/powerpoint/2010/main" val="832310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1DEB9-7D2E-4CD5-805C-9DC941C254F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Answer 9</a:t>
            </a:r>
          </a:p>
        </p:txBody>
      </p:sp>
      <p:sp>
        <p:nvSpPr>
          <p:cNvPr id="3" name="Content Placeholder 2">
            <a:extLst>
              <a:ext uri="{FF2B5EF4-FFF2-40B4-BE49-F238E27FC236}">
                <a16:creationId xmlns:a16="http://schemas.microsoft.com/office/drawing/2014/main" id="{8A8A9C20-77FA-4CD7-A856-F25CC21DEABD}"/>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The effective date is </a:t>
            </a:r>
            <a:r>
              <a:rPr lang="en-US" dirty="0">
                <a:solidFill>
                  <a:srgbClr val="FF0000"/>
                </a:solidFill>
                <a:latin typeface="Times New Roman" panose="02020603050405020304" pitchFamily="18" charset="0"/>
                <a:cs typeface="Times New Roman" panose="02020603050405020304" pitchFamily="18" charset="0"/>
              </a:rPr>
              <a:t>February 20, 2019</a:t>
            </a:r>
            <a:r>
              <a:rPr lang="en-US" dirty="0">
                <a:latin typeface="Times New Roman" panose="02020603050405020304" pitchFamily="18" charset="0"/>
                <a:cs typeface="Times New Roman" panose="02020603050405020304" pitchFamily="18" charset="0"/>
              </a:rPr>
              <a:t>, the date of the supplemental claim</a:t>
            </a:r>
          </a:p>
          <a:p>
            <a:pPr lvl="4">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3.500(h)(2) directs the effective date will be fixed in accordance with date entitlement arose but not earlier than the date of receipt of the supplemental claim. </a:t>
            </a:r>
          </a:p>
        </p:txBody>
      </p:sp>
      <p:sp>
        <p:nvSpPr>
          <p:cNvPr id="4" name="Slide Number Placeholder 3">
            <a:extLst>
              <a:ext uri="{FF2B5EF4-FFF2-40B4-BE49-F238E27FC236}">
                <a16:creationId xmlns:a16="http://schemas.microsoft.com/office/drawing/2014/main" id="{1DB5AC65-30EB-4741-B836-37095018D09E}"/>
              </a:ext>
            </a:extLst>
          </p:cNvPr>
          <p:cNvSpPr>
            <a:spLocks noGrp="1"/>
          </p:cNvSpPr>
          <p:nvPr>
            <p:ph type="sldNum" sz="quarter" idx="12"/>
          </p:nvPr>
        </p:nvSpPr>
        <p:spPr/>
        <p:txBody>
          <a:bodyPr/>
          <a:lstStyle/>
          <a:p>
            <a:pPr>
              <a:defRPr/>
            </a:pPr>
            <a:fld id="{0742D825-D7C5-495B-AC53-3E79B84243D8}" type="slidenum">
              <a:rPr lang="en-US" smtClean="0"/>
              <a:pPr>
                <a:defRPr/>
              </a:pPr>
              <a:t>37</a:t>
            </a:fld>
            <a:endParaRPr lang="en-US" dirty="0"/>
          </a:p>
        </p:txBody>
      </p:sp>
    </p:spTree>
    <p:extLst>
      <p:ext uri="{BB962C8B-B14F-4D97-AF65-F5344CB8AC3E}">
        <p14:creationId xmlns:p14="http://schemas.microsoft.com/office/powerpoint/2010/main" val="33226412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custDataLst>
              <p:tags r:id="rId1"/>
            </p:custDataLst>
          </p:nvPr>
        </p:nvSpPr>
        <p:spPr>
          <a:xfrm>
            <a:off x="0" y="793629"/>
            <a:ext cx="9144000" cy="1086867"/>
          </a:xfrm>
        </p:spPr>
        <p:txBody>
          <a:bodyPr/>
          <a:lstStyle/>
          <a:p>
            <a:r>
              <a:rPr lang="en-US" altLang="en-US" b="1" dirty="0">
                <a:effectLst/>
                <a:latin typeface="Times New Roman" panose="02020603050405020304" pitchFamily="18" charset="0"/>
                <a:cs typeface="Times New Roman" panose="02020603050405020304" pitchFamily="18" charset="0"/>
              </a:rPr>
              <a:t>Effective date tools: RVSR Assistant:  Effective Dates EPSS</a:t>
            </a:r>
          </a:p>
        </p:txBody>
      </p:sp>
      <p:sp>
        <p:nvSpPr>
          <p:cNvPr id="5" name="Slide Number Placeholder 4"/>
          <p:cNvSpPr>
            <a:spLocks noGrp="1"/>
          </p:cNvSpPr>
          <p:nvPr>
            <p:ph type="sldNum" sz="quarter" idx="12"/>
            <p:custDataLst>
              <p:tags r:id="rId2"/>
            </p:custDataLst>
          </p:nvPr>
        </p:nvSpPr>
        <p:spPr>
          <a:xfrm>
            <a:off x="6931152" y="6601976"/>
            <a:ext cx="2133600" cy="365125"/>
          </a:xfrm>
        </p:spPr>
        <p:txBody>
          <a:bodyPr/>
          <a:lstStyle/>
          <a:p>
            <a:pPr>
              <a:defRPr/>
            </a:pPr>
            <a:fld id="{4CBA5E4A-6583-4183-8429-9E544177692B}" type="slidenum">
              <a:rPr lang="en-US" smtClean="0"/>
              <a:pPr>
                <a:defRPr/>
              </a:pPr>
              <a:t>38</a:t>
            </a:fld>
            <a:endParaRPr lang="en-US" dirty="0"/>
          </a:p>
        </p:txBody>
      </p:sp>
      <p:pic>
        <p:nvPicPr>
          <p:cNvPr id="41989" name="Picture 2" descr="C:\Users\vincent.flango\Desktop\Untitled.png"/>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8698" y="2030037"/>
            <a:ext cx="8215915" cy="335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65321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2F07C-9D27-435C-83F8-24AD7E3E508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Effective date tools: Rating Job Aids/VBMS-R: Effective date builder</a:t>
            </a:r>
          </a:p>
        </p:txBody>
      </p:sp>
      <p:sp>
        <p:nvSpPr>
          <p:cNvPr id="4" name="Slide Number Placeholder 3">
            <a:extLst>
              <a:ext uri="{FF2B5EF4-FFF2-40B4-BE49-F238E27FC236}">
                <a16:creationId xmlns:a16="http://schemas.microsoft.com/office/drawing/2014/main" id="{ACF66DC8-A313-481D-9E55-1E50A0F57B89}"/>
              </a:ext>
            </a:extLst>
          </p:cNvPr>
          <p:cNvSpPr>
            <a:spLocks noGrp="1"/>
          </p:cNvSpPr>
          <p:nvPr>
            <p:ph type="sldNum" sz="quarter" idx="12"/>
          </p:nvPr>
        </p:nvSpPr>
        <p:spPr/>
        <p:txBody>
          <a:bodyPr/>
          <a:lstStyle/>
          <a:p>
            <a:pPr>
              <a:defRPr/>
            </a:pPr>
            <a:fld id="{0742D825-D7C5-495B-AC53-3E79B84243D8}" type="slidenum">
              <a:rPr lang="en-US" smtClean="0"/>
              <a:pPr>
                <a:defRPr/>
              </a:pPr>
              <a:t>39</a:t>
            </a:fld>
            <a:endParaRPr lang="en-US" dirty="0"/>
          </a:p>
        </p:txBody>
      </p:sp>
      <p:pic>
        <p:nvPicPr>
          <p:cNvPr id="5" name="Content Placeholder 4">
            <a:extLst>
              <a:ext uri="{FF2B5EF4-FFF2-40B4-BE49-F238E27FC236}">
                <a16:creationId xmlns:a16="http://schemas.microsoft.com/office/drawing/2014/main" id="{3B253DF7-9509-438E-B61F-B663E45632AE}"/>
              </a:ext>
            </a:extLst>
          </p:cNvPr>
          <p:cNvPicPr>
            <a:picLocks noGrp="1"/>
          </p:cNvPicPr>
          <p:nvPr>
            <p:ph idx="1"/>
          </p:nvPr>
        </p:nvPicPr>
        <p:blipFill rotWithShape="1">
          <a:blip r:embed="rId2"/>
          <a:srcRect l="24188" t="28586" r="27781" b="16198"/>
          <a:stretch/>
        </p:blipFill>
        <p:spPr>
          <a:xfrm>
            <a:off x="788670" y="2090669"/>
            <a:ext cx="7703819" cy="3849825"/>
          </a:xfrm>
          <a:prstGeom prst="round2DiagRect">
            <a:avLst>
              <a:gd name="adj1" fmla="val 16667"/>
              <a:gd name="adj2" fmla="val 0"/>
            </a:avLst>
          </a:prstGeom>
          <a:ln w="88900" cap="sq">
            <a:solidFill>
              <a:srgbClr val="FFFFFF"/>
            </a:solidFill>
            <a:miter lim="800000"/>
          </a:ln>
          <a:effectLst>
            <a:glow rad="139700">
              <a:schemeClr val="accent2">
                <a:satMod val="175000"/>
                <a:alpha val="40000"/>
              </a:schemeClr>
            </a:glow>
            <a:outerShdw blurRad="254000" algn="tl" rotWithShape="0">
              <a:srgbClr val="000000">
                <a:alpha val="43000"/>
              </a:srgbClr>
            </a:outerShdw>
          </a:effectLst>
        </p:spPr>
      </p:pic>
    </p:spTree>
    <p:extLst>
      <p:ext uri="{BB962C8B-B14F-4D97-AF65-F5344CB8AC3E}">
        <p14:creationId xmlns:p14="http://schemas.microsoft.com/office/powerpoint/2010/main" val="10686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374074"/>
            <a:ext cx="9144000" cy="746702"/>
          </a:xfrm>
        </p:spPr>
        <p:txBody>
          <a:bodyPr/>
          <a:lstStyle/>
          <a:p>
            <a:r>
              <a:rPr lang="en-US" dirty="0">
                <a:latin typeface="Times New Roman" panose="02020603050405020304" pitchFamily="18" charset="0"/>
                <a:cs typeface="Times New Roman" panose="02020603050405020304" pitchFamily="18" charset="0"/>
              </a:rPr>
              <a:t>References</a:t>
            </a:r>
          </a:p>
        </p:txBody>
      </p:sp>
      <p:sp>
        <p:nvSpPr>
          <p:cNvPr id="3" name="Content Placeholder 2"/>
          <p:cNvSpPr>
            <a:spLocks noGrp="1"/>
          </p:cNvSpPr>
          <p:nvPr>
            <p:ph idx="1"/>
            <p:custDataLst>
              <p:tags r:id="rId2"/>
            </p:custDataLst>
          </p:nvPr>
        </p:nvSpPr>
        <p:spPr>
          <a:xfrm>
            <a:off x="457200" y="1120776"/>
            <a:ext cx="8229600" cy="5481199"/>
          </a:xfrm>
        </p:spPr>
        <p:txBody>
          <a:bodyPr>
            <a:normAutofit fontScale="92500" lnSpcReduction="10000"/>
          </a:bodyPr>
          <a:lstStyle/>
          <a:p>
            <a:r>
              <a:rPr lang="en-US" sz="2000" dirty="0">
                <a:latin typeface="Times New Roman" panose="02020603050405020304" pitchFamily="18" charset="0"/>
                <a:cs typeface="Times New Roman" panose="02020603050405020304" pitchFamily="18" charset="0"/>
              </a:rPr>
              <a:t>M21-1, Part III, Subpart </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Chapter 3, Section A – General Information About the Fully Developed Claim (FDC) Program</a:t>
            </a:r>
          </a:p>
          <a:p>
            <a:r>
              <a:rPr lang="en-US" sz="2000" dirty="0">
                <a:latin typeface="Times New Roman" panose="02020603050405020304" pitchFamily="18" charset="0"/>
                <a:cs typeface="Times New Roman" panose="02020603050405020304" pitchFamily="18" charset="0"/>
              </a:rPr>
              <a:t>M21-1, Part III, Subpart </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Chapter 3, Section B – Processing Fully Developed Claims (FDCs)</a:t>
            </a:r>
          </a:p>
          <a:p>
            <a:r>
              <a:rPr lang="en-US" sz="2000" dirty="0">
                <a:latin typeface="Times New Roman" panose="02020603050405020304" pitchFamily="18" charset="0"/>
                <a:cs typeface="Times New Roman" panose="02020603050405020304" pitchFamily="18" charset="0"/>
              </a:rPr>
              <a:t>M21-1, Part III, Subpart ii, Chapter 2, Section B – Claims for Disability Compensation and/or Pension, and Claims for Survivors Benefits</a:t>
            </a:r>
          </a:p>
          <a:p>
            <a:pPr lvl="0">
              <a:lnSpc>
                <a:spcPct val="110000"/>
              </a:lnSpc>
            </a:pPr>
            <a:r>
              <a:rPr lang="en-US" sz="2000" dirty="0">
                <a:latin typeface="Times New Roman" panose="02020603050405020304" pitchFamily="18" charset="0"/>
                <a:cs typeface="Times New Roman" panose="02020603050405020304" pitchFamily="18" charset="0"/>
              </a:rPr>
              <a:t>M21-1, Part III, Subpart ii, Chapter 2, Section C – Informal Claims Received Prior to March, 2015, Communication of Intent to File, and Requests for Application</a:t>
            </a:r>
          </a:p>
          <a:p>
            <a:pPr lvl="0">
              <a:lnSpc>
                <a:spcPct val="110000"/>
              </a:lnSpc>
            </a:pPr>
            <a:r>
              <a:rPr lang="en-US" sz="2000" dirty="0">
                <a:latin typeface="Times New Roman" panose="02020603050405020304" pitchFamily="18" charset="0"/>
                <a:cs typeface="Times New Roman" panose="02020603050405020304" pitchFamily="18" charset="0"/>
              </a:rPr>
              <a:t>M21-1, Part III, Subpart iv, Chapter 5, Section C – Effective dates</a:t>
            </a:r>
          </a:p>
          <a:p>
            <a:r>
              <a:rPr lang="en-US" sz="2000" dirty="0">
                <a:latin typeface="Times New Roman" panose="02020603050405020304" pitchFamily="18" charset="0"/>
                <a:cs typeface="Times New Roman" panose="02020603050405020304" pitchFamily="18" charset="0"/>
              </a:rPr>
              <a:t>M21-1 Part III. Subpart iv, Chapter 8, Section D – Reductions in Awards</a:t>
            </a:r>
          </a:p>
          <a:p>
            <a:r>
              <a:rPr lang="en-US" sz="2000" dirty="0">
                <a:latin typeface="Times New Roman" panose="02020603050405020304" pitchFamily="18" charset="0"/>
                <a:cs typeface="Times New Roman" panose="02020603050405020304" pitchFamily="18" charset="0"/>
              </a:rPr>
              <a:t>M21-1 Part IV, Subpart ii, Chapter 2, Section C – Service Connection for  Disabilities Resulting From Exposure to Environmental Hazards or RVN Service </a:t>
            </a:r>
          </a:p>
          <a:p>
            <a:r>
              <a:rPr lang="en-US" sz="2000" dirty="0">
                <a:latin typeface="Times New Roman" panose="02020603050405020304" pitchFamily="18" charset="0"/>
                <a:cs typeface="Times New Roman" panose="02020603050405020304" pitchFamily="18" charset="0"/>
              </a:rPr>
              <a:t>M21-1, Part IV, Subpart ii, Chapter 2, Section F – Compensation Based on IU</a:t>
            </a:r>
          </a:p>
          <a:p>
            <a:r>
              <a:rPr lang="en-US" sz="2000" dirty="0">
                <a:latin typeface="Times New Roman" panose="02020603050405020304" pitchFamily="18" charset="0"/>
                <a:cs typeface="Times New Roman" panose="02020603050405020304" pitchFamily="18" charset="0"/>
              </a:rPr>
              <a:t>M21-1, Part IV, Subpart ii, Chapter 2, Section J – Effective dates of Hospitalization Ratings</a:t>
            </a:r>
          </a:p>
          <a:p>
            <a:endParaRPr lang="en-US" sz="2000" dirty="0"/>
          </a:p>
          <a:p>
            <a:endParaRPr lang="en-US" sz="2000"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defRPr/>
            </a:pPr>
            <a:fld id="{0742D825-D7C5-495B-AC53-3E79B84243D8}" type="slidenum">
              <a:rPr lang="en-US" smtClean="0"/>
              <a:pPr>
                <a:defRPr/>
              </a:pPr>
              <a:t>4</a:t>
            </a:fld>
            <a:endParaRPr lang="en-US" dirty="0"/>
          </a:p>
        </p:txBody>
      </p:sp>
    </p:spTree>
    <p:extLst>
      <p:ext uri="{BB962C8B-B14F-4D97-AF65-F5344CB8AC3E}">
        <p14:creationId xmlns:p14="http://schemas.microsoft.com/office/powerpoint/2010/main" val="24705529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1"/>
            </p:custDataLst>
          </p:nvPr>
        </p:nvSpPr>
        <p:spPr>
          <a:xfrm>
            <a:off x="0" y="2885566"/>
            <a:ext cx="9144000" cy="1086867"/>
          </a:xfrm>
        </p:spPr>
        <p:txBody>
          <a:bodyPr>
            <a:noAutofit/>
          </a:bodyPr>
          <a:lstStyle/>
          <a:p>
            <a:r>
              <a:rPr lang="en-US" altLang="en-US" sz="7200" b="0" dirty="0">
                <a:effectLst/>
                <a:latin typeface="Times New Roman" panose="02020603050405020304" pitchFamily="18" charset="0"/>
                <a:cs typeface="Times New Roman" panose="02020603050405020304" pitchFamily="18" charset="0"/>
              </a:rPr>
              <a:t>Questions</a:t>
            </a:r>
          </a:p>
        </p:txBody>
      </p:sp>
      <p:sp>
        <p:nvSpPr>
          <p:cNvPr id="24579" name="Slide Number Placeholder 2"/>
          <p:cNvSpPr>
            <a:spLocks noGrp="1"/>
          </p:cNvSpPr>
          <p:nvPr>
            <p:ph type="sldNum" sz="quarter" idx="12"/>
            <p:custDataLst>
              <p:tags r:id="rId2"/>
            </p:custDataLst>
          </p:nvPr>
        </p:nvSpPr>
        <p:spPr>
          <a:xfrm>
            <a:off x="6931152" y="6601976"/>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itchFamily="18" charset="0"/>
              </a:defRPr>
            </a:lvl1pPr>
            <a:lvl2pPr marL="557213" indent="-214313" eaLnBrk="0" hangingPunct="0">
              <a:defRPr sz="1800">
                <a:solidFill>
                  <a:schemeClr val="tx1"/>
                </a:solidFill>
                <a:latin typeface="Times New Roman" pitchFamily="18" charset="0"/>
              </a:defRPr>
            </a:lvl2pPr>
            <a:lvl3pPr marL="857250" indent="-171450" eaLnBrk="0" hangingPunct="0">
              <a:defRPr sz="1800">
                <a:solidFill>
                  <a:schemeClr val="tx1"/>
                </a:solidFill>
                <a:latin typeface="Times New Roman" pitchFamily="18" charset="0"/>
              </a:defRPr>
            </a:lvl3pPr>
            <a:lvl4pPr marL="1200150" indent="-171450" eaLnBrk="0" hangingPunct="0">
              <a:defRPr sz="1800">
                <a:solidFill>
                  <a:schemeClr val="tx1"/>
                </a:solidFill>
                <a:latin typeface="Times New Roman" pitchFamily="18" charset="0"/>
              </a:defRPr>
            </a:lvl4pPr>
            <a:lvl5pPr marL="1543050" indent="-171450" eaLnBrk="0" hangingPunct="0">
              <a:defRPr sz="1800">
                <a:solidFill>
                  <a:schemeClr val="tx1"/>
                </a:solidFill>
                <a:latin typeface="Times New Roman" pitchFamily="18" charset="0"/>
              </a:defRPr>
            </a:lvl5pPr>
            <a:lvl6pPr marL="1885950" indent="-171450" eaLnBrk="0" fontAlgn="base" hangingPunct="0">
              <a:spcBef>
                <a:spcPct val="0"/>
              </a:spcBef>
              <a:spcAft>
                <a:spcPct val="0"/>
              </a:spcAft>
              <a:defRPr sz="1800">
                <a:solidFill>
                  <a:schemeClr val="tx1"/>
                </a:solidFill>
                <a:latin typeface="Times New Roman" pitchFamily="18" charset="0"/>
              </a:defRPr>
            </a:lvl6pPr>
            <a:lvl7pPr marL="2228850" indent="-171450" eaLnBrk="0" fontAlgn="base" hangingPunct="0">
              <a:spcBef>
                <a:spcPct val="0"/>
              </a:spcBef>
              <a:spcAft>
                <a:spcPct val="0"/>
              </a:spcAft>
              <a:defRPr sz="1800">
                <a:solidFill>
                  <a:schemeClr val="tx1"/>
                </a:solidFill>
                <a:latin typeface="Times New Roman" pitchFamily="18" charset="0"/>
              </a:defRPr>
            </a:lvl7pPr>
            <a:lvl8pPr marL="2571750" indent="-171450" eaLnBrk="0" fontAlgn="base" hangingPunct="0">
              <a:spcBef>
                <a:spcPct val="0"/>
              </a:spcBef>
              <a:spcAft>
                <a:spcPct val="0"/>
              </a:spcAft>
              <a:defRPr sz="1800">
                <a:solidFill>
                  <a:schemeClr val="tx1"/>
                </a:solidFill>
                <a:latin typeface="Times New Roman" pitchFamily="18" charset="0"/>
              </a:defRPr>
            </a:lvl8pPr>
            <a:lvl9pPr marL="2914650" indent="-171450" eaLnBrk="0" fontAlgn="base" hangingPunct="0">
              <a:spcBef>
                <a:spcPct val="0"/>
              </a:spcBef>
              <a:spcAft>
                <a:spcPct val="0"/>
              </a:spcAft>
              <a:defRPr sz="1800">
                <a:solidFill>
                  <a:schemeClr val="tx1"/>
                </a:solidFill>
                <a:latin typeface="Times New Roman" pitchFamily="18" charset="0"/>
              </a:defRPr>
            </a:lvl9pPr>
          </a:lstStyle>
          <a:p>
            <a:pPr eaLnBrk="1" hangingPunct="1">
              <a:defRPr/>
            </a:pPr>
            <a:fld id="{C1F5516B-7026-4EA1-8DBD-0E4A9C45DF41}" type="slidenum">
              <a:rPr lang="en-US" sz="1400">
                <a:latin typeface="Arial" panose="020B0604020202020204" pitchFamily="34" charset="0"/>
              </a:rPr>
              <a:pPr eaLnBrk="1" hangingPunct="1">
                <a:defRPr/>
              </a:pPr>
              <a:t>40</a:t>
            </a:fld>
            <a:endParaRPr lang="en-US" sz="1400" dirty="0">
              <a:latin typeface="Arial" panose="020B0604020202020204" pitchFamily="34" charset="0"/>
            </a:endParaRPr>
          </a:p>
        </p:txBody>
      </p:sp>
    </p:spTree>
    <p:extLst>
      <p:ext uri="{BB962C8B-B14F-4D97-AF65-F5344CB8AC3E}">
        <p14:creationId xmlns:p14="http://schemas.microsoft.com/office/powerpoint/2010/main" val="1570552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latin typeface="Times New Roman" panose="02020603050405020304" pitchFamily="18" charset="0"/>
                <a:cs typeface="Times New Roman" panose="02020603050405020304" pitchFamily="18" charset="0"/>
              </a:rPr>
              <a:t>References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lvl="0" hangingPunct="0"/>
            <a:r>
              <a:rPr lang="en-US" sz="2000" dirty="0">
                <a:latin typeface="Times New Roman" panose="02020603050405020304" pitchFamily="18" charset="0"/>
                <a:cs typeface="Times New Roman" panose="02020603050405020304" pitchFamily="18" charset="0"/>
              </a:rPr>
              <a:t>Brown v Nicholson No. 04-0418, May 31, 2007</a:t>
            </a:r>
          </a:p>
          <a:p>
            <a:pPr lvl="0" hangingPunct="0"/>
            <a:endParaRPr lang="en-US" sz="2000" dirty="0">
              <a:latin typeface="Times New Roman" panose="02020603050405020304" pitchFamily="18" charset="0"/>
              <a:cs typeface="Times New Roman" panose="02020603050405020304" pitchFamily="18" charset="0"/>
            </a:endParaRPr>
          </a:p>
          <a:p>
            <a:pPr lvl="0" hangingPunct="0"/>
            <a:r>
              <a:rPr lang="en-US" sz="2000" dirty="0">
                <a:latin typeface="Times New Roman" panose="02020603050405020304" pitchFamily="18" charset="0"/>
                <a:cs typeface="Times New Roman" panose="02020603050405020304" pitchFamily="18" charset="0"/>
              </a:rPr>
              <a:t>Williams v Principi No. 98-1492, August 31, 2001</a:t>
            </a:r>
          </a:p>
          <a:p>
            <a:pPr lvl="0" hangingPunct="0"/>
            <a:endParaRPr lang="en-US" sz="2000" dirty="0">
              <a:latin typeface="Times New Roman" panose="02020603050405020304" pitchFamily="18" charset="0"/>
              <a:cs typeface="Times New Roman" panose="02020603050405020304" pitchFamily="18" charset="0"/>
            </a:endParaRPr>
          </a:p>
          <a:p>
            <a:pPr lvl="0" hangingPunct="0"/>
            <a:r>
              <a:rPr lang="en-US" sz="2000" dirty="0">
                <a:latin typeface="Times New Roman" panose="02020603050405020304" pitchFamily="18" charset="0"/>
                <a:cs typeface="Times New Roman" panose="02020603050405020304" pitchFamily="18" charset="0"/>
              </a:rPr>
              <a:t>Rice v Shinseki No. 06-1445, May 6, 2009</a:t>
            </a:r>
          </a:p>
          <a:p>
            <a:pPr lvl="0" hangingPunct="0"/>
            <a:endParaRPr lang="en-US" sz="2000" dirty="0">
              <a:latin typeface="Times New Roman" panose="02020603050405020304" pitchFamily="18" charset="0"/>
              <a:cs typeface="Times New Roman" panose="02020603050405020304" pitchFamily="18" charset="0"/>
            </a:endParaRPr>
          </a:p>
          <a:p>
            <a:pPr lvl="0" hangingPunct="0"/>
            <a:r>
              <a:rPr lang="en-US" sz="2000" dirty="0">
                <a:latin typeface="Times New Roman" panose="02020603050405020304" pitchFamily="18" charset="0"/>
                <a:cs typeface="Times New Roman" panose="02020603050405020304" pitchFamily="18" charset="0"/>
              </a:rPr>
              <a:t>Dalton v Nicholson No. 04-1196, February 16, 2007</a:t>
            </a:r>
          </a:p>
          <a:p>
            <a:pPr lvl="0" hangingPunct="0"/>
            <a:endParaRPr lang="en-US" sz="2000" dirty="0">
              <a:latin typeface="Times New Roman" panose="02020603050405020304" pitchFamily="18" charset="0"/>
              <a:cs typeface="Times New Roman" panose="02020603050405020304" pitchFamily="18" charset="0"/>
            </a:endParaRPr>
          </a:p>
          <a:p>
            <a:pPr lvl="0" hangingPunct="0"/>
            <a:r>
              <a:rPr lang="en-US" sz="2000" dirty="0">
                <a:latin typeface="Times New Roman" panose="02020603050405020304" pitchFamily="18" charset="0"/>
                <a:cs typeface="Times New Roman" panose="02020603050405020304" pitchFamily="18" charset="0"/>
              </a:rPr>
              <a:t>Hurd v West No. 09-749, April 25, 2000</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defRPr/>
            </a:pPr>
            <a:fld id="{0742D825-D7C5-495B-AC53-3E79B84243D8}" type="slidenum">
              <a:rPr lang="en-US" smtClean="0"/>
              <a:pPr>
                <a:defRPr/>
              </a:pPr>
              <a:t>5</a:t>
            </a:fld>
            <a:endParaRPr lang="en-US" dirty="0"/>
          </a:p>
        </p:txBody>
      </p:sp>
    </p:spTree>
    <p:extLst>
      <p:ext uri="{BB962C8B-B14F-4D97-AF65-F5344CB8AC3E}">
        <p14:creationId xmlns:p14="http://schemas.microsoft.com/office/powerpoint/2010/main" val="3572286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latin typeface="Times New Roman" panose="02020603050405020304" pitchFamily="18" charset="0"/>
                <a:cs typeface="Times New Roman" panose="02020603050405020304" pitchFamily="18" charset="0"/>
              </a:rPr>
              <a:t>Why do we need to know the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correct effective date?</a:t>
            </a: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pPr/>
              <a:t>6</a:t>
            </a:fld>
            <a:endParaRPr lang="en-US" dirty="0"/>
          </a:p>
        </p:txBody>
      </p:sp>
      <p:graphicFrame>
        <p:nvGraphicFramePr>
          <p:cNvPr id="5" name="Diagram 4">
            <a:extLst>
              <a:ext uri="{FF2B5EF4-FFF2-40B4-BE49-F238E27FC236}">
                <a16:creationId xmlns:a16="http://schemas.microsoft.com/office/drawing/2014/main" id="{89310C2D-55E2-474A-9ADD-66B087B33789}"/>
              </a:ext>
            </a:extLst>
          </p:cNvPr>
          <p:cNvGraphicFramePr/>
          <p:nvPr>
            <p:custDataLst>
              <p:tags r:id="rId3"/>
            </p:custDataLst>
            <p:extLst>
              <p:ext uri="{D42A27DB-BD31-4B8C-83A1-F6EECF244321}">
                <p14:modId xmlns:p14="http://schemas.microsoft.com/office/powerpoint/2010/main" val="2908591861"/>
              </p:ext>
            </p:extLst>
          </p:nvPr>
        </p:nvGraphicFramePr>
        <p:xfrm>
          <a:off x="314632" y="2045111"/>
          <a:ext cx="8514735" cy="368258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443876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custDataLst>
              <p:tags r:id="rId1"/>
            </p:custDataLst>
          </p:nvPr>
        </p:nvSpPr>
        <p:spPr>
          <a:xfrm>
            <a:off x="0" y="793629"/>
            <a:ext cx="9144000" cy="1086867"/>
          </a:xfrm>
        </p:spPr>
        <p:txBody>
          <a:bodyPr/>
          <a:lstStyle/>
          <a:p>
            <a:r>
              <a:rPr lang="en-US" altLang="en-US" b="1" dirty="0">
                <a:effectLst/>
                <a:latin typeface="Times New Roman" panose="02020603050405020304" pitchFamily="18" charset="0"/>
                <a:cs typeface="Times New Roman" panose="02020603050405020304" pitchFamily="18" charset="0"/>
              </a:rPr>
              <a:t>Effective Date Determination</a:t>
            </a:r>
          </a:p>
        </p:txBody>
      </p:sp>
      <p:sp>
        <p:nvSpPr>
          <p:cNvPr id="3" name="Content Placeholder 2"/>
          <p:cNvSpPr>
            <a:spLocks noGrp="1"/>
          </p:cNvSpPr>
          <p:nvPr>
            <p:ph idx="1"/>
            <p:custDataLst>
              <p:tags r:id="rId2"/>
            </p:custDataLst>
          </p:nvPr>
        </p:nvSpPr>
        <p:spPr>
          <a:xfrm>
            <a:off x="457200" y="1662546"/>
            <a:ext cx="8229600" cy="4713316"/>
          </a:xfrm>
        </p:spPr>
        <p:txBody>
          <a:bodyPr>
            <a:noAutofit/>
          </a:bodyPr>
          <a:lstStyle/>
          <a:p>
            <a:pPr>
              <a:defRPr/>
            </a:pPr>
            <a:r>
              <a:rPr lang="en-US" sz="2400" dirty="0">
                <a:latin typeface="Times New Roman" panose="02020603050405020304" pitchFamily="18" charset="0"/>
                <a:cs typeface="Times New Roman" panose="02020603050405020304" pitchFamily="18" charset="0"/>
              </a:rPr>
              <a:t>What is the issue? </a:t>
            </a:r>
          </a:p>
          <a:p>
            <a:pPr marL="503238" lvl="2" indent="-277813">
              <a:defRPr/>
            </a:pPr>
            <a:r>
              <a:rPr lang="en-US" sz="2000" i="1" dirty="0">
                <a:latin typeface="Times New Roman" panose="02020603050405020304" pitchFamily="18" charset="0"/>
                <a:cs typeface="Times New Roman" panose="02020603050405020304" pitchFamily="18" charset="0"/>
              </a:rPr>
              <a:t>Service connection?</a:t>
            </a:r>
          </a:p>
          <a:p>
            <a:pPr marL="503238" lvl="2" indent="-277813">
              <a:defRPr/>
            </a:pPr>
            <a:r>
              <a:rPr lang="en-US" sz="2000" i="1" dirty="0">
                <a:latin typeface="Times New Roman" panose="02020603050405020304" pitchFamily="18" charset="0"/>
                <a:cs typeface="Times New Roman" panose="02020603050405020304" pitchFamily="18" charset="0"/>
              </a:rPr>
              <a:t>Increased evaluation?</a:t>
            </a:r>
            <a:r>
              <a:rPr lang="en-US" altLang="en-US" sz="2000" i="1" dirty="0">
                <a:latin typeface="Times New Roman" panose="02020603050405020304" pitchFamily="18" charset="0"/>
                <a:cs typeface="Times New Roman" panose="02020603050405020304" pitchFamily="18" charset="0"/>
              </a:rPr>
              <a:t> </a:t>
            </a:r>
          </a:p>
          <a:p>
            <a:pPr marL="503238" lvl="2" indent="-277813">
              <a:defRPr/>
            </a:pPr>
            <a:r>
              <a:rPr lang="en-US" altLang="en-US" sz="2000" i="1" dirty="0">
                <a:latin typeface="Times New Roman" panose="02020603050405020304" pitchFamily="18" charset="0"/>
                <a:cs typeface="Times New Roman" panose="02020603050405020304" pitchFamily="18" charset="0"/>
              </a:rPr>
              <a:t>Reduction?</a:t>
            </a:r>
          </a:p>
          <a:p>
            <a:pPr>
              <a:defRPr/>
            </a:pPr>
            <a:r>
              <a:rPr lang="en-US" altLang="en-US" sz="2400" dirty="0">
                <a:latin typeface="Times New Roman" panose="02020603050405020304" pitchFamily="18" charset="0"/>
                <a:cs typeface="Times New Roman" panose="02020603050405020304" pitchFamily="18" charset="0"/>
              </a:rPr>
              <a:t>Has Veteran submitted an Intent to File a Claim for Compensation and/or Pension, or Survivors Pension and/or DIC (VA Form 21-0966) or equivalent?</a:t>
            </a:r>
          </a:p>
          <a:p>
            <a:pPr>
              <a:defRPr/>
            </a:pPr>
            <a:r>
              <a:rPr lang="en-US" altLang="en-US" sz="2400" dirty="0">
                <a:latin typeface="Times New Roman" panose="02020603050405020304" pitchFamily="18" charset="0"/>
                <a:cs typeface="Times New Roman" panose="02020603050405020304" pitchFamily="18" charset="0"/>
              </a:rPr>
              <a:t>What is the date of receipt of the claim?</a:t>
            </a:r>
          </a:p>
          <a:p>
            <a:pPr>
              <a:defRPr/>
            </a:pPr>
            <a:r>
              <a:rPr lang="en-US" altLang="en-US" sz="2400" dirty="0">
                <a:latin typeface="Times New Roman" panose="02020603050405020304" pitchFamily="18" charset="0"/>
                <a:cs typeface="Times New Roman" panose="02020603050405020304" pitchFamily="18" charset="0"/>
              </a:rPr>
              <a:t>What is the date basic entitlement arose?</a:t>
            </a:r>
          </a:p>
          <a:p>
            <a:pPr>
              <a:defRPr/>
            </a:pPr>
            <a:r>
              <a:rPr lang="en-US" altLang="en-US" sz="2400" dirty="0">
                <a:latin typeface="Times New Roman" panose="02020603050405020304" pitchFamily="18" charset="0"/>
                <a:cs typeface="Times New Roman" panose="02020603050405020304" pitchFamily="18" charset="0"/>
              </a:rPr>
              <a:t>Do any liberalizing laws or other VA issues apply?</a:t>
            </a:r>
            <a:endParaRPr lang="en-US" sz="24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custDataLst>
              <p:tags r:id="rId3"/>
            </p:custDataLst>
          </p:nvPr>
        </p:nvSpPr>
        <p:spPr>
          <a:xfrm>
            <a:off x="6931152" y="6601976"/>
            <a:ext cx="2133600" cy="365125"/>
          </a:xfrm>
        </p:spPr>
        <p:txBody>
          <a:bodyPr/>
          <a:lstStyle/>
          <a:p>
            <a:pPr>
              <a:defRPr/>
            </a:pPr>
            <a:fld id="{A59F84B5-0AD9-4915-98A6-17B98B251C9A}" type="slidenum">
              <a:rPr lang="en-US">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1118881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latin typeface="Times New Roman" panose="02020603050405020304" pitchFamily="18" charset="0"/>
                <a:cs typeface="Times New Roman" panose="02020603050405020304" pitchFamily="18" charset="0"/>
              </a:rPr>
              <a:t>General Rule 38 CFR 3.400</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defRPr/>
            </a:pPr>
            <a:r>
              <a:rPr lang="en-US" sz="2400" dirty="0">
                <a:latin typeface="Times New Roman" panose="02020603050405020304" pitchFamily="18" charset="0"/>
                <a:cs typeface="Times New Roman" panose="02020603050405020304" pitchFamily="18" charset="0"/>
              </a:rPr>
              <a:t>The effective date could be:</a:t>
            </a:r>
          </a:p>
          <a:p>
            <a:pPr marL="503238" lvl="2" indent="-277813">
              <a:defRPr/>
            </a:pPr>
            <a:r>
              <a:rPr lang="en-US" sz="2000" dirty="0">
                <a:latin typeface="Times New Roman" panose="02020603050405020304" pitchFamily="18" charset="0"/>
                <a:cs typeface="Times New Roman" panose="02020603050405020304" pitchFamily="18" charset="0"/>
              </a:rPr>
              <a:t>the date of receipt of the claim, or</a:t>
            </a:r>
          </a:p>
          <a:p>
            <a:pPr marL="503238" lvl="2" indent="-277813">
              <a:defRPr/>
            </a:pPr>
            <a:r>
              <a:rPr lang="en-US" sz="2000" dirty="0">
                <a:latin typeface="Times New Roman" panose="02020603050405020304" pitchFamily="18" charset="0"/>
                <a:cs typeface="Times New Roman" panose="02020603050405020304" pitchFamily="18" charset="0"/>
              </a:rPr>
              <a:t>the date entitlement arose (whichever is later, unless otherwise provided)</a:t>
            </a:r>
          </a:p>
          <a:p>
            <a:pPr>
              <a:defRPr/>
            </a:pPr>
            <a:endParaRPr lang="en-US" dirty="0">
              <a:latin typeface="Times New Roman" panose="02020603050405020304" pitchFamily="18" charset="0"/>
              <a:cs typeface="Times New Roman" panose="02020603050405020304" pitchFamily="18" charset="0"/>
            </a:endParaRPr>
          </a:p>
          <a:p>
            <a:pPr>
              <a:defRPr/>
            </a:pPr>
            <a:r>
              <a:rPr lang="en-US" sz="2400" dirty="0">
                <a:latin typeface="Times New Roman" panose="02020603050405020304" pitchFamily="18" charset="0"/>
                <a:cs typeface="Times New Roman" panose="02020603050405020304" pitchFamily="18" charset="0"/>
              </a:rPr>
              <a:t>Also for consideration:</a:t>
            </a:r>
          </a:p>
          <a:p>
            <a:pPr marL="503238" lvl="2" indent="-277813">
              <a:defRPr/>
            </a:pPr>
            <a:r>
              <a:rPr lang="en-US" sz="2000" dirty="0">
                <a:latin typeface="Times New Roman" panose="02020603050405020304" pitchFamily="18" charset="0"/>
                <a:cs typeface="Times New Roman" panose="02020603050405020304" pitchFamily="18" charset="0"/>
              </a:rPr>
              <a:t>Date facts found.</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pPr/>
              <a:t>8</a:t>
            </a:fld>
            <a:endParaRPr lang="en-US" dirty="0"/>
          </a:p>
        </p:txBody>
      </p:sp>
    </p:spTree>
    <p:extLst>
      <p:ext uri="{BB962C8B-B14F-4D97-AF65-F5344CB8AC3E}">
        <p14:creationId xmlns:p14="http://schemas.microsoft.com/office/powerpoint/2010/main" val="3294076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custDataLst>
              <p:tags r:id="rId1"/>
            </p:custDataLst>
          </p:nvPr>
        </p:nvSpPr>
        <p:spPr>
          <a:xfrm>
            <a:off x="0" y="793629"/>
            <a:ext cx="9144000" cy="1086867"/>
          </a:xfrm>
        </p:spPr>
        <p:txBody>
          <a:bodyPr/>
          <a:lstStyle/>
          <a:p>
            <a:pPr eaLnBrk="1" hangingPunct="1"/>
            <a:r>
              <a:rPr lang="en-US" altLang="en-US" b="1" dirty="0">
                <a:effectLst/>
                <a:latin typeface="Times New Roman" panose="02020603050405020304" pitchFamily="18" charset="0"/>
                <a:cs typeface="Times New Roman" panose="02020603050405020304" pitchFamily="18" charset="0"/>
              </a:rPr>
              <a:t>Date of Receipt</a:t>
            </a:r>
          </a:p>
        </p:txBody>
      </p:sp>
      <p:sp>
        <p:nvSpPr>
          <p:cNvPr id="18435" name="Rectangle 3"/>
          <p:cNvSpPr>
            <a:spLocks noGrp="1" noChangeArrowheads="1"/>
          </p:cNvSpPr>
          <p:nvPr>
            <p:ph idx="1"/>
            <p:custDataLst>
              <p:tags r:id="rId2"/>
            </p:custDataLst>
          </p:nvPr>
        </p:nvSpPr>
        <p:spPr>
          <a:xfrm>
            <a:off x="457200" y="2057401"/>
            <a:ext cx="8229600" cy="365126"/>
          </a:xfrm>
        </p:spPr>
        <p:txBody>
          <a:bodyPr>
            <a:noAutofit/>
          </a:bodyPr>
          <a:lstStyle/>
          <a:p>
            <a:pPr marL="0" indent="0">
              <a:buClr>
                <a:srgbClr val="002060"/>
              </a:buClr>
              <a:buNone/>
            </a:pPr>
            <a:r>
              <a:rPr lang="en-US" altLang="en-US" sz="2400" dirty="0">
                <a:latin typeface="Times New Roman" panose="02020603050405020304" pitchFamily="18" charset="0"/>
                <a:cs typeface="Times New Roman" panose="02020603050405020304" pitchFamily="18" charset="0"/>
              </a:rPr>
              <a:t>Commonly known as Date of Claim or DOC:</a:t>
            </a:r>
          </a:p>
        </p:txBody>
      </p:sp>
      <p:sp>
        <p:nvSpPr>
          <p:cNvPr id="18436" name="Slide Number Placeholder 3"/>
          <p:cNvSpPr>
            <a:spLocks noGrp="1"/>
          </p:cNvSpPr>
          <p:nvPr>
            <p:ph type="sldNum" sz="quarter" idx="12"/>
            <p:custDataLst>
              <p:tags r:id="rId3"/>
            </p:custDataLst>
          </p:nvPr>
        </p:nvSpPr>
        <p:spPr>
          <a:xfrm>
            <a:off x="6931152" y="6601976"/>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itchFamily="18" charset="0"/>
              </a:defRPr>
            </a:lvl1pPr>
            <a:lvl2pPr marL="557213" indent="-214313" eaLnBrk="0" hangingPunct="0">
              <a:defRPr sz="1800">
                <a:solidFill>
                  <a:schemeClr val="tx1"/>
                </a:solidFill>
                <a:latin typeface="Times New Roman" pitchFamily="18" charset="0"/>
              </a:defRPr>
            </a:lvl2pPr>
            <a:lvl3pPr marL="857250" indent="-171450" eaLnBrk="0" hangingPunct="0">
              <a:defRPr sz="1800">
                <a:solidFill>
                  <a:schemeClr val="tx1"/>
                </a:solidFill>
                <a:latin typeface="Times New Roman" pitchFamily="18" charset="0"/>
              </a:defRPr>
            </a:lvl3pPr>
            <a:lvl4pPr marL="1200150" indent="-171450" eaLnBrk="0" hangingPunct="0">
              <a:defRPr sz="1800">
                <a:solidFill>
                  <a:schemeClr val="tx1"/>
                </a:solidFill>
                <a:latin typeface="Times New Roman" pitchFamily="18" charset="0"/>
              </a:defRPr>
            </a:lvl4pPr>
            <a:lvl5pPr marL="1543050" indent="-171450" eaLnBrk="0" hangingPunct="0">
              <a:defRPr sz="1800">
                <a:solidFill>
                  <a:schemeClr val="tx1"/>
                </a:solidFill>
                <a:latin typeface="Times New Roman" pitchFamily="18" charset="0"/>
              </a:defRPr>
            </a:lvl5pPr>
            <a:lvl6pPr marL="1885950" indent="-171450" eaLnBrk="0" fontAlgn="base" hangingPunct="0">
              <a:spcBef>
                <a:spcPct val="0"/>
              </a:spcBef>
              <a:spcAft>
                <a:spcPct val="0"/>
              </a:spcAft>
              <a:defRPr sz="1800">
                <a:solidFill>
                  <a:schemeClr val="tx1"/>
                </a:solidFill>
                <a:latin typeface="Times New Roman" pitchFamily="18" charset="0"/>
              </a:defRPr>
            </a:lvl6pPr>
            <a:lvl7pPr marL="2228850" indent="-171450" eaLnBrk="0" fontAlgn="base" hangingPunct="0">
              <a:spcBef>
                <a:spcPct val="0"/>
              </a:spcBef>
              <a:spcAft>
                <a:spcPct val="0"/>
              </a:spcAft>
              <a:defRPr sz="1800">
                <a:solidFill>
                  <a:schemeClr val="tx1"/>
                </a:solidFill>
                <a:latin typeface="Times New Roman" pitchFamily="18" charset="0"/>
              </a:defRPr>
            </a:lvl7pPr>
            <a:lvl8pPr marL="2571750" indent="-171450" eaLnBrk="0" fontAlgn="base" hangingPunct="0">
              <a:spcBef>
                <a:spcPct val="0"/>
              </a:spcBef>
              <a:spcAft>
                <a:spcPct val="0"/>
              </a:spcAft>
              <a:defRPr sz="1800">
                <a:solidFill>
                  <a:schemeClr val="tx1"/>
                </a:solidFill>
                <a:latin typeface="Times New Roman" pitchFamily="18" charset="0"/>
              </a:defRPr>
            </a:lvl8pPr>
            <a:lvl9pPr marL="2914650" indent="-171450" eaLnBrk="0" fontAlgn="base" hangingPunct="0">
              <a:spcBef>
                <a:spcPct val="0"/>
              </a:spcBef>
              <a:spcAft>
                <a:spcPct val="0"/>
              </a:spcAft>
              <a:defRPr sz="1800">
                <a:solidFill>
                  <a:schemeClr val="tx1"/>
                </a:solidFill>
                <a:latin typeface="Times New Roman" pitchFamily="18" charset="0"/>
              </a:defRPr>
            </a:lvl9pPr>
          </a:lstStyle>
          <a:p>
            <a:pPr eaLnBrk="1" hangingPunct="1">
              <a:defRPr/>
            </a:pPr>
            <a:fld id="{1D10BA1F-12E5-42CA-B8D7-042F53DD8AB3}" type="slidenum">
              <a:rPr lang="en-US" sz="1400">
                <a:latin typeface="Arial" panose="020B0604020202020204" pitchFamily="34" charset="0"/>
              </a:rPr>
              <a:pPr eaLnBrk="1" hangingPunct="1">
                <a:defRPr/>
              </a:pPr>
              <a:t>9</a:t>
            </a:fld>
            <a:endParaRPr lang="en-US" sz="1400" dirty="0">
              <a:latin typeface="Arial" panose="020B0604020202020204" pitchFamily="34" charset="0"/>
            </a:endParaRPr>
          </a:p>
        </p:txBody>
      </p:sp>
      <p:sp>
        <p:nvSpPr>
          <p:cNvPr id="2" name="TextBox 1">
            <a:extLst>
              <a:ext uri="{FF2B5EF4-FFF2-40B4-BE49-F238E27FC236}">
                <a16:creationId xmlns:a16="http://schemas.microsoft.com/office/drawing/2014/main" id="{4BCB93D0-C104-4AB2-B38B-32F51A8571E7}"/>
              </a:ext>
            </a:extLst>
          </p:cNvPr>
          <p:cNvSpPr txBox="1"/>
          <p:nvPr>
            <p:custDataLst>
              <p:tags r:id="rId4"/>
            </p:custDataLst>
          </p:nvPr>
        </p:nvSpPr>
        <p:spPr>
          <a:xfrm>
            <a:off x="457200" y="2599432"/>
            <a:ext cx="8229600" cy="1862048"/>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Date information or evidence was first received by the Department of Veterans Affairs</a:t>
            </a:r>
          </a:p>
          <a:p>
            <a:pPr marL="285750" indent="-285750">
              <a:spcAft>
                <a:spcPts val="600"/>
              </a:spcAft>
              <a:buClr>
                <a:schemeClr val="tx1"/>
              </a:buClr>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On or after March 24, 2015 claims must be received on a prescribed form.</a:t>
            </a:r>
          </a:p>
          <a:p>
            <a:pPr marL="285750" indent="-285750">
              <a:spcAft>
                <a:spcPts val="600"/>
              </a:spcAft>
              <a:buClr>
                <a:schemeClr val="tx1"/>
              </a:buClr>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Intent to File (on or after March 24, 2015)</a:t>
            </a:r>
          </a:p>
          <a:p>
            <a:pPr>
              <a:spcAft>
                <a:spcPts val="600"/>
              </a:spcAft>
              <a:buClr>
                <a:schemeClr val="tx1"/>
              </a:buClr>
            </a:pPr>
            <a:endParaRPr lang="en-US"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62757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 name="MMPROD_NEXTUNIQUEID" val="10009"/>
  <p:tag name="MMPROD_UIDATA" val="&lt;database version=&quot;11.0&quot;&gt;&lt;object type=&quot;1&quot; unique_id=&quot;10001&quot;&gt;&lt;object type=&quot;8&quot; unique_id=&quot;10076&quot;&gt;&lt;/object&gt;&lt;object type=&quot;2&quot; unique_id=&quot;10077&quot;&gt;&lt;object type=&quot;3&quot; unique_id=&quot;10078&quot;&gt;&lt;property id=&quot;20148&quot; value=&quot;5&quot;/&gt;&lt;property id=&quot;20300&quot; value=&quot;Slide 1 - &amp;quot;Effective Dates (RVSR Challenge IWT)&amp;quot;&quot;/&gt;&lt;property id=&quot;20307&quot; value=&quot;261&quot;/&gt;&lt;/object&gt;&lt;object type=&quot;3&quot; unique_id=&quot;10079&quot;&gt;&lt;property id=&quot;20148&quot; value=&quot;5&quot;/&gt;&lt;property id=&quot;20300&quot; value=&quot;Slide 2 - &amp;quot;Objectives&amp;quot;&quot;/&gt;&lt;property id=&quot;20307&quot; value=&quot;262&quot;/&gt;&lt;/object&gt;&lt;object type=&quot;3&quot; unique_id=&quot;10080&quot;&gt;&lt;property id=&quot;20148&quot; value=&quot;5&quot;/&gt;&lt;property id=&quot;20300&quot; value=&quot;Slide 3 - &amp;quot;References&amp;quot;&quot;/&gt;&lt;property id=&quot;20307&quot; value=&quot;263&quot;/&gt;&lt;/object&gt;&lt;object type=&quot;3&quot; unique_id=&quot;10081&quot;&gt;&lt;property id=&quot;20148&quot; value=&quot;5&quot;/&gt;&lt;property id=&quot;20300&quot; value=&quot;Slide 4 - &amp;quot;References&amp;quot;&quot;/&gt;&lt;property id=&quot;20307&quot; value=&quot;302&quot;/&gt;&lt;/object&gt;&lt;object type=&quot;3&quot; unique_id=&quot;10082&quot;&gt;&lt;property id=&quot;20148&quot; value=&quot;5&quot;/&gt;&lt;property id=&quot;20300&quot; value=&quot;Slide 5 - &amp;quot;References&amp;quot;&quot;/&gt;&lt;property id=&quot;20307&quot; value=&quot;303&quot;/&gt;&lt;/object&gt;&lt;object type=&quot;3&quot; unique_id=&quot;10083&quot;&gt;&lt;property id=&quot;20148&quot; value=&quot;5&quot;/&gt;&lt;property id=&quot;20300&quot; value=&quot;Slide 6 - &amp;quot;Why do we need to know the correct effective date?&amp;quot;&quot;/&gt;&lt;property id=&quot;20307&quot; value=&quot;298&quot;/&gt;&lt;/object&gt;&lt;object type=&quot;3&quot; unique_id=&quot;10084&quot;&gt;&lt;property id=&quot;20148&quot; value=&quot;5&quot;/&gt;&lt;property id=&quot;20300&quot; value=&quot;Slide 7 - &amp;quot;Effective Date Determination&amp;quot;&quot;/&gt;&lt;property id=&quot;20307&quot; value=&quot;265&quot;/&gt;&lt;/object&gt;&lt;object type=&quot;3&quot; unique_id=&quot;10085&quot;&gt;&lt;property id=&quot;20148&quot; value=&quot;5&quot;/&gt;&lt;property id=&quot;20300&quot; value=&quot;Slide 8 - &amp;quot;General Rule 38 CFR 3.400&amp;quot;&quot;/&gt;&lt;property id=&quot;20307&quot; value=&quot;299&quot;/&gt;&lt;/object&gt;&lt;object type=&quot;3&quot; unique_id=&quot;10086&quot;&gt;&lt;property id=&quot;20148&quot; value=&quot;5&quot;/&gt;&lt;property id=&quot;20300&quot; value=&quot;Slide 9 - &amp;quot;Date of Receipt&amp;quot;&quot;/&gt;&lt;property id=&quot;20307&quot; value=&quot;267&quot;/&gt;&lt;/object&gt;&lt;object type=&quot;3&quot; unique_id=&quot;10087&quot;&gt;&lt;property id=&quot;20148&quot; value=&quot;5&quot;/&gt;&lt;property id=&quot;20300&quot; value=&quot;Slide 10 - &amp;quot;Date Entitlement Arose&amp;quot;&quot;/&gt;&lt;property id=&quot;20307&quot; value=&quot;268&quot;/&gt;&lt;/object&gt;&lt;object type=&quot;3&quot; unique_id=&quot;10088&quot;&gt;&lt;property id=&quot;20148&quot; value=&quot;5&quot;/&gt;&lt;property id=&quot;20300&quot; value=&quot;Slide 11 - &amp;quot;Service Connection - Direct&amp;quot;&quot;/&gt;&lt;property id=&quot;20307&quot; value=&quot;269&quot;/&gt;&lt;/object&gt;&lt;object type=&quot;3&quot; unique_id=&quot;10089&quot;&gt;&lt;property id=&quot;20148&quot; value=&quot;5&quot;/&gt;&lt;property id=&quot;20300&quot; value=&quot;Slide 12 - &amp;quot;Example 1&amp;quot;&quot;/&gt;&lt;property id=&quot;20307&quot; value=&quot;270&quot;/&gt;&lt;/object&gt;&lt;object type=&quot;3&quot; unique_id=&quot;10090&quot;&gt;&lt;property id=&quot;20148&quot; value=&quot;5&quot;/&gt;&lt;property id=&quot;20300&quot; value=&quot;Slide 13 - &amp;quot;Answer 1&amp;quot;&quot;/&gt;&lt;property id=&quot;20307&quot; value=&quot;271&quot;/&gt;&lt;/object&gt;&lt;object type=&quot;3&quot; unique_id=&quot;10091&quot;&gt;&lt;property id=&quot;20148&quot; value=&quot;5&quot;/&gt;&lt;property id=&quot;20300&quot; value=&quot;Slide 14 - &amp;quot;Service Connection - Presumptive &amp;quot;&quot;/&gt;&lt;property id=&quot;20307&quot; value=&quot;272&quot;/&gt;&lt;/object&gt;&lt;object type=&quot;3&quot; unique_id=&quot;10092&quot;&gt;&lt;property id=&quot;20148&quot; value=&quot;5&quot;/&gt;&lt;property id=&quot;20300&quot; value=&quot;Slide 15 - &amp;quot;Example 2&amp;quot;&quot;/&gt;&lt;property id=&quot;20307&quot; value=&quot;273&quot;/&gt;&lt;/object&gt;&lt;object type=&quot;3&quot; unique_id=&quot;10093&quot;&gt;&lt;property id=&quot;20148&quot; value=&quot;5&quot;/&gt;&lt;property id=&quot;20300&quot; value=&quot;Slide 16 - &amp;quot;Answer 2&amp;quot;&quot;/&gt;&lt;property id=&quot;20307&quot; value=&quot;274&quot;/&gt;&lt;/object&gt;&lt;object type=&quot;3&quot; unique_id=&quot;10094&quot;&gt;&lt;property id=&quot;20148&quot; value=&quot;5&quot;/&gt;&lt;property id=&quot;20300&quot; value=&quot;Slide 17 - &amp;quot;Service Connection - Secondary&amp;quot;&quot;/&gt;&lt;property id=&quot;20307&quot; value=&quot;275&quot;/&gt;&lt;/object&gt;&lt;object type=&quot;3&quot; unique_id=&quot;10095&quot;&gt;&lt;property id=&quot;20148&quot; value=&quot;5&quot;/&gt;&lt;property id=&quot;20300&quot; value=&quot;Slide 18 - &amp;quot;Example 3&amp;quot;&quot;/&gt;&lt;property id=&quot;20307&quot; value=&quot;276&quot;/&gt;&lt;/object&gt;&lt;object type=&quot;3&quot; unique_id=&quot;10096&quot;&gt;&lt;property id=&quot;20148&quot; value=&quot;5&quot;/&gt;&lt;property id=&quot;20300&quot; value=&quot;Slide 19 - &amp;quot;Answer 3&amp;quot;&quot;/&gt;&lt;property id=&quot;20307&quot; value=&quot;277&quot;/&gt;&lt;/object&gt;&lt;object type=&quot;3&quot; unique_id=&quot;10097&quot;&gt;&lt;property id=&quot;20148&quot; value=&quot;5&quot;/&gt;&lt;property id=&quot;20300&quot; value=&quot;Slide 20 - &amp;quot;Liberalizing Law or VA Issue&amp;quot;&quot;/&gt;&lt;property id=&quot;20307&quot; value=&quot;278&quot;/&gt;&lt;/object&gt;&lt;object type=&quot;3&quot; unique_id=&quot;10098&quot;&gt;&lt;property id=&quot;20148&quot; value=&quot;5&quot;/&gt;&lt;property id=&quot;20300&quot; value=&quot;Slide 21 - &amp;quot;Liberalizing Law 38 CFR 3.114&amp;quot;&quot;/&gt;&lt;property id=&quot;20307&quot; value=&quot;305&quot;/&gt;&lt;/object&gt;&lt;object type=&quot;3&quot; unique_id=&quot;10099&quot;&gt;&lt;property id=&quot;20148&quot; value=&quot;5&quot;/&gt;&lt;property id=&quot;20300&quot; value=&quot;Slide 22 - &amp;quot;Example 4&amp;quot;&quot;/&gt;&lt;property id=&quot;20307&quot; value=&quot;282&quot;/&gt;&lt;/object&gt;&lt;object type=&quot;3&quot; unique_id=&quot;10100&quot;&gt;&lt;property id=&quot;20148&quot; value=&quot;5&quot;/&gt;&lt;property id=&quot;20300&quot; value=&quot;Slide 23 - &amp;quot;Answer 4&amp;quot;&quot;/&gt;&lt;property id=&quot;20307&quot; value=&quot;283&quot;/&gt;&lt;/object&gt;&lt;object type=&quot;3&quot; unique_id=&quot;10101&quot;&gt;&lt;property id=&quot;20148&quot; value=&quot;5&quot;/&gt;&lt;property id=&quot;20300&quot; value=&quot;Slide 24 - &amp;quot;Increased Evaluations&amp;quot;&quot;/&gt;&lt;property id=&quot;20307&quot; value=&quot;284&quot;/&gt;&lt;/object&gt;&lt;object type=&quot;3&quot; unique_id=&quot;10102&quot;&gt;&lt;property id=&quot;20148&quot; value=&quot;5&quot;/&gt;&lt;property id=&quot;20300&quot; value=&quot;Slide 25 - &amp;quot;Example 5&amp;quot;&quot;/&gt;&lt;property id=&quot;20307&quot; value=&quot;285&quot;/&gt;&lt;/object&gt;&lt;object type=&quot;3&quot; unique_id=&quot;10103&quot;&gt;&lt;property id=&quot;20148&quot; value=&quot;5&quot;/&gt;&lt;property id=&quot;20300&quot; value=&quot;Slide 26 - &amp;quot;Answer 5&amp;quot;&quot;/&gt;&lt;property id=&quot;20307&quot; value=&quot;286&quot;/&gt;&lt;/object&gt;&lt;object type=&quot;3&quot; unique_id=&quot;10104&quot;&gt;&lt;property id=&quot;20148&quot; value=&quot;5&quot;/&gt;&lt;property id=&quot;20300&quot; value=&quot;Slide 27 - &amp;quot;Increased Evaluation&amp;quot;&quot;/&gt;&lt;property id=&quot;20307&quot; value=&quot;287&quot;/&gt;&lt;/object&gt;&lt;object type=&quot;3&quot; unique_id=&quot;10105&quot;&gt;&lt;property id=&quot;20148&quot; value=&quot;5&quot;/&gt;&lt;property id=&quot;20300&quot; value=&quot;Slide 28 - &amp;quot;Example 6&amp;quot;&quot;/&gt;&lt;property id=&quot;20307&quot; value=&quot;288&quot;/&gt;&lt;/object&gt;&lt;object type=&quot;3&quot; unique_id=&quot;10106&quot;&gt;&lt;property id=&quot;20148&quot; value=&quot;5&quot;/&gt;&lt;property id=&quot;20300&quot; value=&quot;Slide 29 - &amp;quot;Answer 6&amp;quot;&quot;/&gt;&lt;property id=&quot;20307&quot; value=&quot;289&quot;/&gt;&lt;/object&gt;&lt;object type=&quot;3&quot; unique_id=&quot;10107&quot;&gt;&lt;property id=&quot;20148&quot; value=&quot;5&quot;/&gt;&lt;property id=&quot;20300&quot; value=&quot;Slide 30 - &amp;quot;Increased Evaluation –  Special Monthly Compensation&amp;quot;&quot;/&gt;&lt;property id=&quot;20307&quot; value=&quot;290&quot;/&gt;&lt;/object&gt;&lt;object type=&quot;3&quot; unique_id=&quot;10108&quot;&gt;&lt;property id=&quot;20148&quot; value=&quot;5&quot;/&gt;&lt;property id=&quot;20300&quot; value=&quot;Slide 31 - &amp;quot;Example 7&amp;quot;&quot;/&gt;&lt;property id=&quot;20307&quot; value=&quot;291&quot;/&gt;&lt;/object&gt;&lt;object type=&quot;3&quot; unique_id=&quot;10109&quot;&gt;&lt;property id=&quot;20148&quot; value=&quot;5&quot;/&gt;&lt;property id=&quot;20300&quot; value=&quot;Slide 32 - &amp;quot;Answer 7&amp;quot;&quot;/&gt;&lt;property id=&quot;20307&quot; value=&quot;292&quot;/&gt;&lt;/object&gt;&lt;object type=&quot;3&quot; unique_id=&quot;10113&quot;&gt;&lt;property id=&quot;20148&quot; value=&quot;5&quot;/&gt;&lt;property id=&quot;20300&quot; value=&quot;Slide 38 - &amp;quot;Effective date tools: RVSR Assistant:  Effective Dates EPSS&amp;quot;&quot;/&gt;&lt;property id=&quot;20307&quot; value=&quot;295&quot;/&gt;&lt;/object&gt;&lt;object type=&quot;3&quot; unique_id=&quot;10114&quot;&gt;&lt;property id=&quot;20148&quot; value=&quot;5&quot;/&gt;&lt;property id=&quot;20300&quot; value=&quot;Slide 39 - &amp;quot;Effective date tools: Rating Job Aids/VBMS-R: Effective date builder&amp;quot;&quot;/&gt;&lt;property id=&quot;20307&quot; value=&quot;306&quot;/&gt;&lt;/object&gt;&lt;object type=&quot;3&quot; unique_id=&quot;10115&quot;&gt;&lt;property id=&quot;20148&quot; value=&quot;5&quot;/&gt;&lt;property id=&quot;20300&quot; value=&quot;Slide 40 - &amp;quot;Questions&amp;quot;&quot;/&gt;&lt;property id=&quot;20307&quot; value=&quot;296&quot;/&gt;&lt;/object&gt;&lt;object type=&quot;3&quot; unique_id=&quot;10116&quot;&gt;&lt;property id=&quot;20148&quot; value=&quot;5&quot;/&gt;&lt;property id=&quot;20300&quot; value=&quot;Slide 33 - &amp;quot;Effective Dates for Previously Decided Claims On and After February 19, 2019&amp;quot;&quot;/&gt;&lt;property id=&quot;20307&quot; value=&quot;307&quot;/&gt;&lt;/object&gt;&lt;object type=&quot;3&quot; unique_id=&quot;10117&quot;&gt;&lt;property id=&quot;20148&quot; value=&quot;5&quot;/&gt;&lt;property id=&quot;20300&quot; value=&quot;Slide 34 - &amp;quot;Example 8&amp;quot;&quot;/&gt;&lt;property id=&quot;20307&quot; value=&quot;308&quot;/&gt;&lt;/object&gt;&lt;object type=&quot;3&quot; unique_id=&quot;10118&quot;&gt;&lt;property id=&quot;20148&quot; value=&quot;5&quot;/&gt;&lt;property id=&quot;20300&quot; value=&quot;Slide 35 - &amp;quot;Answer 8&amp;quot;&quot;/&gt;&lt;property id=&quot;20307&quot; value=&quot;309&quot;/&gt;&lt;/object&gt;&lt;object type=&quot;3&quot; unique_id=&quot;10119&quot;&gt;&lt;property id=&quot;20148&quot; value=&quot;5&quot;/&gt;&lt;property id=&quot;20300&quot; value=&quot;Slide 36 - &amp;quot;Example 9&amp;quot;&quot;/&gt;&lt;property id=&quot;20307&quot; value=&quot;310&quot;/&gt;&lt;/object&gt;&lt;object type=&quot;3&quot; unique_id=&quot;10120&quot;&gt;&lt;property id=&quot;20148&quot; value=&quot;5&quot;/&gt;&lt;property id=&quot;20300&quot; value=&quot;Slide 37 - &amp;quot;Answer 9&amp;quot;&quot;/&gt;&lt;property id=&quot;20307&quot; value=&quot;311&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98A3E90-8582-4FF3-9B62-A85B419EAC95}&quot;/&gt;&lt;isInvalidForFieldText val=&quot;0&quot;/&gt;&lt;Image&gt;&lt;filename val=&quot;C:\Users\User\AppData\Local\Temp\CP91044403328Session\CPTrustFolder91044403328\PPTImport91044434859\data\asimages\{A98A3E90-8582-4FF3-9B62-A85B419EAC95}_26.png&quot;/&gt;&lt;left val=&quot;727&quot;/&gt;&lt;top val=&quot;687&quot;/&gt;&lt;width val=&quot;226&quot;/&gt;&lt;height val=&quot;45&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330E5E74-EB69-4FD2-B8A8-2CF559762BB8}&quot;/&gt;&lt;isInvalidForFieldText val=&quot;0&quot;/&gt;&lt;Image&gt;&lt;filename val=&quot;C:\Users\User\AppData\Local\Temp\CP91044403328Session\CPTrustFolder91044403328\PPTImport91044434859\data\asimages\{330E5E74-EB69-4FD2-B8A8-2CF559762BB8}_27.png&quot;/&gt;&lt;left val=&quot;0&quot;/&gt;&lt;top val=&quot;76&quot;/&gt;&lt;width val=&quot;961&quot;/&gt;&lt;height val=&quot;122&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45&quot;/&gt;&lt;/TableIndex&gt;&lt;/ShapeTextInfo&gt;"/>
  <p:tag name="HTML_SHAPEINFO" val="&lt;ThreeDShapeInfo&gt;&lt;uuid val=&quot;{D2D8925E-2D77-4426-BAED-117D022AE948}&quot;/&gt;&lt;isInvalidForFieldText val=&quot;0&quot;/&gt;&lt;Image&gt;&lt;filename val=&quot;C:\Users\User\AppData\Local\Temp\CP91044403328Session\CPTrustFolder91044403328\PPTImport91044434859\data\asimages\{D2D8925E-2D77-4426-BAED-117D022AE948}_27.png&quot;/&gt;&lt;left val=&quot;40&quot;/&gt;&lt;top val=&quot;212&quot;/&gt;&lt;width val=&quot;871&quot;/&gt;&lt;height val=&quot;415&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E81D240-C67D-4A4C-89ED-71F6D5F0C4C4}&quot;/&gt;&lt;isInvalidForFieldText val=&quot;0&quot;/&gt;&lt;Image&gt;&lt;filename val=&quot;C:\Users\User\AppData\Local\Temp\CP91044403328Session\CPTrustFolder91044403328\PPTImport91044434859\data\asimages\{2E81D240-C67D-4A4C-89ED-71F6D5F0C4C4}_27.png&quot;/&gt;&lt;left val=&quot;727&quot;/&gt;&lt;top val=&quot;687&quot;/&gt;&lt;width val=&quot;226&quot;/&gt;&lt;height val=&quot;45&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67C1F07D-0C84-4195-A418-E9032902A548}&quot;/&gt;&lt;isInvalidForFieldText val=&quot;0&quot;/&gt;&lt;Image&gt;&lt;filename val=&quot;C:\Users\User\AppData\Local\Temp\CP91044403328Session\CPTrustFolder91044403328\PPTImport91044434859\data\asimages\{67C1F07D-0C84-4195-A418-E9032902A548}_28.png&quot;/&gt;&lt;left val=&quot;0&quot;/&gt;&lt;top val=&quot;76&quot;/&gt;&lt;width val=&quot;961&quot;/&gt;&lt;height val=&quot;122&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26290221-41A8-477A-8D69-7CBA7F2BD149}&quot;/&gt;&lt;isInvalidForFieldText val=&quot;0&quot;/&gt;&lt;Image&gt;&lt;filename val=&quot;C:\Users\User\AppData\Local\Temp\CP91044403328Session\CPTrustFolder91044403328\PPTImport91044434859\data\asimages\{26290221-41A8-477A-8D69-7CBA7F2BD149}_28.png&quot;/&gt;&lt;left val=&quot;40&quot;/&gt;&lt;top val=&quot;212&quot;/&gt;&lt;width val=&quot;871&quot;/&gt;&lt;height val=&quot;57&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8155D74-EDCE-411B-9517-BB43C7C4B105}&quot;/&gt;&lt;isInvalidForFieldText val=&quot;0&quot;/&gt;&lt;Image&gt;&lt;filename val=&quot;C:\Users\User\AppData\Local\Temp\CP91044403328Session\CPTrustFolder91044403328\PPTImport91044434859\data\asimages\{D8155D74-EDCE-411B-9517-BB43C7C4B105}_28.png&quot;/&gt;&lt;left val=&quot;727&quot;/&gt;&lt;top val=&quot;687&quot;/&gt;&lt;width val=&quot;226&quot;/&gt;&lt;height val=&quot;45&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20&quot;/&gt;&lt;/TableIndex&gt;&lt;/ShapeTextInfo&gt;"/>
  <p:tag name="HTML_SHAPEINFO" val="&lt;ThreeDShapeInfo&gt;&lt;uuid val=&quot;{310455B5-1C9B-45D9-88AC-C2A2FE9091DC}&quot;/&gt;&lt;isInvalidForFieldText val=&quot;0&quot;/&gt;&lt;Image&gt;&lt;filename val=&quot;C:\Users\User\AppData\Local\Temp\CP91044403328Session\CPTrustFolder91044403328\PPTImport91044434859\data\asimages\{310455B5-1C9B-45D9-88AC-C2A2FE9091DC}_28.png&quot;/&gt;&lt;left val=&quot;42&quot;/&gt;&lt;top val=&quot;251&quot;/&gt;&lt;width val=&quot;871&quot;/&gt;&lt;height val=&quot;97&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E3A8FBDC-B680-479F-8617-A7779469CFB8}&quot;/&gt;&lt;isInvalidForFieldText val=&quot;0&quot;/&gt;&lt;Image&gt;&lt;filename val=&quot;C:\Users\User\AppData\Local\Temp\CP91044403328Session\CPTrustFolder91044403328\PPTImport91044434859\data\asimages\{E3A8FBDC-B680-479F-8617-A7779469CFB8}_29.png&quot;/&gt;&lt;left val=&quot;0&quot;/&gt;&lt;top val=&quot;76&quot;/&gt;&lt;width val=&quot;961&quot;/&gt;&lt;height val=&quot;122&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6&quot;/&gt;&lt;lineCharCount val=&quot;69&quot;/&gt;&lt;lineCharCount val=&quot;64&quot;/&gt;&lt;lineCharCount val=&quot;43&quot;/&gt;&lt;lineCharCount val=&quot;1&quot;/&gt;&lt;lineCharCount val=&quot;42&quot;/&gt;&lt;/TableIndex&gt;&lt;/ShapeTextInfo&gt;"/>
  <p:tag name="HTML_SHAPEINFO" val="&lt;ThreeDShapeInfo&gt;&lt;uuid val=&quot;{EEA3D1BE-9681-44D9-B11F-829065B824F3}&quot;/&gt;&lt;isInvalidForFieldText val=&quot;0&quot;/&gt;&lt;Image&gt;&lt;filename val=&quot;C:\Users\User\AppData\Local\Temp\CP91044403328Session\CPTrustFolder91044403328\PPTImport91044434859\data\asimages\{EEA3D1BE-9681-44D9-B11F-829065B824F3}_29.png&quot;/&gt;&lt;left val=&quot;40&quot;/&gt;&lt;top val=&quot;212&quot;/&gt;&lt;width val=&quot;871&quot;/&gt;&lt;height val=&quot;415&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3A4F517-254A-4378-B742-542B6409D712}&quot;/&gt;&lt;isInvalidForFieldText val=&quot;0&quot;/&gt;&lt;Image&gt;&lt;filename val=&quot;C:\Users\User\AppData\Local\Temp\CP91044403328Session\CPTrustFolder91044403328\PPTImport91044434859\data\asimages\{C3A4F517-254A-4378-B742-542B6409D712}_29.png&quot;/&gt;&lt;left val=&quot;727&quot;/&gt;&lt;top val=&quot;687&quot;/&gt;&lt;width val=&quot;226&quot;/&gt;&lt;height val=&quot;45&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4705E403-BDB6-4652-AAAD-1D8F6AF5390C}&quot;/&gt;&lt;isInvalidForFieldText val=&quot;0&quot;/&gt;&lt;Image&gt;&lt;filename val=&quot;C:\Users\User\AppData\Local\Temp\CP91044403328Session\CPTrustFolder91044403328\PPTImport91044434859\data\asimages\{4705E403-BDB6-4652-AAAD-1D8F6AF5390C}_30.png&quot;/&gt;&lt;left val=&quot;0&quot;/&gt;&lt;top val=&quot;76&quot;/&gt;&lt;width val=&quot;961&quot;/&gt;&lt;height val=&quot;122&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46&quot;/&gt;&lt;/TableIndex&gt;&lt;/ShapeTextInfo&gt;"/>
  <p:tag name="HTML_SHAPEINFO" val="&lt;ThreeDShapeInfo&gt;&lt;uuid val=&quot;{46F1D85D-29C6-4A35-B1E6-F6D55FBAD344}&quot;/&gt;&lt;isInvalidForFieldText val=&quot;0&quot;/&gt;&lt;Image&gt;&lt;filename val=&quot;C:\Users\User\AppData\Local\Temp\CP91044403328Session\CPTrustFolder91044403328\PPTImport91044434859\data\asimages\{46F1D85D-29C6-4A35-B1E6-F6D55FBAD344}_30.png&quot;/&gt;&lt;left val=&quot;40&quot;/&gt;&lt;top val=&quot;212&quot;/&gt;&lt;width val=&quot;871&quot;/&gt;&lt;height val=&quot;415&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F1A7771-0AC0-48DC-B444-B172CBB6F7C0}&quot;/&gt;&lt;isInvalidForFieldText val=&quot;0&quot;/&gt;&lt;Image&gt;&lt;filename val=&quot;C:\Users\User\AppData\Local\Temp\CP91044403328Session\CPTrustFolder91044403328\PPTImport91044434859\data\asimages\{7F1A7771-0AC0-48DC-B444-B172CBB6F7C0}_30.png&quot;/&gt;&lt;left val=&quot;727&quot;/&gt;&lt;top val=&quot;687&quot;/&gt;&lt;width val=&quot;226&quot;/&gt;&lt;height val=&quot;45&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4&quot;/&gt;&lt;lineCharCount val=&quot;28&quot;/&gt;&lt;/TableIndex&gt;&lt;/ShapeTextInfo&gt;"/>
  <p:tag name="HTML_SHAPEINFO" val="&lt;ThreeDShapeInfo&gt;&lt;uuid val=&quot;{2705A03E-0F4D-4B40-BBC0-A3F37C87E5D5}&quot;/&gt;&lt;isInvalidForFieldText val=&quot;0&quot;/&gt;&lt;Image&gt;&lt;filename val=&quot;C:\Users\User\AppData\Local\Temp\CP91044403328Session\CPTrustFolder91044403328\PPTImport91044434859\data\asimages\{2705A03E-0F4D-4B40-BBC0-A3F37C87E5D5}_31.png&quot;/&gt;&lt;left val=&quot;0&quot;/&gt;&lt;top val=&quot;76&quot;/&gt;&lt;width val=&quot;961&quot;/&gt;&lt;height val=&quot;124&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2EF599D1-5A52-4ED3-81FE-CE67BB857EB4}&quot;/&gt;&lt;isInvalidForFieldText val=&quot;0&quot;/&gt;&lt;Image&gt;&lt;filename val=&quot;C:\Users\User\AppData\Local\Temp\CP91044403328Session\CPTrustFolder91044403328\PPTImport91044434859\data\asimages\{2EF599D1-5A52-4ED3-81FE-CE67BB857EB4}_31.png&quot;/&gt;&lt;left val=&quot;40&quot;/&gt;&lt;top val=&quot;212&quot;/&gt;&lt;width val=&quot;871&quot;/&gt;&lt;height val=&quot;57&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4E4531A-991F-4B60-9DDC-E3FA080C3081}&quot;/&gt;&lt;isInvalidForFieldText val=&quot;0&quot;/&gt;&lt;Image&gt;&lt;filename val=&quot;C:\Users\User\AppData\Local\Temp\CP91044403328Session\CPTrustFolder91044403328\PPTImport91044434859\data\asimages\{54E4531A-991F-4B60-9DDC-E3FA080C3081}_31.png&quot;/&gt;&lt;left val=&quot;727&quot;/&gt;&lt;top val=&quot;687&quot;/&gt;&lt;width val=&quot;226&quot;/&gt;&lt;height val=&quot;45&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5&quot;/&gt;&lt;lineCharCount val=&quot;65&quot;/&gt;&lt;lineCharCount val=&quot;72&quot;/&gt;&lt;lineCharCount val=&quot;47&quot;/&gt;&lt;/TableIndex&gt;&lt;/ShapeTextInfo&gt;"/>
  <p:tag name="HTML_SHAPEINFO" val="&lt;ThreeDShapeInfo&gt;&lt;uuid val=&quot;{43403A4B-9440-4362-AC7D-B7DA12C29E97}&quot;/&gt;&lt;isInvalidForFieldText val=&quot;0&quot;/&gt;&lt;Image&gt;&lt;filename val=&quot;C:\Users\User\AppData\Local\Temp\CP91044403328Session\CPTrustFolder91044403328\PPTImport91044434859\data\asimages\{43403A4B-9440-4362-AC7D-B7DA12C29E97}_31.png&quot;/&gt;&lt;left val=&quot;42&quot;/&gt;&lt;top val=&quot;268&quot;/&gt;&lt;width val=&quot;873&quot;/&gt;&lt;height val=&quot;161&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8180672A-E873-46E0-AABB-506EC652335D}&quot;/&gt;&lt;isInvalidForFieldText val=&quot;0&quot;/&gt;&lt;Image&gt;&lt;filename val=&quot;C:\Users\User\AppData\Local\Temp\CP91044403328Session\CPTrustFolder91044403328\PPTImport91044434859\data\asimages\{8180672A-E873-46E0-AABB-506EC652335D}_32.png&quot;/&gt;&lt;left val=&quot;0&quot;/&gt;&lt;top val=&quot;76&quot;/&gt;&lt;width val=&quot;961&quot;/&gt;&lt;height val=&quot;122&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1&quot;/&gt;&lt;lineCharCount val=&quot;70&quot;/&gt;&lt;lineCharCount val=&quot;65&quot;/&gt;&lt;lineCharCount val=&quot;67&quot;/&gt;&lt;lineCharCount val=&quot;67&quot;/&gt;&lt;lineCharCount val=&quot;17&quot;/&gt;&lt;lineCharCount val=&quot;1&quot;/&gt;&lt;lineCharCount val=&quot;59&quot;/&gt;&lt;/TableIndex&gt;&lt;/ShapeTextInfo&gt;"/>
  <p:tag name="HTML_SHAPEINFO" val="&lt;ThreeDShapeInfo&gt;&lt;uuid val=&quot;{33CE9031-2165-4C67-8204-EDA9DF671B6A}&quot;/&gt;&lt;isInvalidForFieldText val=&quot;0&quot;/&gt;&lt;Image&gt;&lt;filename val=&quot;C:\Users\User\AppData\Local\Temp\CP91044403328Session\CPTrustFolder91044403328\PPTImport91044434859\data\asimages\{33CE9031-2165-4C67-8204-EDA9DF671B6A}_32.png&quot;/&gt;&lt;left val=&quot;40&quot;/&gt;&lt;top val=&quot;212&quot;/&gt;&lt;width val=&quot;884&quot;/&gt;&lt;height val=&quot;415&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9C1C16E-2E54-48BA-B5A3-62B6B5D20188}&quot;/&gt;&lt;isInvalidForFieldText val=&quot;0&quot;/&gt;&lt;Image&gt;&lt;filename val=&quot;C:\Users\User\AppData\Local\Temp\CP91044403328Session\CPTrustFolder91044403328\PPTImport91044434859\data\asimages\{F9C1C16E-2E54-48BA-B5A3-62B6B5D20188}_32.png&quot;/&gt;&lt;left val=&quot;727&quot;/&gt;&lt;top val=&quot;687&quot;/&gt;&lt;width val=&quot;226&quot;/&gt;&lt;height val=&quot;45&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8A5051DB-860E-4CC2-910B-F0A5C5AA70DF}&quot;/&gt;&lt;isInvalidForFieldText val=&quot;0&quot;/&gt;&lt;Image&gt;&lt;filename val=&quot;C:\Users\User\AppData\Local\Temp\CP91044403328Session\CPTrustFolder91044403328\PPTImport91044434859\data\asimages\{8A5051DB-860E-4CC2-910B-F0A5C5AA70DF}_33.png&quot;/&gt;&lt;left val=&quot;0&quot;/&gt;&lt;top val=&quot;76&quot;/&gt;&lt;width val=&quot;961&quot;/&gt;&lt;height val=&quot;122&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42&quot;/&gt;&lt;/TableIndex&gt;&lt;/ShapeTextInfo&gt;"/>
  <p:tag name="HTML_SHAPEINFO" val="&lt;ThreeDShapeInfo&gt;&lt;uuid val=&quot;{FD063BA1-9615-4F0F-B418-F779CA2FAB25}&quot;/&gt;&lt;isInvalidForFieldText val=&quot;0&quot;/&gt;&lt;Image&gt;&lt;filename val=&quot;C:\Users\User\AppData\Local\Temp\CP91044403328Session\CPTrustFolder91044403328\PPTImport91044434859\data\asimages\{FD063BA1-9615-4F0F-B418-F779CA2FAB25}_33.png&quot;/&gt;&lt;left val=&quot;40&quot;/&gt;&lt;top val=&quot;212&quot;/&gt;&lt;width val=&quot;871&quot;/&gt;&lt;height val=&quot;415&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293CAC8-8A5F-463F-A11E-8D142D9F444F}&quot;/&gt;&lt;isInvalidForFieldText val=&quot;0&quot;/&gt;&lt;Image&gt;&lt;filename val=&quot;C:\Users\User\AppData\Local\Temp\CP91044403328Session\CPTrustFolder91044403328\PPTImport91044434859\data\asimages\{2293CAC8-8A5F-463F-A11E-8D142D9F444F}_33.png&quot;/&gt;&lt;left val=&quot;727&quot;/&gt;&lt;top val=&quot;687&quot;/&gt;&lt;width val=&quot;226&quot;/&gt;&lt;height val=&quot;45&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F2A3F8A0-696C-4872-8D5D-176857412B79}&quot;/&gt;&lt;isInvalidForFieldText val=&quot;0&quot;/&gt;&lt;Image&gt;&lt;filename val=&quot;C:\Users\User\AppData\Local\Temp\CP91044403328Session\CPTrustFolder91044403328\PPTImport91044434859\data\asimages\{F2A3F8A0-696C-4872-8D5D-176857412B79}_37.png&quot;/&gt;&lt;left val=&quot;0&quot;/&gt;&lt;top val=&quot;76&quot;/&gt;&lt;width val=&quot;961&quot;/&gt;&lt;height val=&quot;122&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23EAB91-CBBA-4450-9E93-8CC36F2C8E09}&quot;/&gt;&lt;isInvalidForFieldText val=&quot;0&quot;/&gt;&lt;Image&gt;&lt;filename val=&quot;C:\Users\User\AppData\Local\Temp\CP91044403328Session\CPTrustFolder91044403328\PPTImport91044434859\data\asimages\{223EAB91-CBBA-4450-9E93-8CC36F2C8E09}_37.png&quot;/&gt;&lt;left val=&quot;727&quot;/&gt;&lt;top val=&quot;687&quot;/&gt;&lt;width val=&quot;226&quot;/&gt;&lt;height val=&quot;45&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427E5B96-05E6-47BC-B974-3710D5812B63}&quot;/&gt;&lt;isInvalidForFieldText val=&quot;0&quot;/&gt;&lt;Image&gt;&lt;filename val=&quot;C:\Users\User\AppData\Local\Temp\CP91044403328Session\CPTrustFolder91044403328\PPTImport91044434859\data\asimages\{427E5B96-05E6-47BC-B974-3710D5812B63}_38.png&quot;/&gt;&lt;left val=&quot;0&quot;/&gt;&lt;top val=&quot;278&quot;/&gt;&lt;width val=&quot;961&quot;/&gt;&lt;height val=&quot;202&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401394C-97FB-4F13-B8B2-727D45C45BAB}&quot;/&gt;&lt;isInvalidForFieldText val=&quot;0&quot;/&gt;&lt;Image&gt;&lt;filename val=&quot;C:\Users\User\AppData\Local\Temp\CP91044403328Session\CPTrustFolder91044403328\PPTImport91044434859\data\asimages\{E401394C-97FB-4F13-B8B2-727D45C45BAB}_38.png&quot;/&gt;&lt;left val=&quot;727&quot;/&gt;&lt;top val=&quot;687&quot;/&gt;&lt;width val=&quot;226&quot;/&gt;&lt;height val=&quot;45&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PRESENTER_DUMMYTAG" val="&lt;DummyForForceWrite&gt;&lt;/DummyForForceWrite&gt;"/>
  <p:tag name="HTML_SHAPEINFO" val="&lt;ThreeDShapeInfo&gt;&lt;uuid val=&quot;{1775813E-F751-4339-9E8A-C9D1F07712FB}&quot;/&gt;&lt;isInvalidForFieldText val=&quot;0&quot;/&gt;&lt;Image&gt;&lt;filename val=&quot;C:\Users\User\AppData\Local\Temp\CP91044403328Session\CPTrustFolder91044403328\PPTImport91044434859\data\asimages\{1775813E-F751-4339-9E8A-C9D1F07712FB}_1.png&quot;/&gt;&lt;left val=&quot;71&quot;/&gt;&lt;top val=&quot;288&quot;/&gt;&lt;width val=&quot;817&quot;/&gt;&lt;height val=&quot;13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3DA5B007-0004-4DCD-B24F-4DE36D60DE3D}&quot;/&gt;&lt;isInvalidForFieldText val=&quot;0&quot;/&gt;&lt;Image&gt;&lt;filename val=&quot;C:\Users\User\AppData\Local\Temp\CP91044403328Session\CPTrustFolder91044403328\PPTImport91044434859\data\asimages\{3DA5B007-0004-4DCD-B24F-4DE36D60DE3D}_1.png&quot;/&gt;&lt;left val=&quot;71&quot;/&gt;&lt;top val=&quot;491&quot;/&gt;&lt;width val=&quot;249&quot;/&gt;&lt;height val=&quot;93&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DUMMYTAG" val="&lt;DummyForForceWrite&gt;&lt;/DummyForForceWrite&gt;"/>
  <p:tag name="HTML_SHAPEINFO" val="&lt;ThreeDShapeInfo&gt;&lt;uuid val=&quot;{A9671640-3287-4FB4-83B2-1B7E18CB4C9D}&quot;/&gt;&lt;isInvalidForFieldText val=&quot;0&quot;/&gt;&lt;Image&gt;&lt;filename val=&quot;C:\Users\User\AppData\Local\Temp\CP91044403328Session\CPTrustFolder91044403328\PPTImport91044434859\data\asimages\{A9671640-3287-4FB4-83B2-1B7E18CB4C9D}_1.png&quot;/&gt;&lt;left val=&quot;639&quot;/&gt;&lt;top val=&quot;491&quot;/&gt;&lt;width val=&quot;249&quot;/&gt;&lt;height val=&quot;9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CF06D369-ABCE-4C38-AD47-FFC45AA70642}&quot;/&gt;&lt;isInvalidForFieldText val=&quot;0&quot;/&gt;&lt;Image&gt;&lt;filename val=&quot;C:\Users\User\AppData\Local\Temp\CP91044403328Session\CPTrustFolder91044403328\PPTImport91044434859\data\asimages\{CF06D369-ABCE-4C38-AD47-FFC45AA70642}_2.png&quot;/&gt;&lt;left val=&quot;0&quot;/&gt;&lt;top val=&quot;76&quot;/&gt;&lt;width val=&quot;961&quot;/&gt;&lt;height val=&quot;122&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 name="HTML_SHAPEINFO" val="&lt;ThreeDShapeInfo&gt;&lt;uuid val=&quot;{76B1216B-30CE-4FD4-A2DA-BCC1AEA8500E}&quot;/&gt;&lt;isInvalidForFieldText val=&quot;0&quot;/&gt;&lt;Image&gt;&lt;filename val=&quot;C:\Users\User\AppData\Local\Temp\CP91044403328Session\CPTrustFolder91044403328\PPTImport91044434859\data\asimages\{76B1216B-30CE-4FD4-A2DA-BCC1AEA8500E}_2.png&quot;/&gt;&lt;left val=&quot;40&quot;/&gt;&lt;top val=&quot;212&quot;/&gt;&lt;width val=&quot;871&quot;/&gt;&lt;height val=&quot;41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EC498C07-F87F-47AB-814D-15DA97B60923}&quot;/&gt;&lt;isInvalidForFieldText val=&quot;0&quot;/&gt;&lt;Image&gt;&lt;filename val=&quot;C:\Users\User\AppData\Local\Temp\CP91044403328Session\CPTrustFolder91044403328\PPTImport91044434859\data\asimages\{EC498C07-F87F-47AB-814D-15DA97B60923}_2.png&quot;/&gt;&lt;left val=&quot;727&quot;/&gt;&lt;top val=&quot;687&quot;/&gt;&lt;width val=&quot;226&quot;/&gt;&lt;height val=&quot;4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6&quot;/&gt;&lt;lineCharCount val=&quot;68&quot;/&gt;&lt;lineCharCount val=&quot;45&quot;/&gt;&lt;lineCharCount val=&quot;33&quot;/&gt;&lt;lineCharCount val=&quot;31&quot;/&gt;&lt;lineCharCount val=&quot;25&quot;/&gt;&lt;lineCharCount val=&quot;60&quot;/&gt;&lt;/TableIndex&gt;&lt;/ShapeTextInfo&gt;"/>
  <p:tag name="HTML_SHAPEINFO" val="&lt;ThreeDShapeInfo&gt;&lt;uuid val=&quot;{BC6BC60D-E150-443D-B9FF-BC3BB2ECECCD}&quot;/&gt;&lt;isInvalidForFieldText val=&quot;0&quot;/&gt;&lt;Image&gt;&lt;filename val=&quot;C:\Users\User\AppData\Local\Temp\CP91044403328Session\CPTrustFolder91044403328\PPTImport91044434859\data\asimages\{BC6BC60D-E150-443D-B9FF-BC3BB2ECECCD}_2.png&quot;/&gt;&lt;left val=&quot;42&quot;/&gt;&lt;top val=&quot;256&quot;/&gt;&lt;width val=&quot;871&quot;/&gt;&lt;height val=&quot;297&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0DCDB112-A679-4FB8-810A-DFD2CA775377}&quot;/&gt;&lt;isInvalidForFieldText val=&quot;0&quot;/&gt;&lt;Image&gt;&lt;filename val=&quot;C:\Users\User\AppData\Local\Temp\CP91044403328Session\CPTrustFolder91044403328\PPTImport91044434859\data\asimages\{0DCDB112-A679-4FB8-810A-DFD2CA775377}_3.png&quot;/&gt;&lt;left val=&quot;0&quot;/&gt;&lt;top val=&quot;76&quot;/&gt;&lt;width val=&quot;961&quot;/&gt;&lt;height val=&quot;122&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6&quot;/&gt;&lt;lineCharCount val=&quot;35&quot;/&gt;&lt;lineCharCount val=&quot;53&quot;/&gt;&lt;lineCharCount val=&quot;42&quot;/&gt;&lt;lineCharCount val=&quot;21&quot;/&gt;&lt;lineCharCount val=&quot;22&quot;/&gt;&lt;lineCharCount val=&quot;65&quot;/&gt;&lt;lineCharCount val=&quot;16&quot;/&gt;&lt;lineCharCount val=&quot;32&quot;/&gt;&lt;/TableIndex&gt;&lt;/ShapeTextInfo&gt;"/>
  <p:tag name="HTML_SHAPEINFO" val="&lt;ThreeDShapeInfo&gt;&lt;uuid val=&quot;{80D43F90-381D-411C-8A35-CE2E2C64BE51}&quot;/&gt;&lt;isInvalidForFieldText val=&quot;0&quot;/&gt;&lt;Image&gt;&lt;filename val=&quot;C:\Users\User\AppData\Local\Temp\CP91044403328Session\CPTrustFolder91044403328\PPTImport91044434859\data\asimages\{80D43F90-381D-411C-8A35-CE2E2C64BE51}_3.png&quot;/&gt;&lt;left val=&quot;42&quot;/&gt;&lt;top val=&quot;212&quot;/&gt;&lt;width val=&quot;870&quot;/&gt;&lt;height val=&quot;41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D02D71F-0318-4994-A406-8006DCA36B25}&quot;/&gt;&lt;isInvalidForFieldText val=&quot;0&quot;/&gt;&lt;Image&gt;&lt;filename val=&quot;C:\Users\User\AppData\Local\Temp\CP91044403328Session\CPTrustFolder91044403328\PPTImport91044434859\data\asimages\{2D02D71F-0318-4994-A406-8006DCA36B25}_3.png&quot;/&gt;&lt;left val=&quot;727&quot;/&gt;&lt;top val=&quot;687&quot;/&gt;&lt;width val=&quot;226&quot;/&gt;&lt;height val=&quot;4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41D95D3A-831E-455B-949D-98146137175C}&quot;/&gt;&lt;isInvalidForFieldText val=&quot;0&quot;/&gt;&lt;Image&gt;&lt;filename val=&quot;C:\Users\User\AppData\Local\Temp\CP91044403328Session\CPTrustFolder91044403328\PPTImport91044434859\data\asimages\{41D95D3A-831E-455B-949D-98146137175C}_4.png&quot;/&gt;&lt;left val=&quot;0&quot;/&gt;&lt;top val=&quot;76&quot;/&gt;&lt;width val=&quot;961&quot;/&gt;&lt;height val=&quot;122&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3&quot;/&gt;&lt;lineCharCount val=&quot;43&quot;/&gt;&lt;lineCharCount val=&quot;71&quot;/&gt;&lt;lineCharCount val=&quot;46&quot;/&gt;&lt;lineCharCount val=&quot;68&quot;/&gt;&lt;lineCharCount val=&quot;23&quot;/&gt;&lt;/TableIndex&gt;&lt;/ShapeTextInfo&gt;"/>
  <p:tag name="HTML_SHAPEINFO" val="&lt;ThreeDShapeInfo&gt;&lt;uuid val=&quot;{12DBA180-EDFF-4184-B7DC-4F2D77967FA0}&quot;/&gt;&lt;isInvalidForFieldText val=&quot;0&quot;/&gt;&lt;Image&gt;&lt;filename val=&quot;C:\Users\User\AppData\Local\Temp\CP91044403328Session\CPTrustFolder91044403328\PPTImport91044434859\data\asimages\{12DBA180-EDFF-4184-B7DC-4F2D77967FA0}_4.png&quot;/&gt;&lt;left val=&quot;42&quot;/&gt;&lt;top val=&quot;212&quot;/&gt;&lt;width val=&quot;870&quot;/&gt;&lt;height val=&quot;41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6814AD6-3B1E-468E-B840-59CBFEEB8EB4}&quot;/&gt;&lt;isInvalidForFieldText val=&quot;0&quot;/&gt;&lt;Image&gt;&lt;filename val=&quot;C:\Users\User\AppData\Local\Temp\CP91044403328Session\CPTrustFolder91044403328\PPTImport91044434859\data\asimages\{26814AD6-3B1E-468E-B840-59CBFEEB8EB4}_4.png&quot;/&gt;&lt;left val=&quot;727&quot;/&gt;&lt;top val=&quot;687&quot;/&gt;&lt;width val=&quot;226&quot;/&gt;&lt;height val=&quot;4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FC793F55-9F79-4B5F-AE05-2F732F68172B}&quot;/&gt;&lt;isInvalidForFieldText val=&quot;0&quot;/&gt;&lt;Image&gt;&lt;filename val=&quot;C:\Users\User\AppData\Local\Temp\CP91044403328Session\CPTrustFolder91044403328\PPTImport91044434859\data\asimages\{FC793F55-9F79-4B5F-AE05-2F732F68172B}_6.png&quot;/&gt;&lt;left val=&quot;0&quot;/&gt;&lt;top val=&quot;76&quot;/&gt;&lt;width val=&quot;961&quot;/&gt;&lt;height val=&quot;122&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3&quot;/&gt;&lt;lineCharCount val=&quot;1&quot;/&gt;&lt;lineCharCount val=&quot;48&quot;/&gt;&lt;lineCharCount val=&quot;1&quot;/&gt;&lt;lineCharCount val=&quot;40&quot;/&gt;&lt;lineCharCount val=&quot;1&quot;/&gt;&lt;lineCharCount val=&quot;50&quot;/&gt;&lt;lineCharCount val=&quot;1&quot;/&gt;&lt;lineCharCount val=&quot;38&quot;/&gt;&lt;/TableIndex&gt;&lt;/ShapeTextInfo&gt;"/>
  <p:tag name="HTML_SHAPEINFO" val="&lt;ThreeDShapeInfo&gt;&lt;uuid val=&quot;{FE7535C7-65A1-4B6B-81C1-86D6F8F4A2A7}&quot;/&gt;&lt;isInvalidForFieldText val=&quot;0&quot;/&gt;&lt;Image&gt;&lt;filename val=&quot;C:\Users\User\AppData\Local\Temp\CP91044403328Session\CPTrustFolder91044403328\PPTImport91044434859\data\asimages\{FE7535C7-65A1-4B6B-81C1-86D6F8F4A2A7}_6.png&quot;/&gt;&lt;left val=&quot;42&quot;/&gt;&lt;top val=&quot;212&quot;/&gt;&lt;width val=&quot;870&quot;/&gt;&lt;height val=&quot;41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F3E460C-3476-4B0F-9D03-D03EEAE32DF2}&quot;/&gt;&lt;isInvalidForFieldText val=&quot;0&quot;/&gt;&lt;Image&gt;&lt;filename val=&quot;C:\Users\User\AppData\Local\Temp\CP91044403328Session\CPTrustFolder91044403328\PPTImport91044434859\data\asimages\{DF3E460C-3476-4B0F-9D03-D03EEAE32DF2}_6.png&quot;/&gt;&lt;left val=&quot;727&quot;/&gt;&lt;top val=&quot;687&quot;/&gt;&lt;width val=&quot;226&quot;/&gt;&lt;height val=&quot;4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23&quot;/&gt;&lt;/TableIndex&gt;&lt;/ShapeTextInfo&gt;"/>
  <p:tag name="HTML_SHAPEINFO" val="&lt;ThreeDShapeInfo&gt;&lt;uuid val=&quot;{E105CDE6-F091-4CC8-8950-AAD4819A7572}&quot;/&gt;&lt;isInvalidForFieldText val=&quot;0&quot;/&gt;&lt;Image&gt;&lt;filename val=&quot;C:\Users\User\AppData\Local\Temp\CP91044403328Session\CPTrustFolder91044403328\PPTImport91044434859\data\asimages\{E105CDE6-F091-4CC8-8950-AAD4819A7572}_7.png&quot;/&gt;&lt;left val=&quot;0&quot;/&gt;&lt;top val=&quot;76&quot;/&gt;&lt;width val=&quot;961&quot;/&gt;&lt;height val=&quot;124&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9A59955-06AA-4B25-83CE-00FC7AE2FF4F}&quot;/&gt;&lt;isInvalidForFieldText val=&quot;0&quot;/&gt;&lt;Image&gt;&lt;filename val=&quot;C:\Users\User\AppData\Local\Temp\CP91044403328Session\CPTrustFolder91044403328\PPTImport91044434859\data\asimages\{79A59955-06AA-4B25-83CE-00FC7AE2FF4F}_7.png&quot;/&gt;&lt;left val=&quot;727&quot;/&gt;&lt;top val=&quot;687&quot;/&gt;&lt;width val=&quot;226&quot;/&gt;&lt;height val=&quot;4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CDD667-756B-4119-9BE4-373A7D1AD396}&quot;/&gt;&lt;isInvalidForFieldText val=&quot;0&quot;/&gt;&lt;Image&gt;&lt;filename val=&quot;C:\Users\User\AppData\Local\Temp\CP91044403328Session\CPTrustFolder91044403328\PPTImport91044434859\data\asimages\{DDCDD667-756B-4119-9BE4-373A7D1AD396}_7.png&quot;/&gt;&lt;left val=&quot;32&quot;/&gt;&lt;top val=&quot;214&quot;/&gt;&lt;width val=&quot;895&quot;/&gt;&lt;height val=&quot;388&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B86957B5-14E0-423A-B388-CBBEB7555B41}&quot;/&gt;&lt;isInvalidForFieldText val=&quot;0&quot;/&gt;&lt;Image&gt;&lt;filename val=&quot;C:\Users\User\AppData\Local\Temp\CP91044403328Session\CPTrustFolder91044403328\PPTImport91044434859\data\asimages\{B86957B5-14E0-423A-B388-CBBEB7555B41}_8.png&quot;/&gt;&lt;left val=&quot;0&quot;/&gt;&lt;top val=&quot;76&quot;/&gt;&lt;width val=&quot;961&quot;/&gt;&lt;height val=&quot;122&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0&quot;/&gt;&lt;lineCharCount val=&quot;20&quot;/&gt;&lt;lineCharCount val=&quot;23&quot;/&gt;&lt;lineCharCount val=&quot;11&quot;/&gt;&lt;lineCharCount val=&quot;65&quot;/&gt;&lt;lineCharCount val=&quot;66&quot;/&gt;&lt;lineCharCount val=&quot;15&quot;/&gt;&lt;lineCharCount val=&quot;42&quot;/&gt;&lt;lineCharCount val=&quot;42&quot;/&gt;&lt;lineCharCount val=&quot;50&quot;/&gt;&lt;/TableIndex&gt;&lt;/ShapeTextInfo&gt;"/>
  <p:tag name="HTML_SHAPEINFO" val="&lt;ThreeDShapeInfo&gt;&lt;uuid val=&quot;{0903E796-62A5-404C-94BF-8012ED7AFF2A}&quot;/&gt;&lt;isInvalidForFieldText val=&quot;0&quot;/&gt;&lt;Image&gt;&lt;filename val=&quot;C:\Users\User\AppData\Local\Temp\CP91044403328Session\CPTrustFolder91044403328\PPTImport91044434859\data\asimages\{0903E796-62A5-404C-94BF-8012ED7AFF2A}_8.png&quot;/&gt;&lt;left val=&quot;42&quot;/&gt;&lt;top val=&quot;212&quot;/&gt;&lt;width val=&quot;870&quot;/&gt;&lt;height val=&quot;41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E744ED4-8F78-4B93-9538-33EC3D7F2011}&quot;/&gt;&lt;isInvalidForFieldText val=&quot;0&quot;/&gt;&lt;Image&gt;&lt;filename val=&quot;C:\Users\User\AppData\Local\Temp\CP91044403328Session\CPTrustFolder91044403328\PPTImport91044434859\data\asimages\{FE744ED4-8F78-4B93-9538-33EC3D7F2011}_8.png&quot;/&gt;&lt;left val=&quot;727&quot;/&gt;&lt;top val=&quot;687&quot;/&gt;&lt;width val=&quot;226&quot;/&gt;&lt;height val=&quot;4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8477AEC2-1924-48F4-B790-3F9E24413870}&quot;/&gt;&lt;isInvalidForFieldText val=&quot;0&quot;/&gt;&lt;Image&gt;&lt;filename val=&quot;C:\Users\User\AppData\Local\Temp\CP91044403328Session\CPTrustFolder91044403328\PPTImport91044434859\data\asimages\{8477AEC2-1924-48F4-B790-3F9E24413870}_9.png&quot;/&gt;&lt;left val=&quot;0&quot;/&gt;&lt;top val=&quot;76&quot;/&gt;&lt;width val=&quot;961&quot;/&gt;&lt;height val=&quot;122&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9&quot;/&gt;&lt;lineCharCount val=&quot;37&quot;/&gt;&lt;lineCharCount val=&quot;75&quot;/&gt;&lt;lineCharCount val=&quot;1&quot;/&gt;&lt;lineCharCount val=&quot;24&quot;/&gt;&lt;lineCharCount val=&quot;17&quot;/&gt;&lt;/TableIndex&gt;&lt;/ShapeTextInfo&gt;"/>
  <p:tag name="HTML_SHAPEINFO" val="&lt;ThreeDShapeInfo&gt;&lt;uuid val=&quot;{55EB22B5-D399-4445-A8AD-B4D640E3D2B2}&quot;/&gt;&lt;isInvalidForFieldText val=&quot;0&quot;/&gt;&lt;Image&gt;&lt;filename val=&quot;C:\Users\User\AppData\Local\Temp\CP91044403328Session\CPTrustFolder91044403328\PPTImport91044434859\data\asimages\{55EB22B5-D399-4445-A8AD-B4D640E3D2B2}_9.png&quot;/&gt;&lt;left val=&quot;42&quot;/&gt;&lt;top val=&quot;212&quot;/&gt;&lt;width val=&quot;870&quot;/&gt;&lt;height val=&quot;41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6CB315C-A0C8-44D3-B12D-43C9EBDBFD88}&quot;/&gt;&lt;isInvalidForFieldText val=&quot;0&quot;/&gt;&lt;Image&gt;&lt;filename val=&quot;C:\Users\User\AppData\Local\Temp\CP91044403328Session\CPTrustFolder91044403328\PPTImport91044434859\data\asimages\{D6CB315C-A0C8-44D3-B12D-43C9EBDBFD88}_9.png&quot;/&gt;&lt;left val=&quot;727&quot;/&gt;&lt;top val=&quot;687&quot;/&gt;&lt;width val=&quot;226&quot;/&gt;&lt;height val=&quot;4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9B5E420A-95EA-4C2B-ABC0-3168B966298B}&quot;/&gt;&lt;isInvalidForFieldText val=&quot;0&quot;/&gt;&lt;Image&gt;&lt;filename val=&quot;C:\Users\User\AppData\Local\Temp\CP91044403328Session\CPTrustFolder91044403328\PPTImport91044434859\data\asimages\{9B5E420A-95EA-4C2B-ABC0-3168B966298B}_10.png&quot;/&gt;&lt;left val=&quot;0&quot;/&gt;&lt;top val=&quot;76&quot;/&gt;&lt;width val=&quot;961&quot;/&gt;&lt;height val=&quot;122&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433BE71D-C1B0-4393-8974-095EA4AA2E67}&quot;/&gt;&lt;isInvalidForFieldText val=&quot;0&quot;/&gt;&lt;Image&gt;&lt;filename val=&quot;C:\Users\User\AppData\Local\Temp\CP91044403328Session\CPTrustFolder91044403328\PPTImport91044434859\data\asimages\{433BE71D-C1B0-4393-8974-095EA4AA2E67}_10.png&quot;/&gt;&lt;left val=&quot;40&quot;/&gt;&lt;top val=&quot;212&quot;/&gt;&lt;width val=&quot;871&quot;/&gt;&lt;height val=&quot;57&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588A35C-4F88-423F-8D9B-456E8B2030AC}&quot;/&gt;&lt;isInvalidForFieldText val=&quot;0&quot;/&gt;&lt;Image&gt;&lt;filename val=&quot;C:\Users\User\AppData\Local\Temp\CP91044403328Session\CPTrustFolder91044403328\PPTImport91044434859\data\asimages\{4588A35C-4F88-423F-8D9B-456E8B2030AC}_10.png&quot;/&gt;&lt;left val=&quot;727&quot;/&gt;&lt;top val=&quot;687&quot;/&gt;&lt;width val=&quot;226&quot;/&gt;&lt;height val=&quot;4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9&quot;/&gt;&lt;lineCharCount val=&quot;17&quot;/&gt;&lt;lineCharCount val=&quot;67&quot;/&gt;&lt;lineCharCount val=&quot;6&quot;/&gt;&lt;lineCharCount val=&quot;43&quot;/&gt;&lt;/TableIndex&gt;&lt;/ShapeTextInfo&gt;"/>
  <p:tag name="HTML_SHAPEINFO" val="&lt;ThreeDShapeInfo&gt;&lt;uuid val=&quot;{02797BC5-3775-43B7-807B-BBBAC0E998DA}&quot;/&gt;&lt;isInvalidForFieldText val=&quot;0&quot;/&gt;&lt;Image&gt;&lt;filename val=&quot;C:\Users\User\AppData\Local\Temp\CP91044403328Session\CPTrustFolder91044403328\PPTImport91044434859\data\asimages\{02797BC5-3775-43B7-807B-BBBAC0E998DA}_10.png&quot;/&gt;&lt;left val=&quot;42&quot;/&gt;&lt;top val=&quot;268&quot;/&gt;&lt;width val=&quot;879&quot;/&gt;&lt;height val=&quot;201&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8A199B0D-8BFF-4277-8E0D-54DFCCEA4932}&quot;/&gt;&lt;isInvalidForFieldText val=&quot;0&quot;/&gt;&lt;Image&gt;&lt;filename val=&quot;C:\Users\User\AppData\Local\Temp\CP91044403328Session\CPTrustFolder91044403328\PPTImport91044434859\data\asimages\{8A199B0D-8BFF-4277-8E0D-54DFCCEA4932}_11.png&quot;/&gt;&lt;left val=&quot;0&quot;/&gt;&lt;top val=&quot;76&quot;/&gt;&lt;width val=&quot;961&quot;/&gt;&lt;height val=&quot;122&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7&quot;/&gt;&lt;lineCharCount val=&quot;21&quot;/&gt;&lt;/TableIndex&gt;&lt;/ShapeTextInfo&gt;"/>
  <p:tag name="HTML_SHAPEINFO" val="&lt;ThreeDShapeInfo&gt;&lt;uuid val=&quot;{B98A22A5-EB53-46FF-B8B9-060BA08E0408}&quot;/&gt;&lt;isInvalidForFieldText val=&quot;0&quot;/&gt;&lt;Image&gt;&lt;filename val=&quot;C:\Users\User\AppData\Local\Temp\CP91044403328Session\CPTrustFolder91044403328\PPTImport91044434859\data\asimages\{B98A22A5-EB53-46FF-B8B9-060BA08E0408}_11.png&quot;/&gt;&lt;left val=&quot;40&quot;/&gt;&lt;top val=&quot;212&quot;/&gt;&lt;width val=&quot;871&quot;/&gt;&lt;height val=&quot;89&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9EB801C-710F-4A19-B259-93A7A8714765}&quot;/&gt;&lt;isInvalidForFieldText val=&quot;0&quot;/&gt;&lt;Image&gt;&lt;filename val=&quot;C:\Users\User\AppData\Local\Temp\CP91044403328Session\CPTrustFolder91044403328\PPTImport91044434859\data\asimages\{79EB801C-710F-4A19-B259-93A7A8714765}_11.png&quot;/&gt;&lt;left val=&quot;727&quot;/&gt;&lt;top val=&quot;685&quot;/&gt;&lt;width val=&quot;230&quot;/&gt;&lt;height val=&quot;52&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35E26159-2512-4FF9-BE97-F993DDBA44CF}&quot;/&gt;&lt;isInvalidForFieldText val=&quot;0&quot;/&gt;&lt;Image&gt;&lt;filename val=&quot;C:\Users\User\AppData\Local\Temp\CP91044403328Session\CPTrustFolder91044403328\PPTImport91044434859\data\asimages\{35E26159-2512-4FF9-BE97-F993DDBA44CF}_12.png&quot;/&gt;&lt;left val=&quot;0&quot;/&gt;&lt;top val=&quot;76&quot;/&gt;&lt;width val=&quot;961&quot;/&gt;&lt;height val=&quot;122&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647BDEC4-7DA7-4CB9-860B-B6FFD8F1AFB9}&quot;/&gt;&lt;isInvalidForFieldText val=&quot;0&quot;/&gt;&lt;Image&gt;&lt;filename val=&quot;C:\Users\User\AppData\Local\Temp\CP91044403328Session\CPTrustFolder91044403328\PPTImport91044434859\data\asimages\{647BDEC4-7DA7-4CB9-860B-B6FFD8F1AFB9}_12.png&quot;/&gt;&lt;left val=&quot;40&quot;/&gt;&lt;top val=&quot;212&quot;/&gt;&lt;width val=&quot;871&quot;/&gt;&lt;height val=&quot;57&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5AC27CF-3059-44F6-8760-8B0ECDE40C8E}&quot;/&gt;&lt;isInvalidForFieldText val=&quot;0&quot;/&gt;&lt;Image&gt;&lt;filename val=&quot;C:\Users\User\AppData\Local\Temp\CP91044403328Session\CPTrustFolder91044403328\PPTImport91044434859\data\asimages\{E5AC27CF-3059-44F6-8760-8B0ECDE40C8E}_12.png&quot;/&gt;&lt;left val=&quot;727&quot;/&gt;&lt;top val=&quot;687&quot;/&gt;&lt;width val=&quot;226&quot;/&gt;&lt;height val=&quot;45&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8&quot;/&gt;&lt;lineCharCount val=&quot;65&quot;/&gt;&lt;lineCharCount val=&quot;1&quot;/&gt;&lt;lineCharCount val=&quot;63&quot;/&gt;&lt;lineCharCount val=&quot;18&quot;/&gt;&lt;/TableIndex&gt;&lt;/ShapeTextInfo&gt;"/>
  <p:tag name="HTML_SHAPEINFO" val="&lt;ThreeDShapeInfo&gt;&lt;uuid val=&quot;{ABF03A48-0B07-4A7B-B1B0-9C3A25F27163}&quot;/&gt;&lt;isInvalidForFieldText val=&quot;0&quot;/&gt;&lt;Image&gt;&lt;filename val=&quot;C:\Users\User\AppData\Local\Temp\CP91044403328Session\CPTrustFolder91044403328\PPTImport91044434859\data\asimages\{ABF03A48-0B07-4A7B-B1B0-9C3A25F27163}_12.png&quot;/&gt;&lt;left val=&quot;42&quot;/&gt;&lt;top val=&quot;268&quot;/&gt;&lt;width val=&quot;870&quot;/&gt;&lt;height val=&quot;201&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694EA146-2F66-4F72-B836-BF081A3A1005}&quot;/&gt;&lt;isInvalidForFieldText val=&quot;0&quot;/&gt;&lt;Image&gt;&lt;filename val=&quot;C:\Users\User\AppData\Local\Temp\CP91044403328Session\CPTrustFolder91044403328\PPTImport91044434859\data\asimages\{694EA146-2F66-4F72-B836-BF081A3A1005}_13.png&quot;/&gt;&lt;left val=&quot;0&quot;/&gt;&lt;top val=&quot;76&quot;/&gt;&lt;width val=&quot;961&quot;/&gt;&lt;height val=&quot;122&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9&quot;/&gt;&lt;lineCharCount val=&quot;70&quot;/&gt;&lt;lineCharCount val=&quot;67&quot;/&gt;&lt;lineCharCount val=&quot;62&quot;/&gt;&lt;lineCharCount val=&quot;65&quot;/&gt;&lt;lineCharCount val=&quot;13&quot;/&gt;&lt;lineCharCount val=&quot;1&quot;/&gt;&lt;lineCharCount val=&quot;49&quot;/&gt;&lt;/TableIndex&gt;&lt;/ShapeTextInfo&gt;"/>
  <p:tag name="HTML_SHAPEINFO" val="&lt;ThreeDShapeInfo&gt;&lt;uuid val=&quot;{CAC9D0DD-4D7A-4931-BC96-129C567E56C7}&quot;/&gt;&lt;isInvalidForFieldText val=&quot;0&quot;/&gt;&lt;Image&gt;&lt;filename val=&quot;C:\Users\User\AppData\Local\Temp\CP91044403328Session\CPTrustFolder91044403328\PPTImport91044434859\data\asimages\{CAC9D0DD-4D7A-4931-BC96-129C567E56C7}_13.png&quot;/&gt;&lt;left val=&quot;40&quot;/&gt;&lt;top val=&quot;212&quot;/&gt;&lt;width val=&quot;871&quot;/&gt;&lt;height val=&quot;41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22128CC-3517-4158-9A94-A129C488B94D}&quot;/&gt;&lt;isInvalidForFieldText val=&quot;0&quot;/&gt;&lt;Image&gt;&lt;filename val=&quot;C:\Users\User\AppData\Local\Temp\CP91044403328Session\CPTrustFolder91044403328\PPTImport91044434859\data\asimages\{322128CC-3517-4158-9A94-A129C488B94D}_13.png&quot;/&gt;&lt;left val=&quot;727&quot;/&gt;&lt;top val=&quot;687&quot;/&gt;&lt;width val=&quot;226&quot;/&gt;&lt;height val=&quot;45&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83E4B6A8-3B35-43E1-B710-A2EACBE0262A}&quot;/&gt;&lt;isInvalidForFieldText val=&quot;0&quot;/&gt;&lt;Image&gt;&lt;filename val=&quot;C:\Users\User\AppData\Local\Temp\CP91044403328Session\CPTrustFolder91044403328\PPTImport91044434859\data\asimages\{83E4B6A8-3B35-43E1-B710-A2EACBE0262A}_14.png&quot;/&gt;&lt;left val=&quot;0&quot;/&gt;&lt;top val=&quot;76&quot;/&gt;&lt;width val=&quot;961&quot;/&gt;&lt;height val=&quot;122&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0&quot;/&gt;&lt;lineCharCount val=&quot;71&quot;/&gt;&lt;lineCharCount val=&quot;66&quot;/&gt;&lt;lineCharCount val=&quot;52&quot;/&gt;&lt;/TableIndex&gt;&lt;/ShapeTextInfo&gt;"/>
  <p:tag name="HTML_SHAPEINFO" val="&lt;ThreeDShapeInfo&gt;&lt;uuid val=&quot;{6D7C3378-BEC2-4204-995D-5AA8E0CA0BF9}&quot;/&gt;&lt;isInvalidForFieldText val=&quot;0&quot;/&gt;&lt;Image&gt;&lt;filename val=&quot;C:\Users\User\AppData\Local\Temp\CP91044403328Session\CPTrustFolder91044403328\PPTImport91044434859\data\asimages\{6D7C3378-BEC2-4204-995D-5AA8E0CA0BF9}_14.png&quot;/&gt;&lt;left val=&quot;40&quot;/&gt;&lt;top val=&quot;212&quot;/&gt;&lt;width val=&quot;871&quot;/&gt;&lt;height val=&quot;415&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0ABEFE3-8B56-4C1C-B607-3E6F1C627BE1}&quot;/&gt;&lt;isInvalidForFieldText val=&quot;0&quot;/&gt;&lt;Image&gt;&lt;filename val=&quot;C:\Users\User\AppData\Local\Temp\CP91044403328Session\CPTrustFolder91044403328\PPTImport91044434859\data\asimages\{60ABEFE3-8B56-4C1C-B607-3E6F1C627BE1}_14.png&quot;/&gt;&lt;left val=&quot;727&quot;/&gt;&lt;top val=&quot;687&quot;/&gt;&lt;width val=&quot;226&quot;/&gt;&lt;height val=&quot;4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675ABBFC-7EAF-461E-AA20-86A54760781A}&quot;/&gt;&lt;isInvalidForFieldText val=&quot;0&quot;/&gt;&lt;Image&gt;&lt;filename val=&quot;C:\Users\User\AppData\Local\Temp\CP91044403328Session\CPTrustFolder91044403328\PPTImport91044434859\data\asimages\{675ABBFC-7EAF-461E-AA20-86A54760781A}_15.png&quot;/&gt;&lt;left val=&quot;0&quot;/&gt;&lt;top val=&quot;76&quot;/&gt;&lt;width val=&quot;961&quot;/&gt;&lt;height val=&quot;122&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9D55F0B0-DFEB-4A6B-A2C1-0E4C1DBCA50D}&quot;/&gt;&lt;isInvalidForFieldText val=&quot;0&quot;/&gt;&lt;Image&gt;&lt;filename val=&quot;C:\Users\User\AppData\Local\Temp\CP91044403328Session\CPTrustFolder91044403328\PPTImport91044434859\data\asimages\{9D55F0B0-DFEB-4A6B-A2C1-0E4C1DBCA50D}_15.png&quot;/&gt;&lt;left val=&quot;40&quot;/&gt;&lt;top val=&quot;212&quot;/&gt;&lt;width val=&quot;871&quot;/&gt;&lt;height val=&quot;57&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2416367-93E3-4A8D-9C51-A13E600841FB}&quot;/&gt;&lt;isInvalidForFieldText val=&quot;0&quot;/&gt;&lt;Image&gt;&lt;filename val=&quot;C:\Users\User\AppData\Local\Temp\CP91044403328Session\CPTrustFolder91044403328\PPTImport91044434859\data\asimages\{E2416367-93E3-4A8D-9C51-A13E600841FB}_15.png&quot;/&gt;&lt;left val=&quot;727&quot;/&gt;&lt;top val=&quot;687&quot;/&gt;&lt;width val=&quot;226&quot;/&gt;&lt;height val=&quot;45&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1&quot;/&gt;&lt;lineCharCount val=&quot;24&quot;/&gt;&lt;lineCharCount val=&quot;1&quot;/&gt;&lt;lineCharCount val=&quot;63&quot;/&gt;&lt;lineCharCount val=&quot;19&quot;/&gt;&lt;/TableIndex&gt;&lt;/ShapeTextInfo&gt;"/>
  <p:tag name="HTML_SHAPEINFO" val="&lt;ThreeDShapeInfo&gt;&lt;uuid val=&quot;{DEB57A9E-56A8-45F4-91C0-FD93DD222BFB}&quot;/&gt;&lt;isInvalidForFieldText val=&quot;0&quot;/&gt;&lt;Image&gt;&lt;filename val=&quot;C:\Users\User\AppData\Local\Temp\CP91044403328Session\CPTrustFolder91044403328\PPTImport91044434859\data\asimages\{DEB57A9E-56A8-45F4-91C0-FD93DD222BFB}_15.png&quot;/&gt;&lt;left val=&quot;42&quot;/&gt;&lt;top val=&quot;279&quot;/&gt;&lt;width val=&quot;872&quot;/&gt;&lt;height val=&quot;201&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8A4464F8-BB9B-497B-845B-51C91D7B4B20}&quot;/&gt;&lt;isInvalidForFieldText val=&quot;0&quot;/&gt;&lt;Image&gt;&lt;filename val=&quot;C:\Users\User\AppData\Local\Temp\CP91044403328Session\CPTrustFolder91044403328\PPTImport91044434859\data\asimages\{8A4464F8-BB9B-497B-845B-51C91D7B4B20}_16.png&quot;/&gt;&lt;left val=&quot;0&quot;/&gt;&lt;top val=&quot;76&quot;/&gt;&lt;width val=&quot;961&quot;/&gt;&lt;height val=&quot;12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9&quot;/&gt;&lt;lineCharCount val=&quot;71&quot;/&gt;&lt;lineCharCount val=&quot;66&quot;/&gt;&lt;lineCharCount val=&quot;68&quot;/&gt;&lt;lineCharCount val=&quot;47&quot;/&gt;&lt;lineCharCount val=&quot;1&quot;/&gt;&lt;lineCharCount val=&quot;49&quot;/&gt;&lt;/TableIndex&gt;&lt;/ShapeTextInfo&gt;"/>
  <p:tag name="HTML_SHAPEINFO" val="&lt;ThreeDShapeInfo&gt;&lt;uuid val=&quot;{8A762FFE-5C99-4C8E-BC0A-8D7CBFC810CF}&quot;/&gt;&lt;isInvalidForFieldText val=&quot;0&quot;/&gt;&lt;Image&gt;&lt;filename val=&quot;C:\Users\User\AppData\Local\Temp\CP91044403328Session\CPTrustFolder91044403328\PPTImport91044434859\data\asimages\{8A762FFE-5C99-4C8E-BC0A-8D7CBFC810CF}_16.png&quot;/&gt;&lt;left val=&quot;40&quot;/&gt;&lt;top val=&quot;212&quot;/&gt;&lt;width val=&quot;871&quot;/&gt;&lt;height val=&quot;415&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42CB2D9-6F2E-429B-9D54-61E8985DA811}&quot;/&gt;&lt;isInvalidForFieldText val=&quot;0&quot;/&gt;&lt;Image&gt;&lt;filename val=&quot;C:\Users\User\AppData\Local\Temp\CP91044403328Session\CPTrustFolder91044403328\PPTImport91044434859\data\asimages\{A42CB2D9-6F2E-429B-9D54-61E8985DA811}_16.png&quot;/&gt;&lt;left val=&quot;727&quot;/&gt;&lt;top val=&quot;687&quot;/&gt;&lt;width val=&quot;226&quot;/&gt;&lt;height val=&quot;4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CFD80492-D128-4512-9660-1ED337947CFD}&quot;/&gt;&lt;isInvalidForFieldText val=&quot;0&quot;/&gt;&lt;Image&gt;&lt;filename val=&quot;C:\Users\User\AppData\Local\Temp\CP91044403328Session\CPTrustFolder91044403328\PPTImport91044434859\data\asimages\{CFD80492-D128-4512-9660-1ED337947CFD}_17.png&quot;/&gt;&lt;left val=&quot;0&quot;/&gt;&lt;top val=&quot;76&quot;/&gt;&lt;width val=&quot;961&quot;/&gt;&lt;height val=&quot;122&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0&quot;/&gt;&lt;lineCharCount val=&quot;69&quot;/&gt;&lt;lineCharCount val=&quot;66&quot;/&gt;&lt;lineCharCount val=&quot;66&quot;/&gt;&lt;/TableIndex&gt;&lt;/ShapeTextInfo&gt;"/>
  <p:tag name="HTML_SHAPEINFO" val="&lt;ThreeDShapeInfo&gt;&lt;uuid val=&quot;{DD1F594D-60F3-47BF-A5AA-F0DA7BB53C81}&quot;/&gt;&lt;isInvalidForFieldText val=&quot;0&quot;/&gt;&lt;Image&gt;&lt;filename val=&quot;C:\Users\User\AppData\Local\Temp\CP91044403328Session\CPTrustFolder91044403328\PPTImport91044434859\data\asimages\{DD1F594D-60F3-47BF-A5AA-F0DA7BB53C81}_17.png&quot;/&gt;&lt;left val=&quot;40&quot;/&gt;&lt;top val=&quot;212&quot;/&gt;&lt;width val=&quot;871&quot;/&gt;&lt;height val=&quot;415&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2DB6400-801D-4A9A-9A83-B977CCD5DFF7}&quot;/&gt;&lt;isInvalidForFieldText val=&quot;0&quot;/&gt;&lt;Image&gt;&lt;filename val=&quot;C:\Users\User\AppData\Local\Temp\CP91044403328Session\CPTrustFolder91044403328\PPTImport91044434859\data\asimages\{C2DB6400-801D-4A9A-9A83-B977CCD5DFF7}_17.png&quot;/&gt;&lt;left val=&quot;727&quot;/&gt;&lt;top val=&quot;687&quot;/&gt;&lt;width val=&quot;226&quot;/&gt;&lt;height val=&quot;45&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625A3D3D-1847-42A7-9731-0D3A47BB198A}&quot;/&gt;&lt;isInvalidForFieldText val=&quot;0&quot;/&gt;&lt;Image&gt;&lt;filename val=&quot;C:\Users\User\AppData\Local\Temp\CP91044403328Session\CPTrustFolder91044403328\PPTImport91044434859\data\asimages\{625A3D3D-1847-42A7-9731-0D3A47BB198A}_18.png&quot;/&gt;&lt;left val=&quot;0&quot;/&gt;&lt;top val=&quot;76&quot;/&gt;&lt;width val=&quot;961&quot;/&gt;&lt;height val=&quot;122&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BA9171E6-B955-49C3-9658-6E0589B7F0BD}&quot;/&gt;&lt;isInvalidForFieldText val=&quot;0&quot;/&gt;&lt;Image&gt;&lt;filename val=&quot;C:\Users\User\AppData\Local\Temp\CP91044403328Session\CPTrustFolder91044403328\PPTImport91044434859\data\asimages\{BA9171E6-B955-49C3-9658-6E0589B7F0BD}_18.png&quot;/&gt;&lt;left val=&quot;40&quot;/&gt;&lt;top val=&quot;212&quot;/&gt;&lt;width val=&quot;871&quot;/&gt;&lt;height val=&quot;57&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0E6C638-0235-43E5-9126-7B6F983C1EB5}&quot;/&gt;&lt;isInvalidForFieldText val=&quot;0&quot;/&gt;&lt;Image&gt;&lt;filename val=&quot;C:\Users\User\AppData\Local\Temp\CP91044403328Session\CPTrustFolder91044403328\PPTImport91044434859\data\asimages\{C0E6C638-0235-43E5-9126-7B6F983C1EB5}_18.png&quot;/&gt;&lt;left val=&quot;727&quot;/&gt;&lt;top val=&quot;687&quot;/&gt;&lt;width val=&quot;226&quot;/&gt;&lt;height val=&quot;45&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4&quot;/&gt;&lt;lineCharCount val=&quot;18&quot;/&gt;&lt;/TableIndex&gt;&lt;/ShapeTextInfo&gt;"/>
  <p:tag name="HTML_SHAPEINFO" val="&lt;ThreeDShapeInfo&gt;&lt;uuid val=&quot;{3B737378-9C74-44B4-8324-8512BA80E752}&quot;/&gt;&lt;isInvalidForFieldText val=&quot;0&quot;/&gt;&lt;Image&gt;&lt;filename val=&quot;C:\Users\User\AppData\Local\Temp\CP91044403328Session\CPTrustFolder91044403328\PPTImport91044434859\data\asimages\{3B737378-9C74-44B4-8324-8512BA80E752}_18.png&quot;/&gt;&lt;left val=&quot;42&quot;/&gt;&lt;top val=&quot;268&quot;/&gt;&lt;width val=&quot;871&quot;/&gt;&lt;height val=&quot;89&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FD697F7A-D7AB-4B8B-9722-1158E70894CC}&quot;/&gt;&lt;isInvalidForFieldText val=&quot;0&quot;/&gt;&lt;Image&gt;&lt;filename val=&quot;C:\Users\User\AppData\Local\Temp\CP91044403328Session\CPTrustFolder91044403328\PPTImport91044434859\data\asimages\{FD697F7A-D7AB-4B8B-9722-1158E70894CC}_19.png&quot;/&gt;&lt;left val=&quot;0&quot;/&gt;&lt;top val=&quot;76&quot;/&gt;&lt;width val=&quot;961&quot;/&gt;&lt;height val=&quot;122&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2&quot;/&gt;&lt;lineCharCount val=&quot;71&quot;/&gt;&lt;lineCharCount val=&quot;67&quot;/&gt;&lt;lineCharCount val=&quot;73&quot;/&gt;&lt;lineCharCount val=&quot;64&quot;/&gt;&lt;lineCharCount val=&quot;69&quot;/&gt;&lt;lineCharCount val=&quot;52&quot;/&gt;&lt;lineCharCount val=&quot;1&quot;/&gt;&lt;lineCharCount val=&quot;49&quot;/&gt;&lt;/TableIndex&gt;&lt;/ShapeTextInfo&gt;"/>
  <p:tag name="HTML_SHAPEINFO" val="&lt;ThreeDShapeInfo&gt;&lt;uuid val=&quot;{0D045925-5E53-4E54-BE6C-867C5B2FD174}&quot;/&gt;&lt;isInvalidForFieldText val=&quot;0&quot;/&gt;&lt;Image&gt;&lt;filename val=&quot;C:\Users\User\AppData\Local\Temp\CP91044403328Session\CPTrustFolder91044403328\PPTImport91044434859\data\asimages\{0D045925-5E53-4E54-BE6C-867C5B2FD174}_19.png&quot;/&gt;&lt;left val=&quot;40&quot;/&gt;&lt;top val=&quot;212&quot;/&gt;&lt;width val=&quot;877&quot;/&gt;&lt;height val=&quot;415&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F7BDCD0-A44C-4463-B1B8-C7979898AF35}&quot;/&gt;&lt;isInvalidForFieldText val=&quot;0&quot;/&gt;&lt;Image&gt;&lt;filename val=&quot;C:\Users\User\AppData\Local\Temp\CP91044403328Session\CPTrustFolder91044403328\PPTImport91044434859\data\asimages\{FF7BDCD0-A44C-4463-B1B8-C7979898AF35}_19.png&quot;/&gt;&lt;left val=&quot;727&quot;/&gt;&lt;top val=&quot;687&quot;/&gt;&lt;width val=&quot;226&quot;/&gt;&lt;height val=&quot;45&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FB519992-A892-42C7-B307-C7A93CA0873B}&quot;/&gt;&lt;isInvalidForFieldText val=&quot;0&quot;/&gt;&lt;Image&gt;&lt;filename val=&quot;C:\Users\User\AppData\Local\Temp\CP91044403328Session\CPTrustFolder91044403328\PPTImport91044434859\data\asimages\{FB519992-A892-42C7-B307-C7A93CA0873B}_20.png&quot;/&gt;&lt;left val=&quot;0&quot;/&gt;&lt;top val=&quot;76&quot;/&gt;&lt;width val=&quot;961&quot;/&gt;&lt;height val=&quot;122&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71&quot;/&gt;&lt;/TableIndex&gt;&lt;/ShapeTextInfo&gt;"/>
  <p:tag name="HTML_SHAPEINFO" val="&lt;ThreeDShapeInfo&gt;&lt;uuid val=&quot;{66015A97-ECE0-49D7-AD32-EB6886624969}&quot;/&gt;&lt;isInvalidForFieldText val=&quot;0&quot;/&gt;&lt;Image&gt;&lt;filename val=&quot;C:\Users\User\AppData\Local\Temp\CP91044403328Session\CPTrustFolder91044403328\PPTImport91044434859\data\asimages\{66015A97-ECE0-49D7-AD32-EB6886624969}_20.png&quot;/&gt;&lt;left val=&quot;40&quot;/&gt;&lt;top val=&quot;212&quot;/&gt;&lt;width val=&quot;871&quot;/&gt;&lt;height val=&quot;415&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68ECB8A-318C-4BAB-A5B4-5BA8E195AF04}&quot;/&gt;&lt;isInvalidForFieldText val=&quot;0&quot;/&gt;&lt;Image&gt;&lt;filename val=&quot;C:\Users\User\AppData\Local\Temp\CP91044403328Session\CPTrustFolder91044403328\PPTImport91044434859\data\asimages\{868ECB8A-318C-4BAB-A5B4-5BA8E195AF04}_20.png&quot;/&gt;&lt;left val=&quot;727&quot;/&gt;&lt;top val=&quot;687&quot;/&gt;&lt;width val=&quot;226&quot;/&gt;&lt;height val=&quot;45&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CAD44A1F-F7D8-437A-AFE0-A56083FB628A}&quot;/&gt;&lt;isInvalidForFieldText val=&quot;0&quot;/&gt;&lt;Image&gt;&lt;filename val=&quot;C:\Users\User\AppData\Local\Temp\CP91044403328Session\CPTrustFolder91044403328\PPTImport91044434859\data\asimages\{CAD44A1F-F7D8-437A-AFE0-A56083FB628A}_21.png&quot;/&gt;&lt;left val=&quot;0&quot;/&gt;&lt;top val=&quot;76&quot;/&gt;&lt;width val=&quot;961&quot;/&gt;&lt;height val=&quot;122&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1&quot;/&gt;&lt;lineCharCount val=&quot;24&quot;/&gt;&lt;/TableIndex&gt;&lt;/ShapeTextInfo&gt;"/>
  <p:tag name="HTML_SHAPEINFO" val="&lt;ThreeDShapeInfo&gt;&lt;uuid val=&quot;{82A95DF6-C082-4006-9576-D5FEB0E64077}&quot;/&gt;&lt;isInvalidForFieldText val=&quot;0&quot;/&gt;&lt;Image&gt;&lt;filename val=&quot;C:\Users\User\AppData\Local\Temp\CP91044403328Session\CPTrustFolder91044403328\PPTImport91044434859\data\asimages\{82A95DF6-C082-4006-9576-D5FEB0E64077}_21.png&quot;/&gt;&lt;left val=&quot;50&quot;/&gt;&lt;top val=&quot;212&quot;/&gt;&lt;width val=&quot;862&quot;/&gt;&lt;height val=&quot;89&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6040F5D-37FA-41B8-979F-F5C4F5FCCE99}&quot;/&gt;&lt;isInvalidForFieldText val=&quot;0&quot;/&gt;&lt;Image&gt;&lt;filename val=&quot;C:\Users\User\AppData\Local\Temp\CP91044403328Session\CPTrustFolder91044403328\PPTImport91044434859\data\asimages\{16040F5D-37FA-41B8-979F-F5C4F5FCCE99}_21.png&quot;/&gt;&lt;left val=&quot;727&quot;/&gt;&lt;top val=&quot;687&quot;/&gt;&lt;width val=&quot;226&quot;/&gt;&lt;height val=&quot;45&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4E2D7B75-1167-47E4-8F7A-2128B46BFA10}&quot;/&gt;&lt;isInvalidForFieldText val=&quot;0&quot;/&gt;&lt;Image&gt;&lt;filename val=&quot;C:\Users\User\AppData\Local\Temp\CP91044403328Session\CPTrustFolder91044403328\PPTImport91044434859\data\asimages\{4E2D7B75-1167-47E4-8F7A-2128B46BFA10}_23.png&quot;/&gt;&lt;left val=&quot;0&quot;/&gt;&lt;top val=&quot;76&quot;/&gt;&lt;width val=&quot;961&quot;/&gt;&lt;height val=&quot;122&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0&quot;/&gt;&lt;lineCharCount val=&quot;73&quot;/&gt;&lt;lineCharCount val=&quot;61&quot;/&gt;&lt;lineCharCount val=&quot;68&quot;/&gt;&lt;lineCharCount val=&quot;64&quot;/&gt;&lt;lineCharCount val=&quot;21&quot;/&gt;&lt;lineCharCount val=&quot;1&quot;/&gt;&lt;lineCharCount val=&quot;49&quot;/&gt;&lt;/TableIndex&gt;&lt;/ShapeTextInfo&gt;"/>
  <p:tag name="HTML_SHAPEINFO" val="&lt;ThreeDShapeInfo&gt;&lt;uuid val=&quot;{B2B938C9-B7F2-49D6-8789-B4AD99456920}&quot;/&gt;&lt;isInvalidForFieldText val=&quot;0&quot;/&gt;&lt;Image&gt;&lt;filename val=&quot;C:\Users\User\AppData\Local\Temp\CP91044403328Session\CPTrustFolder91044403328\PPTImport91044434859\data\asimages\{B2B938C9-B7F2-49D6-8789-B4AD99456920}_23.png&quot;/&gt;&lt;left val=&quot;40&quot;/&gt;&lt;top val=&quot;212&quot;/&gt;&lt;width val=&quot;871&quot;/&gt;&lt;height val=&quot;415&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7D07719-FADC-4ACB-8D2E-5FF3FD8949AD}&quot;/&gt;&lt;isInvalidForFieldText val=&quot;0&quot;/&gt;&lt;Image&gt;&lt;filename val=&quot;C:\Users\User\AppData\Local\Temp\CP91044403328Session\CPTrustFolder91044403328\PPTImport91044434859\data\asimages\{E7D07719-FADC-4ACB-8D2E-5FF3FD8949AD}_23.png&quot;/&gt;&lt;left val=&quot;727&quot;/&gt;&lt;top val=&quot;687&quot;/&gt;&lt;width val=&quot;226&quot;/&gt;&lt;height val=&quot;45&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7471D60B-3605-4E1A-BEFD-A687389B0D3B}&quot;/&gt;&lt;isInvalidForFieldText val=&quot;0&quot;/&gt;&lt;Image&gt;&lt;filename val=&quot;C:\Users\User\AppData\Local\Temp\CP91044403328Session\CPTrustFolder91044403328\PPTImport91044434859\data\asimages\{7471D60B-3605-4E1A-BEFD-A687389B0D3B}_24.png&quot;/&gt;&lt;left val=&quot;0&quot;/&gt;&lt;top val=&quot;76&quot;/&gt;&lt;width val=&quot;961&quot;/&gt;&lt;height val=&quot;122&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0&quot;/&gt;&lt;lineCharCount val=&quot;66&quot;/&gt;&lt;lineCharCount val=&quot;1&quot;/&gt;&lt;lineCharCount val=&quot;69&quot;/&gt;&lt;lineCharCount val=&quot;62&quot;/&gt;&lt;lineCharCount val=&quot;10&quot;/&gt;&lt;/TableIndex&gt;&lt;/ShapeTextInfo&gt;"/>
  <p:tag name="HTML_SHAPEINFO" val="&lt;ThreeDShapeInfo&gt;&lt;uuid val=&quot;{99A62652-30E1-4CD3-AA35-3D1E98E80BA0}&quot;/&gt;&lt;isInvalidForFieldText val=&quot;0&quot;/&gt;&lt;Image&gt;&lt;filename val=&quot;C:\Users\User\AppData\Local\Temp\CP91044403328Session\CPTrustFolder91044403328\PPTImport91044434859\data\asimages\{99A62652-30E1-4CD3-AA35-3D1E98E80BA0}_24.png&quot;/&gt;&lt;left val=&quot;40&quot;/&gt;&lt;top val=&quot;212&quot;/&gt;&lt;width val=&quot;871&quot;/&gt;&lt;height val=&quot;415&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A006907-4E6A-4A07-A9BB-878B6467584B}&quot;/&gt;&lt;isInvalidForFieldText val=&quot;0&quot;/&gt;&lt;Image&gt;&lt;filename val=&quot;C:\Users\User\AppData\Local\Temp\CP91044403328Session\CPTrustFolder91044403328\PPTImport91044434859\data\asimages\{1A006907-4E6A-4A07-A9BB-878B6467584B}_24.png&quot;/&gt;&lt;left val=&quot;727&quot;/&gt;&lt;top val=&quot;687&quot;/&gt;&lt;width val=&quot;226&quot;/&gt;&lt;height val=&quot;45&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6CD11819-0E52-4F43-9BB9-731D58C9F4FD}&quot;/&gt;&lt;isInvalidForFieldText val=&quot;0&quot;/&gt;&lt;Image&gt;&lt;filename val=&quot;C:\Users\User\AppData\Local\Temp\CP91044403328Session\CPTrustFolder91044403328\PPTImport91044434859\data\asimages\{6CD11819-0E52-4F43-9BB9-731D58C9F4FD}_25.png&quot;/&gt;&lt;left val=&quot;0&quot;/&gt;&lt;top val=&quot;76&quot;/&gt;&lt;width val=&quot;961&quot;/&gt;&lt;height val=&quot;122&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6&quot;/&gt;&lt;lineCharCount val=&quot;76&quot;/&gt;&lt;lineCharCount val=&quot;76&quot;/&gt;&lt;lineCharCount val=&quot;7&quot;/&gt;&lt;lineCharCount val=&quot;75&quot;/&gt;&lt;lineCharCount val=&quot;77&quot;/&gt;&lt;lineCharCount val=&quot;70&quot;/&gt;&lt;lineCharCount val=&quot;21&quot;/&gt;&lt;/TableIndex&gt;&lt;/ShapeTextInfo&gt;"/>
  <p:tag name="HTML_SHAPEINFO" val="&lt;ThreeDShapeInfo&gt;&lt;uuid val=&quot;{4D39B6E9-3E2B-432C-AEE3-A58AFBCB8942}&quot;/&gt;&lt;isInvalidForFieldText val=&quot;0&quot;/&gt;&lt;Image&gt;&lt;filename val=&quot;C:\Users\User\AppData\Local\Temp\CP91044403328Session\CPTrustFolder91044403328\PPTImport91044434859\data\asimages\{4D39B6E9-3E2B-432C-AEE3-A58AFBCB8942}_25.png&quot;/&gt;&lt;left val=&quot;43&quot;/&gt;&lt;top val=&quot;212&quot;/&gt;&lt;width val=&quot;869&quot;/&gt;&lt;height val=&quot;348&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88A9995-546F-4879-9C69-445E9C18FB0E}&quot;/&gt;&lt;isInvalidForFieldText val=&quot;0&quot;/&gt;&lt;Image&gt;&lt;filename val=&quot;C:\Users\User\AppData\Local\Temp\CP91044403328Session\CPTrustFolder91044403328\PPTImport91044434859\data\asimages\{D88A9995-546F-4879-9C69-445E9C18FB0E}_25.png&quot;/&gt;&lt;left val=&quot;727&quot;/&gt;&lt;top val=&quot;687&quot;/&gt;&lt;width val=&quot;226&quot;/&gt;&lt;height val=&quot;45&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8&quot;/&gt;&lt;lineCharCount val=&quot;81&quot;/&gt;&lt;lineCharCount val=&quot;51&quot;/&gt;&lt;/TableIndex&gt;&lt;/ShapeTextInfo&gt;"/>
  <p:tag name="HTML_SHAPEINFO" val="&lt;ThreeDShapeInfo&gt;&lt;uuid val=&quot;{DC5BB3A1-EB75-437D-A0BC-DEAA18E95519}&quot;/&gt;&lt;isInvalidForFieldText val=&quot;0&quot;/&gt;&lt;Image&gt;&lt;filename val=&quot;C:\Users\User\AppData\Local\Temp\CP91044403328Session\CPTrustFolder91044403328\PPTImport91044434859\data\asimages\{DC5BB3A1-EB75-437D-A0BC-DEAA18E95519}_25.png&quot;/&gt;&lt;left val=&quot;40&quot;/&gt;&lt;top val=&quot;513&quot;/&gt;&lt;width val=&quot;878&quot;/&gt;&lt;height val=&quot;113&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4C5E2EBF-A30E-4CDC-A977-5F5C642AD9A0}&quot;/&gt;&lt;isInvalidForFieldText val=&quot;0&quot;/&gt;&lt;Image&gt;&lt;filename val=&quot;C:\Users\User\AppData\Local\Temp\CP91044403328Session\CPTrustFolder91044403328\PPTImport91044434859\data\asimages\{4C5E2EBF-A30E-4CDC-A977-5F5C642AD9A0}_26.png&quot;/&gt;&lt;left val=&quot;0&quot;/&gt;&lt;top val=&quot;76&quot;/&gt;&lt;width val=&quot;961&quot;/&gt;&lt;height val=&quot;122&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7&quot;/&gt;&lt;lineCharCount val=&quot;72&quot;/&gt;&lt;lineCharCount val=&quot;63&quot;/&gt;&lt;lineCharCount val=&quot;70&quot;/&gt;&lt;lineCharCount val=&quot;1&quot;/&gt;&lt;lineCharCount val=&quot;55&quot;/&gt;&lt;/TableIndex&gt;&lt;/ShapeTextInfo&gt;"/>
  <p:tag name="HTML_SHAPEINFO" val="&lt;ThreeDShapeInfo&gt;&lt;uuid val=&quot;{71722280-2A92-41C9-BFDC-5E5343BEC549}&quot;/&gt;&lt;isInvalidForFieldText val=&quot;0&quot;/&gt;&lt;Image&gt;&lt;filename val=&quot;C:\Users\User\AppData\Local\Temp\CP91044403328Session\CPTrustFolder91044403328\PPTImport91044434859\data\asimages\{71722280-2A92-41C9-BFDC-5E5343BEC549}_26.png&quot;/&gt;&lt;left val=&quot;40&quot;/&gt;&lt;top val=&quot;212&quot;/&gt;&lt;width val=&quot;871&quot;/&gt;&lt;height val=&quot;415&quot;/&gt;&lt;hasText val=&quot;1&quot;/&gt;&lt;/Image&gt;&lt;/ThreeDShapeInfo&gt;"/>
</p:tagLst>
</file>

<file path=ppt/theme/theme1.xml><?xml version="1.0" encoding="utf-8"?>
<a:theme xmlns:a="http://schemas.openxmlformats.org/drawingml/2006/main" name="VA Theme">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Theme" id="{885D30DC-FFEC-48AF-AC04-31A12EF36B80}" vid="{88710150-3BA2-4AF2-9BC9-8E5E83085776}"/>
    </a:ext>
  </a:extLst>
</a:theme>
</file>

<file path=ppt/theme/theme2.xml><?xml version="1.0" encoding="utf-8"?>
<a:theme xmlns:a="http://schemas.openxmlformats.org/drawingml/2006/main" name="1_VA Theme">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Theme" id="{885D30DC-FFEC-48AF-AC04-31A12EF36B80}" vid="{88710150-3BA2-4AF2-9BC9-8E5E8308577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b62c6c12-24c5-4d47-ac4d-c5cc93bcdf7b">RO317-839076992-14053</_dlc_DocId>
    <_dlc_DocIdUrl xmlns="b62c6c12-24c5-4d47-ac4d-c5cc93bcdf7b">
      <Url>https://vaww.vashare.vba.va.gov/sites/SPTNCIO/focusedveterans/training/VSRvirtualtraining/_layouts/15/DocIdRedir.aspx?ID=RO317-839076992-14053</Url>
      <Description>RO317-839076992-14053</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a92e5099b9d4665426d5e2f5210929e0">
  <xsd:schema xmlns:xsd="http://www.w3.org/2001/XMLSchema" xmlns:xs="http://www.w3.org/2001/XMLSchema" xmlns:p="http://schemas.microsoft.com/office/2006/metadata/properties" xmlns:ns2="b62c6c12-24c5-4d47-ac4d-c5cc93bcdf7b" targetNamespace="http://schemas.microsoft.com/office/2006/metadata/properties" ma:root="true" ma:fieldsID="f00e8daebf23d3a43a83cbf8cd51dded"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084887-28ED-4CE9-9325-BB472517251F}">
  <ds:schemaRefs>
    <ds:schemaRef ds:uri="http://schemas.microsoft.com/sharepoint/events"/>
  </ds:schemaRefs>
</ds:datastoreItem>
</file>

<file path=customXml/itemProps2.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3.xml><?xml version="1.0" encoding="utf-8"?>
<ds:datastoreItem xmlns:ds="http://schemas.openxmlformats.org/officeDocument/2006/customXml" ds:itemID="{A35E050F-F6DD-446A-BC54-722BE857956D}">
  <ds:schemaRefs>
    <ds:schemaRef ds:uri="http://schemas.microsoft.com/office/2006/documentManagement/types"/>
    <ds:schemaRef ds:uri="http://schemas.microsoft.com/office/infopath/2007/PartnerControls"/>
    <ds:schemaRef ds:uri="b62c6c12-24c5-4d47-ac4d-c5cc93bcdf7b"/>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9853CBDF-543D-4781-BF36-8FA016B5D0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8287</TotalTime>
  <Words>3951</Words>
  <Application>Microsoft Office PowerPoint</Application>
  <PresentationFormat>On-screen Show (4:3)</PresentationFormat>
  <Paragraphs>396</Paragraphs>
  <Slides>40</Slides>
  <Notes>33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Calibri</vt:lpstr>
      <vt:lpstr>Times New Roman</vt:lpstr>
      <vt:lpstr>Wingdings</vt:lpstr>
      <vt:lpstr>VA Theme</vt:lpstr>
      <vt:lpstr>1_VA Theme</vt:lpstr>
      <vt:lpstr>Effective Dates (RVSR Challenge IWT)</vt:lpstr>
      <vt:lpstr>Objectives</vt:lpstr>
      <vt:lpstr>References</vt:lpstr>
      <vt:lpstr>References</vt:lpstr>
      <vt:lpstr>References</vt:lpstr>
      <vt:lpstr>Why do we need to know the correct effective date?</vt:lpstr>
      <vt:lpstr>Effective Date Determination</vt:lpstr>
      <vt:lpstr>General Rule 38 CFR 3.400</vt:lpstr>
      <vt:lpstr>Date of Receipt</vt:lpstr>
      <vt:lpstr>Date Entitlement Arose</vt:lpstr>
      <vt:lpstr>Service Connection - Direct</vt:lpstr>
      <vt:lpstr>Example 1</vt:lpstr>
      <vt:lpstr>Answer 1</vt:lpstr>
      <vt:lpstr>Service Connection - Presumptive </vt:lpstr>
      <vt:lpstr>Example 2</vt:lpstr>
      <vt:lpstr>Answer 2</vt:lpstr>
      <vt:lpstr>Service Connection - Secondary</vt:lpstr>
      <vt:lpstr>Example 3</vt:lpstr>
      <vt:lpstr>Answer 3</vt:lpstr>
      <vt:lpstr>Liberalizing Law or VA Issue</vt:lpstr>
      <vt:lpstr>Liberalizing Law 38 CFR 3.114</vt:lpstr>
      <vt:lpstr>Example 4</vt:lpstr>
      <vt:lpstr>Answer 4</vt:lpstr>
      <vt:lpstr>Increased Evaluations</vt:lpstr>
      <vt:lpstr>Example 5</vt:lpstr>
      <vt:lpstr>Answer 5</vt:lpstr>
      <vt:lpstr>Increased Evaluation</vt:lpstr>
      <vt:lpstr>Example 6</vt:lpstr>
      <vt:lpstr>Answer 6</vt:lpstr>
      <vt:lpstr>Increased Evaluation –  Special Monthly Compensation</vt:lpstr>
      <vt:lpstr>Example 7</vt:lpstr>
      <vt:lpstr>Answer 7</vt:lpstr>
      <vt:lpstr>Effective Dates for Previously Decided Claims On and After February 19, 2019</vt:lpstr>
      <vt:lpstr>Example 8</vt:lpstr>
      <vt:lpstr>Answer 8</vt:lpstr>
      <vt:lpstr>Example 9</vt:lpstr>
      <vt:lpstr>Answer 9</vt:lpstr>
      <vt:lpstr>Effective date tools: RVSR Assistant:  Effective Dates EPSS</vt:lpstr>
      <vt:lpstr>Effective date tools: Rating Job Aids/VBMS-R: Effective date builder</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Dates (RVSR Challenge IWT) PowerPoint Presentation</dc:title>
  <dc:subject>RVSR</dc:subject>
  <dc:creator>Department of Veterans Affairs, Veterans Benefits Administration, Compensation Service, STAFF</dc:creator>
  <cp:keywords>3.400, 3.500,3.501, 3.114, FDC, Reductions, Effective dates, Intent to file, supplemental, initial, hospital convalescence</cp:keywords>
  <dc:description>This lesson explains various types of effective dates and provides the employee with the references available to assist in assigning proper effective dates.</dc:description>
  <cp:lastModifiedBy>Kathy Poole</cp:lastModifiedBy>
  <cp:revision>548</cp:revision>
  <dcterms:created xsi:type="dcterms:W3CDTF">2014-04-30T02:32:11Z</dcterms:created>
  <dcterms:modified xsi:type="dcterms:W3CDTF">2019-04-01T18:06:01Z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y fmtid="{D5CDD505-2E9C-101B-9397-08002B2CF9AE}" pid="10" name="_dlc_DocIdItemGuid">
    <vt:lpwstr>dbae5dee-abd6-438f-a7f8-c9b3af44ad21</vt:lpwstr>
  </property>
</Properties>
</file>