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2"/>
  </p:notesMasterIdLst>
  <p:handoutMasterIdLst>
    <p:handoutMasterId r:id="rId23"/>
  </p:handoutMasterIdLst>
  <p:sldIdLst>
    <p:sldId id="256" r:id="rId6"/>
    <p:sldId id="289" r:id="rId7"/>
    <p:sldId id="288" r:id="rId8"/>
    <p:sldId id="299" r:id="rId9"/>
    <p:sldId id="300" r:id="rId10"/>
    <p:sldId id="301" r:id="rId11"/>
    <p:sldId id="302" r:id="rId12"/>
    <p:sldId id="304" r:id="rId13"/>
    <p:sldId id="305" r:id="rId14"/>
    <p:sldId id="303" r:id="rId15"/>
    <p:sldId id="306" r:id="rId16"/>
    <p:sldId id="307" r:id="rId17"/>
    <p:sldId id="294" r:id="rId18"/>
    <p:sldId id="296" r:id="rId19"/>
    <p:sldId id="297" r:id="rId20"/>
    <p:sldId id="29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0054" autoAdjust="0"/>
  </p:normalViewPr>
  <p:slideViewPr>
    <p:cSldViewPr>
      <p:cViewPr varScale="1">
        <p:scale>
          <a:sx n="103" d="100"/>
          <a:sy n="103" d="100"/>
        </p:scale>
        <p:origin x="-15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3504"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06-Oct-16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06-Oct-16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11</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303471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1191787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370287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Clarification</a:t>
            </a:r>
            <a:r>
              <a:rPr lang="en-US" baseline="0" dirty="0" smtClean="0"/>
              <a:t> for presenters: </a:t>
            </a:r>
          </a:p>
          <a:p>
            <a:r>
              <a:rPr lang="en-US" baseline="0" dirty="0" smtClean="0"/>
              <a:t>If a STUDENT is reporting a serious illness – evidence is required. This evidence does not have to violate privacy concerns (i.e. VCEs do not need to develop for what illness an individual had), but evidence should show that the illness prevented the student from completing the term. If a student is reporting a serious illness of a FAMILY MEMBER – then this is considered a sensitive issue and evidence is not required.</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3739234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416527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543118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32004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3886200" y="1447800"/>
            <a:ext cx="4876800" cy="4572000"/>
          </a:xfrm>
        </p:spPr>
        <p:txBody>
          <a:bodyPr/>
          <a:lstStyle>
            <a:lvl1pPr marL="0" indent="0">
              <a:buNone/>
              <a:defRPr/>
            </a:lvl1pPr>
          </a:lstStyle>
          <a:p>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413335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066800"/>
          </a:xfrm>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4"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288755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1"/>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smtClean="0"/>
          </a:p>
        </p:txBody>
      </p:sp>
      <p:sp>
        <p:nvSpPr>
          <p:cNvPr id="7" name="Picture Placeholder 6"/>
          <p:cNvSpPr>
            <a:spLocks noGrp="1"/>
          </p:cNvSpPr>
          <p:nvPr>
            <p:ph type="pic" sz="quarter" idx="10"/>
          </p:nvPr>
        </p:nvSpPr>
        <p:spPr>
          <a:xfrm>
            <a:off x="457200" y="2514600"/>
            <a:ext cx="8305800" cy="3886200"/>
          </a:xfrm>
        </p:spPr>
        <p:txBody>
          <a:bodyPr/>
          <a:lstStyle>
            <a:lvl1pPr marL="0" indent="0">
              <a:buNone/>
              <a:defRPr/>
            </a:lvl1pPr>
          </a:lstStyle>
          <a:p>
            <a:endParaRPr lang="en-US" dirty="0"/>
          </a:p>
        </p:txBody>
      </p:sp>
      <p:sp>
        <p:nvSpPr>
          <p:cNvPr id="8"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9"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28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447801"/>
            <a:ext cx="8305800" cy="36576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Object</a:t>
            </a:r>
            <a:endParaRPr lang="en-US" dirty="0"/>
          </a:p>
        </p:txBody>
      </p:sp>
      <p:sp>
        <p:nvSpPr>
          <p:cNvPr id="4" name="Content Placeholder 2"/>
          <p:cNvSpPr>
            <a:spLocks noGrp="1"/>
          </p:cNvSpPr>
          <p:nvPr>
            <p:ph idx="10"/>
          </p:nvPr>
        </p:nvSpPr>
        <p:spPr>
          <a:xfrm>
            <a:off x="457200" y="5257800"/>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smtClean="0"/>
          </a:p>
        </p:txBody>
      </p:sp>
      <p:sp>
        <p:nvSpPr>
          <p:cNvPr id="5"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08040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1" r:id="rId3"/>
    <p:sldLayoutId id="2147483654" r:id="rId4"/>
    <p:sldLayoutId id="2147483652" r:id="rId5"/>
    <p:sldLayoutId id="2147483653" r:id="rId6"/>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baw.vba.va.gov/bl/22/ref/m22-4/Part%20IV/ch11.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vbaw.vba.va.gov/bl/22/ref/m22-4/Part%20IV/ch11.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uscode.house.gov/view.xhtml?path=/prelim@title38/part3/chapter36&amp;edition=preli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vbaw.vba.va.gov/bl/22/ref/global.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M22-4 – Part IV – Chapter 11 – Updates</a:t>
            </a:r>
            <a:endParaRPr lang="en-US"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Evidence Requirement </a:t>
            </a:r>
            <a:r>
              <a:rPr lang="en-US" dirty="0" smtClean="0"/>
              <a:t>for </a:t>
            </a:r>
            <a:r>
              <a:rPr lang="en-US" dirty="0" smtClean="0"/>
              <a:t>Mitigating Circumstances</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u="sng" dirty="0"/>
              <a:t>Section </a:t>
            </a:r>
            <a:r>
              <a:rPr lang="en-US" b="1" u="sng" dirty="0" smtClean="0"/>
              <a:t>11.12 (Section a.)</a:t>
            </a:r>
          </a:p>
          <a:p>
            <a:r>
              <a:rPr lang="en-US" dirty="0" smtClean="0"/>
              <a:t>Students are expected to document their claimed mitigating circumstances </a:t>
            </a:r>
          </a:p>
          <a:p>
            <a:r>
              <a:rPr lang="en-US" dirty="0" smtClean="0"/>
              <a:t>Students must provide evidence that substantiates the seriousness and unavoidable nature of the situation that interfered with their enrollment</a:t>
            </a:r>
          </a:p>
          <a:p>
            <a:r>
              <a:rPr lang="en-US" dirty="0" smtClean="0"/>
              <a:t>A list of potential mitigating circumstances (which is not all inclusive) can be found in </a:t>
            </a:r>
            <a:r>
              <a:rPr lang="en-US" dirty="0" smtClean="0">
                <a:hlinkClick r:id="rId3"/>
              </a:rPr>
              <a:t>Chapter 11.11</a:t>
            </a: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446714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Evidence Requirement </a:t>
            </a:r>
            <a:r>
              <a:rPr lang="en-US" dirty="0" smtClean="0"/>
              <a:t>for </a:t>
            </a:r>
            <a:r>
              <a:rPr lang="en-US" dirty="0" smtClean="0"/>
              <a:t>Mitigating Circumstances</a:t>
            </a:r>
            <a:endParaRPr lang="en-US" dirty="0"/>
          </a:p>
        </p:txBody>
      </p:sp>
      <p:sp>
        <p:nvSpPr>
          <p:cNvPr id="3" name="Content Placeholder 2"/>
          <p:cNvSpPr>
            <a:spLocks noGrp="1"/>
          </p:cNvSpPr>
          <p:nvPr>
            <p:ph idx="1"/>
          </p:nvPr>
        </p:nvSpPr>
        <p:spPr>
          <a:xfrm>
            <a:off x="457200" y="1447800"/>
            <a:ext cx="8229600" cy="5105400"/>
          </a:xfrm>
        </p:spPr>
        <p:txBody>
          <a:bodyPr>
            <a:normAutofit fontScale="70000" lnSpcReduction="20000"/>
          </a:bodyPr>
          <a:lstStyle/>
          <a:p>
            <a:pPr marL="0" indent="0">
              <a:buNone/>
            </a:pPr>
            <a:r>
              <a:rPr lang="en-US" b="1" u="sng" dirty="0"/>
              <a:t>Section </a:t>
            </a:r>
            <a:r>
              <a:rPr lang="en-US" b="1" u="sng" dirty="0" smtClean="0"/>
              <a:t>11.12 (Section c.)</a:t>
            </a:r>
            <a:endParaRPr lang="en-US" b="1" u="sng" dirty="0"/>
          </a:p>
          <a:p>
            <a:r>
              <a:rPr lang="en-US" dirty="0" smtClean="0"/>
              <a:t>The student’s school may act as an agent for the student when reporting mitigating circumstances. If the school reports the reason for the student’s reduction or withdrawal, the VCE should consider the statement as coming from the student</a:t>
            </a:r>
          </a:p>
          <a:p>
            <a:r>
              <a:rPr lang="en-US" dirty="0" smtClean="0"/>
              <a:t>This does not supersede the need for evidence. The VCE must follow the guidance from the previous slides:</a:t>
            </a:r>
          </a:p>
          <a:p>
            <a:pPr lvl="1"/>
            <a:r>
              <a:rPr lang="en-US" dirty="0"/>
              <a:t>Example: the </a:t>
            </a:r>
            <a:r>
              <a:rPr lang="en-US" dirty="0" smtClean="0"/>
              <a:t>school </a:t>
            </a:r>
            <a:r>
              <a:rPr lang="en-US" dirty="0"/>
              <a:t>indicates that </a:t>
            </a:r>
            <a:r>
              <a:rPr lang="en-US" dirty="0" smtClean="0"/>
              <a:t>the student </a:t>
            </a:r>
            <a:r>
              <a:rPr lang="en-US" dirty="0"/>
              <a:t>withdrew due to an illness or injury</a:t>
            </a:r>
          </a:p>
          <a:p>
            <a:pPr lvl="2"/>
            <a:r>
              <a:rPr lang="en-US" dirty="0" smtClean="0"/>
              <a:t>The student must still provide </a:t>
            </a:r>
            <a:r>
              <a:rPr lang="en-US" dirty="0"/>
              <a:t>a medical note from </a:t>
            </a:r>
            <a:r>
              <a:rPr lang="en-US" dirty="0" smtClean="0"/>
              <a:t>their </a:t>
            </a:r>
            <a:r>
              <a:rPr lang="en-US" dirty="0"/>
              <a:t>doctor, a medical bill showing they were hospitalized, or some other evidence that substantiates their illness or </a:t>
            </a:r>
            <a:r>
              <a:rPr lang="en-US" dirty="0" smtClean="0"/>
              <a:t>injury</a:t>
            </a:r>
          </a:p>
          <a:p>
            <a:pPr lvl="1"/>
            <a:r>
              <a:rPr lang="en-US" dirty="0" smtClean="0"/>
              <a:t>Example: the school indicates the student withdrew due to a death in the student’s family</a:t>
            </a:r>
          </a:p>
          <a:p>
            <a:pPr lvl="2"/>
            <a:r>
              <a:rPr lang="en-US" dirty="0" smtClean="0"/>
              <a:t>Due to the sensitive circumstances of the situation, further evidence is not required. The VCE can process mitigating circumstances</a:t>
            </a:r>
          </a:p>
          <a:p>
            <a:pPr marL="0" indent="0">
              <a:buNone/>
            </a:pPr>
            <a:endParaRPr lang="en-US" dirty="0" smtClean="0"/>
          </a:p>
          <a:p>
            <a:pPr marL="0" indent="0">
              <a:buNone/>
            </a:pPr>
            <a:r>
              <a:rPr lang="en-US" dirty="0" smtClean="0"/>
              <a:t>NOTE: When evidence is needed, and has not been received, the VCE must develop </a:t>
            </a:r>
            <a:r>
              <a:rPr lang="en-US" b="1" u="sng" dirty="0" smtClean="0"/>
              <a:t>TO THE STUDENT</a:t>
            </a:r>
            <a:r>
              <a:rPr lang="en-US" dirty="0" smtClean="0"/>
              <a:t>. The VCE should use PCGL letter M/C-2 to request this information.</a:t>
            </a:r>
          </a:p>
          <a:p>
            <a:pPr lvl="2"/>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990574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Evidence Requirement </a:t>
            </a:r>
            <a:r>
              <a:rPr lang="en-US" dirty="0" smtClean="0"/>
              <a:t>for </a:t>
            </a:r>
            <a:r>
              <a:rPr lang="en-US" dirty="0" smtClean="0"/>
              <a:t>Mitigating Circumstances</a:t>
            </a:r>
            <a:endParaRPr lang="en-US" dirty="0"/>
          </a:p>
        </p:txBody>
      </p:sp>
      <p:sp>
        <p:nvSpPr>
          <p:cNvPr id="3" name="Content Placeholder 2"/>
          <p:cNvSpPr>
            <a:spLocks noGrp="1"/>
          </p:cNvSpPr>
          <p:nvPr>
            <p:ph idx="1"/>
          </p:nvPr>
        </p:nvSpPr>
        <p:spPr>
          <a:xfrm>
            <a:off x="457200" y="1447800"/>
            <a:ext cx="8229600" cy="5105400"/>
          </a:xfrm>
        </p:spPr>
        <p:txBody>
          <a:bodyPr>
            <a:normAutofit fontScale="92500"/>
          </a:bodyPr>
          <a:lstStyle/>
          <a:p>
            <a:pPr marL="0" indent="0">
              <a:buNone/>
            </a:pPr>
            <a:r>
              <a:rPr lang="en-US" b="1" u="sng" dirty="0"/>
              <a:t>Section 11.12</a:t>
            </a:r>
          </a:p>
          <a:p>
            <a:r>
              <a:rPr lang="en-US" dirty="0" smtClean="0"/>
              <a:t>There is no set standard of evidence needed for what is required when a student request mitigating circumstances</a:t>
            </a:r>
          </a:p>
          <a:p>
            <a:r>
              <a:rPr lang="en-US" dirty="0" smtClean="0"/>
              <a:t>The VCE is responsible for making sure that the student has provided adequate responses and evidence for:</a:t>
            </a:r>
          </a:p>
          <a:p>
            <a:pPr lvl="1"/>
            <a:r>
              <a:rPr lang="en-US" dirty="0"/>
              <a:t>What </a:t>
            </a:r>
            <a:r>
              <a:rPr lang="en-US" dirty="0" smtClean="0"/>
              <a:t>occurred</a:t>
            </a:r>
            <a:endParaRPr lang="en-US" dirty="0"/>
          </a:p>
          <a:p>
            <a:pPr lvl="1"/>
            <a:r>
              <a:rPr lang="en-US" dirty="0" smtClean="0"/>
              <a:t>Proof that the event was unavoidable</a:t>
            </a:r>
            <a:endParaRPr lang="en-US" dirty="0"/>
          </a:p>
          <a:p>
            <a:pPr lvl="1"/>
            <a:r>
              <a:rPr lang="en-US" dirty="0" smtClean="0"/>
              <a:t>The </a:t>
            </a:r>
            <a:r>
              <a:rPr lang="en-US" dirty="0"/>
              <a:t>impact of this </a:t>
            </a:r>
            <a:r>
              <a:rPr lang="en-US" dirty="0" smtClean="0"/>
              <a:t>event</a:t>
            </a:r>
            <a:endParaRPr lang="en-US" dirty="0"/>
          </a:p>
          <a:p>
            <a:r>
              <a:rPr lang="en-US" dirty="0" smtClean="0"/>
              <a:t>If the VCE did not request evidence due to the sensitive nature of the provided mitigating circumstance – the VCE should put a “NOTE” in TIMS stating the mitigating circumstance was accepted and further evidence was not requested due to the sensitive nature of the event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1481135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References</a:t>
            </a:r>
          </a:p>
        </p:txBody>
      </p:sp>
      <p:sp>
        <p:nvSpPr>
          <p:cNvPr id="3" name="Content Placeholder 2"/>
          <p:cNvSpPr>
            <a:spLocks noGrp="1"/>
          </p:cNvSpPr>
          <p:nvPr>
            <p:ph idx="1"/>
          </p:nvPr>
        </p:nvSpPr>
        <p:spPr/>
        <p:txBody>
          <a:bodyPr/>
          <a:lstStyle/>
          <a:p>
            <a:pPr lvl="0"/>
            <a:r>
              <a:rPr lang="en-US" dirty="0" smtClean="0">
                <a:hlinkClick r:id="rId3"/>
              </a:rPr>
              <a:t>M22-4 – Part IV: Chapter 11 – Enrollment Adjustments</a:t>
            </a:r>
            <a:endParaRPr lang="en-US" dirty="0" smtClean="0"/>
          </a:p>
          <a:p>
            <a:pPr lvl="0"/>
            <a:endParaRPr lang="en-US" dirty="0">
              <a:latin typeface="Arial" panose="020B0604020202020204" pitchFamily="34" charset="0"/>
            </a:endParaRPr>
          </a:p>
          <a:p>
            <a:r>
              <a:rPr lang="en-US" dirty="0" smtClean="0">
                <a:hlinkClick r:id="rId4"/>
              </a:rPr>
              <a:t>38 USC 3680</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3038162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rPr>
              <a:t>Today you:</a:t>
            </a:r>
          </a:p>
          <a:p>
            <a:pPr lvl="0"/>
            <a:r>
              <a:rPr lang="en-US" dirty="0" smtClean="0">
                <a:latin typeface="Arial" panose="020B0604020202020204" pitchFamily="34" charset="0"/>
              </a:rPr>
              <a:t>Reviewed how to record </a:t>
            </a:r>
            <a:r>
              <a:rPr lang="en-US" dirty="0" smtClean="0"/>
              <a:t>and document information received from phone calls with SCOs</a:t>
            </a:r>
            <a:endParaRPr lang="en-US" dirty="0">
              <a:latin typeface="Arial" panose="020B0604020202020204" pitchFamily="34" charset="0"/>
            </a:endParaRPr>
          </a:p>
          <a:p>
            <a:pPr lvl="0"/>
            <a:r>
              <a:rPr lang="en-US" dirty="0" smtClean="0"/>
              <a:t>Reviewed what is required to accept mitigating circumstances</a:t>
            </a:r>
          </a:p>
          <a:p>
            <a:pPr lvl="0"/>
            <a:r>
              <a:rPr lang="en-US" dirty="0" smtClean="0">
                <a:latin typeface="Arial" panose="020B0604020202020204" pitchFamily="34" charset="0"/>
              </a:rPr>
              <a:t>Reviewed how mitigating circumstances of a sensitive nature are handled</a:t>
            </a:r>
            <a:endParaRPr lang="en-US" dirty="0">
              <a:latin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2804565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4007085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TMS Assessment and Survey</a:t>
            </a:r>
          </a:p>
        </p:txBody>
      </p:sp>
      <p:sp>
        <p:nvSpPr>
          <p:cNvPr id="3" name="Content Placeholder 2"/>
          <p:cNvSpPr>
            <a:spLocks noGrp="1"/>
          </p:cNvSpPr>
          <p:nvPr>
            <p:ph idx="1"/>
          </p:nvPr>
        </p:nvSpPr>
        <p:spPr/>
        <p:txBody>
          <a:bodyPr/>
          <a:lstStyle/>
          <a:p>
            <a:r>
              <a:rPr lang="en-US" dirty="0">
                <a:latin typeface="Arial" panose="020B0604020202020204" pitchFamily="34" charset="0"/>
              </a:rPr>
              <a:t>The assessment and survey have been assigned to you </a:t>
            </a:r>
            <a:r>
              <a:rPr lang="en-US">
                <a:latin typeface="Arial" panose="020B0604020202020204" pitchFamily="34" charset="0"/>
              </a:rPr>
              <a:t>in </a:t>
            </a:r>
            <a:r>
              <a:rPr lang="en-US" smtClean="0">
                <a:latin typeface="Arial" panose="020B0604020202020204" pitchFamily="34" charset="0"/>
              </a:rPr>
              <a:t>TMS</a:t>
            </a:r>
            <a:endParaRPr lang="en-US" dirty="0">
              <a:latin typeface="Arial" panose="020B0604020202020204" pitchFamily="34" charset="0"/>
            </a:endParaRPr>
          </a:p>
          <a:p>
            <a:r>
              <a:rPr lang="en-US" dirty="0">
                <a:latin typeface="Arial" panose="020B0604020202020204" pitchFamily="34" charset="0"/>
              </a:rPr>
              <a:t>The assessment is comprised of </a:t>
            </a:r>
            <a:r>
              <a:rPr lang="en-US" dirty="0" smtClean="0">
                <a:latin typeface="Arial" panose="020B0604020202020204" pitchFamily="34" charset="0"/>
              </a:rPr>
              <a:t>5 </a:t>
            </a:r>
            <a:r>
              <a:rPr lang="en-US" dirty="0">
                <a:latin typeface="Arial" panose="020B0604020202020204" pitchFamily="34" charset="0"/>
              </a:rPr>
              <a:t>scenario-based </a:t>
            </a:r>
            <a:r>
              <a:rPr lang="en-US" dirty="0" smtClean="0">
                <a:latin typeface="Arial" panose="020B0604020202020204" pitchFamily="34" charset="0"/>
              </a:rPr>
              <a:t>questions</a:t>
            </a:r>
            <a:endParaRPr lang="en-US" dirty="0">
              <a:latin typeface="Arial" panose="020B0604020202020204" pitchFamily="34" charset="0"/>
            </a:endParaRPr>
          </a:p>
          <a:p>
            <a:r>
              <a:rPr lang="en-US" dirty="0">
                <a:latin typeface="Arial" panose="020B0604020202020204" pitchFamily="34" charset="0"/>
              </a:rPr>
              <a:t>The questions are based on the information you learned </a:t>
            </a:r>
            <a:r>
              <a:rPr lang="en-US" dirty="0" smtClean="0">
                <a:latin typeface="Arial" panose="020B0604020202020204" pitchFamily="34" charset="0"/>
              </a:rPr>
              <a:t>today</a:t>
            </a:r>
            <a:endParaRPr lang="en-US" dirty="0">
              <a:latin typeface="Arial" panose="020B0604020202020204" pitchFamily="34" charset="0"/>
            </a:endParaRPr>
          </a:p>
          <a:p>
            <a:r>
              <a:rPr lang="en-US" dirty="0">
                <a:latin typeface="Arial" panose="020B0604020202020204" pitchFamily="34" charset="0"/>
              </a:rPr>
              <a:t>You should be able to complete the assessment and survey within one </a:t>
            </a:r>
            <a:r>
              <a:rPr lang="en-US" dirty="0" smtClean="0">
                <a:latin typeface="Arial" panose="020B0604020202020204" pitchFamily="34" charset="0"/>
              </a:rPr>
              <a:t>hour</a:t>
            </a:r>
            <a:endParaRPr lang="en-US" dirty="0">
              <a:latin typeface="Arial" panose="020B0604020202020204" pitchFamily="34" charset="0"/>
            </a:endParaRPr>
          </a:p>
          <a:p>
            <a:r>
              <a:rPr lang="en-US" dirty="0">
                <a:latin typeface="Arial" panose="020B0604020202020204" pitchFamily="34" charset="0"/>
              </a:rPr>
              <a:t>Be sure to complete both the assessment and the survey in TMS to receive credit for this </a:t>
            </a:r>
            <a:r>
              <a:rPr lang="en-US" dirty="0" smtClean="0">
                <a:latin typeface="Arial" panose="020B0604020202020204" pitchFamily="34" charset="0"/>
              </a:rPr>
              <a:t>training</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1309142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M22-4 – Part IV – Chapter 11 Updated</a:t>
            </a:r>
            <a:endParaRPr lang="en-US" dirty="0"/>
          </a:p>
        </p:txBody>
      </p:sp>
      <p:sp>
        <p:nvSpPr>
          <p:cNvPr id="3" name="Content Placeholder 2"/>
          <p:cNvSpPr>
            <a:spLocks noGrp="1"/>
          </p:cNvSpPr>
          <p:nvPr>
            <p:ph idx="1"/>
          </p:nvPr>
        </p:nvSpPr>
        <p:spPr/>
        <p:txBody>
          <a:bodyPr/>
          <a:lstStyle/>
          <a:p>
            <a:r>
              <a:rPr lang="en-US" dirty="0"/>
              <a:t>The </a:t>
            </a:r>
            <a:r>
              <a:rPr lang="en-US" dirty="0">
                <a:hlinkClick r:id="rId3"/>
              </a:rPr>
              <a:t>M22-4</a:t>
            </a:r>
            <a:r>
              <a:rPr lang="en-US" dirty="0"/>
              <a:t> – Part IV – Chapter 11 was updated  on September 1, 2016</a:t>
            </a:r>
          </a:p>
          <a:p>
            <a:r>
              <a:rPr lang="en-US" dirty="0"/>
              <a:t>This update </a:t>
            </a:r>
            <a:r>
              <a:rPr lang="en-US" dirty="0" smtClean="0"/>
              <a:t>contained </a:t>
            </a:r>
            <a:r>
              <a:rPr lang="en-US" dirty="0"/>
              <a:t>a significant amount of cosmetic changes to the chapter and several updates to processing procedures</a:t>
            </a:r>
          </a:p>
          <a:p>
            <a:r>
              <a:rPr lang="en-US" dirty="0" smtClean="0"/>
              <a:t>This training covers the major processing changes and reviews important processing requirements. Employees are mandated to review the updated chapter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p:txBody>
          <a:bodyPr/>
          <a:lstStyle/>
          <a:p>
            <a:r>
              <a:rPr lang="en-US" sz="1400" dirty="0">
                <a:solidFill>
                  <a:srgbClr val="FF0000"/>
                </a:solidFill>
              </a:rPr>
              <a:t>M22-4 – Part IV – Chapter 11 – </a:t>
            </a:r>
            <a:r>
              <a:rPr lang="en-US" sz="1400" dirty="0" smtClean="0">
                <a:solidFill>
                  <a:srgbClr val="FF0000"/>
                </a:solidFill>
              </a:rPr>
              <a:t>Updates (INCLUDE DATE</a:t>
            </a:r>
            <a:r>
              <a:rPr lang="en-US" sz="1400" dirty="0" smtClean="0"/>
              <a:t>)</a:t>
            </a:r>
            <a:endParaRPr lang="en-US" sz="1400" dirty="0">
              <a:solidFill>
                <a:schemeClr val="bg1"/>
              </a:solidFill>
            </a:endParaRPr>
          </a:p>
        </p:txBody>
      </p:sp>
    </p:spTree>
    <p:extLst>
      <p:ext uri="{BB962C8B-B14F-4D97-AF65-F5344CB8AC3E}">
        <p14:creationId xmlns:p14="http://schemas.microsoft.com/office/powerpoint/2010/main" val="187978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rPr>
              <a:t>At the end of this lesson, you will be able to:</a:t>
            </a:r>
          </a:p>
          <a:p>
            <a:r>
              <a:rPr lang="en-US" dirty="0" smtClean="0">
                <a:latin typeface="Arial" panose="020B0604020202020204" pitchFamily="34" charset="0"/>
              </a:rPr>
              <a:t>Identify the requirements for documenting phone calls with School Certifying Officials (SCOs)</a:t>
            </a:r>
          </a:p>
          <a:p>
            <a:r>
              <a:rPr lang="en-US" dirty="0" smtClean="0"/>
              <a:t>Determine the circumstances in which to grant mitigating circumstances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1615616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Reductions </a:t>
            </a:r>
            <a:r>
              <a:rPr lang="en-US" dirty="0" smtClean="0"/>
              <a:t>and </a:t>
            </a:r>
            <a:r>
              <a:rPr lang="en-US" dirty="0" smtClean="0"/>
              <a:t>Terminations</a:t>
            </a:r>
            <a:endParaRPr lang="en-US" dirty="0"/>
          </a:p>
        </p:txBody>
      </p:sp>
      <p:sp>
        <p:nvSpPr>
          <p:cNvPr id="3" name="Content Placeholder 2"/>
          <p:cNvSpPr>
            <a:spLocks noGrp="1"/>
          </p:cNvSpPr>
          <p:nvPr>
            <p:ph idx="1"/>
          </p:nvPr>
        </p:nvSpPr>
        <p:spPr>
          <a:xfrm>
            <a:off x="457200" y="1447800"/>
            <a:ext cx="8229600" cy="5105400"/>
          </a:xfrm>
        </p:spPr>
        <p:txBody>
          <a:bodyPr>
            <a:normAutofit fontScale="92500"/>
          </a:bodyPr>
          <a:lstStyle/>
          <a:p>
            <a:pPr marL="0" indent="0">
              <a:buNone/>
            </a:pPr>
            <a:r>
              <a:rPr lang="en-US" b="1" u="sng" dirty="0"/>
              <a:t>Section </a:t>
            </a:r>
            <a:r>
              <a:rPr lang="en-US" b="1" u="sng" dirty="0" smtClean="0"/>
              <a:t>11.03 (Section a.)</a:t>
            </a:r>
            <a:endParaRPr lang="en-US" b="1" u="sng" dirty="0"/>
          </a:p>
          <a:p>
            <a:r>
              <a:rPr lang="en-US" b="1" dirty="0" smtClean="0"/>
              <a:t>Method of Reporting </a:t>
            </a:r>
            <a:r>
              <a:rPr lang="en-US" dirty="0" smtClean="0"/>
              <a:t>(4) states the following:</a:t>
            </a:r>
          </a:p>
          <a:p>
            <a:pPr lvl="1"/>
            <a:r>
              <a:rPr lang="en-US" dirty="0" smtClean="0"/>
              <a:t>“The </a:t>
            </a:r>
            <a:r>
              <a:rPr lang="en-US" dirty="0"/>
              <a:t>VCE should record telephonic notices of reduction or termination on VA Form </a:t>
            </a:r>
            <a:r>
              <a:rPr lang="en-US" dirty="0" smtClean="0"/>
              <a:t>119, </a:t>
            </a:r>
            <a:r>
              <a:rPr lang="en-US" dirty="0"/>
              <a:t>Report of Contact. Clearly identify the form as a telephonic notice and include all the information required to process a reduction or termination of benefits, the name and title of the person providing the information, and the date the notice is received. The person recording the information should ensure it is captured in the claimant's TIMS </a:t>
            </a:r>
            <a:r>
              <a:rPr lang="en-US" dirty="0" smtClean="0"/>
              <a:t>folder”</a:t>
            </a:r>
          </a:p>
          <a:p>
            <a:r>
              <a:rPr lang="en-US" dirty="0" smtClean="0"/>
              <a:t>When recording information received from a SCO the Veterans Claims Examiner (VCE) </a:t>
            </a:r>
            <a:r>
              <a:rPr lang="en-US" b="1" u="sng" dirty="0" smtClean="0"/>
              <a:t>MUST</a:t>
            </a:r>
            <a:r>
              <a:rPr lang="en-US" dirty="0" smtClean="0"/>
              <a:t> use VA Form 119 to record this information. The VCE </a:t>
            </a:r>
            <a:r>
              <a:rPr lang="en-US" b="1" u="sng" dirty="0" smtClean="0"/>
              <a:t>CANNOT</a:t>
            </a:r>
            <a:r>
              <a:rPr lang="en-US" dirty="0" smtClean="0"/>
              <a:t> use a “NOTE” in The Imaging Management System (TIMS) </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782662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6 Credit Exclusion Be Applied?</a:t>
            </a:r>
            <a:endParaRPr lang="en-US" dirty="0"/>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pPr marL="0" lvl="0" indent="0">
              <a:buNone/>
            </a:pPr>
            <a:r>
              <a:rPr lang="en-US" sz="2000" b="1" u="sng" dirty="0"/>
              <a:t>Section </a:t>
            </a:r>
            <a:r>
              <a:rPr lang="en-US" sz="2000" b="1" u="sng" dirty="0" smtClean="0"/>
              <a:t>11.05 (Section a.)</a:t>
            </a:r>
            <a:endParaRPr lang="en-US" sz="2000" b="1" u="sng" dirty="0"/>
          </a:p>
          <a:p>
            <a:pPr marL="0" lvl="0" indent="0">
              <a:buNone/>
            </a:pPr>
            <a:r>
              <a:rPr lang="en-US" sz="2000" dirty="0" smtClean="0"/>
              <a:t>The </a:t>
            </a:r>
            <a:r>
              <a:rPr lang="en-US" sz="2000" dirty="0"/>
              <a:t>6 credit exclusion applies to a course withdrawal only if each of the following requirements are met: </a:t>
            </a:r>
          </a:p>
          <a:p>
            <a:pPr lvl="1">
              <a:buFont typeface="Arial" panose="020B0604020202020204" pitchFamily="34" charset="0"/>
              <a:buChar char="•"/>
            </a:pPr>
            <a:r>
              <a:rPr lang="en-US" sz="2000" dirty="0"/>
              <a:t>The student is enrolled under an education benefit provided under Title 38 or Title </a:t>
            </a:r>
            <a:r>
              <a:rPr lang="en-US" sz="2000" dirty="0" smtClean="0"/>
              <a:t>10</a:t>
            </a:r>
            <a:endParaRPr lang="en-US" sz="2000" dirty="0"/>
          </a:p>
          <a:p>
            <a:pPr lvl="1">
              <a:buFont typeface="Arial" panose="020B0604020202020204" pitchFamily="34" charset="0"/>
              <a:buChar char="•"/>
            </a:pPr>
            <a:r>
              <a:rPr lang="en-US" sz="2000" dirty="0"/>
              <a:t>The withdrawal is the first instance of withdrawal from courses on or after June 1, </a:t>
            </a:r>
            <a:r>
              <a:rPr lang="en-US" sz="2000" dirty="0" smtClean="0"/>
              <a:t>1989</a:t>
            </a:r>
            <a:endParaRPr lang="en-US" sz="2000" dirty="0"/>
          </a:p>
          <a:p>
            <a:pPr lvl="1">
              <a:buFont typeface="Arial" panose="020B0604020202020204" pitchFamily="34" charset="0"/>
              <a:buChar char="•"/>
            </a:pPr>
            <a:r>
              <a:rPr lang="en-US" sz="2000" dirty="0"/>
              <a:t>The student has been awarded benefits for the withdrawn </a:t>
            </a:r>
            <a:r>
              <a:rPr lang="en-US" sz="2000" dirty="0" smtClean="0"/>
              <a:t>courses</a:t>
            </a:r>
            <a:endParaRPr lang="en-US" sz="2000" dirty="0"/>
          </a:p>
          <a:p>
            <a:pPr lvl="1">
              <a:buFont typeface="Arial" panose="020B0604020202020204" pitchFamily="34" charset="0"/>
              <a:buChar char="•"/>
            </a:pPr>
            <a:r>
              <a:rPr lang="en-US" sz="2000" dirty="0"/>
              <a:t>Mitigating circumstances would normally be an issue (e.g., the withdrawal was beyond the drop period and a non-punitive grade was assigned for the course</a:t>
            </a:r>
            <a:r>
              <a:rPr lang="en-US" sz="2000" dirty="0" smtClean="0"/>
              <a:t>)</a:t>
            </a:r>
          </a:p>
          <a:p>
            <a:pPr marL="57150" indent="0">
              <a:buNone/>
            </a:pPr>
            <a:endParaRPr lang="en-US" sz="2000" dirty="0" smtClean="0"/>
          </a:p>
          <a:p>
            <a:pPr marL="57150" indent="0">
              <a:buNone/>
            </a:pPr>
            <a:r>
              <a:rPr lang="en-US" sz="2000" dirty="0" smtClean="0"/>
              <a:t>NOTE: If these conditions are met, and none of the conditions of when not to use the 6 credit exclusion apply, the VCE must utilize the 6 credit exclusion. The exclusion </a:t>
            </a:r>
            <a:r>
              <a:rPr lang="en-US" sz="2000" b="1" u="sng" dirty="0" smtClean="0"/>
              <a:t>cannot be saved</a:t>
            </a:r>
            <a:r>
              <a:rPr lang="en-US" sz="2000" b="1" dirty="0" smtClean="0"/>
              <a:t> </a:t>
            </a:r>
            <a:r>
              <a:rPr lang="en-US" sz="2000" dirty="0" smtClean="0"/>
              <a:t>(even at the request of the student) for a future occasion.</a:t>
            </a:r>
            <a:endParaRPr lang="en-US" sz="20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2408300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6 Credit Exclusion Be Applied?</a:t>
            </a:r>
            <a:endParaRPr lang="en-US" dirty="0"/>
          </a:p>
        </p:txBody>
      </p:sp>
      <p:sp>
        <p:nvSpPr>
          <p:cNvPr id="3" name="Content Placeholder 2"/>
          <p:cNvSpPr>
            <a:spLocks noGrp="1"/>
          </p:cNvSpPr>
          <p:nvPr>
            <p:ph idx="1"/>
          </p:nvPr>
        </p:nvSpPr>
        <p:spPr>
          <a:xfrm>
            <a:off x="457200" y="1447800"/>
            <a:ext cx="8229600" cy="5105400"/>
          </a:xfrm>
        </p:spPr>
        <p:txBody>
          <a:bodyPr>
            <a:normAutofit lnSpcReduction="10000"/>
          </a:bodyPr>
          <a:lstStyle/>
          <a:p>
            <a:pPr marL="0" lvl="0" indent="0">
              <a:buNone/>
            </a:pPr>
            <a:r>
              <a:rPr lang="en-US" b="1" u="sng" dirty="0"/>
              <a:t>Section </a:t>
            </a:r>
            <a:r>
              <a:rPr lang="en-US" b="1" u="sng" dirty="0" smtClean="0"/>
              <a:t>11.05 (Section b.)</a:t>
            </a:r>
            <a:endParaRPr lang="en-US" b="1" u="sng" dirty="0"/>
          </a:p>
          <a:p>
            <a:pPr marL="0" lvl="0" indent="0">
              <a:buNone/>
            </a:pPr>
            <a:r>
              <a:rPr lang="en-US" dirty="0" smtClean="0"/>
              <a:t>The </a:t>
            </a:r>
            <a:r>
              <a:rPr lang="en-US" dirty="0"/>
              <a:t>6 credit exclusion does </a:t>
            </a:r>
            <a:r>
              <a:rPr lang="en-US" u="sng" dirty="0"/>
              <a:t>not</a:t>
            </a:r>
            <a:r>
              <a:rPr lang="en-US" dirty="0"/>
              <a:t> apply if the student: </a:t>
            </a:r>
            <a:endParaRPr lang="en-US" sz="2000" dirty="0"/>
          </a:p>
          <a:p>
            <a:pPr lvl="1">
              <a:buFont typeface="Arial" panose="020B0604020202020204" pitchFamily="34" charset="0"/>
              <a:buChar char="•"/>
            </a:pPr>
            <a:r>
              <a:rPr lang="en-US" dirty="0" smtClean="0"/>
              <a:t>Withdraws </a:t>
            </a:r>
            <a:r>
              <a:rPr lang="en-US" dirty="0"/>
              <a:t>from a course during the drop </a:t>
            </a:r>
            <a:r>
              <a:rPr lang="en-US" dirty="0" smtClean="0"/>
              <a:t>period</a:t>
            </a:r>
            <a:endParaRPr lang="en-US" sz="2000" dirty="0"/>
          </a:p>
          <a:p>
            <a:pPr lvl="1">
              <a:buFont typeface="Arial" panose="020B0604020202020204" pitchFamily="34" charset="0"/>
              <a:buChar char="•"/>
            </a:pPr>
            <a:r>
              <a:rPr lang="en-US" u="sng" dirty="0" smtClean="0"/>
              <a:t>Completes</a:t>
            </a:r>
            <a:r>
              <a:rPr lang="en-US" dirty="0" smtClean="0"/>
              <a:t> </a:t>
            </a:r>
            <a:r>
              <a:rPr lang="en-US" dirty="0"/>
              <a:t>a course and receives a non-punitive </a:t>
            </a:r>
            <a:r>
              <a:rPr lang="en-US" dirty="0" smtClean="0"/>
              <a:t>grade</a:t>
            </a:r>
            <a:endParaRPr lang="en-US" sz="2000" dirty="0"/>
          </a:p>
          <a:p>
            <a:pPr lvl="1">
              <a:buFont typeface="Arial" panose="020B0604020202020204" pitchFamily="34" charset="0"/>
              <a:buChar char="•"/>
            </a:pPr>
            <a:r>
              <a:rPr lang="en-US" dirty="0" smtClean="0"/>
              <a:t>Withdraws </a:t>
            </a:r>
            <a:r>
              <a:rPr lang="en-US" dirty="0"/>
              <a:t>from a course and receives a </a:t>
            </a:r>
            <a:r>
              <a:rPr lang="en-US" u="sng" dirty="0"/>
              <a:t>punitive</a:t>
            </a:r>
            <a:r>
              <a:rPr lang="en-US" dirty="0"/>
              <a:t> (failing) </a:t>
            </a:r>
            <a:r>
              <a:rPr lang="en-US" dirty="0" smtClean="0"/>
              <a:t>grade</a:t>
            </a:r>
            <a:endParaRPr lang="en-US" sz="2000" dirty="0"/>
          </a:p>
          <a:p>
            <a:pPr lvl="1">
              <a:buFont typeface="Arial" panose="020B0604020202020204" pitchFamily="34" charset="0"/>
              <a:buChar char="•"/>
            </a:pPr>
            <a:r>
              <a:rPr lang="en-US" dirty="0" smtClean="0"/>
              <a:t>Withdraws </a:t>
            </a:r>
            <a:r>
              <a:rPr lang="en-US" dirty="0"/>
              <a:t>from a course and there is no debt established based on the </a:t>
            </a:r>
            <a:r>
              <a:rPr lang="en-US" dirty="0" smtClean="0"/>
              <a:t>change</a:t>
            </a:r>
            <a:endParaRPr lang="en-US" sz="2000" dirty="0"/>
          </a:p>
          <a:p>
            <a:pPr lvl="1">
              <a:buFont typeface="Arial" panose="020B0604020202020204" pitchFamily="34" charset="0"/>
              <a:buChar char="•"/>
            </a:pPr>
            <a:r>
              <a:rPr lang="en-US" dirty="0" smtClean="0"/>
              <a:t>Was </a:t>
            </a:r>
            <a:r>
              <a:rPr lang="en-US" dirty="0"/>
              <a:t>previously granted a 6 credit exclusion for the same or a different </a:t>
            </a:r>
            <a:r>
              <a:rPr lang="en-US" dirty="0" smtClean="0"/>
              <a:t>benefit</a:t>
            </a:r>
            <a:endParaRPr lang="en-US" sz="2000" dirty="0"/>
          </a:p>
          <a:p>
            <a:pPr lvl="1">
              <a:buFont typeface="Arial" panose="020B0604020202020204" pitchFamily="34" charset="0"/>
              <a:buChar char="•"/>
            </a:pPr>
            <a:r>
              <a:rPr lang="en-US" dirty="0" smtClean="0"/>
              <a:t>Withdraws </a:t>
            </a:r>
            <a:r>
              <a:rPr lang="en-US" dirty="0"/>
              <a:t>from a </a:t>
            </a:r>
            <a:r>
              <a:rPr lang="en-US" dirty="0" smtClean="0"/>
              <a:t>course </a:t>
            </a:r>
            <a:r>
              <a:rPr lang="en-US" dirty="0"/>
              <a:t>and VA has not awarded benefits yet for that </a:t>
            </a:r>
            <a:r>
              <a:rPr lang="en-US" dirty="0" smtClean="0"/>
              <a:t>course</a:t>
            </a:r>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1866133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Procedure</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u="sng" dirty="0"/>
              <a:t>Section </a:t>
            </a:r>
            <a:r>
              <a:rPr lang="en-US" b="1" u="sng" dirty="0" smtClean="0"/>
              <a:t>11.08 (Section c. - NOTE)</a:t>
            </a:r>
            <a:endParaRPr lang="en-US" b="1" u="sng" dirty="0"/>
          </a:p>
          <a:p>
            <a:r>
              <a:rPr lang="en-US" dirty="0" smtClean="0"/>
              <a:t>It </a:t>
            </a:r>
            <a:r>
              <a:rPr lang="en-US" dirty="0"/>
              <a:t>is no longer necessary for the VCE to </a:t>
            </a:r>
            <a:r>
              <a:rPr lang="en-US" dirty="0" smtClean="0"/>
              <a:t>“FLASH” </a:t>
            </a:r>
            <a:r>
              <a:rPr lang="en-US" dirty="0"/>
              <a:t>TIMS folders regarding </a:t>
            </a:r>
            <a:r>
              <a:rPr lang="en-US" dirty="0" smtClean="0"/>
              <a:t>granting the </a:t>
            </a:r>
            <a:r>
              <a:rPr lang="en-US" dirty="0"/>
              <a:t>6 credit exclusion. The controls set in </a:t>
            </a:r>
            <a:r>
              <a:rPr lang="en-US" dirty="0" smtClean="0"/>
              <a:t>Benefits Delivery Network (BDN) </a:t>
            </a:r>
            <a:r>
              <a:rPr lang="en-US" dirty="0"/>
              <a:t>or </a:t>
            </a:r>
            <a:r>
              <a:rPr lang="en-US" dirty="0" smtClean="0"/>
              <a:t>Long Term Solution (LTS) </a:t>
            </a:r>
            <a:r>
              <a:rPr lang="en-US" dirty="0"/>
              <a:t>are sufficient </a:t>
            </a:r>
            <a:r>
              <a:rPr lang="en-US" dirty="0" smtClean="0"/>
              <a:t>notification </a:t>
            </a:r>
          </a:p>
          <a:p>
            <a:r>
              <a:rPr lang="en-US" dirty="0" smtClean="0"/>
              <a:t>It </a:t>
            </a:r>
            <a:r>
              <a:rPr lang="en-US" dirty="0"/>
              <a:t>is essential that each student be granted the </a:t>
            </a:r>
            <a:r>
              <a:rPr lang="en-US" dirty="0" smtClean="0"/>
              <a:t>exclusion </a:t>
            </a:r>
            <a:r>
              <a:rPr lang="en-US" dirty="0"/>
              <a:t>when </a:t>
            </a:r>
            <a:r>
              <a:rPr lang="en-US" dirty="0" smtClean="0"/>
              <a:t>applicable</a:t>
            </a:r>
          </a:p>
          <a:p>
            <a:pPr lvl="1"/>
            <a:r>
              <a:rPr lang="en-US" dirty="0" smtClean="0"/>
              <a:t>A </a:t>
            </a:r>
            <a:r>
              <a:rPr lang="en-US" dirty="0"/>
              <a:t>student receives the 6 credit exclusion only one </a:t>
            </a:r>
            <a:r>
              <a:rPr lang="en-US" dirty="0" smtClean="0"/>
              <a:t>time</a:t>
            </a:r>
          </a:p>
          <a:p>
            <a:r>
              <a:rPr lang="en-US" dirty="0" smtClean="0"/>
              <a:t>When </a:t>
            </a:r>
            <a:r>
              <a:rPr lang="en-US" dirty="0"/>
              <a:t>a school reports that a drop in credit hours occurred, the VCE must always consider the possibility that the </a:t>
            </a:r>
            <a:r>
              <a:rPr lang="en-US" dirty="0" smtClean="0"/>
              <a:t>6 credit exclusion rule may apply</a:t>
            </a:r>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2900018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Evidence Requirement </a:t>
            </a:r>
            <a:r>
              <a:rPr lang="en-US" dirty="0" smtClean="0"/>
              <a:t>for </a:t>
            </a:r>
            <a:r>
              <a:rPr lang="en-US" dirty="0" smtClean="0"/>
              <a:t>Mitigating Circumstances</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u="sng" dirty="0"/>
              <a:t>Section </a:t>
            </a:r>
            <a:r>
              <a:rPr lang="en-US" b="1" u="sng" dirty="0" smtClean="0"/>
              <a:t>11.12 (Section b.)</a:t>
            </a:r>
            <a:endParaRPr lang="en-US" b="1" u="sng" dirty="0"/>
          </a:p>
          <a:p>
            <a:pPr marL="0" indent="0">
              <a:buNone/>
            </a:pPr>
            <a:r>
              <a:rPr lang="en-US" dirty="0" smtClean="0"/>
              <a:t>In order to grant mitigating circumstances the </a:t>
            </a:r>
            <a:r>
              <a:rPr lang="en-US" dirty="0"/>
              <a:t>VCE </a:t>
            </a:r>
            <a:r>
              <a:rPr lang="en-US" dirty="0" smtClean="0"/>
              <a:t>must </a:t>
            </a:r>
            <a:r>
              <a:rPr lang="en-US" dirty="0"/>
              <a:t>be able to answer the following </a:t>
            </a:r>
            <a:r>
              <a:rPr lang="en-US" dirty="0" smtClean="0"/>
              <a:t>:</a:t>
            </a:r>
            <a:endParaRPr lang="en-US" dirty="0"/>
          </a:p>
          <a:p>
            <a:pPr lvl="1">
              <a:buFont typeface="Arial" panose="020B0604020202020204" pitchFamily="34" charset="0"/>
              <a:buChar char="•"/>
            </a:pPr>
            <a:r>
              <a:rPr lang="en-US" dirty="0"/>
              <a:t>What </a:t>
            </a:r>
            <a:r>
              <a:rPr lang="en-US" dirty="0" smtClean="0"/>
              <a:t>occurred?</a:t>
            </a:r>
          </a:p>
          <a:p>
            <a:pPr lvl="1">
              <a:buFont typeface="Arial" panose="020B0604020202020204" pitchFamily="34" charset="0"/>
              <a:buChar char="•"/>
            </a:pPr>
            <a:r>
              <a:rPr lang="en-US" dirty="0" smtClean="0"/>
              <a:t>Was the occurrence unavoidable?</a:t>
            </a:r>
          </a:p>
          <a:p>
            <a:pPr lvl="1">
              <a:buFont typeface="Arial" panose="020B0604020202020204" pitchFamily="34" charset="0"/>
              <a:buChar char="•"/>
            </a:pPr>
            <a:r>
              <a:rPr lang="en-US" dirty="0" smtClean="0"/>
              <a:t>What </a:t>
            </a:r>
            <a:r>
              <a:rPr lang="en-US" dirty="0"/>
              <a:t>was the impact of this event</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450637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Evidence Requirement </a:t>
            </a:r>
            <a:r>
              <a:rPr lang="en-US" dirty="0" smtClean="0"/>
              <a:t>for </a:t>
            </a:r>
            <a:r>
              <a:rPr lang="en-US" dirty="0" smtClean="0"/>
              <a:t>Mitigating Circumstances</a:t>
            </a:r>
            <a:endParaRPr lang="en-US" dirty="0"/>
          </a:p>
        </p:txBody>
      </p:sp>
      <p:sp>
        <p:nvSpPr>
          <p:cNvPr id="3" name="Content Placeholder 2"/>
          <p:cNvSpPr>
            <a:spLocks noGrp="1"/>
          </p:cNvSpPr>
          <p:nvPr>
            <p:ph idx="1"/>
          </p:nvPr>
        </p:nvSpPr>
        <p:spPr>
          <a:xfrm>
            <a:off x="381000" y="990600"/>
            <a:ext cx="8305800" cy="5562600"/>
          </a:xfrm>
        </p:spPr>
        <p:txBody>
          <a:bodyPr>
            <a:noAutofit/>
          </a:bodyPr>
          <a:lstStyle/>
          <a:p>
            <a:pPr marL="0" indent="0">
              <a:buNone/>
            </a:pPr>
            <a:r>
              <a:rPr lang="en-US" sz="1400" b="1" u="sng" dirty="0"/>
              <a:t>Section 11.12</a:t>
            </a:r>
            <a:endParaRPr lang="en-US" sz="1400" b="1" u="sng" dirty="0" smtClean="0"/>
          </a:p>
          <a:p>
            <a:pPr marL="0" indent="0">
              <a:buNone/>
            </a:pPr>
            <a:r>
              <a:rPr lang="en-US" sz="1400" dirty="0" smtClean="0"/>
              <a:t>In order to grant mitigating circumstances the VCE must also have adequate evidence to substantiate the event</a:t>
            </a:r>
          </a:p>
          <a:p>
            <a:pPr lvl="1"/>
            <a:r>
              <a:rPr lang="en-US" sz="1400" dirty="0" smtClean="0"/>
              <a:t>Example: the student indicates that they withdrew due to an illness or injury</a:t>
            </a:r>
          </a:p>
          <a:p>
            <a:pPr lvl="2"/>
            <a:r>
              <a:rPr lang="en-US" sz="1400" dirty="0" smtClean="0"/>
              <a:t>The student needs to provide a medical note from their doctor, a medical bill showing they were hospitalized, or some other evidence that substantiates their illness or injury. If this evidence is not provided, the VCE cannot grant mitigating circumstances</a:t>
            </a:r>
          </a:p>
          <a:p>
            <a:pPr lvl="1"/>
            <a:r>
              <a:rPr lang="en-US" sz="1400" dirty="0" smtClean="0"/>
              <a:t>Example: the student states the withdrawn course was discontinued by the school</a:t>
            </a:r>
          </a:p>
          <a:p>
            <a:pPr lvl="2"/>
            <a:r>
              <a:rPr lang="en-US" sz="1400" dirty="0" smtClean="0"/>
              <a:t>The student should have the school submit documentation stating the course was discontinued. </a:t>
            </a:r>
            <a:r>
              <a:rPr lang="en-US" sz="1400" dirty="0"/>
              <a:t>If this evidence is not provided, the </a:t>
            </a:r>
            <a:r>
              <a:rPr lang="en-US" sz="1400" dirty="0" smtClean="0"/>
              <a:t>VCE (as per duty to assist) should develop to the client and reach out to the State Approving Agency (SAA) and Education Liaison Representative (ELR) to confirm the course was discontinued. If the SAA or ELR confirms the course was discontinued, the VCE can grant mitigating circumstances. If no evidence is received that substantiates the course was discontinued, the VCE  </a:t>
            </a:r>
            <a:r>
              <a:rPr lang="en-US" sz="1400" dirty="0"/>
              <a:t>cannot grant mitigating circumstances</a:t>
            </a:r>
          </a:p>
          <a:p>
            <a:endParaRPr lang="en-US" sz="1400" dirty="0"/>
          </a:p>
          <a:p>
            <a:pPr marL="0" indent="0">
              <a:buNone/>
            </a:pPr>
            <a:r>
              <a:rPr lang="en-US" sz="1400" dirty="0" smtClean="0"/>
              <a:t>NOTE: In instances where the specific mitigating circumstance is of a sensitive nature, it would be insensitive to insist on the submission of corroborative evidence. In these specific cases, the VCE can automatically accept just the student’s statement and grant the mitigating circumstances. Some examples include:</a:t>
            </a:r>
          </a:p>
          <a:p>
            <a:pPr lvl="1"/>
            <a:r>
              <a:rPr lang="en-US" sz="1400" dirty="0" smtClean="0"/>
              <a:t>The </a:t>
            </a:r>
            <a:r>
              <a:rPr lang="en-US" sz="1400" dirty="0"/>
              <a:t>student reports the death of a spouse or </a:t>
            </a:r>
            <a:r>
              <a:rPr lang="en-US" sz="1400" dirty="0" smtClean="0"/>
              <a:t>child</a:t>
            </a:r>
          </a:p>
          <a:p>
            <a:pPr lvl="1"/>
            <a:r>
              <a:rPr lang="en-US" sz="1400" dirty="0" smtClean="0"/>
              <a:t>The student reports a serious illness of an immediate family member</a:t>
            </a:r>
          </a:p>
          <a:p>
            <a:pPr lvl="1"/>
            <a:r>
              <a:rPr lang="en-US" sz="1400" dirty="0" smtClean="0"/>
              <a:t>The student reports that family or financial obligations outside of the student’s control required the student to stop attending school in order to obtain employment</a:t>
            </a:r>
            <a:endParaRPr lang="en-US" sz="14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5" name="Footer Placeholder 4"/>
          <p:cNvSpPr>
            <a:spLocks noGrp="1"/>
          </p:cNvSpPr>
          <p:nvPr>
            <p:ph type="ftr" sz="quarter" idx="3"/>
          </p:nvPr>
        </p:nvSpPr>
        <p:spPr/>
        <p:txBody>
          <a:bodyPr/>
          <a:lstStyle/>
          <a:p>
            <a:r>
              <a:rPr lang="en-US" sz="1400" dirty="0"/>
              <a:t>M22-4 – Part IV – Chapter 11 – Updates</a:t>
            </a:r>
            <a:endParaRPr lang="en-US" sz="1400" dirty="0">
              <a:solidFill>
                <a:schemeClr val="bg1"/>
              </a:solidFill>
            </a:endParaRPr>
          </a:p>
        </p:txBody>
      </p:sp>
    </p:spTree>
    <p:extLst>
      <p:ext uri="{BB962C8B-B14F-4D97-AF65-F5344CB8AC3E}">
        <p14:creationId xmlns:p14="http://schemas.microsoft.com/office/powerpoint/2010/main" val="3981602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EDUSHARE-199-162</_dlc_DocId>
    <_dlc_DocIdUrl xmlns="ced1f988-d16c-4eb7-9443-312b8723c36c">
      <Url>http://vaww.infoshare.va.gov/sites/educationservice/225/225A/_layouts/DocIdRedir.aspx?ID=EDUSHARE-199-162</Url>
      <Description>EDUSHARE-199-162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2.xml><?xml version="1.0" encoding="utf-8"?>
<ds:datastoreItem xmlns:ds="http://schemas.openxmlformats.org/officeDocument/2006/customXml" ds:itemID="{EE589B4C-95E5-4A69-A5B6-12ACA6FFF17A}">
  <ds:schemaRefs>
    <ds:schemaRef ds:uri="http://www.w3.org/XML/1998/namespace"/>
    <ds:schemaRef ds:uri="http://purl.org/dc/terms/"/>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ced1f988-d16c-4eb7-9443-312b8723c36c"/>
    <ds:schemaRef ds:uri="http://purl.org/dc/elements/1.1/"/>
  </ds:schemaRefs>
</ds:datastoreItem>
</file>

<file path=customXml/itemProps3.xml><?xml version="1.0" encoding="utf-8"?>
<ds:datastoreItem xmlns:ds="http://schemas.openxmlformats.org/officeDocument/2006/customXml" ds:itemID="{97ED98D2-B645-410E-8C0C-F674433E1E17}">
  <ds:schemaRefs>
    <ds:schemaRef ds:uri="http://schemas.microsoft.com/sharepoint/events"/>
  </ds:schemaRefs>
</ds:datastoreItem>
</file>

<file path=customXml/itemProps4.xml><?xml version="1.0" encoding="utf-8"?>
<ds:datastoreItem xmlns:ds="http://schemas.openxmlformats.org/officeDocument/2006/customXml" ds:itemID="{8309E679-3F30-4F45-81AD-CCFF491F9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19901</TotalTime>
  <Words>1646</Words>
  <Application>Microsoft Office PowerPoint</Application>
  <PresentationFormat>On-screen Show (4:3)</PresentationFormat>
  <Paragraphs>143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M22-4 – Part IV – Chapter 11 – Updates</vt:lpstr>
      <vt:lpstr>M22-4 – Part IV – Chapter 11 Updated</vt:lpstr>
      <vt:lpstr>Lesson Objectives</vt:lpstr>
      <vt:lpstr>Reporting Reductions and Terminations</vt:lpstr>
      <vt:lpstr>Should the 6 Credit Exclusion Be Applied?</vt:lpstr>
      <vt:lpstr>Should the 6 Credit Exclusion Be Applied?</vt:lpstr>
      <vt:lpstr>Documentation Procedure</vt:lpstr>
      <vt:lpstr>Evidence Requirement for Mitigating Circumstances</vt:lpstr>
      <vt:lpstr>Evidence Requirement for Mitigating Circumstances</vt:lpstr>
      <vt:lpstr>Evidence Requirement for Mitigating Circumstances</vt:lpstr>
      <vt:lpstr>Evidence Requirement for Mitigating Circumstances</vt:lpstr>
      <vt:lpstr>Evidence Requirement for Mitigating Circumstances</vt:lpstr>
      <vt:lpstr>Lesson References</vt:lpstr>
      <vt:lpstr>Summary</vt:lpstr>
      <vt:lpstr>Questions?</vt:lpstr>
      <vt:lpstr>TMS Assessment and Survey</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M22-4 – Part IV – Chapter 11 – Updates PowerPoint Presentation</dc:title>
  <dc:subject>VCE</dc:subject>
  <dc:creator>Department of Veterans Affairs, Veterans Benefits Administration, Education Service, STAFF</dc:creator>
  <cp:keywords>SCO,school certifying officials,mitigating circumstances,M22-4 part IV,chapter 11 updates,form 119</cp:keywords>
  <dc:description>The purpose of this lesson is to provide VCEs with notice and training on the updated M22-4 chapter.</dc:description>
  <cp:lastModifiedBy>Kathleen Poole</cp:lastModifiedBy>
  <cp:revision>363</cp:revision>
  <cp:lastPrinted>2016-09-22T15:50:06Z</cp:lastPrinted>
  <dcterms:created xsi:type="dcterms:W3CDTF">2014-09-26T18:35:36Z</dcterms:created>
  <dcterms:modified xsi:type="dcterms:W3CDTF">2016-10-06T13:46:21Z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Language">
    <vt:lpwstr>English (U.S.)</vt:lpwstr>
  </property>
  <property fmtid="{D5CDD505-2E9C-101B-9397-08002B2CF9AE}" pid="4" name="_dlc_DocIdItemGuid">
    <vt:lpwstr>c8d1b68b-c48e-495f-89ae-25650c700793</vt:lpwstr>
  </property>
  <property fmtid="{D5CDD505-2E9C-101B-9397-08002B2CF9AE}" pid="5" name="RPO">
    <vt:lpwstr>Multiple RPOs</vt:lpwstr>
  </property>
  <property fmtid="{D5CDD505-2E9C-101B-9397-08002B2CF9AE}" pid="6" name="Topic">
    <vt:lpwstr>Standardized templates</vt:lpwstr>
  </property>
  <property fmtid="{D5CDD505-2E9C-101B-9397-08002B2CF9AE}" pid="7" name="Type">
    <vt:lpwstr>Presentation</vt:lpwstr>
  </property>
</Properties>
</file>