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66"/>
  </p:notesMasterIdLst>
  <p:handoutMasterIdLst>
    <p:handoutMasterId r:id="rId67"/>
  </p:handoutMasterIdLst>
  <p:sldIdLst>
    <p:sldId id="257" r:id="rId5"/>
    <p:sldId id="258" r:id="rId6"/>
    <p:sldId id="259" r:id="rId7"/>
    <p:sldId id="340" r:id="rId8"/>
    <p:sldId id="260" r:id="rId9"/>
    <p:sldId id="261" r:id="rId10"/>
    <p:sldId id="262" r:id="rId11"/>
    <p:sldId id="264" r:id="rId12"/>
    <p:sldId id="266" r:id="rId13"/>
    <p:sldId id="267" r:id="rId14"/>
    <p:sldId id="286" r:id="rId15"/>
    <p:sldId id="280" r:id="rId16"/>
    <p:sldId id="281" r:id="rId17"/>
    <p:sldId id="282" r:id="rId18"/>
    <p:sldId id="283" r:id="rId19"/>
    <p:sldId id="284" r:id="rId20"/>
    <p:sldId id="270" r:id="rId21"/>
    <p:sldId id="285" r:id="rId22"/>
    <p:sldId id="263" r:id="rId23"/>
    <p:sldId id="268" r:id="rId24"/>
    <p:sldId id="269" r:id="rId25"/>
    <p:sldId id="289" r:id="rId26"/>
    <p:sldId id="290" r:id="rId27"/>
    <p:sldId id="291" r:id="rId28"/>
    <p:sldId id="292" r:id="rId29"/>
    <p:sldId id="293" r:id="rId30"/>
    <p:sldId id="294" r:id="rId31"/>
    <p:sldId id="297" r:id="rId32"/>
    <p:sldId id="288" r:id="rId33"/>
    <p:sldId id="287" r:id="rId34"/>
    <p:sldId id="315" r:id="rId35"/>
    <p:sldId id="316" r:id="rId36"/>
    <p:sldId id="317" r:id="rId37"/>
    <p:sldId id="318" r:id="rId38"/>
    <p:sldId id="307" r:id="rId39"/>
    <p:sldId id="306" r:id="rId40"/>
    <p:sldId id="302" r:id="rId41"/>
    <p:sldId id="303" r:id="rId42"/>
    <p:sldId id="304" r:id="rId43"/>
    <p:sldId id="274" r:id="rId44"/>
    <p:sldId id="275" r:id="rId45"/>
    <p:sldId id="276" r:id="rId46"/>
    <p:sldId id="277" r:id="rId47"/>
    <p:sldId id="323" r:id="rId48"/>
    <p:sldId id="324" r:id="rId49"/>
    <p:sldId id="325" r:id="rId50"/>
    <p:sldId id="326" r:id="rId51"/>
    <p:sldId id="327" r:id="rId52"/>
    <p:sldId id="328" r:id="rId53"/>
    <p:sldId id="329" r:id="rId54"/>
    <p:sldId id="330" r:id="rId55"/>
    <p:sldId id="331" r:id="rId56"/>
    <p:sldId id="332" r:id="rId57"/>
    <p:sldId id="333" r:id="rId58"/>
    <p:sldId id="334" r:id="rId59"/>
    <p:sldId id="335" r:id="rId60"/>
    <p:sldId id="336" r:id="rId61"/>
    <p:sldId id="337" r:id="rId62"/>
    <p:sldId id="338" r:id="rId63"/>
    <p:sldId id="339" r:id="rId64"/>
    <p:sldId id="256" r:id="rId65"/>
  </p:sldIdLst>
  <p:sldSz cx="9144000" cy="6858000" type="screen4x3"/>
  <p:notesSz cx="6858000" cy="92964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0" autoAdjust="0"/>
    <p:restoredTop sz="91523" autoAdjust="0"/>
  </p:normalViewPr>
  <p:slideViewPr>
    <p:cSldViewPr snapToGrid="0">
      <p:cViewPr varScale="1">
        <p:scale>
          <a:sx n="106" d="100"/>
          <a:sy n="106" d="100"/>
        </p:scale>
        <p:origin x="147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3DACAB9-A087-46C6-8392-9DA45A27783B}" type="datetimeFigureOut">
              <a:rPr lang="en-US" smtClean="0"/>
              <a:t>8/16/2018</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3DF05838-7BCA-4652-9007-BD0302928936}" type="datetimeFigureOut">
              <a:rPr lang="en-US" smtClean="0"/>
              <a:t>8/16/2018</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163298483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248536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6"/>
            <a:ext cx="9144000" cy="1086867"/>
          </a:xfrm>
        </p:spPr>
        <p:txBody>
          <a:bodyPr anchor="t">
            <a:noAutofit/>
          </a:bodyPr>
          <a:lstStyle>
            <a:lvl1pPr algn="ctr">
              <a:spcAft>
                <a:spcPts val="600"/>
              </a:spcAft>
              <a:defRPr sz="7200" b="0">
                <a:solidFill>
                  <a:srgbClr val="1F497D"/>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11075652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defRPr sz="1800">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84963104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47847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7"/>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8"/>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9"/>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421948610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hf hdr="0" ftr="0" dt="0"/>
  <p:txStyles>
    <p:titleStyle>
      <a:lvl1pPr algn="ctr" defTabSz="289322" rtl="0" eaLnBrk="1" latinLnBrk="0" hangingPunct="1">
        <a:spcBef>
          <a:spcPct val="0"/>
        </a:spcBef>
        <a:buNone/>
        <a:defRPr sz="28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4.xml"/><Relationship Id="rId5" Type="http://schemas.openxmlformats.org/officeDocument/2006/relationships/tags" Target="../tags/tag55.xml"/><Relationship Id="rId4" Type="http://schemas.openxmlformats.org/officeDocument/2006/relationships/tags" Target="../tags/tag54.xml"/></Relationships>
</file>

<file path=ppt/slides/_rels/slide13.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Layout" Target="../slideLayouts/slideLayout4.xml"/><Relationship Id="rId4" Type="http://schemas.openxmlformats.org/officeDocument/2006/relationships/tags" Target="../tags/tag59.xml"/></Relationships>
</file>

<file path=ppt/slides/_rels/slide14.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Layout" Target="../slideLayouts/slideLayout4.xml"/><Relationship Id="rId4" Type="http://schemas.openxmlformats.org/officeDocument/2006/relationships/tags" Target="../tags/tag63.xml"/></Relationships>
</file>

<file path=ppt/slides/_rels/slide15.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Layout" Target="../slideLayouts/slideLayout4.xml"/><Relationship Id="rId4" Type="http://schemas.openxmlformats.org/officeDocument/2006/relationships/tags" Target="../tags/tag67.xml"/></Relationships>
</file>

<file path=ppt/slides/_rels/slide16.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4.xml"/><Relationship Id="rId5" Type="http://schemas.openxmlformats.org/officeDocument/2006/relationships/tags" Target="../tags/tag72.xml"/><Relationship Id="rId4" Type="http://schemas.openxmlformats.org/officeDocument/2006/relationships/tags" Target="../tags/tag71.xml"/></Relationships>
</file>

<file path=ppt/slides/_rels/slide17.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slideLayout" Target="../slideLayouts/slideLayout4.xml"/><Relationship Id="rId4" Type="http://schemas.openxmlformats.org/officeDocument/2006/relationships/tags" Target="../tags/tag88.xml"/></Relationships>
</file>

<file path=ppt/slides/_rels/slide22.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slideLayout" Target="../slideLayouts/slideLayout4.xml"/><Relationship Id="rId4" Type="http://schemas.openxmlformats.org/officeDocument/2006/relationships/tags" Target="../tags/tag98.xml"/></Relationships>
</file>

<file path=ppt/slides/_rels/slide25.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slideLayout" Target="../slideLayouts/slideLayout4.xml"/><Relationship Id="rId4" Type="http://schemas.openxmlformats.org/officeDocument/2006/relationships/tags" Target="../tags/tag102.xml"/></Relationships>
</file>

<file path=ppt/slides/_rels/slide2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slideLayout" Target="../slideLayouts/slideLayout4.xml"/><Relationship Id="rId4" Type="http://schemas.openxmlformats.org/officeDocument/2006/relationships/tags" Target="../tags/tag106.xml"/></Relationships>
</file>

<file path=ppt/slides/_rels/slide27.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Layout" Target="../slideLayouts/slideLayout4.xml"/><Relationship Id="rId5" Type="http://schemas.openxmlformats.org/officeDocument/2006/relationships/tags" Target="../tags/tag123.xml"/><Relationship Id="rId4" Type="http://schemas.openxmlformats.org/officeDocument/2006/relationships/tags" Target="../tags/tag122.xml"/></Relationships>
</file>

<file path=ppt/slides/_rels/slide32.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slideLayout" Target="../slideLayouts/slideLayout4.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49.xml"/><Relationship Id="rId7" Type="http://schemas.openxmlformats.org/officeDocument/2006/relationships/tags" Target="../tags/tag153.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image" Target="../media/image6.png"/><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image" Target="../media/image8.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7.png"/><Relationship Id="rId5" Type="http://schemas.openxmlformats.org/officeDocument/2006/relationships/slideLayout" Target="../slideLayouts/slideLayout4.xml"/><Relationship Id="rId4" Type="http://schemas.openxmlformats.org/officeDocument/2006/relationships/tags" Target="../tags/tag159.xml"/></Relationships>
</file>

<file path=ppt/slides/_rels/slide42.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4"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image" Target="../media/image9.png"/><Relationship Id="rId4"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tags" Target="../tags/tag168.xml"/><Relationship Id="rId7" Type="http://schemas.openxmlformats.org/officeDocument/2006/relationships/slideLayout" Target="../slideLayouts/slideLayout4.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s>
</file>

<file path=ppt/slides/_rels/slide45.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4"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80.xml"/><Relationship Id="rId7" Type="http://schemas.openxmlformats.org/officeDocument/2006/relationships/image" Target="../media/image12.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Layout" Target="../slideLayouts/slideLayout4.xml"/><Relationship Id="rId5" Type="http://schemas.openxmlformats.org/officeDocument/2006/relationships/tags" Target="../tags/tag182.xml"/><Relationship Id="rId4" Type="http://schemas.openxmlformats.org/officeDocument/2006/relationships/tags" Target="../tags/tag181.xml"/><Relationship Id="rId9" Type="http://schemas.openxmlformats.org/officeDocument/2006/relationships/image" Target="../media/image14.png"/></Relationships>
</file>

<file path=ppt/slides/_rels/slide4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85.xml"/><Relationship Id="rId7" Type="http://schemas.openxmlformats.org/officeDocument/2006/relationships/slideLayout" Target="../slideLayouts/slideLayout4.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5" Type="http://schemas.openxmlformats.org/officeDocument/2006/relationships/tags" Target="../tags/tag187.xml"/><Relationship Id="rId10" Type="http://schemas.openxmlformats.org/officeDocument/2006/relationships/image" Target="../media/image17.png"/><Relationship Id="rId4" Type="http://schemas.openxmlformats.org/officeDocument/2006/relationships/tags" Target="../tags/tag186.xml"/><Relationship Id="rId9"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tags" Target="../tags/tag191.xml"/><Relationship Id="rId7" Type="http://schemas.openxmlformats.org/officeDocument/2006/relationships/slideLayout" Target="../slideLayouts/slideLayout4.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slideLayout" Target="../slideLayouts/slideLayout4.xml"/><Relationship Id="rId4" Type="http://schemas.openxmlformats.org/officeDocument/2006/relationships/tags" Target="../tags/tag31.xml"/></Relationships>
</file>

<file path=ppt/slides/_rels/slide50.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4"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4"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image" Target="../media/image19.png"/><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05.xml"/><Relationship Id="rId7" Type="http://schemas.openxmlformats.org/officeDocument/2006/relationships/image" Target="../media/image20.png"/><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slideLayout" Target="../slideLayouts/slideLayout2.xml"/><Relationship Id="rId5" Type="http://schemas.openxmlformats.org/officeDocument/2006/relationships/tags" Target="../tags/tag207.xml"/><Relationship Id="rId10" Type="http://schemas.openxmlformats.org/officeDocument/2006/relationships/image" Target="../media/image23.png"/><Relationship Id="rId4" Type="http://schemas.openxmlformats.org/officeDocument/2006/relationships/tags" Target="../tags/tag206.xml"/><Relationship Id="rId9" Type="http://schemas.openxmlformats.org/officeDocument/2006/relationships/image" Target="../media/image22.png"/></Relationships>
</file>

<file path=ppt/slides/_rels/slide54.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4"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4"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5.xml"/><Relationship Id="rId1" Type="http://schemas.openxmlformats.org/officeDocument/2006/relationships/tags" Target="../tags/tag214.xml"/><Relationship Id="rId5" Type="http://schemas.openxmlformats.org/officeDocument/2006/relationships/image" Target="../media/image25.png"/><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4"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 Id="rId4"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5" Type="http://schemas.openxmlformats.org/officeDocument/2006/relationships/image" Target="../media/image26.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 Id="rId4"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Layout" Target="../slideLayouts/slideLayout4.xml"/><Relationship Id="rId4" Type="http://schemas.openxmlformats.org/officeDocument/2006/relationships/tags" Target="../tags/tag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CCDE1C-0AB4-44C5-94F4-118A98C248ED}"/>
              </a:ext>
            </a:extLst>
          </p:cNvPr>
          <p:cNvSpPr>
            <a:spLocks noGrp="1"/>
          </p:cNvSpPr>
          <p:nvPr>
            <p:ph type="ctrTitle"/>
            <p:custDataLst>
              <p:tags r:id="rId1"/>
            </p:custDataLst>
          </p:nvPr>
        </p:nvSpPr>
        <p:spPr>
          <a:xfrm>
            <a:off x="685800" y="2819400"/>
            <a:ext cx="7772400" cy="1219200"/>
          </a:xfrm>
        </p:spPr>
        <p:txBody>
          <a:bodyPr/>
          <a:lstStyle/>
          <a:p>
            <a:r>
              <a:rPr lang="en-US" dirty="0"/>
              <a:t>Musculoskeletal System</a:t>
            </a:r>
            <a:br>
              <a:rPr lang="en-US" dirty="0"/>
            </a:br>
            <a:r>
              <a:rPr lang="en-US" dirty="0"/>
              <a:t>Lower Body</a:t>
            </a:r>
          </a:p>
        </p:txBody>
      </p:sp>
      <p:sp>
        <p:nvSpPr>
          <p:cNvPr id="6" name="Text Placeholder 5">
            <a:extLst>
              <a:ext uri="{FF2B5EF4-FFF2-40B4-BE49-F238E27FC236}">
                <a16:creationId xmlns:a16="http://schemas.microsoft.com/office/drawing/2014/main" id="{B355820D-F1B3-4B78-897B-EDCC550C3376}"/>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DF58AC1A-5393-4433-AC0D-735FBA984FE6}"/>
              </a:ext>
            </a:extLst>
          </p:cNvPr>
          <p:cNvSpPr>
            <a:spLocks noGrp="1"/>
          </p:cNvSpPr>
          <p:nvPr>
            <p:ph type="body" sz="quarter" idx="11"/>
            <p:custDataLst>
              <p:tags r:id="rId3"/>
            </p:custDataLst>
          </p:nvPr>
        </p:nvSpPr>
        <p:spPr>
          <a:xfrm>
            <a:off x="6096000" y="4724400"/>
            <a:ext cx="2362200" cy="838200"/>
          </a:xfrm>
        </p:spPr>
        <p:txBody>
          <a:bodyPr/>
          <a:lstStyle/>
          <a:p>
            <a:r>
              <a:rPr lang="en-US" dirty="0"/>
              <a:t>September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Painful Motion</a:t>
            </a:r>
          </a:p>
        </p:txBody>
      </p:sp>
      <p:sp>
        <p:nvSpPr>
          <p:cNvPr id="3" name="Content Placeholder 2"/>
          <p:cNvSpPr>
            <a:spLocks noGrp="1"/>
          </p:cNvSpPr>
          <p:nvPr>
            <p:ph idx="1"/>
            <p:custDataLst>
              <p:tags r:id="rId2"/>
            </p:custDataLst>
          </p:nvPr>
        </p:nvSpPr>
        <p:spPr>
          <a:xfrm>
            <a:off x="457200" y="2057400"/>
            <a:ext cx="8229600" cy="3916363"/>
          </a:xfrm>
        </p:spPr>
        <p:txBody>
          <a:bodyPr/>
          <a:lstStyle/>
          <a:p>
            <a:pPr algn="ctr"/>
            <a:endParaRPr lang="en-US" altLang="en-US" b="1" dirty="0"/>
          </a:p>
          <a:p>
            <a:pPr algn="ctr"/>
            <a:endParaRPr lang="en-US" altLang="en-US" b="1" dirty="0"/>
          </a:p>
          <a:p>
            <a:pPr algn="ctr"/>
            <a:r>
              <a:rPr lang="en-US" altLang="en-US" b="1" dirty="0"/>
              <a:t>Reminder:  Findings of painful, unstable, or misaligned joints </a:t>
            </a:r>
          </a:p>
          <a:p>
            <a:pPr algn="ctr"/>
            <a:r>
              <a:rPr lang="en-US" altLang="en-US" b="1" dirty="0"/>
              <a:t>due to healed injury should be entitled to at least the </a:t>
            </a:r>
          </a:p>
          <a:p>
            <a:pPr algn="ctr"/>
            <a:r>
              <a:rPr lang="en-US" altLang="en-US" b="1" dirty="0"/>
              <a:t>minimum compensable evaluation.  (10%)</a:t>
            </a:r>
          </a:p>
          <a:p>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4256706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Circulatory Disturbances</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latin typeface="+mj-lt"/>
              </a:rPr>
              <a:t>38 CFR 4.62</a:t>
            </a:r>
          </a:p>
          <a:p>
            <a:pPr lvl="1"/>
            <a:endParaRPr lang="en-US" dirty="0">
              <a:latin typeface="+mj-lt"/>
              <a:cs typeface="Times New Roman" panose="02020603050405020304" pitchFamily="18" charset="0"/>
            </a:endParaRPr>
          </a:p>
          <a:p>
            <a:pPr lvl="1"/>
            <a:r>
              <a:rPr lang="en-US" dirty="0">
                <a:latin typeface="+mj-lt"/>
                <a:cs typeface="Times New Roman" panose="02020603050405020304" pitchFamily="18" charset="0"/>
              </a:rPr>
              <a:t>The circulatory disturbances, especially of the lower extremity following injury in the popliteal space, must not be overlooked</a:t>
            </a:r>
          </a:p>
          <a:p>
            <a:pPr lvl="1"/>
            <a:endParaRPr lang="en-US" dirty="0">
              <a:latin typeface="+mj-lt"/>
              <a:cs typeface="Times New Roman" panose="02020603050405020304" pitchFamily="18" charset="0"/>
            </a:endParaRPr>
          </a:p>
          <a:p>
            <a:pPr lvl="1"/>
            <a:r>
              <a:rPr lang="en-US" dirty="0">
                <a:latin typeface="+mj-lt"/>
                <a:cs typeface="Times New Roman" panose="02020603050405020304" pitchFamily="18" charset="0"/>
              </a:rPr>
              <a:t>Require rating generally as phlebitis.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11</a:t>
            </a:fld>
            <a:endParaRPr lang="en-US" dirty="0"/>
          </a:p>
        </p:txBody>
      </p:sp>
    </p:spTree>
    <p:extLst>
      <p:ext uri="{BB962C8B-B14F-4D97-AF65-F5344CB8AC3E}">
        <p14:creationId xmlns:p14="http://schemas.microsoft.com/office/powerpoint/2010/main" val="1508235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Acute, Subacute, or Chronic Diseases</a:t>
            </a:r>
          </a:p>
        </p:txBody>
      </p:sp>
      <p:sp>
        <p:nvSpPr>
          <p:cNvPr id="3" name="Content Placeholder 2"/>
          <p:cNvSpPr>
            <a:spLocks noGrp="1"/>
          </p:cNvSpPr>
          <p:nvPr>
            <p:ph idx="1"/>
            <p:custDataLst>
              <p:tags r:id="rId2"/>
            </p:custDataLst>
          </p:nvPr>
        </p:nvSpPr>
        <p:spPr>
          <a:xfrm>
            <a:off x="457200" y="2057400"/>
            <a:ext cx="8229600" cy="1177413"/>
          </a:xfrm>
        </p:spPr>
        <p:txBody>
          <a:bodyPr/>
          <a:lstStyle/>
          <a:p>
            <a:pPr marL="233363" indent="-233363"/>
            <a:r>
              <a:rPr lang="en-US" dirty="0">
                <a:latin typeface="+mj-lt"/>
              </a:rPr>
              <a:t>Osteomyelitis (DC 5000) Inflammation of bone matter</a:t>
            </a:r>
          </a:p>
          <a:p>
            <a:pPr marL="457200" lvl="1" indent="-223838"/>
            <a:r>
              <a:rPr lang="en-US" altLang="en-US" dirty="0">
                <a:latin typeface="+mj-lt"/>
                <a:cs typeface="Times New Roman" panose="02020603050405020304" pitchFamily="18" charset="0"/>
              </a:rPr>
              <a:t>Active = infection and antibiotic treatment (20% evaluation)</a:t>
            </a:r>
          </a:p>
          <a:p>
            <a:pPr marL="457200" lvl="1" indent="-223838"/>
            <a:r>
              <a:rPr lang="en-US" altLang="en-US" dirty="0">
                <a:latin typeface="+mj-lt"/>
                <a:cs typeface="Times New Roman" panose="02020603050405020304" pitchFamily="18" charset="0"/>
              </a:rPr>
              <a:t>Inactive = no recurrence for 5 years (10% evaluation)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12</a:t>
            </a:fld>
            <a:endParaRPr lang="en-US" dirty="0"/>
          </a:p>
        </p:txBody>
      </p:sp>
      <p:sp>
        <p:nvSpPr>
          <p:cNvPr id="5" name="TextBox 4">
            <a:extLst>
              <a:ext uri="{FF2B5EF4-FFF2-40B4-BE49-F238E27FC236}">
                <a16:creationId xmlns:a16="http://schemas.microsoft.com/office/drawing/2014/main" id="{E99F9E84-2D4E-482B-B5AB-0C19FE4C72AD}"/>
              </a:ext>
            </a:extLst>
          </p:cNvPr>
          <p:cNvSpPr txBox="1"/>
          <p:nvPr>
            <p:custDataLst>
              <p:tags r:id="rId4"/>
            </p:custDataLst>
          </p:nvPr>
        </p:nvSpPr>
        <p:spPr>
          <a:xfrm>
            <a:off x="481781" y="3623188"/>
            <a:ext cx="8229600" cy="677108"/>
          </a:xfrm>
          <a:prstGeom prst="rect">
            <a:avLst/>
          </a:prstGeom>
          <a:noFill/>
        </p:spPr>
        <p:txBody>
          <a:bodyPr wrap="square" rtlCol="0">
            <a:spAutoFit/>
          </a:bodyPr>
          <a:lstStyle/>
          <a:p>
            <a:pPr marL="342900" lvl="1" indent="0">
              <a:spcAft>
                <a:spcPts val="600"/>
              </a:spcAft>
              <a:buNone/>
            </a:pPr>
            <a:r>
              <a:rPr lang="en-US" altLang="en-US" sz="2000" b="1" dirty="0">
                <a:latin typeface="+mj-lt"/>
                <a:cs typeface="Times New Roman" panose="02020603050405020304" pitchFamily="18" charset="0"/>
              </a:rPr>
              <a:t>Note: </a:t>
            </a:r>
            <a:r>
              <a:rPr lang="en-US" altLang="en-US" dirty="0">
                <a:latin typeface="+mj-lt"/>
                <a:cs typeface="Times New Roman" panose="02020603050405020304" pitchFamily="18" charset="0"/>
              </a:rPr>
              <a:t>An initial episode of active osteomyelitis is </a:t>
            </a:r>
            <a:r>
              <a:rPr lang="en-US" altLang="en-US" i="1" dirty="0">
                <a:latin typeface="+mj-lt"/>
                <a:cs typeface="Times New Roman" panose="02020603050405020304" pitchFamily="18" charset="0"/>
              </a:rPr>
              <a:t>not</a:t>
            </a:r>
            <a:r>
              <a:rPr lang="en-US" altLang="en-US" dirty="0">
                <a:latin typeface="+mj-lt"/>
                <a:cs typeface="Times New Roman" panose="02020603050405020304" pitchFamily="18" charset="0"/>
              </a:rPr>
              <a:t> a basis for either of the evaluations.  </a:t>
            </a:r>
          </a:p>
        </p:txBody>
      </p:sp>
      <p:sp>
        <p:nvSpPr>
          <p:cNvPr id="6" name="TextBox 5">
            <a:extLst>
              <a:ext uri="{FF2B5EF4-FFF2-40B4-BE49-F238E27FC236}">
                <a16:creationId xmlns:a16="http://schemas.microsoft.com/office/drawing/2014/main" id="{D9BC9702-8A0B-41A4-AB66-ACBD4BA23FB7}"/>
              </a:ext>
            </a:extLst>
          </p:cNvPr>
          <p:cNvSpPr txBox="1"/>
          <p:nvPr>
            <p:custDataLst>
              <p:tags r:id="rId5"/>
            </p:custDataLst>
          </p:nvPr>
        </p:nvSpPr>
        <p:spPr>
          <a:xfrm>
            <a:off x="481781" y="5042614"/>
            <a:ext cx="8229600" cy="400110"/>
          </a:xfrm>
          <a:prstGeom prst="rect">
            <a:avLst/>
          </a:prstGeom>
          <a:noFill/>
        </p:spPr>
        <p:txBody>
          <a:bodyPr wrap="square" rtlCol="0">
            <a:spAutoFit/>
          </a:bodyPr>
          <a:lstStyle/>
          <a:p>
            <a:pPr>
              <a:spcAft>
                <a:spcPts val="600"/>
              </a:spcAft>
            </a:pPr>
            <a:r>
              <a:rPr lang="en-US" altLang="en-US" sz="2000" dirty="0"/>
              <a:t>See 38 CFR 4.43 and M21-1, III.iv.4.A.7 for additional guidance  </a:t>
            </a:r>
          </a:p>
        </p:txBody>
      </p:sp>
    </p:spTree>
    <p:extLst>
      <p:ext uri="{BB962C8B-B14F-4D97-AF65-F5344CB8AC3E}">
        <p14:creationId xmlns:p14="http://schemas.microsoft.com/office/powerpoint/2010/main" val="3060759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Acute, Subacute, or Chronic Diseases</a:t>
            </a:r>
          </a:p>
        </p:txBody>
      </p:sp>
      <p:sp>
        <p:nvSpPr>
          <p:cNvPr id="3" name="Content Placeholder 2"/>
          <p:cNvSpPr>
            <a:spLocks noGrp="1"/>
          </p:cNvSpPr>
          <p:nvPr>
            <p:ph idx="1"/>
            <p:custDataLst>
              <p:tags r:id="rId2"/>
            </p:custDataLst>
          </p:nvPr>
        </p:nvSpPr>
        <p:spPr>
          <a:xfrm>
            <a:off x="457200" y="2057400"/>
            <a:ext cx="8229600" cy="2327711"/>
          </a:xfrm>
        </p:spPr>
        <p:txBody>
          <a:bodyPr>
            <a:normAutofit lnSpcReduction="10000"/>
          </a:bodyPr>
          <a:lstStyle/>
          <a:p>
            <a:pPr marL="233363" indent="-233363">
              <a:lnSpc>
                <a:spcPct val="110000"/>
              </a:lnSpc>
            </a:pPr>
            <a:r>
              <a:rPr lang="en-US" dirty="0"/>
              <a:t>Rheumatoid arthritis (Also called rheumatoid spondylitis, ankylosing spondylitis, or Marie-Strumpell diseases)</a:t>
            </a:r>
          </a:p>
          <a:p>
            <a:pPr>
              <a:lnSpc>
                <a:spcPct val="110000"/>
              </a:lnSpc>
            </a:pPr>
            <a:endParaRPr lang="en-US" sz="1350" dirty="0"/>
          </a:p>
          <a:p>
            <a:pPr marL="457200" lvl="1" indent="-223838">
              <a:lnSpc>
                <a:spcPct val="110000"/>
              </a:lnSpc>
            </a:pPr>
            <a:r>
              <a:rPr lang="en-US" dirty="0">
                <a:latin typeface="+mj-lt"/>
                <a:cs typeface="Times New Roman" panose="02020603050405020304" pitchFamily="18" charset="0"/>
              </a:rPr>
              <a:t>In addition to, or in advance of, x-ray evidence pay attention to:</a:t>
            </a:r>
          </a:p>
          <a:p>
            <a:pPr marL="690563" lvl="2" indent="-233363">
              <a:lnSpc>
                <a:spcPct val="110000"/>
              </a:lnSpc>
            </a:pPr>
            <a:r>
              <a:rPr lang="en-US" dirty="0">
                <a:latin typeface="+mj-lt"/>
                <a:cs typeface="Times New Roman" panose="02020603050405020304" pitchFamily="18" charset="0"/>
              </a:rPr>
              <a:t>Muscle spasms</a:t>
            </a:r>
          </a:p>
          <a:p>
            <a:pPr marL="690563" lvl="2" indent="-233363">
              <a:lnSpc>
                <a:spcPct val="110000"/>
              </a:lnSpc>
            </a:pPr>
            <a:r>
              <a:rPr lang="en-US" dirty="0">
                <a:latin typeface="+mj-lt"/>
                <a:cs typeface="Times New Roman" panose="02020603050405020304" pitchFamily="18" charset="0"/>
              </a:rPr>
              <a:t>Soft tissue changes</a:t>
            </a:r>
          </a:p>
          <a:p>
            <a:pPr marL="690563" lvl="2" indent="-233363">
              <a:lnSpc>
                <a:spcPct val="110000"/>
              </a:lnSpc>
            </a:pPr>
            <a:r>
              <a:rPr lang="en-US" dirty="0">
                <a:latin typeface="+mj-lt"/>
                <a:cs typeface="Times New Roman" panose="02020603050405020304" pitchFamily="18" charset="0"/>
              </a:rPr>
              <a:t>Constitutional changes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13</a:t>
            </a:fld>
            <a:endParaRPr lang="en-US" dirty="0"/>
          </a:p>
        </p:txBody>
      </p:sp>
      <p:sp>
        <p:nvSpPr>
          <p:cNvPr id="5" name="TextBox 4">
            <a:extLst>
              <a:ext uri="{FF2B5EF4-FFF2-40B4-BE49-F238E27FC236}">
                <a16:creationId xmlns:a16="http://schemas.microsoft.com/office/drawing/2014/main" id="{2064CE99-9F9A-490D-90CB-F59311A1BC83}"/>
              </a:ext>
            </a:extLst>
          </p:cNvPr>
          <p:cNvSpPr txBox="1"/>
          <p:nvPr>
            <p:custDataLst>
              <p:tags r:id="rId4"/>
            </p:custDataLst>
          </p:nvPr>
        </p:nvSpPr>
        <p:spPr>
          <a:xfrm>
            <a:off x="457200" y="4660338"/>
            <a:ext cx="8229600" cy="1015663"/>
          </a:xfrm>
          <a:prstGeom prst="rect">
            <a:avLst/>
          </a:prstGeom>
          <a:noFill/>
        </p:spPr>
        <p:txBody>
          <a:bodyPr wrap="square" rtlCol="0">
            <a:spAutoFit/>
          </a:bodyPr>
          <a:lstStyle/>
          <a:p>
            <a:pPr>
              <a:spcAft>
                <a:spcPts val="600"/>
              </a:spcAft>
            </a:pPr>
            <a:r>
              <a:rPr lang="en-US" sz="2000" dirty="0">
                <a:latin typeface="+mj-lt"/>
                <a:cs typeface="Times New Roman" panose="02020603050405020304" pitchFamily="18" charset="0"/>
              </a:rPr>
              <a:t>Rate as an active process, </a:t>
            </a:r>
            <a:r>
              <a:rPr lang="en-US" sz="2000" b="1" dirty="0">
                <a:latin typeface="+mj-lt"/>
                <a:cs typeface="Times New Roman" panose="02020603050405020304" pitchFamily="18" charset="0"/>
              </a:rPr>
              <a:t>or</a:t>
            </a:r>
            <a:r>
              <a:rPr lang="en-US" sz="2000" dirty="0">
                <a:latin typeface="+mj-lt"/>
                <a:cs typeface="Times New Roman" panose="02020603050405020304" pitchFamily="18" charset="0"/>
              </a:rPr>
              <a:t> inactive process based on chronic residuals such as LOM or ankylosis under the appropriate diagnostic codes for the specific joints involved  </a:t>
            </a:r>
          </a:p>
        </p:txBody>
      </p:sp>
    </p:spTree>
    <p:extLst>
      <p:ext uri="{BB962C8B-B14F-4D97-AF65-F5344CB8AC3E}">
        <p14:creationId xmlns:p14="http://schemas.microsoft.com/office/powerpoint/2010/main" val="2774891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Acute, Subacute, or Chronic Diseases</a:t>
            </a:r>
          </a:p>
        </p:txBody>
      </p:sp>
      <p:sp>
        <p:nvSpPr>
          <p:cNvPr id="3" name="Content Placeholder 2"/>
          <p:cNvSpPr>
            <a:spLocks noGrp="1"/>
          </p:cNvSpPr>
          <p:nvPr>
            <p:ph idx="1"/>
            <p:custDataLst>
              <p:tags r:id="rId2"/>
            </p:custDataLst>
          </p:nvPr>
        </p:nvSpPr>
        <p:spPr>
          <a:xfrm>
            <a:off x="457200" y="2057400"/>
            <a:ext cx="8229600" cy="2249129"/>
          </a:xfrm>
        </p:spPr>
        <p:txBody>
          <a:bodyPr/>
          <a:lstStyle/>
          <a:p>
            <a:pPr marL="233363" indent="-233363"/>
            <a:r>
              <a:rPr lang="en-US" dirty="0">
                <a:latin typeface="+mj-lt"/>
              </a:rPr>
              <a:t>Degenerative Arthritis (Also known as osteoarthritis or hypertrophic arthritis)</a:t>
            </a:r>
          </a:p>
          <a:p>
            <a:pPr marL="457200" lvl="1" indent="-223838"/>
            <a:r>
              <a:rPr lang="en-US" dirty="0">
                <a:latin typeface="+mj-lt"/>
                <a:cs typeface="Times New Roman" panose="02020603050405020304" pitchFamily="18" charset="0"/>
              </a:rPr>
              <a:t>Degeneration of joint cartilage or hypertrophy of bone</a:t>
            </a:r>
          </a:p>
          <a:p>
            <a:pPr marL="457200" lvl="1" indent="-223838"/>
            <a:r>
              <a:rPr lang="en-US" dirty="0">
                <a:latin typeface="+mj-lt"/>
                <a:cs typeface="Times New Roman" panose="02020603050405020304" pitchFamily="18" charset="0"/>
              </a:rPr>
              <a:t>If there is limitation of motion (LOM):</a:t>
            </a:r>
          </a:p>
          <a:p>
            <a:pPr marL="690563" lvl="2" indent="-233363"/>
            <a:r>
              <a:rPr lang="en-US" dirty="0">
                <a:latin typeface="+mj-lt"/>
                <a:cs typeface="Times New Roman" panose="02020603050405020304" pitchFamily="18" charset="0"/>
              </a:rPr>
              <a:t>Rate on LOM under the appropriate DC </a:t>
            </a:r>
            <a:r>
              <a:rPr lang="en-US" b="1" u="sng" dirty="0">
                <a:latin typeface="+mj-lt"/>
                <a:cs typeface="Times New Roman" panose="02020603050405020304" pitchFamily="18" charset="0"/>
              </a:rPr>
              <a:t>unless</a:t>
            </a:r>
            <a:r>
              <a:rPr lang="en-US" dirty="0">
                <a:latin typeface="+mj-lt"/>
                <a:cs typeface="Times New Roman" panose="02020603050405020304" pitchFamily="18" charset="0"/>
              </a:rPr>
              <a:t> this would result in a non-compensable evaluation, then rate at 10% for each major joint or group of minor joints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14</a:t>
            </a:fld>
            <a:endParaRPr lang="en-US" dirty="0"/>
          </a:p>
        </p:txBody>
      </p:sp>
      <p:sp>
        <p:nvSpPr>
          <p:cNvPr id="5" name="TextBox 4">
            <a:extLst>
              <a:ext uri="{FF2B5EF4-FFF2-40B4-BE49-F238E27FC236}">
                <a16:creationId xmlns:a16="http://schemas.microsoft.com/office/drawing/2014/main" id="{446B1576-E60F-41EF-85C9-AE356A2D41AF}"/>
              </a:ext>
            </a:extLst>
          </p:cNvPr>
          <p:cNvSpPr txBox="1"/>
          <p:nvPr>
            <p:custDataLst>
              <p:tags r:id="rId4"/>
            </p:custDataLst>
          </p:nvPr>
        </p:nvSpPr>
        <p:spPr>
          <a:xfrm>
            <a:off x="457200" y="4778477"/>
            <a:ext cx="8219767" cy="400110"/>
          </a:xfrm>
          <a:prstGeom prst="rect">
            <a:avLst/>
          </a:prstGeom>
          <a:noFill/>
        </p:spPr>
        <p:txBody>
          <a:bodyPr wrap="square" rtlCol="0">
            <a:spAutoFit/>
          </a:bodyPr>
          <a:lstStyle/>
          <a:p>
            <a:pPr>
              <a:spcAft>
                <a:spcPts val="600"/>
              </a:spcAft>
            </a:pPr>
            <a:r>
              <a:rPr lang="en-US" sz="2000" b="1" dirty="0">
                <a:latin typeface="+mj-lt"/>
                <a:cs typeface="Times New Roman" panose="02020603050405020304" pitchFamily="18" charset="0"/>
              </a:rPr>
              <a:t>**Note: </a:t>
            </a:r>
            <a:r>
              <a:rPr lang="en-US" dirty="0">
                <a:latin typeface="+mj-lt"/>
                <a:cs typeface="Times New Roman" panose="02020603050405020304" pitchFamily="18" charset="0"/>
              </a:rPr>
              <a:t>Need x-ray evidence to diagnose</a:t>
            </a:r>
            <a:r>
              <a:rPr lang="en-US" b="1" dirty="0">
                <a:latin typeface="+mj-lt"/>
                <a:cs typeface="Times New Roman" panose="02020603050405020304" pitchFamily="18" charset="0"/>
              </a:rPr>
              <a:t>**  </a:t>
            </a:r>
          </a:p>
        </p:txBody>
      </p:sp>
    </p:spTree>
    <p:extLst>
      <p:ext uri="{BB962C8B-B14F-4D97-AF65-F5344CB8AC3E}">
        <p14:creationId xmlns:p14="http://schemas.microsoft.com/office/powerpoint/2010/main" val="2774891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Acute, Subacute, or Chronic Diseases</a:t>
            </a:r>
          </a:p>
        </p:txBody>
      </p:sp>
      <p:sp>
        <p:nvSpPr>
          <p:cNvPr id="3" name="Content Placeholder 2"/>
          <p:cNvSpPr>
            <a:spLocks noGrp="1"/>
          </p:cNvSpPr>
          <p:nvPr>
            <p:ph idx="1"/>
            <p:custDataLst>
              <p:tags r:id="rId2"/>
            </p:custDataLst>
          </p:nvPr>
        </p:nvSpPr>
        <p:spPr>
          <a:xfrm>
            <a:off x="457200" y="2057401"/>
            <a:ext cx="8229600" cy="1865670"/>
          </a:xfrm>
        </p:spPr>
        <p:txBody>
          <a:bodyPr>
            <a:normAutofit lnSpcReduction="10000"/>
          </a:bodyPr>
          <a:lstStyle/>
          <a:p>
            <a:pPr marL="344488" indent="-344488"/>
            <a:r>
              <a:rPr lang="en-US" dirty="0">
                <a:latin typeface="+mj-lt"/>
              </a:rPr>
              <a:t>Degenerative Arthritis continued</a:t>
            </a:r>
          </a:p>
          <a:p>
            <a:pPr marL="688975" lvl="1" indent="-344488"/>
            <a:r>
              <a:rPr lang="en-US" dirty="0">
                <a:latin typeface="+mj-lt"/>
                <a:cs typeface="Times New Roman" panose="02020603050405020304" pitchFamily="18" charset="0"/>
              </a:rPr>
              <a:t>If there is </a:t>
            </a:r>
            <a:r>
              <a:rPr lang="en-US" b="1" dirty="0">
                <a:latin typeface="+mj-lt"/>
                <a:cs typeface="Times New Roman" panose="02020603050405020304" pitchFamily="18" charset="0"/>
              </a:rPr>
              <a:t>no</a:t>
            </a:r>
            <a:r>
              <a:rPr lang="en-US" dirty="0">
                <a:latin typeface="+mj-lt"/>
                <a:cs typeface="Times New Roman" panose="02020603050405020304" pitchFamily="18" charset="0"/>
              </a:rPr>
              <a:t> LOM:</a:t>
            </a:r>
          </a:p>
          <a:p>
            <a:pPr marL="973138" lvl="2" indent="-225425"/>
            <a:r>
              <a:rPr lang="en-US" dirty="0">
                <a:latin typeface="+mj-lt"/>
                <a:cs typeface="Times New Roman" panose="02020603050405020304" pitchFamily="18" charset="0"/>
              </a:rPr>
              <a:t>With X-ray evidence of involvement of 2 or more major joints or 2 or more minor joint groups = 10%</a:t>
            </a:r>
          </a:p>
          <a:p>
            <a:pPr marL="973138" lvl="2" indent="-225425"/>
            <a:r>
              <a:rPr lang="en-US" dirty="0">
                <a:latin typeface="+mj-lt"/>
                <a:cs typeface="Times New Roman" panose="02020603050405020304" pitchFamily="18" charset="0"/>
              </a:rPr>
              <a:t>With X-ray evidence of involvement of 2 or more major joints or 2 or more minor joint groups, </a:t>
            </a:r>
            <a:r>
              <a:rPr lang="en-US" b="1" u="sng" dirty="0">
                <a:latin typeface="+mj-lt"/>
                <a:cs typeface="Times New Roman" panose="02020603050405020304" pitchFamily="18" charset="0"/>
              </a:rPr>
              <a:t>with</a:t>
            </a:r>
            <a:r>
              <a:rPr lang="en-US" dirty="0">
                <a:latin typeface="+mj-lt"/>
                <a:cs typeface="Times New Roman" panose="02020603050405020304" pitchFamily="18" charset="0"/>
              </a:rPr>
              <a:t> occasional incapacitating exacerbations = 20%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15</a:t>
            </a:fld>
            <a:endParaRPr lang="en-US" dirty="0"/>
          </a:p>
        </p:txBody>
      </p:sp>
      <p:sp>
        <p:nvSpPr>
          <p:cNvPr id="5" name="TextBox 4">
            <a:extLst>
              <a:ext uri="{FF2B5EF4-FFF2-40B4-BE49-F238E27FC236}">
                <a16:creationId xmlns:a16="http://schemas.microsoft.com/office/drawing/2014/main" id="{6BC45537-685D-4DA7-8D41-9CFB99939E69}"/>
              </a:ext>
            </a:extLst>
          </p:cNvPr>
          <p:cNvSpPr txBox="1"/>
          <p:nvPr>
            <p:custDataLst>
              <p:tags r:id="rId4"/>
            </p:custDataLst>
          </p:nvPr>
        </p:nvSpPr>
        <p:spPr>
          <a:xfrm>
            <a:off x="471948" y="4714165"/>
            <a:ext cx="8249265" cy="677108"/>
          </a:xfrm>
          <a:prstGeom prst="rect">
            <a:avLst/>
          </a:prstGeom>
          <a:noFill/>
        </p:spPr>
        <p:txBody>
          <a:bodyPr wrap="square" rtlCol="0">
            <a:spAutoFit/>
          </a:bodyPr>
          <a:lstStyle/>
          <a:p>
            <a:pPr marL="0" lvl="2">
              <a:spcAft>
                <a:spcPts val="600"/>
              </a:spcAft>
              <a:buNone/>
            </a:pPr>
            <a:r>
              <a:rPr lang="en-US" sz="2000" b="1" dirty="0">
                <a:latin typeface="+mj-lt"/>
                <a:cs typeface="Times New Roman" panose="02020603050405020304" pitchFamily="18" charset="0"/>
              </a:rPr>
              <a:t>** Note: </a:t>
            </a:r>
            <a:r>
              <a:rPr lang="en-US" dirty="0">
                <a:latin typeface="+mj-lt"/>
                <a:cs typeface="Times New Roman" panose="02020603050405020304" pitchFamily="18" charset="0"/>
              </a:rPr>
              <a:t>The 10% and 20% ratings based on X-ray findings, above, will not be combined with ratings based on LOM. </a:t>
            </a:r>
            <a:r>
              <a:rPr lang="en-US" b="1" dirty="0">
                <a:latin typeface="+mj-lt"/>
                <a:cs typeface="Times New Roman" panose="02020603050405020304" pitchFamily="18" charset="0"/>
              </a:rPr>
              <a:t>**  </a:t>
            </a:r>
          </a:p>
        </p:txBody>
      </p:sp>
    </p:spTree>
    <p:extLst>
      <p:ext uri="{BB962C8B-B14F-4D97-AF65-F5344CB8AC3E}">
        <p14:creationId xmlns:p14="http://schemas.microsoft.com/office/powerpoint/2010/main" val="2774891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Acute, Subacute, or Chronic Diseases</a:t>
            </a:r>
          </a:p>
        </p:txBody>
      </p:sp>
      <p:sp>
        <p:nvSpPr>
          <p:cNvPr id="3" name="Content Placeholder 2"/>
          <p:cNvSpPr>
            <a:spLocks noGrp="1"/>
          </p:cNvSpPr>
          <p:nvPr>
            <p:ph idx="1"/>
            <p:custDataLst>
              <p:tags r:id="rId2"/>
            </p:custDataLst>
          </p:nvPr>
        </p:nvSpPr>
        <p:spPr>
          <a:xfrm>
            <a:off x="457200" y="2057401"/>
            <a:ext cx="8229600" cy="1086868"/>
          </a:xfrm>
        </p:spPr>
        <p:txBody>
          <a:bodyPr>
            <a:normAutofit lnSpcReduction="10000"/>
          </a:bodyPr>
          <a:lstStyle/>
          <a:p>
            <a:pPr marL="233363" indent="-233363"/>
            <a:r>
              <a:rPr lang="en-US" dirty="0">
                <a:latin typeface="+mj-lt"/>
              </a:rPr>
              <a:t>Other types of arthritis (DC 5004-5009)</a:t>
            </a:r>
          </a:p>
          <a:p>
            <a:pPr marL="233363" indent="-233363"/>
            <a:r>
              <a:rPr lang="en-US" dirty="0">
                <a:latin typeface="+mj-lt"/>
              </a:rPr>
              <a:t>Traumatic arthritis (DC 5010)</a:t>
            </a:r>
          </a:p>
          <a:p>
            <a:pPr marL="457200" lvl="1" indent="-223838"/>
            <a:r>
              <a:rPr lang="en-US" dirty="0">
                <a:latin typeface="+mj-lt"/>
                <a:cs typeface="Times New Roman" panose="02020603050405020304" pitchFamily="18" charset="0"/>
              </a:rPr>
              <a:t>Need X-ray evidence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16</a:t>
            </a:fld>
            <a:endParaRPr lang="en-US" dirty="0"/>
          </a:p>
        </p:txBody>
      </p:sp>
      <p:sp>
        <p:nvSpPr>
          <p:cNvPr id="5" name="TextBox 4">
            <a:extLst>
              <a:ext uri="{FF2B5EF4-FFF2-40B4-BE49-F238E27FC236}">
                <a16:creationId xmlns:a16="http://schemas.microsoft.com/office/drawing/2014/main" id="{A688B737-D89A-4610-94DD-2D8161CCC989}"/>
              </a:ext>
            </a:extLst>
          </p:cNvPr>
          <p:cNvSpPr txBox="1"/>
          <p:nvPr>
            <p:custDataLst>
              <p:tags r:id="rId4"/>
            </p:custDataLst>
          </p:nvPr>
        </p:nvSpPr>
        <p:spPr>
          <a:xfrm>
            <a:off x="351549" y="3136508"/>
            <a:ext cx="8229600" cy="369332"/>
          </a:xfrm>
          <a:prstGeom prst="rect">
            <a:avLst/>
          </a:prstGeom>
          <a:noFill/>
        </p:spPr>
        <p:txBody>
          <a:bodyPr wrap="square" rtlCol="0">
            <a:spAutoFit/>
          </a:bodyPr>
          <a:lstStyle/>
          <a:p>
            <a:pPr marL="342900" lvl="1" indent="0">
              <a:spcAft>
                <a:spcPts val="600"/>
              </a:spcAft>
              <a:buNone/>
            </a:pPr>
            <a:r>
              <a:rPr lang="en-US" dirty="0">
                <a:latin typeface="+mj-lt"/>
                <a:cs typeface="Times New Roman" panose="02020603050405020304" pitchFamily="18" charset="0"/>
              </a:rPr>
              <a:t>** Same criteria as DC 5003  </a:t>
            </a:r>
          </a:p>
        </p:txBody>
      </p:sp>
      <p:sp>
        <p:nvSpPr>
          <p:cNvPr id="6" name="TextBox 5">
            <a:extLst>
              <a:ext uri="{FF2B5EF4-FFF2-40B4-BE49-F238E27FC236}">
                <a16:creationId xmlns:a16="http://schemas.microsoft.com/office/drawing/2014/main" id="{ABB8F059-995A-424B-91AA-E3DDA3C96E0A}"/>
              </a:ext>
            </a:extLst>
          </p:cNvPr>
          <p:cNvSpPr txBox="1"/>
          <p:nvPr>
            <p:custDataLst>
              <p:tags r:id="rId5"/>
            </p:custDataLst>
          </p:nvPr>
        </p:nvSpPr>
        <p:spPr>
          <a:xfrm>
            <a:off x="457200" y="3456406"/>
            <a:ext cx="8106697" cy="784830"/>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pPr>
            <a:r>
              <a:rPr lang="en-US" sz="2000" dirty="0"/>
              <a:t>Caisson Disease of the Bones (DC 5011)</a:t>
            </a:r>
          </a:p>
          <a:p>
            <a:pPr marL="233363" indent="-233363">
              <a:spcAft>
                <a:spcPts val="600"/>
              </a:spcAft>
              <a:buClr>
                <a:schemeClr val="tx1"/>
              </a:buClr>
              <a:buFont typeface="Arial" panose="020B0604020202020204" pitchFamily="34" charset="0"/>
              <a:buChar char="•"/>
            </a:pPr>
            <a:r>
              <a:rPr lang="en-US" sz="2000" dirty="0"/>
              <a:t>Malignant New Growths of Bones (DC 5012)   </a:t>
            </a:r>
          </a:p>
        </p:txBody>
      </p:sp>
    </p:spTree>
    <p:extLst>
      <p:ext uri="{BB962C8B-B14F-4D97-AF65-F5344CB8AC3E}">
        <p14:creationId xmlns:p14="http://schemas.microsoft.com/office/powerpoint/2010/main" val="2774891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Arthritis Due to Strain</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latin typeface="+mj-lt"/>
              </a:rPr>
              <a:t>38 CFR 4.58</a:t>
            </a:r>
          </a:p>
          <a:p>
            <a:pPr marL="457200" lvl="1" indent="-223838"/>
            <a:r>
              <a:rPr lang="en-US" dirty="0">
                <a:latin typeface="+mj-lt"/>
                <a:cs typeface="Times New Roman" panose="02020603050405020304" pitchFamily="18" charset="0"/>
              </a:rPr>
              <a:t>When there is a lower extremity shortening or amputation, an associated arthritis that subsequently develops (in lower extremities, lumbosacral joints, or lumbosacral spine) will be service connected.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17</a:t>
            </a:fld>
            <a:endParaRPr lang="en-US" dirty="0"/>
          </a:p>
        </p:txBody>
      </p:sp>
    </p:spTree>
    <p:extLst>
      <p:ext uri="{BB962C8B-B14F-4D97-AF65-F5344CB8AC3E}">
        <p14:creationId xmlns:p14="http://schemas.microsoft.com/office/powerpoint/2010/main" val="4256706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700" dirty="0"/>
              <a:t>Arthritis Cases </a:t>
            </a:r>
            <a:r>
              <a:rPr lang="en-US" sz="2700" i="1" dirty="0"/>
              <a:t>Previously</a:t>
            </a:r>
            <a:r>
              <a:rPr lang="en-US" sz="2700" dirty="0"/>
              <a:t> Rated as a Single Disability</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u="sng" dirty="0">
                <a:latin typeface="+mj-lt"/>
              </a:rPr>
              <a:t>Re-rate as follows:</a:t>
            </a:r>
          </a:p>
          <a:p>
            <a:pPr marL="457200" lvl="1" indent="-223838"/>
            <a:r>
              <a:rPr lang="en-US" dirty="0">
                <a:latin typeface="+mj-lt"/>
                <a:cs typeface="Times New Roman" panose="02020603050405020304" pitchFamily="18" charset="0"/>
              </a:rPr>
              <a:t>If separate evaluation results in </a:t>
            </a:r>
            <a:r>
              <a:rPr lang="en-US" b="1" dirty="0">
                <a:latin typeface="+mj-lt"/>
                <a:cs typeface="Times New Roman" panose="02020603050405020304" pitchFamily="18" charset="0"/>
              </a:rPr>
              <a:t>no change</a:t>
            </a:r>
            <a:r>
              <a:rPr lang="en-US" dirty="0">
                <a:latin typeface="+mj-lt"/>
                <a:cs typeface="Times New Roman" panose="02020603050405020304" pitchFamily="18" charset="0"/>
              </a:rPr>
              <a:t> in combined evaluation, use the new procedure</a:t>
            </a:r>
          </a:p>
          <a:p>
            <a:pPr marL="457200" lvl="1" indent="-223838"/>
            <a:r>
              <a:rPr lang="en-US" dirty="0">
                <a:latin typeface="+mj-lt"/>
                <a:cs typeface="Times New Roman" panose="02020603050405020304" pitchFamily="18" charset="0"/>
              </a:rPr>
              <a:t>If there is an </a:t>
            </a:r>
            <a:r>
              <a:rPr lang="en-US" b="1" dirty="0">
                <a:latin typeface="+mj-lt"/>
                <a:cs typeface="Times New Roman" panose="02020603050405020304" pitchFamily="18" charset="0"/>
              </a:rPr>
              <a:t>increase</a:t>
            </a:r>
            <a:r>
              <a:rPr lang="en-US" dirty="0">
                <a:latin typeface="+mj-lt"/>
                <a:cs typeface="Times New Roman" panose="02020603050405020304" pitchFamily="18" charset="0"/>
              </a:rPr>
              <a:t> in the combined evaluation, use 38 CFR 3.105(a) to retroactively increase the evaluation</a:t>
            </a:r>
          </a:p>
          <a:p>
            <a:pPr marL="457200" lvl="1" indent="-223838"/>
            <a:r>
              <a:rPr lang="en-US" dirty="0">
                <a:latin typeface="+mj-lt"/>
                <a:cs typeface="Times New Roman" panose="02020603050405020304" pitchFamily="18" charset="0"/>
              </a:rPr>
              <a:t>If re-rating causes </a:t>
            </a:r>
            <a:r>
              <a:rPr lang="en-US" b="1" dirty="0">
                <a:latin typeface="+mj-lt"/>
                <a:cs typeface="Times New Roman" panose="02020603050405020304" pitchFamily="18" charset="0"/>
              </a:rPr>
              <a:t>decrease</a:t>
            </a:r>
            <a:r>
              <a:rPr lang="en-US" dirty="0">
                <a:latin typeface="+mj-lt"/>
                <a:cs typeface="Times New Roman" panose="02020603050405020304" pitchFamily="18" charset="0"/>
              </a:rPr>
              <a:t> in combined evaluation, apply 38 CFR 3.105(a) &amp; (e) </a:t>
            </a:r>
            <a:r>
              <a:rPr lang="en-US" i="1" dirty="0">
                <a:latin typeface="+mj-lt"/>
                <a:cs typeface="Times New Roman" panose="02020603050405020304" pitchFamily="18" charset="0"/>
              </a:rPr>
              <a:t>unless</a:t>
            </a:r>
            <a:r>
              <a:rPr lang="en-US" dirty="0">
                <a:latin typeface="+mj-lt"/>
                <a:cs typeface="Times New Roman" panose="02020603050405020304" pitchFamily="18" charset="0"/>
              </a:rPr>
              <a:t> there is protection under 3.951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18</a:t>
            </a:fld>
            <a:endParaRPr lang="en-US" dirty="0"/>
          </a:p>
        </p:txBody>
      </p:sp>
    </p:spTree>
    <p:extLst>
      <p:ext uri="{BB962C8B-B14F-4D97-AF65-F5344CB8AC3E}">
        <p14:creationId xmlns:p14="http://schemas.microsoft.com/office/powerpoint/2010/main" val="2774891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Examinations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latin typeface="+mj-lt"/>
              </a:rPr>
              <a:t>38 CFR 4.45</a:t>
            </a:r>
          </a:p>
          <a:p>
            <a:pPr marL="457200" lvl="1" indent="-223838"/>
            <a:r>
              <a:rPr lang="en-US" dirty="0">
                <a:latin typeface="+mj-lt"/>
                <a:cs typeface="Times New Roman" panose="02020603050405020304" pitchFamily="18" charset="0"/>
              </a:rPr>
              <a:t>Examiners should provide history and objective findings, as well as findings of:</a:t>
            </a:r>
          </a:p>
          <a:p>
            <a:pPr marL="690563" lvl="2" indent="-233363"/>
            <a:r>
              <a:rPr lang="en-US" dirty="0">
                <a:latin typeface="+mj-lt"/>
                <a:cs typeface="Times New Roman" panose="02020603050405020304" pitchFamily="18" charset="0"/>
              </a:rPr>
              <a:t>Less movement than normal</a:t>
            </a:r>
          </a:p>
          <a:p>
            <a:pPr marL="690563" lvl="2" indent="-233363"/>
            <a:r>
              <a:rPr lang="en-US" dirty="0">
                <a:latin typeface="+mj-lt"/>
                <a:cs typeface="Times New Roman" panose="02020603050405020304" pitchFamily="18" charset="0"/>
              </a:rPr>
              <a:t>More movement than normal</a:t>
            </a:r>
          </a:p>
          <a:p>
            <a:pPr marL="690563" lvl="2" indent="-233363"/>
            <a:r>
              <a:rPr lang="en-US" dirty="0">
                <a:latin typeface="+mj-lt"/>
                <a:cs typeface="Times New Roman" panose="02020603050405020304" pitchFamily="18" charset="0"/>
              </a:rPr>
              <a:t>Weakened movement</a:t>
            </a:r>
          </a:p>
          <a:p>
            <a:pPr marL="690563" lvl="2" indent="-233363"/>
            <a:r>
              <a:rPr lang="en-US" dirty="0">
                <a:latin typeface="+mj-lt"/>
                <a:cs typeface="Times New Roman" panose="02020603050405020304" pitchFamily="18" charset="0"/>
              </a:rPr>
              <a:t>Excess fatigability</a:t>
            </a:r>
          </a:p>
          <a:p>
            <a:pPr marL="690563" lvl="2" indent="-233363"/>
            <a:r>
              <a:rPr lang="en-US" dirty="0">
                <a:latin typeface="+mj-lt"/>
                <a:cs typeface="Times New Roman" panose="02020603050405020304" pitchFamily="18" charset="0"/>
              </a:rPr>
              <a:t>Incoordination</a:t>
            </a:r>
          </a:p>
          <a:p>
            <a:pPr marL="690563" lvl="2" indent="-233363"/>
            <a:r>
              <a:rPr lang="en-US" dirty="0">
                <a:latin typeface="+mj-lt"/>
                <a:cs typeface="Times New Roman" panose="02020603050405020304" pitchFamily="18" charset="0"/>
              </a:rPr>
              <a:t>Pain on movement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19</a:t>
            </a:fld>
            <a:endParaRPr lang="en-US" dirty="0"/>
          </a:p>
        </p:txBody>
      </p:sp>
    </p:spTree>
    <p:extLst>
      <p:ext uri="{BB962C8B-B14F-4D97-AF65-F5344CB8AC3E}">
        <p14:creationId xmlns:p14="http://schemas.microsoft.com/office/powerpoint/2010/main" val="4256706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Objectives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tabLst>
                <a:tab pos="233363" algn="l"/>
              </a:tabLst>
            </a:pPr>
            <a:r>
              <a:rPr lang="en-US" dirty="0"/>
              <a:t>Demonstrate an understanding of the basic principles for applying the Rating Schedule while evaluating lower body musculoskeletal disabilities</a:t>
            </a:r>
          </a:p>
          <a:p>
            <a:pPr marL="233363" indent="-233363">
              <a:tabLst>
                <a:tab pos="233363" algn="l"/>
              </a:tabLst>
            </a:pPr>
            <a:r>
              <a:rPr lang="en-US" dirty="0"/>
              <a:t>Recognize the rules and regulations surrounding the musculoskeletal disabilities</a:t>
            </a:r>
          </a:p>
          <a:p>
            <a:pPr marL="233363" indent="-233363">
              <a:tabLst>
                <a:tab pos="233363" algn="l"/>
              </a:tabLst>
            </a:pPr>
            <a:r>
              <a:rPr lang="en-US" dirty="0"/>
              <a:t>Identify the circumstances in which separate evaluations are permissible for the same joint</a:t>
            </a:r>
          </a:p>
          <a:p>
            <a:pPr marL="233363" indent="-233363">
              <a:tabLst>
                <a:tab pos="233363" algn="l"/>
              </a:tabLst>
            </a:pPr>
            <a:r>
              <a:rPr lang="en-US" dirty="0"/>
              <a:t>Determine appropriate evaluation levels based on the evidence surrounding the disabilities of the lower extremities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Medical Examination Criteria</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t>Examiner must report based on requirements of 38 CFR 4.45</a:t>
            </a:r>
          </a:p>
          <a:p>
            <a:pPr marL="233363" indent="-233363"/>
            <a:r>
              <a:rPr lang="en-US" dirty="0"/>
              <a:t>Additional x-rays, lab work, MRI or CT scans may be ordered</a:t>
            </a:r>
          </a:p>
          <a:p>
            <a:pPr marL="233363" indent="-233363"/>
            <a:r>
              <a:rPr lang="en-US" dirty="0"/>
              <a:t>Complete range of motion studies are </a:t>
            </a:r>
            <a:r>
              <a:rPr lang="en-US" b="1" u="sng" dirty="0"/>
              <a:t>required</a:t>
            </a:r>
          </a:p>
          <a:p>
            <a:pPr marL="233363" indent="-233363"/>
            <a:r>
              <a:rPr lang="en-US" dirty="0"/>
              <a:t>Accurate measurement of the length of any amputation stump is </a:t>
            </a:r>
            <a:r>
              <a:rPr lang="en-US" b="1" u="sng" dirty="0"/>
              <a:t>required</a:t>
            </a:r>
          </a:p>
          <a:p>
            <a:pPr marL="233363" indent="-233363"/>
            <a:r>
              <a:rPr lang="en-US" dirty="0"/>
              <a:t>Scars and any additional disability due to them should be noted.  They are to be rated separately </a:t>
            </a:r>
            <a:r>
              <a:rPr lang="en-US" i="1" dirty="0"/>
              <a:t>if appropriate.  </a:t>
            </a:r>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20</a:t>
            </a:fld>
            <a:endParaRPr lang="en-US" dirty="0"/>
          </a:p>
        </p:txBody>
      </p:sp>
    </p:spTree>
    <p:extLst>
      <p:ext uri="{BB962C8B-B14F-4D97-AF65-F5344CB8AC3E}">
        <p14:creationId xmlns:p14="http://schemas.microsoft.com/office/powerpoint/2010/main" val="4256706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The Amputation Rule</a:t>
            </a:r>
          </a:p>
        </p:txBody>
      </p:sp>
      <p:sp>
        <p:nvSpPr>
          <p:cNvPr id="3" name="Content Placeholder 2"/>
          <p:cNvSpPr>
            <a:spLocks noGrp="1"/>
          </p:cNvSpPr>
          <p:nvPr>
            <p:ph idx="1"/>
            <p:custDataLst>
              <p:tags r:id="rId2"/>
            </p:custDataLst>
          </p:nvPr>
        </p:nvSpPr>
        <p:spPr>
          <a:xfrm>
            <a:off x="457200" y="2057401"/>
            <a:ext cx="8229600" cy="1371600"/>
          </a:xfrm>
        </p:spPr>
        <p:txBody>
          <a:bodyPr/>
          <a:lstStyle/>
          <a:p>
            <a:pPr marL="233363" indent="-233363"/>
            <a:r>
              <a:rPr lang="en-US" dirty="0"/>
              <a:t>38 CFR 4.68</a:t>
            </a:r>
          </a:p>
          <a:p>
            <a:pPr marL="457200" lvl="1" indent="-223838"/>
            <a:r>
              <a:rPr lang="en-US" dirty="0">
                <a:latin typeface="+mj-lt"/>
                <a:cs typeface="Times New Roman" panose="02020603050405020304" pitchFamily="18" charset="0"/>
              </a:rPr>
              <a:t>The combined evaluation for disabilities on an extremity </a:t>
            </a:r>
            <a:r>
              <a:rPr lang="en-US" b="1" u="sng" dirty="0">
                <a:latin typeface="+mj-lt"/>
                <a:cs typeface="Times New Roman" panose="02020603050405020304" pitchFamily="18" charset="0"/>
              </a:rPr>
              <a:t>shall not </a:t>
            </a:r>
            <a:r>
              <a:rPr lang="en-US" dirty="0">
                <a:latin typeface="+mj-lt"/>
                <a:cs typeface="Times New Roman" panose="02020603050405020304" pitchFamily="18" charset="0"/>
              </a:rPr>
              <a:t>exceed the rating for the amputation at the elective level, were the amputation to be performed.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21</a:t>
            </a:fld>
            <a:endParaRPr lang="en-US" dirty="0"/>
          </a:p>
        </p:txBody>
      </p:sp>
      <p:sp>
        <p:nvSpPr>
          <p:cNvPr id="5" name="TextBox 4">
            <a:extLst>
              <a:ext uri="{FF2B5EF4-FFF2-40B4-BE49-F238E27FC236}">
                <a16:creationId xmlns:a16="http://schemas.microsoft.com/office/drawing/2014/main" id="{09CE2D22-1597-4440-AE90-1D634C69A590}"/>
              </a:ext>
            </a:extLst>
          </p:cNvPr>
          <p:cNvSpPr txBox="1"/>
          <p:nvPr>
            <p:custDataLst>
              <p:tags r:id="rId4"/>
            </p:custDataLst>
          </p:nvPr>
        </p:nvSpPr>
        <p:spPr>
          <a:xfrm>
            <a:off x="457200" y="3807682"/>
            <a:ext cx="8200104" cy="1323439"/>
          </a:xfrm>
          <a:prstGeom prst="rect">
            <a:avLst/>
          </a:prstGeom>
          <a:noFill/>
        </p:spPr>
        <p:txBody>
          <a:bodyPr wrap="square" rtlCol="0">
            <a:spAutoFit/>
          </a:bodyPr>
          <a:lstStyle/>
          <a:p>
            <a:pPr marL="344488">
              <a:spcAft>
                <a:spcPts val="600"/>
              </a:spcAft>
            </a:pPr>
            <a:r>
              <a:rPr lang="en-US" sz="2000" dirty="0">
                <a:latin typeface="+mj-lt"/>
                <a:cs typeface="Times New Roman" panose="02020603050405020304" pitchFamily="18" charset="0"/>
              </a:rPr>
              <a:t>i.e. The combined evaluation for disabilities </a:t>
            </a:r>
            <a:r>
              <a:rPr lang="en-US" sz="2000" i="1" dirty="0">
                <a:latin typeface="+mj-lt"/>
                <a:cs typeface="Times New Roman" panose="02020603050405020304" pitchFamily="18" charset="0"/>
              </a:rPr>
              <a:t>below</a:t>
            </a:r>
            <a:r>
              <a:rPr lang="en-US" sz="2000" dirty="0">
                <a:latin typeface="+mj-lt"/>
                <a:cs typeface="Times New Roman" panose="02020603050405020304" pitchFamily="18" charset="0"/>
              </a:rPr>
              <a:t> the knee shall </a:t>
            </a:r>
            <a:r>
              <a:rPr lang="en-US" sz="2000" u="sng" dirty="0">
                <a:latin typeface="+mj-lt"/>
                <a:cs typeface="Times New Roman" panose="02020603050405020304" pitchFamily="18" charset="0"/>
              </a:rPr>
              <a:t>not</a:t>
            </a:r>
            <a:r>
              <a:rPr lang="en-US" sz="2000" dirty="0">
                <a:latin typeface="+mj-lt"/>
                <a:cs typeface="Times New Roman" panose="02020603050405020304" pitchFamily="18" charset="0"/>
              </a:rPr>
              <a:t> exceed the 40 percent evaluation. This 40 percent rating may be further combined with an evaluation for disabilities </a:t>
            </a:r>
            <a:r>
              <a:rPr lang="en-US" sz="2000" i="1" dirty="0">
                <a:latin typeface="+mj-lt"/>
                <a:cs typeface="Times New Roman" panose="02020603050405020304" pitchFamily="18" charset="0"/>
              </a:rPr>
              <a:t>above</a:t>
            </a:r>
            <a:r>
              <a:rPr lang="en-US" sz="2000" dirty="0">
                <a:latin typeface="+mj-lt"/>
                <a:cs typeface="Times New Roman" panose="02020603050405020304" pitchFamily="18" charset="0"/>
              </a:rPr>
              <a:t> the knee, but </a:t>
            </a:r>
            <a:r>
              <a:rPr lang="en-US" sz="2000" u="sng" dirty="0">
                <a:latin typeface="+mj-lt"/>
                <a:cs typeface="Times New Roman" panose="02020603050405020304" pitchFamily="18" charset="0"/>
              </a:rPr>
              <a:t>not</a:t>
            </a:r>
            <a:r>
              <a:rPr lang="en-US" sz="2000" dirty="0">
                <a:latin typeface="+mj-lt"/>
                <a:cs typeface="Times New Roman" panose="02020603050405020304" pitchFamily="18" charset="0"/>
              </a:rPr>
              <a:t> to exceed the above the knee amputation elective level.  </a:t>
            </a:r>
          </a:p>
        </p:txBody>
      </p:sp>
    </p:spTree>
    <p:extLst>
      <p:ext uri="{BB962C8B-B14F-4D97-AF65-F5344CB8AC3E}">
        <p14:creationId xmlns:p14="http://schemas.microsoft.com/office/powerpoint/2010/main" val="4256706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Prosthetic Implants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latin typeface="+mj-lt"/>
              </a:rPr>
              <a:t>38 CFR 4.30 - Temporary total evaluation for one year following replacement of:</a:t>
            </a:r>
          </a:p>
          <a:p>
            <a:pPr marL="457200" lvl="1" indent="-223838"/>
            <a:r>
              <a:rPr lang="en-US" dirty="0">
                <a:latin typeface="+mj-lt"/>
                <a:cs typeface="Times New Roman" panose="02020603050405020304" pitchFamily="18" charset="0"/>
              </a:rPr>
              <a:t>hip, knee, or ankle joint</a:t>
            </a:r>
          </a:p>
          <a:p>
            <a:pPr marL="233363" indent="-233363"/>
            <a:r>
              <a:rPr lang="en-US" dirty="0">
                <a:latin typeface="+mj-lt"/>
              </a:rPr>
              <a:t>After year, rate on residual disability</a:t>
            </a:r>
          </a:p>
          <a:p>
            <a:pPr marL="233363" indent="-233363"/>
            <a:r>
              <a:rPr lang="en-US" dirty="0">
                <a:latin typeface="+mj-lt"/>
              </a:rPr>
              <a:t>SMC </a:t>
            </a:r>
            <a:r>
              <a:rPr lang="en-US" i="1" dirty="0">
                <a:latin typeface="+mj-lt"/>
              </a:rPr>
              <a:t>may</a:t>
            </a:r>
            <a:r>
              <a:rPr lang="en-US" dirty="0">
                <a:latin typeface="+mj-lt"/>
              </a:rPr>
              <a:t> be assigned during the period of total evaluation if the permanent use of crutches are required</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22</a:t>
            </a:fld>
            <a:endParaRPr lang="en-US" dirty="0"/>
          </a:p>
        </p:txBody>
      </p:sp>
    </p:spTree>
    <p:extLst>
      <p:ext uri="{BB962C8B-B14F-4D97-AF65-F5344CB8AC3E}">
        <p14:creationId xmlns:p14="http://schemas.microsoft.com/office/powerpoint/2010/main" val="1687988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Anatomical Loss and Loss of Use</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t>X-ray studies may be needed to determine level of amputation</a:t>
            </a:r>
          </a:p>
          <a:p>
            <a:pPr marL="233363" indent="-233363"/>
            <a:endParaRPr lang="en-US" dirty="0"/>
          </a:p>
          <a:p>
            <a:pPr marL="233363" indent="-233363"/>
            <a:r>
              <a:rPr lang="en-US" dirty="0"/>
              <a:t>A painful neuroma shall be assigned to the evaluation for the elective site of re-amputation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23</a:t>
            </a:fld>
            <a:endParaRPr lang="en-US" dirty="0"/>
          </a:p>
        </p:txBody>
      </p:sp>
    </p:spTree>
    <p:extLst>
      <p:ext uri="{BB962C8B-B14F-4D97-AF65-F5344CB8AC3E}">
        <p14:creationId xmlns:p14="http://schemas.microsoft.com/office/powerpoint/2010/main" val="1687988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Loss of Use of Hand or Foot</a:t>
            </a:r>
          </a:p>
        </p:txBody>
      </p:sp>
      <p:sp>
        <p:nvSpPr>
          <p:cNvPr id="3" name="Content Placeholder 2"/>
          <p:cNvSpPr>
            <a:spLocks noGrp="1"/>
          </p:cNvSpPr>
          <p:nvPr>
            <p:ph idx="1"/>
            <p:custDataLst>
              <p:tags r:id="rId2"/>
            </p:custDataLst>
          </p:nvPr>
        </p:nvSpPr>
        <p:spPr>
          <a:xfrm>
            <a:off x="457200" y="2057400"/>
            <a:ext cx="8229600" cy="1167581"/>
          </a:xfrm>
        </p:spPr>
        <p:txBody>
          <a:bodyPr/>
          <a:lstStyle/>
          <a:p>
            <a:pPr marL="233363" indent="-233363"/>
            <a:r>
              <a:rPr lang="en-US" dirty="0">
                <a:latin typeface="+mj-lt"/>
              </a:rPr>
              <a:t>38 CFR 4.63</a:t>
            </a:r>
          </a:p>
          <a:p>
            <a:pPr marL="457200" lvl="1" indent="-223838"/>
            <a:r>
              <a:rPr lang="en-US" dirty="0">
                <a:latin typeface="+mj-lt"/>
                <a:cs typeface="Times New Roman" panose="02020603050405020304" pitchFamily="18" charset="0"/>
              </a:rPr>
              <a:t>For purposes of SMC, loss of use is conceded when the Veteran would be equally well served by an amputation with suitable prosthesis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24</a:t>
            </a:fld>
            <a:endParaRPr lang="en-US" dirty="0"/>
          </a:p>
        </p:txBody>
      </p:sp>
      <p:sp>
        <p:nvSpPr>
          <p:cNvPr id="5" name="TextBox 4">
            <a:extLst>
              <a:ext uri="{FF2B5EF4-FFF2-40B4-BE49-F238E27FC236}">
                <a16:creationId xmlns:a16="http://schemas.microsoft.com/office/drawing/2014/main" id="{B3A707E9-1EFD-4D50-BC80-DF87FCA2670C}"/>
              </a:ext>
            </a:extLst>
          </p:cNvPr>
          <p:cNvSpPr txBox="1"/>
          <p:nvPr>
            <p:custDataLst>
              <p:tags r:id="rId4"/>
            </p:custDataLst>
          </p:nvPr>
        </p:nvSpPr>
        <p:spPr>
          <a:xfrm>
            <a:off x="457200" y="3902682"/>
            <a:ext cx="8229600" cy="677108"/>
          </a:xfrm>
          <a:prstGeom prst="rect">
            <a:avLst/>
          </a:prstGeom>
          <a:noFill/>
        </p:spPr>
        <p:txBody>
          <a:bodyPr wrap="square" rtlCol="0">
            <a:spAutoFit/>
          </a:bodyPr>
          <a:lstStyle/>
          <a:p>
            <a:pPr marL="0" lvl="1">
              <a:spcAft>
                <a:spcPts val="600"/>
              </a:spcAft>
              <a:buNone/>
            </a:pPr>
            <a:r>
              <a:rPr lang="en-US" sz="2000" b="1" dirty="0">
                <a:latin typeface="+mj-lt"/>
                <a:cs typeface="Times New Roman" panose="02020603050405020304" pitchFamily="18" charset="0"/>
              </a:rPr>
              <a:t>Note: </a:t>
            </a:r>
            <a:r>
              <a:rPr lang="en-US" dirty="0">
                <a:latin typeface="+mj-lt"/>
                <a:cs typeface="Times New Roman" panose="02020603050405020304" pitchFamily="18" charset="0"/>
              </a:rPr>
              <a:t>When ordering exams, do </a:t>
            </a:r>
            <a:r>
              <a:rPr lang="en-US" u="sng" dirty="0">
                <a:latin typeface="+mj-lt"/>
                <a:cs typeface="Times New Roman" panose="02020603050405020304" pitchFamily="18" charset="0"/>
              </a:rPr>
              <a:t>not</a:t>
            </a:r>
            <a:r>
              <a:rPr lang="en-US" dirty="0">
                <a:latin typeface="+mj-lt"/>
                <a:cs typeface="Times New Roman" panose="02020603050405020304" pitchFamily="18" charset="0"/>
              </a:rPr>
              <a:t> ask about loss of use; rather, ask about remaining function </a:t>
            </a:r>
          </a:p>
        </p:txBody>
      </p:sp>
    </p:spTree>
    <p:extLst>
      <p:ext uri="{BB962C8B-B14F-4D97-AF65-F5344CB8AC3E}">
        <p14:creationId xmlns:p14="http://schemas.microsoft.com/office/powerpoint/2010/main" val="1687988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Loss of Use of Both Buttocks</a:t>
            </a:r>
          </a:p>
        </p:txBody>
      </p:sp>
      <p:sp>
        <p:nvSpPr>
          <p:cNvPr id="3" name="Content Placeholder 2"/>
          <p:cNvSpPr>
            <a:spLocks noGrp="1"/>
          </p:cNvSpPr>
          <p:nvPr>
            <p:ph idx="1"/>
            <p:custDataLst>
              <p:tags r:id="rId2"/>
            </p:custDataLst>
          </p:nvPr>
        </p:nvSpPr>
        <p:spPr>
          <a:xfrm>
            <a:off x="457200" y="2057400"/>
            <a:ext cx="8229600" cy="2170471"/>
          </a:xfrm>
        </p:spPr>
        <p:txBody>
          <a:bodyPr/>
          <a:lstStyle/>
          <a:p>
            <a:pPr marL="233363" indent="-233363"/>
            <a:r>
              <a:rPr lang="en-US" dirty="0">
                <a:latin typeface="+mj-lt"/>
              </a:rPr>
              <a:t>38 CFR 4.64</a:t>
            </a:r>
          </a:p>
          <a:p>
            <a:pPr marL="457200" lvl="1" indent="-223838"/>
            <a:r>
              <a:rPr lang="en-US" dirty="0">
                <a:latin typeface="+mj-lt"/>
                <a:cs typeface="Times New Roman" panose="02020603050405020304" pitchFamily="18" charset="0"/>
              </a:rPr>
              <a:t>For purposes of SMC, it exists when there is severe damage to muscle group XVII, and when the person cannot, without assistance:</a:t>
            </a:r>
          </a:p>
          <a:p>
            <a:pPr lvl="2"/>
            <a:endParaRPr lang="en-US" dirty="0">
              <a:latin typeface="+mj-lt"/>
              <a:cs typeface="Times New Roman" panose="02020603050405020304" pitchFamily="18" charset="0"/>
            </a:endParaRPr>
          </a:p>
          <a:p>
            <a:pPr marL="690563" lvl="2" indent="-233363"/>
            <a:r>
              <a:rPr lang="en-US" sz="1800" dirty="0">
                <a:latin typeface="+mj-lt"/>
                <a:cs typeface="Times New Roman" panose="02020603050405020304" pitchFamily="18" charset="0"/>
              </a:rPr>
              <a:t>Rise from a seated position, or</a:t>
            </a:r>
          </a:p>
          <a:p>
            <a:pPr marL="690563" lvl="2" indent="-233363"/>
            <a:r>
              <a:rPr lang="en-US" sz="1800" dirty="0">
                <a:latin typeface="+mj-lt"/>
                <a:cs typeface="Times New Roman" panose="02020603050405020304" pitchFamily="18" charset="0"/>
              </a:rPr>
              <a:t>Rise from a stooped position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25</a:t>
            </a:fld>
            <a:endParaRPr lang="en-US" dirty="0"/>
          </a:p>
        </p:txBody>
      </p:sp>
      <p:sp>
        <p:nvSpPr>
          <p:cNvPr id="5" name="TextBox 4">
            <a:extLst>
              <a:ext uri="{FF2B5EF4-FFF2-40B4-BE49-F238E27FC236}">
                <a16:creationId xmlns:a16="http://schemas.microsoft.com/office/drawing/2014/main" id="{58973132-9A41-4CFE-A104-588EDC4EF36A}"/>
              </a:ext>
            </a:extLst>
          </p:cNvPr>
          <p:cNvSpPr txBox="1"/>
          <p:nvPr>
            <p:custDataLst>
              <p:tags r:id="rId4"/>
            </p:custDataLst>
          </p:nvPr>
        </p:nvSpPr>
        <p:spPr>
          <a:xfrm>
            <a:off x="163902" y="4404775"/>
            <a:ext cx="8259097" cy="400110"/>
          </a:xfrm>
          <a:prstGeom prst="rect">
            <a:avLst/>
          </a:prstGeom>
          <a:noFill/>
        </p:spPr>
        <p:txBody>
          <a:bodyPr wrap="square" rtlCol="0">
            <a:spAutoFit/>
          </a:bodyPr>
          <a:lstStyle/>
          <a:p>
            <a:pPr indent="688975">
              <a:spcAft>
                <a:spcPts val="600"/>
              </a:spcAft>
            </a:pPr>
            <a:r>
              <a:rPr lang="en-US" sz="2000" dirty="0">
                <a:latin typeface="+mj-lt"/>
                <a:cs typeface="Times New Roman" panose="02020603050405020304" pitchFamily="18" charset="0"/>
              </a:rPr>
              <a:t> And maintain postural stability   </a:t>
            </a:r>
            <a:endParaRPr lang="en-US" sz="2000" dirty="0">
              <a:latin typeface="+mj-lt"/>
            </a:endParaRPr>
          </a:p>
        </p:txBody>
      </p:sp>
    </p:spTree>
    <p:extLst>
      <p:ext uri="{BB962C8B-B14F-4D97-AF65-F5344CB8AC3E}">
        <p14:creationId xmlns:p14="http://schemas.microsoft.com/office/powerpoint/2010/main" val="1687988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Combinations of Anatomical Loss </a:t>
            </a:r>
            <a:br>
              <a:rPr lang="en-US" dirty="0"/>
            </a:br>
            <a:r>
              <a:rPr lang="en-US" dirty="0"/>
              <a:t>and Loss of Use Disabilities</a:t>
            </a:r>
          </a:p>
        </p:txBody>
      </p:sp>
      <p:sp>
        <p:nvSpPr>
          <p:cNvPr id="3" name="Content Placeholder 2"/>
          <p:cNvSpPr>
            <a:spLocks noGrp="1"/>
          </p:cNvSpPr>
          <p:nvPr>
            <p:ph idx="1"/>
            <p:custDataLst>
              <p:tags r:id="rId2"/>
            </p:custDataLst>
          </p:nvPr>
        </p:nvSpPr>
        <p:spPr>
          <a:xfrm>
            <a:off x="457200" y="2057400"/>
            <a:ext cx="8229600" cy="1934497"/>
          </a:xfrm>
        </p:spPr>
        <p:txBody>
          <a:bodyPr/>
          <a:lstStyle/>
          <a:p>
            <a:pPr marL="233363" indent="-233363"/>
            <a:r>
              <a:rPr lang="en-US" dirty="0"/>
              <a:t>Provide for 100% evaluation based on combinations of disabilities related to anatomical loss or loss of use</a:t>
            </a:r>
          </a:p>
          <a:p>
            <a:pPr marL="233363" indent="-233363"/>
            <a:endParaRPr lang="en-US" dirty="0"/>
          </a:p>
          <a:p>
            <a:pPr marL="233363" indent="-233363"/>
            <a:r>
              <a:rPr lang="en-US" dirty="0"/>
              <a:t>Diagnostic codes for upper extremities:  DC 5120 – 5156</a:t>
            </a:r>
          </a:p>
          <a:p>
            <a:pPr marL="233363" indent="-233363"/>
            <a:r>
              <a:rPr lang="en-US" dirty="0"/>
              <a:t>Diagnostic codes for lower extremities:  DC 5160 – 5173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26</a:t>
            </a:fld>
            <a:endParaRPr lang="en-US" dirty="0"/>
          </a:p>
        </p:txBody>
      </p:sp>
      <p:sp>
        <p:nvSpPr>
          <p:cNvPr id="5" name="TextBox 4">
            <a:extLst>
              <a:ext uri="{FF2B5EF4-FFF2-40B4-BE49-F238E27FC236}">
                <a16:creationId xmlns:a16="http://schemas.microsoft.com/office/drawing/2014/main" id="{F36E318F-CA9E-4F4D-8F54-3E976250364B}"/>
              </a:ext>
            </a:extLst>
          </p:cNvPr>
          <p:cNvSpPr txBox="1"/>
          <p:nvPr>
            <p:custDataLst>
              <p:tags r:id="rId4"/>
            </p:custDataLst>
          </p:nvPr>
        </p:nvSpPr>
        <p:spPr>
          <a:xfrm>
            <a:off x="481781" y="4463845"/>
            <a:ext cx="8229600" cy="400110"/>
          </a:xfrm>
          <a:prstGeom prst="rect">
            <a:avLst/>
          </a:prstGeom>
          <a:noFill/>
        </p:spPr>
        <p:txBody>
          <a:bodyPr wrap="square" rtlCol="0">
            <a:spAutoFit/>
          </a:bodyPr>
          <a:lstStyle/>
          <a:p>
            <a:pPr>
              <a:spcAft>
                <a:spcPts val="600"/>
              </a:spcAft>
            </a:pPr>
            <a:r>
              <a:rPr lang="en-US" sz="2000" b="1" dirty="0"/>
              <a:t>**Note: </a:t>
            </a:r>
            <a:r>
              <a:rPr lang="en-US" dirty="0"/>
              <a:t>May result in higher SMC levels  </a:t>
            </a:r>
          </a:p>
        </p:txBody>
      </p:sp>
    </p:spTree>
    <p:extLst>
      <p:ext uri="{BB962C8B-B14F-4D97-AF65-F5344CB8AC3E}">
        <p14:creationId xmlns:p14="http://schemas.microsoft.com/office/powerpoint/2010/main" val="1687988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Evaluating Non-Amputation Disabilities of the Lower Extremities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latin typeface="+mj-lt"/>
              </a:rPr>
              <a:t>DCs 5250 – 5274</a:t>
            </a:r>
          </a:p>
          <a:p>
            <a:pPr marL="457200" lvl="1" indent="-223838"/>
            <a:r>
              <a:rPr lang="en-US" dirty="0">
                <a:latin typeface="+mj-lt"/>
                <a:cs typeface="Times New Roman" panose="02020603050405020304" pitchFamily="18" charset="0"/>
              </a:rPr>
              <a:t>Used to evaluate disabilities of the hip, thigh, knee and leg</a:t>
            </a:r>
          </a:p>
          <a:p>
            <a:pPr marL="233363" lvl="1" indent="-233363"/>
            <a:endParaRPr lang="en-US" dirty="0">
              <a:latin typeface="+mj-lt"/>
              <a:cs typeface="Times New Roman" panose="02020603050405020304" pitchFamily="18" charset="0"/>
            </a:endParaRPr>
          </a:p>
          <a:p>
            <a:pPr marL="233363" indent="-233363"/>
            <a:r>
              <a:rPr lang="en-US" dirty="0">
                <a:latin typeface="+mj-lt"/>
              </a:rPr>
              <a:t>Evaluations based on ankylosis, limitation of motion, or weight bearing impairment</a:t>
            </a:r>
          </a:p>
          <a:p>
            <a:pPr marL="233363" indent="-233363"/>
            <a:endParaRPr lang="en-US" dirty="0">
              <a:latin typeface="+mj-lt"/>
            </a:endParaRPr>
          </a:p>
          <a:p>
            <a:pPr marL="233363" indent="-233363"/>
            <a:r>
              <a:rPr lang="en-US" dirty="0">
                <a:latin typeface="+mj-lt"/>
              </a:rPr>
              <a:t>Possible SMC with extremely unfavorable ankylosis of the hip</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27</a:t>
            </a:fld>
            <a:endParaRPr lang="en-US" dirty="0"/>
          </a:p>
        </p:txBody>
      </p:sp>
    </p:spTree>
    <p:extLst>
      <p:ext uri="{BB962C8B-B14F-4D97-AF65-F5344CB8AC3E}">
        <p14:creationId xmlns:p14="http://schemas.microsoft.com/office/powerpoint/2010/main" val="1687988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Shortening of the Lower Extremity</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t>When there is a shortening of the bones of the lower extremity, a separate evaluation may be assigned.</a:t>
            </a:r>
          </a:p>
          <a:p>
            <a:pPr marL="233363" indent="-233363"/>
            <a:endParaRPr lang="en-US" dirty="0"/>
          </a:p>
          <a:p>
            <a:pPr marL="233363" indent="-233363"/>
            <a:r>
              <a:rPr lang="en-US" b="1" dirty="0"/>
              <a:t>DO NOT combine with other evaluations for fracture / faulty union of the same extremity.</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28</a:t>
            </a:fld>
            <a:endParaRPr lang="en-US" dirty="0"/>
          </a:p>
        </p:txBody>
      </p:sp>
    </p:spTree>
    <p:extLst>
      <p:ext uri="{BB962C8B-B14F-4D97-AF65-F5344CB8AC3E}">
        <p14:creationId xmlns:p14="http://schemas.microsoft.com/office/powerpoint/2010/main" val="3945504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Other Disabilities of Bones and Joints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latin typeface="+mj-lt"/>
              </a:rPr>
              <a:t>Fibromyalgia – Syndrome characterized by chronic widespread musculoskeletal pain associated with multiple tender or “trigger” points</a:t>
            </a:r>
          </a:p>
          <a:p>
            <a:endParaRPr lang="en-US" dirty="0">
              <a:latin typeface="+mj-lt"/>
            </a:endParaRPr>
          </a:p>
          <a:p>
            <a:pPr marL="457200" lvl="1" indent="-223838"/>
            <a:r>
              <a:rPr lang="en-US" dirty="0">
                <a:latin typeface="+mj-lt"/>
                <a:cs typeface="Times New Roman" panose="02020603050405020304" pitchFamily="18" charset="0"/>
              </a:rPr>
              <a:t>Added to Rating Schedule on May 7, 1996</a:t>
            </a:r>
          </a:p>
          <a:p>
            <a:pPr marL="457200" lvl="1" indent="-223838"/>
            <a:endParaRPr lang="en-US" sz="1500" dirty="0">
              <a:latin typeface="+mj-lt"/>
              <a:cs typeface="Times New Roman" panose="02020603050405020304" pitchFamily="18" charset="0"/>
            </a:endParaRPr>
          </a:p>
          <a:p>
            <a:pPr marL="457200" lvl="1" indent="-223838"/>
            <a:r>
              <a:rPr lang="en-US" dirty="0">
                <a:latin typeface="+mj-lt"/>
                <a:cs typeface="Times New Roman" panose="02020603050405020304" pitchFamily="18" charset="0"/>
              </a:rPr>
              <a:t>Often with multiple somatic complaints, such as sleep disorders, anxiety, fatigue, headache, and irritable bowel symptoms</a:t>
            </a:r>
          </a:p>
          <a:p>
            <a:pPr lvl="1"/>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29</a:t>
            </a:fld>
            <a:endParaRPr lang="en-US" dirty="0"/>
          </a:p>
        </p:txBody>
      </p:sp>
    </p:spTree>
    <p:extLst>
      <p:ext uri="{BB962C8B-B14F-4D97-AF65-F5344CB8AC3E}">
        <p14:creationId xmlns:p14="http://schemas.microsoft.com/office/powerpoint/2010/main" val="1687988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References</a:t>
            </a:r>
          </a:p>
        </p:txBody>
      </p:sp>
      <p:sp>
        <p:nvSpPr>
          <p:cNvPr id="3" name="Content Placeholder 2">
            <a:extLst>
              <a:ext uri="{FF2B5EF4-FFF2-40B4-BE49-F238E27FC236}">
                <a16:creationId xmlns:a16="http://schemas.microsoft.com/office/drawing/2014/main" id="{36A87137-D918-4A18-9EA8-F398EFA3A28B}"/>
              </a:ext>
            </a:extLst>
          </p:cNvPr>
          <p:cNvSpPr>
            <a:spLocks noGrp="1"/>
          </p:cNvSpPr>
          <p:nvPr>
            <p:ph idx="1"/>
            <p:custDataLst>
              <p:tags r:id="rId2"/>
            </p:custDataLst>
          </p:nvPr>
        </p:nvSpPr>
        <p:spPr>
          <a:xfrm>
            <a:off x="457200" y="1646182"/>
            <a:ext cx="8229600" cy="4738799"/>
          </a:xfrm>
        </p:spPr>
        <p:txBody>
          <a:bodyPr>
            <a:noAutofit/>
          </a:bodyPr>
          <a:lstStyle/>
          <a:p>
            <a:pPr marL="233363" lvl="0" indent="-233363" hangingPunct="0">
              <a:lnSpc>
                <a:spcPct val="120000"/>
              </a:lnSpc>
            </a:pPr>
            <a:r>
              <a:rPr lang="en-US" sz="1400" dirty="0"/>
              <a:t>38 CFR 4.14 – Avoidance of pyramiding</a:t>
            </a:r>
          </a:p>
          <a:p>
            <a:pPr marL="233363" lvl="0" indent="-233363" hangingPunct="0">
              <a:lnSpc>
                <a:spcPct val="120000"/>
              </a:lnSpc>
            </a:pPr>
            <a:r>
              <a:rPr lang="en-US" sz="1400" dirty="0"/>
              <a:t>38 CFR 4.25 – Combined ratings table</a:t>
            </a:r>
          </a:p>
          <a:p>
            <a:pPr marL="233363" lvl="0" indent="-233363" hangingPunct="0">
              <a:lnSpc>
                <a:spcPct val="120000"/>
              </a:lnSpc>
            </a:pPr>
            <a:r>
              <a:rPr lang="en-US" sz="1400" dirty="0"/>
              <a:t>38 CFR 4.30 – Convalescent ratings</a:t>
            </a:r>
          </a:p>
          <a:p>
            <a:pPr marL="233363" lvl="0" indent="-233363" hangingPunct="0">
              <a:lnSpc>
                <a:spcPct val="120000"/>
              </a:lnSpc>
            </a:pPr>
            <a:r>
              <a:rPr lang="en-US" sz="1400" dirty="0"/>
              <a:t>38 CFR 4.40 – Functional Loss</a:t>
            </a:r>
          </a:p>
          <a:p>
            <a:pPr marL="233363" lvl="0" indent="-233363" hangingPunct="0">
              <a:lnSpc>
                <a:spcPct val="120000"/>
              </a:lnSpc>
            </a:pPr>
            <a:r>
              <a:rPr lang="en-US" sz="1400" dirty="0"/>
              <a:t>38 CFR 4.43 - Osteomyelitis</a:t>
            </a:r>
          </a:p>
          <a:p>
            <a:pPr marL="233363" lvl="0" indent="-233363" hangingPunct="0">
              <a:lnSpc>
                <a:spcPct val="120000"/>
              </a:lnSpc>
            </a:pPr>
            <a:r>
              <a:rPr lang="en-US" sz="1400" dirty="0"/>
              <a:t>38 CFR 4.45 – The Joints</a:t>
            </a:r>
          </a:p>
          <a:p>
            <a:pPr marL="233363" lvl="0" indent="-233363" hangingPunct="0">
              <a:lnSpc>
                <a:spcPct val="120000"/>
              </a:lnSpc>
            </a:pPr>
            <a:r>
              <a:rPr lang="en-US" sz="1400" dirty="0"/>
              <a:t>38 CFR 4.46 – Accurate Measurement</a:t>
            </a:r>
          </a:p>
          <a:p>
            <a:pPr marL="233363" lvl="0" indent="-233363" hangingPunct="0">
              <a:lnSpc>
                <a:spcPct val="120000"/>
              </a:lnSpc>
            </a:pPr>
            <a:r>
              <a:rPr lang="en-US" sz="1400" dirty="0"/>
              <a:t>38 CFR 4.55 – Principles of combined </a:t>
            </a:r>
            <a:r>
              <a:rPr lang="en-US" sz="1400" dirty="0" err="1"/>
              <a:t>raings</a:t>
            </a:r>
            <a:r>
              <a:rPr lang="en-US" sz="1400" dirty="0"/>
              <a:t> for muscle injuries</a:t>
            </a:r>
          </a:p>
          <a:p>
            <a:pPr marL="233363" lvl="0" indent="-233363" hangingPunct="0">
              <a:lnSpc>
                <a:spcPct val="120000"/>
              </a:lnSpc>
            </a:pPr>
            <a:r>
              <a:rPr lang="en-US" sz="1400" dirty="0"/>
              <a:t>38 CFR 4.56 – Evaluation of muscle disabilities</a:t>
            </a:r>
          </a:p>
          <a:p>
            <a:pPr marL="233363" lvl="0" indent="-233363" hangingPunct="0">
              <a:lnSpc>
                <a:spcPct val="120000"/>
              </a:lnSpc>
            </a:pPr>
            <a:r>
              <a:rPr lang="en-US" sz="1400" dirty="0"/>
              <a:t>38 CFR 4.57 – Static foot deformities</a:t>
            </a:r>
          </a:p>
          <a:p>
            <a:pPr marL="233363" lvl="0" indent="-233363" hangingPunct="0">
              <a:lnSpc>
                <a:spcPct val="120000"/>
              </a:lnSpc>
            </a:pPr>
            <a:r>
              <a:rPr lang="en-US" sz="1400" dirty="0"/>
              <a:t>38 CFR 4.58 – Arthritis due to strain</a:t>
            </a:r>
          </a:p>
          <a:p>
            <a:pPr marL="233363" lvl="0" indent="-233363" hangingPunct="0">
              <a:lnSpc>
                <a:spcPct val="120000"/>
              </a:lnSpc>
            </a:pPr>
            <a:r>
              <a:rPr lang="en-US" sz="1400" dirty="0"/>
              <a:t>38 CFR 4.62 – Circulatory disturbances</a:t>
            </a:r>
          </a:p>
          <a:p>
            <a:pPr marL="233363" lvl="0" indent="-233363" hangingPunct="0">
              <a:lnSpc>
                <a:spcPct val="120000"/>
              </a:lnSpc>
            </a:pPr>
            <a:r>
              <a:rPr lang="en-US" sz="1400" dirty="0"/>
              <a:t>38 CFR 4.63 – Loss of use of hand or foot</a:t>
            </a:r>
          </a:p>
          <a:p>
            <a:pPr marL="233363" lvl="0" indent="-233363" hangingPunct="0">
              <a:lnSpc>
                <a:spcPct val="120000"/>
              </a:lnSpc>
            </a:pPr>
            <a:r>
              <a:rPr lang="en-US" sz="1400" dirty="0"/>
              <a:t>38 CFR 4.64 – Loss of use of both buttocks </a:t>
            </a:r>
          </a:p>
          <a:p>
            <a:endParaRPr lang="en-US" sz="14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862826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Other Disabilities of Bones and Joints</a:t>
            </a:r>
          </a:p>
        </p:txBody>
      </p:sp>
      <p:sp>
        <p:nvSpPr>
          <p:cNvPr id="3" name="Content Placeholder 2"/>
          <p:cNvSpPr>
            <a:spLocks noGrp="1"/>
          </p:cNvSpPr>
          <p:nvPr>
            <p:ph idx="1"/>
            <p:custDataLst>
              <p:tags r:id="rId2"/>
            </p:custDataLst>
          </p:nvPr>
        </p:nvSpPr>
        <p:spPr>
          <a:xfrm>
            <a:off x="457200" y="1880496"/>
            <a:ext cx="8229600" cy="4441646"/>
          </a:xfrm>
        </p:spPr>
        <p:txBody>
          <a:bodyPr>
            <a:noAutofit/>
          </a:bodyPr>
          <a:lstStyle/>
          <a:p>
            <a:pPr marL="233363" indent="-233363">
              <a:lnSpc>
                <a:spcPct val="120000"/>
              </a:lnSpc>
            </a:pPr>
            <a:r>
              <a:rPr lang="en-US" sz="1600" dirty="0"/>
              <a:t>Osteoporosis (DC 5013)</a:t>
            </a:r>
          </a:p>
          <a:p>
            <a:pPr marL="233363" indent="-233363">
              <a:lnSpc>
                <a:spcPct val="120000"/>
              </a:lnSpc>
            </a:pPr>
            <a:r>
              <a:rPr lang="en-US" altLang="en-US" sz="1600" dirty="0"/>
              <a:t>Osteomalacia (DC 5014)</a:t>
            </a:r>
          </a:p>
          <a:p>
            <a:pPr marL="233363" indent="-233363">
              <a:lnSpc>
                <a:spcPct val="120000"/>
              </a:lnSpc>
            </a:pPr>
            <a:r>
              <a:rPr lang="en-US" altLang="en-US" sz="1600" dirty="0"/>
              <a:t>Benign New Growths of Bones (5015)</a:t>
            </a:r>
          </a:p>
          <a:p>
            <a:pPr marL="233363" indent="-233363">
              <a:lnSpc>
                <a:spcPct val="120000"/>
              </a:lnSpc>
            </a:pPr>
            <a:r>
              <a:rPr lang="en-US" altLang="en-US" sz="1600" dirty="0"/>
              <a:t>Osteitis Deformans (DC 5016)</a:t>
            </a:r>
          </a:p>
          <a:p>
            <a:pPr marL="233363" indent="-233363">
              <a:lnSpc>
                <a:spcPct val="120000"/>
              </a:lnSpc>
            </a:pPr>
            <a:r>
              <a:rPr lang="en-US" altLang="en-US" sz="1600" dirty="0"/>
              <a:t>Gout (DC 5017 – rated under DC 5002, rheumatoid arthritis)</a:t>
            </a:r>
          </a:p>
          <a:p>
            <a:pPr marL="233363" indent="-233363">
              <a:lnSpc>
                <a:spcPct val="120000"/>
              </a:lnSpc>
            </a:pPr>
            <a:r>
              <a:rPr lang="en-US" altLang="en-US" sz="1600" dirty="0"/>
              <a:t>Hydrarthrosis (DC 5018)</a:t>
            </a:r>
          </a:p>
          <a:p>
            <a:pPr marL="233363" indent="-233363">
              <a:lnSpc>
                <a:spcPct val="120000"/>
              </a:lnSpc>
            </a:pPr>
            <a:r>
              <a:rPr lang="en-US" altLang="en-US" sz="1600" dirty="0"/>
              <a:t>Bursitis (DC 5019)</a:t>
            </a:r>
          </a:p>
          <a:p>
            <a:pPr marL="233363" indent="-233363">
              <a:lnSpc>
                <a:spcPct val="120000"/>
              </a:lnSpc>
            </a:pPr>
            <a:r>
              <a:rPr lang="en-US" altLang="en-US" sz="1600" dirty="0"/>
              <a:t>Synovitis (DC 5020)</a:t>
            </a:r>
          </a:p>
          <a:p>
            <a:pPr marL="233363" indent="-233363">
              <a:lnSpc>
                <a:spcPct val="120000"/>
              </a:lnSpc>
            </a:pPr>
            <a:r>
              <a:rPr lang="en-US" altLang="en-US" sz="1600" dirty="0"/>
              <a:t>Myositis (DC 5021)</a:t>
            </a:r>
          </a:p>
          <a:p>
            <a:pPr marL="233363" indent="-233363">
              <a:lnSpc>
                <a:spcPct val="120000"/>
              </a:lnSpc>
            </a:pPr>
            <a:r>
              <a:rPr lang="en-US" altLang="en-US" sz="1600" dirty="0"/>
              <a:t>Periostitis (DC 5022)</a:t>
            </a:r>
          </a:p>
          <a:p>
            <a:pPr marL="233363" indent="-233363">
              <a:lnSpc>
                <a:spcPct val="120000"/>
              </a:lnSpc>
            </a:pPr>
            <a:r>
              <a:rPr lang="en-US" altLang="en-US" sz="1600" dirty="0"/>
              <a:t>Myositis Ossificans (DC 5023)</a:t>
            </a:r>
          </a:p>
          <a:p>
            <a:pPr marL="233363" indent="-233363">
              <a:lnSpc>
                <a:spcPct val="120000"/>
              </a:lnSpc>
            </a:pPr>
            <a:r>
              <a:rPr lang="en-US" altLang="en-US" sz="1600" dirty="0"/>
              <a:t>Tenosynovitis (DC 5024)</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30</a:t>
            </a:fld>
            <a:endParaRPr lang="en-US" dirty="0"/>
          </a:p>
        </p:txBody>
      </p:sp>
    </p:spTree>
    <p:extLst>
      <p:ext uri="{BB962C8B-B14F-4D97-AF65-F5344CB8AC3E}">
        <p14:creationId xmlns:p14="http://schemas.microsoft.com/office/powerpoint/2010/main" val="3139811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Combined Ratings for Muscle Injuries</a:t>
            </a:r>
          </a:p>
        </p:txBody>
      </p:sp>
      <p:sp>
        <p:nvSpPr>
          <p:cNvPr id="3" name="Content Placeholder 2"/>
          <p:cNvSpPr>
            <a:spLocks noGrp="1"/>
          </p:cNvSpPr>
          <p:nvPr>
            <p:ph idx="1"/>
            <p:custDataLst>
              <p:tags r:id="rId2"/>
            </p:custDataLst>
          </p:nvPr>
        </p:nvSpPr>
        <p:spPr>
          <a:xfrm>
            <a:off x="457200" y="2057401"/>
            <a:ext cx="8229600" cy="365126"/>
          </a:xfrm>
        </p:spPr>
        <p:txBody>
          <a:bodyPr>
            <a:normAutofit fontScale="92500" lnSpcReduction="10000"/>
          </a:bodyPr>
          <a:lstStyle/>
          <a:p>
            <a:pPr marL="233363" indent="-233363"/>
            <a:r>
              <a:rPr lang="en-US" dirty="0">
                <a:latin typeface="+mj-lt"/>
              </a:rPr>
              <a:t>38 CFR 4.55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31</a:t>
            </a:fld>
            <a:endParaRPr lang="en-US" dirty="0"/>
          </a:p>
        </p:txBody>
      </p:sp>
      <p:sp>
        <p:nvSpPr>
          <p:cNvPr id="5" name="TextBox 4">
            <a:extLst>
              <a:ext uri="{FF2B5EF4-FFF2-40B4-BE49-F238E27FC236}">
                <a16:creationId xmlns:a16="http://schemas.microsoft.com/office/drawing/2014/main" id="{F85BB1B3-EEEF-44F8-9205-316D07E1633E}"/>
              </a:ext>
            </a:extLst>
          </p:cNvPr>
          <p:cNvSpPr txBox="1"/>
          <p:nvPr>
            <p:custDataLst>
              <p:tags r:id="rId4"/>
            </p:custDataLst>
          </p:nvPr>
        </p:nvSpPr>
        <p:spPr>
          <a:xfrm>
            <a:off x="319178" y="2422527"/>
            <a:ext cx="8209935" cy="2631490"/>
          </a:xfrm>
          <a:prstGeom prst="rect">
            <a:avLst/>
          </a:prstGeom>
          <a:noFill/>
        </p:spPr>
        <p:txBody>
          <a:bodyPr wrap="square" rtlCol="0">
            <a:spAutoFit/>
          </a:bodyPr>
          <a:lstStyle/>
          <a:p>
            <a:pPr lvl="1" indent="0">
              <a:spcAft>
                <a:spcPts val="600"/>
              </a:spcAft>
              <a:buNone/>
            </a:pPr>
            <a:r>
              <a:rPr lang="en-US" dirty="0">
                <a:cs typeface="Times New Roman" panose="02020603050405020304" pitchFamily="18" charset="0"/>
              </a:rPr>
              <a:t>(a) A muscle injury will not be combined with a peripheral nerve paralysis rating of the same body part </a:t>
            </a:r>
            <a:r>
              <a:rPr lang="en-US" i="1" dirty="0">
                <a:cs typeface="Times New Roman" panose="02020603050405020304" pitchFamily="18" charset="0"/>
              </a:rPr>
              <a:t>unless</a:t>
            </a:r>
            <a:r>
              <a:rPr lang="en-US" dirty="0">
                <a:cs typeface="Times New Roman" panose="02020603050405020304" pitchFamily="18" charset="0"/>
              </a:rPr>
              <a:t> the injuries affect different functions.</a:t>
            </a:r>
          </a:p>
          <a:p>
            <a:pPr lvl="1" indent="0">
              <a:spcAft>
                <a:spcPts val="600"/>
              </a:spcAft>
              <a:buNone/>
            </a:pPr>
            <a:r>
              <a:rPr lang="en-US" dirty="0">
                <a:cs typeface="Times New Roman" panose="02020603050405020304" pitchFamily="18" charset="0"/>
              </a:rPr>
              <a:t>(b) The skeletal muscles are divided into 23 muscle groups in 5 anatomical regions; the lower body muscles consist of the following:</a:t>
            </a:r>
          </a:p>
          <a:p>
            <a:pPr marL="1027113" lvl="2" indent="-225425">
              <a:spcAft>
                <a:spcPts val="600"/>
              </a:spcAft>
              <a:buFont typeface="Arial" panose="020B0604020202020204" pitchFamily="34" charset="0"/>
              <a:buChar char="•"/>
            </a:pPr>
            <a:r>
              <a:rPr lang="en-US" sz="1600" dirty="0">
                <a:cs typeface="Times New Roman" panose="02020603050405020304" pitchFamily="18" charset="0"/>
              </a:rPr>
              <a:t>Pelvic girdle and thigh</a:t>
            </a:r>
            <a:r>
              <a:rPr lang="en-US" dirty="0">
                <a:cs typeface="Times New Roman" panose="02020603050405020304" pitchFamily="18" charset="0"/>
              </a:rPr>
              <a:t>		</a:t>
            </a:r>
          </a:p>
          <a:p>
            <a:pPr marL="855663" lvl="2" indent="-398463">
              <a:spcAft>
                <a:spcPts val="600"/>
              </a:spcAft>
            </a:pPr>
            <a:r>
              <a:rPr lang="en-US" dirty="0">
                <a:cs typeface="Times New Roman" panose="02020603050405020304" pitchFamily="18" charset="0"/>
              </a:rPr>
              <a:t>(c) No ratings for muscles acting on ankylosed joints except:</a:t>
            </a:r>
          </a:p>
          <a:p>
            <a:pPr marL="1027113" lvl="1" indent="-225425">
              <a:spcAft>
                <a:spcPts val="600"/>
              </a:spcAft>
              <a:buFont typeface="Arial" panose="020B0604020202020204" pitchFamily="34" charset="0"/>
              <a:buChar char="•"/>
            </a:pPr>
            <a:r>
              <a:rPr lang="en-US" sz="1600" dirty="0">
                <a:cs typeface="Times New Roman" panose="02020603050405020304" pitchFamily="18" charset="0"/>
              </a:rPr>
              <a:t>Muscle group XIII with ankylosed knee, or</a:t>
            </a:r>
          </a:p>
          <a:p>
            <a:pPr marL="1027113" lvl="1" indent="-225425">
              <a:spcAft>
                <a:spcPts val="600"/>
              </a:spcAft>
              <a:buFont typeface="Arial" panose="020B0604020202020204" pitchFamily="34" charset="0"/>
              <a:buChar char="•"/>
            </a:pPr>
            <a:r>
              <a:rPr lang="en-US" sz="1600" dirty="0">
                <a:cs typeface="Times New Roman" panose="02020603050405020304" pitchFamily="18" charset="0"/>
              </a:rPr>
              <a:t>Muscle groups I and II with ankylosed shoulder  </a:t>
            </a:r>
          </a:p>
        </p:txBody>
      </p:sp>
      <p:sp>
        <p:nvSpPr>
          <p:cNvPr id="6" name="TextBox 5">
            <a:extLst>
              <a:ext uri="{FF2B5EF4-FFF2-40B4-BE49-F238E27FC236}">
                <a16:creationId xmlns:a16="http://schemas.microsoft.com/office/drawing/2014/main" id="{45D26B56-8BF3-445D-B1C2-2ED7861D8BBB}"/>
              </a:ext>
            </a:extLst>
          </p:cNvPr>
          <p:cNvSpPr txBox="1"/>
          <p:nvPr>
            <p:custDataLst>
              <p:tags r:id="rId5"/>
            </p:custDataLst>
          </p:nvPr>
        </p:nvSpPr>
        <p:spPr>
          <a:xfrm>
            <a:off x="4838206" y="3669986"/>
            <a:ext cx="2432649" cy="338554"/>
          </a:xfrm>
          <a:prstGeom prst="rect">
            <a:avLst/>
          </a:prstGeom>
          <a:noFill/>
        </p:spPr>
        <p:txBody>
          <a:bodyPr wrap="square" rtlCol="0">
            <a:spAutoFit/>
          </a:bodyPr>
          <a:lstStyle/>
          <a:p>
            <a:pPr marL="233363" indent="-233363">
              <a:buFont typeface="Arial" panose="020B0604020202020204" pitchFamily="34" charset="0"/>
              <a:buChar char="•"/>
            </a:pPr>
            <a:r>
              <a:rPr lang="en-US" sz="1600" dirty="0">
                <a:cs typeface="Times New Roman" panose="02020603050405020304" pitchFamily="18" charset="0"/>
              </a:rPr>
              <a:t>Foot and leg</a:t>
            </a:r>
          </a:p>
        </p:txBody>
      </p:sp>
    </p:spTree>
    <p:extLst>
      <p:ext uri="{BB962C8B-B14F-4D97-AF65-F5344CB8AC3E}">
        <p14:creationId xmlns:p14="http://schemas.microsoft.com/office/powerpoint/2010/main" val="4282787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Combined Ratings for Muscle Injuries </a:t>
            </a:r>
          </a:p>
        </p:txBody>
      </p:sp>
      <p:sp>
        <p:nvSpPr>
          <p:cNvPr id="3" name="Content Placeholder 2"/>
          <p:cNvSpPr>
            <a:spLocks noGrp="1"/>
          </p:cNvSpPr>
          <p:nvPr>
            <p:ph idx="1"/>
            <p:custDataLst>
              <p:tags r:id="rId2"/>
            </p:custDataLst>
          </p:nvPr>
        </p:nvSpPr>
        <p:spPr>
          <a:xfrm>
            <a:off x="457200" y="2057400"/>
            <a:ext cx="8229600" cy="3916363"/>
          </a:xfrm>
        </p:spPr>
        <p:txBody>
          <a:bodyPr>
            <a:normAutofit lnSpcReduction="10000"/>
          </a:bodyPr>
          <a:lstStyle/>
          <a:p>
            <a:pPr marL="233363" indent="-233363">
              <a:lnSpc>
                <a:spcPct val="110000"/>
              </a:lnSpc>
            </a:pPr>
            <a:r>
              <a:rPr lang="en-US" dirty="0">
                <a:latin typeface="+mj-lt"/>
              </a:rPr>
              <a:t>38 CFR 4.55</a:t>
            </a:r>
          </a:p>
          <a:p>
            <a:pPr marL="457200" lvl="1" indent="-223838">
              <a:lnSpc>
                <a:spcPct val="110000"/>
              </a:lnSpc>
            </a:pPr>
            <a:r>
              <a:rPr lang="en-US" dirty="0">
                <a:latin typeface="+mj-lt"/>
                <a:cs typeface="Times New Roman" panose="02020603050405020304" pitchFamily="18" charset="0"/>
              </a:rPr>
              <a:t>(d) The combined evaluation of muscle groups acting on a single </a:t>
            </a:r>
            <a:r>
              <a:rPr lang="en-US" u="sng" dirty="0">
                <a:latin typeface="+mj-lt"/>
                <a:cs typeface="Times New Roman" panose="02020603050405020304" pitchFamily="18" charset="0"/>
              </a:rPr>
              <a:t>un</a:t>
            </a:r>
            <a:r>
              <a:rPr lang="en-US" dirty="0">
                <a:latin typeface="+mj-lt"/>
                <a:cs typeface="Times New Roman" panose="02020603050405020304" pitchFamily="18" charset="0"/>
              </a:rPr>
              <a:t>ankylosed joint must be lower than the evaluation for unfavorable ankylosis for that joint.</a:t>
            </a:r>
          </a:p>
          <a:p>
            <a:pPr marL="457200" lvl="3" indent="-223838">
              <a:lnSpc>
                <a:spcPct val="110000"/>
              </a:lnSpc>
              <a:buNone/>
            </a:pPr>
            <a:r>
              <a:rPr lang="en-US" sz="1600" b="1" dirty="0">
                <a:latin typeface="+mj-lt"/>
                <a:cs typeface="Times New Roman" panose="02020603050405020304" pitchFamily="18" charset="0"/>
              </a:rPr>
              <a:t>			Exception:</a:t>
            </a:r>
            <a:r>
              <a:rPr lang="en-US" b="1" dirty="0">
                <a:latin typeface="+mj-lt"/>
                <a:cs typeface="Times New Roman" panose="02020603050405020304" pitchFamily="18" charset="0"/>
              </a:rPr>
              <a:t>  </a:t>
            </a:r>
            <a:r>
              <a:rPr lang="en-US" dirty="0">
                <a:latin typeface="+mj-lt"/>
                <a:cs typeface="Times New Roman" panose="02020603050405020304" pitchFamily="18" charset="0"/>
              </a:rPr>
              <a:t>Muscle groups I and II acting on the shoulder</a:t>
            </a:r>
            <a:endParaRPr lang="en-US" b="1" dirty="0">
              <a:latin typeface="+mj-lt"/>
              <a:cs typeface="Times New Roman" panose="02020603050405020304" pitchFamily="18" charset="0"/>
            </a:endParaRPr>
          </a:p>
          <a:p>
            <a:pPr marL="457200" lvl="1" indent="-223838">
              <a:lnSpc>
                <a:spcPct val="110000"/>
              </a:lnSpc>
            </a:pPr>
            <a:r>
              <a:rPr lang="en-US" dirty="0">
                <a:latin typeface="+mj-lt"/>
                <a:cs typeface="Times New Roman" panose="02020603050405020304" pitchFamily="18" charset="0"/>
              </a:rPr>
              <a:t>(e) For compensable muscle group injuries in the same anatomical region, but not the same joint:</a:t>
            </a:r>
          </a:p>
          <a:p>
            <a:pPr marL="687387" lvl="3" indent="-223838">
              <a:lnSpc>
                <a:spcPct val="110000"/>
              </a:lnSpc>
            </a:pPr>
            <a:r>
              <a:rPr lang="en-US" sz="1600" dirty="0">
                <a:latin typeface="+mj-lt"/>
                <a:cs typeface="Times New Roman" panose="02020603050405020304" pitchFamily="18" charset="0"/>
              </a:rPr>
              <a:t>The evaluation for the most severely injured muscle group will be elevated by one level and used as the combined evaluation for the groups</a:t>
            </a:r>
          </a:p>
          <a:p>
            <a:pPr marL="457200" lvl="1" indent="-223838">
              <a:lnSpc>
                <a:spcPct val="110000"/>
              </a:lnSpc>
            </a:pPr>
            <a:r>
              <a:rPr lang="en-US" dirty="0">
                <a:latin typeface="+mj-lt"/>
                <a:cs typeface="Times New Roman" panose="02020603050405020304" pitchFamily="18" charset="0"/>
              </a:rPr>
              <a:t>(f) For muscle injuries in different anatomical regions that do not act on ankylosed joints:</a:t>
            </a:r>
          </a:p>
          <a:p>
            <a:pPr marL="1031875" lvl="2" indent="-234950">
              <a:lnSpc>
                <a:spcPct val="110000"/>
              </a:lnSpc>
            </a:pPr>
            <a:r>
              <a:rPr lang="en-US" dirty="0">
                <a:latin typeface="+mj-lt"/>
                <a:cs typeface="Times New Roman" panose="02020603050405020304" pitchFamily="18" charset="0"/>
              </a:rPr>
              <a:t>Rate separately and combine under 38 CFR 4.25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32</a:t>
            </a:fld>
            <a:endParaRPr lang="en-US" dirty="0"/>
          </a:p>
        </p:txBody>
      </p:sp>
    </p:spTree>
    <p:extLst>
      <p:ext uri="{BB962C8B-B14F-4D97-AF65-F5344CB8AC3E}">
        <p14:creationId xmlns:p14="http://schemas.microsoft.com/office/powerpoint/2010/main" val="3490617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Evaluation of Muscle Disabilities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latin typeface="+mj-lt"/>
              </a:rPr>
              <a:t>38 CFR 4.56</a:t>
            </a:r>
          </a:p>
          <a:p>
            <a:pPr marL="457200" lvl="1" indent="-223838"/>
            <a:r>
              <a:rPr lang="en-US" dirty="0">
                <a:latin typeface="+mj-lt"/>
                <a:cs typeface="Times New Roman" panose="02020603050405020304" pitchFamily="18" charset="0"/>
              </a:rPr>
              <a:t>Rate an open comminuted fracture with muscle or tendon damage as a severe injury of the muscle group involved </a:t>
            </a:r>
            <a:r>
              <a:rPr lang="en-US" i="1" dirty="0">
                <a:latin typeface="+mj-lt"/>
                <a:cs typeface="Times New Roman" panose="02020603050405020304" pitchFamily="18" charset="0"/>
              </a:rPr>
              <a:t>unless</a:t>
            </a:r>
            <a:r>
              <a:rPr lang="en-US" dirty="0">
                <a:latin typeface="+mj-lt"/>
                <a:cs typeface="Times New Roman" panose="02020603050405020304" pitchFamily="18" charset="0"/>
              </a:rPr>
              <a:t> evidence establishes that the muscle damage is minimal</a:t>
            </a:r>
          </a:p>
          <a:p>
            <a:pPr marL="457200" lvl="1" indent="-223838"/>
            <a:r>
              <a:rPr lang="en-US" dirty="0">
                <a:latin typeface="+mj-lt"/>
                <a:cs typeface="Times New Roman" panose="02020603050405020304" pitchFamily="18" charset="0"/>
              </a:rPr>
              <a:t>Disabilities resulting from muscle injuries shall be classified as slight, moderate, moderately severe or severe</a:t>
            </a:r>
          </a:p>
          <a:p>
            <a:pPr marL="690563" lvl="2" indent="-233363"/>
            <a:r>
              <a:rPr lang="en-US" dirty="0">
                <a:latin typeface="+mj-lt"/>
                <a:cs typeface="Times New Roman" panose="02020603050405020304" pitchFamily="18" charset="0"/>
              </a:rPr>
              <a:t>A through-and-through injury with muscle damage shall be evaluated as no less than a moderate injury for each group of muscles damaged</a:t>
            </a:r>
          </a:p>
          <a:p>
            <a:pPr marL="342900" lvl="1" indent="0">
              <a:buNone/>
            </a:pPr>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33</a:t>
            </a:fld>
            <a:endParaRPr lang="en-US" dirty="0"/>
          </a:p>
        </p:txBody>
      </p:sp>
    </p:spTree>
    <p:extLst>
      <p:ext uri="{BB962C8B-B14F-4D97-AF65-F5344CB8AC3E}">
        <p14:creationId xmlns:p14="http://schemas.microsoft.com/office/powerpoint/2010/main" val="1025273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Evaluation of Muscle Disabilities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latin typeface="+mj-lt"/>
              </a:rPr>
              <a:t>38 CFR 4.56</a:t>
            </a:r>
          </a:p>
          <a:p>
            <a:pPr marL="457200" lvl="1" indent="-223838"/>
            <a:r>
              <a:rPr lang="en-US" dirty="0">
                <a:latin typeface="+mj-lt"/>
                <a:cs typeface="Times New Roman" panose="02020603050405020304" pitchFamily="18" charset="0"/>
              </a:rPr>
              <a:t>Cardinal signs of muscle disability are:</a:t>
            </a:r>
          </a:p>
          <a:p>
            <a:pPr marL="690563" lvl="2" indent="-233363"/>
            <a:r>
              <a:rPr lang="en-US" dirty="0">
                <a:latin typeface="+mj-lt"/>
                <a:cs typeface="Times New Roman" panose="02020603050405020304" pitchFamily="18" charset="0"/>
              </a:rPr>
              <a:t>Loss of power</a:t>
            </a:r>
          </a:p>
          <a:p>
            <a:pPr marL="690563" lvl="2" indent="-233363"/>
            <a:r>
              <a:rPr lang="en-US" dirty="0">
                <a:latin typeface="+mj-lt"/>
                <a:cs typeface="Times New Roman" panose="02020603050405020304" pitchFamily="18" charset="0"/>
              </a:rPr>
              <a:t>Weakness</a:t>
            </a:r>
          </a:p>
          <a:p>
            <a:pPr marL="690563" lvl="2" indent="-233363"/>
            <a:r>
              <a:rPr lang="en-US" dirty="0">
                <a:latin typeface="+mj-lt"/>
                <a:cs typeface="Times New Roman" panose="02020603050405020304" pitchFamily="18" charset="0"/>
              </a:rPr>
              <a:t>Lowered threshold of fatigue</a:t>
            </a:r>
          </a:p>
          <a:p>
            <a:pPr marL="690563" lvl="2" indent="-233363"/>
            <a:r>
              <a:rPr lang="en-US" dirty="0">
                <a:latin typeface="+mj-lt"/>
                <a:cs typeface="Times New Roman" panose="02020603050405020304" pitchFamily="18" charset="0"/>
              </a:rPr>
              <a:t>Fatigue-pain</a:t>
            </a:r>
          </a:p>
          <a:p>
            <a:pPr marL="690563" lvl="2" indent="-233363"/>
            <a:r>
              <a:rPr lang="en-US" dirty="0">
                <a:latin typeface="+mj-lt"/>
                <a:cs typeface="Times New Roman" panose="02020603050405020304" pitchFamily="18" charset="0"/>
              </a:rPr>
              <a:t>Impairment of coordination</a:t>
            </a:r>
          </a:p>
          <a:p>
            <a:pPr marL="690563" lvl="2" indent="-233363"/>
            <a:r>
              <a:rPr lang="en-US" dirty="0">
                <a:latin typeface="+mj-lt"/>
                <a:cs typeface="Times New Roman" panose="02020603050405020304" pitchFamily="18" charset="0"/>
              </a:rPr>
              <a:t>Uncertainty of movement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34</a:t>
            </a:fld>
            <a:endParaRPr lang="en-US" dirty="0"/>
          </a:p>
        </p:txBody>
      </p:sp>
    </p:spTree>
    <p:extLst>
      <p:ext uri="{BB962C8B-B14F-4D97-AF65-F5344CB8AC3E}">
        <p14:creationId xmlns:p14="http://schemas.microsoft.com/office/powerpoint/2010/main" val="1272527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Muscle Injury Considerations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lgn="ctr"/>
            <a:endParaRPr lang="en-US" sz="2400" dirty="0"/>
          </a:p>
          <a:p>
            <a:pPr algn="ctr"/>
            <a:r>
              <a:rPr lang="en-US" sz="2400" dirty="0"/>
              <a:t>Reminder:  Injuries that cause damage to muscles can also damage bones and nerves…  </a:t>
            </a:r>
            <a:r>
              <a:rPr lang="en-US" sz="2400" b="1" dirty="0"/>
              <a:t>DO NOT </a:t>
            </a:r>
            <a:r>
              <a:rPr lang="en-US" sz="2400" dirty="0"/>
              <a:t>pyramid these conditions.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35</a:t>
            </a:fld>
            <a:endParaRPr lang="en-US" dirty="0"/>
          </a:p>
        </p:txBody>
      </p:sp>
    </p:spTree>
    <p:extLst>
      <p:ext uri="{BB962C8B-B14F-4D97-AF65-F5344CB8AC3E}">
        <p14:creationId xmlns:p14="http://schemas.microsoft.com/office/powerpoint/2010/main" val="1098910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lstStyle/>
          <a:p>
            <a:pPr algn="ctr"/>
            <a:r>
              <a:rPr lang="en-US" dirty="0"/>
              <a:t>Spine conditions</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t>36</a:t>
            </a:fld>
            <a:endParaRPr lang="en-US" dirty="0"/>
          </a:p>
        </p:txBody>
      </p:sp>
      <p:pic>
        <p:nvPicPr>
          <p:cNvPr id="7" name="Picture 3" descr="C:\Users\yolonda.moore\AppData\Local\Microsoft\Windows\Temporary Internet Files\Content.Outlook\6N9I44KS\020305000130.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11213" y="1793807"/>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02890" y="1880496"/>
            <a:ext cx="2642687" cy="3628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455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The Spine</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t>Low Back Pain (LBP), Lumbosacral Strain (LS) and subsequently developing Herniation of a Nucleus Pulposus (HNP)</a:t>
            </a:r>
          </a:p>
          <a:p>
            <a:endParaRPr lang="en-US" dirty="0"/>
          </a:p>
          <a:p>
            <a:r>
              <a:rPr lang="en-US" altLang="en-US" dirty="0"/>
              <a:t>Commonly a veteran will establish SC for LBP/LS and will later develop HNP.  The HNP can be service connected if a </a:t>
            </a:r>
            <a:r>
              <a:rPr lang="en-US" altLang="en-US" i="1" dirty="0"/>
              <a:t>progressive condition</a:t>
            </a:r>
            <a:r>
              <a:rPr lang="en-US" altLang="en-US" dirty="0"/>
              <a:t> can be established.</a:t>
            </a:r>
          </a:p>
          <a:p>
            <a:pPr marL="457200" lvl="1" indent="-223838"/>
            <a:r>
              <a:rPr lang="en-US" altLang="en-US" dirty="0">
                <a:latin typeface="+mj-lt"/>
                <a:cs typeface="Times New Roman" panose="02020603050405020304" pitchFamily="18" charset="0"/>
              </a:rPr>
              <a:t>HOWEVER, denial may be appropriate if the LS-LBP has been long asymptomatic, and no causal relationship can be established to the HNP.</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37</a:t>
            </a:fld>
            <a:endParaRPr lang="en-US" dirty="0"/>
          </a:p>
        </p:txBody>
      </p:sp>
    </p:spTree>
    <p:extLst>
      <p:ext uri="{BB962C8B-B14F-4D97-AF65-F5344CB8AC3E}">
        <p14:creationId xmlns:p14="http://schemas.microsoft.com/office/powerpoint/2010/main" val="1088237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Ankylosis and Limitation of Motion of the Spine</a:t>
            </a:r>
          </a:p>
        </p:txBody>
      </p:sp>
      <p:sp>
        <p:nvSpPr>
          <p:cNvPr id="3" name="Content Placeholder 2"/>
          <p:cNvSpPr>
            <a:spLocks noGrp="1"/>
          </p:cNvSpPr>
          <p:nvPr>
            <p:ph idx="1"/>
            <p:custDataLst>
              <p:tags r:id="rId2"/>
            </p:custDataLst>
          </p:nvPr>
        </p:nvSpPr>
        <p:spPr>
          <a:xfrm>
            <a:off x="457200" y="2057400"/>
            <a:ext cx="8229600" cy="636639"/>
          </a:xfrm>
        </p:spPr>
        <p:txBody>
          <a:bodyPr>
            <a:noAutofit/>
          </a:bodyPr>
          <a:lstStyle/>
          <a:p>
            <a:r>
              <a:rPr lang="en-US" dirty="0"/>
              <a:t>DC</a:t>
            </a:r>
            <a:r>
              <a:rPr lang="en-US" altLang="en-US" dirty="0"/>
              <a:t>’s 5235 – 5243 are used for ankylosis or limitation of motion of the spine  </a:t>
            </a:r>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38</a:t>
            </a:fld>
            <a:endParaRPr lang="en-US" dirty="0"/>
          </a:p>
        </p:txBody>
      </p:sp>
      <p:sp>
        <p:nvSpPr>
          <p:cNvPr id="6" name="TextBox 5">
            <a:extLst>
              <a:ext uri="{FF2B5EF4-FFF2-40B4-BE49-F238E27FC236}">
                <a16:creationId xmlns:a16="http://schemas.microsoft.com/office/drawing/2014/main" id="{5BC90ADE-DBBE-4FF6-B2E1-23B19B5BEBDC}"/>
              </a:ext>
            </a:extLst>
          </p:cNvPr>
          <p:cNvSpPr txBox="1"/>
          <p:nvPr>
            <p:custDataLst>
              <p:tags r:id="rId4"/>
            </p:custDataLst>
          </p:nvPr>
        </p:nvSpPr>
        <p:spPr>
          <a:xfrm>
            <a:off x="1430594" y="3531932"/>
            <a:ext cx="2831690" cy="2323713"/>
          </a:xfrm>
          <a:prstGeom prst="rect">
            <a:avLst/>
          </a:prstGeom>
          <a:noFill/>
        </p:spPr>
        <p:txBody>
          <a:bodyPr wrap="square" rtlCol="0">
            <a:spAutoFit/>
          </a:bodyPr>
          <a:lstStyle/>
          <a:p>
            <a:pPr>
              <a:spcAft>
                <a:spcPts val="600"/>
              </a:spcAft>
            </a:pPr>
            <a:r>
              <a:rPr lang="en-US" altLang="en-US" sz="2000" dirty="0"/>
              <a:t>Forward Flexion</a:t>
            </a:r>
          </a:p>
          <a:p>
            <a:pPr>
              <a:spcAft>
                <a:spcPts val="600"/>
              </a:spcAft>
            </a:pPr>
            <a:r>
              <a:rPr lang="en-US" altLang="en-US" sz="2000" dirty="0"/>
              <a:t>Extension</a:t>
            </a:r>
          </a:p>
          <a:p>
            <a:pPr>
              <a:spcAft>
                <a:spcPts val="600"/>
              </a:spcAft>
            </a:pPr>
            <a:r>
              <a:rPr lang="en-US" altLang="en-US" sz="2000" dirty="0"/>
              <a:t>Left Lateral Flexion</a:t>
            </a:r>
          </a:p>
          <a:p>
            <a:pPr>
              <a:spcAft>
                <a:spcPts val="600"/>
              </a:spcAft>
            </a:pPr>
            <a:r>
              <a:rPr lang="en-US" altLang="en-US" sz="2000" dirty="0"/>
              <a:t>Right Lateral Flexion</a:t>
            </a:r>
          </a:p>
          <a:p>
            <a:pPr>
              <a:spcAft>
                <a:spcPts val="600"/>
              </a:spcAft>
            </a:pPr>
            <a:r>
              <a:rPr lang="en-US" altLang="en-US" sz="2000" dirty="0"/>
              <a:t>Left Lateral Rotation</a:t>
            </a:r>
          </a:p>
          <a:p>
            <a:pPr>
              <a:spcAft>
                <a:spcPts val="600"/>
              </a:spcAft>
            </a:pPr>
            <a:r>
              <a:rPr lang="en-US" altLang="en-US" sz="2000" dirty="0"/>
              <a:t>Right Lateral Rotation   </a:t>
            </a:r>
            <a:r>
              <a:rPr lang="en-US" sz="2000" dirty="0"/>
              <a:t> </a:t>
            </a:r>
          </a:p>
        </p:txBody>
      </p:sp>
      <p:sp>
        <p:nvSpPr>
          <p:cNvPr id="8" name="TextBox 7">
            <a:extLst>
              <a:ext uri="{FF2B5EF4-FFF2-40B4-BE49-F238E27FC236}">
                <a16:creationId xmlns:a16="http://schemas.microsoft.com/office/drawing/2014/main" id="{2EE5CF4E-5A96-4820-BFD6-D33B9E01E404}"/>
              </a:ext>
            </a:extLst>
          </p:cNvPr>
          <p:cNvSpPr txBox="1"/>
          <p:nvPr>
            <p:custDataLst>
              <p:tags r:id="rId5"/>
            </p:custDataLst>
          </p:nvPr>
        </p:nvSpPr>
        <p:spPr>
          <a:xfrm>
            <a:off x="471948" y="3028890"/>
            <a:ext cx="8229600" cy="400110"/>
          </a:xfrm>
          <a:prstGeom prst="rect">
            <a:avLst/>
          </a:prstGeom>
          <a:noFill/>
        </p:spPr>
        <p:txBody>
          <a:bodyPr wrap="square" rtlCol="0">
            <a:spAutoFit/>
          </a:bodyPr>
          <a:lstStyle/>
          <a:p>
            <a:pPr algn="ctr">
              <a:spcAft>
                <a:spcPts val="600"/>
              </a:spcAft>
              <a:buNone/>
            </a:pPr>
            <a:r>
              <a:rPr lang="en-US" altLang="en-US" sz="2000" b="1" u="sng" dirty="0"/>
              <a:t>Normal Ranges of Motion of Spine</a:t>
            </a:r>
          </a:p>
        </p:txBody>
      </p:sp>
      <p:sp>
        <p:nvSpPr>
          <p:cNvPr id="9" name="TextBox 8">
            <a:extLst>
              <a:ext uri="{FF2B5EF4-FFF2-40B4-BE49-F238E27FC236}">
                <a16:creationId xmlns:a16="http://schemas.microsoft.com/office/drawing/2014/main" id="{8840C81E-10F5-4A73-8DD0-5745F3A91207}"/>
              </a:ext>
            </a:extLst>
          </p:cNvPr>
          <p:cNvSpPr txBox="1"/>
          <p:nvPr>
            <p:custDataLst>
              <p:tags r:id="rId6"/>
            </p:custDataLst>
          </p:nvPr>
        </p:nvSpPr>
        <p:spPr>
          <a:xfrm>
            <a:off x="5206181" y="3531931"/>
            <a:ext cx="3480619" cy="2323713"/>
          </a:xfrm>
          <a:prstGeom prst="rect">
            <a:avLst/>
          </a:prstGeom>
          <a:noFill/>
        </p:spPr>
        <p:txBody>
          <a:bodyPr wrap="square" rtlCol="0">
            <a:spAutoFit/>
          </a:bodyPr>
          <a:lstStyle/>
          <a:p>
            <a:pPr>
              <a:spcAft>
                <a:spcPts val="600"/>
              </a:spcAft>
            </a:pPr>
            <a:r>
              <a:rPr lang="en-US" altLang="en-US" sz="2000" dirty="0"/>
              <a:t>0 to 90 degrees</a:t>
            </a:r>
          </a:p>
          <a:p>
            <a:pPr>
              <a:spcAft>
                <a:spcPts val="600"/>
              </a:spcAft>
            </a:pPr>
            <a:r>
              <a:rPr lang="en-US" altLang="en-US" sz="2000" dirty="0"/>
              <a:t>0 to 30 degrees</a:t>
            </a:r>
          </a:p>
          <a:p>
            <a:pPr>
              <a:spcAft>
                <a:spcPts val="600"/>
              </a:spcAft>
            </a:pPr>
            <a:r>
              <a:rPr lang="en-US" altLang="en-US" sz="2000" dirty="0"/>
              <a:t>0 to 30 degrees</a:t>
            </a:r>
          </a:p>
          <a:p>
            <a:pPr>
              <a:spcAft>
                <a:spcPts val="600"/>
              </a:spcAft>
            </a:pPr>
            <a:r>
              <a:rPr lang="en-US" altLang="en-US" sz="2000" dirty="0"/>
              <a:t>0 to 30 degrees</a:t>
            </a:r>
          </a:p>
          <a:p>
            <a:pPr>
              <a:spcAft>
                <a:spcPts val="600"/>
              </a:spcAft>
            </a:pPr>
            <a:r>
              <a:rPr lang="en-US" altLang="en-US" sz="2000" dirty="0"/>
              <a:t>0 to 30 degrees</a:t>
            </a:r>
          </a:p>
          <a:p>
            <a:pPr>
              <a:spcAft>
                <a:spcPts val="600"/>
              </a:spcAft>
            </a:pPr>
            <a:r>
              <a:rPr lang="en-US" altLang="en-US" sz="2000" dirty="0"/>
              <a:t>0 to 30 degrees    </a:t>
            </a:r>
            <a:endParaRPr lang="en-US" sz="2000" dirty="0"/>
          </a:p>
        </p:txBody>
      </p:sp>
    </p:spTree>
    <p:extLst>
      <p:ext uri="{BB962C8B-B14F-4D97-AF65-F5344CB8AC3E}">
        <p14:creationId xmlns:p14="http://schemas.microsoft.com/office/powerpoint/2010/main" val="1088237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Intervertebral Disc Syndrome (IVDS)</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t>39</a:t>
            </a:fld>
            <a:endParaRPr lang="en-US" dirty="0"/>
          </a:p>
        </p:txBody>
      </p:sp>
      <p:sp>
        <p:nvSpPr>
          <p:cNvPr id="5" name="TextBox 4">
            <a:extLst>
              <a:ext uri="{FF2B5EF4-FFF2-40B4-BE49-F238E27FC236}">
                <a16:creationId xmlns:a16="http://schemas.microsoft.com/office/drawing/2014/main" id="{E0B1B9CE-7FA1-47DA-B50F-350B2EC5C16D}"/>
              </a:ext>
            </a:extLst>
          </p:cNvPr>
          <p:cNvSpPr txBox="1"/>
          <p:nvPr>
            <p:custDataLst>
              <p:tags r:id="rId3"/>
            </p:custDataLst>
          </p:nvPr>
        </p:nvSpPr>
        <p:spPr>
          <a:xfrm>
            <a:off x="418986" y="5837477"/>
            <a:ext cx="8219768" cy="338554"/>
          </a:xfrm>
          <a:prstGeom prst="rect">
            <a:avLst/>
          </a:prstGeom>
          <a:noFill/>
        </p:spPr>
        <p:txBody>
          <a:bodyPr wrap="square" rtlCol="0">
            <a:spAutoFit/>
          </a:bodyPr>
          <a:lstStyle/>
          <a:p>
            <a:pPr marL="344488" indent="-58738">
              <a:spcAft>
                <a:spcPts val="600"/>
              </a:spcAft>
            </a:pPr>
            <a:r>
              <a:rPr lang="en-US" sz="1600" dirty="0">
                <a:cs typeface="Times New Roman" panose="02020603050405020304" pitchFamily="18" charset="0"/>
              </a:rPr>
              <a:t>**If both are present, use the method that is most advantageous to the Veteran   </a:t>
            </a:r>
          </a:p>
        </p:txBody>
      </p:sp>
      <p:sp>
        <p:nvSpPr>
          <p:cNvPr id="6" name="TextBox 5">
            <a:extLst>
              <a:ext uri="{FF2B5EF4-FFF2-40B4-BE49-F238E27FC236}">
                <a16:creationId xmlns:a16="http://schemas.microsoft.com/office/drawing/2014/main" id="{2BF0F8EE-B994-4131-A1A1-228ACD4506A8}"/>
              </a:ext>
            </a:extLst>
          </p:cNvPr>
          <p:cNvSpPr txBox="1"/>
          <p:nvPr>
            <p:custDataLst>
              <p:tags r:id="rId4"/>
            </p:custDataLst>
          </p:nvPr>
        </p:nvSpPr>
        <p:spPr>
          <a:xfrm>
            <a:off x="462116" y="4124764"/>
            <a:ext cx="8219768" cy="1785104"/>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pPr>
            <a:r>
              <a:rPr lang="en-US" dirty="0"/>
              <a:t>Results from displacement of intervertebral disc or disc fragments</a:t>
            </a:r>
          </a:p>
          <a:p>
            <a:pPr marL="233363" indent="-233363">
              <a:spcAft>
                <a:spcPts val="600"/>
              </a:spcAft>
              <a:buClr>
                <a:schemeClr val="tx1"/>
              </a:buClr>
              <a:buFont typeface="Arial" panose="020B0604020202020204" pitchFamily="34" charset="0"/>
              <a:buChar char="•"/>
            </a:pPr>
            <a:endParaRPr lang="en-US" dirty="0"/>
          </a:p>
          <a:p>
            <a:pPr marL="233363" indent="-233363">
              <a:spcAft>
                <a:spcPts val="600"/>
              </a:spcAft>
              <a:buClr>
                <a:schemeClr val="tx1"/>
              </a:buClr>
              <a:buFont typeface="Arial" panose="020B0604020202020204" pitchFamily="34" charset="0"/>
              <a:buChar char="•"/>
            </a:pPr>
            <a:r>
              <a:rPr lang="en-US" dirty="0"/>
              <a:t>Evaluated based on:</a:t>
            </a:r>
          </a:p>
          <a:p>
            <a:pPr lvl="1" indent="-223838">
              <a:spcAft>
                <a:spcPts val="600"/>
              </a:spcAft>
              <a:buClr>
                <a:schemeClr val="tx1"/>
              </a:buClr>
              <a:buFont typeface="Arial" panose="020B0604020202020204" pitchFamily="34" charset="0"/>
              <a:buChar char="•"/>
            </a:pPr>
            <a:r>
              <a:rPr lang="en-US" sz="1600" dirty="0">
                <a:cs typeface="Times New Roman" panose="02020603050405020304" pitchFamily="18" charset="0"/>
              </a:rPr>
              <a:t>Periods of acute symptoms, or</a:t>
            </a:r>
          </a:p>
          <a:p>
            <a:pPr lvl="1" indent="-223838">
              <a:spcAft>
                <a:spcPts val="600"/>
              </a:spcAft>
              <a:buClr>
                <a:schemeClr val="tx1"/>
              </a:buClr>
              <a:buFont typeface="Arial" panose="020B0604020202020204" pitchFamily="34" charset="0"/>
              <a:buChar char="•"/>
            </a:pPr>
            <a:r>
              <a:rPr lang="en-US" sz="1600" dirty="0">
                <a:cs typeface="Times New Roman" panose="02020603050405020304" pitchFamily="18" charset="0"/>
              </a:rPr>
              <a:t>Chronic orthopedic manifestations    </a:t>
            </a:r>
            <a:endParaRPr lang="en-US" sz="1600" dirty="0"/>
          </a:p>
        </p:txBody>
      </p:sp>
      <p:sp>
        <p:nvSpPr>
          <p:cNvPr id="7" name="TextBox 6">
            <a:extLst>
              <a:ext uri="{FF2B5EF4-FFF2-40B4-BE49-F238E27FC236}">
                <a16:creationId xmlns:a16="http://schemas.microsoft.com/office/drawing/2014/main" id="{3FA53A84-260D-494B-AC8C-5082360C7417}"/>
              </a:ext>
            </a:extLst>
          </p:cNvPr>
          <p:cNvSpPr txBox="1"/>
          <p:nvPr>
            <p:custDataLst>
              <p:tags r:id="rId5"/>
            </p:custDataLst>
          </p:nvPr>
        </p:nvSpPr>
        <p:spPr>
          <a:xfrm>
            <a:off x="4026309" y="2111329"/>
            <a:ext cx="3564193" cy="1631216"/>
          </a:xfrm>
          <a:prstGeom prst="rect">
            <a:avLst/>
          </a:prstGeom>
          <a:noFill/>
        </p:spPr>
        <p:txBody>
          <a:bodyPr wrap="square" rtlCol="0">
            <a:spAutoFit/>
          </a:bodyPr>
          <a:lstStyle/>
          <a:p>
            <a:pPr marL="690563" lvl="1" indent="-233363">
              <a:spcAft>
                <a:spcPts val="600"/>
              </a:spcAft>
              <a:buClr>
                <a:schemeClr val="tx1"/>
              </a:buClr>
              <a:buFont typeface="Arial" panose="020B0604020202020204" pitchFamily="34" charset="0"/>
              <a:buChar char="•"/>
            </a:pPr>
            <a:r>
              <a:rPr lang="en-US" sz="1600" dirty="0">
                <a:cs typeface="Times New Roman" panose="02020603050405020304" pitchFamily="18" charset="0"/>
              </a:rPr>
              <a:t>Herniated</a:t>
            </a:r>
          </a:p>
          <a:p>
            <a:pPr marL="690563" lvl="1" indent="-233363">
              <a:spcAft>
                <a:spcPts val="600"/>
              </a:spcAft>
              <a:buClr>
                <a:schemeClr val="tx1"/>
              </a:buClr>
              <a:buFont typeface="Arial" panose="020B0604020202020204" pitchFamily="34" charset="0"/>
              <a:buChar char="•"/>
            </a:pPr>
            <a:r>
              <a:rPr lang="en-US" sz="1600" dirty="0">
                <a:cs typeface="Times New Roman" panose="02020603050405020304" pitchFamily="18" charset="0"/>
              </a:rPr>
              <a:t>Prolapsed</a:t>
            </a:r>
          </a:p>
          <a:p>
            <a:pPr marL="690563" lvl="1" indent="-233363">
              <a:spcAft>
                <a:spcPts val="600"/>
              </a:spcAft>
              <a:buClr>
                <a:schemeClr val="tx1"/>
              </a:buClr>
              <a:buFont typeface="Arial" panose="020B0604020202020204" pitchFamily="34" charset="0"/>
              <a:buChar char="•"/>
            </a:pPr>
            <a:r>
              <a:rPr lang="en-US" sz="1600" dirty="0">
                <a:cs typeface="Times New Roman" panose="02020603050405020304" pitchFamily="18" charset="0"/>
              </a:rPr>
              <a:t>Protruded disc</a:t>
            </a:r>
          </a:p>
          <a:p>
            <a:pPr marL="690563" lvl="1" indent="-233363">
              <a:spcAft>
                <a:spcPts val="600"/>
              </a:spcAft>
              <a:buClr>
                <a:schemeClr val="tx1"/>
              </a:buClr>
              <a:buFont typeface="Arial" panose="020B0604020202020204" pitchFamily="34" charset="0"/>
              <a:buChar char="•"/>
            </a:pPr>
            <a:r>
              <a:rPr lang="en-US" sz="1600" dirty="0">
                <a:cs typeface="Times New Roman" panose="02020603050405020304" pitchFamily="18" charset="0"/>
              </a:rPr>
              <a:t>Sciatica</a:t>
            </a:r>
          </a:p>
          <a:p>
            <a:pPr marL="690563" lvl="1" indent="-233363">
              <a:spcAft>
                <a:spcPts val="600"/>
              </a:spcAft>
              <a:buClr>
                <a:schemeClr val="tx1"/>
              </a:buClr>
              <a:buFont typeface="Arial" panose="020B0604020202020204" pitchFamily="34" charset="0"/>
              <a:buChar char="•"/>
            </a:pPr>
            <a:r>
              <a:rPr lang="en-US" sz="1600" dirty="0">
                <a:cs typeface="Times New Roman" panose="02020603050405020304" pitchFamily="18" charset="0"/>
              </a:rPr>
              <a:t>Herniated nucleus pulposus  </a:t>
            </a:r>
          </a:p>
        </p:txBody>
      </p:sp>
      <p:sp>
        <p:nvSpPr>
          <p:cNvPr id="8" name="TextBox 7">
            <a:extLst>
              <a:ext uri="{FF2B5EF4-FFF2-40B4-BE49-F238E27FC236}">
                <a16:creationId xmlns:a16="http://schemas.microsoft.com/office/drawing/2014/main" id="{250F0AA0-FEEE-449C-94B6-2F079BFD28AF}"/>
              </a:ext>
            </a:extLst>
          </p:cNvPr>
          <p:cNvSpPr txBox="1"/>
          <p:nvPr>
            <p:custDataLst>
              <p:tags r:id="rId6"/>
            </p:custDataLst>
          </p:nvPr>
        </p:nvSpPr>
        <p:spPr>
          <a:xfrm>
            <a:off x="467032" y="2046626"/>
            <a:ext cx="3662516" cy="1877437"/>
          </a:xfrm>
          <a:prstGeom prst="rect">
            <a:avLst/>
          </a:prstGeom>
          <a:noFill/>
        </p:spPr>
        <p:txBody>
          <a:bodyPr wrap="square" rtlCol="0">
            <a:spAutoFit/>
          </a:bodyPr>
          <a:lstStyle/>
          <a:p>
            <a:pPr marL="569913" lvl="1" indent="-225425">
              <a:spcAft>
                <a:spcPts val="600"/>
              </a:spcAft>
              <a:buClr>
                <a:schemeClr val="tx1"/>
              </a:buClr>
              <a:buFont typeface="Arial" panose="020B0604020202020204" pitchFamily="34" charset="0"/>
              <a:buChar char="•"/>
            </a:pPr>
            <a:r>
              <a:rPr lang="en-US" sz="1600" dirty="0">
                <a:cs typeface="Times New Roman" panose="02020603050405020304" pitchFamily="18" charset="0"/>
              </a:rPr>
              <a:t>Slipped </a:t>
            </a:r>
          </a:p>
          <a:p>
            <a:pPr marL="569913" lvl="1" indent="-225425">
              <a:spcAft>
                <a:spcPts val="600"/>
              </a:spcAft>
              <a:buClr>
                <a:schemeClr val="tx1"/>
              </a:buClr>
              <a:buFont typeface="Arial" panose="020B0604020202020204" pitchFamily="34" charset="0"/>
              <a:buChar char="•"/>
            </a:pPr>
            <a:r>
              <a:rPr lang="en-US" sz="1600" dirty="0">
                <a:cs typeface="Times New Roman" panose="02020603050405020304" pitchFamily="18" charset="0"/>
              </a:rPr>
              <a:t>Ruptured </a:t>
            </a:r>
          </a:p>
          <a:p>
            <a:pPr marL="569913" lvl="1" indent="-225425">
              <a:spcAft>
                <a:spcPts val="600"/>
              </a:spcAft>
              <a:buClr>
                <a:schemeClr val="tx1"/>
              </a:buClr>
              <a:buFont typeface="Arial" panose="020B0604020202020204" pitchFamily="34" charset="0"/>
              <a:buChar char="•"/>
            </a:pPr>
            <a:r>
              <a:rPr lang="en-US" sz="1600" dirty="0">
                <a:cs typeface="Times New Roman" panose="02020603050405020304" pitchFamily="18" charset="0"/>
              </a:rPr>
              <a:t>Bulging </a:t>
            </a:r>
          </a:p>
          <a:p>
            <a:pPr marL="569913" lvl="1" indent="-225425">
              <a:spcAft>
                <a:spcPts val="600"/>
              </a:spcAft>
              <a:buClr>
                <a:schemeClr val="tx1"/>
              </a:buClr>
              <a:buFont typeface="Arial" panose="020B0604020202020204" pitchFamily="34" charset="0"/>
              <a:buChar char="•"/>
            </a:pPr>
            <a:r>
              <a:rPr lang="en-US" sz="1600" dirty="0">
                <a:cs typeface="Times New Roman" panose="02020603050405020304" pitchFamily="18" charset="0"/>
              </a:rPr>
              <a:t>Degenerative disc disease (DDD) </a:t>
            </a:r>
          </a:p>
          <a:p>
            <a:pPr marL="569913" lvl="1" indent="-225425">
              <a:spcAft>
                <a:spcPts val="600"/>
              </a:spcAft>
              <a:buClr>
                <a:schemeClr val="tx1"/>
              </a:buClr>
              <a:buFont typeface="Arial" panose="020B0604020202020204" pitchFamily="34" charset="0"/>
              <a:buChar char="•"/>
            </a:pPr>
            <a:r>
              <a:rPr lang="en-US" sz="1600" dirty="0">
                <a:cs typeface="Times New Roman" panose="02020603050405020304" pitchFamily="18" charset="0"/>
              </a:rPr>
              <a:t>Discogenic pain syndrome   </a:t>
            </a:r>
            <a:endParaRPr lang="en-US" sz="1600" dirty="0"/>
          </a:p>
        </p:txBody>
      </p:sp>
      <p:sp>
        <p:nvSpPr>
          <p:cNvPr id="9" name="TextBox 8">
            <a:extLst>
              <a:ext uri="{FF2B5EF4-FFF2-40B4-BE49-F238E27FC236}">
                <a16:creationId xmlns:a16="http://schemas.microsoft.com/office/drawing/2014/main" id="{DEB3FC4C-9217-4088-9832-895BFEB856A4}"/>
              </a:ext>
            </a:extLst>
          </p:cNvPr>
          <p:cNvSpPr txBox="1"/>
          <p:nvPr>
            <p:custDataLst>
              <p:tags r:id="rId7"/>
            </p:custDataLst>
          </p:nvPr>
        </p:nvSpPr>
        <p:spPr>
          <a:xfrm>
            <a:off x="467032" y="1711219"/>
            <a:ext cx="3298723" cy="369332"/>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pPr>
            <a:r>
              <a:rPr lang="en-US" dirty="0"/>
              <a:t>May also be called:  </a:t>
            </a:r>
            <a:endParaRPr lang="en-US" dirty="0">
              <a:cs typeface="Times New Roman" panose="02020603050405020304" pitchFamily="18" charset="0"/>
            </a:endParaRPr>
          </a:p>
        </p:txBody>
      </p:sp>
    </p:spTree>
    <p:extLst>
      <p:ext uri="{BB962C8B-B14F-4D97-AF65-F5344CB8AC3E}">
        <p14:creationId xmlns:p14="http://schemas.microsoft.com/office/powerpoint/2010/main" val="108823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References cont.</a:t>
            </a:r>
          </a:p>
        </p:txBody>
      </p:sp>
      <p:sp>
        <p:nvSpPr>
          <p:cNvPr id="3" name="Content Placeholder 2">
            <a:extLst>
              <a:ext uri="{FF2B5EF4-FFF2-40B4-BE49-F238E27FC236}">
                <a16:creationId xmlns:a16="http://schemas.microsoft.com/office/drawing/2014/main" id="{B33C200C-D863-47C2-9A56-BE2A06CA4AFA}"/>
              </a:ext>
            </a:extLst>
          </p:cNvPr>
          <p:cNvSpPr>
            <a:spLocks noGrp="1"/>
          </p:cNvSpPr>
          <p:nvPr>
            <p:ph idx="1"/>
            <p:custDataLst>
              <p:tags r:id="rId2"/>
            </p:custDataLst>
          </p:nvPr>
        </p:nvSpPr>
        <p:spPr>
          <a:xfrm>
            <a:off x="457200" y="1789994"/>
            <a:ext cx="8229600" cy="4377897"/>
          </a:xfrm>
        </p:spPr>
        <p:txBody>
          <a:bodyPr>
            <a:noAutofit/>
          </a:bodyPr>
          <a:lstStyle/>
          <a:p>
            <a:pPr marL="233363" lvl="0" indent="-233363" hangingPunct="0">
              <a:lnSpc>
                <a:spcPct val="120000"/>
              </a:lnSpc>
            </a:pPr>
            <a:r>
              <a:rPr lang="en-US" sz="1400" dirty="0"/>
              <a:t>38 CFR 4.68 – Amputation Rule</a:t>
            </a:r>
          </a:p>
          <a:p>
            <a:pPr marL="233363" lvl="0" indent="-233363" hangingPunct="0">
              <a:lnSpc>
                <a:spcPct val="120000"/>
              </a:lnSpc>
            </a:pPr>
            <a:r>
              <a:rPr lang="en-US" sz="1400" dirty="0"/>
              <a:t>38 CFR 4.59 – Painful Motion</a:t>
            </a:r>
          </a:p>
          <a:p>
            <a:pPr marL="233363" lvl="0" indent="-233363" hangingPunct="0">
              <a:lnSpc>
                <a:spcPct val="120000"/>
              </a:lnSpc>
            </a:pPr>
            <a:r>
              <a:rPr lang="en-US" sz="1400" dirty="0"/>
              <a:t>38 CFR 4.71 – Measurement of Ankylosis and Joint Motion</a:t>
            </a:r>
          </a:p>
          <a:p>
            <a:pPr marL="233363" lvl="0" indent="-233363" hangingPunct="0">
              <a:lnSpc>
                <a:spcPct val="120000"/>
              </a:lnSpc>
            </a:pPr>
            <a:r>
              <a:rPr lang="en-US" sz="1400" dirty="0"/>
              <a:t>38 CFR 4.71a – Rating Schedule of Musculoskeletal Disabilities</a:t>
            </a:r>
          </a:p>
          <a:p>
            <a:pPr marL="233363" lvl="0" indent="-233363" hangingPunct="0">
              <a:lnSpc>
                <a:spcPct val="120000"/>
              </a:lnSpc>
            </a:pPr>
            <a:r>
              <a:rPr lang="en-US" sz="1400" dirty="0"/>
              <a:t>M21-1, Part III, Subpart iv, 4.A – Musculoskeletal Conditions</a:t>
            </a:r>
          </a:p>
          <a:p>
            <a:pPr marL="233363" lvl="0" indent="-233363" hangingPunct="0">
              <a:lnSpc>
                <a:spcPct val="120000"/>
              </a:lnSpc>
            </a:pPr>
            <a:r>
              <a:rPr lang="en-US" sz="1400" dirty="0"/>
              <a:t>M21-1, Part III, Subpart iv, 3.D – Examination Reports</a:t>
            </a:r>
          </a:p>
          <a:p>
            <a:pPr marL="233363" lvl="0" indent="-233363" hangingPunct="0">
              <a:lnSpc>
                <a:spcPct val="120000"/>
              </a:lnSpc>
            </a:pPr>
            <a:r>
              <a:rPr lang="en-US" sz="1400" dirty="0"/>
              <a:t>VSCM Conference Calls – July 2011 &amp; April 2014</a:t>
            </a:r>
          </a:p>
          <a:p>
            <a:pPr marL="233363" lvl="0" indent="-233363" hangingPunct="0">
              <a:lnSpc>
                <a:spcPct val="120000"/>
              </a:lnSpc>
            </a:pPr>
            <a:r>
              <a:rPr lang="en-US" sz="1400" dirty="0"/>
              <a:t>MEPSS – Medical EPSS</a:t>
            </a:r>
          </a:p>
          <a:p>
            <a:pPr marL="233363" lvl="0" indent="-233363" hangingPunct="0">
              <a:lnSpc>
                <a:spcPct val="120000"/>
              </a:lnSpc>
            </a:pPr>
            <a:r>
              <a:rPr lang="en-US" sz="1400" dirty="0"/>
              <a:t>VBN Broadcast – September 2004</a:t>
            </a:r>
          </a:p>
          <a:p>
            <a:pPr marL="233363" lvl="0" indent="-233363" hangingPunct="0">
              <a:lnSpc>
                <a:spcPct val="120000"/>
              </a:lnSpc>
            </a:pPr>
            <a:r>
              <a:rPr lang="en-US" sz="1400" dirty="0"/>
              <a:t>Deluca v. Brown and Mitchell v. Shinseki</a:t>
            </a:r>
          </a:p>
          <a:p>
            <a:pPr marL="233363" lvl="0" indent="-233363" hangingPunct="0">
              <a:lnSpc>
                <a:spcPct val="120000"/>
              </a:lnSpc>
            </a:pPr>
            <a:r>
              <a:rPr lang="en-US" sz="1400" dirty="0"/>
              <a:t>VAOPGCPREC 9-2004 – Rating Limitation of Flexion and Extension of the Leg</a:t>
            </a:r>
          </a:p>
          <a:p>
            <a:pPr marL="233363" lvl="0" indent="-233363" hangingPunct="0">
              <a:lnSpc>
                <a:spcPct val="120000"/>
              </a:lnSpc>
            </a:pPr>
            <a:r>
              <a:rPr lang="en-US" sz="1400" dirty="0"/>
              <a:t>VAOPGCPREC 23-97 – Multiple Ratings for Knee Disabilities</a:t>
            </a:r>
          </a:p>
          <a:p>
            <a:pPr marL="233363" lvl="0" indent="-233363" hangingPunct="0">
              <a:lnSpc>
                <a:spcPct val="120000"/>
              </a:lnSpc>
            </a:pPr>
            <a:r>
              <a:rPr lang="en-US" sz="1400" dirty="0"/>
              <a:t>Musculoskeletal DBQs   </a:t>
            </a:r>
          </a:p>
          <a:p>
            <a:endParaRPr lang="en-US" sz="14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3995590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lstStyle/>
          <a:p>
            <a:pPr algn="ctr"/>
            <a:r>
              <a:rPr lang="en-US" dirty="0"/>
              <a:t>Hip Conditions</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t>40</a:t>
            </a:fld>
            <a:endParaRPr lang="en-US" dirty="0"/>
          </a:p>
        </p:txBody>
      </p:sp>
      <p:pic>
        <p:nvPicPr>
          <p:cNvPr id="7" name="Picture 6" descr="Musculoskeletal: Lower Extremity - Lower Extremity - The Hip &amp; Thigh (Diagnostic Codes 5250-52553)"/>
          <p:cNvPicPr/>
          <p:nvPr/>
        </p:nvPicPr>
        <p:blipFill>
          <a:blip r:embed="rId4">
            <a:extLst>
              <a:ext uri="{28A0092B-C50C-407E-A947-70E740481C1C}">
                <a14:useLocalDpi xmlns:a14="http://schemas.microsoft.com/office/drawing/2010/main" val="0"/>
              </a:ext>
            </a:extLst>
          </a:blip>
          <a:stretch>
            <a:fillRect/>
          </a:stretch>
        </p:blipFill>
        <p:spPr bwMode="auto">
          <a:xfrm>
            <a:off x="4572000" y="1880496"/>
            <a:ext cx="3773748" cy="3934132"/>
          </a:xfrm>
          <a:prstGeom prst="rect">
            <a:avLst/>
          </a:prstGeom>
          <a:noFill/>
          <a:ln>
            <a:noFill/>
          </a:ln>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2528" y="1982468"/>
            <a:ext cx="3562162" cy="373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6706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Limitation of Hip Motion</a:t>
            </a:r>
          </a:p>
        </p:txBody>
      </p:sp>
      <p:sp>
        <p:nvSpPr>
          <p:cNvPr id="3" name="Content Placeholder 2"/>
          <p:cNvSpPr>
            <a:spLocks noGrp="1"/>
          </p:cNvSpPr>
          <p:nvPr>
            <p:ph idx="1"/>
            <p:custDataLst>
              <p:tags r:id="rId2"/>
            </p:custDataLst>
          </p:nvPr>
        </p:nvSpPr>
        <p:spPr>
          <a:xfrm>
            <a:off x="457200" y="2057400"/>
            <a:ext cx="4114800" cy="390832"/>
          </a:xfrm>
        </p:spPr>
        <p:txBody>
          <a:bodyPr>
            <a:normAutofit lnSpcReduction="10000"/>
          </a:bodyPr>
          <a:lstStyle/>
          <a:p>
            <a:pPr marL="344488" indent="-344488"/>
            <a:r>
              <a:rPr lang="en-US" dirty="0"/>
              <a:t>Diagnostic Codes 5251 - 5253</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41</a:t>
            </a:fld>
            <a:endParaRPr lang="en-US" dirty="0"/>
          </a:p>
        </p:txBody>
      </p:sp>
      <p:pic>
        <p:nvPicPr>
          <p:cNvPr id="5" name="Picture 4"/>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89566" y="2751770"/>
            <a:ext cx="4210038" cy="2867444"/>
          </a:xfrm>
          <a:prstGeom prst="rect">
            <a:avLst/>
          </a:prstGeom>
          <a:ln w="28575">
            <a:solidFill>
              <a:schemeClr val="bg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9679" y="2252816"/>
            <a:ext cx="3917782" cy="256933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6706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Overview of Hips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latin typeface="+mj-lt"/>
              </a:rPr>
              <a:t>Common hip-related diagnoses include, but are in no way limited to:</a:t>
            </a:r>
          </a:p>
          <a:p>
            <a:pPr marL="457200" lvl="1" indent="-223838"/>
            <a:r>
              <a:rPr lang="en-US" dirty="0">
                <a:latin typeface="+mj-lt"/>
                <a:cs typeface="Times New Roman" panose="02020603050405020304" pitchFamily="18" charset="0"/>
              </a:rPr>
              <a:t>Ankylosis (DC 5250)</a:t>
            </a:r>
          </a:p>
          <a:p>
            <a:pPr marL="457200" lvl="1" indent="-223838"/>
            <a:r>
              <a:rPr lang="en-US" dirty="0">
                <a:latin typeface="+mj-lt"/>
                <a:cs typeface="Times New Roman" panose="02020603050405020304" pitchFamily="18" charset="0"/>
              </a:rPr>
              <a:t>Thigh impairment (DC 5253)</a:t>
            </a:r>
          </a:p>
          <a:p>
            <a:pPr marL="457200" lvl="1" indent="-223838"/>
            <a:r>
              <a:rPr lang="en-US" dirty="0">
                <a:latin typeface="+mj-lt"/>
                <a:cs typeface="Times New Roman" panose="02020603050405020304" pitchFamily="18" charset="0"/>
              </a:rPr>
              <a:t>Degenerative joint disease / traumatic arthritis (DC 5010)</a:t>
            </a:r>
          </a:p>
          <a:p>
            <a:pPr lvl="1"/>
            <a:endParaRPr lang="en-US" dirty="0">
              <a:latin typeface="+mj-lt"/>
              <a:cs typeface="Times New Roman" panose="02020603050405020304" pitchFamily="18" charset="0"/>
            </a:endParaRPr>
          </a:p>
          <a:p>
            <a:pPr marL="233363" indent="-233363"/>
            <a:r>
              <a:rPr lang="en-US" dirty="0">
                <a:latin typeface="+mj-lt"/>
              </a:rPr>
              <a:t>Regardless of diagnosis, functional impairments routinely involve:</a:t>
            </a:r>
          </a:p>
          <a:p>
            <a:pPr marL="457200" lvl="1" indent="-223838"/>
            <a:r>
              <a:rPr lang="en-US" dirty="0">
                <a:latin typeface="+mj-lt"/>
                <a:cs typeface="Times New Roman" panose="02020603050405020304" pitchFamily="18" charset="0"/>
              </a:rPr>
              <a:t>Limitation of flexion</a:t>
            </a:r>
          </a:p>
          <a:p>
            <a:pPr marL="457200" lvl="1" indent="-223838"/>
            <a:r>
              <a:rPr lang="en-US" dirty="0">
                <a:latin typeface="+mj-lt"/>
                <a:cs typeface="Times New Roman" panose="02020603050405020304" pitchFamily="18" charset="0"/>
              </a:rPr>
              <a:t>Limitation of extension</a:t>
            </a:r>
          </a:p>
          <a:p>
            <a:pPr marL="457200" lvl="1" indent="-223838"/>
            <a:r>
              <a:rPr lang="en-US" dirty="0">
                <a:latin typeface="+mj-lt"/>
                <a:cs typeface="Times New Roman" panose="02020603050405020304" pitchFamily="18" charset="0"/>
              </a:rPr>
              <a:t>Instability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42</a:t>
            </a:fld>
            <a:endParaRPr lang="en-US" dirty="0"/>
          </a:p>
        </p:txBody>
      </p:sp>
    </p:spTree>
    <p:extLst>
      <p:ext uri="{BB962C8B-B14F-4D97-AF65-F5344CB8AC3E}">
        <p14:creationId xmlns:p14="http://schemas.microsoft.com/office/powerpoint/2010/main" val="4256706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Movement of the Hip</a:t>
            </a:r>
          </a:p>
        </p:txBody>
      </p:sp>
      <p:sp>
        <p:nvSpPr>
          <p:cNvPr id="8" name="Content Placeholder 7"/>
          <p:cNvSpPr>
            <a:spLocks noGrp="1"/>
          </p:cNvSpPr>
          <p:nvPr>
            <p:ph idx="1"/>
            <p:custDataLst>
              <p:tags r:id="rId2"/>
            </p:custDataLst>
          </p:nvPr>
        </p:nvSpPr>
        <p:spPr>
          <a:xfrm>
            <a:off x="457200" y="1880496"/>
            <a:ext cx="5029200" cy="4362988"/>
          </a:xfrm>
        </p:spPr>
        <p:txBody>
          <a:bodyPr>
            <a:normAutofit fontScale="55000" lnSpcReduction="20000"/>
          </a:bodyPr>
          <a:lstStyle/>
          <a:p>
            <a:pPr marL="233363" indent="-233363">
              <a:lnSpc>
                <a:spcPct val="120000"/>
              </a:lnSpc>
            </a:pPr>
            <a:r>
              <a:rPr lang="en-US" sz="2200" dirty="0"/>
              <a:t>Flexion:</a:t>
            </a:r>
          </a:p>
          <a:p>
            <a:pPr marL="457200" lvl="1" indent="-223838">
              <a:lnSpc>
                <a:spcPct val="120000"/>
              </a:lnSpc>
            </a:pPr>
            <a:r>
              <a:rPr lang="en-US" sz="1900" dirty="0"/>
              <a:t>Occurs when the back is strait, and the knee is raised to the chest to an angle of 125 degrees</a:t>
            </a:r>
          </a:p>
          <a:p>
            <a:pPr marL="233363" indent="-233363">
              <a:lnSpc>
                <a:spcPct val="120000"/>
              </a:lnSpc>
            </a:pPr>
            <a:r>
              <a:rPr lang="en-US" sz="2200" dirty="0"/>
              <a:t>Extension:</a:t>
            </a:r>
          </a:p>
          <a:p>
            <a:pPr marL="457200" lvl="1" indent="-223838">
              <a:lnSpc>
                <a:spcPct val="120000"/>
              </a:lnSpc>
            </a:pPr>
            <a:r>
              <a:rPr lang="en-US" sz="1900" dirty="0"/>
              <a:t>Involves positioning the knee and the hip in a straight line at 0 degrees</a:t>
            </a:r>
          </a:p>
          <a:p>
            <a:pPr marL="233363" indent="-233363">
              <a:lnSpc>
                <a:spcPct val="120000"/>
              </a:lnSpc>
            </a:pPr>
            <a:r>
              <a:rPr lang="en-US" sz="2200" dirty="0"/>
              <a:t>Abduction:</a:t>
            </a:r>
          </a:p>
          <a:p>
            <a:pPr marL="457200" lvl="1" indent="-223838">
              <a:lnSpc>
                <a:spcPct val="120000"/>
              </a:lnSpc>
            </a:pPr>
            <a:r>
              <a:rPr lang="en-US" sz="1900" dirty="0"/>
              <a:t>The movement of a straitened leg away from the midline of the body to a 45 degree angle</a:t>
            </a:r>
          </a:p>
          <a:p>
            <a:pPr marL="233363" indent="-233363">
              <a:lnSpc>
                <a:spcPct val="120000"/>
              </a:lnSpc>
            </a:pPr>
            <a:r>
              <a:rPr lang="en-US" sz="2200" dirty="0"/>
              <a:t>Adduction:</a:t>
            </a:r>
          </a:p>
          <a:p>
            <a:pPr marL="457200" lvl="1" indent="-223838">
              <a:lnSpc>
                <a:spcPct val="120000"/>
              </a:lnSpc>
            </a:pPr>
            <a:r>
              <a:rPr lang="en-US" sz="1900" dirty="0"/>
              <a:t>The movement of a straightened leg toward and slightly past the midline of the body to a 20-30 degree angle </a:t>
            </a:r>
          </a:p>
          <a:p>
            <a:pPr marL="233363" indent="-233363">
              <a:lnSpc>
                <a:spcPct val="120000"/>
              </a:lnSpc>
            </a:pPr>
            <a:r>
              <a:rPr lang="en-US" sz="2200" dirty="0"/>
              <a:t>External Rotation:</a:t>
            </a:r>
          </a:p>
          <a:p>
            <a:pPr marL="457200" lvl="1" indent="-223838">
              <a:lnSpc>
                <a:spcPct val="120000"/>
              </a:lnSpc>
            </a:pPr>
            <a:r>
              <a:rPr lang="en-US" sz="1900" dirty="0"/>
              <a:t>Involves bending the knee and turning the leg outward to an angle of 60 degrees</a:t>
            </a:r>
          </a:p>
          <a:p>
            <a:pPr marL="233363" indent="-233363">
              <a:lnSpc>
                <a:spcPct val="120000"/>
              </a:lnSpc>
              <a:tabLst>
                <a:tab pos="233363" algn="l"/>
              </a:tabLst>
            </a:pPr>
            <a:r>
              <a:rPr lang="en-US" sz="2200" dirty="0"/>
              <a:t>Internal Rotation:</a:t>
            </a:r>
          </a:p>
          <a:p>
            <a:pPr marL="457200" lvl="1" indent="-223838">
              <a:lnSpc>
                <a:spcPct val="120000"/>
              </a:lnSpc>
            </a:pPr>
            <a:r>
              <a:rPr lang="en-US" sz="1900" dirty="0"/>
              <a:t>Involves bending the knee and turning the leg inward to a 40 degree angle</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43</a:t>
            </a:fld>
            <a:endParaRPr lang="en-US" dirty="0"/>
          </a:p>
        </p:txBody>
      </p:sp>
      <p:pic>
        <p:nvPicPr>
          <p:cNvPr id="6" name="Picture 4">
            <a:extLst>
              <a:ext uri="{FF2B5EF4-FFF2-40B4-BE49-F238E27FC236}">
                <a16:creationId xmlns:a16="http://schemas.microsoft.com/office/drawing/2014/main" id="{CFCCBC94-7040-42D3-A90B-9671C00A1F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457" y="2375006"/>
            <a:ext cx="3208023" cy="3376866"/>
          </a:xfrm>
          <a:prstGeom prst="rect">
            <a:avLst/>
          </a:prstGeom>
          <a:noFill/>
          <a:ln w="57150">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6706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Separate Evaluations for the Hip</a:t>
            </a:r>
          </a:p>
        </p:txBody>
      </p:sp>
      <p:sp>
        <p:nvSpPr>
          <p:cNvPr id="3" name="Content Placeholder 2"/>
          <p:cNvSpPr>
            <a:spLocks noGrp="1"/>
          </p:cNvSpPr>
          <p:nvPr>
            <p:ph idx="1"/>
            <p:custDataLst>
              <p:tags r:id="rId2"/>
            </p:custDataLst>
          </p:nvPr>
        </p:nvSpPr>
        <p:spPr>
          <a:xfrm>
            <a:off x="457200" y="2057400"/>
            <a:ext cx="8229600" cy="1649361"/>
          </a:xfrm>
        </p:spPr>
        <p:txBody>
          <a:bodyPr>
            <a:normAutofit fontScale="92500" lnSpcReduction="20000"/>
          </a:bodyPr>
          <a:lstStyle/>
          <a:p>
            <a:pPr marL="233363" indent="-233363">
              <a:lnSpc>
                <a:spcPct val="110000"/>
              </a:lnSpc>
            </a:pPr>
            <a:r>
              <a:rPr lang="en-US" altLang="en-US" sz="2200" u="sng" dirty="0">
                <a:latin typeface="+mj-lt"/>
              </a:rPr>
              <a:t>VAOPGCPREC 9-2004</a:t>
            </a:r>
          </a:p>
          <a:p>
            <a:pPr marL="457200" lvl="1" indent="-223838">
              <a:lnSpc>
                <a:spcPct val="110000"/>
              </a:lnSpc>
            </a:pPr>
            <a:r>
              <a:rPr lang="en-US" altLang="en-US" sz="1900" dirty="0">
                <a:latin typeface="+mj-lt"/>
                <a:cs typeface="Times New Roman" panose="02020603050405020304" pitchFamily="18" charset="0"/>
              </a:rPr>
              <a:t>General Counsel Opinion held that a Veteran may receive separate ratings for:</a:t>
            </a:r>
          </a:p>
          <a:p>
            <a:pPr marL="690563" lvl="2" indent="-233363">
              <a:lnSpc>
                <a:spcPct val="110000"/>
              </a:lnSpc>
            </a:pPr>
            <a:r>
              <a:rPr lang="en-US" altLang="en-US" sz="1700" dirty="0">
                <a:latin typeface="+mj-lt"/>
                <a:cs typeface="Times New Roman" panose="02020603050405020304" pitchFamily="18" charset="0"/>
              </a:rPr>
              <a:t>DC 5251 (limitation of extension) </a:t>
            </a:r>
            <a:r>
              <a:rPr lang="en-US" altLang="en-US" sz="1700" i="1" dirty="0">
                <a:latin typeface="+mj-lt"/>
                <a:cs typeface="Times New Roman" panose="02020603050405020304" pitchFamily="18" charset="0"/>
              </a:rPr>
              <a:t>and</a:t>
            </a:r>
          </a:p>
          <a:p>
            <a:pPr marL="690563" lvl="2" indent="-233363">
              <a:lnSpc>
                <a:spcPct val="110000"/>
              </a:lnSpc>
            </a:pPr>
            <a:r>
              <a:rPr lang="en-US" altLang="en-US" sz="1700" dirty="0">
                <a:latin typeface="+mj-lt"/>
                <a:cs typeface="Times New Roman" panose="02020603050405020304" pitchFamily="18" charset="0"/>
              </a:rPr>
              <a:t>DC 5252 (limitation of flexion)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44</a:t>
            </a:fld>
            <a:endParaRPr lang="en-US" dirty="0"/>
          </a:p>
        </p:txBody>
      </p:sp>
      <p:sp>
        <p:nvSpPr>
          <p:cNvPr id="5" name="TextBox 4">
            <a:extLst>
              <a:ext uri="{FF2B5EF4-FFF2-40B4-BE49-F238E27FC236}">
                <a16:creationId xmlns:a16="http://schemas.microsoft.com/office/drawing/2014/main" id="{3E547F11-24E4-472C-906C-D157A53240DC}"/>
              </a:ext>
            </a:extLst>
          </p:cNvPr>
          <p:cNvSpPr txBox="1"/>
          <p:nvPr>
            <p:custDataLst>
              <p:tags r:id="rId4"/>
            </p:custDataLst>
          </p:nvPr>
        </p:nvSpPr>
        <p:spPr>
          <a:xfrm>
            <a:off x="471948" y="4968922"/>
            <a:ext cx="8239432" cy="954107"/>
          </a:xfrm>
          <a:prstGeom prst="rect">
            <a:avLst/>
          </a:prstGeom>
          <a:noFill/>
        </p:spPr>
        <p:txBody>
          <a:bodyPr wrap="square" rtlCol="0">
            <a:spAutoFit/>
          </a:bodyPr>
          <a:lstStyle/>
          <a:p>
            <a:pPr>
              <a:spcAft>
                <a:spcPts val="600"/>
              </a:spcAft>
            </a:pPr>
            <a:r>
              <a:rPr lang="en-US" sz="2000" dirty="0"/>
              <a:t>Exception: </a:t>
            </a:r>
            <a:r>
              <a:rPr lang="en-US" dirty="0"/>
              <a:t>Like the knee joint, where motion is </a:t>
            </a:r>
            <a:r>
              <a:rPr lang="en-US" b="1" u="sng" dirty="0"/>
              <a:t>not</a:t>
            </a:r>
            <a:r>
              <a:rPr lang="en-US" dirty="0"/>
              <a:t> limited, but there is objective evidence of pain on motion, </a:t>
            </a:r>
            <a:r>
              <a:rPr lang="en-US" b="1" u="sng" dirty="0"/>
              <a:t>one</a:t>
            </a:r>
            <a:r>
              <a:rPr lang="en-US" dirty="0"/>
              <a:t> compensable evaluation can be assigned under either DC 5251 or DC 5252 (38 CFR 4.14) </a:t>
            </a:r>
          </a:p>
        </p:txBody>
      </p:sp>
      <p:sp>
        <p:nvSpPr>
          <p:cNvPr id="6" name="TextBox 5">
            <a:extLst>
              <a:ext uri="{FF2B5EF4-FFF2-40B4-BE49-F238E27FC236}">
                <a16:creationId xmlns:a16="http://schemas.microsoft.com/office/drawing/2014/main" id="{69AE46C3-CCC7-4B9D-8008-5441E031C870}"/>
              </a:ext>
            </a:extLst>
          </p:cNvPr>
          <p:cNvSpPr txBox="1"/>
          <p:nvPr>
            <p:custDataLst>
              <p:tags r:id="rId5"/>
            </p:custDataLst>
          </p:nvPr>
        </p:nvSpPr>
        <p:spPr>
          <a:xfrm>
            <a:off x="471948" y="3681037"/>
            <a:ext cx="8239432" cy="342145"/>
          </a:xfrm>
          <a:prstGeom prst="rect">
            <a:avLst/>
          </a:prstGeom>
          <a:noFill/>
        </p:spPr>
        <p:txBody>
          <a:bodyPr wrap="square" rtlCol="0">
            <a:spAutoFit/>
          </a:bodyPr>
          <a:lstStyle/>
          <a:p>
            <a:pPr marL="747713" lvl="2">
              <a:lnSpc>
                <a:spcPct val="110000"/>
              </a:lnSpc>
              <a:buNone/>
            </a:pPr>
            <a:r>
              <a:rPr lang="en-US" altLang="en-US" sz="1600" i="1" dirty="0">
                <a:cs typeface="Times New Roman" panose="02020603050405020304" pitchFamily="18" charset="0"/>
              </a:rPr>
              <a:t>For the same hip </a:t>
            </a:r>
          </a:p>
        </p:txBody>
      </p:sp>
      <p:sp>
        <p:nvSpPr>
          <p:cNvPr id="7" name="TextBox 6">
            <a:extLst>
              <a:ext uri="{FF2B5EF4-FFF2-40B4-BE49-F238E27FC236}">
                <a16:creationId xmlns:a16="http://schemas.microsoft.com/office/drawing/2014/main" id="{CA928004-77FB-4EA7-8B7A-A7645A05A573}"/>
              </a:ext>
            </a:extLst>
          </p:cNvPr>
          <p:cNvSpPr txBox="1"/>
          <p:nvPr>
            <p:custDataLst>
              <p:tags r:id="rId6"/>
            </p:custDataLst>
          </p:nvPr>
        </p:nvSpPr>
        <p:spPr>
          <a:xfrm>
            <a:off x="471948" y="4014676"/>
            <a:ext cx="8239432" cy="646331"/>
          </a:xfrm>
          <a:prstGeom prst="rect">
            <a:avLst/>
          </a:prstGeom>
          <a:noFill/>
        </p:spPr>
        <p:txBody>
          <a:bodyPr wrap="square" rtlCol="0">
            <a:spAutoFit/>
          </a:bodyPr>
          <a:lstStyle/>
          <a:p>
            <a:pPr marL="457200" indent="-223838">
              <a:spcAft>
                <a:spcPts val="600"/>
              </a:spcAft>
              <a:buClr>
                <a:schemeClr val="tx1"/>
              </a:buClr>
              <a:buFont typeface="Arial" panose="020B0604020202020204" pitchFamily="34" charset="0"/>
              <a:buChar char="•"/>
              <a:tabLst>
                <a:tab pos="690563" algn="l"/>
              </a:tabLst>
            </a:pPr>
            <a:r>
              <a:rPr lang="en-US" altLang="en-US" dirty="0">
                <a:cs typeface="Times New Roman" panose="02020603050405020304" pitchFamily="18" charset="0"/>
              </a:rPr>
              <a:t>Extension and flexion MUST meet non-compensable scheduler criteria to warrant separate ratings.  </a:t>
            </a:r>
            <a:endParaRPr lang="en-US" altLang="en-US" i="1" dirty="0">
              <a:cs typeface="Times New Roman" panose="02020603050405020304" pitchFamily="18" charset="0"/>
            </a:endParaRPr>
          </a:p>
        </p:txBody>
      </p:sp>
    </p:spTree>
    <p:extLst>
      <p:ext uri="{BB962C8B-B14F-4D97-AF65-F5344CB8AC3E}">
        <p14:creationId xmlns:p14="http://schemas.microsoft.com/office/powerpoint/2010/main" val="3713214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lstStyle/>
          <a:p>
            <a:pPr algn="ctr"/>
            <a:r>
              <a:rPr lang="en-US" dirty="0"/>
              <a:t>Knee conditions</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t>45</a:t>
            </a:fld>
            <a:endParaRPr lang="en-US" dirty="0"/>
          </a:p>
        </p:txBody>
      </p:sp>
      <p:pic>
        <p:nvPicPr>
          <p:cNvPr id="7"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bwMode="auto">
          <a:xfrm>
            <a:off x="983226" y="2196026"/>
            <a:ext cx="3003624" cy="300362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603261" y="2089898"/>
            <a:ext cx="2191744" cy="3109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8098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lstStyle/>
          <a:p>
            <a:r>
              <a:rPr lang="en-US" dirty="0"/>
              <a:t>Overview of Knees</a:t>
            </a:r>
          </a:p>
        </p:txBody>
      </p:sp>
      <p:sp>
        <p:nvSpPr>
          <p:cNvPr id="6" name="Content Placeholder 5"/>
          <p:cNvSpPr>
            <a:spLocks noGrp="1"/>
          </p:cNvSpPr>
          <p:nvPr>
            <p:ph idx="1"/>
            <p:custDataLst>
              <p:tags r:id="rId2"/>
            </p:custDataLst>
          </p:nvPr>
        </p:nvSpPr>
        <p:spPr>
          <a:xfrm>
            <a:off x="457200" y="2057400"/>
            <a:ext cx="8229600" cy="3916363"/>
          </a:xfrm>
        </p:spPr>
        <p:txBody>
          <a:bodyPr/>
          <a:lstStyle/>
          <a:p>
            <a:pPr marL="233363" indent="-233363"/>
            <a:r>
              <a:rPr lang="en-US" dirty="0">
                <a:latin typeface="+mj-lt"/>
              </a:rPr>
              <a:t>Common knee-related diagnoses include, but are in no way limited to:</a:t>
            </a:r>
          </a:p>
          <a:p>
            <a:pPr marL="457200" lvl="1" indent="-223838"/>
            <a:r>
              <a:rPr lang="en-US" dirty="0">
                <a:latin typeface="+mj-lt"/>
                <a:cs typeface="Times New Roman" panose="02020603050405020304" pitchFamily="18" charset="0"/>
              </a:rPr>
              <a:t>Bursitis (DC 5019)</a:t>
            </a:r>
          </a:p>
          <a:p>
            <a:pPr marL="457200" lvl="1" indent="-223838"/>
            <a:r>
              <a:rPr lang="en-US" dirty="0">
                <a:latin typeface="+mj-lt"/>
                <a:cs typeface="Times New Roman" panose="02020603050405020304" pitchFamily="18" charset="0"/>
              </a:rPr>
              <a:t>Synovitis (DC 5020)</a:t>
            </a:r>
          </a:p>
          <a:p>
            <a:pPr marL="457200" lvl="1" indent="-223838"/>
            <a:r>
              <a:rPr lang="en-US" dirty="0">
                <a:latin typeface="+mj-lt"/>
                <a:cs typeface="Times New Roman" panose="02020603050405020304" pitchFamily="18" charset="0"/>
              </a:rPr>
              <a:t>Degenerative joint disease / traumatic arthritis (DC 5010)</a:t>
            </a:r>
          </a:p>
          <a:p>
            <a:pPr lvl="1"/>
            <a:endParaRPr lang="en-US" dirty="0">
              <a:latin typeface="+mj-lt"/>
              <a:cs typeface="Times New Roman" panose="02020603050405020304" pitchFamily="18" charset="0"/>
            </a:endParaRPr>
          </a:p>
          <a:p>
            <a:pPr marL="233363" indent="-233363"/>
            <a:r>
              <a:rPr lang="en-US" dirty="0">
                <a:latin typeface="+mj-lt"/>
              </a:rPr>
              <a:t>Regardless of diagnosis, functional impairments routinely involve:</a:t>
            </a:r>
          </a:p>
          <a:p>
            <a:pPr marL="457200" lvl="1" indent="-223838"/>
            <a:r>
              <a:rPr lang="en-US" dirty="0">
                <a:latin typeface="+mj-lt"/>
                <a:cs typeface="Times New Roman" panose="02020603050405020304" pitchFamily="18" charset="0"/>
              </a:rPr>
              <a:t>Limitation of flexion</a:t>
            </a:r>
          </a:p>
          <a:p>
            <a:pPr marL="457200" lvl="1" indent="-223838"/>
            <a:r>
              <a:rPr lang="en-US" dirty="0">
                <a:latin typeface="+mj-lt"/>
                <a:cs typeface="Times New Roman" panose="02020603050405020304" pitchFamily="18" charset="0"/>
              </a:rPr>
              <a:t>Limitation of extension</a:t>
            </a:r>
          </a:p>
          <a:p>
            <a:pPr marL="457200" lvl="1" indent="-223838"/>
            <a:r>
              <a:rPr lang="en-US" dirty="0">
                <a:latin typeface="+mj-lt"/>
                <a:cs typeface="Times New Roman" panose="02020603050405020304" pitchFamily="18" charset="0"/>
              </a:rPr>
              <a:t>Instability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46</a:t>
            </a:fld>
            <a:endParaRPr lang="en-US" dirty="0"/>
          </a:p>
        </p:txBody>
      </p:sp>
    </p:spTree>
    <p:extLst>
      <p:ext uri="{BB962C8B-B14F-4D97-AF65-F5344CB8AC3E}">
        <p14:creationId xmlns:p14="http://schemas.microsoft.com/office/powerpoint/2010/main" val="1838017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Limitation of Knee (Leg) Flexion</a:t>
            </a:r>
          </a:p>
        </p:txBody>
      </p:sp>
      <p:sp>
        <p:nvSpPr>
          <p:cNvPr id="3" name="Content Placeholder 2"/>
          <p:cNvSpPr>
            <a:spLocks noGrp="1"/>
          </p:cNvSpPr>
          <p:nvPr>
            <p:ph idx="1"/>
            <p:custDataLst>
              <p:tags r:id="rId2"/>
            </p:custDataLst>
          </p:nvPr>
        </p:nvSpPr>
        <p:spPr>
          <a:xfrm>
            <a:off x="457200" y="2057401"/>
            <a:ext cx="3259394" cy="395702"/>
          </a:xfrm>
        </p:spPr>
        <p:txBody>
          <a:bodyPr>
            <a:normAutofit fontScale="85000" lnSpcReduction="20000"/>
          </a:bodyPr>
          <a:lstStyle/>
          <a:p>
            <a:r>
              <a:rPr lang="en-US" dirty="0"/>
              <a:t>Diagnostic Code 5260  </a:t>
            </a:r>
          </a:p>
          <a:p>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47</a:t>
            </a:fld>
            <a:endParaRPr lang="en-US" dirty="0"/>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8371" y="2453103"/>
            <a:ext cx="3429802" cy="17261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0228" y="1925256"/>
            <a:ext cx="2371799" cy="25287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434" y="4246408"/>
            <a:ext cx="5288827" cy="1266555"/>
          </a:xfrm>
          <a:prstGeom prst="rect">
            <a:avLst/>
          </a:prstGeom>
          <a:solidFill>
            <a:schemeClr val="accent1"/>
          </a:solidFill>
          <a:ln w="12700" cap="flat" cmpd="sng" algn="ctr">
            <a:solidFill>
              <a:schemeClr val="tx1"/>
            </a:solidFill>
            <a:prstDash val="solid"/>
            <a:round/>
            <a:headEnd type="none" w="sm" len="sm"/>
            <a:tailEnd type="none" w="sm" len="sm"/>
          </a:ln>
          <a:effectLst/>
          <a:extLst/>
        </p:spPr>
      </p:pic>
      <p:sp>
        <p:nvSpPr>
          <p:cNvPr id="12" name="Left Arrow 11"/>
          <p:cNvSpPr/>
          <p:nvPr>
            <p:custDataLst>
              <p:tags r:id="rId4"/>
            </p:custDataLst>
          </p:nvPr>
        </p:nvSpPr>
        <p:spPr bwMode="auto">
          <a:xfrm>
            <a:off x="3698487" y="4821396"/>
            <a:ext cx="2409686" cy="217934"/>
          </a:xfrm>
          <a:prstGeom prst="leftArrow">
            <a:avLst/>
          </a:prstGeom>
          <a:solidFill>
            <a:srgbClr val="FF0000"/>
          </a:solidFill>
          <a:ln w="12700" cap="flat" cmpd="sng" algn="ctr">
            <a:solidFill>
              <a:srgbClr val="FF0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400" dirty="0">
              <a:latin typeface="Tahoma" pitchFamily="34" charset="0"/>
            </a:endParaRPr>
          </a:p>
        </p:txBody>
      </p:sp>
      <p:sp>
        <p:nvSpPr>
          <p:cNvPr id="13" name="TextBox 12"/>
          <p:cNvSpPr txBox="1"/>
          <p:nvPr>
            <p:custDataLst>
              <p:tags r:id="rId5"/>
            </p:custDataLst>
          </p:nvPr>
        </p:nvSpPr>
        <p:spPr>
          <a:xfrm>
            <a:off x="6255084" y="4819014"/>
            <a:ext cx="2603781" cy="1046440"/>
          </a:xfrm>
          <a:prstGeom prst="rect">
            <a:avLst/>
          </a:prstGeom>
          <a:noFill/>
        </p:spPr>
        <p:txBody>
          <a:bodyPr wrap="square" rtlCol="0">
            <a:spAutoFit/>
          </a:bodyPr>
          <a:lstStyle/>
          <a:p>
            <a:r>
              <a:rPr lang="en-US" sz="1400" b="1" dirty="0">
                <a:latin typeface="+mj-lt"/>
                <a:cs typeface="Times New Roman" panose="02020603050405020304" pitchFamily="18" charset="0"/>
              </a:rPr>
              <a:t>NOTE:</a:t>
            </a:r>
          </a:p>
          <a:p>
            <a:r>
              <a:rPr lang="en-US" sz="1200" dirty="0">
                <a:latin typeface="+mj-lt"/>
                <a:cs typeface="Times New Roman" panose="02020603050405020304" pitchFamily="18" charset="0"/>
              </a:rPr>
              <a:t>This field serves SOLELY to confirm painful motion and facilitate consideration of a compensable evaluation under 38 CFR 4.59.</a:t>
            </a:r>
          </a:p>
        </p:txBody>
      </p:sp>
    </p:spTree>
    <p:extLst>
      <p:ext uri="{BB962C8B-B14F-4D97-AF65-F5344CB8AC3E}">
        <p14:creationId xmlns:p14="http://schemas.microsoft.com/office/powerpoint/2010/main" val="1172416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Limitation of Knee (Leg) Extension</a:t>
            </a:r>
          </a:p>
        </p:txBody>
      </p:sp>
      <p:sp>
        <p:nvSpPr>
          <p:cNvPr id="3" name="Content Placeholder 2"/>
          <p:cNvSpPr>
            <a:spLocks noGrp="1"/>
          </p:cNvSpPr>
          <p:nvPr>
            <p:ph idx="1"/>
            <p:custDataLst>
              <p:tags r:id="rId2"/>
            </p:custDataLst>
          </p:nvPr>
        </p:nvSpPr>
        <p:spPr>
          <a:xfrm>
            <a:off x="457200" y="2057400"/>
            <a:ext cx="2956571" cy="380999"/>
          </a:xfrm>
        </p:spPr>
        <p:txBody>
          <a:bodyPr>
            <a:normAutofit fontScale="85000" lnSpcReduction="20000"/>
          </a:bodyPr>
          <a:lstStyle/>
          <a:p>
            <a:r>
              <a:rPr lang="en-US" dirty="0"/>
              <a:t>Diagnostic Code 5261</a:t>
            </a:r>
          </a:p>
          <a:p>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48</a:t>
            </a:fld>
            <a:endParaRPr lang="en-US" dirty="0"/>
          </a:p>
        </p:txBody>
      </p:sp>
      <p:sp>
        <p:nvSpPr>
          <p:cNvPr id="13" name="TextBox 12"/>
          <p:cNvSpPr txBox="1"/>
          <p:nvPr>
            <p:custDataLst>
              <p:tags r:id="rId4"/>
            </p:custDataLst>
          </p:nvPr>
        </p:nvSpPr>
        <p:spPr>
          <a:xfrm>
            <a:off x="6133563" y="4752911"/>
            <a:ext cx="2231266" cy="1231106"/>
          </a:xfrm>
          <a:prstGeom prst="rect">
            <a:avLst/>
          </a:prstGeom>
          <a:noFill/>
        </p:spPr>
        <p:txBody>
          <a:bodyPr wrap="square" rtlCol="0">
            <a:spAutoFit/>
          </a:bodyPr>
          <a:lstStyle/>
          <a:p>
            <a:r>
              <a:rPr lang="en-US" sz="1400" b="1" dirty="0">
                <a:latin typeface="+mj-lt"/>
                <a:cs typeface="Times New Roman" panose="02020603050405020304" pitchFamily="18" charset="0"/>
              </a:rPr>
              <a:t>NOTE:</a:t>
            </a:r>
          </a:p>
          <a:p>
            <a:r>
              <a:rPr lang="en-US" sz="1200" dirty="0">
                <a:latin typeface="+mj-lt"/>
                <a:cs typeface="Times New Roman" panose="02020603050405020304" pitchFamily="18" charset="0"/>
              </a:rPr>
              <a:t>This field serves SOLELY to confirm painful motion and facilitate consideration of a compensable evaluation under 38 CFR 4.59.</a:t>
            </a:r>
          </a:p>
        </p:txBody>
      </p:sp>
      <p:pic>
        <p:nvPicPr>
          <p:cNvPr id="11"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3771" y="1996600"/>
            <a:ext cx="2797066" cy="19840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8906" y="2182362"/>
            <a:ext cx="1895517" cy="2189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708791" y="3980678"/>
            <a:ext cx="3764756" cy="145732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12" name="Left Arrow 11"/>
          <p:cNvSpPr/>
          <p:nvPr>
            <p:custDataLst>
              <p:tags r:id="rId6"/>
            </p:custDataLst>
          </p:nvPr>
        </p:nvSpPr>
        <p:spPr bwMode="auto">
          <a:xfrm>
            <a:off x="3607460" y="4711558"/>
            <a:ext cx="2409686" cy="217934"/>
          </a:xfrm>
          <a:prstGeom prst="leftArrow">
            <a:avLst/>
          </a:prstGeom>
          <a:solidFill>
            <a:srgbClr val="FF0000"/>
          </a:solidFill>
          <a:ln w="12700" cap="flat" cmpd="sng" algn="ctr">
            <a:solidFill>
              <a:srgbClr val="FF0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400" dirty="0">
              <a:latin typeface="Tahoma" pitchFamily="34" charset="0"/>
            </a:endParaRPr>
          </a:p>
        </p:txBody>
      </p:sp>
    </p:spTree>
    <p:extLst>
      <p:ext uri="{BB962C8B-B14F-4D97-AF65-F5344CB8AC3E}">
        <p14:creationId xmlns:p14="http://schemas.microsoft.com/office/powerpoint/2010/main" val="3736641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Separate Evaluations for the Knee</a:t>
            </a:r>
          </a:p>
        </p:txBody>
      </p:sp>
      <p:sp>
        <p:nvSpPr>
          <p:cNvPr id="3" name="Content Placeholder 2"/>
          <p:cNvSpPr>
            <a:spLocks noGrp="1"/>
          </p:cNvSpPr>
          <p:nvPr>
            <p:ph idx="1"/>
            <p:custDataLst>
              <p:tags r:id="rId2"/>
            </p:custDataLst>
          </p:nvPr>
        </p:nvSpPr>
        <p:spPr>
          <a:xfrm>
            <a:off x="457200" y="2057401"/>
            <a:ext cx="8229600" cy="1669026"/>
          </a:xfrm>
        </p:spPr>
        <p:txBody>
          <a:bodyPr>
            <a:normAutofit fontScale="92500" lnSpcReduction="10000"/>
          </a:bodyPr>
          <a:lstStyle/>
          <a:p>
            <a:pPr marL="233363" indent="-233363">
              <a:lnSpc>
                <a:spcPct val="110000"/>
              </a:lnSpc>
            </a:pPr>
            <a:r>
              <a:rPr lang="en-US" altLang="en-US" sz="2200" u="sng" dirty="0">
                <a:latin typeface="+mj-lt"/>
              </a:rPr>
              <a:t>VAOPGCPREC 9-2004</a:t>
            </a:r>
          </a:p>
          <a:p>
            <a:pPr marL="457200" lvl="1" indent="-223838">
              <a:lnSpc>
                <a:spcPct val="110000"/>
              </a:lnSpc>
            </a:pPr>
            <a:r>
              <a:rPr lang="en-US" altLang="en-US" sz="1900" dirty="0">
                <a:latin typeface="+mj-lt"/>
                <a:cs typeface="Times New Roman" panose="02020603050405020304" pitchFamily="18" charset="0"/>
              </a:rPr>
              <a:t>General Counsel Opinion held that a Veteran may receive separate ratings for:</a:t>
            </a:r>
          </a:p>
          <a:p>
            <a:pPr marL="690563" lvl="2" indent="-233363">
              <a:lnSpc>
                <a:spcPct val="110000"/>
              </a:lnSpc>
            </a:pPr>
            <a:r>
              <a:rPr lang="en-US" altLang="en-US" sz="1700" dirty="0">
                <a:latin typeface="+mj-lt"/>
                <a:cs typeface="Times New Roman" panose="02020603050405020304" pitchFamily="18" charset="0"/>
              </a:rPr>
              <a:t>DC 5260 (limitation of flexion) </a:t>
            </a:r>
            <a:r>
              <a:rPr lang="en-US" altLang="en-US" sz="1700" i="1" dirty="0">
                <a:latin typeface="+mj-lt"/>
                <a:cs typeface="Times New Roman" panose="02020603050405020304" pitchFamily="18" charset="0"/>
              </a:rPr>
              <a:t>and</a:t>
            </a:r>
          </a:p>
          <a:p>
            <a:pPr marL="690563" lvl="2" indent="-233363">
              <a:lnSpc>
                <a:spcPct val="110000"/>
              </a:lnSpc>
            </a:pPr>
            <a:r>
              <a:rPr lang="en-US" altLang="en-US" sz="1700" dirty="0">
                <a:latin typeface="+mj-lt"/>
                <a:cs typeface="Times New Roman" panose="02020603050405020304" pitchFamily="18" charset="0"/>
              </a:rPr>
              <a:t>DC 5261 (limitation of extension)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49</a:t>
            </a:fld>
            <a:endParaRPr lang="en-US" dirty="0"/>
          </a:p>
        </p:txBody>
      </p:sp>
      <p:sp>
        <p:nvSpPr>
          <p:cNvPr id="5" name="TextBox 4">
            <a:extLst>
              <a:ext uri="{FF2B5EF4-FFF2-40B4-BE49-F238E27FC236}">
                <a16:creationId xmlns:a16="http://schemas.microsoft.com/office/drawing/2014/main" id="{260651F3-D8A5-423B-AC82-20F005642FE4}"/>
              </a:ext>
            </a:extLst>
          </p:cNvPr>
          <p:cNvSpPr txBox="1"/>
          <p:nvPr>
            <p:custDataLst>
              <p:tags r:id="rId4"/>
            </p:custDataLst>
          </p:nvPr>
        </p:nvSpPr>
        <p:spPr>
          <a:xfrm>
            <a:off x="467032" y="4843295"/>
            <a:ext cx="8249265" cy="954107"/>
          </a:xfrm>
          <a:prstGeom prst="rect">
            <a:avLst/>
          </a:prstGeom>
          <a:noFill/>
        </p:spPr>
        <p:txBody>
          <a:bodyPr wrap="square" rtlCol="0">
            <a:spAutoFit/>
          </a:bodyPr>
          <a:lstStyle/>
          <a:p>
            <a:pPr>
              <a:spcAft>
                <a:spcPts val="600"/>
              </a:spcAft>
            </a:pPr>
            <a:r>
              <a:rPr lang="en-US" sz="2000" dirty="0"/>
              <a:t>Exception: </a:t>
            </a:r>
            <a:r>
              <a:rPr lang="en-US" dirty="0"/>
              <a:t>Where joint motion is </a:t>
            </a:r>
            <a:r>
              <a:rPr lang="en-US" b="1" u="sng" dirty="0"/>
              <a:t>not</a:t>
            </a:r>
            <a:r>
              <a:rPr lang="en-US" dirty="0"/>
              <a:t> limited, but there is objective evidence of pain on motion, </a:t>
            </a:r>
            <a:r>
              <a:rPr lang="en-US" b="1" u="sng" dirty="0"/>
              <a:t>one</a:t>
            </a:r>
            <a:r>
              <a:rPr lang="en-US" dirty="0"/>
              <a:t> compensable evaluation can be assigned under either DC 5260 or DC 5261 (38 CFR 4.14)   </a:t>
            </a:r>
          </a:p>
        </p:txBody>
      </p:sp>
      <p:sp>
        <p:nvSpPr>
          <p:cNvPr id="6" name="TextBox 5">
            <a:extLst>
              <a:ext uri="{FF2B5EF4-FFF2-40B4-BE49-F238E27FC236}">
                <a16:creationId xmlns:a16="http://schemas.microsoft.com/office/drawing/2014/main" id="{BFA70436-DE0D-4705-811C-DA2D85FB349A}"/>
              </a:ext>
            </a:extLst>
          </p:cNvPr>
          <p:cNvSpPr txBox="1"/>
          <p:nvPr>
            <p:custDataLst>
              <p:tags r:id="rId5"/>
            </p:custDataLst>
          </p:nvPr>
        </p:nvSpPr>
        <p:spPr>
          <a:xfrm>
            <a:off x="471948" y="3639176"/>
            <a:ext cx="8249265" cy="342145"/>
          </a:xfrm>
          <a:prstGeom prst="rect">
            <a:avLst/>
          </a:prstGeom>
          <a:noFill/>
        </p:spPr>
        <p:txBody>
          <a:bodyPr wrap="square" rtlCol="0">
            <a:spAutoFit/>
          </a:bodyPr>
          <a:lstStyle/>
          <a:p>
            <a:pPr marL="971550" lvl="2" indent="-223838">
              <a:spcAft>
                <a:spcPts val="600"/>
              </a:spcAft>
            </a:pPr>
            <a:r>
              <a:rPr lang="en-US" altLang="en-US" sz="1600" i="1" dirty="0">
                <a:cs typeface="Times New Roman" panose="02020603050405020304" pitchFamily="18" charset="0"/>
              </a:rPr>
              <a:t>For the same knee  </a:t>
            </a:r>
          </a:p>
        </p:txBody>
      </p:sp>
      <p:sp>
        <p:nvSpPr>
          <p:cNvPr id="7" name="TextBox 6">
            <a:extLst>
              <a:ext uri="{FF2B5EF4-FFF2-40B4-BE49-F238E27FC236}">
                <a16:creationId xmlns:a16="http://schemas.microsoft.com/office/drawing/2014/main" id="{E7979A8A-6107-4BB4-B860-7938657974BB}"/>
              </a:ext>
            </a:extLst>
          </p:cNvPr>
          <p:cNvSpPr txBox="1"/>
          <p:nvPr>
            <p:custDataLst>
              <p:tags r:id="rId6"/>
            </p:custDataLst>
          </p:nvPr>
        </p:nvSpPr>
        <p:spPr>
          <a:xfrm>
            <a:off x="467032" y="3918070"/>
            <a:ext cx="8249265" cy="646331"/>
          </a:xfrm>
          <a:prstGeom prst="rect">
            <a:avLst/>
          </a:prstGeom>
          <a:noFill/>
        </p:spPr>
        <p:txBody>
          <a:bodyPr wrap="square" rtlCol="0">
            <a:spAutoFit/>
          </a:bodyPr>
          <a:lstStyle/>
          <a:p>
            <a:pPr marL="457200" indent="-223838">
              <a:spcAft>
                <a:spcPts val="600"/>
              </a:spcAft>
              <a:buClr>
                <a:schemeClr val="tx1"/>
              </a:buClr>
              <a:buFont typeface="Arial" panose="020B0604020202020204" pitchFamily="34" charset="0"/>
              <a:buChar char="•"/>
            </a:pPr>
            <a:r>
              <a:rPr lang="en-US" altLang="en-US" dirty="0">
                <a:cs typeface="Times New Roman" panose="02020603050405020304" pitchFamily="18" charset="0"/>
              </a:rPr>
              <a:t>Extension and flexion MUST meet non-compensable scheduler criteria to warrant separate ratings.   </a:t>
            </a:r>
            <a:endParaRPr lang="en-US" altLang="en-US" i="1" dirty="0">
              <a:cs typeface="Times New Roman" panose="02020603050405020304" pitchFamily="18" charset="0"/>
            </a:endParaRPr>
          </a:p>
        </p:txBody>
      </p:sp>
    </p:spTree>
    <p:extLst>
      <p:ext uri="{BB962C8B-B14F-4D97-AF65-F5344CB8AC3E}">
        <p14:creationId xmlns:p14="http://schemas.microsoft.com/office/powerpoint/2010/main" val="642723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Functional Loss</a:t>
            </a:r>
          </a:p>
        </p:txBody>
      </p:sp>
      <p:sp>
        <p:nvSpPr>
          <p:cNvPr id="3" name="Content Placeholder 2"/>
          <p:cNvSpPr>
            <a:spLocks noGrp="1"/>
          </p:cNvSpPr>
          <p:nvPr>
            <p:ph idx="1"/>
            <p:custDataLst>
              <p:tags r:id="rId2"/>
            </p:custDataLst>
          </p:nvPr>
        </p:nvSpPr>
        <p:spPr>
          <a:xfrm>
            <a:off x="457200" y="2057401"/>
            <a:ext cx="8229600" cy="1086868"/>
          </a:xfrm>
        </p:spPr>
        <p:txBody>
          <a:bodyPr>
            <a:normAutofit/>
          </a:bodyPr>
          <a:lstStyle/>
          <a:p>
            <a:pPr marL="233363" indent="-233363"/>
            <a:r>
              <a:rPr lang="en-US" dirty="0">
                <a:latin typeface="+mj-lt"/>
              </a:rPr>
              <a:t>38 CFR 4.40</a:t>
            </a:r>
          </a:p>
          <a:p>
            <a:pPr marL="457200" lvl="1" indent="-223838"/>
            <a:r>
              <a:rPr lang="en-US" dirty="0">
                <a:latin typeface="+mj-lt"/>
                <a:cs typeface="Times New Roman" panose="02020603050405020304" pitchFamily="18" charset="0"/>
              </a:rPr>
              <a:t>Inability to perform the normal working movements of the body with normal excursion, strength, speed, coordination and endurance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5</a:t>
            </a:fld>
            <a:endParaRPr lang="en-US" dirty="0"/>
          </a:p>
        </p:txBody>
      </p:sp>
      <p:sp>
        <p:nvSpPr>
          <p:cNvPr id="5" name="TextBox 4">
            <a:extLst>
              <a:ext uri="{FF2B5EF4-FFF2-40B4-BE49-F238E27FC236}">
                <a16:creationId xmlns:a16="http://schemas.microsoft.com/office/drawing/2014/main" id="{2ADC2B96-8D0B-48C0-B821-7F33DD45278A}"/>
              </a:ext>
            </a:extLst>
          </p:cNvPr>
          <p:cNvSpPr txBox="1"/>
          <p:nvPr>
            <p:custDataLst>
              <p:tags r:id="rId4"/>
            </p:custDataLst>
          </p:nvPr>
        </p:nvSpPr>
        <p:spPr>
          <a:xfrm>
            <a:off x="491613" y="3814916"/>
            <a:ext cx="8200103" cy="677108"/>
          </a:xfrm>
          <a:prstGeom prst="rect">
            <a:avLst/>
          </a:prstGeom>
          <a:noFill/>
        </p:spPr>
        <p:txBody>
          <a:bodyPr wrap="square" rtlCol="0">
            <a:spAutoFit/>
          </a:bodyPr>
          <a:lstStyle/>
          <a:p>
            <a:r>
              <a:rPr lang="en-US" sz="2000" b="1" dirty="0">
                <a:latin typeface="+mj-lt"/>
                <a:cs typeface="Times New Roman" panose="02020603050405020304" pitchFamily="18" charset="0"/>
              </a:rPr>
              <a:t>Note: </a:t>
            </a:r>
            <a:r>
              <a:rPr lang="en-US" b="1" dirty="0">
                <a:latin typeface="+mj-lt"/>
                <a:cs typeface="Times New Roman" panose="02020603050405020304" pitchFamily="18" charset="0"/>
              </a:rPr>
              <a:t>A part which has become painful on use must be regarded as seriously disabled</a:t>
            </a:r>
            <a:endParaRPr lang="en-US" sz="2000" b="1" dirty="0">
              <a:latin typeface="+mj-lt"/>
              <a:cs typeface="Times New Roman" panose="02020603050405020304" pitchFamily="18" charset="0"/>
            </a:endParaRPr>
          </a:p>
        </p:txBody>
      </p:sp>
    </p:spTree>
    <p:extLst>
      <p:ext uri="{BB962C8B-B14F-4D97-AF65-F5344CB8AC3E}">
        <p14:creationId xmlns:p14="http://schemas.microsoft.com/office/powerpoint/2010/main" val="1451858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Separate Evaluations for Arthritis of the Knee</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altLang="en-US" u="sng" dirty="0">
                <a:latin typeface="+mj-lt"/>
              </a:rPr>
              <a:t>VAOPGCPREC 23-97</a:t>
            </a:r>
          </a:p>
          <a:p>
            <a:endParaRPr lang="en-US" altLang="en-US" u="sng" dirty="0">
              <a:latin typeface="+mj-lt"/>
            </a:endParaRPr>
          </a:p>
          <a:p>
            <a:pPr marL="457200" lvl="1" indent="-223838"/>
            <a:r>
              <a:rPr lang="en-US" dirty="0">
                <a:latin typeface="+mj-lt"/>
                <a:cs typeface="Times New Roman" panose="02020603050405020304" pitchFamily="18" charset="0"/>
              </a:rPr>
              <a:t>General Counsel Opinion held that a Veteran who has arthritis </a:t>
            </a:r>
            <a:r>
              <a:rPr lang="en-US" b="1" u="sng" dirty="0">
                <a:latin typeface="+mj-lt"/>
                <a:cs typeface="Times New Roman" panose="02020603050405020304" pitchFamily="18" charset="0"/>
              </a:rPr>
              <a:t>and</a:t>
            </a:r>
            <a:r>
              <a:rPr lang="en-US" dirty="0">
                <a:latin typeface="+mj-lt"/>
                <a:cs typeface="Times New Roman" panose="02020603050405020304" pitchFamily="18" charset="0"/>
              </a:rPr>
              <a:t> instability of the knee may be rated separately under:</a:t>
            </a:r>
          </a:p>
          <a:p>
            <a:pPr lvl="2"/>
            <a:endParaRPr lang="en-US" dirty="0">
              <a:latin typeface="+mj-lt"/>
              <a:cs typeface="Times New Roman" panose="02020603050405020304" pitchFamily="18" charset="0"/>
            </a:endParaRPr>
          </a:p>
          <a:p>
            <a:pPr marL="690563" lvl="2" indent="-233363"/>
            <a:r>
              <a:rPr lang="en-US" dirty="0">
                <a:latin typeface="+mj-lt"/>
                <a:cs typeface="Times New Roman" panose="02020603050405020304" pitchFamily="18" charset="0"/>
              </a:rPr>
              <a:t>DC 5003 (degenerative arthritis) </a:t>
            </a:r>
            <a:r>
              <a:rPr lang="en-US" i="1" dirty="0">
                <a:latin typeface="+mj-lt"/>
                <a:cs typeface="Times New Roman" panose="02020603050405020304" pitchFamily="18" charset="0"/>
              </a:rPr>
              <a:t>and</a:t>
            </a:r>
          </a:p>
          <a:p>
            <a:pPr marL="690563" lvl="2" indent="-233363"/>
            <a:endParaRPr lang="en-US" dirty="0">
              <a:latin typeface="+mj-lt"/>
              <a:cs typeface="Times New Roman" panose="02020603050405020304" pitchFamily="18" charset="0"/>
            </a:endParaRPr>
          </a:p>
          <a:p>
            <a:pPr marL="690563" lvl="2" indent="-233363"/>
            <a:r>
              <a:rPr lang="en-US" dirty="0">
                <a:latin typeface="+mj-lt"/>
                <a:cs typeface="Times New Roman" panose="02020603050405020304" pitchFamily="18" charset="0"/>
              </a:rPr>
              <a:t>DC 5257 (knee instability)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50</a:t>
            </a:fld>
            <a:endParaRPr lang="en-US" dirty="0"/>
          </a:p>
        </p:txBody>
      </p:sp>
    </p:spTree>
    <p:extLst>
      <p:ext uri="{BB962C8B-B14F-4D97-AF65-F5344CB8AC3E}">
        <p14:creationId xmlns:p14="http://schemas.microsoft.com/office/powerpoint/2010/main" val="3344791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Separate Evaluations for Arthritis of the Knee</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latin typeface="+mj-lt"/>
              </a:rPr>
              <a:t>38 CFR 4.14</a:t>
            </a:r>
          </a:p>
          <a:p>
            <a:pPr marL="457200" lvl="1" indent="-223838"/>
            <a:r>
              <a:rPr lang="en-US" dirty="0">
                <a:latin typeface="+mj-lt"/>
                <a:cs typeface="Times New Roman" panose="02020603050405020304" pitchFamily="18" charset="0"/>
              </a:rPr>
              <a:t>ONLY prohibits separate evaluations of disorders having the same disabling manifestations</a:t>
            </a:r>
          </a:p>
          <a:p>
            <a:pPr lvl="1"/>
            <a:endParaRPr lang="en-US" dirty="0">
              <a:latin typeface="+mj-lt"/>
              <a:cs typeface="Times New Roman" panose="02020603050405020304" pitchFamily="18" charset="0"/>
            </a:endParaRPr>
          </a:p>
          <a:p>
            <a:pPr marL="457200" lvl="1" indent="-223838"/>
            <a:r>
              <a:rPr lang="en-US" dirty="0">
                <a:latin typeface="+mj-lt"/>
                <a:cs typeface="Times New Roman" panose="02020603050405020304" pitchFamily="18" charset="0"/>
              </a:rPr>
              <a:t>A separate rating can be assigned if there is additional disability.</a:t>
            </a:r>
          </a:p>
          <a:p>
            <a:pPr marL="690563" lvl="2" indent="-233363"/>
            <a:r>
              <a:rPr lang="en-US" dirty="0">
                <a:latin typeface="+mj-lt"/>
                <a:cs typeface="Times New Roman" panose="02020603050405020304" pitchFamily="18" charset="0"/>
              </a:rPr>
              <a:t>i.e. Loss of motion during flexion and extension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51</a:t>
            </a:fld>
            <a:endParaRPr lang="en-US" dirty="0"/>
          </a:p>
        </p:txBody>
      </p:sp>
    </p:spTree>
    <p:extLst>
      <p:ext uri="{BB962C8B-B14F-4D97-AF65-F5344CB8AC3E}">
        <p14:creationId xmlns:p14="http://schemas.microsoft.com/office/powerpoint/2010/main" val="789722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lstStyle/>
          <a:p>
            <a:pPr algn="ctr"/>
            <a:r>
              <a:rPr lang="en-US" dirty="0"/>
              <a:t>Ankle conditions</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t>52</a:t>
            </a:fld>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35395" y="2162026"/>
            <a:ext cx="3117314" cy="2990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160788" y="2162025"/>
            <a:ext cx="3304035" cy="2990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6826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Limitation of Ankle Motion</a:t>
            </a:r>
          </a:p>
        </p:txBody>
      </p:sp>
      <p:pic>
        <p:nvPicPr>
          <p:cNvPr id="5" name="Picture 2"/>
          <p:cNvPicPr>
            <a:picLocks noGrp="1" noChangeAspect="1" noChangeArrowheads="1"/>
          </p:cNvPicPr>
          <p:nvPr>
            <p:ph idx="1"/>
            <p:custDataLst>
              <p:tags r:id="rId2"/>
            </p:custDataLst>
          </p:nvPr>
        </p:nvPicPr>
        <p:blipFill>
          <a:blip r:embed="rId7">
            <a:extLst>
              <a:ext uri="{28A0092B-C50C-407E-A947-70E740481C1C}">
                <a14:useLocalDpi xmlns:a14="http://schemas.microsoft.com/office/drawing/2010/main" val="0"/>
              </a:ext>
            </a:extLst>
          </a:blip>
          <a:stretch>
            <a:fillRect/>
          </a:stretch>
        </p:blipFill>
        <p:spPr bwMode="auto">
          <a:xfrm>
            <a:off x="939374" y="1880496"/>
            <a:ext cx="3295650" cy="1257300"/>
          </a:xfrm>
          <a:prstGeom prst="rect">
            <a:avLst/>
          </a:prstGeom>
          <a:ln w="38100">
            <a:solidFill>
              <a:schemeClr val="bg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53</a:t>
            </a:fld>
            <a:endParaRPr lang="en-US" dirty="0"/>
          </a:p>
        </p:txBody>
      </p:sp>
      <p:pic>
        <p:nvPicPr>
          <p:cNvPr id="6" name="Picture 3"/>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5166645" y="1943330"/>
            <a:ext cx="3529013" cy="1514475"/>
          </a:xfrm>
          <a:prstGeom prst="rect">
            <a:avLst/>
          </a:prstGeom>
          <a:ln w="38100">
            <a:solidFill>
              <a:schemeClr val="bg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941" y="3520640"/>
            <a:ext cx="4310517" cy="2201733"/>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5">
            <a:extLst>
              <a:ext uri="{FF2B5EF4-FFF2-40B4-BE49-F238E27FC236}">
                <a16:creationId xmlns:a16="http://schemas.microsoft.com/office/drawing/2014/main" id="{975AA516-2C6A-493D-94D1-43837CDA76B7}"/>
              </a:ext>
            </a:extLst>
          </p:cNvPr>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5316659" y="3883010"/>
            <a:ext cx="3228986" cy="1721376"/>
          </a:xfrm>
          <a:prstGeom prst="rect">
            <a:avLst/>
          </a:prstGeom>
          <a:ln w="57150">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40866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Moderate vs. Marked</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b="1" dirty="0">
                <a:latin typeface="+mj-lt"/>
              </a:rPr>
              <a:t>Moderate </a:t>
            </a:r>
            <a:r>
              <a:rPr lang="en-US" dirty="0">
                <a:latin typeface="+mj-lt"/>
              </a:rPr>
              <a:t>limitation of ankle motion will be present when there is:</a:t>
            </a:r>
          </a:p>
          <a:p>
            <a:pPr marL="457200" lvl="1" indent="-223838"/>
            <a:r>
              <a:rPr lang="en-US" dirty="0">
                <a:latin typeface="+mj-lt"/>
                <a:cs typeface="Times New Roman" panose="02020603050405020304" pitchFamily="18" charset="0"/>
              </a:rPr>
              <a:t>Less than 15 degrees dorsiflexion, or</a:t>
            </a:r>
          </a:p>
          <a:p>
            <a:pPr marL="457200" lvl="1" indent="-223838"/>
            <a:r>
              <a:rPr lang="en-US" dirty="0">
                <a:latin typeface="+mj-lt"/>
                <a:cs typeface="Times New Roman" panose="02020603050405020304" pitchFamily="18" charset="0"/>
              </a:rPr>
              <a:t>Less than 30 degrees plantar flexion</a:t>
            </a:r>
          </a:p>
          <a:p>
            <a:pPr marL="342900" lvl="1" indent="0">
              <a:buNone/>
            </a:pPr>
            <a:endParaRPr lang="en-US" dirty="0">
              <a:latin typeface="+mj-lt"/>
              <a:cs typeface="Times New Roman" panose="02020603050405020304" pitchFamily="18" charset="0"/>
            </a:endParaRPr>
          </a:p>
          <a:p>
            <a:pPr marL="233363" indent="-233363"/>
            <a:r>
              <a:rPr lang="en-US" b="1" dirty="0">
                <a:latin typeface="+mj-lt"/>
              </a:rPr>
              <a:t>Marked</a:t>
            </a:r>
            <a:r>
              <a:rPr lang="en-US" dirty="0">
                <a:latin typeface="+mj-lt"/>
              </a:rPr>
              <a:t> limitation of ankle motion is demonstrated when there is:</a:t>
            </a:r>
          </a:p>
          <a:p>
            <a:pPr marL="457200" lvl="1" indent="-223838"/>
            <a:r>
              <a:rPr lang="en-US" dirty="0">
                <a:latin typeface="+mj-lt"/>
                <a:cs typeface="Times New Roman" panose="02020603050405020304" pitchFamily="18" charset="0"/>
              </a:rPr>
              <a:t>Less than 5 degrees dorsiflexion</a:t>
            </a:r>
          </a:p>
          <a:p>
            <a:pPr marL="457200" lvl="1" indent="-223838"/>
            <a:r>
              <a:rPr lang="en-US" dirty="0">
                <a:latin typeface="+mj-lt"/>
                <a:cs typeface="Times New Roman" panose="02020603050405020304" pitchFamily="18" charset="0"/>
              </a:rPr>
              <a:t>Less than 10 degrees plantar flexion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54</a:t>
            </a:fld>
            <a:endParaRPr lang="en-US" dirty="0"/>
          </a:p>
        </p:txBody>
      </p:sp>
    </p:spTree>
    <p:extLst>
      <p:ext uri="{BB962C8B-B14F-4D97-AF65-F5344CB8AC3E}">
        <p14:creationId xmlns:p14="http://schemas.microsoft.com/office/powerpoint/2010/main" val="4170823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The Ankle</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latin typeface="+mj-lt"/>
              </a:rPr>
              <a:t>Reminders:</a:t>
            </a:r>
          </a:p>
          <a:p>
            <a:endParaRPr lang="en-US" sz="1800" dirty="0">
              <a:latin typeface="+mj-lt"/>
            </a:endParaRPr>
          </a:p>
          <a:p>
            <a:pPr marL="457200" lvl="1" indent="-223838"/>
            <a:r>
              <a:rPr lang="en-US" dirty="0">
                <a:latin typeface="+mj-lt"/>
                <a:cs typeface="Times New Roman" panose="02020603050405020304" pitchFamily="18" charset="0"/>
              </a:rPr>
              <a:t>You </a:t>
            </a:r>
            <a:r>
              <a:rPr lang="en-US" b="1" dirty="0">
                <a:latin typeface="+mj-lt"/>
                <a:cs typeface="Times New Roman" panose="02020603050405020304" pitchFamily="18" charset="0"/>
              </a:rPr>
              <a:t>must</a:t>
            </a:r>
            <a:r>
              <a:rPr lang="en-US" dirty="0">
                <a:latin typeface="+mj-lt"/>
                <a:cs typeface="Times New Roman" panose="02020603050405020304" pitchFamily="18" charset="0"/>
              </a:rPr>
              <a:t> look at:</a:t>
            </a:r>
          </a:p>
          <a:p>
            <a:pPr lvl="2"/>
            <a:endParaRPr lang="en-US" dirty="0">
              <a:latin typeface="+mj-lt"/>
              <a:cs typeface="Times New Roman" panose="02020603050405020304" pitchFamily="18" charset="0"/>
            </a:endParaRPr>
          </a:p>
          <a:p>
            <a:pPr marL="690563" lvl="2" indent="-233363"/>
            <a:r>
              <a:rPr lang="en-US" dirty="0">
                <a:latin typeface="+mj-lt"/>
                <a:cs typeface="Times New Roman" panose="02020603050405020304" pitchFamily="18" charset="0"/>
              </a:rPr>
              <a:t>Special monthly compensation for loss of use of a foot / lower extremity, or for statutory housebound</a:t>
            </a:r>
          </a:p>
          <a:p>
            <a:pPr marL="690563" lvl="2" indent="-233363"/>
            <a:endParaRPr lang="en-US" dirty="0">
              <a:latin typeface="+mj-lt"/>
              <a:cs typeface="Times New Roman" panose="02020603050405020304" pitchFamily="18" charset="0"/>
            </a:endParaRPr>
          </a:p>
          <a:p>
            <a:pPr marL="690563" lvl="2" indent="-233363"/>
            <a:r>
              <a:rPr lang="en-US" dirty="0">
                <a:latin typeface="+mj-lt"/>
                <a:cs typeface="Times New Roman" panose="02020603050405020304" pitchFamily="18" charset="0"/>
              </a:rPr>
              <a:t>Ancillary benefits, to include automobile allowance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55</a:t>
            </a:fld>
            <a:endParaRPr lang="en-US" dirty="0"/>
          </a:p>
        </p:txBody>
      </p:sp>
    </p:spTree>
    <p:extLst>
      <p:ext uri="{BB962C8B-B14F-4D97-AF65-F5344CB8AC3E}">
        <p14:creationId xmlns:p14="http://schemas.microsoft.com/office/powerpoint/2010/main" val="2667360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lstStyle/>
          <a:p>
            <a:pPr algn="ctr"/>
            <a:r>
              <a:rPr lang="en-US" dirty="0"/>
              <a:t>Foot Conditions</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t>56</a:t>
            </a:fld>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9540" y="2185296"/>
            <a:ext cx="2771167" cy="3000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069834" y="2185295"/>
            <a:ext cx="3394959" cy="3000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139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Flat Foot (Pes Planus)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r>
              <a:rPr lang="en-US" dirty="0">
                <a:latin typeface="+mj-lt"/>
              </a:rPr>
              <a:t>38 CFR 4.57 - It is essential to make an initial distinction between bilateral flatfoot as a congenital or as an acquired condition. </a:t>
            </a:r>
          </a:p>
          <a:p>
            <a:pPr marL="457200" lvl="1" indent="-223838"/>
            <a:r>
              <a:rPr lang="en-US" dirty="0">
                <a:latin typeface="+mj-lt"/>
                <a:cs typeface="Times New Roman" panose="02020603050405020304" pitchFamily="18" charset="0"/>
              </a:rPr>
              <a:t>Congenital abnormalities </a:t>
            </a:r>
            <a:r>
              <a:rPr lang="en-US" b="1" dirty="0">
                <a:latin typeface="+mj-lt"/>
                <a:cs typeface="Times New Roman" panose="02020603050405020304" pitchFamily="18" charset="0"/>
              </a:rPr>
              <a:t>are not</a:t>
            </a:r>
            <a:r>
              <a:rPr lang="en-US" dirty="0">
                <a:latin typeface="+mj-lt"/>
                <a:cs typeface="Times New Roman" panose="02020603050405020304" pitchFamily="18" charset="0"/>
              </a:rPr>
              <a:t> compensable</a:t>
            </a:r>
          </a:p>
          <a:p>
            <a:pPr marL="457200" lvl="1" indent="-223838"/>
            <a:endParaRPr lang="en-US" dirty="0">
              <a:latin typeface="+mj-lt"/>
              <a:cs typeface="Times New Roman" panose="02020603050405020304" pitchFamily="18" charset="0"/>
            </a:endParaRPr>
          </a:p>
          <a:p>
            <a:pPr marL="457200" lvl="1" indent="-223838"/>
            <a:r>
              <a:rPr lang="en-US" dirty="0">
                <a:latin typeface="+mj-lt"/>
                <a:cs typeface="Times New Roman" panose="02020603050405020304" pitchFamily="18" charset="0"/>
              </a:rPr>
              <a:t>Acquired conditions </a:t>
            </a:r>
            <a:r>
              <a:rPr lang="en-US" b="1" dirty="0">
                <a:latin typeface="+mj-lt"/>
                <a:cs typeface="Times New Roman" panose="02020603050405020304" pitchFamily="18" charset="0"/>
              </a:rPr>
              <a:t>are</a:t>
            </a:r>
            <a:r>
              <a:rPr lang="en-US" dirty="0">
                <a:latin typeface="+mj-lt"/>
                <a:cs typeface="Times New Roman" panose="02020603050405020304" pitchFamily="18" charset="0"/>
              </a:rPr>
              <a:t> compensable, under DC 5276</a:t>
            </a:r>
          </a:p>
          <a:p>
            <a:pPr lvl="1"/>
            <a:endParaRPr lang="en-US" sz="1600" dirty="0">
              <a:latin typeface="+mj-lt"/>
              <a:cs typeface="Times New Roman" panose="02020603050405020304" pitchFamily="18" charset="0"/>
            </a:endParaRPr>
          </a:p>
          <a:p>
            <a:pPr marL="690563" lvl="2" indent="-233363"/>
            <a:r>
              <a:rPr lang="en-US" dirty="0">
                <a:latin typeface="+mj-lt"/>
                <a:cs typeface="Times New Roman" panose="02020603050405020304" pitchFamily="18" charset="0"/>
              </a:rPr>
              <a:t>Must show anatomical changes and other evidence of pain / limitation of motion</a:t>
            </a:r>
          </a:p>
          <a:p>
            <a:pPr marL="690563" lvl="2" indent="-233363"/>
            <a:endParaRPr lang="en-US" dirty="0">
              <a:latin typeface="+mj-lt"/>
              <a:cs typeface="Times New Roman" panose="02020603050405020304" pitchFamily="18" charset="0"/>
            </a:endParaRPr>
          </a:p>
          <a:p>
            <a:pPr marL="690563" lvl="2" indent="-233363"/>
            <a:r>
              <a:rPr lang="en-US" dirty="0">
                <a:latin typeface="+mj-lt"/>
                <a:cs typeface="Times New Roman" panose="02020603050405020304" pitchFamily="18" charset="0"/>
              </a:rPr>
              <a:t>The symptoms should be apparent without regard to exercise.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57</a:t>
            </a:fld>
            <a:endParaRPr lang="en-US" dirty="0"/>
          </a:p>
        </p:txBody>
      </p:sp>
    </p:spTree>
    <p:extLst>
      <p:ext uri="{BB962C8B-B14F-4D97-AF65-F5344CB8AC3E}">
        <p14:creationId xmlns:p14="http://schemas.microsoft.com/office/powerpoint/2010/main" val="17818077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Flat Foot (Pes Planus)</a:t>
            </a:r>
          </a:p>
        </p:txBody>
      </p:sp>
      <p:sp>
        <p:nvSpPr>
          <p:cNvPr id="3" name="Content Placeholder 2"/>
          <p:cNvSpPr>
            <a:spLocks noGrp="1"/>
          </p:cNvSpPr>
          <p:nvPr>
            <p:ph idx="1"/>
            <p:custDataLst>
              <p:tags r:id="rId2"/>
            </p:custDataLst>
          </p:nvPr>
        </p:nvSpPr>
        <p:spPr>
          <a:xfrm>
            <a:off x="457200" y="1880496"/>
            <a:ext cx="8229600" cy="4254833"/>
          </a:xfrm>
        </p:spPr>
        <p:txBody>
          <a:bodyPr>
            <a:normAutofit fontScale="77500" lnSpcReduction="20000"/>
          </a:bodyPr>
          <a:lstStyle/>
          <a:p>
            <a:pPr marL="233363" indent="-233363">
              <a:lnSpc>
                <a:spcPct val="120000"/>
              </a:lnSpc>
            </a:pPr>
            <a:r>
              <a:rPr lang="en-US" sz="2100" dirty="0">
                <a:latin typeface="+mj-lt"/>
              </a:rPr>
              <a:t>Mild symptoms relieved by built-up shoe or arch support – </a:t>
            </a:r>
            <a:r>
              <a:rPr lang="en-US" sz="2100" b="1" dirty="0">
                <a:latin typeface="+mj-lt"/>
              </a:rPr>
              <a:t>0%</a:t>
            </a:r>
          </a:p>
          <a:p>
            <a:pPr marL="233363" indent="-233363">
              <a:lnSpc>
                <a:spcPct val="120000"/>
              </a:lnSpc>
            </a:pPr>
            <a:r>
              <a:rPr lang="en-US" sz="2100" dirty="0">
                <a:latin typeface="+mj-lt"/>
              </a:rPr>
              <a:t>Moderate; weight-bearing line over or medial to great toe, inward bowing of the tendo achillis, pain on manipulation and use of the feet, bilateral or unilateral – </a:t>
            </a:r>
            <a:r>
              <a:rPr lang="en-US" sz="2100" b="1" dirty="0">
                <a:latin typeface="+mj-lt"/>
              </a:rPr>
              <a:t>10%</a:t>
            </a:r>
          </a:p>
          <a:p>
            <a:pPr marL="233363" indent="-233363">
              <a:lnSpc>
                <a:spcPct val="120000"/>
              </a:lnSpc>
            </a:pPr>
            <a:r>
              <a:rPr lang="en-US" sz="2100" dirty="0">
                <a:latin typeface="+mj-lt"/>
              </a:rPr>
              <a:t>Severe, objective evidence of marked deformity (pronation, abduction, etc.), pain on manipulation and use accentuated, indication of swelling on use, characteristic callosities:</a:t>
            </a:r>
          </a:p>
          <a:p>
            <a:pPr marL="457200" lvl="2" indent="-223838">
              <a:lnSpc>
                <a:spcPct val="120000"/>
              </a:lnSpc>
            </a:pPr>
            <a:r>
              <a:rPr lang="en-US" sz="1900" dirty="0">
                <a:latin typeface="+mj-lt"/>
                <a:cs typeface="Times New Roman" panose="02020603050405020304" pitchFamily="18" charset="0"/>
              </a:rPr>
              <a:t>Bilateral – </a:t>
            </a:r>
            <a:r>
              <a:rPr lang="en-US" sz="1900" b="1" dirty="0">
                <a:latin typeface="+mj-lt"/>
                <a:cs typeface="Times New Roman" panose="02020603050405020304" pitchFamily="18" charset="0"/>
              </a:rPr>
              <a:t>30%</a:t>
            </a:r>
          </a:p>
          <a:p>
            <a:pPr marL="457200" lvl="2" indent="-223838">
              <a:lnSpc>
                <a:spcPct val="120000"/>
              </a:lnSpc>
            </a:pPr>
            <a:r>
              <a:rPr lang="en-US" sz="1900" dirty="0">
                <a:latin typeface="+mj-lt"/>
                <a:cs typeface="Times New Roman" panose="02020603050405020304" pitchFamily="18" charset="0"/>
              </a:rPr>
              <a:t>Unilateral – </a:t>
            </a:r>
            <a:r>
              <a:rPr lang="en-US" sz="1900" b="1" dirty="0">
                <a:latin typeface="+mj-lt"/>
                <a:cs typeface="Times New Roman" panose="02020603050405020304" pitchFamily="18" charset="0"/>
              </a:rPr>
              <a:t>20%</a:t>
            </a:r>
          </a:p>
          <a:p>
            <a:pPr>
              <a:lnSpc>
                <a:spcPct val="120000"/>
              </a:lnSpc>
            </a:pPr>
            <a:r>
              <a:rPr lang="en-US" sz="2100" dirty="0">
                <a:latin typeface="+mj-lt"/>
              </a:rPr>
              <a:t>Pronounced; marked pronation, extreme tenderness of plantar surfaces of the feet, marked inward displacement and severe spasm of the tendo achillis on manipulation, not improved by orthopedic shoes or appliances:</a:t>
            </a:r>
          </a:p>
          <a:p>
            <a:pPr marL="457200" lvl="2" indent="-223838">
              <a:lnSpc>
                <a:spcPct val="120000"/>
              </a:lnSpc>
            </a:pPr>
            <a:r>
              <a:rPr lang="en-US" sz="1900" dirty="0">
                <a:latin typeface="+mj-lt"/>
                <a:cs typeface="Times New Roman" panose="02020603050405020304" pitchFamily="18" charset="0"/>
              </a:rPr>
              <a:t>Bilateral – </a:t>
            </a:r>
            <a:r>
              <a:rPr lang="en-US" sz="1900" b="1" dirty="0">
                <a:latin typeface="+mj-lt"/>
                <a:cs typeface="Times New Roman" panose="02020603050405020304" pitchFamily="18" charset="0"/>
              </a:rPr>
              <a:t>50%</a:t>
            </a:r>
          </a:p>
          <a:p>
            <a:pPr marL="457200" lvl="2" indent="-223838">
              <a:lnSpc>
                <a:spcPct val="120000"/>
              </a:lnSpc>
            </a:pPr>
            <a:r>
              <a:rPr lang="en-US" sz="1900" dirty="0">
                <a:latin typeface="+mj-lt"/>
                <a:cs typeface="Times New Roman" panose="02020603050405020304" pitchFamily="18" charset="0"/>
              </a:rPr>
              <a:t>Unilateral – </a:t>
            </a:r>
            <a:r>
              <a:rPr lang="en-US" sz="1900" b="1" dirty="0">
                <a:latin typeface="+mj-lt"/>
                <a:cs typeface="Times New Roman" panose="02020603050405020304" pitchFamily="18" charset="0"/>
              </a:rPr>
              <a:t>30%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58</a:t>
            </a:fld>
            <a:endParaRPr lang="en-US" dirty="0"/>
          </a:p>
        </p:txBody>
      </p:sp>
    </p:spTree>
    <p:extLst>
      <p:ext uri="{BB962C8B-B14F-4D97-AF65-F5344CB8AC3E}">
        <p14:creationId xmlns:p14="http://schemas.microsoft.com/office/powerpoint/2010/main" val="20483689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Flat Foot (Pes Planus)</a:t>
            </a:r>
          </a:p>
        </p:txBody>
      </p:sp>
      <p:sp>
        <p:nvSpPr>
          <p:cNvPr id="3" name="Content Placeholder 2"/>
          <p:cNvSpPr>
            <a:spLocks noGrp="1"/>
          </p:cNvSpPr>
          <p:nvPr>
            <p:ph idx="1"/>
            <p:custDataLst>
              <p:tags r:id="rId2"/>
            </p:custDataLst>
          </p:nvPr>
        </p:nvSpPr>
        <p:spPr>
          <a:xfrm>
            <a:off x="457200" y="2057401"/>
            <a:ext cx="8229600" cy="823452"/>
          </a:xfrm>
        </p:spPr>
        <p:txBody>
          <a:bodyPr/>
          <a:lstStyle/>
          <a:p>
            <a:r>
              <a:rPr lang="en-US" b="1" dirty="0"/>
              <a:t>The following selections on the DBQ qualify for a 50% evaluation.  This is the maximum entitlement allowed.</a:t>
            </a:r>
          </a:p>
          <a:p>
            <a:endParaRPr lang="en-US" b="1"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59</a:t>
            </a:fld>
            <a:endParaRPr lang="en-US"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434" y="3057758"/>
            <a:ext cx="6897132" cy="284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541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Functional Loss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latin typeface="+mj-lt"/>
              </a:rPr>
              <a:t>DeLuca v. Brown, 1995</a:t>
            </a:r>
          </a:p>
          <a:p>
            <a:pPr marL="457200" lvl="1" indent="-223838"/>
            <a:r>
              <a:rPr lang="en-US" dirty="0">
                <a:latin typeface="+mj-lt"/>
                <a:cs typeface="Times New Roman" panose="02020603050405020304" pitchFamily="18" charset="0"/>
              </a:rPr>
              <a:t>Requires that when evaluating musculoskeletal conditions we consider not only limitation of motion, but also:</a:t>
            </a:r>
          </a:p>
          <a:p>
            <a:pPr marL="690563" lvl="2" indent="-233363"/>
            <a:r>
              <a:rPr lang="en-US" dirty="0">
                <a:latin typeface="+mj-lt"/>
                <a:cs typeface="Times New Roman" panose="02020603050405020304" pitchFamily="18" charset="0"/>
              </a:rPr>
              <a:t>Weakened movement,</a:t>
            </a:r>
          </a:p>
          <a:p>
            <a:pPr marL="690563" lvl="2" indent="-233363"/>
            <a:r>
              <a:rPr lang="en-US" dirty="0">
                <a:latin typeface="+mj-lt"/>
                <a:cs typeface="Times New Roman" panose="02020603050405020304" pitchFamily="18" charset="0"/>
              </a:rPr>
              <a:t>Excess fatigability,</a:t>
            </a:r>
          </a:p>
          <a:p>
            <a:pPr marL="690563" lvl="2" indent="-233363"/>
            <a:r>
              <a:rPr lang="en-US" dirty="0">
                <a:latin typeface="+mj-lt"/>
                <a:cs typeface="Times New Roman" panose="02020603050405020304" pitchFamily="18" charset="0"/>
              </a:rPr>
              <a:t>Incoordination,  and</a:t>
            </a:r>
          </a:p>
          <a:p>
            <a:pPr marL="690563" lvl="2" indent="-233363"/>
            <a:r>
              <a:rPr lang="en-US" dirty="0">
                <a:latin typeface="+mj-lt"/>
                <a:cs typeface="Times New Roman" panose="02020603050405020304" pitchFamily="18" charset="0"/>
              </a:rPr>
              <a:t>Pain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11559014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Other Foot Conditions in the Rating Schedule</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t>Weak Foot – DC 5277</a:t>
            </a:r>
          </a:p>
          <a:p>
            <a:pPr marL="233363" indent="-233363"/>
            <a:r>
              <a:rPr lang="en-US" dirty="0"/>
              <a:t>Claw Foot – DC 5278</a:t>
            </a:r>
          </a:p>
          <a:p>
            <a:pPr marL="233363" indent="-233363"/>
            <a:r>
              <a:rPr lang="en-US" dirty="0"/>
              <a:t>Metatarsalgia (Morton’s disease) – DC 5279</a:t>
            </a:r>
          </a:p>
          <a:p>
            <a:pPr marL="233363" indent="-233363"/>
            <a:r>
              <a:rPr lang="en-US" dirty="0"/>
              <a:t>Hallux Valgus – 5280</a:t>
            </a:r>
          </a:p>
          <a:p>
            <a:pPr marL="233363" indent="-233363"/>
            <a:r>
              <a:rPr lang="en-US" dirty="0"/>
              <a:t>Hallux Rigidus – 5281</a:t>
            </a:r>
          </a:p>
          <a:p>
            <a:pPr marL="233363" indent="-233363"/>
            <a:r>
              <a:rPr lang="en-US" dirty="0"/>
              <a:t>Hammer Toes – 5282</a:t>
            </a:r>
          </a:p>
          <a:p>
            <a:pPr marL="233363" indent="-233363"/>
            <a:r>
              <a:rPr lang="en-US" dirty="0"/>
              <a:t>Other foot injuries – DC 5284</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60</a:t>
            </a:fld>
            <a:endParaRPr lang="en-US" dirty="0"/>
          </a:p>
        </p:txBody>
      </p:sp>
    </p:spTree>
    <p:extLst>
      <p:ext uri="{BB962C8B-B14F-4D97-AF65-F5344CB8AC3E}">
        <p14:creationId xmlns:p14="http://schemas.microsoft.com/office/powerpoint/2010/main" val="23454829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custDataLst>
              <p:tags r:id="rId2"/>
            </p:custDataLst>
          </p:nvPr>
        </p:nvSpPr>
        <p:spPr>
          <a:xfrm>
            <a:off x="0" y="2885566"/>
            <a:ext cx="9144000" cy="1086867"/>
          </a:xfrm>
        </p:spPr>
        <p:txBody>
          <a:bodyPr/>
          <a:lstStyle/>
          <a:p>
            <a:pPr>
              <a:spcAft>
                <a:spcPts val="600"/>
              </a:spcAft>
            </a:pPr>
            <a:r>
              <a:rPr lang="en-US" sz="7200" dirty="0"/>
              <a:t>Questions</a:t>
            </a:r>
          </a:p>
        </p:txBody>
      </p:sp>
      <p:sp>
        <p:nvSpPr>
          <p:cNvPr id="2" name="Slide Number Placeholder 1"/>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61</a:t>
            </a:fld>
            <a:endParaRPr lang="en-US" dirty="0"/>
          </a:p>
        </p:txBody>
      </p:sp>
    </p:spTree>
    <p:custDataLst>
      <p:tags r:id="rId1"/>
    </p:custDataLst>
    <p:extLst>
      <p:ext uri="{BB962C8B-B14F-4D97-AF65-F5344CB8AC3E}">
        <p14:creationId xmlns:p14="http://schemas.microsoft.com/office/powerpoint/2010/main" val="2429615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Functional Loss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latin typeface="+mj-lt"/>
              </a:rPr>
              <a:t>Mitchell v. Shinseki, 2011</a:t>
            </a:r>
          </a:p>
          <a:p>
            <a:pPr marL="457200" lvl="1" indent="-223838"/>
            <a:r>
              <a:rPr lang="en-US" dirty="0">
                <a:latin typeface="+mj-lt"/>
                <a:cs typeface="Times New Roman" panose="02020603050405020304" pitchFamily="18" charset="0"/>
              </a:rPr>
              <a:t>Requires that the examiner:</a:t>
            </a:r>
          </a:p>
          <a:p>
            <a:pPr marL="690563" lvl="2" indent="-233363"/>
            <a:r>
              <a:rPr lang="en-US" dirty="0">
                <a:latin typeface="+mj-lt"/>
                <a:cs typeface="Times New Roman" panose="02020603050405020304" pitchFamily="18" charset="0"/>
              </a:rPr>
              <a:t>provide an opinion on whether pain, weakness, fatigability or incoordination could significantly limit functional ability during flare-ups or when the joint is used repeatedly over a period of time.</a:t>
            </a:r>
          </a:p>
          <a:p>
            <a:pPr marL="690563" lvl="2" indent="-233363"/>
            <a:r>
              <a:rPr lang="en-US" dirty="0">
                <a:latin typeface="+mj-lt"/>
                <a:cs typeface="Times New Roman" panose="02020603050405020304" pitchFamily="18" charset="0"/>
              </a:rPr>
              <a:t>Should be expressed in terms of the degrees of additional ROM loss due to “pain on use or during flare-ups”.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2146838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What are the Major &amp; Minor Lower Body Joints?</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latin typeface="+mj-lt"/>
              </a:rPr>
              <a:t>Major Joints</a:t>
            </a:r>
          </a:p>
          <a:p>
            <a:pPr marL="457200" lvl="1" indent="-223838"/>
            <a:r>
              <a:rPr lang="en-US" dirty="0">
                <a:latin typeface="+mj-lt"/>
                <a:cs typeface="Times New Roman" panose="02020603050405020304" pitchFamily="18" charset="0"/>
              </a:rPr>
              <a:t>Hip</a:t>
            </a:r>
          </a:p>
          <a:p>
            <a:pPr marL="457200" lvl="1" indent="-223838"/>
            <a:r>
              <a:rPr lang="en-US" dirty="0">
                <a:latin typeface="+mj-lt"/>
                <a:cs typeface="Times New Roman" panose="02020603050405020304" pitchFamily="18" charset="0"/>
              </a:rPr>
              <a:t>Knee</a:t>
            </a:r>
          </a:p>
          <a:p>
            <a:pPr marL="457200" lvl="1" indent="-223838"/>
            <a:r>
              <a:rPr lang="en-US" dirty="0">
                <a:latin typeface="+mj-lt"/>
                <a:cs typeface="Times New Roman" panose="02020603050405020304" pitchFamily="18" charset="0"/>
              </a:rPr>
              <a:t>Ankle</a:t>
            </a:r>
          </a:p>
          <a:p>
            <a:endParaRPr lang="en-US" dirty="0">
              <a:latin typeface="+mj-lt"/>
            </a:endParaRPr>
          </a:p>
          <a:p>
            <a:r>
              <a:rPr lang="en-US" dirty="0">
                <a:latin typeface="+mj-lt"/>
              </a:rPr>
              <a:t> Minor Joints</a:t>
            </a:r>
          </a:p>
          <a:p>
            <a:pPr marL="457200" lvl="1" indent="-223838"/>
            <a:r>
              <a:rPr lang="en-US" dirty="0">
                <a:latin typeface="+mj-lt"/>
                <a:cs typeface="Times New Roman" panose="02020603050405020304" pitchFamily="18" charset="0"/>
              </a:rPr>
              <a:t>Interphalangeal, metatarsal and tarsal joints of the lower extremities </a:t>
            </a:r>
          </a:p>
          <a:p>
            <a:pPr marL="511175" lvl="1" indent="0">
              <a:buNone/>
            </a:pPr>
            <a:r>
              <a:rPr lang="en-US" dirty="0">
                <a:latin typeface="+mj-lt"/>
                <a:cs typeface="Times New Roman" panose="02020603050405020304" pitchFamily="18" charset="0"/>
              </a:rPr>
              <a:t>(rated on disturbance of lumbar spine functions)</a:t>
            </a:r>
          </a:p>
          <a:p>
            <a:pPr lvl="1"/>
            <a:endParaRPr lang="en-US"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8</a:t>
            </a:fld>
            <a:endParaRPr lang="en-US" dirty="0"/>
          </a:p>
        </p:txBody>
      </p:sp>
    </p:spTree>
    <p:extLst>
      <p:ext uri="{BB962C8B-B14F-4D97-AF65-F5344CB8AC3E}">
        <p14:creationId xmlns:p14="http://schemas.microsoft.com/office/powerpoint/2010/main" val="4256706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Painful Motion</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latin typeface="+mj-lt"/>
              </a:rPr>
              <a:t>38 CFR 4.59</a:t>
            </a:r>
          </a:p>
          <a:p>
            <a:pPr marL="457200" lvl="1" indent="-223838"/>
            <a:r>
              <a:rPr lang="en-US" dirty="0">
                <a:latin typeface="+mj-lt"/>
                <a:cs typeface="Times New Roman" panose="02020603050405020304" pitchFamily="18" charset="0"/>
              </a:rPr>
              <a:t>With any form of arthritis, painful motion is an important factor of disability.</a:t>
            </a:r>
          </a:p>
          <a:p>
            <a:pPr marL="457200" lvl="1" indent="-223838"/>
            <a:r>
              <a:rPr lang="en-US" dirty="0">
                <a:latin typeface="+mj-lt"/>
                <a:cs typeface="Times New Roman" panose="02020603050405020304" pitchFamily="18" charset="0"/>
              </a:rPr>
              <a:t>The joints involved should be tested for:</a:t>
            </a:r>
          </a:p>
          <a:p>
            <a:pPr marL="690563" lvl="2" indent="-233363"/>
            <a:r>
              <a:rPr lang="en-US" dirty="0">
                <a:latin typeface="+mj-lt"/>
                <a:cs typeface="Times New Roman" panose="02020603050405020304" pitchFamily="18" charset="0"/>
              </a:rPr>
              <a:t>Pain with active motion</a:t>
            </a:r>
          </a:p>
          <a:p>
            <a:pPr marL="690563" lvl="2" indent="-233363"/>
            <a:r>
              <a:rPr lang="en-US" dirty="0">
                <a:latin typeface="+mj-lt"/>
                <a:cs typeface="Times New Roman" panose="02020603050405020304" pitchFamily="18" charset="0"/>
              </a:rPr>
              <a:t>Pain with passive motion</a:t>
            </a:r>
          </a:p>
          <a:p>
            <a:pPr marL="690563" lvl="2" indent="-233363"/>
            <a:r>
              <a:rPr lang="en-US" dirty="0">
                <a:latin typeface="+mj-lt"/>
                <a:cs typeface="Times New Roman" panose="02020603050405020304" pitchFamily="18" charset="0"/>
              </a:rPr>
              <a:t>Pain with weight-bearing</a:t>
            </a:r>
          </a:p>
          <a:p>
            <a:pPr marL="690563" lvl="2" indent="-233363"/>
            <a:r>
              <a:rPr lang="en-US" dirty="0">
                <a:latin typeface="+mj-lt"/>
                <a:cs typeface="Times New Roman" panose="02020603050405020304" pitchFamily="18" charset="0"/>
              </a:rPr>
              <a:t>Pain with </a:t>
            </a:r>
            <a:r>
              <a:rPr lang="en-US" dirty="0" err="1">
                <a:latin typeface="+mj-lt"/>
                <a:cs typeface="Times New Roman" panose="02020603050405020304" pitchFamily="18" charset="0"/>
              </a:rPr>
              <a:t>nonweight</a:t>
            </a:r>
            <a:r>
              <a:rPr lang="en-US" dirty="0">
                <a:latin typeface="+mj-lt"/>
                <a:cs typeface="Times New Roman" panose="02020603050405020304" pitchFamily="18" charset="0"/>
              </a:rPr>
              <a:t>-bearing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9</a:t>
            </a:fld>
            <a:endParaRPr lang="en-US" dirty="0"/>
          </a:p>
        </p:txBody>
      </p:sp>
      <p:sp>
        <p:nvSpPr>
          <p:cNvPr id="5" name="TextBox 4">
            <a:extLst>
              <a:ext uri="{FF2B5EF4-FFF2-40B4-BE49-F238E27FC236}">
                <a16:creationId xmlns:a16="http://schemas.microsoft.com/office/drawing/2014/main" id="{BABCB735-139B-4067-B913-36EEE51C82C3}"/>
              </a:ext>
            </a:extLst>
          </p:cNvPr>
          <p:cNvSpPr txBox="1"/>
          <p:nvPr>
            <p:custDataLst>
              <p:tags r:id="rId4"/>
            </p:custDataLst>
          </p:nvPr>
        </p:nvSpPr>
        <p:spPr>
          <a:xfrm>
            <a:off x="396815" y="5033320"/>
            <a:ext cx="8229600" cy="677108"/>
          </a:xfrm>
          <a:prstGeom prst="rect">
            <a:avLst/>
          </a:prstGeom>
          <a:noFill/>
        </p:spPr>
        <p:txBody>
          <a:bodyPr wrap="square" rtlCol="0">
            <a:spAutoFit/>
          </a:bodyPr>
          <a:lstStyle/>
          <a:p>
            <a:pPr marL="511175">
              <a:spcAft>
                <a:spcPts val="600"/>
              </a:spcAft>
            </a:pPr>
            <a:r>
              <a:rPr lang="en-US" sz="2000" b="1" dirty="0">
                <a:latin typeface="+mj-lt"/>
                <a:cs typeface="Times New Roman" panose="02020603050405020304" pitchFamily="18" charset="0"/>
              </a:rPr>
              <a:t>Note: </a:t>
            </a:r>
            <a:r>
              <a:rPr lang="en-US" dirty="0">
                <a:latin typeface="+mj-lt"/>
                <a:cs typeface="Times New Roman" panose="02020603050405020304" pitchFamily="18" charset="0"/>
              </a:rPr>
              <a:t>Facial expressions, wincing, etc. on pressure or manipulation should be carefully noted when addressing affected joints.  </a:t>
            </a:r>
          </a:p>
        </p:txBody>
      </p:sp>
    </p:spTree>
    <p:extLst>
      <p:ext uri="{BB962C8B-B14F-4D97-AF65-F5344CB8AC3E}">
        <p14:creationId xmlns:p14="http://schemas.microsoft.com/office/powerpoint/2010/main" val="42567066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2&quot;/&gt;&lt;lineCharCount val=&quot;69&quot;/&gt;&lt;lineCharCount val=&quot;60&quot;/&gt;&lt;lineCharCount val=&quot;1&quot;/&gt;&lt;lineCharCount val=&quot;32&quot;/&gt;&lt;lineCharCount val=&quot;30&quot;/&gt;&lt;/TableIndex&gt;&lt;/ShapeTextInfo&gt;"/>
  <p:tag name="HTML_SHAPEINFO" val="&lt;ThreeDShapeInfo&gt;&lt;uuid val=&quot;{2D4D7986-1017-420E-9AFC-EF1C46D6B770}&quot;/&gt;&lt;isInvalidForFieldText val=&quot;0&quot;/&gt;&lt;Image&gt;&lt;filename val=&quot;C:\Users\User\AppData\Local\Temp\CP10972752640Session\CPTrustFolder10972752640\PPTImport109722770859\data\asimages\{2D4D7986-1017-420E-9AFC-EF1C46D6B770}_25.png&quot;/&gt;&lt;left val=&quot;42&quot;/&gt;&lt;top val=&quot;212&quot;/&gt;&lt;width val=&quot;870&quot;/&gt;&lt;height val=&quot;232&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4D7D08B-A963-442F-BA50-89AE74B75993}&quot;/&gt;&lt;isInvalidForFieldText val=&quot;0&quot;/&gt;&lt;Image&gt;&lt;filename val=&quot;C:\Users\User\AppData\Local\Temp\CP10972752640Session\CPTrustFolder10972752640\PPTImport109722770859\data\asimages\{B4D7D08B-A963-442F-BA50-89AE74B75993}_25.png&quot;/&gt;&lt;left val=&quot;727&quot;/&gt;&lt;top val=&quot;687&quot;/&gt;&lt;width val=&quot;226&quot;/&gt;&lt;height val=&quot;4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5B54DF9A-3B8C-4F38-BFAC-49DC529D4AF5}&quot;/&gt;&lt;isInvalidForFieldText val=&quot;0&quot;/&gt;&lt;Image&gt;&lt;filename val=&quot;C:\Users\User\AppData\Local\Temp\CP10972752640Session\CPTrustFolder10972752640\PPTImport109722770859\data\asimages\{5B54DF9A-3B8C-4F38-BFAC-49DC529D4AF5}_25.png&quot;/&gt;&lt;left val=&quot;16&quot;/&gt;&lt;top val=&quot;458&quot;/&gt;&lt;width val=&quot;868&quot;/&gt;&lt;height val=&quot;57&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28&quot;/&gt;&lt;/TableIndex&gt;&lt;/ShapeTextInfo&gt;"/>
  <p:tag name="HTML_SHAPEINFO" val="&lt;ThreeDShapeInfo&gt;&lt;uuid val=&quot;{A51FAC02-7420-48A6-91D6-D7742DDD1362}&quot;/&gt;&lt;isInvalidForFieldText val=&quot;0&quot;/&gt;&lt;Image&gt;&lt;filename val=&quot;C:\Users\User\AppData\Local\Temp\CP10972752640Session\CPTrustFolder10972752640\PPTImport109722770859\data\asimages\{A51FAC02-7420-48A6-91D6-D7742DDD1362}_26.png&quot;/&gt;&lt;left val=&quot;0&quot;/&gt;&lt;top val=&quot;76&quot;/&gt;&lt;width val=&quot;961&quot;/&gt;&lt;height val=&quot;124&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6&quot;/&gt;&lt;lineCharCount val=&quot;42&quot;/&gt;&lt;lineCharCount val=&quot;1&quot;/&gt;&lt;lineCharCount val=&quot;56&quot;/&gt;&lt;lineCharCount val=&quot;57&quot;/&gt;&lt;/TableIndex&gt;&lt;/ShapeTextInfo&gt;"/>
  <p:tag name="HTML_SHAPEINFO" val="&lt;ThreeDShapeInfo&gt;&lt;uuid val=&quot;{85BB762F-6B57-416D-A43E-AE738BC540FF}&quot;/&gt;&lt;isInvalidForFieldText val=&quot;0&quot;/&gt;&lt;Image&gt;&lt;filename val=&quot;C:\Users\User\AppData\Local\Temp\CP10972752640Session\CPTrustFolder10972752640\PPTImport109722770859\data\asimages\{85BB762F-6B57-416D-A43E-AE738BC540FF}_26.png&quot;/&gt;&lt;left val=&quot;42&quot;/&gt;&lt;top val=&quot;212&quot;/&gt;&lt;width val=&quot;870&quot;/&gt;&lt;height val=&quot;209&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C27EC4E-F16A-4520-9C82-0F6AB7AFF0F8}&quot;/&gt;&lt;isInvalidForFieldText val=&quot;0&quot;/&gt;&lt;Image&gt;&lt;filename val=&quot;C:\Users\User\AppData\Local\Temp\CP10972752640Session\CPTrustFolder10972752640\PPTImport109722770859\data\asimages\{5C27EC4E-F16A-4520-9C82-0F6AB7AFF0F8}_26.png&quot;/&gt;&lt;left val=&quot;727&quot;/&gt;&lt;top val=&quot;687&quot;/&gt;&lt;width val=&quot;226&quot;/&gt;&lt;height val=&quot;4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1BF5FB43-9D2F-4311-B1C2-C5992A66564B}&quot;/&gt;&lt;isInvalidForFieldText val=&quot;0&quot;/&gt;&lt;Image&gt;&lt;filename val=&quot;C:\Users\User\AppData\Local\Temp\CP10972752640Session\CPTrustFolder10972752640\PPTImport109722770859\data\asimages\{1BF5FB43-9D2F-4311-B1C2-C5992A66564B}_26.png&quot;/&gt;&lt;left val=&quot;43&quot;/&gt;&lt;top val=&quot;464&quot;/&gt;&lt;width val=&quot;871&quot;/&gt;&lt;height val=&quot;57&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2&quot;/&gt;&lt;lineCharCount val=&quot;11&quot;/&gt;&lt;/TableIndex&gt;&lt;/ShapeTextInfo&gt;"/>
  <p:tag name="HTML_SHAPEINFO" val="&lt;ThreeDShapeInfo&gt;&lt;uuid val=&quot;{07652BAE-D3DF-4D2B-8115-AABB9B9A9080}&quot;/&gt;&lt;isInvalidForFieldText val=&quot;0&quot;/&gt;&lt;Image&gt;&lt;filename val=&quot;C:\Users\User\AppData\Local\Temp\CP10972752640Session\CPTrustFolder10972752640\PPTImport109722770859\data\asimages\{07652BAE-D3DF-4D2B-8115-AABB9B9A9080}_27.png&quot;/&gt;&lt;left val=&quot;-9&quot;/&gt;&lt;top val=&quot;76&quot;/&gt;&lt;width val=&quot;988&quot;/&gt;&lt;height val=&quot;124&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6&quot;/&gt;&lt;lineCharCount val=&quot;62&quot;/&gt;&lt;lineCharCount val=&quot;1&quot;/&gt;&lt;lineCharCount val=&quot;64&quot;/&gt;&lt;lineCharCount val=&quot;19&quot;/&gt;&lt;lineCharCount val=&quot;1&quot;/&gt;&lt;lineCharCount val=&quot;60&quot;/&gt;&lt;/TableIndex&gt;&lt;/ShapeTextInfo&gt;"/>
  <p:tag name="HTML_SHAPEINFO" val="&lt;ThreeDShapeInfo&gt;&lt;uuid val=&quot;{653DA02F-434B-41FB-8962-5C7888EB704E}&quot;/&gt;&lt;isInvalidForFieldText val=&quot;0&quot;/&gt;&lt;Image&gt;&lt;filename val=&quot;C:\Users\User\AppData\Local\Temp\CP10972752640Session\CPTrustFolder10972752640\PPTImport109722770859\data\asimages\{653DA02F-434B-41FB-8962-5C7888EB704E}_27.png&quot;/&gt;&lt;left val=&quot;42&quot;/&gt;&lt;top val=&quot;212&quot;/&gt;&lt;width val=&quot;870&quot;/&gt;&lt;height val=&quot;415&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18F0EC0-79C4-4A57-BF51-0D2C271F0B4D}&quot;/&gt;&lt;isInvalidForFieldText val=&quot;0&quot;/&gt;&lt;Image&gt;&lt;filename val=&quot;C:\Users\User\AppData\Local\Temp\CP10972752640Session\CPTrustFolder10972752640\PPTImport109722770859\data\asimages\{318F0EC0-79C4-4A57-BF51-0D2C271F0B4D}_27.png&quot;/&gt;&lt;left val=&quot;727&quot;/&gt;&lt;top val=&quot;687&quot;/&gt;&lt;width val=&quot;226&quot;/&gt;&lt;height val=&quot;4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6622456F-3A2C-48DA-9A7D-DCA010FBA0BA}&quot;/&gt;&lt;isInvalidForFieldText val=&quot;0&quot;/&gt;&lt;Image&gt;&lt;filename val=&quot;C:\Users\User\AppData\Local\Temp\CP10972752640Session\CPTrustFolder10972752640\PPTImport109722770859\data\asimages\{6622456F-3A2C-48DA-9A7D-DCA010FBA0BA}_28.png&quot;/&gt;&lt;left val=&quot;0&quot;/&gt;&lt;top val=&quot;76&quot;/&gt;&lt;width val=&quot;961&quot;/&gt;&lt;height val=&quot;122&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6&quot;/&gt;&lt;lineCharCount val=&quot;37&quot;/&gt;&lt;lineCharCount val=&quot;1&quot;/&gt;&lt;lineCharCount val=&quot;60&quot;/&gt;&lt;lineCharCount val=&quot;28&quot;/&gt;&lt;/TableIndex&gt;&lt;/ShapeTextInfo&gt;"/>
  <p:tag name="HTML_SHAPEINFO" val="&lt;ThreeDShapeInfo&gt;&lt;uuid val=&quot;{005468A3-CE44-43B3-9BF0-D714A0952C26}&quot;/&gt;&lt;isInvalidForFieldText val=&quot;0&quot;/&gt;&lt;Image&gt;&lt;filename val=&quot;C:\Users\User\AppData\Local\Temp\CP10972752640Session\CPTrustFolder10972752640\PPTImport109722770859\data\asimages\{005468A3-CE44-43B3-9BF0-D714A0952C26}_28.png&quot;/&gt;&lt;left val=&quot;42&quot;/&gt;&lt;top val=&quot;212&quot;/&gt;&lt;width val=&quot;870&quot;/&gt;&lt;height val=&quot;415&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CAD312F-84B2-48F7-A23B-F3769C219BCF}&quot;/&gt;&lt;isInvalidForFieldText val=&quot;0&quot;/&gt;&lt;Image&gt;&lt;filename val=&quot;C:\Users\User\AppData\Local\Temp\CP10972752640Session\CPTrustFolder10972752640\PPTImport109722770859\data\asimages\{9CAD312F-84B2-48F7-A23B-F3769C219BCF}_28.png&quot;/&gt;&lt;left val=&quot;727&quot;/&gt;&lt;top val=&quot;687&quot;/&gt;&lt;width val=&quot;226&quot;/&gt;&lt;height val=&quot;45&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0350BADC-18ED-4E4E-A62E-A3356F3931F9}&quot;/&gt;&lt;isInvalidForFieldText val=&quot;0&quot;/&gt;&lt;Image&gt;&lt;filename val=&quot;C:\Users\User\AppData\Local\Temp\CP10972752640Session\CPTrustFolder10972752640\PPTImport109722770859\data\asimages\{0350BADC-18ED-4E4E-A62E-A3356F3931F9}_29.png&quot;/&gt;&lt;left val=&quot;0&quot;/&gt;&lt;top val=&quot;76&quot;/&gt;&lt;width val=&quot;961&quot;/&gt;&lt;height val=&quot;122&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0&quot;/&gt;&lt;lineCharCount val=&quot;66&quot;/&gt;&lt;lineCharCount val=&quot;7&quot;/&gt;&lt;lineCharCount val=&quot;1&quot;/&gt;&lt;lineCharCount val=&quot;40&quot;/&gt;&lt;lineCharCount val=&quot;1&quot;/&gt;&lt;lineCharCount val=&quot;74&quot;/&gt;&lt;lineCharCount val=&quot;48&quot;/&gt;&lt;/TableIndex&gt;&lt;/ShapeTextInfo&gt;"/>
  <p:tag name="HTML_SHAPEINFO" val="&lt;ThreeDShapeInfo&gt;&lt;uuid val=&quot;{65A8B7A5-B60E-4B2D-B3E2-26A14313B9AD}&quot;/&gt;&lt;isInvalidForFieldText val=&quot;0&quot;/&gt;&lt;Image&gt;&lt;filename val=&quot;C:\Users\User\AppData\Local\Temp\CP10972752640Session\CPTrustFolder10972752640\PPTImport109722770859\data\asimages\{65A8B7A5-B60E-4B2D-B3E2-26A14313B9AD}_29.png&quot;/&gt;&lt;left val=&quot;42&quot;/&gt;&lt;top val=&quot;212&quot;/&gt;&lt;width val=&quot;870&quot;/&gt;&lt;height val=&quot;415&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B7CFC50-5957-4C27-A8E3-357735649B92}&quot;/&gt;&lt;isInvalidForFieldText val=&quot;0&quot;/&gt;&lt;Image&gt;&lt;filename val=&quot;C:\Users\User\AppData\Local\Temp\CP10972752640Session\CPTrustFolder10972752640\PPTImport109722770859\data\asimages\{DB7CFC50-5957-4C27-A8E3-357735649B92}_29.png&quot;/&gt;&lt;left val=&quot;727&quot;/&gt;&lt;top val=&quot;687&quot;/&gt;&lt;width val=&quot;226&quot;/&gt;&lt;height val=&quot;4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67989218-C2A3-455A-BCD8-B9240E47D7EB}&quot;/&gt;&lt;isInvalidForFieldText val=&quot;0&quot;/&gt;&lt;Image&gt;&lt;filename val=&quot;C:\Users\User\AppData\Local\Temp\CP10972752640Session\CPTrustFolder10972752640\PPTImport109722770859\data\asimages\{67989218-C2A3-455A-BCD8-B9240E47D7EB}_30.png&quot;/&gt;&lt;left val=&quot;0&quot;/&gt;&lt;top val=&quot;76&quot;/&gt;&lt;width val=&quot;961&quot;/&gt;&lt;height val=&quot;122&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3&quot;/&gt;&lt;lineCharCount val=&quot;23&quot;/&gt;&lt;lineCharCount val=&quot;35&quot;/&gt;&lt;lineCharCount val=&quot;29&quot;/&gt;&lt;lineCharCount val=&quot;59&quot;/&gt;&lt;lineCharCount val=&quot;24&quot;/&gt;&lt;lineCharCount val=&quot;19&quot;/&gt;&lt;lineCharCount val=&quot;20&quot;/&gt;&lt;lineCharCount val=&quot;19&quot;/&gt;&lt;lineCharCount val=&quot;22&quot;/&gt;&lt;lineCharCount val=&quot;30&quot;/&gt;&lt;lineCharCount val=&quot;23&quot;/&gt;&lt;/TableIndex&gt;&lt;/ShapeTextInfo&gt;"/>
  <p:tag name="HTML_SHAPEINFO" val="&lt;ThreeDShapeInfo&gt;&lt;uuid val=&quot;{A788A1C8-4B75-41F9-9FD8-6196E70835F1}&quot;/&gt;&lt;isInvalidForFieldText val=&quot;0&quot;/&gt;&lt;Image&gt;&lt;filename val=&quot;C:\Users\User\AppData\Local\Temp\CP10972752640Session\CPTrustFolder10972752640\PPTImport109722770859\data\asimages\{A788A1C8-4B75-41F9-9FD8-6196E70835F1}_30.png&quot;/&gt;&lt;left val=&quot;44&quot;/&gt;&lt;top val=&quot;196&quot;/&gt;&lt;width val=&quot;867&quot;/&gt;&lt;height val=&quot;472&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CFF15B0-660A-4ED4-B960-95616E70732E}&quot;/&gt;&lt;isInvalidForFieldText val=&quot;0&quot;/&gt;&lt;Image&gt;&lt;filename val=&quot;C:\Users\User\AppData\Local\Temp\CP10972752640Session\CPTrustFolder10972752640\PPTImport109722770859\data\asimages\{4CFF15B0-660A-4ED4-B960-95616E70732E}_30.png&quot;/&gt;&lt;left val=&quot;727&quot;/&gt;&lt;top val=&quot;687&quot;/&gt;&lt;width val=&quot;226&quot;/&gt;&lt;height val=&quot;45&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C4F9FB98-C618-4BC7-8992-2585C2101F88}&quot;/&gt;&lt;isInvalidForFieldText val=&quot;0&quot;/&gt;&lt;Image&gt;&lt;filename val=&quot;C:\Users\User\AppData\Local\Temp\CP10972752640Session\CPTrustFolder10972752640\PPTImport109722770859\data\asimages\{C4F9FB98-C618-4BC7-8992-2585C2101F88}_31.png&quot;/&gt;&lt;left val=&quot;0&quot;/&gt;&lt;top val=&quot;76&quot;/&gt;&lt;width val=&quot;961&quot;/&gt;&lt;height val=&quot;122&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D84DBCF4-E496-4650-8809-997EBACE486C}&quot;/&gt;&lt;isInvalidForFieldText val=&quot;0&quot;/&gt;&lt;Image&gt;&lt;filename val=&quot;C:\Users\User\AppData\Local\Temp\CP10972752640Session\CPTrustFolder10972752640\PPTImport109722770859\data\asimages\{D84DBCF4-E496-4650-8809-997EBACE486C}_31.png&quot;/&gt;&lt;left val=&quot;42&quot;/&gt;&lt;top val=&quot;212&quot;/&gt;&lt;width val=&quot;870&quot;/&gt;&lt;height val=&quot;57&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0F7ED7A-0F1C-4D1C-ADB7-CAFEC5DF5C95}&quot;/&gt;&lt;isInvalidForFieldText val=&quot;0&quot;/&gt;&lt;Image&gt;&lt;filename val=&quot;C:\Users\User\AppData\Local\Temp\CP10972752640Session\CPTrustFolder10972752640\PPTImport109722770859\data\asimages\{D0F7ED7A-0F1C-4D1C-ADB7-CAFEC5DF5C95}_31.png&quot;/&gt;&lt;left val=&quot;727&quot;/&gt;&lt;top val=&quot;687&quot;/&gt;&lt;width val=&quot;226&quot;/&gt;&lt;height val=&quot;45&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5&quot;/&gt;&lt;lineCharCount val=&quot;77&quot;/&gt;&lt;lineCharCount val=&quot;75&quot;/&gt;&lt;lineCharCount val=&quot;58&quot;/&gt;&lt;lineCharCount val=&quot;26&quot;/&gt;&lt;lineCharCount val=&quot;62&quot;/&gt;&lt;lineCharCount val=&quot;42&quot;/&gt;&lt;lineCharCount val=&quot;48&quot;/&gt;&lt;/TableIndex&gt;&lt;/ShapeTextInfo&gt;"/>
  <p:tag name="HTML_SHAPEINFO" val="&lt;ThreeDShapeInfo&gt;&lt;uuid val=&quot;{F83AA5ED-85FB-4CC6-AD0C-8EFDD01F279A}&quot;/&gt;&lt;isInvalidForFieldText val=&quot;0&quot;/&gt;&lt;Image&gt;&lt;filename val=&quot;C:\Users\User\AppData\Local\Temp\CP10972752640Session\CPTrustFolder10972752640\PPTImport109722770859\data\asimages\{F83AA5ED-85FB-4CC6-AD0C-8EFDD01F279A}_31.png&quot;/&gt;&lt;left val=&quot;32&quot;/&gt;&lt;top val=&quot;251&quot;/&gt;&lt;width val=&quot;872&quot;/&gt;&lt;height val=&quot;285&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974C5E4B-08B5-4429-9EAE-ABC55A71A687}&quot;/&gt;&lt;isInvalidForFieldText val=&quot;0&quot;/&gt;&lt;Image&gt;&lt;filename val=&quot;C:\Users\User\AppData\Local\Temp\CP10972752640Session\CPTrustFolder10972752640\PPTImport109722770859\data\asimages\{974C5E4B-08B5-4429-9EAE-ABC55A71A687}_31.png&quot;/&gt;&lt;left val=&quot;504&quot;/&gt;&lt;top val=&quot;382&quot;/&gt;&lt;width val=&quot;259&quot;/&gt;&lt;height val=&quot;46&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34BAA361-BC09-4153-8143-3B3E88CF9BE8}&quot;/&gt;&lt;isInvalidForFieldText val=&quot;0&quot;/&gt;&lt;Image&gt;&lt;filename val=&quot;C:\Users\User\AppData\Local\Temp\CP10972752640Session\CPTrustFolder10972752640\PPTImport109722770859\data\asimages\{34BAA361-BC09-4153-8143-3B3E88CF9BE8}_32.png&quot;/&gt;&lt;left val=&quot;0&quot;/&gt;&lt;top val=&quot;76&quot;/&gt;&lt;width val=&quot;961&quot;/&gt;&lt;height val=&quot;122&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2&quot;/&gt;&lt;lineCharCount val=&quot;64&quot;/&gt;&lt;lineCharCount val=&quot;68&quot;/&gt;&lt;lineCharCount val=&quot;26&quot;/&gt;&lt;lineCharCount val=&quot;61&quot;/&gt;&lt;lineCharCount val=&quot;73&quot;/&gt;&lt;lineCharCount val=&quot;24&quot;/&gt;&lt;lineCharCount val=&quot;82&quot;/&gt;&lt;lineCharCount val=&quot;57&quot;/&gt;&lt;lineCharCount val=&quot;75&quot;/&gt;&lt;lineCharCount val=&quot;18&quot;/&gt;&lt;lineCharCount val=&quot;47&quot;/&gt;&lt;/TableIndex&gt;&lt;/ShapeTextInfo&gt;"/>
  <p:tag name="HTML_SHAPEINFO" val="&lt;ThreeDShapeInfo&gt;&lt;uuid val=&quot;{B3C34115-7905-48C2-A14F-87BB146F49C5}&quot;/&gt;&lt;isInvalidForFieldText val=&quot;0&quot;/&gt;&lt;Image&gt;&lt;filename val=&quot;C:\Users\User\AppData\Local\Temp\CP10972752640Session\CPTrustFolder10972752640\PPTImport109722770859\data\asimages\{B3C34115-7905-48C2-A14F-87BB146F49C5}_32.png&quot;/&gt;&lt;left val=&quot;42&quot;/&gt;&lt;top val=&quot;212&quot;/&gt;&lt;width val=&quot;876&quot;/&gt;&lt;height val=&quot;415&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285857F-68D9-4C36-AEC8-DEA525044297}&quot;/&gt;&lt;isInvalidForFieldText val=&quot;0&quot;/&gt;&lt;Image&gt;&lt;filename val=&quot;C:\Users\User\AppData\Local\Temp\CP10972752640Session\CPTrustFolder10972752640\PPTImport109722770859\data\asimages\{4285857F-68D9-4C36-AEC8-DEA525044297}_32.png&quot;/&gt;&lt;left val=&quot;727&quot;/&gt;&lt;top val=&quot;687&quot;/&gt;&lt;width val=&quot;226&quot;/&gt;&lt;height val=&quot;45&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CC1831DB-5E67-4790-8DF2-D0370C37F49C}&quot;/&gt;&lt;isInvalidForFieldText val=&quot;0&quot;/&gt;&lt;Image&gt;&lt;filename val=&quot;C:\Users\User\AppData\Local\Temp\CP10972752640Session\CPTrustFolder10972752640\PPTImport109722770859\data\asimages\{CC1831DB-5E67-4790-8DF2-D0370C37F49C}_33.png&quot;/&gt;&lt;left val=&quot;0&quot;/&gt;&lt;top val=&quot;76&quot;/&gt;&lt;width val=&quot;961&quot;/&gt;&lt;height val=&quot;122&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67&quot;/&gt;&lt;lineCharCount val=&quot;71&quot;/&gt;&lt;lineCharCount val=&quot;34&quot;/&gt;&lt;lineCharCount val=&quot;75&quot;/&gt;&lt;lineCharCount val=&quot;38&quot;/&gt;&lt;lineCharCount val=&quot;78&quot;/&gt;&lt;lineCharCount val=&quot;57&quot;/&gt;&lt;/TableIndex&gt;&lt;/ShapeTextInfo&gt;"/>
  <p:tag name="HTML_SHAPEINFO" val="&lt;ThreeDShapeInfo&gt;&lt;uuid val=&quot;{DC6E72F1-C443-40AA-A6DF-E9C99A8C6740}&quot;/&gt;&lt;isInvalidForFieldText val=&quot;0&quot;/&gt;&lt;Image&gt;&lt;filename val=&quot;C:\Users\User\AppData\Local\Temp\CP10972752640Session\CPTrustFolder10972752640\PPTImport109722770859\data\asimages\{DC6E72F1-C443-40AA-A6DF-E9C99A8C6740}_33.png&quot;/&gt;&lt;left val=&quot;42&quot;/&gt;&lt;top val=&quot;212&quot;/&gt;&lt;width val=&quot;870&quot;/&gt;&lt;height val=&quot;415&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A8B9207-6312-4446-9164-15A4FDC13497}&quot;/&gt;&lt;isInvalidForFieldText val=&quot;0&quot;/&gt;&lt;Image&gt;&lt;filename val=&quot;C:\Users\User\AppData\Local\Temp\CP10972752640Session\CPTrustFolder10972752640\PPTImport109722770859\data\asimages\{4A8B9207-6312-4446-9164-15A4FDC13497}_33.png&quot;/&gt;&lt;left val=&quot;727&quot;/&gt;&lt;top val=&quot;687&quot;/&gt;&lt;width val=&quot;226&quot;/&gt;&lt;height val=&quot;4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6409A55A-BFB9-49AE-AFE1-8CBC9B969D8F}&quot;/&gt;&lt;isInvalidForFieldText val=&quot;0&quot;/&gt;&lt;Image&gt;&lt;filename val=&quot;C:\Users\User\AppData\Local\Temp\CP10972752640Session\CPTrustFolder10972752640\PPTImport109722770859\data\asimages\{6409A55A-BFB9-49AE-AFE1-8CBC9B969D8F}_34.png&quot;/&gt;&lt;left val=&quot;0&quot;/&gt;&lt;top val=&quot;76&quot;/&gt;&lt;width val=&quot;961&quot;/&gt;&lt;height val=&quot;122&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2&quot;/&gt;&lt;lineCharCount val=&quot;41&quot;/&gt;&lt;lineCharCount val=&quot;14&quot;/&gt;&lt;lineCharCount val=&quot;9&quot;/&gt;&lt;lineCharCount val=&quot;29&quot;/&gt;&lt;lineCharCount val=&quot;13&quot;/&gt;&lt;lineCharCount val=&quot;27&quot;/&gt;&lt;lineCharCount val=&quot;25&quot;/&gt;&lt;/TableIndex&gt;&lt;/ShapeTextInfo&gt;"/>
  <p:tag name="HTML_SHAPEINFO" val="&lt;ThreeDShapeInfo&gt;&lt;uuid val=&quot;{B6FA505A-77F8-45A6-A7D5-E5C49074F8D6}&quot;/&gt;&lt;isInvalidForFieldText val=&quot;0&quot;/&gt;&lt;Image&gt;&lt;filename val=&quot;C:\Users\User\AppData\Local\Temp\CP10972752640Session\CPTrustFolder10972752640\PPTImport109722770859\data\asimages\{B6FA505A-77F8-45A6-A7D5-E5C49074F8D6}_34.png&quot;/&gt;&lt;left val=&quot;42&quot;/&gt;&lt;top val=&quot;212&quot;/&gt;&lt;width val=&quot;870&quot;/&gt;&lt;height val=&quot;415&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1C87300-CAAD-4E16-A36B-B0B99E1FBC9B}&quot;/&gt;&lt;isInvalidForFieldText val=&quot;0&quot;/&gt;&lt;Image&gt;&lt;filename val=&quot;C:\Users\User\AppData\Local\Temp\CP10972752640Session\CPTrustFolder10972752640\PPTImport109722770859\data\asimages\{71C87300-CAAD-4E16-A36B-B0B99E1FBC9B}_34.png&quot;/&gt;&lt;left val=&quot;727&quot;/&gt;&lt;top val=&quot;687&quot;/&gt;&lt;width val=&quot;226&quot;/&gt;&lt;height val=&quot;45&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BF0E17B3-DA9B-4021-8AD6-B54F79156AB3}&quot;/&gt;&lt;isInvalidForFieldText val=&quot;0&quot;/&gt;&lt;Image&gt;&lt;filename val=&quot;C:\Users\User\AppData\Local\Temp\CP10972752640Session\CPTrustFolder10972752640\PPTImport109722770859\data\asimages\{BF0E17B3-DA9B-4021-8AD6-B54F79156AB3}_35.png&quot;/&gt;&lt;left val=&quot;0&quot;/&gt;&lt;top val=&quot;76&quot;/&gt;&lt;width val=&quot;961&quot;/&gt;&lt;height val=&quot;122&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quot;/&gt;&lt;lineCharCount val=&quot;58&quot;/&gt;&lt;lineCharCount val=&quot;47&quot;/&gt;&lt;lineCharCount val=&quot;11&quot;/&gt;&lt;/TableIndex&gt;&lt;/ShapeTextInfo&gt;"/>
  <p:tag name="HTML_SHAPEINFO" val="&lt;ThreeDShapeInfo&gt;&lt;uuid val=&quot;{CCCC469F-5301-47B6-BC2E-BAF6174AB810}&quot;/&gt;&lt;isInvalidForFieldText val=&quot;0&quot;/&gt;&lt;Image&gt;&lt;filename val=&quot;C:\Users\User\AppData\Local\Temp\CP10972752640Session\CPTrustFolder10972752640\PPTImport109722770859\data\asimages\{CCCC469F-5301-47B6-BC2E-BAF6174AB810}_35.png&quot;/&gt;&lt;left val=&quot;40&quot;/&gt;&lt;top val=&quot;215&quot;/&gt;&lt;width val=&quot;888&quot;/&gt;&lt;height val=&quot;412&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7642AAE-38E2-415F-85B6-DF202AE52C91}&quot;/&gt;&lt;isInvalidForFieldText val=&quot;0&quot;/&gt;&lt;Image&gt;&lt;filename val=&quot;C:\Users\User\AppData\Local\Temp\CP10972752640Session\CPTrustFolder10972752640\PPTImport109722770859\data\asimages\{E7642AAE-38E2-415F-85B6-DF202AE52C91}_35.png&quot;/&gt;&lt;left val=&quot;727&quot;/&gt;&lt;top val=&quot;687&quot;/&gt;&lt;width val=&quot;226&quot;/&gt;&lt;height val=&quot;45&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3E5E6C6F-B649-47C3-B4DF-F1DC5ECAA79D}&quot;/&gt;&lt;isInvalidForFieldText val=&quot;0&quot;/&gt;&lt;Image&gt;&lt;filename val=&quot;C:\Users\User\AppData\Local\Temp\CP10972752640Session\CPTrustFolder10972752640\PPTImport109722770859\data\asimages\{3E5E6C6F-B649-47C3-B4DF-F1DC5ECAA79D}_36.png&quot;/&gt;&lt;left val=&quot;0&quot;/&gt;&lt;top val=&quot;76&quot;/&gt;&lt;width val=&quot;961&quot;/&gt;&lt;height val=&quot;122&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6E90FC3-44CE-4EED-BE82-2E58A4F785BE}&quot;/&gt;&lt;isInvalidForFieldText val=&quot;0&quot;/&gt;&lt;Image&gt;&lt;filename val=&quot;C:\Users\User\AppData\Local\Temp\CP10972752640Session\CPTrustFolder10972752640\PPTImport109722770859\data\asimages\{D6E90FC3-44CE-4EED-BE82-2E58A4F785BE}_36.png&quot;/&gt;&lt;left val=&quot;727&quot;/&gt;&lt;top val=&quot;687&quot;/&gt;&lt;width val=&quot;226&quot;/&gt;&lt;height val=&quot;45&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D55096CE-49DC-41C8-83C0-62166E084943}&quot;/&gt;&lt;isInvalidForFieldText val=&quot;0&quot;/&gt;&lt;Image&gt;&lt;filename val=&quot;C:\Users\User\AppData\Local\Temp\CP10972752640Session\CPTrustFolder10972752640\PPTImport109722770859\data\asimages\{D55096CE-49DC-41C8-83C0-62166E084943}_37.png&quot;/&gt;&lt;left val=&quot;0&quot;/&gt;&lt;top val=&quot;76&quot;/&gt;&lt;width val=&quot;961&quot;/&gt;&lt;height val=&quot;122&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2&quot;/&gt;&lt;lineCharCount val=&quot;50&quot;/&gt;&lt;lineCharCount val=&quot;1&quot;/&gt;&lt;lineCharCount val=&quot;63&quot;/&gt;&lt;lineCharCount val=&quot;64&quot;/&gt;&lt;lineCharCount val=&quot;30&quot;/&gt;&lt;lineCharCount val=&quot;63&quot;/&gt;&lt;lineCharCount val=&quot;71&quot;/&gt;&lt;/TableIndex&gt;&lt;/ShapeTextInfo&gt;"/>
  <p:tag name="HTML_SHAPEINFO" val="&lt;ThreeDShapeInfo&gt;&lt;uuid val=&quot;{5F67126D-E0E4-44CC-B5B1-50285F1527C3}&quot;/&gt;&lt;isInvalidForFieldText val=&quot;0&quot;/&gt;&lt;Image&gt;&lt;filename val=&quot;C:\Users\User\AppData\Local\Temp\CP10972752640Session\CPTrustFolder10972752640\PPTImport109722770859\data\asimages\{5F67126D-E0E4-44CC-B5B1-50285F1527C3}_37.png&quot;/&gt;&lt;left val=&quot;42&quot;/&gt;&lt;top val=&quot;212&quot;/&gt;&lt;width val=&quot;870&quot;/&gt;&lt;height val=&quot;41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570598E-8DBC-48AF-BBF8-EC76A2D24162}&quot;/&gt;&lt;isInvalidForFieldText val=&quot;0&quot;/&gt;&lt;Image&gt;&lt;filename val=&quot;C:\Users\User\AppData\Local\Temp\CP10972752640Session\CPTrustFolder10972752640\PPTImport109722770859\data\asimages\{3570598E-8DBC-48AF-BBF8-EC76A2D24162}_37.png&quot;/&gt;&lt;left val=&quot;727&quot;/&gt;&lt;top val=&quot;687&quot;/&gt;&lt;width val=&quot;226&quot;/&gt;&lt;height val=&quot;45&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858EF50E-5251-42AC-A727-5DB80DC633EE}&quot;/&gt;&lt;isInvalidForFieldText val=&quot;0&quot;/&gt;&lt;Image&gt;&lt;filename val=&quot;C:\Users\User\AppData\Local\Temp\CP10972752640Session\CPTrustFolder10972752640\PPTImport109722770859\data\asimages\{858EF50E-5251-42AC-A727-5DB80DC633EE}_38.png&quot;/&gt;&lt;left val=&quot;0&quot;/&gt;&lt;top val=&quot;76&quot;/&gt;&lt;width val=&quot;961&quot;/&gt;&lt;height val=&quot;122&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1&quot;/&gt;&lt;lineCharCount val=&quot;7&quot;/&gt;&lt;/TableIndex&gt;&lt;/ShapeTextInfo&gt;"/>
  <p:tag name="HTML_SHAPEINFO" val="&lt;ThreeDShapeInfo&gt;&lt;uuid val=&quot;{066C3D5C-FD0C-4D0D-91DC-BE347C75B4AF}&quot;/&gt;&lt;isInvalidForFieldText val=&quot;0&quot;/&gt;&lt;Image&gt;&lt;filename val=&quot;C:\Users\User\AppData\Local\Temp\CP10972752640Session\CPTrustFolder10972752640\PPTImport109722770859\data\asimages\{066C3D5C-FD0C-4D0D-91DC-BE347C75B4AF}_38.png&quot;/&gt;&lt;left val=&quot;42&quot;/&gt;&lt;top val=&quot;212&quot;/&gt;&lt;width val=&quot;877&quot;/&gt;&lt;height val=&quot;89&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D1F3BDF-E865-4859-B32B-FB4551C3992A}&quot;/&gt;&lt;isInvalidForFieldText val=&quot;0&quot;/&gt;&lt;Image&gt;&lt;filename val=&quot;C:\Users\User\AppData\Local\Temp\CP10972752640Session\CPTrustFolder10972752640\PPTImport109722770859\data\asimages\{0D1F3BDF-E865-4859-B32B-FB4551C3992A}_38.png&quot;/&gt;&lt;left val=&quot;727&quot;/&gt;&lt;top val=&quot;687&quot;/&gt;&lt;width val=&quot;226&quot;/&gt;&lt;height val=&quot;45&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6&quot;/&gt;&lt;lineCharCount val=&quot;10&quot;/&gt;&lt;lineCharCount val=&quot;21&quot;/&gt;&lt;lineCharCount val=&quot;22&quot;/&gt;&lt;lineCharCount val=&quot;22&quot;/&gt;&lt;lineCharCount val=&quot;26&quot;/&gt;&lt;/TableIndex&gt;&lt;/ShapeTextInfo&gt;"/>
  <p:tag name="HTML_SHAPEINFO" val="&lt;ThreeDShapeInfo&gt;&lt;uuid val=&quot;{B3345918-0473-43ED-987C-C77FAAC79E6B}&quot;/&gt;&lt;isInvalidForFieldText val=&quot;0&quot;/&gt;&lt;Image&gt;&lt;filename val=&quot;C:\Users\User\AppData\Local\Temp\CP10972752640Session\CPTrustFolder10972752640\PPTImport109722770859\data\asimages\{B3345918-0473-43ED-987C-C77FAAC79E6B}_38.png&quot;/&gt;&lt;left val=&quot;143&quot;/&gt;&lt;top val=&quot;366&quot;/&gt;&lt;width val=&quot;313&quot;/&gt;&lt;height val=&quot;257&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F35AE3AF-8A1D-4F24-9878-2A5749B9B09E}&quot;/&gt;&lt;isInvalidForFieldText val=&quot;0&quot;/&gt;&lt;Image&gt;&lt;filename val=&quot;C:\Users\User\AppData\Local\Temp\CP10972752640Session\CPTrustFolder10972752640\PPTImport109722770859\data\asimages\{F35AE3AF-8A1D-4F24-9878-2A5749B9B09E}_38.png&quot;/&gt;&lt;left val=&quot;48&quot;/&gt;&lt;top val=&quot;314&quot;/&gt;&lt;width val=&quot;865&quot;/&gt;&lt;height val=&quot;57&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6&quot;/&gt;&lt;lineCharCount val=&quot;16&quot;/&gt;&lt;lineCharCount val=&quot;16&quot;/&gt;&lt;lineCharCount val=&quot;16&quot;/&gt;&lt;lineCharCount val=&quot;16&quot;/&gt;&lt;lineCharCount val=&quot;19&quot;/&gt;&lt;/TableIndex&gt;&lt;/ShapeTextInfo&gt;"/>
  <p:tag name="HTML_SHAPEINFO" val="&lt;ThreeDShapeInfo&gt;&lt;uuid val=&quot;{B1105F57-75D8-4E8C-9D27-23C3BCFEDD93}&quot;/&gt;&lt;isInvalidForFieldText val=&quot;0&quot;/&gt;&lt;Image&gt;&lt;filename val=&quot;C:\Users\User\AppData\Local\Temp\CP10972752640Session\CPTrustFolder10972752640\PPTImport109722770859\data\asimages\{B1105F57-75D8-4E8C-9D27-23C3BCFEDD93}_38.png&quot;/&gt;&lt;left val=&quot;539&quot;/&gt;&lt;top val=&quot;366&quot;/&gt;&lt;width val=&quot;373&quot;/&gt;&lt;height val=&quot;257&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EAEE66F1-DD56-4D3F-B9C8-A79309672485}&quot;/&gt;&lt;isInvalidForFieldText val=&quot;0&quot;/&gt;&lt;Image&gt;&lt;filename val=&quot;C:\Users\User\AppData\Local\Temp\CP10972752640Session\CPTrustFolder10972752640\PPTImport109722770859\data\asimages\{EAEE66F1-DD56-4D3F-B9C8-A79309672485}_39.png&quot;/&gt;&lt;left val=&quot;0&quot;/&gt;&lt;top val=&quot;76&quot;/&gt;&lt;width val=&quot;961&quot;/&gt;&lt;height val=&quot;122&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2D4D10F-2B57-44E3-9871-30172ED1513C}&quot;/&gt;&lt;isInvalidForFieldText val=&quot;0&quot;/&gt;&lt;Image&gt;&lt;filename val=&quot;C:\Users\User\AppData\Local\Temp\CP10972752640Session\CPTrustFolder10972752640\PPTImport109722770859\data\asimages\{C2D4D10F-2B57-44E3-9871-30172ED1513C}_39.png&quot;/&gt;&lt;left val=&quot;727&quot;/&gt;&lt;top val=&quot;687&quot;/&gt;&lt;width val=&quot;226&quot;/&gt;&lt;height val=&quot;45&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1&quot;/&gt;&lt;/TableIndex&gt;&lt;/ShapeTextInfo&gt;"/>
  <p:tag name="HTML_SHAPEINFO" val="&lt;ThreeDShapeInfo&gt;&lt;uuid val=&quot;{001DBB89-E926-47C0-AB56-D141BA531504}&quot;/&gt;&lt;isInvalidForFieldText val=&quot;0&quot;/&gt;&lt;Image&gt;&lt;filename val=&quot;C:\Users\User\AppData\Local\Temp\CP10972752640Session\CPTrustFolder10972752640\PPTImport109722770859\data\asimages\{001DBB89-E926-47C0-AB56-D141BA531504}_39.png&quot;/&gt;&lt;left val=&quot;43&quot;/&gt;&lt;top val=&quot;610&quot;/&gt;&lt;width val=&quot;864&quot;/&gt;&lt;height val=&quot;46&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7&quot;/&gt;&lt;lineCharCount val=&quot;1&quot;/&gt;&lt;lineCharCount val=&quot;20&quot;/&gt;&lt;lineCharCount val=&quot;30&quot;/&gt;&lt;lineCharCount val=&quot;37&quot;/&gt;&lt;/TableIndex&gt;&lt;/ShapeTextInfo&gt;"/>
  <p:tag name="HTML_SHAPEINFO" val="&lt;ThreeDShapeInfo&gt;&lt;uuid val=&quot;{533224B2-9A3F-45E5-BEBF-5B0A8D31E8A8}&quot;/&gt;&lt;isInvalidForFieldText val=&quot;0&quot;/&gt;&lt;Image&gt;&lt;filename val=&quot;C:\Users\User\AppData\Local\Temp\CP10972752640Session\CPTrustFolder10972752640\PPTImport109722770859\data\asimages\{533224B2-9A3F-45E5-BEBF-5B0A8D31E8A8}_39.png&quot;/&gt;&lt;left val=&quot;44&quot;/&gt;&lt;top val=&quot;429&quot;/&gt;&lt;width val=&quot;868&quot;/&gt;&lt;height val=&quot;191&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0&quot;/&gt;&lt;lineCharCount val=&quot;10&quot;/&gt;&lt;lineCharCount val=&quot;15&quot;/&gt;&lt;lineCharCount val=&quot;9&quot;/&gt;&lt;lineCharCount val=&quot;28&quot;/&gt;&lt;/TableIndex&gt;&lt;/ShapeTextInfo&gt;"/>
  <p:tag name="HTML_SHAPEINFO" val="&lt;ThreeDShapeInfo&gt;&lt;uuid val=&quot;{8BF12CD8-7C41-4027-9D12-0862F8CD7C9C}&quot;/&gt;&lt;isInvalidForFieldText val=&quot;0&quot;/&gt;&lt;Image&gt;&lt;filename val=&quot;C:\Users\User\AppData\Local\Temp\CP10972752640Session\CPTrustFolder10972752640\PPTImport109722770859\data\asimages\{8BF12CD8-7C41-4027-9D12-0862F8CD7C9C}_39.png&quot;/&gt;&lt;left val=&quot;422&quot;/&gt;&lt;top val=&quot;219&quot;/&gt;&lt;width val=&quot;375&quot;/&gt;&lt;height val=&quot;180&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9&quot;/&gt;&lt;lineCharCount val=&quot;10&quot;/&gt;&lt;lineCharCount val=&quot;9&quot;/&gt;&lt;lineCharCount val=&quot;26&quot;/&gt;&lt;lineCharCount val=&quot;7&quot;/&gt;&lt;lineCharCount val=&quot;27&quot;/&gt;&lt;/TableIndex&gt;&lt;/ShapeTextInfo&gt;"/>
  <p:tag name="HTML_SHAPEINFO" val="&lt;ThreeDShapeInfo&gt;&lt;uuid val=&quot;{282319A3-131C-496E-9C17-033E28472641}&quot;/&gt;&lt;isInvalidForFieldText val=&quot;0&quot;/&gt;&lt;Image&gt;&lt;filename val=&quot;C:\Users\User\AppData\Local\Temp\CP10972752640Session\CPTrustFolder10972752640\PPTImport109722770859\data\asimages\{282319A3-131C-496E-9C17-033E28472641}_39.png&quot;/&gt;&lt;left val=&quot;48&quot;/&gt;&lt;top val=&quot;212&quot;/&gt;&lt;width val=&quot;385&quot;/&gt;&lt;height val=&quot;206&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C9F344C7-232C-48EB-8D84-475FFB49D021}&quot;/&gt;&lt;isInvalidForFieldText val=&quot;0&quot;/&gt;&lt;Image&gt;&lt;filename val=&quot;C:\Users\User\AppData\Local\Temp\CP10972752640Session\CPTrustFolder10972752640\PPTImport109722770859\data\asimages\{C9F344C7-232C-48EB-8D84-475FFB49D021}_39.png&quot;/&gt;&lt;left val=&quot;44&quot;/&gt;&lt;top val=&quot;176&quot;/&gt;&lt;width val=&quot;351&quot;/&gt;&lt;height val=&quot;52&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E3AACAC3-3766-4396-B5CC-1956BF0A8B4B}&quot;/&gt;&lt;isInvalidForFieldText val=&quot;0&quot;/&gt;&lt;Image&gt;&lt;filename val=&quot;C:\Users\User\AppData\Local\Temp\CP10972752640Session\CPTrustFolder10972752640\PPTImport109722770859\data\asimages\{E3AACAC3-3766-4396-B5CC-1956BF0A8B4B}_40.png&quot;/&gt;&lt;left val=&quot;0&quot;/&gt;&lt;top val=&quot;76&quot;/&gt;&lt;width val=&quot;961&quot;/&gt;&lt;height val=&quot;122&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27CE3F6-975F-4F9D-9FDF-2AA30B4F8B96}&quot;/&gt;&lt;isInvalidForFieldText val=&quot;0&quot;/&gt;&lt;Image&gt;&lt;filename val=&quot;C:\Users\User\AppData\Local\Temp\CP10972752640Session\CPTrustFolder10972752640\PPTImport109722770859\data\asimages\{227CE3F6-975F-4F9D-9FDF-2AA30B4F8B96}_40.png&quot;/&gt;&lt;left val=&quot;727&quot;/&gt;&lt;top val=&quot;687&quot;/&gt;&lt;width val=&quot;226&quot;/&gt;&lt;height val=&quot;45&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ED372472-1215-4894-AB29-5B38D0AEA177}&quot;/&gt;&lt;isInvalidForFieldText val=&quot;0&quot;/&gt;&lt;Image&gt;&lt;filename val=&quot;C:\Users\User\AppData\Local\Temp\CP10972752640Session\CPTrustFolder10972752640\PPTImport109722770859\data\asimages\{ED372472-1215-4894-AB29-5B38D0AEA177}_41.png&quot;/&gt;&lt;left val=&quot;0&quot;/&gt;&lt;top val=&quot;76&quot;/&gt;&lt;width val=&quot;961&quot;/&gt;&lt;height val=&quot;122&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9F3700F7-8D12-4976-BACE-829C96CF2BE2}&quot;/&gt;&lt;isInvalidForFieldText val=&quot;0&quot;/&gt;&lt;Image&gt;&lt;filename val=&quot;C:\Users\User\AppData\Local\Temp\CP10972752640Session\CPTrustFolder10972752640\PPTImport109722770859\data\asimages\{9F3700F7-8D12-4976-BACE-829C96CF2BE2}_41.png&quot;/&gt;&lt;left val=&quot;42&quot;/&gt;&lt;top val=&quot;212&quot;/&gt;&lt;width val=&quot;438&quot;/&gt;&lt;height val=&quot;57&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248CC40-5E67-4EDF-BBE6-E7EE6FE7AABF}&quot;/&gt;&lt;isInvalidForFieldText val=&quot;0&quot;/&gt;&lt;Image&gt;&lt;filename val=&quot;C:\Users\User\AppData\Local\Temp\CP10972752640Session\CPTrustFolder10972752640\PPTImport109722770859\data\asimages\{E248CC40-5E67-4EDF-BBE6-E7EE6FE7AABF}_41.png&quot;/&gt;&lt;left val=&quot;727&quot;/&gt;&lt;top val=&quot;687&quot;/&gt;&lt;width val=&quot;226&quot;/&gt;&lt;height val=&quot;45&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140F83-3A66-410D-A8A8-8DDCE46119AC}&quot;/&gt;&lt;isInvalidForFieldText val=&quot;0&quot;/&gt;&lt;Image&gt;&lt;filename val=&quot;C:\Users\User\AppData\Local\Temp\CP10972752640Session\CPTrustFolder10972752640\PPTImport109722770859\data\asimages\{5B140F83-3A66-410D-A8A8-8DDCE46119AC}_41.png&quot;/&gt;&lt;left val=&quot;66&quot;/&gt;&lt;top val=&quot;282&quot;/&gt;&lt;width val=&quot;461&quot;/&gt;&lt;height val=&quot;320&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10&quot;/&gt;&lt;/TableIndex&gt;&lt;/ShapeTextInfo&gt;"/>
  <p:tag name="PRESENTER_DUMMYTAG" val="&lt;DummyForForceWrite&gt;&lt;/DummyForForceWrite&gt;"/>
  <p:tag name="HTML_SHAPEINFO" val="&lt;ThreeDShapeInfo&gt;&lt;uuid val=&quot;{2C20929A-F6B1-431A-8138-1C6E44494957}&quot;/&gt;&lt;isInvalidForFieldText val=&quot;0&quot;/&gt;&lt;Image&gt;&lt;filename val=&quot;C:\Users\User\AppData\Local\Temp\CP10972752640Session\CPTrustFolder10972752640\PPTImport109722770859\data\asimages\{2C20929A-F6B1-431A-8138-1C6E44494957}_1.png&quot;/&gt;&lt;left val=&quot;71&quot;/&gt;&lt;top val=&quot;288&quot;/&gt;&lt;width val=&quot;817&quot;/&gt;&lt;height val=&quot;135&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8791EDE1-BFD4-452A-BAD6-495A62005329}&quot;/&gt;&lt;isInvalidForFieldText val=&quot;0&quot;/&gt;&lt;Image&gt;&lt;filename val=&quot;C:\Users\User\AppData\Local\Temp\CP10972752640Session\CPTrustFolder10972752640\PPTImport109722770859\data\asimages\{8791EDE1-BFD4-452A-BAD6-495A62005329}_42.png&quot;/&gt;&lt;left val=&quot;0&quot;/&gt;&lt;top val=&quot;76&quot;/&gt;&lt;width val=&quot;961&quot;/&gt;&lt;height val=&quot;122&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8&quot;/&gt;&lt;lineCharCount val=&quot;20&quot;/&gt;&lt;lineCharCount val=&quot;27&quot;/&gt;&lt;lineCharCount val=&quot;59&quot;/&gt;&lt;lineCharCount val=&quot;1&quot;/&gt;&lt;lineCharCount val=&quot;67&quot;/&gt;&lt;lineCharCount val=&quot;22&quot;/&gt;&lt;lineCharCount val=&quot;24&quot;/&gt;&lt;lineCharCount val=&quot;13&quot;/&gt;&lt;/TableIndex&gt;&lt;/ShapeTextInfo&gt;"/>
  <p:tag name="HTML_SHAPEINFO" val="&lt;ThreeDShapeInfo&gt;&lt;uuid val=&quot;{64B59E9D-452E-45A2-86B4-E13C0D6919FE}&quot;/&gt;&lt;isInvalidForFieldText val=&quot;0&quot;/&gt;&lt;Image&gt;&lt;filename val=&quot;C:\Users\User\AppData\Local\Temp\CP10972752640Session\CPTrustFolder10972752640\PPTImport109722770859\data\asimages\{64B59E9D-452E-45A2-86B4-E13C0D6919FE}_42.png&quot;/&gt;&lt;left val=&quot;42&quot;/&gt;&lt;top val=&quot;212&quot;/&gt;&lt;width val=&quot;870&quot;/&gt;&lt;height val=&quot;415&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90DDBB4-6148-4DB7-8F56-0A9B5FB9C243}&quot;/&gt;&lt;isInvalidForFieldText val=&quot;0&quot;/&gt;&lt;Image&gt;&lt;filename val=&quot;C:\Users\User\AppData\Local\Temp\CP10972752640Session\CPTrustFolder10972752640\PPTImport109722770859\data\asimages\{190DDBB4-6148-4DB7-8F56-0A9B5FB9C243}_42.png&quot;/&gt;&lt;left val=&quot;727&quot;/&gt;&lt;top val=&quot;687&quot;/&gt;&lt;width val=&quot;226&quot;/&gt;&lt;height val=&quot;45&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E1E22044-1DFA-4B8E-9BE8-76A838BD628C}&quot;/&gt;&lt;isInvalidForFieldText val=&quot;0&quot;/&gt;&lt;Image&gt;&lt;filename val=&quot;C:\Users\User\AppData\Local\Temp\CP10972752640Session\CPTrustFolder10972752640\PPTImport109722770859\data\asimages\{E1E22044-1DFA-4B8E-9BE8-76A838BD628C}_43.png&quot;/&gt;&lt;left val=&quot;0&quot;/&gt;&lt;top val=&quot;76&quot;/&gt;&lt;width val=&quot;961&quot;/&gt;&lt;height val=&quot;122&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9&quot;/&gt;&lt;lineCharCount val=&quot;62&quot;/&gt;&lt;lineCharCount val=&quot;33&quot;/&gt;&lt;lineCharCount val=&quot;11&quot;/&gt;&lt;lineCharCount val=&quot;66&quot;/&gt;&lt;lineCharCount val=&quot;8&quot;/&gt;&lt;lineCharCount val=&quot;11&quot;/&gt;&lt;lineCharCount val=&quot;62&quot;/&gt;&lt;lineCharCount val=&quot;26&quot;/&gt;&lt;lineCharCount val=&quot;11&quot;/&gt;&lt;lineCharCount val=&quot;64&quot;/&gt;&lt;lineCharCount val=&quot;45&quot;/&gt;&lt;lineCharCount val=&quot;19&quot;/&gt;&lt;lineCharCount val=&quot;60&quot;/&gt;&lt;lineCharCount val=&quot;20&quot;/&gt;&lt;lineCharCount val=&quot;19&quot;/&gt;&lt;lineCharCount val=&quot;61&quot;/&gt;&lt;lineCharCount val=&quot;12&quot;/&gt;&lt;/TableIndex&gt;&lt;/ShapeTextInfo&gt;"/>
  <p:tag name="HTML_SHAPEINFO" val="&lt;ThreeDShapeInfo&gt;&lt;uuid val=&quot;{FB6498C8-DBC8-44F1-9CA3-4EEDAB4DA796}&quot;/&gt;&lt;isInvalidForFieldText val=&quot;0&quot;/&gt;&lt;Image&gt;&lt;filename val=&quot;C:\Users\User\AppData\Local\Temp\CP10972752640Session\CPTrustFolder10972752640\PPTImport109722770859\data\asimages\{FB6498C8-DBC8-44F1-9CA3-4EEDAB4DA796}_43.png&quot;/&gt;&lt;left val=&quot;46&quot;/&gt;&lt;top val=&quot;196&quot;/&gt;&lt;width val=&quot;530&quot;/&gt;&lt;height val=&quot;469&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0720A2F-BC36-4B84-BEDA-903A49C10EC3}&quot;/&gt;&lt;isInvalidForFieldText val=&quot;0&quot;/&gt;&lt;Image&gt;&lt;filename val=&quot;C:\Users\User\AppData\Local\Temp\CP10972752640Session\CPTrustFolder10972752640\PPTImport109722770859\data\asimages\{70720A2F-BC36-4B84-BEDA-903A49C10EC3}_43.png&quot;/&gt;&lt;left val=&quot;727&quot;/&gt;&lt;top val=&quot;687&quot;/&gt;&lt;width val=&quot;226&quot;/&gt;&lt;height val=&quot;45&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6A5BFCB0-71C1-4E10-A778-9BEAB8FA7F57}&quot;/&gt;&lt;isInvalidForFieldText val=&quot;0&quot;/&gt;&lt;Image&gt;&lt;filename val=&quot;C:\Users\User\AppData\Local\Temp\CP10972752640Session\CPTrustFolder10972752640\PPTImport109722770859\data\asimages\{6A5BFCB0-71C1-4E10-A778-9BEAB8FA7F57}_44.png&quot;/&gt;&lt;left val=&quot;0&quot;/&gt;&lt;top val=&quot;76&quot;/&gt;&lt;width val=&quot;961&quot;/&gt;&lt;height val=&quot;122&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8&quot;/&gt;&lt;lineCharCount val=&quot;73&quot;/&gt;&lt;lineCharCount val=&quot;5&quot;/&gt;&lt;lineCharCount val=&quot;38&quot;/&gt;&lt;lineCharCount val=&quot;32&quot;/&gt;&lt;/TableIndex&gt;&lt;/ShapeTextInfo&gt;"/>
  <p:tag name="HTML_SHAPEINFO" val="&lt;ThreeDShapeInfo&gt;&lt;uuid val=&quot;{A251414C-725A-421B-87B1-1480637C1952}&quot;/&gt;&lt;isInvalidForFieldText val=&quot;0&quot;/&gt;&lt;Image&gt;&lt;filename val=&quot;C:\Users\User\AppData\Local\Temp\CP10972752640Session\CPTrustFolder10972752640\PPTImport109722770859\data\asimages\{A251414C-725A-421B-87B1-1480637C1952}_44.png&quot;/&gt;&lt;left val=&quot;42&quot;/&gt;&lt;top val=&quot;212&quot;/&gt;&lt;width val=&quot;877&quot;/&gt;&lt;height val=&quot;187&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A966922-275B-4884-84CC-54D43BF4DE7D}&quot;/&gt;&lt;isInvalidForFieldText val=&quot;0&quot;/&gt;&lt;Image&gt;&lt;filename val=&quot;C:\Users\User\AppData\Local\Temp\CP10972752640Session\CPTrustFolder10972752640\PPTImport109722770859\data\asimages\{7A966922-275B-4884-84CC-54D43BF4DE7D}_44.png&quot;/&gt;&lt;left val=&quot;727&quot;/&gt;&lt;top val=&quot;687&quot;/&gt;&lt;width val=&quot;226&quot;/&gt;&lt;height val=&quot;45&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4&quot;/&gt;&lt;lineCharCount val=&quot;72&quot;/&gt;&lt;lineCharCount val=&quot;55&quot;/&gt;&lt;/TableIndex&gt;&lt;/ShapeTextInfo&gt;"/>
  <p:tag name="HTML_SHAPEINFO" val="&lt;ThreeDShapeInfo&gt;&lt;uuid val=&quot;{AE52E557-5203-477A-8C8F-7F75DA063FCB}&quot;/&gt;&lt;isInvalidForFieldText val=&quot;0&quot;/&gt;&lt;Image&gt;&lt;filename val=&quot;C:\Users\User\AppData\Local\Temp\CP10972752640Session\CPTrustFolder10972752640\PPTImport109722770859\data\asimages\{AE52E557-5203-477A-8C8F-7F75DA063FCB}_44.png&quot;/&gt;&lt;left val=&quot;42&quot;/&gt;&lt;top val=&quot;517&quot;/&gt;&lt;width val=&quot;872&quot;/&gt;&lt;height val=&quot;11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C73F7DCE-AE3D-4535-A6C4-62844F21DB31}&quot;/&gt;&lt;isInvalidForFieldText val=&quot;0&quot;/&gt;&lt;Image&gt;&lt;filename val=&quot;C:\Users\User\AppData\Local\Temp\CP10972752640Session\CPTrustFolder10972752640\PPTImport109722770859\data\asimages\{C73F7DCE-AE3D-4535-A6C4-62844F21DB31}_1.png&quot;/&gt;&lt;left val=&quot;71&quot;/&gt;&lt;top val=&quot;491&quot;/&gt;&lt;width val=&quot;249&quot;/&gt;&lt;height val=&quot;93&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03CB8028-4119-4224-8F09-7127184FF9A6}&quot;/&gt;&lt;isInvalidForFieldText val=&quot;0&quot;/&gt;&lt;Image&gt;&lt;filename val=&quot;C:\Users\User\AppData\Local\Temp\CP10972752640Session\CPTrustFolder10972752640\PPTImport109722770859\data\asimages\{03CB8028-4119-4224-8F09-7127184FF9A6}_44.png&quot;/&gt;&lt;left val=&quot;48&quot;/&gt;&lt;top val=&quot;384&quot;/&gt;&lt;width val=&quot;866&quot;/&gt;&lt;height val=&quot;46&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27&quot;/&gt;&lt;/TableIndex&gt;&lt;/ShapeTextInfo&gt;"/>
  <p:tag name="HTML_SHAPEINFO" val="&lt;ThreeDShapeInfo&gt;&lt;uuid val=&quot;{B9F06B88-4AC2-4240-A6AD-22A09711EA61}&quot;/&gt;&lt;isInvalidForFieldText val=&quot;0&quot;/&gt;&lt;Image&gt;&lt;filename val=&quot;C:\Users\User\AppData\Local\Temp\CP10972752640Session\CPTrustFolder10972752640\PPTImport109722770859\data\asimages\{B9F06B88-4AC2-4240-A6AD-22A09711EA61}_44.png&quot;/&gt;&lt;left val=&quot;48&quot;/&gt;&lt;top val=&quot;418&quot;/&gt;&lt;width val=&quot;866&quot;/&gt;&lt;height val=&quot;80&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9B4FF61E-2BD4-4969-AF41-D3FDB34FA5D0}&quot;/&gt;&lt;isInvalidForFieldText val=&quot;0&quot;/&gt;&lt;Image&gt;&lt;filename val=&quot;C:\Users\User\AppData\Local\Temp\CP10972752640Session\CPTrustFolder10972752640\PPTImport109722770859\data\asimages\{9B4FF61E-2BD4-4969-AF41-D3FDB34FA5D0}_45.png&quot;/&gt;&lt;left val=&quot;0&quot;/&gt;&lt;top val=&quot;76&quot;/&gt;&lt;width val=&quot;961&quot;/&gt;&lt;height val=&quot;122&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361051A-0EAB-4F58-9E85-2FD7CB046953}&quot;/&gt;&lt;isInvalidForFieldText val=&quot;0&quot;/&gt;&lt;Image&gt;&lt;filename val=&quot;C:\Users\User\AppData\Local\Temp\CP10972752640Session\CPTrustFolder10972752640\PPTImport109722770859\data\asimages\{6361051A-0EAB-4F58-9E85-2FD7CB046953}_45.png&quot;/&gt;&lt;left val=&quot;727&quot;/&gt;&lt;top val=&quot;687&quot;/&gt;&lt;width val=&quot;226&quot;/&gt;&lt;height val=&quot;45&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0E2EC9-6EF5-4EA1-B495-01442C806CC9}&quot;/&gt;&lt;isInvalidForFieldText val=&quot;0&quot;/&gt;&lt;Image&gt;&lt;filename val=&quot;C:\Users\User\AppData\Local\Temp\CP10972752640Session\CPTrustFolder10972752640\PPTImport109722770859\data\asimages\{8B0E2EC9-6EF5-4EA1-B495-01442C806CC9}_45.png&quot;/&gt;&lt;left val=&quot;86&quot;/&gt;&lt;top val=&quot;214&quot;/&gt;&lt;width val=&quot;355&quot;/&gt;&lt;height val=&quot;355&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EE9AC2F4-FDCE-41A5-8332-5A5CB71174BB}&quot;/&gt;&lt;isInvalidForFieldText val=&quot;0&quot;/&gt;&lt;Image&gt;&lt;filename val=&quot;C:\Users\User\AppData\Local\Temp\CP10972752640Session\CPTrustFolder10972752640\PPTImport109722770859\data\asimages\{EE9AC2F4-FDCE-41A5-8332-5A5CB71174BB}_46.png&quot;/&gt;&lt;left val=&quot;0&quot;/&gt;&lt;top val=&quot;76&quot;/&gt;&lt;width val=&quot;961&quot;/&gt;&lt;height val=&quot;122&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5&quot;/&gt;&lt;lineCharCount val=&quot;4&quot;/&gt;&lt;lineCharCount val=&quot;19&quot;/&gt;&lt;lineCharCount val=&quot;20&quot;/&gt;&lt;lineCharCount val=&quot;59&quot;/&gt;&lt;lineCharCount val=&quot;1&quot;/&gt;&lt;lineCharCount val=&quot;67&quot;/&gt;&lt;lineCharCount val=&quot;22&quot;/&gt;&lt;lineCharCount val=&quot;24&quot;/&gt;&lt;lineCharCount val=&quot;13&quot;/&gt;&lt;/TableIndex&gt;&lt;/ShapeTextInfo&gt;"/>
  <p:tag name="HTML_SHAPEINFO" val="&lt;ThreeDShapeInfo&gt;&lt;uuid val=&quot;{AE65542E-77E9-4B11-8C47-050790EB0339}&quot;/&gt;&lt;isInvalidForFieldText val=&quot;0&quot;/&gt;&lt;Image&gt;&lt;filename val=&quot;C:\Users\User\AppData\Local\Temp\CP10972752640Session\CPTrustFolder10972752640\PPTImport109722770859\data\asimages\{AE65542E-77E9-4B11-8C47-050790EB0339}_46.png&quot;/&gt;&lt;left val=&quot;42&quot;/&gt;&lt;top val=&quot;212&quot;/&gt;&lt;width val=&quot;870&quot;/&gt;&lt;height val=&quot;415&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8E9FCEA-5389-4F29-8B18-EB0ADC7B582F}&quot;/&gt;&lt;isInvalidForFieldText val=&quot;0&quot;/&gt;&lt;Image&gt;&lt;filename val=&quot;C:\Users\User\AppData\Local\Temp\CP10972752640Session\CPTrustFolder10972752640\PPTImport109722770859\data\asimages\{E8E9FCEA-5389-4F29-8B18-EB0ADC7B582F}_46.png&quot;/&gt;&lt;left val=&quot;727&quot;/&gt;&lt;top val=&quot;687&quot;/&gt;&lt;width val=&quot;226&quot;/&gt;&lt;height val=&quot;45&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79612FCD-ED3E-4C7B-9860-AE259A706D4E}&quot;/&gt;&lt;isInvalidForFieldText val=&quot;0&quot;/&gt;&lt;Image&gt;&lt;filename val=&quot;C:\Users\User\AppData\Local\Temp\CP10972752640Session\CPTrustFolder10972752640\PPTImport109722770859\data\asimages\{79612FCD-ED3E-4C7B-9860-AE259A706D4E}_47.png&quot;/&gt;&lt;left val=&quot;0&quot;/&gt;&lt;top val=&quot;76&quot;/&gt;&lt;width val=&quot;961&quot;/&gt;&lt;height val=&quot;122&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8969DDE6-7ED7-4A0E-AB9F-9561476A4CE6}&quot;/&gt;&lt;isInvalidForFieldText val=&quot;0&quot;/&gt;&lt;Image&gt;&lt;filename val=&quot;C:\Users\User\AppData\Local\Temp\CP10972752640Session\CPTrustFolder10972752640\PPTImport109722770859\data\asimages\{8969DDE6-7ED7-4A0E-AB9F-9561476A4CE6}_47.png&quot;/&gt;&lt;left val=&quot;42&quot;/&gt;&lt;top val=&quot;212&quot;/&gt;&lt;width val=&quot;348&quot;/&gt;&lt;height val=&quot;57&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25150E3E-CED9-4210-B3C1-4A4C78A31169}&quot;/&gt;&lt;isInvalidForFieldText val=&quot;0&quot;/&gt;&lt;Image&gt;&lt;filename val=&quot;C:\Users\User\AppData\Local\Temp\CP10972752640Session\CPTrustFolder10972752640\PPTImport109722770859\data\asimages\{25150E3E-CED9-4210-B3C1-4A4C78A31169}_1.png&quot;/&gt;&lt;left val=&quot;639&quot;/&gt;&lt;top val=&quot;491&quot;/&gt;&lt;width val=&quot;249&quot;/&gt;&lt;height val=&quot;92&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A8825F6-B6AD-4E5C-9691-7D8252B5B7F4}&quot;/&gt;&lt;isInvalidForFieldText val=&quot;0&quot;/&gt;&lt;Image&gt;&lt;filename val=&quot;C:\Users\User\AppData\Local\Temp\CP10972752640Session\CPTrustFolder10972752640\PPTImport109722770859\data\asimages\{5A8825F6-B6AD-4E5C-9691-7D8252B5B7F4}_47.png&quot;/&gt;&lt;left val=&quot;727&quot;/&gt;&lt;top val=&quot;687&quot;/&gt;&lt;width val=&quot;226&quot;/&gt;&lt;height val=&quot;45&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quot;/&gt;&lt;lineCharCount val=&quot;28&quot;/&gt;&lt;lineCharCount val=&quot;38&quot;/&gt;&lt;lineCharCount val=&quot;31&quot;/&gt;&lt;lineCharCount val=&quot;29&quot;/&gt;&lt;/TableIndex&gt;&lt;/ShapeTextInfo&gt;"/>
  <p:tag name="HTML_SHAPEINFO" val="&lt;ThreeDShapeInfo&gt;&lt;uuid val=&quot;{FB690B13-DBC6-4CC4-ADFB-33BB1993FF0B}&quot;/&gt;&lt;isInvalidForFieldText val=&quot;0&quot;/&gt;&lt;Image&gt;&lt;filename val=&quot;C:\Users\User\AppData\Local\Temp\CP10972752640Session\CPTrustFolder10972752640\PPTImport109722770859\data\asimages\{FB690B13-DBC6-4CC4-ADFB-33BB1993FF0B}_47.png&quot;/&gt;&lt;left val=&quot;654&quot;/&gt;&lt;top val=&quot;504&quot;/&gt;&lt;width val=&quot;276&quot;/&gt;&lt;height val=&quot;115&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AEE351FD-CA36-41BB-8CCD-75A070526E00}&quot;/&gt;&lt;isInvalidForFieldText val=&quot;0&quot;/&gt;&lt;Image&gt;&lt;filename val=&quot;C:\Users\User\AppData\Local\Temp\CP10972752640Session\CPTrustFolder10972752640\PPTImport109722770859\data\asimages\{AEE351FD-CA36-41BB-8CCD-75A070526E00}_48.png&quot;/&gt;&lt;left val=&quot;0&quot;/&gt;&lt;top val=&quot;76&quot;/&gt;&lt;width val=&quot;961&quot;/&gt;&lt;height val=&quot;122&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AE35B0C8-D79F-476C-801B-B3512470F001}&quot;/&gt;&lt;isInvalidForFieldText val=&quot;0&quot;/&gt;&lt;Image&gt;&lt;filename val=&quot;C:\Users\User\AppData\Local\Temp\CP10972752640Session\CPTrustFolder10972752640\PPTImport109722770859\data\asimages\{AE35B0C8-D79F-476C-801B-B3512470F001}_48.png&quot;/&gt;&lt;left val=&quot;42&quot;/&gt;&lt;top val=&quot;212&quot;/&gt;&lt;width val=&quot;318&quot;/&gt;&lt;height val=&quot;57&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D9BA320-D49E-4D0B-AFF4-F261E62EAA04}&quot;/&gt;&lt;isInvalidForFieldText val=&quot;0&quot;/&gt;&lt;Image&gt;&lt;filename val=&quot;C:\Users\User\AppData\Local\Temp\CP10972752640Session\CPTrustFolder10972752640\PPTImport109722770859\data\asimages\{9D9BA320-D49E-4D0B-AFF4-F261E62EAA04}_48.png&quot;/&gt;&lt;left val=&quot;727&quot;/&gt;&lt;top val=&quot;687&quot;/&gt;&lt;width val=&quot;226&quot;/&gt;&lt;height val=&quot;45&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quot;/&gt;&lt;lineCharCount val=&quot;28&quot;/&gt;&lt;lineCharCount val=&quot;27&quot;/&gt;&lt;lineCharCount val=&quot;30&quot;/&gt;&lt;lineCharCount val=&quot;23&quot;/&gt;&lt;lineCharCount val=&quot;18&quot;/&gt;&lt;/TableIndex&gt;&lt;/ShapeTextInfo&gt;"/>
  <p:tag name="HTML_SHAPEINFO" val="&lt;ThreeDShapeInfo&gt;&lt;uuid val=&quot;{3CC5632F-683D-4F46-8923-8FFCDF3FFE83}&quot;/&gt;&lt;isInvalidForFieldText val=&quot;0&quot;/&gt;&lt;Image&gt;&lt;filename val=&quot;C:\Users\User\AppData\Local\Temp\CP10972752640Session\CPTrustFolder10972752640\PPTImport109722770859\data\asimages\{3CC5632F-683D-4F46-8923-8FFCDF3FFE83}_48.png&quot;/&gt;&lt;left val=&quot;641&quot;/&gt;&lt;top val=&quot;497&quot;/&gt;&lt;width val=&quot;237&quot;/&gt;&lt;height val=&quot;134&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C41A37-07DF-4D98-AFE9-AC93D07A6BDE}&quot;/&gt;&lt;isInvalidForFieldText val=&quot;0&quot;/&gt;&lt;Image&gt;&lt;filename val=&quot;C:\Users\User\AppData\Local\Temp\CP10972752640Session\CPTrustFolder10972752640\PPTImport109722770859\data\asimages\{77C41A37-07DF-4D98-AFE9-AC93D07A6BDE}_48.png&quot;/&gt;&lt;left val=&quot;58&quot;/&gt;&lt;top val=&quot;401&quot;/&gt;&lt;width val=&quot;435&quot;/&gt;&lt;height val=&quot;193&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0FAD9166-EF05-4EF4-837D-373D2A297BD6}&quot;/&gt;&lt;isInvalidForFieldText val=&quot;0&quot;/&gt;&lt;Image&gt;&lt;filename val=&quot;C:\Users\User\AppData\Local\Temp\CP10972752640Session\CPTrustFolder10972752640\PPTImport109722770859\data\asimages\{0FAD9166-EF05-4EF4-837D-373D2A297BD6}_49.png&quot;/&gt;&lt;left val=&quot;0&quot;/&gt;&lt;top val=&quot;76&quot;/&gt;&lt;width val=&quot;961&quot;/&gt;&lt;height val=&quot;12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C913B51E-138E-46C3-BB32-32ACBE3070A9}&quot;/&gt;&lt;isInvalidForFieldText val=&quot;0&quot;/&gt;&lt;Image&gt;&lt;filename val=&quot;C:\Users\User\AppData\Local\Temp\CP10972752640Session\CPTrustFolder10972752640\PPTImport109722770859\data\asimages\{C913B51E-138E-46C3-BB32-32ACBE3070A9}_2.png&quot;/&gt;&lt;left val=&quot;0&quot;/&gt;&lt;top val=&quot;76&quot;/&gt;&lt;width val=&quot;961&quot;/&gt;&lt;height val=&quot;122&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8&quot;/&gt;&lt;lineCharCount val=&quot;73&quot;/&gt;&lt;lineCharCount val=&quot;5&quot;/&gt;&lt;lineCharCount val=&quot;36&quot;/&gt;&lt;lineCharCount val=&quot;35&quot;/&gt;&lt;/TableIndex&gt;&lt;/ShapeTextInfo&gt;"/>
  <p:tag name="HTML_SHAPEINFO" val="&lt;ThreeDShapeInfo&gt;&lt;uuid val=&quot;{BB941C5A-C5F2-4771-A84D-50E39F7F736F}&quot;/&gt;&lt;isInvalidForFieldText val=&quot;0&quot;/&gt;&lt;Image&gt;&lt;filename val=&quot;C:\Users\User\AppData\Local\Temp\CP10972752640Session\CPTrustFolder10972752640\PPTImport109722770859\data\asimages\{BB941C5A-C5F2-4771-A84D-50E39F7F736F}_49.png&quot;/&gt;&lt;left val=&quot;42&quot;/&gt;&lt;top val=&quot;212&quot;/&gt;&lt;width val=&quot;877&quot;/&gt;&lt;height val=&quot;187&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DA65522-45EE-4F85-B298-39EBB22B9A2C}&quot;/&gt;&lt;isInvalidForFieldText val=&quot;0&quot;/&gt;&lt;Image&gt;&lt;filename val=&quot;C:\Users\User\AppData\Local\Temp\CP10972752640Session\CPTrustFolder10972752640\PPTImport109722770859\data\asimages\{1DA65522-45EE-4F85-B298-39EBB22B9A2C}_49.png&quot;/&gt;&lt;left val=&quot;727&quot;/&gt;&lt;top val=&quot;687&quot;/&gt;&lt;width val=&quot;226&quot;/&gt;&lt;height val=&quot;45&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81&quot;/&gt;&lt;lineCharCount val=&quot;75&quot;/&gt;&lt;lineCharCount val=&quot;32&quot;/&gt;&lt;/TableIndex&gt;&lt;/ShapeTextInfo&gt;"/>
  <p:tag name="HTML_SHAPEINFO" val="&lt;ThreeDShapeInfo&gt;&lt;uuid val=&quot;{5C013332-0696-4A33-9B5E-B169A22CBDB2}&quot;/&gt;&lt;isInvalidForFieldText val=&quot;0&quot;/&gt;&lt;Image&gt;&lt;filename val=&quot;C:\Users\User\AppData\Local\Temp\CP10972752640Session\CPTrustFolder10972752640\PPTImport109722770859\data\asimages\{5C013332-0696-4A33-9B5E-B169A22CBDB2}_49.png&quot;/&gt;&lt;left val=&quot;41&quot;/&gt;&lt;top val=&quot;504&quot;/&gt;&lt;width val=&quot;877&quot;/&gt;&lt;height val=&quot;113&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16EEC426-3D43-4819-ACE7-DEA5734A9E92}&quot;/&gt;&lt;isInvalidForFieldText val=&quot;0&quot;/&gt;&lt;Image&gt;&lt;filename val=&quot;C:\Users\User\AppData\Local\Temp\CP10972752640Session\CPTrustFolder10972752640\PPTImport109722770859\data\asimages\{16EEC426-3D43-4819-ACE7-DEA5734A9E92}_49.png&quot;/&gt;&lt;left val=&quot;48&quot;/&gt;&lt;top val=&quot;379&quot;/&gt;&lt;width val=&quot;867&quot;/&gt;&lt;height val=&quot;46&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28&quot;/&gt;&lt;/TableIndex&gt;&lt;/ShapeTextInfo&gt;"/>
  <p:tag name="HTML_SHAPEINFO" val="&lt;ThreeDShapeInfo&gt;&lt;uuid val=&quot;{FE637099-B831-4692-8975-9E53C812C5D1}&quot;/&gt;&lt;isInvalidForFieldText val=&quot;0&quot;/&gt;&lt;Image&gt;&lt;filename val=&quot;C:\Users\User\AppData\Local\Temp\CP10972752640Session\CPTrustFolder10972752640\PPTImport109722770859\data\asimages\{FE637099-B831-4692-8975-9E53C812C5D1}_49.png&quot;/&gt;&lt;left val=&quot;48&quot;/&gt;&lt;top val=&quot;408&quot;/&gt;&lt;width val=&quot;867&quot;/&gt;&lt;height val=&quot;80&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6E766407-62F5-4C76-954B-9E1B7A17F330}&quot;/&gt;&lt;isInvalidForFieldText val=&quot;0&quot;/&gt;&lt;Image&gt;&lt;filename val=&quot;C:\Users\User\AppData\Local\Temp\CP10972752640Session\CPTrustFolder10972752640\PPTImport109722770859\data\asimages\{6E766407-62F5-4C76-954B-9E1B7A17F330}_50.png&quot;/&gt;&lt;left val=&quot;0&quot;/&gt;&lt;top val=&quot;76&quot;/&gt;&lt;width val=&quot;961&quot;/&gt;&lt;height val=&quot;122&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7&quot;/&gt;&lt;lineCharCount val=&quot;1&quot;/&gt;&lt;lineCharCount val=&quot;66&quot;/&gt;&lt;lineCharCount val=&quot;55&quot;/&gt;&lt;lineCharCount val=&quot;1&quot;/&gt;&lt;lineCharCount val=&quot;37&quot;/&gt;&lt;lineCharCount val=&quot;1&quot;/&gt;&lt;lineCharCount val=&quot;28&quot;/&gt;&lt;/TableIndex&gt;&lt;/ShapeTextInfo&gt;"/>
  <p:tag name="HTML_SHAPEINFO" val="&lt;ThreeDShapeInfo&gt;&lt;uuid val=&quot;{4E6AD789-FEDE-447E-A818-E0C55986B4EA}&quot;/&gt;&lt;isInvalidForFieldText val=&quot;0&quot;/&gt;&lt;Image&gt;&lt;filename val=&quot;C:\Users\User\AppData\Local\Temp\CP10972752640Session\CPTrustFolder10972752640\PPTImport109722770859\data\asimages\{4E6AD789-FEDE-447E-A818-E0C55986B4EA}_50.png&quot;/&gt;&lt;left val=&quot;42&quot;/&gt;&lt;top val=&quot;212&quot;/&gt;&lt;width val=&quot;870&quot;/&gt;&lt;height val=&quot;415&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4561654-8D9F-4D8D-AFDA-6DF2041F18D2}&quot;/&gt;&lt;isInvalidForFieldText val=&quot;0&quot;/&gt;&lt;Image&gt;&lt;filename val=&quot;C:\Users\User\AppData\Local\Temp\CP10972752640Session\CPTrustFolder10972752640\PPTImport109722770859\data\asimages\{44561654-8D9F-4D8D-AFDA-6DF2041F18D2}_50.png&quot;/&gt;&lt;left val=&quot;727&quot;/&gt;&lt;top val=&quot;687&quot;/&gt;&lt;width val=&quot;226&quot;/&gt;&lt;height val=&quot;45&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6919E6F4-382E-4338-8753-08C7CE46D45F}&quot;/&gt;&lt;isInvalidForFieldText val=&quot;0&quot;/&gt;&lt;Image&gt;&lt;filename val=&quot;C:\Users\User\AppData\Local\Temp\CP10972752640Session\CPTrustFolder10972752640\PPTImport109722770859\data\asimages\{6919E6F4-382E-4338-8753-08C7CE46D45F}_51.png&quot;/&gt;&lt;left val=&quot;0&quot;/&gt;&lt;top val=&quot;76&quot;/&gt;&lt;width val=&quot;961&quot;/&gt;&lt;height val=&quot;122&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2&quot;/&gt;&lt;lineCharCount val=&quot;65&quot;/&gt;&lt;lineCharCount val=&quot;25&quot;/&gt;&lt;lineCharCount val=&quot;1&quot;/&gt;&lt;lineCharCount val=&quot;69&quot;/&gt;&lt;lineCharCount val=&quot;50&quot;/&gt;&lt;/TableIndex&gt;&lt;/ShapeTextInfo&gt;"/>
  <p:tag name="HTML_SHAPEINFO" val="&lt;ThreeDShapeInfo&gt;&lt;uuid val=&quot;{AFB948AF-190A-4948-931F-17974D4AD428}&quot;/&gt;&lt;isInvalidForFieldText val=&quot;0&quot;/&gt;&lt;Image&gt;&lt;filename val=&quot;C:\Users\User\AppData\Local\Temp\CP10972752640Session\CPTrustFolder10972752640\PPTImport109722770859\data\asimages\{AFB948AF-190A-4948-931F-17974D4AD428}_51.png&quot;/&gt;&lt;left val=&quot;42&quot;/&gt;&lt;top val=&quot;212&quot;/&gt;&lt;width val=&quot;870&quot;/&gt;&lt;height val=&quot;41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60&quot;/&gt;&lt;lineCharCount val=&quot;13&quot;/&gt;&lt;lineCharCount val=&quot;68&quot;/&gt;&lt;lineCharCount val=&quot;13&quot;/&gt;&lt;lineCharCount val=&quot;61&quot;/&gt;&lt;lineCharCount val=&quot;31&quot;/&gt;&lt;lineCharCount val=&quot;62&quot;/&gt;&lt;lineCharCount val=&quot;53&quot;/&gt;&lt;/TableIndex&gt;&lt;/ShapeTextInfo&gt;"/>
  <p:tag name="HTML_SHAPEINFO" val="&lt;ThreeDShapeInfo&gt;&lt;uuid val=&quot;{0ADFEDF8-73FD-49E8-92DA-FA3441589994}&quot;/&gt;&lt;isInvalidForFieldText val=&quot;0&quot;/&gt;&lt;Image&gt;&lt;filename val=&quot;C:\Users\User\AppData\Local\Temp\CP10972752640Session\CPTrustFolder10972752640\PPTImport109722770859\data\asimages\{0ADFEDF8-73FD-49E8-92DA-FA3441589994}_2.png&quot;/&gt;&lt;left val=&quot;42&quot;/&gt;&lt;top val=&quot;212&quot;/&gt;&lt;width val=&quot;883&quot;/&gt;&lt;height val=&quot;415&quot;/&gt;&lt;hasText val=&quot;1&quot;/&gt;&lt;/Image&gt;&lt;/ThreeDShape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1F113D8-F14E-4465-ABB2-77755F7834DB}&quot;/&gt;&lt;isInvalidForFieldText val=&quot;0&quot;/&gt;&lt;Image&gt;&lt;filename val=&quot;C:\Users\User\AppData\Local\Temp\CP10972752640Session\CPTrustFolder10972752640\PPTImport109722770859\data\asimages\{F1F113D8-F14E-4465-ABB2-77755F7834DB}_51.png&quot;/&gt;&lt;left val=&quot;727&quot;/&gt;&lt;top val=&quot;687&quot;/&gt;&lt;width val=&quot;226&quot;/&gt;&lt;height val=&quot;45&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AAAA1D07-C9C3-4DC3-9C7F-CF7F8BDD6209}&quot;/&gt;&lt;isInvalidForFieldText val=&quot;0&quot;/&gt;&lt;Image&gt;&lt;filename val=&quot;C:\Users\User\AppData\Local\Temp\CP10972752640Session\CPTrustFolder10972752640\PPTImport109722770859\data\asimages\{AAAA1D07-C9C3-4DC3-9C7F-CF7F8BDD6209}_52.png&quot;/&gt;&lt;left val=&quot;0&quot;/&gt;&lt;top val=&quot;76&quot;/&gt;&lt;width val=&quot;961&quot;/&gt;&lt;height val=&quot;122&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587E1DA-975E-4A6D-B5CD-925019549C5C}&quot;/&gt;&lt;isInvalidForFieldText val=&quot;0&quot;/&gt;&lt;Image&gt;&lt;filename val=&quot;C:\Users\User\AppData\Local\Temp\CP10972752640Session\CPTrustFolder10972752640\PPTImport109722770859\data\asimages\{9587E1DA-975E-4A6D-B5CD-925019549C5C}_52.png&quot;/&gt;&lt;left val=&quot;727&quot;/&gt;&lt;top val=&quot;687&quot;/&gt;&lt;width val=&quot;226&quot;/&gt;&lt;height val=&quot;45&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6B3774EE-5C18-4878-8745-5B6469E4151B}&quot;/&gt;&lt;isInvalidForFieldText val=&quot;0&quot;/&gt;&lt;Image&gt;&lt;filename val=&quot;C:\Users\User\AppData\Local\Temp\CP10972752640Session\CPTrustFolder10972752640\PPTImport109722770859\data\asimages\{6B3774EE-5C18-4878-8745-5B6469E4151B}_53.png&quot;/&gt;&lt;left val=&quot;0&quot;/&gt;&lt;top val=&quot;76&quot;/&gt;&lt;width val=&quot;961&quot;/&gt;&lt;height val=&quot;122&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DBA2825-A012-4C5B-BE81-1143CA0D4DC8}&quot;/&gt;&lt;isInvalidForFieldText val=&quot;0&quot;/&gt;&lt;Image&gt;&lt;filename val=&quot;C:\Users\User\AppData\Local\Temp\CP10972752640Session\CPTrustFolder10972752640\PPTImport109722770859\data\asimages\{FDBA2825-A012-4C5B-BE81-1143CA0D4DC8}_53.png&quot;/&gt;&lt;left val=&quot;91&quot;/&gt;&lt;top val=&quot;190&quot;/&gt;&lt;width val=&quot;367&quot;/&gt;&lt;height val=&quot;153&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8970858-FF0B-4EE8-9723-145E5F001655}&quot;/&gt;&lt;isInvalidForFieldText val=&quot;0&quot;/&gt;&lt;Image&gt;&lt;filename val=&quot;C:\Users\User\AppData\Local\Temp\CP10972752640Session\CPTrustFolder10972752640\PPTImport109722770859\data\asimages\{28970858-FF0B-4EE8-9723-145E5F001655}_53.png&quot;/&gt;&lt;left val=&quot;727&quot;/&gt;&lt;top val=&quot;687&quot;/&gt;&lt;width val=&quot;226&quot;/&gt;&lt;height val=&quot;45&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68CCBFC-2EA5-4F2E-954C-EADA75B43F05}&quot;/&gt;&lt;isInvalidForFieldText val=&quot;0&quot;/&gt;&lt;Image&gt;&lt;filename val=&quot;C:\Users\User\AppData\Local\Temp\CP10972752640Session\CPTrustFolder10972752640\PPTImport109722770859\data\asimages\{768CCBFC-2EA5-4F2E-954C-EADA75B43F05}_53.png&quot;/&gt;&lt;left val=&quot;535&quot;/&gt;&lt;top val=&quot;196&quot;/&gt;&lt;width val=&quot;392&quot;/&gt;&lt;height val=&quot;180&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ADAC4BB-D805-4382-8CB0-A9B10196EC60}&quot;/&gt;&lt;isInvalidForFieldText val=&quot;0&quot;/&gt;&lt;Image&gt;&lt;filename val=&quot;C:\Users\User\AppData\Local\Temp\CP10972752640Session\CPTrustFolder10972752640\PPTImport109722770859\data\asimages\{3ADAC4BB-D805-4382-8CB0-A9B10196EC60}_53.png&quot;/&gt;&lt;left val=&quot;549&quot;/&gt;&lt;top val=&quot;398&quot;/&gt;&lt;width val=&quot;364&quot;/&gt;&lt;height val=&quot;206&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53C1BCAA-2028-493E-AADC-379BA398A290}&quot;/&gt;&lt;isInvalidForFieldText val=&quot;0&quot;/&gt;&lt;Image&gt;&lt;filename val=&quot;C:\Users\User\AppData\Local\Temp\CP10972752640Session\CPTrustFolder10972752640\PPTImport109722770859\data\asimages\{53C1BCAA-2028-493E-AADC-379BA398A290}_54.png&quot;/&gt;&lt;left val=&quot;0&quot;/&gt;&lt;top val=&quot;76&quot;/&gt;&lt;width val=&quot;961&quot;/&gt;&lt;height val=&quot;122&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7&quot;/&gt;&lt;lineCharCount val=&quot;38&quot;/&gt;&lt;lineCharCount val=&quot;37&quot;/&gt;&lt;lineCharCount val=&quot;1&quot;/&gt;&lt;lineCharCount val=&quot;65&quot;/&gt;&lt;lineCharCount val=&quot;33&quot;/&gt;&lt;lineCharCount val=&quot;39&quot;/&gt;&lt;/TableIndex&gt;&lt;/ShapeTextInfo&gt;"/>
  <p:tag name="HTML_SHAPEINFO" val="&lt;ThreeDShapeInfo&gt;&lt;uuid val=&quot;{40BDA3E4-FE63-4A3E-835E-0599AC3BDD12}&quot;/&gt;&lt;isInvalidForFieldText val=&quot;0&quot;/&gt;&lt;Image&gt;&lt;filename val=&quot;C:\Users\User\AppData\Local\Temp\CP10972752640Session\CPTrustFolder10972752640\PPTImport109722770859\data\asimages\{40BDA3E4-FE63-4A3E-835E-0599AC3BDD12}_54.png&quot;/&gt;&lt;left val=&quot;42&quot;/&gt;&lt;top val=&quot;212&quot;/&gt;&lt;width val=&quot;870&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9846F5C-77CD-4DAB-B3BA-7E489E15404D}&quot;/&gt;&lt;isInvalidForFieldText val=&quot;0&quot;/&gt;&lt;Image&gt;&lt;filename val=&quot;C:\Users\User\AppData\Local\Temp\CP10972752640Session\CPTrustFolder10972752640\PPTImport109722770859\data\asimages\{79846F5C-77CD-4DAB-B3BA-7E489E15404D}_2.png&quot;/&gt;&lt;left val=&quot;727&quot;/&gt;&lt;top val=&quot;687&quot;/&gt;&lt;width val=&quot;226&quot;/&gt;&lt;height val=&quot;45&quot;/&gt;&lt;hasText val=&quot;1&quot;/&gt;&lt;/Image&gt;&lt;/ThreeDShape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E2B0E2D-9246-4D5A-B897-72106B44E15E}&quot;/&gt;&lt;isInvalidForFieldText val=&quot;0&quot;/&gt;&lt;Image&gt;&lt;filename val=&quot;C:\Users\User\AppData\Local\Temp\CP10972752640Session\CPTrustFolder10972752640\PPTImport109722770859\data\asimages\{7E2B0E2D-9246-4D5A-B897-72106B44E15E}_54.png&quot;/&gt;&lt;left val=&quot;727&quot;/&gt;&lt;top val=&quot;687&quot;/&gt;&lt;width val=&quot;226&quot;/&gt;&lt;height val=&quot;45&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3B32F7D-D15A-4497-8F27-081A7F6E507F}&quot;/&gt;&lt;isInvalidForFieldText val=&quot;0&quot;/&gt;&lt;Image&gt;&lt;filename val=&quot;C:\Users\User\AppData\Local\Temp\CP10972752640Session\CPTrustFolder10972752640\PPTImport109722770859\data\asimages\{93B32F7D-D15A-4497-8F27-081A7F6E507F}_55.png&quot;/&gt;&lt;left val=&quot;0&quot;/&gt;&lt;top val=&quot;76&quot;/&gt;&lt;width val=&quot;961&quot;/&gt;&lt;height val=&quot;122&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1&quot;/&gt;&lt;lineCharCount val=&quot;1&quot;/&gt;&lt;lineCharCount val=&quot;18&quot;/&gt;&lt;lineCharCount val=&quot;1&quot;/&gt;&lt;lineCharCount val=&quot;81&quot;/&gt;&lt;lineCharCount val=&quot;21&quot;/&gt;&lt;lineCharCount val=&quot;1&quot;/&gt;&lt;lineCharCount val=&quot;54&quot;/&gt;&lt;/TableIndex&gt;&lt;/ShapeTextInfo&gt;"/>
  <p:tag name="HTML_SHAPEINFO" val="&lt;ThreeDShapeInfo&gt;&lt;uuid val=&quot;{63D971A9-E37D-47C3-BBAE-8B9C333A6B93}&quot;/&gt;&lt;isInvalidForFieldText val=&quot;0&quot;/&gt;&lt;Image&gt;&lt;filename val=&quot;C:\Users\User\AppData\Local\Temp\CP10972752640Session\CPTrustFolder10972752640\PPTImport109722770859\data\asimages\{63D971A9-E37D-47C3-BBAE-8B9C333A6B93}_55.png&quot;/&gt;&lt;left val=&quot;42&quot;/&gt;&lt;top val=&quot;212&quot;/&gt;&lt;width val=&quot;870&quot;/&gt;&lt;height val=&quot;415&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9ABD3D5-1F8B-42ED-A524-22F4C9781D20}&quot;/&gt;&lt;isInvalidForFieldText val=&quot;0&quot;/&gt;&lt;Image&gt;&lt;filename val=&quot;C:\Users\User\AppData\Local\Temp\CP10972752640Session\CPTrustFolder10972752640\PPTImport109722770859\data\asimages\{89ABD3D5-1F8B-42ED-A524-22F4C9781D20}_55.png&quot;/&gt;&lt;left val=&quot;727&quot;/&gt;&lt;top val=&quot;687&quot;/&gt;&lt;width val=&quot;226&quot;/&gt;&lt;height val=&quot;45&quot;/&gt;&lt;hasText val=&quot;1&quot;/&gt;&lt;/Image&gt;&lt;/ThreeDShape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27289F68-37E6-4593-A809-5593C64654FE}&quot;/&gt;&lt;isInvalidForFieldText val=&quot;0&quot;/&gt;&lt;Image&gt;&lt;filename val=&quot;C:\Users\User\AppData\Local\Temp\CP10972752640Session\CPTrustFolder10972752640\PPTImport109722770859\data\asimages\{27289F68-37E6-4593-A809-5593C64654FE}_56.png&quot;/&gt;&lt;left val=&quot;0&quot;/&gt;&lt;top val=&quot;76&quot;/&gt;&lt;width val=&quot;961&quot;/&gt;&lt;height val=&quot;122&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46BCBB5-5409-4C35-A54E-28203A2588DD}&quot;/&gt;&lt;isInvalidForFieldText val=&quot;0&quot;/&gt;&lt;Image&gt;&lt;filename val=&quot;C:\Users\User\AppData\Local\Temp\CP10972752640Session\CPTrustFolder10972752640\PPTImport109722770859\data\asimages\{946BCBB5-5409-4C35-A54E-28203A2588DD}_56.png&quot;/&gt;&lt;left val=&quot;727&quot;/&gt;&lt;top val=&quot;687&quot;/&gt;&lt;width val=&quot;226&quot;/&gt;&lt;height val=&quot;45&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DFB99A39-EA51-4DB2-88B4-787A83BDA464}&quot;/&gt;&lt;isInvalidForFieldText val=&quot;0&quot;/&gt;&lt;Image&gt;&lt;filename val=&quot;C:\Users\User\AppData\Local\Temp\CP10972752640Session\CPTrustFolder10972752640\PPTImport109722770859\data\asimages\{DFB99A39-EA51-4DB2-88B4-787A83BDA464}_57.png&quot;/&gt;&lt;left val=&quot;0&quot;/&gt;&lt;top val=&quot;76&quot;/&gt;&lt;width val=&quot;961&quot;/&gt;&lt;height val=&quot;122&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9&quot;/&gt;&lt;lineCharCount val=&quot;65&quot;/&gt;&lt;lineCharCount val=&quot;45&quot;/&gt;&lt;lineCharCount val=&quot;1&quot;/&gt;&lt;lineCharCount val=&quot;51&quot;/&gt;&lt;lineCharCount val=&quot;1&quot;/&gt;&lt;lineCharCount val=&quot;79&quot;/&gt;&lt;lineCharCount val=&quot;1&quot;/&gt;&lt;lineCharCount val=&quot;60&quot;/&gt;&lt;/TableIndex&gt;&lt;/ShapeTextInfo&gt;"/>
  <p:tag name="HTML_SHAPEINFO" val="&lt;ThreeDShapeInfo&gt;&lt;uuid val=&quot;{CC46E977-315B-465B-B3BE-6FD60E4CCB74}&quot;/&gt;&lt;isInvalidForFieldText val=&quot;0&quot;/&gt;&lt;Image&gt;&lt;filename val=&quot;C:\Users\User\AppData\Local\Temp\CP10972752640Session\CPTrustFolder10972752640\PPTImport109722770859\data\asimages\{CC46E977-315B-465B-B3BE-6FD60E4CCB74}_57.png&quot;/&gt;&lt;left val=&quot;42&quot;/&gt;&lt;top val=&quot;212&quot;/&gt;&lt;width val=&quot;870&quot;/&gt;&lt;height val=&quot;415&quot;/&gt;&lt;hasText val=&quot;1&quot;/&gt;&lt;/Image&gt;&lt;/ThreeDShape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13A2AAB-C165-4558-8CF9-14B9FA326170}&quot;/&gt;&lt;isInvalidForFieldText val=&quot;0&quot;/&gt;&lt;Image&gt;&lt;filename val=&quot;C:\Users\User\AppData\Local\Temp\CP10972752640Session\CPTrustFolder10972752640\PPTImport109722770859\data\asimages\{513A2AAB-C165-4558-8CF9-14B9FA326170}_57.png&quot;/&gt;&lt;left val=&quot;727&quot;/&gt;&lt;top val=&quot;687&quot;/&gt;&lt;width val=&quot;226&quot;/&gt;&lt;height val=&quot;45&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E5FB4422-67D4-4B23-ADFD-B98B4A8B8D38}&quot;/&gt;&lt;isInvalidForFieldText val=&quot;0&quot;/&gt;&lt;Image&gt;&lt;filename val=&quot;C:\Users\User\AppData\Local\Temp\CP10972752640Session\CPTrustFolder10972752640\PPTImport109722770859\data\asimages\{E5FB4422-67D4-4B23-ADFD-B98B4A8B8D38}_58.png&quot;/&gt;&lt;left val=&quot;0&quot;/&gt;&lt;top val=&quot;76&quot;/&gt;&lt;width val=&quot;961&quot;/&gt;&lt;height val=&quot;12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E993522E-A07B-4D3B-8748-920D80086965}&quot;/&gt;&lt;isInvalidForFieldText val=&quot;0&quot;/&gt;&lt;Image&gt;&lt;filename val=&quot;C:\Users\User\AppData\Local\Temp\CP10972752640Session\CPTrustFolder10972752640\PPTImport109722770859\data\asimages\{E993522E-A07B-4D3B-8748-920D80086965}_3.png&quot;/&gt;&lt;left val=&quot;0&quot;/&gt;&lt;top val=&quot;76&quot;/&gt;&lt;width val=&quot;961&quot;/&gt;&lt;height val=&quot;122&quot;/&gt;&lt;hasText val=&quot;1&quot;/&gt;&lt;/Image&gt;&lt;/ThreeDShape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1&quot;/&gt;&lt;lineCharCount val=&quot;76&quot;/&gt;&lt;lineCharCount val=&quot;75&quot;/&gt;&lt;lineCharCount val=&quot;17&quot;/&gt;&lt;lineCharCount val=&quot;77&quot;/&gt;&lt;lineCharCount val=&quot;73&quot;/&gt;&lt;lineCharCount val=&quot;28&quot;/&gt;&lt;lineCharCount val=&quot;16&quot;/&gt;&lt;lineCharCount val=&quot;17&quot;/&gt;&lt;lineCharCount val=&quot;72&quot;/&gt;&lt;lineCharCount val=&quot;76&quot;/&gt;&lt;lineCharCount val=&quot;65&quot;/&gt;&lt;lineCharCount val=&quot;16&quot;/&gt;&lt;lineCharCount val=&quot;18&quot;/&gt;&lt;/TableIndex&gt;&lt;/ShapeTextInfo&gt;"/>
  <p:tag name="HTML_SHAPEINFO" val="&lt;ThreeDShapeInfo&gt;&lt;uuid val=&quot;{08165341-7CB6-4DA0-9FF4-1D51AE192D3A}&quot;/&gt;&lt;isInvalidForFieldText val=&quot;0&quot;/&gt;&lt;Image&gt;&lt;filename val=&quot;C:\Users\User\AppData\Local\Temp\CP10972752640Session\CPTrustFolder10972752640\PPTImport109722770859\data\asimages\{08165341-7CB6-4DA0-9FF4-1D51AE192D3A}_58.png&quot;/&gt;&lt;left val=&quot;43&quot;/&gt;&lt;top val=&quot;194&quot;/&gt;&lt;width val=&quot;873&quot;/&gt;&lt;height val=&quot;467&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F70AE9D-9821-4D96-82BE-85EDBF23E509}&quot;/&gt;&lt;isInvalidForFieldText val=&quot;0&quot;/&gt;&lt;Image&gt;&lt;filename val=&quot;C:\Users\User\AppData\Local\Temp\CP10972752640Session\CPTrustFolder10972752640\PPTImport109722770859\data\asimages\{8F70AE9D-9821-4D96-82BE-85EDBF23E509}_58.png&quot;/&gt;&lt;left val=&quot;727&quot;/&gt;&lt;top val=&quot;687&quot;/&gt;&lt;width val=&quot;226&quot;/&gt;&lt;height val=&quot;45&quot;/&gt;&lt;hasText val=&quot;1&quot;/&gt;&lt;/Image&gt;&lt;/ThreeDShape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AB6BE85E-C648-43D9-BEAD-966AE098F189}&quot;/&gt;&lt;isInvalidForFieldText val=&quot;0&quot;/&gt;&lt;Image&gt;&lt;filename val=&quot;C:\Users\User\AppData\Local\Temp\CP10972752640Session\CPTrustFolder10972752640\PPTImport109722770859\data\asimages\{AB6BE85E-C648-43D9-BEAD-966AE098F189}_59.png&quot;/&gt;&lt;left val=&quot;0&quot;/&gt;&lt;top val=&quot;76&quot;/&gt;&lt;width val=&quot;961&quot;/&gt;&lt;height val=&quot;122&quot;/&gt;&lt;hasText val=&quot;1&quot;/&gt;&lt;/Image&gt;&lt;/ThreeDShape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41&quot;/&gt;&lt;/TableIndex&gt;&lt;/ShapeTextInfo&gt;"/>
  <p:tag name="HTML_SHAPEINFO" val="&lt;ThreeDShapeInfo&gt;&lt;uuid val=&quot;{7EE6E835-5082-4C70-AB2B-C4221CE5C06F}&quot;/&gt;&lt;isInvalidForFieldText val=&quot;0&quot;/&gt;&lt;Image&gt;&lt;filename val=&quot;C:\Users\User\AppData\Local\Temp\CP10972752640Session\CPTrustFolder10972752640\PPTImport109722770859\data\asimages\{7EE6E835-5082-4C70-AB2B-C4221CE5C06F}_59.png&quot;/&gt;&lt;left val=&quot;40&quot;/&gt;&lt;top val=&quot;212&quot;/&gt;&lt;width val=&quot;876&quot;/&gt;&lt;height val=&quot;91&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73E2347-41C2-4695-89D0-30BB87125B7D}&quot;/&gt;&lt;isInvalidForFieldText val=&quot;0&quot;/&gt;&lt;Image&gt;&lt;filename val=&quot;C:\Users\User\AppData\Local\Temp\CP10972752640Session\CPTrustFolder10972752640\PPTImport109722770859\data\asimages\{A73E2347-41C2-4695-89D0-30BB87125B7D}_59.png&quot;/&gt;&lt;left val=&quot;727&quot;/&gt;&lt;top val=&quot;687&quot;/&gt;&lt;width val=&quot;226&quot;/&gt;&lt;height val=&quot;45&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B8A8CEF3-106B-48F3-867B-EC9BA7D0CA03}&quot;/&gt;&lt;isInvalidForFieldText val=&quot;0&quot;/&gt;&lt;Image&gt;&lt;filename val=&quot;C:\Users\User\AppData\Local\Temp\CP10972752640Session\CPTrustFolder10972752640\PPTImport109722770859\data\asimages\{B8A8CEF3-106B-48F3-867B-EC9BA7D0CA03}_60.png&quot;/&gt;&lt;left val=&quot;0&quot;/&gt;&lt;top val=&quot;76&quot;/&gt;&lt;width val=&quot;961&quot;/&gt;&lt;height val=&quot;122&quot;/&gt;&lt;hasText val=&quot;1&quot;/&gt;&lt;/Image&gt;&lt;/ThreeDShape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0&quot;/&gt;&lt;lineCharCount val=&quot;20&quot;/&gt;&lt;lineCharCount val=&quot;43&quot;/&gt;&lt;lineCharCount val=&quot;21&quot;/&gt;&lt;lineCharCount val=&quot;22&quot;/&gt;&lt;lineCharCount val=&quot;19&quot;/&gt;&lt;lineCharCount val=&quot;29&quot;/&gt;&lt;/TableIndex&gt;&lt;/ShapeTextInfo&gt;"/>
  <p:tag name="HTML_SHAPEINFO" val="&lt;ThreeDShapeInfo&gt;&lt;uuid val=&quot;{528960B0-D33D-493A-89F3-F00BA43602F7}&quot;/&gt;&lt;isInvalidForFieldText val=&quot;0&quot;/&gt;&lt;Image&gt;&lt;filename val=&quot;C:\Users\User\AppData\Local\Temp\CP10972752640Session\CPTrustFolder10972752640\PPTImport109722770859\data\asimages\{528960B0-D33D-493A-89F3-F00BA43602F7}_60.png&quot;/&gt;&lt;left val=&quot;42&quot;/&gt;&lt;top val=&quot;212&quot;/&gt;&lt;width val=&quot;870&quot;/&gt;&lt;height val=&quot;415&quot;/&gt;&lt;hasText val=&quot;1&quot;/&gt;&lt;/Image&gt;&lt;/ThreeDShape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56A5E53-9C21-4782-BDF5-F29A6E8E8AEA}&quot;/&gt;&lt;isInvalidForFieldText val=&quot;0&quot;/&gt;&lt;Image&gt;&lt;filename val=&quot;C:\Users\User\AppData\Local\Temp\CP10972752640Session\CPTrustFolder10972752640\PPTImport109722770859\data\asimages\{D56A5E53-9C21-4782-BDF5-F29A6E8E8AEA}_60.png&quot;/&gt;&lt;left val=&quot;727&quot;/&gt;&lt;top val=&quot;687&quot;/&gt;&lt;width val=&quot;226&quot;/&gt;&lt;height val=&quot;45&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FBF76F6C-798A-4335-82E6-807ED26C5C93}&quot;/&gt;&lt;isInvalidForFieldText val=&quot;0&quot;/&gt;&lt;Image&gt;&lt;filename val=&quot;C:\Users\User\AppData\Local\Temp\CP10972752640Session\CPTrustFolder10972752640\PPTImport109722770859\data\asimages\{FBF76F6C-798A-4335-82E6-807ED26C5C93}_61.png&quot;/&gt;&lt;left val=&quot;0&quot;/&gt;&lt;top val=&quot;278&quot;/&gt;&lt;width val=&quot;961&quot;/&gt;&lt;height val=&quot;20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38&quot;/&gt;&lt;lineCharCount val=&quot;37&quot;/&gt;&lt;lineCharCount val=&quot;35&quot;/&gt;&lt;lineCharCount val=&quot;30&quot;/&gt;&lt;lineCharCount val=&quot;28&quot;/&gt;&lt;lineCharCount val=&quot;25&quot;/&gt;&lt;lineCharCount val=&quot;35&quot;/&gt;&lt;lineCharCount val=&quot;64&quot;/&gt;&lt;lineCharCount val=&quot;48&quot;/&gt;&lt;lineCharCount val=&quot;38&quot;/&gt;&lt;lineCharCount val=&quot;38&quot;/&gt;&lt;lineCharCount val=&quot;39&quot;/&gt;&lt;lineCharCount val=&quot;42&quot;/&gt;&lt;lineCharCount val=&quot;44&quot;/&gt;&lt;/TableIndex&gt;&lt;/ShapeTextInfo&gt;"/>
  <p:tag name="HTML_SHAPEINFO" val="&lt;ThreeDShapeInfo&gt;&lt;uuid val=&quot;{076882F2-8C38-46B2-8727-2F56CEC69505}&quot;/&gt;&lt;isInvalidForFieldText val=&quot;0&quot;/&gt;&lt;Image&gt;&lt;filename val=&quot;C:\Users\User\AppData\Local\Temp\CP10972752640Session\CPTrustFolder10972752640\PPTImport109722770859\data\asimages\{076882F2-8C38-46B2-8727-2F56CEC69505}_3.png&quot;/&gt;&lt;left val=&quot;46&quot;/&gt;&lt;top val=&quot;172&quot;/&gt;&lt;width val=&quot;866&quot;/&gt;&lt;height val=&quot;498&quot;/&gt;&lt;hasText val=&quot;1&quot;/&gt;&lt;/Image&gt;&lt;/ThreeDShape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C24CF90-4073-45BD-82AD-2CDF3AF20116}&quot;/&gt;&lt;isInvalidForFieldText val=&quot;0&quot;/&gt;&lt;Image&gt;&lt;filename val=&quot;C:\Users\User\AppData\Local\Temp\CP10972752640Session\CPTrustFolder10972752640\PPTImport109722770859\data\asimages\{BC24CF90-4073-45BD-82AD-2CDF3AF20116}_61.png&quot;/&gt;&lt;left val=&quot;727&quot;/&gt;&lt;top val=&quot;687&quot;/&gt;&lt;width val=&quot;226&quot;/&gt;&lt;height val=&quot;4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D4F01B6-7EF8-4539-A8B6-68FE4CBDED6F}&quot;/&gt;&lt;isInvalidForFieldText val=&quot;0&quot;/&gt;&lt;Image&gt;&lt;filename val=&quot;C:\Users\User\AppData\Local\Temp\CP10972752640Session\CPTrustFolder10972752640\PPTImport109722770859\data\asimages\{DD4F01B6-7EF8-4539-A8B6-68FE4CBDED6F}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72750992-CCA5-4CA6-8A4D-F5044AF25BB5}&quot;/&gt;&lt;isInvalidForFieldText val=&quot;0&quot;/&gt;&lt;Image&gt;&lt;filename val=&quot;C:\Users\User\AppData\Local\Temp\CP10972752640Session\CPTrustFolder10972752640\PPTImport109722770859\data\asimages\{72750992-CCA5-4CA6-8A4D-F5044AF25BB5}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30&quot;/&gt;&lt;lineCharCount val=&quot;29&quot;/&gt;&lt;lineCharCount val=&quot;56&quot;/&gt;&lt;lineCharCount val=&quot;63&quot;/&gt;&lt;lineCharCount val=&quot;62&quot;/&gt;&lt;lineCharCount val=&quot;55&quot;/&gt;&lt;lineCharCount val=&quot;47&quot;/&gt;&lt;lineCharCount val=&quot;21&quot;/&gt;&lt;lineCharCount val=&quot;31&quot;/&gt;&lt;lineCharCount val=&quot;41&quot;/&gt;&lt;lineCharCount val=&quot;74&quot;/&gt;&lt;lineCharCount val=&quot;58&quot;/&gt;&lt;lineCharCount val=&quot;24&quot;/&gt;&lt;/TableIndex&gt;&lt;/ShapeTextInfo&gt;"/>
  <p:tag name="HTML_SHAPEINFO" val="&lt;ThreeDShapeInfo&gt;&lt;uuid val=&quot;{0133D434-5A87-4E0B-A4D5-1D1ADA079605}&quot;/&gt;&lt;isInvalidForFieldText val=&quot;0&quot;/&gt;&lt;Image&gt;&lt;filename val=&quot;C:\Users\User\AppData\Local\Temp\CP10972752640Session\CPTrustFolder10972752640\PPTImport109722770859\data\asimages\{0133D434-5A87-4E0B-A4D5-1D1ADA079605}_4.png&quot;/&gt;&lt;left val=&quot;46&quot;/&gt;&lt;top val=&quot;187&quot;/&gt;&lt;width val=&quot;866&quot;/&gt;&lt;height val=&quot;460&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D6F3508-AEFF-4D17-B9E9-B8C498B76B90}&quot;/&gt;&lt;isInvalidForFieldText val=&quot;0&quot;/&gt;&lt;Image&gt;&lt;filename val=&quot;C:\Users\User\AppData\Local\Temp\CP10972752640Session\CPTrustFolder10972752640\PPTImport109722770859\data\asimages\{1D6F3508-AEFF-4D17-B9E9-B8C498B76B90}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7344AED1-3139-491E-9D32-5B192251B725}&quot;/&gt;&lt;isInvalidForFieldText val=&quot;0&quot;/&gt;&lt;Image&gt;&lt;filename val=&quot;C:\Users\User\AppData\Local\Temp\CP10972752640Session\CPTrustFolder10972752640\PPTImport109722770859\data\asimages\{7344AED1-3139-491E-9D32-5B192251B725}_5.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74&quot;/&gt;&lt;lineCharCount val=&quot;56&quot;/&gt;&lt;/TableIndex&gt;&lt;/ShapeTextInfo&gt;"/>
  <p:tag name="HTML_SHAPEINFO" val="&lt;ThreeDShapeInfo&gt;&lt;uuid val=&quot;{A6BA1E66-4AA3-40C0-BDF7-68D7E5E43D14}&quot;/&gt;&lt;isInvalidForFieldText val=&quot;0&quot;/&gt;&lt;Image&gt;&lt;filename val=&quot;C:\Users\User\AppData\Local\Temp\CP10972752640Session\CPTrustFolder10972752640\PPTImport109722770859\data\asimages\{A6BA1E66-4AA3-40C0-BDF7-68D7E5E43D14}_5.png&quot;/&gt;&lt;left val=&quot;42&quot;/&gt;&lt;top val=&quot;212&quot;/&gt;&lt;width val=&quot;877&quot;/&gt;&lt;height val=&quot;121&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705ADFC-BFBB-429B-BF6D-7EF6C2096BF8}&quot;/&gt;&lt;isInvalidForFieldText val=&quot;0&quot;/&gt;&lt;Image&gt;&lt;filename val=&quot;C:\Users\User\AppData\Local\Temp\CP10972752640Session\CPTrustFolder10972752640\PPTImport109722770859\data\asimages\{6705ADFC-BFBB-429B-BF6D-7EF6C2096BF8}_5.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5&quot;/&gt;&lt;lineCharCount val=&quot;18&quot;/&gt;&lt;/TableIndex&gt;&lt;/ShapeTextInfo&gt;"/>
  <p:tag name="HTML_SHAPEINFO" val="&lt;ThreeDShapeInfo&gt;&lt;uuid val=&quot;{B78E99C2-195A-4668-80C6-FC163B1FC2F4}&quot;/&gt;&lt;isInvalidForFieldText val=&quot;0&quot;/&gt;&lt;Image&gt;&lt;filename val=&quot;C:\Users\User\AppData\Local\Temp\CP10972752640Session\CPTrustFolder10972752640\PPTImport109722770859\data\asimages\{B78E99C2-195A-4668-80C6-FC163B1FC2F4}_5.png&quot;/&gt;&lt;left val=&quot;44&quot;/&gt;&lt;top val=&quot;396&quot;/&gt;&lt;width val=&quot;868&quot;/&gt;&lt;height val=&quot;84&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59E17B77-A5A1-4CA3-9AF2-5063C8D84CE6}&quot;/&gt;&lt;isInvalidForFieldText val=&quot;0&quot;/&gt;&lt;Image&gt;&lt;filename val=&quot;C:\Users\User\AppData\Local\Temp\CP10972752640Session\CPTrustFolder10972752640\PPTImport109722770859\data\asimages\{59E17B77-A5A1-4CA3-9AF2-5063C8D84CE6}_6.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2&quot;/&gt;&lt;lineCharCount val=&quot;73&quot;/&gt;&lt;lineCharCount val=&quot;37&quot;/&gt;&lt;lineCharCount val=&quot;19&quot;/&gt;&lt;lineCharCount val=&quot;21&quot;/&gt;&lt;lineCharCount val=&quot;21&quot;/&gt;&lt;lineCharCount val=&quot;6&quot;/&gt;&lt;/TableIndex&gt;&lt;/ShapeTextInfo&gt;"/>
  <p:tag name="HTML_SHAPEINFO" val="&lt;ThreeDShapeInfo&gt;&lt;uuid val=&quot;{A209FD1B-51AA-452B-9467-55C4239A158D}&quot;/&gt;&lt;isInvalidForFieldText val=&quot;0&quot;/&gt;&lt;Image&gt;&lt;filename val=&quot;C:\Users\User\AppData\Local\Temp\CP10972752640Session\CPTrustFolder10972752640\PPTImport109722770859\data\asimages\{A209FD1B-51AA-452B-9467-55C4239A158D}_6.png&quot;/&gt;&lt;left val=&quot;42&quot;/&gt;&lt;top val=&quot;212&quot;/&gt;&lt;width val=&quot;874&quot;/&gt;&lt;height val=&quot;41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D3B7A7A-5CD0-47A6-A713-267127CC5F84}&quot;/&gt;&lt;isInvalidForFieldText val=&quot;0&quot;/&gt;&lt;Image&gt;&lt;filename val=&quot;C:\Users\User\AppData\Local\Temp\CP10972752640Session\CPTrustFolder10972752640\PPTImport109722770859\data\asimages\{BD3B7A7A-5CD0-47A6-A713-267127CC5F84}_6.png&quot;/&gt;&lt;left val=&quot;727&quot;/&gt;&lt;top val=&quot;687&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1D3DDBEB-BA4F-465B-977A-9DE6178A2DD2}&quot;/&gt;&lt;isInvalidForFieldText val=&quot;0&quot;/&gt;&lt;Image&gt;&lt;filename val=&quot;C:\Users\User\AppData\Local\Temp\CP10972752640Session\CPTrustFolder10972752640\PPTImport109722770859\data\asimages\{1D3DDBEB-BA4F-465B-977A-9DE6178A2DD2}_7.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7&quot;/&gt;&lt;lineCharCount val=&quot;28&quot;/&gt;&lt;lineCharCount val=&quot;83&quot;/&gt;&lt;lineCharCount val=&quot;82&quot;/&gt;&lt;lineCharCount val=&quot;34&quot;/&gt;&lt;lineCharCount val=&quot;80&quot;/&gt;&lt;lineCharCount val=&quot;30&quot;/&gt;&lt;/TableIndex&gt;&lt;/ShapeTextInfo&gt;"/>
  <p:tag name="HTML_SHAPEINFO" val="&lt;ThreeDShapeInfo&gt;&lt;uuid val=&quot;{3E942C0B-5C5A-488C-A646-FD60A9617DBD}&quot;/&gt;&lt;isInvalidForFieldText val=&quot;0&quot;/&gt;&lt;Image&gt;&lt;filename val=&quot;C:\Users\User\AppData\Local\Temp\CP10972752640Session\CPTrustFolder10972752640\PPTImport109722770859\data\asimages\{3E942C0B-5C5A-488C-A646-FD60A9617DBD}_7.png&quot;/&gt;&lt;left val=&quot;42&quot;/&gt;&lt;top val=&quot;212&quot;/&gt;&lt;width val=&quot;872&quot;/&gt;&lt;height val=&quot;41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14854FF-A401-4755-ACCA-9C454B2751F1}&quot;/&gt;&lt;isInvalidForFieldText val=&quot;0&quot;/&gt;&lt;Image&gt;&lt;filename val=&quot;C:\Users\User\AppData\Local\Temp\CP10972752640Session\CPTrustFolder10972752640\PPTImport109722770859\data\asimages\{C14854FF-A401-4755-ACCA-9C454B2751F1}_7.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265AA44E-F069-4E2F-93C2-A661F6D0A09D}&quot;/&gt;&lt;isInvalidForFieldText val=&quot;0&quot;/&gt;&lt;Image&gt;&lt;filename val=&quot;C:\Users\User\AppData\Local\Temp\CP10972752640Session\CPTrustFolder10972752640\PPTImport109722770859\data\asimages\{265AA44E-F069-4E2F-93C2-A661F6D0A09D}_8.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3&quot;/&gt;&lt;lineCharCount val=&quot;4&quot;/&gt;&lt;lineCharCount val=&quot;5&quot;/&gt;&lt;lineCharCount val=&quot;6&quot;/&gt;&lt;lineCharCount val=&quot;1&quot;/&gt;&lt;lineCharCount val=&quot;14&quot;/&gt;&lt;lineCharCount val=&quot;72&quot;/&gt;&lt;lineCharCount val=&quot;49&quot;/&gt;&lt;/TableIndex&gt;&lt;/ShapeTextInfo&gt;"/>
  <p:tag name="HTML_SHAPEINFO" val="&lt;ThreeDShapeInfo&gt;&lt;uuid val=&quot;{856F1BEA-04A0-42E2-841A-AEE1AA43A559}&quot;/&gt;&lt;isInvalidForFieldText val=&quot;0&quot;/&gt;&lt;Image&gt;&lt;filename val=&quot;C:\Users\User\AppData\Local\Temp\CP10972752640Session\CPTrustFolder10972752640\PPTImport109722770859\data\asimages\{856F1BEA-04A0-42E2-841A-AEE1AA43A559}_8.png&quot;/&gt;&lt;left val=&quot;42&quot;/&gt;&lt;top val=&quot;212&quot;/&gt;&lt;width val=&quot;870&quot;/&gt;&lt;height val=&quot;41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C8B6502-5C85-45DB-A441-853343A6D1BB}&quot;/&gt;&lt;isInvalidForFieldText val=&quot;0&quot;/&gt;&lt;Image&gt;&lt;filename val=&quot;C:\Users\User\AppData\Local\Temp\CP10972752640Session\CPTrustFolder10972752640\PPTImport109722770859\data\asimages\{2C8B6502-5C85-45DB-A441-853343A6D1BB}_8.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1402DCF4-E270-4B1E-8F59-548034AA0EC7}&quot;/&gt;&lt;isInvalidForFieldText val=&quot;0&quot;/&gt;&lt;Image&gt;&lt;filename val=&quot;C:\Users\User\AppData\Local\Temp\CP10972752640Session\CPTrustFolder10972752640\PPTImport109722770859\data\asimages\{1402DCF4-E270-4B1E-8F59-548034AA0EC7}_9.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2&quot;/&gt;&lt;lineCharCount val=&quot;81&quot;/&gt;&lt;lineCharCount val=&quot;42&quot;/&gt;&lt;lineCharCount val=&quot;24&quot;/&gt;&lt;lineCharCount val=&quot;25&quot;/&gt;&lt;lineCharCount val=&quot;25&quot;/&gt;&lt;lineCharCount val=&quot;29&quot;/&gt;&lt;/TableIndex&gt;&lt;/ShapeTextInfo&gt;"/>
  <p:tag name="HTML_SHAPEINFO" val="&lt;ThreeDShapeInfo&gt;&lt;uuid val=&quot;{F7265B0D-4BBF-4B59-8664-BFD2521F4ECB}&quot;/&gt;&lt;isInvalidForFieldText val=&quot;0&quot;/&gt;&lt;Image&gt;&lt;filename val=&quot;C:\Users\User\AppData\Local\Temp\CP10972752640Session\CPTrustFolder10972752640\PPTImport109722770859\data\asimages\{F7265B0D-4BBF-4B59-8664-BFD2521F4ECB}_9.png&quot;/&gt;&lt;left val=&quot;42&quot;/&gt;&lt;top val=&quot;212&quot;/&gt;&lt;width val=&quot;870&quot;/&gt;&lt;height val=&quot;41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DFB7AAE-7C42-44F5-805B-8368FF874249}&quot;/&gt;&lt;isInvalidForFieldText val=&quot;0&quot;/&gt;&lt;Image&gt;&lt;filename val=&quot;C:\Users\User\AppData\Local\Temp\CP10972752640Session\CPTrustFolder10972752640\PPTImport109722770859\data\asimages\{2DFB7AAE-7C42-44F5-805B-8368FF874249}_9.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60&quot;/&gt;&lt;/TableIndex&gt;&lt;/ShapeTextInfo&gt;"/>
  <p:tag name="HTML_SHAPEINFO" val="&lt;ThreeDShapeInfo&gt;&lt;uuid val=&quot;{F4D33D55-5D95-452A-8BF8-E2A9809909BF}&quot;/&gt;&lt;isInvalidForFieldText val=&quot;0&quot;/&gt;&lt;Image&gt;&lt;filename val=&quot;C:\Users\User\AppData\Local\Temp\CP10972752640Session\CPTrustFolder10972752640\PPTImport109722770859\data\asimages\{F4D33D55-5D95-452A-8BF8-E2A9809909BF}_9.png&quot;/&gt;&lt;left val=&quot;40&quot;/&gt;&lt;top val=&quot;524&quot;/&gt;&lt;width val=&quot;865&quot;/&gt;&lt;height val=&quot;84&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02B32D2A-461B-4BAE-9A9A-C94D3BC0211B}&quot;/&gt;&lt;isInvalidForFieldText val=&quot;0&quot;/&gt;&lt;Image&gt;&lt;filename val=&quot;C:\Users\User\AppData\Local\Temp\CP10972752640Session\CPTrustFolder10972752640\PPTImport109722770859\data\asimages\{02B32D2A-461B-4BAE-9A9A-C94D3BC0211B}_10.png&quot;/&gt;&lt;left val=&quot;0&quot;/&gt;&lt;top val=&quot;76&quot;/&gt;&lt;width val=&quot;961&quot;/&gt;&lt;height val=&quot;12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quot;/&gt;&lt;lineCharCount val=&quot;1&quot;/&gt;&lt;lineCharCount val=&quot;64&quot;/&gt;&lt;lineCharCount val=&quot;57&quot;/&gt;&lt;lineCharCount val=&quot;39&quot;/&gt;&lt;/TableIndex&gt;&lt;/ShapeTextInfo&gt;"/>
  <p:tag name="HTML_SHAPEINFO" val="&lt;ThreeDShapeInfo&gt;&lt;uuid val=&quot;{0709F9F7-90F6-4C8C-9605-03AD40B5D7F0}&quot;/&gt;&lt;isInvalidForFieldText val=&quot;0&quot;/&gt;&lt;Image&gt;&lt;filename val=&quot;C:\Users\User\AppData\Local\Temp\CP10972752640Session\CPTrustFolder10972752640\PPTImport109722770859\data\asimages\{0709F9F7-90F6-4C8C-9605-03AD40B5D7F0}_10.png&quot;/&gt;&lt;left val=&quot;47&quot;/&gt;&lt;top val=&quot;215&quot;/&gt;&lt;width val=&quot;865&quot;/&gt;&lt;height val=&quot;41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A7414A3-F8CC-4A31-B90C-CD04E95D9BC7}&quot;/&gt;&lt;isInvalidForFieldText val=&quot;0&quot;/&gt;&lt;Image&gt;&lt;filename val=&quot;C:\Users\User\AppData\Local\Temp\CP10972752640Session\CPTrustFolder10972752640\PPTImport109722770859\data\asimages\{9A7414A3-F8CC-4A31-B90C-CD04E95D9BC7}_10.png&quot;/&gt;&lt;left val=&quot;727&quot;/&gt;&lt;top val=&quot;687&quot;/&gt;&lt;width val=&quot;226&quot;/&gt;&lt;height val=&quot;4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B3FB1149-3964-4011-8AA9-84C5DC6C0E40}&quot;/&gt;&lt;isInvalidForFieldText val=&quot;0&quot;/&gt;&lt;Image&gt;&lt;filename val=&quot;C:\Users\User\AppData\Local\Temp\CP10972752640Session\CPTrustFolder10972752640\PPTImport109722770859\data\asimages\{B3FB1149-3964-4011-8AA9-84C5DC6C0E40}_11.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2&quot;/&gt;&lt;lineCharCount val=&quot;1&quot;/&gt;&lt;lineCharCount val=&quot;74&quot;/&gt;&lt;lineCharCount val=&quot;54&quot;/&gt;&lt;lineCharCount val=&quot;1&quot;/&gt;&lt;lineCharCount val=&quot;39&quot;/&gt;&lt;/TableIndex&gt;&lt;/ShapeTextInfo&gt;"/>
  <p:tag name="HTML_SHAPEINFO" val="&lt;ThreeDShapeInfo&gt;&lt;uuid val=&quot;{691E9069-30E2-4832-AE07-ABB398566C5D}&quot;/&gt;&lt;isInvalidForFieldText val=&quot;0&quot;/&gt;&lt;Image&gt;&lt;filename val=&quot;C:\Users\User\AppData\Local\Temp\CP10972752640Session\CPTrustFolder10972752640\PPTImport109722770859\data\asimages\{691E9069-30E2-4832-AE07-ABB398566C5D}_11.png&quot;/&gt;&lt;left val=&quot;42&quot;/&gt;&lt;top val=&quot;212&quot;/&gt;&lt;width val=&quot;870&quot;/&gt;&lt;height val=&quot;41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A2AB622-790E-4E27-BB33-46B3F63E7C2E}&quot;/&gt;&lt;isInvalidForFieldText val=&quot;0&quot;/&gt;&lt;Image&gt;&lt;filename val=&quot;C:\Users\User\AppData\Local\Temp\CP10972752640Session\CPTrustFolder10972752640\PPTImport109722770859\data\asimages\{5A2AB622-790E-4E27-BB33-46B3F63E7C2E}_11.png&quot;/&gt;&lt;left val=&quot;727&quot;/&gt;&lt;top val=&quot;687&quot;/&gt;&lt;width val=&quot;226&quot;/&gt;&lt;height val=&quot;4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CCAE3C66-4AA4-4C6B-826E-56AB2A8A60F8}&quot;/&gt;&lt;isInvalidForFieldText val=&quot;0&quot;/&gt;&lt;Image&gt;&lt;filename val=&quot;C:\Users\User\AppData\Local\Temp\CP10972752640Session\CPTrustFolder10972752640\PPTImport109722770859\data\asimages\{CCAE3C66-4AA4-4C6B-826E-56AB2A8A60F8}_12.png&quot;/&gt;&lt;left val=&quot;0&quot;/&gt;&lt;top val=&quot;76&quot;/&gt;&lt;width val=&quot;961&quot;/&gt;&lt;height val=&quot;12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2&quot;/&gt;&lt;lineCharCount val=&quot;61&quot;/&gt;&lt;lineCharCount val=&quot;55&quot;/&gt;&lt;/TableIndex&gt;&lt;/ShapeTextInfo&gt;"/>
  <p:tag name="HTML_SHAPEINFO" val="&lt;ThreeDShapeInfo&gt;&lt;uuid val=&quot;{3DC87E63-D509-4F0E-B167-2178EAAFE1D0}&quot;/&gt;&lt;isInvalidForFieldText val=&quot;0&quot;/&gt;&lt;Image&gt;&lt;filename val=&quot;C:\Users\User\AppData\Local\Temp\CP10972752640Session\CPTrustFolder10972752640\PPTImport109722770859\data\asimages\{3DC87E63-D509-4F0E-B167-2178EAAFE1D0}_12.png&quot;/&gt;&lt;left val=&quot;42&quot;/&gt;&lt;top val=&quot;212&quot;/&gt;&lt;width val=&quot;870&quot;/&gt;&lt;height val=&quot;129&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36EAA6D-2E60-437E-B4BD-2E7B6E75385F}&quot;/&gt;&lt;isInvalidForFieldText val=&quot;0&quot;/&gt;&lt;Image&gt;&lt;filename val=&quot;C:\Users\User\AppData\Local\Temp\CP10972752640Session\CPTrustFolder10972752640\PPTImport109722770859\data\asimages\{836EAA6D-2E60-437E-B4BD-2E7B6E75385F}_12.png&quot;/&gt;&lt;left val=&quot;727&quot;/&gt;&lt;top val=&quot;687&quot;/&gt;&lt;width val=&quot;226&quot;/&gt;&lt;height val=&quot;4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8&quot;/&gt;&lt;lineCharCount val=&quot;18&quot;/&gt;&lt;/TableIndex&gt;&lt;/ShapeTextInfo&gt;"/>
  <p:tag name="HTML_SHAPEINFO" val="&lt;ThreeDShapeInfo&gt;&lt;uuid val=&quot;{39F0A234-2B23-4F08-BFB8-55C39214157C}&quot;/&gt;&lt;isInvalidForFieldText val=&quot;0&quot;/&gt;&lt;Image&gt;&lt;filename val=&quot;C:\Users\User\AppData\Local\Temp\CP10972752640Session\CPTrustFolder10972752640\PPTImport109722770859\data\asimages\{39F0A234-2B23-4F08-BFB8-55C39214157C}_12.png&quot;/&gt;&lt;left val=&quot;49&quot;/&gt;&lt;top val=&quot;376&quot;/&gt;&lt;width val=&quot;865&quot;/&gt;&lt;height val=&quot;84&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 name="HTML_SHAPEINFO" val="&lt;ThreeDShapeInfo&gt;&lt;uuid val=&quot;{BB51B300-6695-43C3-B7DE-56CCFEA3FDAF}&quot;/&gt;&lt;isInvalidForFieldText val=&quot;0&quot;/&gt;&lt;Image&gt;&lt;filename val=&quot;C:\Users\User\AppData\Local\Temp\CP10972752640Session\CPTrustFolder10972752640\PPTImport109722770859\data\asimages\{BB51B300-6695-43C3-B7DE-56CCFEA3FDAF}_12.png&quot;/&gt;&lt;left val=&quot;43&quot;/&gt;&lt;top val=&quot;525&quot;/&gt;&lt;width val=&quot;871&quot;/&gt;&lt;height val=&quot;57&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EA1E9B51-C738-4BFC-BAD3-0147A9AE26E9}&quot;/&gt;&lt;isInvalidForFieldText val=&quot;0&quot;/&gt;&lt;Image&gt;&lt;filename val=&quot;C:\Users\User\AppData\Local\Temp\CP10972752640Session\CPTrustFolder10972752640\PPTImport109722770859\data\asimages\{EA1E9B51-C738-4BFC-BAD3-0147A9AE26E9}_13.png&quot;/&gt;&lt;left val=&quot;0&quot;/&gt;&lt;top val=&quot;76&quot;/&gt;&lt;width val=&quot;961&quot;/&gt;&lt;height val=&quot;12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42&quot;/&gt;&lt;lineCharCount val=&quot;1&quot;/&gt;&lt;lineCharCount val=&quot;67&quot;/&gt;&lt;lineCharCount val=&quot;14&quot;/&gt;&lt;lineCharCount val=&quot;20&quot;/&gt;&lt;lineCharCount val=&quot;24&quot;/&gt;&lt;/TableIndex&gt;&lt;/ShapeTextInfo&gt;"/>
  <p:tag name="HTML_SHAPEINFO" val="&lt;ThreeDShapeInfo&gt;&lt;uuid val=&quot;{FBE4316C-BB04-4C2C-A2B4-AB7879AE7D97}&quot;/&gt;&lt;isInvalidForFieldText val=&quot;0&quot;/&gt;&lt;Image&gt;&lt;filename val=&quot;C:\Users\User\AppData\Local\Temp\CP10972752640Session\CPTrustFolder10972752640\PPTImport109722770859\data\asimages\{FBE4316C-BB04-4C2C-A2B4-AB7879AE7D97}_13.png&quot;/&gt;&lt;left val=&quot;42&quot;/&gt;&lt;top val=&quot;212&quot;/&gt;&lt;width val=&quot;870&quot;/&gt;&lt;height val=&quot;253&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4E2461F-E44A-4064-B030-52ECD1044041}&quot;/&gt;&lt;isInvalidForFieldText val=&quot;0&quot;/&gt;&lt;Image&gt;&lt;filename val=&quot;C:\Users\User\AppData\Local\Temp\CP10972752640Session\CPTrustFolder10972752640\PPTImport109722770859\data\asimages\{04E2461F-E44A-4064-B030-52ECD1044041}_13.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4&quot;/&gt;&lt;lineCharCount val=&quot;68&quot;/&gt;&lt;lineCharCount val=&quot;40&quot;/&gt;&lt;/TableIndex&gt;&lt;/ShapeTextInfo&gt;"/>
  <p:tag name="HTML_SHAPEINFO" val="&lt;ThreeDShapeInfo&gt;&lt;uuid val=&quot;{BCFA610E-B577-4CB0-A71C-23914121B690}&quot;/&gt;&lt;isInvalidForFieldText val=&quot;0&quot;/&gt;&lt;Image&gt;&lt;filename val=&quot;C:\Users\User\AppData\Local\Temp\CP10972752640Session\CPTrustFolder10972752640\PPTImport109722770859\data\asimages\{BCFA610E-B577-4CB0-A71C-23914121B690}_13.png&quot;/&gt;&lt;left val=&quot;40&quot;/&gt;&lt;top val=&quot;485&quot;/&gt;&lt;width val=&quot;871&quot;/&gt;&lt;height val=&quot;121&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AB6C67BE-9977-4F96-A1D4-21B0A2280F73}&quot;/&gt;&lt;isInvalidForFieldText val=&quot;0&quot;/&gt;&lt;Image&gt;&lt;filename val=&quot;C:\Users\User\AppData\Local\Temp\CP10972752640Session\CPTrustFolder10972752640\PPTImport109722770859\data\asimages\{AB6C67BE-9977-4F96-A1D4-21B0A2280F73}_14.png&quot;/&gt;&lt;left val=&quot;0&quot;/&gt;&lt;top val=&quot;76&quot;/&gt;&lt;width val=&quot;961&quot;/&gt;&lt;height val=&quot;12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11&quot;/&gt;&lt;lineCharCount val=&quot;55&quot;/&gt;&lt;lineCharCount val=&quot;40&quot;/&gt;&lt;lineCharCount val=&quot;71&quot;/&gt;&lt;lineCharCount val=&quot;80&quot;/&gt;&lt;lineCharCount val=&quot;8&quot;/&gt;&lt;/TableIndex&gt;&lt;/ShapeTextInfo&gt;"/>
  <p:tag name="HTML_SHAPEINFO" val="&lt;ThreeDShapeInfo&gt;&lt;uuid val=&quot;{17D86456-1C17-4BF5-8842-DD7F9AD65681}&quot;/&gt;&lt;isInvalidForFieldText val=&quot;0&quot;/&gt;&lt;Image&gt;&lt;filename val=&quot;C:\Users\User\AppData\Local\Temp\CP10972752640Session\CPTrustFolder10972752640\PPTImport109722770859\data\asimages\{17D86456-1C17-4BF5-8842-DD7F9AD65681}_14.png&quot;/&gt;&lt;left val=&quot;42&quot;/&gt;&lt;top val=&quot;212&quot;/&gt;&lt;width val=&quot;870&quot;/&gt;&lt;height val=&quot;244&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EF0703E-58F2-422D-892F-5DAFB2AF8112}&quot;/&gt;&lt;isInvalidForFieldText val=&quot;0&quot;/&gt;&lt;Image&gt;&lt;filename val=&quot;C:\Users\User\AppData\Local\Temp\CP10972752640Session\CPTrustFolder10972752640\PPTImport109722770859\data\asimages\{2EF0703E-58F2-422D-892F-5DAFB2AF8112}_14.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47B87323-D00C-4CD5-80CE-13DAF4EE1B52}&quot;/&gt;&lt;isInvalidForFieldText val=&quot;0&quot;/&gt;&lt;Image&gt;&lt;filename val=&quot;C:\Users\User\AppData\Local\Temp\CP10972752640Session\CPTrustFolder10972752640\PPTImport109722770859\data\asimages\{47B87323-D00C-4CD5-80CE-13DAF4EE1B52}_14.png&quot;/&gt;&lt;left val=&quot;40&quot;/&gt;&lt;top val=&quot;497&quot;/&gt;&lt;width val=&quot;870&quot;/&gt;&lt;height val=&quot;57&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5135A396-9B6A-4DF7-A6C3-39DB17499EDC}&quot;/&gt;&lt;isInvalidForFieldText val=&quot;0&quot;/&gt;&lt;Image&gt;&lt;filename val=&quot;C:\Users\User\AppData\Local\Temp\CP10972752640Session\CPTrustFolder10972752640\PPTImport109722770859\data\asimages\{5135A396-9B6A-4DF7-A6C3-39DB17499EDC}_15.png&quot;/&gt;&lt;left val=&quot;0&quot;/&gt;&lt;top val=&quot;76&quot;/&gt;&lt;width val=&quot;961&quot;/&gt;&lt;height val=&quot;122&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3&quot;/&gt;&lt;lineCharCount val=&quot;20&quot;/&gt;&lt;lineCharCount val=&quot;74&quot;/&gt;&lt;lineCharCount val=&quot;25&quot;/&gt;&lt;lineCharCount val=&quot;74&quot;/&gt;&lt;lineCharCount val=&quot;72&quot;/&gt;&lt;/TableIndex&gt;&lt;/ShapeTextInfo&gt;"/>
  <p:tag name="HTML_SHAPEINFO" val="&lt;ThreeDShapeInfo&gt;&lt;uuid val=&quot;{B2645BA7-4CEA-4BA7-88C8-5808211BFBB0}&quot;/&gt;&lt;isInvalidForFieldText val=&quot;0&quot;/&gt;&lt;Image&gt;&lt;filename val=&quot;C:\Users\User\AppData\Local\Temp\CP10972752640Session\CPTrustFolder10972752640\PPTImport109722770859\data\asimages\{B2645BA7-4CEA-4BA7-88C8-5808211BFBB0}_15.png&quot;/&gt;&lt;left val=&quot;42&quot;/&gt;&lt;top val=&quot;212&quot;/&gt;&lt;width val=&quot;870&quot;/&gt;&lt;height val=&quot;209&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FBCBEE0-9726-4BE1-B21A-83BE5A865433}&quot;/&gt;&lt;isInvalidForFieldText val=&quot;0&quot;/&gt;&lt;Image&gt;&lt;filename val=&quot;C:\Users\User\AppData\Local\Temp\CP10972752640Session\CPTrustFolder10972752640\PPTImport109722770859\data\asimages\{CFBCBEE0-9726-4BE1-B21A-83BE5A865433}_15.png&quot;/&gt;&lt;left val=&quot;727&quot;/&gt;&lt;top val=&quot;687&quot;/&gt;&lt;width val=&quot;226&quot;/&gt;&lt;height val=&quot;4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7&quot;/&gt;&lt;lineCharCount val=&quot;40&quot;/&gt;&lt;/TableIndex&gt;&lt;/ShapeTextInfo&gt;"/>
  <p:tag name="HTML_SHAPEINFO" val="&lt;ThreeDShapeInfo&gt;&lt;uuid val=&quot;{3F211450-9299-4119-80A8-3495B994B9EB}&quot;/&gt;&lt;isInvalidForFieldText val=&quot;0&quot;/&gt;&lt;Image&gt;&lt;filename val=&quot;C:\Users\User\AppData\Local\Temp\CP10972752640Session\CPTrustFolder10972752640\PPTImport109722770859\data\asimages\{3F211450-9299-4119-80A8-3495B994B9EB}_15.png&quot;/&gt;&lt;left val=&quot;42&quot;/&gt;&lt;top val=&quot;491&quot;/&gt;&lt;width val=&quot;875&quot;/&gt;&lt;height val=&quot;84&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69765D1A-F2B9-4680-A836-9C2100B6A5F5}&quot;/&gt;&lt;isInvalidForFieldText val=&quot;0&quot;/&gt;&lt;Image&gt;&lt;filename val=&quot;C:\Users\User\AppData\Local\Temp\CP10972752640Session\CPTrustFolder10972752640\PPTImport109722770859\data\asimages\{69765D1A-F2B9-4680-A836-9C2100B6A5F5}_16.png&quot;/&gt;&lt;left val=&quot;0&quot;/&gt;&lt;top val=&quot;76&quot;/&gt;&lt;width val=&quot;961&quot;/&gt;&lt;height val=&quot;122&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0&quot;/&gt;&lt;lineCharCount val=&quot;30&quot;/&gt;&lt;lineCharCount val=&quot;20&quot;/&gt;&lt;/TableIndex&gt;&lt;/ShapeTextInfo&gt;"/>
  <p:tag name="HTML_SHAPEINFO" val="&lt;ThreeDShapeInfo&gt;&lt;uuid val=&quot;{D040AAAD-A084-4DB8-A89A-6060A1F87C9A}&quot;/&gt;&lt;isInvalidForFieldText val=&quot;0&quot;/&gt;&lt;Image&gt;&lt;filename val=&quot;C:\Users\User\AppData\Local\Temp\CP10972752640Session\CPTrustFolder10972752640\PPTImport109722770859\data\asimages\{D040AAAD-A084-4DB8-A89A-6060A1F87C9A}_16.png&quot;/&gt;&lt;left val=&quot;42&quot;/&gt;&lt;top val=&quot;212&quot;/&gt;&lt;width val=&quot;870&quot;/&gt;&lt;height val=&quot;13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83714CB-E801-445A-B1AB-C9B3DDD942B2}&quot;/&gt;&lt;isInvalidForFieldText val=&quot;0&quot;/&gt;&lt;Image&gt;&lt;filename val=&quot;C:\Users\User\AppData\Local\Temp\CP10972752640Session\CPTrustFolder10972752640\PPTImport109722770859\data\asimages\{083714CB-E801-445A-B1AB-C9B3DDD942B2}_16.png&quot;/&gt;&lt;left val=&quot;727&quot;/&gt;&lt;top val=&quot;687&quot;/&gt;&lt;width val=&quot;226&quot;/&gt;&lt;height val=&quot;4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86BC0B1B-7E19-4FB7-8816-E05AFB89B9B2}&quot;/&gt;&lt;isInvalidForFieldText val=&quot;0&quot;/&gt;&lt;Image&gt;&lt;filename val=&quot;C:\Users\User\AppData\Local\Temp\CP10972752640Session\CPTrustFolder10972752640\PPTImport109722770859\data\asimages\{86BC0B1B-7E19-4FB7-8816-E05AFB89B9B2}_16.png&quot;/&gt;&lt;left val=&quot;36&quot;/&gt;&lt;top val=&quot;326&quot;/&gt;&lt;width val=&quot;865&quot;/&gt;&lt;height val=&quot;5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9&quot;/&gt;&lt;lineCharCount val=&quot;43&quot;/&gt;&lt;/TableIndex&gt;&lt;/ShapeTextInfo&gt;"/>
  <p:tag name="HTML_SHAPEINFO" val="&lt;ThreeDShapeInfo&gt;&lt;uuid val=&quot;{3669FF5D-9E9D-48D4-A91D-8A42C8A4ABFA}&quot;/&gt;&lt;isInvalidForFieldText val=&quot;0&quot;/&gt;&lt;Image&gt;&lt;filename val=&quot;C:\Users\User\AppData\Local\Temp\CP10972752640Session\CPTrustFolder10972752640\PPTImport109722770859\data\asimages\{3669FF5D-9E9D-48D4-A91D-8A42C8A4ABFA}_16.png&quot;/&gt;&lt;left val=&quot;42&quot;/&gt;&lt;top val=&quot;359&quot;/&gt;&lt;width val=&quot;857&quot;/&gt;&lt;height val=&quot;97&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DEF27B85-0E8E-4264-9F5C-4407E9CEA8CE}&quot;/&gt;&lt;isInvalidForFieldText val=&quot;0&quot;/&gt;&lt;Image&gt;&lt;filename val=&quot;C:\Users\User\AppData\Local\Temp\CP10972752640Session\CPTrustFolder10972752640\PPTImport109722770859\data\asimages\{DEF27B85-0E8E-4264-9F5C-4407E9CEA8CE}_17.png&quot;/&gt;&lt;left val=&quot;0&quot;/&gt;&lt;top val=&quot;76&quot;/&gt;&lt;width val=&quot;961&quot;/&gt;&lt;height val=&quot;12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2&quot;/&gt;&lt;lineCharCount val=&quot;72&quot;/&gt;&lt;lineCharCount val=&quot;72&quot;/&gt;&lt;lineCharCount val=&quot;58&quot;/&gt;&lt;/TableIndex&gt;&lt;/ShapeTextInfo&gt;"/>
  <p:tag name="HTML_SHAPEINFO" val="&lt;ThreeDShapeInfo&gt;&lt;uuid val=&quot;{0BF00777-3DFB-4390-A74F-911034CC0E77}&quot;/&gt;&lt;isInvalidForFieldText val=&quot;0&quot;/&gt;&lt;Image&gt;&lt;filename val=&quot;C:\Users\User\AppData\Local\Temp\CP10972752640Session\CPTrustFolder10972752640\PPTImport109722770859\data\asimages\{0BF00777-3DFB-4390-A74F-911034CC0E77}_17.png&quot;/&gt;&lt;left val=&quot;42&quot;/&gt;&lt;top val=&quot;212&quot;/&gt;&lt;width val=&quot;870&quot;/&gt;&lt;height val=&quot;41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85047C1-BEAF-400C-B5FC-A6F046079058}&quot;/&gt;&lt;isInvalidForFieldText val=&quot;0&quot;/&gt;&lt;Image&gt;&lt;filename val=&quot;C:\Users\User\AppData\Local\Temp\CP10972752640Session\CPTrustFolder10972752640\PPTImport109722770859\data\asimages\{985047C1-BEAF-400C-B5FC-A6F046079058}_17.png&quot;/&gt;&lt;left val=&quot;727&quot;/&gt;&lt;top val=&quot;687&quot;/&gt;&lt;width val=&quot;226&quot;/&gt;&lt;height val=&quot;4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 name="HTML_SHAPEINFO" val="&lt;ThreeDShapeInfo&gt;&lt;uuid val=&quot;{E087C862-3CEC-42BC-A7BA-E4A15EF2459A}&quot;/&gt;&lt;isInvalidForFieldText val=&quot;0&quot;/&gt;&lt;Image&gt;&lt;filename val=&quot;C:\Users\User\AppData\Local\Temp\CP10972752640Session\CPTrustFolder10972752640\PPTImport109722770859\data\asimages\{E087C862-3CEC-42BC-A7BA-E4A15EF2459A}_18.png&quot;/&gt;&lt;left val=&quot;-5&quot;/&gt;&lt;top val=&quot;76&quot;/&gt;&lt;width val=&quot;970&quot;/&gt;&lt;height val=&quot;121&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0&quot;/&gt;&lt;lineCharCount val=&quot;72&quot;/&gt;&lt;lineCharCount val=&quot;18&quot;/&gt;&lt;lineCharCount val=&quot;75&quot;/&gt;&lt;lineCharCount val=&quot;38&quot;/&gt;&lt;lineCharCount val=&quot;66&quot;/&gt;&lt;lineCharCount val=&quot;55&quot;/&gt;&lt;/TableIndex&gt;&lt;/ShapeTextInfo&gt;"/>
  <p:tag name="HTML_SHAPEINFO" val="&lt;ThreeDShapeInfo&gt;&lt;uuid val=&quot;{84C5257A-BCEF-43C6-B9D2-C25A4A1A2312}&quot;/&gt;&lt;isInvalidForFieldText val=&quot;0&quot;/&gt;&lt;Image&gt;&lt;filename val=&quot;C:\Users\User\AppData\Local\Temp\CP10972752640Session\CPTrustFolder10972752640\PPTImport109722770859\data\asimages\{84C5257A-BCEF-43C6-B9D2-C25A4A1A2312}_18.png&quot;/&gt;&lt;left val=&quot;42&quot;/&gt;&lt;top val=&quot;212&quot;/&gt;&lt;width val=&quot;877&quot;/&gt;&lt;height val=&quot;41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4534CB7-911D-4929-8367-131B5EE75012}&quot;/&gt;&lt;isInvalidForFieldText val=&quot;0&quot;/&gt;&lt;Image&gt;&lt;filename val=&quot;C:\Users\User\AppData\Local\Temp\CP10972752640Session\CPTrustFolder10972752640\PPTImport109722770859\data\asimages\{14534CB7-911D-4929-8367-131B5EE75012}_18.png&quot;/&gt;&lt;left val=&quot;727&quot;/&gt;&lt;top val=&quot;687&quot;/&gt;&lt;width val=&quot;226&quot;/&gt;&lt;height val=&quot;4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DF9FD8A6-BEA1-41EC-91F8-A1957ECE3619}&quot;/&gt;&lt;isInvalidForFieldText val=&quot;0&quot;/&gt;&lt;Image&gt;&lt;filename val=&quot;C:\Users\User\AppData\Local\Temp\CP10972752640Session\CPTrustFolder10972752640\PPTImport109722770859\data\asimages\{DF9FD8A6-BEA1-41EC-91F8-A1957ECE3619}_19.png&quot;/&gt;&lt;left val=&quot;0&quot;/&gt;&lt;top val=&quot;76&quot;/&gt;&lt;width val=&quot;961&quot;/&gt;&lt;height val=&quot;12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2&quot;/&gt;&lt;lineCharCount val=&quot;68&quot;/&gt;&lt;lineCharCount val=&quot;13&quot;/&gt;&lt;lineCharCount val=&quot;26&quot;/&gt;&lt;lineCharCount val=&quot;26&quot;/&gt;&lt;lineCharCount val=&quot;18&quot;/&gt;&lt;lineCharCount val=&quot;20&quot;/&gt;&lt;lineCharCount val=&quot;15&quot;/&gt;&lt;lineCharCount val=&quot;18&quot;/&gt;&lt;/TableIndex&gt;&lt;/ShapeTextInfo&gt;"/>
  <p:tag name="HTML_SHAPEINFO" val="&lt;ThreeDShapeInfo&gt;&lt;uuid val=&quot;{1FA1031F-EFE7-45E2-A02F-302D452CDAC1}&quot;/&gt;&lt;isInvalidForFieldText val=&quot;0&quot;/&gt;&lt;Image&gt;&lt;filename val=&quot;C:\Users\User\AppData\Local\Temp\CP10972752640Session\CPTrustFolder10972752640\PPTImport109722770859\data\asimages\{1FA1031F-EFE7-45E2-A02F-302D452CDAC1}_19.png&quot;/&gt;&lt;left val=&quot;42&quot;/&gt;&lt;top val=&quot;212&quot;/&gt;&lt;width val=&quot;870&quot;/&gt;&lt;height val=&quot;41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DEE80D2-79F4-4366-B193-8AA269F78D9A}&quot;/&gt;&lt;isInvalidForFieldText val=&quot;0&quot;/&gt;&lt;Image&gt;&lt;filename val=&quot;C:\Users\User\AppData\Local\Temp\CP10972752640Session\CPTrustFolder10972752640\PPTImport109722770859\data\asimages\{9DEE80D2-79F4-4366-B193-8AA269F78D9A}_19.png&quot;/&gt;&lt;left val=&quot;727&quot;/&gt;&lt;top val=&quot;687&quot;/&gt;&lt;width val=&quot;226&quot;/&gt;&lt;height val=&quot;4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77BA4C38-D1F0-4B2C-B2F1-6E14BB9E60A7}&quot;/&gt;&lt;isInvalidForFieldText val=&quot;0&quot;/&gt;&lt;Image&gt;&lt;filename val=&quot;C:\Users\User\AppData\Local\Temp\CP10972752640Session\CPTrustFolder10972752640\PPTImport109722770859\data\asimages\{77BA4C38-D1F0-4B2C-B2F1-6E14BB9E60A7}_20.png&quot;/&gt;&lt;left val=&quot;0&quot;/&gt;&lt;top val=&quot;76&quot;/&gt;&lt;width val=&quot;961&quot;/&gt;&lt;height val=&quot;122&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8&quot;/&gt;&lt;lineCharCount val=&quot;60&quot;/&gt;&lt;lineCharCount val=&quot;46&quot;/&gt;&lt;lineCharCount val=&quot;62&quot;/&gt;&lt;lineCharCount val=&quot;9&quot;/&gt;&lt;lineCharCount val=&quot;66&quot;/&gt;&lt;lineCharCount val=&quot;49&quot;/&gt;&lt;/TableIndex&gt;&lt;/ShapeTextInfo&gt;"/>
  <p:tag name="HTML_SHAPEINFO" val="&lt;ThreeDShapeInfo&gt;&lt;uuid val=&quot;{922F7703-F095-49E5-A583-6912894E7814}&quot;/&gt;&lt;isInvalidForFieldText val=&quot;0&quot;/&gt;&lt;Image&gt;&lt;filename val=&quot;C:\Users\User\AppData\Local\Temp\CP10972752640Session\CPTrustFolder10972752640\PPTImport109722770859\data\asimages\{922F7703-F095-49E5-A583-6912894E7814}_20.png&quot;/&gt;&lt;left val=&quot;42&quot;/&gt;&lt;top val=&quot;212&quot;/&gt;&lt;width val=&quot;870&quot;/&gt;&lt;height val=&quot;41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314DA9D-DDA7-4238-AF71-482C00BDBB01}&quot;/&gt;&lt;isInvalidForFieldText val=&quot;0&quot;/&gt;&lt;Image&gt;&lt;filename val=&quot;C:\Users\User\AppData\Local\Temp\CP10972752640Session\CPTrustFolder10972752640\PPTImport109722770859\data\asimages\{6314DA9D-DDA7-4238-AF71-482C00BDBB01}_20.png&quot;/&gt;&lt;left val=&quot;727&quot;/&gt;&lt;top val=&quot;687&quot;/&gt;&lt;width val=&quot;226&quot;/&gt;&lt;height val=&quot;4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1F687BD5-66AA-4B82-9BE4-AC06BD6F126B}&quot;/&gt;&lt;isInvalidForFieldText val=&quot;0&quot;/&gt;&lt;Image&gt;&lt;filename val=&quot;C:\Users\User\AppData\Local\Temp\CP10972752640Session\CPTrustFolder10972752640\PPTImport109722770859\data\asimages\{1F687BD5-66AA-4B82-9BE4-AC06BD6F126B}_21.png&quot;/&gt;&lt;left val=&quot;0&quot;/&gt;&lt;top val=&quot;76&quot;/&gt;&lt;width val=&quot;961&quot;/&gt;&lt;height val=&quot;122&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2&quot;/&gt;&lt;lineCharCount val=&quot;74&quot;/&gt;&lt;lineCharCount val=&quot;76&quot;/&gt;&lt;lineCharCount val=&quot;15&quot;/&gt;&lt;/TableIndex&gt;&lt;/ShapeTextInfo&gt;"/>
  <p:tag name="HTML_SHAPEINFO" val="&lt;ThreeDShapeInfo&gt;&lt;uuid val=&quot;{AE3352C5-2AA1-4784-BF95-5EA93DE82135}&quot;/&gt;&lt;isInvalidForFieldText val=&quot;0&quot;/&gt;&lt;Image&gt;&lt;filename val=&quot;C:\Users\User\AppData\Local\Temp\CP10972752640Session\CPTrustFolder10972752640\PPTImport109722770859\data\asimages\{AE3352C5-2AA1-4784-BF95-5EA93DE82135}_21.png&quot;/&gt;&lt;left val=&quot;42&quot;/&gt;&lt;top val=&quot;212&quot;/&gt;&lt;width val=&quot;870&quot;/&gt;&lt;height val=&quot;150&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D8D3529-8EB6-4B9F-B0B6-39FE69A412BA}&quot;/&gt;&lt;isInvalidForFieldText val=&quot;0&quot;/&gt;&lt;Image&gt;&lt;filename val=&quot;C:\Users\User\AppData\Local\Temp\CP10972752640Session\CPTrustFolder10972752640\PPTImport109722770859\data\asimages\{3D8D3529-8EB6-4B9F-B0B6-39FE69A412BA}_21.png&quot;/&gt;&lt;left val=&quot;727&quot;/&gt;&lt;top val=&quot;687&quot;/&gt;&lt;width val=&quot;226&quot;/&gt;&lt;height val=&quot;4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1&quot;/&gt;&lt;lineCharCount val=&quot;65&quot;/&gt;&lt;lineCharCount val=&quot;69&quot;/&gt;&lt;lineCharCount val=&quot;65&quot;/&gt;&lt;/TableIndex&gt;&lt;/ShapeTextInfo&gt;"/>
  <p:tag name="HTML_SHAPEINFO" val="&lt;ThreeDShapeInfo&gt;&lt;uuid val=&quot;{2DC484B3-ABB4-4589-9678-C3371ACCEBB5}&quot;/&gt;&lt;isInvalidForFieldText val=&quot;0&quot;/&gt;&lt;Image&gt;&lt;filename val=&quot;C:\Users\User\AppData\Local\Temp\CP10972752640Session\CPTrustFolder10972752640\PPTImport109722770859\data\asimages\{2DC484B3-ABB4-4589-9678-C3371ACCEBB5}_21.png&quot;/&gt;&lt;left val=&quot;47&quot;/&gt;&lt;top val=&quot;395&quot;/&gt;&lt;width val=&quot;865&quot;/&gt;&lt;height val=&quot;153&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CD573535-1B04-4133-AE81-16026984343B}&quot;/&gt;&lt;isInvalidForFieldText val=&quot;0&quot;/&gt;&lt;Image&gt;&lt;filename val=&quot;C:\Users\User\AppData\Local\Temp\CP10972752640Session\CPTrustFolder10972752640\PPTImport109722770859\data\asimages\{CD573535-1B04-4133-AE81-16026984343B}_22.png&quot;/&gt;&lt;left val=&quot;0&quot;/&gt;&lt;top val=&quot;76&quot;/&gt;&lt;width val=&quot;961&quot;/&gt;&lt;height val=&quot;12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4&quot;/&gt;&lt;lineCharCount val=&quot;16&quot;/&gt;&lt;lineCharCount val=&quot;26&quot;/&gt;&lt;lineCharCount val=&quot;40&quot;/&gt;&lt;lineCharCount val=&quot;65&quot;/&gt;&lt;lineCharCount val=&quot;38&quot;/&gt;&lt;/TableIndex&gt;&lt;/ShapeTextInfo&gt;"/>
  <p:tag name="HTML_SHAPEINFO" val="&lt;ThreeDShapeInfo&gt;&lt;uuid val=&quot;{C04C8D99-E8E4-4762-8F96-259D1F142624}&quot;/&gt;&lt;isInvalidForFieldText val=&quot;0&quot;/&gt;&lt;Image&gt;&lt;filename val=&quot;C:\Users\User\AppData\Local\Temp\CP10972752640Session\CPTrustFolder10972752640\PPTImport109722770859\data\asimages\{C04C8D99-E8E4-4762-8F96-259D1F142624}_22.png&quot;/&gt;&lt;left val=&quot;42&quot;/&gt;&lt;top val=&quot;212&quot;/&gt;&lt;width val=&quot;870&quot;/&gt;&lt;height val=&quot;41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2C54325-D8E4-41B7-A54C-E3DB93D87A6C}&quot;/&gt;&lt;isInvalidForFieldText val=&quot;0&quot;/&gt;&lt;Image&gt;&lt;filename val=&quot;C:\Users\User\AppData\Local\Temp\CP10972752640Session\CPTrustFolder10972752640\PPTImport109722770859\data\asimages\{02C54325-D8E4-41B7-A54C-E3DB93D87A6C}_22.png&quot;/&gt;&lt;left val=&quot;727&quot;/&gt;&lt;top val=&quot;687&quot;/&gt;&lt;width val=&quot;226&quot;/&gt;&lt;height val=&quot;4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E3FC32CA-23CF-4C7B-9B53-6BE2BD99E759}&quot;/&gt;&lt;isInvalidForFieldText val=&quot;0&quot;/&gt;&lt;Image&gt;&lt;filename val=&quot;C:\Users\User\AppData\Local\Temp\CP10972752640Session\CPTrustFolder10972752640\PPTImport109722770859\data\asimages\{E3FC32CA-23CF-4C7B-9B53-6BE2BD99E759}_23.png&quot;/&gt;&lt;left val=&quot;0&quot;/&gt;&lt;top val=&quot;76&quot;/&gt;&lt;width val=&quot;961&quot;/&gt;&lt;height val=&quot;122&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1&quot;/&gt;&lt;lineCharCount val=&quot;1&quot;/&gt;&lt;lineCharCount val=&quot;71&quot;/&gt;&lt;lineCharCount val=&quot;23&quot;/&gt;&lt;/TableIndex&gt;&lt;/ShapeTextInfo&gt;"/>
  <p:tag name="HTML_SHAPEINFO" val="&lt;ThreeDShapeInfo&gt;&lt;uuid val=&quot;{2E155319-1BB0-4ED8-A377-7E7717D3103C}&quot;/&gt;&lt;isInvalidForFieldText val=&quot;0&quot;/&gt;&lt;Image&gt;&lt;filename val=&quot;C:\Users\User\AppData\Local\Temp\CP10972752640Session\CPTrustFolder10972752640\PPTImport109722770859\data\asimages\{2E155319-1BB0-4ED8-A377-7E7717D3103C}_23.png&quot;/&gt;&lt;left val=&quot;42&quot;/&gt;&lt;top val=&quot;212&quot;/&gt;&lt;width val=&quot;875&quot;/&gt;&lt;height val=&quot;41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79B9722-B215-4C2B-94D7-B3434FA4A3DE}&quot;/&gt;&lt;isInvalidForFieldText val=&quot;0&quot;/&gt;&lt;Image&gt;&lt;filename val=&quot;C:\Users\User\AppData\Local\Temp\CP10972752640Session\CPTrustFolder10972752640\PPTImport109722770859\data\asimages\{E79B9722-B215-4C2B-94D7-B3434FA4A3DE}_23.png&quot;/&gt;&lt;left val=&quot;727&quot;/&gt;&lt;top val=&quot;687&quot;/&gt;&lt;width val=&quot;226&quot;/&gt;&lt;height val=&quot;4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AA2ED1A5-19D8-4ABD-9B2B-C37FACE2C5EE}&quot;/&gt;&lt;isInvalidForFieldText val=&quot;0&quot;/&gt;&lt;Image&gt;&lt;filename val=&quot;C:\Users\User\AppData\Local\Temp\CP10972752640Session\CPTrustFolder10972752640\PPTImport109722770859\data\asimages\{AA2ED1A5-19D8-4ABD-9B2B-C37FACE2C5EE}_24.png&quot;/&gt;&lt;left val=&quot;0&quot;/&gt;&lt;top val=&quot;76&quot;/&gt;&lt;width val=&quot;961&quot;/&gt;&lt;height val=&quot;12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71&quot;/&gt;&lt;lineCharCount val=&quot;64&quot;/&gt;&lt;/TableIndex&gt;&lt;/ShapeTextInfo&gt;"/>
  <p:tag name="HTML_SHAPEINFO" val="&lt;ThreeDShapeInfo&gt;&lt;uuid val=&quot;{045A74A6-2AD0-420B-8CFA-BFB5CF32BFC0}&quot;/&gt;&lt;isInvalidForFieldText val=&quot;0&quot;/&gt;&lt;Image&gt;&lt;filename val=&quot;C:\Users\User\AppData\Local\Temp\CP10972752640Session\CPTrustFolder10972752640\PPTImport109722770859\data\asimages\{045A74A6-2AD0-420B-8CFA-BFB5CF32BFC0}_24.png&quot;/&gt;&lt;left val=&quot;42&quot;/&gt;&lt;top val=&quot;212&quot;/&gt;&lt;width val=&quot;872&quot;/&gt;&lt;height val=&quot;127&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08479F5-AE42-41D6-83C4-9B05A8410115}&quot;/&gt;&lt;isInvalidForFieldText val=&quot;0&quot;/&gt;&lt;Image&gt;&lt;filename val=&quot;C:\Users\User\AppData\Local\Temp\CP10972752640Session\CPTrustFolder10972752640\PPTImport109722770859\data\asimages\{808479F5-AE42-41D6-83C4-9B05A8410115}_24.png&quot;/&gt;&lt;left val=&quot;727&quot;/&gt;&lt;top val=&quot;687&quot;/&gt;&lt;width val=&quot;226&quot;/&gt;&lt;height val=&quot;4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5&quot;/&gt;&lt;lineCharCount val=&quot;19&quot;/&gt;&lt;/TableIndex&gt;&lt;/ShapeTextInfo&gt;"/>
  <p:tag name="HTML_SHAPEINFO" val="&lt;ThreeDShapeInfo&gt;&lt;uuid val=&quot;{552F7177-D048-463B-9C0F-3D8A4E3984C3}&quot;/&gt;&lt;isInvalidForFieldText val=&quot;0&quot;/&gt;&lt;Image&gt;&lt;filename val=&quot;C:\Users\User\AppData\Local\Temp\CP10972752640Session\CPTrustFolder10972752640\PPTImport109722770859\data\asimages\{552F7177-D048-463B-9C0F-3D8A4E3984C3}_24.png&quot;/&gt;&lt;left val=&quot;40&quot;/&gt;&lt;top val=&quot;405&quot;/&gt;&lt;width val=&quot;871&quot;/&gt;&lt;height val=&quot;84&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611B4773-B495-4F2A-B9E1-9C27FB02F783}&quot;/&gt;&lt;isInvalidForFieldText val=&quot;0&quot;/&gt;&lt;Image&gt;&lt;filename val=&quot;C:\Users\User\AppData\Local\Temp\CP10972752640Session\CPTrustFolder10972752640\PPTImport109722770859\data\asimages\{611B4773-B495-4F2A-B9E1-9C27FB02F783}_25.png&quot;/&gt;&lt;left val=&quot;0&quot;/&gt;&lt;top val=&quot;76&quot;/&gt;&lt;width val=&quot;961&quot;/&gt;&lt;height val=&quot;122&quot;/&gt;&lt;hasText val=&quot;1&quot;/&gt;&lt;/Image&gt;&lt;/ThreeDShapeInfo&gt;"/>
</p:tagLst>
</file>

<file path=ppt/theme/theme1.xml><?xml version="1.0" encoding="utf-8"?>
<a:theme xmlns:a="http://schemas.openxmlformats.org/drawingml/2006/main" name="Using as of April 26">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ing as of April 26" id="{E6D39CCA-D9F4-4E8D-97C4-CD58519AF570}" vid="{EFD47D49-66E6-482A-B6CC-3730D63134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35E050F-F6DD-446A-BC54-722BE857956D}">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Using as of April 26</Template>
  <TotalTime>27988</TotalTime>
  <Words>3141</Words>
  <Application>Microsoft Office PowerPoint</Application>
  <PresentationFormat>On-screen Show (4:3)</PresentationFormat>
  <Paragraphs>456</Paragraphs>
  <Slides>61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Tahoma</vt:lpstr>
      <vt:lpstr>Times New Roman</vt:lpstr>
      <vt:lpstr>Using as of April 26</vt:lpstr>
      <vt:lpstr>Musculoskeletal System Lower Body</vt:lpstr>
      <vt:lpstr>Objectives</vt:lpstr>
      <vt:lpstr>References</vt:lpstr>
      <vt:lpstr>References cont.</vt:lpstr>
      <vt:lpstr>Functional Loss</vt:lpstr>
      <vt:lpstr>Functional Loss</vt:lpstr>
      <vt:lpstr>Functional Loss</vt:lpstr>
      <vt:lpstr>What are the Major &amp; Minor Lower Body Joints?</vt:lpstr>
      <vt:lpstr>Painful Motion</vt:lpstr>
      <vt:lpstr>Painful Motion</vt:lpstr>
      <vt:lpstr>Circulatory Disturbances</vt:lpstr>
      <vt:lpstr>Acute, Subacute, or Chronic Diseases</vt:lpstr>
      <vt:lpstr>Acute, Subacute, or Chronic Diseases</vt:lpstr>
      <vt:lpstr>Acute, Subacute, or Chronic Diseases</vt:lpstr>
      <vt:lpstr>Acute, Subacute, or Chronic Diseases</vt:lpstr>
      <vt:lpstr>Acute, Subacute, or Chronic Diseases</vt:lpstr>
      <vt:lpstr>Arthritis Due to Strain</vt:lpstr>
      <vt:lpstr>Arthritis Cases Previously Rated as a Single Disability</vt:lpstr>
      <vt:lpstr>Examinations</vt:lpstr>
      <vt:lpstr>Medical Examination Criteria</vt:lpstr>
      <vt:lpstr>The Amputation Rule</vt:lpstr>
      <vt:lpstr>Prosthetic Implants</vt:lpstr>
      <vt:lpstr>Anatomical Loss and Loss of Use</vt:lpstr>
      <vt:lpstr>Loss of Use of Hand or Foot</vt:lpstr>
      <vt:lpstr>Loss of Use of Both Buttocks</vt:lpstr>
      <vt:lpstr>Combinations of Anatomical Loss  and Loss of Use Disabilities</vt:lpstr>
      <vt:lpstr>Evaluating Non-Amputation Disabilities of the Lower Extremities</vt:lpstr>
      <vt:lpstr>Shortening of the Lower Extremity</vt:lpstr>
      <vt:lpstr>Other Disabilities of Bones and Joints</vt:lpstr>
      <vt:lpstr>Other Disabilities of Bones and Joints</vt:lpstr>
      <vt:lpstr>Combined Ratings for Muscle Injuries</vt:lpstr>
      <vt:lpstr>Combined Ratings for Muscle Injuries </vt:lpstr>
      <vt:lpstr>Evaluation of Muscle Disabilities</vt:lpstr>
      <vt:lpstr>Evaluation of Muscle Disabilities</vt:lpstr>
      <vt:lpstr>Muscle Injury Considerations</vt:lpstr>
      <vt:lpstr>Spine conditions</vt:lpstr>
      <vt:lpstr>The Spine</vt:lpstr>
      <vt:lpstr>Ankylosis and Limitation of Motion of the Spine</vt:lpstr>
      <vt:lpstr>Intervertebral Disc Syndrome (IVDS)</vt:lpstr>
      <vt:lpstr>Hip Conditions</vt:lpstr>
      <vt:lpstr>Limitation of Hip Motion</vt:lpstr>
      <vt:lpstr>Overview of Hips</vt:lpstr>
      <vt:lpstr>Movement of the Hip</vt:lpstr>
      <vt:lpstr>Separate Evaluations for the Hip</vt:lpstr>
      <vt:lpstr>Knee conditions</vt:lpstr>
      <vt:lpstr>Overview of Knees</vt:lpstr>
      <vt:lpstr>Limitation of Knee (Leg) Flexion</vt:lpstr>
      <vt:lpstr>Limitation of Knee (Leg) Extension</vt:lpstr>
      <vt:lpstr>Separate Evaluations for the Knee</vt:lpstr>
      <vt:lpstr>Separate Evaluations for Arthritis of the Knee</vt:lpstr>
      <vt:lpstr>Separate Evaluations for Arthritis of the Knee</vt:lpstr>
      <vt:lpstr>Ankle conditions</vt:lpstr>
      <vt:lpstr>Limitation of Ankle Motion</vt:lpstr>
      <vt:lpstr>Moderate vs. Marked</vt:lpstr>
      <vt:lpstr>The Ankle</vt:lpstr>
      <vt:lpstr>Foot Conditions</vt:lpstr>
      <vt:lpstr>Flat Foot (Pes Planus)</vt:lpstr>
      <vt:lpstr>Flat Foot (Pes Planus)</vt:lpstr>
      <vt:lpstr>Flat Foot (Pes Planus)</vt:lpstr>
      <vt:lpstr>Other Foot Conditions in the Rating Schedule</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Musculoskeletal System - Lower Body PowerPoint Presentation</dc:title>
  <dc:subject>RVSR</dc:subject>
  <dc:creator>Department of Veterans Affairs, Veterans Benefits Administration, Compensation Service, STAFF</dc:creator>
  <cp:keywords>musculoskeletal system,lower body,rating schedule,functional loss,amputation rule,arthritis,prosthetic implants,anatomical loss,spine,hip,knee,ankle,foot</cp:keywords>
  <dc:description>This lesson continues to develope the RVSR's abilities to identify basic concepts for rating joints and muscle injuries within the musculoskeletal system, while enhancing understanding surrounding the musculoskeletal disabilities of the lower extremities.</dc:description>
  <cp:lastModifiedBy>Kathy Poole</cp:lastModifiedBy>
  <cp:revision>485</cp:revision>
  <cp:lastPrinted>2016-02-12T22:54:40Z</cp:lastPrinted>
  <dcterms:created xsi:type="dcterms:W3CDTF">2014-04-30T02:32:11Z</dcterms:created>
  <dcterms:modified xsi:type="dcterms:W3CDTF">2018-08-16T13:27:07Z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