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5"/>
  </p:notesMasterIdLst>
  <p:handoutMasterIdLst>
    <p:handoutMasterId r:id="rId26"/>
  </p:handoutMasterIdLst>
  <p:sldIdLst>
    <p:sldId id="257" r:id="rId5"/>
    <p:sldId id="258" r:id="rId6"/>
    <p:sldId id="259" r:id="rId7"/>
    <p:sldId id="260" r:id="rId8"/>
    <p:sldId id="269" r:id="rId9"/>
    <p:sldId id="268" r:id="rId10"/>
    <p:sldId id="267" r:id="rId11"/>
    <p:sldId id="280" r:id="rId12"/>
    <p:sldId id="265" r:id="rId13"/>
    <p:sldId id="266" r:id="rId14"/>
    <p:sldId id="271" r:id="rId15"/>
    <p:sldId id="264" r:id="rId16"/>
    <p:sldId id="276" r:id="rId17"/>
    <p:sldId id="277" r:id="rId18"/>
    <p:sldId id="263" r:id="rId19"/>
    <p:sldId id="262" r:id="rId20"/>
    <p:sldId id="261" r:id="rId21"/>
    <p:sldId id="270" r:id="rId22"/>
    <p:sldId id="278" r:id="rId23"/>
    <p:sldId id="279" r:id="rId24"/>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WKINS, Erin, VBAVACO" initials="HEV" lastIdx="5" clrIdx="0">
    <p:extLst>
      <p:ext uri="{19B8F6BF-5375-455C-9EA6-DF929625EA0E}">
        <p15:presenceInfo xmlns:p15="http://schemas.microsoft.com/office/powerpoint/2012/main" userId="S::Erin.M.Hawkins@va.gov::98344f4d-fa2c-441c-ad2f-3138e5bc48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3907" autoAdjust="0"/>
  </p:normalViewPr>
  <p:slideViewPr>
    <p:cSldViewPr snapToGrid="0">
      <p:cViewPr varScale="1">
        <p:scale>
          <a:sx n="110" d="100"/>
          <a:sy n="110" d="100"/>
        </p:scale>
        <p:origin x="52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7/24/2020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7/24/2020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172068117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174337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Questions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316655798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60735" indent="-160735">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18791" indent="-156270">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482204" indent="-163414">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611684" indent="-129481">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77313050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16021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5761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355049962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Layout" Target="../slideLayouts/slideLayout2.xml"/><Relationship Id="rId4" Type="http://schemas.openxmlformats.org/officeDocument/2006/relationships/tags" Target="../tags/tag53.xml"/></Relationships>
</file>

<file path=ppt/slides/_rels/slide1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hyperlink" Target="https://vbaw.vba.va.gov/bl/21/products/docs/crdocfolder.pdf" TargetMode="Externa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hyperlink" Target="https://vbaw.vba.va.gov/bl/21/systems/docs/duplicateaews.pdf" TargetMode="Externa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17.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slideLayout" Target="../slideLayouts/slideLayout2.xml"/><Relationship Id="rId4" Type="http://schemas.openxmlformats.org/officeDocument/2006/relationships/tags" Target="../tags/tag76.xml"/></Relationships>
</file>

<file path=ppt/slides/_rels/slide19.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1.xml"/><Relationship Id="rId1" Type="http://schemas.openxmlformats.org/officeDocument/2006/relationships/tags" Target="../tags/tag80.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Layout" Target="../slideLayouts/slideLayout4.xml"/><Relationship Id="rId4" Type="http://schemas.openxmlformats.org/officeDocument/2006/relationships/tags" Target="../tags/tag25.xml"/></Relationships>
</file>

<file path=ppt/slides/_rels/slide4.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Layout" Target="../slideLayouts/slideLayout2.xml"/><Relationship Id="rId4" Type="http://schemas.openxmlformats.org/officeDocument/2006/relationships/tags" Target="../tags/tag29.xml"/></Relationships>
</file>

<file path=ppt/slides/_rels/slide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slideLayout" Target="../slideLayouts/slideLayout2.xml"/><Relationship Id="rId4" Type="http://schemas.openxmlformats.org/officeDocument/2006/relationships/tags" Target="../tags/tag33.xml"/></Relationships>
</file>

<file path=ppt/slides/_rels/slide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Layout" Target="../slideLayouts/slideLayout2.xml"/><Relationship Id="rId4" Type="http://schemas.openxmlformats.org/officeDocument/2006/relationships/tags" Target="../tags/tag37.xml"/></Relationships>
</file>

<file path=ppt/slides/_rels/slide7.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BE7B14-8A83-42DB-9E13-488C98672FD6}"/>
              </a:ext>
            </a:extLst>
          </p:cNvPr>
          <p:cNvSpPr>
            <a:spLocks noGrp="1"/>
          </p:cNvSpPr>
          <p:nvPr>
            <p:ph type="ctrTitle"/>
            <p:custDataLst>
              <p:tags r:id="rId1"/>
            </p:custDataLst>
          </p:nvPr>
        </p:nvSpPr>
        <p:spPr>
          <a:xfrm>
            <a:off x="685800" y="2819400"/>
            <a:ext cx="7772400" cy="1219200"/>
          </a:xfrm>
        </p:spPr>
        <p:txBody>
          <a:bodyPr/>
          <a:lstStyle/>
          <a:p>
            <a:r>
              <a:rPr lang="en-US" dirty="0"/>
              <a:t>Processing Audit Error Worksheets (AEWs)</a:t>
            </a:r>
          </a:p>
        </p:txBody>
      </p:sp>
      <p:sp>
        <p:nvSpPr>
          <p:cNvPr id="6" name="Text Placeholder 5">
            <a:extLst>
              <a:ext uri="{FF2B5EF4-FFF2-40B4-BE49-F238E27FC236}">
                <a16:creationId xmlns:a16="http://schemas.microsoft.com/office/drawing/2014/main" id="{31FAF815-A8DB-4F84-8C8B-4AABEF3C3E00}"/>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18DE06DD-55A5-478E-8556-69A67BC93A1C}"/>
              </a:ext>
            </a:extLst>
          </p:cNvPr>
          <p:cNvSpPr>
            <a:spLocks noGrp="1"/>
          </p:cNvSpPr>
          <p:nvPr>
            <p:ph type="body" sz="quarter" idx="11"/>
            <p:custDataLst>
              <p:tags r:id="rId3"/>
            </p:custDataLst>
          </p:nvPr>
        </p:nvSpPr>
        <p:spPr>
          <a:xfrm>
            <a:off x="6096000" y="4724400"/>
            <a:ext cx="2362200" cy="838200"/>
          </a:xfrm>
        </p:spPr>
        <p:txBody>
          <a:bodyPr/>
          <a:lstStyle/>
          <a:p>
            <a:r>
              <a:rPr lang="en-US"/>
              <a:t>July </a:t>
            </a:r>
            <a:r>
              <a:rPr lang="en-US" dirty="0"/>
              <a:t>2020</a:t>
            </a:r>
          </a:p>
          <a:p>
            <a:endParaRPr lang="en-US" dirty="0"/>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Reviewing AEWs</a:t>
            </a:r>
          </a:p>
        </p:txBody>
      </p:sp>
      <p:sp>
        <p:nvSpPr>
          <p:cNvPr id="3" name="Content Placeholder 2"/>
          <p:cNvSpPr>
            <a:spLocks noGrp="1"/>
          </p:cNvSpPr>
          <p:nvPr>
            <p:ph idx="1"/>
            <p:custDataLst>
              <p:tags r:id="rId2"/>
            </p:custDataLst>
          </p:nvPr>
        </p:nvSpPr>
        <p:spPr>
          <a:xfrm>
            <a:off x="457200" y="2057400"/>
            <a:ext cx="8229600" cy="3916363"/>
          </a:xfrm>
        </p:spPr>
        <p:txBody>
          <a:bodyPr>
            <a:normAutofit fontScale="92500" lnSpcReduction="20000"/>
          </a:bodyPr>
          <a:lstStyle/>
          <a:p>
            <a:pPr marL="344488" indent="-344488">
              <a:buAutoNum type="arabicPeriod"/>
            </a:pPr>
            <a:r>
              <a:rPr lang="en-US" dirty="0"/>
              <a:t>Compare the monthly withholding on the corporate record to the </a:t>
            </a:r>
            <a:r>
              <a:rPr lang="en-US" i="1" dirty="0"/>
              <a:t>VA Withheld</a:t>
            </a:r>
            <a:r>
              <a:rPr lang="en-US" dirty="0"/>
              <a:t> column on the AEW. Do they match?</a:t>
            </a:r>
          </a:p>
          <a:p>
            <a:pPr marL="344488" indent="-344488">
              <a:buFont typeface="+mj-lt"/>
              <a:buAutoNum type="arabicPeriod"/>
            </a:pPr>
            <a:endParaRPr lang="en-US" dirty="0"/>
          </a:p>
          <a:p>
            <a:pPr marL="344488" indent="-344488">
              <a:buFont typeface="+mj-lt"/>
              <a:buAutoNum type="arabicPeriod"/>
            </a:pPr>
            <a:r>
              <a:rPr lang="en-US" dirty="0"/>
              <a:t>If the earliest entitlement month displayed on an AEW is </a:t>
            </a:r>
            <a:r>
              <a:rPr lang="en-US" i="1" dirty="0"/>
              <a:t>prior</a:t>
            </a:r>
            <a:r>
              <a:rPr lang="en-US" dirty="0"/>
              <a:t> to November 2009, check the eFolder and Legacy Content Manager for an out-of-system CRSC/CRDP payment.  </a:t>
            </a:r>
          </a:p>
          <a:p>
            <a:pPr marL="344488" indent="-344488">
              <a:buAutoNum type="arabicPeriod"/>
            </a:pPr>
            <a:endParaRPr lang="en-US" dirty="0"/>
          </a:p>
          <a:p>
            <a:pPr marL="344488" indent="-344488">
              <a:buFont typeface="Wingdings" panose="05000000000000000000" pitchFamily="2" charset="2"/>
              <a:buAutoNum type="arabicPeriod"/>
            </a:pPr>
            <a:r>
              <a:rPr lang="en-US" dirty="0"/>
              <a:t>Verify the withholding in the corporate record is for MRP and not for other offsets (i.e. separation pay, severance pay)</a:t>
            </a:r>
          </a:p>
          <a:p>
            <a:pPr marL="0" indent="0">
              <a:buNone/>
            </a:pPr>
            <a:endParaRPr lang="en-US" dirty="0"/>
          </a:p>
          <a:p>
            <a:pPr marL="0" indent="0">
              <a:buNone/>
            </a:pPr>
            <a:r>
              <a:rPr lang="en-US" b="1" i="1" dirty="0"/>
              <a:t>Important: defer AEW processing until VA appoints a fiduciary if VA is withholding benefits to offset MRP and has rated the Veteran incompetent but has not yet appointed him/her a fiduciary </a:t>
            </a:r>
          </a:p>
          <a:p>
            <a:pPr marL="0" indent="0">
              <a:buNone/>
            </a:pPr>
            <a:endParaRPr lang="en-US" dirty="0"/>
          </a:p>
          <a:p>
            <a:pPr marL="0" indent="0">
              <a:buNone/>
            </a:pPr>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3877362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Example AEW</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11</a:t>
            </a:fld>
            <a:endParaRPr lang="en-US" dirty="0"/>
          </a:p>
        </p:txBody>
      </p:sp>
      <p:sp>
        <p:nvSpPr>
          <p:cNvPr id="6" name="Rectangle 5"/>
          <p:cNvSpPr/>
          <p:nvPr>
            <p:custDataLst>
              <p:tags r:id="rId3"/>
            </p:custDataLst>
          </p:nvPr>
        </p:nvSpPr>
        <p:spPr>
          <a:xfrm>
            <a:off x="109057" y="1470393"/>
            <a:ext cx="8783273" cy="1738938"/>
          </a:xfrm>
          <a:prstGeom prst="rect">
            <a:avLst/>
          </a:prstGeom>
        </p:spPr>
        <p:txBody>
          <a:bodyPr wrap="square">
            <a:spAutoFit/>
          </a:bodyPr>
          <a:lstStyle/>
          <a:p>
            <a:pPr algn="ctr" eaLnBrk="0" fontAlgn="base" hangingPunct="0">
              <a:spcAft>
                <a:spcPts val="600"/>
              </a:spcAft>
              <a:tabLst>
                <a:tab pos="342900" algn="r"/>
                <a:tab pos="2057400" algn="ctr"/>
                <a:tab pos="4114800" algn="r"/>
              </a:tabLst>
            </a:pPr>
            <a:r>
              <a:rPr lang="en-US" sz="1400" dirty="0">
                <a:solidFill>
                  <a:srgbClr val="000000"/>
                </a:solidFill>
                <a:latin typeface="+mj-lt"/>
                <a:ea typeface="Times New Roman"/>
              </a:rPr>
              <a:t>VETSNET</a:t>
            </a:r>
            <a:endParaRPr lang="en-US" sz="1400" dirty="0">
              <a:latin typeface="+mj-lt"/>
              <a:ea typeface="Times New Roman"/>
            </a:endParaRPr>
          </a:p>
          <a:p>
            <a:pPr algn="ctr" eaLnBrk="0" fontAlgn="base" hangingPunct="0">
              <a:spcAft>
                <a:spcPts val="600"/>
              </a:spcAft>
              <a:tabLst>
                <a:tab pos="342900" algn="r"/>
                <a:tab pos="2057400" algn="ctr"/>
                <a:tab pos="4114800" algn="r"/>
              </a:tabLst>
            </a:pPr>
            <a:r>
              <a:rPr lang="en-US" sz="1400" dirty="0">
                <a:solidFill>
                  <a:srgbClr val="000000"/>
                </a:solidFill>
                <a:latin typeface="+mj-lt"/>
                <a:ea typeface="Times New Roman"/>
              </a:rPr>
              <a:t>Audit Error Worksheets (AEWs)</a:t>
            </a:r>
            <a:endParaRPr lang="en-US" sz="1400" dirty="0">
              <a:latin typeface="+mj-lt"/>
              <a:ea typeface="Times New Roman"/>
            </a:endParaRPr>
          </a:p>
          <a:p>
            <a:pPr algn="ctr" eaLnBrk="0" fontAlgn="base" hangingPunct="0">
              <a:spcAft>
                <a:spcPts val="600"/>
              </a:spcAft>
              <a:tabLst>
                <a:tab pos="342900" algn="r"/>
                <a:tab pos="2057400" algn="ctr"/>
                <a:tab pos="4114800" algn="r"/>
              </a:tabLst>
            </a:pPr>
            <a:r>
              <a:rPr lang="en-US" sz="1400" dirty="0">
                <a:latin typeface="+mj-lt"/>
                <a:ea typeface="Times New Roman"/>
              </a:rPr>
              <a:t> </a:t>
            </a:r>
          </a:p>
          <a:p>
            <a:pPr algn="ctr" eaLnBrk="0" fontAlgn="base" hangingPunct="0">
              <a:spcAft>
                <a:spcPts val="600"/>
              </a:spcAft>
              <a:tabLst>
                <a:tab pos="342900" algn="r"/>
                <a:tab pos="2057400" algn="ctr"/>
                <a:tab pos="4114800" algn="r"/>
              </a:tabLst>
            </a:pPr>
            <a:r>
              <a:rPr lang="en-US" sz="1400" dirty="0">
                <a:solidFill>
                  <a:srgbClr val="000000"/>
                </a:solidFill>
                <a:latin typeface="+mj-lt"/>
                <a:ea typeface="Times New Roman"/>
              </a:rPr>
              <a:t>CRSC/CRDP AEW VETSNET-AWARD APPROPRIATE PAYMENT DUE</a:t>
            </a:r>
            <a:endParaRPr lang="en-US" sz="1400" dirty="0">
              <a:latin typeface="+mj-lt"/>
              <a:ea typeface="Times New Roman"/>
            </a:endParaRPr>
          </a:p>
          <a:p>
            <a:pPr algn="ctr" eaLnBrk="0" fontAlgn="base" hangingPunct="0">
              <a:spcAft>
                <a:spcPts val="600"/>
              </a:spcAft>
              <a:tabLst>
                <a:tab pos="342900" algn="r"/>
                <a:tab pos="2057400" algn="ctr"/>
                <a:tab pos="4114800" algn="r"/>
              </a:tabLst>
            </a:pPr>
            <a:r>
              <a:rPr lang="en-US" sz="1400" dirty="0">
                <a:latin typeface="+mj-lt"/>
                <a:ea typeface="Times New Roman"/>
              </a:rPr>
              <a:t> </a:t>
            </a:r>
          </a:p>
          <a:p>
            <a:pPr algn="ctr" eaLnBrk="0" fontAlgn="base" hangingPunct="0">
              <a:spcAft>
                <a:spcPts val="600"/>
              </a:spcAft>
              <a:tabLst>
                <a:tab pos="344488" algn="r"/>
                <a:tab pos="2057400" algn="ctr"/>
                <a:tab pos="4114800" algn="r"/>
              </a:tabLst>
            </a:pPr>
            <a:r>
              <a:rPr lang="en-US" sz="1200" dirty="0">
                <a:solidFill>
                  <a:srgbClr val="000000"/>
                </a:solidFill>
                <a:latin typeface="+mj-lt"/>
                <a:ea typeface="Times New Roman"/>
              </a:rPr>
              <a:t>VA FILE NUMBER: xxx xx </a:t>
            </a:r>
            <a:r>
              <a:rPr lang="en-US" sz="1200" dirty="0" err="1">
                <a:solidFill>
                  <a:srgbClr val="000000"/>
                </a:solidFill>
                <a:latin typeface="+mj-lt"/>
                <a:ea typeface="Times New Roman"/>
              </a:rPr>
              <a:t>xxxx</a:t>
            </a:r>
            <a:r>
              <a:rPr lang="en-US" sz="1200" dirty="0">
                <a:solidFill>
                  <a:srgbClr val="000000"/>
                </a:solidFill>
                <a:latin typeface="+mj-lt"/>
                <a:ea typeface="Times New Roman"/>
              </a:rPr>
              <a:t>            STUB NAME: Veteran, V  RO NUMBER: 18            DATE: April 3, 2015</a:t>
            </a:r>
            <a:endParaRPr lang="en-US" sz="1200" dirty="0">
              <a:latin typeface="+mj-lt"/>
              <a:ea typeface="Times New Roman"/>
            </a:endParaRPr>
          </a:p>
        </p:txBody>
      </p:sp>
      <p:graphicFrame>
        <p:nvGraphicFramePr>
          <p:cNvPr id="8" name="Content Placeholder 4">
            <a:extLst>
              <a:ext uri="{FF2B5EF4-FFF2-40B4-BE49-F238E27FC236}">
                <a16:creationId xmlns:a16="http://schemas.microsoft.com/office/drawing/2014/main" id="{04D85834-2FF7-4E7E-BC3D-984D0477C471}"/>
              </a:ext>
            </a:extLst>
          </p:cNvPr>
          <p:cNvGraphicFramePr>
            <a:graphicFrameLocks/>
          </p:cNvGraphicFramePr>
          <p:nvPr>
            <p:custDataLst>
              <p:tags r:id="rId4"/>
            </p:custDataLst>
            <p:extLst>
              <p:ext uri="{D42A27DB-BD31-4B8C-83A1-F6EECF244321}">
                <p14:modId xmlns:p14="http://schemas.microsoft.com/office/powerpoint/2010/main" val="1665786067"/>
              </p:ext>
            </p:extLst>
          </p:nvPr>
        </p:nvGraphicFramePr>
        <p:xfrm>
          <a:off x="375666" y="3376932"/>
          <a:ext cx="8392665" cy="2838849"/>
        </p:xfrm>
        <a:graphic>
          <a:graphicData uri="http://schemas.openxmlformats.org/drawingml/2006/table">
            <a:tbl>
              <a:tblPr/>
              <a:tblGrid>
                <a:gridCol w="755647">
                  <a:extLst>
                    <a:ext uri="{9D8B030D-6E8A-4147-A177-3AD203B41FA5}">
                      <a16:colId xmlns:a16="http://schemas.microsoft.com/office/drawing/2014/main" val="20000"/>
                    </a:ext>
                  </a:extLst>
                </a:gridCol>
                <a:gridCol w="690439">
                  <a:extLst>
                    <a:ext uri="{9D8B030D-6E8A-4147-A177-3AD203B41FA5}">
                      <a16:colId xmlns:a16="http://schemas.microsoft.com/office/drawing/2014/main" val="20001"/>
                    </a:ext>
                  </a:extLst>
                </a:gridCol>
                <a:gridCol w="517829">
                  <a:extLst>
                    <a:ext uri="{9D8B030D-6E8A-4147-A177-3AD203B41FA5}">
                      <a16:colId xmlns:a16="http://schemas.microsoft.com/office/drawing/2014/main" val="20002"/>
                    </a:ext>
                  </a:extLst>
                </a:gridCol>
                <a:gridCol w="575366">
                  <a:extLst>
                    <a:ext uri="{9D8B030D-6E8A-4147-A177-3AD203B41FA5}">
                      <a16:colId xmlns:a16="http://schemas.microsoft.com/office/drawing/2014/main" val="20003"/>
                    </a:ext>
                  </a:extLst>
                </a:gridCol>
                <a:gridCol w="460293">
                  <a:extLst>
                    <a:ext uri="{9D8B030D-6E8A-4147-A177-3AD203B41FA5}">
                      <a16:colId xmlns:a16="http://schemas.microsoft.com/office/drawing/2014/main" val="20004"/>
                    </a:ext>
                  </a:extLst>
                </a:gridCol>
                <a:gridCol w="485226">
                  <a:extLst>
                    <a:ext uri="{9D8B030D-6E8A-4147-A177-3AD203B41FA5}">
                      <a16:colId xmlns:a16="http://schemas.microsoft.com/office/drawing/2014/main" val="20005"/>
                    </a:ext>
                  </a:extLst>
                </a:gridCol>
                <a:gridCol w="513992">
                  <a:extLst>
                    <a:ext uri="{9D8B030D-6E8A-4147-A177-3AD203B41FA5}">
                      <a16:colId xmlns:a16="http://schemas.microsoft.com/office/drawing/2014/main" val="20006"/>
                    </a:ext>
                  </a:extLst>
                </a:gridCol>
                <a:gridCol w="491617">
                  <a:extLst>
                    <a:ext uri="{9D8B030D-6E8A-4147-A177-3AD203B41FA5}">
                      <a16:colId xmlns:a16="http://schemas.microsoft.com/office/drawing/2014/main" val="20007"/>
                    </a:ext>
                  </a:extLst>
                </a:gridCol>
                <a:gridCol w="629066">
                  <a:extLst>
                    <a:ext uri="{9D8B030D-6E8A-4147-A177-3AD203B41FA5}">
                      <a16:colId xmlns:a16="http://schemas.microsoft.com/office/drawing/2014/main" val="20008"/>
                    </a:ext>
                  </a:extLst>
                </a:gridCol>
                <a:gridCol w="629066">
                  <a:extLst>
                    <a:ext uri="{9D8B030D-6E8A-4147-A177-3AD203B41FA5}">
                      <a16:colId xmlns:a16="http://schemas.microsoft.com/office/drawing/2014/main" val="20009"/>
                    </a:ext>
                  </a:extLst>
                </a:gridCol>
                <a:gridCol w="634819">
                  <a:extLst>
                    <a:ext uri="{9D8B030D-6E8A-4147-A177-3AD203B41FA5}">
                      <a16:colId xmlns:a16="http://schemas.microsoft.com/office/drawing/2014/main" val="20010"/>
                    </a:ext>
                  </a:extLst>
                </a:gridCol>
                <a:gridCol w="620116">
                  <a:extLst>
                    <a:ext uri="{9D8B030D-6E8A-4147-A177-3AD203B41FA5}">
                      <a16:colId xmlns:a16="http://schemas.microsoft.com/office/drawing/2014/main" val="20011"/>
                    </a:ext>
                  </a:extLst>
                </a:gridCol>
                <a:gridCol w="714093">
                  <a:extLst>
                    <a:ext uri="{9D8B030D-6E8A-4147-A177-3AD203B41FA5}">
                      <a16:colId xmlns:a16="http://schemas.microsoft.com/office/drawing/2014/main" val="20012"/>
                    </a:ext>
                  </a:extLst>
                </a:gridCol>
                <a:gridCol w="675096">
                  <a:extLst>
                    <a:ext uri="{9D8B030D-6E8A-4147-A177-3AD203B41FA5}">
                      <a16:colId xmlns:a16="http://schemas.microsoft.com/office/drawing/2014/main" val="20013"/>
                    </a:ext>
                  </a:extLst>
                </a:gridCol>
              </a:tblGrid>
              <a:tr h="510213">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Entitlement Month</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Gross Retired Pay</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VA Waiver</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Retired Net Pay</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CRSC or CRDP</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CRSC or CRDP %</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CRSC or CRDP Award</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CRSC or CRDP Paid</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VA Award</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VA Paid</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VA Withheld</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Total Dual Payment Due</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Due from Retirement Pay</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Due from VA </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388106">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JAN-13</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$1,247.00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$950.00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$297.00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  CRDP</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80%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$350.00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$1,345.00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$1,048.00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$297.00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$225.00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$225.00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388106">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FEB-13</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$1,247.00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$950.00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$297.00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  CRDP</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80%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$350.00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$1,345.00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$1,048.00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$297.00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$225.00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$225.00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88106">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APR-13</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$1,247.00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$950.00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$297.00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  CRDP</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80%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$350.00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$1,345.00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$1,048.00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$297.00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$225.00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$225.00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88106">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MAY-13</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$1,247.00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$950.00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$297.00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  CRDP</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80%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$350.00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$1,345.00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$1,048.00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$297.00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$225.00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$225.00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388106">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JUN-13</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$1,247.00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$950.00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$297.00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  CRDP</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80%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$350.00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$1,345.00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$1,048.00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$297.00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$225.00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$225.00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388106">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JUL-13</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$1,247.00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$950.00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$297.00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  CRDP</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80%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$350.00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$1,345.00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$1,048.00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$297.00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$225.00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$0.00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algn="l" hangingPunct="0">
                        <a:spcBef>
                          <a:spcPts val="0"/>
                        </a:spcBef>
                        <a:spcAft>
                          <a:spcPts val="0"/>
                        </a:spcAft>
                      </a:pPr>
                      <a:r>
                        <a:rPr lang="en-US" sz="1000" dirty="0">
                          <a:effectLst/>
                        </a:rPr>
                        <a:t>$225.00</a:t>
                      </a:r>
                      <a:endParaRPr lang="en-US" sz="1000" dirty="0">
                        <a:effectLst/>
                        <a:latin typeface="Times New Roman"/>
                        <a:ea typeface="Times New Roman"/>
                      </a:endParaRPr>
                    </a:p>
                  </a:txBody>
                  <a:tcPr marL="6108" marR="6108" marT="6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32880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Processing an AEW in VA Systems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12</a:t>
            </a:fld>
            <a:endParaRPr lang="en-US" dirty="0"/>
          </a:p>
        </p:txBody>
      </p:sp>
      <p:graphicFrame>
        <p:nvGraphicFramePr>
          <p:cNvPr id="7" name="Content Placeholder 4">
            <a:extLst>
              <a:ext uri="{FF2B5EF4-FFF2-40B4-BE49-F238E27FC236}">
                <a16:creationId xmlns:a16="http://schemas.microsoft.com/office/drawing/2014/main" id="{B4CA2DCF-DF3F-4D54-9E54-9C89B73C3661}"/>
              </a:ext>
            </a:extLst>
          </p:cNvPr>
          <p:cNvGraphicFramePr>
            <a:graphicFrameLocks/>
          </p:cNvGraphicFramePr>
          <p:nvPr>
            <p:custDataLst>
              <p:tags r:id="rId3"/>
            </p:custDataLst>
            <p:extLst>
              <p:ext uri="{D42A27DB-BD31-4B8C-83A1-F6EECF244321}">
                <p14:modId xmlns:p14="http://schemas.microsoft.com/office/powerpoint/2010/main" val="863501241"/>
              </p:ext>
            </p:extLst>
          </p:nvPr>
        </p:nvGraphicFramePr>
        <p:xfrm>
          <a:off x="333785" y="2204651"/>
          <a:ext cx="8476430" cy="3544794"/>
        </p:xfrm>
        <a:graphic>
          <a:graphicData uri="http://schemas.openxmlformats.org/drawingml/2006/table">
            <a:tbl>
              <a:tblPr firstRow="1" bandRow="1"/>
              <a:tblGrid>
                <a:gridCol w="998967">
                  <a:extLst>
                    <a:ext uri="{9D8B030D-6E8A-4147-A177-3AD203B41FA5}">
                      <a16:colId xmlns:a16="http://schemas.microsoft.com/office/drawing/2014/main" val="20000"/>
                    </a:ext>
                  </a:extLst>
                </a:gridCol>
                <a:gridCol w="7477463">
                  <a:extLst>
                    <a:ext uri="{9D8B030D-6E8A-4147-A177-3AD203B41FA5}">
                      <a16:colId xmlns:a16="http://schemas.microsoft.com/office/drawing/2014/main" val="20001"/>
                    </a:ext>
                  </a:extLst>
                </a:gridCol>
              </a:tblGrid>
              <a:tr h="302402">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500" dirty="0">
                          <a:latin typeface="+mj-lt"/>
                        </a:rPr>
                        <a:t>Step</a:t>
                      </a:r>
                      <a:endParaRPr lang="en-US" sz="1500" dirty="0">
                        <a:latin typeface="+mj-lt"/>
                        <a:cs typeface="Times New Roman" panose="02020603050405020304" pitchFamily="18" charset="0"/>
                      </a:endParaRPr>
                    </a:p>
                  </a:txBody>
                  <a:tcPr marL="68883" marR="68883" marT="34442" marB="34442">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endParaRPr lang="en-US" sz="1500" dirty="0">
                        <a:latin typeface="+mj-lt"/>
                        <a:cs typeface="Times New Roman" panose="02020603050405020304" pitchFamily="18" charset="0"/>
                      </a:endParaRPr>
                    </a:p>
                  </a:txBody>
                  <a:tcPr marL="68883" marR="68883" marT="34442" marB="34442">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769439">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algn="ctr"/>
                      <a:r>
                        <a:rPr lang="en-US" sz="1500" dirty="0">
                          <a:latin typeface="+mj-lt"/>
                          <a:cs typeface="Times New Roman" panose="02020603050405020304" pitchFamily="18" charset="0"/>
                        </a:rPr>
                        <a:t>1</a:t>
                      </a:r>
                    </a:p>
                  </a:txBody>
                  <a:tcPr marL="68883" marR="68883" marT="34442" marB="34442">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lvl="0" hangingPunct="0"/>
                      <a:r>
                        <a:rPr lang="en-US" sz="1500" kern="1200" dirty="0">
                          <a:effectLst/>
                          <a:latin typeface="+mj-lt"/>
                          <a:cs typeface="Times New Roman" panose="02020603050405020304" pitchFamily="18" charset="0"/>
                        </a:rPr>
                        <a:t>Does the AEW display an entitlement month that is earlier than November 2009?</a:t>
                      </a:r>
                    </a:p>
                    <a:p>
                      <a:pPr marL="342900" lvl="0" indent="-342900" hangingPunct="0">
                        <a:buFont typeface="Arial" panose="020B0604020202020204" pitchFamily="34" charset="0"/>
                        <a:buChar char="•"/>
                      </a:pPr>
                      <a:r>
                        <a:rPr lang="en-US" sz="1500" kern="1200" dirty="0">
                          <a:effectLst/>
                          <a:latin typeface="+mj-lt"/>
                          <a:cs typeface="Times New Roman" panose="02020603050405020304" pitchFamily="18" charset="0"/>
                        </a:rPr>
                        <a:t>If yes, proceed to the next step</a:t>
                      </a:r>
                    </a:p>
                    <a:p>
                      <a:pPr marL="342900" lvl="0" indent="-342900" hangingPunct="0">
                        <a:buFont typeface="Arial" panose="020B0604020202020204" pitchFamily="34" charset="0"/>
                        <a:buChar char="•"/>
                      </a:pPr>
                      <a:r>
                        <a:rPr lang="en-US" sz="1500" kern="1200" dirty="0">
                          <a:effectLst/>
                          <a:latin typeface="+mj-lt"/>
                          <a:cs typeface="Times New Roman" panose="02020603050405020304" pitchFamily="18" charset="0"/>
                        </a:rPr>
                        <a:t>If no, proceed to step 5</a:t>
                      </a:r>
                      <a:endParaRPr lang="en-US" sz="1500" dirty="0">
                        <a:latin typeface="+mj-lt"/>
                        <a:cs typeface="Times New Roman" panose="02020603050405020304" pitchFamily="18" charset="0"/>
                      </a:endParaRPr>
                    </a:p>
                  </a:txBody>
                  <a:tcPr marL="68883" marR="68883" marT="34442" marB="34442">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r h="1703514">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algn="ctr"/>
                      <a:r>
                        <a:rPr lang="en-US" sz="1500" dirty="0">
                          <a:latin typeface="+mj-lt"/>
                          <a:cs typeface="Times New Roman" panose="02020603050405020304" pitchFamily="18" charset="0"/>
                        </a:rPr>
                        <a:t>2</a:t>
                      </a:r>
                    </a:p>
                  </a:txBody>
                  <a:tcPr marL="68883" marR="68883" marT="34442" marB="3444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lvl="0" hangingPunct="0"/>
                      <a:r>
                        <a:rPr lang="en-US" sz="1500" kern="1200" dirty="0">
                          <a:effectLst/>
                          <a:latin typeface="+mj-lt"/>
                          <a:cs typeface="Times New Roman" panose="02020603050405020304" pitchFamily="18" charset="0"/>
                        </a:rPr>
                        <a:t>Follow the instructions in the </a:t>
                      </a:r>
                      <a:r>
                        <a:rPr lang="en-US" sz="1500" u="sng" kern="1200" dirty="0">
                          <a:effectLst/>
                          <a:latin typeface="+mj-lt"/>
                          <a:cs typeface="Times New Roman" panose="02020603050405020304" pitchFamily="18" charset="0"/>
                          <a:hlinkClick r:id="rId5"/>
                        </a:rPr>
                        <a:t>CRSC/CRDP Document Folder Added to Virtual VA Guide</a:t>
                      </a:r>
                      <a:r>
                        <a:rPr lang="en-US" sz="1500" kern="1200" dirty="0">
                          <a:effectLst/>
                          <a:latin typeface="+mj-lt"/>
                          <a:cs typeface="Times New Roman" panose="02020603050405020304" pitchFamily="18" charset="0"/>
                        </a:rPr>
                        <a:t> for identifying out-of-system adjustments. </a:t>
                      </a:r>
                    </a:p>
                    <a:p>
                      <a:pPr hangingPunct="0"/>
                      <a:r>
                        <a:rPr lang="en-US" sz="1500" kern="1200" dirty="0">
                          <a:effectLst/>
                          <a:latin typeface="+mj-lt"/>
                          <a:cs typeface="Times New Roman" panose="02020603050405020304" pitchFamily="18" charset="0"/>
                        </a:rPr>
                        <a:t> </a:t>
                      </a:r>
                    </a:p>
                    <a:p>
                      <a:pPr hangingPunct="0"/>
                      <a:r>
                        <a:rPr lang="en-US" sz="1500" kern="1200" dirty="0">
                          <a:effectLst/>
                          <a:latin typeface="+mj-lt"/>
                          <a:cs typeface="Times New Roman" panose="02020603050405020304" pitchFamily="18" charset="0"/>
                        </a:rPr>
                        <a:t>Important: Also confirm that no manual, out-of-system adjustment was made based on receipt of an AEW by checking the Veteran’s claims folder (including eFolder(s)) for a corresponding decision notice.</a:t>
                      </a:r>
                      <a:endParaRPr lang="en-US" sz="1500" kern="1200" dirty="0">
                        <a:solidFill>
                          <a:schemeClr val="tx1"/>
                        </a:solidFill>
                        <a:effectLst/>
                        <a:latin typeface="+mj-lt"/>
                        <a:ea typeface="+mn-ea"/>
                        <a:cs typeface="Times New Roman" panose="02020603050405020304" pitchFamily="18" charset="0"/>
                      </a:endParaRPr>
                    </a:p>
                  </a:txBody>
                  <a:tcPr marL="68883" marR="68883" marT="34442" marB="3444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769439">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algn="ctr"/>
                      <a:r>
                        <a:rPr lang="en-US" sz="1500" dirty="0">
                          <a:latin typeface="+mj-lt"/>
                          <a:cs typeface="Times New Roman" panose="02020603050405020304" pitchFamily="18" charset="0"/>
                        </a:rPr>
                        <a:t>3</a:t>
                      </a:r>
                    </a:p>
                  </a:txBody>
                  <a:tcPr marL="68883" marR="68883" marT="34442" marB="3444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lvl="0" hangingPunct="0"/>
                      <a:r>
                        <a:rPr lang="en-US" sz="1500" kern="1200" dirty="0">
                          <a:effectLst/>
                          <a:latin typeface="+mj-lt"/>
                          <a:cs typeface="Times New Roman" panose="02020603050405020304" pitchFamily="18" charset="0"/>
                        </a:rPr>
                        <a:t>Was an out-of-system adjustment made during the time period the AEW covers?</a:t>
                      </a:r>
                    </a:p>
                    <a:p>
                      <a:pPr marL="342900" lvl="0" indent="-342900" hangingPunct="0">
                        <a:buFont typeface="Arial" panose="020B0604020202020204" pitchFamily="34" charset="0"/>
                        <a:buChar char="•"/>
                      </a:pPr>
                      <a:r>
                        <a:rPr lang="en-US" sz="1500" kern="1200" dirty="0">
                          <a:effectLst/>
                          <a:latin typeface="+mj-lt"/>
                          <a:cs typeface="Times New Roman" panose="02020603050405020304" pitchFamily="18" charset="0"/>
                        </a:rPr>
                        <a:t>If yes, proceed to the next step</a:t>
                      </a:r>
                    </a:p>
                    <a:p>
                      <a:pPr marL="342900" lvl="0" indent="-342900" hangingPunct="0">
                        <a:buFont typeface="Arial" panose="020B0604020202020204" pitchFamily="34" charset="0"/>
                        <a:buChar char="•"/>
                      </a:pPr>
                      <a:r>
                        <a:rPr lang="en-US" sz="1500" kern="1200" dirty="0">
                          <a:effectLst/>
                          <a:latin typeface="+mj-lt"/>
                          <a:cs typeface="Times New Roman" panose="02020603050405020304" pitchFamily="18" charset="0"/>
                        </a:rPr>
                        <a:t>If no, proceed to step 5</a:t>
                      </a:r>
                      <a:endParaRPr lang="en-US" sz="1500" kern="1200" dirty="0">
                        <a:solidFill>
                          <a:schemeClr val="tx1"/>
                        </a:solidFill>
                        <a:effectLst/>
                        <a:latin typeface="+mj-lt"/>
                        <a:ea typeface="+mn-ea"/>
                        <a:cs typeface="Times New Roman" panose="02020603050405020304" pitchFamily="18" charset="0"/>
                      </a:endParaRPr>
                    </a:p>
                  </a:txBody>
                  <a:tcPr marL="68883" marR="68883" marT="34442" marB="3444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61114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Processing an AEW in VA Systems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13</a:t>
            </a:fld>
            <a:endParaRPr lang="en-US" dirty="0"/>
          </a:p>
        </p:txBody>
      </p:sp>
      <p:graphicFrame>
        <p:nvGraphicFramePr>
          <p:cNvPr id="7" name="Content Placeholder 4">
            <a:extLst>
              <a:ext uri="{FF2B5EF4-FFF2-40B4-BE49-F238E27FC236}">
                <a16:creationId xmlns:a16="http://schemas.microsoft.com/office/drawing/2014/main" id="{E8608D6A-C56D-4A70-99F3-401EF36B3706}"/>
              </a:ext>
            </a:extLst>
          </p:cNvPr>
          <p:cNvGraphicFramePr>
            <a:graphicFrameLocks/>
          </p:cNvGraphicFramePr>
          <p:nvPr>
            <p:custDataLst>
              <p:tags r:id="rId3"/>
            </p:custDataLst>
            <p:extLst>
              <p:ext uri="{D42A27DB-BD31-4B8C-83A1-F6EECF244321}">
                <p14:modId xmlns:p14="http://schemas.microsoft.com/office/powerpoint/2010/main" val="1561527090"/>
              </p:ext>
            </p:extLst>
          </p:nvPr>
        </p:nvGraphicFramePr>
        <p:xfrm>
          <a:off x="292143" y="2184987"/>
          <a:ext cx="8559713" cy="3429262"/>
        </p:xfrm>
        <a:graphic>
          <a:graphicData uri="http://schemas.openxmlformats.org/drawingml/2006/table">
            <a:tbl>
              <a:tblPr firstRow="1" bandRow="1"/>
              <a:tblGrid>
                <a:gridCol w="1008782">
                  <a:extLst>
                    <a:ext uri="{9D8B030D-6E8A-4147-A177-3AD203B41FA5}">
                      <a16:colId xmlns:a16="http://schemas.microsoft.com/office/drawing/2014/main" val="20000"/>
                    </a:ext>
                  </a:extLst>
                </a:gridCol>
                <a:gridCol w="7550931">
                  <a:extLst>
                    <a:ext uri="{9D8B030D-6E8A-4147-A177-3AD203B41FA5}">
                      <a16:colId xmlns:a16="http://schemas.microsoft.com/office/drawing/2014/main" val="20001"/>
                    </a:ext>
                  </a:extLst>
                </a:gridCol>
              </a:tblGrid>
              <a:tr h="301426">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500" dirty="0">
                          <a:latin typeface="+mj-lt"/>
                        </a:rPr>
                        <a:t>Step</a:t>
                      </a:r>
                      <a:endParaRPr lang="en-US" sz="1500" dirty="0">
                        <a:latin typeface="+mj-lt"/>
                        <a:cs typeface="Times New Roman" panose="02020603050405020304" pitchFamily="18" charset="0"/>
                      </a:endParaRPr>
                    </a:p>
                  </a:txBody>
                  <a:tcPr marL="69560" marR="69560" marT="34780" marB="3478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endParaRPr lang="en-US" sz="1500" dirty="0">
                        <a:latin typeface="+mj-lt"/>
                        <a:cs typeface="Times New Roman" panose="02020603050405020304" pitchFamily="18" charset="0"/>
                      </a:endParaRPr>
                    </a:p>
                  </a:txBody>
                  <a:tcPr marL="69560" marR="69560" marT="34780" marB="3478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765157">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algn="ctr"/>
                      <a:r>
                        <a:rPr lang="en-US" sz="1500" dirty="0">
                          <a:latin typeface="+mj-lt"/>
                          <a:cs typeface="Times New Roman" panose="02020603050405020304" pitchFamily="18" charset="0"/>
                        </a:rPr>
                        <a:t>4</a:t>
                      </a:r>
                    </a:p>
                  </a:txBody>
                  <a:tcPr marL="69560" marR="69560" marT="34780" marB="3478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lvl="0" hangingPunct="0"/>
                      <a:r>
                        <a:rPr lang="en-US" sz="1500" kern="1200" dirty="0">
                          <a:solidFill>
                            <a:schemeClr val="dk1"/>
                          </a:solidFill>
                          <a:effectLst/>
                          <a:latin typeface="+mj-lt"/>
                          <a:ea typeface="+mn-ea"/>
                          <a:cs typeface="Times New Roman" panose="02020603050405020304" pitchFamily="18" charset="0"/>
                        </a:rPr>
                        <a:t>Update the PRIORS screen to reflect the out-of-system adjustment. For more information on updating the Priors Screen, see </a:t>
                      </a:r>
                      <a:r>
                        <a:rPr lang="en-US" sz="1500" kern="1200" dirty="0">
                          <a:solidFill>
                            <a:schemeClr val="dk1"/>
                          </a:solidFill>
                          <a:effectLst/>
                          <a:latin typeface="+mj-lt"/>
                          <a:ea typeface="+mn-ea"/>
                          <a:cs typeface="Times New Roman" panose="02020603050405020304" pitchFamily="18" charset="0"/>
                          <a:hlinkClick r:id="rId5"/>
                        </a:rPr>
                        <a:t>Priors Award Payments </a:t>
                      </a:r>
                      <a:r>
                        <a:rPr lang="en-US" sz="1500" kern="1200" dirty="0">
                          <a:solidFill>
                            <a:schemeClr val="dk1"/>
                          </a:solidFill>
                          <a:effectLst/>
                          <a:latin typeface="+mj-lt"/>
                          <a:ea typeface="+mn-ea"/>
                          <a:cs typeface="Times New Roman" panose="02020603050405020304" pitchFamily="18" charset="0"/>
                        </a:rPr>
                        <a:t>screen.</a:t>
                      </a:r>
                    </a:p>
                  </a:txBody>
                  <a:tcPr marL="69560" marR="69560" marT="34780" marB="3478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r h="765157">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algn="ctr"/>
                      <a:r>
                        <a:rPr lang="en-US" sz="1500" dirty="0">
                          <a:latin typeface="+mj-lt"/>
                          <a:cs typeface="Times New Roman" panose="02020603050405020304" pitchFamily="18" charset="0"/>
                        </a:rPr>
                        <a:t>5</a:t>
                      </a:r>
                    </a:p>
                  </a:txBody>
                  <a:tcPr marL="69560" marR="69560" marT="34780" marB="3478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lvl="0" hangingPunct="0"/>
                      <a:r>
                        <a:rPr lang="en-US" sz="1500" kern="1200" dirty="0">
                          <a:solidFill>
                            <a:schemeClr val="dk1"/>
                          </a:solidFill>
                          <a:effectLst/>
                          <a:latin typeface="+mj-lt"/>
                          <a:ea typeface="+mn-ea"/>
                          <a:cs typeface="Times New Roman" panose="02020603050405020304" pitchFamily="18" charset="0"/>
                        </a:rPr>
                        <a:t>Subtract the amount in the </a:t>
                      </a:r>
                      <a:r>
                        <a:rPr lang="en-US" sz="1500" i="1" kern="1200" dirty="0">
                          <a:solidFill>
                            <a:schemeClr val="dk1"/>
                          </a:solidFill>
                          <a:effectLst/>
                          <a:latin typeface="+mj-lt"/>
                          <a:ea typeface="+mn-ea"/>
                          <a:cs typeface="Times New Roman" panose="02020603050405020304" pitchFamily="18" charset="0"/>
                        </a:rPr>
                        <a:t>Due From VA</a:t>
                      </a:r>
                      <a:r>
                        <a:rPr lang="en-US" sz="1500" kern="1200" dirty="0">
                          <a:solidFill>
                            <a:schemeClr val="dk1"/>
                          </a:solidFill>
                          <a:effectLst/>
                          <a:latin typeface="+mj-lt"/>
                          <a:ea typeface="+mn-ea"/>
                          <a:cs typeface="Times New Roman" panose="02020603050405020304" pitchFamily="18" charset="0"/>
                        </a:rPr>
                        <a:t> column from the amount in the </a:t>
                      </a:r>
                      <a:r>
                        <a:rPr lang="en-US" sz="1500" i="1" kern="1200" dirty="0">
                          <a:solidFill>
                            <a:schemeClr val="dk1"/>
                          </a:solidFill>
                          <a:effectLst/>
                          <a:latin typeface="+mj-lt"/>
                          <a:ea typeface="+mn-ea"/>
                          <a:cs typeface="Times New Roman" panose="02020603050405020304" pitchFamily="18" charset="0"/>
                        </a:rPr>
                        <a:t>VA Withheld</a:t>
                      </a:r>
                      <a:r>
                        <a:rPr lang="en-US" sz="1500" kern="1200" dirty="0">
                          <a:solidFill>
                            <a:schemeClr val="dk1"/>
                          </a:solidFill>
                          <a:effectLst/>
                          <a:latin typeface="+mj-lt"/>
                          <a:ea typeface="+mn-ea"/>
                          <a:cs typeface="Times New Roman" panose="02020603050405020304" pitchFamily="18" charset="0"/>
                        </a:rPr>
                        <a:t> column to determine what the withholding will be for each month listed on the AEW. (</a:t>
                      </a:r>
                      <a:r>
                        <a:rPr lang="en-US" sz="1500" i="1" kern="1200" dirty="0">
                          <a:solidFill>
                            <a:schemeClr val="dk1"/>
                          </a:solidFill>
                          <a:effectLst/>
                          <a:latin typeface="+mj-lt"/>
                          <a:ea typeface="+mn-ea"/>
                          <a:cs typeface="Times New Roman" panose="02020603050405020304" pitchFamily="18" charset="0"/>
                        </a:rPr>
                        <a:t>VA Withheld </a:t>
                      </a:r>
                      <a:r>
                        <a:rPr lang="en-US" sz="1500" kern="1200" dirty="0">
                          <a:solidFill>
                            <a:schemeClr val="dk1"/>
                          </a:solidFill>
                          <a:effectLst/>
                          <a:latin typeface="+mj-lt"/>
                          <a:ea typeface="+mn-ea"/>
                          <a:cs typeface="Times New Roman" panose="02020603050405020304" pitchFamily="18" charset="0"/>
                        </a:rPr>
                        <a:t>- </a:t>
                      </a:r>
                      <a:r>
                        <a:rPr lang="en-US" sz="1500" i="1" kern="1200" dirty="0">
                          <a:solidFill>
                            <a:schemeClr val="dk1"/>
                          </a:solidFill>
                          <a:effectLst/>
                          <a:latin typeface="+mj-lt"/>
                          <a:ea typeface="+mn-ea"/>
                          <a:cs typeface="Times New Roman" panose="02020603050405020304" pitchFamily="18" charset="0"/>
                        </a:rPr>
                        <a:t>Due From VA</a:t>
                      </a:r>
                      <a:r>
                        <a:rPr lang="en-US" sz="1500" kern="1200" dirty="0">
                          <a:solidFill>
                            <a:schemeClr val="dk1"/>
                          </a:solidFill>
                          <a:effectLst/>
                          <a:latin typeface="+mj-lt"/>
                          <a:ea typeface="+mn-ea"/>
                          <a:cs typeface="Times New Roman" panose="02020603050405020304" pitchFamily="18" charset="0"/>
                        </a:rPr>
                        <a:t> = New withholding amount)</a:t>
                      </a:r>
                    </a:p>
                  </a:txBody>
                  <a:tcPr marL="69560" marR="69560" marT="34780" marB="3478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765157">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algn="ctr"/>
                      <a:r>
                        <a:rPr lang="en-US" sz="1500" dirty="0">
                          <a:latin typeface="+mj-lt"/>
                          <a:cs typeface="Times New Roman" panose="02020603050405020304" pitchFamily="18" charset="0"/>
                        </a:rPr>
                        <a:t>6</a:t>
                      </a:r>
                    </a:p>
                  </a:txBody>
                  <a:tcPr marL="69560" marR="69560" marT="34780" marB="3478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lvl="0" hangingPunct="0"/>
                      <a:r>
                        <a:rPr lang="en-US" sz="1500" kern="1200" dirty="0">
                          <a:solidFill>
                            <a:schemeClr val="dk1"/>
                          </a:solidFill>
                          <a:effectLst/>
                          <a:latin typeface="+mj-lt"/>
                          <a:ea typeface="+mn-ea"/>
                          <a:cs typeface="Times New Roman" panose="02020603050405020304" pitchFamily="18" charset="0"/>
                        </a:rPr>
                        <a:t>Enter the result of the calculation in Step 5 in the ADJUSTMENT AMOUNT field on the RETIRED PAY tab. (Also need to enter the CRSC or CRDP Award amount from the AEW in either the CRSC AMT or CRDP AMT field accordingly.)</a:t>
                      </a:r>
                    </a:p>
                  </a:txBody>
                  <a:tcPr marL="69560" marR="69560" marT="34780" marB="3478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3"/>
                  </a:ext>
                </a:extLst>
              </a:tr>
              <a:tr h="299074">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algn="ctr"/>
                      <a:r>
                        <a:rPr lang="en-US" sz="1500" dirty="0">
                          <a:latin typeface="+mj-lt"/>
                          <a:cs typeface="Times New Roman" panose="02020603050405020304" pitchFamily="18" charset="0"/>
                        </a:rPr>
                        <a:t>7</a:t>
                      </a:r>
                    </a:p>
                  </a:txBody>
                  <a:tcPr marL="69560" marR="69560" marT="34780" marB="3478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lvl="0" hangingPunct="0"/>
                      <a:r>
                        <a:rPr lang="en-US" sz="1500" kern="1200" dirty="0">
                          <a:solidFill>
                            <a:schemeClr val="dk1"/>
                          </a:solidFill>
                          <a:effectLst/>
                          <a:latin typeface="+mj-lt"/>
                          <a:ea typeface="+mn-ea"/>
                          <a:cs typeface="Times New Roman" panose="02020603050405020304" pitchFamily="18" charset="0"/>
                        </a:rPr>
                        <a:t>Generate</a:t>
                      </a:r>
                      <a:r>
                        <a:rPr lang="en-US" sz="1500" kern="1200" baseline="0" dirty="0">
                          <a:solidFill>
                            <a:schemeClr val="dk1"/>
                          </a:solidFill>
                          <a:effectLst/>
                          <a:latin typeface="+mj-lt"/>
                          <a:ea typeface="+mn-ea"/>
                          <a:cs typeface="Times New Roman" panose="02020603050405020304" pitchFamily="18" charset="0"/>
                        </a:rPr>
                        <a:t> the award.</a:t>
                      </a:r>
                      <a:endParaRPr lang="en-US" sz="1500" kern="1200" dirty="0">
                        <a:solidFill>
                          <a:schemeClr val="dk1"/>
                        </a:solidFill>
                        <a:effectLst/>
                        <a:latin typeface="+mj-lt"/>
                        <a:ea typeface="+mn-ea"/>
                        <a:cs typeface="Times New Roman" panose="02020603050405020304" pitchFamily="18" charset="0"/>
                      </a:endParaRPr>
                    </a:p>
                  </a:txBody>
                  <a:tcPr marL="69560" marR="69560" marT="34780" marB="3478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533291">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algn="ctr"/>
                      <a:r>
                        <a:rPr lang="en-US" sz="1500" dirty="0">
                          <a:latin typeface="+mj-lt"/>
                          <a:cs typeface="Times New Roman" panose="02020603050405020304" pitchFamily="18" charset="0"/>
                        </a:rPr>
                        <a:t>8</a:t>
                      </a:r>
                    </a:p>
                  </a:txBody>
                  <a:tcPr marL="69560" marR="69560" marT="34780" marB="3478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sz="1500" kern="1200" dirty="0">
                          <a:solidFill>
                            <a:schemeClr val="dk1"/>
                          </a:solidFill>
                          <a:effectLst/>
                          <a:latin typeface="+mj-lt"/>
                          <a:ea typeface="+mn-ea"/>
                          <a:cs typeface="Times New Roman" panose="02020603050405020304" pitchFamily="18" charset="0"/>
                        </a:rPr>
                        <a:t>Calculate the retroactive amount that VA owes the Veteran by totaling the amounts displayed in the </a:t>
                      </a:r>
                      <a:r>
                        <a:rPr lang="en-US" sz="1500" i="1" kern="1200" dirty="0">
                          <a:solidFill>
                            <a:schemeClr val="dk1"/>
                          </a:solidFill>
                          <a:effectLst/>
                          <a:latin typeface="+mj-lt"/>
                          <a:ea typeface="+mn-ea"/>
                          <a:cs typeface="Times New Roman" panose="02020603050405020304" pitchFamily="18" charset="0"/>
                        </a:rPr>
                        <a:t>Due From VA</a:t>
                      </a:r>
                      <a:r>
                        <a:rPr lang="en-US" sz="1500" kern="1200" dirty="0">
                          <a:solidFill>
                            <a:schemeClr val="dk1"/>
                          </a:solidFill>
                          <a:effectLst/>
                          <a:latin typeface="+mj-lt"/>
                          <a:ea typeface="+mn-ea"/>
                          <a:cs typeface="Times New Roman" panose="02020603050405020304" pitchFamily="18" charset="0"/>
                        </a:rPr>
                        <a:t> column of the AEW.  </a:t>
                      </a:r>
                    </a:p>
                  </a:txBody>
                  <a:tcPr marL="69560" marR="69560" marT="34780" marB="3478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23437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Processing an AEW in VA Systems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14</a:t>
            </a:fld>
            <a:endParaRPr lang="en-US" dirty="0"/>
          </a:p>
        </p:txBody>
      </p:sp>
      <p:graphicFrame>
        <p:nvGraphicFramePr>
          <p:cNvPr id="7" name="Content Placeholder 4">
            <a:extLst>
              <a:ext uri="{FF2B5EF4-FFF2-40B4-BE49-F238E27FC236}">
                <a16:creationId xmlns:a16="http://schemas.microsoft.com/office/drawing/2014/main" id="{DD4D383C-2219-4F1F-AD95-532E97429FEC}"/>
              </a:ext>
            </a:extLst>
          </p:cNvPr>
          <p:cNvGraphicFramePr>
            <a:graphicFrameLocks/>
          </p:cNvGraphicFramePr>
          <p:nvPr>
            <p:custDataLst>
              <p:tags r:id="rId3"/>
            </p:custDataLst>
            <p:extLst>
              <p:ext uri="{D42A27DB-BD31-4B8C-83A1-F6EECF244321}">
                <p14:modId xmlns:p14="http://schemas.microsoft.com/office/powerpoint/2010/main" val="504588465"/>
              </p:ext>
            </p:extLst>
          </p:nvPr>
        </p:nvGraphicFramePr>
        <p:xfrm>
          <a:off x="290126" y="2214482"/>
          <a:ext cx="8563748" cy="3545820"/>
        </p:xfrm>
        <a:graphic>
          <a:graphicData uri="http://schemas.openxmlformats.org/drawingml/2006/table">
            <a:tbl>
              <a:tblPr firstRow="1" bandRow="1"/>
              <a:tblGrid>
                <a:gridCol w="1009258">
                  <a:extLst>
                    <a:ext uri="{9D8B030D-6E8A-4147-A177-3AD203B41FA5}">
                      <a16:colId xmlns:a16="http://schemas.microsoft.com/office/drawing/2014/main" val="20000"/>
                    </a:ext>
                  </a:extLst>
                </a:gridCol>
                <a:gridCol w="7554490">
                  <a:extLst>
                    <a:ext uri="{9D8B030D-6E8A-4147-A177-3AD203B41FA5}">
                      <a16:colId xmlns:a16="http://schemas.microsoft.com/office/drawing/2014/main" val="20001"/>
                    </a:ext>
                  </a:extLst>
                </a:gridCol>
              </a:tblGrid>
              <a:tr h="302981">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pPr algn="ctr"/>
                      <a:r>
                        <a:rPr lang="en-US" sz="1500" dirty="0">
                          <a:latin typeface="+mj-lt"/>
                        </a:rPr>
                        <a:t>Step</a:t>
                      </a:r>
                      <a:endParaRPr lang="en-US" sz="1500" dirty="0">
                        <a:latin typeface="+mj-lt"/>
                        <a:cs typeface="Times New Roman" panose="02020603050405020304" pitchFamily="18" charset="0"/>
                      </a:endParaRPr>
                    </a:p>
                  </a:txBody>
                  <a:tcPr marL="69593" marR="69593" marT="34796" marB="34796">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endParaRPr lang="en-US" sz="1500" dirty="0">
                        <a:latin typeface="+mj-lt"/>
                        <a:cs typeface="Times New Roman" panose="02020603050405020304" pitchFamily="18" charset="0"/>
                      </a:endParaRPr>
                    </a:p>
                  </a:txBody>
                  <a:tcPr marL="69593" marR="69593" marT="34796" marB="34796">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1469929">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algn="ctr"/>
                      <a:r>
                        <a:rPr lang="en-US" sz="1500" dirty="0">
                          <a:latin typeface="+mj-lt"/>
                          <a:cs typeface="Times New Roman" panose="02020603050405020304" pitchFamily="18" charset="0"/>
                        </a:rPr>
                        <a:t>9</a:t>
                      </a:r>
                    </a:p>
                  </a:txBody>
                  <a:tcPr marL="69593" marR="69593" marT="34796" marB="34796">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lvl="0" hangingPunct="0"/>
                      <a:r>
                        <a:rPr lang="en-US" sz="1500" kern="1200" dirty="0">
                          <a:solidFill>
                            <a:schemeClr val="dk1"/>
                          </a:solidFill>
                          <a:effectLst/>
                          <a:latin typeface="+mj-lt"/>
                          <a:ea typeface="+mn-ea"/>
                          <a:cs typeface="Times New Roman" panose="02020603050405020304" pitchFamily="18" charset="0"/>
                        </a:rPr>
                        <a:t>Verify that the result of the calculation described in Step 8 equals the </a:t>
                      </a:r>
                      <a:r>
                        <a:rPr lang="en-US" sz="1500" i="1" kern="1200" dirty="0">
                          <a:solidFill>
                            <a:schemeClr val="dk1"/>
                          </a:solidFill>
                          <a:effectLst/>
                          <a:latin typeface="+mj-lt"/>
                          <a:ea typeface="+mn-ea"/>
                          <a:cs typeface="Times New Roman" panose="02020603050405020304" pitchFamily="18" charset="0"/>
                        </a:rPr>
                        <a:t>Net Effect</a:t>
                      </a:r>
                      <a:r>
                        <a:rPr lang="en-US" sz="1500" kern="1200" dirty="0">
                          <a:solidFill>
                            <a:schemeClr val="dk1"/>
                          </a:solidFill>
                          <a:effectLst/>
                          <a:latin typeface="+mj-lt"/>
                          <a:ea typeface="+mn-ea"/>
                          <a:cs typeface="Times New Roman" panose="02020603050405020304" pitchFamily="18" charset="0"/>
                        </a:rPr>
                        <a:t> of the award adjustment that is displayed in VBMS-A.</a:t>
                      </a:r>
                    </a:p>
                    <a:p>
                      <a:pPr hangingPunct="0"/>
                      <a:r>
                        <a:rPr lang="en-US" sz="1500" kern="1200" dirty="0">
                          <a:solidFill>
                            <a:schemeClr val="dk1"/>
                          </a:solidFill>
                          <a:effectLst/>
                          <a:latin typeface="+mj-lt"/>
                          <a:ea typeface="+mn-ea"/>
                          <a:cs typeface="Times New Roman" panose="02020603050405020304" pitchFamily="18" charset="0"/>
                        </a:rPr>
                        <a:t> </a:t>
                      </a:r>
                    </a:p>
                    <a:p>
                      <a:pPr hangingPunct="0"/>
                      <a:r>
                        <a:rPr lang="en-US" sz="1500" b="1" kern="1200" dirty="0">
                          <a:solidFill>
                            <a:schemeClr val="dk1"/>
                          </a:solidFill>
                          <a:effectLst/>
                          <a:latin typeface="+mj-lt"/>
                          <a:ea typeface="+mn-ea"/>
                          <a:cs typeface="Times New Roman" panose="02020603050405020304" pitchFamily="18" charset="0"/>
                        </a:rPr>
                        <a:t>Important:</a:t>
                      </a:r>
                      <a:r>
                        <a:rPr lang="en-US" sz="1500" kern="1200" dirty="0">
                          <a:solidFill>
                            <a:schemeClr val="dk1"/>
                          </a:solidFill>
                          <a:effectLst/>
                          <a:latin typeface="+mj-lt"/>
                          <a:ea typeface="+mn-ea"/>
                          <a:cs typeface="Times New Roman" panose="02020603050405020304" pitchFamily="18" charset="0"/>
                        </a:rPr>
                        <a:t> If other actions are taken at the same time as the AEW adjustment, the net effect will not be the same.  Therefore, when notifying the Veteran of the AEW adjustment, be sure to use the total of the </a:t>
                      </a:r>
                      <a:r>
                        <a:rPr lang="en-US" sz="1500" i="1" kern="1200" dirty="0">
                          <a:solidFill>
                            <a:schemeClr val="dk1"/>
                          </a:solidFill>
                          <a:effectLst/>
                          <a:latin typeface="+mj-lt"/>
                          <a:ea typeface="+mn-ea"/>
                          <a:cs typeface="Times New Roman" panose="02020603050405020304" pitchFamily="18" charset="0"/>
                        </a:rPr>
                        <a:t>Due From VA </a:t>
                      </a:r>
                      <a:r>
                        <a:rPr lang="en-US" sz="1500" kern="1200" dirty="0">
                          <a:solidFill>
                            <a:schemeClr val="dk1"/>
                          </a:solidFill>
                          <a:effectLst/>
                          <a:latin typeface="+mj-lt"/>
                          <a:ea typeface="+mn-ea"/>
                          <a:cs typeface="Times New Roman" panose="02020603050405020304" pitchFamily="18" charset="0"/>
                        </a:rPr>
                        <a:t>column.</a:t>
                      </a:r>
                    </a:p>
                  </a:txBody>
                  <a:tcPr marL="69593" marR="69593" marT="34796" marB="34796">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r h="302981">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algn="ctr"/>
                      <a:r>
                        <a:rPr lang="en-US" sz="1500" dirty="0">
                          <a:latin typeface="+mj-lt"/>
                          <a:cs typeface="Times New Roman" panose="02020603050405020304" pitchFamily="18" charset="0"/>
                        </a:rPr>
                        <a:t>10</a:t>
                      </a:r>
                    </a:p>
                  </a:txBody>
                  <a:tcPr marL="69593" marR="69593" marT="34796" marB="347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lvl="0" hangingPunct="0"/>
                      <a:r>
                        <a:rPr lang="en-US" sz="1500" kern="1200" dirty="0">
                          <a:solidFill>
                            <a:schemeClr val="dk1"/>
                          </a:solidFill>
                          <a:effectLst/>
                          <a:latin typeface="+mj-lt"/>
                          <a:ea typeface="+mn-ea"/>
                          <a:cs typeface="Times New Roman" panose="02020603050405020304" pitchFamily="18" charset="0"/>
                        </a:rPr>
                        <a:t>Create the notification letter to be sent to the Veteran regarding the award adjustment.</a:t>
                      </a:r>
                      <a:endParaRPr lang="en-US" sz="1800" kern="1200" dirty="0">
                        <a:solidFill>
                          <a:schemeClr val="dk1"/>
                        </a:solidFill>
                        <a:effectLst/>
                        <a:latin typeface="+mj-lt"/>
                        <a:ea typeface="+mn-ea"/>
                        <a:cs typeface="Times New Roman" panose="02020603050405020304" pitchFamily="18" charset="0"/>
                      </a:endParaRPr>
                    </a:p>
                  </a:txBody>
                  <a:tcPr marL="69593" marR="69593" marT="34796" marB="347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469929">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algn="ctr"/>
                      <a:r>
                        <a:rPr lang="en-US" sz="1500" dirty="0">
                          <a:latin typeface="+mj-lt"/>
                          <a:cs typeface="Times New Roman" panose="02020603050405020304" pitchFamily="18" charset="0"/>
                        </a:rPr>
                        <a:t>11</a:t>
                      </a:r>
                    </a:p>
                  </a:txBody>
                  <a:tcPr marL="69593" marR="69593" marT="34796" marB="347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pPr lvl="0" hangingPunct="1"/>
                      <a:r>
                        <a:rPr lang="en-US" sz="1500" kern="1200" dirty="0">
                          <a:solidFill>
                            <a:schemeClr val="dk1"/>
                          </a:solidFill>
                          <a:effectLst/>
                          <a:latin typeface="+mj-lt"/>
                          <a:ea typeface="+mn-ea"/>
                          <a:cs typeface="Times New Roman" panose="02020603050405020304" pitchFamily="18" charset="0"/>
                        </a:rPr>
                        <a:t>Forward the case to an authorizer for review and authorization of the award adjustment.</a:t>
                      </a:r>
                    </a:p>
                    <a:p>
                      <a:pPr hangingPunct="0"/>
                      <a:r>
                        <a:rPr lang="en-US" sz="1500" kern="1200" dirty="0">
                          <a:solidFill>
                            <a:schemeClr val="dk1"/>
                          </a:solidFill>
                          <a:effectLst/>
                          <a:latin typeface="+mj-lt"/>
                          <a:ea typeface="+mn-ea"/>
                          <a:cs typeface="Times New Roman" panose="02020603050405020304" pitchFamily="18" charset="0"/>
                        </a:rPr>
                        <a:t> </a:t>
                      </a:r>
                    </a:p>
                    <a:p>
                      <a:pPr hangingPunct="1"/>
                      <a:r>
                        <a:rPr lang="en-US" sz="1500" kern="1200" dirty="0">
                          <a:solidFill>
                            <a:schemeClr val="dk1"/>
                          </a:solidFill>
                          <a:effectLst/>
                          <a:latin typeface="+mj-lt"/>
                          <a:ea typeface="+mn-ea"/>
                          <a:cs typeface="Times New Roman" panose="02020603050405020304" pitchFamily="18" charset="0"/>
                        </a:rPr>
                        <a:t>Note: the authorizer will:</a:t>
                      </a:r>
                    </a:p>
                    <a:p>
                      <a:pPr marL="285750" lvl="0" indent="-285750" hangingPunct="1">
                        <a:buFont typeface="Arial" panose="020B0604020202020204" pitchFamily="34" charset="0"/>
                        <a:buChar char="•"/>
                      </a:pPr>
                      <a:r>
                        <a:rPr lang="en-US" sz="1500" kern="1200" dirty="0">
                          <a:solidFill>
                            <a:schemeClr val="dk1"/>
                          </a:solidFill>
                          <a:effectLst/>
                          <a:latin typeface="+mj-lt"/>
                          <a:ea typeface="+mn-ea"/>
                          <a:cs typeface="Times New Roman" panose="02020603050405020304" pitchFamily="18" charset="0"/>
                        </a:rPr>
                        <a:t>Clear the EP 298 (via authorization), and</a:t>
                      </a:r>
                    </a:p>
                    <a:p>
                      <a:pPr marL="285750" lvl="0" indent="-285750" hangingPunct="1">
                        <a:buFont typeface="Arial" panose="020B0604020202020204" pitchFamily="34" charset="0"/>
                        <a:buChar char="•"/>
                      </a:pPr>
                      <a:r>
                        <a:rPr lang="en-US" sz="1500" kern="1200" dirty="0">
                          <a:solidFill>
                            <a:schemeClr val="dk1"/>
                          </a:solidFill>
                          <a:effectLst/>
                          <a:latin typeface="+mj-lt"/>
                          <a:ea typeface="+mn-ea"/>
                          <a:cs typeface="Times New Roman" panose="02020603050405020304" pitchFamily="18" charset="0"/>
                        </a:rPr>
                        <a:t>Send the decision notice to the Veteran</a:t>
                      </a:r>
                    </a:p>
                  </a:txBody>
                  <a:tcPr marL="69593" marR="69593" marT="34796" marB="3479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72542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Special Handling of AEWs That Display an APPBD or APPBC</a:t>
            </a:r>
          </a:p>
        </p:txBody>
      </p:sp>
      <p:sp>
        <p:nvSpPr>
          <p:cNvPr id="3" name="Content Placeholder 2"/>
          <p:cNvSpPr>
            <a:spLocks noGrp="1"/>
          </p:cNvSpPr>
          <p:nvPr>
            <p:ph idx="1"/>
            <p:custDataLst>
              <p:tags r:id="rId2"/>
            </p:custDataLst>
          </p:nvPr>
        </p:nvSpPr>
        <p:spPr>
          <a:xfrm>
            <a:off x="457200" y="2057400"/>
            <a:ext cx="7971183" cy="4210878"/>
          </a:xfrm>
        </p:spPr>
        <p:txBody>
          <a:bodyPr>
            <a:normAutofit fontScale="92500" lnSpcReduction="20000"/>
          </a:bodyPr>
          <a:lstStyle/>
          <a:p>
            <a:r>
              <a:rPr lang="en-US" dirty="0"/>
              <a:t>If an AEW displays a monetary amount to the right of the text </a:t>
            </a:r>
            <a:r>
              <a:rPr lang="en-US" i="1" dirty="0"/>
              <a:t>Amount Previously Paid by DFAS (APPBD) or Coast Guard (APPBC)</a:t>
            </a:r>
            <a:r>
              <a:rPr lang="en-US" dirty="0"/>
              <a:t>:</a:t>
            </a:r>
          </a:p>
          <a:p>
            <a:pPr marL="342900" indent="-342900">
              <a:buFont typeface="Arial" panose="020B0604020202020204" pitchFamily="34" charset="0"/>
              <a:buChar char="•"/>
            </a:pPr>
            <a:r>
              <a:rPr lang="en-US" dirty="0"/>
              <a:t>Process the AEW as normal, forward to a Senior VSR for review</a:t>
            </a:r>
          </a:p>
          <a:p>
            <a:pPr marL="342900" indent="-342900">
              <a:buFont typeface="Arial" panose="020B0604020202020204" pitchFamily="34" charset="0"/>
              <a:buChar char="•"/>
            </a:pPr>
            <a:r>
              <a:rPr lang="en-US" dirty="0"/>
              <a:t>Senior VSR will review award and use the AEW Assistant in the Letter Creator tool to generate the AEW letter to Finance, which requests that Finance establish the APPBD or APPBC as a “collectible receivable”</a:t>
            </a:r>
          </a:p>
          <a:p>
            <a:pPr marL="342900" indent="-342900">
              <a:buFont typeface="Arial" panose="020B0604020202020204" pitchFamily="34" charset="0"/>
              <a:buChar char="•"/>
            </a:pPr>
            <a:r>
              <a:rPr lang="en-US" dirty="0"/>
              <a:t>Senior VSR will email a copy of the letter to the Finance activity and upload a copy of the letter to the Veteran’s eFolder</a:t>
            </a:r>
          </a:p>
          <a:p>
            <a:pPr marL="342900" indent="-342900">
              <a:buFont typeface="Arial" panose="020B0604020202020204" pitchFamily="34" charset="0"/>
              <a:buChar char="•"/>
            </a:pPr>
            <a:r>
              <a:rPr lang="en-US" dirty="0"/>
              <a:t>After Finance establishes the receivable, the Senior VSR will authorize the award</a:t>
            </a:r>
          </a:p>
          <a:p>
            <a:endParaRPr lang="en-US" dirty="0"/>
          </a:p>
          <a:p>
            <a:r>
              <a:rPr lang="en-US" b="1" i="1" dirty="0"/>
              <a:t>Important: the award must be authorized within two days of establishing the receivable in order to avoid Debt Management Center involvement. </a:t>
            </a:r>
          </a:p>
          <a:p>
            <a:endParaRPr lang="en-US"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15</a:t>
            </a:fld>
            <a:endParaRPr lang="en-US" dirty="0"/>
          </a:p>
        </p:txBody>
      </p:sp>
    </p:spTree>
    <p:extLst>
      <p:ext uri="{BB962C8B-B14F-4D97-AF65-F5344CB8AC3E}">
        <p14:creationId xmlns:p14="http://schemas.microsoft.com/office/powerpoint/2010/main" val="897340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680332"/>
            <a:ext cx="9144000" cy="1086867"/>
          </a:xfrm>
        </p:spPr>
        <p:txBody>
          <a:bodyPr/>
          <a:lstStyle/>
          <a:p>
            <a:r>
              <a:rPr lang="en-US" dirty="0"/>
              <a:t>Rounding Down the Due from VA Column</a:t>
            </a:r>
          </a:p>
        </p:txBody>
      </p:sp>
      <p:sp>
        <p:nvSpPr>
          <p:cNvPr id="3" name="Content Placeholder 2"/>
          <p:cNvSpPr>
            <a:spLocks noGrp="1"/>
          </p:cNvSpPr>
          <p:nvPr>
            <p:ph idx="1"/>
            <p:custDataLst>
              <p:tags r:id="rId2"/>
            </p:custDataLst>
          </p:nvPr>
        </p:nvSpPr>
        <p:spPr>
          <a:xfrm>
            <a:off x="457200" y="1675211"/>
            <a:ext cx="8229600" cy="1295399"/>
          </a:xfrm>
        </p:spPr>
        <p:txBody>
          <a:bodyPr>
            <a:normAutofit lnSpcReduction="10000"/>
          </a:bodyPr>
          <a:lstStyle/>
          <a:p>
            <a:r>
              <a:rPr lang="en-US" dirty="0"/>
              <a:t>When processing older AEWs, the practice of rounding down the amount in the </a:t>
            </a:r>
            <a:r>
              <a:rPr lang="en-US" i="1" dirty="0"/>
              <a:t>Due From VA </a:t>
            </a:r>
            <a:r>
              <a:rPr lang="en-US" dirty="0"/>
              <a:t>column will depend on the adjustment date shown on the AEW. The chart below explains when rounding down is or is not appropriate: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16</a:t>
            </a:fld>
            <a:endParaRPr lang="en-US" dirty="0"/>
          </a:p>
        </p:txBody>
      </p:sp>
      <p:graphicFrame>
        <p:nvGraphicFramePr>
          <p:cNvPr id="6" name="Table 5">
            <a:extLst>
              <a:ext uri="{FF2B5EF4-FFF2-40B4-BE49-F238E27FC236}">
                <a16:creationId xmlns:a16="http://schemas.microsoft.com/office/drawing/2014/main" id="{D4A9C3BC-531E-4CE7-B8DC-DDF0F437B1D0}"/>
              </a:ext>
            </a:extLst>
          </p:cNvPr>
          <p:cNvGraphicFramePr>
            <a:graphicFrameLocks noGrp="1"/>
          </p:cNvGraphicFramePr>
          <p:nvPr>
            <p:custDataLst>
              <p:tags r:id="rId4"/>
            </p:custDataLst>
            <p:extLst>
              <p:ext uri="{D42A27DB-BD31-4B8C-83A1-F6EECF244321}">
                <p14:modId xmlns:p14="http://schemas.microsoft.com/office/powerpoint/2010/main" val="842157590"/>
              </p:ext>
            </p:extLst>
          </p:nvPr>
        </p:nvGraphicFramePr>
        <p:xfrm>
          <a:off x="315448" y="3243249"/>
          <a:ext cx="8513104" cy="1847553"/>
        </p:xfrm>
        <a:graphic>
          <a:graphicData uri="http://schemas.openxmlformats.org/drawingml/2006/table">
            <a:tbl>
              <a:tblPr firstRow="1" bandRow="1"/>
              <a:tblGrid>
                <a:gridCol w="4161661">
                  <a:extLst>
                    <a:ext uri="{9D8B030D-6E8A-4147-A177-3AD203B41FA5}">
                      <a16:colId xmlns:a16="http://schemas.microsoft.com/office/drawing/2014/main" val="20000"/>
                    </a:ext>
                  </a:extLst>
                </a:gridCol>
                <a:gridCol w="4351443">
                  <a:extLst>
                    <a:ext uri="{9D8B030D-6E8A-4147-A177-3AD203B41FA5}">
                      <a16:colId xmlns:a16="http://schemas.microsoft.com/office/drawing/2014/main" val="20001"/>
                    </a:ext>
                  </a:extLst>
                </a:gridCol>
              </a:tblGrid>
              <a:tr h="428666">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r>
                        <a:rPr lang="en-US" sz="1700" dirty="0">
                          <a:latin typeface="+mj-lt"/>
                          <a:cs typeface="Times New Roman" panose="02020603050405020304" pitchFamily="18" charset="0"/>
                        </a:rPr>
                        <a:t>If processing</a:t>
                      </a:r>
                      <a:r>
                        <a:rPr lang="en-US" sz="1700" baseline="0" dirty="0">
                          <a:latin typeface="+mj-lt"/>
                          <a:cs typeface="Times New Roman" panose="02020603050405020304" pitchFamily="18" charset="0"/>
                        </a:rPr>
                        <a:t> AEW award line dated…</a:t>
                      </a:r>
                      <a:endParaRPr lang="en-US" sz="1700" dirty="0">
                        <a:latin typeface="+mj-lt"/>
                        <a:cs typeface="Times New Roman" panose="02020603050405020304" pitchFamily="18" charset="0"/>
                      </a:endParaRPr>
                    </a:p>
                  </a:txBody>
                  <a:tcPr marL="72388" marR="72388" marT="36194" marB="3619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tc>
                  <a:txBody>
                    <a:bodyPr/>
                    <a:lstStyle>
                      <a:lvl1pPr marL="0" algn="l" defTabSz="216992" rtl="0" eaLnBrk="1" latinLnBrk="0" hangingPunct="1">
                        <a:defRPr sz="428" b="1" kern="1200">
                          <a:solidFill>
                            <a:schemeClr val="lt1"/>
                          </a:solidFill>
                          <a:latin typeface="Tahoma"/>
                        </a:defRPr>
                      </a:lvl1pPr>
                      <a:lvl2pPr marL="108496" algn="l" defTabSz="216992" rtl="0" eaLnBrk="1" latinLnBrk="0" hangingPunct="1">
                        <a:defRPr sz="428" b="1" kern="1200">
                          <a:solidFill>
                            <a:schemeClr val="lt1"/>
                          </a:solidFill>
                          <a:latin typeface="Tahoma"/>
                        </a:defRPr>
                      </a:lvl2pPr>
                      <a:lvl3pPr marL="216992" algn="l" defTabSz="216992" rtl="0" eaLnBrk="1" latinLnBrk="0" hangingPunct="1">
                        <a:defRPr sz="428" b="1" kern="1200">
                          <a:solidFill>
                            <a:schemeClr val="lt1"/>
                          </a:solidFill>
                          <a:latin typeface="Tahoma"/>
                        </a:defRPr>
                      </a:lvl3pPr>
                      <a:lvl4pPr marL="325487" algn="l" defTabSz="216992" rtl="0" eaLnBrk="1" latinLnBrk="0" hangingPunct="1">
                        <a:defRPr sz="428" b="1" kern="1200">
                          <a:solidFill>
                            <a:schemeClr val="lt1"/>
                          </a:solidFill>
                          <a:latin typeface="Tahoma"/>
                        </a:defRPr>
                      </a:lvl4pPr>
                      <a:lvl5pPr marL="433983" algn="l" defTabSz="216992" rtl="0" eaLnBrk="1" latinLnBrk="0" hangingPunct="1">
                        <a:defRPr sz="428" b="1" kern="1200">
                          <a:solidFill>
                            <a:schemeClr val="lt1"/>
                          </a:solidFill>
                          <a:latin typeface="Tahoma"/>
                        </a:defRPr>
                      </a:lvl5pPr>
                      <a:lvl6pPr marL="542479" algn="l" defTabSz="216992" rtl="0" eaLnBrk="1" latinLnBrk="0" hangingPunct="1">
                        <a:defRPr sz="428" b="1" kern="1200">
                          <a:solidFill>
                            <a:schemeClr val="lt1"/>
                          </a:solidFill>
                          <a:latin typeface="Tahoma"/>
                        </a:defRPr>
                      </a:lvl6pPr>
                      <a:lvl7pPr marL="650975" algn="l" defTabSz="216992" rtl="0" eaLnBrk="1" latinLnBrk="0" hangingPunct="1">
                        <a:defRPr sz="428" b="1" kern="1200">
                          <a:solidFill>
                            <a:schemeClr val="lt1"/>
                          </a:solidFill>
                          <a:latin typeface="Tahoma"/>
                        </a:defRPr>
                      </a:lvl7pPr>
                      <a:lvl8pPr marL="759470" algn="l" defTabSz="216992" rtl="0" eaLnBrk="1" latinLnBrk="0" hangingPunct="1">
                        <a:defRPr sz="428" b="1" kern="1200">
                          <a:solidFill>
                            <a:schemeClr val="lt1"/>
                          </a:solidFill>
                          <a:latin typeface="Tahoma"/>
                        </a:defRPr>
                      </a:lvl8pPr>
                      <a:lvl9pPr marL="867966" algn="l" defTabSz="216992" rtl="0" eaLnBrk="1" latinLnBrk="0" hangingPunct="1">
                        <a:defRPr sz="428" b="1" kern="1200">
                          <a:solidFill>
                            <a:schemeClr val="lt1"/>
                          </a:solidFill>
                          <a:latin typeface="Tahoma"/>
                        </a:defRPr>
                      </a:lvl9pPr>
                    </a:lstStyle>
                    <a:p>
                      <a:r>
                        <a:rPr lang="en-US" sz="1700" dirty="0">
                          <a:latin typeface="+mj-lt"/>
                          <a:cs typeface="Times New Roman" panose="02020603050405020304" pitchFamily="18" charset="0"/>
                        </a:rPr>
                        <a:t>Then…</a:t>
                      </a:r>
                    </a:p>
                  </a:txBody>
                  <a:tcPr marL="72388" marR="72388" marT="36194" marB="3619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0000"/>
                  </a:ext>
                </a:extLst>
              </a:tr>
              <a:tr h="828339">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700" dirty="0">
                          <a:latin typeface="+mj-lt"/>
                          <a:cs typeface="Times New Roman" panose="02020603050405020304" pitchFamily="18" charset="0"/>
                        </a:rPr>
                        <a:t>Prior to December 2013 </a:t>
                      </a:r>
                    </a:p>
                  </a:txBody>
                  <a:tcPr marL="72388" marR="72388" marT="36194" marB="3619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700" dirty="0">
                          <a:latin typeface="+mj-lt"/>
                          <a:cs typeface="Times New Roman" panose="02020603050405020304" pitchFamily="18" charset="0"/>
                        </a:rPr>
                        <a:t>Round down the amount in the </a:t>
                      </a:r>
                      <a:r>
                        <a:rPr lang="en-US" sz="1700" i="1" dirty="0">
                          <a:latin typeface="+mj-lt"/>
                          <a:cs typeface="Times New Roman" panose="02020603050405020304" pitchFamily="18" charset="0"/>
                        </a:rPr>
                        <a:t>Due From VA</a:t>
                      </a:r>
                      <a:r>
                        <a:rPr lang="en-US" sz="1700" dirty="0">
                          <a:latin typeface="+mj-lt"/>
                          <a:cs typeface="Times New Roman" panose="02020603050405020304" pitchFamily="18" charset="0"/>
                        </a:rPr>
                        <a:t> column.</a:t>
                      </a:r>
                    </a:p>
                  </a:txBody>
                  <a:tcPr marL="72388" marR="72388" marT="36194" marB="3619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1"/>
                  </a:ext>
                </a:extLst>
              </a:tr>
              <a:tr h="576355">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700" dirty="0">
                          <a:latin typeface="+mj-lt"/>
                          <a:cs typeface="Times New Roman" panose="02020603050405020304" pitchFamily="18" charset="0"/>
                        </a:rPr>
                        <a:t>December</a:t>
                      </a:r>
                      <a:r>
                        <a:rPr lang="en-US" sz="1700" baseline="0" dirty="0">
                          <a:latin typeface="+mj-lt"/>
                          <a:cs typeface="Times New Roman" panose="02020603050405020304" pitchFamily="18" charset="0"/>
                        </a:rPr>
                        <a:t> 2013 or later</a:t>
                      </a:r>
                      <a:endParaRPr lang="en-US" sz="1700" dirty="0">
                        <a:latin typeface="+mj-lt"/>
                        <a:cs typeface="Times New Roman" panose="02020603050405020304" pitchFamily="18" charset="0"/>
                      </a:endParaRPr>
                    </a:p>
                  </a:txBody>
                  <a:tcPr marL="72388" marR="72388" marT="36194" marB="3619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216992" rtl="0" eaLnBrk="1" latinLnBrk="0" hangingPunct="1">
                        <a:defRPr sz="428" kern="1200">
                          <a:solidFill>
                            <a:schemeClr val="dk1"/>
                          </a:solidFill>
                          <a:latin typeface="Tahoma"/>
                        </a:defRPr>
                      </a:lvl1pPr>
                      <a:lvl2pPr marL="108496" algn="l" defTabSz="216992" rtl="0" eaLnBrk="1" latinLnBrk="0" hangingPunct="1">
                        <a:defRPr sz="428" kern="1200">
                          <a:solidFill>
                            <a:schemeClr val="dk1"/>
                          </a:solidFill>
                          <a:latin typeface="Tahoma"/>
                        </a:defRPr>
                      </a:lvl2pPr>
                      <a:lvl3pPr marL="216992" algn="l" defTabSz="216992" rtl="0" eaLnBrk="1" latinLnBrk="0" hangingPunct="1">
                        <a:defRPr sz="428" kern="1200">
                          <a:solidFill>
                            <a:schemeClr val="dk1"/>
                          </a:solidFill>
                          <a:latin typeface="Tahoma"/>
                        </a:defRPr>
                      </a:lvl3pPr>
                      <a:lvl4pPr marL="325487" algn="l" defTabSz="216992" rtl="0" eaLnBrk="1" latinLnBrk="0" hangingPunct="1">
                        <a:defRPr sz="428" kern="1200">
                          <a:solidFill>
                            <a:schemeClr val="dk1"/>
                          </a:solidFill>
                          <a:latin typeface="Tahoma"/>
                        </a:defRPr>
                      </a:lvl4pPr>
                      <a:lvl5pPr marL="433983" algn="l" defTabSz="216992" rtl="0" eaLnBrk="1" latinLnBrk="0" hangingPunct="1">
                        <a:defRPr sz="428" kern="1200">
                          <a:solidFill>
                            <a:schemeClr val="dk1"/>
                          </a:solidFill>
                          <a:latin typeface="Tahoma"/>
                        </a:defRPr>
                      </a:lvl5pPr>
                      <a:lvl6pPr marL="542479" algn="l" defTabSz="216992" rtl="0" eaLnBrk="1" latinLnBrk="0" hangingPunct="1">
                        <a:defRPr sz="428" kern="1200">
                          <a:solidFill>
                            <a:schemeClr val="dk1"/>
                          </a:solidFill>
                          <a:latin typeface="Tahoma"/>
                        </a:defRPr>
                      </a:lvl6pPr>
                      <a:lvl7pPr marL="650975" algn="l" defTabSz="216992" rtl="0" eaLnBrk="1" latinLnBrk="0" hangingPunct="1">
                        <a:defRPr sz="428" kern="1200">
                          <a:solidFill>
                            <a:schemeClr val="dk1"/>
                          </a:solidFill>
                          <a:latin typeface="Tahoma"/>
                        </a:defRPr>
                      </a:lvl7pPr>
                      <a:lvl8pPr marL="759470" algn="l" defTabSz="216992" rtl="0" eaLnBrk="1" latinLnBrk="0" hangingPunct="1">
                        <a:defRPr sz="428" kern="1200">
                          <a:solidFill>
                            <a:schemeClr val="dk1"/>
                          </a:solidFill>
                          <a:latin typeface="Tahoma"/>
                        </a:defRPr>
                      </a:lvl8pPr>
                      <a:lvl9pPr marL="867966" algn="l" defTabSz="216992" rtl="0" eaLnBrk="1" latinLnBrk="0" hangingPunct="1">
                        <a:defRPr sz="428" kern="1200">
                          <a:solidFill>
                            <a:schemeClr val="dk1"/>
                          </a:solidFill>
                          <a:latin typeface="Tahoma"/>
                        </a:defRPr>
                      </a:lvl9pPr>
                    </a:lstStyle>
                    <a:p>
                      <a:r>
                        <a:rPr lang="en-US" sz="1700" dirty="0">
                          <a:latin typeface="+mj-lt"/>
                          <a:cs typeface="Times New Roman" panose="02020603050405020304" pitchFamily="18" charset="0"/>
                        </a:rPr>
                        <a:t>Do not round down the</a:t>
                      </a:r>
                      <a:r>
                        <a:rPr lang="en-US" sz="1700" baseline="0" dirty="0">
                          <a:latin typeface="+mj-lt"/>
                          <a:cs typeface="Times New Roman" panose="02020603050405020304" pitchFamily="18" charset="0"/>
                        </a:rPr>
                        <a:t> amount in the </a:t>
                      </a:r>
                      <a:r>
                        <a:rPr lang="en-US" sz="1700" i="1" baseline="0" dirty="0">
                          <a:latin typeface="+mj-lt"/>
                          <a:cs typeface="Times New Roman" panose="02020603050405020304" pitchFamily="18" charset="0"/>
                        </a:rPr>
                        <a:t>Due From VA</a:t>
                      </a:r>
                      <a:r>
                        <a:rPr lang="en-US" sz="1700" baseline="0" dirty="0">
                          <a:latin typeface="+mj-lt"/>
                          <a:cs typeface="Times New Roman" panose="02020603050405020304" pitchFamily="18" charset="0"/>
                        </a:rPr>
                        <a:t> column.</a:t>
                      </a:r>
                      <a:endParaRPr lang="en-US" sz="1700" dirty="0">
                        <a:latin typeface="+mj-lt"/>
                        <a:cs typeface="Times New Roman" panose="02020603050405020304" pitchFamily="18" charset="0"/>
                      </a:endParaRPr>
                    </a:p>
                  </a:txBody>
                  <a:tcPr marL="72388" marR="72388" marT="36194" marB="3619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C4894AAE-F199-46A6-84D0-2518EA97BE6B}"/>
              </a:ext>
            </a:extLst>
          </p:cNvPr>
          <p:cNvSpPr txBox="1"/>
          <p:nvPr/>
        </p:nvSpPr>
        <p:spPr>
          <a:xfrm>
            <a:off x="457200" y="5349311"/>
            <a:ext cx="8229600" cy="923330"/>
          </a:xfrm>
          <a:prstGeom prst="rect">
            <a:avLst/>
          </a:prstGeom>
          <a:noFill/>
        </p:spPr>
        <p:txBody>
          <a:bodyPr wrap="square" rtlCol="0">
            <a:spAutoFit/>
          </a:bodyPr>
          <a:lstStyle/>
          <a:p>
            <a:r>
              <a:rPr lang="en-US" b="1" i="1" dirty="0"/>
              <a:t>Important: Never round down the amount in the “Due From VA” column for months which include a rate change that takes effect on a day other than the first day of the month.</a:t>
            </a:r>
          </a:p>
        </p:txBody>
      </p:sp>
    </p:spTree>
    <p:extLst>
      <p:ext uri="{BB962C8B-B14F-4D97-AF65-F5344CB8AC3E}">
        <p14:creationId xmlns:p14="http://schemas.microsoft.com/office/powerpoint/2010/main" val="1377590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Special Issues in Processing AEWs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r>
              <a:rPr lang="en-US" dirty="0"/>
              <a:t>For additional information on situations regarding </a:t>
            </a:r>
            <a:r>
              <a:rPr lang="en-US" i="1" dirty="0"/>
              <a:t>Sequential Receipt of AEWs that Cover the Exact Same Time Period</a:t>
            </a:r>
            <a:r>
              <a:rPr lang="en-US" dirty="0"/>
              <a:t> and </a:t>
            </a:r>
            <a:r>
              <a:rPr lang="en-US" i="1" dirty="0"/>
              <a:t>Sequential Receipt of AEWs that Cover Some But Not All of the Same Entitlement Months</a:t>
            </a:r>
            <a:r>
              <a:rPr lang="en-US" dirty="0"/>
              <a:t>, see M21-1, Part III, Subpart v.5.E.1.h-i</a:t>
            </a:r>
          </a:p>
          <a:p>
            <a:pPr marL="233363" indent="-233363"/>
            <a:endParaRPr lang="en-US" dirty="0"/>
          </a:p>
          <a:p>
            <a:pPr marL="233363" lvl="0" indent="-233363"/>
            <a:r>
              <a:rPr lang="en-US" dirty="0"/>
              <a:t>For other special issues in processing AEWs, see M21-1, Part III, Subpart v.5.E.1.l-q</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17</a:t>
            </a:fld>
            <a:endParaRPr lang="en-US" dirty="0"/>
          </a:p>
        </p:txBody>
      </p:sp>
    </p:spTree>
    <p:extLst>
      <p:ext uri="{BB962C8B-B14F-4D97-AF65-F5344CB8AC3E}">
        <p14:creationId xmlns:p14="http://schemas.microsoft.com/office/powerpoint/2010/main" val="3395131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AEW Decision Notices</a:t>
            </a:r>
          </a:p>
        </p:txBody>
      </p:sp>
      <p:sp>
        <p:nvSpPr>
          <p:cNvPr id="3" name="Content Placeholder 2"/>
          <p:cNvSpPr>
            <a:spLocks noGrp="1"/>
          </p:cNvSpPr>
          <p:nvPr>
            <p:ph idx="1"/>
            <p:custDataLst>
              <p:tags r:id="rId2"/>
            </p:custDataLst>
          </p:nvPr>
        </p:nvSpPr>
        <p:spPr>
          <a:xfrm>
            <a:off x="467032" y="1880498"/>
            <a:ext cx="8229600" cy="775153"/>
          </a:xfrm>
        </p:spPr>
        <p:txBody>
          <a:bodyPr>
            <a:noAutofit/>
          </a:bodyPr>
          <a:lstStyle/>
          <a:p>
            <a:r>
              <a:rPr lang="en-US" sz="1900" dirty="0"/>
              <a:t>After processing an AEW, notify the Veteran of the AEW award adjustments.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18</a:t>
            </a:fld>
            <a:endParaRPr lang="en-US" dirty="0"/>
          </a:p>
        </p:txBody>
      </p:sp>
      <p:sp>
        <p:nvSpPr>
          <p:cNvPr id="5" name="TextBox 4">
            <a:extLst>
              <a:ext uri="{FF2B5EF4-FFF2-40B4-BE49-F238E27FC236}">
                <a16:creationId xmlns:a16="http://schemas.microsoft.com/office/drawing/2014/main" id="{D5F6A6C4-7D70-44EC-9D92-6D7145FF29A4}"/>
              </a:ext>
            </a:extLst>
          </p:cNvPr>
          <p:cNvSpPr txBox="1"/>
          <p:nvPr>
            <p:custDataLst>
              <p:tags r:id="rId4"/>
            </p:custDataLst>
          </p:nvPr>
        </p:nvSpPr>
        <p:spPr>
          <a:xfrm>
            <a:off x="457200" y="2847907"/>
            <a:ext cx="8239432" cy="2169825"/>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pPr>
            <a:r>
              <a:rPr lang="en-US" sz="2000" dirty="0"/>
              <a:t>Enclose a copy of the AEW with the notice</a:t>
            </a:r>
          </a:p>
          <a:p>
            <a:pPr marL="233363" indent="-233363">
              <a:spcAft>
                <a:spcPts val="600"/>
              </a:spcAft>
              <a:buClr>
                <a:schemeClr val="tx1"/>
              </a:buClr>
              <a:buFont typeface="Arial" panose="020B0604020202020204" pitchFamily="34" charset="0"/>
              <a:buChar char="•"/>
            </a:pPr>
            <a:r>
              <a:rPr lang="en-US" sz="2000" dirty="0"/>
              <a:t>Generate the letter in Letter Creator under Non-Rating and then Audit Error Worksheet Letter</a:t>
            </a:r>
          </a:p>
          <a:p>
            <a:pPr marL="233363" indent="-233363">
              <a:spcAft>
                <a:spcPts val="600"/>
              </a:spcAft>
              <a:buClr>
                <a:schemeClr val="tx1"/>
              </a:buClr>
              <a:buFont typeface="Arial" panose="020B0604020202020204" pitchFamily="34" charset="0"/>
              <a:buChar char="•"/>
            </a:pPr>
            <a:r>
              <a:rPr lang="en-US" sz="2000" dirty="0"/>
              <a:t>Use of this letter is mandatory</a:t>
            </a:r>
          </a:p>
          <a:p>
            <a:pPr marL="233363" indent="-233363">
              <a:spcAft>
                <a:spcPts val="600"/>
              </a:spcAft>
              <a:buClr>
                <a:schemeClr val="tx1"/>
              </a:buClr>
              <a:buFont typeface="Arial" panose="020B0604020202020204" pitchFamily="34" charset="0"/>
              <a:buChar char="•"/>
            </a:pPr>
            <a:r>
              <a:rPr lang="en-US" sz="2000" dirty="0"/>
              <a:t>Applicable laws and regulations for notification letter: 38 U.S.C. §5304, 38 C.F.R. §3.750, 10 U.S.C. §1413a, and 10 U.S.C. §1414 </a:t>
            </a:r>
          </a:p>
        </p:txBody>
      </p:sp>
    </p:spTree>
    <p:extLst>
      <p:ext uri="{BB962C8B-B14F-4D97-AF65-F5344CB8AC3E}">
        <p14:creationId xmlns:p14="http://schemas.microsoft.com/office/powerpoint/2010/main" val="388728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Practical Exercise</a:t>
            </a:r>
          </a:p>
        </p:txBody>
      </p:sp>
      <p:sp>
        <p:nvSpPr>
          <p:cNvPr id="5" name="Content Placeholder 2"/>
          <p:cNvSpPr>
            <a:spLocks noGrp="1"/>
          </p:cNvSpPr>
          <p:nvPr>
            <p:ph idx="1"/>
            <p:custDataLst>
              <p:tags r:id="rId2"/>
            </p:custDataLst>
          </p:nvPr>
        </p:nvSpPr>
        <p:spPr>
          <a:xfrm>
            <a:off x="457200" y="2057400"/>
            <a:ext cx="8229600" cy="3916363"/>
          </a:xfrm>
        </p:spPr>
        <p:txBody>
          <a:bodyPr>
            <a:normAutofit/>
          </a:bodyPr>
          <a:lstStyle/>
          <a:p>
            <a:endParaRPr lang="en-US" dirty="0"/>
          </a:p>
          <a:p>
            <a:endParaRPr lang="en-US" dirty="0"/>
          </a:p>
          <a:p>
            <a:r>
              <a:rPr lang="en-US" dirty="0"/>
              <a:t>Turn to </a:t>
            </a:r>
            <a:r>
              <a:rPr lang="en-US"/>
              <a:t>page 19 </a:t>
            </a:r>
            <a:r>
              <a:rPr lang="en-US" dirty="0"/>
              <a:t>of the handout and complete the Practical Exercise</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19</a:t>
            </a:fld>
            <a:endParaRPr lang="en-US" dirty="0"/>
          </a:p>
        </p:txBody>
      </p:sp>
    </p:spTree>
    <p:extLst>
      <p:ext uri="{BB962C8B-B14F-4D97-AF65-F5344CB8AC3E}">
        <p14:creationId xmlns:p14="http://schemas.microsoft.com/office/powerpoint/2010/main" val="123970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Objectives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33363" indent="-233363"/>
            <a:r>
              <a:rPr lang="en-US" dirty="0"/>
              <a:t>Understand the National Defense Authorization Act (NDAA) of 2003, 2004, and 2008 on Combat-Related Special Compensation (CRSC) and Concurrent Retirement and Disability Pay (CRDP)</a:t>
            </a:r>
          </a:p>
          <a:p>
            <a:pPr marL="233363" indent="-233363"/>
            <a:endParaRPr lang="en-US" dirty="0"/>
          </a:p>
          <a:p>
            <a:pPr marL="233363" indent="-233363"/>
            <a:r>
              <a:rPr lang="en-US" dirty="0"/>
              <a:t>Understand the guidance on Audit Error Worksheets (AEWs) and what they are</a:t>
            </a:r>
          </a:p>
          <a:p>
            <a:pPr marL="233363" indent="-233363"/>
            <a:endParaRPr lang="en-US" dirty="0"/>
          </a:p>
          <a:p>
            <a:pPr marL="233363" indent="-233363"/>
            <a:r>
              <a:rPr lang="en-US" dirty="0"/>
              <a:t>Identify the steps required in processing AEWs within VA systems</a:t>
            </a:r>
          </a:p>
          <a:p>
            <a:pPr marL="233363" indent="-233363"/>
            <a:endParaRPr lang="en-US" dirty="0"/>
          </a:p>
          <a:p>
            <a:pPr marL="233363" indent="-233363"/>
            <a:r>
              <a:rPr lang="en-US" dirty="0"/>
              <a:t>Properly notify beneficiaries concerning award adjustments due to AEWs</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FF53FA-07B2-4163-AA16-37B2C137D598}"/>
              </a:ext>
            </a:extLst>
          </p:cNvPr>
          <p:cNvSpPr>
            <a:spLocks noGrp="1"/>
          </p:cNvSpPr>
          <p:nvPr>
            <p:ph type="title"/>
            <p:custDataLst>
              <p:tags r:id="rId1"/>
            </p:custDataLst>
          </p:nvPr>
        </p:nvSpPr>
        <p:spPr>
          <a:xfrm>
            <a:off x="0" y="2885568"/>
            <a:ext cx="9144000" cy="1086867"/>
          </a:xfrm>
        </p:spPr>
        <p:txBody>
          <a:bodyPr/>
          <a:lstStyle/>
          <a:p>
            <a:r>
              <a:rPr lang="en-US" dirty="0"/>
              <a:t>Questions</a:t>
            </a:r>
          </a:p>
        </p:txBody>
      </p:sp>
      <p:sp>
        <p:nvSpPr>
          <p:cNvPr id="4" name="Slide Number Placeholder 3"/>
          <p:cNvSpPr>
            <a:spLocks noGrp="1"/>
          </p:cNvSpPr>
          <p:nvPr>
            <p:ph type="sldNum" sz="quarter" idx="12"/>
            <p:custDataLst>
              <p:tags r:id="rId2"/>
            </p:custDataLst>
          </p:nvPr>
        </p:nvSpPr>
        <p:spPr>
          <a:xfrm>
            <a:off x="6931152" y="6601978"/>
            <a:ext cx="2133600" cy="365125"/>
          </a:xfrm>
        </p:spPr>
        <p:txBody>
          <a:bodyPr/>
          <a:lstStyle/>
          <a:p>
            <a:fld id="{7C414AED-89CE-4A48-8B2B-1B3A5C68EA2A}" type="slidenum">
              <a:rPr lang="en-US" smtClean="0"/>
              <a:t>20</a:t>
            </a:fld>
            <a:endParaRPr lang="en-US" dirty="0"/>
          </a:p>
        </p:txBody>
      </p:sp>
    </p:spTree>
    <p:extLst>
      <p:ext uri="{BB962C8B-B14F-4D97-AF65-F5344CB8AC3E}">
        <p14:creationId xmlns:p14="http://schemas.microsoft.com/office/powerpoint/2010/main" val="3495529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References</a:t>
            </a:r>
          </a:p>
        </p:txBody>
      </p:sp>
      <p:sp>
        <p:nvSpPr>
          <p:cNvPr id="3" name="Content Placeholder 2"/>
          <p:cNvSpPr>
            <a:spLocks noGrp="1"/>
          </p:cNvSpPr>
          <p:nvPr>
            <p:ph idx="1"/>
            <p:custDataLst>
              <p:tags r:id="rId2"/>
            </p:custDataLst>
          </p:nvPr>
        </p:nvSpPr>
        <p:spPr>
          <a:xfrm>
            <a:off x="457200" y="1577010"/>
            <a:ext cx="8200103" cy="3763616"/>
          </a:xfrm>
        </p:spPr>
        <p:txBody>
          <a:bodyPr>
            <a:normAutofit lnSpcReduction="10000"/>
          </a:bodyPr>
          <a:lstStyle/>
          <a:p>
            <a:pPr marL="233363" lvl="0" indent="-233363" hangingPunct="0"/>
            <a:r>
              <a:rPr lang="en-US" dirty="0"/>
              <a:t>Public Law (PL) 107-314, Bob Stump National Defense Authorization Act (NDAA) for Fiscal Year 2003</a:t>
            </a:r>
          </a:p>
          <a:p>
            <a:pPr marL="233363" lvl="0" indent="-233363" hangingPunct="0"/>
            <a:r>
              <a:rPr lang="en-US" dirty="0"/>
              <a:t>Public Law (PL) 108-136, NDAA for Fiscal Year 2004</a:t>
            </a:r>
          </a:p>
          <a:p>
            <a:pPr marL="233363" lvl="0" indent="-233363" hangingPunct="0"/>
            <a:r>
              <a:rPr lang="en-US" dirty="0"/>
              <a:t>38 CFR 3.750, Entitlement to concurrent receipt of military retired pay and disability compensation</a:t>
            </a:r>
          </a:p>
          <a:p>
            <a:pPr marL="233363" lvl="0" indent="-233363" hangingPunct="0"/>
            <a:r>
              <a:rPr lang="en-US" dirty="0"/>
              <a:t>M21-1, Part III, Subpart V, 5.E, Processing Audit Error Worksheets (AEWs) </a:t>
            </a:r>
          </a:p>
          <a:p>
            <a:pPr marL="233363" lvl="0" indent="-233363" hangingPunct="0"/>
            <a:r>
              <a:rPr lang="en-US" dirty="0"/>
              <a:t>M21-1 Part III, Subpart V, 5.A.6, Concurrent Retirement and Disability Pay (CRDP)</a:t>
            </a:r>
          </a:p>
          <a:p>
            <a:pPr marL="233363" lvl="0" indent="-233363" hangingPunct="0"/>
            <a:r>
              <a:rPr lang="en-US" dirty="0"/>
              <a:t>M21-1, Part III, Subpart V. 5.A.7, Concurrent Payment of VA Benefits and Combat-Related Special Compensation (CRSC)</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3</a:t>
            </a:fld>
            <a:endParaRPr lang="en-US" dirty="0"/>
          </a:p>
        </p:txBody>
      </p:sp>
      <p:sp>
        <p:nvSpPr>
          <p:cNvPr id="5" name="TextBox 4">
            <a:extLst>
              <a:ext uri="{FF2B5EF4-FFF2-40B4-BE49-F238E27FC236}">
                <a16:creationId xmlns:a16="http://schemas.microsoft.com/office/drawing/2014/main" id="{4709C33A-CC89-418B-B865-3F359E66796F}"/>
              </a:ext>
            </a:extLst>
          </p:cNvPr>
          <p:cNvSpPr txBox="1"/>
          <p:nvPr>
            <p:custDataLst>
              <p:tags r:id="rId4"/>
            </p:custDataLst>
          </p:nvPr>
        </p:nvSpPr>
        <p:spPr>
          <a:xfrm>
            <a:off x="457200" y="5532289"/>
            <a:ext cx="8200103" cy="400110"/>
          </a:xfrm>
          <a:prstGeom prst="rect">
            <a:avLst/>
          </a:prstGeom>
          <a:noFill/>
        </p:spPr>
        <p:txBody>
          <a:bodyPr wrap="square" rtlCol="0">
            <a:spAutoFit/>
          </a:bodyPr>
          <a:lstStyle/>
          <a:p>
            <a:pPr>
              <a:spcAft>
                <a:spcPts val="600"/>
              </a:spcAft>
            </a:pPr>
            <a:r>
              <a:rPr lang="en-US" sz="2000" dirty="0"/>
              <a:t>**Additional references, with links, provided in the Trainee Handout  </a:t>
            </a:r>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Background Information – Laws</a:t>
            </a:r>
          </a:p>
        </p:txBody>
      </p:sp>
      <p:sp>
        <p:nvSpPr>
          <p:cNvPr id="3" name="Content Placeholder 2"/>
          <p:cNvSpPr>
            <a:spLocks noGrp="1"/>
          </p:cNvSpPr>
          <p:nvPr>
            <p:ph idx="1"/>
            <p:custDataLst>
              <p:tags r:id="rId2"/>
            </p:custDataLst>
          </p:nvPr>
        </p:nvSpPr>
        <p:spPr>
          <a:xfrm>
            <a:off x="457200" y="2057401"/>
            <a:ext cx="8229600" cy="1295400"/>
          </a:xfrm>
        </p:spPr>
        <p:txBody>
          <a:bodyPr>
            <a:normAutofit lnSpcReduction="10000"/>
          </a:bodyPr>
          <a:lstStyle/>
          <a:p>
            <a:r>
              <a:rPr lang="en-US" dirty="0"/>
              <a:t>The National Defense Authorization Acts (NDAA) of FY 2003 and 2004 created two new programs to allow qualifying Veterans, effectively, to receive partial or full concurrent receipt of VA compensation and military retired pay (MRP):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4</a:t>
            </a:fld>
            <a:endParaRPr lang="en-US" dirty="0"/>
          </a:p>
        </p:txBody>
      </p:sp>
      <p:sp>
        <p:nvSpPr>
          <p:cNvPr id="5" name="TextBox 4">
            <a:extLst>
              <a:ext uri="{FF2B5EF4-FFF2-40B4-BE49-F238E27FC236}">
                <a16:creationId xmlns:a16="http://schemas.microsoft.com/office/drawing/2014/main" id="{88E9EAC7-3454-4F4B-9708-34737CC3AB4D}"/>
              </a:ext>
            </a:extLst>
          </p:cNvPr>
          <p:cNvSpPr txBox="1"/>
          <p:nvPr>
            <p:custDataLst>
              <p:tags r:id="rId4"/>
            </p:custDataLst>
          </p:nvPr>
        </p:nvSpPr>
        <p:spPr>
          <a:xfrm>
            <a:off x="457200" y="3505200"/>
            <a:ext cx="8259097" cy="784830"/>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pPr>
            <a:r>
              <a:rPr lang="en-US" sz="2000" dirty="0"/>
              <a:t>Combat-Related Special Compensation (CRSC) – 2003 </a:t>
            </a:r>
          </a:p>
          <a:p>
            <a:pPr marL="233363" indent="-233363">
              <a:spcAft>
                <a:spcPts val="600"/>
              </a:spcAft>
              <a:buClr>
                <a:schemeClr val="tx1"/>
              </a:buClr>
              <a:buFont typeface="Arial" panose="020B0604020202020204" pitchFamily="34" charset="0"/>
              <a:buChar char="•"/>
            </a:pPr>
            <a:r>
              <a:rPr lang="en-US" sz="2000" dirty="0"/>
              <a:t>Concurrent Retirement and Disability Pay (CRDP) – 2004  </a:t>
            </a:r>
          </a:p>
        </p:txBody>
      </p:sp>
    </p:spTree>
    <p:extLst>
      <p:ext uri="{BB962C8B-B14F-4D97-AF65-F5344CB8AC3E}">
        <p14:creationId xmlns:p14="http://schemas.microsoft.com/office/powerpoint/2010/main" val="145185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Combat-Related Special Compensation (CRSC)</a:t>
            </a:r>
          </a:p>
        </p:txBody>
      </p:sp>
      <p:sp>
        <p:nvSpPr>
          <p:cNvPr id="3" name="Content Placeholder 2"/>
          <p:cNvSpPr>
            <a:spLocks noGrp="1"/>
          </p:cNvSpPr>
          <p:nvPr>
            <p:ph idx="1"/>
            <p:custDataLst>
              <p:tags r:id="rId2"/>
            </p:custDataLst>
          </p:nvPr>
        </p:nvSpPr>
        <p:spPr>
          <a:xfrm>
            <a:off x="457200" y="2057400"/>
            <a:ext cx="8229600" cy="1265903"/>
          </a:xfrm>
        </p:spPr>
        <p:txBody>
          <a:bodyPr>
            <a:noAutofit/>
          </a:bodyPr>
          <a:lstStyle/>
          <a:p>
            <a:r>
              <a:rPr lang="en-US" dirty="0"/>
              <a:t>CRSC is a monthly benefit paid by Department of Defense (DoD) to eligible military retirees. It is not classified as retired pay and is not taxable. </a:t>
            </a:r>
            <a:r>
              <a:rPr lang="en-US" i="1" dirty="0"/>
              <a:t>CRSC is not an automatic benefit and must be applied for through the Veteran’s branch of service.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5</a:t>
            </a:fld>
            <a:endParaRPr lang="en-US" dirty="0"/>
          </a:p>
        </p:txBody>
      </p:sp>
      <p:sp>
        <p:nvSpPr>
          <p:cNvPr id="5" name="TextBox 4">
            <a:extLst>
              <a:ext uri="{FF2B5EF4-FFF2-40B4-BE49-F238E27FC236}">
                <a16:creationId xmlns:a16="http://schemas.microsoft.com/office/drawing/2014/main" id="{D621233D-66BE-4D80-9CF2-B973BA3E6A59}"/>
              </a:ext>
            </a:extLst>
          </p:cNvPr>
          <p:cNvSpPr txBox="1"/>
          <p:nvPr>
            <p:custDataLst>
              <p:tags r:id="rId4"/>
            </p:custDataLst>
          </p:nvPr>
        </p:nvSpPr>
        <p:spPr>
          <a:xfrm>
            <a:off x="471948" y="3687097"/>
            <a:ext cx="8209936" cy="1708160"/>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pPr>
            <a:r>
              <a:rPr lang="en-US" sz="2000" dirty="0"/>
              <a:t>Established by NDAA of 2003 (Public Law (PL) 107-314) – Effective June 1, 2003</a:t>
            </a:r>
          </a:p>
          <a:p>
            <a:pPr marL="233363" indent="-233363">
              <a:spcAft>
                <a:spcPts val="600"/>
              </a:spcAft>
              <a:buClr>
                <a:schemeClr val="tx1"/>
              </a:buClr>
              <a:buFont typeface="Arial" panose="020B0604020202020204" pitchFamily="34" charset="0"/>
              <a:buChar char="•"/>
            </a:pPr>
            <a:r>
              <a:rPr lang="en-US" sz="2000" dirty="0"/>
              <a:t>Eligibility criteria updated by NDAA of 2004 (PL 108-136) and 2008 (PL 110-181) – Effective January 1, 2004 and January 1, 2008, respectively </a:t>
            </a:r>
          </a:p>
        </p:txBody>
      </p:sp>
    </p:spTree>
    <p:extLst>
      <p:ext uri="{BB962C8B-B14F-4D97-AF65-F5344CB8AC3E}">
        <p14:creationId xmlns:p14="http://schemas.microsoft.com/office/powerpoint/2010/main" val="219889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Concurrent Retirement and Disability Pay (CRDP)</a:t>
            </a:r>
          </a:p>
        </p:txBody>
      </p:sp>
      <p:sp>
        <p:nvSpPr>
          <p:cNvPr id="3" name="Content Placeholder 2"/>
          <p:cNvSpPr>
            <a:spLocks noGrp="1"/>
          </p:cNvSpPr>
          <p:nvPr>
            <p:ph idx="1"/>
            <p:custDataLst>
              <p:tags r:id="rId2"/>
            </p:custDataLst>
          </p:nvPr>
        </p:nvSpPr>
        <p:spPr>
          <a:xfrm>
            <a:off x="457200" y="2057400"/>
            <a:ext cx="8229600" cy="970935"/>
          </a:xfrm>
        </p:spPr>
        <p:txBody>
          <a:bodyPr>
            <a:normAutofit lnSpcReduction="10000"/>
          </a:bodyPr>
          <a:lstStyle/>
          <a:p>
            <a:r>
              <a:rPr lang="en-US" dirty="0"/>
              <a:t>CRDP is a program administered by DoD intended to phase out the offset of military retirement pay for VA disability compensation over a 10-year period.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6</a:t>
            </a:fld>
            <a:endParaRPr lang="en-US" dirty="0"/>
          </a:p>
        </p:txBody>
      </p:sp>
      <p:sp>
        <p:nvSpPr>
          <p:cNvPr id="5" name="TextBox 4">
            <a:extLst>
              <a:ext uri="{FF2B5EF4-FFF2-40B4-BE49-F238E27FC236}">
                <a16:creationId xmlns:a16="http://schemas.microsoft.com/office/drawing/2014/main" id="{138349B1-CA06-411C-9657-2699EDF18D3E}"/>
              </a:ext>
            </a:extLst>
          </p:cNvPr>
          <p:cNvSpPr txBox="1"/>
          <p:nvPr>
            <p:custDataLst>
              <p:tags r:id="rId4"/>
            </p:custDataLst>
          </p:nvPr>
        </p:nvSpPr>
        <p:spPr>
          <a:xfrm>
            <a:off x="462116" y="3301181"/>
            <a:ext cx="8239432" cy="2092881"/>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pPr>
            <a:r>
              <a:rPr lang="en-US" sz="2000" dirty="0"/>
              <a:t>Established by NDAA of 2004 (PL 108-136) – specific eligibility criteria must be met </a:t>
            </a:r>
          </a:p>
          <a:p>
            <a:pPr marL="233363" indent="-233363">
              <a:spcAft>
                <a:spcPts val="600"/>
              </a:spcAft>
              <a:buClr>
                <a:schemeClr val="tx1"/>
              </a:buClr>
              <a:buFont typeface="Arial" panose="020B0604020202020204" pitchFamily="34" charset="0"/>
              <a:buChar char="•"/>
            </a:pPr>
            <a:r>
              <a:rPr lang="en-US" sz="2000" dirty="0"/>
              <a:t>Application not needed – Retired Pay Centers (RPCs) automatically determine the amount and pay it to the Veteran</a:t>
            </a:r>
          </a:p>
          <a:p>
            <a:pPr marL="233363" indent="-233363">
              <a:spcAft>
                <a:spcPts val="600"/>
              </a:spcAft>
              <a:buClr>
                <a:schemeClr val="tx1"/>
              </a:buClr>
              <a:buFont typeface="Arial" panose="020B0604020202020204" pitchFamily="34" charset="0"/>
              <a:buChar char="•"/>
            </a:pPr>
            <a:r>
              <a:rPr lang="en-US" sz="2000" dirty="0"/>
              <a:t>A Veteran cannot receive both CRSC and CRDP (must elect annually if eligible for both)  </a:t>
            </a:r>
          </a:p>
        </p:txBody>
      </p:sp>
    </p:spTree>
    <p:extLst>
      <p:ext uri="{BB962C8B-B14F-4D97-AF65-F5344CB8AC3E}">
        <p14:creationId xmlns:p14="http://schemas.microsoft.com/office/powerpoint/2010/main" val="3967899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What is an AEW? How are they Generated?</a:t>
            </a:r>
          </a:p>
        </p:txBody>
      </p:sp>
      <p:sp>
        <p:nvSpPr>
          <p:cNvPr id="3" name="Content Placeholder 2"/>
          <p:cNvSpPr>
            <a:spLocks noGrp="1"/>
          </p:cNvSpPr>
          <p:nvPr>
            <p:ph idx="1"/>
            <p:custDataLst>
              <p:tags r:id="rId2"/>
            </p:custDataLst>
          </p:nvPr>
        </p:nvSpPr>
        <p:spPr>
          <a:xfrm>
            <a:off x="457200" y="2057400"/>
            <a:ext cx="7812157" cy="4210878"/>
          </a:xfrm>
        </p:spPr>
        <p:txBody>
          <a:bodyPr>
            <a:noAutofit/>
          </a:bodyPr>
          <a:lstStyle/>
          <a:p>
            <a:r>
              <a:rPr lang="en-US" dirty="0"/>
              <a:t>An Audit Error Worksheet is a document containing data regarding a Veteran’s military retirement pay and entitlement to CRDP and CRSC.</a:t>
            </a:r>
          </a:p>
          <a:p>
            <a:endParaRPr lang="en-US" dirty="0"/>
          </a:p>
          <a:p>
            <a:pPr marL="342900" indent="-342900">
              <a:buFont typeface="Arial" panose="020B0604020202020204" pitchFamily="34" charset="0"/>
              <a:buChar char="•"/>
            </a:pPr>
            <a:r>
              <a:rPr lang="en-US" dirty="0"/>
              <a:t>Step 1 - When VA establishes or changes a compensation award, VA electronically transmits award data to the Defense Finance Accounting Service (DFAS) or the Coast Guard.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Step 2 - DFAS and the Coast Guard audit the VA award data against their MRP records. </a:t>
            </a:r>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1288126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CEAB3-B828-441D-8634-17E2A46D086F}"/>
              </a:ext>
            </a:extLst>
          </p:cNvPr>
          <p:cNvSpPr>
            <a:spLocks noGrp="1"/>
          </p:cNvSpPr>
          <p:nvPr>
            <p:ph type="title"/>
          </p:nvPr>
        </p:nvSpPr>
        <p:spPr/>
        <p:txBody>
          <a:bodyPr/>
          <a:lstStyle/>
          <a:p>
            <a:r>
              <a:rPr lang="en-US" dirty="0"/>
              <a:t>What is an AEW? How are they Generated? (continued)</a:t>
            </a:r>
          </a:p>
        </p:txBody>
      </p:sp>
      <p:sp>
        <p:nvSpPr>
          <p:cNvPr id="3" name="Content Placeholder 2">
            <a:extLst>
              <a:ext uri="{FF2B5EF4-FFF2-40B4-BE49-F238E27FC236}">
                <a16:creationId xmlns:a16="http://schemas.microsoft.com/office/drawing/2014/main" id="{D7939842-4AF4-41E1-B9B2-D26D5D957467}"/>
              </a:ext>
            </a:extLst>
          </p:cNvPr>
          <p:cNvSpPr>
            <a:spLocks noGrp="1"/>
          </p:cNvSpPr>
          <p:nvPr>
            <p:ph idx="1"/>
          </p:nvPr>
        </p:nvSpPr>
        <p:spPr/>
        <p:txBody>
          <a:bodyPr/>
          <a:lstStyle/>
          <a:p>
            <a:pPr marL="342900" indent="-342900">
              <a:buFont typeface="Arial" panose="020B0604020202020204" pitchFamily="34" charset="0"/>
              <a:buChar char="•"/>
            </a:pPr>
            <a:r>
              <a:rPr lang="en-US" dirty="0"/>
              <a:t>Step 3 - If the audit reveals a compensation award adjustment is necessary, DFAS or the Coast Guard transmits audit data to the Hines Information Technology Center (ITC).</a:t>
            </a:r>
          </a:p>
          <a:p>
            <a:endParaRPr lang="en-US" dirty="0"/>
          </a:p>
          <a:p>
            <a:pPr marL="342900" indent="-342900">
              <a:buFont typeface="Arial" panose="020B0604020202020204" pitchFamily="34" charset="0"/>
              <a:buChar char="•"/>
            </a:pPr>
            <a:r>
              <a:rPr lang="en-US" dirty="0"/>
              <a:t>Step 4 - The Hines ITC then:</a:t>
            </a:r>
          </a:p>
          <a:p>
            <a:pPr marL="559892" lvl="1" indent="-342900"/>
            <a:r>
              <a:rPr lang="en-US" sz="1800" dirty="0"/>
              <a:t>Generates an AEW from the audit data</a:t>
            </a:r>
          </a:p>
          <a:p>
            <a:pPr marL="559892" lvl="1" indent="-342900"/>
            <a:r>
              <a:rPr lang="en-US" sz="1800" dirty="0"/>
              <a:t>Inserts the AEW into the corresponding Veteran’s eFolder, and</a:t>
            </a:r>
          </a:p>
          <a:p>
            <a:pPr marL="559892" lvl="1" indent="-342900"/>
            <a:r>
              <a:rPr lang="en-US" sz="1800" dirty="0"/>
              <a:t>Places the AEW under system control by establishing an 840 work item</a:t>
            </a:r>
          </a:p>
          <a:p>
            <a:pPr lvl="1" indent="0">
              <a:buNone/>
            </a:pPr>
            <a:endParaRPr lang="en-US" sz="1600" dirty="0"/>
          </a:p>
        </p:txBody>
      </p:sp>
      <p:sp>
        <p:nvSpPr>
          <p:cNvPr id="4" name="Slide Number Placeholder 3">
            <a:extLst>
              <a:ext uri="{FF2B5EF4-FFF2-40B4-BE49-F238E27FC236}">
                <a16:creationId xmlns:a16="http://schemas.microsoft.com/office/drawing/2014/main" id="{399625D1-1178-456F-BA55-60EB7103441B}"/>
              </a:ext>
            </a:extLst>
          </p:cNvPr>
          <p:cNvSpPr>
            <a:spLocks noGrp="1"/>
          </p:cNvSpPr>
          <p:nvPr>
            <p:ph type="sldNum" sz="quarter" idx="12"/>
          </p:nvPr>
        </p:nvSpPr>
        <p:spPr/>
        <p:txBody>
          <a:bodyPr/>
          <a:lstStyle/>
          <a:p>
            <a:fld id="{7C414AED-89CE-4A48-8B2B-1B3A5C68EA2A}" type="slidenum">
              <a:rPr lang="en-US" smtClean="0"/>
              <a:pPr/>
              <a:t>8</a:t>
            </a:fld>
            <a:endParaRPr lang="en-US" dirty="0"/>
          </a:p>
        </p:txBody>
      </p:sp>
    </p:spTree>
    <p:extLst>
      <p:ext uri="{BB962C8B-B14F-4D97-AF65-F5344CB8AC3E}">
        <p14:creationId xmlns:p14="http://schemas.microsoft.com/office/powerpoint/2010/main" val="2402477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t>AEW EPs and Control</a:t>
            </a:r>
          </a:p>
        </p:txBody>
      </p:sp>
      <p:sp>
        <p:nvSpPr>
          <p:cNvPr id="3" name="Content Placeholder 2"/>
          <p:cNvSpPr>
            <a:spLocks noGrp="1"/>
          </p:cNvSpPr>
          <p:nvPr>
            <p:ph idx="1"/>
            <p:custDataLst>
              <p:tags r:id="rId2"/>
            </p:custDataLst>
          </p:nvPr>
        </p:nvSpPr>
        <p:spPr>
          <a:xfrm>
            <a:off x="457199" y="2057400"/>
            <a:ext cx="8229601" cy="4312769"/>
          </a:xfrm>
        </p:spPr>
        <p:txBody>
          <a:bodyPr>
            <a:normAutofit/>
          </a:bodyPr>
          <a:lstStyle/>
          <a:p>
            <a:r>
              <a:rPr lang="en-US" dirty="0"/>
              <a:t>EPs related to AEWs:  </a:t>
            </a:r>
            <a:endParaRPr lang="en-US" sz="1200" dirty="0"/>
          </a:p>
        </p:txBody>
      </p:sp>
      <p:sp>
        <p:nvSpPr>
          <p:cNvPr id="4" name="Slide Number Placeholder 3"/>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t>9</a:t>
            </a:fld>
            <a:endParaRPr lang="en-US" dirty="0"/>
          </a:p>
        </p:txBody>
      </p:sp>
      <p:sp>
        <p:nvSpPr>
          <p:cNvPr id="5" name="TextBox 4">
            <a:extLst>
              <a:ext uri="{FF2B5EF4-FFF2-40B4-BE49-F238E27FC236}">
                <a16:creationId xmlns:a16="http://schemas.microsoft.com/office/drawing/2014/main" id="{07C8246F-04A7-4237-9AF2-5105C4691E8D}"/>
              </a:ext>
            </a:extLst>
          </p:cNvPr>
          <p:cNvSpPr txBox="1"/>
          <p:nvPr>
            <p:custDataLst>
              <p:tags r:id="rId4"/>
            </p:custDataLst>
          </p:nvPr>
        </p:nvSpPr>
        <p:spPr>
          <a:xfrm>
            <a:off x="457199" y="2422527"/>
            <a:ext cx="8190271" cy="784830"/>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pPr>
            <a:r>
              <a:rPr lang="en-US" sz="2000" dirty="0"/>
              <a:t>EP 840 Series Work Item </a:t>
            </a:r>
          </a:p>
          <a:p>
            <a:pPr marL="233363" indent="-233363">
              <a:spcAft>
                <a:spcPts val="600"/>
              </a:spcAft>
              <a:buClr>
                <a:schemeClr val="tx1"/>
              </a:buClr>
              <a:buFont typeface="Arial" panose="020B0604020202020204" pitchFamily="34" charset="0"/>
              <a:buChar char="•"/>
            </a:pPr>
            <a:r>
              <a:rPr lang="en-US" sz="2000" dirty="0"/>
              <a:t>EP 298 – </a:t>
            </a:r>
            <a:r>
              <a:rPr lang="en-US" sz="2000" i="1" dirty="0"/>
              <a:t>CRSC/CRDP Processing </a:t>
            </a:r>
          </a:p>
        </p:txBody>
      </p:sp>
      <p:sp>
        <p:nvSpPr>
          <p:cNvPr id="6" name="TextBox 5">
            <a:extLst>
              <a:ext uri="{FF2B5EF4-FFF2-40B4-BE49-F238E27FC236}">
                <a16:creationId xmlns:a16="http://schemas.microsoft.com/office/drawing/2014/main" id="{523B8BCB-DE60-4AA0-9A4D-D7FE342DCA1D}"/>
              </a:ext>
            </a:extLst>
          </p:cNvPr>
          <p:cNvSpPr txBox="1"/>
          <p:nvPr>
            <p:custDataLst>
              <p:tags r:id="rId5"/>
            </p:custDataLst>
          </p:nvPr>
        </p:nvSpPr>
        <p:spPr>
          <a:xfrm>
            <a:off x="457200" y="3445093"/>
            <a:ext cx="8229600" cy="400110"/>
          </a:xfrm>
          <a:prstGeom prst="rect">
            <a:avLst/>
          </a:prstGeom>
          <a:noFill/>
        </p:spPr>
        <p:txBody>
          <a:bodyPr wrap="square" rtlCol="0">
            <a:spAutoFit/>
          </a:bodyPr>
          <a:lstStyle/>
          <a:p>
            <a:pPr>
              <a:spcAft>
                <a:spcPts val="600"/>
              </a:spcAft>
            </a:pPr>
            <a:r>
              <a:rPr lang="en-US" sz="2000" dirty="0"/>
              <a:t>Upon receipt of an AEW consider the following:  </a:t>
            </a:r>
          </a:p>
        </p:txBody>
      </p:sp>
      <p:sp>
        <p:nvSpPr>
          <p:cNvPr id="7" name="TextBox 6">
            <a:extLst>
              <a:ext uri="{FF2B5EF4-FFF2-40B4-BE49-F238E27FC236}">
                <a16:creationId xmlns:a16="http://schemas.microsoft.com/office/drawing/2014/main" id="{A58975D1-A474-4555-9397-C498CFA975A2}"/>
              </a:ext>
            </a:extLst>
          </p:cNvPr>
          <p:cNvSpPr txBox="1"/>
          <p:nvPr>
            <p:custDataLst>
              <p:tags r:id="rId6"/>
            </p:custDataLst>
          </p:nvPr>
        </p:nvSpPr>
        <p:spPr>
          <a:xfrm>
            <a:off x="417869" y="3933654"/>
            <a:ext cx="8190271" cy="1862048"/>
          </a:xfrm>
          <a:prstGeom prst="rect">
            <a:avLst/>
          </a:prstGeom>
          <a:noFill/>
        </p:spPr>
        <p:txBody>
          <a:bodyPr wrap="square" rtlCol="0">
            <a:spAutoFit/>
          </a:bodyPr>
          <a:lstStyle/>
          <a:p>
            <a:pPr marL="233363" indent="-233363">
              <a:spcAft>
                <a:spcPts val="600"/>
              </a:spcAft>
              <a:buClr>
                <a:schemeClr val="tx1"/>
              </a:buClr>
              <a:buFont typeface="Arial" panose="020B0604020202020204" pitchFamily="34" charset="0"/>
              <a:buChar char="•"/>
            </a:pPr>
            <a:r>
              <a:rPr lang="en-US" sz="2000" dirty="0"/>
              <a:t>Is an EP 298 already pending?</a:t>
            </a:r>
          </a:p>
          <a:p>
            <a:pPr marL="233363" indent="-233363">
              <a:spcAft>
                <a:spcPts val="600"/>
              </a:spcAft>
              <a:buClr>
                <a:schemeClr val="tx1"/>
              </a:buClr>
              <a:buFont typeface="Arial" panose="020B0604020202020204" pitchFamily="34" charset="0"/>
              <a:buChar char="•"/>
            </a:pPr>
            <a:r>
              <a:rPr lang="en-US" sz="2000" dirty="0"/>
              <a:t>Add the </a:t>
            </a:r>
            <a:r>
              <a:rPr lang="en-US" sz="2000" i="1" dirty="0"/>
              <a:t>Potential Under/Overpayment </a:t>
            </a:r>
            <a:r>
              <a:rPr lang="en-US" sz="2000" dirty="0"/>
              <a:t>special issue </a:t>
            </a:r>
          </a:p>
          <a:p>
            <a:pPr marL="233363" indent="-233363">
              <a:spcAft>
                <a:spcPts val="600"/>
              </a:spcAft>
              <a:buClr>
                <a:schemeClr val="tx1"/>
              </a:buClr>
              <a:buFont typeface="Arial" panose="020B0604020202020204" pitchFamily="34" charset="0"/>
              <a:buChar char="•"/>
            </a:pPr>
            <a:r>
              <a:rPr lang="en-US" sz="2000" dirty="0"/>
              <a:t>Clear the 840 work item upon establishing EP 298 (if applicable)</a:t>
            </a:r>
          </a:p>
          <a:p>
            <a:pPr marL="233363" indent="-233363">
              <a:spcAft>
                <a:spcPts val="600"/>
              </a:spcAft>
              <a:buClr>
                <a:schemeClr val="tx1"/>
              </a:buClr>
              <a:buFont typeface="Arial" panose="020B0604020202020204" pitchFamily="34" charset="0"/>
              <a:buChar char="•"/>
            </a:pPr>
            <a:r>
              <a:rPr lang="en-US" sz="2000" dirty="0"/>
              <a:t> Date of claim of the EP </a:t>
            </a:r>
            <a:r>
              <a:rPr lang="en-US" sz="2000"/>
              <a:t>298 should be </a:t>
            </a:r>
            <a:r>
              <a:rPr lang="en-US" sz="2000" dirty="0"/>
              <a:t>the “run date” on the AEW (upper right-hand corner)   </a:t>
            </a:r>
          </a:p>
        </p:txBody>
      </p:sp>
    </p:spTree>
    <p:extLst>
      <p:ext uri="{BB962C8B-B14F-4D97-AF65-F5344CB8AC3E}">
        <p14:creationId xmlns:p14="http://schemas.microsoft.com/office/powerpoint/2010/main" val="20004580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PRESENTER_DUMMYTAG" val="&lt;DummyForForceWrite&gt;&lt;/DummyForForceWrite&gt;"/>
  <p:tag name="HTML_SHAPEINFO" val="&lt;ThreeDShapeInfo&gt;&lt;uuid val=&quot;{A68C31FD-1514-41B3-9029-D7651820F651}&quot;/&gt;&lt;isInvalidForFieldText val=&quot;0&quot;/&gt;&lt;Image&gt;&lt;filename val=&quot;C:\Users\User\AppData\Local\Temp\CP1132793312Session\CPTrustFolder1132793328\PPTImport11321294125\data\asimages\{A68C31FD-1514-41B3-9029-D7651820F651}_1.png&quot;/&gt;&lt;left val=&quot;70&quot;/&gt;&lt;top val=&quot;288&quot;/&gt;&lt;width val=&quot;818&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195CDD48-148A-47BB-BEE2-7272CEDD88CC}&quot;/&gt;&lt;isInvalidForFieldText val=&quot;0&quot;/&gt;&lt;Image&gt;&lt;filename val=&quot;C:\Users\User\AppData\Local\Temp\CP1132793312Session\CPTrustFolder1132793328\PPTImport11321294125\data\asimages\{195CDD48-148A-47BB-BEE2-7272CEDD88CC}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71553A66-8419-4993-9FB3-A99F86B17009}&quot;/&gt;&lt;isInvalidForFieldText val=&quot;0&quot;/&gt;&lt;Image&gt;&lt;filename val=&quot;C:\Users\User\AppData\Local\Temp\CP1132793312Session\CPTrustFolder1132793328\PPTImport11321294125\data\asimages\{71553A66-8419-4993-9FB3-A99F86B17009}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F2056A7-5AD8-4F67-9887-7BAD5892EA7D}&quot;/&gt;&lt;isInvalidForFieldText val=&quot;0&quot;/&gt;&lt;Image&gt;&lt;filename val=&quot;C:\Users\User\AppData\Local\Temp\CP1132793312Session\CPTrustFolder1132793328\PPTImport11321294125\data\asimages\{9F2056A7-5AD8-4F67-9887-7BAD5892EA7D}_2.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6&quot;/&gt;&lt;lineCharCount val=&quot;61&quot;/&gt;&lt;lineCharCount val=&quot;52&quot;/&gt;&lt;lineCharCount val=&quot;1&quot;/&gt;&lt;lineCharCount val=&quot;61&quot;/&gt;&lt;lineCharCount val=&quot;14&quot;/&gt;&lt;lineCharCount val=&quot;1&quot;/&gt;&lt;lineCharCount val=&quot;65&quot;/&gt;&lt;lineCharCount val=&quot;1&quot;/&gt;&lt;lineCharCount val=&quot;66&quot;/&gt;&lt;lineCharCount val=&quot;4&quot;/&gt;&lt;/TableIndex&gt;&lt;/ShapeTextInfo&gt;"/>
  <p:tag name="HTML_SHAPEINFO" val="&lt;ThreeDShapeInfo&gt;&lt;uuid val=&quot;{DCE227A0-F530-4237-A3B5-6BB9D9B6218D}&quot;/&gt;&lt;isInvalidForFieldText val=&quot;0&quot;/&gt;&lt;Image&gt;&lt;filename val=&quot;C:\Users\User\AppData\Local\Temp\CP1132793312Session\CPTrustFolder1132793328\PPTImport11321294125\data\asimages\{DCE227A0-F530-4237-A3B5-6BB9D9B6218D}_2.png&quot;/&gt;&lt;left val=&quot;42&quot;/&gt;&lt;top val=&quot;212&quot;/&gt;&lt;width val=&quot;870&quot;/&gt;&lt;height val=&quot;42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A7FE141-A694-4850-BA4D-8B40D8D7168C}&quot;/&gt;&lt;isInvalidForFieldText val=&quot;0&quot;/&gt;&lt;Image&gt;&lt;filename val=&quot;C:\Users\User\AppData\Local\Temp\CP1132793312Session\CPTrustFolder1132793328\PPTImport11321294125\data\asimages\{7A7FE141-A694-4850-BA4D-8B40D8D7168C}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5131F197-5AED-42A4-B462-BDB47EF7ACB8}&quot;/&gt;&lt;isInvalidForFieldText val=&quot;0&quot;/&gt;&lt;Image&gt;&lt;filename val=&quot;C:\Users\User\AppData\Local\Temp\CP1132793312Session\CPTrustFolder1132793328\PPTImport11321294125\data\asimages\{5131F197-5AED-42A4-B462-BDB47EF7ACB8}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6&quot;/&gt;&lt;lineCharCount val=&quot;32&quot;/&gt;&lt;lineCharCount val=&quot;51&quot;/&gt;&lt;lineCharCount val=&quot;72&quot;/&gt;&lt;lineCharCount val=&quot;28&quot;/&gt;&lt;lineCharCount val=&quot;62&quot;/&gt;&lt;lineCharCount val=&quot;9&quot;/&gt;&lt;lineCharCount val=&quot;69&quot;/&gt;&lt;lineCharCount val=&quot;7&quot;/&gt;&lt;/TableIndex&gt;&lt;/ShapeTextInfo&gt;"/>
  <p:tag name="HTML_SHAPEINFO" val="&lt;ThreeDShapeInfo&gt;&lt;uuid val=&quot;{4CCEF90A-F3F1-4372-BABE-E224A7349E20}&quot;/&gt;&lt;isInvalidForFieldText val=&quot;0&quot;/&gt;&lt;Image&gt;&lt;filename val=&quot;C:\Users\User\AppData\Local\Temp\CP1132793312Session\CPTrustFolder1132793328\PPTImport11321294125\data\asimages\{4CCEF90A-F3F1-4372-BABE-E224A7349E20}_3.png&quot;/&gt;&lt;left val=&quot;42&quot;/&gt;&lt;top val=&quot;212&quot;/&gt;&lt;width val=&quot;882&quot;/&gt;&lt;height val=&quot;34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05692FD-FF70-41FC-B78F-61F75C770722}&quot;/&gt;&lt;isInvalidForFieldText val=&quot;0&quot;/&gt;&lt;Image&gt;&lt;filename val=&quot;C:\Users\User\AppData\Local\Temp\CP1132793312Session\CPTrustFolder1132793328\PPTImport11321294125\data\asimages\{A05692FD-FF70-41FC-B78F-61F75C770722}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0&quot;/&gt;&lt;/TableIndex&gt;&lt;/ShapeTextInfo&gt;"/>
  <p:tag name="HTML_SHAPEINFO" val="&lt;ThreeDShapeInfo&gt;&lt;uuid val=&quot;{64E08D77-8772-4750-BF0A-13B2487B844F}&quot;/&gt;&lt;isInvalidForFieldText val=&quot;0&quot;/&gt;&lt;Image&gt;&lt;filename val=&quot;C:\Users\User\AppData\Local\Temp\CP1132793312Session\CPTrustFolder1132793328\PPTImport11321294125\data\asimages\{64E08D77-8772-4750-BF0A-13B2487B844F}_3.png&quot;/&gt;&lt;left val=&quot;40&quot;/&gt;&lt;top val=&quot;576&quot;/&gt;&lt;width val=&quot;868&quot;/&gt;&lt;height val=&quot;57&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B5066BFE-D8E5-454A-979F-D4BD670E49F7}&quot;/&gt;&lt;isInvalidForFieldText val=&quot;0&quot;/&gt;&lt;Image&gt;&lt;filename val=&quot;C:\Users\User\AppData\Local\Temp\CP1132793312Session\CPTrustFolder1132793328\PPTImport11321294125\data\asimages\{B5066BFE-D8E5-454A-979F-D4BD670E49F7}_4.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5&quot;/&gt;&lt;lineCharCount val=&quot;71&quot;/&gt;&lt;lineCharCount val=&quot;66&quot;/&gt;&lt;lineCharCount val=&quot;23&quot;/&gt;&lt;/TableIndex&gt;&lt;/ShapeTextInfo&gt;"/>
  <p:tag name="HTML_SHAPEINFO" val="&lt;ThreeDShapeInfo&gt;&lt;uuid val=&quot;{2E8A5B30-75EF-42AC-BD89-2661A681DC3E}&quot;/&gt;&lt;isInvalidForFieldText val=&quot;0&quot;/&gt;&lt;Image&gt;&lt;filename val=&quot;C:\Users\User\AppData\Local\Temp\CP1132793312Session\CPTrustFolder1132793328\PPTImport11321294125\data\asimages\{2E8A5B30-75EF-42AC-BD89-2661A681DC3E}_4.png&quot;/&gt;&lt;left val=&quot;40&quot;/&gt;&lt;top val=&quot;208&quot;/&gt;&lt;width val=&quot;871&quot;/&gt;&lt;height val=&quot;144&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DC007AC-B1DE-4890-B93A-6268053C1B74}&quot;/&gt;&lt;isInvalidForFieldText val=&quot;0&quot;/&gt;&lt;Image&gt;&lt;filename val=&quot;C:\Users\User\AppData\Local\Temp\CP1132793312Session\CPTrustFolder1132793328\PPTImport11321294125\data\asimages\{2DC007AC-B1DE-4890-B93A-6268053C1B74}_4.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1&quot;/&gt;&lt;lineCharCount val=&quot;56&quot;/&gt;&lt;/TableIndex&gt;&lt;/ShapeTextInfo&gt;"/>
  <p:tag name="HTML_SHAPEINFO" val="&lt;ThreeDShapeInfo&gt;&lt;uuid val=&quot;{E7BD38D6-8413-403D-A5A0-0443C7DF4D08}&quot;/&gt;&lt;isInvalidForFieldText val=&quot;0&quot;/&gt;&lt;Image&gt;&lt;filename val=&quot;C:\Users\User\AppData\Local\Temp\CP1132793312Session\CPTrustFolder1132793328\PPTImport11321294125\data\asimages\{E7BD38D6-8413-403D-A5A0-0443C7DF4D08}_4.png&quot;/&gt;&lt;left val=&quot;41&quot;/&gt;&lt;top val=&quot;392&quot;/&gt;&lt;width val=&quot;873&quot;/&gt;&lt;height val=&quot;97&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E6BFE073-1674-4233-A4D0-8F4D0032F8F4}&quot;/&gt;&lt;isInvalidForFieldText val=&quot;0&quot;/&gt;&lt;Image&gt;&lt;filename val=&quot;C:\Users\User\AppData\Local\Temp\CP1132793312Session\CPTrustFolder1132793328\PPTImport11321294125\data\asimages\{E6BFE073-1674-4233-A4D0-8F4D0032F8F4}_5.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6&quot;/&gt;&lt;lineCharCount val=&quot;66&quot;/&gt;&lt;lineCharCount val=&quot;71&quot;/&gt;&lt;lineCharCount val=&quot;13&quot;/&gt;&lt;/TableIndex&gt;&lt;/ShapeTextInfo&gt;"/>
  <p:tag name="HTML_SHAPEINFO" val="&lt;ThreeDShapeInfo&gt;&lt;uuid val=&quot;{7CFE05C9-5778-41C5-8099-6D2180961AB5}&quot;/&gt;&lt;isInvalidForFieldText val=&quot;0&quot;/&gt;&lt;Image&gt;&lt;filename val=&quot;C:\Users\User\AppData\Local\Temp\CP1132793312Session\CPTrustFolder1132793328\PPTImport11321294125\data\asimages\{7CFE05C9-5778-41C5-8099-6D2180961AB5}_5.png&quot;/&gt;&lt;left val=&quot;40&quot;/&gt;&lt;top val=&quot;212&quot;/&gt;&lt;width val=&quot;879&quot;/&gt;&lt;height val=&quot;153&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15822DD-C71D-47DC-96F5-0532400C0F35}&quot;/&gt;&lt;isInvalidForFieldText val=&quot;0&quot;/&gt;&lt;Image&gt;&lt;filename val=&quot;C:\Users\User\AppData\Local\Temp\CP1132793312Session\CPTrustFolder1132793328\PPTImport11321294125\data\asimages\{D15822DD-C71D-47DC-96F5-0532400C0F35}_5.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6&quot;/&gt;&lt;lineCharCount val=&quot;13&quot;/&gt;&lt;lineCharCount val=&quot;69&quot;/&gt;&lt;lineCharCount val=&quot;69&quot;/&gt;&lt;/TableIndex&gt;&lt;/ShapeTextInfo&gt;"/>
  <p:tag name="HTML_SHAPEINFO" val="&lt;ThreeDShapeInfo&gt;&lt;uuid val=&quot;{EE51106C-8A36-423C-A417-3F9FF7C9D0C0}&quot;/&gt;&lt;isInvalidForFieldText val=&quot;0&quot;/&gt;&lt;Image&gt;&lt;filename val=&quot;C:\Users\User\AppData\Local\Temp\CP1132793312Session\CPTrustFolder1132793328\PPTImport11321294125\data\asimages\{EE51106C-8A36-423C-A417-3F9FF7C9D0C0}_5.png&quot;/&gt;&lt;left val=&quot;43&quot;/&gt;&lt;top val=&quot;383&quot;/&gt;&lt;width val=&quot;877&quot;/&gt;&lt;height val=&quot;161&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77261450-BDE2-44A8-B965-522EC9146CFF}&quot;/&gt;&lt;isInvalidForFieldText val=&quot;0&quot;/&gt;&lt;Image&gt;&lt;filename val=&quot;C:\Users\User\AppData\Local\Temp\CP1132793312Session\CPTrustFolder1132793328\PPTImport11321294125\data\asimages\{77261450-BDE2-44A8-B965-522EC9146CFF}_6.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4&quot;/&gt;&lt;lineCharCount val=&quot;72&quot;/&gt;&lt;lineCharCount val=&quot;17&quot;/&gt;&lt;/TableIndex&gt;&lt;/ShapeTextInfo&gt;"/>
  <p:tag name="HTML_SHAPEINFO" val="&lt;ThreeDShapeInfo&gt;&lt;uuid val=&quot;{EC73168D-42C5-4B2B-AF7D-9752FAB67C15}&quot;/&gt;&lt;isInvalidForFieldText val=&quot;0&quot;/&gt;&lt;Image&gt;&lt;filename val=&quot;C:\Users\User\AppData\Local\Temp\CP1132793312Session\CPTrustFolder1132793328\PPTImport11321294125\data\asimages\{EC73168D-42C5-4B2B-AF7D-9752FAB67C15}_6.png&quot;/&gt;&lt;left val=&quot;40&quot;/&gt;&lt;top val=&quot;208&quot;/&gt;&lt;width val=&quot;871&quot;/&gt;&lt;height val=&quot;11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9973103-9C36-4CF7-9CCD-C9017B973285}&quot;/&gt;&lt;isInvalidForFieldText val=&quot;0&quot;/&gt;&lt;Image&gt;&lt;filename val=&quot;C:\Users\User\AppData\Local\Temp\CP1132793312Session\CPTrustFolder1132793328\PPTImport11321294125\data\asimages\{C9973103-9C36-4CF7-9CCD-C9017B973285}_6.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4&quot;/&gt;&lt;lineCharCount val=&quot;22&quot;/&gt;&lt;lineCharCount val=&quot;66&quot;/&gt;&lt;lineCharCount val=&quot;47&quot;/&gt;&lt;lineCharCount val=&quot;66&quot;/&gt;&lt;lineCharCount val=&quot;20&quot;/&gt;&lt;/TableIndex&gt;&lt;/ShapeTextInfo&gt;"/>
  <p:tag name="HTML_SHAPEINFO" val="&lt;ThreeDShapeInfo&gt;&lt;uuid val=&quot;{72E08903-3D06-4A96-A64A-8F3AAE8D6033}&quot;/&gt;&lt;isInvalidForFieldText val=&quot;0&quot;/&gt;&lt;Image&gt;&lt;filename val=&quot;C:\Users\User\AppData\Local\Temp\CP1132793312Session\CPTrustFolder1132793328\PPTImport11321294125\data\asimages\{72E08903-3D06-4A96-A64A-8F3AAE8D6033}_6.png&quot;/&gt;&lt;left val=&quot;42&quot;/&gt;&lt;top val=&quot;342&quot;/&gt;&lt;width val=&quot;875&quot;/&gt;&lt;height val=&quot;233&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1769247C-9BC5-4A84-A2B2-6D62F4FC706A}&quot;/&gt;&lt;isInvalidForFieldText val=&quot;0&quot;/&gt;&lt;Image&gt;&lt;filename val=&quot;C:\Users\User\AppData\Local\Temp\CP1132793312Session\CPTrustFolder1132793328\PPTImport11321294125\data\asimages\{1769247C-9BC5-4A84-A2B2-6D62F4FC706A}_7.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7&quot;/&gt;&lt;lineCharCount val=&quot;67&quot;/&gt;&lt;lineCharCount val=&quot;1&quot;/&gt;&lt;lineCharCount val=&quot;26&quot;/&gt;&lt;/TableIndex&gt;&lt;/ShapeTextInfo&gt;"/>
  <p:tag name="HTML_SHAPEINFO" val="&lt;ThreeDShapeInfo&gt;&lt;uuid val=&quot;{A98C6466-8F0F-4EA2-B660-CF8C58F383FC}&quot;/&gt;&lt;isInvalidForFieldText val=&quot;0&quot;/&gt;&lt;Image&gt;&lt;filename val=&quot;C:\Users\User\AppData\Local\Temp\CP1132793312Session\CPTrustFolder1132793328\PPTImport11321294125\data\asimages\{A98C6466-8F0F-4EA2-B660-CF8C58F383FC}_7.png&quot;/&gt;&lt;left val=&quot;40&quot;/&gt;&lt;top val=&quot;212&quot;/&gt;&lt;width val=&quot;871&quot;/&gt;&lt;height val=&quot;169&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92CB49B-B89A-41B3-8245-D15A91D90750}&quot;/&gt;&lt;isInvalidForFieldText val=&quot;0&quot;/&gt;&lt;Image&gt;&lt;filename val=&quot;C:\Users\User\AppData\Local\Temp\CP1132793312Session\CPTrustFolder1132793328\PPTImport11321294125\data\asimages\{392CB49B-B89A-41B3-8245-D15A91D90750}_7.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92492E2B-851E-403C-85A9-937C7E97B36E}&quot;/&gt;&lt;isInvalidForFieldText val=&quot;0&quot;/&gt;&lt;Image&gt;&lt;filename val=&quot;C:\Users\User\AppData\Local\Temp\CP1132793312Session\CPTrustFolder1132793328\PPTImport11321294125\data\asimages\{92492E2B-851E-403C-85A9-937C7E97B36E}_8.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E79183B6-CA92-4B0F-A10B-4F7C28DB3442}&quot;/&gt;&lt;isInvalidForFieldText val=&quot;0&quot;/&gt;&lt;Image&gt;&lt;filename val=&quot;C:\Users\User\AppData\Local\Temp\CP1132793312Session\CPTrustFolder1132793328\PPTImport11321294125\data\asimages\{E79183B6-CA92-4B0F-A10B-4F7C28DB3442}_8.png&quot;/&gt;&lt;left val=&quot;40&quot;/&gt;&lt;top val=&quot;212&quot;/&gt;&lt;width val=&quot;871&quot;/&gt;&lt;height val=&quot;41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F02B006-DC06-4035-AF90-C94AFD960B67}&quot;/&gt;&lt;isInvalidForFieldText val=&quot;0&quot;/&gt;&lt;Image&gt;&lt;filename val=&quot;C:\Users\User\AppData\Local\Temp\CP1132793312Session\CPTrustFolder1132793328\PPTImport11321294125\data\asimages\{5F02B006-DC06-4035-AF90-C94AFD960B67}_8.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5&quot;/&gt;&lt;lineCharCount val=&quot;30&quot;/&gt;&lt;lineCharCount val=&quot;46&quot;/&gt;&lt;/TableIndex&gt;&lt;/ShapeTextInfo&gt;"/>
  <p:tag name="HTML_SHAPEINFO" val="&lt;ThreeDShapeInfo&gt;&lt;uuid val=&quot;{F427CCC5-2052-47A4-AFEC-B3160940EB31}&quot;/&gt;&lt;isInvalidForFieldText val=&quot;0&quot;/&gt;&lt;Image&gt;&lt;filename val=&quot;C:\Users\User\AppData\Local\Temp\CP1132793312Session\CPTrustFolder1132793328\PPTImport11321294125\data\asimages\{F427CCC5-2052-47A4-AFEC-B3160940EB31}_8.png&quot;/&gt;&lt;left val=&quot;42&quot;/&gt;&lt;top val=&quot;250&quot;/&gt;&lt;width val=&quot;866&quot;/&gt;&lt;height val=&quot;137&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4FE138BC-DA57-43B4-9945-2E1FC5B1B6C0}&quot;/&gt;&lt;isInvalidForFieldText val=&quot;0&quot;/&gt;&lt;Image&gt;&lt;filename val=&quot;C:\Users\User\AppData\Local\Temp\CP1132793312Session\CPTrustFolder1132793328\PPTImport11321294125\data\asimages\{4FE138BC-DA57-43B4-9945-2E1FC5B1B6C0}_8.png&quot;/&gt;&lt;left val=&quot;40&quot;/&gt;&lt;top val=&quot;401&quot;/&gt;&lt;width val=&quot;871&quot;/&gt;&lt;height val=&quot;57&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0&quot;/&gt;&lt;lineCharCount val=&quot;30&quot;/&gt;&lt;lineCharCount val=&quot;70&quot;/&gt;&lt;/TableIndex&gt;&lt;/ShapeTextInfo&gt;"/>
  <p:tag name="HTML_SHAPEINFO" val="&lt;ThreeDShapeInfo&gt;&lt;uuid val=&quot;{55EB67B4-C1FE-4DA1-A6C9-AB03D4848CC2}&quot;/&gt;&lt;isInvalidForFieldText val=&quot;0&quot;/&gt;&lt;Image&gt;&lt;filename val=&quot;C:\Users\User\AppData\Local\Temp\CP1132793312Session\CPTrustFolder1132793328\PPTImport11321294125\data\asimages\{55EB67B4-C1FE-4DA1-A6C9-AB03D4848CC2}_8.png&quot;/&gt;&lt;left val=&quot;46&quot;/&gt;&lt;top val=&quot;443&quot;/&gt;&lt;width val=&quot;880&quot;/&gt;&lt;height val=&quot;137&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8BD32B10-AACF-41B3-B336-5826172CA50D}&quot;/&gt;&lt;isInvalidForFieldText val=&quot;0&quot;/&gt;&lt;Image&gt;&lt;filename val=&quot;C:\Users\User\AppData\Local\Temp\CP1132793312Session\CPTrustFolder1132793328\PPTImport11321294125\data\asimages\{8BD32B10-AACF-41B3-B336-5826172CA50D}_9.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6&quot;/&gt;&lt;lineCharCount val=&quot;44&quot;/&gt;&lt;lineCharCount val=&quot;1&quot;/&gt;&lt;lineCharCount val=&quot;66&quot;/&gt;&lt;lineCharCount val=&quot;63&quot;/&gt;&lt;lineCharCount val=&quot;1&quot;/&gt;&lt;lineCharCount val=&quot;64&quot;/&gt;&lt;lineCharCount val=&quot;43&quot;/&gt;&lt;/TableIndex&gt;&lt;/ShapeTextInfo&gt;"/>
  <p:tag name="HTML_SHAPEINFO" val="&lt;ThreeDShapeInfo&gt;&lt;uuid val=&quot;{26C2C527-6AD0-4581-A1AB-90155B0C4692}&quot;/&gt;&lt;isInvalidForFieldText val=&quot;0&quot;/&gt;&lt;Image&gt;&lt;filename val=&quot;C:\Users\User\AppData\Local\Temp\CP1132793312Session\CPTrustFolder1132793328\PPTImport11321294125\data\asimages\{26C2C527-6AD0-4581-A1AB-90155B0C4692}_9.png&quot;/&gt;&lt;left val=&quot;42&quot;/&gt;&lt;top val=&quot;212&quot;/&gt;&lt;width val=&quot;883&quot;/&gt;&lt;height val=&quot;41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84864E8-4544-4E50-A1C5-CFCDACAF3138}&quot;/&gt;&lt;isInvalidForFieldText val=&quot;0&quot;/&gt;&lt;Image&gt;&lt;filename val=&quot;C:\Users\User\AppData\Local\Temp\CP1132793312Session\CPTrustFolder1132793328\PPTImport11321294125\data\asimages\{184864E8-4544-4E50-A1C5-CFCDACAF3138}_9.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02706A7C-1C43-4175-9C31-3CC2AAC80D6B}&quot;/&gt;&lt;isInvalidForFieldText val=&quot;0&quot;/&gt;&lt;Image&gt;&lt;filename val=&quot;C:\Users\User\AppData\Local\Temp\CP1132793312Session\CPTrustFolder1132793328\PPTImport11321294125\data\asimages\{02706A7C-1C43-4175-9C31-3CC2AAC80D6B}_10.png&quot;/&gt;&lt;left val=&quot;0&quot;/&gt;&lt;top val=&quot;76&quot;/&gt;&lt;width val=&quot;961&quot;/&gt;&lt;height val=&quot;12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6163A38-C5CC-44F1-BD24-AC5A40EA6DDD}&quot;/&gt;&lt;isInvalidForFieldText val=&quot;0&quot;/&gt;&lt;Image&gt;&lt;filename val=&quot;C:\Users\User\AppData\Local\Temp\CP1132793312Session\CPTrustFolder1132793328\PPTImport11321294125\data\asimages\{C6163A38-C5CC-44F1-BD24-AC5A40EA6DDD}_10.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8&quot;/&gt;&lt;lineCharCount val=&quot;30&quot;/&gt;&lt;lineCharCount val=&quot;2&quot;/&gt;&lt;lineCharCount val=&quot;52&quot;/&gt;&lt;lineCharCount val=&quot;2&quot;/&gt;&lt;lineCharCount val=&quot;106&quot;/&gt;&lt;/TableIndex&gt;&lt;/ShapeTextInfo&gt;"/>
  <p:tag name="HTML_SHAPEINFO" val="&lt;ThreeDShapeInfo&gt;&lt;uuid val=&quot;{9AE249B8-4261-47A8-BC1B-69F84E0EA853}&quot;/&gt;&lt;isInvalidForFieldText val=&quot;0&quot;/&gt;&lt;Image&gt;&lt;filename val=&quot;C:\Users\User\AppData\Local\Temp\CP1132793312Session\CPTrustFolder1132793328\PPTImport11321294125\data\asimages\{9AE249B8-4261-47A8-BC1B-69F84E0EA853}_10.png&quot;/&gt;&lt;left val=&quot;10&quot;/&gt;&lt;top val=&quot;152&quot;/&gt;&lt;width val=&quot;923&quot;/&gt;&lt;height val=&quot;187&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5&quot;/&gt;&lt;/TableIndex&gt;&lt;TableIndex row=&quot;1&quot; col=&quot;2&quot;&gt;&lt;linesCount val=&quot;2&quot;/&gt;&lt;lineCharCount val=&quot;6&quot;/&gt;&lt;lineCharCount val=&quot;11&quot;/&gt;&lt;/TableIndex&gt;&lt;TableIndex row=&quot;1&quot; col=&quot;3&quot;&gt;&lt;linesCount val=&quot;2&quot;/&gt;&lt;lineCharCount val=&quot;3&quot;/&gt;&lt;lineCharCount val=&quot;6&quot;/&gt;&lt;/TableIndex&gt;&lt;TableIndex row=&quot;1&quot; col=&quot;4&quot;&gt;&lt;linesCount val=&quot;2&quot;/&gt;&lt;lineCharCount val=&quot;8&quot;/&gt;&lt;lineCharCount val=&quot;7&quot;/&gt;&lt;/TableIndex&gt;&lt;TableIndex row=&quot;1&quot; col=&quot;5&quot;&gt;&lt;linesCount val=&quot;3&quot;/&gt;&lt;lineCharCount val=&quot;5&quot;/&gt;&lt;lineCharCount val=&quot;3&quot;/&gt;&lt;lineCharCount val=&quot;4&quot;/&gt;&lt;/TableIndex&gt;&lt;TableIndex row=&quot;1&quot; col=&quot;6&quot;&gt;&lt;linesCount val=&quot;3&quot;/&gt;&lt;lineCharCount val=&quot;8&quot;/&gt;&lt;lineCharCount val=&quot;5&quot;/&gt;&lt;lineCharCount val=&quot;1&quot;/&gt;&lt;/TableIndex&gt;&lt;TableIndex row=&quot;1&quot; col=&quot;7&quot;&gt;&lt;linesCount val=&quot;3&quot;/&gt;&lt;lineCharCount val=&quot;8&quot;/&gt;&lt;lineCharCount val=&quot;5&quot;/&gt;&lt;lineCharCount val=&quot;5&quot;/&gt;&lt;/TableIndex&gt;&lt;TableIndex row=&quot;1&quot; col=&quot;8&quot;&gt;&lt;linesCount val=&quot;3&quot;/&gt;&lt;lineCharCount val=&quot;8&quot;/&gt;&lt;lineCharCount val=&quot;5&quot;/&gt;&lt;lineCharCount val=&quot;4&quot;/&gt;&lt;/TableIndex&gt;&lt;TableIndex row=&quot;1&quot; col=&quot;9&quot;&gt;&lt;linesCount val=&quot;1&quot;/&gt;&lt;lineCharCount val=&quot;8&quot;/&gt;&lt;/TableIndex&gt;&lt;TableIndex row=&quot;1&quot; col=&quot;10&quot;&gt;&lt;linesCount val=&quot;1&quot;/&gt;&lt;lineCharCount val=&quot;7&quot;/&gt;&lt;/TableIndex&gt;&lt;TableIndex row=&quot;1&quot; col=&quot;11&quot;&gt;&lt;linesCount val=&quot;2&quot;/&gt;&lt;lineCharCount val=&quot;3&quot;/&gt;&lt;lineCharCount val=&quot;8&quot;/&gt;&lt;/TableIndex&gt;&lt;TableIndex row=&quot;1&quot; col=&quot;12&quot;&gt;&lt;linesCount val=&quot;3&quot;/&gt;&lt;lineCharCount val=&quot;11&quot;/&gt;&lt;lineCharCount val=&quot;8&quot;/&gt;&lt;lineCharCount val=&quot;3&quot;/&gt;&lt;/TableIndex&gt;&lt;TableIndex row=&quot;1&quot; col=&quot;13&quot;&gt;&lt;linesCount val=&quot;3&quot;/&gt;&lt;lineCharCount val=&quot;9&quot;/&gt;&lt;lineCharCount val=&quot;11&quot;/&gt;&lt;lineCharCount val=&quot;3&quot;/&gt;&lt;/TableIndex&gt;&lt;TableIndex row=&quot;1&quot; col=&quot;14&quot;&gt;&lt;linesCount val=&quot;2&quot;/&gt;&lt;lineCharCount val=&quot;9&quot;/&gt;&lt;lineCharCount val=&quot;3&quot;/&gt;&lt;/TableIndex&gt;&lt;TableIndex row=&quot;2&quot; col=&quot;1&quot;&gt;&lt;linesCount val=&quot;1&quot;/&gt;&lt;lineCharCount val=&quot;6&quot;/&gt;&lt;/TableIndex&gt;&lt;TableIndex row=&quot;2&quot; col=&quot;2&quot;&gt;&lt;linesCount val=&quot;1&quot;/&gt;&lt;lineCharCount val=&quot;9&quot;/&gt;&lt;/TableIndex&gt;&lt;TableIndex row=&quot;2&quot; col=&quot;3&quot;&gt;&lt;linesCount val=&quot;1&quot;/&gt;&lt;lineCharCount val=&quot;7&quot;/&gt;&lt;/TableIndex&gt;&lt;TableIndex row=&quot;2&quot; col=&quot;4&quot;&gt;&lt;linesCount val=&quot;1&quot;/&gt;&lt;lineCharCount val=&quot;7&quot;/&gt;&lt;/TableIndex&gt;&lt;TableIndex row=&quot;2&quot; col=&quot;5&quot;&gt;&lt;linesCount val=&quot;1&quot;/&gt;&lt;lineCharCount val=&quot;6&quot;/&gt;&lt;/TableIndex&gt;&lt;TableIndex row=&quot;2&quot; col=&quot;6&quot;&gt;&lt;linesCount val=&quot;1&quot;/&gt;&lt;lineCharCount val=&quot;3&quot;/&gt;&lt;/TableIndex&gt;&lt;TableIndex row=&quot;2&quot; col=&quot;7&quot;&gt;&lt;linesCount val=&quot;1&quot;/&gt;&lt;lineCharCount val=&quot;7&quot;/&gt;&lt;/TableIndex&gt;&lt;TableIndex row=&quot;2&quot; col=&quot;8&quot;&gt;&lt;linesCount val=&quot;1&quot;/&gt;&lt;lineCharCount val=&quot;5&quot;/&gt;&lt;/TableIndex&gt;&lt;TableIndex row=&quot;2&quot; col=&quot;9&quot;&gt;&lt;linesCount val=&quot;1&quot;/&gt;&lt;lineCharCount val=&quot;9&quot;/&gt;&lt;/TableIndex&gt;&lt;TableIndex row=&quot;2&quot; col=&quot;10&quot;&gt;&lt;linesCount val=&quot;1&quot;/&gt;&lt;lineCharCount val=&quot;9&quot;/&gt;&lt;/TableIndex&gt;&lt;TableIndex row=&quot;2&quot; col=&quot;11&quot;&gt;&lt;linesCount val=&quot;1&quot;/&gt;&lt;lineCharCount val=&quot;7&quot;/&gt;&lt;/TableIndex&gt;&lt;TableIndex row=&quot;2&quot; col=&quot;12&quot;&gt;&lt;linesCount val=&quot;1&quot;/&gt;&lt;lineCharCount val=&quot;7&quot;/&gt;&lt;/TableIndex&gt;&lt;TableIndex row=&quot;2&quot; col=&quot;13&quot;&gt;&lt;linesCount val=&quot;1&quot;/&gt;&lt;lineCharCount val=&quot;5&quot;/&gt;&lt;/TableIndex&gt;&lt;TableIndex row=&quot;2&quot; col=&quot;14&quot;&gt;&lt;linesCount val=&quot;1&quot;/&gt;&lt;lineCharCount val=&quot;7&quot;/&gt;&lt;/TableIndex&gt;&lt;TableIndex row=&quot;3&quot; col=&quot;1&quot;&gt;&lt;linesCount val=&quot;1&quot;/&gt;&lt;lineCharCount val=&quot;6&quot;/&gt;&lt;/TableIndex&gt;&lt;TableIndex row=&quot;3&quot; col=&quot;2&quot;&gt;&lt;linesCount val=&quot;1&quot;/&gt;&lt;lineCharCount val=&quot;9&quot;/&gt;&lt;/TableIndex&gt;&lt;TableIndex row=&quot;3&quot; col=&quot;3&quot;&gt;&lt;linesCount val=&quot;1&quot;/&gt;&lt;lineCharCount val=&quot;7&quot;/&gt;&lt;/TableIndex&gt;&lt;TableIndex row=&quot;3&quot; col=&quot;4&quot;&gt;&lt;linesCount val=&quot;1&quot;/&gt;&lt;lineCharCount val=&quot;7&quot;/&gt;&lt;/TableIndex&gt;&lt;TableIndex row=&quot;3&quot; col=&quot;5&quot;&gt;&lt;linesCount val=&quot;1&quot;/&gt;&lt;lineCharCount val=&quot;6&quot;/&gt;&lt;/TableIndex&gt;&lt;TableIndex row=&quot;3&quot; col=&quot;6&quot;&gt;&lt;linesCount val=&quot;1&quot;/&gt;&lt;lineCharCount val=&quot;3&quot;/&gt;&lt;/TableIndex&gt;&lt;TableIndex row=&quot;3&quot; col=&quot;7&quot;&gt;&lt;linesCount val=&quot;1&quot;/&gt;&lt;lineCharCount val=&quot;7&quot;/&gt;&lt;/TableIndex&gt;&lt;TableIndex row=&quot;3&quot; col=&quot;8&quot;&gt;&lt;linesCount val=&quot;1&quot;/&gt;&lt;lineCharCount val=&quot;5&quot;/&gt;&lt;/TableIndex&gt;&lt;TableIndex row=&quot;3&quot; col=&quot;9&quot;&gt;&lt;linesCount val=&quot;1&quot;/&gt;&lt;lineCharCount val=&quot;9&quot;/&gt;&lt;/TableIndex&gt;&lt;TableIndex row=&quot;3&quot; col=&quot;10&quot;&gt;&lt;linesCount val=&quot;1&quot;/&gt;&lt;lineCharCount val=&quot;9&quot;/&gt;&lt;/TableIndex&gt;&lt;TableIndex row=&quot;3&quot; col=&quot;11&quot;&gt;&lt;linesCount val=&quot;1&quot;/&gt;&lt;lineCharCount val=&quot;7&quot;/&gt;&lt;/TableIndex&gt;&lt;TableIndex row=&quot;3&quot; col=&quot;12&quot;&gt;&lt;linesCount val=&quot;1&quot;/&gt;&lt;lineCharCount val=&quot;7&quot;/&gt;&lt;/TableIndex&gt;&lt;TableIndex row=&quot;3&quot; col=&quot;13&quot;&gt;&lt;linesCount val=&quot;1&quot;/&gt;&lt;lineCharCount val=&quot;5&quot;/&gt;&lt;/TableIndex&gt;&lt;TableIndex row=&quot;3&quot; col=&quot;14&quot;&gt;&lt;linesCount val=&quot;1&quot;/&gt;&lt;lineCharCount val=&quot;7&quot;/&gt;&lt;/TableIndex&gt;&lt;TableIndex row=&quot;4&quot; col=&quot;1&quot;&gt;&lt;linesCount val=&quot;1&quot;/&gt;&lt;lineCharCount val=&quot;6&quot;/&gt;&lt;/TableIndex&gt;&lt;TableIndex row=&quot;4&quot; col=&quot;2&quot;&gt;&lt;linesCount val=&quot;1&quot;/&gt;&lt;lineCharCount val=&quot;9&quot;/&gt;&lt;/TableIndex&gt;&lt;TableIndex row=&quot;4&quot; col=&quot;3&quot;&gt;&lt;linesCount val=&quot;1&quot;/&gt;&lt;lineCharCount val=&quot;7&quot;/&gt;&lt;/TableIndex&gt;&lt;TableIndex row=&quot;4&quot; col=&quot;4&quot;&gt;&lt;linesCount val=&quot;1&quot;/&gt;&lt;lineCharCount val=&quot;7&quot;/&gt;&lt;/TableIndex&gt;&lt;TableIndex row=&quot;4&quot; col=&quot;5&quot;&gt;&lt;linesCount val=&quot;1&quot;/&gt;&lt;lineCharCount val=&quot;6&quot;/&gt;&lt;/TableIndex&gt;&lt;TableIndex row=&quot;4&quot; col=&quot;6&quot;&gt;&lt;linesCount val=&quot;1&quot;/&gt;&lt;lineCharCount val=&quot;3&quot;/&gt;&lt;/TableIndex&gt;&lt;TableIndex row=&quot;4&quot; col=&quot;7&quot;&gt;&lt;linesCount val=&quot;1&quot;/&gt;&lt;lineCharCount val=&quot;7&quot;/&gt;&lt;/TableIndex&gt;&lt;TableIndex row=&quot;4&quot; col=&quot;8&quot;&gt;&lt;linesCount val=&quot;1&quot;/&gt;&lt;lineCharCount val=&quot;5&quot;/&gt;&lt;/TableIndex&gt;&lt;TableIndex row=&quot;4&quot; col=&quot;9&quot;&gt;&lt;linesCount val=&quot;1&quot;/&gt;&lt;lineCharCount val=&quot;9&quot;/&gt;&lt;/TableIndex&gt;&lt;TableIndex row=&quot;4&quot; col=&quot;10&quot;&gt;&lt;linesCount val=&quot;1&quot;/&gt;&lt;lineCharCount val=&quot;9&quot;/&gt;&lt;/TableIndex&gt;&lt;TableIndex row=&quot;4&quot; col=&quot;11&quot;&gt;&lt;linesCount val=&quot;1&quot;/&gt;&lt;lineCharCount val=&quot;7&quot;/&gt;&lt;/TableIndex&gt;&lt;TableIndex row=&quot;4&quot; col=&quot;12&quot;&gt;&lt;linesCount val=&quot;1&quot;/&gt;&lt;lineCharCount val=&quot;7&quot;/&gt;&lt;/TableIndex&gt;&lt;TableIndex row=&quot;4&quot; col=&quot;13&quot;&gt;&lt;linesCount val=&quot;1&quot;/&gt;&lt;lineCharCount val=&quot;5&quot;/&gt;&lt;/TableIndex&gt;&lt;TableIndex row=&quot;4&quot; col=&quot;14&quot;&gt;&lt;linesCount val=&quot;1&quot;/&gt;&lt;lineCharCount val=&quot;7&quot;/&gt;&lt;/TableIndex&gt;&lt;TableIndex row=&quot;5&quot; col=&quot;1&quot;&gt;&lt;linesCount val=&quot;1&quot;/&gt;&lt;lineCharCount val=&quot;6&quot;/&gt;&lt;/TableIndex&gt;&lt;TableIndex row=&quot;5&quot; col=&quot;2&quot;&gt;&lt;linesCount val=&quot;1&quot;/&gt;&lt;lineCharCount val=&quot;9&quot;/&gt;&lt;/TableIndex&gt;&lt;TableIndex row=&quot;5&quot; col=&quot;3&quot;&gt;&lt;linesCount val=&quot;1&quot;/&gt;&lt;lineCharCount val=&quot;7&quot;/&gt;&lt;/TableIndex&gt;&lt;TableIndex row=&quot;5&quot; col=&quot;4&quot;&gt;&lt;linesCount val=&quot;1&quot;/&gt;&lt;lineCharCount val=&quot;7&quot;/&gt;&lt;/TableIndex&gt;&lt;TableIndex row=&quot;5&quot; col=&quot;5&quot;&gt;&lt;linesCount val=&quot;1&quot;/&gt;&lt;lineCharCount val=&quot;6&quot;/&gt;&lt;/TableIndex&gt;&lt;TableIndex row=&quot;5&quot; col=&quot;6&quot;&gt;&lt;linesCount val=&quot;1&quot;/&gt;&lt;lineCharCount val=&quot;3&quot;/&gt;&lt;/TableIndex&gt;&lt;TableIndex row=&quot;5&quot; col=&quot;7&quot;&gt;&lt;linesCount val=&quot;1&quot;/&gt;&lt;lineCharCount val=&quot;7&quot;/&gt;&lt;/TableIndex&gt;&lt;TableIndex row=&quot;5&quot; col=&quot;8&quot;&gt;&lt;linesCount val=&quot;1&quot;/&gt;&lt;lineCharCount val=&quot;5&quot;/&gt;&lt;/TableIndex&gt;&lt;TableIndex row=&quot;5&quot; col=&quot;9&quot;&gt;&lt;linesCount val=&quot;1&quot;/&gt;&lt;lineCharCount val=&quot;9&quot;/&gt;&lt;/TableIndex&gt;&lt;TableIndex row=&quot;5&quot; col=&quot;10&quot;&gt;&lt;linesCount val=&quot;1&quot;/&gt;&lt;lineCharCount val=&quot;9&quot;/&gt;&lt;/TableIndex&gt;&lt;TableIndex row=&quot;5&quot; col=&quot;11&quot;&gt;&lt;linesCount val=&quot;1&quot;/&gt;&lt;lineCharCount val=&quot;7&quot;/&gt;&lt;/TableIndex&gt;&lt;TableIndex row=&quot;5&quot; col=&quot;12&quot;&gt;&lt;linesCount val=&quot;1&quot;/&gt;&lt;lineCharCount val=&quot;7&quot;/&gt;&lt;/TableIndex&gt;&lt;TableIndex row=&quot;5&quot; col=&quot;13&quot;&gt;&lt;linesCount val=&quot;1&quot;/&gt;&lt;lineCharCount val=&quot;5&quot;/&gt;&lt;/TableIndex&gt;&lt;TableIndex row=&quot;5&quot; col=&quot;14&quot;&gt;&lt;linesCount val=&quot;1&quot;/&gt;&lt;lineCharCount val=&quot;7&quot;/&gt;&lt;/TableIndex&gt;&lt;TableIndex row=&quot;6&quot; col=&quot;1&quot;&gt;&lt;linesCount val=&quot;1&quot;/&gt;&lt;lineCharCount val=&quot;6&quot;/&gt;&lt;/TableIndex&gt;&lt;TableIndex row=&quot;6&quot; col=&quot;2&quot;&gt;&lt;linesCount val=&quot;1&quot;/&gt;&lt;lineCharCount val=&quot;9&quot;/&gt;&lt;/TableIndex&gt;&lt;TableIndex row=&quot;6&quot; col=&quot;3&quot;&gt;&lt;linesCount val=&quot;1&quot;/&gt;&lt;lineCharCount val=&quot;7&quot;/&gt;&lt;/TableIndex&gt;&lt;TableIndex row=&quot;6&quot; col=&quot;4&quot;&gt;&lt;linesCount val=&quot;1&quot;/&gt;&lt;lineCharCount val=&quot;7&quot;/&gt;&lt;/TableIndex&gt;&lt;TableIndex row=&quot;6&quot; col=&quot;5&quot;&gt;&lt;linesCount val=&quot;1&quot;/&gt;&lt;lineCharCount val=&quot;6&quot;/&gt;&lt;/TableIndex&gt;&lt;TableIndex row=&quot;6&quot; col=&quot;6&quot;&gt;&lt;linesCount val=&quot;1&quot;/&gt;&lt;lineCharCount val=&quot;3&quot;/&gt;&lt;/TableIndex&gt;&lt;TableIndex row=&quot;6&quot; col=&quot;7&quot;&gt;&lt;linesCount val=&quot;1&quot;/&gt;&lt;lineCharCount val=&quot;7&quot;/&gt;&lt;/TableIndex&gt;&lt;TableIndex row=&quot;6&quot; col=&quot;8&quot;&gt;&lt;linesCount val=&quot;1&quot;/&gt;&lt;lineCharCount val=&quot;5&quot;/&gt;&lt;/TableIndex&gt;&lt;TableIndex row=&quot;6&quot; col=&quot;9&quot;&gt;&lt;linesCount val=&quot;1&quot;/&gt;&lt;lineCharCount val=&quot;9&quot;/&gt;&lt;/TableIndex&gt;&lt;TableIndex row=&quot;6&quot; col=&quot;10&quot;&gt;&lt;linesCount val=&quot;1&quot;/&gt;&lt;lineCharCount val=&quot;9&quot;/&gt;&lt;/TableIndex&gt;&lt;TableIndex row=&quot;6&quot; col=&quot;11&quot;&gt;&lt;linesCount val=&quot;1&quot;/&gt;&lt;lineCharCount val=&quot;7&quot;/&gt;&lt;/TableIndex&gt;&lt;TableIndex row=&quot;6&quot; col=&quot;12&quot;&gt;&lt;linesCount val=&quot;1&quot;/&gt;&lt;lineCharCount val=&quot;7&quot;/&gt;&lt;/TableIndex&gt;&lt;TableIndex row=&quot;6&quot; col=&quot;13&quot;&gt;&lt;linesCount val=&quot;1&quot;/&gt;&lt;lineCharCount val=&quot;5&quot;/&gt;&lt;/TableIndex&gt;&lt;TableIndex row=&quot;6&quot; col=&quot;14&quot;&gt;&lt;linesCount val=&quot;1&quot;/&gt;&lt;lineCharCount val=&quot;7&quot;/&gt;&lt;/TableIndex&gt;&lt;TableIndex row=&quot;7&quot; col=&quot;1&quot;&gt;&lt;linesCount val=&quot;1&quot;/&gt;&lt;lineCharCount val=&quot;6&quot;/&gt;&lt;/TableIndex&gt;&lt;TableIndex row=&quot;7&quot; col=&quot;2&quot;&gt;&lt;linesCount val=&quot;1&quot;/&gt;&lt;lineCharCount val=&quot;9&quot;/&gt;&lt;/TableIndex&gt;&lt;TableIndex row=&quot;7&quot; col=&quot;3&quot;&gt;&lt;linesCount val=&quot;1&quot;/&gt;&lt;lineCharCount val=&quot;7&quot;/&gt;&lt;/TableIndex&gt;&lt;TableIndex row=&quot;7&quot; col=&quot;4&quot;&gt;&lt;linesCount val=&quot;1&quot;/&gt;&lt;lineCharCount val=&quot;7&quot;/&gt;&lt;/TableIndex&gt;&lt;TableIndex row=&quot;7&quot; col=&quot;5&quot;&gt;&lt;linesCount val=&quot;1&quot;/&gt;&lt;lineCharCount val=&quot;6&quot;/&gt;&lt;/TableIndex&gt;&lt;TableIndex row=&quot;7&quot; col=&quot;6&quot;&gt;&lt;linesCount val=&quot;1&quot;/&gt;&lt;lineCharCount val=&quot;3&quot;/&gt;&lt;/TableIndex&gt;&lt;TableIndex row=&quot;7&quot; col=&quot;7&quot;&gt;&lt;linesCount val=&quot;1&quot;/&gt;&lt;lineCharCount val=&quot;7&quot;/&gt;&lt;/TableIndex&gt;&lt;TableIndex row=&quot;7&quot; col=&quot;8&quot;&gt;&lt;linesCount val=&quot;1&quot;/&gt;&lt;lineCharCount val=&quot;5&quot;/&gt;&lt;/TableIndex&gt;&lt;TableIndex row=&quot;7&quot; col=&quot;9&quot;&gt;&lt;linesCount val=&quot;1&quot;/&gt;&lt;lineCharCount val=&quot;9&quot;/&gt;&lt;/TableIndex&gt;&lt;TableIndex row=&quot;7&quot; col=&quot;10&quot;&gt;&lt;linesCount val=&quot;1&quot;/&gt;&lt;lineCharCount val=&quot;9&quot;/&gt;&lt;/TableIndex&gt;&lt;TableIndex row=&quot;7&quot; col=&quot;11&quot;&gt;&lt;linesCount val=&quot;1&quot;/&gt;&lt;lineCharCount val=&quot;7&quot;/&gt;&lt;/TableIndex&gt;&lt;TableIndex row=&quot;7&quot; col=&quot;12&quot;&gt;&lt;linesCount val=&quot;1&quot;/&gt;&lt;lineCharCount val=&quot;7&quot;/&gt;&lt;/TableIndex&gt;&lt;TableIndex row=&quot;7&quot; col=&quot;13&quot;&gt;&lt;linesCount val=&quot;1&quot;/&gt;&lt;lineCharCount val=&quot;5&quot;/&gt;&lt;/TableIndex&gt;&lt;TableIndex row=&quot;7&quot; col=&quot;14&quot;&gt;&lt;linesCount val=&quot;1&quot;/&gt;&lt;lineCharCount val=&quot;7&quot;/&gt;&lt;/TableIndex&gt;&lt;/ShapeTextInfo&gt;"/>
  <p:tag name="PRESENTER_SHAPEINFO" val="&lt;ThreeDShapeInfo&gt;&lt;uuid val=&quot;{FF1ECCB5-FD5B-4ECE-AE41-DC5920504FFB}&quot;/&gt;&lt;isInvalidForFieldText val=&quot;0&quot;/&gt;&lt;Image&gt;&lt;filename val=&quot;C:\Users\User\AppData\Local\Temp\CP1132793312Session\CPTrustFolder1132793328\PPTImport11321294125\data\asimages\{FF1ECCB5-FD5B-4ECE-AE41-DC5920504FFB}_10.png&quot;/&gt;&lt;left val=&quot;38&quot;/&gt;&lt;top val=&quot;353&quot;/&gt;&lt;width val=&quot;884&quot;/&gt;&lt;height val=&quot;308&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57078CC5-32A0-4553-9771-E1BECC388015}&quot;/&gt;&lt;isInvalidForFieldText val=&quot;0&quot;/&gt;&lt;Image&gt;&lt;filename val=&quot;C:\Users\User\AppData\Local\Temp\CP1132793312Session\CPTrustFolder1132793328\PPTImport11321294125\data\asimages\{57078CC5-32A0-4553-9771-E1BECC388015}_11.png&quot;/&gt;&lt;left val=&quot;0&quot;/&gt;&lt;top val=&quot;76&quot;/&gt;&lt;width val=&quot;961&quot;/&gt;&lt;height val=&quot;12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40F7915-0619-4034-8778-A5EFF6B5D802}&quot;/&gt;&lt;isInvalidForFieldText val=&quot;0&quot;/&gt;&lt;Image&gt;&lt;filename val=&quot;C:\Users\User\AppData\Local\Temp\CP1132793312Session\CPTrustFolder1132793328\PPTImport11321294125\data\asimages\{040F7915-0619-4034-8778-A5EFF6B5D802}_11.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0&quot;/&gt;&lt;/TableIndex&gt;&lt;TableIndex row=&quot;2&quot; col=&quot;1&quot;&gt;&lt;linesCount val=&quot;1&quot;/&gt;&lt;lineCharCount val=&quot;1&quot;/&gt;&lt;/TableIndex&gt;&lt;TableIndex row=&quot;2&quot; col=&quot;2&quot;&gt;&lt;linesCount val=&quot;3&quot;/&gt;&lt;lineCharCount val=&quot;78&quot;/&gt;&lt;lineCharCount val=&quot;33&quot;/&gt;&lt;lineCharCount val=&quot;24&quot;/&gt;&lt;/TableIndex&gt;&lt;TableIndex row=&quot;3&quot; col=&quot;1&quot;&gt;&lt;linesCount val=&quot;1&quot;/&gt;&lt;lineCharCount val=&quot;1&quot;/&gt;&lt;/TableIndex&gt;&lt;TableIndex row=&quot;3&quot; col=&quot;2&quot;&gt;&lt;linesCount val=&quot;7&quot;/&gt;&lt;lineCharCount val=&quot;77&quot;/&gt;&lt;lineCharCount val=&quot;48&quot;/&gt;&lt;lineCharCount val=&quot;2&quot;/&gt;&lt;lineCharCount val=&quot;82&quot;/&gt;&lt;lineCharCount val=&quot;74&quot;/&gt;&lt;lineCharCount val=&quot;81&quot;/&gt;&lt;lineCharCount val=&quot;87&quot;/&gt;&lt;/TableIndex&gt;&lt;TableIndex row=&quot;4&quot; col=&quot;1&quot;&gt;&lt;linesCount val=&quot;1&quot;/&gt;&lt;lineCharCount val=&quot;1&quot;/&gt;&lt;/TableIndex&gt;&lt;TableIndex row=&quot;4&quot; col=&quot;2&quot;&gt;&lt;linesCount val=&quot;3&quot;/&gt;&lt;lineCharCount val=&quot;76&quot;/&gt;&lt;lineCharCount val=&quot;33&quot;/&gt;&lt;lineCharCount val=&quot;24&quot;/&gt;&lt;/TableIndex&gt;&lt;/ShapeTextInfo&gt;"/>
  <p:tag name="PRESENTER_SHAPEINFO" val="&lt;ThreeDShapeInfo&gt;&lt;uuid val=&quot;{6351884A-FA65-4232-8DDE-C9574AE10541}&quot;/&gt;&lt;isInvalidForFieldText val=&quot;0&quot;/&gt;&lt;Image&gt;&lt;filename val=&quot;C:\Users\User\AppData\Local\Temp\CP1132793312Session\CPTrustFolder1132793328\PPTImport11321294125\data\asimages\{6351884A-FA65-4232-8DDE-C9574AE10541}_11.png&quot;/&gt;&lt;left val=&quot;33&quot;/&gt;&lt;top val=&quot;228&quot;/&gt;&lt;width val=&quot;894&quot;/&gt;&lt;height val=&quot;38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1197084B-1EDE-4796-845E-7C35E0681FF0}&quot;/&gt;&lt;isInvalidForFieldText val=&quot;0&quot;/&gt;&lt;Image&gt;&lt;filename val=&quot;C:\Users\User\AppData\Local\Temp\CP1132793312Session\CPTrustFolder1132793328\PPTImport11321294125\data\asimages\{1197084B-1EDE-4796-845E-7C35E0681FF0}_12.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43B993D-7265-450E-9F90-DD33E63B5707}&quot;/&gt;&lt;isInvalidForFieldText val=&quot;0&quot;/&gt;&lt;Image&gt;&lt;filename val=&quot;C:\Users\User\AppData\Local\Temp\CP1132793312Session\CPTrustFolder1132793328\PPTImport11321294125\data\asimages\{943B993D-7265-450E-9F90-DD33E63B5707}_12.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0&quot;/&gt;&lt;/TableIndex&gt;&lt;TableIndex row=&quot;2&quot; col=&quot;1&quot;&gt;&lt;linesCount val=&quot;1&quot;/&gt;&lt;lineCharCount val=&quot;1&quot;/&gt;&lt;/TableIndex&gt;&lt;TableIndex row=&quot;2&quot; col=&quot;2&quot;&gt;&lt;linesCount val=&quot;3&quot;/&gt;&lt;lineCharCount val=&quot;75&quot;/&gt;&lt;lineCharCount val=&quot;81&quot;/&gt;&lt;lineCharCount val=&quot;63&quot;/&gt;&lt;/TableIndex&gt;&lt;TableIndex row=&quot;3&quot; col=&quot;1&quot;&gt;&lt;linesCount val=&quot;1&quot;/&gt;&lt;lineCharCount val=&quot;1&quot;/&gt;&lt;/TableIndex&gt;&lt;TableIndex row=&quot;3&quot; col=&quot;2&quot;&gt;&lt;linesCount val=&quot;3&quot;/&gt;&lt;lineCharCount val=&quot;81&quot;/&gt;&lt;lineCharCount val=&quot;87&quot;/&gt;&lt;lineCharCount val=&quot;48&quot;/&gt;&lt;/TableIndex&gt;&lt;TableIndex row=&quot;4&quot; col=&quot;1&quot;&gt;&lt;linesCount val=&quot;1&quot;/&gt;&lt;lineCharCount val=&quot;1&quot;/&gt;&lt;/TableIndex&gt;&lt;TableIndex row=&quot;4&quot; col=&quot;2&quot;&gt;&lt;linesCount val=&quot;3&quot;/&gt;&lt;lineCharCount val=&quot;84&quot;/&gt;&lt;lineCharCount val=&quot;76&quot;/&gt;&lt;lineCharCount val=&quot;80&quot;/&gt;&lt;/TableIndex&gt;&lt;TableIndex row=&quot;5&quot; col=&quot;1&quot;&gt;&lt;linesCount val=&quot;1&quot;/&gt;&lt;lineCharCount val=&quot;1&quot;/&gt;&lt;/TableIndex&gt;&lt;TableIndex row=&quot;5&quot; col=&quot;2&quot;&gt;&lt;linesCount val=&quot;1&quot;/&gt;&lt;lineCharCount val=&quot;19&quot;/&gt;&lt;/TableIndex&gt;&lt;TableIndex row=&quot;6&quot; col=&quot;1&quot;&gt;&lt;linesCount val=&quot;1&quot;/&gt;&lt;lineCharCount val=&quot;1&quot;/&gt;&lt;/TableIndex&gt;&lt;TableIndex row=&quot;6&quot; col=&quot;2&quot;&gt;&lt;linesCount val=&quot;2&quot;/&gt;&lt;lineCharCount val=&quot;82&quot;/&gt;&lt;lineCharCount val=&quot;49&quot;/&gt;&lt;/TableIndex&gt;&lt;/ShapeTextInfo&gt;"/>
  <p:tag name="PRESENTER_SHAPEINFO" val="&lt;ThreeDShapeInfo&gt;&lt;uuid val=&quot;{6DD3C79E-5D55-413F-8E70-A95F4539B6CF}&quot;/&gt;&lt;isInvalidForFieldText val=&quot;0&quot;/&gt;&lt;Image&gt;&lt;filename val=&quot;C:\Users\User\AppData\Local\Temp\CP1132793312Session\CPTrustFolder1132793328\PPTImport11321294125\data\asimages\{6DD3C79E-5D55-413F-8E70-A95F4539B6CF}_12.png&quot;/&gt;&lt;left val=&quot;29&quot;/&gt;&lt;top val=&quot;226&quot;/&gt;&lt;width val=&quot;903&quot;/&gt;&lt;height val=&quot;371&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653A9725-5778-423A-B515-1C1EB8695117}&quot;/&gt;&lt;isInvalidForFieldText val=&quot;0&quot;/&gt;&lt;Image&gt;&lt;filename val=&quot;C:\Users\User\AppData\Local\Temp\CP1132793312Session\CPTrustFolder1132793328\PPTImport11321294125\data\asimages\{653A9725-5778-423A-B515-1C1EB8695117}_13.png&quot;/&gt;&lt;left val=&quot;0&quot;/&gt;&lt;top val=&quot;76&quot;/&gt;&lt;width val=&quot;961&quot;/&gt;&lt;height val=&quot;12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A6F32C3-D3EC-499F-A271-E1A044075842}&quot;/&gt;&lt;isInvalidForFieldText val=&quot;0&quot;/&gt;&lt;Image&gt;&lt;filename val=&quot;C:\Users\User\AppData\Local\Temp\CP1132793312Session\CPTrustFolder1132793328\PPTImport11321294125\data\asimages\{7A6F32C3-D3EC-499F-A271-E1A044075842}_13.png&quot;/&gt;&lt;left val=&quot;727&quot;/&gt;&lt;top val=&quot;687&quot;/&gt;&lt;width val=&quot;226&quot;/&gt;&lt;height val=&quot;4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TableIndex row=&quot;1&quot; col=&quot;2&quot;&gt;&lt;linesCount val=&quot;0&quot;/&gt;&lt;/TableIndex&gt;&lt;TableIndex row=&quot;2&quot; col=&quot;1&quot;&gt;&lt;linesCount val=&quot;1&quot;/&gt;&lt;lineCharCount val=&quot;1&quot;/&gt;&lt;/TableIndex&gt;&lt;TableIndex row=&quot;2&quot; col=&quot;2&quot;&gt;&lt;linesCount val=&quot;6&quot;/&gt;&lt;lineCharCount val=&quot;91&quot;/&gt;&lt;lineCharCount val=&quot;57&quot;/&gt;&lt;lineCharCount val=&quot;2&quot;/&gt;&lt;lineCharCount val=&quot;86&quot;/&gt;&lt;lineCharCount val=&quot;79&quot;/&gt;&lt;lineCharCount val=&quot;63&quot;/&gt;&lt;/TableIndex&gt;&lt;TableIndex row=&quot;3&quot; col=&quot;1&quot;&gt;&lt;linesCount val=&quot;1&quot;/&gt;&lt;lineCharCount val=&quot;2&quot;/&gt;&lt;/TableIndex&gt;&lt;TableIndex row=&quot;3&quot; col=&quot;2&quot;&gt;&lt;linesCount val=&quot;1&quot;/&gt;&lt;lineCharCount val=&quot;88&quot;/&gt;&lt;/TableIndex&gt;&lt;TableIndex row=&quot;4&quot; col=&quot;1&quot;&gt;&lt;linesCount val=&quot;1&quot;/&gt;&lt;lineCharCount val=&quot;2&quot;/&gt;&lt;/TableIndex&gt;&lt;TableIndex row=&quot;4&quot; col=&quot;2&quot;&gt;&lt;linesCount val=&quot;5&quot;/&gt;&lt;lineCharCount val=&quot;88&quot;/&gt;&lt;lineCharCount val=&quot;2&quot;/&gt;&lt;lineCharCount val=&quot;27&quot;/&gt;&lt;lineCharCount val=&quot;53&quot;/&gt;&lt;lineCharCount val=&quot;39&quot;/&gt;&lt;/TableIndex&gt;&lt;/ShapeTextInfo&gt;"/>
  <p:tag name="PRESENTER_SHAPEINFO" val="&lt;ThreeDShapeInfo&gt;&lt;uuid val=&quot;{B04AA1F1-51E6-47AD-AB18-75D34D95F45B}&quot;/&gt;&lt;isInvalidForFieldText val=&quot;0&quot;/&gt;&lt;Image&gt;&lt;filename val=&quot;C:\Users\User\AppData\Local\Temp\CP1132793312Session\CPTrustFolder1132793328\PPTImport11321294125\data\asimages\{B04AA1F1-51E6-47AD-AB18-75D34D95F45B}_13.png&quot;/&gt;&lt;left val=&quot;28&quot;/&gt;&lt;top val=&quot;229&quot;/&gt;&lt;width val=&quot;904&quot;/&gt;&lt;height val=&quot;377&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841EF302-88FD-4DC6-977D-EE002F2436A0}&quot;/&gt;&lt;isInvalidForFieldText val=&quot;0&quot;/&gt;&lt;Image&gt;&lt;filename val=&quot;C:\Users\User\AppData\Local\Temp\CP1132793312Session\CPTrustFolder1132793328\PPTImport11321294125\data\asimages\{841EF302-88FD-4DC6-977D-EE002F2436A0}_14.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72&quot;/&gt;&lt;lineCharCount val=&quot;64&quot;/&gt;&lt;lineCharCount val=&quot;67&quot;/&gt;&lt;lineCharCount val=&quot;66&quot;/&gt;&lt;lineCharCount val=&quot;73&quot;/&gt;&lt;/TableIndex&gt;&lt;/ShapeTextInfo&gt;"/>
  <p:tag name="HTML_SHAPEINFO" val="&lt;ThreeDShapeInfo&gt;&lt;uuid val=&quot;{66D538F8-BA2D-4BAC-9841-35E117B1D0C7}&quot;/&gt;&lt;isInvalidForFieldText val=&quot;0&quot;/&gt;&lt;Image&gt;&lt;filename val=&quot;C:\Users\User\AppData\Local\Temp\CP1132793312Session\CPTrustFolder1132793328\PPTImport11321294125\data\asimages\{66D538F8-BA2D-4BAC-9841-35E117B1D0C7}_14.png&quot;/&gt;&lt;left val=&quot;40&quot;/&gt;&lt;top val=&quot;208&quot;/&gt;&lt;width val=&quot;882&quot;/&gt;&lt;height val=&quot;174&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D04C047-2E6C-44B5-8411-862BF8E869B2}&quot;/&gt;&lt;isInvalidForFieldText val=&quot;0&quot;/&gt;&lt;Image&gt;&lt;filename val=&quot;C:\Users\User\AppData\Local\Temp\CP1132793312Session\CPTrustFolder1132793328\PPTImport11321294125\data\asimages\{2D04C047-2E6C-44B5-8411-862BF8E869B2}_14.png&quot;/&gt;&lt;left val=&quot;727&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E06A3B2B-C25B-4EAE-8590-8D0879448317}&quot;/&gt;&lt;isInvalidForFieldText val=&quot;0&quot;/&gt;&lt;Image&gt;&lt;filename val=&quot;C:\Users\User\AppData\Local\Temp\CP1132793312Session\CPTrustFolder1132793328\PPTImport11321294125\data\asimages\{E06A3B2B-C25B-4EAE-8590-8D0879448317}_15.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3&quot;/&gt;&lt;lineCharCount val=&quot;68&quot;/&gt;&lt;lineCharCount val=&quot;66&quot;/&gt;&lt;lineCharCount val=&quot;24&quot;/&gt;&lt;/TableIndex&gt;&lt;/ShapeTextInfo&gt;"/>
  <p:tag name="HTML_SHAPEINFO" val="&lt;ThreeDShapeInfo&gt;&lt;uuid val=&quot;{4F9AB088-5B1C-4DA2-A9A4-DF2F55E67E30}&quot;/&gt;&lt;isInvalidForFieldText val=&quot;0&quot;/&gt;&lt;Image&gt;&lt;filename val=&quot;C:\Users\User\AppData\Local\Temp\CP1132793312Session\CPTrustFolder1132793328\PPTImport11321294125\data\asimages\{4F9AB088-5B1C-4DA2-A9A4-DF2F55E67E30}_15.png&quot;/&gt;&lt;left val=&quot;40&quot;/&gt;&lt;top val=&quot;208&quot;/&gt;&lt;width val=&quot;880&quot;/&gt;&lt;height val=&quot;144&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C981905-5A0E-48A6-93E4-74FFF6658587}&quot;/&gt;&lt;isInvalidForFieldText val=&quot;0&quot;/&gt;&lt;Image&gt;&lt;filename val=&quot;C:\Users\User\AppData\Local\Temp\CP1132793312Session\CPTrustFolder1132793328\PPTImport11321294125\data\asimages\{DC981905-5A0E-48A6-93E4-74FFF6658587}_15.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TableIndex row=&quot;1&quot; col=&quot;2&quot;&gt;&lt;linesCount val=&quot;1&quot;/&gt;&lt;lineCharCount val=&quot;5&quot;/&gt;&lt;/TableIndex&gt;&lt;TableIndex row=&quot;2&quot; col=&quot;1&quot;&gt;&lt;linesCount val=&quot;3&quot;/&gt;&lt;lineCharCount val=&quot;38&quot;/&gt;&lt;lineCharCount val=&quot;34&quot;/&gt;&lt;lineCharCount val=&quot;11&quot;/&gt;&lt;/TableIndex&gt;&lt;TableIndex row=&quot;2&quot; col=&quot;2&quot;&gt;&lt;linesCount val=&quot;2&quot;/&gt;&lt;lineCharCount val=&quot;38&quot;/&gt;&lt;lineCharCount val=&quot;10&quot;/&gt;&lt;/TableIndex&gt;&lt;TableIndex row=&quot;3&quot; col=&quot;1&quot;&gt;&lt;linesCount val=&quot;1&quot;/&gt;&lt;lineCharCount val=&quot;22&quot;/&gt;&lt;/TableIndex&gt;&lt;TableIndex row=&quot;3&quot; col=&quot;2&quot;&gt;&lt;linesCount val=&quot;2&quot;/&gt;&lt;lineCharCount val=&quot;40&quot;/&gt;&lt;lineCharCount val=&quot;15&quot;/&gt;&lt;/TableIndex&gt;&lt;/ShapeTextInfo&gt;"/>
  <p:tag name="PRESENTER_SHAPEINFO" val="&lt;ThreeDShapeInfo&gt;&lt;uuid val=&quot;{C18382BC-7EC2-4F12-A22B-D434B4B83B91}&quot;/&gt;&lt;isInvalidForFieldText val=&quot;0&quot;/&gt;&lt;Image&gt;&lt;filename val=&quot;C:\Users\User\AppData\Local\Temp\CP1132793312Session\CPTrustFolder1132793328\PPTImport11321294125\data\asimages\{C18382BC-7EC2-4F12-A22B-D434B4B83B91}_15.png&quot;/&gt;&lt;left val=&quot;31&quot;/&gt;&lt;top val=&quot;378&quot;/&gt;&lt;width val=&quot;898&quot;/&gt;&lt;height val=&quot;210&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81577A66-71B0-44AF-915A-B5B45EC8A20E}&quot;/&gt;&lt;isInvalidForFieldText val=&quot;0&quot;/&gt;&lt;Image&gt;&lt;filename val=&quot;C:\Users\User\AppData\Local\Temp\CP1132793312Session\CPTrustFolder1132793328\PPTImport11321294125\data\asimages\{81577A66-71B0-44AF-915A-B5B45EC8A20E}_16.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0&quot;/&gt;&lt;lineCharCount val=&quot;62&quot;/&gt;&lt;lineCharCount val=&quot;57&quot;/&gt;&lt;lineCharCount val=&quot;62&quot;/&gt;&lt;lineCharCount val=&quot;1&quot;/&gt;&lt;lineCharCount val=&quot;67&quot;/&gt;&lt;lineCharCount val=&quot;22&quot;/&gt;&lt;/TableIndex&gt;&lt;/ShapeTextInfo&gt;"/>
  <p:tag name="HTML_SHAPEINFO" val="&lt;ThreeDShapeInfo&gt;&lt;uuid val=&quot;{4C0AA96B-9625-46B6-B039-48F14362ED21}&quot;/&gt;&lt;isInvalidForFieldText val=&quot;0&quot;/&gt;&lt;Image&gt;&lt;filename val=&quot;C:\Users\User\AppData\Local\Temp\CP1132793312Session\CPTrustFolder1132793328\PPTImport11321294125\data\asimages\{4C0AA96B-9625-46B6-B039-48F14362ED21}_16.png&quot;/&gt;&lt;left val=&quot;42&quot;/&gt;&lt;top val=&quot;212&quot;/&gt;&lt;width val=&quot;873&quot;/&gt;&lt;height val=&quot;41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19BC9FC-942A-4ED2-BAD3-C4C9C6BF02AD}&quot;/&gt;&lt;isInvalidForFieldText val=&quot;0&quot;/&gt;&lt;Image&gt;&lt;filename val=&quot;C:\Users\User\AppData\Local\Temp\CP1132793312Session\CPTrustFolder1132793328\PPTImport11321294125\data\asimages\{119BC9FC-942A-4ED2-BAD3-C4C9C6BF02AD}_16.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8C7E3A43-B923-4B17-9A7D-C9084FC53F7B}&quot;/&gt;&lt;isInvalidForFieldText val=&quot;0&quot;/&gt;&lt;Image&gt;&lt;filename val=&quot;C:\Users\User\AppData\Local\Temp\CP1132793312Session\CPTrustFolder1132793328\PPTImport11321294125\data\asimages\{8C7E3A43-B923-4B17-9A7D-C9084FC53F7B}_17.png&quot;/&gt;&lt;left val=&quot;0&quot;/&gt;&lt;top val=&quot;76&quot;/&gt;&lt;width val=&quot;961&quot;/&gt;&lt;height val=&quot;12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4&quot;/&gt;&lt;lineCharCount val=&quot;71&quot;/&gt;&lt;lineCharCount val=&quot;23&quot;/&gt;&lt;/TableIndex&gt;&lt;/ShapeTextInfo&gt;"/>
  <p:tag name="HTML_SHAPEINFO" val="&lt;ThreeDShapeInfo&gt;&lt;uuid val=&quot;{9F9F2F96-CE3A-4FEF-A9F8-AE34BCE3B170}&quot;/&gt;&lt;isInvalidForFieldText val=&quot;0&quot;/&gt;&lt;Image&gt;&lt;filename val=&quot;C:\Users\User\AppData\Local\Temp\CP1132793312Session\CPTrustFolder1132793328\PPTImport11321294125\data\asimages\{9F9F2F96-CE3A-4FEF-A9F8-AE34BCE3B170}_17.png&quot;/&gt;&lt;left val=&quot;41&quot;/&gt;&lt;top val=&quot;193&quot;/&gt;&lt;width val=&quot;880&quot;/&gt;&lt;height val=&quot;11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3386CCC-7C6A-4771-B288-60BA6EB01AEB}&quot;/&gt;&lt;isInvalidForFieldText val=&quot;0&quot;/&gt;&lt;Image&gt;&lt;filename val=&quot;C:\Users\User\AppData\Local\Temp\CP1132793312Session\CPTrustFolder1132793328\PPTImport11321294125\data\asimages\{03386CCC-7C6A-4771-B288-60BA6EB01AEB}_17.png&quot;/&gt;&lt;left val=&quot;727&quot;/&gt;&lt;top val=&quot;687&quot;/&gt;&lt;width val=&quot;226&quot;/&gt;&lt;height val=&quot;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5&quot;/&gt;&lt;lineCharCount val=&quot;70&quot;/&gt;&lt;lineCharCount val=&quot;62&quot;/&gt;&lt;lineCharCount val=&quot;39&quot;/&gt;&lt;lineCharCount val=&quot;26&quot;/&gt;&lt;lineCharCount val=&quot;22&quot;/&gt;&lt;lineCharCount val=&quot;63&quot;/&gt;&lt;lineCharCount val=&quot;73&quot;/&gt;&lt;lineCharCount val=&quot;6&quot;/&gt;&lt;/TableIndex&gt;&lt;/ShapeTextInfo&gt;"/>
  <p:tag name="HTML_SHAPEINFO" val="&lt;ThreeDShapeInfo&gt;&lt;uuid val=&quot;{F2FF7930-629B-4637-8107-237F6EAE01EB}&quot;/&gt;&lt;isInvalidForFieldText val=&quot;0&quot;/&gt;&lt;Image&gt;&lt;filename val=&quot;C:\Users\User\AppData\Local\Temp\CP1132793312Session\CPTrustFolder1132793328\PPTImport11321294125\data\asimages\{F2FF7930-629B-4637-8107-237F6EAE01EB}_17.png&quot;/&gt;&lt;left val=&quot;42&quot;/&gt;&lt;top val=&quot;308&quot;/&gt;&lt;width val=&quot;875&quot;/&gt;&lt;height val=&quot;347&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D3FCDE60-EB4C-4001-9709-AA602BA3E06F}&quot;/&gt;&lt;isInvalidForFieldText val=&quot;0&quot;/&gt;&lt;Image&gt;&lt;filename val=&quot;C:\Users\User\AppData\Local\Temp\CP1132793312Session\CPTrustFolder1132793328\PPTImport11321294125\data\asimages\{D3FCDE60-EB4C-4001-9709-AA602BA3E06F}_18.png&quot;/&gt;&lt;left val=&quot;0&quot;/&gt;&lt;top val=&quot;76&quot;/&gt;&lt;width val=&quot;961&quot;/&gt;&lt;height val=&quot;122&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1&quot;/&gt;&lt;lineCharCount val=&quot;66&quot;/&gt;&lt;/TableIndex&gt;&lt;/ShapeTextInfo&gt;"/>
  <p:tag name="HTML_SHAPEINFO" val="&lt;ThreeDShapeInfo&gt;&lt;uuid val=&quot;{B706C935-0FAD-40CC-A080-9EB1027F418A}&quot;/&gt;&lt;isInvalidForFieldText val=&quot;0&quot;/&gt;&lt;Image&gt;&lt;filename val=&quot;C:\Users\User\AppData\Local\Temp\CP1132793312Session\CPTrustFolder1132793328\PPTImport11321294125\data\asimages\{B706C935-0FAD-40CC-A080-9EB1027F418A}_18.png&quot;/&gt;&lt;left val=&quot;40&quot;/&gt;&lt;top val=&quot;215&quot;/&gt;&lt;width val=&quot;871&quot;/&gt;&lt;height val=&quot;41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F77B5A6-1195-4550-9C35-ABD30ACE8A47}&quot;/&gt;&lt;isInvalidForFieldText val=&quot;0&quot;/&gt;&lt;Image&gt;&lt;filename val=&quot;C:\Users\User\AppData\Local\Temp\CP1132793312Session\CPTrustFolder1132793328\PPTImport11321294125\data\asimages\{4F77B5A6-1195-4550-9C35-ABD30ACE8A47}_18.png&quot;/&gt;&lt;left val=&quot;727&quot;/&gt;&lt;top val=&quot;687&quot;/&gt;&lt;width val=&quot;226&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EA5C00B0-F90B-4346-87F4-26B5AC92DC79}&quot;/&gt;&lt;isInvalidForFieldText val=&quot;0&quot;/&gt;&lt;Image&gt;&lt;filename val=&quot;C:\Users\User\AppData\Local\Temp\CP1132793312Session\CPTrustFolder1132793328\PPTImport11321294125\data\asimages\{EA5C00B0-F90B-4346-87F4-26B5AC92DC79}_19.png&quot;/&gt;&lt;left val=&quot;0&quot;/&gt;&lt;top val=&quot;278&quot;/&gt;&lt;width val=&quot;961&quot;/&gt;&lt;height val=&quot;202&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593A0A2-849C-40BD-86A6-D6A3F29A7A8A}&quot;/&gt;&lt;isInvalidForFieldText val=&quot;0&quot;/&gt;&lt;Image&gt;&lt;filename val=&quot;C:\Users\User\AppData\Local\Temp\CP1132793312Session\CPTrustFolder1132793328\PPTImport11321294125\data\asimages\{3593A0A2-849C-40BD-86A6-D6A3F29A7A8A}_19.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Current April 2018">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urrent April 2018" id="{2B1AE890-B640-4A9D-812E-EF1BE5CFEF74}" vid="{BE701214-5B6B-4DDA-BE94-462E773958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Category xmlns="77dce447-0566-47ff-8c07-c9b85fda5322">Non-Rating VSR ISD Review</Document_x0020_Category>
    <Task_x0020_Status xmlns="b64ba0c6-cbc7-4b8a-8400-04e73b36eec3">118</Task_x0020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4510ECF943B2439F08A0B15BBF2A24" ma:contentTypeVersion="5" ma:contentTypeDescription="Create a new document." ma:contentTypeScope="" ma:versionID="949aee1b2310784c7b2710851433f1ad">
  <xsd:schema xmlns:xsd="http://www.w3.org/2001/XMLSchema" xmlns:xs="http://www.w3.org/2001/XMLSchema" xmlns:p="http://schemas.microsoft.com/office/2006/metadata/properties" xmlns:ns2="77dce447-0566-47ff-8c07-c9b85fda5322" xmlns:ns3="b64ba0c6-cbc7-4b8a-8400-04e73b36eec3" xmlns:ns4="c13a68cb-816a-4054-99ff-2c26efa9c4e4" targetNamespace="http://schemas.microsoft.com/office/2006/metadata/properties" ma:root="true" ma:fieldsID="0fa04cf0b0c60143c07bea34e14d4e7d" ns2:_="" ns3:_="" ns4:_="">
    <xsd:import namespace="77dce447-0566-47ff-8c07-c9b85fda5322"/>
    <xsd:import namespace="b64ba0c6-cbc7-4b8a-8400-04e73b36eec3"/>
    <xsd:import namespace="c13a68cb-816a-4054-99ff-2c26efa9c4e4"/>
    <xsd:element name="properties">
      <xsd:complexType>
        <xsd:sequence>
          <xsd:element name="documentManagement">
            <xsd:complexType>
              <xsd:all>
                <xsd:element ref="ns2:Document_x0020_Category"/>
                <xsd:element ref="ns3:Task_x0020_Statu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Document_x0020_Category" ma:index="8" ma:displayName="Document Category" ma:format="Dropdown" ma:internalName="Document_x0020_Category">
      <xsd:simpleType>
        <xsd:restriction base="dms:Choice">
          <xsd:enumeration value="RVSR Redesign Documents"/>
          <xsd:enumeration value="VSR Revamp Pre-D Documents"/>
          <xsd:enumeration value="VSR Revamp Post-D Documents"/>
          <xsd:enumeration value="Non-Rating VSR ISD Review"/>
          <xsd:enumeration value="TPSS Course Documents"/>
          <xsd:enumeration value="TPSS Answer Keys"/>
          <xsd:enumeration value="Challenge Course Documents"/>
          <xsd:enumeration value="VASRD"/>
          <xsd:enumeration value="After Challenge Training (ACT)"/>
          <xsd:enumeration value="National Training Curriculum (NTC)"/>
          <xsd:enumeration value="TPSS Project"/>
        </xsd:restriction>
      </xsd:simpleType>
    </xsd:element>
  </xsd:schema>
  <xsd:schema xmlns:xsd="http://www.w3.org/2001/XMLSchema" xmlns:xs="http://www.w3.org/2001/XMLSchema" xmlns:dms="http://schemas.microsoft.com/office/2006/documentManagement/types" xmlns:pc="http://schemas.microsoft.com/office/infopath/2007/PartnerControls" targetNamespace="b64ba0c6-cbc7-4b8a-8400-04e73b36eec3" elementFormDefault="qualified">
    <xsd:import namespace="http://schemas.microsoft.com/office/2006/documentManagement/types"/>
    <xsd:import namespace="http://schemas.microsoft.com/office/infopath/2007/PartnerControls"/>
    <xsd:element name="Task_x0020_Status" ma:index="9" nillable="true" ma:displayName="Task Name" ma:list="{8b93bbfd-538f-45a4-95ce-353de2191062}" ma:internalName="Task_x0020_Status" ma:readOnly="false" ma:showField="Title" ma:web="b64ba0c6-cbc7-4b8a-8400-04e73b36eec3">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13a68cb-816a-4054-99ff-2c26efa9c4e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A35E050F-F6DD-446A-BC54-722BE857956D}">
  <ds:schemaRefs>
    <ds:schemaRef ds:uri="77dce447-0566-47ff-8c07-c9b85fda5322"/>
    <ds:schemaRef ds:uri="http://purl.org/dc/terms/"/>
    <ds:schemaRef ds:uri="b64ba0c6-cbc7-4b8a-8400-04e73b36eec3"/>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13a68cb-816a-4054-99ff-2c26efa9c4e4"/>
    <ds:schemaRef ds:uri="http://www.w3.org/XML/1998/namespace"/>
    <ds:schemaRef ds:uri="http://purl.org/dc/dcmitype/"/>
  </ds:schemaRefs>
</ds:datastoreItem>
</file>

<file path=customXml/itemProps3.xml><?xml version="1.0" encoding="utf-8"?>
<ds:datastoreItem xmlns:ds="http://schemas.openxmlformats.org/officeDocument/2006/customXml" ds:itemID="{774046BE-8580-4653-AD5C-40DCA41DF2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dce447-0566-47ff-8c07-c9b85fda5322"/>
    <ds:schemaRef ds:uri="b64ba0c6-cbc7-4b8a-8400-04e73b36eec3"/>
    <ds:schemaRef ds:uri="c13a68cb-816a-4054-99ff-2c26efa9c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Current April 2018</Template>
  <TotalTime>6609</TotalTime>
  <Words>1957</Words>
  <Application>Microsoft Office PowerPoint</Application>
  <PresentationFormat>On-screen Show (4:3)</PresentationFormat>
  <Paragraphs>259</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Tahoma</vt:lpstr>
      <vt:lpstr>Times New Roman</vt:lpstr>
      <vt:lpstr>Wingdings</vt:lpstr>
      <vt:lpstr>Current April 2018</vt:lpstr>
      <vt:lpstr>Processing Audit Error Worksheets (AEWs)</vt:lpstr>
      <vt:lpstr>Objectives</vt:lpstr>
      <vt:lpstr>References</vt:lpstr>
      <vt:lpstr>Background Information – Laws</vt:lpstr>
      <vt:lpstr>Combat-Related Special Compensation (CRSC)</vt:lpstr>
      <vt:lpstr>Concurrent Retirement and Disability Pay (CRDP)</vt:lpstr>
      <vt:lpstr>What is an AEW? How are they Generated?</vt:lpstr>
      <vt:lpstr>What is an AEW? How are they Generated? (continued)</vt:lpstr>
      <vt:lpstr>AEW EPs and Control</vt:lpstr>
      <vt:lpstr>Reviewing AEWs</vt:lpstr>
      <vt:lpstr>Example AEW</vt:lpstr>
      <vt:lpstr>Processing an AEW in VA Systems</vt:lpstr>
      <vt:lpstr>Processing an AEW in VA Systems</vt:lpstr>
      <vt:lpstr>Processing an AEW in VA Systems</vt:lpstr>
      <vt:lpstr>Special Handling of AEWs That Display an APPBD or APPBC</vt:lpstr>
      <vt:lpstr>Rounding Down the Due from VA Column</vt:lpstr>
      <vt:lpstr>Special Issues in Processing AEWs</vt:lpstr>
      <vt:lpstr>AEW Decision Notices</vt:lpstr>
      <vt:lpstr>Practical Exercise</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Processing Audit Error Worksheets (AEWs) PowerPoint Presentation</dc:title>
  <dc:subject>VSR, AQRS</dc:subject>
  <dc:creator>Department of Veterans Affairs, Veterans Benefits Administration, Compensation Service, STAFF</dc:creator>
  <cp:keywords>audit error worksheet,AEW,CRDP,CRSC,NDAA</cp:keywords>
  <dc:description>This lesson provides an overview of processing Audit Error Worksheets (AEWs).</dc:description>
  <cp:lastModifiedBy>Kathy Poole</cp:lastModifiedBy>
  <cp:revision>475</cp:revision>
  <dcterms:created xsi:type="dcterms:W3CDTF">2014-04-30T02:32:11Z</dcterms:created>
  <dcterms:modified xsi:type="dcterms:W3CDTF">2020-07-24T19:02:27Z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0x0101000A4510ECF943B2439F08A0B15BBF2A24</vt:lpwstr>
  </property>
  <property fmtid="{D5CDD505-2E9C-101B-9397-08002B2CF9AE}" pid="8" name="Language">
    <vt:lpwstr>en</vt:lpwstr>
  </property>
  <property fmtid="{D5CDD505-2E9C-101B-9397-08002B2CF9AE}" pid="9" name="Type">
    <vt:lpwstr>Presentation</vt:lpwstr>
  </property>
</Properties>
</file>