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2"/>
  </p:notesMasterIdLst>
  <p:handoutMasterIdLst>
    <p:handoutMasterId r:id="rId33"/>
  </p:handoutMasterIdLst>
  <p:sldIdLst>
    <p:sldId id="257" r:id="rId5"/>
    <p:sldId id="317" r:id="rId6"/>
    <p:sldId id="318" r:id="rId7"/>
    <p:sldId id="320" r:id="rId8"/>
    <p:sldId id="321" r:id="rId9"/>
    <p:sldId id="319" r:id="rId10"/>
    <p:sldId id="322" r:id="rId11"/>
    <p:sldId id="323" r:id="rId12"/>
    <p:sldId id="324" r:id="rId13"/>
    <p:sldId id="291" r:id="rId14"/>
    <p:sldId id="325" r:id="rId15"/>
    <p:sldId id="329" r:id="rId16"/>
    <p:sldId id="292" r:id="rId17"/>
    <p:sldId id="293" r:id="rId18"/>
    <p:sldId id="326" r:id="rId19"/>
    <p:sldId id="294" r:id="rId20"/>
    <p:sldId id="295" r:id="rId21"/>
    <p:sldId id="327" r:id="rId22"/>
    <p:sldId id="296" r:id="rId23"/>
    <p:sldId id="328" r:id="rId24"/>
    <p:sldId id="306" r:id="rId25"/>
    <p:sldId id="310" r:id="rId26"/>
    <p:sldId id="309" r:id="rId27"/>
    <p:sldId id="307" r:id="rId28"/>
    <p:sldId id="297" r:id="rId29"/>
    <p:sldId id="330" r:id="rId30"/>
    <p:sldId id="289"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7518" autoAdjust="0"/>
  </p:normalViewPr>
  <p:slideViewPr>
    <p:cSldViewPr snapToGrid="0">
      <p:cViewPr varScale="1">
        <p:scale>
          <a:sx n="106" d="100"/>
          <a:sy n="106" d="100"/>
        </p:scale>
        <p:origin x="145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DACAB9-A087-46C6-8392-9DA45A27783B}" type="datetimeFigureOut">
              <a:rPr lang="en-US" smtClean="0">
                <a:latin typeface="Times New Roman" panose="02020603050405020304" pitchFamily="18" charset="0"/>
              </a:rPr>
              <a:t>8/16/2018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Times New Roman" panose="02020603050405020304" pitchFamily="18" charset="0"/>
              </a:defRPr>
            </a:lvl1pPr>
          </a:lstStyle>
          <a:p>
            <a:fld id="{3DF05838-7BCA-4652-9007-BD0302928936}" type="datetimeFigureOut">
              <a:rPr lang="en-US" smtClean="0"/>
              <a:pPr/>
              <a:t>8/16/2018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542867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40406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2748611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4213" indent="-222250">
              <a:spcBef>
                <a:spcPts val="0"/>
              </a:spcBef>
              <a:spcAft>
                <a:spcPts val="6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914400" indent="-230188">
              <a:spcBef>
                <a:spcPts val="0"/>
              </a:spcBef>
              <a:spcAft>
                <a:spcPts val="60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8779685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4225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88906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3561" y="0"/>
            <a:ext cx="7083239"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atin typeface="Times New Roman" panose="02020603050405020304" pitchFamily="18" charset="0"/>
              </a:defRPr>
            </a:lvl2pPr>
            <a:lvl3pPr>
              <a:defRPr sz="1350">
                <a:latin typeface="Times New Roman" panose="02020603050405020304" pitchFamily="18" charset="0"/>
              </a:defRPr>
            </a:lvl3pPr>
            <a:lvl4pPr>
              <a:defRPr sz="1200">
                <a:latin typeface="Times New Roman" panose="02020603050405020304" pitchFamily="18" charset="0"/>
              </a:defRPr>
            </a:lvl4pPr>
            <a:lvl5pPr>
              <a:defRPr sz="1200">
                <a:latin typeface="Times New Roman" panose="02020603050405020304" pitchFamily="18"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atin typeface="Times New Roman" panose="02020603050405020304" pitchFamily="18" charset="0"/>
              </a:defRPr>
            </a:lvl2pPr>
            <a:lvl3pPr>
              <a:defRPr sz="1350">
                <a:latin typeface="Times New Roman" panose="02020603050405020304" pitchFamily="18" charset="0"/>
              </a:defRPr>
            </a:lvl3pPr>
            <a:lvl4pPr>
              <a:defRPr sz="1200">
                <a:latin typeface="Times New Roman" panose="02020603050405020304" pitchFamily="18" charset="0"/>
              </a:defRPr>
            </a:lvl4pPr>
            <a:lvl5pPr>
              <a:defRPr sz="1200">
                <a:latin typeface="Times New Roman" panose="02020603050405020304" pitchFamily="18"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187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4835034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0E68C1-FDB1-40C8-A038-A2677537B928}"/>
              </a:ext>
            </a:extLst>
          </p:cNvPr>
          <p:cNvSpPr>
            <a:spLocks noGrp="1"/>
          </p:cNvSpPr>
          <p:nvPr>
            <p:ph type="ctrTitle"/>
            <p:custDataLst>
              <p:tags r:id="rId1"/>
            </p:custDataLst>
          </p:nvPr>
        </p:nvSpPr>
        <p:spPr>
          <a:xfrm>
            <a:off x="685800" y="2819400"/>
            <a:ext cx="7772400" cy="1219200"/>
          </a:xfrm>
        </p:spPr>
        <p:txBody>
          <a:bodyPr/>
          <a:lstStyle/>
          <a:p>
            <a:r>
              <a:rPr lang="en-US" dirty="0"/>
              <a:t>Presumptive Conditions</a:t>
            </a:r>
          </a:p>
        </p:txBody>
      </p:sp>
      <p:sp>
        <p:nvSpPr>
          <p:cNvPr id="6" name="Text Placeholder 5">
            <a:extLst>
              <a:ext uri="{FF2B5EF4-FFF2-40B4-BE49-F238E27FC236}">
                <a16:creationId xmlns:a16="http://schemas.microsoft.com/office/drawing/2014/main" id="{7F726F10-1D3F-460E-8408-EC4502295FC7}"/>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F175E118-D6E7-4892-8D48-3CE1F5F934EB}"/>
              </a:ext>
            </a:extLst>
          </p:cNvPr>
          <p:cNvSpPr>
            <a:spLocks noGrp="1"/>
          </p:cNvSpPr>
          <p:nvPr>
            <p:ph type="body" sz="quarter" idx="11"/>
            <p:custDataLst>
              <p:tags r:id="rId3"/>
            </p:custDataLst>
          </p:nvPr>
        </p:nvSpPr>
        <p:spPr>
          <a:xfrm>
            <a:off x="6096000" y="4724400"/>
            <a:ext cx="2362200" cy="838200"/>
          </a:xfrm>
        </p:spPr>
        <p:txBody>
          <a:bodyPr/>
          <a:lstStyle/>
          <a:p>
            <a:r>
              <a:rPr lang="en-US" dirty="0"/>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Presumptive Conditions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dirty="0"/>
              <a:t>considered to have been incurred in/aggravated by service if manifested to compensable level within time frame specified (even if no evidence of disease during service)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54193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buClr>
                <a:schemeClr val="tx1"/>
              </a:buClr>
            </a:pPr>
            <a:r>
              <a:rPr lang="en-US" dirty="0"/>
              <a:t>simplify and streamline adjudication process </a:t>
            </a:r>
          </a:p>
          <a:p>
            <a:pPr marL="233363" indent="-233363">
              <a:buClr>
                <a:schemeClr val="tx1"/>
              </a:buClr>
            </a:pPr>
            <a:r>
              <a:rPr lang="en-US" dirty="0"/>
              <a:t>promote accuracy and consistency</a:t>
            </a:r>
          </a:p>
          <a:p>
            <a:pPr marL="233363" indent="-233363">
              <a:buClr>
                <a:schemeClr val="tx1"/>
              </a:buClr>
            </a:pPr>
            <a:r>
              <a:rPr lang="en-US" dirty="0"/>
              <a:t>relieve Veteran and VA of need to obtain direct evidence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43743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buClr>
                <a:schemeClr val="tx1"/>
              </a:buClr>
            </a:pPr>
            <a:r>
              <a:rPr lang="en-US" dirty="0"/>
              <a:t>lighten burden of proof</a:t>
            </a:r>
          </a:p>
          <a:p>
            <a:pPr marL="233363" indent="-233363">
              <a:buClr>
                <a:schemeClr val="tx1"/>
              </a:buClr>
            </a:pPr>
            <a:r>
              <a:rPr lang="en-US" dirty="0"/>
              <a:t>establish nexus</a:t>
            </a:r>
          </a:p>
          <a:p>
            <a:pPr marL="233363" indent="-233363">
              <a:buClr>
                <a:schemeClr val="tx1"/>
              </a:buClr>
            </a:pPr>
            <a:r>
              <a:rPr lang="en-US" dirty="0"/>
              <a:t>usually specify in-service event, either location or exposure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50062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Presumption Category – Administrative</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a:spcAft>
                <a:spcPts val="600"/>
              </a:spcAft>
            </a:pPr>
            <a:r>
              <a:rPr lang="en-US" dirty="0"/>
              <a:t>refers to presumption of: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a:p>
        </p:txBody>
      </p:sp>
      <p:sp>
        <p:nvSpPr>
          <p:cNvPr id="5" name="TextBox 4">
            <a:extLst>
              <a:ext uri="{FF2B5EF4-FFF2-40B4-BE49-F238E27FC236}">
                <a16:creationId xmlns:a16="http://schemas.microsoft.com/office/drawing/2014/main" id="{7D0CB92C-A13D-45FF-B230-0B633FF791E8}"/>
              </a:ext>
            </a:extLst>
          </p:cNvPr>
          <p:cNvSpPr txBox="1"/>
          <p:nvPr>
            <p:custDataLst>
              <p:tags r:id="rId4"/>
            </p:custDataLst>
          </p:nvPr>
        </p:nvSpPr>
        <p:spPr>
          <a:xfrm>
            <a:off x="462116" y="2599430"/>
            <a:ext cx="8229600" cy="1554272"/>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pPr>
            <a:r>
              <a:rPr lang="en-US" sz="2000" dirty="0"/>
              <a:t>death</a:t>
            </a:r>
          </a:p>
          <a:p>
            <a:pPr marL="628650" lvl="1" indent="-284163">
              <a:spcAft>
                <a:spcPts val="600"/>
              </a:spcAft>
              <a:buClr>
                <a:schemeClr val="tx1"/>
              </a:buClr>
              <a:buFont typeface="Arial" panose="020B0604020202020204" pitchFamily="34" charset="0"/>
              <a:buChar char="•"/>
            </a:pPr>
            <a:r>
              <a:rPr lang="en-US" sz="2000" dirty="0"/>
              <a:t>soundness</a:t>
            </a:r>
          </a:p>
          <a:p>
            <a:pPr marL="628650" lvl="1" indent="-284163">
              <a:spcAft>
                <a:spcPts val="600"/>
              </a:spcAft>
              <a:buClr>
                <a:schemeClr val="tx1"/>
              </a:buClr>
              <a:buFont typeface="Arial" panose="020B0604020202020204" pitchFamily="34" charset="0"/>
              <a:buChar char="•"/>
            </a:pPr>
            <a:r>
              <a:rPr lang="en-US" sz="2000" dirty="0"/>
              <a:t>service-connection or aggravation</a:t>
            </a:r>
          </a:p>
          <a:p>
            <a:pPr marL="628650" lvl="1" indent="-284163">
              <a:spcAft>
                <a:spcPts val="600"/>
              </a:spcAft>
              <a:buClr>
                <a:schemeClr val="tx1"/>
              </a:buClr>
              <a:buFont typeface="Arial" panose="020B0604020202020204" pitchFamily="34" charset="0"/>
              <a:buChar char="•"/>
            </a:pPr>
            <a:r>
              <a:rPr lang="en-US" sz="2000" dirty="0"/>
              <a:t>total disability  </a:t>
            </a:r>
          </a:p>
        </p:txBody>
      </p:sp>
    </p:spTree>
    <p:extLst>
      <p:ext uri="{BB962C8B-B14F-4D97-AF65-F5344CB8AC3E}">
        <p14:creationId xmlns:p14="http://schemas.microsoft.com/office/powerpoint/2010/main" val="152981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Presumption Category – Medical Health Outcomes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buClr>
                <a:schemeClr val="tx1"/>
              </a:buClr>
            </a:pPr>
            <a:r>
              <a:rPr lang="en-US" dirty="0"/>
              <a:t>Chronic Diseases</a:t>
            </a:r>
          </a:p>
          <a:p>
            <a:pPr marL="233363" indent="-233363">
              <a:buClr>
                <a:schemeClr val="tx1"/>
              </a:buClr>
            </a:pPr>
            <a:r>
              <a:rPr lang="en-US" dirty="0"/>
              <a:t>Tropical Diseases</a:t>
            </a:r>
          </a:p>
          <a:p>
            <a:pPr marL="233363" indent="-233363">
              <a:buClr>
                <a:schemeClr val="tx1"/>
              </a:buClr>
            </a:pPr>
            <a:r>
              <a:rPr lang="en-US" dirty="0"/>
              <a:t>Former Prisoner of War (POW)</a:t>
            </a:r>
          </a:p>
          <a:p>
            <a:pPr marL="233363" indent="-233363">
              <a:buClr>
                <a:schemeClr val="tx1"/>
              </a:buClr>
            </a:pPr>
            <a:r>
              <a:rPr lang="en-US" dirty="0"/>
              <a:t>Radiation</a:t>
            </a:r>
          </a:p>
          <a:p>
            <a:pPr marL="233363" indent="-233363">
              <a:buClr>
                <a:schemeClr val="tx1"/>
              </a:buClr>
            </a:pPr>
            <a:r>
              <a:rPr lang="en-US" dirty="0"/>
              <a:t>Herbicide Agents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47783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Presumption Category – Medical Health Outcomes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buClr>
                <a:schemeClr val="tx1"/>
              </a:buClr>
            </a:pPr>
            <a:r>
              <a:rPr lang="en-US" dirty="0"/>
              <a:t>Persian Gulf Undiagnosed Illness</a:t>
            </a:r>
          </a:p>
          <a:p>
            <a:pPr marL="233363" indent="-233363">
              <a:buClr>
                <a:schemeClr val="tx1"/>
              </a:buClr>
            </a:pPr>
            <a:r>
              <a:rPr lang="en-US" dirty="0"/>
              <a:t>Afghanistan Infectious Diseases</a:t>
            </a:r>
          </a:p>
          <a:p>
            <a:pPr marL="233363" indent="-233363">
              <a:buClr>
                <a:schemeClr val="tx1"/>
              </a:buClr>
            </a:pPr>
            <a:r>
              <a:rPr lang="en-US" dirty="0"/>
              <a:t>Mustard Gas and Lewisite</a:t>
            </a:r>
          </a:p>
          <a:p>
            <a:pPr marL="233363" indent="-233363">
              <a:buClr>
                <a:schemeClr val="tx1"/>
              </a:buClr>
            </a:pPr>
            <a:r>
              <a:rPr lang="en-US" dirty="0"/>
              <a:t>Amyotrophic Lateral Sclerosis (ALS)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220136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Service Requirement</a:t>
            </a:r>
          </a:p>
        </p:txBody>
      </p:sp>
      <p:sp>
        <p:nvSpPr>
          <p:cNvPr id="5" name="Content Placeholder 4"/>
          <p:cNvSpPr>
            <a:spLocks noGrp="1"/>
          </p:cNvSpPr>
          <p:nvPr>
            <p:ph idx="1"/>
            <p:custDataLst>
              <p:tags r:id="rId2"/>
            </p:custDataLst>
          </p:nvPr>
        </p:nvSpPr>
        <p:spPr>
          <a:xfrm>
            <a:off x="457200" y="2057400"/>
            <a:ext cx="8229600" cy="3916363"/>
          </a:xfrm>
        </p:spPr>
        <p:txBody>
          <a:bodyPr/>
          <a:lstStyle/>
          <a:p>
            <a:pPr marL="233363" indent="-233363">
              <a:buClr>
                <a:schemeClr val="tx1"/>
              </a:buClr>
            </a:pPr>
            <a:r>
              <a:rPr lang="en-US" dirty="0"/>
              <a:t>90 days or more during wartime or after December 31, 1946, for chronic, tropical, radiation, and ALS</a:t>
            </a:r>
          </a:p>
          <a:p>
            <a:pPr marL="233363" indent="-233363">
              <a:buClr>
                <a:schemeClr val="tx1"/>
              </a:buClr>
            </a:pPr>
            <a:r>
              <a:rPr lang="en-US" dirty="0"/>
              <a:t>Service after December 31, 1946, sufficient for presumptive service-connection for POWs and herbicide exposure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72858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Chronic Disease</a:t>
            </a:r>
          </a:p>
        </p:txBody>
      </p:sp>
      <p:sp>
        <p:nvSpPr>
          <p:cNvPr id="6" name="Content Placeholder 5"/>
          <p:cNvSpPr>
            <a:spLocks noGrp="1"/>
          </p:cNvSpPr>
          <p:nvPr>
            <p:ph idx="1"/>
            <p:custDataLst>
              <p:tags r:id="rId2"/>
            </p:custDataLst>
          </p:nvPr>
        </p:nvSpPr>
        <p:spPr>
          <a:xfrm>
            <a:off x="457200" y="2057400"/>
            <a:ext cx="8229600" cy="1452716"/>
          </a:xfrm>
        </p:spPr>
        <p:txBody>
          <a:bodyPr>
            <a:noAutofit/>
          </a:bodyPr>
          <a:lstStyle/>
          <a:p>
            <a:pPr>
              <a:spcAft>
                <a:spcPts val="600"/>
              </a:spcAft>
            </a:pPr>
            <a:r>
              <a:rPr lang="en-US" b="1" dirty="0"/>
              <a:t>Chronic Disease </a:t>
            </a:r>
            <a:r>
              <a:rPr lang="en-US" dirty="0"/>
              <a:t>must manifest to 10% or more within 1 year of separation</a:t>
            </a:r>
          </a:p>
          <a:p>
            <a:pPr>
              <a:spcAft>
                <a:spcPts val="600"/>
              </a:spcAft>
            </a:pPr>
            <a:endParaRPr lang="en-US" dirty="0"/>
          </a:p>
          <a:p>
            <a:pPr marL="0" lvl="1" indent="0">
              <a:spcAft>
                <a:spcPts val="600"/>
              </a:spcAft>
              <a:buNone/>
            </a:pPr>
            <a:r>
              <a:rPr lang="en-US" sz="2000" dirty="0"/>
              <a:t>	Exceptions: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a:p>
        </p:txBody>
      </p:sp>
      <p:sp>
        <p:nvSpPr>
          <p:cNvPr id="3" name="TextBox 2">
            <a:extLst>
              <a:ext uri="{FF2B5EF4-FFF2-40B4-BE49-F238E27FC236}">
                <a16:creationId xmlns:a16="http://schemas.microsoft.com/office/drawing/2014/main" id="{4F8D2D11-E8E1-4747-8D84-059784809E80}"/>
              </a:ext>
            </a:extLst>
          </p:cNvPr>
          <p:cNvSpPr txBox="1"/>
          <p:nvPr>
            <p:custDataLst>
              <p:tags r:id="rId4"/>
            </p:custDataLst>
          </p:nvPr>
        </p:nvSpPr>
        <p:spPr>
          <a:xfrm>
            <a:off x="467032" y="3507658"/>
            <a:ext cx="8219768" cy="723275"/>
          </a:xfrm>
          <a:prstGeom prst="rect">
            <a:avLst/>
          </a:prstGeom>
          <a:noFill/>
        </p:spPr>
        <p:txBody>
          <a:bodyPr wrap="square" rtlCol="0">
            <a:spAutoFit/>
          </a:bodyPr>
          <a:lstStyle/>
          <a:p>
            <a:pPr marL="690563" lvl="2" indent="-233363">
              <a:spcAft>
                <a:spcPts val="600"/>
              </a:spcAft>
              <a:buClr>
                <a:schemeClr val="tx1"/>
              </a:buClr>
              <a:buFont typeface="Arial" panose="020B0604020202020204" pitchFamily="34" charset="0"/>
              <a:buChar char="•"/>
            </a:pPr>
            <a:r>
              <a:rPr lang="en-US" dirty="0"/>
              <a:t>Hansen's disease (leprosy) and tuberculosis within 3 years</a:t>
            </a:r>
          </a:p>
          <a:p>
            <a:pPr marL="690563" lvl="2" indent="-233363">
              <a:spcAft>
                <a:spcPts val="600"/>
              </a:spcAft>
              <a:buClr>
                <a:schemeClr val="tx1"/>
              </a:buClr>
              <a:buFont typeface="Arial" panose="020B0604020202020204" pitchFamily="34" charset="0"/>
              <a:buChar char="•"/>
            </a:pPr>
            <a:r>
              <a:rPr lang="en-US" dirty="0"/>
              <a:t>multiple sclerosis within 7 years  </a:t>
            </a:r>
          </a:p>
        </p:txBody>
      </p:sp>
    </p:spTree>
    <p:extLst>
      <p:ext uri="{BB962C8B-B14F-4D97-AF65-F5344CB8AC3E}">
        <p14:creationId xmlns:p14="http://schemas.microsoft.com/office/powerpoint/2010/main" val="65535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Tropical Disease and POW</a:t>
            </a:r>
          </a:p>
        </p:txBody>
      </p:sp>
      <p:sp>
        <p:nvSpPr>
          <p:cNvPr id="5" name="Content Placeholder 4"/>
          <p:cNvSpPr>
            <a:spLocks noGrp="1"/>
          </p:cNvSpPr>
          <p:nvPr>
            <p:ph idx="1"/>
            <p:custDataLst>
              <p:tags r:id="rId2"/>
            </p:custDataLst>
          </p:nvPr>
        </p:nvSpPr>
        <p:spPr>
          <a:xfrm>
            <a:off x="457200" y="2057400"/>
            <a:ext cx="8229600" cy="3916363"/>
          </a:xfrm>
        </p:spPr>
        <p:txBody>
          <a:bodyPr/>
          <a:lstStyle/>
          <a:p>
            <a:pPr>
              <a:spcAft>
                <a:spcPts val="600"/>
              </a:spcAft>
            </a:pPr>
            <a:r>
              <a:rPr lang="en-US" b="1" dirty="0"/>
              <a:t>Tropical Disease </a:t>
            </a:r>
            <a:r>
              <a:rPr lang="en-US" dirty="0"/>
              <a:t>must manifest to 10% or more within 1 year of separation or within incubation period</a:t>
            </a:r>
          </a:p>
          <a:p>
            <a:pPr>
              <a:spcAft>
                <a:spcPts val="600"/>
              </a:spcAft>
            </a:pPr>
            <a:r>
              <a:rPr lang="en-US" b="1" dirty="0"/>
              <a:t>Former Prisoner of War </a:t>
            </a:r>
            <a:r>
              <a:rPr lang="en-US" dirty="0"/>
              <a:t>diseases must manifest to 10% or more any time after separation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130166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Herbicide Exposure</a:t>
            </a:r>
          </a:p>
        </p:txBody>
      </p:sp>
      <p:sp>
        <p:nvSpPr>
          <p:cNvPr id="5" name="Content Placeholder 4"/>
          <p:cNvSpPr>
            <a:spLocks noGrp="1"/>
          </p:cNvSpPr>
          <p:nvPr>
            <p:ph idx="1"/>
            <p:custDataLst>
              <p:tags r:id="rId2"/>
            </p:custDataLst>
          </p:nvPr>
        </p:nvSpPr>
        <p:spPr>
          <a:xfrm>
            <a:off x="457200" y="2057400"/>
            <a:ext cx="8229600" cy="1462548"/>
          </a:xfrm>
        </p:spPr>
        <p:txBody>
          <a:bodyPr>
            <a:normAutofit lnSpcReduction="10000"/>
          </a:bodyPr>
          <a:lstStyle/>
          <a:p>
            <a:pPr>
              <a:spcAft>
                <a:spcPts val="600"/>
              </a:spcAft>
            </a:pPr>
            <a:r>
              <a:rPr lang="en-US" b="1" dirty="0"/>
              <a:t>Herbicide Exposure</a:t>
            </a:r>
            <a:r>
              <a:rPr lang="en-US" dirty="0"/>
              <a:t> must manifest to 10% or more any time after service</a:t>
            </a:r>
          </a:p>
          <a:p>
            <a:pPr>
              <a:spcAft>
                <a:spcPts val="600"/>
              </a:spcAft>
            </a:pPr>
            <a:endParaRPr lang="en-US" dirty="0"/>
          </a:p>
          <a:p>
            <a:pPr marL="0" lvl="1" indent="0">
              <a:spcAft>
                <a:spcPts val="600"/>
              </a:spcAft>
              <a:buNone/>
            </a:pPr>
            <a:r>
              <a:rPr lang="en-US" sz="2000" dirty="0"/>
              <a:t>	Exceptions (within 1 year of last exposure):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a:p>
        </p:txBody>
      </p:sp>
      <p:sp>
        <p:nvSpPr>
          <p:cNvPr id="3" name="TextBox 2">
            <a:extLst>
              <a:ext uri="{FF2B5EF4-FFF2-40B4-BE49-F238E27FC236}">
                <a16:creationId xmlns:a16="http://schemas.microsoft.com/office/drawing/2014/main" id="{648456A9-A8B1-4157-9DB4-E69039E328D3}"/>
              </a:ext>
            </a:extLst>
          </p:cNvPr>
          <p:cNvSpPr txBox="1"/>
          <p:nvPr>
            <p:custDataLst>
              <p:tags r:id="rId4"/>
            </p:custDataLst>
          </p:nvPr>
        </p:nvSpPr>
        <p:spPr>
          <a:xfrm>
            <a:off x="457200" y="3507658"/>
            <a:ext cx="8259097" cy="1000274"/>
          </a:xfrm>
          <a:prstGeom prst="rect">
            <a:avLst/>
          </a:prstGeom>
          <a:noFill/>
        </p:spPr>
        <p:txBody>
          <a:bodyPr wrap="square" rtlCol="0">
            <a:spAutoFit/>
          </a:bodyPr>
          <a:lstStyle/>
          <a:p>
            <a:pPr marL="690563" lvl="2" indent="-233363">
              <a:spcAft>
                <a:spcPts val="600"/>
              </a:spcAft>
              <a:buClr>
                <a:schemeClr val="tx1"/>
              </a:buClr>
              <a:buFont typeface="Arial" panose="020B0604020202020204" pitchFamily="34" charset="0"/>
              <a:buChar char="•"/>
            </a:pPr>
            <a:r>
              <a:rPr lang="en-US" dirty="0"/>
              <a:t>early-onset peripheral neuropathy </a:t>
            </a:r>
          </a:p>
          <a:p>
            <a:pPr marL="690563" lvl="2" indent="-233363">
              <a:spcAft>
                <a:spcPts val="600"/>
              </a:spcAft>
              <a:buClr>
                <a:schemeClr val="tx1"/>
              </a:buClr>
              <a:buFont typeface="Arial" panose="020B0604020202020204" pitchFamily="34" charset="0"/>
              <a:buChar char="•"/>
            </a:pPr>
            <a:r>
              <a:rPr lang="en-US" dirty="0"/>
              <a:t>chloracne or other </a:t>
            </a:r>
            <a:r>
              <a:rPr lang="en-US" dirty="0" err="1"/>
              <a:t>acneform</a:t>
            </a:r>
            <a:r>
              <a:rPr lang="en-US" dirty="0"/>
              <a:t> disease consistent with chloracne, porphyria </a:t>
            </a:r>
            <a:r>
              <a:rPr lang="en-US" dirty="0" err="1"/>
              <a:t>cutanea</a:t>
            </a:r>
            <a:r>
              <a:rPr lang="en-US" dirty="0"/>
              <a:t> </a:t>
            </a:r>
            <a:r>
              <a:rPr lang="en-US" dirty="0" err="1"/>
              <a:t>tarda</a:t>
            </a:r>
            <a:endParaRPr lang="en-US" dirty="0"/>
          </a:p>
        </p:txBody>
      </p:sp>
    </p:spTree>
    <p:extLst>
      <p:ext uri="{BB962C8B-B14F-4D97-AF65-F5344CB8AC3E}">
        <p14:creationId xmlns:p14="http://schemas.microsoft.com/office/powerpoint/2010/main" val="179888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lvl="0" indent="-233363" hangingPunct="0">
              <a:buClr>
                <a:schemeClr val="tx1"/>
              </a:buClr>
            </a:pPr>
            <a:r>
              <a:rPr lang="en-US" dirty="0"/>
              <a:t>Understand presumptive service-connection</a:t>
            </a:r>
          </a:p>
          <a:p>
            <a:pPr marL="233363" lvl="0" indent="-233363" hangingPunct="0">
              <a:buClr>
                <a:schemeClr val="tx1"/>
              </a:buClr>
            </a:pPr>
            <a:r>
              <a:rPr lang="en-US" dirty="0"/>
              <a:t>Understand presumptive service-connection regulations</a:t>
            </a:r>
          </a:p>
          <a:p>
            <a:pPr marL="233363" indent="-233363">
              <a:buClr>
                <a:schemeClr val="tx1"/>
              </a:buClr>
            </a:pPr>
            <a:r>
              <a:rPr lang="en-US" dirty="0"/>
              <a:t>Identify presumptive conditions</a:t>
            </a:r>
          </a:p>
          <a:p>
            <a:pPr marL="233363" indent="-233363">
              <a:buClr>
                <a:schemeClr val="tx1"/>
              </a:buClr>
            </a:pPr>
            <a:r>
              <a:rPr lang="en-US" dirty="0"/>
              <a:t>Develop basic practices for handling presumptive service-connection claims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270474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Gulf War</a:t>
            </a:r>
          </a:p>
        </p:txBody>
      </p:sp>
      <p:sp>
        <p:nvSpPr>
          <p:cNvPr id="5" name="Content Placeholder 4"/>
          <p:cNvSpPr>
            <a:spLocks noGrp="1"/>
          </p:cNvSpPr>
          <p:nvPr>
            <p:ph idx="1"/>
            <p:custDataLst>
              <p:tags r:id="rId2"/>
            </p:custDataLst>
          </p:nvPr>
        </p:nvSpPr>
        <p:spPr>
          <a:xfrm>
            <a:off x="457200" y="2057400"/>
            <a:ext cx="8229600" cy="3916363"/>
          </a:xfrm>
        </p:spPr>
        <p:txBody>
          <a:bodyPr/>
          <a:lstStyle/>
          <a:p>
            <a:pPr>
              <a:spcAft>
                <a:spcPts val="600"/>
              </a:spcAft>
              <a:buClr>
                <a:srgbClr val="2D2DB9">
                  <a:lumMod val="75000"/>
                </a:srgbClr>
              </a:buClr>
            </a:pPr>
            <a:r>
              <a:rPr lang="en-US" dirty="0"/>
              <a:t>Served on active duty in Southwest Asia theater of operations, to include air above theater</a:t>
            </a:r>
          </a:p>
          <a:p>
            <a:pPr>
              <a:spcAft>
                <a:spcPts val="600"/>
              </a:spcAft>
              <a:buClr>
                <a:srgbClr val="2D2DB9">
                  <a:lumMod val="75000"/>
                </a:srgbClr>
              </a:buClr>
            </a:pPr>
            <a:endParaRPr lang="en-US" dirty="0"/>
          </a:p>
          <a:p>
            <a:pPr>
              <a:spcAft>
                <a:spcPts val="600"/>
              </a:spcAft>
            </a:pPr>
            <a:r>
              <a:rPr lang="en-US" b="1" dirty="0"/>
              <a:t>Persian Gulf Undiagnosed Illness</a:t>
            </a:r>
            <a:r>
              <a:rPr lang="en-US" dirty="0"/>
              <a:t> must manifest to 10% or more not later than December 31, 2016</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168398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ALS</a:t>
            </a:r>
          </a:p>
        </p:txBody>
      </p:sp>
      <p:sp>
        <p:nvSpPr>
          <p:cNvPr id="5" name="Content Placeholder 4"/>
          <p:cNvSpPr>
            <a:spLocks noGrp="1"/>
          </p:cNvSpPr>
          <p:nvPr>
            <p:ph idx="1"/>
            <p:custDataLst>
              <p:tags r:id="rId2"/>
            </p:custDataLst>
          </p:nvPr>
        </p:nvSpPr>
        <p:spPr>
          <a:xfrm>
            <a:off x="457200" y="2057400"/>
            <a:ext cx="8229600" cy="1371600"/>
          </a:xfrm>
        </p:spPr>
        <p:txBody>
          <a:bodyPr>
            <a:noAutofit/>
          </a:bodyPr>
          <a:lstStyle/>
          <a:p>
            <a:r>
              <a:rPr lang="en-US" dirty="0"/>
              <a:t>manifested at any time after separation is sufficient to establish service-connection</a:t>
            </a:r>
          </a:p>
          <a:p>
            <a:endParaRPr lang="en-US" dirty="0"/>
          </a:p>
          <a:p>
            <a:r>
              <a:rPr lang="en-US" dirty="0"/>
              <a:t>Exception: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21</a:t>
            </a:fld>
            <a:endParaRPr lang="en-US"/>
          </a:p>
        </p:txBody>
      </p:sp>
      <p:sp>
        <p:nvSpPr>
          <p:cNvPr id="3" name="TextBox 2">
            <a:extLst>
              <a:ext uri="{FF2B5EF4-FFF2-40B4-BE49-F238E27FC236}">
                <a16:creationId xmlns:a16="http://schemas.microsoft.com/office/drawing/2014/main" id="{68DDC98F-92C2-4C3F-91DF-31000ECB8F98}"/>
              </a:ext>
            </a:extLst>
          </p:cNvPr>
          <p:cNvSpPr txBox="1"/>
          <p:nvPr>
            <p:custDataLst>
              <p:tags r:id="rId4"/>
            </p:custDataLst>
          </p:nvPr>
        </p:nvSpPr>
        <p:spPr>
          <a:xfrm>
            <a:off x="427703" y="3429000"/>
            <a:ext cx="8259097" cy="1785104"/>
          </a:xfrm>
          <a:prstGeom prst="rect">
            <a:avLst/>
          </a:prstGeom>
          <a:noFill/>
        </p:spPr>
        <p:txBody>
          <a:bodyPr wrap="square" rtlCol="0">
            <a:spAutoFit/>
          </a:bodyPr>
          <a:lstStyle/>
          <a:p>
            <a:pPr marL="690563" lvl="1" indent="-233363">
              <a:spcAft>
                <a:spcPts val="600"/>
              </a:spcAft>
              <a:buClr>
                <a:schemeClr val="tx1"/>
              </a:buClr>
              <a:buFont typeface="Arial" panose="020B0604020202020204" pitchFamily="34" charset="0"/>
              <a:buChar char="•"/>
            </a:pPr>
            <a:r>
              <a:rPr lang="en-US" dirty="0"/>
              <a:t>if affirmative evidence notes ALS</a:t>
            </a:r>
          </a:p>
          <a:p>
            <a:pPr lvl="2" indent="-225425">
              <a:spcAft>
                <a:spcPts val="600"/>
              </a:spcAft>
              <a:buClr>
                <a:schemeClr val="tx1"/>
              </a:buClr>
              <a:buFont typeface="Arial" panose="020B0604020202020204" pitchFamily="34" charset="0"/>
              <a:buChar char="•"/>
            </a:pPr>
            <a:r>
              <a:rPr lang="en-US" sz="1600" dirty="0"/>
              <a:t>not incurred during/aggravated by service</a:t>
            </a:r>
          </a:p>
          <a:p>
            <a:pPr lvl="2" indent="-225425">
              <a:spcAft>
                <a:spcPts val="600"/>
              </a:spcAft>
              <a:buClr>
                <a:schemeClr val="tx1"/>
              </a:buClr>
              <a:buFont typeface="Arial" panose="020B0604020202020204" pitchFamily="34" charset="0"/>
              <a:buChar char="•"/>
            </a:pPr>
            <a:r>
              <a:rPr lang="en-US" sz="1600" dirty="0"/>
              <a:t>is due to Veteran's willful misconduct</a:t>
            </a:r>
          </a:p>
          <a:p>
            <a:pPr marL="690563" lvl="1" indent="-233363">
              <a:spcAft>
                <a:spcPts val="600"/>
              </a:spcAft>
              <a:buClr>
                <a:schemeClr val="tx1"/>
              </a:buClr>
              <a:buFont typeface="Arial" panose="020B0604020202020204" pitchFamily="34" charset="0"/>
              <a:buChar char="•"/>
            </a:pPr>
            <a:r>
              <a:rPr lang="en-US" dirty="0"/>
              <a:t>if Veteran did not serve continuous 90 days or more</a:t>
            </a:r>
          </a:p>
          <a:p>
            <a:endParaRPr lang="en-US" dirty="0"/>
          </a:p>
        </p:txBody>
      </p:sp>
    </p:spTree>
    <p:extLst>
      <p:ext uri="{BB962C8B-B14F-4D97-AF65-F5344CB8AC3E}">
        <p14:creationId xmlns:p14="http://schemas.microsoft.com/office/powerpoint/2010/main" val="73801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custDataLst>
              <p:tags r:id="rId1"/>
            </p:custDataLst>
          </p:nvPr>
        </p:nvSpPr>
        <p:spPr>
          <a:xfrm>
            <a:off x="0" y="793631"/>
            <a:ext cx="9144000" cy="1086867"/>
          </a:xfrm>
        </p:spPr>
        <p:txBody>
          <a:bodyPr/>
          <a:lstStyle/>
          <a:p>
            <a:r>
              <a:rPr lang="en-US" dirty="0"/>
              <a:t>Radiation Cases</a:t>
            </a:r>
          </a:p>
        </p:txBody>
      </p:sp>
      <p:sp>
        <p:nvSpPr>
          <p:cNvPr id="3" name="Content Placeholder 2"/>
          <p:cNvSpPr>
            <a:spLocks noGrp="1"/>
          </p:cNvSpPr>
          <p:nvPr>
            <p:ph idx="1"/>
            <p:custDataLst>
              <p:tags r:id="rId2"/>
            </p:custDataLst>
          </p:nvPr>
        </p:nvSpPr>
        <p:spPr>
          <a:xfrm>
            <a:off x="419893" y="2495012"/>
            <a:ext cx="4152107" cy="3311013"/>
          </a:xfrm>
        </p:spPr>
        <p:txBody>
          <a:bodyPr>
            <a:noAutofit/>
          </a:bodyPr>
          <a:lstStyle/>
          <a:p>
            <a:pPr marL="233363" indent="-233363">
              <a:spcAft>
                <a:spcPts val="600"/>
              </a:spcAft>
              <a:buClr>
                <a:schemeClr val="tx1"/>
              </a:buClr>
              <a:buFont typeface="Arial" panose="020B0604020202020204" pitchFamily="34" charset="0"/>
              <a:buChar char="•"/>
            </a:pPr>
            <a:r>
              <a:rPr lang="en-US" dirty="0"/>
              <a:t>Only 21 cancers.</a:t>
            </a:r>
          </a:p>
          <a:p>
            <a:pPr marL="233363" indent="-233363">
              <a:spcAft>
                <a:spcPts val="600"/>
              </a:spcAft>
              <a:buClr>
                <a:schemeClr val="tx1"/>
              </a:buClr>
              <a:buFont typeface="Arial" panose="020B0604020202020204" pitchFamily="34" charset="0"/>
              <a:buChar char="•"/>
            </a:pPr>
            <a:r>
              <a:rPr lang="en-US" dirty="0"/>
              <a:t>FPOWs and occupation of near Hiroshima and Nagasaki</a:t>
            </a:r>
          </a:p>
          <a:p>
            <a:pPr marL="233363" indent="-233363">
              <a:spcAft>
                <a:spcPts val="600"/>
              </a:spcAft>
              <a:buClr>
                <a:schemeClr val="tx1"/>
              </a:buClr>
              <a:buFont typeface="Arial" panose="020B0604020202020204" pitchFamily="34" charset="0"/>
              <a:buChar char="•"/>
            </a:pPr>
            <a:r>
              <a:rPr lang="en-US" dirty="0"/>
              <a:t>underground nuclear weapons testing in AK</a:t>
            </a:r>
          </a:p>
          <a:p>
            <a:pPr marL="233363" indent="-233363">
              <a:spcAft>
                <a:spcPts val="600"/>
              </a:spcAft>
              <a:buClr>
                <a:schemeClr val="tx1"/>
              </a:buClr>
              <a:buFont typeface="Arial" panose="020B0604020202020204" pitchFamily="34" charset="0"/>
              <a:buChar char="•"/>
            </a:pPr>
            <a:r>
              <a:rPr lang="en-US" dirty="0"/>
              <a:t>gaseous diffusion plant emissions in KY, TN, and OH</a:t>
            </a:r>
          </a:p>
          <a:p>
            <a:pPr marL="233363" indent="-233363">
              <a:spcAft>
                <a:spcPts val="600"/>
              </a:spcAft>
              <a:buClr>
                <a:schemeClr val="tx1"/>
              </a:buClr>
              <a:buFont typeface="Arial" panose="020B0604020202020204" pitchFamily="34" charset="0"/>
              <a:buChar char="•"/>
            </a:pPr>
            <a:r>
              <a:rPr lang="en-US" dirty="0"/>
              <a:t>exposure at atmospheric nuclear weapons testing</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a:p>
        </p:txBody>
      </p:sp>
      <p:sp>
        <p:nvSpPr>
          <p:cNvPr id="5" name="Text Placeholder 4"/>
          <p:cNvSpPr>
            <a:spLocks noGrp="1"/>
          </p:cNvSpPr>
          <p:nvPr>
            <p:ph type="body" idx="4294967295"/>
            <p:custDataLst>
              <p:tags r:id="rId4"/>
            </p:custDataLst>
          </p:nvPr>
        </p:nvSpPr>
        <p:spPr>
          <a:xfrm>
            <a:off x="494506" y="2061713"/>
            <a:ext cx="4040188" cy="327525"/>
          </a:xfrm>
        </p:spPr>
        <p:txBody>
          <a:bodyPr/>
          <a:lstStyle/>
          <a:p>
            <a:pPr>
              <a:spcBef>
                <a:spcPts val="0"/>
              </a:spcBef>
              <a:spcAft>
                <a:spcPts val="600"/>
              </a:spcAft>
            </a:pPr>
            <a:r>
              <a:rPr lang="en-US" sz="2000" b="1" dirty="0"/>
              <a:t>3.309(d) </a:t>
            </a:r>
          </a:p>
        </p:txBody>
      </p:sp>
      <p:sp>
        <p:nvSpPr>
          <p:cNvPr id="6" name="Text Placeholder 5"/>
          <p:cNvSpPr>
            <a:spLocks noGrp="1"/>
          </p:cNvSpPr>
          <p:nvPr>
            <p:ph type="body" sz="quarter" idx="4294967295"/>
            <p:custDataLst>
              <p:tags r:id="rId5"/>
            </p:custDataLst>
          </p:nvPr>
        </p:nvSpPr>
        <p:spPr>
          <a:xfrm>
            <a:off x="5102225" y="2036177"/>
            <a:ext cx="3274859" cy="353062"/>
          </a:xfrm>
        </p:spPr>
        <p:txBody>
          <a:bodyPr/>
          <a:lstStyle/>
          <a:p>
            <a:pPr>
              <a:spcBef>
                <a:spcPts val="0"/>
              </a:spcBef>
              <a:spcAft>
                <a:spcPts val="600"/>
              </a:spcAft>
            </a:pPr>
            <a:r>
              <a:rPr lang="en-US" sz="2000" b="1" dirty="0"/>
              <a:t>3.311  </a:t>
            </a:r>
          </a:p>
        </p:txBody>
      </p:sp>
      <p:sp>
        <p:nvSpPr>
          <p:cNvPr id="7" name="Content Placeholder 6"/>
          <p:cNvSpPr>
            <a:spLocks noGrp="1"/>
          </p:cNvSpPr>
          <p:nvPr>
            <p:ph sz="quarter" idx="4294967295"/>
            <p:custDataLst>
              <p:tags r:id="rId6"/>
            </p:custDataLst>
          </p:nvPr>
        </p:nvSpPr>
        <p:spPr>
          <a:xfrm>
            <a:off x="5024230" y="2389238"/>
            <a:ext cx="3813843" cy="3951288"/>
          </a:xfrm>
        </p:spPr>
        <p:txBody>
          <a:bodyPr/>
          <a:lstStyle/>
          <a:p>
            <a:pPr marL="233363" indent="-233363">
              <a:spcBef>
                <a:spcPts val="0"/>
              </a:spcBef>
              <a:spcAft>
                <a:spcPts val="600"/>
              </a:spcAft>
              <a:buClr>
                <a:schemeClr val="tx1"/>
              </a:buClr>
              <a:buFont typeface="Arial" panose="020B0604020202020204" pitchFamily="34" charset="0"/>
              <a:buChar char="•"/>
            </a:pPr>
            <a:r>
              <a:rPr lang="en-US" sz="2000" dirty="0"/>
              <a:t>All cancers</a:t>
            </a:r>
          </a:p>
          <a:p>
            <a:pPr marL="233363" indent="-233363">
              <a:spcBef>
                <a:spcPts val="0"/>
              </a:spcBef>
              <a:spcAft>
                <a:spcPts val="600"/>
              </a:spcAft>
              <a:buClr>
                <a:schemeClr val="tx1"/>
              </a:buClr>
              <a:buFont typeface="Arial" panose="020B0604020202020204" pitchFamily="34" charset="0"/>
              <a:buChar char="•"/>
            </a:pPr>
            <a:r>
              <a:rPr lang="en-US" sz="2000" dirty="0"/>
              <a:t>occupational exposure</a:t>
            </a:r>
          </a:p>
          <a:p>
            <a:pPr marL="233363" indent="-233363">
              <a:spcBef>
                <a:spcPts val="0"/>
              </a:spcBef>
              <a:spcAft>
                <a:spcPts val="600"/>
              </a:spcAft>
              <a:buClr>
                <a:schemeClr val="tx1"/>
              </a:buClr>
              <a:buFont typeface="Arial" panose="020B0604020202020204" pitchFamily="34" charset="0"/>
              <a:buChar char="•"/>
            </a:pPr>
            <a:r>
              <a:rPr lang="en-US" sz="2000" dirty="0"/>
              <a:t>exposure at atmospheric nuclear weapons testing, and occupation of Hiroshima and Nagasaki</a:t>
            </a:r>
          </a:p>
          <a:p>
            <a:endParaRPr lang="en-US" dirty="0"/>
          </a:p>
        </p:txBody>
      </p:sp>
    </p:spTree>
    <p:extLst>
      <p:ext uri="{BB962C8B-B14F-4D97-AF65-F5344CB8AC3E}">
        <p14:creationId xmlns:p14="http://schemas.microsoft.com/office/powerpoint/2010/main" val="207157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Radiation Cases</a:t>
            </a:r>
          </a:p>
        </p:txBody>
      </p:sp>
      <p:sp>
        <p:nvSpPr>
          <p:cNvPr id="5" name="Content Placeholder 4"/>
          <p:cNvSpPr>
            <a:spLocks noGrp="1"/>
          </p:cNvSpPr>
          <p:nvPr>
            <p:ph idx="1"/>
            <p:custDataLst>
              <p:tags r:id="rId2"/>
            </p:custDataLst>
          </p:nvPr>
        </p:nvSpPr>
        <p:spPr>
          <a:xfrm>
            <a:off x="457200" y="2057400"/>
            <a:ext cx="8229600" cy="3916363"/>
          </a:xfrm>
        </p:spPr>
        <p:txBody>
          <a:bodyPr/>
          <a:lstStyle/>
          <a:p>
            <a:pPr marL="233363" indent="-233363"/>
            <a:r>
              <a:rPr lang="en-US" dirty="0"/>
              <a:t>If claim identifies exposure to radiation, existence of a radiogenic disease must be confirmed before transfer to Jackson</a:t>
            </a:r>
          </a:p>
          <a:p>
            <a:pPr marL="233363" indent="-233363"/>
            <a:r>
              <a:rPr lang="en-US" dirty="0"/>
              <a:t>Confirmation of presumptive disease in radiation-exposed Veteran or radiogenic disease is diagnosis from health care provider</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385894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Mustard Gas and Lewisite</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pPr hangingPunct="0">
              <a:spcAft>
                <a:spcPts val="600"/>
              </a:spcAft>
              <a:buClr>
                <a:srgbClr val="2D2DB9">
                  <a:lumMod val="75000"/>
                </a:srgbClr>
              </a:buClr>
            </a:pPr>
            <a:r>
              <a:rPr lang="en-US" dirty="0"/>
              <a:t>38 CFR 3.316 authorizes service connection (SC) for certain diseases diagnosed in Veterans who underwent full body exposure to mustard Gas or </a:t>
            </a:r>
            <a:r>
              <a:rPr lang="en-US" dirty="0" err="1"/>
              <a:t>Lewsite</a:t>
            </a:r>
            <a:r>
              <a:rPr lang="en-US" dirty="0"/>
              <a:t> during military service.</a:t>
            </a:r>
          </a:p>
          <a:p>
            <a:pPr lvl="0" hangingPunct="0">
              <a:spcAft>
                <a:spcPts val="600"/>
              </a:spcAft>
              <a:buClr>
                <a:srgbClr val="2D2DB9">
                  <a:lumMod val="75000"/>
                </a:srgbClr>
              </a:buClr>
            </a:pPr>
            <a:endParaRPr lang="en-US" dirty="0"/>
          </a:p>
          <a:p>
            <a:pPr hangingPunct="0">
              <a:spcAft>
                <a:spcPts val="600"/>
              </a:spcAft>
              <a:buClr>
                <a:srgbClr val="2D2DB9">
                  <a:lumMod val="75000"/>
                </a:srgbClr>
              </a:buClr>
            </a:pPr>
            <a:r>
              <a:rPr lang="en-US" dirty="0"/>
              <a:t>Claims for Mustard Gas on or after January 19, 2005 are centrally processed at the Muskogee Regional Office.  All Mustard Gas claims are controlled with a standard EP and EP 688.</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36900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Development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Aft>
                <a:spcPts val="600"/>
              </a:spcAft>
              <a:buClr>
                <a:srgbClr val="2D2DB9">
                  <a:lumMod val="75000"/>
                </a:srgbClr>
              </a:buClr>
            </a:pPr>
            <a:r>
              <a:rPr lang="en-US" dirty="0"/>
              <a:t>The VA must provide the claimant a 5103 notice (if claim was not submitted on a VA Form 21-526ez). The VA must provide the claimant notice asking for any information and medical or lay evidence not previously provided that is necessary to substantiate the claim. The letter must also include any presumptive paragraphs that may help the veteran substantiate the claim where the evidence is not already of record.</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a:p>
        </p:txBody>
      </p:sp>
    </p:spTree>
    <p:extLst>
      <p:ext uri="{BB962C8B-B14F-4D97-AF65-F5344CB8AC3E}">
        <p14:creationId xmlns:p14="http://schemas.microsoft.com/office/powerpoint/2010/main" val="212850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Examination</a:t>
            </a:r>
          </a:p>
        </p:txBody>
      </p:sp>
      <p:sp>
        <p:nvSpPr>
          <p:cNvPr id="3" name="Content Placeholder 2"/>
          <p:cNvSpPr>
            <a:spLocks noGrp="1"/>
          </p:cNvSpPr>
          <p:nvPr>
            <p:ph idx="1"/>
            <p:custDataLst>
              <p:tags r:id="rId2"/>
            </p:custDataLst>
          </p:nvPr>
        </p:nvSpPr>
        <p:spPr>
          <a:xfrm>
            <a:off x="457200" y="2057400"/>
            <a:ext cx="8229600" cy="666135"/>
          </a:xfrm>
        </p:spPr>
        <p:txBody>
          <a:bodyPr>
            <a:normAutofit lnSpcReduction="10000"/>
          </a:bodyPr>
          <a:lstStyle/>
          <a:p>
            <a:pPr>
              <a:spcAft>
                <a:spcPts val="600"/>
              </a:spcAft>
            </a:pPr>
            <a:r>
              <a:rPr lang="en-US" dirty="0"/>
              <a:t>Necessary when there is not sufficient medical evidence of record to make a decision, and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26</a:t>
            </a:fld>
            <a:endParaRPr lang="en-US"/>
          </a:p>
        </p:txBody>
      </p:sp>
      <p:sp>
        <p:nvSpPr>
          <p:cNvPr id="5" name="TextBox 4">
            <a:extLst>
              <a:ext uri="{FF2B5EF4-FFF2-40B4-BE49-F238E27FC236}">
                <a16:creationId xmlns:a16="http://schemas.microsoft.com/office/drawing/2014/main" id="{7B6B3E32-7AB6-4E5E-AA2A-06110126D6B6}"/>
              </a:ext>
            </a:extLst>
          </p:cNvPr>
          <p:cNvSpPr txBox="1"/>
          <p:nvPr>
            <p:custDataLst>
              <p:tags r:id="rId4"/>
            </p:custDataLst>
          </p:nvPr>
        </p:nvSpPr>
        <p:spPr>
          <a:xfrm>
            <a:off x="481781" y="2762851"/>
            <a:ext cx="8219767" cy="1785104"/>
          </a:xfrm>
          <a:prstGeom prst="rect">
            <a:avLst/>
          </a:prstGeom>
          <a:noFill/>
        </p:spPr>
        <p:txBody>
          <a:bodyPr wrap="square" rtlCol="0">
            <a:spAutoFit/>
          </a:bodyPr>
          <a:lstStyle/>
          <a:p>
            <a:pPr marL="628650" lvl="1" indent="-342900" fontAlgn="auto">
              <a:spcAft>
                <a:spcPts val="600"/>
              </a:spcAft>
              <a:buClr>
                <a:schemeClr val="tx1"/>
              </a:buClr>
              <a:buFont typeface="Arial" panose="020B0604020202020204" pitchFamily="34" charset="0"/>
              <a:buChar char="•"/>
            </a:pPr>
            <a:r>
              <a:rPr lang="en-US" sz="2000" dirty="0"/>
              <a:t>there is competent evidence of a diagnosed disability or persistent or recurrent symptoms of disability</a:t>
            </a:r>
          </a:p>
          <a:p>
            <a:pPr marL="628650" lvl="1" indent="-342900" fontAlgn="auto">
              <a:spcAft>
                <a:spcPts val="600"/>
              </a:spcAft>
              <a:buClr>
                <a:schemeClr val="tx1"/>
              </a:buClr>
              <a:buFont typeface="Arial" panose="020B0604020202020204" pitchFamily="34" charset="0"/>
              <a:buChar char="•"/>
            </a:pPr>
            <a:r>
              <a:rPr lang="en-US" sz="2000" dirty="0"/>
              <a:t>suffered an event, injury, or disease in service</a:t>
            </a:r>
          </a:p>
          <a:p>
            <a:pPr marL="628650" lvl="1" indent="-342900">
              <a:spcAft>
                <a:spcPts val="600"/>
              </a:spcAft>
              <a:buClr>
                <a:schemeClr val="tx1"/>
              </a:buClr>
              <a:buFont typeface="Arial" panose="020B0604020202020204" pitchFamily="34" charset="0"/>
              <a:buChar char="•"/>
            </a:pPr>
            <a:r>
              <a:rPr lang="en-US" sz="2000" dirty="0"/>
              <a:t>evidence or regulation indicates claimed disability/symptoms may be associated with service  </a:t>
            </a:r>
          </a:p>
        </p:txBody>
      </p:sp>
    </p:spTree>
    <p:extLst>
      <p:ext uri="{BB962C8B-B14F-4D97-AF65-F5344CB8AC3E}">
        <p14:creationId xmlns:p14="http://schemas.microsoft.com/office/powerpoint/2010/main" val="270429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299299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hangingPunct="0">
              <a:buClr>
                <a:schemeClr val="tx1"/>
              </a:buClr>
            </a:pPr>
            <a:r>
              <a:rPr lang="en-US" dirty="0"/>
              <a:t>38 CFR 3.307, Presumptive service-connection ion for chronic, tropical or prisoner-of-war related disease, or diseases associated with exposure to certain herbicide agents; wartime and service on or after January 1, 1947</a:t>
            </a:r>
          </a:p>
          <a:p>
            <a:pPr marL="233363" indent="-233363" hangingPunct="0">
              <a:buClr>
                <a:schemeClr val="tx1"/>
              </a:buClr>
            </a:pPr>
            <a:r>
              <a:rPr lang="en-US" dirty="0"/>
              <a:t>38 CFR 3.309, Disease Subject to presumptive service-connection 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225989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buClr>
                <a:schemeClr val="tx1"/>
              </a:buClr>
            </a:pPr>
            <a:r>
              <a:rPr lang="en-US" dirty="0"/>
              <a:t>38 CFR 3.313, Claims Based on Service in Vietnam</a:t>
            </a:r>
          </a:p>
          <a:p>
            <a:pPr marL="233363" indent="-233363" hangingPunct="0">
              <a:buClr>
                <a:schemeClr val="tx1"/>
              </a:buClr>
            </a:pPr>
            <a:r>
              <a:rPr lang="en-US" dirty="0"/>
              <a:t>38 CFR 3.316, Claims based on chronic effects of exposure to Mustard Gas and Lewisite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288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hangingPunct="0">
              <a:buClr>
                <a:schemeClr val="tx1"/>
              </a:buClr>
            </a:pPr>
            <a:r>
              <a:rPr lang="en-US" dirty="0"/>
              <a:t>38 CFR 3.317, Compensation for certain disabilities in Persian Gulf Veterans</a:t>
            </a:r>
          </a:p>
          <a:p>
            <a:pPr marL="233363" indent="-233363" hangingPunct="0">
              <a:buClr>
                <a:schemeClr val="tx1"/>
              </a:buClr>
            </a:pPr>
            <a:r>
              <a:rPr lang="en-US" dirty="0"/>
              <a:t>38 CFR 3.318, Presumptive service-connection ion for Amyotrophic Lateral Sclerosis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276678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33363" indent="-233363" hangingPunct="0">
              <a:buClr>
                <a:schemeClr val="tx1"/>
              </a:buClr>
            </a:pPr>
            <a:r>
              <a:rPr lang="en-US" dirty="0"/>
              <a:t>M21-1 Part I Subpart 1 C.3.h, Presumptive SC:  Reviewing for Three Evidentiary Elements for Examination </a:t>
            </a:r>
          </a:p>
          <a:p>
            <a:pPr marL="233363" indent="-233363" hangingPunct="0">
              <a:buClr>
                <a:schemeClr val="tx1"/>
              </a:buClr>
            </a:pPr>
            <a:r>
              <a:rPr lang="en-US" dirty="0"/>
              <a:t>M21-1 Part III Subpart iv 3.A.11-12, FPOW Exams and Social Surveys</a:t>
            </a:r>
          </a:p>
          <a:p>
            <a:pPr marL="233363" indent="-233363" hangingPunct="0">
              <a:buClr>
                <a:schemeClr val="tx1"/>
              </a:buClr>
            </a:pPr>
            <a:r>
              <a:rPr lang="en-US" dirty="0"/>
              <a:t>M21-1 Part III Subpart iv 4.F.1.f,  Scope of Diabetes Claims for Increase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96349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33363" indent="-233363" hangingPunct="0">
              <a:buClr>
                <a:schemeClr val="tx1"/>
              </a:buClr>
            </a:pPr>
            <a:r>
              <a:rPr lang="en-US" dirty="0"/>
              <a:t>M21-1 Part III Subpart iv 4.F.2.a, Complications of Diabetes Mellitus</a:t>
            </a:r>
          </a:p>
          <a:p>
            <a:pPr marL="233363" indent="-233363" hangingPunct="0">
              <a:buClr>
                <a:schemeClr val="tx1"/>
              </a:buClr>
            </a:pPr>
            <a:r>
              <a:rPr lang="en-US" dirty="0"/>
              <a:t>M21-1 Part III Subpart iv 6.B.5.a, Other Issues to Consider When Evaluating Evidence</a:t>
            </a:r>
          </a:p>
          <a:p>
            <a:pPr marL="233363" indent="-233363" hangingPunct="0">
              <a:buClr>
                <a:schemeClr val="tx1"/>
              </a:buClr>
            </a:pPr>
            <a:r>
              <a:rPr lang="en-US" dirty="0"/>
              <a:t>M21-1 Part IV Subpart ii 1.H, Developing Claims for Service-Connection Based on Herbicide Exposure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77764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33363" indent="-233363" hangingPunct="0">
              <a:buClr>
                <a:schemeClr val="tx1"/>
              </a:buClr>
            </a:pPr>
            <a:r>
              <a:rPr lang="en-US" dirty="0"/>
              <a:t>M21-1 Part IV Subpart ii 1.I, Developing Claims for Service-Connection Based on Other Types of Exposure Types</a:t>
            </a:r>
          </a:p>
          <a:p>
            <a:pPr marL="233363" indent="-233363" hangingPunct="0">
              <a:buClr>
                <a:schemeClr val="tx1"/>
              </a:buClr>
            </a:pPr>
            <a:r>
              <a:rPr lang="en-US" dirty="0"/>
              <a:t>M21-1 Part IV Subpart ii 2.B.2, Determining Service-Connection, Presumptive Conditions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94051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33363" indent="-233363" hangingPunct="0">
              <a:buClr>
                <a:schemeClr val="tx1"/>
              </a:buClr>
            </a:pPr>
            <a:r>
              <a:rPr lang="en-US" dirty="0"/>
              <a:t>M21-1 Part IV Subpart ii 2.C, Service-Connection for Disabilities Resulting From Exposure to Environmental Hazards or Service in the Republic of Vietnam</a:t>
            </a:r>
          </a:p>
          <a:p>
            <a:pPr marL="233363" indent="-233363" hangingPunct="0">
              <a:buClr>
                <a:schemeClr val="tx1"/>
              </a:buClr>
            </a:pPr>
            <a:r>
              <a:rPr lang="en-US" dirty="0"/>
              <a:t>M21-4 Appendix C Section II, Corporate Flashes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379383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A36F5C-F03E-4A3B-862D-4BA8FA166BFC}&quot;/&gt;&lt;isInvalidForFieldText val=&quot;0&quot;/&gt;&lt;Image&gt;&lt;filename val=&quot;C:\Users\User\AppData\Local\Temp\CP983664349984Session\CPTrustFolder983664349984\PPTImport983670129296\data\asimages\{83A36F5C-F03E-4A3B-862D-4BA8FA166BFC}_26.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7&quot;/&gt;&lt;lineCharCount val=&quot;47&quot;/&gt;&lt;lineCharCount val=&quot;49&quot;/&gt;&lt;lineCharCount val=&quot;65&quot;/&gt;&lt;lineCharCount val=&quot;28&quot;/&gt;&lt;/TableIndex&gt;&lt;/ShapeTextInfo&gt;"/>
  <p:tag name="HTML_SHAPEINFO" val="&lt;ThreeDShapeInfo&gt;&lt;uuid val=&quot;{7E71FA97-43E4-405F-BE15-8038C0956635}&quot;/&gt;&lt;isInvalidForFieldText val=&quot;0&quot;/&gt;&lt;Image&gt;&lt;filename val=&quot;C:\Users\User\AppData\Local\Temp\CP983664349984Session\CPTrustFolder983664349984\PPTImport983670129296\data\asimages\{7E71FA97-43E4-405F-BE15-8038C0956635}_26.png&quot;/&gt;&lt;left val=&quot;49&quot;/&gt;&lt;top val=&quot;286&quot;/&gt;&lt;width val=&quot;871&quot;/&gt;&lt;height val=&quot;20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400C61E-CCB0-4CCF-9795-CED797262118}&quot;/&gt;&lt;isInvalidForFieldText val=&quot;0&quot;/&gt;&lt;Image&gt;&lt;filename val=&quot;C:\Users\User\AppData\Local\Temp\CP983664349984Session\CPTrustFolder983664349984\PPTImport983670129296\data\asimages\{4400C61E-CCB0-4CCF-9795-CED797262118}_27.png&quot;/&gt;&lt;left val=&quot;0&quot;/&gt;&lt;top val=&quot;278&quot;/&gt;&lt;width val=&quot;961&quot;/&gt;&lt;height val=&quot;20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2A589DF-0648-4915-B693-937484780F0A}&quot;/&gt;&lt;isInvalidForFieldText val=&quot;0&quot;/&gt;&lt;Image&gt;&lt;filename val=&quot;C:\Users\User\AppData\Local\Temp\CP983664349984Session\CPTrustFolder983664349984\PPTImport983670129296\data\asimages\{C2A589DF-0648-4915-B693-937484780F0A}_27.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DUMMYTAG" val="&lt;DummyForForceWrite&gt;&lt;/DummyForForceWrite&gt;"/>
  <p:tag name="HTML_SHAPEINFO" val="&lt;ThreeDShapeInfo&gt;&lt;uuid val=&quot;{A2E0BED3-ACBF-4BB5-99A6-D0A37E9B2F31}&quot;/&gt;&lt;isInvalidForFieldText val=&quot;0&quot;/&gt;&lt;Image&gt;&lt;filename val=&quot;C:\Users\User\AppData\Local\Temp\CP983664349984Session\CPTrustFolder983664349984\PPTImport983670129296\data\asimages\{A2E0BED3-ACBF-4BB5-99A6-D0A37E9B2F31}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FD6B5E2E-8F35-4EB0-BD1D-7BE1720B0852}&quot;/&gt;&lt;isInvalidForFieldText val=&quot;0&quot;/&gt;&lt;Image&gt;&lt;filename val=&quot;C:\Users\User\AppData\Local\Temp\CP983664349984Session\CPTrustFolder983664349984\PPTImport983670129296\data\asimages\{FD6B5E2E-8F35-4EB0-BD1D-7BE1720B0852}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2849C331-CBF5-4C95-8B54-71308AFDA330}&quot;/&gt;&lt;isInvalidForFieldText val=&quot;0&quot;/&gt;&lt;Image&gt;&lt;filename val=&quot;C:\Users\User\AppData\Local\Temp\CP983664349984Session\CPTrustFolder983664349984\PPTImport983670129296\data\asimages\{2849C331-CBF5-4C95-8B54-71308AFDA330}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453CBD7-DCAD-4683-A403-E1A499B4CE53}&quot;/&gt;&lt;isInvalidForFieldText val=&quot;0&quot;/&gt;&lt;Image&gt;&lt;filename val=&quot;C:\Users\User\AppData\Local\Temp\CP983664349984Session\CPTrustFolder983664349984\PPTImport983670129296\data\asimages\{9453CBD7-DCAD-4683-A403-E1A499B4CE53}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54&quot;/&gt;&lt;lineCharCount val=&quot;32&quot;/&gt;&lt;lineCharCount val=&quot;68&quot;/&gt;&lt;lineCharCount val=&quot;6&quot;/&gt;&lt;/TableIndex&gt;&lt;/ShapeTextInfo&gt;"/>
  <p:tag name="HTML_SHAPEINFO" val="&lt;ThreeDShapeInfo&gt;&lt;uuid val=&quot;{EB245989-C2AF-428C-8BDB-6E76CCB9AD2A}&quot;/&gt;&lt;isInvalidForFieldText val=&quot;0&quot;/&gt;&lt;Image&gt;&lt;filename val=&quot;C:\Users\User\AppData\Local\Temp\CP983664349984Session\CPTrustFolder983664349984\PPTImport983670129296\data\asimages\{EB245989-C2AF-428C-8BDB-6E76CCB9AD2A}_2.png&quot;/&gt;&lt;left val=&quot;42&quot;/&gt;&lt;top val=&quot;212&quot;/&gt;&lt;width val=&quot;874&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F286DB-6DA5-4AA0-B46B-B76ADABEBC1C}&quot;/&gt;&lt;isInvalidForFieldText val=&quot;0&quot;/&gt;&lt;Image&gt;&lt;filename val=&quot;C:\Users\User\AppData\Local\Temp\CP983664349984Session\CPTrustFolder983664349984\PPTImport983670129296\data\asimages\{89F286DB-6DA5-4AA0-B46B-B76ADABEBC1C}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B4C9476-F93B-4E9B-849D-33D18B35F31F}&quot;/&gt;&lt;isInvalidForFieldText val=&quot;0&quot;/&gt;&lt;Image&gt;&lt;filename val=&quot;C:\Users\User\AppData\Local\Temp\CP983664349984Session\CPTrustFolder983664349984\PPTImport983670129296\data\asimages\{5B4C9476-F93B-4E9B-849D-33D18B35F31F}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68&quot;/&gt;&lt;lineCharCount val=&quot;69&quot;/&gt;&lt;lineCharCount val=&quot;22&quot;/&gt;&lt;lineCharCount val=&quot;64&quot;/&gt;&lt;lineCharCount val=&quot;3&quot;/&gt;&lt;/TableIndex&gt;&lt;/ShapeTextInfo&gt;"/>
  <p:tag name="HTML_SHAPEINFO" val="&lt;ThreeDShapeInfo&gt;&lt;uuid val=&quot;{71AF7C68-A2AF-46E5-8FB2-9C74A51AE3F5}&quot;/&gt;&lt;isInvalidForFieldText val=&quot;0&quot;/&gt;&lt;Image&gt;&lt;filename val=&quot;C:\Users\User\AppData\Local\Temp\CP983664349984Session\CPTrustFolder983664349984\PPTImport983670129296\data\asimages\{71AF7C68-A2AF-46E5-8FB2-9C74A51AE3F5}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9AC3704-F449-4A67-A473-6FB88DFD69D6}&quot;/&gt;&lt;isInvalidForFieldText val=&quot;0&quot;/&gt;&lt;Image&gt;&lt;filename val=&quot;C:\Users\User\AppData\Local\Temp\CP983664349984Session\CPTrustFolder983664349984\PPTImport983670129296\data\asimages\{F9AC3704-F449-4A67-A473-6FB88DFD69D6}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67B242B-4C05-4B91-8CCF-B609B9A65DED}&quot;/&gt;&lt;isInvalidForFieldText val=&quot;0&quot;/&gt;&lt;Image&gt;&lt;filename val=&quot;C:\Users\User\AppData\Local\Temp\CP983664349984Session\CPTrustFolder983664349984\PPTImport983670129296\data\asimages\{D67B242B-4C05-4B91-8CCF-B609B9A65DED}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61&quot;/&gt;&lt;lineCharCount val=&quot;24&quot;/&gt;&lt;/TableIndex&gt;&lt;/ShapeTextInfo&gt;"/>
  <p:tag name="HTML_SHAPEINFO" val="&lt;ThreeDShapeInfo&gt;&lt;uuid val=&quot;{9F14B995-690F-43FA-A64C-B0A4A6204ED6}&quot;/&gt;&lt;isInvalidForFieldText val=&quot;0&quot;/&gt;&lt;Image&gt;&lt;filename val=&quot;C:\Users\User\AppData\Local\Temp\CP983664349984Session\CPTrustFolder983664349984\PPTImport983670129296\data\asimages\{9F14B995-690F-43FA-A64C-B0A4A6204ED6}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166D2B7-C91A-4411-ABA4-4AA8F85BBC1B}&quot;/&gt;&lt;isInvalidForFieldText val=&quot;0&quot;/&gt;&lt;Image&gt;&lt;filename val=&quot;C:\Users\User\AppData\Local\Temp\CP983664349984Session\CPTrustFolder983664349984\PPTImport983670129296\data\asimages\{1166D2B7-C91A-4411-ABA4-4AA8F85BBC1B}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6F53B55-2D6F-4087-8BB2-4997211D77D2}&quot;/&gt;&lt;isInvalidForFieldText val=&quot;0&quot;/&gt;&lt;Image&gt;&lt;filename val=&quot;C:\Users\User\AppData\Local\Temp\CP983664349984Session\CPTrustFolder983664349984\PPTImport983670129296\data\asimages\{86F53B55-2D6F-4087-8BB2-4997211D77D2}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9&quot;/&gt;&lt;lineCharCount val=&quot;65&quot;/&gt;&lt;lineCharCount val=&quot;17&quot;/&gt;&lt;/TableIndex&gt;&lt;/ShapeTextInfo&gt;"/>
  <p:tag name="HTML_SHAPEINFO" val="&lt;ThreeDShapeInfo&gt;&lt;uuid val=&quot;{E09CFFBF-04AE-4D0C-9F7B-522D28A4761D}&quot;/&gt;&lt;isInvalidForFieldText val=&quot;0&quot;/&gt;&lt;Image&gt;&lt;filename val=&quot;C:\Users\User\AppData\Local\Temp\CP983664349984Session\CPTrustFolder983664349984\PPTImport983670129296\data\asimages\{E09CFFBF-04AE-4D0C-9F7B-522D28A4761D}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37CDE2-702D-4090-975A-6553FA1D382F}&quot;/&gt;&lt;isInvalidForFieldText val=&quot;0&quot;/&gt;&lt;Image&gt;&lt;filename val=&quot;C:\Users\User\AppData\Local\Temp\CP983664349984Session\CPTrustFolder983664349984\PPTImport983670129296\data\asimages\{0E37CDE2-702D-4090-975A-6553FA1D382F}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0CE5EC4-F8D7-415B-8693-D391B7D19081}&quot;/&gt;&lt;isInvalidForFieldText val=&quot;0&quot;/&gt;&lt;Image&gt;&lt;filename val=&quot;C:\Users\User\AppData\Local\Temp\CP983664349984Session\CPTrustFolder983664349984\PPTImport983670129296\data\asimages\{50CE5EC4-F8D7-415B-8693-D391B7D19081}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38&quot;/&gt;&lt;lineCharCount val=&quot;59&quot;/&gt;&lt;lineCharCount val=&quot;8&quot;/&gt;&lt;lineCharCount val=&quot;65&quot;/&gt;&lt;lineCharCount val=&quot;8&quot;/&gt;&lt;/TableIndex&gt;&lt;/ShapeTextInfo&gt;"/>
  <p:tag name="HTML_SHAPEINFO" val="&lt;ThreeDShapeInfo&gt;&lt;uuid val=&quot;{0817AB5A-C756-45E6-BBBD-75EF49606289}&quot;/&gt;&lt;isInvalidForFieldText val=&quot;0&quot;/&gt;&lt;Image&gt;&lt;filename val=&quot;C:\Users\User\AppData\Local\Temp\CP983664349984Session\CPTrustFolder983664349984\PPTImport983670129296\data\asimages\{0817AB5A-C756-45E6-BBBD-75EF49606289}_6.png&quot;/&gt;&lt;left val=&quot;42&quot;/&gt;&lt;top val=&quot;212&quot;/&gt;&lt;width val=&quot;871&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D3C985C-C65A-4595-898F-C5B19E19E07A}&quot;/&gt;&lt;isInvalidForFieldText val=&quot;0&quot;/&gt;&lt;Image&gt;&lt;filename val=&quot;C:\Users\User\AppData\Local\Temp\CP983664349984Session\CPTrustFolder983664349984\PPTImport983670129296\data\asimages\{AD3C985C-C65A-4595-898F-C5B19E19E07A}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FD4A3DC-D2D1-4DDE-A093-656FD999A06C}&quot;/&gt;&lt;isInvalidForFieldText val=&quot;0&quot;/&gt;&lt;Image&gt;&lt;filename val=&quot;C:\Users\User\AppData\Local\Temp\CP983664349984Session\CPTrustFolder983664349984\PPTImport983670129296\data\asimages\{7FD4A3DC-D2D1-4DDE-A093-656FD999A06C}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65&quot;/&gt;&lt;lineCharCount val=&quot;20&quot;/&gt;&lt;lineCharCount val=&quot;60&quot;/&gt;&lt;lineCharCount val=&quot;38&quot;/&gt;&lt;/TableIndex&gt;&lt;/ShapeTextInfo&gt;"/>
  <p:tag name="HTML_SHAPEINFO" val="&lt;ThreeDShapeInfo&gt;&lt;uuid val=&quot;{EE59F507-F13E-4DDD-8F9C-DB083FE9109C}&quot;/&gt;&lt;isInvalidForFieldText val=&quot;0&quot;/&gt;&lt;Image&gt;&lt;filename val=&quot;C:\Users\User\AppData\Local\Temp\CP983664349984Session\CPTrustFolder983664349984\PPTImport983670129296\data\asimages\{EE59F507-F13E-4DDD-8F9C-DB083FE9109C}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E096C84-B904-4E6F-9FF1-EAC657556BA1}&quot;/&gt;&lt;isInvalidForFieldText val=&quot;0&quot;/&gt;&lt;Image&gt;&lt;filename val=&quot;C:\Users\User\AppData\Local\Temp\CP983664349984Session\CPTrustFolder983664349984\PPTImport983670129296\data\asimages\{2E096C84-B904-4E6F-9FF1-EAC657556BA1}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14A2322-1BB5-4D25-88FB-2635EEC4A4DC}&quot;/&gt;&lt;isInvalidForFieldText val=&quot;0&quot;/&gt;&lt;Image&gt;&lt;filename val=&quot;C:\Users\User\AppData\Local\Temp\CP983664349984Session\CPTrustFolder983664349984\PPTImport983670129296\data\asimages\{B14A2322-1BB5-4D25-88FB-2635EEC4A4DC}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50&quot;/&gt;&lt;lineCharCount val=&quot;64&quot;/&gt;&lt;lineCharCount val=&quot;22&quot;/&gt;&lt;/TableIndex&gt;&lt;/ShapeTextInfo&gt;"/>
  <p:tag name="HTML_SHAPEINFO" val="&lt;ThreeDShapeInfo&gt;&lt;uuid val=&quot;{A7EDD281-373C-4B24-A9D9-163634325D98}&quot;/&gt;&lt;isInvalidForFieldText val=&quot;0&quot;/&gt;&lt;Image&gt;&lt;filename val=&quot;C:\Users\User\AppData\Local\Temp\CP983664349984Session\CPTrustFolder983664349984\PPTImport983670129296\data\asimages\{A7EDD281-373C-4B24-A9D9-163634325D98}_8.png&quot;/&gt;&lt;left val=&quot;42&quot;/&gt;&lt;top val=&quot;212&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1B40917-B1C2-4300-A6B2-51B3DDB3701B}&quot;/&gt;&lt;isInvalidForFieldText val=&quot;0&quot;/&gt;&lt;Image&gt;&lt;filename val=&quot;C:\Users\User\AppData\Local\Temp\CP983664349984Session\CPTrustFolder983664349984\PPTImport983670129296\data\asimages\{71B40917-B1C2-4300-A6B2-51B3DDB3701B}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F55A746-CB16-4D1C-AE22-2298A9EAB6A7}&quot;/&gt;&lt;isInvalidForFieldText val=&quot;0&quot;/&gt;&lt;Image&gt;&lt;filename val=&quot;C:\Users\User\AppData\Local\Temp\CP983664349984Session\CPTrustFolder983664349984\PPTImport983670129296\data\asimages\{FF55A746-CB16-4D1C-AE22-2298A9EAB6A7}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67&quot;/&gt;&lt;lineCharCount val=&quot;20&quot;/&gt;&lt;lineCharCount val=&quot;46&quot;/&gt;&lt;/TableIndex&gt;&lt;/ShapeTextInfo&gt;"/>
  <p:tag name="HTML_SHAPEINFO" val="&lt;ThreeDShapeInfo&gt;&lt;uuid val=&quot;{579BDF9E-18A5-423E-8D2E-3CA0E7130C09}&quot;/&gt;&lt;isInvalidForFieldText val=&quot;0&quot;/&gt;&lt;Image&gt;&lt;filename val=&quot;C:\Users\User\AppData\Local\Temp\CP983664349984Session\CPTrustFolder983664349984\PPTImport983670129296\data\asimages\{579BDF9E-18A5-423E-8D2E-3CA0E7130C09}_9.png&quot;/&gt;&lt;left val=&quot;42&quot;/&gt;&lt;top val=&quot;212&quot;/&gt;&lt;width val=&quot;878&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50A8B98-A98A-4D67-9934-DF407115F95D}&quot;/&gt;&lt;isInvalidForFieldText val=&quot;0&quot;/&gt;&lt;Image&gt;&lt;filename val=&quot;C:\Users\User\AppData\Local\Temp\CP983664349984Session\CPTrustFolder983664349984\PPTImport983670129296\data\asimages\{050A8B98-A98A-4D67-9934-DF407115F95D}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66F7255A-8F26-4E89-B04C-FC49C6AE4A3A}&quot;/&gt;&lt;isInvalidForFieldText val=&quot;0&quot;/&gt;&lt;Image&gt;&lt;filename val=&quot;C:\Users\User\AppData\Local\Temp\CP983664349984Session\CPTrustFolder983664349984\PPTImport983670129296\data\asimages\{66F7255A-8F26-4E89-B04C-FC49C6AE4A3A}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72&quot;/&gt;&lt;lineCharCount val=&quot;35&quot;/&gt;&lt;/TableIndex&gt;&lt;/ShapeTextInfo&gt;"/>
  <p:tag name="HTML_SHAPEINFO" val="&lt;ThreeDShapeInfo&gt;&lt;uuid val=&quot;{4B1A986E-52BD-4B5C-A2A1-B4734820F41F}&quot;/&gt;&lt;isInvalidForFieldText val=&quot;0&quot;/&gt;&lt;Image&gt;&lt;filename val=&quot;C:\Users\User\AppData\Local\Temp\CP983664349984Session\CPTrustFolder983664349984\PPTImport983670129296\data\asimages\{4B1A986E-52BD-4B5C-A2A1-B4734820F41F}_10.png&quot;/&gt;&lt;left val=&quot;40&quot;/&gt;&lt;top val=&quot;212&quot;/&gt;&lt;width val=&quot;882&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934E77-C7D9-432D-82F5-1704F60E4A50}&quot;/&gt;&lt;isInvalidForFieldText val=&quot;0&quot;/&gt;&lt;Image&gt;&lt;filename val=&quot;C:\Users\User\AppData\Local\Temp\CP983664349984Session\CPTrustFolder983664349984\PPTImport983670129296\data\asimages\{E6934E77-C7D9-432D-82F5-1704F60E4A50}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D26D3EA-04F7-4D99-A34C-F38EA849482F}&quot;/&gt;&lt;isInvalidForFieldText val=&quot;0&quot;/&gt;&lt;Image&gt;&lt;filename val=&quot;C:\Users\User\AppData\Local\Temp\CP983664349984Session\CPTrustFolder983664349984\PPTImport983670129296\data\asimages\{1D26D3EA-04F7-4D99-A34C-F38EA849482F}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33&quot;/&gt;&lt;lineCharCount val=&quot;56&quot;/&gt;&lt;/TableIndex&gt;&lt;/ShapeTextInfo&gt;"/>
  <p:tag name="HTML_SHAPEINFO" val="&lt;ThreeDShapeInfo&gt;&lt;uuid val=&quot;{230B5067-8BBD-4AFF-91EF-FE7B61049770}&quot;/&gt;&lt;isInvalidForFieldText val=&quot;0&quot;/&gt;&lt;Image&gt;&lt;filename val=&quot;C:\Users\User\AppData\Local\Temp\CP983664349984Session\CPTrustFolder983664349984\PPTImport983670129296\data\asimages\{230B5067-8BBD-4AFF-91EF-FE7B61049770}_11.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C84EDC-70BE-475D-AE7F-41BA38694E15}&quot;/&gt;&lt;isInvalidForFieldText val=&quot;0&quot;/&gt;&lt;Image&gt;&lt;filename val=&quot;C:\Users\User\AppData\Local\Temp\CP983664349984Session\CPTrustFolder983664349984\PPTImport983670129296\data\asimages\{ABC84EDC-70BE-475D-AE7F-41BA38694E15}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3B883E18-D8EE-4E0F-A98E-DA23D1F245F1}&quot;/&gt;&lt;isInvalidForFieldText val=&quot;0&quot;/&gt;&lt;Image&gt;&lt;filename val=&quot;C:\Users\User\AppData\Local\Temp\CP983664349984Session\CPTrustFolder983664349984\PPTImport983670129296\data\asimages\{3B883E18-D8EE-4E0F-A98E-DA23D1F245F1}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16&quot;/&gt;&lt;lineCharCount val=&quot;61&quot;/&gt;&lt;/TableIndex&gt;&lt;/ShapeTextInfo&gt;"/>
  <p:tag name="HTML_SHAPEINFO" val="&lt;ThreeDShapeInfo&gt;&lt;uuid val=&quot;{A5C904D7-A40A-429A-8FD2-30C679D8F9FE}&quot;/&gt;&lt;isInvalidForFieldText val=&quot;0&quot;/&gt;&lt;Image&gt;&lt;filename val=&quot;C:\Users\User\AppData\Local\Temp\CP983664349984Session\CPTrustFolder983664349984\PPTImport983670129296\data\asimages\{A5C904D7-A40A-429A-8FD2-30C679D8F9FE}_12.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99C2BE-F611-43EA-A4A1-3134EF346A49}&quot;/&gt;&lt;isInvalidForFieldText val=&quot;0&quot;/&gt;&lt;Image&gt;&lt;filename val=&quot;C:\Users\User\AppData\Local\Temp\CP983664349984Session\CPTrustFolder983664349984\PPTImport983670129296\data\asimages\{BE99C2BE-F611-43EA-A4A1-3134EF346A49}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9FD21327-69C2-49AA-87AF-EB2C024DCDF1}&quot;/&gt;&lt;isInvalidForFieldText val=&quot;0&quot;/&gt;&lt;Image&gt;&lt;filename val=&quot;C:\Users\User\AppData\Local\Temp\CP983664349984Session\CPTrustFolder983664349984\PPTImport983670129296\data\asimages\{9FD21327-69C2-49AA-87AF-EB2C024DCDF1}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333CDE53-1344-458C-A767-945B16461179}&quot;/&gt;&lt;isInvalidForFieldText val=&quot;0&quot;/&gt;&lt;Image&gt;&lt;filename val=&quot;C:\Users\User\AppData\Local\Temp\CP983664349984Session\CPTrustFolder983664349984\PPTImport983670129296\data\asimages\{333CDE53-1344-458C-A767-945B16461179}_13.png&quot;/&gt;&lt;left val=&quot;40&quot;/&gt;&lt;top val=&quot;212&quot;/&gt;&lt;width val=&quot;871&quot;/&gt;&lt;height val=&quot;5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CA17F14-3CEB-409B-AB39-D8F54D33BB0C}&quot;/&gt;&lt;isInvalidForFieldText val=&quot;0&quot;/&gt;&lt;Image&gt;&lt;filename val=&quot;C:\Users\User\AppData\Local\Temp\CP983664349984Session\CPTrustFolder983664349984\PPTImport983670129296\data\asimages\{CCA17F14-3CEB-409B-AB39-D8F54D33BB0C}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10&quot;/&gt;&lt;lineCharCount val=&quot;34&quot;/&gt;&lt;lineCharCount val=&quot;18&quot;/&gt;&lt;/TableIndex&gt;&lt;/ShapeTextInfo&gt;"/>
  <p:tag name="HTML_SHAPEINFO" val="&lt;ThreeDShapeInfo&gt;&lt;uuid val=&quot;{1A2B3948-AEC9-43D5-B1F5-EE33076B9BD1}&quot;/&gt;&lt;isInvalidForFieldText val=&quot;0&quot;/&gt;&lt;Image&gt;&lt;filename val=&quot;C:\Users\User\AppData\Local\Temp\CP983664349984Session\CPTrustFolder983664349984\PPTImport983670129296\data\asimages\{1A2B3948-AEC9-43D5-B1F5-EE33076B9BD1}_13.png&quot;/&gt;&lt;left val=&quot;47&quot;/&gt;&lt;top val=&quot;268&quot;/&gt;&lt;width val=&quot;865&quot;/&gt;&lt;height val=&quot;17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69441BE3-B139-42A4-B15F-064C46BF3449}&quot;/&gt;&lt;isInvalidForFieldText val=&quot;0&quot;/&gt;&lt;Image&gt;&lt;filename val=&quot;C:\Users\User\AppData\Local\Temp\CP983664349984Session\CPTrustFolder983664349984\PPTImport983670129296\data\asimages\{69441BE3-B139-42A4-B15F-064C46BF3449}_1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18&quot;/&gt;&lt;lineCharCount val=&quot;29&quot;/&gt;&lt;lineCharCount val=&quot;10&quot;/&gt;&lt;lineCharCount val=&quot;16&quot;/&gt;&lt;/TableIndex&gt;&lt;/ShapeTextInfo&gt;"/>
  <p:tag name="HTML_SHAPEINFO" val="&lt;ThreeDShapeInfo&gt;&lt;uuid val=&quot;{8F1D0343-F08F-4AFF-B9B1-B6E40160B528}&quot;/&gt;&lt;isInvalidForFieldText val=&quot;0&quot;/&gt;&lt;Image&gt;&lt;filename val=&quot;C:\Users\User\AppData\Local\Temp\CP983664349984Session\CPTrustFolder983664349984\PPTImport983670129296\data\asimages\{8F1D0343-F08F-4AFF-B9B1-B6E40160B528}_14.png&quot;/&gt;&lt;left val=&quot;42&quot;/&gt;&lt;top val=&quot;212&quot;/&gt;&lt;width val=&quot;870&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3D8E17-7C2E-4952-B613-0F50C0888C32}&quot;/&gt;&lt;isInvalidForFieldText val=&quot;0&quot;/&gt;&lt;Image&gt;&lt;filename val=&quot;C:\Users\User\AppData\Local\Temp\CP983664349984Session\CPTrustFolder983664349984\PPTImport983670129296\data\asimages\{7B3D8E17-7C2E-4952-B613-0F50C0888C32}_1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4D632E56-F5FC-4AA1-B5C5-433500980B80}&quot;/&gt;&lt;isInvalidForFieldText val=&quot;0&quot;/&gt;&lt;Image&gt;&lt;filename val=&quot;C:\Users\User\AppData\Local\Temp\CP983664349984Session\CPTrustFolder983664349984\PPTImport983670129296\data\asimages\{4D632E56-F5FC-4AA1-B5C5-433500980B80}_15.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32&quot;/&gt;&lt;lineCharCount val=&quot;25&quot;/&gt;&lt;lineCharCount val=&quot;35&quot;/&gt;&lt;/TableIndex&gt;&lt;/ShapeTextInfo&gt;"/>
  <p:tag name="HTML_SHAPEINFO" val="&lt;ThreeDShapeInfo&gt;&lt;uuid val=&quot;{7A75C86F-BBCA-4287-8852-41E3389D2FFF}&quot;/&gt;&lt;isInvalidForFieldText val=&quot;0&quot;/&gt;&lt;Image&gt;&lt;filename val=&quot;C:\Users\User\AppData\Local\Temp\CP983664349984Session\CPTrustFolder983664349984\PPTImport983670129296\data\asimages\{7A75C86F-BBCA-4287-8852-41E3389D2FFF}_15.png&quot;/&gt;&lt;left val=&quot;42&quot;/&gt;&lt;top val=&quot;212&quot;/&gt;&lt;width val=&quot;87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1FAF823-1C2B-4237-8E49-4E19FC09CA2D}&quot;/&gt;&lt;isInvalidForFieldText val=&quot;0&quot;/&gt;&lt;Image&gt;&lt;filename val=&quot;C:\Users\User\AppData\Local\Temp\CP983664349984Session\CPTrustFolder983664349984\PPTImport983670129296\data\asimages\{01FAF823-1C2B-4237-8E49-4E19FC09CA2D}_15.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F9149927-C3CA-4B98-ACB6-BF828A3313C4}&quot;/&gt;&lt;isInvalidForFieldText val=&quot;0&quot;/&gt;&lt;Image&gt;&lt;filename val=&quot;C:\Users\User\AppData\Local\Temp\CP983664349984Session\CPTrustFolder983664349984\PPTImport983670129296\data\asimages\{F9149927-C3CA-4B98-ACB6-BF828A3313C4}_16.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38&quot;/&gt;&lt;lineCharCount val=&quot;68&quot;/&gt;&lt;lineCharCount val=&quot;42&quot;/&gt;&lt;/TableIndex&gt;&lt;/ShapeTextInfo&gt;"/>
  <p:tag name="HTML_SHAPEINFO" val="&lt;ThreeDShapeInfo&gt;&lt;uuid val=&quot;{192A3ED8-1110-4713-9847-EE86211A5572}&quot;/&gt;&lt;isInvalidForFieldText val=&quot;0&quot;/&gt;&lt;Image&gt;&lt;filename val=&quot;C:\Users\User\AppData\Local\Temp\CP983664349984Session\CPTrustFolder983664349984\PPTImport983670129296\data\asimages\{192A3ED8-1110-4713-9847-EE86211A5572}_16.png&quot;/&gt;&lt;left val=&quot;42&quot;/&gt;&lt;top val=&quot;212&quot;/&gt;&lt;width val=&quot;870&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70FEA85-5E32-4E94-BB86-9E2491BD0B2D}&quot;/&gt;&lt;isInvalidForFieldText val=&quot;0&quot;/&gt;&lt;Image&gt;&lt;filename val=&quot;C:\Users\User\AppData\Local\Temp\CP983664349984Session\CPTrustFolder983664349984\PPTImport983670129296\data\asimages\{270FEA85-5E32-4E94-BB86-9E2491BD0B2D}_16.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14C79165-F14D-4D8F-BEA6-25C1C111CBF4}&quot;/&gt;&lt;isInvalidForFieldText val=&quot;0&quot;/&gt;&lt;Image&gt;&lt;filename val=&quot;C:\Users\User\AppData\Local\Temp\CP983664349984Session\CPTrustFolder983664349984\PPTImport983670129296\data\asimages\{14C79165-F14D-4D8F-BEA6-25C1C111CBF4}_17.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11&quot;/&gt;&lt;lineCharCount val=&quot;1&quot;/&gt;&lt;lineCharCount val=&quot;14&quot;/&gt;&lt;/TableIndex&gt;&lt;/ShapeTextInfo&gt;"/>
  <p:tag name="HTML_SHAPEINFO" val="&lt;ThreeDShapeInfo&gt;&lt;uuid val=&quot;{6FD2612B-19A9-4697-BFE1-B8AFCFE4D5DC}&quot;/&gt;&lt;isInvalidForFieldText val=&quot;0&quot;/&gt;&lt;Image&gt;&lt;filename val=&quot;C:\Users\User\AppData\Local\Temp\CP983664349984Session\CPTrustFolder983664349984\PPTImport983670129296\data\asimages\{6FD2612B-19A9-4697-BFE1-B8AFCFE4D5DC}_17.png&quot;/&gt;&lt;left val=&quot;40&quot;/&gt;&lt;top val=&quot;212&quot;/&gt;&lt;width val=&quot;871&quot;/&gt;&lt;height val=&quot;16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9D871AA-F41A-4F51-BB43-0DF2B47C2661}&quot;/&gt;&lt;isInvalidForFieldText val=&quot;0&quot;/&gt;&lt;Image&gt;&lt;filename val=&quot;C:\Users\User\AppData\Local\Temp\CP983664349984Session\CPTrustFolder983664349984\PPTImport983670129296\data\asimages\{49D871AA-F41A-4F51-BB43-0DF2B47C2661}_17.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35&quot;/&gt;&lt;/TableIndex&gt;&lt;/ShapeTextInfo&gt;"/>
  <p:tag name="HTML_SHAPEINFO" val="&lt;ThreeDShapeInfo&gt;&lt;uuid val=&quot;{FE2C58C8-8E2D-460E-8E0C-BAF319738175}&quot;/&gt;&lt;isInvalidForFieldText val=&quot;0&quot;/&gt;&lt;Image&gt;&lt;filename val=&quot;C:\Users\User\AppData\Local\Temp\CP983664349984Session\CPTrustFolder983664349984\PPTImport983670129296\data\asimages\{FE2C58C8-8E2D-460E-8E0C-BAF319738175}_17.png&quot;/&gt;&lt;left val=&quot;48&quot;/&gt;&lt;top val=&quot;365&quot;/&gt;&lt;width val=&quot;864&quot;/&gt;&lt;height val=&quot;8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113A2BC-D358-4400-929F-45924DB778F8}&quot;/&gt;&lt;isInvalidForFieldText val=&quot;0&quot;/&gt;&lt;Image&gt;&lt;filename val=&quot;C:\Users\User\AppData\Local\Temp\CP983664349984Session\CPTrustFolder983664349984\PPTImport983670129296\data\asimages\{4113A2BC-D358-4400-929F-45924DB778F8}_1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39&quot;/&gt;&lt;lineCharCount val=&quot;65&quot;/&gt;&lt;lineCharCount val=&quot;21&quot;/&gt;&lt;/TableIndex&gt;&lt;/ShapeTextInfo&gt;"/>
  <p:tag name="HTML_SHAPEINFO" val="&lt;ThreeDShapeInfo&gt;&lt;uuid val=&quot;{746B0089-C3D5-416E-89FF-9F23B6432EB1}&quot;/&gt;&lt;isInvalidForFieldText val=&quot;0&quot;/&gt;&lt;Image&gt;&lt;filename val=&quot;C:\Users\User\AppData\Local\Temp\CP983664349984Session\CPTrustFolder983664349984\PPTImport983670129296\data\asimages\{746B0089-C3D5-416E-89FF-9F23B6432EB1}_18.png&quot;/&gt;&lt;left val=&quot;40&quot;/&gt;&lt;top val=&quot;212&quot;/&gt;&lt;width val=&quot;871&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211711-630F-4E8E-A42F-34214456F855}&quot;/&gt;&lt;isInvalidForFieldText val=&quot;0&quot;/&gt;&lt;Image&gt;&lt;filename val=&quot;C:\Users\User\AppData\Local\Temp\CP983664349984Session\CPTrustFolder983664349984\PPTImport983670129296\data\asimages\{71211711-630F-4E8E-A42F-34214456F855}_1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445410E-BA12-4F3A-8A69-0BF00CE834B2}&quot;/&gt;&lt;isInvalidForFieldText val=&quot;0&quot;/&gt;&lt;Image&gt;&lt;filename val=&quot;C:\Users\User\AppData\Local\Temp\CP983664349984Session\CPTrustFolder983664349984\PPTImport983670129296\data\asimages\{D445410E-BA12-4F3A-8A69-0BF00CE834B2}_19.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8&quot;/&gt;&lt;lineCharCount val=&quot;1&quot;/&gt;&lt;lineCharCount val=&quot;47&quot;/&gt;&lt;/TableIndex&gt;&lt;/ShapeTextInfo&gt;"/>
  <p:tag name="HTML_SHAPEINFO" val="&lt;ThreeDShapeInfo&gt;&lt;uuid val=&quot;{22416355-EF55-4606-B6D9-87297CB6A5CF}&quot;/&gt;&lt;isInvalidForFieldText val=&quot;0&quot;/&gt;&lt;Image&gt;&lt;filename val=&quot;C:\Users\User\AppData\Local\Temp\CP983664349984Session\CPTrustFolder983664349984\PPTImport983670129296\data\asimages\{22416355-EF55-4606-B6D9-87297CB6A5CF}_19.png&quot;/&gt;&lt;left val=&quot;40&quot;/&gt;&lt;top val=&quot;212&quot;/&gt;&lt;width val=&quot;871&quot;/&gt;&lt;height val=&quot;16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A0789F-F9B1-4821-8492-0755C2D7B9D2}&quot;/&gt;&lt;isInvalidForFieldText val=&quot;0&quot;/&gt;&lt;Image&gt;&lt;filename val=&quot;C:\Users\User\AppData\Local\Temp\CP983664349984Session\CPTrustFolder983664349984\PPTImport983670129296\data\asimages\{4DA0789F-F9B1-4821-8492-0755C2D7B9D2}_19.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5&quot;/&gt;&lt;lineCharCount val=&quot;63&quot;/&gt;&lt;lineCharCount val=&quot;23&quot;/&gt;&lt;/TableIndex&gt;&lt;/ShapeTextInfo&gt;"/>
  <p:tag name="HTML_SHAPEINFO" val="&lt;ThreeDShapeInfo&gt;&lt;uuid val=&quot;{1799F701-86ED-4E06-8216-C38709350AB4}&quot;/&gt;&lt;isInvalidForFieldText val=&quot;0&quot;/&gt;&lt;Image&gt;&lt;filename val=&quot;C:\Users\User\AppData\Local\Temp\CP983664349984Session\CPTrustFolder983664349984\PPTImport983670129296\data\asimages\{1799F701-86ED-4E06-8216-C38709350AB4}_19.png&quot;/&gt;&lt;left val=&quot;47&quot;/&gt;&lt;top val=&quot;365&quot;/&gt;&lt;width val=&quot;868&quot;/&gt;&lt;height val=&quot;11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F796F7B4-D212-4EF2-905B-9C006585E0A5}&quot;/&gt;&lt;isInvalidForFieldText val=&quot;0&quot;/&gt;&lt;Image&gt;&lt;filename val=&quot;C:\Users\User\AppData\Local\Temp\CP983664349984Session\CPTrustFolder983664349984\PPTImport983670129296\data\asimages\{F796F7B4-D212-4EF2-905B-9C006585E0A5}_20.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26&quot;/&gt;&lt;lineCharCount val=&quot;1&quot;/&gt;&lt;lineCharCount val=&quot;66&quot;/&gt;&lt;lineCharCount val=&quot;28&quot;/&gt;&lt;/TableIndex&gt;&lt;/ShapeTextInfo&gt;"/>
  <p:tag name="HTML_SHAPEINFO" val="&lt;ThreeDShapeInfo&gt;&lt;uuid val=&quot;{B771AD78-B6C8-45C6-8F90-7450706CE2A4}&quot;/&gt;&lt;isInvalidForFieldText val=&quot;0&quot;/&gt;&lt;Image&gt;&lt;filename val=&quot;C:\Users\User\AppData\Local\Temp\CP983664349984Session\CPTrustFolder983664349984\PPTImport983670129296\data\asimages\{B771AD78-B6C8-45C6-8F90-7450706CE2A4}_20.png&quot;/&gt;&lt;left val=&quot;40&quot;/&gt;&lt;top val=&quot;212&quot;/&gt;&lt;width val=&quot;871&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B78107A-4CE0-4EBB-8E40-8DAB1B8111A7}&quot;/&gt;&lt;isInvalidForFieldText val=&quot;0&quot;/&gt;&lt;Image&gt;&lt;filename val=&quot;C:\Users\User\AppData\Local\Temp\CP983664349984Session\CPTrustFolder983664349984\PPTImport983670129296\data\asimages\{6B78107A-4CE0-4EBB-8E40-8DAB1B8111A7}_20.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CDF10E99-2CFA-4F6B-951A-5F4BD41C00A6}&quot;/&gt;&lt;isInvalidForFieldText val=&quot;0&quot;/&gt;&lt;Image&gt;&lt;filename val=&quot;C:\Users\User\AppData\Local\Temp\CP983664349984Session\CPTrustFolder983664349984\PPTImport983670129296\data\asimages\{CDF10E99-2CFA-4F6B-951A-5F4BD41C00A6}_21.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5&quot;/&gt;&lt;lineCharCount val=&quot;11&quot;/&gt;&lt;lineCharCount val=&quot;1&quot;/&gt;&lt;lineCharCount val=&quot;12&quot;/&gt;&lt;/TableIndex&gt;&lt;/ShapeTextInfo&gt;"/>
  <p:tag name="HTML_SHAPEINFO" val="&lt;ThreeDShapeInfo&gt;&lt;uuid val=&quot;{964FECAC-049C-4B4B-8ACC-D027F2654842}&quot;/&gt;&lt;isInvalidForFieldText val=&quot;0&quot;/&gt;&lt;Image&gt;&lt;filename val=&quot;C:\Users\User\AppData\Local\Temp\CP983664349984Session\CPTrustFolder983664349984\PPTImport983670129296\data\asimages\{964FECAC-049C-4B4B-8ACC-D027F2654842}_21.png&quot;/&gt;&lt;left val=&quot;40&quot;/&gt;&lt;top val=&quot;212&quot;/&gt;&lt;width val=&quot;875&quot;/&gt;&lt;height val=&quot;16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40EA1F-03C2-4168-8F7D-779796D89674}&quot;/&gt;&lt;isInvalidForFieldText val=&quot;0&quot;/&gt;&lt;Image&gt;&lt;filename val=&quot;C:\Users\User\AppData\Local\Temp\CP983664349984Session\CPTrustFolder983664349984\PPTImport983670129296\data\asimages\{6540EA1F-03C2-4168-8F7D-779796D89674}_21.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42&quot;/&gt;&lt;lineCharCount val=&quot;39&quot;/&gt;&lt;lineCharCount val=&quot;52&quot;/&gt;&lt;/TableIndex&gt;&lt;/ShapeTextInfo&gt;"/>
  <p:tag name="HTML_SHAPEINFO" val="&lt;ThreeDShapeInfo&gt;&lt;uuid val=&quot;{EE72835D-A25B-4ECA-8112-CC99AE2F4DFC}&quot;/&gt;&lt;isInvalidForFieldText val=&quot;0&quot;/&gt;&lt;Image&gt;&lt;filename val=&quot;C:\Users\User\AppData\Local\Temp\CP983664349984Session\CPTrustFolder983664349984\PPTImport983670129296\data\asimages\{EE72835D-A25B-4ECA-8112-CC99AE2F4DFC}_21.png&quot;/&gt;&lt;left val=&quot;44&quot;/&gt;&lt;top val=&quot;356&quot;/&gt;&lt;width val=&quot;868&quot;/&gt;&lt;height val=&quot;19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5791B88-7E3C-4262-944E-10C23C56993D}&quot;/&gt;&lt;isInvalidForFieldText val=&quot;0&quot;/&gt;&lt;Image&gt;&lt;filename val=&quot;C:\Users\User\AppData\Local\Temp\CP983664349984Session\CPTrustFolder983664349984\PPTImport983670129296\data\asimages\{95791B88-7E3C-4262-944E-10C23C56993D}_22.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7&quot;/&gt;&lt;lineCharCount val=&quot;29&quot;/&gt;&lt;lineCharCount val=&quot;23&quot;/&gt;&lt;lineCharCount val=&quot;28&quot;/&gt;&lt;lineCharCount val=&quot;14&quot;/&gt;&lt;lineCharCount val=&quot;24&quot;/&gt;&lt;lineCharCount val=&quot;28&quot;/&gt;&lt;lineCharCount val=&quot;32&quot;/&gt;&lt;lineCharCount val=&quot;15&quot;/&gt;&lt;/TableIndex&gt;&lt;/ShapeTextInfo&gt;"/>
  <p:tag name="HTML_SHAPEINFO" val="&lt;ThreeDShapeInfo&gt;&lt;uuid val=&quot;{8C64B035-8426-46C4-9D30-34DC483B6BCB}&quot;/&gt;&lt;isInvalidForFieldText val=&quot;0&quot;/&gt;&lt;Image&gt;&lt;filename val=&quot;C:\Users\User\AppData\Local\Temp\CP983664349984Session\CPTrustFolder983664349984\PPTImport983670129296\data\asimages\{8C64B035-8426-46C4-9D30-34DC483B6BCB}_22.png&quot;/&gt;&lt;left val=&quot;38&quot;/&gt;&lt;top val=&quot;258&quot;/&gt;&lt;width val=&quot;450&quot;/&gt;&lt;height val=&quot;35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36CA4D4-5C50-4AE8-9296-90799317108D}&quot;/&gt;&lt;isInvalidForFieldText val=&quot;0&quot;/&gt;&lt;Image&gt;&lt;filename val=&quot;C:\Users\User\AppData\Local\Temp\CP983664349984Session\CPTrustFolder983664349984\PPTImport983670129296\data\asimages\{D36CA4D4-5C50-4AE8-9296-90799317108D}_22.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996C184-82D1-4F70-A8A7-A2B90B004F31}&quot;/&gt;&lt;isInvalidForFieldText val=&quot;0&quot;/&gt;&lt;Image&gt;&lt;filename val=&quot;C:\Users\User\AppData\Local\Temp\CP983664349984Session\CPTrustFolder983664349984\PPTImport983670129296\data\asimages\{E996C184-82D1-4F70-A8A7-A2B90B004F31}_22.png&quot;/&gt;&lt;left val=&quot;44&quot;/&gt;&lt;top val=&quot;212&quot;/&gt;&lt;width val=&quot;141&quot;/&gt;&lt;height val=&quot;5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CD5E34DB-E2BA-44D3-996F-EF74DD667712}&quot;/&gt;&lt;isInvalidForFieldText val=&quot;0&quot;/&gt;&lt;Image&gt;&lt;filename val=&quot;C:\Users\User\AppData\Local\Temp\CP983664349984Session\CPTrustFolder983664349984\PPTImport983670129296\data\asimages\{CD5E34DB-E2BA-44D3-996F-EF74DD667712}_22.png&quot;/&gt;&lt;left val=&quot;528&quot;/&gt;&lt;top val=&quot;209&quot;/&gt;&lt;width val=&quot;113&quot;/&gt;&lt;height val=&quot;5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22&quot;/&gt;&lt;lineCharCount val=&quot;24&quot;/&gt;&lt;lineCharCount val=&quot;29&quot;/&gt;&lt;lineCharCount val=&quot;28&quot;/&gt;&lt;lineCharCount val=&quot;9&quot;/&gt;&lt;/TableIndex&gt;&lt;/ShapeTextInfo&gt;"/>
  <p:tag name="HTML_SHAPEINFO" val="&lt;ThreeDShapeInfo&gt;&lt;uuid val=&quot;{2344FF44-4A94-4F2B-8BCF-0624F2C6BDE0}&quot;/&gt;&lt;isInvalidForFieldText val=&quot;0&quot;/&gt;&lt;Image&gt;&lt;filename val=&quot;C:\Users\User\AppData\Local\Temp\CP983664349984Session\CPTrustFolder983664349984\PPTImport983670129296\data\asimages\{2344FF44-4A94-4F2B-8BCF-0624F2C6BDE0}_22.png&quot;/&gt;&lt;left val=&quot;521&quot;/&gt;&lt;top val=&quot;246&quot;/&gt;&lt;width val=&quot;411&quot;/&gt;&lt;height val=&quot;23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4AA16F99-503F-4D0E-8A49-0B7A985ADFAE}&quot;/&gt;&lt;isInvalidForFieldText val=&quot;0&quot;/&gt;&lt;Image&gt;&lt;filename val=&quot;C:\Users\User\AppData\Local\Temp\CP983664349984Session\CPTrustFolder983664349984\PPTImport983670129296\data\asimages\{4AA16F99-503F-4D0E-8A49-0B7A985ADFAE}_23.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53&quot;/&gt;&lt;lineCharCount val=&quot;68&quot;/&gt;&lt;lineCharCount val=&quot;57&quot;/&gt;&lt;/TableIndex&gt;&lt;/ShapeTextInfo&gt;"/>
  <p:tag name="HTML_SHAPEINFO" val="&lt;ThreeDShapeInfo&gt;&lt;uuid val=&quot;{4E77AD8C-2E4A-46C4-95C4-B55B039300C6}&quot;/&gt;&lt;isInvalidForFieldText val=&quot;0&quot;/&gt;&lt;Image&gt;&lt;filename val=&quot;C:\Users\User\AppData\Local\Temp\CP983664349984Session\CPTrustFolder983664349984\PPTImport983670129296\data\asimages\{4E77AD8C-2E4A-46C4-95C4-B55B039300C6}_23.png&quot;/&gt;&lt;left val=&quot;42&quot;/&gt;&lt;top val=&quot;212&quot;/&gt;&lt;width val=&quot;874&quot;/&gt;&lt;height val=&quot;4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EF2EA53-E802-440A-80B3-4DE2E62E8876}&quot;/&gt;&lt;isInvalidForFieldText val=&quot;0&quot;/&gt;&lt;Image&gt;&lt;filename val=&quot;C:\Users\User\AppData\Local\Temp\CP983664349984Session\CPTrustFolder983664349984\PPTImport983670129296\data\asimages\{9EF2EA53-E802-440A-80B3-4DE2E62E8876}_23.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5482B3D-B03A-432D-A028-13BEE21D603D}&quot;/&gt;&lt;isInvalidForFieldText val=&quot;0&quot;/&gt;&lt;Image&gt;&lt;filename val=&quot;C:\Users\User\AppData\Local\Temp\CP983664349984Session\CPTrustFolder983664349984\PPTImport983670129296\data\asimages\{95482B3D-B03A-432D-A028-13BEE21D603D}_24.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6&quot;/&gt;&lt;lineCharCount val=&quot;40&quot;/&gt;&lt;lineCharCount val=&quot;1&quot;/&gt;&lt;lineCharCount val=&quot;66&quot;/&gt;&lt;lineCharCount val=&quot;67&quot;/&gt;&lt;lineCharCount val=&quot;45&quot;/&gt;&lt;/TableIndex&gt;&lt;/ShapeTextInfo&gt;"/>
  <p:tag name="HTML_SHAPEINFO" val="&lt;ThreeDShapeInfo&gt;&lt;uuid val=&quot;{0FE37416-ED8A-46AC-81B6-7CC7C8AA3118}&quot;/&gt;&lt;isInvalidForFieldText val=&quot;0&quot;/&gt;&lt;Image&gt;&lt;filename val=&quot;C:\Users\User\AppData\Local\Temp\CP983664349984Session\CPTrustFolder983664349984\PPTImport983670129296\data\asimages\{0FE37416-ED8A-46AC-81B6-7CC7C8AA3118}_24.png&quot;/&gt;&lt;left val=&quot;40&quot;/&gt;&lt;top val=&quot;212&quot;/&gt;&lt;width val=&quot;871&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14B0603-0643-418D-B4FD-20B5D0C09117}&quot;/&gt;&lt;isInvalidForFieldText val=&quot;0&quot;/&gt;&lt;Image&gt;&lt;filename val=&quot;C:\Users\User\AppData\Local\Temp\CP983664349984Session\CPTrustFolder983664349984\PPTImport983670129296\data\asimages\{214B0603-0643-418D-B4FD-20B5D0C09117}_24.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D9604C67-2C3E-42D0-A1A8-FB14527289F4}&quot;/&gt;&lt;isInvalidForFieldText val=&quot;0&quot;/&gt;&lt;Image&gt;&lt;filename val=&quot;C:\Users\User\AppData\Local\Temp\CP983664349984Session\CPTrustFolder983664349984\PPTImport983670129296\data\asimages\{D9604C67-2C3E-42D0-A1A8-FB14527289F4}_25.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67&quot;/&gt;&lt;lineCharCount val=&quot;66&quot;/&gt;&lt;lineCharCount val=&quot;69&quot;/&gt;&lt;lineCharCount val=&quot;70&quot;/&gt;&lt;lineCharCount val=&quot;68&quot;/&gt;&lt;lineCharCount val=&quot;7&quot;/&gt;&lt;/TableIndex&gt;&lt;/ShapeTextInfo&gt;"/>
  <p:tag name="HTML_SHAPEINFO" val="&lt;ThreeDShapeInfo&gt;&lt;uuid val=&quot;{CA850E0F-1558-466C-93EE-44A6356DC053}&quot;/&gt;&lt;isInvalidForFieldText val=&quot;0&quot;/&gt;&lt;Image&gt;&lt;filename val=&quot;C:\Users\User\AppData\Local\Temp\CP983664349984Session\CPTrustFolder983664349984\PPTImport983670129296\data\asimages\{CA850E0F-1558-466C-93EE-44A6356DC053}_25.png&quot;/&gt;&lt;left val=&quot;40&quot;/&gt;&lt;top val=&quot;212&quot;/&gt;&lt;width val=&quot;871&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0A111E-A5C5-4D88-B021-792E93C6CD07}&quot;/&gt;&lt;isInvalidForFieldText val=&quot;0&quot;/&gt;&lt;Image&gt;&lt;filename val=&quot;C:\Users\User\AppData\Local\Temp\CP983664349984Session\CPTrustFolder983664349984\PPTImport983670129296\data\asimages\{800A111E-A5C5-4D88-B021-792E93C6CD07}_25.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DD684FDD-2C6D-414D-AD54-778FB0DA2C8F}&quot;/&gt;&lt;isInvalidForFieldText val=&quot;0&quot;/&gt;&lt;Image&gt;&lt;filename val=&quot;C:\Users\User\AppData\Local\Temp\CP983664349984Session\CPTrustFolder983664349984\PPTImport983670129296\data\asimages\{DD684FDD-2C6D-414D-AD54-778FB0DA2C8F}_26.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1&quot;/&gt;&lt;/TableIndex&gt;&lt;/ShapeTextInfo&gt;"/>
  <p:tag name="HTML_SHAPEINFO" val="&lt;ThreeDShapeInfo&gt;&lt;uuid val=&quot;{17C9F5D6-F2DE-42CA-B104-D91DEDAC36D5}&quot;/&gt;&lt;isInvalidForFieldText val=&quot;0&quot;/&gt;&lt;Image&gt;&lt;filename val=&quot;C:\Users\User\AppData\Local\Temp\CP983664349984Session\CPTrustFolder983664349984\PPTImport983670129296\data\asimages\{17C9F5D6-F2DE-42CA-B104-D91DEDAC36D5}_26.png&quot;/&gt;&lt;left val=&quot;40&quot;/&gt;&lt;top val=&quot;212&quot;/&gt;&lt;width val=&quot;871&quot;/&gt;&lt;height val=&quot;89&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0" ma:contentTypeDescription="Create a new document." ma:contentTypeScope="" ma:versionID="e1b169dbd5ea8df3090819aa3bfe9f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7130E2-E6E3-4A80-A9A3-17FE96579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Current April 2018</Template>
  <TotalTime>6326</TotalTime>
  <Words>969</Words>
  <Application>Microsoft Office PowerPoint</Application>
  <PresentationFormat>On-screen Show (4:3)</PresentationFormat>
  <Paragraphs>141</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Times New Roman</vt:lpstr>
      <vt:lpstr>Current April 2018</vt:lpstr>
      <vt:lpstr>Presumptive Conditions</vt:lpstr>
      <vt:lpstr>Objectives</vt:lpstr>
      <vt:lpstr>References</vt:lpstr>
      <vt:lpstr>References</vt:lpstr>
      <vt:lpstr>References</vt:lpstr>
      <vt:lpstr>References</vt:lpstr>
      <vt:lpstr>References</vt:lpstr>
      <vt:lpstr>References</vt:lpstr>
      <vt:lpstr>References</vt:lpstr>
      <vt:lpstr>Presumptive Conditions</vt:lpstr>
      <vt:lpstr>Presumptives</vt:lpstr>
      <vt:lpstr>Presumptives</vt:lpstr>
      <vt:lpstr>Presumption Category – Administrative</vt:lpstr>
      <vt:lpstr>Presumption Category – Medical Health Outcomes</vt:lpstr>
      <vt:lpstr>Presumption Category – Medical Health Outcomes</vt:lpstr>
      <vt:lpstr>Service Requirement</vt:lpstr>
      <vt:lpstr>Chronic Disease</vt:lpstr>
      <vt:lpstr>Tropical Disease and POW</vt:lpstr>
      <vt:lpstr>Herbicide Exposure</vt:lpstr>
      <vt:lpstr>Gulf War</vt:lpstr>
      <vt:lpstr>ALS</vt:lpstr>
      <vt:lpstr>Radiation Cases</vt:lpstr>
      <vt:lpstr>Radiation Cases</vt:lpstr>
      <vt:lpstr>Mustard Gas and Lewisite</vt:lpstr>
      <vt:lpstr>Development</vt:lpstr>
      <vt:lpstr>Examination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Presumptive Conditions PowerPoint Presentation</dc:title>
  <dc:subject>VSR</dc:subject>
  <dc:creator>Department of Veterans Affairs, Veterans Benefits Administration, Compensation Service, STAFF</dc:creator>
  <cp:keywords>presumptive,herbicide,3.309,diabetes,chronic,tropical,POW,agent orange,gulf war,Asia,radiation,Vietnam,DMZ,mustard gas,ALS</cp:keywords>
  <dc:description>This lesson enhances skills when development is required for presumptive conditions.</dc:description>
  <cp:lastModifiedBy>Kathy Poole</cp:lastModifiedBy>
  <cp:revision>492</cp:revision>
  <cp:lastPrinted>2016-02-26T21:43:42Z</cp:lastPrinted>
  <dcterms:created xsi:type="dcterms:W3CDTF">2014-04-30T02:32:11Z</dcterms:created>
  <dcterms:modified xsi:type="dcterms:W3CDTF">2018-08-16T13:54:24Z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0x0101009F1CC5F55C510B4DB65A26F19BCB6ECF</vt:lpwstr>
  </property>
  <property fmtid="{D5CDD505-2E9C-101B-9397-08002B2CF9AE}" pid="8" name="Language">
    <vt:lpwstr>en</vt:lpwstr>
  </property>
  <property fmtid="{D5CDD505-2E9C-101B-9397-08002B2CF9AE}" pid="9" name="Type">
    <vt:lpwstr>Presentation</vt:lpwstr>
  </property>
</Properties>
</file>