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38"/>
  </p:notesMasterIdLst>
  <p:handoutMasterIdLst>
    <p:handoutMasterId r:id="rId39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56" r:id="rId37"/>
  </p:sldIdLst>
  <p:sldSz cx="12192000" cy="6858000"/>
  <p:notesSz cx="6858000" cy="9144000"/>
  <p:custDataLst>
    <p:tags r:id="rId4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partment of Veterans Affairs" initials="DoVA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7C5F1E"/>
    <a:srgbClr val="E7D0A4"/>
    <a:srgbClr val="6A5B3F"/>
    <a:srgbClr val="987734"/>
    <a:srgbClr val="AB8C4E"/>
    <a:srgbClr val="C6A156"/>
    <a:srgbClr val="E8D2A8"/>
    <a:srgbClr val="F5F0E9"/>
    <a:srgbClr val="BEA5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1079" autoAdjust="0"/>
  </p:normalViewPr>
  <p:slideViewPr>
    <p:cSldViewPr snapToGrid="0">
      <p:cViewPr>
        <p:scale>
          <a:sx n="81" d="100"/>
          <a:sy n="81" d="100"/>
        </p:scale>
        <p:origin x="-78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32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ags" Target="tags/tag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>
                <a:latin typeface="Times New Roman" panose="02020603050405020304" pitchFamily="18" charset="0"/>
              </a:rPr>
              <a:t>04-Oct-16</a:t>
            </a:fld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DF05838-7BCA-4652-9007-BD0302928936}" type="datetimeFigureOut">
              <a:rPr lang="en-US" smtClean="0"/>
              <a:pPr/>
              <a:t>04-Oct-16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0E7C618C-DDD3-4DC9-ADAB-73264023D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Times New Roman" panose="02020603050405020304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Times New Roman" panose="02020603050405020304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1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>
                <a:latin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>
                <a:latin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latin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latin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>
                <a:latin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1pPr>
          </a:lstStyle>
          <a:p>
            <a:fld id="{36A6A193-2FDC-48DD-8023-1C75B05EE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127185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vbaw.vba.va.gov/VBMS/Resources_Technical_Information.asp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Times New Roman" panose="02020603050405020304" pitchFamily="18" charset="0"/>
              </a:rPr>
              <a:t>Compensation </a:t>
            </a:r>
            <a:r>
              <a:rPr lang="en-US" sz="2800" b="1" i="1" dirty="0" smtClean="0">
                <a:solidFill>
                  <a:srgbClr val="1D3275"/>
                </a:solidFill>
                <a:latin typeface="Times New Roman" panose="02020603050405020304" pitchFamily="18" charset="0"/>
              </a:rPr>
              <a:t>Service</a:t>
            </a:r>
            <a:endParaRPr lang="en-US" sz="2800" b="1" i="1" dirty="0">
              <a:solidFill>
                <a:srgbClr val="1D327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 smtClean="0">
                <a:latin typeface="Times New Roman" panose="02020603050405020304" pitchFamily="18" charset="0"/>
              </a:rPr>
              <a:t>September 2016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smtClean="0">
                <a:solidFill>
                  <a:srgbClr val="1D3275"/>
                </a:solidFill>
                <a:latin typeface="Times New Roman" panose="02020603050405020304" pitchFamily="18" charset="0"/>
              </a:rPr>
              <a:t>VBMS </a:t>
            </a:r>
            <a:r>
              <a:rPr lang="en-US" sz="3600" b="1" kern="0" smtClean="0">
                <a:solidFill>
                  <a:srgbClr val="1D3275"/>
                </a:solidFill>
                <a:latin typeface="Times New Roman" panose="02020603050405020304" pitchFamily="18" charset="0"/>
              </a:rPr>
              <a:t>Hands-on </a:t>
            </a:r>
            <a:r>
              <a:rPr lang="en-US" sz="3600" b="1" kern="0" dirty="0" smtClean="0">
                <a:solidFill>
                  <a:srgbClr val="1D3275"/>
                </a:solidFill>
                <a:latin typeface="Times New Roman" panose="02020603050405020304" pitchFamily="18" charset="0"/>
              </a:rPr>
              <a:t>Training for VBMS Users</a:t>
            </a:r>
            <a:endParaRPr lang="en-US" sz="6600" i="1" kern="0" dirty="0" smtClean="0">
              <a:solidFill>
                <a:srgbClr val="00336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Veteran 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10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834" y="2516475"/>
            <a:ext cx="4494726" cy="3700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544" y="1773528"/>
            <a:ext cx="6248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3232597" y="2099256"/>
            <a:ext cx="3734873" cy="40954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>
            <a:endCxn id="4098" idx="0"/>
          </p:cNvCxnSpPr>
          <p:nvPr/>
        </p:nvCxnSpPr>
        <p:spPr bwMode="auto">
          <a:xfrm>
            <a:off x="3232597" y="2099256"/>
            <a:ext cx="5943600" cy="4172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542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Claims 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11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08" y="1968646"/>
            <a:ext cx="6248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761" y="3193961"/>
            <a:ext cx="6444131" cy="2121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3799268" y="2266682"/>
            <a:ext cx="2730321" cy="31810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799268" y="2266682"/>
            <a:ext cx="7160653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7224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12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84" y="1673102"/>
            <a:ext cx="47529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836" y="2680404"/>
            <a:ext cx="8946121" cy="1919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 flipH="1">
            <a:off x="2871989" y="1918952"/>
            <a:ext cx="94847" cy="23181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966836" y="1918952"/>
            <a:ext cx="8843091" cy="7614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0556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13</a:t>
            </a:fld>
            <a:endParaRPr lang="en-US"/>
          </a:p>
        </p:txBody>
      </p:sp>
      <p:pic>
        <p:nvPicPr>
          <p:cNvPr id="717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55" y="1968976"/>
            <a:ext cx="5530347" cy="3906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66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VA Bridge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14</a:t>
            </a:fld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980" y="2079250"/>
            <a:ext cx="10062835" cy="2930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5164428" y="3477296"/>
            <a:ext cx="3193961" cy="914400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11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15</a:t>
            </a:fld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78" y="3361386"/>
            <a:ext cx="10625072" cy="1223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4340180" y="3657600"/>
            <a:ext cx="592428" cy="450761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1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16</a:t>
            </a:fld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36" y="2163652"/>
            <a:ext cx="10724020" cy="3305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6284890" y="2331076"/>
            <a:ext cx="296214" cy="412124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122" y="3288271"/>
            <a:ext cx="64770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 flipH="1">
            <a:off x="5343122" y="2537138"/>
            <a:ext cx="1089875" cy="751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6432997" y="2537138"/>
            <a:ext cx="5387125" cy="751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7544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 Information Bar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17</a:t>
            </a:fld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19" y="2730322"/>
            <a:ext cx="11587781" cy="1094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060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 Bar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Button Bar</a:t>
            </a:r>
            <a:r>
              <a:rPr lang="en-US" dirty="0"/>
              <a:t> includes buttons to Edit Claim Detail, Create DCS, Upload Document, or create a New Claim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831" y="3429776"/>
            <a:ext cx="5279867" cy="1387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17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Task Bar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/>
            <a:r>
              <a:rPr lang="en-US" dirty="0"/>
              <a:t>The Development Plan Task Bar appears under the Claim Information bar.</a:t>
            </a:r>
          </a:p>
          <a:p>
            <a:r>
              <a:rPr lang="en-US" dirty="0"/>
              <a:t>Clicking the following main links will show information that can be used to complete Development Plan </a:t>
            </a:r>
            <a:r>
              <a:rPr lang="en-US" dirty="0" smtClean="0"/>
              <a:t>tasks </a:t>
            </a:r>
            <a:r>
              <a:rPr lang="en-US" dirty="0"/>
              <a:t>(process a claim).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966" y="4842456"/>
            <a:ext cx="10755310" cy="79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4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/>
            <a:r>
              <a:rPr lang="en-US" dirty="0" smtClean="0"/>
              <a:t>Understand the enrollment process</a:t>
            </a:r>
          </a:p>
          <a:p>
            <a:pPr lvl="0" hangingPunct="0"/>
            <a:r>
              <a:rPr lang="en-US" dirty="0" smtClean="0"/>
              <a:t>Identify strong passwords</a:t>
            </a:r>
          </a:p>
          <a:p>
            <a:r>
              <a:rPr lang="en-US" dirty="0" smtClean="0"/>
              <a:t>Understand </a:t>
            </a:r>
            <a:r>
              <a:rPr lang="en-US" dirty="0"/>
              <a:t>the layout and functionality of </a:t>
            </a:r>
            <a:r>
              <a:rPr lang="en-US" dirty="0" smtClean="0"/>
              <a:t> the various screens </a:t>
            </a:r>
            <a:r>
              <a:rPr lang="en-US" dirty="0"/>
              <a:t>in </a:t>
            </a:r>
            <a:r>
              <a:rPr lang="en-US" dirty="0" smtClean="0"/>
              <a:t>VBMS</a:t>
            </a:r>
          </a:p>
          <a:p>
            <a:pPr lvl="0" hangingPunct="0"/>
            <a:r>
              <a:rPr lang="en-US" dirty="0" smtClean="0"/>
              <a:t>Understand </a:t>
            </a:r>
            <a:r>
              <a:rPr lang="en-US" dirty="0"/>
              <a:t>the EP Screen</a:t>
            </a:r>
          </a:p>
          <a:p>
            <a:pPr lvl="0" hangingPunct="0"/>
            <a:r>
              <a:rPr lang="en-US" dirty="0"/>
              <a:t>Identify when and how to annotate a document</a:t>
            </a:r>
            <a:r>
              <a:rPr lang="en-US" dirty="0" smtClean="0"/>
              <a:t>.</a:t>
            </a:r>
          </a:p>
          <a:p>
            <a:pPr lvl="0" hangingPunct="0"/>
            <a:r>
              <a:rPr lang="en-US" dirty="0"/>
              <a:t>Navigate Development screen.</a:t>
            </a:r>
          </a:p>
          <a:p>
            <a:pPr lvl="0" hangingPunct="0"/>
            <a:r>
              <a:rPr lang="en-US" dirty="0"/>
              <a:t>Understand the VBMS Development process</a:t>
            </a:r>
          </a:p>
          <a:p>
            <a:pPr lvl="0" hangingPunc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Contentions are conditions or diagnoses that a Veteran “contends” are the cause of a current disability, and may qualify for benefits if directly related to a Veteran's military service. A claim can include one or more contentions.</a:t>
            </a:r>
          </a:p>
          <a:p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342" y="3943820"/>
            <a:ext cx="901065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228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Contentions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21</a:t>
            </a:fld>
            <a:endParaRPr lang="en-US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962" y="2588172"/>
            <a:ext cx="8696325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30" y="1721141"/>
            <a:ext cx="20002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1159099" y="2524259"/>
            <a:ext cx="2150771" cy="2871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>
            <a:endCxn id="15362" idx="0"/>
          </p:cNvCxnSpPr>
          <p:nvPr/>
        </p:nvCxnSpPr>
        <p:spPr bwMode="auto">
          <a:xfrm>
            <a:off x="2459865" y="2331076"/>
            <a:ext cx="5084260" cy="257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62177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22</a:t>
            </a:fld>
            <a:endParaRPr lang="en-US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512" y="2975805"/>
            <a:ext cx="5484108" cy="192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081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Chevron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23</a:t>
            </a:fld>
            <a:endParaRPr lang="en-US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81" y="2448719"/>
            <a:ext cx="10477500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420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Letters Chevron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24</a:t>
            </a:fld>
            <a:endParaRPr lang="en-US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619" y="2501106"/>
            <a:ext cx="10868025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372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Tracked Items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25</a:t>
            </a:fld>
            <a:endParaRPr lang="en-US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094" y="2575775"/>
            <a:ext cx="10887075" cy="292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44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the Claim Notes link in the Development Plan Task Bar, you can view notes that are associated with a specific claim; this includes both temporary and permanent notes that are created by users, as well as notes that are automatically created when actions take place on the claim.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26</a:t>
            </a:fld>
            <a:endParaRPr 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67" y="4436772"/>
            <a:ext cx="11083155" cy="125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51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/>
            <a:r>
              <a:rPr lang="en-US" dirty="0"/>
              <a:t>Deferrals are initiated on work items that cannot be currently completed; perhaps because contention information is incomplete, incorrect, changed or requires verification. Work items with pending deferrals cannot be marked complete until the associated deferrals are mitigated by a supervisor</a:t>
            </a:r>
            <a:r>
              <a:rPr lang="en-US" dirty="0" smtClean="0"/>
              <a:t>.</a:t>
            </a:r>
          </a:p>
          <a:p>
            <a:pPr fontAlgn="auto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Deferrals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28</a:t>
            </a:fld>
            <a:endParaRPr lang="en-US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306" y="2458244"/>
            <a:ext cx="901065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35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29</a:t>
            </a:fld>
            <a:endParaRPr lang="en-US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194" y="2910626"/>
            <a:ext cx="10048875" cy="163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1790163" y="3528811"/>
            <a:ext cx="1777285" cy="965916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6851561" y="3528811"/>
            <a:ext cx="2189408" cy="965916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7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VBMS Intranet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VBMS SOP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/>
            <a:r>
              <a:rPr lang="en-US" dirty="0"/>
              <a:t>Drag a column header to the left or right to relocate the column within the table.</a:t>
            </a:r>
          </a:p>
          <a:p>
            <a:r>
              <a:rPr lang="en-US" dirty="0"/>
              <a:t>You can change the order of items shown in tables by clicking any of the column headers, and you can sort by more than one column.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4383177"/>
            <a:ext cx="100012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94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by Column Headers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/>
            <a:r>
              <a:rPr lang="en-US" dirty="0"/>
              <a:t>Click the header of the first column you wish to sort by.</a:t>
            </a:r>
          </a:p>
          <a:p>
            <a:pPr fontAlgn="auto"/>
            <a:r>
              <a:rPr lang="en-US" dirty="0"/>
              <a:t>2. While holding down the </a:t>
            </a:r>
            <a:r>
              <a:rPr lang="en-US" b="1" dirty="0"/>
              <a:t>Shift </a:t>
            </a:r>
            <a:r>
              <a:rPr lang="en-US" dirty="0"/>
              <a:t>key, click the header of the second column, and so on.</a:t>
            </a:r>
          </a:p>
          <a:p>
            <a:pPr fontAlgn="auto"/>
            <a:r>
              <a:rPr lang="en-US" dirty="0"/>
              <a:t>3. A [1] appears next to the first chosen column, and a [2] appears next to the second chosen column, </a:t>
            </a:r>
            <a:r>
              <a:rPr lang="en-US" dirty="0" smtClean="0"/>
              <a:t>etc. (Up to 4 columns)</a:t>
            </a:r>
            <a:endParaRPr lang="en-US" dirty="0"/>
          </a:p>
          <a:p>
            <a:r>
              <a:rPr lang="en-US" dirty="0"/>
              <a:t>4. Click any column header to return to the default sorted 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31</a:t>
            </a:fld>
            <a:endParaRPr lang="en-US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4951792"/>
            <a:ext cx="5124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709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Narrow Results Pane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fontAlgn="auto"/>
            <a:r>
              <a:rPr lang="en-US" dirty="0"/>
              <a:t>The Narrow Results Pane is available on the left of many main screens. </a:t>
            </a:r>
            <a:r>
              <a:rPr lang="en-US" dirty="0" smtClean="0"/>
              <a:t>It provides </a:t>
            </a:r>
            <a:r>
              <a:rPr lang="en-US" dirty="0"/>
              <a:t>choices to customize the items that are listed on the main screen table view.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32</a:t>
            </a:fld>
            <a:endParaRPr lang="en-US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686" y="1551857"/>
            <a:ext cx="2395471" cy="4690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588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 smtClean="0"/>
              <a:t>Questions?</a:t>
            </a:r>
            <a:endParaRPr lang="en-US" sz="9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961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VBMS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request access through coach or supervisor</a:t>
            </a:r>
          </a:p>
          <a:p>
            <a:r>
              <a:rPr lang="en-US" dirty="0" smtClean="0"/>
              <a:t>Registration handled by outside identity providers</a:t>
            </a:r>
          </a:p>
          <a:p>
            <a:r>
              <a:rPr lang="en-US" dirty="0" smtClean="0"/>
              <a:t>Once request is submitted, allow at least 24 hours for access to be granted</a:t>
            </a:r>
          </a:p>
          <a:p>
            <a:r>
              <a:rPr lang="en-US" dirty="0" smtClean="0"/>
              <a:t>Once granted you will receive your username and a temporary password</a:t>
            </a:r>
          </a:p>
          <a:p>
            <a:r>
              <a:rPr lang="en-US" dirty="0" smtClean="0"/>
              <a:t>You will be required to change your password on initial log 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5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Passwords must meet the following requirements</a:t>
            </a:r>
          </a:p>
          <a:p>
            <a:pPr lvl="1"/>
            <a:r>
              <a:rPr lang="en-US" dirty="0" smtClean="0"/>
              <a:t>Must be minimum of eight characters in length</a:t>
            </a:r>
          </a:p>
          <a:p>
            <a:pPr lvl="1"/>
            <a:r>
              <a:rPr lang="en-US" dirty="0" smtClean="0"/>
              <a:t>Six of the characters CANNOT occur more than once</a:t>
            </a:r>
          </a:p>
          <a:p>
            <a:pPr lvl="1"/>
            <a:r>
              <a:rPr lang="en-US" dirty="0" smtClean="0"/>
              <a:t>Must contain three of the four following</a:t>
            </a:r>
          </a:p>
          <a:p>
            <a:pPr lvl="2"/>
            <a:r>
              <a:rPr lang="en-US" sz="2400" dirty="0" smtClean="0"/>
              <a:t>Lower case letters</a:t>
            </a:r>
          </a:p>
          <a:p>
            <a:pPr lvl="2"/>
            <a:r>
              <a:rPr lang="en-US" sz="2400" dirty="0" smtClean="0"/>
              <a:t>Upper case letters</a:t>
            </a:r>
          </a:p>
          <a:p>
            <a:pPr lvl="2"/>
            <a:r>
              <a:rPr lang="en-US" sz="2400" dirty="0" smtClean="0"/>
              <a:t>Numerals</a:t>
            </a:r>
          </a:p>
          <a:p>
            <a:pPr lvl="2"/>
            <a:r>
              <a:rPr lang="en-US" sz="2400" dirty="0" smtClean="0"/>
              <a:t>Special characters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Screen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18" y="2137892"/>
            <a:ext cx="11270662" cy="278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780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1906073"/>
            <a:ext cx="10945813" cy="39022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 bwMode="auto">
          <a:xfrm>
            <a:off x="1867437" y="1893194"/>
            <a:ext cx="1043188" cy="360609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013656" y="2382592"/>
            <a:ext cx="6336406" cy="579549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04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8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1751527"/>
            <a:ext cx="10945813" cy="4018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 bwMode="auto">
          <a:xfrm>
            <a:off x="8448541" y="3438659"/>
            <a:ext cx="3129566" cy="965916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96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9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756" y="2282031"/>
            <a:ext cx="1019175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8358389" y="4224270"/>
            <a:ext cx="321972" cy="373488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7353837" y="4411014"/>
            <a:ext cx="347729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01566" y="5009882"/>
            <a:ext cx="1068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9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dcf31de8-c63a-45fa-8e92-a23f3dd051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256"/>
  <p:tag name="ARTICULATE_USED_LAYOUT" val="1"/>
  <p:tag name="ARTICULATE_SLIDE_THUMBNAIL_REFRESH" val="1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3506bbe711662e7f510a98fd483a11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20958C-FF78-4199-8684-26A589F09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5E050F-F6DD-446A-BC54-722BE857956D}">
  <ds:schemaRefs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4832</TotalTime>
  <Words>593</Words>
  <Application>Microsoft Office PowerPoint</Application>
  <PresentationFormat>Custom</PresentationFormat>
  <Paragraphs>104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Ppt0000000</vt:lpstr>
      <vt:lpstr>PowerPoint Presentation</vt:lpstr>
      <vt:lpstr>Objectives</vt:lpstr>
      <vt:lpstr>References</vt:lpstr>
      <vt:lpstr>VBMS Access</vt:lpstr>
      <vt:lpstr>Passwords</vt:lpstr>
      <vt:lpstr>Main Screen</vt:lpstr>
      <vt:lpstr>Work Queue</vt:lpstr>
      <vt:lpstr>Work Queue</vt:lpstr>
      <vt:lpstr>Work Queue</vt:lpstr>
      <vt:lpstr>Veteran Menu</vt:lpstr>
      <vt:lpstr>Claims Menu</vt:lpstr>
      <vt:lpstr>Documents Menu</vt:lpstr>
      <vt:lpstr>Actions Menu</vt:lpstr>
      <vt:lpstr>Virtual VA Bridge</vt:lpstr>
      <vt:lpstr>Annotations</vt:lpstr>
      <vt:lpstr>Annotations</vt:lpstr>
      <vt:lpstr>Claim Information Bar</vt:lpstr>
      <vt:lpstr>Button Bar</vt:lpstr>
      <vt:lpstr>Development Task Bar</vt:lpstr>
      <vt:lpstr>Contentions</vt:lpstr>
      <vt:lpstr>Creating Contentions</vt:lpstr>
      <vt:lpstr>Special Issues</vt:lpstr>
      <vt:lpstr>Development Chevron</vt:lpstr>
      <vt:lpstr>Letters Chevron</vt:lpstr>
      <vt:lpstr>Tracked Items</vt:lpstr>
      <vt:lpstr>Claim Notes</vt:lpstr>
      <vt:lpstr>Deferrals</vt:lpstr>
      <vt:lpstr>Deferrals</vt:lpstr>
      <vt:lpstr>Customization</vt:lpstr>
      <vt:lpstr>Customization</vt:lpstr>
      <vt:lpstr>Sorting by Column Headers</vt:lpstr>
      <vt:lpstr>Narrow Results Pane</vt:lpstr>
      <vt:lpstr>Questions?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VBMS Hands-on Training for VBMS Users PowerPoint Presentation</dc:title>
  <dc:subject>VSR, Special Ops VSR, RVSR, DRO, RQRS, Special Ops RVSR, Claims Assistant</dc:subject>
  <dc:creator>Department of Veterans Affairs, Veterans Benefits Administration, Compensation Service, STAFF</dc:creator>
  <cp:keywords>VBMS,EP screen,development screen,development process,narrow results pane</cp:keywords>
  <dc:description>This lesson provides employees with an overview of the VBMS program.</dc:description>
  <cp:lastModifiedBy>Kathleen Poole</cp:lastModifiedBy>
  <cp:revision>397</cp:revision>
  <dcterms:created xsi:type="dcterms:W3CDTF">2014-04-30T02:32:11Z</dcterms:created>
  <dcterms:modified xsi:type="dcterms:W3CDTF">2016-10-04T18:48:28Z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