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5.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6.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7.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8.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9.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0.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1.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2.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3.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4.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5.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6.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7.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8.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9.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20.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21.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22.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23.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24.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25.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26.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27.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28.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29.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30.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31.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32.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33.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34.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35.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36.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37.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38.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39.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40.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41.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notesSlides/notesSlide42.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48"/>
  </p:notesMasterIdLst>
  <p:handoutMasterIdLst>
    <p:handoutMasterId r:id="rId49"/>
  </p:handout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3" r:id="rId40"/>
    <p:sldId id="294" r:id="rId41"/>
    <p:sldId id="295" r:id="rId42"/>
    <p:sldId id="296" r:id="rId43"/>
    <p:sldId id="297" r:id="rId44"/>
    <p:sldId id="298" r:id="rId45"/>
    <p:sldId id="299" r:id="rId46"/>
    <p:sldId id="300" r:id="rId47"/>
  </p:sldIdLst>
  <p:sldSz cx="9144000" cy="6858000" type="screen4x3"/>
  <p:notesSz cx="6858000" cy="91440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B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80" autoAdjust="0"/>
    <p:restoredTop sz="92308" autoAdjust="0"/>
  </p:normalViewPr>
  <p:slideViewPr>
    <p:cSldViewPr snapToGrid="0">
      <p:cViewPr varScale="1">
        <p:scale>
          <a:sx n="106" d="100"/>
          <a:sy n="106" d="100"/>
        </p:scale>
        <p:origin x="888"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8/13/2018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8/13/2018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vaww.compensation.pension.km.va.gov/system/templates/selfservice/va_ka/portal.html?encodedHash="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vbaw.vba.va.gov/bl/21/advisory/PGCOP.htm"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ecfr.gov/cgi-bin/text-idx?SID=ad275643432556b9dda942343fb89296&amp;mc=true&amp;node=pt38.1.4&amp;rgn=div5"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vaww.compensation.pension.km.va.gov/"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cptraining.vba.va.gov/C&amp;P_Training/Job_Aids/Quick_Ref.htm"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ecfr.gov/cgi-bin/text-idx?SID=44b153d6e72633f1985bce28f4607c2a&amp;node=se38.1.4_16&amp;rgn=div8"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Arial" panose="020B0604020202020204" pitchFamily="34" charset="0"/>
                <a:ea typeface="+mn-ea"/>
                <a:cs typeface="Arial" panose="020B0604020202020204" pitchFamily="34" charset="0"/>
              </a:rPr>
              <a:t>Welcome to Introduction to the Schedule for Rating Disabilities 38 CFR 4.1 – 4.31 course. To advance each slide, click anywhere on the screen.</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a:p>
        </p:txBody>
      </p:sp>
    </p:spTree>
    <p:extLst>
      <p:ext uri="{BB962C8B-B14F-4D97-AF65-F5344CB8AC3E}">
        <p14:creationId xmlns:p14="http://schemas.microsoft.com/office/powerpoint/2010/main" val="4171021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Discussion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Which of the following congenital/developmental defects are considered eligible for disability compensation?</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Displaced or supernumerary parts </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Refractive error of the eye</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Personality disorder</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None of the above</a:t>
            </a:r>
          </a:p>
        </p:txBody>
      </p:sp>
      <p:sp>
        <p:nvSpPr>
          <p:cNvPr id="4" name="Slide Number Placeholder 3"/>
          <p:cNvSpPr>
            <a:spLocks noGrp="1"/>
          </p:cNvSpPr>
          <p:nvPr>
            <p:ph type="sldNum" sz="quarter" idx="10"/>
          </p:nvPr>
        </p:nvSpPr>
        <p:spPr/>
        <p:txBody>
          <a:bodyPr/>
          <a:lstStyle/>
          <a:p>
            <a:fld id="{0E7C618C-DDD3-4DC9-ADAB-73264023D4F2}" type="slidenum">
              <a:rPr lang="en-US" smtClean="0"/>
              <a:t>10</a:t>
            </a:fld>
            <a:endParaRPr lang="en-US"/>
          </a:p>
        </p:txBody>
      </p:sp>
    </p:spTree>
    <p:extLst>
      <p:ext uri="{BB962C8B-B14F-4D97-AF65-F5344CB8AC3E}">
        <p14:creationId xmlns:p14="http://schemas.microsoft.com/office/powerpoint/2010/main" val="2336076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38 CFR §4.9</a:t>
            </a:r>
          </a:p>
          <a:p>
            <a:pPr marL="0" indent="0" algn="l">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Congenital or developmental defects</a:t>
            </a:r>
          </a:p>
          <a:p>
            <a:pPr marL="0" indent="0" algn="l">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The following are not considered diseases or injuries for compensation purposes under the law:</a:t>
            </a:r>
          </a:p>
          <a:p>
            <a:pPr marL="0" indent="0" algn="l">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Congenital or developmental defects</a:t>
            </a:r>
          </a:p>
          <a:p>
            <a:pPr marL="0" indent="0" algn="l">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Absent, displaced, or supernumerary (exceeding the usual) parts </a:t>
            </a:r>
          </a:p>
          <a:p>
            <a:pPr marL="0" indent="0" algn="l">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Refractive error of the eye </a:t>
            </a:r>
          </a:p>
          <a:p>
            <a:pPr marL="0" indent="0" algn="l">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Personality disorder</a:t>
            </a:r>
          </a:p>
          <a:p>
            <a:pPr marL="0" indent="0" algn="l">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Mental deficiency</a:t>
            </a:r>
          </a:p>
        </p:txBody>
      </p:sp>
      <p:sp>
        <p:nvSpPr>
          <p:cNvPr id="4" name="Slide Number Placeholder 3"/>
          <p:cNvSpPr>
            <a:spLocks noGrp="1"/>
          </p:cNvSpPr>
          <p:nvPr>
            <p:ph type="sldNum" sz="quarter" idx="10"/>
          </p:nvPr>
        </p:nvSpPr>
        <p:spPr/>
        <p:txBody>
          <a:bodyPr/>
          <a:lstStyle/>
          <a:p>
            <a:fld id="{0E7C618C-DDD3-4DC9-ADAB-73264023D4F2}" type="slidenum">
              <a:rPr lang="en-US" smtClean="0"/>
              <a:t>11</a:t>
            </a:fld>
            <a:endParaRPr lang="en-US"/>
          </a:p>
        </p:txBody>
      </p:sp>
    </p:spTree>
    <p:extLst>
      <p:ext uri="{BB962C8B-B14F-4D97-AF65-F5344CB8AC3E}">
        <p14:creationId xmlns:p14="http://schemas.microsoft.com/office/powerpoint/2010/main" val="2965942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38 CFR §4.10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Functional impairment</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The basis of disability evaluations is the ability of the body as a whole, or the psyche, or of a system or organ of the body to function under ordinary conditions of daily life including employment</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Evaluations are based on lack of usefulness of these parts or systems</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Medical exams must fully describe the effects of disability upon a person’s ordinary activity</a:t>
            </a:r>
          </a:p>
        </p:txBody>
      </p:sp>
      <p:sp>
        <p:nvSpPr>
          <p:cNvPr id="4" name="Slide Number Placeholder 3"/>
          <p:cNvSpPr>
            <a:spLocks noGrp="1"/>
          </p:cNvSpPr>
          <p:nvPr>
            <p:ph type="sldNum" sz="quarter" idx="10"/>
          </p:nvPr>
        </p:nvSpPr>
        <p:spPr/>
        <p:txBody>
          <a:bodyPr/>
          <a:lstStyle/>
          <a:p>
            <a:fld id="{0E7C618C-DDD3-4DC9-ADAB-73264023D4F2}" type="slidenum">
              <a:rPr lang="en-US" smtClean="0"/>
              <a:t>12</a:t>
            </a:fld>
            <a:endParaRPr lang="en-US"/>
          </a:p>
        </p:txBody>
      </p:sp>
    </p:spTree>
    <p:extLst>
      <p:ext uri="{BB962C8B-B14F-4D97-AF65-F5344CB8AC3E}">
        <p14:creationId xmlns:p14="http://schemas.microsoft.com/office/powerpoint/2010/main" val="2465075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Discussion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What if you receive an examination report that is not adequate for rating purposes?</a:t>
            </a:r>
          </a:p>
          <a:p>
            <a:r>
              <a:rPr lang="en-US" sz="1800" b="0" dirty="0">
                <a:solidFill>
                  <a:schemeClr val="tx1"/>
                </a:solidFill>
                <a:latin typeface="Arial" panose="020B0604020202020204" pitchFamily="34" charset="0"/>
                <a:cs typeface="Arial" panose="020B0604020202020204" pitchFamily="34" charset="0"/>
              </a:rPr>
              <a:t>1. Rate the claim and justify your decision</a:t>
            </a:r>
          </a:p>
          <a:p>
            <a:r>
              <a:rPr lang="en-US" sz="1800" b="0" dirty="0">
                <a:solidFill>
                  <a:schemeClr val="tx1"/>
                </a:solidFill>
                <a:latin typeface="Arial" panose="020B0604020202020204" pitchFamily="34" charset="0"/>
                <a:cs typeface="Arial" panose="020B0604020202020204" pitchFamily="34" charset="0"/>
              </a:rPr>
              <a:t>2. Return the examination report back for completion or clarification on the items that were not done</a:t>
            </a:r>
          </a:p>
          <a:p>
            <a:r>
              <a:rPr lang="en-US" sz="1800" b="0" dirty="0">
                <a:solidFill>
                  <a:schemeClr val="tx1"/>
                </a:solidFill>
                <a:latin typeface="Arial" panose="020B0604020202020204" pitchFamily="34" charset="0"/>
                <a:cs typeface="Arial" panose="020B0604020202020204" pitchFamily="34" charset="0"/>
              </a:rPr>
              <a:t>3. None of the above</a:t>
            </a:r>
          </a:p>
        </p:txBody>
      </p:sp>
      <p:sp>
        <p:nvSpPr>
          <p:cNvPr id="4" name="Slide Number Placeholder 3"/>
          <p:cNvSpPr>
            <a:spLocks noGrp="1"/>
          </p:cNvSpPr>
          <p:nvPr>
            <p:ph type="sldNum" sz="quarter" idx="10"/>
          </p:nvPr>
        </p:nvSpPr>
        <p:spPr/>
        <p:txBody>
          <a:bodyPr/>
          <a:lstStyle/>
          <a:p>
            <a:fld id="{0E7C618C-DDD3-4DC9-ADAB-73264023D4F2}" type="slidenum">
              <a:rPr lang="en-US" smtClean="0"/>
              <a:t>13</a:t>
            </a:fld>
            <a:endParaRPr lang="en-US"/>
          </a:p>
        </p:txBody>
      </p:sp>
    </p:spTree>
    <p:extLst>
      <p:ext uri="{BB962C8B-B14F-4D97-AF65-F5344CB8AC3E}">
        <p14:creationId xmlns:p14="http://schemas.microsoft.com/office/powerpoint/2010/main" val="2182150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38 CFR §4.13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Effect of change of diagnosis</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When any change in evaluation is to be made, ensure that there has been an actual change in conditions</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The aim should be the reconciliation and continuance of the diagnosis or etiology upon which service connection for the disability was granted</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Does not preclude correction of erroneous ratings </a:t>
            </a:r>
          </a:p>
        </p:txBody>
      </p:sp>
      <p:sp>
        <p:nvSpPr>
          <p:cNvPr id="4" name="Slide Number Placeholder 3"/>
          <p:cNvSpPr>
            <a:spLocks noGrp="1"/>
          </p:cNvSpPr>
          <p:nvPr>
            <p:ph type="sldNum" sz="quarter" idx="10"/>
          </p:nvPr>
        </p:nvSpPr>
        <p:spPr/>
        <p:txBody>
          <a:bodyPr/>
          <a:lstStyle/>
          <a:p>
            <a:fld id="{0E7C618C-DDD3-4DC9-ADAB-73264023D4F2}" type="slidenum">
              <a:rPr lang="en-US" smtClean="0"/>
              <a:t>14</a:t>
            </a:fld>
            <a:endParaRPr lang="en-US"/>
          </a:p>
        </p:txBody>
      </p:sp>
    </p:spTree>
    <p:extLst>
      <p:ext uri="{BB962C8B-B14F-4D97-AF65-F5344CB8AC3E}">
        <p14:creationId xmlns:p14="http://schemas.microsoft.com/office/powerpoint/2010/main" val="4037042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38 CFR §4.14</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Avoidance of pyramiding</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The evaluation of the same disability under various diagnoses is to be avoided</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Special rules are included for the evaluation of a disability from injuries to the muscles, nerves, and joints of an extremity since these injuries may overlap</a:t>
            </a:r>
          </a:p>
        </p:txBody>
      </p:sp>
      <p:sp>
        <p:nvSpPr>
          <p:cNvPr id="4" name="Slide Number Placeholder 3"/>
          <p:cNvSpPr>
            <a:spLocks noGrp="1"/>
          </p:cNvSpPr>
          <p:nvPr>
            <p:ph type="sldNum" sz="quarter" idx="10"/>
          </p:nvPr>
        </p:nvSpPr>
        <p:spPr/>
        <p:txBody>
          <a:bodyPr/>
          <a:lstStyle/>
          <a:p>
            <a:fld id="{0E7C618C-DDD3-4DC9-ADAB-73264023D4F2}" type="slidenum">
              <a:rPr lang="en-US" smtClean="0"/>
              <a:t>15</a:t>
            </a:fld>
            <a:endParaRPr lang="en-US"/>
          </a:p>
        </p:txBody>
      </p:sp>
    </p:spTree>
    <p:extLst>
      <p:ext uri="{BB962C8B-B14F-4D97-AF65-F5344CB8AC3E}">
        <p14:creationId xmlns:p14="http://schemas.microsoft.com/office/powerpoint/2010/main" val="3393558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Discussion</a:t>
            </a:r>
          </a:p>
          <a:p>
            <a:pPr marL="0" lvl="0" indent="0" eaLnBrk="0" hangingPunc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Example of </a:t>
            </a:r>
            <a:r>
              <a:rPr lang="en-US" sz="1800" b="0" i="1" dirty="0">
                <a:solidFill>
                  <a:schemeClr val="tx1"/>
                </a:solidFill>
                <a:latin typeface="Arial" panose="020B0604020202020204" pitchFamily="34" charset="0"/>
                <a:cs typeface="Arial" panose="020B0604020202020204" pitchFamily="34" charset="0"/>
              </a:rPr>
              <a:t>not</a:t>
            </a:r>
            <a:r>
              <a:rPr lang="en-US" sz="1800" b="0" dirty="0">
                <a:solidFill>
                  <a:schemeClr val="tx1"/>
                </a:solidFill>
                <a:latin typeface="Arial" panose="020B0604020202020204" pitchFamily="34" charset="0"/>
                <a:cs typeface="Arial" panose="020B0604020202020204" pitchFamily="34" charset="0"/>
              </a:rPr>
              <a:t> pyramiding</a:t>
            </a:r>
          </a:p>
          <a:p>
            <a:pPr marL="0" lvl="0" indent="0" eaLnBrk="0" hangingPunc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hlinkClick r:id="rId3"/>
              </a:rPr>
              <a:t>M21 dash 1, Part Three, Subpart four, Chapter 4, Section A</a:t>
            </a:r>
            <a:endParaRPr lang="en-US" sz="1800" b="0" dirty="0">
              <a:solidFill>
                <a:schemeClr val="tx1"/>
              </a:solidFill>
              <a:latin typeface="Arial" panose="020B0604020202020204" pitchFamily="34" charset="0"/>
              <a:cs typeface="Arial" panose="020B0604020202020204" pitchFamily="34" charset="0"/>
            </a:endParaRPr>
          </a:p>
          <a:p>
            <a:pPr marL="0" lvl="0" indent="0" eaLnBrk="0" hangingPunc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In </a:t>
            </a:r>
            <a:r>
              <a:rPr lang="en-US" sz="1800" b="0" dirty="0">
                <a:solidFill>
                  <a:schemeClr val="tx1"/>
                </a:solidFill>
                <a:latin typeface="Arial" panose="020B0604020202020204" pitchFamily="34" charset="0"/>
                <a:cs typeface="Arial" panose="020B0604020202020204" pitchFamily="34" charset="0"/>
                <a:hlinkClick r:id="rId4"/>
              </a:rPr>
              <a:t>V A O P G C P R E C  9 dash 2 004</a:t>
            </a:r>
            <a:r>
              <a:rPr lang="en-US" sz="1800" b="0" dirty="0">
                <a:solidFill>
                  <a:schemeClr val="tx1"/>
                </a:solidFill>
                <a:latin typeface="Arial" panose="020B0604020202020204" pitchFamily="34" charset="0"/>
                <a:cs typeface="Arial" panose="020B0604020202020204" pitchFamily="34" charset="0"/>
              </a:rPr>
              <a:t>, the Office of General Counsel (OGC) held that separate evaluations under 38 CFR 4.71a, Diagnostic Code (DC) 52 60, (limitation of knee flexion) and 38 CFR 4.71a, DC 52 61, (limitation of knee extension) can be assigned without pyramiding.</a:t>
            </a:r>
          </a:p>
        </p:txBody>
      </p:sp>
      <p:sp>
        <p:nvSpPr>
          <p:cNvPr id="4" name="Slide Number Placeholder 3"/>
          <p:cNvSpPr>
            <a:spLocks noGrp="1"/>
          </p:cNvSpPr>
          <p:nvPr>
            <p:ph type="sldNum" sz="quarter" idx="10"/>
          </p:nvPr>
        </p:nvSpPr>
        <p:spPr/>
        <p:txBody>
          <a:bodyPr/>
          <a:lstStyle/>
          <a:p>
            <a:fld id="{0E7C618C-DDD3-4DC9-ADAB-73264023D4F2}" type="slidenum">
              <a:rPr lang="en-US" smtClean="0"/>
              <a:t>16</a:t>
            </a:fld>
            <a:endParaRPr lang="en-US"/>
          </a:p>
        </p:txBody>
      </p:sp>
    </p:spTree>
    <p:extLst>
      <p:ext uri="{BB962C8B-B14F-4D97-AF65-F5344CB8AC3E}">
        <p14:creationId xmlns:p14="http://schemas.microsoft.com/office/powerpoint/2010/main" val="2194044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38 CFR §4.15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Total disability ratings</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Total disability exists when any impairment of the mind or body is sufficient to render it impossible for the average person to follow a substantially gainful occupation </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Permanent total disability is expected to last throughout the life of the disabled person</a:t>
            </a:r>
          </a:p>
        </p:txBody>
      </p:sp>
      <p:sp>
        <p:nvSpPr>
          <p:cNvPr id="4" name="Slide Number Placeholder 3"/>
          <p:cNvSpPr>
            <a:spLocks noGrp="1"/>
          </p:cNvSpPr>
          <p:nvPr>
            <p:ph type="sldNum" sz="quarter" idx="10"/>
          </p:nvPr>
        </p:nvSpPr>
        <p:spPr/>
        <p:txBody>
          <a:bodyPr/>
          <a:lstStyle/>
          <a:p>
            <a:fld id="{0E7C618C-DDD3-4DC9-ADAB-73264023D4F2}" type="slidenum">
              <a:rPr lang="en-US" smtClean="0"/>
              <a:t>17</a:t>
            </a:fld>
            <a:endParaRPr lang="en-US"/>
          </a:p>
        </p:txBody>
      </p:sp>
    </p:spTree>
    <p:extLst>
      <p:ext uri="{BB962C8B-B14F-4D97-AF65-F5344CB8AC3E}">
        <p14:creationId xmlns:p14="http://schemas.microsoft.com/office/powerpoint/2010/main" val="830149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Discussion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What are some examples of permanent total disabilities?</a:t>
            </a:r>
          </a:p>
        </p:txBody>
      </p:sp>
      <p:sp>
        <p:nvSpPr>
          <p:cNvPr id="4" name="Slide Number Placeholder 3"/>
          <p:cNvSpPr>
            <a:spLocks noGrp="1"/>
          </p:cNvSpPr>
          <p:nvPr>
            <p:ph type="sldNum" sz="quarter" idx="10"/>
          </p:nvPr>
        </p:nvSpPr>
        <p:spPr/>
        <p:txBody>
          <a:bodyPr/>
          <a:lstStyle/>
          <a:p>
            <a:fld id="{0E7C618C-DDD3-4DC9-ADAB-73264023D4F2}" type="slidenum">
              <a:rPr lang="en-US" smtClean="0"/>
              <a:t>18</a:t>
            </a:fld>
            <a:endParaRPr lang="en-US"/>
          </a:p>
        </p:txBody>
      </p:sp>
    </p:spTree>
    <p:extLst>
      <p:ext uri="{BB962C8B-B14F-4D97-AF65-F5344CB8AC3E}">
        <p14:creationId xmlns:p14="http://schemas.microsoft.com/office/powerpoint/2010/main" val="2798742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38 CFR §4.16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Total disability rating for compensation based on unemployability of the individual</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Assign a total disability rating for compensation when: </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The schedular is less than total (100%)</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The disabled person is unable to secure or follow a substantially gainful occupation as a result of service connected disabilities</a:t>
            </a:r>
          </a:p>
        </p:txBody>
      </p:sp>
      <p:sp>
        <p:nvSpPr>
          <p:cNvPr id="4" name="Slide Number Placeholder 3"/>
          <p:cNvSpPr>
            <a:spLocks noGrp="1"/>
          </p:cNvSpPr>
          <p:nvPr>
            <p:ph type="sldNum" sz="quarter" idx="10"/>
          </p:nvPr>
        </p:nvSpPr>
        <p:spPr/>
        <p:txBody>
          <a:bodyPr/>
          <a:lstStyle/>
          <a:p>
            <a:fld id="{0E7C618C-DDD3-4DC9-ADAB-73264023D4F2}" type="slidenum">
              <a:rPr lang="en-US" smtClean="0"/>
              <a:t>19</a:t>
            </a:fld>
            <a:endParaRPr lang="en-US"/>
          </a:p>
        </p:txBody>
      </p:sp>
    </p:spTree>
    <p:extLst>
      <p:ext uri="{BB962C8B-B14F-4D97-AF65-F5344CB8AC3E}">
        <p14:creationId xmlns:p14="http://schemas.microsoft.com/office/powerpoint/2010/main" val="3458587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Objectives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Given all the available 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The RVSR trainee will demonstrate an understanding of, evaluate, and apply 38 CFR Part 4, Subpart A, by correctly completing the discussion questions incorporated in the lesson.</a:t>
            </a:r>
          </a:p>
        </p:txBody>
      </p:sp>
      <p:sp>
        <p:nvSpPr>
          <p:cNvPr id="4" name="Slide Number Placeholder 3"/>
          <p:cNvSpPr>
            <a:spLocks noGrp="1"/>
          </p:cNvSpPr>
          <p:nvPr>
            <p:ph type="sldNum" sz="quarter" idx="10"/>
          </p:nvPr>
        </p:nvSpPr>
        <p:spPr/>
        <p:txBody>
          <a:bodyPr/>
          <a:lstStyle/>
          <a:p>
            <a:fld id="{0E7C618C-DDD3-4DC9-ADAB-73264023D4F2}" type="slidenum">
              <a:rPr lang="en-US" smtClean="0"/>
              <a:t>2</a:t>
            </a:fld>
            <a:endParaRPr lang="en-US"/>
          </a:p>
        </p:txBody>
      </p:sp>
    </p:spTree>
    <p:extLst>
      <p:ext uri="{BB962C8B-B14F-4D97-AF65-F5344CB8AC3E}">
        <p14:creationId xmlns:p14="http://schemas.microsoft.com/office/powerpoint/2010/main" val="502315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latin typeface="Arial" panose="020B0604020202020204" pitchFamily="34" charset="0"/>
                <a:cs typeface="Arial" panose="020B0604020202020204" pitchFamily="34" charset="0"/>
              </a:rPr>
              <a:t>Individual Unemployability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latin typeface="Arial" panose="020B0604020202020204" pitchFamily="34" charset="0"/>
                <a:cs typeface="Arial" panose="020B0604020202020204" pitchFamily="34" charset="0"/>
              </a:rPr>
              <a:t>The following criteria must also be met:</a:t>
            </a:r>
          </a:p>
          <a:p>
            <a:pPr marL="0" indent="0">
              <a:spcAft>
                <a:spcPts val="600"/>
              </a:spcAft>
              <a:buClr>
                <a:schemeClr val="tx1"/>
              </a:buClr>
              <a:buFont typeface="Arial" panose="020B0604020202020204" pitchFamily="34" charset="0"/>
              <a:buNone/>
            </a:pPr>
            <a:r>
              <a:rPr lang="en-US" sz="1800" b="0" dirty="0">
                <a:latin typeface="Arial" panose="020B0604020202020204" pitchFamily="34" charset="0"/>
                <a:cs typeface="Arial" panose="020B0604020202020204" pitchFamily="34" charset="0"/>
              </a:rPr>
              <a:t>A single disability evaluated at 60 percent or more; or, </a:t>
            </a:r>
          </a:p>
          <a:p>
            <a:pPr marL="0" indent="0">
              <a:spcAft>
                <a:spcPts val="600"/>
              </a:spcAft>
              <a:buClr>
                <a:schemeClr val="tx1"/>
              </a:buClr>
              <a:buFont typeface="Arial" panose="020B0604020202020204" pitchFamily="34" charset="0"/>
              <a:buNone/>
            </a:pPr>
            <a:r>
              <a:rPr lang="en-US" sz="1800" b="0" dirty="0">
                <a:latin typeface="Arial" panose="020B0604020202020204" pitchFamily="34" charset="0"/>
                <a:cs typeface="Arial" panose="020B0604020202020204" pitchFamily="34" charset="0"/>
              </a:rPr>
              <a:t>If two or more disabilities, a single disability evaluated at 40 percent or more with a combined rating of 70 percent or more</a:t>
            </a:r>
          </a:p>
        </p:txBody>
      </p:sp>
      <p:sp>
        <p:nvSpPr>
          <p:cNvPr id="4" name="Slide Number Placeholder 3"/>
          <p:cNvSpPr>
            <a:spLocks noGrp="1"/>
          </p:cNvSpPr>
          <p:nvPr>
            <p:ph type="sldNum" sz="quarter" idx="10"/>
          </p:nvPr>
        </p:nvSpPr>
        <p:spPr/>
        <p:txBody>
          <a:bodyPr/>
          <a:lstStyle/>
          <a:p>
            <a:fld id="{0E7C618C-DDD3-4DC9-ADAB-73264023D4F2}" type="slidenum">
              <a:rPr lang="en-US" smtClean="0"/>
              <a:t>20</a:t>
            </a:fld>
            <a:endParaRPr lang="en-US"/>
          </a:p>
        </p:txBody>
      </p:sp>
    </p:spTree>
    <p:extLst>
      <p:ext uri="{BB962C8B-B14F-4D97-AF65-F5344CB8AC3E}">
        <p14:creationId xmlns:p14="http://schemas.microsoft.com/office/powerpoint/2010/main" val="3452666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Individual Unemployability (continued)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The following will be considered “one” disability:</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Disabilities of one or both upper extremities, or one or both lower extremities, including the bilateral factor</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Disabilities resulting from common etiology or a single accident</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Disabilities affecting a single body system</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Multiple injuries incurred in action</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Multiple disabilities incurred as a Prisoner of War</a:t>
            </a:r>
          </a:p>
        </p:txBody>
      </p:sp>
      <p:sp>
        <p:nvSpPr>
          <p:cNvPr id="4" name="Slide Number Placeholder 3"/>
          <p:cNvSpPr>
            <a:spLocks noGrp="1"/>
          </p:cNvSpPr>
          <p:nvPr>
            <p:ph type="sldNum" sz="quarter" idx="10"/>
          </p:nvPr>
        </p:nvSpPr>
        <p:spPr/>
        <p:txBody>
          <a:bodyPr/>
          <a:lstStyle/>
          <a:p>
            <a:fld id="{0E7C618C-DDD3-4DC9-ADAB-73264023D4F2}" type="slidenum">
              <a:rPr lang="en-US" smtClean="0"/>
              <a:t>21</a:t>
            </a:fld>
            <a:endParaRPr lang="en-US"/>
          </a:p>
        </p:txBody>
      </p:sp>
    </p:spTree>
    <p:extLst>
      <p:ext uri="{BB962C8B-B14F-4D97-AF65-F5344CB8AC3E}">
        <p14:creationId xmlns:p14="http://schemas.microsoft.com/office/powerpoint/2010/main" val="2381465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38 CFR §4.17 &amp; §4.17a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Total disability rating based on unemployability for pension and misconduct etiology</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All Veterans who are basically eligible and who are unable to secure and follow a substantially gainful occupation by reason of disabilities which are likely to be permanent shall be rated as permanently and totally disabled. </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A permanent and total disability rating will not be precluded by reason of the co-existence of a misconduct disability when:</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A Veteran, regardless of employment status, also has innocently acquired a 100% disability, or meet the percentage requirements and would render the average person unable to secure or follow a substantially gainful occupation.</a:t>
            </a:r>
          </a:p>
        </p:txBody>
      </p:sp>
      <p:sp>
        <p:nvSpPr>
          <p:cNvPr id="4" name="Slide Number Placeholder 3"/>
          <p:cNvSpPr>
            <a:spLocks noGrp="1"/>
          </p:cNvSpPr>
          <p:nvPr>
            <p:ph type="sldNum" sz="quarter" idx="10"/>
          </p:nvPr>
        </p:nvSpPr>
        <p:spPr/>
        <p:txBody>
          <a:bodyPr/>
          <a:lstStyle/>
          <a:p>
            <a:fld id="{0E7C618C-DDD3-4DC9-ADAB-73264023D4F2}" type="slidenum">
              <a:rPr lang="en-US" smtClean="0"/>
              <a:t>22</a:t>
            </a:fld>
            <a:endParaRPr lang="en-US"/>
          </a:p>
        </p:txBody>
      </p:sp>
    </p:spTree>
    <p:extLst>
      <p:ext uri="{BB962C8B-B14F-4D97-AF65-F5344CB8AC3E}">
        <p14:creationId xmlns:p14="http://schemas.microsoft.com/office/powerpoint/2010/main" val="16546317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38 CFR §4.18 </a:t>
            </a:r>
          </a:p>
          <a:p>
            <a:pPr marL="0" indent="0" algn="l">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Unemployability</a:t>
            </a:r>
          </a:p>
          <a:p>
            <a:pPr marL="0" indent="0" algn="l">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A Veteran may be considered unemployable upon termination of employment that was provided on account of disability or when it is satisfactorily shown that he or she is unable to secure further employment.</a:t>
            </a:r>
          </a:p>
        </p:txBody>
      </p:sp>
      <p:sp>
        <p:nvSpPr>
          <p:cNvPr id="4" name="Slide Number Placeholder 3"/>
          <p:cNvSpPr>
            <a:spLocks noGrp="1"/>
          </p:cNvSpPr>
          <p:nvPr>
            <p:ph type="sldNum" sz="quarter" idx="10"/>
          </p:nvPr>
        </p:nvSpPr>
        <p:spPr/>
        <p:txBody>
          <a:bodyPr/>
          <a:lstStyle/>
          <a:p>
            <a:fld id="{0E7C618C-DDD3-4DC9-ADAB-73264023D4F2}" type="slidenum">
              <a:rPr lang="en-US" smtClean="0"/>
              <a:t>23</a:t>
            </a:fld>
            <a:endParaRPr lang="en-US"/>
          </a:p>
        </p:txBody>
      </p:sp>
    </p:spTree>
    <p:extLst>
      <p:ext uri="{BB962C8B-B14F-4D97-AF65-F5344CB8AC3E}">
        <p14:creationId xmlns:p14="http://schemas.microsoft.com/office/powerpoint/2010/main" val="32792012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latin typeface="Arial" panose="020B0604020202020204" pitchFamily="34" charset="0"/>
                <a:cs typeface="Arial" panose="020B0604020202020204" pitchFamily="34" charset="0"/>
              </a:rPr>
              <a:t>38 CFR §4.19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latin typeface="Arial" panose="020B0604020202020204" pitchFamily="34" charset="0"/>
                <a:cs typeface="Arial" panose="020B0604020202020204" pitchFamily="34" charset="0"/>
              </a:rPr>
              <a:t>Age in service connected claims</a:t>
            </a:r>
          </a:p>
          <a:p>
            <a:pPr marL="0" indent="0">
              <a:spcAft>
                <a:spcPts val="600"/>
              </a:spcAft>
              <a:buClr>
                <a:schemeClr val="tx1"/>
              </a:buClr>
              <a:buFont typeface="Arial" panose="020B0604020202020204" pitchFamily="34" charset="0"/>
              <a:buNone/>
            </a:pPr>
            <a:r>
              <a:rPr lang="en-US" sz="1800" b="0" dirty="0">
                <a:latin typeface="Arial" panose="020B0604020202020204" pitchFamily="34" charset="0"/>
                <a:cs typeface="Arial" panose="020B0604020202020204" pitchFamily="34" charset="0"/>
              </a:rPr>
              <a:t>Age may not be considered as a factor in evaluating service connected disability</a:t>
            </a:r>
          </a:p>
          <a:p>
            <a:pPr marL="0" indent="0">
              <a:spcAft>
                <a:spcPts val="600"/>
              </a:spcAft>
              <a:buClr>
                <a:schemeClr val="tx1"/>
              </a:buClr>
              <a:buFont typeface="Arial" panose="020B0604020202020204" pitchFamily="34" charset="0"/>
              <a:buNone/>
            </a:pPr>
            <a:r>
              <a:rPr lang="en-US" sz="1800" b="0" dirty="0">
                <a:latin typeface="Arial" panose="020B0604020202020204" pitchFamily="34" charset="0"/>
                <a:cs typeface="Arial" panose="020B0604020202020204" pitchFamily="34" charset="0"/>
              </a:rPr>
              <a:t>Unemployability due to advancing age or intercurrent disability may not be used as a basis for a total service connected disability rating</a:t>
            </a:r>
          </a:p>
          <a:p>
            <a:pPr marL="0" indent="0">
              <a:spcAft>
                <a:spcPts val="600"/>
              </a:spcAft>
              <a:buClr>
                <a:schemeClr val="tx1"/>
              </a:buClr>
              <a:buFont typeface="Arial" panose="020B0604020202020204" pitchFamily="34" charset="0"/>
              <a:buNone/>
            </a:pPr>
            <a:r>
              <a:rPr lang="en-US" sz="1800" b="0" dirty="0">
                <a:latin typeface="Arial" panose="020B0604020202020204" pitchFamily="34" charset="0"/>
                <a:cs typeface="Arial" panose="020B0604020202020204" pitchFamily="34" charset="0"/>
              </a:rPr>
              <a:t>Age can be considered for non-service connected disability pension</a:t>
            </a:r>
          </a:p>
        </p:txBody>
      </p:sp>
      <p:sp>
        <p:nvSpPr>
          <p:cNvPr id="4" name="Slide Number Placeholder 3"/>
          <p:cNvSpPr>
            <a:spLocks noGrp="1"/>
          </p:cNvSpPr>
          <p:nvPr>
            <p:ph type="sldNum" sz="quarter" idx="10"/>
          </p:nvPr>
        </p:nvSpPr>
        <p:spPr/>
        <p:txBody>
          <a:bodyPr/>
          <a:lstStyle/>
          <a:p>
            <a:fld id="{0E7C618C-DDD3-4DC9-ADAB-73264023D4F2}" type="slidenum">
              <a:rPr lang="en-US" smtClean="0"/>
              <a:t>24</a:t>
            </a:fld>
            <a:endParaRPr lang="en-US"/>
          </a:p>
        </p:txBody>
      </p:sp>
    </p:spTree>
    <p:extLst>
      <p:ext uri="{BB962C8B-B14F-4D97-AF65-F5344CB8AC3E}">
        <p14:creationId xmlns:p14="http://schemas.microsoft.com/office/powerpoint/2010/main" val="37880953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38 CFR §4.20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Analogous Ratings</a:t>
            </a:r>
          </a:p>
          <a:p>
            <a:pPr marL="0" indent="0">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When an unlisted condition is encountered, rate  under a closely related disease or injury in which not only the functions affected but the anatomical localization and symptomatology are closely similar</a:t>
            </a:r>
          </a:p>
          <a:p>
            <a:pPr marL="0" indent="0">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Do not use analogous ratings for conditions of doubtful diagnosis or for those not fully supported by clinical and laboratory findings</a:t>
            </a:r>
          </a:p>
        </p:txBody>
      </p:sp>
      <p:sp>
        <p:nvSpPr>
          <p:cNvPr id="4" name="Slide Number Placeholder 3"/>
          <p:cNvSpPr>
            <a:spLocks noGrp="1"/>
          </p:cNvSpPr>
          <p:nvPr>
            <p:ph type="sldNum" sz="quarter" idx="10"/>
          </p:nvPr>
        </p:nvSpPr>
        <p:spPr/>
        <p:txBody>
          <a:bodyPr/>
          <a:lstStyle/>
          <a:p>
            <a:fld id="{0E7C618C-DDD3-4DC9-ADAB-73264023D4F2}" type="slidenum">
              <a:rPr lang="en-US" smtClean="0"/>
              <a:t>25</a:t>
            </a:fld>
            <a:endParaRPr lang="en-US"/>
          </a:p>
        </p:txBody>
      </p:sp>
    </p:spTree>
    <p:extLst>
      <p:ext uri="{BB962C8B-B14F-4D97-AF65-F5344CB8AC3E}">
        <p14:creationId xmlns:p14="http://schemas.microsoft.com/office/powerpoint/2010/main" val="23476128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38 CFR §4.21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Application of rating schedule</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It is not expected that all cases will show all the findings specified in the Rating Schedule</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Findings sufficiently characteristic to identify the disease and the disability and the coordination of rating with impairment of function will, however, be expected in all instances</a:t>
            </a:r>
          </a:p>
        </p:txBody>
      </p:sp>
      <p:sp>
        <p:nvSpPr>
          <p:cNvPr id="4" name="Slide Number Placeholder 3"/>
          <p:cNvSpPr>
            <a:spLocks noGrp="1"/>
          </p:cNvSpPr>
          <p:nvPr>
            <p:ph type="sldNum" sz="quarter" idx="10"/>
          </p:nvPr>
        </p:nvSpPr>
        <p:spPr/>
        <p:txBody>
          <a:bodyPr/>
          <a:lstStyle/>
          <a:p>
            <a:fld id="{0E7C618C-DDD3-4DC9-ADAB-73264023D4F2}" type="slidenum">
              <a:rPr lang="en-US" smtClean="0"/>
              <a:t>26</a:t>
            </a:fld>
            <a:endParaRPr lang="en-US"/>
          </a:p>
        </p:txBody>
      </p:sp>
    </p:spTree>
    <p:extLst>
      <p:ext uri="{BB962C8B-B14F-4D97-AF65-F5344CB8AC3E}">
        <p14:creationId xmlns:p14="http://schemas.microsoft.com/office/powerpoint/2010/main" val="5936315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38 CFR §4.22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Rating of disabilities aggravated by active service</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When service connection is granted for a pre-existing condition aggravated by service, determine the percentage by:</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Current disability (minus) disability at the time of entrance = evaluation assigned</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If current disability is total (100%), no deduction</a:t>
            </a:r>
          </a:p>
        </p:txBody>
      </p:sp>
      <p:sp>
        <p:nvSpPr>
          <p:cNvPr id="4" name="Slide Number Placeholder 3"/>
          <p:cNvSpPr>
            <a:spLocks noGrp="1"/>
          </p:cNvSpPr>
          <p:nvPr>
            <p:ph type="sldNum" sz="quarter" idx="10"/>
          </p:nvPr>
        </p:nvSpPr>
        <p:spPr/>
        <p:txBody>
          <a:bodyPr/>
          <a:lstStyle/>
          <a:p>
            <a:fld id="{0E7C618C-DDD3-4DC9-ADAB-73264023D4F2}" type="slidenum">
              <a:rPr lang="en-US" smtClean="0"/>
              <a:t>27</a:t>
            </a:fld>
            <a:endParaRPr lang="en-US"/>
          </a:p>
        </p:txBody>
      </p:sp>
    </p:spTree>
    <p:extLst>
      <p:ext uri="{BB962C8B-B14F-4D97-AF65-F5344CB8AC3E}">
        <p14:creationId xmlns:p14="http://schemas.microsoft.com/office/powerpoint/2010/main" val="10956055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Discussion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What attributes and characteristics should a Rating Veterans Service Representative (RVSRs) (also known as rating officers or rating specialists) demonstrate when handling a case or interfacing with a claimant?</a:t>
            </a:r>
          </a:p>
        </p:txBody>
      </p:sp>
      <p:sp>
        <p:nvSpPr>
          <p:cNvPr id="4" name="Slide Number Placeholder 3"/>
          <p:cNvSpPr>
            <a:spLocks noGrp="1"/>
          </p:cNvSpPr>
          <p:nvPr>
            <p:ph type="sldNum" sz="quarter" idx="10"/>
          </p:nvPr>
        </p:nvSpPr>
        <p:spPr/>
        <p:txBody>
          <a:bodyPr/>
          <a:lstStyle/>
          <a:p>
            <a:fld id="{0E7C618C-DDD3-4DC9-ADAB-73264023D4F2}" type="slidenum">
              <a:rPr lang="en-US" smtClean="0"/>
              <a:t>28</a:t>
            </a:fld>
            <a:endParaRPr lang="en-US"/>
          </a:p>
        </p:txBody>
      </p:sp>
    </p:spTree>
    <p:extLst>
      <p:ext uri="{BB962C8B-B14F-4D97-AF65-F5344CB8AC3E}">
        <p14:creationId xmlns:p14="http://schemas.microsoft.com/office/powerpoint/2010/main" val="32508849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38 CFR §4.23</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Attitude of  rating officers</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The majority of applicants are disabled and are seeking benefits of law to which they believe they are entitled</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RVSRs must not allow personal feelings to intrude; an antagonistic, critical, or even abusive attitude on the part of a claimant should not in any instance influence the RVSR in handling the case</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RVSRs must show fairness and courtesy at all times</a:t>
            </a:r>
          </a:p>
        </p:txBody>
      </p:sp>
      <p:sp>
        <p:nvSpPr>
          <p:cNvPr id="4" name="Slide Number Placeholder 3"/>
          <p:cNvSpPr>
            <a:spLocks noGrp="1"/>
          </p:cNvSpPr>
          <p:nvPr>
            <p:ph type="sldNum" sz="quarter" idx="10"/>
          </p:nvPr>
        </p:nvSpPr>
        <p:spPr/>
        <p:txBody>
          <a:bodyPr/>
          <a:lstStyle/>
          <a:p>
            <a:fld id="{0E7C618C-DDD3-4DC9-ADAB-73264023D4F2}" type="slidenum">
              <a:rPr lang="en-US" smtClean="0"/>
              <a:t>29</a:t>
            </a:fld>
            <a:endParaRPr lang="en-US"/>
          </a:p>
        </p:txBody>
      </p:sp>
    </p:spTree>
    <p:extLst>
      <p:ext uri="{BB962C8B-B14F-4D97-AF65-F5344CB8AC3E}">
        <p14:creationId xmlns:p14="http://schemas.microsoft.com/office/powerpoint/2010/main" val="3599745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References</a:t>
            </a:r>
          </a:p>
          <a:p>
            <a:r>
              <a:rPr lang="en-US" sz="1800" b="0" kern="1200" dirty="0">
                <a:solidFill>
                  <a:schemeClr val="tx1"/>
                </a:solidFill>
                <a:effectLst/>
                <a:latin typeface="Arial" panose="020B0604020202020204" pitchFamily="34" charset="0"/>
                <a:ea typeface="+mn-ea"/>
                <a:cs typeface="Arial" panose="020B0604020202020204" pitchFamily="34" charset="0"/>
              </a:rPr>
              <a:t>The references for this course are listed on the screen. You may click any hyperlinked references for further details.</a:t>
            </a:r>
          </a:p>
          <a:p>
            <a:pPr>
              <a:defRPr/>
            </a:pPr>
            <a:r>
              <a:rPr lang="en-US" altLang="en-US" sz="1800" b="0" kern="1200" dirty="0">
                <a:solidFill>
                  <a:schemeClr val="tx1"/>
                </a:solidFill>
                <a:latin typeface="Arial" panose="020B0604020202020204" pitchFamily="34" charset="0"/>
                <a:cs typeface="Arial" panose="020B0604020202020204" pitchFamily="34" charset="0"/>
                <a:hlinkClick r:id="rId3"/>
              </a:rPr>
              <a:t>38 CFR Part 4, Subpart A</a:t>
            </a:r>
            <a:endParaRPr lang="en-US" altLang="en-US" sz="1800" b="0" kern="1200" dirty="0">
              <a:solidFill>
                <a:schemeClr val="tx1"/>
              </a:solidFill>
              <a:latin typeface="Arial" panose="020B0604020202020204" pitchFamily="34" charset="0"/>
              <a:cs typeface="Arial" panose="020B0604020202020204" pitchFamily="34" charset="0"/>
            </a:endParaRPr>
          </a:p>
          <a:p>
            <a:pPr>
              <a:defRPr/>
            </a:pPr>
            <a:r>
              <a:rPr lang="en-US" altLang="en-US" sz="1800" b="0" kern="1200" dirty="0">
                <a:solidFill>
                  <a:schemeClr val="tx1"/>
                </a:solidFill>
                <a:latin typeface="Arial" panose="020B0604020202020204" pitchFamily="34" charset="0"/>
                <a:cs typeface="Arial" panose="020B0604020202020204" pitchFamily="34" charset="0"/>
              </a:rPr>
              <a:t>M21 dash 1 Part Three</a:t>
            </a:r>
          </a:p>
          <a:p>
            <a:pPr>
              <a:defRPr/>
            </a:pPr>
            <a:r>
              <a:rPr lang="en-US" altLang="en-US" sz="1800" b="0" kern="1200" dirty="0">
                <a:solidFill>
                  <a:schemeClr val="tx1"/>
                </a:solidFill>
                <a:latin typeface="Arial" panose="020B0604020202020204" pitchFamily="34" charset="0"/>
                <a:cs typeface="Arial" panose="020B0604020202020204" pitchFamily="34" charset="0"/>
                <a:hlinkClick r:id="rId4"/>
              </a:rPr>
              <a:t>M21 dash 1 Part Four </a:t>
            </a:r>
            <a:endParaRPr lang="en-US" altLang="en-US" sz="1800" b="0" kern="1200" dirty="0">
              <a:solidFill>
                <a:schemeClr val="tx1"/>
              </a:solidFill>
              <a:latin typeface="Arial" panose="020B0604020202020204" pitchFamily="34" charset="0"/>
              <a:cs typeface="Arial" panose="020B0604020202020204" pitchFamily="34" charset="0"/>
            </a:endParaRPr>
          </a:p>
          <a:p>
            <a:pPr>
              <a:defRPr/>
            </a:pPr>
            <a:r>
              <a:rPr lang="en-US" altLang="en-US" sz="1800" b="0" kern="1200" dirty="0">
                <a:solidFill>
                  <a:schemeClr val="tx1"/>
                </a:solidFill>
                <a:latin typeface="Arial" panose="020B0604020202020204" pitchFamily="34" charset="0"/>
                <a:cs typeface="Arial" panose="020B0604020202020204" pitchFamily="34" charset="0"/>
              </a:rPr>
              <a:t>M21 dash 1 Part Five</a:t>
            </a:r>
          </a:p>
        </p:txBody>
      </p:sp>
      <p:sp>
        <p:nvSpPr>
          <p:cNvPr id="4" name="Slide Number Placeholder 3"/>
          <p:cNvSpPr>
            <a:spLocks noGrp="1"/>
          </p:cNvSpPr>
          <p:nvPr>
            <p:ph type="sldNum" sz="quarter" idx="10"/>
          </p:nvPr>
        </p:nvSpPr>
        <p:spPr/>
        <p:txBody>
          <a:bodyPr/>
          <a:lstStyle/>
          <a:p>
            <a:fld id="{0E7C618C-DDD3-4DC9-ADAB-73264023D4F2}" type="slidenum">
              <a:rPr lang="en-US" smtClean="0"/>
              <a:t>3</a:t>
            </a:fld>
            <a:endParaRPr lang="en-US"/>
          </a:p>
        </p:txBody>
      </p:sp>
    </p:spTree>
    <p:extLst>
      <p:ext uri="{BB962C8B-B14F-4D97-AF65-F5344CB8AC3E}">
        <p14:creationId xmlns:p14="http://schemas.microsoft.com/office/powerpoint/2010/main" val="41677318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38 CFR §4.24</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Correspondence</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Send all correspondence to the Director, Compensation Service, that is relative to:</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Interpretation of the rating schedule</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Request for advisory opinions </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Questions regarding lack of clarity or application to individual cases involving unusual difficulties</a:t>
            </a:r>
          </a:p>
        </p:txBody>
      </p:sp>
      <p:sp>
        <p:nvSpPr>
          <p:cNvPr id="4" name="Slide Number Placeholder 3"/>
          <p:cNvSpPr>
            <a:spLocks noGrp="1"/>
          </p:cNvSpPr>
          <p:nvPr>
            <p:ph type="sldNum" sz="quarter" idx="10"/>
          </p:nvPr>
        </p:nvSpPr>
        <p:spPr/>
        <p:txBody>
          <a:bodyPr/>
          <a:lstStyle/>
          <a:p>
            <a:fld id="{0E7C618C-DDD3-4DC9-ADAB-73264023D4F2}" type="slidenum">
              <a:rPr lang="en-US" smtClean="0"/>
              <a:t>30</a:t>
            </a:fld>
            <a:endParaRPr lang="en-US"/>
          </a:p>
        </p:txBody>
      </p:sp>
    </p:spTree>
    <p:extLst>
      <p:ext uri="{BB962C8B-B14F-4D97-AF65-F5344CB8AC3E}">
        <p14:creationId xmlns:p14="http://schemas.microsoft.com/office/powerpoint/2010/main" val="18503143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38 CFR §4.25</a:t>
            </a:r>
          </a:p>
          <a:p>
            <a:pPr marL="0" indent="0">
              <a:spcAft>
                <a:spcPts val="600"/>
              </a:spcAft>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Combined ratings table OR 10%+10%=19%</a:t>
            </a:r>
          </a:p>
          <a:p>
            <a:pPr marL="0" indent="0">
              <a:spcAft>
                <a:spcPts val="600"/>
              </a:spcAft>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Percentages of each disability are not added together but are determined based on a combined rating table.  </a:t>
            </a:r>
          </a:p>
        </p:txBody>
      </p:sp>
      <p:sp>
        <p:nvSpPr>
          <p:cNvPr id="4" name="Slide Number Placeholder 3"/>
          <p:cNvSpPr>
            <a:spLocks noGrp="1"/>
          </p:cNvSpPr>
          <p:nvPr>
            <p:ph type="sldNum" sz="quarter" idx="10"/>
          </p:nvPr>
        </p:nvSpPr>
        <p:spPr/>
        <p:txBody>
          <a:bodyPr/>
          <a:lstStyle/>
          <a:p>
            <a:fld id="{0E7C618C-DDD3-4DC9-ADAB-73264023D4F2}" type="slidenum">
              <a:rPr lang="en-US" smtClean="0"/>
              <a:t>31</a:t>
            </a:fld>
            <a:endParaRPr lang="en-US"/>
          </a:p>
        </p:txBody>
      </p:sp>
    </p:spTree>
    <p:extLst>
      <p:ext uri="{BB962C8B-B14F-4D97-AF65-F5344CB8AC3E}">
        <p14:creationId xmlns:p14="http://schemas.microsoft.com/office/powerpoint/2010/main" val="34143633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Discussion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Complete the following combined evaluations on the whiteboard:</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20% + 10% =</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40% + 40% + 30% =</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60% + 50% + 30% + 10% =</a:t>
            </a:r>
          </a:p>
        </p:txBody>
      </p:sp>
      <p:sp>
        <p:nvSpPr>
          <p:cNvPr id="4" name="Slide Number Placeholder 3"/>
          <p:cNvSpPr>
            <a:spLocks noGrp="1"/>
          </p:cNvSpPr>
          <p:nvPr>
            <p:ph type="sldNum" sz="quarter" idx="10"/>
          </p:nvPr>
        </p:nvSpPr>
        <p:spPr/>
        <p:txBody>
          <a:bodyPr/>
          <a:lstStyle/>
          <a:p>
            <a:fld id="{0E7C618C-DDD3-4DC9-ADAB-73264023D4F2}" type="slidenum">
              <a:rPr lang="en-US" smtClean="0"/>
              <a:t>32</a:t>
            </a:fld>
            <a:endParaRPr lang="en-US"/>
          </a:p>
        </p:txBody>
      </p:sp>
    </p:spTree>
    <p:extLst>
      <p:ext uri="{BB962C8B-B14F-4D97-AF65-F5344CB8AC3E}">
        <p14:creationId xmlns:p14="http://schemas.microsoft.com/office/powerpoint/2010/main" val="12825849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38 CFR §4.26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Bilateral Factor</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When disability results from disease or injury of both arms, or both legs, or of paired muscles:</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The ratings for the disabilities of the right and left sides will be combined, and </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10 percent of this value will be added (not combined) before proceeding with further combinations, or converting to degree of disability</a:t>
            </a:r>
          </a:p>
        </p:txBody>
      </p:sp>
      <p:sp>
        <p:nvSpPr>
          <p:cNvPr id="4" name="Slide Number Placeholder 3"/>
          <p:cNvSpPr>
            <a:spLocks noGrp="1"/>
          </p:cNvSpPr>
          <p:nvPr>
            <p:ph type="sldNum" sz="quarter" idx="10"/>
          </p:nvPr>
        </p:nvSpPr>
        <p:spPr/>
        <p:txBody>
          <a:bodyPr/>
          <a:lstStyle/>
          <a:p>
            <a:fld id="{0E7C618C-DDD3-4DC9-ADAB-73264023D4F2}" type="slidenum">
              <a:rPr lang="en-US" smtClean="0"/>
              <a:t>33</a:t>
            </a:fld>
            <a:endParaRPr lang="en-US"/>
          </a:p>
        </p:txBody>
      </p:sp>
    </p:spTree>
    <p:extLst>
      <p:ext uri="{BB962C8B-B14F-4D97-AF65-F5344CB8AC3E}">
        <p14:creationId xmlns:p14="http://schemas.microsoft.com/office/powerpoint/2010/main" val="25812132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latin typeface="Arial" panose="020B0604020202020204" pitchFamily="34" charset="0"/>
                <a:cs typeface="Arial" panose="020B0604020202020204" pitchFamily="34" charset="0"/>
              </a:rPr>
              <a:t>Discussion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latin typeface="Arial" panose="020B0604020202020204" pitchFamily="34" charset="0"/>
                <a:cs typeface="Arial" panose="020B0604020202020204" pitchFamily="34" charset="0"/>
              </a:rPr>
              <a:t>Complete the following combined evaluations and bilateral factors on the whiteboard:</a:t>
            </a:r>
          </a:p>
          <a:p>
            <a:pPr marL="0" indent="0">
              <a:spcAft>
                <a:spcPts val="600"/>
              </a:spcAft>
              <a:buClr>
                <a:schemeClr val="tx1"/>
              </a:buClr>
              <a:buFont typeface="Arial" panose="020B0604020202020204" pitchFamily="34" charset="0"/>
              <a:buNone/>
            </a:pPr>
            <a:r>
              <a:rPr lang="en-US" sz="1800" b="0" dirty="0">
                <a:latin typeface="Arial" panose="020B0604020202020204" pitchFamily="34" charset="0"/>
                <a:cs typeface="Arial" panose="020B0604020202020204" pitchFamily="34" charset="0"/>
              </a:rPr>
              <a:t>RL 20% + LL 10% = </a:t>
            </a:r>
          </a:p>
          <a:p>
            <a:pPr marL="0" indent="0">
              <a:spcAft>
                <a:spcPts val="600"/>
              </a:spcAft>
              <a:buClr>
                <a:schemeClr val="tx1"/>
              </a:buClr>
              <a:buFont typeface="Arial" panose="020B0604020202020204" pitchFamily="34" charset="0"/>
              <a:buNone/>
            </a:pPr>
            <a:r>
              <a:rPr lang="en-US" sz="1800" b="0" dirty="0">
                <a:latin typeface="Arial" panose="020B0604020202020204" pitchFamily="34" charset="0"/>
                <a:cs typeface="Arial" panose="020B0604020202020204" pitchFamily="34" charset="0"/>
              </a:rPr>
              <a:t>70% + 30% + 20% + RL 10% + LL 10% =</a:t>
            </a:r>
          </a:p>
          <a:p>
            <a:pPr marL="0" indent="0">
              <a:spcAft>
                <a:spcPts val="600"/>
              </a:spcAft>
              <a:buClr>
                <a:schemeClr val="tx1"/>
              </a:buClr>
              <a:buFont typeface="Arial" panose="020B0604020202020204" pitchFamily="34" charset="0"/>
              <a:buNone/>
            </a:pPr>
            <a:r>
              <a:rPr lang="en-US" sz="1800" b="0" dirty="0">
                <a:latin typeface="Arial" panose="020B0604020202020204" pitchFamily="34" charset="0"/>
                <a:cs typeface="Arial" panose="020B0604020202020204" pitchFamily="34" charset="0"/>
              </a:rPr>
              <a:t>RL 30% + LL 30% + 20% =</a:t>
            </a:r>
          </a:p>
        </p:txBody>
      </p:sp>
      <p:sp>
        <p:nvSpPr>
          <p:cNvPr id="4" name="Slide Number Placeholder 3"/>
          <p:cNvSpPr>
            <a:spLocks noGrp="1"/>
          </p:cNvSpPr>
          <p:nvPr>
            <p:ph type="sldNum" sz="quarter" idx="10"/>
          </p:nvPr>
        </p:nvSpPr>
        <p:spPr/>
        <p:txBody>
          <a:bodyPr/>
          <a:lstStyle/>
          <a:p>
            <a:fld id="{0E7C618C-DDD3-4DC9-ADAB-73264023D4F2}" type="slidenum">
              <a:rPr lang="en-US" smtClean="0"/>
              <a:t>34</a:t>
            </a:fld>
            <a:endParaRPr lang="en-US"/>
          </a:p>
        </p:txBody>
      </p:sp>
    </p:spTree>
    <p:extLst>
      <p:ext uri="{BB962C8B-B14F-4D97-AF65-F5344CB8AC3E}">
        <p14:creationId xmlns:p14="http://schemas.microsoft.com/office/powerpoint/2010/main" val="760802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latin typeface="Arial" panose="020B0604020202020204" pitchFamily="34" charset="0"/>
                <a:cs typeface="Arial" panose="020B0604020202020204" pitchFamily="34" charset="0"/>
              </a:rPr>
              <a:t>38 CFR §4.27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latin typeface="Arial" panose="020B0604020202020204" pitchFamily="34" charset="0"/>
                <a:cs typeface="Arial" panose="020B0604020202020204" pitchFamily="34" charset="0"/>
              </a:rPr>
              <a:t>Use of diagnostic code numbers</a:t>
            </a:r>
          </a:p>
          <a:p>
            <a:pPr marL="0" indent="0">
              <a:buClr>
                <a:schemeClr val="tx1"/>
              </a:buClr>
              <a:buFont typeface="Arial" panose="020B0604020202020204" pitchFamily="34" charset="0"/>
              <a:buNone/>
            </a:pPr>
            <a:r>
              <a:rPr lang="en-US" sz="1800" b="0" dirty="0">
                <a:latin typeface="Arial" panose="020B0604020202020204" pitchFamily="34" charset="0"/>
                <a:cs typeface="Arial" panose="020B0604020202020204" pitchFamily="34" charset="0"/>
              </a:rPr>
              <a:t>Exercise great care in selecting the diagnostic code and its citation on the rating sheet</a:t>
            </a:r>
          </a:p>
          <a:p>
            <a:pPr marL="0" indent="0">
              <a:buClr>
                <a:schemeClr val="tx1"/>
              </a:buClr>
              <a:buFont typeface="Arial" panose="020B0604020202020204" pitchFamily="34" charset="0"/>
              <a:buNone/>
            </a:pPr>
            <a:r>
              <a:rPr lang="en-US" sz="1800" b="0" dirty="0">
                <a:latin typeface="Arial" panose="020B0604020202020204" pitchFamily="34" charset="0"/>
                <a:cs typeface="Arial" panose="020B0604020202020204" pitchFamily="34" charset="0"/>
              </a:rPr>
              <a:t>In assigning an analogous code:</a:t>
            </a:r>
          </a:p>
          <a:p>
            <a:pPr marL="0" indent="0">
              <a:buClr>
                <a:schemeClr val="tx1"/>
              </a:buClr>
              <a:buFont typeface="Arial" panose="020B0604020202020204" pitchFamily="34" charset="0"/>
              <a:buNone/>
            </a:pPr>
            <a:r>
              <a:rPr lang="en-US" sz="1800" b="0" dirty="0">
                <a:latin typeface="Arial" panose="020B0604020202020204" pitchFamily="34" charset="0"/>
                <a:cs typeface="Arial" panose="020B0604020202020204" pitchFamily="34" charset="0"/>
              </a:rPr>
              <a:t>Use the first two digits from that part of the schedule that closely identifies the body system involved, followed by 99, and then </a:t>
            </a:r>
          </a:p>
          <a:p>
            <a:pPr marL="0" indent="0">
              <a:buClr>
                <a:schemeClr val="tx1"/>
              </a:buClr>
              <a:buFont typeface="Arial" panose="020B0604020202020204" pitchFamily="34" charset="0"/>
              <a:buNone/>
            </a:pPr>
            <a:r>
              <a:rPr lang="en-US" sz="1800" b="0" dirty="0">
                <a:latin typeface="Arial" panose="020B0604020202020204" pitchFamily="34" charset="0"/>
                <a:cs typeface="Arial" panose="020B0604020202020204" pitchFamily="34" charset="0"/>
              </a:rPr>
              <a:t>Select the diagnostic code of the condition that the disability is analogous</a:t>
            </a:r>
          </a:p>
        </p:txBody>
      </p:sp>
      <p:sp>
        <p:nvSpPr>
          <p:cNvPr id="4" name="Slide Number Placeholder 3"/>
          <p:cNvSpPr>
            <a:spLocks noGrp="1"/>
          </p:cNvSpPr>
          <p:nvPr>
            <p:ph type="sldNum" sz="quarter" idx="10"/>
          </p:nvPr>
        </p:nvSpPr>
        <p:spPr/>
        <p:txBody>
          <a:bodyPr/>
          <a:lstStyle/>
          <a:p>
            <a:fld id="{0E7C618C-DDD3-4DC9-ADAB-73264023D4F2}" type="slidenum">
              <a:rPr lang="en-US" smtClean="0"/>
              <a:t>35</a:t>
            </a:fld>
            <a:endParaRPr lang="en-US"/>
          </a:p>
        </p:txBody>
      </p:sp>
    </p:spTree>
    <p:extLst>
      <p:ext uri="{BB962C8B-B14F-4D97-AF65-F5344CB8AC3E}">
        <p14:creationId xmlns:p14="http://schemas.microsoft.com/office/powerpoint/2010/main" val="29951831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Examples of Analogous Codes</a:t>
            </a:r>
          </a:p>
          <a:p>
            <a:pPr marL="0" indent="0">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Gastroesophageal reflux disease (GERD) does not have its own diagnostic code, so you would use code 73 99 dash 73 46</a:t>
            </a:r>
          </a:p>
          <a:p>
            <a:pPr marL="0" indent="0">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7 300 is the diagnostic code group for the digestive system and 73 46 is for hiatal hernia</a:t>
            </a:r>
          </a:p>
        </p:txBody>
      </p:sp>
      <p:sp>
        <p:nvSpPr>
          <p:cNvPr id="4" name="Slide Number Placeholder 3"/>
          <p:cNvSpPr>
            <a:spLocks noGrp="1"/>
          </p:cNvSpPr>
          <p:nvPr>
            <p:ph type="sldNum" sz="quarter" idx="10"/>
          </p:nvPr>
        </p:nvSpPr>
        <p:spPr/>
        <p:txBody>
          <a:bodyPr/>
          <a:lstStyle/>
          <a:p>
            <a:fld id="{0E7C618C-DDD3-4DC9-ADAB-73264023D4F2}" type="slidenum">
              <a:rPr lang="en-US" smtClean="0"/>
              <a:t>36</a:t>
            </a:fld>
            <a:endParaRPr lang="en-US"/>
          </a:p>
        </p:txBody>
      </p:sp>
    </p:spTree>
    <p:extLst>
      <p:ext uri="{BB962C8B-B14F-4D97-AF65-F5344CB8AC3E}">
        <p14:creationId xmlns:p14="http://schemas.microsoft.com/office/powerpoint/2010/main" val="17649100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38 CFR §4.28</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Prestabilization rating from date of discharge from service </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Prestabilization ratings are for assignment in the immediate post discharge period and will continue for 12 months following discharge from service</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Grant a 100 percent </a:t>
            </a:r>
            <a:r>
              <a:rPr lang="en-US" sz="1800" b="0" dirty="0" err="1">
                <a:solidFill>
                  <a:schemeClr val="tx1"/>
                </a:solidFill>
                <a:latin typeface="Arial" panose="020B0604020202020204" pitchFamily="34" charset="0"/>
                <a:cs typeface="Arial" panose="020B0604020202020204" pitchFamily="34" charset="0"/>
              </a:rPr>
              <a:t>prestablization</a:t>
            </a:r>
            <a:r>
              <a:rPr lang="en-US" sz="1800" b="0" dirty="0">
                <a:solidFill>
                  <a:schemeClr val="tx1"/>
                </a:solidFill>
                <a:latin typeface="Arial" panose="020B0604020202020204" pitchFamily="34" charset="0"/>
                <a:cs typeface="Arial" panose="020B0604020202020204" pitchFamily="34" charset="0"/>
              </a:rPr>
              <a:t> evaluation for an </a:t>
            </a:r>
            <a:r>
              <a:rPr lang="en-US" sz="1800" b="0" dirty="0" err="1">
                <a:solidFill>
                  <a:schemeClr val="tx1"/>
                </a:solidFill>
                <a:latin typeface="Arial" panose="020B0604020202020204" pitchFamily="34" charset="0"/>
                <a:cs typeface="Arial" panose="020B0604020202020204" pitchFamily="34" charset="0"/>
              </a:rPr>
              <a:t>unstabilized</a:t>
            </a:r>
            <a:r>
              <a:rPr lang="en-US" sz="1800" b="0" dirty="0">
                <a:solidFill>
                  <a:schemeClr val="tx1"/>
                </a:solidFill>
                <a:latin typeface="Arial" panose="020B0604020202020204" pitchFamily="34" charset="0"/>
                <a:cs typeface="Arial" panose="020B0604020202020204" pitchFamily="34" charset="0"/>
              </a:rPr>
              <a:t> condition with severe disability when substantially gainful employment is not feasible or advisable</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Grant a 50 percent </a:t>
            </a:r>
            <a:r>
              <a:rPr lang="en-US" sz="1800" b="0" dirty="0" err="1">
                <a:solidFill>
                  <a:schemeClr val="tx1"/>
                </a:solidFill>
                <a:latin typeface="Arial" panose="020B0604020202020204" pitchFamily="34" charset="0"/>
                <a:cs typeface="Arial" panose="020B0604020202020204" pitchFamily="34" charset="0"/>
              </a:rPr>
              <a:t>prestablization</a:t>
            </a:r>
            <a:r>
              <a:rPr lang="en-US" sz="1800" b="0" dirty="0">
                <a:solidFill>
                  <a:schemeClr val="tx1"/>
                </a:solidFill>
                <a:latin typeface="Arial" panose="020B0604020202020204" pitchFamily="34" charset="0"/>
                <a:cs typeface="Arial" panose="020B0604020202020204" pitchFamily="34" charset="0"/>
              </a:rPr>
              <a:t> rating for unhealed or incompletely healed wounds or injuries when material impairment of employability is likely</a:t>
            </a:r>
          </a:p>
        </p:txBody>
      </p:sp>
      <p:sp>
        <p:nvSpPr>
          <p:cNvPr id="4" name="Slide Number Placeholder 3"/>
          <p:cNvSpPr>
            <a:spLocks noGrp="1"/>
          </p:cNvSpPr>
          <p:nvPr>
            <p:ph type="sldNum" sz="quarter" idx="10"/>
          </p:nvPr>
        </p:nvSpPr>
        <p:spPr/>
        <p:txBody>
          <a:bodyPr/>
          <a:lstStyle/>
          <a:p>
            <a:fld id="{0E7C618C-DDD3-4DC9-ADAB-73264023D4F2}" type="slidenum">
              <a:rPr lang="en-US" smtClean="0"/>
              <a:t>37</a:t>
            </a:fld>
            <a:endParaRPr lang="en-US"/>
          </a:p>
        </p:txBody>
      </p:sp>
    </p:spTree>
    <p:extLst>
      <p:ext uri="{BB962C8B-B14F-4D97-AF65-F5344CB8AC3E}">
        <p14:creationId xmlns:p14="http://schemas.microsoft.com/office/powerpoint/2010/main" val="13622308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Prestabilization Ratings (continued)</a:t>
            </a:r>
          </a:p>
          <a:p>
            <a:r>
              <a:rPr lang="en-US" sz="1800" b="0" dirty="0">
                <a:solidFill>
                  <a:schemeClr val="tx1"/>
                </a:solidFill>
                <a:latin typeface="Arial" panose="020B0604020202020204" pitchFamily="34" charset="0"/>
                <a:cs typeface="Arial" panose="020B0604020202020204" pitchFamily="34" charset="0"/>
              </a:rPr>
              <a:t>Do not assign a </a:t>
            </a:r>
            <a:r>
              <a:rPr lang="en-US" sz="1800" b="0" dirty="0" err="1">
                <a:solidFill>
                  <a:schemeClr val="tx1"/>
                </a:solidFill>
                <a:latin typeface="Arial" panose="020B0604020202020204" pitchFamily="34" charset="0"/>
                <a:cs typeface="Arial" panose="020B0604020202020204" pitchFamily="34" charset="0"/>
              </a:rPr>
              <a:t>prestablization</a:t>
            </a:r>
            <a:r>
              <a:rPr lang="en-US" sz="1800" b="0" dirty="0">
                <a:solidFill>
                  <a:schemeClr val="tx1"/>
                </a:solidFill>
                <a:latin typeface="Arial" panose="020B0604020202020204" pitchFamily="34" charset="0"/>
                <a:cs typeface="Arial" panose="020B0604020202020204" pitchFamily="34" charset="0"/>
              </a:rPr>
              <a:t> rating in any case where a total rating is immediately assignable under the regular provisions of the rating schedule or on the basis of IU</a:t>
            </a:r>
          </a:p>
          <a:p>
            <a:r>
              <a:rPr lang="en-US" sz="1800" b="0" dirty="0">
                <a:solidFill>
                  <a:schemeClr val="tx1"/>
                </a:solidFill>
                <a:latin typeface="Arial" panose="020B0604020202020204" pitchFamily="34" charset="0"/>
                <a:cs typeface="Arial" panose="020B0604020202020204" pitchFamily="34" charset="0"/>
              </a:rPr>
              <a:t>Do not assign the 50 percent </a:t>
            </a:r>
            <a:r>
              <a:rPr lang="en-US" sz="1800" b="0" dirty="0" err="1">
                <a:solidFill>
                  <a:schemeClr val="tx1"/>
                </a:solidFill>
                <a:latin typeface="Arial" panose="020B0604020202020204" pitchFamily="34" charset="0"/>
                <a:cs typeface="Arial" panose="020B0604020202020204" pitchFamily="34" charset="0"/>
              </a:rPr>
              <a:t>prestablization</a:t>
            </a:r>
            <a:r>
              <a:rPr lang="en-US" sz="1800" b="0" dirty="0">
                <a:solidFill>
                  <a:schemeClr val="tx1"/>
                </a:solidFill>
                <a:latin typeface="Arial" panose="020B0604020202020204" pitchFamily="34" charset="0"/>
                <a:cs typeface="Arial" panose="020B0604020202020204" pitchFamily="34" charset="0"/>
              </a:rPr>
              <a:t> rating in any case in which a rating of 50 percent or more is immediately assignable under the regular provisions</a:t>
            </a:r>
          </a:p>
        </p:txBody>
      </p:sp>
      <p:sp>
        <p:nvSpPr>
          <p:cNvPr id="4" name="Slide Number Placeholder 3"/>
          <p:cNvSpPr>
            <a:spLocks noGrp="1"/>
          </p:cNvSpPr>
          <p:nvPr>
            <p:ph type="sldNum" sz="quarter" idx="10"/>
          </p:nvPr>
        </p:nvSpPr>
        <p:spPr/>
        <p:txBody>
          <a:bodyPr/>
          <a:lstStyle/>
          <a:p>
            <a:fld id="{0E7C618C-DDD3-4DC9-ADAB-73264023D4F2}" type="slidenum">
              <a:rPr lang="en-US" smtClean="0"/>
              <a:t>38</a:t>
            </a:fld>
            <a:endParaRPr lang="en-US"/>
          </a:p>
        </p:txBody>
      </p:sp>
    </p:spTree>
    <p:extLst>
      <p:ext uri="{BB962C8B-B14F-4D97-AF65-F5344CB8AC3E}">
        <p14:creationId xmlns:p14="http://schemas.microsoft.com/office/powerpoint/2010/main" val="27945204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38 CFR 4.29</a:t>
            </a:r>
          </a:p>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Ratings for service connected disabilities requiring hospital treatment or observation</a:t>
            </a:r>
          </a:p>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A total disability rating (100%) will be assigned when a service connected disability has required hospital treatment in excess of 21 days at:</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A VA Facility, or</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An approved hospital, or</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Hospital observation at VA expense</a:t>
            </a:r>
          </a:p>
          <a:p>
            <a:pPr marL="0" indent="0">
              <a:spcAft>
                <a:spcPts val="600"/>
              </a:spcAft>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Note: Not subject to §3.105(e)</a:t>
            </a:r>
          </a:p>
        </p:txBody>
      </p:sp>
      <p:sp>
        <p:nvSpPr>
          <p:cNvPr id="4" name="Slide Number Placeholder 3"/>
          <p:cNvSpPr>
            <a:spLocks noGrp="1"/>
          </p:cNvSpPr>
          <p:nvPr>
            <p:ph type="sldNum" sz="quarter" idx="10"/>
          </p:nvPr>
        </p:nvSpPr>
        <p:spPr/>
        <p:txBody>
          <a:bodyPr/>
          <a:lstStyle/>
          <a:p>
            <a:fld id="{0E7C618C-DDD3-4DC9-ADAB-73264023D4F2}" type="slidenum">
              <a:rPr lang="en-US" smtClean="0"/>
              <a:t>39</a:t>
            </a:fld>
            <a:endParaRPr lang="en-US"/>
          </a:p>
        </p:txBody>
      </p:sp>
    </p:spTree>
    <p:extLst>
      <p:ext uri="{BB962C8B-B14F-4D97-AF65-F5344CB8AC3E}">
        <p14:creationId xmlns:p14="http://schemas.microsoft.com/office/powerpoint/2010/main" val="94656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38 CFR §4.1</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Essentials of evaluating ratings</a:t>
            </a:r>
          </a:p>
          <a:p>
            <a:pPr marL="0" indent="0">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Rating schedule is primarily a guide in evaluating disability</a:t>
            </a:r>
          </a:p>
          <a:p>
            <a:pPr marL="0" indent="0">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Percentage ratings represent the average impairment in earning capacity in civil occupations</a:t>
            </a:r>
          </a:p>
          <a:p>
            <a:pPr marL="0" indent="0">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Schedule requires accurate and fully descriptive medical examinations</a:t>
            </a:r>
          </a:p>
          <a:p>
            <a:pPr marL="0" indent="0">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Each disability must be viewed in relation to history</a:t>
            </a:r>
          </a:p>
        </p:txBody>
      </p:sp>
      <p:sp>
        <p:nvSpPr>
          <p:cNvPr id="4" name="Slide Number Placeholder 3"/>
          <p:cNvSpPr>
            <a:spLocks noGrp="1"/>
          </p:cNvSpPr>
          <p:nvPr>
            <p:ph type="sldNum" sz="quarter" idx="10"/>
          </p:nvPr>
        </p:nvSpPr>
        <p:spPr/>
        <p:txBody>
          <a:bodyPr/>
          <a:lstStyle/>
          <a:p>
            <a:fld id="{0E7C618C-DDD3-4DC9-ADAB-73264023D4F2}" type="slidenum">
              <a:rPr lang="en-US" smtClean="0"/>
              <a:t>4</a:t>
            </a:fld>
            <a:endParaRPr lang="en-US"/>
          </a:p>
        </p:txBody>
      </p:sp>
    </p:spTree>
    <p:extLst>
      <p:ext uri="{BB962C8B-B14F-4D97-AF65-F5344CB8AC3E}">
        <p14:creationId xmlns:p14="http://schemas.microsoft.com/office/powerpoint/2010/main" val="19258311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sz="1800" b="0" dirty="0">
                <a:latin typeface="Arial" panose="020B0604020202020204" pitchFamily="34" charset="0"/>
                <a:cs typeface="Arial" panose="020B0604020202020204" pitchFamily="34" charset="0"/>
              </a:rPr>
              <a:t>38 CFR §4.30 </a:t>
            </a:r>
          </a:p>
          <a:p>
            <a:pPr marL="0" indent="0" algn="l">
              <a:buFont typeface="Arial" panose="020B0604020202020204" pitchFamily="34" charset="0"/>
              <a:buNone/>
            </a:pPr>
            <a:r>
              <a:rPr lang="en-US" sz="1800" b="0" dirty="0">
                <a:latin typeface="Arial" panose="020B0604020202020204" pitchFamily="34" charset="0"/>
                <a:cs typeface="Arial" panose="020B0604020202020204" pitchFamily="34" charset="0"/>
              </a:rPr>
              <a:t>Convalescence ratings</a:t>
            </a:r>
          </a:p>
          <a:p>
            <a:pPr marL="0" indent="0" algn="l">
              <a:buFont typeface="Arial" panose="020B0604020202020204" pitchFamily="34" charset="0"/>
              <a:buNone/>
            </a:pPr>
            <a:r>
              <a:rPr lang="en-US" sz="1800" b="0" dirty="0">
                <a:latin typeface="Arial" panose="020B0604020202020204" pitchFamily="34" charset="0"/>
                <a:cs typeface="Arial" panose="020B0604020202020204" pitchFamily="34" charset="0"/>
              </a:rPr>
              <a:t>A total disability rating (100%) will be assigned if treatment of a SC disability resulted in:</a:t>
            </a:r>
          </a:p>
          <a:p>
            <a:pPr marL="0" indent="0" algn="l">
              <a:spcAft>
                <a:spcPts val="600"/>
              </a:spcAft>
              <a:buClr>
                <a:schemeClr val="tx1"/>
              </a:buClr>
              <a:buFont typeface="Arial" panose="020B0604020202020204" pitchFamily="34" charset="0"/>
              <a:buNone/>
            </a:pPr>
            <a:r>
              <a:rPr lang="en-US" sz="1800" b="0" dirty="0">
                <a:latin typeface="Arial" panose="020B0604020202020204" pitchFamily="34" charset="0"/>
                <a:cs typeface="Arial" panose="020B0604020202020204" pitchFamily="34" charset="0"/>
              </a:rPr>
              <a:t>Surgery requiring one month convalescence</a:t>
            </a:r>
          </a:p>
          <a:p>
            <a:pPr marL="0" indent="0" algn="l">
              <a:spcAft>
                <a:spcPts val="600"/>
              </a:spcAft>
              <a:buClr>
                <a:schemeClr val="tx1"/>
              </a:buClr>
              <a:buFont typeface="Arial" panose="020B0604020202020204" pitchFamily="34" charset="0"/>
              <a:buNone/>
            </a:pPr>
            <a:r>
              <a:rPr lang="en-US" sz="1800" b="0" dirty="0">
                <a:latin typeface="Arial" panose="020B0604020202020204" pitchFamily="34" charset="0"/>
                <a:cs typeface="Arial" panose="020B0604020202020204" pitchFamily="34" charset="0"/>
              </a:rPr>
              <a:t>Surgery with serious postoperative residuals</a:t>
            </a:r>
          </a:p>
          <a:p>
            <a:pPr marL="0" indent="0" algn="l">
              <a:spcAft>
                <a:spcPts val="600"/>
              </a:spcAft>
              <a:buClr>
                <a:schemeClr val="tx1"/>
              </a:buClr>
              <a:buFont typeface="Arial" panose="020B0604020202020204" pitchFamily="34" charset="0"/>
              <a:buNone/>
            </a:pPr>
            <a:r>
              <a:rPr lang="en-US" sz="1800" b="0" dirty="0">
                <a:latin typeface="Arial" panose="020B0604020202020204" pitchFamily="34" charset="0"/>
                <a:cs typeface="Arial" panose="020B0604020202020204" pitchFamily="34" charset="0"/>
              </a:rPr>
              <a:t>Immobilization by cast, without surgery of one major joint or more </a:t>
            </a:r>
          </a:p>
          <a:p>
            <a:pPr marL="0" indent="0" algn="l">
              <a:spcAft>
                <a:spcPts val="600"/>
              </a:spcAft>
              <a:buClr>
                <a:schemeClr val="tx1"/>
              </a:buClr>
              <a:buFont typeface="Arial" panose="020B0604020202020204" pitchFamily="34" charset="0"/>
              <a:buNone/>
            </a:pPr>
            <a:r>
              <a:rPr lang="en-US" sz="1800" b="0" dirty="0">
                <a:latin typeface="Arial" panose="020B0604020202020204" pitchFamily="34" charset="0"/>
                <a:cs typeface="Arial" panose="020B0604020202020204" pitchFamily="34" charset="0"/>
              </a:rPr>
              <a:t>The period for this convalescence is one, two, or three months with possible extension up to six months  </a:t>
            </a:r>
          </a:p>
          <a:p>
            <a:pPr algn="l">
              <a:spcAft>
                <a:spcPts val="600"/>
              </a:spcAft>
            </a:pPr>
            <a:r>
              <a:rPr lang="en-US" sz="1800" b="0" dirty="0">
                <a:latin typeface="Arial" panose="020B0604020202020204" pitchFamily="34" charset="0"/>
                <a:cs typeface="Arial" panose="020B0604020202020204" pitchFamily="34" charset="0"/>
              </a:rPr>
              <a:t>Note: Not subject to §3.105(e)</a:t>
            </a:r>
          </a:p>
        </p:txBody>
      </p:sp>
      <p:sp>
        <p:nvSpPr>
          <p:cNvPr id="4" name="Slide Number Placeholder 3"/>
          <p:cNvSpPr>
            <a:spLocks noGrp="1"/>
          </p:cNvSpPr>
          <p:nvPr>
            <p:ph type="sldNum" sz="quarter" idx="10"/>
          </p:nvPr>
        </p:nvSpPr>
        <p:spPr/>
        <p:txBody>
          <a:bodyPr/>
          <a:lstStyle/>
          <a:p>
            <a:fld id="{0E7C618C-DDD3-4DC9-ADAB-73264023D4F2}" type="slidenum">
              <a:rPr lang="en-US" smtClean="0"/>
              <a:t>40</a:t>
            </a:fld>
            <a:endParaRPr lang="en-US"/>
          </a:p>
        </p:txBody>
      </p:sp>
    </p:spTree>
    <p:extLst>
      <p:ext uri="{BB962C8B-B14F-4D97-AF65-F5344CB8AC3E}">
        <p14:creationId xmlns:p14="http://schemas.microsoft.com/office/powerpoint/2010/main" val="24640569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38 CFR §4.31 </a:t>
            </a:r>
          </a:p>
          <a:p>
            <a:pPr marL="0" indent="0" algn="l">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Zero percent evaluations</a:t>
            </a:r>
          </a:p>
          <a:p>
            <a:pPr marL="0" indent="0" algn="l">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In every case where the rating schedule does not provide a zero percent evaluation for a diagnostic code: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A zero percent evaluation will be assigned when the requirements for a compensable evaluation are not met</a:t>
            </a:r>
          </a:p>
        </p:txBody>
      </p:sp>
      <p:sp>
        <p:nvSpPr>
          <p:cNvPr id="4" name="Slide Number Placeholder 3"/>
          <p:cNvSpPr>
            <a:spLocks noGrp="1"/>
          </p:cNvSpPr>
          <p:nvPr>
            <p:ph type="sldNum" sz="quarter" idx="10"/>
          </p:nvPr>
        </p:nvSpPr>
        <p:spPr/>
        <p:txBody>
          <a:bodyPr/>
          <a:lstStyle/>
          <a:p>
            <a:fld id="{0E7C618C-DDD3-4DC9-ADAB-73264023D4F2}" type="slidenum">
              <a:rPr lang="en-US" smtClean="0"/>
              <a:t>41</a:t>
            </a:fld>
            <a:endParaRPr lang="en-US"/>
          </a:p>
        </p:txBody>
      </p:sp>
    </p:spTree>
    <p:extLst>
      <p:ext uri="{BB962C8B-B14F-4D97-AF65-F5344CB8AC3E}">
        <p14:creationId xmlns:p14="http://schemas.microsoft.com/office/powerpoint/2010/main" val="22114729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dirty="0">
                <a:solidFill>
                  <a:schemeClr val="tx1"/>
                </a:solidFill>
                <a:latin typeface="Arial" panose="020B0604020202020204" pitchFamily="34" charset="0"/>
                <a:cs typeface="Arial" panose="020B0604020202020204" pitchFamily="34" charset="0"/>
              </a:rPr>
              <a:t>Discussion</a:t>
            </a:r>
          </a:p>
          <a:p>
            <a:pPr algn="l"/>
            <a:r>
              <a:rPr lang="en-US" sz="1800" b="0" dirty="0">
                <a:solidFill>
                  <a:schemeClr val="tx1"/>
                </a:solidFill>
                <a:latin typeface="Arial" panose="020B0604020202020204" pitchFamily="34" charset="0"/>
                <a:cs typeface="Arial" panose="020B0604020202020204" pitchFamily="34" charset="0"/>
              </a:rPr>
              <a:t>Provide the path to the Disability Rating Calculator on the training site:</a:t>
            </a:r>
          </a:p>
          <a:p>
            <a:pPr algn="l">
              <a:buClr>
                <a:srgbClr val="1D3275"/>
              </a:buClr>
              <a:defRPr/>
            </a:pPr>
            <a:r>
              <a:rPr lang="en-US" sz="1800" b="0" dirty="0">
                <a:solidFill>
                  <a:schemeClr val="tx1"/>
                </a:solidFill>
                <a:latin typeface="Arial" panose="020B0604020202020204" pitchFamily="34" charset="0"/>
                <a:cs typeface="Arial" panose="020B0604020202020204" pitchFamily="34" charset="0"/>
              </a:rPr>
              <a:t>Calculator on the training site:</a:t>
            </a:r>
          </a:p>
          <a:p>
            <a:pPr algn="l">
              <a:buClr>
                <a:srgbClr val="1D3275"/>
              </a:buClr>
              <a:defRPr/>
            </a:pPr>
            <a:r>
              <a:rPr lang="en-US" sz="1800" b="0" dirty="0">
                <a:solidFill>
                  <a:schemeClr val="tx1"/>
                </a:solidFill>
                <a:latin typeface="Arial" panose="020B0604020202020204" pitchFamily="34" charset="0"/>
                <a:cs typeface="Arial" panose="020B0604020202020204" pitchFamily="34" charset="0"/>
              </a:rPr>
              <a:t>Compensation Service Intranet Home Page </a:t>
            </a:r>
            <a:r>
              <a:rPr lang="en-US" altLang="en-US" sz="1800" b="0" dirty="0">
                <a:solidFill>
                  <a:schemeClr val="tx1"/>
                </a:solidFill>
                <a:latin typeface="Arial" panose="020B0604020202020204" pitchFamily="34" charset="0"/>
                <a:cs typeface="Arial" panose="020B0604020202020204" pitchFamily="34" charset="0"/>
                <a:sym typeface="Wingdings" pitchFamily="2" charset="2"/>
              </a:rPr>
              <a:t></a:t>
            </a:r>
            <a:r>
              <a:rPr lang="en-US" sz="1800" b="0" dirty="0">
                <a:solidFill>
                  <a:schemeClr val="tx1"/>
                </a:solidFill>
                <a:latin typeface="Arial" panose="020B0604020202020204" pitchFamily="34" charset="0"/>
                <a:cs typeface="Arial" panose="020B0604020202020204" pitchFamily="34" charset="0"/>
              </a:rPr>
              <a:t> Training Home Page </a:t>
            </a:r>
            <a:r>
              <a:rPr lang="en-US" altLang="en-US" sz="1800" b="0" dirty="0">
                <a:solidFill>
                  <a:schemeClr val="tx1"/>
                </a:solidFill>
                <a:latin typeface="Arial" panose="020B0604020202020204" pitchFamily="34" charset="0"/>
                <a:cs typeface="Arial" panose="020B0604020202020204" pitchFamily="34" charset="0"/>
                <a:sym typeface="Wingdings" pitchFamily="2" charset="2"/>
              </a:rPr>
              <a:t></a:t>
            </a:r>
            <a:r>
              <a:rPr lang="en-US" sz="1800" b="0" dirty="0">
                <a:solidFill>
                  <a:schemeClr val="tx1"/>
                </a:solidFill>
                <a:latin typeface="Arial" panose="020B0604020202020204" pitchFamily="34" charset="0"/>
                <a:cs typeface="Arial" panose="020B0604020202020204" pitchFamily="34" charset="0"/>
              </a:rPr>
              <a:t> Quick References </a:t>
            </a:r>
            <a:r>
              <a:rPr lang="en-US" altLang="en-US" sz="1800" b="0" dirty="0">
                <a:solidFill>
                  <a:schemeClr val="tx1"/>
                </a:solidFill>
                <a:latin typeface="Arial" panose="020B0604020202020204" pitchFamily="34" charset="0"/>
                <a:cs typeface="Arial" panose="020B0604020202020204" pitchFamily="34" charset="0"/>
                <a:sym typeface="Wingdings" pitchFamily="2" charset="2"/>
              </a:rPr>
              <a:t></a:t>
            </a:r>
            <a:r>
              <a:rPr lang="en-US" sz="1800" b="0" dirty="0">
                <a:solidFill>
                  <a:schemeClr val="tx1"/>
                </a:solidFill>
                <a:latin typeface="Arial" panose="020B0604020202020204" pitchFamily="34" charset="0"/>
                <a:cs typeface="Arial" panose="020B0604020202020204" pitchFamily="34" charset="0"/>
              </a:rPr>
              <a:t> Miscellaneous References </a:t>
            </a:r>
            <a:r>
              <a:rPr lang="en-US" altLang="en-US" sz="1800" b="0" dirty="0">
                <a:solidFill>
                  <a:schemeClr val="tx1"/>
                </a:solidFill>
                <a:latin typeface="Arial" panose="020B0604020202020204" pitchFamily="34" charset="0"/>
                <a:cs typeface="Arial" panose="020B0604020202020204" pitchFamily="34" charset="0"/>
                <a:sym typeface="Wingdings" pitchFamily="2" charset="2"/>
              </a:rPr>
              <a:t></a:t>
            </a:r>
            <a:r>
              <a:rPr lang="en-US" sz="1800" b="0" dirty="0">
                <a:solidFill>
                  <a:schemeClr val="tx1"/>
                </a:solidFill>
                <a:latin typeface="Arial" panose="020B0604020202020204" pitchFamily="34" charset="0"/>
                <a:cs typeface="Arial" panose="020B0604020202020204" pitchFamily="34" charset="0"/>
              </a:rPr>
              <a:t> Disability Rating Calculator </a:t>
            </a:r>
            <a:endParaRPr lang="en-US" sz="1800" b="0" dirty="0">
              <a:solidFill>
                <a:schemeClr val="tx1"/>
              </a:solidFill>
              <a:latin typeface="Arial" panose="020B0604020202020204" pitchFamily="34" charset="0"/>
              <a:cs typeface="Arial" panose="020B0604020202020204" pitchFamily="34" charset="0"/>
              <a:hlinkClick r:id="rId3"/>
            </a:endParaRPr>
          </a:p>
          <a:p>
            <a:pPr algn="l"/>
            <a:r>
              <a:rPr lang="en-US" sz="1800" b="0" dirty="0">
                <a:solidFill>
                  <a:schemeClr val="tx1"/>
                </a:solidFill>
                <a:latin typeface="Arial" panose="020B0604020202020204" pitchFamily="34" charset="0"/>
                <a:cs typeface="Arial" panose="020B0604020202020204" pitchFamily="34" charset="0"/>
                <a:hlinkClick r:id="rId3"/>
              </a:rPr>
              <a:t>Disability Rating Calculator</a:t>
            </a:r>
            <a:endParaRPr 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42</a:t>
            </a:fld>
            <a:endParaRPr lang="en-US"/>
          </a:p>
        </p:txBody>
      </p:sp>
    </p:spTree>
    <p:extLst>
      <p:ext uri="{BB962C8B-B14F-4D97-AF65-F5344CB8AC3E}">
        <p14:creationId xmlns:p14="http://schemas.microsoft.com/office/powerpoint/2010/main" val="32203242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Questions?</a:t>
            </a:r>
          </a:p>
        </p:txBody>
      </p:sp>
      <p:sp>
        <p:nvSpPr>
          <p:cNvPr id="4" name="Slide Number Placeholder 3"/>
          <p:cNvSpPr>
            <a:spLocks noGrp="1"/>
          </p:cNvSpPr>
          <p:nvPr>
            <p:ph type="sldNum" sz="quarter" idx="10"/>
          </p:nvPr>
        </p:nvSpPr>
        <p:spPr/>
        <p:txBody>
          <a:bodyPr/>
          <a:lstStyle/>
          <a:p>
            <a:fld id="{0E7C618C-DDD3-4DC9-ADAB-73264023D4F2}" type="slidenum">
              <a:rPr lang="en-US" smtClean="0"/>
              <a:t>43</a:t>
            </a:fld>
            <a:endParaRPr lang="en-US"/>
          </a:p>
        </p:txBody>
      </p:sp>
    </p:spTree>
    <p:extLst>
      <p:ext uri="{BB962C8B-B14F-4D97-AF65-F5344CB8AC3E}">
        <p14:creationId xmlns:p14="http://schemas.microsoft.com/office/powerpoint/2010/main" val="3911128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38 CFR §4.2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Interpretation of examination reports Rating Specialist: </a:t>
            </a:r>
          </a:p>
          <a:p>
            <a:pPr marL="0" indent="0">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Interprets reports of examination in light of the whole recorded history</a:t>
            </a:r>
          </a:p>
          <a:p>
            <a:pPr marL="0" indent="0">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Reconciles reports into a consistent picture so the current rating accurately reflects elements of disability present </a:t>
            </a:r>
          </a:p>
          <a:p>
            <a:pPr marL="0" indent="0">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Returns the report as inadequate for evaluation purposes if a diagnosis is not supported by the findings on the examination report or if the report does not contain sufficient detail</a:t>
            </a:r>
          </a:p>
        </p:txBody>
      </p:sp>
      <p:sp>
        <p:nvSpPr>
          <p:cNvPr id="4" name="Slide Number Placeholder 3"/>
          <p:cNvSpPr>
            <a:spLocks noGrp="1"/>
          </p:cNvSpPr>
          <p:nvPr>
            <p:ph type="sldNum" sz="quarter" idx="10"/>
          </p:nvPr>
        </p:nvSpPr>
        <p:spPr/>
        <p:txBody>
          <a:bodyPr/>
          <a:lstStyle/>
          <a:p>
            <a:fld id="{0E7C618C-DDD3-4DC9-ADAB-73264023D4F2}" type="slidenum">
              <a:rPr lang="en-US" smtClean="0"/>
              <a:t>5</a:t>
            </a:fld>
            <a:endParaRPr lang="en-US"/>
          </a:p>
        </p:txBody>
      </p:sp>
    </p:spTree>
    <p:extLst>
      <p:ext uri="{BB962C8B-B14F-4D97-AF65-F5344CB8AC3E}">
        <p14:creationId xmlns:p14="http://schemas.microsoft.com/office/powerpoint/2010/main" val="2329381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38 CFR §4.3</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Resolution of reasonable doubt</a:t>
            </a:r>
          </a:p>
          <a:p>
            <a:pPr marL="0" indent="0">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VA policy is to administer the law under a broad interpretation, consistent with the facts shown in every case</a:t>
            </a:r>
          </a:p>
          <a:p>
            <a:pPr marL="0" indent="0">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If after consideration of all the evidence (facts), a reasonable doubt arises regarding the degree of disability, such doubt will be resolved in favor of the claimant</a:t>
            </a:r>
          </a:p>
        </p:txBody>
      </p:sp>
      <p:sp>
        <p:nvSpPr>
          <p:cNvPr id="4" name="Slide Number Placeholder 3"/>
          <p:cNvSpPr>
            <a:spLocks noGrp="1"/>
          </p:cNvSpPr>
          <p:nvPr>
            <p:ph type="sldNum" sz="quarter" idx="10"/>
          </p:nvPr>
        </p:nvSpPr>
        <p:spPr/>
        <p:txBody>
          <a:bodyPr/>
          <a:lstStyle/>
          <a:p>
            <a:fld id="{0E7C618C-DDD3-4DC9-ADAB-73264023D4F2}" type="slidenum">
              <a:rPr lang="en-US" smtClean="0"/>
              <a:t>6</a:t>
            </a:fld>
            <a:endParaRPr lang="en-US"/>
          </a:p>
        </p:txBody>
      </p:sp>
    </p:spTree>
    <p:extLst>
      <p:ext uri="{BB962C8B-B14F-4D97-AF65-F5344CB8AC3E}">
        <p14:creationId xmlns:p14="http://schemas.microsoft.com/office/powerpoint/2010/main" val="1187719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dirty="0">
                <a:solidFill>
                  <a:schemeClr val="tx1"/>
                </a:solidFill>
                <a:latin typeface="Arial" panose="020B0604020202020204" pitchFamily="34" charset="0"/>
                <a:cs typeface="Arial" panose="020B0604020202020204" pitchFamily="34" charset="0"/>
              </a:rPr>
              <a:t>38 CFR §4.6</a:t>
            </a:r>
          </a:p>
          <a:p>
            <a:pPr algn="l"/>
            <a:r>
              <a:rPr lang="en-US" sz="1800" b="0" dirty="0">
                <a:solidFill>
                  <a:schemeClr val="tx1"/>
                </a:solidFill>
                <a:latin typeface="Arial" panose="020B0604020202020204" pitchFamily="34" charset="0"/>
                <a:cs typeface="Arial" panose="020B0604020202020204" pitchFamily="34" charset="0"/>
              </a:rPr>
              <a:t>Evaluation of evidence</a:t>
            </a:r>
          </a:p>
          <a:p>
            <a:r>
              <a:rPr lang="en-US" sz="1800" b="0" dirty="0">
                <a:solidFill>
                  <a:schemeClr val="tx1"/>
                </a:solidFill>
                <a:latin typeface="Arial" panose="020B0604020202020204" pitchFamily="34" charset="0"/>
                <a:cs typeface="Arial" panose="020B0604020202020204" pitchFamily="34" charset="0"/>
              </a:rPr>
              <a:t>Rating specialists must thoroughly and conscientiously study every element that affects the probative value to be assigned to the evidence in each individual claim in light of VA’s established policies to the end that the decision will be equitable and just, as contemplated by the requirements of the law</a:t>
            </a:r>
          </a:p>
        </p:txBody>
      </p:sp>
      <p:sp>
        <p:nvSpPr>
          <p:cNvPr id="4" name="Slide Number Placeholder 3"/>
          <p:cNvSpPr>
            <a:spLocks noGrp="1"/>
          </p:cNvSpPr>
          <p:nvPr>
            <p:ph type="sldNum" sz="quarter" idx="10"/>
          </p:nvPr>
        </p:nvSpPr>
        <p:spPr/>
        <p:txBody>
          <a:bodyPr/>
          <a:lstStyle/>
          <a:p>
            <a:fld id="{0E7C618C-DDD3-4DC9-ADAB-73264023D4F2}" type="slidenum">
              <a:rPr lang="en-US" smtClean="0"/>
              <a:t>7</a:t>
            </a:fld>
            <a:endParaRPr lang="en-US"/>
          </a:p>
        </p:txBody>
      </p:sp>
    </p:spTree>
    <p:extLst>
      <p:ext uri="{BB962C8B-B14F-4D97-AF65-F5344CB8AC3E}">
        <p14:creationId xmlns:p14="http://schemas.microsoft.com/office/powerpoint/2010/main" val="1881239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Discussion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Explain what is meant by “</a:t>
            </a:r>
            <a:r>
              <a:rPr lang="en-US" sz="1800" b="0" dirty="0">
                <a:solidFill>
                  <a:schemeClr val="tx1"/>
                </a:solidFill>
                <a:latin typeface="Arial" panose="020B0604020202020204" pitchFamily="34" charset="0"/>
                <a:cs typeface="Arial" panose="020B0604020202020204" pitchFamily="34" charset="0"/>
                <a:hlinkClick r:id="rId3"/>
              </a:rPr>
              <a:t>probative value</a:t>
            </a:r>
            <a:r>
              <a:rPr lang="en-US" sz="1800" b="0" dirty="0">
                <a:solidFill>
                  <a:schemeClr val="tx1"/>
                </a:solidFill>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0E7C618C-DDD3-4DC9-ADAB-73264023D4F2}" type="slidenum">
              <a:rPr lang="en-US" smtClean="0"/>
              <a:t>8</a:t>
            </a:fld>
            <a:endParaRPr lang="en-US"/>
          </a:p>
        </p:txBody>
      </p:sp>
    </p:spTree>
    <p:extLst>
      <p:ext uri="{BB962C8B-B14F-4D97-AF65-F5344CB8AC3E}">
        <p14:creationId xmlns:p14="http://schemas.microsoft.com/office/powerpoint/2010/main" val="1762221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38 CFR §4.7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Higher of two evaluations</a:t>
            </a:r>
          </a:p>
          <a:p>
            <a:r>
              <a:rPr lang="en-US" sz="1800" b="0" dirty="0">
                <a:solidFill>
                  <a:schemeClr val="tx1"/>
                </a:solidFill>
                <a:latin typeface="Arial" panose="020B0604020202020204" pitchFamily="34" charset="0"/>
                <a:cs typeface="Arial" panose="020B0604020202020204" pitchFamily="34" charset="0"/>
              </a:rPr>
              <a:t>Where there is a question as to which of two evaluations should be applied:</a:t>
            </a:r>
          </a:p>
          <a:p>
            <a:r>
              <a:rPr lang="en-US" sz="1800" b="0" dirty="0">
                <a:solidFill>
                  <a:schemeClr val="tx1"/>
                </a:solidFill>
                <a:latin typeface="Arial" panose="020B0604020202020204" pitchFamily="34" charset="0"/>
                <a:cs typeface="Arial" panose="020B0604020202020204" pitchFamily="34" charset="0"/>
              </a:rPr>
              <a:t>The higher evaluation will be assigned if the disability picture more nearly approximates the criteria required for that rating </a:t>
            </a:r>
          </a:p>
          <a:p>
            <a:r>
              <a:rPr lang="en-US" sz="1800" b="0" dirty="0">
                <a:solidFill>
                  <a:schemeClr val="tx1"/>
                </a:solidFill>
                <a:latin typeface="Arial" panose="020B0604020202020204" pitchFamily="34" charset="0"/>
                <a:cs typeface="Arial" panose="020B0604020202020204" pitchFamily="34" charset="0"/>
              </a:rPr>
              <a:t>Otherwise, the lower rating will be assigned</a:t>
            </a:r>
          </a:p>
        </p:txBody>
      </p:sp>
      <p:sp>
        <p:nvSpPr>
          <p:cNvPr id="4" name="Slide Number Placeholder 3"/>
          <p:cNvSpPr>
            <a:spLocks noGrp="1"/>
          </p:cNvSpPr>
          <p:nvPr>
            <p:ph type="sldNum" sz="quarter" idx="10"/>
          </p:nvPr>
        </p:nvSpPr>
        <p:spPr/>
        <p:txBody>
          <a:bodyPr/>
          <a:lstStyle/>
          <a:p>
            <a:fld id="{0E7C618C-DDD3-4DC9-ADAB-73264023D4F2}" type="slidenum">
              <a:rPr lang="en-US" smtClean="0"/>
              <a:t>9</a:t>
            </a:fld>
            <a:endParaRPr lang="en-US"/>
          </a:p>
        </p:txBody>
      </p:sp>
    </p:spTree>
    <p:extLst>
      <p:ext uri="{BB962C8B-B14F-4D97-AF65-F5344CB8AC3E}">
        <p14:creationId xmlns:p14="http://schemas.microsoft.com/office/powerpoint/2010/main" val="18068190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600"/>
              </a:spcAft>
              <a:buNone/>
              <a:defRPr sz="2100" b="1">
                <a:solidFill>
                  <a:srgbClr val="1F497D"/>
                </a:solidFill>
              </a:defRPr>
            </a:lvl1pPr>
            <a:lvl5pPr marL="578644"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600"/>
              </a:spcAft>
              <a:buNone/>
              <a:defRPr sz="2100" b="1">
                <a:solidFill>
                  <a:srgbClr val="1F497D"/>
                </a:solidFill>
              </a:defRPr>
            </a:lvl1pPr>
            <a:lvl5pPr marL="578644" indent="0">
              <a:buNone/>
              <a:defRPr/>
            </a:lvl5pPr>
          </a:lstStyle>
          <a:p>
            <a:pPr lvl="0"/>
            <a:r>
              <a:rPr lang="en-US" dirty="0"/>
              <a:t>Date sub-title</a:t>
            </a:r>
          </a:p>
        </p:txBody>
      </p:sp>
    </p:spTree>
    <p:extLst>
      <p:ext uri="{BB962C8B-B14F-4D97-AF65-F5344CB8AC3E}">
        <p14:creationId xmlns:p14="http://schemas.microsoft.com/office/powerpoint/2010/main" val="125830782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1783080"/>
            <a:ext cx="82296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289322" indent="-144661">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2pPr>
            <a:lvl3pPr marL="433983" indent="-144661">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3pPr>
            <a:lvl4pPr marL="578644" indent="-144661">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dirty="0"/>
          </a:p>
        </p:txBody>
      </p:sp>
    </p:spTree>
    <p:extLst>
      <p:ext uri="{BB962C8B-B14F-4D97-AF65-F5344CB8AC3E}">
        <p14:creationId xmlns:p14="http://schemas.microsoft.com/office/powerpoint/2010/main" val="3328829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defRPr sz="28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14313" indent="-214313">
              <a:spcBef>
                <a:spcPts val="0"/>
              </a:spcBef>
              <a:spcAft>
                <a:spcPts val="600"/>
              </a:spcAft>
              <a:buClr>
                <a:schemeClr val="tx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358974" indent="-214313">
              <a:spcBef>
                <a:spcPts val="0"/>
              </a:spcBef>
              <a:spcAft>
                <a:spcPts val="600"/>
              </a:spcAft>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503635" indent="-214313">
              <a:spcBef>
                <a:spcPts val="0"/>
              </a:spcBef>
              <a:spcAft>
                <a:spcPts val="600"/>
              </a:spcAft>
              <a:buClr>
                <a:schemeClr val="tx1"/>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3pPr>
            <a:lvl4pPr marL="648296" indent="-214313">
              <a:spcBef>
                <a:spcPts val="0"/>
              </a:spcBef>
              <a:spcAft>
                <a:spcPts val="600"/>
              </a:spcAft>
              <a:buClr>
                <a:schemeClr val="tx1"/>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14601508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0242232"/>
      </p:ext>
    </p:extLst>
  </p:cSld>
  <p:clrMapOvr>
    <a:masterClrMapping/>
  </p:clrMapOvr>
  <p:transition>
    <p:fade thruBlk="1"/>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4286432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7"/>
            </p:custDataLst>
          </p:nvPr>
        </p:nvSpPr>
        <p:spPr>
          <a:xfrm>
            <a:off x="0" y="457200"/>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8"/>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0"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9"/>
            </p:custDataLst>
          </p:nvPr>
        </p:nvSpPr>
        <p:spPr>
          <a:xfrm>
            <a:off x="6931152" y="6601976"/>
            <a:ext cx="2133600" cy="365125"/>
          </a:xfrm>
          <a:prstGeom prst="rect">
            <a:avLst/>
          </a:prstGeom>
        </p:spPr>
        <p:txBody>
          <a:bodyPr tIns="0"/>
          <a:lstStyle>
            <a:lvl1pPr algn="r">
              <a:defRPr sz="788">
                <a:latin typeface="Arial" panose="020B0604020202020204" pitchFamily="34" charset="0"/>
                <a:cs typeface="Arial" panose="020B0604020202020204" pitchFamily="34" charset="0"/>
              </a:defRPr>
            </a:lvl1pPr>
          </a:lstStyle>
          <a:p>
            <a:fld id="{36A6A193-2FDC-48DD-8023-1C75B05EEA9A}" type="slidenum">
              <a:rPr lang="en-US" smtClean="0"/>
              <a:t>‹#›</a:t>
            </a:fld>
            <a:endParaRPr lang="en-US"/>
          </a:p>
        </p:txBody>
      </p:sp>
    </p:spTree>
    <p:extLst>
      <p:ext uri="{BB962C8B-B14F-4D97-AF65-F5344CB8AC3E}">
        <p14:creationId xmlns:p14="http://schemas.microsoft.com/office/powerpoint/2010/main" val="218224701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hf hdr="0" ftr="0" dt="0"/>
  <p:txStyles>
    <p:titleStyle>
      <a:lvl1pPr algn="ctr" defTabSz="289322" rtl="0" eaLnBrk="1" latinLnBrk="0" hangingPunct="1">
        <a:spcBef>
          <a:spcPct val="0"/>
        </a:spcBef>
        <a:buNone/>
        <a:defRPr sz="1575"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1pPr>
      <a:lvl2pPr marL="144661" indent="0" algn="l" defTabSz="289322" rtl="0" eaLnBrk="1" latinLnBrk="0" hangingPunct="1">
        <a:spcBef>
          <a:spcPct val="20000"/>
        </a:spcBef>
        <a:buFont typeface="Arial" panose="020B0604020202020204" pitchFamily="34" charset="0"/>
        <a:buNone/>
        <a:defRPr sz="760" b="0" i="0" u="none" kern="1200">
          <a:solidFill>
            <a:schemeClr val="tx1"/>
          </a:solidFill>
          <a:latin typeface="Arial" panose="020B0604020202020204" pitchFamily="34" charset="0"/>
          <a:ea typeface="+mn-ea"/>
          <a:cs typeface="Arial" panose="020B0604020202020204" pitchFamily="34" charset="0"/>
        </a:defRPr>
      </a:lvl2pPr>
      <a:lvl3pPr marL="289322"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3pPr>
      <a:lvl4pPr marL="433983"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4pPr>
      <a:lvl5pPr marL="578644"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5pPr>
      <a:lvl6pPr marL="795635"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9pPr>
    </p:bodyStyle>
    <p:otherStyle>
      <a:defPPr>
        <a:defRPr lang="en-US"/>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49.xml"/></Relationships>
</file>

<file path=ppt/slides/_rels/slide11.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53.xml"/></Relationships>
</file>

<file path=ppt/slides/_rels/slide12.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57.xml"/></Relationships>
</file>

<file path=ppt/slides/_rels/slide13.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61.xml"/></Relationships>
</file>

<file path=ppt/slides/_rels/slide14.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65.xml"/></Relationships>
</file>

<file path=ppt/slides/_rels/slide15.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69.xml"/></Relationships>
</file>

<file path=ppt/slides/_rels/slide16.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73.xml"/></Relationships>
</file>

<file path=ppt/slides/_rels/slide17.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77.xml"/></Relationships>
</file>

<file path=ppt/slides/_rels/slide18.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84.xml"/></Relationships>
</file>

<file path=ppt/slides/_rels/slide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20.xml"/></Relationships>
</file>

<file path=ppt/slides/_rels/slide20.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88.xml"/></Relationships>
</file>

<file path=ppt/slides/_rels/slide21.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tags" Target="../tags/tag92.xml"/></Relationships>
</file>

<file path=ppt/slides/_rels/slide22.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notesSlide" Target="../notesSlides/notesSlide22.xml"/><Relationship Id="rId5" Type="http://schemas.openxmlformats.org/officeDocument/2006/relationships/slideLayout" Target="../slideLayouts/slideLayout2.xml"/><Relationship Id="rId4" Type="http://schemas.openxmlformats.org/officeDocument/2006/relationships/tags" Target="../tags/tag96.xml"/></Relationships>
</file>

<file path=ppt/slides/_rels/slide23.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tags" Target="../tags/tag103.xml"/></Relationships>
</file>

<file path=ppt/slides/_rels/slide25.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notesSlide" Target="../notesSlides/notesSlide25.xml"/><Relationship Id="rId5" Type="http://schemas.openxmlformats.org/officeDocument/2006/relationships/slideLayout" Target="../slideLayouts/slideLayout2.xml"/><Relationship Id="rId4" Type="http://schemas.openxmlformats.org/officeDocument/2006/relationships/tags" Target="../tags/tag107.xml"/></Relationships>
</file>

<file path=ppt/slides/_rels/slide26.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notesSlide" Target="../notesSlides/notesSlide26.xml"/><Relationship Id="rId5" Type="http://schemas.openxmlformats.org/officeDocument/2006/relationships/slideLayout" Target="../slideLayouts/slideLayout2.xml"/><Relationship Id="rId4" Type="http://schemas.openxmlformats.org/officeDocument/2006/relationships/tags" Target="../tags/tag111.xml"/></Relationships>
</file>

<file path=ppt/slides/_rels/slide27.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notesSlide" Target="../notesSlides/notesSlide27.xml"/><Relationship Id="rId5" Type="http://schemas.openxmlformats.org/officeDocument/2006/relationships/slideLayout" Target="../slideLayouts/slideLayout2.xml"/><Relationship Id="rId4" Type="http://schemas.openxmlformats.org/officeDocument/2006/relationships/tags" Target="../tags/tag115.xml"/></Relationships>
</file>

<file path=ppt/slides/_rels/slide28.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notesSlide" Target="../notesSlides/notesSlide29.xml"/><Relationship Id="rId5" Type="http://schemas.openxmlformats.org/officeDocument/2006/relationships/slideLayout" Target="../slideLayouts/slideLayout2.xml"/><Relationship Id="rId4" Type="http://schemas.openxmlformats.org/officeDocument/2006/relationships/tags" Target="../tags/tag122.xml"/></Relationships>
</file>

<file path=ppt/slides/_rels/slide3.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notesSlide" Target="../notesSlides/notesSlide30.xml"/><Relationship Id="rId5" Type="http://schemas.openxmlformats.org/officeDocument/2006/relationships/slideLayout" Target="../slideLayouts/slideLayout2.xml"/><Relationship Id="rId4" Type="http://schemas.openxmlformats.org/officeDocument/2006/relationships/tags" Target="../tags/tag126.xml"/></Relationships>
</file>

<file path=ppt/slides/_rels/slide3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29.xml"/><Relationship Id="rId7" Type="http://schemas.openxmlformats.org/officeDocument/2006/relationships/tags" Target="../tags/tag133.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9"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notesSlide" Target="../notesSlides/notesSlide32.xml"/><Relationship Id="rId5" Type="http://schemas.openxmlformats.org/officeDocument/2006/relationships/slideLayout" Target="../slideLayouts/slideLayout2.xml"/><Relationship Id="rId4" Type="http://schemas.openxmlformats.org/officeDocument/2006/relationships/tags" Target="../tags/tag137.xml"/></Relationships>
</file>

<file path=ppt/slides/_rels/slide33.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notesSlide" Target="../notesSlides/notesSlide33.xml"/><Relationship Id="rId5" Type="http://schemas.openxmlformats.org/officeDocument/2006/relationships/slideLayout" Target="../slideLayouts/slideLayout2.xml"/><Relationship Id="rId4" Type="http://schemas.openxmlformats.org/officeDocument/2006/relationships/tags" Target="../tags/tag141.xml"/></Relationships>
</file>

<file path=ppt/slides/_rels/slide34.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notesSlide" Target="../notesSlides/notesSlide34.xml"/><Relationship Id="rId5" Type="http://schemas.openxmlformats.org/officeDocument/2006/relationships/slideLayout" Target="../slideLayouts/slideLayout2.xml"/><Relationship Id="rId4" Type="http://schemas.openxmlformats.org/officeDocument/2006/relationships/tags" Target="../tags/tag145.xml"/></Relationships>
</file>

<file path=ppt/slides/_rels/slide35.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notesSlide" Target="../notesSlides/notesSlide35.xml"/><Relationship Id="rId5" Type="http://schemas.openxmlformats.org/officeDocument/2006/relationships/slideLayout" Target="../slideLayouts/slideLayout2.xml"/><Relationship Id="rId4" Type="http://schemas.openxmlformats.org/officeDocument/2006/relationships/tags" Target="../tags/tag149.xml"/></Relationships>
</file>

<file path=ppt/slides/_rels/slide36.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5" Type="http://schemas.openxmlformats.org/officeDocument/2006/relationships/notesSlide" Target="../notesSlides/notesSlide36.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notesSlide" Target="../notesSlides/notesSlide37.xml"/><Relationship Id="rId5" Type="http://schemas.openxmlformats.org/officeDocument/2006/relationships/slideLayout" Target="../slideLayouts/slideLayout2.xml"/><Relationship Id="rId4" Type="http://schemas.openxmlformats.org/officeDocument/2006/relationships/tags" Target="../tags/tag156.xml"/></Relationships>
</file>

<file path=ppt/slides/_rels/slide38.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 Id="rId5" Type="http://schemas.openxmlformats.org/officeDocument/2006/relationships/notesSlide" Target="../notesSlides/notesSlide38.xml"/><Relationship Id="rId4"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tags" Target="../tags/tag162.xml"/><Relationship Id="rId7" Type="http://schemas.openxmlformats.org/officeDocument/2006/relationships/notesSlide" Target="../notesSlides/notesSlide39.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slideLayout" Target="../slideLayouts/slideLayout2.xml"/><Relationship Id="rId5" Type="http://schemas.openxmlformats.org/officeDocument/2006/relationships/tags" Target="../tags/tag164.xml"/><Relationship Id="rId4" Type="http://schemas.openxmlformats.org/officeDocument/2006/relationships/tags" Target="../tags/tag163.xml"/></Relationships>
</file>

<file path=ppt/slides/_rels/slide4.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27.xml"/></Relationships>
</file>

<file path=ppt/slides/_rels/slide40.xml.rels><?xml version="1.0" encoding="UTF-8" standalone="yes"?>
<Relationships xmlns="http://schemas.openxmlformats.org/package/2006/relationships"><Relationship Id="rId3" Type="http://schemas.openxmlformats.org/officeDocument/2006/relationships/tags" Target="../tags/tag167.xml"/><Relationship Id="rId7" Type="http://schemas.openxmlformats.org/officeDocument/2006/relationships/notesSlide" Target="../notesSlides/notesSlide40.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slideLayout" Target="../slideLayouts/slideLayout2.xml"/><Relationship Id="rId5" Type="http://schemas.openxmlformats.org/officeDocument/2006/relationships/tags" Target="../tags/tag169.xml"/><Relationship Id="rId4" Type="http://schemas.openxmlformats.org/officeDocument/2006/relationships/tags" Target="../tags/tag168.xml"/></Relationships>
</file>

<file path=ppt/slides/_rels/slide41.xml.rels><?xml version="1.0" encoding="UTF-8" standalone="yes"?>
<Relationships xmlns="http://schemas.openxmlformats.org/package/2006/relationships"><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notesSlide" Target="../notesSlides/notesSlide41.xml"/><Relationship Id="rId5" Type="http://schemas.openxmlformats.org/officeDocument/2006/relationships/slideLayout" Target="../slideLayouts/slideLayout2.xml"/><Relationship Id="rId4" Type="http://schemas.openxmlformats.org/officeDocument/2006/relationships/tags" Target="../tags/tag173.xml"/></Relationships>
</file>

<file path=ppt/slides/_rels/slide42.xml.rels><?xml version="1.0" encoding="UTF-8" standalone="yes"?>
<Relationships xmlns="http://schemas.openxmlformats.org/package/2006/relationships"><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 Id="rId5" Type="http://schemas.openxmlformats.org/officeDocument/2006/relationships/notesSlide" Target="../notesSlides/notesSlide42.xml"/><Relationship Id="rId4"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8.xml"/><Relationship Id="rId1" Type="http://schemas.openxmlformats.org/officeDocument/2006/relationships/tags" Target="../tags/tag177.xml"/><Relationship Id="rId4"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31.xml"/></Relationships>
</file>

<file path=ppt/slides/_rels/slide6.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35.xml"/></Relationships>
</file>

<file path=ppt/slides/_rels/slide7.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672E50-24C5-4D59-9F4D-E8B386EEA513}"/>
              </a:ext>
            </a:extLst>
          </p:cNvPr>
          <p:cNvSpPr>
            <a:spLocks noGrp="1"/>
          </p:cNvSpPr>
          <p:nvPr>
            <p:ph type="ctrTitle"/>
            <p:custDataLst>
              <p:tags r:id="rId1"/>
            </p:custDataLst>
          </p:nvPr>
        </p:nvSpPr>
        <p:spPr>
          <a:xfrm>
            <a:off x="685800" y="2819400"/>
            <a:ext cx="7772400" cy="1219200"/>
          </a:xfrm>
        </p:spPr>
        <p:txBody>
          <a:bodyPr/>
          <a:lstStyle/>
          <a:p>
            <a:pPr>
              <a:spcAft>
                <a:spcPts val="600"/>
              </a:spcAft>
            </a:pPr>
            <a:r>
              <a:rPr lang="en-US" kern="0" dirty="0">
                <a:solidFill>
                  <a:srgbClr val="1F4B7D"/>
                </a:solidFill>
              </a:rPr>
              <a:t>Introduction to the Schedule for Rating Disabilities 38 CFR 4.1 – 4.31</a:t>
            </a:r>
            <a:endParaRPr lang="en-US" dirty="0">
              <a:solidFill>
                <a:srgbClr val="1F4B7D"/>
              </a:solidFill>
            </a:endParaRPr>
          </a:p>
        </p:txBody>
      </p:sp>
      <p:sp>
        <p:nvSpPr>
          <p:cNvPr id="6" name="Text Placeholder 5">
            <a:extLst>
              <a:ext uri="{FF2B5EF4-FFF2-40B4-BE49-F238E27FC236}">
                <a16:creationId xmlns:a16="http://schemas.microsoft.com/office/drawing/2014/main" id="{97E4B09C-7DAF-470E-AFF2-722F78E6C6EC}"/>
              </a:ext>
            </a:extLst>
          </p:cNvPr>
          <p:cNvSpPr>
            <a:spLocks noGrp="1"/>
          </p:cNvSpPr>
          <p:nvPr>
            <p:ph type="body" sz="quarter" idx="10"/>
            <p:custDataLst>
              <p:tags r:id="rId2"/>
            </p:custDataLst>
          </p:nvPr>
        </p:nvSpPr>
        <p:spPr>
          <a:xfrm>
            <a:off x="685800" y="4724400"/>
            <a:ext cx="2362200" cy="838200"/>
          </a:xfrm>
        </p:spPr>
        <p:txBody>
          <a:bodyPr/>
          <a:lstStyle/>
          <a:p>
            <a:r>
              <a:rPr lang="en-US" dirty="0">
                <a:solidFill>
                  <a:srgbClr val="1F4B7D"/>
                </a:solidFill>
              </a:rPr>
              <a:t>Compensation Service</a:t>
            </a:r>
          </a:p>
        </p:txBody>
      </p:sp>
      <p:sp>
        <p:nvSpPr>
          <p:cNvPr id="7" name="Text Placeholder 6">
            <a:extLst>
              <a:ext uri="{FF2B5EF4-FFF2-40B4-BE49-F238E27FC236}">
                <a16:creationId xmlns:a16="http://schemas.microsoft.com/office/drawing/2014/main" id="{6E1F86E2-3E8A-4D34-BBD5-EF0D10FE56A4}"/>
              </a:ext>
            </a:extLst>
          </p:cNvPr>
          <p:cNvSpPr>
            <a:spLocks noGrp="1"/>
          </p:cNvSpPr>
          <p:nvPr>
            <p:ph type="body" sz="quarter" idx="11"/>
            <p:custDataLst>
              <p:tags r:id="rId3"/>
            </p:custDataLst>
          </p:nvPr>
        </p:nvSpPr>
        <p:spPr>
          <a:xfrm>
            <a:off x="6096000" y="4724400"/>
            <a:ext cx="2362200" cy="838200"/>
          </a:xfrm>
        </p:spPr>
        <p:txBody>
          <a:bodyPr/>
          <a:lstStyle/>
          <a:p>
            <a:r>
              <a:rPr lang="en-US" dirty="0">
                <a:solidFill>
                  <a:srgbClr val="1F4B7D"/>
                </a:solidFill>
              </a:rPr>
              <a:t>September 2016</a:t>
            </a:r>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Discussion</a:t>
            </a:r>
          </a:p>
        </p:txBody>
      </p:sp>
      <p:sp>
        <p:nvSpPr>
          <p:cNvPr id="3" name="Content Placeholder 2"/>
          <p:cNvSpPr>
            <a:spLocks noGrp="1"/>
          </p:cNvSpPr>
          <p:nvPr>
            <p:ph idx="1"/>
            <p:custDataLst>
              <p:tags r:id="rId2"/>
            </p:custDataLst>
          </p:nvPr>
        </p:nvSpPr>
        <p:spPr>
          <a:xfrm>
            <a:off x="457200" y="2057400"/>
            <a:ext cx="8315864" cy="740884"/>
          </a:xfrm>
        </p:spPr>
        <p:txBody>
          <a:bodyPr/>
          <a:lstStyle/>
          <a:p>
            <a:r>
              <a:rPr lang="en-US" dirty="0"/>
              <a:t>Which of the following congenital/developmental defects are considered eligible for disability compensation?</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10</a:t>
            </a:fld>
            <a:endParaRPr lang="en-US"/>
          </a:p>
        </p:txBody>
      </p:sp>
      <p:sp>
        <p:nvSpPr>
          <p:cNvPr id="5" name="TextBox 4">
            <a:extLst>
              <a:ext uri="{FF2B5EF4-FFF2-40B4-BE49-F238E27FC236}">
                <a16:creationId xmlns:a16="http://schemas.microsoft.com/office/drawing/2014/main" id="{81CE79F8-4229-4C01-9667-FD7E9C506045}"/>
              </a:ext>
            </a:extLst>
          </p:cNvPr>
          <p:cNvSpPr txBox="1"/>
          <p:nvPr>
            <p:custDataLst>
              <p:tags r:id="rId4"/>
            </p:custDataLst>
          </p:nvPr>
        </p:nvSpPr>
        <p:spPr>
          <a:xfrm>
            <a:off x="457200" y="2747346"/>
            <a:ext cx="8229600" cy="1554272"/>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t>Displaced or supernumerary parts </a:t>
            </a:r>
          </a:p>
          <a:p>
            <a:pPr marL="285750" indent="-285750">
              <a:spcAft>
                <a:spcPts val="600"/>
              </a:spcAft>
              <a:buClr>
                <a:schemeClr val="tx1"/>
              </a:buClr>
              <a:buFont typeface="Arial" panose="020B0604020202020204" pitchFamily="34" charset="0"/>
              <a:buChar char="•"/>
            </a:pPr>
            <a:r>
              <a:rPr lang="en-US" sz="2000" dirty="0"/>
              <a:t>Refractive error of the eye</a:t>
            </a:r>
          </a:p>
          <a:p>
            <a:pPr marL="285750" indent="-285750">
              <a:spcAft>
                <a:spcPts val="600"/>
              </a:spcAft>
              <a:buClr>
                <a:schemeClr val="tx1"/>
              </a:buClr>
              <a:buFont typeface="Arial" panose="020B0604020202020204" pitchFamily="34" charset="0"/>
              <a:buChar char="•"/>
            </a:pPr>
            <a:r>
              <a:rPr lang="en-US" sz="2000" dirty="0"/>
              <a:t>Personality disorder</a:t>
            </a:r>
          </a:p>
          <a:p>
            <a:pPr marL="285750" indent="-285750">
              <a:spcAft>
                <a:spcPts val="600"/>
              </a:spcAft>
              <a:buClr>
                <a:schemeClr val="tx1"/>
              </a:buClr>
              <a:buFont typeface="Arial" panose="020B0604020202020204" pitchFamily="34" charset="0"/>
              <a:buChar char="•"/>
            </a:pPr>
            <a:r>
              <a:rPr lang="en-US" sz="2000" dirty="0"/>
              <a:t>None of the above</a:t>
            </a:r>
          </a:p>
        </p:txBody>
      </p:sp>
    </p:spTree>
    <p:extLst>
      <p:ext uri="{BB962C8B-B14F-4D97-AF65-F5344CB8AC3E}">
        <p14:creationId xmlns:p14="http://schemas.microsoft.com/office/powerpoint/2010/main" val="2033407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38 CFR §4.9</a:t>
            </a:r>
          </a:p>
        </p:txBody>
      </p:sp>
      <p:sp>
        <p:nvSpPr>
          <p:cNvPr id="3" name="Content Placeholder 2"/>
          <p:cNvSpPr>
            <a:spLocks noGrp="1"/>
          </p:cNvSpPr>
          <p:nvPr>
            <p:ph idx="1"/>
            <p:custDataLst>
              <p:tags r:id="rId2"/>
            </p:custDataLst>
          </p:nvPr>
        </p:nvSpPr>
        <p:spPr>
          <a:xfrm>
            <a:off x="457200" y="2119940"/>
            <a:ext cx="8229600" cy="1086868"/>
          </a:xfrm>
        </p:spPr>
        <p:txBody>
          <a:bodyPr>
            <a:normAutofit/>
          </a:bodyPr>
          <a:lstStyle/>
          <a:p>
            <a:pPr algn="ctr"/>
            <a:r>
              <a:rPr lang="en-US" b="1" dirty="0"/>
              <a:t>Congenital or developmental defects</a:t>
            </a:r>
          </a:p>
          <a:p>
            <a:pPr algn="ctr"/>
            <a:r>
              <a:rPr lang="en-US" dirty="0"/>
              <a:t>The following are not considered diseases or injuries for compensation purposes under the law:</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11</a:t>
            </a:fld>
            <a:endParaRPr lang="en-US"/>
          </a:p>
        </p:txBody>
      </p:sp>
      <p:sp>
        <p:nvSpPr>
          <p:cNvPr id="5" name="TextBox 4">
            <a:extLst>
              <a:ext uri="{FF2B5EF4-FFF2-40B4-BE49-F238E27FC236}">
                <a16:creationId xmlns:a16="http://schemas.microsoft.com/office/drawing/2014/main" id="{05267256-EB80-4839-8048-3F5FA0DFB775}"/>
              </a:ext>
            </a:extLst>
          </p:cNvPr>
          <p:cNvSpPr txBox="1"/>
          <p:nvPr>
            <p:custDataLst>
              <p:tags r:id="rId4"/>
            </p:custDataLst>
          </p:nvPr>
        </p:nvSpPr>
        <p:spPr>
          <a:xfrm>
            <a:off x="457200" y="3336672"/>
            <a:ext cx="8240617" cy="1938992"/>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t>Congenital or developmental defects</a:t>
            </a:r>
          </a:p>
          <a:p>
            <a:pPr marL="285750" indent="-285750">
              <a:spcAft>
                <a:spcPts val="600"/>
              </a:spcAft>
              <a:buClr>
                <a:schemeClr val="tx1"/>
              </a:buClr>
              <a:buFont typeface="Arial" panose="020B0604020202020204" pitchFamily="34" charset="0"/>
              <a:buChar char="•"/>
            </a:pPr>
            <a:r>
              <a:rPr lang="en-US" sz="2000" dirty="0"/>
              <a:t>Absent, displaced, or supernumerary (exceeding the usual) parts </a:t>
            </a:r>
          </a:p>
          <a:p>
            <a:pPr marL="285750" indent="-285750">
              <a:spcAft>
                <a:spcPts val="600"/>
              </a:spcAft>
              <a:buClr>
                <a:schemeClr val="tx1"/>
              </a:buClr>
              <a:buFont typeface="Arial" panose="020B0604020202020204" pitchFamily="34" charset="0"/>
              <a:buChar char="•"/>
            </a:pPr>
            <a:r>
              <a:rPr lang="en-US" sz="2000" dirty="0"/>
              <a:t>Refractive error of the eye</a:t>
            </a:r>
          </a:p>
          <a:p>
            <a:pPr marL="285750" indent="-285750">
              <a:spcAft>
                <a:spcPts val="600"/>
              </a:spcAft>
              <a:buClr>
                <a:schemeClr val="tx1"/>
              </a:buClr>
              <a:buFont typeface="Arial" panose="020B0604020202020204" pitchFamily="34" charset="0"/>
              <a:buChar char="•"/>
            </a:pPr>
            <a:r>
              <a:rPr lang="en-US" sz="2000" dirty="0"/>
              <a:t>Personality disorder</a:t>
            </a:r>
          </a:p>
          <a:p>
            <a:pPr marL="285750" indent="-285750">
              <a:spcAft>
                <a:spcPts val="600"/>
              </a:spcAft>
              <a:buClr>
                <a:schemeClr val="tx1"/>
              </a:buClr>
              <a:buFont typeface="Arial" panose="020B0604020202020204" pitchFamily="34" charset="0"/>
              <a:buChar char="•"/>
            </a:pPr>
            <a:r>
              <a:rPr lang="en-US" sz="2000" dirty="0"/>
              <a:t>Mental deficiency</a:t>
            </a:r>
          </a:p>
        </p:txBody>
      </p:sp>
    </p:spTree>
    <p:extLst>
      <p:ext uri="{BB962C8B-B14F-4D97-AF65-F5344CB8AC3E}">
        <p14:creationId xmlns:p14="http://schemas.microsoft.com/office/powerpoint/2010/main" val="3486225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38 CFR §4.10</a:t>
            </a:r>
          </a:p>
        </p:txBody>
      </p:sp>
      <p:sp>
        <p:nvSpPr>
          <p:cNvPr id="3" name="Content Placeholder 2"/>
          <p:cNvSpPr>
            <a:spLocks noGrp="1"/>
          </p:cNvSpPr>
          <p:nvPr>
            <p:ph idx="1"/>
            <p:custDataLst>
              <p:tags r:id="rId2"/>
            </p:custDataLst>
          </p:nvPr>
        </p:nvSpPr>
        <p:spPr>
          <a:xfrm>
            <a:off x="462708" y="2137041"/>
            <a:ext cx="8229600" cy="443429"/>
          </a:xfrm>
        </p:spPr>
        <p:txBody>
          <a:bodyPr>
            <a:normAutofit/>
          </a:bodyPr>
          <a:lstStyle/>
          <a:p>
            <a:pPr algn="ctr"/>
            <a:r>
              <a:rPr lang="en-US" b="1" dirty="0"/>
              <a:t>Functional impairment</a:t>
            </a:r>
            <a:endParaRPr lang="en-US" sz="1800"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12</a:t>
            </a:fld>
            <a:endParaRPr lang="en-US"/>
          </a:p>
        </p:txBody>
      </p:sp>
      <p:sp>
        <p:nvSpPr>
          <p:cNvPr id="5" name="TextBox 4">
            <a:extLst>
              <a:ext uri="{FF2B5EF4-FFF2-40B4-BE49-F238E27FC236}">
                <a16:creationId xmlns:a16="http://schemas.microsoft.com/office/drawing/2014/main" id="{B3B89ED4-B62D-4BD7-8EE6-945E15239A64}"/>
              </a:ext>
            </a:extLst>
          </p:cNvPr>
          <p:cNvSpPr txBox="1"/>
          <p:nvPr>
            <p:custDataLst>
              <p:tags r:id="rId4"/>
            </p:custDataLst>
          </p:nvPr>
        </p:nvSpPr>
        <p:spPr>
          <a:xfrm>
            <a:off x="451691" y="2500829"/>
            <a:ext cx="8240617" cy="2400657"/>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t>The basis of disability evaluations is the ability of the body as a whole, or the psyche, or of a system or organ of the body to function under ordinary conditions of daily life including employment</a:t>
            </a:r>
          </a:p>
          <a:p>
            <a:pPr marL="285750" indent="-285750">
              <a:spcAft>
                <a:spcPts val="600"/>
              </a:spcAft>
              <a:buClr>
                <a:schemeClr val="tx1"/>
              </a:buClr>
              <a:buFont typeface="Arial" panose="020B0604020202020204" pitchFamily="34" charset="0"/>
              <a:buChar char="•"/>
            </a:pPr>
            <a:r>
              <a:rPr lang="en-US" sz="2000" dirty="0"/>
              <a:t>Evaluations are based on lack of usefulness of these parts or systems</a:t>
            </a:r>
          </a:p>
          <a:p>
            <a:pPr marL="285750" indent="-285750">
              <a:spcAft>
                <a:spcPts val="600"/>
              </a:spcAft>
              <a:buClr>
                <a:schemeClr val="tx1"/>
              </a:buClr>
              <a:buFont typeface="Arial" panose="020B0604020202020204" pitchFamily="34" charset="0"/>
              <a:buChar char="•"/>
            </a:pPr>
            <a:r>
              <a:rPr lang="en-US" sz="2000" dirty="0"/>
              <a:t>Medical exams must fully describe the effects of disability upon a person’s ordinary activity</a:t>
            </a:r>
          </a:p>
        </p:txBody>
      </p:sp>
    </p:spTree>
    <p:extLst>
      <p:ext uri="{BB962C8B-B14F-4D97-AF65-F5344CB8AC3E}">
        <p14:creationId xmlns:p14="http://schemas.microsoft.com/office/powerpoint/2010/main" val="1933475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Discussion</a:t>
            </a:r>
          </a:p>
        </p:txBody>
      </p:sp>
      <p:sp>
        <p:nvSpPr>
          <p:cNvPr id="3" name="Content Placeholder 2"/>
          <p:cNvSpPr>
            <a:spLocks noGrp="1"/>
          </p:cNvSpPr>
          <p:nvPr>
            <p:ph idx="1"/>
            <p:custDataLst>
              <p:tags r:id="rId2"/>
            </p:custDataLst>
          </p:nvPr>
        </p:nvSpPr>
        <p:spPr>
          <a:xfrm>
            <a:off x="457200" y="1783080"/>
            <a:ext cx="8229600" cy="685800"/>
          </a:xfrm>
        </p:spPr>
        <p:txBody>
          <a:bodyPr>
            <a:normAutofit lnSpcReduction="10000"/>
          </a:bodyPr>
          <a:lstStyle/>
          <a:p>
            <a:r>
              <a:rPr lang="en-US" b="1" dirty="0"/>
              <a:t>What if you receive an examination report that is not adequate for rating purposes?</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13</a:t>
            </a:fld>
            <a:endParaRPr lang="en-US"/>
          </a:p>
        </p:txBody>
      </p:sp>
      <p:sp>
        <p:nvSpPr>
          <p:cNvPr id="5" name="TextBox 4">
            <a:extLst>
              <a:ext uri="{FF2B5EF4-FFF2-40B4-BE49-F238E27FC236}">
                <a16:creationId xmlns:a16="http://schemas.microsoft.com/office/drawing/2014/main" id="{21D2F1E1-6E9F-46FF-B024-A6CD0B164B1D}"/>
              </a:ext>
            </a:extLst>
          </p:cNvPr>
          <p:cNvSpPr txBox="1"/>
          <p:nvPr>
            <p:custDataLst>
              <p:tags r:id="rId4"/>
            </p:custDataLst>
          </p:nvPr>
        </p:nvSpPr>
        <p:spPr>
          <a:xfrm>
            <a:off x="457200" y="2739633"/>
            <a:ext cx="8218583" cy="2246769"/>
          </a:xfrm>
          <a:prstGeom prst="rect">
            <a:avLst/>
          </a:prstGeom>
          <a:noFill/>
        </p:spPr>
        <p:txBody>
          <a:bodyPr wrap="square" rtlCol="0">
            <a:spAutoFit/>
          </a:bodyPr>
          <a:lstStyle/>
          <a:p>
            <a:pPr marL="342900" indent="-342900">
              <a:spcAft>
                <a:spcPts val="600"/>
              </a:spcAft>
              <a:buFont typeface="+mj-lt"/>
              <a:buAutoNum type="arabicPeriod"/>
            </a:pPr>
            <a:r>
              <a:rPr lang="en-US" sz="2000" dirty="0"/>
              <a:t>Rate the claim and justify your decision</a:t>
            </a:r>
          </a:p>
          <a:p>
            <a:pPr marL="342900" indent="-342900">
              <a:spcAft>
                <a:spcPts val="600"/>
              </a:spcAft>
              <a:buFont typeface="+mj-lt"/>
              <a:buAutoNum type="arabicPeriod"/>
            </a:pPr>
            <a:endParaRPr lang="en-US" sz="2000" dirty="0"/>
          </a:p>
          <a:p>
            <a:pPr marL="342900" indent="-342900">
              <a:spcAft>
                <a:spcPts val="600"/>
              </a:spcAft>
              <a:buFont typeface="+mj-lt"/>
              <a:buAutoNum type="arabicPeriod"/>
            </a:pPr>
            <a:r>
              <a:rPr lang="en-US" sz="2000" dirty="0"/>
              <a:t>Return the examination report back for completion or clarification on the items that were not done</a:t>
            </a:r>
          </a:p>
          <a:p>
            <a:pPr marL="342900" indent="-342900">
              <a:spcAft>
                <a:spcPts val="600"/>
              </a:spcAft>
              <a:buFont typeface="+mj-lt"/>
              <a:buAutoNum type="arabicPeriod"/>
            </a:pPr>
            <a:endParaRPr lang="en-US" sz="2000" dirty="0"/>
          </a:p>
          <a:p>
            <a:pPr marL="342900" indent="-342900">
              <a:spcAft>
                <a:spcPts val="600"/>
              </a:spcAft>
              <a:buFont typeface="+mj-lt"/>
              <a:buAutoNum type="arabicPeriod"/>
            </a:pPr>
            <a:r>
              <a:rPr lang="en-US" sz="2000" dirty="0"/>
              <a:t>None of the above</a:t>
            </a:r>
          </a:p>
        </p:txBody>
      </p:sp>
    </p:spTree>
    <p:extLst>
      <p:ext uri="{BB962C8B-B14F-4D97-AF65-F5344CB8AC3E}">
        <p14:creationId xmlns:p14="http://schemas.microsoft.com/office/powerpoint/2010/main" val="3115775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38 CFR §4.13 </a:t>
            </a:r>
          </a:p>
        </p:txBody>
      </p:sp>
      <p:sp>
        <p:nvSpPr>
          <p:cNvPr id="3" name="Content Placeholder 2"/>
          <p:cNvSpPr>
            <a:spLocks noGrp="1"/>
          </p:cNvSpPr>
          <p:nvPr>
            <p:ph idx="1"/>
            <p:custDataLst>
              <p:tags r:id="rId2"/>
            </p:custDataLst>
          </p:nvPr>
        </p:nvSpPr>
        <p:spPr>
          <a:xfrm>
            <a:off x="457200" y="2017074"/>
            <a:ext cx="8229600" cy="365125"/>
          </a:xfrm>
        </p:spPr>
        <p:txBody>
          <a:bodyPr>
            <a:normAutofit fontScale="92500" lnSpcReduction="10000"/>
          </a:bodyPr>
          <a:lstStyle/>
          <a:p>
            <a:pPr algn="ctr"/>
            <a:r>
              <a:rPr lang="en-US" b="1" dirty="0"/>
              <a:t>Effect of change of diagnosis</a:t>
            </a:r>
            <a:endParaRPr lang="en-US" sz="1800" dirty="0">
              <a:cs typeface="Arial" panose="020B0604020202020204" pitchFamily="34" charset="0"/>
            </a:endParaRP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14</a:t>
            </a:fld>
            <a:endParaRPr lang="en-US"/>
          </a:p>
        </p:txBody>
      </p:sp>
      <p:sp>
        <p:nvSpPr>
          <p:cNvPr id="5" name="TextBox 4">
            <a:extLst>
              <a:ext uri="{FF2B5EF4-FFF2-40B4-BE49-F238E27FC236}">
                <a16:creationId xmlns:a16="http://schemas.microsoft.com/office/drawing/2014/main" id="{7BAC372D-7221-4881-A366-C15119459A0F}"/>
              </a:ext>
            </a:extLst>
          </p:cNvPr>
          <p:cNvSpPr txBox="1"/>
          <p:nvPr>
            <p:custDataLst>
              <p:tags r:id="rId4"/>
            </p:custDataLst>
          </p:nvPr>
        </p:nvSpPr>
        <p:spPr>
          <a:xfrm>
            <a:off x="457200" y="2382199"/>
            <a:ext cx="8229600" cy="2092881"/>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cs typeface="Arial" panose="020B0604020202020204" pitchFamily="34" charset="0"/>
              </a:rPr>
              <a:t>When any change in evaluation is to be made, ensure that there has been an actual change in conditions</a:t>
            </a:r>
          </a:p>
          <a:p>
            <a:pPr marL="285750" indent="-285750">
              <a:spcAft>
                <a:spcPts val="600"/>
              </a:spcAft>
              <a:buClr>
                <a:schemeClr val="tx1"/>
              </a:buClr>
              <a:buFont typeface="Arial" panose="020B0604020202020204" pitchFamily="34" charset="0"/>
              <a:buChar char="•"/>
            </a:pPr>
            <a:r>
              <a:rPr lang="en-US" sz="2000" dirty="0">
                <a:cs typeface="Arial" panose="020B0604020202020204" pitchFamily="34" charset="0"/>
              </a:rPr>
              <a:t>The aim should be the reconciliation and continuance of the diagnosis or etiology upon which service connection for the disability was granted</a:t>
            </a:r>
          </a:p>
          <a:p>
            <a:pPr marL="285750" indent="-285750">
              <a:spcAft>
                <a:spcPts val="600"/>
              </a:spcAft>
              <a:buClr>
                <a:schemeClr val="tx1"/>
              </a:buClr>
              <a:buFont typeface="Arial" panose="020B0604020202020204" pitchFamily="34" charset="0"/>
              <a:buChar char="•"/>
            </a:pPr>
            <a:r>
              <a:rPr lang="en-US" sz="2000" dirty="0">
                <a:cs typeface="Arial" panose="020B0604020202020204" pitchFamily="34" charset="0"/>
              </a:rPr>
              <a:t>Does not preclude correction of erroneous ratings </a:t>
            </a:r>
          </a:p>
        </p:txBody>
      </p:sp>
    </p:spTree>
    <p:extLst>
      <p:ext uri="{BB962C8B-B14F-4D97-AF65-F5344CB8AC3E}">
        <p14:creationId xmlns:p14="http://schemas.microsoft.com/office/powerpoint/2010/main" val="3330886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38 CFR §4.14</a:t>
            </a:r>
          </a:p>
        </p:txBody>
      </p:sp>
      <p:sp>
        <p:nvSpPr>
          <p:cNvPr id="3" name="Content Placeholder 2"/>
          <p:cNvSpPr>
            <a:spLocks noGrp="1"/>
          </p:cNvSpPr>
          <p:nvPr>
            <p:ph idx="1"/>
            <p:custDataLst>
              <p:tags r:id="rId2"/>
            </p:custDataLst>
          </p:nvPr>
        </p:nvSpPr>
        <p:spPr>
          <a:xfrm>
            <a:off x="457200" y="2087881"/>
            <a:ext cx="8229600" cy="409514"/>
          </a:xfrm>
        </p:spPr>
        <p:txBody>
          <a:bodyPr>
            <a:normAutofit/>
          </a:bodyPr>
          <a:lstStyle/>
          <a:p>
            <a:pPr algn="ctr"/>
            <a:r>
              <a:rPr lang="en-US" b="1" dirty="0"/>
              <a:t>Avoidance of pyramiding</a:t>
            </a:r>
            <a:endParaRPr lang="en-US" sz="1800" dirty="0">
              <a:cs typeface="Arial" panose="020B0604020202020204" pitchFamily="34" charset="0"/>
            </a:endParaRP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15</a:t>
            </a:fld>
            <a:endParaRPr lang="en-US"/>
          </a:p>
        </p:txBody>
      </p:sp>
      <p:sp>
        <p:nvSpPr>
          <p:cNvPr id="5" name="TextBox 4">
            <a:extLst>
              <a:ext uri="{FF2B5EF4-FFF2-40B4-BE49-F238E27FC236}">
                <a16:creationId xmlns:a16="http://schemas.microsoft.com/office/drawing/2014/main" id="{5B79E7AD-0B8D-45C7-B93B-0CF60C48A9D8}"/>
              </a:ext>
            </a:extLst>
          </p:cNvPr>
          <p:cNvSpPr txBox="1"/>
          <p:nvPr>
            <p:custDataLst>
              <p:tags r:id="rId4"/>
            </p:custDataLst>
          </p:nvPr>
        </p:nvSpPr>
        <p:spPr>
          <a:xfrm>
            <a:off x="457200" y="2422525"/>
            <a:ext cx="8229600" cy="1708160"/>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cs typeface="Arial" panose="020B0604020202020204" pitchFamily="34" charset="0"/>
              </a:rPr>
              <a:t>The evaluation of the same disability under various diagnoses is to be avoided</a:t>
            </a:r>
          </a:p>
          <a:p>
            <a:pPr marL="285750" indent="-285750">
              <a:spcAft>
                <a:spcPts val="600"/>
              </a:spcAft>
              <a:buClr>
                <a:schemeClr val="tx1"/>
              </a:buClr>
              <a:buFont typeface="Arial" panose="020B0604020202020204" pitchFamily="34" charset="0"/>
              <a:buChar char="•"/>
            </a:pPr>
            <a:r>
              <a:rPr lang="en-US" sz="2000" dirty="0">
                <a:cs typeface="Arial" panose="020B0604020202020204" pitchFamily="34" charset="0"/>
              </a:rPr>
              <a:t>Special rules are included for the evaluation of a disability from injuries to the muscles, nerves, and joints of an extremity since these injuries may overlap</a:t>
            </a:r>
          </a:p>
        </p:txBody>
      </p:sp>
    </p:spTree>
    <p:extLst>
      <p:ext uri="{BB962C8B-B14F-4D97-AF65-F5344CB8AC3E}">
        <p14:creationId xmlns:p14="http://schemas.microsoft.com/office/powerpoint/2010/main" val="1120911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Discussion</a:t>
            </a:r>
          </a:p>
        </p:txBody>
      </p:sp>
      <p:sp>
        <p:nvSpPr>
          <p:cNvPr id="3" name="Content Placeholder 2"/>
          <p:cNvSpPr>
            <a:spLocks noGrp="1"/>
          </p:cNvSpPr>
          <p:nvPr>
            <p:ph idx="1"/>
            <p:custDataLst>
              <p:tags r:id="rId2"/>
            </p:custDataLst>
          </p:nvPr>
        </p:nvSpPr>
        <p:spPr>
          <a:xfrm>
            <a:off x="457200" y="2092501"/>
            <a:ext cx="8229600" cy="419346"/>
          </a:xfrm>
        </p:spPr>
        <p:txBody>
          <a:bodyPr>
            <a:noAutofit/>
          </a:bodyPr>
          <a:lstStyle/>
          <a:p>
            <a:pPr algn="ctr"/>
            <a:r>
              <a:rPr lang="en-US" b="1" dirty="0"/>
              <a:t>Example of </a:t>
            </a:r>
            <a:r>
              <a:rPr lang="en-US" b="1" i="1" dirty="0">
                <a:solidFill>
                  <a:srgbClr val="FF0000"/>
                </a:solidFill>
              </a:rPr>
              <a:t>not</a:t>
            </a:r>
            <a:r>
              <a:rPr lang="en-US" b="1" dirty="0"/>
              <a:t> pyramiding</a:t>
            </a:r>
            <a:endParaRPr lang="en-US" sz="1800" dirty="0">
              <a:latin typeface="Times New Roman"/>
            </a:endParaRP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16</a:t>
            </a:fld>
            <a:endParaRPr lang="en-US"/>
          </a:p>
        </p:txBody>
      </p:sp>
      <p:sp>
        <p:nvSpPr>
          <p:cNvPr id="5" name="TextBox 4">
            <a:extLst>
              <a:ext uri="{FF2B5EF4-FFF2-40B4-BE49-F238E27FC236}">
                <a16:creationId xmlns:a16="http://schemas.microsoft.com/office/drawing/2014/main" id="{9BC9FB79-7AD0-44B4-93E4-56D74C785B57}"/>
              </a:ext>
            </a:extLst>
          </p:cNvPr>
          <p:cNvSpPr txBox="1"/>
          <p:nvPr>
            <p:custDataLst>
              <p:tags r:id="rId4"/>
            </p:custDataLst>
          </p:nvPr>
        </p:nvSpPr>
        <p:spPr>
          <a:xfrm>
            <a:off x="457200" y="2511847"/>
            <a:ext cx="8229600" cy="2015936"/>
          </a:xfrm>
          <a:prstGeom prst="rect">
            <a:avLst/>
          </a:prstGeom>
          <a:noFill/>
        </p:spPr>
        <p:txBody>
          <a:bodyPr wrap="square" rtlCol="0">
            <a:spAutoFit/>
          </a:bodyPr>
          <a:lstStyle/>
          <a:p>
            <a:pPr marL="285750" lvl="0" indent="-285750" eaLnBrk="0" hangingPunct="0">
              <a:spcAft>
                <a:spcPts val="600"/>
              </a:spcAft>
              <a:buClr>
                <a:schemeClr val="tx1"/>
              </a:buClr>
              <a:buFont typeface="Arial" panose="020B0604020202020204" pitchFamily="34" charset="0"/>
              <a:buChar char="•"/>
            </a:pPr>
            <a:r>
              <a:rPr lang="en-US" sz="2000" u="sng" dirty="0">
                <a:solidFill>
                  <a:srgbClr val="0070C0"/>
                </a:solidFill>
                <a:latin typeface="Arial" panose="020B0604020202020204" pitchFamily="34" charset="0"/>
                <a:cs typeface="Arial" panose="020B0604020202020204" pitchFamily="34" charset="0"/>
              </a:rPr>
              <a:t>M21-1, Part III, Subpart iv, Chapter 4, Section A</a:t>
            </a:r>
          </a:p>
          <a:p>
            <a:pPr marL="285750" lvl="0" indent="-285750" eaLnBrk="0" hangingPunct="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In </a:t>
            </a:r>
            <a:r>
              <a:rPr lang="en-US" sz="2000" u="sng" dirty="0">
                <a:solidFill>
                  <a:srgbClr val="0070C0"/>
                </a:solidFill>
                <a:latin typeface="Arial" panose="020B0604020202020204" pitchFamily="34" charset="0"/>
                <a:cs typeface="Arial" panose="020B0604020202020204" pitchFamily="34" charset="0"/>
              </a:rPr>
              <a:t>VAOPGCPREC 9-2004</a:t>
            </a:r>
            <a:r>
              <a:rPr lang="en-US" sz="2000" dirty="0">
                <a:latin typeface="Arial" panose="020B0604020202020204" pitchFamily="34" charset="0"/>
                <a:cs typeface="Arial" panose="020B0604020202020204" pitchFamily="34" charset="0"/>
              </a:rPr>
              <a:t>, the Office of General Counsel (OGC) held that separate evaluations under 38 CFR 4.71a, Diagnostic Code (DC) 5260, (limitation of knee flexion) and 38 CFR 4.71a, DC 5261, (limitation of knee extension) can be assigned without pyramiding.</a:t>
            </a:r>
          </a:p>
        </p:txBody>
      </p:sp>
    </p:spTree>
    <p:extLst>
      <p:ext uri="{BB962C8B-B14F-4D97-AF65-F5344CB8AC3E}">
        <p14:creationId xmlns:p14="http://schemas.microsoft.com/office/powerpoint/2010/main" val="69935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38 CFR §4.15</a:t>
            </a:r>
          </a:p>
        </p:txBody>
      </p:sp>
      <p:sp>
        <p:nvSpPr>
          <p:cNvPr id="3" name="Content Placeholder 2"/>
          <p:cNvSpPr>
            <a:spLocks noGrp="1"/>
          </p:cNvSpPr>
          <p:nvPr>
            <p:ph idx="1"/>
            <p:custDataLst>
              <p:tags r:id="rId2"/>
            </p:custDataLst>
          </p:nvPr>
        </p:nvSpPr>
        <p:spPr>
          <a:xfrm>
            <a:off x="462708" y="2043310"/>
            <a:ext cx="8229600" cy="389849"/>
          </a:xfrm>
        </p:spPr>
        <p:txBody>
          <a:bodyPr>
            <a:normAutofit lnSpcReduction="10000"/>
          </a:bodyPr>
          <a:lstStyle/>
          <a:p>
            <a:pPr algn="ctr"/>
            <a:r>
              <a:rPr lang="en-US" b="1" dirty="0"/>
              <a:t>Total disability ratings</a:t>
            </a:r>
            <a:endParaRPr lang="en-US"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17</a:t>
            </a:fld>
            <a:endParaRPr lang="en-US"/>
          </a:p>
        </p:txBody>
      </p:sp>
      <p:sp>
        <p:nvSpPr>
          <p:cNvPr id="5" name="TextBox 4">
            <a:extLst>
              <a:ext uri="{FF2B5EF4-FFF2-40B4-BE49-F238E27FC236}">
                <a16:creationId xmlns:a16="http://schemas.microsoft.com/office/drawing/2014/main" id="{222B5E8D-CBE1-484E-A899-FE4096AEC9FF}"/>
              </a:ext>
            </a:extLst>
          </p:cNvPr>
          <p:cNvSpPr txBox="1"/>
          <p:nvPr>
            <p:custDataLst>
              <p:tags r:id="rId4"/>
            </p:custDataLst>
          </p:nvPr>
        </p:nvSpPr>
        <p:spPr>
          <a:xfrm>
            <a:off x="451691" y="2433159"/>
            <a:ext cx="8240617" cy="1708160"/>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t>Total disability exists when any impairment of the mind or body is sufficient to render it impossible for the average person to follow a substantially gainful occupation </a:t>
            </a:r>
          </a:p>
          <a:p>
            <a:pPr marL="285750" indent="-285750">
              <a:spcAft>
                <a:spcPts val="600"/>
              </a:spcAft>
              <a:buClr>
                <a:schemeClr val="tx1"/>
              </a:buClr>
              <a:buFont typeface="Arial" panose="020B0604020202020204" pitchFamily="34" charset="0"/>
              <a:buChar char="•"/>
            </a:pPr>
            <a:r>
              <a:rPr lang="en-US" sz="2000" dirty="0"/>
              <a:t>Permanent total disability is expected to last throughout the life of the disabled person</a:t>
            </a:r>
          </a:p>
        </p:txBody>
      </p:sp>
    </p:spTree>
    <p:extLst>
      <p:ext uri="{BB962C8B-B14F-4D97-AF65-F5344CB8AC3E}">
        <p14:creationId xmlns:p14="http://schemas.microsoft.com/office/powerpoint/2010/main" val="3105936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Discussion</a:t>
            </a:r>
          </a:p>
        </p:txBody>
      </p:sp>
      <p:sp>
        <p:nvSpPr>
          <p:cNvPr id="3" name="Content Placeholder 2"/>
          <p:cNvSpPr>
            <a:spLocks noGrp="1"/>
          </p:cNvSpPr>
          <p:nvPr>
            <p:ph idx="1"/>
            <p:custDataLst>
              <p:tags r:id="rId2"/>
            </p:custDataLst>
          </p:nvPr>
        </p:nvSpPr>
        <p:spPr>
          <a:xfrm>
            <a:off x="457200" y="2028886"/>
            <a:ext cx="8229600" cy="3916363"/>
          </a:xfrm>
        </p:spPr>
        <p:txBody>
          <a:bodyPr/>
          <a:lstStyle/>
          <a:p>
            <a:r>
              <a:rPr lang="en-US" dirty="0"/>
              <a:t>What are some examples of permanent total disabilities?</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18</a:t>
            </a:fld>
            <a:endParaRPr lang="en-US"/>
          </a:p>
        </p:txBody>
      </p:sp>
    </p:spTree>
    <p:extLst>
      <p:ext uri="{BB962C8B-B14F-4D97-AF65-F5344CB8AC3E}">
        <p14:creationId xmlns:p14="http://schemas.microsoft.com/office/powerpoint/2010/main" val="2060206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38 CFR §4.16 </a:t>
            </a:r>
          </a:p>
        </p:txBody>
      </p:sp>
      <p:sp>
        <p:nvSpPr>
          <p:cNvPr id="3" name="Content Placeholder 2"/>
          <p:cNvSpPr>
            <a:spLocks noGrp="1"/>
          </p:cNvSpPr>
          <p:nvPr>
            <p:ph idx="1"/>
            <p:custDataLst>
              <p:tags r:id="rId2"/>
            </p:custDataLst>
          </p:nvPr>
        </p:nvSpPr>
        <p:spPr>
          <a:xfrm>
            <a:off x="468217" y="2078048"/>
            <a:ext cx="8229600" cy="665152"/>
          </a:xfrm>
        </p:spPr>
        <p:txBody>
          <a:bodyPr>
            <a:normAutofit lnSpcReduction="10000"/>
          </a:bodyPr>
          <a:lstStyle/>
          <a:p>
            <a:pPr algn="ctr"/>
            <a:r>
              <a:rPr lang="en-US" b="1" dirty="0"/>
              <a:t>Total disability rating for compensation based on unemployability of the individual</a:t>
            </a:r>
            <a:endParaRPr lang="en-US" sz="1800"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19</a:t>
            </a:fld>
            <a:endParaRPr lang="en-US"/>
          </a:p>
        </p:txBody>
      </p:sp>
      <p:sp>
        <p:nvSpPr>
          <p:cNvPr id="5" name="TextBox 4">
            <a:extLst>
              <a:ext uri="{FF2B5EF4-FFF2-40B4-BE49-F238E27FC236}">
                <a16:creationId xmlns:a16="http://schemas.microsoft.com/office/drawing/2014/main" id="{854D8404-5D9E-4E2A-9759-05248F262F26}"/>
              </a:ext>
            </a:extLst>
          </p:cNvPr>
          <p:cNvSpPr txBox="1"/>
          <p:nvPr>
            <p:custDataLst>
              <p:tags r:id="rId4"/>
            </p:custDataLst>
          </p:nvPr>
        </p:nvSpPr>
        <p:spPr>
          <a:xfrm>
            <a:off x="468217" y="2743200"/>
            <a:ext cx="8218583" cy="1477328"/>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t>Assign a total disability rating for compensation when: </a:t>
            </a:r>
          </a:p>
          <a:p>
            <a:pPr marL="285750" indent="-285750">
              <a:spcAft>
                <a:spcPts val="600"/>
              </a:spcAft>
              <a:buClr>
                <a:schemeClr val="tx1"/>
              </a:buClr>
              <a:buFont typeface="Arial" panose="020B0604020202020204" pitchFamily="34" charset="0"/>
              <a:buChar char="•"/>
            </a:pPr>
            <a:r>
              <a:rPr lang="en-US" sz="2000" dirty="0"/>
              <a:t>The schedular is less than total (100%)</a:t>
            </a:r>
          </a:p>
          <a:p>
            <a:pPr marL="285750" indent="-285750">
              <a:spcAft>
                <a:spcPts val="600"/>
              </a:spcAft>
              <a:buClr>
                <a:schemeClr val="tx1"/>
              </a:buClr>
              <a:buFont typeface="Arial" panose="020B0604020202020204" pitchFamily="34" charset="0"/>
              <a:buChar char="•"/>
            </a:pPr>
            <a:r>
              <a:rPr lang="en-US" sz="2000" dirty="0"/>
              <a:t>The disabled person is unable to secure or follow a substantially gainful occupation as a result of service connected disabilities</a:t>
            </a:r>
          </a:p>
        </p:txBody>
      </p:sp>
    </p:spTree>
    <p:extLst>
      <p:ext uri="{BB962C8B-B14F-4D97-AF65-F5344CB8AC3E}">
        <p14:creationId xmlns:p14="http://schemas.microsoft.com/office/powerpoint/2010/main" val="722045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Objectives</a:t>
            </a:r>
          </a:p>
        </p:txBody>
      </p:sp>
      <p:sp>
        <p:nvSpPr>
          <p:cNvPr id="3" name="Content Placeholder 2"/>
          <p:cNvSpPr>
            <a:spLocks noGrp="1"/>
          </p:cNvSpPr>
          <p:nvPr>
            <p:ph idx="1"/>
            <p:custDataLst>
              <p:tags r:id="rId2"/>
            </p:custDataLst>
          </p:nvPr>
        </p:nvSpPr>
        <p:spPr>
          <a:xfrm>
            <a:off x="457200" y="1783080"/>
            <a:ext cx="8229600" cy="3916363"/>
          </a:xfrm>
        </p:spPr>
        <p:txBody>
          <a:bodyPr/>
          <a:lstStyle/>
          <a:p>
            <a:r>
              <a:rPr lang="en-US" dirty="0"/>
              <a:t>Given all the available references;</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2</a:t>
            </a:fld>
            <a:endParaRPr lang="en-US"/>
          </a:p>
        </p:txBody>
      </p:sp>
      <p:sp>
        <p:nvSpPr>
          <p:cNvPr id="5" name="TextBox 4">
            <a:extLst>
              <a:ext uri="{FF2B5EF4-FFF2-40B4-BE49-F238E27FC236}">
                <a16:creationId xmlns:a16="http://schemas.microsoft.com/office/drawing/2014/main" id="{C80FD8AE-93FB-447F-BABF-46F74BE59364}"/>
              </a:ext>
            </a:extLst>
          </p:cNvPr>
          <p:cNvSpPr txBox="1"/>
          <p:nvPr>
            <p:custDataLst>
              <p:tags r:id="rId4"/>
            </p:custDataLst>
          </p:nvPr>
        </p:nvSpPr>
        <p:spPr>
          <a:xfrm>
            <a:off x="457200" y="2129228"/>
            <a:ext cx="8119431" cy="1015663"/>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t>The RVSR trainee will demonstrate an understanding of, evaluate, and apply 38 CFR Part 4, Subpart A, by correctly completing the discussion questions incorporated in the lesson.</a:t>
            </a:r>
          </a:p>
        </p:txBody>
      </p:sp>
    </p:spTree>
    <p:extLst>
      <p:ext uri="{BB962C8B-B14F-4D97-AF65-F5344CB8AC3E}">
        <p14:creationId xmlns:p14="http://schemas.microsoft.com/office/powerpoint/2010/main" val="155537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Individual Unemployability</a:t>
            </a:r>
          </a:p>
        </p:txBody>
      </p:sp>
      <p:sp>
        <p:nvSpPr>
          <p:cNvPr id="3" name="Content Placeholder 2"/>
          <p:cNvSpPr>
            <a:spLocks noGrp="1"/>
          </p:cNvSpPr>
          <p:nvPr>
            <p:ph idx="1"/>
            <p:custDataLst>
              <p:tags r:id="rId2"/>
            </p:custDataLst>
          </p:nvPr>
        </p:nvSpPr>
        <p:spPr>
          <a:xfrm>
            <a:off x="468217" y="2201004"/>
            <a:ext cx="8229600" cy="380017"/>
          </a:xfrm>
        </p:spPr>
        <p:txBody>
          <a:bodyPr>
            <a:normAutofit lnSpcReduction="10000"/>
          </a:bodyPr>
          <a:lstStyle/>
          <a:p>
            <a:pPr algn="ctr"/>
            <a:r>
              <a:rPr lang="en-US" b="1" dirty="0"/>
              <a:t>The following criteria must also be met:</a:t>
            </a:r>
            <a:endParaRPr lang="en-US"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20</a:t>
            </a:fld>
            <a:endParaRPr lang="en-US"/>
          </a:p>
        </p:txBody>
      </p:sp>
      <p:sp>
        <p:nvSpPr>
          <p:cNvPr id="5" name="TextBox 4">
            <a:extLst>
              <a:ext uri="{FF2B5EF4-FFF2-40B4-BE49-F238E27FC236}">
                <a16:creationId xmlns:a16="http://schemas.microsoft.com/office/drawing/2014/main" id="{F6ABFA6F-B54A-4DAC-835D-E7B9F0E5886E}"/>
              </a:ext>
            </a:extLst>
          </p:cNvPr>
          <p:cNvSpPr txBox="1"/>
          <p:nvPr>
            <p:custDataLst>
              <p:tags r:id="rId4"/>
            </p:custDataLst>
          </p:nvPr>
        </p:nvSpPr>
        <p:spPr>
          <a:xfrm>
            <a:off x="468217" y="2581021"/>
            <a:ext cx="8218583" cy="1092607"/>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t>A single disability evaluated at 60 percent or more; or, </a:t>
            </a:r>
          </a:p>
          <a:p>
            <a:pPr marL="285750" indent="-285750">
              <a:spcAft>
                <a:spcPts val="600"/>
              </a:spcAft>
              <a:buClr>
                <a:schemeClr val="tx1"/>
              </a:buClr>
              <a:buFont typeface="Arial" panose="020B0604020202020204" pitchFamily="34" charset="0"/>
              <a:buChar char="•"/>
            </a:pPr>
            <a:r>
              <a:rPr lang="en-US" sz="2000" dirty="0"/>
              <a:t>If two or more disabilities, a single disability evaluated at 40 percent or more with a combined rating of 70 percent or more</a:t>
            </a:r>
          </a:p>
        </p:txBody>
      </p:sp>
    </p:spTree>
    <p:extLst>
      <p:ext uri="{BB962C8B-B14F-4D97-AF65-F5344CB8AC3E}">
        <p14:creationId xmlns:p14="http://schemas.microsoft.com/office/powerpoint/2010/main" val="2551036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0"/>
            <a:ext cx="9144000" cy="788494"/>
          </a:xfrm>
        </p:spPr>
        <p:txBody>
          <a:bodyPr/>
          <a:lstStyle/>
          <a:p>
            <a:r>
              <a:rPr lang="en-US" dirty="0"/>
              <a:t>Individual Unemployability (</a:t>
            </a:r>
            <a:r>
              <a:rPr lang="en-US" dirty="0" err="1"/>
              <a:t>con’t</a:t>
            </a:r>
            <a:r>
              <a:rPr lang="en-US" dirty="0"/>
              <a:t>)</a:t>
            </a:r>
          </a:p>
        </p:txBody>
      </p:sp>
      <p:sp>
        <p:nvSpPr>
          <p:cNvPr id="3" name="Content Placeholder 2"/>
          <p:cNvSpPr>
            <a:spLocks noGrp="1"/>
          </p:cNvSpPr>
          <p:nvPr>
            <p:ph idx="1"/>
            <p:custDataLst>
              <p:tags r:id="rId2"/>
            </p:custDataLst>
          </p:nvPr>
        </p:nvSpPr>
        <p:spPr>
          <a:xfrm>
            <a:off x="457200" y="2013011"/>
            <a:ext cx="8229600" cy="409514"/>
          </a:xfrm>
        </p:spPr>
        <p:txBody>
          <a:bodyPr>
            <a:normAutofit/>
          </a:bodyPr>
          <a:lstStyle/>
          <a:p>
            <a:pPr algn="ctr"/>
            <a:r>
              <a:rPr lang="en-US" b="1" dirty="0"/>
              <a:t>The following will be considered “one” disability:</a:t>
            </a:r>
            <a:endParaRPr lang="en-US" sz="1800"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21</a:t>
            </a:fld>
            <a:endParaRPr lang="en-US"/>
          </a:p>
        </p:txBody>
      </p:sp>
      <p:sp>
        <p:nvSpPr>
          <p:cNvPr id="5" name="TextBox 4">
            <a:extLst>
              <a:ext uri="{FF2B5EF4-FFF2-40B4-BE49-F238E27FC236}">
                <a16:creationId xmlns:a16="http://schemas.microsoft.com/office/drawing/2014/main" id="{329BFAAA-0BC4-45F2-A8C9-2D98932CDE40}"/>
              </a:ext>
            </a:extLst>
          </p:cNvPr>
          <p:cNvSpPr txBox="1"/>
          <p:nvPr>
            <p:custDataLst>
              <p:tags r:id="rId4"/>
            </p:custDataLst>
          </p:nvPr>
        </p:nvSpPr>
        <p:spPr>
          <a:xfrm>
            <a:off x="457200" y="2422525"/>
            <a:ext cx="8229600" cy="2246769"/>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t>Disabilities of one or both upper extremities, or one or both lower extremities, including the bilateral factor</a:t>
            </a:r>
          </a:p>
          <a:p>
            <a:pPr marL="285750" indent="-285750">
              <a:spcAft>
                <a:spcPts val="600"/>
              </a:spcAft>
              <a:buClr>
                <a:schemeClr val="tx1"/>
              </a:buClr>
              <a:buFont typeface="Arial" panose="020B0604020202020204" pitchFamily="34" charset="0"/>
              <a:buChar char="•"/>
            </a:pPr>
            <a:r>
              <a:rPr lang="en-US" sz="2000" dirty="0"/>
              <a:t>Disabilities resulting from common etiology or a single accident</a:t>
            </a:r>
          </a:p>
          <a:p>
            <a:pPr marL="285750" indent="-285750">
              <a:spcAft>
                <a:spcPts val="600"/>
              </a:spcAft>
              <a:buClr>
                <a:schemeClr val="tx1"/>
              </a:buClr>
              <a:buFont typeface="Arial" panose="020B0604020202020204" pitchFamily="34" charset="0"/>
              <a:buChar char="•"/>
            </a:pPr>
            <a:r>
              <a:rPr lang="en-US" sz="2000" dirty="0"/>
              <a:t>Disabilities affecting a single body system</a:t>
            </a:r>
          </a:p>
          <a:p>
            <a:pPr marL="285750" indent="-285750">
              <a:spcAft>
                <a:spcPts val="600"/>
              </a:spcAft>
              <a:buClr>
                <a:schemeClr val="tx1"/>
              </a:buClr>
              <a:buFont typeface="Arial" panose="020B0604020202020204" pitchFamily="34" charset="0"/>
              <a:buChar char="•"/>
            </a:pPr>
            <a:r>
              <a:rPr lang="en-US" sz="2000" dirty="0"/>
              <a:t>Multiple injuries incurred in action</a:t>
            </a:r>
          </a:p>
          <a:p>
            <a:pPr marL="285750" indent="-285750">
              <a:spcAft>
                <a:spcPts val="600"/>
              </a:spcAft>
              <a:buClr>
                <a:schemeClr val="tx1"/>
              </a:buClr>
              <a:buFont typeface="Arial" panose="020B0604020202020204" pitchFamily="34" charset="0"/>
              <a:buChar char="•"/>
            </a:pPr>
            <a:r>
              <a:rPr lang="en-US" sz="2000" dirty="0"/>
              <a:t>Multiple disabilities incurred as a Prisoner of War</a:t>
            </a:r>
          </a:p>
        </p:txBody>
      </p:sp>
    </p:spTree>
    <p:extLst>
      <p:ext uri="{BB962C8B-B14F-4D97-AF65-F5344CB8AC3E}">
        <p14:creationId xmlns:p14="http://schemas.microsoft.com/office/powerpoint/2010/main" val="3485776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38 CFR §4.17 &amp; §4.17a </a:t>
            </a:r>
          </a:p>
        </p:txBody>
      </p:sp>
      <p:sp>
        <p:nvSpPr>
          <p:cNvPr id="3" name="Content Placeholder 2"/>
          <p:cNvSpPr>
            <a:spLocks noGrp="1"/>
          </p:cNvSpPr>
          <p:nvPr>
            <p:ph idx="1"/>
            <p:custDataLst>
              <p:tags r:id="rId2"/>
            </p:custDataLst>
          </p:nvPr>
        </p:nvSpPr>
        <p:spPr>
          <a:xfrm>
            <a:off x="468217" y="2028887"/>
            <a:ext cx="8229600" cy="714314"/>
          </a:xfrm>
        </p:spPr>
        <p:txBody>
          <a:bodyPr>
            <a:normAutofit/>
          </a:bodyPr>
          <a:lstStyle/>
          <a:p>
            <a:pPr algn="ctr"/>
            <a:r>
              <a:rPr lang="en-US" b="1" dirty="0"/>
              <a:t>Total disability rating based on unemployability for pension and misconduct etiology</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22</a:t>
            </a:fld>
            <a:endParaRPr lang="en-US"/>
          </a:p>
        </p:txBody>
      </p:sp>
      <p:sp>
        <p:nvSpPr>
          <p:cNvPr id="5" name="TextBox 4">
            <a:extLst>
              <a:ext uri="{FF2B5EF4-FFF2-40B4-BE49-F238E27FC236}">
                <a16:creationId xmlns:a16="http://schemas.microsoft.com/office/drawing/2014/main" id="{D9EEE5D4-FA5F-429D-A3D7-A4754B811350}"/>
              </a:ext>
            </a:extLst>
          </p:cNvPr>
          <p:cNvSpPr txBox="1"/>
          <p:nvPr>
            <p:custDataLst>
              <p:tags r:id="rId4"/>
            </p:custDataLst>
          </p:nvPr>
        </p:nvSpPr>
        <p:spPr>
          <a:xfrm>
            <a:off x="446183" y="2743201"/>
            <a:ext cx="8240617" cy="3323987"/>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t>All Veterans who are basically eligible and who are unable to secure and follow a substantially gainful occupation by reason of disabilities which are likely to be permanent shall be rated as permanently and totally disabled. </a:t>
            </a:r>
          </a:p>
          <a:p>
            <a:pPr marL="285750" indent="-285750">
              <a:spcAft>
                <a:spcPts val="600"/>
              </a:spcAft>
              <a:buClr>
                <a:schemeClr val="tx1"/>
              </a:buClr>
              <a:buFont typeface="Arial" panose="020B0604020202020204" pitchFamily="34" charset="0"/>
              <a:buChar char="•"/>
            </a:pPr>
            <a:r>
              <a:rPr lang="en-US" sz="2000" dirty="0"/>
              <a:t>A permanent and total disability rating will not be precluded by reason of the co-existence of a misconduct disability when:</a:t>
            </a:r>
          </a:p>
          <a:p>
            <a:pPr marL="285750" indent="-285750">
              <a:spcAft>
                <a:spcPts val="600"/>
              </a:spcAft>
              <a:buClr>
                <a:schemeClr val="tx1"/>
              </a:buClr>
              <a:buFont typeface="Arial" panose="020B0604020202020204" pitchFamily="34" charset="0"/>
              <a:buChar char="•"/>
            </a:pPr>
            <a:r>
              <a:rPr lang="en-US" sz="2000" dirty="0"/>
              <a:t>A Veteran, regardless of employment status, also has innocently acquired a 100% disability, or meet the percentage requirements and would render the average person unable to secure or follow a substantially gainful occupation.</a:t>
            </a:r>
          </a:p>
        </p:txBody>
      </p:sp>
    </p:spTree>
    <p:extLst>
      <p:ext uri="{BB962C8B-B14F-4D97-AF65-F5344CB8AC3E}">
        <p14:creationId xmlns:p14="http://schemas.microsoft.com/office/powerpoint/2010/main" val="2493885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38 CFR §4.18 </a:t>
            </a:r>
          </a:p>
        </p:txBody>
      </p:sp>
      <p:sp>
        <p:nvSpPr>
          <p:cNvPr id="3" name="Content Placeholder 2"/>
          <p:cNvSpPr>
            <a:spLocks noGrp="1"/>
          </p:cNvSpPr>
          <p:nvPr>
            <p:ph idx="1"/>
            <p:custDataLst>
              <p:tags r:id="rId2"/>
            </p:custDataLst>
          </p:nvPr>
        </p:nvSpPr>
        <p:spPr>
          <a:xfrm>
            <a:off x="457200" y="2078048"/>
            <a:ext cx="8229600" cy="3916363"/>
          </a:xfrm>
        </p:spPr>
        <p:txBody>
          <a:bodyPr>
            <a:normAutofit/>
          </a:bodyPr>
          <a:lstStyle/>
          <a:p>
            <a:pPr algn="ctr"/>
            <a:r>
              <a:rPr lang="en-US" b="1" dirty="0"/>
              <a:t>Unemployability</a:t>
            </a:r>
          </a:p>
          <a:p>
            <a:r>
              <a:rPr lang="en-US" dirty="0"/>
              <a:t>A Veteran may be considered unemployable upon termination of employment that was provided on account of disability or when it is satisfactorily shown that he or she is unable to secure further employment.</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23</a:t>
            </a:fld>
            <a:endParaRPr lang="en-US"/>
          </a:p>
        </p:txBody>
      </p:sp>
    </p:spTree>
    <p:extLst>
      <p:ext uri="{BB962C8B-B14F-4D97-AF65-F5344CB8AC3E}">
        <p14:creationId xmlns:p14="http://schemas.microsoft.com/office/powerpoint/2010/main" val="2604623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38 CFR §4.19 </a:t>
            </a:r>
          </a:p>
        </p:txBody>
      </p:sp>
      <p:sp>
        <p:nvSpPr>
          <p:cNvPr id="3" name="Content Placeholder 2"/>
          <p:cNvSpPr>
            <a:spLocks noGrp="1"/>
          </p:cNvSpPr>
          <p:nvPr>
            <p:ph idx="1"/>
            <p:custDataLst>
              <p:tags r:id="rId2"/>
            </p:custDataLst>
          </p:nvPr>
        </p:nvSpPr>
        <p:spPr>
          <a:xfrm>
            <a:off x="446183" y="1968947"/>
            <a:ext cx="8229600" cy="365126"/>
          </a:xfrm>
        </p:spPr>
        <p:txBody>
          <a:bodyPr>
            <a:normAutofit fontScale="92500" lnSpcReduction="10000"/>
          </a:bodyPr>
          <a:lstStyle/>
          <a:p>
            <a:pPr algn="ctr"/>
            <a:r>
              <a:rPr lang="en-US" b="1" dirty="0"/>
              <a:t>Age in service connected claims</a:t>
            </a:r>
            <a:endParaRPr lang="en-US" sz="1800"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24</a:t>
            </a:fld>
            <a:endParaRPr lang="en-US"/>
          </a:p>
        </p:txBody>
      </p:sp>
      <p:sp>
        <p:nvSpPr>
          <p:cNvPr id="5" name="TextBox 4">
            <a:extLst>
              <a:ext uri="{FF2B5EF4-FFF2-40B4-BE49-F238E27FC236}">
                <a16:creationId xmlns:a16="http://schemas.microsoft.com/office/drawing/2014/main" id="{6B62A5D9-DC14-4A5F-9972-C857EAE36295}"/>
              </a:ext>
            </a:extLst>
          </p:cNvPr>
          <p:cNvSpPr txBox="1"/>
          <p:nvPr>
            <p:custDataLst>
              <p:tags r:id="rId4"/>
            </p:custDataLst>
          </p:nvPr>
        </p:nvSpPr>
        <p:spPr>
          <a:xfrm>
            <a:off x="422696" y="2422525"/>
            <a:ext cx="8479766" cy="1785104"/>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t>Age may not be considered as a factor in evaluating service connected disability</a:t>
            </a:r>
          </a:p>
          <a:p>
            <a:pPr marL="285750" indent="-285750">
              <a:spcAft>
                <a:spcPts val="600"/>
              </a:spcAft>
              <a:buClr>
                <a:schemeClr val="tx1"/>
              </a:buClr>
              <a:buFont typeface="Arial" panose="020B0604020202020204" pitchFamily="34" charset="0"/>
              <a:buChar char="•"/>
            </a:pPr>
            <a:r>
              <a:rPr lang="en-US" sz="2000" dirty="0"/>
              <a:t>Unemployability due to advancing age or intercurrent disability may not be used as a basis for a total service connected disability rating</a:t>
            </a:r>
          </a:p>
          <a:p>
            <a:pPr marL="285750" indent="-285750">
              <a:spcAft>
                <a:spcPts val="600"/>
              </a:spcAft>
              <a:buClr>
                <a:schemeClr val="tx1"/>
              </a:buClr>
              <a:buFont typeface="Arial" panose="020B0604020202020204" pitchFamily="34" charset="0"/>
              <a:buChar char="•"/>
            </a:pPr>
            <a:r>
              <a:rPr lang="en-US" sz="2000" dirty="0"/>
              <a:t>Age can be considered for non-service connected disability pension</a:t>
            </a:r>
          </a:p>
        </p:txBody>
      </p:sp>
    </p:spTree>
    <p:extLst>
      <p:ext uri="{BB962C8B-B14F-4D97-AF65-F5344CB8AC3E}">
        <p14:creationId xmlns:p14="http://schemas.microsoft.com/office/powerpoint/2010/main" val="1959582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38 CFR §4.20 </a:t>
            </a:r>
          </a:p>
        </p:txBody>
      </p:sp>
      <p:sp>
        <p:nvSpPr>
          <p:cNvPr id="3" name="Content Placeholder 2"/>
          <p:cNvSpPr>
            <a:spLocks noGrp="1"/>
          </p:cNvSpPr>
          <p:nvPr>
            <p:ph idx="1"/>
            <p:custDataLst>
              <p:tags r:id="rId2"/>
            </p:custDataLst>
          </p:nvPr>
        </p:nvSpPr>
        <p:spPr>
          <a:xfrm>
            <a:off x="457200" y="2087881"/>
            <a:ext cx="8229600" cy="419346"/>
          </a:xfrm>
        </p:spPr>
        <p:txBody>
          <a:bodyPr>
            <a:normAutofit/>
          </a:bodyPr>
          <a:lstStyle/>
          <a:p>
            <a:pPr algn="ctr"/>
            <a:r>
              <a:rPr lang="en-US" b="1" dirty="0"/>
              <a:t>Analogous Ratings</a:t>
            </a:r>
            <a:endParaRPr lang="en-US"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25</a:t>
            </a:fld>
            <a:endParaRPr lang="en-US"/>
          </a:p>
        </p:txBody>
      </p:sp>
      <p:sp>
        <p:nvSpPr>
          <p:cNvPr id="5" name="TextBox 4">
            <a:extLst>
              <a:ext uri="{FF2B5EF4-FFF2-40B4-BE49-F238E27FC236}">
                <a16:creationId xmlns:a16="http://schemas.microsoft.com/office/drawing/2014/main" id="{6A394525-E678-448A-A71A-1C6F4DD7D4E5}"/>
              </a:ext>
            </a:extLst>
          </p:cNvPr>
          <p:cNvSpPr txBox="1"/>
          <p:nvPr>
            <p:custDataLst>
              <p:tags r:id="rId4"/>
            </p:custDataLst>
          </p:nvPr>
        </p:nvSpPr>
        <p:spPr>
          <a:xfrm>
            <a:off x="457200" y="2422525"/>
            <a:ext cx="8229600" cy="1708160"/>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t>When an unlisted condition is encountered, rate  under a closely related disease or injury in which not only the functions affected but the anatomical localization and symptomatology are closely similar</a:t>
            </a:r>
          </a:p>
          <a:p>
            <a:pPr marL="285750" indent="-285750">
              <a:spcAft>
                <a:spcPts val="600"/>
              </a:spcAft>
              <a:buClr>
                <a:schemeClr val="tx1"/>
              </a:buClr>
              <a:buFont typeface="Arial" panose="020B0604020202020204" pitchFamily="34" charset="0"/>
              <a:buChar char="•"/>
            </a:pPr>
            <a:r>
              <a:rPr lang="en-US" sz="2000" dirty="0"/>
              <a:t>Do not use analogous ratings for conditions of doubtful diagnosis or for those not fully supported by clinical and laboratory findings</a:t>
            </a:r>
          </a:p>
        </p:txBody>
      </p:sp>
    </p:spTree>
    <p:extLst>
      <p:ext uri="{BB962C8B-B14F-4D97-AF65-F5344CB8AC3E}">
        <p14:creationId xmlns:p14="http://schemas.microsoft.com/office/powerpoint/2010/main" val="815406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38 CFR §4.21 </a:t>
            </a:r>
          </a:p>
        </p:txBody>
      </p:sp>
      <p:sp>
        <p:nvSpPr>
          <p:cNvPr id="3" name="Content Placeholder 2"/>
          <p:cNvSpPr>
            <a:spLocks noGrp="1"/>
          </p:cNvSpPr>
          <p:nvPr>
            <p:ph idx="1"/>
            <p:custDataLst>
              <p:tags r:id="rId2"/>
            </p:custDataLst>
          </p:nvPr>
        </p:nvSpPr>
        <p:spPr>
          <a:xfrm>
            <a:off x="468217" y="2093204"/>
            <a:ext cx="8229600" cy="365126"/>
          </a:xfrm>
        </p:spPr>
        <p:txBody>
          <a:bodyPr>
            <a:normAutofit fontScale="92500" lnSpcReduction="10000"/>
          </a:bodyPr>
          <a:lstStyle/>
          <a:p>
            <a:pPr algn="ctr"/>
            <a:r>
              <a:rPr lang="en-US" b="1" dirty="0"/>
              <a:t>Application of rating schedule</a:t>
            </a:r>
            <a:endParaRPr lang="en-US"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26</a:t>
            </a:fld>
            <a:endParaRPr lang="en-US"/>
          </a:p>
        </p:txBody>
      </p:sp>
      <p:sp>
        <p:nvSpPr>
          <p:cNvPr id="5" name="TextBox 4">
            <a:extLst>
              <a:ext uri="{FF2B5EF4-FFF2-40B4-BE49-F238E27FC236}">
                <a16:creationId xmlns:a16="http://schemas.microsoft.com/office/drawing/2014/main" id="{3710960A-CCAC-418D-A5B4-7B2F371E8AB7}"/>
              </a:ext>
            </a:extLst>
          </p:cNvPr>
          <p:cNvSpPr txBox="1"/>
          <p:nvPr>
            <p:custDataLst>
              <p:tags r:id="rId4"/>
            </p:custDataLst>
          </p:nvPr>
        </p:nvSpPr>
        <p:spPr>
          <a:xfrm>
            <a:off x="457200" y="2458330"/>
            <a:ext cx="8218583" cy="1708160"/>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t>It is not expected that all cases will show all the findings specified in the Rating Schedule</a:t>
            </a:r>
          </a:p>
          <a:p>
            <a:pPr marL="285750" indent="-285750">
              <a:spcAft>
                <a:spcPts val="600"/>
              </a:spcAft>
              <a:buClr>
                <a:schemeClr val="tx1"/>
              </a:buClr>
              <a:buFont typeface="Arial" panose="020B0604020202020204" pitchFamily="34" charset="0"/>
              <a:buChar char="•"/>
            </a:pPr>
            <a:r>
              <a:rPr lang="en-US" sz="2000" dirty="0"/>
              <a:t>Findings sufficiently characteristic to identify the disease and the disability and the coordination of rating with impairment of function will, however, be expected in all instances</a:t>
            </a:r>
          </a:p>
        </p:txBody>
      </p:sp>
    </p:spTree>
    <p:extLst>
      <p:ext uri="{BB962C8B-B14F-4D97-AF65-F5344CB8AC3E}">
        <p14:creationId xmlns:p14="http://schemas.microsoft.com/office/powerpoint/2010/main" val="805950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38 CFR §4.22 </a:t>
            </a:r>
          </a:p>
        </p:txBody>
      </p:sp>
      <p:sp>
        <p:nvSpPr>
          <p:cNvPr id="3" name="Content Placeholder 2"/>
          <p:cNvSpPr>
            <a:spLocks noGrp="1"/>
          </p:cNvSpPr>
          <p:nvPr>
            <p:ph idx="1"/>
            <p:custDataLst>
              <p:tags r:id="rId2"/>
            </p:custDataLst>
          </p:nvPr>
        </p:nvSpPr>
        <p:spPr>
          <a:xfrm>
            <a:off x="457200" y="2032676"/>
            <a:ext cx="8229600" cy="389849"/>
          </a:xfrm>
        </p:spPr>
        <p:txBody>
          <a:bodyPr>
            <a:normAutofit lnSpcReduction="10000"/>
          </a:bodyPr>
          <a:lstStyle/>
          <a:p>
            <a:pPr algn="ctr"/>
            <a:r>
              <a:rPr lang="en-US" b="1" dirty="0"/>
              <a:t>Rating of disabilities aggravated by active service</a:t>
            </a:r>
            <a:endParaRPr lang="en-US" sz="1800"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27</a:t>
            </a:fld>
            <a:endParaRPr lang="en-US"/>
          </a:p>
        </p:txBody>
      </p:sp>
      <p:sp>
        <p:nvSpPr>
          <p:cNvPr id="5" name="TextBox 4">
            <a:extLst>
              <a:ext uri="{FF2B5EF4-FFF2-40B4-BE49-F238E27FC236}">
                <a16:creationId xmlns:a16="http://schemas.microsoft.com/office/drawing/2014/main" id="{26D43E43-6D21-4002-9992-4A62083934FF}"/>
              </a:ext>
            </a:extLst>
          </p:cNvPr>
          <p:cNvSpPr txBox="1"/>
          <p:nvPr>
            <p:custDataLst>
              <p:tags r:id="rId4"/>
            </p:custDataLst>
          </p:nvPr>
        </p:nvSpPr>
        <p:spPr>
          <a:xfrm>
            <a:off x="457200" y="2422525"/>
            <a:ext cx="8229600" cy="1785104"/>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t>When service connection is granted for a pre-existing condition aggravated by service, determine the percentage by:</a:t>
            </a:r>
          </a:p>
          <a:p>
            <a:pPr marL="285750" indent="-285750">
              <a:spcAft>
                <a:spcPts val="600"/>
              </a:spcAft>
              <a:buClr>
                <a:schemeClr val="tx1"/>
              </a:buClr>
              <a:buFont typeface="Arial" panose="020B0604020202020204" pitchFamily="34" charset="0"/>
              <a:buChar char="•"/>
            </a:pPr>
            <a:r>
              <a:rPr lang="en-US" sz="2000" dirty="0"/>
              <a:t>Current disability (minus) disability at the time of entrance = evaluation assigned</a:t>
            </a:r>
          </a:p>
          <a:p>
            <a:pPr marL="285750" indent="-285750">
              <a:spcAft>
                <a:spcPts val="600"/>
              </a:spcAft>
              <a:buClr>
                <a:schemeClr val="tx1"/>
              </a:buClr>
              <a:buFont typeface="Arial" panose="020B0604020202020204" pitchFamily="34" charset="0"/>
              <a:buChar char="•"/>
            </a:pPr>
            <a:r>
              <a:rPr lang="en-US" sz="2000" dirty="0"/>
              <a:t>If current disability is total (100%),  no deduction</a:t>
            </a:r>
          </a:p>
        </p:txBody>
      </p:sp>
    </p:spTree>
    <p:extLst>
      <p:ext uri="{BB962C8B-B14F-4D97-AF65-F5344CB8AC3E}">
        <p14:creationId xmlns:p14="http://schemas.microsoft.com/office/powerpoint/2010/main" val="3313824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Discussion</a:t>
            </a:r>
          </a:p>
        </p:txBody>
      </p:sp>
      <p:sp>
        <p:nvSpPr>
          <p:cNvPr id="3" name="Content Placeholder 2"/>
          <p:cNvSpPr>
            <a:spLocks noGrp="1"/>
          </p:cNvSpPr>
          <p:nvPr>
            <p:ph idx="1"/>
            <p:custDataLst>
              <p:tags r:id="rId2"/>
            </p:custDataLst>
          </p:nvPr>
        </p:nvSpPr>
        <p:spPr>
          <a:xfrm>
            <a:off x="457200" y="1783080"/>
            <a:ext cx="8229600" cy="3916363"/>
          </a:xfrm>
        </p:spPr>
        <p:txBody>
          <a:bodyPr/>
          <a:lstStyle/>
          <a:p>
            <a:r>
              <a:rPr lang="en-US" dirty="0"/>
              <a:t>What attributes and characteristics should a Rating Veterans Service Representative (RVSRs) (also known as rating officers or rating specialists) demonstrate when handling a case or interfacing with a claimant?</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28</a:t>
            </a:fld>
            <a:endParaRPr lang="en-US"/>
          </a:p>
        </p:txBody>
      </p:sp>
    </p:spTree>
    <p:extLst>
      <p:ext uri="{BB962C8B-B14F-4D97-AF65-F5344CB8AC3E}">
        <p14:creationId xmlns:p14="http://schemas.microsoft.com/office/powerpoint/2010/main" val="2989285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38 CFR §4.23</a:t>
            </a:r>
          </a:p>
        </p:txBody>
      </p:sp>
      <p:sp>
        <p:nvSpPr>
          <p:cNvPr id="3" name="Content Placeholder 2"/>
          <p:cNvSpPr>
            <a:spLocks noGrp="1"/>
          </p:cNvSpPr>
          <p:nvPr>
            <p:ph idx="1"/>
            <p:custDataLst>
              <p:tags r:id="rId2"/>
            </p:custDataLst>
          </p:nvPr>
        </p:nvSpPr>
        <p:spPr>
          <a:xfrm>
            <a:off x="457200" y="2127209"/>
            <a:ext cx="8229600" cy="389849"/>
          </a:xfrm>
        </p:spPr>
        <p:txBody>
          <a:bodyPr>
            <a:normAutofit lnSpcReduction="10000"/>
          </a:bodyPr>
          <a:lstStyle/>
          <a:p>
            <a:pPr algn="ctr"/>
            <a:r>
              <a:rPr lang="en-US" b="1" dirty="0"/>
              <a:t>Attitude of  rating officers</a:t>
            </a:r>
            <a:endParaRPr lang="en-US" sz="1800"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29</a:t>
            </a:fld>
            <a:endParaRPr lang="en-US"/>
          </a:p>
        </p:txBody>
      </p:sp>
      <p:sp>
        <p:nvSpPr>
          <p:cNvPr id="5" name="TextBox 4">
            <a:extLst>
              <a:ext uri="{FF2B5EF4-FFF2-40B4-BE49-F238E27FC236}">
                <a16:creationId xmlns:a16="http://schemas.microsoft.com/office/drawing/2014/main" id="{8EC9A060-DBB3-4BE4-B824-4BA13D70971A}"/>
              </a:ext>
            </a:extLst>
          </p:cNvPr>
          <p:cNvSpPr txBox="1"/>
          <p:nvPr>
            <p:custDataLst>
              <p:tags r:id="rId4"/>
            </p:custDataLst>
          </p:nvPr>
        </p:nvSpPr>
        <p:spPr>
          <a:xfrm>
            <a:off x="457200" y="2466635"/>
            <a:ext cx="8229600" cy="2092881"/>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t>The majority of applicants are disabled and are seeking benefits of law to which they believe they are entitled</a:t>
            </a:r>
          </a:p>
          <a:p>
            <a:pPr marL="285750" indent="-285750">
              <a:spcAft>
                <a:spcPts val="600"/>
              </a:spcAft>
              <a:buClr>
                <a:schemeClr val="tx1"/>
              </a:buClr>
              <a:buFont typeface="Arial" panose="020B0604020202020204" pitchFamily="34" charset="0"/>
              <a:buChar char="•"/>
            </a:pPr>
            <a:r>
              <a:rPr lang="en-US" sz="2000" dirty="0"/>
              <a:t>RVSRs must not allow personal feelings to intrude; an antagonistic, critical, or even abusive attitude on the part of a claimant should not in any instance influence the RVSR in handling the case</a:t>
            </a:r>
          </a:p>
          <a:p>
            <a:pPr marL="285750" indent="-285750">
              <a:spcAft>
                <a:spcPts val="600"/>
              </a:spcAft>
              <a:buClr>
                <a:schemeClr val="tx1"/>
              </a:buClr>
              <a:buFont typeface="Arial" panose="020B0604020202020204" pitchFamily="34" charset="0"/>
              <a:buChar char="•"/>
            </a:pPr>
            <a:r>
              <a:rPr lang="en-US" sz="2000" dirty="0"/>
              <a:t>RVSRs must show fairness and courtesy at all times</a:t>
            </a:r>
          </a:p>
        </p:txBody>
      </p:sp>
    </p:spTree>
    <p:extLst>
      <p:ext uri="{BB962C8B-B14F-4D97-AF65-F5344CB8AC3E}">
        <p14:creationId xmlns:p14="http://schemas.microsoft.com/office/powerpoint/2010/main" val="2514859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References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defRPr/>
            </a:pPr>
            <a:r>
              <a:rPr lang="en-US" altLang="en-US" sz="2000" kern="1200" dirty="0"/>
              <a:t>38 CFR Part 4, Subpart A</a:t>
            </a:r>
          </a:p>
          <a:p>
            <a:pPr>
              <a:defRPr/>
            </a:pPr>
            <a:r>
              <a:rPr lang="en-US" altLang="en-US" sz="2000" kern="1200" dirty="0"/>
              <a:t>M21-1 Part III</a:t>
            </a:r>
          </a:p>
          <a:p>
            <a:pPr>
              <a:defRPr/>
            </a:pPr>
            <a:r>
              <a:rPr lang="en-US" altLang="en-US" sz="2000" kern="1200" dirty="0"/>
              <a:t>M21-1 Part IV </a:t>
            </a:r>
          </a:p>
          <a:p>
            <a:pPr>
              <a:defRPr/>
            </a:pPr>
            <a:r>
              <a:rPr lang="en-US" altLang="en-US" sz="2000" kern="1200" dirty="0"/>
              <a:t>M21-1 Part V</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3</a:t>
            </a:fld>
            <a:endParaRPr lang="en-US"/>
          </a:p>
        </p:txBody>
      </p:sp>
    </p:spTree>
    <p:extLst>
      <p:ext uri="{BB962C8B-B14F-4D97-AF65-F5344CB8AC3E}">
        <p14:creationId xmlns:p14="http://schemas.microsoft.com/office/powerpoint/2010/main" val="862826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38 CFR §4.24</a:t>
            </a:r>
          </a:p>
        </p:txBody>
      </p:sp>
      <p:sp>
        <p:nvSpPr>
          <p:cNvPr id="3" name="Content Placeholder 2"/>
          <p:cNvSpPr>
            <a:spLocks noGrp="1"/>
          </p:cNvSpPr>
          <p:nvPr>
            <p:ph idx="1"/>
            <p:custDataLst>
              <p:tags r:id="rId2"/>
            </p:custDataLst>
          </p:nvPr>
        </p:nvSpPr>
        <p:spPr>
          <a:xfrm>
            <a:off x="446183" y="2052340"/>
            <a:ext cx="8229600" cy="370185"/>
          </a:xfrm>
        </p:spPr>
        <p:txBody>
          <a:bodyPr>
            <a:normAutofit lnSpcReduction="10000"/>
          </a:bodyPr>
          <a:lstStyle/>
          <a:p>
            <a:pPr algn="ctr"/>
            <a:r>
              <a:rPr lang="en-US" b="1" dirty="0"/>
              <a:t>Correspondence</a:t>
            </a:r>
            <a:endParaRPr lang="en-US"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30</a:t>
            </a:fld>
            <a:endParaRPr lang="en-US"/>
          </a:p>
        </p:txBody>
      </p:sp>
      <p:sp>
        <p:nvSpPr>
          <p:cNvPr id="5" name="TextBox 4">
            <a:extLst>
              <a:ext uri="{FF2B5EF4-FFF2-40B4-BE49-F238E27FC236}">
                <a16:creationId xmlns:a16="http://schemas.microsoft.com/office/drawing/2014/main" id="{F2FBBC08-82FA-4CFD-9FA4-71DD6215AC69}"/>
              </a:ext>
            </a:extLst>
          </p:cNvPr>
          <p:cNvSpPr txBox="1"/>
          <p:nvPr>
            <p:custDataLst>
              <p:tags r:id="rId4"/>
            </p:custDataLst>
          </p:nvPr>
        </p:nvSpPr>
        <p:spPr>
          <a:xfrm>
            <a:off x="457200" y="2422525"/>
            <a:ext cx="8240617" cy="2169825"/>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t>Send all correspondence to the Director, Compensation Service, that is relative to:</a:t>
            </a:r>
          </a:p>
          <a:p>
            <a:pPr marL="285750" indent="-285750">
              <a:spcAft>
                <a:spcPts val="600"/>
              </a:spcAft>
              <a:buClr>
                <a:schemeClr val="tx1"/>
              </a:buClr>
              <a:buFont typeface="Arial" panose="020B0604020202020204" pitchFamily="34" charset="0"/>
              <a:buChar char="•"/>
            </a:pPr>
            <a:r>
              <a:rPr lang="en-US" sz="2000" dirty="0"/>
              <a:t>Interpretation of the rating schedule</a:t>
            </a:r>
          </a:p>
          <a:p>
            <a:pPr marL="285750" indent="-285750">
              <a:spcAft>
                <a:spcPts val="600"/>
              </a:spcAft>
              <a:buClr>
                <a:schemeClr val="tx1"/>
              </a:buClr>
              <a:buFont typeface="Arial" panose="020B0604020202020204" pitchFamily="34" charset="0"/>
              <a:buChar char="•"/>
            </a:pPr>
            <a:r>
              <a:rPr lang="en-US" sz="2000" dirty="0"/>
              <a:t>Request for advisory opinions </a:t>
            </a:r>
          </a:p>
          <a:p>
            <a:pPr marL="285750" indent="-285750">
              <a:spcAft>
                <a:spcPts val="600"/>
              </a:spcAft>
              <a:buClr>
                <a:schemeClr val="tx1"/>
              </a:buClr>
              <a:buFont typeface="Arial" panose="020B0604020202020204" pitchFamily="34" charset="0"/>
              <a:buChar char="•"/>
            </a:pPr>
            <a:r>
              <a:rPr lang="en-US" sz="2000" dirty="0"/>
              <a:t>Questions regarding lack of clarity or application to individual cases involving unusual difficulties</a:t>
            </a:r>
          </a:p>
        </p:txBody>
      </p:sp>
    </p:spTree>
    <p:extLst>
      <p:ext uri="{BB962C8B-B14F-4D97-AF65-F5344CB8AC3E}">
        <p14:creationId xmlns:p14="http://schemas.microsoft.com/office/powerpoint/2010/main" val="49627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38 CFR §4.25</a:t>
            </a:r>
          </a:p>
        </p:txBody>
      </p:sp>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fld id="{7C414AED-89CE-4A48-8B2B-1B3A5C68EA2A}" type="slidenum">
              <a:rPr lang="en-US" smtClean="0"/>
              <a:t>31</a:t>
            </a:fld>
            <a:endParaRPr lang="en-US"/>
          </a:p>
        </p:txBody>
      </p:sp>
      <p:sp>
        <p:nvSpPr>
          <p:cNvPr id="8" name="TextBox 7">
            <a:extLst>
              <a:ext uri="{FF2B5EF4-FFF2-40B4-BE49-F238E27FC236}">
                <a16:creationId xmlns:a16="http://schemas.microsoft.com/office/drawing/2014/main" id="{9BC96124-24EE-4097-9904-6EB186E82F4A}"/>
              </a:ext>
            </a:extLst>
          </p:cNvPr>
          <p:cNvSpPr txBox="1"/>
          <p:nvPr>
            <p:custDataLst>
              <p:tags r:id="rId3"/>
            </p:custDataLst>
          </p:nvPr>
        </p:nvSpPr>
        <p:spPr>
          <a:xfrm>
            <a:off x="473725" y="1899505"/>
            <a:ext cx="8240617" cy="40011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a:t>Combined ratings table OR</a:t>
            </a:r>
          </a:p>
        </p:txBody>
      </p:sp>
      <p:sp>
        <p:nvSpPr>
          <p:cNvPr id="3" name="TextBox 2">
            <a:extLst>
              <a:ext uri="{FF2B5EF4-FFF2-40B4-BE49-F238E27FC236}">
                <a16:creationId xmlns:a16="http://schemas.microsoft.com/office/drawing/2014/main" id="{2BF71223-2DA1-4F2B-9B46-4895427A9D42}"/>
              </a:ext>
            </a:extLst>
          </p:cNvPr>
          <p:cNvSpPr txBox="1"/>
          <p:nvPr>
            <p:custDataLst>
              <p:tags r:id="rId4"/>
            </p:custDataLst>
          </p:nvPr>
        </p:nvSpPr>
        <p:spPr>
          <a:xfrm>
            <a:off x="473725" y="3135283"/>
            <a:ext cx="8240617" cy="400110"/>
          </a:xfrm>
          <a:prstGeom prst="rect">
            <a:avLst/>
          </a:prstGeom>
          <a:noFill/>
        </p:spPr>
        <p:txBody>
          <a:bodyPr wrap="square" rtlCol="0">
            <a:spAutoFit/>
          </a:bodyPr>
          <a:lstStyle/>
          <a:p>
            <a:r>
              <a:rPr lang="en-US" sz="2000" b="1" dirty="0"/>
              <a:t>For example:</a:t>
            </a:r>
            <a:endParaRPr lang="en-US" sz="2000" dirty="0"/>
          </a:p>
        </p:txBody>
      </p:sp>
      <p:sp>
        <p:nvSpPr>
          <p:cNvPr id="5" name="TextBox 4">
            <a:extLst>
              <a:ext uri="{FF2B5EF4-FFF2-40B4-BE49-F238E27FC236}">
                <a16:creationId xmlns:a16="http://schemas.microsoft.com/office/drawing/2014/main" id="{1AA71FAE-A710-4313-A41B-581364C30856}"/>
              </a:ext>
            </a:extLst>
          </p:cNvPr>
          <p:cNvSpPr txBox="1"/>
          <p:nvPr>
            <p:custDataLst>
              <p:tags r:id="rId5"/>
            </p:custDataLst>
          </p:nvPr>
        </p:nvSpPr>
        <p:spPr>
          <a:xfrm>
            <a:off x="473725" y="3535393"/>
            <a:ext cx="8240617" cy="2246769"/>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t>A person with a 60% disability is considered 40% able.</a:t>
            </a:r>
          </a:p>
          <a:p>
            <a:pPr marL="285750" indent="-285750">
              <a:spcAft>
                <a:spcPts val="600"/>
              </a:spcAft>
              <a:buClr>
                <a:schemeClr val="tx1"/>
              </a:buClr>
              <a:buFont typeface="Arial" panose="020B0604020202020204" pitchFamily="34" charset="0"/>
              <a:buChar char="•"/>
            </a:pPr>
            <a:r>
              <a:rPr lang="en-US" sz="2000" dirty="0"/>
              <a:t>The effect of another 30% disability is to be applied to the remaining able 40%. </a:t>
            </a:r>
          </a:p>
          <a:p>
            <a:pPr marL="285750" indent="-285750">
              <a:spcAft>
                <a:spcPts val="600"/>
              </a:spcAft>
              <a:buClr>
                <a:schemeClr val="tx1"/>
              </a:buClr>
              <a:buFont typeface="Arial" panose="020B0604020202020204" pitchFamily="34" charset="0"/>
              <a:buChar char="•"/>
            </a:pPr>
            <a:r>
              <a:rPr lang="en-US" sz="2000" dirty="0"/>
              <a:t>30% of 40% is 12%.</a:t>
            </a:r>
          </a:p>
          <a:p>
            <a:pPr marL="285750" indent="-285750">
              <a:spcAft>
                <a:spcPts val="600"/>
              </a:spcAft>
              <a:buClr>
                <a:schemeClr val="tx1"/>
              </a:buClr>
              <a:buFont typeface="Arial" panose="020B0604020202020204" pitchFamily="34" charset="0"/>
              <a:buChar char="•"/>
            </a:pPr>
            <a:r>
              <a:rPr lang="en-US" sz="2000" dirty="0"/>
              <a:t>The 12% is then added to the already existing 60% to equal 72%.</a:t>
            </a:r>
          </a:p>
          <a:p>
            <a:pPr marL="285750" indent="-285750">
              <a:spcAft>
                <a:spcPts val="600"/>
              </a:spcAft>
              <a:buClr>
                <a:schemeClr val="tx1"/>
              </a:buClr>
              <a:buFont typeface="Arial" panose="020B0604020202020204" pitchFamily="34" charset="0"/>
              <a:buChar char="•"/>
            </a:pPr>
            <a:r>
              <a:rPr lang="en-US" sz="2000" dirty="0"/>
              <a:t>Per this regulation, 72% disabled is to be rounded down to 70%.</a:t>
            </a:r>
          </a:p>
        </p:txBody>
      </p:sp>
      <p:sp>
        <p:nvSpPr>
          <p:cNvPr id="6" name="TextBox 5">
            <a:extLst>
              <a:ext uri="{FF2B5EF4-FFF2-40B4-BE49-F238E27FC236}">
                <a16:creationId xmlns:a16="http://schemas.microsoft.com/office/drawing/2014/main" id="{6D899680-8DBC-4A9B-B2D7-87118CAEC215}"/>
              </a:ext>
            </a:extLst>
          </p:cNvPr>
          <p:cNvSpPr txBox="1"/>
          <p:nvPr>
            <p:custDataLst>
              <p:tags r:id="rId6"/>
            </p:custDataLst>
          </p:nvPr>
        </p:nvSpPr>
        <p:spPr>
          <a:xfrm>
            <a:off x="473725" y="2204492"/>
            <a:ext cx="8196550" cy="400110"/>
          </a:xfrm>
          <a:prstGeom prst="rect">
            <a:avLst/>
          </a:prstGeom>
          <a:noFill/>
        </p:spPr>
        <p:txBody>
          <a:bodyPr wrap="square" rtlCol="0">
            <a:spAutoFit/>
          </a:bodyPr>
          <a:lstStyle/>
          <a:p>
            <a:pPr marL="628650" indent="60325"/>
            <a:r>
              <a:rPr lang="en-US" sz="2000" dirty="0"/>
              <a:t>10%+10%=19%</a:t>
            </a:r>
          </a:p>
        </p:txBody>
      </p:sp>
      <p:sp>
        <p:nvSpPr>
          <p:cNvPr id="7" name="TextBox 6">
            <a:extLst>
              <a:ext uri="{FF2B5EF4-FFF2-40B4-BE49-F238E27FC236}">
                <a16:creationId xmlns:a16="http://schemas.microsoft.com/office/drawing/2014/main" id="{485842C9-4CC4-40DF-B2A4-31066A6A1E5A}"/>
              </a:ext>
            </a:extLst>
          </p:cNvPr>
          <p:cNvSpPr txBox="1"/>
          <p:nvPr>
            <p:custDataLst>
              <p:tags r:id="rId7"/>
            </p:custDataLst>
          </p:nvPr>
        </p:nvSpPr>
        <p:spPr>
          <a:xfrm>
            <a:off x="473725" y="2502328"/>
            <a:ext cx="8240617"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Percentages of each disability are not added together but are determined based on a combined rating table.  </a:t>
            </a:r>
          </a:p>
        </p:txBody>
      </p:sp>
    </p:spTree>
    <p:extLst>
      <p:ext uri="{BB962C8B-B14F-4D97-AF65-F5344CB8AC3E}">
        <p14:creationId xmlns:p14="http://schemas.microsoft.com/office/powerpoint/2010/main" val="1393972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Discussion</a:t>
            </a:r>
          </a:p>
        </p:txBody>
      </p:sp>
      <p:sp>
        <p:nvSpPr>
          <p:cNvPr id="3" name="Content Placeholder 2"/>
          <p:cNvSpPr>
            <a:spLocks noGrp="1"/>
          </p:cNvSpPr>
          <p:nvPr>
            <p:ph idx="1"/>
            <p:custDataLst>
              <p:tags r:id="rId2"/>
            </p:custDataLst>
          </p:nvPr>
        </p:nvSpPr>
        <p:spPr>
          <a:xfrm>
            <a:off x="457200" y="2057400"/>
            <a:ext cx="8229600" cy="365125"/>
          </a:xfrm>
        </p:spPr>
        <p:txBody>
          <a:bodyPr>
            <a:normAutofit fontScale="92500" lnSpcReduction="10000"/>
          </a:bodyPr>
          <a:lstStyle/>
          <a:p>
            <a:r>
              <a:rPr lang="en-US" dirty="0"/>
              <a:t>Complete the following combined evaluations on the whiteboard:</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32</a:t>
            </a:fld>
            <a:endParaRPr lang="en-US"/>
          </a:p>
        </p:txBody>
      </p:sp>
      <p:sp>
        <p:nvSpPr>
          <p:cNvPr id="5" name="TextBox 4">
            <a:extLst>
              <a:ext uri="{FF2B5EF4-FFF2-40B4-BE49-F238E27FC236}">
                <a16:creationId xmlns:a16="http://schemas.microsoft.com/office/drawing/2014/main" id="{8E865233-3572-43CD-A6EA-0C0C5F063C24}"/>
              </a:ext>
            </a:extLst>
          </p:cNvPr>
          <p:cNvSpPr txBox="1"/>
          <p:nvPr>
            <p:custDataLst>
              <p:tags r:id="rId4"/>
            </p:custDataLst>
          </p:nvPr>
        </p:nvSpPr>
        <p:spPr>
          <a:xfrm>
            <a:off x="457200" y="2599429"/>
            <a:ext cx="8229600" cy="1938992"/>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t>20% + 10% =</a:t>
            </a:r>
          </a:p>
          <a:p>
            <a:pPr>
              <a:spcAft>
                <a:spcPts val="600"/>
              </a:spcAft>
              <a:buClr>
                <a:schemeClr val="tx1"/>
              </a:buClr>
            </a:pPr>
            <a:endParaRPr lang="en-US" sz="2000" dirty="0"/>
          </a:p>
          <a:p>
            <a:pPr marL="285750" indent="-285750">
              <a:spcAft>
                <a:spcPts val="600"/>
              </a:spcAft>
              <a:buClr>
                <a:schemeClr val="tx1"/>
              </a:buClr>
              <a:buFont typeface="Arial" panose="020B0604020202020204" pitchFamily="34" charset="0"/>
              <a:buChar char="•"/>
            </a:pPr>
            <a:r>
              <a:rPr lang="en-US" sz="2000" dirty="0"/>
              <a:t>40% + 40% + 30% =</a:t>
            </a:r>
          </a:p>
          <a:p>
            <a:pPr>
              <a:spcAft>
                <a:spcPts val="600"/>
              </a:spcAft>
              <a:buClr>
                <a:schemeClr val="tx1"/>
              </a:buClr>
            </a:pPr>
            <a:endParaRPr lang="en-US" sz="2000" dirty="0"/>
          </a:p>
          <a:p>
            <a:pPr marL="285750" indent="-285750">
              <a:spcAft>
                <a:spcPts val="600"/>
              </a:spcAft>
              <a:buClr>
                <a:schemeClr val="tx1"/>
              </a:buClr>
              <a:buFont typeface="Arial" panose="020B0604020202020204" pitchFamily="34" charset="0"/>
              <a:buChar char="•"/>
            </a:pPr>
            <a:r>
              <a:rPr lang="en-US" sz="2000" dirty="0"/>
              <a:t>60% + 50% + 30% + 10% =</a:t>
            </a:r>
          </a:p>
        </p:txBody>
      </p:sp>
    </p:spTree>
    <p:extLst>
      <p:ext uri="{BB962C8B-B14F-4D97-AF65-F5344CB8AC3E}">
        <p14:creationId xmlns:p14="http://schemas.microsoft.com/office/powerpoint/2010/main" val="2292510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38 CFR §4.26 </a:t>
            </a:r>
          </a:p>
        </p:txBody>
      </p:sp>
      <p:sp>
        <p:nvSpPr>
          <p:cNvPr id="3" name="Content Placeholder 2"/>
          <p:cNvSpPr>
            <a:spLocks noGrp="1"/>
          </p:cNvSpPr>
          <p:nvPr>
            <p:ph idx="1"/>
            <p:custDataLst>
              <p:tags r:id="rId2"/>
            </p:custDataLst>
          </p:nvPr>
        </p:nvSpPr>
        <p:spPr>
          <a:xfrm>
            <a:off x="457200" y="2057399"/>
            <a:ext cx="8229600" cy="365126"/>
          </a:xfrm>
        </p:spPr>
        <p:txBody>
          <a:bodyPr>
            <a:normAutofit fontScale="92500" lnSpcReduction="10000"/>
          </a:bodyPr>
          <a:lstStyle/>
          <a:p>
            <a:pPr algn="ctr"/>
            <a:r>
              <a:rPr lang="en-US" b="1" dirty="0"/>
              <a:t>Bilateral Factor</a:t>
            </a:r>
            <a:endParaRPr lang="en-US" sz="1800"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33</a:t>
            </a:fld>
            <a:endParaRPr lang="en-US"/>
          </a:p>
        </p:txBody>
      </p:sp>
      <p:sp>
        <p:nvSpPr>
          <p:cNvPr id="5" name="TextBox 4">
            <a:extLst>
              <a:ext uri="{FF2B5EF4-FFF2-40B4-BE49-F238E27FC236}">
                <a16:creationId xmlns:a16="http://schemas.microsoft.com/office/drawing/2014/main" id="{9F0B3935-B2CE-4B6A-B633-2DB0BCAA3C29}"/>
              </a:ext>
            </a:extLst>
          </p:cNvPr>
          <p:cNvSpPr txBox="1"/>
          <p:nvPr>
            <p:custDataLst>
              <p:tags r:id="rId4"/>
            </p:custDataLst>
          </p:nvPr>
        </p:nvSpPr>
        <p:spPr>
          <a:xfrm>
            <a:off x="457200" y="2422525"/>
            <a:ext cx="8207566" cy="2400657"/>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t>When disability results from disease or injury of both arms, or both legs, or of paired muscles:</a:t>
            </a:r>
          </a:p>
          <a:p>
            <a:pPr marL="285750" indent="-285750">
              <a:spcAft>
                <a:spcPts val="600"/>
              </a:spcAft>
              <a:buClr>
                <a:schemeClr val="tx1"/>
              </a:buClr>
              <a:buFont typeface="Arial" panose="020B0604020202020204" pitchFamily="34" charset="0"/>
              <a:buChar char="•"/>
            </a:pPr>
            <a:r>
              <a:rPr lang="en-US" sz="2000" dirty="0"/>
              <a:t>The ratings for the disabilities of the right and left sides will be combined, and </a:t>
            </a:r>
          </a:p>
          <a:p>
            <a:pPr marL="285750" indent="-285750">
              <a:spcAft>
                <a:spcPts val="600"/>
              </a:spcAft>
              <a:buClr>
                <a:schemeClr val="tx1"/>
              </a:buClr>
              <a:buFont typeface="Arial" panose="020B0604020202020204" pitchFamily="34" charset="0"/>
              <a:buChar char="•"/>
            </a:pPr>
            <a:r>
              <a:rPr lang="en-US" sz="2000" dirty="0"/>
              <a:t>10 percent of this value will be added (not combined) before proceeding with further combinations, or converting to degree of disability</a:t>
            </a:r>
          </a:p>
        </p:txBody>
      </p:sp>
    </p:spTree>
    <p:extLst>
      <p:ext uri="{BB962C8B-B14F-4D97-AF65-F5344CB8AC3E}">
        <p14:creationId xmlns:p14="http://schemas.microsoft.com/office/powerpoint/2010/main" val="21163811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Discussion</a:t>
            </a:r>
          </a:p>
        </p:txBody>
      </p:sp>
      <p:sp>
        <p:nvSpPr>
          <p:cNvPr id="3" name="Content Placeholder 2"/>
          <p:cNvSpPr>
            <a:spLocks noGrp="1"/>
          </p:cNvSpPr>
          <p:nvPr>
            <p:ph idx="1"/>
            <p:custDataLst>
              <p:tags r:id="rId2"/>
            </p:custDataLst>
          </p:nvPr>
        </p:nvSpPr>
        <p:spPr>
          <a:xfrm>
            <a:off x="457200" y="1783080"/>
            <a:ext cx="8229600" cy="694649"/>
          </a:xfrm>
        </p:spPr>
        <p:txBody>
          <a:bodyPr>
            <a:normAutofit lnSpcReduction="10000"/>
          </a:bodyPr>
          <a:lstStyle/>
          <a:p>
            <a:r>
              <a:rPr lang="en-US" b="1" dirty="0"/>
              <a:t>Complete the following combined evaluations and bilateral factors on the whiteboard:</a:t>
            </a:r>
            <a:endParaRPr lang="en-US"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34</a:t>
            </a:fld>
            <a:endParaRPr lang="en-US"/>
          </a:p>
        </p:txBody>
      </p:sp>
      <p:sp>
        <p:nvSpPr>
          <p:cNvPr id="5" name="TextBox 4">
            <a:extLst>
              <a:ext uri="{FF2B5EF4-FFF2-40B4-BE49-F238E27FC236}">
                <a16:creationId xmlns:a16="http://schemas.microsoft.com/office/drawing/2014/main" id="{E4ADE475-0DC8-41A1-88EB-450E1DFDC610}"/>
              </a:ext>
            </a:extLst>
          </p:cNvPr>
          <p:cNvSpPr txBox="1"/>
          <p:nvPr>
            <p:custDataLst>
              <p:tags r:id="rId4"/>
            </p:custDataLst>
          </p:nvPr>
        </p:nvSpPr>
        <p:spPr>
          <a:xfrm>
            <a:off x="457200" y="2485382"/>
            <a:ext cx="8240617" cy="1938992"/>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t>RL 20% + LL 10% = </a:t>
            </a:r>
          </a:p>
          <a:p>
            <a:pPr marL="285750" indent="-285750">
              <a:spcAft>
                <a:spcPts val="600"/>
              </a:spcAft>
              <a:buClr>
                <a:schemeClr val="tx1"/>
              </a:buClr>
              <a:buFont typeface="Arial" panose="020B0604020202020204" pitchFamily="34" charset="0"/>
              <a:buChar char="•"/>
            </a:pPr>
            <a:endParaRPr lang="en-US" sz="2000" dirty="0"/>
          </a:p>
          <a:p>
            <a:pPr marL="285750" indent="-285750">
              <a:spcAft>
                <a:spcPts val="600"/>
              </a:spcAft>
              <a:buClr>
                <a:schemeClr val="tx1"/>
              </a:buClr>
              <a:buFont typeface="Arial" panose="020B0604020202020204" pitchFamily="34" charset="0"/>
              <a:buChar char="•"/>
            </a:pPr>
            <a:r>
              <a:rPr lang="en-US" sz="2000" dirty="0"/>
              <a:t>70% + 30% + 20% + RL 10% + LL 10% =</a:t>
            </a:r>
          </a:p>
          <a:p>
            <a:pPr marL="285750" indent="-285750">
              <a:spcAft>
                <a:spcPts val="600"/>
              </a:spcAft>
              <a:buClr>
                <a:schemeClr val="tx1"/>
              </a:buClr>
              <a:buFont typeface="Arial" panose="020B0604020202020204" pitchFamily="34" charset="0"/>
              <a:buChar char="•"/>
            </a:pPr>
            <a:endParaRPr lang="en-US" sz="2000" dirty="0"/>
          </a:p>
          <a:p>
            <a:pPr marL="285750" indent="-285750">
              <a:spcAft>
                <a:spcPts val="600"/>
              </a:spcAft>
              <a:buClr>
                <a:schemeClr val="tx1"/>
              </a:buClr>
              <a:buFont typeface="Arial" panose="020B0604020202020204" pitchFamily="34" charset="0"/>
              <a:buChar char="•"/>
            </a:pPr>
            <a:r>
              <a:rPr lang="en-US" sz="2000" dirty="0"/>
              <a:t>RL 30% + LL 30% + 20% =</a:t>
            </a:r>
          </a:p>
        </p:txBody>
      </p:sp>
    </p:spTree>
    <p:extLst>
      <p:ext uri="{BB962C8B-B14F-4D97-AF65-F5344CB8AC3E}">
        <p14:creationId xmlns:p14="http://schemas.microsoft.com/office/powerpoint/2010/main" val="14905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38 CFR §4.27 </a:t>
            </a:r>
          </a:p>
        </p:txBody>
      </p:sp>
      <p:sp>
        <p:nvSpPr>
          <p:cNvPr id="3" name="Content Placeholder 2"/>
          <p:cNvSpPr>
            <a:spLocks noGrp="1"/>
          </p:cNvSpPr>
          <p:nvPr>
            <p:ph idx="1"/>
            <p:custDataLst>
              <p:tags r:id="rId2"/>
            </p:custDataLst>
          </p:nvPr>
        </p:nvSpPr>
        <p:spPr>
          <a:xfrm>
            <a:off x="457200" y="2135703"/>
            <a:ext cx="8229600" cy="365126"/>
          </a:xfrm>
        </p:spPr>
        <p:txBody>
          <a:bodyPr>
            <a:normAutofit fontScale="92500" lnSpcReduction="10000"/>
          </a:bodyPr>
          <a:lstStyle/>
          <a:p>
            <a:pPr algn="ctr"/>
            <a:r>
              <a:rPr lang="en-US" b="1" dirty="0"/>
              <a:t>Use of diagnostic code numbers</a:t>
            </a:r>
            <a:endParaRPr lang="en-US" sz="1800"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35</a:t>
            </a:fld>
            <a:endParaRPr lang="en-US"/>
          </a:p>
        </p:txBody>
      </p:sp>
      <p:sp>
        <p:nvSpPr>
          <p:cNvPr id="5" name="TextBox 4">
            <a:extLst>
              <a:ext uri="{FF2B5EF4-FFF2-40B4-BE49-F238E27FC236}">
                <a16:creationId xmlns:a16="http://schemas.microsoft.com/office/drawing/2014/main" id="{4AF4DB24-AFB7-4667-BAB6-40D14327B364}"/>
              </a:ext>
            </a:extLst>
          </p:cNvPr>
          <p:cNvSpPr txBox="1"/>
          <p:nvPr>
            <p:custDataLst>
              <p:tags r:id="rId4"/>
            </p:custDataLst>
          </p:nvPr>
        </p:nvSpPr>
        <p:spPr>
          <a:xfrm>
            <a:off x="457200" y="2500829"/>
            <a:ext cx="8207566" cy="2477601"/>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t>Exercise great care in selecting the diagnostic code and its citation on the rating sheet</a:t>
            </a:r>
          </a:p>
          <a:p>
            <a:pPr marL="285750" indent="-285750">
              <a:spcAft>
                <a:spcPts val="600"/>
              </a:spcAft>
              <a:buClr>
                <a:schemeClr val="tx1"/>
              </a:buClr>
              <a:buFont typeface="Arial" panose="020B0604020202020204" pitchFamily="34" charset="0"/>
              <a:buChar char="•"/>
            </a:pPr>
            <a:r>
              <a:rPr lang="en-US" sz="2000" dirty="0"/>
              <a:t>In assigning an analogous code:</a:t>
            </a:r>
          </a:p>
          <a:p>
            <a:pPr marL="285750" indent="-285750">
              <a:spcAft>
                <a:spcPts val="600"/>
              </a:spcAft>
              <a:buClr>
                <a:schemeClr val="tx1"/>
              </a:buClr>
              <a:buFont typeface="Arial" panose="020B0604020202020204" pitchFamily="34" charset="0"/>
              <a:buChar char="•"/>
            </a:pPr>
            <a:r>
              <a:rPr lang="en-US" sz="2000" dirty="0"/>
              <a:t>Use the first two digits from that part of the schedule that closely identifies the body system involved, followed by 99, and then </a:t>
            </a:r>
          </a:p>
          <a:p>
            <a:pPr marL="285750" indent="-285750">
              <a:spcAft>
                <a:spcPts val="600"/>
              </a:spcAft>
              <a:buClr>
                <a:schemeClr val="tx1"/>
              </a:buClr>
              <a:buFont typeface="Arial" panose="020B0604020202020204" pitchFamily="34" charset="0"/>
              <a:buChar char="•"/>
            </a:pPr>
            <a:r>
              <a:rPr lang="en-US" sz="2000" dirty="0"/>
              <a:t>Select the diagnostic code of the condition that the disability is analogous</a:t>
            </a:r>
          </a:p>
        </p:txBody>
      </p:sp>
    </p:spTree>
    <p:extLst>
      <p:ext uri="{BB962C8B-B14F-4D97-AF65-F5344CB8AC3E}">
        <p14:creationId xmlns:p14="http://schemas.microsoft.com/office/powerpoint/2010/main" val="24423824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Examples of Analogous Codes</a:t>
            </a:r>
          </a:p>
        </p:txBody>
      </p:sp>
      <p:sp>
        <p:nvSpPr>
          <p:cNvPr id="3" name="Content Placeholder 2"/>
          <p:cNvSpPr>
            <a:spLocks noGrp="1"/>
          </p:cNvSpPr>
          <p:nvPr>
            <p:ph idx="1"/>
            <p:custDataLst>
              <p:tags r:id="rId2"/>
            </p:custDataLst>
          </p:nvPr>
        </p:nvSpPr>
        <p:spPr>
          <a:xfrm>
            <a:off x="457200" y="2048551"/>
            <a:ext cx="8229600" cy="3916363"/>
          </a:xfrm>
        </p:spPr>
        <p:txBody>
          <a:bodyPr>
            <a:normAutofit/>
          </a:bodyPr>
          <a:lstStyle/>
          <a:p>
            <a:pPr marL="285750" indent="-285750">
              <a:buClr>
                <a:schemeClr val="tx1"/>
              </a:buClr>
              <a:buFont typeface="Arial" panose="020B0604020202020204" pitchFamily="34" charset="0"/>
              <a:buChar char="•"/>
            </a:pPr>
            <a:r>
              <a:rPr lang="en-US" dirty="0"/>
              <a:t>Gastroesophageal reflux disease (GERD) does not have its own diagnostic code, so you would use code 7399-7346</a:t>
            </a:r>
          </a:p>
          <a:p>
            <a:pPr marL="285750" indent="-285750">
              <a:buClr>
                <a:schemeClr val="tx1"/>
              </a:buClr>
              <a:buFont typeface="Arial" panose="020B0604020202020204" pitchFamily="34" charset="0"/>
              <a:buChar char="•"/>
            </a:pPr>
            <a:endParaRPr lang="en-US" dirty="0"/>
          </a:p>
          <a:p>
            <a:pPr marL="285750" indent="-285750">
              <a:buClr>
                <a:schemeClr val="tx1"/>
              </a:buClr>
              <a:buFont typeface="Arial" panose="020B0604020202020204" pitchFamily="34" charset="0"/>
              <a:buChar char="•"/>
            </a:pPr>
            <a:r>
              <a:rPr lang="en-US" dirty="0"/>
              <a:t>7300 is the diagnostic code group for the digestive system and 7346 is for hiatal hernia</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36</a:t>
            </a:fld>
            <a:endParaRPr lang="en-US"/>
          </a:p>
        </p:txBody>
      </p:sp>
    </p:spTree>
    <p:extLst>
      <p:ext uri="{BB962C8B-B14F-4D97-AF65-F5344CB8AC3E}">
        <p14:creationId xmlns:p14="http://schemas.microsoft.com/office/powerpoint/2010/main" val="40506183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38 CFR §4.28</a:t>
            </a:r>
          </a:p>
        </p:txBody>
      </p:sp>
      <p:sp>
        <p:nvSpPr>
          <p:cNvPr id="3" name="Content Placeholder 2"/>
          <p:cNvSpPr>
            <a:spLocks noGrp="1"/>
          </p:cNvSpPr>
          <p:nvPr>
            <p:ph idx="1"/>
            <p:custDataLst>
              <p:tags r:id="rId2"/>
            </p:custDataLst>
          </p:nvPr>
        </p:nvSpPr>
        <p:spPr>
          <a:xfrm>
            <a:off x="457200" y="1983515"/>
            <a:ext cx="8229600" cy="439010"/>
          </a:xfrm>
        </p:spPr>
        <p:txBody>
          <a:bodyPr>
            <a:normAutofit/>
          </a:bodyPr>
          <a:lstStyle/>
          <a:p>
            <a:pPr algn="ctr"/>
            <a:r>
              <a:rPr lang="en-US" b="1" dirty="0"/>
              <a:t>Prestabilization rating from date of discharge from service </a:t>
            </a:r>
            <a:endParaRPr lang="en-US"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37</a:t>
            </a:fld>
            <a:endParaRPr lang="en-US"/>
          </a:p>
        </p:txBody>
      </p:sp>
      <p:sp>
        <p:nvSpPr>
          <p:cNvPr id="5" name="TextBox 4">
            <a:extLst>
              <a:ext uri="{FF2B5EF4-FFF2-40B4-BE49-F238E27FC236}">
                <a16:creationId xmlns:a16="http://schemas.microsoft.com/office/drawing/2014/main" id="{3B4E0CDF-0C99-4BA3-8187-5A8A705C6D76}"/>
              </a:ext>
            </a:extLst>
          </p:cNvPr>
          <p:cNvSpPr txBox="1"/>
          <p:nvPr>
            <p:custDataLst>
              <p:tags r:id="rId4"/>
            </p:custDataLst>
          </p:nvPr>
        </p:nvSpPr>
        <p:spPr>
          <a:xfrm>
            <a:off x="457200" y="2422525"/>
            <a:ext cx="8229600" cy="3016210"/>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t>Prestabilization ratings are for assignment in the immediate post discharge period and will continue for 12 months following discharge from service</a:t>
            </a:r>
          </a:p>
          <a:p>
            <a:pPr marL="285750" indent="-285750">
              <a:spcAft>
                <a:spcPts val="600"/>
              </a:spcAft>
              <a:buClr>
                <a:schemeClr val="tx1"/>
              </a:buClr>
              <a:buFont typeface="Arial" panose="020B0604020202020204" pitchFamily="34" charset="0"/>
              <a:buChar char="•"/>
            </a:pPr>
            <a:r>
              <a:rPr lang="en-US" sz="2000" dirty="0"/>
              <a:t>Grant a 100 percent prestabilization evaluation for an </a:t>
            </a:r>
            <a:r>
              <a:rPr lang="en-US" sz="2000" dirty="0" err="1"/>
              <a:t>unstabilized</a:t>
            </a:r>
            <a:r>
              <a:rPr lang="en-US" sz="2000" dirty="0"/>
              <a:t> condition with severe disability when substantially gainful employment is not feasible or advisable</a:t>
            </a:r>
          </a:p>
          <a:p>
            <a:pPr marL="285750" indent="-285750">
              <a:spcAft>
                <a:spcPts val="600"/>
              </a:spcAft>
              <a:buClr>
                <a:schemeClr val="tx1"/>
              </a:buClr>
              <a:buFont typeface="Arial" panose="020B0604020202020204" pitchFamily="34" charset="0"/>
              <a:buChar char="•"/>
            </a:pPr>
            <a:r>
              <a:rPr lang="en-US" sz="2000" dirty="0"/>
              <a:t>Grant a 50 percent prestabilization rating for unhealed or incompletely healed wounds or injuries when material impairment of employability is likely</a:t>
            </a:r>
          </a:p>
        </p:txBody>
      </p:sp>
    </p:spTree>
    <p:extLst>
      <p:ext uri="{BB962C8B-B14F-4D97-AF65-F5344CB8AC3E}">
        <p14:creationId xmlns:p14="http://schemas.microsoft.com/office/powerpoint/2010/main" val="18895504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Prestabilization Ratings (</a:t>
            </a:r>
            <a:r>
              <a:rPr lang="en-US" dirty="0" err="1"/>
              <a:t>con’t</a:t>
            </a:r>
            <a:r>
              <a:rPr lang="en-US" dirty="0"/>
              <a:t>)</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sz="2000" dirty="0"/>
              <a:t>Do not assign a prestablization rating in any case where a total rating is immediately assignable under the regular provisions of the rating schedule or on the basis of IU</a:t>
            </a:r>
          </a:p>
          <a:p>
            <a:r>
              <a:rPr lang="en-US" sz="2000" dirty="0"/>
              <a:t>Do not assign the 50 percent prestablization rating in any case in which a rating of 50 percent or more is immediately assignable under the regular provisions</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38</a:t>
            </a:fld>
            <a:endParaRPr lang="en-US"/>
          </a:p>
        </p:txBody>
      </p:sp>
    </p:spTree>
    <p:extLst>
      <p:ext uri="{BB962C8B-B14F-4D97-AF65-F5344CB8AC3E}">
        <p14:creationId xmlns:p14="http://schemas.microsoft.com/office/powerpoint/2010/main" val="11894696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38 CFR 4.29</a:t>
            </a:r>
          </a:p>
        </p:txBody>
      </p:sp>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fld id="{7C414AED-89CE-4A48-8B2B-1B3A5C68EA2A}" type="slidenum">
              <a:rPr lang="en-US" smtClean="0"/>
              <a:t>39</a:t>
            </a:fld>
            <a:endParaRPr lang="en-US"/>
          </a:p>
        </p:txBody>
      </p:sp>
      <p:sp>
        <p:nvSpPr>
          <p:cNvPr id="5" name="TextBox 4">
            <a:extLst>
              <a:ext uri="{FF2B5EF4-FFF2-40B4-BE49-F238E27FC236}">
                <a16:creationId xmlns:a16="http://schemas.microsoft.com/office/drawing/2014/main" id="{437F90D8-0A44-4616-A8F6-9800B83E38A2}"/>
              </a:ext>
            </a:extLst>
          </p:cNvPr>
          <p:cNvSpPr txBox="1"/>
          <p:nvPr>
            <p:custDataLst>
              <p:tags r:id="rId3"/>
            </p:custDataLst>
          </p:nvPr>
        </p:nvSpPr>
        <p:spPr>
          <a:xfrm>
            <a:off x="484742" y="4038752"/>
            <a:ext cx="8218583" cy="1169551"/>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t>A VA Facility, or</a:t>
            </a:r>
          </a:p>
          <a:p>
            <a:pPr marL="285750" indent="-285750">
              <a:spcAft>
                <a:spcPts val="600"/>
              </a:spcAft>
              <a:buClr>
                <a:schemeClr val="tx1"/>
              </a:buClr>
              <a:buFont typeface="Arial" panose="020B0604020202020204" pitchFamily="34" charset="0"/>
              <a:buChar char="•"/>
            </a:pPr>
            <a:r>
              <a:rPr lang="en-US" sz="2000" dirty="0"/>
              <a:t>An approved hospital, or</a:t>
            </a:r>
          </a:p>
          <a:p>
            <a:pPr marL="285750" indent="-285750">
              <a:spcAft>
                <a:spcPts val="600"/>
              </a:spcAft>
              <a:buClr>
                <a:schemeClr val="tx1"/>
              </a:buClr>
              <a:buFont typeface="Arial" panose="020B0604020202020204" pitchFamily="34" charset="0"/>
              <a:buChar char="•"/>
            </a:pPr>
            <a:r>
              <a:rPr lang="en-US" sz="2000" dirty="0"/>
              <a:t>Hospital observation at VA expense</a:t>
            </a:r>
          </a:p>
        </p:txBody>
      </p:sp>
      <p:sp>
        <p:nvSpPr>
          <p:cNvPr id="6" name="TextBox 5">
            <a:extLst>
              <a:ext uri="{FF2B5EF4-FFF2-40B4-BE49-F238E27FC236}">
                <a16:creationId xmlns:a16="http://schemas.microsoft.com/office/drawing/2014/main" id="{A375A9D9-7C0E-47F1-B7A3-E918EAAF7DD0}"/>
              </a:ext>
            </a:extLst>
          </p:cNvPr>
          <p:cNvSpPr txBox="1"/>
          <p:nvPr>
            <p:custDataLst>
              <p:tags r:id="rId4"/>
            </p:custDataLst>
          </p:nvPr>
        </p:nvSpPr>
        <p:spPr>
          <a:xfrm>
            <a:off x="484742" y="1880496"/>
            <a:ext cx="8207566" cy="2062103"/>
          </a:xfrm>
          <a:prstGeom prst="rect">
            <a:avLst/>
          </a:prstGeom>
          <a:noFill/>
        </p:spPr>
        <p:txBody>
          <a:bodyPr wrap="square" rtlCol="0">
            <a:spAutoFit/>
          </a:bodyPr>
          <a:lstStyle/>
          <a:p>
            <a:pPr>
              <a:spcAft>
                <a:spcPts val="600"/>
              </a:spcAft>
            </a:pPr>
            <a:r>
              <a:rPr lang="en-US" sz="2000" b="1" dirty="0"/>
              <a:t>Ratings for service connected disabilities requiring hospital treatment or observation</a:t>
            </a:r>
            <a:endParaRPr lang="en-US" sz="2000" dirty="0"/>
          </a:p>
          <a:p>
            <a:pPr>
              <a:spcAft>
                <a:spcPts val="600"/>
              </a:spcAft>
            </a:pPr>
            <a:endParaRPr lang="en-US" dirty="0"/>
          </a:p>
          <a:p>
            <a:pPr>
              <a:spcAft>
                <a:spcPts val="600"/>
              </a:spcAft>
            </a:pPr>
            <a:r>
              <a:rPr lang="en-US" sz="2000" dirty="0"/>
              <a:t>A total disability rating (100%) will be assigned when a service connected disability has required hospital treatment in excess of 21 days at:</a:t>
            </a:r>
          </a:p>
        </p:txBody>
      </p:sp>
      <p:sp>
        <p:nvSpPr>
          <p:cNvPr id="7" name="TextBox 6">
            <a:extLst>
              <a:ext uri="{FF2B5EF4-FFF2-40B4-BE49-F238E27FC236}">
                <a16:creationId xmlns:a16="http://schemas.microsoft.com/office/drawing/2014/main" id="{7F2894AD-A6FB-4377-AFC9-A877D60F689C}"/>
              </a:ext>
            </a:extLst>
          </p:cNvPr>
          <p:cNvSpPr txBox="1"/>
          <p:nvPr>
            <p:custDataLst>
              <p:tags r:id="rId5"/>
            </p:custDataLst>
          </p:nvPr>
        </p:nvSpPr>
        <p:spPr>
          <a:xfrm>
            <a:off x="484742" y="5664261"/>
            <a:ext cx="8207566" cy="400110"/>
          </a:xfrm>
          <a:prstGeom prst="rect">
            <a:avLst/>
          </a:prstGeom>
          <a:noFill/>
        </p:spPr>
        <p:txBody>
          <a:bodyPr wrap="square" rtlCol="0">
            <a:spAutoFit/>
          </a:bodyPr>
          <a:lstStyle/>
          <a:p>
            <a:pPr>
              <a:spcAft>
                <a:spcPts val="600"/>
              </a:spcAft>
            </a:pPr>
            <a:r>
              <a:rPr lang="en-US" sz="2000" dirty="0"/>
              <a:t>Note: </a:t>
            </a:r>
            <a:r>
              <a:rPr lang="en-US" dirty="0"/>
              <a:t>Not subject to §3.105(e)</a:t>
            </a:r>
          </a:p>
        </p:txBody>
      </p:sp>
    </p:spTree>
    <p:extLst>
      <p:ext uri="{BB962C8B-B14F-4D97-AF65-F5344CB8AC3E}">
        <p14:creationId xmlns:p14="http://schemas.microsoft.com/office/powerpoint/2010/main" val="1782736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38 CFR §4.1</a:t>
            </a:r>
          </a:p>
        </p:txBody>
      </p:sp>
      <p:sp>
        <p:nvSpPr>
          <p:cNvPr id="3" name="Content Placeholder 2"/>
          <p:cNvSpPr>
            <a:spLocks noGrp="1"/>
          </p:cNvSpPr>
          <p:nvPr>
            <p:ph idx="1"/>
            <p:custDataLst>
              <p:tags r:id="rId2"/>
            </p:custDataLst>
          </p:nvPr>
        </p:nvSpPr>
        <p:spPr>
          <a:xfrm>
            <a:off x="457200" y="2057400"/>
            <a:ext cx="8229600" cy="365125"/>
          </a:xfrm>
        </p:spPr>
        <p:txBody>
          <a:bodyPr>
            <a:noAutofit/>
          </a:bodyPr>
          <a:lstStyle/>
          <a:p>
            <a:pPr algn="ctr"/>
            <a:r>
              <a:rPr lang="en-US" b="1" dirty="0"/>
              <a:t>Essentials of evaluating ratings</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4</a:t>
            </a:fld>
            <a:endParaRPr lang="en-US"/>
          </a:p>
        </p:txBody>
      </p:sp>
      <p:sp>
        <p:nvSpPr>
          <p:cNvPr id="6" name="TextBox 5">
            <a:extLst>
              <a:ext uri="{FF2B5EF4-FFF2-40B4-BE49-F238E27FC236}">
                <a16:creationId xmlns:a16="http://schemas.microsoft.com/office/drawing/2014/main" id="{D9634EC8-D799-40C2-8FF0-D736C9DAC6C5}"/>
              </a:ext>
            </a:extLst>
          </p:cNvPr>
          <p:cNvSpPr txBox="1"/>
          <p:nvPr>
            <p:custDataLst>
              <p:tags r:id="rId4"/>
            </p:custDataLst>
          </p:nvPr>
        </p:nvSpPr>
        <p:spPr>
          <a:xfrm>
            <a:off x="457200" y="2474281"/>
            <a:ext cx="8229600" cy="2169825"/>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t>Rating schedule is primarily a guide in evaluating disability</a:t>
            </a:r>
          </a:p>
          <a:p>
            <a:pPr marL="285750" indent="-285750">
              <a:spcAft>
                <a:spcPts val="600"/>
              </a:spcAft>
              <a:buClr>
                <a:schemeClr val="tx1"/>
              </a:buClr>
              <a:buFont typeface="Arial" panose="020B0604020202020204" pitchFamily="34" charset="0"/>
              <a:buChar char="•"/>
            </a:pPr>
            <a:r>
              <a:rPr lang="en-US" sz="2000" dirty="0"/>
              <a:t>Percentage ratings represent the average impairment in earning capacity in civil occupations</a:t>
            </a:r>
          </a:p>
          <a:p>
            <a:pPr marL="285750" indent="-285750">
              <a:spcAft>
                <a:spcPts val="600"/>
              </a:spcAft>
              <a:buClr>
                <a:schemeClr val="tx1"/>
              </a:buClr>
              <a:buFont typeface="Arial" panose="020B0604020202020204" pitchFamily="34" charset="0"/>
              <a:buChar char="•"/>
            </a:pPr>
            <a:r>
              <a:rPr lang="en-US" sz="2000" dirty="0"/>
              <a:t>Schedule requires accurate and fully descriptive medical examinations</a:t>
            </a:r>
          </a:p>
          <a:p>
            <a:pPr marL="285750" indent="-285750">
              <a:spcAft>
                <a:spcPts val="600"/>
              </a:spcAft>
              <a:buClr>
                <a:schemeClr val="tx1"/>
              </a:buClr>
              <a:buFont typeface="Arial" panose="020B0604020202020204" pitchFamily="34" charset="0"/>
              <a:buChar char="•"/>
            </a:pPr>
            <a:r>
              <a:rPr lang="en-US" sz="2000" dirty="0"/>
              <a:t>Each disability must be viewed in relation to history</a:t>
            </a:r>
          </a:p>
        </p:txBody>
      </p:sp>
    </p:spTree>
    <p:extLst>
      <p:ext uri="{BB962C8B-B14F-4D97-AF65-F5344CB8AC3E}">
        <p14:creationId xmlns:p14="http://schemas.microsoft.com/office/powerpoint/2010/main" val="14518584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38 CFR §4.30 </a:t>
            </a:r>
          </a:p>
        </p:txBody>
      </p:sp>
      <p:sp>
        <p:nvSpPr>
          <p:cNvPr id="3" name="Content Placeholder 2"/>
          <p:cNvSpPr>
            <a:spLocks noGrp="1"/>
          </p:cNvSpPr>
          <p:nvPr>
            <p:ph idx="1"/>
            <p:custDataLst>
              <p:tags r:id="rId2"/>
            </p:custDataLst>
          </p:nvPr>
        </p:nvSpPr>
        <p:spPr>
          <a:xfrm>
            <a:off x="457200" y="2120053"/>
            <a:ext cx="8229600" cy="780769"/>
          </a:xfrm>
        </p:spPr>
        <p:txBody>
          <a:bodyPr>
            <a:normAutofit fontScale="77500" lnSpcReduction="20000"/>
          </a:bodyPr>
          <a:lstStyle/>
          <a:p>
            <a:pPr algn="ctr"/>
            <a:r>
              <a:rPr lang="en-US" b="1" dirty="0"/>
              <a:t>Convalescence ratings</a:t>
            </a:r>
          </a:p>
          <a:p>
            <a:r>
              <a:rPr lang="en-US" dirty="0"/>
              <a:t>A total disability rating (100%) will be assigned if treatment of a SC disability resulted in:</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40</a:t>
            </a:fld>
            <a:endParaRPr lang="en-US"/>
          </a:p>
        </p:txBody>
      </p:sp>
      <p:sp>
        <p:nvSpPr>
          <p:cNvPr id="5" name="TextBox 4">
            <a:extLst>
              <a:ext uri="{FF2B5EF4-FFF2-40B4-BE49-F238E27FC236}">
                <a16:creationId xmlns:a16="http://schemas.microsoft.com/office/drawing/2014/main" id="{AF64DC3A-7308-46B8-961F-A3DA38707DDE}"/>
              </a:ext>
            </a:extLst>
          </p:cNvPr>
          <p:cNvSpPr txBox="1"/>
          <p:nvPr>
            <p:custDataLst>
              <p:tags r:id="rId4"/>
            </p:custDataLst>
          </p:nvPr>
        </p:nvSpPr>
        <p:spPr>
          <a:xfrm>
            <a:off x="457200" y="3237252"/>
            <a:ext cx="8218583" cy="1169551"/>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t>Surgery requiring one month convalescence</a:t>
            </a:r>
          </a:p>
          <a:p>
            <a:pPr marL="285750" indent="-285750">
              <a:spcAft>
                <a:spcPts val="600"/>
              </a:spcAft>
              <a:buClr>
                <a:schemeClr val="tx1"/>
              </a:buClr>
              <a:buFont typeface="Arial" panose="020B0604020202020204" pitchFamily="34" charset="0"/>
              <a:buChar char="•"/>
            </a:pPr>
            <a:r>
              <a:rPr lang="en-US" sz="2000" dirty="0"/>
              <a:t>Surgery with serious postoperative residuals</a:t>
            </a:r>
          </a:p>
          <a:p>
            <a:pPr marL="285750" indent="-285750">
              <a:spcAft>
                <a:spcPts val="600"/>
              </a:spcAft>
              <a:buClr>
                <a:schemeClr val="tx1"/>
              </a:buClr>
              <a:buFont typeface="Arial" panose="020B0604020202020204" pitchFamily="34" charset="0"/>
              <a:buChar char="•"/>
            </a:pPr>
            <a:r>
              <a:rPr lang="en-US" sz="2000" dirty="0"/>
              <a:t>Immobilization by cast, without surgery of one major joint or more </a:t>
            </a:r>
          </a:p>
        </p:txBody>
      </p:sp>
      <p:sp>
        <p:nvSpPr>
          <p:cNvPr id="6" name="TextBox 5">
            <a:extLst>
              <a:ext uri="{FF2B5EF4-FFF2-40B4-BE49-F238E27FC236}">
                <a16:creationId xmlns:a16="http://schemas.microsoft.com/office/drawing/2014/main" id="{4A9FB4B5-5C0F-4DD2-A6A5-A7B57553223C}"/>
              </a:ext>
            </a:extLst>
          </p:cNvPr>
          <p:cNvSpPr txBox="1"/>
          <p:nvPr>
            <p:custDataLst>
              <p:tags r:id="rId5"/>
            </p:custDataLst>
          </p:nvPr>
        </p:nvSpPr>
        <p:spPr>
          <a:xfrm>
            <a:off x="457200" y="4603081"/>
            <a:ext cx="8229600" cy="1092607"/>
          </a:xfrm>
          <a:prstGeom prst="rect">
            <a:avLst/>
          </a:prstGeom>
          <a:noFill/>
        </p:spPr>
        <p:txBody>
          <a:bodyPr wrap="square" rtlCol="0">
            <a:spAutoFit/>
          </a:bodyPr>
          <a:lstStyle/>
          <a:p>
            <a:pPr>
              <a:spcAft>
                <a:spcPts val="600"/>
              </a:spcAft>
            </a:pPr>
            <a:r>
              <a:rPr lang="en-US" sz="2000" dirty="0"/>
              <a:t>The period for this convalescence is one, two, or three months with possible extension up to six months  </a:t>
            </a:r>
          </a:p>
          <a:p>
            <a:pPr>
              <a:spcAft>
                <a:spcPts val="600"/>
              </a:spcAft>
            </a:pPr>
            <a:r>
              <a:rPr lang="en-US" sz="2000" dirty="0"/>
              <a:t>Note: </a:t>
            </a:r>
            <a:r>
              <a:rPr lang="en-US" dirty="0"/>
              <a:t>Not subject to §3.105(e) </a:t>
            </a:r>
          </a:p>
        </p:txBody>
      </p:sp>
    </p:spTree>
    <p:extLst>
      <p:ext uri="{BB962C8B-B14F-4D97-AF65-F5344CB8AC3E}">
        <p14:creationId xmlns:p14="http://schemas.microsoft.com/office/powerpoint/2010/main" val="37234552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38 CFR §4.31 </a:t>
            </a:r>
          </a:p>
        </p:txBody>
      </p:sp>
      <p:sp>
        <p:nvSpPr>
          <p:cNvPr id="3" name="Content Placeholder 2"/>
          <p:cNvSpPr>
            <a:spLocks noGrp="1"/>
          </p:cNvSpPr>
          <p:nvPr>
            <p:ph idx="1"/>
            <p:custDataLst>
              <p:tags r:id="rId2"/>
            </p:custDataLst>
          </p:nvPr>
        </p:nvSpPr>
        <p:spPr>
          <a:xfrm>
            <a:off x="457200" y="2137042"/>
            <a:ext cx="8229600" cy="969951"/>
          </a:xfrm>
        </p:spPr>
        <p:txBody>
          <a:bodyPr>
            <a:normAutofit fontScale="92500" lnSpcReduction="10000"/>
          </a:bodyPr>
          <a:lstStyle/>
          <a:p>
            <a:pPr algn="ctr"/>
            <a:r>
              <a:rPr lang="en-US" b="1" dirty="0"/>
              <a:t>Zero percent evaluations</a:t>
            </a:r>
            <a:endParaRPr lang="en-US" dirty="0"/>
          </a:p>
          <a:p>
            <a:r>
              <a:rPr lang="en-US" dirty="0"/>
              <a:t>In every case where the rating schedule does not provide a zero percent evaluation for a diagnostic code:</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41</a:t>
            </a:fld>
            <a:endParaRPr lang="en-US"/>
          </a:p>
        </p:txBody>
      </p:sp>
      <p:sp>
        <p:nvSpPr>
          <p:cNvPr id="5" name="TextBox 4">
            <a:extLst>
              <a:ext uri="{FF2B5EF4-FFF2-40B4-BE49-F238E27FC236}">
                <a16:creationId xmlns:a16="http://schemas.microsoft.com/office/drawing/2014/main" id="{0F721BAB-D702-423A-B5A0-ED1FC05F4B3C}"/>
              </a:ext>
            </a:extLst>
          </p:cNvPr>
          <p:cNvSpPr txBox="1"/>
          <p:nvPr>
            <p:custDataLst>
              <p:tags r:id="rId4"/>
            </p:custDataLst>
          </p:nvPr>
        </p:nvSpPr>
        <p:spPr>
          <a:xfrm>
            <a:off x="457200" y="3335600"/>
            <a:ext cx="8229600" cy="707886"/>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t>A zero percent evaluation will be assigned when the requirements for a compensable evaluation are not met</a:t>
            </a:r>
          </a:p>
        </p:txBody>
      </p:sp>
    </p:spTree>
    <p:extLst>
      <p:ext uri="{BB962C8B-B14F-4D97-AF65-F5344CB8AC3E}">
        <p14:creationId xmlns:p14="http://schemas.microsoft.com/office/powerpoint/2010/main" val="33352062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Discussion</a:t>
            </a:r>
          </a:p>
        </p:txBody>
      </p:sp>
      <p:sp>
        <p:nvSpPr>
          <p:cNvPr id="3" name="Content Placeholder 2"/>
          <p:cNvSpPr>
            <a:spLocks noGrp="1"/>
          </p:cNvSpPr>
          <p:nvPr>
            <p:ph idx="1"/>
            <p:custDataLst>
              <p:tags r:id="rId2"/>
            </p:custDataLst>
          </p:nvPr>
        </p:nvSpPr>
        <p:spPr>
          <a:xfrm>
            <a:off x="159588" y="2148008"/>
            <a:ext cx="8824823" cy="3916363"/>
          </a:xfrm>
        </p:spPr>
        <p:txBody>
          <a:bodyPr/>
          <a:lstStyle/>
          <a:p>
            <a:r>
              <a:rPr lang="en-US" dirty="0"/>
              <a:t>Provide the path to the Disability Rating Calculator on the training site:</a:t>
            </a:r>
            <a:endParaRPr lang="en-US" sz="2800" dirty="0"/>
          </a:p>
          <a:p>
            <a:pPr>
              <a:buClr>
                <a:srgbClr val="1D3275"/>
              </a:buClr>
              <a:defRPr/>
            </a:pPr>
            <a:r>
              <a:rPr lang="en-US" dirty="0"/>
              <a:t>Calculator on the training site:</a:t>
            </a:r>
          </a:p>
          <a:p>
            <a:pPr>
              <a:buClr>
                <a:srgbClr val="1D3275"/>
              </a:buClr>
              <a:defRPr/>
            </a:pPr>
            <a:endParaRPr lang="en-US" dirty="0"/>
          </a:p>
          <a:p>
            <a:pPr algn="ctr">
              <a:buClr>
                <a:srgbClr val="1D3275"/>
              </a:buClr>
              <a:defRPr/>
            </a:pPr>
            <a:r>
              <a:rPr lang="en-US" dirty="0"/>
              <a:t>Compensation Service Intranet Home Page </a:t>
            </a:r>
            <a:r>
              <a:rPr lang="en-US" altLang="en-US" dirty="0">
                <a:sym typeface="Wingdings" pitchFamily="2" charset="2"/>
              </a:rPr>
              <a:t></a:t>
            </a:r>
            <a:r>
              <a:rPr lang="en-US" dirty="0"/>
              <a:t> Training Home Page </a:t>
            </a:r>
            <a:r>
              <a:rPr lang="en-US" altLang="en-US" dirty="0">
                <a:sym typeface="Wingdings" pitchFamily="2" charset="2"/>
              </a:rPr>
              <a:t></a:t>
            </a:r>
            <a:r>
              <a:rPr lang="en-US" dirty="0"/>
              <a:t> Quick References </a:t>
            </a:r>
            <a:r>
              <a:rPr lang="en-US" altLang="en-US" dirty="0">
                <a:sym typeface="Wingdings" pitchFamily="2" charset="2"/>
              </a:rPr>
              <a:t></a:t>
            </a:r>
            <a:r>
              <a:rPr lang="en-US" dirty="0"/>
              <a:t> Miscellaneous References </a:t>
            </a:r>
            <a:r>
              <a:rPr lang="en-US" altLang="en-US" dirty="0">
                <a:sym typeface="Wingdings" pitchFamily="2" charset="2"/>
              </a:rPr>
              <a:t></a:t>
            </a:r>
            <a:r>
              <a:rPr lang="en-US" dirty="0"/>
              <a:t> Disability Rating Calculator </a:t>
            </a:r>
          </a:p>
          <a:p>
            <a:endParaRPr lang="en-US" dirty="0"/>
          </a:p>
          <a:p>
            <a:r>
              <a:rPr lang="en-US" u="sng" dirty="0">
                <a:solidFill>
                  <a:srgbClr val="0070C0"/>
                </a:solidFill>
              </a:rPr>
              <a:t>Disability Rating Calculator</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42</a:t>
            </a:fld>
            <a:endParaRPr lang="en-US"/>
          </a:p>
        </p:txBody>
      </p:sp>
    </p:spTree>
    <p:extLst>
      <p:ext uri="{BB962C8B-B14F-4D97-AF65-F5344CB8AC3E}">
        <p14:creationId xmlns:p14="http://schemas.microsoft.com/office/powerpoint/2010/main" val="29749849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a:xfrm>
            <a:off x="6931152" y="6601976"/>
            <a:ext cx="2133600" cy="365125"/>
          </a:xfrm>
        </p:spPr>
        <p:txBody>
          <a:bodyPr/>
          <a:lstStyle/>
          <a:p>
            <a:fld id="{7C414AED-89CE-4A48-8B2B-1B3A5C68EA2A}" type="slidenum">
              <a:rPr lang="en-US" smtClean="0"/>
              <a:t>43</a:t>
            </a:fld>
            <a:endParaRPr lang="en-US"/>
          </a:p>
        </p:txBody>
      </p:sp>
      <p:sp>
        <p:nvSpPr>
          <p:cNvPr id="3" name="TextBox 2">
            <a:extLst>
              <a:ext uri="{FF2B5EF4-FFF2-40B4-BE49-F238E27FC236}">
                <a16:creationId xmlns:a16="http://schemas.microsoft.com/office/drawing/2014/main" id="{CA34DFA8-9BAB-41C3-8BF7-A2A8A77D7540}"/>
              </a:ext>
            </a:extLst>
          </p:cNvPr>
          <p:cNvSpPr txBox="1"/>
          <p:nvPr>
            <p:custDataLst>
              <p:tags r:id="rId2"/>
            </p:custDataLst>
          </p:nvPr>
        </p:nvSpPr>
        <p:spPr>
          <a:xfrm>
            <a:off x="0" y="2828835"/>
            <a:ext cx="9144000" cy="1200329"/>
          </a:xfrm>
          <a:prstGeom prst="rect">
            <a:avLst/>
          </a:prstGeom>
          <a:noFill/>
        </p:spPr>
        <p:txBody>
          <a:bodyPr wrap="square" rtlCol="0">
            <a:spAutoFit/>
          </a:bodyPr>
          <a:lstStyle/>
          <a:p>
            <a:pPr algn="ctr"/>
            <a:r>
              <a:rPr lang="en-US" sz="7200" dirty="0">
                <a:solidFill>
                  <a:schemeClr val="tx2"/>
                </a:solidFill>
              </a:rPr>
              <a:t>Questions</a:t>
            </a:r>
          </a:p>
        </p:txBody>
      </p:sp>
    </p:spTree>
    <p:extLst>
      <p:ext uri="{BB962C8B-B14F-4D97-AF65-F5344CB8AC3E}">
        <p14:creationId xmlns:p14="http://schemas.microsoft.com/office/powerpoint/2010/main" val="2836948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38 CFR §4.2</a:t>
            </a:r>
          </a:p>
        </p:txBody>
      </p:sp>
      <p:sp>
        <p:nvSpPr>
          <p:cNvPr id="3" name="Content Placeholder 2"/>
          <p:cNvSpPr>
            <a:spLocks noGrp="1"/>
          </p:cNvSpPr>
          <p:nvPr>
            <p:ph idx="1"/>
            <p:custDataLst>
              <p:tags r:id="rId2"/>
            </p:custDataLst>
          </p:nvPr>
        </p:nvSpPr>
        <p:spPr>
          <a:xfrm>
            <a:off x="457200" y="2114483"/>
            <a:ext cx="8229600" cy="365125"/>
          </a:xfrm>
        </p:spPr>
        <p:txBody>
          <a:bodyPr>
            <a:normAutofit fontScale="92500" lnSpcReduction="10000"/>
          </a:bodyPr>
          <a:lstStyle/>
          <a:p>
            <a:pPr algn="ctr"/>
            <a:r>
              <a:rPr lang="en-US" b="1" dirty="0"/>
              <a:t>Interpretation of examination reports Rating Specialist: </a:t>
            </a:r>
            <a:endParaRPr lang="en-US" sz="1800"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5</a:t>
            </a:fld>
            <a:endParaRPr lang="en-US"/>
          </a:p>
        </p:txBody>
      </p:sp>
      <p:sp>
        <p:nvSpPr>
          <p:cNvPr id="5" name="TextBox 4">
            <a:extLst>
              <a:ext uri="{FF2B5EF4-FFF2-40B4-BE49-F238E27FC236}">
                <a16:creationId xmlns:a16="http://schemas.microsoft.com/office/drawing/2014/main" id="{D8F992A8-A274-4106-82AE-4A791DFA0381}"/>
              </a:ext>
            </a:extLst>
          </p:cNvPr>
          <p:cNvSpPr txBox="1"/>
          <p:nvPr>
            <p:custDataLst>
              <p:tags r:id="rId4"/>
            </p:custDataLst>
          </p:nvPr>
        </p:nvSpPr>
        <p:spPr>
          <a:xfrm>
            <a:off x="457200" y="2479608"/>
            <a:ext cx="8229600" cy="2400657"/>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t>Interprets reports of examination in light of the whole recorded history</a:t>
            </a:r>
          </a:p>
          <a:p>
            <a:pPr marL="285750" indent="-285750">
              <a:spcAft>
                <a:spcPts val="600"/>
              </a:spcAft>
              <a:buClr>
                <a:schemeClr val="tx1"/>
              </a:buClr>
              <a:buFont typeface="Arial" panose="020B0604020202020204" pitchFamily="34" charset="0"/>
              <a:buChar char="•"/>
            </a:pPr>
            <a:r>
              <a:rPr lang="en-US" sz="2000" dirty="0"/>
              <a:t>Reconciles reports into a consistent picture so the current rating accurately reflects elements of disability present </a:t>
            </a:r>
          </a:p>
          <a:p>
            <a:pPr marL="285750" indent="-285750">
              <a:spcAft>
                <a:spcPts val="600"/>
              </a:spcAft>
              <a:buClr>
                <a:schemeClr val="tx1"/>
              </a:buClr>
              <a:buFont typeface="Arial" panose="020B0604020202020204" pitchFamily="34" charset="0"/>
              <a:buChar char="•"/>
            </a:pPr>
            <a:r>
              <a:rPr lang="en-US" sz="2000" dirty="0"/>
              <a:t>Returns the report as inadequate for evaluation purposes if a diagnosis is not supported by the findings on the examination report or if the report does not contain sufficient detail</a:t>
            </a:r>
          </a:p>
        </p:txBody>
      </p:sp>
    </p:spTree>
    <p:extLst>
      <p:ext uri="{BB962C8B-B14F-4D97-AF65-F5344CB8AC3E}">
        <p14:creationId xmlns:p14="http://schemas.microsoft.com/office/powerpoint/2010/main" val="2616638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38 CFR §4.3</a:t>
            </a:r>
          </a:p>
        </p:txBody>
      </p:sp>
      <p:sp>
        <p:nvSpPr>
          <p:cNvPr id="3" name="Content Placeholder 2"/>
          <p:cNvSpPr>
            <a:spLocks noGrp="1"/>
          </p:cNvSpPr>
          <p:nvPr>
            <p:ph idx="1"/>
            <p:custDataLst>
              <p:tags r:id="rId2"/>
            </p:custDataLst>
          </p:nvPr>
        </p:nvSpPr>
        <p:spPr>
          <a:xfrm>
            <a:off x="457200" y="2057401"/>
            <a:ext cx="8229600" cy="454446"/>
          </a:xfrm>
        </p:spPr>
        <p:txBody>
          <a:bodyPr>
            <a:noAutofit/>
          </a:bodyPr>
          <a:lstStyle/>
          <a:p>
            <a:pPr algn="ctr"/>
            <a:r>
              <a:rPr lang="en-US" b="1" dirty="0"/>
              <a:t>Resolution of reasonable doubt</a:t>
            </a:r>
            <a:endParaRPr lang="en-US" sz="1800" b="1"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6</a:t>
            </a:fld>
            <a:endParaRPr lang="en-US"/>
          </a:p>
        </p:txBody>
      </p:sp>
      <p:sp>
        <p:nvSpPr>
          <p:cNvPr id="5" name="TextBox 4">
            <a:extLst>
              <a:ext uri="{FF2B5EF4-FFF2-40B4-BE49-F238E27FC236}">
                <a16:creationId xmlns:a16="http://schemas.microsoft.com/office/drawing/2014/main" id="{886DB047-6519-4877-928C-B3E1DD9BC102}"/>
              </a:ext>
            </a:extLst>
          </p:cNvPr>
          <p:cNvSpPr txBox="1"/>
          <p:nvPr>
            <p:custDataLst>
              <p:tags r:id="rId4"/>
            </p:custDataLst>
          </p:nvPr>
        </p:nvSpPr>
        <p:spPr>
          <a:xfrm>
            <a:off x="457200" y="2461653"/>
            <a:ext cx="8229600" cy="1708160"/>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t>VA policy is to administer the law under a broad interpretation, consistent with the facts shown in every case</a:t>
            </a:r>
          </a:p>
          <a:p>
            <a:pPr marL="285750" indent="-285750">
              <a:spcAft>
                <a:spcPts val="600"/>
              </a:spcAft>
              <a:buClr>
                <a:schemeClr val="tx1"/>
              </a:buClr>
              <a:buFont typeface="Arial" panose="020B0604020202020204" pitchFamily="34" charset="0"/>
              <a:buChar char="•"/>
            </a:pPr>
            <a:r>
              <a:rPr lang="en-US" sz="2000" dirty="0"/>
              <a:t>If after consideration of all the evidence (facts), a reasonable doubt arises regarding the degree of disability, such doubt will be resolved in favor of the claimant</a:t>
            </a:r>
          </a:p>
        </p:txBody>
      </p:sp>
    </p:spTree>
    <p:extLst>
      <p:ext uri="{BB962C8B-B14F-4D97-AF65-F5344CB8AC3E}">
        <p14:creationId xmlns:p14="http://schemas.microsoft.com/office/powerpoint/2010/main" val="3338966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38 CFR §4.6</a:t>
            </a:r>
          </a:p>
        </p:txBody>
      </p:sp>
      <p:sp>
        <p:nvSpPr>
          <p:cNvPr id="3" name="Content Placeholder 2"/>
          <p:cNvSpPr>
            <a:spLocks noGrp="1"/>
          </p:cNvSpPr>
          <p:nvPr>
            <p:ph idx="1"/>
            <p:custDataLst>
              <p:tags r:id="rId2"/>
            </p:custDataLst>
          </p:nvPr>
        </p:nvSpPr>
        <p:spPr>
          <a:xfrm>
            <a:off x="457200" y="2068215"/>
            <a:ext cx="8229600" cy="3916363"/>
          </a:xfrm>
        </p:spPr>
        <p:txBody>
          <a:bodyPr>
            <a:normAutofit/>
          </a:bodyPr>
          <a:lstStyle/>
          <a:p>
            <a:pPr algn="ctr"/>
            <a:r>
              <a:rPr lang="en-US" b="1" dirty="0"/>
              <a:t>Evaluation of evidence</a:t>
            </a:r>
          </a:p>
          <a:p>
            <a:r>
              <a:rPr lang="en-US" dirty="0"/>
              <a:t>Rating specialists must thoroughly and conscientiously study every element that affects the probative value to be assigned to the evidence in each individual claim in light of VA’s established policies to the end that the decision will be equitable and just, as contemplated by the requirements of the law</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7</a:t>
            </a:fld>
            <a:endParaRPr lang="en-US"/>
          </a:p>
        </p:txBody>
      </p:sp>
    </p:spTree>
    <p:extLst>
      <p:ext uri="{BB962C8B-B14F-4D97-AF65-F5344CB8AC3E}">
        <p14:creationId xmlns:p14="http://schemas.microsoft.com/office/powerpoint/2010/main" val="137950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Discussion</a:t>
            </a:r>
          </a:p>
        </p:txBody>
      </p:sp>
      <p:sp>
        <p:nvSpPr>
          <p:cNvPr id="3" name="Content Placeholder 2"/>
          <p:cNvSpPr>
            <a:spLocks noGrp="1"/>
          </p:cNvSpPr>
          <p:nvPr>
            <p:ph idx="1"/>
            <p:custDataLst>
              <p:tags r:id="rId2"/>
            </p:custDataLst>
          </p:nvPr>
        </p:nvSpPr>
        <p:spPr>
          <a:xfrm>
            <a:off x="457200" y="2048551"/>
            <a:ext cx="8229600" cy="3916363"/>
          </a:xfrm>
        </p:spPr>
        <p:txBody>
          <a:bodyPr/>
          <a:lstStyle/>
          <a:p>
            <a:pPr marL="42863" eaLnBrk="0">
              <a:buClr>
                <a:srgbClr val="3333CC">
                  <a:lumMod val="75000"/>
                </a:srgbClr>
              </a:buClr>
              <a:defRPr/>
            </a:pPr>
            <a:r>
              <a:rPr lang="en-US" dirty="0"/>
              <a:t>Explain what is meant by “</a:t>
            </a:r>
            <a:r>
              <a:rPr lang="en-US" u="sng" dirty="0">
                <a:solidFill>
                  <a:schemeClr val="tx2"/>
                </a:solidFill>
              </a:rPr>
              <a:t>probative value</a:t>
            </a:r>
            <a:r>
              <a:rPr lang="en-US" dirty="0"/>
              <a:t>”</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8</a:t>
            </a:fld>
            <a:endParaRPr lang="en-US"/>
          </a:p>
        </p:txBody>
      </p:sp>
    </p:spTree>
    <p:extLst>
      <p:ext uri="{BB962C8B-B14F-4D97-AF65-F5344CB8AC3E}">
        <p14:creationId xmlns:p14="http://schemas.microsoft.com/office/powerpoint/2010/main" val="1107369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38 CFR §4.7</a:t>
            </a:r>
          </a:p>
        </p:txBody>
      </p:sp>
      <p:sp>
        <p:nvSpPr>
          <p:cNvPr id="3" name="Content Placeholder 2"/>
          <p:cNvSpPr>
            <a:spLocks noGrp="1"/>
          </p:cNvSpPr>
          <p:nvPr>
            <p:ph idx="1"/>
            <p:custDataLst>
              <p:tags r:id="rId2"/>
            </p:custDataLst>
          </p:nvPr>
        </p:nvSpPr>
        <p:spPr>
          <a:xfrm>
            <a:off x="457200" y="2057400"/>
            <a:ext cx="8229600" cy="365125"/>
          </a:xfrm>
        </p:spPr>
        <p:txBody>
          <a:bodyPr>
            <a:noAutofit/>
          </a:bodyPr>
          <a:lstStyle/>
          <a:p>
            <a:pPr algn="ctr"/>
            <a:r>
              <a:rPr lang="en-US" b="1" dirty="0"/>
              <a:t>Higher of two evaluations</a:t>
            </a:r>
            <a:endParaRPr lang="en-US" sz="1800"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9</a:t>
            </a:fld>
            <a:endParaRPr lang="en-US"/>
          </a:p>
        </p:txBody>
      </p:sp>
      <p:sp>
        <p:nvSpPr>
          <p:cNvPr id="5" name="TextBox 4">
            <a:extLst>
              <a:ext uri="{FF2B5EF4-FFF2-40B4-BE49-F238E27FC236}">
                <a16:creationId xmlns:a16="http://schemas.microsoft.com/office/drawing/2014/main" id="{32D1099B-3E2D-4462-ADFA-3FBF30E7D0A6}"/>
              </a:ext>
            </a:extLst>
          </p:cNvPr>
          <p:cNvSpPr txBox="1"/>
          <p:nvPr>
            <p:custDataLst>
              <p:tags r:id="rId4"/>
            </p:custDataLst>
          </p:nvPr>
        </p:nvSpPr>
        <p:spPr>
          <a:xfrm>
            <a:off x="457200" y="2422525"/>
            <a:ext cx="8229600" cy="1785104"/>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t>Where there is a question as to which of two evaluations should be applied:</a:t>
            </a:r>
          </a:p>
          <a:p>
            <a:pPr marL="285750" indent="-285750">
              <a:spcAft>
                <a:spcPts val="600"/>
              </a:spcAft>
              <a:buClr>
                <a:schemeClr val="tx1"/>
              </a:buClr>
              <a:buFont typeface="Arial" panose="020B0604020202020204" pitchFamily="34" charset="0"/>
              <a:buChar char="•"/>
            </a:pPr>
            <a:r>
              <a:rPr lang="en-US" sz="2000" dirty="0"/>
              <a:t>The higher evaluation will be assigned if the disability picture more nearly approximates the criteria required for that rating </a:t>
            </a:r>
          </a:p>
          <a:p>
            <a:pPr marL="285750" indent="-285750">
              <a:spcAft>
                <a:spcPts val="600"/>
              </a:spcAft>
              <a:buClr>
                <a:schemeClr val="tx1"/>
              </a:buClr>
              <a:buFont typeface="Arial" panose="020B0604020202020204" pitchFamily="34" charset="0"/>
              <a:buChar char="•"/>
            </a:pPr>
            <a:r>
              <a:rPr lang="en-US" sz="2000" dirty="0"/>
              <a:t>Otherwise, the lower rating will be assigned</a:t>
            </a:r>
          </a:p>
        </p:txBody>
      </p:sp>
    </p:spTree>
    <p:extLst>
      <p:ext uri="{BB962C8B-B14F-4D97-AF65-F5344CB8AC3E}">
        <p14:creationId xmlns:p14="http://schemas.microsoft.com/office/powerpoint/2010/main" val="32946278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49A0B69C-E093-4D51-A3F5-D7EA4FF3D592}&quot;/&gt;&lt;isInvalidForFieldText val=&quot;0&quot;/&gt;&lt;Image&gt;&lt;filename val=&quot;C:\Users\User\AppData\Local\Temp\CP32940102659656Session\CPTrustFolder32940102659656\PPTImport32940102843406\data\asimages\{49A0B69C-E093-4D51-A3F5-D7EA4FF3D592}_24.png&quot;/&gt;&lt;left val=&quot;0&quot;/&gt;&lt;top val=&quot;76&quot;/&gt;&lt;width val=&quot;961&quot;/&gt;&lt;height val=&quot;122&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8B422492-ABB6-4B65-AEC0-1218C641183A}&quot;/&gt;&lt;isInvalidForFieldText val=&quot;0&quot;/&gt;&lt;Image&gt;&lt;filename val=&quot;C:\Users\User\AppData\Local\Temp\CP32940102659656Session\CPTrustFolder32940102659656\PPTImport32940102843406\data\asimages\{8B422492-ABB6-4B65-AEC0-1218C641183A}_24.png&quot;/&gt;&lt;left val=&quot;46&quot;/&gt;&lt;top val=&quot;202&quot;/&gt;&lt;width val=&quot;865&quot;/&gt;&lt;height val=&quot;57&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64A99D1-B94E-46CE-A5DD-0502DC9FFF06}&quot;/&gt;&lt;isInvalidForFieldText val=&quot;0&quot;/&gt;&lt;Image&gt;&lt;filename val=&quot;C:\Users\User\AppData\Local\Temp\CP32940102659656Session\CPTrustFolder32940102659656\PPTImport32940102843406\data\asimages\{164A99D1-B94E-46CE-A5DD-0502DC9FFF06}_24.png&quot;/&gt;&lt;left val=&quot;727&quot;/&gt;&lt;top val=&quot;687&quot;/&gt;&lt;width val=&quot;226&quot;/&gt;&lt;height val=&quot;45&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70&quot;/&gt;&lt;lineCharCount val=&quot;11&quot;/&gt;&lt;lineCharCount val=&quot;72&quot;/&gt;&lt;lineCharCount val=&quot;67&quot;/&gt;&lt;lineCharCount val=&quot;66&quot;/&gt;&lt;/TableIndex&gt;&lt;/ShapeTextInfo&gt;"/>
  <p:tag name="HTML_SHAPEINFO" val="&lt;ThreeDShapeInfo&gt;&lt;uuid val=&quot;{A63FF152-8EAF-4A31-B5D0-DEF93949C5C3}&quot;/&gt;&lt;isInvalidForFieldText val=&quot;0&quot;/&gt;&lt;Image&gt;&lt;filename val=&quot;C:\Users\User\AppData\Local\Temp\CP32940102659656Session\CPTrustFolder32940102659656\PPTImport32940102843406\data\asimages\{A63FF152-8EAF-4A31-B5D0-DEF93949C5C3}_24.png&quot;/&gt;&lt;left val=&quot;38&quot;/&gt;&lt;top val=&quot;250&quot;/&gt;&lt;width val=&quot;905&quot;/&gt;&lt;height val=&quot;201&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767F54B6-578A-407C-8B29-DD5394F7562E}&quot;/&gt;&lt;isInvalidForFieldText val=&quot;0&quot;/&gt;&lt;Image&gt;&lt;filename val=&quot;C:\Users\User\AppData\Local\Temp\CP32940102659656Session\CPTrustFolder32940102659656\PPTImport32940102843406\data\asimages\{767F54B6-578A-407C-8B29-DD5394F7562E}_25.png&quot;/&gt;&lt;left val=&quot;0&quot;/&gt;&lt;top val=&quot;76&quot;/&gt;&lt;width val=&quot;961&quot;/&gt;&lt;height val=&quot;122&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F36104D4-0ADB-4E02-8104-2FA8D6D433ED}&quot;/&gt;&lt;isInvalidForFieldText val=&quot;0&quot;/&gt;&lt;Image&gt;&lt;filename val=&quot;C:\Users\User\AppData\Local\Temp\CP32940102659656Session\CPTrustFolder32940102659656\PPTImport32940102843406\data\asimages\{F36104D4-0ADB-4E02-8104-2FA8D6D433ED}_25.png&quot;/&gt;&lt;left val=&quot;47&quot;/&gt;&lt;top val=&quot;215&quot;/&gt;&lt;width val=&quot;865&quot;/&gt;&lt;height val=&quot;57&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E332739-5BF7-4B2E-AB82-CC687D49F7BD}&quot;/&gt;&lt;isInvalidForFieldText val=&quot;0&quot;/&gt;&lt;Image&gt;&lt;filename val=&quot;C:\Users\User\AppData\Local\Temp\CP32940102659656Session\CPTrustFolder32940102659656\PPTImport32940102843406\data\asimages\{BE332739-5BF7-4B2E-AB82-CC687D49F7BD}_25.png&quot;/&gt;&lt;left val=&quot;727&quot;/&gt;&lt;top val=&quot;687&quot;/&gt;&lt;width val=&quot;226&quot;/&gt;&lt;height val=&quot;45&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5&quot;/&gt;&lt;lineCharCount val=&quot;71&quot;/&gt;&lt;lineCharCount val=&quot;67&quot;/&gt;&lt;lineCharCount val=&quot;69&quot;/&gt;&lt;lineCharCount val=&quot;65&quot;/&gt;&lt;/TableIndex&gt;&lt;/ShapeTextInfo&gt;"/>
  <p:tag name="HTML_SHAPEINFO" val="&lt;ThreeDShapeInfo&gt;&lt;uuid val=&quot;{6CC26EC4-64BF-4E83-8118-1EB3ED17A2D0}&quot;/&gt;&lt;isInvalidForFieldText val=&quot;0&quot;/&gt;&lt;Image&gt;&lt;filename val=&quot;C:\Users\User\AppData\Local\Temp\CP32940102659656Session\CPTrustFolder32940102659656\PPTImport32940102843406\data\asimages\{6CC26EC4-64BF-4E83-8118-1EB3ED17A2D0}_25.png&quot;/&gt;&lt;left val=&quot;42&quot;/&gt;&lt;top val=&quot;250&quot;/&gt;&lt;width val=&quot;870&quot;/&gt;&lt;height val=&quot;193&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40B561CE-A904-4147-B32B-0815704E98E4}&quot;/&gt;&lt;isInvalidForFieldText val=&quot;0&quot;/&gt;&lt;Image&gt;&lt;filename val=&quot;C:\Users\User\AppData\Local\Temp\CP32940102659656Session\CPTrustFolder32940102659656\PPTImport32940102843406\data\asimages\{40B561CE-A904-4147-B32B-0815704E98E4}_26.png&quot;/&gt;&lt;left val=&quot;0&quot;/&gt;&lt;top val=&quot;76&quot;/&gt;&lt;width val=&quot;961&quot;/&gt;&lt;height val=&quot;122&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3478021E-DB8C-4988-88FE-0BBF6948ED40}&quot;/&gt;&lt;isInvalidForFieldText val=&quot;0&quot;/&gt;&lt;Image&gt;&lt;filename val=&quot;C:\Users\User\AppData\Local\Temp\CP32940102659656Session\CPTrustFolder32940102659656\PPTImport32940102843406\data\asimages\{3478021E-DB8C-4988-88FE-0BBF6948ED40}_26.png&quot;/&gt;&lt;left val=&quot;48&quot;/&gt;&lt;top val=&quot;215&quot;/&gt;&lt;width val=&quot;865&quot;/&gt;&lt;height val=&quot;57&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FE4F38C-0A40-4568-B260-0C4AE7FBA656}&quot;/&gt;&lt;isInvalidForFieldText val=&quot;0&quot;/&gt;&lt;Image&gt;&lt;filename val=&quot;C:\Users\User\AppData\Local\Temp\CP32940102659656Session\CPTrustFolder32940102659656\PPTImport32940102843406\data\asimages\{5FE4F38C-0A40-4568-B260-0C4AE7FBA656}_26.png&quot;/&gt;&lt;left val=&quot;727&quot;/&gt;&lt;top val=&quot;687&quot;/&gt;&lt;width val=&quot;226&quot;/&gt;&lt;height val=&quot;45&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74&quot;/&gt;&lt;lineCharCount val=&quot;20&quot;/&gt;&lt;lineCharCount val=&quot;69&quot;/&gt;&lt;lineCharCount val=&quot;70&quot;/&gt;&lt;lineCharCount val=&quot;43&quot;/&gt;&lt;/TableIndex&gt;&lt;/ShapeTextInfo&gt;"/>
  <p:tag name="HTML_SHAPEINFO" val="&lt;ThreeDShapeInfo&gt;&lt;uuid val=&quot;{87D0350C-70DF-46BC-9459-ADF31CC64613}&quot;/&gt;&lt;isInvalidForFieldText val=&quot;0&quot;/&gt;&lt;Image&gt;&lt;filename val=&quot;C:\Users\User\AppData\Local\Temp\CP32940102659656Session\CPTrustFolder32940102659656\PPTImport32940102843406\data\asimages\{87D0350C-70DF-46BC-9459-ADF31CC64613}_26.png&quot;/&gt;&lt;left val=&quot;42&quot;/&gt;&lt;top val=&quot;254&quot;/&gt;&lt;width val=&quot;869&quot;/&gt;&lt;height val=&quot;193&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D5A22528-4B3F-44A5-98CD-2C792DD574FA}&quot;/&gt;&lt;isInvalidForFieldText val=&quot;0&quot;/&gt;&lt;Image&gt;&lt;filename val=&quot;C:\Users\User\AppData\Local\Temp\CP32940102659656Session\CPTrustFolder32940102659656\PPTImport32940102843406\data\asimages\{D5A22528-4B3F-44A5-98CD-2C792DD574FA}_27.png&quot;/&gt;&lt;left val=&quot;0&quot;/&gt;&lt;top val=&quot;76&quot;/&gt;&lt;width val=&quot;961&quot;/&gt;&lt;height val=&quot;122&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1&quot;/&gt;&lt;/TableIndex&gt;&lt;/ShapeTextInfo&gt;"/>
  <p:tag name="HTML_SHAPEINFO" val="&lt;ThreeDShapeInfo&gt;&lt;uuid val=&quot;{DC149F92-55E4-40E1-A5F3-E38DC05631A1}&quot;/&gt;&lt;isInvalidForFieldText val=&quot;0&quot;/&gt;&lt;Image&gt;&lt;filename val=&quot;C:\Users\User\AppData\Local\Temp\CP32940102659656Session\CPTrustFolder32940102659656\PPTImport32940102843406\data\asimages\{DC149F92-55E4-40E1-A5F3-E38DC05631A1}_27.png&quot;/&gt;&lt;left val=&quot;47&quot;/&gt;&lt;top val=&quot;209&quot;/&gt;&lt;width val=&quot;865&quot;/&gt;&lt;height val=&quot;57&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84E715A-BD45-444C-A0C3-58983F3814C6}&quot;/&gt;&lt;isInvalidForFieldText val=&quot;0&quot;/&gt;&lt;Image&gt;&lt;filename val=&quot;C:\Users\User\AppData\Local\Temp\CP32940102659656Session\CPTrustFolder32940102659656\PPTImport32940102843406\data\asimages\{084E715A-BD45-444C-A0C3-58983F3814C6}_27.png&quot;/&gt;&lt;left val=&quot;727&quot;/&gt;&lt;top val=&quot;687&quot;/&gt;&lt;width val=&quot;226&quot;/&gt;&lt;height val=&quot;45&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4&quot;/&gt;&lt;lineCharCount val=&quot;52&quot;/&gt;&lt;lineCharCount val=&quot;64&quot;/&gt;&lt;lineCharCount val=&quot;20&quot;/&gt;&lt;lineCharCount val=&quot;52&quot;/&gt;&lt;/TableIndex&gt;&lt;/ShapeTextInfo&gt;"/>
  <p:tag name="HTML_SHAPEINFO" val="&lt;ThreeDShapeInfo&gt;&lt;uuid val=&quot;{5FCDF813-437C-449D-9FFD-7260A1E1FFC7}&quot;/&gt;&lt;isInvalidForFieldText val=&quot;0&quot;/&gt;&lt;Image&gt;&lt;filename val=&quot;C:\Users\User\AppData\Local\Temp\CP32940102659656Session\CPTrustFolder32940102659656\PPTImport32940102843406\data\asimages\{5FCDF813-437C-449D-9FFD-7260A1E1FFC7}_27.png&quot;/&gt;&lt;left val=&quot;42&quot;/&gt;&lt;top val=&quot;250&quot;/&gt;&lt;width val=&quot;870&quot;/&gt;&lt;height val=&quot;201&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2C530071-25EC-4B9C-8DD9-CCDACCEF65F9}&quot;/&gt;&lt;isInvalidForFieldText val=&quot;0&quot;/&gt;&lt;Image&gt;&lt;filename val=&quot;C:\Users\User\AppData\Local\Temp\CP32940102659656Session\CPTrustFolder32940102659656\PPTImport32940102843406\data\asimages\{2C530071-25EC-4B9C-8DD9-CCDACCEF65F9}_28.png&quot;/&gt;&lt;left val=&quot;0&quot;/&gt;&lt;top val=&quot;76&quot;/&gt;&lt;width val=&quot;961&quot;/&gt;&lt;height val=&quot;122&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9&quot;/&gt;&lt;lineCharCount val=&quot;64&quot;/&gt;&lt;lineCharCount val=&quot;68&quot;/&gt;&lt;lineCharCount val=&quot;9&quot;/&gt;&lt;/TableIndex&gt;&lt;/ShapeTextInfo&gt;"/>
  <p:tag name="HTML_SHAPEINFO" val="&lt;ThreeDShapeInfo&gt;&lt;uuid val=&quot;{ABBFDB24-3B70-4D63-813C-59369D490219}&quot;/&gt;&lt;isInvalidForFieldText val=&quot;0&quot;/&gt;&lt;Image&gt;&lt;filename val=&quot;C:\Users\User\AppData\Local\Temp\CP32940102659656Session\CPTrustFolder32940102659656\PPTImport32940102843406\data\asimages\{ABBFDB24-3B70-4D63-813C-59369D490219}_28.png&quot;/&gt;&lt;left val=&quot;40&quot;/&gt;&lt;top val=&quot;183&quot;/&gt;&lt;width val=&quot;871&quot;/&gt;&lt;height val=&quot;415&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8D29EDA-15CD-4DC6-BE3E-E39D946EE851}&quot;/&gt;&lt;isInvalidForFieldText val=&quot;0&quot;/&gt;&lt;Image&gt;&lt;filename val=&quot;C:\Users\User\AppData\Local\Temp\CP32940102659656Session\CPTrustFolder32940102659656\PPTImport32940102843406\data\asimages\{18D29EDA-15CD-4DC6-BE3E-E39D946EE851}_28.png&quot;/&gt;&lt;left val=&quot;727&quot;/&gt;&lt;top val=&quot;687&quot;/&gt;&lt;width val=&quot;226&quot;/&gt;&lt;height val=&quot;45&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DCFB52E9-B29C-48A1-81BA-33D68EA3AA8C}&quot;/&gt;&lt;isInvalidForFieldText val=&quot;0&quot;/&gt;&lt;Image&gt;&lt;filename val=&quot;C:\Users\User\AppData\Local\Temp\CP32940102659656Session\CPTrustFolder32940102659656\PPTImport32940102843406\data\asimages\{DCFB52E9-B29C-48A1-81BA-33D68EA3AA8C}_29.png&quot;/&gt;&lt;left val=&quot;0&quot;/&gt;&lt;top val=&quot;76&quot;/&gt;&lt;width val=&quot;961&quot;/&gt;&lt;height val=&quot;122&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12&quot;/&gt;&lt;lineCharCount val=&quot;13&quot;/&gt;&lt;lineCharCount val=&quot;11&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E33A29EE-9F4D-4AB5-93FA-D1BA1CA039CD}&quot;/&gt;&lt;isInvalidForFieldText val=&quot;0&quot;/&gt;&lt;Image&gt;&lt;filename val=&quot;C:\Users\User\AppData\Local\Temp\CP32940102659656Session\CPTrustFolder32940102659656\PPTImport32940102843406\data\asimages\{E33A29EE-9F4D-4AB5-93FA-D1BA1CA039CD}_29.png&quot;/&gt;&lt;left val=&quot;47&quot;/&gt;&lt;top val=&quot;219&quot;/&gt;&lt;width val=&quot;865&quot;/&gt;&lt;height val=&quot;57&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B288B92-BF86-437D-9257-FC618D531BBC}&quot;/&gt;&lt;isInvalidForFieldText val=&quot;0&quot;/&gt;&lt;Image&gt;&lt;filename val=&quot;C:\Users\User\AppData\Local\Temp\CP32940102659656Session\CPTrustFolder32940102659656\PPTImport32940102843406\data\asimages\{AB288B92-BF86-437D-9257-FC618D531BBC}_29.png&quot;/&gt;&lt;left val=&quot;727&quot;/&gt;&lt;top val=&quot;687&quot;/&gt;&lt;width val=&quot;226&quot;/&gt;&lt;height val=&quot;45&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8&quot;/&gt;&lt;lineCharCount val=&quot;44&quot;/&gt;&lt;lineCharCount val=&quot;68&quot;/&gt;&lt;lineCharCount val=&quot;72&quot;/&gt;&lt;lineCharCount val=&quot;56&quot;/&gt;&lt;lineCharCount val=&quot;50&quot;/&gt;&lt;/TableIndex&gt;&lt;/ShapeTextInfo&gt;"/>
  <p:tag name="HTML_SHAPEINFO" val="&lt;ThreeDShapeInfo&gt;&lt;uuid val=&quot;{3D6FFB86-BE59-46F6-9063-2F75ACCD7B34}&quot;/&gt;&lt;isInvalidForFieldText val=&quot;0&quot;/&gt;&lt;Image&gt;&lt;filename val=&quot;C:\Users\User\AppData\Local\Temp\CP32940102659656Session\CPTrustFolder32940102659656\PPTImport32940102843406\data\asimages\{3D6FFB86-BE59-46F6-9063-2F75ACCD7B34}_29.png&quot;/&gt;&lt;left val=&quot;42&quot;/&gt;&lt;top val=&quot;255&quot;/&gt;&lt;width val=&quot;870&quot;/&gt;&lt;height val=&quot;233&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8CC20AE2-A2BC-45E0-8449-4C7B88A7D80D}&quot;/&gt;&lt;isInvalidForFieldText val=&quot;0&quot;/&gt;&lt;Image&gt;&lt;filename val=&quot;C:\Users\User\AppData\Local\Temp\CP32940102659656Session\CPTrustFolder32940102659656\PPTImport32940102843406\data\asimages\{8CC20AE2-A2BC-45E0-8449-4C7B88A7D80D}_30.png&quot;/&gt;&lt;left val=&quot;0&quot;/&gt;&lt;top val=&quot;76&quot;/&gt;&lt;width val=&quot;961&quot;/&gt;&lt;height val=&quot;122&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DA319CBD-2D9A-4EA2-9704-84597DDE1432}&quot;/&gt;&lt;isInvalidForFieldText val=&quot;0&quot;/&gt;&lt;Image&gt;&lt;filename val=&quot;C:\Users\User\AppData\Local\Temp\CP32940102659656Session\CPTrustFolder32940102659656\PPTImport32940102843406\data\asimages\{DA319CBD-2D9A-4EA2-9704-84597DDE1432}_30.png&quot;/&gt;&lt;left val=&quot;46&quot;/&gt;&lt;top val=&quot;211&quot;/&gt;&lt;width val=&quot;865&quot;/&gt;&lt;height val=&quot;57&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C0D9070-23DC-46A3-80E8-1CB143434570}&quot;/&gt;&lt;isInvalidForFieldText val=&quot;0&quot;/&gt;&lt;Image&gt;&lt;filename val=&quot;C:\Users\User\AppData\Local\Temp\CP32940102659656Session\CPTrustFolder32940102659656\PPTImport32940102843406\data\asimages\{FC0D9070-23DC-46A3-80E8-1CB143434570}_30.png&quot;/&gt;&lt;left val=&quot;727&quot;/&gt;&lt;top val=&quot;687&quot;/&gt;&lt;width val=&quot;226&quot;/&gt;&lt;height val=&quot;45&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8&quot;/&gt;&lt;lineCharCount val=&quot;16&quot;/&gt;&lt;lineCharCount val=&quot;38&quot;/&gt;&lt;lineCharCount val=&quot;31&quot;/&gt;&lt;lineCharCount val=&quot;71&quot;/&gt;&lt;lineCharCount val=&quot;30&quot;/&gt;&lt;/TableIndex&gt;&lt;/ShapeTextInfo&gt;"/>
  <p:tag name="HTML_SHAPEINFO" val="&lt;ThreeDShapeInfo&gt;&lt;uuid val=&quot;{EF5B761F-3F4B-46E1-BD54-8C2931C829BB}&quot;/&gt;&lt;isInvalidForFieldText val=&quot;0&quot;/&gt;&lt;Image&gt;&lt;filename val=&quot;C:\Users\User\AppData\Local\Temp\CP32940102659656Session\CPTrustFolder32940102659656\PPTImport32940102843406\data\asimages\{EF5B761F-3F4B-46E1-BD54-8C2931C829BB}_30.png&quot;/&gt;&lt;left val=&quot;42&quot;/&gt;&lt;top val=&quot;250&quot;/&gt;&lt;width val=&quot;879&quot;/&gt;&lt;height val=&quot;241&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F16B56D4-0D4C-49B6-9EBF-E474D7EAB19C}&quot;/&gt;&lt;isInvalidForFieldText val=&quot;0&quot;/&gt;&lt;Image&gt;&lt;filename val=&quot;C:\Users\User\AppData\Local\Temp\CP32940102659656Session\CPTrustFolder32940102659656\PPTImport32940102843406\data\asimages\{F16B56D4-0D4C-49B6-9EBF-E474D7EAB19C}_31.png&quot;/&gt;&lt;left val=&quot;0&quot;/&gt;&lt;top val=&quot;76&quot;/&gt;&lt;width val=&quot;961&quot;/&gt;&lt;height val=&quot;122&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E2A8A6E-6839-4663-9590-29F4FDE36D8F}&quot;/&gt;&lt;isInvalidForFieldText val=&quot;0&quot;/&gt;&lt;Image&gt;&lt;filename val=&quot;C:\Users\User\AppData\Local\Temp\CP32940102659656Session\CPTrustFolder32940102659656\PPTImport32940102843406\data\asimages\{9E2A8A6E-6839-4663-9590-29F4FDE36D8F}_31.png&quot;/&gt;&lt;left val=&quot;727&quot;/&gt;&lt;top val=&quot;687&quot;/&gt;&lt;width val=&quot;226&quot;/&gt;&lt;height val=&quot;45&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47F8611F-53BF-4640-BA5B-2E73C178CA88}&quot;/&gt;&lt;isInvalidForFieldText val=&quot;0&quot;/&gt;&lt;Image&gt;&lt;filename val=&quot;C:\Users\User\AppData\Local\Temp\CP32940102659656Session\CPTrustFolder32940102659656\PPTImport32940102843406\data\asimages\{47F8611F-53BF-4640-BA5B-2E73C178CA88}_31.png&quot;/&gt;&lt;left val=&quot;43&quot;/&gt;&lt;top val=&quot;195&quot;/&gt;&lt;width val=&quot;871&quot;/&gt;&lt;height val=&quot;57&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7CDE9E3B-500E-4146-AF44-22F03ECDAEDD}&quot;/&gt;&lt;isInvalidForFieldText val=&quot;0&quot;/&gt;&lt;Image&gt;&lt;filename val=&quot;C:\Users\User\AppData\Local\Temp\CP32940102659656Session\CPTrustFolder32940102659656\PPTImport32940102843406\data\asimages\{7CDE9E3B-500E-4146-AF44-22F03ECDAEDD}_31.png&quot;/&gt;&lt;left val=&quot;42&quot;/&gt;&lt;top val=&quot;325&quot;/&gt;&lt;width val=&quot;872&quot;/&gt;&lt;height val=&quot;57&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5&quot;/&gt;&lt;lineCharCount val=&quot;71&quot;/&gt;&lt;lineCharCount val=&quot;11&quot;/&gt;&lt;lineCharCount val=&quot;19&quot;/&gt;&lt;lineCharCount val=&quot;64&quot;/&gt;&lt;lineCharCount val=&quot;63&quot;/&gt;&lt;/TableIndex&gt;&lt;/ShapeTextInfo&gt;"/>
  <p:tag name="HTML_SHAPEINFO" val="&lt;ThreeDShapeInfo&gt;&lt;uuid val=&quot;{754D940D-B176-494E-A38D-89F24E892737}&quot;/&gt;&lt;isInvalidForFieldText val=&quot;0&quot;/&gt;&lt;Image&gt;&lt;filename val=&quot;C:\Users\User\AppData\Local\Temp\CP32940102659656Session\CPTrustFolder32940102659656\PPTImport32940102843406\data\asimages\{754D940D-B176-494E-A38D-89F24E892737}_31.png&quot;/&gt;&lt;left val=&quot;43&quot;/&gt;&lt;top val=&quot;367&quot;/&gt;&lt;width val=&quot;871&quot;/&gt;&lt;height val=&quot;249&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E2319B0E-4DB9-4FB2-BF8B-5AC00B1B87DB}&quot;/&gt;&lt;isInvalidForFieldText val=&quot;0&quot;/&gt;&lt;Image&gt;&lt;filename val=&quot;C:\Users\User\AppData\Local\Temp\CP32940102659656Session\CPTrustFolder32940102659656\PPTImport32940102843406\data\asimages\{E2319B0E-4DB9-4FB2-BF8B-5AC00B1B87DB}_31.png&quot;/&gt;&lt;left val=&quot;48&quot;/&gt;&lt;top val=&quot;227&quot;/&gt;&lt;width val=&quot;862&quot;/&gt;&lt;height val=&quot;57&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2&quot;/&gt;&lt;lineCharCount val=&quot;46&quot;/&gt;&lt;/TableIndex&gt;&lt;/ShapeTextInfo&gt;"/>
  <p:tag name="HTML_SHAPEINFO" val="&lt;ThreeDShapeInfo&gt;&lt;uuid val=&quot;{22EB00E8-2AC2-4BDF-AF09-5E8AD0088610}&quot;/&gt;&lt;isInvalidForFieldText val=&quot;0&quot;/&gt;&lt;Image&gt;&lt;filename val=&quot;C:\Users\User\AppData\Local\Temp\CP32940102659656Session\CPTrustFolder32940102659656\PPTImport32940102843406\data\asimages\{22EB00E8-2AC2-4BDF-AF09-5E8AD0088610}_31.png&quot;/&gt;&lt;left val=&quot;43&quot;/&gt;&lt;top val=&quot;258&quot;/&gt;&lt;width val=&quot;871&quot;/&gt;&lt;height val=&quot;89&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CA328E5D-5001-4961-827D-429ABE4FEB71}&quot;/&gt;&lt;isInvalidForFieldText val=&quot;0&quot;/&gt;&lt;Image&gt;&lt;filename val=&quot;C:\Users\User\AppData\Local\Temp\CP32940102659656Session\CPTrustFolder32940102659656\PPTImport32940102843406\data\asimages\{CA328E5D-5001-4961-827D-429ABE4FEB71}_32.png&quot;/&gt;&lt;left val=&quot;0&quot;/&gt;&lt;top val=&quot;76&quot;/&gt;&lt;width val=&quot;961&quot;/&gt;&lt;height val=&quot;122&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2&quot;/&gt;&lt;/TableIndex&gt;&lt;/ShapeTextInfo&gt;"/>
  <p:tag name="HTML_SHAPEINFO" val="&lt;ThreeDShapeInfo&gt;&lt;uuid val=&quot;{479A93E8-178F-4B11-AF93-B15E13576D6F}&quot;/&gt;&lt;isInvalidForFieldText val=&quot;0&quot;/&gt;&lt;Image&gt;&lt;filename val=&quot;C:\Users\User\AppData\Local\Temp\CP32940102659656Session\CPTrustFolder32940102659656\PPTImport32940102843406\data\asimages\{479A93E8-178F-4B11-AF93-B15E13576D6F}_32.png&quot;/&gt;&lt;left val=&quot;40&quot;/&gt;&lt;top val=&quot;212&quot;/&gt;&lt;width val=&quot;871&quot;/&gt;&lt;height val=&quot;57&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64A4FCE-7674-4F6F-89A4-DA52A1003AED}&quot;/&gt;&lt;isInvalidForFieldText val=&quot;0&quot;/&gt;&lt;Image&gt;&lt;filename val=&quot;C:\Users\User\AppData\Local\Temp\CP32940102659656Session\CPTrustFolder32940102659656\PPTImport32940102843406\data\asimages\{764A4FCE-7674-4F6F-89A4-DA52A1003AED}_32.png&quot;/&gt;&lt;left val=&quot;727&quot;/&gt;&lt;top val=&quot;687&quot;/&gt;&lt;width val=&quot;226&quot;/&gt;&lt;height val=&quot;45&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2&quot;/&gt;&lt;lineCharCount val=&quot;1&quot;/&gt;&lt;lineCharCount val=&quot;18&quot;/&gt;&lt;lineCharCount val=&quot;1&quot;/&gt;&lt;lineCharCount val=&quot;23&quot;/&gt;&lt;/TableIndex&gt;&lt;/ShapeTextInfo&gt;"/>
  <p:tag name="HTML_SHAPEINFO" val="&lt;ThreeDShapeInfo&gt;&lt;uuid val=&quot;{FC9DC9BE-A18F-4FD3-B081-9864E9E0C604}&quot;/&gt;&lt;isInvalidForFieldText val=&quot;0&quot;/&gt;&lt;Image&gt;&lt;filename val=&quot;C:\Users\User\AppData\Local\Temp\CP32940102659656Session\CPTrustFolder32940102659656\PPTImport32940102843406\data\asimages\{FC9DC9BE-A18F-4FD3-B081-9864E9E0C604}_32.png&quot;/&gt;&lt;left val=&quot;42&quot;/&gt;&lt;top val=&quot;268&quot;/&gt;&lt;width val=&quot;870&quot;/&gt;&lt;height val=&quot;217&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248A0B69-0C5E-48EF-A178-24036B79281B}&quot;/&gt;&lt;isInvalidForFieldText val=&quot;0&quot;/&gt;&lt;Image&gt;&lt;filename val=&quot;C:\Users\User\AppData\Local\Temp\CP32940102659656Session\CPTrustFolder32940102659656\PPTImport32940102843406\data\asimages\{248A0B69-0C5E-48EF-A178-24036B79281B}_33.png&quot;/&gt;&lt;left val=&quot;0&quot;/&gt;&lt;top val=&quot;76&quot;/&gt;&lt;width val=&quot;961&quot;/&gt;&lt;height val=&quot;122&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DCCBD4DB-46D3-4BC8-AA07-4D6241F4EB80}&quot;/&gt;&lt;isInvalidForFieldText val=&quot;0&quot;/&gt;&lt;Image&gt;&lt;filename val=&quot;C:\Users\User\AppData\Local\Temp\CP32940102659656Session\CPTrustFolder32940102659656\PPTImport32940102843406\data\asimages\{DCCBD4DB-46D3-4BC8-AA07-4D6241F4EB80}_33.png&quot;/&gt;&lt;left val=&quot;47&quot;/&gt;&lt;top val=&quot;212&quot;/&gt;&lt;width val=&quot;865&quot;/&gt;&lt;height val=&quot;57&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0&quot;/&gt;&lt;lineCharCount val=&quot;30&quot;/&gt;&lt;/TableIndex&gt;&lt;/ShapeTextInfo&gt;"/>
  <p:tag name="PRESENTER_DUMMYTAG" val="&lt;DummyForForceWrite&gt;&lt;/DummyForForceWrite&gt;"/>
  <p:tag name="HTML_SHAPEINFO" val="&lt;ThreeDShapeInfo&gt;&lt;uuid val=&quot;{DC73420F-546E-4286-9DC0-B76663061FF6}&quot;/&gt;&lt;isInvalidForFieldText val=&quot;0&quot;/&gt;&lt;Image&gt;&lt;filename val=&quot;C:\Users\User\AppData\Local\Temp\CP32940102659656Session\CPTrustFolder32940102659656\PPTImport32940102843406\data\asimages\{DC73420F-546E-4286-9DC0-B76663061FF6}_1.png&quot;/&gt;&lt;left val=&quot;71&quot;/&gt;&lt;top val=&quot;288&quot;/&gt;&lt;width val=&quot;817&quot;/&gt;&lt;height val=&quot;135&quot;/&gt;&lt;hasText val=&quot;1&quot;/&gt;&lt;/Image&gt;&lt;/ThreeDShape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C2DC36E-47F7-4E6D-94A6-EC684C2CAF14}&quot;/&gt;&lt;isInvalidForFieldText val=&quot;0&quot;/&gt;&lt;Image&gt;&lt;filename val=&quot;C:\Users\User\AppData\Local\Temp\CP32940102659656Session\CPTrustFolder32940102659656\PPTImport32940102843406\data\asimages\{1C2DC36E-47F7-4E6D-94A6-EC684C2CAF14}_33.png&quot;/&gt;&lt;left val=&quot;727&quot;/&gt;&lt;top val=&quot;687&quot;/&gt;&lt;width val=&quot;226&quot;/&gt;&lt;height val=&quot;45&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9&quot;/&gt;&lt;lineCharCount val=&quot;28&quot;/&gt;&lt;lineCharCount val=&quot;69&quot;/&gt;&lt;lineCharCount val=&quot;15&quot;/&gt;&lt;lineCharCount val=&quot;61&quot;/&gt;&lt;lineCharCount val=&quot;65&quot;/&gt;&lt;lineCharCount val=&quot;10&quot;/&gt;&lt;/TableIndex&gt;&lt;/ShapeTextInfo&gt;"/>
  <p:tag name="HTML_SHAPEINFO" val="&lt;ThreeDShapeInfo&gt;&lt;uuid val=&quot;{DB853ED4-864D-4E99-B5AF-4600CB290E7D}&quot;/&gt;&lt;isInvalidForFieldText val=&quot;0&quot;/&gt;&lt;Image&gt;&lt;filename val=&quot;C:\Users\User\AppData\Local\Temp\CP32940102659656Session\CPTrustFolder32940102659656\PPTImport32940102843406\data\asimages\{DB853ED4-864D-4E99-B5AF-4600CB290E7D}_33.png&quot;/&gt;&lt;left val=&quot;42&quot;/&gt;&lt;top val=&quot;250&quot;/&gt;&lt;width val=&quot;868&quot;/&gt;&lt;height val=&quot;265&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AE1CB849-36DB-4505-8BF5-2C5775D5C025}&quot;/&gt;&lt;isInvalidForFieldText val=&quot;0&quot;/&gt;&lt;Image&gt;&lt;filename val=&quot;C:\Users\User\AppData\Local\Temp\CP32940102659656Session\CPTrustFolder32940102659656\PPTImport32940102843406\data\asimages\{AE1CB849-36DB-4505-8BF5-2C5775D5C025}_34.png&quot;/&gt;&lt;left val=&quot;0&quot;/&gt;&lt;top val=&quot;76&quot;/&gt;&lt;width val=&quot;961&quot;/&gt;&lt;height val=&quot;122&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6&quot;/&gt;&lt;lineCharCount val=&quot;18&quot;/&gt;&lt;/TableIndex&gt;&lt;/ShapeTextInfo&gt;"/>
  <p:tag name="HTML_SHAPEINFO" val="&lt;ThreeDShapeInfo&gt;&lt;uuid val=&quot;{F8A19790-05A8-43CA-B5A7-9B12F1CC235A}&quot;/&gt;&lt;isInvalidForFieldText val=&quot;0&quot;/&gt;&lt;Image&gt;&lt;filename val=&quot;C:\Users\User\AppData\Local\Temp\CP32940102659656Session\CPTrustFolder32940102659656\PPTImport32940102843406\data\asimages\{F8A19790-05A8-43CA-B5A7-9B12F1CC235A}_34.png&quot;/&gt;&lt;left val=&quot;40&quot;/&gt;&lt;top val=&quot;183&quot;/&gt;&lt;width val=&quot;881&quot;/&gt;&lt;height val=&quot;89&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26F00C6-CB88-4E57-89C8-B3DCC5845B06}&quot;/&gt;&lt;isInvalidForFieldText val=&quot;0&quot;/&gt;&lt;Image&gt;&lt;filename val=&quot;C:\Users\User\AppData\Local\Temp\CP32940102659656Session\CPTrustFolder32940102659656\PPTImport32940102843406\data\asimages\{B26F00C6-CB88-4E57-89C8-B3DCC5845B06}_34.png&quot;/&gt;&lt;left val=&quot;727&quot;/&gt;&lt;top val=&quot;687&quot;/&gt;&lt;width val=&quot;226&quot;/&gt;&lt;height val=&quot;45&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9&quot;/&gt;&lt;lineCharCount val=&quot;1&quot;/&gt;&lt;lineCharCount val=&quot;36&quot;/&gt;&lt;lineCharCount val=&quot;1&quot;/&gt;&lt;lineCharCount val=&quot;23&quot;/&gt;&lt;/TableIndex&gt;&lt;/ShapeTextInfo&gt;"/>
  <p:tag name="HTML_SHAPEINFO" val="&lt;ThreeDShapeInfo&gt;&lt;uuid val=&quot;{D486AEB5-56C1-404A-8691-47231605857F}&quot;/&gt;&lt;isInvalidForFieldText val=&quot;0&quot;/&gt;&lt;Image&gt;&lt;filename val=&quot;C:\Users\User\AppData\Local\Temp\CP32940102659656Session\CPTrustFolder32940102659656\PPTImport32940102843406\data\asimages\{D486AEB5-56C1-404A-8691-47231605857F}_34.png&quot;/&gt;&lt;left val=&quot;42&quot;/&gt;&lt;top val=&quot;256&quot;/&gt;&lt;width val=&quot;871&quot;/&gt;&lt;height val=&quot;217&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FC280C6D-0CBD-4B9E-A515-0A88DC0638C3}&quot;/&gt;&lt;isInvalidForFieldText val=&quot;0&quot;/&gt;&lt;Image&gt;&lt;filename val=&quot;C:\Users\User\AppData\Local\Temp\CP32940102659656Session\CPTrustFolder32940102659656\PPTImport32940102843406\data\asimages\{FC280C6D-0CBD-4B9E-A515-0A88DC0638C3}_35.png&quot;/&gt;&lt;left val=&quot;0&quot;/&gt;&lt;top val=&quot;76&quot;/&gt;&lt;width val=&quot;961&quot;/&gt;&lt;height val=&quot;122&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51A77A69-F1F4-4CB3-BBD1-802EC9B7BD7F}&quot;/&gt;&lt;isInvalidForFieldText val=&quot;0&quot;/&gt;&lt;Image&gt;&lt;filename val=&quot;C:\Users\User\AppData\Local\Temp\CP32940102659656Session\CPTrustFolder32940102659656\PPTImport32940102843406\data\asimages\{51A77A69-F1F4-4CB3-BBD1-802EC9B7BD7F}_35.png&quot;/&gt;&lt;left val=&quot;47&quot;/&gt;&lt;top val=&quot;220&quot;/&gt;&lt;width val=&quot;865&quot;/&gt;&lt;height val=&quot;57&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AF42691-C64D-4F60-80AE-7AB0018B1A17}&quot;/&gt;&lt;isInvalidForFieldText val=&quot;0&quot;/&gt;&lt;Image&gt;&lt;filename val=&quot;C:\Users\User\AppData\Local\Temp\CP32940102659656Session\CPTrustFolder32940102659656\PPTImport32940102843406\data\asimages\{DAF42691-C64D-4F60-80AE-7AB0018B1A17}_35.png&quot;/&gt;&lt;left val=&quot;727&quot;/&gt;&lt;top val=&quot;687&quot;/&gt;&lt;width val=&quot;226&quot;/&gt;&lt;height val=&quot;45&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70&quot;/&gt;&lt;lineCharCount val=&quot;20&quot;/&gt;&lt;lineCharCount val=&quot;32&quot;/&gt;&lt;lineCharCount val=&quot;69&quot;/&gt;&lt;lineCharCount val=&quot;63&quot;/&gt;&lt;lineCharCount val=&quot;67&quot;/&gt;&lt;lineCharCount val=&quot;9&quot;/&gt;&lt;/TableIndex&gt;&lt;/ShapeTextInfo&gt;"/>
  <p:tag name="HTML_SHAPEINFO" val="&lt;ThreeDShapeInfo&gt;&lt;uuid val=&quot;{5A5AFABF-73C0-4FDB-916D-88626CD95016}&quot;/&gt;&lt;isInvalidForFieldText val=&quot;0&quot;/&gt;&lt;Image&gt;&lt;filename val=&quot;C:\Users\User\AppData\Local\Temp\CP32940102659656Session\CPTrustFolder32940102659656\PPTImport32940102843406\data\asimages\{5A5AFABF-73C0-4FDB-916D-88626CD95016}_35.png&quot;/&gt;&lt;left val=&quot;42&quot;/&gt;&lt;top val=&quot;258&quot;/&gt;&lt;width val=&quot;868&quot;/&gt;&lt;height val=&quot;273&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A68F8601-14E4-4065-AB51-39BA2A1C8504}&quot;/&gt;&lt;isInvalidForFieldText val=&quot;0&quot;/&gt;&lt;Image&gt;&lt;filename val=&quot;C:\Users\User\AppData\Local\Temp\CP32940102659656Session\CPTrustFolder32940102659656\PPTImport32940102843406\data\asimages\{A68F8601-14E4-4065-AB51-39BA2A1C8504}_1.png&quot;/&gt;&lt;left val=&quot;71&quot;/&gt;&lt;top val=&quot;491&quot;/&gt;&lt;width val=&quot;249&quot;/&gt;&lt;height val=&quot;93&quot;/&gt;&lt;hasText val=&quot;1&quot;/&gt;&lt;/Image&gt;&lt;/ThreeDShape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315E49AC-D5AE-4D9F-ACF3-87C33310245C}&quot;/&gt;&lt;isInvalidForFieldText val=&quot;0&quot;/&gt;&lt;Image&gt;&lt;filename val=&quot;C:\Users\User\AppData\Local\Temp\CP32940102659656Session\CPTrustFolder32940102659656\PPTImport32940102843406\data\asimages\{315E49AC-D5AE-4D9F-ACF3-87C33310245C}_36.png&quot;/&gt;&lt;left val=&quot;0&quot;/&gt;&lt;top val=&quot;76&quot;/&gt;&lt;width val=&quot;961&quot;/&gt;&lt;height val=&quot;122&quot;/&gt;&lt;hasText val=&quot;1&quot;/&gt;&lt;/Image&gt;&lt;/ThreeDShape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1&quot;/&gt;&lt;lineCharCount val=&quot;49&quot;/&gt;&lt;lineCharCount val=&quot;1&quot;/&gt;&lt;lineCharCount val=&quot;68&quot;/&gt;&lt;lineCharCount val=&quot;20&quot;/&gt;&lt;/TableIndex&gt;&lt;/ShapeTextInfo&gt;"/>
  <p:tag name="HTML_SHAPEINFO" val="&lt;ThreeDShapeInfo&gt;&lt;uuid val=&quot;{D9DDEDEB-0932-40EE-ADA4-E74016EA320A}&quot;/&gt;&lt;isInvalidForFieldText val=&quot;0&quot;/&gt;&lt;Image&gt;&lt;filename val=&quot;C:\Users\User\AppData\Local\Temp\CP32940102659656Session\CPTrustFolder32940102659656\PPTImport32940102843406\data\asimages\{D9DDEDEB-0932-40EE-ADA4-E74016EA320A}_36.png&quot;/&gt;&lt;left val=&quot;42&quot;/&gt;&lt;top val=&quot;211&quot;/&gt;&lt;width val=&quot;873&quot;/&gt;&lt;height val=&quot;415&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16E5062-181E-4DC1-9E9E-FE035E49F10F}&quot;/&gt;&lt;isInvalidForFieldText val=&quot;0&quot;/&gt;&lt;Image&gt;&lt;filename val=&quot;C:\Users\User\AppData\Local\Temp\CP32940102659656Session\CPTrustFolder32940102659656\PPTImport32940102843406\data\asimages\{816E5062-181E-4DC1-9E9E-FE035E49F10F}_36.png&quot;/&gt;&lt;left val=&quot;727&quot;/&gt;&lt;top val=&quot;687&quot;/&gt;&lt;width val=&quot;226&quot;/&gt;&lt;height val=&quot;45&quot;/&gt;&lt;hasText val=&quot;1&quot;/&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F54F25ED-E78A-4C0A-A5A8-705FCD47C8CF}&quot;/&gt;&lt;isInvalidForFieldText val=&quot;0&quot;/&gt;&lt;Image&gt;&lt;filename val=&quot;C:\Users\User\AppData\Local\Temp\CP32940102659656Session\CPTrustFolder32940102659656\PPTImport32940102843406\data\asimages\{F54F25ED-E78A-4C0A-A5A8-705FCD47C8CF}_37.png&quot;/&gt;&lt;left val=&quot;0&quot;/&gt;&lt;top val=&quot;76&quot;/&gt;&lt;width val=&quot;961&quot;/&gt;&lt;height val=&quot;122&quot;/&gt;&lt;hasText val=&quot;1&quot;/&gt;&lt;/Image&gt;&lt;/ThreeDShape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0&quot;/&gt;&lt;/TableIndex&gt;&lt;/ShapeTextInfo&gt;"/>
  <p:tag name="HTML_SHAPEINFO" val="&lt;ThreeDShapeInfo&gt;&lt;uuid val=&quot;{96AB5AE4-4634-40E4-8AA7-CBE984884F13}&quot;/&gt;&lt;isInvalidForFieldText val=&quot;0&quot;/&gt;&lt;Image&gt;&lt;filename val=&quot;C:\Users\User\AppData\Local\Temp\CP32940102659656Session\CPTrustFolder32940102659656\PPTImport32940102843406\data\asimages\{96AB5AE4-4634-40E4-8AA7-CBE984884F13}_37.png&quot;/&gt;&lt;left val=&quot;47&quot;/&gt;&lt;top val=&quot;204&quot;/&gt;&lt;width val=&quot;865&quot;/&gt;&lt;height val=&quot;57&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B0C9EDA-FD08-40CF-A38D-F867493BE351}&quot;/&gt;&lt;isInvalidForFieldText val=&quot;0&quot;/&gt;&lt;Image&gt;&lt;filename val=&quot;C:\Users\User\AppData\Local\Temp\CP32940102659656Session\CPTrustFolder32940102659656\PPTImport32940102843406\data\asimages\{9B0C9EDA-FD08-40CF-A38D-F867493BE351}_37.png&quot;/&gt;&lt;left val=&quot;727&quot;/&gt;&lt;top val=&quot;687&quot;/&gt;&lt;width val=&quot;226&quot;/&gt;&lt;height val=&quot;45&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6&quot;/&gt;&lt;lineCharCount val=&quot;69&quot;/&gt;&lt;lineCharCount val=&quot;13&quot;/&gt;&lt;lineCharCount val=&quot;68&quot;/&gt;&lt;lineCharCount val=&quot;60&quot;/&gt;&lt;lineCharCount val=&quot;40&quot;/&gt;&lt;lineCharCount val=&quot;59&quot;/&gt;&lt;lineCharCount val=&quot;67&quot;/&gt;&lt;lineCharCount val=&quot;23&quot;/&gt;&lt;/TableIndex&gt;&lt;/ShapeTextInfo&gt;"/>
  <p:tag name="HTML_SHAPEINFO" val="&lt;ThreeDShapeInfo&gt;&lt;uuid val=&quot;{539B2BBC-28D9-49FA-8EED-990D616E0D00}&quot;/&gt;&lt;isInvalidForFieldText val=&quot;0&quot;/&gt;&lt;Image&gt;&lt;filename val=&quot;C:\Users\User\AppData\Local\Temp\CP32940102659656Session\CPTrustFolder32940102659656\PPTImport32940102843406\data\asimages\{539B2BBC-28D9-49FA-8EED-990D616E0D00}_37.png&quot;/&gt;&lt;left val=&quot;42&quot;/&gt;&lt;top val=&quot;250&quot;/&gt;&lt;width val=&quot;875&quot;/&gt;&lt;height val=&quot;329&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84016D9B-A077-4D5C-8ACD-A24926AAF81E}&quot;/&gt;&lt;isInvalidForFieldText val=&quot;0&quot;/&gt;&lt;Image&gt;&lt;filename val=&quot;C:\Users\User\AppData\Local\Temp\CP32940102659656Session\CPTrustFolder32940102659656\PPTImport32940102843406\data\asimages\{84016D9B-A077-4D5C-8ACD-A24926AAF81E}_38.png&quot;/&gt;&lt;left val=&quot;0&quot;/&gt;&lt;top val=&quot;76&quot;/&gt;&lt;width val=&quot;961&quot;/&gt;&lt;height val=&quot;122&quot;/&gt;&lt;hasText val=&quot;1&quot;/&gt;&lt;/Image&gt;&lt;/ThreeDShape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72&quot;/&gt;&lt;lineCharCount val=&quot;69&quot;/&gt;&lt;lineCharCount val=&quot;31&quot;/&gt;&lt;lineCharCount val=&quot;67&quot;/&gt;&lt;lineCharCount val=&quot;69&quot;/&gt;&lt;lineCharCount val=&quot;22&quot;/&gt;&lt;/TableIndex&gt;&lt;/ShapeTextInfo&gt;"/>
  <p:tag name="HTML_SHAPEINFO" val="&lt;ThreeDShapeInfo&gt;&lt;uuid val=&quot;{A648685D-B68E-4A8D-A466-E9ACE4E9182D}&quot;/&gt;&lt;isInvalidForFieldText val=&quot;0&quot;/&gt;&lt;Image&gt;&lt;filename val=&quot;C:\Users\User\AppData\Local\Temp\CP32940102659656Session\CPTrustFolder32940102659656\PPTImport32940102843406\data\asimages\{A648685D-B68E-4A8D-A466-E9ACE4E9182D}_38.png&quot;/&gt;&lt;left val=&quot;42&quot;/&gt;&lt;top val=&quot;212&quot;/&gt;&lt;width val=&quot;876&quot;/&gt;&lt;height val=&quot;415&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6A71024-A940-4F94-9FBF-254A7D12867D}&quot;/&gt;&lt;isInvalidForFieldText val=&quot;0&quot;/&gt;&lt;Image&gt;&lt;filename val=&quot;C:\Users\User\AppData\Local\Temp\CP32940102659656Session\CPTrustFolder32940102659656\PPTImport32940102843406\data\asimages\{E6A71024-A940-4F94-9FBF-254A7D12867D}_38.png&quot;/&gt;&lt;left val=&quot;727&quot;/&gt;&lt;top val=&quot;687&quot;/&gt;&lt;width val=&quot;226&quot;/&gt;&lt;height val=&quot;45&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DUMMYTAG" val="&lt;DummyForForceWrite&gt;&lt;/DummyForForceWrite&gt;"/>
  <p:tag name="HTML_SHAPEINFO" val="&lt;ThreeDShapeInfo&gt;&lt;uuid val=&quot;{42FF816B-0939-4895-B8F4-CB32CE5B4DBE}&quot;/&gt;&lt;isInvalidForFieldText val=&quot;0&quot;/&gt;&lt;Image&gt;&lt;filename val=&quot;C:\Users\User\AppData\Local\Temp\CP32940102659656Session\CPTrustFolder32940102659656\PPTImport32940102843406\data\asimages\{42FF816B-0939-4895-B8F4-CB32CE5B4DBE}_1.png&quot;/&gt;&lt;left val=&quot;639&quot;/&gt;&lt;top val=&quot;491&quot;/&gt;&lt;width val=&quot;249&quot;/&gt;&lt;height val=&quot;92&quot;/&gt;&lt;hasText val=&quot;1&quot;/&gt;&lt;/Image&gt;&lt;/ThreeDShape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77F375B2-A3FF-48E5-84C7-D7FA4784DFD8}&quot;/&gt;&lt;isInvalidForFieldText val=&quot;0&quot;/&gt;&lt;Image&gt;&lt;filename val=&quot;C:\Users\User\AppData\Local\Temp\CP32940102659656Session\CPTrustFolder32940102659656\PPTImport32940102843406\data\asimages\{77F375B2-A3FF-48E5-84C7-D7FA4784DFD8}_39.png&quot;/&gt;&lt;left val=&quot;0&quot;/&gt;&lt;top val=&quot;76&quot;/&gt;&lt;width val=&quot;961&quot;/&gt;&lt;height val=&quot;122&quot;/&gt;&lt;hasText val=&quot;1&quot;/&gt;&lt;/Image&gt;&lt;/ThreeDShape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DC8D7D4-89C0-4449-BCCA-2355FC3FAE25}&quot;/&gt;&lt;isInvalidForFieldText val=&quot;0&quot;/&gt;&lt;Image&gt;&lt;filename val=&quot;C:\Users\User\AppData\Local\Temp\CP32940102659656Session\CPTrustFolder32940102659656\PPTImport32940102843406\data\asimages\{1DC8D7D4-89C0-4449-BCCA-2355FC3FAE25}_39.png&quot;/&gt;&lt;left val=&quot;727&quot;/&gt;&lt;top val=&quot;687&quot;/&gt;&lt;width val=&quot;226&quot;/&gt;&lt;height val=&quot;45&quot;/&gt;&lt;hasText val=&quot;1&quot;/&gt;&lt;/Image&gt;&lt;/ThreeDShape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8&quot;/&gt;&lt;lineCharCount val=&quot;25&quot;/&gt;&lt;lineCharCount val=&quot;34&quot;/&gt;&lt;/TableIndex&gt;&lt;/ShapeTextInfo&gt;"/>
  <p:tag name="HTML_SHAPEINFO" val="&lt;ThreeDShapeInfo&gt;&lt;uuid val=&quot;{BC6C58EA-FC12-4098-96E9-5722DE45F255}&quot;/&gt;&lt;isInvalidForFieldText val=&quot;0&quot;/&gt;&lt;Image&gt;&lt;filename val=&quot;C:\Users\User\AppData\Local\Temp\CP32940102659656Session\CPTrustFolder32940102659656\PPTImport32940102843406\data\asimages\{BC6C58EA-FC12-4098-96E9-5722DE45F255}_39.png&quot;/&gt;&lt;left val=&quot;44&quot;/&gt;&lt;top val=&quot;420&quot;/&gt;&lt;width val=&quot;869&quot;/&gt;&lt;height val=&quot;137&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2&quot;/&gt;&lt;lineCharCount val=&quot;25&quot;/&gt;&lt;lineCharCount val=&quot;1&quot;/&gt;&lt;lineCharCount val=&quot;65&quot;/&gt;&lt;lineCharCount val=&quot;69&quot;/&gt;&lt;lineCharCount val=&quot;8&quot;/&gt;&lt;/TableIndex&gt;&lt;/ShapeTextInfo&gt;"/>
  <p:tag name="HTML_SHAPEINFO" val="&lt;ThreeDShapeInfo&gt;&lt;uuid val=&quot;{C1B8124E-0BE0-4C14-BA2D-18798D2D2D58}&quot;/&gt;&lt;isInvalidForFieldText val=&quot;0&quot;/&gt;&lt;Image&gt;&lt;filename val=&quot;C:\Users\User\AppData\Local\Temp\CP32940102659656Session\CPTrustFolder32940102659656\PPTImport32940102843406\data\asimages\{C1B8124E-0BE0-4C14-BA2D-18798D2D2D58}_39.png&quot;/&gt;&lt;left val=&quot;43&quot;/&gt;&lt;top val=&quot;193&quot;/&gt;&lt;width val=&quot;869&quot;/&gt;&lt;height val=&quot;230&quot;/&gt;&lt;hasText val=&quot;1&quot;/&gt;&lt;/Image&gt;&lt;/ThreeDShape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8C11A68C-3422-4F47-AEA3-D10B8BDF8CC5}&quot;/&gt;&lt;isInvalidForFieldText val=&quot;0&quot;/&gt;&lt;Image&gt;&lt;filename val=&quot;C:\Users\User\AppData\Local\Temp\CP32940102659656Session\CPTrustFolder32940102659656\PPTImport32940102843406\data\asimages\{8C11A68C-3422-4F47-AEA3-D10B8BDF8CC5}_39.png&quot;/&gt;&lt;left val=&quot;43&quot;/&gt;&lt;top val=&quot;590&quot;/&gt;&lt;width val=&quot;869&quot;/&gt;&lt;height val=&quot;57&quot;/&gt;&lt;hasText val=&quot;1&quot;/&gt;&lt;/Image&gt;&lt;/ThreeDShape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0D2EA14F-8832-4B29-8590-B2220B9B7943}&quot;/&gt;&lt;isInvalidForFieldText val=&quot;0&quot;/&gt;&lt;Image&gt;&lt;filename val=&quot;C:\Users\User\AppData\Local\Temp\CP32940102659656Session\CPTrustFolder32940102659656\PPTImport32940102843406\data\asimages\{0D2EA14F-8832-4B29-8590-B2220B9B7943}_40.png&quot;/&gt;&lt;left val=&quot;0&quot;/&gt;&lt;top val=&quot;76&quot;/&gt;&lt;width val=&quot;961&quot;/&gt;&lt;height val=&quot;122&quot;/&gt;&lt;hasText val=&quot;1&quot;/&gt;&lt;/Image&gt;&lt;/ThreeDShape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2&quot;/&gt;&lt;lineCharCount val=&quot;71&quot;/&gt;&lt;lineCharCount val=&quot;23&quot;/&gt;&lt;/TableIndex&gt;&lt;/ShapeTextInfo&gt;"/>
  <p:tag name="HTML_SHAPEINFO" val="&lt;ThreeDShapeInfo&gt;&lt;uuid val=&quot;{F137D8F6-1408-404C-8D0D-117F29FF7A36}&quot;/&gt;&lt;isInvalidForFieldText val=&quot;0&quot;/&gt;&lt;Image&gt;&lt;filename val=&quot;C:\Users\User\AppData\Local\Temp\CP32940102659656Session\CPTrustFolder32940102659656\PPTImport32940102843406\data\asimages\{F137D8F6-1408-404C-8D0D-117F29FF7A36}_40.png&quot;/&gt;&lt;left val=&quot;40&quot;/&gt;&lt;top val=&quot;218&quot;/&gt;&lt;width val=&quot;871&quot;/&gt;&lt;height val=&quot;129&quot;/&gt;&lt;hasText val=&quot;1&quot;/&gt;&lt;/Image&gt;&lt;/ThreeDShape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AC5A3E8-87EB-4DD0-8C2C-75043B505AAA}&quot;/&gt;&lt;isInvalidForFieldText val=&quot;0&quot;/&gt;&lt;Image&gt;&lt;filename val=&quot;C:\Users\User\AppData\Local\Temp\CP32940102659656Session\CPTrustFolder32940102659656\PPTImport32940102843406\data\asimages\{1AC5A3E8-87EB-4DD0-8C2C-75043B505AAA}_40.png&quot;/&gt;&lt;left val=&quot;727&quot;/&gt;&lt;top val=&quot;687&quot;/&gt;&lt;width val=&quot;226&quot;/&gt;&lt;height val=&quot;45&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2&quot;/&gt;&lt;lineCharCount val=&quot;45&quot;/&gt;&lt;lineCharCount val=&quot;67&quot;/&gt;&lt;/TableIndex&gt;&lt;/ShapeTextInfo&gt;"/>
  <p:tag name="HTML_SHAPEINFO" val="&lt;ThreeDShapeInfo&gt;&lt;uuid val=&quot;{AA599265-6624-47F3-95BE-9ADDE9D76395}&quot;/&gt;&lt;isInvalidForFieldText val=&quot;0&quot;/&gt;&lt;Image&gt;&lt;filename val=&quot;C:\Users\User\AppData\Local\Temp\CP32940102659656Session\CPTrustFolder32940102659656\PPTImport32940102843406\data\asimages\{AA599265-6624-47F3-95BE-9ADDE9D76395}_40.png&quot;/&gt;&lt;left val=&quot;42&quot;/&gt;&lt;top val=&quot;336&quot;/&gt;&lt;width val=&quot;869&quot;/&gt;&lt;height val=&quot;137&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8&quot;/&gt;&lt;lineCharCount val=&quot;38&quot;/&gt;&lt;lineCharCount val=&quot;31&quot;/&gt;&lt;/TableIndex&gt;&lt;/ShapeTextInfo&gt;"/>
  <p:tag name="HTML_SHAPEINFO" val="&lt;ThreeDShapeInfo&gt;&lt;uuid val=&quot;{0D5269CF-E964-423F-9659-3B6D8D2633CD}&quot;/&gt;&lt;isInvalidForFieldText val=&quot;0&quot;/&gt;&lt;Image&gt;&lt;filename val=&quot;C:\Users\User\AppData\Local\Temp\CP32940102659656Session\CPTrustFolder32940102659656\PPTImport32940102843406\data\asimages\{0D5269CF-E964-423F-9659-3B6D8D2633CD}_40.png&quot;/&gt;&lt;left val=&quot;40&quot;/&gt;&lt;top val=&quot;479&quot;/&gt;&lt;width val=&quot;871&quot;/&gt;&lt;height val=&quot;129&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E7E67188-0D20-4D4C-8CBE-8C11C2CD791F}&quot;/&gt;&lt;isInvalidForFieldText val=&quot;0&quot;/&gt;&lt;Image&gt;&lt;filename val=&quot;C:\Users\User\AppData\Local\Temp\CP32940102659656Session\CPTrustFolder32940102659656\PPTImport32940102843406\data\asimages\{E7E67188-0D20-4D4C-8CBE-8C11C2CD791F}_2.png&quot;/&gt;&lt;left val=&quot;0&quot;/&gt;&lt;top val=&quot;76&quot;/&gt;&lt;width val=&quot;961&quot;/&gt;&lt;height val=&quot;122&quot;/&gt;&lt;hasText val=&quot;1&quot;/&gt;&lt;/Image&gt;&lt;/ThreeDShape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83C74EF4-A872-4579-85AF-ED1DF92DA26C}&quot;/&gt;&lt;isInvalidForFieldText val=&quot;0&quot;/&gt;&lt;Image&gt;&lt;filename val=&quot;C:\Users\User\AppData\Local\Temp\CP32940102659656Session\CPTrustFolder32940102659656\PPTImport32940102843406\data\asimages\{83C74EF4-A872-4579-85AF-ED1DF92DA26C}_41.png&quot;/&gt;&lt;left val=&quot;0&quot;/&gt;&lt;top val=&quot;76&quot;/&gt;&lt;width val=&quot;961&quot;/&gt;&lt;height val=&quot;122&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5&quot;/&gt;&lt;lineCharCount val=&quot;64&quot;/&gt;&lt;lineCharCount val=&quot;41&quot;/&gt;&lt;/TableIndex&gt;&lt;/ShapeTextInfo&gt;"/>
  <p:tag name="HTML_SHAPEINFO" val="&lt;ThreeDShapeInfo&gt;&lt;uuid val=&quot;{75C0FDB8-0093-4ABE-B7FA-48C28749FAC7}&quot;/&gt;&lt;isInvalidForFieldText val=&quot;0&quot;/&gt;&lt;Image&gt;&lt;filename val=&quot;C:\Users\User\AppData\Local\Temp\CP32940102659656Session\CPTrustFolder32940102659656\PPTImport32940102843406\data\asimages\{75C0FDB8-0093-4ABE-B7FA-48C28749FAC7}_41.png&quot;/&gt;&lt;left val=&quot;40&quot;/&gt;&lt;top val=&quot;220&quot;/&gt;&lt;width val=&quot;871&quot;/&gt;&lt;height val=&quot;129&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A22FBB6-1FE4-4E22-9025-1DE518063132}&quot;/&gt;&lt;isInvalidForFieldText val=&quot;0&quot;/&gt;&lt;Image&gt;&lt;filename val=&quot;C:\Users\User\AppData\Local\Temp\CP32940102659656Session\CPTrustFolder32940102659656\PPTImport32940102843406\data\asimages\{6A22FBB6-1FE4-4E22-9025-1DE518063132}_41.png&quot;/&gt;&lt;left val=&quot;727&quot;/&gt;&lt;top val=&quot;687&quot;/&gt;&lt;width val=&quot;226&quot;/&gt;&lt;height val=&quot;45&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9&quot;/&gt;&lt;lineCharCount val=&quot;36&quot;/&gt;&lt;/TableIndex&gt;&lt;/ShapeTextInfo&gt;"/>
  <p:tag name="HTML_SHAPEINFO" val="&lt;ThreeDShapeInfo&gt;&lt;uuid val=&quot;{20D038F9-E407-4259-B5C0-EA740213AF3B}&quot;/&gt;&lt;isInvalidForFieldText val=&quot;0&quot;/&gt;&lt;Image&gt;&lt;filename val=&quot;C:\Users\User\AppData\Local\Temp\CP32940102659656Session\CPTrustFolder32940102659656\PPTImport32940102843406\data\asimages\{20D038F9-E407-4259-B5C0-EA740213AF3B}_41.png&quot;/&gt;&lt;left val=&quot;42&quot;/&gt;&lt;top val=&quot;346&quot;/&gt;&lt;width val=&quot;882&quot;/&gt;&lt;height val=&quot;89&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73EA20E9-6A6B-42D3-B60A-99007686FBC8}&quot;/&gt;&lt;isInvalidForFieldText val=&quot;0&quot;/&gt;&lt;Image&gt;&lt;filename val=&quot;C:\Users\User\AppData\Local\Temp\CP32940102659656Session\CPTrustFolder32940102659656\PPTImport32940102843406\data\asimages\{73EA20E9-6A6B-42D3-B60A-99007686FBC8}_42.png&quot;/&gt;&lt;left val=&quot;0&quot;/&gt;&lt;top val=&quot;76&quot;/&gt;&lt;width val=&quot;961&quot;/&gt;&lt;height val=&quot;122&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75&quot;/&gt;&lt;lineCharCount val=&quot;33&quot;/&gt;&lt;lineCharCount val=&quot;1&quot;/&gt;&lt;lineCharCount val=&quot;69&quot;/&gt;&lt;lineCharCount val=&quot;70&quot;/&gt;&lt;lineCharCount val=&quot;1&quot;/&gt;&lt;lineCharCount val=&quot;28&quot;/&gt;&lt;/TableIndex&gt;&lt;/ShapeTextInfo&gt;"/>
  <p:tag name="HTML_SHAPEINFO" val="&lt;ThreeDShapeInfo&gt;&lt;uuid val=&quot;{DB575188-2EDD-4A00-89F7-4049FDE6B5FB}&quot;/&gt;&lt;isInvalidForFieldText val=&quot;0&quot;/&gt;&lt;Image&gt;&lt;filename val=&quot;C:\Users\User\AppData\Local\Temp\CP32940102659656Session\CPTrustFolder32940102659656\PPTImport32940102843406\data\asimages\{DB575188-2EDD-4A00-89F7-4049FDE6B5FB}_42.png&quot;/&gt;&lt;left val=&quot;9&quot;/&gt;&lt;top val=&quot;221&quot;/&gt;&lt;width val=&quot;947&quot;/&gt;&lt;height val=&quot;415&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874E7E8-1BC1-423D-B1FD-419A5E0A90E6}&quot;/&gt;&lt;isInvalidForFieldText val=&quot;0&quot;/&gt;&lt;Image&gt;&lt;filename val=&quot;C:\Users\User\AppData\Local\Temp\CP32940102659656Session\CPTrustFolder32940102659656\PPTImport32940102843406\data\asimages\{A874E7E8-1BC1-423D-B1FD-419A5E0A90E6}_42.png&quot;/&gt;&lt;left val=&quot;727&quot;/&gt;&lt;top val=&quot;687&quot;/&gt;&lt;width val=&quot;226&quot;/&gt;&lt;height val=&quot;45&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3843C8D-17AE-4B4B-90CE-C28595E21CA0}&quot;/&gt;&lt;isInvalidForFieldText val=&quot;0&quot;/&gt;&lt;Image&gt;&lt;filename val=&quot;C:\Users\User\AppData\Local\Temp\CP32940102659656Session\CPTrustFolder32940102659656\PPTImport32940102843406\data\asimages\{C3843C8D-17AE-4B4B-90CE-C28595E21CA0}_43.png&quot;/&gt;&lt;left val=&quot;727&quot;/&gt;&lt;top val=&quot;687&quot;/&gt;&lt;width val=&quot;226&quot;/&gt;&lt;height val=&quot;45&quot;/&gt;&lt;hasText val=&quot;1&quot;/&gt;&lt;/Image&gt;&lt;/ThreeDShape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F6CB2838-5605-4EE4-8590-2F2F303E96B6}&quot;/&gt;&lt;isInvalidForFieldText val=&quot;0&quot;/&gt;&lt;Image&gt;&lt;filename val=&quot;C:\Users\User\AppData\Local\Temp\CP32940102659656Session\CPTrustFolder32940102659656\PPTImport32940102843406\data\asimages\{F6CB2838-5605-4EE4-8590-2F2F303E96B6}_43.png&quot;/&gt;&lt;left val=&quot;0&quot;/&gt;&lt;top val=&quot;272&quot;/&gt;&lt;width val=&quot;961&quot;/&gt;&lt;height val=&quot;20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AE8789F8-0ECB-46EA-A855-AB3375F2FFD0}&quot;/&gt;&lt;isInvalidForFieldText val=&quot;0&quot;/&gt;&lt;Image&gt;&lt;filename val=&quot;C:\Users\User\AppData\Local\Temp\CP32940102659656Session\CPTrustFolder32940102659656\PPTImport32940102843406\data\asimages\{AE8789F8-0ECB-46EA-A855-AB3375F2FFD0}_2.png&quot;/&gt;&lt;left val=&quot;40&quot;/&gt;&lt;top val=&quot;183&quot;/&gt;&lt;width val=&quot;871&quot;/&gt;&lt;height val=&quot;415&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40E98CF0-1818-4272-A980-B01DEBB9C927}&quot;/&gt;&lt;isInvalidForFieldText val=&quot;0&quot;/&gt;&lt;Image&gt;&lt;filename val=&quot;C:\Users\User\AppData\Local\Temp\CP32940102659656Session\CPTrustFolder32940102659656\PPTImport32940102843406\data\asimages\{40E98CF0-1818-4272-A980-B01DEBB9C927}_2.png&quot;/&gt;&lt;left val=&quot;727&quot;/&gt;&lt;top val=&quot;687&quot;/&gt;&lt;width val=&quot;226&quot;/&gt;&lt;height val=&quot;4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5&quot;/&gt;&lt;lineCharCount val=&quot;64&quot;/&gt;&lt;lineCharCount val=&quot;48&quot;/&gt;&lt;/TableIndex&gt;&lt;/ShapeTextInfo&gt;"/>
  <p:tag name="HTML_SHAPEINFO" val="&lt;ThreeDShapeInfo&gt;&lt;uuid val=&quot;{A725383B-C215-4122-8194-353324A15B04}&quot;/&gt;&lt;isInvalidForFieldText val=&quot;0&quot;/&gt;&lt;Image&gt;&lt;filename val=&quot;C:\Users\User\AppData\Local\Temp\CP32940102659656Session\CPTrustFolder32940102659656\PPTImport32940102843406\data\asimages\{A725383B-C215-4122-8194-353324A15B04}_2.png&quot;/&gt;&lt;left val=&quot;42&quot;/&gt;&lt;top val=&quot;219&quot;/&gt;&lt;width val=&quot;859&quot;/&gt;&lt;height val=&quot;121&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3B5B9227-EA08-40C4-972B-793A0E56C997}&quot;/&gt;&lt;isInvalidForFieldText val=&quot;0&quot;/&gt;&lt;Image&gt;&lt;filename val=&quot;C:\Users\User\AppData\Local\Temp\CP32940102659656Session\CPTrustFolder32940102659656\PPTImport32940102843406\data\asimages\{3B5B9227-EA08-40C4-972B-793A0E56C997}_3.png&quot;/&gt;&lt;left val=&quot;0&quot;/&gt;&lt;top val=&quot;76&quot;/&gt;&lt;width val=&quot;961&quot;/&gt;&lt;height val=&quot;122&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5&quot;/&gt;&lt;lineCharCount val=&quot;15&quot;/&gt;&lt;lineCharCount val=&quot;15&quot;/&gt;&lt;lineCharCount val=&quot;12&quot;/&gt;&lt;/TableIndex&gt;&lt;/ShapeTextInfo&gt;"/>
  <p:tag name="HTML_SHAPEINFO" val="&lt;ThreeDShapeInfo&gt;&lt;uuid val=&quot;{90D8C150-EA7A-41BF-BF39-5D5F55DDB5CB}&quot;/&gt;&lt;isInvalidForFieldText val=&quot;0&quot;/&gt;&lt;Image&gt;&lt;filename val=&quot;C:\Users\User\AppData\Local\Temp\CP32940102659656Session\CPTrustFolder32940102659656\PPTImport32940102843406\data\asimages\{90D8C150-EA7A-41BF-BF39-5D5F55DDB5CB}_3.png&quot;/&gt;&lt;left val=&quot;42&quot;/&gt;&lt;top val=&quot;212&quot;/&gt;&lt;width val=&quot;870&quot;/&gt;&lt;height val=&quot;415&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92947DC-2123-42CE-9D80-936503624AB6}&quot;/&gt;&lt;isInvalidForFieldText val=&quot;0&quot;/&gt;&lt;Image&gt;&lt;filename val=&quot;C:\Users\User\AppData\Local\Temp\CP32940102659656Session\CPTrustFolder32940102659656\PPTImport32940102843406\data\asimages\{592947DC-2123-42CE-9D80-936503624AB6}_3.png&quot;/&gt;&lt;left val=&quot;727&quot;/&gt;&lt;top val=&quot;687&quot;/&gt;&lt;width val=&quot;226&quot;/&gt;&lt;height val=&quot;4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BCEAB403-EE19-433C-B2DF-00326404A290}&quot;/&gt;&lt;isInvalidForFieldText val=&quot;0&quot;/&gt;&lt;Image&gt;&lt;filename val=&quot;C:\Users\User\AppData\Local\Temp\CP32940102659656Session\CPTrustFolder32940102659656\PPTImport32940102843406\data\asimages\{BCEAB403-EE19-433C-B2DF-00326404A290}_4.png&quot;/&gt;&lt;left val=&quot;0&quot;/&gt;&lt;top val=&quot;76&quot;/&gt;&lt;width val=&quot;961&quot;/&gt;&lt;height val=&quot;122&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B677C8C1-FC28-4397-9E01-9ACC994DE4BF}&quot;/&gt;&lt;isInvalidForFieldText val=&quot;0&quot;/&gt;&lt;Image&gt;&lt;filename val=&quot;C:\Users\User\AppData\Local\Temp\CP32940102659656Session\CPTrustFolder32940102659656\PPTImport32940102843406\data\asimages\{B677C8C1-FC28-4397-9E01-9ACC994DE4BF}_4.png&quot;/&gt;&lt;left val=&quot;47&quot;/&gt;&lt;top val=&quot;212&quot;/&gt;&lt;width val=&quot;865&quot;/&gt;&lt;height val=&quot;57&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9BB22F49-8193-47C1-BBDD-445DE8DADC69}&quot;/&gt;&lt;isInvalidForFieldText val=&quot;0&quot;/&gt;&lt;Image&gt;&lt;filename val=&quot;C:\Users\User\AppData\Local\Temp\CP32940102659656Session\CPTrustFolder32940102659656\PPTImport32940102843406\data\asimages\{9BB22F49-8193-47C1-BBDD-445DE8DADC69}_4.png&quot;/&gt;&lt;left val=&quot;727&quot;/&gt;&lt;top val=&quot;687&quot;/&gt;&lt;width val=&quot;226&quot;/&gt;&lt;height val=&quot;45&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2&quot;/&gt;&lt;lineCharCount val=&quot;63&quot;/&gt;&lt;lineCharCount val=&quot;30&quot;/&gt;&lt;lineCharCount val=&quot;57&quot;/&gt;&lt;lineCharCount val=&quot;13&quot;/&gt;&lt;lineCharCount val=&quot;53&quot;/&gt;&lt;/TableIndex&gt;&lt;/ShapeTextInfo&gt;"/>
  <p:tag name="HTML_SHAPEINFO" val="&lt;ThreeDShapeInfo&gt;&lt;uuid val=&quot;{6F96244D-D22E-49EA-9B68-62117C22F4B5}&quot;/&gt;&lt;isInvalidForFieldText val=&quot;0&quot;/&gt;&lt;Image&gt;&lt;filename val=&quot;C:\Users\User\AppData\Local\Temp\CP32940102659656Session\CPTrustFolder32940102659656\PPTImport32940102843406\data\asimages\{6F96244D-D22E-49EA-9B68-62117C22F4B5}_4.png&quot;/&gt;&lt;left val=&quot;42&quot;/&gt;&lt;top val=&quot;255&quot;/&gt;&lt;width val=&quot;870&quot;/&gt;&lt;height val=&quot;241&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182F6D15-9C7E-44FD-8209-F6BDB504A231}&quot;/&gt;&lt;isInvalidForFieldText val=&quot;0&quot;/&gt;&lt;Image&gt;&lt;filename val=&quot;C:\Users\User\AppData\Local\Temp\CP32940102659656Session\CPTrustFolder32940102659656\PPTImport32940102843406\data\asimages\{182F6D15-9C7E-44FD-8209-F6BDB504A231}_5.png&quot;/&gt;&lt;left val=&quot;0&quot;/&gt;&lt;top val=&quot;76&quot;/&gt;&lt;width val=&quot;961&quot;/&gt;&lt;height val=&quot;12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 name="HTML_SHAPEINFO" val="&lt;ThreeDShapeInfo&gt;&lt;uuid val=&quot;{E2D0778F-5B88-4CB6-A815-CC54E6E1BDA4}&quot;/&gt;&lt;isInvalidForFieldText val=&quot;0&quot;/&gt;&lt;Image&gt;&lt;filename val=&quot;C:\Users\User\AppData\Local\Temp\CP32940102659656Session\CPTrustFolder32940102659656\PPTImport32940102843406\data\asimages\{E2D0778F-5B88-4CB6-A815-CC54E6E1BDA4}_5.png&quot;/&gt;&lt;left val=&quot;47&quot;/&gt;&lt;top val=&quot;218&quot;/&gt;&lt;width val=&quot;865&quot;/&gt;&lt;height val=&quot;57&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C045641-DEAB-4CA8-BD20-4E8A36F10457}&quot;/&gt;&lt;isInvalidForFieldText val=&quot;0&quot;/&gt;&lt;Image&gt;&lt;filename val=&quot;C:\Users\User\AppData\Local\Temp\CP32940102659656Session\CPTrustFolder32940102659656\PPTImport32940102843406\data\asimages\{6C045641-DEAB-4CA8-BD20-4E8A36F10457}_5.png&quot;/&gt;&lt;left val=&quot;727&quot;/&gt;&lt;top val=&quot;687&quot;/&gt;&lt;width val=&quot;226&quot;/&gt;&lt;height val=&quot;4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5&quot;/&gt;&lt;lineCharCount val=&quot;8&quot;/&gt;&lt;lineCharCount val=&quot;67&quot;/&gt;&lt;lineCharCount val=&quot;52&quot;/&gt;&lt;lineCharCount val=&quot;62&quot;/&gt;&lt;lineCharCount val=&quot;69&quot;/&gt;&lt;lineCharCount val=&quot;51&quot;/&gt;&lt;/TableIndex&gt;&lt;/ShapeTextInfo&gt;"/>
  <p:tag name="HTML_SHAPEINFO" val="&lt;ThreeDShapeInfo&gt;&lt;uuid val=&quot;{03E92C16-3FCC-4646-8119-1AE4752B1145}&quot;/&gt;&lt;isInvalidForFieldText val=&quot;0&quot;/&gt;&lt;Image&gt;&lt;filename val=&quot;C:\Users\User\AppData\Local\Temp\CP32940102659656Session\CPTrustFolder32940102659656\PPTImport32940102843406\data\asimages\{03E92C16-3FCC-4646-8119-1AE4752B1145}_5.png&quot;/&gt;&lt;left val=&quot;42&quot;/&gt;&lt;top val=&quot;256&quot;/&gt;&lt;width val=&quot;870&quot;/&gt;&lt;height val=&quot;265&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86480C5B-FC2A-495F-AFEA-7FFE4214A187}&quot;/&gt;&lt;isInvalidForFieldText val=&quot;0&quot;/&gt;&lt;Image&gt;&lt;filename val=&quot;C:\Users\User\AppData\Local\Temp\CP32940102659656Session\CPTrustFolder32940102659656\PPTImport32940102843406\data\asimages\{86480C5B-FC2A-495F-AFEA-7FFE4214A187}_6.png&quot;/&gt;&lt;left val=&quot;0&quot;/&gt;&lt;top val=&quot;76&quot;/&gt;&lt;width val=&quot;961&quot;/&gt;&lt;height val=&quot;122&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0FE27A9C-8E9E-4563-BEFF-CEC929E20356}&quot;/&gt;&lt;isInvalidForFieldText val=&quot;0&quot;/&gt;&lt;Image&gt;&lt;filename val=&quot;C:\Users\User\AppData\Local\Temp\CP32940102659656Session\CPTrustFolder32940102659656\PPTImport32940102843406\data\asimages\{0FE27A9C-8E9E-4563-BEFF-CEC929E20356}_6.png&quot;/&gt;&lt;left val=&quot;47&quot;/&gt;&lt;top val=&quot;212&quot;/&gt;&lt;width val=&quot;865&quot;/&gt;&lt;height val=&quot;57&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A3A5EEFD-EB08-482B-A32D-F65E7583ADE1}&quot;/&gt;&lt;isInvalidForFieldText val=&quot;0&quot;/&gt;&lt;Image&gt;&lt;filename val=&quot;C:\Users\User\AppData\Local\Temp\CP32940102659656Session\CPTrustFolder32940102659656\PPTImport32940102843406\data\asimages\{A3A5EEFD-EB08-482B-A32D-F65E7583ADE1}_6.png&quot;/&gt;&lt;left val=&quot;727&quot;/&gt;&lt;top val=&quot;687&quot;/&gt;&lt;width val=&quot;226&quot;/&gt;&lt;height val=&quot;45&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5&quot;/&gt;&lt;lineCharCount val=&quot;46&quot;/&gt;&lt;lineCharCount val=&quot;71&quot;/&gt;&lt;lineCharCount val=&quot;71&quot;/&gt;&lt;lineCharCount val=&quot;24&quot;/&gt;&lt;/TableIndex&gt;&lt;/ShapeTextInfo&gt;"/>
  <p:tag name="HTML_SHAPEINFO" val="&lt;ThreeDShapeInfo&gt;&lt;uuid val=&quot;{EEF00E8D-AEC2-43A3-82C7-7689CFBE745D}&quot;/&gt;&lt;isInvalidForFieldText val=&quot;0&quot;/&gt;&lt;Image&gt;&lt;filename val=&quot;C:\Users\User\AppData\Local\Temp\CP32940102659656Session\CPTrustFolder32940102659656\PPTImport32940102843406\data\asimages\{EEF00E8D-AEC2-43A3-82C7-7689CFBE745D}_6.png&quot;/&gt;&lt;left val=&quot;42&quot;/&gt;&lt;top val=&quot;254&quot;/&gt;&lt;width val=&quot;870&quot;/&gt;&lt;height val=&quot;193&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F82215DD-1A00-4806-8844-2070AE4F8D6E}&quot;/&gt;&lt;isInvalidForFieldText val=&quot;0&quot;/&gt;&lt;Image&gt;&lt;filename val=&quot;C:\Users\User\AppData\Local\Temp\CP32940102659656Session\CPTrustFolder32940102659656\PPTImport32940102843406\data\asimages\{F82215DD-1A00-4806-8844-2070AE4F8D6E}_7.png&quot;/&gt;&lt;left val=&quot;0&quot;/&gt;&lt;top val=&quot;76&quot;/&gt;&lt;width val=&quot;961&quot;/&gt;&lt;height val=&quot;122&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3&quot;/&gt;&lt;lineCharCount val=&quot;67&quot;/&gt;&lt;lineCharCount val=&quot;72&quot;/&gt;&lt;lineCharCount val=&quot;74&quot;/&gt;&lt;lineCharCount val=&quot;69&quot;/&gt;&lt;lineCharCount val=&quot;23&quot;/&gt;&lt;/TableIndex&gt;&lt;/ShapeTextInfo&gt;"/>
  <p:tag name="HTML_SHAPEINFO" val="&lt;ThreeDShapeInfo&gt;&lt;uuid val=&quot;{BAFEBB25-803C-423F-81AC-CD6BA9AF48D1}&quot;/&gt;&lt;isInvalidForFieldText val=&quot;0&quot;/&gt;&lt;Image&gt;&lt;filename val=&quot;C:\Users\User\AppData\Local\Temp\CP32940102659656Session\CPTrustFolder32940102659656\PPTImport32940102843406\data\asimages\{BAFEBB25-803C-423F-81AC-CD6BA9AF48D1}_7.png&quot;/&gt;&lt;left val=&quot;40&quot;/&gt;&lt;top val=&quot;213&quot;/&gt;&lt;width val=&quot;873&quot;/&gt;&lt;height val=&quot;41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2580215-2552-4522-9F41-00DD3D607435}&quot;/&gt;&lt;isInvalidForFieldText val=&quot;0&quot;/&gt;&lt;Image&gt;&lt;filename val=&quot;C:\Users\User\AppData\Local\Temp\CP32940102659656Session\CPTrustFolder32940102659656\PPTImport32940102843406\data\asimages\{D2580215-2552-4522-9F41-00DD3D607435}_7.png&quot;/&gt;&lt;left val=&quot;727&quot;/&gt;&lt;top val=&quot;687&quot;/&gt;&lt;width val=&quot;226&quot;/&gt;&lt;height val=&quot;4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E1D6514F-E46E-4CBE-BD2F-1CE666F14B05}&quot;/&gt;&lt;isInvalidForFieldText val=&quot;0&quot;/&gt;&lt;Image&gt;&lt;filename val=&quot;C:\Users\User\AppData\Local\Temp\CP32940102659656Session\CPTrustFolder32940102659656\PPTImport32940102843406\data\asimages\{E1D6514F-E46E-4CBE-BD2F-1CE666F14B05}_8.png&quot;/&gt;&lt;left val=&quot;0&quot;/&gt;&lt;top val=&quot;76&quot;/&gt;&lt;width val=&quot;961&quot;/&gt;&lt;height val=&quot;12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C53703F4-A40B-4DD6-A5DD-809E277BD5BD}&quot;/&gt;&lt;isInvalidForFieldText val=&quot;0&quot;/&gt;&lt;Image&gt;&lt;filename val=&quot;C:\Users\User\AppData\Local\Temp\CP32940102659656Session\CPTrustFolder32940102659656\PPTImport32940102843406\data\asimages\{C53703F4-A40B-4DD6-A5DD-809E277BD5BD}_8.png&quot;/&gt;&lt;left val=&quot;45&quot;/&gt;&lt;top val=&quot;211&quot;/&gt;&lt;width val=&quot;867&quot;/&gt;&lt;height val=&quot;415&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CCEF076-D678-413F-B454-95E7B009C0AB}&quot;/&gt;&lt;isInvalidForFieldText val=&quot;0&quot;/&gt;&lt;Image&gt;&lt;filename val=&quot;C:\Users\User\AppData\Local\Temp\CP32940102659656Session\CPTrustFolder32940102659656\PPTImport32940102843406\data\asimages\{1CCEF076-D678-413F-B454-95E7B009C0AB}_8.png&quot;/&gt;&lt;left val=&quot;727&quot;/&gt;&lt;top val=&quot;687&quot;/&gt;&lt;width val=&quot;226&quot;/&gt;&lt;height val=&quot;45&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4BA0FAE3-FF4C-42C0-B677-ED876277C463}&quot;/&gt;&lt;isInvalidForFieldText val=&quot;0&quot;/&gt;&lt;Image&gt;&lt;filename val=&quot;C:\Users\User\AppData\Local\Temp\CP32940102659656Session\CPTrustFolder32940102659656\PPTImport32940102843406\data\asimages\{4BA0FAE3-FF4C-42C0-B677-ED876277C463}_9.png&quot;/&gt;&lt;left val=&quot;0&quot;/&gt;&lt;top val=&quot;76&quot;/&gt;&lt;width val=&quot;961&quot;/&gt;&lt;height val=&quot;122&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CE472FE5-0486-4CE2-9148-63F1B89F8ED1}&quot;/&gt;&lt;isInvalidForFieldText val=&quot;0&quot;/&gt;&lt;Image&gt;&lt;filename val=&quot;C:\Users\User\AppData\Local\Temp\CP32940102659656Session\CPTrustFolder32940102659656\PPTImport32940102843406\data\asimages\{CE472FE5-0486-4CE2-9148-63F1B89F8ED1}_9.png&quot;/&gt;&lt;left val=&quot;47&quot;/&gt;&lt;top val=&quot;212&quot;/&gt;&lt;width val=&quot;865&quot;/&gt;&lt;height val=&quot;57&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A41311C-E7A4-4165-958F-50896F2E4EF7}&quot;/&gt;&lt;isInvalidForFieldText val=&quot;0&quot;/&gt;&lt;Image&gt;&lt;filename val=&quot;C:\Users\User\AppData\Local\Temp\CP32940102659656Session\CPTrustFolder32940102659656\PPTImport32940102843406\data\asimages\{5A41311C-E7A4-4165-958F-50896F2E4EF7}_9.png&quot;/&gt;&lt;left val=&quot;727&quot;/&gt;&lt;top val=&quot;687&quot;/&gt;&lt;width val=&quot;226&quot;/&gt;&lt;height val=&quot;45&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7&quot;/&gt;&lt;lineCharCount val=&quot;9&quot;/&gt;&lt;lineCharCount val=&quot;70&quot;/&gt;&lt;lineCharCount val=&quot;59&quot;/&gt;&lt;lineCharCount val=&quot;44&quot;/&gt;&lt;/TableIndex&gt;&lt;/ShapeTextInfo&gt;"/>
  <p:tag name="HTML_SHAPEINFO" val="&lt;ThreeDShapeInfo&gt;&lt;uuid val=&quot;{7DC725A0-CC0A-4130-83ED-9764A2F78D5B}&quot;/&gt;&lt;isInvalidForFieldText val=&quot;0&quot;/&gt;&lt;Image&gt;&lt;filename val=&quot;C:\Users\User\AppData\Local\Temp\CP32940102659656Session\CPTrustFolder32940102659656\PPTImport32940102843406\data\asimages\{7DC725A0-CC0A-4130-83ED-9764A2F78D5B}_9.png&quot;/&gt;&lt;left val=&quot;42&quot;/&gt;&lt;top val=&quot;250&quot;/&gt;&lt;width val=&quot;870&quot;/&gt;&lt;height val=&quot;201&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2E76DFDA-01A2-43B0-8B0D-EF0F5729FF6A}&quot;/&gt;&lt;isInvalidForFieldText val=&quot;0&quot;/&gt;&lt;Image&gt;&lt;filename val=&quot;C:\Users\User\AppData\Local\Temp\CP32940102659656Session\CPTrustFolder32940102659656\PPTImport32940102843406\data\asimages\{2E76DFDA-01A2-43B0-8B0D-EF0F5729FF6A}_10.png&quot;/&gt;&lt;left val=&quot;0&quot;/&gt;&lt;top val=&quot;76&quot;/&gt;&lt;width val=&quot;961&quot;/&gt;&lt;height val=&quot;122&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1&quot;/&gt;&lt;lineCharCount val=&quot;37&quot;/&gt;&lt;/TableIndex&gt;&lt;/ShapeTextInfo&gt;"/>
  <p:tag name="HTML_SHAPEINFO" val="&lt;ThreeDShapeInfo&gt;&lt;uuid val=&quot;{DE005516-03FE-4CA2-8DAD-EDDEF0B3DD92}&quot;/&gt;&lt;isInvalidForFieldText val=&quot;0&quot;/&gt;&lt;Image&gt;&lt;filename val=&quot;C:\Users\User\AppData\Local\Temp\CP32940102659656Session\CPTrustFolder32940102659656\PPTImport32940102843406\data\asimages\{DE005516-03FE-4CA2-8DAD-EDDEF0B3DD92}_10.png&quot;/&gt;&lt;left val=&quot;40&quot;/&gt;&lt;top val=&quot;212&quot;/&gt;&lt;width val=&quot;886&quot;/&gt;&lt;height val=&quot;89&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90A2F4A-5B4F-4452-B939-F973DEBDA6C6}&quot;/&gt;&lt;isInvalidForFieldText val=&quot;0&quot;/&gt;&lt;Image&gt;&lt;filename val=&quot;C:\Users\User\AppData\Local\Temp\CP32940102659656Session\CPTrustFolder32940102659656\PPTImport32940102843406\data\asimages\{C90A2F4A-5B4F-4452-B939-F973DEBDA6C6}_10.png&quot;/&gt;&lt;left val=&quot;727&quot;/&gt;&lt;top val=&quot;687&quot;/&gt;&lt;width val=&quot;226&quot;/&gt;&lt;height val=&quot;4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4&quot;/&gt;&lt;lineCharCount val=&quot;28&quot;/&gt;&lt;lineCharCount val=&quot;21&quot;/&gt;&lt;lineCharCount val=&quot;17&quot;/&gt;&lt;/TableIndex&gt;&lt;/ShapeTextInfo&gt;"/>
  <p:tag name="HTML_SHAPEINFO" val="&lt;ThreeDShapeInfo&gt;&lt;uuid val=&quot;{214D4D0F-BF83-48D8-A10C-4FEE8CE0B711}&quot;/&gt;&lt;isInvalidForFieldText val=&quot;0&quot;/&gt;&lt;Image&gt;&lt;filename val=&quot;C:\Users\User\AppData\Local\Temp\CP32940102659656Session\CPTrustFolder32940102659656\PPTImport32940102843406\data\asimages\{214D4D0F-BF83-48D8-A10C-4FEE8CE0B711}_10.png&quot;/&gt;&lt;left val=&quot;42&quot;/&gt;&lt;top val=&quot;284&quot;/&gt;&lt;width val=&quot;870&quot;/&gt;&lt;height val=&quot;177&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F4F26231-DF78-4EF6-99B4-A3EE28CE9408}&quot;/&gt;&lt;isInvalidForFieldText val=&quot;0&quot;/&gt;&lt;Image&gt;&lt;filename val=&quot;C:\Users\User\AppData\Local\Temp\CP32940102659656Session\CPTrustFolder32940102659656\PPTImport32940102843406\data\asimages\{F4F26231-DF78-4EF6-99B4-A3EE28CE9408}_11.png&quot;/&gt;&lt;left val=&quot;0&quot;/&gt;&lt;top val=&quot;76&quot;/&gt;&lt;width val=&quot;961&quot;/&gt;&lt;height val=&quot;122&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6&quot;/&gt;&lt;lineCharCount val=&quot;71&quot;/&gt;&lt;lineCharCount val=&quot;23&quot;/&gt;&lt;/TableIndex&gt;&lt;/ShapeTextInfo&gt;"/>
  <p:tag name="HTML_SHAPEINFO" val="&lt;ThreeDShapeInfo&gt;&lt;uuid val=&quot;{18AAF89C-BA5A-4C12-A9C6-AA1C5CABAE4A}&quot;/&gt;&lt;isInvalidForFieldText val=&quot;0&quot;/&gt;&lt;Image&gt;&lt;filename val=&quot;C:\Users\User\AppData\Local\Temp\CP32940102659656Session\CPTrustFolder32940102659656\PPTImport32940102843406\data\asimages\{18AAF89C-BA5A-4C12-A9C6-AA1C5CABAE4A}_11.png&quot;/&gt;&lt;left val=&quot;47&quot;/&gt;&lt;top val=&quot;218&quot;/&gt;&lt;width val=&quot;873&quot;/&gt;&lt;height val=&quot;129&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72518EA-684C-45D2-B340-0426D81F9675}&quot;/&gt;&lt;isInvalidForFieldText val=&quot;0&quot;/&gt;&lt;Image&gt;&lt;filename val=&quot;C:\Users\User\AppData\Local\Temp\CP32940102659656Session\CPTrustFolder32940102659656\PPTImport32940102843406\data\asimages\{E72518EA-684C-45D2-B340-0426D81F9675}_11.png&quot;/&gt;&lt;left val=&quot;727&quot;/&gt;&lt;top val=&quot;687&quot;/&gt;&lt;width val=&quot;226&quot;/&gt;&lt;height val=&quot;45&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6&quot;/&gt;&lt;lineCharCount val=&quot;65&quot;/&gt;&lt;lineCharCount val=&quot;28&quot;/&gt;&lt;lineCharCount val=&quot;21&quot;/&gt;&lt;lineCharCount val=&quot;17&quot;/&gt;&lt;/TableIndex&gt;&lt;/ShapeTextInfo&gt;"/>
  <p:tag name="HTML_SHAPEINFO" val="&lt;ThreeDShapeInfo&gt;&lt;uuid val=&quot;{AA99EBA1-5BA5-460D-858D-CC5DB7C5B827}&quot;/&gt;&lt;isInvalidForFieldText val=&quot;0&quot;/&gt;&lt;Image&gt;&lt;filename val=&quot;C:\Users\User\AppData\Local\Temp\CP32940102659656Session\CPTrustFolder32940102659656\PPTImport32940102843406\data\asimages\{AA99EBA1-5BA5-460D-858D-CC5DB7C5B827}_11.png&quot;/&gt;&lt;left val=&quot;42&quot;/&gt;&lt;top val=&quot;346&quot;/&gt;&lt;width val=&quot;871&quot;/&gt;&lt;height val=&quot;217&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64FA00F5-2938-4DF1-8C45-733DA21CAF60}&quot;/&gt;&lt;isInvalidForFieldText val=&quot;0&quot;/&gt;&lt;Image&gt;&lt;filename val=&quot;C:\Users\User\AppData\Local\Temp\CP32940102659656Session\CPTrustFolder32940102659656\PPTImport32940102843406\data\asimages\{64FA00F5-2938-4DF1-8C45-733DA21CAF60}_12.png&quot;/&gt;&lt;left val=&quot;0&quot;/&gt;&lt;top val=&quot;76&quot;/&gt;&lt;width val=&quot;961&quot;/&gt;&lt;height val=&quot;122&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5AAD0D40-0D97-4D52-9E48-D495B0252D42}&quot;/&gt;&lt;isInvalidForFieldText val=&quot;0&quot;/&gt;&lt;Image&gt;&lt;filename val=&quot;C:\Users\User\AppData\Local\Temp\CP32940102659656Session\CPTrustFolder32940102659656\PPTImport32940102843406\data\asimages\{5AAD0D40-0D97-4D52-9E48-D495B0252D42}_12.png&quot;/&gt;&lt;left val=&quot;47&quot;/&gt;&lt;top val=&quot;220&quot;/&gt;&lt;width val=&quot;865&quot;/&gt;&lt;height val=&quot;57&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F9799AC-BCB3-41DE-809F-8AB61D647535}&quot;/&gt;&lt;isInvalidForFieldText val=&quot;0&quot;/&gt;&lt;Image&gt;&lt;filename val=&quot;C:\Users\User\AppData\Local\Temp\CP32940102659656Session\CPTrustFolder32940102659656\PPTImport32940102843406\data\asimages\{6F9799AC-BCB3-41DE-809F-8AB61D647535}_12.png&quot;/&gt;&lt;left val=&quot;727&quot;/&gt;&lt;top val=&quot;687&quot;/&gt;&lt;width val=&quot;226&quot;/&gt;&lt;height val=&quot;45&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8&quot;/&gt;&lt;lineCharCount val=&quot;70&quot;/&gt;&lt;lineCharCount val=&quot;61&quot;/&gt;&lt;lineCharCount val=&quot;62&quot;/&gt;&lt;lineCharCount val=&quot;8&quot;/&gt;&lt;lineCharCount val=&quot;67&quot;/&gt;&lt;lineCharCount val=&quot;26&quot;/&gt;&lt;/TableIndex&gt;&lt;/ShapeTextInfo&gt;"/>
  <p:tag name="HTML_SHAPEINFO" val="&lt;ThreeDShapeInfo&gt;&lt;uuid val=&quot;{B55BD261-5129-42BD-9E9E-24B05B9D4843}&quot;/&gt;&lt;isInvalidForFieldText val=&quot;0&quot;/&gt;&lt;Image&gt;&lt;filename val=&quot;C:\Users\User\AppData\Local\Temp\CP32940102659656Session\CPTrustFolder32940102659656\PPTImport32940102843406\data\asimages\{B55BD261-5129-42BD-9E9E-24B05B9D4843}_12.png&quot;/&gt;&lt;left val=&quot;41&quot;/&gt;&lt;top val=&quot;258&quot;/&gt;&lt;width val=&quot;871&quot;/&gt;&lt;height val=&quot;265&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E4EE0ACE-174E-4244-A1F5-EE45A4177BE3}&quot;/&gt;&lt;isInvalidForFieldText val=&quot;0&quot;/&gt;&lt;Image&gt;&lt;filename val=&quot;C:\Users\User\AppData\Local\Temp\CP32940102659656Session\CPTrustFolder32940102659656\PPTImport32940102843406\data\asimages\{E4EE0ACE-174E-4244-A1F5-EE45A4177BE3}_13.png&quot;/&gt;&lt;left val=&quot;0&quot;/&gt;&lt;top val=&quot;76&quot;/&gt;&lt;width val=&quot;961&quot;/&gt;&lt;height val=&quot;122&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7&quot;/&gt;&lt;lineCharCount val=&quot;16&quot;/&gt;&lt;/TableIndex&gt;&lt;/ShapeTextInfo&gt;"/>
  <p:tag name="HTML_SHAPEINFO" val="&lt;ThreeDShapeInfo&gt;&lt;uuid val=&quot;{E430F0F7-4CDE-4D62-8A66-B3A01722A49E}&quot;/&gt;&lt;isInvalidForFieldText val=&quot;0&quot;/&gt;&lt;Image&gt;&lt;filename val=&quot;C:\Users\User\AppData\Local\Temp\CP32940102659656Session\CPTrustFolder32940102659656\PPTImport32940102843406\data\asimages\{E430F0F7-4CDE-4D62-8A66-B3A01722A49E}_13.png&quot;/&gt;&lt;left val=&quot;40&quot;/&gt;&lt;top val=&quot;183&quot;/&gt;&lt;width val=&quot;871&quot;/&gt;&lt;height val=&quot;89&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CF25D11-F107-46E7-B224-28EBEB030E1A}&quot;/&gt;&lt;isInvalidForFieldText val=&quot;0&quot;/&gt;&lt;Image&gt;&lt;filename val=&quot;C:\Users\User\AppData\Local\Temp\CP32940102659656Session\CPTrustFolder32940102659656\PPTImport32940102843406\data\asimages\{4CF25D11-F107-46E7-B224-28EBEB030E1A}_13.png&quot;/&gt;&lt;left val=&quot;727&quot;/&gt;&lt;top val=&quot;687&quot;/&gt;&lt;width val=&quot;226&quot;/&gt;&lt;height val=&quot;4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1&quot;/&gt;&lt;lineCharCount val=&quot;1&quot;/&gt;&lt;lineCharCount val=&quot;70&quot;/&gt;&lt;lineCharCount val=&quot;29&quot;/&gt;&lt;lineCharCount val=&quot;1&quot;/&gt;&lt;lineCharCount val=&quot;17&quot;/&gt;&lt;/TableIndex&gt;&lt;/ShapeTextInfo&gt;"/>
  <p:tag name="HTML_SHAPEINFO" val="&lt;ThreeDShapeInfo&gt;&lt;uuid val=&quot;{813A0538-1BB2-4274-9668-F5CF613C1A2C}&quot;/&gt;&lt;isInvalidForFieldText val=&quot;0&quot;/&gt;&lt;Image&gt;&lt;filename val=&quot;C:\Users\User\AppData\Local\Temp\CP32940102659656Session\CPTrustFolder32940102659656\PPTImport32940102843406\data\asimages\{813A0538-1BB2-4274-9668-F5CF613C1A2C}_13.png&quot;/&gt;&lt;left val=&quot;42&quot;/&gt;&lt;top val=&quot;283&quot;/&gt;&lt;width val=&quot;875&quot;/&gt;&lt;height val=&quot;249&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58B051D6-6B61-4BD1-A63B-6929DF3B970D}&quot;/&gt;&lt;isInvalidForFieldText val=&quot;0&quot;/&gt;&lt;Image&gt;&lt;filename val=&quot;C:\Users\User\AppData\Local\Temp\CP32940102659656Session\CPTrustFolder32940102659656\PPTImport32940102843406\data\asimages\{58B051D6-6B61-4BD1-A63B-6929DF3B970D}_14.png&quot;/&gt;&lt;left val=&quot;0&quot;/&gt;&lt;top val=&quot;76&quot;/&gt;&lt;width val=&quot;961&quot;/&gt;&lt;height val=&quot;122&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AC5E0094-4B55-4EA0-BDBF-0E48883E98D4}&quot;/&gt;&lt;isInvalidForFieldText val=&quot;0&quot;/&gt;&lt;Image&gt;&lt;filename val=&quot;C:\Users\User\AppData\Local\Temp\CP32940102659656Session\CPTrustFolder32940102659656\PPTImport32940102843406\data\asimages\{AC5E0094-4B55-4EA0-BDBF-0E48883E98D4}_14.png&quot;/&gt;&lt;left val=&quot;47&quot;/&gt;&lt;top val=&quot;207&quot;/&gt;&lt;width val=&quot;865&quot;/&gt;&lt;height val=&quot;57&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33EDE53-DF53-4C20-9B28-714EC1843937}&quot;/&gt;&lt;isInvalidForFieldText val=&quot;0&quot;/&gt;&lt;Image&gt;&lt;filename val=&quot;C:\Users\User\AppData\Local\Temp\CP32940102659656Session\CPTrustFolder32940102659656\PPTImport32940102843406\data\asimages\{433EDE53-DF53-4C20-9B28-714EC1843937}_14.png&quot;/&gt;&lt;left val=&quot;727&quot;/&gt;&lt;top val=&quot;687&quot;/&gt;&lt;width val=&quot;226&quot;/&gt;&lt;height val=&quot;45&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7&quot;/&gt;&lt;lineCharCount val=&quot;36&quot;/&gt;&lt;lineCharCount val=&quot;60&quot;/&gt;&lt;lineCharCount val=&quot;71&quot;/&gt;&lt;lineCharCount val=&quot;12&quot;/&gt;&lt;lineCharCount val=&quot;50&quot;/&gt;&lt;/TableIndex&gt;&lt;/ShapeTextInfo&gt;"/>
  <p:tag name="HTML_SHAPEINFO" val="&lt;ThreeDShapeInfo&gt;&lt;uuid val=&quot;{28BD5464-4587-41E6-A3C3-C00F14D76166}&quot;/&gt;&lt;isInvalidForFieldText val=&quot;0&quot;/&gt;&lt;Image&gt;&lt;filename val=&quot;C:\Users\User\AppData\Local\Temp\CP32940102659656Session\CPTrustFolder32940102659656\PPTImport32940102843406\data\asimages\{28BD5464-4587-41E6-A3C3-C00F14D76166}_14.png&quot;/&gt;&lt;left val=&quot;42&quot;/&gt;&lt;top val=&quot;246&quot;/&gt;&lt;width val=&quot;875&quot;/&gt;&lt;height val=&quot;233&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77D327E2-3DAD-44C0-9FD4-73E9ABD2255E}&quot;/&gt;&lt;isInvalidForFieldText val=&quot;0&quot;/&gt;&lt;Image&gt;&lt;filename val=&quot;C:\Users\User\AppData\Local\Temp\CP32940102659656Session\CPTrustFolder32940102659656\PPTImport32940102843406\data\asimages\{77D327E2-3DAD-44C0-9FD4-73E9ABD2255E}_15.png&quot;/&gt;&lt;left val=&quot;0&quot;/&gt;&lt;top val=&quot;76&quot;/&gt;&lt;width val=&quot;961&quot;/&gt;&lt;height val=&quot;122&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F5D4BEC9-8145-4C10-A4AF-C7FCF194B65A}&quot;/&gt;&lt;isInvalidForFieldText val=&quot;0&quot;/&gt;&lt;Image&gt;&lt;filename val=&quot;C:\Users\User\AppData\Local\Temp\CP32940102659656Session\CPTrustFolder32940102659656\PPTImport32940102843406\data\asimages\{F5D4BEC9-8145-4C10-A4AF-C7FCF194B65A}_15.png&quot;/&gt;&lt;left val=&quot;47&quot;/&gt;&lt;top val=&quot;215&quot;/&gt;&lt;width val=&quot;865&quot;/&gt;&lt;height val=&quot;57&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833CF5B-2D6C-43D0-8C0A-BC46779CF601}&quot;/&gt;&lt;isInvalidForFieldText val=&quot;0&quot;/&gt;&lt;Image&gt;&lt;filename val=&quot;C:\Users\User\AppData\Local\Temp\CP32940102659656Session\CPTrustFolder32940102659656\PPTImport32940102843406\data\asimages\{9833CF5B-2D6C-43D0-8C0A-BC46779CF601}_15.png&quot;/&gt;&lt;left val=&quot;727&quot;/&gt;&lt;top val=&quot;687&quot;/&gt;&lt;width val=&quot;226&quot;/&gt;&lt;height val=&quot;45&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8&quot;/&gt;&lt;lineCharCount val=&quot;11&quot;/&gt;&lt;lineCharCount val=&quot;67&quot;/&gt;&lt;lineCharCount val=&quot;72&quot;/&gt;&lt;lineCharCount val=&quot;20&quot;/&gt;&lt;/TableIndex&gt;&lt;/ShapeTextInfo&gt;"/>
  <p:tag name="HTML_SHAPEINFO" val="&lt;ThreeDShapeInfo&gt;&lt;uuid val=&quot;{D08D022B-78EA-4B7F-8EAB-7B2F83D5AF92}&quot;/&gt;&lt;isInvalidForFieldText val=&quot;0&quot;/&gt;&lt;Image&gt;&lt;filename val=&quot;C:\Users\User\AppData\Local\Temp\CP32940102659656Session\CPTrustFolder32940102659656\PPTImport32940102843406\data\asimages\{D08D022B-78EA-4B7F-8EAB-7B2F83D5AF92}_15.png&quot;/&gt;&lt;left val=&quot;42&quot;/&gt;&lt;top val=&quot;250&quot;/&gt;&lt;width val=&quot;880&quot;/&gt;&lt;height val=&quot;193&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C7452904-E3E4-4B5E-930F-05ECE19A8964}&quot;/&gt;&lt;isInvalidForFieldText val=&quot;0&quot;/&gt;&lt;Image&gt;&lt;filename val=&quot;C:\Users\User\AppData\Local\Temp\CP32940102659656Session\CPTrustFolder32940102659656\PPTImport32940102843406\data\asimages\{C7452904-E3E4-4B5E-930F-05ECE19A8964}_16.png&quot;/&gt;&lt;left val=&quot;0&quot;/&gt;&lt;top val=&quot;76&quot;/&gt;&lt;width val=&quot;961&quot;/&gt;&lt;height val=&quot;122&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9609D390-E5F6-49EB-A143-2665F27843BE}&quot;/&gt;&lt;isInvalidForFieldText val=&quot;0&quot;/&gt;&lt;Image&gt;&lt;filename val=&quot;C:\Users\User\AppData\Local\Temp\CP32940102659656Session\CPTrustFolder32940102659656\PPTImport32940102843406\data\asimages\{9609D390-E5F6-49EB-A143-2665F27843BE}_16.png&quot;/&gt;&lt;left val=&quot;47&quot;/&gt;&lt;top val=&quot;215&quot;/&gt;&lt;width val=&quot;865&quot;/&gt;&lt;height val=&quot;57&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CD705DA-0768-4EE5-9E85-68957FEFB981}&quot;/&gt;&lt;isInvalidForFieldText val=&quot;0&quot;/&gt;&lt;Image&gt;&lt;filename val=&quot;C:\Users\User\AppData\Local\Temp\CP32940102659656Session\CPTrustFolder32940102659656\PPTImport32940102843406\data\asimages\{ACD705DA-0768-4EE5-9E85-68957FEFB981}_16.png&quot;/&gt;&lt;left val=&quot;727&quot;/&gt;&lt;top val=&quot;687&quot;/&gt;&lt;width val=&quot;226&quot;/&gt;&lt;height val=&quot;45&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0&quot;/&gt;&lt;lineCharCount val=&quot;58&quot;/&gt;&lt;lineCharCount val=&quot;62&quot;/&gt;&lt;lineCharCount val=&quot;66&quot;/&gt;&lt;lineCharCount val=&quot;61&quot;/&gt;&lt;lineCharCount val=&quot;11&quot;/&gt;&lt;/TableIndex&gt;&lt;/ShapeTextInfo&gt;"/>
  <p:tag name="HTML_SHAPEINFO" val="&lt;ThreeDShapeInfo&gt;&lt;uuid val=&quot;{68BDF501-F663-4E9F-852D-0DF659A48732}&quot;/&gt;&lt;isInvalidForFieldText val=&quot;0&quot;/&gt;&lt;Image&gt;&lt;filename val=&quot;C:\Users\User\AppData\Local\Temp\CP32940102659656Session\CPTrustFolder32940102659656\PPTImport32940102843406\data\asimages\{68BDF501-F663-4E9F-852D-0DF659A48732}_16.png&quot;/&gt;&lt;left val=&quot;42&quot;/&gt;&lt;top val=&quot;259&quot;/&gt;&lt;width val=&quot;870&quot;/&gt;&lt;height val=&quot;225&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E5B65F71-A799-40AC-99FF-02066F8B9E3C}&quot;/&gt;&lt;isInvalidForFieldText val=&quot;0&quot;/&gt;&lt;Image&gt;&lt;filename val=&quot;C:\Users\User\AppData\Local\Temp\CP32940102659656Session\CPTrustFolder32940102659656\PPTImport32940102843406\data\asimages\{E5B65F71-A799-40AC-99FF-02066F8B9E3C}_17.png&quot;/&gt;&lt;left val=&quot;0&quot;/&gt;&lt;top val=&quot;76&quot;/&gt;&lt;width val=&quot;961&quot;/&gt;&lt;height val=&quot;122&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63EF837A-60B7-4C8E-A4F4-3619938D99F8}&quot;/&gt;&lt;isInvalidForFieldText val=&quot;0&quot;/&gt;&lt;Image&gt;&lt;filename val=&quot;C:\Users\User\AppData\Local\Temp\CP32940102659656Session\CPTrustFolder32940102659656\PPTImport32940102843406\data\asimages\{63EF837A-60B7-4C8E-A4F4-3619938D99F8}_17.png&quot;/&gt;&lt;left val=&quot;47&quot;/&gt;&lt;top val=&quot;210&quot;/&gt;&lt;width val=&quot;865&quot;/&gt;&lt;height val=&quot;57&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FA5489A-4269-47C5-A610-5C87240D817B}&quot;/&gt;&lt;isInvalidForFieldText val=&quot;0&quot;/&gt;&lt;Image&gt;&lt;filename val=&quot;C:\Users\User\AppData\Local\Temp\CP32940102659656Session\CPTrustFolder32940102659656\PPTImport32940102843406\data\asimages\{3FA5489A-4269-47C5-A610-5C87240D817B}_17.png&quot;/&gt;&lt;left val=&quot;727&quot;/&gt;&lt;top val=&quot;687&quot;/&gt;&lt;width val=&quot;226&quot;/&gt;&lt;height val=&quot;45&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7&quot;/&gt;&lt;lineCharCount val=&quot;70&quot;/&gt;&lt;lineCharCount val=&quot;34&quot;/&gt;&lt;lineCharCount val=&quot;74&quot;/&gt;&lt;lineCharCount val=&quot;15&quot;/&gt;&lt;/TableIndex&gt;&lt;/ShapeTextInfo&gt;"/>
  <p:tag name="HTML_SHAPEINFO" val="&lt;ThreeDShapeInfo&gt;&lt;uuid val=&quot;{678BBD86-BA2B-413B-90ED-6A35DE06B8ED}&quot;/&gt;&lt;isInvalidForFieldText val=&quot;0&quot;/&gt;&lt;Image&gt;&lt;filename val=&quot;C:\Users\User\AppData\Local\Temp\CP32940102659656Session\CPTrustFolder32940102659656\PPTImport32940102843406\data\asimages\{678BBD86-BA2B-413B-90ED-6A35DE06B8ED}_17.png&quot;/&gt;&lt;left val=&quot;41&quot;/&gt;&lt;top val=&quot;251&quot;/&gt;&lt;width val=&quot;882&quot;/&gt;&lt;height val=&quot;193&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F6AC93D0-7CA6-42D6-ABCE-9AC8BF0833D7}&quot;/&gt;&lt;isInvalidForFieldText val=&quot;0&quot;/&gt;&lt;Image&gt;&lt;filename val=&quot;C:\Users\User\AppData\Local\Temp\CP32940102659656Session\CPTrustFolder32940102659656\PPTImport32940102843406\data\asimages\{F6AC93D0-7CA6-42D6-ABCE-9AC8BF0833D7}_18.png&quot;/&gt;&lt;left val=&quot;0&quot;/&gt;&lt;top val=&quot;76&quot;/&gt;&lt;width val=&quot;961&quot;/&gt;&lt;height val=&quot;122&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5&quot;/&gt;&lt;/TableIndex&gt;&lt;/ShapeTextInfo&gt;"/>
  <p:tag name="HTML_SHAPEINFO" val="&lt;ThreeDShapeInfo&gt;&lt;uuid val=&quot;{DEF9C7ED-0FCD-4C0B-A9A1-A3453397D7AE}&quot;/&gt;&lt;isInvalidForFieldText val=&quot;0&quot;/&gt;&lt;Image&gt;&lt;filename val=&quot;C:\Users\User\AppData\Local\Temp\CP32940102659656Session\CPTrustFolder32940102659656\PPTImport32940102843406\data\asimages\{DEF9C7ED-0FCD-4C0B-A9A1-A3453397D7AE}_18.png&quot;/&gt;&lt;left val=&quot;40&quot;/&gt;&lt;top val=&quot;208&quot;/&gt;&lt;width val=&quot;871&quot;/&gt;&lt;height val=&quot;415&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944B26F-1CDF-431D-8B06-14C54C489AF3}&quot;/&gt;&lt;isInvalidForFieldText val=&quot;0&quot;/&gt;&lt;Image&gt;&lt;filename val=&quot;C:\Users\User\AppData\Local\Temp\CP32940102659656Session\CPTrustFolder32940102659656\PPTImport32940102843406\data\asimages\{4944B26F-1CDF-431D-8B06-14C54C489AF3}_18.png&quot;/&gt;&lt;left val=&quot;727&quot;/&gt;&lt;top val=&quot;687&quot;/&gt;&lt;width val=&quot;226&quot;/&gt;&lt;height val=&quot;45&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6B3B4C53-F8ED-4ECD-8C3B-866B43499F12}&quot;/&gt;&lt;isInvalidForFieldText val=&quot;0&quot;/&gt;&lt;Image&gt;&lt;filename val=&quot;C:\Users\User\AppData\Local\Temp\CP32940102659656Session\CPTrustFolder32940102659656\PPTImport32940102843406\data\asimages\{6B3B4C53-F8ED-4ECD-8C3B-866B43499F12}_19.png&quot;/&gt;&lt;left val=&quot;0&quot;/&gt;&lt;top val=&quot;76&quot;/&gt;&lt;width val=&quot;961&quot;/&gt;&lt;height val=&quot;122&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6&quot;/&gt;&lt;lineCharCount val=&quot;17&quot;/&gt;&lt;/TableIndex&gt;&lt;/ShapeTextInfo&gt;"/>
  <p:tag name="HTML_SHAPEINFO" val="&lt;ThreeDShapeInfo&gt;&lt;uuid val=&quot;{B2518D1A-5602-4872-B2F9-95A8D777AD08}&quot;/&gt;&lt;isInvalidForFieldText val=&quot;0&quot;/&gt;&lt;Image&gt;&lt;filename val=&quot;C:\Users\User\AppData\Local\Temp\CP32940102659656Session\CPTrustFolder32940102659656\PPTImport32940102843406\data\asimages\{B2518D1A-5602-4872-B2F9-95A8D777AD08}_19.png&quot;/&gt;&lt;left val=&quot;48&quot;/&gt;&lt;top val=&quot;214&quot;/&gt;&lt;width val=&quot;872&quot;/&gt;&lt;height val=&quot;89&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484D23A-47BE-4F58-ABDC-CC7B009165B6}&quot;/&gt;&lt;isInvalidForFieldText val=&quot;0&quot;/&gt;&lt;Image&gt;&lt;filename val=&quot;C:\Users\User\AppData\Local\Temp\CP32940102659656Session\CPTrustFolder32940102659656\PPTImport32940102843406\data\asimages\{0484D23A-47BE-4F58-ABDC-CC7B009165B6}_19.png&quot;/&gt;&lt;left val=&quot;727&quot;/&gt;&lt;top val=&quot;687&quot;/&gt;&lt;width val=&quot;226&quot;/&gt;&lt;height val=&quot;45&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7&quot;/&gt;&lt;lineCharCount val=&quot;40&quot;/&gt;&lt;lineCharCount val=&quot;66&quot;/&gt;&lt;lineCharCount val=&quot;64&quot;/&gt;&lt;/TableIndex&gt;&lt;/ShapeTextInfo&gt;"/>
  <p:tag name="HTML_SHAPEINFO" val="&lt;ThreeDShapeInfo&gt;&lt;uuid val=&quot;{EF91A9A8-48C4-48BC-91A7-0C5F61DA4998}&quot;/&gt;&lt;isInvalidForFieldText val=&quot;0&quot;/&gt;&lt;Image&gt;&lt;filename val=&quot;C:\Users\User\AppData\Local\Temp\CP32940102659656Session\CPTrustFolder32940102659656\PPTImport32940102843406\data\asimages\{EF91A9A8-48C4-48BC-91A7-0C5F61DA4998}_19.png&quot;/&gt;&lt;left val=&quot;43&quot;/&gt;&lt;top val=&quot;284&quot;/&gt;&lt;width val=&quot;869&quot;/&gt;&lt;height val=&quot;169&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70544CD2-C951-40EE-90EC-EF89DCEF7F1B}&quot;/&gt;&lt;isInvalidForFieldText val=&quot;0&quot;/&gt;&lt;Image&gt;&lt;filename val=&quot;C:\Users\User\AppData\Local\Temp\CP32940102659656Session\CPTrustFolder32940102659656\PPTImport32940102843406\data\asimages\{70544CD2-C951-40EE-90EC-EF89DCEF7F1B}_20.png&quot;/&gt;&lt;left val=&quot;0&quot;/&gt;&lt;top val=&quot;76&quot;/&gt;&lt;width val=&quot;961&quot;/&gt;&lt;height val=&quot;122&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E1A0D923-7627-478B-9D5E-BFE3EBB693D6}&quot;/&gt;&lt;isInvalidForFieldText val=&quot;0&quot;/&gt;&lt;Image&gt;&lt;filename val=&quot;C:\Users\User\AppData\Local\Temp\CP32940102659656Session\CPTrustFolder32940102659656\PPTImport32940102843406\data\asimages\{E1A0D923-7627-478B-9D5E-BFE3EBB693D6}_20.png&quot;/&gt;&lt;left val=&quot;48&quot;/&gt;&lt;top val=&quot;227&quot;/&gt;&lt;width val=&quot;865&quot;/&gt;&lt;height val=&quot;57&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FE8B037-EA18-4C8D-A1C3-178890DA5D79}&quot;/&gt;&lt;isInvalidForFieldText val=&quot;0&quot;/&gt;&lt;Image&gt;&lt;filename val=&quot;C:\Users\User\AppData\Local\Temp\CP32940102659656Session\CPTrustFolder32940102659656\PPTImport32940102843406\data\asimages\{3FE8B037-EA18-4C8D-A1C3-178890DA5D79}_20.png&quot;/&gt;&lt;left val=&quot;727&quot;/&gt;&lt;top val=&quot;687&quot;/&gt;&lt;width val=&quot;226&quot;/&gt;&lt;height val=&quot;45&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8&quot;/&gt;&lt;lineCharCount val=&quot;73&quot;/&gt;&lt;lineCharCount val=&quot;52&quot;/&gt;&lt;/TableIndex&gt;&lt;/ShapeTextInfo&gt;"/>
  <p:tag name="HTML_SHAPEINFO" val="&lt;ThreeDShapeInfo&gt;&lt;uuid val=&quot;{2256E8B7-6E35-464E-BA53-F3B7BDA157A0}&quot;/&gt;&lt;isInvalidForFieldText val=&quot;0&quot;/&gt;&lt;Image&gt;&lt;filename val=&quot;C:\Users\User\AppData\Local\Temp\CP32940102659656Session\CPTrustFolder32940102659656\PPTImport32940102843406\data\asimages\{2256E8B7-6E35-464E-BA53-F3B7BDA157A0}_20.png&quot;/&gt;&lt;left val=&quot;43&quot;/&gt;&lt;top val=&quot;267&quot;/&gt;&lt;width val=&quot;869&quot;/&gt;&lt;height val=&quot;129&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EFBE1E61-6212-43B1-AF88-D5E998682D0C}&quot;/&gt;&lt;isInvalidForFieldText val=&quot;0&quot;/&gt;&lt;Image&gt;&lt;filename val=&quot;C:\Users\User\AppData\Local\Temp\CP32940102659656Session\CPTrustFolder32940102659656\PPTImport32940102843406\data\asimages\{EFBE1E61-6212-43B1-AF88-D5E998682D0C}_21.png&quot;/&gt;&lt;left val=&quot;0&quot;/&gt;&lt;top val=&quot;76&quot;/&gt;&lt;width val=&quot;961&quot;/&gt;&lt;height val=&quot;90&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0&quot;/&gt;&lt;/TableIndex&gt;&lt;/ShapeTextInfo&gt;"/>
  <p:tag name="HTML_SHAPEINFO" val="&lt;ThreeDShapeInfo&gt;&lt;uuid val=&quot;{6C30892A-169F-4434-B708-FA98F1E3D4E9}&quot;/&gt;&lt;isInvalidForFieldText val=&quot;0&quot;/&gt;&lt;Image&gt;&lt;filename val=&quot;C:\Users\User\AppData\Local\Temp\CP32940102659656Session\CPTrustFolder32940102659656\PPTImport32940102843406\data\asimages\{6C30892A-169F-4434-B708-FA98F1E3D4E9}_21.png&quot;/&gt;&lt;left val=&quot;47&quot;/&gt;&lt;top val=&quot;207&quot;/&gt;&lt;width val=&quot;865&quot;/&gt;&lt;height val=&quot;57&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D783BD2-CBD6-4034-88E9-E126D44C0B0C}&quot;/&gt;&lt;isInvalidForFieldText val=&quot;0&quot;/&gt;&lt;Image&gt;&lt;filename val=&quot;C:\Users\User\AppData\Local\Temp\CP32940102659656Session\CPTrustFolder32940102659656\PPTImport32940102843406\data\asimages\{DD783BD2-CBD6-4034-88E9-E126D44C0B0C}_21.png&quot;/&gt;&lt;left val=&quot;727&quot;/&gt;&lt;top val=&quot;687&quot;/&gt;&lt;width val=&quot;226&quot;/&gt;&lt;height val=&quot;45&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8&quot;/&gt;&lt;lineCharCount val=&quot;44&quot;/&gt;&lt;lineCharCount val=&quot;65&quot;/&gt;&lt;lineCharCount val=&quot;44&quot;/&gt;&lt;lineCharCount val=&quot;37&quot;/&gt;&lt;lineCharCount val=&quot;51&quot;/&gt;&lt;/TableIndex&gt;&lt;/ShapeTextInfo&gt;"/>
  <p:tag name="HTML_SHAPEINFO" val="&lt;ThreeDShapeInfo&gt;&lt;uuid val=&quot;{A551C550-E56F-4F73-ACB8-049A77B66E8B}&quot;/&gt;&lt;isInvalidForFieldText val=&quot;0&quot;/&gt;&lt;Image&gt;&lt;filename val=&quot;C:\Users\User\AppData\Local\Temp\CP32940102659656Session\CPTrustFolder32940102659656\PPTImport32940102843406\data\asimages\{A551C550-E56F-4F73-ACB8-049A77B66E8B}_21.png&quot;/&gt;&lt;left val=&quot;42&quot;/&gt;&lt;top val=&quot;250&quot;/&gt;&lt;width val=&quot;870&quot;/&gt;&lt;height val=&quot;249&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47040CFA-D151-4FD0-B52E-6661765E0A70}&quot;/&gt;&lt;isInvalidForFieldText val=&quot;0&quot;/&gt;&lt;Image&gt;&lt;filename val=&quot;C:\Users\User\AppData\Local\Temp\CP32940102659656Session\CPTrustFolder32940102659656\PPTImport32940102843406\data\asimages\{47040CFA-D151-4FD0-B52E-6661765E0A70}_22.png&quot;/&gt;&lt;left val=&quot;0&quot;/&gt;&lt;top val=&quot;76&quot;/&gt;&lt;width val=&quot;961&quot;/&gt;&lt;height val=&quot;122&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5&quot;/&gt;&lt;lineCharCount val=&quot;19&quot;/&gt;&lt;/TableIndex&gt;&lt;/ShapeTextInfo&gt;"/>
  <p:tag name="HTML_SHAPEINFO" val="&lt;ThreeDShapeInfo&gt;&lt;uuid val=&quot;{81E89D1D-823D-4DED-AD33-FB64739C041E}&quot;/&gt;&lt;isInvalidForFieldText val=&quot;0&quot;/&gt;&lt;Image&gt;&lt;filename val=&quot;C:\Users\User\AppData\Local\Temp\CP32940102659656Session\CPTrustFolder32940102659656\PPTImport32940102843406\data\asimages\{81E89D1D-823D-4DED-AD33-FB64739C041E}_22.png&quot;/&gt;&lt;left val=&quot;48&quot;/&gt;&lt;top val=&quot;208&quot;/&gt;&lt;width val=&quot;865&quot;/&gt;&lt;height val=&quot;89&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9740734-4063-4E5D-A5EA-C847B51448E5}&quot;/&gt;&lt;isInvalidForFieldText val=&quot;0&quot;/&gt;&lt;Image&gt;&lt;filename val=&quot;C:\Users\User\AppData\Local\Temp\CP32940102659656Session\CPTrustFolder32940102659656\PPTImport32940102843406\data\asimages\{C9740734-4063-4E5D-A5EA-C847B51448E5}_22.png&quot;/&gt;&lt;left val=&quot;727&quot;/&gt;&lt;top val=&quot;687&quot;/&gt;&lt;width val=&quot;226&quot;/&gt;&lt;height val=&quot;45&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9&quot;/&gt;&lt;lineCharCount val=&quot;72&quot;/&gt;&lt;lineCharCount val=&quot;67&quot;/&gt;&lt;lineCharCount val=&quot;19&quot;/&gt;&lt;lineCharCount val=&quot;65&quot;/&gt;&lt;lineCharCount val=&quot;60&quot;/&gt;&lt;lineCharCount val=&quot;64&quot;/&gt;&lt;lineCharCount val=&quot;68&quot;/&gt;&lt;lineCharCount val=&quot;61&quot;/&gt;&lt;lineCharCount val=&quot;33&quot;/&gt;&lt;/TableIndex&gt;&lt;/ShapeTextInfo&gt;"/>
  <p:tag name="HTML_SHAPEINFO" val="&lt;ThreeDShapeInfo&gt;&lt;uuid val=&quot;{4047E242-8415-49BF-9A0A-51CDABC8D167}&quot;/&gt;&lt;isInvalidForFieldText val=&quot;0&quot;/&gt;&lt;Image&gt;&lt;filename val=&quot;C:\Users\User\AppData\Local\Temp\CP32940102659656Session\CPTrustFolder32940102659656\PPTImport32940102843406\data\asimages\{4047E242-8415-49BF-9A0A-51CDABC8D167}_22.png&quot;/&gt;&lt;left val=&quot;40&quot;/&gt;&lt;top val=&quot;284&quot;/&gt;&lt;width val=&quot;882&quot;/&gt;&lt;height val=&quot;361&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7359995C-9AD4-45C1-AB1D-E844EE5581EA}&quot;/&gt;&lt;isInvalidForFieldText val=&quot;0&quot;/&gt;&lt;Image&gt;&lt;filename val=&quot;C:\Users\User\AppData\Local\Temp\CP32940102659656Session\CPTrustFolder32940102659656\PPTImport32940102843406\data\asimages\{7359995C-9AD4-45C1-AB1D-E844EE5581EA}_23.png&quot;/&gt;&lt;left val=&quot;0&quot;/&gt;&lt;top val=&quot;76&quot;/&gt;&lt;width val=&quot;961&quot;/&gt;&lt;height val=&quot;122&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6&quot;/&gt;&lt;lineCharCount val=&quot;61&quot;/&gt;&lt;lineCharCount val=&quot;68&quot;/&gt;&lt;lineCharCount val=&quot;64&quot;/&gt;&lt;lineCharCount val=&quot;11&quot;/&gt;&lt;/TableIndex&gt;&lt;/ShapeTextInfo&gt;"/>
  <p:tag name="HTML_SHAPEINFO" val="&lt;ThreeDShapeInfo&gt;&lt;uuid val=&quot;{0F16A07F-75FB-4EAA-B6CB-FB0BAB7BBA93}&quot;/&gt;&lt;isInvalidForFieldText val=&quot;0&quot;/&gt;&lt;Image&gt;&lt;filename val=&quot;C:\Users\User\AppData\Local\Temp\CP32940102659656Session\CPTrustFolder32940102659656\PPTImport32940102843406\data\asimages\{0F16A07F-75FB-4EAA-B6CB-FB0BAB7BBA93}_23.png&quot;/&gt;&lt;left val=&quot;40&quot;/&gt;&lt;top val=&quot;214&quot;/&gt;&lt;width val=&quot;871&quot;/&gt;&lt;height val=&quot;415&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9648E8E-D317-476B-A9E3-49A5CD437A0C}&quot;/&gt;&lt;isInvalidForFieldText val=&quot;0&quot;/&gt;&lt;Image&gt;&lt;filename val=&quot;C:\Users\User\AppData\Local\Temp\CP32940102659656Session\CPTrustFolder32940102659656\PPTImport32940102843406\data\asimages\{F9648E8E-D317-476B-A9E3-49A5CD437A0C}_23.png&quot;/&gt;&lt;left val=&quot;727&quot;/&gt;&lt;top val=&quot;687&quot;/&gt;&lt;width val=&quot;226&quot;/&gt;&lt;height val=&quot;45&quot;/&gt;&lt;hasText val=&quot;1&quot;/&gt;&lt;/Image&gt;&lt;/ThreeDShapeInfo&gt;"/>
</p:tagLst>
</file>

<file path=ppt/theme/theme1.xml><?xml version="1.0" encoding="utf-8"?>
<a:theme xmlns:a="http://schemas.openxmlformats.org/drawingml/2006/main" name="VA Theme">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Theme" id="{885D30DC-FFEC-48AF-AC04-31A12EF36B80}" vid="{88710150-3BA2-4AF2-9BC9-8E5E830857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3506bbe711662e7f510a98fd483a111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420958C-FF78-4199-8684-26A589F097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3.xml><?xml version="1.0" encoding="utf-8"?>
<ds:datastoreItem xmlns:ds="http://schemas.openxmlformats.org/officeDocument/2006/customXml" ds:itemID="{A35E050F-F6DD-446A-BC54-722BE857956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VA Theme</Template>
  <TotalTime>5303</TotalTime>
  <Words>4474</Words>
  <Application>Microsoft Office PowerPoint</Application>
  <PresentationFormat>On-screen Show (4:3)</PresentationFormat>
  <Paragraphs>489</Paragraphs>
  <Slides>43</Slides>
  <Notes>43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Times New Roman</vt:lpstr>
      <vt:lpstr>Wingdings</vt:lpstr>
      <vt:lpstr>VA Theme</vt:lpstr>
      <vt:lpstr>Introduction to the Schedule for Rating Disabilities 38 CFR 4.1 – 4.31</vt:lpstr>
      <vt:lpstr>Objectives</vt:lpstr>
      <vt:lpstr>References</vt:lpstr>
      <vt:lpstr>38 CFR §4.1</vt:lpstr>
      <vt:lpstr>38 CFR §4.2</vt:lpstr>
      <vt:lpstr>38 CFR §4.3</vt:lpstr>
      <vt:lpstr>38 CFR §4.6</vt:lpstr>
      <vt:lpstr>Discussion</vt:lpstr>
      <vt:lpstr>38 CFR §4.7</vt:lpstr>
      <vt:lpstr>Discussion</vt:lpstr>
      <vt:lpstr>38 CFR §4.9</vt:lpstr>
      <vt:lpstr>38 CFR §4.10</vt:lpstr>
      <vt:lpstr>Discussion</vt:lpstr>
      <vt:lpstr>38 CFR §4.13 </vt:lpstr>
      <vt:lpstr>38 CFR §4.14</vt:lpstr>
      <vt:lpstr>Discussion</vt:lpstr>
      <vt:lpstr>38 CFR §4.15</vt:lpstr>
      <vt:lpstr>Discussion</vt:lpstr>
      <vt:lpstr>38 CFR §4.16 </vt:lpstr>
      <vt:lpstr>Individual Unemployability</vt:lpstr>
      <vt:lpstr>Individual Unemployability (con’t)</vt:lpstr>
      <vt:lpstr>38 CFR §4.17 &amp; §4.17a </vt:lpstr>
      <vt:lpstr>38 CFR §4.18 </vt:lpstr>
      <vt:lpstr>38 CFR §4.19 </vt:lpstr>
      <vt:lpstr>38 CFR §4.20 </vt:lpstr>
      <vt:lpstr>38 CFR §4.21 </vt:lpstr>
      <vt:lpstr>38 CFR §4.22 </vt:lpstr>
      <vt:lpstr>Discussion</vt:lpstr>
      <vt:lpstr>38 CFR §4.23</vt:lpstr>
      <vt:lpstr>38 CFR §4.24</vt:lpstr>
      <vt:lpstr>38 CFR §4.25</vt:lpstr>
      <vt:lpstr>Discussion</vt:lpstr>
      <vt:lpstr>38 CFR §4.26 </vt:lpstr>
      <vt:lpstr>Discussion</vt:lpstr>
      <vt:lpstr>38 CFR §4.27 </vt:lpstr>
      <vt:lpstr>Examples of Analogous Codes</vt:lpstr>
      <vt:lpstr>38 CFR §4.28</vt:lpstr>
      <vt:lpstr>Prestabilization Ratings (con’t)</vt:lpstr>
      <vt:lpstr>38 CFR 4.29</vt:lpstr>
      <vt:lpstr>38 CFR §4.30 </vt:lpstr>
      <vt:lpstr>38 CFR §4.31 </vt:lpstr>
      <vt:lpstr>Discussion</vt:lpstr>
      <vt:lpstr>PowerPoint Presentation</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Schedule for Rating Disabilities 38 CFR 4.1-4.31 PowerPoint Presentation</dc:title>
  <dc:subject>VSR</dc:subject>
  <dc:creator>Department of Veterans Affairs, Veterans Benefits Administration, Compensation Service, STAFF</dc:creator>
  <cp:keywords>38 CFR part 4subpart a,interpretation,reasonable doubt,probative value,higher of two,congenital or</cp:keywords>
  <dc:description>This lesson intorduces employees to the fundamental rating principles and guidelines published under 38 CFR Part 4, Subpart A.</dc:description>
  <cp:lastModifiedBy>Kathy Poole</cp:lastModifiedBy>
  <cp:revision>480</cp:revision>
  <dcterms:created xsi:type="dcterms:W3CDTF">2014-04-30T02:32:11Z</dcterms:created>
  <dcterms:modified xsi:type="dcterms:W3CDTF">2018-08-13T19:01:36Z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ies>
</file>