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5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6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7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8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9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0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1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2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3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4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5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6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7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8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9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0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31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32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33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34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35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36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37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38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39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40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41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47"/>
  </p:notesMasterIdLst>
  <p:handoutMasterIdLst>
    <p:handoutMasterId r:id="rId48"/>
  </p:handoutMasterIdLst>
  <p:sldIdLst>
    <p:sldId id="261" r:id="rId5"/>
    <p:sldId id="262" r:id="rId6"/>
    <p:sldId id="283" r:id="rId7"/>
    <p:sldId id="264" r:id="rId8"/>
    <p:sldId id="284" r:id="rId9"/>
    <p:sldId id="285" r:id="rId10"/>
    <p:sldId id="286" r:id="rId11"/>
    <p:sldId id="329" r:id="rId12"/>
    <p:sldId id="287" r:id="rId13"/>
    <p:sldId id="288" r:id="rId14"/>
    <p:sldId id="289" r:id="rId15"/>
    <p:sldId id="290" r:id="rId16"/>
    <p:sldId id="291" r:id="rId17"/>
    <p:sldId id="328" r:id="rId18"/>
    <p:sldId id="327" r:id="rId19"/>
    <p:sldId id="292" r:id="rId20"/>
    <p:sldId id="293" r:id="rId21"/>
    <p:sldId id="294" r:id="rId22"/>
    <p:sldId id="295" r:id="rId23"/>
    <p:sldId id="296" r:id="rId24"/>
    <p:sldId id="309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19" r:id="rId37"/>
    <p:sldId id="320" r:id="rId38"/>
    <p:sldId id="321" r:id="rId39"/>
    <p:sldId id="322" r:id="rId40"/>
    <p:sldId id="323" r:id="rId41"/>
    <p:sldId id="324" r:id="rId42"/>
    <p:sldId id="308" r:id="rId43"/>
    <p:sldId id="310" r:id="rId44"/>
    <p:sldId id="325" r:id="rId45"/>
    <p:sldId id="280" r:id="rId46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8" clrIdx="0"/>
  <p:cmAuthor id="1" name="Holcomb, Jeffrey, VBADENV Trng Facility" initials="HJVTF" lastIdx="13" clrIdx="1">
    <p:extLst>
      <p:ext uri="{19B8F6BF-5375-455C-9EA6-DF929625EA0E}">
        <p15:presenceInfo xmlns:p15="http://schemas.microsoft.com/office/powerpoint/2012/main" userId="S-1-5-21-1409082233-764733703-682003330-301731" providerId="AD"/>
      </p:ext>
    </p:extLst>
  </p:cmAuthor>
  <p:cmAuthor id="2" name="Williams, Dustin Z., VBAVACO" initials="WDZV" lastIdx="11" clrIdx="2">
    <p:extLst>
      <p:ext uri="{19B8F6BF-5375-455C-9EA6-DF929625EA0E}">
        <p15:presenceInfo xmlns:p15="http://schemas.microsoft.com/office/powerpoint/2012/main" userId="S::Dustin.Williams1@va.gov::2797273a-2b9e-4bde-82d0-11b5844fae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BE66D3-FF7F-4B8A-9442-FD7EC3A60E87}" v="1" dt="2020-08-28T12:52:35.5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9" autoAdjust="0"/>
    <p:restoredTop sz="93788" autoAdjust="0"/>
  </p:normalViewPr>
  <p:slideViewPr>
    <p:cSldViewPr snapToGrid="0">
      <p:cViewPr varScale="1">
        <p:scale>
          <a:sx n="103" d="100"/>
          <a:sy n="103" d="100"/>
        </p:scale>
        <p:origin x="8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142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8D31997-8AF7-6AAA-AC1B-DCCDFC3C1864}"/>
    <pc:docChg chg="modSld">
      <pc:chgData name="" userId="" providerId="" clId="Web-{98D31997-8AF7-6AAA-AC1B-DCCDFC3C1864}" dt="2020-08-26T14:07:41.279" v="50" actId="20577"/>
      <pc:docMkLst>
        <pc:docMk/>
      </pc:docMkLst>
      <pc:sldChg chg="modSp">
        <pc:chgData name="" userId="" providerId="" clId="Web-{98D31997-8AF7-6AAA-AC1B-DCCDFC3C1864}" dt="2020-08-26T14:00:51.019" v="3" actId="20577"/>
        <pc:sldMkLst>
          <pc:docMk/>
          <pc:sldMk cId="1607946319" sldId="262"/>
        </pc:sldMkLst>
        <pc:spChg chg="mod">
          <ac:chgData name="" userId="" providerId="" clId="Web-{98D31997-8AF7-6AAA-AC1B-DCCDFC3C1864}" dt="2020-08-26T14:00:51.019" v="3" actId="20577"/>
          <ac:spMkLst>
            <pc:docMk/>
            <pc:sldMk cId="1607946319" sldId="262"/>
            <ac:spMk id="3" creationId="{00000000-0000-0000-0000-000000000000}"/>
          </ac:spMkLst>
        </pc:spChg>
      </pc:sldChg>
      <pc:sldChg chg="modSp">
        <pc:chgData name="" userId="" providerId="" clId="Web-{98D31997-8AF7-6AAA-AC1B-DCCDFC3C1864}" dt="2020-08-26T14:03:05.558" v="10" actId="20577"/>
        <pc:sldMkLst>
          <pc:docMk/>
          <pc:sldMk cId="69706305" sldId="288"/>
        </pc:sldMkLst>
        <pc:spChg chg="mod">
          <ac:chgData name="" userId="" providerId="" clId="Web-{98D31997-8AF7-6AAA-AC1B-DCCDFC3C1864}" dt="2020-08-26T14:03:05.558" v="10" actId="20577"/>
          <ac:spMkLst>
            <pc:docMk/>
            <pc:sldMk cId="69706305" sldId="288"/>
            <ac:spMk id="57347" creationId="{00000000-0000-0000-0000-000000000000}"/>
          </ac:spMkLst>
        </pc:spChg>
      </pc:sldChg>
      <pc:sldChg chg="modSp">
        <pc:chgData name="" userId="" providerId="" clId="Web-{98D31997-8AF7-6AAA-AC1B-DCCDFC3C1864}" dt="2020-08-26T14:03:41.529" v="14" actId="20577"/>
        <pc:sldMkLst>
          <pc:docMk/>
          <pc:sldMk cId="3445432137" sldId="291"/>
        </pc:sldMkLst>
        <pc:spChg chg="mod">
          <ac:chgData name="" userId="" providerId="" clId="Web-{98D31997-8AF7-6AAA-AC1B-DCCDFC3C1864}" dt="2020-08-26T14:03:41.529" v="14" actId="20577"/>
          <ac:spMkLst>
            <pc:docMk/>
            <pc:sldMk cId="3445432137" sldId="291"/>
            <ac:spMk id="57347" creationId="{00000000-0000-0000-0000-000000000000}"/>
          </ac:spMkLst>
        </pc:spChg>
      </pc:sldChg>
      <pc:sldChg chg="modSp">
        <pc:chgData name="" userId="" providerId="" clId="Web-{98D31997-8AF7-6AAA-AC1B-DCCDFC3C1864}" dt="2020-08-26T14:04:33.501" v="21" actId="20577"/>
        <pc:sldMkLst>
          <pc:docMk/>
          <pc:sldMk cId="1041655223" sldId="293"/>
        </pc:sldMkLst>
        <pc:spChg chg="mod">
          <ac:chgData name="" userId="" providerId="" clId="Web-{98D31997-8AF7-6AAA-AC1B-DCCDFC3C1864}" dt="2020-08-26T14:04:22.438" v="16" actId="20577"/>
          <ac:spMkLst>
            <pc:docMk/>
            <pc:sldMk cId="1041655223" sldId="293"/>
            <ac:spMk id="57346" creationId="{00000000-0000-0000-0000-000000000000}"/>
          </ac:spMkLst>
        </pc:spChg>
        <pc:spChg chg="mod">
          <ac:chgData name="" userId="" providerId="" clId="Web-{98D31997-8AF7-6AAA-AC1B-DCCDFC3C1864}" dt="2020-08-26T14:04:33.501" v="21" actId="20577"/>
          <ac:spMkLst>
            <pc:docMk/>
            <pc:sldMk cId="1041655223" sldId="293"/>
            <ac:spMk id="57347" creationId="{00000000-0000-0000-0000-000000000000}"/>
          </ac:spMkLst>
        </pc:spChg>
      </pc:sldChg>
      <pc:sldChg chg="modSp">
        <pc:chgData name="" userId="" providerId="" clId="Web-{98D31997-8AF7-6AAA-AC1B-DCCDFC3C1864}" dt="2020-08-26T14:05:01.550" v="31" actId="20577"/>
        <pc:sldMkLst>
          <pc:docMk/>
          <pc:sldMk cId="312455853" sldId="294"/>
        </pc:sldMkLst>
        <pc:spChg chg="mod">
          <ac:chgData name="" userId="" providerId="" clId="Web-{98D31997-8AF7-6AAA-AC1B-DCCDFC3C1864}" dt="2020-08-26T14:05:01.550" v="31" actId="20577"/>
          <ac:spMkLst>
            <pc:docMk/>
            <pc:sldMk cId="312455853" sldId="294"/>
            <ac:spMk id="57347" creationId="{00000000-0000-0000-0000-000000000000}"/>
          </ac:spMkLst>
        </pc:spChg>
      </pc:sldChg>
      <pc:sldChg chg="modSp">
        <pc:chgData name="" userId="" providerId="" clId="Web-{98D31997-8AF7-6AAA-AC1B-DCCDFC3C1864}" dt="2020-08-26T14:06:13.726" v="45" actId="20577"/>
        <pc:sldMkLst>
          <pc:docMk/>
          <pc:sldMk cId="321754279" sldId="297"/>
        </pc:sldMkLst>
        <pc:spChg chg="mod">
          <ac:chgData name="" userId="" providerId="" clId="Web-{98D31997-8AF7-6AAA-AC1B-DCCDFC3C1864}" dt="2020-08-26T14:06:13.726" v="45" actId="20577"/>
          <ac:spMkLst>
            <pc:docMk/>
            <pc:sldMk cId="321754279" sldId="297"/>
            <ac:spMk id="57347" creationId="{00000000-0000-0000-0000-000000000000}"/>
          </ac:spMkLst>
        </pc:spChg>
      </pc:sldChg>
      <pc:sldChg chg="modSp">
        <pc:chgData name="" userId="" providerId="" clId="Web-{98D31997-8AF7-6AAA-AC1B-DCCDFC3C1864}" dt="2020-08-26T14:07:41.263" v="49" actId="20577"/>
        <pc:sldMkLst>
          <pc:docMk/>
          <pc:sldMk cId="3664474414" sldId="308"/>
        </pc:sldMkLst>
        <pc:spChg chg="mod">
          <ac:chgData name="" userId="" providerId="" clId="Web-{98D31997-8AF7-6AAA-AC1B-DCCDFC3C1864}" dt="2020-08-26T14:07:41.263" v="49" actId="20577"/>
          <ac:spMkLst>
            <pc:docMk/>
            <pc:sldMk cId="3664474414" sldId="308"/>
            <ac:spMk id="57347" creationId="{00000000-0000-0000-0000-000000000000}"/>
          </ac:spMkLst>
        </pc:spChg>
      </pc:sldChg>
    </pc:docChg>
  </pc:docChgLst>
  <pc:docChgLst>
    <pc:chgData name="Williams, Dustin Z., VBAVACO" userId="2797273a-2b9e-4bde-82d0-11b5844fae4e" providerId="ADAL" clId="{A1729F3E-F9E2-42EF-B3F6-6A1DF93FED6E}"/>
    <pc:docChg chg="custSel modSld">
      <pc:chgData name="Williams, Dustin Z., VBAVACO" userId="2797273a-2b9e-4bde-82d0-11b5844fae4e" providerId="ADAL" clId="{A1729F3E-F9E2-42EF-B3F6-6A1DF93FED6E}" dt="2020-08-27T16:35:55.469" v="30"/>
      <pc:docMkLst>
        <pc:docMk/>
      </pc:docMkLst>
      <pc:sldChg chg="addCm delCm modCm">
        <pc:chgData name="Williams, Dustin Z., VBAVACO" userId="2797273a-2b9e-4bde-82d0-11b5844fae4e" providerId="ADAL" clId="{A1729F3E-F9E2-42EF-B3F6-6A1DF93FED6E}" dt="2020-08-27T16:35:55.469" v="30"/>
        <pc:sldMkLst>
          <pc:docMk/>
          <pc:sldMk cId="4198075768" sldId="283"/>
        </pc:sldMkLst>
      </pc:sldChg>
      <pc:sldChg chg="addCm modCm">
        <pc:chgData name="Williams, Dustin Z., VBAVACO" userId="2797273a-2b9e-4bde-82d0-11b5844fae4e" providerId="ADAL" clId="{A1729F3E-F9E2-42EF-B3F6-6A1DF93FED6E}" dt="2020-08-27T14:52:20.921" v="5"/>
        <pc:sldMkLst>
          <pc:docMk/>
          <pc:sldMk cId="259290824" sldId="285"/>
        </pc:sldMkLst>
      </pc:sldChg>
      <pc:sldChg chg="addCm modCm">
        <pc:chgData name="Williams, Dustin Z., VBAVACO" userId="2797273a-2b9e-4bde-82d0-11b5844fae4e" providerId="ADAL" clId="{A1729F3E-F9E2-42EF-B3F6-6A1DF93FED6E}" dt="2020-08-27T15:04:27.106" v="8"/>
        <pc:sldMkLst>
          <pc:docMk/>
          <pc:sldMk cId="2713388691" sldId="286"/>
        </pc:sldMkLst>
      </pc:sldChg>
      <pc:sldChg chg="addCm modCm">
        <pc:chgData name="Williams, Dustin Z., VBAVACO" userId="2797273a-2b9e-4bde-82d0-11b5844fae4e" providerId="ADAL" clId="{A1729F3E-F9E2-42EF-B3F6-6A1DF93FED6E}" dt="2020-08-27T15:22:14.381" v="13"/>
        <pc:sldMkLst>
          <pc:docMk/>
          <pc:sldMk cId="69706305" sldId="288"/>
        </pc:sldMkLst>
      </pc:sldChg>
      <pc:sldChg chg="addCm modCm">
        <pc:chgData name="Williams, Dustin Z., VBAVACO" userId="2797273a-2b9e-4bde-82d0-11b5844fae4e" providerId="ADAL" clId="{A1729F3E-F9E2-42EF-B3F6-6A1DF93FED6E}" dt="2020-08-27T15:52:28.828" v="18"/>
        <pc:sldMkLst>
          <pc:docMk/>
          <pc:sldMk cId="1440847899" sldId="296"/>
        </pc:sldMkLst>
      </pc:sldChg>
      <pc:sldChg chg="addCm modCm">
        <pc:chgData name="Williams, Dustin Z., VBAVACO" userId="2797273a-2b9e-4bde-82d0-11b5844fae4e" providerId="ADAL" clId="{A1729F3E-F9E2-42EF-B3F6-6A1DF93FED6E}" dt="2020-08-27T15:59:59.274" v="21"/>
        <pc:sldMkLst>
          <pc:docMk/>
          <pc:sldMk cId="321754279" sldId="297"/>
        </pc:sldMkLst>
      </pc:sldChg>
      <pc:sldChg chg="addCm modCm">
        <pc:chgData name="Williams, Dustin Z., VBAVACO" userId="2797273a-2b9e-4bde-82d0-11b5844fae4e" providerId="ADAL" clId="{A1729F3E-F9E2-42EF-B3F6-6A1DF93FED6E}" dt="2020-08-27T16:03:07.788" v="24"/>
        <pc:sldMkLst>
          <pc:docMk/>
          <pc:sldMk cId="750648739" sldId="298"/>
        </pc:sldMkLst>
      </pc:sldChg>
      <pc:sldChg chg="addCm modCm">
        <pc:chgData name="Williams, Dustin Z., VBAVACO" userId="2797273a-2b9e-4bde-82d0-11b5844fae4e" providerId="ADAL" clId="{A1729F3E-F9E2-42EF-B3F6-6A1DF93FED6E}" dt="2020-08-27T16:25:34.408" v="26"/>
        <pc:sldMkLst>
          <pc:docMk/>
          <pc:sldMk cId="3664474414" sldId="308"/>
        </pc:sldMkLst>
      </pc:sldChg>
      <pc:sldChg chg="addCm modCm">
        <pc:chgData name="Williams, Dustin Z., VBAVACO" userId="2797273a-2b9e-4bde-82d0-11b5844fae4e" providerId="ADAL" clId="{A1729F3E-F9E2-42EF-B3F6-6A1DF93FED6E}" dt="2020-08-27T15:36:40.582" v="15"/>
        <pc:sldMkLst>
          <pc:docMk/>
          <pc:sldMk cId="991411538" sldId="327"/>
        </pc:sldMkLst>
      </pc:sldChg>
    </pc:docChg>
  </pc:docChgLst>
  <pc:docChgLst>
    <pc:chgData name="Peterson, Paul, VBABALT\ACAD" userId="51d68bab-254c-48af-9179-ee4da02f2d08" providerId="ADAL" clId="{C4BE66D3-FF7F-4B8A-9442-FD7EC3A60E87}"/>
    <pc:docChg chg="undo redo custSel addSld modSld sldOrd modMainMaster">
      <pc:chgData name="Peterson, Paul, VBABALT\ACAD" userId="51d68bab-254c-48af-9179-ee4da02f2d08" providerId="ADAL" clId="{C4BE66D3-FF7F-4B8A-9442-FD7EC3A60E87}" dt="2020-09-09T12:28:14.349" v="1668" actId="20577"/>
      <pc:docMkLst>
        <pc:docMk/>
      </pc:docMkLst>
      <pc:sldChg chg="modSp">
        <pc:chgData name="Peterson, Paul, VBABALT\ACAD" userId="51d68bab-254c-48af-9179-ee4da02f2d08" providerId="ADAL" clId="{C4BE66D3-FF7F-4B8A-9442-FD7EC3A60E87}" dt="2020-08-20T12:24:16.297" v="924" actId="20577"/>
        <pc:sldMkLst>
          <pc:docMk/>
          <pc:sldMk cId="1449243696" sldId="261"/>
        </pc:sldMkLst>
        <pc:spChg chg="mod">
          <ac:chgData name="Peterson, Paul, VBABALT\ACAD" userId="51d68bab-254c-48af-9179-ee4da02f2d08" providerId="ADAL" clId="{C4BE66D3-FF7F-4B8A-9442-FD7EC3A60E87}" dt="2020-08-20T12:24:16.297" v="924" actId="20577"/>
          <ac:spMkLst>
            <pc:docMk/>
            <pc:sldMk cId="1449243696" sldId="261"/>
            <ac:spMk id="2" creationId="{FE33A18D-C35C-40D7-B9E7-B2E0EEFFAA87}"/>
          </ac:spMkLst>
        </pc:spChg>
      </pc:sldChg>
      <pc:sldChg chg="modSp">
        <pc:chgData name="Peterson, Paul, VBABALT\ACAD" userId="51d68bab-254c-48af-9179-ee4da02f2d08" providerId="ADAL" clId="{C4BE66D3-FF7F-4B8A-9442-FD7EC3A60E87}" dt="2020-08-20T18:07:19.626" v="1171" actId="13926"/>
        <pc:sldMkLst>
          <pc:docMk/>
          <pc:sldMk cId="1607946319" sldId="262"/>
        </pc:sldMkLst>
        <pc:spChg chg="mod">
          <ac:chgData name="Peterson, Paul, VBABALT\ACAD" userId="51d68bab-254c-48af-9179-ee4da02f2d08" providerId="ADAL" clId="{C4BE66D3-FF7F-4B8A-9442-FD7EC3A60E87}" dt="2020-08-20T18:07:19.626" v="1171" actId="13926"/>
          <ac:spMkLst>
            <pc:docMk/>
            <pc:sldMk cId="1607946319" sldId="262"/>
            <ac:spMk id="3" creationId="{00000000-0000-0000-0000-000000000000}"/>
          </ac:spMkLst>
        </pc:spChg>
      </pc:sldChg>
      <pc:sldChg chg="modSp">
        <pc:chgData name="Peterson, Paul, VBABALT\ACAD" userId="51d68bab-254c-48af-9179-ee4da02f2d08" providerId="ADAL" clId="{C4BE66D3-FF7F-4B8A-9442-FD7EC3A60E87}" dt="2020-08-18T18:04:24.343" v="620" actId="255"/>
        <pc:sldMkLst>
          <pc:docMk/>
          <pc:sldMk cId="250821925" sldId="264"/>
        </pc:sldMkLst>
        <pc:spChg chg="mod">
          <ac:chgData name="Peterson, Paul, VBABALT\ACAD" userId="51d68bab-254c-48af-9179-ee4da02f2d08" providerId="ADAL" clId="{C4BE66D3-FF7F-4B8A-9442-FD7EC3A60E87}" dt="2020-08-18T18:04:24.343" v="620" actId="255"/>
          <ac:spMkLst>
            <pc:docMk/>
            <pc:sldMk cId="250821925" sldId="264"/>
            <ac:spMk id="57347" creationId="{00000000-0000-0000-0000-000000000000}"/>
          </ac:spMkLst>
        </pc:spChg>
      </pc:sldChg>
      <pc:sldChg chg="modSp">
        <pc:chgData name="Peterson, Paul, VBABALT\ACAD" userId="51d68bab-254c-48af-9179-ee4da02f2d08" providerId="ADAL" clId="{C4BE66D3-FF7F-4B8A-9442-FD7EC3A60E87}" dt="2020-08-18T17:59:28.035" v="606" actId="20577"/>
        <pc:sldMkLst>
          <pc:docMk/>
          <pc:sldMk cId="665139715" sldId="280"/>
        </pc:sldMkLst>
        <pc:spChg chg="mod">
          <ac:chgData name="Peterson, Paul, VBABALT\ACAD" userId="51d68bab-254c-48af-9179-ee4da02f2d08" providerId="ADAL" clId="{C4BE66D3-FF7F-4B8A-9442-FD7EC3A60E87}" dt="2020-08-18T17:59:28.035" v="606" actId="20577"/>
          <ac:spMkLst>
            <pc:docMk/>
            <pc:sldMk cId="665139715" sldId="280"/>
            <ac:spMk id="2" creationId="{0A9A815A-17B5-4D82-9595-620791261D40}"/>
          </ac:spMkLst>
        </pc:spChg>
      </pc:sldChg>
      <pc:sldChg chg="modSp delCm">
        <pc:chgData name="Peterson, Paul, VBABALT\ACAD" userId="51d68bab-254c-48af-9179-ee4da02f2d08" providerId="ADAL" clId="{C4BE66D3-FF7F-4B8A-9442-FD7EC3A60E87}" dt="2020-08-28T12:21:37.990" v="1374" actId="1592"/>
        <pc:sldMkLst>
          <pc:docMk/>
          <pc:sldMk cId="4198075768" sldId="283"/>
        </pc:sldMkLst>
        <pc:spChg chg="mod">
          <ac:chgData name="Peterson, Paul, VBABALT\ACAD" userId="51d68bab-254c-48af-9179-ee4da02f2d08" providerId="ADAL" clId="{C4BE66D3-FF7F-4B8A-9442-FD7EC3A60E87}" dt="2020-08-28T12:21:27.990" v="1373" actId="20577"/>
          <ac:spMkLst>
            <pc:docMk/>
            <pc:sldMk cId="4198075768" sldId="283"/>
            <ac:spMk id="56323" creationId="{00000000-0000-0000-0000-000000000000}"/>
          </ac:spMkLst>
        </pc:spChg>
      </pc:sldChg>
      <pc:sldChg chg="modSp">
        <pc:chgData name="Peterson, Paul, VBABALT\ACAD" userId="51d68bab-254c-48af-9179-ee4da02f2d08" providerId="ADAL" clId="{C4BE66D3-FF7F-4B8A-9442-FD7EC3A60E87}" dt="2020-08-18T18:10:04.324" v="671" actId="14100"/>
        <pc:sldMkLst>
          <pc:docMk/>
          <pc:sldMk cId="2643031174" sldId="284"/>
        </pc:sldMkLst>
        <pc:spChg chg="mod">
          <ac:chgData name="Peterson, Paul, VBABALT\ACAD" userId="51d68bab-254c-48af-9179-ee4da02f2d08" providerId="ADAL" clId="{C4BE66D3-FF7F-4B8A-9442-FD7EC3A60E87}" dt="2020-08-18T18:10:04.324" v="671" actId="14100"/>
          <ac:spMkLst>
            <pc:docMk/>
            <pc:sldMk cId="2643031174" sldId="284"/>
            <ac:spMk id="57347" creationId="{00000000-0000-0000-0000-000000000000}"/>
          </ac:spMkLst>
        </pc:spChg>
      </pc:sldChg>
      <pc:sldChg chg="modSp delCm modNotesTx">
        <pc:chgData name="Peterson, Paul, VBABALT\ACAD" userId="51d68bab-254c-48af-9179-ee4da02f2d08" providerId="ADAL" clId="{C4BE66D3-FF7F-4B8A-9442-FD7EC3A60E87}" dt="2020-08-28T18:51:57.964" v="1663" actId="20577"/>
        <pc:sldMkLst>
          <pc:docMk/>
          <pc:sldMk cId="259290824" sldId="285"/>
        </pc:sldMkLst>
        <pc:spChg chg="mod">
          <ac:chgData name="Peterson, Paul, VBABALT\ACAD" userId="51d68bab-254c-48af-9179-ee4da02f2d08" providerId="ADAL" clId="{C4BE66D3-FF7F-4B8A-9442-FD7EC3A60E87}" dt="2020-08-20T18:19:13.994" v="1278" actId="20577"/>
          <ac:spMkLst>
            <pc:docMk/>
            <pc:sldMk cId="259290824" sldId="285"/>
            <ac:spMk id="57346" creationId="{00000000-0000-0000-0000-000000000000}"/>
          </ac:spMkLst>
        </pc:spChg>
        <pc:spChg chg="mod">
          <ac:chgData name="Peterson, Paul, VBABALT\ACAD" userId="51d68bab-254c-48af-9179-ee4da02f2d08" providerId="ADAL" clId="{C4BE66D3-FF7F-4B8A-9442-FD7EC3A60E87}" dt="2020-08-28T18:51:57.964" v="1663" actId="20577"/>
          <ac:spMkLst>
            <pc:docMk/>
            <pc:sldMk cId="259290824" sldId="285"/>
            <ac:spMk id="57347" creationId="{00000000-0000-0000-0000-000000000000}"/>
          </ac:spMkLst>
        </pc:spChg>
      </pc:sldChg>
      <pc:sldChg chg="modSp delCm modNotesTx">
        <pc:chgData name="Peterson, Paul, VBABALT\ACAD" userId="51d68bab-254c-48af-9179-ee4da02f2d08" providerId="ADAL" clId="{C4BE66D3-FF7F-4B8A-9442-FD7EC3A60E87}" dt="2020-08-28T12:48:17.158" v="1438" actId="1592"/>
        <pc:sldMkLst>
          <pc:docMk/>
          <pc:sldMk cId="2713388691" sldId="286"/>
        </pc:sldMkLst>
        <pc:spChg chg="mod">
          <ac:chgData name="Peterson, Paul, VBABALT\ACAD" userId="51d68bab-254c-48af-9179-ee4da02f2d08" providerId="ADAL" clId="{C4BE66D3-FF7F-4B8A-9442-FD7EC3A60E87}" dt="2020-08-20T18:07:50.164" v="1188" actId="13926"/>
          <ac:spMkLst>
            <pc:docMk/>
            <pc:sldMk cId="2713388691" sldId="286"/>
            <ac:spMk id="57347" creationId="{00000000-0000-0000-0000-000000000000}"/>
          </ac:spMkLst>
        </pc:spChg>
      </pc:sldChg>
      <pc:sldChg chg="modSp">
        <pc:chgData name="Peterson, Paul, VBABALT\ACAD" userId="51d68bab-254c-48af-9179-ee4da02f2d08" providerId="ADAL" clId="{C4BE66D3-FF7F-4B8A-9442-FD7EC3A60E87}" dt="2020-08-20T18:08:07.304" v="1196" actId="13926"/>
        <pc:sldMkLst>
          <pc:docMk/>
          <pc:sldMk cId="3110222484" sldId="287"/>
        </pc:sldMkLst>
        <pc:spChg chg="mod">
          <ac:chgData name="Peterson, Paul, VBABALT\ACAD" userId="51d68bab-254c-48af-9179-ee4da02f2d08" providerId="ADAL" clId="{C4BE66D3-FF7F-4B8A-9442-FD7EC3A60E87}" dt="2020-08-20T18:08:07.304" v="1196" actId="13926"/>
          <ac:spMkLst>
            <pc:docMk/>
            <pc:sldMk cId="3110222484" sldId="287"/>
            <ac:spMk id="57346" creationId="{00000000-0000-0000-0000-000000000000}"/>
          </ac:spMkLst>
        </pc:spChg>
        <pc:picChg chg="mod">
          <ac:chgData name="Peterson, Paul, VBABALT\ACAD" userId="51d68bab-254c-48af-9179-ee4da02f2d08" providerId="ADAL" clId="{C4BE66D3-FF7F-4B8A-9442-FD7EC3A60E87}" dt="2020-08-18T17:54:30.027" v="580" actId="1076"/>
          <ac:picMkLst>
            <pc:docMk/>
            <pc:sldMk cId="3110222484" sldId="287"/>
            <ac:picMk id="4" creationId="{2D97B7ED-6861-4085-852B-1C909211F62E}"/>
          </ac:picMkLst>
        </pc:picChg>
      </pc:sldChg>
      <pc:sldChg chg="modSp delCm modCm modNotesTx">
        <pc:chgData name="Peterson, Paul, VBABALT\ACAD" userId="51d68bab-254c-48af-9179-ee4da02f2d08" providerId="ADAL" clId="{C4BE66D3-FF7F-4B8A-9442-FD7EC3A60E87}" dt="2020-08-28T18:44:10.288" v="1657" actId="1592"/>
        <pc:sldMkLst>
          <pc:docMk/>
          <pc:sldMk cId="69706305" sldId="288"/>
        </pc:sldMkLst>
        <pc:spChg chg="mod">
          <ac:chgData name="Peterson, Paul, VBABALT\ACAD" userId="51d68bab-254c-48af-9179-ee4da02f2d08" providerId="ADAL" clId="{C4BE66D3-FF7F-4B8A-9442-FD7EC3A60E87}" dt="2020-08-28T18:39:12.927" v="1624" actId="20577"/>
          <ac:spMkLst>
            <pc:docMk/>
            <pc:sldMk cId="69706305" sldId="288"/>
            <ac:spMk id="57347" creationId="{00000000-0000-0000-0000-000000000000}"/>
          </ac:spMkLst>
        </pc:spChg>
      </pc:sldChg>
      <pc:sldChg chg="modSp modNotesTx">
        <pc:chgData name="Peterson, Paul, VBABALT\ACAD" userId="51d68bab-254c-48af-9179-ee4da02f2d08" providerId="ADAL" clId="{C4BE66D3-FF7F-4B8A-9442-FD7EC3A60E87}" dt="2020-08-28T18:39:46.943" v="1629" actId="20577"/>
        <pc:sldMkLst>
          <pc:docMk/>
          <pc:sldMk cId="1092588436" sldId="289"/>
        </pc:sldMkLst>
        <pc:spChg chg="mod">
          <ac:chgData name="Peterson, Paul, VBABALT\ACAD" userId="51d68bab-254c-48af-9179-ee4da02f2d08" providerId="ADAL" clId="{C4BE66D3-FF7F-4B8A-9442-FD7EC3A60E87}" dt="2020-08-28T18:39:46.943" v="1629" actId="20577"/>
          <ac:spMkLst>
            <pc:docMk/>
            <pc:sldMk cId="1092588436" sldId="289"/>
            <ac:spMk id="57347" creationId="{00000000-0000-0000-0000-000000000000}"/>
          </ac:spMkLst>
        </pc:spChg>
      </pc:sldChg>
      <pc:sldChg chg="modSp modNotesTx">
        <pc:chgData name="Peterson, Paul, VBABALT\ACAD" userId="51d68bab-254c-48af-9179-ee4da02f2d08" providerId="ADAL" clId="{C4BE66D3-FF7F-4B8A-9442-FD7EC3A60E87}" dt="2020-08-28T18:39:59.013" v="1635" actId="20577"/>
        <pc:sldMkLst>
          <pc:docMk/>
          <pc:sldMk cId="3199821051" sldId="290"/>
        </pc:sldMkLst>
        <pc:spChg chg="mod">
          <ac:chgData name="Peterson, Paul, VBABALT\ACAD" userId="51d68bab-254c-48af-9179-ee4da02f2d08" providerId="ADAL" clId="{C4BE66D3-FF7F-4B8A-9442-FD7EC3A60E87}" dt="2020-08-28T18:39:59.013" v="1635" actId="20577"/>
          <ac:spMkLst>
            <pc:docMk/>
            <pc:sldMk cId="3199821051" sldId="290"/>
            <ac:spMk id="57347" creationId="{00000000-0000-0000-0000-000000000000}"/>
          </ac:spMkLst>
        </pc:spChg>
      </pc:sldChg>
      <pc:sldChg chg="modSp modNotesTx">
        <pc:chgData name="Peterson, Paul, VBABALT\ACAD" userId="51d68bab-254c-48af-9179-ee4da02f2d08" providerId="ADAL" clId="{C4BE66D3-FF7F-4B8A-9442-FD7EC3A60E87}" dt="2020-08-20T19:14:46.526" v="1331" actId="114"/>
        <pc:sldMkLst>
          <pc:docMk/>
          <pc:sldMk cId="3445432137" sldId="291"/>
        </pc:sldMkLst>
        <pc:spChg chg="mod">
          <ac:chgData name="Peterson, Paul, VBABALT\ACAD" userId="51d68bab-254c-48af-9179-ee4da02f2d08" providerId="ADAL" clId="{C4BE66D3-FF7F-4B8A-9442-FD7EC3A60E87}" dt="2020-08-20T19:14:46.526" v="1331" actId="114"/>
          <ac:spMkLst>
            <pc:docMk/>
            <pc:sldMk cId="3445432137" sldId="291"/>
            <ac:spMk id="57347" creationId="{00000000-0000-0000-0000-000000000000}"/>
          </ac:spMkLst>
        </pc:spChg>
      </pc:sldChg>
      <pc:sldChg chg="modSp">
        <pc:chgData name="Peterson, Paul, VBABALT\ACAD" userId="51d68bab-254c-48af-9179-ee4da02f2d08" providerId="ADAL" clId="{C4BE66D3-FF7F-4B8A-9442-FD7EC3A60E87}" dt="2020-08-20T13:38:24.985" v="1052" actId="20577"/>
        <pc:sldMkLst>
          <pc:docMk/>
          <pc:sldMk cId="4203370623" sldId="292"/>
        </pc:sldMkLst>
        <pc:spChg chg="mod">
          <ac:chgData name="Peterson, Paul, VBABALT\ACAD" userId="51d68bab-254c-48af-9179-ee4da02f2d08" providerId="ADAL" clId="{C4BE66D3-FF7F-4B8A-9442-FD7EC3A60E87}" dt="2020-08-20T13:38:24.985" v="1052" actId="20577"/>
          <ac:spMkLst>
            <pc:docMk/>
            <pc:sldMk cId="4203370623" sldId="292"/>
            <ac:spMk id="57346" creationId="{00000000-0000-0000-0000-000000000000}"/>
          </ac:spMkLst>
        </pc:spChg>
        <pc:spChg chg="mod">
          <ac:chgData name="Peterson, Paul, VBABALT\ACAD" userId="51d68bab-254c-48af-9179-ee4da02f2d08" providerId="ADAL" clId="{C4BE66D3-FF7F-4B8A-9442-FD7EC3A60E87}" dt="2020-08-20T13:38:05.620" v="1031" actId="20577"/>
          <ac:spMkLst>
            <pc:docMk/>
            <pc:sldMk cId="4203370623" sldId="292"/>
            <ac:spMk id="57347" creationId="{00000000-0000-0000-0000-000000000000}"/>
          </ac:spMkLst>
        </pc:spChg>
      </pc:sldChg>
      <pc:sldChg chg="modSp">
        <pc:chgData name="Peterson, Paul, VBABALT\ACAD" userId="51d68bab-254c-48af-9179-ee4da02f2d08" providerId="ADAL" clId="{C4BE66D3-FF7F-4B8A-9442-FD7EC3A60E87}" dt="2020-08-18T17:12:12.745" v="233" actId="255"/>
        <pc:sldMkLst>
          <pc:docMk/>
          <pc:sldMk cId="1041655223" sldId="293"/>
        </pc:sldMkLst>
        <pc:spChg chg="mod">
          <ac:chgData name="Peterson, Paul, VBABALT\ACAD" userId="51d68bab-254c-48af-9179-ee4da02f2d08" providerId="ADAL" clId="{C4BE66D3-FF7F-4B8A-9442-FD7EC3A60E87}" dt="2020-08-18T17:12:12.745" v="233" actId="255"/>
          <ac:spMkLst>
            <pc:docMk/>
            <pc:sldMk cId="1041655223" sldId="293"/>
            <ac:spMk id="57347" creationId="{00000000-0000-0000-0000-000000000000}"/>
          </ac:spMkLst>
        </pc:spChg>
      </pc:sldChg>
      <pc:sldChg chg="modSp modNotesTx">
        <pc:chgData name="Peterson, Paul, VBABALT\ACAD" userId="51d68bab-254c-48af-9179-ee4da02f2d08" providerId="ADAL" clId="{C4BE66D3-FF7F-4B8A-9442-FD7EC3A60E87}" dt="2020-08-20T18:09:23.037" v="1220" actId="20577"/>
        <pc:sldMkLst>
          <pc:docMk/>
          <pc:sldMk cId="312455853" sldId="294"/>
        </pc:sldMkLst>
        <pc:spChg chg="mod">
          <ac:chgData name="Peterson, Paul, VBABALT\ACAD" userId="51d68bab-254c-48af-9179-ee4da02f2d08" providerId="ADAL" clId="{C4BE66D3-FF7F-4B8A-9442-FD7EC3A60E87}" dt="2020-08-20T18:09:23.037" v="1220" actId="20577"/>
          <ac:spMkLst>
            <pc:docMk/>
            <pc:sldMk cId="312455853" sldId="294"/>
            <ac:spMk id="57347" creationId="{00000000-0000-0000-0000-000000000000}"/>
          </ac:spMkLst>
        </pc:spChg>
      </pc:sldChg>
      <pc:sldChg chg="modSp modNotesTx">
        <pc:chgData name="Peterson, Paul, VBABALT\ACAD" userId="51d68bab-254c-48af-9179-ee4da02f2d08" providerId="ADAL" clId="{C4BE66D3-FF7F-4B8A-9442-FD7EC3A60E87}" dt="2020-08-20T18:09:35.074" v="1227" actId="13926"/>
        <pc:sldMkLst>
          <pc:docMk/>
          <pc:sldMk cId="2564142090" sldId="295"/>
        </pc:sldMkLst>
        <pc:spChg chg="mod">
          <ac:chgData name="Peterson, Paul, VBABALT\ACAD" userId="51d68bab-254c-48af-9179-ee4da02f2d08" providerId="ADAL" clId="{C4BE66D3-FF7F-4B8A-9442-FD7EC3A60E87}" dt="2020-08-20T18:09:35.074" v="1227" actId="13926"/>
          <ac:spMkLst>
            <pc:docMk/>
            <pc:sldMk cId="2564142090" sldId="295"/>
            <ac:spMk id="57347" creationId="{00000000-0000-0000-0000-000000000000}"/>
          </ac:spMkLst>
        </pc:spChg>
        <pc:picChg chg="mod">
          <ac:chgData name="Peterson, Paul, VBABALT\ACAD" userId="51d68bab-254c-48af-9179-ee4da02f2d08" providerId="ADAL" clId="{C4BE66D3-FF7F-4B8A-9442-FD7EC3A60E87}" dt="2020-08-18T17:56:32.813" v="588" actId="14100"/>
          <ac:picMkLst>
            <pc:docMk/>
            <pc:sldMk cId="2564142090" sldId="295"/>
            <ac:picMk id="5" creationId="{2D96F814-E7B4-4EC8-906E-7B1FE2D04A27}"/>
          </ac:picMkLst>
        </pc:picChg>
      </pc:sldChg>
      <pc:sldChg chg="modSp delCm modCm modNotesTx">
        <pc:chgData name="Peterson, Paul, VBABALT\ACAD" userId="51d68bab-254c-48af-9179-ee4da02f2d08" providerId="ADAL" clId="{C4BE66D3-FF7F-4B8A-9442-FD7EC3A60E87}" dt="2020-08-28T18:44:17.605" v="1658" actId="1592"/>
        <pc:sldMkLst>
          <pc:docMk/>
          <pc:sldMk cId="1440847899" sldId="296"/>
        </pc:sldMkLst>
        <pc:spChg chg="mod">
          <ac:chgData name="Peterson, Paul, VBABALT\ACAD" userId="51d68bab-254c-48af-9179-ee4da02f2d08" providerId="ADAL" clId="{C4BE66D3-FF7F-4B8A-9442-FD7EC3A60E87}" dt="2020-08-28T18:40:17.834" v="1637" actId="20577"/>
          <ac:spMkLst>
            <pc:docMk/>
            <pc:sldMk cId="1440847899" sldId="296"/>
            <ac:spMk id="57347" creationId="{00000000-0000-0000-0000-000000000000}"/>
          </ac:spMkLst>
        </pc:spChg>
        <pc:picChg chg="mod">
          <ac:chgData name="Peterson, Paul, VBABALT\ACAD" userId="51d68bab-254c-48af-9179-ee4da02f2d08" providerId="ADAL" clId="{C4BE66D3-FF7F-4B8A-9442-FD7EC3A60E87}" dt="2020-08-18T17:37:49.545" v="511" actId="1076"/>
          <ac:picMkLst>
            <pc:docMk/>
            <pc:sldMk cId="1440847899" sldId="296"/>
            <ac:picMk id="5" creationId="{E18733E4-E69C-4417-951D-8405C3D48F86}"/>
          </ac:picMkLst>
        </pc:picChg>
      </pc:sldChg>
      <pc:sldChg chg="modSp delCm modCm modNotesTx">
        <pc:chgData name="Peterson, Paul, VBABALT\ACAD" userId="51d68bab-254c-48af-9179-ee4da02f2d08" providerId="ADAL" clId="{C4BE66D3-FF7F-4B8A-9442-FD7EC3A60E87}" dt="2020-08-28T18:44:23.310" v="1659" actId="1592"/>
        <pc:sldMkLst>
          <pc:docMk/>
          <pc:sldMk cId="321754279" sldId="297"/>
        </pc:sldMkLst>
        <pc:spChg chg="mod">
          <ac:chgData name="Peterson, Paul, VBABALT\ACAD" userId="51d68bab-254c-48af-9179-ee4da02f2d08" providerId="ADAL" clId="{C4BE66D3-FF7F-4B8A-9442-FD7EC3A60E87}" dt="2020-08-28T18:40:49.209" v="1638" actId="20577"/>
          <ac:spMkLst>
            <pc:docMk/>
            <pc:sldMk cId="321754279" sldId="297"/>
            <ac:spMk id="57347" creationId="{00000000-0000-0000-0000-000000000000}"/>
          </ac:spMkLst>
        </pc:spChg>
      </pc:sldChg>
      <pc:sldChg chg="modSp delCm modCm modNotesTx">
        <pc:chgData name="Peterson, Paul, VBABALT\ACAD" userId="51d68bab-254c-48af-9179-ee4da02f2d08" providerId="ADAL" clId="{C4BE66D3-FF7F-4B8A-9442-FD7EC3A60E87}" dt="2020-08-28T12:55:53.170" v="1452" actId="1592"/>
        <pc:sldMkLst>
          <pc:docMk/>
          <pc:sldMk cId="750648739" sldId="298"/>
        </pc:sldMkLst>
        <pc:spChg chg="mod">
          <ac:chgData name="Peterson, Paul, VBABALT\ACAD" userId="51d68bab-254c-48af-9179-ee4da02f2d08" providerId="ADAL" clId="{C4BE66D3-FF7F-4B8A-9442-FD7EC3A60E87}" dt="2020-08-28T12:52:46.131" v="1451" actId="20577"/>
          <ac:spMkLst>
            <pc:docMk/>
            <pc:sldMk cId="750648739" sldId="298"/>
            <ac:spMk id="57347" creationId="{00000000-0000-0000-0000-000000000000}"/>
          </ac:spMkLst>
        </pc:spChg>
      </pc:sldChg>
      <pc:sldChg chg="modSp">
        <pc:chgData name="Peterson, Paul, VBABALT\ACAD" userId="51d68bab-254c-48af-9179-ee4da02f2d08" providerId="ADAL" clId="{C4BE66D3-FF7F-4B8A-9442-FD7EC3A60E87}" dt="2020-08-18T17:58:38.332" v="601" actId="14100"/>
        <pc:sldMkLst>
          <pc:docMk/>
          <pc:sldMk cId="329137361" sldId="299"/>
        </pc:sldMkLst>
        <pc:spChg chg="mod">
          <ac:chgData name="Peterson, Paul, VBABALT\ACAD" userId="51d68bab-254c-48af-9179-ee4da02f2d08" providerId="ADAL" clId="{C4BE66D3-FF7F-4B8A-9442-FD7EC3A60E87}" dt="2020-08-18T17:58:32.405" v="600" actId="14100"/>
          <ac:spMkLst>
            <pc:docMk/>
            <pc:sldMk cId="329137361" sldId="299"/>
            <ac:spMk id="57347" creationId="{00000000-0000-0000-0000-000000000000}"/>
          </ac:spMkLst>
        </pc:spChg>
        <pc:picChg chg="mod">
          <ac:chgData name="Peterson, Paul, VBABALT\ACAD" userId="51d68bab-254c-48af-9179-ee4da02f2d08" providerId="ADAL" clId="{C4BE66D3-FF7F-4B8A-9442-FD7EC3A60E87}" dt="2020-08-18T17:58:38.332" v="601" actId="14100"/>
          <ac:picMkLst>
            <pc:docMk/>
            <pc:sldMk cId="329137361" sldId="299"/>
            <ac:picMk id="3" creationId="{A9D4A818-39ED-4277-84C4-B02B5CD8EE38}"/>
          </ac:picMkLst>
        </pc:picChg>
      </pc:sldChg>
      <pc:sldChg chg="modSp delCm">
        <pc:chgData name="Peterson, Paul, VBABALT\ACAD" userId="51d68bab-254c-48af-9179-ee4da02f2d08" providerId="ADAL" clId="{C4BE66D3-FF7F-4B8A-9442-FD7EC3A60E87}" dt="2020-09-09T12:28:14.349" v="1668" actId="20577"/>
        <pc:sldMkLst>
          <pc:docMk/>
          <pc:sldMk cId="3664474414" sldId="308"/>
        </pc:sldMkLst>
        <pc:spChg chg="mod">
          <ac:chgData name="Peterson, Paul, VBABALT\ACAD" userId="51d68bab-254c-48af-9179-ee4da02f2d08" providerId="ADAL" clId="{C4BE66D3-FF7F-4B8A-9442-FD7EC3A60E87}" dt="2020-09-09T12:28:14.349" v="1668" actId="20577"/>
          <ac:spMkLst>
            <pc:docMk/>
            <pc:sldMk cId="3664474414" sldId="308"/>
            <ac:spMk id="57347" creationId="{00000000-0000-0000-0000-000000000000}"/>
          </ac:spMkLst>
        </pc:spChg>
      </pc:sldChg>
      <pc:sldChg chg="modSp ord modNotesTx">
        <pc:chgData name="Peterson, Paul, VBABALT\ACAD" userId="51d68bab-254c-48af-9179-ee4da02f2d08" providerId="ADAL" clId="{C4BE66D3-FF7F-4B8A-9442-FD7EC3A60E87}" dt="2020-08-20T18:22:47.553" v="1288" actId="20577"/>
        <pc:sldMkLst>
          <pc:docMk/>
          <pc:sldMk cId="3526443417" sldId="309"/>
        </pc:sldMkLst>
        <pc:spChg chg="mod">
          <ac:chgData name="Peterson, Paul, VBABALT\ACAD" userId="51d68bab-254c-48af-9179-ee4da02f2d08" providerId="ADAL" clId="{C4BE66D3-FF7F-4B8A-9442-FD7EC3A60E87}" dt="2020-08-20T18:22:47.553" v="1288" actId="20577"/>
          <ac:spMkLst>
            <pc:docMk/>
            <pc:sldMk cId="3526443417" sldId="309"/>
            <ac:spMk id="57347" creationId="{00000000-0000-0000-0000-000000000000}"/>
          </ac:spMkLst>
        </pc:spChg>
      </pc:sldChg>
      <pc:sldChg chg="modSp">
        <pc:chgData name="Peterson, Paul, VBABALT\ACAD" userId="51d68bab-254c-48af-9179-ee4da02f2d08" providerId="ADAL" clId="{C4BE66D3-FF7F-4B8A-9442-FD7EC3A60E87}" dt="2020-08-18T17:59:20.996" v="605" actId="255"/>
        <pc:sldMkLst>
          <pc:docMk/>
          <pc:sldMk cId="305420676" sldId="310"/>
        </pc:sldMkLst>
        <pc:spChg chg="mod">
          <ac:chgData name="Peterson, Paul, VBABALT\ACAD" userId="51d68bab-254c-48af-9179-ee4da02f2d08" providerId="ADAL" clId="{C4BE66D3-FF7F-4B8A-9442-FD7EC3A60E87}" dt="2020-08-18T17:59:20.996" v="605" actId="255"/>
          <ac:spMkLst>
            <pc:docMk/>
            <pc:sldMk cId="305420676" sldId="310"/>
            <ac:spMk id="57347" creationId="{00000000-0000-0000-0000-000000000000}"/>
          </ac:spMkLst>
        </pc:spChg>
      </pc:sldChg>
      <pc:sldChg chg="modSp">
        <pc:chgData name="Peterson, Paul, VBABALT\ACAD" userId="51d68bab-254c-48af-9179-ee4da02f2d08" providerId="ADAL" clId="{C4BE66D3-FF7F-4B8A-9442-FD7EC3A60E87}" dt="2020-08-20T13:39:38.971" v="1108" actId="20577"/>
        <pc:sldMkLst>
          <pc:docMk/>
          <pc:sldMk cId="1497744440" sldId="325"/>
        </pc:sldMkLst>
        <pc:spChg chg="mod">
          <ac:chgData name="Peterson, Paul, VBABALT\ACAD" userId="51d68bab-254c-48af-9179-ee4da02f2d08" providerId="ADAL" clId="{C4BE66D3-FF7F-4B8A-9442-FD7EC3A60E87}" dt="2020-08-20T13:38:58.414" v="1083" actId="20577"/>
          <ac:spMkLst>
            <pc:docMk/>
            <pc:sldMk cId="1497744440" sldId="325"/>
            <ac:spMk id="57346" creationId="{00000000-0000-0000-0000-000000000000}"/>
          </ac:spMkLst>
        </pc:spChg>
        <pc:spChg chg="mod">
          <ac:chgData name="Peterson, Paul, VBABALT\ACAD" userId="51d68bab-254c-48af-9179-ee4da02f2d08" providerId="ADAL" clId="{C4BE66D3-FF7F-4B8A-9442-FD7EC3A60E87}" dt="2020-08-20T13:39:38.971" v="1108" actId="20577"/>
          <ac:spMkLst>
            <pc:docMk/>
            <pc:sldMk cId="1497744440" sldId="325"/>
            <ac:spMk id="57347" creationId="{00000000-0000-0000-0000-000000000000}"/>
          </ac:spMkLst>
        </pc:spChg>
      </pc:sldChg>
      <pc:sldChg chg="modSp addCm delCm modCm modNotesTx">
        <pc:chgData name="Peterson, Paul, VBABALT\ACAD" userId="51d68bab-254c-48af-9179-ee4da02f2d08" providerId="ADAL" clId="{C4BE66D3-FF7F-4B8A-9442-FD7EC3A60E87}" dt="2020-08-28T18:34:11.280" v="1572" actId="1592"/>
        <pc:sldMkLst>
          <pc:docMk/>
          <pc:sldMk cId="991411538" sldId="327"/>
        </pc:sldMkLst>
        <pc:spChg chg="mod">
          <ac:chgData name="Peterson, Paul, VBABALT\ACAD" userId="51d68bab-254c-48af-9179-ee4da02f2d08" providerId="ADAL" clId="{C4BE66D3-FF7F-4B8A-9442-FD7EC3A60E87}" dt="2020-08-28T18:33:31.694" v="1571" actId="20577"/>
          <ac:spMkLst>
            <pc:docMk/>
            <pc:sldMk cId="991411538" sldId="327"/>
            <ac:spMk id="57347" creationId="{00000000-0000-0000-0000-000000000000}"/>
          </ac:spMkLst>
        </pc:spChg>
      </pc:sldChg>
      <pc:sldChg chg="modSp modNotesTx">
        <pc:chgData name="Peterson, Paul, VBABALT\ACAD" userId="51d68bab-254c-48af-9179-ee4da02f2d08" providerId="ADAL" clId="{C4BE66D3-FF7F-4B8A-9442-FD7EC3A60E87}" dt="2020-08-28T18:40:06.992" v="1636" actId="20577"/>
        <pc:sldMkLst>
          <pc:docMk/>
          <pc:sldMk cId="3267777341" sldId="328"/>
        </pc:sldMkLst>
        <pc:spChg chg="mod">
          <ac:chgData name="Peterson, Paul, VBABALT\ACAD" userId="51d68bab-254c-48af-9179-ee4da02f2d08" providerId="ADAL" clId="{C4BE66D3-FF7F-4B8A-9442-FD7EC3A60E87}" dt="2020-08-28T18:40:06.992" v="1636" actId="20577"/>
          <ac:spMkLst>
            <pc:docMk/>
            <pc:sldMk cId="3267777341" sldId="328"/>
            <ac:spMk id="57347" creationId="{00000000-0000-0000-0000-000000000000}"/>
          </ac:spMkLst>
        </pc:spChg>
      </pc:sldChg>
      <pc:sldChg chg="modSp add ord modNotesTx">
        <pc:chgData name="Peterson, Paul, VBABALT\ACAD" userId="51d68bab-254c-48af-9179-ee4da02f2d08" providerId="ADAL" clId="{C4BE66D3-FF7F-4B8A-9442-FD7EC3A60E87}" dt="2020-08-20T18:07:55.691" v="1189" actId="13926"/>
        <pc:sldMkLst>
          <pc:docMk/>
          <pc:sldMk cId="1153396705" sldId="329"/>
        </pc:sldMkLst>
        <pc:spChg chg="mod">
          <ac:chgData name="Peterson, Paul, VBABALT\ACAD" userId="51d68bab-254c-48af-9179-ee4da02f2d08" providerId="ADAL" clId="{C4BE66D3-FF7F-4B8A-9442-FD7EC3A60E87}" dt="2020-08-18T13:37:29.633" v="190" actId="20577"/>
          <ac:spMkLst>
            <pc:docMk/>
            <pc:sldMk cId="1153396705" sldId="329"/>
            <ac:spMk id="57346" creationId="{00000000-0000-0000-0000-000000000000}"/>
          </ac:spMkLst>
        </pc:spChg>
        <pc:spChg chg="mod">
          <ac:chgData name="Peterson, Paul, VBABALT\ACAD" userId="51d68bab-254c-48af-9179-ee4da02f2d08" providerId="ADAL" clId="{C4BE66D3-FF7F-4B8A-9442-FD7EC3A60E87}" dt="2020-08-20T18:07:55.691" v="1189" actId="13926"/>
          <ac:spMkLst>
            <pc:docMk/>
            <pc:sldMk cId="1153396705" sldId="329"/>
            <ac:spMk id="57347" creationId="{00000000-0000-0000-0000-000000000000}"/>
          </ac:spMkLst>
        </pc:spChg>
      </pc:sldChg>
      <pc:sldMasterChg chg="modSp">
        <pc:chgData name="Peterson, Paul, VBABALT\ACAD" userId="51d68bab-254c-48af-9179-ee4da02f2d08" providerId="ADAL" clId="{C4BE66D3-FF7F-4B8A-9442-FD7EC3A60E87}" dt="2020-08-20T18:22:57.101" v="1294" actId="947"/>
        <pc:sldMasterMkLst>
          <pc:docMk/>
          <pc:sldMasterMk cId="1911202280" sldId="2147483697"/>
        </pc:sldMasterMkLst>
        <pc:spChg chg="mod">
          <ac:chgData name="Peterson, Paul, VBABALT\ACAD" userId="51d68bab-254c-48af-9179-ee4da02f2d08" providerId="ADAL" clId="{C4BE66D3-FF7F-4B8A-9442-FD7EC3A60E87}" dt="2020-08-20T18:22:57.090" v="1291"/>
          <ac:spMkLst>
            <pc:docMk/>
            <pc:sldMasterMk cId="1911202280" sldId="2147483697"/>
            <ac:spMk id="2" creationId="{00000000-0000-0000-0000-000000000000}"/>
          </ac:spMkLst>
        </pc:spChg>
        <pc:spChg chg="mod">
          <ac:chgData name="Peterson, Paul, VBABALT\ACAD" userId="51d68bab-254c-48af-9179-ee4da02f2d08" providerId="ADAL" clId="{C4BE66D3-FF7F-4B8A-9442-FD7EC3A60E87}" dt="2020-08-20T18:22:57.101" v="1294" actId="947"/>
          <ac:spMkLst>
            <pc:docMk/>
            <pc:sldMasterMk cId="1911202280" sldId="2147483697"/>
            <ac:spMk id="4" creationId="{99255132-F725-42BA-BD6A-346EAF30B44D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prstClr val="black"/>
                </a:solidFill>
              </a:rPr>
              <a:t>VBA Overview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D27D6963-04BD-4B61-B378-66A6C4476EE9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4345587"/>
            <a:ext cx="5791200" cy="41129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75A9734-3F84-46A2-9825-90B2CEE5F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III.v.6.C.1.a, III.v.6.C.1.f, </a:t>
            </a:r>
          </a:p>
        </p:txBody>
      </p:sp>
    </p:spTree>
    <p:extLst>
      <p:ext uri="{BB962C8B-B14F-4D97-AF65-F5344CB8AC3E}">
        <p14:creationId xmlns:p14="http://schemas.microsoft.com/office/powerpoint/2010/main" val="2901652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E88C5F5-8477-4B07-8A47-F5FF60805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III.v.6.C.1.a</a:t>
            </a:r>
          </a:p>
        </p:txBody>
      </p:sp>
    </p:spTree>
    <p:extLst>
      <p:ext uri="{BB962C8B-B14F-4D97-AF65-F5344CB8AC3E}">
        <p14:creationId xmlns:p14="http://schemas.microsoft.com/office/powerpoint/2010/main" val="1276950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3712631-6123-4D80-BDE0-7F1B9AA1C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III.v.6.C.1.a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5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5FE5AFB-72B2-4B60-930E-D8B22A91DB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III.v.6.C.3.a</a:t>
            </a:r>
          </a:p>
        </p:txBody>
      </p:sp>
    </p:spTree>
    <p:extLst>
      <p:ext uri="{BB962C8B-B14F-4D97-AF65-F5344CB8AC3E}">
        <p14:creationId xmlns:p14="http://schemas.microsoft.com/office/powerpoint/2010/main" val="828326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45FA497-0767-4935-81C3-547B51BB0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III.v.6.C.3.b-f</a:t>
            </a:r>
          </a:p>
        </p:txBody>
      </p:sp>
    </p:spTree>
    <p:extLst>
      <p:ext uri="{BB962C8B-B14F-4D97-AF65-F5344CB8AC3E}">
        <p14:creationId xmlns:p14="http://schemas.microsoft.com/office/powerpoint/2010/main" val="1505293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45FA497-0767-4935-81C3-547B51BB0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III.v.6.C.3.g</a:t>
            </a:r>
          </a:p>
        </p:txBody>
      </p:sp>
    </p:spTree>
    <p:extLst>
      <p:ext uri="{BB962C8B-B14F-4D97-AF65-F5344CB8AC3E}">
        <p14:creationId xmlns:p14="http://schemas.microsoft.com/office/powerpoint/2010/main" val="1600183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05D78A0-CBD4-4996-B936-CCBAF1BDC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11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4974D1D-9E55-426C-BC40-AB978B72B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39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4AD58F0-EF24-4DC5-AF0D-821D88650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III.v.6.C.1.c.Step 1</a:t>
            </a:r>
          </a:p>
        </p:txBody>
      </p:sp>
    </p:spTree>
    <p:extLst>
      <p:ext uri="{BB962C8B-B14F-4D97-AF65-F5344CB8AC3E}">
        <p14:creationId xmlns:p14="http://schemas.microsoft.com/office/powerpoint/2010/main" val="4174091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9E8A471-3806-4BDB-9C62-A57054EAC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III.v.6.C.1.c.Step 3</a:t>
            </a:r>
          </a:p>
        </p:txBody>
      </p:sp>
    </p:spTree>
    <p:extLst>
      <p:ext uri="{BB962C8B-B14F-4D97-AF65-F5344CB8AC3E}">
        <p14:creationId xmlns:p14="http://schemas.microsoft.com/office/powerpoint/2010/main" val="399942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79D9245-7ABC-42B3-AFA3-32F0D0009954}" type="slidenum">
              <a:rPr lang="en-US" altLang="en-US" sz="1200" smtClean="0"/>
              <a:pPr eaLnBrk="1" hangingPunct="1">
                <a:defRPr/>
              </a:pPr>
              <a:t>2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9A512A1-8A18-4CDD-BCBD-234FC45A3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III.v.6.C.1.a, 38 CFR 3.552(b)(2), </a:t>
            </a:r>
          </a:p>
        </p:txBody>
      </p:sp>
    </p:spTree>
    <p:extLst>
      <p:ext uri="{BB962C8B-B14F-4D97-AF65-F5344CB8AC3E}">
        <p14:creationId xmlns:p14="http://schemas.microsoft.com/office/powerpoint/2010/main" val="1003594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45FA497-0767-4935-81C3-547B51BB0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III.v.6.C.1.c.Step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22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1B53879-B065-4418-BDAF-4FFC97E04F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III.v.6.C.1.c.Step 5-e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99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B21DA10-5138-463C-BF7E-BEBBC5489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I.2.B.3.c</a:t>
            </a:r>
          </a:p>
        </p:txBody>
      </p:sp>
    </p:spTree>
    <p:extLst>
      <p:ext uri="{BB962C8B-B14F-4D97-AF65-F5344CB8AC3E}">
        <p14:creationId xmlns:p14="http://schemas.microsoft.com/office/powerpoint/2010/main" val="2902083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E6A35DB-6D1C-428E-A52F-0DB134A26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37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E8E0B54-2166-48A0-B1BF-EC2DDE209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87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B94887E-7880-4B11-B59E-439B32BAF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785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C4E9D6B-468F-4120-8BA2-0CA5F77A3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575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81F465C-0DDA-48AE-B662-83DBED653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47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17EE38C-19E4-4EAB-B655-3BB45A7CB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3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B7F25E6-CD0E-43BB-8351-BA9F9A07464B}" type="slidenum">
              <a:rPr lang="en-US" altLang="en-US" sz="1200" smtClean="0"/>
              <a:pPr eaLnBrk="1" hangingPunct="1">
                <a:defRPr/>
              </a:pPr>
              <a:t>3</a:t>
            </a:fld>
            <a:endParaRPr lang="en-US" altLang="en-US" sz="1200" dirty="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3DBABE8-D4A8-41F7-86E2-55E3DFB0D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811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8F2D08B-C02A-4252-82C6-A2F5C41BA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072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6114872-DC7C-4FA2-8D05-26CE56843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74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F6BDD38-926A-46DE-8F7E-1F18564F7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16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663FA4B-D9E6-4CEA-B221-D54E500C3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697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9FDED8E-0BE4-4078-9AB2-7D85567FE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465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10AB20E-9247-40BB-9433-0B1C73D05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453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367B049-3297-4548-A5EF-D86AEDE4E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880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7E2E3BF-BBC3-4F5E-8D4B-204D42F30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961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48C05D6-CFB2-4138-932D-561A28590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295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A25FF70-861B-4DE3-B0D8-CCA011A0A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4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575FA83-55CC-49E6-91B5-94B646AC1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920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40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E7AD43C-1562-4613-A527-FFF931C95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438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41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05D78A0-CBD4-4996-B936-CCBAF1BDC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0072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1200" dirty="0"/>
              <a:t>VBA Overview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sz="1200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86D5C344-1A10-41A0-8397-E6BDA9878842}" type="slidenum">
              <a:rPr lang="en-US" sz="1200" smtClean="0"/>
              <a:pPr>
                <a:defRPr/>
              </a:pPr>
              <a:t>42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35E01C1-446C-4882-BF19-5DC6D7F98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44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45E118D-B62F-4F08-983A-A527FD6CB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4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C089FD6-0511-4DF0-A3C8-D27F56F88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III.v.6.A.1.b</a:t>
            </a:r>
          </a:p>
        </p:txBody>
      </p:sp>
    </p:spTree>
    <p:extLst>
      <p:ext uri="{BB962C8B-B14F-4D97-AF65-F5344CB8AC3E}">
        <p14:creationId xmlns:p14="http://schemas.microsoft.com/office/powerpoint/2010/main" val="1332134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C089FD6-0511-4DF0-A3C8-D27F56F88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III.v.6.A.1.e</a:t>
            </a:r>
          </a:p>
        </p:txBody>
      </p:sp>
    </p:spTree>
    <p:extLst>
      <p:ext uri="{BB962C8B-B14F-4D97-AF65-F5344CB8AC3E}">
        <p14:creationId xmlns:p14="http://schemas.microsoft.com/office/powerpoint/2010/main" val="1926184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8F36BFD-1BBD-4F4D-8F12-205C67EA7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8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19721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5763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8644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1525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2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8632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151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394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0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0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ctr" defTabSz="385763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92881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85763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8644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525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dirty="0"/>
              <a:t>Hospital Adjustments</a:t>
            </a:r>
            <a:endParaRPr lang="en-US" sz="4800" i="1" dirty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1" y="4729316"/>
            <a:ext cx="2362200" cy="838200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altLang="en-US" sz="2100" b="1" dirty="0"/>
              <a:t>Compensation Service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33A18D-C35C-40D7-B9E7-B2E0EEFFAA87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August 2020</a:t>
            </a:r>
          </a:p>
        </p:txBody>
      </p:sp>
    </p:spTree>
    <p:extLst>
      <p:ext uri="{BB962C8B-B14F-4D97-AF65-F5344CB8AC3E}">
        <p14:creationId xmlns:p14="http://schemas.microsoft.com/office/powerpoint/2010/main" val="144924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>
                <a:effectLst/>
              </a:rPr>
              <a:t>Benefits Adjustments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3806" y="1951384"/>
            <a:ext cx="8142514" cy="4112989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latin typeface="Arial"/>
                <a:cs typeface="Arial"/>
              </a:rPr>
              <a:t>38 CFR §3.552 – A&amp;A must be reduced to the Housebound or other appropriate hospitalized rate when a Veteran is provided hospital, domiciliary, or nursing home care at VA expense.</a:t>
            </a:r>
          </a:p>
          <a:p>
            <a:pPr marL="0" indent="0">
              <a:buNone/>
            </a:pPr>
            <a:endParaRPr lang="en-US" alt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altLang="en-US" sz="2000" dirty="0">
                <a:latin typeface="Arial"/>
                <a:cs typeface="Arial"/>
              </a:rPr>
              <a:t>A&amp;A not required because VA authorized facilities can provide similar services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63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>
                <a:effectLst/>
              </a:rPr>
              <a:t>Reduction of Benefits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3806" y="1880494"/>
            <a:ext cx="8142514" cy="4183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According to 38 CFR §3.552, the following must be met to reduce SMC A&amp;A to the </a:t>
            </a:r>
            <a:r>
              <a:rPr lang="en-US" altLang="en-US" sz="2000" dirty="0">
                <a:latin typeface="Arial"/>
                <a:cs typeface="Arial"/>
              </a:rPr>
              <a:t>Housebound or other appropriate hospitalized rate</a:t>
            </a:r>
            <a:r>
              <a:rPr lang="en-US" altLang="en-US" sz="2000" dirty="0"/>
              <a:t>:</a:t>
            </a:r>
          </a:p>
          <a:p>
            <a:pPr lvl="1"/>
            <a:r>
              <a:rPr lang="en-US" altLang="en-US" sz="2000" dirty="0"/>
              <a:t>Veteran must be in receipt of SMC A&amp;A</a:t>
            </a:r>
          </a:p>
          <a:p>
            <a:pPr lvl="1"/>
            <a:r>
              <a:rPr lang="en-US" altLang="en-US" sz="2000" dirty="0"/>
              <a:t>Veteran must be hospitalized at VA expense</a:t>
            </a:r>
          </a:p>
          <a:p>
            <a:pPr lvl="1"/>
            <a:r>
              <a:rPr lang="en-US" altLang="en-US" sz="2000" dirty="0"/>
              <a:t>Veteran’s disability may </a:t>
            </a:r>
            <a:r>
              <a:rPr lang="en-US" altLang="en-US" sz="2000" i="1" dirty="0"/>
              <a:t>not</a:t>
            </a:r>
            <a:r>
              <a:rPr lang="en-US" altLang="en-US" sz="2000" dirty="0"/>
              <a:t> be:</a:t>
            </a:r>
          </a:p>
          <a:p>
            <a:pPr lvl="3"/>
            <a:r>
              <a:rPr lang="en-US" altLang="en-US" sz="2000" dirty="0"/>
              <a:t>Paraplegia involving paralysis of both lower extremities together with loss of anal and bladder control, or</a:t>
            </a:r>
          </a:p>
          <a:p>
            <a:pPr lvl="3"/>
            <a:r>
              <a:rPr lang="en-US" altLang="en-US" sz="2000" dirty="0"/>
              <a:t>Hansen’s disease</a:t>
            </a:r>
            <a:endParaRPr lang="en-US" altLang="en-US" sz="1600" dirty="0"/>
          </a:p>
          <a:p>
            <a:pPr marL="0" indent="0">
              <a:spcAft>
                <a:spcPts val="0"/>
              </a:spcAft>
              <a:buNone/>
            </a:pPr>
            <a:endParaRPr lang="en-US" altLang="en-US" sz="1600" dirty="0"/>
          </a:p>
          <a:p>
            <a:pPr marL="0" indent="0">
              <a:buNone/>
            </a:pPr>
            <a:r>
              <a:rPr lang="en-US" sz="2000" i="1" dirty="0"/>
              <a:t>Important: </a:t>
            </a:r>
            <a:r>
              <a:rPr lang="en-US" sz="2000" dirty="0"/>
              <a:t>If A&amp;A entitlement is established under 38 U.S.C. 1114(r)(1) or 38 U.S.C. 1114(r)(2), then A&amp;A must be discontinued during hospitalization </a:t>
            </a:r>
            <a:r>
              <a:rPr lang="en-US" sz="2000" b="1" dirty="0"/>
              <a:t>regardless of the disability involved</a:t>
            </a:r>
            <a:r>
              <a:rPr lang="en-US" sz="2000" dirty="0"/>
              <a:t>.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8843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>
                <a:effectLst/>
              </a:rPr>
              <a:t>Reduction of Benefits (cont.)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3806" y="1951384"/>
            <a:ext cx="8141679" cy="4112989"/>
          </a:xfrm>
        </p:spPr>
        <p:txBody>
          <a:bodyPr>
            <a:normAutofit/>
          </a:bodyPr>
          <a:lstStyle/>
          <a:p>
            <a:pPr marL="0" indent="0">
              <a:buClr>
                <a:srgbClr val="1D3275"/>
              </a:buClr>
              <a:buNone/>
              <a:defRPr/>
            </a:pPr>
            <a:r>
              <a:rPr lang="en-US" sz="2000" dirty="0"/>
              <a:t>Reduction to the </a:t>
            </a:r>
            <a:r>
              <a:rPr lang="en-US" altLang="en-US" sz="2000" dirty="0">
                <a:latin typeface="Arial"/>
                <a:cs typeface="Arial"/>
              </a:rPr>
              <a:t>Housebound or other appropriate hospitalized</a:t>
            </a:r>
            <a:r>
              <a:rPr lang="en-US" sz="2000" dirty="0"/>
              <a:t> rate is effective the first day of the second calendar month following admission to the facility.</a:t>
            </a:r>
          </a:p>
          <a:p>
            <a:pPr marL="192882" lvl="1" indent="0">
              <a:buClr>
                <a:srgbClr val="1D3275"/>
              </a:buClr>
              <a:buNone/>
              <a:defRPr/>
            </a:pPr>
            <a:endParaRPr lang="en-US" sz="2000" dirty="0"/>
          </a:p>
          <a:p>
            <a:pPr marL="192882" lvl="1" indent="0">
              <a:buClr>
                <a:srgbClr val="1D3275"/>
              </a:buClr>
              <a:buNone/>
              <a:defRPr/>
            </a:pPr>
            <a:r>
              <a:rPr lang="en-US" sz="2000" i="1" dirty="0"/>
              <a:t>Example: </a:t>
            </a:r>
            <a:r>
              <a:rPr lang="en-US" sz="2000" dirty="0"/>
              <a:t>If the Veteran was admitted into a VA hospital on March 14, 2016, the reduction would be effective on May 1, 2016.</a:t>
            </a:r>
          </a:p>
          <a:p>
            <a:pPr marL="192882" lvl="1" indent="0">
              <a:buClr>
                <a:srgbClr val="1D3275"/>
              </a:buClr>
              <a:buNone/>
              <a:defRPr/>
            </a:pPr>
            <a:endParaRPr lang="en-US" sz="2000" dirty="0"/>
          </a:p>
          <a:p>
            <a:pPr marL="192882" lvl="1" indent="0">
              <a:buClr>
                <a:srgbClr val="1D3275"/>
              </a:buClr>
              <a:buNone/>
              <a:defRPr/>
            </a:pPr>
            <a:r>
              <a:rPr lang="en-US" sz="2000" dirty="0"/>
              <a:t>See chart on Attachment C of the trainee handout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2105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>
                <a:effectLst/>
              </a:rPr>
              <a:t>Reinstating Benefits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3806" y="1951384"/>
            <a:ext cx="8142514" cy="4112989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Clr>
                <a:srgbClr val="1D3275"/>
              </a:buClr>
              <a:buNone/>
              <a:defRPr/>
            </a:pPr>
            <a:r>
              <a:rPr lang="en-US" sz="2000" dirty="0"/>
              <a:t>After receiving a notice of discharge from the hospital, resume the payment of benefits at the A&amp;A rate effective the date of discharge without waiting for receipt of a hospital report.</a:t>
            </a:r>
          </a:p>
          <a:p>
            <a:pPr marL="0" indent="0">
              <a:buClr>
                <a:srgbClr val="1D3275"/>
              </a:buClr>
              <a:buNone/>
              <a:defRPr/>
            </a:pPr>
            <a:endParaRPr lang="en-US" sz="2000" dirty="0"/>
          </a:p>
          <a:p>
            <a:pPr marL="0" indent="0">
              <a:buClr>
                <a:srgbClr val="1D3275"/>
              </a:buClr>
              <a:buNone/>
              <a:defRPr/>
            </a:pPr>
            <a:r>
              <a:rPr lang="en-US" sz="2000" i="1" dirty="0">
                <a:latin typeface="Arial"/>
                <a:cs typeface="Arial"/>
              </a:rPr>
              <a:t>Example</a:t>
            </a:r>
            <a:r>
              <a:rPr lang="en-US" sz="2000" dirty="0">
                <a:latin typeface="Arial"/>
                <a:cs typeface="Arial"/>
              </a:rPr>
              <a:t>: If a Veteran was discharged from the VA hospital on February 2, 2020, then February 2, 2020, is also the date that A&amp;A would resume.</a:t>
            </a:r>
          </a:p>
          <a:p>
            <a:pPr marL="192405" lvl="1" indent="0">
              <a:buClr>
                <a:srgbClr val="1D3275"/>
              </a:buClr>
              <a:buNone/>
              <a:defRPr/>
            </a:pPr>
            <a:endParaRPr lang="en-US" sz="2000" dirty="0"/>
          </a:p>
          <a:p>
            <a:pPr marL="192405" lvl="1" indent="0">
              <a:buClr>
                <a:srgbClr val="1D3275"/>
              </a:buClr>
              <a:buNone/>
              <a:defRPr/>
            </a:pPr>
            <a:endParaRPr lang="en-US" sz="2000" dirty="0"/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321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>
                <a:effectLst/>
              </a:rPr>
              <a:t>Hospital Absences of 30 Days or More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3806" y="1951384"/>
            <a:ext cx="8142514" cy="4112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Adjust benefits for authorized absences of 30 days or more:</a:t>
            </a:r>
          </a:p>
          <a:p>
            <a:pPr lvl="1"/>
            <a:r>
              <a:rPr lang="en-US" altLang="en-US" sz="2000" dirty="0"/>
              <a:t>Report received, showing authorized absence of 30 days or more</a:t>
            </a:r>
          </a:p>
          <a:p>
            <a:pPr lvl="3"/>
            <a:r>
              <a:rPr lang="en-US" altLang="en-US" sz="2000" dirty="0"/>
              <a:t>Resume payments at the full A&amp;A rate effective the date the Veteran left the hospital, domiciliary, or nursing home</a:t>
            </a:r>
          </a:p>
          <a:p>
            <a:pPr lvl="1"/>
            <a:r>
              <a:rPr lang="en-US" altLang="en-US" sz="2000" dirty="0"/>
              <a:t>Report received showing resumption of hospitalization</a:t>
            </a:r>
          </a:p>
          <a:p>
            <a:pPr lvl="3"/>
            <a:r>
              <a:rPr lang="en-US" altLang="en-US" sz="2000" dirty="0"/>
              <a:t>Reduce A&amp;A to the </a:t>
            </a:r>
            <a:r>
              <a:rPr lang="en-US" altLang="en-US" sz="2000" dirty="0">
                <a:latin typeface="Arial"/>
                <a:cs typeface="Arial"/>
              </a:rPr>
              <a:t>Housebound or other appropriate hospitalized</a:t>
            </a:r>
            <a:r>
              <a:rPr lang="en-US" altLang="en-US" sz="2000" dirty="0"/>
              <a:t> rate effective the date of readmission at VA expense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7734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>
                <a:effectLst/>
              </a:rPr>
              <a:t>Readmission Following an Irregular Discharge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3806" y="1880494"/>
            <a:ext cx="8142514" cy="4183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000" dirty="0"/>
              <a:t>If notice is received of readmission for hospitalization:</a:t>
            </a:r>
          </a:p>
          <a:p>
            <a:pPr lvl="1"/>
            <a:r>
              <a:rPr lang="en-US" altLang="en-US" sz="2000" dirty="0"/>
              <a:t>Within 6 months of the date of irregular discharge</a:t>
            </a:r>
          </a:p>
          <a:p>
            <a:pPr lvl="3"/>
            <a:r>
              <a:rPr lang="en-US" altLang="en-US" sz="2000" dirty="0"/>
              <a:t>Discontinue allowance for A&amp;A effective the date of readmission</a:t>
            </a:r>
          </a:p>
          <a:p>
            <a:pPr lvl="1"/>
            <a:r>
              <a:rPr lang="en-US" altLang="en-US" sz="2000" dirty="0"/>
              <a:t>6 months or more after date of irregular discharge</a:t>
            </a:r>
          </a:p>
          <a:p>
            <a:pPr lvl="3"/>
            <a:r>
              <a:rPr lang="en-US" altLang="en-US" sz="2000" dirty="0"/>
              <a:t>Discontinue allowance for A&amp;A effective the 1</a:t>
            </a:r>
            <a:r>
              <a:rPr lang="en-US" altLang="en-US" sz="2000" baseline="30000" dirty="0"/>
              <a:t>st </a:t>
            </a:r>
            <a:r>
              <a:rPr lang="en-US" altLang="en-US" sz="2000" dirty="0"/>
              <a:t>day of the 2</a:t>
            </a:r>
            <a:r>
              <a:rPr lang="en-US" altLang="en-US" sz="2000" baseline="30000" dirty="0"/>
              <a:t>nd</a:t>
            </a:r>
            <a:r>
              <a:rPr lang="en-US" altLang="en-US" sz="2000" dirty="0"/>
              <a:t> calendar month following the month of readmission</a:t>
            </a:r>
          </a:p>
          <a:p>
            <a:pPr lvl="3"/>
            <a:r>
              <a:rPr lang="en-US" altLang="en-US" sz="2000" i="1" dirty="0"/>
              <a:t>Example: </a:t>
            </a:r>
            <a:r>
              <a:rPr lang="en-US" altLang="en-US" sz="2000" dirty="0"/>
              <a:t>Veteran was discharged on April 3, 2019, then readmitted on December 19, 2019. Discontinue the A&amp;A rate on February 1, 2020.</a:t>
            </a:r>
          </a:p>
          <a:p>
            <a:pPr marL="0" indent="0">
              <a:buNone/>
            </a:pPr>
            <a:endParaRPr lang="en-US" altLang="en-US" i="1" dirty="0"/>
          </a:p>
          <a:p>
            <a:pPr marL="0" indent="0">
              <a:buNone/>
            </a:pPr>
            <a:r>
              <a:rPr lang="en-US" altLang="en-US" i="1" dirty="0"/>
              <a:t>Note: </a:t>
            </a:r>
            <a:r>
              <a:rPr lang="en-US" altLang="en-US" dirty="0"/>
              <a:t>Notice of proposed adverse action procedures must be followed.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1153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>
                <a:effectLst/>
              </a:rPr>
              <a:t>Topic 1 Knowledge Check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3806" y="1951384"/>
            <a:ext cx="8142514" cy="4112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en-US" sz="2400" dirty="0"/>
          </a:p>
          <a:p>
            <a:pPr marL="0" indent="0" algn="ctr">
              <a:buNone/>
            </a:pPr>
            <a:endParaRPr lang="en-US" altLang="en-US" sz="2400" dirty="0"/>
          </a:p>
          <a:p>
            <a:pPr marL="0" indent="0" algn="ctr">
              <a:buNone/>
            </a:pPr>
            <a:r>
              <a:rPr lang="en-US" altLang="en-US" sz="2400" dirty="0"/>
              <a:t>Turn to Attachment D in the trainee handout and complete the exercise.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7062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>
                <a:effectLst/>
                <a:cs typeface="Arial"/>
              </a:rPr>
              <a:t>Hospital </a:t>
            </a:r>
            <a:r>
              <a:rPr lang="en-US" altLang="en-US" dirty="0">
                <a:cs typeface="Arial"/>
              </a:rPr>
              <a:t>Adjustment</a:t>
            </a:r>
            <a:r>
              <a:rPr lang="en-US" altLang="en-US" dirty="0">
                <a:effectLst/>
                <a:cs typeface="Arial"/>
              </a:rPr>
              <a:t> Process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3806" y="1951384"/>
            <a:ext cx="8142514" cy="4112989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latin typeface="Arial"/>
                <a:cs typeface="Arial"/>
              </a:rPr>
              <a:t>The hospital adjustment process requires the VSR to:</a:t>
            </a:r>
          </a:p>
          <a:p>
            <a:pPr marL="478155" lvl="1"/>
            <a:r>
              <a:rPr lang="en-US" altLang="en-US" sz="2000" dirty="0"/>
              <a:t>Assess the Veteran's hospital status and claim information</a:t>
            </a:r>
          </a:p>
          <a:p>
            <a:pPr marL="478155" lvl="1"/>
            <a:r>
              <a:rPr lang="en-US" altLang="en-US" sz="2000" dirty="0"/>
              <a:t>Make adjustment decisions based on the 38 CFR §3.552 criteria</a:t>
            </a:r>
          </a:p>
          <a:p>
            <a:pPr marL="478155" lvl="1"/>
            <a:r>
              <a:rPr lang="en-US" altLang="en-US" sz="2000" dirty="0"/>
              <a:t>Perform the necessary steps in VBMS-A to complete the adjustment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5522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>
                <a:effectLst/>
              </a:rPr>
              <a:t>Determine the Source of A&amp;A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3806" y="1951384"/>
            <a:ext cx="8142514" cy="4112989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latin typeface="Arial"/>
                <a:cs typeface="Arial"/>
              </a:rPr>
              <a:t>Once the hospitalization notice is received, the VSR should determine the source of the A&amp;A, either SMC or Special Monthly Pension (SMP):</a:t>
            </a:r>
          </a:p>
          <a:p>
            <a:pPr marL="478155" lvl="1"/>
            <a:r>
              <a:rPr lang="en-US" altLang="en-US" sz="2000" dirty="0"/>
              <a:t>A&amp;A based on SMC – Screen the EP 330 to ensure it has the correct claim label. </a:t>
            </a:r>
          </a:p>
          <a:p>
            <a:pPr marL="478155" lvl="1"/>
            <a:r>
              <a:rPr lang="en-US" altLang="en-US" sz="2000" dirty="0"/>
              <a:t>A&amp;A based on SMP – Screen the EP 330 to ensure it has the correct claim label.  NWQ will forward to the appropriate PMC. </a:t>
            </a:r>
            <a:endParaRPr lang="en-US" altLang="en-US" sz="2000" strike="sngStrik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58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>
                <a:effectLst/>
              </a:rPr>
              <a:t>Determine if a Reduction is Necessary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3806" y="1951384"/>
            <a:ext cx="8142514" cy="4112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Determine if a reduction is necessary based on 38 CFR §3.552 as previously discussed.</a:t>
            </a:r>
          </a:p>
          <a:p>
            <a:pPr marL="192882" lvl="1" indent="0">
              <a:buNone/>
            </a:pPr>
            <a:r>
              <a:rPr lang="en-US" altLang="en-US" sz="2000" dirty="0"/>
              <a:t>Review the Veteran’s latest Rating Codesheet for indication of A&amp;A and other service-connected disabilities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96F814-E7B4-4EC8-906E-7B1FE2D04A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307" y="3429000"/>
            <a:ext cx="7447943" cy="27062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41420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80495"/>
            <a:ext cx="8229600" cy="4063284"/>
          </a:xfrm>
        </p:spPr>
        <p:txBody>
          <a:bodyPr lIns="91440" tIns="45720" rIns="91440" bIns="45720" anchor="t">
            <a:noAutofit/>
          </a:bodyPr>
          <a:lstStyle/>
          <a:p>
            <a:pPr marL="0" indent="0" hangingPunct="0">
              <a:buNone/>
            </a:pPr>
            <a:r>
              <a:rPr lang="en-US" sz="2000" dirty="0">
                <a:latin typeface="Arial"/>
                <a:cs typeface="Arial"/>
              </a:rPr>
              <a:t>The scope of this lesson is how benefits are affected when a beneficiary is receiving Special Monthly Compensation (SMC) Aid and Attendance (A&amp;A) and hospitalized at VA expense. </a:t>
            </a:r>
            <a:endParaRPr lang="en-US" sz="2000" dirty="0"/>
          </a:p>
          <a:p>
            <a:pPr marL="0" indent="0" hangingPunct="0">
              <a:buNone/>
            </a:pPr>
            <a:endParaRPr lang="en-US" sz="1600" dirty="0"/>
          </a:p>
          <a:p>
            <a:pPr marL="0" indent="0" hangingPunct="0">
              <a:buNone/>
            </a:pPr>
            <a:r>
              <a:rPr lang="en-US" sz="2000" dirty="0">
                <a:latin typeface="Arial"/>
                <a:cs typeface="Arial"/>
              </a:rPr>
              <a:t>At the end of this lesson, you will be able to:</a:t>
            </a:r>
          </a:p>
          <a:p>
            <a:pPr lvl="0" hangingPunct="0"/>
            <a:r>
              <a:rPr lang="en-US" sz="2000" dirty="0"/>
              <a:t>Describe hospital adjustment provisions</a:t>
            </a:r>
          </a:p>
          <a:p>
            <a:pPr lvl="0" hangingPunct="0"/>
            <a:r>
              <a:rPr lang="en-US" sz="2000" dirty="0"/>
              <a:t>Determine the dates of reduction and reinstatement of benefits </a:t>
            </a:r>
          </a:p>
          <a:p>
            <a:pPr lvl="0" hangingPunct="0"/>
            <a:r>
              <a:rPr lang="en-US" sz="2000" dirty="0"/>
              <a:t>Identify 38 CFR §3.552 exceptions</a:t>
            </a:r>
          </a:p>
          <a:p>
            <a:pPr lvl="0" hangingPunct="0"/>
            <a:r>
              <a:rPr lang="en-US" sz="2000" dirty="0"/>
              <a:t>Explain the requirements to process a hospital adjustment</a:t>
            </a:r>
          </a:p>
          <a:p>
            <a:pPr lvl="0" hangingPunct="0"/>
            <a:r>
              <a:rPr lang="en-US" sz="2000" dirty="0"/>
              <a:t>Demonstrate the ability to process hospital adjustments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492B0-07C9-4B0D-B456-2A891D996A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4631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Determine if a Reduction is Necessary (cont.)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3806" y="1880494"/>
            <a:ext cx="8142514" cy="4183879"/>
          </a:xfrm>
        </p:spPr>
        <p:txBody>
          <a:bodyPr>
            <a:normAutofit/>
          </a:bodyPr>
          <a:lstStyle/>
          <a:p>
            <a:pPr marL="192882" lvl="1" indent="0">
              <a:buNone/>
            </a:pPr>
            <a:r>
              <a:rPr lang="en-US" altLang="en-US" sz="2000" dirty="0"/>
              <a:t>Reminder: a Veteran receiving A&amp;A at the R-1 or R-2 level must be reduced to the </a:t>
            </a:r>
            <a:r>
              <a:rPr lang="en-US" altLang="en-US" sz="2000" dirty="0">
                <a:latin typeface="Arial"/>
                <a:cs typeface="Arial"/>
              </a:rPr>
              <a:t>Housebound or other appropriate hospitalized</a:t>
            </a:r>
            <a:r>
              <a:rPr lang="en-US" altLang="en-US" sz="2000" dirty="0"/>
              <a:t> rate </a:t>
            </a:r>
            <a:r>
              <a:rPr lang="en-US" altLang="en-US" sz="2000" b="1" i="1" dirty="0"/>
              <a:t>regardless of the disabilities involved.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733E4-E69C-4417-951D-8405C3D48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782" y="3148165"/>
            <a:ext cx="7588435" cy="20992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084789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>
                <a:effectLst/>
              </a:rPr>
              <a:t>If a Reduction is Not Necessary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3806" y="1951384"/>
            <a:ext cx="8142514" cy="4112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/>
              <a:t>If a </a:t>
            </a:r>
            <a:r>
              <a:rPr lang="en-US" altLang="en-US" sz="2000" dirty="0"/>
              <a:t>reduction is not necessary:</a:t>
            </a:r>
          </a:p>
          <a:p>
            <a:pPr marL="650082" lvl="1" indent="-457200">
              <a:buFont typeface="+mj-lt"/>
              <a:buAutoNum type="arabicPeriod"/>
            </a:pPr>
            <a:r>
              <a:rPr lang="en-US" altLang="en-US" sz="2000" dirty="0"/>
              <a:t>Clear the EP 330</a:t>
            </a:r>
          </a:p>
          <a:p>
            <a:pPr marL="650082" lvl="1" indent="-457200">
              <a:buFont typeface="+mj-lt"/>
              <a:buAutoNum type="arabicPeriod"/>
            </a:pPr>
            <a:r>
              <a:rPr lang="en-US" altLang="en-US" sz="2000" dirty="0"/>
              <a:t>Enter a VBMS note explaining why no adjustment was necessary</a:t>
            </a:r>
          </a:p>
          <a:p>
            <a:pPr marL="650082" lvl="1" indent="-457200">
              <a:buFont typeface="+mj-lt"/>
              <a:buAutoNum type="arabicPeriod"/>
            </a:pPr>
            <a:r>
              <a:rPr lang="en-US" altLang="en-US" sz="2000" dirty="0"/>
              <a:t>Take no further 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4341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If a Reduction is Necessary – </a:t>
            </a:r>
            <a:br>
              <a:rPr lang="en-US" altLang="en-US" dirty="0"/>
            </a:br>
            <a:r>
              <a:rPr lang="en-US" altLang="en-US" dirty="0"/>
              <a:t>Notice of Proposed Adverse Action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6527" y="1880494"/>
            <a:ext cx="8550946" cy="4721480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Take the following steps if a hospital adjustment is necessary:</a:t>
            </a:r>
          </a:p>
          <a:p>
            <a:pPr marL="649605" lvl="1" indent="-457200">
              <a:buFont typeface="+mj-lt"/>
              <a:buAutoNum type="arabicPeriod"/>
            </a:pPr>
            <a:r>
              <a:rPr lang="en-US" altLang="en-US" sz="1800" dirty="0">
                <a:latin typeface="Arial"/>
                <a:cs typeface="Arial"/>
              </a:rPr>
              <a:t>Change the EP 330 to an EP 320 – </a:t>
            </a:r>
            <a:r>
              <a:rPr lang="en-US" altLang="en-US" sz="1800" i="1" dirty="0">
                <a:latin typeface="Arial"/>
                <a:cs typeface="Arial"/>
              </a:rPr>
              <a:t>Review Due to Hospitalization </a:t>
            </a:r>
            <a:r>
              <a:rPr lang="en-US" altLang="en-US" sz="1800" dirty="0">
                <a:latin typeface="Arial"/>
                <a:cs typeface="Arial"/>
              </a:rPr>
              <a:t>and clear the EP 320.  </a:t>
            </a:r>
            <a:endParaRPr lang="en-US" altLang="en-US" sz="1800" strike="sngStrike" dirty="0"/>
          </a:p>
          <a:p>
            <a:pPr marL="649605" lvl="1" indent="-457200">
              <a:buFont typeface="+mj-lt"/>
              <a:buAutoNum type="arabicPeriod"/>
            </a:pPr>
            <a:r>
              <a:rPr lang="en-US" altLang="en-US" sz="1800" dirty="0">
                <a:latin typeface="Arial"/>
                <a:cs typeface="Arial"/>
              </a:rPr>
              <a:t>Establish an EP 600 – </a:t>
            </a:r>
            <a:r>
              <a:rPr lang="en-US" altLang="en-US" sz="1800" i="1" dirty="0">
                <a:latin typeface="Arial"/>
                <a:cs typeface="Arial"/>
              </a:rPr>
              <a:t>Hospital Adjustment</a:t>
            </a:r>
          </a:p>
          <a:p>
            <a:pPr marL="649605" lvl="1" indent="-457200">
              <a:buFont typeface="+mj-lt"/>
              <a:buAutoNum type="arabicPeriod"/>
            </a:pPr>
            <a:r>
              <a:rPr lang="en-US" altLang="en-US" sz="1800" dirty="0">
                <a:latin typeface="Arial"/>
                <a:cs typeface="Arial"/>
              </a:rPr>
              <a:t>Prepare a notice of proposed adverse action (due process)</a:t>
            </a:r>
          </a:p>
          <a:p>
            <a:pPr marL="1035685" lvl="3" indent="-457200">
              <a:buFont typeface="+mj-lt"/>
              <a:buAutoNum type="alphaLcPeriod"/>
            </a:pPr>
            <a:r>
              <a:rPr lang="en-US" altLang="en-US" sz="1800" dirty="0"/>
              <a:t>Send one copy to the Veteran at the institution of hospitalization</a:t>
            </a:r>
          </a:p>
          <a:p>
            <a:pPr marL="1035685" lvl="3" indent="-457200">
              <a:buFont typeface="+mj-lt"/>
              <a:buAutoNum type="alphaLcPeriod"/>
            </a:pPr>
            <a:r>
              <a:rPr lang="en-US" altLang="en-US" sz="1800" dirty="0"/>
              <a:t>Send another copy to the Veteran’s address of record</a:t>
            </a:r>
          </a:p>
          <a:p>
            <a:pPr marL="649605" lvl="1" indent="-457200">
              <a:buFont typeface="+mj-lt"/>
              <a:buAutoNum type="arabicPeriod"/>
            </a:pPr>
            <a:r>
              <a:rPr lang="en-US" altLang="en-US" sz="1800" dirty="0">
                <a:latin typeface="Arial"/>
                <a:cs typeface="Arial"/>
              </a:rPr>
              <a:t>Set suspense for 65 days</a:t>
            </a:r>
          </a:p>
          <a:p>
            <a:pPr marL="649605" lvl="1" indent="-457200">
              <a:buFont typeface="+mj-lt"/>
              <a:buAutoNum type="arabicPeriod"/>
            </a:pPr>
            <a:r>
              <a:rPr lang="en-US" altLang="en-US" sz="1800" dirty="0">
                <a:latin typeface="Arial"/>
                <a:cs typeface="Arial"/>
              </a:rPr>
              <a:t>When due process expires, reduce the SMC to the Housebound or other appropriate hospitalized rate.</a:t>
            </a:r>
          </a:p>
          <a:p>
            <a:pPr marL="578485" lvl="3" indent="0">
              <a:buNone/>
            </a:pPr>
            <a:r>
              <a:rPr lang="en-US" altLang="en-US" sz="1800" dirty="0">
                <a:latin typeface="Arial"/>
                <a:cs typeface="Arial"/>
              </a:rPr>
              <a:t>	Act immediately upon:</a:t>
            </a:r>
          </a:p>
          <a:p>
            <a:pPr marL="1424940" lvl="6" indent="-457200">
              <a:buFont typeface="+mj-lt"/>
              <a:buAutoNum type="alphaLcPeriod"/>
            </a:pPr>
            <a:r>
              <a:rPr lang="en-US" altLang="en-US" sz="1800" dirty="0"/>
              <a:t>Expiration of due process period, or</a:t>
            </a:r>
            <a:endParaRPr lang="en-US" altLang="en-US" sz="1800" dirty="0">
              <a:cs typeface="Arial"/>
            </a:endParaRPr>
          </a:p>
          <a:p>
            <a:pPr marL="1424940" lvl="6" indent="-457200">
              <a:buFont typeface="+mj-lt"/>
              <a:buAutoNum type="alphaLcPeriod"/>
            </a:pPr>
            <a:r>
              <a:rPr lang="en-US" altLang="en-US" sz="1800" dirty="0"/>
              <a:t>Request for action by Veteran</a:t>
            </a:r>
            <a:endParaRPr lang="en-US" altLang="en-US" sz="1800" dirty="0"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427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Notice of Proposed Adverse Action (cont.)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3806" y="1951384"/>
            <a:ext cx="8142514" cy="4112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Include in the notice of proposed adverse action the following statement, either at the bottom of the letter or on an attached </a:t>
            </a:r>
            <a:r>
              <a:rPr lang="en-US" altLang="en-US" sz="2000" i="1" dirty="0"/>
              <a:t>VA Form 21-4138, Statement in Support of Claim</a:t>
            </a:r>
            <a:r>
              <a:rPr lang="en-US" altLang="en-US" sz="2000" dirty="0"/>
              <a:t>: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sz="2000" dirty="0"/>
          </a:p>
          <a:p>
            <a:pPr marL="192882" lvl="1" indent="0">
              <a:buNone/>
            </a:pPr>
            <a:r>
              <a:rPr lang="en-US" sz="2000" i="1" dirty="0">
                <a:latin typeface="arial" panose="020B0604020202020204" pitchFamily="34" charset="0"/>
              </a:rPr>
              <a:t>I was admitted to the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</a:rPr>
              <a:t>[hospital’s name]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</a:rPr>
              <a:t>on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</a:rPr>
              <a:t>[admission date]</a:t>
            </a:r>
            <a:r>
              <a:rPr lang="en-US" sz="2000" dirty="0">
                <a:latin typeface="arial" panose="020B0604020202020204" pitchFamily="34" charset="0"/>
              </a:rPr>
              <a:t>. </a:t>
            </a:r>
            <a:r>
              <a:rPr lang="en-US" sz="2000" i="1" dirty="0">
                <a:latin typeface="arial" panose="020B0604020202020204" pitchFamily="34" charset="0"/>
              </a:rPr>
              <a:t>Please take action without awaiting expiration of the due process period to reduce my payments to the proper rate authorized by law.</a:t>
            </a: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Request the Veteran sign and return the notice or form.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i="1" dirty="0"/>
              <a:t>Note: </a:t>
            </a:r>
            <a:r>
              <a:rPr lang="en-US" altLang="en-US" sz="2000" dirty="0"/>
              <a:t>See Attachment E in the trainee handout for an example letter.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4873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VBMS-A Steps for Reduction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3806" y="1951384"/>
            <a:ext cx="2362244" cy="4112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VBMS-A </a:t>
            </a:r>
            <a:r>
              <a:rPr lang="en-US" altLang="en-US" sz="2000" b="1" dirty="0"/>
              <a:t>Record Decisions </a:t>
            </a:r>
            <a:r>
              <a:rPr lang="en-US" altLang="en-US" sz="2000" dirty="0"/>
              <a:t>screen: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sz="1600" dirty="0"/>
          </a:p>
          <a:p>
            <a:pPr marL="0" indent="0">
              <a:buNone/>
            </a:pPr>
            <a:r>
              <a:rPr lang="en-US" altLang="en-US" dirty="0"/>
              <a:t>Click on the </a:t>
            </a:r>
            <a:r>
              <a:rPr lang="en-US" altLang="en-US" b="1" dirty="0"/>
              <a:t>Institutionalizations </a:t>
            </a:r>
            <a:r>
              <a:rPr lang="en-US" altLang="en-US" dirty="0"/>
              <a:t>tab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4A818-39ED-4277-84C4-B02B5CD8EE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6050" y="1880493"/>
            <a:ext cx="5674289" cy="35096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13736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VBMS-A Steps for Reduction (cont.)</a:t>
            </a:r>
            <a:endParaRPr lang="en-US" alt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EB4441-E3D3-4149-8D07-BC537A2BE74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3806" y="1951384"/>
            <a:ext cx="2429691" cy="4112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Institutionalizations screen: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Click </a:t>
            </a:r>
            <a:r>
              <a:rPr lang="en-US" altLang="en-US" b="1" dirty="0"/>
              <a:t>Add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F01A3-0748-4A54-8EBE-59639AB86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7141" y="2361734"/>
            <a:ext cx="5794543" cy="24906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786161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VBMS-A Steps for Reduction (cont.)</a:t>
            </a:r>
            <a:endParaRPr lang="en-US" alt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EB24A1-0D44-4027-8BF9-B1445C995B13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3806" y="1951384"/>
            <a:ext cx="2394857" cy="4112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Institutionalizations screen: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sz="1600" dirty="0"/>
          </a:p>
          <a:p>
            <a:pPr marL="342900" indent="-342900">
              <a:buFont typeface="+mj-lt"/>
              <a:buAutoNum type="arabicPeriod" startAt="2"/>
            </a:pPr>
            <a:r>
              <a:rPr lang="en-US" altLang="en-US" dirty="0"/>
              <a:t>Select the </a:t>
            </a:r>
            <a:r>
              <a:rPr lang="en-US" altLang="en-US" b="1" dirty="0"/>
              <a:t>Institution Type/Event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975AF-AFF2-4034-8F12-61F96E13D9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2834" y="2367066"/>
            <a:ext cx="5600020" cy="23881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279072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VBMS-A Steps for Reduction (cont.)</a:t>
            </a:r>
            <a:endParaRPr lang="en-US" alt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60992B-3A4A-4E06-8C51-75FC7D7BD47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13806" y="1951384"/>
            <a:ext cx="2394857" cy="411298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385763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8632" indent="-285750" algn="l" defTabSz="385763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1513" indent="-285750" algn="l" defTabSz="385763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394" indent="-285750" algn="l" defTabSz="385763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64406" indent="-192881" algn="l" defTabSz="385763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60847" indent="-96441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729" indent="-96441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610" indent="-96441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91" indent="-96441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dirty="0"/>
              <a:t>Institutionalizations screen: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endParaRPr lang="en-US" altLang="en-US" sz="1600" dirty="0"/>
          </a:p>
          <a:p>
            <a:pPr marL="342900" indent="-342900">
              <a:buFont typeface="+mj-lt"/>
              <a:buAutoNum type="arabicPeriod" startAt="3"/>
            </a:pPr>
            <a:r>
              <a:rPr lang="en-US" altLang="en-US" dirty="0"/>
              <a:t>For VA hospitalizations, select the </a:t>
            </a:r>
            <a:r>
              <a:rPr lang="en-US" altLang="en-US" b="1" dirty="0"/>
              <a:t>State</a:t>
            </a:r>
            <a:r>
              <a:rPr lang="en-US" altLang="en-US" dirty="0"/>
              <a:t> in which the Veteran is hospitalized</a:t>
            </a:r>
            <a:endParaRPr lang="en-US" alt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1907B9-F7EB-4167-9248-A3EA71C28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421" y="2312601"/>
            <a:ext cx="5542773" cy="23895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637493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VBMS-A Steps for Reduction (cont.)</a:t>
            </a:r>
            <a:endParaRPr lang="en-US" alt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ECCA271-BE89-4E38-9AAE-E78FD9B08FC7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3807" y="1951384"/>
            <a:ext cx="2351314" cy="4112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Institutionalizations screen: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sz="1600" dirty="0"/>
          </a:p>
          <a:p>
            <a:pPr marL="342900" indent="-342900">
              <a:buFont typeface="+mj-lt"/>
              <a:buAutoNum type="arabicPeriod" startAt="4"/>
            </a:pPr>
            <a:r>
              <a:rPr lang="en-US" altLang="en-US" dirty="0"/>
              <a:t>Select the VHA Facility</a:t>
            </a:r>
            <a:endParaRPr lang="en-US" alt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E24E9D-69AD-4BFC-8E04-097BCF813E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382" y="2297566"/>
            <a:ext cx="5753500" cy="24718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640028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VBMS-A Steps for Reduction (cont.)</a:t>
            </a:r>
            <a:endParaRPr lang="en-US" alt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5A1C8A-DB98-4B58-BFA8-FF76DC9BE98A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3806" y="1951384"/>
            <a:ext cx="2464525" cy="4112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Institutionalizations screen: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sz="1600" dirty="0"/>
          </a:p>
          <a:p>
            <a:pPr marL="342900" indent="-342900">
              <a:buFont typeface="+mj-lt"/>
              <a:buAutoNum type="arabicPeriod" startAt="5"/>
            </a:pPr>
            <a:r>
              <a:rPr lang="en-US" altLang="en-US" dirty="0"/>
              <a:t>The </a:t>
            </a:r>
            <a:r>
              <a:rPr lang="en-US" altLang="en-US" b="1" dirty="0"/>
              <a:t>Institution </a:t>
            </a:r>
            <a:r>
              <a:rPr lang="en-US" altLang="en-US" dirty="0"/>
              <a:t>name will be system populated for VHA admission</a:t>
            </a:r>
            <a:endParaRPr lang="en-US" alt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312535-4079-4CAE-AFB6-93C63B80C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915" y="2299130"/>
            <a:ext cx="5590517" cy="24339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69630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References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78971" y="1880494"/>
            <a:ext cx="8168640" cy="4093269"/>
          </a:xfrm>
        </p:spPr>
        <p:txBody>
          <a:bodyPr>
            <a:normAutofit/>
          </a:bodyPr>
          <a:lstStyle/>
          <a:p>
            <a:pPr lvl="0" hangingPunct="0"/>
            <a:r>
              <a:rPr lang="en-US" sz="2000" dirty="0"/>
              <a:t>38 CFR §3.552, Adjustment of allowance for aid and attendance</a:t>
            </a:r>
          </a:p>
          <a:p>
            <a:pPr lvl="0" hangingPunct="0"/>
            <a:r>
              <a:rPr lang="en-US" sz="2000" dirty="0"/>
              <a:t>38 CFR §3.556, Adjustment on discharge or release</a:t>
            </a:r>
          </a:p>
          <a:p>
            <a:pPr hangingPunct="0"/>
            <a:r>
              <a:rPr lang="en-US" sz="2000" dirty="0"/>
              <a:t>M21-1 I.2.A, General Information on Due Process</a:t>
            </a:r>
          </a:p>
          <a:p>
            <a:pPr hangingPunct="0"/>
            <a:r>
              <a:rPr lang="en-US" sz="2000" dirty="0"/>
              <a:t>M21-1 I.2.B.3.c, Special Procedures for Hospitalized Veterans</a:t>
            </a:r>
          </a:p>
          <a:p>
            <a:pPr hangingPunct="0"/>
            <a:r>
              <a:rPr lang="en-US" sz="2000" dirty="0"/>
              <a:t>M21-1 III.v.6.C, Adjusting Awards Involving an Aid and Attendance (A&amp;A) Allowance</a:t>
            </a:r>
          </a:p>
          <a:p>
            <a:pPr hangingPunct="0"/>
            <a:r>
              <a:rPr lang="en-US" sz="2000" dirty="0"/>
              <a:t>M21-4, Appendix B.2, End Products – Compensation, Pension, and Fiduciary Operations</a:t>
            </a:r>
          </a:p>
          <a:p>
            <a:pPr marL="0" indent="0" hangingPunct="0">
              <a:buNone/>
            </a:pPr>
            <a:endParaRPr lang="en-US" sz="1600" dirty="0"/>
          </a:p>
          <a:p>
            <a:pPr marL="0" indent="0" hangingPunct="0">
              <a:buNone/>
            </a:pPr>
            <a:r>
              <a:rPr lang="en-US" i="1" dirty="0"/>
              <a:t>*Additional references are provided in the trainee handout.</a:t>
            </a:r>
          </a:p>
          <a:p>
            <a:pPr marL="0" lvl="0" indent="0" hangingPunct="0">
              <a:buNone/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56FF0-1DD2-4EDA-9553-84A5F4363CB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7576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VBMS-A Steps for Reduction (cont.)</a:t>
            </a:r>
            <a:endParaRPr lang="en-US" alt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1CB1FD-42C6-4DE6-85FD-116D991EB400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3807" y="1951384"/>
            <a:ext cx="2447108" cy="4112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Institutionalizations screen: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sz="1600" dirty="0"/>
          </a:p>
          <a:p>
            <a:pPr marL="342900" indent="-342900">
              <a:buFont typeface="+mj-lt"/>
              <a:buAutoNum type="arabicPeriod" startAt="6"/>
            </a:pPr>
            <a:r>
              <a:rPr lang="en-US" altLang="en-US" dirty="0"/>
              <a:t>Enter the </a:t>
            </a:r>
            <a:r>
              <a:rPr lang="en-US" altLang="en-US" b="1" dirty="0"/>
              <a:t>From</a:t>
            </a:r>
            <a:r>
              <a:rPr lang="en-US" altLang="en-US" dirty="0"/>
              <a:t> and </a:t>
            </a:r>
            <a:r>
              <a:rPr lang="en-US" altLang="en-US" b="1" dirty="0"/>
              <a:t>To</a:t>
            </a:r>
            <a:r>
              <a:rPr lang="en-US" altLang="en-US" dirty="0"/>
              <a:t> dates as necessary</a:t>
            </a:r>
            <a:endParaRPr lang="en-US" alt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B451EE-5BED-4EB0-B347-8D42B00603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5417" y="2294777"/>
            <a:ext cx="5740739" cy="24845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840760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VBMS-A Steps for Reduction (cont.)</a:t>
            </a:r>
            <a:endParaRPr lang="en-US" alt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AF2D56-4C72-46FB-8F6C-3F8E3748525C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3806" y="1951384"/>
            <a:ext cx="2420983" cy="4112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Institutionalizations screen: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sz="1600" dirty="0"/>
          </a:p>
          <a:p>
            <a:pPr marL="342900" indent="-342900">
              <a:buFont typeface="+mj-lt"/>
              <a:buAutoNum type="arabicPeriod" startAt="7"/>
            </a:pPr>
            <a:r>
              <a:rPr lang="en-US" altLang="en-US" dirty="0"/>
              <a:t>Click </a:t>
            </a:r>
            <a:r>
              <a:rPr lang="en-US" altLang="en-US" b="1" dirty="0"/>
              <a:t>Accept </a:t>
            </a:r>
            <a:r>
              <a:rPr lang="en-US" altLang="en-US" dirty="0"/>
              <a:t>to update the screen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A04F34-BF7B-41F2-BC58-0631C52A9F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3166" y="2344582"/>
            <a:ext cx="5824764" cy="24938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117461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VBMS-A Steps for Reduction (cont.)</a:t>
            </a:r>
            <a:endParaRPr lang="en-US" alt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13D07F-96B3-4EA4-A09A-C9D670AA0CF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3806" y="1951384"/>
            <a:ext cx="2360023" cy="4112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Institutionalizations screen: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sz="1600" dirty="0"/>
          </a:p>
          <a:p>
            <a:pPr marL="342900" indent="-342900">
              <a:buFont typeface="+mj-lt"/>
              <a:buAutoNum type="arabicPeriod" startAt="8"/>
            </a:pPr>
            <a:r>
              <a:rPr lang="en-US" altLang="en-US" dirty="0"/>
              <a:t>Click </a:t>
            </a:r>
            <a:r>
              <a:rPr lang="en-US" altLang="en-US" b="1" dirty="0"/>
              <a:t>Adjust</a:t>
            </a:r>
            <a:r>
              <a:rPr lang="en-US" altLang="en-US" dirty="0"/>
              <a:t> to open the 2</a:t>
            </a:r>
            <a:r>
              <a:rPr lang="en-US" altLang="en-US" baseline="30000" dirty="0"/>
              <a:t>nd</a:t>
            </a:r>
            <a:r>
              <a:rPr lang="en-US" altLang="en-US" dirty="0"/>
              <a:t> screen where the details regarding the decision to adjust benefits are recorded</a:t>
            </a:r>
            <a:endParaRPr lang="en-US" alt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8FBD7E-D768-4B66-94BA-860D72BBB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9422" y="2372682"/>
            <a:ext cx="5907742" cy="24692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643795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VBMS-A Steps for Reduction (cont.)</a:t>
            </a:r>
            <a:endParaRPr lang="en-US" alt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13D07F-96B3-4EA4-A09A-C9D670AA0CF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3806" y="1951384"/>
            <a:ext cx="2360023" cy="4112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Institutionalization Adjustments screen: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sz="1600" dirty="0"/>
          </a:p>
          <a:p>
            <a:pPr marL="342900" indent="-342900">
              <a:buFont typeface="+mj-lt"/>
              <a:buAutoNum type="arabicPeriod" startAt="9"/>
            </a:pPr>
            <a:r>
              <a:rPr lang="en-US" altLang="en-US" dirty="0"/>
              <a:t>Note that the details of the institutionalization are shown in the upper part of the screen</a:t>
            </a:r>
            <a:endParaRPr lang="en-US" alt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00D42-1BFD-4BB1-A052-BC8C19246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0447" y="2217827"/>
            <a:ext cx="5918280" cy="2545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913950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VBMS-A Steps for Reduction (cont.)</a:t>
            </a:r>
            <a:endParaRPr lang="en-US" alt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13D07F-96B3-4EA4-A09A-C9D670AA0CF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3806" y="1951384"/>
            <a:ext cx="2360023" cy="4112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Institutionalization Adjustments screen: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sz="1600" dirty="0"/>
          </a:p>
          <a:p>
            <a:pPr marL="342900" indent="-342900">
              <a:buFont typeface="+mj-lt"/>
              <a:buAutoNum type="arabicPeriod" startAt="10"/>
            </a:pPr>
            <a:r>
              <a:rPr lang="en-US" altLang="en-US" dirty="0"/>
              <a:t>Click </a:t>
            </a:r>
            <a:r>
              <a:rPr lang="en-US" altLang="en-US" b="1" dirty="0"/>
              <a:t>Add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3A47E-0740-4DC2-AA1F-511C857CAD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2265" y="2302876"/>
            <a:ext cx="6021217" cy="25735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78236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VBMS-A Steps for Reduction (cont.)</a:t>
            </a:r>
            <a:endParaRPr lang="en-US" alt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13D07F-96B3-4EA4-A09A-C9D670AA0CF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3806" y="1951384"/>
            <a:ext cx="2360023" cy="4112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Institutionalization Adjustments screen: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sz="1600" dirty="0"/>
          </a:p>
          <a:p>
            <a:pPr marL="342900" indent="-342900">
              <a:buFont typeface="+mj-lt"/>
              <a:buAutoNum type="arabicPeriod" startAt="11"/>
            </a:pPr>
            <a:r>
              <a:rPr lang="en-US" altLang="en-US" dirty="0"/>
              <a:t>Select the </a:t>
            </a:r>
            <a:r>
              <a:rPr lang="en-US" altLang="en-US" b="1" dirty="0"/>
              <a:t>Adjustment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D19FDB-0FE6-4116-A7C8-3EFFF50B32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829" y="2275250"/>
            <a:ext cx="5942681" cy="25667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753684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VBMS-A Steps for Reduction (cont.)</a:t>
            </a:r>
            <a:endParaRPr lang="en-US" alt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13D07F-96B3-4EA4-A09A-C9D670AA0CF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3806" y="1951384"/>
            <a:ext cx="2360023" cy="4112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Institutionalization Adjustments screen: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sz="1600" dirty="0"/>
          </a:p>
          <a:p>
            <a:pPr marL="342900" indent="-342900">
              <a:buFont typeface="+mj-lt"/>
              <a:buAutoNum type="arabicPeriod" startAt="12"/>
            </a:pPr>
            <a:r>
              <a:rPr lang="en-US" altLang="en-US" dirty="0"/>
              <a:t>The </a:t>
            </a:r>
            <a:r>
              <a:rPr lang="en-US" altLang="en-US" b="1" dirty="0"/>
              <a:t>From</a:t>
            </a:r>
            <a:r>
              <a:rPr lang="en-US" altLang="en-US" dirty="0"/>
              <a:t> and </a:t>
            </a:r>
            <a:r>
              <a:rPr lang="en-US" altLang="en-US" b="1" dirty="0"/>
              <a:t>To</a:t>
            </a:r>
            <a:r>
              <a:rPr lang="en-US" altLang="en-US" dirty="0"/>
              <a:t> dates will be system populated based on the dates entered on the previous screen</a:t>
            </a:r>
            <a:endParaRPr lang="en-US" alt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EBE43-6E5F-4D85-AE9C-8CBF57C1F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4195" y="2325462"/>
            <a:ext cx="5878819" cy="25426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517624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VBMS-A Steps for Reduction (cont.)</a:t>
            </a:r>
            <a:endParaRPr lang="en-US" alt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13D07F-96B3-4EA4-A09A-C9D670AA0CF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3806" y="1951384"/>
            <a:ext cx="2360023" cy="4112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Institutionalization Adjustments screen: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sz="1600" dirty="0"/>
          </a:p>
          <a:p>
            <a:pPr marL="342900" indent="-342900">
              <a:buFont typeface="+mj-lt"/>
              <a:buAutoNum type="arabicPeriod" startAt="13"/>
            </a:pPr>
            <a:r>
              <a:rPr lang="en-US" altLang="en-US" dirty="0"/>
              <a:t>Click </a:t>
            </a:r>
            <a:r>
              <a:rPr lang="en-US" altLang="en-US" b="1" dirty="0"/>
              <a:t>Accept</a:t>
            </a:r>
            <a:r>
              <a:rPr lang="en-US" altLang="en-US" dirty="0"/>
              <a:t> to update the screen</a:t>
            </a:r>
            <a:endParaRPr lang="en-US" alt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B303D-52BE-44E8-8B49-218A9E0A4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4278" y="2273277"/>
            <a:ext cx="5837910" cy="25378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484608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VBMS-A Steps for Reduction (cont.)</a:t>
            </a:r>
            <a:endParaRPr lang="en-US" alt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13D07F-96B3-4EA4-A09A-C9D670AA0CF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3806" y="1951384"/>
            <a:ext cx="2360023" cy="40488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Institutionalization Adjustments screen: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sz="1600" dirty="0"/>
          </a:p>
          <a:p>
            <a:pPr marL="342900" indent="-342900">
              <a:buFont typeface="+mj-lt"/>
              <a:buAutoNum type="arabicPeriod" startAt="14"/>
            </a:pPr>
            <a:r>
              <a:rPr lang="en-US" altLang="en-US" dirty="0"/>
              <a:t>Click </a:t>
            </a:r>
            <a:r>
              <a:rPr lang="en-US" altLang="en-US" b="1" dirty="0"/>
              <a:t>Done</a:t>
            </a:r>
            <a:r>
              <a:rPr lang="en-US" altLang="en-US" dirty="0"/>
              <a:t> to save the decision and close the Institutionalization Adjustments screen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3F6A9-B304-4224-91E5-3BACD4D1E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125" y="2313836"/>
            <a:ext cx="5654448" cy="25096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107155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>
                <a:effectLst/>
              </a:rPr>
              <a:t>Send Final Notice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3806" y="1951384"/>
            <a:ext cx="8142514" cy="4112989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Complete final notice to inform the Veteran of the reduction from A&amp;A to </a:t>
            </a:r>
            <a:r>
              <a:rPr lang="en-US" altLang="en-US" sz="2000"/>
              <a:t>the </a:t>
            </a:r>
            <a:r>
              <a:rPr lang="en-US" altLang="en-US" sz="2000">
                <a:latin typeface="Arial"/>
                <a:cs typeface="Arial"/>
              </a:rPr>
              <a:t>Housebound </a:t>
            </a:r>
            <a:r>
              <a:rPr lang="en-US" altLang="en-US" sz="2000" dirty="0">
                <a:latin typeface="Arial"/>
                <a:cs typeface="Arial"/>
              </a:rPr>
              <a:t>or other appropriate hospitalized rate</a:t>
            </a:r>
            <a:r>
              <a:rPr lang="en-US" altLang="en-US" sz="2000" dirty="0"/>
              <a:t>, and:</a:t>
            </a:r>
          </a:p>
          <a:p>
            <a:pPr marL="478155" lvl="1"/>
            <a:r>
              <a:rPr lang="en-US" altLang="en-US" sz="2000" dirty="0"/>
              <a:t>Include new rates and effective dates in the letter</a:t>
            </a:r>
          </a:p>
          <a:p>
            <a:pPr marL="478155" lvl="1"/>
            <a:r>
              <a:rPr lang="en-US" altLang="en-US" sz="2000" dirty="0"/>
              <a:t>Check CAPRI to see if the Veteran remains hospitalized</a:t>
            </a:r>
          </a:p>
          <a:p>
            <a:pPr marL="864235" lvl="3"/>
            <a:r>
              <a:rPr lang="en-US" altLang="en-US" sz="2000" dirty="0">
                <a:latin typeface="Arial"/>
                <a:cs typeface="Arial"/>
              </a:rPr>
              <a:t>If not yet discharged, ask the Veteran to notify VA upon discharge to reinstate A&amp;A benefits</a:t>
            </a:r>
          </a:p>
          <a:p>
            <a:pPr marL="478155" lvl="1"/>
            <a:r>
              <a:rPr lang="en-US" altLang="en-US" sz="2000" dirty="0"/>
              <a:t>Include applicable laws and regulations in the letter:</a:t>
            </a:r>
          </a:p>
          <a:p>
            <a:pPr marL="864235" lvl="3"/>
            <a:r>
              <a:rPr lang="en-US" altLang="en-US" sz="2000" dirty="0"/>
              <a:t>e.g. 38 CFRs §3.105(e), §3.350, §3.552, §3.556</a:t>
            </a:r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r>
              <a:rPr lang="en-US" altLang="en-US" sz="2000" i="1" dirty="0"/>
              <a:t>Note: </a:t>
            </a:r>
            <a:r>
              <a:rPr lang="en-US" altLang="en-US" sz="2000" dirty="0"/>
              <a:t>See Attachment F in the trainee handout for an example letter.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478155" lvl="1"/>
            <a:endParaRPr lang="en-US" alt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744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Aid and Attendance (A&amp;A)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66058" y="1951384"/>
            <a:ext cx="7968342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Aid and Attendance is:</a:t>
            </a:r>
          </a:p>
          <a:p>
            <a:pPr lvl="1"/>
            <a:r>
              <a:rPr lang="en-US" altLang="en-US" sz="2000" dirty="0"/>
              <a:t>An additional allowance available to Veterans, spouses of Veterans, surviving spouses, and parents</a:t>
            </a:r>
          </a:p>
          <a:p>
            <a:pPr lvl="1"/>
            <a:r>
              <a:rPr lang="en-US" altLang="en-US" sz="2000" dirty="0"/>
              <a:t>Usually awarded to Veterans with mental or physical disabilities requiring the regular aid and attendance of another person to perform functions of daily living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192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>
                <a:effectLst/>
              </a:rPr>
              <a:t>VSR Assistant – Electronic Performance Support System (EPSS)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3806" y="1951384"/>
            <a:ext cx="8142514" cy="4112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VSR Assistant is a tool available to aid in reinforcement and just-in-time training of complex processes. Some advantages include:</a:t>
            </a:r>
          </a:p>
          <a:p>
            <a:pPr lvl="1"/>
            <a:r>
              <a:rPr lang="en-US" altLang="en-US" sz="2000" dirty="0"/>
              <a:t>Reduces the level of complexity of multi-step claims</a:t>
            </a:r>
          </a:p>
          <a:p>
            <a:pPr lvl="1"/>
            <a:r>
              <a:rPr lang="en-US" altLang="en-US" sz="2000" dirty="0"/>
              <a:t>Provides performance support information as a VSR performs a task</a:t>
            </a:r>
          </a:p>
          <a:p>
            <a:pPr lvl="1"/>
            <a:r>
              <a:rPr lang="en-US" altLang="en-US" sz="2000" dirty="0"/>
              <a:t>Provides decision support that enables a VSR to identify the appropriate action</a:t>
            </a:r>
          </a:p>
          <a:p>
            <a:pPr lvl="1"/>
            <a:r>
              <a:rPr lang="en-US" altLang="en-US" sz="2000" dirty="0"/>
              <a:t>Includes calendars and calculators to assist in certain determinations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067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>
                <a:effectLst/>
              </a:rPr>
              <a:t>Topic 2 Knowledge Check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3806" y="1951384"/>
            <a:ext cx="8142514" cy="4112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en-US" sz="2400" dirty="0"/>
          </a:p>
          <a:p>
            <a:pPr marL="0" indent="0" algn="ctr">
              <a:buNone/>
            </a:pPr>
            <a:endParaRPr lang="en-US" altLang="en-US" sz="2400" dirty="0"/>
          </a:p>
          <a:p>
            <a:pPr marL="0" indent="0" algn="ctr">
              <a:buNone/>
            </a:pPr>
            <a:r>
              <a:rPr lang="en-US" altLang="en-US" sz="2400" dirty="0"/>
              <a:t>Turn to Attachment G in the trainee handout and complete the exercise.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4444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 hidden="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>
                <a:effectLst/>
              </a:rPr>
              <a:t>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ACAAF-5B2C-4B6D-81B4-B625D6690AE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9A815A-17B5-4D82-9595-620791261D4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282883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651397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Aid and Attendance (A&amp;A) (cont.)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2514" y="1880494"/>
            <a:ext cx="8038012" cy="4183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The following are some reasons a claimant may qualify for A&amp;A:</a:t>
            </a:r>
          </a:p>
          <a:p>
            <a:pPr marL="569913" lvl="1" indent="-225425">
              <a:buClr>
                <a:schemeClr val="tx1"/>
              </a:buClr>
              <a:defRPr/>
            </a:pPr>
            <a:r>
              <a:rPr lang="en-US" sz="2000" dirty="0">
                <a:cs typeface="Arial" charset="0"/>
              </a:rPr>
              <a:t>Inability to dress/undress</a:t>
            </a:r>
          </a:p>
          <a:p>
            <a:pPr marL="569913" lvl="1" indent="-225425">
              <a:buClr>
                <a:schemeClr val="tx1"/>
              </a:buClr>
              <a:defRPr/>
            </a:pPr>
            <a:r>
              <a:rPr lang="en-US" sz="2000" dirty="0">
                <a:cs typeface="Arial" charset="0"/>
              </a:rPr>
              <a:t>Inability to keep clean and presentable</a:t>
            </a:r>
          </a:p>
          <a:p>
            <a:pPr marL="569913" lvl="1" indent="-225425">
              <a:buClr>
                <a:schemeClr val="tx1"/>
              </a:buClr>
              <a:defRPr/>
            </a:pPr>
            <a:r>
              <a:rPr lang="en-US" sz="2000" dirty="0">
                <a:cs typeface="Arial" charset="0"/>
              </a:rPr>
              <a:t>Frequent need for adjustment of any special prosthetic or orthopedic appliances</a:t>
            </a:r>
          </a:p>
          <a:p>
            <a:pPr marL="569913" lvl="1" indent="-225425">
              <a:buClr>
                <a:schemeClr val="tx1"/>
              </a:buClr>
              <a:defRPr/>
            </a:pPr>
            <a:r>
              <a:rPr lang="en-US" sz="2000" dirty="0">
                <a:cs typeface="Arial" charset="0"/>
              </a:rPr>
              <a:t>Inability to feed self through loss of coordination of upper extremities or extreme weakness</a:t>
            </a:r>
          </a:p>
          <a:p>
            <a:pPr marL="569913" lvl="1" indent="-225425">
              <a:buClr>
                <a:schemeClr val="tx1"/>
              </a:buClr>
              <a:defRPr/>
            </a:pPr>
            <a:r>
              <a:rPr lang="en-US" sz="2000" dirty="0">
                <a:cs typeface="Arial" charset="0"/>
              </a:rPr>
              <a:t>Inability to attend to the wants of nature</a:t>
            </a:r>
          </a:p>
          <a:p>
            <a:pPr marL="569913" lvl="1" indent="-225425">
              <a:buClr>
                <a:schemeClr val="tx1"/>
              </a:buClr>
              <a:defRPr/>
            </a:pPr>
            <a:r>
              <a:rPr lang="en-US" sz="2000" dirty="0">
                <a:cs typeface="Arial" charset="0"/>
              </a:rPr>
              <a:t>Incapacity which requires care on a regular basis to protect the Veteran from hazards within the daily environment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311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Hospital Adjustment Requirement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78971" y="1880494"/>
            <a:ext cx="8133805" cy="4183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Veteran hospitalized at VA expense:</a:t>
            </a:r>
          </a:p>
          <a:p>
            <a:pPr lvl="1"/>
            <a:r>
              <a:rPr lang="en-US" altLang="en-US" sz="2000" dirty="0"/>
              <a:t>Reduction of benefits may be required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sz="800" dirty="0"/>
          </a:p>
          <a:p>
            <a:pPr marL="0" indent="0">
              <a:buNone/>
            </a:pPr>
            <a:r>
              <a:rPr lang="en-US" altLang="en-US" sz="2000" dirty="0"/>
              <a:t>Two provisions governing reduction of benefits due to hospitalization:</a:t>
            </a:r>
          </a:p>
          <a:p>
            <a:pPr lvl="1"/>
            <a:r>
              <a:rPr lang="en-US" altLang="en-US" sz="2000" dirty="0"/>
              <a:t>38 CFR §3.551 – Pension, Veteran with no dependents</a:t>
            </a:r>
          </a:p>
          <a:p>
            <a:pPr lvl="3"/>
            <a:r>
              <a:rPr lang="en-US" altLang="en-US" sz="2000" dirty="0"/>
              <a:t>Reduction of pension to $90</a:t>
            </a:r>
          </a:p>
          <a:p>
            <a:pPr lvl="1"/>
            <a:r>
              <a:rPr lang="en-US" altLang="en-US" sz="2000" dirty="0"/>
              <a:t>38 CFR §3.552 – Compensation</a:t>
            </a:r>
          </a:p>
          <a:p>
            <a:pPr lvl="3"/>
            <a:r>
              <a:rPr lang="en-US" altLang="en-US" sz="2000" dirty="0"/>
              <a:t>Reduction of SMC A&amp;A to the </a:t>
            </a:r>
            <a:r>
              <a:rPr lang="en-US" altLang="en-US" sz="2000" dirty="0">
                <a:latin typeface="Arial"/>
                <a:cs typeface="Arial"/>
              </a:rPr>
              <a:t>Housebound (most common) or other appropriate hospitalized rate </a:t>
            </a:r>
            <a:endParaRPr lang="en-US" altLang="en-US" sz="800" dirty="0"/>
          </a:p>
          <a:p>
            <a:pPr marL="192882" lvl="1" indent="0">
              <a:buNone/>
            </a:pPr>
            <a:r>
              <a:rPr lang="en-US" altLang="en-US" sz="2000" b="1" dirty="0"/>
              <a:t>This lesson focuses mainly on Compensation, as Pension is handled by Pension Management Centers (PMCs)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082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dirty="0"/>
              <a:t>Notification of Hospitalization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3806" y="1880494"/>
            <a:ext cx="8142514" cy="4183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The hospital adjustment process begins when the VA Medical Center (VAMC) notifies a Regional Office (RO) of a change in a Veteran’s hospitalization status using:</a:t>
            </a:r>
          </a:p>
          <a:p>
            <a:pPr lvl="1"/>
            <a:r>
              <a:rPr lang="en-US" altLang="en-US" sz="2000" dirty="0"/>
              <a:t>VA Form 10-7131, </a:t>
            </a:r>
            <a:r>
              <a:rPr lang="en-US" altLang="en-US" sz="2000" i="1" dirty="0"/>
              <a:t>Exchange of Beneficiary Information and Request for Administrative and Adjudicative Action </a:t>
            </a:r>
            <a:r>
              <a:rPr lang="en-US" altLang="en-US" sz="2000" dirty="0"/>
              <a:t>(trainee handout, Attachment A)</a:t>
            </a:r>
          </a:p>
          <a:p>
            <a:pPr lvl="1"/>
            <a:r>
              <a:rPr lang="en-US" altLang="en-US" sz="2000" dirty="0"/>
              <a:t>VA Form 10-7132, </a:t>
            </a:r>
            <a:r>
              <a:rPr lang="en-US" altLang="en-US" sz="2000" i="1" dirty="0"/>
              <a:t>Status Change </a:t>
            </a:r>
            <a:r>
              <a:rPr lang="en-US" altLang="en-US" sz="2000" dirty="0"/>
              <a:t>(trainee handout, Attachment B) </a:t>
            </a:r>
          </a:p>
          <a:p>
            <a:pPr lvl="1"/>
            <a:r>
              <a:rPr lang="en-US" altLang="en-US" sz="2000" dirty="0"/>
              <a:t>CAPRI – Clinical Documents tab (slide 9)</a:t>
            </a:r>
          </a:p>
          <a:p>
            <a:pPr lvl="3"/>
            <a:r>
              <a:rPr lang="en-US" altLang="en-US" sz="1800" dirty="0"/>
              <a:t>If information is unavailable, request it under the 7131 tab</a:t>
            </a:r>
          </a:p>
          <a:p>
            <a:pPr lvl="1"/>
            <a:r>
              <a:rPr lang="en-US" altLang="en-US" sz="2000" dirty="0"/>
              <a:t>Centralized, automated reporting informed by Veterans Health Administration (VHA) clinical data</a:t>
            </a:r>
          </a:p>
          <a:p>
            <a:pPr lvl="1"/>
            <a:endParaRPr lang="en-US" alt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886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dirty="0"/>
              <a:t>Notification of Hospitalization (cont.)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8968" y="1443789"/>
            <a:ext cx="8406063" cy="4957011"/>
          </a:xfrm>
        </p:spPr>
        <p:txBody>
          <a:bodyPr>
            <a:normAutofit/>
          </a:bodyPr>
          <a:lstStyle/>
          <a:p>
            <a:pPr marL="192882" lvl="1" indent="0">
              <a:buNone/>
            </a:pPr>
            <a:r>
              <a:rPr lang="en-US" altLang="en-US" sz="1800" dirty="0"/>
              <a:t>The Veterans Benefits Administration (VBA) currently audits VHA clinical data to centrally automate timely creation and National Work Queue distribution of reports disclosing</a:t>
            </a:r>
          </a:p>
          <a:p>
            <a:pPr marL="385763" lvl="2" indent="0">
              <a:buNone/>
            </a:pPr>
            <a:r>
              <a:rPr lang="en-US" altLang="en-US" sz="1600" dirty="0"/>
              <a:t>•	admissions and discharges of service-connected (SC) Veterans hospitalized in excess of 21 days, and</a:t>
            </a:r>
          </a:p>
          <a:p>
            <a:pPr marL="385763" lvl="2" indent="0">
              <a:buNone/>
            </a:pPr>
            <a:r>
              <a:rPr lang="en-US" altLang="en-US" sz="1600" dirty="0"/>
              <a:t>•	hospital admissions, discharges, and re-admissions of beneficiaries in receipt of aid and attendance (A&amp;A) or pension.</a:t>
            </a:r>
          </a:p>
          <a:p>
            <a:pPr marL="192882" lvl="1" indent="0">
              <a:buNone/>
            </a:pPr>
            <a:endParaRPr lang="en-US" altLang="en-US" sz="1800" dirty="0"/>
          </a:p>
          <a:p>
            <a:pPr marL="192882" lvl="1" indent="0">
              <a:buNone/>
            </a:pPr>
            <a:r>
              <a:rPr lang="en-US" altLang="en-US" sz="1800" dirty="0"/>
              <a:t>However, ROs must still use CAPRI to manually generate, on or around the first day of each month, the </a:t>
            </a:r>
          </a:p>
          <a:p>
            <a:pPr marL="385763" lvl="2" indent="0">
              <a:buNone/>
            </a:pPr>
            <a:r>
              <a:rPr lang="en-US" altLang="en-US" sz="1600" dirty="0"/>
              <a:t>•	Contract Nursing Home (CNH) Report of Admissions/Discharges to ensure benefits do not require adjustment in accordance with procedures found in M21-1, Part V, Subpart iii, 2.B, and</a:t>
            </a:r>
          </a:p>
          <a:p>
            <a:pPr marL="385763" lvl="2" indent="0">
              <a:buNone/>
            </a:pPr>
            <a:r>
              <a:rPr lang="en-US" altLang="en-US" sz="1600" dirty="0"/>
              <a:t>•	Discharge Report to ensure that convalescent ratings under 38 CFR §4.30 are properly applied, if/as warranted, in accordance with procedures found in M21-1, Part IV, Subpart ii, 2.J.4.</a:t>
            </a:r>
          </a:p>
          <a:p>
            <a:pPr marL="192882" lvl="1" indent="0">
              <a:buNone/>
            </a:pPr>
            <a:endParaRPr lang="en-US" altLang="en-US" sz="1800" dirty="0"/>
          </a:p>
          <a:p>
            <a:pPr marL="192882" lvl="1" indent="0">
              <a:buNone/>
            </a:pPr>
            <a:endParaRPr lang="en-US" altLang="en-US" sz="1800" dirty="0"/>
          </a:p>
          <a:p>
            <a:pPr marL="192882" lvl="1" indent="0">
              <a:buNone/>
            </a:pPr>
            <a:endParaRPr lang="en-US" altLang="en-US" sz="1800" dirty="0"/>
          </a:p>
          <a:p>
            <a:pPr marL="192882" lvl="1" indent="0">
              <a:buNone/>
            </a:pPr>
            <a:endParaRPr lang="en-US" alt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39670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>
                <a:effectLst/>
              </a:rPr>
              <a:t>Notification of Hospitalization – </a:t>
            </a:r>
            <a:br>
              <a:rPr lang="en-US" altLang="en-US" dirty="0">
                <a:effectLst/>
              </a:rPr>
            </a:br>
            <a:r>
              <a:rPr lang="en-US" altLang="en-US" dirty="0">
                <a:effectLst/>
              </a:rPr>
              <a:t>CAPRI Information for Individual Veteran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97B7ED-6861-4085-852B-1C909211F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28183" y="1858509"/>
            <a:ext cx="6887634" cy="47434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2248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  <p:tag name="MMPROD_NEXTUNIQUEID" val="10009"/>
  <p:tag name="MMPROD_UIDATA" val="&lt;database version=&quot;11.0&quot;&gt;&lt;object type=&quot;1&quot; unique_id=&quot;10001&quot;&gt;&lt;object type=&quot;8&quot; unique_id=&quot;10043&quot;&gt;&lt;/object&gt;&lt;object type=&quot;2&quot; unique_id=&quot;10044&quot;&gt;&lt;object type=&quot;3&quot; unique_id=&quot;10045&quot;&gt;&lt;property id=&quot;20148&quot; value=&quot;5&quot;/&gt;&lt;property id=&quot;20300&quot; value=&quot;Slide 1 - &amp;quot;Hospital Adjustments&amp;quot;&quot;/&gt;&lt;property id=&quot;20307&quot; value=&quot;261&quot;/&gt;&lt;/object&gt;&lt;object type=&quot;3&quot; unique_id=&quot;10046&quot;&gt;&lt;property id=&quot;20148&quot; value=&quot;5&quot;/&gt;&lt;property id=&quot;20300&quot; value=&quot;Slide 2 - &amp;quot;Lesson Objectives&amp;quot;&quot;/&gt;&lt;property id=&quot;20307&quot; value=&quot;262&quot;/&gt;&lt;/object&gt;&lt;object type=&quot;3&quot; unique_id=&quot;10048&quot;&gt;&lt;property id=&quot;20148&quot; value=&quot;5&quot;/&gt;&lt;property id=&quot;20300&quot; value=&quot;Slide 4 - &amp;quot;Aid and Attendance (A&amp;amp;A)&amp;quot;&quot;/&gt;&lt;property id=&quot;20307&quot; value=&quot;264&quot;/&gt;&lt;/object&gt;&lt;object type=&quot;3&quot; unique_id=&quot;10063&quot;&gt;&lt;property id=&quot;20148&quot; value=&quot;5&quot;/&gt;&lt;property id=&quot;20300&quot; value=&quot;Slide 42 - &amp;quot;Review&amp;quot;&quot;/&gt;&lt;property id=&quot;20307&quot; value=&quot;280&quot;/&gt;&lt;/object&gt;&lt;object type=&quot;3&quot; unique_id=&quot;10787&quot;&gt;&lt;property id=&quot;20148&quot; value=&quot;5&quot;/&gt;&lt;property id=&quot;20300&quot; value=&quot;Slide 3 - &amp;quot;References&amp;quot;&quot;/&gt;&lt;property id=&quot;20307&quot; value=&quot;283&quot;/&gt;&lt;/object&gt;&lt;object type=&quot;3&quot; unique_id=&quot;10788&quot;&gt;&lt;property id=&quot;20148&quot; value=&quot;5&quot;/&gt;&lt;property id=&quot;20300&quot; value=&quot;Slide 5 - &amp;quot;Aid and Attendance (A&amp;amp;A) (Cont.)&amp;quot;&quot;/&gt;&lt;property id=&quot;20307&quot; value=&quot;284&quot;/&gt;&lt;/object&gt;&lt;object type=&quot;3&quot; unique_id=&quot;10789&quot;&gt;&lt;property id=&quot;20148&quot; value=&quot;5&quot;/&gt;&lt;property id=&quot;20300&quot; value=&quot;Slide 6 - &amp;quot;Hospital Adjustment Requirement&amp;quot;&quot;/&gt;&lt;property id=&quot;20307&quot; value=&quot;285&quot;/&gt;&lt;/object&gt;&lt;object type=&quot;3&quot; unique_id=&quot;10790&quot;&gt;&lt;property id=&quot;20148&quot; value=&quot;5&quot;/&gt;&lt;property id=&quot;20300&quot; value=&quot;Slide 7 - &amp;quot;Notification of Hospitalization&amp;quot;&quot;/&gt;&lt;property id=&quot;20307&quot; value=&quot;286&quot;/&gt;&lt;/object&gt;&lt;object type=&quot;3&quot; unique_id=&quot;10791&quot;&gt;&lt;property id=&quot;20148&quot; value=&quot;5&quot;/&gt;&lt;property id=&quot;20300&quot; value=&quot;Slide 8 - &amp;quot;Notification of Hospitalization (cont.)&amp;quot;&quot;/&gt;&lt;property id=&quot;20307&quot; value=&quot;329&quot;/&gt;&lt;/object&gt;&lt;object type=&quot;3&quot; unique_id=&quot;10792&quot;&gt;&lt;property id=&quot;20148&quot; value=&quot;5&quot;/&gt;&lt;property id=&quot;20300&quot; value=&quot;Slide 9 - &amp;quot;Notification of Hospitalization –  CAPRI Information for Individual Veteran&amp;quot;&quot;/&gt;&lt;property id=&quot;20307&quot; value=&quot;287&quot;/&gt;&lt;/object&gt;&lt;object type=&quot;3&quot; unique_id=&quot;10793&quot;&gt;&lt;property id=&quot;20148&quot; value=&quot;5&quot;/&gt;&lt;property id=&quot;20300&quot; value=&quot;Slide 10 - &amp;quot;Benefits Adjustments&amp;quot;&quot;/&gt;&lt;property id=&quot;20307&quot; value=&quot;288&quot;/&gt;&lt;/object&gt;&lt;object type=&quot;3&quot; unique_id=&quot;10794&quot;&gt;&lt;property id=&quot;20148&quot; value=&quot;5&quot;/&gt;&lt;property id=&quot;20300&quot; value=&quot;Slide 11 - &amp;quot;Reduction of Benefits&amp;quot;&quot;/&gt;&lt;property id=&quot;20307&quot; value=&quot;289&quot;/&gt;&lt;/object&gt;&lt;object type=&quot;3&quot; unique_id=&quot;10795&quot;&gt;&lt;property id=&quot;20148&quot; value=&quot;5&quot;/&gt;&lt;property id=&quot;20300&quot; value=&quot;Slide 12 - &amp;quot;Reduction of Benefits (Cont.)&amp;quot;&quot;/&gt;&lt;property id=&quot;20307&quot; value=&quot;290&quot;/&gt;&lt;/object&gt;&lt;object type=&quot;3&quot; unique_id=&quot;10796&quot;&gt;&lt;property id=&quot;20148&quot; value=&quot;5&quot;/&gt;&lt;property id=&quot;20300&quot; value=&quot;Slide 13 - &amp;quot;Reinstating Benefits&amp;quot;&quot;/&gt;&lt;property id=&quot;20307&quot; value=&quot;291&quot;/&gt;&lt;/object&gt;&lt;object type=&quot;3&quot; unique_id=&quot;10797&quot;&gt;&lt;property id=&quot;20148&quot; value=&quot;5&quot;/&gt;&lt;property id=&quot;20300&quot; value=&quot;Slide 14 - &amp;quot;Hospital Absences of 30 Days or More&amp;quot;&quot;/&gt;&lt;property id=&quot;20307&quot; value=&quot;328&quot;/&gt;&lt;/object&gt;&lt;object type=&quot;3&quot; unique_id=&quot;10798&quot;&gt;&lt;property id=&quot;20148&quot; value=&quot;5&quot;/&gt;&lt;property id=&quot;20300&quot; value=&quot;Slide 15 - &amp;quot;Readmission Following an Irregular Discharge&amp;quot;&quot;/&gt;&lt;property id=&quot;20307&quot; value=&quot;327&quot;/&gt;&lt;/object&gt;&lt;object type=&quot;3&quot; unique_id=&quot;10799&quot;&gt;&lt;property id=&quot;20148&quot; value=&quot;5&quot;/&gt;&lt;property id=&quot;20300&quot; value=&quot;Slide 16 - &amp;quot;Topic 1 Knowledge Check&amp;quot;&quot;/&gt;&lt;property id=&quot;20307&quot; value=&quot;292&quot;/&gt;&lt;/object&gt;&lt;object type=&quot;3&quot; unique_id=&quot;10800&quot;&gt;&lt;property id=&quot;20148&quot; value=&quot;5&quot;/&gt;&lt;property id=&quot;20300&quot; value=&quot;Slide 17 - &amp;quot;Hospital Adjustments Process&amp;quot;&quot;/&gt;&lt;property id=&quot;20307&quot; value=&quot;293&quot;/&gt;&lt;/object&gt;&lt;object type=&quot;3&quot; unique_id=&quot;10801&quot;&gt;&lt;property id=&quot;20148&quot; value=&quot;5&quot;/&gt;&lt;property id=&quot;20300&quot; value=&quot;Slide 18 - &amp;quot;Determine the Source of A&amp;amp;A&amp;quot;&quot;/&gt;&lt;property id=&quot;20307&quot; value=&quot;294&quot;/&gt;&lt;/object&gt;&lt;object type=&quot;3&quot; unique_id=&quot;10802&quot;&gt;&lt;property id=&quot;20148&quot; value=&quot;5&quot;/&gt;&lt;property id=&quot;20300&quot; value=&quot;Slide 19 - &amp;quot;Determine if a Reduction is Necessary&amp;quot;&quot;/&gt;&lt;property id=&quot;20307&quot; value=&quot;295&quot;/&gt;&lt;/object&gt;&lt;object type=&quot;3&quot; unique_id=&quot;10803&quot;&gt;&lt;property id=&quot;20148&quot; value=&quot;5&quot;/&gt;&lt;property id=&quot;20300&quot; value=&quot;Slide 20 - &amp;quot;Determine if a Reduction is Necessary (Cont.)&amp;quot;&quot;/&gt;&lt;property id=&quot;20307&quot; value=&quot;296&quot;/&gt;&lt;/object&gt;&lt;object type=&quot;3&quot; unique_id=&quot;10804&quot;&gt;&lt;property id=&quot;20148&quot; value=&quot;5&quot;/&gt;&lt;property id=&quot;20300&quot; value=&quot;Slide 21 - &amp;quot;If a Reduction is Not Necessary&amp;quot;&quot;/&gt;&lt;property id=&quot;20307&quot; value=&quot;309&quot;/&gt;&lt;/object&gt;&lt;object type=&quot;3&quot; unique_id=&quot;10805&quot;&gt;&lt;property id=&quot;20148&quot; value=&quot;5&quot;/&gt;&lt;property id=&quot;20300&quot; value=&quot;Slide 22 - &amp;quot;If a Reduction is Necessary –  Notice of Proposed Adverse Action&amp;quot;&quot;/&gt;&lt;property id=&quot;20307&quot; value=&quot;297&quot;/&gt;&lt;/object&gt;&lt;object type=&quot;3&quot; unique_id=&quot;10806&quot;&gt;&lt;property id=&quot;20148&quot; value=&quot;5&quot;/&gt;&lt;property id=&quot;20300&quot; value=&quot;Slide 23 - &amp;quot;Notice of Proposed Adverse Action (Cont.)&amp;quot;&quot;/&gt;&lt;property id=&quot;20307&quot; value=&quot;298&quot;/&gt;&lt;/object&gt;&lt;object type=&quot;3&quot; unique_id=&quot;10807&quot;&gt;&lt;property id=&quot;20148&quot; value=&quot;5&quot;/&gt;&lt;property id=&quot;20300&quot; value=&quot;Slide 24 - &amp;quot;VBMS-A Steps for Reduction&amp;quot;&quot;/&gt;&lt;property id=&quot;20307&quot; value=&quot;299&quot;/&gt;&lt;/object&gt;&lt;object type=&quot;3&quot; unique_id=&quot;10808&quot;&gt;&lt;property id=&quot;20148&quot; value=&quot;5&quot;/&gt;&lt;property id=&quot;20300&quot; value=&quot;Slide 25 - &amp;quot;VBMS-A Steps for Reduction (Cont.)&amp;quot;&quot;/&gt;&lt;property id=&quot;20307&quot; value=&quot;300&quot;/&gt;&lt;/object&gt;&lt;object type=&quot;3&quot; unique_id=&quot;10809&quot;&gt;&lt;property id=&quot;20148&quot; value=&quot;5&quot;/&gt;&lt;property id=&quot;20300&quot; value=&quot;Slide 26 - &amp;quot;VBMS-A Steps for Reduction (Cont.)&amp;quot;&quot;/&gt;&lt;property id=&quot;20307&quot; value=&quot;301&quot;/&gt;&lt;/object&gt;&lt;object type=&quot;3&quot; unique_id=&quot;10810&quot;&gt;&lt;property id=&quot;20148&quot; value=&quot;5&quot;/&gt;&lt;property id=&quot;20300&quot; value=&quot;Slide 27 - &amp;quot;VBMS-A Steps for Reduction (Cont.)&amp;quot;&quot;/&gt;&lt;property id=&quot;20307&quot; value=&quot;302&quot;/&gt;&lt;/object&gt;&lt;object type=&quot;3&quot; unique_id=&quot;10811&quot;&gt;&lt;property id=&quot;20148&quot; value=&quot;5&quot;/&gt;&lt;property id=&quot;20300&quot; value=&quot;Slide 28 - &amp;quot;VBMS-A Steps for Reduction (Cont.)&amp;quot;&quot;/&gt;&lt;property id=&quot;20307&quot; value=&quot;303&quot;/&gt;&lt;/object&gt;&lt;object type=&quot;3&quot; unique_id=&quot;10812&quot;&gt;&lt;property id=&quot;20148&quot; value=&quot;5&quot;/&gt;&lt;property id=&quot;20300&quot; value=&quot;Slide 29 - &amp;quot;VBMS-A Steps for Reduction (Cont.)&amp;quot;&quot;/&gt;&lt;property id=&quot;20307&quot; value=&quot;304&quot;/&gt;&lt;/object&gt;&lt;object type=&quot;3&quot; unique_id=&quot;10813&quot;&gt;&lt;property id=&quot;20148&quot; value=&quot;5&quot;/&gt;&lt;property id=&quot;20300&quot; value=&quot;Slide 30 - &amp;quot;VBMS-A Steps for Reduction (Cont.)&amp;quot;&quot;/&gt;&lt;property id=&quot;20307&quot; value=&quot;305&quot;/&gt;&lt;/object&gt;&lt;object type=&quot;3&quot; unique_id=&quot;10814&quot;&gt;&lt;property id=&quot;20148&quot; value=&quot;5&quot;/&gt;&lt;property id=&quot;20300&quot; value=&quot;Slide 31 - &amp;quot;VBMS-A Steps for Reduction (Cont.)&amp;quot;&quot;/&gt;&lt;property id=&quot;20307&quot; value=&quot;306&quot;/&gt;&lt;/object&gt;&lt;object type=&quot;3&quot; unique_id=&quot;10815&quot;&gt;&lt;property id=&quot;20148&quot; value=&quot;5&quot;/&gt;&lt;property id=&quot;20300&quot; value=&quot;Slide 32 - &amp;quot;VBMS-A Steps for Reduction (Cont.)&amp;quot;&quot;/&gt;&lt;property id=&quot;20307&quot; value=&quot;307&quot;/&gt;&lt;/object&gt;&lt;object type=&quot;3&quot; unique_id=&quot;10816&quot;&gt;&lt;property id=&quot;20148&quot; value=&quot;5&quot;/&gt;&lt;property id=&quot;20300&quot; value=&quot;Slide 33 - &amp;quot;VBMS-A Steps for Reduction (Cont.)&amp;quot;&quot;/&gt;&lt;property id=&quot;20307&quot; value=&quot;319&quot;/&gt;&lt;/object&gt;&lt;object type=&quot;3&quot; unique_id=&quot;10817&quot;&gt;&lt;property id=&quot;20148&quot; value=&quot;5&quot;/&gt;&lt;property id=&quot;20300&quot; value=&quot;Slide 34 - &amp;quot;VBMS-A Steps for Reduction (Cont.)&amp;quot;&quot;/&gt;&lt;property id=&quot;20307&quot; value=&quot;320&quot;/&gt;&lt;/object&gt;&lt;object type=&quot;3&quot; unique_id=&quot;10818&quot;&gt;&lt;property id=&quot;20148&quot; value=&quot;5&quot;/&gt;&lt;property id=&quot;20300&quot; value=&quot;Slide 35 - &amp;quot;VBMS-A Steps for Reduction (Cont.)&amp;quot;&quot;/&gt;&lt;property id=&quot;20307&quot; value=&quot;321&quot;/&gt;&lt;/object&gt;&lt;object type=&quot;3&quot; unique_id=&quot;10819&quot;&gt;&lt;property id=&quot;20148&quot; value=&quot;5&quot;/&gt;&lt;property id=&quot;20300&quot; value=&quot;Slide 36 - &amp;quot;VBMS-A Steps for Reduction (Cont.)&amp;quot;&quot;/&gt;&lt;property id=&quot;20307&quot; value=&quot;322&quot;/&gt;&lt;/object&gt;&lt;object type=&quot;3&quot; unique_id=&quot;10820&quot;&gt;&lt;property id=&quot;20148&quot; value=&quot;5&quot;/&gt;&lt;property id=&quot;20300&quot; value=&quot;Slide 37 - &amp;quot;VBMS-A Steps for Reduction (Cont.)&amp;quot;&quot;/&gt;&lt;property id=&quot;20307&quot; value=&quot;323&quot;/&gt;&lt;/object&gt;&lt;object type=&quot;3&quot; unique_id=&quot;10821&quot;&gt;&lt;property id=&quot;20148&quot; value=&quot;5&quot;/&gt;&lt;property id=&quot;20300&quot; value=&quot;Slide 38 - &amp;quot;VBMS-A Steps for Reduction (Cont.)&amp;quot;&quot;/&gt;&lt;property id=&quot;20307&quot; value=&quot;324&quot;/&gt;&lt;/object&gt;&lt;object type=&quot;3&quot; unique_id=&quot;10822&quot;&gt;&lt;property id=&quot;20148&quot; value=&quot;5&quot;/&gt;&lt;property id=&quot;20300&quot; value=&quot;Slide 39 - &amp;quot;Send Final Notice&amp;quot;&quot;/&gt;&lt;property id=&quot;20307&quot; value=&quot;308&quot;/&gt;&lt;/object&gt;&lt;object type=&quot;3&quot; unique_id=&quot;10823&quot;&gt;&lt;property id=&quot;20148&quot; value=&quot;5&quot;/&gt;&lt;property id=&quot;20300&quot; value=&quot;Slide 40 - &amp;quot;VSR Assistant – Electronic Performance Support System (EPSS)&amp;quot;&quot;/&gt;&lt;property id=&quot;20307&quot; value=&quot;310&quot;/&gt;&lt;/object&gt;&lt;object type=&quot;3&quot; unique_id=&quot;10824&quot;&gt;&lt;property id=&quot;20148&quot; value=&quot;5&quot;/&gt;&lt;property id=&quot;20300&quot; value=&quot;Slide 41 - &amp;quot;Topic 2 Knowledge Check&amp;quot;&quot;/&gt;&lt;property id=&quot;20307&quot; value=&quot;325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5D5B9D49-163B-4F26-B16A-B26DDEB92DBE}&quot;/&gt;&lt;isInvalidForFieldText val=&quot;0&quot;/&gt;&lt;Image&gt;&lt;filename val=&quot;C:\Users\VBADENHolcoJ\AppData\Local\Temp\1\CP928014069199Session\CPTrustFolder928014069199\PPTImport928014258569\data\asimages\{5D5B9D49-163B-4F26-B16A-B26DDEB92DBE}_15.png&quot;/&gt;&lt;left val=&quot;0&quot;/&gt;&lt;top val=&quot;0&quot;/&gt;&lt;width val=&quot;1&quot;/&gt;&lt;height val=&quot;1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1521285-9D55-499B-B008-F49778517EEA}&quot;/&gt;&lt;isInvalidForFieldText val=&quot;0&quot;/&gt;&lt;Image&gt;&lt;filename val=&quot;C:\Users\VBADENHolcoJ\AppData\Local\Temp\1\CP928014069199Session\CPTrustFolder928014069199\PPTImport928014258569\data\asimages\{51521285-9D55-499B-B008-F49778517EEA}_15.png&quot;/&gt;&lt;left val=&quot;727&quot;/&gt;&lt;top val=&quot;687&quot;/&gt;&lt;width val=&quot;226&quot;/&gt;&lt;height val=&quot;45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9544C18B-9DB6-44B6-9BEA-2D905027720A}&quot;/&gt;&lt;isInvalidForFieldText val=&quot;0&quot;/&gt;&lt;Image&gt;&lt;filename val=&quot;C:\Users\VBADENHolcoJ\AppData\Local\Temp\1\CP928014069199Session\CPTrustFolder928014069199\PPTImport928014258569\data\asimages\{9544C18B-9DB6-44B6-9BEA-2D905027720A}_15.png&quot;/&gt;&lt;left val=&quot;0&quot;/&gt;&lt;top val=&quot;272&quot;/&gt;&lt;width val=&quot;961&quot;/&gt;&lt;height val=&quot;203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33&quot;/&gt;&lt;/TableIndex&gt;&lt;/ShapeTextInfo&gt;"/>
  <p:tag name="PRESENTER_DUMMYTAG" val="&lt;DummyForForceWrite&gt;&lt;/DummyForForceWrite&gt;"/>
  <p:tag name="HTML_SHAPEINFO" val="&lt;ThreeDShapeInfo&gt;&lt;uuid val=&quot;{04959A33-8F31-4006-BFC8-0212F44C65DE}&quot;/&gt;&lt;isInvalidForFieldText val=&quot;0&quot;/&gt;&lt;Image&gt;&lt;filename val=&quot;C:\Users\VBADENHolcoJ\AppData\Local\Temp\1\CP928014069199Session\CPTrustFolder928014069199\PPTImport928014258569\data\asimages\{04959A33-8F31-4006-BFC8-0212F44C65DE}_1.png&quot;/&gt;&lt;left val=&quot;71&quot;/&gt;&lt;top val=&quot;288&quot;/&gt;&lt;width val=&quot;817&quot;/&gt;&lt;height val=&quot;13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847EAA79-D05E-4C96-8BAE-4D0C80277683}&quot;/&gt;&lt;isInvalidForFieldText val=&quot;0&quot;/&gt;&lt;Image&gt;&lt;filename val=&quot;C:\Users\VBADENHolcoJ\AppData\Local\Temp\1\CP928014069199Session\CPTrustFolder928014069199\PPTImport928014258569\data\asimages\{847EAA79-D05E-4C96-8BAE-4D0C80277683}_1.png&quot;/&gt;&lt;left val=&quot;71&quot;/&gt;&lt;top val=&quot;492&quot;/&gt;&lt;width val=&quot;249&quot;/&gt;&lt;height val=&quot;94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D99E641D-459A-4946-B21A-111331ABAA21}&quot;/&gt;&lt;isInvalidForFieldText val=&quot;0&quot;/&gt;&lt;Image&gt;&lt;filename val=&quot;C:\Users\VBADENHolcoJ\AppData\Local\Temp\1\CP928014069199Session\CPTrustFolder928014069199\PPTImport928014258569\data\asimages\{D99E641D-459A-4946-B21A-111331ABAA21}_1.png&quot;/&gt;&lt;left val=&quot;639&quot;/&gt;&lt;top val=&quot;491&quot;/&gt;&lt;width val=&quot;249&quot;/&gt;&lt;height val=&quot;9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284E4D8E-D035-4901-94E1-3125911FD1D3}&quot;/&gt;&lt;isInvalidForFieldText val=&quot;0&quot;/&gt;&lt;Image&gt;&lt;filename val=&quot;C:\Users\VBADENHolcoJ\AppData\Local\Temp\1\CP928014069199Session\CPTrustFolder928014069199\PPTImport928014258569\data\asimages\{284E4D8E-D035-4901-94E1-3125911FD1D3}_2.png&quot;/&gt;&lt;left val=&quot;0&quot;/&gt;&lt;top val=&quot;76&quot;/&gt;&lt;width val=&quot;961&quot;/&gt;&lt;height val=&quot;12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6&quot;/&gt;&lt;lineCharCount val=&quot;37&quot;/&gt;&lt;lineCharCount val=&quot;64&quot;/&gt;&lt;lineCharCount val=&quot;5&quot;/&gt;&lt;lineCharCount val=&quot;66&quot;/&gt;&lt;lineCharCount val=&quot;32&quot;/&gt;&lt;lineCharCount val=&quot;63&quot;/&gt;&lt;/TableIndex&gt;&lt;/ShapeTextInfo&gt;"/>
  <p:tag name="HTML_SHAPEINFO" val="&lt;ThreeDShapeInfo&gt;&lt;uuid val=&quot;{3B02B014-2DFE-4B89-BE1D-F1B790BBCA4E}&quot;/&gt;&lt;isInvalidForFieldText val=&quot;0&quot;/&gt;&lt;Image&gt;&lt;filename val=&quot;C:\Users\VBADENHolcoJ\AppData\Local\Temp\1\CP928014069199Session\CPTrustFolder928014069199\PPTImport928014258569\data\asimages\{3B02B014-2DFE-4B89-BE1D-F1B790BBCA4E}_2.png&quot;/&gt;&lt;left val=&quot;42&quot;/&gt;&lt;top val=&quot;208&quot;/&gt;&lt;width val=&quot;870&quot;/&gt;&lt;height val=&quot;41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EA8A1C8-80D6-4AF2-BA15-7B78ECFEC0EA}&quot;/&gt;&lt;isInvalidForFieldText val=&quot;0&quot;/&gt;&lt;Image&gt;&lt;filename val=&quot;C:\Users\VBADENHolcoJ\AppData\Local\Temp\1\CP928014069199Session\CPTrustFolder928014069199\PPTImport928014258569\data\asimages\{3EA8A1C8-80D6-4AF2-BA15-7B78ECFEC0EA}_2.png&quot;/&gt;&lt;left val=&quot;727&quot;/&gt;&lt;top val=&quot;687&quot;/&gt;&lt;width val=&quot;226&quot;/&gt;&lt;height val=&quot;4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9D5C93B9-8495-4CC6-AFF8-E5C9774EED3C}&quot;/&gt;&lt;isInvalidForFieldText val=&quot;0&quot;/&gt;&lt;Image&gt;&lt;filename val=&quot;C:\Users\VBADENHolcoJ\AppData\Local\Temp\1\CP928014069199Session\CPTrustFolder928014069199\PPTImport928014258569\data\asimages\{9D5C93B9-8495-4CC6-AFF8-E5C9774EED3C}_3.png&quot;/&gt;&lt;left val=&quot;0&quot;/&gt;&lt;top val=&quot;76&quot;/&gt;&lt;width val=&quot;961&quot;/&gt;&lt;height val=&quot;122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0&quot;/&gt;&lt;lineCharCount val=&quot;1&quot;/&gt;&lt;lineCharCount val=&quot;17&quot;/&gt;&lt;lineCharCount val=&quot;1&quot;/&gt;&lt;lineCharCount val=&quot;28&quot;/&gt;&lt;/TableIndex&gt;&lt;/ShapeTextInfo&gt;"/>
  <p:tag name="HTML_SHAPEINFO" val="&lt;ThreeDShapeInfo&gt;&lt;uuid val=&quot;{17314F31-8AB8-4C37-A27B-0D31F0A58B93}&quot;/&gt;&lt;isInvalidForFieldText val=&quot;0&quot;/&gt;&lt;Image&gt;&lt;filename val=&quot;C:\Users\VBADENHolcoJ\AppData\Local\Temp\1\CP928014069199Session\CPTrustFolder928014069199\PPTImport928014258569\data\asimages\{17314F31-8AB8-4C37-A27B-0D31F0A58B93}_3.png&quot;/&gt;&lt;left val=&quot;81&quot;/&gt;&lt;top val=&quot;212&quot;/&gt;&lt;width val=&quot;792&quot;/&gt;&lt;height val=&quot;41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20261E1-7D09-406B-9A68-CD1A7047D573}&quot;/&gt;&lt;isInvalidForFieldText val=&quot;0&quot;/&gt;&lt;Image&gt;&lt;filename val=&quot;C:\Users\VBADENHolcoJ\AppData\Local\Temp\1\CP928014069199Session\CPTrustFolder928014069199\PPTImport928014258569\data\asimages\{520261E1-7D09-406B-9A68-CD1A7047D573}_3.png&quot;/&gt;&lt;left val=&quot;727&quot;/&gt;&lt;top val=&quot;687&quot;/&gt;&lt;width val=&quot;226&quot;/&gt;&lt;height val=&quot;4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heme/theme1.xml><?xml version="1.0" encoding="utf-8"?>
<a:theme xmlns:a="http://schemas.openxmlformats.org/drawingml/2006/main" name="VA Design Style Theme 2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Design Style Theme 2" id="{C5BD25DC-0143-4CCF-A545-73E8ADC613D3}" vid="{5E701D01-C0B6-4B5B-8490-637E8CC6B9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Category xmlns="77dce447-0566-47ff-8c07-c9b85fda5322">Non-Rating VSR ISD Review</Document_x0020_Category>
    <Task_x0020_Status xmlns="b64ba0c6-cbc7-4b8a-8400-04e73b36eec3">132</Task_x0020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4510ECF943B2439F08A0B15BBF2A24" ma:contentTypeVersion="5" ma:contentTypeDescription="Create a new document." ma:contentTypeScope="" ma:versionID="8b6032fc768bbb4df5ef8977f381acba">
  <xsd:schema xmlns:xsd="http://www.w3.org/2001/XMLSchema" xmlns:xs="http://www.w3.org/2001/XMLSchema" xmlns:p="http://schemas.microsoft.com/office/2006/metadata/properties" xmlns:ns2="77dce447-0566-47ff-8c07-c9b85fda5322" xmlns:ns3="b64ba0c6-cbc7-4b8a-8400-04e73b36eec3" xmlns:ns4="c13a68cb-816a-4054-99ff-2c26efa9c4e4" targetNamespace="http://schemas.microsoft.com/office/2006/metadata/properties" ma:root="true" ma:fieldsID="43a527605e69baa1b81136c216d73b46" ns2:_="" ns3:_="" ns4:_="">
    <xsd:import namespace="77dce447-0566-47ff-8c07-c9b85fda5322"/>
    <xsd:import namespace="b64ba0c6-cbc7-4b8a-8400-04e73b36eec3"/>
    <xsd:import namespace="c13a68cb-816a-4054-99ff-2c26efa9c4e4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3:Task_x0020_Statu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ce447-0566-47ff-8c07-c9b85fda5322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8" ma:displayName="Document Category" ma:format="Dropdown" ma:internalName="Document_x0020_Category">
      <xsd:simpleType>
        <xsd:restriction base="dms:Choice">
          <xsd:enumeration value="RVSR Redesign Documents"/>
          <xsd:enumeration value="VSR Revamp Pre-D Documents"/>
          <xsd:enumeration value="VSR Revamp Post-D Documents"/>
          <xsd:enumeration value="Non-Rating VSR ISD Review"/>
          <xsd:enumeration value="TPSS Course Documents"/>
          <xsd:enumeration value="TPSS Answer Keys"/>
          <xsd:enumeration value="Challenge Course Documents"/>
          <xsd:enumeration value="VASRD"/>
          <xsd:enumeration value="After Classroom Training (ACT)"/>
          <xsd:enumeration value="National Training Curriculum (NTC)"/>
          <xsd:enumeration value="TPSS Project"/>
          <xsd:enumeration value="Training Inventory Review (TIR)"/>
          <xsd:enumeration value="RVSR Course Updates for 10/1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ba0c6-cbc7-4b8a-8400-04e73b36eec3" elementFormDefault="qualified">
    <xsd:import namespace="http://schemas.microsoft.com/office/2006/documentManagement/types"/>
    <xsd:import namespace="http://schemas.microsoft.com/office/infopath/2007/PartnerControls"/>
    <xsd:element name="Task_x0020_Status" ma:index="9" nillable="true" ma:displayName="Task Name" ma:list="{8b93bbfd-538f-45a4-95ce-353de2191062}" ma:internalName="Task_x0020_Status" ma:readOnly="false" ma:showField="Title" ma:web="b64ba0c6-cbc7-4b8a-8400-04e73b36eec3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a68cb-816a-4054-99ff-2c26efa9c4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5E050F-F6DD-446A-BC54-722BE857956D}">
  <ds:schemaRefs>
    <ds:schemaRef ds:uri="http://purl.org/dc/terms/"/>
    <ds:schemaRef ds:uri="77dce447-0566-47ff-8c07-c9b85fda5322"/>
    <ds:schemaRef ds:uri="http://purl.org/dc/dcmitype/"/>
    <ds:schemaRef ds:uri="http://schemas.openxmlformats.org/package/2006/metadata/core-properties"/>
    <ds:schemaRef ds:uri="c13a68cb-816a-4054-99ff-2c26efa9c4e4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b64ba0c6-cbc7-4b8a-8400-04e73b36eec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CF142C-957F-4EF8-A460-E3EB03936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dce447-0566-47ff-8c07-c9b85fda5322"/>
    <ds:schemaRef ds:uri="b64ba0c6-cbc7-4b8a-8400-04e73b36eec3"/>
    <ds:schemaRef ds:uri="c13a68cb-816a-4054-99ff-2c26efa9c4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Design Style Theme 2</Template>
  <TotalTime>8358</TotalTime>
  <Words>2432</Words>
  <Application>Microsoft Office PowerPoint</Application>
  <PresentationFormat>On-screen Show (4:3)</PresentationFormat>
  <Paragraphs>340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</vt:lpstr>
      <vt:lpstr>Calibri</vt:lpstr>
      <vt:lpstr>Tahoma</vt:lpstr>
      <vt:lpstr>Times New Roman</vt:lpstr>
      <vt:lpstr>Verdana</vt:lpstr>
      <vt:lpstr>VA Design Style Theme 2</vt:lpstr>
      <vt:lpstr>Hospital Adjustments</vt:lpstr>
      <vt:lpstr>Lesson Objectives</vt:lpstr>
      <vt:lpstr>References</vt:lpstr>
      <vt:lpstr>Aid and Attendance (A&amp;A)</vt:lpstr>
      <vt:lpstr>Aid and Attendance (A&amp;A) (cont.)</vt:lpstr>
      <vt:lpstr>Hospital Adjustment Requirement</vt:lpstr>
      <vt:lpstr>Notification of Hospitalization</vt:lpstr>
      <vt:lpstr>Notification of Hospitalization (cont.)</vt:lpstr>
      <vt:lpstr>Notification of Hospitalization –  CAPRI Information for Individual Veteran</vt:lpstr>
      <vt:lpstr>Benefits Adjustments</vt:lpstr>
      <vt:lpstr>Reduction of Benefits</vt:lpstr>
      <vt:lpstr>Reduction of Benefits (cont.)</vt:lpstr>
      <vt:lpstr>Reinstating Benefits</vt:lpstr>
      <vt:lpstr>Hospital Absences of 30 Days or More</vt:lpstr>
      <vt:lpstr>Readmission Following an Irregular Discharge</vt:lpstr>
      <vt:lpstr>Topic 1 Knowledge Check</vt:lpstr>
      <vt:lpstr>Hospital Adjustment Process</vt:lpstr>
      <vt:lpstr>Determine the Source of A&amp;A</vt:lpstr>
      <vt:lpstr>Determine if a Reduction is Necessary</vt:lpstr>
      <vt:lpstr>Determine if a Reduction is Necessary (cont.)</vt:lpstr>
      <vt:lpstr>If a Reduction is Not Necessary</vt:lpstr>
      <vt:lpstr>If a Reduction is Necessary –  Notice of Proposed Adverse Action</vt:lpstr>
      <vt:lpstr>Notice of Proposed Adverse Action (cont.)</vt:lpstr>
      <vt:lpstr>VBMS-A Steps for Reduction</vt:lpstr>
      <vt:lpstr>VBMS-A Steps for Reduction (cont.)</vt:lpstr>
      <vt:lpstr>VBMS-A Steps for Reduction (cont.)</vt:lpstr>
      <vt:lpstr>VBMS-A Steps for Reduction (cont.)</vt:lpstr>
      <vt:lpstr>VBMS-A Steps for Reduction (cont.)</vt:lpstr>
      <vt:lpstr>VBMS-A Steps for Reduction (cont.)</vt:lpstr>
      <vt:lpstr>VBMS-A Steps for Reduction (cont.)</vt:lpstr>
      <vt:lpstr>VBMS-A Steps for Reduction (cont.)</vt:lpstr>
      <vt:lpstr>VBMS-A Steps for Reduction (cont.)</vt:lpstr>
      <vt:lpstr>VBMS-A Steps for Reduction (cont.)</vt:lpstr>
      <vt:lpstr>VBMS-A Steps for Reduction (cont.)</vt:lpstr>
      <vt:lpstr>VBMS-A Steps for Reduction (cont.)</vt:lpstr>
      <vt:lpstr>VBMS-A Steps for Reduction (cont.)</vt:lpstr>
      <vt:lpstr>VBMS-A Steps for Reduction (cont.)</vt:lpstr>
      <vt:lpstr>VBMS-A Steps for Reduction (cont.)</vt:lpstr>
      <vt:lpstr>Send Final Notice</vt:lpstr>
      <vt:lpstr>VSR Assistant – Electronic Performance Support System (EPSS)</vt:lpstr>
      <vt:lpstr>Topic 2 Knowledge Check</vt:lpstr>
      <vt:lpstr>Review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Adjustments PowerPoint Presentation</dc:title>
  <dc:subject>VSR</dc:subject>
  <dc:creator>Department of Veterans Affairs, Veterans Benefits Administration, Compensation Service, STAFF</dc:creator>
  <cp:keywords>hospitalization,adjustments,38 CFR 3.552, provisions, hospital adjustments, hospitalized Veterans</cp:keywords>
  <dc:description>This lesson introduces employees to the functions of the body systems.</dc:description>
  <cp:lastModifiedBy>Kathy Poole</cp:lastModifiedBy>
  <cp:revision>538</cp:revision>
  <dcterms:created xsi:type="dcterms:W3CDTF">2014-04-30T02:32:11Z</dcterms:created>
  <dcterms:modified xsi:type="dcterms:W3CDTF">2020-09-09T19:01:45Z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0x0101000A4510ECF943B2439F08A0B15BBF2A24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  <property fmtid="{D5CDD505-2E9C-101B-9397-08002B2CF9AE}" pid="10" name="_dlc_DocIdItemGuid">
    <vt:lpwstr>0e51e03e-5f32-436c-a902-297410b2b273</vt:lpwstr>
  </property>
</Properties>
</file>