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2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4"/>
  </p:sldMasterIdLst>
  <p:notesMasterIdLst>
    <p:notesMasterId r:id="rId22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7" r:id="rId13"/>
    <p:sldId id="265" r:id="rId14"/>
    <p:sldId id="268" r:id="rId15"/>
    <p:sldId id="269" r:id="rId16"/>
    <p:sldId id="266" r:id="rId17"/>
    <p:sldId id="275" r:id="rId18"/>
    <p:sldId id="276" r:id="rId19"/>
    <p:sldId id="274" r:id="rId20"/>
    <p:sldId id="273" r:id="rId21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7C5F1E"/>
    <a:srgbClr val="E7D0A4"/>
    <a:srgbClr val="6A5B3F"/>
    <a:srgbClr val="987734"/>
    <a:srgbClr val="AB8C4E"/>
    <a:srgbClr val="C6A156"/>
    <a:srgbClr val="E8D2A8"/>
    <a:srgbClr val="F5F0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03" autoAdjust="0"/>
    <p:restoredTop sz="93907" autoAdjust="0"/>
  </p:normalViewPr>
  <p:slideViewPr>
    <p:cSldViewPr snapToGrid="0" showGuides="1">
      <p:cViewPr varScale="1">
        <p:scale>
          <a:sx n="106" d="100"/>
          <a:sy n="106" d="100"/>
        </p:scale>
        <p:origin x="144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6E986B3-38C9-4A97-80AE-1F65AE706A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2FE015-FDAD-403E-B2E1-9A2C380E36A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BB9CAE4-569B-4CFF-ABB9-77600D2CB921}" type="datetimeFigureOut">
              <a:rPr lang="en-US"/>
              <a:pPr>
                <a:defRPr/>
              </a:pPr>
              <a:t>8/16/2018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F2B2A17-CE46-442D-9410-E8747CF2B9A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7728C46-481B-433C-A606-F984897BC9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8F1E06-3FEE-4B69-90C9-7B515B606FC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9AFCB0-3D6B-4A13-BC76-D48C274770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B64695DE-9D47-4386-8AC6-76DA357ACE5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2.jp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  <a:ln>
            <a:noFill/>
          </a:ln>
        </p:spPr>
        <p:txBody>
          <a:bodyPr anchor="t">
            <a:normAutofit/>
          </a:bodyPr>
          <a:lstStyle>
            <a:lvl1pPr algn="ctr">
              <a:spcAft>
                <a:spcPts val="600"/>
              </a:spcAft>
              <a:defRPr sz="2800" b="1" cap="none" spc="0">
                <a:ln w="3175" cmpd="sng">
                  <a:noFill/>
                  <a:prstDash val="solid"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0D3C7F-DECC-4E3E-BB4B-2E454E899B9C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100" b="1">
                <a:solidFill>
                  <a:srgbClr val="1F497D"/>
                </a:solidFill>
              </a:defRPr>
            </a:lvl1pPr>
            <a:lvl5pPr marL="433983" indent="0">
              <a:buNone/>
              <a:defRPr/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09C35E9-41D4-42EB-8235-20B6E0E3EA49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2100" b="1">
                <a:solidFill>
                  <a:srgbClr val="1F497D"/>
                </a:solidFill>
              </a:defRPr>
            </a:lvl1pPr>
            <a:lvl5pPr marL="433983" indent="0">
              <a:buNone/>
              <a:defRPr/>
            </a:lvl5pPr>
          </a:lstStyle>
          <a:p>
            <a:pPr lvl="0"/>
            <a:r>
              <a:rPr lang="en-US" dirty="0"/>
              <a:t>Date sub-title</a:t>
            </a:r>
          </a:p>
        </p:txBody>
      </p:sp>
    </p:spTree>
    <p:extLst>
      <p:ext uri="{BB962C8B-B14F-4D97-AF65-F5344CB8AC3E}">
        <p14:creationId xmlns:p14="http://schemas.microsoft.com/office/powerpoint/2010/main" val="2743588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 anchor="t">
            <a:normAutofit/>
          </a:bodyPr>
          <a:lstStyle>
            <a:lvl1pPr algn="ctr">
              <a:spcAft>
                <a:spcPts val="600"/>
              </a:spcAft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16992" indent="-108496"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 sz="101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25487" indent="-108496"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33983" indent="-108496"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 sz="788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42479" indent="-108496"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 sz="67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48F7D3B-26B0-4ADA-B808-30019789461C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73491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0" y="2885568"/>
            <a:ext cx="9144000" cy="1086867"/>
          </a:xfrm>
        </p:spPr>
        <p:txBody>
          <a:bodyPr anchor="t">
            <a:noAutofit/>
          </a:bodyPr>
          <a:lstStyle>
            <a:lvl1pPr algn="ctr">
              <a:spcAft>
                <a:spcPts val="600"/>
              </a:spcAft>
              <a:defRPr sz="7200" b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Questions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B9AC788-5C11-4B3B-B675-3893D9641A21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4883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 anchor="t">
            <a:normAutofit/>
          </a:bodyPr>
          <a:lstStyle>
            <a:lvl1pPr algn="ctr">
              <a:spcAft>
                <a:spcPts val="600"/>
              </a:spcAft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160735" indent="-160735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18791" indent="-15627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82204" indent="-163414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11684" indent="-12948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42479" indent="-108496"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 sz="67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Fifth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B9AC788-5C11-4B3B-B675-3893D9641A21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09678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7E71AA-1A6C-4885-9630-E700A296CAB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4871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513569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76200" y="682977"/>
            <a:ext cx="8991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255132-F725-42BA-BD6A-346EAF30B44D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8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D658DF1-112E-40ED-AD80-74665B53845E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6931152" y="6601978"/>
            <a:ext cx="2133600" cy="365125"/>
          </a:xfrm>
          <a:prstGeom prst="rect">
            <a:avLst/>
          </a:prstGeom>
        </p:spPr>
        <p:txBody>
          <a:bodyPr tIns="0"/>
          <a:lstStyle>
            <a:lvl1pPr algn="r">
              <a:defRPr sz="59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B9AC788-5C11-4B3B-B675-3893D9641A2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225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</p:sldLayoutIdLst>
  <p:hf hdr="0" ftr="0" dt="0"/>
  <p:txStyles>
    <p:titleStyle>
      <a:lvl1pPr algn="ctr" defTabSz="216992" rtl="0" eaLnBrk="1" latinLnBrk="0" hangingPunct="1">
        <a:spcBef>
          <a:spcPct val="0"/>
        </a:spcBef>
        <a:buNone/>
        <a:defRPr sz="2100" b="1" i="0" u="none" kern="1200" cap="none" spc="0">
          <a:ln w="3175" cmpd="sng">
            <a:noFill/>
            <a:prstDash val="solid"/>
          </a:ln>
          <a:solidFill>
            <a:srgbClr val="1F497D"/>
          </a:solidFill>
          <a:effectLst/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216992" rtl="0" eaLnBrk="1" latinLnBrk="0" hangingPunct="1">
        <a:spcBef>
          <a:spcPct val="20000"/>
        </a:spcBef>
        <a:buFont typeface="Arial" panose="020B0604020202020204" pitchFamily="34" charset="0"/>
        <a:buNone/>
        <a:defRPr sz="57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08496" indent="0" algn="l" defTabSz="216992" rtl="0" eaLnBrk="1" latinLnBrk="0" hangingPunct="1">
        <a:spcBef>
          <a:spcPct val="20000"/>
        </a:spcBef>
        <a:buFont typeface="Arial" panose="020B0604020202020204" pitchFamily="34" charset="0"/>
        <a:buNone/>
        <a:defRPr sz="570" b="0" i="0" u="none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16992" indent="0" algn="l" defTabSz="216992" rtl="0" eaLnBrk="1" latinLnBrk="0" hangingPunct="1">
        <a:spcBef>
          <a:spcPct val="20000"/>
        </a:spcBef>
        <a:buFont typeface="Arial" panose="020B0604020202020204" pitchFamily="34" charset="0"/>
        <a:buNone/>
        <a:defRPr sz="57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25487" indent="0" algn="l" defTabSz="216992" rtl="0" eaLnBrk="1" latinLnBrk="0" hangingPunct="1">
        <a:spcBef>
          <a:spcPct val="20000"/>
        </a:spcBef>
        <a:buFont typeface="Arial" panose="020B0604020202020204" pitchFamily="34" charset="0"/>
        <a:buNone/>
        <a:defRPr sz="57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433983" indent="0" algn="l" defTabSz="216992" rtl="0" eaLnBrk="1" latinLnBrk="0" hangingPunct="1">
        <a:spcBef>
          <a:spcPct val="20000"/>
        </a:spcBef>
        <a:buFont typeface="Arial" panose="020B0604020202020204" pitchFamily="34" charset="0"/>
        <a:buNone/>
        <a:defRPr sz="57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596726" indent="-54248" algn="l" defTabSz="216992" rtl="0" eaLnBrk="1" latinLnBrk="0" hangingPunct="1">
        <a:spcBef>
          <a:spcPct val="20000"/>
        </a:spcBef>
        <a:buFont typeface="Arial" panose="020B0604020202020204" pitchFamily="34" charset="0"/>
        <a:buChar char="•"/>
        <a:defRPr sz="475" kern="1200">
          <a:solidFill>
            <a:schemeClr val="tx1"/>
          </a:solidFill>
          <a:latin typeface="+mn-lt"/>
          <a:ea typeface="+mn-ea"/>
          <a:cs typeface="+mn-cs"/>
        </a:defRPr>
      </a:lvl6pPr>
      <a:lvl7pPr marL="705223" indent="-54248" algn="l" defTabSz="216992" rtl="0" eaLnBrk="1" latinLnBrk="0" hangingPunct="1">
        <a:spcBef>
          <a:spcPct val="20000"/>
        </a:spcBef>
        <a:buFont typeface="Arial" panose="020B0604020202020204" pitchFamily="34" charset="0"/>
        <a:buChar char="•"/>
        <a:defRPr sz="475" kern="1200">
          <a:solidFill>
            <a:schemeClr val="tx1"/>
          </a:solidFill>
          <a:latin typeface="+mn-lt"/>
          <a:ea typeface="+mn-ea"/>
          <a:cs typeface="+mn-cs"/>
        </a:defRPr>
      </a:lvl7pPr>
      <a:lvl8pPr marL="813719" indent="-54248" algn="l" defTabSz="216992" rtl="0" eaLnBrk="1" latinLnBrk="0" hangingPunct="1">
        <a:spcBef>
          <a:spcPct val="20000"/>
        </a:spcBef>
        <a:buFont typeface="Arial" panose="020B0604020202020204" pitchFamily="34" charset="0"/>
        <a:buChar char="•"/>
        <a:defRPr sz="475" kern="1200">
          <a:solidFill>
            <a:schemeClr val="tx1"/>
          </a:solidFill>
          <a:latin typeface="+mn-lt"/>
          <a:ea typeface="+mn-ea"/>
          <a:cs typeface="+mn-cs"/>
        </a:defRPr>
      </a:lvl8pPr>
      <a:lvl9pPr marL="922214" indent="-54248" algn="l" defTabSz="216992" rtl="0" eaLnBrk="1" latinLnBrk="0" hangingPunct="1">
        <a:spcBef>
          <a:spcPct val="20000"/>
        </a:spcBef>
        <a:buFont typeface="Arial" panose="020B0604020202020204" pitchFamily="34" charset="0"/>
        <a:buChar char="•"/>
        <a:defRPr sz="4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1pPr>
      <a:lvl2pPr marL="108496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2pPr>
      <a:lvl3pPr marL="216992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3pPr>
      <a:lvl4pPr marL="325487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4pPr>
      <a:lvl5pPr marL="433983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5pPr>
      <a:lvl6pPr marL="542479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6pPr>
      <a:lvl7pPr marL="650975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7pPr>
      <a:lvl8pPr marL="759470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8pPr>
      <a:lvl9pPr marL="867966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4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4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4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4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4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3053E-A93C-4F00-9EF4-F0BF88890320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</p:spPr>
        <p:txBody>
          <a:bodyPr/>
          <a:lstStyle/>
          <a:p>
            <a:r>
              <a:rPr lang="en-US" dirty="0"/>
              <a:t>Asbestos Related Disability Claims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68C7EE-2B63-434B-8157-F89192B6286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</p:spPr>
        <p:txBody>
          <a:bodyPr/>
          <a:lstStyle/>
          <a:p>
            <a:r>
              <a:rPr lang="en-US" dirty="0"/>
              <a:t>Compensation Service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3A4F21E-20A4-4857-A1C7-B088DEA38D2F}"/>
              </a:ext>
            </a:extLst>
          </p:cNvPr>
          <p:cNvSpPr>
            <a:spLocks noGrp="1"/>
          </p:cNvSpPr>
          <p:nvPr>
            <p:ph type="body" sz="quarter" idx="1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</p:spPr>
        <p:txBody>
          <a:bodyPr/>
          <a:lstStyle/>
          <a:p>
            <a:r>
              <a:rPr lang="en-US" dirty="0"/>
              <a:t>September 2016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485A5-02D9-49E2-8EC9-E6E0A1A907D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cs typeface="Times New Roman" panose="02020603050405020304" pitchFamily="18" charset="0"/>
              </a:rPr>
              <a:t>Signs and Symptoms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13F80B01-A5EF-4B9B-979E-47748915AE1C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marL="225425" indent="-225425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Signs and symptoms of asbestosis include:</a:t>
            </a:r>
          </a:p>
          <a:p>
            <a:pPr marL="457200" lvl="1" indent="-231775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Dyspnea on exertion</a:t>
            </a:r>
          </a:p>
          <a:p>
            <a:pPr marL="457200" lvl="1" indent="-231775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End-respiratory rales over the lower lobes</a:t>
            </a:r>
          </a:p>
          <a:p>
            <a:pPr marL="457200" lvl="1" indent="-231775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Compensatory emphysema</a:t>
            </a:r>
          </a:p>
          <a:p>
            <a:pPr marL="457200" lvl="1" indent="-231775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Clubbing of the fingers at late stages</a:t>
            </a:r>
          </a:p>
          <a:p>
            <a:pPr marL="457200" lvl="1" indent="-231775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Pulmonary function impairment and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cor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pulmonale that can be demonstrated by instrumental methods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D3822C-05E4-4450-A49A-CC82FC006829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5B9AC788-5C11-4B3B-B675-3893D9641A21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5187D-191B-4AB3-A92D-29A1079F982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cs typeface="Times New Roman" panose="02020603050405020304" pitchFamily="18" charset="0"/>
              </a:rPr>
              <a:t>Claims for Asbestos Exposure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EF4B25DB-28FB-438A-B715-016A26D3ACA1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 fontScale="92500" lnSpcReduction="10000"/>
          </a:bodyPr>
          <a:lstStyle/>
          <a:p>
            <a:pPr marL="225425" indent="-225425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If asbestos exposure is the only issue listed on the application:</a:t>
            </a:r>
          </a:p>
          <a:p>
            <a:pPr marL="457200" lvl="1" indent="-223838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Change the EP to a 400</a:t>
            </a:r>
          </a:p>
          <a:p>
            <a:pPr marL="457200" lvl="1" indent="-223838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Use the </a:t>
            </a:r>
            <a:r>
              <a:rPr lang="en-US" altLang="en-US" b="1" i="1" dirty="0">
                <a:latin typeface="+mj-lt"/>
                <a:cs typeface="Times New Roman" panose="02020603050405020304" pitchFamily="18" charset="0"/>
              </a:rPr>
              <a:t>Incomplete Application Letter</a:t>
            </a:r>
            <a:r>
              <a:rPr lang="en-US" altLang="en-US" dirty="0">
                <a:latin typeface="+mj-lt"/>
                <a:cs typeface="Times New Roman" panose="02020603050405020304" pitchFamily="18" charset="0"/>
              </a:rPr>
              <a:t> template under the IPC drop down in Letter Creator</a:t>
            </a:r>
          </a:p>
          <a:p>
            <a:pPr marL="690563" lvl="2" indent="-233363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Add the following paragraph between the first and second paragraphs of the letter template*:</a:t>
            </a:r>
          </a:p>
          <a:p>
            <a:pPr marL="914400" lvl="3" indent="-223838"/>
            <a:r>
              <a:rPr lang="en-US" altLang="en-US" sz="1400" i="1" dirty="0">
                <a:latin typeface="+mj-lt"/>
                <a:cs typeface="Times New Roman" panose="02020603050405020304" pitchFamily="18" charset="0"/>
              </a:rPr>
              <a:t>Specifically, you did not list a specific disease that resulted from asbestos exposure. Tell us why you believe the disability was caused by asbestos and provide some evidence, such as a medical opinion, of this relationship.</a:t>
            </a:r>
            <a:endParaRPr lang="en-US" altLang="en-US" sz="1400" dirty="0">
              <a:latin typeface="+mj-lt"/>
              <a:cs typeface="Times New Roman" panose="02020603050405020304" pitchFamily="18" charset="0"/>
            </a:endParaRPr>
          </a:p>
          <a:p>
            <a:pPr marL="457200" lvl="1" indent="-223838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Once the letter is uploaded and sent, clear the 400 EP</a:t>
            </a:r>
            <a:endParaRPr lang="en-US" altLang="en-US" sz="600" dirty="0">
              <a:latin typeface="+mj-lt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600" dirty="0">
              <a:latin typeface="+mj-lt"/>
              <a:cs typeface="Times New Roman" panose="02020603050405020304" pitchFamily="18" charset="0"/>
            </a:endParaRPr>
          </a:p>
          <a:p>
            <a:pPr marL="225425" indent="-225425"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DO NOT:</a:t>
            </a:r>
          </a:p>
          <a:p>
            <a:pPr marL="457200" lvl="1" indent="-223838"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Process the claim as a denial </a:t>
            </a:r>
          </a:p>
          <a:p>
            <a:pPr marL="457200" lvl="1" indent="-223838"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Establish EP control for the incomplete claim </a:t>
            </a:r>
          </a:p>
          <a:p>
            <a:pPr lvl="1" eaLnBrk="1" hangingPunct="1"/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/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2C7CF8-E919-4AB8-A284-53FAA8C0B86D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5B9AC788-5C11-4B3B-B675-3893D9641A21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092F0-47BF-45A8-88E8-C97C685FF4D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cs typeface="Times New Roman" panose="02020603050405020304" pitchFamily="18" charset="0"/>
              </a:rPr>
              <a:t>Claims for Asbestos Exposure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9D6F0E0C-86BC-446A-AAAB-60862D71A7E4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marL="225425" indent="-225425"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If asbestos exposure 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is not</a:t>
            </a:r>
            <a:r>
              <a:rPr lang="en-US" altLang="en-US" dirty="0">
                <a:latin typeface="+mj-lt"/>
                <a:cs typeface="Times New Roman" panose="02020603050405020304" pitchFamily="18" charset="0"/>
              </a:rPr>
              <a:t> the only issue listed on the claim:</a:t>
            </a:r>
          </a:p>
          <a:p>
            <a:pPr marL="457200" lvl="1" indent="-231775"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Attempt to contact the Veteran for clarification by phone</a:t>
            </a:r>
          </a:p>
          <a:p>
            <a:pPr marL="457200" lvl="1" indent="-231775"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If unsuccessful, send the Veteran a development letter</a:t>
            </a:r>
          </a:p>
          <a:p>
            <a:pPr lvl="1" eaLnBrk="1" hangingPunct="1"/>
            <a:endParaRPr lang="en-US" altLang="en-US" dirty="0">
              <a:latin typeface="+mj-lt"/>
              <a:cs typeface="Times New Roman" panose="02020603050405020304" pitchFamily="18" charset="0"/>
            </a:endParaRPr>
          </a:p>
          <a:p>
            <a:pPr lvl="1" eaLnBrk="1" hangingPunct="1"/>
            <a:endParaRPr lang="en-US" altLang="en-US" dirty="0">
              <a:latin typeface="+mj-lt"/>
              <a:cs typeface="Times New Roman" panose="02020603050405020304" pitchFamily="18" charset="0"/>
            </a:endParaRPr>
          </a:p>
          <a:p>
            <a:pPr marL="225425" indent="-225425"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DO NOT:</a:t>
            </a:r>
          </a:p>
          <a:p>
            <a:pPr marL="457200" lvl="1" indent="-231775"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Deny the exposure issue</a:t>
            </a:r>
          </a:p>
          <a:p>
            <a:pPr marL="457200" lvl="1" indent="-231775"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Clear the pending EP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44ADE9-1749-44AA-8B5E-28FAB8861DD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5B9AC788-5C11-4B3B-B675-3893D9641A21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33D9A-7B2B-4BA9-9485-F7168D3B643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cs typeface="Times New Roman" panose="02020603050405020304" pitchFamily="18" charset="0"/>
              </a:rPr>
              <a:t>Asbestos Development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ED2BAFD0-E1B0-4930-ACAA-877BCB3F8E7F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marL="225425" indent="-225425"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When developing an claim for disabilities based on asbestos exposure, complete any standard development:</a:t>
            </a:r>
          </a:p>
          <a:p>
            <a:pPr marL="457200" lvl="1" indent="-231775"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STRs</a:t>
            </a:r>
          </a:p>
          <a:p>
            <a:pPr marL="457200" lvl="1" indent="-231775"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Service Verification</a:t>
            </a:r>
          </a:p>
          <a:p>
            <a:pPr marL="457200" lvl="1" indent="-231775"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Private Medical Records</a:t>
            </a:r>
          </a:p>
          <a:p>
            <a:pPr marL="457200" lvl="1" indent="-231775"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VAMC Records</a:t>
            </a:r>
          </a:p>
          <a:p>
            <a:pPr marL="457200" lvl="1" indent="-231775"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Vet Center Records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18A73-5C0A-4EA8-AF17-085AB3F2A05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5B9AC788-5C11-4B3B-B675-3893D9641A21}" type="slidenum">
              <a:rPr lang="en-US" altLang="en-US" smtClean="0"/>
              <a:pPr/>
              <a:t>13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C4126-217A-4E0E-9872-7BF970B8DEF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cs typeface="Times New Roman" panose="02020603050405020304" pitchFamily="18" charset="0"/>
              </a:rPr>
              <a:t>Asbestos Development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A1BDC-7887-4893-9B77-DC7712F1072C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marL="225425" indent="-225425" eaLnBrk="1" hangingPunct="1">
              <a:defRPr/>
            </a:pPr>
            <a:r>
              <a:rPr lang="en-US" dirty="0">
                <a:latin typeface="+mj-lt"/>
              </a:rPr>
              <a:t>In addition to standard development, you will also need to develop for:</a:t>
            </a:r>
          </a:p>
          <a:p>
            <a:pPr marL="457200" lvl="1" indent="-231775" eaLnBrk="1" hangingPunct="1">
              <a:defRPr/>
            </a:pPr>
            <a:r>
              <a:rPr lang="en-US" dirty="0">
                <a:latin typeface="+mj-lt"/>
              </a:rPr>
              <a:t>Personnel Records (PIES O50 or DPRIS)</a:t>
            </a:r>
          </a:p>
          <a:p>
            <a:pPr marL="457200" lvl="1" indent="-231775" eaLnBrk="1" hangingPunct="1">
              <a:defRPr/>
            </a:pPr>
            <a:r>
              <a:rPr lang="en-US" dirty="0">
                <a:latin typeface="+mj-lt"/>
              </a:rPr>
              <a:t>Circumstances surrounding exposure</a:t>
            </a:r>
          </a:p>
          <a:p>
            <a:pPr marL="457200" lvl="1" indent="-231775" eaLnBrk="1" hangingPunct="1">
              <a:defRPr/>
            </a:pPr>
            <a:r>
              <a:rPr lang="en-US" dirty="0">
                <a:latin typeface="+mj-lt"/>
              </a:rPr>
              <a:t>Medical evidence of an asbestos related disability (only if the claim was not submitted on a VA Form 21-526EZ)</a:t>
            </a:r>
          </a:p>
          <a:p>
            <a:pPr>
              <a:defRPr/>
            </a:pPr>
            <a:endParaRPr lang="en-US" dirty="0">
              <a:latin typeface="+mj-lt"/>
            </a:endParaRPr>
          </a:p>
          <a:p>
            <a:pPr marL="225425" indent="-225425" eaLnBrk="1" hangingPunct="1">
              <a:defRPr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DO NOT:</a:t>
            </a:r>
          </a:p>
          <a:p>
            <a:pPr marL="457200" lvl="1" indent="-231775" eaLnBrk="1" hangingPunct="1">
              <a:defRPr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Exclude the Veteran from the FDC program for this development (bullets 1 &amp; 2)</a:t>
            </a:r>
          </a:p>
          <a:p>
            <a:pPr marL="511175" lvl="1" indent="-285750" eaLnBrk="1" hangingPunct="1">
              <a:defRPr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Develop for this evidence if is already of record</a:t>
            </a:r>
          </a:p>
          <a:p>
            <a:pPr lvl="1" eaLnBrk="1" hangingPunct="1"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89DB6F-EDDF-4816-85E4-F225077F524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5B9AC788-5C11-4B3B-B675-3893D9641A21}" type="slidenum">
              <a:rPr lang="en-US" altLang="en-US" smtClean="0"/>
              <a:pPr/>
              <a:t>14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684CA-E587-41FD-B4F0-DCA65C6DF75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cs typeface="Times New Roman" panose="02020603050405020304" pitchFamily="18" charset="0"/>
              </a:rPr>
              <a:t>Asbestos Development</a:t>
            </a:r>
            <a:endParaRPr lang="en-US" dirty="0"/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581EC55E-B092-45EF-90B3-A3E9562C7BC0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marL="225425" indent="-225425" eaLnBrk="1" hangingPunct="1"/>
            <a:r>
              <a:rPr lang="en-US" altLang="en-US" dirty="0"/>
              <a:t>After all evidence has been received:</a:t>
            </a:r>
          </a:p>
          <a:p>
            <a:pPr marL="457200" lvl="1" indent="-231775" eaLnBrk="1" hangingPunct="1"/>
            <a:r>
              <a:rPr lang="en-US" altLang="en-US" dirty="0"/>
              <a:t>Route the claim to an RVSR for an exam review, if it appears an opinion is warranted</a:t>
            </a:r>
          </a:p>
          <a:p>
            <a:pPr marL="457200" lvl="1" indent="-231775" eaLnBrk="1" hangingPunct="1"/>
            <a:r>
              <a:rPr lang="en-US" altLang="en-US" dirty="0"/>
              <a:t>Route the claim to an RVSR for a decision, if it appears an opinion is not warranted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CA8CE1-02E5-4F56-A102-110C0AB428C4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5B9AC788-5C11-4B3B-B675-3893D9641A21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DFB42-22E8-4DF6-BCD1-303303F1338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cs typeface="Times New Roman" panose="02020603050405020304" pitchFamily="18" charset="0"/>
              </a:rPr>
              <a:t>Practical Exercise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28EE077C-7955-4278-BCBE-B1C9BE938534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altLang="en-US" sz="2000" dirty="0">
                <a:cs typeface="Times New Roman" panose="02020603050405020304" pitchFamily="18" charset="0"/>
              </a:rPr>
              <a:t>Find the Practical Exercise on page 9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altLang="en-US" sz="2000" dirty="0">
                <a:cs typeface="Times New Roman" panose="02020603050405020304" pitchFamily="18" charset="0"/>
              </a:rPr>
              <a:t>Read the three scenarios and answer the corresponding questions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68E481-CB19-4B26-963D-0E28D15801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5B9AC788-5C11-4B3B-B675-3893D9641A21}" type="slidenum">
              <a:rPr lang="en-US" altLang="en-US" smtClean="0"/>
              <a:pPr/>
              <a:t>16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300B77-E6CF-44C5-B12D-D3ACB055178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885568"/>
            <a:ext cx="9144000" cy="1086867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41DBF-F541-4452-8C65-FA2089712C1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5B9AC788-5C11-4B3B-B675-3893D9641A21}" type="slidenum">
              <a:rPr lang="en-US" altLang="en-US" smtClean="0"/>
              <a:pPr/>
              <a:t>17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02FE8-F878-4084-B3A0-246AF9E6AEA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cs typeface="Times New Roman" panose="02020603050405020304" pitchFamily="18" charset="0"/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9CB5B-F2CC-4182-9458-36C0CFFFB97A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365126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6">
                  <a:lumMod val="75000"/>
                </a:schemeClr>
              </a:buClr>
              <a:defRPr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After this training, the VSR will be able to: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E294D6-1A1B-4A4A-BAE7-AB82F6EF94B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48F7D3B-26B0-4ADA-B808-30019789461C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802B78-2CED-482F-8E1F-55690407345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71948" y="2448405"/>
            <a:ext cx="8209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Identify and understand the characteristics of asbestos and health effects associated with exposure</a:t>
            </a:r>
          </a:p>
          <a:p>
            <a:pPr marL="233363" indent="-233363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Identify occupations at a high risk for asbestos exposure</a:t>
            </a:r>
          </a:p>
          <a:p>
            <a:pPr marL="233363" indent="-233363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Develop claims for disabilities caused by asbestos exposure 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FD1F3-96B3-4D51-B2F2-045DB96DC25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371B1070-DBD4-4605-B519-F1825FF3576D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marL="225425" indent="-225425" eaLnBrk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CFR 4.97, Schedule of ratings—respiratory system</a:t>
            </a:r>
          </a:p>
          <a:p>
            <a:pPr marL="225425" indent="-225425" eaLnBrk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M21-1 Part IV, Subpart ii, 1.I.3, Developing Claims for SC for Asbestos-Related Diseases</a:t>
            </a:r>
          </a:p>
          <a:p>
            <a:pPr marL="225425" indent="-225425"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M21-1 Part IV, Subpart ii, 2.C.2, SC for Disabilities Resulting From Exposure to Asbestos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E99711-502A-4997-A7F6-EC903BE33DC4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5B9AC788-5C11-4B3B-B675-3893D9641A21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10AE4-B912-4352-9272-ABCB139E02B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cs typeface="Times New Roman" panose="02020603050405020304" pitchFamily="18" charset="0"/>
              </a:rPr>
              <a:t>Asbestos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516EF-4FAE-4F13-AA3D-4A7F1AFD5C3A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365126"/>
          </a:xfrm>
        </p:spPr>
        <p:txBody>
          <a:bodyPr>
            <a:normAutofit fontScale="92500" lnSpcReduction="10000"/>
          </a:bodyPr>
          <a:lstStyle/>
          <a:p>
            <a:pPr marL="225425" indent="-225425" eaLnBrk="1" hangingPunct="1">
              <a:defRPr/>
            </a:pPr>
            <a:r>
              <a:rPr lang="en-US" altLang="en-US" dirty="0">
                <a:latin typeface="+mj-lt"/>
                <a:cs typeface="Times New Roman" panose="02020603050405020304" pitchFamily="18" charset="0"/>
              </a:rPr>
              <a:t>Asbestos is: 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A53FAE-5F2C-4473-8E50-13041AFCBDD9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5B9AC788-5C11-4B3B-B675-3893D9641A21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013D71-B4B4-4D44-809E-F1FEAE7592B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64233" y="2599430"/>
            <a:ext cx="79451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A fibrous form of silicate mineral of varied chemical composition and physical configuration, derived from serpentine and amphibole ore bodies.  </a:t>
            </a:r>
            <a:endParaRPr lang="en-US" sz="2000" dirty="0">
              <a:latin typeface="+mj-lt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2830C-C1B1-45E9-AFAA-CE2D747AF62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cs typeface="Times New Roman" panose="02020603050405020304" pitchFamily="18" charset="0"/>
              </a:rPr>
              <a:t>Types of Asbestos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6ECB94BD-1784-4B65-A65B-CA564FC41330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marL="225425" indent="-225425"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The six types of asbestos are:</a:t>
            </a:r>
          </a:p>
          <a:p>
            <a:pPr marL="457200" lvl="1" indent="-223838"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Crocidolite</a:t>
            </a:r>
          </a:p>
          <a:p>
            <a:pPr marL="457200" lvl="1" indent="-223838"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Amosite</a:t>
            </a:r>
          </a:p>
          <a:p>
            <a:pPr marL="457200" lvl="1" indent="-223838"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Chrysotile</a:t>
            </a:r>
          </a:p>
          <a:p>
            <a:pPr marL="457200" lvl="1" indent="-223838"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Tremolite</a:t>
            </a:r>
          </a:p>
          <a:p>
            <a:pPr marL="457200" lvl="1" indent="-223838"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Actinolite</a:t>
            </a:r>
          </a:p>
          <a:p>
            <a:pPr marL="457200" lvl="1" indent="-223838" eaLnBrk="1" hangingPunct="1"/>
            <a:r>
              <a:rPr lang="en-US" altLang="en-US" dirty="0" err="1">
                <a:latin typeface="+mj-lt"/>
                <a:cs typeface="Times New Roman" panose="02020603050405020304" pitchFamily="18" charset="0"/>
              </a:rPr>
              <a:t>Anthrophyllite</a:t>
            </a:r>
            <a:r>
              <a:rPr lang="en-US" altLang="en-US" dirty="0">
                <a:latin typeface="+mj-lt"/>
                <a:cs typeface="Times New Roman" panose="02020603050405020304" pitchFamily="18" charset="0"/>
              </a:rPr>
              <a:t>  </a:t>
            </a:r>
          </a:p>
          <a:p>
            <a:pPr eaLnBrk="1" hangingPunct="1"/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en-US" alt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BEB3CB-C6B8-4142-ADA6-5018770ADC3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5B9AC788-5C11-4B3B-B675-3893D9641A21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D2CB7-EBE8-49D3-86AC-99463312370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cs typeface="Times New Roman" panose="02020603050405020304" pitchFamily="18" charset="0"/>
              </a:rPr>
              <a:t>Materials Containing Asbestos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818DBF3E-B54E-4809-925F-14C8BD5B78BD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marL="225425" indent="-225425"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Common materials that may contain asbestos include:</a:t>
            </a:r>
          </a:p>
          <a:p>
            <a:pPr marL="457200" lvl="1" indent="-231775"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Steam pipes for heating units and boilers</a:t>
            </a:r>
          </a:p>
          <a:p>
            <a:pPr marL="457200" lvl="1" indent="-231775"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Ceiling tiles</a:t>
            </a:r>
          </a:p>
          <a:p>
            <a:pPr marL="457200" lvl="1" indent="-231775"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Roofing shingles</a:t>
            </a:r>
          </a:p>
          <a:p>
            <a:pPr marL="457200" lvl="1" indent="-231775"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Wallboard</a:t>
            </a:r>
          </a:p>
          <a:p>
            <a:pPr marL="457200" lvl="1" indent="-231775"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Fire-proofing materials</a:t>
            </a:r>
          </a:p>
          <a:p>
            <a:pPr marL="457200" lvl="1" indent="-231775"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Thermal insulation</a:t>
            </a:r>
          </a:p>
          <a:p>
            <a:pPr eaLnBrk="1" hangingPunct="1"/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CFFB45-E615-4D5D-8B19-C8AC9FDF44B2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5B9AC788-5C11-4B3B-B675-3893D9641A21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FF8B3-56F3-4516-BF20-7775C1B65AD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cs typeface="Times New Roman" panose="02020603050405020304" pitchFamily="18" charset="0"/>
              </a:rPr>
              <a:t>Major Occupations Involving Asbestos</a:t>
            </a:r>
            <a:br>
              <a:rPr lang="en-US" dirty="0">
                <a:cs typeface="Times New Roman" panose="02020603050405020304" pitchFamily="18" charset="0"/>
              </a:rPr>
            </a:br>
            <a:r>
              <a:rPr lang="en-US" dirty="0">
                <a:cs typeface="Times New Roman" panose="02020603050405020304" pitchFamily="18" charset="0"/>
              </a:rPr>
              <a:t>Exposure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67A87345-659C-4483-B85E-982F1B61CA93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marL="225425" indent="-225425"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Major occupations for exposure include:</a:t>
            </a:r>
          </a:p>
          <a:p>
            <a:pPr marL="457200" lvl="1" indent="-223838"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Mining</a:t>
            </a:r>
          </a:p>
          <a:p>
            <a:pPr marL="457200" lvl="1" indent="-223838"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Demolition</a:t>
            </a:r>
          </a:p>
          <a:p>
            <a:pPr marL="457200" lvl="1" indent="-223838"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Milling</a:t>
            </a:r>
          </a:p>
          <a:p>
            <a:pPr marL="457200" lvl="1" indent="-223838"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Carpentry and construction</a:t>
            </a:r>
          </a:p>
          <a:p>
            <a:pPr marL="457200" lvl="1" indent="-223838"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Shipyard work</a:t>
            </a:r>
          </a:p>
          <a:p>
            <a:pPr marL="457200" lvl="1" indent="-223838"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Manufacturing/servicing friction products</a:t>
            </a:r>
          </a:p>
          <a:p>
            <a:pPr marL="457200" lvl="1" indent="-223838"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Insulation work</a:t>
            </a:r>
          </a:p>
          <a:p>
            <a:pPr marL="457200" lvl="1" indent="-223838"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Manufacturing/installing asbestos containing products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6728CE-A2D0-421B-943E-151DF62A49A7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5B9AC788-5C11-4B3B-B675-3893D9641A21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098AE-90FE-4B42-9729-98B8461D68D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cs typeface="Times New Roman" panose="02020603050405020304" pitchFamily="18" charset="0"/>
              </a:rPr>
              <a:t>WWII Asbestos Exposure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30E2E584-28A4-4866-AC00-297BAAD3CB24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marL="225425" indent="-225425"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High exposure to asbestos and a high prevalence of disease have been noted in insulation and shipyard workers from the World War II (WWII) era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F3AFB5-F36D-494E-BC5D-A14CEBD7B2D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5B9AC788-5C11-4B3B-B675-3893D9641A21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2EFB1-2E8D-428A-874C-B03C86BF669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cs typeface="Times New Roman" panose="02020603050405020304" pitchFamily="18" charset="0"/>
              </a:rPr>
              <a:t>Health Effects of Asbestos Exposure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E7F58756-CC26-4771-8956-F49B6600CAF5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marL="233363" indent="-233363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Health effects associated with exposure to asbestos include:</a:t>
            </a:r>
          </a:p>
          <a:p>
            <a:pPr marL="457200" lvl="1" indent="-231775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Fibrosis (most common is interstitial pulmonary fibrosis or asbestosis)</a:t>
            </a:r>
          </a:p>
          <a:p>
            <a:pPr marL="457200" lvl="1" indent="-231775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Cancers</a:t>
            </a:r>
          </a:p>
          <a:p>
            <a:pPr marL="457200" lvl="1" indent="-231775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Tumors</a:t>
            </a:r>
          </a:p>
          <a:p>
            <a:pPr marL="457200" lvl="1" indent="-231775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Pleural effusions</a:t>
            </a:r>
          </a:p>
          <a:p>
            <a:pPr marL="457200" lvl="1" indent="-231775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Pleural plaques</a:t>
            </a:r>
          </a:p>
          <a:p>
            <a:pPr lvl="1" eaLnBrk="1" hangingPunct="1"/>
            <a:endParaRPr lang="en-US" alt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45E1B3-2756-40A0-ADD6-D4EB5D980239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5B9AC788-5C11-4B3B-B675-3893D9641A21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48c204b9-85cf-4293-91f0-ea4e2b879004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USED_PAGE_ORIENTATION" val="1"/>
  <p:tag name="ARTICULATE_USED_PAGE_SIZE" val="7"/>
  <p:tag name="TAG_BACKING_FORM_KEY" val="3215762-c:\users\lynne\documents\appeals\vsr rvsr lay evidence final.pptx"/>
  <p:tag name="ARTICULATE_PRESENTER_VERSION" val="7"/>
  <p:tag name="ARTICULATE_PROJECT_OPEN" val="0"/>
  <p:tag name="ARTICULATE_SLIDE_COUNT" val="4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6&quot;/&gt;&lt;lineCharCount val=&quot;7&quot;/&gt;&lt;lineCharCount val=&quot;6&quot;/&gt;&lt;lineCharCount val=&quot;5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4&quot;/&gt;&lt;/TableIndex&gt;&lt;/ShapeTextInfo&gt;"/>
  <p:tag name="PRESENTER_DUMMYTAG" val="&lt;DummyForForceWrite&gt;&lt;/DummyForForceWrite&gt;"/>
  <p:tag name="HTML_SHAPEINFO" val="&lt;ThreeDShapeInfo&gt;&lt;uuid val=&quot;{5B20C228-DB89-4A64-BB1F-EF65C110453B}&quot;/&gt;&lt;isInvalidForFieldText val=&quot;0&quot;/&gt;&lt;Image&gt;&lt;filename val=&quot;C:\Users\User\AppData\Local\Temp\CP31388246834937Session\CPTrustFolder31388246834937\PPTImport31388277664984\data\asimages\{5B20C228-DB89-4A64-BB1F-EF65C110453B}_1.png&quot;/&gt;&lt;left val=&quot;71&quot;/&gt;&lt;top val=&quot;288&quot;/&gt;&lt;width val=&quot;817&quot;/&gt;&lt;height val=&quot;135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3&quot;/&gt;&lt;lineCharCount val=&quot;7&quot;/&gt;&lt;/TableIndex&gt;&lt;/ShapeTextInfo&gt;"/>
  <p:tag name="PRESENTER_DUMMYTAG" val="&lt;DummyForForceWrite&gt;&lt;/DummyForForceWrite&gt;"/>
  <p:tag name="HTML_SHAPEINFO" val="&lt;ThreeDShapeInfo&gt;&lt;uuid val=&quot;{64FCF5A1-C02D-416A-8E0E-FD7EF6E9AD06}&quot;/&gt;&lt;isInvalidForFieldText val=&quot;0&quot;/&gt;&lt;Image&gt;&lt;filename val=&quot;C:\Users\User\AppData\Local\Temp\CP31388246834937Session\CPTrustFolder31388246834937\PPTImport31388277664984\data\asimages\{64FCF5A1-C02D-416A-8E0E-FD7EF6E9AD06}_1.png&quot;/&gt;&lt;left val=&quot;71&quot;/&gt;&lt;top val=&quot;491&quot;/&gt;&lt;width val=&quot;249&quot;/&gt;&lt;height val=&quot;93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  <p:tag name="PRESENTER_DUMMYTAG" val="&lt;DummyForForceWrite&gt;&lt;/DummyForForceWrite&gt;"/>
  <p:tag name="HTML_SHAPEINFO" val="&lt;ThreeDShapeInfo&gt;&lt;uuid val=&quot;{8F28C9EB-AA8B-4DEC-B5F7-A50213F4218B}&quot;/&gt;&lt;isInvalidForFieldText val=&quot;0&quot;/&gt;&lt;Image&gt;&lt;filename val=&quot;C:\Users\User\AppData\Local\Temp\CP31388246834937Session\CPTrustFolder31388246834937\PPTImport31388277664984\data\asimages\{8F28C9EB-AA8B-4DEC-B5F7-A50213F4218B}_1.png&quot;/&gt;&lt;left val=&quot;639&quot;/&gt;&lt;top val=&quot;491&quot;/&gt;&lt;width val=&quot;249&quot;/&gt;&lt;height val=&quot;92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B65E83D1-3040-402C-BB3F-215608D5A6EF}&quot;/&gt;&lt;isInvalidForFieldText val=&quot;0&quot;/&gt;&lt;Image&gt;&lt;filename val=&quot;C:\Users\User\AppData\Local\Temp\CP31388246834937Session\CPTrustFolder31388246834937\PPTImport31388277664984\data\asimages\{B65E83D1-3040-402C-BB3F-215608D5A6EF}_2.png&quot;/&gt;&lt;left val=&quot;0&quot;/&gt;&lt;top val=&quot;76&quot;/&gt;&lt;width val=&quot;961&quot;/&gt;&lt;height val=&quot;122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7&quot;/&gt;&lt;/TableIndex&gt;&lt;/ShapeTextInfo&gt;"/>
  <p:tag name="HTML_SHAPEINFO" val="&lt;ThreeDShapeInfo&gt;&lt;uuid val=&quot;{368867D3-6CCE-4BD3-BCEC-CE4098D34C80}&quot;/&gt;&lt;isInvalidForFieldText val=&quot;0&quot;/&gt;&lt;Image&gt;&lt;filename val=&quot;C:\Users\User\AppData\Local\Temp\CP31388246834937Session\CPTrustFolder31388246834937\PPTImport31388277664984\data\asimages\{368867D3-6CCE-4BD3-BCEC-CE4098D34C80}_2.png&quot;/&gt;&lt;left val=&quot;40&quot;/&gt;&lt;top val=&quot;212&quot;/&gt;&lt;width val=&quot;871&quot;/&gt;&lt;height val=&quot;57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3E8D8D6E-B3AA-40FB-83E2-2396B12C5FD5}&quot;/&gt;&lt;isInvalidForFieldText val=&quot;0&quot;/&gt;&lt;Image&gt;&lt;filename val=&quot;C:\Users\User\AppData\Local\Temp\CP31388246834937Session\CPTrustFolder31388246834937\PPTImport31388277664984\data\asimages\{3E8D8D6E-B3AA-40FB-83E2-2396B12C5FD5}_2.png&quot;/&gt;&lt;left val=&quot;727&quot;/&gt;&lt;top val=&quot;687&quot;/&gt;&lt;width val=&quot;226&quot;/&gt;&lt;height val=&quot;45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67&quot;/&gt;&lt;lineCharCount val=&quot;33&quot;/&gt;&lt;lineCharCount val=&quot;58&quot;/&gt;&lt;lineCharCount val=&quot;60&quot;/&gt;&lt;/TableIndex&gt;&lt;/ShapeTextInfo&gt;"/>
  <p:tag name="HTML_SHAPEINFO" val="&lt;ThreeDShapeInfo&gt;&lt;uuid val=&quot;{13FB5A21-A3C5-41A8-BA87-FED37CB84197}&quot;/&gt;&lt;isInvalidForFieldText val=&quot;0&quot;/&gt;&lt;Image&gt;&lt;filename val=&quot;C:\Users\User\AppData\Local\Temp\CP31388246834937Session\CPTrustFolder31388246834937\PPTImport31388277664984\data\asimages\{13FB5A21-A3C5-41A8-BA87-FED37CB84197}_2.png&quot;/&gt;&lt;left val=&quot;43&quot;/&gt;&lt;top val=&quot;253&quot;/&gt;&lt;width val=&quot;868&quot;/&gt;&lt;height val=&quot;169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900D97E6-1EC2-43A3-B1A5-987935E66BB8}&quot;/&gt;&lt;isInvalidForFieldText val=&quot;0&quot;/&gt;&lt;Image&gt;&lt;filename val=&quot;C:\Users\User\AppData\Local\Temp\CP31388246834937Session\CPTrustFolder31388246834937\PPTImport31388277664984\data\asimages\{900D97E6-1EC2-43A3-B1A5-987935E66BB8}_3.png&quot;/&gt;&lt;left val=&quot;0&quot;/&gt;&lt;top val=&quot;76&quot;/&gt;&lt;width val=&quot;961&quot;/&gt;&lt;height val=&quot;122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49&quot;/&gt;&lt;lineCharCount val=&quot;63&quot;/&gt;&lt;lineCharCount val=&quot;26&quot;/&gt;&lt;lineCharCount val=&quot;69&quot;/&gt;&lt;lineCharCount val=&quot;20&quot;/&gt;&lt;/TableIndex&gt;&lt;/ShapeTextInfo&gt;"/>
  <p:tag name="HTML_SHAPEINFO" val="&lt;ThreeDShapeInfo&gt;&lt;uuid val=&quot;{890E8115-3CDF-4A27-82EC-3C9B7BB1FFFB}&quot;/&gt;&lt;isInvalidForFieldText val=&quot;0&quot;/&gt;&lt;Image&gt;&lt;filename val=&quot;C:\Users\User\AppData\Local\Temp\CP31388246834937Session\CPTrustFolder31388246834937\PPTImport31388277664984\data\asimages\{890E8115-3CDF-4A27-82EC-3C9B7BB1FFFB}_3.png&quot;/&gt;&lt;left val=&quot;42&quot;/&gt;&lt;top val=&quot;212&quot;/&gt;&lt;width val=&quot;870&quot;/&gt;&lt;height val=&quot;415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2791FCA4-B7A0-4608-8425-A036305F9AAF}&quot;/&gt;&lt;isInvalidForFieldText val=&quot;0&quot;/&gt;&lt;Image&gt;&lt;filename val=&quot;C:\Users\User\AppData\Local\Temp\CP31388246834937Session\CPTrustFolder31388246834937\PPTImport31388277664984\data\asimages\{2791FCA4-B7A0-4608-8425-A036305F9AAF}_3.png&quot;/&gt;&lt;left val=&quot;727&quot;/&gt;&lt;top val=&quot;687&quot;/&gt;&lt;width val=&quot;226&quot;/&gt;&lt;height val=&quot;45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  <p:tag name="HTML_SHAPEINFO" val="&lt;ThreeDShapeInfo&gt;&lt;uuid val=&quot;{3F6A02AE-B519-4098-BA71-BBAAC00A735C}&quot;/&gt;&lt;isInvalidForFieldText val=&quot;0&quot;/&gt;&lt;Image&gt;&lt;filename val=&quot;C:\Users\User\AppData\Local\Temp\CP31388246834937Session\CPTrustFolder31388246834937\PPTImport31388277664984\data\asimages\{3F6A02AE-B519-4098-BA71-BBAAC00A735C}_4.png&quot;/&gt;&lt;left val=&quot;0&quot;/&gt;&lt;top val=&quot;76&quot;/&gt;&lt;width val=&quot;961&quot;/&gt;&lt;height val=&quot;122&quot;/&gt;&lt;hasText val=&quot;1&quot;/&gt;&lt;/Image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{1A4B618B-404D-40AB-AB20-E4C85CC31325}&quot;/&gt;&lt;isInvalidForFieldText val=&quot;0&quot;/&gt;&lt;Image&gt;&lt;filename val=&quot;C:\Users\User\AppData\Local\Temp\CP31388246834937Session\CPTrustFolder31388246834937\PPTImport31388277664984\data\asimages\{1A4B618B-404D-40AB-AB20-E4C85CC31325}_4.png&quot;/&gt;&lt;left val=&quot;42&quot;/&gt;&lt;top val=&quot;212&quot;/&gt;&lt;width val=&quot;870&quot;/&gt;&lt;height val=&quot;57&quot;/&gt;&lt;hasText val=&quot;1&quot;/&gt;&lt;/Image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D0C86B7F-CB7B-49F3-AFCA-6201FE9CE2B7}&quot;/&gt;&lt;isInvalidForFieldText val=&quot;0&quot;/&gt;&lt;Image&gt;&lt;filename val=&quot;C:\Users\User\AppData\Local\Temp\CP31388246834937Session\CPTrustFolder31388246834937\PPTImport31388277664984\data\asimages\{D0C86B7F-CB7B-49F3-AFCA-6201FE9CE2B7}_4.png&quot;/&gt;&lt;left val=&quot;727&quot;/&gt;&lt;top val=&quot;687&quot;/&gt;&lt;width val=&quot;226&quot;/&gt;&lt;height val=&quot;45&quot;/&gt;&lt;hasText val=&quot;1&quot;/&gt;&lt;/Image&gt;&lt;/ThreeDShape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70&quot;/&gt;&lt;lineCharCount val=&quot;66&quot;/&gt;&lt;lineCharCount val=&quot;9&quot;/&gt;&lt;/TableIndex&gt;&lt;/ShapeTextInfo&gt;"/>
  <p:tag name="HTML_SHAPEINFO" val="&lt;ThreeDShapeInfo&gt;&lt;uuid val=&quot;{9E5AE3A4-F384-452A-9B08-3655300564A4}&quot;/&gt;&lt;isInvalidForFieldText val=&quot;0&quot;/&gt;&lt;Image&gt;&lt;filename val=&quot;C:\Users\User\AppData\Local\Temp\CP31388246834937Session\CPTrustFolder31388246834937\PPTImport31388277664984\data\asimages\{9E5AE3A4-F384-452A-9B08-3655300564A4}_4.png&quot;/&gt;&lt;left val=&quot;62&quot;/&gt;&lt;top val=&quot;268&quot;/&gt;&lt;width val=&quot;841&quot;/&gt;&lt;height val=&quot;121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{59C2207E-8860-4D51-A8B5-CF090F8D189D}&quot;/&gt;&lt;isInvalidForFieldText val=&quot;0&quot;/&gt;&lt;Image&gt;&lt;filename val=&quot;C:\Users\User\AppData\Local\Temp\CP31388246834937Session\CPTrustFolder31388246834937\PPTImport31388277664984\data\asimages\{59C2207E-8860-4D51-A8B5-CF090F8D189D}_5.png&quot;/&gt;&lt;left val=&quot;0&quot;/&gt;&lt;top val=&quot;76&quot;/&gt;&lt;width val=&quot;961&quot;/&gt;&lt;height val=&quot;122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31&quot;/&gt;&lt;lineCharCount val=&quot;12&quot;/&gt;&lt;lineCharCount val=&quot;8&quot;/&gt;&lt;lineCharCount val=&quot;11&quot;/&gt;&lt;lineCharCount val=&quot;10&quot;/&gt;&lt;lineCharCount val=&quot;11&quot;/&gt;&lt;lineCharCount val=&quot;17&quot;/&gt;&lt;lineCharCount val=&quot;1&quot;/&gt;&lt;lineCharCount val=&quot;1&quot;/&gt;&lt;/TableIndex&gt;&lt;/ShapeTextInfo&gt;"/>
  <p:tag name="HTML_SHAPEINFO" val="&lt;ThreeDShapeInfo&gt;&lt;uuid val=&quot;{8BB57B1C-32AD-4DCD-B805-D32109B124E4}&quot;/&gt;&lt;isInvalidForFieldText val=&quot;0&quot;/&gt;&lt;Image&gt;&lt;filename val=&quot;C:\Users\User\AppData\Local\Temp\CP31388246834937Session\CPTrustFolder31388246834937\PPTImport31388277664984\data\asimages\{8BB57B1C-32AD-4DCD-B805-D32109B124E4}_5.png&quot;/&gt;&lt;left val=&quot;42&quot;/&gt;&lt;top val=&quot;212&quot;/&gt;&lt;width val=&quot;870&quot;/&gt;&lt;height val=&quot;415&quot;/&gt;&lt;hasText val=&quot;1&quot;/&gt;&lt;/Image&gt;&lt;/ThreeDShape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3733B967-6E57-4B7D-B94F-3E68F81ED242}&quot;/&gt;&lt;isInvalidForFieldText val=&quot;0&quot;/&gt;&lt;Image&gt;&lt;filename val=&quot;C:\Users\User\AppData\Local\Temp\CP31388246834937Session\CPTrustFolder31388246834937\PPTImport31388277664984\data\asimages\{3733B967-6E57-4B7D-B94F-3E68F81ED242}_5.png&quot;/&gt;&lt;left val=&quot;727&quot;/&gt;&lt;top val=&quot;687&quot;/&gt;&lt;width val=&quot;226&quot;/&gt;&lt;height val=&quot;45&quot;/&gt;&lt;hasText val=&quot;1&quot;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  <p:tag name="HTML_SHAPEINFO" val="&lt;ThreeDShapeInfo&gt;&lt;uuid val=&quot;{007F6497-E7C7-4D9E-A105-23ECF40651B6}&quot;/&gt;&lt;isInvalidForFieldText val=&quot;0&quot;/&gt;&lt;Image&gt;&lt;filename val=&quot;C:\Users\User\AppData\Local\Temp\CP31388246834937Session\CPTrustFolder31388246834937\PPTImport31388277664984\data\asimages\{007F6497-E7C7-4D9E-A105-23ECF40651B6}_6.png&quot;/&gt;&lt;left val=&quot;0&quot;/&gt;&lt;top val=&quot;76&quot;/&gt;&lt;width val=&quot;961&quot;/&gt;&lt;height val=&quot;122&quot;/&gt;&lt;hasText val=&quot;1&quot;/&gt;&lt;/Image&gt;&lt;/ThreeDShape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52&quot;/&gt;&lt;lineCharCount val=&quot;42&quot;/&gt;&lt;lineCharCount val=&quot;14&quot;/&gt;&lt;lineCharCount val=&quot;17&quot;/&gt;&lt;lineCharCount val=&quot;10&quot;/&gt;&lt;lineCharCount val=&quot;24&quot;/&gt;&lt;lineCharCount val=&quot;19&quot;/&gt;&lt;/TableIndex&gt;&lt;/ShapeTextInfo&gt;"/>
  <p:tag name="HTML_SHAPEINFO" val="&lt;ThreeDShapeInfo&gt;&lt;uuid val=&quot;{580B5B08-9160-4E16-B4DA-8B512F1C8346}&quot;/&gt;&lt;isInvalidForFieldText val=&quot;0&quot;/&gt;&lt;Image&gt;&lt;filename val=&quot;C:\Users\User\AppData\Local\Temp\CP31388246834937Session\CPTrustFolder31388246834937\PPTImport31388277664984\data\asimages\{580B5B08-9160-4E16-B4DA-8B512F1C8346}_6.png&quot;/&gt;&lt;left val=&quot;42&quot;/&gt;&lt;top val=&quot;212&quot;/&gt;&lt;width val=&quot;870&quot;/&gt;&lt;height val=&quot;415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3F7E169D-24CB-49EC-BFF5-6FFAD78C277F}&quot;/&gt;&lt;isInvalidForFieldText val=&quot;0&quot;/&gt;&lt;Image&gt;&lt;filename val=&quot;C:\Users\User\AppData\Local\Temp\CP31388246834937Session\CPTrustFolder31388246834937\PPTImport31388277664984\data\asimages\{3F7E169D-24CB-49EC-BFF5-6FFAD78C277F}_6.png&quot;/&gt;&lt;left val=&quot;727&quot;/&gt;&lt;top val=&quot;687&quot;/&gt;&lt;width val=&quot;226&quot;/&gt;&lt;height val=&quot;45&quot;/&gt;&lt;hasText val=&quot;1&quot;/&gt;&lt;/Image&gt;&lt;/ThreeDShape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7&quot;/&gt;&lt;lineCharCount val=&quot;8&quot;/&gt;&lt;/TableIndex&gt;&lt;/ShapeTextInfo&gt;"/>
  <p:tag name="HTML_SHAPEINFO" val="&lt;ThreeDShapeInfo&gt;&lt;uuid val=&quot;{3972D0B7-613B-4258-B26F-B5721D336278}&quot;/&gt;&lt;isInvalidForFieldText val=&quot;0&quot;/&gt;&lt;Image&gt;&lt;filename val=&quot;C:\Users\User\AppData\Local\Temp\CP31388246834937Session\CPTrustFolder31388246834937\PPTImport31388277664984\data\asimages\{3972D0B7-613B-4258-B26F-B5721D336278}_7.png&quot;/&gt;&lt;left val=&quot;0&quot;/&gt;&lt;top val=&quot;76&quot;/&gt;&lt;width val=&quot;961&quot;/&gt;&lt;height val=&quot;124&quot;/&gt;&lt;hasText val=&quot;1&quot;/&gt;&lt;/Image&gt;&lt;/ThreeDShape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40&quot;/&gt;&lt;lineCharCount val=&quot;7&quot;/&gt;&lt;lineCharCount val=&quot;11&quot;/&gt;&lt;lineCharCount val=&quot;8&quot;/&gt;&lt;lineCharCount val=&quot;27&quot;/&gt;&lt;lineCharCount val=&quot;14&quot;/&gt;&lt;lineCharCount val=&quot;42&quot;/&gt;&lt;lineCharCount val=&quot;16&quot;/&gt;&lt;lineCharCount val=&quot;54&quot;/&gt;&lt;/TableIndex&gt;&lt;/ShapeTextInfo&gt;"/>
  <p:tag name="HTML_SHAPEINFO" val="&lt;ThreeDShapeInfo&gt;&lt;uuid val=&quot;{22116E93-95B2-4A6E-AA88-E29CE05F6DC4}&quot;/&gt;&lt;isInvalidForFieldText val=&quot;0&quot;/&gt;&lt;Image&gt;&lt;filename val=&quot;C:\Users\User\AppData\Local\Temp\CP31388246834937Session\CPTrustFolder31388246834937\PPTImport31388277664984\data\asimages\{22116E93-95B2-4A6E-AA88-E29CE05F6DC4}_7.png&quot;/&gt;&lt;left val=&quot;42&quot;/&gt;&lt;top val=&quot;212&quot;/&gt;&lt;width val=&quot;870&quot;/&gt;&lt;height val=&quot;415&quot;/&gt;&lt;hasText val=&quot;1&quot;/&gt;&lt;/Image&gt;&lt;/ThreeDShape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C9CDC776-060B-42BE-B34A-4808603692BC}&quot;/&gt;&lt;isInvalidForFieldText val=&quot;0&quot;/&gt;&lt;Image&gt;&lt;filename val=&quot;C:\Users\User\AppData\Local\Temp\CP31388246834937Session\CPTrustFolder31388246834937\PPTImport31388277664984\data\asimages\{C9CDC776-060B-42BE-B34A-4808603692BC}_7.png&quot;/&gt;&lt;left val=&quot;727&quot;/&gt;&lt;top val=&quot;687&quot;/&gt;&lt;width val=&quot;226&quot;/&gt;&lt;height val=&quot;45&quot;/&gt;&lt;hasText val=&quot;1&quot;/&gt;&lt;/Image&gt;&lt;/ThreeDShape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2&quot;/&gt;&lt;/TableIndex&gt;&lt;/ShapeTextInfo&gt;"/>
  <p:tag name="HTML_SHAPEINFO" val="&lt;ThreeDShapeInfo&gt;&lt;uuid val=&quot;{A9EA54BA-5A2E-4A75-9F75-E9DB2DAD6366}&quot;/&gt;&lt;isInvalidForFieldText val=&quot;0&quot;/&gt;&lt;Image&gt;&lt;filename val=&quot;C:\Users\User\AppData\Local\Temp\CP31388246834937Session\CPTrustFolder31388246834937\PPTImport31388277664984\data\asimages\{A9EA54BA-5A2E-4A75-9F75-E9DB2DAD6366}_8.png&quot;/&gt;&lt;left val=&quot;0&quot;/&gt;&lt;top val=&quot;76&quot;/&gt;&lt;width val=&quot;961&quot;/&gt;&lt;height val=&quot;12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64&quot;/&gt;&lt;lineCharCount val=&quot;68&quot;/&gt;&lt;lineCharCount val=&quot;10&quot;/&gt;&lt;/TableIndex&gt;&lt;/ShapeTextInfo&gt;"/>
  <p:tag name="HTML_SHAPEINFO" val="&lt;ThreeDShapeInfo&gt;&lt;uuid val=&quot;{466F194F-567D-4341-9EE1-6D6189D86511}&quot;/&gt;&lt;isInvalidForFieldText val=&quot;0&quot;/&gt;&lt;Image&gt;&lt;filename val=&quot;C:\Users\User\AppData\Local\Temp\CP31388246834937Session\CPTrustFolder31388246834937\PPTImport31388277664984\data\asimages\{466F194F-567D-4341-9EE1-6D6189D86511}_8.png&quot;/&gt;&lt;left val=&quot;42&quot;/&gt;&lt;top val=&quot;212&quot;/&gt;&lt;width val=&quot;870&quot;/&gt;&lt;height val=&quot;415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E26DB696-EBD4-46BB-8042-81F7614F72AD}&quot;/&gt;&lt;isInvalidForFieldText val=&quot;0&quot;/&gt;&lt;Image&gt;&lt;filename val=&quot;C:\Users\User\AppData\Local\Temp\CP31388246834937Session\CPTrustFolder31388246834937\PPTImport31388277664984\data\asimages\{E26DB696-EBD4-46BB-8042-81F7614F72AD}_8.png&quot;/&gt;&lt;left val=&quot;727&quot;/&gt;&lt;top val=&quot;687&quot;/&gt;&lt;width val=&quot;226&quot;/&gt;&lt;height val=&quot;45&quot;/&gt;&lt;hasText val=&quot;1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  <p:tag name="HTML_SHAPEINFO" val="&lt;ThreeDShapeInfo&gt;&lt;uuid val=&quot;{D8E3D3F0-B1A0-4012-BD9B-488E854B98FD}&quot;/&gt;&lt;isInvalidForFieldText val=&quot;0&quot;/&gt;&lt;Image&gt;&lt;filename val=&quot;C:\Users\User\AppData\Local\Temp\CP31388246834937Session\CPTrustFolder31388246834937\PPTImport31388277664984\data\asimages\{D8E3D3F0-B1A0-4012-BD9B-488E854B98FD}_9.png&quot;/&gt;&lt;left val=&quot;0&quot;/&gt;&lt;top val=&quot;76&quot;/&gt;&lt;width val=&quot;961&quot;/&gt;&lt;height val=&quot;122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61&quot;/&gt;&lt;lineCharCount val=&quot;72&quot;/&gt;&lt;lineCharCount val=&quot;8&quot;/&gt;&lt;lineCharCount val=&quot;7&quot;/&gt;&lt;lineCharCount val=&quot;18&quot;/&gt;&lt;lineCharCount val=&quot;16&quot;/&gt;&lt;/TableIndex&gt;&lt;/ShapeTextInfo&gt;"/>
  <p:tag name="HTML_SHAPEINFO" val="&lt;ThreeDShapeInfo&gt;&lt;uuid val=&quot;{D2CA2052-DA9E-4120-A10D-772F71084D23}&quot;/&gt;&lt;isInvalidForFieldText val=&quot;0&quot;/&gt;&lt;Image&gt;&lt;filename val=&quot;C:\Users\User\AppData\Local\Temp\CP31388246834937Session\CPTrustFolder31388246834937\PPTImport31388277664984\data\asimages\{D2CA2052-DA9E-4120-A10D-772F71084D23}_9.png&quot;/&gt;&lt;left val=&quot;42&quot;/&gt;&lt;top val=&quot;212&quot;/&gt;&lt;width val=&quot;870&quot;/&gt;&lt;height val=&quot;415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90ED779D-308D-47B9-A750-ADF32FDAA31A}&quot;/&gt;&lt;isInvalidForFieldText val=&quot;0&quot;/&gt;&lt;Image&gt;&lt;filename val=&quot;C:\Users\User\AppData\Local\Temp\CP31388246834937Session\CPTrustFolder31388246834937\PPTImport31388277664984\data\asimages\{90ED779D-308D-47B9-A750-ADF32FDAA31A}_9.png&quot;/&gt;&lt;left val=&quot;727&quot;/&gt;&lt;top val=&quot;687&quot;/&gt;&lt;width val=&quot;226&quot;/&gt;&lt;height val=&quot;45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{8674B2FC-1C77-4EF2-9A36-F7BAF1CAA198}&quot;/&gt;&lt;isInvalidForFieldText val=&quot;0&quot;/&gt;&lt;Image&gt;&lt;filename val=&quot;C:\Users\User\AppData\Local\Temp\CP31388246834937Session\CPTrustFolder31388246834937\PPTImport31388277664984\data\asimages\{8674B2FC-1C77-4EF2-9A36-F7BAF1CAA198}_10.png&quot;/&gt;&lt;left val=&quot;0&quot;/&gt;&lt;top val=&quot;76&quot;/&gt;&lt;width val=&quot;961&quot;/&gt;&lt;height val=&quot;122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42&quot;/&gt;&lt;lineCharCount val=&quot;20&quot;/&gt;&lt;lineCharCount val=&quot;43&quot;/&gt;&lt;lineCharCount val=&quot;23&quot;/&gt;&lt;lineCharCount val=&quot;39&quot;/&gt;&lt;lineCharCount val=&quot;60&quot;/&gt;&lt;lineCharCount val=&quot;37&quot;/&gt;&lt;/TableIndex&gt;&lt;/ShapeTextInfo&gt;"/>
  <p:tag name="HTML_SHAPEINFO" val="&lt;ThreeDShapeInfo&gt;&lt;uuid val=&quot;{A0E53419-FF60-4869-A372-9F33ED3A05C2}&quot;/&gt;&lt;isInvalidForFieldText val=&quot;0&quot;/&gt;&lt;Image&gt;&lt;filename val=&quot;C:\Users\User\AppData\Local\Temp\CP31388246834937Session\CPTrustFolder31388246834937\PPTImport31388277664984\data\asimages\{A0E53419-FF60-4869-A372-9F33ED3A05C2}_10.png&quot;/&gt;&lt;left val=&quot;42&quot;/&gt;&lt;top val=&quot;212&quot;/&gt;&lt;width val=&quot;870&quot;/&gt;&lt;height val=&quot;415&quot;/&gt;&lt;hasText val=&quot;1&quot;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B77A1F6D-0093-45ED-A806-8651E1693902}&quot;/&gt;&lt;isInvalidForFieldText val=&quot;0&quot;/&gt;&lt;Image&gt;&lt;filename val=&quot;C:\Users\User\AppData\Local\Temp\CP31388246834937Session\CPTrustFolder31388246834937\PPTImport31388277664984\data\asimages\{B77A1F6D-0093-45ED-A806-8651E1693902}_10.png&quot;/&gt;&lt;left val=&quot;727&quot;/&gt;&lt;top val=&quot;687&quot;/&gt;&lt;width val=&quot;226&quot;/&gt;&lt;height val=&quot;45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  <p:tag name="HTML_SHAPEINFO" val="&lt;ThreeDShapeInfo&gt;&lt;uuid val=&quot;{B3C95C30-B678-461C-97CB-2AA76C11E122}&quot;/&gt;&lt;isInvalidForFieldText val=&quot;0&quot;/&gt;&lt;Image&gt;&lt;filename val=&quot;C:\Users\User\AppData\Local\Temp\CP31388246834937Session\CPTrustFolder31388246834937\PPTImport31388277664984\data\asimages\{B3C95C30-B678-461C-97CB-2AA76C11E122}_11.png&quot;/&gt;&lt;left val=&quot;0&quot;/&gt;&lt;top val=&quot;76&quot;/&gt;&lt;width val=&quot;961&quot;/&gt;&lt;height val=&quot;122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6&quot;/&gt;&lt;lineCharCount val=&quot;66&quot;/&gt;&lt;lineCharCount val=&quot;23&quot;/&gt;&lt;lineCharCount val=&quot;66&quot;/&gt;&lt;lineCharCount val=&quot;23&quot;/&gt;&lt;lineCharCount val=&quot;82&quot;/&gt;&lt;lineCharCount val=&quot;11&quot;/&gt;&lt;lineCharCount val=&quot;96&quot;/&gt;&lt;lineCharCount val=&quot;86&quot;/&gt;&lt;lineCharCount val=&quot;44&quot;/&gt;&lt;lineCharCount val=&quot;55&quot;/&gt;&lt;lineCharCount val=&quot;1&quot;/&gt;&lt;lineCharCount val=&quot;8&quot;/&gt;&lt;lineCharCount val=&quot;31&quot;/&gt;&lt;lineCharCount val=&quot;47&quot;/&gt;&lt;lineCharCount val=&quot;1&quot;/&gt;&lt;lineCharCount val=&quot;1&quot;/&gt;&lt;/TableIndex&gt;&lt;/ShapeTextInfo&gt;"/>
  <p:tag name="HTML_SHAPEINFO" val="&lt;ThreeDShapeInfo&gt;&lt;uuid val=&quot;{15DDCBB9-8A52-4460-A1B8-F44AE185B949}&quot;/&gt;&lt;isInvalidForFieldText val=&quot;0&quot;/&gt;&lt;Image&gt;&lt;filename val=&quot;C:\Users\User\AppData\Local\Temp\CP31388246834937Session\CPTrustFolder31388246834937\PPTImport31388277664984\data\asimages\{15DDCBB9-8A52-4460-A1B8-F44AE185B949}_11.png&quot;/&gt;&lt;left val=&quot;42&quot;/&gt;&lt;top val=&quot;212&quot;/&gt;&lt;width val=&quot;878&quot;/&gt;&lt;height val=&quot;460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1EEF231F-A83F-4F66-87D5-630BAC2B2685}&quot;/&gt;&lt;isInvalidForFieldText val=&quot;0&quot;/&gt;&lt;Image&gt;&lt;filename val=&quot;C:\Users\User\AppData\Local\Temp\CP31388246834937Session\CPTrustFolder31388246834937\PPTImport31388277664984\data\asimages\{1EEF231F-A83F-4F66-87D5-630BAC2B2685}_11.png&quot;/&gt;&lt;left val=&quot;727&quot;/&gt;&lt;top val=&quot;687&quot;/&gt;&lt;width val=&quot;226&quot;/&gt;&lt;height val=&quot;45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  <p:tag name="HTML_SHAPEINFO" val="&lt;ThreeDShapeInfo&gt;&lt;uuid val=&quot;{64D65BC7-1907-4F7A-9318-F35955C224D6}&quot;/&gt;&lt;isInvalidForFieldText val=&quot;0&quot;/&gt;&lt;Image&gt;&lt;filename val=&quot;C:\Users\User\AppData\Local\Temp\CP31388246834937Session\CPTrustFolder31388246834937\PPTImport31388277664984\data\asimages\{64D65BC7-1907-4F7A-9318-F35955C224D6}_12.png&quot;/&gt;&lt;left val=&quot;0&quot;/&gt;&lt;top val=&quot;76&quot;/&gt;&lt;width val=&quot;961&quot;/&gt;&lt;height val=&quot;122&quot;/&gt;&lt;hasText val=&quot;1&quot;/&gt;&lt;/Image&gt;&lt;/ThreeDShape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64&quot;/&gt;&lt;lineCharCount val=&quot;58&quot;/&gt;&lt;lineCharCount val=&quot;55&quot;/&gt;&lt;lineCharCount val=&quot;1&quot;/&gt;&lt;lineCharCount val=&quot;1&quot;/&gt;&lt;lineCharCount val=&quot;8&quot;/&gt;&lt;lineCharCount val=&quot;24&quot;/&gt;&lt;lineCharCount val=&quot;22&quot;/&gt;&lt;/TableIndex&gt;&lt;/ShapeTextInfo&gt;"/>
  <p:tag name="HTML_SHAPEINFO" val="&lt;ThreeDShapeInfo&gt;&lt;uuid val=&quot;{E7B94710-654C-4625-82CB-466C123FEAB2}&quot;/&gt;&lt;isInvalidForFieldText val=&quot;0&quot;/&gt;&lt;Image&gt;&lt;filename val=&quot;C:\Users\User\AppData\Local\Temp\CP31388246834937Session\CPTrustFolder31388246834937\PPTImport31388277664984\data\asimages\{E7B94710-654C-4625-82CB-466C123FEAB2}_12.png&quot;/&gt;&lt;left val=&quot;42&quot;/&gt;&lt;top val=&quot;212&quot;/&gt;&lt;width val=&quot;870&quot;/&gt;&lt;height val=&quot;415&quot;/&gt;&lt;hasText val=&quot;1&quot;/&gt;&lt;/Image&gt;&lt;/ThreeDShape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4E77F001-170A-4127-9211-F1B787843C20}&quot;/&gt;&lt;isInvalidForFieldText val=&quot;0&quot;/&gt;&lt;Image&gt;&lt;filename val=&quot;C:\Users\User\AppData\Local\Temp\CP31388246834937Session\CPTrustFolder31388246834937\PPTImport31388277664984\data\asimages\{4E77F001-170A-4127-9211-F1B787843C20}_12.png&quot;/&gt;&lt;left val=&quot;727&quot;/&gt;&lt;top val=&quot;687&quot;/&gt;&lt;width val=&quot;226&quot;/&gt;&lt;height val=&quot;45&quot;/&gt;&lt;hasText val=&quot;1&quot;/&gt;&lt;/Image&gt;&lt;/ThreeDShape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  <p:tag name="HTML_SHAPEINFO" val="&lt;ThreeDShapeInfo&gt;&lt;uuid val=&quot;{F8DEFBFF-50F7-406E-A4B7-3B59C3BDB57A}&quot;/&gt;&lt;isInvalidForFieldText val=&quot;0&quot;/&gt;&lt;Image&gt;&lt;filename val=&quot;C:\Users\User\AppData\Local\Temp\CP31388246834937Session\CPTrustFolder31388246834937\PPTImport31388277664984\data\asimages\{F8DEFBFF-50F7-406E-A4B7-3B59C3BDB57A}_13.png&quot;/&gt;&lt;left val=&quot;0&quot;/&gt;&lt;top val=&quot;76&quot;/&gt;&lt;width val=&quot;961&quot;/&gt;&lt;height val=&quot;122&quot;/&gt;&lt;hasText val=&quot;1&quot;/&gt;&lt;/Image&gt;&lt;/ThreeDShape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60&quot;/&gt;&lt;lineCharCount val=&quot;45&quot;/&gt;&lt;lineCharCount val=&quot;5&quot;/&gt;&lt;lineCharCount val=&quot;21&quot;/&gt;&lt;lineCharCount val=&quot;24&quot;/&gt;&lt;lineCharCount val=&quot;13&quot;/&gt;&lt;lineCharCount val=&quot;19&quot;/&gt;&lt;/TableIndex&gt;&lt;/ShapeTextInfo&gt;"/>
  <p:tag name="HTML_SHAPEINFO" val="&lt;ThreeDShapeInfo&gt;&lt;uuid val=&quot;{B44FC6EC-79F1-4A03-B166-5E96D08E9538}&quot;/&gt;&lt;isInvalidForFieldText val=&quot;0&quot;/&gt;&lt;Image&gt;&lt;filename val=&quot;C:\Users\User\AppData\Local\Temp\CP31388246834937Session\CPTrustFolder31388246834937\PPTImport31388277664984\data\asimages\{B44FC6EC-79F1-4A03-B166-5E96D08E9538}_13.png&quot;/&gt;&lt;left val=&quot;42&quot;/&gt;&lt;top val=&quot;212&quot;/&gt;&lt;width val=&quot;870&quot;/&gt;&lt;height val=&quot;415&quot;/&gt;&lt;hasText val=&quot;1&quot;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F250B476-E0CE-4E82-A16C-5A05431572D8}&quot;/&gt;&lt;isInvalidForFieldText val=&quot;0&quot;/&gt;&lt;Image&gt;&lt;filename val=&quot;C:\Users\User\AppData\Local\Temp\CP31388246834937Session\CPTrustFolder31388246834937\PPTImport31388277664984\data\asimages\{F250B476-E0CE-4E82-A16C-5A05431572D8}_13.png&quot;/&gt;&lt;left val=&quot;727&quot;/&gt;&lt;top val=&quot;687&quot;/&gt;&lt;width val=&quot;226&quot;/&gt;&lt;height val=&quot;45&quot;/&gt;&lt;hasText val=&quot;1&quot;/&gt;&lt;/Image&gt;&lt;/ThreeDShape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  <p:tag name="HTML_SHAPEINFO" val="&lt;ThreeDShapeInfo&gt;&lt;uuid val=&quot;{7DB1E84F-1DCD-4DB6-A229-3CC43D0FF96B}&quot;/&gt;&lt;isInvalidForFieldText val=&quot;0&quot;/&gt;&lt;Image&gt;&lt;filename val=&quot;C:\Users\User\AppData\Local\Temp\CP31388246834937Session\CPTrustFolder31388246834937\PPTImport31388277664984\data\asimages\{7DB1E84F-1DCD-4DB6-A229-3CC43D0FF96B}_14.png&quot;/&gt;&lt;left val=&quot;0&quot;/&gt;&lt;top val=&quot;76&quot;/&gt;&lt;width val=&quot;961&quot;/&gt;&lt;height val=&quot;122&quot;/&gt;&lt;hasText val=&quot;1&quot;/&gt;&lt;/Image&gt;&lt;/ThreeDShape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1&quot;/&gt;&lt;lineCharCount val=&quot;67&quot;/&gt;&lt;lineCharCount val=&quot;5&quot;/&gt;&lt;lineCharCount val=&quot;38&quot;/&gt;&lt;lineCharCount val=&quot;35&quot;/&gt;&lt;lineCharCount val=&quot;78&quot;/&gt;&lt;lineCharCount val=&quot;33&quot;/&gt;&lt;lineCharCount val=&quot;1&quot;/&gt;&lt;lineCharCount val=&quot;8&quot;/&gt;&lt;lineCharCount val=&quot;73&quot;/&gt;&lt;lineCharCount val=&quot;5&quot;/&gt;&lt;lineCharCount val=&quot;50&quot;/&gt;&lt;/TableIndex&gt;&lt;/ShapeTextInfo&gt;"/>
  <p:tag name="HTML_SHAPEINFO" val="&lt;ThreeDShapeInfo&gt;&lt;uuid val=&quot;{2F4C4682-8E82-43F6-A3D5-11024B704072}&quot;/&gt;&lt;isInvalidForFieldText val=&quot;0&quot;/&gt;&lt;Image&gt;&lt;filename val=&quot;C:\Users\User\AppData\Local\Temp\CP31388246834937Session\CPTrustFolder31388246834937\PPTImport31388277664984\data\asimages\{2F4C4682-8E82-43F6-A3D5-11024B704072}_14.png&quot;/&gt;&lt;left val=&quot;42&quot;/&gt;&lt;top val=&quot;212&quot;/&gt;&lt;width val=&quot;881&quot;/&gt;&lt;height val=&quot;415&quot;/&gt;&lt;hasText val=&quot;1&quot;/&gt;&lt;/Image&gt;&lt;/ThreeDShape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6554441F-DD59-4CCD-93B0-8E2E49EA6499}&quot;/&gt;&lt;isInvalidForFieldText val=&quot;0&quot;/&gt;&lt;Image&gt;&lt;filename val=&quot;C:\Users\User\AppData\Local\Temp\CP31388246834937Session\CPTrustFolder31388246834937\PPTImport31388277664984\data\asimages\{6554441F-DD59-4CCD-93B0-8E2E49EA6499}_14.png&quot;/&gt;&lt;left val=&quot;727&quot;/&gt;&lt;top val=&quot;687&quot;/&gt;&lt;width val=&quot;226&quot;/&gt;&lt;height val=&quot;45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  <p:tag name="HTML_SHAPEINFO" val="&lt;ThreeDShapeInfo&gt;&lt;uuid val=&quot;{C8C37EBF-7BB9-4A0D-B53A-F5D11F78FFCE}&quot;/&gt;&lt;isInvalidForFieldText val=&quot;0&quot;/&gt;&lt;Image&gt;&lt;filename val=&quot;C:\Users\User\AppData\Local\Temp\CP31388246834937Session\CPTrustFolder31388246834937\PPTImport31388277664984\data\asimages\{C8C37EBF-7BB9-4A0D-B53A-F5D11F78FFCE}_15.png&quot;/&gt;&lt;left val=&quot;0&quot;/&gt;&lt;top val=&quot;76&quot;/&gt;&lt;width val=&quot;961&quot;/&gt;&lt;height val=&quot;122&quot;/&gt;&lt;hasText val=&quot;1&quot;/&gt;&lt;/Image&gt;&lt;/ThreeDShape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8&quot;/&gt;&lt;lineCharCount val=&quot;75&quot;/&gt;&lt;lineCharCount val=&quot;10&quot;/&gt;&lt;lineCharCount val=&quot;75&quot;/&gt;&lt;lineCharCount val=&quot;11&quot;/&gt;&lt;/TableIndex&gt;&lt;/ShapeTextInfo&gt;"/>
  <p:tag name="HTML_SHAPEINFO" val="&lt;ThreeDShapeInfo&gt;&lt;uuid val=&quot;{0AD3DD76-CAE3-4BAA-B666-668BD77A569C}&quot;/&gt;&lt;isInvalidForFieldText val=&quot;0&quot;/&gt;&lt;Image&gt;&lt;filename val=&quot;C:\Users\User\AppData\Local\Temp\CP31388246834937Session\CPTrustFolder31388246834937\PPTImport31388277664984\data\asimages\{0AD3DD76-CAE3-4BAA-B666-668BD77A569C}_15.png&quot;/&gt;&lt;left val=&quot;42&quot;/&gt;&lt;top val=&quot;212&quot;/&gt;&lt;width val=&quot;871&quot;/&gt;&lt;height val=&quot;415&quot;/&gt;&lt;hasText val=&quot;1&quot;/&gt;&lt;/Image&gt;&lt;/ThreeDShape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13991515-93B5-49A3-97E1-37470F65A09D}&quot;/&gt;&lt;isInvalidForFieldText val=&quot;0&quot;/&gt;&lt;Image&gt;&lt;filename val=&quot;C:\Users\User\AppData\Local\Temp\CP31388246834937Session\CPTrustFolder31388246834937\PPTImport31388277664984\data\asimages\{13991515-93B5-49A3-97E1-37470F65A09D}_15.png&quot;/&gt;&lt;left val=&quot;727&quot;/&gt;&lt;top val=&quot;687&quot;/&gt;&lt;width val=&quot;226&quot;/&gt;&lt;height val=&quot;45&quot;/&gt;&lt;hasText val=&quot;1&quot;/&gt;&lt;/Image&gt;&lt;/ThreeDShape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{B4A6088B-76C9-4204-8175-398BA5733ED1}&quot;/&gt;&lt;isInvalidForFieldText val=&quot;0&quot;/&gt;&lt;Image&gt;&lt;filename val=&quot;C:\Users\User\AppData\Local\Temp\CP31388246834937Session\CPTrustFolder31388246834937\PPTImport31388277664984\data\asimages\{B4A6088B-76C9-4204-8175-398BA5733ED1}_16.png&quot;/&gt;&lt;left val=&quot;0&quot;/&gt;&lt;top val=&quot;76&quot;/&gt;&lt;width val=&quot;961&quot;/&gt;&lt;height val=&quot;122&quot;/&gt;&lt;hasText val=&quot;1&quot;/&gt;&lt;/Image&gt;&lt;/ThreeDShape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8&quot;/&gt;&lt;lineCharCount val=&quot;64&quot;/&gt;&lt;/TableIndex&gt;&lt;/ShapeTextInfo&gt;"/>
  <p:tag name="HTML_SHAPEINFO" val="&lt;ThreeDShapeInfo&gt;&lt;uuid val=&quot;{AB28F9A2-65AB-4546-806B-82C1763AA134}&quot;/&gt;&lt;isInvalidForFieldText val=&quot;0&quot;/&gt;&lt;Image&gt;&lt;filename val=&quot;C:\Users\User\AppData\Local\Temp\CP31388246834937Session\CPTrustFolder31388246834937\PPTImport31388277664984\data\asimages\{AB28F9A2-65AB-4546-806B-82C1763AA134}_16.png&quot;/&gt;&lt;left val=&quot;42&quot;/&gt;&lt;top val=&quot;212&quot;/&gt;&lt;width val=&quot;870&quot;/&gt;&lt;height val=&quot;415&quot;/&gt;&lt;hasText val=&quot;1&quot;/&gt;&lt;/Image&gt;&lt;/ThreeDShape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D6E6488B-9DFB-4A36-9F9A-19C995905DBC}&quot;/&gt;&lt;isInvalidForFieldText val=&quot;0&quot;/&gt;&lt;Image&gt;&lt;filename val=&quot;C:\Users\User\AppData\Local\Temp\CP31388246834937Session\CPTrustFolder31388246834937\PPTImport31388277664984\data\asimages\{D6E6488B-9DFB-4A36-9F9A-19C995905DBC}_16.png&quot;/&gt;&lt;left val=&quot;727&quot;/&gt;&lt;top val=&quot;687&quot;/&gt;&lt;width val=&quot;226&quot;/&gt;&lt;height val=&quot;45&quot;/&gt;&lt;hasText val=&quot;1&quot;/&gt;&lt;/Image&gt;&lt;/ThreeDShape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{DD0F6DD6-DBE3-4615-B9B0-7012C1643AA2}&quot;/&gt;&lt;isInvalidForFieldText val=&quot;0&quot;/&gt;&lt;Image&gt;&lt;filename val=&quot;C:\Users\User\AppData\Local\Temp\CP31388246834937Session\CPTrustFolder31388246834937\PPTImport31388277664984\data\asimages\{DD0F6DD6-DBE3-4615-B9B0-7012C1643AA2}_17.png&quot;/&gt;&lt;left val=&quot;0&quot;/&gt;&lt;top val=&quot;278&quot;/&gt;&lt;width val=&quot;961&quot;/&gt;&lt;height val=&quot;202&quot;/&gt;&lt;hasText val=&quot;1&quot;/&gt;&lt;/Image&gt;&lt;/ThreeDShape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5ADF46F3-6731-4D22-85C2-0C6FC759D7BD}&quot;/&gt;&lt;isInvalidForFieldText val=&quot;0&quot;/&gt;&lt;Image&gt;&lt;filename val=&quot;C:\Users\User\AppData\Local\Temp\CP31388246834937Session\CPTrustFolder31388246834937\PPTImport31388277664984\data\asimages\{5ADF46F3-6731-4D22-85C2-0C6FC759D7BD}_17.png&quot;/&gt;&lt;left val=&quot;727&quot;/&gt;&lt;top val=&quot;687&quot;/&gt;&lt;width val=&quot;226&quot;/&gt;&lt;height val=&quot;45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heme/theme1.xml><?xml version="1.0" encoding="utf-8"?>
<a:theme xmlns:a="http://schemas.openxmlformats.org/drawingml/2006/main" name="Current April 2018">
  <a:themeElements>
    <a:clrScheme name="V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BE2F2"/>
      </a:accent1>
      <a:accent2>
        <a:srgbClr val="A6192E"/>
      </a:accent2>
      <a:accent3>
        <a:srgbClr val="8A8D4A"/>
      </a:accent3>
      <a:accent4>
        <a:srgbClr val="1D1D1D"/>
      </a:accent4>
      <a:accent5>
        <a:srgbClr val="717171"/>
      </a:accent5>
      <a:accent6>
        <a:srgbClr val="F79646"/>
      </a:accent6>
      <a:hlink>
        <a:srgbClr val="0000FF"/>
      </a:hlink>
      <a:folHlink>
        <a:srgbClr val="800080"/>
      </a:folHlink>
    </a:clrScheme>
    <a:fontScheme name="V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rrent April 2018" id="{2B1AE890-B640-4A9D-812E-EF1BE5CFEF74}" vid="{BE701214-5B6B-4DDA-BE94-462E773958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B869E3E810774AA7B17315F3F50FE5" ma:contentTypeVersion="3" ma:contentTypeDescription="Create a new document." ma:contentTypeScope="" ma:versionID="3506bbe711662e7f510a98fd483a111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22E950-1C6B-4006-A6B5-CF4D32E0D94A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420958C-FF78-4199-8684-26A589F097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4567239-2D12-4DA4-ACBD-83B3EAAAF4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Current April 2018</Template>
  <TotalTime>5619</TotalTime>
  <Words>655</Words>
  <Application>Microsoft Office PowerPoint</Application>
  <PresentationFormat>On-screen Show (4:3)</PresentationFormat>
  <Paragraphs>119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Current April 2018</vt:lpstr>
      <vt:lpstr>Asbestos Related Disability Claims</vt:lpstr>
      <vt:lpstr>Objectives</vt:lpstr>
      <vt:lpstr>References</vt:lpstr>
      <vt:lpstr>Asbestos Description</vt:lpstr>
      <vt:lpstr>Types of Asbestos</vt:lpstr>
      <vt:lpstr>Materials Containing Asbestos</vt:lpstr>
      <vt:lpstr>Major Occupations Involving Asbestos Exposure</vt:lpstr>
      <vt:lpstr>WWII Asbestos Exposure</vt:lpstr>
      <vt:lpstr>Health Effects of Asbestos Exposure</vt:lpstr>
      <vt:lpstr>Signs and Symptoms</vt:lpstr>
      <vt:lpstr>Claims for Asbestos Exposure</vt:lpstr>
      <vt:lpstr>Claims for Asbestos Exposure</vt:lpstr>
      <vt:lpstr>Asbestos Development</vt:lpstr>
      <vt:lpstr>Asbestos Development</vt:lpstr>
      <vt:lpstr>Asbestos Development</vt:lpstr>
      <vt:lpstr>Practical Exercise</vt:lpstr>
      <vt:lpstr>Questions</vt:lpstr>
    </vt:vector>
  </TitlesOfParts>
  <Company>Veterans Benefits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Asbestos Related Disability Claims PowerPoint Presentation</dc:title>
  <dc:subject>VSR, AQRS, Special Ops VSR</dc:subject>
  <dc:creator>Department of Veterans Affairs, Veterans Benefits Administration, Compensation Service, STAFF</dc:creator>
  <cp:keywords>asbestos,asbestosis,mesothelioma,exposure,high risk occupations</cp:keywords>
  <dc:description>This lesson provides information on developing claims for service connection disabilities resulting from exposure to asbestos.</dc:description>
  <cp:lastModifiedBy>Kathy Poole</cp:lastModifiedBy>
  <cp:revision>423</cp:revision>
  <dcterms:created xsi:type="dcterms:W3CDTF">2014-04-30T02:32:11Z</dcterms:created>
  <dcterms:modified xsi:type="dcterms:W3CDTF">2018-08-16T18:32:17Z</dcterms:modified>
  <cp:category>NTC Curriculum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VSR RVSR Lay Evidence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C99A1101-545A-4F06-B9B7-341CBA93A72A</vt:lpwstr>
  </property>
  <property fmtid="{D5CDD505-2E9C-101B-9397-08002B2CF9AE}" pid="6" name="ArticulateProjectFull">
    <vt:lpwstr>C:\Users\Lynne\Documents\Appeals\VSR RVSR Lay Evidence Final.ppta</vt:lpwstr>
  </property>
  <property fmtid="{D5CDD505-2E9C-101B-9397-08002B2CF9AE}" pid="7" name="ContentTypeId">
    <vt:lpwstr>0x0101003DB869E3E810774AA7B17315F3F50FE5</vt:lpwstr>
  </property>
  <property fmtid="{D5CDD505-2E9C-101B-9397-08002B2CF9AE}" pid="8" name="Language">
    <vt:lpwstr>en</vt:lpwstr>
  </property>
  <property fmtid="{D5CDD505-2E9C-101B-9397-08002B2CF9AE}" pid="9" name="Type">
    <vt:lpwstr>Presentation</vt:lpwstr>
  </property>
</Properties>
</file>