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4"/>
  </p:sldMasterIdLst>
  <p:notesMasterIdLst>
    <p:notesMasterId r:id="rId28"/>
  </p:notesMasterIdLst>
  <p:handoutMasterIdLst>
    <p:handoutMasterId r:id="rId29"/>
  </p:handoutMasterIdLst>
  <p:sldIdLst>
    <p:sldId id="257" r:id="rId5"/>
    <p:sldId id="258" r:id="rId6"/>
    <p:sldId id="259" r:id="rId7"/>
    <p:sldId id="261" r:id="rId8"/>
    <p:sldId id="262" r:id="rId9"/>
    <p:sldId id="263" r:id="rId10"/>
    <p:sldId id="260" r:id="rId11"/>
    <p:sldId id="267" r:id="rId12"/>
    <p:sldId id="264" r:id="rId13"/>
    <p:sldId id="266" r:id="rId14"/>
    <p:sldId id="265" r:id="rId15"/>
    <p:sldId id="268" r:id="rId16"/>
    <p:sldId id="269" r:id="rId17"/>
    <p:sldId id="270" r:id="rId18"/>
    <p:sldId id="274" r:id="rId19"/>
    <p:sldId id="271" r:id="rId20"/>
    <p:sldId id="277" r:id="rId21"/>
    <p:sldId id="276" r:id="rId22"/>
    <p:sldId id="273" r:id="rId23"/>
    <p:sldId id="275" r:id="rId24"/>
    <p:sldId id="278" r:id="rId25"/>
    <p:sldId id="272" r:id="rId26"/>
    <p:sldId id="279" r:id="rId27"/>
  </p:sldIdLst>
  <p:sldSz cx="12192000" cy="6858000"/>
  <p:notesSz cx="6858000" cy="9144000"/>
  <p:custDataLst>
    <p:tags r:id="rId3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C5F1E"/>
    <a:srgbClr val="E7D0A4"/>
    <a:srgbClr val="6A5B3F"/>
    <a:srgbClr val="987734"/>
    <a:srgbClr val="AB8C4E"/>
    <a:srgbClr val="C6A156"/>
    <a:srgbClr val="E8D2A8"/>
    <a:srgbClr val="F5F0E9"/>
    <a:srgbClr val="BEA5A1"/>
    <a:srgbClr val="8673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3" autoAdjust="0"/>
    <p:restoredTop sz="91079" autoAdjust="0"/>
  </p:normalViewPr>
  <p:slideViewPr>
    <p:cSldViewPr snapToGrid="0">
      <p:cViewPr varScale="1">
        <p:scale>
          <a:sx n="81" d="100"/>
          <a:sy n="81" d="100"/>
        </p:scale>
        <p:origin x="-78" y="-588"/>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74" d="100"/>
          <a:sy n="74" d="100"/>
        </p:scale>
        <p:origin x="-267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3DACAB9-A087-46C6-8392-9DA45A27783B}" type="datetimeFigureOut">
              <a:rPr lang="en-US" smtClean="0"/>
              <a:t>04-Oct-16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34BF439-490C-45C3-9C2D-A971383A48DD}" type="slidenum">
              <a:rPr lang="en-US" smtClean="0"/>
              <a:t>‹#›</a:t>
            </a:fld>
            <a:endParaRPr lang="en-US"/>
          </a:p>
        </p:txBody>
      </p:sp>
    </p:spTree>
    <p:extLst>
      <p:ext uri="{BB962C8B-B14F-4D97-AF65-F5344CB8AC3E}">
        <p14:creationId xmlns:p14="http://schemas.microsoft.com/office/powerpoint/2010/main" val="29322989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F05838-7BCA-4652-9007-BD0302928936}" type="datetimeFigureOut">
              <a:rPr lang="en-US" smtClean="0"/>
              <a:t>04-Oct-16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E7C618C-DDD3-4DC9-ADAB-73264023D4F2}" type="slidenum">
              <a:rPr lang="en-US" smtClean="0"/>
              <a:t>‹#›</a:t>
            </a:fld>
            <a:endParaRPr lang="en-US"/>
          </a:p>
        </p:txBody>
      </p:sp>
    </p:spTree>
    <p:extLst>
      <p:ext uri="{BB962C8B-B14F-4D97-AF65-F5344CB8AC3E}">
        <p14:creationId xmlns:p14="http://schemas.microsoft.com/office/powerpoint/2010/main" val="18240073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E7C618C-DDD3-4DC9-ADAB-73264023D4F2}" type="slidenum">
              <a:rPr lang="en-US" smtClean="0"/>
              <a:t>1</a:t>
            </a:fld>
            <a:endParaRPr lang="en-US"/>
          </a:p>
        </p:txBody>
      </p:sp>
    </p:spTree>
    <p:extLst>
      <p:ext uri="{BB962C8B-B14F-4D97-AF65-F5344CB8AC3E}">
        <p14:creationId xmlns:p14="http://schemas.microsoft.com/office/powerpoint/2010/main" val="417102132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Line 2"/>
          <p:cNvSpPr>
            <a:spLocks noChangeShapeType="1"/>
          </p:cNvSpPr>
          <p:nvPr/>
        </p:nvSpPr>
        <p:spPr bwMode="auto">
          <a:xfrm flipV="1">
            <a:off x="499533" y="3259138"/>
            <a:ext cx="11692467" cy="4762"/>
          </a:xfrm>
          <a:prstGeom prst="line">
            <a:avLst/>
          </a:prstGeom>
          <a:noFill/>
          <a:ln w="25400">
            <a:solidFill>
              <a:srgbClr val="CC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 name="Freeform 3"/>
          <p:cNvSpPr>
            <a:spLocks/>
          </p:cNvSpPr>
          <p:nvPr/>
        </p:nvSpPr>
        <p:spPr bwMode="auto">
          <a:xfrm>
            <a:off x="33867" y="452439"/>
            <a:ext cx="2117" cy="1587"/>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 name="Freeform 4"/>
          <p:cNvSpPr>
            <a:spLocks/>
          </p:cNvSpPr>
          <p:nvPr/>
        </p:nvSpPr>
        <p:spPr bwMode="auto">
          <a:xfrm>
            <a:off x="33867" y="6305550"/>
            <a:ext cx="2117" cy="1588"/>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 name="Line 5"/>
          <p:cNvSpPr>
            <a:spLocks noChangeShapeType="1"/>
          </p:cNvSpPr>
          <p:nvPr/>
        </p:nvSpPr>
        <p:spPr bwMode="auto">
          <a:xfrm>
            <a:off x="497418" y="3182938"/>
            <a:ext cx="11694583" cy="4762"/>
          </a:xfrm>
          <a:prstGeom prst="line">
            <a:avLst/>
          </a:prstGeom>
          <a:noFill/>
          <a:ln w="76200">
            <a:solidFill>
              <a:srgbClr val="1D3275"/>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 name="Rectangle 6"/>
          <p:cNvSpPr>
            <a:spLocks noChangeArrowheads="1"/>
          </p:cNvSpPr>
          <p:nvPr/>
        </p:nvSpPr>
        <p:spPr bwMode="auto">
          <a:xfrm>
            <a:off x="1635126" y="220663"/>
            <a:ext cx="8921749" cy="1754969"/>
          </a:xfrm>
          <a:prstGeom prst="rect">
            <a:avLst/>
          </a:prstGeom>
          <a:noFill/>
          <a:ln w="9525">
            <a:noFill/>
            <a:miter lim="800000"/>
            <a:headEnd/>
            <a:tailEnd/>
          </a:ln>
          <a:effectLst>
            <a:outerShdw dist="17961" dir="2700000" algn="ctr" rotWithShape="0">
              <a:srgbClr val="808080"/>
            </a:outerShdw>
          </a:effectLst>
        </p:spPr>
        <p:txBody>
          <a:bodyPr lIns="92075" tIns="46038" rIns="92075" bIns="46038">
            <a:spAutoFit/>
          </a:bodyPr>
          <a:lstStyle/>
          <a:p>
            <a:pPr algn="ctr">
              <a:defRPr/>
            </a:pPr>
            <a:r>
              <a:rPr lang="en-US" sz="5400" b="1" i="1" dirty="0">
                <a:solidFill>
                  <a:srgbClr val="1D3275"/>
                </a:solidFill>
                <a:latin typeface="Times New Roman" panose="02020603050405020304" pitchFamily="18" charset="0"/>
                <a:cs typeface="Times New Roman" panose="02020603050405020304" pitchFamily="18" charset="0"/>
              </a:rPr>
              <a:t>Veterans Benefits </a:t>
            </a:r>
            <a:r>
              <a:rPr lang="en-US" sz="5400" b="1" i="1" dirty="0" smtClean="0">
                <a:solidFill>
                  <a:srgbClr val="1D3275"/>
                </a:solidFill>
                <a:latin typeface="Times New Roman" panose="02020603050405020304" pitchFamily="18" charset="0"/>
                <a:cs typeface="Times New Roman" panose="02020603050405020304" pitchFamily="18" charset="0"/>
              </a:rPr>
              <a:t>Administration</a:t>
            </a:r>
            <a:endParaRPr lang="en-US" sz="3200" b="1" i="1" dirty="0">
              <a:solidFill>
                <a:srgbClr val="1D3275"/>
              </a:solidFill>
              <a:effectLst>
                <a:outerShdw blurRad="38100" dist="38100" dir="2700000" algn="tl">
                  <a:srgbClr val="C0C0C0"/>
                </a:outerShdw>
              </a:effectLst>
              <a:latin typeface="Times New Roman" panose="02020603050405020304" pitchFamily="18" charset="0"/>
              <a:cs typeface="Times New Roman" panose="02020603050405020304" pitchFamily="18" charset="0"/>
            </a:endParaRPr>
          </a:p>
        </p:txBody>
      </p:sp>
      <p:sp>
        <p:nvSpPr>
          <p:cNvPr id="7" name="Rectangle 8"/>
          <p:cNvSpPr>
            <a:spLocks noChangeArrowheads="1"/>
          </p:cNvSpPr>
          <p:nvPr/>
        </p:nvSpPr>
        <p:spPr bwMode="auto">
          <a:xfrm>
            <a:off x="1" y="0"/>
            <a:ext cx="209550" cy="6858000"/>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a:p>
        </p:txBody>
      </p:sp>
      <p:sp>
        <p:nvSpPr>
          <p:cNvPr id="8" name="Rectangle 9"/>
          <p:cNvSpPr>
            <a:spLocks noChangeArrowheads="1"/>
          </p:cNvSpPr>
          <p:nvPr/>
        </p:nvSpPr>
        <p:spPr bwMode="auto">
          <a:xfrm>
            <a:off x="299946" y="0"/>
            <a:ext cx="190500" cy="6858000"/>
          </a:xfrm>
          <a:prstGeom prst="rect">
            <a:avLst/>
          </a:prstGeom>
          <a:gradFill rotWithShape="0">
            <a:gsLst>
              <a:gs pos="0">
                <a:srgbClr val="FF0000"/>
              </a:gs>
              <a:gs pos="100000">
                <a:srgbClr val="B20000"/>
              </a:gs>
            </a:gsLst>
            <a:lin ang="0" scaled="1"/>
          </a:gradFill>
          <a:ln w="12700">
            <a:solidFill>
              <a:srgbClr val="FF0000"/>
            </a:solidFill>
            <a:miter lim="800000"/>
            <a:headEnd/>
            <a:tailEnd/>
          </a:ln>
        </p:spPr>
        <p:txBody>
          <a:bodyPr wrap="none" anchor="ctr"/>
          <a:lstStyle/>
          <a:p>
            <a:pPr algn="ctr"/>
            <a:endParaRPr lang="en-US"/>
          </a:p>
        </p:txBody>
      </p:sp>
      <p:pic>
        <p:nvPicPr>
          <p:cNvPr id="9" name="Picture 10" descr="veteran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3600" y="2133600"/>
            <a:ext cx="27432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47892109"/>
      </p:ext>
    </p:extLst>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6919568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73685" y="0"/>
            <a:ext cx="2618316" cy="60515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716617" y="0"/>
            <a:ext cx="7653867" cy="60515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15207763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138081" y="0"/>
            <a:ext cx="9717743" cy="1151592"/>
          </a:xfrm>
        </p:spPr>
        <p:txBody>
          <a:bodyPr/>
          <a:lstStyle>
            <a:lvl1pPr>
              <a:defRPr sz="3600"/>
            </a:lvl1pPr>
          </a:lstStyle>
          <a:p>
            <a:r>
              <a:rPr lang="en-US" smtClean="0"/>
              <a:t>Click to edit Master title style</a:t>
            </a:r>
            <a:endParaRPr lang="en-US"/>
          </a:p>
        </p:txBody>
      </p:sp>
      <p:sp>
        <p:nvSpPr>
          <p:cNvPr id="3" name="Content Placeholder 2"/>
          <p:cNvSpPr>
            <a:spLocks noGrp="1"/>
          </p:cNvSpPr>
          <p:nvPr>
            <p:ph idx="1"/>
          </p:nvPr>
        </p:nvSpPr>
        <p:spPr>
          <a:xfrm>
            <a:off x="847165" y="1789114"/>
            <a:ext cx="10945906" cy="4262437"/>
          </a:xfrm>
        </p:spPr>
        <p:txBody>
          <a:bodyPr/>
          <a:lstStyle>
            <a:lvl1pPr>
              <a:buClr>
                <a:srgbClr val="C00000"/>
              </a:buClr>
              <a:defRPr>
                <a:latin typeface="Times New Roman" panose="02020603050405020304" pitchFamily="18" charset="0"/>
                <a:cs typeface="Times New Roman" panose="02020603050405020304" pitchFamily="18" charset="0"/>
              </a:defRPr>
            </a:lvl1pPr>
            <a:lvl2pPr>
              <a:defRPr>
                <a:latin typeface="Times New Roman" panose="02020603050405020304" pitchFamily="18" charset="0"/>
                <a:cs typeface="Times New Roman" panose="02020603050405020304" pitchFamily="18" charset="0"/>
              </a:defRPr>
            </a:lvl2pPr>
            <a:lvl3pPr>
              <a:defRPr>
                <a:latin typeface="Times New Roman" panose="02020603050405020304" pitchFamily="18" charset="0"/>
                <a:cs typeface="Times New Roman" panose="02020603050405020304" pitchFamily="18" charset="0"/>
              </a:defRPr>
            </a:lvl3pPr>
            <a:lvl4pPr marL="1600200" indent="-228600">
              <a:buFont typeface="Wingdings" panose="05000000000000000000" pitchFamily="2" charset="2"/>
              <a:buChar char="§"/>
              <a:defRPr>
                <a:latin typeface="Times New Roman" panose="02020603050405020304" pitchFamily="18" charset="0"/>
                <a:cs typeface="Times New Roman" panose="02020603050405020304" pitchFamily="18" charset="0"/>
              </a:defRPr>
            </a:lvl4pPr>
            <a:lvl5pPr>
              <a:buClr>
                <a:srgbClr val="C00000"/>
              </a:buClr>
              <a:defRPr>
                <a:latin typeface="Times New Roman" panose="02020603050405020304" pitchFamily="18" charset="0"/>
                <a:cs typeface="Times New Roman" panose="02020603050405020304" pitchFamily="18"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4278502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418357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716618" y="1789114"/>
            <a:ext cx="4991100" cy="4262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910917" y="1789114"/>
            <a:ext cx="4993216" cy="4262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538704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38082" y="0"/>
            <a:ext cx="9444318" cy="1417638"/>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41272310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1363441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35012185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2453744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27149536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a:off x="1852085" y="1361794"/>
            <a:ext cx="10339916" cy="4762"/>
          </a:xfrm>
          <a:prstGeom prst="line">
            <a:avLst/>
          </a:prstGeom>
          <a:noFill/>
          <a:ln w="50800">
            <a:solidFill>
              <a:srgbClr val="CC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1027" name="Rectangle 3"/>
          <p:cNvSpPr>
            <a:spLocks noChangeArrowheads="1"/>
          </p:cNvSpPr>
          <p:nvPr/>
        </p:nvSpPr>
        <p:spPr bwMode="auto">
          <a:xfrm>
            <a:off x="565152" y="6396039"/>
            <a:ext cx="11626849" cy="53975"/>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a:p>
        </p:txBody>
      </p:sp>
      <p:sp>
        <p:nvSpPr>
          <p:cNvPr id="1028" name="Rectangle 4"/>
          <p:cNvSpPr>
            <a:spLocks noChangeArrowheads="1"/>
          </p:cNvSpPr>
          <p:nvPr/>
        </p:nvSpPr>
        <p:spPr bwMode="auto">
          <a:xfrm>
            <a:off x="1388533" y="1199870"/>
            <a:ext cx="10803467" cy="79375"/>
          </a:xfrm>
          <a:prstGeom prst="rect">
            <a:avLst/>
          </a:prstGeom>
          <a:gradFill rotWithShape="0">
            <a:gsLst>
              <a:gs pos="0">
                <a:srgbClr val="1D3275"/>
              </a:gs>
              <a:gs pos="100000">
                <a:srgbClr val="1A2D69"/>
              </a:gs>
            </a:gsLst>
            <a:lin ang="0" scaled="1"/>
          </a:gradFill>
          <a:ln w="12700">
            <a:solidFill>
              <a:srgbClr val="000080"/>
            </a:solidFill>
            <a:miter lim="800000"/>
            <a:headEnd/>
            <a:tailEnd/>
          </a:ln>
        </p:spPr>
        <p:txBody>
          <a:bodyPr wrap="none" anchor="ctr"/>
          <a:lstStyle/>
          <a:p>
            <a:pPr algn="ctr"/>
            <a:endParaRPr lang="en-US"/>
          </a:p>
        </p:txBody>
      </p:sp>
      <p:sp>
        <p:nvSpPr>
          <p:cNvPr id="1029" name="Freeform 5"/>
          <p:cNvSpPr>
            <a:spLocks/>
          </p:cNvSpPr>
          <p:nvPr/>
        </p:nvSpPr>
        <p:spPr bwMode="auto">
          <a:xfrm>
            <a:off x="33867" y="452439"/>
            <a:ext cx="2117" cy="1587"/>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30" name="Freeform 6"/>
          <p:cNvSpPr>
            <a:spLocks/>
          </p:cNvSpPr>
          <p:nvPr/>
        </p:nvSpPr>
        <p:spPr bwMode="auto">
          <a:xfrm>
            <a:off x="33867" y="6305550"/>
            <a:ext cx="2117" cy="1588"/>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2215" name="Rectangle 7"/>
          <p:cNvSpPr>
            <a:spLocks noGrp="1" noChangeArrowheads="1"/>
          </p:cNvSpPr>
          <p:nvPr>
            <p:ph type="title"/>
          </p:nvPr>
        </p:nvSpPr>
        <p:spPr bwMode="auto">
          <a:xfrm>
            <a:off x="2135094" y="49307"/>
            <a:ext cx="9752105" cy="1103312"/>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32" name="Rectangle 8"/>
          <p:cNvSpPr>
            <a:spLocks noGrp="1" noChangeArrowheads="1"/>
          </p:cNvSpPr>
          <p:nvPr>
            <p:ph type="body" idx="1"/>
          </p:nvPr>
        </p:nvSpPr>
        <p:spPr bwMode="auto">
          <a:xfrm>
            <a:off x="859367" y="1573306"/>
            <a:ext cx="11044767" cy="4478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normAutofit/>
          </a:bodyPr>
          <a:lstStyle/>
          <a:p>
            <a:pPr lvl="0"/>
            <a:endParaRPr lang="en-US" dirty="0" smtClean="0"/>
          </a:p>
        </p:txBody>
      </p:sp>
      <p:sp>
        <p:nvSpPr>
          <p:cNvPr id="222218" name="Rectangle 10"/>
          <p:cNvSpPr>
            <a:spLocks noGrp="1" noChangeArrowheads="1"/>
          </p:cNvSpPr>
          <p:nvPr>
            <p:ph type="sldNum" sz="quarter" idx="4"/>
          </p:nvPr>
        </p:nvSpPr>
        <p:spPr bwMode="auto">
          <a:xfrm>
            <a:off x="10566400" y="6356350"/>
            <a:ext cx="1625600" cy="457200"/>
          </a:xfrm>
          <a:prstGeom prst="rect">
            <a:avLst/>
          </a:prstGeom>
          <a:noFill/>
          <a:ln w="9525">
            <a:noFill/>
            <a:miter lim="800000"/>
            <a:headEnd/>
            <a:tailEnd/>
          </a:ln>
          <a:effectLst/>
        </p:spPr>
        <p:txBody>
          <a:bodyPr vert="horz" wrap="square" lIns="92075" tIns="46038" rIns="92075" bIns="46038" numCol="1" anchor="ctr" anchorCtr="1" compatLnSpc="1">
            <a:prstTxWarp prst="textNoShape">
              <a:avLst/>
            </a:prstTxWarp>
          </a:bodyPr>
          <a:lstStyle>
            <a:lvl1pPr algn="ctr" eaLnBrk="0" hangingPunct="0">
              <a:defRPr sz="1600" b="1" i="1">
                <a:solidFill>
                  <a:srgbClr val="1D3275"/>
                </a:solidFill>
                <a:effectLst>
                  <a:outerShdw blurRad="38100" dist="38100" dir="2700000" algn="tl">
                    <a:srgbClr val="C0C0C0"/>
                  </a:outerShdw>
                </a:effectLst>
                <a:latin typeface="Century Schoolbook" pitchFamily="18" charset="0"/>
              </a:defRPr>
            </a:lvl1pPr>
          </a:lstStyle>
          <a:p>
            <a:fld id="{36A6A193-2FDC-48DD-8023-1C75B05EEA9A}" type="slidenum">
              <a:rPr lang="en-US" smtClean="0"/>
              <a:t>‹#›</a:t>
            </a:fld>
            <a:endParaRPr lang="en-US"/>
          </a:p>
        </p:txBody>
      </p:sp>
      <p:sp>
        <p:nvSpPr>
          <p:cNvPr id="1034" name="Rectangle 11"/>
          <p:cNvSpPr>
            <a:spLocks noChangeArrowheads="1"/>
          </p:cNvSpPr>
          <p:nvPr/>
        </p:nvSpPr>
        <p:spPr bwMode="auto">
          <a:xfrm>
            <a:off x="1" y="0"/>
            <a:ext cx="209550" cy="6858000"/>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a:p>
        </p:txBody>
      </p:sp>
      <p:sp>
        <p:nvSpPr>
          <p:cNvPr id="1035" name="Rectangle 12"/>
          <p:cNvSpPr>
            <a:spLocks noChangeArrowheads="1"/>
          </p:cNvSpPr>
          <p:nvPr/>
        </p:nvSpPr>
        <p:spPr bwMode="auto">
          <a:xfrm>
            <a:off x="273052" y="0"/>
            <a:ext cx="190500" cy="6858000"/>
          </a:xfrm>
          <a:prstGeom prst="rect">
            <a:avLst/>
          </a:prstGeom>
          <a:gradFill rotWithShape="0">
            <a:gsLst>
              <a:gs pos="0">
                <a:srgbClr val="FF0000"/>
              </a:gs>
              <a:gs pos="100000">
                <a:srgbClr val="B20000"/>
              </a:gs>
            </a:gsLst>
            <a:lin ang="0" scaled="1"/>
          </a:gradFill>
          <a:ln w="12700">
            <a:solidFill>
              <a:srgbClr val="FF0000"/>
            </a:solidFill>
            <a:miter lim="800000"/>
            <a:headEnd/>
            <a:tailEnd/>
          </a:ln>
        </p:spPr>
        <p:txBody>
          <a:bodyPr wrap="none" anchor="ctr"/>
          <a:lstStyle/>
          <a:p>
            <a:pPr algn="ctr"/>
            <a:endParaRPr lang="en-US"/>
          </a:p>
        </p:txBody>
      </p:sp>
      <p:sp>
        <p:nvSpPr>
          <p:cNvPr id="1036" name="Rectangle 13"/>
          <p:cNvSpPr>
            <a:spLocks noChangeArrowheads="1"/>
          </p:cNvSpPr>
          <p:nvPr/>
        </p:nvSpPr>
        <p:spPr bwMode="auto">
          <a:xfrm>
            <a:off x="626534" y="6400800"/>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endParaRPr lang="en-US" sz="2400"/>
          </a:p>
        </p:txBody>
      </p:sp>
      <p:sp>
        <p:nvSpPr>
          <p:cNvPr id="1037" name="Rectangle 14"/>
          <p:cNvSpPr>
            <a:spLocks noChangeArrowheads="1"/>
          </p:cNvSpPr>
          <p:nvPr/>
        </p:nvSpPr>
        <p:spPr bwMode="auto">
          <a:xfrm>
            <a:off x="626534" y="6400800"/>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endParaRPr lang="en-US" sz="2400"/>
          </a:p>
        </p:txBody>
      </p:sp>
      <p:sp>
        <p:nvSpPr>
          <p:cNvPr id="222223" name="Rectangle 15"/>
          <p:cNvSpPr>
            <a:spLocks noChangeArrowheads="1"/>
          </p:cNvSpPr>
          <p:nvPr/>
        </p:nvSpPr>
        <p:spPr bwMode="auto">
          <a:xfrm>
            <a:off x="859367" y="6400800"/>
            <a:ext cx="2574423" cy="339196"/>
          </a:xfrm>
          <a:prstGeom prst="rect">
            <a:avLst/>
          </a:prstGeom>
          <a:noFill/>
          <a:ln w="9525">
            <a:noFill/>
            <a:miter lim="800000"/>
            <a:headEnd/>
            <a:tailEnd/>
          </a:ln>
          <a:effectLst/>
        </p:spPr>
        <p:txBody>
          <a:bodyPr wrap="none" lIns="92075" tIns="46038" rIns="92075" bIns="46038">
            <a:spAutoFit/>
          </a:bodyPr>
          <a:lstStyle/>
          <a:p>
            <a:pPr eaLnBrk="0" hangingPunct="0">
              <a:defRPr/>
            </a:pPr>
            <a:r>
              <a:rPr lang="en-US" sz="1600" b="1" i="1" dirty="0">
                <a:solidFill>
                  <a:srgbClr val="1D3275"/>
                </a:solidFill>
                <a:effectLst>
                  <a:outerShdw blurRad="38100" dist="38100" dir="2700000" algn="tl">
                    <a:srgbClr val="C0C0C0"/>
                  </a:outerShdw>
                </a:effectLst>
                <a:latin typeface="Century Schoolbook" pitchFamily="18" charset="0"/>
              </a:rPr>
              <a:t>Compensation Service </a:t>
            </a:r>
          </a:p>
        </p:txBody>
      </p:sp>
      <p:pic>
        <p:nvPicPr>
          <p:cNvPr id="1039" name="Picture 19" descr="veterans"/>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75878" y="-19577"/>
            <a:ext cx="1659217" cy="14197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ransition/>
  <p:timing>
    <p:tnLst>
      <p:par>
        <p:cTn id="1" dur="indefinite" restart="never" nodeType="tmRoot"/>
      </p:par>
    </p:tnLst>
  </p:timing>
  <p:hf hdr="0" ftr="0" dt="0"/>
  <p:txStyles>
    <p:titleStyle>
      <a:lvl1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imes New Roman" panose="02020603050405020304" pitchFamily="18" charset="0"/>
          <a:ea typeface="+mj-ea"/>
          <a:cs typeface="Times New Roman" panose="02020603050405020304" pitchFamily="18" charset="0"/>
        </a:defRPr>
      </a:lvl1pPr>
      <a:lvl2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2pPr>
      <a:lvl3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3pPr>
      <a:lvl4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4pPr>
      <a:lvl5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5pPr>
      <a:lvl6pPr marL="4572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6pPr>
      <a:lvl7pPr marL="9144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7pPr>
      <a:lvl8pPr marL="13716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8pPr>
      <a:lvl9pPr marL="18288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9pPr>
    </p:titleStyle>
    <p:bodyStyle>
      <a:lvl1pPr marL="342900" indent="-342900" algn="l" rtl="0" eaLnBrk="1" fontAlgn="base" hangingPunct="1">
        <a:spcBef>
          <a:spcPct val="20000"/>
        </a:spcBef>
        <a:spcAft>
          <a:spcPct val="0"/>
        </a:spcAft>
        <a:buClr>
          <a:schemeClr val="accent6">
            <a:lumMod val="75000"/>
          </a:schemeClr>
        </a:buClr>
        <a:buFont typeface="Wingdings" panose="05000000000000000000" pitchFamily="2" charset="2"/>
        <a:buChar char="Ø"/>
        <a:defRPr sz="2800">
          <a:solidFill>
            <a:srgbClr val="1D3275"/>
          </a:solidFill>
          <a:latin typeface="Times New Roman" panose="02020603050405020304" pitchFamily="18" charset="0"/>
          <a:ea typeface="+mn-ea"/>
          <a:cs typeface="Times New Roman" panose="02020603050405020304" pitchFamily="18" charset="0"/>
        </a:defRPr>
      </a:lvl1pPr>
      <a:lvl2pPr marL="742950" indent="-285750" algn="l" rtl="0" eaLnBrk="1" fontAlgn="base" hangingPunct="1">
        <a:spcBef>
          <a:spcPct val="20000"/>
        </a:spcBef>
        <a:spcAft>
          <a:spcPct val="0"/>
        </a:spcAft>
        <a:buChar char="–"/>
        <a:defRPr sz="2400">
          <a:solidFill>
            <a:srgbClr val="1D3275"/>
          </a:solidFill>
          <a:latin typeface="+mn-lt"/>
        </a:defRPr>
      </a:lvl2pPr>
      <a:lvl3pPr marL="1143000" indent="-228600" algn="l" rtl="0" eaLnBrk="1" fontAlgn="base" hangingPunct="1">
        <a:spcBef>
          <a:spcPct val="20000"/>
        </a:spcBef>
        <a:spcAft>
          <a:spcPct val="0"/>
        </a:spcAft>
        <a:buClr>
          <a:srgbClr val="CC0000"/>
        </a:buClr>
        <a:buChar char="•"/>
        <a:defRPr sz="2000">
          <a:solidFill>
            <a:srgbClr val="1D3275"/>
          </a:solidFill>
          <a:latin typeface="+mn-lt"/>
        </a:defRPr>
      </a:lvl3pPr>
      <a:lvl4pPr marL="1600200" indent="-228600" algn="l" rtl="0" eaLnBrk="1" fontAlgn="base" hangingPunct="1">
        <a:spcBef>
          <a:spcPct val="20000"/>
        </a:spcBef>
        <a:spcAft>
          <a:spcPct val="0"/>
        </a:spcAft>
        <a:buChar char="–"/>
        <a:defRPr sz="2000">
          <a:solidFill>
            <a:srgbClr val="1D3275"/>
          </a:solidFill>
          <a:latin typeface="+mn-lt"/>
        </a:defRPr>
      </a:lvl4pPr>
      <a:lvl5pPr marL="2057400" indent="-228600" algn="l" rtl="0" eaLnBrk="1" fontAlgn="base" hangingPunct="1">
        <a:spcBef>
          <a:spcPct val="20000"/>
        </a:spcBef>
        <a:spcAft>
          <a:spcPct val="0"/>
        </a:spcAft>
        <a:buChar char="»"/>
        <a:defRPr sz="2000">
          <a:solidFill>
            <a:srgbClr val="1D3275"/>
          </a:solidFill>
          <a:latin typeface="+mn-lt"/>
        </a:defRPr>
      </a:lvl5pPr>
      <a:lvl6pPr marL="2514600" indent="-228600" algn="l" rtl="0" eaLnBrk="1" fontAlgn="base" hangingPunct="1">
        <a:spcBef>
          <a:spcPct val="20000"/>
        </a:spcBef>
        <a:spcAft>
          <a:spcPct val="0"/>
        </a:spcAft>
        <a:buChar char="»"/>
        <a:defRPr>
          <a:solidFill>
            <a:srgbClr val="1D3275"/>
          </a:solidFill>
          <a:latin typeface="+mn-lt"/>
        </a:defRPr>
      </a:lvl6pPr>
      <a:lvl7pPr marL="2971800" indent="-228600" algn="l" rtl="0" eaLnBrk="1" fontAlgn="base" hangingPunct="1">
        <a:spcBef>
          <a:spcPct val="20000"/>
        </a:spcBef>
        <a:spcAft>
          <a:spcPct val="0"/>
        </a:spcAft>
        <a:buChar char="»"/>
        <a:defRPr>
          <a:solidFill>
            <a:srgbClr val="1D3275"/>
          </a:solidFill>
          <a:latin typeface="+mn-lt"/>
        </a:defRPr>
      </a:lvl7pPr>
      <a:lvl8pPr marL="3429000" indent="-228600" algn="l" rtl="0" eaLnBrk="1" fontAlgn="base" hangingPunct="1">
        <a:spcBef>
          <a:spcPct val="20000"/>
        </a:spcBef>
        <a:spcAft>
          <a:spcPct val="0"/>
        </a:spcAft>
        <a:buChar char="»"/>
        <a:defRPr>
          <a:solidFill>
            <a:srgbClr val="1D3275"/>
          </a:solidFill>
          <a:latin typeface="+mn-lt"/>
        </a:defRPr>
      </a:lvl8pPr>
      <a:lvl9pPr marL="3886200" indent="-228600" algn="l" rtl="0" eaLnBrk="1" fontAlgn="base" hangingPunct="1">
        <a:spcBef>
          <a:spcPct val="20000"/>
        </a:spcBef>
        <a:spcAft>
          <a:spcPct val="0"/>
        </a:spcAft>
        <a:buChar char="»"/>
        <a:defRPr>
          <a:solidFill>
            <a:srgbClr val="1D3275"/>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vbaw.vba.va.gov/bl/21/rating/rat00.htm" TargetMode="External"/><Relationship Id="rId3" Type="http://schemas.openxmlformats.org/officeDocument/2006/relationships/hyperlink" Target="https://www.law.cornell.edu/uscode/text/38/5304" TargetMode="External"/><Relationship Id="rId7" Type="http://schemas.openxmlformats.org/officeDocument/2006/relationships/hyperlink" Target="http://vbaw.vba.va.gov/bl/21/publicat/Manuals/Rates/rates_home.htm" TargetMode="External"/><Relationship Id="rId2" Type="http://schemas.openxmlformats.org/officeDocument/2006/relationships/hyperlink" Target="https://www.law.cornell.edu/uscode/text/10/12316" TargetMode="External"/><Relationship Id="rId1" Type="http://schemas.openxmlformats.org/officeDocument/2006/relationships/slideLayout" Target="../slideLayouts/slideLayout2.xml"/><Relationship Id="rId6" Type="http://schemas.openxmlformats.org/officeDocument/2006/relationships/hyperlink" Target="https://vaww.compensation.pension.km.va.gov/system/templates/selfservice/va_ka/portal.html?encodedHash=" TargetMode="External"/><Relationship Id="rId5" Type="http://schemas.openxmlformats.org/officeDocument/2006/relationships/hyperlink" Target="http://www.ecfr.gov/cgi-bin/text-idx?SID=75794814451aa554401c0867c0aeda13&amp;mc=true&amp;node=se38.1.3_1700&amp;rgn=div8" TargetMode="External"/><Relationship Id="rId4" Type="http://schemas.openxmlformats.org/officeDocument/2006/relationships/hyperlink" Target="http://www.ecfr.gov/cgi-bin/text-idx?SID=75794814451aa554401c0867c0aeda13&amp;mc=true&amp;node=se38.1.3_1654&amp;rgn=div8" TargetMode="External"/><Relationship Id="rId9" Type="http://schemas.openxmlformats.org/officeDocument/2006/relationships/hyperlink" Target="http://epss.vba.va.gov/vsr_assistant/resource_index.htm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a:spLocks noChangeArrowheads="1"/>
          </p:cNvSpPr>
          <p:nvPr/>
        </p:nvSpPr>
        <p:spPr bwMode="auto">
          <a:xfrm>
            <a:off x="731520" y="3368675"/>
            <a:ext cx="3596640"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p>
            <a:pPr algn="ctr"/>
            <a:r>
              <a:rPr lang="en-US" sz="3200" b="1" i="1" dirty="0">
                <a:solidFill>
                  <a:srgbClr val="1D3275"/>
                </a:solidFill>
                <a:latin typeface="Times New Roman" panose="02020603050405020304" pitchFamily="18" charset="0"/>
                <a:cs typeface="Times New Roman" panose="02020603050405020304" pitchFamily="18" charset="0"/>
              </a:rPr>
              <a:t>Compensation </a:t>
            </a:r>
            <a:r>
              <a:rPr lang="en-US" sz="3200" b="1" i="1" dirty="0" smtClean="0">
                <a:solidFill>
                  <a:srgbClr val="1D3275"/>
                </a:solidFill>
                <a:latin typeface="Times New Roman" panose="02020603050405020304" pitchFamily="18" charset="0"/>
                <a:cs typeface="Times New Roman" panose="02020603050405020304" pitchFamily="18" charset="0"/>
              </a:rPr>
              <a:t>Service</a:t>
            </a:r>
            <a:endParaRPr lang="en-US" sz="3200" b="1" i="1" dirty="0">
              <a:solidFill>
                <a:srgbClr val="1D3275"/>
              </a:solidFill>
              <a:latin typeface="Times New Roman" panose="02020603050405020304" pitchFamily="18" charset="0"/>
              <a:cs typeface="Times New Roman" panose="02020603050405020304" pitchFamily="18" charset="0"/>
            </a:endParaRPr>
          </a:p>
        </p:txBody>
      </p:sp>
      <p:sp>
        <p:nvSpPr>
          <p:cNvPr id="3" name="Rectangle 3"/>
          <p:cNvSpPr txBox="1">
            <a:spLocks noChangeArrowheads="1"/>
          </p:cNvSpPr>
          <p:nvPr/>
        </p:nvSpPr>
        <p:spPr bwMode="auto">
          <a:xfrm>
            <a:off x="8046720" y="3535680"/>
            <a:ext cx="3139440" cy="1021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lr>
                <a:srgbClr val="CC0000"/>
              </a:buClr>
              <a:buFont typeface="Wingdings" pitchFamily="2" charset="2"/>
              <a:buChar char="•"/>
              <a:defRPr sz="2800">
                <a:solidFill>
                  <a:srgbClr val="1D3275"/>
                </a:solidFill>
                <a:latin typeface="+mn-lt"/>
                <a:ea typeface="+mn-ea"/>
                <a:cs typeface="+mn-cs"/>
              </a:defRPr>
            </a:lvl1pPr>
            <a:lvl2pPr marL="742950" indent="-285750" algn="l" rtl="0" eaLnBrk="1" fontAlgn="base" hangingPunct="1">
              <a:spcBef>
                <a:spcPct val="20000"/>
              </a:spcBef>
              <a:spcAft>
                <a:spcPct val="0"/>
              </a:spcAft>
              <a:buChar char="–"/>
              <a:defRPr sz="2400">
                <a:solidFill>
                  <a:srgbClr val="1D3275"/>
                </a:solidFill>
                <a:latin typeface="+mn-lt"/>
              </a:defRPr>
            </a:lvl2pPr>
            <a:lvl3pPr marL="1143000" indent="-228600" algn="l" rtl="0" eaLnBrk="1" fontAlgn="base" hangingPunct="1">
              <a:spcBef>
                <a:spcPct val="20000"/>
              </a:spcBef>
              <a:spcAft>
                <a:spcPct val="0"/>
              </a:spcAft>
              <a:buClr>
                <a:srgbClr val="CC0000"/>
              </a:buClr>
              <a:buChar char="•"/>
              <a:defRPr sz="2000">
                <a:solidFill>
                  <a:srgbClr val="1D3275"/>
                </a:solidFill>
                <a:latin typeface="+mn-lt"/>
              </a:defRPr>
            </a:lvl3pPr>
            <a:lvl4pPr marL="1600200" indent="-228600" algn="l" rtl="0" eaLnBrk="1" fontAlgn="base" hangingPunct="1">
              <a:spcBef>
                <a:spcPct val="20000"/>
              </a:spcBef>
              <a:spcAft>
                <a:spcPct val="0"/>
              </a:spcAft>
              <a:buChar char="–"/>
              <a:defRPr sz="2000">
                <a:solidFill>
                  <a:srgbClr val="1D3275"/>
                </a:solidFill>
                <a:latin typeface="+mn-lt"/>
              </a:defRPr>
            </a:lvl4pPr>
            <a:lvl5pPr marL="2057400" indent="-228600" algn="l" rtl="0" eaLnBrk="1" fontAlgn="base" hangingPunct="1">
              <a:spcBef>
                <a:spcPct val="20000"/>
              </a:spcBef>
              <a:spcAft>
                <a:spcPct val="0"/>
              </a:spcAft>
              <a:buChar char="»"/>
              <a:defRPr sz="2000">
                <a:solidFill>
                  <a:srgbClr val="1D3275"/>
                </a:solidFill>
                <a:latin typeface="+mn-lt"/>
              </a:defRPr>
            </a:lvl5pPr>
            <a:lvl6pPr marL="2514600" indent="-228600" algn="l" rtl="0" eaLnBrk="1" fontAlgn="base" hangingPunct="1">
              <a:spcBef>
                <a:spcPct val="20000"/>
              </a:spcBef>
              <a:spcAft>
                <a:spcPct val="0"/>
              </a:spcAft>
              <a:buChar char="»"/>
              <a:defRPr>
                <a:solidFill>
                  <a:srgbClr val="1D3275"/>
                </a:solidFill>
                <a:latin typeface="+mn-lt"/>
              </a:defRPr>
            </a:lvl6pPr>
            <a:lvl7pPr marL="2971800" indent="-228600" algn="l" rtl="0" eaLnBrk="1" fontAlgn="base" hangingPunct="1">
              <a:spcBef>
                <a:spcPct val="20000"/>
              </a:spcBef>
              <a:spcAft>
                <a:spcPct val="0"/>
              </a:spcAft>
              <a:buChar char="»"/>
              <a:defRPr>
                <a:solidFill>
                  <a:srgbClr val="1D3275"/>
                </a:solidFill>
                <a:latin typeface="+mn-lt"/>
              </a:defRPr>
            </a:lvl7pPr>
            <a:lvl8pPr marL="3429000" indent="-228600" algn="l" rtl="0" eaLnBrk="1" fontAlgn="base" hangingPunct="1">
              <a:spcBef>
                <a:spcPct val="20000"/>
              </a:spcBef>
              <a:spcAft>
                <a:spcPct val="0"/>
              </a:spcAft>
              <a:buChar char="»"/>
              <a:defRPr>
                <a:solidFill>
                  <a:srgbClr val="1D3275"/>
                </a:solidFill>
                <a:latin typeface="+mn-lt"/>
              </a:defRPr>
            </a:lvl8pPr>
            <a:lvl9pPr marL="3886200" indent="-228600" algn="l" rtl="0" eaLnBrk="1" fontAlgn="base" hangingPunct="1">
              <a:spcBef>
                <a:spcPct val="20000"/>
              </a:spcBef>
              <a:spcAft>
                <a:spcPct val="0"/>
              </a:spcAft>
              <a:buChar char="»"/>
              <a:defRPr>
                <a:solidFill>
                  <a:srgbClr val="1D3275"/>
                </a:solidFill>
                <a:latin typeface="+mn-lt"/>
              </a:defRPr>
            </a:lvl9pPr>
          </a:lstStyle>
          <a:p>
            <a:pPr marL="0" indent="0" algn="ctr">
              <a:lnSpc>
                <a:spcPct val="80000"/>
              </a:lnSpc>
              <a:buFont typeface="Wingdings" pitchFamily="2" charset="2"/>
              <a:buNone/>
            </a:pPr>
            <a:r>
              <a:rPr lang="en-US" sz="3200" b="1" i="1" kern="0" dirty="0" smtClean="0">
                <a:latin typeface="Times New Roman" panose="02020603050405020304" pitchFamily="18" charset="0"/>
                <a:cs typeface="Times New Roman" panose="02020603050405020304" pitchFamily="18" charset="0"/>
              </a:rPr>
              <a:t>June 2016</a:t>
            </a:r>
          </a:p>
        </p:txBody>
      </p:sp>
      <p:sp>
        <p:nvSpPr>
          <p:cNvPr id="4" name="Rectangle 2"/>
          <p:cNvSpPr txBox="1">
            <a:spLocks noChangeArrowheads="1"/>
          </p:cNvSpPr>
          <p:nvPr/>
        </p:nvSpPr>
        <p:spPr bwMode="auto">
          <a:xfrm>
            <a:off x="2209800" y="4953000"/>
            <a:ext cx="7772400" cy="6096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mj-lt"/>
                <a:ea typeface="+mj-ea"/>
                <a:cs typeface="+mj-cs"/>
              </a:defRPr>
            </a:lvl1pPr>
            <a:lvl2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2pPr>
            <a:lvl3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3pPr>
            <a:lvl4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4pPr>
            <a:lvl5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5pPr>
            <a:lvl6pPr marL="4572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6pPr>
            <a:lvl7pPr marL="9144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7pPr>
            <a:lvl8pPr marL="13716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8pPr>
            <a:lvl9pPr marL="18288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9pPr>
          </a:lstStyle>
          <a:p>
            <a:pPr>
              <a:defRPr/>
            </a:pPr>
            <a:r>
              <a:rPr lang="en-US" sz="3600" b="1" kern="0" dirty="0" smtClean="0">
                <a:solidFill>
                  <a:srgbClr val="1D3275"/>
                </a:solidFill>
                <a:latin typeface="Times New Roman" panose="02020603050405020304" pitchFamily="18" charset="0"/>
                <a:cs typeface="Times New Roman" panose="02020603050405020304" pitchFamily="18" charset="0"/>
              </a:rPr>
              <a:t>Drill Pay Waivers (Refresher)</a:t>
            </a:r>
            <a:endParaRPr lang="en-US" sz="6600" i="1" kern="0" dirty="0" smtClean="0">
              <a:solidFill>
                <a:srgbClr val="003366"/>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3315381"/>
      </p:ext>
    </p:extLst>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Fiscal Year (FY) &amp; Number of Training Days</a:t>
            </a:r>
            <a:endParaRPr lang="en-US" dirty="0"/>
          </a:p>
        </p:txBody>
      </p:sp>
      <p:sp>
        <p:nvSpPr>
          <p:cNvPr id="3" name="Content Placeholder 2"/>
          <p:cNvSpPr>
            <a:spLocks noGrp="1"/>
          </p:cNvSpPr>
          <p:nvPr>
            <p:ph idx="1"/>
          </p:nvPr>
        </p:nvSpPr>
        <p:spPr/>
        <p:txBody>
          <a:bodyPr>
            <a:normAutofit/>
          </a:bodyPr>
          <a:lstStyle/>
          <a:p>
            <a:r>
              <a:rPr lang="en-US" dirty="0" smtClean="0"/>
              <a:t>Standard 30-day month (for prorating)</a:t>
            </a:r>
          </a:p>
          <a:p>
            <a:pPr marL="0" indent="0">
              <a:buNone/>
            </a:pPr>
            <a:endParaRPr lang="en-US" sz="1600" dirty="0" smtClean="0"/>
          </a:p>
          <a:p>
            <a:r>
              <a:rPr lang="en-US" dirty="0"/>
              <a:t>Identify the FY period – October 1 to September </a:t>
            </a:r>
            <a:r>
              <a:rPr lang="en-US" dirty="0" smtClean="0"/>
              <a:t>30</a:t>
            </a:r>
          </a:p>
          <a:p>
            <a:pPr marL="0" indent="0">
              <a:buNone/>
            </a:pPr>
            <a:endParaRPr lang="en-US" sz="1600" dirty="0" smtClean="0"/>
          </a:p>
          <a:p>
            <a:r>
              <a:rPr lang="en-US" dirty="0" smtClean="0"/>
              <a:t>Greater than 179 days (Is active duty involved?)</a:t>
            </a:r>
          </a:p>
          <a:p>
            <a:pPr marL="0" indent="0">
              <a:buNone/>
            </a:pPr>
            <a:endParaRPr lang="en-US" sz="1600" dirty="0"/>
          </a:p>
          <a:p>
            <a:r>
              <a:rPr lang="en-US" dirty="0"/>
              <a:t>Determine the </a:t>
            </a:r>
            <a:r>
              <a:rPr lang="en-US" dirty="0" smtClean="0"/>
              <a:t>rates and number of days </a:t>
            </a:r>
            <a:r>
              <a:rPr lang="en-US" dirty="0"/>
              <a:t>to </a:t>
            </a:r>
            <a:r>
              <a:rPr lang="en-US" dirty="0" smtClean="0"/>
              <a:t>withhold</a:t>
            </a:r>
            <a:endParaRPr lang="en-US" dirty="0"/>
          </a:p>
          <a:p>
            <a:pPr marL="0" indent="0">
              <a:buNone/>
            </a:pPr>
            <a:endParaRPr lang="en-US" sz="1600" dirty="0" smtClean="0"/>
          </a:p>
        </p:txBody>
      </p:sp>
      <p:sp>
        <p:nvSpPr>
          <p:cNvPr id="4" name="Slide Number Placeholder 3"/>
          <p:cNvSpPr>
            <a:spLocks noGrp="1"/>
          </p:cNvSpPr>
          <p:nvPr>
            <p:ph type="sldNum" sz="quarter" idx="10"/>
          </p:nvPr>
        </p:nvSpPr>
        <p:spPr/>
        <p:txBody>
          <a:bodyPr/>
          <a:lstStyle/>
          <a:p>
            <a:fld id="{7C414AED-89CE-4A48-8B2B-1B3A5C68EA2A}" type="slidenum">
              <a:rPr lang="en-US" smtClean="0"/>
              <a:t>10</a:t>
            </a:fld>
            <a:endParaRPr lang="en-US"/>
          </a:p>
        </p:txBody>
      </p:sp>
    </p:spTree>
    <p:extLst>
      <p:ext uri="{BB962C8B-B14F-4D97-AF65-F5344CB8AC3E}">
        <p14:creationId xmlns:p14="http://schemas.microsoft.com/office/powerpoint/2010/main" val="5815455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Active Duty &amp; Drill Pay in Same FY</a:t>
            </a:r>
            <a:endParaRPr lang="en-US" dirty="0"/>
          </a:p>
        </p:txBody>
      </p:sp>
      <p:sp>
        <p:nvSpPr>
          <p:cNvPr id="3" name="Content Placeholder 2"/>
          <p:cNvSpPr>
            <a:spLocks noGrp="1"/>
          </p:cNvSpPr>
          <p:nvPr>
            <p:ph idx="1"/>
          </p:nvPr>
        </p:nvSpPr>
        <p:spPr/>
        <p:txBody>
          <a:bodyPr/>
          <a:lstStyle/>
          <a:p>
            <a:pPr marL="0" indent="0">
              <a:buNone/>
            </a:pPr>
            <a:endParaRPr lang="en-US" sz="1600" dirty="0" smtClean="0"/>
          </a:p>
          <a:p>
            <a:r>
              <a:rPr lang="en-US" dirty="0" smtClean="0"/>
              <a:t>VA Form 21-8951 shows drill days </a:t>
            </a:r>
            <a:r>
              <a:rPr lang="en-US" b="1" dirty="0" smtClean="0"/>
              <a:t>in excess of 179 days</a:t>
            </a:r>
          </a:p>
          <a:p>
            <a:pPr lvl="1"/>
            <a:r>
              <a:rPr lang="en-US" dirty="0" smtClean="0"/>
              <a:t>Check for AD using VIS, DPRIS, BIRLS, separation documents, etc.</a:t>
            </a:r>
          </a:p>
          <a:p>
            <a:pPr lvl="1"/>
            <a:r>
              <a:rPr lang="en-US" dirty="0" smtClean="0"/>
              <a:t>Propose to discontinue benefits for any AD period not already terminated</a:t>
            </a:r>
          </a:p>
          <a:p>
            <a:pPr marL="0" indent="0">
              <a:buNone/>
            </a:pPr>
            <a:endParaRPr lang="en-US" sz="1600" dirty="0"/>
          </a:p>
          <a:p>
            <a:r>
              <a:rPr lang="en-US" dirty="0" smtClean="0"/>
              <a:t>If no AD periods are shown, develop to the Veteran with an </a:t>
            </a:r>
            <a:r>
              <a:rPr lang="en-US" i="1" dirty="0" smtClean="0"/>
              <a:t>Over 179 Day Letter</a:t>
            </a:r>
            <a:r>
              <a:rPr lang="en-US" dirty="0" smtClean="0"/>
              <a:t>, for any active duty periods.  Allow a 30 day suspense.</a:t>
            </a:r>
          </a:p>
          <a:p>
            <a:pPr marL="0" indent="0">
              <a:buNone/>
            </a:pPr>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11</a:t>
            </a:fld>
            <a:endParaRPr lang="en-US"/>
          </a:p>
        </p:txBody>
      </p:sp>
    </p:spTree>
    <p:extLst>
      <p:ext uri="{BB962C8B-B14F-4D97-AF65-F5344CB8AC3E}">
        <p14:creationId xmlns:p14="http://schemas.microsoft.com/office/powerpoint/2010/main" val="26531706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Active Duty &amp; Drill Pay in Same FY (cont.)</a:t>
            </a:r>
            <a:endParaRPr lang="en-US" dirty="0"/>
          </a:p>
        </p:txBody>
      </p:sp>
      <p:sp>
        <p:nvSpPr>
          <p:cNvPr id="3" name="Content Placeholder 2"/>
          <p:cNvSpPr>
            <a:spLocks noGrp="1"/>
          </p:cNvSpPr>
          <p:nvPr>
            <p:ph idx="1"/>
          </p:nvPr>
        </p:nvSpPr>
        <p:spPr/>
        <p:txBody>
          <a:bodyPr/>
          <a:lstStyle/>
          <a:p>
            <a:pPr marL="0" indent="0">
              <a:buNone/>
            </a:pPr>
            <a:endParaRPr lang="en-US" sz="1600" dirty="0" smtClean="0"/>
          </a:p>
          <a:p>
            <a:r>
              <a:rPr lang="en-US" dirty="0" smtClean="0"/>
              <a:t>If the Veteran submits official separation documents for an AD period in response to the 30 day letter, discontinue benefits the date AD began.  Resume benefits the day after discharge.</a:t>
            </a:r>
          </a:p>
          <a:p>
            <a:pPr marL="0" indent="0">
              <a:buNone/>
            </a:pPr>
            <a:endParaRPr lang="en-US" dirty="0"/>
          </a:p>
          <a:p>
            <a:r>
              <a:rPr lang="en-US" dirty="0" smtClean="0"/>
              <a:t>If the Veteran fails to respond, assume the days reported do not include AD, and process as a standard drill pay case.</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12</a:t>
            </a:fld>
            <a:endParaRPr lang="en-US"/>
          </a:p>
        </p:txBody>
      </p:sp>
    </p:spTree>
    <p:extLst>
      <p:ext uri="{BB962C8B-B14F-4D97-AF65-F5344CB8AC3E}">
        <p14:creationId xmlns:p14="http://schemas.microsoft.com/office/powerpoint/2010/main" val="42661159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Failure to Return VA Form 21-8951</a:t>
            </a:r>
            <a:endParaRPr lang="en-US" dirty="0"/>
          </a:p>
        </p:txBody>
      </p:sp>
      <p:sp>
        <p:nvSpPr>
          <p:cNvPr id="3" name="Content Placeholder 2"/>
          <p:cNvSpPr>
            <a:spLocks noGrp="1"/>
          </p:cNvSpPr>
          <p:nvPr>
            <p:ph idx="1"/>
          </p:nvPr>
        </p:nvSpPr>
        <p:spPr>
          <a:xfrm>
            <a:off x="847165" y="1789114"/>
            <a:ext cx="10945906" cy="4508655"/>
          </a:xfrm>
        </p:spPr>
        <p:txBody>
          <a:bodyPr>
            <a:normAutofit/>
          </a:bodyPr>
          <a:lstStyle/>
          <a:p>
            <a:r>
              <a:rPr lang="en-US" dirty="0" smtClean="0"/>
              <a:t>PCLR EP 290 and 820 work item (if applicable)</a:t>
            </a:r>
          </a:p>
          <a:p>
            <a:pPr marL="0" indent="0">
              <a:buNone/>
            </a:pPr>
            <a:endParaRPr lang="en-US" sz="1600" dirty="0"/>
          </a:p>
          <a:p>
            <a:r>
              <a:rPr lang="en-US" dirty="0" smtClean="0"/>
              <a:t>Establish EP 600 and generate a proposed adverse action (due process) letter</a:t>
            </a:r>
            <a:endParaRPr lang="en-US" dirty="0"/>
          </a:p>
          <a:p>
            <a:pPr marL="0" indent="0">
              <a:buNone/>
            </a:pPr>
            <a:endParaRPr lang="en-US" sz="1600" dirty="0" smtClean="0"/>
          </a:p>
          <a:p>
            <a:r>
              <a:rPr lang="en-US" dirty="0" smtClean="0"/>
              <a:t>Establish EP 693 tracking EP</a:t>
            </a:r>
          </a:p>
          <a:p>
            <a:pPr marL="0" indent="0">
              <a:buNone/>
            </a:pPr>
            <a:endParaRPr lang="en-US" sz="1600" dirty="0"/>
          </a:p>
          <a:p>
            <a:r>
              <a:rPr lang="en-US" dirty="0" smtClean="0"/>
              <a:t>Allow 65 days for the Veteran to respond</a:t>
            </a:r>
          </a:p>
        </p:txBody>
      </p:sp>
      <p:sp>
        <p:nvSpPr>
          <p:cNvPr id="4" name="Slide Number Placeholder 3"/>
          <p:cNvSpPr>
            <a:spLocks noGrp="1"/>
          </p:cNvSpPr>
          <p:nvPr>
            <p:ph type="sldNum" sz="quarter" idx="10"/>
          </p:nvPr>
        </p:nvSpPr>
        <p:spPr/>
        <p:txBody>
          <a:bodyPr/>
          <a:lstStyle/>
          <a:p>
            <a:fld id="{7C414AED-89CE-4A48-8B2B-1B3A5C68EA2A}" type="slidenum">
              <a:rPr lang="en-US" smtClean="0"/>
              <a:t>13</a:t>
            </a:fld>
            <a:endParaRPr lang="en-US"/>
          </a:p>
        </p:txBody>
      </p:sp>
    </p:spTree>
    <p:extLst>
      <p:ext uri="{BB962C8B-B14F-4D97-AF65-F5344CB8AC3E}">
        <p14:creationId xmlns:p14="http://schemas.microsoft.com/office/powerpoint/2010/main" val="12024875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 Form 21-8951/8951-2</a:t>
            </a:r>
            <a:endParaRPr lang="en-US" dirty="0"/>
          </a:p>
        </p:txBody>
      </p:sp>
      <p:sp>
        <p:nvSpPr>
          <p:cNvPr id="3" name="Content Placeholder 2"/>
          <p:cNvSpPr>
            <a:spLocks noGrp="1"/>
          </p:cNvSpPr>
          <p:nvPr>
            <p:ph idx="1"/>
          </p:nvPr>
        </p:nvSpPr>
        <p:spPr>
          <a:xfrm>
            <a:off x="847165" y="1789114"/>
            <a:ext cx="10945906" cy="4508655"/>
          </a:xfrm>
        </p:spPr>
        <p:txBody>
          <a:bodyPr>
            <a:normAutofit/>
          </a:bodyPr>
          <a:lstStyle/>
          <a:p>
            <a:pPr marL="0" indent="0">
              <a:buNone/>
            </a:pPr>
            <a:r>
              <a:rPr lang="en-US" dirty="0"/>
              <a:t>VA Form 21-8951 dated </a:t>
            </a:r>
            <a:r>
              <a:rPr lang="en-US" b="1" dirty="0"/>
              <a:t>earlier</a:t>
            </a:r>
            <a:r>
              <a:rPr lang="en-US" dirty="0"/>
              <a:t> than </a:t>
            </a:r>
            <a:r>
              <a:rPr lang="en-US" b="1" dirty="0"/>
              <a:t>December 2014</a:t>
            </a:r>
            <a:r>
              <a:rPr lang="en-US" dirty="0"/>
              <a:t>/8951-2 </a:t>
            </a:r>
            <a:r>
              <a:rPr lang="en-US" dirty="0" smtClean="0"/>
              <a:t>dated </a:t>
            </a:r>
            <a:r>
              <a:rPr lang="en-US" b="1" dirty="0"/>
              <a:t>earlier</a:t>
            </a:r>
            <a:r>
              <a:rPr lang="en-US" dirty="0"/>
              <a:t>  than </a:t>
            </a:r>
            <a:r>
              <a:rPr lang="en-US" b="1" dirty="0"/>
              <a:t>February 2015</a:t>
            </a:r>
            <a:endParaRPr lang="en-US" dirty="0"/>
          </a:p>
          <a:p>
            <a:pPr marL="0" indent="0">
              <a:buNone/>
            </a:pPr>
            <a:endParaRPr lang="en-US" sz="1600" dirty="0" smtClean="0"/>
          </a:p>
          <a:p>
            <a:r>
              <a:rPr lang="en-US" dirty="0" smtClean="0"/>
              <a:t>Due process must be provided prior to adjustment as these forms notified the Veteran that adjustments would be made prospectively (regardless of whether or not the form is signed by the Veteran)</a:t>
            </a:r>
          </a:p>
        </p:txBody>
      </p:sp>
      <p:sp>
        <p:nvSpPr>
          <p:cNvPr id="4" name="Slide Number Placeholder 3"/>
          <p:cNvSpPr>
            <a:spLocks noGrp="1"/>
          </p:cNvSpPr>
          <p:nvPr>
            <p:ph type="sldNum" sz="quarter" idx="10"/>
          </p:nvPr>
        </p:nvSpPr>
        <p:spPr/>
        <p:txBody>
          <a:bodyPr/>
          <a:lstStyle/>
          <a:p>
            <a:fld id="{7C414AED-89CE-4A48-8B2B-1B3A5C68EA2A}" type="slidenum">
              <a:rPr lang="en-US" smtClean="0"/>
              <a:t>14</a:t>
            </a:fld>
            <a:endParaRPr lang="en-US"/>
          </a:p>
        </p:txBody>
      </p:sp>
    </p:spTree>
    <p:extLst>
      <p:ext uri="{BB962C8B-B14F-4D97-AF65-F5344CB8AC3E}">
        <p14:creationId xmlns:p14="http://schemas.microsoft.com/office/powerpoint/2010/main" val="12752346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 Form 21-8951/8951-2</a:t>
            </a:r>
            <a:endParaRPr lang="en-US" dirty="0"/>
          </a:p>
        </p:txBody>
      </p:sp>
      <p:sp>
        <p:nvSpPr>
          <p:cNvPr id="3" name="Content Placeholder 2"/>
          <p:cNvSpPr>
            <a:spLocks noGrp="1"/>
          </p:cNvSpPr>
          <p:nvPr>
            <p:ph idx="1"/>
          </p:nvPr>
        </p:nvSpPr>
        <p:spPr>
          <a:xfrm>
            <a:off x="847165" y="1789114"/>
            <a:ext cx="10945906" cy="4508655"/>
          </a:xfrm>
        </p:spPr>
        <p:txBody>
          <a:bodyPr>
            <a:normAutofit/>
          </a:bodyPr>
          <a:lstStyle/>
          <a:p>
            <a:pPr marL="0" indent="0">
              <a:buNone/>
            </a:pPr>
            <a:r>
              <a:rPr lang="en-US" dirty="0"/>
              <a:t>VA Form 21-8951 dated </a:t>
            </a:r>
            <a:r>
              <a:rPr lang="en-US" b="1" dirty="0" smtClean="0"/>
              <a:t>December </a:t>
            </a:r>
            <a:r>
              <a:rPr lang="en-US" b="1" dirty="0"/>
              <a:t>2014</a:t>
            </a:r>
            <a:r>
              <a:rPr lang="en-US" dirty="0"/>
              <a:t>/8951-2 </a:t>
            </a:r>
            <a:r>
              <a:rPr lang="en-US" dirty="0" smtClean="0"/>
              <a:t>dated </a:t>
            </a:r>
            <a:r>
              <a:rPr lang="en-US" b="1" dirty="0" smtClean="0"/>
              <a:t>February 2015</a:t>
            </a:r>
          </a:p>
          <a:p>
            <a:pPr marL="0" indent="0">
              <a:buNone/>
            </a:pPr>
            <a:endParaRPr lang="en-US" sz="1600" b="1" dirty="0" smtClean="0"/>
          </a:p>
          <a:p>
            <a:r>
              <a:rPr lang="en-US" dirty="0" smtClean="0"/>
              <a:t>Provides Veteran notice that an overpayment will occur if the drill pay adjustment is processed retroactively</a:t>
            </a:r>
          </a:p>
          <a:p>
            <a:r>
              <a:rPr lang="en-US" dirty="0" smtClean="0"/>
              <a:t>Eliminates the need to provide a notice of proposed adverse action</a:t>
            </a:r>
          </a:p>
        </p:txBody>
      </p:sp>
      <p:sp>
        <p:nvSpPr>
          <p:cNvPr id="4" name="Slide Number Placeholder 3"/>
          <p:cNvSpPr>
            <a:spLocks noGrp="1"/>
          </p:cNvSpPr>
          <p:nvPr>
            <p:ph type="sldNum" sz="quarter" idx="10"/>
          </p:nvPr>
        </p:nvSpPr>
        <p:spPr/>
        <p:txBody>
          <a:bodyPr/>
          <a:lstStyle/>
          <a:p>
            <a:fld id="{7C414AED-89CE-4A48-8B2B-1B3A5C68EA2A}" type="slidenum">
              <a:rPr lang="en-US" smtClean="0"/>
              <a:t>15</a:t>
            </a:fld>
            <a:endParaRPr lang="en-US"/>
          </a:p>
        </p:txBody>
      </p:sp>
    </p:spTree>
    <p:extLst>
      <p:ext uri="{BB962C8B-B14F-4D97-AF65-F5344CB8AC3E}">
        <p14:creationId xmlns:p14="http://schemas.microsoft.com/office/powerpoint/2010/main" val="20091224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Drill Pay Adjustment Procedures</a:t>
            </a:r>
            <a:endParaRPr lang="en-US" dirty="0"/>
          </a:p>
        </p:txBody>
      </p:sp>
      <p:sp>
        <p:nvSpPr>
          <p:cNvPr id="3" name="Content Placeholder 2"/>
          <p:cNvSpPr>
            <a:spLocks noGrp="1"/>
          </p:cNvSpPr>
          <p:nvPr>
            <p:ph idx="1"/>
          </p:nvPr>
        </p:nvSpPr>
        <p:spPr>
          <a:xfrm>
            <a:off x="847165" y="1789114"/>
            <a:ext cx="10945906" cy="4508655"/>
          </a:xfrm>
        </p:spPr>
        <p:txBody>
          <a:bodyPr>
            <a:normAutofit/>
          </a:bodyPr>
          <a:lstStyle/>
          <a:p>
            <a:r>
              <a:rPr lang="en-US" dirty="0" smtClean="0"/>
              <a:t>All adjustments will be made retroactively, creating an overpayment of benefits (effective February 25, 2016)</a:t>
            </a:r>
          </a:p>
          <a:p>
            <a:pPr marL="0" indent="0">
              <a:buNone/>
            </a:pPr>
            <a:endParaRPr lang="en-US" sz="1600" dirty="0" smtClean="0"/>
          </a:p>
          <a:p>
            <a:r>
              <a:rPr lang="en-US" dirty="0" smtClean="0"/>
              <a:t>Effective date is the first day of the current fiscal year (October 1)</a:t>
            </a:r>
          </a:p>
          <a:p>
            <a:pPr marL="0" indent="0">
              <a:buNone/>
            </a:pPr>
            <a:endParaRPr lang="en-US" sz="1600" dirty="0" smtClean="0"/>
          </a:p>
          <a:p>
            <a:r>
              <a:rPr lang="en-US" dirty="0" smtClean="0"/>
              <a:t>Pending due process sent prior to February 25, 2016 will be processed as proposed (usually from the first of the month following date last paid)</a:t>
            </a:r>
          </a:p>
          <a:p>
            <a:pPr lvl="1"/>
            <a:r>
              <a:rPr lang="en-US" dirty="0" smtClean="0"/>
              <a:t>Include “What are Your Options” paragraph in decision notification letter</a:t>
            </a:r>
          </a:p>
        </p:txBody>
      </p:sp>
      <p:sp>
        <p:nvSpPr>
          <p:cNvPr id="4" name="Slide Number Placeholder 3"/>
          <p:cNvSpPr>
            <a:spLocks noGrp="1"/>
          </p:cNvSpPr>
          <p:nvPr>
            <p:ph type="sldNum" sz="quarter" idx="10"/>
          </p:nvPr>
        </p:nvSpPr>
        <p:spPr/>
        <p:txBody>
          <a:bodyPr/>
          <a:lstStyle/>
          <a:p>
            <a:fld id="{7C414AED-89CE-4A48-8B2B-1B3A5C68EA2A}" type="slidenum">
              <a:rPr lang="en-US" smtClean="0"/>
              <a:t>16</a:t>
            </a:fld>
            <a:endParaRPr lang="en-US"/>
          </a:p>
        </p:txBody>
      </p:sp>
    </p:spTree>
    <p:extLst>
      <p:ext uri="{BB962C8B-B14F-4D97-AF65-F5344CB8AC3E}">
        <p14:creationId xmlns:p14="http://schemas.microsoft.com/office/powerpoint/2010/main" val="17973092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are Your Options” </a:t>
            </a:r>
            <a:endParaRPr lang="en-US" dirty="0"/>
          </a:p>
        </p:txBody>
      </p:sp>
      <p:sp>
        <p:nvSpPr>
          <p:cNvPr id="3" name="Content Placeholder 2"/>
          <p:cNvSpPr>
            <a:spLocks noGrp="1"/>
          </p:cNvSpPr>
          <p:nvPr>
            <p:ph idx="1"/>
          </p:nvPr>
        </p:nvSpPr>
        <p:spPr>
          <a:xfrm>
            <a:off x="847165" y="1789114"/>
            <a:ext cx="10945906" cy="4508655"/>
          </a:xfrm>
        </p:spPr>
        <p:txBody>
          <a:bodyPr>
            <a:normAutofit/>
          </a:bodyPr>
          <a:lstStyle/>
          <a:p>
            <a:pPr marL="0" marR="0" indent="0">
              <a:lnSpc>
                <a:spcPct val="115000"/>
              </a:lnSpc>
              <a:spcBef>
                <a:spcPts val="0"/>
              </a:spcBef>
              <a:spcAft>
                <a:spcPts val="1000"/>
              </a:spcAft>
              <a:buNone/>
            </a:pPr>
            <a:r>
              <a:rPr lang="en-US" sz="2400" dirty="0">
                <a:ea typeface="Calibri"/>
              </a:rPr>
              <a:t>If you are experiencing financial hardship and cannot afford to have your prospective benefits reduced, please contact us immediately. We will work with you to create a debt and establish a reasonable repayment schedule.</a:t>
            </a:r>
          </a:p>
          <a:p>
            <a:pPr marL="0" marR="0">
              <a:lnSpc>
                <a:spcPct val="115000"/>
              </a:lnSpc>
              <a:spcBef>
                <a:spcPts val="0"/>
              </a:spcBef>
              <a:spcAft>
                <a:spcPts val="1000"/>
              </a:spcAft>
            </a:pPr>
            <a:endParaRPr lang="en-US" sz="2400" dirty="0">
              <a:ea typeface="Calibri"/>
            </a:endParaRPr>
          </a:p>
          <a:p>
            <a:pPr marL="0" indent="0">
              <a:lnSpc>
                <a:spcPct val="115000"/>
              </a:lnSpc>
              <a:spcBef>
                <a:spcPts val="0"/>
              </a:spcBef>
              <a:spcAft>
                <a:spcPts val="1000"/>
              </a:spcAft>
              <a:buNone/>
            </a:pPr>
            <a:r>
              <a:rPr lang="en-US" sz="2400" dirty="0">
                <a:ea typeface="Calibri"/>
              </a:rPr>
              <a:t>If you inform us that a financial hardship exists, we will take action to reverse your current adjustment, as indicated in this notification, and will create an overpayment. Once the overpayment is created, you will receive a letter from the Debt Management Center advising you of repayment options.</a:t>
            </a:r>
          </a:p>
          <a:p>
            <a:pPr marL="0" indent="0">
              <a:buNone/>
            </a:pPr>
            <a:endParaRPr lang="en-US" dirty="0" smtClean="0"/>
          </a:p>
        </p:txBody>
      </p:sp>
      <p:sp>
        <p:nvSpPr>
          <p:cNvPr id="4" name="Slide Number Placeholder 3"/>
          <p:cNvSpPr>
            <a:spLocks noGrp="1"/>
          </p:cNvSpPr>
          <p:nvPr>
            <p:ph type="sldNum" sz="quarter" idx="10"/>
          </p:nvPr>
        </p:nvSpPr>
        <p:spPr/>
        <p:txBody>
          <a:bodyPr/>
          <a:lstStyle/>
          <a:p>
            <a:fld id="{7C414AED-89CE-4A48-8B2B-1B3A5C68EA2A}" type="slidenum">
              <a:rPr lang="en-US" smtClean="0"/>
              <a:t>17</a:t>
            </a:fld>
            <a:endParaRPr lang="en-US"/>
          </a:p>
        </p:txBody>
      </p:sp>
    </p:spTree>
    <p:extLst>
      <p:ext uri="{BB962C8B-B14F-4D97-AF65-F5344CB8AC3E}">
        <p14:creationId xmlns:p14="http://schemas.microsoft.com/office/powerpoint/2010/main" val="35827846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Veteran Identifies Hardship</a:t>
            </a:r>
            <a:endParaRPr lang="en-US" dirty="0"/>
          </a:p>
        </p:txBody>
      </p:sp>
      <p:sp>
        <p:nvSpPr>
          <p:cNvPr id="3" name="Content Placeholder 2"/>
          <p:cNvSpPr>
            <a:spLocks noGrp="1"/>
          </p:cNvSpPr>
          <p:nvPr>
            <p:ph idx="1"/>
          </p:nvPr>
        </p:nvSpPr>
        <p:spPr>
          <a:xfrm>
            <a:off x="847165" y="1789114"/>
            <a:ext cx="10945906" cy="4508655"/>
          </a:xfrm>
        </p:spPr>
        <p:txBody>
          <a:bodyPr>
            <a:normAutofit/>
          </a:bodyPr>
          <a:lstStyle/>
          <a:p>
            <a:r>
              <a:rPr lang="en-US" dirty="0" smtClean="0"/>
              <a:t>Establish an EP 290 – Drill Pay Adjustment and an EP 690 – Review – Potential </a:t>
            </a:r>
            <a:r>
              <a:rPr lang="en-US" dirty="0" err="1" smtClean="0"/>
              <a:t>Overpmt</a:t>
            </a:r>
            <a:endParaRPr lang="en-US" dirty="0" smtClean="0"/>
          </a:p>
          <a:p>
            <a:pPr marL="0" indent="0">
              <a:buNone/>
            </a:pPr>
            <a:endParaRPr lang="en-US" sz="1600" dirty="0"/>
          </a:p>
          <a:p>
            <a:r>
              <a:rPr lang="en-US" dirty="0" smtClean="0"/>
              <a:t>Reverse the current prospective adjustment</a:t>
            </a:r>
            <a:endParaRPr lang="en-US" dirty="0"/>
          </a:p>
          <a:p>
            <a:pPr marL="0" indent="0">
              <a:buNone/>
            </a:pPr>
            <a:endParaRPr lang="en-US" sz="1600" dirty="0" smtClean="0"/>
          </a:p>
          <a:p>
            <a:r>
              <a:rPr lang="en-US" dirty="0" smtClean="0"/>
              <a:t>Create an overpayment based on the Veterans request, effective the first day of the current fiscal year</a:t>
            </a:r>
          </a:p>
          <a:p>
            <a:endParaRPr lang="en-US" dirty="0"/>
          </a:p>
          <a:p>
            <a:pPr marL="0" indent="0">
              <a:buNone/>
            </a:pPr>
            <a:r>
              <a:rPr lang="en-US" dirty="0" smtClean="0"/>
              <a:t>*This action will allow the Veteran to apply for a waiver of the debt due to hardship</a:t>
            </a:r>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18</a:t>
            </a:fld>
            <a:endParaRPr lang="en-US"/>
          </a:p>
        </p:txBody>
      </p:sp>
    </p:spTree>
    <p:extLst>
      <p:ext uri="{BB962C8B-B14F-4D97-AF65-F5344CB8AC3E}">
        <p14:creationId xmlns:p14="http://schemas.microsoft.com/office/powerpoint/2010/main" val="107082228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Types of Adjustments</a:t>
            </a:r>
            <a:endParaRPr lang="en-US" dirty="0"/>
          </a:p>
        </p:txBody>
      </p:sp>
      <p:sp>
        <p:nvSpPr>
          <p:cNvPr id="3" name="Content Placeholder 2"/>
          <p:cNvSpPr>
            <a:spLocks noGrp="1"/>
          </p:cNvSpPr>
          <p:nvPr>
            <p:ph idx="1"/>
          </p:nvPr>
        </p:nvSpPr>
        <p:spPr>
          <a:xfrm>
            <a:off x="847165" y="1789114"/>
            <a:ext cx="10945906" cy="4508655"/>
          </a:xfrm>
        </p:spPr>
        <p:txBody>
          <a:bodyPr>
            <a:normAutofit/>
          </a:bodyPr>
          <a:lstStyle/>
          <a:p>
            <a:r>
              <a:rPr lang="en-US" dirty="0" smtClean="0"/>
              <a:t>Advance Notice of Receipt of Drill Pay</a:t>
            </a:r>
          </a:p>
          <a:p>
            <a:endParaRPr lang="en-US" dirty="0"/>
          </a:p>
          <a:p>
            <a:r>
              <a:rPr lang="en-US" dirty="0" smtClean="0"/>
              <a:t>Paragraph 29 or 30</a:t>
            </a:r>
          </a:p>
          <a:p>
            <a:endParaRPr lang="en-US" dirty="0"/>
          </a:p>
          <a:p>
            <a:r>
              <a:rPr lang="en-US" dirty="0" smtClean="0"/>
              <a:t>Increased Rating</a:t>
            </a:r>
          </a:p>
          <a:p>
            <a:endParaRPr lang="en-US" dirty="0"/>
          </a:p>
          <a:p>
            <a:r>
              <a:rPr lang="en-US" dirty="0" smtClean="0"/>
              <a:t>Decreased Rating</a:t>
            </a:r>
          </a:p>
        </p:txBody>
      </p:sp>
      <p:sp>
        <p:nvSpPr>
          <p:cNvPr id="4" name="Slide Number Placeholder 3"/>
          <p:cNvSpPr>
            <a:spLocks noGrp="1"/>
          </p:cNvSpPr>
          <p:nvPr>
            <p:ph type="sldNum" sz="quarter" idx="10"/>
          </p:nvPr>
        </p:nvSpPr>
        <p:spPr/>
        <p:txBody>
          <a:bodyPr/>
          <a:lstStyle/>
          <a:p>
            <a:fld id="{7C414AED-89CE-4A48-8B2B-1B3A5C68EA2A}" type="slidenum">
              <a:rPr lang="en-US" smtClean="0"/>
              <a:t>19</a:t>
            </a:fld>
            <a:endParaRPr lang="en-US"/>
          </a:p>
        </p:txBody>
      </p:sp>
    </p:spTree>
    <p:extLst>
      <p:ext uri="{BB962C8B-B14F-4D97-AF65-F5344CB8AC3E}">
        <p14:creationId xmlns:p14="http://schemas.microsoft.com/office/powerpoint/2010/main" val="19893290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normAutofit/>
          </a:bodyPr>
          <a:lstStyle/>
          <a:p>
            <a:pPr lvl="0" hangingPunct="0"/>
            <a:r>
              <a:rPr lang="en-US" dirty="0"/>
              <a:t>Identify the steps in reviewing and preparing drill pay waiver award adjustments, to include development for missing information and sending a proposed adverse action notice if necessary</a:t>
            </a:r>
          </a:p>
          <a:p>
            <a:pPr marL="0" lvl="0" indent="0" hangingPunct="0">
              <a:buNone/>
            </a:pPr>
            <a:endParaRPr lang="en-US" sz="1600" dirty="0"/>
          </a:p>
          <a:p>
            <a:pPr hangingPunct="0"/>
            <a:r>
              <a:rPr lang="en-US" dirty="0"/>
              <a:t>Understand less common adjustments involved with drill pay waivers</a:t>
            </a:r>
          </a:p>
          <a:p>
            <a:pPr marL="0" lvl="0" indent="0" hangingPunct="0">
              <a:buNone/>
            </a:pPr>
            <a:endParaRPr lang="en-US" sz="1600" dirty="0"/>
          </a:p>
          <a:p>
            <a:pPr lvl="0" hangingPunct="0"/>
            <a:r>
              <a:rPr lang="en-US" dirty="0"/>
              <a:t>Input drill pay adjustment information into VA awards systems</a:t>
            </a:r>
          </a:p>
          <a:p>
            <a:pPr marL="0" lvl="0" indent="0" hangingPunct="0">
              <a:buNone/>
            </a:pPr>
            <a:endParaRPr lang="en-US" sz="1600" dirty="0"/>
          </a:p>
          <a:p>
            <a:pPr lvl="0" hangingPunct="0"/>
            <a:r>
              <a:rPr lang="en-US" dirty="0"/>
              <a:t>Accurately notify Veterans </a:t>
            </a:r>
            <a:r>
              <a:rPr lang="en-US"/>
              <a:t>of </a:t>
            </a:r>
            <a:r>
              <a:rPr lang="en-US" smtClean="0"/>
              <a:t>decisions regarding </a:t>
            </a:r>
            <a:r>
              <a:rPr lang="en-US" dirty="0"/>
              <a:t>drill pay waivers</a:t>
            </a:r>
          </a:p>
        </p:txBody>
      </p:sp>
      <p:sp>
        <p:nvSpPr>
          <p:cNvPr id="4" name="Slide Number Placeholder 3"/>
          <p:cNvSpPr>
            <a:spLocks noGrp="1"/>
          </p:cNvSpPr>
          <p:nvPr>
            <p:ph type="sldNum" sz="quarter" idx="10"/>
          </p:nvPr>
        </p:nvSpPr>
        <p:spPr/>
        <p:txBody>
          <a:bodyPr/>
          <a:lstStyle/>
          <a:p>
            <a:fld id="{7C414AED-89CE-4A48-8B2B-1B3A5C68EA2A}" type="slidenum">
              <a:rPr lang="en-US" smtClean="0"/>
              <a:t>2</a:t>
            </a:fld>
            <a:endParaRPr lang="en-US"/>
          </a:p>
        </p:txBody>
      </p:sp>
    </p:spTree>
    <p:extLst>
      <p:ext uri="{BB962C8B-B14F-4D97-AF65-F5344CB8AC3E}">
        <p14:creationId xmlns:p14="http://schemas.microsoft.com/office/powerpoint/2010/main" val="1555371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Award Information – VBMS-A</a:t>
            </a:r>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20</a:t>
            </a:fld>
            <a:endParaRPr lang="en-US"/>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870780" y="1584101"/>
            <a:ext cx="8923198" cy="4072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1378040" y="5756857"/>
            <a:ext cx="9826580" cy="523220"/>
          </a:xfrm>
          <a:prstGeom prst="rect">
            <a:avLst/>
          </a:prstGeom>
          <a:noFill/>
        </p:spPr>
        <p:txBody>
          <a:bodyPr wrap="square" rtlCol="0">
            <a:spAutoFit/>
          </a:bodyPr>
          <a:lstStyle/>
          <a:p>
            <a:pPr algn="ctr"/>
            <a:r>
              <a:rPr lang="en-US" sz="2800" dirty="0" smtClean="0">
                <a:solidFill>
                  <a:srgbClr val="002060"/>
                </a:solidFill>
                <a:latin typeface="Times New Roman" panose="02020603050405020304" pitchFamily="18" charset="0"/>
                <a:cs typeface="Times New Roman" panose="02020603050405020304" pitchFamily="18" charset="0"/>
              </a:rPr>
              <a:t>After all information is input, click done, then Generate the award.</a:t>
            </a:r>
            <a:endParaRPr lang="en-US" sz="28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7465994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Notify the Veteran</a:t>
            </a:r>
            <a:endParaRPr lang="en-US" dirty="0"/>
          </a:p>
        </p:txBody>
      </p:sp>
      <p:sp>
        <p:nvSpPr>
          <p:cNvPr id="3" name="Content Placeholder 2"/>
          <p:cNvSpPr>
            <a:spLocks noGrp="1"/>
          </p:cNvSpPr>
          <p:nvPr>
            <p:ph idx="1"/>
          </p:nvPr>
        </p:nvSpPr>
        <p:spPr>
          <a:xfrm>
            <a:off x="847165" y="1789114"/>
            <a:ext cx="10945906" cy="4508655"/>
          </a:xfrm>
        </p:spPr>
        <p:txBody>
          <a:bodyPr>
            <a:normAutofit/>
          </a:bodyPr>
          <a:lstStyle/>
          <a:p>
            <a:pPr marL="0" indent="0">
              <a:buNone/>
            </a:pPr>
            <a:r>
              <a:rPr lang="en-US" dirty="0"/>
              <a:t>Notify the Veteran of our decision using </a:t>
            </a:r>
            <a:r>
              <a:rPr lang="en-US" b="1" dirty="0"/>
              <a:t>ADL</a:t>
            </a:r>
            <a:r>
              <a:rPr lang="en-US" dirty="0"/>
              <a:t> if available </a:t>
            </a:r>
            <a:r>
              <a:rPr lang="en-US" dirty="0" smtClean="0"/>
              <a:t>or </a:t>
            </a:r>
            <a:r>
              <a:rPr lang="en-US" b="1" dirty="0" smtClean="0"/>
              <a:t>PCGL </a:t>
            </a:r>
            <a:r>
              <a:rPr lang="en-US" dirty="0"/>
              <a:t>(GP 14 letter) </a:t>
            </a:r>
            <a:r>
              <a:rPr lang="en-US" dirty="0" smtClean="0"/>
              <a:t> </a:t>
            </a:r>
            <a:r>
              <a:rPr lang="en-US" dirty="0"/>
              <a:t>if ADL is not </a:t>
            </a:r>
            <a:r>
              <a:rPr lang="en-US" dirty="0" smtClean="0"/>
              <a:t>available</a:t>
            </a:r>
          </a:p>
          <a:p>
            <a:pPr marL="0" indent="0">
              <a:buNone/>
            </a:pPr>
            <a:endParaRPr lang="en-US" sz="1600" dirty="0" smtClean="0"/>
          </a:p>
          <a:p>
            <a:r>
              <a:rPr lang="en-US" dirty="0" smtClean="0"/>
              <a:t>Be sure to add the evidence used to make our decision, as this will not automatically be input into either letter</a:t>
            </a:r>
          </a:p>
        </p:txBody>
      </p:sp>
      <p:sp>
        <p:nvSpPr>
          <p:cNvPr id="4" name="Slide Number Placeholder 3"/>
          <p:cNvSpPr>
            <a:spLocks noGrp="1"/>
          </p:cNvSpPr>
          <p:nvPr>
            <p:ph type="sldNum" sz="quarter" idx="10"/>
          </p:nvPr>
        </p:nvSpPr>
        <p:spPr/>
        <p:txBody>
          <a:bodyPr/>
          <a:lstStyle/>
          <a:p>
            <a:fld id="{7C414AED-89CE-4A48-8B2B-1B3A5C68EA2A}" type="slidenum">
              <a:rPr lang="en-US" smtClean="0"/>
              <a:t>21</a:t>
            </a:fld>
            <a:endParaRPr lang="en-US"/>
          </a:p>
        </p:txBody>
      </p:sp>
    </p:spTree>
    <p:extLst>
      <p:ext uri="{BB962C8B-B14F-4D97-AF65-F5344CB8AC3E}">
        <p14:creationId xmlns:p14="http://schemas.microsoft.com/office/powerpoint/2010/main" val="421119633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a:xfrm>
            <a:off x="847165" y="1789114"/>
            <a:ext cx="10945906" cy="4508655"/>
          </a:xfrm>
        </p:spPr>
        <p:txBody>
          <a:bodyPr>
            <a:normAutofit/>
          </a:bodyPr>
          <a:lstStyle/>
          <a:p>
            <a:pPr lvl="0" hangingPunct="0"/>
            <a:r>
              <a:rPr lang="en-US" dirty="0"/>
              <a:t>Identify the steps in reviewing and preparing drill pay waiver award adjustments, to include development for missing information and sending a proposed adverse action notice if necessary</a:t>
            </a:r>
          </a:p>
          <a:p>
            <a:pPr marL="0" lvl="0" indent="0" hangingPunct="0">
              <a:buNone/>
            </a:pPr>
            <a:endParaRPr lang="en-US" sz="1600" dirty="0"/>
          </a:p>
          <a:p>
            <a:pPr hangingPunct="0"/>
            <a:r>
              <a:rPr lang="en-US" dirty="0"/>
              <a:t>Understand less common adjustments involved with drill pay waivers</a:t>
            </a:r>
          </a:p>
          <a:p>
            <a:pPr marL="0" lvl="0" indent="0" hangingPunct="0">
              <a:buNone/>
            </a:pPr>
            <a:endParaRPr lang="en-US" sz="1600" dirty="0"/>
          </a:p>
          <a:p>
            <a:pPr lvl="0" hangingPunct="0"/>
            <a:r>
              <a:rPr lang="en-US" dirty="0"/>
              <a:t>Input drill pay adjustment information into VA awards systems</a:t>
            </a:r>
          </a:p>
          <a:p>
            <a:pPr marL="0" lvl="0" indent="0" hangingPunct="0">
              <a:buNone/>
            </a:pPr>
            <a:endParaRPr lang="en-US" sz="1600" dirty="0"/>
          </a:p>
          <a:p>
            <a:pPr lvl="0" hangingPunct="0"/>
            <a:r>
              <a:rPr lang="en-US" dirty="0"/>
              <a:t>Accurately notify Veterans of our decision regarding drill pay waivers</a:t>
            </a:r>
          </a:p>
        </p:txBody>
      </p:sp>
      <p:sp>
        <p:nvSpPr>
          <p:cNvPr id="4" name="Slide Number Placeholder 3"/>
          <p:cNvSpPr>
            <a:spLocks noGrp="1"/>
          </p:cNvSpPr>
          <p:nvPr>
            <p:ph type="sldNum" sz="quarter" idx="10"/>
          </p:nvPr>
        </p:nvSpPr>
        <p:spPr/>
        <p:txBody>
          <a:bodyPr/>
          <a:lstStyle/>
          <a:p>
            <a:fld id="{7C414AED-89CE-4A48-8B2B-1B3A5C68EA2A}" type="slidenum">
              <a:rPr lang="en-US" smtClean="0"/>
              <a:t>22</a:t>
            </a:fld>
            <a:endParaRPr lang="en-US"/>
          </a:p>
        </p:txBody>
      </p:sp>
    </p:spTree>
    <p:extLst>
      <p:ext uri="{BB962C8B-B14F-4D97-AF65-F5344CB8AC3E}">
        <p14:creationId xmlns:p14="http://schemas.microsoft.com/office/powerpoint/2010/main" val="15833561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a:t>
            </a:r>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23</a:t>
            </a:fld>
            <a:endParaRPr lang="en-US"/>
          </a:p>
        </p:txBody>
      </p:sp>
      <p:pic>
        <p:nvPicPr>
          <p:cNvPr id="5"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3804098" y="1403798"/>
            <a:ext cx="4992172" cy="4992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503924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fontScale="92500" lnSpcReduction="20000"/>
          </a:bodyPr>
          <a:lstStyle/>
          <a:p>
            <a:pPr lvl="0" hangingPunct="0"/>
            <a:r>
              <a:rPr lang="en-US" u="sng" dirty="0">
                <a:hlinkClick r:id="rId2"/>
              </a:rPr>
              <a:t>10 U.S.C § 12316</a:t>
            </a:r>
            <a:r>
              <a:rPr lang="en-US" dirty="0"/>
              <a:t>, Payment of certain Reserves while on duty</a:t>
            </a:r>
          </a:p>
          <a:p>
            <a:pPr lvl="0" hangingPunct="0"/>
            <a:r>
              <a:rPr lang="en-US" u="sng" dirty="0">
                <a:hlinkClick r:id="rId3"/>
              </a:rPr>
              <a:t>38 U.S.C. § 5304 (c)</a:t>
            </a:r>
            <a:r>
              <a:rPr lang="en-US" dirty="0"/>
              <a:t>, Prohibition against duplication of benefits</a:t>
            </a:r>
          </a:p>
          <a:p>
            <a:pPr lvl="0" hangingPunct="0"/>
            <a:r>
              <a:rPr lang="en-US" u="sng" dirty="0">
                <a:hlinkClick r:id="rId4"/>
              </a:rPr>
              <a:t>38 CFR 3.654(c)</a:t>
            </a:r>
            <a:r>
              <a:rPr lang="en-US" dirty="0"/>
              <a:t>, Active service pay: Training duty</a:t>
            </a:r>
          </a:p>
          <a:p>
            <a:pPr lvl="0" hangingPunct="0"/>
            <a:r>
              <a:rPr lang="en-US" u="sng" dirty="0">
                <a:hlinkClick r:id="rId5"/>
              </a:rPr>
              <a:t>38 CFR 3.700 (a)(1)(iii)</a:t>
            </a:r>
            <a:r>
              <a:rPr lang="en-US" dirty="0"/>
              <a:t>, General: Veterans: Active service pay: Reservists</a:t>
            </a:r>
          </a:p>
          <a:p>
            <a:pPr lvl="0" hangingPunct="0"/>
            <a:r>
              <a:rPr lang="en-US" u="sng" dirty="0">
                <a:hlinkClick r:id="rId6"/>
              </a:rPr>
              <a:t>M21-1, Part I, Subpart 2</a:t>
            </a:r>
            <a:r>
              <a:rPr lang="en-US" dirty="0"/>
              <a:t>, Due Process</a:t>
            </a:r>
          </a:p>
          <a:p>
            <a:pPr lvl="0" hangingPunct="0"/>
            <a:r>
              <a:rPr lang="en-US" u="sng" dirty="0">
                <a:hlinkClick r:id="rId6"/>
              </a:rPr>
              <a:t>M21-1, Part III, Subpart v, 4.C</a:t>
            </a:r>
            <a:r>
              <a:rPr lang="en-US" dirty="0"/>
              <a:t>, Adjusting Department of Veterans Affairs (VA) Benefits Based on a Veteran’s Receipt of Active Service Pay</a:t>
            </a:r>
          </a:p>
          <a:p>
            <a:pPr lvl="0" hangingPunct="0"/>
            <a:r>
              <a:rPr lang="en-US" u="sng" dirty="0">
                <a:hlinkClick r:id="rId7"/>
              </a:rPr>
              <a:t>VA Compensation Rate Tables</a:t>
            </a:r>
            <a:endParaRPr lang="en-US" dirty="0"/>
          </a:p>
          <a:p>
            <a:pPr lvl="0" hangingPunct="0"/>
            <a:r>
              <a:rPr lang="en-US" u="sng" dirty="0">
                <a:hlinkClick r:id="rId8"/>
              </a:rPr>
              <a:t>Letter Creator Tool</a:t>
            </a:r>
            <a:endParaRPr lang="en-US" dirty="0"/>
          </a:p>
          <a:p>
            <a:pPr lvl="0" hangingPunct="0"/>
            <a:r>
              <a:rPr lang="en-US" u="sng" dirty="0">
                <a:hlinkClick r:id="rId9"/>
              </a:rPr>
              <a:t>VSR Assistant Resources – Adverse Action Calculator</a:t>
            </a:r>
            <a:endParaRPr lang="en-US" dirty="0"/>
          </a:p>
          <a:p>
            <a:pPr marL="0" indent="0">
              <a:buNone/>
            </a:pPr>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3</a:t>
            </a:fld>
            <a:endParaRPr lang="en-US"/>
          </a:p>
        </p:txBody>
      </p:sp>
    </p:spTree>
    <p:extLst>
      <p:ext uri="{BB962C8B-B14F-4D97-AF65-F5344CB8AC3E}">
        <p14:creationId xmlns:p14="http://schemas.microsoft.com/office/powerpoint/2010/main" val="8628267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Options for Completing VA Form 21-8951</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Check the box next to: </a:t>
            </a:r>
            <a:r>
              <a:rPr lang="en-US" i="1" dirty="0" smtClean="0"/>
              <a:t>I elect to waive VA benefits for the days indicated in order to retain my training pay.</a:t>
            </a:r>
          </a:p>
          <a:p>
            <a:pPr>
              <a:buFont typeface="+mj-lt"/>
              <a:buAutoNum type="arabicPeriod"/>
            </a:pPr>
            <a:endParaRPr lang="en-US" sz="1600" dirty="0" smtClean="0"/>
          </a:p>
          <a:p>
            <a:pPr marL="514350" indent="-514350">
              <a:buFont typeface="+mj-lt"/>
              <a:buAutoNum type="arabicPeriod"/>
            </a:pPr>
            <a:r>
              <a:rPr lang="en-US" dirty="0" smtClean="0"/>
              <a:t> </a:t>
            </a:r>
            <a:endParaRPr lang="en-US" dirty="0"/>
          </a:p>
          <a:p>
            <a:pPr marL="914400" lvl="1" indent="-514350"/>
            <a:r>
              <a:rPr lang="en-US" sz="2800" dirty="0" smtClean="0"/>
              <a:t>Declare the pre-printed number of training days are incorrect</a:t>
            </a:r>
          </a:p>
          <a:p>
            <a:pPr marL="914400" lvl="1" indent="-514350"/>
            <a:r>
              <a:rPr lang="en-US" sz="2800" dirty="0" smtClean="0"/>
              <a:t>Enter the correct number on the form </a:t>
            </a:r>
          </a:p>
          <a:p>
            <a:pPr marL="914400" lvl="1" indent="-514350"/>
            <a:r>
              <a:rPr lang="en-US" sz="2800" dirty="0" smtClean="0"/>
              <a:t>Check the box next to: </a:t>
            </a:r>
            <a:r>
              <a:rPr lang="en-US" sz="2800" i="1" dirty="0"/>
              <a:t>I elect to waive VA benefits for the days indicated in order to retain my training pay.</a:t>
            </a:r>
            <a:endParaRPr lang="en-US" sz="2800" dirty="0"/>
          </a:p>
          <a:p>
            <a:pPr marL="914400" lvl="1" indent="-514350"/>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4</a:t>
            </a:fld>
            <a:endParaRPr lang="en-US"/>
          </a:p>
        </p:txBody>
      </p:sp>
    </p:spTree>
    <p:extLst>
      <p:ext uri="{BB962C8B-B14F-4D97-AF65-F5344CB8AC3E}">
        <p14:creationId xmlns:p14="http://schemas.microsoft.com/office/powerpoint/2010/main" val="41129892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514350" indent="-514350">
              <a:buFont typeface="+mj-lt"/>
              <a:buAutoNum type="arabicPeriod" startAt="3"/>
            </a:pPr>
            <a:r>
              <a:rPr lang="en-US" dirty="0"/>
              <a:t>Check the box next to the sentence that reads: </a:t>
            </a:r>
            <a:r>
              <a:rPr lang="en-US" i="1" dirty="0"/>
              <a:t>I received no military pay and allowances during the fiscal year(s) indicated on the front of this form</a:t>
            </a:r>
            <a:r>
              <a:rPr lang="en-US" i="1" dirty="0" smtClean="0"/>
              <a:t>.</a:t>
            </a:r>
          </a:p>
          <a:p>
            <a:pPr marL="514350" indent="-514350">
              <a:buFont typeface="+mj-lt"/>
              <a:buAutoNum type="arabicPeriod" startAt="3"/>
            </a:pPr>
            <a:endParaRPr lang="en-US" sz="1600" i="1" dirty="0"/>
          </a:p>
          <a:p>
            <a:pPr marL="514350" indent="-514350">
              <a:buFont typeface="+mj-lt"/>
              <a:buAutoNum type="arabicPeriod" startAt="3"/>
            </a:pPr>
            <a:r>
              <a:rPr lang="en-US" dirty="0"/>
              <a:t>Check the box next to the sentence that reads: </a:t>
            </a:r>
            <a:r>
              <a:rPr lang="en-US" i="1" dirty="0"/>
              <a:t>I elect to waive military pay and allowances for the days indicated in order to retain my VA compensation or pension</a:t>
            </a:r>
            <a:r>
              <a:rPr lang="en-US" dirty="0"/>
              <a:t>.</a:t>
            </a:r>
          </a:p>
        </p:txBody>
      </p:sp>
      <p:sp>
        <p:nvSpPr>
          <p:cNvPr id="4" name="Slide Number Placeholder 3"/>
          <p:cNvSpPr>
            <a:spLocks noGrp="1"/>
          </p:cNvSpPr>
          <p:nvPr>
            <p:ph type="sldNum" sz="quarter" idx="10"/>
          </p:nvPr>
        </p:nvSpPr>
        <p:spPr/>
        <p:txBody>
          <a:bodyPr/>
          <a:lstStyle/>
          <a:p>
            <a:fld id="{7C414AED-89CE-4A48-8B2B-1B3A5C68EA2A}" type="slidenum">
              <a:rPr lang="en-US" smtClean="0"/>
              <a:t>5</a:t>
            </a:fld>
            <a:endParaRPr lang="en-US"/>
          </a:p>
        </p:txBody>
      </p:sp>
      <p:sp>
        <p:nvSpPr>
          <p:cNvPr id="5" name="Title 1"/>
          <p:cNvSpPr>
            <a:spLocks noGrp="1"/>
          </p:cNvSpPr>
          <p:nvPr>
            <p:ph type="title"/>
          </p:nvPr>
        </p:nvSpPr>
        <p:spPr/>
        <p:txBody>
          <a:bodyPr/>
          <a:lstStyle/>
          <a:p>
            <a:r>
              <a:rPr lang="en-US" dirty="0" smtClean="0"/>
              <a:t>Options for Completing VA Form 21-8951 (cont.)</a:t>
            </a:r>
            <a:endParaRPr lang="en-US" dirty="0"/>
          </a:p>
        </p:txBody>
      </p:sp>
    </p:spTree>
    <p:extLst>
      <p:ext uri="{BB962C8B-B14F-4D97-AF65-F5344CB8AC3E}">
        <p14:creationId xmlns:p14="http://schemas.microsoft.com/office/powerpoint/2010/main" val="33327489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Initial Review of VA Form 21-8951</a:t>
            </a:r>
            <a:endParaRPr lang="en-US" dirty="0"/>
          </a:p>
        </p:txBody>
      </p:sp>
      <p:sp>
        <p:nvSpPr>
          <p:cNvPr id="3" name="Content Placeholder 2"/>
          <p:cNvSpPr>
            <a:spLocks noGrp="1"/>
          </p:cNvSpPr>
          <p:nvPr>
            <p:ph idx="1"/>
          </p:nvPr>
        </p:nvSpPr>
        <p:spPr/>
        <p:txBody>
          <a:bodyPr/>
          <a:lstStyle/>
          <a:p>
            <a:r>
              <a:rPr lang="en-US" dirty="0" smtClean="0"/>
              <a:t>Establish EP 290 – Drill Pay Adjustment </a:t>
            </a:r>
          </a:p>
          <a:p>
            <a:pPr lvl="1"/>
            <a:r>
              <a:rPr lang="en-US" dirty="0" smtClean="0"/>
              <a:t>DOC should be the date the completed VA Form 21-8951 is received from the Veteran, or the date of the 820 work item, whichever applies</a:t>
            </a:r>
          </a:p>
          <a:p>
            <a:pPr lvl="1"/>
            <a:r>
              <a:rPr lang="en-US" dirty="0" smtClean="0"/>
              <a:t>Clear 820 work item when EP 290 is established</a:t>
            </a:r>
          </a:p>
          <a:p>
            <a:pPr lvl="1"/>
            <a:r>
              <a:rPr lang="en-US" dirty="0" smtClean="0"/>
              <a:t>Establish tracking EP 690/693 for potential overpayment/underpayment (same DOC as 820 WI or 290 EP)</a:t>
            </a:r>
          </a:p>
          <a:p>
            <a:r>
              <a:rPr lang="en-US" dirty="0" smtClean="0"/>
              <a:t>Review for completeness</a:t>
            </a:r>
          </a:p>
          <a:p>
            <a:pPr lvl="1"/>
            <a:r>
              <a:rPr lang="en-US" dirty="0" smtClean="0"/>
              <a:t>All appropriate boxes checked</a:t>
            </a:r>
          </a:p>
          <a:p>
            <a:pPr lvl="1"/>
            <a:r>
              <a:rPr lang="en-US" dirty="0" smtClean="0"/>
              <a:t>All appropriate signatures included</a:t>
            </a:r>
          </a:p>
          <a:p>
            <a:pPr lvl="1"/>
            <a:endParaRPr lang="en-US" dirty="0" smtClean="0"/>
          </a:p>
          <a:p>
            <a:pPr lvl="1"/>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6</a:t>
            </a:fld>
            <a:endParaRPr lang="en-US"/>
          </a:p>
        </p:txBody>
      </p:sp>
    </p:spTree>
    <p:extLst>
      <p:ext uri="{BB962C8B-B14F-4D97-AF65-F5344CB8AC3E}">
        <p14:creationId xmlns:p14="http://schemas.microsoft.com/office/powerpoint/2010/main" val="35833744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Incomplete Form or Missing Signatures</a:t>
            </a:r>
            <a:endParaRPr lang="en-US" dirty="0"/>
          </a:p>
        </p:txBody>
      </p:sp>
      <p:sp>
        <p:nvSpPr>
          <p:cNvPr id="3" name="Content Placeholder 2"/>
          <p:cNvSpPr>
            <a:spLocks noGrp="1"/>
          </p:cNvSpPr>
          <p:nvPr>
            <p:ph idx="1"/>
          </p:nvPr>
        </p:nvSpPr>
        <p:spPr/>
        <p:txBody>
          <a:bodyPr/>
          <a:lstStyle/>
          <a:p>
            <a:r>
              <a:rPr lang="en-US" dirty="0" smtClean="0"/>
              <a:t>Return to Veteran to complete or to obtain appropriate signatures</a:t>
            </a:r>
          </a:p>
          <a:p>
            <a:pPr marL="0" indent="0">
              <a:buNone/>
            </a:pPr>
            <a:endParaRPr lang="en-US" sz="1600" dirty="0" smtClean="0"/>
          </a:p>
          <a:p>
            <a:pPr lvl="1"/>
            <a:r>
              <a:rPr lang="en-US" dirty="0" smtClean="0"/>
              <a:t>If due process </a:t>
            </a:r>
            <a:r>
              <a:rPr lang="en-US" b="1" dirty="0" smtClean="0"/>
              <a:t>has not </a:t>
            </a:r>
            <a:r>
              <a:rPr lang="en-US" dirty="0" smtClean="0"/>
              <a:t>been issued, send a </a:t>
            </a:r>
            <a:r>
              <a:rPr lang="en-US" i="1" dirty="0" smtClean="0"/>
              <a:t>Form Not Complete Letter </a:t>
            </a:r>
            <a:r>
              <a:rPr lang="en-US" dirty="0" smtClean="0"/>
              <a:t>and request completion/signature.  Allow 30 day suspense under EP 290.</a:t>
            </a:r>
          </a:p>
          <a:p>
            <a:pPr marL="457200" lvl="1" indent="0">
              <a:buNone/>
            </a:pPr>
            <a:endParaRPr lang="en-US" sz="1600" dirty="0"/>
          </a:p>
          <a:p>
            <a:pPr lvl="1"/>
            <a:r>
              <a:rPr lang="en-US" dirty="0" smtClean="0"/>
              <a:t>If due process </a:t>
            </a:r>
            <a:r>
              <a:rPr lang="en-US" b="1" dirty="0" smtClean="0"/>
              <a:t>has</a:t>
            </a:r>
            <a:r>
              <a:rPr lang="en-US" dirty="0" smtClean="0"/>
              <a:t> been issued, return the form to the Veteran with a </a:t>
            </a:r>
            <a:r>
              <a:rPr lang="en-US" i="1" dirty="0" smtClean="0"/>
              <a:t>Form not Complete Letter</a:t>
            </a:r>
            <a:r>
              <a:rPr lang="en-US" dirty="0" smtClean="0"/>
              <a:t>.  Allow an </a:t>
            </a:r>
            <a:r>
              <a:rPr lang="en-US" b="1" dirty="0" smtClean="0"/>
              <a:t>additional</a:t>
            </a:r>
            <a:r>
              <a:rPr lang="en-US" dirty="0" smtClean="0"/>
              <a:t> 30 day suspense for completion.</a:t>
            </a:r>
          </a:p>
          <a:p>
            <a:pPr lvl="2"/>
            <a:r>
              <a:rPr lang="en-US" dirty="0" smtClean="0"/>
              <a:t>Continue this process under the EP 600.</a:t>
            </a:r>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7</a:t>
            </a:fld>
            <a:endParaRPr lang="en-US"/>
          </a:p>
        </p:txBody>
      </p:sp>
    </p:spTree>
    <p:extLst>
      <p:ext uri="{BB962C8B-B14F-4D97-AF65-F5344CB8AC3E}">
        <p14:creationId xmlns:p14="http://schemas.microsoft.com/office/powerpoint/2010/main" val="14518584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Veteran Waives Military Pay</a:t>
            </a:r>
            <a:endParaRPr lang="en-US" dirty="0"/>
          </a:p>
        </p:txBody>
      </p:sp>
      <p:sp>
        <p:nvSpPr>
          <p:cNvPr id="3" name="Content Placeholder 2"/>
          <p:cNvSpPr>
            <a:spLocks noGrp="1"/>
          </p:cNvSpPr>
          <p:nvPr>
            <p:ph idx="1"/>
          </p:nvPr>
        </p:nvSpPr>
        <p:spPr>
          <a:xfrm>
            <a:off x="847165" y="1789114"/>
            <a:ext cx="10945906" cy="4508655"/>
          </a:xfrm>
        </p:spPr>
        <p:txBody>
          <a:bodyPr>
            <a:normAutofit/>
          </a:bodyPr>
          <a:lstStyle/>
          <a:p>
            <a:r>
              <a:rPr lang="en-US" dirty="0" smtClean="0"/>
              <a:t>PCLR EP 290 (and 820 work item if applicable)</a:t>
            </a:r>
          </a:p>
          <a:p>
            <a:pPr marL="0" indent="0">
              <a:buNone/>
            </a:pPr>
            <a:endParaRPr lang="en-US" sz="1600" dirty="0" smtClean="0"/>
          </a:p>
          <a:p>
            <a:r>
              <a:rPr lang="en-US" dirty="0" smtClean="0"/>
              <a:t>Make one attempt to contact the Veteran via telephone explaining he or she is likely waiving the greater benefit</a:t>
            </a:r>
          </a:p>
          <a:p>
            <a:pPr lvl="1"/>
            <a:r>
              <a:rPr lang="en-US" dirty="0" smtClean="0"/>
              <a:t>If successful, document call on VA Form 27-0820</a:t>
            </a:r>
          </a:p>
          <a:p>
            <a:pPr lvl="1"/>
            <a:r>
              <a:rPr lang="en-US" dirty="0" smtClean="0"/>
              <a:t>If unsuccessful, enter notes in VBMS</a:t>
            </a:r>
            <a:endParaRPr lang="en-US" dirty="0"/>
          </a:p>
          <a:p>
            <a:pPr marL="0" indent="0">
              <a:buNone/>
            </a:pPr>
            <a:endParaRPr lang="en-US" sz="1600" dirty="0"/>
          </a:p>
          <a:p>
            <a:r>
              <a:rPr lang="en-US" dirty="0" smtClean="0"/>
              <a:t>Prepare encrypted email to Compensation Service Procedures Staff</a:t>
            </a:r>
          </a:p>
          <a:p>
            <a:pPr lvl="1"/>
            <a:r>
              <a:rPr lang="en-US" dirty="0" smtClean="0"/>
              <a:t>Inform staff that the Veteran elects to waive military pay </a:t>
            </a:r>
          </a:p>
          <a:p>
            <a:pPr lvl="1"/>
            <a:r>
              <a:rPr lang="en-US" dirty="0" smtClean="0"/>
              <a:t>Upload a copy of the email into the Veteran’s </a:t>
            </a:r>
            <a:r>
              <a:rPr lang="en-US" dirty="0" err="1" smtClean="0"/>
              <a:t>eFolder</a:t>
            </a:r>
            <a:endParaRPr lang="en-US" dirty="0" smtClean="0"/>
          </a:p>
        </p:txBody>
      </p:sp>
      <p:sp>
        <p:nvSpPr>
          <p:cNvPr id="4" name="Slide Number Placeholder 3"/>
          <p:cNvSpPr>
            <a:spLocks noGrp="1"/>
          </p:cNvSpPr>
          <p:nvPr>
            <p:ph type="sldNum" sz="quarter" idx="10"/>
          </p:nvPr>
        </p:nvSpPr>
        <p:spPr/>
        <p:txBody>
          <a:bodyPr/>
          <a:lstStyle/>
          <a:p>
            <a:fld id="{7C414AED-89CE-4A48-8B2B-1B3A5C68EA2A}" type="slidenum">
              <a:rPr lang="en-US" smtClean="0"/>
              <a:t>8</a:t>
            </a:fld>
            <a:endParaRPr lang="en-US"/>
          </a:p>
        </p:txBody>
      </p:sp>
    </p:spTree>
    <p:extLst>
      <p:ext uri="{BB962C8B-B14F-4D97-AF65-F5344CB8AC3E}">
        <p14:creationId xmlns:p14="http://schemas.microsoft.com/office/powerpoint/2010/main" val="34221782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Vet Did Not Receive Drill Pay</a:t>
            </a:r>
            <a:endParaRPr lang="en-US" dirty="0"/>
          </a:p>
        </p:txBody>
      </p:sp>
      <p:sp>
        <p:nvSpPr>
          <p:cNvPr id="3" name="Content Placeholder 2"/>
          <p:cNvSpPr>
            <a:spLocks noGrp="1"/>
          </p:cNvSpPr>
          <p:nvPr>
            <p:ph idx="1"/>
          </p:nvPr>
        </p:nvSpPr>
        <p:spPr/>
        <p:txBody>
          <a:bodyPr/>
          <a:lstStyle/>
          <a:p>
            <a:r>
              <a:rPr lang="en-US" dirty="0" smtClean="0"/>
              <a:t>Review the file for evidence of National Guard or Reserve service</a:t>
            </a:r>
          </a:p>
          <a:p>
            <a:pPr marL="0" indent="0">
              <a:buNone/>
            </a:pPr>
            <a:endParaRPr lang="en-US" sz="1600" dirty="0" smtClean="0"/>
          </a:p>
          <a:p>
            <a:r>
              <a:rPr lang="en-US" dirty="0" smtClean="0"/>
              <a:t>Initiate development if there is a question of valid service</a:t>
            </a:r>
          </a:p>
          <a:p>
            <a:pPr marL="0" indent="0">
              <a:buNone/>
            </a:pPr>
            <a:endParaRPr lang="en-US" sz="1600" dirty="0" smtClean="0"/>
          </a:p>
          <a:p>
            <a:r>
              <a:rPr lang="en-US" dirty="0" smtClean="0"/>
              <a:t>If the evidence confirms no service for the Veteran, clear EP 290 and any subsequent diaries or work items</a:t>
            </a:r>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9</a:t>
            </a:fld>
            <a:endParaRPr lang="en-US"/>
          </a:p>
        </p:txBody>
      </p:sp>
    </p:spTree>
    <p:extLst>
      <p:ext uri="{BB962C8B-B14F-4D97-AF65-F5344CB8AC3E}">
        <p14:creationId xmlns:p14="http://schemas.microsoft.com/office/powerpoint/2010/main" val="4085663603"/>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REFERENCE_ID" val="48c204b9-85cf-4293-91f0-ea4e2b879004"/>
  <p:tag name="ARTICULATE_REFERENCE_COUNT" val="0"/>
  <p:tag name="ARTICULATE_PLAYER_GLOSSARY_XML" val="&lt;?xml version=&quot;1.0&quot; encoding=&quot;utf-16&quot;?&gt;&lt;glossary xmlns:xsi=&quot;http://www.w3.org/2001/XMLSchema-instance&quot; xmlns:xsd=&quot;http://www.w3.org/2001/XMLSchema&quot;&gt;&lt;terms /&gt;&lt;/glossary&gt;"/>
  <p:tag name="ARTICULATE_USED_PAGE_ORIENTATION" val="1"/>
  <p:tag name="ARTICULATE_USED_PAGE_SIZE" val="7"/>
  <p:tag name="TAG_BACKING_FORM_KEY" val="3215762-c:\users\lynne\documents\appeals\vsr rvsr lay evidence final.pptx"/>
  <p:tag name="ARTICULATE_PRESENTER_VERSION" val="7"/>
  <p:tag name="ARTICULATE_PROJECT_OPEN" val="0"/>
  <p:tag name="ARTICULATE_SLIDE_COUNT" val="42"/>
</p:tagLst>
</file>

<file path=ppt/theme/theme1.xml><?xml version="1.0" encoding="utf-8"?>
<a:theme xmlns:a="http://schemas.openxmlformats.org/drawingml/2006/main" name="Ppt0000000">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00000"/>
      </a:hlink>
      <a:folHlink>
        <a:srgbClr val="7F7F7F"/>
      </a:folHlink>
    </a:clrScheme>
    <a:fontScheme name="SecBrfNov2002">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ecBrfNov20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ecBrfNov2002 2">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ecBrfNov20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ecBrfNov2002 4">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ecBrfNov2002 5">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ecBrfNov2002 6">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DB869E3E810774AA7B17315F3F50FE5" ma:contentTypeVersion="3" ma:contentTypeDescription="Create a new document." ma:contentTypeScope="" ma:versionID="3506bbe711662e7f510a98fd483a111e">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35E050F-F6DD-446A-BC54-722BE857956D}">
  <ds:schemaRefs>
    <ds:schemaRef ds:uri="http://purl.org/dc/terms/"/>
    <ds:schemaRef ds:uri="http://schemas.microsoft.com/office/2006/documentManagement/types"/>
    <ds:schemaRef ds:uri="http://www.w3.org/XML/1998/namespace"/>
    <ds:schemaRef ds:uri="http://purl.org/dc/dcmitype/"/>
    <ds:schemaRef ds:uri="http://schemas.microsoft.com/office/2006/metadata/properties"/>
    <ds:schemaRef ds:uri="http://purl.org/dc/elements/1.1/"/>
    <ds:schemaRef ds:uri="http://schemas.microsoft.com/office/infopath/2007/PartnerControls"/>
    <ds:schemaRef ds:uri="http://schemas.openxmlformats.org/package/2006/metadata/core-properties"/>
  </ds:schemaRefs>
</ds:datastoreItem>
</file>

<file path=customXml/itemProps2.xml><?xml version="1.0" encoding="utf-8"?>
<ds:datastoreItem xmlns:ds="http://schemas.openxmlformats.org/officeDocument/2006/customXml" ds:itemID="{94567239-2D12-4DA4-ACBD-83B3EAAAF41E}">
  <ds:schemaRefs>
    <ds:schemaRef ds:uri="http://schemas.microsoft.com/sharepoint/v3/contenttype/forms"/>
  </ds:schemaRefs>
</ds:datastoreItem>
</file>

<file path=customXml/itemProps3.xml><?xml version="1.0" encoding="utf-8"?>
<ds:datastoreItem xmlns:ds="http://schemas.openxmlformats.org/officeDocument/2006/customXml" ds:itemID="{2420958C-FF78-4199-8684-26A589F0978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4980</TotalTime>
  <Words>1319</Words>
  <Application>Microsoft Office PowerPoint</Application>
  <PresentationFormat>Custom</PresentationFormat>
  <Paragraphs>165</Paragraphs>
  <Slides>23</Slides>
  <Notes>1</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Ppt0000000</vt:lpstr>
      <vt:lpstr>PowerPoint Presentation</vt:lpstr>
      <vt:lpstr>Objectives</vt:lpstr>
      <vt:lpstr>References</vt:lpstr>
      <vt:lpstr>Options for Completing VA Form 21-8951</vt:lpstr>
      <vt:lpstr>Options for Completing VA Form 21-8951 (cont.)</vt:lpstr>
      <vt:lpstr>Initial Review of VA Form 21-8951</vt:lpstr>
      <vt:lpstr>Incomplete Form or Missing Signatures</vt:lpstr>
      <vt:lpstr>Veteran Waives Military Pay</vt:lpstr>
      <vt:lpstr>Vet Did Not Receive Drill Pay</vt:lpstr>
      <vt:lpstr>Fiscal Year (FY) &amp; Number of Training Days</vt:lpstr>
      <vt:lpstr>Active Duty &amp; Drill Pay in Same FY</vt:lpstr>
      <vt:lpstr>Active Duty &amp; Drill Pay in Same FY (cont.)</vt:lpstr>
      <vt:lpstr>Failure to Return VA Form 21-8951</vt:lpstr>
      <vt:lpstr>VA Form 21-8951/8951-2</vt:lpstr>
      <vt:lpstr>VA Form 21-8951/8951-2</vt:lpstr>
      <vt:lpstr>Drill Pay Adjustment Procedures</vt:lpstr>
      <vt:lpstr>“What are Your Options” </vt:lpstr>
      <vt:lpstr>Veteran Identifies Hardship</vt:lpstr>
      <vt:lpstr>Other Types of Adjustments</vt:lpstr>
      <vt:lpstr>Award Information – VBMS-A</vt:lpstr>
      <vt:lpstr>Notify the Veteran</vt:lpstr>
      <vt:lpstr>Summary</vt:lpstr>
      <vt:lpstr>Review</vt:lpstr>
    </vt:vector>
  </TitlesOfParts>
  <Company>Veterans Benefits Administration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Drill Pay Waivers (Refresher) PowerPoint Presentation</dc:title>
  <dc:subject>VSR, AQRS</dc:subject>
  <dc:creator>Department of Veterans Affairs, Veterans Benefits Administration, Compensation Service, STAFF</dc:creator>
  <cp:keywords>drill pay waivers,active service pay,active duty,21-8951</cp:keywords>
  <dc:description>This lesson provides refresher training for the intermediate or journey level VSR on the requirements for waiver of VA benefits when a Veteran is in receipt of active or inactive duty training pay (Drill Pay) in the Reserves or National Guard. </dc:description>
  <cp:lastModifiedBy>Kathleen Poole</cp:lastModifiedBy>
  <cp:revision>399</cp:revision>
  <dcterms:created xsi:type="dcterms:W3CDTF">2014-04-30T02:32:11Z</dcterms:created>
  <dcterms:modified xsi:type="dcterms:W3CDTF">2016-10-04T18:18:18Z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Path">
    <vt:lpwstr>VSR RVSR Lay Evidence</vt:lpwstr>
  </property>
  <property fmtid="{D5CDD505-2E9C-101B-9397-08002B2CF9AE}" pid="3" name="ArticulateUseProject">
    <vt:lpwstr>1</vt:lpwstr>
  </property>
  <property fmtid="{D5CDD505-2E9C-101B-9397-08002B2CF9AE}" pid="4" name="ArticulateProjectVersion">
    <vt:lpwstr>7</vt:lpwstr>
  </property>
  <property fmtid="{D5CDD505-2E9C-101B-9397-08002B2CF9AE}" pid="5" name="ArticulateGUID">
    <vt:lpwstr>C99A1101-545A-4F06-B9B7-341CBA93A72A</vt:lpwstr>
  </property>
  <property fmtid="{D5CDD505-2E9C-101B-9397-08002B2CF9AE}" pid="6" name="ArticulateProjectFull">
    <vt:lpwstr>C:\Users\Lynne\Documents\Appeals\VSR RVSR Lay Evidence Final.ppta</vt:lpwstr>
  </property>
  <property fmtid="{D5CDD505-2E9C-101B-9397-08002B2CF9AE}" pid="7" name="ContentTypeId">
    <vt:lpwstr>0x0101003DB869E3E810774AA7B17315F3F50FE5</vt:lpwstr>
  </property>
  <property fmtid="{D5CDD505-2E9C-101B-9397-08002B2CF9AE}" pid="8" name="Language">
    <vt:lpwstr>en</vt:lpwstr>
  </property>
  <property fmtid="{D5CDD505-2E9C-101B-9397-08002B2CF9AE}" pid="9" name="Type">
    <vt:lpwstr>Presentation</vt:lpwstr>
  </property>
</Properties>
</file>