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2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28.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2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30.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7"/>
  </p:notesMasterIdLst>
  <p:handoutMasterIdLst>
    <p:handoutMasterId r:id="rId38"/>
  </p:handoutMasterIdLst>
  <p:sldIdLst>
    <p:sldId id="261" r:id="rId5"/>
    <p:sldId id="262" r:id="rId6"/>
    <p:sldId id="263" r:id="rId7"/>
    <p:sldId id="264" r:id="rId8"/>
    <p:sldId id="265" r:id="rId9"/>
    <p:sldId id="266" r:id="rId10"/>
    <p:sldId id="267" r:id="rId11"/>
    <p:sldId id="268" r:id="rId12"/>
    <p:sldId id="269" r:id="rId13"/>
    <p:sldId id="293" r:id="rId14"/>
    <p:sldId id="271" r:id="rId15"/>
    <p:sldId id="272" r:id="rId16"/>
    <p:sldId id="273" r:id="rId17"/>
    <p:sldId id="29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3899" autoAdjust="0"/>
  </p:normalViewPr>
  <p:slideViewPr>
    <p:cSldViewPr snapToGrid="0">
      <p:cViewPr varScale="1">
        <p:scale>
          <a:sx n="106" d="100"/>
          <a:sy n="106" d="100"/>
        </p:scale>
        <p:origin x="91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cptraining.vba.va.gov/C&amp;P_Training/Job_Aids/Quick_Ref.htm" TargetMode="External"/><Relationship Id="rId5" Type="http://schemas.openxmlformats.org/officeDocument/2006/relationships/hyperlink" Target="https://vaww.compensation.pension.km.va.gov/system/templates/selfservice/va_ka/portal.html?encodedHash=" TargetMode="External"/><Relationship Id="rId4" Type="http://schemas.openxmlformats.org/officeDocument/2006/relationships/hyperlink" Target="http://www.ecfr.gov/cgi-bin/text-idx?SID=ad275643432556b9dda942343fb89296&amp;mc=true&amp;node=pt38.1.4&amp;rgn=div5"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r>
              <a:rPr lang="en-US" sz="1200" dirty="0"/>
              <a:t>VBA Overview</a:t>
            </a:r>
          </a:p>
        </p:txBody>
      </p:sp>
      <p:sp>
        <p:nvSpPr>
          <p:cNvPr id="9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fld id="{19A7FEB1-4FAC-4C2B-B25B-B681930B51F2}" type="slidenum">
              <a:rPr lang="en-US" sz="1200"/>
              <a:pPr/>
              <a:t>1</a:t>
            </a:fld>
            <a:endParaRPr lang="en-US" sz="1200" dirty="0"/>
          </a:p>
        </p:txBody>
      </p:sp>
      <p:sp>
        <p:nvSpPr>
          <p:cNvPr id="9220" name="Rectangle 2"/>
          <p:cNvSpPr>
            <a:spLocks noGrp="1" noRot="1" noChangeAspect="1" noChangeArrowheads="1" noTextEdit="1"/>
          </p:cNvSpPr>
          <p:nvPr>
            <p:ph type="sldImg"/>
          </p:nvPr>
        </p:nvSpPr>
        <p:spPr>
          <a:xfrm>
            <a:off x="1144588" y="687388"/>
            <a:ext cx="4570412" cy="3427412"/>
          </a:xfrm>
          <a:ln/>
        </p:spPr>
      </p:sp>
      <p:sp>
        <p:nvSpPr>
          <p:cNvPr id="9221" name="Rectangle 3"/>
          <p:cNvSpPr>
            <a:spLocks noGrp="1" noChangeArrowheads="1"/>
          </p:cNvSpPr>
          <p:nvPr>
            <p:ph type="body" idx="1"/>
          </p:nvPr>
        </p:nvSpPr>
        <p:spPr>
          <a:xfrm>
            <a:off x="532676" y="4345587"/>
            <a:ext cx="5792649"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marR="0" lvl="0" indent="-224325"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a:t>
            </a:r>
            <a:r>
              <a:rPr lang="en-US" sz="1800" b="0" dirty="0">
                <a:solidFill>
                  <a:schemeClr val="tx1"/>
                </a:solidFill>
                <a:latin typeface="Arial" panose="020B0604020202020204" pitchFamily="34" charset="0"/>
                <a:cs typeface="Arial" panose="020B0604020202020204" pitchFamily="34" charset="0"/>
              </a:rPr>
              <a:t>Neurological RVSR IWT</a:t>
            </a:r>
            <a:r>
              <a:rPr lang="en-US" sz="1800" b="0" kern="1200" dirty="0">
                <a:solidFill>
                  <a:schemeClr val="tx1"/>
                </a:solidFill>
                <a:effectLst/>
                <a:latin typeface="Arial" panose="020B0604020202020204" pitchFamily="34" charset="0"/>
                <a:ea typeface="+mn-ea"/>
                <a:cs typeface="Arial" panose="020B0604020202020204" pitchFamily="34" charset="0"/>
              </a:rPr>
              <a:t> course. To advance each slide, click anywhere on the screen.</a:t>
            </a:r>
          </a:p>
        </p:txBody>
      </p:sp>
      <p:sp>
        <p:nvSpPr>
          <p:cNvPr id="92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DBQ</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259664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i="0" dirty="0">
                <a:solidFill>
                  <a:schemeClr val="tx1"/>
                </a:solidFill>
                <a:latin typeface="Arial" panose="020B0604020202020204" pitchFamily="34" charset="0"/>
                <a:cs typeface="Arial" panose="020B0604020202020204" pitchFamily="34" charset="0"/>
              </a:rPr>
              <a:t>Amyotrophic Lateral Sclerosis (DC 80 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latin typeface="Arial" panose="020B0604020202020204" pitchFamily="34" charset="0"/>
                <a:cs typeface="Arial" panose="020B0604020202020204" pitchFamily="34" charset="0"/>
              </a:rPr>
              <a:t>Progressive deterioration of brain and spinal cord nerve cells that control voluntary muscles. The condition is a combination of upper and lower motor neuron deficit. The condition is also referred to as A L S or Lou Gehrig's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panose="020B0604020202020204" pitchFamily="34" charset="0"/>
                <a:cs typeface="Arial" panose="020B0604020202020204" pitchFamily="34" charset="0"/>
              </a:rPr>
              <a:t>Prior to January 19, 2012 the minimum was 30 percent.</a:t>
            </a:r>
            <a:endParaRPr lang="en-US" sz="1800" b="0"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168617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Evaluation Guidelines for ALS</a:t>
            </a:r>
          </a:p>
          <a:p>
            <a:r>
              <a:rPr lang="en-US" sz="1800" b="0" dirty="0">
                <a:solidFill>
                  <a:schemeClr val="tx1"/>
                </a:solidFill>
                <a:latin typeface="Arial" panose="020B0604020202020204" pitchFamily="34" charset="0"/>
              </a:rPr>
              <a:t>If there is no complication warranting a single 100 percent evaluation then assign a 100 percent evaluation under 38 CFR 4.124a, DC 8017, and </a:t>
            </a:r>
          </a:p>
          <a:p>
            <a:r>
              <a:rPr lang="en-US" sz="1800" b="0" dirty="0">
                <a:solidFill>
                  <a:schemeClr val="tx1"/>
                </a:solidFill>
                <a:latin typeface="Arial" panose="020B0604020202020204" pitchFamily="34" charset="0"/>
              </a:rPr>
              <a:t>Include all compensable complications in the description of the diagnosis.</a:t>
            </a:r>
          </a:p>
          <a:p>
            <a:r>
              <a:rPr lang="en-US" sz="1800" b="0" dirty="0">
                <a:solidFill>
                  <a:schemeClr val="tx1"/>
                </a:solidFill>
                <a:latin typeface="Arial" panose="020B0604020202020204" pitchFamily="34" charset="0"/>
              </a:rPr>
              <a:t>Example: ALS with loss of use of the left food and partial ninth cranial nerve paralysis.</a:t>
            </a:r>
          </a:p>
          <a:p>
            <a:r>
              <a:rPr lang="en-US" sz="1800" b="0" dirty="0">
                <a:solidFill>
                  <a:schemeClr val="tx1"/>
                </a:solidFill>
                <a:latin typeface="Arial" panose="020B0604020202020204" pitchFamily="34" charset="0"/>
              </a:rPr>
              <a:t>If a single 100 percent evaluation is warranted for a complication of ALS, the assign a 100 percent evaluation for that complication.  Use a hyphenated DC.  </a:t>
            </a:r>
          </a:p>
          <a:p>
            <a:r>
              <a:rPr lang="en-US" sz="1800" b="0" dirty="0">
                <a:solidFill>
                  <a:schemeClr val="tx1"/>
                </a:solidFill>
                <a:latin typeface="Arial" panose="020B0604020202020204" pitchFamily="34" charset="0"/>
              </a:rPr>
              <a:t>Example: 80 17 dash 51 10, loss of use of both feet.</a:t>
            </a:r>
          </a:p>
          <a:p>
            <a:r>
              <a:rPr lang="en-US" sz="1800" b="0" dirty="0">
                <a:solidFill>
                  <a:schemeClr val="tx1"/>
                </a:solidFill>
                <a:latin typeface="Arial" panose="020B0604020202020204" pitchFamily="34" charset="0"/>
              </a:rPr>
              <a:t>Or, separately evaluate additional complications.  Do no assign a separate evaluation under 38 CFR 4.124a, DC 80 17 alone; this would be pyramiding under 38 CFR 4.14.</a:t>
            </a:r>
          </a:p>
          <a:p>
            <a:r>
              <a:rPr lang="en-US" sz="1800" b="0" dirty="0">
                <a:solidFill>
                  <a:schemeClr val="tx1"/>
                </a:solidFill>
                <a:latin typeface="Arial" panose="020B0604020202020204" pitchFamily="34" charset="0"/>
              </a:rPr>
              <a:t>Note: A 100 percent evaluation for a complication of ALS satisfies the policy that all ALS awards will be assigned at least a 100 percent evaluation.</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275702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ALS (Lou Gehrig’s Disease) DBQ</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295150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Amyotrophic Lateral Sclerosis DBQ (continued)</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1498499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i="0" dirty="0">
                <a:solidFill>
                  <a:schemeClr val="tx1"/>
                </a:solidFill>
                <a:latin typeface="Arial" panose="020B0604020202020204" pitchFamily="34" charset="0"/>
              </a:rPr>
              <a:t>Amyotrophic Lateral Sclerosis DBQ (continued)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i="0" dirty="0">
                <a:solidFill>
                  <a:schemeClr val="tx1"/>
                </a:solidFill>
                <a:latin typeface="Arial" panose="020B0604020202020204" pitchFamily="34" charset="0"/>
                <a:cs typeface="Arial" panose="020B0604020202020204" pitchFamily="34" charset="0"/>
              </a:rPr>
              <a:t>Be sure to separately evaluate each extremity affected!</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2367198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Amyotrophic Lateral Sclerosis DBQ (continued)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When strength/DTR are significantly decreased – Consider loss of use!</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2715594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ALS DBQ (continued)</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2745688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ALS Sample </a:t>
            </a:r>
            <a:r>
              <a:rPr lang="en-US" sz="1800" b="0" dirty="0" err="1">
                <a:solidFill>
                  <a:schemeClr val="tx1"/>
                </a:solidFill>
                <a:latin typeface="Arial" panose="020B0604020202020204" pitchFamily="34" charset="0"/>
              </a:rPr>
              <a:t>Codesheet</a:t>
            </a:r>
            <a:r>
              <a:rPr lang="en-US" sz="1800" b="0" dirty="0">
                <a:solidFill>
                  <a:schemeClr val="tx1"/>
                </a:solidFill>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Show the DC of the disease entity only once as the lead DC.  Follow the lead code with a code for the body system of the most severely affected disorder. </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746953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i="0" dirty="0">
                <a:solidFill>
                  <a:schemeClr val="tx1"/>
                </a:solidFill>
                <a:latin typeface="Arial" panose="020B0604020202020204" pitchFamily="34" charset="0"/>
                <a:cs typeface="Arial" panose="020B0604020202020204" pitchFamily="34" charset="0"/>
              </a:rPr>
              <a:t>Multiple Sclerosis (DC 80 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latin typeface="Arial" panose="020B0604020202020204" pitchFamily="34" charset="0"/>
                <a:cs typeface="Arial" panose="020B0604020202020204" pitchFamily="34" charset="0"/>
              </a:rPr>
              <a:t>Chronic, slowly progressive, worsening central nervous system (CNS) disorder, characterized by weakness, numbness, tingling or unsteadiness in a limb, spastic paraparesis. and disequilibrium.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i="0" dirty="0">
                <a:solidFill>
                  <a:schemeClr val="tx1"/>
                </a:solidFill>
                <a:latin typeface="Arial" panose="020B0604020202020204" pitchFamily="34" charset="0"/>
                <a:cs typeface="Arial" panose="020B0604020202020204" pitchFamily="34" charset="0"/>
              </a:rPr>
              <a:t>7 year presumptive period!!! (under 3.309(a))</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a:p>
        </p:txBody>
      </p:sp>
    </p:spTree>
    <p:extLst>
      <p:ext uri="{BB962C8B-B14F-4D97-AF65-F5344CB8AC3E}">
        <p14:creationId xmlns:p14="http://schemas.microsoft.com/office/powerpoint/2010/main" val="347274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Lesson Objective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Given the review exercise and available references, the RVSR will be required to accomplish the following:</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ea typeface="Times New Roman"/>
                <a:cs typeface="Arial" panose="020B0604020202020204" pitchFamily="34" charset="0"/>
              </a:rPr>
              <a:t>Identify types of neurological disorders and which nerves are effected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ea typeface="Times New Roman"/>
                <a:cs typeface="Arial" panose="020B0604020202020204" pitchFamily="34" charset="0"/>
              </a:rPr>
              <a:t>Identify the different types of DBQ’s and what sections are necessary for the examiner to complete for each identified disability</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ea typeface="Times New Roman"/>
                <a:cs typeface="Arial" panose="020B0604020202020204" pitchFamily="34" charset="0"/>
              </a:rPr>
              <a:t>Identify special considerations when evaluating neurological disabilities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ea typeface="Times New Roman"/>
                <a:cs typeface="Arial" panose="020B0604020202020204" pitchFamily="34" charset="0"/>
              </a:rPr>
              <a:t>Complete a neurological rating.</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1290530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i="0" dirty="0">
                <a:solidFill>
                  <a:schemeClr val="tx1"/>
                </a:solidFill>
                <a:latin typeface="Arial" panose="020B0604020202020204" pitchFamily="34" charset="0"/>
                <a:cs typeface="Arial" panose="020B0604020202020204" pitchFamily="34" charset="0"/>
              </a:rPr>
              <a:t>Parkinson’s Disease (DC 80 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latin typeface="Arial" panose="020B0604020202020204" pitchFamily="34" charset="0"/>
                <a:cs typeface="Arial" panose="020B0604020202020204" pitchFamily="34" charset="0"/>
              </a:rPr>
              <a:t>Chronic, slowly progressive, worsening central nervous system (CNS) disorder, characterized by muscular rigidity, a tremor of resting muscles, slow and decreased voluntary movements, and position instability.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i="0" dirty="0">
                <a:solidFill>
                  <a:schemeClr val="tx1"/>
                </a:solidFill>
                <a:latin typeface="Arial" panose="020B0604020202020204" pitchFamily="34" charset="0"/>
                <a:cs typeface="Arial" panose="020B0604020202020204" pitchFamily="34" charset="0"/>
              </a:rPr>
              <a:t>Rate based on residuals OR assign the minimum 30 percent, whichever is the greater benefit.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i="0" dirty="0">
                <a:solidFill>
                  <a:schemeClr val="tx1"/>
                </a:solidFill>
                <a:latin typeface="Arial" panose="020B0604020202020204" pitchFamily="34" charset="0"/>
                <a:cs typeface="Arial" panose="020B0604020202020204" pitchFamily="34" charset="0"/>
              </a:rPr>
              <a:t>Also subject to a presumption of service connection under 3.309(a) if manifested within one year of discharge, and under 3.309(e) if the Veteran was exposed to herbicides and Parkinson’s Disease manifests at any time after discharge.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i="0" dirty="0">
                <a:solidFill>
                  <a:schemeClr val="tx1"/>
                </a:solidFill>
                <a:latin typeface="Arial" panose="020B0604020202020204" pitchFamily="34" charset="0"/>
                <a:cs typeface="Arial" panose="020B0604020202020204" pitchFamily="34" charset="0"/>
              </a:rPr>
              <a:t>If granting due to A O exposure and diagnosed prior to August 31, 2010, 3.114 applies!</a:t>
            </a: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a:p>
        </p:txBody>
      </p:sp>
    </p:spTree>
    <p:extLst>
      <p:ext uri="{BB962C8B-B14F-4D97-AF65-F5344CB8AC3E}">
        <p14:creationId xmlns:p14="http://schemas.microsoft.com/office/powerpoint/2010/main" val="1130936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Parkinson’s DBQ</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499199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pPr algn="l"/>
            <a:r>
              <a:rPr lang="en-US" sz="1800" b="0" dirty="0">
                <a:solidFill>
                  <a:schemeClr val="tx1"/>
                </a:solidFill>
                <a:latin typeface="Arial" panose="020B0604020202020204" pitchFamily="34" charset="0"/>
                <a:cs typeface="Arial" panose="020B0604020202020204" pitchFamily="34" charset="0"/>
              </a:rPr>
              <a:t>Peripheral Neuropathy (DC 85 10 dash 87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Nerve dysfunction, typically resulting in tingling, burning, loss of sensation, or paralysis. </a:t>
            </a: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3439346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Diabetic Sensory Motor Peripheral Nerve DBQ</a:t>
            </a:r>
          </a:p>
          <a:p>
            <a:r>
              <a:rPr lang="en-US" sz="1800" b="0" dirty="0">
                <a:solidFill>
                  <a:schemeClr val="tx1"/>
                </a:solidFill>
                <a:latin typeface="Arial" panose="020B0604020202020204" pitchFamily="34" charset="0"/>
              </a:rPr>
              <a:t>Subjective Symptoms!</a:t>
            </a: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419789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Diabetic Sensory Motor Peripheral Nerve DBQ (continued)</a:t>
            </a:r>
          </a:p>
          <a:p>
            <a:r>
              <a:rPr lang="en-US" sz="1800" b="0" dirty="0">
                <a:solidFill>
                  <a:schemeClr val="tx1"/>
                </a:solidFill>
                <a:latin typeface="Arial" panose="020B0604020202020204" pitchFamily="34" charset="0"/>
                <a:cs typeface="Arial" panose="020B0604020202020204" pitchFamily="34" charset="0"/>
              </a:rPr>
              <a:t>Objective Symptoms!</a:t>
            </a: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a:p>
        </p:txBody>
      </p:sp>
    </p:spTree>
    <p:extLst>
      <p:ext uri="{BB962C8B-B14F-4D97-AF65-F5344CB8AC3E}">
        <p14:creationId xmlns:p14="http://schemas.microsoft.com/office/powerpoint/2010/main" val="1004513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Diabetic Sensory Motor Peripheral Nerve DBQ</a:t>
            </a:r>
            <a:r>
              <a:rPr lang="en-US" sz="1800" b="0" dirty="0">
                <a:solidFill>
                  <a:schemeClr val="tx1"/>
                </a:solidFill>
                <a:latin typeface="Arial" panose="020B0604020202020204" pitchFamily="34" charset="0"/>
                <a:cs typeface="Arial" panose="020B0604020202020204" pitchFamily="34" charset="0"/>
              </a:rPr>
              <a:t> (continued)</a:t>
            </a:r>
            <a:endParaRPr lang="en-US" sz="1800" b="0" dirty="0">
              <a:solidFill>
                <a:schemeClr val="tx1"/>
              </a:solidFill>
              <a:latin typeface="Arial" panose="020B0604020202020204" pitchFamily="34" charset="0"/>
            </a:endParaRPr>
          </a:p>
          <a:p>
            <a:r>
              <a:rPr lang="en-US" sz="1800" b="0" dirty="0">
                <a:solidFill>
                  <a:schemeClr val="tx1"/>
                </a:solidFill>
                <a:latin typeface="Arial" panose="020B0604020202020204" pitchFamily="34" charset="0"/>
              </a:rPr>
              <a:t>Absent is enough for Moderate!</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2573541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i="0" dirty="0">
                <a:solidFill>
                  <a:schemeClr val="tx1"/>
                </a:solidFill>
                <a:latin typeface="Arial" panose="020B0604020202020204" pitchFamily="34" charset="0"/>
              </a:rPr>
              <a:t>Diabetic Sensory Motor Peripheral Nerve DBQ </a:t>
            </a:r>
            <a:r>
              <a:rPr lang="en-US" sz="1800" b="0" dirty="0">
                <a:solidFill>
                  <a:schemeClr val="tx1"/>
                </a:solidFill>
                <a:latin typeface="Arial" panose="020B0604020202020204" pitchFamily="34" charset="0"/>
                <a:cs typeface="Arial" panose="020B0604020202020204" pitchFamily="34" charset="0"/>
              </a:rPr>
              <a:t>(continued)</a:t>
            </a:r>
            <a:endParaRPr lang="en-US" sz="1800" b="0" i="0" dirty="0">
              <a:solidFill>
                <a:schemeClr val="tx1"/>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i="0" dirty="0">
                <a:solidFill>
                  <a:schemeClr val="tx1"/>
                </a:solidFill>
                <a:latin typeface="Arial" panose="020B0604020202020204" pitchFamily="34" charset="0"/>
                <a:cs typeface="Arial" panose="020B0604020202020204" pitchFamily="34" charset="0"/>
              </a:rPr>
              <a:t>Where the doctor identifies the nerve nerves involved as well as severity of incomplete paralysis.</a:t>
            </a:r>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2407272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Peripheral Neuropathy Evaluation Builder: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Separate evaluations may be assigned for peripheral nerve disabilities of the lower extremities. </a:t>
            </a:r>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a:p>
        </p:txBody>
      </p:sp>
    </p:spTree>
    <p:extLst>
      <p:ext uri="{BB962C8B-B14F-4D97-AF65-F5344CB8AC3E}">
        <p14:creationId xmlns:p14="http://schemas.microsoft.com/office/powerpoint/2010/main" val="3121102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Peripheral Neuropathy Evaluation Builder:</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a:p>
        </p:txBody>
      </p:sp>
    </p:spTree>
    <p:extLst>
      <p:ext uri="{BB962C8B-B14F-4D97-AF65-F5344CB8AC3E}">
        <p14:creationId xmlns:p14="http://schemas.microsoft.com/office/powerpoint/2010/main" val="2235913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Peripheral Neuropathy Evaluation Builder: (continued)</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a:p>
        </p:txBody>
      </p:sp>
    </p:spTree>
    <p:extLst>
      <p:ext uri="{BB962C8B-B14F-4D97-AF65-F5344CB8AC3E}">
        <p14:creationId xmlns:p14="http://schemas.microsoft.com/office/powerpoint/2010/main" val="343167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latin typeface="Arial" panose="020B0604020202020204" pitchFamily="34" charset="0"/>
                <a:cs typeface="Arial" panose="020B0604020202020204" pitchFamily="34" charset="0"/>
              </a:rPr>
              <a:t>References </a:t>
            </a:r>
          </a:p>
          <a:p>
            <a:pPr>
              <a:spcBef>
                <a:spcPct val="0"/>
              </a:spcBef>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3"/>
              </a:rPr>
              <a:t>38 CFR §3.307, §3.309, and §3.318 – Presumptive Service Connection</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4"/>
              </a:rPr>
              <a:t>38 CFR §4.120 to §4.124a – Neurological Conditions and Convulsive Disorders</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Three, Subpart four, Chapter 4, Section A, Evaluating Musculoskeletal Disabilities of the Spine and Lower Extremities</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Three, Subpart four, Chapter 4, Section E, Granting SC for Arteriosclerotic Manifestations Due to Hypertension </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Three, Subpart four, Chapter 4, Section G, Neurological and Convulsive Disorders </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Four, Subpart two, Chapter 2, Section B, Overview of Presumptive SC &amp; Definition: Other Organic Diseases of the Nervous System</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Four, Subpart two, Chapter 2, Section C, Processing Claims Based on Early-Onset PN</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6"/>
              </a:rPr>
              <a:t>Medical E P S </a:t>
            </a:r>
            <a:r>
              <a:rPr lang="en-US" sz="1800" b="0" dirty="0" err="1">
                <a:solidFill>
                  <a:schemeClr val="tx1"/>
                </a:solidFill>
                <a:latin typeface="Arial" panose="020B0604020202020204" pitchFamily="34" charset="0"/>
                <a:cs typeface="Arial" panose="020B0604020202020204" pitchFamily="34" charset="0"/>
                <a:hlinkClick r:id="rId6"/>
              </a:rPr>
              <a:t>S</a:t>
            </a:r>
            <a:endParaRPr lang="en-US" sz="1800" b="0" dirty="0">
              <a:solidFill>
                <a:schemeClr val="tx1"/>
              </a:solidFill>
              <a:latin typeface="Arial" panose="020B0604020202020204" pitchFamily="34" charset="0"/>
              <a:cs typeface="Arial" panose="020B0604020202020204" pitchFamily="34" charset="0"/>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Peripheral Neuropathy Evaluation Builder: (continued)</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a:p>
        </p:txBody>
      </p:sp>
    </p:spTree>
    <p:extLst>
      <p:ext uri="{BB962C8B-B14F-4D97-AF65-F5344CB8AC3E}">
        <p14:creationId xmlns:p14="http://schemas.microsoft.com/office/powerpoint/2010/main" val="3640660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Special Considerations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Presumptive Disabilities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Special Monthly Compensation</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Ancillary Considerations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Special Development</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Manual Changes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Rating Schedule Changes</a:t>
            </a:r>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a:p>
        </p:txBody>
      </p:sp>
    </p:spTree>
    <p:extLst>
      <p:ext uri="{BB962C8B-B14F-4D97-AF65-F5344CB8AC3E}">
        <p14:creationId xmlns:p14="http://schemas.microsoft.com/office/powerpoint/2010/main" val="1794232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Questions?</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a:p>
        </p:txBody>
      </p:sp>
    </p:spTree>
    <p:extLst>
      <p:ext uri="{BB962C8B-B14F-4D97-AF65-F5344CB8AC3E}">
        <p14:creationId xmlns:p14="http://schemas.microsoft.com/office/powerpoint/2010/main" val="181805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latin typeface="Arial" panose="020B0604020202020204" pitchFamily="34" charset="0"/>
                <a:cs typeface="Arial" panose="020B0604020202020204" pitchFamily="34" charset="0"/>
              </a:rPr>
              <a:t>Neurological System Described</a:t>
            </a:r>
          </a:p>
          <a:p>
            <a:pPr>
              <a:spcAft>
                <a:spcPts val="600"/>
              </a:spcAft>
            </a:pPr>
            <a:r>
              <a:rPr lang="en-US" sz="1800" b="0" dirty="0">
                <a:solidFill>
                  <a:schemeClr val="tx1"/>
                </a:solidFill>
                <a:latin typeface="Arial" panose="020B0604020202020204" pitchFamily="34" charset="0"/>
                <a:cs typeface="Arial" panose="020B0604020202020204" pitchFamily="34" charset="0"/>
              </a:rPr>
              <a:t>Connects all functions of the body, enabling individuals to receive and adapt to input from internal and external environments. </a:t>
            </a:r>
          </a:p>
          <a:p>
            <a:pPr>
              <a:spcAft>
                <a:spcPts val="600"/>
              </a:spcAft>
            </a:pPr>
            <a:r>
              <a:rPr lang="en-US" sz="1800" b="0" dirty="0">
                <a:solidFill>
                  <a:schemeClr val="tx1"/>
                </a:solidFill>
                <a:latin typeface="Arial" panose="020B0604020202020204" pitchFamily="34" charset="0"/>
                <a:cs typeface="Arial" panose="020B0604020202020204" pitchFamily="34" charset="0"/>
              </a:rPr>
              <a:t>Information received from the environments is analyzed by the brain, and then is transmitted to appropriate body areas or parts.</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latin typeface="Arial" panose="020B0604020202020204" pitchFamily="34" charset="0"/>
                <a:cs typeface="Arial" panose="020B0604020202020204" pitchFamily="34" charset="0"/>
              </a:rPr>
              <a:t>Types of Neurological Disorders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Organic diseases and traumatic injury to the central nervous system (brain and spinal cord)</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Miscellaneous neurological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Cranial nerve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Peripheral nerve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Epilepsies</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latin typeface="Arial" panose="020B0604020202020204" pitchFamily="34" charset="0"/>
                <a:cs typeface="Arial" panose="020B0604020202020204" pitchFamily="34" charset="0"/>
              </a:rPr>
              <a:t>Neurological Highlights </a:t>
            </a:r>
          </a:p>
          <a:p>
            <a:pPr>
              <a:buClr>
                <a:schemeClr val="tx1"/>
              </a:buClr>
            </a:pPr>
            <a:r>
              <a:rPr lang="en-US" sz="1800" b="0" dirty="0">
                <a:solidFill>
                  <a:schemeClr val="tx1"/>
                </a:solidFill>
                <a:latin typeface="Arial" panose="020B0604020202020204" pitchFamily="34" charset="0"/>
                <a:cs typeface="Arial" panose="020B0604020202020204" pitchFamily="34" charset="0"/>
              </a:rPr>
              <a:t>Migraines</a:t>
            </a:r>
          </a:p>
          <a:p>
            <a:pPr>
              <a:buClr>
                <a:schemeClr val="tx1"/>
              </a:buClr>
            </a:pPr>
            <a:r>
              <a:rPr lang="en-US" sz="1800" b="0" dirty="0">
                <a:solidFill>
                  <a:schemeClr val="tx1"/>
                </a:solidFill>
                <a:latin typeface="Arial" panose="020B0604020202020204" pitchFamily="34" charset="0"/>
                <a:cs typeface="Arial" panose="020B0604020202020204" pitchFamily="34" charset="0"/>
              </a:rPr>
              <a:t>Stroke</a:t>
            </a:r>
          </a:p>
          <a:p>
            <a:pPr>
              <a:buClr>
                <a:schemeClr val="tx1"/>
              </a:buClr>
            </a:pPr>
            <a:r>
              <a:rPr lang="en-US" sz="1800" b="0" dirty="0">
                <a:solidFill>
                  <a:schemeClr val="tx1"/>
                </a:solidFill>
                <a:latin typeface="Arial" panose="020B0604020202020204" pitchFamily="34" charset="0"/>
                <a:cs typeface="Arial" panose="020B0604020202020204" pitchFamily="34" charset="0"/>
              </a:rPr>
              <a:t>Amyotrophic Lateral Sclerosis (A L S) </a:t>
            </a:r>
          </a:p>
          <a:p>
            <a:pPr>
              <a:buClr>
                <a:schemeClr val="tx1"/>
              </a:buClr>
            </a:pPr>
            <a:r>
              <a:rPr lang="en-US" sz="1800" b="0" dirty="0">
                <a:solidFill>
                  <a:schemeClr val="tx1"/>
                </a:solidFill>
                <a:latin typeface="Arial" panose="020B0604020202020204" pitchFamily="34" charset="0"/>
                <a:cs typeface="Arial" panose="020B0604020202020204" pitchFamily="34" charset="0"/>
              </a:rPr>
              <a:t>Multiple Sclerosis</a:t>
            </a:r>
          </a:p>
          <a:p>
            <a:pPr>
              <a:buClr>
                <a:schemeClr val="tx1"/>
              </a:buClr>
            </a:pPr>
            <a:r>
              <a:rPr lang="en-US" sz="1800" b="0" dirty="0">
                <a:solidFill>
                  <a:schemeClr val="tx1"/>
                </a:solidFill>
                <a:latin typeface="Arial" panose="020B0604020202020204" pitchFamily="34" charset="0"/>
                <a:cs typeface="Arial" panose="020B0604020202020204" pitchFamily="34" charset="0"/>
              </a:rPr>
              <a:t>Parkinson’s Disease</a:t>
            </a:r>
          </a:p>
          <a:p>
            <a:pPr>
              <a:buClr>
                <a:schemeClr val="tx1"/>
              </a:buClr>
            </a:pPr>
            <a:r>
              <a:rPr lang="en-US" sz="1800" b="0" dirty="0">
                <a:solidFill>
                  <a:schemeClr val="tx1"/>
                </a:solidFill>
                <a:latin typeface="Arial" panose="020B0604020202020204" pitchFamily="34" charset="0"/>
                <a:cs typeface="Arial" panose="020B0604020202020204" pitchFamily="34" charset="0"/>
              </a:rPr>
              <a:t>Peripheral Neuropathy </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Migraines (DC 8 100)</a:t>
            </a:r>
          </a:p>
          <a:p>
            <a:pPr>
              <a:buClr>
                <a:schemeClr val="tx1"/>
              </a:buClr>
            </a:pPr>
            <a:r>
              <a:rPr lang="en-US" sz="1800" b="0" dirty="0">
                <a:solidFill>
                  <a:schemeClr val="tx1"/>
                </a:solidFill>
                <a:latin typeface="Arial" panose="020B0604020202020204" pitchFamily="34" charset="0"/>
                <a:cs typeface="Arial" panose="020B0604020202020204" pitchFamily="34" charset="0"/>
              </a:rPr>
              <a:t>A throbbing headache that occurs on one side and is episodic.</a:t>
            </a:r>
          </a:p>
          <a:p>
            <a:pPr>
              <a:buClr>
                <a:schemeClr val="tx1"/>
              </a:buClr>
            </a:pPr>
            <a:r>
              <a:rPr lang="en-US" sz="1800" b="0" dirty="0">
                <a:solidFill>
                  <a:schemeClr val="tx1"/>
                </a:solidFill>
                <a:latin typeface="Arial" panose="020B0604020202020204" pitchFamily="34" charset="0"/>
                <a:cs typeface="Arial" panose="020B0604020202020204" pitchFamily="34" charset="0"/>
              </a:rPr>
              <a:t>May be subject to a presumption of service connection (</a:t>
            </a:r>
            <a:r>
              <a:rPr lang="en-US" sz="1800" b="0" dirty="0">
                <a:solidFill>
                  <a:schemeClr val="tx1"/>
                </a:solidFill>
                <a:latin typeface="Arial" panose="020B0604020202020204" pitchFamily="34" charset="0"/>
                <a:cs typeface="Arial" panose="020B0604020202020204" pitchFamily="34" charset="0"/>
                <a:hlinkClick r:id="rId3"/>
              </a:rPr>
              <a:t>38 CFR 3.309(a)</a:t>
            </a:r>
            <a:r>
              <a:rPr lang="en-US" sz="1800" b="0" dirty="0">
                <a:solidFill>
                  <a:schemeClr val="tx1"/>
                </a:solidFill>
                <a:latin typeface="Arial" panose="020B0604020202020204" pitchFamily="34" charset="0"/>
                <a:cs typeface="Arial" panose="020B0604020202020204" pitchFamily="34" charset="0"/>
              </a:rPr>
              <a:t>)if manifested </a:t>
            </a:r>
            <a:r>
              <a:rPr lang="en-US" sz="1800" b="0" dirty="0" err="1">
                <a:solidFill>
                  <a:schemeClr val="tx1"/>
                </a:solidFill>
                <a:latin typeface="Arial" panose="020B0604020202020204" pitchFamily="34" charset="0"/>
                <a:cs typeface="Arial" panose="020B0604020202020204" pitchFamily="34" charset="0"/>
              </a:rPr>
              <a:t>compensably</a:t>
            </a:r>
            <a:r>
              <a:rPr lang="en-US" sz="1800" b="0" dirty="0">
                <a:solidFill>
                  <a:schemeClr val="tx1"/>
                </a:solidFill>
                <a:latin typeface="Arial" panose="020B0604020202020204" pitchFamily="34" charset="0"/>
                <a:cs typeface="Arial" panose="020B0604020202020204" pitchFamily="34" charset="0"/>
              </a:rPr>
              <a:t> within one year of discharge</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705275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Headaches (Including Migraine Headache) DBQ</a:t>
            </a:r>
            <a:endParaRPr lang="en-US" sz="1800" b="0" dirty="0">
              <a:solidFill>
                <a:schemeClr val="tx1"/>
              </a:solidFill>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351008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518025" cy="3387725"/>
          </a:xfrm>
        </p:spPr>
      </p:sp>
      <p:sp>
        <p:nvSpPr>
          <p:cNvPr id="3" name="Notes Placeholder 2"/>
          <p:cNvSpPr>
            <a:spLocks noGrp="1"/>
          </p:cNvSpPr>
          <p:nvPr>
            <p:ph type="body" idx="1"/>
          </p:nvPr>
        </p:nvSpPr>
        <p:spPr/>
        <p:txBody>
          <a:bodyPr/>
          <a:lstStyle/>
          <a:p>
            <a:r>
              <a:rPr lang="en-US" sz="1800" b="0" i="0" dirty="0">
                <a:solidFill>
                  <a:schemeClr val="tx1"/>
                </a:solidFill>
                <a:latin typeface="Arial" panose="020B0604020202020204" pitchFamily="34" charset="0"/>
                <a:cs typeface="Arial" panose="020B0604020202020204" pitchFamily="34" charset="0"/>
              </a:rPr>
              <a:t>Stroke (DC 80 07 / 80 08 / 80 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latin typeface="Arial" panose="020B0604020202020204" pitchFamily="34" charset="0"/>
                <a:cs typeface="Arial" panose="020B0604020202020204" pitchFamily="34" charset="0"/>
              </a:rPr>
              <a:t>Cerebral infarction residuals may include blindness, weakness, paralysis, and aphasia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latin typeface="Arial" panose="020B0604020202020204" pitchFamily="34" charset="0"/>
                <a:cs typeface="Arial" panose="020B0604020202020204" pitchFamily="34" charset="0"/>
              </a:rPr>
              <a:t>Rate based on residuals OR assign the minimum 10 percent, whichever is the greater benefit.</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3588865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52449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182593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18773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67488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89584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2272689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notesSlide" Target="../notesSlides/notesSlide10.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51.xml"/><Relationship Id="rId7"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19.png"/><Relationship Id="rId5" Type="http://schemas.openxmlformats.org/officeDocument/2006/relationships/tags" Target="../tags/tag53.xml"/><Relationship Id="rId10" Type="http://schemas.openxmlformats.org/officeDocument/2006/relationships/image" Target="../media/image18.png"/><Relationship Id="rId4" Type="http://schemas.openxmlformats.org/officeDocument/2006/relationships/tags" Target="../tags/tag52.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2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2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4.xm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27.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8.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70.xml"/><Relationship Id="rId7" Type="http://schemas.openxmlformats.org/officeDocument/2006/relationships/image" Target="../media/image29.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1.xml"/><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74.xml"/><Relationship Id="rId7"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6.pn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35.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34.png"/><Relationship Id="rId5" Type="http://schemas.openxmlformats.org/officeDocument/2006/relationships/tags" Target="../tags/tag82.xml"/><Relationship Id="rId10" Type="http://schemas.openxmlformats.org/officeDocument/2006/relationships/image" Target="../media/image33.png"/><Relationship Id="rId4" Type="http://schemas.openxmlformats.org/officeDocument/2006/relationships/tags" Target="../tags/tag8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38.png"/><Relationship Id="rId5" Type="http://schemas.openxmlformats.org/officeDocument/2006/relationships/tags" Target="../tags/tag89.xml"/><Relationship Id="rId10" Type="http://schemas.openxmlformats.org/officeDocument/2006/relationships/image" Target="../media/image37.png"/><Relationship Id="rId4" Type="http://schemas.openxmlformats.org/officeDocument/2006/relationships/tags" Target="../tags/tag88.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39.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40.png"/><Relationship Id="rId5" Type="http://schemas.openxmlformats.org/officeDocument/2006/relationships/tags" Target="../tags/tag98.xml"/><Relationship Id="rId10" Type="http://schemas.openxmlformats.org/officeDocument/2006/relationships/notesSlide" Target="../notesSlides/notesSlide22.xml"/><Relationship Id="rId4" Type="http://schemas.openxmlformats.org/officeDocument/2006/relationships/tags" Target="../tags/tag97.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104.xml"/><Relationship Id="rId7" Type="http://schemas.openxmlformats.org/officeDocument/2006/relationships/image" Target="../media/image41.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05.xml"/><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44.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45.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46.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15.xml"/></Relationships>
</file>

<file path=ppt/slides/_rels/slide27.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image" Target="../media/image48.png"/><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4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notesSlide" Target="../notesSlides/notesSlide27.xml"/><Relationship Id="rId5" Type="http://schemas.openxmlformats.org/officeDocument/2006/relationships/tags" Target="../tags/tag120.xml"/><Relationship Id="rId10" Type="http://schemas.openxmlformats.org/officeDocument/2006/relationships/slideLayout" Target="../slideLayouts/slideLayout2.xml"/><Relationship Id="rId4" Type="http://schemas.openxmlformats.org/officeDocument/2006/relationships/tags" Target="../tags/tag119.xml"/><Relationship Id="rId9" Type="http://schemas.openxmlformats.org/officeDocument/2006/relationships/tags" Target="../tags/tag12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6.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5.xml"/><Relationship Id="rId7" Type="http://schemas.openxmlformats.org/officeDocument/2006/relationships/notesSlide" Target="../notesSlides/notesSlide7.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3.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0.xml"/><Relationship Id="rId7" Type="http://schemas.openxmlformats.org/officeDocument/2006/relationships/image" Target="../media/image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43.xml"/><Relationship Id="rId7"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0.png"/><Relationship Id="rId5" Type="http://schemas.openxmlformats.org/officeDocument/2006/relationships/tags" Target="../tags/tag45.xml"/><Relationship Id="rId10" Type="http://schemas.openxmlformats.org/officeDocument/2006/relationships/image" Target="../media/image9.png"/><Relationship Id="rId4" Type="http://schemas.openxmlformats.org/officeDocument/2006/relationships/tags" Target="../tags/tag44.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sz="2800" dirty="0"/>
              <a:t>Neurological RVSR IWT</a:t>
            </a:r>
            <a:endParaRPr lang="en-US" sz="2800" i="1" dirty="0"/>
          </a:p>
        </p:txBody>
      </p:sp>
      <p:sp>
        <p:nvSpPr>
          <p:cNvPr id="3075" name="Rectangle 3"/>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algn="ctr">
              <a:spcAft>
                <a:spcPts val="600"/>
              </a:spcAft>
            </a:pPr>
            <a:r>
              <a:rPr lang="en-US" sz="2100" b="1" dirty="0"/>
              <a:t>Compensation Service</a:t>
            </a:r>
          </a:p>
        </p:txBody>
      </p:sp>
      <p:sp>
        <p:nvSpPr>
          <p:cNvPr id="2" name="Text Placeholder 1">
            <a:extLst>
              <a:ext uri="{FF2B5EF4-FFF2-40B4-BE49-F238E27FC236}">
                <a16:creationId xmlns:a16="http://schemas.microsoft.com/office/drawing/2014/main" id="{518B2680-4323-4C52-AF30-B09987A9BE0E}"/>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August 2016</a:t>
            </a:r>
          </a:p>
        </p:txBody>
      </p:sp>
    </p:spTree>
    <p:extLst>
      <p:ext uri="{BB962C8B-B14F-4D97-AF65-F5344CB8AC3E}">
        <p14:creationId xmlns:p14="http://schemas.microsoft.com/office/powerpoint/2010/main" val="212037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DBQ</a:t>
            </a:r>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630716" y="1632210"/>
            <a:ext cx="7431736" cy="62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0716" y="2238097"/>
            <a:ext cx="7431736" cy="92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875" y="2564897"/>
            <a:ext cx="472523" cy="2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1154FCDB-7D0C-4DB7-BDED-0F6403D767E0}"/>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10</a:t>
            </a:fld>
            <a:endParaRPr lang="en-US" dirty="0"/>
          </a:p>
        </p:txBody>
      </p:sp>
      <p:pic>
        <p:nvPicPr>
          <p:cNvPr id="8" name="Picture 4">
            <a:extLst>
              <a:ext uri="{FF2B5EF4-FFF2-40B4-BE49-F238E27FC236}">
                <a16:creationId xmlns:a16="http://schemas.microsoft.com/office/drawing/2014/main" id="{4019DACD-5CD2-4707-ACCF-7090CB6621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716" y="3137022"/>
            <a:ext cx="7431736" cy="303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CA51C15F-FC56-49E0-8E91-A6EDBC323A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0560" y="1897235"/>
            <a:ext cx="974725" cy="4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EF4DFF94-1DAF-46C3-959F-DB009CEFE4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1124" y="3423016"/>
            <a:ext cx="974725" cy="3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975D382C-39E3-4E53-A43E-1BB6912755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1279" y="3891253"/>
            <a:ext cx="1469044" cy="6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a:extLst>
              <a:ext uri="{FF2B5EF4-FFF2-40B4-BE49-F238E27FC236}">
                <a16:creationId xmlns:a16="http://schemas.microsoft.com/office/drawing/2014/main" id="{30280896-426F-4A62-89D9-7F4CFF4F29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2524656" y="5837594"/>
            <a:ext cx="9747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97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Amyotrophic Lateral Sclerosis (DC 8017)</a:t>
            </a:r>
          </a:p>
        </p:txBody>
      </p:sp>
      <p:sp>
        <p:nvSpPr>
          <p:cNvPr id="3" name="Content Placeholder 2"/>
          <p:cNvSpPr>
            <a:spLocks noGrp="1"/>
          </p:cNvSpPr>
          <p:nvPr>
            <p:ph idx="1"/>
            <p:custDataLst>
              <p:tags r:id="rId2"/>
            </p:custDataLst>
          </p:nvPr>
        </p:nvSpPr>
        <p:spPr>
          <a:xfrm>
            <a:off x="457200" y="1684508"/>
            <a:ext cx="8229600" cy="1263253"/>
          </a:xfrm>
        </p:spPr>
        <p:txBody>
          <a:bodyPr>
            <a:normAutofit lnSpcReduction="10000"/>
          </a:bodyPr>
          <a:lstStyle/>
          <a:p>
            <a:pPr>
              <a:spcAft>
                <a:spcPts val="600"/>
              </a:spcAft>
            </a:pPr>
            <a:r>
              <a:rPr lang="en-US" sz="2000" dirty="0"/>
              <a:t>Progressive deterioration of brain and spinal cord nerve cells that control voluntary muscles. The condition is a combination of upper and lower motor neuron deficit. The condition is also referred to as ALS or Lou Gehrig's disease. </a:t>
            </a:r>
          </a:p>
        </p:txBody>
      </p:sp>
      <p:pic>
        <p:nvPicPr>
          <p:cNvPr id="4"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871172" y="2975308"/>
            <a:ext cx="5653395" cy="470416"/>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Slide Number Placeholder 10">
            <a:extLst>
              <a:ext uri="{FF2B5EF4-FFF2-40B4-BE49-F238E27FC236}">
                <a16:creationId xmlns:a16="http://schemas.microsoft.com/office/drawing/2014/main" id="{4EF5E710-6041-439C-B95E-633DC4385D69}"/>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11</a:t>
            </a:fld>
            <a:endParaRPr lang="en-US" dirty="0"/>
          </a:p>
        </p:txBody>
      </p:sp>
      <p:sp>
        <p:nvSpPr>
          <p:cNvPr id="7" name="TextBox 2">
            <a:extLst>
              <a:ext uri="{FF2B5EF4-FFF2-40B4-BE49-F238E27FC236}">
                <a16:creationId xmlns:a16="http://schemas.microsoft.com/office/drawing/2014/main" id="{363BBACC-82A0-4002-AF51-3F04249D0802}"/>
              </a:ext>
            </a:extLst>
          </p:cNvPr>
          <p:cNvSpPr txBox="1">
            <a:spLocks noChangeArrowheads="1"/>
          </p:cNvSpPr>
          <p:nvPr>
            <p:custDataLst>
              <p:tags r:id="rId4"/>
            </p:custDataLst>
          </p:nvPr>
        </p:nvSpPr>
        <p:spPr bwMode="auto">
          <a:xfrm>
            <a:off x="914400" y="3540908"/>
            <a:ext cx="7138219" cy="36933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algn="ctr" eaLnBrk="1" hangingPunct="1">
              <a:spcBef>
                <a:spcPct val="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Prior to January 19, 2012 the minimum was 30 percent.</a:t>
            </a:r>
          </a:p>
        </p:txBody>
      </p:sp>
      <p:pic>
        <p:nvPicPr>
          <p:cNvPr id="8" name="Picture 3">
            <a:extLst>
              <a:ext uri="{FF2B5EF4-FFF2-40B4-BE49-F238E27FC236}">
                <a16:creationId xmlns:a16="http://schemas.microsoft.com/office/drawing/2014/main" id="{3B0281C9-142B-44EB-AFEB-089AEC7992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2855" y="4060028"/>
            <a:ext cx="4689764" cy="731563"/>
          </a:xfrm>
          <a:prstGeom prst="rect">
            <a:avLst/>
          </a:prstGeom>
          <a:noFill/>
          <a:ln w="190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a:extLst>
              <a:ext uri="{FF2B5EF4-FFF2-40B4-BE49-F238E27FC236}">
                <a16:creationId xmlns:a16="http://schemas.microsoft.com/office/drawing/2014/main" id="{160E1B34-0246-40DC-9EDE-617F992F33B8}"/>
              </a:ext>
            </a:extLst>
          </p:cNvPr>
          <p:cNvSpPr txBox="1">
            <a:spLocks noChangeArrowheads="1"/>
          </p:cNvSpPr>
          <p:nvPr>
            <p:custDataLst>
              <p:tags r:id="rId5"/>
            </p:custDataLst>
          </p:nvPr>
        </p:nvSpPr>
        <p:spPr bwMode="auto">
          <a:xfrm>
            <a:off x="457200" y="4005424"/>
            <a:ext cx="2140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altLang="en-US" sz="1800" b="1" dirty="0">
                <a:latin typeface="Times New Roman" panose="02020603050405020304" pitchFamily="18" charset="0"/>
                <a:cs typeface="Times New Roman" panose="02020603050405020304" pitchFamily="18" charset="0"/>
              </a:rPr>
              <a:t>Evaluation Builder:</a:t>
            </a:r>
          </a:p>
        </p:txBody>
      </p:sp>
      <p:pic>
        <p:nvPicPr>
          <p:cNvPr id="10" name="Picture 4">
            <a:extLst>
              <a:ext uri="{FF2B5EF4-FFF2-40B4-BE49-F238E27FC236}">
                <a16:creationId xmlns:a16="http://schemas.microsoft.com/office/drawing/2014/main" id="{68F93468-B7E6-45C9-AEC2-449D509BEB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469940"/>
            <a:ext cx="2336148" cy="1515339"/>
          </a:xfrm>
          <a:prstGeom prst="rect">
            <a:avLst/>
          </a:prstGeom>
          <a:noFill/>
          <a:ln w="190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a:extLst>
              <a:ext uri="{FF2B5EF4-FFF2-40B4-BE49-F238E27FC236}">
                <a16:creationId xmlns:a16="http://schemas.microsoft.com/office/drawing/2014/main" id="{CD2D4F99-CFBF-4100-BC99-0FE7689DA188}"/>
              </a:ext>
            </a:extLst>
          </p:cNvPr>
          <p:cNvSpPr/>
          <p:nvPr>
            <p:custDataLst>
              <p:tags r:id="rId6"/>
            </p:custDataLst>
          </p:nvPr>
        </p:nvSpPr>
        <p:spPr>
          <a:xfrm>
            <a:off x="2871172" y="5032252"/>
            <a:ext cx="5653395" cy="738664"/>
          </a:xfrm>
          <a:prstGeom prst="rect">
            <a:avLst/>
          </a:prstGeom>
        </p:spPr>
        <p:txBody>
          <a:bodyPr wrap="square">
            <a:spAutoFit/>
          </a:bodyPr>
          <a:lstStyle/>
          <a:p>
            <a:pPr algn="ctr">
              <a:spcBef>
                <a:spcPct val="0"/>
              </a:spcBef>
            </a:pPr>
            <a:r>
              <a:rPr lang="en-US" altLang="en-US" sz="1400" b="1" i="1" dirty="0">
                <a:latin typeface="+mj-lt"/>
                <a:cs typeface="Times New Roman" panose="02020603050405020304" pitchFamily="18" charset="0"/>
              </a:rPr>
              <a:t>Subject to a presumption of service connection under 3.318 if manifested at </a:t>
            </a:r>
            <a:r>
              <a:rPr lang="en-US" altLang="en-US" sz="1400" b="1" i="1" u="sng" dirty="0">
                <a:solidFill>
                  <a:srgbClr val="FF0000"/>
                </a:solidFill>
                <a:latin typeface="+mj-lt"/>
                <a:cs typeface="Times New Roman" panose="02020603050405020304" pitchFamily="18" charset="0"/>
              </a:rPr>
              <a:t>any time </a:t>
            </a:r>
            <a:r>
              <a:rPr lang="en-US" altLang="en-US" sz="1400" b="1" i="1" dirty="0">
                <a:latin typeface="+mj-lt"/>
                <a:cs typeface="Times New Roman" panose="02020603050405020304" pitchFamily="18" charset="0"/>
              </a:rPr>
              <a:t>after discharge from active duty, with at least 90 days of continuous service.</a:t>
            </a:r>
          </a:p>
        </p:txBody>
      </p:sp>
    </p:spTree>
    <p:extLst>
      <p:ext uri="{BB962C8B-B14F-4D97-AF65-F5344CB8AC3E}">
        <p14:creationId xmlns:p14="http://schemas.microsoft.com/office/powerpoint/2010/main" val="146745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Evaluation Guidelines for ALS</a:t>
            </a:r>
          </a:p>
        </p:txBody>
      </p:sp>
      <p:pic>
        <p:nvPicPr>
          <p:cNvPr id="307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2582563" y="1439562"/>
            <a:ext cx="3267804" cy="491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86577CE1-15CB-4736-BCAB-D31AFB4BE524}"/>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326693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ALS (Lou Gehrig’s Disease) DBQ</a:t>
            </a:r>
          </a:p>
        </p:txBody>
      </p:sp>
      <p:sp>
        <p:nvSpPr>
          <p:cNvPr id="4" name="Slide Number Placeholder 3">
            <a:extLst>
              <a:ext uri="{FF2B5EF4-FFF2-40B4-BE49-F238E27FC236}">
                <a16:creationId xmlns:a16="http://schemas.microsoft.com/office/drawing/2014/main" id="{B3322614-56D7-49F3-A153-DF6BFA81A1C9}"/>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13</a:t>
            </a:fld>
            <a:endParaRPr lang="en-US" dirty="0"/>
          </a:p>
        </p:txBody>
      </p:sp>
      <p:pic>
        <p:nvPicPr>
          <p:cNvPr id="37" name="Picture 36">
            <a:extLst>
              <a:ext uri="{FF2B5EF4-FFF2-40B4-BE49-F238E27FC236}">
                <a16:creationId xmlns:a16="http://schemas.microsoft.com/office/drawing/2014/main" id="{A12CCF1F-0A2B-48BB-9D06-6EBA00DAF1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949" y="1380192"/>
            <a:ext cx="8204464" cy="4832897"/>
          </a:xfrm>
          <a:prstGeom prst="rect">
            <a:avLst/>
          </a:prstGeom>
          <a:ln w="38100">
            <a:noFill/>
          </a:ln>
        </p:spPr>
      </p:pic>
      <p:cxnSp>
        <p:nvCxnSpPr>
          <p:cNvPr id="56" name="Straight Connector 55">
            <a:extLst>
              <a:ext uri="{FF2B5EF4-FFF2-40B4-BE49-F238E27FC236}">
                <a16:creationId xmlns:a16="http://schemas.microsoft.com/office/drawing/2014/main" id="{292DC65B-DA48-4EF7-B50E-C70F9377F64D}"/>
              </a:ext>
            </a:extLst>
          </p:cNvPr>
          <p:cNvCxnSpPr>
            <a:cxnSpLocks/>
          </p:cNvCxnSpPr>
          <p:nvPr/>
        </p:nvCxnSpPr>
        <p:spPr>
          <a:xfrm>
            <a:off x="560070" y="1554480"/>
            <a:ext cx="0" cy="11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731248-0B23-4F8F-802A-D94B732C0A9C}"/>
              </a:ext>
            </a:extLst>
          </p:cNvPr>
          <p:cNvCxnSpPr>
            <a:cxnSpLocks/>
          </p:cNvCxnSpPr>
          <p:nvPr/>
        </p:nvCxnSpPr>
        <p:spPr>
          <a:xfrm>
            <a:off x="2926471" y="2300748"/>
            <a:ext cx="27270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7162FE-D746-42DF-B45D-EDE1BB3048F2}"/>
              </a:ext>
            </a:extLst>
          </p:cNvPr>
          <p:cNvCxnSpPr>
            <a:cxnSpLocks/>
          </p:cNvCxnSpPr>
          <p:nvPr/>
        </p:nvCxnSpPr>
        <p:spPr>
          <a:xfrm>
            <a:off x="2411506" y="3023301"/>
            <a:ext cx="13149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F877AF-09A2-4658-ACE0-5181DD5CCCBC}"/>
              </a:ext>
            </a:extLst>
          </p:cNvPr>
          <p:cNvCxnSpPr>
            <a:cxnSpLocks/>
          </p:cNvCxnSpPr>
          <p:nvPr/>
        </p:nvCxnSpPr>
        <p:spPr>
          <a:xfrm>
            <a:off x="2431026" y="3628104"/>
            <a:ext cx="14035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9280E4-4D6D-40F8-A2F8-45A2C08F9CD1}"/>
              </a:ext>
            </a:extLst>
          </p:cNvPr>
          <p:cNvCxnSpPr>
            <a:cxnSpLocks/>
          </p:cNvCxnSpPr>
          <p:nvPr/>
        </p:nvCxnSpPr>
        <p:spPr>
          <a:xfrm>
            <a:off x="3579592" y="4224821"/>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60754F-C984-466F-A02B-3B49706BFC83}"/>
              </a:ext>
            </a:extLst>
          </p:cNvPr>
          <p:cNvCxnSpPr>
            <a:cxnSpLocks/>
          </p:cNvCxnSpPr>
          <p:nvPr/>
        </p:nvCxnSpPr>
        <p:spPr>
          <a:xfrm>
            <a:off x="2462981" y="5198496"/>
            <a:ext cx="11552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334D05-FC24-464F-9C46-5317C846DEE9}"/>
              </a:ext>
            </a:extLst>
          </p:cNvPr>
          <p:cNvCxnSpPr>
            <a:cxnSpLocks/>
          </p:cNvCxnSpPr>
          <p:nvPr/>
        </p:nvCxnSpPr>
        <p:spPr>
          <a:xfrm>
            <a:off x="2041539" y="5816723"/>
            <a:ext cx="11552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98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E37EB-25C8-40DA-B7C9-30D63ADCAA45}"/>
              </a:ext>
            </a:extLst>
          </p:cNvPr>
          <p:cNvSpPr>
            <a:spLocks noGrp="1"/>
          </p:cNvSpPr>
          <p:nvPr>
            <p:ph type="title"/>
            <p:custDataLst>
              <p:tags r:id="rId1"/>
            </p:custDataLst>
          </p:nvPr>
        </p:nvSpPr>
        <p:spPr>
          <a:xfrm>
            <a:off x="0" y="793629"/>
            <a:ext cx="9144000" cy="1086867"/>
          </a:xfrm>
        </p:spPr>
        <p:txBody>
          <a:bodyPr/>
          <a:lstStyle/>
          <a:p>
            <a:r>
              <a:rPr lang="en-US" sz="2800" dirty="0">
                <a:latin typeface="Arial" panose="020B0604020202020204" pitchFamily="34" charset="0"/>
              </a:rPr>
              <a:t>Amyotrophic Lateral Sclerosis DBQ (cont.)</a:t>
            </a:r>
            <a:br>
              <a:rPr lang="en-US" sz="2400" dirty="0">
                <a:latin typeface="Times New Roman" panose="02020603050405020304" pitchFamily="18" charset="0"/>
                <a:cs typeface="Times New Roman" panose="02020603050405020304" pitchFamily="18" charset="0"/>
              </a:rPr>
            </a:br>
            <a:endParaRPr lang="en-US" dirty="0"/>
          </a:p>
        </p:txBody>
      </p:sp>
      <p:sp>
        <p:nvSpPr>
          <p:cNvPr id="6" name="Slide Number Placeholder 5">
            <a:extLst>
              <a:ext uri="{FF2B5EF4-FFF2-40B4-BE49-F238E27FC236}">
                <a16:creationId xmlns:a16="http://schemas.microsoft.com/office/drawing/2014/main" id="{44C17A13-C0C9-414D-9318-954C640C4D1F}"/>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14</a:t>
            </a:fld>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3726" y="1800957"/>
            <a:ext cx="8240616" cy="54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3726" y="2316464"/>
            <a:ext cx="8240616" cy="49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3726" y="2895958"/>
            <a:ext cx="8240616" cy="57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73726" y="3563356"/>
            <a:ext cx="8240616" cy="196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a:extLst>
              <a:ext uri="{FF2B5EF4-FFF2-40B4-BE49-F238E27FC236}">
                <a16:creationId xmlns:a16="http://schemas.microsoft.com/office/drawing/2014/main" id="{F85393FD-B1D7-4F86-A1C6-AFE438697A8D}"/>
              </a:ext>
            </a:extLst>
          </p:cNvPr>
          <p:cNvCxnSpPr/>
          <p:nvPr/>
        </p:nvCxnSpPr>
        <p:spPr>
          <a:xfrm>
            <a:off x="473727" y="1813102"/>
            <a:ext cx="0" cy="372453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9D57E69-0FE7-426A-BC9F-634BBE7D08D7}"/>
              </a:ext>
            </a:extLst>
          </p:cNvPr>
          <p:cNvCxnSpPr/>
          <p:nvPr/>
        </p:nvCxnSpPr>
        <p:spPr>
          <a:xfrm>
            <a:off x="8714342" y="1800957"/>
            <a:ext cx="0" cy="37245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1F575B-C6BD-4E45-9823-CF8FDC6FDFAE}"/>
              </a:ext>
            </a:extLst>
          </p:cNvPr>
          <p:cNvCxnSpPr/>
          <p:nvPr/>
        </p:nvCxnSpPr>
        <p:spPr>
          <a:xfrm flipH="1">
            <a:off x="473726" y="5525487"/>
            <a:ext cx="82406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9">
            <a:extLst>
              <a:ext uri="{FF2B5EF4-FFF2-40B4-BE49-F238E27FC236}">
                <a16:creationId xmlns:a16="http://schemas.microsoft.com/office/drawing/2014/main" id="{07CE7D54-8032-4569-B858-5249ACBDDD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3880" y="2025770"/>
            <a:ext cx="132036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a:extLst>
              <a:ext uri="{FF2B5EF4-FFF2-40B4-BE49-F238E27FC236}">
                <a16:creationId xmlns:a16="http://schemas.microsoft.com/office/drawing/2014/main" id="{1B517499-443A-4ED6-A597-6124B47612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199" y="2522490"/>
            <a:ext cx="6824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a:extLst>
              <a:ext uri="{FF2B5EF4-FFF2-40B4-BE49-F238E27FC236}">
                <a16:creationId xmlns:a16="http://schemas.microsoft.com/office/drawing/2014/main" id="{93E0CD90-26FC-482F-92EB-05C121AA67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8736" y="3704432"/>
            <a:ext cx="1030287" cy="3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a:extLst>
              <a:ext uri="{FF2B5EF4-FFF2-40B4-BE49-F238E27FC236}">
                <a16:creationId xmlns:a16="http://schemas.microsoft.com/office/drawing/2014/main" id="{D26F6BA7-1F44-458B-89A6-02BB662F71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9621" y="4507909"/>
            <a:ext cx="1030287" cy="3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30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Amyotrophic Lateral Sclerosis DBQ (cont.)</a:t>
            </a:r>
          </a:p>
        </p:txBody>
      </p:sp>
      <p:pic>
        <p:nvPicPr>
          <p:cNvPr id="4" name="Picture 17"/>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1508807" y="1537389"/>
            <a:ext cx="6000465" cy="43838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custDataLst>
              <p:tags r:id="rId2"/>
            </p:custDataLst>
          </p:nvPr>
        </p:nvSpPr>
        <p:spPr>
          <a:xfrm>
            <a:off x="5734710" y="3934073"/>
            <a:ext cx="2392884" cy="430887"/>
          </a:xfrm>
          <a:prstGeom prst="rect">
            <a:avLst/>
          </a:prstGeom>
        </p:spPr>
        <p:txBody>
          <a:bodyPr wrap="square">
            <a:spAutoFit/>
          </a:bodyPr>
          <a:lstStyle/>
          <a:p>
            <a:pPr algn="ctr">
              <a:spcBef>
                <a:spcPct val="0"/>
              </a:spcBef>
              <a:spcAft>
                <a:spcPts val="600"/>
              </a:spcAft>
            </a:pPr>
            <a:r>
              <a:rPr lang="en-US" altLang="en-US" sz="1050" i="1" dirty="0">
                <a:latin typeface="Arial" panose="020B0604020202020204" pitchFamily="34" charset="0"/>
                <a:cs typeface="Arial" panose="020B0604020202020204" pitchFamily="34" charset="0"/>
              </a:rPr>
              <a:t>Be sure to separately evaluate each extremity affected!</a:t>
            </a:r>
          </a:p>
        </p:txBody>
      </p:sp>
      <p:sp>
        <p:nvSpPr>
          <p:cNvPr id="5" name="Slide Number Placeholder 4">
            <a:extLst>
              <a:ext uri="{FF2B5EF4-FFF2-40B4-BE49-F238E27FC236}">
                <a16:creationId xmlns:a16="http://schemas.microsoft.com/office/drawing/2014/main" id="{BA6E4B82-82D6-40D4-9B72-03B92B42FCAE}"/>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15</a:t>
            </a:fld>
            <a:endParaRPr lang="en-US" dirty="0"/>
          </a:p>
        </p:txBody>
      </p:sp>
      <p:sp>
        <p:nvSpPr>
          <p:cNvPr id="7" name="Right Brace 6">
            <a:extLst>
              <a:ext uri="{FF2B5EF4-FFF2-40B4-BE49-F238E27FC236}">
                <a16:creationId xmlns:a16="http://schemas.microsoft.com/office/drawing/2014/main" id="{F22D3CEE-B8E4-4E2A-9797-4BB539E03442}"/>
              </a:ext>
            </a:extLst>
          </p:cNvPr>
          <p:cNvSpPr/>
          <p:nvPr>
            <p:custDataLst>
              <p:tags r:id="rId4"/>
            </p:custDataLst>
          </p:nvPr>
        </p:nvSpPr>
        <p:spPr>
          <a:xfrm>
            <a:off x="5183502" y="3212134"/>
            <a:ext cx="594221" cy="2636576"/>
          </a:xfrm>
          <a:prstGeom prst="rightBrace">
            <a:avLst>
              <a:gd name="adj1" fmla="val 0"/>
              <a:gd name="adj2" fmla="val 33248"/>
            </a:avLst>
          </a:prstGeom>
          <a:noFill/>
          <a:ln w="1905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2421419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Amyotrophic Lateral Sclerosis DBQ (cont.)</a:t>
            </a:r>
          </a:p>
        </p:txBody>
      </p:sp>
      <p:pic>
        <p:nvPicPr>
          <p:cNvPr id="4" name="Picture 6"/>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397640" y="2185987"/>
            <a:ext cx="8316702" cy="27915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a:extLst>
              <a:ext uri="{FF2B5EF4-FFF2-40B4-BE49-F238E27FC236}">
                <a16:creationId xmlns:a16="http://schemas.microsoft.com/office/drawing/2014/main" id="{B6CF1F21-CB41-4A36-B0FE-2A94AFD8A0D1}"/>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16</a:t>
            </a:fld>
            <a:endParaRPr lang="en-US" dirty="0"/>
          </a:p>
        </p:txBody>
      </p:sp>
      <p:cxnSp>
        <p:nvCxnSpPr>
          <p:cNvPr id="8" name="Straight Connector 7">
            <a:extLst>
              <a:ext uri="{FF2B5EF4-FFF2-40B4-BE49-F238E27FC236}">
                <a16:creationId xmlns:a16="http://schemas.microsoft.com/office/drawing/2014/main" id="{899696C2-D578-4B9D-A275-FE77C55BBD08}"/>
              </a:ext>
            </a:extLst>
          </p:cNvPr>
          <p:cNvCxnSpPr/>
          <p:nvPr/>
        </p:nvCxnSpPr>
        <p:spPr>
          <a:xfrm>
            <a:off x="623347" y="2359740"/>
            <a:ext cx="1350963" cy="0"/>
          </a:xfrm>
          <a:prstGeom prst="line">
            <a:avLst/>
          </a:prstGeom>
          <a:noFill/>
          <a:ln w="38100" cap="flat" cmpd="sng" algn="ctr">
            <a:solidFill>
              <a:srgbClr val="FF0000"/>
            </a:solidFill>
            <a:prstDash val="solid"/>
          </a:ln>
          <a:effectLst/>
        </p:spPr>
      </p:cxnSp>
      <p:sp>
        <p:nvSpPr>
          <p:cNvPr id="10" name="Explosion 1 8">
            <a:extLst>
              <a:ext uri="{FF2B5EF4-FFF2-40B4-BE49-F238E27FC236}">
                <a16:creationId xmlns:a16="http://schemas.microsoft.com/office/drawing/2014/main" id="{9693EC84-6F67-45EC-A1D1-135504B087F4}"/>
              </a:ext>
            </a:extLst>
          </p:cNvPr>
          <p:cNvSpPr/>
          <p:nvPr>
            <p:custDataLst>
              <p:tags r:id="rId3"/>
            </p:custDataLst>
          </p:nvPr>
        </p:nvSpPr>
        <p:spPr>
          <a:xfrm>
            <a:off x="5466736" y="1789471"/>
            <a:ext cx="3172094" cy="3008655"/>
          </a:xfrm>
          <a:prstGeom prst="irregularSeal1">
            <a:avLst/>
          </a:prstGeom>
          <a:solidFill>
            <a:srgbClr val="002060"/>
          </a:solid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solidFill>
                    <a:srgbClr val="FFFFFF"/>
                  </a:solidFill>
                </a:ln>
                <a:solidFill>
                  <a:srgbClr val="FF0000"/>
                </a:solidFill>
                <a:effectLst/>
                <a:uLnTx/>
                <a:uFillTx/>
                <a:latin typeface="Times New Roman" panose="02020603050405020304" pitchFamily="18" charset="0"/>
                <a:ea typeface="+mn-ea"/>
                <a:cs typeface="Times New Roman" panose="02020603050405020304" pitchFamily="18" charset="0"/>
              </a:rPr>
              <a:t>When strength/DTR are significantly decreased-Consider loss of use!</a:t>
            </a:r>
          </a:p>
        </p:txBody>
      </p:sp>
    </p:spTree>
    <p:extLst>
      <p:ext uri="{BB962C8B-B14F-4D97-AF65-F5344CB8AC3E}">
        <p14:creationId xmlns:p14="http://schemas.microsoft.com/office/powerpoint/2010/main" val="191403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ALS DBQ (</a:t>
            </a:r>
            <a:r>
              <a:rPr lang="en-US" sz="2800" dirty="0" err="1">
                <a:latin typeface="Arial" panose="020B0604020202020204" pitchFamily="34" charset="0"/>
              </a:rPr>
              <a:t>cont</a:t>
            </a:r>
            <a:r>
              <a:rPr lang="en-US" sz="2800" dirty="0">
                <a:latin typeface="Arial" panose="020B0604020202020204" pitchFamily="34" charset="0"/>
              </a:rPr>
              <a:t>)</a:t>
            </a:r>
          </a:p>
        </p:txBody>
      </p:sp>
      <p:pic>
        <p:nvPicPr>
          <p:cNvPr id="4" name="Picture 10"/>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1262299" y="1524957"/>
            <a:ext cx="6638449" cy="114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243252" y="2666304"/>
            <a:ext cx="6657498" cy="47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262299" y="3140728"/>
            <a:ext cx="6638450" cy="305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a:extLst>
              <a:ext uri="{FF2B5EF4-FFF2-40B4-BE49-F238E27FC236}">
                <a16:creationId xmlns:a16="http://schemas.microsoft.com/office/drawing/2014/main" id="{93EBCE16-BFEC-4D39-AB0A-7A13E891E2A3}"/>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17</a:t>
            </a:fld>
            <a:endParaRPr lang="en-US" dirty="0"/>
          </a:p>
        </p:txBody>
      </p:sp>
      <p:sp>
        <p:nvSpPr>
          <p:cNvPr id="11" name="Oval 10">
            <a:extLst>
              <a:ext uri="{FF2B5EF4-FFF2-40B4-BE49-F238E27FC236}">
                <a16:creationId xmlns:a16="http://schemas.microsoft.com/office/drawing/2014/main" id="{AEFEEC82-8447-47C4-9963-C4D417AFFA20}"/>
              </a:ext>
            </a:extLst>
          </p:cNvPr>
          <p:cNvSpPr/>
          <p:nvPr>
            <p:custDataLst>
              <p:tags r:id="rId3"/>
            </p:custDataLst>
          </p:nvPr>
        </p:nvSpPr>
        <p:spPr>
          <a:xfrm flipV="1">
            <a:off x="4254092" y="3098735"/>
            <a:ext cx="1491191" cy="233188"/>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2" name="Oval 11">
            <a:extLst>
              <a:ext uri="{FF2B5EF4-FFF2-40B4-BE49-F238E27FC236}">
                <a16:creationId xmlns:a16="http://schemas.microsoft.com/office/drawing/2014/main" id="{39A7CECD-4F7D-402E-AB35-4052109DD3AF}"/>
              </a:ext>
            </a:extLst>
          </p:cNvPr>
          <p:cNvSpPr/>
          <p:nvPr>
            <p:custDataLst>
              <p:tags r:id="rId4"/>
            </p:custDataLst>
          </p:nvPr>
        </p:nvSpPr>
        <p:spPr>
          <a:xfrm flipV="1">
            <a:off x="4352414" y="2604080"/>
            <a:ext cx="1153652" cy="233188"/>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cxnSp>
        <p:nvCxnSpPr>
          <p:cNvPr id="14" name="Straight Connector 13">
            <a:extLst>
              <a:ext uri="{FF2B5EF4-FFF2-40B4-BE49-F238E27FC236}">
                <a16:creationId xmlns:a16="http://schemas.microsoft.com/office/drawing/2014/main" id="{1823A58E-E69D-4DB8-97E0-AAFE627A421D}"/>
              </a:ext>
            </a:extLst>
          </p:cNvPr>
          <p:cNvCxnSpPr>
            <a:cxnSpLocks/>
          </p:cNvCxnSpPr>
          <p:nvPr/>
        </p:nvCxnSpPr>
        <p:spPr>
          <a:xfrm>
            <a:off x="2569437" y="1836251"/>
            <a:ext cx="2258202" cy="0"/>
          </a:xfrm>
          <a:prstGeom prst="line">
            <a:avLst/>
          </a:prstGeom>
          <a:noFill/>
          <a:ln w="38100" cap="flat" cmpd="sng" algn="ctr">
            <a:solidFill>
              <a:srgbClr val="FF0000"/>
            </a:solidFill>
            <a:prstDash val="solid"/>
          </a:ln>
          <a:effectLst/>
        </p:spPr>
      </p:cxnSp>
      <p:cxnSp>
        <p:nvCxnSpPr>
          <p:cNvPr id="16" name="Straight Connector 15">
            <a:extLst>
              <a:ext uri="{FF2B5EF4-FFF2-40B4-BE49-F238E27FC236}">
                <a16:creationId xmlns:a16="http://schemas.microsoft.com/office/drawing/2014/main" id="{BA1342F4-8F6E-43EF-B8D7-60607CBA7611}"/>
              </a:ext>
            </a:extLst>
          </p:cNvPr>
          <p:cNvCxnSpPr>
            <a:cxnSpLocks/>
          </p:cNvCxnSpPr>
          <p:nvPr/>
        </p:nvCxnSpPr>
        <p:spPr>
          <a:xfrm>
            <a:off x="2486743" y="2344994"/>
            <a:ext cx="1210186" cy="0"/>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219820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ALS Sample </a:t>
            </a:r>
            <a:r>
              <a:rPr lang="en-US" sz="2800" dirty="0" err="1">
                <a:latin typeface="Arial" panose="020B0604020202020204" pitchFamily="34" charset="0"/>
              </a:rPr>
              <a:t>Codesheet</a:t>
            </a:r>
            <a:r>
              <a:rPr lang="en-US" sz="2800" dirty="0">
                <a:latin typeface="Arial" panose="020B0604020202020204" pitchFamily="34" charset="0"/>
              </a:rPr>
              <a:t> </a:t>
            </a:r>
          </a:p>
        </p:txBody>
      </p:sp>
      <p:sp>
        <p:nvSpPr>
          <p:cNvPr id="6" name="Rectangle 5"/>
          <p:cNvSpPr/>
          <p:nvPr>
            <p:custDataLst>
              <p:tags r:id="rId2"/>
            </p:custDataLst>
          </p:nvPr>
        </p:nvSpPr>
        <p:spPr>
          <a:xfrm>
            <a:off x="190081" y="1971885"/>
            <a:ext cx="2356474" cy="938719"/>
          </a:xfrm>
          <a:prstGeom prst="rect">
            <a:avLst/>
          </a:prstGeom>
        </p:spPr>
        <p:txBody>
          <a:bodyPr wrap="square">
            <a:spAutoFit/>
          </a:bodyPr>
          <a:lstStyle/>
          <a:p>
            <a:pPr>
              <a:spcBef>
                <a:spcPct val="0"/>
              </a:spcBef>
            </a:pPr>
            <a:r>
              <a:rPr lang="en-US" altLang="en-US" sz="1100" b="1" dirty="0">
                <a:latin typeface="Arial" panose="020B0604020202020204" pitchFamily="34" charset="0"/>
                <a:cs typeface="Arial" panose="020B0604020202020204" pitchFamily="34" charset="0"/>
              </a:rPr>
              <a:t>Show the DC of the disease entity only once as the lead DC.  Follow the lead code with a code for the body system of the most severely affected disorder. </a:t>
            </a:r>
          </a:p>
        </p:txBody>
      </p:sp>
      <p:sp>
        <p:nvSpPr>
          <p:cNvPr id="7" name="Slide Number Placeholder 6">
            <a:extLst>
              <a:ext uri="{FF2B5EF4-FFF2-40B4-BE49-F238E27FC236}">
                <a16:creationId xmlns:a16="http://schemas.microsoft.com/office/drawing/2014/main" id="{D01B2D38-75EC-4E75-86F4-9257433D1827}"/>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18</a:t>
            </a:fld>
            <a:endParaRPr lang="en-US" dirty="0"/>
          </a:p>
        </p:txBody>
      </p:sp>
      <p:pic>
        <p:nvPicPr>
          <p:cNvPr id="8" name="Picture 2">
            <a:extLst>
              <a:ext uri="{FF2B5EF4-FFF2-40B4-BE49-F238E27FC236}">
                <a16:creationId xmlns:a16="http://schemas.microsoft.com/office/drawing/2014/main" id="{08F7117B-D896-4DCC-AA54-20A13F09B3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7456" y="1880496"/>
            <a:ext cx="4681428" cy="329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6561392F-6FCC-4969-9D30-BE3D634E39A9}"/>
              </a:ext>
            </a:extLst>
          </p:cNvPr>
          <p:cNvSpPr/>
          <p:nvPr>
            <p:custDataLst>
              <p:tags r:id="rId4"/>
            </p:custDataLst>
          </p:nvPr>
        </p:nvSpPr>
        <p:spPr>
          <a:xfrm>
            <a:off x="7081803" y="3250307"/>
            <a:ext cx="2019161" cy="1200329"/>
          </a:xfrm>
          <a:prstGeom prst="rect">
            <a:avLst/>
          </a:prstGeom>
        </p:spPr>
        <p:txBody>
          <a:bodyPr wrap="square">
            <a:spAutoFit/>
          </a:bodyPr>
          <a:lstStyle/>
          <a:p>
            <a:pPr algn="ctr" fontAlgn="t">
              <a:spcBef>
                <a:spcPct val="0"/>
              </a:spcBef>
            </a:pPr>
            <a:r>
              <a:rPr lang="en-US" altLang="en-US" sz="1200" b="1" dirty="0">
                <a:latin typeface="+mj-lt"/>
                <a:cs typeface="Times New Roman" panose="02020603050405020304" pitchFamily="18" charset="0"/>
              </a:rPr>
              <a:t>Code the involvement of the other body systems under the diagnostic code for the disability on which the evaluation is determined.</a:t>
            </a:r>
          </a:p>
        </p:txBody>
      </p:sp>
      <p:sp>
        <p:nvSpPr>
          <p:cNvPr id="11" name="TextBox 15">
            <a:extLst>
              <a:ext uri="{FF2B5EF4-FFF2-40B4-BE49-F238E27FC236}">
                <a16:creationId xmlns:a16="http://schemas.microsoft.com/office/drawing/2014/main" id="{1E96D805-CADE-494A-8BD7-363ACD8A6053}"/>
              </a:ext>
            </a:extLst>
          </p:cNvPr>
          <p:cNvSpPr txBox="1">
            <a:spLocks noChangeArrowheads="1"/>
          </p:cNvSpPr>
          <p:nvPr>
            <p:custDataLst>
              <p:tags r:id="rId5"/>
            </p:custDataLst>
          </p:nvPr>
        </p:nvSpPr>
        <p:spPr bwMode="auto">
          <a:xfrm>
            <a:off x="979020" y="5107754"/>
            <a:ext cx="2406408" cy="954107"/>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altLang="en-US" sz="1400" b="1" dirty="0">
                <a:latin typeface="+mj-lt"/>
                <a:cs typeface="Times New Roman" panose="02020603050405020304" pitchFamily="18" charset="0"/>
              </a:rPr>
              <a:t>Don’t forget: Chapter 35, SAH and any other applicable SMC/Ancillary benefits!!!</a:t>
            </a:r>
          </a:p>
        </p:txBody>
      </p:sp>
      <p:cxnSp>
        <p:nvCxnSpPr>
          <p:cNvPr id="13" name="Straight Arrow Connector 12">
            <a:extLst>
              <a:ext uri="{FF2B5EF4-FFF2-40B4-BE49-F238E27FC236}">
                <a16:creationId xmlns:a16="http://schemas.microsoft.com/office/drawing/2014/main" id="{C6113C5A-E65A-4FA5-9D89-DF511F877337}"/>
              </a:ext>
            </a:extLst>
          </p:cNvPr>
          <p:cNvCxnSpPr>
            <a:cxnSpLocks/>
          </p:cNvCxnSpPr>
          <p:nvPr/>
        </p:nvCxnSpPr>
        <p:spPr>
          <a:xfrm flipH="1">
            <a:off x="2447456" y="2200031"/>
            <a:ext cx="24386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8C8BEE55-6098-4E62-A80B-BC08BCD00CCE}"/>
              </a:ext>
            </a:extLst>
          </p:cNvPr>
          <p:cNvSpPr/>
          <p:nvPr>
            <p:custDataLst>
              <p:tags r:id="rId6"/>
            </p:custDataLst>
          </p:nvPr>
        </p:nvSpPr>
        <p:spPr>
          <a:xfrm>
            <a:off x="6532046" y="2547503"/>
            <a:ext cx="762000" cy="2430002"/>
          </a:xfrm>
          <a:prstGeom prst="rightBrace">
            <a:avLst/>
          </a:prstGeom>
          <a:noFill/>
          <a:ln w="1905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178515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Multiple Sclerosis (DC 8018)</a:t>
            </a:r>
          </a:p>
        </p:txBody>
      </p:sp>
      <p:sp>
        <p:nvSpPr>
          <p:cNvPr id="3" name="Content Placeholder 2"/>
          <p:cNvSpPr>
            <a:spLocks noGrp="1"/>
          </p:cNvSpPr>
          <p:nvPr>
            <p:ph idx="1"/>
            <p:custDataLst>
              <p:tags r:id="rId2"/>
            </p:custDataLst>
          </p:nvPr>
        </p:nvSpPr>
        <p:spPr>
          <a:xfrm>
            <a:off x="457200" y="1849243"/>
            <a:ext cx="8229600" cy="1048517"/>
          </a:xfrm>
        </p:spPr>
        <p:txBody>
          <a:bodyPr>
            <a:normAutofit/>
          </a:bodyPr>
          <a:lstStyle/>
          <a:p>
            <a:pPr>
              <a:spcAft>
                <a:spcPts val="600"/>
              </a:spcAft>
            </a:pPr>
            <a:r>
              <a:rPr lang="en-US" sz="1800" dirty="0"/>
              <a:t>Chronic, slowly progressive, worsening central nervous system (CNS) disorder, characterized by weakness, numbness, tingling or unsteadiness in a limb, spastic paraparesis, and disequilibrium.</a:t>
            </a:r>
          </a:p>
        </p:txBody>
      </p:sp>
      <p:pic>
        <p:nvPicPr>
          <p:cNvPr id="4" name="Picture 11"/>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698337" y="2779000"/>
            <a:ext cx="3324225" cy="5429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custDataLst>
              <p:tags r:id="rId3"/>
            </p:custDataLst>
          </p:nvPr>
        </p:nvSpPr>
        <p:spPr>
          <a:xfrm>
            <a:off x="5226481" y="2772576"/>
            <a:ext cx="3256400" cy="523220"/>
          </a:xfrm>
          <a:prstGeom prst="rect">
            <a:avLst/>
          </a:prstGeom>
          <a:noFill/>
          <a:ln w="38100">
            <a:solidFill>
              <a:schemeClr val="tx1">
                <a:lumMod val="95000"/>
                <a:lumOff val="5000"/>
              </a:schemeClr>
            </a:solidFill>
            <a:prstDash val="dashDot"/>
          </a:ln>
        </p:spPr>
        <p:txBody>
          <a:bodyPr wrap="square">
            <a:spAutoFit/>
          </a:bodyPr>
          <a:lstStyle/>
          <a:p>
            <a:pPr marL="0" lvl="2" algn="ctr">
              <a:defRPr/>
            </a:pPr>
            <a:r>
              <a:rPr lang="en-US" altLang="en-US" sz="1400" b="1" dirty="0">
                <a:solidFill>
                  <a:srgbClr val="FF0000"/>
                </a:solidFill>
                <a:latin typeface="Arial" panose="020B0604020202020204" pitchFamily="34" charset="0"/>
                <a:cs typeface="Arial" panose="020B0604020202020204" pitchFamily="34" charset="0"/>
              </a:rPr>
              <a:t>7 year presumptive period!!! (under 3.309(a))</a:t>
            </a:r>
          </a:p>
        </p:txBody>
      </p:sp>
      <p:sp>
        <p:nvSpPr>
          <p:cNvPr id="13" name="Slide Number Placeholder 12">
            <a:extLst>
              <a:ext uri="{FF2B5EF4-FFF2-40B4-BE49-F238E27FC236}">
                <a16:creationId xmlns:a16="http://schemas.microsoft.com/office/drawing/2014/main" id="{11C20D0D-492F-4DEE-82C7-8F258D9DCF86}"/>
              </a:ext>
            </a:extLst>
          </p:cNvPr>
          <p:cNvSpPr>
            <a:spLocks noGrp="1"/>
          </p:cNvSpPr>
          <p:nvPr>
            <p:ph type="sldNum" sz="quarter" idx="12"/>
            <p:custDataLst>
              <p:tags r:id="rId4"/>
            </p:custDataLst>
          </p:nvPr>
        </p:nvSpPr>
        <p:spPr>
          <a:xfrm>
            <a:off x="6931152" y="6601976"/>
            <a:ext cx="2133600" cy="365125"/>
          </a:xfrm>
        </p:spPr>
        <p:txBody>
          <a:bodyPr/>
          <a:lstStyle/>
          <a:p>
            <a:fld id="{7C414AED-89CE-4A48-8B2B-1B3A5C68EA2A}" type="slidenum">
              <a:rPr lang="en-US" smtClean="0"/>
              <a:pPr/>
              <a:t>19</a:t>
            </a:fld>
            <a:endParaRPr lang="en-US" dirty="0"/>
          </a:p>
        </p:txBody>
      </p:sp>
      <p:sp>
        <p:nvSpPr>
          <p:cNvPr id="8" name="TextBox 7">
            <a:extLst>
              <a:ext uri="{FF2B5EF4-FFF2-40B4-BE49-F238E27FC236}">
                <a16:creationId xmlns:a16="http://schemas.microsoft.com/office/drawing/2014/main" id="{CA25E0FC-A46E-4A0F-AB51-E920678E2C8D}"/>
              </a:ext>
            </a:extLst>
          </p:cNvPr>
          <p:cNvSpPr txBox="1">
            <a:spLocks noChangeArrowheads="1"/>
          </p:cNvSpPr>
          <p:nvPr>
            <p:custDataLst>
              <p:tags r:id="rId5"/>
            </p:custDataLst>
          </p:nvPr>
        </p:nvSpPr>
        <p:spPr bwMode="auto">
          <a:xfrm>
            <a:off x="374184" y="3388264"/>
            <a:ext cx="23089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altLang="en-US" sz="1600" dirty="0">
                <a:latin typeface="Arial Black" pitchFamily="34" charset="0"/>
              </a:rPr>
              <a:t>Evaluation Builder:</a:t>
            </a:r>
          </a:p>
        </p:txBody>
      </p:sp>
      <p:pic>
        <p:nvPicPr>
          <p:cNvPr id="9" name="Picture 12">
            <a:extLst>
              <a:ext uri="{FF2B5EF4-FFF2-40B4-BE49-F238E27FC236}">
                <a16:creationId xmlns:a16="http://schemas.microsoft.com/office/drawing/2014/main" id="{E11FD57D-77F5-40E4-BF4F-872AA3BA8CB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313" y="3782531"/>
            <a:ext cx="2051051" cy="111442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7">
            <a:extLst>
              <a:ext uri="{FF2B5EF4-FFF2-40B4-BE49-F238E27FC236}">
                <a16:creationId xmlns:a16="http://schemas.microsoft.com/office/drawing/2014/main" id="{B9A3CF33-5A4D-46F2-A895-4AB152CAC9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199" y="5020208"/>
            <a:ext cx="8108697" cy="425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a:extLst>
              <a:ext uri="{FF2B5EF4-FFF2-40B4-BE49-F238E27FC236}">
                <a16:creationId xmlns:a16="http://schemas.microsoft.com/office/drawing/2014/main" id="{8221496B-CC71-40D1-A700-61971150A2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1199" y="5444373"/>
            <a:ext cx="8095601" cy="448668"/>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2">
            <a:extLst>
              <a:ext uri="{FF2B5EF4-FFF2-40B4-BE49-F238E27FC236}">
                <a16:creationId xmlns:a16="http://schemas.microsoft.com/office/drawing/2014/main" id="{F618F3CE-AAB7-476B-B5F4-51974C203AC8}"/>
              </a:ext>
            </a:extLst>
          </p:cNvPr>
          <p:cNvSpPr txBox="1">
            <a:spLocks noChangeArrowheads="1"/>
          </p:cNvSpPr>
          <p:nvPr>
            <p:custDataLst>
              <p:tags r:id="rId6"/>
            </p:custDataLst>
          </p:nvPr>
        </p:nvSpPr>
        <p:spPr bwMode="auto">
          <a:xfrm>
            <a:off x="2635364" y="5937266"/>
            <a:ext cx="3774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altLang="en-US" sz="1600" b="1" i="1" dirty="0">
                <a:latin typeface="+mj-lt"/>
                <a:cs typeface="Times New Roman" panose="02020603050405020304" pitchFamily="18" charset="0"/>
              </a:rPr>
              <a:t>**MS DBQ is almost identical to ALS.</a:t>
            </a:r>
          </a:p>
        </p:txBody>
      </p:sp>
      <p:sp>
        <p:nvSpPr>
          <p:cNvPr id="14" name="TextBox 2">
            <a:extLst>
              <a:ext uri="{FF2B5EF4-FFF2-40B4-BE49-F238E27FC236}">
                <a16:creationId xmlns:a16="http://schemas.microsoft.com/office/drawing/2014/main" id="{139869D9-6640-40B6-80D9-CF5926FD33BB}"/>
              </a:ext>
            </a:extLst>
          </p:cNvPr>
          <p:cNvSpPr txBox="1">
            <a:spLocks noChangeArrowheads="1"/>
          </p:cNvSpPr>
          <p:nvPr>
            <p:custDataLst>
              <p:tags r:id="rId7"/>
            </p:custDataLst>
          </p:nvPr>
        </p:nvSpPr>
        <p:spPr bwMode="auto">
          <a:xfrm>
            <a:off x="3169163" y="3600618"/>
            <a:ext cx="4114635" cy="83099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algn="ctr" eaLnBrk="1" hangingPunct="1">
              <a:spcBef>
                <a:spcPct val="0"/>
              </a:spcBef>
              <a:buFontTx/>
              <a:buNone/>
            </a:pPr>
            <a:r>
              <a:rPr lang="en-US" altLang="en-US" sz="1600" b="1" dirty="0">
                <a:solidFill>
                  <a:srgbClr val="000000"/>
                </a:solidFill>
                <a:latin typeface="+mj-lt"/>
                <a:cs typeface="Times New Roman" panose="02020603050405020304" pitchFamily="18" charset="0"/>
              </a:rPr>
              <a:t>Rate based on residuals OR assign the minimum 30 percent, whichever is the greater benefit</a:t>
            </a:r>
            <a:r>
              <a:rPr lang="en-US" altLang="en-US" sz="1600" dirty="0">
                <a:solidFill>
                  <a:srgbClr val="000000"/>
                </a:solidFill>
                <a:latin typeface="+mj-lt"/>
                <a:cs typeface="Times New Roman" panose="02020603050405020304" pitchFamily="18" charset="0"/>
              </a:rPr>
              <a:t>.</a:t>
            </a:r>
          </a:p>
        </p:txBody>
      </p:sp>
    </p:spTree>
    <p:extLst>
      <p:ext uri="{BB962C8B-B14F-4D97-AF65-F5344CB8AC3E}">
        <p14:creationId xmlns:p14="http://schemas.microsoft.com/office/powerpoint/2010/main" val="345775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Lesson Objectives</a:t>
            </a:r>
          </a:p>
        </p:txBody>
      </p:sp>
      <p:sp>
        <p:nvSpPr>
          <p:cNvPr id="3" name="Content Placeholder 2"/>
          <p:cNvSpPr>
            <a:spLocks noGrp="1"/>
          </p:cNvSpPr>
          <p:nvPr>
            <p:ph idx="1"/>
            <p:custDataLst>
              <p:tags r:id="rId2"/>
            </p:custDataLst>
          </p:nvPr>
        </p:nvSpPr>
        <p:spPr>
          <a:xfrm>
            <a:off x="457200" y="2057400"/>
            <a:ext cx="8229600" cy="729867"/>
          </a:xfrm>
        </p:spPr>
        <p:txBody>
          <a:bodyPr>
            <a:normAutofit/>
          </a:bodyPr>
          <a:lstStyle/>
          <a:p>
            <a:pPr>
              <a:spcAft>
                <a:spcPts val="600"/>
              </a:spcAft>
            </a:pPr>
            <a:r>
              <a:rPr lang="en-US" sz="2000" dirty="0"/>
              <a:t>Given the review exercise and available references, the RVSR will be required to accomplish the following:</a:t>
            </a:r>
          </a:p>
        </p:txBody>
      </p:sp>
      <p:sp>
        <p:nvSpPr>
          <p:cNvPr id="5" name="TextBox 4">
            <a:extLst>
              <a:ext uri="{FF2B5EF4-FFF2-40B4-BE49-F238E27FC236}">
                <a16:creationId xmlns:a16="http://schemas.microsoft.com/office/drawing/2014/main" id="{6DDED95D-1FB8-4794-9320-BB6BEB7365E6}"/>
              </a:ext>
            </a:extLst>
          </p:cNvPr>
          <p:cNvSpPr txBox="1"/>
          <p:nvPr>
            <p:custDataLst>
              <p:tags r:id="rId3"/>
            </p:custDataLst>
          </p:nvPr>
        </p:nvSpPr>
        <p:spPr>
          <a:xfrm>
            <a:off x="457200" y="2787267"/>
            <a:ext cx="8229600" cy="247760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ea typeface="Times New Roman"/>
                <a:cs typeface="Arial" panose="020B0604020202020204" pitchFamily="34" charset="0"/>
              </a:rPr>
              <a:t>Identify types of neurological disorders and which nerves are effected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ea typeface="Times New Roman"/>
                <a:cs typeface="Arial" panose="020B0604020202020204" pitchFamily="34" charset="0"/>
              </a:rPr>
              <a:t>Identify the different types of DBQ’s and what sections are necessary for the examiner to complete for each identified disability</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ea typeface="Times New Roman"/>
                <a:cs typeface="Arial" panose="020B0604020202020204" pitchFamily="34" charset="0"/>
              </a:rPr>
              <a:t>Identify special considerations when evaluating neurological disabilities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ea typeface="Times New Roman"/>
                <a:cs typeface="Arial" panose="020B0604020202020204" pitchFamily="34" charset="0"/>
              </a:rPr>
              <a:t>Complete a neurological rating.</a:t>
            </a:r>
          </a:p>
        </p:txBody>
      </p:sp>
      <p:sp>
        <p:nvSpPr>
          <p:cNvPr id="6" name="Slide Number Placeholder 5">
            <a:extLst>
              <a:ext uri="{FF2B5EF4-FFF2-40B4-BE49-F238E27FC236}">
                <a16:creationId xmlns:a16="http://schemas.microsoft.com/office/drawing/2014/main" id="{F4D4F634-B13F-4CEE-B915-854E36BE6464}"/>
              </a:ext>
            </a:extLst>
          </p:cNvPr>
          <p:cNvSpPr>
            <a:spLocks noGrp="1"/>
          </p:cNvSpPr>
          <p:nvPr>
            <p:ph type="sldNum" sz="quarter" idx="12"/>
            <p:custDataLst>
              <p:tags r:id="rId4"/>
            </p:custDataLst>
          </p:nvPr>
        </p:nvSpPr>
        <p:spPr>
          <a:xfrm>
            <a:off x="6931152" y="6601976"/>
            <a:ext cx="2133600" cy="365125"/>
          </a:xfrm>
        </p:spPr>
        <p:txBody>
          <a:bodyPr/>
          <a:lstStyle/>
          <a:p>
            <a:fld id="{7C414AED-89CE-4A48-8B2B-1B3A5C68EA2A}" type="slidenum">
              <a:rPr lang="en-US" smtClean="0"/>
              <a:pPr/>
              <a:t>2</a:t>
            </a:fld>
            <a:endParaRPr lang="en-US" dirty="0"/>
          </a:p>
        </p:txBody>
      </p:sp>
    </p:spTree>
    <p:extLst>
      <p:ext uri="{BB962C8B-B14F-4D97-AF65-F5344CB8AC3E}">
        <p14:creationId xmlns:p14="http://schemas.microsoft.com/office/powerpoint/2010/main" val="3661572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Parkinson’s Disease (DC 8004)</a:t>
            </a:r>
          </a:p>
        </p:txBody>
      </p:sp>
      <p:sp>
        <p:nvSpPr>
          <p:cNvPr id="3" name="Content Placeholder 2"/>
          <p:cNvSpPr>
            <a:spLocks noGrp="1"/>
          </p:cNvSpPr>
          <p:nvPr>
            <p:ph idx="1"/>
            <p:custDataLst>
              <p:tags r:id="rId2"/>
            </p:custDataLst>
          </p:nvPr>
        </p:nvSpPr>
        <p:spPr>
          <a:xfrm>
            <a:off x="457200" y="1815577"/>
            <a:ext cx="8229600" cy="917791"/>
          </a:xfrm>
        </p:spPr>
        <p:txBody>
          <a:bodyPr>
            <a:normAutofit/>
          </a:bodyPr>
          <a:lstStyle/>
          <a:p>
            <a:pPr>
              <a:spcAft>
                <a:spcPts val="600"/>
              </a:spcAft>
            </a:pPr>
            <a:r>
              <a:rPr lang="en-US" sz="1800" dirty="0"/>
              <a:t>Chronic, slowly progressive, worsening central nervous system (CNS) disorder, characterized by muscular rigidity, a tremor of resting muscles, slow and decreased voluntary movements, and position instability.</a:t>
            </a:r>
          </a:p>
        </p:txBody>
      </p:sp>
      <p:pic>
        <p:nvPicPr>
          <p:cNvPr id="4" name="Picture 9"/>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00075" y="2792552"/>
            <a:ext cx="7943850" cy="5619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Slide Number Placeholder 10">
            <a:extLst>
              <a:ext uri="{FF2B5EF4-FFF2-40B4-BE49-F238E27FC236}">
                <a16:creationId xmlns:a16="http://schemas.microsoft.com/office/drawing/2014/main" id="{319F10DF-C5BF-40F8-B6FA-620FC3C327BA}"/>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20</a:t>
            </a:fld>
            <a:endParaRPr lang="en-US" dirty="0"/>
          </a:p>
        </p:txBody>
      </p:sp>
      <p:sp>
        <p:nvSpPr>
          <p:cNvPr id="7" name="TextBox 2">
            <a:extLst>
              <a:ext uri="{FF2B5EF4-FFF2-40B4-BE49-F238E27FC236}">
                <a16:creationId xmlns:a16="http://schemas.microsoft.com/office/drawing/2014/main" id="{665D4B31-953E-4699-8B32-E32DC06373A3}"/>
              </a:ext>
            </a:extLst>
          </p:cNvPr>
          <p:cNvSpPr txBox="1">
            <a:spLocks noChangeArrowheads="1"/>
          </p:cNvSpPr>
          <p:nvPr>
            <p:custDataLst>
              <p:tags r:id="rId4"/>
            </p:custDataLst>
          </p:nvPr>
        </p:nvSpPr>
        <p:spPr bwMode="auto">
          <a:xfrm>
            <a:off x="1025664" y="3503474"/>
            <a:ext cx="7092672" cy="5232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algn="ctr" eaLnBrk="1" hangingPunct="1">
              <a:spcBef>
                <a:spcPct val="0"/>
              </a:spcBef>
              <a:buFontTx/>
              <a:buNone/>
            </a:pPr>
            <a:r>
              <a:rPr lang="en-US" altLang="en-US" sz="1400" b="1" dirty="0">
                <a:latin typeface="+mj-lt"/>
                <a:cs typeface="Times New Roman" panose="02020603050405020304" pitchFamily="18" charset="0"/>
              </a:rPr>
              <a:t>Rate based on residuals OR assign the minimum 30 percent, whichever is the greater benefit</a:t>
            </a:r>
            <a:r>
              <a:rPr lang="en-US" altLang="en-US" sz="1400" b="1" dirty="0">
                <a:latin typeface="+mj-lt"/>
              </a:rPr>
              <a:t>.</a:t>
            </a:r>
          </a:p>
        </p:txBody>
      </p:sp>
      <p:sp>
        <p:nvSpPr>
          <p:cNvPr id="8" name="Rectangle 2">
            <a:extLst>
              <a:ext uri="{FF2B5EF4-FFF2-40B4-BE49-F238E27FC236}">
                <a16:creationId xmlns:a16="http://schemas.microsoft.com/office/drawing/2014/main" id="{588BE637-CC48-4228-8A96-32B68A4B6676}"/>
              </a:ext>
            </a:extLst>
          </p:cNvPr>
          <p:cNvSpPr>
            <a:spLocks noChangeArrowheads="1"/>
          </p:cNvSpPr>
          <p:nvPr>
            <p:custDataLst>
              <p:tags r:id="rId5"/>
            </p:custDataLst>
          </p:nvPr>
        </p:nvSpPr>
        <p:spPr bwMode="auto">
          <a:xfrm>
            <a:off x="457200" y="4086446"/>
            <a:ext cx="80057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algn="ctr" eaLnBrk="1" hangingPunct="1">
              <a:spcBef>
                <a:spcPct val="0"/>
              </a:spcBef>
              <a:buFontTx/>
              <a:buNone/>
            </a:pPr>
            <a:r>
              <a:rPr lang="en-US" altLang="en-US" sz="1400" i="1" dirty="0">
                <a:latin typeface="Times New Roman" panose="02020603050405020304" pitchFamily="18" charset="0"/>
                <a:cs typeface="Times New Roman" panose="02020603050405020304" pitchFamily="18" charset="0"/>
              </a:rPr>
              <a:t>Also subject to a presumption of service connection under </a:t>
            </a:r>
            <a:r>
              <a:rPr lang="en-US" altLang="en-US" sz="1400" b="1" i="1" dirty="0">
                <a:latin typeface="Times New Roman" panose="02020603050405020304" pitchFamily="18" charset="0"/>
                <a:cs typeface="Times New Roman" panose="02020603050405020304" pitchFamily="18" charset="0"/>
              </a:rPr>
              <a:t>3.309(a) </a:t>
            </a:r>
            <a:r>
              <a:rPr lang="en-US" altLang="en-US" sz="1400" i="1" dirty="0">
                <a:latin typeface="Times New Roman" panose="02020603050405020304" pitchFamily="18" charset="0"/>
                <a:cs typeface="Times New Roman" panose="02020603050405020304" pitchFamily="18" charset="0"/>
              </a:rPr>
              <a:t>if manifested within one year of discharge, and under </a:t>
            </a:r>
            <a:r>
              <a:rPr lang="en-US" altLang="en-US" sz="1400" b="1" i="1" dirty="0">
                <a:latin typeface="Times New Roman" panose="02020603050405020304" pitchFamily="18" charset="0"/>
                <a:cs typeface="Times New Roman" panose="02020603050405020304" pitchFamily="18" charset="0"/>
              </a:rPr>
              <a:t>3.309(e) </a:t>
            </a:r>
            <a:r>
              <a:rPr lang="en-US" altLang="en-US" sz="1400" i="1" dirty="0">
                <a:latin typeface="Times New Roman" panose="02020603050405020304" pitchFamily="18" charset="0"/>
                <a:cs typeface="Times New Roman" panose="02020603050405020304" pitchFamily="18" charset="0"/>
              </a:rPr>
              <a:t>if the Veteran was exposed to herbicides and Parkinson’s Disease manifests at any time after discharge.</a:t>
            </a:r>
          </a:p>
        </p:txBody>
      </p:sp>
      <p:sp>
        <p:nvSpPr>
          <p:cNvPr id="9" name="TextBox 8">
            <a:extLst>
              <a:ext uri="{FF2B5EF4-FFF2-40B4-BE49-F238E27FC236}">
                <a16:creationId xmlns:a16="http://schemas.microsoft.com/office/drawing/2014/main" id="{67E37B86-C0CE-4E45-9EAB-2B4CE054BBE9}"/>
              </a:ext>
            </a:extLst>
          </p:cNvPr>
          <p:cNvSpPr txBox="1"/>
          <p:nvPr>
            <p:custDataLst>
              <p:tags r:id="rId6"/>
            </p:custDataLst>
          </p:nvPr>
        </p:nvSpPr>
        <p:spPr>
          <a:xfrm>
            <a:off x="3725216" y="4974976"/>
            <a:ext cx="4737747" cy="923330"/>
          </a:xfrm>
          <a:prstGeom prst="rect">
            <a:avLst/>
          </a:prstGeom>
          <a:noFill/>
          <a:ln w="38100">
            <a:solidFill>
              <a:schemeClr val="tx1">
                <a:lumMod val="95000"/>
                <a:lumOff val="5000"/>
              </a:schemeClr>
            </a:solidFill>
            <a:prstDash val="dashDot"/>
          </a:ln>
        </p:spPr>
        <p:txBody>
          <a:bodyPr wrap="square">
            <a:spAutoFit/>
          </a:bodyPr>
          <a:lstStyle/>
          <a:p>
            <a:pPr marL="0" lvl="2" algn="ctr">
              <a:defRPr/>
            </a:pPr>
            <a:r>
              <a:rPr lang="en-US" altLang="en-US" sz="1800" b="1" dirty="0">
                <a:solidFill>
                  <a:srgbClr val="FF0000"/>
                </a:solidFill>
                <a:latin typeface="Times New Roman" panose="02020603050405020304" pitchFamily="18" charset="0"/>
                <a:cs typeface="Times New Roman" panose="02020603050405020304" pitchFamily="18" charset="0"/>
              </a:rPr>
              <a:t>If granting due to AO exposure and diagnosed prior to August 31, 2010, 3.114 applies!</a:t>
            </a:r>
          </a:p>
          <a:p>
            <a:pPr>
              <a:defRPr/>
            </a:pPr>
            <a:endParaRPr lang="en-US" dirty="0"/>
          </a:p>
        </p:txBody>
      </p:sp>
      <p:sp>
        <p:nvSpPr>
          <p:cNvPr id="10" name="TextBox 5">
            <a:extLst>
              <a:ext uri="{FF2B5EF4-FFF2-40B4-BE49-F238E27FC236}">
                <a16:creationId xmlns:a16="http://schemas.microsoft.com/office/drawing/2014/main" id="{D57B65C1-9039-422C-B316-B214F00032E8}"/>
              </a:ext>
            </a:extLst>
          </p:cNvPr>
          <p:cNvSpPr txBox="1">
            <a:spLocks noChangeArrowheads="1"/>
          </p:cNvSpPr>
          <p:nvPr>
            <p:custDataLst>
              <p:tags r:id="rId7"/>
            </p:custDataLst>
          </p:nvPr>
        </p:nvSpPr>
        <p:spPr bwMode="auto">
          <a:xfrm>
            <a:off x="290101" y="5067309"/>
            <a:ext cx="239308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altLang="en-US" sz="1300" b="1" dirty="0">
                <a:latin typeface="+mj-lt"/>
                <a:cs typeface="Times New Roman" panose="02020603050405020304" pitchFamily="18" charset="0"/>
              </a:rPr>
              <a:t>Evaluation Builder:</a:t>
            </a:r>
          </a:p>
        </p:txBody>
      </p:sp>
      <p:pic>
        <p:nvPicPr>
          <p:cNvPr id="12" name="Picture 10">
            <a:extLst>
              <a:ext uri="{FF2B5EF4-FFF2-40B4-BE49-F238E27FC236}">
                <a16:creationId xmlns:a16="http://schemas.microsoft.com/office/drawing/2014/main" id="{2FB52AA7-FA1A-45AE-8A1B-821158D403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1440"/>
          <a:stretch>
            <a:fillRect/>
          </a:stretch>
        </p:blipFill>
        <p:spPr bwMode="auto">
          <a:xfrm>
            <a:off x="1751766" y="4820720"/>
            <a:ext cx="1862839" cy="1570363"/>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7731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Parkinson’s DBQ</a:t>
            </a: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33293" y="1733012"/>
            <a:ext cx="6677413" cy="459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9F586BE9-E940-48BF-9F2E-29B2F4F5D531}"/>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21</a:t>
            </a:fld>
            <a:endParaRPr lang="en-US" dirty="0"/>
          </a:p>
        </p:txBody>
      </p:sp>
    </p:spTree>
    <p:extLst>
      <p:ext uri="{BB962C8B-B14F-4D97-AF65-F5344CB8AC3E}">
        <p14:creationId xmlns:p14="http://schemas.microsoft.com/office/powerpoint/2010/main" val="4293409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Peripheral Neuropathy (DC 8510- 8730)</a:t>
            </a:r>
          </a:p>
        </p:txBody>
      </p:sp>
      <p:sp>
        <p:nvSpPr>
          <p:cNvPr id="3" name="Content Placeholder 2"/>
          <p:cNvSpPr>
            <a:spLocks noGrp="1"/>
          </p:cNvSpPr>
          <p:nvPr>
            <p:ph idx="1"/>
            <p:custDataLst>
              <p:tags r:id="rId2"/>
            </p:custDataLst>
          </p:nvPr>
        </p:nvSpPr>
        <p:spPr>
          <a:xfrm>
            <a:off x="457199" y="1836363"/>
            <a:ext cx="8229600" cy="718851"/>
          </a:xfrm>
        </p:spPr>
        <p:txBody>
          <a:bodyPr>
            <a:normAutofit/>
          </a:bodyPr>
          <a:lstStyle/>
          <a:p>
            <a:pPr>
              <a:spcAft>
                <a:spcPts val="600"/>
              </a:spcAft>
            </a:pPr>
            <a:r>
              <a:rPr lang="en-US" sz="1800" dirty="0"/>
              <a:t>Nerve dysfunction, typically resulting in tingling, burning, loss of sensation, or paralysis. </a:t>
            </a:r>
          </a:p>
        </p:txBody>
      </p:sp>
      <p:sp>
        <p:nvSpPr>
          <p:cNvPr id="11" name="Slide Number Placeholder 10">
            <a:extLst>
              <a:ext uri="{FF2B5EF4-FFF2-40B4-BE49-F238E27FC236}">
                <a16:creationId xmlns:a16="http://schemas.microsoft.com/office/drawing/2014/main" id="{7FF02EDC-8F4E-4B0A-B227-8C18A4EFEC44}"/>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22</a:t>
            </a:fld>
            <a:endParaRPr lang="en-US" dirty="0"/>
          </a:p>
        </p:txBody>
      </p:sp>
      <p:pic>
        <p:nvPicPr>
          <p:cNvPr id="10" name="Picture 2">
            <a:extLst>
              <a:ext uri="{FF2B5EF4-FFF2-40B4-BE49-F238E27FC236}">
                <a16:creationId xmlns:a16="http://schemas.microsoft.com/office/drawing/2014/main" id="{482B2ABD-2A86-4624-BC9E-B133202CA9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199" y="2635194"/>
            <a:ext cx="8229600" cy="1561810"/>
          </a:xfrm>
          <a:prstGeom prst="rect">
            <a:avLst/>
          </a:prstGeom>
          <a:noFill/>
          <a:ln w="3810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2">
            <a:extLst>
              <a:ext uri="{FF2B5EF4-FFF2-40B4-BE49-F238E27FC236}">
                <a16:creationId xmlns:a16="http://schemas.microsoft.com/office/drawing/2014/main" id="{6A593D33-48C7-47EB-9239-4DFB06405F60}"/>
              </a:ext>
            </a:extLst>
          </p:cNvPr>
          <p:cNvSpPr txBox="1">
            <a:spLocks noChangeArrowheads="1"/>
          </p:cNvSpPr>
          <p:nvPr>
            <p:custDataLst>
              <p:tags r:id="rId4"/>
            </p:custDataLst>
          </p:nvPr>
        </p:nvSpPr>
        <p:spPr bwMode="auto">
          <a:xfrm>
            <a:off x="1440429" y="3922141"/>
            <a:ext cx="6672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altLang="en-US" sz="1000" dirty="0">
                <a:solidFill>
                  <a:srgbClr val="FF0000"/>
                </a:solidFill>
                <a:latin typeface="Arial Black" pitchFamily="34" charset="0"/>
              </a:rPr>
              <a:t> (subjective symptoms or diminished sensation)</a:t>
            </a:r>
          </a:p>
        </p:txBody>
      </p:sp>
      <p:sp>
        <p:nvSpPr>
          <p:cNvPr id="13" name="TextBox 2">
            <a:extLst>
              <a:ext uri="{FF2B5EF4-FFF2-40B4-BE49-F238E27FC236}">
                <a16:creationId xmlns:a16="http://schemas.microsoft.com/office/drawing/2014/main" id="{10328498-B356-4A37-8A72-B73578DF0D52}"/>
              </a:ext>
            </a:extLst>
          </p:cNvPr>
          <p:cNvSpPr txBox="1">
            <a:spLocks noChangeArrowheads="1"/>
          </p:cNvSpPr>
          <p:nvPr>
            <p:custDataLst>
              <p:tags r:id="rId5"/>
            </p:custDataLst>
          </p:nvPr>
        </p:nvSpPr>
        <p:spPr bwMode="auto">
          <a:xfrm>
            <a:off x="1727482" y="3712574"/>
            <a:ext cx="6672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altLang="en-US" sz="1000" dirty="0">
                <a:solidFill>
                  <a:srgbClr val="FF0000"/>
                </a:solidFill>
                <a:latin typeface="Arial Black" pitchFamily="34" charset="0"/>
              </a:rPr>
              <a:t> (absence of sensation confirmed by objective findings)</a:t>
            </a:r>
          </a:p>
        </p:txBody>
      </p:sp>
      <p:sp>
        <p:nvSpPr>
          <p:cNvPr id="14" name="TextBox 2">
            <a:extLst>
              <a:ext uri="{FF2B5EF4-FFF2-40B4-BE49-F238E27FC236}">
                <a16:creationId xmlns:a16="http://schemas.microsoft.com/office/drawing/2014/main" id="{E63D923D-C5B4-40CB-83EA-E4C11906B808}"/>
              </a:ext>
            </a:extLst>
          </p:cNvPr>
          <p:cNvSpPr txBox="1">
            <a:spLocks noChangeArrowheads="1"/>
          </p:cNvSpPr>
          <p:nvPr>
            <p:custDataLst>
              <p:tags r:id="rId6"/>
            </p:custDataLst>
          </p:nvPr>
        </p:nvSpPr>
        <p:spPr bwMode="auto">
          <a:xfrm>
            <a:off x="1402755" y="3423671"/>
            <a:ext cx="65951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altLang="en-US" sz="900" dirty="0">
                <a:solidFill>
                  <a:srgbClr val="FF0000"/>
                </a:solidFill>
                <a:latin typeface="Arial Black" pitchFamily="34" charset="0"/>
              </a:rPr>
              <a:t> (more than sensory findings are demonstrated, such as atrophy, weakness, diminished reflexes, </a:t>
            </a:r>
            <a:r>
              <a:rPr lang="en-US" altLang="en-US" sz="900" dirty="0" err="1">
                <a:solidFill>
                  <a:srgbClr val="FF0000"/>
                </a:solidFill>
                <a:latin typeface="Arial Black" pitchFamily="34" charset="0"/>
              </a:rPr>
              <a:t>etc</a:t>
            </a:r>
            <a:r>
              <a:rPr lang="en-US" altLang="en-US" sz="900" dirty="0">
                <a:solidFill>
                  <a:srgbClr val="FF0000"/>
                </a:solidFill>
                <a:latin typeface="Arial Black" pitchFamily="34" charset="0"/>
              </a:rPr>
              <a:t>)</a:t>
            </a:r>
          </a:p>
        </p:txBody>
      </p:sp>
      <p:sp>
        <p:nvSpPr>
          <p:cNvPr id="15" name="TextBox 9">
            <a:extLst>
              <a:ext uri="{FF2B5EF4-FFF2-40B4-BE49-F238E27FC236}">
                <a16:creationId xmlns:a16="http://schemas.microsoft.com/office/drawing/2014/main" id="{C9FBDBB5-706F-426A-A64C-0D77CE2CF3CF}"/>
              </a:ext>
            </a:extLst>
          </p:cNvPr>
          <p:cNvSpPr txBox="1">
            <a:spLocks noChangeArrowheads="1"/>
          </p:cNvSpPr>
          <p:nvPr>
            <p:custDataLst>
              <p:tags r:id="rId7"/>
            </p:custDataLst>
          </p:nvPr>
        </p:nvSpPr>
        <p:spPr bwMode="auto">
          <a:xfrm>
            <a:off x="365432" y="4489959"/>
            <a:ext cx="8229600" cy="5232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When the involvement is wholly sensory, the rating should be for the mild, </a:t>
            </a: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or at most, the moderate degree. </a:t>
            </a:r>
            <a:endParaRPr lang="en-US" altLang="en-US" sz="1400" dirty="0">
              <a:latin typeface="Times New Roman" panose="02020603050405020304" pitchFamily="18" charset="0"/>
              <a:cs typeface="Times New Roman" panose="02020603050405020304" pitchFamily="18" charset="0"/>
            </a:endParaRPr>
          </a:p>
        </p:txBody>
      </p:sp>
      <p:sp>
        <p:nvSpPr>
          <p:cNvPr id="16" name="Rectangle 1">
            <a:extLst>
              <a:ext uri="{FF2B5EF4-FFF2-40B4-BE49-F238E27FC236}">
                <a16:creationId xmlns:a16="http://schemas.microsoft.com/office/drawing/2014/main" id="{AB3D9A19-4E6B-4D8D-92BC-C3384EA11618}"/>
              </a:ext>
            </a:extLst>
          </p:cNvPr>
          <p:cNvSpPr>
            <a:spLocks noChangeArrowheads="1"/>
          </p:cNvSpPr>
          <p:nvPr>
            <p:custDataLst>
              <p:tags r:id="rId8"/>
            </p:custDataLst>
          </p:nvPr>
        </p:nvSpPr>
        <p:spPr bwMode="auto">
          <a:xfrm>
            <a:off x="365432" y="5275379"/>
            <a:ext cx="84131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algn="ctr" eaLnBrk="1" hangingPunct="1">
              <a:spcBef>
                <a:spcPct val="0"/>
              </a:spcBef>
              <a:buFontTx/>
              <a:buNone/>
            </a:pPr>
            <a:r>
              <a:rPr lang="en-US" altLang="en-US" sz="1050" dirty="0">
                <a:latin typeface="+mj-lt"/>
                <a:cs typeface="Times New Roman" panose="02020603050405020304" pitchFamily="18" charset="0"/>
              </a:rPr>
              <a:t>Also subject to a presumption of service connection under </a:t>
            </a:r>
            <a:r>
              <a:rPr lang="en-US" altLang="en-US" sz="1050" b="1" dirty="0">
                <a:latin typeface="+mj-lt"/>
                <a:cs typeface="Times New Roman" panose="02020603050405020304" pitchFamily="18" charset="0"/>
              </a:rPr>
              <a:t>3.309(a)</a:t>
            </a:r>
            <a:r>
              <a:rPr lang="en-US" altLang="en-US" sz="1050" dirty="0">
                <a:latin typeface="+mj-lt"/>
                <a:cs typeface="Times New Roman" panose="02020603050405020304" pitchFamily="18" charset="0"/>
              </a:rPr>
              <a:t> if manifested compensably within one year of discharge, under </a:t>
            </a:r>
            <a:r>
              <a:rPr lang="en-US" altLang="en-US" sz="1050" b="1" dirty="0">
                <a:latin typeface="+mj-lt"/>
                <a:cs typeface="Times New Roman" panose="02020603050405020304" pitchFamily="18" charset="0"/>
              </a:rPr>
              <a:t>3.309(c)</a:t>
            </a:r>
            <a:r>
              <a:rPr lang="en-US" altLang="en-US" sz="1050" dirty="0">
                <a:latin typeface="+mj-lt"/>
                <a:cs typeface="Times New Roman" panose="02020603050405020304" pitchFamily="18" charset="0"/>
              </a:rPr>
              <a:t> if the Veteran is a POW for not less than 30 days and peripheral neuropathy manifests compensably at any time after discharge, and under </a:t>
            </a:r>
            <a:r>
              <a:rPr lang="en-US" altLang="en-US" sz="1050" b="1" dirty="0">
                <a:latin typeface="+mj-lt"/>
                <a:cs typeface="Times New Roman" panose="02020603050405020304" pitchFamily="18" charset="0"/>
              </a:rPr>
              <a:t>3.309(e)</a:t>
            </a:r>
            <a:r>
              <a:rPr lang="en-US" altLang="en-US" sz="1050" dirty="0">
                <a:latin typeface="+mj-lt"/>
                <a:cs typeface="Times New Roman" panose="02020603050405020304" pitchFamily="18" charset="0"/>
              </a:rPr>
              <a:t> if diagnosis/symptoms within 1 year of after last in-service herbicide exposure </a:t>
            </a:r>
            <a:r>
              <a:rPr lang="en-US" altLang="en-US" sz="1050" i="1" dirty="0">
                <a:latin typeface="+mj-lt"/>
                <a:cs typeface="Times New Roman" panose="02020603050405020304" pitchFamily="18" charset="0"/>
              </a:rPr>
              <a:t>(early-onset),</a:t>
            </a:r>
            <a:r>
              <a:rPr lang="en-US" altLang="en-US" sz="1050" dirty="0">
                <a:latin typeface="+mj-lt"/>
                <a:cs typeface="Times New Roman" panose="02020603050405020304" pitchFamily="18" charset="0"/>
              </a:rPr>
              <a:t> manifests compensably within 1 year period and current disability, which has persisted continuously</a:t>
            </a:r>
          </a:p>
        </p:txBody>
      </p:sp>
    </p:spTree>
    <p:extLst>
      <p:ext uri="{BB962C8B-B14F-4D97-AF65-F5344CB8AC3E}">
        <p14:creationId xmlns:p14="http://schemas.microsoft.com/office/powerpoint/2010/main" val="208009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7912A7-B4EE-4661-991E-665E1D766AD3}"/>
              </a:ext>
            </a:extLst>
          </p:cNvPr>
          <p:cNvPicPr>
            <a:picLocks noChangeAspect="1"/>
          </p:cNvPicPr>
          <p:nvPr/>
        </p:nvPicPr>
        <p:blipFill>
          <a:blip r:embed="rId7"/>
          <a:stretch>
            <a:fillRect/>
          </a:stretch>
        </p:blipFill>
        <p:spPr>
          <a:xfrm>
            <a:off x="1339157" y="4028698"/>
            <a:ext cx="6517444" cy="2014107"/>
          </a:xfrm>
          <a:prstGeom prst="rect">
            <a:avLst/>
          </a:prstGeom>
        </p:spPr>
      </p:pic>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Diabetic Sensory Motor Peripheral Nerve DBQ</a:t>
            </a:r>
          </a:p>
        </p:txBody>
      </p:sp>
      <p:sp>
        <p:nvSpPr>
          <p:cNvPr id="4" name="Slide Number Placeholder 3">
            <a:extLst>
              <a:ext uri="{FF2B5EF4-FFF2-40B4-BE49-F238E27FC236}">
                <a16:creationId xmlns:a16="http://schemas.microsoft.com/office/drawing/2014/main" id="{ECD706EA-BE23-4340-9E6F-0F027E2452B5}"/>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23</a:t>
            </a:fld>
            <a:endParaRPr lang="en-US" dirty="0"/>
          </a:p>
        </p:txBody>
      </p:sp>
      <p:pic>
        <p:nvPicPr>
          <p:cNvPr id="5" name="Picture 17"/>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339157" y="1399721"/>
            <a:ext cx="6517444" cy="29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8"/>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339157" y="1676272"/>
            <a:ext cx="6517444" cy="249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xplosion 1 7">
            <a:extLst>
              <a:ext uri="{FF2B5EF4-FFF2-40B4-BE49-F238E27FC236}">
                <a16:creationId xmlns:a16="http://schemas.microsoft.com/office/drawing/2014/main" id="{742F540A-0909-42DA-B1EF-C7275CB5514C}"/>
              </a:ext>
            </a:extLst>
          </p:cNvPr>
          <p:cNvSpPr/>
          <p:nvPr>
            <p:custDataLst>
              <p:tags r:id="rId3"/>
            </p:custDataLst>
          </p:nvPr>
        </p:nvSpPr>
        <p:spPr>
          <a:xfrm>
            <a:off x="5062455" y="1976682"/>
            <a:ext cx="2630707" cy="1623873"/>
          </a:xfrm>
          <a:prstGeom prst="irregularSeal1">
            <a:avLst/>
          </a:prstGeom>
          <a:solidFill>
            <a:srgbClr val="0070C0"/>
          </a:solid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rgbClr val="FFFFFF"/>
                  </a:solidFill>
                </a:ln>
                <a:solidFill>
                  <a:srgbClr val="FF0000"/>
                </a:solidFill>
                <a:effectLst/>
                <a:uLnTx/>
                <a:uFillTx/>
                <a:latin typeface="Times New Roman" panose="02020603050405020304" pitchFamily="18" charset="0"/>
                <a:ea typeface="+mn-ea"/>
                <a:cs typeface="Times New Roman" panose="02020603050405020304" pitchFamily="18" charset="0"/>
              </a:rPr>
              <a:t>Subjective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rgbClr val="FFFFFF"/>
                  </a:solidFill>
                </a:ln>
                <a:solidFill>
                  <a:srgbClr val="FF0000"/>
                </a:solidFill>
                <a:effectLst/>
                <a:uLnTx/>
                <a:uFillTx/>
                <a:latin typeface="Times New Roman" panose="02020603050405020304" pitchFamily="18" charset="0"/>
                <a:ea typeface="+mn-ea"/>
                <a:cs typeface="Times New Roman" panose="02020603050405020304" pitchFamily="18" charset="0"/>
              </a:rPr>
              <a:t>Symptoms!</a:t>
            </a:r>
          </a:p>
        </p:txBody>
      </p:sp>
      <p:sp>
        <p:nvSpPr>
          <p:cNvPr id="10" name="TextBox 9">
            <a:extLst>
              <a:ext uri="{FF2B5EF4-FFF2-40B4-BE49-F238E27FC236}">
                <a16:creationId xmlns:a16="http://schemas.microsoft.com/office/drawing/2014/main" id="{3D8D9FAA-D337-4D86-A0F7-0F0A7828473E}"/>
              </a:ext>
            </a:extLst>
          </p:cNvPr>
          <p:cNvSpPr txBox="1">
            <a:spLocks noChangeArrowheads="1"/>
          </p:cNvSpPr>
          <p:nvPr>
            <p:custDataLst>
              <p:tags r:id="rId4"/>
            </p:custDataLst>
          </p:nvPr>
        </p:nvSpPr>
        <p:spPr bwMode="auto">
          <a:xfrm>
            <a:off x="4856795" y="4666418"/>
            <a:ext cx="2730090" cy="64633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altLang="en-US" sz="1200" b="1" dirty="0">
                <a:solidFill>
                  <a:srgbClr val="000000"/>
                </a:solidFill>
                <a:latin typeface="+mj-lt"/>
                <a:cs typeface="Times New Roman" panose="02020603050405020304" pitchFamily="18" charset="0"/>
              </a:rPr>
              <a:t>2 DBQs for peripheral neuropathy:</a:t>
            </a:r>
          </a:p>
          <a:p>
            <a:pPr eaLnBrk="1" hangingPunct="1">
              <a:spcBef>
                <a:spcPct val="0"/>
              </a:spcBef>
              <a:buFontTx/>
              <a:buNone/>
            </a:pPr>
            <a:r>
              <a:rPr lang="en-US" altLang="en-US" sz="1200" b="1" u="sng" dirty="0">
                <a:solidFill>
                  <a:srgbClr val="0070C0"/>
                </a:solidFill>
                <a:latin typeface="+mj-lt"/>
                <a:cs typeface="Times New Roman" panose="02020603050405020304" pitchFamily="18" charset="0"/>
              </a:rPr>
              <a:t>Diabetic Peripheral Neuropathy</a:t>
            </a:r>
          </a:p>
          <a:p>
            <a:pPr eaLnBrk="1" hangingPunct="1">
              <a:spcBef>
                <a:spcPct val="0"/>
              </a:spcBef>
              <a:buFontTx/>
              <a:buNone/>
            </a:pPr>
            <a:r>
              <a:rPr lang="en-US" altLang="en-US" sz="1200" b="1" u="sng" dirty="0">
                <a:solidFill>
                  <a:srgbClr val="0070C0"/>
                </a:solidFill>
                <a:latin typeface="+mj-lt"/>
                <a:cs typeface="Times New Roman" panose="02020603050405020304" pitchFamily="18" charset="0"/>
              </a:rPr>
              <a:t>Peripheral Nerves </a:t>
            </a:r>
          </a:p>
        </p:txBody>
      </p:sp>
    </p:spTree>
    <p:extLst>
      <p:ext uri="{BB962C8B-B14F-4D97-AF65-F5344CB8AC3E}">
        <p14:creationId xmlns:p14="http://schemas.microsoft.com/office/powerpoint/2010/main" val="2016704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Diabetic Sensory Motor Peripheral Nerve DBQ</a:t>
            </a:r>
          </a:p>
        </p:txBody>
      </p:sp>
      <p:pic>
        <p:nvPicPr>
          <p:cNvPr id="4"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1820892" y="1625860"/>
            <a:ext cx="5502216" cy="468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97B3AB3E-4735-4549-8DA2-E88B133D735E}"/>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24</a:t>
            </a:fld>
            <a:endParaRPr lang="en-US" dirty="0"/>
          </a:p>
        </p:txBody>
      </p:sp>
      <p:sp>
        <p:nvSpPr>
          <p:cNvPr id="8" name="Explosion 1 4">
            <a:extLst>
              <a:ext uri="{FF2B5EF4-FFF2-40B4-BE49-F238E27FC236}">
                <a16:creationId xmlns:a16="http://schemas.microsoft.com/office/drawing/2014/main" id="{2CAEA100-C325-4CED-8A8E-4DC7B914E9BB}"/>
              </a:ext>
            </a:extLst>
          </p:cNvPr>
          <p:cNvSpPr/>
          <p:nvPr>
            <p:custDataLst>
              <p:tags r:id="rId3"/>
            </p:custDataLst>
          </p:nvPr>
        </p:nvSpPr>
        <p:spPr>
          <a:xfrm>
            <a:off x="5397321" y="2771823"/>
            <a:ext cx="2387873" cy="2205682"/>
          </a:xfrm>
          <a:prstGeom prst="irregularSeal1">
            <a:avLst/>
          </a:prstGeom>
          <a:solidFill>
            <a:srgbClr val="0070C0"/>
          </a:solid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solidFill>
                    <a:srgbClr val="FFFFFF"/>
                  </a:solidFill>
                </a:ln>
                <a:solidFill>
                  <a:srgbClr val="FF0000"/>
                </a:solidFill>
                <a:effectLst/>
                <a:uLnTx/>
                <a:uFillTx/>
                <a:latin typeface="Times New Roman" panose="02020603050405020304" pitchFamily="18" charset="0"/>
                <a:ea typeface="+mn-ea"/>
                <a:cs typeface="Times New Roman" panose="02020603050405020304" pitchFamily="18" charset="0"/>
              </a:rPr>
              <a:t>Objective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solidFill>
                    <a:srgbClr val="FFFFFF"/>
                  </a:solidFill>
                </a:ln>
                <a:solidFill>
                  <a:srgbClr val="FF0000"/>
                </a:solidFill>
                <a:effectLst/>
                <a:uLnTx/>
                <a:uFillTx/>
                <a:latin typeface="Times New Roman" panose="02020603050405020304" pitchFamily="18" charset="0"/>
                <a:ea typeface="+mn-ea"/>
                <a:cs typeface="Times New Roman" panose="02020603050405020304" pitchFamily="18" charset="0"/>
              </a:rPr>
              <a:t>Symptoms!</a:t>
            </a:r>
          </a:p>
        </p:txBody>
      </p:sp>
    </p:spTree>
    <p:extLst>
      <p:ext uri="{BB962C8B-B14F-4D97-AF65-F5344CB8AC3E}">
        <p14:creationId xmlns:p14="http://schemas.microsoft.com/office/powerpoint/2010/main" val="341365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Diabetic Sensory Motor Peripheral Nerve DBQ</a:t>
            </a:r>
          </a:p>
        </p:txBody>
      </p:sp>
      <p:pic>
        <p:nvPicPr>
          <p:cNvPr id="4"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1642647" y="1773935"/>
            <a:ext cx="5858706" cy="460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A43A84A0-27FF-452E-8CB8-805766C21170}"/>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25</a:t>
            </a:fld>
            <a:endParaRPr lang="en-US" dirty="0"/>
          </a:p>
        </p:txBody>
      </p:sp>
      <p:sp>
        <p:nvSpPr>
          <p:cNvPr id="8" name="Explosion 1 4">
            <a:extLst>
              <a:ext uri="{FF2B5EF4-FFF2-40B4-BE49-F238E27FC236}">
                <a16:creationId xmlns:a16="http://schemas.microsoft.com/office/drawing/2014/main" id="{0CABCCE7-1599-4259-A17C-A38D9A136A63}"/>
              </a:ext>
            </a:extLst>
          </p:cNvPr>
          <p:cNvSpPr/>
          <p:nvPr>
            <p:custDataLst>
              <p:tags r:id="rId3"/>
            </p:custDataLst>
          </p:nvPr>
        </p:nvSpPr>
        <p:spPr>
          <a:xfrm>
            <a:off x="4906301" y="1773935"/>
            <a:ext cx="2876175" cy="2714107"/>
          </a:xfrm>
          <a:prstGeom prst="irregularSeal1">
            <a:avLst/>
          </a:prstGeom>
          <a:solidFill>
            <a:srgbClr val="0070C0"/>
          </a:solid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solidFill>
                    <a:srgbClr val="FFFFFF"/>
                  </a:solidFill>
                </a:ln>
                <a:solidFill>
                  <a:srgbClr val="FF0000"/>
                </a:solidFill>
                <a:effectLst/>
                <a:uLnTx/>
                <a:uFillTx/>
                <a:latin typeface="Times New Roman" panose="02020603050405020304" pitchFamily="18" charset="0"/>
                <a:ea typeface="+mn-ea"/>
                <a:cs typeface="Times New Roman" panose="02020603050405020304" pitchFamily="18" charset="0"/>
              </a:rPr>
              <a:t>Absent is enough for Moderate!</a:t>
            </a:r>
          </a:p>
        </p:txBody>
      </p:sp>
    </p:spTree>
    <p:extLst>
      <p:ext uri="{BB962C8B-B14F-4D97-AF65-F5344CB8AC3E}">
        <p14:creationId xmlns:p14="http://schemas.microsoft.com/office/powerpoint/2010/main" val="1171438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Diabetic Sensory Motor Peripheral Nerve DBQ</a:t>
            </a:r>
          </a:p>
        </p:txBody>
      </p:sp>
      <p:pic>
        <p:nvPicPr>
          <p:cNvPr id="4"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885123" y="1622401"/>
            <a:ext cx="5526152" cy="454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F0BA9676-178C-4640-A983-0276F8895A32}"/>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26</a:t>
            </a:fld>
            <a:endParaRPr lang="en-US" dirty="0"/>
          </a:p>
        </p:txBody>
      </p:sp>
      <p:sp>
        <p:nvSpPr>
          <p:cNvPr id="7" name="TextBox 2">
            <a:extLst>
              <a:ext uri="{FF2B5EF4-FFF2-40B4-BE49-F238E27FC236}">
                <a16:creationId xmlns:a16="http://schemas.microsoft.com/office/drawing/2014/main" id="{CA634EC3-FD35-4E53-B485-C311CCAA0ECE}"/>
              </a:ext>
            </a:extLst>
          </p:cNvPr>
          <p:cNvSpPr txBox="1">
            <a:spLocks noChangeArrowheads="1"/>
          </p:cNvSpPr>
          <p:nvPr>
            <p:custDataLst>
              <p:tags r:id="rId3"/>
            </p:custDataLst>
          </p:nvPr>
        </p:nvSpPr>
        <p:spPr bwMode="auto">
          <a:xfrm>
            <a:off x="7207045" y="3020138"/>
            <a:ext cx="185770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altLang="en-US" sz="1400" b="1" i="1" dirty="0">
                <a:solidFill>
                  <a:srgbClr val="FF0000"/>
                </a:solidFill>
                <a:latin typeface="+mj-lt"/>
                <a:cs typeface="Times New Roman" panose="02020603050405020304" pitchFamily="18" charset="0"/>
              </a:rPr>
              <a:t>Where the doctor identifies the nerve(s) involved as well as severity of incomplete paralysis.</a:t>
            </a:r>
          </a:p>
        </p:txBody>
      </p:sp>
      <p:sp>
        <p:nvSpPr>
          <p:cNvPr id="8" name="Right Brace 7">
            <a:extLst>
              <a:ext uri="{FF2B5EF4-FFF2-40B4-BE49-F238E27FC236}">
                <a16:creationId xmlns:a16="http://schemas.microsoft.com/office/drawing/2014/main" id="{65969877-66A2-4998-BD65-1100B63D7021}"/>
              </a:ext>
            </a:extLst>
          </p:cNvPr>
          <p:cNvSpPr/>
          <p:nvPr>
            <p:custDataLst>
              <p:tags r:id="rId4"/>
            </p:custDataLst>
          </p:nvPr>
        </p:nvSpPr>
        <p:spPr>
          <a:xfrm>
            <a:off x="5693739" y="1518249"/>
            <a:ext cx="1513306" cy="483339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234025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Peripheral Neuropathy Evaluation Builder:</a:t>
            </a:r>
          </a:p>
        </p:txBody>
      </p:sp>
      <p:pic>
        <p:nvPicPr>
          <p:cNvPr id="4" name="Picture 2"/>
          <p:cNvPicPr>
            <a:picLocks noGrp="1" noChangeAspect="1" noChangeArrowheads="1"/>
          </p:cNvPicPr>
          <p:nvPr>
            <p:ph idx="1"/>
          </p:nvPr>
        </p:nvPicPr>
        <p:blipFill>
          <a:blip r:embed="rId12">
            <a:extLst>
              <a:ext uri="{28A0092B-C50C-407E-A947-70E740481C1C}">
                <a14:useLocalDpi xmlns:a14="http://schemas.microsoft.com/office/drawing/2010/main" val="0"/>
              </a:ext>
            </a:extLst>
          </a:blip>
          <a:stretch>
            <a:fillRect/>
          </a:stretch>
        </p:blipFill>
        <p:spPr bwMode="auto">
          <a:xfrm>
            <a:off x="971570" y="1448652"/>
            <a:ext cx="4058269" cy="451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E07612AF-0F9A-4164-94E8-BCF3894F05F2}"/>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27</a:t>
            </a:fld>
            <a:endParaRPr lang="en-US" dirty="0"/>
          </a:p>
        </p:txBody>
      </p:sp>
      <p:cxnSp>
        <p:nvCxnSpPr>
          <p:cNvPr id="10" name="Elbow Connector 7">
            <a:extLst>
              <a:ext uri="{FF2B5EF4-FFF2-40B4-BE49-F238E27FC236}">
                <a16:creationId xmlns:a16="http://schemas.microsoft.com/office/drawing/2014/main" id="{836F960E-0E7C-4C10-8FAB-4E0F6A399AFA}"/>
              </a:ext>
            </a:extLst>
          </p:cNvPr>
          <p:cNvCxnSpPr>
            <a:cxnSpLocks/>
          </p:cNvCxnSpPr>
          <p:nvPr>
            <p:custDataLst>
              <p:tags r:id="rId3"/>
            </p:custDataLst>
          </p:nvPr>
        </p:nvCxnSpPr>
        <p:spPr>
          <a:xfrm rot="5400000">
            <a:off x="783835" y="4914048"/>
            <a:ext cx="1543050" cy="990600"/>
          </a:xfrm>
          <a:prstGeom prst="bentConnector3">
            <a:avLst>
              <a:gd name="adj1" fmla="val 617"/>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1C706C-81A0-482A-B8BD-5D5EB00DA95B}"/>
              </a:ext>
            </a:extLst>
          </p:cNvPr>
          <p:cNvCxnSpPr/>
          <p:nvPr/>
        </p:nvCxnSpPr>
        <p:spPr>
          <a:xfrm flipH="1">
            <a:off x="1060060" y="4796547"/>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47F10C71-8514-43E2-821D-752D039B475B}"/>
              </a:ext>
            </a:extLst>
          </p:cNvPr>
          <p:cNvSpPr txBox="1">
            <a:spLocks noChangeArrowheads="1"/>
          </p:cNvSpPr>
          <p:nvPr>
            <p:custDataLst>
              <p:tags r:id="rId4"/>
            </p:custDataLst>
          </p:nvPr>
        </p:nvSpPr>
        <p:spPr bwMode="auto">
          <a:xfrm>
            <a:off x="418363" y="6182779"/>
            <a:ext cx="4695867" cy="30777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altLang="en-US" sz="1400" dirty="0">
                <a:latin typeface="Times New Roman" panose="02020603050405020304" pitchFamily="18" charset="0"/>
                <a:cs typeface="Times New Roman" panose="02020603050405020304" pitchFamily="18" charset="0"/>
              </a:rPr>
              <a:t>Only select when no specific nerve(s) identified!</a:t>
            </a:r>
          </a:p>
        </p:txBody>
      </p:sp>
      <p:sp>
        <p:nvSpPr>
          <p:cNvPr id="13" name="TextBox 25">
            <a:extLst>
              <a:ext uri="{FF2B5EF4-FFF2-40B4-BE49-F238E27FC236}">
                <a16:creationId xmlns:a16="http://schemas.microsoft.com/office/drawing/2014/main" id="{CFE20347-81F5-47AF-96E6-7C3714C249F9}"/>
              </a:ext>
            </a:extLst>
          </p:cNvPr>
          <p:cNvSpPr txBox="1">
            <a:spLocks noChangeArrowheads="1"/>
          </p:cNvSpPr>
          <p:nvPr>
            <p:custDataLst>
              <p:tags r:id="rId5"/>
            </p:custDataLst>
          </p:nvPr>
        </p:nvSpPr>
        <p:spPr bwMode="auto">
          <a:xfrm>
            <a:off x="5045223" y="1448652"/>
            <a:ext cx="4019530"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eaLnBrk="1" hangingPunct="1">
              <a:spcBef>
                <a:spcPct val="0"/>
              </a:spcBef>
              <a:buFontTx/>
              <a:buNone/>
            </a:pPr>
            <a:r>
              <a:rPr lang="en-US" sz="1200" b="1" dirty="0">
                <a:latin typeface="+mj-lt"/>
                <a:cs typeface="Times New Roman" panose="02020603050405020304" pitchFamily="18" charset="0"/>
              </a:rPr>
              <a:t>Separate evaluations may be assigned for peripheral nerve disabilities of the lower extremities. </a:t>
            </a:r>
            <a:endParaRPr lang="en-US" altLang="en-US" sz="1200" b="1" dirty="0">
              <a:latin typeface="+mj-lt"/>
              <a:cs typeface="Times New Roman" panose="02020603050405020304" pitchFamily="18" charset="0"/>
            </a:endParaRPr>
          </a:p>
        </p:txBody>
      </p:sp>
      <p:pic>
        <p:nvPicPr>
          <p:cNvPr id="14" name="Picture 3">
            <a:extLst>
              <a:ext uri="{FF2B5EF4-FFF2-40B4-BE49-F238E27FC236}">
                <a16:creationId xmlns:a16="http://schemas.microsoft.com/office/drawing/2014/main" id="{E3918872-DA46-4111-943D-4BFF3D50CF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8329" y="2535519"/>
            <a:ext cx="3779936" cy="3106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a:extLst>
              <a:ext uri="{FF2B5EF4-FFF2-40B4-BE49-F238E27FC236}">
                <a16:creationId xmlns:a16="http://schemas.microsoft.com/office/drawing/2014/main" id="{A081E10E-8930-4286-9CCD-2DA2A7D1B64D}"/>
              </a:ext>
            </a:extLst>
          </p:cNvPr>
          <p:cNvSpPr/>
          <p:nvPr>
            <p:custDataLst>
              <p:tags r:id="rId6"/>
            </p:custDataLst>
          </p:nvPr>
        </p:nvSpPr>
        <p:spPr>
          <a:xfrm>
            <a:off x="7904560" y="3150000"/>
            <a:ext cx="762000" cy="1076325"/>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6" name="Oval 15">
            <a:extLst>
              <a:ext uri="{FF2B5EF4-FFF2-40B4-BE49-F238E27FC236}">
                <a16:creationId xmlns:a16="http://schemas.microsoft.com/office/drawing/2014/main" id="{807C1175-042B-4AE7-AD24-BAAD39C4B97C}"/>
              </a:ext>
            </a:extLst>
          </p:cNvPr>
          <p:cNvSpPr/>
          <p:nvPr>
            <p:custDataLst>
              <p:tags r:id="rId7"/>
            </p:custDataLst>
          </p:nvPr>
        </p:nvSpPr>
        <p:spPr>
          <a:xfrm>
            <a:off x="5118330" y="3923071"/>
            <a:ext cx="508886" cy="627355"/>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7" name="Oval 16">
            <a:extLst>
              <a:ext uri="{FF2B5EF4-FFF2-40B4-BE49-F238E27FC236}">
                <a16:creationId xmlns:a16="http://schemas.microsoft.com/office/drawing/2014/main" id="{72EC07BF-9B4B-4003-82A2-C27AE0A2F4A3}"/>
              </a:ext>
            </a:extLst>
          </p:cNvPr>
          <p:cNvSpPr/>
          <p:nvPr>
            <p:custDataLst>
              <p:tags r:id="rId8"/>
            </p:custDataLst>
          </p:nvPr>
        </p:nvSpPr>
        <p:spPr>
          <a:xfrm>
            <a:off x="4991774" y="4550606"/>
            <a:ext cx="592950" cy="1043950"/>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8" name="Explosion 1 23">
            <a:extLst>
              <a:ext uri="{FF2B5EF4-FFF2-40B4-BE49-F238E27FC236}">
                <a16:creationId xmlns:a16="http://schemas.microsoft.com/office/drawing/2014/main" id="{2F2F20F6-7FCA-442F-AC42-6A9162A0D197}"/>
              </a:ext>
            </a:extLst>
          </p:cNvPr>
          <p:cNvSpPr/>
          <p:nvPr>
            <p:custDataLst>
              <p:tags r:id="rId9"/>
            </p:custDataLst>
          </p:nvPr>
        </p:nvSpPr>
        <p:spPr>
          <a:xfrm rot="20951357">
            <a:off x="6920984" y="4617639"/>
            <a:ext cx="1602580" cy="1676400"/>
          </a:xfrm>
          <a:prstGeom prst="irregularSeal1">
            <a:avLst/>
          </a:prstGeom>
          <a:solidFill>
            <a:srgbClr val="0070C0"/>
          </a:solid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solidFill>
                    <a:srgbClr val="FFFFFF"/>
                  </a:solidFill>
                </a:ln>
                <a:solidFill>
                  <a:srgbClr val="FF0000"/>
                </a:solidFill>
                <a:effectLst/>
                <a:uLnTx/>
                <a:uFillTx/>
                <a:latin typeface="Times New Roman" panose="02020603050405020304" pitchFamily="18" charset="0"/>
                <a:ea typeface="+mn-ea"/>
                <a:cs typeface="Times New Roman" panose="02020603050405020304" pitchFamily="18" charset="0"/>
              </a:rPr>
              <a:t>4.123 &amp; 4.124</a:t>
            </a:r>
          </a:p>
        </p:txBody>
      </p:sp>
    </p:spTree>
    <p:extLst>
      <p:ext uri="{BB962C8B-B14F-4D97-AF65-F5344CB8AC3E}">
        <p14:creationId xmlns:p14="http://schemas.microsoft.com/office/powerpoint/2010/main" val="841752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Peripheral Neuropathy Evaluation Builder:</a:t>
            </a:r>
          </a:p>
        </p:txBody>
      </p:sp>
      <p:pic>
        <p:nvPicPr>
          <p:cNvPr id="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443412" y="1845985"/>
            <a:ext cx="5364461" cy="211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323E9E2F-E56B-4D54-8052-1640406D1C59}"/>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28</a:t>
            </a:fld>
            <a:endParaRPr lang="en-US" dirty="0"/>
          </a:p>
        </p:txBody>
      </p:sp>
      <p:pic>
        <p:nvPicPr>
          <p:cNvPr id="5" name="Picture 4">
            <a:extLst>
              <a:ext uri="{FF2B5EF4-FFF2-40B4-BE49-F238E27FC236}">
                <a16:creationId xmlns:a16="http://schemas.microsoft.com/office/drawing/2014/main" id="{F24AA4E7-66E6-4D47-BE76-FBDCD1FB52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9215" y="2932852"/>
            <a:ext cx="4664359" cy="146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96EECBFB-0017-4D51-B5C5-9C979DF772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938" y="5013121"/>
            <a:ext cx="8376123" cy="65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488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Peripheral Neuropathy Evaluation Builder:</a:t>
            </a:r>
          </a:p>
        </p:txBody>
      </p:sp>
      <p:pic>
        <p:nvPicPr>
          <p:cNvPr id="4" name="Content Placeholder 3"/>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402987" y="1880495"/>
            <a:ext cx="7121745" cy="227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B680DF7F-990D-4879-BAD2-E6C582897A60}"/>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29</a:t>
            </a:fld>
            <a:endParaRPr lang="en-US" dirty="0"/>
          </a:p>
        </p:txBody>
      </p:sp>
      <p:pic>
        <p:nvPicPr>
          <p:cNvPr id="3" name="Picture 2">
            <a:extLst>
              <a:ext uri="{FF2B5EF4-FFF2-40B4-BE49-F238E27FC236}">
                <a16:creationId xmlns:a16="http://schemas.microsoft.com/office/drawing/2014/main" id="{42978A2C-5D26-43C8-963F-9FE63C139561}"/>
              </a:ext>
            </a:extLst>
          </p:cNvPr>
          <p:cNvPicPr>
            <a:picLocks noChangeAspect="1"/>
          </p:cNvPicPr>
          <p:nvPr/>
        </p:nvPicPr>
        <p:blipFill>
          <a:blip r:embed="rId6"/>
          <a:stretch>
            <a:fillRect/>
          </a:stretch>
        </p:blipFill>
        <p:spPr>
          <a:xfrm>
            <a:off x="2054940" y="4159044"/>
            <a:ext cx="6686073" cy="2035585"/>
          </a:xfrm>
          <a:prstGeom prst="rect">
            <a:avLst/>
          </a:prstGeom>
        </p:spPr>
      </p:pic>
    </p:spTree>
    <p:extLst>
      <p:ext uri="{BB962C8B-B14F-4D97-AF65-F5344CB8AC3E}">
        <p14:creationId xmlns:p14="http://schemas.microsoft.com/office/powerpoint/2010/main" val="60308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References </a:t>
            </a:r>
          </a:p>
        </p:txBody>
      </p:sp>
      <p:sp>
        <p:nvSpPr>
          <p:cNvPr id="6148" name="Rectangle 3"/>
          <p:cNvSpPr>
            <a:spLocks noGrp="1" noChangeArrowheads="1"/>
          </p:cNvSpPr>
          <p:nvPr>
            <p:ph idx="1"/>
            <p:custDataLst>
              <p:tags r:id="rId2"/>
            </p:custDataLst>
          </p:nvPr>
        </p:nvSpPr>
        <p:spPr>
          <a:xfrm>
            <a:off x="457200" y="1715243"/>
            <a:ext cx="8229600" cy="4606899"/>
          </a:xfrm>
          <a:prstGeom prst="rect">
            <a:avLst/>
          </a:prstGeom>
        </p:spPr>
        <p:txBody>
          <a:bodyPr/>
          <a:lstStyle/>
          <a:p>
            <a:pPr>
              <a:spcAft>
                <a:spcPts val="600"/>
              </a:spcAft>
              <a:buClr>
                <a:schemeClr val="tx1"/>
              </a:buClr>
            </a:pPr>
            <a:r>
              <a:rPr lang="en-US" sz="1800" dirty="0"/>
              <a:t>38 CFR §3.307, §3.309, and §3.318 – Presumptive Service Connection</a:t>
            </a:r>
          </a:p>
          <a:p>
            <a:pPr>
              <a:spcAft>
                <a:spcPts val="600"/>
              </a:spcAft>
              <a:buClr>
                <a:schemeClr val="tx1"/>
              </a:buClr>
            </a:pPr>
            <a:r>
              <a:rPr lang="en-US" sz="1800" dirty="0"/>
              <a:t>38 CFR §4.120 to §4.124a – Neurological Conditions and Convulsive Disorders</a:t>
            </a:r>
          </a:p>
          <a:p>
            <a:pPr>
              <a:spcAft>
                <a:spcPts val="600"/>
              </a:spcAft>
              <a:buClr>
                <a:schemeClr val="tx1"/>
              </a:buClr>
            </a:pPr>
            <a:r>
              <a:rPr lang="en-US" sz="1800" dirty="0"/>
              <a:t>M21-1 Part, III, Subpart iv, Chapter 4, Section A, Evaluating Musculoskeletal Disabilities of the Spine and Lower Extremities</a:t>
            </a:r>
          </a:p>
          <a:p>
            <a:pPr>
              <a:spcAft>
                <a:spcPts val="600"/>
              </a:spcAft>
              <a:buClr>
                <a:schemeClr val="tx1"/>
              </a:buClr>
            </a:pPr>
            <a:r>
              <a:rPr lang="en-US" sz="1800" dirty="0"/>
              <a:t>M21-1 Part III, Subpart iv, Chapter 4, Section E, Granting SC for Arteriosclerotic Manifestations Due to Hypertension </a:t>
            </a:r>
          </a:p>
          <a:p>
            <a:pPr>
              <a:spcAft>
                <a:spcPts val="600"/>
              </a:spcAft>
              <a:buClr>
                <a:schemeClr val="tx1"/>
              </a:buClr>
            </a:pPr>
            <a:r>
              <a:rPr lang="en-US" sz="1800" dirty="0"/>
              <a:t>M21-1 Part III, Subpart iv, Chapter 4, Section G, Neurological and Convulsive Disorders </a:t>
            </a:r>
          </a:p>
          <a:p>
            <a:pPr>
              <a:spcAft>
                <a:spcPts val="600"/>
              </a:spcAft>
              <a:buClr>
                <a:schemeClr val="tx1"/>
              </a:buClr>
            </a:pPr>
            <a:r>
              <a:rPr lang="en-US" sz="1800" dirty="0"/>
              <a:t>M21-1 Part IV, Subpart ii, Chapter 2, Section B, Overview of Presumptive SC &amp; Definition: Other Organic Diseases of the Nervous System</a:t>
            </a:r>
          </a:p>
          <a:p>
            <a:pPr>
              <a:spcAft>
                <a:spcPts val="600"/>
              </a:spcAft>
              <a:buClr>
                <a:schemeClr val="tx1"/>
              </a:buClr>
            </a:pPr>
            <a:r>
              <a:rPr lang="en-US" sz="1800" dirty="0"/>
              <a:t>M21-1 Part IV, Subpart ii, Chapter 2, Section C, Processing Claims Based on Early-Onset PN</a:t>
            </a:r>
          </a:p>
          <a:p>
            <a:pPr>
              <a:spcAft>
                <a:spcPts val="600"/>
              </a:spcAft>
              <a:buClr>
                <a:schemeClr val="tx1"/>
              </a:buClr>
            </a:pPr>
            <a:r>
              <a:rPr lang="en-US" sz="1800" dirty="0"/>
              <a:t>Medical EPSS</a:t>
            </a:r>
          </a:p>
        </p:txBody>
      </p:sp>
      <p:sp>
        <p:nvSpPr>
          <p:cNvPr id="2" name="Slide Number Placeholder 1">
            <a:extLst>
              <a:ext uri="{FF2B5EF4-FFF2-40B4-BE49-F238E27FC236}">
                <a16:creationId xmlns:a16="http://schemas.microsoft.com/office/drawing/2014/main" id="{24958D8C-7F2F-48DB-8CA8-42FCB27EA8B8}"/>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277387954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Peripheral Neuropathy Evaluation Builder:</a:t>
            </a:r>
          </a:p>
        </p:txBody>
      </p:sp>
      <p:pic>
        <p:nvPicPr>
          <p:cNvPr id="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426869" y="2333882"/>
            <a:ext cx="5677651" cy="91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4C9BF3D7-B253-49B3-96E2-4734DE0BAB9B}"/>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30</a:t>
            </a:fld>
            <a:endParaRPr lang="en-US" dirty="0"/>
          </a:p>
        </p:txBody>
      </p:sp>
      <p:pic>
        <p:nvPicPr>
          <p:cNvPr id="5" name="Picture 3">
            <a:extLst>
              <a:ext uri="{FF2B5EF4-FFF2-40B4-BE49-F238E27FC236}">
                <a16:creationId xmlns:a16="http://schemas.microsoft.com/office/drawing/2014/main" id="{91EF01D7-829D-4C40-85CB-E1273C3EBCF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48642" y="3514549"/>
            <a:ext cx="5846716" cy="99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213AEE31-C8C6-41B9-B997-0D8A58368A9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609906" y="4778715"/>
            <a:ext cx="6287698" cy="101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273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Special Considerations</a:t>
            </a:r>
          </a:p>
        </p:txBody>
      </p:sp>
      <p:sp>
        <p:nvSpPr>
          <p:cNvPr id="3" name="Content Placeholder 2"/>
          <p:cNvSpPr>
            <a:spLocks noGrp="1"/>
          </p:cNvSpPr>
          <p:nvPr>
            <p:ph idx="1"/>
            <p:custDataLst>
              <p:tags r:id="rId2"/>
            </p:custDataLst>
          </p:nvPr>
        </p:nvSpPr>
        <p:spPr>
          <a:xfrm>
            <a:off x="462116" y="1880496"/>
            <a:ext cx="8229600" cy="3916363"/>
          </a:xfrm>
        </p:spPr>
        <p:txBody>
          <a:bodyPr>
            <a:normAutofit/>
          </a:bodyPr>
          <a:lstStyle/>
          <a:p>
            <a:pPr>
              <a:spcAft>
                <a:spcPts val="600"/>
              </a:spcAft>
              <a:buClr>
                <a:schemeClr val="tx1"/>
              </a:buClr>
            </a:pPr>
            <a:r>
              <a:rPr lang="en-US" sz="2000" dirty="0"/>
              <a:t>Presumptive Disabilities</a:t>
            </a:r>
          </a:p>
          <a:p>
            <a:pPr>
              <a:spcAft>
                <a:spcPts val="600"/>
              </a:spcAft>
              <a:buClr>
                <a:schemeClr val="tx1"/>
              </a:buClr>
            </a:pPr>
            <a:r>
              <a:rPr lang="en-US" sz="2000" dirty="0"/>
              <a:t>Special Monthly Compensation</a:t>
            </a:r>
          </a:p>
          <a:p>
            <a:pPr>
              <a:spcAft>
                <a:spcPts val="600"/>
              </a:spcAft>
              <a:buClr>
                <a:schemeClr val="tx1"/>
              </a:buClr>
            </a:pPr>
            <a:r>
              <a:rPr lang="en-US" sz="2000" dirty="0"/>
              <a:t>Ancillary Considerations</a:t>
            </a:r>
          </a:p>
          <a:p>
            <a:pPr>
              <a:spcAft>
                <a:spcPts val="600"/>
              </a:spcAft>
              <a:buClr>
                <a:schemeClr val="tx1"/>
              </a:buClr>
            </a:pPr>
            <a:r>
              <a:rPr lang="en-US" sz="2000" dirty="0"/>
              <a:t>Special Development</a:t>
            </a:r>
          </a:p>
          <a:p>
            <a:pPr>
              <a:spcAft>
                <a:spcPts val="600"/>
              </a:spcAft>
              <a:buClr>
                <a:schemeClr val="tx1"/>
              </a:buClr>
            </a:pPr>
            <a:r>
              <a:rPr lang="en-US" sz="2000" dirty="0"/>
              <a:t>Manual Changes</a:t>
            </a:r>
          </a:p>
          <a:p>
            <a:pPr>
              <a:spcAft>
                <a:spcPts val="600"/>
              </a:spcAft>
              <a:buClr>
                <a:schemeClr val="tx1"/>
              </a:buClr>
            </a:pPr>
            <a:r>
              <a:rPr lang="en-US" sz="2000" dirty="0"/>
              <a:t>Rating Schedule Changes</a:t>
            </a:r>
          </a:p>
        </p:txBody>
      </p:sp>
      <p:sp>
        <p:nvSpPr>
          <p:cNvPr id="5" name="Slide Number Placeholder 4">
            <a:extLst>
              <a:ext uri="{FF2B5EF4-FFF2-40B4-BE49-F238E27FC236}">
                <a16:creationId xmlns:a16="http://schemas.microsoft.com/office/drawing/2014/main" id="{32A478CF-EF2B-45B4-BA39-BBC9137E44C9}"/>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31</a:t>
            </a:fld>
            <a:endParaRPr lang="en-US" dirty="0"/>
          </a:p>
        </p:txBody>
      </p:sp>
    </p:spTree>
    <p:extLst>
      <p:ext uri="{BB962C8B-B14F-4D97-AF65-F5344CB8AC3E}">
        <p14:creationId xmlns:p14="http://schemas.microsoft.com/office/powerpoint/2010/main" val="2858985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oAutofit/>
          </a:bodyPr>
          <a:lstStyle/>
          <a:p>
            <a:r>
              <a:rPr lang="en-US" sz="7200" b="0" dirty="0">
                <a:latin typeface="Arial" panose="020B0604020202020204" pitchFamily="34" charset="0"/>
              </a:rPr>
              <a:t>Questions</a:t>
            </a:r>
          </a:p>
        </p:txBody>
      </p:sp>
      <p:sp>
        <p:nvSpPr>
          <p:cNvPr id="7" name="Slide Number Placeholder 6">
            <a:extLst>
              <a:ext uri="{FF2B5EF4-FFF2-40B4-BE49-F238E27FC236}">
                <a16:creationId xmlns:a16="http://schemas.microsoft.com/office/drawing/2014/main" id="{1638D43A-6D48-4F55-A809-27BFFF8D40B6}"/>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32</a:t>
            </a:fld>
            <a:endParaRPr lang="en-US" dirty="0"/>
          </a:p>
        </p:txBody>
      </p:sp>
    </p:spTree>
    <p:extLst>
      <p:ext uri="{BB962C8B-B14F-4D97-AF65-F5344CB8AC3E}">
        <p14:creationId xmlns:p14="http://schemas.microsoft.com/office/powerpoint/2010/main" val="36267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Neurological System Described</a:t>
            </a:r>
          </a:p>
        </p:txBody>
      </p:sp>
      <p:sp>
        <p:nvSpPr>
          <p:cNvPr id="5" name="Content Placeholder 4"/>
          <p:cNvSpPr>
            <a:spLocks noGrp="1"/>
          </p:cNvSpPr>
          <p:nvPr>
            <p:ph idx="1"/>
            <p:custDataLst>
              <p:tags r:id="rId2"/>
            </p:custDataLst>
          </p:nvPr>
        </p:nvSpPr>
        <p:spPr>
          <a:xfrm>
            <a:off x="457200" y="2156634"/>
            <a:ext cx="8229600" cy="3916363"/>
          </a:xfrm>
        </p:spPr>
        <p:txBody>
          <a:bodyPr/>
          <a:lstStyle/>
          <a:p>
            <a:pPr>
              <a:spcAft>
                <a:spcPts val="600"/>
              </a:spcAft>
            </a:pPr>
            <a:r>
              <a:rPr lang="en-US" sz="2000" dirty="0"/>
              <a:t>Connects all functions of the body, enabling individuals to receive and adapt to input from internal and external environments. </a:t>
            </a:r>
          </a:p>
          <a:p>
            <a:pPr>
              <a:spcAft>
                <a:spcPts val="600"/>
              </a:spcAft>
            </a:pPr>
            <a:endParaRPr lang="en-US" sz="2000" dirty="0"/>
          </a:p>
          <a:p>
            <a:pPr>
              <a:spcAft>
                <a:spcPts val="600"/>
              </a:spcAft>
            </a:pPr>
            <a:r>
              <a:rPr lang="en-US" sz="2000" dirty="0"/>
              <a:t>Information received from the environments is analyzed by the brain, and then is transmitted to appropriate body areas or parts.</a:t>
            </a:r>
          </a:p>
        </p:txBody>
      </p:sp>
      <p:sp>
        <p:nvSpPr>
          <p:cNvPr id="2" name="Slide Number Placeholder 1">
            <a:extLst>
              <a:ext uri="{FF2B5EF4-FFF2-40B4-BE49-F238E27FC236}">
                <a16:creationId xmlns:a16="http://schemas.microsoft.com/office/drawing/2014/main" id="{C304F812-7E4C-445F-8DCD-86FACD4492CD}"/>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4</a:t>
            </a:fld>
            <a:endParaRPr lang="en-US" dirty="0"/>
          </a:p>
        </p:txBody>
      </p:sp>
    </p:spTree>
    <p:extLst>
      <p:ext uri="{BB962C8B-B14F-4D97-AF65-F5344CB8AC3E}">
        <p14:creationId xmlns:p14="http://schemas.microsoft.com/office/powerpoint/2010/main" val="24958586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Types of Neurological Disorders</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pPr>
            <a:r>
              <a:rPr lang="en-US" sz="2000" dirty="0"/>
              <a:t>Organic diseases and traumatic injury to the central nervous system (brain and spinal cord)</a:t>
            </a:r>
          </a:p>
          <a:p>
            <a:pPr>
              <a:spcAft>
                <a:spcPts val="600"/>
              </a:spcAft>
              <a:buClr>
                <a:schemeClr val="tx1"/>
              </a:buClr>
            </a:pPr>
            <a:r>
              <a:rPr lang="en-US" sz="2000" dirty="0"/>
              <a:t>Miscellaneous neurological </a:t>
            </a:r>
          </a:p>
          <a:p>
            <a:pPr>
              <a:spcAft>
                <a:spcPts val="600"/>
              </a:spcAft>
              <a:buClr>
                <a:schemeClr val="tx1"/>
              </a:buClr>
            </a:pPr>
            <a:r>
              <a:rPr lang="en-US" sz="2000" dirty="0"/>
              <a:t>Cranial nerve</a:t>
            </a:r>
          </a:p>
          <a:p>
            <a:pPr>
              <a:spcAft>
                <a:spcPts val="600"/>
              </a:spcAft>
              <a:buClr>
                <a:schemeClr val="tx1"/>
              </a:buClr>
            </a:pPr>
            <a:r>
              <a:rPr lang="en-US" sz="2000" dirty="0"/>
              <a:t>Peripheral nerve</a:t>
            </a:r>
          </a:p>
          <a:p>
            <a:pPr>
              <a:spcAft>
                <a:spcPts val="600"/>
              </a:spcAft>
              <a:buClr>
                <a:schemeClr val="tx1"/>
              </a:buClr>
            </a:pPr>
            <a:r>
              <a:rPr lang="en-US" sz="2000" dirty="0"/>
              <a:t>Epilepsies</a:t>
            </a:r>
          </a:p>
        </p:txBody>
      </p:sp>
      <p:sp>
        <p:nvSpPr>
          <p:cNvPr id="2" name="Slide Number Placeholder 1">
            <a:extLst>
              <a:ext uri="{FF2B5EF4-FFF2-40B4-BE49-F238E27FC236}">
                <a16:creationId xmlns:a16="http://schemas.microsoft.com/office/drawing/2014/main" id="{B802EEDD-DB42-439A-9E97-0FC50AADAB08}"/>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36942792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Neurological Highlights </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Migraines</a:t>
            </a:r>
          </a:p>
          <a:p>
            <a:pPr>
              <a:spcAft>
                <a:spcPts val="600"/>
              </a:spcAft>
              <a:buClr>
                <a:schemeClr val="tx1"/>
              </a:buClr>
            </a:pPr>
            <a:r>
              <a:rPr lang="en-US" sz="2000" dirty="0"/>
              <a:t>Stroke</a:t>
            </a:r>
          </a:p>
          <a:p>
            <a:pPr>
              <a:spcAft>
                <a:spcPts val="600"/>
              </a:spcAft>
              <a:buClr>
                <a:schemeClr val="tx1"/>
              </a:buClr>
            </a:pPr>
            <a:r>
              <a:rPr lang="en-US" sz="2000" dirty="0"/>
              <a:t>Amyotrophic Lateral Sclerosis (ALS) </a:t>
            </a:r>
          </a:p>
          <a:p>
            <a:pPr>
              <a:spcAft>
                <a:spcPts val="600"/>
              </a:spcAft>
              <a:buClr>
                <a:schemeClr val="tx1"/>
              </a:buClr>
            </a:pPr>
            <a:r>
              <a:rPr lang="en-US" sz="2000" dirty="0"/>
              <a:t>Multiple Sclerosis</a:t>
            </a:r>
          </a:p>
          <a:p>
            <a:pPr>
              <a:spcAft>
                <a:spcPts val="600"/>
              </a:spcAft>
              <a:buClr>
                <a:schemeClr val="tx1"/>
              </a:buClr>
            </a:pPr>
            <a:r>
              <a:rPr lang="en-US" sz="2000" dirty="0"/>
              <a:t>Parkinson’s Disease</a:t>
            </a:r>
          </a:p>
          <a:p>
            <a:pPr>
              <a:spcAft>
                <a:spcPts val="600"/>
              </a:spcAft>
              <a:buClr>
                <a:schemeClr val="tx1"/>
              </a:buClr>
            </a:pPr>
            <a:r>
              <a:rPr lang="en-US" sz="2000" dirty="0"/>
              <a:t>Peripheral Neuropathy </a:t>
            </a:r>
          </a:p>
        </p:txBody>
      </p:sp>
      <p:sp>
        <p:nvSpPr>
          <p:cNvPr id="2" name="Slide Number Placeholder 1">
            <a:extLst>
              <a:ext uri="{FF2B5EF4-FFF2-40B4-BE49-F238E27FC236}">
                <a16:creationId xmlns:a16="http://schemas.microsoft.com/office/drawing/2014/main" id="{233CACC0-D87E-4841-ACEE-B0B22F2AC641}"/>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14829830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Migraines (DC 8100)</a:t>
            </a:r>
          </a:p>
        </p:txBody>
      </p:sp>
      <p:sp>
        <p:nvSpPr>
          <p:cNvPr id="3" name="Content Placeholder 2"/>
          <p:cNvSpPr>
            <a:spLocks noGrp="1"/>
          </p:cNvSpPr>
          <p:nvPr>
            <p:ph idx="1"/>
            <p:custDataLst>
              <p:tags r:id="rId2"/>
            </p:custDataLst>
          </p:nvPr>
        </p:nvSpPr>
        <p:spPr>
          <a:xfrm>
            <a:off x="457200" y="1821033"/>
            <a:ext cx="8229600" cy="1086868"/>
          </a:xfrm>
        </p:spPr>
        <p:txBody>
          <a:bodyPr>
            <a:normAutofit/>
          </a:bodyPr>
          <a:lstStyle/>
          <a:p>
            <a:pPr>
              <a:spcAft>
                <a:spcPts val="600"/>
              </a:spcAft>
              <a:buClr>
                <a:schemeClr val="tx1"/>
              </a:buClr>
            </a:pPr>
            <a:r>
              <a:rPr lang="en-US" sz="1800" dirty="0"/>
              <a:t>A throbbing headache that occurs on one side and is episodic.</a:t>
            </a:r>
          </a:p>
          <a:p>
            <a:pPr>
              <a:spcAft>
                <a:spcPts val="600"/>
              </a:spcAft>
              <a:buClr>
                <a:schemeClr val="tx1"/>
              </a:buClr>
            </a:pPr>
            <a:r>
              <a:rPr lang="en-US" sz="1800" dirty="0"/>
              <a:t>May be subject to a presumption of service connection (38 CFR 3.309(a))if manifested compensably within one year of discharge</a:t>
            </a:r>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68" y="3311925"/>
            <a:ext cx="7372350" cy="127635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6">
            <a:extLst>
              <a:ext uri="{FF2B5EF4-FFF2-40B4-BE49-F238E27FC236}">
                <a16:creationId xmlns:a16="http://schemas.microsoft.com/office/drawing/2014/main" id="{6609D7A3-C93C-4C6F-8F64-67BB3A097A0D}"/>
              </a:ext>
            </a:extLst>
          </p:cNvPr>
          <p:cNvSpPr>
            <a:spLocks noGrp="1"/>
          </p:cNvSpPr>
          <p:nvPr>
            <p:ph type="sldNum" sz="quarter" idx="12"/>
            <p:custDataLst>
              <p:tags r:id="rId3"/>
            </p:custDataLst>
          </p:nvPr>
        </p:nvSpPr>
        <p:spPr>
          <a:xfrm>
            <a:off x="6931152" y="6601976"/>
            <a:ext cx="2133600" cy="365125"/>
          </a:xfrm>
        </p:spPr>
        <p:txBody>
          <a:bodyPr/>
          <a:lstStyle/>
          <a:p>
            <a:fld id="{36A6A193-2FDC-48DD-8023-1C75B05EEA9A}" type="slidenum">
              <a:rPr lang="en-US" smtClean="0"/>
              <a:pPr/>
              <a:t>7</a:t>
            </a:fld>
            <a:endParaRPr lang="en-US" dirty="0"/>
          </a:p>
        </p:txBody>
      </p:sp>
      <p:sp>
        <p:nvSpPr>
          <p:cNvPr id="9" name="TextBox 8">
            <a:extLst>
              <a:ext uri="{FF2B5EF4-FFF2-40B4-BE49-F238E27FC236}">
                <a16:creationId xmlns:a16="http://schemas.microsoft.com/office/drawing/2014/main" id="{B60CF227-CE97-4C68-9112-26FC1B1F9B7C}"/>
              </a:ext>
            </a:extLst>
          </p:cNvPr>
          <p:cNvSpPr txBox="1"/>
          <p:nvPr>
            <p:custDataLst>
              <p:tags r:id="rId4"/>
            </p:custDataLst>
          </p:nvPr>
        </p:nvSpPr>
        <p:spPr>
          <a:xfrm>
            <a:off x="457200" y="2881539"/>
            <a:ext cx="2131400" cy="369332"/>
          </a:xfrm>
          <a:prstGeom prst="rect">
            <a:avLst/>
          </a:prstGeom>
          <a:noFill/>
        </p:spPr>
        <p:txBody>
          <a:bodyPr wrap="square" rtlCol="0">
            <a:spAutoFit/>
          </a:bodyPr>
          <a:lstStyle/>
          <a:p>
            <a:r>
              <a:rPr lang="en-US" b="1" dirty="0"/>
              <a:t>Rating Schedule:</a:t>
            </a:r>
          </a:p>
        </p:txBody>
      </p:sp>
      <p:pic>
        <p:nvPicPr>
          <p:cNvPr id="5" name="Picture 4">
            <a:extLst>
              <a:ext uri="{FF2B5EF4-FFF2-40B4-BE49-F238E27FC236}">
                <a16:creationId xmlns:a16="http://schemas.microsoft.com/office/drawing/2014/main" id="{3F73FF6D-CB23-4547-8BF1-0F07CA9E6FFF}"/>
              </a:ext>
            </a:extLst>
          </p:cNvPr>
          <p:cNvPicPr>
            <a:picLocks noChangeAspect="1"/>
          </p:cNvPicPr>
          <p:nvPr/>
        </p:nvPicPr>
        <p:blipFill>
          <a:blip r:embed="rId9"/>
          <a:stretch>
            <a:fillRect/>
          </a:stretch>
        </p:blipFill>
        <p:spPr>
          <a:xfrm>
            <a:off x="2418735" y="4782827"/>
            <a:ext cx="6268065" cy="1545452"/>
          </a:xfrm>
          <a:prstGeom prst="rect">
            <a:avLst/>
          </a:prstGeom>
        </p:spPr>
      </p:pic>
      <p:sp>
        <p:nvSpPr>
          <p:cNvPr id="8" name="TextBox 7">
            <a:extLst>
              <a:ext uri="{FF2B5EF4-FFF2-40B4-BE49-F238E27FC236}">
                <a16:creationId xmlns:a16="http://schemas.microsoft.com/office/drawing/2014/main" id="{7AEA6874-B8A6-494A-A4C0-3ED2ADEAF04F}"/>
              </a:ext>
            </a:extLst>
          </p:cNvPr>
          <p:cNvSpPr txBox="1"/>
          <p:nvPr>
            <p:custDataLst>
              <p:tags r:id="rId5"/>
            </p:custDataLst>
          </p:nvPr>
        </p:nvSpPr>
        <p:spPr>
          <a:xfrm>
            <a:off x="457201" y="4902117"/>
            <a:ext cx="2059858" cy="338554"/>
          </a:xfrm>
          <a:prstGeom prst="rect">
            <a:avLst/>
          </a:prstGeom>
          <a:noFill/>
        </p:spPr>
        <p:txBody>
          <a:bodyPr wrap="square" rtlCol="0">
            <a:spAutoFit/>
          </a:bodyPr>
          <a:lstStyle/>
          <a:p>
            <a:r>
              <a:rPr lang="en-US" altLang="en-US" sz="1600" b="1" dirty="0">
                <a:solidFill>
                  <a:srgbClr val="000000"/>
                </a:solidFill>
                <a:cs typeface="Arial" charset="0"/>
              </a:rPr>
              <a:t>Evaluation Builder:</a:t>
            </a:r>
          </a:p>
        </p:txBody>
      </p:sp>
    </p:spTree>
    <p:extLst>
      <p:ext uri="{BB962C8B-B14F-4D97-AF65-F5344CB8AC3E}">
        <p14:creationId xmlns:p14="http://schemas.microsoft.com/office/powerpoint/2010/main" val="344711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Headaches (Including Migraine Headache) DBQ</a:t>
            </a:r>
          </a:p>
        </p:txBody>
      </p:sp>
      <p:sp>
        <p:nvSpPr>
          <p:cNvPr id="10" name="Slide Number Placeholder 9">
            <a:extLst>
              <a:ext uri="{FF2B5EF4-FFF2-40B4-BE49-F238E27FC236}">
                <a16:creationId xmlns:a16="http://schemas.microsoft.com/office/drawing/2014/main" id="{E42A9146-719E-47B5-B6F2-D6F6A3711696}"/>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8</a:t>
            </a:fld>
            <a:endParaRPr lang="en-US" dirty="0"/>
          </a:p>
        </p:txBody>
      </p:sp>
      <p:pic>
        <p:nvPicPr>
          <p:cNvPr id="9" name="Picture 13">
            <a:extLst>
              <a:ext uri="{FF2B5EF4-FFF2-40B4-BE49-F238E27FC236}">
                <a16:creationId xmlns:a16="http://schemas.microsoft.com/office/drawing/2014/main" id="{384110BE-571F-49C7-A9E0-FAF14394A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48" y="1404674"/>
            <a:ext cx="8229600" cy="125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6">
            <a:extLst>
              <a:ext uri="{FF2B5EF4-FFF2-40B4-BE49-F238E27FC236}">
                <a16:creationId xmlns:a16="http://schemas.microsoft.com/office/drawing/2014/main" id="{1CE429B5-306C-4F53-B522-E82407E6540D}"/>
              </a:ext>
            </a:extLst>
          </p:cNvPr>
          <p:cNvSpPr/>
          <p:nvPr>
            <p:custDataLst>
              <p:tags r:id="rId3"/>
            </p:custDataLst>
          </p:nvPr>
        </p:nvSpPr>
        <p:spPr>
          <a:xfrm>
            <a:off x="109688" y="1868996"/>
            <a:ext cx="352425" cy="328612"/>
          </a:xfrm>
          <a:prstGeom prst="rightArrow">
            <a:avLst/>
          </a:prstGeom>
          <a:solidFill>
            <a:srgbClr val="0070C0"/>
          </a:solidFill>
          <a:ln w="25400" cap="flat" cmpd="sng" algn="ctr">
            <a:solidFill>
              <a:srgbClr val="00CC9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pic>
        <p:nvPicPr>
          <p:cNvPr id="12" name="Picture 14">
            <a:extLst>
              <a:ext uri="{FF2B5EF4-FFF2-40B4-BE49-F238E27FC236}">
                <a16:creationId xmlns:a16="http://schemas.microsoft.com/office/drawing/2014/main" id="{2B39289B-2785-4B98-AD23-D03EF13793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949" y="2661932"/>
            <a:ext cx="8229600" cy="323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5">
            <a:extLst>
              <a:ext uri="{FF2B5EF4-FFF2-40B4-BE49-F238E27FC236}">
                <a16:creationId xmlns:a16="http://schemas.microsoft.com/office/drawing/2014/main" id="{93A51519-8027-4D4A-892A-680FA4E61E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948" y="5901892"/>
            <a:ext cx="8229600" cy="46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7BBEB075-7488-49B6-A82B-80089A56D8A0}"/>
              </a:ext>
            </a:extLst>
          </p:cNvPr>
          <p:cNvCxnSpPr/>
          <p:nvPr/>
        </p:nvCxnSpPr>
        <p:spPr>
          <a:xfrm>
            <a:off x="4050131" y="1563684"/>
            <a:ext cx="635372" cy="0"/>
          </a:xfrm>
          <a:prstGeom prst="line">
            <a:avLst/>
          </a:prstGeom>
          <a:noFill/>
          <a:ln w="38100" cap="flat" cmpd="sng" algn="ctr">
            <a:solidFill>
              <a:srgbClr val="FF0000"/>
            </a:solidFill>
            <a:prstDash val="solid"/>
          </a:ln>
          <a:effectLst/>
        </p:spPr>
      </p:cxnSp>
      <p:cxnSp>
        <p:nvCxnSpPr>
          <p:cNvPr id="16" name="Straight Connector 15">
            <a:extLst>
              <a:ext uri="{FF2B5EF4-FFF2-40B4-BE49-F238E27FC236}">
                <a16:creationId xmlns:a16="http://schemas.microsoft.com/office/drawing/2014/main" id="{3160DF79-11E2-4F97-92D8-6DF1009EE809}"/>
              </a:ext>
            </a:extLst>
          </p:cNvPr>
          <p:cNvCxnSpPr>
            <a:cxnSpLocks/>
          </p:cNvCxnSpPr>
          <p:nvPr/>
        </p:nvCxnSpPr>
        <p:spPr>
          <a:xfrm>
            <a:off x="2658554" y="2834012"/>
            <a:ext cx="2247743" cy="0"/>
          </a:xfrm>
          <a:prstGeom prst="line">
            <a:avLst/>
          </a:prstGeom>
          <a:noFill/>
          <a:ln w="38100" cap="flat" cmpd="sng" algn="ctr">
            <a:solidFill>
              <a:srgbClr val="FF0000"/>
            </a:solidFill>
            <a:prstDash val="solid"/>
          </a:ln>
          <a:effectLst/>
        </p:spPr>
      </p:cxnSp>
      <p:cxnSp>
        <p:nvCxnSpPr>
          <p:cNvPr id="17" name="Straight Connector 16">
            <a:extLst>
              <a:ext uri="{FF2B5EF4-FFF2-40B4-BE49-F238E27FC236}">
                <a16:creationId xmlns:a16="http://schemas.microsoft.com/office/drawing/2014/main" id="{3E5A5040-6B33-4523-9354-879A097FE903}"/>
              </a:ext>
            </a:extLst>
          </p:cNvPr>
          <p:cNvCxnSpPr>
            <a:cxnSpLocks/>
          </p:cNvCxnSpPr>
          <p:nvPr/>
        </p:nvCxnSpPr>
        <p:spPr>
          <a:xfrm>
            <a:off x="3432433" y="6127456"/>
            <a:ext cx="1591851" cy="0"/>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326612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Stroke (DC 8007/8008/8009)</a:t>
            </a:r>
          </a:p>
        </p:txBody>
      </p:sp>
      <p:sp>
        <p:nvSpPr>
          <p:cNvPr id="3" name="Content Placeholder 2"/>
          <p:cNvSpPr>
            <a:spLocks noGrp="1"/>
          </p:cNvSpPr>
          <p:nvPr>
            <p:ph idx="1"/>
            <p:custDataLst>
              <p:tags r:id="rId2"/>
            </p:custDataLst>
          </p:nvPr>
        </p:nvSpPr>
        <p:spPr>
          <a:xfrm>
            <a:off x="457200" y="1676194"/>
            <a:ext cx="8229600" cy="669409"/>
          </a:xfrm>
        </p:spPr>
        <p:txBody>
          <a:bodyPr>
            <a:noAutofit/>
          </a:bodyPr>
          <a:lstStyle/>
          <a:p>
            <a:pPr>
              <a:spcAft>
                <a:spcPts val="600"/>
              </a:spcAft>
            </a:pPr>
            <a:r>
              <a:rPr lang="en-US" sz="2000" dirty="0"/>
              <a:t>Cerebral infarction residuals may include blindness, weakness, paralysis, and aphasia</a:t>
            </a:r>
          </a:p>
        </p:txBody>
      </p:sp>
      <p:pic>
        <p:nvPicPr>
          <p:cNvPr id="4"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048000" y="2374203"/>
            <a:ext cx="4719484" cy="120378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custDataLst>
              <p:tags r:id="rId3"/>
            </p:custDataLst>
          </p:nvPr>
        </p:nvSpPr>
        <p:spPr>
          <a:xfrm>
            <a:off x="457200" y="4254918"/>
            <a:ext cx="2043016" cy="338554"/>
          </a:xfrm>
          <a:prstGeom prst="rect">
            <a:avLst/>
          </a:prstGeom>
        </p:spPr>
        <p:txBody>
          <a:bodyPr wrap="square">
            <a:spAutoFit/>
          </a:bodyPr>
          <a:lstStyle/>
          <a:p>
            <a:pPr>
              <a:spcBef>
                <a:spcPct val="0"/>
              </a:spcBef>
            </a:pPr>
            <a:r>
              <a:rPr lang="en-US" altLang="en-US" sz="1600" b="1" dirty="0">
                <a:latin typeface="Arial" panose="020B0604020202020204" pitchFamily="34" charset="0"/>
                <a:cs typeface="Arial" panose="020B0604020202020204" pitchFamily="34" charset="0"/>
              </a:rPr>
              <a:t>Evaluation Builder:</a:t>
            </a:r>
          </a:p>
        </p:txBody>
      </p:sp>
      <p:pic>
        <p:nvPicPr>
          <p:cNvPr id="10" name="Picture 11"/>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57200" y="4566921"/>
            <a:ext cx="2379691" cy="143827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Slide Number Placeholder 8">
            <a:extLst>
              <a:ext uri="{FF2B5EF4-FFF2-40B4-BE49-F238E27FC236}">
                <a16:creationId xmlns:a16="http://schemas.microsoft.com/office/drawing/2014/main" id="{B108ADEA-F254-436E-93A3-7D9323AF9A8F}"/>
              </a:ext>
            </a:extLst>
          </p:cNvPr>
          <p:cNvSpPr>
            <a:spLocks noGrp="1"/>
          </p:cNvSpPr>
          <p:nvPr>
            <p:ph type="sldNum" sz="quarter" idx="12"/>
            <p:custDataLst>
              <p:tags r:id="rId4"/>
            </p:custDataLst>
          </p:nvPr>
        </p:nvSpPr>
        <p:spPr>
          <a:xfrm>
            <a:off x="6931152" y="6601976"/>
            <a:ext cx="2133600" cy="365125"/>
          </a:xfrm>
        </p:spPr>
        <p:txBody>
          <a:bodyPr/>
          <a:lstStyle/>
          <a:p>
            <a:fld id="{7C414AED-89CE-4A48-8B2B-1B3A5C68EA2A}" type="slidenum">
              <a:rPr lang="en-US" smtClean="0"/>
              <a:pPr/>
              <a:t>9</a:t>
            </a:fld>
            <a:endParaRPr lang="en-US" dirty="0"/>
          </a:p>
        </p:txBody>
      </p:sp>
      <p:sp>
        <p:nvSpPr>
          <p:cNvPr id="11" name="TextBox 2">
            <a:extLst>
              <a:ext uri="{FF2B5EF4-FFF2-40B4-BE49-F238E27FC236}">
                <a16:creationId xmlns:a16="http://schemas.microsoft.com/office/drawing/2014/main" id="{070780ED-AD80-4E31-AECE-25A321C2E383}"/>
              </a:ext>
            </a:extLst>
          </p:cNvPr>
          <p:cNvSpPr txBox="1">
            <a:spLocks noChangeArrowheads="1"/>
          </p:cNvSpPr>
          <p:nvPr>
            <p:custDataLst>
              <p:tags r:id="rId5"/>
            </p:custDataLst>
          </p:nvPr>
        </p:nvSpPr>
        <p:spPr bwMode="auto">
          <a:xfrm>
            <a:off x="1253613" y="3622230"/>
            <a:ext cx="7310284" cy="5232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Wingdings" pitchFamily="2" charset="2"/>
              <a:buChar char="Ø"/>
              <a:defRPr sz="3200">
                <a:solidFill>
                  <a:schemeClr val="tx1"/>
                </a:solidFill>
                <a:latin typeface="Arial" charset="0"/>
              </a:defRPr>
            </a:lvl1pPr>
            <a:lvl2pPr marL="742950" indent="-285750" eaLnBrk="0" hangingPunct="0">
              <a:spcBef>
                <a:spcPct val="20000"/>
              </a:spcBef>
              <a:buFont typeface="Wingdings" pitchFamily="2" charset="2"/>
              <a:buChar char="Ø"/>
              <a:defRPr sz="2800">
                <a:solidFill>
                  <a:schemeClr val="tx1"/>
                </a:solidFill>
                <a:latin typeface="Arial" charset="0"/>
              </a:defRPr>
            </a:lvl2pPr>
            <a:lvl3pPr marL="1143000" indent="-228600" eaLnBrk="0" hangingPunct="0">
              <a:spcBef>
                <a:spcPct val="20000"/>
              </a:spcBef>
              <a:buFont typeface="Wingdings" pitchFamily="2" charset="2"/>
              <a:buChar char="Ø"/>
              <a:defRPr sz="2400">
                <a:solidFill>
                  <a:schemeClr val="tx1"/>
                </a:solidFill>
                <a:latin typeface="Arial" charset="0"/>
              </a:defRPr>
            </a:lvl3pPr>
            <a:lvl4pPr marL="1600200" indent="-228600" eaLnBrk="0" hangingPunct="0">
              <a:spcBef>
                <a:spcPct val="20000"/>
              </a:spcBef>
              <a:buFont typeface="Wingdings" pitchFamily="2" charset="2"/>
              <a:buChar char="Ø"/>
              <a:defRPr sz="2000">
                <a:solidFill>
                  <a:schemeClr val="tx1"/>
                </a:solidFill>
                <a:latin typeface="Arial" charset="0"/>
              </a:defRPr>
            </a:lvl4pPr>
            <a:lvl5pPr marL="2057400" indent="-228600" eaLnBrk="0" hangingPunct="0">
              <a:spcBef>
                <a:spcPct val="20000"/>
              </a:spcBef>
              <a:buFont typeface="Wingdings" pitchFamily="2" charset="2"/>
              <a:buChar char="Ø"/>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Ø"/>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Ø"/>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Ø"/>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Ø"/>
              <a:defRPr sz="2000">
                <a:solidFill>
                  <a:schemeClr val="tx1"/>
                </a:solidFill>
                <a:latin typeface="Arial" charset="0"/>
              </a:defRPr>
            </a:lvl9pPr>
          </a:lstStyle>
          <a:p>
            <a:pPr algn="ctr" eaLnBrk="1" hangingPunct="1">
              <a:spcBef>
                <a:spcPct val="0"/>
              </a:spcBef>
              <a:buFontTx/>
              <a:buNone/>
            </a:pPr>
            <a:r>
              <a:rPr lang="en-US" altLang="en-US" sz="1400" b="1" dirty="0">
                <a:solidFill>
                  <a:srgbClr val="000000"/>
                </a:solidFill>
                <a:latin typeface="+mj-lt"/>
                <a:cs typeface="Times New Roman" panose="02020603050405020304" pitchFamily="18" charset="0"/>
              </a:rPr>
              <a:t>Rate based on residuals OR assign the minimum 10 percent, whichever is the greater benefit.</a:t>
            </a:r>
          </a:p>
        </p:txBody>
      </p:sp>
      <p:pic>
        <p:nvPicPr>
          <p:cNvPr id="12" name="Picture 3">
            <a:extLst>
              <a:ext uri="{FF2B5EF4-FFF2-40B4-BE49-F238E27FC236}">
                <a16:creationId xmlns:a16="http://schemas.microsoft.com/office/drawing/2014/main" id="{E956DC9A-F022-4551-8554-47D6E6A738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0183" y="4278887"/>
            <a:ext cx="5766617" cy="657307"/>
          </a:xfrm>
          <a:prstGeom prst="rect">
            <a:avLst/>
          </a:prstGeom>
          <a:noFill/>
          <a:ln w="190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a:extLst>
              <a:ext uri="{FF2B5EF4-FFF2-40B4-BE49-F238E27FC236}">
                <a16:creationId xmlns:a16="http://schemas.microsoft.com/office/drawing/2014/main" id="{B69BC987-40B6-4377-9DF9-781E2799DDC4}"/>
              </a:ext>
            </a:extLst>
          </p:cNvPr>
          <p:cNvSpPr/>
          <p:nvPr>
            <p:custDataLst>
              <p:tags r:id="rId6"/>
            </p:custDataLst>
          </p:nvPr>
        </p:nvSpPr>
        <p:spPr>
          <a:xfrm>
            <a:off x="2755491" y="5188108"/>
            <a:ext cx="6096000" cy="646331"/>
          </a:xfrm>
          <a:prstGeom prst="rect">
            <a:avLst/>
          </a:prstGeom>
        </p:spPr>
        <p:txBody>
          <a:bodyPr>
            <a:spAutoFit/>
          </a:bodyPr>
          <a:lstStyle/>
          <a:p>
            <a:pPr algn="ctr">
              <a:spcBef>
                <a:spcPct val="0"/>
              </a:spcBef>
            </a:pPr>
            <a:r>
              <a:rPr lang="en-US" altLang="en-US" sz="1800" i="1" dirty="0">
                <a:latin typeface="Times New Roman" panose="02020603050405020304" pitchFamily="18" charset="0"/>
                <a:cs typeface="Times New Roman" panose="02020603050405020304" pitchFamily="18" charset="0"/>
              </a:rPr>
              <a:t>Also subject to a presumption of service connection (38 CFR 3.309(a)) if manifested within one year of discharge.</a:t>
            </a:r>
          </a:p>
        </p:txBody>
      </p:sp>
    </p:spTree>
    <p:extLst>
      <p:ext uri="{BB962C8B-B14F-4D97-AF65-F5344CB8AC3E}">
        <p14:creationId xmlns:p14="http://schemas.microsoft.com/office/powerpoint/2010/main" val="3213686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6&quot;/&gt;&lt;lineCharCount val=&quot;33&quot;/&gt;&lt;/TableIndex&gt;&lt;/ShapeTextInfo&gt;"/>
  <p:tag name="HTML_SHAPEINFO" val="&lt;ThreeDShapeInfo&gt;&lt;uuid val=&quot;{7CFF1FC8-8F8C-4103-9E92-0F2DF9C7962A}&quot;/&gt;&lt;isInvalidForFieldText val=&quot;0&quot;/&gt;&lt;Image&gt;&lt;filename val=&quot;C:\Users\User\AppData\Local\Temp\CP32940102659656Session\CPTrustFolder32940102659656\PPTImport32940161550625\data\asimages\{7CFF1FC8-8F8C-4103-9E92-0F2DF9C7962A}_22.png&quot;/&gt;&lt;left val=&quot;37&quot;/&gt;&lt;top val=&quot;469&quot;/&gt;&lt;width val=&quot;865&quot;/&gt;&lt;height val=&quot;63&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9&quot;/&gt;&lt;lineCharCount val=&quot;136&quot;/&gt;&lt;lineCharCount val=&quot;136&quot;/&gt;&lt;lineCharCount val=&quot;77&quot;/&gt;&lt;/TableIndex&gt;&lt;/ShapeTextInfo&gt;"/>
  <p:tag name="HTML_SHAPEINFO" val="&lt;ThreeDShapeInfo&gt;&lt;uuid val=&quot;{FAD1C0D3-B5F3-495C-8D0B-48CF1C2E2BD7}&quot;/&gt;&lt;isInvalidForFieldText val=&quot;0&quot;/&gt;&lt;Image&gt;&lt;filename val=&quot;C:\Users\User\AppData\Local\Temp\CP32940102659656Session\CPTrustFolder32940102659656\PPTImport32940161550625\data\asimages\{FAD1C0D3-B5F3-495C-8D0B-48CF1C2E2BD7}_22.png&quot;/&gt;&lt;left val=&quot;37&quot;/&gt;&lt;top val=&quot;553&quot;/&gt;&lt;width val=&quot;884&quot;/&gt;&lt;height val=&quot;81&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9818DA70-03CA-4386-BFE0-1C9833569D8D}&quot;/&gt;&lt;isInvalidForFieldText val=&quot;0&quot;/&gt;&lt;Image&gt;&lt;filename val=&quot;C:\Users\User\AppData\Local\Temp\CP32940102659656Session\CPTrustFolder32940102659656\PPTImport32940161550625\data\asimages\{9818DA70-03CA-4386-BFE0-1C9833569D8D}_23.png&quot;/&gt;&lt;left val=&quot;0&quot;/&gt;&lt;top val=&quot;76&quot;/&gt;&lt;width val=&quot;961&quot;/&gt;&lt;height val=&quot;12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C62157E-67D1-4331-962A-64F22C3865BE}&quot;/&gt;&lt;isInvalidForFieldText val=&quot;0&quot;/&gt;&lt;Image&gt;&lt;filename val=&quot;C:\Users\User\AppData\Local\Temp\CP32940102659656Session\CPTrustFolder32940102659656\PPTImport32940161550625\data\asimages\{BC62157E-67D1-4331-962A-64F22C3865BE}_23.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9&quot;/&gt;&lt;/TableIndex&gt;&lt;/ShapeTextInfo&gt;"/>
  <p:tag name="PRESENTER_SHAPEINFO" val="&lt;ThreeDShapeInfo&gt;&lt;uuid val=&quot;{BBCEB59C-3DCC-430B-B708-CF4FD8DC02EE}&quot;/&gt;&lt;isInvalidForFieldText val=&quot;0&quot;/&gt;&lt;Image&gt;&lt;filename val=&quot;C:\Users\User\AppData\Local\Temp\CP32940102659656Session\CPTrustFolder32940102659656\PPTImport32940161550625\data\asimages\{BBCEB59C-3DCC-430B-B708-CF4FD8DC02EE}_23.png&quot;/&gt;&lt;left val=&quot;529&quot;/&gt;&lt;top val=&quot;205&quot;/&gt;&lt;width val=&quot;280&quot;/&gt;&lt;height val=&quot;174&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4&quot;/&gt;&lt;lineCharCount val=&quot;31&quot;/&gt;&lt;lineCharCount val=&quot;18&quot;/&gt;&lt;/TableIndex&gt;&lt;/ShapeTextInfo&gt;"/>
  <p:tag name="HTML_SHAPEINFO" val="&lt;ThreeDShapeInfo&gt;&lt;uuid val=&quot;{1C9E2F3C-5EF2-4972-BEC7-D0A349258138}&quot;/&gt;&lt;isInvalidForFieldText val=&quot;0&quot;/&gt;&lt;Image&gt;&lt;filename val=&quot;C:\Users\User\AppData\Local\Temp\CP32940102659656Session\CPTrustFolder32940102659656\PPTImport32940161550625\data\asimages\{1C9E2F3C-5EF2-4972-BEC7-D0A349258138}_23.png&quot;/&gt;&lt;left val=&quot;509&quot;/&gt;&lt;top val=&quot;488&quot;/&gt;&lt;width val=&quot;288&quot;/&gt;&lt;height val=&quot;73&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CE60C8F7-C905-4915-BA00-AAB0DBA7473F}&quot;/&gt;&lt;isInvalidForFieldText val=&quot;0&quot;/&gt;&lt;Image&gt;&lt;filename val=&quot;C:\Users\User\AppData\Local\Temp\CP32940102659656Session\CPTrustFolder32940102659656\PPTImport32940161550625\data\asimages\{CE60C8F7-C905-4915-BA00-AAB0DBA7473F}_24.png&quot;/&gt;&lt;left val=&quot;0&quot;/&gt;&lt;top val=&quot;76&quot;/&gt;&lt;width val=&quot;961&quot;/&gt;&lt;height val=&quot;12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FA65180-84B8-4749-A5FB-D78F8AA9112F}&quot;/&gt;&lt;isInvalidForFieldText val=&quot;0&quot;/&gt;&lt;Image&gt;&lt;filename val=&quot;C:\Users\User\AppData\Local\Temp\CP32940102659656Session\CPTrustFolder32940102659656\PPTImport32940161550625\data\asimages\{BFA65180-84B8-4749-A5FB-D78F8AA9112F}_24.png&quot;/&gt;&lt;left val=&quot;727&quot;/&gt;&lt;top val=&quot;687&quot;/&gt;&lt;width val=&quot;226&quot;/&gt;&lt;height val=&quot;4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9&quot;/&gt;&lt;/TableIndex&gt;&lt;/ShapeTextInfo&gt;"/>
  <p:tag name="PRESENTER_SHAPEINFO" val="&lt;ThreeDShapeInfo&gt;&lt;uuid val=&quot;{52CA8052-FF8F-4527-B15C-284FC06DBCD0}&quot;/&gt;&lt;isInvalidForFieldText val=&quot;0&quot;/&gt;&lt;Image&gt;&lt;filename val=&quot;C:\Users\User\AppData\Local\Temp\CP32940102659656Session\CPTrustFolder32940102659656\PPTImport32940161550625\data\asimages\{52CA8052-FF8F-4527-B15C-284FC06DBCD0}_24.png&quot;/&gt;&lt;left val=&quot;564&quot;/&gt;&lt;top val=&quot;288&quot;/&gt;&lt;width val=&quot;254&quot;/&gt;&lt;height val=&quot;23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88CA3A49-CD63-4A03-99D5-E2A05B7772A5}&quot;/&gt;&lt;isInvalidForFieldText val=&quot;0&quot;/&gt;&lt;Image&gt;&lt;filename val=&quot;C:\Users\User\AppData\Local\Temp\CP32940102659656Session\CPTrustFolder32940102659656\PPTImport32940161550625\data\asimages\{88CA3A49-CD63-4A03-99D5-E2A05B7772A5}_25.png&quot;/&gt;&lt;left val=&quot;0&quot;/&gt;&lt;top val=&quot;76&quot;/&gt;&lt;width val=&quot;961&quot;/&gt;&lt;height val=&quot;12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2E57CEC-5BD9-4F40-B2AB-4E4C993831CF}&quot;/&gt;&lt;isInvalidForFieldText val=&quot;0&quot;/&gt;&lt;Image&gt;&lt;filename val=&quot;C:\Users\User\AppData\Local\Temp\CP32940102659656Session\CPTrustFolder32940102659656\PPTImport32940161550625\data\asimages\{D2E57CEC-5BD9-4F40-B2AB-4E4C993831CF}_25.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3&quot;/&gt;&lt;/TableIndex&gt;&lt;/ShapeTextInfo&gt;"/>
  <p:tag name="PRESENTER_SHAPEINFO" val="&lt;ThreeDShapeInfo&gt;&lt;uuid val=&quot;{D423E74D-193F-4B8B-861C-EB8D3A7160C7}&quot;/&gt;&lt;isInvalidForFieldText val=&quot;0&quot;/&gt;&lt;Image&gt;&lt;filename val=&quot;C:\Users\User\AppData\Local\Temp\CP32940102659656Session\CPTrustFolder32940102659656\PPTImport32940161550625\data\asimages\{D423E74D-193F-4B8B-861C-EB8D3A7160C7}_25.png&quot;/&gt;&lt;left val=&quot;513&quot;/&gt;&lt;top val=&quot;184&quot;/&gt;&lt;width val=&quot;305&quot;/&gt;&lt;height val=&quot;288&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90EEB812-7C24-41FD-88FB-1AF55C95FF1C}&quot;/&gt;&lt;isInvalidForFieldText val=&quot;0&quot;/&gt;&lt;Image&gt;&lt;filename val=&quot;C:\Users\User\AppData\Local\Temp\CP32940102659656Session\CPTrustFolder32940102659656\PPTImport32940161550625\data\asimages\{90EEB812-7C24-41FD-88FB-1AF55C95FF1C}_26.png&quot;/&gt;&lt;left val=&quot;0&quot;/&gt;&lt;top val=&quot;76&quot;/&gt;&lt;width val=&quot;961&quot;/&gt;&lt;height val=&quot;12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1E34B8-547B-4E3C-8F67-1DE5039CCABF}&quot;/&gt;&lt;isInvalidForFieldText val=&quot;0&quot;/&gt;&lt;Image&gt;&lt;filename val=&quot;C:\Users\User\AppData\Local\Temp\CP32940102659656Session\CPTrustFolder32940102659656\PPTImport32940161550625\data\asimages\{541E34B8-547B-4E3C-8F67-1DE5039CCABF}_26.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7&quot;/&gt;&lt;lineCharCount val=&quot;15&quot;/&gt;&lt;lineCharCount val=&quot;18&quot;/&gt;&lt;lineCharCount val=&quot;20&quot;/&gt;&lt;lineCharCount val=&quot;14&quot;/&gt;&lt;lineCharCount val=&quot;10&quot;/&gt;&lt;/TableIndex&gt;&lt;/ShapeTextInfo&gt;"/>
  <p:tag name="HTML_SHAPEINFO" val="&lt;ThreeDShapeInfo&gt;&lt;uuid val=&quot;{1F554435-7096-43E2-9B55-12D8ED15480C}&quot;/&gt;&lt;isInvalidForFieldText val=&quot;0&quot;/&gt;&lt;Image&gt;&lt;filename val=&quot;C:\Users\User\AppData\Local\Temp\CP32940102659656Session\CPTrustFolder32940102659656\PPTImport32940161550625\data\asimages\{1F554435-7096-43E2-9B55-12D8ED15480C}_26.png&quot;/&gt;&lt;left val=&quot;754&quot;/&gt;&lt;top val=&quot;315&quot;/&gt;&lt;width val=&quot;197&quot;/&gt;&lt;height val=&quot;15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753339CB-E340-433B-B08A-FADB5F0BBB8F}&quot;/&gt;&lt;isInvalidForFieldText val=&quot;0&quot;/&gt;&lt;Image&gt;&lt;filename val=&quot;C:\Users\User\AppData\Local\Temp\CP32940102659656Session\CPTrustFolder32940102659656\PPTImport32940161550625\data\asimages\{753339CB-E340-433B-B08A-FADB5F0BBB8F}_27.png&quot;/&gt;&lt;left val=&quot;0&quot;/&gt;&lt;top val=&quot;76&quot;/&gt;&lt;width val=&quot;961&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F5732B5-1F54-4F38-91BF-861510947682}&quot;/&gt;&lt;isInvalidForFieldText val=&quot;0&quot;/&gt;&lt;Image&gt;&lt;filename val=&quot;C:\Users\User\AppData\Local\Temp\CP32940102659656Session\CPTrustFolder32940102659656\PPTImport32940161550625\data\asimages\{7F5732B5-1F54-4F38-91BF-861510947682}_27.png&quot;/&gt;&lt;left val=&quot;727&quot;/&gt;&lt;top val=&quot;687&quot;/&gt;&lt;width val=&quot;226&quot;/&gt;&lt;height val=&quot;4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1B50C2-5D17-4B2C-83D6-35F9A6E9734C}&quot;/&gt;&lt;isInvalidForFieldText val=&quot;0&quot;/&gt;&lt;Image&gt;&lt;filename val=&quot;C:\Users\User\AppData\Local\Temp\CP32940102659656Session\CPTrustFolder32940102659656\PPTImport32940161550625\data\asimages\{4B1B50C2-5D17-4B2C-83D6-35F9A6E9734C}_27.png&quot;/&gt;&lt;left val=&quot;100&quot;/&gt;&lt;top val=&quot;486&quot;/&gt;&lt;width val=&quot;116&quot;/&gt;&lt;height val=&quot;17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5D7CC63E-B405-4116-B3CA-4FBE24E1D493}&quot;/&gt;&lt;isInvalidForFieldText val=&quot;0&quot;/&gt;&lt;Image&gt;&lt;filename val=&quot;C:\Users\User\AppData\Local\Temp\CP32940102659656Session\CPTrustFolder32940102659656\PPTImport32940161550625\data\asimages\{5D7CC63E-B405-4116-B3CA-4FBE24E1D493}_27.png&quot;/&gt;&lt;left val=&quot;41&quot;/&gt;&lt;top val=&quot;628&quot;/&gt;&lt;width val=&quot;496&quot;/&gt;&lt;height val=&quot;4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45&quot;/&gt;&lt;/TableIndex&gt;&lt;/ShapeTextInfo&gt;"/>
  <p:tag name="HTML_SHAPEINFO" val="&lt;ThreeDShapeInfo&gt;&lt;uuid val=&quot;{F4049396-09A6-44BD-9804-EC05D954B901}&quot;/&gt;&lt;isInvalidForFieldText val=&quot;0&quot;/&gt;&lt;Image&gt;&lt;filename val=&quot;C:\Users\User\AppData\Local\Temp\CP32940102659656Session\CPTrustFolder32940102659656\PPTImport32940161550625\data\asimages\{F4049396-09A6-44BD-9804-EC05D954B901}_27.png&quot;/&gt;&lt;left val=&quot;528&quot;/&gt;&lt;top val=&quot;151&quot;/&gt;&lt;width val=&quot;426&quot;/&gt;&lt;height val=&quot;54&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5&quot;/&gt;&lt;/TableIndex&gt;&lt;/ShapeTextInfo&gt;"/>
  <p:tag name="PRESENTER_SHAPEINFO" val="&lt;ThreeDShapeInfo&gt;&lt;uuid val=&quot;{226CB885-FAFB-45E8-8EA3-BDDC7792C0BF}&quot;/&gt;&lt;isInvalidForFieldText val=&quot;0&quot;/&gt;&lt;Image&gt;&lt;filename val=&quot;C:\Users\User\AppData\Local\Temp\CP32940102659656Session\CPTrustFolder32940102659656\PPTImport32940161550625\data\asimages\{226CB885-FAFB-45E8-8EA3-BDDC7792C0BF}_27.png&quot;/&gt;&lt;left val=&quot;715&quot;/&gt;&lt;top val=&quot;478&quot;/&gt;&lt;width val=&quot;183&quot;/&gt;&lt;height val=&quot;18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F86DD933-209D-4594-A86A-123D7B98D90D}&quot;/&gt;&lt;isInvalidForFieldText val=&quot;0&quot;/&gt;&lt;Image&gt;&lt;filename val=&quot;C:\Users\User\AppData\Local\Temp\CP32940102659656Session\CPTrustFolder32940102659656\PPTImport32940161550625\data\asimages\{F86DD933-209D-4594-A86A-123D7B98D90D}_28.png&quot;/&gt;&lt;left val=&quot;0&quot;/&gt;&lt;top val=&quot;76&quot;/&gt;&lt;width val=&quot;961&quot;/&gt;&lt;height val=&quot;12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C88970-AA9B-46C4-A697-B384C2670065}&quot;/&gt;&lt;isInvalidForFieldText val=&quot;0&quot;/&gt;&lt;Image&gt;&lt;filename val=&quot;C:\Users\User\AppData\Local\Temp\CP32940102659656Session\CPTrustFolder32940102659656\PPTImport32940161550625\data\asimages\{84C88970-AA9B-46C4-A697-B384C2670065}_28.png&quot;/&gt;&lt;left val=&quot;727&quot;/&gt;&lt;top val=&quot;687&quot;/&gt;&lt;width val=&quot;226&quot;/&gt;&lt;height val=&quot;4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52E2024D-0383-47B5-BB68-7E4185C08582}&quot;/&gt;&lt;isInvalidForFieldText val=&quot;0&quot;/&gt;&lt;Image&gt;&lt;filename val=&quot;C:\Users\User\AppData\Local\Temp\CP32940102659656Session\CPTrustFolder32940102659656\PPTImport32940161550625\data\asimages\{52E2024D-0383-47B5-BB68-7E4185C08582}_29.png&quot;/&gt;&lt;left val=&quot;0&quot;/&gt;&lt;top val=&quot;76&quot;/&gt;&lt;width val=&quot;961&quot;/&gt;&lt;height val=&quot;122&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B874F33-00CF-4AC2-A77F-12356E689317}&quot;/&gt;&lt;isInvalidForFieldText val=&quot;0&quot;/&gt;&lt;Image&gt;&lt;filename val=&quot;C:\Users\User\AppData\Local\Temp\CP32940102659656Session\CPTrustFolder32940102659656\PPTImport32940161550625\data\asimages\{EB874F33-00CF-4AC2-A77F-12356E689317}_29.png&quot;/&gt;&lt;left val=&quot;727&quot;/&gt;&lt;top val=&quot;687&quot;/&gt;&lt;width val=&quot;226&quot;/&gt;&lt;height val=&quot;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631EE8DB-5474-4425-A432-6FA71BDD8750}&quot;/&gt;&lt;isInvalidForFieldText val=&quot;0&quot;/&gt;&lt;Image&gt;&lt;filename val=&quot;C:\Users\User\AppData\Local\Temp\CP32940102659656Session\CPTrustFolder32940102659656\PPTImport32940161550625\data\asimages\{631EE8DB-5474-4425-A432-6FA71BDD8750}_30.png&quot;/&gt;&lt;left val=&quot;0&quot;/&gt;&lt;top val=&quot;76&quot;/&gt;&lt;width val=&quot;961&quot;/&gt;&lt;height val=&quot;12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FAA708B-A635-44A8-A9CB-0872B2D2137E}&quot;/&gt;&lt;isInvalidForFieldText val=&quot;0&quot;/&gt;&lt;Image&gt;&lt;filename val=&quot;C:\Users\User\AppData\Local\Temp\CP32940102659656Session\CPTrustFolder32940102659656\PPTImport32940161550625\data\asimages\{1FAA708B-A635-44A8-A9CB-0872B2D2137E}_30.png&quot;/&gt;&lt;left val=&quot;727&quot;/&gt;&lt;top val=&quot;687&quot;/&gt;&lt;width val=&quot;226&quot;/&gt;&lt;height val=&quot;4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8A4479B6-FFC1-4E61-9EEF-433AE949919F}&quot;/&gt;&lt;isInvalidForFieldText val=&quot;0&quot;/&gt;&lt;Image&gt;&lt;filename val=&quot;C:\Users\User\AppData\Local\Temp\CP32940102659656Session\CPTrustFolder32940102659656\PPTImport32940161550625\data\asimages\{8A4479B6-FFC1-4E61-9EEF-433AE949919F}_31.png&quot;/&gt;&lt;left val=&quot;0&quot;/&gt;&lt;top val=&quot;76&quot;/&gt;&lt;width val=&quot;961&quot;/&gt;&lt;height val=&quot;122&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29&quot;/&gt;&lt;lineCharCount val=&quot;25&quot;/&gt;&lt;lineCharCount val=&quot;20&quot;/&gt;&lt;lineCharCount val=&quot;15&quot;/&gt;&lt;lineCharCount val=&quot;23&quot;/&gt;&lt;/TableIndex&gt;&lt;/ShapeTextInfo&gt;"/>
  <p:tag name="HTML_SHAPEINFO" val="&lt;ThreeDShapeInfo&gt;&lt;uuid val=&quot;{15E63FB7-7DA4-42F7-8371-03A86968408C}&quot;/&gt;&lt;isInvalidForFieldText val=&quot;0&quot;/&gt;&lt;Image&gt;&lt;filename val=&quot;C:\Users\User\AppData\Local\Temp\CP32940102659656Session\CPTrustFolder32940102659656\PPTImport32940161550625\data\asimages\{15E63FB7-7DA4-42F7-8371-03A86968408C}_31.png&quot;/&gt;&lt;left val=&quot;42&quot;/&gt;&lt;top val=&quot;193&quot;/&gt;&lt;width val=&quot;870&quot;/&gt;&lt;height val=&quot;41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6561EBD-D847-45C6-B89A-80F2827925CE}&quot;/&gt;&lt;isInvalidForFieldText val=&quot;0&quot;/&gt;&lt;Image&gt;&lt;filename val=&quot;C:\Users\User\AppData\Local\Temp\CP32940102659656Session\CPTrustFolder32940102659656\PPTImport32940161550625\data\asimages\{96561EBD-D847-45C6-B89A-80F2827925CE}_31.png&quot;/&gt;&lt;left val=&quot;727&quot;/&gt;&lt;top val=&quot;687&quot;/&gt;&lt;width val=&quot;226&quot;/&gt;&lt;height val=&quot;4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8ED4CA6B-4BA3-4303-9316-99C7A3AD8BF0}&quot;/&gt;&lt;isInvalidForFieldText val=&quot;0&quot;/&gt;&lt;Image&gt;&lt;filename val=&quot;C:\Users\User\AppData\Local\Temp\CP32940102659656Session\CPTrustFolder32940102659656\PPTImport32940161550625\data\asimages\{8ED4CA6B-4BA3-4303-9316-99C7A3AD8BF0}_32.png&quot;/&gt;&lt;left val=&quot;0&quot;/&gt;&lt;top val=&quot;278&quot;/&gt;&lt;width val=&quot;961&quot;/&gt;&lt;height val=&quot;20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4FE4EDF-AC05-4911-8947-C20BFF98839B}&quot;/&gt;&lt;isInvalidForFieldText val=&quot;0&quot;/&gt;&lt;Image&gt;&lt;filename val=&quot;C:\Users\User\AppData\Local\Temp\CP32940102659656Session\CPTrustFolder32940102659656\PPTImport32940161550625\data\asimages\{24FE4EDF-AC05-4911-8947-C20BFF98839B}_32.png&quot;/&gt;&lt;left val=&quot;727&quot;/&gt;&lt;top val=&quot;687&quot;/&gt;&lt;width val=&quot;226&quot;/&gt;&lt;height val=&quot;4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DUMMYTAG" val="&lt;DummyForForceWrite&gt;&lt;/DummyForForceWrite&gt;"/>
  <p:tag name="HTML_SHAPEINFO" val="&lt;ThreeDShapeInfo&gt;&lt;uuid val=&quot;{A4B90D76-4DD4-4B43-924E-39989007CD6E}&quot;/&gt;&lt;isInvalidForFieldText val=&quot;0&quot;/&gt;&lt;Image&gt;&lt;filename val=&quot;C:\Users\User\AppData\Local\Temp\CP32940102659656Session\CPTrustFolder32940102659656\PPTImport32940161550625\data\asimages\{A4B90D76-4DD4-4B43-924E-39989007CD6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0CAE916B-21AF-4A48-AED8-0EF14D52EFEE}&quot;/&gt;&lt;isInvalidForFieldText val=&quot;0&quot;/&gt;&lt;Image&gt;&lt;filename val=&quot;C:\Users\User\AppData\Local\Temp\CP32940102659656Session\CPTrustFolder32940102659656\PPTImport32940161550625\data\asimages\{0CAE916B-21AF-4A48-AED8-0EF14D52EFEE}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DUMMYTAG" val="&lt;DummyForForceWrite&gt;&lt;/DummyForForceWrite&gt;"/>
  <p:tag name="HTML_SHAPEINFO" val="&lt;ThreeDShapeInfo&gt;&lt;uuid val=&quot;{C994BF83-2B24-4AE6-AF62-E830D3F5BB7F}&quot;/&gt;&lt;isInvalidForFieldText val=&quot;0&quot;/&gt;&lt;Image&gt;&lt;filename val=&quot;C:\Users\User\AppData\Local\Temp\CP32940102659656Session\CPTrustFolder32940102659656\PPTImport32940161550625\data\asimages\{C994BF83-2B24-4AE6-AF62-E830D3F5BB7F}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F19AFB12-F6C1-4F3D-8ED6-216C5D530C3A}&quot;/&gt;&lt;isInvalidForFieldText val=&quot;0&quot;/&gt;&lt;Image&gt;&lt;filename val=&quot;C:\Users\User\AppData\Local\Temp\CP32940102659656Session\CPTrustFolder32940102659656\PPTImport32940161550625\data\asimages\{F19AFB12-F6C1-4F3D-8ED6-216C5D530C3A}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37&quot;/&gt;&lt;/TableIndex&gt;&lt;/ShapeTextInfo&gt;"/>
  <p:tag name="HTML_SHAPEINFO" val="&lt;ThreeDShapeInfo&gt;&lt;uuid val=&quot;{C9FE5F3D-CC3F-4D5F-AC63-6D07C70E27EB}&quot;/&gt;&lt;isInvalidForFieldText val=&quot;0&quot;/&gt;&lt;Image&gt;&lt;filename val=&quot;C:\Users\User\AppData\Local\Temp\CP32940102659656Session\CPTrustFolder32940102659656\PPTImport32940161550625\data\asimages\{C9FE5F3D-CC3F-4D5F-AC63-6D07C70E27EB}_2.png&quot;/&gt;&lt;left val=&quot;40&quot;/&gt;&lt;top val=&quot;212&quot;/&gt;&lt;width val=&quot;871&quot;/&gt;&lt;height val=&quot;8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9&quot;/&gt;&lt;lineCharCount val=&quot;70&quot;/&gt;&lt;lineCharCount val=&quot;60&quot;/&gt;&lt;lineCharCount val=&quot;61&quot;/&gt;&lt;lineCharCount val=&quot;13&quot;/&gt;&lt;lineCharCount val=&quot;31&quot;/&gt;&lt;/TableIndex&gt;&lt;/ShapeTextInfo&gt;"/>
  <p:tag name="HTML_SHAPEINFO" val="&lt;ThreeDShapeInfo&gt;&lt;uuid val=&quot;{A220767B-7197-43C1-8122-7BBF272420C9}&quot;/&gt;&lt;isInvalidForFieldText val=&quot;0&quot;/&gt;&lt;Image&gt;&lt;filename val=&quot;C:\Users\User\AppData\Local\Temp\CP32940102659656Session\CPTrustFolder32940102659656\PPTImport32940161550625\data\asimages\{A220767B-7197-43C1-8122-7BBF272420C9}_2.png&quot;/&gt;&lt;left val=&quot;42&quot;/&gt;&lt;top val=&quot;288&quot;/&gt;&lt;width val=&quot;882&quot;/&gt;&lt;height val=&quot;27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E7627BA-68A9-431A-8B55-0AB03142F0AD}&quot;/&gt;&lt;isInvalidForFieldText val=&quot;0&quot;/&gt;&lt;Image&gt;&lt;filename val=&quot;C:\Users\User\AppData\Local\Temp\CP32940102659656Session\CPTrustFolder32940102659656\PPTImport32940161550625\data\asimages\{FE7627BA-68A9-431A-8B55-0AB03142F0AD}_2.png&quot;/&gt;&lt;left val=&quot;727&quot;/&gt;&lt;top val=&quot;687&quot;/&gt;&lt;width val=&quot;226&quot;/&gt;&lt;height val=&quot;4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6D4CEF0E-7DAD-4479-8B18-1DFDB2890A7E}&quot;/&gt;&lt;isInvalidForFieldText val=&quot;0&quot;/&gt;&lt;Image&gt;&lt;filename val=&quot;C:\Users\User\AppData\Local\Temp\CP32940102659656Session\CPTrustFolder32940102659656\PPTImport32940161550625\data\asimages\{6D4CEF0E-7DAD-4479-8B18-1DFDB2890A7E}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7&quot;/&gt;&lt;lineCharCount val=&quot;66&quot;/&gt;&lt;lineCharCount val=&quot;10&quot;/&gt;&lt;lineCharCount val=&quot;78&quot;/&gt;&lt;lineCharCount val=&quot;48&quot;/&gt;&lt;lineCharCount val=&quot;66&quot;/&gt;&lt;lineCharCount val=&quot;53&quot;/&gt;&lt;lineCharCount val=&quot;78&quot;/&gt;&lt;lineCharCount val=&quot;11&quot;/&gt;&lt;lineCharCount val=&quot;76&quot;/&gt;&lt;lineCharCount val=&quot;59&quot;/&gt;&lt;lineCharCount val=&quot;76&quot;/&gt;&lt;lineCharCount val=&quot;15&quot;/&gt;&lt;lineCharCount val=&quot;12&quot;/&gt;&lt;/TableIndex&gt;&lt;/ShapeTextInfo&gt;"/>
  <p:tag name="HTML_SHAPEINFO" val="&lt;ThreeDShapeInfo&gt;&lt;uuid val=&quot;{BBCE3B12-98D6-4CCF-83ED-E32572D8E70B}&quot;/&gt;&lt;isInvalidForFieldText val=&quot;0&quot;/&gt;&lt;Image&gt;&lt;filename val=&quot;C:\Users\User\AppData\Local\Temp\CP32940102659656Session\CPTrustFolder32940102659656\PPTImport32940161550625\data\asimages\{BBCE3B12-98D6-4CCF-83ED-E32572D8E70B}_3.png&quot;/&gt;&lt;left val=&quot;43&quot;/&gt;&lt;top val=&quot;176&quot;/&gt;&lt;width val=&quot;877&quot;/&gt;&lt;height val=&quot;48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B3DB2B-2669-4024-9C93-19390A2304E3}&quot;/&gt;&lt;isInvalidForFieldText val=&quot;0&quot;/&gt;&lt;Image&gt;&lt;filename val=&quot;C:\Users\User\AppData\Local\Temp\CP32940102659656Session\CPTrustFolder32940102659656\PPTImport32940161550625\data\asimages\{F7B3DB2B-2669-4024-9C93-19390A2304E3}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1F0F2B6A-C1FE-4CBD-AC44-B243296593E5}&quot;/&gt;&lt;isInvalidForFieldText val=&quot;0&quot;/&gt;&lt;Image&gt;&lt;filename val=&quot;C:\Users\User\AppData\Local\Temp\CP32940102659656Session\CPTrustFolder32940102659656\PPTImport32940161550625\data\asimages\{1F0F2B6A-C1FE-4CBD-AC44-B243296593E5}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2&quot;/&gt;&lt;lineCharCount val=&quot;57&quot;/&gt;&lt;lineCharCount val=&quot;1&quot;/&gt;&lt;lineCharCount val=&quot;69&quot;/&gt;&lt;lineCharCount val=&quot;59&quot;/&gt;&lt;/TableIndex&gt;&lt;/ShapeTextInfo&gt;"/>
  <p:tag name="HTML_SHAPEINFO" val="&lt;ThreeDShapeInfo&gt;&lt;uuid val=&quot;{8C2C8C23-6D66-4EFB-B1EA-71BCF416907A}&quot;/&gt;&lt;isInvalidForFieldText val=&quot;0&quot;/&gt;&lt;Image&gt;&lt;filename val=&quot;C:\Users\User\AppData\Local\Temp\CP32940102659656Session\CPTrustFolder32940102659656\PPTImport32940161550625\data\asimages\{8C2C8C23-6D66-4EFB-B1EA-71BCF416907A}_4.png&quot;/&gt;&lt;left val=&quot;40&quot;/&gt;&lt;top val=&quot;222&quot;/&gt;&lt;width val=&quot;871&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2E4AE31-88A7-479B-BD15-CBC1BB3B0F27}&quot;/&gt;&lt;isInvalidForFieldText val=&quot;0&quot;/&gt;&lt;Image&gt;&lt;filename val=&quot;C:\Users\User\AppData\Local\Temp\CP32940102659656Session\CPTrustFolder32940102659656\PPTImport32940161550625\data\asimages\{F2E4AE31-88A7-479B-BD15-CBC1BB3B0F27}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7972678F-2969-42F1-88E9-BFE09651A3EA}&quot;/&gt;&lt;isInvalidForFieldText val=&quot;0&quot;/&gt;&lt;Image&gt;&lt;filename val=&quot;C:\Users\User\AppData\Local\Temp\CP32940102659656Session\CPTrustFolder32940102659656\PPTImport32940161550625\data\asimages\{7972678F-2969-42F1-88E9-BFE09651A3EA}_5.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8&quot;/&gt;&lt;lineCharCount val=&quot;24&quot;/&gt;&lt;lineCharCount val=&quot;28&quot;/&gt;&lt;lineCharCount val=&quot;14&quot;/&gt;&lt;lineCharCount val=&quot;17&quot;/&gt;&lt;lineCharCount val=&quot;10&quot;/&gt;&lt;/TableIndex&gt;&lt;/ShapeTextInfo&gt;"/>
  <p:tag name="HTML_SHAPEINFO" val="&lt;ThreeDShapeInfo&gt;&lt;uuid val=&quot;{07F0F967-CA99-443D-A15C-0E9A20E208FE}&quot;/&gt;&lt;isInvalidForFieldText val=&quot;0&quot;/&gt;&lt;Image&gt;&lt;filename val=&quot;C:\Users\User\AppData\Local\Temp\CP32940102659656Session\CPTrustFolder32940102659656\PPTImport32940161550625\data\asimages\{07F0F967-CA99-443D-A15C-0E9A20E208FE}_5.png&quot;/&gt;&lt;left val=&quot;42&quot;/&gt;&lt;top val=&quot;212&quot;/&gt;&lt;width val=&quot;870&quot;/&gt;&lt;height val=&quot;4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1B7D6A7-505C-4504-A679-08D6F08FAE35}&quot;/&gt;&lt;isInvalidForFieldText val=&quot;0&quot;/&gt;&lt;Image&gt;&lt;filename val=&quot;C:\Users\User\AppData\Local\Temp\CP32940102659656Session\CPTrustFolder32940102659656\PPTImport32940161550625\data\asimages\{41B7D6A7-505C-4504-A679-08D6F08FAE35}_5.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13F4FF93-8EE4-4637-81F6-E55222134009}&quot;/&gt;&lt;isInvalidForFieldText val=&quot;0&quot;/&gt;&lt;Image&gt;&lt;filename val=&quot;C:\Users\User\AppData\Local\Temp\CP32940102659656Session\CPTrustFolder32940102659656\PPTImport32940161550625\data\asimages\{13F4FF93-8EE4-4637-81F6-E55222134009}_6.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0&quot;/&gt;&lt;lineCharCount val=&quot;7&quot;/&gt;&lt;lineCharCount val=&quot;37&quot;/&gt;&lt;lineCharCount val=&quot;19&quot;/&gt;&lt;lineCharCount val=&quot;20&quot;/&gt;&lt;lineCharCount val=&quot;22&quot;/&gt;&lt;/TableIndex&gt;&lt;/ShapeTextInfo&gt;"/>
  <p:tag name="HTML_SHAPEINFO" val="&lt;ThreeDShapeInfo&gt;&lt;uuid val=&quot;{DD494419-C2B4-41FC-B4FE-9AD0AA8906D0}&quot;/&gt;&lt;isInvalidForFieldText val=&quot;0&quot;/&gt;&lt;Image&gt;&lt;filename val=&quot;C:\Users\User\AppData\Local\Temp\CP32940102659656Session\CPTrustFolder32940102659656\PPTImport32940161550625\data\asimages\{DD494419-C2B4-41FC-B4FE-9AD0AA8906D0}_6.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BFE5A36-4A66-4A28-ACD3-FCFBEC236D2F}&quot;/&gt;&lt;isInvalidForFieldText val=&quot;0&quot;/&gt;&lt;Image&gt;&lt;filename val=&quot;C:\Users\User\AppData\Local\Temp\CP32940102659656Session\CPTrustFolder32940102659656\PPTImport32940161550625\data\asimages\{FBFE5A36-4A66-4A28-ACD3-FCFBEC236D2F}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49E84C83-786F-400C-8C29-85DB0CD4694E}&quot;/&gt;&lt;isInvalidForFieldText val=&quot;0&quot;/&gt;&lt;Image&gt;&lt;filename val=&quot;C:\Users\User\AppData\Local\Temp\CP32940102659656Session\CPTrustFolder32940102659656\PPTImport32940161550625\data\asimages\{49E84C83-786F-400C-8C29-85DB0CD4694E}_7.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74&quot;/&gt;&lt;lineCharCount val=&quot;51&quot;/&gt;&lt;/TableIndex&gt;&lt;/ShapeTextInfo&gt;"/>
  <p:tag name="HTML_SHAPEINFO" val="&lt;ThreeDShapeInfo&gt;&lt;uuid val=&quot;{566CD620-7D34-4A8C-9865-9CFD13F4751E}&quot;/&gt;&lt;isInvalidForFieldText val=&quot;0&quot;/&gt;&lt;Image&gt;&lt;filename val=&quot;C:\Users\User\AppData\Local\Temp\CP32940102659656Session\CPTrustFolder32940102659656\PPTImport32940161550625\data\asimages\{566CD620-7D34-4A8C-9865-9CFD13F4751E}_7.png&quot;/&gt;&lt;left val=&quot;43&quot;/&gt;&lt;top val=&quot;188&quot;/&gt;&lt;width val=&quot;869&quot;/&gt;&lt;height val=&quot;118&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10324DE-B885-4AAB-A5A2-BCC4CC23A243}&quot;/&gt;&lt;isInvalidForFieldText val=&quot;0&quot;/&gt;&lt;Image&gt;&lt;filename val=&quot;C:\Users\User\AppData\Local\Temp\CP32940102659656Session\CPTrustFolder32940102659656\PPTImport32940161550625\data\asimages\{610324DE-B885-4AAB-A5A2-BCC4CC23A243}_7.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26B47498-93ED-4BDD-A51F-3F45D2EC0F55}&quot;/&gt;&lt;isInvalidForFieldText val=&quot;0&quot;/&gt;&lt;Image&gt;&lt;filename val=&quot;C:\Users\User\AppData\Local\Temp\CP32940102659656Session\CPTrustFolder32940102659656\PPTImport32940161550625\data\asimages\{26B47498-93ED-4BDD-A51F-3F45D2EC0F55}_7.png&quot;/&gt;&lt;left val=&quot;42&quot;/&gt;&lt;top val=&quot;299&quot;/&gt;&lt;width val=&quot;229&quot;/&gt;&lt;height val=&quot;5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4886E71E-03C6-4D2A-B23D-B4CEC44ECDC4}&quot;/&gt;&lt;isInvalidForFieldText val=&quot;0&quot;/&gt;&lt;Image&gt;&lt;filename val=&quot;C:\Users\User\AppData\Local\Temp\CP32940102659656Session\CPTrustFolder32940102659656\PPTImport32940161550625\data\asimages\{4886E71E-03C6-4D2A-B23D-B4CEC44ECDC4}_7.png&quot;/&gt;&lt;left val=&quot;44&quot;/&gt;&lt;top val=&quot;512&quot;/&gt;&lt;width val=&quot;221&quot;/&gt;&lt;height val=&quot;4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6EBEE6C9-10D6-4578-BFD4-69A815AFAC08}&quot;/&gt;&lt;isInvalidForFieldText val=&quot;0&quot;/&gt;&lt;Image&gt;&lt;filename val=&quot;C:\Users\User\AppData\Local\Temp\CP32940102659656Session\CPTrustFolder32940102659656\PPTImport32940161550625\data\asimages\{6EBEE6C9-10D6-4578-BFD4-69A815AFAC08}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2E07078-9DF7-4BD3-BC3B-22085FBBF090}&quot;/&gt;&lt;isInvalidForFieldText val=&quot;0&quot;/&gt;&lt;Image&gt;&lt;filename val=&quot;C:\Users\User\AppData\Local\Temp\CP32940102659656Session\CPTrustFolder32940102659656\PPTImport32940161550625\data\asimages\{A2E07078-9DF7-4BD3-BC3B-22085FBBF090}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651C3AD7-7A27-48C2-8291-CA2B0CB29263}&quot;/&gt;&lt;isInvalidForFieldText val=&quot;0&quot;/&gt;&lt;Image&gt;&lt;filename val=&quot;C:\Users\User\AppData\Local\Temp\CP32940102659656Session\CPTrustFolder32940102659656\PPTImport32940161550625\data\asimages\{651C3AD7-7A27-48C2-8291-CA2B0CB29263}_9.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22&quot;/&gt;&lt;/TableIndex&gt;&lt;/ShapeTextInfo&gt;"/>
  <p:tag name="HTML_SHAPEINFO" val="&lt;ThreeDShapeInfo&gt;&lt;uuid val=&quot;{5A03BECF-14A8-474F-8979-0B561288F33F}&quot;/&gt;&lt;isInvalidForFieldText val=&quot;0&quot;/&gt;&lt;Image&gt;&lt;filename val=&quot;C:\Users\User\AppData\Local\Temp\CP32940102659656Session\CPTrustFolder32940102659656\PPTImport32940161550625\data\asimages\{5A03BECF-14A8-474F-8979-0B561288F33F}_9.png&quot;/&gt;&lt;left val=&quot;40&quot;/&gt;&lt;top val=&quot;172&quot;/&gt;&lt;width val=&quot;871&quot;/&gt;&lt;height val=&quot;8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A208A359-A63D-4B73-9837-0BDA69DB06DD}&quot;/&gt;&lt;isInvalidForFieldText val=&quot;0&quot;/&gt;&lt;Image&gt;&lt;filename val=&quot;C:\Users\User\AppData\Local\Temp\CP32940102659656Session\CPTrustFolder32940102659656\PPTImport32940161550625\data\asimages\{A208A359-A63D-4B73-9837-0BDA69DB06DD}_9.png&quot;/&gt;&lt;left val=&quot;44&quot;/&gt;&lt;top val=&quot;444&quot;/&gt;&lt;width val=&quot;221&quot;/&gt;&lt;height val=&quot;46&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282582A-077C-40F5-AB62-83984BFF336B}&quot;/&gt;&lt;isInvalidForFieldText val=&quot;0&quot;/&gt;&lt;Image&gt;&lt;filename val=&quot;C:\Users\User\AppData\Local\Temp\CP32940102659656Session\CPTrustFolder32940102659656\PPTImport32940161550625\data\asimages\{8282582A-077C-40F5-AB62-83984BFF336B}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5&quot;/&gt;&lt;lineCharCount val=&quot;16&quot;/&gt;&lt;/TableIndex&gt;&lt;/ShapeTextInfo&gt;"/>
  <p:tag name="HTML_SHAPEINFO" val="&lt;ThreeDShapeInfo&gt;&lt;uuid val=&quot;{F699D5CF-71C5-49C8-8CD0-276AF403F4C5}&quot;/&gt;&lt;isInvalidForFieldText val=&quot;0&quot;/&gt;&lt;Image&gt;&lt;filename val=&quot;C:\Users\User\AppData\Local\Temp\CP32940102659656Session\CPTrustFolder32940102659656\PPTImport32940161550625\data\asimages\{F699D5CF-71C5-49C8-8CD0-276AF403F4C5}_9.png&quot;/&gt;&lt;left val=&quot;131&quot;/&gt;&lt;top val=&quot;379&quot;/&gt;&lt;width val=&quot;768&quot;/&gt;&lt;height val=&quot;6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53&quot;/&gt;&lt;/TableIndex&gt;&lt;/ShapeTextInfo&gt;"/>
  <p:tag name="HTML_SHAPEINFO" val="&lt;ThreeDShapeInfo&gt;&lt;uuid val=&quot;{CC4A917E-065A-497C-AE66-43CAEF908A32}&quot;/&gt;&lt;isInvalidForFieldText val=&quot;0&quot;/&gt;&lt;Image&gt;&lt;filename val=&quot;C:\Users\User\AppData\Local\Temp\CP32940102659656Session\CPTrustFolder32940102659656\PPTImport32940161550625\data\asimages\{CC4A917E-065A-497C-AE66-43CAEF908A32}_9.png&quot;/&gt;&lt;left val=&quot;288&quot;/&gt;&lt;top val=&quot;541&quot;/&gt;&lt;width val=&quot;641&quot;/&gt;&lt;height val=&quot;80&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6FF664B8-6199-45E5-9E68-F99401736E51}&quot;/&gt;&lt;isInvalidForFieldText val=&quot;0&quot;/&gt;&lt;Image&gt;&lt;filename val=&quot;C:\Users\User\AppData\Local\Temp\CP32940102659656Session\CPTrustFolder32940102659656\PPTImport32940161550625\data\asimages\{6FF664B8-6199-45E5-9E68-F99401736E51}_10.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0E85F25-76D8-4985-B285-96F4F025A3DC}&quot;/&gt;&lt;isInvalidForFieldText val=&quot;0&quot;/&gt;&lt;Image&gt;&lt;filename val=&quot;C:\Users\User\AppData\Local\Temp\CP32940102659656Session\CPTrustFolder32940102659656\PPTImport32940161550625\data\asimages\{70E85F25-76D8-4985-B285-96F4F025A3DC}_10.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ACDA1F69-FDDB-4130-B294-88762FF6F132}&quot;/&gt;&lt;isInvalidForFieldText val=&quot;0&quot;/&gt;&lt;Image&gt;&lt;filename val=&quot;C:\Users\User\AppData\Local\Temp\CP32940102659656Session\CPTrustFolder32940102659656\PPTImport32940161550625\data\asimages\{ACDA1F69-FDDB-4130-B294-88762FF6F132}_11.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71&quot;/&gt;&lt;lineCharCount val=&quot;72&quot;/&gt;&lt;lineCharCount val=&quot;22&quot;/&gt;&lt;/TableIndex&gt;&lt;/ShapeTextInfo&gt;"/>
  <p:tag name="HTML_SHAPEINFO" val="&lt;ThreeDShapeInfo&gt;&lt;uuid val=&quot;{3D323CC4-086A-4770-B5AA-1B88C4DB0DF9}&quot;/&gt;&lt;isInvalidForFieldText val=&quot;0&quot;/&gt;&lt;Image&gt;&lt;filename val=&quot;C:\Users\User\AppData\Local\Temp\CP32940102659656Session\CPTrustFolder32940102659656\PPTImport32940161550625\data\asimages\{3D323CC4-086A-4770-B5AA-1B88C4DB0DF9}_11.png&quot;/&gt;&lt;left val=&quot;40&quot;/&gt;&lt;top val=&quot;172&quot;/&gt;&lt;width val=&quot;872&quot;/&gt;&lt;height val=&quot;153&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138154B-0437-40E8-A2F6-E5E785DEB73D}&quot;/&gt;&lt;isInvalidForFieldText val=&quot;0&quot;/&gt;&lt;Image&gt;&lt;filename val=&quot;C:\Users\User\AppData\Local\Temp\CP32940102659656Session\CPTrustFolder32940102659656\PPTImport32940161550625\data\asimages\{A138154B-0437-40E8-A2F6-E5E785DEB73D}_11.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885432D1-215B-4612-A8FE-99B461A64A13}&quot;/&gt;&lt;isInvalidForFieldText val=&quot;0&quot;/&gt;&lt;Image&gt;&lt;filename val=&quot;C:\Users\User\AppData\Local\Temp\CP32940102659656Session\CPTrustFolder32940102659656\PPTImport32940161550625\data\asimages\{885432D1-215B-4612-A8FE-99B461A64A13}_11.png&quot;/&gt;&lt;left val=&quot;95&quot;/&gt;&lt;top val=&quot;368&quot;/&gt;&lt;width val=&quot;750&quot;/&gt;&lt;height val=&quot;5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D3CD2BF5-8F78-4B82-A717-5935D7EF753C}&quot;/&gt;&lt;isInvalidForFieldText val=&quot;0&quot;/&gt;&lt;Image&gt;&lt;filename val=&quot;C:\Users\User\AppData\Local\Temp\CP32940102659656Session\CPTrustFolder32940102659656\PPTImport32940161550625\data\asimages\{D3CD2BF5-8F78-4B82-A717-5935D7EF753C}_11.png&quot;/&gt;&lt;left val=&quot;42&quot;/&gt;&lt;top val=&quot;417&quot;/&gt;&lt;width val=&quot;233&quot;/&gt;&lt;height val=&quot;5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65&quot;/&gt;&lt;lineCharCount val=&quot;36&quot;/&gt;&lt;/TableIndex&gt;&lt;/ShapeTextInfo&gt;"/>
  <p:tag name="HTML_SHAPEINFO" val="&lt;ThreeDShapeInfo&gt;&lt;uuid val=&quot;{0E9EE169-A750-4540-A225-7F0858411DA7}&quot;/&gt;&lt;isInvalidForFieldText val=&quot;0&quot;/&gt;&lt;Image&gt;&lt;filename val=&quot;C:\Users\User\AppData\Local\Temp\CP32940102659656Session\CPTrustFolder32940102659656\PPTImport32940161550625\data\asimages\{0E9EE169-A750-4540-A225-7F0858411DA7}_11.png&quot;/&gt;&lt;left val=&quot;300&quot;/&gt;&lt;top val=&quot;527&quot;/&gt;&lt;width val=&quot;594&quot;/&gt;&lt;height val=&quot;8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F163A5C6-F25E-4BB7-9972-729CB417FB60}&quot;/&gt;&lt;isInvalidForFieldText val=&quot;0&quot;/&gt;&lt;Image&gt;&lt;filename val=&quot;C:\Users\User\AppData\Local\Temp\CP32940102659656Session\CPTrustFolder32940102659656\PPTImport32940161550625\data\asimages\{F163A5C6-F25E-4BB7-9972-729CB417FB60}_12.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D5FD12A-98F0-43D1-9887-743912B2CC80}&quot;/&gt;&lt;isInvalidForFieldText val=&quot;0&quot;/&gt;&lt;Image&gt;&lt;filename val=&quot;C:\Users\User\AppData\Local\Temp\CP32940102659656Session\CPTrustFolder32940102659656\PPTImport32940161550625\data\asimages\{1D5FD12A-98F0-43D1-9887-743912B2CC80}_12.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94D526B9-4727-46E6-9A34-DFB3DF12913B}&quot;/&gt;&lt;isInvalidForFieldText val=&quot;0&quot;/&gt;&lt;Image&gt;&lt;filename val=&quot;C:\Users\User\AppData\Local\Temp\CP32940102659656Session\CPTrustFolder32940102659656\PPTImport32940161550625\data\asimages\{94D526B9-4727-46E6-9A34-DFB3DF12913B}_13.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B7333EB-D378-4196-A85E-C55FF64E9F93}&quot;/&gt;&lt;isInvalidForFieldText val=&quot;0&quot;/&gt;&lt;Image&gt;&lt;filename val=&quot;C:\Users\User\AppData\Local\Temp\CP32940102659656Session\CPTrustFolder32940102659656\PPTImport32940161550625\data\asimages\{CB7333EB-D378-4196-A85E-C55FF64E9F93}_13.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52D7C052-773D-4582-A272-7565435A5CC8}&quot;/&gt;&lt;isInvalidForFieldText val=&quot;0&quot;/&gt;&lt;Image&gt;&lt;filename val=&quot;C:\Users\User\AppData\Local\Temp\CP32940102659656Session\CPTrustFolder32940102659656\PPTImport32940161550625\data\asimages\{52D7C052-773D-4582-A272-7565435A5CC8}_14.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5293B3E-AB1C-45D2-A5BC-3394E6392FE0}&quot;/&gt;&lt;isInvalidForFieldText val=&quot;0&quot;/&gt;&lt;Image&gt;&lt;filename val=&quot;C:\Users\User\AppData\Local\Temp\CP32940102659656Session\CPTrustFolder32940102659656\PPTImport32940161550625\data\asimages\{25293B3E-AB1C-45D2-A5BC-3394E6392FE0}_14.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32038133-A054-496B-A757-5C984C5E5F63}&quot;/&gt;&lt;isInvalidForFieldText val=&quot;0&quot;/&gt;&lt;Image&gt;&lt;filename val=&quot;C:\Users\User\AppData\Local\Temp\CP32940102659656Session\CPTrustFolder32940102659656\PPTImport32940161550625\data\asimages\{32038133-A054-496B-A757-5C984C5E5F63}_15.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9&quot;/&gt;&lt;/TableIndex&gt;&lt;/ShapeTextInfo&gt;"/>
  <p:tag name="HTML_SHAPEINFO" val="&lt;ThreeDShapeInfo&gt;&lt;uuid val=&quot;{49F61FC0-0928-4711-A807-732DDC95514C}&quot;/&gt;&lt;isInvalidForFieldText val=&quot;0&quot;/&gt;&lt;Image&gt;&lt;filename val=&quot;C:\Users\User\AppData\Local\Temp\CP32940102659656Session\CPTrustFolder32940102659656\PPTImport32940161550625\data\asimages\{49F61FC0-0928-4711-A807-732DDC95514C}_15.png&quot;/&gt;&lt;left val=&quot;601&quot;/&gt;&lt;top val=&quot;412&quot;/&gt;&lt;width val=&quot;252&quot;/&gt;&lt;height val=&quot;48&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131720-8FCF-4C62-B898-1462965954DF}&quot;/&gt;&lt;isInvalidForFieldText val=&quot;0&quot;/&gt;&lt;Image&gt;&lt;filename val=&quot;C:\Users\User\AppData\Local\Temp\CP32940102659656Session\CPTrustFolder32940102659656\PPTImport32940161550625\data\asimages\{B5131720-8FCF-4C62-B898-1462965954DF}_15.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D274F480-8E5A-4C6B-884E-7ABD35A31442}&quot;/&gt;&lt;isInvalidForFieldText val=&quot;0&quot;/&gt;&lt;Image&gt;&lt;filename val=&quot;C:\Users\User\AppData\Local\Temp\CP32940102659656Session\CPTrustFolder32940102659656\PPTImport32940161550625\data\asimages\{D274F480-8E5A-4C6B-884E-7ABD35A31442}_16.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3A04177-9392-4A48-B565-D11594659465}&quot;/&gt;&lt;isInvalidForFieldText val=&quot;0&quot;/&gt;&lt;Image&gt;&lt;filename val=&quot;C:\Users\User\AppData\Local\Temp\CP32940102659656Session\CPTrustFolder32940102659656\PPTImport32940161550625\data\asimages\{23A04177-9392-4A48-B565-D11594659465}_16.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18&quot;/&gt;&lt;lineCharCount val=&quot;19&quot;/&gt;&lt;lineCharCount val=&quot;12&quot;/&gt;&lt;/TableIndex&gt;&lt;/ShapeTextInfo&gt;"/>
  <p:tag name="PRESENTER_SHAPEINFO" val="&lt;ThreeDShapeInfo&gt;&lt;uuid val=&quot;{6F63BB1F-FFE4-4650-8A0D-344A5A5B5936}&quot;/&gt;&lt;isInvalidForFieldText val=&quot;0&quot;/&gt;&lt;Image&gt;&lt;filename val=&quot;C:\Users\User\AppData\Local\Temp\CP32940102659656Session\CPTrustFolder32940102659656\PPTImport32940161550625\data\asimages\{6F63BB1F-FFE4-4650-8A0D-344A5A5B5936}_16.png&quot;/&gt;&lt;left val=&quot;572&quot;/&gt;&lt;top val=&quot;185&quot;/&gt;&lt;width val=&quot;336&quot;/&gt;&lt;height val=&quot;31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ACC69D12-49AB-4E65-8B4D-9A3F547E17C1}&quot;/&gt;&lt;isInvalidForFieldText val=&quot;0&quot;/&gt;&lt;Image&gt;&lt;filename val=&quot;C:\Users\User\AppData\Local\Temp\CP32940102659656Session\CPTrustFolder32940102659656\PPTImport32940161550625\data\asimages\{ACC69D12-49AB-4E65-8B4D-9A3F547E17C1}_17.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47C8793-5033-4B3B-ACD4-E6C89BF0A56D}&quot;/&gt;&lt;isInvalidForFieldText val=&quot;0&quot;/&gt;&lt;Image&gt;&lt;filename val=&quot;C:\Users\User\AppData\Local\Temp\CP32940102659656Session\CPTrustFolder32940102659656\PPTImport32940161550625\data\asimages\{E47C8793-5033-4B3B-ACD4-E6C89BF0A56D}_17.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E12B4832-A0C4-49EC-8F87-F0D472A8F495}&quot;/&gt;&lt;isInvalidForFieldText val=&quot;0&quot;/&gt;&lt;Image&gt;&lt;filename val=&quot;C:\Users\User\AppData\Local\Temp\CP32940102659656Session\CPTrustFolder32940102659656\PPTImport32940161550625\data\asimages\{E12B4832-A0C4-49EC-8F87-F0D472A8F495}_18.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34&quot;/&gt;&lt;lineCharCount val=&quot;33&quot;/&gt;&lt;lineCharCount val=&quot;32&quot;/&gt;&lt;lineCharCount val=&quot;28&quot;/&gt;&lt;/TableIndex&gt;&lt;/ShapeTextInfo&gt;"/>
  <p:tag name="HTML_SHAPEINFO" val="&lt;ThreeDShapeInfo&gt;&lt;uuid val=&quot;{ADC3AB40-BE84-4775-ABA1-CB7B5C28B9F0}&quot;/&gt;&lt;isInvalidForFieldText val=&quot;0&quot;/&gt;&lt;Image&gt;&lt;filename val=&quot;C:\Users\User\AppData\Local\Temp\CP32940102659656Session\CPTrustFolder32940102659656\PPTImport32940161550625\data\asimages\{ADC3AB40-BE84-4775-ABA1-CB7B5C28B9F0}_18.png&quot;/&gt;&lt;left val=&quot;19&quot;/&gt;&lt;top val=&quot;206&quot;/&gt;&lt;width val=&quot;251&quot;/&gt;&lt;height val=&quot;10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3ADF5B3-D789-4023-A2FA-950EE381A612}&quot;/&gt;&lt;isInvalidForFieldText val=&quot;0&quot;/&gt;&lt;Image&gt;&lt;filename val=&quot;C:\Users\User\AppData\Local\Temp\CP32940102659656Session\CPTrustFolder32940102659656\PPTImport32940161550625\data\asimages\{63ADF5B3-D789-4023-A2FA-950EE381A612}_18.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4&quot;/&gt;&lt;lineCharCount val=&quot;23&quot;/&gt;&lt;lineCharCount val=&quot;21&quot;/&gt;&lt;lineCharCount val=&quot;27&quot;/&gt;&lt;lineCharCount val=&quot;24&quot;/&gt;&lt;lineCharCount val=&quot;11&quot;/&gt;&lt;/TableIndex&gt;&lt;/ShapeTextInfo&gt;"/>
  <p:tag name="HTML_SHAPEINFO" val="&lt;ThreeDShapeInfo&gt;&lt;uuid val=&quot;{478ED916-CDDD-456A-9A66-ED3800C21ED1}&quot;/&gt;&lt;isInvalidForFieldText val=&quot;0&quot;/&gt;&lt;Image&gt;&lt;filename val=&quot;C:\Users\User\AppData\Local\Temp\CP32940102659656Session\CPTrustFolder32940102659656\PPTImport32940161550625\data\asimages\{478ED916-CDDD-456A-9A66-ED3800C21ED1}_18.png&quot;/&gt;&lt;left val=&quot;739&quot;/&gt;&lt;top val=&quot;336&quot;/&gt;&lt;width val=&quot;216&quot;/&gt;&lt;height val=&quot;131&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18&quot;/&gt;&lt;lineCharCount val=&quot;25&quot;/&gt;&lt;lineCharCount val=&quot;11&quot;/&gt;&lt;/TableIndex&gt;&lt;/ShapeTextInfo&gt;"/>
  <p:tag name="HTML_SHAPEINFO" val="&lt;ThreeDShapeInfo&gt;&lt;uuid val=&quot;{123E0CF1-1D94-4460-9058-F664CD28C22A}&quot;/&gt;&lt;isInvalidForFieldText val=&quot;0&quot;/&gt;&lt;Image&gt;&lt;filename val=&quot;C:\Users\User\AppData\Local\Temp\CP32940102659656Session\CPTrustFolder32940102659656\PPTImport32940161550625\data\asimages\{123E0CF1-1D94-4460-9058-F664CD28C22A}_18.png&quot;/&gt;&lt;left val=&quot;100&quot;/&gt;&lt;top val=&quot;534&quot;/&gt;&lt;width val=&quot;255&quot;/&gt;&lt;height val=&quot;107&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4C0E15E8-9EE7-4532-B758-7D0D3864BF57}&quot;/&gt;&lt;isInvalidForFieldText val=&quot;0&quot;/&gt;&lt;Image&gt;&lt;filename val=&quot;C:\Users\User\AppData\Local\Temp\CP32940102659656Session\CPTrustFolder32940102659656\PPTImport32940161550625\data\asimages\{4C0E15E8-9EE7-4532-B758-7D0D3864BF57}_19.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8&quot;/&gt;&lt;lineCharCount val=&quot;73&quot;/&gt;&lt;lineCharCount val=&quot;40&quot;/&gt;&lt;/TableIndex&gt;&lt;/ShapeTextInfo&gt;"/>
  <p:tag name="HTML_SHAPEINFO" val="&lt;ThreeDShapeInfo&gt;&lt;uuid val=&quot;{E9BC48D9-322E-4C7C-B452-C4644BADF981}&quot;/&gt;&lt;isInvalidForFieldText val=&quot;0&quot;/&gt;&lt;Image&gt;&lt;filename val=&quot;C:\Users\User\AppData\Local\Temp\CP32940102659656Session\CPTrustFolder32940102659656\PPTImport32940161550625\data\asimages\{E9BC48D9-322E-4C7C-B452-C4644BADF981}_19.png&quot;/&gt;&lt;left val=&quot;42&quot;/&gt;&lt;top val=&quot;191&quot;/&gt;&lt;width val=&quot;876&quot;/&gt;&lt;height val=&quot;11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9&quot;/&gt;&lt;/TableIndex&gt;&lt;/ShapeTextInfo&gt;"/>
  <p:tag name="HTML_SHAPEINFO" val="&lt;ThreeDShapeInfo&gt;&lt;uuid val=&quot;{31795A0A-1CDF-43DC-825B-1600E630A836}&quot;/&gt;&lt;isInvalidForFieldText val=&quot;0&quot;/&gt;&lt;Image&gt;&lt;filename val=&quot;C:\Users\User\AppData\Local\Temp\CP32940102659656Session\CPTrustFolder32940102659656\PPTImport32940161550625\data\asimages\{31795A0A-1CDF-43DC-825B-1600E630A836}_19.png&quot;/&gt;&lt;left val=&quot;548&quot;/&gt;&lt;top val=&quot;289&quot;/&gt;&lt;width val=&quot;345&quot;/&gt;&lt;height val=&quot;6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1709B66-113C-47CF-86CE-AF55C60D5526}&quot;/&gt;&lt;isInvalidForFieldText val=&quot;0&quot;/&gt;&lt;Image&gt;&lt;filename val=&quot;C:\Users\User\AppData\Local\Temp\CP32940102659656Session\CPTrustFolder32940102659656\PPTImport32940161550625\data\asimages\{D1709B66-113C-47CF-86CE-AF55C60D5526}_19.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14443F1A-49A7-47A8-826B-FD9C0E495400}&quot;/&gt;&lt;isInvalidForFieldText val=&quot;0&quot;/&gt;&lt;Image&gt;&lt;filename val=&quot;C:\Users\User\AppData\Local\Temp\CP32940102659656Session\CPTrustFolder32940102659656\PPTImport32940161550625\data\asimages\{14443F1A-49A7-47A8-826B-FD9C0E495400}_19.png&quot;/&gt;&lt;left val=&quot;35&quot;/&gt;&lt;top val=&quot;353&quot;/&gt;&lt;width val=&quot;248&quot;/&gt;&lt;height val=&quot;46&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2041C399-A0FD-443E-8ECE-A610EF87F8BB}&quot;/&gt;&lt;isInvalidForFieldText val=&quot;0&quot;/&gt;&lt;Image&gt;&lt;filename val=&quot;C:\Users\User\AppData\Local\Temp\CP32940102659656Session\CPTrustFolder32940102659656\PPTImport32940161550625\data\asimages\{2041C399-A0FD-443E-8ECE-A610EF87F8BB}_19.png&quot;/&gt;&lt;left val=&quot;272&quot;/&gt;&lt;top val=&quot;620&quot;/&gt;&lt;width val=&quot;400&quot;/&gt;&lt;height val=&quot;46&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37&quot;/&gt;&lt;lineCharCount val=&quot;16&quot;/&gt;&lt;/TableIndex&gt;&lt;/ShapeTextInfo&gt;"/>
  <p:tag name="HTML_SHAPEINFO" val="&lt;ThreeDShapeInfo&gt;&lt;uuid val=&quot;{6AD5F2BC-5B21-4EAD-AE2A-9F5707A4E8AE}&quot;/&gt;&lt;isInvalidForFieldText val=&quot;0&quot;/&gt;&lt;Image&gt;&lt;filename val=&quot;C:\Users\User\AppData\Local\Temp\CP32940102659656Session\CPTrustFolder32940102659656\PPTImport32940161550625\data\asimages\{6AD5F2BC-5B21-4EAD-AE2A-9F5707A4E8AE}_19.png&quot;/&gt;&lt;left val=&quot;332&quot;/&gt;&lt;top val=&quot;375&quot;/&gt;&lt;width val=&quot;433&quot;/&gt;&lt;height val=&quot;97&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9F8ED408-F6FC-4353-8704-78DB830B5C87}&quot;/&gt;&lt;isInvalidForFieldText val=&quot;0&quot;/&gt;&lt;Image&gt;&lt;filename val=&quot;C:\Users\User\AppData\Local\Temp\CP32940102659656Session\CPTrustFolder32940102659656\PPTImport32940161550625\data\asimages\{9F8ED408-F6FC-4353-8704-78DB830B5C87}_20.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8&quot;/&gt;&lt;lineCharCount val=&quot;74&quot;/&gt;&lt;lineCharCount val=&quot;56&quot;/&gt;&lt;/TableIndex&gt;&lt;/ShapeTextInfo&gt;"/>
  <p:tag name="HTML_SHAPEINFO" val="&lt;ThreeDShapeInfo&gt;&lt;uuid val=&quot;{DED8BCE6-0116-43AE-B98D-310C6E75650E}&quot;/&gt;&lt;isInvalidForFieldText val=&quot;0&quot;/&gt;&lt;Image&gt;&lt;filename val=&quot;C:\Users\User\AppData\Local\Temp\CP32940102659656Session\CPTrustFolder32940102659656\PPTImport32940161550625\data\asimages\{DED8BCE6-0116-43AE-B98D-310C6E75650E}_20.png&quot;/&gt;&lt;left val=&quot;42&quot;/&gt;&lt;top val=&quot;187&quot;/&gt;&lt;width val=&quot;876&quot;/&gt;&lt;height val=&quot;10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4B626E4-7A5C-4D0C-AE1F-8A4BEC9803EF}&quot;/&gt;&lt;isInvalidForFieldText val=&quot;0&quot;/&gt;&lt;Image&gt;&lt;filename val=&quot;C:\Users\User\AppData\Local\Temp\CP32940102659656Session\CPTrustFolder32940102659656\PPTImport32940161550625\data\asimages\{94B626E4-7A5C-4D0C-AE1F-8A4BEC9803EF}_20.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5&quot;/&gt;&lt;lineCharCount val=&quot;16&quot;/&gt;&lt;/TableIndex&gt;&lt;/ShapeTextInfo&gt;"/>
  <p:tag name="HTML_SHAPEINFO" val="&lt;ThreeDShapeInfo&gt;&lt;uuid val=&quot;{93D2A4A6-90F6-46AD-8182-1A67E73FE895}&quot;/&gt;&lt;isInvalidForFieldText val=&quot;0&quot;/&gt;&lt;Image&gt;&lt;filename val=&quot;C:\Users\User\AppData\Local\Temp\CP32940102659656Session\CPTrustFolder32940102659656\PPTImport32940161550625\data\asimages\{93D2A4A6-90F6-46AD-8182-1A67E73FE895}_20.png&quot;/&gt;&lt;left val=&quot;107&quot;/&gt;&lt;top val=&quot;366&quot;/&gt;&lt;width val=&quot;745&quot;/&gt;&lt;height val=&quot;6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0&quot;/&gt;&lt;lineCharCount val=&quot;108&quot;/&gt;&lt;lineCharCount val=&quot;25&quot;/&gt;&lt;/TableIndex&gt;&lt;/ShapeTextInfo&gt;"/>
  <p:tag name="HTML_SHAPEINFO" val="&lt;ThreeDShapeInfo&gt;&lt;uuid val=&quot;{2DFF7DAC-5BAE-4712-A5A1-31AAD5313EE5}&quot;/&gt;&lt;isInvalidForFieldText val=&quot;0&quot;/&gt;&lt;Image&gt;&lt;filename val=&quot;C:\Users\User\AppData\Local\Temp\CP32940102659656Session\CPTrustFolder32940102659656\PPTImport32940161550625\data\asimages\{2DFF7DAC-5BAE-4712-A5A1-31AAD5313EE5}_20.png&quot;/&gt;&lt;left val=&quot;47&quot;/&gt;&lt;top val=&quot;427&quot;/&gt;&lt;width val=&quot;844&quot;/&gt;&lt;height val=&quot;8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41&quot;/&gt;&lt;/TableIndex&gt;&lt;/ShapeTextInfo&gt;"/>
  <p:tag name="HTML_SHAPEINFO" val="&lt;ThreeDShapeInfo&gt;&lt;uuid val=&quot;{F65351B5-8EC1-4761-BB17-46476DF2B742}&quot;/&gt;&lt;isInvalidForFieldText val=&quot;0&quot;/&gt;&lt;Image&gt;&lt;filename val=&quot;C:\Users\User\AppData\Local\Temp\CP32940102659656Session\CPTrustFolder32940102659656\PPTImport32940161550625\data\asimages\{F65351B5-8EC1-4761-BB17-46476DF2B742}_20.png&quot;/&gt;&lt;left val=&quot;388&quot;/&gt;&lt;top val=&quot;519&quot;/&gt;&lt;width val=&quot;508&quot;/&gt;&lt;height val=&quot;10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32294E12-8268-4727-88FF-6E44083CB4D1}&quot;/&gt;&lt;isInvalidForFieldText val=&quot;0&quot;/&gt;&lt;Image&gt;&lt;filename val=&quot;C:\Users\User\AppData\Local\Temp\CP32940102659656Session\CPTrustFolder32940102659656\PPTImport32940161550625\data\asimages\{32294E12-8268-4727-88FF-6E44083CB4D1}_20.png&quot;/&gt;&lt;left val=&quot;28&quot;/&gt;&lt;top val=&quot;530&quot;/&gt;&lt;width val=&quot;253&quot;/&gt;&lt;height val=&quot;37&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1B4ACC46-473B-45E3-8EF7-F57FE14DDE08}&quot;/&gt;&lt;isInvalidForFieldText val=&quot;0&quot;/&gt;&lt;Image&gt;&lt;filename val=&quot;C:\Users\User\AppData\Local\Temp\CP32940102659656Session\CPTrustFolder32940102659656\PPTImport32940161550625\data\asimages\{1B4ACC46-473B-45E3-8EF7-F57FE14DDE08}_21.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801834E-1F08-4B2C-84D9-48441EF1ED02}&quot;/&gt;&lt;isInvalidForFieldText val=&quot;0&quot;/&gt;&lt;Image&gt;&lt;filename val=&quot;C:\Users\User\AppData\Local\Temp\CP32940102659656Session\CPTrustFolder32940102659656\PPTImport32940161550625\data\asimages\{F801834E-1F08-4B2C-84D9-48441EF1ED02}_21.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6D4C41A4-4A89-4D28-A29E-84A3A2BFA83D}&quot;/&gt;&lt;isInvalidForFieldText val=&quot;0&quot;/&gt;&lt;Image&gt;&lt;filename val=&quot;C:\Users\User\AppData\Local\Temp\CP32940102659656Session\CPTrustFolder32940102659656\PPTImport32940161550625\data\asimages\{6D4C41A4-4A89-4D28-A29E-84A3A2BFA83D}_22.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3&quot;/&gt;&lt;lineCharCount val=&quot;11&quot;/&gt;&lt;/TableIndex&gt;&lt;/ShapeTextInfo&gt;"/>
  <p:tag name="HTML_SHAPEINFO" val="&lt;ThreeDShapeInfo&gt;&lt;uuid val=&quot;{B482F6F6-9638-456C-A415-54A668290D01}&quot;/&gt;&lt;isInvalidForFieldText val=&quot;0&quot;/&gt;&lt;Image&gt;&lt;filename val=&quot;C:\Users\User\AppData\Local\Temp\CP32940102659656Session\CPTrustFolder32940102659656\PPTImport32940161550625\data\asimages\{B482F6F6-9638-456C-A415-54A668290D01}_22.png&quot;/&gt;&lt;left val=&quot;42&quot;/&gt;&lt;top val=&quot;189&quot;/&gt;&lt;width val=&quot;870&quot;/&gt;&lt;height val=&quot;80&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10C7D4D-A9EA-4491-960C-732F8B20A6DF}&quot;/&gt;&lt;isInvalidForFieldText val=&quot;0&quot;/&gt;&lt;Image&gt;&lt;filename val=&quot;C:\Users\User\AppData\Local\Temp\CP32940102659656Session\CPTrustFolder32940102659656\PPTImport32940161550625\data\asimages\{C10C7D4D-A9EA-4491-960C-732F8B20A6DF}_22.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9738C05C-6B15-4FAF-92BD-8D5D0C0A2225}&quot;/&gt;&lt;isInvalidForFieldText val=&quot;0&quot;/&gt;&lt;Image&gt;&lt;filename val=&quot;C:\Users\User\AppData\Local\Temp\CP32940102659656Session\CPTrustFolder32940102659656\PPTImport32940161550625\data\asimages\{9738C05C-6B15-4FAF-92BD-8D5D0C0A2225}_22.png&quot;/&gt;&lt;left val=&quot;150&quot;/&gt;&lt;top val=&quot;411&quot;/&gt;&lt;width val=&quot;701&quot;/&gt;&lt;height val=&quot;30&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F232967A-A430-4E28-A1DF-5C7622745419}&quot;/&gt;&lt;isInvalidForFieldText val=&quot;0&quot;/&gt;&lt;Image&gt;&lt;filename val=&quot;C:\Users\User\AppData\Local\Temp\CP32940102659656Session\CPTrustFolder32940102659656\PPTImport32940161550625\data\asimages\{F232967A-A430-4E28-A1DF-5C7622745419}_22.png&quot;/&gt;&lt;left val=&quot;180&quot;/&gt;&lt;top val=&quot;389&quot;/&gt;&lt;width val=&quot;701&quot;/&gt;&lt;height val=&quot;30&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9&quot;/&gt;&lt;/TableIndex&gt;&lt;/ShapeTextInfo&gt;"/>
  <p:tag name="HTML_SHAPEINFO" val="&lt;ThreeDShapeInfo&gt;&lt;uuid val=&quot;{EEDCA6DB-C84C-4010-A2C4-03DCFB7E3B34}&quot;/&gt;&lt;isInvalidForFieldText val=&quot;0&quot;/&gt;&lt;Image&gt;&lt;filename val=&quot;C:\Users\User\AppData\Local\Temp\CP32940102659656Session\CPTrustFolder32940102659656\PPTImport32940161550625\data\asimages\{EEDCA6DB-C84C-4010-A2C4-03DCFB7E3B34}_22.png&quot;/&gt;&lt;left val=&quot;146&quot;/&gt;&lt;top val=&quot;358&quot;/&gt;&lt;width val=&quot;693&quot;/&gt;&lt;height val=&quot;27&quot;/&gt;&lt;hasText val=&quot;1&quot;/&gt;&lt;/Image&gt;&lt;/ThreeDShape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Theme</Template>
  <TotalTime>9030</TotalTime>
  <Words>2269</Words>
  <Application>Microsoft Office PowerPoint</Application>
  <PresentationFormat>On-screen Show (4:3)</PresentationFormat>
  <Paragraphs>266</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Tahoma</vt:lpstr>
      <vt:lpstr>Times New Roman</vt:lpstr>
      <vt:lpstr>VA Theme</vt:lpstr>
      <vt:lpstr>Neurological RVSR IWT</vt:lpstr>
      <vt:lpstr>Lesson Objectives</vt:lpstr>
      <vt:lpstr>References </vt:lpstr>
      <vt:lpstr>Neurological System Described</vt:lpstr>
      <vt:lpstr>Types of Neurological Disorders</vt:lpstr>
      <vt:lpstr>Neurological Highlights </vt:lpstr>
      <vt:lpstr>Migraines (DC 8100)</vt:lpstr>
      <vt:lpstr>Headaches (Including Migraine Headache) DBQ</vt:lpstr>
      <vt:lpstr>Stroke (DC 8007/8008/8009)</vt:lpstr>
      <vt:lpstr>DBQ</vt:lpstr>
      <vt:lpstr>Amyotrophic Lateral Sclerosis (DC 8017)</vt:lpstr>
      <vt:lpstr>Evaluation Guidelines for ALS</vt:lpstr>
      <vt:lpstr>ALS (Lou Gehrig’s Disease) DBQ</vt:lpstr>
      <vt:lpstr>Amyotrophic Lateral Sclerosis DBQ (cont.) </vt:lpstr>
      <vt:lpstr>Amyotrophic Lateral Sclerosis DBQ (cont.)</vt:lpstr>
      <vt:lpstr>Amyotrophic Lateral Sclerosis DBQ (cont.)</vt:lpstr>
      <vt:lpstr>ALS DBQ (cont)</vt:lpstr>
      <vt:lpstr>ALS Sample Codesheet </vt:lpstr>
      <vt:lpstr>Multiple Sclerosis (DC 8018)</vt:lpstr>
      <vt:lpstr>Parkinson’s Disease (DC 8004)</vt:lpstr>
      <vt:lpstr>Parkinson’s DBQ</vt:lpstr>
      <vt:lpstr>Peripheral Neuropathy (DC 8510- 8730)</vt:lpstr>
      <vt:lpstr>Diabetic Sensory Motor Peripheral Nerve DBQ</vt:lpstr>
      <vt:lpstr>Diabetic Sensory Motor Peripheral Nerve DBQ</vt:lpstr>
      <vt:lpstr>Diabetic Sensory Motor Peripheral Nerve DBQ</vt:lpstr>
      <vt:lpstr>Diabetic Sensory Motor Peripheral Nerve DBQ</vt:lpstr>
      <vt:lpstr>Peripheral Neuropathy Evaluation Builder:</vt:lpstr>
      <vt:lpstr>Peripheral Neuropathy Evaluation Builder:</vt:lpstr>
      <vt:lpstr>Peripheral Neuropathy Evaluation Builder:</vt:lpstr>
      <vt:lpstr>Peripheral Neuropathy Evaluation Builder:</vt:lpstr>
      <vt:lpstr>Special Considerations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Neurological RVSR IWT PowerPoint Presentation</dc:title>
  <dc:subject>RVSR</dc:subject>
  <dc:creator>Department of Veterans Affairs, Veterans Benefits Administration, Compensation Service, STAFF</dc:creator>
  <cp:keywords>neurological system,migraines,MS,multiple sclerosis,Parkinsons,LS,peripheral neuropathy,central nervous system,diseases</cp:keywords>
  <dc:description>This lesson introduces new RVSRs to the neurological body system.</dc:description>
  <cp:lastModifiedBy>Kathy Poole</cp:lastModifiedBy>
  <cp:revision>489</cp:revision>
  <dcterms:created xsi:type="dcterms:W3CDTF">2014-04-30T02:32:11Z</dcterms:created>
  <dcterms:modified xsi:type="dcterms:W3CDTF">2018-08-14T14:47:16Z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