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8.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2.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4.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5.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9.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20.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21.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notesSlides/notesSlide23.xml" ContentType="application/vnd.openxmlformats-officedocument.presentationml.notesSlid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notesSlides/notesSlide24.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26.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notesSlides/notesSlide27.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8.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9.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notesSlides/notesSlide30.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1.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32.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notesSlides/notesSlide33.xml" ContentType="application/vnd.openxmlformats-officedocument.presentationml.notesSlide+xml"/>
  <Override PartName="/ppt/tags/tag120.xml" ContentType="application/vnd.openxmlformats-officedocument.presentationml.tags+xml"/>
  <Override PartName="/ppt/tags/tag121.xml" ContentType="application/vnd.openxmlformats-officedocument.presentationml.tags+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notesMasterIdLst>
    <p:notesMasterId r:id="rId39"/>
  </p:notesMasterIdLst>
  <p:handoutMasterIdLst>
    <p:handoutMasterId r:id="rId40"/>
  </p:handoutMasterIdLst>
  <p:sldIdLst>
    <p:sldId id="257" r:id="rId5"/>
    <p:sldId id="258" r:id="rId6"/>
    <p:sldId id="262" r:id="rId7"/>
    <p:sldId id="263" r:id="rId8"/>
    <p:sldId id="261" r:id="rId9"/>
    <p:sldId id="260" r:id="rId10"/>
    <p:sldId id="289" r:id="rId11"/>
    <p:sldId id="265" r:id="rId12"/>
    <p:sldId id="266" r:id="rId13"/>
    <p:sldId id="267" r:id="rId14"/>
    <p:sldId id="268" r:id="rId15"/>
    <p:sldId id="269" r:id="rId16"/>
    <p:sldId id="282"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3" r:id="rId30"/>
    <p:sldId id="284" r:id="rId31"/>
    <p:sldId id="290" r:id="rId32"/>
    <p:sldId id="285" r:id="rId33"/>
    <p:sldId id="286" r:id="rId34"/>
    <p:sldId id="287" r:id="rId35"/>
    <p:sldId id="291" r:id="rId36"/>
    <p:sldId id="293" r:id="rId37"/>
    <p:sldId id="288" r:id="rId38"/>
  </p:sldIdLst>
  <p:sldSz cx="9144000" cy="6858000" type="screen4x3"/>
  <p:notesSz cx="7010400" cy="9236075"/>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24" autoAdjust="0"/>
    <p:restoredTop sz="93899" autoAdjust="0"/>
  </p:normalViewPr>
  <p:slideViewPr>
    <p:cSldViewPr snapToGrid="0">
      <p:cViewPr varScale="1">
        <p:scale>
          <a:sx n="106" d="100"/>
          <a:sy n="106" d="100"/>
        </p:scale>
        <p:origin x="894" y="7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13DACAB9-A087-46C6-8392-9DA45A27783B}" type="datetimeFigureOut">
              <a:rPr lang="en-US" smtClean="0"/>
              <a:t>8/14/2018</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D34BF439-490C-45C3-9C2D-A971383A48DD}" type="slidenum">
              <a:rPr lang="en-US" smtClean="0"/>
              <a:t>‹#›</a:t>
            </a:fld>
            <a:endParaRPr lang="en-US"/>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3DF05838-7BCA-4652-9007-BD0302928936}" type="datetimeFigureOut">
              <a:rPr lang="en-US" smtClean="0"/>
              <a:t>8/14/2018</a:t>
            </a:fld>
            <a:endParaRPr lang="en-US"/>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E7C618C-DDD3-4DC9-ADAB-73264023D4F2}" type="slidenum">
              <a:rPr lang="en-US" smtClean="0"/>
              <a:t>‹#›</a:t>
            </a:fld>
            <a:endParaRPr lang="en-US"/>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cfr.gov/cgi-bin/text-idx?SID=07a8af9d76a529feaecfb4f29b94b0b7&amp;mc=true&amp;node=se38.1.3_1114&amp;rgn=div8"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www.ecfr.gov/cgi-bin/text-idx?SID=07a8af9d76a529feaecfb4f29b94b0b7&amp;mc=true&amp;node=se38.1.4_17&amp;rgn=div8" TargetMode="External"/><Relationship Id="rId5" Type="http://schemas.openxmlformats.org/officeDocument/2006/relationships/hyperlink" Target="http://www.ecfr.gov/cgi-bin/text-idx?SID=07a8af9d76a529feaecfb4f29b94b0b7&amp;mc=true&amp;node=se38.1.3_1350&amp;rgn=div8" TargetMode="External"/><Relationship Id="rId4" Type="http://schemas.openxmlformats.org/officeDocument/2006/relationships/hyperlink" Target="http://www.ecfr.gov/cgi-bin/text-idx?SID=07a8af9d76a529feaecfb4f29b94b0b7&amp;mc=true&amp;node=se38.1.3_1304&amp;rgn=div8"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vaww.compensation.pension.km.va.gov/system/templates/selfservice/va_ka/portal.html?encodedHash="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sz="1800" b="0" kern="1200" dirty="0">
                <a:solidFill>
                  <a:schemeClr val="tx1"/>
                </a:solidFill>
                <a:effectLst/>
                <a:latin typeface="Arial" panose="020B0604020202020204" pitchFamily="34" charset="0"/>
                <a:ea typeface="+mn-ea"/>
                <a:cs typeface="Arial" panose="020B0604020202020204" pitchFamily="34" charset="0"/>
              </a:rPr>
              <a:t>Welcome to Rating Traumatic Brain Injury (TBI) course. To advance each slide, click anywhere on the screen.</a:t>
            </a:r>
            <a:endParaRPr lang="en-US" sz="1800" b="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dirty="0">
                <a:latin typeface="Arial" panose="020B0604020202020204" pitchFamily="34" charset="0"/>
                <a:cs typeface="Arial" panose="020B0604020202020204" pitchFamily="34" charset="0"/>
              </a:rPr>
              <a:t>Emotional and Behavioral Residuals</a:t>
            </a:r>
          </a:p>
          <a:p>
            <a:pPr>
              <a:lnSpc>
                <a:spcPct val="120000"/>
              </a:lnSpc>
              <a:spcAft>
                <a:spcPts val="600"/>
              </a:spcAft>
              <a:buClr>
                <a:schemeClr val="tx1"/>
              </a:buClr>
            </a:pPr>
            <a:r>
              <a:rPr lang="en-US" sz="1800" dirty="0">
                <a:latin typeface="Arial" panose="020B0604020202020204" pitchFamily="34" charset="0"/>
                <a:cs typeface="Arial" panose="020B0604020202020204" pitchFamily="34" charset="0"/>
              </a:rPr>
              <a:t>Diagnosed mental disorder due to TBI or separate from TBI (PTSD):  rate under 4.130 for the specific mental disorder</a:t>
            </a:r>
          </a:p>
          <a:p>
            <a:pPr>
              <a:lnSpc>
                <a:spcPct val="120000"/>
              </a:lnSpc>
              <a:spcAft>
                <a:spcPts val="600"/>
              </a:spcAft>
              <a:buClr>
                <a:schemeClr val="tx1"/>
              </a:buClr>
            </a:pPr>
            <a:r>
              <a:rPr lang="en-US" sz="1800" dirty="0">
                <a:latin typeface="Arial" panose="020B0604020202020204" pitchFamily="34" charset="0"/>
                <a:cs typeface="Arial" panose="020B0604020202020204" pitchFamily="34" charset="0"/>
              </a:rPr>
              <a:t>No diagnosis of mental condition with only symptoms due to TBI (anxiety, depression) rate under 80 45</a:t>
            </a:r>
          </a:p>
          <a:p>
            <a:pPr>
              <a:lnSpc>
                <a:spcPct val="120000"/>
              </a:lnSpc>
              <a:spcAft>
                <a:spcPts val="600"/>
              </a:spcAft>
              <a:buClr>
                <a:schemeClr val="tx1"/>
              </a:buClr>
            </a:pPr>
            <a:r>
              <a:rPr lang="en-US" sz="1800" dirty="0">
                <a:latin typeface="Arial" panose="020B0604020202020204" pitchFamily="34" charset="0"/>
                <a:cs typeface="Arial" panose="020B0604020202020204" pitchFamily="34" charset="0"/>
              </a:rPr>
              <a:t>TBI behavioral/emotional residuals:</a:t>
            </a:r>
          </a:p>
          <a:p>
            <a:pPr lvl="0">
              <a:lnSpc>
                <a:spcPct val="120000"/>
              </a:lnSpc>
              <a:spcAft>
                <a:spcPts val="600"/>
              </a:spcAft>
              <a:buClr>
                <a:schemeClr val="tx1"/>
              </a:buClr>
            </a:pPr>
            <a:r>
              <a:rPr lang="en-US" sz="1800" dirty="0">
                <a:latin typeface="Arial" panose="020B0604020202020204" pitchFamily="34" charset="0"/>
                <a:cs typeface="Arial" panose="020B0604020202020204" pitchFamily="34" charset="0"/>
              </a:rPr>
              <a:t>Depression</a:t>
            </a:r>
          </a:p>
          <a:p>
            <a:pPr lvl="0">
              <a:lnSpc>
                <a:spcPct val="120000"/>
              </a:lnSpc>
              <a:spcAft>
                <a:spcPts val="600"/>
              </a:spcAft>
              <a:buClr>
                <a:schemeClr val="tx1"/>
              </a:buClr>
            </a:pPr>
            <a:r>
              <a:rPr lang="en-US" sz="1800" dirty="0">
                <a:latin typeface="Arial" panose="020B0604020202020204" pitchFamily="34" charset="0"/>
                <a:cs typeface="Arial" panose="020B0604020202020204" pitchFamily="34" charset="0"/>
              </a:rPr>
              <a:t>Agitation and irritability</a:t>
            </a:r>
          </a:p>
          <a:p>
            <a:pPr lvl="0">
              <a:lnSpc>
                <a:spcPct val="120000"/>
              </a:lnSpc>
              <a:spcAft>
                <a:spcPts val="600"/>
              </a:spcAft>
              <a:buClr>
                <a:schemeClr val="tx1"/>
              </a:buClr>
            </a:pPr>
            <a:r>
              <a:rPr lang="en-US" sz="1800" dirty="0">
                <a:latin typeface="Arial" panose="020B0604020202020204" pitchFamily="34" charset="0"/>
                <a:cs typeface="Arial" panose="020B0604020202020204" pitchFamily="34" charset="0"/>
              </a:rPr>
              <a:t>Impulsivity</a:t>
            </a:r>
          </a:p>
          <a:p>
            <a:pPr lvl="0">
              <a:lnSpc>
                <a:spcPct val="120000"/>
              </a:lnSpc>
              <a:spcAft>
                <a:spcPts val="600"/>
              </a:spcAft>
              <a:buClr>
                <a:schemeClr val="tx1"/>
              </a:buClr>
            </a:pPr>
            <a:r>
              <a:rPr lang="en-US" sz="1800" dirty="0">
                <a:latin typeface="Arial" panose="020B0604020202020204" pitchFamily="34" charset="0"/>
                <a:cs typeface="Arial" panose="020B0604020202020204" pitchFamily="34" charset="0"/>
              </a:rPr>
              <a:t>Aggression</a:t>
            </a:r>
          </a:p>
          <a:p>
            <a:pPr lvl="0">
              <a:lnSpc>
                <a:spcPct val="120000"/>
              </a:lnSpc>
              <a:spcAft>
                <a:spcPts val="600"/>
              </a:spcAft>
              <a:buClr>
                <a:schemeClr val="tx1"/>
              </a:buClr>
            </a:pPr>
            <a:r>
              <a:rPr lang="en-US" sz="1800" dirty="0">
                <a:latin typeface="Arial" panose="020B0604020202020204" pitchFamily="34" charset="0"/>
                <a:cs typeface="Arial" panose="020B0604020202020204" pitchFamily="34" charset="0"/>
              </a:rPr>
              <a:t>Anxiety</a:t>
            </a:r>
          </a:p>
          <a:p>
            <a:pPr lvl="0">
              <a:lnSpc>
                <a:spcPct val="120000"/>
              </a:lnSpc>
              <a:spcAft>
                <a:spcPts val="600"/>
              </a:spcAft>
              <a:buClr>
                <a:schemeClr val="tx1"/>
              </a:buClr>
            </a:pPr>
            <a:r>
              <a:rPr lang="en-US" sz="1800" dirty="0">
                <a:latin typeface="Arial" panose="020B0604020202020204" pitchFamily="34" charset="0"/>
                <a:cs typeface="Arial" panose="020B0604020202020204" pitchFamily="34" charset="0"/>
              </a:rPr>
              <a:t>Posttraumatic stress disorder</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a:p>
        </p:txBody>
      </p:sp>
    </p:spTree>
    <p:extLst>
      <p:ext uri="{BB962C8B-B14F-4D97-AF65-F5344CB8AC3E}">
        <p14:creationId xmlns:p14="http://schemas.microsoft.com/office/powerpoint/2010/main" val="3117203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Physical Residuals</a:t>
            </a:r>
          </a:p>
          <a:p>
            <a:pPr marL="0" indent="0" defTabSz="685800" fontAlgn="base">
              <a:spcAft>
                <a:spcPts val="600"/>
              </a:spcAft>
              <a:buClr>
                <a:schemeClr val="tx1"/>
              </a:buClr>
              <a:buFont typeface="Arial" panose="020B0604020202020204" pitchFamily="34" charset="0"/>
              <a:buNone/>
              <a:defRPr/>
            </a:pPr>
            <a:r>
              <a:rPr lang="en-US" sz="1800" b="0" kern="0" dirty="0">
                <a:solidFill>
                  <a:schemeClr val="tx1"/>
                </a:solidFill>
                <a:latin typeface="Arial" panose="020B0604020202020204" pitchFamily="34" charset="0"/>
                <a:cs typeface="Arial" panose="020B0604020202020204" pitchFamily="34" charset="0"/>
              </a:rPr>
              <a:t>Motor and Sensory Impairment</a:t>
            </a:r>
          </a:p>
          <a:p>
            <a:pPr marL="0" indent="0" defTabSz="685800" fontAlgn="base">
              <a:spcAft>
                <a:spcPts val="600"/>
              </a:spcAft>
              <a:buClr>
                <a:schemeClr val="tx1"/>
              </a:buClr>
              <a:buFont typeface="Arial" panose="020B0604020202020204" pitchFamily="34" charset="0"/>
              <a:buNone/>
              <a:defRPr/>
            </a:pPr>
            <a:r>
              <a:rPr lang="en-US" sz="1800" b="0" kern="0" dirty="0">
                <a:solidFill>
                  <a:schemeClr val="tx1"/>
                </a:solidFill>
                <a:latin typeface="Arial" panose="020B0604020202020204" pitchFamily="34" charset="0"/>
                <a:cs typeface="Arial" panose="020B0604020202020204" pitchFamily="34" charset="0"/>
              </a:rPr>
              <a:t>Visual-Spatial Orientation:  rated on ability to follow directions and recognize self and surroundings</a:t>
            </a:r>
          </a:p>
          <a:p>
            <a:pPr marL="0" indent="0" defTabSz="685800" fontAlgn="base">
              <a:spcAft>
                <a:spcPts val="600"/>
              </a:spcAft>
              <a:buClr>
                <a:schemeClr val="tx1"/>
              </a:buClr>
              <a:buFont typeface="Arial" panose="020B0604020202020204" pitchFamily="34" charset="0"/>
              <a:buNone/>
              <a:defRPr/>
            </a:pPr>
            <a:endParaRPr lang="en-US" sz="1800" b="0" u="sng"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a:p>
        </p:txBody>
      </p:sp>
    </p:spTree>
    <p:extLst>
      <p:ext uri="{BB962C8B-B14F-4D97-AF65-F5344CB8AC3E}">
        <p14:creationId xmlns:p14="http://schemas.microsoft.com/office/powerpoint/2010/main" val="3947514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Residuals of TBI</a:t>
            </a:r>
          </a:p>
          <a:p>
            <a:pPr>
              <a:buClr>
                <a:schemeClr val="tx1"/>
              </a:buClr>
            </a:pPr>
            <a:r>
              <a:rPr lang="en-US" sz="1800" b="0" dirty="0">
                <a:solidFill>
                  <a:schemeClr val="tx1"/>
                </a:solidFill>
                <a:latin typeface="Arial" panose="020B0604020202020204" pitchFamily="34" charset="0"/>
                <a:cs typeface="Arial" panose="020B0604020202020204" pitchFamily="34" charset="0"/>
              </a:rPr>
              <a:t>Residual with distinct diagnosis: rate separately (i.e. migraines)</a:t>
            </a:r>
          </a:p>
          <a:p>
            <a:pPr>
              <a:buClr>
                <a:schemeClr val="tx1"/>
              </a:buClr>
            </a:pPr>
            <a:r>
              <a:rPr lang="en-US" sz="1800" b="0" dirty="0">
                <a:solidFill>
                  <a:schemeClr val="tx1"/>
                </a:solidFill>
                <a:latin typeface="Arial" panose="020B0604020202020204" pitchFamily="34" charset="0"/>
                <a:cs typeface="Arial" panose="020B0604020202020204" pitchFamily="34" charset="0"/>
              </a:rPr>
              <a:t>If symptoms overlap, rating is based on the condition that provides the highest evaluation</a:t>
            </a:r>
          </a:p>
          <a:p>
            <a:pPr>
              <a:buClr>
                <a:schemeClr val="tx1"/>
              </a:buClr>
            </a:pPr>
            <a:r>
              <a:rPr lang="en-US" sz="1800" b="0" dirty="0">
                <a:solidFill>
                  <a:schemeClr val="tx1"/>
                </a:solidFill>
                <a:latin typeface="Arial" panose="020B0604020202020204" pitchFamily="34" charset="0"/>
                <a:cs typeface="Arial" panose="020B0604020202020204" pitchFamily="34" charset="0"/>
              </a:rPr>
              <a:t>A 10% maximum evaluation for subjective symptoms only no longer applies for 38 CFR 4.124a, DC 80 45</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a:p>
        </p:txBody>
      </p:sp>
    </p:spTree>
    <p:extLst>
      <p:ext uri="{BB962C8B-B14F-4D97-AF65-F5344CB8AC3E}">
        <p14:creationId xmlns:p14="http://schemas.microsoft.com/office/powerpoint/2010/main" val="3479377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effectLst/>
                <a:latin typeface="Arial" panose="020B0604020202020204" pitchFamily="34" charset="0"/>
                <a:cs typeface="Arial" panose="020B0604020202020204" pitchFamily="34" charset="0"/>
              </a:rPr>
              <a:t>Multiple Evaluations and Pyramiding in TBI Cases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In addition to the evaluation for TBI manifestations under the table “Evaluation of Cognitive Impairment and Other Residuals of Residuals of TBI Not Otherwise Classified” in DC 80 45 (and also incorporated into VBMS dash R),</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manifestations of a comorbid mental, neurologic or other physical disorder can be separately evaluated under another DC if there is a distinct diagnosis – even if based on subjective symptoms – and no more than one evaluation is based on the same manifestation manifestations.  </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Consider assigning separate evaluations for migraines, tinnitus, mental disorders, etc. as long as the manifestations do not overlap with those used to assign the evaluation of TBI under DC 80 45</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a:p>
        </p:txBody>
      </p:sp>
    </p:spTree>
    <p:extLst>
      <p:ext uri="{BB962C8B-B14F-4D97-AF65-F5344CB8AC3E}">
        <p14:creationId xmlns:p14="http://schemas.microsoft.com/office/powerpoint/2010/main" val="877418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TBI Evaluation Facets</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Executive Functions; memory, attention, and concentration</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Judgment</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Social Interaction</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Orientation</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Motor Activity</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Visual-Spatial Orientation</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Subjective Symptoms</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Neurobehavioral Effects</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Communication</a:t>
            </a:r>
          </a:p>
          <a:p>
            <a:pPr marL="342900" indent="-342900">
              <a:buFont typeface="+mj-lt"/>
              <a:buAutoNum type="arabicPeriod"/>
            </a:pPr>
            <a:r>
              <a:rPr lang="en-US" altLang="en-US" sz="1800" b="0" dirty="0">
                <a:solidFill>
                  <a:schemeClr val="tx1"/>
                </a:solidFill>
                <a:latin typeface="Arial" panose="020B0604020202020204" pitchFamily="34" charset="0"/>
                <a:cs typeface="Arial" panose="020B0604020202020204" pitchFamily="34" charset="0"/>
              </a:rPr>
              <a:t>Consciousness</a:t>
            </a:r>
            <a:endParaRPr lang="en-US" altLang="en-US" sz="1800" b="0" kern="1200" dirty="0">
              <a:solidFill>
                <a:schemeClr val="tx1"/>
              </a:solidFill>
              <a:latin typeface="Arial" panose="020B0604020202020204" pitchFamily="34" charset="0"/>
              <a:cs typeface="Arial" panose="020B0604020202020204" pitchFamily="34" charset="0"/>
            </a:endParaRPr>
          </a:p>
          <a:p>
            <a:r>
              <a:rPr lang="en-US" sz="1800" b="0" kern="0" dirty="0">
                <a:solidFill>
                  <a:schemeClr val="tx1"/>
                </a:solidFill>
                <a:latin typeface="Arial" panose="020B0604020202020204" pitchFamily="34" charset="0"/>
                <a:cs typeface="Arial" panose="020B0604020202020204" pitchFamily="34" charset="0"/>
              </a:rPr>
              <a:t>Evaluation is based on the most disabling facet</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a:p>
        </p:txBody>
      </p:sp>
    </p:spTree>
    <p:extLst>
      <p:ext uri="{BB962C8B-B14F-4D97-AF65-F5344CB8AC3E}">
        <p14:creationId xmlns:p14="http://schemas.microsoft.com/office/powerpoint/2010/main" val="22600469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TBI DBQ and Evaluation Builder </a:t>
            </a:r>
            <a:r>
              <a:rPr lang="en-US" sz="1800" b="0" dirty="0">
                <a:solidFill>
                  <a:schemeClr val="tx1"/>
                </a:solidFill>
                <a:latin typeface="Arial" panose="020B0604020202020204" pitchFamily="34" charset="0"/>
                <a:cs typeface="Arial" panose="020B0604020202020204" pitchFamily="34" charset="0"/>
              </a:rPr>
              <a:t>Memory, Attention, Concentration, Executive Functions Facet</a:t>
            </a:r>
          </a:p>
          <a:p>
            <a:pPr marL="0" indent="0">
              <a:spcAft>
                <a:spcPts val="600"/>
              </a:spcAft>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1. Memory, attention, concentration, executive functions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 complaints of impairment of memory, attention, co centration, or executive functions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complaint of mild memory loss (such as having difficulty following a conversation, recalling recent conversations, remembering names of new acquaintances, or finding words, or often misplacing items), attention, concentration, or executive functions, but without objective evidence on testing</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a:p>
        </p:txBody>
      </p:sp>
    </p:spTree>
    <p:extLst>
      <p:ext uri="{BB962C8B-B14F-4D97-AF65-F5344CB8AC3E}">
        <p14:creationId xmlns:p14="http://schemas.microsoft.com/office/powerpoint/2010/main" val="2717915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Judgment Facet</a:t>
            </a:r>
          </a:p>
          <a:p>
            <a:pPr marL="0" indent="0">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2. Judgment</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Normal</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Mildly impaired judgment: For complex or unfamiliar decisions, occasionally unable to identify, understand, and weigh the alternatives, understand the consequences of choices, and make a  reasonable decision</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Moderately impaired judgment: For complex or unfamiliar decisions, usually unable to identify, understand, and weigh the alternatives, understand the consequences of choices, and make a  reasonable decision, although has little difficulty with simple decisions</a:t>
            </a:r>
          </a:p>
        </p:txBody>
      </p:sp>
      <p:sp>
        <p:nvSpPr>
          <p:cNvPr id="4" name="Slide Number Placeholder 3"/>
          <p:cNvSpPr>
            <a:spLocks noGrp="1"/>
          </p:cNvSpPr>
          <p:nvPr>
            <p:ph type="sldNum" sz="quarter" idx="10"/>
          </p:nvPr>
        </p:nvSpPr>
        <p:spPr/>
        <p:txBody>
          <a:bodyPr/>
          <a:lstStyle/>
          <a:p>
            <a:fld id="{0E7C618C-DDD3-4DC9-ADAB-73264023D4F2}" type="slidenum">
              <a:rPr lang="en-US" smtClean="0"/>
              <a:t>16</a:t>
            </a:fld>
            <a:endParaRPr lang="en-US"/>
          </a:p>
        </p:txBody>
      </p:sp>
    </p:spTree>
    <p:extLst>
      <p:ext uri="{BB962C8B-B14F-4D97-AF65-F5344CB8AC3E}">
        <p14:creationId xmlns:p14="http://schemas.microsoft.com/office/powerpoint/2010/main" val="3392806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Social Interaction Facet</a:t>
            </a:r>
          </a:p>
          <a:p>
            <a:pPr marL="0" indent="0">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3. Social interaction</a:t>
            </a:r>
            <a:endParaRPr lang="en-US" sz="1800" b="0" dirty="0">
              <a:solidFill>
                <a:schemeClr val="tx1"/>
              </a:solidFill>
              <a:latin typeface="Arial" panose="020B0604020202020204" pitchFamily="34" charset="0"/>
              <a:cs typeface="Arial" panose="020B0604020202020204" pitchFamily="34" charset="0"/>
            </a:endParaRP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Social interaction is routinely appropriate</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Social interaction is occasionally inappropriate </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Social interaction is frequently inappropriate</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Social interaction is inappropriate most or all of the time</a:t>
            </a:r>
          </a:p>
        </p:txBody>
      </p:sp>
      <p:sp>
        <p:nvSpPr>
          <p:cNvPr id="4" name="Slide Number Placeholder 3"/>
          <p:cNvSpPr>
            <a:spLocks noGrp="1"/>
          </p:cNvSpPr>
          <p:nvPr>
            <p:ph type="sldNum" sz="quarter" idx="10"/>
          </p:nvPr>
        </p:nvSpPr>
        <p:spPr/>
        <p:txBody>
          <a:bodyPr/>
          <a:lstStyle/>
          <a:p>
            <a:fld id="{0E7C618C-DDD3-4DC9-ADAB-73264023D4F2}" type="slidenum">
              <a:rPr lang="en-US" smtClean="0"/>
              <a:t>17</a:t>
            </a:fld>
            <a:endParaRPr lang="en-US"/>
          </a:p>
        </p:txBody>
      </p:sp>
    </p:spTree>
    <p:extLst>
      <p:ext uri="{BB962C8B-B14F-4D97-AF65-F5344CB8AC3E}">
        <p14:creationId xmlns:p14="http://schemas.microsoft.com/office/powerpoint/2010/main" val="3619225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Orientation Facet</a:t>
            </a:r>
          </a:p>
          <a:p>
            <a:pPr marL="0" indent="0">
              <a:spcAft>
                <a:spcPts val="600"/>
              </a:spcAft>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4. Orientation</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Always oriented to person, time, place, and situation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Occasionally disoriented to one of the four aspects (person, time, place, situation) of orientation </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Occasionally disoriented to two of the four aspects (person, time, place, situation) of orientation or often disoriented to one aspect of orientation</a:t>
            </a:r>
          </a:p>
        </p:txBody>
      </p:sp>
      <p:sp>
        <p:nvSpPr>
          <p:cNvPr id="4" name="Slide Number Placeholder 3"/>
          <p:cNvSpPr>
            <a:spLocks noGrp="1"/>
          </p:cNvSpPr>
          <p:nvPr>
            <p:ph type="sldNum" sz="quarter" idx="10"/>
          </p:nvPr>
        </p:nvSpPr>
        <p:spPr/>
        <p:txBody>
          <a:bodyPr/>
          <a:lstStyle/>
          <a:p>
            <a:fld id="{0E7C618C-DDD3-4DC9-ADAB-73264023D4F2}" type="slidenum">
              <a:rPr lang="en-US" smtClean="0"/>
              <a:t>18</a:t>
            </a:fld>
            <a:endParaRPr lang="en-US"/>
          </a:p>
        </p:txBody>
      </p:sp>
    </p:spTree>
    <p:extLst>
      <p:ext uri="{BB962C8B-B14F-4D97-AF65-F5344CB8AC3E}">
        <p14:creationId xmlns:p14="http://schemas.microsoft.com/office/powerpoint/2010/main" val="474665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Motor Activity Facet</a:t>
            </a:r>
          </a:p>
          <a:p>
            <a:pPr marL="0" indent="0">
              <a:spcAft>
                <a:spcPts val="600"/>
              </a:spcAft>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5. Motor activity (with intact motor and sensory system)</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Motor activity normal</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Motor activity is normal most of the time, but mildly slowed at times due to apraxia (inability to perform previously learned motor activities, despite normal motor function)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Motor activity is mildly decreased or with moderate slowing due to apraxia </a:t>
            </a:r>
          </a:p>
        </p:txBody>
      </p:sp>
      <p:sp>
        <p:nvSpPr>
          <p:cNvPr id="4" name="Slide Number Placeholder 3"/>
          <p:cNvSpPr>
            <a:spLocks noGrp="1"/>
          </p:cNvSpPr>
          <p:nvPr>
            <p:ph type="sldNum" sz="quarter" idx="10"/>
          </p:nvPr>
        </p:nvSpPr>
        <p:spPr/>
        <p:txBody>
          <a:bodyPr/>
          <a:lstStyle/>
          <a:p>
            <a:fld id="{0E7C618C-DDD3-4DC9-ADAB-73264023D4F2}" type="slidenum">
              <a:rPr lang="en-US" smtClean="0"/>
              <a:t>19</a:t>
            </a:fld>
            <a:endParaRPr lang="en-US"/>
          </a:p>
        </p:txBody>
      </p:sp>
    </p:spTree>
    <p:extLst>
      <p:ext uri="{BB962C8B-B14F-4D97-AF65-F5344CB8AC3E}">
        <p14:creationId xmlns:p14="http://schemas.microsoft.com/office/powerpoint/2010/main" val="1162853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Upon completion of this lesson and given available references, the trainee will be able to prepare a rating decision targeting TBI.</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a:p>
        </p:txBody>
      </p:sp>
    </p:spTree>
    <p:extLst>
      <p:ext uri="{BB962C8B-B14F-4D97-AF65-F5344CB8AC3E}">
        <p14:creationId xmlns:p14="http://schemas.microsoft.com/office/powerpoint/2010/main" val="692046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latin typeface="Arial" panose="020B0604020202020204" pitchFamily="34" charset="0"/>
                <a:cs typeface="Arial" panose="020B0604020202020204" pitchFamily="34" charset="0"/>
              </a:rPr>
              <a:t>Visual Spatial Orientation Facet</a:t>
            </a:r>
          </a:p>
          <a:p>
            <a:pPr marL="0" indent="0">
              <a:buFont typeface="Arial" panose="020B0604020202020204" pitchFamily="34" charset="0"/>
              <a:buNone/>
            </a:pPr>
            <a:r>
              <a:rPr lang="en-US" sz="1800" b="0" u="sng" dirty="0">
                <a:latin typeface="Arial" panose="020B0604020202020204" pitchFamily="34" charset="0"/>
                <a:cs typeface="Arial" panose="020B0604020202020204" pitchFamily="34" charset="0"/>
              </a:rPr>
              <a:t>6. Visual spatial orientation</a:t>
            </a:r>
            <a:endParaRPr lang="en-US" sz="1800" b="0" dirty="0">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Normal</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Mildly impaired: Occasionally gets lost in unfamiliar surroundings, has difficulty reading maps or following directions. Is able to use assistive devices such as GPS (global positioning system)</a:t>
            </a:r>
          </a:p>
          <a:p>
            <a:pPr marL="0" indent="0">
              <a:spcAft>
                <a:spcPts val="600"/>
              </a:spcAft>
              <a:buClr>
                <a:schemeClr val="tx1"/>
              </a:buClr>
              <a:buFont typeface="Arial" panose="020B0604020202020204" pitchFamily="34" charset="0"/>
              <a:buNone/>
            </a:pPr>
            <a:r>
              <a:rPr lang="en-US" sz="1800" b="0" dirty="0">
                <a:latin typeface="Arial" panose="020B0604020202020204" pitchFamily="34" charset="0"/>
                <a:cs typeface="Arial" panose="020B0604020202020204" pitchFamily="34" charset="0"/>
              </a:rPr>
              <a:t>Moderately impaired: Usually gets lost in unfamiliar surroundings, has difficulty reading maps, following directions, and judging distance. Has difficulty using assistive devices such as GPS (global positioning system)</a:t>
            </a:r>
          </a:p>
        </p:txBody>
      </p:sp>
      <p:sp>
        <p:nvSpPr>
          <p:cNvPr id="4" name="Slide Number Placeholder 3"/>
          <p:cNvSpPr>
            <a:spLocks noGrp="1"/>
          </p:cNvSpPr>
          <p:nvPr>
            <p:ph type="sldNum" sz="quarter" idx="10"/>
          </p:nvPr>
        </p:nvSpPr>
        <p:spPr/>
        <p:txBody>
          <a:bodyPr/>
          <a:lstStyle/>
          <a:p>
            <a:fld id="{0E7C618C-DDD3-4DC9-ADAB-73264023D4F2}" type="slidenum">
              <a:rPr lang="en-US" smtClean="0"/>
              <a:t>20</a:t>
            </a:fld>
            <a:endParaRPr lang="en-US"/>
          </a:p>
        </p:txBody>
      </p:sp>
    </p:spTree>
    <p:extLst>
      <p:ext uri="{BB962C8B-B14F-4D97-AF65-F5344CB8AC3E}">
        <p14:creationId xmlns:p14="http://schemas.microsoft.com/office/powerpoint/2010/main" val="38328118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Subjective Symptoms Facet</a:t>
            </a:r>
          </a:p>
          <a:p>
            <a:pPr marL="0" indent="0">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7. Subjective symptoms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 subjective symptoms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Subjective symptoms that do not interfere with work; instrumental activities of daily living; or work, family or other close relationships. Examples are: mild or occasional headaches, mild anxiety</a:t>
            </a:r>
          </a:p>
        </p:txBody>
      </p:sp>
      <p:sp>
        <p:nvSpPr>
          <p:cNvPr id="4" name="Slide Number Placeholder 3"/>
          <p:cNvSpPr>
            <a:spLocks noGrp="1"/>
          </p:cNvSpPr>
          <p:nvPr>
            <p:ph type="sldNum" sz="quarter" idx="10"/>
          </p:nvPr>
        </p:nvSpPr>
        <p:spPr/>
        <p:txBody>
          <a:bodyPr/>
          <a:lstStyle/>
          <a:p>
            <a:fld id="{0E7C618C-DDD3-4DC9-ADAB-73264023D4F2}" type="slidenum">
              <a:rPr lang="en-US" smtClean="0"/>
              <a:t>21</a:t>
            </a:fld>
            <a:endParaRPr lang="en-US"/>
          </a:p>
        </p:txBody>
      </p:sp>
    </p:spTree>
    <p:extLst>
      <p:ext uri="{BB962C8B-B14F-4D97-AF65-F5344CB8AC3E}">
        <p14:creationId xmlns:p14="http://schemas.microsoft.com/office/powerpoint/2010/main" val="4169761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Neurobehavioral Effects Facet</a:t>
            </a:r>
          </a:p>
          <a:p>
            <a:pPr marL="0" indent="0">
              <a:spcAft>
                <a:spcPts val="600"/>
              </a:spcAft>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8. Neurobehavioral effects</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 neurobehavioral effects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One or more neurobehavioral effects that do not interfere with workplace interaction or social interaction.</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One or more neurobehavioral effects that occasionally interfere with workplace interaction, social interaction, or both but do not preclude them</a:t>
            </a:r>
          </a:p>
        </p:txBody>
      </p:sp>
      <p:sp>
        <p:nvSpPr>
          <p:cNvPr id="4" name="Slide Number Placeholder 3"/>
          <p:cNvSpPr>
            <a:spLocks noGrp="1"/>
          </p:cNvSpPr>
          <p:nvPr>
            <p:ph type="sldNum" sz="quarter" idx="10"/>
          </p:nvPr>
        </p:nvSpPr>
        <p:spPr/>
        <p:txBody>
          <a:bodyPr/>
          <a:lstStyle/>
          <a:p>
            <a:fld id="{0E7C618C-DDD3-4DC9-ADAB-73264023D4F2}" type="slidenum">
              <a:rPr lang="en-US" smtClean="0"/>
              <a:t>22</a:t>
            </a:fld>
            <a:endParaRPr lang="en-US"/>
          </a:p>
        </p:txBody>
      </p:sp>
    </p:spTree>
    <p:extLst>
      <p:ext uri="{BB962C8B-B14F-4D97-AF65-F5344CB8AC3E}">
        <p14:creationId xmlns:p14="http://schemas.microsoft.com/office/powerpoint/2010/main" val="24094086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Communication Facet</a:t>
            </a:r>
          </a:p>
          <a:p>
            <a:pPr marL="0" indent="0">
              <a:spcAft>
                <a:spcPts val="600"/>
              </a:spcAft>
              <a:buFont typeface="Arial" panose="020B0604020202020204" pitchFamily="34" charset="0"/>
              <a:buNone/>
            </a:pPr>
            <a:r>
              <a:rPr lang="en-US" sz="1800" b="0" u="sng" dirty="0">
                <a:solidFill>
                  <a:schemeClr val="tx1"/>
                </a:solidFill>
                <a:latin typeface="Arial" panose="020B0604020202020204" pitchFamily="34" charset="0"/>
                <a:cs typeface="Arial" panose="020B0604020202020204" pitchFamily="34" charset="0"/>
              </a:rPr>
              <a:t>9. Communication</a:t>
            </a:r>
            <a:endParaRPr lang="en-US" sz="1800" b="0" dirty="0">
              <a:solidFill>
                <a:schemeClr val="tx1"/>
              </a:solidFill>
              <a:latin typeface="Arial" panose="020B0604020202020204" pitchFamily="34" charset="0"/>
              <a:cs typeface="Arial" panose="020B0604020202020204" pitchFamily="34" charset="0"/>
            </a:endParaRP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Able to communicate by spoken and written language (expressive communication) and to comprehend spoken and written language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Comprehension or expression, or both, of either spoken language or written language is only occasionally impaired. Can communicate complex ideas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Inability to communicate either by spoken language, written language, or both, more than occasionally but less than half of the time, or to comprehend spoken language, written language, or both, more than occasionally but less than half of the time. Can generally communicate complex ideas</a:t>
            </a:r>
          </a:p>
        </p:txBody>
      </p:sp>
      <p:sp>
        <p:nvSpPr>
          <p:cNvPr id="4" name="Slide Number Placeholder 3"/>
          <p:cNvSpPr>
            <a:spLocks noGrp="1"/>
          </p:cNvSpPr>
          <p:nvPr>
            <p:ph type="sldNum" sz="quarter" idx="10"/>
          </p:nvPr>
        </p:nvSpPr>
        <p:spPr/>
        <p:txBody>
          <a:bodyPr/>
          <a:lstStyle/>
          <a:p>
            <a:fld id="{0E7C618C-DDD3-4DC9-ADAB-73264023D4F2}" type="slidenum">
              <a:rPr lang="en-US" smtClean="0"/>
              <a:t>23</a:t>
            </a:fld>
            <a:endParaRPr lang="en-US"/>
          </a:p>
        </p:txBody>
      </p:sp>
    </p:spTree>
    <p:extLst>
      <p:ext uri="{BB962C8B-B14F-4D97-AF65-F5344CB8AC3E}">
        <p14:creationId xmlns:p14="http://schemas.microsoft.com/office/powerpoint/2010/main" val="3295761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Consciousness Facet</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10. Consciousness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Normal</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Persistent altered state of consciousness, such as vegetative state, minimally responsive state, coma</a:t>
            </a:r>
          </a:p>
        </p:txBody>
      </p:sp>
      <p:sp>
        <p:nvSpPr>
          <p:cNvPr id="4" name="Slide Number Placeholder 3"/>
          <p:cNvSpPr>
            <a:spLocks noGrp="1"/>
          </p:cNvSpPr>
          <p:nvPr>
            <p:ph type="sldNum" sz="quarter" idx="10"/>
          </p:nvPr>
        </p:nvSpPr>
        <p:spPr/>
        <p:txBody>
          <a:bodyPr/>
          <a:lstStyle/>
          <a:p>
            <a:fld id="{0E7C618C-DDD3-4DC9-ADAB-73264023D4F2}" type="slidenum">
              <a:rPr lang="en-US" smtClean="0"/>
              <a:t>24</a:t>
            </a:fld>
            <a:endParaRPr lang="en-US"/>
          </a:p>
        </p:txBody>
      </p:sp>
    </p:spTree>
    <p:extLst>
      <p:ext uri="{BB962C8B-B14F-4D97-AF65-F5344CB8AC3E}">
        <p14:creationId xmlns:p14="http://schemas.microsoft.com/office/powerpoint/2010/main" val="12418346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Effective Dates</a:t>
            </a:r>
          </a:p>
          <a:p>
            <a:pPr>
              <a:spcAft>
                <a:spcPts val="600"/>
              </a:spcAft>
              <a:buClr>
                <a:schemeClr val="tx1"/>
              </a:buClr>
              <a:defRPr/>
            </a:pPr>
            <a:r>
              <a:rPr lang="en-US" sz="1800" b="0" dirty="0">
                <a:solidFill>
                  <a:schemeClr val="tx1"/>
                </a:solidFill>
                <a:latin typeface="Arial" panose="020B0604020202020204" pitchFamily="34" charset="0"/>
                <a:cs typeface="Arial" panose="020B0604020202020204" pitchFamily="34" charset="0"/>
              </a:rPr>
              <a:t>Regulation effective: 10/23/2008</a:t>
            </a:r>
          </a:p>
          <a:p>
            <a:pPr>
              <a:spcAft>
                <a:spcPts val="600"/>
              </a:spcAft>
              <a:buClr>
                <a:schemeClr val="tx1"/>
              </a:buClr>
              <a:defRPr/>
            </a:pPr>
            <a:r>
              <a:rPr lang="en-US" sz="1800" b="0" dirty="0">
                <a:solidFill>
                  <a:schemeClr val="tx1"/>
                </a:solidFill>
                <a:latin typeface="Arial" panose="020B0604020202020204" pitchFamily="34" charset="0"/>
                <a:cs typeface="Arial" panose="020B0604020202020204" pitchFamily="34" charset="0"/>
              </a:rPr>
              <a:t>3.114 does apply</a:t>
            </a:r>
          </a:p>
        </p:txBody>
      </p:sp>
      <p:sp>
        <p:nvSpPr>
          <p:cNvPr id="4" name="Slide Number Placeholder 3"/>
          <p:cNvSpPr>
            <a:spLocks noGrp="1"/>
          </p:cNvSpPr>
          <p:nvPr>
            <p:ph type="sldNum" sz="quarter" idx="10"/>
          </p:nvPr>
        </p:nvSpPr>
        <p:spPr/>
        <p:txBody>
          <a:bodyPr/>
          <a:lstStyle/>
          <a:p>
            <a:fld id="{0E7C618C-DDD3-4DC9-ADAB-73264023D4F2}" type="slidenum">
              <a:rPr lang="en-US" smtClean="0"/>
              <a:t>25</a:t>
            </a:fld>
            <a:endParaRPr lang="en-US"/>
          </a:p>
        </p:txBody>
      </p:sp>
    </p:spTree>
    <p:extLst>
      <p:ext uri="{BB962C8B-B14F-4D97-AF65-F5344CB8AC3E}">
        <p14:creationId xmlns:p14="http://schemas.microsoft.com/office/powerpoint/2010/main" val="4289159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latin typeface="Arial" panose="020B0604020202020204" pitchFamily="34" charset="0"/>
                <a:cs typeface="Arial" panose="020B0604020202020204" pitchFamily="34" charset="0"/>
              </a:rPr>
              <a:t>Scenario (1)</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 Veteran suffers a TBI while serving with the Army in Afghanistan, and submits an original claim for service connection. The Veteran has a TBI DBQ that indicates a diagnosis of TBI, with the highest facet indicated as a 2 for neurobehavioral effects.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The Veteran also has subjective complaints of anxiety, but no diagnosis. The Veteran has separate diagnoses of tinnitus and migraine headaches (with characteristic prostrating attacks averaging one in 2 months over the last several months).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How would you combine (or separate) these conditions?</a:t>
            </a:r>
          </a:p>
        </p:txBody>
      </p:sp>
      <p:sp>
        <p:nvSpPr>
          <p:cNvPr id="4" name="Slide Number Placeholder 3"/>
          <p:cNvSpPr>
            <a:spLocks noGrp="1"/>
          </p:cNvSpPr>
          <p:nvPr>
            <p:ph type="sldNum" sz="quarter" idx="10"/>
          </p:nvPr>
        </p:nvSpPr>
        <p:spPr/>
        <p:txBody>
          <a:bodyPr/>
          <a:lstStyle/>
          <a:p>
            <a:fld id="{0E7C618C-DDD3-4DC9-ADAB-73264023D4F2}" type="slidenum">
              <a:rPr lang="en-US" smtClean="0"/>
              <a:t>26</a:t>
            </a:fld>
            <a:endParaRPr lang="en-US"/>
          </a:p>
        </p:txBody>
      </p:sp>
    </p:spTree>
    <p:extLst>
      <p:ext uri="{BB962C8B-B14F-4D97-AF65-F5344CB8AC3E}">
        <p14:creationId xmlns:p14="http://schemas.microsoft.com/office/powerpoint/2010/main" val="41080946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effectLst/>
                <a:latin typeface="Arial" panose="020B0604020202020204" pitchFamily="34" charset="0"/>
                <a:cs typeface="Arial" panose="020B0604020202020204" pitchFamily="34" charset="0"/>
              </a:rPr>
              <a:t>Scenario (1) Answer</a:t>
            </a:r>
          </a:p>
          <a:p>
            <a:pPr marL="0" indent="0">
              <a:spcAft>
                <a:spcPts val="600"/>
              </a:spcAft>
              <a:buFont typeface="Arial" panose="020B0604020202020204" pitchFamily="34" charset="0"/>
              <a:buNone/>
            </a:pPr>
            <a:r>
              <a:rPr lang="en-US" sz="1800" b="0" dirty="0">
                <a:latin typeface="Arial" panose="020B0604020202020204" pitchFamily="34" charset="0"/>
                <a:cs typeface="Arial" panose="020B0604020202020204" pitchFamily="34" charset="0"/>
              </a:rPr>
              <a:t>Rate the TBI under DC 80 45 with an evaluation of 40%. The TBI evaluation includes the subjective complaints of anxiety.</a:t>
            </a:r>
          </a:p>
          <a:p>
            <a:pPr marL="0" indent="0">
              <a:spcAft>
                <a:spcPts val="600"/>
              </a:spcAft>
              <a:buFont typeface="Arial" panose="020B0604020202020204" pitchFamily="34" charset="0"/>
              <a:buNone/>
            </a:pPr>
            <a:r>
              <a:rPr lang="en-US" sz="1800" b="0" dirty="0">
                <a:latin typeface="Arial" panose="020B0604020202020204" pitchFamily="34" charset="0"/>
                <a:cs typeface="Arial" panose="020B0604020202020204" pitchFamily="34" charset="0"/>
              </a:rPr>
              <a:t>Rate the tinnitus separate under DC 62 60 with an evaluation of 10%.</a:t>
            </a:r>
          </a:p>
          <a:p>
            <a:pPr marL="0" indent="0">
              <a:spcAft>
                <a:spcPts val="600"/>
              </a:spcAft>
              <a:buFont typeface="Arial" panose="020B0604020202020204" pitchFamily="34" charset="0"/>
              <a:buNone/>
            </a:pPr>
            <a:r>
              <a:rPr lang="en-US" sz="1800" b="0" dirty="0">
                <a:latin typeface="Arial" panose="020B0604020202020204" pitchFamily="34" charset="0"/>
                <a:cs typeface="Arial" panose="020B0604020202020204" pitchFamily="34" charset="0"/>
              </a:rPr>
              <a:t>Rate the migraine headaches separate under DC 8 100 with an evaluation of 10%.</a:t>
            </a:r>
          </a:p>
        </p:txBody>
      </p:sp>
      <p:sp>
        <p:nvSpPr>
          <p:cNvPr id="4" name="Slide Number Placeholder 3"/>
          <p:cNvSpPr>
            <a:spLocks noGrp="1"/>
          </p:cNvSpPr>
          <p:nvPr>
            <p:ph type="sldNum" sz="quarter" idx="10"/>
          </p:nvPr>
        </p:nvSpPr>
        <p:spPr/>
        <p:txBody>
          <a:bodyPr/>
          <a:lstStyle/>
          <a:p>
            <a:fld id="{0E7C618C-DDD3-4DC9-ADAB-73264023D4F2}" type="slidenum">
              <a:rPr lang="en-US" smtClean="0"/>
              <a:t>27</a:t>
            </a:fld>
            <a:endParaRPr lang="en-US"/>
          </a:p>
        </p:txBody>
      </p:sp>
    </p:spTree>
    <p:extLst>
      <p:ext uri="{BB962C8B-B14F-4D97-AF65-F5344CB8AC3E}">
        <p14:creationId xmlns:p14="http://schemas.microsoft.com/office/powerpoint/2010/main" val="315453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effectLst/>
                <a:latin typeface="Arial" panose="020B0604020202020204" pitchFamily="34" charset="0"/>
                <a:cs typeface="Arial" panose="020B0604020202020204" pitchFamily="34" charset="0"/>
              </a:rPr>
              <a:t>Service Treatment Records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May document the TBI as mild, moderate, or severe (see 38 CFR 3.310(d)(3)(</a:t>
            </a:r>
            <a:r>
              <a:rPr lang="en-US" sz="1800" b="0" dirty="0" err="1">
                <a:solidFill>
                  <a:schemeClr val="tx1"/>
                </a:solidFill>
                <a:latin typeface="Arial" panose="020B0604020202020204" pitchFamily="34" charset="0"/>
                <a:cs typeface="Arial" panose="020B0604020202020204" pitchFamily="34" charset="0"/>
              </a:rPr>
              <a:t>i</a:t>
            </a:r>
            <a:r>
              <a:rPr lang="en-US" sz="1800" b="0" dirty="0">
                <a:solidFill>
                  <a:schemeClr val="tx1"/>
                </a:solidFill>
                <a:latin typeface="Arial" panose="020B0604020202020204" pitchFamily="34" charset="0"/>
                <a:cs typeface="Arial" panose="020B0604020202020204" pitchFamily="34" charset="0"/>
              </a:rPr>
              <a:t>))</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These levels of TBI are an initial assessment of the injury and do not coincide with the current rating evaluation under DC 80 45, but are a consideration for secondary conditions associated with TBI.</a:t>
            </a:r>
          </a:p>
        </p:txBody>
      </p:sp>
      <p:sp>
        <p:nvSpPr>
          <p:cNvPr id="4" name="Slide Number Placeholder 3"/>
          <p:cNvSpPr>
            <a:spLocks noGrp="1"/>
          </p:cNvSpPr>
          <p:nvPr>
            <p:ph type="sldNum" sz="quarter" idx="10"/>
          </p:nvPr>
        </p:nvSpPr>
        <p:spPr/>
        <p:txBody>
          <a:bodyPr/>
          <a:lstStyle/>
          <a:p>
            <a:fld id="{0E7C618C-DDD3-4DC9-ADAB-73264023D4F2}" type="slidenum">
              <a:rPr lang="en-US" smtClean="0"/>
              <a:t>28</a:t>
            </a:fld>
            <a:endParaRPr lang="en-US"/>
          </a:p>
        </p:txBody>
      </p:sp>
    </p:spTree>
    <p:extLst>
      <p:ext uri="{BB962C8B-B14F-4D97-AF65-F5344CB8AC3E}">
        <p14:creationId xmlns:p14="http://schemas.microsoft.com/office/powerpoint/2010/main" val="8489357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Secondary SC under 38 CFR 3.310</a:t>
            </a:r>
          </a:p>
          <a:p>
            <a:pPr>
              <a:spcAft>
                <a:spcPts val="600"/>
              </a:spcAft>
              <a:buClr>
                <a:schemeClr val="tx1"/>
              </a:buClr>
            </a:pPr>
            <a:r>
              <a:rPr lang="en-US" sz="1800" dirty="0">
                <a:latin typeface="Arial" panose="020B0604020202020204" pitchFamily="34" charset="0"/>
                <a:cs typeface="Arial" panose="020B0604020202020204" pitchFamily="34" charset="0"/>
              </a:rPr>
              <a:t>38 CFR 3.310 was amended on December 17, 2013, to establish an association between TBI and certain illnesses. </a:t>
            </a:r>
          </a:p>
        </p:txBody>
      </p:sp>
      <p:sp>
        <p:nvSpPr>
          <p:cNvPr id="4" name="Slide Number Placeholder 3"/>
          <p:cNvSpPr>
            <a:spLocks noGrp="1"/>
          </p:cNvSpPr>
          <p:nvPr>
            <p:ph type="sldNum" sz="quarter" idx="10"/>
          </p:nvPr>
        </p:nvSpPr>
        <p:spPr/>
        <p:txBody>
          <a:bodyPr/>
          <a:lstStyle/>
          <a:p>
            <a:fld id="{0E7C618C-DDD3-4DC9-ADAB-73264023D4F2}" type="slidenum">
              <a:rPr lang="en-US" smtClean="0"/>
              <a:t>29</a:t>
            </a:fld>
            <a:endParaRPr lang="en-US"/>
          </a:p>
        </p:txBody>
      </p:sp>
    </p:spTree>
    <p:extLst>
      <p:ext uri="{BB962C8B-B14F-4D97-AF65-F5344CB8AC3E}">
        <p14:creationId xmlns:p14="http://schemas.microsoft.com/office/powerpoint/2010/main" val="3684533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38 CFR 3.114</a:t>
            </a:r>
            <a:r>
              <a:rPr lang="en-US" sz="1800" b="0" dirty="0">
                <a:solidFill>
                  <a:schemeClr val="tx1"/>
                </a:solidFill>
                <a:latin typeface="Arial" panose="020B0604020202020204" pitchFamily="34" charset="0"/>
                <a:cs typeface="Arial" panose="020B0604020202020204" pitchFamily="34" charset="0"/>
              </a:rPr>
              <a:t> - Change of law or Department of Veterans Affairs issue.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4"/>
              </a:rPr>
              <a:t>38 CFR 3.304</a:t>
            </a:r>
            <a:r>
              <a:rPr lang="en-US" sz="1800" b="0" dirty="0">
                <a:solidFill>
                  <a:schemeClr val="tx1"/>
                </a:solidFill>
                <a:latin typeface="Arial" panose="020B0604020202020204" pitchFamily="34" charset="0"/>
                <a:cs typeface="Arial" panose="020B0604020202020204" pitchFamily="34" charset="0"/>
              </a:rPr>
              <a:t> - Direct service connection; wartime and peacetime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5"/>
              </a:rPr>
              <a:t>38 CFR 3.350</a:t>
            </a:r>
            <a:r>
              <a:rPr lang="en-US" sz="1800" b="0" dirty="0">
                <a:solidFill>
                  <a:schemeClr val="tx1"/>
                </a:solidFill>
                <a:latin typeface="Arial" panose="020B0604020202020204" pitchFamily="34" charset="0"/>
                <a:cs typeface="Arial" panose="020B0604020202020204" pitchFamily="34" charset="0"/>
              </a:rPr>
              <a:t> - Special monthly compensation ratings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6"/>
              </a:rPr>
              <a:t>38 CFR 4.7</a:t>
            </a:r>
            <a:r>
              <a:rPr lang="en-US" sz="1800" b="0" dirty="0">
                <a:solidFill>
                  <a:schemeClr val="tx1"/>
                </a:solidFill>
                <a:latin typeface="Arial" panose="020B0604020202020204" pitchFamily="34" charset="0"/>
                <a:cs typeface="Arial" panose="020B0604020202020204" pitchFamily="34" charset="0"/>
              </a:rPr>
              <a:t> - Higher of two evaluations</a:t>
            </a: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a:p>
        </p:txBody>
      </p:sp>
    </p:spTree>
    <p:extLst>
      <p:ext uri="{BB962C8B-B14F-4D97-AF65-F5344CB8AC3E}">
        <p14:creationId xmlns:p14="http://schemas.microsoft.com/office/powerpoint/2010/main" val="4944165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ltLang="en-US" sz="1800" b="0" dirty="0">
                <a:solidFill>
                  <a:schemeClr val="tx1"/>
                </a:solidFill>
                <a:effectLst/>
                <a:latin typeface="Arial" panose="020B0604020202020204" pitchFamily="34" charset="0"/>
                <a:cs typeface="Arial" panose="020B0604020202020204" pitchFamily="34" charset="0"/>
              </a:rPr>
              <a:t>Scenario (2)</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A Veteran suffers a moderate TBI while serving with the Marines in Iraq. The Veteran submits an original claim for service connection for a TBI.</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The Veteran has a TBI DBQ that indicates a diagnosis of TBI, with the highest facets indicated as a 2 for judgement and a 2 for subjective symptoms. The Veteran has subjective headaches without a diagnosis.</a:t>
            </a:r>
          </a:p>
          <a:p>
            <a:pPr marL="0" indent="0">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The Veteran also has a separate diagnosis of unprovoked seizure disorder with 2 minor seizures in the last six months, and a separate diagnosis of tinnitus.</a:t>
            </a:r>
          </a:p>
          <a:p>
            <a:pPr marL="0" indent="0">
              <a:lnSpc>
                <a:spcPct val="150000"/>
              </a:lnSpc>
              <a:spcAft>
                <a:spcPts val="600"/>
              </a:spcAft>
              <a:buClr>
                <a:schemeClr val="tx1"/>
              </a:buClr>
              <a:buFont typeface="Arial" panose="020B0604020202020204" pitchFamily="34" charset="0"/>
              <a:buNone/>
              <a:defRPr/>
            </a:pPr>
            <a:r>
              <a:rPr lang="en-US" sz="1800" b="0" dirty="0">
                <a:solidFill>
                  <a:schemeClr val="tx1"/>
                </a:solidFill>
                <a:latin typeface="Arial" panose="020B0604020202020204" pitchFamily="34" charset="0"/>
                <a:cs typeface="Arial" panose="020B0604020202020204" pitchFamily="34" charset="0"/>
              </a:rPr>
              <a:t>How would you rate this?</a:t>
            </a:r>
          </a:p>
        </p:txBody>
      </p:sp>
      <p:sp>
        <p:nvSpPr>
          <p:cNvPr id="4" name="Slide Number Placeholder 3"/>
          <p:cNvSpPr>
            <a:spLocks noGrp="1"/>
          </p:cNvSpPr>
          <p:nvPr>
            <p:ph type="sldNum" sz="quarter" idx="10"/>
          </p:nvPr>
        </p:nvSpPr>
        <p:spPr/>
        <p:txBody>
          <a:bodyPr/>
          <a:lstStyle/>
          <a:p>
            <a:fld id="{0E7C618C-DDD3-4DC9-ADAB-73264023D4F2}" type="slidenum">
              <a:rPr lang="en-US" smtClean="0"/>
              <a:t>30</a:t>
            </a:fld>
            <a:endParaRPr lang="en-US"/>
          </a:p>
        </p:txBody>
      </p:sp>
    </p:spTree>
    <p:extLst>
      <p:ext uri="{BB962C8B-B14F-4D97-AF65-F5344CB8AC3E}">
        <p14:creationId xmlns:p14="http://schemas.microsoft.com/office/powerpoint/2010/main" val="18213690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dirty="0">
                <a:latin typeface="Arial" panose="020B0604020202020204" pitchFamily="34" charset="0"/>
                <a:cs typeface="Arial" panose="020B0604020202020204" pitchFamily="34" charset="0"/>
              </a:rPr>
              <a:t>Scenario (2) Answer</a:t>
            </a:r>
          </a:p>
          <a:p>
            <a:pPr>
              <a:spcAft>
                <a:spcPts val="600"/>
              </a:spcAft>
              <a:buClr>
                <a:schemeClr val="tx1"/>
              </a:buClr>
              <a:defRPr/>
            </a:pPr>
            <a:r>
              <a:rPr lang="en-US" sz="1800" dirty="0">
                <a:latin typeface="Arial" panose="020B0604020202020204" pitchFamily="34" charset="0"/>
                <a:cs typeface="Arial" panose="020B0604020202020204" pitchFamily="34" charset="0"/>
              </a:rPr>
              <a:t>Rate the TBI under DC 80 45 with an evaluation of 40%.  The TBI evaluation includes the subjective complaints of headaches.</a:t>
            </a:r>
          </a:p>
          <a:p>
            <a:pPr>
              <a:spcAft>
                <a:spcPts val="600"/>
              </a:spcAft>
              <a:buClr>
                <a:schemeClr val="tx1"/>
              </a:buClr>
              <a:defRPr/>
            </a:pPr>
            <a:r>
              <a:rPr lang="en-US" sz="1800" dirty="0">
                <a:latin typeface="Arial" panose="020B0604020202020204" pitchFamily="34" charset="0"/>
                <a:cs typeface="Arial" panose="020B0604020202020204" pitchFamily="34" charset="0"/>
              </a:rPr>
              <a:t>Rate the seizure disorder under DC 89 10 with an evaluation of 20%.</a:t>
            </a:r>
          </a:p>
          <a:p>
            <a:pPr>
              <a:spcAft>
                <a:spcPts val="600"/>
              </a:spcAft>
              <a:buClr>
                <a:schemeClr val="tx1"/>
              </a:buClr>
              <a:defRPr/>
            </a:pPr>
            <a:r>
              <a:rPr lang="en-US" sz="1800" dirty="0">
                <a:latin typeface="Arial" panose="020B0604020202020204" pitchFamily="34" charset="0"/>
                <a:cs typeface="Arial" panose="020B0604020202020204" pitchFamily="34" charset="0"/>
              </a:rPr>
              <a:t>Rate the tinnitus under DC 62 60 with an evaluation of 10%.</a:t>
            </a:r>
          </a:p>
        </p:txBody>
      </p:sp>
      <p:sp>
        <p:nvSpPr>
          <p:cNvPr id="4" name="Slide Number Placeholder 3"/>
          <p:cNvSpPr>
            <a:spLocks noGrp="1"/>
          </p:cNvSpPr>
          <p:nvPr>
            <p:ph type="sldNum" sz="quarter" idx="10"/>
          </p:nvPr>
        </p:nvSpPr>
        <p:spPr/>
        <p:txBody>
          <a:bodyPr/>
          <a:lstStyle/>
          <a:p>
            <a:fld id="{0E7C618C-DDD3-4DC9-ADAB-73264023D4F2}" type="slidenum">
              <a:rPr lang="en-US" smtClean="0"/>
              <a:t>31</a:t>
            </a:fld>
            <a:endParaRPr lang="en-US"/>
          </a:p>
        </p:txBody>
      </p:sp>
    </p:spTree>
    <p:extLst>
      <p:ext uri="{BB962C8B-B14F-4D97-AF65-F5344CB8AC3E}">
        <p14:creationId xmlns:p14="http://schemas.microsoft.com/office/powerpoint/2010/main" val="4022582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Special Monthly Compensation for TBI</a:t>
            </a:r>
          </a:p>
          <a:p>
            <a:pPr mar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PL 111 dash 275 amended 38 U.S.C. 11 14 to authorize payment of SMC at the new (t) rate, which is equal to SMC at the (r)(2) rate for Veterans who:</a:t>
            </a:r>
          </a:p>
          <a:p>
            <a:pPr marL="0" lv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need regular A &amp; A for residuals of TBI, but</a:t>
            </a:r>
          </a:p>
          <a:p>
            <a:pPr marL="0" lv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are not eligible for higher level of A &amp; A under (r)(2), and</a:t>
            </a:r>
          </a:p>
          <a:p>
            <a:pPr marL="0" lv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would require hospitalization, nursing home care, or other residential institutional care in the absence of regular A &amp; A.</a:t>
            </a:r>
          </a:p>
          <a:p>
            <a:pPr marL="0" indent="0">
              <a:lnSpc>
                <a:spcPct val="110000"/>
              </a:lnSpc>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Note: The SMC(t) rate authorized by PL 111 dash 275 is not the same historical SMC(t) rate that was discontinued in 1986. The current benefit cannot be awarded or rated using that historical code. </a:t>
            </a:r>
          </a:p>
        </p:txBody>
      </p:sp>
      <p:sp>
        <p:nvSpPr>
          <p:cNvPr id="4" name="Slide Number Placeholder 3"/>
          <p:cNvSpPr>
            <a:spLocks noGrp="1"/>
          </p:cNvSpPr>
          <p:nvPr>
            <p:ph type="sldNum" sz="quarter" idx="10"/>
          </p:nvPr>
        </p:nvSpPr>
        <p:spPr/>
        <p:txBody>
          <a:bodyPr/>
          <a:lstStyle/>
          <a:p>
            <a:fld id="{0E7C618C-DDD3-4DC9-ADAB-73264023D4F2}" type="slidenum">
              <a:rPr lang="en-US" smtClean="0"/>
              <a:t>32</a:t>
            </a:fld>
            <a:endParaRPr lang="en-US"/>
          </a:p>
        </p:txBody>
      </p:sp>
    </p:spTree>
    <p:extLst>
      <p:ext uri="{BB962C8B-B14F-4D97-AF65-F5344CB8AC3E}">
        <p14:creationId xmlns:p14="http://schemas.microsoft.com/office/powerpoint/2010/main" val="4697056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Rating Decision Format and Signatures</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For TBI ratings, the following are required:</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A long form rating decision</a:t>
            </a:r>
          </a:p>
          <a:p>
            <a:pPr lvl="0">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Two signatures until a decision maker has demonstrated an accuracy rate of 90 percent or greater based on a review of at least 10 TBI cases. </a:t>
            </a:r>
          </a:p>
        </p:txBody>
      </p:sp>
      <p:sp>
        <p:nvSpPr>
          <p:cNvPr id="4" name="Slide Number Placeholder 3"/>
          <p:cNvSpPr>
            <a:spLocks noGrp="1"/>
          </p:cNvSpPr>
          <p:nvPr>
            <p:ph type="sldNum" sz="quarter" idx="10"/>
          </p:nvPr>
        </p:nvSpPr>
        <p:spPr/>
        <p:txBody>
          <a:bodyPr/>
          <a:lstStyle/>
          <a:p>
            <a:fld id="{0E7C618C-DDD3-4DC9-ADAB-73264023D4F2}" type="slidenum">
              <a:rPr lang="en-US" smtClean="0"/>
              <a:t>33</a:t>
            </a:fld>
            <a:endParaRPr lang="en-US"/>
          </a:p>
        </p:txBody>
      </p:sp>
    </p:spTree>
    <p:extLst>
      <p:ext uri="{BB962C8B-B14F-4D97-AF65-F5344CB8AC3E}">
        <p14:creationId xmlns:p14="http://schemas.microsoft.com/office/powerpoint/2010/main" val="956021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34</a:t>
            </a:fld>
            <a:endParaRPr lang="en-US"/>
          </a:p>
        </p:txBody>
      </p:sp>
    </p:spTree>
    <p:extLst>
      <p:ext uri="{BB962C8B-B14F-4D97-AF65-F5344CB8AC3E}">
        <p14:creationId xmlns:p14="http://schemas.microsoft.com/office/powerpoint/2010/main" val="86607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References</a:t>
            </a:r>
          </a:p>
          <a:p>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a:lnSpc>
                <a:spcPct val="110000"/>
              </a:lnSpc>
              <a:spcAft>
                <a:spcPts val="600"/>
              </a:spcAft>
              <a:buClr>
                <a:schemeClr val="tx1"/>
              </a:buClr>
            </a:pPr>
            <a:r>
              <a:rPr lang="fr-FR" altLang="en-US" sz="1800" b="0" dirty="0">
                <a:solidFill>
                  <a:schemeClr val="tx1"/>
                </a:solidFill>
                <a:latin typeface="Arial" panose="020B0604020202020204" pitchFamily="34" charset="0"/>
                <a:cs typeface="Arial" panose="020B0604020202020204" pitchFamily="34" charset="0"/>
                <a:hlinkClick r:id="rId3"/>
              </a:rPr>
              <a:t>M21 </a:t>
            </a:r>
            <a:r>
              <a:rPr lang="fr-FR" altLang="en-US" sz="1800" b="0" dirty="0" err="1">
                <a:solidFill>
                  <a:schemeClr val="tx1"/>
                </a:solidFill>
                <a:latin typeface="Arial" panose="020B0604020202020204" pitchFamily="34" charset="0"/>
                <a:cs typeface="Arial" panose="020B0604020202020204" pitchFamily="34" charset="0"/>
                <a:hlinkClick r:id="rId3"/>
              </a:rPr>
              <a:t>dash</a:t>
            </a:r>
            <a:r>
              <a:rPr lang="fr-FR" altLang="en-US" sz="1800" b="0" dirty="0">
                <a:solidFill>
                  <a:schemeClr val="tx1"/>
                </a:solidFill>
                <a:latin typeface="Arial" panose="020B0604020202020204" pitchFamily="34" charset="0"/>
                <a:cs typeface="Arial" panose="020B0604020202020204" pitchFamily="34" charset="0"/>
                <a:hlinkClick r:id="rId3"/>
              </a:rPr>
              <a:t> 1, Part </a:t>
            </a:r>
            <a:r>
              <a:rPr lang="fr-FR" altLang="en-US" sz="1800" b="0" dirty="0" err="1">
                <a:solidFill>
                  <a:schemeClr val="tx1"/>
                </a:solidFill>
                <a:latin typeface="Arial" panose="020B0604020202020204" pitchFamily="34" charset="0"/>
                <a:cs typeface="Arial" panose="020B0604020202020204" pitchFamily="34" charset="0"/>
                <a:hlinkClick r:id="rId3"/>
              </a:rPr>
              <a:t>Three</a:t>
            </a:r>
            <a:r>
              <a:rPr lang="fr-FR" altLang="en-US" sz="1800" b="0" dirty="0">
                <a:solidFill>
                  <a:schemeClr val="tx1"/>
                </a:solidFill>
                <a:latin typeface="Arial" panose="020B0604020202020204" pitchFamily="34" charset="0"/>
                <a:cs typeface="Arial" panose="020B0604020202020204" pitchFamily="34" charset="0"/>
                <a:hlinkClick r:id="rId3"/>
              </a:rPr>
              <a:t>, </a:t>
            </a:r>
            <a:r>
              <a:rPr lang="fr-FR" altLang="en-US" sz="1800" b="0" dirty="0" err="1">
                <a:solidFill>
                  <a:schemeClr val="tx1"/>
                </a:solidFill>
                <a:latin typeface="Arial" panose="020B0604020202020204" pitchFamily="34" charset="0"/>
                <a:cs typeface="Arial" panose="020B0604020202020204" pitchFamily="34" charset="0"/>
                <a:hlinkClick r:id="rId3"/>
              </a:rPr>
              <a:t>Subpart</a:t>
            </a:r>
            <a:r>
              <a:rPr lang="fr-FR" altLang="en-US" sz="1800" b="0" dirty="0">
                <a:solidFill>
                  <a:schemeClr val="tx1"/>
                </a:solidFill>
                <a:latin typeface="Arial" panose="020B0604020202020204" pitchFamily="34" charset="0"/>
                <a:cs typeface="Arial" panose="020B0604020202020204" pitchFamily="34" charset="0"/>
                <a:hlinkClick r:id="rId3"/>
              </a:rPr>
              <a:t> four, </a:t>
            </a:r>
            <a:r>
              <a:rPr lang="fr-FR" altLang="en-US" sz="1800" b="0" dirty="0" err="1">
                <a:solidFill>
                  <a:schemeClr val="tx1"/>
                </a:solidFill>
                <a:latin typeface="Arial" panose="020B0604020202020204" pitchFamily="34" charset="0"/>
                <a:cs typeface="Arial" panose="020B0604020202020204" pitchFamily="34" charset="0"/>
                <a:hlinkClick r:id="rId3"/>
              </a:rPr>
              <a:t>Chapter</a:t>
            </a:r>
            <a:r>
              <a:rPr lang="fr-FR" altLang="en-US" sz="1800" b="0" dirty="0">
                <a:solidFill>
                  <a:schemeClr val="tx1"/>
                </a:solidFill>
                <a:latin typeface="Arial" panose="020B0604020202020204" pitchFamily="34" charset="0"/>
                <a:cs typeface="Arial" panose="020B0604020202020204" pitchFamily="34" charset="0"/>
                <a:hlinkClick r:id="rId3"/>
              </a:rPr>
              <a:t> 3, Section D</a:t>
            </a:r>
            <a:r>
              <a:rPr lang="en-US" altLang="en-US" sz="1800" b="0" dirty="0">
                <a:solidFill>
                  <a:schemeClr val="tx1"/>
                </a:solidFill>
                <a:latin typeface="Arial" panose="020B0604020202020204" pitchFamily="34" charset="0"/>
                <a:cs typeface="Arial" panose="020B0604020202020204" pitchFamily="34" charset="0"/>
              </a:rPr>
              <a:t> - Examination Reports</a:t>
            </a:r>
          </a:p>
          <a:p>
            <a:pPr>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M21 dash 1, Part Three, Subpart four, Chapter 4, Section G </a:t>
            </a:r>
            <a:r>
              <a:rPr lang="en-US" sz="1800" b="0" dirty="0">
                <a:solidFill>
                  <a:schemeClr val="tx1"/>
                </a:solidFill>
                <a:latin typeface="Arial" panose="020B0604020202020204" pitchFamily="34" charset="0"/>
                <a:cs typeface="Arial" panose="020B0604020202020204" pitchFamily="34" charset="0"/>
              </a:rPr>
              <a:t>- Neurological Conditions and Convulsive Disorders </a:t>
            </a:r>
          </a:p>
          <a:p>
            <a:pPr>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M21 dash 1, Part Three, Subpart four, Chapter 4, Section H </a:t>
            </a:r>
            <a:r>
              <a:rPr lang="en-US" sz="1800" b="0" dirty="0">
                <a:solidFill>
                  <a:schemeClr val="tx1"/>
                </a:solidFill>
                <a:latin typeface="Arial" panose="020B0604020202020204" pitchFamily="34" charset="0"/>
                <a:cs typeface="Arial" panose="020B0604020202020204" pitchFamily="34" charset="0"/>
              </a:rPr>
              <a:t>- Mental Disorders </a:t>
            </a:r>
          </a:p>
          <a:p>
            <a:pPr>
              <a:lnSpc>
                <a:spcPct val="110000"/>
              </a:lnSpc>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hlinkClick r:id="rId3"/>
              </a:rPr>
              <a:t>M21 dash 1, Part Three, Subpart four, Chapter 6, Section C </a:t>
            </a:r>
            <a:r>
              <a:rPr lang="en-US" sz="1800" b="0" dirty="0">
                <a:solidFill>
                  <a:schemeClr val="tx1"/>
                </a:solidFill>
                <a:latin typeface="Arial" panose="020B0604020202020204" pitchFamily="34" charset="0"/>
                <a:cs typeface="Arial" panose="020B0604020202020204" pitchFamily="34" charset="0"/>
              </a:rPr>
              <a:t>- Completing the Rating Decision Narrative </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a:p>
        </p:txBody>
      </p:sp>
    </p:spTree>
    <p:extLst>
      <p:ext uri="{BB962C8B-B14F-4D97-AF65-F5344CB8AC3E}">
        <p14:creationId xmlns:p14="http://schemas.microsoft.com/office/powerpoint/2010/main" val="2559617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Traumatic Brain Injury (TBI)</a:t>
            </a:r>
          </a:p>
          <a:p>
            <a:pPr>
              <a:spcAft>
                <a:spcPts val="600"/>
              </a:spcAft>
              <a:buClr>
                <a:schemeClr val="tx1"/>
              </a:buClr>
            </a:pPr>
            <a:r>
              <a:rPr lang="en-US" altLang="en-US" sz="1800" b="0" dirty="0">
                <a:solidFill>
                  <a:schemeClr val="tx1"/>
                </a:solidFill>
                <a:latin typeface="Arial" panose="020B0604020202020204" pitchFamily="34" charset="0"/>
                <a:cs typeface="Arial" panose="020B0604020202020204" pitchFamily="34" charset="0"/>
              </a:rPr>
              <a:t>Has been called the “signature wound” of the conflicts in Iraq and Afghanistan</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Often occurs as the result of an Improvised Explosive Device (I E D)</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High public profile of this issue</a:t>
            </a:r>
          </a:p>
          <a:p>
            <a:pPr>
              <a:spcAft>
                <a:spcPts val="600"/>
              </a:spcAft>
              <a:buClr>
                <a:schemeClr val="tx1"/>
              </a:buClr>
            </a:pPr>
            <a:r>
              <a:rPr lang="en-US" sz="1800" b="0" dirty="0">
                <a:solidFill>
                  <a:schemeClr val="tx1"/>
                </a:solidFill>
                <a:latin typeface="Arial" panose="020B0604020202020204" pitchFamily="34" charset="0"/>
                <a:cs typeface="Arial" panose="020B0604020202020204" pitchFamily="34" charset="0"/>
              </a:rPr>
              <a:t>Complex issue that leads to errors</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a:p>
        </p:txBody>
      </p:sp>
    </p:spTree>
    <p:extLst>
      <p:ext uri="{BB962C8B-B14F-4D97-AF65-F5344CB8AC3E}">
        <p14:creationId xmlns:p14="http://schemas.microsoft.com/office/powerpoint/2010/main" val="3179452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Topics for Discussion (continued)</a:t>
            </a:r>
          </a:p>
          <a:p>
            <a:pPr>
              <a:spcAft>
                <a:spcPts val="600"/>
              </a:spcAft>
              <a:buClr>
                <a:schemeClr val="tx1"/>
              </a:buClr>
              <a:defRPr/>
            </a:pPr>
            <a:r>
              <a:rPr lang="en-US" sz="1800" b="0" dirty="0">
                <a:solidFill>
                  <a:schemeClr val="tx1"/>
                </a:solidFill>
                <a:latin typeface="Arial" panose="020B0604020202020204" pitchFamily="34" charset="0"/>
                <a:cs typeface="Arial" panose="020B0604020202020204" pitchFamily="34" charset="0"/>
              </a:rPr>
              <a:t>Define TBI</a:t>
            </a:r>
          </a:p>
          <a:p>
            <a:pPr>
              <a:spcAft>
                <a:spcPts val="600"/>
              </a:spcAft>
              <a:buClr>
                <a:schemeClr val="tx1"/>
              </a:buClr>
              <a:defRPr/>
            </a:pPr>
            <a:r>
              <a:rPr lang="en-US" sz="1800" b="0" dirty="0">
                <a:solidFill>
                  <a:schemeClr val="tx1"/>
                </a:solidFill>
                <a:latin typeface="Arial" panose="020B0604020202020204" pitchFamily="34" charset="0"/>
                <a:cs typeface="Arial" panose="020B0604020202020204" pitchFamily="34" charset="0"/>
              </a:rPr>
              <a:t>Evaluate TBI</a:t>
            </a:r>
          </a:p>
          <a:p>
            <a:pPr>
              <a:spcAft>
                <a:spcPts val="600"/>
              </a:spcAft>
              <a:buClr>
                <a:schemeClr val="tx1"/>
              </a:buClr>
              <a:defRPr/>
            </a:pPr>
            <a:r>
              <a:rPr lang="en-US" sz="1800" b="0" dirty="0">
                <a:solidFill>
                  <a:schemeClr val="tx1"/>
                </a:solidFill>
                <a:latin typeface="Arial" panose="020B0604020202020204" pitchFamily="34" charset="0"/>
                <a:cs typeface="Arial" panose="020B0604020202020204" pitchFamily="34" charset="0"/>
              </a:rPr>
              <a:t>Recognize common complications of TBI</a:t>
            </a:r>
          </a:p>
          <a:p>
            <a:pPr>
              <a:spcAft>
                <a:spcPts val="600"/>
              </a:spcAft>
              <a:buClr>
                <a:schemeClr val="tx1"/>
              </a:buClr>
              <a:defRPr/>
            </a:pPr>
            <a:r>
              <a:rPr lang="en-US" sz="1800" b="0" dirty="0">
                <a:solidFill>
                  <a:schemeClr val="tx1"/>
                </a:solidFill>
                <a:latin typeface="Arial" panose="020B0604020202020204" pitchFamily="34" charset="0"/>
                <a:cs typeface="Arial" panose="020B0604020202020204" pitchFamily="34" charset="0"/>
              </a:rPr>
              <a:t>Avoid pyramiding residuals of TBI</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a:p>
        </p:txBody>
      </p:sp>
    </p:spTree>
    <p:extLst>
      <p:ext uri="{BB962C8B-B14F-4D97-AF65-F5344CB8AC3E}">
        <p14:creationId xmlns:p14="http://schemas.microsoft.com/office/powerpoint/2010/main" val="430227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Definition of TBI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chemeClr val="tx1"/>
                </a:solidFill>
                <a:latin typeface="Arial" panose="020B0604020202020204" pitchFamily="34" charset="0"/>
                <a:cs typeface="Arial" panose="020B0604020202020204" pitchFamily="34" charset="0"/>
              </a:rPr>
              <a:t>The term traumatic brain injury (TBI) means the physical, cognitive and or behavioral/emotional residual disability resulting from an event of external force causing an injury to the brain. </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a:p>
        </p:txBody>
      </p:sp>
    </p:spTree>
    <p:extLst>
      <p:ext uri="{BB962C8B-B14F-4D97-AF65-F5344CB8AC3E}">
        <p14:creationId xmlns:p14="http://schemas.microsoft.com/office/powerpoint/2010/main" val="2930462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altLang="en-US" sz="1800" dirty="0">
                <a:latin typeface="Arial" panose="020B0604020202020204" pitchFamily="34" charset="0"/>
                <a:cs typeface="Arial" panose="020B0604020202020204" pitchFamily="34" charset="0"/>
              </a:rPr>
              <a:t>TBI Residuals</a:t>
            </a:r>
          </a:p>
          <a:p>
            <a:pPr marL="0" indent="0">
              <a:spcAft>
                <a:spcPts val="600"/>
              </a:spcAft>
              <a:buClr>
                <a:schemeClr val="tx1"/>
              </a:buClr>
              <a:buFont typeface="+mj-lt"/>
              <a:buNone/>
            </a:pPr>
            <a:r>
              <a:rPr lang="en-US" altLang="en-US" sz="1800" dirty="0">
                <a:latin typeface="Arial" panose="020B0604020202020204" pitchFamily="34" charset="0"/>
                <a:cs typeface="Arial" panose="020B0604020202020204" pitchFamily="34" charset="0"/>
              </a:rPr>
              <a:t>Three categories of dysfunction that may result from TBI</a:t>
            </a:r>
          </a:p>
          <a:p>
            <a:pPr marL="185737" lvl="0" indent="-342900">
              <a:spcAft>
                <a:spcPts val="600"/>
              </a:spcAft>
              <a:buClr>
                <a:schemeClr val="tx1"/>
              </a:buClr>
              <a:buFont typeface="+mj-lt"/>
              <a:buAutoNum type="arabicPeriod"/>
            </a:pPr>
            <a:r>
              <a:rPr lang="en-US" altLang="en-US" sz="1800" dirty="0">
                <a:latin typeface="Arial" panose="020B0604020202020204" pitchFamily="34" charset="0"/>
                <a:cs typeface="Arial" panose="020B0604020202020204" pitchFamily="34" charset="0"/>
              </a:rPr>
              <a:t>Cognitive</a:t>
            </a:r>
          </a:p>
          <a:p>
            <a:pPr marL="185737" lvl="0" indent="-342900">
              <a:spcAft>
                <a:spcPts val="600"/>
              </a:spcAft>
              <a:buClr>
                <a:schemeClr val="tx1"/>
              </a:buClr>
              <a:buFont typeface="+mj-lt"/>
              <a:buAutoNum type="arabicPeriod"/>
            </a:pPr>
            <a:r>
              <a:rPr lang="en-US" altLang="en-US" sz="1800" dirty="0">
                <a:latin typeface="Arial" panose="020B0604020202020204" pitchFamily="34" charset="0"/>
                <a:cs typeface="Arial" panose="020B0604020202020204" pitchFamily="34" charset="0"/>
              </a:rPr>
              <a:t>Emotional and behavioral</a:t>
            </a:r>
          </a:p>
          <a:p>
            <a:pPr marL="185737" lvl="0" indent="-342900">
              <a:spcAft>
                <a:spcPts val="600"/>
              </a:spcAft>
              <a:buClr>
                <a:schemeClr val="tx1"/>
              </a:buClr>
              <a:buFont typeface="+mj-lt"/>
              <a:buAutoNum type="arabicPeriod"/>
            </a:pPr>
            <a:r>
              <a:rPr lang="en-US" altLang="en-US" sz="1800" dirty="0">
                <a:latin typeface="Arial" panose="020B0604020202020204" pitchFamily="34" charset="0"/>
                <a:cs typeface="Arial" panose="020B0604020202020204" pitchFamily="34" charset="0"/>
              </a:rPr>
              <a:t>Physical</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a:p>
        </p:txBody>
      </p:sp>
    </p:spTree>
    <p:extLst>
      <p:ext uri="{BB962C8B-B14F-4D97-AF65-F5344CB8AC3E}">
        <p14:creationId xmlns:p14="http://schemas.microsoft.com/office/powerpoint/2010/main" val="167518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800" b="0" dirty="0">
                <a:solidFill>
                  <a:schemeClr val="tx1"/>
                </a:solidFill>
                <a:latin typeface="Arial" panose="020B0604020202020204" pitchFamily="34" charset="0"/>
                <a:cs typeface="Arial" panose="020B0604020202020204" pitchFamily="34" charset="0"/>
              </a:rPr>
              <a:t>Cognitive Residuals</a:t>
            </a:r>
          </a:p>
          <a:p>
            <a:pPr>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Defined as decreased memory, concentration, attention and executive functions of the brain</a:t>
            </a:r>
          </a:p>
          <a:p>
            <a:pPr>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Executive functions:  goal setting, processing information, organizing, problem solving and flexibility </a:t>
            </a:r>
          </a:p>
          <a:p>
            <a:pPr>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Examples of TBI cognitive residuals: </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Dementias (pre-senile Alzheimer’s type, dementia </a:t>
            </a:r>
            <a:r>
              <a:rPr lang="en-US" sz="1800" b="0" dirty="0" err="1">
                <a:solidFill>
                  <a:schemeClr val="tx1"/>
                </a:solidFill>
                <a:latin typeface="Arial" panose="020B0604020202020204" pitchFamily="34" charset="0"/>
                <a:cs typeface="Arial" panose="020B0604020202020204" pitchFamily="34" charset="0"/>
              </a:rPr>
              <a:t>pugilistica</a:t>
            </a:r>
            <a:r>
              <a:rPr lang="en-US" sz="1800" b="0" dirty="0">
                <a:solidFill>
                  <a:schemeClr val="tx1"/>
                </a:solidFill>
                <a:latin typeface="Arial" panose="020B0604020202020204" pitchFamily="34" charset="0"/>
                <a:cs typeface="Arial" panose="020B0604020202020204" pitchFamily="34" charset="0"/>
              </a:rPr>
              <a:t>, post traumatic dementia)</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Attention &amp; concentration deficits</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Memory, processing and learning impairment</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Language deficiencies</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Planning difficulties</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Judgement and control difficulties</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Reasoning and abstract thinking limitations</a:t>
            </a:r>
          </a:p>
          <a:p>
            <a:pPr lvl="0">
              <a:spcAft>
                <a:spcPts val="600"/>
              </a:spcAft>
              <a:buClr>
                <a:schemeClr val="accent2">
                  <a:lumMod val="75000"/>
                </a:schemeClr>
              </a:buClr>
              <a:defRPr/>
            </a:pPr>
            <a:r>
              <a:rPr lang="en-US" sz="1800" b="0" dirty="0">
                <a:solidFill>
                  <a:schemeClr val="tx1"/>
                </a:solidFill>
                <a:latin typeface="Arial" panose="020B0604020202020204" pitchFamily="34" charset="0"/>
                <a:cs typeface="Arial" panose="020B0604020202020204" pitchFamily="34" charset="0"/>
              </a:rPr>
              <a:t>Self-awareness limitations</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a:p>
        </p:txBody>
      </p:sp>
    </p:spTree>
    <p:extLst>
      <p:ext uri="{BB962C8B-B14F-4D97-AF65-F5344CB8AC3E}">
        <p14:creationId xmlns:p14="http://schemas.microsoft.com/office/powerpoint/2010/main" val="18272077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1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338"/>
              </a:spcAft>
              <a:buNone/>
              <a:defRPr sz="135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buNone/>
              <a:defRPr sz="135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1070990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450"/>
              </a:spcAft>
              <a:buFontTx/>
              <a:buNone/>
              <a:defRPr sz="1500">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336224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a:t>Click to edit Master title style</a:t>
            </a:r>
            <a:endParaRPr lang="en-US" dirty="0"/>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1pPr>
            <a:lvl2pPr marL="358974" indent="-214313">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2pPr>
            <a:lvl3pPr marL="503635"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3pPr>
            <a:lvl4pPr marL="648296" indent="-214313">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899348832"/>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0903484"/>
      </p:ext>
    </p:extLst>
  </p:cSld>
  <p:clrMapOvr>
    <a:masterClrMapping/>
  </p:clrMapOvr>
  <p:transition>
    <p:fade thruBlk="1"/>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166459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atin typeface="Times New Roman" panose="02020603050405020304" pitchFamily="18" charset="0"/>
                <a:cs typeface="Times New Roman" panose="02020603050405020304" pitchFamily="18" charset="0"/>
              </a:defRPr>
            </a:lvl1pPr>
            <a:lvl2pPr>
              <a:defRPr sz="18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350">
                <a:latin typeface="Times New Roman" panose="02020603050405020304" pitchFamily="18" charset="0"/>
                <a:cs typeface="Times New Roman" panose="02020603050405020304" pitchFamily="18" charset="0"/>
              </a:defRPr>
            </a:lvl4pPr>
            <a:lvl5pPr>
              <a:defRPr sz="1350">
                <a:latin typeface="Times New Roman" panose="02020603050405020304" pitchFamily="18" charset="0"/>
                <a:cs typeface="Times New Roman" panose="02020603050405020304" pitchFamily="18"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350">
                <a:latin typeface="Times New Roman" panose="02020603050405020304" pitchFamily="18" charset="0"/>
                <a:cs typeface="Times New Roman" panose="02020603050405020304" pitchFamily="18" charset="0"/>
              </a:defRPr>
            </a:lvl4pPr>
            <a:lvl5pPr>
              <a:defRPr sz="1350">
                <a:latin typeface="Times New Roman" panose="02020603050405020304" pitchFamily="18" charset="0"/>
                <a:cs typeface="Times New Roman" panose="02020603050405020304" pitchFamily="18"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a:p>
        </p:txBody>
      </p:sp>
    </p:spTree>
    <p:extLst>
      <p:ext uri="{BB962C8B-B14F-4D97-AF65-F5344CB8AC3E}">
        <p14:creationId xmlns:p14="http://schemas.microsoft.com/office/powerpoint/2010/main" val="4050371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84177353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5" Type="http://schemas.openxmlformats.org/officeDocument/2006/relationships/notesSlide" Target="../notesSlides/notesSlide10.xml"/><Relationship Id="rId4"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notesSlide" Target="../notesSlides/notesSlide1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slideLayout" Target="../slideLayouts/slideLayout3.xml"/><Relationship Id="rId5" Type="http://schemas.openxmlformats.org/officeDocument/2006/relationships/tags" Target="../tags/tag48.xml"/><Relationship Id="rId4" Type="http://schemas.openxmlformats.org/officeDocument/2006/relationships/tags" Target="../tags/tag47.xml"/></Relationships>
</file>

<file path=ppt/slides/_rels/slide12.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3.xml"/><Relationship Id="rId4"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notesSlide" Target="../notesSlides/notesSlide1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slideLayout" Target="../slideLayouts/slideLayout3.xml"/><Relationship Id="rId5" Type="http://schemas.openxmlformats.org/officeDocument/2006/relationships/tags" Target="../tags/tag59.xml"/><Relationship Id="rId4"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5.png"/><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6.png"/><Relationship Id="rId5" Type="http://schemas.openxmlformats.org/officeDocument/2006/relationships/notesSlide" Target="../notesSlides/notesSlide16.xml"/><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image" Target="../media/image7.png"/><Relationship Id="rId5" Type="http://schemas.openxmlformats.org/officeDocument/2006/relationships/notesSlide" Target="../notesSlides/notesSlide17.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8.png"/><Relationship Id="rId5" Type="http://schemas.openxmlformats.org/officeDocument/2006/relationships/notesSlide" Target="../notesSlides/notesSlide18.xml"/><Relationship Id="rId4"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9.png"/><Relationship Id="rId5" Type="http://schemas.openxmlformats.org/officeDocument/2006/relationships/notesSlide" Target="../notesSlides/notesSlide19.xml"/><Relationship Id="rId4"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3.png"/><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image" Target="../media/image10.png"/><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tags" Target="../tags/tag80.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image" Target="../media/image11.png"/><Relationship Id="rId5" Type="http://schemas.openxmlformats.org/officeDocument/2006/relationships/notesSlide" Target="../notesSlides/notesSlide21.xml"/><Relationship Id="rId4"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tags" Target="../tags/tag83.xml"/><Relationship Id="rId7" Type="http://schemas.openxmlformats.org/officeDocument/2006/relationships/image" Target="../media/image12.png"/><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notesSlide" Target="../notesSlides/notesSlide22.xml"/><Relationship Id="rId5" Type="http://schemas.openxmlformats.org/officeDocument/2006/relationships/slideLayout" Target="../slideLayouts/slideLayout3.xml"/><Relationship Id="rId4" Type="http://schemas.openxmlformats.org/officeDocument/2006/relationships/tags" Target="../tags/tag84.xml"/></Relationships>
</file>

<file path=ppt/slides/_rels/slide23.xml.rels><?xml version="1.0" encoding="UTF-8" standalone="yes"?>
<Relationships xmlns="http://schemas.openxmlformats.org/package/2006/relationships"><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3.png"/><Relationship Id="rId5" Type="http://schemas.openxmlformats.org/officeDocument/2006/relationships/notesSlide" Target="../notesSlides/notesSlide23.xml"/><Relationship Id="rId4"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tags" Target="../tags/tag90.xml"/><Relationship Id="rId7" Type="http://schemas.openxmlformats.org/officeDocument/2006/relationships/image" Target="../media/image14.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notesSlide" Target="../notesSlides/notesSlide24.xml"/><Relationship Id="rId5" Type="http://schemas.openxmlformats.org/officeDocument/2006/relationships/slideLayout" Target="../slideLayouts/slideLayout3.xml"/><Relationship Id="rId4" Type="http://schemas.openxmlformats.org/officeDocument/2006/relationships/tags" Target="../tags/tag91.xml"/></Relationships>
</file>

<file path=ppt/slides/_rels/slide25.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5" Type="http://schemas.openxmlformats.org/officeDocument/2006/relationships/notesSlide" Target="../notesSlides/notesSlide25.xml"/><Relationship Id="rId4"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 Id="rId5" Type="http://schemas.openxmlformats.org/officeDocument/2006/relationships/notesSlide" Target="../notesSlides/notesSlide26.xml"/><Relationship Id="rId4"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notesSlide" Target="../notesSlides/notesSlide27.xml"/><Relationship Id="rId4"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5" Type="http://schemas.openxmlformats.org/officeDocument/2006/relationships/notesSlide" Target="../notesSlides/notesSlide28.xml"/><Relationship Id="rId4"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5" Type="http://schemas.openxmlformats.org/officeDocument/2006/relationships/notesSlide" Target="../notesSlides/notesSlide29.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notesSlide" Target="../notesSlides/notesSlide30.xml"/><Relationship Id="rId4"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5" Type="http://schemas.openxmlformats.org/officeDocument/2006/relationships/notesSlide" Target="../notesSlides/notesSlide31.xml"/><Relationship Id="rId4"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notesSlide" Target="../notesSlides/notesSlide32.xml"/><Relationship Id="rId5" Type="http://schemas.openxmlformats.org/officeDocument/2006/relationships/slideLayout" Target="../slideLayouts/slideLayout3.xml"/><Relationship Id="rId4" Type="http://schemas.openxmlformats.org/officeDocument/2006/relationships/tags" Target="../tags/tag116.xml"/></Relationships>
</file>

<file path=ppt/slides/_rels/slide33.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notesSlide" Target="../notesSlides/notesSlide33.xml"/><Relationship Id="rId4"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4.png"/><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0C829B3-5F5E-41BC-84A6-D6966B52C9E7}"/>
              </a:ext>
            </a:extLst>
          </p:cNvPr>
          <p:cNvSpPr>
            <a:spLocks noGrp="1"/>
          </p:cNvSpPr>
          <p:nvPr>
            <p:ph type="ctrTitle"/>
            <p:custDataLst>
              <p:tags r:id="rId1"/>
            </p:custDataLst>
          </p:nvPr>
        </p:nvSpPr>
        <p:spPr>
          <a:xfrm>
            <a:off x="685800" y="2819400"/>
            <a:ext cx="7772400" cy="1219200"/>
          </a:xfrm>
        </p:spPr>
        <p:txBody>
          <a:bodyPr>
            <a:normAutofit/>
          </a:bodyPr>
          <a:lstStyle/>
          <a:p>
            <a:pPr>
              <a:spcAft>
                <a:spcPts val="600"/>
              </a:spcAft>
            </a:pPr>
            <a:r>
              <a:rPr lang="en-US" sz="2800" dirty="0"/>
              <a:t>Rating Traumatic Brain Injury (TBI)</a:t>
            </a:r>
            <a:endParaRPr lang="en-US" sz="2400" dirty="0"/>
          </a:p>
        </p:txBody>
      </p:sp>
      <p:sp>
        <p:nvSpPr>
          <p:cNvPr id="6" name="Text Placeholder 5">
            <a:extLst>
              <a:ext uri="{FF2B5EF4-FFF2-40B4-BE49-F238E27FC236}">
                <a16:creationId xmlns:a16="http://schemas.microsoft.com/office/drawing/2014/main" id="{429C0851-3238-4289-8C6B-6AF125580421}"/>
              </a:ext>
            </a:extLst>
          </p:cNvPr>
          <p:cNvSpPr>
            <a:spLocks noGrp="1"/>
          </p:cNvSpPr>
          <p:nvPr>
            <p:ph type="body" sz="quarter" idx="10"/>
            <p:custDataLst>
              <p:tags r:id="rId2"/>
            </p:custDataLst>
          </p:nvPr>
        </p:nvSpPr>
        <p:spPr>
          <a:xfrm>
            <a:off x="685800" y="4724400"/>
            <a:ext cx="2362200" cy="838200"/>
          </a:xfrm>
        </p:spPr>
        <p:txBody>
          <a:bodyPr/>
          <a:lstStyle/>
          <a:p>
            <a:pPr>
              <a:spcAft>
                <a:spcPts val="600"/>
              </a:spcAft>
            </a:pPr>
            <a:r>
              <a:rPr lang="en-US" sz="2100" dirty="0"/>
              <a:t>Compensation Service</a:t>
            </a:r>
          </a:p>
        </p:txBody>
      </p:sp>
      <p:sp>
        <p:nvSpPr>
          <p:cNvPr id="7" name="Text Placeholder 6">
            <a:extLst>
              <a:ext uri="{FF2B5EF4-FFF2-40B4-BE49-F238E27FC236}">
                <a16:creationId xmlns:a16="http://schemas.microsoft.com/office/drawing/2014/main" id="{06727CC3-4893-4B91-9C0E-6390D6302229}"/>
              </a:ext>
            </a:extLst>
          </p:cNvPr>
          <p:cNvSpPr>
            <a:spLocks noGrp="1"/>
          </p:cNvSpPr>
          <p:nvPr>
            <p:ph type="body" sz="quarter" idx="11"/>
            <p:custDataLst>
              <p:tags r:id="rId3"/>
            </p:custDataLst>
          </p:nvPr>
        </p:nvSpPr>
        <p:spPr>
          <a:xfrm>
            <a:off x="6096000" y="4724400"/>
            <a:ext cx="2362200" cy="838200"/>
          </a:xfrm>
        </p:spPr>
        <p:txBody>
          <a:bodyPr/>
          <a:lstStyle/>
          <a:p>
            <a:pPr>
              <a:spcBef>
                <a:spcPts val="0"/>
              </a:spcBef>
              <a:spcAft>
                <a:spcPts val="600"/>
              </a:spcAft>
            </a:pPr>
            <a:r>
              <a:rPr lang="en-US" sz="2100" dirty="0"/>
              <a:t>August 2016</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altLang="en-US" sz="2800" dirty="0"/>
              <a:t>Emotional and Behavioral Residuals</a:t>
            </a:r>
            <a:endParaRPr lang="en-US" sz="2800" dirty="0"/>
          </a:p>
        </p:txBody>
      </p:sp>
      <p:sp>
        <p:nvSpPr>
          <p:cNvPr id="6" name="Content Placeholder 5"/>
          <p:cNvSpPr>
            <a:spLocks noGrp="1"/>
          </p:cNvSpPr>
          <p:nvPr>
            <p:ph idx="1"/>
            <p:custDataLst>
              <p:tags r:id="rId2"/>
            </p:custDataLst>
          </p:nvPr>
        </p:nvSpPr>
        <p:spPr>
          <a:xfrm>
            <a:off x="457200" y="1773194"/>
            <a:ext cx="8229600" cy="4480122"/>
          </a:xfrm>
        </p:spPr>
        <p:txBody>
          <a:bodyPr>
            <a:normAutofit fontScale="92500" lnSpcReduction="10000"/>
          </a:bodyPr>
          <a:lstStyle/>
          <a:p>
            <a:pPr>
              <a:lnSpc>
                <a:spcPct val="120000"/>
              </a:lnSpc>
              <a:spcAft>
                <a:spcPts val="600"/>
              </a:spcAft>
              <a:buClr>
                <a:schemeClr val="tx1"/>
              </a:buClr>
            </a:pPr>
            <a:r>
              <a:rPr lang="en-US" sz="2200" dirty="0"/>
              <a:t>Diagnosed mental disorder due to TBI or separate from TBI (PTSD):  rate under 4.130 for the specific mental disorder</a:t>
            </a:r>
          </a:p>
          <a:p>
            <a:pPr>
              <a:lnSpc>
                <a:spcPct val="120000"/>
              </a:lnSpc>
              <a:spcAft>
                <a:spcPts val="600"/>
              </a:spcAft>
              <a:buClr>
                <a:schemeClr val="tx1"/>
              </a:buClr>
            </a:pPr>
            <a:endParaRPr lang="en-US" sz="2200" dirty="0"/>
          </a:p>
          <a:p>
            <a:pPr>
              <a:lnSpc>
                <a:spcPct val="120000"/>
              </a:lnSpc>
              <a:spcAft>
                <a:spcPts val="600"/>
              </a:spcAft>
              <a:buClr>
                <a:schemeClr val="tx1"/>
              </a:buClr>
            </a:pPr>
            <a:r>
              <a:rPr lang="en-US" sz="2200" dirty="0"/>
              <a:t>No diagnosis of mental condition with only symptoms due to TBI (anxiety, depression) rate under 8045</a:t>
            </a:r>
          </a:p>
          <a:p>
            <a:pPr>
              <a:lnSpc>
                <a:spcPct val="120000"/>
              </a:lnSpc>
              <a:spcAft>
                <a:spcPts val="600"/>
              </a:spcAft>
              <a:buClr>
                <a:schemeClr val="tx1"/>
              </a:buClr>
            </a:pPr>
            <a:r>
              <a:rPr lang="en-US" sz="2200" dirty="0"/>
              <a:t>TBI behavioral/emotional residuals:</a:t>
            </a:r>
          </a:p>
          <a:p>
            <a:pPr marL="569913" lvl="2" indent="-280988">
              <a:lnSpc>
                <a:spcPct val="120000"/>
              </a:lnSpc>
              <a:spcAft>
                <a:spcPts val="600"/>
              </a:spcAft>
              <a:buClr>
                <a:schemeClr val="tx1"/>
              </a:buClr>
            </a:pPr>
            <a:r>
              <a:rPr lang="en-US" sz="1700" dirty="0"/>
              <a:t>Depression</a:t>
            </a:r>
          </a:p>
          <a:p>
            <a:pPr marL="569913" lvl="2" indent="-280988">
              <a:lnSpc>
                <a:spcPct val="120000"/>
              </a:lnSpc>
              <a:spcAft>
                <a:spcPts val="600"/>
              </a:spcAft>
              <a:buClr>
                <a:schemeClr val="tx1"/>
              </a:buClr>
            </a:pPr>
            <a:r>
              <a:rPr lang="en-US" sz="1700" dirty="0"/>
              <a:t>Agitation and irritability</a:t>
            </a:r>
          </a:p>
          <a:p>
            <a:pPr marL="569913" lvl="2" indent="-280988">
              <a:lnSpc>
                <a:spcPct val="120000"/>
              </a:lnSpc>
              <a:spcAft>
                <a:spcPts val="600"/>
              </a:spcAft>
              <a:buClr>
                <a:schemeClr val="tx1"/>
              </a:buClr>
            </a:pPr>
            <a:r>
              <a:rPr lang="en-US" sz="1700" dirty="0"/>
              <a:t>Impulsivity</a:t>
            </a:r>
          </a:p>
          <a:p>
            <a:pPr marL="569913" lvl="2" indent="-280988">
              <a:lnSpc>
                <a:spcPct val="120000"/>
              </a:lnSpc>
              <a:spcAft>
                <a:spcPts val="600"/>
              </a:spcAft>
              <a:buClr>
                <a:schemeClr val="tx1"/>
              </a:buClr>
            </a:pPr>
            <a:r>
              <a:rPr lang="en-US" sz="1700" dirty="0"/>
              <a:t>Aggression</a:t>
            </a:r>
          </a:p>
          <a:p>
            <a:pPr marL="569913" lvl="2" indent="-280988">
              <a:lnSpc>
                <a:spcPct val="120000"/>
              </a:lnSpc>
              <a:spcAft>
                <a:spcPts val="600"/>
              </a:spcAft>
              <a:buClr>
                <a:schemeClr val="tx1"/>
              </a:buClr>
            </a:pPr>
            <a:r>
              <a:rPr lang="en-US" sz="1700" dirty="0"/>
              <a:t>Anxiety</a:t>
            </a:r>
          </a:p>
          <a:p>
            <a:pPr marL="569913" lvl="2" indent="-280988">
              <a:lnSpc>
                <a:spcPct val="120000"/>
              </a:lnSpc>
              <a:spcAft>
                <a:spcPts val="600"/>
              </a:spcAft>
              <a:buClr>
                <a:schemeClr val="tx1"/>
              </a:buClr>
            </a:pPr>
            <a:r>
              <a:rPr lang="en-US" sz="1700" dirty="0"/>
              <a:t>Posttraumatic stress disorder</a:t>
            </a:r>
            <a:endParaRPr lang="en-US" sz="155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207967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sz="2800" dirty="0"/>
              <a:t>Physical Residuals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11</a:t>
            </a:fld>
            <a:endParaRPr lang="en-US" dirty="0"/>
          </a:p>
        </p:txBody>
      </p:sp>
      <p:sp>
        <p:nvSpPr>
          <p:cNvPr id="8" name="Rectangle 7"/>
          <p:cNvSpPr/>
          <p:nvPr>
            <p:custDataLst>
              <p:tags r:id="rId3"/>
            </p:custDataLst>
          </p:nvPr>
        </p:nvSpPr>
        <p:spPr>
          <a:xfrm>
            <a:off x="486488" y="1610760"/>
            <a:ext cx="8466827" cy="1231106"/>
          </a:xfrm>
          <a:prstGeom prst="rect">
            <a:avLst/>
          </a:prstGeom>
        </p:spPr>
        <p:txBody>
          <a:bodyPr wrap="square">
            <a:spAutoFit/>
          </a:bodyPr>
          <a:lstStyle/>
          <a:p>
            <a:pPr marL="285750" indent="-285750" defTabSz="685800" fontAlgn="base">
              <a:spcAft>
                <a:spcPts val="600"/>
              </a:spcAft>
              <a:buClr>
                <a:schemeClr val="tx1"/>
              </a:buClr>
              <a:buFont typeface="Arial" panose="020B0604020202020204" pitchFamily="34" charset="0"/>
              <a:buChar char="•"/>
              <a:defRPr/>
            </a:pPr>
            <a:r>
              <a:rPr lang="en-US" sz="1600" kern="0" dirty="0">
                <a:latin typeface="Arial" panose="020B0604020202020204" pitchFamily="34" charset="0"/>
                <a:cs typeface="Arial" panose="020B0604020202020204" pitchFamily="34" charset="0"/>
              </a:rPr>
              <a:t>Motor and Sensory Impairment</a:t>
            </a:r>
          </a:p>
          <a:p>
            <a:pPr marL="285750" indent="-285750" defTabSz="685800" fontAlgn="base">
              <a:spcAft>
                <a:spcPts val="600"/>
              </a:spcAft>
              <a:buClr>
                <a:schemeClr val="tx1"/>
              </a:buClr>
              <a:buFont typeface="Arial" panose="020B0604020202020204" pitchFamily="34" charset="0"/>
              <a:buChar char="•"/>
              <a:defRPr/>
            </a:pPr>
            <a:r>
              <a:rPr lang="en-US" sz="1600" kern="0" dirty="0">
                <a:latin typeface="Arial" panose="020B0604020202020204" pitchFamily="34" charset="0"/>
                <a:cs typeface="Arial" panose="020B0604020202020204" pitchFamily="34" charset="0"/>
              </a:rPr>
              <a:t>Visual-Spatial Orientation: rated on ability to follow directions and recognize self and surroundings</a:t>
            </a:r>
          </a:p>
          <a:p>
            <a:pPr marL="285750" indent="-285750" defTabSz="685800" fontAlgn="base">
              <a:spcAft>
                <a:spcPts val="600"/>
              </a:spcAft>
              <a:buClr>
                <a:schemeClr val="tx1"/>
              </a:buClr>
              <a:buFont typeface="Arial" panose="020B0604020202020204" pitchFamily="34" charset="0"/>
              <a:buChar char="•"/>
              <a:defRPr/>
            </a:pPr>
            <a:r>
              <a:rPr lang="en-US" sz="1600" kern="0" dirty="0">
                <a:latin typeface="Arial" panose="020B0604020202020204" pitchFamily="34" charset="0"/>
                <a:cs typeface="Arial" panose="020B0604020202020204" pitchFamily="34" charset="0"/>
              </a:rPr>
              <a:t>TBI physical residuals:</a:t>
            </a:r>
          </a:p>
        </p:txBody>
      </p:sp>
      <p:sp>
        <p:nvSpPr>
          <p:cNvPr id="6" name="TextBox 5">
            <a:extLst>
              <a:ext uri="{FF2B5EF4-FFF2-40B4-BE49-F238E27FC236}">
                <a16:creationId xmlns:a16="http://schemas.microsoft.com/office/drawing/2014/main" id="{BE88BC0D-CCA0-4552-96DC-C0B04D1B22A1}"/>
              </a:ext>
            </a:extLst>
          </p:cNvPr>
          <p:cNvSpPr txBox="1"/>
          <p:nvPr>
            <p:custDataLst>
              <p:tags r:id="rId4"/>
            </p:custDataLst>
          </p:nvPr>
        </p:nvSpPr>
        <p:spPr>
          <a:xfrm>
            <a:off x="486488" y="2814095"/>
            <a:ext cx="5086733" cy="3585597"/>
          </a:xfrm>
          <a:prstGeom prst="rect">
            <a:avLst/>
          </a:prstGeom>
          <a:noFill/>
        </p:spPr>
        <p:txBody>
          <a:bodyPr wrap="square" rtlCol="0">
            <a:spAutoFit/>
          </a:bodyPr>
          <a:lstStyle/>
          <a:p>
            <a:pPr marL="742950" lvl="1" indent="-285750">
              <a:spcAft>
                <a:spcPts val="600"/>
              </a:spcAft>
              <a:buClr>
                <a:schemeClr val="tx1"/>
              </a:buClr>
              <a:buFont typeface="Arial" panose="020B0604020202020204" pitchFamily="34" charset="0"/>
              <a:buChar char="•"/>
            </a:pPr>
            <a:r>
              <a:rPr lang="en-US" sz="1600" u="sng" dirty="0"/>
              <a:t>Apraxia</a:t>
            </a:r>
            <a:r>
              <a:rPr lang="en-US" sz="1600" dirty="0"/>
              <a:t> (inability to execute purposeful, previously learned motor tasks, despite physical ability and willingness)</a:t>
            </a:r>
          </a:p>
          <a:p>
            <a:pPr marL="742950" lvl="1" indent="-285750">
              <a:spcAft>
                <a:spcPts val="600"/>
              </a:spcAft>
              <a:buClr>
                <a:schemeClr val="tx1"/>
              </a:buClr>
              <a:buFont typeface="Arial" panose="020B0604020202020204" pitchFamily="34" charset="0"/>
              <a:buChar char="•"/>
            </a:pPr>
            <a:r>
              <a:rPr lang="en-US" sz="1600" u="sng" dirty="0"/>
              <a:t>Aphasia</a:t>
            </a:r>
            <a:r>
              <a:rPr lang="en-US" sz="1600" dirty="0"/>
              <a:t> (difficulty communicating orally and/or in writing)</a:t>
            </a:r>
          </a:p>
          <a:p>
            <a:pPr marL="742950" lvl="1" indent="-285750">
              <a:spcAft>
                <a:spcPts val="600"/>
              </a:spcAft>
              <a:buClr>
                <a:schemeClr val="tx1"/>
              </a:buClr>
              <a:buFont typeface="Arial" panose="020B0604020202020204" pitchFamily="34" charset="0"/>
              <a:buChar char="•"/>
            </a:pPr>
            <a:r>
              <a:rPr lang="en-US" sz="1600" u="sng" dirty="0"/>
              <a:t>Paresis</a:t>
            </a:r>
            <a:r>
              <a:rPr lang="en-US" sz="1600" dirty="0"/>
              <a:t> (muscle weakness or incomplete paralysis)</a:t>
            </a:r>
          </a:p>
          <a:p>
            <a:pPr marL="742950" lvl="1" indent="-285750">
              <a:spcAft>
                <a:spcPts val="600"/>
              </a:spcAft>
              <a:buClr>
                <a:schemeClr val="tx1"/>
              </a:buClr>
              <a:buFont typeface="Arial" panose="020B0604020202020204" pitchFamily="34" charset="0"/>
              <a:buChar char="•"/>
            </a:pPr>
            <a:r>
              <a:rPr lang="en-US" sz="1600" u="sng" dirty="0" err="1"/>
              <a:t>Plegia</a:t>
            </a:r>
            <a:r>
              <a:rPr lang="en-US" sz="1600" dirty="0"/>
              <a:t> (paralysis or stroke)</a:t>
            </a:r>
          </a:p>
          <a:p>
            <a:pPr marL="742950" lvl="1" indent="-285750">
              <a:spcAft>
                <a:spcPts val="600"/>
              </a:spcAft>
              <a:buClr>
                <a:schemeClr val="tx1"/>
              </a:buClr>
              <a:buFont typeface="Arial" panose="020B0604020202020204" pitchFamily="34" charset="0"/>
              <a:buChar char="•"/>
            </a:pPr>
            <a:r>
              <a:rPr lang="en-US" sz="1600" u="sng" dirty="0"/>
              <a:t>Dysphagia</a:t>
            </a:r>
            <a:r>
              <a:rPr lang="en-US" sz="1600" dirty="0"/>
              <a:t> (difficulty swallowing)</a:t>
            </a:r>
          </a:p>
          <a:p>
            <a:pPr marL="742950" lvl="1" indent="-285750">
              <a:spcAft>
                <a:spcPts val="600"/>
              </a:spcAft>
              <a:buClr>
                <a:schemeClr val="tx1"/>
              </a:buClr>
              <a:buFont typeface="Arial" panose="020B0604020202020204" pitchFamily="34" charset="0"/>
              <a:buChar char="•"/>
            </a:pPr>
            <a:r>
              <a:rPr lang="en-US" sz="1600" u="sng" dirty="0"/>
              <a:t>Disorders of balance and coordination</a:t>
            </a:r>
          </a:p>
          <a:p>
            <a:pPr marL="742950" indent="-285750">
              <a:spcAft>
                <a:spcPts val="600"/>
              </a:spcAft>
              <a:buClr>
                <a:schemeClr val="tx1"/>
              </a:buClr>
              <a:buFont typeface="Arial" panose="020B0604020202020204" pitchFamily="34" charset="0"/>
              <a:buChar char="•"/>
            </a:pPr>
            <a:r>
              <a:rPr lang="en-US" sz="1600" u="sng" dirty="0"/>
              <a:t>Diseases of hormone deficiency</a:t>
            </a:r>
          </a:p>
          <a:p>
            <a:pPr marL="742950" indent="-285750">
              <a:spcAft>
                <a:spcPts val="600"/>
              </a:spcAft>
              <a:buClr>
                <a:schemeClr val="tx1"/>
              </a:buClr>
              <a:buFont typeface="Arial" panose="020B0604020202020204" pitchFamily="34" charset="0"/>
              <a:buChar char="•"/>
            </a:pPr>
            <a:r>
              <a:rPr lang="en-US" sz="1600" u="sng" dirty="0"/>
              <a:t>Parkinsonism</a:t>
            </a:r>
          </a:p>
        </p:txBody>
      </p:sp>
      <p:sp>
        <p:nvSpPr>
          <p:cNvPr id="7" name="TextBox 6">
            <a:extLst>
              <a:ext uri="{FF2B5EF4-FFF2-40B4-BE49-F238E27FC236}">
                <a16:creationId xmlns:a16="http://schemas.microsoft.com/office/drawing/2014/main" id="{8E82C602-F72E-47E5-9A8C-9982EB7F5DAC}"/>
              </a:ext>
            </a:extLst>
          </p:cNvPr>
          <p:cNvSpPr txBox="1"/>
          <p:nvPr>
            <p:custDataLst>
              <p:tags r:id="rId5"/>
            </p:custDataLst>
          </p:nvPr>
        </p:nvSpPr>
        <p:spPr>
          <a:xfrm>
            <a:off x="5430631" y="2815988"/>
            <a:ext cx="3001041" cy="2600712"/>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600" u="sng" dirty="0"/>
              <a:t>Nausea/vomiting</a:t>
            </a:r>
          </a:p>
          <a:p>
            <a:pPr marL="285750" indent="-285750">
              <a:spcAft>
                <a:spcPts val="600"/>
              </a:spcAft>
              <a:buClr>
                <a:schemeClr val="tx1"/>
              </a:buClr>
              <a:buFont typeface="Arial" panose="020B0604020202020204" pitchFamily="34" charset="0"/>
              <a:buChar char="•"/>
            </a:pPr>
            <a:r>
              <a:rPr lang="en-US" sz="1600" u="sng" dirty="0"/>
              <a:t>Headaches</a:t>
            </a:r>
          </a:p>
          <a:p>
            <a:pPr marL="285750" indent="-285750">
              <a:spcAft>
                <a:spcPts val="600"/>
              </a:spcAft>
              <a:buClr>
                <a:schemeClr val="tx1"/>
              </a:buClr>
              <a:buFont typeface="Arial" panose="020B0604020202020204" pitchFamily="34" charset="0"/>
              <a:buChar char="•"/>
            </a:pPr>
            <a:r>
              <a:rPr lang="en-US" sz="1600" u="sng" dirty="0"/>
              <a:t>Dizziness</a:t>
            </a:r>
          </a:p>
          <a:p>
            <a:pPr marL="285750" indent="-285750">
              <a:spcAft>
                <a:spcPts val="600"/>
              </a:spcAft>
              <a:buClr>
                <a:schemeClr val="tx1"/>
              </a:buClr>
              <a:buFont typeface="Arial" panose="020B0604020202020204" pitchFamily="34" charset="0"/>
              <a:buChar char="•"/>
            </a:pPr>
            <a:r>
              <a:rPr lang="en-US" sz="1600" u="sng" dirty="0"/>
              <a:t>Blurred vision</a:t>
            </a:r>
          </a:p>
          <a:p>
            <a:pPr marL="285750" indent="-285750">
              <a:spcAft>
                <a:spcPts val="600"/>
              </a:spcAft>
              <a:buClr>
                <a:schemeClr val="tx1"/>
              </a:buClr>
              <a:buFont typeface="Arial" panose="020B0604020202020204" pitchFamily="34" charset="0"/>
              <a:buChar char="•"/>
            </a:pPr>
            <a:r>
              <a:rPr lang="en-US" sz="1600" u="sng" dirty="0"/>
              <a:t>Seizure disorder</a:t>
            </a:r>
          </a:p>
          <a:p>
            <a:pPr marL="285750" indent="-285750">
              <a:spcAft>
                <a:spcPts val="600"/>
              </a:spcAft>
              <a:buClr>
                <a:schemeClr val="tx1"/>
              </a:buClr>
              <a:buFont typeface="Arial" panose="020B0604020202020204" pitchFamily="34" charset="0"/>
              <a:buChar char="•"/>
            </a:pPr>
            <a:r>
              <a:rPr lang="en-US" sz="1600" u="sng" dirty="0"/>
              <a:t>Sensory loss</a:t>
            </a:r>
          </a:p>
          <a:p>
            <a:pPr marL="285750" indent="-285750">
              <a:spcAft>
                <a:spcPts val="600"/>
              </a:spcAft>
              <a:buClr>
                <a:schemeClr val="tx1"/>
              </a:buClr>
              <a:buFont typeface="Arial" panose="020B0604020202020204" pitchFamily="34" charset="0"/>
              <a:buChar char="•"/>
            </a:pPr>
            <a:r>
              <a:rPr lang="en-US" sz="1600" u="sng" dirty="0"/>
              <a:t>Weakness</a:t>
            </a:r>
          </a:p>
          <a:p>
            <a:pPr marL="285750" indent="-285750">
              <a:spcAft>
                <a:spcPts val="600"/>
              </a:spcAft>
              <a:buClr>
                <a:schemeClr val="tx1"/>
              </a:buClr>
              <a:buFont typeface="Arial" panose="020B0604020202020204" pitchFamily="34" charset="0"/>
              <a:buChar char="•"/>
            </a:pPr>
            <a:r>
              <a:rPr lang="en-US" sz="1600" u="sng" dirty="0"/>
              <a:t>Sleep disturbance</a:t>
            </a:r>
          </a:p>
        </p:txBody>
      </p:sp>
    </p:spTree>
    <p:extLst>
      <p:ext uri="{BB962C8B-B14F-4D97-AF65-F5344CB8AC3E}">
        <p14:creationId xmlns:p14="http://schemas.microsoft.com/office/powerpoint/2010/main" val="2702015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sz="2800" dirty="0"/>
              <a:t>Residuals of TBI</a:t>
            </a:r>
          </a:p>
        </p:txBody>
      </p:sp>
      <p:sp>
        <p:nvSpPr>
          <p:cNvPr id="7" name="Content Placeholder 5"/>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Residual with distinct diagnosis: rate separately (i.e. migraines)</a:t>
            </a:r>
          </a:p>
          <a:p>
            <a:pPr>
              <a:spcAft>
                <a:spcPts val="600"/>
              </a:spcAft>
              <a:buClr>
                <a:schemeClr val="tx1"/>
              </a:buClr>
            </a:pPr>
            <a:endParaRPr lang="en-US" sz="2000" dirty="0"/>
          </a:p>
          <a:p>
            <a:pPr>
              <a:spcAft>
                <a:spcPts val="600"/>
              </a:spcAft>
              <a:buClr>
                <a:schemeClr val="tx1"/>
              </a:buClr>
            </a:pPr>
            <a:r>
              <a:rPr lang="en-US" sz="2000" dirty="0"/>
              <a:t>If symptoms overlap, rating is based on the condition that provides the highest evaluation</a:t>
            </a:r>
          </a:p>
          <a:p>
            <a:pPr>
              <a:spcAft>
                <a:spcPts val="600"/>
              </a:spcAft>
              <a:buClr>
                <a:schemeClr val="tx1"/>
              </a:buClr>
            </a:pPr>
            <a:endParaRPr lang="en-US" sz="2000" dirty="0"/>
          </a:p>
          <a:p>
            <a:pPr>
              <a:spcAft>
                <a:spcPts val="600"/>
              </a:spcAft>
              <a:buClr>
                <a:schemeClr val="tx1"/>
              </a:buClr>
            </a:pPr>
            <a:r>
              <a:rPr lang="en-US" sz="2000" dirty="0"/>
              <a:t>A 10% maximum evaluation for subjective symptoms only no longer applies for 38 CFR 4.124a, DC 8045</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12</a:t>
            </a:fld>
            <a:endParaRPr lang="en-US"/>
          </a:p>
        </p:txBody>
      </p:sp>
    </p:spTree>
    <p:extLst>
      <p:ext uri="{BB962C8B-B14F-4D97-AF65-F5344CB8AC3E}">
        <p14:creationId xmlns:p14="http://schemas.microsoft.com/office/powerpoint/2010/main" val="879477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b="1" dirty="0">
                <a:effectLst/>
              </a:rPr>
              <a:t>Multiple Evaluations and Pyramiding in TBI Cases</a:t>
            </a:r>
          </a:p>
        </p:txBody>
      </p:sp>
      <p:sp>
        <p:nvSpPr>
          <p:cNvPr id="3" name="Content Placeholder 2"/>
          <p:cNvSpPr>
            <a:spLocks noGrp="1"/>
          </p:cNvSpPr>
          <p:nvPr>
            <p:ph idx="1"/>
            <p:custDataLst>
              <p:tags r:id="rId2"/>
            </p:custDataLst>
          </p:nvPr>
        </p:nvSpPr>
        <p:spPr>
          <a:xfrm>
            <a:off x="457200" y="1693684"/>
            <a:ext cx="8229600" cy="4608794"/>
          </a:xfrm>
        </p:spPr>
        <p:txBody>
          <a:bodyPr>
            <a:noAutofit/>
          </a:bodyPr>
          <a:lstStyle/>
          <a:p>
            <a:pPr>
              <a:spcAft>
                <a:spcPts val="600"/>
              </a:spcAft>
              <a:buClr>
                <a:schemeClr val="tx1"/>
              </a:buClr>
            </a:pPr>
            <a:r>
              <a:rPr lang="en-US" sz="1600" dirty="0"/>
              <a:t>In addition to the evaluation for TBI manifestations under the table “Evaluation of Cognitive Impairment and Other Residuals of Residuals of TBI Not Otherwise Classified” in DC 8045 (and also incorporated into VBMS-R), manifestations of a comorbid mental, neurologic or other physical disorder can be separately evaluated under another DC if there is a distinct diagnosis – even if based on subjective symptoms – and no more than one evaluation is based on the same manifestation(s).  </a:t>
            </a:r>
          </a:p>
          <a:p>
            <a:pPr>
              <a:spcAft>
                <a:spcPts val="600"/>
              </a:spcAft>
              <a:buClr>
                <a:schemeClr val="tx1"/>
              </a:buClr>
            </a:pPr>
            <a:endParaRPr lang="en-US" sz="1600" dirty="0"/>
          </a:p>
          <a:p>
            <a:pPr>
              <a:spcAft>
                <a:spcPts val="600"/>
              </a:spcAft>
              <a:buClr>
                <a:schemeClr val="tx1"/>
              </a:buClr>
            </a:pPr>
            <a:r>
              <a:rPr lang="en-US" sz="1600" dirty="0"/>
              <a:t>Consider assigning separate evaluations for migraines, tinnitus, mental disorders, etc. as long as the manifestations do not overlap with those used to assign the evaluation of TBI under DC 8045</a:t>
            </a:r>
          </a:p>
          <a:p>
            <a:pPr>
              <a:spcAft>
                <a:spcPts val="600"/>
              </a:spcAft>
              <a:buClr>
                <a:schemeClr val="tx1"/>
              </a:buClr>
            </a:pPr>
            <a:r>
              <a:rPr lang="en-US" sz="1600" dirty="0"/>
              <a:t>Evaluate occasional, subjective headaches and subjective feelings of anxiety as part of the TBI evaluation.</a:t>
            </a:r>
          </a:p>
          <a:p>
            <a:pPr>
              <a:spcAft>
                <a:spcPts val="600"/>
              </a:spcAft>
              <a:buClr>
                <a:schemeClr val="tx1"/>
              </a:buClr>
            </a:pPr>
            <a:r>
              <a:rPr lang="en-US" sz="1600" dirty="0"/>
              <a:t>Do not evaluate vertigo separately when evaluating TBI. Vertigo is a subjective symptom that is already considered in the facets of the TBI criteria. However, if vertigo has already been awarded a separate compensable evaluation, do not change or correct the evaluation.</a:t>
            </a:r>
          </a:p>
          <a:p>
            <a:pPr>
              <a:spcAft>
                <a:spcPts val="600"/>
              </a:spcAft>
              <a:buClr>
                <a:schemeClr val="tx1"/>
              </a:buClr>
            </a:pPr>
            <a:r>
              <a:rPr lang="en-US" sz="1600" dirty="0"/>
              <a:t>Remember that TBI is an issue that requires a long form rating narrative.</a:t>
            </a:r>
            <a:endParaRPr lang="en-US" sz="11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13</a:t>
            </a:fld>
            <a:endParaRPr lang="en-US" dirty="0"/>
          </a:p>
        </p:txBody>
      </p:sp>
    </p:spTree>
    <p:extLst>
      <p:ext uri="{BB962C8B-B14F-4D97-AF65-F5344CB8AC3E}">
        <p14:creationId xmlns:p14="http://schemas.microsoft.com/office/powerpoint/2010/main" val="2413392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TBI Evaluation Facets</a:t>
            </a:r>
            <a:endParaRPr lang="en-US" sz="2800" dirty="0"/>
          </a:p>
        </p:txBody>
      </p:sp>
      <p:sp>
        <p:nvSpPr>
          <p:cNvPr id="3" name="Content Placeholder 2"/>
          <p:cNvSpPr>
            <a:spLocks noGrp="1"/>
          </p:cNvSpPr>
          <p:nvPr>
            <p:ph idx="1"/>
            <p:custDataLst>
              <p:tags r:id="rId2"/>
            </p:custDataLst>
          </p:nvPr>
        </p:nvSpPr>
        <p:spPr>
          <a:xfrm>
            <a:off x="457200" y="2057401"/>
            <a:ext cx="4114800" cy="2249128"/>
          </a:xfrm>
        </p:spPr>
        <p:txBody>
          <a:bodyPr>
            <a:normAutofit/>
          </a:bodyPr>
          <a:lstStyle/>
          <a:p>
            <a:pPr marL="385763" indent="-385763">
              <a:spcAft>
                <a:spcPts val="600"/>
              </a:spcAft>
              <a:buClr>
                <a:schemeClr val="tx1"/>
              </a:buClr>
              <a:buFontTx/>
              <a:buAutoNum type="arabicPeriod"/>
            </a:pPr>
            <a:r>
              <a:rPr lang="en-US" altLang="en-US" sz="2000" dirty="0"/>
              <a:t>Executive Functions; memory, attention, and concentration</a:t>
            </a:r>
          </a:p>
          <a:p>
            <a:pPr marL="385763" indent="-385763">
              <a:spcAft>
                <a:spcPts val="600"/>
              </a:spcAft>
              <a:buClr>
                <a:schemeClr val="tx1"/>
              </a:buClr>
              <a:buFontTx/>
              <a:buAutoNum type="arabicPeriod"/>
            </a:pPr>
            <a:r>
              <a:rPr lang="en-US" altLang="en-US" sz="2000" dirty="0"/>
              <a:t>Judgment</a:t>
            </a:r>
          </a:p>
          <a:p>
            <a:pPr marL="385763" indent="-385763">
              <a:spcAft>
                <a:spcPts val="600"/>
              </a:spcAft>
              <a:buClr>
                <a:schemeClr val="tx1"/>
              </a:buClr>
              <a:buFontTx/>
              <a:buAutoNum type="arabicPeriod"/>
            </a:pPr>
            <a:r>
              <a:rPr lang="en-US" altLang="en-US" sz="2000" dirty="0"/>
              <a:t>Social Interaction</a:t>
            </a:r>
          </a:p>
          <a:p>
            <a:pPr marL="385763" indent="-385763">
              <a:spcAft>
                <a:spcPts val="600"/>
              </a:spcAft>
              <a:buClr>
                <a:schemeClr val="tx1"/>
              </a:buClr>
              <a:buFontTx/>
              <a:buAutoNum type="arabicPeriod"/>
            </a:pPr>
            <a:r>
              <a:rPr lang="en-US" altLang="en-US" sz="2000" dirty="0"/>
              <a:t>Orientation</a:t>
            </a:r>
          </a:p>
          <a:p>
            <a:pPr marL="385763" indent="-385763">
              <a:spcAft>
                <a:spcPts val="600"/>
              </a:spcAft>
              <a:buClr>
                <a:schemeClr val="tx1"/>
              </a:buClr>
              <a:buFontTx/>
              <a:buAutoNum type="arabicPeriod"/>
            </a:pPr>
            <a:r>
              <a:rPr lang="en-US" altLang="en-US" sz="2000" dirty="0"/>
              <a:t>Motor Activity</a:t>
            </a:r>
            <a:endParaRPr lang="en-US" altLang="en-US" sz="14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14</a:t>
            </a:fld>
            <a:endParaRPr lang="en-US" dirty="0"/>
          </a:p>
        </p:txBody>
      </p:sp>
      <p:sp>
        <p:nvSpPr>
          <p:cNvPr id="5" name="Content Placeholder 4"/>
          <p:cNvSpPr>
            <a:spLocks noGrp="1"/>
          </p:cNvSpPr>
          <p:nvPr>
            <p:ph sz="half" idx="4294967295"/>
            <p:custDataLst>
              <p:tags r:id="rId4"/>
            </p:custDataLst>
          </p:nvPr>
        </p:nvSpPr>
        <p:spPr>
          <a:xfrm>
            <a:off x="4991612" y="2057401"/>
            <a:ext cx="3519805" cy="1996758"/>
          </a:xfrm>
        </p:spPr>
        <p:txBody>
          <a:bodyPr/>
          <a:lstStyle/>
          <a:p>
            <a:pPr marL="385763" indent="-385763">
              <a:spcBef>
                <a:spcPts val="0"/>
              </a:spcBef>
              <a:spcAft>
                <a:spcPts val="600"/>
              </a:spcAft>
              <a:buClr>
                <a:schemeClr val="tx1"/>
              </a:buClr>
              <a:buFont typeface="+mj-lt"/>
              <a:buAutoNum type="arabicPeriod" startAt="6"/>
            </a:pPr>
            <a:r>
              <a:rPr lang="en-US" altLang="en-US" sz="2000" dirty="0"/>
              <a:t>Visual-Spatial Orientation</a:t>
            </a:r>
          </a:p>
          <a:p>
            <a:pPr marL="385763" indent="-385763">
              <a:spcBef>
                <a:spcPts val="0"/>
              </a:spcBef>
              <a:spcAft>
                <a:spcPts val="600"/>
              </a:spcAft>
              <a:buClr>
                <a:schemeClr val="tx1"/>
              </a:buClr>
              <a:buFont typeface="+mj-lt"/>
              <a:buAutoNum type="arabicPeriod" startAt="6"/>
            </a:pPr>
            <a:r>
              <a:rPr lang="en-US" altLang="en-US" sz="2000" dirty="0"/>
              <a:t>Subjective Symptoms</a:t>
            </a:r>
          </a:p>
          <a:p>
            <a:pPr marL="385763" indent="-385763">
              <a:spcBef>
                <a:spcPts val="0"/>
              </a:spcBef>
              <a:spcAft>
                <a:spcPts val="600"/>
              </a:spcAft>
              <a:buClr>
                <a:schemeClr val="tx1"/>
              </a:buClr>
              <a:buFont typeface="+mj-lt"/>
              <a:buAutoNum type="arabicPeriod" startAt="6"/>
            </a:pPr>
            <a:r>
              <a:rPr lang="en-US" altLang="en-US" sz="2000" dirty="0"/>
              <a:t>Neurobehavioral Effects</a:t>
            </a:r>
          </a:p>
          <a:p>
            <a:pPr marL="385763" indent="-385763">
              <a:spcBef>
                <a:spcPts val="0"/>
              </a:spcBef>
              <a:spcAft>
                <a:spcPts val="600"/>
              </a:spcAft>
              <a:buClr>
                <a:schemeClr val="tx1"/>
              </a:buClr>
              <a:buFont typeface="+mj-lt"/>
              <a:buAutoNum type="arabicPeriod" startAt="6"/>
            </a:pPr>
            <a:r>
              <a:rPr lang="en-US" altLang="en-US" sz="2000" dirty="0"/>
              <a:t>Communication</a:t>
            </a:r>
          </a:p>
          <a:p>
            <a:pPr marL="385763" indent="-385763">
              <a:spcBef>
                <a:spcPts val="0"/>
              </a:spcBef>
              <a:spcAft>
                <a:spcPts val="600"/>
              </a:spcAft>
              <a:buClr>
                <a:schemeClr val="tx1"/>
              </a:buClr>
              <a:buFont typeface="+mj-lt"/>
              <a:buAutoNum type="arabicPeriod" startAt="6"/>
            </a:pPr>
            <a:r>
              <a:rPr lang="en-US" altLang="en-US" sz="2000" dirty="0"/>
              <a:t>Consciousness</a:t>
            </a:r>
            <a:endParaRPr lang="en-US" altLang="en-US" sz="800" dirty="0"/>
          </a:p>
        </p:txBody>
      </p:sp>
      <p:sp>
        <p:nvSpPr>
          <p:cNvPr id="6" name="Content Placeholder 2"/>
          <p:cNvSpPr txBox="1">
            <a:spLocks/>
          </p:cNvSpPr>
          <p:nvPr>
            <p:custDataLst>
              <p:tags r:id="rId5"/>
            </p:custDataLst>
          </p:nvPr>
        </p:nvSpPr>
        <p:spPr bwMode="auto">
          <a:xfrm>
            <a:off x="457200" y="4651971"/>
            <a:ext cx="8241030" cy="450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9056" tIns="34529" rIns="69056" bIns="34529" numCol="1" anchor="t" anchorCtr="0" compatLnSpc="1">
            <a:prstTxWarp prst="textNoShape">
              <a:avLst/>
            </a:prstTxWarp>
            <a:normAutofit/>
          </a:bodyPr>
          <a:lstStyle>
            <a:lvl1pPr marL="342900" indent="-342900" algn="l" rtl="0" eaLnBrk="1" fontAlgn="base" hangingPunct="1">
              <a:spcBef>
                <a:spcPct val="20000"/>
              </a:spcBef>
              <a:spcAft>
                <a:spcPct val="0"/>
              </a:spcAft>
              <a:buClr>
                <a:schemeClr val="accent6">
                  <a:lumMod val="75000"/>
                </a:schemeClr>
              </a:buClr>
              <a:buFont typeface="Wingdings" panose="05000000000000000000" pitchFamily="2" charset="2"/>
              <a:buChar char="Ø"/>
              <a:defRPr sz="2800">
                <a:solidFill>
                  <a:srgbClr val="1D3275"/>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Char char="–"/>
              <a:defRPr sz="2400">
                <a:solidFill>
                  <a:srgbClr val="1D3275"/>
                </a:solidFill>
                <a:latin typeface="Times New Roman" panose="02020603050405020304" pitchFamily="18" charset="0"/>
                <a:cs typeface="Times New Roman" panose="02020603050405020304" pitchFamily="18" charset="0"/>
              </a:defRPr>
            </a:lvl2pPr>
            <a:lvl3pPr marL="1143000" indent="-228600" algn="l" rtl="0" eaLnBrk="1" fontAlgn="base" hangingPunct="1">
              <a:spcBef>
                <a:spcPct val="20000"/>
              </a:spcBef>
              <a:spcAft>
                <a:spcPct val="0"/>
              </a:spcAft>
              <a:buClr>
                <a:srgbClr val="CC0000"/>
              </a:buClr>
              <a:buChar char="•"/>
              <a:defRPr sz="2000">
                <a:solidFill>
                  <a:srgbClr val="1D3275"/>
                </a:solidFill>
                <a:latin typeface="Times New Roman" panose="02020603050405020304" pitchFamily="18" charset="0"/>
                <a:cs typeface="Times New Roman" panose="02020603050405020304" pitchFamily="18" charset="0"/>
              </a:defRPr>
            </a:lvl3pPr>
            <a:lvl4pPr marL="1600200" indent="-228600" algn="l" rtl="0" eaLnBrk="1" fontAlgn="base" hangingPunct="1">
              <a:spcBef>
                <a:spcPct val="20000"/>
              </a:spcBef>
              <a:spcAft>
                <a:spcPct val="0"/>
              </a:spcAft>
              <a:buChar char="–"/>
              <a:defRPr sz="1800">
                <a:solidFill>
                  <a:srgbClr val="1D3275"/>
                </a:solidFill>
                <a:latin typeface="Times New Roman" panose="02020603050405020304" pitchFamily="18" charset="0"/>
                <a:cs typeface="Times New Roman" panose="02020603050405020304" pitchFamily="18" charset="0"/>
              </a:defRPr>
            </a:lvl4pPr>
            <a:lvl5pPr marL="2057400" indent="-228600" algn="l" rtl="0" eaLnBrk="1" fontAlgn="base" hangingPunct="1">
              <a:spcBef>
                <a:spcPct val="20000"/>
              </a:spcBef>
              <a:spcAft>
                <a:spcPct val="0"/>
              </a:spcAft>
              <a:buChar char="»"/>
              <a:defRPr sz="1800">
                <a:solidFill>
                  <a:srgbClr val="1D3275"/>
                </a:solidFill>
                <a:latin typeface="Times New Roman" panose="02020603050405020304" pitchFamily="18" charset="0"/>
                <a:cs typeface="Times New Roman" panose="02020603050405020304" pitchFamily="18" charset="0"/>
              </a:defRPr>
            </a:lvl5pPr>
            <a:lvl6pPr marL="2514600" indent="-228600" algn="l" rtl="0" eaLnBrk="1" fontAlgn="base" hangingPunct="1">
              <a:spcBef>
                <a:spcPct val="20000"/>
              </a:spcBef>
              <a:spcAft>
                <a:spcPct val="0"/>
              </a:spcAft>
              <a:buChar char="»"/>
              <a:defRPr sz="1800">
                <a:solidFill>
                  <a:srgbClr val="1D3275"/>
                </a:solidFill>
                <a:latin typeface="+mn-lt"/>
              </a:defRPr>
            </a:lvl6pPr>
            <a:lvl7pPr marL="2971800" indent="-228600" algn="l" rtl="0" eaLnBrk="1" fontAlgn="base" hangingPunct="1">
              <a:spcBef>
                <a:spcPct val="20000"/>
              </a:spcBef>
              <a:spcAft>
                <a:spcPct val="0"/>
              </a:spcAft>
              <a:buChar char="»"/>
              <a:defRPr sz="1800">
                <a:solidFill>
                  <a:srgbClr val="1D3275"/>
                </a:solidFill>
                <a:latin typeface="+mn-lt"/>
              </a:defRPr>
            </a:lvl7pPr>
            <a:lvl8pPr marL="3429000" indent="-228600" algn="l" rtl="0" eaLnBrk="1" fontAlgn="base" hangingPunct="1">
              <a:spcBef>
                <a:spcPct val="20000"/>
              </a:spcBef>
              <a:spcAft>
                <a:spcPct val="0"/>
              </a:spcAft>
              <a:buChar char="»"/>
              <a:defRPr sz="1800">
                <a:solidFill>
                  <a:srgbClr val="1D3275"/>
                </a:solidFill>
                <a:latin typeface="+mn-lt"/>
              </a:defRPr>
            </a:lvl8pPr>
            <a:lvl9pPr marL="3886200" indent="-228600" algn="l" rtl="0" eaLnBrk="1" fontAlgn="base" hangingPunct="1">
              <a:spcBef>
                <a:spcPct val="20000"/>
              </a:spcBef>
              <a:spcAft>
                <a:spcPct val="0"/>
              </a:spcAft>
              <a:buChar char="»"/>
              <a:defRPr sz="1800">
                <a:solidFill>
                  <a:srgbClr val="1D3275"/>
                </a:solidFill>
                <a:latin typeface="+mn-lt"/>
              </a:defRPr>
            </a:lvl9pPr>
          </a:lstStyle>
          <a:p>
            <a:pPr>
              <a:spcBef>
                <a:spcPts val="0"/>
              </a:spcBef>
              <a:spcAft>
                <a:spcPts val="600"/>
              </a:spcAft>
              <a:buClr>
                <a:schemeClr val="tx1"/>
              </a:buClr>
              <a:buFont typeface="Arial" panose="020B0604020202020204" pitchFamily="34" charset="0"/>
              <a:buChar char="•"/>
            </a:pPr>
            <a:r>
              <a:rPr lang="en-US" sz="2000" kern="0" dirty="0">
                <a:solidFill>
                  <a:schemeClr val="tx1"/>
                </a:solidFill>
                <a:latin typeface="Arial" panose="020B0604020202020204" pitchFamily="34" charset="0"/>
                <a:cs typeface="Arial" panose="020B0604020202020204" pitchFamily="34" charset="0"/>
              </a:rPr>
              <a:t>Evaluation is based on the most disabling facet</a:t>
            </a:r>
          </a:p>
        </p:txBody>
      </p:sp>
    </p:spTree>
    <p:extLst>
      <p:ext uri="{BB962C8B-B14F-4D97-AF65-F5344CB8AC3E}">
        <p14:creationId xmlns:p14="http://schemas.microsoft.com/office/powerpoint/2010/main" val="2232271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Autofit/>
          </a:bodyPr>
          <a:lstStyle/>
          <a:p>
            <a:r>
              <a:rPr lang="en-US" sz="2800" b="1" dirty="0">
                <a:effectLst/>
              </a:rPr>
              <a:t>TBI DBQ and Evaluation Builder</a:t>
            </a:r>
            <a:br>
              <a:rPr lang="en-US" sz="2300" dirty="0"/>
            </a:br>
            <a:r>
              <a:rPr lang="en-US" sz="2400" dirty="0"/>
              <a:t>Memory, Attention, Concentration, Executive Functions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15</a:t>
            </a:fld>
            <a:endParaRPr lang="en-US"/>
          </a:p>
        </p:txBody>
      </p:sp>
      <p:sp>
        <p:nvSpPr>
          <p:cNvPr id="6" name="Rectangle 5">
            <a:extLst>
              <a:ext uri="{FF2B5EF4-FFF2-40B4-BE49-F238E27FC236}">
                <a16:creationId xmlns:a16="http://schemas.microsoft.com/office/drawing/2014/main" id="{28ACDDA1-4297-4D97-913D-854A53EB7C4A}"/>
              </a:ext>
            </a:extLst>
          </p:cNvPr>
          <p:cNvSpPr/>
          <p:nvPr>
            <p:custDataLst>
              <p:tags r:id="rId3"/>
            </p:custDataLst>
          </p:nvPr>
        </p:nvSpPr>
        <p:spPr>
          <a:xfrm>
            <a:off x="180648" y="1924334"/>
            <a:ext cx="3833087" cy="4457143"/>
          </a:xfrm>
          <a:prstGeom prst="rect">
            <a:avLst/>
          </a:prstGeom>
        </p:spPr>
        <p:txBody>
          <a:bodyPr wrap="square">
            <a:noAutofit/>
          </a:bodyPr>
          <a:lstStyle/>
          <a:p>
            <a:r>
              <a:rPr lang="en-US" sz="1300" b="1" u="sng" dirty="0">
                <a:solidFill>
                  <a:srgbClr val="000000"/>
                </a:solidFill>
                <a:latin typeface="Times New Roman" panose="02020603050405020304" pitchFamily="18" charset="0"/>
                <a:cs typeface="Times New Roman" panose="02020603050405020304" pitchFamily="18" charset="0"/>
              </a:rPr>
              <a:t>1. </a:t>
            </a:r>
            <a:r>
              <a:rPr lang="en-US" sz="1300" b="1" u="sng" dirty="0">
                <a:solidFill>
                  <a:srgbClr val="000000"/>
                </a:solidFill>
                <a:latin typeface="+mj-lt"/>
                <a:cs typeface="Times New Roman" panose="02020603050405020304" pitchFamily="18" charset="0"/>
              </a:rPr>
              <a:t>Memory, attention, concentration, executive functions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No complaints of impairment of memory, attention, co centration, or executive functions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A complaint of mild memory loss (such as having difficulty following a conversation, recalling recent conversations, remembering names of new acquaintances, or finding words, or often misplacing items), attention, concentration, or executive functions, but without objective evidence on testing</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Objective evidence on testing of mild impairment of memory, attention, concentration, or executive functions resulting in mild functional impairment</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Objective evidence on testing of moderate impairment of memory, attention, concentration, or executive functions resulting in moderate functional impairment</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Objective evidence on testing of severe impairment of memory, attention, concentration, or executive functions resulting in severe functional impairment</a:t>
            </a:r>
          </a:p>
        </p:txBody>
      </p:sp>
      <p:pic>
        <p:nvPicPr>
          <p:cNvPr id="7" name="Picture 3">
            <a:extLst>
              <a:ext uri="{FF2B5EF4-FFF2-40B4-BE49-F238E27FC236}">
                <a16:creationId xmlns:a16="http://schemas.microsoft.com/office/drawing/2014/main" id="{2E3FD1E5-616F-432A-913E-760E7F7FDA4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5388" y="1995736"/>
            <a:ext cx="4989363" cy="2788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0314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Judgment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16</a:t>
            </a:fld>
            <a:endParaRPr lang="en-US" dirty="0"/>
          </a:p>
        </p:txBody>
      </p:sp>
      <p:sp>
        <p:nvSpPr>
          <p:cNvPr id="6" name="Rectangle 5">
            <a:extLst>
              <a:ext uri="{FF2B5EF4-FFF2-40B4-BE49-F238E27FC236}">
                <a16:creationId xmlns:a16="http://schemas.microsoft.com/office/drawing/2014/main" id="{D9EE0228-0EFA-4868-B802-4260264F7E40}"/>
              </a:ext>
            </a:extLst>
          </p:cNvPr>
          <p:cNvSpPr/>
          <p:nvPr>
            <p:custDataLst>
              <p:tags r:id="rId3"/>
            </p:custDataLst>
          </p:nvPr>
        </p:nvSpPr>
        <p:spPr>
          <a:xfrm>
            <a:off x="370884" y="1457893"/>
            <a:ext cx="3831336" cy="5014705"/>
          </a:xfrm>
          <a:prstGeom prst="rect">
            <a:avLst/>
          </a:prstGeom>
        </p:spPr>
        <p:txBody>
          <a:bodyPr lIns="0" tIns="0" bIns="0">
            <a:normAutofit lnSpcReduction="10000"/>
          </a:bodyPr>
          <a:lstStyle/>
          <a:p>
            <a:r>
              <a:rPr lang="en-US" sz="1300" b="1" u="sng" dirty="0">
                <a:solidFill>
                  <a:srgbClr val="000000"/>
                </a:solidFill>
                <a:latin typeface="Times New Roman" panose="02020603050405020304" pitchFamily="18" charset="0"/>
                <a:cs typeface="Times New Roman" panose="02020603050405020304" pitchFamily="18" charset="0"/>
              </a:rPr>
              <a:t>2. Judgment</a:t>
            </a:r>
          </a:p>
          <a:p>
            <a:pPr marL="285750" indent="-285750">
              <a:buFont typeface="Arial" panose="020B0604020202020204" pitchFamily="34" charset="0"/>
              <a:buChar char="•"/>
            </a:pPr>
            <a:endParaRPr lang="en-US" sz="1100" dirty="0">
              <a:solidFill>
                <a:srgbClr val="000000"/>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Normal</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Mildly impaired judgment: For complex or unfamiliar decisions, occasionally unable to identify, understand, and weigh the alternatives, understand the consequences of choices, and make a  reasonable decision</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Moderately impaired judgment: For complex or unfamiliar decisions, usually unable to identify, understand, and weigh the alternatives, understand the consequences of choices, and make a  reasonable decision, although has little difficulty with simple decisions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Moderately severely impaired judgment: For even routine and familiar decisions, occasionally unable to identify, understand, and weigh the alternatives, understand the consequences of choices, and make a reasonable decision</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Severely impaired judgment: For even routine and familiar decisions, usually unable to identify, understand, and weigh the alternatives, understand the consequences of choices, and make a  reasonable decision. For example, unable to determine appropriate  clothing for current weather conditions or judge when to avoid dangerous situations or activities.</a:t>
            </a:r>
          </a:p>
        </p:txBody>
      </p:sp>
      <p:pic>
        <p:nvPicPr>
          <p:cNvPr id="7" name="Picture 2">
            <a:extLst>
              <a:ext uri="{FF2B5EF4-FFF2-40B4-BE49-F238E27FC236}">
                <a16:creationId xmlns:a16="http://schemas.microsoft.com/office/drawing/2014/main" id="{4FD4B3A6-C624-47F7-B3D0-E11FC0F19CF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6891" y="1636295"/>
            <a:ext cx="4961043" cy="27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00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sz="2800" dirty="0"/>
              <a:t>Social Interaction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17</a:t>
            </a:fld>
            <a:endParaRPr lang="en-US"/>
          </a:p>
        </p:txBody>
      </p:sp>
      <p:sp>
        <p:nvSpPr>
          <p:cNvPr id="6" name="Rectangle 5">
            <a:extLst>
              <a:ext uri="{FF2B5EF4-FFF2-40B4-BE49-F238E27FC236}">
                <a16:creationId xmlns:a16="http://schemas.microsoft.com/office/drawing/2014/main" id="{B5738688-6920-4C2B-AD8C-F1EF4940C87E}"/>
              </a:ext>
            </a:extLst>
          </p:cNvPr>
          <p:cNvSpPr/>
          <p:nvPr>
            <p:custDataLst>
              <p:tags r:id="rId3"/>
            </p:custDataLst>
          </p:nvPr>
        </p:nvSpPr>
        <p:spPr>
          <a:xfrm>
            <a:off x="493558" y="2317785"/>
            <a:ext cx="3419682" cy="2407833"/>
          </a:xfrm>
          <a:prstGeom prst="rect">
            <a:avLst/>
          </a:prstGeom>
        </p:spPr>
        <p:txBody>
          <a:bodyPr>
            <a:normAutofit/>
          </a:bodyPr>
          <a:lstStyle/>
          <a:p>
            <a:r>
              <a:rPr lang="en-US" sz="1300" b="1" u="sng" dirty="0">
                <a:solidFill>
                  <a:srgbClr val="000000"/>
                </a:solidFill>
                <a:latin typeface="+mj-lt"/>
                <a:cs typeface="Times New Roman" panose="02020603050405020304" pitchFamily="18" charset="0"/>
              </a:rPr>
              <a:t>3. Social interaction</a:t>
            </a:r>
          </a:p>
          <a:p>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Social interaction is routinely appropriate</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Social interaction is occasionally inappropriate </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Social interaction is frequently inappropriate</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Social interaction is inappropriate most or all of the time</a:t>
            </a:r>
          </a:p>
        </p:txBody>
      </p:sp>
      <p:pic>
        <p:nvPicPr>
          <p:cNvPr id="7" name="Picture 2">
            <a:extLst>
              <a:ext uri="{FF2B5EF4-FFF2-40B4-BE49-F238E27FC236}">
                <a16:creationId xmlns:a16="http://schemas.microsoft.com/office/drawing/2014/main" id="{C7CEC13D-9A25-41F0-9CC6-B33BEED2C4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13240" y="2687875"/>
            <a:ext cx="4845919" cy="148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435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693556"/>
            <a:ext cx="9144000" cy="1086867"/>
          </a:xfrm>
        </p:spPr>
        <p:txBody>
          <a:bodyPr>
            <a:normAutofit/>
          </a:bodyPr>
          <a:lstStyle/>
          <a:p>
            <a:r>
              <a:rPr lang="en-US" sz="2800" dirty="0"/>
              <a:t>Orientation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18</a:t>
            </a:fld>
            <a:endParaRPr lang="en-US" dirty="0"/>
          </a:p>
        </p:txBody>
      </p:sp>
      <p:sp>
        <p:nvSpPr>
          <p:cNvPr id="6" name="Rectangle 5">
            <a:extLst>
              <a:ext uri="{FF2B5EF4-FFF2-40B4-BE49-F238E27FC236}">
                <a16:creationId xmlns:a16="http://schemas.microsoft.com/office/drawing/2014/main" id="{D23629F3-AC71-4C6F-83FF-AF507CF62664}"/>
              </a:ext>
            </a:extLst>
          </p:cNvPr>
          <p:cNvSpPr/>
          <p:nvPr>
            <p:custDataLst>
              <p:tags r:id="rId3"/>
            </p:custDataLst>
          </p:nvPr>
        </p:nvSpPr>
        <p:spPr>
          <a:xfrm>
            <a:off x="427132" y="1780423"/>
            <a:ext cx="3948223" cy="3440165"/>
          </a:xfrm>
          <a:prstGeom prst="rect">
            <a:avLst/>
          </a:prstGeom>
        </p:spPr>
        <p:txBody>
          <a:bodyPr>
            <a:normAutofit/>
          </a:bodyPr>
          <a:lstStyle/>
          <a:p>
            <a:r>
              <a:rPr lang="en-US" sz="1300" b="1" u="sng" dirty="0">
                <a:solidFill>
                  <a:srgbClr val="000000"/>
                </a:solidFill>
                <a:latin typeface="+mj-lt"/>
                <a:cs typeface="Times New Roman" panose="02020603050405020304" pitchFamily="18" charset="0"/>
              </a:rPr>
              <a:t>4. Orientation</a:t>
            </a:r>
          </a:p>
          <a:p>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Always oriented to person, time, place, and situation</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Occasionally disoriented to one of the four aspects (person, time, place, situation) of orientation </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Occasionally disoriented to two of the four aspects (person, time, place, situation) of orientation or often disoriented to one aspect of orientation</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Often disoriented to two or more of the four aspects (person, time, place, situation) of orientation </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Consistently disoriented to two or more of the four aspects (person, time, place, situation) of orientation</a:t>
            </a:r>
          </a:p>
        </p:txBody>
      </p:sp>
      <p:pic>
        <p:nvPicPr>
          <p:cNvPr id="7" name="Picture 2">
            <a:extLst>
              <a:ext uri="{FF2B5EF4-FFF2-40B4-BE49-F238E27FC236}">
                <a16:creationId xmlns:a16="http://schemas.microsoft.com/office/drawing/2014/main" id="{9657814E-6111-43F5-8076-762DBF9FD2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5355" y="2215655"/>
            <a:ext cx="4503175" cy="1819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33920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sz="2800" dirty="0"/>
              <a:t>Motor Activity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19</a:t>
            </a:fld>
            <a:endParaRPr lang="en-US"/>
          </a:p>
        </p:txBody>
      </p:sp>
      <p:sp>
        <p:nvSpPr>
          <p:cNvPr id="6" name="Rectangle 5">
            <a:extLst>
              <a:ext uri="{FF2B5EF4-FFF2-40B4-BE49-F238E27FC236}">
                <a16:creationId xmlns:a16="http://schemas.microsoft.com/office/drawing/2014/main" id="{07692FB3-9906-4D6A-BA31-94947FA7E876}"/>
              </a:ext>
            </a:extLst>
          </p:cNvPr>
          <p:cNvSpPr/>
          <p:nvPr>
            <p:custDataLst>
              <p:tags r:id="rId3"/>
            </p:custDataLst>
          </p:nvPr>
        </p:nvSpPr>
        <p:spPr>
          <a:xfrm>
            <a:off x="417300" y="1880496"/>
            <a:ext cx="3613926" cy="4061638"/>
          </a:xfrm>
          <a:prstGeom prst="rect">
            <a:avLst/>
          </a:prstGeom>
        </p:spPr>
        <p:txBody>
          <a:bodyPr>
            <a:normAutofit/>
          </a:bodyPr>
          <a:lstStyle/>
          <a:p>
            <a:r>
              <a:rPr lang="en-US" sz="1300" b="1" u="sng" dirty="0">
                <a:solidFill>
                  <a:srgbClr val="000000"/>
                </a:solidFill>
                <a:latin typeface="+mj-lt"/>
                <a:cs typeface="Times New Roman" panose="02020603050405020304" pitchFamily="18" charset="0"/>
              </a:rPr>
              <a:t>5. Motor activity (with intact motor and sensory system)</a:t>
            </a:r>
          </a:p>
          <a:p>
            <a:endParaRPr lang="en-US" sz="8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Motor activity normal</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Motor activity is normal most of the time, but mildly slowed at times due to apraxia (inability to perform previously learned motor activities, despite normal motor function)</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Motor activity is mildly decreased or with moderate slowing due to apraxia </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Motor activity moderately decreased due to apraxia</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Motor activity severely decreased due to apraxia</a:t>
            </a:r>
          </a:p>
        </p:txBody>
      </p:sp>
      <p:pic>
        <p:nvPicPr>
          <p:cNvPr id="7" name="Picture 2">
            <a:extLst>
              <a:ext uri="{FF2B5EF4-FFF2-40B4-BE49-F238E27FC236}">
                <a16:creationId xmlns:a16="http://schemas.microsoft.com/office/drawing/2014/main" id="{981995B8-E3E3-45C9-B62B-43EA2FF53AE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1226" y="2383560"/>
            <a:ext cx="4828426" cy="1771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14805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Objectives</a:t>
            </a:r>
          </a:p>
        </p:txBody>
      </p:sp>
      <p:sp>
        <p:nvSpPr>
          <p:cNvPr id="3" name="Content Placeholder 2"/>
          <p:cNvSpPr>
            <a:spLocks noGrp="1"/>
          </p:cNvSpPr>
          <p:nvPr>
            <p:ph idx="1"/>
            <p:custDataLst>
              <p:tags r:id="rId2"/>
            </p:custDataLst>
          </p:nvPr>
        </p:nvSpPr>
        <p:spPr>
          <a:xfrm>
            <a:off x="457200" y="2057401"/>
            <a:ext cx="8229600" cy="674370"/>
          </a:xfrm>
        </p:spPr>
        <p:txBody>
          <a:bodyPr>
            <a:normAutofit lnSpcReduction="10000"/>
          </a:bodyPr>
          <a:lstStyle/>
          <a:p>
            <a:pPr>
              <a:spcAft>
                <a:spcPts val="600"/>
              </a:spcAft>
              <a:buClr>
                <a:schemeClr val="tx1"/>
              </a:buClr>
            </a:pPr>
            <a:r>
              <a:rPr lang="en-US" sz="2000" dirty="0"/>
              <a:t>Upon completion of this lesson and given available references, the trainee will be able to prepare a rating decision targeting TBI.</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a:t>
            </a:fld>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371439" y="2535126"/>
            <a:ext cx="4315361" cy="378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Visual Spatial Orientation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20</a:t>
            </a:fld>
            <a:endParaRPr lang="en-US" dirty="0"/>
          </a:p>
        </p:txBody>
      </p:sp>
      <p:sp>
        <p:nvSpPr>
          <p:cNvPr id="6" name="Rectangle 5">
            <a:extLst>
              <a:ext uri="{FF2B5EF4-FFF2-40B4-BE49-F238E27FC236}">
                <a16:creationId xmlns:a16="http://schemas.microsoft.com/office/drawing/2014/main" id="{72D70913-684B-4794-83BD-2DC76E71D948}"/>
              </a:ext>
            </a:extLst>
          </p:cNvPr>
          <p:cNvSpPr/>
          <p:nvPr>
            <p:custDataLst>
              <p:tags r:id="rId3"/>
            </p:custDataLst>
          </p:nvPr>
        </p:nvSpPr>
        <p:spPr>
          <a:xfrm>
            <a:off x="393635" y="1880496"/>
            <a:ext cx="3831336" cy="4402317"/>
          </a:xfrm>
          <a:prstGeom prst="rect">
            <a:avLst/>
          </a:prstGeom>
        </p:spPr>
        <p:txBody>
          <a:bodyPr wrap="square">
            <a:normAutofit/>
          </a:bodyPr>
          <a:lstStyle/>
          <a:p>
            <a:r>
              <a:rPr lang="en-US" sz="1300" b="1" u="sng" dirty="0">
                <a:solidFill>
                  <a:srgbClr val="000000"/>
                </a:solidFill>
                <a:latin typeface="+mj-lt"/>
                <a:cs typeface="Times New Roman" panose="02020603050405020304" pitchFamily="18" charset="0"/>
              </a:rPr>
              <a:t>6. Visual spatial orientation</a:t>
            </a:r>
          </a:p>
          <a:p>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Normal</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Mildly impaired: Occasionally gets lost in unfamiliar surroundings, has difficulty reading maps or following directions. Is able to use assistive devices such as GPS (global positioning system)</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Moderately impaired: Usually gets lost in unfamiliar surroundings, has difficulty reading maps, following directions, and judging distance. Has difficulty using assistive devices such as GPS (global positioning system)</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Moderately severely impaired: Gets lost even in familiar surroundings, unable to use assistive devices such as GPS (global positioning system)</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Severely impaired: May be unable to touch or name own body parts when asked by the examiner, identify the relative position in space of two different objects, or find the way from one room to another in a familiar environment</a:t>
            </a:r>
          </a:p>
        </p:txBody>
      </p:sp>
      <p:pic>
        <p:nvPicPr>
          <p:cNvPr id="7" name="Picture 2">
            <a:extLst>
              <a:ext uri="{FF2B5EF4-FFF2-40B4-BE49-F238E27FC236}">
                <a16:creationId xmlns:a16="http://schemas.microsoft.com/office/drawing/2014/main" id="{16EFD11E-4733-4954-B210-39746206383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348" y="1880496"/>
            <a:ext cx="4685972" cy="2219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1048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sz="2800" dirty="0"/>
              <a:t>Subjective Symptoms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21</a:t>
            </a:fld>
            <a:endParaRPr lang="en-US"/>
          </a:p>
        </p:txBody>
      </p:sp>
      <p:sp>
        <p:nvSpPr>
          <p:cNvPr id="6" name="Rectangle 5">
            <a:extLst>
              <a:ext uri="{FF2B5EF4-FFF2-40B4-BE49-F238E27FC236}">
                <a16:creationId xmlns:a16="http://schemas.microsoft.com/office/drawing/2014/main" id="{6DD1644B-7607-403B-80E7-D0D6891FC8DA}"/>
              </a:ext>
            </a:extLst>
          </p:cNvPr>
          <p:cNvSpPr/>
          <p:nvPr>
            <p:custDataLst>
              <p:tags r:id="rId3"/>
            </p:custDataLst>
          </p:nvPr>
        </p:nvSpPr>
        <p:spPr>
          <a:xfrm>
            <a:off x="477436" y="1657557"/>
            <a:ext cx="3583288" cy="4853948"/>
          </a:xfrm>
          <a:prstGeom prst="rect">
            <a:avLst/>
          </a:prstGeom>
        </p:spPr>
        <p:txBody>
          <a:bodyPr>
            <a:normAutofit/>
          </a:bodyPr>
          <a:lstStyle/>
          <a:p>
            <a:r>
              <a:rPr lang="en-US" sz="1300" b="1" u="sng" dirty="0">
                <a:solidFill>
                  <a:srgbClr val="000000"/>
                </a:solidFill>
                <a:latin typeface="+mj-lt"/>
                <a:cs typeface="Times New Roman" panose="02020603050405020304" pitchFamily="18" charset="0"/>
              </a:rPr>
              <a:t>7. Subjective symptoms</a:t>
            </a:r>
          </a:p>
          <a:p>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No subjective symptoms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Subjective symptoms that do not interfere with work; instrumental activities of daily living; or work, family or other close relationships. Examples are: mild or occasional headaches, mild anxiety</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Three or more subjective symptoms that mildly interfere with work; instrumental activities of daily living; or work, family or other close relationships. Examples of findings that might be seen at this level of impairment are: intermittent dizziness, daily mild to moderate headaches, tinnitus, frequent insomnia, hypersensitivity to sound, hypersensitivity to light</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Three or more subjective symptoms that moderately interfere with work; instrumental activities of daily living; or work, family or other close relationships. Examples of findings that might be seen at this level of impairment are: marked fatigability, blurred or double vision, headaches requiring rest periods during most days</a:t>
            </a:r>
          </a:p>
        </p:txBody>
      </p:sp>
      <p:pic>
        <p:nvPicPr>
          <p:cNvPr id="7" name="Picture 2">
            <a:extLst>
              <a:ext uri="{FF2B5EF4-FFF2-40B4-BE49-F238E27FC236}">
                <a16:creationId xmlns:a16="http://schemas.microsoft.com/office/drawing/2014/main" id="{6CCC0FD7-3BC7-4E46-AA07-8B58D73E91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60725" y="2572429"/>
            <a:ext cx="4753044" cy="1979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6259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Neurobehavioral Effects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22</a:t>
            </a:fld>
            <a:endParaRPr lang="en-US" dirty="0"/>
          </a:p>
        </p:txBody>
      </p:sp>
      <p:sp>
        <p:nvSpPr>
          <p:cNvPr id="6" name="TextBox 5">
            <a:extLst>
              <a:ext uri="{FF2B5EF4-FFF2-40B4-BE49-F238E27FC236}">
                <a16:creationId xmlns:a16="http://schemas.microsoft.com/office/drawing/2014/main" id="{01A37C07-8D8B-4F4C-B6EE-536F09DF4D5F}"/>
              </a:ext>
            </a:extLst>
          </p:cNvPr>
          <p:cNvSpPr txBox="1"/>
          <p:nvPr>
            <p:custDataLst>
              <p:tags r:id="rId3"/>
            </p:custDataLst>
          </p:nvPr>
        </p:nvSpPr>
        <p:spPr>
          <a:xfrm>
            <a:off x="468630" y="5245353"/>
            <a:ext cx="8229600" cy="1086867"/>
          </a:xfrm>
          <a:prstGeom prst="rect">
            <a:avLst/>
          </a:prstGeom>
          <a:noFill/>
        </p:spPr>
        <p:txBody>
          <a:bodyPr wrap="square" rtlCol="0">
            <a:spAutoFit/>
          </a:bodyPr>
          <a:lstStyle/>
          <a:p>
            <a:endParaRPr lang="en-US" dirty="0"/>
          </a:p>
        </p:txBody>
      </p:sp>
      <p:sp>
        <p:nvSpPr>
          <p:cNvPr id="7" name="Rectangle 6">
            <a:extLst>
              <a:ext uri="{FF2B5EF4-FFF2-40B4-BE49-F238E27FC236}">
                <a16:creationId xmlns:a16="http://schemas.microsoft.com/office/drawing/2014/main" id="{83CE4E3C-9E6B-481B-84BE-5A59C47A2E0D}"/>
              </a:ext>
            </a:extLst>
          </p:cNvPr>
          <p:cNvSpPr/>
          <p:nvPr>
            <p:custDataLst>
              <p:tags r:id="rId4"/>
            </p:custDataLst>
          </p:nvPr>
        </p:nvSpPr>
        <p:spPr>
          <a:xfrm>
            <a:off x="364999" y="1601515"/>
            <a:ext cx="3831336" cy="4803624"/>
          </a:xfrm>
          <a:prstGeom prst="rect">
            <a:avLst/>
          </a:prstGeom>
        </p:spPr>
        <p:txBody>
          <a:bodyPr tIns="0" bIns="0">
            <a:normAutofit lnSpcReduction="10000"/>
          </a:bodyPr>
          <a:lstStyle/>
          <a:p>
            <a:r>
              <a:rPr lang="en-US" sz="1300" b="1" u="sng" dirty="0">
                <a:solidFill>
                  <a:srgbClr val="000000"/>
                </a:solidFill>
                <a:latin typeface="+mj-lt"/>
                <a:cs typeface="Times New Roman" panose="02020603050405020304" pitchFamily="18" charset="0"/>
              </a:rPr>
              <a:t>8. Neurobehavioral effects</a:t>
            </a:r>
          </a:p>
          <a:p>
            <a:endParaRPr lang="en-US" sz="1100" dirty="0">
              <a:solidFill>
                <a:srgbClr val="000000"/>
              </a:solidFill>
              <a:latin typeface="+mj-lt"/>
              <a:cs typeface="Times New Roman" panose="02020603050405020304" pitchFamily="18" charset="0"/>
            </a:endParaRPr>
          </a:p>
          <a:p>
            <a:r>
              <a:rPr lang="en-US" sz="1100" dirty="0">
                <a:solidFill>
                  <a:srgbClr val="000000"/>
                </a:solidFill>
                <a:latin typeface="+mj-lt"/>
                <a:cs typeface="Times New Roman" panose="02020603050405020304" pitchFamily="18" charset="0"/>
              </a:rPr>
              <a:t>NOTE: Examples of neurobehavioral effects of TBI include: irritability, impulsivity, unpredictability, lack of motivation, verbal aggression, physical aggression, belligerence, apathy, lack of empathy, moodiness, lack of cooperation, inflexibility, and impaired awareness of disability. Any of these effects may range from slight to severe, although verbal and physical aggression are likely to have a serious impact on workplace interaction and social interaction than some of the other effects.</a:t>
            </a:r>
          </a:p>
          <a:p>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No neurobehavioral effects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One or more neurobehavioral effects that do not interfere with workplace interaction or social interaction.</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One or more neurobehavioral effects that occasionally interfere with workplace interaction, social interaction, or both but do not preclude them</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One or more neurobehavioral effects that frequently interfere with workplace interaction, social interaction, or both but do not preclude them</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One or more neurobehavioral effects that interfere with or preclude workplace interaction, social interaction, or both on most days or that occasionally require supervision for safety of self or others</a:t>
            </a:r>
          </a:p>
        </p:txBody>
      </p:sp>
      <p:pic>
        <p:nvPicPr>
          <p:cNvPr id="8" name="Picture 2">
            <a:extLst>
              <a:ext uri="{FF2B5EF4-FFF2-40B4-BE49-F238E27FC236}">
                <a16:creationId xmlns:a16="http://schemas.microsoft.com/office/drawing/2014/main" id="{B70D8DFB-3098-40F5-8565-ABAE2C84BB7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6335" y="1601515"/>
            <a:ext cx="4778784" cy="2338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586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565029"/>
            <a:ext cx="9144000" cy="1086867"/>
          </a:xfrm>
        </p:spPr>
        <p:txBody>
          <a:bodyPr>
            <a:normAutofit/>
          </a:bodyPr>
          <a:lstStyle/>
          <a:p>
            <a:r>
              <a:rPr lang="en-US" sz="2800" dirty="0"/>
              <a:t>Communication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23</a:t>
            </a:fld>
            <a:endParaRPr lang="en-US"/>
          </a:p>
        </p:txBody>
      </p:sp>
      <p:sp>
        <p:nvSpPr>
          <p:cNvPr id="6" name="Rectangle 5">
            <a:extLst>
              <a:ext uri="{FF2B5EF4-FFF2-40B4-BE49-F238E27FC236}">
                <a16:creationId xmlns:a16="http://schemas.microsoft.com/office/drawing/2014/main" id="{B8228641-BCBF-4663-934E-A0E87C636DCA}"/>
              </a:ext>
            </a:extLst>
          </p:cNvPr>
          <p:cNvSpPr/>
          <p:nvPr>
            <p:custDataLst>
              <p:tags r:id="rId3"/>
            </p:custDataLst>
          </p:nvPr>
        </p:nvSpPr>
        <p:spPr>
          <a:xfrm>
            <a:off x="348702" y="1815496"/>
            <a:ext cx="4115143" cy="4644298"/>
          </a:xfrm>
          <a:prstGeom prst="rect">
            <a:avLst/>
          </a:prstGeom>
        </p:spPr>
        <p:txBody>
          <a:bodyPr tIns="0" bIns="0">
            <a:normAutofit lnSpcReduction="10000"/>
          </a:bodyPr>
          <a:lstStyle/>
          <a:p>
            <a:r>
              <a:rPr lang="en-US" sz="1300" b="1" u="sng" dirty="0">
                <a:solidFill>
                  <a:srgbClr val="000000"/>
                </a:solidFill>
                <a:latin typeface="+mj-lt"/>
                <a:cs typeface="Times New Roman" panose="02020603050405020304" pitchFamily="18" charset="0"/>
              </a:rPr>
              <a:t>9. Communication</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Able to communicate by spoken and written language (expressive communication) and to comprehend spoken and written language</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Comprehension or expression, or both, of either spoken language or written language is only occasionally impaired. Can communicate complex ideas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Inability to communicate either by spoken language, written language, or both, more than occasionally but less than half of the time, or to comprehend spoken language, written language, or both, more than occasionally but less than half of the time. Can generally communicate complex ideas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Inability to communicate either by spoken language, written language, or both, at least half of the time but not all of the time, or to comprehend spoken language, written language, or both, at least half of the time but not all of the time. May rely on gestures or other alternative modes of communication. Able to communicate basic needs</a:t>
            </a:r>
          </a:p>
          <a:p>
            <a:pPr marL="171450" indent="-171450">
              <a:buFont typeface="Arial" panose="020B0604020202020204" pitchFamily="34" charset="0"/>
              <a:buChar char="•"/>
            </a:pPr>
            <a:endParaRPr lang="en-US" sz="1100" dirty="0">
              <a:solidFill>
                <a:srgbClr val="000000"/>
              </a:solidFill>
              <a:latin typeface="+mj-lt"/>
              <a:cs typeface="Times New Roman" panose="02020603050405020304" pitchFamily="18" charset="0"/>
            </a:endParaRPr>
          </a:p>
          <a:p>
            <a:pPr marL="285750" indent="-285750">
              <a:buFont typeface="Arial" panose="020B0604020202020204" pitchFamily="34" charset="0"/>
              <a:buChar char="•"/>
            </a:pPr>
            <a:r>
              <a:rPr lang="en-US" sz="1100" dirty="0">
                <a:solidFill>
                  <a:srgbClr val="000000"/>
                </a:solidFill>
                <a:latin typeface="+mj-lt"/>
                <a:cs typeface="Times New Roman" panose="02020603050405020304" pitchFamily="18" charset="0"/>
              </a:rPr>
              <a:t>Complete inability to communicate either by spoken language, written language, or both, or comprehend spoken language, written language, or both. Unable to communicate basic needs</a:t>
            </a:r>
          </a:p>
        </p:txBody>
      </p:sp>
      <p:pic>
        <p:nvPicPr>
          <p:cNvPr id="7" name="Picture 2">
            <a:extLst>
              <a:ext uri="{FF2B5EF4-FFF2-40B4-BE49-F238E27FC236}">
                <a16:creationId xmlns:a16="http://schemas.microsoft.com/office/drawing/2014/main" id="{514FFEC9-425E-4BA8-AE02-BF44497247D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67466" y="2509463"/>
            <a:ext cx="4501232" cy="2336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5682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Consciousness Facet</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24</a:t>
            </a:fld>
            <a:endParaRPr lang="en-US" dirty="0"/>
          </a:p>
        </p:txBody>
      </p:sp>
      <p:pic>
        <p:nvPicPr>
          <p:cNvPr id="10242"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450231" y="3059553"/>
            <a:ext cx="4419738" cy="93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custDataLst>
              <p:tags r:id="rId3"/>
            </p:custDataLst>
          </p:nvPr>
        </p:nvSpPr>
        <p:spPr>
          <a:xfrm>
            <a:off x="463296" y="2889210"/>
            <a:ext cx="1903230" cy="305586"/>
          </a:xfrm>
          <a:prstGeom prst="rect">
            <a:avLst/>
          </a:prstGeom>
        </p:spPr>
        <p:txBody>
          <a:bodyPr wrap="square" tIns="0" bIns="0">
            <a:noAutofit/>
          </a:bodyPr>
          <a:lstStyle/>
          <a:p>
            <a:pPr>
              <a:spcAft>
                <a:spcPts val="600"/>
              </a:spcAft>
            </a:pPr>
            <a:r>
              <a:rPr lang="en-US" sz="1400" b="1" dirty="0">
                <a:latin typeface="Arial" panose="020B0604020202020204" pitchFamily="34" charset="0"/>
                <a:cs typeface="Arial" panose="020B0604020202020204" pitchFamily="34" charset="0"/>
              </a:rPr>
              <a:t>10. Consciousness</a:t>
            </a:r>
            <a:endParaRPr lang="en-US" sz="140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B5952A09-E10D-4889-99AC-79B83AD43E39}"/>
              </a:ext>
            </a:extLst>
          </p:cNvPr>
          <p:cNvSpPr txBox="1"/>
          <p:nvPr>
            <p:custDataLst>
              <p:tags r:id="rId4"/>
            </p:custDataLst>
          </p:nvPr>
        </p:nvSpPr>
        <p:spPr>
          <a:xfrm>
            <a:off x="463296" y="3194796"/>
            <a:ext cx="4108704" cy="1046440"/>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1200" dirty="0">
                <a:latin typeface="Arial" panose="020B0604020202020204" pitchFamily="34" charset="0"/>
                <a:cs typeface="Arial" panose="020B0604020202020204" pitchFamily="34" charset="0"/>
              </a:rPr>
              <a:t>Normal</a:t>
            </a:r>
          </a:p>
          <a:p>
            <a:pPr marL="285750" indent="-285750">
              <a:spcAft>
                <a:spcPts val="600"/>
              </a:spcAft>
              <a:buClr>
                <a:schemeClr val="tx1"/>
              </a:buClr>
              <a:buFont typeface="Arial" panose="020B0604020202020204" pitchFamily="34" charset="0"/>
              <a:buChar char="•"/>
            </a:pPr>
            <a:r>
              <a:rPr lang="en-US" sz="1200" dirty="0">
                <a:latin typeface="Arial" panose="020B0604020202020204" pitchFamily="34" charset="0"/>
                <a:cs typeface="Arial" panose="020B0604020202020204" pitchFamily="34" charset="0"/>
              </a:rPr>
              <a:t>Persistent altered state of consciousness, such as vegetative state, minimally responsive state, coma</a:t>
            </a:r>
          </a:p>
          <a:p>
            <a:endParaRPr lang="en-US" sz="1600" dirty="0"/>
          </a:p>
        </p:txBody>
      </p:sp>
    </p:spTree>
    <p:extLst>
      <p:ext uri="{BB962C8B-B14F-4D97-AF65-F5344CB8AC3E}">
        <p14:creationId xmlns:p14="http://schemas.microsoft.com/office/powerpoint/2010/main" val="21666515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altLang="en-US" sz="2800" dirty="0"/>
              <a:t>Effective Dates</a:t>
            </a:r>
            <a:endParaRPr lang="en-US" sz="2800" dirty="0"/>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defRPr/>
            </a:pPr>
            <a:r>
              <a:rPr lang="en-US" sz="2000" dirty="0"/>
              <a:t>Regulation effective: 10/23/2008</a:t>
            </a:r>
          </a:p>
          <a:p>
            <a:pPr>
              <a:spcAft>
                <a:spcPts val="600"/>
              </a:spcAft>
              <a:buClr>
                <a:schemeClr val="tx1"/>
              </a:buClr>
              <a:defRPr/>
            </a:pPr>
            <a:endParaRPr lang="en-US" sz="2000" dirty="0"/>
          </a:p>
          <a:p>
            <a:pPr>
              <a:spcAft>
                <a:spcPts val="600"/>
              </a:spcAft>
              <a:buClr>
                <a:schemeClr val="tx1"/>
              </a:buClr>
              <a:defRPr/>
            </a:pPr>
            <a:r>
              <a:rPr lang="en-US" sz="2000" dirty="0"/>
              <a:t>3.114 does apply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25</a:t>
            </a:fld>
            <a:endParaRPr lang="en-US"/>
          </a:p>
        </p:txBody>
      </p:sp>
    </p:spTree>
    <p:extLst>
      <p:ext uri="{BB962C8B-B14F-4D97-AF65-F5344CB8AC3E}">
        <p14:creationId xmlns:p14="http://schemas.microsoft.com/office/powerpoint/2010/main" val="2134356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altLang="en-US" sz="2800" dirty="0"/>
              <a:t>Scenario (1)</a:t>
            </a:r>
            <a:endParaRPr lang="en-US" sz="2800" dirty="0"/>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sz="2000" dirty="0"/>
              <a:t>A Veteran suffers a TBI while serving with the Army in Afghanistan, and submits an original claim for service connection. The Veteran has a TBI DBQ that indicates a diagnosis of TBI, with the highest facet indicated as a 2 for neurobehavioral effects. The Veteran also has subjective complaints of anxiety, but no diagnosis. The Veteran has separate diagnoses of tinnitus and migraine headaches (with characteristic prostrating attacks averaging one in 2 months over the last several months).</a:t>
            </a:r>
          </a:p>
          <a:p>
            <a:pPr>
              <a:spcAft>
                <a:spcPts val="600"/>
              </a:spcAft>
              <a:buClr>
                <a:schemeClr val="tx1"/>
              </a:buClr>
            </a:pPr>
            <a:endParaRPr lang="en-US" sz="2000" dirty="0"/>
          </a:p>
          <a:p>
            <a:pPr>
              <a:spcAft>
                <a:spcPts val="600"/>
              </a:spcAft>
              <a:buClr>
                <a:schemeClr val="tx1"/>
              </a:buClr>
            </a:pPr>
            <a:r>
              <a:rPr lang="en-US" sz="2000" dirty="0"/>
              <a:t>How would you combine (or separate) these conditions?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26</a:t>
            </a:fld>
            <a:endParaRPr lang="en-US"/>
          </a:p>
        </p:txBody>
      </p:sp>
    </p:spTree>
    <p:extLst>
      <p:ext uri="{BB962C8B-B14F-4D97-AF65-F5344CB8AC3E}">
        <p14:creationId xmlns:p14="http://schemas.microsoft.com/office/powerpoint/2010/main" val="33914805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b="1" dirty="0">
                <a:effectLst/>
              </a:rPr>
              <a:t>Scenario (1) Answer</a:t>
            </a:r>
          </a:p>
        </p:txBody>
      </p:sp>
      <p:sp>
        <p:nvSpPr>
          <p:cNvPr id="3" name="Content Placeholder 2"/>
          <p:cNvSpPr>
            <a:spLocks noGrp="1"/>
          </p:cNvSpPr>
          <p:nvPr>
            <p:ph idx="1"/>
            <p:custDataLst>
              <p:tags r:id="rId2"/>
            </p:custDataLst>
          </p:nvPr>
        </p:nvSpPr>
        <p:spPr>
          <a:xfrm>
            <a:off x="457200" y="2231136"/>
            <a:ext cx="8229600" cy="3916363"/>
          </a:xfrm>
        </p:spPr>
        <p:txBody>
          <a:bodyPr>
            <a:normAutofit/>
          </a:bodyPr>
          <a:lstStyle/>
          <a:p>
            <a:pPr>
              <a:spcAft>
                <a:spcPts val="600"/>
              </a:spcAft>
              <a:buClr>
                <a:schemeClr val="tx1"/>
              </a:buClr>
            </a:pPr>
            <a:r>
              <a:rPr lang="en-US" sz="2000" dirty="0"/>
              <a:t>Rate the TBI under DC 8045 with an evaluation of 40%. The TBI evaluation includes the subjective complaints of anxiety.</a:t>
            </a:r>
          </a:p>
          <a:p>
            <a:pPr>
              <a:spcAft>
                <a:spcPts val="600"/>
              </a:spcAft>
              <a:buClr>
                <a:schemeClr val="tx1"/>
              </a:buClr>
            </a:pPr>
            <a:endParaRPr lang="en-US" sz="2000" dirty="0"/>
          </a:p>
          <a:p>
            <a:pPr>
              <a:spcAft>
                <a:spcPts val="600"/>
              </a:spcAft>
              <a:buClr>
                <a:schemeClr val="tx1"/>
              </a:buClr>
            </a:pPr>
            <a:r>
              <a:rPr lang="en-US" sz="2000" dirty="0"/>
              <a:t>Rate the tinnitus separate under DC 6260 with an evaluation of 10%.</a:t>
            </a:r>
          </a:p>
          <a:p>
            <a:pPr>
              <a:spcAft>
                <a:spcPts val="600"/>
              </a:spcAft>
              <a:buClr>
                <a:schemeClr val="tx1"/>
              </a:buClr>
            </a:pPr>
            <a:endParaRPr lang="en-US" sz="2000" dirty="0"/>
          </a:p>
          <a:p>
            <a:pPr>
              <a:spcAft>
                <a:spcPts val="600"/>
              </a:spcAft>
              <a:buClr>
                <a:schemeClr val="tx1"/>
              </a:buClr>
            </a:pPr>
            <a:r>
              <a:rPr lang="en-US" sz="2000" dirty="0"/>
              <a:t>Rate the migraine headaches separate under DC 8100 with an evaluation of 10%.</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27</a:t>
            </a:fld>
            <a:endParaRPr lang="en-US" dirty="0"/>
          </a:p>
        </p:txBody>
      </p:sp>
    </p:spTree>
    <p:extLst>
      <p:ext uri="{BB962C8B-B14F-4D97-AF65-F5344CB8AC3E}">
        <p14:creationId xmlns:p14="http://schemas.microsoft.com/office/powerpoint/2010/main" val="13810486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b="1" dirty="0">
                <a:effectLst/>
              </a:rPr>
              <a:t>Service Treatment Records</a:t>
            </a:r>
          </a:p>
        </p:txBody>
      </p:sp>
      <p:sp>
        <p:nvSpPr>
          <p:cNvPr id="3" name="Content Placeholder 2"/>
          <p:cNvSpPr>
            <a:spLocks noGrp="1"/>
          </p:cNvSpPr>
          <p:nvPr>
            <p:ph idx="1"/>
            <p:custDataLst>
              <p:tags r:id="rId2"/>
            </p:custDataLst>
          </p:nvPr>
        </p:nvSpPr>
        <p:spPr>
          <a:xfrm>
            <a:off x="457200" y="2231136"/>
            <a:ext cx="8229600" cy="3916363"/>
          </a:xfrm>
        </p:spPr>
        <p:txBody>
          <a:bodyPr>
            <a:normAutofit/>
          </a:bodyPr>
          <a:lstStyle/>
          <a:p>
            <a:pPr>
              <a:spcAft>
                <a:spcPts val="600"/>
              </a:spcAft>
              <a:buClr>
                <a:schemeClr val="tx1"/>
              </a:buClr>
              <a:defRPr/>
            </a:pPr>
            <a:r>
              <a:rPr lang="en-US" sz="2000" dirty="0"/>
              <a:t>May document the TBI as mild, moderate, or severe (see 38 CFR 3.310(d)(3)(</a:t>
            </a:r>
            <a:r>
              <a:rPr lang="en-US" sz="2000" dirty="0" err="1"/>
              <a:t>i</a:t>
            </a:r>
            <a:r>
              <a:rPr lang="en-US" sz="2000" dirty="0"/>
              <a:t>))</a:t>
            </a:r>
          </a:p>
          <a:p>
            <a:pPr>
              <a:spcAft>
                <a:spcPts val="600"/>
              </a:spcAft>
              <a:buClr>
                <a:schemeClr val="tx1"/>
              </a:buClr>
              <a:defRPr/>
            </a:pPr>
            <a:endParaRPr lang="en-US" sz="2000" dirty="0"/>
          </a:p>
          <a:p>
            <a:pPr>
              <a:spcAft>
                <a:spcPts val="600"/>
              </a:spcAft>
              <a:buClr>
                <a:schemeClr val="tx1"/>
              </a:buClr>
              <a:defRPr/>
            </a:pPr>
            <a:r>
              <a:rPr lang="en-US" sz="2000" dirty="0"/>
              <a:t>These levels of TBI are an initial assessment of the injury and do not coincide with the current rating evaluation under DC 8045, but are a consideration for secondary conditions associated with TBI.</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28</a:t>
            </a:fld>
            <a:endParaRPr lang="en-US"/>
          </a:p>
        </p:txBody>
      </p:sp>
    </p:spTree>
    <p:extLst>
      <p:ext uri="{BB962C8B-B14F-4D97-AF65-F5344CB8AC3E}">
        <p14:creationId xmlns:p14="http://schemas.microsoft.com/office/powerpoint/2010/main" val="127492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sz="2800" dirty="0"/>
              <a:t>Secondary SC under 38 CFR 3.310</a:t>
            </a:r>
          </a:p>
        </p:txBody>
      </p:sp>
      <p:sp>
        <p:nvSpPr>
          <p:cNvPr id="6" name="Content Placeholder 5"/>
          <p:cNvSpPr>
            <a:spLocks noGrp="1"/>
          </p:cNvSpPr>
          <p:nvPr>
            <p:ph idx="1"/>
            <p:custDataLst>
              <p:tags r:id="rId2"/>
            </p:custDataLst>
          </p:nvPr>
        </p:nvSpPr>
        <p:spPr>
          <a:xfrm>
            <a:off x="457200" y="1674018"/>
            <a:ext cx="8229600" cy="4569466"/>
          </a:xfrm>
        </p:spPr>
        <p:txBody>
          <a:bodyPr>
            <a:noAutofit/>
          </a:bodyPr>
          <a:lstStyle/>
          <a:p>
            <a:pPr>
              <a:spcAft>
                <a:spcPts val="600"/>
              </a:spcAft>
              <a:buClr>
                <a:schemeClr val="tx1"/>
              </a:buClr>
            </a:pPr>
            <a:r>
              <a:rPr lang="en-US" sz="1400" dirty="0"/>
              <a:t>38 CFR 3.310 was amended on December 17, 2013, to establish an association between TBI and certain illnesses. </a:t>
            </a:r>
          </a:p>
          <a:p>
            <a:pPr>
              <a:spcAft>
                <a:spcPts val="600"/>
              </a:spcAft>
              <a:buClr>
                <a:schemeClr val="tx1"/>
              </a:buClr>
            </a:pPr>
            <a:r>
              <a:rPr lang="en-US" sz="1400" dirty="0"/>
              <a:t>In absence of clear evidence to the contrary, the following five diagnosable illnesses are held to be a secondary result of TBI:</a:t>
            </a:r>
          </a:p>
          <a:p>
            <a:pPr marL="628650" lvl="2" indent="-403225" defTabSz="285750">
              <a:spcAft>
                <a:spcPts val="600"/>
              </a:spcAft>
              <a:buClr>
                <a:schemeClr val="tx1"/>
              </a:buClr>
            </a:pPr>
            <a:r>
              <a:rPr lang="en-US" sz="1400" dirty="0"/>
              <a:t>Parkinsonism, including Parkinson’s disease, following moderate or severe TBI</a:t>
            </a:r>
          </a:p>
          <a:p>
            <a:pPr marL="628650" lvl="2" indent="-403225" defTabSz="285750">
              <a:spcAft>
                <a:spcPts val="600"/>
              </a:spcAft>
              <a:buClr>
                <a:schemeClr val="tx1"/>
              </a:buClr>
            </a:pPr>
            <a:r>
              <a:rPr lang="en-US" sz="1400" dirty="0"/>
              <a:t>unprovoked seizures, following moderate or severe TBI</a:t>
            </a:r>
          </a:p>
          <a:p>
            <a:pPr marL="628650" lvl="2" indent="-403225" defTabSz="285750">
              <a:spcAft>
                <a:spcPts val="600"/>
              </a:spcAft>
              <a:buClr>
                <a:schemeClr val="tx1"/>
              </a:buClr>
            </a:pPr>
            <a:r>
              <a:rPr lang="en-US" sz="1400" dirty="0"/>
              <a:t>dementias (pre-senile dementia of the Alzheimer’s type, frontotemporal dementia, and dementia with Lewy bodies), </a:t>
            </a:r>
            <a:r>
              <a:rPr lang="en-US" sz="1400" i="1" dirty="0"/>
              <a:t>if</a:t>
            </a:r>
            <a:r>
              <a:rPr lang="en-US" sz="1400" dirty="0"/>
              <a:t> the condition manifests within 15 years following moderate or severe TBI</a:t>
            </a:r>
          </a:p>
          <a:p>
            <a:pPr marL="628650" lvl="2" indent="-403225" defTabSz="285750">
              <a:spcAft>
                <a:spcPts val="600"/>
              </a:spcAft>
              <a:buClr>
                <a:schemeClr val="tx1"/>
              </a:buClr>
            </a:pPr>
            <a:r>
              <a:rPr lang="en-US" sz="1400" dirty="0"/>
              <a:t>depression, </a:t>
            </a:r>
            <a:r>
              <a:rPr lang="en-US" sz="1400" i="1" dirty="0"/>
              <a:t>if</a:t>
            </a:r>
            <a:r>
              <a:rPr lang="en-US" sz="1400" dirty="0"/>
              <a:t> the condition manifests within three years of moderate or severe TBI or within 12 months of mild TBI, or</a:t>
            </a:r>
          </a:p>
          <a:p>
            <a:pPr marL="628650" lvl="2" indent="-403225" defTabSz="285750">
              <a:spcAft>
                <a:spcPts val="600"/>
              </a:spcAft>
              <a:buClr>
                <a:schemeClr val="tx1"/>
              </a:buClr>
            </a:pPr>
            <a:r>
              <a:rPr lang="en-US" sz="1400" dirty="0"/>
              <a:t>diseases of hormone deficiency that result from </a:t>
            </a:r>
            <a:r>
              <a:rPr lang="en-US" sz="1400" dirty="0" err="1"/>
              <a:t>hypothalamo</a:t>
            </a:r>
            <a:r>
              <a:rPr lang="en-US" sz="1400" dirty="0"/>
              <a:t>-pituitary changes, </a:t>
            </a:r>
            <a:r>
              <a:rPr lang="en-US" sz="1400" i="1" dirty="0"/>
              <a:t>if</a:t>
            </a:r>
            <a:r>
              <a:rPr lang="en-US" sz="1400" dirty="0"/>
              <a:t> the condition manifests within 12 months of moderate or severe TBI.</a:t>
            </a:r>
          </a:p>
          <a:p>
            <a:pPr marL="225425" lvl="2" indent="-225425">
              <a:spcAft>
                <a:spcPts val="600"/>
              </a:spcAft>
              <a:buClr>
                <a:schemeClr val="tx1"/>
              </a:buClr>
            </a:pPr>
            <a:r>
              <a:rPr lang="en-US" sz="1400" dirty="0"/>
              <a:t>Entitlement to secondary SC for these TBI-related conditions in 38 CFR 3.310 depends upon the initial severity of the TBI </a:t>
            </a:r>
            <a:r>
              <a:rPr lang="en-US" sz="1400" b="1" i="1" dirty="0"/>
              <a:t>and</a:t>
            </a:r>
            <a:r>
              <a:rPr lang="en-US" sz="1400" dirty="0"/>
              <a:t> the period of time between the injury and onset of the secondary illness.</a:t>
            </a:r>
          </a:p>
          <a:p>
            <a:pPr marL="225425" lvl="2" indent="-225425">
              <a:spcAft>
                <a:spcPts val="600"/>
              </a:spcAft>
              <a:buClr>
                <a:schemeClr val="tx1"/>
              </a:buClr>
            </a:pPr>
            <a:r>
              <a:rPr lang="en-US" sz="1500" b="1" i="1" dirty="0"/>
              <a:t>Important</a:t>
            </a:r>
            <a:r>
              <a:rPr lang="en-US" sz="1500" dirty="0"/>
              <a:t>: </a:t>
            </a:r>
            <a:r>
              <a:rPr lang="en-US" sz="1400" dirty="0"/>
              <a:t>There is no need to obtain a medical opinion to determine whether the above conditions are associated with TBI when there is a TBI of a qualifying degree of severity.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29</a:t>
            </a:fld>
            <a:endParaRPr lang="en-US"/>
          </a:p>
        </p:txBody>
      </p:sp>
    </p:spTree>
    <p:extLst>
      <p:ext uri="{BB962C8B-B14F-4D97-AF65-F5344CB8AC3E}">
        <p14:creationId xmlns:p14="http://schemas.microsoft.com/office/powerpoint/2010/main" val="156625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2057400"/>
            <a:ext cx="8393502" cy="3916363"/>
          </a:xfrm>
        </p:spPr>
        <p:txBody>
          <a:bodyPr>
            <a:normAutofit/>
          </a:bodyPr>
          <a:lstStyle/>
          <a:p>
            <a:pPr>
              <a:spcAft>
                <a:spcPts val="600"/>
              </a:spcAft>
              <a:buClr>
                <a:schemeClr val="tx1"/>
              </a:buClr>
            </a:pPr>
            <a:r>
              <a:rPr lang="en-US" sz="2000" dirty="0"/>
              <a:t>38 CFR 3.114 - Change of law or Department of Veterans Affairs issue.</a:t>
            </a:r>
          </a:p>
          <a:p>
            <a:pPr>
              <a:spcAft>
                <a:spcPts val="600"/>
              </a:spcAft>
              <a:buClr>
                <a:schemeClr val="tx1"/>
              </a:buClr>
            </a:pPr>
            <a:r>
              <a:rPr lang="en-US" sz="2000" dirty="0"/>
              <a:t>38 CFR 3.304 - Direct service connection; wartime and peacetime</a:t>
            </a:r>
          </a:p>
          <a:p>
            <a:pPr>
              <a:spcAft>
                <a:spcPts val="600"/>
              </a:spcAft>
              <a:buClr>
                <a:schemeClr val="tx1"/>
              </a:buClr>
            </a:pPr>
            <a:r>
              <a:rPr lang="en-US" sz="2000" dirty="0"/>
              <a:t>38 CFR 3.350 - Special monthly compensation ratings</a:t>
            </a:r>
          </a:p>
          <a:p>
            <a:pPr>
              <a:spcAft>
                <a:spcPts val="600"/>
              </a:spcAft>
              <a:buClr>
                <a:schemeClr val="tx1"/>
              </a:buClr>
            </a:pPr>
            <a:r>
              <a:rPr lang="en-US" sz="2000" dirty="0"/>
              <a:t>38 CFR 4.7 - Higher of two evaluations</a:t>
            </a:r>
          </a:p>
          <a:p>
            <a:pPr>
              <a:spcAft>
                <a:spcPts val="600"/>
              </a:spcAft>
              <a:buClr>
                <a:schemeClr val="tx1"/>
              </a:buClr>
            </a:pPr>
            <a:r>
              <a:rPr lang="en-US" sz="2000" dirty="0"/>
              <a:t>38 CFR 4.87 - Schedule of ratings - ear</a:t>
            </a:r>
          </a:p>
          <a:p>
            <a:pPr>
              <a:spcAft>
                <a:spcPts val="600"/>
              </a:spcAft>
              <a:buClr>
                <a:schemeClr val="tx1"/>
              </a:buClr>
            </a:pPr>
            <a:r>
              <a:rPr lang="en-US" sz="2000" dirty="0"/>
              <a:t>38 CFR 4.124a - Schedule of ratings – neurological conditions and convulsive disorders</a:t>
            </a:r>
          </a:p>
          <a:p>
            <a:pPr>
              <a:spcAft>
                <a:spcPts val="600"/>
              </a:spcAft>
              <a:buClr>
                <a:schemeClr val="tx1"/>
              </a:buClr>
            </a:pPr>
            <a:r>
              <a:rPr lang="en-US" sz="2000" dirty="0"/>
              <a:t>38 CFR 4.130 - Schedule of ratings – mental disorder</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2929692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b="1" dirty="0">
                <a:effectLst/>
              </a:rPr>
              <a:t>Scenario (2)</a:t>
            </a:r>
            <a:endParaRPr lang="en-US" sz="2800" b="1" dirty="0">
              <a:effectLst/>
            </a:endParaRPr>
          </a:p>
        </p:txBody>
      </p:sp>
      <p:sp>
        <p:nvSpPr>
          <p:cNvPr id="3" name="Content Placeholder 2"/>
          <p:cNvSpPr>
            <a:spLocks noGrp="1"/>
          </p:cNvSpPr>
          <p:nvPr>
            <p:ph idx="1"/>
            <p:custDataLst>
              <p:tags r:id="rId2"/>
            </p:custDataLst>
          </p:nvPr>
        </p:nvSpPr>
        <p:spPr>
          <a:xfrm>
            <a:off x="457200" y="2148008"/>
            <a:ext cx="8229600" cy="3916363"/>
          </a:xfrm>
        </p:spPr>
        <p:txBody>
          <a:bodyPr>
            <a:normAutofit/>
          </a:bodyPr>
          <a:lstStyle/>
          <a:p>
            <a:pPr>
              <a:spcAft>
                <a:spcPts val="600"/>
              </a:spcAft>
              <a:buClr>
                <a:schemeClr val="tx1"/>
              </a:buClr>
              <a:defRPr/>
            </a:pPr>
            <a:r>
              <a:rPr lang="en-US" sz="2000" dirty="0"/>
              <a:t>A Veteran suffers a moderate TBI while serving with the Marines in Iraq. The Veteran submits an original claim for service connection for a TBI. The Veteran has a TBI DBQ that indicates a diagnosis of TBI, with the highest facets indicated as a 2 for judgement and a 2 for subjective symptoms. The Veteran has subjective headaches without a diagnosis.  The Veteran also has a separate diagnosis of unprovoked seizure disorder with 2 minor seizures in the last six months, and a separate diagnosis of tinnitus.</a:t>
            </a:r>
          </a:p>
          <a:p>
            <a:pPr>
              <a:spcAft>
                <a:spcPts val="600"/>
              </a:spcAft>
              <a:buClr>
                <a:schemeClr val="tx1"/>
              </a:buClr>
              <a:defRPr/>
            </a:pPr>
            <a:endParaRPr lang="en-US" sz="2000" dirty="0"/>
          </a:p>
          <a:p>
            <a:pPr>
              <a:spcAft>
                <a:spcPts val="600"/>
              </a:spcAft>
              <a:buClr>
                <a:schemeClr val="tx1"/>
              </a:buClr>
              <a:defRPr/>
            </a:pPr>
            <a:r>
              <a:rPr lang="en-US" sz="2000" dirty="0"/>
              <a:t>How would you rate this?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30</a:t>
            </a:fld>
            <a:endParaRPr lang="en-US" dirty="0"/>
          </a:p>
        </p:txBody>
      </p:sp>
    </p:spTree>
    <p:extLst>
      <p:ext uri="{BB962C8B-B14F-4D97-AF65-F5344CB8AC3E}">
        <p14:creationId xmlns:p14="http://schemas.microsoft.com/office/powerpoint/2010/main" val="388358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altLang="en-US" sz="2800" dirty="0"/>
              <a:t>Scenario (2) Answer</a:t>
            </a:r>
            <a:endParaRPr lang="en-US" sz="2800" dirty="0"/>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defRPr/>
            </a:pPr>
            <a:r>
              <a:rPr lang="en-US" sz="2000" dirty="0"/>
              <a:t>Rate the TBI under DC 8045 with an evaluation of 40%. The TBI evaluation includes the subjective complaints of headaches.</a:t>
            </a:r>
          </a:p>
          <a:p>
            <a:pPr>
              <a:spcAft>
                <a:spcPts val="600"/>
              </a:spcAft>
              <a:buClr>
                <a:schemeClr val="tx1"/>
              </a:buClr>
              <a:defRPr/>
            </a:pPr>
            <a:endParaRPr lang="en-US" sz="2000" dirty="0"/>
          </a:p>
          <a:p>
            <a:pPr>
              <a:spcAft>
                <a:spcPts val="600"/>
              </a:spcAft>
              <a:buClr>
                <a:schemeClr val="tx1"/>
              </a:buClr>
              <a:defRPr/>
            </a:pPr>
            <a:r>
              <a:rPr lang="en-US" sz="2000" dirty="0"/>
              <a:t>Rate the seizure disorder under DC 8910 with an evaluation of 20%.</a:t>
            </a:r>
          </a:p>
          <a:p>
            <a:pPr>
              <a:spcAft>
                <a:spcPts val="600"/>
              </a:spcAft>
              <a:buClr>
                <a:schemeClr val="tx1"/>
              </a:buClr>
              <a:defRPr/>
            </a:pPr>
            <a:endParaRPr lang="en-US" sz="2000" dirty="0"/>
          </a:p>
          <a:p>
            <a:pPr>
              <a:spcAft>
                <a:spcPts val="600"/>
              </a:spcAft>
              <a:buClr>
                <a:schemeClr val="tx1"/>
              </a:buClr>
              <a:defRPr/>
            </a:pPr>
            <a:r>
              <a:rPr lang="en-US" sz="2000" dirty="0"/>
              <a:t>Rate the tinnitus under DC 6260 with an evaluation of 10%.</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31</a:t>
            </a:fld>
            <a:endParaRPr lang="en-US"/>
          </a:p>
        </p:txBody>
      </p:sp>
    </p:spTree>
    <p:extLst>
      <p:ext uri="{BB962C8B-B14F-4D97-AF65-F5344CB8AC3E}">
        <p14:creationId xmlns:p14="http://schemas.microsoft.com/office/powerpoint/2010/main" val="39756821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Special Monthly Compensation for TBI</a:t>
            </a:r>
          </a:p>
        </p:txBody>
      </p:sp>
      <p:sp>
        <p:nvSpPr>
          <p:cNvPr id="3" name="Content Placeholder 2"/>
          <p:cNvSpPr>
            <a:spLocks noGrp="1"/>
          </p:cNvSpPr>
          <p:nvPr>
            <p:ph idx="1"/>
            <p:custDataLst>
              <p:tags r:id="rId2"/>
            </p:custDataLst>
          </p:nvPr>
        </p:nvSpPr>
        <p:spPr>
          <a:xfrm>
            <a:off x="232924" y="2231136"/>
            <a:ext cx="8686800" cy="2449019"/>
          </a:xfrm>
        </p:spPr>
        <p:txBody>
          <a:bodyPr>
            <a:normAutofit/>
          </a:bodyPr>
          <a:lstStyle/>
          <a:p>
            <a:pPr>
              <a:lnSpc>
                <a:spcPct val="110000"/>
              </a:lnSpc>
              <a:spcAft>
                <a:spcPts val="600"/>
              </a:spcAft>
              <a:buClr>
                <a:schemeClr val="tx1"/>
              </a:buClr>
            </a:pPr>
            <a:r>
              <a:rPr lang="en-US" sz="2000" dirty="0"/>
              <a:t>PL 111-275 amended 38 U.S.C. 1114 to authorize payment of SMC at the new (t) rate, which is equal to SMC at the (r)(2) rate for Veterans who:</a:t>
            </a:r>
          </a:p>
          <a:p>
            <a:pPr marL="569913" lvl="2" indent="-280988">
              <a:lnSpc>
                <a:spcPct val="110000"/>
              </a:lnSpc>
              <a:spcAft>
                <a:spcPts val="600"/>
              </a:spcAft>
              <a:buClr>
                <a:schemeClr val="tx1"/>
              </a:buClr>
            </a:pPr>
            <a:r>
              <a:rPr lang="en-US" sz="2000" dirty="0"/>
              <a:t>need regular A&amp;A for residuals of TBI, but</a:t>
            </a:r>
          </a:p>
          <a:p>
            <a:pPr marL="569913" lvl="2" indent="-280988">
              <a:lnSpc>
                <a:spcPct val="110000"/>
              </a:lnSpc>
              <a:spcAft>
                <a:spcPts val="600"/>
              </a:spcAft>
              <a:buClr>
                <a:schemeClr val="tx1"/>
              </a:buClr>
            </a:pPr>
            <a:r>
              <a:rPr lang="en-US" sz="2000" dirty="0"/>
              <a:t>are not eligible for higher level of A&amp;A under (r)(2), and</a:t>
            </a:r>
          </a:p>
          <a:p>
            <a:pPr marL="569913" lvl="2" indent="-280988">
              <a:lnSpc>
                <a:spcPct val="110000"/>
              </a:lnSpc>
              <a:spcAft>
                <a:spcPts val="600"/>
              </a:spcAft>
              <a:buClr>
                <a:schemeClr val="tx1"/>
              </a:buClr>
            </a:pPr>
            <a:r>
              <a:rPr lang="en-US" sz="2000" dirty="0"/>
              <a:t>would require hospitalization, nursing home care, or other residential institutional care in the absence of regular A&amp;A.</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32</a:t>
            </a:fld>
            <a:endParaRPr lang="en-US" dirty="0"/>
          </a:p>
        </p:txBody>
      </p:sp>
      <p:sp>
        <p:nvSpPr>
          <p:cNvPr id="5" name="TextBox 4">
            <a:extLst>
              <a:ext uri="{FF2B5EF4-FFF2-40B4-BE49-F238E27FC236}">
                <a16:creationId xmlns:a16="http://schemas.microsoft.com/office/drawing/2014/main" id="{A4F1F7BD-6DC5-4400-A30D-9A29176F438F}"/>
              </a:ext>
            </a:extLst>
          </p:cNvPr>
          <p:cNvSpPr txBox="1"/>
          <p:nvPr>
            <p:custDataLst>
              <p:tags r:id="rId4"/>
            </p:custDataLst>
          </p:nvPr>
        </p:nvSpPr>
        <p:spPr>
          <a:xfrm>
            <a:off x="232924" y="4780366"/>
            <a:ext cx="8229600" cy="1016689"/>
          </a:xfrm>
          <a:prstGeom prst="rect">
            <a:avLst/>
          </a:prstGeom>
          <a:noFill/>
        </p:spPr>
        <p:txBody>
          <a:bodyPr wrap="square" rtlCol="0">
            <a:spAutoFit/>
          </a:bodyPr>
          <a:lstStyle/>
          <a:p>
            <a:pPr marL="342900" indent="-342900">
              <a:lnSpc>
                <a:spcPct val="110000"/>
              </a:lnSpc>
              <a:spcAft>
                <a:spcPts val="600"/>
              </a:spcAft>
              <a:buClr>
                <a:schemeClr val="tx1"/>
              </a:buClr>
              <a:buFont typeface="Arial" panose="020B0604020202020204" pitchFamily="34" charset="0"/>
              <a:buChar char="•"/>
            </a:pPr>
            <a:r>
              <a:rPr lang="en-US" sz="2000" dirty="0"/>
              <a:t>Note: </a:t>
            </a:r>
            <a:r>
              <a:rPr lang="en-US" dirty="0"/>
              <a:t>The SMC(t) rate authorized by PL 111-275 is not the same historical SMC(t) rate that was discontinued in 1986. The current benefit cannot be awarded or rated using that historical code. </a:t>
            </a:r>
          </a:p>
        </p:txBody>
      </p:sp>
    </p:spTree>
    <p:extLst>
      <p:ext uri="{BB962C8B-B14F-4D97-AF65-F5344CB8AC3E}">
        <p14:creationId xmlns:p14="http://schemas.microsoft.com/office/powerpoint/2010/main" val="714588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Rating Decision Format and Signatures</a:t>
            </a:r>
          </a:p>
        </p:txBody>
      </p:sp>
      <p:sp>
        <p:nvSpPr>
          <p:cNvPr id="3" name="Content Placeholder 2"/>
          <p:cNvSpPr>
            <a:spLocks noGrp="1"/>
          </p:cNvSpPr>
          <p:nvPr>
            <p:ph idx="1"/>
            <p:custDataLst>
              <p:tags r:id="rId2"/>
            </p:custDataLst>
          </p:nvPr>
        </p:nvSpPr>
        <p:spPr>
          <a:xfrm>
            <a:off x="457200" y="2231136"/>
            <a:ext cx="8229600" cy="3916363"/>
          </a:xfrm>
        </p:spPr>
        <p:txBody>
          <a:bodyPr>
            <a:normAutofit/>
          </a:bodyPr>
          <a:lstStyle/>
          <a:p>
            <a:pPr>
              <a:spcAft>
                <a:spcPts val="600"/>
              </a:spcAft>
              <a:buClr>
                <a:schemeClr val="tx1"/>
              </a:buClr>
            </a:pPr>
            <a:r>
              <a:rPr lang="en-US" sz="2000" dirty="0"/>
              <a:t>For TBI ratings, the following are required:</a:t>
            </a:r>
          </a:p>
          <a:p>
            <a:pPr lvl="2">
              <a:spcAft>
                <a:spcPts val="600"/>
              </a:spcAft>
              <a:buClr>
                <a:schemeClr val="tx1"/>
              </a:buClr>
            </a:pPr>
            <a:endParaRPr lang="en-US" sz="2000" dirty="0"/>
          </a:p>
          <a:p>
            <a:pPr marL="503238" lvl="2" indent="-277813">
              <a:spcAft>
                <a:spcPts val="600"/>
              </a:spcAft>
              <a:buClr>
                <a:schemeClr val="tx1"/>
              </a:buClr>
            </a:pPr>
            <a:r>
              <a:rPr lang="en-US" sz="2000" dirty="0"/>
              <a:t>A long form rating decision</a:t>
            </a:r>
          </a:p>
          <a:p>
            <a:pPr marL="503238" lvl="2" indent="-277813">
              <a:spcAft>
                <a:spcPts val="600"/>
              </a:spcAft>
              <a:buClr>
                <a:schemeClr val="tx1"/>
              </a:buClr>
            </a:pPr>
            <a:r>
              <a:rPr lang="en-US" sz="2000" dirty="0"/>
              <a:t>Two signatures until a decision maker has demonstrated an accuracy rate of 90 percent or greater based on a review of at least 10 TBI cases.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33</a:t>
            </a:fld>
            <a:endParaRPr lang="en-US" dirty="0"/>
          </a:p>
        </p:txBody>
      </p:sp>
    </p:spTree>
    <p:extLst>
      <p:ext uri="{BB962C8B-B14F-4D97-AF65-F5344CB8AC3E}">
        <p14:creationId xmlns:p14="http://schemas.microsoft.com/office/powerpoint/2010/main" val="22577753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2885566"/>
            <a:ext cx="9144000" cy="1086867"/>
          </a:xfrm>
        </p:spPr>
        <p:txBody>
          <a:bodyPr>
            <a:noAutofit/>
          </a:bodyPr>
          <a:lstStyle/>
          <a:p>
            <a:r>
              <a:rPr lang="en-US" sz="7200" b="0" dirty="0"/>
              <a:t>Questions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pPr/>
              <a:t>34</a:t>
            </a:fld>
            <a:endParaRPr lang="en-US" dirty="0"/>
          </a:p>
        </p:txBody>
      </p:sp>
    </p:spTree>
    <p:extLst>
      <p:ext uri="{BB962C8B-B14F-4D97-AF65-F5344CB8AC3E}">
        <p14:creationId xmlns:p14="http://schemas.microsoft.com/office/powerpoint/2010/main" val="216665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References</a:t>
            </a:r>
          </a:p>
        </p:txBody>
      </p:sp>
      <p:sp>
        <p:nvSpPr>
          <p:cNvPr id="3" name="Content Placeholder 2"/>
          <p:cNvSpPr>
            <a:spLocks noGrp="1"/>
          </p:cNvSpPr>
          <p:nvPr>
            <p:ph idx="1"/>
            <p:custDataLst>
              <p:tags r:id="rId2"/>
            </p:custDataLst>
          </p:nvPr>
        </p:nvSpPr>
        <p:spPr>
          <a:xfrm>
            <a:off x="457200" y="2057400"/>
            <a:ext cx="8393502" cy="3916363"/>
          </a:xfrm>
        </p:spPr>
        <p:txBody>
          <a:bodyPr>
            <a:normAutofit/>
          </a:bodyPr>
          <a:lstStyle/>
          <a:p>
            <a:pPr>
              <a:lnSpc>
                <a:spcPct val="110000"/>
              </a:lnSpc>
              <a:spcAft>
                <a:spcPts val="600"/>
              </a:spcAft>
              <a:buClr>
                <a:schemeClr val="tx1"/>
              </a:buClr>
            </a:pPr>
            <a:r>
              <a:rPr lang="fr-FR" altLang="en-US" sz="2000" dirty="0"/>
              <a:t>M21-1, Part III, Subpart iv, </a:t>
            </a:r>
            <a:r>
              <a:rPr lang="fr-FR" altLang="en-US" sz="2000" dirty="0" err="1"/>
              <a:t>Chapter</a:t>
            </a:r>
            <a:r>
              <a:rPr lang="fr-FR" altLang="en-US" sz="2000" dirty="0"/>
              <a:t> 3, Section D</a:t>
            </a:r>
            <a:r>
              <a:rPr lang="en-US" altLang="en-US" sz="2000" dirty="0"/>
              <a:t> - Examination Reports</a:t>
            </a:r>
            <a:endParaRPr lang="en-US" sz="2000" dirty="0"/>
          </a:p>
          <a:p>
            <a:pPr>
              <a:lnSpc>
                <a:spcPct val="110000"/>
              </a:lnSpc>
              <a:spcAft>
                <a:spcPts val="600"/>
              </a:spcAft>
              <a:buClr>
                <a:schemeClr val="tx1"/>
              </a:buClr>
            </a:pPr>
            <a:r>
              <a:rPr lang="en-US" sz="2000" dirty="0"/>
              <a:t>M21-1, Part III, Subpart iv, Chapter 4, Section G - Neurological Conditions and Convulsive Disorders </a:t>
            </a:r>
          </a:p>
          <a:p>
            <a:pPr>
              <a:lnSpc>
                <a:spcPct val="110000"/>
              </a:lnSpc>
              <a:spcAft>
                <a:spcPts val="600"/>
              </a:spcAft>
              <a:buClr>
                <a:schemeClr val="tx1"/>
              </a:buClr>
            </a:pPr>
            <a:r>
              <a:rPr lang="en-US" sz="2000" dirty="0"/>
              <a:t>M21-1, Part III, Subpart iv, Chapter 4, Section H - Mental Disorders </a:t>
            </a:r>
          </a:p>
          <a:p>
            <a:pPr>
              <a:lnSpc>
                <a:spcPct val="110000"/>
              </a:lnSpc>
              <a:spcAft>
                <a:spcPts val="600"/>
              </a:spcAft>
              <a:buClr>
                <a:schemeClr val="tx1"/>
              </a:buClr>
            </a:pPr>
            <a:r>
              <a:rPr lang="en-US" sz="2000" dirty="0"/>
              <a:t>M21-1, Part III, Subpart iv, Chapter 6, Section C - Completing the Rating Decision Narrative </a:t>
            </a:r>
          </a:p>
          <a:p>
            <a:pPr>
              <a:lnSpc>
                <a:spcPct val="110000"/>
              </a:lnSpc>
              <a:spcAft>
                <a:spcPts val="600"/>
              </a:spcAft>
              <a:buClr>
                <a:schemeClr val="tx1"/>
              </a:buClr>
            </a:pPr>
            <a:r>
              <a:rPr lang="fr-FR" sz="2000" dirty="0"/>
              <a:t>M21-1, Part III, </a:t>
            </a:r>
            <a:r>
              <a:rPr lang="fr-FR" sz="2000" dirty="0" err="1"/>
              <a:t>Subpart</a:t>
            </a:r>
            <a:r>
              <a:rPr lang="fr-FR" sz="2000" dirty="0"/>
              <a:t> iv, </a:t>
            </a:r>
            <a:r>
              <a:rPr lang="fr-FR" sz="2000" dirty="0" err="1"/>
              <a:t>Chapter</a:t>
            </a:r>
            <a:r>
              <a:rPr lang="fr-FR" sz="2000" dirty="0"/>
              <a:t> 6, Section D - </a:t>
            </a:r>
            <a:r>
              <a:rPr lang="fr-FR" sz="2000" dirty="0" err="1"/>
              <a:t>Codesheet</a:t>
            </a:r>
            <a:r>
              <a:rPr lang="fr-FR" sz="2000" dirty="0"/>
              <a:t> Section </a:t>
            </a:r>
            <a:endParaRPr lang="en-US" sz="2000" dirty="0"/>
          </a:p>
          <a:p>
            <a:pPr>
              <a:lnSpc>
                <a:spcPct val="110000"/>
              </a:lnSpc>
              <a:spcAft>
                <a:spcPts val="600"/>
              </a:spcAft>
              <a:buClr>
                <a:schemeClr val="tx1"/>
              </a:buClr>
            </a:pPr>
            <a:r>
              <a:rPr lang="en-US" sz="2000" dirty="0"/>
              <a:t>M21-1, Part IV, Subpart ii, Chapter 2, Section H - Special Monthly Compensation (SMC)</a:t>
            </a:r>
          </a:p>
          <a:p>
            <a:pPr>
              <a:lnSpc>
                <a:spcPct val="110000"/>
              </a:lnSpc>
              <a:spcAft>
                <a:spcPts val="600"/>
              </a:spcAft>
              <a:buClr>
                <a:schemeClr val="tx1"/>
              </a:buClr>
            </a:pPr>
            <a:r>
              <a:rPr lang="en-US" sz="2000" dirty="0"/>
              <a:t>M21-1, Part IV, Subpart ii, Chapter 2, Section I - History of SMC </a:t>
            </a:r>
            <a:endParaRPr lang="en-US" alt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869600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Traumatic Brain Injury (TBI)</a:t>
            </a:r>
            <a:endParaRPr lang="en-US" sz="2800" dirty="0"/>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altLang="en-US" sz="2000" dirty="0"/>
              <a:t>Has been called the “signature wound” of the conflicts in Iraq and Afghanistan</a:t>
            </a:r>
            <a:endParaRPr lang="en-US" sz="2000" dirty="0"/>
          </a:p>
          <a:p>
            <a:pPr>
              <a:spcAft>
                <a:spcPts val="600"/>
              </a:spcAft>
              <a:buClr>
                <a:schemeClr val="tx1"/>
              </a:buClr>
            </a:pPr>
            <a:r>
              <a:rPr lang="en-US" sz="2000" dirty="0"/>
              <a:t>Often occurs as the result of an Improvised Explosive Device (IED)</a:t>
            </a:r>
          </a:p>
          <a:p>
            <a:pPr>
              <a:spcAft>
                <a:spcPts val="600"/>
              </a:spcAft>
              <a:buClr>
                <a:schemeClr val="tx1"/>
              </a:buClr>
            </a:pPr>
            <a:r>
              <a:rPr lang="en-US" sz="2000" dirty="0"/>
              <a:t>High public profile of this issue</a:t>
            </a:r>
          </a:p>
          <a:p>
            <a:pPr>
              <a:spcAft>
                <a:spcPts val="600"/>
              </a:spcAft>
              <a:buClr>
                <a:schemeClr val="tx1"/>
              </a:buClr>
            </a:pPr>
            <a:r>
              <a:rPr lang="en-US" sz="2000" dirty="0"/>
              <a:t>Complex issue that leads to errors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a:t>
            </a:fld>
            <a:endParaRPr lang="en-US"/>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718723" y="3608310"/>
            <a:ext cx="3712786" cy="236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8723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Topics for Discussion</a:t>
            </a:r>
            <a:endParaRPr lang="en-US" sz="2800" dirty="0"/>
          </a:p>
        </p:txBody>
      </p:sp>
      <p:sp>
        <p:nvSpPr>
          <p:cNvPr id="3" name="Content Placeholder 2"/>
          <p:cNvSpPr>
            <a:spLocks noGrp="1"/>
          </p:cNvSpPr>
          <p:nvPr>
            <p:ph idx="1"/>
            <p:custDataLst>
              <p:tags r:id="rId2"/>
            </p:custDataLst>
          </p:nvPr>
        </p:nvSpPr>
        <p:spPr>
          <a:xfrm>
            <a:off x="580768" y="2148008"/>
            <a:ext cx="8229600" cy="3916363"/>
          </a:xfrm>
        </p:spPr>
        <p:txBody>
          <a:bodyPr>
            <a:normAutofit/>
          </a:bodyPr>
          <a:lstStyle/>
          <a:p>
            <a:pPr>
              <a:spcAft>
                <a:spcPts val="600"/>
              </a:spcAft>
              <a:buClr>
                <a:schemeClr val="tx1"/>
              </a:buClr>
              <a:defRPr/>
            </a:pPr>
            <a:r>
              <a:rPr lang="en-US" sz="2000" dirty="0"/>
              <a:t>Define TBI</a:t>
            </a:r>
          </a:p>
          <a:p>
            <a:pPr>
              <a:spcAft>
                <a:spcPts val="600"/>
              </a:spcAft>
              <a:buClr>
                <a:schemeClr val="tx1"/>
              </a:buClr>
              <a:defRPr/>
            </a:pPr>
            <a:r>
              <a:rPr lang="en-US" sz="2000" dirty="0"/>
              <a:t>Evaluate TBI</a:t>
            </a:r>
          </a:p>
          <a:p>
            <a:pPr>
              <a:spcAft>
                <a:spcPts val="600"/>
              </a:spcAft>
              <a:buClr>
                <a:schemeClr val="tx1"/>
              </a:buClr>
              <a:defRPr/>
            </a:pPr>
            <a:r>
              <a:rPr lang="en-US" sz="2000" dirty="0"/>
              <a:t>Recognize common complications of TBI</a:t>
            </a:r>
          </a:p>
          <a:p>
            <a:pPr>
              <a:spcAft>
                <a:spcPts val="600"/>
              </a:spcAft>
              <a:buClr>
                <a:schemeClr val="tx1"/>
              </a:buClr>
              <a:defRPr/>
            </a:pPr>
            <a:r>
              <a:rPr lang="en-US" sz="2000" dirty="0"/>
              <a:t>Avoid pyramiding residuals of TBI</a:t>
            </a:r>
          </a:p>
          <a:p>
            <a:pPr>
              <a:spcAft>
                <a:spcPts val="600"/>
              </a:spcAft>
              <a:buClr>
                <a:schemeClr val="tx1"/>
              </a:buClr>
              <a:defRPr/>
            </a:pPr>
            <a:r>
              <a:rPr lang="en-US" sz="2000" dirty="0"/>
              <a:t>Secondary conditions associated with TBI</a:t>
            </a:r>
          </a:p>
          <a:p>
            <a:pPr>
              <a:spcAft>
                <a:spcPts val="600"/>
              </a:spcAft>
              <a:buClr>
                <a:schemeClr val="tx1"/>
              </a:buClr>
              <a:defRPr/>
            </a:pPr>
            <a:r>
              <a:rPr lang="en-US" sz="2000" dirty="0"/>
              <a:t>Consider special monthly compensation</a:t>
            </a:r>
          </a:p>
          <a:p>
            <a:pPr>
              <a:spcAft>
                <a:spcPts val="600"/>
              </a:spcAft>
              <a:buClr>
                <a:schemeClr val="tx1"/>
              </a:buClr>
              <a:defRPr/>
            </a:pPr>
            <a:r>
              <a:rPr lang="en-US" sz="2000" dirty="0"/>
              <a:t>Long Form Rating Narrative</a:t>
            </a:r>
          </a:p>
          <a:p>
            <a:pPr>
              <a:spcAft>
                <a:spcPts val="600"/>
              </a:spcAft>
              <a:buClr>
                <a:schemeClr val="tx1"/>
              </a:buClr>
              <a:defRPr/>
            </a:pPr>
            <a:r>
              <a:rPr lang="en-US" sz="2000" dirty="0"/>
              <a:t>TBI second signature requirements</a:t>
            </a:r>
          </a:p>
          <a:p>
            <a:pPr>
              <a:spcAft>
                <a:spcPts val="600"/>
              </a:spcAft>
              <a:buClr>
                <a:schemeClr val="tx1"/>
              </a:buClr>
              <a:defRPr/>
            </a:pPr>
            <a:endParaRPr lang="en-US" sz="1800" dirty="0"/>
          </a:p>
          <a:p>
            <a:pPr marL="0" indent="0">
              <a:spcAft>
                <a:spcPts val="600"/>
              </a:spcAft>
              <a:buClr>
                <a:schemeClr val="tx1"/>
              </a:buClr>
              <a:buNone/>
              <a:defRPr/>
            </a:pPr>
            <a:endParaRPr lang="en-US" sz="18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145185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sz="2800" dirty="0"/>
              <a:t>Definition of TBI</a:t>
            </a:r>
          </a:p>
        </p:txBody>
      </p:sp>
      <p:sp>
        <p:nvSpPr>
          <p:cNvPr id="3" name="Content Placeholder 2"/>
          <p:cNvSpPr>
            <a:spLocks noGrp="1"/>
          </p:cNvSpPr>
          <p:nvPr>
            <p:ph idx="1"/>
            <p:custDataLst>
              <p:tags r:id="rId2"/>
            </p:custDataLst>
          </p:nvPr>
        </p:nvSpPr>
        <p:spPr>
          <a:xfrm>
            <a:off x="530942" y="2057401"/>
            <a:ext cx="8155858" cy="3881284"/>
          </a:xfrm>
        </p:spPr>
        <p:txBody>
          <a:bodyPr>
            <a:normAutofit/>
          </a:bodyPr>
          <a:lstStyle/>
          <a:p>
            <a:pPr>
              <a:spcAft>
                <a:spcPts val="600"/>
              </a:spcAft>
            </a:pPr>
            <a:r>
              <a:rPr lang="en-US" sz="2000" dirty="0"/>
              <a:t>The term traumatic brain injury (TBI) means the physical, cognitive and/or behavioral/emotional residual disability resulting from an event of external force causing an injury to the brain. </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7</a:t>
            </a:fld>
            <a:endParaRPr lang="en-US" dirty="0"/>
          </a:p>
        </p:txBody>
      </p:sp>
    </p:spTree>
    <p:extLst>
      <p:ext uri="{BB962C8B-B14F-4D97-AF65-F5344CB8AC3E}">
        <p14:creationId xmlns:p14="http://schemas.microsoft.com/office/powerpoint/2010/main" val="26091257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0" y="793629"/>
            <a:ext cx="9144000" cy="1086867"/>
          </a:xfrm>
        </p:spPr>
        <p:txBody>
          <a:bodyPr>
            <a:normAutofit/>
          </a:bodyPr>
          <a:lstStyle/>
          <a:p>
            <a:r>
              <a:rPr lang="en-US" altLang="en-US" sz="2800" dirty="0"/>
              <a:t>TBI Residuals</a:t>
            </a:r>
            <a:endParaRPr lang="en-US" sz="2800" dirty="0"/>
          </a:p>
        </p:txBody>
      </p:sp>
      <p:sp>
        <p:nvSpPr>
          <p:cNvPr id="6" name="Content Placeholder 5"/>
          <p:cNvSpPr>
            <a:spLocks noGrp="1"/>
          </p:cNvSpPr>
          <p:nvPr>
            <p:ph idx="1"/>
            <p:custDataLst>
              <p:tags r:id="rId2"/>
            </p:custDataLst>
          </p:nvPr>
        </p:nvSpPr>
        <p:spPr>
          <a:xfrm>
            <a:off x="457200" y="2057400"/>
            <a:ext cx="8229600" cy="3916363"/>
          </a:xfrm>
        </p:spPr>
        <p:txBody>
          <a:bodyPr>
            <a:normAutofit/>
          </a:bodyPr>
          <a:lstStyle/>
          <a:p>
            <a:pPr>
              <a:spcAft>
                <a:spcPts val="600"/>
              </a:spcAft>
              <a:buClr>
                <a:schemeClr val="tx1"/>
              </a:buClr>
            </a:pPr>
            <a:r>
              <a:rPr lang="en-US" altLang="en-US" sz="2000" dirty="0"/>
              <a:t>Three categories of dysfunction that may result from TBI</a:t>
            </a:r>
          </a:p>
          <a:p>
            <a:pPr marL="685800" lvl="1" indent="-385763">
              <a:spcAft>
                <a:spcPts val="600"/>
              </a:spcAft>
              <a:buClr>
                <a:schemeClr val="tx1"/>
              </a:buClr>
              <a:buFont typeface="+mj-lt"/>
              <a:buAutoNum type="arabicPeriod"/>
            </a:pPr>
            <a:endParaRPr lang="en-US" altLang="en-US" sz="1600" dirty="0"/>
          </a:p>
          <a:p>
            <a:pPr marL="628650" lvl="1" indent="-403225">
              <a:spcAft>
                <a:spcPts val="600"/>
              </a:spcAft>
              <a:buClr>
                <a:schemeClr val="tx1"/>
              </a:buClr>
              <a:buFont typeface="+mj-lt"/>
              <a:buAutoNum type="arabicPeriod"/>
            </a:pPr>
            <a:r>
              <a:rPr lang="en-US" altLang="en-US" sz="1800" dirty="0"/>
              <a:t>Cognitive</a:t>
            </a:r>
          </a:p>
          <a:p>
            <a:pPr marL="628650" lvl="1" indent="-403225">
              <a:spcAft>
                <a:spcPts val="600"/>
              </a:spcAft>
              <a:buClr>
                <a:schemeClr val="tx1"/>
              </a:buClr>
              <a:buFont typeface="+mj-lt"/>
              <a:buAutoNum type="arabicPeriod"/>
            </a:pPr>
            <a:r>
              <a:rPr lang="en-US" altLang="en-US" sz="1800" dirty="0"/>
              <a:t>Emotional and behavioral</a:t>
            </a:r>
          </a:p>
          <a:p>
            <a:pPr marL="628650" lvl="1" indent="-403225">
              <a:spcAft>
                <a:spcPts val="600"/>
              </a:spcAft>
              <a:buClr>
                <a:schemeClr val="tx1"/>
              </a:buClr>
              <a:buFont typeface="+mj-lt"/>
              <a:buAutoNum type="arabicPeriod"/>
            </a:pPr>
            <a:r>
              <a:rPr lang="en-US" altLang="en-US" sz="1800" dirty="0"/>
              <a:t>Physical</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a:p>
        </p:txBody>
      </p:sp>
    </p:spTree>
    <p:extLst>
      <p:ext uri="{BB962C8B-B14F-4D97-AF65-F5344CB8AC3E}">
        <p14:creationId xmlns:p14="http://schemas.microsoft.com/office/powerpoint/2010/main" val="4097190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ormAutofit/>
          </a:bodyPr>
          <a:lstStyle/>
          <a:p>
            <a:r>
              <a:rPr lang="en-US" altLang="en-US" sz="2800" dirty="0"/>
              <a:t>Cognitive Residuals</a:t>
            </a:r>
            <a:endParaRPr lang="en-US" sz="2800" dirty="0"/>
          </a:p>
        </p:txBody>
      </p:sp>
      <p:sp>
        <p:nvSpPr>
          <p:cNvPr id="3" name="Content Placeholder 2"/>
          <p:cNvSpPr>
            <a:spLocks noGrp="1"/>
          </p:cNvSpPr>
          <p:nvPr>
            <p:ph idx="1"/>
            <p:custDataLst>
              <p:tags r:id="rId2"/>
            </p:custDataLst>
          </p:nvPr>
        </p:nvSpPr>
        <p:spPr>
          <a:xfrm>
            <a:off x="457200" y="1963684"/>
            <a:ext cx="8229600" cy="4210974"/>
          </a:xfrm>
        </p:spPr>
        <p:txBody>
          <a:bodyPr>
            <a:noAutofit/>
          </a:bodyPr>
          <a:lstStyle/>
          <a:p>
            <a:pPr>
              <a:spcAft>
                <a:spcPts val="600"/>
              </a:spcAft>
              <a:buClr>
                <a:schemeClr val="tx1"/>
              </a:buClr>
              <a:defRPr/>
            </a:pPr>
            <a:r>
              <a:rPr lang="en-US" sz="1500" dirty="0"/>
              <a:t>Defined as decreased memory, concentration, attention and executive functions of the brain</a:t>
            </a:r>
          </a:p>
          <a:p>
            <a:pPr>
              <a:spcAft>
                <a:spcPts val="600"/>
              </a:spcAft>
              <a:buClr>
                <a:schemeClr val="tx1"/>
              </a:buClr>
              <a:defRPr/>
            </a:pPr>
            <a:endParaRPr lang="en-US" sz="1500" dirty="0"/>
          </a:p>
          <a:p>
            <a:pPr>
              <a:spcAft>
                <a:spcPts val="600"/>
              </a:spcAft>
              <a:buClr>
                <a:schemeClr val="tx1"/>
              </a:buClr>
              <a:defRPr/>
            </a:pPr>
            <a:r>
              <a:rPr lang="en-US" sz="1500" dirty="0"/>
              <a:t>Executive functions:  goal setting, processing information, organizing, problem solving and flexibility </a:t>
            </a:r>
          </a:p>
          <a:p>
            <a:pPr marL="0" indent="0">
              <a:spcAft>
                <a:spcPts val="600"/>
              </a:spcAft>
              <a:buClr>
                <a:schemeClr val="tx1"/>
              </a:buClr>
              <a:buNone/>
              <a:defRPr/>
            </a:pPr>
            <a:endParaRPr lang="en-US" sz="1500" dirty="0"/>
          </a:p>
          <a:p>
            <a:pPr>
              <a:spcAft>
                <a:spcPts val="600"/>
              </a:spcAft>
              <a:buClr>
                <a:schemeClr val="tx1"/>
              </a:buClr>
              <a:defRPr/>
            </a:pPr>
            <a:r>
              <a:rPr lang="en-US" sz="1500" dirty="0"/>
              <a:t>Examples of TBI cognitive residuals: </a:t>
            </a:r>
          </a:p>
          <a:p>
            <a:pPr marL="628650" lvl="2" indent="-339725">
              <a:spcAft>
                <a:spcPts val="600"/>
              </a:spcAft>
              <a:buClr>
                <a:schemeClr val="tx1"/>
              </a:buClr>
              <a:defRPr/>
            </a:pPr>
            <a:r>
              <a:rPr lang="en-US" sz="1500" dirty="0"/>
              <a:t>Dementias (pre-senile Alzheimer’s type, dementia </a:t>
            </a:r>
            <a:r>
              <a:rPr lang="en-US" sz="1500" dirty="0" err="1"/>
              <a:t>pugilistica</a:t>
            </a:r>
            <a:r>
              <a:rPr lang="en-US" sz="1500" dirty="0"/>
              <a:t>, post traumatic dementia)</a:t>
            </a:r>
          </a:p>
          <a:p>
            <a:pPr marL="628650" lvl="2" indent="-339725">
              <a:spcAft>
                <a:spcPts val="600"/>
              </a:spcAft>
              <a:buClr>
                <a:schemeClr val="tx1"/>
              </a:buClr>
              <a:defRPr/>
            </a:pPr>
            <a:r>
              <a:rPr lang="en-US" sz="1500" dirty="0"/>
              <a:t>Attention &amp; concentration deficits</a:t>
            </a:r>
          </a:p>
          <a:p>
            <a:pPr marL="628650" lvl="2" indent="-339725">
              <a:spcAft>
                <a:spcPts val="600"/>
              </a:spcAft>
              <a:buClr>
                <a:schemeClr val="tx1"/>
              </a:buClr>
              <a:defRPr/>
            </a:pPr>
            <a:r>
              <a:rPr lang="en-US" sz="1500" dirty="0"/>
              <a:t>Memory, processing and learning impairment</a:t>
            </a:r>
          </a:p>
          <a:p>
            <a:pPr marL="628650" lvl="2" indent="-339725">
              <a:spcAft>
                <a:spcPts val="600"/>
              </a:spcAft>
              <a:buClr>
                <a:schemeClr val="tx1"/>
              </a:buClr>
              <a:defRPr/>
            </a:pPr>
            <a:r>
              <a:rPr lang="en-US" sz="1500" dirty="0"/>
              <a:t>Language deficiencies</a:t>
            </a:r>
          </a:p>
          <a:p>
            <a:pPr marL="628650" lvl="2" indent="-339725">
              <a:spcAft>
                <a:spcPts val="600"/>
              </a:spcAft>
              <a:buClr>
                <a:schemeClr val="tx1"/>
              </a:buClr>
              <a:defRPr/>
            </a:pPr>
            <a:r>
              <a:rPr lang="en-US" sz="1500" dirty="0"/>
              <a:t>Planning difficulties</a:t>
            </a:r>
          </a:p>
          <a:p>
            <a:pPr marL="628650" lvl="2" indent="-339725">
              <a:spcAft>
                <a:spcPts val="600"/>
              </a:spcAft>
              <a:buClr>
                <a:schemeClr val="tx1"/>
              </a:buClr>
              <a:defRPr/>
            </a:pPr>
            <a:r>
              <a:rPr lang="en-US" sz="1500" dirty="0"/>
              <a:t>Judgement and control difficulties</a:t>
            </a:r>
          </a:p>
          <a:p>
            <a:pPr marL="628650" lvl="2" indent="-339725">
              <a:spcAft>
                <a:spcPts val="600"/>
              </a:spcAft>
              <a:buClr>
                <a:schemeClr val="tx1"/>
              </a:buClr>
              <a:defRPr/>
            </a:pPr>
            <a:r>
              <a:rPr lang="en-US" sz="1500" dirty="0"/>
              <a:t>Reasoning and abstract thinking limitations</a:t>
            </a:r>
          </a:p>
          <a:p>
            <a:pPr marL="628650" lvl="2" indent="-339725">
              <a:spcAft>
                <a:spcPts val="600"/>
              </a:spcAft>
              <a:buClr>
                <a:schemeClr val="tx1"/>
              </a:buClr>
              <a:defRPr/>
            </a:pPr>
            <a:r>
              <a:rPr lang="en-US" sz="1500" dirty="0"/>
              <a:t>Self-awareness limitations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pPr/>
              <a:t>9</a:t>
            </a:fld>
            <a:endParaRPr lang="en-US" dirty="0"/>
          </a:p>
        </p:txBody>
      </p:sp>
    </p:spTree>
    <p:extLst>
      <p:ext uri="{BB962C8B-B14F-4D97-AF65-F5344CB8AC3E}">
        <p14:creationId xmlns:p14="http://schemas.microsoft.com/office/powerpoint/2010/main" val="26071127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9DDA737-9527-440F-84D1-BB98F8E2EEB0}&quot;/&gt;&lt;isInvalidForFieldText val=&quot;0&quot;/&gt;&lt;Image&gt;&lt;filename val=&quot;C:\Users\User\AppData\Local\Temp\CP89086534687Session\CPTrustFolder89086534703\PPTImport890825173468\data\asimages\{29DDA737-9527-440F-84D1-BB98F8E2EEB0}_27.png&quot;/&gt;&lt;left val=&quot;727&quot;/&gt;&lt;top val=&quot;687&quot;/&gt;&lt;width val=&quot;226&quot;/&gt;&lt;height val=&quot;45&quot;/&gt;&lt;hasText val=&quot;1&quot;/&gt;&lt;/Image&gt;&lt;/ThreeDShape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B3EA86FD-C26B-436F-8BCA-0B6814C34A07}&quot;/&gt;&lt;isInvalidForFieldText val=&quot;0&quot;/&gt;&lt;Image&gt;&lt;filename val=&quot;C:\Users\User\AppData\Local\Temp\CP89086534687Session\CPTrustFolder89086534703\PPTImport890825173468\data\asimages\{B3EA86FD-C26B-436F-8BCA-0B6814C34A07}_28.png&quot;/&gt;&lt;left val=&quot;0&quot;/&gt;&lt;top val=&quot;76&quot;/&gt;&lt;width val=&quot;961&quot;/&gt;&lt;height val=&quot;122&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2&quot;/&gt;&lt;lineCharCount val=&quot;16&quot;/&gt;&lt;lineCharCount val=&quot;1&quot;/&gt;&lt;lineCharCount val=&quot;71&quot;/&gt;&lt;lineCharCount val=&quot;69&quot;/&gt;&lt;lineCharCount val=&quot;59&quot;/&gt;&lt;/TableIndex&gt;&lt;/ShapeTextInfo&gt;"/>
  <p:tag name="HTML_SHAPEINFO" val="&lt;ThreeDShapeInfo&gt;&lt;uuid val=&quot;{1CD885C5-AC08-4C68-A7F8-FE71479AFD07}&quot;/&gt;&lt;isInvalidForFieldText val=&quot;0&quot;/&gt;&lt;Image&gt;&lt;filename val=&quot;C:\Users\User\AppData\Local\Temp\CP89086534687Session\CPTrustFolder89086534703\PPTImport890825173468\data\asimages\{1CD885C5-AC08-4C68-A7F8-FE71479AFD07}_28.png&quot;/&gt;&lt;left val=&quot;42&quot;/&gt;&lt;top val=&quot;230&quot;/&gt;&lt;width val=&quot;870&quot;/&gt;&lt;height val=&quot;415&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D361DE6-3BE0-451A-B40F-6E794F748AC0}&quot;/&gt;&lt;isInvalidForFieldText val=&quot;0&quot;/&gt;&lt;Image&gt;&lt;filename val=&quot;C:\Users\User\AppData\Local\Temp\CP89086534687Session\CPTrustFolder89086534703\PPTImport890825173468\data\asimages\{FD361DE6-3BE0-451A-B40F-6E794F748AC0}_28.png&quot;/&gt;&lt;left val=&quot;727&quot;/&gt;&lt;top val=&quot;687&quot;/&gt;&lt;width val=&quot;226&quot;/&gt;&lt;height val=&quot;45&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1&quot;/&gt;&lt;/TableIndex&gt;&lt;/ShapeTextInfo&gt;"/>
  <p:tag name="HTML_SHAPEINFO" val="&lt;ThreeDShapeInfo&gt;&lt;uuid val=&quot;{B74BB265-3FDD-4298-9E0C-9148339F8E5A}&quot;/&gt;&lt;isInvalidForFieldText val=&quot;0&quot;/&gt;&lt;Image&gt;&lt;filename val=&quot;C:\Users\User\AppData\Local\Temp\CP89086534687Session\CPTrustFolder89086534703\PPTImport890825173468\data\asimages\{B74BB265-3FDD-4298-9E0C-9148339F8E5A}_29.png&quot;/&gt;&lt;left val=&quot;0&quot;/&gt;&lt;top val=&quot;76&quot;/&gt;&lt;width val=&quot;961&quot;/&gt;&lt;height val=&quot;12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8&quot;/&gt;&lt;lineCharCount val=&quot;91&quot;/&gt;&lt;lineCharCount val=&quot;20&quot;/&gt;&lt;lineCharCount val=&quot;102&quot;/&gt;&lt;lineCharCount val=&quot;27&quot;/&gt;&lt;lineCharCount val=&quot;78&quot;/&gt;&lt;lineCharCount val=&quot;54&quot;/&gt;&lt;lineCharCount val=&quot;85&quot;/&gt;&lt;lineCharCount val=&quot;93&quot;/&gt;&lt;lineCharCount val=&quot;11&quot;/&gt;&lt;lineCharCount val=&quot;97&quot;/&gt;&lt;lineCharCount val=&quot;23&quot;/&gt;&lt;lineCharCount val=&quot;96&quot;/&gt;&lt;lineCharCount val=&quot;54&quot;/&gt;&lt;lineCharCount val=&quot;94&quot;/&gt;&lt;lineCharCount val=&quot;97&quot;/&gt;&lt;lineCharCount val=&quot;9&quot;/&gt;&lt;lineCharCount val=&quot;87&quot;/&gt;&lt;lineCharCount val=&quot;90&quot;/&gt;&lt;/TableIndex&gt;&lt;/ShapeTextInfo&gt;"/>
  <p:tag name="HTML_SHAPEINFO" val="&lt;ThreeDShapeInfo&gt;&lt;uuid val=&quot;{A750AF7F-892D-400A-9FD5-3A210AED4235}&quot;/&gt;&lt;isInvalidForFieldText val=&quot;0&quot;/&gt;&lt;Image&gt;&lt;filename val=&quot;C:\Users\User\AppData\Local\Temp\CP89086534687Session\CPTrustFolder89086534703\PPTImport890825173468\data\asimages\{A750AF7F-892D-400A-9FD5-3A210AED4235}_29.png&quot;/&gt;&lt;left val=&quot;45&quot;/&gt;&lt;top val=&quot;174&quot;/&gt;&lt;width val=&quot;873&quot;/&gt;&lt;height val=&quot;486&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A32B3B9-C1CA-4A0C-A226-22793D328860}&quot;/&gt;&lt;isInvalidForFieldText val=&quot;0&quot;/&gt;&lt;Image&gt;&lt;filename val=&quot;C:\Users\User\AppData\Local\Temp\CP89086534687Session\CPTrustFolder89086534703\PPTImport890825173468\data\asimages\{6A32B3B9-C1CA-4A0C-A226-22793D328860}_29.png&quot;/&gt;&lt;left val=&quot;727&quot;/&gt;&lt;top val=&quot;687&quot;/&gt;&lt;width val=&quot;226&quot;/&gt;&lt;height val=&quot;45&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126A6E1F-0D52-4A52-8BB0-65AF375EE03E}&quot;/&gt;&lt;isInvalidForFieldText val=&quot;0&quot;/&gt;&lt;Image&gt;&lt;filename val=&quot;C:\Users\User\AppData\Local\Temp\CP89086534687Session\CPTrustFolder89086534703\PPTImport890825173468\data\asimages\{126A6E1F-0D52-4A52-8BB0-65AF375EE03E}_30.png&quot;/&gt;&lt;left val=&quot;0&quot;/&gt;&lt;top val=&quot;76&quot;/&gt;&lt;width val=&quot;961&quot;/&gt;&lt;height val=&quot;122&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7&quot;/&gt;&lt;lineCharCount val=&quot;71&quot;/&gt;&lt;lineCharCount val=&quot;68&quot;/&gt;&lt;lineCharCount val=&quot;67&quot;/&gt;&lt;lineCharCount val=&quot;66&quot;/&gt;&lt;lineCharCount val=&quot;59&quot;/&gt;&lt;lineCharCount val=&quot;66&quot;/&gt;&lt;lineCharCount val=&quot;46&quot;/&gt;&lt;lineCharCount val=&quot;1&quot;/&gt;&lt;lineCharCount val=&quot;24&quot;/&gt;&lt;/TableIndex&gt;&lt;/ShapeTextInfo&gt;"/>
  <p:tag name="HTML_SHAPEINFO" val="&lt;ThreeDShapeInfo&gt;&lt;uuid val=&quot;{B2924D23-21FC-44D3-8827-F1BB4B8820B2}&quot;/&gt;&lt;isInvalidForFieldText val=&quot;0&quot;/&gt;&lt;Image&gt;&lt;filename val=&quot;C:\Users\User\AppData\Local\Temp\CP89086534687Session\CPTrustFolder89086534703\PPTImport890825173468\data\asimages\{B2924D23-21FC-44D3-8827-F1BB4B8820B2}_30.png&quot;/&gt;&lt;left val=&quot;42&quot;/&gt;&lt;top val=&quot;221&quot;/&gt;&lt;width val=&quot;874&quot;/&gt;&lt;height val=&quot;415&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F62267A7-4A26-491A-A1C0-BA3F6C1F2590}&quot;/&gt;&lt;isInvalidForFieldText val=&quot;0&quot;/&gt;&lt;Image&gt;&lt;filename val=&quot;C:\Users\User\AppData\Local\Temp\CP89086534687Session\CPTrustFolder89086534703\PPTImport890825173468\data\asimages\{F62267A7-4A26-491A-A1C0-BA3F6C1F2590}_30.png&quot;/&gt;&lt;left val=&quot;727&quot;/&gt;&lt;top val=&quot;687&quot;/&gt;&lt;width val=&quot;226&quot;/&gt;&lt;height val=&quot;45&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CFE4AC3C-5387-4D94-AD8A-9D20955AF658}&quot;/&gt;&lt;isInvalidForFieldText val=&quot;0&quot;/&gt;&lt;Image&gt;&lt;filename val=&quot;C:\Users\User\AppData\Local\Temp\CP89086534687Session\CPTrustFolder89086534703\PPTImport890825173468\data\asimages\{CFE4AC3C-5387-4D94-AD8A-9D20955AF658}_31.png&quot;/&gt;&lt;left val=&quot;0&quot;/&gt;&lt;top val=&quot;76&quot;/&gt;&lt;width val=&quot;961&quot;/&gt;&lt;height val=&quot;122&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3&quot;/&gt;&lt;lineCharCount val=&quot;60&quot;/&gt;&lt;lineCharCount val=&quot;1&quot;/&gt;&lt;lineCharCount val=&quot;67&quot;/&gt;&lt;lineCharCount val=&quot;1&quot;/&gt;&lt;lineCharCount val=&quot;58&quot;/&gt;&lt;/TableIndex&gt;&lt;/ShapeTextInfo&gt;"/>
  <p:tag name="HTML_SHAPEINFO" val="&lt;ThreeDShapeInfo&gt;&lt;uuid val=&quot;{A6CE95D6-7320-4792-A2BA-38291AE2EE4B}&quot;/&gt;&lt;isInvalidForFieldText val=&quot;0&quot;/&gt;&lt;Image&gt;&lt;filename val=&quot;C:\Users\User\AppData\Local\Temp\CP89086534687Session\CPTrustFolder89086534703\PPTImport890825173468\data\asimages\{A6CE95D6-7320-4792-A2BA-38291AE2EE4B}_31.png&quot;/&gt;&lt;left val=&quot;42&quot;/&gt;&lt;top val=&quot;212&quot;/&gt;&lt;width val=&quot;870&quot;/&gt;&lt;height val=&quot;415&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BC64E656-207A-4AC8-925D-E541A33DA0EA}&quot;/&gt;&lt;isInvalidForFieldText val=&quot;0&quot;/&gt;&lt;Image&gt;&lt;filename val=&quot;C:\Users\User\AppData\Local\Temp\CP89086534687Session\CPTrustFolder89086534703\PPTImport890825173468\data\asimages\{BC64E656-207A-4AC8-925D-E541A33DA0EA}_31.png&quot;/&gt;&lt;left val=&quot;727&quot;/&gt;&lt;top val=&quot;687&quot;/&gt;&lt;width val=&quot;226&quot;/&gt;&lt;height val=&quot;45&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F1FC8E6B-0859-4704-86F5-D58D23FE7F9F}&quot;/&gt;&lt;isInvalidForFieldText val=&quot;0&quot;/&gt;&lt;Image&gt;&lt;filename val=&quot;C:\Users\User\AppData\Local\Temp\CP89086534687Session\CPTrustFolder89086534703\PPTImport890825173468\data\asimages\{F1FC8E6B-0859-4704-86F5-D58D23FE7F9F}_32.png&quot;/&gt;&lt;left val=&quot;0&quot;/&gt;&lt;top val=&quot;76&quot;/&gt;&lt;width val=&quot;961&quot;/&gt;&lt;height val=&quot;122&quot;/&gt;&lt;hasText val=&quot;1&quot;/&gt;&lt;/Image&gt;&lt;/ThreeDShape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69&quot;/&gt;&lt;lineCharCount val=&quot;73&quot;/&gt;&lt;lineCharCount val=&quot;43&quot;/&gt;&lt;lineCharCount val=&quot;59&quot;/&gt;&lt;lineCharCount val=&quot;71&quot;/&gt;&lt;lineCharCount val=&quot;49&quot;/&gt;&lt;/TableIndex&gt;&lt;/ShapeTextInfo&gt;"/>
  <p:tag name="HTML_SHAPEINFO" val="&lt;ThreeDShapeInfo&gt;&lt;uuid val=&quot;{E9790B01-F688-47CE-A1E4-53FAC280392D}&quot;/&gt;&lt;isInvalidForFieldText val=&quot;0&quot;/&gt;&lt;Image&gt;&lt;filename val=&quot;C:\Users\User\AppData\Local\Temp\CP89086534687Session\CPTrustFolder89086534703\PPTImport890825173468\data\asimages\{E9790B01-F688-47CE-A1E4-53FAC280392D}_32.png&quot;/&gt;&lt;left val=&quot;18&quot;/&gt;&lt;top val=&quot;230&quot;/&gt;&lt;width val=&quot;925&quot;/&gt;&lt;height val=&quot;261&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76407A5-4D79-44C6-958A-46344DE909D6}&quot;/&gt;&lt;isInvalidForFieldText val=&quot;0&quot;/&gt;&lt;Image&gt;&lt;filename val=&quot;C:\Users\User\AppData\Local\Temp\CP89086534687Session\CPTrustFolder89086534703\PPTImport890825173468\data\asimages\{976407A5-4D79-44C6-958A-46344DE909D6}_32.png&quot;/&gt;&lt;left val=&quot;727&quot;/&gt;&lt;top val=&quot;687&quot;/&gt;&lt;width val=&quot;226&quot;/&gt;&lt;height val=&quot;45&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4&quot;/&gt;&lt;lineCharCount val=&quot;73&quot;/&gt;&lt;lineCharCount val=&quot;45&quot;/&gt;&lt;/TableIndex&gt;&lt;/ShapeTextInfo&gt;"/>
  <p:tag name="HTML_SHAPEINFO" val="&lt;ThreeDShapeInfo&gt;&lt;uuid val=&quot;{EA111CB8-B8A4-4546-A8B6-28FAABC96380}&quot;/&gt;&lt;isInvalidForFieldText val=&quot;0&quot;/&gt;&lt;Image&gt;&lt;filename val=&quot;C:\Users\User\AppData\Local\Temp\CP89086534687Session\CPTrustFolder89086534703\PPTImport890825173468\data\asimages\{EA111CB8-B8A4-4546-A8B6-28FAABC96380}_32.png&quot;/&gt;&lt;left val=&quot;18&quot;/&gt;&lt;top val=&quot;498&quot;/&gt;&lt;width val=&quot;870&quot;/&gt;&lt;height val=&quot;119&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7&quot;/&gt;&lt;/TableIndex&gt;&lt;/ShapeTextInfo&gt;"/>
  <p:tag name="HTML_SHAPEINFO" val="&lt;ThreeDShapeInfo&gt;&lt;uuid val=&quot;{CD01565D-48E9-414F-B42A-7F3DEB979FED}&quot;/&gt;&lt;isInvalidForFieldText val=&quot;0&quot;/&gt;&lt;Image&gt;&lt;filename val=&quot;C:\Users\User\AppData\Local\Temp\CP89086534687Session\CPTrustFolder89086534703\PPTImport890825173468\data\asimages\{CD01565D-48E9-414F-B42A-7F3DEB979FED}_33.png&quot;/&gt;&lt;left val=&quot;0&quot;/&gt;&lt;top val=&quot;76&quot;/&gt;&lt;width val=&quot;961&quot;/&gt;&lt;height val=&quot;122&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5&quot;/&gt;&lt;lineCharCount val=&quot;1&quot;/&gt;&lt;lineCharCount val=&quot;28&quot;/&gt;&lt;lineCharCount val=&quot;58&quot;/&gt;&lt;lineCharCount val=&quot;69&quot;/&gt;&lt;lineCharCount val=&quot;14&quot;/&gt;&lt;/TableIndex&gt;&lt;/ShapeTextInfo&gt;"/>
  <p:tag name="HTML_SHAPEINFO" val="&lt;ThreeDShapeInfo&gt;&lt;uuid val=&quot;{8BE83C07-142D-47CB-B5E5-B9905A3CEF81}&quot;/&gt;&lt;isInvalidForFieldText val=&quot;0&quot;/&gt;&lt;Image&gt;&lt;filename val=&quot;C:\Users\User\AppData\Local\Temp\CP89086534687Session\CPTrustFolder89086534703\PPTImport890825173468\data\asimages\{8BE83C07-142D-47CB-B5E5-B9905A3CEF81}_33.png&quot;/&gt;&lt;left val=&quot;42&quot;/&gt;&lt;top val=&quot;230&quot;/&gt;&lt;width val=&quot;884&quot;/&gt;&lt;height val=&quot;415&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0CC2C85-41D1-486A-B7E8-2D9085055632}&quot;/&gt;&lt;isInvalidForFieldText val=&quot;0&quot;/&gt;&lt;Image&gt;&lt;filename val=&quot;C:\Users\User\AppData\Local\Temp\CP89086534687Session\CPTrustFolder89086534703\PPTImport890825173468\data\asimages\{00CC2C85-41D1-486A-B7E8-2D9085055632}_33.png&quot;/&gt;&lt;left val=&quot;727&quot;/&gt;&lt;top val=&quot;687&quot;/&gt;&lt;width val=&quot;226&quot;/&gt;&lt;height val=&quot;45&quot;/&gt;&lt;hasText val=&quot;1&quot;/&gt;&lt;/Image&gt;&lt;/ThreeDShape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030695E2-89AD-4BAE-95E6-F9506E2C5FE9}&quot;/&gt;&lt;isInvalidForFieldText val=&quot;0&quot;/&gt;&lt;Image&gt;&lt;filename val=&quot;C:\Users\User\AppData\Local\Temp\CP89086534687Session\CPTrustFolder89086534703\PPTImport890825173468\data\asimages\{030695E2-89AD-4BAE-95E6-F9506E2C5FE9}_34.png&quot;/&gt;&lt;left val=&quot;0&quot;/&gt;&lt;top val=&quot;278&quot;/&gt;&lt;width val=&quot;961&quot;/&gt;&lt;height val=&quot;202&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DA72E77-DC96-495A-869F-7F58E353E6AF}&quot;/&gt;&lt;isInvalidForFieldText val=&quot;0&quot;/&gt;&lt;Image&gt;&lt;filename val=&quot;C:\Users\User\AppData\Local\Temp\CP89086534687Session\CPTrustFolder89086534703\PPTImport890825173468\data\asimages\{CDA72E77-DC96-495A-869F-7F58E353E6AF}_34.png&quot;/&gt;&lt;left val=&quot;727&quot;/&gt;&lt;top val=&quot;687&quot;/&gt;&lt;width val=&quot;226&quot;/&gt;&lt;height val=&quot;45&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 name="PRESENTER_DUMMYTAG" val="&lt;DummyForForceWrite&gt;&lt;/DummyForForceWrite&gt;"/>
  <p:tag name="HTML_SHAPEINFO" val="&lt;ThreeDShapeInfo&gt;&lt;uuid val=&quot;{FD3D0505-3D64-4F78-84DC-00D1F719F609}&quot;/&gt;&lt;isInvalidForFieldText val=&quot;0&quot;/&gt;&lt;Image&gt;&lt;filename val=&quot;C:\Users\User\AppData\Local\Temp\CP89086534687Session\CPTrustFolder89086534703\PPTImport890825173468\data\asimages\{FD3D0505-3D64-4F78-84DC-00D1F719F609}_1.png&quot;/&gt;&lt;left val=&quot;71&quot;/&gt;&lt;top val=&quot;288&quot;/&gt;&lt;width val=&quot;817&quot;/&gt;&lt;height val=&quot;135&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20296B7-DB34-405A-BDBC-9892D80953C3}&quot;/&gt;&lt;isInvalidForFieldText val=&quot;0&quot;/&gt;&lt;Image&gt;&lt;filename val=&quot;C:\Users\User\AppData\Local\Temp\CP89086534687Session\CPTrustFolder89086534703\PPTImport890825173468\data\asimages\{420296B7-DB34-405A-BDBC-9892D80953C3}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DUMMYTAG" val="&lt;DummyForForceWrite&gt;&lt;/DummyForForceWrite&gt;"/>
  <p:tag name="HTML_SHAPEINFO" val="&lt;ThreeDShapeInfo&gt;&lt;uuid val=&quot;{641BBD19-435C-499C-80FA-F71D65EA0E90}&quot;/&gt;&lt;isInvalidForFieldText val=&quot;0&quot;/&gt;&lt;Image&gt;&lt;filename val=&quot;C:\Users\User\AppData\Local\Temp\CP89086534687Session\CPTrustFolder89086534703\PPTImport890825173468\data\asimages\{641BBD19-435C-499C-80FA-F71D65EA0E90}_1.png&quot;/&gt;&lt;left val=&quot;639&quot;/&gt;&lt;top val=&quot;491&quot;/&gt;&lt;width val=&quot;249&quot;/&gt;&lt;height val=&quot;92&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2F0DE512-7EAD-4EA9-BE01-1D5A8DA46ADB}&quot;/&gt;&lt;isInvalidForFieldText val=&quot;0&quot;/&gt;&lt;Image&gt;&lt;filename val=&quot;C:\Users\User\AppData\Local\Temp\CP89086534687Session\CPTrustFolder89086534703\PPTImport890825173468\data\asimages\{2F0DE512-7EAD-4EA9-BE01-1D5A8DA46ADB}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67&quot;/&gt;&lt;lineCharCount val=&quot;64&quot;/&gt;&lt;/TableIndex&gt;&lt;/ShapeTextInfo&gt;"/>
  <p:tag name="HTML_SHAPEINFO" val="&lt;ThreeDShapeInfo&gt;&lt;uuid val=&quot;{70E96998-ED99-4446-92DC-3593EDED3F67}&quot;/&gt;&lt;isInvalidForFieldText val=&quot;0&quot;/&gt;&lt;Image&gt;&lt;filename val=&quot;C:\Users\User\AppData\Local\Temp\CP89086534687Session\CPTrustFolder89086534703\PPTImport890825173468\data\asimages\{70E96998-ED99-4446-92DC-3593EDED3F67}_2.png&quot;/&gt;&lt;left val=&quot;42&quot;/&gt;&lt;top val=&quot;212&quot;/&gt;&lt;width val=&quot;870&quot;/&gt;&lt;height val=&quot;89&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AF226A3-25A1-43B2-A5CF-6622C421E260}&quot;/&gt;&lt;isInvalidForFieldText val=&quot;0&quot;/&gt;&lt;Image&gt;&lt;filename val=&quot;C:\Users\User\AppData\Local\Temp\CP89086534687Session\CPTrustFolder89086534703\PPTImport890825173468\data\asimages\{BAF226A3-25A1-43B2-A5CF-6622C421E260}_2.png&quot;/&gt;&lt;left val=&quot;727&quot;/&gt;&lt;top val=&quot;687&quot;/&gt;&lt;width val=&quot;226&quot;/&gt;&lt;height val=&quot;4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3E3B8B9-71F7-4F17-8977-A11DDA2C106B}&quot;/&gt;&lt;isInvalidForFieldText val=&quot;0&quot;/&gt;&lt;Image&gt;&lt;filename val=&quot;C:\Users\User\AppData\Local\Temp\CP89086534687Session\CPTrustFolder89086534703\PPTImport890825173468\data\asimages\{D3E3B8B9-71F7-4F17-8977-A11DDA2C106B}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0&quot;/&gt;&lt;lineCharCount val=&quot;64&quot;/&gt;&lt;lineCharCount val=&quot;52&quot;/&gt;&lt;lineCharCount val=&quot;39&quot;/&gt;&lt;lineCharCount val=&quot;40&quot;/&gt;&lt;lineCharCount val=&quot;66&quot;/&gt;&lt;lineCharCount val=&quot;21&quot;/&gt;&lt;lineCharCount val=&quot;52&quot;/&gt;&lt;/TableIndex&gt;&lt;/ShapeTextInfo&gt;"/>
  <p:tag name="HTML_SHAPEINFO" val="&lt;ThreeDShapeInfo&gt;&lt;uuid val=&quot;{1903231F-A636-48F2-B261-BD92890A8946}&quot;/&gt;&lt;isInvalidForFieldText val=&quot;0&quot;/&gt;&lt;Image&gt;&lt;filename val=&quot;C:\Users\User\AppData\Local\Temp\CP89086534687Session\CPTrustFolder89086534703\PPTImport890825173468\data\asimages\{1903231F-A636-48F2-B261-BD92890A8946}_3.png&quot;/&gt;&lt;left val=&quot;42&quot;/&gt;&lt;top val=&quot;212&quot;/&gt;&lt;width val=&quot;890&quot;/&gt;&lt;height val=&quot;41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09F2346-5CCA-43FA-ADFD-9891214C7E1E}&quot;/&gt;&lt;isInvalidForFieldText val=&quot;0&quot;/&gt;&lt;Image&gt;&lt;filename val=&quot;C:\Users\User\AppData\Local\Temp\CP89086534687Session\CPTrustFolder89086534703\PPTImport890825173468\data\asimages\{209F2346-5CCA-43FA-ADFD-9891214C7E1E}_3.png&quot;/&gt;&lt;left val=&quot;727&quot;/&gt;&lt;top val=&quot;687&quot;/&gt;&lt;width val=&quot;226&quot;/&gt;&lt;height val=&quot;45&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821056F0-D807-4FFC-9D96-385BE46B042B}&quot;/&gt;&lt;isInvalidForFieldText val=&quot;0&quot;/&gt;&lt;Image&gt;&lt;filename val=&quot;C:\Users\User\AppData\Local\Temp\CP89086534687Session\CPTrustFolder89086534703\PPTImport890825173468\data\asimages\{821056F0-D807-4FFC-9D96-385BE46B042B}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72&quot;/&gt;&lt;lineCharCount val=&quot;65&quot;/&gt;&lt;lineCharCount val=&quot;37&quot;/&gt;&lt;lineCharCount val=&quot;70&quot;/&gt;&lt;lineCharCount val=&quot;67&quot;/&gt;&lt;lineCharCount val=&quot;27&quot;/&gt;&lt;lineCharCount val=&quot;71&quot;/&gt;&lt;lineCharCount val=&quot;67&quot;/&gt;&lt;lineCharCount val=&quot;19&quot;/&gt;&lt;lineCharCount val=&quot;66&quot;/&gt;&lt;/TableIndex&gt;&lt;/ShapeTextInfo&gt;"/>
  <p:tag name="HTML_SHAPEINFO" val="&lt;ThreeDShapeInfo&gt;&lt;uuid val=&quot;{612F4B7A-B9DE-49C9-B3C1-3B1D47CD22C3}&quot;/&gt;&lt;isInvalidForFieldText val=&quot;0&quot;/&gt;&lt;Image&gt;&lt;filename val=&quot;C:\Users\User\AppData\Local\Temp\CP89086534687Session\CPTrustFolder89086534703\PPTImport890825173468\data\asimages\{612F4B7A-B9DE-49C9-B3C1-3B1D47CD22C3}_4.png&quot;/&gt;&lt;left val=&quot;42&quot;/&gt;&lt;top val=&quot;212&quot;/&gt;&lt;width val=&quot;888&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8564522-ED3E-4078-B59F-FB15D9877D45}&quot;/&gt;&lt;isInvalidForFieldText val=&quot;0&quot;/&gt;&lt;Image&gt;&lt;filename val=&quot;C:\Users\User\AppData\Local\Temp\CP89086534687Session\CPTrustFolder89086534703\PPTImport890825173468\data\asimages\{58564522-ED3E-4078-B59F-FB15D9877D45}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00E0EA7F-0345-489D-8516-DEAFDA932FBB}&quot;/&gt;&lt;isInvalidForFieldText val=&quot;0&quot;/&gt;&lt;Image&gt;&lt;filename val=&quot;C:\Users\User\AppData\Local\Temp\CP89086534687Session\CPTrustFolder89086534703\PPTImport890825173468\data\asimages\{00E0EA7F-0345-489D-8516-DEAFDA932FBB}_5.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7&quot;/&gt;&lt;lineCharCount val=&quot;12&quot;/&gt;&lt;lineCharCount val=&quot;67&quot;/&gt;&lt;lineCharCount val=&quot;34&quot;/&gt;&lt;lineCharCount val=&quot;34&quot;/&gt;&lt;/TableIndex&gt;&lt;/ShapeTextInfo&gt;"/>
  <p:tag name="HTML_SHAPEINFO" val="&lt;ThreeDShapeInfo&gt;&lt;uuid val=&quot;{FBBE7F48-D6C3-4A9C-81FB-82262E4A7B91}&quot;/&gt;&lt;isInvalidForFieldText val=&quot;0&quot;/&gt;&lt;Image&gt;&lt;filename val=&quot;C:\Users\User\AppData\Local\Temp\CP89086534687Session\CPTrustFolder89086534703\PPTImport890825173468\data\asimages\{FBBE7F48-D6C3-4A9C-81FB-82262E4A7B91}_5.png&quot;/&gt;&lt;left val=&quot;42&quot;/&gt;&lt;top val=&quot;212&quot;/&gt;&lt;width val=&quot;870&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A3E9CDE-1EE6-4C47-AF4A-8D230F89FC90}&quot;/&gt;&lt;isInvalidForFieldText val=&quot;0&quot;/&gt;&lt;Image&gt;&lt;filename val=&quot;C:\Users\User\AppData\Local\Temp\CP89086534687Session\CPTrustFolder89086534703\PPTImport890825173468\data\asimages\{6A3E9CDE-1EE6-4C47-AF4A-8D230F89FC90}_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5AC17FC3-87AE-426A-92B8-A71C5874552F}&quot;/&gt;&lt;isInvalidForFieldText val=&quot;0&quot;/&gt;&lt;Image&gt;&lt;filename val=&quot;C:\Users\User\AppData\Local\Temp\CP89086534687Session\CPTrustFolder89086534703\PPTImport890825173468\data\asimages\{5AC17FC3-87AE-426A-92B8-A71C5874552F}_6.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11&quot;/&gt;&lt;lineCharCount val=&quot;13&quot;/&gt;&lt;lineCharCount val=&quot;38&quot;/&gt;&lt;lineCharCount val=&quot;34&quot;/&gt;&lt;lineCharCount val=&quot;41&quot;/&gt;&lt;lineCharCount val=&quot;38&quot;/&gt;&lt;lineCharCount val=&quot;27&quot;/&gt;&lt;lineCharCount val=&quot;34&quot;/&gt;&lt;lineCharCount val=&quot;1&quot;/&gt;&lt;/TableIndex&gt;&lt;/ShapeTextInfo&gt;"/>
  <p:tag name="HTML_SHAPEINFO" val="&lt;ThreeDShapeInfo&gt;&lt;uuid val=&quot;{62F22E78-8F3F-43D7-B0F5-82168E2B587A}&quot;/&gt;&lt;isInvalidForFieldText val=&quot;0&quot;/&gt;&lt;Image&gt;&lt;filename val=&quot;C:\Users\User\AppData\Local\Temp\CP89086534687Session\CPTrustFolder89086534703\PPTImport890825173468\data\asimages\{62F22E78-8F3F-43D7-B0F5-82168E2B587A}_6.png&quot;/&gt;&lt;left val=&quot;54&quot;/&gt;&lt;top val=&quot;221&quot;/&gt;&lt;width val=&quot;870&quot;/&gt;&lt;height val=&quot;415&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0C9D5CB2-CD4F-46D7-8AE4-1BA680B4061E}&quot;/&gt;&lt;isInvalidForFieldText val=&quot;0&quot;/&gt;&lt;Image&gt;&lt;filename val=&quot;C:\Users\User\AppData\Local\Temp\CP89086534687Session\CPTrustFolder89086534703\PPTImport890825173468\data\asimages\{0C9D5CB2-CD4F-46D7-8AE4-1BA680B4061E}_6.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86CCE94F-4542-4563-91E9-C360A51B0B89}&quot;/&gt;&lt;isInvalidForFieldText val=&quot;0&quot;/&gt;&lt;Image&gt;&lt;filename val=&quot;C:\Users\User\AppData\Local\Temp\CP89086534687Session\CPTrustFolder89086534703\PPTImport890825173468\data\asimages\{86CCE94F-4542-4563-91E9-C360A51B0B89}_7.png&quot;/&gt;&lt;left val=&quot;0&quot;/&gt;&lt;top val=&quot;76&quot;/&gt;&lt;width val=&quot;961&quot;/&gt;&lt;height val=&quot;122&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68&quot;/&gt;&lt;lineCharCount val=&quot;72&quot;/&gt;&lt;lineCharCount val=&quot;50&quot;/&gt;&lt;/TableIndex&gt;&lt;/ShapeTextInfo&gt;"/>
  <p:tag name="HTML_SHAPEINFO" val="&lt;ThreeDShapeInfo&gt;&lt;uuid val=&quot;{3975E2B6-7507-4DAE-AC46-2BE2EAAFAA6D}&quot;/&gt;&lt;isInvalidForFieldText val=&quot;0&quot;/&gt;&lt;Image&gt;&lt;filename val=&quot;C:\Users\User\AppData\Local\Temp\CP89086534687Session\CPTrustFolder89086534703\PPTImport890825173468\data\asimages\{3975E2B6-7507-4DAE-AC46-2BE2EAAFAA6D}_7.png&quot;/&gt;&lt;left val=&quot;48&quot;/&gt;&lt;top val=&quot;212&quot;/&gt;&lt;width val=&quot;864&quot;/&gt;&lt;height val=&quot;412&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8B4AB78-104A-4FEE-9FCA-EF19A64D019B}&quot;/&gt;&lt;isInvalidForFieldText val=&quot;0&quot;/&gt;&lt;Image&gt;&lt;filename val=&quot;C:\Users\User\AppData\Local\Temp\CP89086534687Session\CPTrustFolder89086534703\PPTImport890825173468\data\asimages\{18B4AB78-104A-4FEE-9FCA-EF19A64D019B}_7.png&quot;/&gt;&lt;left val=&quot;727&quot;/&gt;&lt;top val=&quot;687&quot;/&gt;&lt;width val=&quot;226&quot;/&gt;&lt;height val=&quot;45&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FDB05468-A84A-4F43-BD6B-221269CFA26A}&quot;/&gt;&lt;isInvalidForFieldText val=&quot;0&quot;/&gt;&lt;Image&gt;&lt;filename val=&quot;C:\Users\User\AppData\Local\Temp\CP89086534687Session\CPTrustFolder89086534703\PPTImport890825173468\data\asimages\{FDB05468-A84A-4F43-BD6B-221269CFA26A}_8.png&quot;/&gt;&lt;left val=&quot;0&quot;/&gt;&lt;top val=&quot;76&quot;/&gt;&lt;width val=&quot;961&quot;/&gt;&lt;height val=&quot;122&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57&quot;/&gt;&lt;lineCharCount val=&quot;1&quot;/&gt;&lt;lineCharCount val=&quot;10&quot;/&gt;&lt;lineCharCount val=&quot;25&quot;/&gt;&lt;lineCharCount val=&quot;8&quot;/&gt;&lt;/TableIndex&gt;&lt;/ShapeTextInfo&gt;"/>
  <p:tag name="HTML_SHAPEINFO" val="&lt;ThreeDShapeInfo&gt;&lt;uuid val=&quot;{0181FAA8-4B2B-4CAB-A79A-89ADE0C341F9}&quot;/&gt;&lt;isInvalidForFieldText val=&quot;0&quot;/&gt;&lt;Image&gt;&lt;filename val=&quot;C:\Users\User\AppData\Local\Temp\CP89086534687Session\CPTrustFolder89086534703\PPTImport890825173468\data\asimages\{0181FAA8-4B2B-4CAB-A79A-89ADE0C341F9}_8.png&quot;/&gt;&lt;left val=&quot;42&quot;/&gt;&lt;top val=&quot;212&quot;/&gt;&lt;width val=&quot;870&quot;/&gt;&lt;height val=&quot;41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7B16D143-0F59-4E97-83AD-0B66DE9D9382}&quot;/&gt;&lt;isInvalidForFieldText val=&quot;0&quot;/&gt;&lt;Image&gt;&lt;filename val=&quot;C:\Users\User\AppData\Local\Temp\CP89086534687Session\CPTrustFolder89086534703\PPTImport890825173468\data\asimages\{7B16D143-0F59-4E97-83AD-0B66DE9D9382}_8.png&quot;/&gt;&lt;left val=&quot;727&quot;/&gt;&lt;top val=&quot;687&quot;/&gt;&lt;width val=&quot;226&quot;/&gt;&lt;height val=&quot;45&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1AC47C95-9DB1-4E85-B35D-A7904E208F96}&quot;/&gt;&lt;isInvalidForFieldText val=&quot;0&quot;/&gt;&lt;Image&gt;&lt;filename val=&quot;C:\Users\User\AppData\Local\Temp\CP89086534687Session\CPTrustFolder89086534703\PPTImport890825173468\data\asimages\{1AC47C95-9DB1-4E85-B35D-A7904E208F96}_9.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91&quot;/&gt;&lt;lineCharCount val=&quot;1&quot;/&gt;&lt;lineCharCount val=&quot;92&quot;/&gt;&lt;lineCharCount val=&quot;13&quot;/&gt;&lt;lineCharCount val=&quot;1&quot;/&gt;&lt;lineCharCount val=&quot;38&quot;/&gt;&lt;lineCharCount val=&quot;87&quot;/&gt;&lt;lineCharCount val=&quot;35&quot;/&gt;&lt;lineCharCount val=&quot;43&quot;/&gt;&lt;lineCharCount val=&quot;22&quot;/&gt;&lt;lineCharCount val=&quot;22&quot;/&gt;&lt;lineCharCount val=&quot;35&quot;/&gt;&lt;lineCharCount val=&quot;44&quot;/&gt;&lt;lineCharCount val=&quot;26&quot;/&gt;&lt;/TableIndex&gt;&lt;/ShapeTextInfo&gt;"/>
  <p:tag name="HTML_SHAPEINFO" val="&lt;ThreeDShapeInfo&gt;&lt;uuid val=&quot;{7B2BB55B-BC20-4F28-8FD6-E68D3EC0EA45}&quot;/&gt;&lt;isInvalidForFieldText val=&quot;0&quot;/&gt;&lt;Image&gt;&lt;filename val=&quot;C:\Users\User\AppData\Local\Temp\CP89086534687Session\CPTrustFolder89086534703\PPTImport890825173468\data\asimages\{7B2BB55B-BC20-4F28-8FD6-E68D3EC0EA45}_9.png&quot;/&gt;&lt;left val=&quot;45&quot;/&gt;&lt;top val=&quot;204&quot;/&gt;&lt;width val=&quot;867&quot;/&gt;&lt;height val=&quot;451&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ACD12D1B-985E-457D-8696-5E4ACE977621}&quot;/&gt;&lt;isInvalidForFieldText val=&quot;0&quot;/&gt;&lt;Image&gt;&lt;filename val=&quot;C:\Users\User\AppData\Local\Temp\CP89086534687Session\CPTrustFolder89086534703\PPTImport890825173468\data\asimages\{ACD12D1B-985E-457D-8696-5E4ACE977621}_9.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4&quot;/&gt;&lt;/TableIndex&gt;&lt;/ShapeTextInfo&gt;"/>
  <p:tag name="HTML_SHAPEINFO" val="&lt;ThreeDShapeInfo&gt;&lt;uuid val=&quot;{AE4AD975-956B-4729-B2BD-69249CB6A4C3}&quot;/&gt;&lt;isInvalidForFieldText val=&quot;0&quot;/&gt;&lt;Image&gt;&lt;filename val=&quot;C:\Users\User\AppData\Local\Temp\CP89086534687Session\CPTrustFolder89086534703\PPTImport890825173468\data\asimages\{AE4AD975-956B-4729-B2BD-69249CB6A4C3}_10.png&quot;/&gt;&lt;left val=&quot;0&quot;/&gt;&lt;top val=&quot;76&quot;/&gt;&lt;width val=&quot;961&quot;/&gt;&lt;height val=&quot;122&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67&quot;/&gt;&lt;lineCharCount val=&quot;50&quot;/&gt;&lt;lineCharCount val=&quot;1&quot;/&gt;&lt;lineCharCount val=&quot;63&quot;/&gt;&lt;lineCharCount val=&quot;38&quot;/&gt;&lt;lineCharCount val=&quot;36&quot;/&gt;&lt;lineCharCount val=&quot;11&quot;/&gt;&lt;lineCharCount val=&quot;27&quot;/&gt;&lt;lineCharCount val=&quot;12&quot;/&gt;&lt;lineCharCount val=&quot;11&quot;/&gt;&lt;lineCharCount val=&quot;8&quot;/&gt;&lt;lineCharCount val=&quot;29&quot;/&gt;&lt;/TableIndex&gt;&lt;/ShapeTextInfo&gt;"/>
  <p:tag name="HTML_SHAPEINFO" val="&lt;ThreeDShapeInfo&gt;&lt;uuid val=&quot;{3A1A3405-24D0-4071-A166-7C66FE753C32}&quot;/&gt;&lt;isInvalidForFieldText val=&quot;0&quot;/&gt;&lt;Image&gt;&lt;filename val=&quot;C:\Users\User\AppData\Local\Temp\CP89086534687Session\CPTrustFolder89086534703\PPTImport890825173468\data\asimages\{3A1A3405-24D0-4071-A166-7C66FE753C32}_10.png&quot;/&gt;&lt;left val=&quot;42&quot;/&gt;&lt;top val=&quot;182&quot;/&gt;&lt;width val=&quot;872&quot;/&gt;&lt;height val=&quot;474&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1801636-D923-4E38-BA19-BAE1B64FE2C1}&quot;/&gt;&lt;isInvalidForFieldText val=&quot;0&quot;/&gt;&lt;Image&gt;&lt;filename val=&quot;C:\Users\User\AppData\Local\Temp\CP89086534687Session\CPTrustFolder89086534703\PPTImport890825173468\data\asimages\{D1801636-D923-4E38-BA19-BAE1B64FE2C1}_10.png&quot;/&gt;&lt;left val=&quot;727&quot;/&gt;&lt;top val=&quot;687&quot;/&gt;&lt;width val=&quot;226&quot;/&gt;&lt;height val=&quot;4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69468354-EE3F-41A7-9143-3CAC00B4B521}&quot;/&gt;&lt;isInvalidForFieldText val=&quot;0&quot;/&gt;&lt;Image&gt;&lt;filename val=&quot;C:\Users\User\AppData\Local\Temp\CP89086534687Session\CPTrustFolder89086534703\PPTImport890825173468\data\asimages\{69468354-EE3F-41A7-9143-3CAC00B4B521}_11.png&quot;/&gt;&lt;left val=&quot;0&quot;/&gt;&lt;top val=&quot;76&quot;/&gt;&lt;width val=&quot;961&quot;/&gt;&lt;height val=&quot;122&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1E0C252-C52B-400C-A27D-363608EB8C63}&quot;/&gt;&lt;isInvalidForFieldText val=&quot;0&quot;/&gt;&lt;Image&gt;&lt;filename val=&quot;C:\Users\User\AppData\Local\Temp\CP89086534687Session\CPTrustFolder89086534703\PPTImport890825173468\data\asimages\{31E0C252-C52B-400C-A27D-363608EB8C63}_11.png&quot;/&gt;&lt;left val=&quot;727&quot;/&gt;&lt;top val=&quot;687&quot;/&gt;&lt;width val=&quot;226&quot;/&gt;&lt;height val=&quot;45&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9&quot;/&gt;&lt;lineCharCount val=&quot;89&quot;/&gt;&lt;lineCharCount val=&quot;13&quot;/&gt;&lt;lineCharCount val=&quot;23&quot;/&gt;&lt;/TableIndex&gt;&lt;/ShapeTextInfo&gt;"/>
  <p:tag name="HTML_SHAPEINFO" val="&lt;ThreeDShapeInfo&gt;&lt;uuid val=&quot;{605DD1A7-CD9B-4ED7-BD8A-E32D093B5C3A}&quot;/&gt;&lt;isInvalidForFieldText val=&quot;0&quot;/&gt;&lt;Image&gt;&lt;filename val=&quot;C:\Users\User\AppData\Local\Temp\CP89086534687Session\CPTrustFolder89086534703\PPTImport890825173468\data\asimages\{605DD1A7-CD9B-4ED7-BD8A-E32D093B5C3A}_11.png&quot;/&gt;&lt;left val=&quot;48&quot;/&gt;&lt;top val=&quot;166&quot;/&gt;&lt;width val=&quot;892&quot;/&gt;&lt;height val=&quot;139&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2&quot;/&gt;&lt;lineCharCount val=&quot;40&quot;/&gt;&lt;lineCharCount val=&quot;34&quot;/&gt;&lt;lineCharCount val=&quot;41&quot;/&gt;&lt;lineCharCount val=&quot;19&quot;/&gt;&lt;lineCharCount val=&quot;39&quot;/&gt;&lt;lineCharCount val=&quot;11&quot;/&gt;&lt;lineCharCount val=&quot;29&quot;/&gt;&lt;lineCharCount val=&quot;34&quot;/&gt;&lt;lineCharCount val=&quot;38&quot;/&gt;&lt;lineCharCount val=&quot;31&quot;/&gt;&lt;lineCharCount val=&quot;12&quot;/&gt;&lt;/TableIndex&gt;&lt;/ShapeTextInfo&gt;"/>
  <p:tag name="HTML_SHAPEINFO" val="&lt;ThreeDShapeInfo&gt;&lt;uuid val=&quot;{377B8780-9804-4086-B0CF-2277E4141D71}&quot;/&gt;&lt;isInvalidForFieldText val=&quot;0&quot;/&gt;&lt;Image&gt;&lt;filename val=&quot;C:\Users\User\AppData\Local\Temp\CP89086534687Session\CPTrustFolder89086534703\PPTImport890825173468\data\asimages\{377B8780-9804-4086-B0CF-2277E4141D71}_11.png&quot;/&gt;&lt;left val=&quot;50&quot;/&gt;&lt;top val=&quot;292&quot;/&gt;&lt;width val=&quot;535&quot;/&gt;&lt;height val=&quot;384&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10&quot;/&gt;&lt;lineCharCount val=&quot;10&quot;/&gt;&lt;lineCharCount val=&quot;15&quot;/&gt;&lt;lineCharCount val=&quot;17&quot;/&gt;&lt;lineCharCount val=&quot;13&quot;/&gt;&lt;lineCharCount val=&quot;9&quot;/&gt;&lt;lineCharCount val=&quot;17&quot;/&gt;&lt;/TableIndex&gt;&lt;/ShapeTextInfo&gt;"/>
  <p:tag name="HTML_SHAPEINFO" val="&lt;ThreeDShapeInfo&gt;&lt;uuid val=&quot;{296C7A3D-4817-4A72-BDEC-D19740FF8D2A}&quot;/&gt;&lt;isInvalidForFieldText val=&quot;0&quot;/&gt;&lt;Image&gt;&lt;filename val=&quot;C:\Users\User\AppData\Local\Temp\CP89086534687Session\CPTrustFolder89086534703\PPTImport890825173468\data\asimages\{296C7A3D-4817-4A72-BDEC-D19740FF8D2A}_11.png&quot;/&gt;&lt;left val=&quot;567&quot;/&gt;&lt;top val=&quot;293&quot;/&gt;&lt;width val=&quot;318&quot;/&gt;&lt;height val=&quot;281&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32B4B826-B481-4CB4-945D-2A9014AD71F9}&quot;/&gt;&lt;isInvalidForFieldText val=&quot;0&quot;/&gt;&lt;Image&gt;&lt;filename val=&quot;C:\Users\User\AppData\Local\Temp\CP89086534687Session\CPTrustFolder89086534703\PPTImport890825173468\data\asimages\{32B4B826-B481-4CB4-945D-2A9014AD71F9}_12.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7&quot;/&gt;&lt;lineCharCount val=&quot;1&quot;/&gt;&lt;lineCharCount val=&quot;68&quot;/&gt;&lt;lineCharCount val=&quot;23&quot;/&gt;&lt;lineCharCount val=&quot;1&quot;/&gt;&lt;lineCharCount val=&quot;64&quot;/&gt;&lt;lineCharCount val=&quot;34&quot;/&gt;&lt;/TableIndex&gt;&lt;/ShapeTextInfo&gt;"/>
  <p:tag name="HTML_SHAPEINFO" val="&lt;ThreeDShapeInfo&gt;&lt;uuid val=&quot;{88B8C44A-BB7C-4472-96F9-88B423004D57}&quot;/&gt;&lt;isInvalidForFieldText val=&quot;0&quot;/&gt;&lt;Image&gt;&lt;filename val=&quot;C:\Users\User\AppData\Local\Temp\CP89086534687Session\CPTrustFolder89086534703\PPTImport890825173468\data\asimages\{88B8C44A-BB7C-4472-96F9-88B423004D57}_12.png&quot;/&gt;&lt;left val=&quot;42&quot;/&gt;&lt;top val=&quot;212&quot;/&gt;&lt;width val=&quot;870&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1379473-3078-4EB3-8AA2-918CF4AD6E0C}&quot;/&gt;&lt;isInvalidForFieldText val=&quot;0&quot;/&gt;&lt;Image&gt;&lt;filename val=&quot;C:\Users\User\AppData\Local\Temp\CP89086534687Session\CPTrustFolder89086534703\PPTImport890825173468\data\asimages\{71379473-3078-4EB3-8AA2-918CF4AD6E0C}_12.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8&quot;/&gt;&lt;/TableIndex&gt;&lt;/ShapeTextInfo&gt;"/>
  <p:tag name="HTML_SHAPEINFO" val="&lt;ThreeDShapeInfo&gt;&lt;uuid val=&quot;{FCAA5F07-D669-46F7-B803-29B57BABB9C5}&quot;/&gt;&lt;isInvalidForFieldText val=&quot;0&quot;/&gt;&lt;Image&gt;&lt;filename val=&quot;C:\Users\User\AppData\Local\Temp\CP89086534687Session\CPTrustFolder89086534703\PPTImport890825173468\data\asimages\{FCAA5F07-D669-46F7-B803-29B57BABB9C5}_13.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84&quot;/&gt;&lt;lineCharCount val=&quot;75&quot;/&gt;&lt;lineCharCount val=&quot;80&quot;/&gt;&lt;lineCharCount val=&quot;83&quot;/&gt;&lt;lineCharCount val=&quot;80&quot;/&gt;&lt;lineCharCount val=&quot;84&quot;/&gt;&lt;lineCharCount val=&quot;1&quot;/&gt;&lt;lineCharCount val=&quot;88&quot;/&gt;&lt;lineCharCount val=&quot;86&quot;/&gt;&lt;lineCharCount val=&quot;21&quot;/&gt;&lt;lineCharCount val=&quot;88&quot;/&gt;&lt;lineCharCount val=&quot;20&quot;/&gt;&lt;lineCharCount val=&quot;80&quot;/&gt;&lt;lineCharCount val=&quot;90&quot;/&gt;&lt;lineCharCount val=&quot;77&quot;/&gt;&lt;lineCharCount val=&quot;24&quot;/&gt;&lt;lineCharCount val=&quot;73&quot;/&gt;&lt;/TableIndex&gt;&lt;/ShapeTextInfo&gt;"/>
  <p:tag name="HTML_SHAPEINFO" val="&lt;ThreeDShapeInfo&gt;&lt;uuid val=&quot;{73ED118E-6E59-4628-8C20-A509A78410F3}&quot;/&gt;&lt;isInvalidForFieldText val=&quot;0&quot;/&gt;&lt;Image&gt;&lt;filename val=&quot;C:\Users\User\AppData\Local\Temp\CP89086534687Session\CPTrustFolder89086534703\PPTImport890825173468\data\asimages\{73ED118E-6E59-4628-8C20-A509A78410F3}_13.png&quot;/&gt;&lt;left val=&quot;44&quot;/&gt;&lt;top val=&quot;175&quot;/&gt;&lt;width val=&quot;874&quot;/&gt;&lt;height val=&quot;496&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AA484C60-C1D0-41C2-A88E-9E1553707884}&quot;/&gt;&lt;isInvalidForFieldText val=&quot;0&quot;/&gt;&lt;Image&gt;&lt;filename val=&quot;C:\Users\User\AppData\Local\Temp\CP89086534687Session\CPTrustFolder89086534703\PPTImport890825173468\data\asimages\{AA484C60-C1D0-41C2-A88E-9E1553707884}_13.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 name="HTML_SHAPEINFO" val="&lt;ThreeDShapeInfo&gt;&lt;uuid val=&quot;{BE45899F-19D1-4523-92FC-21C723573FC4}&quot;/&gt;&lt;isInvalidForFieldText val=&quot;0&quot;/&gt;&lt;Image&gt;&lt;filename val=&quot;C:\Users\User\AppData\Local\Temp\CP89086534687Session\CPTrustFolder89086534703\PPTImport890825173468\data\asimages\{BE45899F-19D1-4523-92FC-21C723573FC4}_14.png&quot;/&gt;&lt;left val=&quot;0&quot;/&gt;&lt;top val=&quot;76&quot;/&gt;&lt;width val=&quot;961&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9&quot;/&gt;&lt;lineCharCount val=&quot;29&quot;/&gt;&lt;lineCharCount val=&quot;9&quot;/&gt;&lt;lineCharCount val=&quot;19&quot;/&gt;&lt;lineCharCount val=&quot;12&quot;/&gt;&lt;lineCharCount val=&quot;14&quot;/&gt;&lt;/TableIndex&gt;&lt;/ShapeTextInfo&gt;"/>
  <p:tag name="HTML_SHAPEINFO" val="&lt;ThreeDShapeInfo&gt;&lt;uuid val=&quot;{BD0D55E0-9D65-4847-B78E-D1AFA0DDCDCA}&quot;/&gt;&lt;isInvalidForFieldText val=&quot;0&quot;/&gt;&lt;Image&gt;&lt;filename val=&quot;C:\Users\User\AppData\Local\Temp\CP89086534687Session\CPTrustFolder89086534703\PPTImport890825173468\data\asimages\{BD0D55E0-9D65-4847-B78E-D1AFA0DDCDCA}_14.png&quot;/&gt;&lt;left val=&quot;42&quot;/&gt;&lt;top val=&quot;212&quot;/&gt;&lt;width val=&quot;438&quot;/&gt;&lt;height val=&quot;249&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3B805EB-D44F-4ACB-ACC6-6CC1D9E42BAD}&quot;/&gt;&lt;isInvalidForFieldText val=&quot;0&quot;/&gt;&lt;Image&gt;&lt;filename val=&quot;C:\Users\User\AppData\Local\Temp\CP89086534687Session\CPTrustFolder89086534703\PPTImport890825173468\data\asimages\{E3B805EB-D44F-4ACB-ACC6-6CC1D9E42BAD}_14.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7&quot;/&gt;&lt;lineCharCount val=&quot;20&quot;/&gt;&lt;lineCharCount val=&quot;24&quot;/&gt;&lt;lineCharCount val=&quot;14&quot;/&gt;&lt;lineCharCount val=&quot;13&quot;/&gt;&lt;/TableIndex&gt;&lt;/ShapeTextInfo&gt;"/>
  <p:tag name="HTML_SHAPEINFO" val="&lt;ThreeDShapeInfo&gt;&lt;uuid val=&quot;{800890BC-4598-40EA-8253-AA67FD479EB3}&quot;/&gt;&lt;isInvalidForFieldText val=&quot;0&quot;/&gt;&lt;Image&gt;&lt;filename val=&quot;C:\Users\User\AppData\Local\Temp\CP89086534687Session\CPTrustFolder89086534703\PPTImport890825173468\data\asimages\{800890BC-4598-40EA-8253-AA67FD479EB3}_14.png&quot;/&gt;&lt;left val=&quot;518&quot;/&gt;&lt;top val=&quot;212&quot;/&gt;&lt;width val=&quot;373&quot;/&gt;&lt;height val=&quot;217&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7&quot;/&gt;&lt;/TableIndex&gt;&lt;/ShapeTextInfo&gt;"/>
  <p:tag name="HTML_SHAPEINFO" val="&lt;ThreeDShapeInfo&gt;&lt;uuid val=&quot;{096423D9-CB71-4985-A470-B0095699539A}&quot;/&gt;&lt;isInvalidForFieldText val=&quot;0&quot;/&gt;&lt;Image&gt;&lt;filename val=&quot;C:\Users\User\AppData\Local\Temp\CP89086534687Session\CPTrustFolder89086534703\PPTImport890825173468\data\asimages\{096423D9-CB71-4985-A470-B0095699539A}_14.png&quot;/&gt;&lt;left val=&quot;39&quot;/&gt;&lt;top val=&quot;483&quot;/&gt;&lt;width val=&quot;874&quot;/&gt;&lt;height val=&quot;57&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1&quot;/&gt;&lt;lineCharCount val=&quot;59&quot;/&gt;&lt;/TableIndex&gt;&lt;/ShapeTextInfo&gt;"/>
  <p:tag name="HTML_SHAPEINFO" val="&lt;ThreeDShapeInfo&gt;&lt;uuid val=&quot;{E5FC727B-8258-477B-BDBF-F3D39A4F5C37}&quot;/&gt;&lt;isInvalidForFieldText val=&quot;0&quot;/&gt;&lt;Image&gt;&lt;filename val=&quot;C:\Users\User\AppData\Local\Temp\CP89086534687Session\CPTrustFolder89086534703\PPTImport890825173468\data\asimages\{E5FC727B-8258-477B-BDBF-F3D39A4F5C37}_15.png&quot;/&gt;&lt;left val=&quot;-6&quot;/&gt;&lt;top val=&quot;76&quot;/&gt;&lt;width val=&quot;972&quot;/&gt;&lt;height val=&quot;122&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1B12D953-960B-4031-9089-C0C7A1F69A89}&quot;/&gt;&lt;isInvalidForFieldText val=&quot;0&quot;/&gt;&lt;Image&gt;&lt;filename val=&quot;C:\Users\User\AppData\Local\Temp\CP89086534687Session\CPTrustFolder89086534703\PPTImport890825173468\data\asimages\{1B12D953-960B-4031-9089-C0C7A1F69A89}_15.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4&quot;/&gt;&lt;lineCharCount val=&quot;47&quot;/&gt;&lt;lineCharCount val=&quot;10&quot;/&gt;&lt;lineCharCount val=&quot;1&quot;/&gt;&lt;lineCharCount val=&quot;53&quot;/&gt;&lt;lineCharCount val=&quot;35&quot;/&gt;&lt;lineCharCount val=&quot;1&quot;/&gt;&lt;lineCharCount val=&quot;48&quot;/&gt;&lt;lineCharCount val=&quot;54&quot;/&gt;&lt;lineCharCount val=&quot;40&quot;/&gt;&lt;lineCharCount val=&quot;53&quot;/&gt;&lt;lineCharCount val=&quot;47&quot;/&gt;&lt;lineCharCount val=&quot;53&quot;/&gt;&lt;lineCharCount val=&quot;1&quot;/&gt;&lt;lineCharCount val=&quot;52&quot;/&gt;&lt;lineCharCount val=&quot;47&quot;/&gt;&lt;lineCharCount val=&quot;50&quot;/&gt;&lt;lineCharCount val=&quot;1&quot;/&gt;&lt;lineCharCount val=&quot;53&quot;/&gt;&lt;lineCharCount val=&quot;50&quot;/&gt;&lt;lineCharCount val=&quot;54&quot;/&gt;&lt;lineCharCount val=&quot;1&quot;/&gt;&lt;lineCharCount val=&quot;54&quot;/&gt;&lt;lineCharCount val=&quot;47&quot;/&gt;&lt;lineCharCount val=&quot;51&quot;/&gt;&lt;/TableIndex&gt;&lt;/ShapeTextInfo&gt;"/>
  <p:tag name="HTML_SHAPEINFO" val="&lt;ThreeDShapeInfo&gt;&lt;uuid val=&quot;{761AA2F1-DB32-4606-993C-FF76A2E787F2}&quot;/&gt;&lt;isInvalidForFieldText val=&quot;0&quot;/&gt;&lt;Image&gt;&lt;filename val=&quot;C:\Users\User\AppData\Local\Temp\CP89086534687Session\CPTrustFolder89086534703\PPTImport890825173468\data\asimages\{761AA2F1-DB32-4606-993C-FF76A2E787F2}_15.png&quot;/&gt;&lt;left val=&quot;17&quot;/&gt;&lt;top val=&quot;200&quot;/&gt;&lt;width val=&quot;406&quot;/&gt;&lt;height val=&quot;469&quot;/&gt;&lt;hasText val=&quot;1&quot;/&gt;&lt;/Image&gt;&lt;/ThreeDShape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133629D7-282F-4446-B157-6F61E4418705}&quot;/&gt;&lt;isInvalidForFieldText val=&quot;0&quot;/&gt;&lt;Image&gt;&lt;filename val=&quot;C:\Users\User\AppData\Local\Temp\CP89086534687Session\CPTrustFolder89086534703\PPTImport890825173468\data\asimages\{133629D7-282F-4446-B157-6F61E4418705}_16.png&quot;/&gt;&lt;left val=&quot;0&quot;/&gt;&lt;top val=&quot;76&quot;/&gt;&lt;width val=&quot;961&quot;/&gt;&lt;height val=&quot;12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42ADC96-FF3A-456C-A869-48A7E88124CF}&quot;/&gt;&lt;isInvalidForFieldText val=&quot;0&quot;/&gt;&lt;Image&gt;&lt;filename val=&quot;C:\Users\User\AppData\Local\Temp\CP89086534687Session\CPTrustFolder89086534703\PPTImport890825173468\data\asimages\{642ADC96-FF3A-456C-A869-48A7E88124CF}_16.png&quot;/&gt;&lt;left val=&quot;727&quot;/&gt;&lt;top val=&quot;687&quot;/&gt;&lt;width val=&quot;226&quot;/&gt;&lt;height val=&quot;45&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0&quot;/&gt;&lt;lineCharCount val=&quot;12&quot;/&gt;&lt;lineCharCount val=&quot;1&quot;/&gt;&lt;lineCharCount val=&quot;7&quot;/&gt;&lt;lineCharCount val=&quot;1&quot;/&gt;&lt;lineCharCount val=&quot;52&quot;/&gt;&lt;lineCharCount val=&quot;56&quot;/&gt;&lt;lineCharCount val=&quot;43&quot;/&gt;&lt;lineCharCount val=&quot;48&quot;/&gt;&lt;lineCharCount val=&quot;9&quot;/&gt;&lt;lineCharCount val=&quot;1&quot;/&gt;&lt;lineCharCount val=&quot;45&quot;/&gt;&lt;lineCharCount val=&quot;50&quot;/&gt;&lt;lineCharCount val=&quot;55&quot;/&gt;&lt;lineCharCount val=&quot;48&quot;/&gt;&lt;lineCharCount val=&quot;53&quot;/&gt;&lt;lineCharCount val=&quot;10&quot;/&gt;&lt;lineCharCount val=&quot;1&quot;/&gt;&lt;lineCharCount val=&quot;48&quot;/&gt;&lt;lineCharCount val=&quot;55&quot;/&gt;&lt;lineCharCount val=&quot;50&quot;/&gt;&lt;lineCharCount val=&quot;51&quot;/&gt;&lt;lineCharCount val=&quot;20&quot;/&gt;&lt;lineCharCount val=&quot;1&quot;/&gt;&lt;lineCharCount val=&quot;49&quot;/&gt;&lt;lineCharCount val=&quot;48&quot;/&gt;&lt;lineCharCount val=&quot;55&quot;/&gt;&lt;lineCharCount val=&quot;48&quot;/&gt;&lt;lineCharCount val=&quot;56&quot;/&gt;&lt;lineCharCount val=&quot;57&quot;/&gt;&lt;lineCharCount val=&quot;41&quot;/&gt;&lt;/TableIndex&gt;&lt;/ShapeTextInfo&gt;"/>
  <p:tag name="HTML_SHAPEINFO" val="&lt;ThreeDShapeInfo&gt;&lt;uuid val=&quot;{E9A59738-512A-4E5E-AE24-160ED684FFB5}&quot;/&gt;&lt;isInvalidForFieldText val=&quot;0&quot;/&gt;&lt;Image&gt;&lt;filename val=&quot;C:\Users\User\AppData\Local\Temp\CP89086534687Session\CPTrustFolder89086534703\PPTImport890825173468\data\asimages\{E9A59738-512A-4E5E-AE24-160ED684FFB5}_16.png&quot;/&gt;&lt;left val=&quot;27&quot;/&gt;&lt;top val=&quot;144&quot;/&gt;&lt;width val=&quot;417&quot;/&gt;&lt;height val=&quot;535&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2A570C00-D527-43FF-A326-51A344FE689F}&quot;/&gt;&lt;isInvalidForFieldText val=&quot;0&quot;/&gt;&lt;Image&gt;&lt;filename val=&quot;C:\Users\User\AppData\Local\Temp\CP89086534687Session\CPTrustFolder89086534703\PPTImport890825173468\data\asimages\{2A570C00-D527-43FF-A326-51A344FE689F}_17.png&quot;/&gt;&lt;left val=&quot;0&quot;/&gt;&lt;top val=&quot;76&quot;/&gt;&lt;width val=&quot;961&quot;/&gt;&lt;height val=&quot;122&quot;/&gt;&lt;hasText val=&quot;1&quot;/&gt;&lt;/Image&gt;&lt;/ThreeDShape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5D6FE3C-FFEF-4AC5-B1F8-BD991E5C95D6}&quot;/&gt;&lt;isInvalidForFieldText val=&quot;0&quot;/&gt;&lt;Image&gt;&lt;filename val=&quot;C:\Users\User\AppData\Local\Temp\CP89086534687Session\CPTrustFolder89086534703\PPTImport890825173468\data\asimages\{E5D6FE3C-FFEF-4AC5-B1F8-BD991E5C95D6}_17.png&quot;/&gt;&lt;left val=&quot;727&quot;/&gt;&lt;top val=&quot;687&quot;/&gt;&lt;width val=&quot;226&quot;/&gt;&lt;height val=&quot;45&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2&quot;/&gt;&lt;lineCharCount val=&quot;1&quot;/&gt;&lt;lineCharCount val=&quot;44&quot;/&gt;&lt;lineCharCount val=&quot;1&quot;/&gt;&lt;lineCharCount val=&quot;50&quot;/&gt;&lt;lineCharCount val=&quot;1&quot;/&gt;&lt;lineCharCount val=&quot;47&quot;/&gt;&lt;lineCharCount val=&quot;1&quot;/&gt;&lt;lineCharCount val=&quot;51&quot;/&gt;&lt;lineCharCount val=&quot;8&quot;/&gt;&lt;/TableIndex&gt;&lt;/ShapeTextInfo&gt;"/>
  <p:tag name="HTML_SHAPEINFO" val="&lt;ThreeDShapeInfo&gt;&lt;uuid val=&quot;{3E20AA33-ABDE-449F-8E51-4575E70CF4C9}&quot;/&gt;&lt;isInvalidForFieldText val=&quot;0&quot;/&gt;&lt;Image&gt;&lt;filename val=&quot;C:\Users\User\AppData\Local\Temp\CP89086534687Session\CPTrustFolder89086534703\PPTImport890825173468\data\asimages\{3E20AA33-ABDE-449F-8E51-4575E70CF4C9}_17.png&quot;/&gt;&lt;left val=&quot;50&quot;/&gt;&lt;top val=&quot;242&quot;/&gt;&lt;width val=&quot;361&quot;/&gt;&lt;height val=&quot;254&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02F32424-718A-4B33-B34E-864FFFD20571}&quot;/&gt;&lt;isInvalidForFieldText val=&quot;0&quot;/&gt;&lt;Image&gt;&lt;filename val=&quot;C:\Users\User\AppData\Local\Temp\CP89086534687Session\CPTrustFolder89086534703\PPTImport890825173468\data\asimages\{02F32424-718A-4B33-B34E-864FFFD20571}_18.png&quot;/&gt;&lt;left val=&quot;0&quot;/&gt;&lt;top val=&quot;65&quot;/&gt;&lt;width val=&quot;961&quot;/&gt;&lt;height val=&quot;122&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21DC4D3-D67F-44B0-B32D-BEF563849C9F}&quot;/&gt;&lt;isInvalidForFieldText val=&quot;0&quot;/&gt;&lt;Image&gt;&lt;filename val=&quot;C:\Users\User\AppData\Local\Temp\CP89086534687Session\CPTrustFolder89086534703\PPTImport890825173468\data\asimages\{021DC4D3-D67F-44B0-B32D-BEF563849C9F}_18.png&quot;/&gt;&lt;left val=&quot;727&quot;/&gt;&lt;top val=&quot;687&quot;/&gt;&lt;width val=&quot;226&quot;/&gt;&lt;height val=&quot;45&quot;/&gt;&lt;hasText val=&quot;1&quot;/&gt;&lt;/Image&gt;&lt;/ThreeDShape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6&quot;/&gt;&lt;lineCharCount val=&quot;15&quot;/&gt;&lt;lineCharCount val=&quot;1&quot;/&gt;&lt;lineCharCount val=&quot;54&quot;/&gt;&lt;lineCharCount val=&quot;1&quot;/&gt;&lt;lineCharCount val=&quot;52&quot;/&gt;&lt;lineCharCount val=&quot;49&quot;/&gt;&lt;lineCharCount val=&quot;1&quot;/&gt;&lt;lineCharCount val=&quot;52&quot;/&gt;&lt;lineCharCount val=&quot;57&quot;/&gt;&lt;lineCharCount val=&quot;41&quot;/&gt;&lt;lineCharCount val=&quot;1&quot;/&gt;&lt;lineCharCount val=&quot;53&quot;/&gt;&lt;lineCharCount val=&quot;49&quot;/&gt;&lt;lineCharCount val=&quot;1&quot;/&gt;&lt;lineCharCount val=&quot;52&quot;/&gt;&lt;lineCharCount val=&quot;55&quot;/&gt;&lt;/TableIndex&gt;&lt;/ShapeTextInfo&gt;"/>
  <p:tag name="HTML_SHAPEINFO" val="&lt;ThreeDShapeInfo&gt;&lt;uuid val=&quot;{A81C872A-742C-4F34-9ABD-70BB2858A449}&quot;/&gt;&lt;isInvalidForFieldText val=&quot;0&quot;/&gt;&lt;Image&gt;&lt;filename val=&quot;C:\Users\User\AppData\Local\Temp\CP89086534687Session\CPTrustFolder89086534703\PPTImport890825173468\data\asimages\{A81C872A-742C-4F34-9ABD-70BB2858A449}_18.png&quot;/&gt;&lt;left val=&quot;43&quot;/&gt;&lt;top val=&quot;185&quot;/&gt;&lt;width val=&quot;416&quot;/&gt;&lt;height val=&quot;363&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A65BD78E-2DAF-4CBF-A9FD-BE4DD1E6945A}&quot;/&gt;&lt;isInvalidForFieldText val=&quot;0&quot;/&gt;&lt;Image&gt;&lt;filename val=&quot;C:\Users\User\AppData\Local\Temp\CP89086534687Session\CPTrustFolder89086534703\PPTImport890825173468\data\asimages\{A65BD78E-2DAF-4CBF-A9FD-BE4DD1E6945A}_19.png&quot;/&gt;&lt;left val=&quot;0&quot;/&gt;&lt;top val=&quot;76&quot;/&gt;&lt;width val=&quot;961&quot;/&gt;&lt;height val=&quot;122&quot;/&gt;&lt;hasText val=&quot;1&quot;/&gt;&lt;/Image&gt;&lt;/ThreeDShape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70899013-3D6F-4846-9CCD-B6192D993AA6}&quot;/&gt;&lt;isInvalidForFieldText val=&quot;0&quot;/&gt;&lt;Image&gt;&lt;filename val=&quot;C:\Users\User\AppData\Local\Temp\CP89086534687Session\CPTrustFolder89086534703\PPTImport890825173468\data\asimages\{70899013-3D6F-4846-9CCD-B6192D993AA6}_19.png&quot;/&gt;&lt;left val=&quot;727&quot;/&gt;&lt;top val=&quot;687&quot;/&gt;&lt;width val=&quot;226&quot;/&gt;&lt;height val=&quot;45&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7&quot;/&gt;&lt;lineCharCount val=&quot;41&quot;/&gt;&lt;lineCharCount val=&quot;16&quot;/&gt;&lt;lineCharCount val=&quot;1&quot;/&gt;&lt;lineCharCount val=&quot;22&quot;/&gt;&lt;lineCharCount val=&quot;1&quot;/&gt;&lt;lineCharCount val=&quot;54&quot;/&gt;&lt;lineCharCount val=&quot;53&quot;/&gt;&lt;lineCharCount val=&quot;52&quot;/&gt;&lt;lineCharCount val=&quot;16&quot;/&gt;&lt;lineCharCount val=&quot;1&quot;/&gt;&lt;lineCharCount val=&quot;52&quot;/&gt;&lt;lineCharCount val=&quot;24&quot;/&gt;&lt;lineCharCount val=&quot;1&quot;/&gt;&lt;lineCharCount val=&quot;43&quot;/&gt;&lt;lineCharCount val=&quot;8&quot;/&gt;&lt;lineCharCount val=&quot;1&quot;/&gt;&lt;lineCharCount val=&quot;48&quot;/&gt;&lt;/TableIndex&gt;&lt;/ShapeTextInfo&gt;"/>
  <p:tag name="HTML_SHAPEINFO" val="&lt;ThreeDShapeInfo&gt;&lt;uuid val=&quot;{6C5AE0FA-7255-41DE-A295-1479040262C3}&quot;/&gt;&lt;isInvalidForFieldText val=&quot;0&quot;/&gt;&lt;Image&gt;&lt;filename val=&quot;C:\Users\User\AppData\Local\Temp\CP89086534687Session\CPTrustFolder89086534703\PPTImport890825173468\data\asimages\{6C5AE0FA-7255-41DE-A295-1479040262C3}_19.png&quot;/&gt;&lt;left val=&quot;42&quot;/&gt;&lt;top val=&quot;196&quot;/&gt;&lt;width val=&quot;382&quot;/&gt;&lt;height val=&quot;428&quot;/&gt;&lt;hasText val=&quot;1&quot;/&gt;&lt;/Image&gt;&lt;/ThreeDShape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 name="HTML_SHAPEINFO" val="&lt;ThreeDShapeInfo&gt;&lt;uuid val=&quot;{769AF779-0189-497E-9544-A049BBE5AD33}&quot;/&gt;&lt;isInvalidForFieldText val=&quot;0&quot;/&gt;&lt;Image&gt;&lt;filename val=&quot;C:\Users\User\AppData\Local\Temp\CP89086534687Session\CPTrustFolder89086534703\PPTImport890825173468\data\asimages\{769AF779-0189-497E-9544-A049BBE5AD33}_20.png&quot;/&gt;&lt;left val=&quot;0&quot;/&gt;&lt;top val=&quot;76&quot;/&gt;&lt;width val=&quot;961&quot;/&gt;&lt;height val=&quot;122&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CBAE596-0A1D-4E62-BED8-21492D349AE9}&quot;/&gt;&lt;isInvalidForFieldText val=&quot;0&quot;/&gt;&lt;Image&gt;&lt;filename val=&quot;C:\Users\User\AppData\Local\Temp\CP89086534687Session\CPTrustFolder89086534703\PPTImport890825173468\data\asimages\{CCBAE596-0A1D-4E62-BED8-21492D349AE9}_20.png&quot;/&gt;&lt;left val=&quot;727&quot;/&gt;&lt;top val=&quot;687&quot;/&gt;&lt;width val=&quot;226&quot;/&gt;&lt;height val=&quot;45&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4&quot;/&gt;&lt;lineCharCount val=&quot;30&quot;/&gt;&lt;lineCharCount val=&quot;1&quot;/&gt;&lt;lineCharCount val=&quot;7&quot;/&gt;&lt;lineCharCount val=&quot;1&quot;/&gt;&lt;lineCharCount val=&quot;54&quot;/&gt;&lt;lineCharCount val=&quot;55&quot;/&gt;&lt;lineCharCount val=&quot;53&quot;/&gt;&lt;lineCharCount val=&quot;32&quot;/&gt;&lt;lineCharCount val=&quot;1&quot;/&gt;&lt;lineCharCount val=&quot;53&quot;/&gt;&lt;lineCharCount val=&quot;53&quot;/&gt;&lt;lineCharCount val=&quot;55&quot;/&gt;&lt;lineCharCount val=&quot;50&quot;/&gt;&lt;lineCharCount val=&quot;8&quot;/&gt;&lt;lineCharCount val=&quot;1&quot;/&gt;&lt;lineCharCount val=&quot;48&quot;/&gt;&lt;lineCharCount val=&quot;55&quot;/&gt;&lt;lineCharCount val=&quot;40&quot;/&gt;&lt;lineCharCount val=&quot;1&quot;/&gt;&lt;lineCharCount val=&quot;50&quot;/&gt;&lt;lineCharCount val=&quot;52&quot;/&gt;&lt;lineCharCount val=&quot;57&quot;/&gt;&lt;lineCharCount val=&quot;55&quot;/&gt;&lt;lineCharCount val=&quot;11&quot;/&gt;&lt;/TableIndex&gt;&lt;/ShapeTextInfo&gt;"/>
  <p:tag name="HTML_SHAPEINFO" val="&lt;ThreeDShapeInfo&gt;&lt;uuid val=&quot;{67B8981E-1E92-4CAD-B6A8-5176B94DBB4C}&quot;/&gt;&lt;isInvalidForFieldText val=&quot;0&quot;/&gt;&lt;Image&gt;&lt;filename val=&quot;C:\Users\User\AppData\Local\Temp\CP89086534687Session\CPTrustFolder89086534703\PPTImport890825173468\data\asimages\{67B8981E-1E92-4CAD-B6A8-5176B94DBB4C}_20.png&quot;/&gt;&lt;left val=&quot;39&quot;/&gt;&lt;top val=&quot;196&quot;/&gt;&lt;width val=&quot;404&quot;/&gt;&lt;height val=&quot;464&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 name="HTML_SHAPEINFO" val="&lt;ThreeDShapeInfo&gt;&lt;uuid val=&quot;{F5DE8CC7-1FDA-4209-9CCF-8F645559C250}&quot;/&gt;&lt;isInvalidForFieldText val=&quot;0&quot;/&gt;&lt;Image&gt;&lt;filename val=&quot;C:\Users\User\AppData\Local\Temp\CP89086534687Session\CPTrustFolder89086534703\PPTImport890825173468\data\asimages\{F5DE8CC7-1FDA-4209-9CCF-8F645559C250}_21.png&quot;/&gt;&lt;left val=&quot;0&quot;/&gt;&lt;top val=&quot;76&quot;/&gt;&lt;width val=&quot;961&quot;/&gt;&lt;height val=&quot;12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39DFB3C-F18E-4759-B473-118EA8B134E7}&quot;/&gt;&lt;isInvalidForFieldText val=&quot;0&quot;/&gt;&lt;Image&gt;&lt;filename val=&quot;C:\Users\User\AppData\Local\Temp\CP89086534687Session\CPTrustFolder89086534703\PPTImport890825173468\data\asimages\{C39DFB3C-F18E-4759-B473-118EA8B134E7}_21.png&quot;/&gt;&lt;left val=&quot;727&quot;/&gt;&lt;top val=&quot;687&quot;/&gt;&lt;width val=&quot;226&quot;/&gt;&lt;height val=&quot;45&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7&quot;/&gt;&lt;lineCharCount val=&quot;23&quot;/&gt;&lt;lineCharCount val=&quot;1&quot;/&gt;&lt;lineCharCount val=&quot;23&quot;/&gt;&lt;lineCharCount val=&quot;1&quot;/&gt;&lt;lineCharCount val=&quot;47&quot;/&gt;&lt;lineCharCount val=&quot;50&quot;/&gt;&lt;lineCharCount val=&quot;43&quot;/&gt;&lt;lineCharCount val=&quot;49&quot;/&gt;&lt;lineCharCount val=&quot;8&quot;/&gt;&lt;lineCharCount val=&quot;1&quot;/&gt;&lt;lineCharCount val=&quot;46&quot;/&gt;&lt;lineCharCount val=&quot;54&quot;/&gt;&lt;lineCharCount val=&quot;54&quot;/&gt;&lt;lineCharCount val=&quot;48&quot;/&gt;&lt;lineCharCount val=&quot;49&quot;/&gt;&lt;lineCharCount val=&quot;44&quot;/&gt;&lt;lineCharCount val=&quot;46&quot;/&gt;&lt;lineCharCount val=&quot;26&quot;/&gt;&lt;lineCharCount val=&quot;1&quot;/&gt;&lt;lineCharCount val=&quot;39&quot;/&gt;&lt;lineCharCount val=&quot;45&quot;/&gt;&lt;lineCharCount val=&quot;53&quot;/&gt;&lt;lineCharCount val=&quot;47&quot;/&gt;&lt;lineCharCount val=&quot;47&quot;/&gt;&lt;lineCharCount val=&quot;47&quot;/&gt;&lt;lineCharCount val=&quot;45&quot;/&gt;&lt;lineCharCount val=&quot;4&quot;/&gt;&lt;/TableIndex&gt;&lt;/ShapeTextInfo&gt;"/>
  <p:tag name="HTML_SHAPEINFO" val="&lt;ThreeDShapeInfo&gt;&lt;uuid val=&quot;{75172CEF-A24A-4B6E-8CC8-B436003C4E5B}&quot;/&gt;&lt;isInvalidForFieldText val=&quot;0&quot;/&gt;&lt;Image&gt;&lt;filename val=&quot;C:\Users\User\AppData\Local\Temp\CP89086534687Session\CPTrustFolder89086534703\PPTImport890825173468\data\asimages\{75172CEF-A24A-4B6E-8CC8-B436003C4E5B}_21.png&quot;/&gt;&lt;left val=&quot;48&quot;/&gt;&lt;top val=&quot;172&quot;/&gt;&lt;width val=&quot;380&quot;/&gt;&lt;height val=&quot;511&quot;/&gt;&lt;hasText val=&quot;1&quot;/&gt;&lt;/Image&gt;&lt;/ThreeDShape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 name="HTML_SHAPEINFO" val="&lt;ThreeDShapeInfo&gt;&lt;uuid val=&quot;{68F29D36-57C0-4F4C-AFD4-8F8B50C79AF3}&quot;/&gt;&lt;isInvalidForFieldText val=&quot;0&quot;/&gt;&lt;Image&gt;&lt;filename val=&quot;C:\Users\User\AppData\Local\Temp\CP89086534687Session\CPTrustFolder89086534703\PPTImport890825173468\data\asimages\{68F29D36-57C0-4F4C-AFD4-8F8B50C79AF3}_22.png&quot;/&gt;&lt;left val=&quot;0&quot;/&gt;&lt;top val=&quot;76&quot;/&gt;&lt;width val=&quot;961&quot;/&gt;&lt;height val=&quot;122&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043B346-F7B8-47EC-8AA2-34834D9E1F8B}&quot;/&gt;&lt;isInvalidForFieldText val=&quot;0&quot;/&gt;&lt;Image&gt;&lt;filename val=&quot;C:\Users\User\AppData\Local\Temp\CP89086534687Session\CPTrustFolder89086534703\PPTImport890825173468\data\asimages\{E043B346-F7B8-47EC-8AA2-34834D9E1F8B}_22.png&quot;/&gt;&lt;left val=&quot;727&quot;/&gt;&lt;top val=&quot;687&quot;/&gt;&lt;width val=&quot;226&quot;/&gt;&lt;height val=&quot;45&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0&quot;/&gt;&lt;lineCharCount val=&quot;27&quot;/&gt;&lt;lineCharCount val=&quot;1&quot;/&gt;&lt;lineCharCount val=&quot;49&quot;/&gt;&lt;lineCharCount val=&quot;62&quot;/&gt;&lt;lineCharCount val=&quot;52&quot;/&gt;&lt;lineCharCount val=&quot;58&quot;/&gt;&lt;lineCharCount val=&quot;54&quot;/&gt;&lt;lineCharCount val=&quot;58&quot;/&gt;&lt;lineCharCount val=&quot;59&quot;/&gt;&lt;lineCharCount val=&quot;54&quot;/&gt;&lt;lineCharCount val=&quot;51&quot;/&gt;&lt;lineCharCount val=&quot;1&quot;/&gt;&lt;lineCharCount val=&quot;27&quot;/&gt;&lt;lineCharCount val=&quot;1&quot;/&gt;&lt;lineCharCount val=&quot;48&quot;/&gt;&lt;lineCharCount val=&quot;47&quot;/&gt;&lt;lineCharCount val=&quot;13&quot;/&gt;&lt;lineCharCount val=&quot;1&quot;/&gt;&lt;lineCharCount val=&quot;54&quot;/&gt;&lt;lineCharCount val=&quot;58&quot;/&gt;&lt;lineCharCount val=&quot;33&quot;/&gt;&lt;lineCharCount val=&quot;1&quot;/&gt;&lt;lineCharCount val=&quot;52&quot;/&gt;&lt;lineCharCount val=&quot;58&quot;/&gt;&lt;lineCharCount val=&quot;33&quot;/&gt;&lt;lineCharCount val=&quot;1&quot;/&gt;&lt;lineCharCount val=&quot;51&quot;/&gt;&lt;lineCharCount val=&quot;47&quot;/&gt;&lt;lineCharCount val=&quot;55&quot;/&gt;&lt;lineCharCount val=&quot;48&quot;/&gt;&lt;/TableIndex&gt;&lt;/ShapeTextInfo&gt;"/>
  <p:tag name="HTML_SHAPEINFO" val="&lt;ThreeDShapeInfo&gt;&lt;uuid val=&quot;{760100FD-F5C7-4DDB-882B-1A80ED0E7EC1}&quot;/&gt;&lt;isInvalidForFieldText val=&quot;0&quot;/&gt;&lt;Image&gt;&lt;filename val=&quot;C:\Users\User\AppData\Local\Temp\CP89086534687Session\CPTrustFolder89086534703\PPTImport890825173468\data\asimages\{760100FD-F5C7-4DDB-882B-1A80ED0E7EC1}_22.png&quot;/&gt;&lt;left val=&quot;36&quot;/&gt;&lt;top val=&quot;160&quot;/&gt;&lt;width val=&quot;405&quot;/&gt;&lt;height val=&quot;512&quot;/&gt;&lt;hasText val=&quot;1&quot;/&gt;&lt;/Image&gt;&lt;/ThreeDShape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DCCCE13D-4D2B-4EA1-B363-68CF421B1243}&quot;/&gt;&lt;isInvalidForFieldText val=&quot;0&quot;/&gt;&lt;Image&gt;&lt;filename val=&quot;C:\Users\User\AppData\Local\Temp\CP89086534687Session\CPTrustFolder89086534703\PPTImport890825173468\data\asimages\{DCCCE13D-4D2B-4EA1-B363-68CF421B1243}_23.png&quot;/&gt;&lt;left val=&quot;0&quot;/&gt;&lt;top val=&quot;52&quot;/&gt;&lt;width val=&quot;961&quot;/&gt;&lt;height val=&quot;122&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2E976485-B75E-4B97-B181-47A0AC586513}&quot;/&gt;&lt;isInvalidForFieldText val=&quot;0&quot;/&gt;&lt;Image&gt;&lt;filename val=&quot;C:\Users\User\AppData\Local\Temp\CP89086534687Session\CPTrustFolder89086534703\PPTImport890825173468\data\asimages\{2E976485-B75E-4B97-B181-47A0AC586513}_23.png&quot;/&gt;&lt;left val=&quot;727&quot;/&gt;&lt;top val=&quot;687&quot;/&gt;&lt;width val=&quot;226&quot;/&gt;&lt;height val=&quot;45&quot;/&gt;&lt;hasText val=&quot;1&quot;/&gt;&lt;/Image&gt;&lt;/ThreeDShape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8&quot;/&gt;&lt;lineCharCount val=&quot;17&quot;/&gt;&lt;lineCharCount val=&quot;1&quot;/&gt;&lt;lineCharCount val=&quot;51&quot;/&gt;&lt;lineCharCount val=&quot;52&quot;/&gt;&lt;lineCharCount val=&quot;21&quot;/&gt;&lt;lineCharCount val=&quot;1&quot;/&gt;&lt;lineCharCount val=&quot;55&quot;/&gt;&lt;lineCharCount val=&quot;50&quot;/&gt;&lt;lineCharCount val=&quot;40&quot;/&gt;&lt;lineCharCount val=&quot;1&quot;/&gt;&lt;lineCharCount val=&quot;52&quot;/&gt;&lt;lineCharCount val=&quot;59&quot;/&gt;&lt;lineCharCount val=&quot;57&quot;/&gt;&lt;lineCharCount val=&quot;59&quot;/&gt;&lt;lineCharCount val=&quot;57&quot;/&gt;&lt;lineCharCount val=&quot;6&quot;/&gt;&lt;lineCharCount val=&quot;1&quot;/&gt;&lt;lineCharCount val=&quot;52&quot;/&gt;&lt;lineCharCount val=&quot;61&quot;/&gt;&lt;lineCharCount val=&quot;59&quot;/&gt;&lt;lineCharCount val=&quot;64&quot;/&gt;&lt;lineCharCount val=&quot;57&quot;/&gt;&lt;lineCharCount val=&quot;47&quot;/&gt;&lt;lineCharCount val=&quot;1&quot;/&gt;&lt;lineCharCount val=&quot;51&quot;/&gt;&lt;lineCharCount val=&quot;51&quot;/&gt;&lt;lineCharCount val=&quot;54&quot;/&gt;&lt;lineCharCount val=&quot;23&quot;/&gt;&lt;/TableIndex&gt;&lt;/ShapeTextInfo&gt;"/>
  <p:tag name="HTML_SHAPEINFO" val="&lt;ThreeDShapeInfo&gt;&lt;uuid val=&quot;{9FE66E1D-6ACA-4E25-BF28-F1A5720FDFFB}&quot;/&gt;&lt;isInvalidForFieldText val=&quot;0&quot;/&gt;&lt;Image&gt;&lt;filename val=&quot;C:\Users\User\AppData\Local\Temp\CP89086534687Session\CPTrustFolder89086534703\PPTImport890825173468\data\asimages\{9FE66E1D-6ACA-4E25-BF28-F1A5720FDFFB}_23.png&quot;/&gt;&lt;left val=&quot;35&quot;/&gt;&lt;top val=&quot;182&quot;/&gt;&lt;width val=&quot;434&quot;/&gt;&lt;height val=&quot;496&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27E3710E-67A4-444B-91FC-DFAFC610D771}&quot;/&gt;&lt;isInvalidForFieldText val=&quot;0&quot;/&gt;&lt;Image&gt;&lt;filename val=&quot;C:\Users\User\AppData\Local\Temp\CP89086534687Session\CPTrustFolder89086534703\PPTImport890825173468\data\asimages\{27E3710E-67A4-444B-91FC-DFAFC610D771}_24.png&quot;/&gt;&lt;left val=&quot;0&quot;/&gt;&lt;top val=&quot;76&quot;/&gt;&lt;width val=&quot;961&quot;/&gt;&lt;height val=&quot;122&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39B643E6-098F-4529-AABB-0709BC40BB74}&quot;/&gt;&lt;isInvalidForFieldText val=&quot;0&quot;/&gt;&lt;Image&gt;&lt;filename val=&quot;C:\Users\User\AppData\Local\Temp\CP89086534687Session\CPTrustFolder89086534703\PPTImport890825173468\data\asimages\{39B643E6-098F-4529-AABB-0709BC40BB74}_24.png&quot;/&gt;&lt;left val=&quot;727&quot;/&gt;&lt;top val=&quot;687&quot;/&gt;&lt;width val=&quot;226&quot;/&gt;&lt;height val=&quot;45&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 name="HTML_SHAPEINFO" val="&lt;ThreeDShapeInfo&gt;&lt;uuid val=&quot;{C8C59CB7-503F-486C-A105-647FD1BEED8F}&quot;/&gt;&lt;isInvalidForFieldText val=&quot;0&quot;/&gt;&lt;Image&gt;&lt;filename val=&quot;C:\Users\User\AppData\Local\Temp\CP89086534687Session\CPTrustFolder89086534703\PPTImport890825173468\data\asimages\{C8C59CB7-503F-486C-A105-647FD1BEED8F}_24.png&quot;/&gt;&lt;left val=&quot;46&quot;/&gt;&lt;top val=&quot;297&quot;/&gt;&lt;width val=&quot;202&quot;/&gt;&lt;height val=&quot;40&quot;/&gt;&lt;hasText val=&quot;1&quot;/&gt;&lt;/Image&gt;&lt;/ThreeDShape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7&quot;/&gt;&lt;lineCharCount val=&quot;51&quot;/&gt;&lt;lineCharCount val=&quot;51&quot;/&gt;&lt;/TableIndex&gt;&lt;/ShapeTextInfo&gt;"/>
  <p:tag name="HTML_SHAPEINFO" val="&lt;ThreeDShapeInfo&gt;&lt;uuid val=&quot;{C6D34323-7EC0-4D0F-B3B2-6650120DDD31}&quot;/&gt;&lt;isInvalidForFieldText val=&quot;0&quot;/&gt;&lt;Image&gt;&lt;filename val=&quot;C:\Users\User\AppData\Local\Temp\CP89086534687Session\CPTrustFolder89086534703\PPTImport890825173468\data\asimages\{C6D34323-7EC0-4D0F-B3B2-6650120DDD31}_24.png&quot;/&gt;&lt;left val=&quot;48&quot;/&gt;&lt;top val=&quot;334&quot;/&gt;&lt;width val=&quot;432&quot;/&gt;&lt;height val=&quot;111&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 name="HTML_SHAPEINFO" val="&lt;ThreeDShapeInfo&gt;&lt;uuid val=&quot;{E58C0A97-E502-4261-95F3-3D55812C7ACB}&quot;/&gt;&lt;isInvalidForFieldText val=&quot;0&quot;/&gt;&lt;Image&gt;&lt;filename val=&quot;C:\Users\User\AppData\Local\Temp\CP89086534687Session\CPTrustFolder89086534703\PPTImport890825173468\data\asimages\{E58C0A97-E502-4261-95F3-3D55812C7ACB}_25.png&quot;/&gt;&lt;left val=&quot;0&quot;/&gt;&lt;top val=&quot;76&quot;/&gt;&lt;width val=&quot;961&quot;/&gt;&lt;height val=&quot;122&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3&quot;/&gt;&lt;lineCharCount val=&quot;1&quot;/&gt;&lt;lineCharCount val=&quot;16&quot;/&gt;&lt;/TableIndex&gt;&lt;/ShapeTextInfo&gt;"/>
  <p:tag name="HTML_SHAPEINFO" val="&lt;ThreeDShapeInfo&gt;&lt;uuid val=&quot;{07940C64-CEC8-47E9-8026-E7A8247741F8}&quot;/&gt;&lt;isInvalidForFieldText val=&quot;0&quot;/&gt;&lt;Image&gt;&lt;filename val=&quot;C:\Users\User\AppData\Local\Temp\CP89086534687Session\CPTrustFolder89086534703\PPTImport890825173468\data\asimages\{07940C64-CEC8-47E9-8026-E7A8247741F8}_25.png&quot;/&gt;&lt;left val=&quot;42&quot;/&gt;&lt;top val=&quot;212&quot;/&gt;&lt;width val=&quot;870&quot;/&gt;&lt;height val=&quot;415&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67BDCAA3-C2E6-46CA-800E-A1FF82049DA6}&quot;/&gt;&lt;isInvalidForFieldText val=&quot;0&quot;/&gt;&lt;Image&gt;&lt;filename val=&quot;C:\Users\User\AppData\Local\Temp\CP89086534687Session\CPTrustFolder89086534703\PPTImport890825173468\data\asimages\{67BDCAA3-C2E6-46CA-800E-A1FF82049DA6}_25.png&quot;/&gt;&lt;left val=&quot;727&quot;/&gt;&lt;top val=&quot;687&quot;/&gt;&lt;width val=&quot;226&quot;/&gt;&lt;height val=&quot;45&quot;/&gt;&lt;hasText val=&quot;1&quot;/&gt;&lt;/Image&gt;&lt;/ThreeDShape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3E0F75E3-F44B-4C5E-8B91-65D13714A255}&quot;/&gt;&lt;isInvalidForFieldText val=&quot;0&quot;/&gt;&lt;Image&gt;&lt;filename val=&quot;C:\Users\User\AppData\Local\Temp\CP89086534687Session\CPTrustFolder89086534703\PPTImport890825173468\data\asimages\{3E0F75E3-F44B-4C5E-8B91-65D13714A255}_26.png&quot;/&gt;&lt;left val=&quot;0&quot;/&gt;&lt;top val=&quot;76&quot;/&gt;&lt;width val=&quot;961&quot;/&gt;&lt;height val=&quot;122&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8&quot;/&gt;&lt;lineCharCount val=&quot;70&quot;/&gt;&lt;lineCharCount val=&quot;68&quot;/&gt;&lt;lineCharCount val=&quot;67&quot;/&gt;&lt;lineCharCount val=&quot;68&quot;/&gt;&lt;lineCharCount val=&quot;60&quot;/&gt;&lt;lineCharCount val=&quot;70&quot;/&gt;&lt;lineCharCount val=&quot;22&quot;/&gt;&lt;lineCharCount val=&quot;1&quot;/&gt;&lt;lineCharCount val=&quot;53&quot;/&gt;&lt;/TableIndex&gt;&lt;/ShapeTextInfo&gt;"/>
  <p:tag name="HTML_SHAPEINFO" val="&lt;ThreeDShapeInfo&gt;&lt;uuid val=&quot;{8069F1AF-6ABF-4AF4-AEDD-9BA776044AF8}&quot;/&gt;&lt;isInvalidForFieldText val=&quot;0&quot;/&gt;&lt;Image&gt;&lt;filename val=&quot;C:\Users\User\AppData\Local\Temp\CP89086534687Session\CPTrustFolder89086534703\PPTImport890825173468\data\asimages\{8069F1AF-6ABF-4AF4-AEDD-9BA776044AF8}_26.png&quot;/&gt;&lt;left val=&quot;42&quot;/&gt;&lt;top val=&quot;212&quot;/&gt;&lt;width val=&quot;882&quot;/&gt;&lt;height val=&quot;415&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E9F4C5FA-E5ED-41FE-83CD-A2065EB56654}&quot;/&gt;&lt;isInvalidForFieldText val=&quot;0&quot;/&gt;&lt;Image&gt;&lt;filename val=&quot;C:\Users\User\AppData\Local\Temp\CP89086534687Session\CPTrustFolder89086534703\PPTImport890825173468\data\asimages\{E9F4C5FA-E5ED-41FE-83CD-A2065EB56654}_26.png&quot;/&gt;&lt;left val=&quot;727&quot;/&gt;&lt;top val=&quot;687&quot;/&gt;&lt;width val=&quot;226&quot;/&gt;&lt;height val=&quot;45&quot;/&gt;&lt;hasText val=&quot;1&quot;/&gt;&lt;/Image&gt;&lt;/ThreeDShape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84BE6680-89AB-4EBA-9BE8-6F4049E92244}&quot;/&gt;&lt;isInvalidForFieldText val=&quot;0&quot;/&gt;&lt;Image&gt;&lt;filename val=&quot;C:\Users\User\AppData\Local\Temp\CP89086534687Session\CPTrustFolder89086534703\PPTImport890825173468\data\asimages\{84BE6680-89AB-4EBA-9BE8-6F4049E92244}_27.png&quot;/&gt;&lt;left val=&quot;0&quot;/&gt;&lt;top val=&quot;76&quot;/&gt;&lt;width val=&quot;961&quot;/&gt;&lt;height val=&quot;122&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62&quot;/&gt;&lt;lineCharCount val=&quot;58&quot;/&gt;&lt;lineCharCount val=&quot;1&quot;/&gt;&lt;lineCharCount val=&quot;68&quot;/&gt;&lt;lineCharCount val=&quot;1&quot;/&gt;&lt;lineCharCount val=&quot;59&quot;/&gt;&lt;lineCharCount val=&quot;18&quot;/&gt;&lt;/TableIndex&gt;&lt;/ShapeTextInfo&gt;"/>
  <p:tag name="HTML_SHAPEINFO" val="&lt;ThreeDShapeInfo&gt;&lt;uuid val=&quot;{259A2D24-C108-4E18-B568-C524213F2084}&quot;/&gt;&lt;isInvalidForFieldText val=&quot;0&quot;/&gt;&lt;Image&gt;&lt;filename val=&quot;C:\Users\User\AppData\Local\Temp\CP89086534687Session\CPTrustFolder89086534703\PPTImport890825173468\data\asimages\{259A2D24-C108-4E18-B568-C524213F2084}_27.png&quot;/&gt;&lt;left val=&quot;42&quot;/&gt;&lt;top val=&quot;230&quot;/&gt;&lt;width val=&quot;870&quot;/&gt;&lt;height val=&quot;415&quot;/&gt;&lt;hasText val=&quot;1&quot;/&gt;&lt;/Image&gt;&lt;/ThreeDShapeInfo&gt;"/>
</p:tagLst>
</file>

<file path=ppt/theme/theme1.xml><?xml version="1.0" encoding="utf-8"?>
<a:theme xmlns:a="http://schemas.openxmlformats.org/drawingml/2006/main" name="VA Theme">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A Theme" id="{885D30DC-FFEC-48AF-AC04-31A12EF36B80}" vid="{88710150-3BA2-4AF2-9BC9-8E5E830857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3506bbe711662e7f510a98fd483a11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20958C-FF78-4199-8684-26A589F0978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3.xml><?xml version="1.0" encoding="utf-8"?>
<ds:datastoreItem xmlns:ds="http://schemas.openxmlformats.org/officeDocument/2006/customXml" ds:itemID="{A35E050F-F6DD-446A-BC54-722BE857956D}">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VA Theme</Template>
  <TotalTime>8598</TotalTime>
  <Words>4888</Words>
  <Application>Microsoft Office PowerPoint</Application>
  <PresentationFormat>On-screen Show (4:3)</PresentationFormat>
  <Paragraphs>501</Paragraphs>
  <Slides>34</Slides>
  <Notes>34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Times New Roman</vt:lpstr>
      <vt:lpstr>VA Theme</vt:lpstr>
      <vt:lpstr>Rating Traumatic Brain Injury (TBI)</vt:lpstr>
      <vt:lpstr>Objectives</vt:lpstr>
      <vt:lpstr>References</vt:lpstr>
      <vt:lpstr>References</vt:lpstr>
      <vt:lpstr>Traumatic Brain Injury (TBI)</vt:lpstr>
      <vt:lpstr>Topics for Discussion</vt:lpstr>
      <vt:lpstr>Definition of TBI</vt:lpstr>
      <vt:lpstr>TBI Residuals</vt:lpstr>
      <vt:lpstr>Cognitive Residuals</vt:lpstr>
      <vt:lpstr>Emotional and Behavioral Residuals</vt:lpstr>
      <vt:lpstr>Physical Residuals</vt:lpstr>
      <vt:lpstr>Residuals of TBI</vt:lpstr>
      <vt:lpstr>Multiple Evaluations and Pyramiding in TBI Cases</vt:lpstr>
      <vt:lpstr>TBI Evaluation Facets</vt:lpstr>
      <vt:lpstr>TBI DBQ and Evaluation Builder Memory, Attention, Concentration, Executive Functions Facet</vt:lpstr>
      <vt:lpstr>Judgment Facet</vt:lpstr>
      <vt:lpstr>Social Interaction Facet</vt:lpstr>
      <vt:lpstr>Orientation Facet</vt:lpstr>
      <vt:lpstr>Motor Activity Facet</vt:lpstr>
      <vt:lpstr>Visual Spatial Orientation Facet</vt:lpstr>
      <vt:lpstr>Subjective Symptoms Facet</vt:lpstr>
      <vt:lpstr>Neurobehavioral Effects Facet</vt:lpstr>
      <vt:lpstr>Communication Facet</vt:lpstr>
      <vt:lpstr>Consciousness Facet</vt:lpstr>
      <vt:lpstr>Effective Dates</vt:lpstr>
      <vt:lpstr>Scenario (1)</vt:lpstr>
      <vt:lpstr>Scenario (1) Answer</vt:lpstr>
      <vt:lpstr>Service Treatment Records</vt:lpstr>
      <vt:lpstr>Secondary SC under 38 CFR 3.310</vt:lpstr>
      <vt:lpstr>Scenario (2)</vt:lpstr>
      <vt:lpstr>Scenario (2) Answer</vt:lpstr>
      <vt:lpstr>Special Monthly Compensation for TBI</vt:lpstr>
      <vt:lpstr>Rating Decision Format and Signatures</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Rating Traumatic Brain Injury (TBI) PowerPoint Presentation</dc:title>
  <dc:subject>RVSR</dc:subject>
  <dc:creator>Department of Veterans Affairs, Veterans Benefits Administration, Compensation Service, STAFF</dc:creator>
  <cp:keywords>traumatic brain injury,TBI,common complications,pyramiding residuals,long form rating narrative,service treatment records,STRs</cp:keywords>
  <dc:description>This lesson provides a review of the requirements for rating traumatic brain injuries (TBI) named the “signature wound” of the conflicts in Iraq and Afghanistan.</dc:description>
  <cp:lastModifiedBy>Kathy Poole</cp:lastModifiedBy>
  <cp:revision>506</cp:revision>
  <cp:lastPrinted>2016-07-25T17:56:54Z</cp:lastPrinted>
  <dcterms:created xsi:type="dcterms:W3CDTF">2014-04-30T02:32:11Z</dcterms:created>
  <dcterms:modified xsi:type="dcterms:W3CDTF">2018-08-14T14:52:51Z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Language">
    <vt:lpwstr>en</vt:lpwstr>
  </property>
  <property fmtid="{D5CDD505-2E9C-101B-9397-08002B2CF9AE}" pid="9" name="Type">
    <vt:lpwstr>Presentation</vt:lpwstr>
  </property>
</Properties>
</file>