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7"/>
  </p:notesMasterIdLst>
  <p:handoutMasterIdLst>
    <p:handoutMasterId r:id="rId38"/>
  </p:handoutMasterIdLst>
  <p:sldIdLst>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3899" autoAdjust="0"/>
  </p:normalViewPr>
  <p:slideViewPr>
    <p:cSldViewPr snapToGrid="0">
      <p:cViewPr varScale="1">
        <p:scale>
          <a:sx n="106" d="100"/>
          <a:sy n="106" d="100"/>
        </p:scale>
        <p:origin x="89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ecfr.gov/cgi-bin/text-idx?SID=ad275643432556b9dda942343fb89296&amp;mc=true&amp;node=pt38.1.4&amp;rgn=div5"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homas.loc.gov/cgi-bin/bdquery/L?d110:./list/bd/d110pl.lst:151%5b1-460%5d(Public_Laws)|TOM:/bss/d110query.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ecfr.gov/cgi-bin/text-idx?SID=ad275643432556b9dda942343fb89296&amp;mc=true&amp;node=pt38.1.3&amp;rgn=div5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vbaw.vba.va.gov/bl/21/advisory/CAVCDAD.htm" TargetMode="External"/><Relationship Id="rId5" Type="http://schemas.openxmlformats.org/officeDocument/2006/relationships/hyperlink" Target="https://vaww.compensation.pension.km.va.gov/system/templates/selfservice/va_ka/portal.html?encodedHash=" TargetMode="External"/><Relationship Id="rId4" Type="http://schemas.openxmlformats.org/officeDocument/2006/relationships/hyperlink" Target="http://www.ecfr.gov/cgi-bin/text-idx?c=ecfr&amp;sid=39c7e367a71c8efc570650851b266303&amp;rgn=div5&amp;view=text&amp;node=38:1.0.1.1.4&amp;idno=3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a:t>
            </a:r>
            <a:r>
              <a:rPr lang="en-US" sz="1800" b="0" kern="0" dirty="0">
                <a:solidFill>
                  <a:schemeClr val="tx1"/>
                </a:solidFill>
                <a:latin typeface="Arial" panose="020B0604020202020204" pitchFamily="34" charset="0"/>
                <a:cs typeface="Arial" panose="020B0604020202020204" pitchFamily="34" charset="0"/>
              </a:rPr>
              <a:t>General Policy</a:t>
            </a:r>
            <a:r>
              <a:rPr lang="en-US" sz="1800" b="0" kern="1200" dirty="0">
                <a:solidFill>
                  <a:schemeClr val="tx1"/>
                </a:solidFill>
                <a:effectLst/>
                <a:latin typeface="Arial" panose="020B0604020202020204" pitchFamily="34" charset="0"/>
                <a:ea typeface="+mn-ea"/>
                <a:cs typeface="Arial" panose="020B0604020202020204" pitchFamily="34" charset="0"/>
              </a:rPr>
              <a:t>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Service Connection Based on Presumptive Provision, 3.307 (continued)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90 days of wartime service </a:t>
            </a:r>
            <a:r>
              <a:rPr lang="en-US" sz="1800" b="0" u="sng" dirty="0">
                <a:solidFill>
                  <a:schemeClr val="tx1"/>
                </a:solidFill>
                <a:latin typeface="Arial" panose="020B0604020202020204" pitchFamily="34" charset="0"/>
                <a:cs typeface="Arial" panose="020B0604020202020204" pitchFamily="34" charset="0"/>
              </a:rPr>
              <a:t>or</a:t>
            </a:r>
            <a:r>
              <a:rPr lang="en-US" sz="1800" b="0" dirty="0">
                <a:solidFill>
                  <a:schemeClr val="tx1"/>
                </a:solidFill>
                <a:latin typeface="Arial" panose="020B0604020202020204" pitchFamily="34" charset="0"/>
                <a:cs typeface="Arial" panose="020B0604020202020204" pitchFamily="34" charset="0"/>
              </a:rPr>
              <a:t> service after December 31, 1946</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90 days must be continuous service within </a:t>
            </a:r>
            <a:r>
              <a:rPr lang="en-US" sz="1800" b="0" u="sng" dirty="0">
                <a:solidFill>
                  <a:schemeClr val="tx1"/>
                </a:solidFill>
                <a:latin typeface="Arial" panose="020B0604020202020204" pitchFamily="34" charset="0"/>
                <a:cs typeface="Arial" panose="020B0604020202020204" pitchFamily="34" charset="0"/>
              </a:rPr>
              <a:t>or</a:t>
            </a:r>
            <a:r>
              <a:rPr lang="en-US" sz="1800" b="0" dirty="0">
                <a:solidFill>
                  <a:schemeClr val="tx1"/>
                </a:solidFill>
                <a:latin typeface="Arial" panose="020B0604020202020204" pitchFamily="34" charset="0"/>
                <a:cs typeface="Arial" panose="020B0604020202020204" pitchFamily="34" charset="0"/>
              </a:rPr>
              <a:t> extending beyond a wartime period or after December 31, 1946</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Any length of service satisfies 3.309(c) and 3.309(e), F P O W and herbicides</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407934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Special Issues Relating to General Rating Policies, 3.309</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3.309</a:t>
            </a:r>
            <a:r>
              <a:rPr lang="en-US" sz="1800" b="0" dirty="0">
                <a:solidFill>
                  <a:schemeClr val="tx1"/>
                </a:solidFill>
                <a:latin typeface="Arial" panose="020B0604020202020204" pitchFamily="34" charset="0"/>
                <a:cs typeface="Arial" panose="020B0604020202020204" pitchFamily="34" charset="0"/>
              </a:rPr>
              <a:t> provides a list of diseases subject to presumptive service connection:</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 chronic</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(b), tropical</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 FPOW</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(d), radiation exposed</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(e), herbicides</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95267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Connection Based on Presumptive Provisions, Chronic Diseases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Chronic diseases listed in 38 CFR 3.307(a)(3)</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must have become manifest to a degree of 10 percent or more within one year from date of separation, with three exceptions: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Hansen’s disease (leprosy), 3 years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Tuberculosis, 3 years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Multiple Sclerosis, 7 years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3.309(a) (</a:t>
            </a:r>
            <a:r>
              <a:rPr lang="en-US" sz="1800" b="0" dirty="0">
                <a:solidFill>
                  <a:schemeClr val="tx1"/>
                </a:solidFill>
                <a:latin typeface="Arial" panose="020B0604020202020204" pitchFamily="34" charset="0"/>
                <a:cs typeface="Arial" panose="020B0604020202020204" pitchFamily="34" charset="0"/>
                <a:hlinkClick r:id="rId3"/>
              </a:rPr>
              <a:t>see list</a:t>
            </a:r>
            <a:r>
              <a:rPr lang="en-US" sz="1800" b="0" dirty="0">
                <a:solidFill>
                  <a:schemeClr val="tx1"/>
                </a:solidFill>
                <a:latin typeface="Arial" panose="020B0604020202020204" pitchFamily="34" charset="0"/>
                <a:cs typeface="Arial" panose="020B0604020202020204" pitchFamily="34" charset="0"/>
              </a:rPr>
              <a:t>) for chronic diseases that can be granted if not incurred or aggravated if manifested to a compensable degree within the time limits under 3.307</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130602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Connection Based on Presumptive Provisions, Tropical Diseases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Tropical diseases in 3.307(a)(4):</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To a degree of 10 percent or more within 1 year from date of separation from service</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Or at a time when standard accepted treatises indicate the incubation period commenced during such service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3.309(b) must have :</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result of tropical service, following service in a period of war or following peacetime service, provided the rebuttable presumption provisions of §3.307 are also satisfied.</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160713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Service Connection Based on Presumptive Provisions, Herbicide Exposures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Diseases due to exposure to herbicides in 3.309(e) shall have become manifest to a degree of 10% or more at any time after service,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EXCEPT, the following which require 10% or more within a year </a:t>
            </a:r>
            <a:r>
              <a:rPr lang="en-US" sz="1800" b="0" u="sng" dirty="0">
                <a:solidFill>
                  <a:schemeClr val="tx1"/>
                </a:solidFill>
                <a:latin typeface="Arial" panose="020B0604020202020204" pitchFamily="34" charset="0"/>
                <a:cs typeface="Arial" panose="020B0604020202020204" pitchFamily="34" charset="0"/>
              </a:rPr>
              <a:t>after the last date of exposure</a:t>
            </a:r>
            <a:r>
              <a:rPr lang="en-US" sz="1800" b="0" dirty="0">
                <a:solidFill>
                  <a:schemeClr val="tx1"/>
                </a:solidFill>
                <a:latin typeface="Arial" panose="020B0604020202020204" pitchFamily="34" charset="0"/>
                <a:cs typeface="Arial" panose="020B0604020202020204" pitchFamily="34" charset="0"/>
              </a:rPr>
              <a:t> in service</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Chloracne, Porphyria </a:t>
            </a:r>
            <a:r>
              <a:rPr lang="en-US" sz="1800" b="0" dirty="0" err="1">
                <a:solidFill>
                  <a:schemeClr val="tx1"/>
                </a:solidFill>
                <a:latin typeface="Arial" panose="020B0604020202020204" pitchFamily="34" charset="0"/>
                <a:cs typeface="Arial" panose="020B0604020202020204" pitchFamily="34" charset="0"/>
              </a:rPr>
              <a:t>cutanea</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tarda</a:t>
            </a:r>
            <a:r>
              <a:rPr lang="en-US" sz="1800" b="0" dirty="0">
                <a:solidFill>
                  <a:schemeClr val="tx1"/>
                </a:solidFill>
                <a:latin typeface="Arial" panose="020B0604020202020204" pitchFamily="34" charset="0"/>
                <a:cs typeface="Arial" panose="020B0604020202020204" pitchFamily="34" charset="0"/>
              </a:rPr>
              <a:t>, and early-onset peripheral neuropathy</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131538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Secondary Conditions, 3.310</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 disability which is proximately due to, or the result of a service-connected disease or injury will be service connected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An increase in severity of a nonservice connected disability that is attributable to aggravation by an SC disability, and not the natural progress of the NSC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38751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Secondary Conditions, 3.310 (continued)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Cardiovascular disease and amputation of lower extremities at certain levels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Traumatic brain injury and certain disabilities</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Severity levels</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Time limit considerations</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780595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Certain Disabilities Occurring in Persian Gulf Veterans, 3.317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Undiagnosed illness and medically unexplained chronic </a:t>
            </a:r>
            <a:r>
              <a:rPr lang="en-US" sz="1800" b="0" dirty="0" err="1">
                <a:solidFill>
                  <a:schemeClr val="tx1"/>
                </a:solidFill>
                <a:latin typeface="Arial" panose="020B0604020202020204" pitchFamily="34" charset="0"/>
                <a:cs typeface="Arial" panose="020B0604020202020204" pitchFamily="34" charset="0"/>
              </a:rPr>
              <a:t>multisymptom</a:t>
            </a:r>
            <a:r>
              <a:rPr lang="en-US" sz="1800" b="0" dirty="0">
                <a:solidFill>
                  <a:schemeClr val="tx1"/>
                </a:solidFill>
                <a:latin typeface="Arial" panose="020B0604020202020204" pitchFamily="34" charset="0"/>
                <a:cs typeface="Arial" panose="020B0604020202020204" pitchFamily="34" charset="0"/>
              </a:rPr>
              <a:t> illness (M U C M 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Disability appeared during service in SW Asia theater of operation during the Persian Gulf War, </a:t>
            </a:r>
            <a:r>
              <a:rPr lang="en-US" sz="1800" b="0" u="sng" dirty="0">
                <a:solidFill>
                  <a:schemeClr val="tx1"/>
                </a:solidFill>
                <a:latin typeface="Arial" panose="020B0604020202020204" pitchFamily="34" charset="0"/>
                <a:cs typeface="Arial" panose="020B0604020202020204" pitchFamily="34" charset="0"/>
              </a:rPr>
              <a:t>or</a:t>
            </a:r>
            <a:r>
              <a:rPr lang="en-US" sz="1800" b="0" dirty="0">
                <a:solidFill>
                  <a:schemeClr val="tx1"/>
                </a:solidFill>
                <a:latin typeface="Arial" panose="020B0604020202020204" pitchFamily="34" charset="0"/>
                <a:cs typeface="Arial" panose="020B0604020202020204" pitchFamily="34" charset="0"/>
              </a:rPr>
              <a:t> is shown to a compensable level at any time since but not later than December 31, 2016</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247414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Qualifying Chronic Disabilities Under 3.317</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Qualifying chronic disabilities:</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Chronic fatigue syndrome</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Fibromyalgia</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Functional gastrointestinal disorders</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Excludes structural gastrointestinal diseases</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233427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Qualifying Theatre of Operations Under 3.317</a:t>
            </a:r>
          </a:p>
          <a:p>
            <a:pPr>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Southwest Asia theater of operations, includes the airspace of:</a:t>
            </a:r>
          </a:p>
          <a:p>
            <a:pPr lvl="0">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Iraq, Kuwait, Saudi Arabia, Bahrain, Qatar,</a:t>
            </a:r>
          </a:p>
          <a:p>
            <a:pPr lvl="0">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UAE, Oman, Gulfs of Aden and Oman, Persian Gulf, Arabian and Red Seas</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277569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Given all available references, the RVSR trainee will be able to:</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Demonstrate an understanding of, and apply the general policies, in a Rating Decision as they relate to the principles for establishing service connection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special issues relating to general rating policies</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241774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3.317( c) (3)(two) to now include Afghanistan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Afghanistan, on or after September 19, 2001 only for infectious diseases under </a:t>
            </a:r>
            <a:r>
              <a:rPr lang="en-US" sz="1800" b="0" dirty="0">
                <a:solidFill>
                  <a:schemeClr val="tx1"/>
                </a:solidFill>
                <a:latin typeface="Arial" panose="020B0604020202020204" pitchFamily="34" charset="0"/>
                <a:cs typeface="Arial" panose="020B0604020202020204" pitchFamily="34" charset="0"/>
                <a:hlinkClick r:id="rId3"/>
              </a:rPr>
              <a:t>3.317(c)(3)(two)</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Brucellosis, </a:t>
            </a:r>
            <a:r>
              <a:rPr lang="en-US" sz="1800" b="0" dirty="0" err="1">
                <a:solidFill>
                  <a:schemeClr val="tx1"/>
                </a:solidFill>
                <a:latin typeface="Arial" panose="020B0604020202020204" pitchFamily="34" charset="0"/>
                <a:cs typeface="Arial" panose="020B0604020202020204" pitchFamily="34" charset="0"/>
              </a:rPr>
              <a:t>Camoylobacter</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jejuni</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Coxiella</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burnetii</a:t>
            </a:r>
            <a:r>
              <a:rPr lang="en-US" sz="1800" b="0" dirty="0">
                <a:solidFill>
                  <a:schemeClr val="tx1"/>
                </a:solidFill>
                <a:latin typeface="Arial" panose="020B0604020202020204" pitchFamily="34" charset="0"/>
                <a:cs typeface="Arial" panose="020B0604020202020204" pitchFamily="34" charset="0"/>
              </a:rPr>
              <a:t> (Q fever), Malaria,</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Mycobacterium tuberculosis, Nontyphoid salmonella, Shigella, Visceral leishmaniasis, and West Nile virus</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80721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General Rating Considerations, 3.321</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Provisions contained in the Rating Schedule represent the average impairment in earning capacity in civil occupations resulting from disability</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Exceptional cases:  where the schedular evaluation is inadequate, the USB or C&amp;P Director can authorize an extra-schedular evaluation</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4277900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Multiple </a:t>
            </a:r>
            <a:r>
              <a:rPr lang="en-US" sz="1800" b="0" dirty="0" err="1">
                <a:solidFill>
                  <a:schemeClr val="tx1"/>
                </a:solidFill>
                <a:latin typeface="Arial" panose="020B0604020202020204" pitchFamily="34" charset="0"/>
                <a:cs typeface="Arial" panose="020B0604020202020204" pitchFamily="34" charset="0"/>
              </a:rPr>
              <a:t>Noncompensable</a:t>
            </a:r>
            <a:r>
              <a:rPr lang="en-US" sz="1800" b="0" dirty="0">
                <a:solidFill>
                  <a:schemeClr val="tx1"/>
                </a:solidFill>
                <a:latin typeface="Arial" panose="020B0604020202020204" pitchFamily="34" charset="0"/>
                <a:cs typeface="Arial" panose="020B0604020202020204" pitchFamily="34" charset="0"/>
              </a:rPr>
              <a:t> Service Connected Disabilities, 3.324</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a Veteran has two or more </a:t>
            </a:r>
            <a:r>
              <a:rPr lang="en-US" sz="1800" b="0" dirty="0" err="1">
                <a:solidFill>
                  <a:schemeClr val="tx1"/>
                </a:solidFill>
                <a:latin typeface="Arial" panose="020B0604020202020204" pitchFamily="34" charset="0"/>
                <a:cs typeface="Arial" panose="020B0604020202020204" pitchFamily="34" charset="0"/>
              </a:rPr>
              <a:t>noncompensable</a:t>
            </a:r>
            <a:r>
              <a:rPr lang="en-US" sz="1800" b="0" dirty="0">
                <a:solidFill>
                  <a:schemeClr val="tx1"/>
                </a:solidFill>
                <a:latin typeface="Arial" panose="020B0604020202020204" pitchFamily="34" charset="0"/>
                <a:cs typeface="Arial" panose="020B0604020202020204" pitchFamily="34" charset="0"/>
              </a:rPr>
              <a:t> service connected disabilities that interfere with normal employability, a 10 percent combined evaluation may be assigned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This is an inferred issue that must be addressed in all cases with multiple </a:t>
            </a:r>
            <a:r>
              <a:rPr lang="en-US" sz="1800" b="0" dirty="0" err="1">
                <a:solidFill>
                  <a:schemeClr val="tx1"/>
                </a:solidFill>
                <a:latin typeface="Arial" panose="020B0604020202020204" pitchFamily="34" charset="0"/>
                <a:cs typeface="Arial" panose="020B0604020202020204" pitchFamily="34" charset="0"/>
              </a:rPr>
              <a:t>noncompensable</a:t>
            </a:r>
            <a:r>
              <a:rPr lang="en-US" sz="1800" b="0" dirty="0">
                <a:solidFill>
                  <a:schemeClr val="tx1"/>
                </a:solidFill>
                <a:latin typeface="Arial" panose="020B0604020202020204" pitchFamily="34" charset="0"/>
                <a:cs typeface="Arial" panose="020B0604020202020204" pitchFamily="34" charset="0"/>
              </a:rPr>
              <a:t> evaluations</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204681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Re-examinations, 3.327</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Reexaminations, including periods of hospital observation, will be requested whenever VA determines there is a need to verify either the continued existence or the current severity of a disability.</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Veterans are required to report for reexaminations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Failure to report for the examination without good cause may result in reductions</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2145517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Re-examinations, 3.327 (continued)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u="sng" dirty="0">
                <a:solidFill>
                  <a:schemeClr val="tx1"/>
                </a:solidFill>
                <a:latin typeface="Arial" panose="020B0604020202020204" pitchFamily="34" charset="0"/>
                <a:cs typeface="Arial" panose="020B0604020202020204" pitchFamily="34" charset="0"/>
              </a:rPr>
              <a:t>No RFE will be scheduled when: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Disability is static without improvement over 5 years, and not likely to improve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Veteran is over 55, except unusual circumstances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Evaluation is at the schedular minimum</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Combined evaluation will not change even if the reexamination resulted in a reduced evaluation for one or more disabilities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u="sng" dirty="0">
                <a:solidFill>
                  <a:schemeClr val="tx1"/>
                </a:solidFill>
                <a:latin typeface="Arial" panose="020B0604020202020204" pitchFamily="34" charset="0"/>
                <a:cs typeface="Arial" panose="020B0604020202020204" pitchFamily="34" charset="0"/>
              </a:rPr>
              <a:t>Schedule RFE 5 years from date of Rating Decision, exceptions: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Prestabilization ratings under </a:t>
            </a:r>
            <a:r>
              <a:rPr lang="en-US" sz="1800" b="0" dirty="0">
                <a:solidFill>
                  <a:schemeClr val="tx1"/>
                </a:solidFill>
                <a:latin typeface="Arial" panose="020B0604020202020204" pitchFamily="34" charset="0"/>
                <a:cs typeface="Arial" panose="020B0604020202020204" pitchFamily="34" charset="0"/>
                <a:hlinkClick r:id="rId3"/>
              </a:rPr>
              <a:t>3.327(b)(1)</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Discharge from military service due to a mental disorder caused by traumatic stress under </a:t>
            </a:r>
            <a:r>
              <a:rPr lang="en-US" sz="1800" b="0" dirty="0">
                <a:solidFill>
                  <a:schemeClr val="tx1"/>
                </a:solidFill>
                <a:latin typeface="Arial" panose="020B0604020202020204" pitchFamily="34" charset="0"/>
                <a:cs typeface="Arial" panose="020B0604020202020204" pitchFamily="34" charset="0"/>
                <a:hlinkClick r:id="rId4"/>
              </a:rPr>
              <a:t>4.129</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Malignancies that require reevaluation six months following end of treatment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Any other future examination required under Part 3 or Part 4</a:t>
            </a:r>
            <a:endParaRPr lang="en-US" sz="1800" b="0"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3391702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Stabilization of Evaluations, 3.344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When the results of a RFE (set at 5 years out) show improvement of a disability that is subject to temporary or episodic improvement, a reduction in evaluation </a:t>
            </a:r>
            <a:r>
              <a:rPr lang="en-US" sz="1800" b="0" i="1" dirty="0">
                <a:solidFill>
                  <a:schemeClr val="tx1"/>
                </a:solidFill>
                <a:latin typeface="Arial" panose="020B0604020202020204" pitchFamily="34" charset="0"/>
                <a:cs typeface="Arial" panose="020B0604020202020204" pitchFamily="34" charset="0"/>
              </a:rPr>
              <a:t>cannot be made based on only one examination,</a:t>
            </a:r>
            <a:r>
              <a:rPr lang="en-US" sz="1800" b="0" dirty="0">
                <a:solidFill>
                  <a:schemeClr val="tx1"/>
                </a:solidFill>
                <a:latin typeface="Arial" panose="020B0604020202020204" pitchFamily="34" charset="0"/>
                <a:cs typeface="Arial" panose="020B0604020202020204" pitchFamily="34" charset="0"/>
              </a:rPr>
              <a:t> unless all the evidence of record clearly warrants the conclusion that </a:t>
            </a:r>
            <a:r>
              <a:rPr lang="en-US" sz="1800" b="0" i="1" dirty="0">
                <a:solidFill>
                  <a:schemeClr val="tx1"/>
                </a:solidFill>
                <a:latin typeface="Arial" panose="020B0604020202020204" pitchFamily="34" charset="0"/>
                <a:cs typeface="Arial" panose="020B0604020202020204" pitchFamily="34" charset="0"/>
              </a:rPr>
              <a:t>sustained improvement</a:t>
            </a:r>
            <a:r>
              <a:rPr lang="en-US" sz="1800" b="0" dirty="0">
                <a:solidFill>
                  <a:schemeClr val="tx1"/>
                </a:solidFill>
                <a:latin typeface="Arial" panose="020B0604020202020204" pitchFamily="34" charset="0"/>
                <a:cs typeface="Arial" panose="020B0604020202020204" pitchFamily="34" charset="0"/>
              </a:rPr>
              <a:t> has been demonstrated</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493793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Stabilization of Evaluations, 3.344 (continued)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If doubt remains after consideration of all the evidence, continue the rating with an examination to be rescheduled in 18, 24, or 30 months</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953758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Benefits Under 38 U.S.C. 11 51, 3.361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If it is determined that there is an additional disability or aggravation of an existing disease or injury suffered as a result of treatment by VA that includes, hospitalization, medical or surgical treatment, examination, or vocational rehabilitation training: Compensation will be payable for such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194827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Paired Organs and Extremities, 3.383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Compensation is payable for combinations of service connected and non-service connected disabilities, </a:t>
            </a:r>
            <a:r>
              <a:rPr lang="en-US" sz="1800" b="0" u="sng" dirty="0">
                <a:solidFill>
                  <a:schemeClr val="tx1"/>
                </a:solidFill>
                <a:latin typeface="Arial" panose="020B0604020202020204" pitchFamily="34" charset="0"/>
                <a:cs typeface="Arial" panose="020B0604020202020204" pitchFamily="34" charset="0"/>
              </a:rPr>
              <a:t>as if</a:t>
            </a:r>
            <a:r>
              <a:rPr lang="en-US" sz="1800" b="0" dirty="0">
                <a:solidFill>
                  <a:schemeClr val="tx1"/>
                </a:solidFill>
                <a:latin typeface="Arial" panose="020B0604020202020204" pitchFamily="34" charset="0"/>
                <a:cs typeface="Arial" panose="020B0604020202020204" pitchFamily="34" charset="0"/>
              </a:rPr>
              <a:t> both disabilities were service connected as long as the non-service connected disability is not due to the Veteran’s own willful misconduct.</a:t>
            </a: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1395264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Paired Organs and Extremities, 3.383 (continued)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Impairment of vision in one eye SC, and impairment in other eye NSC (</a:t>
            </a:r>
            <a:r>
              <a:rPr lang="en-US" sz="1800" b="0" dirty="0">
                <a:solidFill>
                  <a:schemeClr val="tx1"/>
                </a:solidFill>
                <a:latin typeface="Arial" panose="020B0604020202020204" pitchFamily="34" charset="0"/>
                <a:cs typeface="Arial" panose="020B0604020202020204" pitchFamily="34" charset="0"/>
                <a:hlinkClick r:id="rId3"/>
              </a:rPr>
              <a:t>PL 110 dash 157</a:t>
            </a:r>
            <a:r>
              <a:rPr lang="en-US" sz="1800" b="0" dirty="0">
                <a:solidFill>
                  <a:schemeClr val="tx1"/>
                </a:solidFill>
                <a:latin typeface="Arial" panose="020B0604020202020204" pitchFamily="34" charset="0"/>
                <a:cs typeface="Arial" panose="020B0604020202020204" pitchFamily="34" charset="0"/>
              </a:rPr>
              <a: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Loss or L O U of one kidney SC and involvement of other kidney NSC</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Hearing impairment in one ear SC at 10%, and impairment in other ear NSC meeting </a:t>
            </a:r>
            <a:r>
              <a:rPr lang="en-US" sz="1800" b="0" dirty="0">
                <a:solidFill>
                  <a:schemeClr val="tx1"/>
                </a:solidFill>
                <a:latin typeface="Arial" panose="020B0604020202020204" pitchFamily="34" charset="0"/>
                <a:cs typeface="Arial" panose="020B0604020202020204" pitchFamily="34" charset="0"/>
                <a:hlinkClick r:id="rId4"/>
              </a:rPr>
              <a:t>3.385</a:t>
            </a:r>
            <a:r>
              <a:rPr lang="en-US" sz="1800" b="0" dirty="0">
                <a:solidFill>
                  <a:schemeClr val="tx1"/>
                </a:solidFill>
                <a:latin typeface="Arial" panose="020B0604020202020204" pitchFamily="34" charset="0"/>
                <a:cs typeface="Arial" panose="020B0604020202020204" pitchFamily="34" charset="0"/>
              </a:rPr>
              <a:t> criteria</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Loss or L O U one hand/foot SC, and Loss or L O U of other hand/foot NSC</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Permanent SC of one lung 50 percent, and disability of the other lung NSC</a:t>
            </a: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355155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References </a:t>
            </a:r>
          </a:p>
          <a:p>
            <a:pPr>
              <a:spcBef>
                <a:spcPct val="0"/>
              </a:spcBef>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38 CFR Part 3, General Claims Process</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4"/>
              </a:rPr>
              <a:t>38 CFR 3.159(a)(2), Competent Lay Evidence</a:t>
            </a:r>
            <a:endParaRPr lang="en-US" sz="1800" b="0" i="1"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1.Part Three, Subpart four, Chapter 2 to 8 General Rating Process</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1.Part Four, Subpart two, Chapter 2, Rating (Compensation)</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Four, Subpart two, Chapter 2 Section B Determining Service connection (SC)</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6"/>
              </a:rPr>
              <a:t>McClendon verses Nicholson, Number 04 dash 01 85, June 5, 2006</a:t>
            </a:r>
            <a:endParaRPr lang="en-US" sz="18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Protected Evaluations, 3.951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Any disability which has been continuously rated as or above an evaluation for </a:t>
            </a:r>
            <a:r>
              <a:rPr lang="en-US" sz="1800" b="0" u="sng" dirty="0">
                <a:solidFill>
                  <a:schemeClr val="tx1"/>
                </a:solidFill>
                <a:latin typeface="Arial" panose="020B0604020202020204" pitchFamily="34" charset="0"/>
                <a:cs typeface="Arial" panose="020B0604020202020204" pitchFamily="34" charset="0"/>
              </a:rPr>
              <a:t>20 year or more</a:t>
            </a:r>
            <a:r>
              <a:rPr lang="en-US" sz="1800" b="0" dirty="0">
                <a:solidFill>
                  <a:schemeClr val="tx1"/>
                </a:solidFill>
                <a:latin typeface="Arial" panose="020B0604020202020204" pitchFamily="34" charset="0"/>
                <a:cs typeface="Arial" panose="020B0604020202020204" pitchFamily="34" charset="0"/>
              </a:rPr>
              <a:t> cannot be reduced, </a:t>
            </a:r>
            <a:r>
              <a:rPr lang="en-US" sz="1800" b="0" i="1" dirty="0">
                <a:solidFill>
                  <a:schemeClr val="tx1"/>
                </a:solidFill>
                <a:latin typeface="Arial" panose="020B0604020202020204" pitchFamily="34" charset="0"/>
                <a:cs typeface="Arial" panose="020B0604020202020204" pitchFamily="34" charset="0"/>
              </a:rPr>
              <a:t>except</a:t>
            </a:r>
            <a:r>
              <a:rPr lang="en-US" sz="1800" b="0" dirty="0">
                <a:solidFill>
                  <a:schemeClr val="tx1"/>
                </a:solidFill>
                <a:latin typeface="Arial" panose="020B0604020202020204" pitchFamily="34" charset="0"/>
                <a:cs typeface="Arial" panose="020B0604020202020204" pitchFamily="34" charset="0"/>
              </a:rPr>
              <a:t> upon a showing of fraud.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SMC Rates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Change in Diagnostic Codes (DC)</a:t>
            </a: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a:p>
        </p:txBody>
      </p:sp>
    </p:spTree>
    <p:extLst>
      <p:ext uri="{BB962C8B-B14F-4D97-AF65-F5344CB8AC3E}">
        <p14:creationId xmlns:p14="http://schemas.microsoft.com/office/powerpoint/2010/main" val="3363504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Protection of Service Connection, 3.957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Service connection for any disability or death that has been in effect for </a:t>
            </a:r>
            <a:r>
              <a:rPr lang="en-US" sz="1800" b="0" u="sng" dirty="0">
                <a:solidFill>
                  <a:schemeClr val="tx1"/>
                </a:solidFill>
                <a:latin typeface="Arial" panose="020B0604020202020204" pitchFamily="34" charset="0"/>
                <a:cs typeface="Arial" panose="020B0604020202020204" pitchFamily="34" charset="0"/>
              </a:rPr>
              <a:t>10 years or more</a:t>
            </a:r>
            <a:r>
              <a:rPr lang="en-US" sz="1800" b="0" dirty="0">
                <a:solidFill>
                  <a:schemeClr val="tx1"/>
                </a:solidFill>
                <a:latin typeface="Arial" panose="020B0604020202020204" pitchFamily="34" charset="0"/>
                <a:cs typeface="Arial" panose="020B0604020202020204" pitchFamily="34" charset="0"/>
              </a:rPr>
              <a:t> will not be severed except on a showing that the original grant was based on fraud, or it is clearly shown from military records that the person concerned did not have the requisite service or character of discharge.</a:t>
            </a:r>
            <a:endParaRPr lang="en-US" sz="1800" b="0"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1222542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73654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Line of Duty &amp; Misconduct, 3.301</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Direct service connection may be granted only when a disability or cause of death:</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Was incurred or aggravated in the line of duty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Not result of the Veteran’s own willful misconduct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result of the abuse of alcohol and drugs, for claims after October 31, 1990</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Subject to 3.301(d)</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latin typeface="Arial" panose="020B0604020202020204" pitchFamily="34" charset="0"/>
                <a:cs typeface="Arial" panose="020B0604020202020204" pitchFamily="34" charset="0"/>
              </a:rPr>
              <a:t>Principles Relating to Service Connection, 3.303</a:t>
            </a:r>
          </a:p>
          <a:p>
            <a:pPr>
              <a:spcAft>
                <a:spcPts val="600"/>
              </a:spcAft>
              <a:buClr>
                <a:schemeClr val="tx1"/>
              </a:buClr>
            </a:pPr>
            <a:r>
              <a:rPr lang="en-US" sz="1800" dirty="0">
                <a:latin typeface="Arial" panose="020B0604020202020204" pitchFamily="34" charset="0"/>
                <a:cs typeface="Arial" panose="020B0604020202020204" pitchFamily="34" charset="0"/>
              </a:rPr>
              <a:t>Definition: Facts, as shown by the evidence, establish that an injury or disease resulting in disability was incurred during military service, or aggravated by it</a:t>
            </a:r>
          </a:p>
          <a:p>
            <a:pPr>
              <a:spcAft>
                <a:spcPts val="600"/>
              </a:spcAft>
              <a:buClr>
                <a:schemeClr val="tx1"/>
              </a:buClr>
            </a:pPr>
            <a:r>
              <a:rPr lang="en-US" sz="1800" dirty="0">
                <a:latin typeface="Arial" panose="020B0604020202020204" pitchFamily="34" charset="0"/>
                <a:cs typeface="Arial" panose="020B0604020202020204" pitchFamily="34" charset="0"/>
              </a:rPr>
              <a:t>Chronicity &amp; Continuity: The theory of continuity of symptomatology under </a:t>
            </a:r>
            <a:r>
              <a:rPr lang="en-US" sz="1800" dirty="0">
                <a:latin typeface="Arial" panose="020B0604020202020204" pitchFamily="34" charset="0"/>
                <a:cs typeface="Arial" panose="020B0604020202020204" pitchFamily="34" charset="0"/>
                <a:hlinkClick r:id="rId3"/>
              </a:rPr>
              <a:t>3.303(b)</a:t>
            </a:r>
            <a:r>
              <a:rPr lang="en-US" sz="1800" dirty="0">
                <a:latin typeface="Arial" panose="020B0604020202020204" pitchFamily="34" charset="0"/>
                <a:cs typeface="Arial" panose="020B0604020202020204" pitchFamily="34" charset="0"/>
              </a:rPr>
              <a:t> may only be used to establish service connection for a chronic disease listed in </a:t>
            </a:r>
            <a:r>
              <a:rPr lang="en-US" sz="1800" dirty="0">
                <a:latin typeface="Arial" panose="020B0604020202020204" pitchFamily="34" charset="0"/>
                <a:cs typeface="Arial" panose="020B0604020202020204" pitchFamily="34" charset="0"/>
                <a:hlinkClick r:id="rId3"/>
              </a:rPr>
              <a:t>3.309(a)</a:t>
            </a:r>
            <a:endParaRPr lang="en-US" sz="1800" dirty="0">
              <a:latin typeface="Arial" panose="020B0604020202020204" pitchFamily="34" charset="0"/>
              <a:cs typeface="Arial" panose="020B0604020202020204" pitchFamily="34" charset="0"/>
            </a:endParaRPr>
          </a:p>
          <a:p>
            <a:pPr>
              <a:spcAft>
                <a:spcPts val="600"/>
              </a:spcAft>
              <a:buClr>
                <a:schemeClr val="tx1"/>
              </a:buClr>
            </a:pPr>
            <a:r>
              <a:rPr lang="en-US" sz="1800" dirty="0">
                <a:latin typeface="Arial" panose="020B0604020202020204" pitchFamily="34" charset="0"/>
                <a:cs typeface="Arial" panose="020B0604020202020204" pitchFamily="34" charset="0"/>
              </a:rPr>
              <a:t>Pre-service disabilities noted in service</a:t>
            </a:r>
          </a:p>
          <a:p>
            <a:pPr>
              <a:spcAft>
                <a:spcPts val="600"/>
              </a:spcAft>
              <a:buClr>
                <a:schemeClr val="tx1"/>
              </a:buClr>
            </a:pPr>
            <a:r>
              <a:rPr lang="en-US" sz="1800" dirty="0">
                <a:latin typeface="Arial" panose="020B0604020202020204" pitchFamily="34" charset="0"/>
                <a:cs typeface="Arial" panose="020B0604020202020204" pitchFamily="34" charset="0"/>
              </a:rPr>
              <a:t>Post-service initial diagnosis of disease</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Direct Service Connection, 3.304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Presumption of Soundness (b), Veteran is considered to have been in sound condition when accepted into service except as to conditions noted at entrance, or where clear evidence demonstrates that the condition existed proper to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Pes Planus is a common example of pre-existing</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74992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Direct Service Connection, 3.304</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Combat (d), An injury or disease incurred or aggravated in combat if the evidence is consistent with the circumstances, conditions, or hardships of such service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PTSD (f), in-service diagnosis of PTSD, combat-related, fear-based, F P O W, and personal assault/MST</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82968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Connection Based on Aggravation, 3.306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Service connection may be granted for a condition which pre-existed service, if the condition was shown to be aggravated during service.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Reference </a:t>
            </a:r>
            <a:r>
              <a:rPr lang="en-US" sz="1800" b="0" dirty="0">
                <a:solidFill>
                  <a:schemeClr val="tx1"/>
                </a:solidFill>
                <a:latin typeface="Arial" panose="020B0604020202020204" pitchFamily="34" charset="0"/>
                <a:cs typeface="Arial" panose="020B0604020202020204" pitchFamily="34" charset="0"/>
                <a:hlinkClick r:id="rId3"/>
              </a:rPr>
              <a:t>3.322</a:t>
            </a:r>
            <a:r>
              <a:rPr lang="en-US" sz="1800" b="0" dirty="0">
                <a:solidFill>
                  <a:schemeClr val="tx1"/>
                </a:solidFill>
                <a:latin typeface="Arial" panose="020B0604020202020204" pitchFamily="34" charset="0"/>
                <a:cs typeface="Arial" panose="020B0604020202020204" pitchFamily="34" charset="0"/>
              </a:rPr>
              <a:t>, evaluation assigned will reflect only the degree of disability over the degree on entrance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If current disability is total (100%), no deduction</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29183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Service Connection Based on Presumptive Provision, 3.307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Chronic, tropical, F P O W-related, or a disease associated with exposure to certain herbicide agents listed in </a:t>
            </a:r>
            <a:r>
              <a:rPr lang="en-US" sz="1800" b="0" dirty="0">
                <a:solidFill>
                  <a:schemeClr val="tx1"/>
                </a:solidFill>
                <a:latin typeface="Arial" panose="020B0604020202020204" pitchFamily="34" charset="0"/>
                <a:cs typeface="Arial" panose="020B0604020202020204" pitchFamily="34" charset="0"/>
                <a:hlinkClick r:id="rId3"/>
              </a:rPr>
              <a:t>3.309</a:t>
            </a:r>
            <a:r>
              <a:rPr lang="en-US" sz="1800" b="0" dirty="0">
                <a:solidFill>
                  <a:schemeClr val="tx1"/>
                </a:solidFill>
                <a:latin typeface="Arial" panose="020B0604020202020204" pitchFamily="34" charset="0"/>
                <a:cs typeface="Arial" panose="020B0604020202020204" pitchFamily="34" charset="0"/>
              </a:rPr>
              <a:t> will be considered to have been incurred in or aggravated by service under the circumstances in </a:t>
            </a:r>
            <a:r>
              <a:rPr lang="en-US" sz="1800" b="0" dirty="0">
                <a:solidFill>
                  <a:schemeClr val="tx1"/>
                </a:solidFill>
                <a:latin typeface="Arial" panose="020B0604020202020204" pitchFamily="34" charset="0"/>
                <a:cs typeface="Arial" panose="020B0604020202020204" pitchFamily="34" charset="0"/>
                <a:hlinkClick r:id="rId3"/>
              </a:rPr>
              <a:t>3.307</a:t>
            </a:r>
            <a:r>
              <a:rPr lang="en-US" sz="1800" b="0" dirty="0">
                <a:solidFill>
                  <a:schemeClr val="tx1"/>
                </a:solidFill>
                <a:latin typeface="Arial" panose="020B0604020202020204" pitchFamily="34" charset="0"/>
                <a:cs typeface="Arial" panose="020B0604020202020204" pitchFamily="34" charset="0"/>
              </a:rPr>
              <a:t> even though there is no evidence of disease during period of service</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2433547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00367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2391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94984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62662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96816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33008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7624860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91.xml"/><Relationship Id="rId7"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s/_rels/slide2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3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92E0D4-55FD-44FE-BCA7-B066777B2C77}"/>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kern="0" dirty="0"/>
              <a:t>General Policy</a:t>
            </a:r>
            <a:endParaRPr lang="en-US" sz="2400" dirty="0"/>
          </a:p>
        </p:txBody>
      </p:sp>
      <p:sp>
        <p:nvSpPr>
          <p:cNvPr id="6" name="Text Placeholder 5">
            <a:extLst>
              <a:ext uri="{FF2B5EF4-FFF2-40B4-BE49-F238E27FC236}">
                <a16:creationId xmlns:a16="http://schemas.microsoft.com/office/drawing/2014/main" id="{0A1DB2BD-B89B-4B7F-8D58-AB9A634B9483}"/>
              </a:ext>
            </a:extLst>
          </p:cNvPr>
          <p:cNvSpPr>
            <a:spLocks noGrp="1"/>
          </p:cNvSpPr>
          <p:nvPr>
            <p:ph type="body" sz="quarter" idx="10"/>
            <p:custDataLst>
              <p:tags r:id="rId2"/>
            </p:custDataLst>
          </p:nvPr>
        </p:nvSpPr>
        <p:spPr>
          <a:xfrm>
            <a:off x="685800" y="4724400"/>
            <a:ext cx="2362200" cy="838200"/>
          </a:xfrm>
        </p:spPr>
        <p:txBody>
          <a:bodyPr>
            <a:noAutofit/>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CC8DCE73-ADCE-4532-B026-DF29A661421D}"/>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August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Service Connection Based on Presumptive Provision, 3.307 (continued)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90 days of wartime service </a:t>
            </a:r>
            <a:r>
              <a:rPr lang="en-US" sz="2000" u="sng" dirty="0"/>
              <a:t>or</a:t>
            </a:r>
            <a:r>
              <a:rPr lang="en-US" sz="2000" dirty="0"/>
              <a:t> service after December 31, 1946</a:t>
            </a:r>
          </a:p>
          <a:p>
            <a:pPr>
              <a:spcAft>
                <a:spcPts val="600"/>
              </a:spcAft>
              <a:buClr>
                <a:schemeClr val="tx1"/>
              </a:buClr>
            </a:pPr>
            <a:r>
              <a:rPr lang="en-US" sz="2000" dirty="0"/>
              <a:t>90 days must be continuous service within </a:t>
            </a:r>
            <a:r>
              <a:rPr lang="en-US" sz="2000" u="sng" dirty="0"/>
              <a:t>or</a:t>
            </a:r>
            <a:r>
              <a:rPr lang="en-US" sz="2000" dirty="0"/>
              <a:t> extending beyond a wartime period or after December 31, 1946</a:t>
            </a:r>
          </a:p>
          <a:p>
            <a:pPr>
              <a:spcAft>
                <a:spcPts val="600"/>
              </a:spcAft>
              <a:buClr>
                <a:schemeClr val="tx1"/>
              </a:buClr>
            </a:pPr>
            <a:r>
              <a:rPr lang="en-US" sz="2000" dirty="0"/>
              <a:t>Any length of service satisfies 3.309(c) and 3.309(e), FPOW and herbicides</a:t>
            </a:r>
          </a:p>
        </p:txBody>
      </p:sp>
      <p:sp>
        <p:nvSpPr>
          <p:cNvPr id="4" name="Slide Number Placeholder 3">
            <a:extLst>
              <a:ext uri="{FF2B5EF4-FFF2-40B4-BE49-F238E27FC236}">
                <a16:creationId xmlns:a16="http://schemas.microsoft.com/office/drawing/2014/main" id="{0596D1BD-0F51-43E6-892E-DFD63ECBDEB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10</a:t>
            </a:fld>
            <a:endParaRPr lang="en-US" sz="1400" dirty="0"/>
          </a:p>
        </p:txBody>
      </p:sp>
    </p:spTree>
    <p:extLst>
      <p:ext uri="{BB962C8B-B14F-4D97-AF65-F5344CB8AC3E}">
        <p14:creationId xmlns:p14="http://schemas.microsoft.com/office/powerpoint/2010/main" val="124280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Special Issues Relating to General Rating Policies, 3.309</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3.309 provides a list of diseases subject to presumptive service connection:</a:t>
            </a:r>
          </a:p>
          <a:p>
            <a:pPr marL="569913" lvl="1" indent="-284163">
              <a:spcAft>
                <a:spcPts val="600"/>
              </a:spcAft>
              <a:buClr>
                <a:schemeClr val="tx1"/>
              </a:buClr>
            </a:pPr>
            <a:r>
              <a:rPr lang="en-US" sz="2000" dirty="0"/>
              <a:t>(a), chronic</a:t>
            </a:r>
          </a:p>
          <a:p>
            <a:pPr marL="569913" lvl="1" indent="-284163">
              <a:spcAft>
                <a:spcPts val="600"/>
              </a:spcAft>
              <a:buClr>
                <a:schemeClr val="tx1"/>
              </a:buClr>
            </a:pPr>
            <a:r>
              <a:rPr lang="en-US" sz="2000" dirty="0"/>
              <a:t>(b), tropical</a:t>
            </a:r>
          </a:p>
          <a:p>
            <a:pPr marL="569913" lvl="1" indent="-284163">
              <a:spcAft>
                <a:spcPts val="600"/>
              </a:spcAft>
              <a:buClr>
                <a:schemeClr val="tx1"/>
              </a:buClr>
            </a:pPr>
            <a:r>
              <a:rPr lang="en-US" sz="2000" dirty="0"/>
              <a:t>(c), FPOW</a:t>
            </a:r>
          </a:p>
          <a:p>
            <a:pPr marL="569913" lvl="1" indent="-284163">
              <a:spcAft>
                <a:spcPts val="600"/>
              </a:spcAft>
              <a:buClr>
                <a:schemeClr val="tx1"/>
              </a:buClr>
            </a:pPr>
            <a:r>
              <a:rPr lang="en-US" sz="2000" dirty="0"/>
              <a:t>(d), radiation exposed</a:t>
            </a:r>
          </a:p>
          <a:p>
            <a:pPr marL="569913" lvl="1" indent="-284163">
              <a:spcAft>
                <a:spcPts val="600"/>
              </a:spcAft>
              <a:buClr>
                <a:schemeClr val="tx1"/>
              </a:buClr>
            </a:pPr>
            <a:r>
              <a:rPr lang="en-US" sz="2000" dirty="0"/>
              <a:t>(e), herbicides</a:t>
            </a:r>
          </a:p>
        </p:txBody>
      </p:sp>
      <p:sp>
        <p:nvSpPr>
          <p:cNvPr id="4" name="Slide Number Placeholder 3">
            <a:extLst>
              <a:ext uri="{FF2B5EF4-FFF2-40B4-BE49-F238E27FC236}">
                <a16:creationId xmlns:a16="http://schemas.microsoft.com/office/drawing/2014/main" id="{D44BFC5A-DF86-42EA-BA3D-A589BDCC9E67}"/>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11</a:t>
            </a:fld>
            <a:endParaRPr lang="en-US" sz="1400" dirty="0"/>
          </a:p>
        </p:txBody>
      </p:sp>
    </p:spTree>
    <p:extLst>
      <p:ext uri="{BB962C8B-B14F-4D97-AF65-F5344CB8AC3E}">
        <p14:creationId xmlns:p14="http://schemas.microsoft.com/office/powerpoint/2010/main" val="330975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Service Connection Based on Presumptive Provisions, Chronic Diseases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Chronic diseases listed in 38 CFR 3.307(a)(3)</a:t>
            </a:r>
          </a:p>
          <a:p>
            <a:pPr lvl="2">
              <a:spcAft>
                <a:spcPts val="600"/>
              </a:spcAft>
              <a:buClr>
                <a:schemeClr val="tx1"/>
              </a:buClr>
            </a:pPr>
            <a:r>
              <a:rPr lang="en-US" sz="1600" dirty="0"/>
              <a:t>must have become manifest to a degree of 10 percent or more within one year from date of separation, with three exceptions:</a:t>
            </a:r>
          </a:p>
          <a:p>
            <a:pPr marL="511175" lvl="1" indent="-225425">
              <a:spcAft>
                <a:spcPts val="600"/>
              </a:spcAft>
              <a:buClr>
                <a:schemeClr val="tx1"/>
              </a:buClr>
            </a:pPr>
            <a:r>
              <a:rPr lang="en-US" sz="2000" dirty="0"/>
              <a:t>Hansen’s disease (leprosy), 3 years</a:t>
            </a:r>
          </a:p>
          <a:p>
            <a:pPr marL="511175" lvl="1" indent="-225425">
              <a:spcAft>
                <a:spcPts val="600"/>
              </a:spcAft>
              <a:buClr>
                <a:schemeClr val="tx1"/>
              </a:buClr>
            </a:pPr>
            <a:r>
              <a:rPr lang="en-US" sz="2000" dirty="0"/>
              <a:t>Tuberculosis, 3 years</a:t>
            </a:r>
          </a:p>
          <a:p>
            <a:pPr marL="511175" lvl="1" indent="-225425">
              <a:spcAft>
                <a:spcPts val="600"/>
              </a:spcAft>
              <a:buClr>
                <a:schemeClr val="tx1"/>
              </a:buClr>
            </a:pPr>
            <a:r>
              <a:rPr lang="en-US" sz="2000" dirty="0"/>
              <a:t>Multiple Sclerosis, 7 years</a:t>
            </a:r>
            <a:endParaRPr lang="en-US" sz="1800" dirty="0"/>
          </a:p>
          <a:p>
            <a:pPr>
              <a:spcAft>
                <a:spcPts val="600"/>
              </a:spcAft>
              <a:buClr>
                <a:schemeClr val="tx1"/>
              </a:buClr>
            </a:pPr>
            <a:r>
              <a:rPr lang="en-US" sz="1800" dirty="0"/>
              <a:t>38 CFR 3.309(a) (see list) for chronic diseases that can be granted if not incurred or aggravated if manifested to a compensable degree within the time limits under 3.307</a:t>
            </a:r>
          </a:p>
        </p:txBody>
      </p:sp>
      <p:sp>
        <p:nvSpPr>
          <p:cNvPr id="4" name="Slide Number Placeholder 3">
            <a:extLst>
              <a:ext uri="{FF2B5EF4-FFF2-40B4-BE49-F238E27FC236}">
                <a16:creationId xmlns:a16="http://schemas.microsoft.com/office/drawing/2014/main" id="{0ACDAF5D-ABE8-4D0E-9F19-E0605AD6AB7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12</a:t>
            </a:fld>
            <a:endParaRPr lang="en-US" dirty="0"/>
          </a:p>
        </p:txBody>
      </p:sp>
    </p:spTree>
    <p:extLst>
      <p:ext uri="{BB962C8B-B14F-4D97-AF65-F5344CB8AC3E}">
        <p14:creationId xmlns:p14="http://schemas.microsoft.com/office/powerpoint/2010/main" val="137578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Service Connection Based on Presumptive Provisions, Tropical Diseases</a:t>
            </a:r>
          </a:p>
        </p:txBody>
      </p:sp>
      <p:sp>
        <p:nvSpPr>
          <p:cNvPr id="3" name="Content Placeholder 2"/>
          <p:cNvSpPr>
            <a:spLocks noGrp="1"/>
          </p:cNvSpPr>
          <p:nvPr>
            <p:ph idx="1"/>
            <p:custDataLst>
              <p:tags r:id="rId2"/>
            </p:custDataLst>
          </p:nvPr>
        </p:nvSpPr>
        <p:spPr>
          <a:xfrm>
            <a:off x="457200" y="2148008"/>
            <a:ext cx="8229600" cy="3916363"/>
          </a:xfrm>
        </p:spPr>
        <p:txBody>
          <a:bodyPr>
            <a:normAutofit/>
          </a:bodyPr>
          <a:lstStyle/>
          <a:p>
            <a:pPr>
              <a:spcAft>
                <a:spcPts val="600"/>
              </a:spcAft>
              <a:buClr>
                <a:schemeClr val="tx1"/>
              </a:buClr>
            </a:pPr>
            <a:r>
              <a:rPr lang="en-US" sz="2000" dirty="0"/>
              <a:t>Tropical diseases in 3.307(a)(4):</a:t>
            </a:r>
          </a:p>
          <a:p>
            <a:pPr lvl="2">
              <a:spcAft>
                <a:spcPts val="600"/>
              </a:spcAft>
              <a:buClr>
                <a:schemeClr val="tx1"/>
              </a:buClr>
            </a:pPr>
            <a:r>
              <a:rPr lang="en-US" sz="1600" dirty="0"/>
              <a:t>To a degree of 10 percent or more within 1 year from date of separation from service</a:t>
            </a:r>
          </a:p>
          <a:p>
            <a:pPr lvl="2">
              <a:spcAft>
                <a:spcPts val="600"/>
              </a:spcAft>
              <a:buClr>
                <a:schemeClr val="tx1"/>
              </a:buClr>
            </a:pPr>
            <a:r>
              <a:rPr lang="en-US" sz="1600" dirty="0"/>
              <a:t>Or at a time when standard accepted treatises indicate the incubation period commenced during such service</a:t>
            </a:r>
            <a:endParaRPr lang="en-US" sz="1800" dirty="0"/>
          </a:p>
          <a:p>
            <a:pPr>
              <a:spcAft>
                <a:spcPts val="600"/>
              </a:spcAft>
              <a:buClr>
                <a:schemeClr val="tx1"/>
              </a:buClr>
            </a:pPr>
            <a:r>
              <a:rPr lang="en-US" sz="2000" dirty="0"/>
              <a:t>3.309(b) must have :</a:t>
            </a:r>
          </a:p>
          <a:p>
            <a:pPr lvl="2">
              <a:spcAft>
                <a:spcPts val="600"/>
              </a:spcAft>
              <a:buClr>
                <a:schemeClr val="tx1"/>
              </a:buClr>
            </a:pPr>
            <a:r>
              <a:rPr lang="en-US" sz="1600" dirty="0"/>
              <a:t>result of tropical service, following service in a period of war or following peacetime service, provided the rebuttable presumption provisions of §3.307 are also satisfied.</a:t>
            </a:r>
          </a:p>
        </p:txBody>
      </p:sp>
      <p:sp>
        <p:nvSpPr>
          <p:cNvPr id="4" name="Slide Number Placeholder 3">
            <a:extLst>
              <a:ext uri="{FF2B5EF4-FFF2-40B4-BE49-F238E27FC236}">
                <a16:creationId xmlns:a16="http://schemas.microsoft.com/office/drawing/2014/main" id="{017D011C-A75A-4929-A60A-FD4D9A807A07}"/>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13</a:t>
            </a:fld>
            <a:endParaRPr lang="en-US" sz="1400" dirty="0"/>
          </a:p>
        </p:txBody>
      </p:sp>
    </p:spTree>
    <p:extLst>
      <p:ext uri="{BB962C8B-B14F-4D97-AF65-F5344CB8AC3E}">
        <p14:creationId xmlns:p14="http://schemas.microsoft.com/office/powerpoint/2010/main" val="105569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Service Connection Based on Presumptive Provisions, Herbicide Exposures</a:t>
            </a:r>
          </a:p>
        </p:txBody>
      </p:sp>
      <p:sp>
        <p:nvSpPr>
          <p:cNvPr id="3" name="Content Placeholder 2"/>
          <p:cNvSpPr>
            <a:spLocks noGrp="1"/>
          </p:cNvSpPr>
          <p:nvPr>
            <p:ph idx="1"/>
            <p:custDataLst>
              <p:tags r:id="rId2"/>
            </p:custDataLst>
          </p:nvPr>
        </p:nvSpPr>
        <p:spPr>
          <a:xfrm>
            <a:off x="457200" y="2148008"/>
            <a:ext cx="8229600" cy="3916363"/>
          </a:xfrm>
        </p:spPr>
        <p:txBody>
          <a:bodyPr>
            <a:normAutofit/>
          </a:bodyPr>
          <a:lstStyle/>
          <a:p>
            <a:pPr>
              <a:spcAft>
                <a:spcPts val="600"/>
              </a:spcAft>
              <a:buClr>
                <a:schemeClr val="tx1"/>
              </a:buClr>
            </a:pPr>
            <a:r>
              <a:rPr lang="en-US" sz="2000" dirty="0"/>
              <a:t>Diseases due to exposure to herbicides in 3.309(e) shall have become manifest to a degree of 10% or more at any time after service,</a:t>
            </a:r>
            <a:endParaRPr lang="en-US" sz="2000" b="1" dirty="0"/>
          </a:p>
          <a:p>
            <a:pPr>
              <a:spcAft>
                <a:spcPts val="600"/>
              </a:spcAft>
              <a:buClr>
                <a:schemeClr val="tx1"/>
              </a:buClr>
            </a:pPr>
            <a:r>
              <a:rPr lang="en-US" sz="2000" b="1" dirty="0">
                <a:solidFill>
                  <a:srgbClr val="C00000"/>
                </a:solidFill>
              </a:rPr>
              <a:t>EXCEPT</a:t>
            </a:r>
            <a:r>
              <a:rPr lang="en-US" sz="2000" dirty="0"/>
              <a:t>, the following which require 10% or more within a year </a:t>
            </a:r>
            <a:r>
              <a:rPr lang="en-US" sz="2000" u="sng" dirty="0"/>
              <a:t>after the last date of exposure</a:t>
            </a:r>
            <a:r>
              <a:rPr lang="en-US" sz="2000" dirty="0"/>
              <a:t> in service</a:t>
            </a:r>
          </a:p>
          <a:p>
            <a:pPr marL="569913" lvl="1" indent="-284163">
              <a:spcAft>
                <a:spcPts val="600"/>
              </a:spcAft>
              <a:buClr>
                <a:schemeClr val="tx1"/>
              </a:buClr>
            </a:pPr>
            <a:r>
              <a:rPr lang="en-US" sz="2000" dirty="0"/>
              <a:t>Chloracne, Porphyria cutanea tarda, and early-onset peripheral neuropathy</a:t>
            </a:r>
          </a:p>
        </p:txBody>
      </p:sp>
      <p:sp>
        <p:nvSpPr>
          <p:cNvPr id="4" name="Slide Number Placeholder 3">
            <a:extLst>
              <a:ext uri="{FF2B5EF4-FFF2-40B4-BE49-F238E27FC236}">
                <a16:creationId xmlns:a16="http://schemas.microsoft.com/office/drawing/2014/main" id="{16C4472C-FAB5-4E14-952B-912A2607671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14</a:t>
            </a:fld>
            <a:endParaRPr lang="en-US" sz="1400" dirty="0"/>
          </a:p>
        </p:txBody>
      </p:sp>
    </p:spTree>
    <p:extLst>
      <p:ext uri="{BB962C8B-B14F-4D97-AF65-F5344CB8AC3E}">
        <p14:creationId xmlns:p14="http://schemas.microsoft.com/office/powerpoint/2010/main" val="240457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Secondary Conditions, 3.310</a:t>
            </a:r>
          </a:p>
        </p:txBody>
      </p:sp>
      <p:sp>
        <p:nvSpPr>
          <p:cNvPr id="3" name="Content Placeholder 2"/>
          <p:cNvSpPr>
            <a:spLocks noGrp="1"/>
          </p:cNvSpPr>
          <p:nvPr>
            <p:ph idx="1"/>
            <p:custDataLst>
              <p:tags r:id="rId2"/>
            </p:custDataLst>
          </p:nvPr>
        </p:nvSpPr>
        <p:spPr>
          <a:xfrm>
            <a:off x="457200" y="2148008"/>
            <a:ext cx="8229600" cy="3916363"/>
          </a:xfrm>
        </p:spPr>
        <p:txBody>
          <a:bodyPr>
            <a:normAutofit/>
          </a:bodyPr>
          <a:lstStyle/>
          <a:p>
            <a:pPr>
              <a:spcAft>
                <a:spcPts val="600"/>
              </a:spcAft>
              <a:buClr>
                <a:schemeClr val="tx1"/>
              </a:buClr>
            </a:pPr>
            <a:r>
              <a:rPr lang="en-US" sz="2000" dirty="0"/>
              <a:t>A disability which is proximately due to, or the result of a service-connected disease or injury will be service connected</a:t>
            </a:r>
          </a:p>
          <a:p>
            <a:pPr>
              <a:spcAft>
                <a:spcPts val="600"/>
              </a:spcAft>
              <a:buClr>
                <a:schemeClr val="tx1"/>
              </a:buClr>
            </a:pPr>
            <a:r>
              <a:rPr lang="en-US" sz="2000" dirty="0"/>
              <a:t>An increase in severity of a nonservice connected disability that is attributable to aggravation by an SC disability, and not the natural progress of the NSC disability</a:t>
            </a:r>
          </a:p>
        </p:txBody>
      </p:sp>
      <p:sp>
        <p:nvSpPr>
          <p:cNvPr id="4" name="Slide Number Placeholder 3">
            <a:extLst>
              <a:ext uri="{FF2B5EF4-FFF2-40B4-BE49-F238E27FC236}">
                <a16:creationId xmlns:a16="http://schemas.microsoft.com/office/drawing/2014/main" id="{F90516DE-440A-4365-9AF8-C9CE16EEA991}"/>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15</a:t>
            </a:fld>
            <a:endParaRPr lang="en-US" sz="1400" dirty="0"/>
          </a:p>
        </p:txBody>
      </p:sp>
    </p:spTree>
    <p:extLst>
      <p:ext uri="{BB962C8B-B14F-4D97-AF65-F5344CB8AC3E}">
        <p14:creationId xmlns:p14="http://schemas.microsoft.com/office/powerpoint/2010/main" val="411612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Secondary Conditions, 3.310 (continued)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Cardiovascular disease and amputation of lower extremities at certain levels</a:t>
            </a:r>
          </a:p>
          <a:p>
            <a:pPr>
              <a:spcAft>
                <a:spcPts val="600"/>
              </a:spcAft>
              <a:buClr>
                <a:schemeClr val="tx1"/>
              </a:buClr>
            </a:pPr>
            <a:r>
              <a:rPr lang="en-US" sz="2000" dirty="0"/>
              <a:t>Traumatic brain injury and certain disabilities</a:t>
            </a:r>
          </a:p>
          <a:p>
            <a:pPr marL="628650" lvl="1" indent="-284163">
              <a:spcAft>
                <a:spcPts val="600"/>
              </a:spcAft>
              <a:buClr>
                <a:schemeClr val="tx1"/>
              </a:buClr>
            </a:pPr>
            <a:r>
              <a:rPr lang="en-US" sz="2000" dirty="0"/>
              <a:t>Severity levels</a:t>
            </a:r>
          </a:p>
          <a:p>
            <a:pPr marL="628650" lvl="1" indent="-284163">
              <a:spcAft>
                <a:spcPts val="600"/>
              </a:spcAft>
              <a:buClr>
                <a:schemeClr val="tx1"/>
              </a:buClr>
            </a:pPr>
            <a:r>
              <a:rPr lang="en-US" sz="2000" dirty="0"/>
              <a:t>Time limit considerations</a:t>
            </a:r>
          </a:p>
        </p:txBody>
      </p:sp>
      <p:sp>
        <p:nvSpPr>
          <p:cNvPr id="4" name="Slide Number Placeholder 3">
            <a:extLst>
              <a:ext uri="{FF2B5EF4-FFF2-40B4-BE49-F238E27FC236}">
                <a16:creationId xmlns:a16="http://schemas.microsoft.com/office/drawing/2014/main" id="{32210584-CCB3-488D-9B79-E62031DC2715}"/>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16</a:t>
            </a:fld>
            <a:endParaRPr lang="en-US" dirty="0"/>
          </a:p>
        </p:txBody>
      </p:sp>
    </p:spTree>
    <p:extLst>
      <p:ext uri="{BB962C8B-B14F-4D97-AF65-F5344CB8AC3E}">
        <p14:creationId xmlns:p14="http://schemas.microsoft.com/office/powerpoint/2010/main" val="61397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Certain Disabilities Occurring in Persian Gulf Veterans, 3.317</a:t>
            </a:r>
          </a:p>
        </p:txBody>
      </p:sp>
      <p:sp>
        <p:nvSpPr>
          <p:cNvPr id="3" name="Content Placeholder 2"/>
          <p:cNvSpPr>
            <a:spLocks noGrp="1"/>
          </p:cNvSpPr>
          <p:nvPr>
            <p:ph idx="1"/>
            <p:custDataLst>
              <p:tags r:id="rId2"/>
            </p:custDataLst>
          </p:nvPr>
        </p:nvSpPr>
        <p:spPr>
          <a:xfrm>
            <a:off x="457200" y="2057400"/>
            <a:ext cx="8229600" cy="718851"/>
          </a:xfrm>
        </p:spPr>
        <p:txBody>
          <a:bodyPr>
            <a:normAutofit/>
          </a:bodyPr>
          <a:lstStyle/>
          <a:p>
            <a:pPr>
              <a:spcAft>
                <a:spcPts val="600"/>
              </a:spcAft>
            </a:pPr>
            <a:r>
              <a:rPr lang="en-US" sz="2000" dirty="0"/>
              <a:t>Undiagnosed illness and medically unexplained chronic multisymptom illness (MUCMI)</a:t>
            </a:r>
          </a:p>
        </p:txBody>
      </p:sp>
      <p:sp>
        <p:nvSpPr>
          <p:cNvPr id="4" name="Slide Number Placeholder 3">
            <a:extLst>
              <a:ext uri="{FF2B5EF4-FFF2-40B4-BE49-F238E27FC236}">
                <a16:creationId xmlns:a16="http://schemas.microsoft.com/office/drawing/2014/main" id="{6DEFF938-70DA-4183-857B-B8FEA64C6C3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sz="1400" dirty="0"/>
          </a:p>
        </p:txBody>
      </p:sp>
      <p:sp>
        <p:nvSpPr>
          <p:cNvPr id="5" name="TextBox 4">
            <a:extLst>
              <a:ext uri="{FF2B5EF4-FFF2-40B4-BE49-F238E27FC236}">
                <a16:creationId xmlns:a16="http://schemas.microsoft.com/office/drawing/2014/main" id="{EED2DFD6-5BD1-4A6B-9581-21839F015514}"/>
              </a:ext>
            </a:extLst>
          </p:cNvPr>
          <p:cNvSpPr txBox="1"/>
          <p:nvPr>
            <p:custDataLst>
              <p:tags r:id="rId4"/>
            </p:custDataLst>
          </p:nvPr>
        </p:nvSpPr>
        <p:spPr>
          <a:xfrm>
            <a:off x="457200" y="2717741"/>
            <a:ext cx="8218583" cy="101566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Disability appeared during service in SW Asia theater of operation during the Persian Gulf War, </a:t>
            </a:r>
            <a:r>
              <a:rPr lang="en-US" sz="2000" u="sng" dirty="0">
                <a:latin typeface="Arial" panose="020B0604020202020204" pitchFamily="34" charset="0"/>
                <a:cs typeface="Arial" panose="020B0604020202020204" pitchFamily="34" charset="0"/>
              </a:rPr>
              <a:t>or</a:t>
            </a:r>
            <a:r>
              <a:rPr lang="en-US" sz="2000" dirty="0">
                <a:latin typeface="Arial" panose="020B0604020202020204" pitchFamily="34" charset="0"/>
                <a:cs typeface="Arial" panose="020B0604020202020204" pitchFamily="34" charset="0"/>
              </a:rPr>
              <a:t> is shown to a compensable level at any time since but not later than December 31, 2016</a:t>
            </a:r>
            <a:endParaRPr lang="en-US"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3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Qualifying Chronic Disabilities Under 3.317</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Qualifying chronic disabilities:</a:t>
            </a:r>
          </a:p>
          <a:p>
            <a:pPr lvl="2">
              <a:spcAft>
                <a:spcPts val="600"/>
              </a:spcAft>
              <a:buClr>
                <a:schemeClr val="tx1"/>
              </a:buClr>
            </a:pPr>
            <a:r>
              <a:rPr lang="en-US" sz="2000" dirty="0"/>
              <a:t>Chronic fatigue syndrome</a:t>
            </a:r>
          </a:p>
          <a:p>
            <a:pPr lvl="2">
              <a:spcAft>
                <a:spcPts val="600"/>
              </a:spcAft>
              <a:buClr>
                <a:schemeClr val="tx1"/>
              </a:buClr>
            </a:pPr>
            <a:r>
              <a:rPr lang="en-US" sz="2000" dirty="0"/>
              <a:t>Fibromyalgia</a:t>
            </a:r>
          </a:p>
          <a:p>
            <a:pPr lvl="2">
              <a:spcAft>
                <a:spcPts val="600"/>
              </a:spcAft>
              <a:buClr>
                <a:schemeClr val="tx1"/>
              </a:buClr>
            </a:pPr>
            <a:r>
              <a:rPr lang="en-US" sz="2000" dirty="0"/>
              <a:t>Functional gastrointestinal disorders</a:t>
            </a:r>
          </a:p>
          <a:p>
            <a:pPr marL="914400" lvl="3" indent="-225425">
              <a:spcAft>
                <a:spcPts val="600"/>
              </a:spcAft>
              <a:buClr>
                <a:schemeClr val="tx1"/>
              </a:buClr>
            </a:pPr>
            <a:r>
              <a:rPr lang="en-US" sz="2000" dirty="0"/>
              <a:t>Excludes structural gastrointestinal diseases</a:t>
            </a:r>
          </a:p>
        </p:txBody>
      </p:sp>
      <p:sp>
        <p:nvSpPr>
          <p:cNvPr id="4" name="Slide Number Placeholder 3">
            <a:extLst>
              <a:ext uri="{FF2B5EF4-FFF2-40B4-BE49-F238E27FC236}">
                <a16:creationId xmlns:a16="http://schemas.microsoft.com/office/drawing/2014/main" id="{E19A4BFC-02A5-4102-9616-1D70A2ABFEFA}"/>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18</a:t>
            </a:fld>
            <a:endParaRPr lang="en-US" sz="1400" dirty="0"/>
          </a:p>
        </p:txBody>
      </p:sp>
    </p:spTree>
    <p:extLst>
      <p:ext uri="{BB962C8B-B14F-4D97-AF65-F5344CB8AC3E}">
        <p14:creationId xmlns:p14="http://schemas.microsoft.com/office/powerpoint/2010/main" val="265368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Qualifying Theatre of Operations Under 3.317</a:t>
            </a:r>
          </a:p>
        </p:txBody>
      </p:sp>
      <p:sp>
        <p:nvSpPr>
          <p:cNvPr id="3" name="Content Placeholder 2"/>
          <p:cNvSpPr>
            <a:spLocks noGrp="1"/>
          </p:cNvSpPr>
          <p:nvPr>
            <p:ph idx="1"/>
            <p:custDataLst>
              <p:tags r:id="rId2"/>
            </p:custDataLst>
          </p:nvPr>
        </p:nvSpPr>
        <p:spPr>
          <a:xfrm>
            <a:off x="457200" y="2067704"/>
            <a:ext cx="8229600" cy="4534272"/>
          </a:xfrm>
        </p:spPr>
        <p:txBody>
          <a:bodyPr>
            <a:noAutofit/>
          </a:bodyPr>
          <a:lstStyle/>
          <a:p>
            <a:pPr>
              <a:spcAft>
                <a:spcPts val="600"/>
              </a:spcAft>
              <a:buClr>
                <a:schemeClr val="tx1"/>
              </a:buClr>
            </a:pPr>
            <a:r>
              <a:rPr lang="en-US" sz="2000" dirty="0"/>
              <a:t>Southwest Asia theater of operations, includes the airspace of:</a:t>
            </a:r>
          </a:p>
          <a:p>
            <a:pPr marL="628650" lvl="1" indent="-284163">
              <a:spcAft>
                <a:spcPts val="600"/>
              </a:spcAft>
              <a:buClr>
                <a:schemeClr val="tx1"/>
              </a:buClr>
            </a:pPr>
            <a:r>
              <a:rPr lang="en-US" sz="2000" dirty="0"/>
              <a:t>Iraq			</a:t>
            </a:r>
          </a:p>
          <a:p>
            <a:pPr marL="628650" lvl="1" indent="-284163">
              <a:spcAft>
                <a:spcPts val="600"/>
              </a:spcAft>
              <a:buClr>
                <a:schemeClr val="tx1"/>
              </a:buClr>
            </a:pPr>
            <a:r>
              <a:rPr lang="en-US" sz="2000" dirty="0"/>
              <a:t>Kuwait</a:t>
            </a:r>
          </a:p>
          <a:p>
            <a:pPr marL="628650" lvl="1" indent="-284163">
              <a:spcAft>
                <a:spcPts val="600"/>
              </a:spcAft>
              <a:buClr>
                <a:schemeClr val="tx1"/>
              </a:buClr>
            </a:pPr>
            <a:r>
              <a:rPr lang="en-US" sz="2000" dirty="0"/>
              <a:t>Saudi Arabia</a:t>
            </a:r>
          </a:p>
          <a:p>
            <a:pPr marL="628650" lvl="1" indent="-284163">
              <a:spcAft>
                <a:spcPts val="600"/>
              </a:spcAft>
              <a:buClr>
                <a:schemeClr val="tx1"/>
              </a:buClr>
            </a:pPr>
            <a:r>
              <a:rPr lang="en-US" sz="2000" dirty="0"/>
              <a:t>Bahrain</a:t>
            </a:r>
          </a:p>
          <a:p>
            <a:pPr marL="628650" lvl="1" indent="-284163">
              <a:spcAft>
                <a:spcPts val="600"/>
              </a:spcAft>
              <a:buClr>
                <a:schemeClr val="tx1"/>
              </a:buClr>
            </a:pPr>
            <a:r>
              <a:rPr lang="en-US" sz="2000" dirty="0"/>
              <a:t>Qatar</a:t>
            </a:r>
          </a:p>
          <a:p>
            <a:pPr marL="628650" lvl="1" indent="-284163">
              <a:spcAft>
                <a:spcPts val="600"/>
              </a:spcAft>
              <a:buClr>
                <a:schemeClr val="tx1"/>
              </a:buClr>
            </a:pPr>
            <a:r>
              <a:rPr lang="en-US" sz="2000" dirty="0"/>
              <a:t>UAE</a:t>
            </a:r>
          </a:p>
          <a:p>
            <a:pPr marL="628650" lvl="1" indent="-284163">
              <a:spcAft>
                <a:spcPts val="600"/>
              </a:spcAft>
              <a:buClr>
                <a:schemeClr val="tx1"/>
              </a:buClr>
            </a:pPr>
            <a:r>
              <a:rPr lang="en-US" sz="2000" dirty="0"/>
              <a:t>Oman</a:t>
            </a:r>
          </a:p>
          <a:p>
            <a:pPr marL="628650" lvl="1" indent="-284163">
              <a:spcAft>
                <a:spcPts val="600"/>
              </a:spcAft>
              <a:buClr>
                <a:schemeClr val="tx1"/>
              </a:buClr>
            </a:pPr>
            <a:r>
              <a:rPr lang="en-US" sz="2000" dirty="0"/>
              <a:t>Gulfs of Aden and Oman</a:t>
            </a:r>
          </a:p>
          <a:p>
            <a:pPr marL="628650" lvl="1" indent="-284163">
              <a:spcAft>
                <a:spcPts val="600"/>
              </a:spcAft>
              <a:buClr>
                <a:schemeClr val="tx1"/>
              </a:buClr>
            </a:pPr>
            <a:r>
              <a:rPr lang="en-US" sz="2000" dirty="0"/>
              <a:t>Persian Gulf</a:t>
            </a:r>
          </a:p>
          <a:p>
            <a:pPr marL="628650" lvl="1" indent="-284163">
              <a:spcAft>
                <a:spcPts val="600"/>
              </a:spcAft>
              <a:buClr>
                <a:schemeClr val="tx1"/>
              </a:buClr>
            </a:pPr>
            <a:r>
              <a:rPr lang="en-US" sz="2000" dirty="0"/>
              <a:t>Arabian and Red Seas</a:t>
            </a:r>
          </a:p>
        </p:txBody>
      </p:sp>
      <p:sp>
        <p:nvSpPr>
          <p:cNvPr id="4" name="Slide Number Placeholder 3">
            <a:extLst>
              <a:ext uri="{FF2B5EF4-FFF2-40B4-BE49-F238E27FC236}">
                <a16:creationId xmlns:a16="http://schemas.microsoft.com/office/drawing/2014/main" id="{EEA35A52-88D8-46E8-A436-252A16C81DF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19</a:t>
            </a:fld>
            <a:endParaRPr lang="en-US" dirty="0"/>
          </a:p>
        </p:txBody>
      </p:sp>
    </p:spTree>
    <p:extLst>
      <p:ext uri="{BB962C8B-B14F-4D97-AF65-F5344CB8AC3E}">
        <p14:creationId xmlns:p14="http://schemas.microsoft.com/office/powerpoint/2010/main" val="332133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Objectives</a:t>
            </a:r>
          </a:p>
        </p:txBody>
      </p:sp>
      <p:sp>
        <p:nvSpPr>
          <p:cNvPr id="4" name="Content Placeholder 3"/>
          <p:cNvSpPr>
            <a:spLocks noGrp="1"/>
          </p:cNvSpPr>
          <p:nvPr>
            <p:ph idx="1"/>
            <p:custDataLst>
              <p:tags r:id="rId2"/>
            </p:custDataLst>
          </p:nvPr>
        </p:nvSpPr>
        <p:spPr>
          <a:xfrm>
            <a:off x="457200" y="2057400"/>
            <a:ext cx="8229600" cy="365125"/>
          </a:xfrm>
        </p:spPr>
        <p:txBody>
          <a:bodyPr>
            <a:normAutofit fontScale="92500" lnSpcReduction="10000"/>
          </a:bodyPr>
          <a:lstStyle/>
          <a:p>
            <a:pPr>
              <a:spcAft>
                <a:spcPts val="600"/>
              </a:spcAft>
            </a:pPr>
            <a:r>
              <a:rPr lang="en-US" sz="2000" dirty="0"/>
              <a:t>Given all available references, the RVSR trainee will be able to:</a:t>
            </a:r>
          </a:p>
        </p:txBody>
      </p:sp>
      <p:sp>
        <p:nvSpPr>
          <p:cNvPr id="6" name="TextBox 5">
            <a:extLst>
              <a:ext uri="{FF2B5EF4-FFF2-40B4-BE49-F238E27FC236}">
                <a16:creationId xmlns:a16="http://schemas.microsoft.com/office/drawing/2014/main" id="{9A967348-B62E-4C1E-B761-0FCF5FC23A56}"/>
              </a:ext>
            </a:extLst>
          </p:cNvPr>
          <p:cNvSpPr txBox="1"/>
          <p:nvPr>
            <p:custDataLst>
              <p:tags r:id="rId3"/>
            </p:custDataLst>
          </p:nvPr>
        </p:nvSpPr>
        <p:spPr>
          <a:xfrm>
            <a:off x="457200" y="2422525"/>
            <a:ext cx="8229600" cy="140038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Demonstrate an understanding of, and apply the general policies, in a Rating Decision as they relate to the principles for establishing service connection</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 special issues relating to general rating policies</a:t>
            </a:r>
          </a:p>
        </p:txBody>
      </p:sp>
      <p:sp>
        <p:nvSpPr>
          <p:cNvPr id="2" name="Slide Number Placeholder 1">
            <a:extLst>
              <a:ext uri="{FF2B5EF4-FFF2-40B4-BE49-F238E27FC236}">
                <a16:creationId xmlns:a16="http://schemas.microsoft.com/office/drawing/2014/main" id="{C51A077F-49C2-4363-B6A0-DA1653354B6F}"/>
              </a:ext>
            </a:extLst>
          </p:cNvPr>
          <p:cNvSpPr>
            <a:spLocks noGrp="1"/>
          </p:cNvSpPr>
          <p:nvPr>
            <p:ph type="sldNum" sz="quarter" idx="12"/>
            <p:custDataLst>
              <p:tags r:id="rId4"/>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95394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38 CFR 3.317( c) (3)(ii) to now include Afghanistan</a:t>
            </a:r>
          </a:p>
        </p:txBody>
      </p:sp>
      <p:sp>
        <p:nvSpPr>
          <p:cNvPr id="3" name="Content Placeholder 2"/>
          <p:cNvSpPr>
            <a:spLocks noGrp="1"/>
          </p:cNvSpPr>
          <p:nvPr>
            <p:ph idx="1"/>
            <p:custDataLst>
              <p:tags r:id="rId2"/>
            </p:custDataLst>
          </p:nvPr>
        </p:nvSpPr>
        <p:spPr>
          <a:xfrm>
            <a:off x="457200" y="1959077"/>
            <a:ext cx="8350370" cy="718851"/>
          </a:xfrm>
        </p:spPr>
        <p:txBody>
          <a:bodyPr>
            <a:normAutofit/>
          </a:bodyPr>
          <a:lstStyle/>
          <a:p>
            <a:pPr>
              <a:spcAft>
                <a:spcPts val="600"/>
              </a:spcAft>
            </a:pPr>
            <a:r>
              <a:rPr lang="en-US" sz="2000" dirty="0"/>
              <a:t>Afghanistan, on or after September 19, 2001 only for infectious diseases under 3.317(c)(3)(ii)</a:t>
            </a:r>
          </a:p>
        </p:txBody>
      </p:sp>
      <p:sp>
        <p:nvSpPr>
          <p:cNvPr id="4" name="Slide Number Placeholder 3">
            <a:extLst>
              <a:ext uri="{FF2B5EF4-FFF2-40B4-BE49-F238E27FC236}">
                <a16:creationId xmlns:a16="http://schemas.microsoft.com/office/drawing/2014/main" id="{68CD067D-8B74-4F9D-B1AB-E0ED4A35AD73}"/>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20</a:t>
            </a:fld>
            <a:endParaRPr lang="en-US" dirty="0"/>
          </a:p>
        </p:txBody>
      </p:sp>
      <p:sp>
        <p:nvSpPr>
          <p:cNvPr id="5" name="TextBox 4">
            <a:extLst>
              <a:ext uri="{FF2B5EF4-FFF2-40B4-BE49-F238E27FC236}">
                <a16:creationId xmlns:a16="http://schemas.microsoft.com/office/drawing/2014/main" id="{44BEE544-536F-42B2-9965-29E878D9E67A}"/>
              </a:ext>
            </a:extLst>
          </p:cNvPr>
          <p:cNvSpPr txBox="1"/>
          <p:nvPr>
            <p:custDataLst>
              <p:tags r:id="rId4"/>
            </p:custDataLst>
          </p:nvPr>
        </p:nvSpPr>
        <p:spPr>
          <a:xfrm>
            <a:off x="457199" y="2579605"/>
            <a:ext cx="3701845" cy="347787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Brucellosis</a:t>
            </a:r>
          </a:p>
          <a:p>
            <a:pPr marL="285750" indent="-285750">
              <a:spcAft>
                <a:spcPts val="600"/>
              </a:spcAft>
              <a:buClr>
                <a:schemeClr val="tx1"/>
              </a:buClr>
              <a:buFont typeface="Arial" panose="020B0604020202020204" pitchFamily="34" charset="0"/>
              <a:buChar char="•"/>
            </a:pPr>
            <a:r>
              <a:rPr lang="en-US" sz="2000" dirty="0" err="1">
                <a:latin typeface="Arial" panose="020B0604020202020204" pitchFamily="34" charset="0"/>
                <a:cs typeface="Arial" panose="020B0604020202020204" pitchFamily="34" charset="0"/>
              </a:rPr>
              <a:t>Camoylobacter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jejuni</a:t>
            </a:r>
            <a:endParaRPr lang="en-US" sz="20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pPr>
            <a:r>
              <a:rPr lang="en-US" sz="2000" dirty="0" err="1">
                <a:latin typeface="Arial" panose="020B0604020202020204" pitchFamily="34" charset="0"/>
                <a:cs typeface="Arial" panose="020B0604020202020204" pitchFamily="34" charset="0"/>
              </a:rPr>
              <a:t>Coxiella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burnetii</a:t>
            </a:r>
            <a:r>
              <a:rPr lang="en-US" sz="2000" dirty="0">
                <a:latin typeface="Arial" panose="020B0604020202020204" pitchFamily="34" charset="0"/>
                <a:cs typeface="Arial" panose="020B0604020202020204" pitchFamily="34" charset="0"/>
              </a:rPr>
              <a:t> (Q fever)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Malaria</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Mycobacterium tuberculosis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Nontyphoid salmonella</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Shigella</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Visceral leishmaniasis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West Nile virus</a:t>
            </a:r>
          </a:p>
        </p:txBody>
      </p:sp>
    </p:spTree>
    <p:extLst>
      <p:ext uri="{BB962C8B-B14F-4D97-AF65-F5344CB8AC3E}">
        <p14:creationId xmlns:p14="http://schemas.microsoft.com/office/powerpoint/2010/main" val="283351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General Rating Considerations, 3.321</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Provisions contained in the Rating Schedule represent the average impairment in earning capacity in civil occupations resulting from disability</a:t>
            </a:r>
            <a:endParaRPr lang="en-US" sz="2000" b="1" dirty="0"/>
          </a:p>
          <a:p>
            <a:pPr>
              <a:spcAft>
                <a:spcPts val="600"/>
              </a:spcAft>
              <a:buClr>
                <a:schemeClr val="tx1"/>
              </a:buClr>
            </a:pPr>
            <a:r>
              <a:rPr lang="en-US" sz="2000" b="1" dirty="0"/>
              <a:t>Exceptional cases:</a:t>
            </a:r>
            <a:r>
              <a:rPr lang="en-US" sz="2000" dirty="0"/>
              <a:t>  where the schedular evaluation is inadequate, the USB or C&amp;P Director can authorize an extra-schedular evaluation</a:t>
            </a:r>
            <a:endParaRPr lang="en-US" sz="2000" b="1" dirty="0"/>
          </a:p>
        </p:txBody>
      </p:sp>
      <p:sp>
        <p:nvSpPr>
          <p:cNvPr id="4" name="Slide Number Placeholder 3">
            <a:extLst>
              <a:ext uri="{FF2B5EF4-FFF2-40B4-BE49-F238E27FC236}">
                <a16:creationId xmlns:a16="http://schemas.microsoft.com/office/drawing/2014/main" id="{61045CB4-01C8-4DFB-A52F-BA027EAB2AD7}"/>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21</a:t>
            </a:fld>
            <a:endParaRPr lang="en-US" dirty="0"/>
          </a:p>
        </p:txBody>
      </p:sp>
    </p:spTree>
    <p:extLst>
      <p:ext uri="{BB962C8B-B14F-4D97-AF65-F5344CB8AC3E}">
        <p14:creationId xmlns:p14="http://schemas.microsoft.com/office/powerpoint/2010/main" val="151555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Multiple Noncompensable Service Connected Disabilities, 3.324</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If a Veteran has two or more noncompensable service connected disabilities that interfere with normal employability, a 10 percent combined evaluation may be assigned</a:t>
            </a:r>
          </a:p>
          <a:p>
            <a:pPr>
              <a:spcAft>
                <a:spcPts val="600"/>
              </a:spcAft>
              <a:buClr>
                <a:schemeClr val="tx1"/>
              </a:buClr>
            </a:pPr>
            <a:r>
              <a:rPr lang="en-US" sz="2000" dirty="0"/>
              <a:t>This is an inferred issue that must be addressed in all cases with multiple noncompensable evaluations</a:t>
            </a:r>
          </a:p>
        </p:txBody>
      </p:sp>
      <p:sp>
        <p:nvSpPr>
          <p:cNvPr id="4" name="Slide Number Placeholder 3">
            <a:extLst>
              <a:ext uri="{FF2B5EF4-FFF2-40B4-BE49-F238E27FC236}">
                <a16:creationId xmlns:a16="http://schemas.microsoft.com/office/drawing/2014/main" id="{237246F9-8426-4C87-AAF1-60FD5DA8FA2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22</a:t>
            </a:fld>
            <a:endParaRPr lang="en-US" dirty="0"/>
          </a:p>
        </p:txBody>
      </p:sp>
    </p:spTree>
    <p:extLst>
      <p:ext uri="{BB962C8B-B14F-4D97-AF65-F5344CB8AC3E}">
        <p14:creationId xmlns:p14="http://schemas.microsoft.com/office/powerpoint/2010/main" val="46842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Re-examinations, 3.327</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Reexaminations, including periods of hospital observation, will be requested whenever VA determines there is a need to verify either the continued existence or the current severity of a disability.</a:t>
            </a:r>
          </a:p>
          <a:p>
            <a:pPr>
              <a:spcAft>
                <a:spcPts val="600"/>
              </a:spcAft>
              <a:buClr>
                <a:schemeClr val="tx1"/>
              </a:buClr>
            </a:pPr>
            <a:r>
              <a:rPr lang="en-US" sz="2000" dirty="0"/>
              <a:t>Veterans are required to report for reexaminations</a:t>
            </a:r>
          </a:p>
          <a:p>
            <a:pPr>
              <a:spcAft>
                <a:spcPts val="600"/>
              </a:spcAft>
              <a:buClr>
                <a:schemeClr val="tx1"/>
              </a:buClr>
            </a:pPr>
            <a:r>
              <a:rPr lang="en-US" sz="2000" dirty="0"/>
              <a:t>Failure to report for the examination without good cause may result in reductions</a:t>
            </a:r>
          </a:p>
        </p:txBody>
      </p:sp>
      <p:sp>
        <p:nvSpPr>
          <p:cNvPr id="4" name="Slide Number Placeholder 3">
            <a:extLst>
              <a:ext uri="{FF2B5EF4-FFF2-40B4-BE49-F238E27FC236}">
                <a16:creationId xmlns:a16="http://schemas.microsoft.com/office/drawing/2014/main" id="{DE91D649-722C-4AF4-B5E2-1227E0EEC585}"/>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23</a:t>
            </a:fld>
            <a:endParaRPr lang="en-US" sz="1400" dirty="0"/>
          </a:p>
        </p:txBody>
      </p:sp>
    </p:spTree>
    <p:extLst>
      <p:ext uri="{BB962C8B-B14F-4D97-AF65-F5344CB8AC3E}">
        <p14:creationId xmlns:p14="http://schemas.microsoft.com/office/powerpoint/2010/main" val="392974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Re-examinations, 3.327 (continued)</a:t>
            </a:r>
          </a:p>
        </p:txBody>
      </p:sp>
      <p:sp>
        <p:nvSpPr>
          <p:cNvPr id="6" name="Content Placeholder 5"/>
          <p:cNvSpPr>
            <a:spLocks noGrp="1"/>
          </p:cNvSpPr>
          <p:nvPr>
            <p:ph idx="1"/>
            <p:custDataLst>
              <p:tags r:id="rId2"/>
            </p:custDataLst>
          </p:nvPr>
        </p:nvSpPr>
        <p:spPr>
          <a:xfrm>
            <a:off x="316484" y="2046128"/>
            <a:ext cx="4114800" cy="432412"/>
          </a:xfrm>
        </p:spPr>
        <p:txBody>
          <a:bodyPr>
            <a:normAutofit/>
          </a:bodyPr>
          <a:lstStyle/>
          <a:p>
            <a:pPr>
              <a:lnSpc>
                <a:spcPct val="110000"/>
              </a:lnSpc>
              <a:spcAft>
                <a:spcPts val="600"/>
              </a:spcAft>
            </a:pPr>
            <a:r>
              <a:rPr lang="en-US" sz="1800" b="1" u="sng" dirty="0"/>
              <a:t>No</a:t>
            </a:r>
            <a:r>
              <a:rPr lang="en-US" sz="1800" u="sng" dirty="0"/>
              <a:t> RFE will be scheduled when:</a:t>
            </a:r>
          </a:p>
        </p:txBody>
      </p:sp>
      <p:sp>
        <p:nvSpPr>
          <p:cNvPr id="2" name="Slide Number Placeholder 1">
            <a:extLst>
              <a:ext uri="{FF2B5EF4-FFF2-40B4-BE49-F238E27FC236}">
                <a16:creationId xmlns:a16="http://schemas.microsoft.com/office/drawing/2014/main" id="{76D51C07-E878-46B9-90BA-172A4D684D86}"/>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24</a:t>
            </a:fld>
            <a:endParaRPr lang="en-US" dirty="0"/>
          </a:p>
        </p:txBody>
      </p:sp>
      <p:sp>
        <p:nvSpPr>
          <p:cNvPr id="3" name="TextBox 2">
            <a:extLst>
              <a:ext uri="{FF2B5EF4-FFF2-40B4-BE49-F238E27FC236}">
                <a16:creationId xmlns:a16="http://schemas.microsoft.com/office/drawing/2014/main" id="{00BBC105-61F8-42D8-9B26-FB3FB7740E85}"/>
              </a:ext>
            </a:extLst>
          </p:cNvPr>
          <p:cNvSpPr txBox="1"/>
          <p:nvPr>
            <p:custDataLst>
              <p:tags r:id="rId4"/>
            </p:custDataLst>
          </p:nvPr>
        </p:nvSpPr>
        <p:spPr>
          <a:xfrm>
            <a:off x="316484" y="2739114"/>
            <a:ext cx="4728845" cy="2816156"/>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Disability is static without improvement over 5 years, and not likely to improve</a:t>
            </a:r>
          </a:p>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Veteran is over 55, except unusual circumstances</a:t>
            </a:r>
          </a:p>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Evaluation is at the schedular minimum</a:t>
            </a:r>
          </a:p>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Combined evaluation will not change even if the reexamination resulted in a reduced evaluation for one or more disabilities</a:t>
            </a:r>
          </a:p>
        </p:txBody>
      </p:sp>
      <p:sp>
        <p:nvSpPr>
          <p:cNvPr id="7" name="Content Placeholder 6">
            <a:extLst>
              <a:ext uri="{FF2B5EF4-FFF2-40B4-BE49-F238E27FC236}">
                <a16:creationId xmlns:a16="http://schemas.microsoft.com/office/drawing/2014/main" id="{128061A0-D9FF-4302-BA53-A5CFA97ED963}"/>
              </a:ext>
            </a:extLst>
          </p:cNvPr>
          <p:cNvSpPr txBox="1">
            <a:spLocks/>
          </p:cNvSpPr>
          <p:nvPr>
            <p:custDataLst>
              <p:tags r:id="rId5"/>
            </p:custDataLst>
          </p:nvPr>
        </p:nvSpPr>
        <p:spPr>
          <a:xfrm>
            <a:off x="4803529" y="2046128"/>
            <a:ext cx="4023987" cy="664681"/>
          </a:xfrm>
        </p:spPr>
        <p:txBody>
          <a:bodyPr>
            <a:noAutofit/>
          </a:bodyPr>
          <a:lst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a:lstStyle>
          <a:p>
            <a:pPr>
              <a:spcBef>
                <a:spcPts val="0"/>
              </a:spcBef>
              <a:spcAft>
                <a:spcPts val="600"/>
              </a:spcAft>
            </a:pPr>
            <a:r>
              <a:rPr lang="en-US" sz="1800" u="sng" dirty="0"/>
              <a:t>Schedule RFE </a:t>
            </a:r>
            <a:r>
              <a:rPr lang="en-US" sz="1800" b="1" u="sng" dirty="0"/>
              <a:t>5 years </a:t>
            </a:r>
            <a:r>
              <a:rPr lang="en-US" sz="1800" u="sng" dirty="0"/>
              <a:t>from date of Rating Decision, </a:t>
            </a:r>
            <a:r>
              <a:rPr lang="en-US" sz="1800" u="sng" dirty="0">
                <a:solidFill>
                  <a:srgbClr val="C00000"/>
                </a:solidFill>
              </a:rPr>
              <a:t>exceptions</a:t>
            </a:r>
            <a:r>
              <a:rPr lang="en-US" sz="1800" u="sng" dirty="0"/>
              <a:t>:</a:t>
            </a:r>
          </a:p>
        </p:txBody>
      </p:sp>
      <p:sp>
        <p:nvSpPr>
          <p:cNvPr id="8" name="TextBox 7">
            <a:extLst>
              <a:ext uri="{FF2B5EF4-FFF2-40B4-BE49-F238E27FC236}">
                <a16:creationId xmlns:a16="http://schemas.microsoft.com/office/drawing/2014/main" id="{53868C4D-1770-430E-99CD-0AB08369F9D9}"/>
              </a:ext>
            </a:extLst>
          </p:cNvPr>
          <p:cNvSpPr txBox="1"/>
          <p:nvPr>
            <p:custDataLst>
              <p:tags r:id="rId6"/>
            </p:custDataLst>
          </p:nvPr>
        </p:nvSpPr>
        <p:spPr>
          <a:xfrm>
            <a:off x="4803529" y="2739114"/>
            <a:ext cx="4173323" cy="309315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Prestabilization ratings under 3.327(b)(1)</a:t>
            </a:r>
          </a:p>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Discharge from military service due to a mental disorder caused by traumatic stress under 4.129</a:t>
            </a:r>
          </a:p>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Malignancies that require reevaluation six months following end of treatment</a:t>
            </a:r>
          </a:p>
          <a:p>
            <a:pPr marL="285750" indent="-285750">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Any other future examination required under Part 3 or Part 4</a:t>
            </a:r>
          </a:p>
        </p:txBody>
      </p:sp>
    </p:spTree>
    <p:extLst>
      <p:ext uri="{BB962C8B-B14F-4D97-AF65-F5344CB8AC3E}">
        <p14:creationId xmlns:p14="http://schemas.microsoft.com/office/powerpoint/2010/main" val="304828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Stabilization of Evaluations, 3.344</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When the results of a RFE (set at 5 years out) show improvement of a disability that is subject to temporary or episodic improvement, a reduction in evaluation </a:t>
            </a:r>
            <a:r>
              <a:rPr lang="en-US" sz="2000" i="1" dirty="0"/>
              <a:t>cannot be made based on only one examination,</a:t>
            </a:r>
            <a:r>
              <a:rPr lang="en-US" sz="2000" dirty="0"/>
              <a:t> unless all the evidence of record clearly warrants the conclusion that </a:t>
            </a:r>
            <a:r>
              <a:rPr lang="en-US" sz="2000" i="1" dirty="0"/>
              <a:t>sustained improvement</a:t>
            </a:r>
            <a:r>
              <a:rPr lang="en-US" sz="2000" dirty="0"/>
              <a:t> has been demonstrated</a:t>
            </a:r>
          </a:p>
        </p:txBody>
      </p:sp>
      <p:sp>
        <p:nvSpPr>
          <p:cNvPr id="4" name="Slide Number Placeholder 3">
            <a:extLst>
              <a:ext uri="{FF2B5EF4-FFF2-40B4-BE49-F238E27FC236}">
                <a16:creationId xmlns:a16="http://schemas.microsoft.com/office/drawing/2014/main" id="{47A9D44E-0EFB-405F-9385-D8F7311A316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25</a:t>
            </a:fld>
            <a:endParaRPr lang="en-US" dirty="0"/>
          </a:p>
        </p:txBody>
      </p:sp>
    </p:spTree>
    <p:extLst>
      <p:ext uri="{BB962C8B-B14F-4D97-AF65-F5344CB8AC3E}">
        <p14:creationId xmlns:p14="http://schemas.microsoft.com/office/powerpoint/2010/main" val="341155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Stabilization of Evaluations, 3.344 (continued)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If doubt remains after consideration of all the evidence, continue the rating with an examination to be rescheduled in 18, 24, or 30 months</a:t>
            </a:r>
          </a:p>
        </p:txBody>
      </p:sp>
      <p:sp>
        <p:nvSpPr>
          <p:cNvPr id="4" name="Slide Number Placeholder 3">
            <a:extLst>
              <a:ext uri="{FF2B5EF4-FFF2-40B4-BE49-F238E27FC236}">
                <a16:creationId xmlns:a16="http://schemas.microsoft.com/office/drawing/2014/main" id="{E1A13043-3F03-44D5-9FCC-7CD8F0D09FA8}"/>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26</a:t>
            </a:fld>
            <a:endParaRPr lang="en-US" sz="1400" dirty="0"/>
          </a:p>
        </p:txBody>
      </p:sp>
    </p:spTree>
    <p:extLst>
      <p:ext uri="{BB962C8B-B14F-4D97-AF65-F5344CB8AC3E}">
        <p14:creationId xmlns:p14="http://schemas.microsoft.com/office/powerpoint/2010/main" val="322424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Benefits Under 38 U.S.C. 1151, 3.361</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If it is determined that there is an additional disability or aggravation of an existing disease or injury suffered as a result of treatment by VA that includes, hospitalization, medical or surgical treatment, examination, or vocational rehabilitation training: Compensation will be payable for such disability.</a:t>
            </a:r>
          </a:p>
        </p:txBody>
      </p:sp>
      <p:sp>
        <p:nvSpPr>
          <p:cNvPr id="4" name="Slide Number Placeholder 3">
            <a:extLst>
              <a:ext uri="{FF2B5EF4-FFF2-40B4-BE49-F238E27FC236}">
                <a16:creationId xmlns:a16="http://schemas.microsoft.com/office/drawing/2014/main" id="{665EE5FA-7793-441A-BD05-1F326119E333}"/>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27</a:t>
            </a:fld>
            <a:endParaRPr lang="en-US" dirty="0"/>
          </a:p>
        </p:txBody>
      </p:sp>
    </p:spTree>
    <p:extLst>
      <p:ext uri="{BB962C8B-B14F-4D97-AF65-F5344CB8AC3E}">
        <p14:creationId xmlns:p14="http://schemas.microsoft.com/office/powerpoint/2010/main" val="1205343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Paired Organs and Extremities, 3.383</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Compensation is payable for combinations of service connected and non-service connected disabilities, </a:t>
            </a:r>
            <a:r>
              <a:rPr lang="en-US" sz="2000" u="sng" dirty="0"/>
              <a:t>as if</a:t>
            </a:r>
            <a:r>
              <a:rPr lang="en-US" sz="2000" dirty="0"/>
              <a:t> both disabilities were service connected as long as the non-service connected disability is not due to the Veteran’s own willful misconduct.</a:t>
            </a:r>
          </a:p>
        </p:txBody>
      </p:sp>
      <p:sp>
        <p:nvSpPr>
          <p:cNvPr id="4" name="Slide Number Placeholder 3">
            <a:extLst>
              <a:ext uri="{FF2B5EF4-FFF2-40B4-BE49-F238E27FC236}">
                <a16:creationId xmlns:a16="http://schemas.microsoft.com/office/drawing/2014/main" id="{50B412A4-F599-4633-B28C-B831AC79B45A}"/>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28</a:t>
            </a:fld>
            <a:endParaRPr lang="en-US" sz="1400" dirty="0"/>
          </a:p>
        </p:txBody>
      </p:sp>
    </p:spTree>
    <p:extLst>
      <p:ext uri="{BB962C8B-B14F-4D97-AF65-F5344CB8AC3E}">
        <p14:creationId xmlns:p14="http://schemas.microsoft.com/office/powerpoint/2010/main" val="228574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Paired Organs and Extremities, 3.383 (continued)</a:t>
            </a:r>
          </a:p>
        </p:txBody>
      </p:sp>
      <p:sp>
        <p:nvSpPr>
          <p:cNvPr id="3" name="Content Placeholder 2"/>
          <p:cNvSpPr>
            <a:spLocks noGrp="1"/>
          </p:cNvSpPr>
          <p:nvPr>
            <p:ph idx="1"/>
            <p:custDataLst>
              <p:tags r:id="rId2"/>
            </p:custDataLst>
          </p:nvPr>
        </p:nvSpPr>
        <p:spPr>
          <a:xfrm>
            <a:off x="457200" y="2058803"/>
            <a:ext cx="8229600" cy="365125"/>
          </a:xfrm>
        </p:spPr>
        <p:txBody>
          <a:bodyPr>
            <a:normAutofit fontScale="92500" lnSpcReduction="10000"/>
          </a:bodyPr>
          <a:lstStyle/>
          <a:p>
            <a:pPr>
              <a:spcAft>
                <a:spcPts val="600"/>
              </a:spcAft>
            </a:pPr>
            <a:r>
              <a:rPr lang="en-US" sz="2000" dirty="0"/>
              <a:t>Examples of Paired Organs and Extremities</a:t>
            </a:r>
          </a:p>
        </p:txBody>
      </p:sp>
      <p:sp>
        <p:nvSpPr>
          <p:cNvPr id="4" name="Slide Number Placeholder 3">
            <a:extLst>
              <a:ext uri="{FF2B5EF4-FFF2-40B4-BE49-F238E27FC236}">
                <a16:creationId xmlns:a16="http://schemas.microsoft.com/office/drawing/2014/main" id="{EE133E90-934F-4AF3-965B-2FAF7A6923F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29</a:t>
            </a:fld>
            <a:endParaRPr lang="en-US" sz="1400" dirty="0"/>
          </a:p>
        </p:txBody>
      </p:sp>
      <p:sp>
        <p:nvSpPr>
          <p:cNvPr id="5" name="TextBox 4">
            <a:extLst>
              <a:ext uri="{FF2B5EF4-FFF2-40B4-BE49-F238E27FC236}">
                <a16:creationId xmlns:a16="http://schemas.microsoft.com/office/drawing/2014/main" id="{2BD21C1F-C73E-4162-8DD7-190FD956BF43}"/>
              </a:ext>
            </a:extLst>
          </p:cNvPr>
          <p:cNvSpPr txBox="1"/>
          <p:nvPr>
            <p:custDataLst>
              <p:tags r:id="rId4"/>
            </p:custDataLst>
          </p:nvPr>
        </p:nvSpPr>
        <p:spPr>
          <a:xfrm>
            <a:off x="457200" y="2423928"/>
            <a:ext cx="8240617" cy="3170099"/>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Impairment of vision in one eye SC, and impairment in other eye NSC (PL 110-157)</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Loss or LOU of one kidney SC and involvement of other kidney NSC</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Hearing impairment in one ear SC at 10%, and impairment in other ear NSC meeting 3.385 criteria</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Loss or LOU one hand/foot SC, and Loss or LOU of other hand/foot NSC</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Permanent SC of one lung 50 percent, and disability of the other lung NSC</a:t>
            </a:r>
          </a:p>
        </p:txBody>
      </p:sp>
    </p:spTree>
    <p:extLst>
      <p:ext uri="{BB962C8B-B14F-4D97-AF65-F5344CB8AC3E}">
        <p14:creationId xmlns:p14="http://schemas.microsoft.com/office/powerpoint/2010/main" val="86880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References </a:t>
            </a:r>
          </a:p>
        </p:txBody>
      </p:sp>
      <p:sp>
        <p:nvSpPr>
          <p:cNvPr id="6148" name="Rectangle 3"/>
          <p:cNvSpPr>
            <a:spLocks noGrp="1" noChangeArrowheads="1"/>
          </p:cNvSpPr>
          <p:nvPr>
            <p:ph idx="1"/>
            <p:custDataLst>
              <p:tags r:id="rId2"/>
            </p:custDataLst>
          </p:nvPr>
        </p:nvSpPr>
        <p:spPr>
          <a:xfrm>
            <a:off x="347869" y="2148008"/>
            <a:ext cx="8448262" cy="3916363"/>
          </a:xfrm>
          <a:prstGeom prst="rect">
            <a:avLst/>
          </a:prstGeom>
        </p:spPr>
        <p:txBody>
          <a:bodyPr>
            <a:normAutofit/>
          </a:bodyPr>
          <a:lstStyle/>
          <a:p>
            <a:pPr>
              <a:spcAft>
                <a:spcPts val="600"/>
              </a:spcAft>
              <a:buClr>
                <a:schemeClr val="tx1"/>
              </a:buClr>
            </a:pPr>
            <a:r>
              <a:rPr lang="en-US" sz="2000" dirty="0"/>
              <a:t>38 CFR Part 3, General Claims Process</a:t>
            </a:r>
          </a:p>
          <a:p>
            <a:pPr>
              <a:spcAft>
                <a:spcPts val="600"/>
              </a:spcAft>
              <a:buClr>
                <a:schemeClr val="tx1"/>
              </a:buClr>
            </a:pPr>
            <a:r>
              <a:rPr lang="en-US" sz="2000" dirty="0"/>
              <a:t>38 CFR 3.159(a)(2), Competent Lay Evidence</a:t>
            </a:r>
          </a:p>
          <a:p>
            <a:pPr>
              <a:spcAft>
                <a:spcPts val="600"/>
              </a:spcAft>
              <a:buClr>
                <a:schemeClr val="tx1"/>
              </a:buClr>
            </a:pPr>
            <a:r>
              <a:rPr lang="en-US" sz="2000" dirty="0"/>
              <a:t>M21-1.Part III, Subpart iv, Chapter 2-8 General Rating Process</a:t>
            </a:r>
          </a:p>
          <a:p>
            <a:pPr>
              <a:spcAft>
                <a:spcPts val="600"/>
              </a:spcAft>
              <a:buClr>
                <a:schemeClr val="tx1"/>
              </a:buClr>
            </a:pPr>
            <a:r>
              <a:rPr lang="en-US" sz="2000" dirty="0"/>
              <a:t>M21-1.Part IV, Subpart ii, Chapter 2, Rating (Compensation)</a:t>
            </a:r>
          </a:p>
          <a:p>
            <a:pPr>
              <a:spcAft>
                <a:spcPts val="600"/>
              </a:spcAft>
              <a:buClr>
                <a:schemeClr val="tx1"/>
              </a:buClr>
            </a:pPr>
            <a:r>
              <a:rPr lang="en-US" sz="2000" dirty="0"/>
              <a:t>M21-1 Part IV, Subpart ii, Chapter 2 Section B Determining Service connection (SC)</a:t>
            </a:r>
          </a:p>
          <a:p>
            <a:pPr>
              <a:spcAft>
                <a:spcPts val="600"/>
              </a:spcAft>
              <a:buClr>
                <a:schemeClr val="tx1"/>
              </a:buClr>
            </a:pPr>
            <a:r>
              <a:rPr lang="en-US" sz="2000" dirty="0"/>
              <a:t>McClendon v. Nicholson, No.04-0185, June 5, 2006</a:t>
            </a:r>
          </a:p>
        </p:txBody>
      </p:sp>
      <p:sp>
        <p:nvSpPr>
          <p:cNvPr id="2" name="Slide Number Placeholder 1">
            <a:extLst>
              <a:ext uri="{FF2B5EF4-FFF2-40B4-BE49-F238E27FC236}">
                <a16:creationId xmlns:a16="http://schemas.microsoft.com/office/drawing/2014/main" id="{EA2D299D-B3FB-44FF-B6D0-667B59EB321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3</a:t>
            </a:fld>
            <a:endParaRPr lang="en-US" sz="1400" dirty="0"/>
          </a:p>
        </p:txBody>
      </p:sp>
    </p:spTree>
    <p:extLst>
      <p:ext uri="{BB962C8B-B14F-4D97-AF65-F5344CB8AC3E}">
        <p14:creationId xmlns:p14="http://schemas.microsoft.com/office/powerpoint/2010/main" val="7697470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Protected Evaluations, 3.951</a:t>
            </a:r>
          </a:p>
        </p:txBody>
      </p:sp>
      <p:sp>
        <p:nvSpPr>
          <p:cNvPr id="3" name="Content Placeholder 2"/>
          <p:cNvSpPr>
            <a:spLocks noGrp="1"/>
          </p:cNvSpPr>
          <p:nvPr>
            <p:ph idx="1"/>
            <p:custDataLst>
              <p:tags r:id="rId2"/>
            </p:custDataLst>
          </p:nvPr>
        </p:nvSpPr>
        <p:spPr>
          <a:xfrm>
            <a:off x="457200" y="2057400"/>
            <a:ext cx="8229600" cy="1086867"/>
          </a:xfrm>
        </p:spPr>
        <p:txBody>
          <a:bodyPr>
            <a:normAutofit/>
          </a:bodyPr>
          <a:lstStyle/>
          <a:p>
            <a:pPr>
              <a:spcAft>
                <a:spcPts val="600"/>
              </a:spcAft>
            </a:pPr>
            <a:r>
              <a:rPr lang="en-US" sz="2000" dirty="0"/>
              <a:t>Any disability which has been continuously rated as or above an evaluation for </a:t>
            </a:r>
            <a:r>
              <a:rPr lang="en-US" sz="2000" u="sng" dirty="0"/>
              <a:t>20 year or more</a:t>
            </a:r>
            <a:r>
              <a:rPr lang="en-US" sz="2000" dirty="0"/>
              <a:t> cannot be reduced, </a:t>
            </a:r>
            <a:r>
              <a:rPr lang="en-US" sz="2000" i="1" dirty="0">
                <a:solidFill>
                  <a:srgbClr val="C00000"/>
                </a:solidFill>
              </a:rPr>
              <a:t>except</a:t>
            </a:r>
            <a:r>
              <a:rPr lang="en-US" sz="2000" dirty="0"/>
              <a:t> upon a showing of fraud.</a:t>
            </a:r>
          </a:p>
        </p:txBody>
      </p:sp>
      <p:sp>
        <p:nvSpPr>
          <p:cNvPr id="4" name="Slide Number Placeholder 3">
            <a:extLst>
              <a:ext uri="{FF2B5EF4-FFF2-40B4-BE49-F238E27FC236}">
                <a16:creationId xmlns:a16="http://schemas.microsoft.com/office/drawing/2014/main" id="{EFB6AF45-1B63-40C5-954C-419ED62F0188}"/>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30</a:t>
            </a:fld>
            <a:endParaRPr lang="en-US" dirty="0"/>
          </a:p>
        </p:txBody>
      </p:sp>
      <p:sp>
        <p:nvSpPr>
          <p:cNvPr id="5" name="TextBox 4">
            <a:extLst>
              <a:ext uri="{FF2B5EF4-FFF2-40B4-BE49-F238E27FC236}">
                <a16:creationId xmlns:a16="http://schemas.microsoft.com/office/drawing/2014/main" id="{5D75063E-CF7F-4A0F-BC8F-24AB5A4BD225}"/>
              </a:ext>
            </a:extLst>
          </p:cNvPr>
          <p:cNvSpPr txBox="1"/>
          <p:nvPr>
            <p:custDataLst>
              <p:tags r:id="rId4"/>
            </p:custDataLst>
          </p:nvPr>
        </p:nvSpPr>
        <p:spPr>
          <a:xfrm>
            <a:off x="457200" y="3036585"/>
            <a:ext cx="8229600" cy="78483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SMC Rates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Change in Diagnostic Codes (DC)</a:t>
            </a:r>
          </a:p>
        </p:txBody>
      </p:sp>
    </p:spTree>
    <p:extLst>
      <p:ext uri="{BB962C8B-B14F-4D97-AF65-F5344CB8AC3E}">
        <p14:creationId xmlns:p14="http://schemas.microsoft.com/office/powerpoint/2010/main" val="3807659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Protection of Service Connection, 3.957</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Service connection for any disability or death that has been in effect for </a:t>
            </a:r>
            <a:r>
              <a:rPr lang="en-US" sz="2000" b="1" u="sng" dirty="0"/>
              <a:t>10 years or more</a:t>
            </a:r>
            <a:r>
              <a:rPr lang="en-US" sz="2000" b="1" dirty="0"/>
              <a:t> </a:t>
            </a:r>
            <a:r>
              <a:rPr lang="en-US" sz="2000" dirty="0"/>
              <a:t>will not be severed except on a showing that the original grant was based on fraud, or it is clearly shown from military records that the person concerned did not have the requisite service or character of discharge.</a:t>
            </a:r>
            <a:endParaRPr lang="en-US" sz="2000" u="sng" dirty="0"/>
          </a:p>
        </p:txBody>
      </p:sp>
      <p:sp>
        <p:nvSpPr>
          <p:cNvPr id="4" name="Slide Number Placeholder 3">
            <a:extLst>
              <a:ext uri="{FF2B5EF4-FFF2-40B4-BE49-F238E27FC236}">
                <a16:creationId xmlns:a16="http://schemas.microsoft.com/office/drawing/2014/main" id="{15D52FD8-87FC-46B6-BB8B-D7AFB31632D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31</a:t>
            </a:fld>
            <a:endParaRPr lang="en-US" dirty="0"/>
          </a:p>
        </p:txBody>
      </p:sp>
    </p:spTree>
    <p:extLst>
      <p:ext uri="{BB962C8B-B14F-4D97-AF65-F5344CB8AC3E}">
        <p14:creationId xmlns:p14="http://schemas.microsoft.com/office/powerpoint/2010/main" val="350517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1798F-B6F9-4D6C-9CE0-9DE511726460}"/>
              </a:ext>
            </a:extLst>
          </p:cNvPr>
          <p:cNvSpPr>
            <a:spLocks noGrp="1"/>
          </p:cNvSpPr>
          <p:nvPr>
            <p:ph type="sldNum" sz="quarter" idx="12"/>
            <p:custDataLst>
              <p:tags r:id="rId1"/>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32</a:t>
            </a:fld>
            <a:endParaRPr lang="en-US" sz="1400" dirty="0"/>
          </a:p>
        </p:txBody>
      </p:sp>
      <p:sp>
        <p:nvSpPr>
          <p:cNvPr id="4" name="TextBox 3">
            <a:extLst>
              <a:ext uri="{FF2B5EF4-FFF2-40B4-BE49-F238E27FC236}">
                <a16:creationId xmlns:a16="http://schemas.microsoft.com/office/drawing/2014/main" id="{0C5077B7-9A76-4EF8-83AB-5A714C1FC0CC}"/>
              </a:ext>
            </a:extLst>
          </p:cNvPr>
          <p:cNvSpPr txBox="1"/>
          <p:nvPr>
            <p:custDataLst>
              <p:tags r:id="rId2"/>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16607207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Line of Duty &amp; Misconduct, 3.301</a:t>
            </a:r>
          </a:p>
        </p:txBody>
      </p:sp>
      <p:sp>
        <p:nvSpPr>
          <p:cNvPr id="13" name="Content Placeholder 12"/>
          <p:cNvSpPr>
            <a:spLocks noGrp="1"/>
          </p:cNvSpPr>
          <p:nvPr>
            <p:ph idx="1"/>
            <p:custDataLst>
              <p:tags r:id="rId2"/>
            </p:custDataLst>
          </p:nvPr>
        </p:nvSpPr>
        <p:spPr>
          <a:xfrm>
            <a:off x="457200" y="2057400"/>
            <a:ext cx="8229600" cy="696817"/>
          </a:xfrm>
        </p:spPr>
        <p:txBody>
          <a:bodyPr>
            <a:normAutofit lnSpcReduction="10000"/>
          </a:bodyPr>
          <a:lstStyle/>
          <a:p>
            <a:pPr>
              <a:spcAft>
                <a:spcPts val="600"/>
              </a:spcAft>
            </a:pPr>
            <a:r>
              <a:rPr lang="en-US" sz="2000" dirty="0"/>
              <a:t>Direct service connection may be granted only when a disability or cause of death:</a:t>
            </a:r>
          </a:p>
        </p:txBody>
      </p:sp>
      <p:sp>
        <p:nvSpPr>
          <p:cNvPr id="2" name="Slide Number Placeholder 1">
            <a:extLst>
              <a:ext uri="{FF2B5EF4-FFF2-40B4-BE49-F238E27FC236}">
                <a16:creationId xmlns:a16="http://schemas.microsoft.com/office/drawing/2014/main" id="{0760AB2F-AD6F-446E-9594-E25B50A12B9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
        <p:nvSpPr>
          <p:cNvPr id="3" name="TextBox 2">
            <a:extLst>
              <a:ext uri="{FF2B5EF4-FFF2-40B4-BE49-F238E27FC236}">
                <a16:creationId xmlns:a16="http://schemas.microsoft.com/office/drawing/2014/main" id="{1D746D23-F40A-4226-949B-B8D70E8A1984}"/>
              </a:ext>
            </a:extLst>
          </p:cNvPr>
          <p:cNvSpPr txBox="1"/>
          <p:nvPr>
            <p:custDataLst>
              <p:tags r:id="rId4"/>
            </p:custDataLst>
          </p:nvPr>
        </p:nvSpPr>
        <p:spPr>
          <a:xfrm>
            <a:off x="446183" y="2754217"/>
            <a:ext cx="8240617" cy="1862048"/>
          </a:xfrm>
          <a:prstGeom prst="rect">
            <a:avLst/>
          </a:prstGeom>
          <a:noFill/>
        </p:spPr>
        <p:txBody>
          <a:bodyPr wrap="square" rtlCol="0">
            <a:spAutoFit/>
          </a:bodyPr>
          <a:lstStyle/>
          <a:p>
            <a:pPr marL="628650" indent="-342900">
              <a:spcAft>
                <a:spcPts val="600"/>
              </a:spcAft>
              <a:buClr>
                <a:schemeClr val="tx1"/>
              </a:buClr>
              <a:buFont typeface="Arial" panose="020B0604020202020204" pitchFamily="34" charset="0"/>
              <a:buChar char="•"/>
            </a:pPr>
            <a:r>
              <a:rPr lang="en-US" sz="2000" dirty="0"/>
              <a:t>Was incurred or aggravated in the line of duty</a:t>
            </a:r>
          </a:p>
          <a:p>
            <a:pPr marL="628650" indent="-342900">
              <a:spcAft>
                <a:spcPts val="600"/>
              </a:spcAft>
              <a:buClr>
                <a:schemeClr val="tx1"/>
              </a:buClr>
              <a:buFont typeface="Arial" panose="020B0604020202020204" pitchFamily="34" charset="0"/>
              <a:buChar char="•"/>
            </a:pPr>
            <a:r>
              <a:rPr lang="en-US" sz="2000" dirty="0"/>
              <a:t>Not result of the Veteran’s own willful misconduct</a:t>
            </a:r>
          </a:p>
          <a:p>
            <a:pPr marL="628650" indent="-342900">
              <a:spcAft>
                <a:spcPts val="600"/>
              </a:spcAft>
              <a:buClr>
                <a:schemeClr val="tx1"/>
              </a:buClr>
              <a:buFont typeface="Arial" panose="020B0604020202020204" pitchFamily="34" charset="0"/>
              <a:buChar char="•"/>
            </a:pPr>
            <a:r>
              <a:rPr lang="en-US" sz="2000" dirty="0"/>
              <a:t>The result of the abuse of alcohol and drugs, for claims after October 31, 1990</a:t>
            </a:r>
          </a:p>
          <a:p>
            <a:pPr marL="1031875" lvl="1" indent="-284163">
              <a:spcAft>
                <a:spcPts val="600"/>
              </a:spcAft>
              <a:buClr>
                <a:schemeClr val="tx1"/>
              </a:buClr>
              <a:buFont typeface="Arial" panose="020B0604020202020204" pitchFamily="34" charset="0"/>
              <a:buChar char="•"/>
            </a:pPr>
            <a:r>
              <a:rPr lang="en-US" sz="2000" dirty="0"/>
              <a:t>Subject to 3.301(d)</a:t>
            </a:r>
          </a:p>
        </p:txBody>
      </p:sp>
    </p:spTree>
    <p:extLst>
      <p:ext uri="{BB962C8B-B14F-4D97-AF65-F5344CB8AC3E}">
        <p14:creationId xmlns:p14="http://schemas.microsoft.com/office/powerpoint/2010/main" val="41092275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Principles Relating to Service Connection, 3.303</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sz="2000" dirty="0"/>
              <a:t>Definition: Facts, as shown by the evidence, establish that an injury or disease resulting in disability was incurred during military service, or aggravated by it</a:t>
            </a:r>
          </a:p>
          <a:p>
            <a:pPr>
              <a:spcAft>
                <a:spcPts val="600"/>
              </a:spcAft>
              <a:buClr>
                <a:schemeClr val="tx1"/>
              </a:buClr>
            </a:pPr>
            <a:r>
              <a:rPr lang="en-US" sz="2000" dirty="0"/>
              <a:t>Chronicity &amp; Continuity: The theory of continuity of symptomatology under 3.303(b) may only be used to establish service connection for a chronic disease listed in 3.309(a)</a:t>
            </a:r>
          </a:p>
          <a:p>
            <a:pPr>
              <a:spcAft>
                <a:spcPts val="600"/>
              </a:spcAft>
              <a:buClr>
                <a:schemeClr val="tx1"/>
              </a:buClr>
            </a:pPr>
            <a:r>
              <a:rPr lang="en-US" sz="2000" dirty="0"/>
              <a:t>Pre-service disabilities noted in service</a:t>
            </a:r>
          </a:p>
          <a:p>
            <a:pPr>
              <a:spcAft>
                <a:spcPts val="600"/>
              </a:spcAft>
              <a:buClr>
                <a:schemeClr val="tx1"/>
              </a:buClr>
            </a:pPr>
            <a:r>
              <a:rPr lang="en-US" sz="2000" dirty="0"/>
              <a:t>Post-service initial diagnosis of disease</a:t>
            </a:r>
            <a:endParaRPr lang="en-US" sz="14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DE6E9D2-2F34-428B-B3AA-A638D3B933D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5</a:t>
            </a:fld>
            <a:endParaRPr lang="en-US" sz="1400" dirty="0"/>
          </a:p>
        </p:txBody>
      </p:sp>
    </p:spTree>
    <p:extLst>
      <p:ext uri="{BB962C8B-B14F-4D97-AF65-F5344CB8AC3E}">
        <p14:creationId xmlns:p14="http://schemas.microsoft.com/office/powerpoint/2010/main" val="25447167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Direct Service Connection, 3.304</a:t>
            </a:r>
          </a:p>
        </p:txBody>
      </p:sp>
      <p:sp>
        <p:nvSpPr>
          <p:cNvPr id="3" name="Content Placeholder 2"/>
          <p:cNvSpPr>
            <a:spLocks noGrp="1"/>
          </p:cNvSpPr>
          <p:nvPr>
            <p:ph idx="1"/>
            <p:custDataLst>
              <p:tags r:id="rId2"/>
            </p:custDataLst>
          </p:nvPr>
        </p:nvSpPr>
        <p:spPr>
          <a:xfrm>
            <a:off x="457200" y="2057401"/>
            <a:ext cx="8229600" cy="1291728"/>
          </a:xfrm>
        </p:spPr>
        <p:txBody>
          <a:bodyPr>
            <a:normAutofit lnSpcReduction="10000"/>
          </a:bodyPr>
          <a:lstStyle/>
          <a:p>
            <a:pPr>
              <a:spcAft>
                <a:spcPts val="600"/>
              </a:spcAft>
            </a:pPr>
            <a:r>
              <a:rPr lang="en-US" sz="2000" dirty="0"/>
              <a:t>Presumption of Soundness (b), Veteran is considered to have been in sound condition when accepted into service except as to conditions noted at entrance, or where clear evidence demonstrates that the condition existed proper to service</a:t>
            </a:r>
          </a:p>
        </p:txBody>
      </p:sp>
      <p:sp>
        <p:nvSpPr>
          <p:cNvPr id="4" name="Slide Number Placeholder 3">
            <a:extLst>
              <a:ext uri="{FF2B5EF4-FFF2-40B4-BE49-F238E27FC236}">
                <a16:creationId xmlns:a16="http://schemas.microsoft.com/office/drawing/2014/main" id="{31DD7C3A-67B2-4E83-A55C-3D4CB213FF1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
        <p:nvSpPr>
          <p:cNvPr id="5" name="TextBox 4">
            <a:extLst>
              <a:ext uri="{FF2B5EF4-FFF2-40B4-BE49-F238E27FC236}">
                <a16:creationId xmlns:a16="http://schemas.microsoft.com/office/drawing/2014/main" id="{6A6BC40D-0B65-4CE7-9CB6-CA4CE0C47F87}"/>
              </a:ext>
            </a:extLst>
          </p:cNvPr>
          <p:cNvSpPr txBox="1"/>
          <p:nvPr>
            <p:custDataLst>
              <p:tags r:id="rId4"/>
            </p:custDataLst>
          </p:nvPr>
        </p:nvSpPr>
        <p:spPr>
          <a:xfrm>
            <a:off x="468217" y="3349129"/>
            <a:ext cx="8218583" cy="400110"/>
          </a:xfrm>
          <a:prstGeom prst="rect">
            <a:avLst/>
          </a:prstGeom>
          <a:noFill/>
        </p:spPr>
        <p:txBody>
          <a:bodyPr wrap="square" rtlCol="0">
            <a:spAutoFit/>
          </a:bodyPr>
          <a:lstStyle/>
          <a:p>
            <a:pPr marL="628650"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Pes Planus is a common example of pre-existing</a:t>
            </a:r>
          </a:p>
        </p:txBody>
      </p:sp>
    </p:spTree>
    <p:extLst>
      <p:ext uri="{BB962C8B-B14F-4D97-AF65-F5344CB8AC3E}">
        <p14:creationId xmlns:p14="http://schemas.microsoft.com/office/powerpoint/2010/main" val="311931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Direct Service Connection, 3.304</a:t>
            </a:r>
          </a:p>
        </p:txBody>
      </p:sp>
      <p:sp>
        <p:nvSpPr>
          <p:cNvPr id="3" name="Content Placeholder 2"/>
          <p:cNvSpPr>
            <a:spLocks noGrp="1"/>
          </p:cNvSpPr>
          <p:nvPr>
            <p:ph idx="1"/>
            <p:custDataLst>
              <p:tags r:id="rId2"/>
            </p:custDataLst>
          </p:nvPr>
        </p:nvSpPr>
        <p:spPr>
          <a:xfrm>
            <a:off x="457200" y="2057400"/>
            <a:ext cx="8229600" cy="2081981"/>
          </a:xfrm>
        </p:spPr>
        <p:txBody>
          <a:bodyPr>
            <a:noAutofit/>
          </a:bodyPr>
          <a:lstStyle/>
          <a:p>
            <a:pPr>
              <a:spcAft>
                <a:spcPts val="600"/>
              </a:spcAft>
              <a:buClr>
                <a:schemeClr val="tx1"/>
              </a:buClr>
            </a:pPr>
            <a:r>
              <a:rPr lang="en-US" sz="2000" dirty="0"/>
              <a:t>Combat (d), An injury or disease incurred or aggravated in combat if the evidence is consistent with the circumstances, conditions, or hardships of such service</a:t>
            </a:r>
          </a:p>
          <a:p>
            <a:pPr>
              <a:spcAft>
                <a:spcPts val="600"/>
              </a:spcAft>
              <a:buClr>
                <a:schemeClr val="tx1"/>
              </a:buClr>
            </a:pPr>
            <a:r>
              <a:rPr lang="en-US" sz="2000" dirty="0"/>
              <a:t>PTSD (f), in-service diagnosis of PTSD, combat-related, fear-based, FPOW, and personal assault/MST</a:t>
            </a:r>
          </a:p>
        </p:txBody>
      </p:sp>
      <p:sp>
        <p:nvSpPr>
          <p:cNvPr id="4" name="Slide Number Placeholder 3">
            <a:extLst>
              <a:ext uri="{FF2B5EF4-FFF2-40B4-BE49-F238E27FC236}">
                <a16:creationId xmlns:a16="http://schemas.microsoft.com/office/drawing/2014/main" id="{EBF81F04-406C-46BC-ACE1-897AAECA0843}"/>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7</a:t>
            </a:fld>
            <a:endParaRPr lang="en-US" sz="1400" dirty="0"/>
          </a:p>
        </p:txBody>
      </p:sp>
    </p:spTree>
    <p:extLst>
      <p:ext uri="{BB962C8B-B14F-4D97-AF65-F5344CB8AC3E}">
        <p14:creationId xmlns:p14="http://schemas.microsoft.com/office/powerpoint/2010/main" val="271925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Service Connection Based on Aggravation, 3.306</a:t>
            </a:r>
          </a:p>
        </p:txBody>
      </p:sp>
      <p:sp>
        <p:nvSpPr>
          <p:cNvPr id="3" name="Content Placeholder 2"/>
          <p:cNvSpPr>
            <a:spLocks noGrp="1"/>
          </p:cNvSpPr>
          <p:nvPr>
            <p:ph idx="1"/>
            <p:custDataLst>
              <p:tags r:id="rId2"/>
            </p:custDataLst>
          </p:nvPr>
        </p:nvSpPr>
        <p:spPr>
          <a:xfrm>
            <a:off x="457200" y="2057400"/>
            <a:ext cx="8229600" cy="729867"/>
          </a:xfrm>
        </p:spPr>
        <p:txBody>
          <a:bodyPr>
            <a:normAutofit/>
          </a:bodyPr>
          <a:lstStyle/>
          <a:p>
            <a:pPr>
              <a:spcAft>
                <a:spcPts val="600"/>
              </a:spcAft>
            </a:pPr>
            <a:r>
              <a:rPr lang="en-US" sz="2000" dirty="0"/>
              <a:t>Service connection may be granted for a condition which pre-existed service, if the condition was shown to be aggravated during service.</a:t>
            </a:r>
          </a:p>
        </p:txBody>
      </p:sp>
      <p:sp>
        <p:nvSpPr>
          <p:cNvPr id="4" name="Slide Number Placeholder 3">
            <a:extLst>
              <a:ext uri="{FF2B5EF4-FFF2-40B4-BE49-F238E27FC236}">
                <a16:creationId xmlns:a16="http://schemas.microsoft.com/office/drawing/2014/main" id="{4ACE65D1-6701-4AB1-8501-4B404334EB95}"/>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
        <p:nvSpPr>
          <p:cNvPr id="5" name="TextBox 4">
            <a:extLst>
              <a:ext uri="{FF2B5EF4-FFF2-40B4-BE49-F238E27FC236}">
                <a16:creationId xmlns:a16="http://schemas.microsoft.com/office/drawing/2014/main" id="{8A2B5668-57D5-421C-B827-0D1EDB06E11A}"/>
              </a:ext>
            </a:extLst>
          </p:cNvPr>
          <p:cNvSpPr txBox="1"/>
          <p:nvPr>
            <p:custDataLst>
              <p:tags r:id="rId4"/>
            </p:custDataLst>
          </p:nvPr>
        </p:nvSpPr>
        <p:spPr>
          <a:xfrm>
            <a:off x="457200" y="2787267"/>
            <a:ext cx="8240617" cy="1092607"/>
          </a:xfrm>
          <a:prstGeom prst="rect">
            <a:avLst/>
          </a:prstGeom>
          <a:noFill/>
        </p:spPr>
        <p:txBody>
          <a:bodyPr wrap="square" rtlCol="0">
            <a:spAutoFit/>
          </a:bodyPr>
          <a:lstStyle/>
          <a:p>
            <a:pPr marL="569913"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Reference 3.322, evaluation assigned will reflect only the degree of disability over the degree on entrance</a:t>
            </a:r>
          </a:p>
          <a:p>
            <a:pPr marL="569913"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If current disability is total (100%), no deduction</a:t>
            </a:r>
          </a:p>
        </p:txBody>
      </p:sp>
    </p:spTree>
    <p:extLst>
      <p:ext uri="{BB962C8B-B14F-4D97-AF65-F5344CB8AC3E}">
        <p14:creationId xmlns:p14="http://schemas.microsoft.com/office/powerpoint/2010/main" val="124698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Service Connection Based on Presumptive Provision, 3.307</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a:spcAft>
                <a:spcPts val="600"/>
              </a:spcAft>
            </a:pPr>
            <a:r>
              <a:rPr lang="en-US" sz="2000" dirty="0"/>
              <a:t>Chronic, tropical, FPOW-related, or a disease associated with exposure to certain herbicide agents listed in 3.309 will be considered to have been incurred in or aggravated by service under the circumstances in 3.307 even though there is no evidence of disease during period of service</a:t>
            </a:r>
          </a:p>
        </p:txBody>
      </p:sp>
      <p:sp>
        <p:nvSpPr>
          <p:cNvPr id="4" name="Slide Number Placeholder 3">
            <a:extLst>
              <a:ext uri="{FF2B5EF4-FFF2-40B4-BE49-F238E27FC236}">
                <a16:creationId xmlns:a16="http://schemas.microsoft.com/office/drawing/2014/main" id="{2DAC839B-18A8-4007-94D4-A5AF287DCE6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Tree>
    <p:extLst>
      <p:ext uri="{BB962C8B-B14F-4D97-AF65-F5344CB8AC3E}">
        <p14:creationId xmlns:p14="http://schemas.microsoft.com/office/powerpoint/2010/main" val="3163096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A288703-A262-491D-A8B7-A11AFD7E36B6}&quot;/&gt;&lt;isInvalidForFieldText val=&quot;0&quot;/&gt;&lt;Image&gt;&lt;filename val=&quot;C:\Users\User\AppData\Local\Temp\CP89086534687Session\CPTrustFolder89086534703\PPTImport89089793046\data\asimages\{3A288703-A262-491D-A8B7-A11AFD7E36B6}_26.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B01D65CA-B513-4764-9B07-85350592D9EF}&quot;/&gt;&lt;isInvalidForFieldText val=&quot;0&quot;/&gt;&lt;Image&gt;&lt;filename val=&quot;C:\Users\User\AppData\Local\Temp\CP89086534687Session\CPTrustFolder89086534703\PPTImport89089793046\data\asimages\{B01D65CA-B513-4764-9B07-85350592D9EF}_27.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7&quot;/&gt;&lt;lineCharCount val=&quot;75&quot;/&gt;&lt;lineCharCount val=&quot;74&quot;/&gt;&lt;lineCharCount val=&quot;69&quot;/&gt;&lt;lineCharCount val=&quot;16&quot;/&gt;&lt;/TableIndex&gt;&lt;/ShapeTextInfo&gt;"/>
  <p:tag name="HTML_SHAPEINFO" val="&lt;ThreeDShapeInfo&gt;&lt;uuid val=&quot;{8CC04E9A-1807-4342-95F4-B68CBA3D0838}&quot;/&gt;&lt;isInvalidForFieldText val=&quot;0&quot;/&gt;&lt;Image&gt;&lt;filename val=&quot;C:\Users\User\AppData\Local\Temp\CP89086534687Session\CPTrustFolder89086534703\PPTImport89089793046\data\asimages\{8CC04E9A-1807-4342-95F4-B68CBA3D0838}_27.png&quot;/&gt;&lt;left val=&quot;40&quot;/&gt;&lt;top val=&quot;212&quot;/&gt;&lt;width val=&quot;878&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4B9F41-AC2D-4861-87AC-0417A23632FC}&quot;/&gt;&lt;isInvalidForFieldText val=&quot;0&quot;/&gt;&lt;Image&gt;&lt;filename val=&quot;C:\Users\User\AppData\Local\Temp\CP89086534687Session\CPTrustFolder89086534703\PPTImport89089793046\data\asimages\{894B9F41-AC2D-4861-87AC-0417A23632FC}_27.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2EB73C3D-4DE1-4E2C-8193-73DC6A96C236}&quot;/&gt;&lt;isInvalidForFieldText val=&quot;0&quot;/&gt;&lt;Image&gt;&lt;filename val=&quot;C:\Users\User\AppData\Local\Temp\CP89086534687Session\CPTrustFolder89086534703\PPTImport89089793046\data\asimages\{2EB73C3D-4DE1-4E2C-8193-73DC6A96C236}_28.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73&quot;/&gt;&lt;lineCharCount val=&quot;72&quot;/&gt;&lt;lineCharCount val=&quot;37&quot;/&gt;&lt;/TableIndex&gt;&lt;/ShapeTextInfo&gt;"/>
  <p:tag name="HTML_SHAPEINFO" val="&lt;ThreeDShapeInfo&gt;&lt;uuid val=&quot;{A364BC62-D011-4182-BB25-7748F4042CC4}&quot;/&gt;&lt;isInvalidForFieldText val=&quot;0&quot;/&gt;&lt;Image&gt;&lt;filename val=&quot;C:\Users\User\AppData\Local\Temp\CP89086534687Session\CPTrustFolder89086534703\PPTImport89089793046\data\asimages\{A364BC62-D011-4182-BB25-7748F4042CC4}_28.png&quot;/&gt;&lt;left val=&quot;40&quot;/&gt;&lt;top val=&quot;212&quot;/&gt;&lt;width val=&quot;874&quot;/&gt;&lt;height val=&quot;41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AF83C32-C3B4-44C1-B80F-95FA34534BF2}&quot;/&gt;&lt;isInvalidForFieldText val=&quot;0&quot;/&gt;&lt;Image&gt;&lt;filename val=&quot;C:\Users\User\AppData\Local\Temp\CP89086534687Session\CPTrustFolder89086534703\PPTImport89089793046\data\asimages\{CAF83C32-C3B4-44C1-B80F-95FA34534BF2}_28.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351F2CAC-E21A-48F5-95FA-0594F43D386A}&quot;/&gt;&lt;isInvalidForFieldText val=&quot;0&quot;/&gt;&lt;Image&gt;&lt;filename val=&quot;C:\Users\User\AppData\Local\Temp\CP89086534687Session\CPTrustFolder89086534703\PPTImport89089793046\data\asimages\{351F2CAC-E21A-48F5-95FA-0594F43D386A}_29.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3F343272-7037-4F5A-8631-D5E063FDEC3A}&quot;/&gt;&lt;isInvalidForFieldText val=&quot;0&quot;/&gt;&lt;Image&gt;&lt;filename val=&quot;C:\Users\User\AppData\Local\Temp\CP89086534687Session\CPTrustFolder89086534703\PPTImport89089793046\data\asimages\{3F343272-7037-4F5A-8631-D5E063FDEC3A}_29.png&quot;/&gt;&lt;left val=&quot;40&quot;/&gt;&lt;top val=&quot;212&quot;/&gt;&lt;width val=&quot;871&quot;/&gt;&lt;height val=&quot;57&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7933E6-F9B6-405B-943B-0D1F4C6B40DB}&quot;/&gt;&lt;isInvalidForFieldText val=&quot;0&quot;/&gt;&lt;Image&gt;&lt;filename val=&quot;C:\Users\User\AppData\Local\Temp\CP89086534687Session\CPTrustFolder89086534703\PPTImport89089793046\data\asimages\{7B7933E6-F9B6-405B-943B-0D1F4C6B40DB}_29.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17&quot;/&gt;&lt;lineCharCount val=&quot;65&quot;/&gt;&lt;lineCharCount val=&quot;65&quot;/&gt;&lt;lineCharCount val=&quot;31&quot;/&gt;&lt;lineCharCount val=&quot;65&quot;/&gt;&lt;lineCharCount val=&quot;4&quot;/&gt;&lt;lineCharCount val=&quot;70&quot;/&gt;&lt;lineCharCount val=&quot;3&quot;/&gt;&lt;/TableIndex&gt;&lt;/ShapeTextInfo&gt;"/>
  <p:tag name="HTML_SHAPEINFO" val="&lt;ThreeDShapeInfo&gt;&lt;uuid val=&quot;{8E1EE41B-F45C-45E0-835E-F53887D440F5}&quot;/&gt;&lt;isInvalidForFieldText val=&quot;0&quot;/&gt;&lt;Image&gt;&lt;filename val=&quot;C:\Users\User\AppData\Local\Temp\CP89086534687Session\CPTrustFolder89086534703\PPTImport89089793046\data\asimages\{8E1EE41B-F45C-45E0-835E-F53887D440F5}_29.png&quot;/&gt;&lt;left val=&quot;42&quot;/&gt;&lt;top val=&quot;250&quot;/&gt;&lt;width val=&quot;885&quot;/&gt;&lt;height val=&quot;3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1EDAEA1D-9237-49C5-85BB-37B0B485F65A}&quot;/&gt;&lt;isInvalidForFieldText val=&quot;0&quot;/&gt;&lt;Image&gt;&lt;filename val=&quot;C:\Users\User\AppData\Local\Temp\CP89086534687Session\CPTrustFolder89086534703\PPTImport89089793046\data\asimages\{1EDAEA1D-9237-49C5-85BB-37B0B485F65A}_30.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64&quot;/&gt;&lt;lineCharCount val=&quot;17&quot;/&gt;&lt;/TableIndex&gt;&lt;/ShapeTextInfo&gt;"/>
  <p:tag name="HTML_SHAPEINFO" val="&lt;ThreeDShapeInfo&gt;&lt;uuid val=&quot;{E13E42E8-A92F-4C94-8E39-D1319A3FE490}&quot;/&gt;&lt;isInvalidForFieldText val=&quot;0&quot;/&gt;&lt;Image&gt;&lt;filename val=&quot;C:\Users\User\AppData\Local\Temp\CP89086534687Session\CPTrustFolder89086534703\PPTImport89089793046\data\asimages\{E13E42E8-A92F-4C94-8E39-D1319A3FE490}_30.png&quot;/&gt;&lt;left val=&quot;40&quot;/&gt;&lt;top val=&quot;212&quot;/&gt;&lt;width val=&quot;871&quot;/&gt;&lt;height val=&quot;12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DC1A0BF-9477-4ABB-84AC-294CDE85853E}&quot;/&gt;&lt;isInvalidForFieldText val=&quot;0&quot;/&gt;&lt;Image&gt;&lt;filename val=&quot;C:\Users\User\AppData\Local\Temp\CP89086534687Session\CPTrustFolder89086534703\PPTImport89089793046\data\asimages\{DDC1A0BF-9477-4ABB-84AC-294CDE85853E}_30.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31&quot;/&gt;&lt;/TableIndex&gt;&lt;/ShapeTextInfo&gt;"/>
  <p:tag name="HTML_SHAPEINFO" val="&lt;ThreeDShapeInfo&gt;&lt;uuid val=&quot;{FF3CC049-6D24-482C-AB6C-82409ADD1324}&quot;/&gt;&lt;isInvalidForFieldText val=&quot;0&quot;/&gt;&lt;Image&gt;&lt;filename val=&quot;C:\Users\User\AppData\Local\Temp\CP89086534687Session\CPTrustFolder89086534703\PPTImport89089793046\data\asimages\{FF3CC049-6D24-482C-AB6C-82409ADD1324}_30.png&quot;/&gt;&lt;left val=&quot;42&quot;/&gt;&lt;top val=&quot;314&quot;/&gt;&lt;width val=&quot;870&quot;/&gt;&lt;height val=&quot;97&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50CFDCDC-5375-465D-909B-5EB905691159}&quot;/&gt;&lt;isInvalidForFieldText val=&quot;0&quot;/&gt;&lt;Image&gt;&lt;filename val=&quot;C:\Users\User\AppData\Local\Temp\CP89086534687Session\CPTrustFolder89086534703\PPTImport89089793046\data\asimages\{50CFDCDC-5375-465D-909B-5EB905691159}_31.png&quot;/&gt;&lt;left val=&quot;0&quot;/&gt;&lt;top val=&quot;76&quot;/&gt;&lt;width val=&quot;961&quot;/&gt;&lt;height val=&quot;12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5&quot;/&gt;&lt;lineCharCount val=&quot;66&quot;/&gt;&lt;lineCharCount val=&quot;72&quot;/&gt;&lt;lineCharCount val=&quot;72&quot;/&gt;&lt;lineCharCount val=&quot;23&quot;/&gt;&lt;/TableIndex&gt;&lt;/ShapeTextInfo&gt;"/>
  <p:tag name="HTML_SHAPEINFO" val="&lt;ThreeDShapeInfo&gt;&lt;uuid val=&quot;{CBD4771C-88D2-4922-8A00-1C05FFA22121}&quot;/&gt;&lt;isInvalidForFieldText val=&quot;0&quot;/&gt;&lt;Image&gt;&lt;filename val=&quot;C:\Users\User\AppData\Local\Temp\CP89086534687Session\CPTrustFolder89086534703\PPTImport89089793046\data\asimages\{CBD4771C-88D2-4922-8A00-1C05FFA22121}_31.png&quot;/&gt;&lt;left val=&quot;40&quot;/&gt;&lt;top val=&quot;212&quot;/&gt;&lt;width val=&quot;876&quot;/&gt;&lt;height val=&quot;41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E80D015-435B-4CD0-A605-0C266A6A06BE}&quot;/&gt;&lt;isInvalidForFieldText val=&quot;0&quot;/&gt;&lt;Image&gt;&lt;filename val=&quot;C:\Users\User\AppData\Local\Temp\CP89086534687Session\CPTrustFolder89086534703\PPTImport89089793046\data\asimages\{3E80D015-435B-4CD0-A605-0C266A6A06BE}_31.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910B01-DFCE-4234-B36F-0ACE36A81A69}&quot;/&gt;&lt;isInvalidForFieldText val=&quot;0&quot;/&gt;&lt;Image&gt;&lt;filename val=&quot;C:\Users\User\AppData\Local\Temp\CP89086534687Session\CPTrustFolder89086534703\PPTImport89089793046\data\asimages\{A9910B01-DFCE-4234-B36F-0ACE36A81A69}_32.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C5596F1-74CD-451B-9A78-34437945F246}&quot;/&gt;&lt;isInvalidForFieldText val=&quot;0&quot;/&gt;&lt;Image&gt;&lt;filename val=&quot;C:\Users\User\AppData\Local\Temp\CP89086534687Session\CPTrustFolder89086534703\PPTImport89089793046\data\asimages\{FC5596F1-74CD-451B-9A78-34437945F246}_32.png&quot;/&gt;&lt;left val=&quot;0&quot;/&gt;&lt;top val=&quot;272&quot;/&gt;&lt;width val=&quot;961&quot;/&gt;&lt;height val=&quot;20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F978BDB9-CC2E-4316-BCE4-C0BB6FA4D85B}&quot;/&gt;&lt;isInvalidForFieldText val=&quot;0&quot;/&gt;&lt;Image&gt;&lt;filename val=&quot;C:\Users\User\AppData\Local\Temp\CP89086534687Session\CPTrustFolder89086534703\PPTImport89089793046\data\asimages\{F978BDB9-CC2E-4316-BCE4-C0BB6FA4D85B}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9A0D54DE-C087-46FB-B5E6-D3BD5D382174}&quot;/&gt;&lt;isInvalidForFieldText val=&quot;0&quot;/&gt;&lt;Image&gt;&lt;filename val=&quot;C:\Users\User\AppData\Local\Temp\CP89086534687Session\CPTrustFolder89086534703\PPTImport89089793046\data\asimages\{9A0D54DE-C087-46FB-B5E6-D3BD5D382174}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D506CDBC-0DAE-4BA0-AFC6-2345D461646E}&quot;/&gt;&lt;isInvalidForFieldText val=&quot;0&quot;/&gt;&lt;Image&gt;&lt;filename val=&quot;C:\Users\User\AppData\Local\Temp\CP89086534687Session\CPTrustFolder89086534703\PPTImport89089793046\data\asimages\{D506CDBC-0DAE-4BA0-AFC6-2345D461646E}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5FA4BAD-85EF-4ED3-9E33-BD71CCD41120}&quot;/&gt;&lt;isInvalidForFieldText val=&quot;0&quot;/&gt;&lt;Image&gt;&lt;filename val=&quot;C:\Users\User\AppData\Local\Temp\CP89086534687Session\CPTrustFolder89086534703\PPTImport89089793046\data\asimages\{D5FA4BAD-85EF-4ED3-9E33-BD71CCD41120}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 name="HTML_SHAPEINFO" val="&lt;ThreeDShapeInfo&gt;&lt;uuid val=&quot;{64719A57-9295-40AB-9FE5-713387B89505}&quot;/&gt;&lt;isInvalidForFieldText val=&quot;0&quot;/&gt;&lt;Image&gt;&lt;filename val=&quot;C:\Users\User\AppData\Local\Temp\CP89086534687Session\CPTrustFolder89086534703\PPTImport89089793046\data\asimages\{64719A57-9295-40AB-9FE5-713387B89505}_2.png&quot;/&gt;&lt;left val=&quot;40&quot;/&gt;&lt;top val=&quot;212&quot;/&gt;&lt;width val=&quot;871&quot;/&gt;&lt;height val=&quot;5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68&quot;/&gt;&lt;lineCharCount val=&quot;19&quot;/&gt;&lt;lineCharCount val=&quot;59&quot;/&gt;&lt;/TableIndex&gt;&lt;/ShapeTextInfo&gt;"/>
  <p:tag name="HTML_SHAPEINFO" val="&lt;ThreeDShapeInfo&gt;&lt;uuid val=&quot;{3B0F8E2F-C234-40B3-817F-1373B3D52BFF}&quot;/&gt;&lt;isInvalidForFieldText val=&quot;0&quot;/&gt;&lt;Image&gt;&lt;filename val=&quot;C:\Users\User\AppData\Local\Temp\CP89086534687Session\CPTrustFolder89086534703\PPTImport89089793046\data\asimages\{3B0F8E2F-C234-40B3-817F-1373B3D52BFF}_2.png&quot;/&gt;&lt;left val=&quot;42&quot;/&gt;&lt;top val=&quot;250&quot;/&gt;&lt;width val=&quot;870&quot;/&gt;&lt;height val=&quot;16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5B4679F-EA53-4045-AD02-EBA0D799D303}&quot;/&gt;&lt;isInvalidForFieldText val=&quot;0&quot;/&gt;&lt;Image&gt;&lt;filename val=&quot;C:\Users\User\AppData\Local\Temp\CP89086534687Session\CPTrustFolder89086534703\PPTImport89089793046\data\asimages\{35B4679F-EA53-4045-AD02-EBA0D799D303}_2.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326482A2-0706-4478-9A01-61397A60EE74}&quot;/&gt;&lt;isInvalidForFieldText val=&quot;0&quot;/&gt;&lt;Image&gt;&lt;filename val=&quot;C:\Users\User\AppData\Local\Temp\CP89086534687Session\CPTrustFolder89086534703\PPTImport89089793046\data\asimages\{326482A2-0706-4478-9A01-61397A60EE74}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8&quot;/&gt;&lt;lineCharCount val=&quot;43&quot;/&gt;&lt;lineCharCount val=&quot;63&quot;/&gt;&lt;lineCharCount val=&quot;60&quot;/&gt;&lt;lineCharCount val=&quot;67&quot;/&gt;&lt;lineCharCount val=&quot;16&quot;/&gt;&lt;lineCharCount val=&quot;48&quot;/&gt;&lt;/TableIndex&gt;&lt;/ShapeTextInfo&gt;"/>
  <p:tag name="HTML_SHAPEINFO" val="&lt;ThreeDShapeInfo&gt;&lt;uuid val=&quot;{D2427EE7-C4D9-4D2D-A84B-6EA0CA5B5547}&quot;/&gt;&lt;isInvalidForFieldText val=&quot;0&quot;/&gt;&lt;Image&gt;&lt;filename val=&quot;C:\Users\User\AppData\Local\Temp\CP89086534687Session\CPTrustFolder89086534703\PPTImport89089793046\data\asimages\{D2427EE7-C4D9-4D2D-A84B-6EA0CA5B5547}_3.png&quot;/&gt;&lt;left val=&quot;30&quot;/&gt;&lt;top val=&quot;221&quot;/&gt;&lt;width val=&quot;893&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A2141B5-9241-460D-872E-E9D6A7A29681}&quot;/&gt;&lt;isInvalidForFieldText val=&quot;0&quot;/&gt;&lt;Image&gt;&lt;filename val=&quot;C:\Users\User\AppData\Local\Temp\CP89086534687Session\CPTrustFolder89086534703\PPTImport89089793046\data\asimages\{0A2141B5-9241-460D-872E-E9D6A7A29681}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D154273-9F02-4584-BD65-6E4279B2E8E2}&quot;/&gt;&lt;isInvalidForFieldText val=&quot;0&quot;/&gt;&lt;Image&gt;&lt;filename val=&quot;C:\Users\User\AppData\Local\Temp\CP89086534687Session\CPTrustFolder89086534703\PPTImport89089793046\data\asimages\{1D154273-9F02-4584-BD65-6E4279B2E8E2}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5&quot;/&gt;&lt;/TableIndex&gt;&lt;/ShapeTextInfo&gt;"/>
  <p:tag name="HTML_SHAPEINFO" val="&lt;ThreeDShapeInfo&gt;&lt;uuid val=&quot;{5107D136-3B04-4875-BF3B-D9BF07C02F6B}&quot;/&gt;&lt;isInvalidForFieldText val=&quot;0&quot;/&gt;&lt;Image&gt;&lt;filename val=&quot;C:\Users\User\AppData\Local\Temp\CP89086534687Session\CPTrustFolder89086534703\PPTImport89089793046\data\asimages\{5107D136-3B04-4875-BF3B-D9BF07C02F6B}_4.png&quot;/&gt;&lt;left val=&quot;40&quot;/&gt;&lt;top val=&quot;212&quot;/&gt;&lt;width val=&quot;871&quot;/&gt;&lt;height val=&quot;8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23547C1-BEA0-4EE8-A13D-61A938D14076}&quot;/&gt;&lt;isInvalidForFieldText val=&quot;0&quot;/&gt;&lt;Image&gt;&lt;filename val=&quot;C:\Users\User\AppData\Local\Temp\CP89086534687Session\CPTrustFolder89086534703\PPTImport89089793046\data\asimages\{423547C1-BEA0-4EE8-A13D-61A938D14076}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51&quot;/&gt;&lt;lineCharCount val=&quot;63&quot;/&gt;&lt;lineCharCount val=&quot;17&quot;/&gt;&lt;lineCharCount val=&quot;19&quot;/&gt;&lt;/TableIndex&gt;&lt;/ShapeTextInfo&gt;"/>
  <p:tag name="HTML_SHAPEINFO" val="&lt;ThreeDShapeInfo&gt;&lt;uuid val=&quot;{2D81B661-A47E-4012-A7DC-1F2A09D6BAE6}&quot;/&gt;&lt;isInvalidForFieldText val=&quot;0&quot;/&gt;&lt;Image&gt;&lt;filename val=&quot;C:\Users\User\AppData\Local\Temp\CP89086534687Session\CPTrustFolder89086534703\PPTImport89089793046\data\asimages\{2D81B661-A47E-4012-A7DC-1F2A09D6BAE6}_4.png&quot;/&gt;&lt;left val=&quot;46&quot;/&gt;&lt;top val=&quot;285&quot;/&gt;&lt;width val=&quot;866&quot;/&gt;&lt;height val=&quot;20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3D3FFD79-DFA8-4BC1-B7D6-B5A5EEB63870}&quot;/&gt;&lt;isInvalidForFieldText val=&quot;0&quot;/&gt;&lt;Image&gt;&lt;filename val=&quot;C:\Users\User\AppData\Local\Temp\CP89086534687Session\CPTrustFolder89086534703\PPTImport89089793046\data\asimages\{3D3FFD79-DFA8-4BC1-B7D6-B5A5EEB63870}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73&quot;/&gt;&lt;lineCharCount val=&quot;20&quot;/&gt;&lt;lineCharCount val=&quot;68&quot;/&gt;&lt;lineCharCount val=&quot;70&quot;/&gt;&lt;lineCharCount val=&quot;35&quot;/&gt;&lt;lineCharCount val=&quot;42&quot;/&gt;&lt;lineCharCount val=&quot;41&quot;/&gt;&lt;/TableIndex&gt;&lt;/ShapeTextInfo&gt;"/>
  <p:tag name="HTML_SHAPEINFO" val="&lt;ThreeDShapeInfo&gt;&lt;uuid val=&quot;{F8EE51AE-3691-4BA1-A03A-7BDC8BE9F93E}&quot;/&gt;&lt;isInvalidForFieldText val=&quot;0&quot;/&gt;&lt;Image&gt;&lt;filename val=&quot;C:\Users\User\AppData\Local\Temp\CP89086534687Session\CPTrustFolder89086534703\PPTImport89089793046\data\asimages\{F8EE51AE-3691-4BA1-A03A-7BDC8BE9F93E}_5.png&quot;/&gt;&lt;left val=&quot;42&quot;/&gt;&lt;top val=&quot;212&quot;/&gt;&lt;width val=&quot;883&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DF717A5-B3E5-45CB-AE0F-8298102CEE81}&quot;/&gt;&lt;isInvalidForFieldText val=&quot;0&quot;/&gt;&lt;Image&gt;&lt;filename val=&quot;C:\Users\User\AppData\Local\Temp\CP89086534687Session\CPTrustFolder89086534703\PPTImport89089793046\data\asimages\{3DF717A5-B3E5-45CB-AE0F-8298102CEE81}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3608FF03-9932-4C4B-B614-1B0F205FDD9C}&quot;/&gt;&lt;isInvalidForFieldText val=&quot;0&quot;/&gt;&lt;Image&gt;&lt;filename val=&quot;C:\Users\User\AppData\Local\Temp\CP89086534687Session\CPTrustFolder89086534703\PPTImport89089793046\data\asimages\{3608FF03-9932-4C4B-B614-1B0F205FDD9C}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67&quot;/&gt;&lt;lineCharCount val=&quot;65&quot;/&gt;&lt;lineCharCount val=&quot;35&quot;/&gt;&lt;/TableIndex&gt;&lt;/ShapeTextInfo&gt;"/>
  <p:tag name="HTML_SHAPEINFO" val="&lt;ThreeDShapeInfo&gt;&lt;uuid val=&quot;{D97F57A6-21A9-4CF0-8946-6893A78FF306}&quot;/&gt;&lt;isInvalidForFieldText val=&quot;0&quot;/&gt;&lt;Image&gt;&lt;filename val=&quot;C:\Users\User\AppData\Local\Temp\CP89086534687Session\CPTrustFolder89086534703\PPTImport89089793046\data\asimages\{D97F57A6-21A9-4CF0-8946-6893A78FF306}_6.png&quot;/&gt;&lt;left val=&quot;40&quot;/&gt;&lt;top val=&quot;212&quot;/&gt;&lt;width val=&quot;871&quot;/&gt;&lt;height val=&quot;15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B987763-C724-4D37-A6AA-5CA60B65DFF9}&quot;/&gt;&lt;isInvalidForFieldText val=&quot;0&quot;/&gt;&lt;Image&gt;&lt;filename val=&quot;C:\Users\User\AppData\Local\Temp\CP89086534687Session\CPTrustFolder89086534703\PPTImport89089793046\data\asimages\{4B987763-C724-4D37-A6AA-5CA60B65DFF9}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7F4963BC-49E9-4E9E-A73D-3D61BFC296D7}&quot;/&gt;&lt;isInvalidForFieldText val=&quot;0&quot;/&gt;&lt;Image&gt;&lt;filename val=&quot;C:\Users\User\AppData\Local\Temp\CP89086534687Session\CPTrustFolder89086534703\PPTImport89089793046\data\asimages\{7F4963BC-49E9-4E9E-A73D-3D61BFC296D7}_6.png&quot;/&gt;&lt;left val=&quot;48&quot;/&gt;&lt;top val=&quot;347&quot;/&gt;&lt;width val=&quot;864&quot;/&gt;&lt;height val=&quot;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8A05D948-A1B5-459D-B656-0F9206741F0E}&quot;/&gt;&lt;isInvalidForFieldText val=&quot;0&quot;/&gt;&lt;Image&gt;&lt;filename val=&quot;C:\Users\User\AppData\Local\Temp\CP89086534687Session\CPTrustFolder89086534703\PPTImport89089793046\data\asimages\{8A05D948-A1B5-459D-B656-0F9206741F0E}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66&quot;/&gt;&lt;lineCharCount val=&quot;26&quot;/&gt;&lt;lineCharCount val=&quot;68&quot;/&gt;&lt;lineCharCount val=&quot;30&quot;/&gt;&lt;/TableIndex&gt;&lt;/ShapeTextInfo&gt;"/>
  <p:tag name="HTML_SHAPEINFO" val="&lt;ThreeDShapeInfo&gt;&lt;uuid val=&quot;{4ACFBCB6-EE16-43C1-B7C2-1F9CF791149C}&quot;/&gt;&lt;isInvalidForFieldText val=&quot;0&quot;/&gt;&lt;Image&gt;&lt;filename val=&quot;C:\Users\User\AppData\Local\Temp\CP89086534687Session\CPTrustFolder89086534703\PPTImport89089793046\data\asimages\{4ACFBCB6-EE16-43C1-B7C2-1F9CF791149C}_7.png&quot;/&gt;&lt;left val=&quot;42&quot;/&gt;&lt;top val=&quot;212&quot;/&gt;&lt;width val=&quot;870&quot;/&gt;&lt;height val=&quot;22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79D08FE-E47A-48B1-9790-4848BB1B1DA0}&quot;/&gt;&lt;isInvalidForFieldText val=&quot;0&quot;/&gt;&lt;Image&gt;&lt;filename val=&quot;C:\Users\User\AppData\Local\Temp\CP89086534687Session\CPTrustFolder89086534703\PPTImport89089793046\data\asimages\{B79D08FE-E47A-48B1-9790-4848BB1B1DA0}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3EC7392D-332B-4838-BF38-50A55E9BAEFB}&quot;/&gt;&lt;isInvalidForFieldText val=&quot;0&quot;/&gt;&lt;Image&gt;&lt;filename val=&quot;C:\Users\User\AppData\Local\Temp\CP89086534687Session\CPTrustFolder89086534703\PPTImport89089793046\data\asimages\{3EC7392D-332B-4838-BF38-50A55E9BAEFB}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8&quot;/&gt;&lt;/TableIndex&gt;&lt;/ShapeTextInfo&gt;"/>
  <p:tag name="HTML_SHAPEINFO" val="&lt;ThreeDShapeInfo&gt;&lt;uuid val=&quot;{A1338090-E352-4012-82CB-CBE5D930A999}&quot;/&gt;&lt;isInvalidForFieldText val=&quot;0&quot;/&gt;&lt;Image&gt;&lt;filename val=&quot;C:\Users\User\AppData\Local\Temp\CP89086534687Session\CPTrustFolder89086534703\PPTImport89089793046\data\asimages\{A1338090-E352-4012-82CB-CBE5D930A999}_8.png&quot;/&gt;&lt;left val=&quot;40&quot;/&gt;&lt;top val=&quot;212&quot;/&gt;&lt;width val=&quot;871&quot;/&gt;&lt;height val=&quot;8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F2F0A0E-BAC7-4DC4-8743-E99CE8715A94}&quot;/&gt;&lt;isInvalidForFieldText val=&quot;0&quot;/&gt;&lt;Image&gt;&lt;filename val=&quot;C:\Users\User\AppData\Local\Temp\CP89086534687Session\CPTrustFolder89086534703\PPTImport89089793046\data\asimages\{6F2F0A0E-BAC7-4DC4-8743-E99CE8715A94}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42&quot;/&gt;&lt;lineCharCount val=&quot;51&quot;/&gt;&lt;/TableIndex&gt;&lt;/ShapeTextInfo&gt;"/>
  <p:tag name="HTML_SHAPEINFO" val="&lt;ThreeDShapeInfo&gt;&lt;uuid val=&quot;{1BEA453D-9CF4-4E8C-A8F3-BFBDB9118C21}&quot;/&gt;&lt;isInvalidForFieldText val=&quot;0&quot;/&gt;&lt;Image&gt;&lt;filename val=&quot;C:\Users\User\AppData\Local\Temp\CP89086534687Session\CPTrustFolder89086534703\PPTImport89089793046\data\asimages\{1BEA453D-9CF4-4E8C-A8F3-BFBDB9118C21}_8.png&quot;/&gt;&lt;left val=&quot;47&quot;/&gt;&lt;top val=&quot;288&quot;/&gt;&lt;width val=&quot;866&quot;/&gt;&lt;height val=&quot;1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6&quot;/&gt;&lt;/TableIndex&gt;&lt;/ShapeTextInfo&gt;"/>
  <p:tag name="HTML_SHAPEINFO" val="&lt;ThreeDShapeInfo&gt;&lt;uuid val=&quot;{D36BDEA8-BF4C-4D71-B35C-E8EC749FD031}&quot;/&gt;&lt;isInvalidForFieldText val=&quot;0&quot;/&gt;&lt;Image&gt;&lt;filename val=&quot;C:\Users\User\AppData\Local\Temp\CP89086534687Session\CPTrustFolder89086534703\PPTImport89089793046\data\asimages\{D36BDEA8-BF4C-4D71-B35C-E8EC749FD031}_9.png&quot;/&gt;&lt;left val=&quot;0&quot;/&gt;&lt;top val=&quot;76&quot;/&gt;&lt;width val=&quot;961&quot;/&gt;&lt;height val=&quot;124&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71&quot;/&gt;&lt;lineCharCount val=&quot;69&quot;/&gt;&lt;lineCharCount val=&quot;67&quot;/&gt;&lt;lineCharCount val=&quot;7&quot;/&gt;&lt;/TableIndex&gt;&lt;/ShapeTextInfo&gt;"/>
  <p:tag name="HTML_SHAPEINFO" val="&lt;ThreeDShapeInfo&gt;&lt;uuid val=&quot;{8559EA20-DE97-4D2A-A5C2-8354A0F82A58}&quot;/&gt;&lt;isInvalidForFieldText val=&quot;0&quot;/&gt;&lt;Image&gt;&lt;filename val=&quot;C:\Users\User\AppData\Local\Temp\CP89086534687Session\CPTrustFolder89086534703\PPTImport89089793046\data\asimages\{8559EA20-DE97-4D2A-A5C2-8354A0F82A58}_9.png&quot;/&gt;&lt;left val=&quot;40&quot;/&gt;&lt;top val=&quot;212&quot;/&gt;&lt;width val=&quot;884&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CA118A7-B788-4D17-A6DD-BECB51DE81E3}&quot;/&gt;&lt;isInvalidForFieldText val=&quot;0&quot;/&gt;&lt;Image&gt;&lt;filename val=&quot;C:\Users\User\AppData\Local\Temp\CP89086534687Session\CPTrustFolder89086534703\PPTImport89089793046\data\asimages\{CCA118A7-B788-4D17-A6DD-BECB51DE81E3}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28&quot;/&gt;&lt;/TableIndex&gt;&lt;/ShapeTextInfo&gt;"/>
  <p:tag name="HTML_SHAPEINFO" val="&lt;ThreeDShapeInfo&gt;&lt;uuid val=&quot;{451C09D9-DBFB-45AB-8BD4-2C97FB30BEBC}&quot;/&gt;&lt;isInvalidForFieldText val=&quot;0&quot;/&gt;&lt;Image&gt;&lt;filename val=&quot;C:\Users\User\AppData\Local\Temp\CP89086534687Session\CPTrustFolder89086534703\PPTImport89089793046\data\asimages\{451C09D9-DBFB-45AB-8BD4-2C97FB30BEBC}_10.png&quot;/&gt;&lt;left val=&quot;0&quot;/&gt;&lt;top val=&quot;76&quot;/&gt;&lt;width val=&quot;961&quot;/&gt;&lt;height val=&quot;12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64&quot;/&gt;&lt;lineCharCount val=&quot;42&quot;/&gt;&lt;lineCharCount val=&quot;64&quot;/&gt;&lt;lineCharCount val=&quot;10&quot;/&gt;&lt;/TableIndex&gt;&lt;/ShapeTextInfo&gt;"/>
  <p:tag name="HTML_SHAPEINFO" val="&lt;ThreeDShapeInfo&gt;&lt;uuid val=&quot;{5DF31D6C-6A2A-4F66-9921-F473CA84F10E}&quot;/&gt;&lt;isInvalidForFieldText val=&quot;0&quot;/&gt;&lt;Image&gt;&lt;filename val=&quot;C:\Users\User\AppData\Local\Temp\CP89086534687Session\CPTrustFolder89086534703\PPTImport89089793046\data\asimages\{5DF31D6C-6A2A-4F66-9921-F473CA84F10E}_10.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F38C6B-85CA-4797-A528-F39DDDD3967A}&quot;/&gt;&lt;isInvalidForFieldText val=&quot;0&quot;/&gt;&lt;Image&gt;&lt;filename val=&quot;C:\Users\User\AppData\Local\Temp\CP89086534687Session\CPTrustFolder89086534703\PPTImport89089793046\data\asimages\{12F38C6B-85CA-4797-A528-F39DDDD3967A}_10.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5&quot;/&gt;&lt;/TableIndex&gt;&lt;/ShapeTextInfo&gt;"/>
  <p:tag name="HTML_SHAPEINFO" val="&lt;ThreeDShapeInfo&gt;&lt;uuid val=&quot;{B0EE2228-460D-49B7-ABA3-C4C1CD2C8FBF}&quot;/&gt;&lt;isInvalidForFieldText val=&quot;0&quot;/&gt;&lt;Image&gt;&lt;filename val=&quot;C:\Users\User\AppData\Local\Temp\CP89086534687Session\CPTrustFolder89086534703\PPTImport89089793046\data\asimages\{B0EE2228-460D-49B7-ABA3-C4C1CD2C8FBF}_11.png&quot;/&gt;&lt;left val=&quot;0&quot;/&gt;&lt;top val=&quot;76&quot;/&gt;&lt;width val=&quot;963&quot;/&gt;&lt;height val=&quot;12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12&quot;/&gt;&lt;lineCharCount val=&quot;13&quot;/&gt;&lt;lineCharCount val=&quot;14&quot;/&gt;&lt;lineCharCount val=&quot;10&quot;/&gt;&lt;lineCharCount val=&quot;23&quot;/&gt;&lt;lineCharCount val=&quot;15&quot;/&gt;&lt;/TableIndex&gt;&lt;/ShapeTextInfo&gt;"/>
  <p:tag name="HTML_SHAPEINFO" val="&lt;ThreeDShapeInfo&gt;&lt;uuid val=&quot;{D11FB7BE-7BFA-4257-91B3-D1E300E3257E}&quot;/&gt;&lt;isInvalidForFieldText val=&quot;0&quot;/&gt;&lt;Image&gt;&lt;filename val=&quot;C:\Users\User\AppData\Local\Temp\CP89086534687Session\CPTrustFolder89086534703\PPTImport89089793046\data\asimages\{D11FB7BE-7BFA-4257-91B3-D1E300E3257E}_11.png&quot;/&gt;&lt;left val=&quot;42&quot;/&gt;&lt;top val=&quot;212&quot;/&gt;&lt;width val=&quot;870&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EA104F8-9C19-4B7C-BC60-9492CB3F2B33}&quot;/&gt;&lt;isInvalidForFieldText val=&quot;0&quot;/&gt;&lt;Image&gt;&lt;filename val=&quot;C:\Users\User\AppData\Local\Temp\CP89086534687Session\CPTrustFolder89086534703\PPTImport89089793046\data\asimages\{7EA104F8-9C19-4B7C-BC60-9492CB3F2B33}_11.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28&quot;/&gt;&lt;/TableIndex&gt;&lt;/ShapeTextInfo&gt;"/>
  <p:tag name="HTML_SHAPEINFO" val="&lt;ThreeDShapeInfo&gt;&lt;uuid val=&quot;{2FC0A39F-E2DD-4C92-BFC7-744C9A91CEE7}&quot;/&gt;&lt;isInvalidForFieldText val=&quot;0&quot;/&gt;&lt;Image&gt;&lt;filename val=&quot;C:\Users\User\AppData\Local\Temp\CP89086534687Session\CPTrustFolder89086534703\PPTImport89089793046\data\asimages\{2FC0A39F-E2DD-4C92-BFC7-744C9A91CEE7}_12.png&quot;/&gt;&lt;left val=&quot;0&quot;/&gt;&lt;top val=&quot;76&quot;/&gt;&lt;width val=&quot;961&quot;/&gt;&lt;height val=&quot;12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81&quot;/&gt;&lt;lineCharCount val=&quot;43&quot;/&gt;&lt;lineCharCount val=&quot;36&quot;/&gt;&lt;lineCharCount val=&quot;22&quot;/&gt;&lt;lineCharCount val=&quot;28&quot;/&gt;&lt;lineCharCount val=&quot;75&quot;/&gt;&lt;lineCharCount val=&quot;77&quot;/&gt;&lt;lineCharCount val=&quot;18&quot;/&gt;&lt;/TableIndex&gt;&lt;/ShapeTextInfo&gt;"/>
  <p:tag name="HTML_SHAPEINFO" val="&lt;ThreeDShapeInfo&gt;&lt;uuid val=&quot;{070A45FF-E485-456E-A0DA-272DD5056A0A}&quot;/&gt;&lt;isInvalidForFieldText val=&quot;0&quot;/&gt;&lt;Image&gt;&lt;filename val=&quot;C:\Users\User\AppData\Local\Temp\CP89086534687Session\CPTrustFolder89086534703\PPTImport89089793046\data\asimages\{070A45FF-E485-456E-A0DA-272DD5056A0A}_12.png&quot;/&gt;&lt;left val=&quot;42&quot;/&gt;&lt;top val=&quot;212&quot;/&gt;&lt;width val=&quot;881&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1E7BD5-7509-42FD-8649-01D93A76FF9A}&quot;/&gt;&lt;isInvalidForFieldText val=&quot;0&quot;/&gt;&lt;Image&gt;&lt;filename val=&quot;C:\Users\User\AppData\Local\Temp\CP89086534687Session\CPTrustFolder89086534703\PPTImport89089793046\data\asimages\{1A1E7BD5-7509-42FD-8649-01D93A76FF9A}_12.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29&quot;/&gt;&lt;/TableIndex&gt;&lt;/ShapeTextInfo&gt;"/>
  <p:tag name="HTML_SHAPEINFO" val="&lt;ThreeDShapeInfo&gt;&lt;uuid val=&quot;{3B19C1B2-D149-432F-9EED-52B3D17382D5}&quot;/&gt;&lt;isInvalidForFieldText val=&quot;0&quot;/&gt;&lt;Image&gt;&lt;filename val=&quot;C:\Users\User\AppData\Local\Temp\CP89086534687Session\CPTrustFolder89086534703\PPTImport89089793046\data\asimages\{3B19C1B2-D149-432F-9EED-52B3D17382D5}_13.png&quot;/&gt;&lt;left val=&quot;0&quot;/&gt;&lt;top val=&quot;76&quot;/&gt;&lt;width val=&quot;961&quot;/&gt;&lt;height val=&quot;12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77&quot;/&gt;&lt;lineCharCount val=&quot;8&quot;/&gt;&lt;lineCharCount val=&quot;77&quot;/&gt;&lt;lineCharCount val=&quot;30&quot;/&gt;&lt;lineCharCount val=&quot;21&quot;/&gt;&lt;lineCharCount val=&quot;88&quot;/&gt;&lt;lineCharCount val=&quot;85&quot;/&gt;&lt;/TableIndex&gt;&lt;/ShapeTextInfo&gt;"/>
  <p:tag name="HTML_SHAPEINFO" val="&lt;ThreeDShapeInfo&gt;&lt;uuid val=&quot;{7BE8E645-E98E-4721-BC66-7EEC94A799F4}&quot;/&gt;&lt;isInvalidForFieldText val=&quot;0&quot;/&gt;&lt;Image&gt;&lt;filename val=&quot;C:\Users\User\AppData\Local\Temp\CP89086534687Session\CPTrustFolder89086534703\PPTImport89089793046\data\asimages\{7BE8E645-E98E-4721-BC66-7EEC94A799F4}_13.png&quot;/&gt;&lt;left val=&quot;42&quot;/&gt;&lt;top val=&quot;221&quot;/&gt;&lt;width val=&quot;872&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5ECB1DC-C187-48CC-B9CA-339AA86D6A0A}&quot;/&gt;&lt;isInvalidForFieldText val=&quot;0&quot;/&gt;&lt;Image&gt;&lt;filename val=&quot;C:\Users\User\AppData\Local\Temp\CP89086534687Session\CPTrustFolder89086534703\PPTImport89089793046\data\asimages\{75ECB1DC-C187-48CC-B9CA-339AA86D6A0A}_13.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31&quot;/&gt;&lt;/TableIndex&gt;&lt;/ShapeTextInfo&gt;"/>
  <p:tag name="HTML_SHAPEINFO" val="&lt;ThreeDShapeInfo&gt;&lt;uuid val=&quot;{10C0442E-4C41-4A94-A21A-A7FF1DBC7469}&quot;/&gt;&lt;isInvalidForFieldText val=&quot;0&quot;/&gt;&lt;Image&gt;&lt;filename val=&quot;C:\Users\User\AppData\Local\Temp\CP89086534687Session\CPTrustFolder89086534703\PPTImport89089793046\data\asimages\{10C0442E-4C41-4A94-A21A-A7FF1DBC7469}_14.png&quot;/&gt;&lt;left val=&quot;0&quot;/&gt;&lt;top val=&quot;76&quot;/&gt;&lt;width val=&quot;961&quot;/&gt;&lt;height val=&quot;124&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61&quot;/&gt;&lt;lineCharCount val=&quot;9&quot;/&gt;&lt;lineCharCount val=&quot;68&quot;/&gt;&lt;lineCharCount val=&quot;37&quot;/&gt;&lt;lineCharCount val=&quot;63&quot;/&gt;&lt;lineCharCount val=&quot;10&quot;/&gt;&lt;/TableIndex&gt;&lt;/ShapeTextInfo&gt;"/>
  <p:tag name="HTML_SHAPEINFO" val="&lt;ThreeDShapeInfo&gt;&lt;uuid val=&quot;{D7E6170B-B86E-4D4F-A324-782E3C8752AF}&quot;/&gt;&lt;isInvalidForFieldText val=&quot;0&quot;/&gt;&lt;Image&gt;&lt;filename val=&quot;C:\Users\User\AppData\Local\Temp\CP89086534687Session\CPTrustFolder89086534703\PPTImport89089793046\data\asimages\{D7E6170B-B86E-4D4F-A324-782E3C8752AF}_14.png&quot;/&gt;&lt;left val=&quot;42&quot;/&gt;&lt;top val=&quot;221&quot;/&gt;&lt;width val=&quot;875&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EC1D2E-1869-4841-BC02-2A4A5168097D}&quot;/&gt;&lt;isInvalidForFieldText val=&quot;0&quot;/&gt;&lt;Image&gt;&lt;filename val=&quot;C:\Users\User\AppData\Local\Temp\CP89086534687Session\CPTrustFolder89086534703\PPTImport89089793046\data\asimages\{E1EC1D2E-1869-4841-BC02-2A4A5168097D}_14.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C99D1424-CD2D-4195-8ED6-A61D4EF21FF9}&quot;/&gt;&lt;isInvalidForFieldText val=&quot;0&quot;/&gt;&lt;Image&gt;&lt;filename val=&quot;C:\Users\User\AppData\Local\Temp\CP89086534687Session\CPTrustFolder89086534703\PPTImport89089793046\data\asimages\{C99D1424-CD2D-4195-8ED6-A61D4EF21FF9}_15.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54&quot;/&gt;&lt;lineCharCount val=&quot;69&quot;/&gt;&lt;lineCharCount val=&quot;69&quot;/&gt;&lt;lineCharCount val=&quot;30&quot;/&gt;&lt;/TableIndex&gt;&lt;/ShapeTextInfo&gt;"/>
  <p:tag name="HTML_SHAPEINFO" val="&lt;ThreeDShapeInfo&gt;&lt;uuid val=&quot;{0295AF2C-9D8D-4F95-BF30-A292B741FE8D}&quot;/&gt;&lt;isInvalidForFieldText val=&quot;0&quot;/&gt;&lt;Image&gt;&lt;filename val=&quot;C:\Users\User\AppData\Local\Temp\CP89086534687Session\CPTrustFolder89086534703\PPTImport89089793046\data\asimages\{0295AF2C-9D8D-4F95-BF30-A292B741FE8D}_15.png&quot;/&gt;&lt;left val=&quot;42&quot;/&gt;&lt;top val=&quot;221&quot;/&gt;&lt;width val=&quot;870&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F6AEB2-5FED-427C-853B-BD765C53650A}&quot;/&gt;&lt;isInvalidForFieldText val=&quot;0&quot;/&gt;&lt;Image&gt;&lt;filename val=&quot;C:\Users\User\AppData\Local\Temp\CP89086534687Session\CPTrustFolder89086534703\PPTImport89089793046\data\asimages\{72F6AEB2-5FED-427C-853B-BD765C53650A}_1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E34DB782-C6CA-42CC-92E8-9C9FFCBD5187}&quot;/&gt;&lt;isInvalidForFieldText val=&quot;0&quot;/&gt;&lt;Image&gt;&lt;filename val=&quot;C:\Users\User\AppData\Local\Temp\CP89086534687Session\CPTrustFolder89086534703\PPTImport89089793046\data\asimages\{E34DB782-C6CA-42CC-92E8-9C9FFCBD5187}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7&quot;/&gt;&lt;lineCharCount val=&quot;48&quot;/&gt;&lt;lineCharCount val=&quot;16&quot;/&gt;&lt;lineCharCount val=&quot;25&quot;/&gt;&lt;/TableIndex&gt;&lt;/ShapeTextInfo&gt;"/>
  <p:tag name="HTML_SHAPEINFO" val="&lt;ThreeDShapeInfo&gt;&lt;uuid val=&quot;{F72D9267-C926-4FC0-9C85-17369813248B}&quot;/&gt;&lt;isInvalidForFieldText val=&quot;0&quot;/&gt;&lt;Image&gt;&lt;filename val=&quot;C:\Users\User\AppData\Local\Temp\CP89086534687Session\CPTrustFolder89086534703\PPTImport89089793046\data\asimages\{F72D9267-C926-4FC0-9C85-17369813248B}_16.png&quot;/&gt;&lt;left val=&quot;42&quot;/&gt;&lt;top val=&quot;212&quot;/&gt;&lt;width val=&quot;884&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F14D5F1-E4F8-468C-A927-84C0D838B095}&quot;/&gt;&lt;isInvalidForFieldText val=&quot;0&quot;/&gt;&lt;Image&gt;&lt;filename val=&quot;C:\Users\User\AppData\Local\Temp\CP89086534687Session\CPTrustFolder89086534703\PPTImport89089793046\data\asimages\{1F14D5F1-E4F8-468C-A927-84C0D838B095}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15&quot;/&gt;&lt;/TableIndex&gt;&lt;/ShapeTextInfo&gt;"/>
  <p:tag name="HTML_SHAPEINFO" val="&lt;ThreeDShapeInfo&gt;&lt;uuid val=&quot;{E61C6D65-FA9B-45E7-8426-21204D3CED22}&quot;/&gt;&lt;isInvalidForFieldText val=&quot;0&quot;/&gt;&lt;Image&gt;&lt;filename val=&quot;C:\Users\User\AppData\Local\Temp\CP89086534687Session\CPTrustFolder89086534703\PPTImport89089793046\data\asimages\{E61C6D65-FA9B-45E7-8426-21204D3CED22}_17.png&quot;/&gt;&lt;left val=&quot;0&quot;/&gt;&lt;top val=&quot;76&quot;/&gt;&lt;width val=&quot;961&quot;/&gt;&lt;height val=&quot;12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5&quot;/&gt;&lt;/TableIndex&gt;&lt;/ShapeTextInfo&gt;"/>
  <p:tag name="HTML_SHAPEINFO" val="&lt;ThreeDShapeInfo&gt;&lt;uuid val=&quot;{C80BBE02-C9AF-46F0-A8D2-31B7E1B9956A}&quot;/&gt;&lt;isInvalidForFieldText val=&quot;0&quot;/&gt;&lt;Image&gt;&lt;filename val=&quot;C:\Users\User\AppData\Local\Temp\CP89086534687Session\CPTrustFolder89086534703\PPTImport89089793046\data\asimages\{C80BBE02-C9AF-46F0-A8D2-31B7E1B9956A}_17.png&quot;/&gt;&lt;left val=&quot;40&quot;/&gt;&lt;top val=&quot;212&quot;/&gt;&lt;width val=&quot;871&quot;/&gt;&lt;height val=&quot;8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D81259-26C5-41BB-A68F-DB3B8C995988}&quot;/&gt;&lt;isInvalidForFieldText val=&quot;0&quot;/&gt;&lt;Image&gt;&lt;filename val=&quot;C:\Users\User\AppData\Local\Temp\CP89086534687Session\CPTrustFolder89086534703\PPTImport89089793046\data\asimages\{93D81259-26C5-41BB-A68F-DB3B8C995988}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67&quot;/&gt;&lt;lineCharCount val=&quot;51&quot;/&gt;&lt;/TableIndex&gt;&lt;/ShapeTextInfo&gt;"/>
  <p:tag name="HTML_SHAPEINFO" val="&lt;ThreeDShapeInfo&gt;&lt;uuid val=&quot;{362EDCE4-F3B2-43D4-9016-6644D0C41E1D}&quot;/&gt;&lt;isInvalidForFieldText val=&quot;0&quot;/&gt;&lt;Image&gt;&lt;filename val=&quot;C:\Users\User\AppData\Local\Temp\CP89086534687Session\CPTrustFolder89086534703\PPTImport89089793046\data\asimages\{362EDCE4-F3B2-43D4-9016-6644D0C41E1D}_17.png&quot;/&gt;&lt;left val=&quot;42&quot;/&gt;&lt;top val=&quot;281&quot;/&gt;&lt;width val=&quot;869&quot;/&gt;&lt;height val=&quot;12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057F40E2-3D12-4970-AC8B-076DB7F3E991}&quot;/&gt;&lt;isInvalidForFieldText val=&quot;0&quot;/&gt;&lt;Image&gt;&lt;filename val=&quot;C:\Users\User\AppData\Local\Temp\CP89086534687Session\CPTrustFolder89086534703\PPTImport89089793046\data\asimages\{057F40E2-3D12-4970-AC8B-076DB7F3E991}_18.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25&quot;/&gt;&lt;lineCharCount val=&quot;13&quot;/&gt;&lt;lineCharCount val=&quot;38&quot;/&gt;&lt;lineCharCount val=&quot;45&quot;/&gt;&lt;/TableIndex&gt;&lt;/ShapeTextInfo&gt;"/>
  <p:tag name="HTML_SHAPEINFO" val="&lt;ThreeDShapeInfo&gt;&lt;uuid val=&quot;{E81C508D-3548-40B5-B1D1-16C394EDF358}&quot;/&gt;&lt;isInvalidForFieldText val=&quot;0&quot;/&gt;&lt;Image&gt;&lt;filename val=&quot;C:\Users\User\AppData\Local\Temp\CP89086534687Session\CPTrustFolder89086534703\PPTImport89089793046\data\asimages\{E81C508D-3548-40B5-B1D1-16C394EDF358}_18.png&quot;/&gt;&lt;left val=&quot;42&quot;/&gt;&lt;top val=&quot;212&quot;/&gt;&lt;width val=&quot;870&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14A77B4-7769-4470-BAB8-DE52DBD6CF35}&quot;/&gt;&lt;isInvalidForFieldText val=&quot;0&quot;/&gt;&lt;Image&gt;&lt;filename val=&quot;C:\Users\User\AppData\Local\Temp\CP89086534687Session\CPTrustFolder89086534703\PPTImport89089793046\data\asimages\{914A77B4-7769-4470-BAB8-DE52DBD6CF35}_18.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F8741F08-DFE1-4110-9CDF-5E937AEA267C}&quot;/&gt;&lt;isInvalidForFieldText val=&quot;0&quot;/&gt;&lt;Image&gt;&lt;filename val=&quot;C:\Users\User\AppData\Local\Temp\CP89086534687Session\CPTrustFolder89086534703\PPTImport89089793046\data\asimages\{F8741F08-DFE1-4110-9CDF-5E937AEA267C}_19.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8&quot;/&gt;&lt;lineCharCount val=&quot;7&quot;/&gt;&lt;lineCharCount val=&quot;13&quot;/&gt;&lt;lineCharCount val=&quot;8&quot;/&gt;&lt;lineCharCount val=&quot;6&quot;/&gt;&lt;lineCharCount val=&quot;4&quot;/&gt;&lt;lineCharCount val=&quot;5&quot;/&gt;&lt;lineCharCount val=&quot;23&quot;/&gt;&lt;lineCharCount val=&quot;13&quot;/&gt;&lt;lineCharCount val=&quot;20&quot;/&gt;&lt;/TableIndex&gt;&lt;/ShapeTextInfo&gt;"/>
  <p:tag name="HTML_SHAPEINFO" val="&lt;ThreeDShapeInfo&gt;&lt;uuid val=&quot;{3DB14124-4064-4520-8A23-DB89A0D9E7D4}&quot;/&gt;&lt;isInvalidForFieldText val=&quot;0&quot;/&gt;&lt;Image&gt;&lt;filename val=&quot;C:\Users\User\AppData\Local\Temp\CP89086534687Session\CPTrustFolder89086534703\PPTImport89089793046\data\asimages\{3DB14124-4064-4520-8A23-DB89A0D9E7D4}_19.png&quot;/&gt;&lt;left val=&quot;42&quot;/&gt;&lt;top val=&quot;213&quot;/&gt;&lt;width val=&quot;870&quot;/&gt;&lt;height val=&quot;48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D83652-A9E2-4C91-9372-112EA874BB68}&quot;/&gt;&lt;isInvalidForFieldText val=&quot;0&quot;/&gt;&lt;Image&gt;&lt;filename val=&quot;C:\Users\User\AppData\Local\Temp\CP89086534687Session\CPTrustFolder89086534703\PPTImport89089793046\data\asimages\{6ED83652-A9E2-4C91-9372-112EA874BB68}_19.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0A538D15-3BEB-4652-88DA-C3FE6FFC5634}&quot;/&gt;&lt;isInvalidForFieldText val=&quot;0&quot;/&gt;&lt;Image&gt;&lt;filename val=&quot;C:\Users\User\AppData\Local\Temp\CP89086534687Session\CPTrustFolder89086534703\PPTImport89089793046\data\asimages\{0A538D15-3BEB-4652-88DA-C3FE6FFC5634}_20.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21&quot;/&gt;&lt;/TableIndex&gt;&lt;/ShapeTextInfo&gt;"/>
  <p:tag name="HTML_SHAPEINFO" val="&lt;ThreeDShapeInfo&gt;&lt;uuid val=&quot;{9A3A29A3-509D-4A77-8D8E-A8247D4050FF}&quot;/&gt;&lt;isInvalidForFieldText val=&quot;0&quot;/&gt;&lt;Image&gt;&lt;filename val=&quot;C:\Users\User\AppData\Local\Temp\CP89086534687Session\CPTrustFolder89086534703\PPTImport89089793046\data\asimages\{9A3A29A3-509D-4A77-8D8E-A8247D4050FF}_20.png&quot;/&gt;&lt;left val=&quot;40&quot;/&gt;&lt;top val=&quot;201&quot;/&gt;&lt;width val=&quot;893&quot;/&gt;&lt;height val=&quot;8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C246E67-C93B-4CAD-AB2C-40053883674B}&quot;/&gt;&lt;isInvalidForFieldText val=&quot;0&quot;/&gt;&lt;Image&gt;&lt;filename val=&quot;C:\Users\User\AppData\Local\Temp\CP89086534687Session\CPTrustFolder89086534703\PPTImport89089793046\data\asimages\{6C246E67-C93B-4CAD-AB2C-40053883674B}_20.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2&quot;/&gt;&lt;lineCharCount val=&quot;21&quot;/&gt;&lt;lineCharCount val=&quot;28&quot;/&gt;&lt;lineCharCount val=&quot;8&quot;/&gt;&lt;lineCharCount val=&quot;27&quot;/&gt;&lt;lineCharCount val=&quot;22&quot;/&gt;&lt;lineCharCount val=&quot;9&quot;/&gt;&lt;lineCharCount val=&quot;23&quot;/&gt;&lt;lineCharCount val=&quot;15&quot;/&gt;&lt;/TableIndex&gt;&lt;/ShapeTextInfo&gt;"/>
  <p:tag name="HTML_SHAPEINFO" val="&lt;ThreeDShapeInfo&gt;&lt;uuid val=&quot;{798589E6-EAAC-45BF-B64E-6A90B580C2AA}&quot;/&gt;&lt;isInvalidForFieldText val=&quot;0&quot;/&gt;&lt;Image&gt;&lt;filename val=&quot;C:\Users\User\AppData\Local\Temp\CP89086534687Session\CPTrustFolder89086534703\PPTImport89089793046\data\asimages\{798589E6-EAAC-45BF-B64E-6A90B580C2AA}_20.png&quot;/&gt;&lt;left val=&quot;42&quot;/&gt;&lt;top val=&quot;266&quot;/&gt;&lt;width val=&quot;395&quot;/&gt;&lt;height val=&quot;37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243987F-BC9B-4D7D-8825-66389ED5A050}&quot;/&gt;&lt;isInvalidForFieldText val=&quot;0&quot;/&gt;&lt;Image&gt;&lt;filename val=&quot;C:\Users\User\AppData\Local\Temp\CP89086534687Session\CPTrustFolder89086534703\PPTImport89089793046\data\asimages\{F243987F-BC9B-4D7D-8825-66389ED5A050}_21.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67&quot;/&gt;&lt;lineCharCount val=&quot;11&quot;/&gt;&lt;lineCharCount val=&quot;66&quot;/&gt;&lt;lineCharCount val=&quot;67&quot;/&gt;&lt;/TableIndex&gt;&lt;/ShapeTextInfo&gt;"/>
  <p:tag name="HTML_SHAPEINFO" val="&lt;ThreeDShapeInfo&gt;&lt;uuid val=&quot;{1E6717EC-6270-458B-AEB2-6A53C5226C3E}&quot;/&gt;&lt;isInvalidForFieldText val=&quot;0&quot;/&gt;&lt;Image&gt;&lt;filename val=&quot;C:\Users\User\AppData\Local\Temp\CP89086534687Session\CPTrustFolder89086534703\PPTImport89089793046\data\asimages\{1E6717EC-6270-458B-AEB2-6A53C5226C3E}_21.png&quot;/&gt;&lt;left val=&quot;42&quot;/&gt;&lt;top val=&quot;212&quot;/&gt;&lt;width val=&quot;872&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E91DAB-F68A-4873-A21F-37DE091BAF5B}&quot;/&gt;&lt;isInvalidForFieldText val=&quot;0&quot;/&gt;&lt;Image&gt;&lt;filename val=&quot;C:\Users\User\AppData\Local\Temp\CP89086534687Session\CPTrustFolder89086534703\PPTImport89089793046\data\asimages\{C9E91DAB-F68A-4873-A21F-37DE091BAF5B}_21.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19&quot;/&gt;&lt;/TableIndex&gt;&lt;/ShapeTextInfo&gt;"/>
  <p:tag name="HTML_SHAPEINFO" val="&lt;ThreeDShapeInfo&gt;&lt;uuid val=&quot;{CB85EC48-F189-4F4B-8FDA-36D0FC6EF186}&quot;/&gt;&lt;isInvalidForFieldText val=&quot;0&quot;/&gt;&lt;Image&gt;&lt;filename val=&quot;C:\Users\User\AppData\Local\Temp\CP89086534687Session\CPTrustFolder89086534703\PPTImport89089793046\data\asimages\{CB85EC48-F189-4F4B-8FDA-36D0FC6EF186}_22.png&quot;/&gt;&lt;left val=&quot;0&quot;/&gt;&lt;top val=&quot;76&quot;/&gt;&lt;width val=&quot;961&quot;/&gt;&lt;height val=&quot;124&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68&quot;/&gt;&lt;lineCharCount val=&quot;36&quot;/&gt;&lt;lineCharCount val=&quot;67&quot;/&gt;&lt;lineCharCount val=&quot;35&quot;/&gt;&lt;/TableIndex&gt;&lt;/ShapeTextInfo&gt;"/>
  <p:tag name="HTML_SHAPEINFO" val="&lt;ThreeDShapeInfo&gt;&lt;uuid val=&quot;{D2A37BB9-BC04-4AAF-9A9B-F2FF6BE6EEF0}&quot;/&gt;&lt;isInvalidForFieldText val=&quot;0&quot;/&gt;&lt;Image&gt;&lt;filename val=&quot;C:\Users\User\AppData\Local\Temp\CP89086534687Session\CPTrustFolder89086534703\PPTImport89089793046\data\asimages\{D2A37BB9-BC04-4AAF-9A9B-F2FF6BE6EEF0}_22.png&quot;/&gt;&lt;left val=&quot;42&quot;/&gt;&lt;top val=&quot;212&quot;/&gt;&lt;width val=&quot;870&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531DC0-6C04-42A9-BA81-5CC946C768AB}&quot;/&gt;&lt;isInvalidForFieldText val=&quot;0&quot;/&gt;&lt;Image&gt;&lt;filename val=&quot;C:\Users\User\AppData\Local\Temp\CP89086534687Session\CPTrustFolder89086534703\PPTImport89089793046\data\asimages\{07531DC0-6C04-42A9-BA81-5CC946C768AB}_22.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3E61D0DE-F6BC-4451-9A94-DA2C0513E58F}&quot;/&gt;&lt;isInvalidForFieldText val=&quot;0&quot;/&gt;&lt;Image&gt;&lt;filename val=&quot;C:\Users\User\AppData\Local\Temp\CP89086534687Session\CPTrustFolder89086534703\PPTImport89089793046\data\asimages\{3E61D0DE-F6BC-4451-9A94-DA2C0513E58F}_23.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5&quot;/&gt;&lt;lineCharCount val=&quot;51&quot;/&gt;&lt;lineCharCount val=&quot;71&quot;/&gt;&lt;lineCharCount val=&quot;10&quot;/&gt;&lt;/TableIndex&gt;&lt;/ShapeTextInfo&gt;"/>
  <p:tag name="HTML_SHAPEINFO" val="&lt;ThreeDShapeInfo&gt;&lt;uuid val=&quot;{503566C8-1A51-49D0-BC1D-F93EEBE87EF0}&quot;/&gt;&lt;isInvalidForFieldText val=&quot;0&quot;/&gt;&lt;Image&gt;&lt;filename val=&quot;C:\Users\User\AppData\Local\Temp\CP89086534687Session\CPTrustFolder89086534703\PPTImport89089793046\data\asimages\{503566C8-1A51-49D0-BC1D-F93EEBE87EF0}_23.png&quot;/&gt;&lt;left val=&quot;42&quot;/&gt;&lt;top val=&quot;212&quot;/&gt;&lt;width val=&quot;879&quot;/&gt;&lt;height val=&quot;4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7365386-DEEE-4137-A6E4-A1852468A90B}&quot;/&gt;&lt;isInvalidForFieldText val=&quot;0&quot;/&gt;&lt;Image&gt;&lt;filename val=&quot;C:\Users\User\AppData\Local\Temp\CP89086534687Session\CPTrustFolder89086534703\PPTImport89089793046\data\asimages\{37365386-DEEE-4137-A6E4-A1852468A90B}_23.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619825D6-63A8-475B-9D51-6345791C8277}&quot;/&gt;&lt;isInvalidForFieldText val=&quot;0&quot;/&gt;&lt;Image&gt;&lt;filename val=&quot;C:\Users\User\AppData\Local\Temp\CP89086534687Session\CPTrustFolder89086534703\PPTImport89089793046\data\asimages\{619825D6-63A8-475B-9D51-6345791C8277}_24.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56D9BFA1-E133-4731-8EF6-FE085553EDBA}&quot;/&gt;&lt;isInvalidForFieldText val=&quot;0&quot;/&gt;&lt;Image&gt;&lt;filename val=&quot;C:\Users\User\AppData\Local\Temp\CP89086534687Session\CPTrustFolder89086534703\PPTImport89089793046\data\asimages\{56D9BFA1-E133-4731-8EF6-FE085553EDBA}_24.png&quot;/&gt;&lt;left val=&quot;27&quot;/&gt;&lt;top val=&quot;211&quot;/&gt;&lt;width val=&quot;438&quot;/&gt;&lt;height val=&quot;5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4821B1-5C56-4D14-ACA9-2A29E6210DBC}&quot;/&gt;&lt;isInvalidForFieldText val=&quot;0&quot;/&gt;&lt;Image&gt;&lt;filename val=&quot;C:\Users\User\AppData\Local\Temp\CP89086534687Session\CPTrustFolder89086534703\PPTImport89089793046\data\asimages\{684821B1-5C56-4D14-ACA9-2A29E6210DBC}_24.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1&quot;/&gt;&lt;lineCharCount val=&quot;40&quot;/&gt;&lt;lineCharCount val=&quot;35&quot;/&gt;&lt;lineCharCount val=&quot;14&quot;/&gt;&lt;lineCharCount val=&quot;39&quot;/&gt;&lt;lineCharCount val=&quot;36&quot;/&gt;&lt;lineCharCount val=&quot;40&quot;/&gt;&lt;lineCharCount val=&quot;35&quot;/&gt;&lt;lineCharCount val=&quot;12&quot;/&gt;&lt;/TableIndex&gt;&lt;/ShapeTextInfo&gt;"/>
  <p:tag name="HTML_SHAPEINFO" val="&lt;ThreeDShapeInfo&gt;&lt;uuid val=&quot;{8B7CDFD4-5F5A-4C76-BD9F-D7312839940F}&quot;/&gt;&lt;isInvalidForFieldText val=&quot;0&quot;/&gt;&lt;Image&gt;&lt;filename val=&quot;C:\Users\User\AppData\Local\Temp\CP89086534687Session\CPTrustFolder89086534703\PPTImport89089793046\data\asimages\{8B7CDFD4-5F5A-4C76-BD9F-D7312839940F}_24.png&quot;/&gt;&lt;left val=&quot;28&quot;/&gt;&lt;top val=&quot;284&quot;/&gt;&lt;width val=&quot;501&quot;/&gt;&lt;height val=&quot;30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8&quot;/&gt;&lt;/TableIndex&gt;&lt;/ShapeTextInfo&gt;"/>
  <p:tag name="HTML_SHAPEINFO" val="&lt;ThreeDShapeInfo&gt;&lt;uuid val=&quot;{B7EA642C-9828-40B0-90D5-D4BAC4C6266A}&quot;/&gt;&lt;isInvalidForFieldText val=&quot;0&quot;/&gt;&lt;Image&gt;&lt;filename val=&quot;C:\Users\User\AppData\Local\Temp\CP89086534687Session\CPTrustFolder89086534703\PPTImport89089793046\data\asimages\{B7EA642C-9828-40B0-90D5-D4BAC4C6266A}_24.png&quot;/&gt;&lt;left val=&quot;498&quot;/&gt;&lt;top val=&quot;211&quot;/&gt;&lt;width val=&quot;415&quot;/&gt;&lt;height val=&quot;80&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12&quot;/&gt;&lt;lineCharCount val=&quot;36&quot;/&gt;&lt;lineCharCount val=&quot;31&quot;/&gt;&lt;lineCharCount val=&quot;29&quot;/&gt;&lt;lineCharCount val=&quot;26&quot;/&gt;&lt;lineCharCount val=&quot;34&quot;/&gt;&lt;lineCharCount val=&quot;17&quot;/&gt;&lt;lineCharCount val=&quot;29&quot;/&gt;&lt;lineCharCount val=&quot;31&quot;/&gt;&lt;/TableIndex&gt;&lt;/ShapeTextInfo&gt;"/>
  <p:tag name="HTML_SHAPEINFO" val="&lt;ThreeDShapeInfo&gt;&lt;uuid val=&quot;{5FCA6DF6-0C7A-4BB9-8D28-91271745CF6A}&quot;/&gt;&lt;isInvalidForFieldText val=&quot;0&quot;/&gt;&lt;Image&gt;&lt;filename val=&quot;C:\Users\User\AppData\Local\Temp\CP89086534687Session\CPTrustFolder89086534703\PPTImport89089793046\data\asimages\{5FCA6DF6-0C7A-4BB9-8D28-91271745CF6A}_24.png&quot;/&gt;&lt;left val=&quot;499&quot;/&gt;&lt;top val=&quot;284&quot;/&gt;&lt;width val=&quot;443&quot;/&gt;&lt;height val=&quot;33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CF2D69C8-AD24-437C-B8C1-D5052C567068}&quot;/&gt;&lt;isInvalidForFieldText val=&quot;0&quot;/&gt;&lt;Image&gt;&lt;filename val=&quot;C:\Users\User\AppData\Local\Temp\CP89086534687Session\CPTrustFolder89086534703\PPTImport89089793046\data\asimages\{CF2D69C8-AD24-437C-B8C1-D5052C567068}_25.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67&quot;/&gt;&lt;lineCharCount val=&quot;57&quot;/&gt;&lt;lineCharCount val=&quot;68&quot;/&gt;&lt;lineCharCount val=&quot;59&quot;/&gt;&lt;/TableIndex&gt;&lt;/ShapeTextInfo&gt;"/>
  <p:tag name="HTML_SHAPEINFO" val="&lt;ThreeDShapeInfo&gt;&lt;uuid val=&quot;{A2239595-2612-4DEE-A981-8E6DF45F9457}&quot;/&gt;&lt;isInvalidForFieldText val=&quot;0&quot;/&gt;&lt;Image&gt;&lt;filename val=&quot;C:\Users\User\AppData\Local\Temp\CP89086534687Session\CPTrustFolder89086534703\PPTImport89089793046\data\asimages\{A2239595-2612-4DEE-A981-8E6DF45F9457}_25.png&quot;/&gt;&lt;left val=&quot;40&quot;/&gt;&lt;top val=&quot;212&quot;/&gt;&lt;width val=&quot;871&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6D8E7F-D9DD-468A-B75D-375FBFB92799}&quot;/&gt;&lt;isInvalidForFieldText val=&quot;0&quot;/&gt;&lt;Image&gt;&lt;filename val=&quot;C:\Users\User\AppData\Local\Temp\CP89086534687Session\CPTrustFolder89086534703\PPTImport89089793046\data\asimages\{1B6D8E7F-D9DD-468A-B75D-375FBFB92799}_25.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D7F184B3-C28C-4CFE-A4FB-8052DD3475D9}&quot;/&gt;&lt;isInvalidForFieldText val=&quot;0&quot;/&gt;&lt;Image&gt;&lt;filename val=&quot;C:\Users\User\AppData\Local\Temp\CP89086534687Session\CPTrustFolder89086534703\PPTImport89089793046\data\asimages\{D7F184B3-C28C-4CFE-A4FB-8052DD3475D9}_26.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68&quot;/&gt;&lt;/TableIndex&gt;&lt;/ShapeTextInfo&gt;"/>
  <p:tag name="HTML_SHAPEINFO" val="&lt;ThreeDShapeInfo&gt;&lt;uuid val=&quot;{87365054-BE05-4190-A8D7-BD7ABEDFD855}&quot;/&gt;&lt;isInvalidForFieldText val=&quot;0&quot;/&gt;&lt;Image&gt;&lt;filename val=&quot;C:\Users\User\AppData\Local\Temp\CP89086534687Session\CPTrustFolder89086534703\PPTImport89089793046\data\asimages\{87365054-BE05-4190-A8D7-BD7ABEDFD855}_26.png&quot;/&gt;&lt;left val=&quot;42&quot;/&gt;&lt;top val=&quot;212&quot;/&gt;&lt;width val=&quot;870&quot;/&gt;&lt;height val=&quot;415&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Theme</Template>
  <TotalTime>5607</TotalTime>
  <Words>3643</Words>
  <Application>Microsoft Office PowerPoint</Application>
  <PresentationFormat>On-screen Show (4:3)</PresentationFormat>
  <Paragraphs>339</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Tahoma</vt:lpstr>
      <vt:lpstr>Times New Roman</vt:lpstr>
      <vt:lpstr>VA Theme</vt:lpstr>
      <vt:lpstr>General Policy</vt:lpstr>
      <vt:lpstr>Objectives</vt:lpstr>
      <vt:lpstr>References </vt:lpstr>
      <vt:lpstr>Line of Duty &amp; Misconduct, 3.301</vt:lpstr>
      <vt:lpstr>Principles Relating to Service Connection, 3.303</vt:lpstr>
      <vt:lpstr>Direct Service Connection, 3.304</vt:lpstr>
      <vt:lpstr>Direct Service Connection, 3.304</vt:lpstr>
      <vt:lpstr>Service Connection Based on Aggravation, 3.306</vt:lpstr>
      <vt:lpstr>Service Connection Based on Presumptive Provision, 3.307</vt:lpstr>
      <vt:lpstr>Service Connection Based on Presumptive Provision, 3.307 (continued)</vt:lpstr>
      <vt:lpstr>Special Issues Relating to General Rating Policies, 3.309</vt:lpstr>
      <vt:lpstr>Service Connection Based on Presumptive Provisions, Chronic Diseases</vt:lpstr>
      <vt:lpstr>Service Connection Based on Presumptive Provisions, Tropical Diseases</vt:lpstr>
      <vt:lpstr>Service Connection Based on Presumptive Provisions, Herbicide Exposures</vt:lpstr>
      <vt:lpstr>Secondary Conditions, 3.310</vt:lpstr>
      <vt:lpstr>Secondary Conditions, 3.310 (continued)</vt:lpstr>
      <vt:lpstr>Certain Disabilities Occurring in Persian Gulf Veterans, 3.317</vt:lpstr>
      <vt:lpstr>Qualifying Chronic Disabilities Under 3.317</vt:lpstr>
      <vt:lpstr>Qualifying Theatre of Operations Under 3.317</vt:lpstr>
      <vt:lpstr>38 CFR 3.317( c) (3)(ii) to now include Afghanistan</vt:lpstr>
      <vt:lpstr>General Rating Considerations, 3.321</vt:lpstr>
      <vt:lpstr>Multiple Noncompensable Service Connected Disabilities, 3.324</vt:lpstr>
      <vt:lpstr>Re-examinations, 3.327</vt:lpstr>
      <vt:lpstr>Re-examinations, 3.327 (continued)</vt:lpstr>
      <vt:lpstr>Stabilization of Evaluations, 3.344</vt:lpstr>
      <vt:lpstr>Stabilization of Evaluations, 3.344 (continued)</vt:lpstr>
      <vt:lpstr>Benefits Under 38 U.S.C. 1151, 3.361</vt:lpstr>
      <vt:lpstr>Paired Organs and Extremities, 3.383</vt:lpstr>
      <vt:lpstr>Paired Organs and Extremities, 3.383 (continued)</vt:lpstr>
      <vt:lpstr>Protected Evaluations, 3.951</vt:lpstr>
      <vt:lpstr>Protection of Service Connection, 3.957</vt:lpstr>
      <vt:lpstr>PowerPoint Presentation</vt:lpstr>
    </vt:vector>
  </TitlesOfParts>
  <Manager/>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Policy PowerPoint Presentation</dc:title>
  <dc:subject>RVSR</dc:subject>
  <dc:creator>Department of Veterans Affairs, Veterans Benefits Administration, Compensation Service, STAFF</dc:creator>
  <cp:keywords>Title 38,CFR Part 3,entitlement considerations,general rating policy,rating for special purposes,rating decision</cp:keywords>
  <dc:description>This topic introduces entry-level RVSRs to VA’s General Policy towards rating.</dc:description>
  <cp:lastModifiedBy>Kathy Poole</cp:lastModifiedBy>
  <cp:revision>458</cp:revision>
  <dcterms:created xsi:type="dcterms:W3CDTF">2014-04-30T02:32:11Z</dcterms:created>
  <dcterms:modified xsi:type="dcterms:W3CDTF">2018-08-13T18:46:21Z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