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5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7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8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9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0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7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3" r:id="rId6"/>
    <p:sldId id="359" r:id="rId7"/>
    <p:sldId id="388" r:id="rId8"/>
    <p:sldId id="389" r:id="rId9"/>
    <p:sldId id="390" r:id="rId10"/>
    <p:sldId id="391" r:id="rId11"/>
    <p:sldId id="392" r:id="rId12"/>
    <p:sldId id="397" r:id="rId13"/>
    <p:sldId id="398" r:id="rId14"/>
    <p:sldId id="393" r:id="rId15"/>
    <p:sldId id="399" r:id="rId16"/>
    <p:sldId id="400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DoV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CC0000"/>
    <a:srgbClr val="BBBBFF"/>
    <a:srgbClr val="ABABFF"/>
    <a:srgbClr val="1D3275"/>
    <a:srgbClr val="0033CC"/>
    <a:srgbClr val="00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8" autoAdjust="0"/>
    <p:restoredTop sz="94356" autoAdjust="0"/>
  </p:normalViewPr>
  <p:slideViewPr>
    <p:cSldViewPr>
      <p:cViewPr varScale="1">
        <p:scale>
          <a:sx n="100" d="100"/>
          <a:sy n="100" d="100"/>
        </p:scale>
        <p:origin x="1464" y="72"/>
      </p:cViewPr>
      <p:guideLst>
        <p:guide orient="horz" pos="216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75" d="100"/>
          <a:sy n="75" d="100"/>
        </p:scale>
        <p:origin x="-1164" y="-60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1450" y="0"/>
            <a:ext cx="30416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1100"/>
            <a:ext cx="3043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1450" y="8801100"/>
            <a:ext cx="30416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9047DD1-5BCF-40C1-A8F5-3CADF1E3B1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076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/>
            </a:lvl1pPr>
          </a:lstStyle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1263" y="708025"/>
            <a:ext cx="4594225" cy="3444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9438"/>
            <a:ext cx="5140325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6663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56663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pPr>
              <a:defRPr/>
            </a:pPr>
            <a:fld id="{E71C225B-4BA2-462F-B2E0-3B7DD776FF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6123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/>
              <a:t>VBA Overview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9A7FEB1-4FAC-4C2B-B25B-B681930B51F2}" type="slidenum">
              <a:rPr lang="en-US" sz="1200" smtClean="0"/>
              <a:pPr/>
              <a:t>1</a:t>
            </a:fld>
            <a:endParaRPr lang="en-US" sz="120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4418013"/>
            <a:ext cx="592137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z="1600" b="1"/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338"/>
              </a:spcAft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325487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338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325487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611436065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3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338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338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2744" indent="-81372">
              <a:spcBef>
                <a:spcPts val="0"/>
              </a:spcBef>
              <a:spcAft>
                <a:spcPts val="254"/>
              </a:spcAft>
              <a:buFont typeface="Arial" panose="020B0604020202020204" pitchFamily="34" charset="0"/>
              <a:buChar char="•"/>
              <a:defRPr sz="76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44115" indent="-81372">
              <a:spcBef>
                <a:spcPts val="0"/>
              </a:spcBef>
              <a:spcAft>
                <a:spcPts val="254"/>
              </a:spcAft>
              <a:buFont typeface="Arial" panose="020B0604020202020204" pitchFamily="34" charset="0"/>
              <a:buChar char="•"/>
              <a:defRPr sz="6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25487" indent="-81372">
              <a:spcBef>
                <a:spcPts val="0"/>
              </a:spcBef>
              <a:spcAft>
                <a:spcPts val="254"/>
              </a:spcAft>
              <a:buFont typeface="Arial" panose="020B0604020202020204" pitchFamily="34" charset="0"/>
              <a:buChar char="•"/>
              <a:defRPr sz="59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06859" indent="-81372">
              <a:spcBef>
                <a:spcPts val="0"/>
              </a:spcBef>
              <a:spcAft>
                <a:spcPts val="254"/>
              </a:spcAft>
              <a:buFont typeface="Arial" panose="020B0604020202020204" pitchFamily="34" charset="0"/>
              <a:buChar char="•"/>
              <a:defRPr sz="506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338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1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70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338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8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338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73188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3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338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30188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01638" algn="l"/>
              </a:tabLs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4213" indent="-2222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06859" indent="-81372">
              <a:spcBef>
                <a:spcPts val="0"/>
              </a:spcBef>
              <a:spcAft>
                <a:spcPts val="254"/>
              </a:spcAft>
              <a:buFont typeface="Arial" panose="020B0604020202020204" pitchFamily="34" charset="0"/>
              <a:buChar char="•"/>
              <a:defRPr sz="506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338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0655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6A732-E78B-48DB-894A-677EA0D480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5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467322"/>
      </p:ext>
    </p:extLst>
  </p:cSld>
  <p:clrMapOvr>
    <a:masterClrMapping/>
  </p:clrMapOvr>
  <p:transition>
    <p:fade thruBlk="1"/>
  </p:transition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7B86D-7ED5-40B2-8157-FF4D186176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0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02980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1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6931152" y="6601980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44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1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</p:sldLayoutIdLst>
  <p:hf hdr="0" dt="0"/>
  <p:txStyles>
    <p:titleStyle>
      <a:lvl1pPr algn="ctr" defTabSz="162744" rtl="0" eaLnBrk="1" latinLnBrk="0" hangingPunct="1">
        <a:spcBef>
          <a:spcPct val="0"/>
        </a:spcBef>
        <a:buNone/>
        <a:defRPr sz="1575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162744" rtl="0" eaLnBrk="1" latinLnBrk="0" hangingPunct="1">
        <a:spcBef>
          <a:spcPct val="20000"/>
        </a:spcBef>
        <a:buFont typeface="Arial" panose="020B0604020202020204" pitchFamily="34" charset="0"/>
        <a:buNone/>
        <a:defRPr sz="42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1372" indent="0" algn="l" defTabSz="162744" rtl="0" eaLnBrk="1" latinLnBrk="0" hangingPunct="1">
        <a:spcBef>
          <a:spcPct val="20000"/>
        </a:spcBef>
        <a:buFont typeface="Arial" panose="020B0604020202020204" pitchFamily="34" charset="0"/>
        <a:buNone/>
        <a:defRPr sz="428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62744" indent="0" algn="l" defTabSz="162744" rtl="0" eaLnBrk="1" latinLnBrk="0" hangingPunct="1">
        <a:spcBef>
          <a:spcPct val="20000"/>
        </a:spcBef>
        <a:buFont typeface="Arial" panose="020B0604020202020204" pitchFamily="34" charset="0"/>
        <a:buNone/>
        <a:defRPr sz="42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4115" indent="0" algn="l" defTabSz="162744" rtl="0" eaLnBrk="1" latinLnBrk="0" hangingPunct="1">
        <a:spcBef>
          <a:spcPct val="20000"/>
        </a:spcBef>
        <a:buFont typeface="Arial" panose="020B0604020202020204" pitchFamily="34" charset="0"/>
        <a:buNone/>
        <a:defRPr sz="42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25487" indent="0" algn="l" defTabSz="162744" rtl="0" eaLnBrk="1" latinLnBrk="0" hangingPunct="1">
        <a:spcBef>
          <a:spcPct val="20000"/>
        </a:spcBef>
        <a:buFont typeface="Arial" panose="020B0604020202020204" pitchFamily="34" charset="0"/>
        <a:buNone/>
        <a:defRPr sz="42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447545" indent="-40686" algn="l" defTabSz="1627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56" kern="1200">
          <a:solidFill>
            <a:schemeClr val="tx1"/>
          </a:solidFill>
          <a:latin typeface="+mn-lt"/>
          <a:ea typeface="+mn-ea"/>
          <a:cs typeface="+mn-cs"/>
        </a:defRPr>
      </a:lvl6pPr>
      <a:lvl7pPr marL="528917" indent="-40686" algn="l" defTabSz="1627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56" kern="1200">
          <a:solidFill>
            <a:schemeClr val="tx1"/>
          </a:solidFill>
          <a:latin typeface="+mn-lt"/>
          <a:ea typeface="+mn-ea"/>
          <a:cs typeface="+mn-cs"/>
        </a:defRPr>
      </a:lvl7pPr>
      <a:lvl8pPr marL="610289" indent="-40686" algn="l" defTabSz="1627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56" kern="1200">
          <a:solidFill>
            <a:schemeClr val="tx1"/>
          </a:solidFill>
          <a:latin typeface="+mn-lt"/>
          <a:ea typeface="+mn-ea"/>
          <a:cs typeface="+mn-cs"/>
        </a:defRPr>
      </a:lvl8pPr>
      <a:lvl9pPr marL="691661" indent="-40686" algn="l" defTabSz="1627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744" rtl="0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1pPr>
      <a:lvl2pPr marL="81372" algn="l" defTabSz="162744" rtl="0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2pPr>
      <a:lvl3pPr marL="162744" algn="l" defTabSz="162744" rtl="0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3pPr>
      <a:lvl4pPr marL="244115" algn="l" defTabSz="162744" rtl="0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4pPr>
      <a:lvl5pPr marL="325487" algn="l" defTabSz="162744" rtl="0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5pPr>
      <a:lvl6pPr marL="406859" algn="l" defTabSz="162744" rtl="0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6pPr>
      <a:lvl7pPr marL="488231" algn="l" defTabSz="162744" rtl="0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7pPr>
      <a:lvl8pPr marL="569603" algn="l" defTabSz="162744" rtl="0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8pPr>
      <a:lvl9pPr marL="650975" algn="l" defTabSz="162744" rtl="0" eaLnBrk="1" latinLnBrk="0" hangingPunct="1">
        <a:defRPr sz="3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3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4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1D3275"/>
                </a:solidFill>
                <a:latin typeface="+mj-lt"/>
                <a:cs typeface="Times New Roman" panose="02020603050405020304" pitchFamily="18" charset="0"/>
              </a:rPr>
              <a:t>Matching Programs</a:t>
            </a:r>
            <a:endParaRPr lang="en-US" sz="5400" i="1" dirty="0">
              <a:solidFill>
                <a:srgbClr val="003366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Compensation Service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28D331-BA5C-42A7-B45E-A026F9A48C74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r>
              <a:rPr lang="en-US" dirty="0"/>
              <a:t>August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3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Matching Programs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5B531-F8DA-44A5-9CE1-83AC70A0E56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7010400" y="6602413"/>
            <a:ext cx="2133600" cy="365125"/>
          </a:xfrm>
        </p:spPr>
        <p:txBody>
          <a:bodyPr/>
          <a:lstStyle/>
          <a:p>
            <a:pPr>
              <a:defRPr/>
            </a:pPr>
            <a:fld id="{BA44DA10-E7DA-4D11-84EC-1518B97780F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950242208"/>
              </p:ext>
            </p:extLst>
          </p:nvPr>
        </p:nvGraphicFramePr>
        <p:xfrm>
          <a:off x="459508" y="2039112"/>
          <a:ext cx="8227290" cy="340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75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0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1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Chapter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Title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Function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Times New Roman" panose="02020603050405020304" pitchFamily="18" charset="0"/>
                        </a:rPr>
                        <a:t>Federal Tax Information (FTI) Match: Safeguarding</a:t>
                      </a:r>
                    </a:p>
                    <a:p>
                      <a:pPr algn="ctr"/>
                      <a:r>
                        <a:rPr lang="en-US" sz="1600" dirty="0">
                          <a:latin typeface="+mj-lt"/>
                          <a:cs typeface="Times New Roman" panose="02020603050405020304" pitchFamily="18" charset="0"/>
                        </a:rPr>
                        <a:t>Income Verification Match (IVM)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Times New Roman" panose="02020603050405020304" pitchFamily="18" charset="0"/>
                        </a:rPr>
                        <a:t>Explains general information on safeguarding federal tax information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Times New Roman" panose="02020603050405020304" pitchFamily="18" charset="0"/>
                        </a:rPr>
                        <a:t>Veterans on Active Duty in Receipt of Department of Veterans Affairs (VA) Benefits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</a:rPr>
                        <a:t>Contains information of Veterans on active duty in receipt of Department</a:t>
                      </a:r>
                      <a:r>
                        <a:rPr lang="en-US" sz="1600" baseline="0" dirty="0">
                          <a:effectLst/>
                          <a:latin typeface="+mj-lt"/>
                          <a:ea typeface="Times New Roman"/>
                        </a:rPr>
                        <a:t> of Veterans (VA) benefits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Times New Roman" panose="02020603050405020304" pitchFamily="18" charset="0"/>
                        </a:rPr>
                        <a:t>Bureau of Prisons (BOP) Match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Times New Roman" panose="02020603050405020304" pitchFamily="18" charset="0"/>
                        </a:rPr>
                        <a:t>Detailed description on handling</a:t>
                      </a:r>
                      <a:r>
                        <a:rPr lang="en-US" sz="1600" baseline="0" dirty="0">
                          <a:latin typeface="+mj-lt"/>
                          <a:cs typeface="Times New Roman" panose="02020603050405020304" pitchFamily="18" charset="0"/>
                        </a:rPr>
                        <a:t> the Bureau of Prisons VA matching program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B5B70B8-6003-4F84-AC4B-DD1A8BBD3C49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931152" y="660198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C414AED-89CE-4A48-8B2B-1B3A5C68EA2A}" type="slidenum">
              <a:rPr lang="en-US" sz="1400" smtClean="0"/>
              <a:pPr algn="r"/>
              <a:t>10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17333420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3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Matching Programs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72653-D7D9-47DF-8F4B-D0CE04FF138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7010400" y="6602413"/>
            <a:ext cx="2133600" cy="365125"/>
          </a:xfrm>
        </p:spPr>
        <p:txBody>
          <a:bodyPr/>
          <a:lstStyle/>
          <a:p>
            <a:pPr>
              <a:defRPr/>
            </a:pPr>
            <a:fld id="{BA44DA10-E7DA-4D11-84EC-1518B97780F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528229005"/>
              </p:ext>
            </p:extLst>
          </p:nvPr>
        </p:nvGraphicFramePr>
        <p:xfrm>
          <a:off x="457200" y="2039112"/>
          <a:ext cx="8229600" cy="2727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0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  <a:cs typeface="Times New Roman" panose="02020603050405020304" pitchFamily="18" charset="0"/>
                        </a:rPr>
                        <a:t>Chapter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  <a:cs typeface="Times New Roman" panose="02020603050405020304" pitchFamily="18" charset="0"/>
                        </a:rPr>
                        <a:t>Title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  <a:cs typeface="Times New Roman" panose="02020603050405020304" pitchFamily="18" charset="0"/>
                        </a:rPr>
                        <a:t>Function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600" baseline="0" dirty="0">
                          <a:latin typeface="+mj-lt"/>
                          <a:cs typeface="Times New Roman" panose="02020603050405020304" pitchFamily="18" charset="0"/>
                        </a:rPr>
                        <a:t> Year Old Review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Times New Roman" panose="02020603050405020304" pitchFamily="18" charset="0"/>
                        </a:rPr>
                        <a:t>Detailed description on handling Veterans’ claim based on DOB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Times New Roman" panose="02020603050405020304" pitchFamily="18" charset="0"/>
                        </a:rPr>
                        <a:t>Social Security Administration (SSA) Prison Match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</a:rPr>
                        <a:t>Detailed description</a:t>
                      </a:r>
                      <a:r>
                        <a:rPr lang="en-US" sz="1600" baseline="0" dirty="0">
                          <a:effectLst/>
                          <a:latin typeface="+mj-lt"/>
                          <a:ea typeface="Times New Roman"/>
                        </a:rPr>
                        <a:t> on handling the Social Security Prison Match program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Times New Roman" panose="02020603050405020304" pitchFamily="18" charset="0"/>
                        </a:rPr>
                        <a:t>Fugitive Felon Match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</a:rPr>
                        <a:t>Detailed description on handling fugitive felon match program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E277547-3757-41DF-919E-78AEF3EFC28C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931152" y="660198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C414AED-89CE-4A48-8B2B-1B3A5C68EA2A}" type="slidenum">
              <a:rPr lang="en-US" sz="1400" smtClean="0"/>
              <a:pPr algn="r"/>
              <a:t>11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15374769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7E8652-59E5-4DCB-B455-8E7F3321E56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13855" y="2885566"/>
            <a:ext cx="9144000" cy="1086867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3B4F6-5517-40C7-ACB0-64EE43417AD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80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41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BD11A-ACF8-4666-86A0-2CA6D4388DC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70"/>
            <a:ext cx="9144000" cy="1086867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8BE6DA-AAB1-4966-9486-F767A26201B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80"/>
            <a:ext cx="2133600" cy="365125"/>
          </a:xfrm>
        </p:spPr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60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3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Lesson Objectives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None/>
              <a:defRPr/>
            </a:pPr>
            <a:r>
              <a:rPr lang="en-US" kern="1200" dirty="0">
                <a:latin typeface="+mj-lt"/>
                <a:cs typeface="Times New Roman" panose="02020603050405020304" pitchFamily="18" charset="0"/>
              </a:rPr>
              <a:t>The VSR will be able to:  </a:t>
            </a:r>
          </a:p>
          <a:p>
            <a:pPr marL="230188" indent="-23018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kern="1200" dirty="0">
                <a:latin typeface="+mj-lt"/>
                <a:cs typeface="Times New Roman" panose="02020603050405020304" pitchFamily="18" charset="0"/>
              </a:rPr>
              <a:t>Identify the purpose for matching programs and the due process provision needed to adjust VA benefit payments</a:t>
            </a:r>
          </a:p>
          <a:p>
            <a:pPr marL="230188" indent="-23018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kern="1200" dirty="0">
                <a:latin typeface="+mj-lt"/>
                <a:cs typeface="Times New Roman" panose="02020603050405020304" pitchFamily="18" charset="0"/>
              </a:rPr>
              <a:t>Identify the Regional Office and Pension Maintenance Center’s responsibilities for receiving, processing and reporting from matching programs</a:t>
            </a:r>
          </a:p>
          <a:p>
            <a:pPr marL="230188" indent="-23018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kern="1200" dirty="0">
                <a:latin typeface="+mj-lt"/>
                <a:cs typeface="Times New Roman" panose="02020603050405020304" pitchFamily="18" charset="0"/>
              </a:rPr>
              <a:t>Identify the federal matching programs</a:t>
            </a: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None/>
              <a:defRPr/>
            </a:pPr>
            <a:endParaRPr lang="en-US" sz="1800" kern="1200" dirty="0">
              <a:latin typeface="+mj-lt"/>
              <a:cs typeface="Arial" pitchFamily="34" charset="0"/>
            </a:endParaRPr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0"/>
            <a:ext cx="2133600" cy="365125"/>
          </a:xfrm>
        </p:spPr>
        <p:txBody>
          <a:bodyPr/>
          <a:lstStyle/>
          <a:p>
            <a:pPr>
              <a:defRPr/>
            </a:pPr>
            <a:fld id="{4728F830-42DA-493A-834E-77448722BE4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40062A3-270E-4BC4-878B-4520C05277FD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931152" y="6601982"/>
            <a:ext cx="2133600" cy="365125"/>
          </a:xfrm>
          <a:prstGeom prst="rect">
            <a:avLst/>
          </a:prstGeom>
        </p:spPr>
        <p:txBody>
          <a:bodyPr tIns="0"/>
          <a:lstStyle>
            <a:defPPr>
              <a:defRPr lang="en-US"/>
            </a:defPPr>
            <a:lvl1pPr marL="0" algn="r" defTabSz="914400" rtl="0" eaLnBrk="1" latinLnBrk="0" hangingPunct="1">
              <a:spcAft>
                <a:spcPts val="338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414AED-89CE-4A48-8B2B-1B3A5C68EA2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3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400"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400">
              <a:latin typeface="Arial" pitchFamily="34" charset="0"/>
              <a:cs typeface="Microsoft Sans Serif" pitchFamily="34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2027382"/>
            <a:ext cx="838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230188" lvl="0" indent="-230188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Times New Roman"/>
                <a:cs typeface="Times New Roman"/>
              </a:rPr>
              <a:t>M21-1, Part X</a:t>
            </a:r>
            <a:r>
              <a:rPr lang="en-US" sz="2000" dirty="0">
                <a:latin typeface="+mj-lt"/>
                <a:ea typeface="Times New Roman"/>
              </a:rPr>
              <a:t>, Matching Programs</a:t>
            </a:r>
            <a:endParaRPr lang="en-US" sz="2000" dirty="0">
              <a:effectLst/>
              <a:latin typeface="+mj-lt"/>
              <a:ea typeface="Times New Roman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89AE9FC-1466-48F3-9BB1-869CA5C0C831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931152" y="660198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C414AED-89CE-4A48-8B2B-1B3A5C68EA2A}" type="slidenum">
              <a:rPr lang="en-US" sz="1400" smtClean="0"/>
              <a:pPr algn="r"/>
              <a:t>3</a:t>
            </a:fld>
            <a:endParaRPr lang="en-US" sz="140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3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Purpose of Matching Programs</a:t>
            </a:r>
            <a:endParaRPr lang="en-US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600"/>
              </a:spcAft>
              <a:buClr>
                <a:srgbClr val="1D3275"/>
              </a:buClr>
              <a:buNone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The Department of Veterans Affairs (VA) receives information on a regular basis from several Federal agencies and compares it to information used to determine the status of VA beneficiaries</a:t>
            </a:r>
          </a:p>
          <a:p>
            <a:pPr marL="0" indent="0">
              <a:spcAft>
                <a:spcPts val="600"/>
              </a:spcAft>
              <a:buClr>
                <a:srgbClr val="1D3275"/>
              </a:buClr>
              <a:buNone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Clr>
                <a:srgbClr val="1D3275"/>
              </a:buClr>
              <a:buNone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The matches identify cases where there are apparent contradictions between information contained in VA records and information furnished by other Federal agencies that affect entitlement</a:t>
            </a:r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7010400" y="6602413"/>
            <a:ext cx="2133600" cy="365125"/>
          </a:xfrm>
        </p:spPr>
        <p:txBody>
          <a:bodyPr/>
          <a:lstStyle/>
          <a:p>
            <a:pPr>
              <a:defRPr/>
            </a:pPr>
            <a:fld id="{BA44DA10-E7DA-4D11-84EC-1518B97780F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ADCBD6E-E71B-4454-8A09-B6E81AEF168A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931152" y="660198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C414AED-89CE-4A48-8B2B-1B3A5C68EA2A}" type="slidenum">
              <a:rPr lang="en-US" sz="1400" smtClean="0"/>
              <a:pPr algn="r"/>
              <a:t>4</a:t>
            </a:fld>
            <a:endParaRPr lang="en-US" sz="140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3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Due Process Provisions</a:t>
            </a:r>
            <a:endParaRPr lang="en-US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rgbClr val="1D3275"/>
              </a:buClr>
              <a:buNone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Information derived from the matches may be used to adjust VA benefit payments. Since matching program information is third-party information, due process provisions are necessary</a:t>
            </a:r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7010400" y="6602413"/>
            <a:ext cx="2133600" cy="365125"/>
          </a:xfrm>
        </p:spPr>
        <p:txBody>
          <a:bodyPr/>
          <a:lstStyle/>
          <a:p>
            <a:fld id="{BA44DA10-E7DA-4D11-84EC-1518B97780F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81554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0F2B164-80D3-4A2B-BFE4-57D3051D628E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931152" y="660198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C414AED-89CE-4A48-8B2B-1B3A5C68EA2A}" type="slidenum">
              <a:rPr lang="en-US" sz="1400" smtClean="0"/>
              <a:pPr algn="r"/>
              <a:t>5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4329897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3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Pension Maintenance Center Responsibility</a:t>
            </a:r>
            <a:endParaRPr lang="en-US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Clr>
                <a:srgbClr val="1D3275"/>
              </a:buClr>
              <a:buNone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The PMCs in Philadelphia, St. Paul and Milwaukee are responsible for receiving and processing all reports from matching programs involving pension recipients, including reports from: 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Income Verification Matches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SS Verification Matches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SS Number Matches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Prison and Fugitive Felon Matches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Total Disability Income Provision (TDIP) Review Matches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Civil Service Verification Matches, and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Railroad Retirement Verification Matches</a:t>
            </a: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7010400" y="6602413"/>
            <a:ext cx="2133600" cy="365125"/>
          </a:xfrm>
        </p:spPr>
        <p:txBody>
          <a:bodyPr/>
          <a:lstStyle/>
          <a:p>
            <a:pPr>
              <a:defRPr/>
            </a:pPr>
            <a:fld id="{BA44DA10-E7DA-4D11-84EC-1518B97780F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91E664E-1F70-4EAC-8ED6-2A5B2757B929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931152" y="660198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C414AED-89CE-4A48-8B2B-1B3A5C68EA2A}" type="slidenum">
              <a:rPr lang="en-US" sz="1400" smtClean="0"/>
              <a:pPr algn="r"/>
              <a:t>6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09393117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3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VSC or PMC Responsibility</a:t>
            </a:r>
            <a:endParaRPr lang="en-US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Clr>
                <a:srgbClr val="1D3275"/>
              </a:buClr>
              <a:buNone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The VSC or PMC of jurisdiction is responsible for receiving and processing reports from 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the SSA Prison Match, based on the location of the claims folder in the Benefits Delivery Network (BDN), and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matches involving compensation entitlement.</a:t>
            </a:r>
            <a:endParaRPr lang="en-US" sz="1800" dirty="0">
              <a:latin typeface="+mj-lt"/>
              <a:cs typeface="Arial" pitchFamily="34" charset="0"/>
            </a:endParaRPr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7010400" y="6602413"/>
            <a:ext cx="2133600" cy="365125"/>
          </a:xfrm>
        </p:spPr>
        <p:txBody>
          <a:bodyPr/>
          <a:lstStyle/>
          <a:p>
            <a:pPr>
              <a:defRPr/>
            </a:pPr>
            <a:fld id="{BA44DA10-E7DA-4D11-84EC-1518B97780F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64" y="38100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ED6A70B-DCC9-49A9-A5F6-559188ABEFAD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931152" y="660198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C414AED-89CE-4A48-8B2B-1B3A5C68EA2A}" type="slidenum">
              <a:rPr lang="en-US" sz="1400" smtClean="0"/>
              <a:pPr algn="r"/>
              <a:t>7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40652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3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Matching Programs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02F3C-9A2F-49DA-8EDC-EAF45C1DFC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7010400" y="6602413"/>
            <a:ext cx="2133600" cy="365125"/>
          </a:xfrm>
        </p:spPr>
        <p:txBody>
          <a:bodyPr/>
          <a:lstStyle/>
          <a:p>
            <a:pPr>
              <a:defRPr/>
            </a:pPr>
            <a:fld id="{BA44DA10-E7DA-4D11-84EC-1518B97780F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2531529"/>
              </p:ext>
            </p:extLst>
          </p:nvPr>
        </p:nvGraphicFramePr>
        <p:xfrm>
          <a:off x="457200" y="2042001"/>
          <a:ext cx="8229601" cy="3703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29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2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7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  <a:cs typeface="Times New Roman" panose="02020603050405020304" pitchFamily="18" charset="0"/>
                        </a:rPr>
                        <a:t>Chapter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  <a:cs typeface="Times New Roman" panose="02020603050405020304" pitchFamily="18" charset="0"/>
                        </a:rPr>
                        <a:t>Title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  <a:cs typeface="Times New Roman" panose="02020603050405020304" pitchFamily="18" charset="0"/>
                        </a:rPr>
                        <a:t>Function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Times New Roman" panose="02020603050405020304" pitchFamily="18" charset="0"/>
                        </a:rPr>
                        <a:t>General</a:t>
                      </a:r>
                      <a:r>
                        <a:rPr lang="en-US" sz="1600" baseline="0" dirty="0">
                          <a:latin typeface="+mj-lt"/>
                          <a:cs typeface="Times New Roman" panose="02020603050405020304" pitchFamily="18" charset="0"/>
                        </a:rPr>
                        <a:t> Information on Matching Programs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Times New Roman" panose="02020603050405020304" pitchFamily="18" charset="0"/>
                        </a:rPr>
                        <a:t>General</a:t>
                      </a:r>
                      <a:r>
                        <a:rPr lang="en-US" sz="1600" baseline="0" dirty="0">
                          <a:latin typeface="+mj-lt"/>
                          <a:cs typeface="Times New Roman" panose="02020603050405020304" pitchFamily="18" charset="0"/>
                        </a:rPr>
                        <a:t> overview of VA Matching Programs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Times New Roman" panose="02020603050405020304" pitchFamily="18" charset="0"/>
                        </a:rPr>
                        <a:t>Social Security Verification Match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</a:rPr>
                        <a:t>General</a:t>
                      </a:r>
                      <a:r>
                        <a:rPr lang="en-US" sz="1600" baseline="0" dirty="0">
                          <a:effectLst/>
                          <a:latin typeface="+mj-lt"/>
                          <a:ea typeface="Times New Roman"/>
                        </a:rPr>
                        <a:t> information on SS verification match, computed SS rate, processing verified SS amounts for Old Law, Section 306 and current-law pension, processing verified SS amounts for Parents’ Dependency and Indemnity Compensation (DIC), action on terminated Social Security (SSA) accounts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Times New Roman" panose="02020603050405020304" pitchFamily="18" charset="0"/>
                        </a:rPr>
                        <a:t>Social Security Death</a:t>
                      </a:r>
                      <a:r>
                        <a:rPr lang="en-US" sz="1600" baseline="0" dirty="0">
                          <a:latin typeface="+mj-lt"/>
                          <a:cs typeface="Times New Roman" panose="02020603050405020304" pitchFamily="18" charset="0"/>
                        </a:rPr>
                        <a:t> Master File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Times New Roman" panose="02020603050405020304" pitchFamily="18" charset="0"/>
                        </a:rPr>
                        <a:t>The process of review and completion</a:t>
                      </a:r>
                      <a:r>
                        <a:rPr lang="en-US" sz="1600" baseline="0" dirty="0">
                          <a:latin typeface="+mj-lt"/>
                          <a:cs typeface="Times New Roman" panose="02020603050405020304" pitchFamily="18" charset="0"/>
                        </a:rPr>
                        <a:t> of Social Security death match work items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616653C-2663-46A3-8C4C-98C1F9B3E139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931152" y="660198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C414AED-89CE-4A48-8B2B-1B3A5C68EA2A}" type="slidenum">
              <a:rPr lang="en-US" sz="1400" smtClean="0"/>
              <a:pPr algn="r"/>
              <a:t>8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00919376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3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Matching Programs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82707-98CE-4DDD-835E-029FE330426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7010400" y="6602413"/>
            <a:ext cx="2133600" cy="365125"/>
          </a:xfrm>
        </p:spPr>
        <p:txBody>
          <a:bodyPr/>
          <a:lstStyle/>
          <a:p>
            <a:pPr>
              <a:defRPr/>
            </a:pPr>
            <a:fld id="{BA44DA10-E7DA-4D11-84EC-1518B97780F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50784204"/>
              </p:ext>
            </p:extLst>
          </p:nvPr>
        </p:nvGraphicFramePr>
        <p:xfrm>
          <a:off x="457200" y="2039112"/>
          <a:ext cx="8229600" cy="3048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1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2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356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  <a:cs typeface="Times New Roman" panose="02020603050405020304" pitchFamily="18" charset="0"/>
                        </a:rPr>
                        <a:t>Chapter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  <a:cs typeface="Times New Roman" panose="02020603050405020304" pitchFamily="18" charset="0"/>
                        </a:rPr>
                        <a:t>Title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  <a:cs typeface="Times New Roman" panose="02020603050405020304" pitchFamily="18" charset="0"/>
                        </a:rPr>
                        <a:t>Function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9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Times New Roman" panose="02020603050405020304" pitchFamily="18" charset="0"/>
                        </a:rPr>
                        <a:t>Semiannual Review of Potential Duplicate Payment Cases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Times New Roman" panose="02020603050405020304" pitchFamily="18" charset="0"/>
                        </a:rPr>
                        <a:t>Detailed</a:t>
                      </a:r>
                      <a:r>
                        <a:rPr lang="en-US" sz="1600" baseline="0" dirty="0">
                          <a:latin typeface="+mj-lt"/>
                          <a:cs typeface="Times New Roman" panose="02020603050405020304" pitchFamily="18" charset="0"/>
                        </a:rPr>
                        <a:t> instructions for conducting the semiannual review of potential duplicate payment cases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79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Times New Roman" panose="02020603050405020304" pitchFamily="18" charset="0"/>
                        </a:rPr>
                        <a:t>Total Disability Income Provision (TDIP) Review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/>
                        </a:rPr>
                        <a:t>Contains information on the Total</a:t>
                      </a:r>
                      <a:r>
                        <a:rPr lang="en-US" sz="1600" baseline="0" dirty="0">
                          <a:effectLst/>
                          <a:latin typeface="+mj-lt"/>
                          <a:ea typeface="Times New Roman"/>
                        </a:rPr>
                        <a:t> Disability Income Provision (TDIP) Review</a:t>
                      </a:r>
                      <a:endParaRPr lang="en-US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5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Times New Roman" panose="02020603050405020304" pitchFamily="18" charset="0"/>
                        </a:rPr>
                        <a:t>Social Security Number</a:t>
                      </a:r>
                      <a:r>
                        <a:rPr lang="en-US" sz="1600" baseline="0" dirty="0">
                          <a:latin typeface="+mj-lt"/>
                          <a:cs typeface="Times New Roman" panose="02020603050405020304" pitchFamily="18" charset="0"/>
                        </a:rPr>
                        <a:t> (SSN) Verification</a:t>
                      </a:r>
                      <a:endParaRPr lang="en-US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Times New Roman" panose="02020603050405020304" pitchFamily="18" charset="0"/>
                        </a:rPr>
                        <a:t>Describes the process of handling SSN Verification matches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1E921E7-5601-410D-81B8-81467D80BC91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931152" y="660198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C414AED-89CE-4A48-8B2B-1B3A5C68EA2A}" type="slidenum">
              <a:rPr lang="en-US" sz="1400" smtClean="0"/>
              <a:pPr algn="r"/>
              <a:t>9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67928066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DUMMYTAG" val="&lt;DummyForForceWrite&gt;&lt;/DummyForForceWrite&gt;"/>
  <p:tag name="HTML_SHAPEINFO" val="&lt;ThreeDShapeInfo&gt;&lt;uuid val=&quot;{81437C34-31B0-4EA8-B219-194BF858EA77}&quot;/&gt;&lt;isInvalidForFieldText val=&quot;0&quot;/&gt;&lt;Image&gt;&lt;filename val=&quot;C:\Users\User\AppData\Local\Temp\CP1084152755546Session\CPTrustFolder1084152755562\PPTImport1084166507000\data\asimages\{81437C34-31B0-4EA8-B219-194BF858EA77}_1.png&quot;/&gt;&lt;left val=&quot;71&quot;/&gt;&lt;top val=&quot;288&quot;/&gt;&lt;width val=&quot;817&quot;/&gt;&lt;height val=&quot;13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68DC0CBE-84DC-4382-9930-3B97872ECF8D}&quot;/&gt;&lt;isInvalidForFieldText val=&quot;0&quot;/&gt;&lt;Image&gt;&lt;filename val=&quot;C:\Users\User\AppData\Local\Temp\CP1084152755546Session\CPTrustFolder1084152755562\PPTImport1084166507000\data\asimages\{68DC0CBE-84DC-4382-9930-3B97872ECF8D}_1.png&quot;/&gt;&lt;left val=&quot;71&quot;/&gt;&lt;top val=&quot;484&quot;/&gt;&lt;width val=&quot;249&quot;/&gt;&lt;height val=&quot;99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PRESENTER_DUMMYTAG" val="&lt;DummyForForceWrite&gt;&lt;/DummyForForceWrite&gt;"/>
  <p:tag name="HTML_SHAPEINFO" val="&lt;ThreeDShapeInfo&gt;&lt;uuid val=&quot;{D5D5B19E-A248-4656-8D40-7F6A21134CF0}&quot;/&gt;&lt;isInvalidForFieldText val=&quot;0&quot;/&gt;&lt;Image&gt;&lt;filename val=&quot;C:\Users\User\AppData\Local\Temp\CP1084152755546Session\CPTrustFolder1084152755562\PPTImport1084166507000\data\asimages\{D5D5B19E-A248-4656-8D40-7F6A21134CF0}_1.png&quot;/&gt;&lt;left val=&quot;639&quot;/&gt;&lt;top val=&quot;491&quot;/&gt;&lt;width val=&quot;249&quot;/&gt;&lt;height val=&quot;9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B112CA75-D897-4F48-88C2-42671E258FB9}&quot;/&gt;&lt;isInvalidForFieldText val=&quot;0&quot;/&gt;&lt;Image&gt;&lt;filename val=&quot;C:\Users\User\AppData\Local\Temp\CP1084152755546Session\CPTrustFolder1084152755562\PPTImport1084166507000\data\asimages\{B112CA75-D897-4F48-88C2-42671E258FB9}_2.png&quot;/&gt;&lt;left val=&quot;0&quot;/&gt;&lt;top val=&quot;76&quot;/&gt;&lt;width val=&quot;961&quot;/&gt;&lt;height val=&quot;12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27&quot;/&gt;&lt;lineCharCount val=&quot;63&quot;/&gt;&lt;lineCharCount val=&quot;47&quot;/&gt;&lt;lineCharCount val=&quot;62&quot;/&gt;&lt;lineCharCount val=&quot;71&quot;/&gt;&lt;lineCharCount val=&quot;9&quot;/&gt;&lt;lineCharCount val=&quot;39&quot;/&gt;&lt;/TableIndex&gt;&lt;/ShapeTextInfo&gt;"/>
  <p:tag name="HTML_SHAPEINFO" val="&lt;ThreeDShapeInfo&gt;&lt;uuid val=&quot;{22DD7F00-CBAE-402F-B306-2AF000EEF462}&quot;/&gt;&lt;isInvalidForFieldText val=&quot;0&quot;/&gt;&lt;Image&gt;&lt;filename val=&quot;C:\Users\User\AppData\Local\Temp\CP1084152755546Session\CPTrustFolder1084152755562\PPTImport1084166507000\data\asimages\{22DD7F00-CBAE-402F-B306-2AF000EEF462}_2.png&quot;/&gt;&lt;left val=&quot;40&quot;/&gt;&lt;top val=&quot;215&quot;/&gt;&lt;width val=&quot;876&quot;/&gt;&lt;height val=&quot;41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F64D8FBA-58B5-4FC4-B154-1E9B6873DC9D}&quot;/&gt;&lt;isInvalidForFieldText val=&quot;0&quot;/&gt;&lt;Image&gt;&lt;filename val=&quot;C:\Users\User\AppData\Local\Temp\CP1084152755546Session\CPTrustFolder1084152755562\PPTImport1084166507000\data\asimages\{F64D8FBA-58B5-4FC4-B154-1E9B6873DC9D}_2.png&quot;/&gt;&lt;left val=&quot;0&quot;/&gt;&lt;top val=&quot;0&quot;/&gt;&lt;width val=&quot;1&quot;/&gt;&lt;height val=&quot;1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EB0F8B33-E8C1-47A5-B94C-B89899BCC396}&quot;/&gt;&lt;isInvalidForFieldText val=&quot;0&quot;/&gt;&lt;Image&gt;&lt;filename val=&quot;C:\Users\User\AppData\Local\Temp\CP1084152755546Session\CPTrustFolder1084152755562\PPTImport1084166507000\data\asimages\{EB0F8B33-E8C1-47A5-B94C-B89899BCC396}_2.png&quot;/&gt;&lt;left val=&quot;727&quot;/&gt;&lt;top val=&quot;687&quot;/&gt;&lt;width val=&quot;226&quot;/&gt;&lt;height val=&quot;4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FC1EB59D-6D0B-4277-AA97-2CB81077375A}&quot;/&gt;&lt;isInvalidForFieldText val=&quot;0&quot;/&gt;&lt;Image&gt;&lt;filename val=&quot;C:\Users\User\AppData\Local\Temp\CP1084152755546Session\CPTrustFolder1084152755562\PPTImport1084166507000\data\asimages\{FC1EB59D-6D0B-4277-AA97-2CB81077375A}_3.png&quot;/&gt;&lt;left val=&quot;0&quot;/&gt;&lt;top val=&quot;76&quot;/&gt;&lt;width val=&quot;961&quot;/&gt;&lt;height val=&quot;122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329C68E8-88DE-4483-B752-CBC3E2678C7B}&quot;/&gt;&lt;isInvalidForFieldText val=&quot;0&quot;/&gt;&lt;Image&gt;&lt;filename val=&quot;C:\Users\User\AppData\Local\Temp\CP1084152755546Session\CPTrustFolder1084152755562\PPTImport1084166507000\data\asimages\{329C68E8-88DE-4483-B752-CBC3E2678C7B}_3.png&quot;/&gt;&lt;left val=&quot;47&quot;/&gt;&lt;top val=&quot;215&quot;/&gt;&lt;width val=&quot;865&quot;/&gt;&lt;height val=&quot;412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{7CE8D9E4-6585-4E24-9546-1E2CBB58231D}&quot;/&gt;&lt;isInvalidForFieldText val=&quot;0&quot;/&gt;&lt;Image&gt;&lt;filename val=&quot;C:\Users\User\AppData\Local\Temp\CP1084152755546Session\CPTrustFolder1084152755562\PPTImport1084166507000\data\asimages\{7CE8D9E4-6585-4E24-9546-1E2CBB58231D}_3.png&quot;/&gt;&lt;left val=&quot;42&quot;/&gt;&lt;top val=&quot;208&quot;/&gt;&lt;width val=&quot;886&quot;/&gt;&lt;height val=&quot;348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B062351-751C-46DA-8AE6-CF10D5F248C6}&quot;/&gt;&lt;isInvalidForFieldText val=&quot;0&quot;/&gt;&lt;Image&gt;&lt;filename val=&quot;C:\Users\User\AppData\Local\Temp\CP1084152755546Session\CPTrustFolder1084152755562\PPTImport1084166507000\data\asimages\{3B062351-751C-46DA-8AE6-CF10D5F248C6}_3.png&quot;/&gt;&lt;left val=&quot;727&quot;/&gt;&lt;top val=&quot;691&quot;/&gt;&lt;width val=&quot;226&quot;/&gt;&lt;height val=&quot;40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{F4530739-F9A5-4BE2-908E-4FCA1B7BB0F3}&quot;/&gt;&lt;isInvalidForFieldText val=&quot;0&quot;/&gt;&lt;Image&gt;&lt;filename val=&quot;C:\Users\User\AppData\Local\Temp\CP1084152755546Session\CPTrustFolder1084152755562\PPTImport1084166507000\data\asimages\{F4530739-F9A5-4BE2-908E-4FCA1B7BB0F3}_4.png&quot;/&gt;&lt;left val=&quot;0&quot;/&gt;&lt;top val=&quot;76&quot;/&gt;&lt;width val=&quot;961&quot;/&gt;&lt;height val=&quot;122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6&quot;/&gt;&lt;lineCharCount val=&quot;63&quot;/&gt;&lt;lineCharCount val=&quot;61&quot;/&gt;&lt;lineCharCount val=&quot;1&quot;/&gt;&lt;lineCharCount val=&quot;67&quot;/&gt;&lt;lineCharCount val=&quot;70&quot;/&gt;&lt;lineCharCount val=&quot;49&quot;/&gt;&lt;/TableIndex&gt;&lt;/ShapeTextInfo&gt;"/>
  <p:tag name="HTML_SHAPEINFO" val="&lt;ThreeDShapeInfo&gt;&lt;uuid val=&quot;{C01C0193-7A14-4CB9-800F-927284AE25D6}&quot;/&gt;&lt;isInvalidForFieldText val=&quot;0&quot;/&gt;&lt;Image&gt;&lt;filename val=&quot;C:\Users\User\AppData\Local\Temp\CP1084152755546Session\CPTrustFolder1084152755562\PPTImport1084166507000\data\asimages\{C01C0193-7A14-4CB9-800F-927284AE25D6}_4.png&quot;/&gt;&lt;left val=&quot;40&quot;/&gt;&lt;top val=&quot;212&quot;/&gt;&lt;width val=&quot;875&quot;/&gt;&lt;height val=&quot;41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1E8FA78C-5038-4E90-BCC3-F28C5C1579EB}&quot;/&gt;&lt;isInvalidForFieldText val=&quot;0&quot;/&gt;&lt;Image&gt;&lt;filename val=&quot;C:\Users\User\AppData\Local\Temp\CP1084152755546Session\CPTrustFolder1084152755562\PPTImport1084166507000\data\asimages\{1E8FA78C-5038-4E90-BCC3-F28C5C1579EB}_4.png&quot;/&gt;&lt;left val=&quot;0&quot;/&gt;&lt;top val=&quot;0&quot;/&gt;&lt;width val=&quot;1&quot;/&gt;&lt;height val=&quot;1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C03A38B1-D85D-4162-A716-CD22426F6C9E}&quot;/&gt;&lt;isInvalidForFieldText val=&quot;0&quot;/&gt;&lt;Image&gt;&lt;filename val=&quot;C:\Users\User\AppData\Local\Temp\CP1084152755546Session\CPTrustFolder1084152755562\PPTImport1084166507000\data\asimages\{C03A38B1-D85D-4162-A716-CD22426F6C9E}_4.png&quot;/&gt;&lt;left val=&quot;727&quot;/&gt;&lt;top val=&quot;691&quot;/&gt;&lt;width val=&quot;226&quot;/&gt;&lt;height val=&quot;40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{69DAB91E-0602-42C4-9FD6-60C32ACE6581}&quot;/&gt;&lt;isInvalidForFieldText val=&quot;0&quot;/&gt;&lt;Image&gt;&lt;filename val=&quot;C:\Users\User\AppData\Local\Temp\CP1084152755546Session\CPTrustFolder1084152755562\PPTImport1084166507000\data\asimages\{69DAB91E-0602-42C4-9FD6-60C32ACE6581}_5.png&quot;/&gt;&lt;left val=&quot;0&quot;/&gt;&lt;top val=&quot;76&quot;/&gt;&lt;width val=&quot;961&quot;/&gt;&lt;height val=&quot;122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70&quot;/&gt;&lt;lineCharCount val=&quot;60&quot;/&gt;&lt;lineCharCount val=&quot;49&quot;/&gt;&lt;/TableIndex&gt;&lt;/ShapeTextInfo&gt;"/>
  <p:tag name="HTML_SHAPEINFO" val="&lt;ThreeDShapeInfo&gt;&lt;uuid val=&quot;{47D7D9C0-892F-4CA4-86A3-096E6A2C5AEE}&quot;/&gt;&lt;isInvalidForFieldText val=&quot;0&quot;/&gt;&lt;Image&gt;&lt;filename val=&quot;C:\Users\User\AppData\Local\Temp\CP1084152755546Session\CPTrustFolder1084152755562\PPTImport1084166507000\data\asimages\{47D7D9C0-892F-4CA4-86A3-096E6A2C5AEE}_5.png&quot;/&gt;&lt;left val=&quot;40&quot;/&gt;&lt;top val=&quot;212&quot;/&gt;&lt;width val=&quot;876&quot;/&gt;&lt;height val=&quot;415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18A740F1-D6E5-49C1-B1A1-A52A98C7BA71}&quot;/&gt;&lt;isInvalidForFieldText val=&quot;0&quot;/&gt;&lt;Image&gt;&lt;filename val=&quot;C:\Users\User\AppData\Local\Temp\CP1084152755546Session\CPTrustFolder1084152755562\PPTImport1084166507000\data\asimages\{18A740F1-D6E5-49C1-B1A1-A52A98C7BA71}_5.png&quot;/&gt;&lt;left val=&quot;0&quot;/&gt;&lt;top val=&quot;0&quot;/&gt;&lt;width val=&quot;1&quot;/&gt;&lt;height val=&quot;1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2FE66548-2C29-402A-BFC2-148078886475}&quot;/&gt;&lt;isInvalidForFieldText val=&quot;0&quot;/&gt;&lt;Image&gt;&lt;filename val=&quot;C:\Users\User\AppData\Local\Temp\CP1084152755546Session\CPTrustFolder1084152755562\PPTImport1084166507000\data\asimages\{2FE66548-2C29-402A-BFC2-148078886475}_5.png&quot;/&gt;&lt;left val=&quot;727&quot;/&gt;&lt;top val=&quot;691&quot;/&gt;&lt;width val=&quot;226&quot;/&gt;&lt;height val=&quot;40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1&quot;/&gt;&lt;/TableIndex&gt;&lt;/ShapeTextInfo&gt;"/>
  <p:tag name="HTML_SHAPEINFO" val="&lt;ThreeDShapeInfo&gt;&lt;uuid val=&quot;{5D2B7BA1-7152-4666-AB41-1758A660DA13}&quot;/&gt;&lt;isInvalidForFieldText val=&quot;0&quot;/&gt;&lt;Image&gt;&lt;filename val=&quot;C:\Users\User\AppData\Local\Temp\CP1084152755546Session\CPTrustFolder1084152755562\PPTImport1084166507000\data\asimages\{5D2B7BA1-7152-4666-AB41-1758A660DA13}_6.png&quot;/&gt;&lt;left val=&quot;0&quot;/&gt;&lt;top val=&quot;76&quot;/&gt;&lt;width val=&quot;961&quot;/&gt;&lt;height val=&quot;122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69&quot;/&gt;&lt;lineCharCount val=&quot;70&quot;/&gt;&lt;lineCharCount val=&quot;45&quot;/&gt;&lt;lineCharCount val=&quot;28&quot;/&gt;&lt;lineCharCount val=&quot;24&quot;/&gt;&lt;lineCharCount val=&quot;18&quot;/&gt;&lt;lineCharCount val=&quot;34&quot;/&gt;&lt;lineCharCount val=&quot;56&quot;/&gt;&lt;lineCharCount val=&quot;40&quot;/&gt;&lt;lineCharCount val=&quot;40&quot;/&gt;&lt;/TableIndex&gt;&lt;/ShapeTextInfo&gt;"/>
  <p:tag name="HTML_SHAPEINFO" val="&lt;ThreeDShapeInfo&gt;&lt;uuid val=&quot;{0D89694F-A367-4DD2-90F3-082C279842F5}&quot;/&gt;&lt;isInvalidForFieldText val=&quot;0&quot;/&gt;&lt;Image&gt;&lt;filename val=&quot;C:\Users\User\AppData\Local\Temp\CP1084152755546Session\CPTrustFolder1084152755562\PPTImport1084166507000\data\asimages\{0D89694F-A367-4DD2-90F3-082C279842F5}_6.png&quot;/&gt;&lt;left val=&quot;40&quot;/&gt;&lt;top val=&quot;212&quot;/&gt;&lt;width val=&quot;871&quot;/&gt;&lt;height val=&quot;415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BF92E683-E4AC-4E16-A606-AB2A1084DBB4}&quot;/&gt;&lt;isInvalidForFieldText val=&quot;0&quot;/&gt;&lt;Image&gt;&lt;filename val=&quot;C:\Users\User\AppData\Local\Temp\CP1084152755546Session\CPTrustFolder1084152755562\PPTImport1084166507000\data\asimages\{BF92E683-E4AC-4E16-A606-AB2A1084DBB4}_6.png&quot;/&gt;&lt;left val=&quot;0&quot;/&gt;&lt;top val=&quot;0&quot;/&gt;&lt;width val=&quot;1&quot;/&gt;&lt;height val=&quot;1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2DA0D189-665B-466E-8D67-20AD988730B6}&quot;/&gt;&lt;isInvalidForFieldText val=&quot;0&quot;/&gt;&lt;Image&gt;&lt;filename val=&quot;C:\Users\User\AppData\Local\Temp\CP1084152755546Session\CPTrustFolder1084152755562\PPTImport1084166507000\data\asimages\{2DA0D189-665B-466E-8D67-20AD988730B6}_6.png&quot;/&gt;&lt;left val=&quot;727&quot;/&gt;&lt;top val=&quot;691&quot;/&gt;&lt;width val=&quot;226&quot;/&gt;&lt;height val=&quot;40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{FD164E23-DB96-4EC1-A516-80F7CF72E5E4}&quot;/&gt;&lt;isInvalidForFieldText val=&quot;0&quot;/&gt;&lt;Image&gt;&lt;filename val=&quot;C:\Users\User\AppData\Local\Temp\CP1084152755546Session\CPTrustFolder1084152755562\PPTImport1084166507000\data\asimages\{FD164E23-DB96-4EC1-A516-80F7CF72E5E4}_7.png&quot;/&gt;&lt;left val=&quot;0&quot;/&gt;&lt;top val=&quot;76&quot;/&gt;&lt;width val=&quot;961&quot;/&gt;&lt;height val=&quot;122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4&quot;/&gt;&lt;lineCharCount val=&quot;25&quot;/&gt;&lt;lineCharCount val=&quot;68&quot;/&gt;&lt;lineCharCount val=&quot;41&quot;/&gt;&lt;lineCharCount val=&quot;43&quot;/&gt;&lt;/TableIndex&gt;&lt;/ShapeTextInfo&gt;"/>
  <p:tag name="HTML_SHAPEINFO" val="&lt;ThreeDShapeInfo&gt;&lt;uuid val=&quot;{3CE95B72-79C9-4382-BBD2-2CD8D611CBC3}&quot;/&gt;&lt;isInvalidForFieldText val=&quot;0&quot;/&gt;&lt;Image&gt;&lt;filename val=&quot;C:\Users\User\AppData\Local\Temp\CP1084152755546Session\CPTrustFolder1084152755562\PPTImport1084166507000\data\asimages\{3CE95B72-79C9-4382-BBD2-2CD8D611CBC3}_7.png&quot;/&gt;&lt;left val=&quot;40&quot;/&gt;&lt;top val=&quot;212&quot;/&gt;&lt;width val=&quot;871&quot;/&gt;&lt;height val=&quot;41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49F76222-EE5B-4D98-A19C-00488C7EB26F}&quot;/&gt;&lt;isInvalidForFieldText val=&quot;0&quot;/&gt;&lt;Image&gt;&lt;filename val=&quot;C:\Users\User\AppData\Local\Temp\CP1084152755546Session\CPTrustFolder1084152755562\PPTImport1084166507000\data\asimages\{49F76222-EE5B-4D98-A19C-00488C7EB26F}_7.png&quot;/&gt;&lt;left val=&quot;0&quot;/&gt;&lt;top val=&quot;0&quot;/&gt;&lt;width val=&quot;1&quot;/&gt;&lt;height val=&quot;1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CED6705C-223C-46DB-9ED2-17A9FA7A0721}&quot;/&gt;&lt;isInvalidForFieldText val=&quot;0&quot;/&gt;&lt;Image&gt;&lt;filename val=&quot;C:\Users\User\AppData\Local\Temp\CP1084152755546Session\CPTrustFolder1084152755562\PPTImport1084166507000\data\asimages\{CED6705C-223C-46DB-9ED2-17A9FA7A0721}_7.png&quot;/&gt;&lt;left val=&quot;727&quot;/&gt;&lt;top val=&quot;691&quot;/&gt;&lt;width val=&quot;226&quot;/&gt;&lt;height val=&quot;40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169DDB47-3299-433A-91FC-6EB8E4A72645}&quot;/&gt;&lt;isInvalidForFieldText val=&quot;0&quot;/&gt;&lt;Image&gt;&lt;filename val=&quot;C:\Users\User\AppData\Local\Temp\CP1084152755546Session\CPTrustFolder1084152755562\PPTImport1084166507000\data\asimages\{169DDB47-3299-433A-91FC-6EB8E4A72645}_8.png&quot;/&gt;&lt;left val=&quot;0&quot;/&gt;&lt;top val=&quot;76&quot;/&gt;&lt;width val=&quot;961&quot;/&gt;&lt;height val=&quot;122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5C53890F-FD01-4D32-9E45-0E40F28B78D3}&quot;/&gt;&lt;isInvalidForFieldText val=&quot;0&quot;/&gt;&lt;Image&gt;&lt;filename val=&quot;C:\Users\User\AppData\Local\Temp\CP1084152755546Session\CPTrustFolder1084152755562\PPTImport1084166507000\data\asimages\{5C53890F-FD01-4D32-9E45-0E40F28B78D3}_8.png&quot;/&gt;&lt;left val=&quot;0&quot;/&gt;&lt;top val=&quot;0&quot;/&gt;&lt;width val=&quot;1&quot;/&gt;&lt;height val=&quot;1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7&quot;/&gt;&lt;/TableIndex&gt;&lt;TableIndex row=&quot;1&quot; col=&quot;2&quot;&gt;&lt;linesCount val=&quot;1&quot;/&gt;&lt;lineCharCount val=&quot;5&quot;/&gt;&lt;/TableIndex&gt;&lt;TableIndex row=&quot;1&quot; col=&quot;3&quot;&gt;&lt;linesCount val=&quot;1&quot;/&gt;&lt;lineCharCount val=&quot;8&quot;/&gt;&lt;/TableIndex&gt;&lt;TableIndex row=&quot;2&quot; col=&quot;1&quot;&gt;&lt;linesCount val=&quot;1&quot;/&gt;&lt;lineCharCount val=&quot;1&quot;/&gt;&lt;/TableIndex&gt;&lt;TableIndex row=&quot;2&quot; col=&quot;2&quot;&gt;&lt;linesCount val=&quot;2&quot;/&gt;&lt;lineCharCount val=&quot;23&quot;/&gt;&lt;lineCharCount val=&quot;17&quot;/&gt;&lt;/TableIndex&gt;&lt;TableIndex row=&quot;2&quot; col=&quot;3&quot;&gt;&lt;linesCount val=&quot;1&quot;/&gt;&lt;lineCharCount val=&quot;40&quot;/&gt;&lt;/TableIndex&gt;&lt;TableIndex row=&quot;3&quot; col=&quot;1&quot;&gt;&lt;linesCount val=&quot;1&quot;/&gt;&lt;lineCharCount val=&quot;1&quot;/&gt;&lt;/TableIndex&gt;&lt;TableIndex row=&quot;3&quot; col=&quot;2&quot;&gt;&lt;linesCount val=&quot;2&quot;/&gt;&lt;lineCharCount val=&quot;29&quot;/&gt;&lt;lineCharCount val=&quot;5&quot;/&gt;&lt;/TableIndex&gt;&lt;TableIndex row=&quot;3&quot; col=&quot;3&quot;&gt;&lt;linesCount val=&quot;7&quot;/&gt;&lt;lineCharCount val=&quot;46&quot;/&gt;&lt;lineCharCount val=&quot;41&quot;/&gt;&lt;lineCharCount val=&quot;37&quot;/&gt;&lt;lineCharCount val=&quot;44&quot;/&gt;&lt;lineCharCount val=&quot;36&quot;/&gt;&lt;lineCharCount val=&quot;40&quot;/&gt;&lt;lineCharCount val=&quot;41&quot;/&gt;&lt;/TableIndex&gt;&lt;TableIndex row=&quot;4&quot; col=&quot;1&quot;&gt;&lt;linesCount val=&quot;1&quot;/&gt;&lt;lineCharCount val=&quot;1&quot;/&gt;&lt;/TableIndex&gt;&lt;TableIndex row=&quot;4&quot; col=&quot;2&quot;&gt;&lt;linesCount val=&quot;2&quot;/&gt;&lt;lineCharCount val=&quot;22&quot;/&gt;&lt;lineCharCount val=&quot;11&quot;/&gt;&lt;/TableIndex&gt;&lt;TableIndex row=&quot;4&quot; col=&quot;3&quot;&gt;&lt;linesCount val=&quot;2&quot;/&gt;&lt;lineCharCount val=&quot;40&quot;/&gt;&lt;lineCharCount val=&quot;38&quot;/&gt;&lt;/TableIndex&gt;&lt;/ShapeTextInfo&gt;"/>
  <p:tag name="PRESENTER_SHAPEINFO" val="&lt;ThreeDShapeInfo&gt;&lt;uuid val=&quot;{2076B40E-F2FF-4919-A5AC-1CFFE0574B4E}&quot;/&gt;&lt;isInvalidForFieldText val=&quot;0&quot;/&gt;&lt;Image&gt;&lt;filename val=&quot;C:\Users\User\AppData\Local\Temp\CP1084152755546Session\CPTrustFolder1084152755562\PPTImport1084166507000\data\asimages\{2076B40E-F2FF-4919-A5AC-1CFFE0574B4E}_8.png&quot;/&gt;&lt;left val=&quot;46&quot;/&gt;&lt;top val=&quot;211&quot;/&gt;&lt;width val=&quot;868&quot;/&gt;&lt;height val=&quot;394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7D3034C4-A280-4915-BC94-BA07F7757969}&quot;/&gt;&lt;isInvalidForFieldText val=&quot;0&quot;/&gt;&lt;Image&gt;&lt;filename val=&quot;C:\Users\User\AppData\Local\Temp\CP1084152755546Session\CPTrustFolder1084152755562\PPTImport1084166507000\data\asimages\{7D3034C4-A280-4915-BC94-BA07F7757969}_8.png&quot;/&gt;&lt;left val=&quot;727&quot;/&gt;&lt;top val=&quot;691&quot;/&gt;&lt;width val=&quot;226&quot;/&gt;&lt;height val=&quot;40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A08D8C69-6A76-40CA-BECA-5238061C8DFC}&quot;/&gt;&lt;isInvalidForFieldText val=&quot;0&quot;/&gt;&lt;Image&gt;&lt;filename val=&quot;C:\Users\User\AppData\Local\Temp\CP1084152755546Session\CPTrustFolder1084152755562\PPTImport1084166507000\data\asimages\{A08D8C69-6A76-40CA-BECA-5238061C8DFC}_9.png&quot;/&gt;&lt;left val=&quot;0&quot;/&gt;&lt;top val=&quot;76&quot;/&gt;&lt;width val=&quot;961&quot;/&gt;&lt;height val=&quot;122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2106CFA6-D62A-4314-B2F7-CE67ED45E4EC}&quot;/&gt;&lt;isInvalidForFieldText val=&quot;0&quot;/&gt;&lt;Image&gt;&lt;filename val=&quot;C:\Users\User\AppData\Local\Temp\CP1084152755546Session\CPTrustFolder1084152755562\PPTImport1084166507000\data\asimages\{2106CFA6-D62A-4314-B2F7-CE67ED45E4EC}_9.png&quot;/&gt;&lt;left val=&quot;0&quot;/&gt;&lt;top val=&quot;0&quot;/&gt;&lt;width val=&quot;1&quot;/&gt;&lt;height val=&quot;1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7&quot;/&gt;&lt;/TableIndex&gt;&lt;TableIndex row=&quot;1&quot; col=&quot;2&quot;&gt;&lt;linesCount val=&quot;1&quot;/&gt;&lt;lineCharCount val=&quot;5&quot;/&gt;&lt;/TableIndex&gt;&lt;TableIndex row=&quot;1&quot; col=&quot;3&quot;&gt;&lt;linesCount val=&quot;1&quot;/&gt;&lt;lineCharCount val=&quot;8&quot;/&gt;&lt;/TableIndex&gt;&lt;TableIndex row=&quot;2&quot; col=&quot;1&quot;&gt;&lt;linesCount val=&quot;1&quot;/&gt;&lt;lineCharCount val=&quot;1&quot;/&gt;&lt;/TableIndex&gt;&lt;TableIndex row=&quot;2&quot; col=&quot;2&quot;&gt;&lt;linesCount val=&quot;3&quot;/&gt;&lt;lineCharCount val=&quot;21&quot;/&gt;&lt;lineCharCount val=&quot;28&quot;/&gt;&lt;lineCharCount val=&quot;5&quot;/&gt;&lt;/TableIndex&gt;&lt;TableIndex row=&quot;2&quot; col=&quot;3&quot;&gt;&lt;linesCount val=&quot;3&quot;/&gt;&lt;lineCharCount val=&quot;41&quot;/&gt;&lt;lineCharCount val=&quot;41&quot;/&gt;&lt;lineCharCount val=&quot;13&quot;/&gt;&lt;/TableIndex&gt;&lt;TableIndex row=&quot;3&quot; col=&quot;1&quot;&gt;&lt;linesCount val=&quot;1&quot;/&gt;&lt;lineCharCount val=&quot;1&quot;/&gt;&lt;/TableIndex&gt;&lt;TableIndex row=&quot;3&quot; col=&quot;2&quot;&gt;&lt;linesCount val=&quot;2&quot;/&gt;&lt;lineCharCount val=&quot;24&quot;/&gt;&lt;lineCharCount val=&quot;23&quot;/&gt;&lt;/TableIndex&gt;&lt;TableIndex row=&quot;3&quot; col=&quot;3&quot;&gt;&lt;linesCount val=&quot;2&quot;/&gt;&lt;lineCharCount val=&quot;45&quot;/&gt;&lt;lineCharCount val=&quot;30&quot;/&gt;&lt;/TableIndex&gt;&lt;TableIndex row=&quot;4&quot; col=&quot;1&quot;&gt;&lt;linesCount val=&quot;1&quot;/&gt;&lt;lineCharCount val=&quot;1&quot;/&gt;&lt;/TableIndex&gt;&lt;TableIndex row=&quot;4&quot; col=&quot;2&quot;&gt;&lt;linesCount val=&quot;2&quot;/&gt;&lt;lineCharCount val=&quot;23&quot;/&gt;&lt;lineCharCount val=&quot;18&quot;/&gt;&lt;/TableIndex&gt;&lt;TableIndex row=&quot;4&quot; col=&quot;3&quot;&gt;&lt;linesCount val=&quot;2&quot;/&gt;&lt;lineCharCount val=&quot;38&quot;/&gt;&lt;lineCharCount val=&quot;20&quot;/&gt;&lt;/TableIndex&gt;&lt;/ShapeTextInfo&gt;"/>
  <p:tag name="PRESENTER_SHAPEINFO" val="&lt;ThreeDShapeInfo&gt;&lt;uuid val=&quot;{C6C73E74-D713-4340-AC46-7C28D0669AE2}&quot;/&gt;&lt;isInvalidForFieldText val=&quot;0&quot;/&gt;&lt;Image&gt;&lt;filename val=&quot;C:\Users\User\AppData\Local\Temp\CP1084152755546Session\CPTrustFolder1084152755562\PPTImport1084166507000\data\asimages\{C6C73E74-D713-4340-AC46-7C28D0669AE2}_9.png&quot;/&gt;&lt;left val=&quot;46&quot;/&gt;&lt;top val=&quot;211&quot;/&gt;&lt;width val=&quot;868&quot;/&gt;&lt;height val=&quot;326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E3CBD73B-AAB9-4982-9860-DCBEA46CCD5B}&quot;/&gt;&lt;isInvalidForFieldText val=&quot;0&quot;/&gt;&lt;Image&gt;&lt;filename val=&quot;C:\Users\User\AppData\Local\Temp\CP1084152755546Session\CPTrustFolder1084152755562\PPTImport1084166507000\data\asimages\{E3CBD73B-AAB9-4982-9860-DCBEA46CCD5B}_9.png&quot;/&gt;&lt;left val=&quot;727&quot;/&gt;&lt;top val=&quot;691&quot;/&gt;&lt;width val=&quot;226&quot;/&gt;&lt;height val=&quot;40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62F4839A-AA4B-4A63-B723-7DA6858DA568}&quot;/&gt;&lt;isInvalidForFieldText val=&quot;0&quot;/&gt;&lt;Image&gt;&lt;filename val=&quot;C:\Users\User\AppData\Local\Temp\CP1084152755546Session\CPTrustFolder1084152755562\PPTImport1084166507000\data\asimages\{62F4839A-AA4B-4A63-B723-7DA6858DA568}_10.png&quot;/&gt;&lt;left val=&quot;0&quot;/&gt;&lt;top val=&quot;76&quot;/&gt;&lt;width val=&quot;961&quot;/&gt;&lt;height val=&quot;122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30162EC0-FF44-475C-BA35-2D85326398A5}&quot;/&gt;&lt;isInvalidForFieldText val=&quot;0&quot;/&gt;&lt;Image&gt;&lt;filename val=&quot;C:\Users\User\AppData\Local\Temp\CP1084152755546Session\CPTrustFolder1084152755562\PPTImport1084166507000\data\asimages\{30162EC0-FF44-475C-BA35-2D85326398A5}_10.png&quot;/&gt;&lt;left val=&quot;0&quot;/&gt;&lt;top val=&quot;0&quot;/&gt;&lt;width val=&quot;1&quot;/&gt;&lt;height val=&quot;1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7&quot;/&gt;&lt;/TableIndex&gt;&lt;TableIndex row=&quot;1&quot; col=&quot;2&quot;&gt;&lt;linesCount val=&quot;1&quot;/&gt;&lt;lineCharCount val=&quot;5&quot;/&gt;&lt;/TableIndex&gt;&lt;TableIndex row=&quot;1&quot; col=&quot;3&quot;&gt;&lt;linesCount val=&quot;1&quot;/&gt;&lt;lineCharCount val=&quot;8&quot;/&gt;&lt;/TableIndex&gt;&lt;TableIndex row=&quot;2&quot; col=&quot;1&quot;&gt;&lt;linesCount val=&quot;1&quot;/&gt;&lt;lineCharCount val=&quot;1&quot;/&gt;&lt;/TableIndex&gt;&lt;TableIndex row=&quot;2&quot; col=&quot;2&quot;&gt;&lt;linesCount val=&quot;4&quot;/&gt;&lt;lineCharCount val=&quot;30&quot;/&gt;&lt;lineCharCount val=&quot;20&quot;/&gt;&lt;lineCharCount val=&quot;26&quot;/&gt;&lt;lineCharCount val=&quot;5&quot;/&gt;&lt;/TableIndex&gt;&lt;TableIndex row=&quot;2&quot; col=&quot;3&quot;&gt;&lt;linesCount val=&quot;2&quot;/&gt;&lt;lineCharCount val=&quot;32&quot;/&gt;&lt;lineCharCount val=&quot;36&quot;/&gt;&lt;/TableIndex&gt;&lt;TableIndex row=&quot;3&quot; col=&quot;1&quot;&gt;&lt;linesCount val=&quot;1&quot;/&gt;&lt;lineCharCount val=&quot;2&quot;/&gt;&lt;/TableIndex&gt;&lt;TableIndex row=&quot;3&quot; col=&quot;2&quot;&gt;&lt;linesCount val=&quot;4&quot;/&gt;&lt;lineCharCount val=&quot;27&quot;/&gt;&lt;lineCharCount val=&quot;25&quot;/&gt;&lt;lineCharCount val=&quot;22&quot;/&gt;&lt;lineCharCount val=&quot;8&quot;/&gt;&lt;/TableIndex&gt;&lt;TableIndex row=&quot;3&quot; col=&quot;3&quot;&gt;&lt;linesCount val=&quot;3&quot;/&gt;&lt;lineCharCount val=&quot;43&quot;/&gt;&lt;lineCharCount val=&quot;42&quot;/&gt;&lt;lineCharCount val=&quot;13&quot;/&gt;&lt;/TableIndex&gt;&lt;TableIndex row=&quot;4&quot; col=&quot;1&quot;&gt;&lt;linesCount val=&quot;1&quot;/&gt;&lt;lineCharCount val=&quot;2&quot;/&gt;&lt;/TableIndex&gt;&lt;TableIndex row=&quot;4&quot; col=&quot;2&quot;&gt;&lt;linesCount val=&quot;2&quot;/&gt;&lt;lineCharCount val=&quot;24&quot;/&gt;&lt;lineCharCount val=&quot;5&quot;/&gt;&lt;/TableIndex&gt;&lt;TableIndex row=&quot;4&quot; col=&quot;3&quot;&gt;&lt;linesCount val=&quot;2&quot;/&gt;&lt;lineCharCount val=&quot;44&quot;/&gt;&lt;lineCharCount val=&quot;30&quot;/&gt;&lt;/TableIndex&gt;&lt;/ShapeTextInfo&gt;"/>
  <p:tag name="PRESENTER_SHAPEINFO" val="&lt;ThreeDShapeInfo&gt;&lt;uuid val=&quot;{CC49EFD4-AA27-4F71-99FA-3D9293066529}&quot;/&gt;&lt;isInvalidForFieldText val=&quot;0&quot;/&gt;&lt;Image&gt;&lt;filename val=&quot;C:\Users\User\AppData\Local\Temp\CP1084152755546Session\CPTrustFolder1084152755562\PPTImport1084166507000\data\asimages\{CC49EFD4-AA27-4F71-99FA-3D9293066529}_10.png&quot;/&gt;&lt;left val=&quot;46&quot;/&gt;&lt;top val=&quot;211&quot;/&gt;&lt;width val=&quot;868&quot;/&gt;&lt;height val=&quot;363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4E867D9-C281-42D8-8E4B-D74AEFE828A8}&quot;/&gt;&lt;isInvalidForFieldText val=&quot;0&quot;/&gt;&lt;Image&gt;&lt;filename val=&quot;C:\Users\User\AppData\Local\Temp\CP1084152755546Session\CPTrustFolder1084152755562\PPTImport1084166507000\data\asimages\{C4E867D9-C281-42D8-8E4B-D74AEFE828A8}_10.png&quot;/&gt;&lt;left val=&quot;727&quot;/&gt;&lt;top val=&quot;691&quot;/&gt;&lt;width val=&quot;226&quot;/&gt;&lt;height val=&quot;40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C0FEA712-DE46-41D2-84AC-1299CEE27A50}&quot;/&gt;&lt;isInvalidForFieldText val=&quot;0&quot;/&gt;&lt;Image&gt;&lt;filename val=&quot;C:\Users\User\AppData\Local\Temp\CP1084152755546Session\CPTrustFolder1084152755562\PPTImport1084166507000\data\asimages\{C0FEA712-DE46-41D2-84AC-1299CEE27A50}_11.png&quot;/&gt;&lt;left val=&quot;0&quot;/&gt;&lt;top val=&quot;76&quot;/&gt;&lt;width val=&quot;961&quot;/&gt;&lt;height val=&quot;122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14D527E-5A0C-4F49-A046-2A8AACC32C31}&quot;/&gt;&lt;isInvalidForFieldText val=&quot;0&quot;/&gt;&lt;Image&gt;&lt;filename val=&quot;C:\Users\User\AppData\Local\Temp\CP1084152755546Session\CPTrustFolder1084152755562\PPTImport1084166507000\data\asimages\{914D527E-5A0C-4F49-A046-2A8AACC32C31}_11.png&quot;/&gt;&lt;left val=&quot;0&quot;/&gt;&lt;top val=&quot;0&quot;/&gt;&lt;width val=&quot;1&quot;/&gt;&lt;height val=&quot;1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7&quot;/&gt;&lt;/TableIndex&gt;&lt;TableIndex row=&quot;1&quot; col=&quot;2&quot;&gt;&lt;linesCount val=&quot;1&quot;/&gt;&lt;lineCharCount val=&quot;5&quot;/&gt;&lt;/TableIndex&gt;&lt;TableIndex row=&quot;1&quot; col=&quot;3&quot;&gt;&lt;linesCount val=&quot;1&quot;/&gt;&lt;lineCharCount val=&quot;8&quot;/&gt;&lt;/TableIndex&gt;&lt;TableIndex row=&quot;2&quot; col=&quot;1&quot;&gt;&lt;linesCount val=&quot;1&quot;/&gt;&lt;lineCharCount val=&quot;2&quot;/&gt;&lt;/TableIndex&gt;&lt;TableIndex row=&quot;2&quot; col=&quot;2&quot;&gt;&lt;linesCount val=&quot;1&quot;/&gt;&lt;lineCharCount val=&quot;19&quot;/&gt;&lt;/TableIndex&gt;&lt;TableIndex row=&quot;2&quot; col=&quot;3&quot;&gt;&lt;linesCount val=&quot;2&quot;/&gt;&lt;lineCharCount val=&quot;43&quot;/&gt;&lt;lineCharCount val=&quot;18&quot;/&gt;&lt;/TableIndex&gt;&lt;TableIndex row=&quot;3&quot; col=&quot;1&quot;&gt;&lt;linesCount val=&quot;1&quot;/&gt;&lt;lineCharCount val=&quot;2&quot;/&gt;&lt;/TableIndex&gt;&lt;TableIndex row=&quot;3&quot; col=&quot;2&quot;&gt;&lt;linesCount val=&quot;3&quot;/&gt;&lt;lineCharCount val=&quot;16&quot;/&gt;&lt;lineCharCount val=&quot;28&quot;/&gt;&lt;lineCharCount val=&quot;5&quot;/&gt;&lt;/TableIndex&gt;&lt;TableIndex row=&quot;3&quot; col=&quot;3&quot;&gt;&lt;linesCount val=&quot;2&quot;/&gt;&lt;lineCharCount val=&quot;44&quot;/&gt;&lt;lineCharCount val=&quot;29&quot;/&gt;&lt;/TableIndex&gt;&lt;TableIndex row=&quot;4&quot; col=&quot;1&quot;&gt;&lt;linesCount val=&quot;1&quot;/&gt;&lt;lineCharCount val=&quot;2&quot;/&gt;&lt;/TableIndex&gt;&lt;TableIndex row=&quot;4&quot; col=&quot;2&quot;&gt;&lt;linesCount val=&quot;1&quot;/&gt;&lt;lineCharCount val=&quot;20&quot;/&gt;&lt;/TableIndex&gt;&lt;TableIndex row=&quot;4&quot; col=&quot;3&quot;&gt;&lt;linesCount val=&quot;2&quot;/&gt;&lt;lineCharCount val=&quot;48&quot;/&gt;&lt;lineCharCount val=&quot;13&quot;/&gt;&lt;/TableIndex&gt;&lt;/ShapeTextInfo&gt;"/>
  <p:tag name="PRESENTER_SHAPEINFO" val="&lt;ThreeDShapeInfo&gt;&lt;uuid val=&quot;{27C935B5-A55D-4B75-A7E7-C97E51F4048C}&quot;/&gt;&lt;isInvalidForFieldText val=&quot;0&quot;/&gt;&lt;Image&gt;&lt;filename val=&quot;C:\Users\User\AppData\Local\Temp\CP1084152755546Session\CPTrustFolder1084152755562\PPTImport1084166507000\data\asimages\{27C935B5-A55D-4B75-A7E7-C97E51F4048C}_11.png&quot;/&gt;&lt;left val=&quot;46&quot;/&gt;&lt;top val=&quot;211&quot;/&gt;&lt;width val=&quot;868&quot;/&gt;&lt;height val=&quot;292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67D252A-9ED7-4645-AF5B-5E84DF3315F6}&quot;/&gt;&lt;isInvalidForFieldText val=&quot;0&quot;/&gt;&lt;Image&gt;&lt;filename val=&quot;C:\Users\User\AppData\Local\Temp\CP1084152755546Session\CPTrustFolder1084152755562\PPTImport1084166507000\data\asimages\{667D252A-9ED7-4645-AF5B-5E84DF3315F6}_11.png&quot;/&gt;&lt;left val=&quot;727&quot;/&gt;&lt;top val=&quot;691&quot;/&gt;&lt;width val=&quot;226&quot;/&gt;&lt;height val=&quot;40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B2F1D7F6-F88E-4AD5-8B8D-20A6A319B7BB}&quot;/&gt;&lt;isInvalidForFieldText val=&quot;0&quot;/&gt;&lt;Image&gt;&lt;filename val=&quot;C:\Users\User\AppData\Local\Temp\CP1084152755546Session\CPTrustFolder1084152755562\PPTImport1084166507000\data\asimages\{B2F1D7F6-F88E-4AD5-8B8D-20A6A319B7BB}_12.png&quot;/&gt;&lt;left val=&quot;-2&quot;/&gt;&lt;top val=&quot;278&quot;/&gt;&lt;width val=&quot;961&quot;/&gt;&lt;height val=&quot;202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96586A4-CEB6-4610-AB06-4544282B18A9}&quot;/&gt;&lt;isInvalidForFieldText val=&quot;0&quot;/&gt;&lt;Image&gt;&lt;filename val=&quot;C:\Users\User\AppData\Local\Temp\CP1084152755546Session\CPTrustFolder1084152755562\PPTImport1084166507000\data\asimages\{496586A4-CEB6-4610-AB06-4544282B18A9}_12.png&quot;/&gt;&lt;left val=&quot;727&quot;/&gt;&lt;top val=&quot;687&quot;/&gt;&lt;width val=&quot;226&quot;/&gt;&lt;height val=&quot;45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6C2CD152-C78C-4336-9FFF-23E856E8E050}&quot;/&gt;&lt;isInvalidForFieldText val=&quot;0&quot;/&gt;&lt;Image&gt;&lt;filename val=&quot;C:\Users\User\AppData\Local\Temp\CP1084152755546Session\CPTrustFolder1084152755562\PPTImport1084166507000\data\asimages\{6C2CD152-C78C-4336-9FFF-23E856E8E050}_13.png&quot;/&gt;&lt;left val=&quot;0&quot;/&gt;&lt;top val=&quot;278&quot;/&gt;&lt;width val=&quot;961&quot;/&gt;&lt;height val=&quot;202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F3DE0CA-C8B1-4F01-BC68-ED8BB78EFAEC}&quot;/&gt;&lt;isInvalidForFieldText val=&quot;0&quot;/&gt;&lt;Image&gt;&lt;filename val=&quot;C:\Users\User\AppData\Local\Temp\CP1084152755546Session\CPTrustFolder1084152755562\PPTImport1084166507000\data\asimages\{9F3DE0CA-C8B1-4F01-BC68-ED8BB78EFAEC}_13.png&quot;/&gt;&lt;left val=&quot;727&quot;/&gt;&lt;top val=&quot;687&quot;/&gt;&lt;width val=&quot;226&quot;/&gt;&lt;height val=&quot;4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heme/theme1.xml><?xml version="1.0" encoding="utf-8"?>
<a:theme xmlns:a="http://schemas.openxmlformats.org/drawingml/2006/main" name="VA Final Theme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Final Theme" id="{4AF325B3-39A9-457B-AAAD-715D05D2A176}" vid="{1B51375F-91D2-4004-B9C1-89CFABF030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3506bbe711662e7f510a98fd483a11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A3EBFE-C179-4F5F-8683-C8CB3A7360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D2DE730-F5FD-48A1-9B5D-1F63E26D8C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0764BB-0EF5-4AA8-B7EF-78A41A12B68F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 Final Theme</Template>
  <TotalTime>1396</TotalTime>
  <Words>573</Words>
  <Application>Microsoft Office PowerPoint</Application>
  <PresentationFormat>On-screen Show (4:3)</PresentationFormat>
  <Paragraphs>108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Microsoft Sans Serif</vt:lpstr>
      <vt:lpstr>Tahoma</vt:lpstr>
      <vt:lpstr>Times New Roman</vt:lpstr>
      <vt:lpstr>Wingdings</vt:lpstr>
      <vt:lpstr>VA Final Theme</vt:lpstr>
      <vt:lpstr>Matching Programs</vt:lpstr>
      <vt:lpstr>Lesson Objectives</vt:lpstr>
      <vt:lpstr>References</vt:lpstr>
      <vt:lpstr>Purpose of Matching Programs</vt:lpstr>
      <vt:lpstr>Due Process Provisions</vt:lpstr>
      <vt:lpstr>Pension Maintenance Center Responsibility</vt:lpstr>
      <vt:lpstr>VSC or PMC Responsibility</vt:lpstr>
      <vt:lpstr>Matching Programs</vt:lpstr>
      <vt:lpstr>Matching Programs</vt:lpstr>
      <vt:lpstr>Matching Programs</vt:lpstr>
      <vt:lpstr>Matching Programs</vt:lpstr>
      <vt:lpstr>Review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Matching Programs PowerPoint Presentation</dc:title>
  <dc:subject>VSR</dc:subject>
  <dc:creator>Department of Veterans Affairs, Veterans Benefits Administration, Compensation Service, STAFF</dc:creator>
  <cp:keywords>matching programs,match,program,due process</cp:keywords>
  <dc:description>This lesson provides the employee with the information needed to become familiar with Matching Programs.</dc:description>
  <cp:lastModifiedBy>Kathy Poole</cp:lastModifiedBy>
  <cp:revision>52</cp:revision>
  <cp:lastPrinted>2000-11-13T16:27:02Z</cp:lastPrinted>
  <dcterms:created xsi:type="dcterms:W3CDTF">2011-04-13T12:48:41Z</dcterms:created>
  <dcterms:modified xsi:type="dcterms:W3CDTF">2018-08-16T15:06:41Z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0x0101003DB869E3E810774AA7B17315F3F50FE5</vt:lpwstr>
  </property>
  <property fmtid="{D5CDD505-2E9C-101B-9397-08002B2CF9AE}" pid="3" name="Language">
    <vt:lpwstr>en</vt:lpwstr>
  </property>
  <property fmtid="{D5CDD505-2E9C-101B-9397-08002B2CF9AE}" pid="4" name="Type">
    <vt:lpwstr>Presentation</vt:lpwstr>
  </property>
</Properties>
</file>