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5"/>
  </p:sldMasterIdLst>
  <p:notesMasterIdLst>
    <p:notesMasterId r:id="rId23"/>
  </p:notesMasterIdLst>
  <p:handoutMasterIdLst>
    <p:handoutMasterId r:id="rId24"/>
  </p:handoutMasterIdLst>
  <p:sldIdLst>
    <p:sldId id="257" r:id="rId6"/>
    <p:sldId id="258" r:id="rId7"/>
    <p:sldId id="259" r:id="rId8"/>
    <p:sldId id="260" r:id="rId9"/>
    <p:sldId id="256" r:id="rId10"/>
    <p:sldId id="262" r:id="rId11"/>
    <p:sldId id="263" r:id="rId12"/>
    <p:sldId id="264" r:id="rId13"/>
    <p:sldId id="274" r:id="rId14"/>
    <p:sldId id="265" r:id="rId15"/>
    <p:sldId id="266" r:id="rId16"/>
    <p:sldId id="272" r:id="rId17"/>
    <p:sldId id="267" r:id="rId18"/>
    <p:sldId id="270" r:id="rId19"/>
    <p:sldId id="268" r:id="rId20"/>
    <p:sldId id="269" r:id="rId21"/>
    <p:sldId id="271" r:id="rId22"/>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275"/>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1063" autoAdjust="0"/>
  </p:normalViewPr>
  <p:slideViewPr>
    <p:cSldViewPr snapToGrid="0">
      <p:cViewPr varScale="1">
        <p:scale>
          <a:sx n="97" d="100"/>
          <a:sy n="97" d="100"/>
        </p:scale>
        <p:origin x="1350" y="72"/>
      </p:cViewPr>
      <p:guideLst>
        <p:guide orient="horz" pos="2160"/>
        <p:guide pos="2880"/>
      </p:guideLst>
    </p:cSldViewPr>
  </p:slideViewPr>
  <p:outlineViewPr>
    <p:cViewPr>
      <p:scale>
        <a:sx n="33" d="100"/>
        <a:sy n="33" d="100"/>
      </p:scale>
      <p:origin x="0" y="161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a:p>
        </p:txBody>
      </p:sp>
    </p:spTree>
    <p:extLst>
      <p:ext uri="{BB962C8B-B14F-4D97-AF65-F5344CB8AC3E}">
        <p14:creationId xmlns:p14="http://schemas.microsoft.com/office/powerpoint/2010/main" val="2136155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254"/>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254"/>
              </a:spcAft>
              <a:buNone/>
              <a:defRPr sz="2100" b="1">
                <a:solidFill>
                  <a:srgbClr val="1F497D"/>
                </a:solidFill>
              </a:defRPr>
            </a:lvl1pPr>
            <a:lvl5pPr marL="24411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254"/>
              </a:spcAft>
              <a:buNone/>
              <a:defRPr sz="2100" b="1">
                <a:solidFill>
                  <a:srgbClr val="1F497D"/>
                </a:solidFill>
              </a:defRPr>
            </a:lvl1pPr>
            <a:lvl5pPr marL="244115" indent="0">
              <a:buNone/>
              <a:defRPr/>
            </a:lvl5pPr>
          </a:lstStyle>
          <a:p>
            <a:pPr lvl="0"/>
            <a:r>
              <a:rPr lang="en-US" dirty="0"/>
              <a:t>Date sub-title</a:t>
            </a:r>
          </a:p>
        </p:txBody>
      </p:sp>
    </p:spTree>
    <p:extLst>
      <p:ext uri="{BB962C8B-B14F-4D97-AF65-F5344CB8AC3E}">
        <p14:creationId xmlns:p14="http://schemas.microsoft.com/office/powerpoint/2010/main" val="270724770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chor="t">
            <a:normAutofit/>
          </a:bodyPr>
          <a:lstStyle>
            <a:lvl1pPr algn="ctr">
              <a:spcAft>
                <a:spcPts val="254"/>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254"/>
              </a:spcAft>
              <a:buFontTx/>
              <a:buNone/>
              <a:defRPr sz="2000">
                <a:solidFill>
                  <a:schemeClr val="tx1"/>
                </a:solidFill>
                <a:latin typeface="Arial" panose="020B0604020202020204" pitchFamily="34" charset="0"/>
                <a:cs typeface="Arial" panose="020B0604020202020204" pitchFamily="34" charset="0"/>
              </a:defRPr>
            </a:lvl1pPr>
            <a:lvl2pPr marL="122058" indent="-61029">
              <a:spcBef>
                <a:spcPts val="0"/>
              </a:spcBef>
              <a:spcAft>
                <a:spcPts val="191"/>
              </a:spcAft>
              <a:buFont typeface="Arial" panose="020B0604020202020204" pitchFamily="34" charset="0"/>
              <a:buChar char="•"/>
              <a:defRPr sz="570">
                <a:latin typeface="Arial" panose="020B0604020202020204" pitchFamily="34" charset="0"/>
                <a:cs typeface="Arial" panose="020B0604020202020204" pitchFamily="34" charset="0"/>
              </a:defRPr>
            </a:lvl2pPr>
            <a:lvl3pPr marL="183086" indent="-61029">
              <a:spcBef>
                <a:spcPts val="0"/>
              </a:spcBef>
              <a:spcAft>
                <a:spcPts val="191"/>
              </a:spcAft>
              <a:buFont typeface="Arial" panose="020B0604020202020204" pitchFamily="34" charset="0"/>
              <a:buChar char="•"/>
              <a:defRPr sz="506">
                <a:latin typeface="Arial" panose="020B0604020202020204" pitchFamily="34" charset="0"/>
                <a:cs typeface="Arial" panose="020B0604020202020204" pitchFamily="34" charset="0"/>
              </a:defRPr>
            </a:lvl3pPr>
            <a:lvl4pPr marL="244115" indent="-61029">
              <a:spcBef>
                <a:spcPts val="0"/>
              </a:spcBef>
              <a:spcAft>
                <a:spcPts val="191"/>
              </a:spcAft>
              <a:buFont typeface="Arial" panose="020B0604020202020204" pitchFamily="34" charset="0"/>
              <a:buChar char="•"/>
              <a:defRPr sz="443">
                <a:latin typeface="Arial" panose="020B0604020202020204" pitchFamily="34" charset="0"/>
                <a:cs typeface="Arial" panose="020B0604020202020204" pitchFamily="34" charset="0"/>
              </a:defRPr>
            </a:lvl4pPr>
            <a:lvl5pPr marL="305144" indent="-61029">
              <a:spcBef>
                <a:spcPts val="0"/>
              </a:spcBef>
              <a:spcAft>
                <a:spcPts val="191"/>
              </a:spcAft>
              <a:buFont typeface="Arial" panose="020B0604020202020204" pitchFamily="34" charset="0"/>
              <a:buChar char="•"/>
              <a:defRPr sz="38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a:p>
        </p:txBody>
      </p:sp>
    </p:spTree>
    <p:extLst>
      <p:ext uri="{BB962C8B-B14F-4D97-AF65-F5344CB8AC3E}">
        <p14:creationId xmlns:p14="http://schemas.microsoft.com/office/powerpoint/2010/main" val="2663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70"/>
            <a:ext cx="9144000" cy="1086867"/>
          </a:xfrm>
        </p:spPr>
        <p:txBody>
          <a:bodyPr anchor="t">
            <a:noAutofit/>
          </a:bodyPr>
          <a:lstStyle>
            <a:lvl1pPr algn="ctr">
              <a:spcAft>
                <a:spcPts val="254"/>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5802107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chor="t">
            <a:normAutofit/>
          </a:bodyPr>
          <a:lstStyle>
            <a:lvl1pPr algn="ctr">
              <a:spcAft>
                <a:spcPts val="254"/>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tabLst>
                <a:tab pos="461963" algn="l"/>
              </a:tabLst>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305144" indent="-61029">
              <a:spcBef>
                <a:spcPts val="0"/>
              </a:spcBef>
              <a:spcAft>
                <a:spcPts val="191"/>
              </a:spcAft>
              <a:buFont typeface="Arial" panose="020B0604020202020204" pitchFamily="34" charset="0"/>
              <a:buChar char="•"/>
              <a:defRPr sz="38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a:p>
        </p:txBody>
      </p:sp>
    </p:spTree>
    <p:extLst>
      <p:ext uri="{BB962C8B-B14F-4D97-AF65-F5344CB8AC3E}">
        <p14:creationId xmlns:p14="http://schemas.microsoft.com/office/powerpoint/2010/main" val="293180342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62208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518537"/>
      </p:ext>
    </p:extLst>
  </p:cSld>
  <p:clrMapOvr>
    <a:masterClrMapping/>
  </p:clrMapOvr>
  <p:transition>
    <p:fade thruBlk="1"/>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37718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5"/>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A6A193-2FDC-48DD-8023-1C75B05EEA9A}" type="slidenum">
              <a:rPr lang="en-US" smtClean="0"/>
              <a:t>‹#›</a:t>
            </a:fld>
            <a:endParaRPr lang="en-US"/>
          </a:p>
        </p:txBody>
      </p:sp>
    </p:spTree>
    <p:extLst>
      <p:ext uri="{BB962C8B-B14F-4D97-AF65-F5344CB8AC3E}">
        <p14:creationId xmlns:p14="http://schemas.microsoft.com/office/powerpoint/2010/main" val="281535111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0"/>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1"/>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2"/>
            </p:custDataLst>
          </p:nvPr>
        </p:nvSpPr>
        <p:spPr>
          <a:xfrm>
            <a:off x="6931152" y="6601982"/>
            <a:ext cx="2133600" cy="365125"/>
          </a:xfrm>
          <a:prstGeom prst="rect">
            <a:avLst/>
          </a:prstGeom>
        </p:spPr>
        <p:txBody>
          <a:bodyPr tIns="0"/>
          <a:lstStyle>
            <a:lvl1pPr algn="r">
              <a:defRPr sz="332">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170224124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dt="0"/>
  <p:txStyles>
    <p:titleStyle>
      <a:lvl1pPr algn="ctr" defTabSz="122058" rtl="0" eaLnBrk="1" latinLnBrk="0" hangingPunct="1">
        <a:spcBef>
          <a:spcPct val="0"/>
        </a:spcBef>
        <a:buNone/>
        <a:defRPr sz="1181"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1pPr>
      <a:lvl2pPr marL="61029" indent="0" algn="l" defTabSz="122058" rtl="0" eaLnBrk="1" latinLnBrk="0" hangingPunct="1">
        <a:spcBef>
          <a:spcPct val="20000"/>
        </a:spcBef>
        <a:buFont typeface="Arial" panose="020B0604020202020204" pitchFamily="34" charset="0"/>
        <a:buNone/>
        <a:defRPr sz="321" b="0" i="0" u="none" kern="1200">
          <a:solidFill>
            <a:schemeClr val="tx1"/>
          </a:solidFill>
          <a:latin typeface="Arial" panose="020B0604020202020204" pitchFamily="34" charset="0"/>
          <a:ea typeface="+mn-ea"/>
          <a:cs typeface="Arial" panose="020B0604020202020204" pitchFamily="34" charset="0"/>
        </a:defRPr>
      </a:lvl2pPr>
      <a:lvl3pPr marL="122058"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3pPr>
      <a:lvl4pPr marL="183086"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4pPr>
      <a:lvl5pPr marL="244115"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5pPr>
      <a:lvl6pPr marL="335659"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6pPr>
      <a:lvl7pPr marL="396688"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7pPr>
      <a:lvl8pPr marL="457717"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8pPr>
      <a:lvl9pPr marL="518746"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9pPr>
    </p:bodyStyle>
    <p:otherStyle>
      <a:defPPr>
        <a:defRPr lang="en-US"/>
      </a:defPPr>
      <a:lvl1pPr marL="0" algn="l" defTabSz="122058" rtl="0" eaLnBrk="1" latinLnBrk="0" hangingPunct="1">
        <a:defRPr sz="241" kern="1200">
          <a:solidFill>
            <a:schemeClr val="tx1"/>
          </a:solidFill>
          <a:latin typeface="+mn-lt"/>
          <a:ea typeface="+mn-ea"/>
          <a:cs typeface="+mn-cs"/>
        </a:defRPr>
      </a:lvl1pPr>
      <a:lvl2pPr marL="61029" algn="l" defTabSz="122058" rtl="0" eaLnBrk="1" latinLnBrk="0" hangingPunct="1">
        <a:defRPr sz="241" kern="1200">
          <a:solidFill>
            <a:schemeClr val="tx1"/>
          </a:solidFill>
          <a:latin typeface="+mn-lt"/>
          <a:ea typeface="+mn-ea"/>
          <a:cs typeface="+mn-cs"/>
        </a:defRPr>
      </a:lvl2pPr>
      <a:lvl3pPr marL="122058" algn="l" defTabSz="122058" rtl="0" eaLnBrk="1" latinLnBrk="0" hangingPunct="1">
        <a:defRPr sz="241" kern="1200">
          <a:solidFill>
            <a:schemeClr val="tx1"/>
          </a:solidFill>
          <a:latin typeface="+mn-lt"/>
          <a:ea typeface="+mn-ea"/>
          <a:cs typeface="+mn-cs"/>
        </a:defRPr>
      </a:lvl3pPr>
      <a:lvl4pPr marL="183086" algn="l" defTabSz="122058" rtl="0" eaLnBrk="1" latinLnBrk="0" hangingPunct="1">
        <a:defRPr sz="241" kern="1200">
          <a:solidFill>
            <a:schemeClr val="tx1"/>
          </a:solidFill>
          <a:latin typeface="+mn-lt"/>
          <a:ea typeface="+mn-ea"/>
          <a:cs typeface="+mn-cs"/>
        </a:defRPr>
      </a:lvl4pPr>
      <a:lvl5pPr marL="244115" algn="l" defTabSz="122058" rtl="0" eaLnBrk="1" latinLnBrk="0" hangingPunct="1">
        <a:defRPr sz="241" kern="1200">
          <a:solidFill>
            <a:schemeClr val="tx1"/>
          </a:solidFill>
          <a:latin typeface="+mn-lt"/>
          <a:ea typeface="+mn-ea"/>
          <a:cs typeface="+mn-cs"/>
        </a:defRPr>
      </a:lvl5pPr>
      <a:lvl6pPr marL="305144" algn="l" defTabSz="122058" rtl="0" eaLnBrk="1" latinLnBrk="0" hangingPunct="1">
        <a:defRPr sz="241" kern="1200">
          <a:solidFill>
            <a:schemeClr val="tx1"/>
          </a:solidFill>
          <a:latin typeface="+mn-lt"/>
          <a:ea typeface="+mn-ea"/>
          <a:cs typeface="+mn-cs"/>
        </a:defRPr>
      </a:lvl6pPr>
      <a:lvl7pPr marL="366173" algn="l" defTabSz="122058" rtl="0" eaLnBrk="1" latinLnBrk="0" hangingPunct="1">
        <a:defRPr sz="241" kern="1200">
          <a:solidFill>
            <a:schemeClr val="tx1"/>
          </a:solidFill>
          <a:latin typeface="+mn-lt"/>
          <a:ea typeface="+mn-ea"/>
          <a:cs typeface="+mn-cs"/>
        </a:defRPr>
      </a:lvl7pPr>
      <a:lvl8pPr marL="427202" algn="l" defTabSz="122058" rtl="0" eaLnBrk="1" latinLnBrk="0" hangingPunct="1">
        <a:defRPr sz="241" kern="1200">
          <a:solidFill>
            <a:schemeClr val="tx1"/>
          </a:solidFill>
          <a:latin typeface="+mn-lt"/>
          <a:ea typeface="+mn-ea"/>
          <a:cs typeface="+mn-cs"/>
        </a:defRPr>
      </a:lvl8pPr>
      <a:lvl9pPr marL="488231" algn="l" defTabSz="122058" rtl="0" eaLnBrk="1" latinLnBrk="0" hangingPunct="1">
        <a:defRPr sz="2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FA2B6B-B9B6-4223-B5FD-6A61802F1BDF}"/>
              </a:ext>
            </a:extLst>
          </p:cNvPr>
          <p:cNvSpPr>
            <a:spLocks noGrp="1"/>
          </p:cNvSpPr>
          <p:nvPr>
            <p:ph type="ctrTitle"/>
            <p:custDataLst>
              <p:tags r:id="rId1"/>
            </p:custDataLst>
          </p:nvPr>
        </p:nvSpPr>
        <p:spPr>
          <a:xfrm>
            <a:off x="685800" y="2819400"/>
            <a:ext cx="7772400" cy="1219200"/>
          </a:xfrm>
        </p:spPr>
        <p:txBody>
          <a:bodyPr/>
          <a:lstStyle/>
          <a:p>
            <a:r>
              <a:rPr lang="en-US" dirty="0"/>
              <a:t>End Product 930</a:t>
            </a:r>
          </a:p>
        </p:txBody>
      </p:sp>
      <p:sp>
        <p:nvSpPr>
          <p:cNvPr id="6" name="Text Placeholder 5">
            <a:extLst>
              <a:ext uri="{FF2B5EF4-FFF2-40B4-BE49-F238E27FC236}">
                <a16:creationId xmlns:a16="http://schemas.microsoft.com/office/drawing/2014/main" id="{392D44F6-100A-44F3-923C-FF18CC3AF6E1}"/>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BD7F4AEC-3E05-4B18-A893-753B26AD8173}"/>
              </a:ext>
            </a:extLst>
          </p:cNvPr>
          <p:cNvSpPr>
            <a:spLocks noGrp="1"/>
          </p:cNvSpPr>
          <p:nvPr>
            <p:ph type="body" sz="quarter" idx="11"/>
            <p:custDataLst>
              <p:tags r:id="rId3"/>
            </p:custDataLst>
          </p:nvPr>
        </p:nvSpPr>
        <p:spPr>
          <a:xfrm>
            <a:off x="6096000" y="4724400"/>
            <a:ext cx="2362200" cy="838200"/>
          </a:xfrm>
        </p:spPr>
        <p:txBody>
          <a:bodyPr/>
          <a:lstStyle/>
          <a:p>
            <a:r>
              <a:rPr lang="en-US" dirty="0"/>
              <a:t>February 2018</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66A6-7EE1-4A4B-BEFB-91FE74EF3A8C}"/>
              </a:ext>
            </a:extLst>
          </p:cNvPr>
          <p:cNvSpPr>
            <a:spLocks noGrp="1"/>
          </p:cNvSpPr>
          <p:nvPr>
            <p:ph type="title"/>
            <p:custDataLst>
              <p:tags r:id="rId1"/>
            </p:custDataLst>
          </p:nvPr>
        </p:nvSpPr>
        <p:spPr>
          <a:xfrm>
            <a:off x="0" y="793635"/>
            <a:ext cx="9144000" cy="1086867"/>
          </a:xfrm>
        </p:spPr>
        <p:txBody>
          <a:bodyPr/>
          <a:lstStyle/>
          <a:p>
            <a:r>
              <a:rPr lang="en-US" kern="0" dirty="0"/>
              <a:t>EP 930 and Concurrent EPs</a:t>
            </a:r>
            <a:br>
              <a:rPr lang="en-US" kern="0" dirty="0"/>
            </a:br>
            <a:endParaRPr lang="en-US" dirty="0"/>
          </a:p>
        </p:txBody>
      </p:sp>
      <p:sp>
        <p:nvSpPr>
          <p:cNvPr id="3" name="Content Placeholder 2">
            <a:extLst>
              <a:ext uri="{FF2B5EF4-FFF2-40B4-BE49-F238E27FC236}">
                <a16:creationId xmlns:a16="http://schemas.microsoft.com/office/drawing/2014/main" id="{30C69EE5-37EF-4FD3-8840-6B3807E944E7}"/>
              </a:ext>
            </a:extLst>
          </p:cNvPr>
          <p:cNvSpPr>
            <a:spLocks noGrp="1"/>
          </p:cNvSpPr>
          <p:nvPr>
            <p:ph idx="1"/>
            <p:custDataLst>
              <p:tags r:id="rId2"/>
            </p:custDataLst>
          </p:nvPr>
        </p:nvSpPr>
        <p:spPr>
          <a:xfrm>
            <a:off x="457200" y="2057400"/>
            <a:ext cx="8229600" cy="4200525"/>
          </a:xfrm>
        </p:spPr>
        <p:txBody>
          <a:bodyPr>
            <a:normAutofit lnSpcReduction="10000"/>
          </a:bodyPr>
          <a:lstStyle/>
          <a:p>
            <a:pPr fontAlgn="auto">
              <a:defRPr/>
            </a:pPr>
            <a:r>
              <a:rPr lang="en-US" dirty="0">
                <a:latin typeface="+mj-lt"/>
                <a:cs typeface="Times New Roman" panose="02020603050405020304" pitchFamily="18" charset="0"/>
              </a:rPr>
              <a:t>M21-4 Guidance allows for EP 930 and an appropriate rating or non-rating EP to be pending concurrently in some cases. </a:t>
            </a:r>
          </a:p>
          <a:p>
            <a:pPr fontAlgn="auto">
              <a:defRPr/>
            </a:pPr>
            <a:r>
              <a:rPr lang="en-US" sz="2100" dirty="0">
                <a:latin typeface="+mj-lt"/>
                <a:cs typeface="Times New Roman" panose="02020603050405020304" pitchFamily="18" charset="0"/>
              </a:rPr>
              <a:t>   </a:t>
            </a:r>
          </a:p>
          <a:p>
            <a:pPr marL="228600" indent="-228600">
              <a:buClr>
                <a:schemeClr val="tx1"/>
              </a:buClr>
              <a:buFont typeface="Arial" panose="020B0604020202020204" pitchFamily="34" charset="0"/>
              <a:buChar char="•"/>
              <a:defRPr/>
            </a:pPr>
            <a:r>
              <a:rPr lang="en-US" dirty="0">
                <a:latin typeface="+mj-lt"/>
                <a:cs typeface="Times New Roman" panose="02020603050405020304" pitchFamily="18" charset="0"/>
              </a:rPr>
              <a:t>If a subsequent claim is received while an EP 930 is pending for the same contention, process the claim under the pending EP 930</a:t>
            </a:r>
          </a:p>
          <a:p>
            <a:pPr marL="228600" indent="-228600">
              <a:buClr>
                <a:schemeClr val="tx1"/>
              </a:buClr>
              <a:buFont typeface="Arial" panose="020B0604020202020204" pitchFamily="34" charset="0"/>
              <a:buChar char="•"/>
              <a:defRPr/>
            </a:pPr>
            <a:endParaRPr lang="en-US" dirty="0">
              <a:latin typeface="+mj-lt"/>
              <a:cs typeface="Times New Roman" panose="02020603050405020304" pitchFamily="18" charset="0"/>
            </a:endParaRPr>
          </a:p>
          <a:p>
            <a:pPr marL="228600" indent="-228600">
              <a:buClr>
                <a:schemeClr val="tx1"/>
              </a:buClr>
              <a:buFont typeface="Arial" panose="020B0604020202020204" pitchFamily="34" charset="0"/>
              <a:buChar char="•"/>
              <a:defRPr/>
            </a:pPr>
            <a:r>
              <a:rPr lang="en-US" dirty="0">
                <a:latin typeface="+mj-lt"/>
                <a:cs typeface="Times New Roman" panose="02020603050405020304" pitchFamily="18" charset="0"/>
              </a:rPr>
              <a:t>If the new claim is for a </a:t>
            </a:r>
            <a:r>
              <a:rPr lang="en-US" i="1" dirty="0">
                <a:latin typeface="+mj-lt"/>
                <a:cs typeface="Times New Roman" panose="02020603050405020304" pitchFamily="18" charset="0"/>
              </a:rPr>
              <a:t>different</a:t>
            </a:r>
            <a:r>
              <a:rPr lang="en-US" dirty="0">
                <a:latin typeface="+mj-lt"/>
                <a:cs typeface="Times New Roman" panose="02020603050405020304" pitchFamily="18" charset="0"/>
              </a:rPr>
              <a:t> contention or claim type (rating vs. non-rating)</a:t>
            </a:r>
          </a:p>
          <a:p>
            <a:pPr marL="457200" lvl="2" indent="-228600">
              <a:buClr>
                <a:schemeClr val="tx1"/>
              </a:buClr>
              <a:defRPr/>
            </a:pPr>
            <a:r>
              <a:rPr lang="en-US" sz="1800" dirty="0">
                <a:latin typeface="+mj-lt"/>
                <a:cs typeface="Times New Roman" panose="02020603050405020304" pitchFamily="18" charset="0"/>
              </a:rPr>
              <a:t>establish the appropriate rating or non-rating EP, and</a:t>
            </a:r>
          </a:p>
          <a:p>
            <a:pPr marL="457200" lvl="2" indent="-228600">
              <a:buClr>
                <a:schemeClr val="tx1"/>
              </a:buClr>
              <a:defRPr/>
            </a:pPr>
            <a:r>
              <a:rPr lang="en-US" sz="1800" dirty="0">
                <a:latin typeface="+mj-lt"/>
                <a:cs typeface="Times New Roman" panose="02020603050405020304" pitchFamily="18" charset="0"/>
              </a:rPr>
              <a:t>leave the EP 930 pending for correction of the error.</a:t>
            </a:r>
          </a:p>
          <a:p>
            <a:pPr marL="457200" lvl="2" indent="-228600">
              <a:defRPr/>
            </a:pPr>
            <a:endParaRPr lang="en-US" sz="1800" dirty="0">
              <a:latin typeface="+mj-lt"/>
              <a:cs typeface="Times New Roman" panose="02020603050405020304" pitchFamily="18" charset="0"/>
            </a:endParaRPr>
          </a:p>
          <a:p>
            <a:pPr marL="942975" lvl="2" indent="-257175">
              <a:defRPr/>
            </a:pPr>
            <a:endParaRPr lang="en-US" dirty="0">
              <a:latin typeface="+mj-lt"/>
              <a:cs typeface="Times New Roman" panose="02020603050405020304" pitchFamily="18" charset="0"/>
            </a:endParaRPr>
          </a:p>
          <a:p>
            <a:pPr marL="228600" indent="-228600">
              <a:buClr>
                <a:schemeClr val="tx1"/>
              </a:buClr>
              <a:buFont typeface="Arial" panose="020B0604020202020204" pitchFamily="34" charset="0"/>
              <a:buChar char="•"/>
              <a:defRPr/>
            </a:pPr>
            <a:r>
              <a:rPr lang="en-US" dirty="0">
                <a:latin typeface="+mj-lt"/>
                <a:cs typeface="Times New Roman" panose="02020603050405020304" pitchFamily="18" charset="0"/>
              </a:rPr>
              <a:t>If a rating or non-rating EP is pending, and a missed issue is identified, then establish EP 930 to control the missed issue.</a:t>
            </a:r>
          </a:p>
          <a:p>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10</a:t>
            </a:fld>
            <a:endParaRPr lang="en-US"/>
          </a:p>
        </p:txBody>
      </p:sp>
    </p:spTree>
    <p:extLst>
      <p:ext uri="{BB962C8B-B14F-4D97-AF65-F5344CB8AC3E}">
        <p14:creationId xmlns:p14="http://schemas.microsoft.com/office/powerpoint/2010/main" val="45420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13B79-A2C4-4114-9299-92A901F45E52}"/>
              </a:ext>
            </a:extLst>
          </p:cNvPr>
          <p:cNvSpPr>
            <a:spLocks noGrp="1"/>
          </p:cNvSpPr>
          <p:nvPr>
            <p:ph type="title"/>
            <p:custDataLst>
              <p:tags r:id="rId1"/>
            </p:custDataLst>
          </p:nvPr>
        </p:nvSpPr>
        <p:spPr>
          <a:xfrm>
            <a:off x="0" y="793635"/>
            <a:ext cx="9144000" cy="1086867"/>
          </a:xfrm>
        </p:spPr>
        <p:txBody>
          <a:bodyPr/>
          <a:lstStyle/>
          <a:p>
            <a:r>
              <a:rPr lang="en-US" kern="0" dirty="0"/>
              <a:t>EP 930 and Concurrent EP Example</a:t>
            </a:r>
            <a:br>
              <a:rPr lang="en-US" kern="0" dirty="0"/>
            </a:br>
            <a:endParaRPr lang="en-US" dirty="0"/>
          </a:p>
        </p:txBody>
      </p:sp>
      <p:sp>
        <p:nvSpPr>
          <p:cNvPr id="3" name="Content Placeholder 2">
            <a:extLst>
              <a:ext uri="{FF2B5EF4-FFF2-40B4-BE49-F238E27FC236}">
                <a16:creationId xmlns:a16="http://schemas.microsoft.com/office/drawing/2014/main" id="{66CE9FCC-2926-482D-AB65-95CA928E5693}"/>
              </a:ext>
            </a:extLst>
          </p:cNvPr>
          <p:cNvSpPr>
            <a:spLocks noGrp="1"/>
          </p:cNvSpPr>
          <p:nvPr>
            <p:ph idx="1"/>
            <p:custDataLst>
              <p:tags r:id="rId2"/>
            </p:custDataLst>
          </p:nvPr>
        </p:nvSpPr>
        <p:spPr>
          <a:xfrm>
            <a:off x="457200" y="2057400"/>
            <a:ext cx="8229600" cy="3916363"/>
          </a:xfrm>
        </p:spPr>
        <p:txBody>
          <a:bodyPr>
            <a:normAutofit/>
          </a:bodyPr>
          <a:lstStyle/>
          <a:p>
            <a:pPr>
              <a:spcBef>
                <a:spcPct val="0"/>
              </a:spcBef>
            </a:pPr>
            <a:r>
              <a:rPr lang="en-US" altLang="en-US" b="1" dirty="0">
                <a:latin typeface="+mj-lt"/>
                <a:cs typeface="Times New Roman" panose="02020603050405020304" pitchFamily="18" charset="0"/>
              </a:rPr>
              <a:t>Example 1:   </a:t>
            </a:r>
            <a:endParaRPr lang="en-US" altLang="en-US" dirty="0">
              <a:latin typeface="+mj-lt"/>
              <a:cs typeface="Times New Roman" panose="02020603050405020304" pitchFamily="18" charset="0"/>
            </a:endParaRPr>
          </a:p>
          <a:p>
            <a:pPr>
              <a:spcBef>
                <a:spcPct val="0"/>
              </a:spcBef>
            </a:pPr>
            <a:r>
              <a:rPr lang="en-US" altLang="en-US" dirty="0">
                <a:latin typeface="+mj-lt"/>
                <a:cs typeface="Times New Roman" panose="02020603050405020304" pitchFamily="18" charset="0"/>
              </a:rPr>
              <a:t>On December 15, 2017, you establish an EP 930 because the VSR cleared the EP erroneously and the only contention is a right knee condition. On January 3, 2018, the Veteran files a claim for right knee and sleep apnea.  </a:t>
            </a:r>
          </a:p>
          <a:p>
            <a:pPr>
              <a:spcBef>
                <a:spcPct val="0"/>
              </a:spcBef>
            </a:pPr>
            <a:endParaRPr lang="en-US" altLang="en-US" dirty="0">
              <a:latin typeface="+mj-lt"/>
              <a:cs typeface="Times New Roman" panose="02020603050405020304" pitchFamily="18" charset="0"/>
            </a:endParaRPr>
          </a:p>
          <a:p>
            <a:pPr>
              <a:spcBef>
                <a:spcPct val="0"/>
              </a:spcBef>
            </a:pPr>
            <a:r>
              <a:rPr lang="en-US" altLang="en-US" dirty="0">
                <a:latin typeface="+mj-lt"/>
                <a:cs typeface="Times New Roman" panose="02020603050405020304" pitchFamily="18" charset="0"/>
              </a:rPr>
              <a:t>What EP(s) do you establish?</a:t>
            </a:r>
          </a:p>
          <a:p>
            <a:pPr marL="228600" lvl="1" indent="0">
              <a:spcBef>
                <a:spcPct val="0"/>
              </a:spcBef>
              <a:buNone/>
            </a:pPr>
            <a:r>
              <a:rPr lang="en-US" altLang="en-US" sz="2000" dirty="0">
                <a:latin typeface="+mj-lt"/>
                <a:cs typeface="Times New Roman" panose="02020603050405020304" pitchFamily="18" charset="0"/>
              </a:rPr>
              <a:t>An EP 020 would be warranted for the new sleep apnea claim with a date of claim January 3, 2018. An EP 930 is also appropriate for the right knee with the date of claim of the underlying end product which was cleared in error.</a:t>
            </a:r>
            <a:endParaRPr lang="en-US" sz="500" dirty="0">
              <a:latin typeface="+mj-lt"/>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11</a:t>
            </a:fld>
            <a:endParaRPr lang="en-US"/>
          </a:p>
        </p:txBody>
      </p:sp>
    </p:spTree>
    <p:extLst>
      <p:ext uri="{BB962C8B-B14F-4D97-AF65-F5344CB8AC3E}">
        <p14:creationId xmlns:p14="http://schemas.microsoft.com/office/powerpoint/2010/main" val="2602578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1E5E7D-2085-4DA1-BC4F-814EE3C6E48C}"/>
              </a:ext>
            </a:extLst>
          </p:cNvPr>
          <p:cNvSpPr>
            <a:spLocks noGrp="1"/>
          </p:cNvSpPr>
          <p:nvPr>
            <p:ph type="title"/>
            <p:custDataLst>
              <p:tags r:id="rId1"/>
            </p:custDataLst>
          </p:nvPr>
        </p:nvSpPr>
        <p:spPr>
          <a:xfrm>
            <a:off x="0" y="793635"/>
            <a:ext cx="9144000" cy="1086867"/>
          </a:xfrm>
        </p:spPr>
        <p:txBody>
          <a:bodyPr/>
          <a:lstStyle/>
          <a:p>
            <a:r>
              <a:rPr lang="en-US" kern="0" dirty="0"/>
              <a:t>EP 930 and Concurrent EP Example</a:t>
            </a:r>
            <a:br>
              <a:rPr lang="en-US" kern="0" dirty="0"/>
            </a:br>
            <a:endParaRPr lang="en-US" dirty="0"/>
          </a:p>
        </p:txBody>
      </p:sp>
      <p:sp>
        <p:nvSpPr>
          <p:cNvPr id="6" name="Content Placeholder 5">
            <a:extLst>
              <a:ext uri="{FF2B5EF4-FFF2-40B4-BE49-F238E27FC236}">
                <a16:creationId xmlns:a16="http://schemas.microsoft.com/office/drawing/2014/main" id="{5A51BFE2-9971-4976-9B40-582DDBE89515}"/>
              </a:ext>
            </a:extLst>
          </p:cNvPr>
          <p:cNvSpPr>
            <a:spLocks noGrp="1"/>
          </p:cNvSpPr>
          <p:nvPr>
            <p:ph idx="1"/>
            <p:custDataLst>
              <p:tags r:id="rId2"/>
            </p:custDataLst>
          </p:nvPr>
        </p:nvSpPr>
        <p:spPr>
          <a:xfrm>
            <a:off x="457200" y="2057400"/>
            <a:ext cx="8229600" cy="3916363"/>
          </a:xfrm>
        </p:spPr>
        <p:txBody>
          <a:bodyPr>
            <a:normAutofit/>
          </a:bodyPr>
          <a:lstStyle/>
          <a:p>
            <a:r>
              <a:rPr lang="en-US" b="1" dirty="0">
                <a:latin typeface="+mj-lt"/>
                <a:cs typeface="Times New Roman" panose="02020603050405020304" pitchFamily="18" charset="0"/>
              </a:rPr>
              <a:t>Example 2:</a:t>
            </a:r>
            <a:endParaRPr lang="en-US" dirty="0">
              <a:latin typeface="+mj-lt"/>
              <a:cs typeface="Times New Roman" panose="02020603050405020304" pitchFamily="18" charset="0"/>
            </a:endParaRPr>
          </a:p>
          <a:p>
            <a:r>
              <a:rPr lang="en-US" dirty="0">
                <a:latin typeface="+mj-lt"/>
                <a:cs typeface="Times New Roman" panose="02020603050405020304" pitchFamily="18" charset="0"/>
              </a:rPr>
              <a:t>On November 10, 2017 a Veteran filed a claim for service connection for hearing loss, left ankle condition, and increase of his PTSD rated 30 percent disabling. An 020 was established. On December 17, 2017 while the VSR is reviewing the claim for development, the VSR finds that the previous rating decision failed to address the issue for service connection for diabetes mellitus.  </a:t>
            </a:r>
          </a:p>
          <a:p>
            <a:r>
              <a:rPr lang="en-US" dirty="0">
                <a:latin typeface="+mj-lt"/>
                <a:cs typeface="Times New Roman" panose="02020603050405020304" pitchFamily="18" charset="0"/>
              </a:rPr>
              <a:t>What EP(s) do you establish?</a:t>
            </a:r>
          </a:p>
          <a:p>
            <a:endParaRPr lang="en-US" dirty="0">
              <a:latin typeface="+mj-lt"/>
              <a:cs typeface="Times New Roman" panose="02020603050405020304" pitchFamily="18" charset="0"/>
            </a:endParaRPr>
          </a:p>
          <a:p>
            <a:pPr marL="228600" lvl="1" indent="0">
              <a:buNone/>
            </a:pPr>
            <a:r>
              <a:rPr lang="en-US" sz="2000" dirty="0">
                <a:latin typeface="+mj-lt"/>
                <a:cs typeface="Times New Roman" panose="02020603050405020304" pitchFamily="18" charset="0"/>
              </a:rPr>
              <a:t>An EP 930 is warranted for control of the diabetes mellitus which was previously missed. </a:t>
            </a:r>
          </a:p>
          <a:p>
            <a:endParaRPr lang="en-US" sz="1800" dirty="0">
              <a:latin typeface="+mj-lt"/>
            </a:endParaRPr>
          </a:p>
        </p:txBody>
      </p:sp>
      <p:sp>
        <p:nvSpPr>
          <p:cNvPr id="2" name="Slide Number Placeholder 1"/>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12</a:t>
            </a:fld>
            <a:endParaRPr lang="en-US"/>
          </a:p>
        </p:txBody>
      </p:sp>
    </p:spTree>
    <p:extLst>
      <p:ext uri="{BB962C8B-B14F-4D97-AF65-F5344CB8AC3E}">
        <p14:creationId xmlns:p14="http://schemas.microsoft.com/office/powerpoint/2010/main" val="181194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1F41F-8C96-4840-8413-E69589D5E65F}"/>
              </a:ext>
            </a:extLst>
          </p:cNvPr>
          <p:cNvSpPr>
            <a:spLocks noGrp="1"/>
          </p:cNvSpPr>
          <p:nvPr>
            <p:ph type="title"/>
            <p:custDataLst>
              <p:tags r:id="rId1"/>
            </p:custDataLst>
          </p:nvPr>
        </p:nvSpPr>
        <p:spPr>
          <a:xfrm>
            <a:off x="0" y="793635"/>
            <a:ext cx="9144000" cy="1086867"/>
          </a:xfrm>
        </p:spPr>
        <p:txBody>
          <a:bodyPr/>
          <a:lstStyle/>
          <a:p>
            <a:r>
              <a:rPr lang="en-US" kern="0" dirty="0"/>
              <a:t>EP 930 Date of Claim</a:t>
            </a:r>
            <a:br>
              <a:rPr lang="en-US" kern="0" dirty="0"/>
            </a:br>
            <a:endParaRPr lang="en-US" dirty="0"/>
          </a:p>
        </p:txBody>
      </p:sp>
      <p:sp>
        <p:nvSpPr>
          <p:cNvPr id="3" name="Content Placeholder 2">
            <a:extLst>
              <a:ext uri="{FF2B5EF4-FFF2-40B4-BE49-F238E27FC236}">
                <a16:creationId xmlns:a16="http://schemas.microsoft.com/office/drawing/2014/main" id="{E0576E6A-DD1A-4896-B27C-78DD6C49AA99}"/>
              </a:ext>
            </a:extLst>
          </p:cNvPr>
          <p:cNvSpPr>
            <a:spLocks noGrp="1"/>
          </p:cNvSpPr>
          <p:nvPr>
            <p:ph idx="1"/>
            <p:custDataLst>
              <p:tags r:id="rId2"/>
            </p:custDataLst>
          </p:nvPr>
        </p:nvSpPr>
        <p:spPr>
          <a:xfrm>
            <a:off x="457200" y="2057400"/>
            <a:ext cx="8229600" cy="3916363"/>
          </a:xfrm>
        </p:spPr>
        <p:txBody>
          <a:bodyPr/>
          <a:lstStyle/>
          <a:p>
            <a:r>
              <a:rPr lang="en-US" altLang="en-US" dirty="0">
                <a:latin typeface="+mj-lt"/>
                <a:cs typeface="Times New Roman" panose="02020603050405020304" pitchFamily="18" charset="0"/>
              </a:rPr>
              <a:t>The DOC for EP 930 used in correcting an error is the same date of the underlying EP that was called for the error or which was cleared prematurely.  </a:t>
            </a:r>
          </a:p>
          <a:p>
            <a:endParaRPr lang="en-US" altLang="en-US" dirty="0">
              <a:latin typeface="+mj-lt"/>
              <a:cs typeface="Times New Roman" panose="02020603050405020304" pitchFamily="18" charset="0"/>
            </a:endParaRPr>
          </a:p>
          <a:p>
            <a:r>
              <a:rPr lang="en-US" altLang="en-US" dirty="0">
                <a:latin typeface="+mj-lt"/>
                <a:cs typeface="Times New Roman" panose="02020603050405020304" pitchFamily="18" charset="0"/>
              </a:rPr>
              <a:t>By utilizing the same date of claim as the initial claim, National Work Queue will be able to properly manage their EP 930s based on oldest date of claim to ensure Veterans who have been waiting the longest for a decision will be serviced first.</a:t>
            </a:r>
          </a:p>
          <a:p>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13</a:t>
            </a:fld>
            <a:endParaRPr lang="en-US"/>
          </a:p>
        </p:txBody>
      </p:sp>
    </p:spTree>
    <p:extLst>
      <p:ext uri="{BB962C8B-B14F-4D97-AF65-F5344CB8AC3E}">
        <p14:creationId xmlns:p14="http://schemas.microsoft.com/office/powerpoint/2010/main" val="1112797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9AADEA-1F31-4509-A719-52FD30544D84}"/>
              </a:ext>
            </a:extLst>
          </p:cNvPr>
          <p:cNvSpPr>
            <a:spLocks noGrp="1"/>
          </p:cNvSpPr>
          <p:nvPr>
            <p:ph type="title"/>
            <p:custDataLst>
              <p:tags r:id="rId1"/>
            </p:custDataLst>
          </p:nvPr>
        </p:nvSpPr>
        <p:spPr>
          <a:xfrm>
            <a:off x="0" y="793635"/>
            <a:ext cx="9144000" cy="1086867"/>
          </a:xfrm>
        </p:spPr>
        <p:txBody>
          <a:bodyPr/>
          <a:lstStyle/>
          <a:p>
            <a:r>
              <a:rPr lang="en-US" kern="0" dirty="0"/>
              <a:t>EP 930 Date of Claim Examples</a:t>
            </a:r>
            <a:br>
              <a:rPr lang="en-US" kern="0" dirty="0"/>
            </a:br>
            <a:endParaRPr lang="en-US" dirty="0"/>
          </a:p>
        </p:txBody>
      </p:sp>
      <p:sp>
        <p:nvSpPr>
          <p:cNvPr id="6" name="Content Placeholder 5">
            <a:extLst>
              <a:ext uri="{FF2B5EF4-FFF2-40B4-BE49-F238E27FC236}">
                <a16:creationId xmlns:a16="http://schemas.microsoft.com/office/drawing/2014/main" id="{17FDBAB4-9D0A-4358-BDC4-A3508EDF078E}"/>
              </a:ext>
            </a:extLst>
          </p:cNvPr>
          <p:cNvSpPr>
            <a:spLocks noGrp="1"/>
          </p:cNvSpPr>
          <p:nvPr>
            <p:ph idx="1"/>
            <p:custDataLst>
              <p:tags r:id="rId2"/>
            </p:custDataLst>
          </p:nvPr>
        </p:nvSpPr>
        <p:spPr>
          <a:xfrm>
            <a:off x="457200" y="2057400"/>
            <a:ext cx="8229600" cy="3916363"/>
          </a:xfrm>
        </p:spPr>
        <p:txBody>
          <a:bodyPr>
            <a:noAutofit/>
          </a:bodyPr>
          <a:lstStyle/>
          <a:p>
            <a:pPr>
              <a:spcBef>
                <a:spcPct val="0"/>
              </a:spcBef>
            </a:pPr>
            <a:r>
              <a:rPr lang="en-US" altLang="en-US" sz="1800" b="1" dirty="0">
                <a:latin typeface="+mj-lt"/>
                <a:cs typeface="Times New Roman" panose="02020603050405020304" pitchFamily="18" charset="0"/>
              </a:rPr>
              <a:t>Example 1:  </a:t>
            </a:r>
            <a:endParaRPr lang="en-US" altLang="en-US" sz="1800" dirty="0">
              <a:latin typeface="+mj-lt"/>
              <a:cs typeface="Times New Roman" panose="02020603050405020304" pitchFamily="18" charset="0"/>
            </a:endParaRPr>
          </a:p>
          <a:p>
            <a:pPr>
              <a:spcBef>
                <a:spcPct val="0"/>
              </a:spcBef>
            </a:pPr>
            <a:r>
              <a:rPr lang="en-US" altLang="en-US" sz="1800" dirty="0">
                <a:latin typeface="+mj-lt"/>
                <a:cs typeface="Times New Roman" panose="02020603050405020304" pitchFamily="18" charset="0"/>
              </a:rPr>
              <a:t>An EP 020 with a date of claim September 15, 2017 was erroneously cleared December 14, 2017 (there were deferred issues on that rating: back and headaches). What is the correct date of claim for establishing EP 930?</a:t>
            </a:r>
            <a:endParaRPr lang="en-US" altLang="en-US" sz="1100" dirty="0">
              <a:latin typeface="+mj-lt"/>
              <a:cs typeface="Times New Roman" panose="02020603050405020304" pitchFamily="18" charset="0"/>
            </a:endParaRPr>
          </a:p>
          <a:p>
            <a:pPr>
              <a:spcBef>
                <a:spcPct val="0"/>
              </a:spcBef>
            </a:pPr>
            <a:endParaRPr lang="en-US" altLang="en-US" sz="1100" dirty="0">
              <a:latin typeface="+mj-lt"/>
              <a:cs typeface="Times New Roman" panose="02020603050405020304" pitchFamily="18" charset="0"/>
            </a:endParaRPr>
          </a:p>
          <a:p>
            <a:pPr marL="228600" lvl="1" indent="0">
              <a:spcBef>
                <a:spcPct val="0"/>
              </a:spcBef>
              <a:buNone/>
            </a:pPr>
            <a:r>
              <a:rPr lang="en-US" altLang="en-US" sz="1800" dirty="0">
                <a:latin typeface="+mj-lt"/>
                <a:cs typeface="Times New Roman" panose="02020603050405020304" pitchFamily="18" charset="0"/>
              </a:rPr>
              <a:t>The correct date of claim for EP 930 is September 15, 2017</a:t>
            </a:r>
            <a:r>
              <a:rPr lang="en-US" altLang="en-US" sz="1100" dirty="0">
                <a:latin typeface="+mj-lt"/>
                <a:cs typeface="Times New Roman" panose="02020603050405020304" pitchFamily="18" charset="0"/>
              </a:rPr>
              <a:t>. </a:t>
            </a:r>
          </a:p>
          <a:p>
            <a:pPr>
              <a:spcBef>
                <a:spcPct val="0"/>
              </a:spcBef>
            </a:pPr>
            <a:r>
              <a:rPr lang="en-US" altLang="en-US" sz="1100" dirty="0">
                <a:latin typeface="+mj-lt"/>
                <a:cs typeface="Times New Roman" panose="02020603050405020304" pitchFamily="18" charset="0"/>
              </a:rPr>
              <a:t> </a:t>
            </a:r>
          </a:p>
          <a:p>
            <a:pPr>
              <a:spcBef>
                <a:spcPct val="0"/>
              </a:spcBef>
            </a:pPr>
            <a:r>
              <a:rPr lang="en-US" altLang="en-US" sz="1800" b="1" dirty="0">
                <a:latin typeface="+mj-lt"/>
                <a:cs typeface="Times New Roman" panose="02020603050405020304" pitchFamily="18" charset="0"/>
              </a:rPr>
              <a:t>Example 2:  </a:t>
            </a:r>
            <a:endParaRPr lang="en-US" altLang="en-US" sz="1800" dirty="0">
              <a:latin typeface="+mj-lt"/>
              <a:cs typeface="Times New Roman" panose="02020603050405020304" pitchFamily="18" charset="0"/>
            </a:endParaRPr>
          </a:p>
          <a:p>
            <a:pPr>
              <a:spcBef>
                <a:spcPct val="0"/>
              </a:spcBef>
            </a:pPr>
            <a:r>
              <a:rPr lang="en-US" altLang="en-US" sz="1800" dirty="0">
                <a:latin typeface="+mj-lt"/>
                <a:cs typeface="Times New Roman" panose="02020603050405020304" pitchFamily="18" charset="0"/>
              </a:rPr>
              <a:t>An EP 110 with date of claim October 23, 2017 was cleared by the VSR on December 4, 2017.  On January 3, 2018, the case was called up by STAR. On January 21, 2018 the claim was returned from STAR with an error. What is the correct date of claim for establishing EP 930?</a:t>
            </a:r>
            <a:endParaRPr lang="en-US" altLang="en-US" sz="1100" dirty="0">
              <a:latin typeface="+mj-lt"/>
              <a:cs typeface="Times New Roman" panose="02020603050405020304" pitchFamily="18" charset="0"/>
            </a:endParaRPr>
          </a:p>
          <a:p>
            <a:pPr>
              <a:spcBef>
                <a:spcPct val="0"/>
              </a:spcBef>
            </a:pPr>
            <a:endParaRPr lang="en-US" altLang="en-US" sz="1100" dirty="0">
              <a:latin typeface="+mj-lt"/>
              <a:cs typeface="Times New Roman" panose="02020603050405020304" pitchFamily="18" charset="0"/>
            </a:endParaRPr>
          </a:p>
          <a:p>
            <a:pPr marL="228600" lvl="1" indent="0">
              <a:spcBef>
                <a:spcPct val="0"/>
              </a:spcBef>
              <a:buNone/>
            </a:pPr>
            <a:r>
              <a:rPr lang="en-US" altLang="en-US" sz="1800" dirty="0">
                <a:latin typeface="+mj-lt"/>
                <a:cs typeface="Times New Roman" panose="02020603050405020304" pitchFamily="18" charset="0"/>
              </a:rPr>
              <a:t>The correct date of claim for EP 930 is October 23, 2017.  </a:t>
            </a:r>
          </a:p>
          <a:p>
            <a:endParaRPr lang="en-US" sz="1800" dirty="0">
              <a:latin typeface="+mj-lt"/>
            </a:endParaRPr>
          </a:p>
        </p:txBody>
      </p:sp>
      <p:sp>
        <p:nvSpPr>
          <p:cNvPr id="2" name="Slide Number Placeholder 1"/>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14</a:t>
            </a:fld>
            <a:endParaRPr lang="en-US"/>
          </a:p>
        </p:txBody>
      </p:sp>
    </p:spTree>
    <p:extLst>
      <p:ext uri="{BB962C8B-B14F-4D97-AF65-F5344CB8AC3E}">
        <p14:creationId xmlns:p14="http://schemas.microsoft.com/office/powerpoint/2010/main" val="2395916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48BD44-96B4-4578-9D41-90ACFF862ABC}"/>
              </a:ext>
            </a:extLst>
          </p:cNvPr>
          <p:cNvSpPr>
            <a:spLocks noGrp="1"/>
          </p:cNvSpPr>
          <p:nvPr>
            <p:ph type="title"/>
            <p:custDataLst>
              <p:tags r:id="rId1"/>
            </p:custDataLst>
          </p:nvPr>
        </p:nvSpPr>
        <p:spPr>
          <a:xfrm>
            <a:off x="0" y="793635"/>
            <a:ext cx="9144000" cy="1086867"/>
          </a:xfrm>
        </p:spPr>
        <p:txBody>
          <a:bodyPr/>
          <a:lstStyle/>
          <a:p>
            <a:r>
              <a:rPr lang="en-US" kern="0" dirty="0"/>
              <a:t>EP 930 and Inappropriate Use</a:t>
            </a:r>
            <a:br>
              <a:rPr lang="en-US" kern="0" dirty="0"/>
            </a:br>
            <a:endParaRPr lang="en-US" dirty="0"/>
          </a:p>
        </p:txBody>
      </p:sp>
      <p:sp>
        <p:nvSpPr>
          <p:cNvPr id="6" name="Content Placeholder 5">
            <a:extLst>
              <a:ext uri="{FF2B5EF4-FFF2-40B4-BE49-F238E27FC236}">
                <a16:creationId xmlns:a16="http://schemas.microsoft.com/office/drawing/2014/main" id="{F68933A8-60C5-495A-98FE-31392F651A82}"/>
              </a:ext>
            </a:extLst>
          </p:cNvPr>
          <p:cNvSpPr>
            <a:spLocks noGrp="1"/>
          </p:cNvSpPr>
          <p:nvPr>
            <p:ph idx="1"/>
            <p:custDataLst>
              <p:tags r:id="rId2"/>
            </p:custDataLst>
          </p:nvPr>
        </p:nvSpPr>
        <p:spPr>
          <a:xfrm>
            <a:off x="457200" y="2057400"/>
            <a:ext cx="8229600" cy="3916363"/>
          </a:xfrm>
        </p:spPr>
        <p:txBody>
          <a:bodyPr/>
          <a:lstStyle/>
          <a:p>
            <a:pPr hangingPunct="0">
              <a:defRPr/>
            </a:pPr>
            <a:r>
              <a:rPr lang="en-US" dirty="0">
                <a:latin typeface="+mj-lt"/>
                <a:cs typeface="Times New Roman" panose="02020603050405020304" pitchFamily="18" charset="0"/>
              </a:rPr>
              <a:t>An EP 930 should not be used for the following situations:</a:t>
            </a:r>
          </a:p>
          <a:p>
            <a:pPr hangingPunct="0">
              <a:defRPr/>
            </a:pPr>
            <a:r>
              <a:rPr lang="en-US" dirty="0">
                <a:latin typeface="+mj-lt"/>
                <a:cs typeface="Times New Roman" panose="02020603050405020304" pitchFamily="18" charset="0"/>
              </a:rPr>
              <a:t> </a:t>
            </a:r>
          </a:p>
          <a:p>
            <a:pPr marL="228600" indent="-228600">
              <a:buFont typeface="Arial" panose="020B0604020202020204" pitchFamily="34" charset="0"/>
              <a:buChar char="•"/>
              <a:tabLst>
                <a:tab pos="171450" algn="l"/>
              </a:tabLst>
              <a:defRPr/>
            </a:pPr>
            <a:r>
              <a:rPr lang="en-US" dirty="0">
                <a:latin typeface="+mj-lt"/>
                <a:cs typeface="Times New Roman" panose="02020603050405020304" pitchFamily="18" charset="0"/>
              </a:rPr>
              <a:t>Pre-discharge claims</a:t>
            </a:r>
          </a:p>
          <a:p>
            <a:pPr marL="228600" indent="-228600">
              <a:buFont typeface="Arial" panose="020B0604020202020204" pitchFamily="34" charset="0"/>
              <a:buChar char="•"/>
              <a:tabLst>
                <a:tab pos="171450" algn="l"/>
              </a:tabLst>
              <a:defRPr/>
            </a:pPr>
            <a:r>
              <a:rPr lang="en-US" dirty="0">
                <a:latin typeface="+mj-lt"/>
                <a:cs typeface="Times New Roman" panose="02020603050405020304" pitchFamily="18" charset="0"/>
              </a:rPr>
              <a:t>Requests for reconsideration </a:t>
            </a:r>
          </a:p>
          <a:p>
            <a:pPr marL="228600" indent="-228600">
              <a:buFont typeface="Arial" panose="020B0604020202020204" pitchFamily="34" charset="0"/>
              <a:buChar char="•"/>
              <a:tabLst>
                <a:tab pos="171450" algn="l"/>
              </a:tabLst>
              <a:defRPr/>
            </a:pPr>
            <a:r>
              <a:rPr lang="en-US" dirty="0">
                <a:latin typeface="+mj-lt"/>
                <a:cs typeface="Times New Roman" panose="02020603050405020304" pitchFamily="18" charset="0"/>
              </a:rPr>
              <a:t>Claims “discovered” in a Veteran’s c-file or eFolder that were never worked</a:t>
            </a:r>
          </a:p>
          <a:p>
            <a:pPr marL="228600" indent="-228600">
              <a:buFont typeface="Arial" panose="020B0604020202020204" pitchFamily="34" charset="0"/>
              <a:buChar char="•"/>
              <a:tabLst>
                <a:tab pos="171450" algn="l"/>
              </a:tabLst>
              <a:defRPr/>
            </a:pPr>
            <a:r>
              <a:rPr lang="en-US" dirty="0">
                <a:latin typeface="+mj-lt"/>
                <a:cs typeface="Times New Roman" panose="02020603050405020304" pitchFamily="18" charset="0"/>
              </a:rPr>
              <a:t>Missed issues are not unadjudicated discovered claims. A missed issue is an issue that was received while an appropriate EP was pending but was not adjudicated.</a:t>
            </a:r>
          </a:p>
          <a:p>
            <a:endParaRPr lang="en-US" dirty="0">
              <a:latin typeface="+mj-lt"/>
            </a:endParaRPr>
          </a:p>
        </p:txBody>
      </p:sp>
      <p:sp>
        <p:nvSpPr>
          <p:cNvPr id="2" name="Slide Number Placeholder 1"/>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15</a:t>
            </a:fld>
            <a:endParaRPr lang="en-US"/>
          </a:p>
        </p:txBody>
      </p:sp>
    </p:spTree>
    <p:extLst>
      <p:ext uri="{BB962C8B-B14F-4D97-AF65-F5344CB8AC3E}">
        <p14:creationId xmlns:p14="http://schemas.microsoft.com/office/powerpoint/2010/main" val="3483850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343A3D-26C5-4B67-97C3-F6C74AA397E1}"/>
              </a:ext>
            </a:extLst>
          </p:cNvPr>
          <p:cNvSpPr>
            <a:spLocks noGrp="1"/>
          </p:cNvSpPr>
          <p:nvPr>
            <p:ph type="title"/>
            <p:custDataLst>
              <p:tags r:id="rId1"/>
            </p:custDataLst>
          </p:nvPr>
        </p:nvSpPr>
        <p:spPr>
          <a:xfrm>
            <a:off x="0" y="793635"/>
            <a:ext cx="9144000" cy="1086867"/>
          </a:xfrm>
        </p:spPr>
        <p:txBody>
          <a:bodyPr/>
          <a:lstStyle/>
          <a:p>
            <a:r>
              <a:rPr lang="en-US" kern="0" dirty="0"/>
              <a:t>EP 930 Reminders</a:t>
            </a:r>
            <a:br>
              <a:rPr lang="en-US" kern="0" dirty="0"/>
            </a:br>
            <a:endParaRPr lang="en-US" dirty="0"/>
          </a:p>
        </p:txBody>
      </p:sp>
      <p:sp>
        <p:nvSpPr>
          <p:cNvPr id="6" name="Content Placeholder 5">
            <a:extLst>
              <a:ext uri="{FF2B5EF4-FFF2-40B4-BE49-F238E27FC236}">
                <a16:creationId xmlns:a16="http://schemas.microsoft.com/office/drawing/2014/main" id="{BD4E3CE1-3986-4EE1-B82A-FD9282CC0D31}"/>
              </a:ext>
            </a:extLst>
          </p:cNvPr>
          <p:cNvSpPr>
            <a:spLocks noGrp="1"/>
          </p:cNvSpPr>
          <p:nvPr>
            <p:ph idx="1"/>
            <p:custDataLst>
              <p:tags r:id="rId2"/>
            </p:custDataLst>
          </p:nvPr>
        </p:nvSpPr>
        <p:spPr>
          <a:xfrm>
            <a:off x="457200" y="2057400"/>
            <a:ext cx="8229600" cy="3916363"/>
          </a:xfrm>
        </p:spPr>
        <p:txBody>
          <a:bodyPr/>
          <a:lstStyle/>
          <a:p>
            <a:pPr>
              <a:spcBef>
                <a:spcPct val="0"/>
              </a:spcBef>
            </a:pPr>
            <a:r>
              <a:rPr lang="en-US" altLang="en-US" dirty="0">
                <a:latin typeface="+mj-lt"/>
                <a:cs typeface="Times New Roman" panose="02020603050405020304" pitchFamily="18" charset="0"/>
              </a:rPr>
              <a:t>The appropriate claim label must be used.</a:t>
            </a:r>
          </a:p>
          <a:p>
            <a:pPr>
              <a:spcBef>
                <a:spcPct val="0"/>
              </a:spcBef>
            </a:pPr>
            <a:endParaRPr lang="en-US" altLang="en-US" dirty="0">
              <a:latin typeface="+mj-lt"/>
              <a:cs typeface="Times New Roman" panose="02020603050405020304" pitchFamily="18" charset="0"/>
            </a:endParaRPr>
          </a:p>
          <a:p>
            <a:pPr>
              <a:spcBef>
                <a:spcPct val="0"/>
              </a:spcBef>
            </a:pPr>
            <a:r>
              <a:rPr lang="en-US" altLang="en-US" dirty="0">
                <a:latin typeface="+mj-lt"/>
                <a:cs typeface="Times New Roman" panose="02020603050405020304" pitchFamily="18" charset="0"/>
              </a:rPr>
              <a:t>The contention on a new claim must be validated as being different from the contention on the EP 930 prior to establishing the rating, non-rating, or appeal EP</a:t>
            </a:r>
          </a:p>
          <a:p>
            <a:pPr>
              <a:spcBef>
                <a:spcPct val="0"/>
              </a:spcBef>
            </a:pPr>
            <a:endParaRPr lang="en-US" altLang="en-US" dirty="0">
              <a:latin typeface="+mj-lt"/>
              <a:cs typeface="Times New Roman" panose="02020603050405020304" pitchFamily="18" charset="0"/>
            </a:endParaRPr>
          </a:p>
          <a:p>
            <a:pPr>
              <a:spcBef>
                <a:spcPct val="0"/>
              </a:spcBef>
            </a:pPr>
            <a:r>
              <a:rPr lang="en-US" altLang="en-US" dirty="0">
                <a:latin typeface="+mj-lt"/>
                <a:cs typeface="Times New Roman" panose="02020603050405020304" pitchFamily="18" charset="0"/>
              </a:rPr>
              <a:t>The specific contention(s) must be added in VBMS.</a:t>
            </a:r>
          </a:p>
          <a:p>
            <a:pPr>
              <a:spcBef>
                <a:spcPct val="0"/>
              </a:spcBef>
            </a:pPr>
            <a:endParaRPr lang="en-US" altLang="en-US" dirty="0">
              <a:latin typeface="+mj-lt"/>
              <a:cs typeface="Times New Roman" panose="02020603050405020304" pitchFamily="18" charset="0"/>
            </a:endParaRPr>
          </a:p>
          <a:p>
            <a:pPr>
              <a:spcBef>
                <a:spcPct val="0"/>
              </a:spcBef>
            </a:pPr>
            <a:r>
              <a:rPr lang="en-US" altLang="en-US" dirty="0">
                <a:latin typeface="+mj-lt"/>
                <a:cs typeface="Times New Roman" panose="02020603050405020304" pitchFamily="18" charset="0"/>
              </a:rPr>
              <a:t>The date of claim for EP 930 must match the date of claim of the underlying EP prematurely cleared or incorrectly processed.</a:t>
            </a:r>
          </a:p>
          <a:p>
            <a:endParaRPr lang="en-US" dirty="0">
              <a:latin typeface="+mj-lt"/>
            </a:endParaRPr>
          </a:p>
        </p:txBody>
      </p:sp>
      <p:sp>
        <p:nvSpPr>
          <p:cNvPr id="2" name="Slide Number Placeholder 1"/>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4144059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863893-30A8-4BE2-AC5D-81E39F20151E}"/>
              </a:ext>
            </a:extLst>
          </p:cNvPr>
          <p:cNvSpPr>
            <a:spLocks noGrp="1"/>
          </p:cNvSpPr>
          <p:nvPr>
            <p:ph type="title"/>
            <p:custDataLst>
              <p:tags r:id="rId1"/>
            </p:custDataLst>
          </p:nvPr>
        </p:nvSpPr>
        <p:spPr>
          <a:xfrm>
            <a:off x="0" y="2885570"/>
            <a:ext cx="9144000" cy="1086867"/>
          </a:xfrm>
        </p:spPr>
        <p:txBody>
          <a:bodyPr/>
          <a:lstStyle/>
          <a:p>
            <a:r>
              <a:rPr lang="en-US" altLang="en-US" kern="0" dirty="0"/>
              <a:t>Questions</a:t>
            </a:r>
            <a:endParaRPr lang="en-US" dirty="0"/>
          </a:p>
        </p:txBody>
      </p:sp>
      <p:sp>
        <p:nvSpPr>
          <p:cNvPr id="2" name="Slide Number Placeholder 1"/>
          <p:cNvSpPr>
            <a:spLocks noGrp="1"/>
          </p:cNvSpPr>
          <p:nvPr>
            <p:ph type="sldNum" sz="quarter" idx="12"/>
            <p:custDataLst>
              <p:tags r:id="rId2"/>
            </p:custDataLst>
          </p:nvPr>
        </p:nvSpPr>
        <p:spPr>
          <a:xfrm>
            <a:off x="6931152" y="6601982"/>
            <a:ext cx="2133600" cy="365125"/>
          </a:xfrm>
        </p:spPr>
        <p:txBody>
          <a:bodyPr/>
          <a:lstStyle/>
          <a:p>
            <a:fld id="{7C414AED-89CE-4A48-8B2B-1B3A5C68EA2A}" type="slidenum">
              <a:rPr lang="en-US" smtClean="0"/>
              <a:t>17</a:t>
            </a:fld>
            <a:endParaRPr lang="en-US"/>
          </a:p>
        </p:txBody>
      </p:sp>
      <p:sp>
        <p:nvSpPr>
          <p:cNvPr id="3" name="Title 1"/>
          <p:cNvSpPr txBox="1">
            <a:spLocks/>
          </p:cNvSpPr>
          <p:nvPr>
            <p:custDataLst>
              <p:tags r:id="rId3"/>
            </p:custDataLst>
          </p:nvPr>
        </p:nvSpPr>
        <p:spPr bwMode="auto">
          <a:xfrm>
            <a:off x="1603561" y="857250"/>
            <a:ext cx="6177632" cy="863694"/>
          </a:xfrm>
          <a:prstGeom prst="rect">
            <a:avLst/>
          </a:prstGeom>
          <a:noFill/>
          <a:ln w="9525">
            <a:noFill/>
            <a:miter lim="800000"/>
            <a:headEnd/>
            <a:tailEnd/>
          </a:ln>
          <a:effectLst/>
        </p:spPr>
        <p:txBody>
          <a:bodyPr vert="horz" wrap="square" lIns="69056" tIns="34529" rIns="69056" bIns="34529"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endParaRPr lang="en-US" sz="2400" kern="0" dirty="0"/>
          </a:p>
        </p:txBody>
      </p:sp>
    </p:spTree>
    <p:extLst>
      <p:ext uri="{BB962C8B-B14F-4D97-AF65-F5344CB8AC3E}">
        <p14:creationId xmlns:p14="http://schemas.microsoft.com/office/powerpoint/2010/main" val="76735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lstStyle/>
          <a:p>
            <a:pPr>
              <a:defRPr/>
            </a:pPr>
            <a:r>
              <a:rPr lang="en-US" dirty="0"/>
              <a:t>Define End Product 930</a:t>
            </a:r>
          </a:p>
          <a:p>
            <a:pPr>
              <a:defRPr/>
            </a:pPr>
            <a:endParaRPr lang="en-US" dirty="0"/>
          </a:p>
          <a:p>
            <a:pPr>
              <a:defRPr/>
            </a:pPr>
            <a:r>
              <a:rPr lang="en-US" dirty="0"/>
              <a:t>Recognize how to use End Product 930 </a:t>
            </a:r>
          </a:p>
          <a:p>
            <a:pPr>
              <a:defRPr/>
            </a:pPr>
            <a:endParaRPr lang="en-US" dirty="0"/>
          </a:p>
          <a:p>
            <a:pPr>
              <a:defRPr/>
            </a:pPr>
            <a:r>
              <a:rPr lang="en-US" dirty="0"/>
              <a:t>Apply correct date of claim for End Product 930</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a:t>
            </a:fld>
            <a:endParaRPr lang="en-US"/>
          </a:p>
        </p:txBody>
      </p:sp>
    </p:spTree>
    <p:extLst>
      <p:ext uri="{BB962C8B-B14F-4D97-AF65-F5344CB8AC3E}">
        <p14:creationId xmlns:p14="http://schemas.microsoft.com/office/powerpoint/2010/main" val="15553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lvl="0" hangingPunct="0"/>
            <a:r>
              <a:rPr lang="en-US" dirty="0"/>
              <a:t>M21-4 Appendix B, Sections I and II </a:t>
            </a:r>
          </a:p>
          <a:p>
            <a:pPr lvl="0" hangingPunct="0"/>
            <a:r>
              <a:rPr lang="en-US" dirty="0"/>
              <a:t>M21-1, Part III, Subpart ii, Chapter 1, Section B, Mail Management </a:t>
            </a:r>
          </a:p>
          <a:p>
            <a:pPr lvl="0" hangingPunct="0"/>
            <a:r>
              <a:rPr lang="en-US" dirty="0"/>
              <a:t>M21-1, Part III, Subpart ii, Chapter 1, Section E, Centralized Mail (CM) Intake</a:t>
            </a:r>
          </a:p>
          <a:p>
            <a:pPr lvl="0" hangingPunct="0"/>
            <a:r>
              <a:rPr lang="en-US" dirty="0"/>
              <a:t>M21-1, Part III, Subpart ii, Chapter 4, Section G, Folder Maintenance</a:t>
            </a:r>
            <a:endParaRPr lang="en-US" altLang="en-US" dirty="0"/>
          </a:p>
          <a:p>
            <a:r>
              <a:rPr lang="en-US" altLang="en-US" dirty="0"/>
              <a:t>38 CFR 3.1(r)</a:t>
            </a:r>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a:t>
            </a:fld>
            <a:endParaRPr lang="en-US"/>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EP 930 Definition</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marL="228600" indent="-228600" hangingPunct="0">
              <a:buClr>
                <a:schemeClr val="tx1"/>
              </a:buClr>
              <a:buFont typeface="Arial" panose="020B0604020202020204" pitchFamily="34" charset="0"/>
              <a:buChar char="•"/>
            </a:pPr>
            <a:r>
              <a:rPr lang="en-US" dirty="0"/>
              <a:t>An End Product 930 is defined as: </a:t>
            </a:r>
            <a:endParaRPr lang="en-US" sz="1950" dirty="0"/>
          </a:p>
          <a:p>
            <a:pPr marL="457200" lvl="3" indent="-228600" hangingPunct="0">
              <a:buClr>
                <a:schemeClr val="tx1"/>
              </a:buClr>
            </a:pPr>
            <a:r>
              <a:rPr lang="en-US" sz="1800" dirty="0">
                <a:latin typeface="+mj-lt"/>
                <a:cs typeface="Times New Roman" panose="02020603050405020304" pitchFamily="18" charset="0"/>
              </a:rPr>
              <a:t>the need for reestablishing control of a claim which has been prematurely cleared or closed, or </a:t>
            </a:r>
          </a:p>
          <a:p>
            <a:pPr marL="457200" lvl="1" indent="-228600" hangingPunct="0">
              <a:buClr>
                <a:schemeClr val="tx1"/>
              </a:buClr>
            </a:pPr>
            <a:r>
              <a:rPr lang="en-US" sz="1800" dirty="0">
                <a:latin typeface="+mj-lt"/>
                <a:cs typeface="Times New Roman" panose="02020603050405020304" pitchFamily="18" charset="0"/>
              </a:rPr>
              <a:t>where an error exists and the claim needs correction, or </a:t>
            </a:r>
          </a:p>
          <a:p>
            <a:pPr hangingPunct="0"/>
            <a:endParaRPr lang="en-US" sz="1950" dirty="0"/>
          </a:p>
          <a:p>
            <a:pPr marL="228600" indent="-228600" hangingPunct="0">
              <a:buClr>
                <a:schemeClr val="tx1"/>
              </a:buClr>
              <a:buFont typeface="Arial" panose="020B0604020202020204" pitchFamily="34" charset="0"/>
              <a:buChar char="•"/>
            </a:pPr>
            <a:r>
              <a:rPr lang="en-US" dirty="0"/>
              <a:t>EP 930 also applies to reviews and issues where the appropriate EP credit has already been taken.</a:t>
            </a:r>
          </a:p>
          <a:p>
            <a:pPr marL="228600" indent="-228600" hangingPunct="0">
              <a:buClr>
                <a:schemeClr val="tx1"/>
              </a:buClr>
              <a:buFont typeface="Arial" panose="020B0604020202020204" pitchFamily="34" charset="0"/>
              <a:buChar char="•"/>
            </a:pPr>
            <a:r>
              <a:rPr lang="en-US" dirty="0"/>
              <a:t>The EP 930 has no work measurement. VA gets no credit for these types of claims because credit was previously taken. The EP 930 is used to control and work the claim</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4</a:t>
            </a:fld>
            <a:endParaRPr lang="en-US"/>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03C6E3-FEEC-4056-9020-0B43E76E7EC1}"/>
              </a:ext>
            </a:extLst>
          </p:cNvPr>
          <p:cNvSpPr>
            <a:spLocks noGrp="1"/>
          </p:cNvSpPr>
          <p:nvPr>
            <p:ph type="title"/>
            <p:custDataLst>
              <p:tags r:id="rId2"/>
            </p:custDataLst>
          </p:nvPr>
        </p:nvSpPr>
        <p:spPr>
          <a:xfrm>
            <a:off x="0" y="793635"/>
            <a:ext cx="9144000" cy="1086867"/>
          </a:xfrm>
        </p:spPr>
        <p:txBody>
          <a:bodyPr/>
          <a:lstStyle/>
          <a:p>
            <a:r>
              <a:rPr lang="en-US" dirty="0"/>
              <a:t>EP 930 Situations</a:t>
            </a:r>
          </a:p>
        </p:txBody>
      </p:sp>
      <p:sp>
        <p:nvSpPr>
          <p:cNvPr id="14" name="Subtitle 13"/>
          <p:cNvSpPr>
            <a:spLocks noGrp="1"/>
          </p:cNvSpPr>
          <p:nvPr>
            <p:ph idx="1"/>
            <p:custDataLst>
              <p:tags r:id="rId3"/>
            </p:custDataLst>
          </p:nvPr>
        </p:nvSpPr>
        <p:spPr>
          <a:xfrm>
            <a:off x="457200" y="2057400"/>
            <a:ext cx="8229600" cy="3916363"/>
          </a:xfrm>
        </p:spPr>
        <p:txBody>
          <a:bodyPr>
            <a:normAutofit/>
          </a:bodyPr>
          <a:lstStyle/>
          <a:p>
            <a:pPr algn="l" hangingPunct="0">
              <a:defRPr/>
            </a:pPr>
            <a:r>
              <a:rPr lang="en-US" dirty="0"/>
              <a:t>There are several instances in which an EP 930 would be appropriate:</a:t>
            </a:r>
          </a:p>
          <a:p>
            <a:pPr algn="l" hangingPunct="0">
              <a:defRPr/>
            </a:pPr>
            <a:endParaRPr lang="en-US" dirty="0"/>
          </a:p>
          <a:p>
            <a:pPr marL="228600" indent="-228600" algn="l" hangingPunct="0">
              <a:buClr>
                <a:schemeClr val="tx1"/>
              </a:buClr>
              <a:buFont typeface="Arial" panose="020B0604020202020204" pitchFamily="34" charset="0"/>
              <a:buChar char="•"/>
              <a:defRPr/>
            </a:pPr>
            <a:r>
              <a:rPr lang="en-US" dirty="0"/>
              <a:t>The previous EP was cleared early, but the claim was not yet completed</a:t>
            </a:r>
          </a:p>
          <a:p>
            <a:pPr marL="228600" indent="-228600" algn="l" hangingPunct="0">
              <a:buClr>
                <a:schemeClr val="tx1"/>
              </a:buClr>
              <a:buFont typeface="Arial" panose="020B0604020202020204" pitchFamily="34" charset="0"/>
              <a:buChar char="•"/>
              <a:defRPr/>
            </a:pPr>
            <a:endParaRPr lang="en-US" dirty="0"/>
          </a:p>
          <a:p>
            <a:pPr marL="228600" indent="-228600" algn="l" hangingPunct="0">
              <a:buClr>
                <a:schemeClr val="tx1"/>
              </a:buClr>
              <a:buFont typeface="Arial" panose="020B0604020202020204" pitchFamily="34" charset="0"/>
              <a:buChar char="•"/>
              <a:defRPr/>
            </a:pPr>
            <a:r>
              <a:rPr lang="en-US" dirty="0"/>
              <a:t>The RO receives mail (evidence) which was not previously considered and not associated with the claim file/eFolder before a decision was completed.</a:t>
            </a:r>
          </a:p>
          <a:p>
            <a:pPr marL="228600" indent="-228600" algn="l" hangingPunct="0">
              <a:buClr>
                <a:schemeClr val="tx1"/>
              </a:buClr>
              <a:buFont typeface="Arial" panose="020B0604020202020204" pitchFamily="34" charset="0"/>
              <a:buChar char="•"/>
              <a:defRPr/>
            </a:pPr>
            <a:endParaRPr lang="en-US" dirty="0"/>
          </a:p>
          <a:p>
            <a:pPr marL="228600" indent="-228600" algn="l" hangingPunct="0">
              <a:buClr>
                <a:schemeClr val="tx1"/>
              </a:buClr>
              <a:buFont typeface="Arial" panose="020B0604020202020204" pitchFamily="34" charset="0"/>
              <a:buChar char="•"/>
              <a:defRPr/>
            </a:pPr>
            <a:r>
              <a:rPr lang="en-US" dirty="0"/>
              <a:t>For correction of previous erroneous action</a:t>
            </a:r>
          </a:p>
          <a:p>
            <a:pPr marL="342900" indent="-342900" algn="l" hangingPunct="0">
              <a:buFont typeface="Wingdings" panose="05000000000000000000" pitchFamily="2" charset="2"/>
              <a:buChar char="Ø"/>
              <a:defRPr/>
            </a:pPr>
            <a:endParaRPr lang="en-US" dirty="0"/>
          </a:p>
          <a:p>
            <a:pPr algn="l"/>
            <a:endParaRPr lang="en-US" sz="1600" dirty="0"/>
          </a:p>
        </p:txBody>
      </p:sp>
      <p:sp>
        <p:nvSpPr>
          <p:cNvPr id="2" name="Slide Number Placeholder 1"/>
          <p:cNvSpPr>
            <a:spLocks noGrp="1"/>
          </p:cNvSpPr>
          <p:nvPr>
            <p:ph type="sldNum" sz="quarter" idx="12"/>
            <p:custDataLst>
              <p:tags r:id="rId4"/>
            </p:custDataLst>
          </p:nvPr>
        </p:nvSpPr>
        <p:spPr>
          <a:xfrm>
            <a:off x="6931152" y="6601982"/>
            <a:ext cx="2133600" cy="365125"/>
          </a:xfrm>
        </p:spPr>
        <p:txBody>
          <a:bodyPr/>
          <a:lstStyle/>
          <a:p>
            <a:fld id="{7C414AED-89CE-4A48-8B2B-1B3A5C68EA2A}" type="slidenum">
              <a:rPr lang="en-US" smtClean="0"/>
              <a:t>5</a:t>
            </a:fld>
            <a:endParaRPr lang="en-US"/>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custDataLst>
              <p:tags r:id="rId1"/>
            </p:custDataLst>
          </p:nvPr>
        </p:nvSpPr>
        <p:spPr>
          <a:xfrm>
            <a:off x="0" y="793635"/>
            <a:ext cx="9144000" cy="1086867"/>
          </a:xfrm>
        </p:spPr>
        <p:txBody>
          <a:bodyPr>
            <a:noAutofit/>
          </a:bodyPr>
          <a:lstStyle/>
          <a:p>
            <a:pPr>
              <a:buClr>
                <a:srgbClr val="1D3275"/>
              </a:buClr>
            </a:pPr>
            <a:r>
              <a:rPr lang="en-US" kern="0" dirty="0"/>
              <a:t>EP 930 Claim Labels</a:t>
            </a:r>
            <a:br>
              <a:rPr lang="en-US" kern="0" dirty="0"/>
            </a:br>
            <a:endParaRPr lang="en-US" altLang="en-US" dirty="0">
              <a:latin typeface="Arial" charset="0"/>
            </a:endParaRPr>
          </a:p>
        </p:txBody>
      </p:sp>
      <p:sp>
        <p:nvSpPr>
          <p:cNvPr id="2" name="Content Placeholder 1">
            <a:extLst>
              <a:ext uri="{FF2B5EF4-FFF2-40B4-BE49-F238E27FC236}">
                <a16:creationId xmlns:a16="http://schemas.microsoft.com/office/drawing/2014/main" id="{08DABBB4-1F26-4521-8CF0-3D598491EEE9}"/>
              </a:ext>
            </a:extLst>
          </p:cNvPr>
          <p:cNvSpPr>
            <a:spLocks noGrp="1"/>
          </p:cNvSpPr>
          <p:nvPr>
            <p:ph idx="1"/>
            <p:custDataLst>
              <p:tags r:id="rId2"/>
            </p:custDataLst>
          </p:nvPr>
        </p:nvSpPr>
        <p:spPr>
          <a:xfrm>
            <a:off x="457200" y="2057400"/>
            <a:ext cx="8229600" cy="3916363"/>
          </a:xfrm>
        </p:spPr>
        <p:txBody>
          <a:bodyPr/>
          <a:lstStyle/>
          <a:p>
            <a:r>
              <a:rPr lang="en-US" altLang="en-US" dirty="0">
                <a:latin typeface="+mj-lt"/>
              </a:rPr>
              <a:t>Multiple claim labels associated with EP 930 exist.</a:t>
            </a:r>
            <a:br>
              <a:rPr lang="en-US" altLang="en-US" dirty="0">
                <a:latin typeface="+mj-lt"/>
              </a:rPr>
            </a:br>
            <a:br>
              <a:rPr lang="en-US" altLang="en-US" dirty="0">
                <a:latin typeface="+mj-lt"/>
              </a:rPr>
            </a:br>
            <a:r>
              <a:rPr lang="en-US" altLang="en-US" dirty="0">
                <a:latin typeface="+mj-lt"/>
              </a:rPr>
              <a:t>C</a:t>
            </a:r>
            <a:r>
              <a:rPr lang="en-US" dirty="0">
                <a:latin typeface="+mj-lt"/>
              </a:rPr>
              <a:t>laim labels provide a more specific description of the claim type that the corresponding end product (EP) represents and assists with National Work Queue (NWQ) routing.</a:t>
            </a:r>
            <a:br>
              <a:rPr lang="en-US" altLang="en-US" sz="2100" dirty="0">
                <a:latin typeface="+mj-lt"/>
              </a:rPr>
            </a:br>
            <a:endParaRPr lang="en-US" altLang="en-US" sz="2100" dirty="0">
              <a:latin typeface="+mj-lt"/>
            </a:endParaRPr>
          </a:p>
          <a:p>
            <a:pPr marL="228600" lvl="1" indent="-228600"/>
            <a:r>
              <a:rPr lang="en-US" altLang="en-US" sz="2000" dirty="0">
                <a:latin typeface="+mj-lt"/>
                <a:cs typeface="Times New Roman" panose="02020603050405020304" pitchFamily="18" charset="0"/>
              </a:rPr>
              <a:t>The most accurate claim label must be selected when establishing a claim.</a:t>
            </a:r>
          </a:p>
          <a:p>
            <a:pPr marL="457200" lvl="1" indent="-228600"/>
            <a:r>
              <a:rPr lang="en-US" altLang="en-US" sz="2000" dirty="0">
                <a:latin typeface="+mj-lt"/>
                <a:cs typeface="Times New Roman" panose="02020603050405020304" pitchFamily="18" charset="0"/>
              </a:rPr>
              <a:t>See M21-4, Appendix C, Section I for a list of claim labels</a:t>
            </a:r>
            <a:endParaRPr lang="en-US" sz="1600" dirty="0">
              <a:latin typeface="+mj-lt"/>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6</a:t>
            </a:fld>
            <a:endParaRPr lang="en-US"/>
          </a:p>
        </p:txBody>
      </p:sp>
    </p:spTree>
    <p:extLst>
      <p:ext uri="{BB962C8B-B14F-4D97-AF65-F5344CB8AC3E}">
        <p14:creationId xmlns:p14="http://schemas.microsoft.com/office/powerpoint/2010/main" val="2202065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BF0C3-B0FE-445C-802E-0467934CE52F}"/>
              </a:ext>
            </a:extLst>
          </p:cNvPr>
          <p:cNvSpPr>
            <a:spLocks noGrp="1"/>
          </p:cNvSpPr>
          <p:nvPr>
            <p:ph type="title"/>
            <p:custDataLst>
              <p:tags r:id="rId1"/>
            </p:custDataLst>
          </p:nvPr>
        </p:nvSpPr>
        <p:spPr>
          <a:xfrm>
            <a:off x="0" y="793635"/>
            <a:ext cx="9144000" cy="1086867"/>
          </a:xfrm>
        </p:spPr>
        <p:txBody>
          <a:bodyPr/>
          <a:lstStyle/>
          <a:p>
            <a:r>
              <a:rPr lang="en-US" kern="0" dirty="0"/>
              <a:t>EP 930 Claim Labels Cont.</a:t>
            </a:r>
            <a:br>
              <a:rPr lang="en-US" kern="0" dirty="0"/>
            </a:br>
            <a:endParaRPr lang="en-US" dirty="0"/>
          </a:p>
        </p:txBody>
      </p:sp>
      <p:sp>
        <p:nvSpPr>
          <p:cNvPr id="3" name="Content Placeholder 2">
            <a:extLst>
              <a:ext uri="{FF2B5EF4-FFF2-40B4-BE49-F238E27FC236}">
                <a16:creationId xmlns:a16="http://schemas.microsoft.com/office/drawing/2014/main" id="{BCB318C2-1C66-49F0-9DAA-B682DFA6E723}"/>
              </a:ext>
            </a:extLst>
          </p:cNvPr>
          <p:cNvSpPr>
            <a:spLocks noGrp="1"/>
          </p:cNvSpPr>
          <p:nvPr>
            <p:ph idx="1"/>
            <p:custDataLst>
              <p:tags r:id="rId2"/>
            </p:custDataLst>
          </p:nvPr>
        </p:nvSpPr>
        <p:spPr>
          <a:xfrm>
            <a:off x="457200" y="1724025"/>
            <a:ext cx="8229600" cy="3916363"/>
          </a:xfrm>
        </p:spPr>
        <p:txBody>
          <a:bodyPr>
            <a:noAutofit/>
          </a:bodyPr>
          <a:lstStyle/>
          <a:p>
            <a:pPr marL="228600" lvl="1" indent="-228600">
              <a:defRPr/>
            </a:pPr>
            <a:r>
              <a:rPr lang="en-US" sz="1600" b="1" i="1" dirty="0">
                <a:latin typeface="+mj-lt"/>
                <a:cs typeface="Times New Roman" panose="02020603050405020304" pitchFamily="18" charset="0"/>
              </a:rPr>
              <a:t>Missed issues or prematurely cleared EPs</a:t>
            </a:r>
            <a:r>
              <a:rPr lang="en-US" sz="1600" dirty="0">
                <a:latin typeface="+mj-lt"/>
                <a:cs typeface="Times New Roman" panose="02020603050405020304" pitchFamily="18" charset="0"/>
              </a:rPr>
              <a:t> </a:t>
            </a:r>
          </a:p>
          <a:p>
            <a:pPr marL="457200" lvl="2" indent="-228600">
              <a:defRPr/>
            </a:pPr>
            <a:r>
              <a:rPr lang="en-US" sz="1400" dirty="0">
                <a:latin typeface="+mj-lt"/>
                <a:cs typeface="Times New Roman" panose="02020603050405020304" pitchFamily="18" charset="0"/>
              </a:rPr>
              <a:t>Non-Rating Control</a:t>
            </a:r>
          </a:p>
          <a:p>
            <a:pPr marL="457200" lvl="2" indent="-228600">
              <a:defRPr/>
            </a:pPr>
            <a:r>
              <a:rPr lang="en-US" sz="1400" dirty="0">
                <a:latin typeface="+mj-lt"/>
                <a:cs typeface="Times New Roman" panose="02020603050405020304" pitchFamily="18" charset="0"/>
              </a:rPr>
              <a:t>Rating Control</a:t>
            </a:r>
          </a:p>
          <a:p>
            <a:pPr marL="457200" lvl="2" indent="-228600">
              <a:defRPr/>
            </a:pPr>
            <a:r>
              <a:rPr lang="en-US" sz="1400" dirty="0">
                <a:latin typeface="+mj-lt"/>
                <a:cs typeface="Times New Roman" panose="02020603050405020304" pitchFamily="18" charset="0"/>
              </a:rPr>
              <a:t>Appeals Control</a:t>
            </a:r>
          </a:p>
          <a:p>
            <a:pPr marL="457200" lvl="2" indent="-228600">
              <a:defRPr/>
            </a:pPr>
            <a:r>
              <a:rPr lang="en-US" sz="1400" dirty="0">
                <a:latin typeface="+mj-lt"/>
                <a:cs typeface="Times New Roman" panose="02020603050405020304" pitchFamily="18" charset="0"/>
              </a:rPr>
              <a:t>Appeals Control Post-BVA</a:t>
            </a:r>
          </a:p>
          <a:p>
            <a:pPr marL="457200" lvl="2" indent="-228600">
              <a:defRPr/>
            </a:pPr>
            <a:r>
              <a:rPr lang="en-US" sz="1400" dirty="0">
                <a:latin typeface="+mj-lt"/>
                <a:cs typeface="Times New Roman" panose="02020603050405020304" pitchFamily="18" charset="0"/>
              </a:rPr>
              <a:t>PMC – Non-Rating Control</a:t>
            </a:r>
          </a:p>
          <a:p>
            <a:pPr marL="457200" lvl="2" indent="-228600">
              <a:defRPr/>
            </a:pPr>
            <a:r>
              <a:rPr lang="en-US" sz="1400" dirty="0">
                <a:latin typeface="+mj-lt"/>
                <a:cs typeface="Times New Roman" panose="02020603050405020304" pitchFamily="18" charset="0"/>
              </a:rPr>
              <a:t>PMC – Rating Control, or</a:t>
            </a:r>
          </a:p>
          <a:p>
            <a:pPr marL="457200" lvl="2" indent="-228600">
              <a:defRPr/>
            </a:pPr>
            <a:r>
              <a:rPr lang="en-US" sz="1400" dirty="0">
                <a:latin typeface="+mj-lt"/>
                <a:cs typeface="Times New Roman" panose="02020603050405020304" pitchFamily="18" charset="0"/>
              </a:rPr>
              <a:t>PMC – DIC </a:t>
            </a:r>
            <a:r>
              <a:rPr lang="en-US" sz="1400" dirty="0" err="1">
                <a:latin typeface="+mj-lt"/>
                <a:cs typeface="Times New Roman" panose="02020603050405020304" pitchFamily="18" charset="0"/>
              </a:rPr>
              <a:t>Rvw</a:t>
            </a:r>
            <a:r>
              <a:rPr lang="en-US" sz="1400" dirty="0">
                <a:latin typeface="+mj-lt"/>
                <a:cs typeface="Times New Roman" panose="02020603050405020304" pitchFamily="18" charset="0"/>
              </a:rPr>
              <a:t>/Ref/Other</a:t>
            </a:r>
          </a:p>
          <a:p>
            <a:pPr marL="457200" lvl="2" indent="-228600">
              <a:defRPr/>
            </a:pPr>
            <a:r>
              <a:rPr lang="en-US" sz="1400" dirty="0">
                <a:latin typeface="+mj-lt"/>
                <a:cs typeface="Times New Roman" panose="02020603050405020304" pitchFamily="18" charset="0"/>
              </a:rPr>
              <a:t>PMC – Appeals Control Post-BVA</a:t>
            </a:r>
          </a:p>
          <a:p>
            <a:pPr marL="457200" lvl="2" indent="-228600">
              <a:defRPr/>
            </a:pPr>
            <a:r>
              <a:rPr lang="en-US" sz="1400" dirty="0">
                <a:latin typeface="+mj-lt"/>
                <a:cs typeface="Times New Roman" panose="02020603050405020304" pitchFamily="18" charset="0"/>
              </a:rPr>
              <a:t>ARC – Appeals </a:t>
            </a:r>
            <a:r>
              <a:rPr lang="en-US" sz="1400" dirty="0" err="1">
                <a:latin typeface="+mj-lt"/>
                <a:cs typeface="Times New Roman" panose="02020603050405020304" pitchFamily="18" charset="0"/>
              </a:rPr>
              <a:t>Contorl</a:t>
            </a:r>
            <a:r>
              <a:rPr lang="en-US" sz="1400" dirty="0">
                <a:latin typeface="+mj-lt"/>
                <a:cs typeface="Times New Roman" panose="02020603050405020304" pitchFamily="18" charset="0"/>
              </a:rPr>
              <a:t> Post-BVA</a:t>
            </a:r>
            <a:endParaRPr lang="en-US" sz="1600" dirty="0">
              <a:latin typeface="+mj-lt"/>
              <a:cs typeface="Times New Roman" panose="02020603050405020304" pitchFamily="18" charset="0"/>
            </a:endParaRPr>
          </a:p>
          <a:p>
            <a:pPr>
              <a:defRPr/>
            </a:pPr>
            <a:r>
              <a:rPr lang="en-US" sz="1600" b="1" i="1" dirty="0">
                <a:latin typeface="+mj-lt"/>
                <a:cs typeface="Times New Roman" panose="02020603050405020304" pitchFamily="18" charset="0"/>
              </a:rPr>
              <a:t>Correction of previous erroneous actions</a:t>
            </a:r>
            <a:r>
              <a:rPr lang="en-US" sz="1600" dirty="0">
                <a:latin typeface="+mj-lt"/>
                <a:cs typeface="Times New Roman" panose="02020603050405020304" pitchFamily="18" charset="0"/>
              </a:rPr>
              <a:t> </a:t>
            </a:r>
          </a:p>
          <a:p>
            <a:pPr marL="457200" lvl="2" indent="-228600">
              <a:defRPr/>
            </a:pPr>
            <a:r>
              <a:rPr lang="en-US" sz="1400" dirty="0">
                <a:latin typeface="+mj-lt"/>
                <a:cs typeface="Times New Roman" panose="02020603050405020304" pitchFamily="18" charset="0"/>
              </a:rPr>
              <a:t>Correction of Local Quality Error</a:t>
            </a:r>
          </a:p>
          <a:p>
            <a:pPr marL="457200" lvl="2" indent="-228600">
              <a:defRPr/>
            </a:pPr>
            <a:r>
              <a:rPr lang="en-US" sz="1400" dirty="0">
                <a:latin typeface="+mj-lt"/>
                <a:cs typeface="Times New Roman" panose="02020603050405020304" pitchFamily="18" charset="0"/>
              </a:rPr>
              <a:t>Correction of National Quality Error</a:t>
            </a:r>
          </a:p>
          <a:p>
            <a:pPr marL="457200" lvl="2" indent="-228600">
              <a:defRPr/>
            </a:pPr>
            <a:r>
              <a:rPr lang="en-US" sz="1400" dirty="0">
                <a:latin typeface="+mj-lt"/>
                <a:cs typeface="Times New Roman" panose="02020603050405020304" pitchFamily="18" charset="0"/>
              </a:rPr>
              <a:t>PMC – Correction of Local Quality Error</a:t>
            </a:r>
          </a:p>
          <a:p>
            <a:pPr marL="457200" lvl="2" indent="-228600">
              <a:defRPr/>
            </a:pPr>
            <a:r>
              <a:rPr lang="en-US" sz="1400" dirty="0">
                <a:latin typeface="+mj-lt"/>
                <a:cs typeface="Times New Roman" panose="02020603050405020304" pitchFamily="18" charset="0"/>
              </a:rPr>
              <a:t>PMC – Correction of National Quality Error</a:t>
            </a:r>
            <a:endParaRPr lang="en-US" sz="1400" dirty="0">
              <a:latin typeface="+mj-lt"/>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7</a:t>
            </a:fld>
            <a:endParaRPr lang="en-US"/>
          </a:p>
        </p:txBody>
      </p:sp>
    </p:spTree>
    <p:extLst>
      <p:ext uri="{BB962C8B-B14F-4D97-AF65-F5344CB8AC3E}">
        <p14:creationId xmlns:p14="http://schemas.microsoft.com/office/powerpoint/2010/main" val="61199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B08B-6FE8-455A-8D73-06F78FB0BE82}"/>
              </a:ext>
            </a:extLst>
          </p:cNvPr>
          <p:cNvSpPr>
            <a:spLocks noGrp="1"/>
          </p:cNvSpPr>
          <p:nvPr>
            <p:ph type="title"/>
            <p:custDataLst>
              <p:tags r:id="rId1"/>
            </p:custDataLst>
          </p:nvPr>
        </p:nvSpPr>
        <p:spPr>
          <a:xfrm>
            <a:off x="0" y="793635"/>
            <a:ext cx="9144000" cy="1086867"/>
          </a:xfrm>
        </p:spPr>
        <p:txBody>
          <a:bodyPr/>
          <a:lstStyle/>
          <a:p>
            <a:r>
              <a:rPr lang="en-US" kern="0" dirty="0"/>
              <a:t>EP 930 Contentions</a:t>
            </a:r>
            <a:br>
              <a:rPr lang="en-US" kern="0" dirty="0"/>
            </a:br>
            <a:endParaRPr lang="en-US" dirty="0"/>
          </a:p>
        </p:txBody>
      </p:sp>
      <p:sp>
        <p:nvSpPr>
          <p:cNvPr id="3" name="Content Placeholder 2">
            <a:extLst>
              <a:ext uri="{FF2B5EF4-FFF2-40B4-BE49-F238E27FC236}">
                <a16:creationId xmlns:a16="http://schemas.microsoft.com/office/drawing/2014/main" id="{21D9F7D5-6333-4B13-A17E-C57C36DA2CCD}"/>
              </a:ext>
            </a:extLst>
          </p:cNvPr>
          <p:cNvSpPr>
            <a:spLocks noGrp="1"/>
          </p:cNvSpPr>
          <p:nvPr>
            <p:ph idx="1"/>
            <p:custDataLst>
              <p:tags r:id="rId2"/>
            </p:custDataLst>
          </p:nvPr>
        </p:nvSpPr>
        <p:spPr>
          <a:xfrm>
            <a:off x="457200" y="2057400"/>
            <a:ext cx="8229600" cy="3916363"/>
          </a:xfrm>
        </p:spPr>
        <p:txBody>
          <a:bodyPr>
            <a:normAutofit lnSpcReduction="10000"/>
          </a:bodyPr>
          <a:lstStyle/>
          <a:p>
            <a:pPr>
              <a:spcBef>
                <a:spcPct val="0"/>
              </a:spcBef>
              <a:buClrTx/>
            </a:pPr>
            <a:r>
              <a:rPr lang="en-US" dirty="0">
                <a:latin typeface="+mj-lt"/>
                <a:cs typeface="Times New Roman" panose="02020603050405020304" pitchFamily="18" charset="0"/>
              </a:rPr>
              <a:t>Use of contentions for each claim is mandatory and should be entered as soon as they are identified.</a:t>
            </a:r>
            <a:endParaRPr lang="en-US" altLang="en-US" dirty="0">
              <a:latin typeface="+mj-lt"/>
              <a:cs typeface="Times New Roman" panose="02020603050405020304" pitchFamily="18" charset="0"/>
            </a:endParaRPr>
          </a:p>
          <a:p>
            <a:pPr>
              <a:spcBef>
                <a:spcPct val="0"/>
              </a:spcBef>
              <a:buClrTx/>
            </a:pPr>
            <a:endParaRPr lang="en-US" altLang="en-US" dirty="0">
              <a:latin typeface="+mj-lt"/>
              <a:cs typeface="Times New Roman" panose="02020603050405020304" pitchFamily="18" charset="0"/>
            </a:endParaRPr>
          </a:p>
          <a:p>
            <a:pPr>
              <a:spcBef>
                <a:spcPct val="0"/>
              </a:spcBef>
              <a:buClrTx/>
            </a:pPr>
            <a:r>
              <a:rPr lang="en-US" altLang="en-US" dirty="0">
                <a:latin typeface="+mj-lt"/>
                <a:cs typeface="Times New Roman" panose="02020603050405020304" pitchFamily="18" charset="0"/>
              </a:rPr>
              <a:t>Only list the contention(s) that needs to be re-adjudicated/adjudicated due to being missed, incorrect, missed evidence, etc.</a:t>
            </a:r>
          </a:p>
          <a:p>
            <a:pPr>
              <a:spcBef>
                <a:spcPct val="0"/>
              </a:spcBef>
              <a:buClrTx/>
            </a:pPr>
            <a:endParaRPr lang="en-US" altLang="en-US" dirty="0">
              <a:latin typeface="+mj-lt"/>
              <a:cs typeface="Times New Roman" panose="02020603050405020304" pitchFamily="18" charset="0"/>
            </a:endParaRPr>
          </a:p>
          <a:p>
            <a:pPr>
              <a:spcBef>
                <a:spcPct val="0"/>
              </a:spcBef>
              <a:buClrTx/>
            </a:pPr>
            <a:r>
              <a:rPr lang="en-US" altLang="en-US" dirty="0">
                <a:latin typeface="+mj-lt"/>
                <a:cs typeface="Times New Roman" panose="02020603050405020304" pitchFamily="18" charset="0"/>
              </a:rPr>
              <a:t>Make every attempt to determine the specific contentions based on the evidence received.  </a:t>
            </a:r>
          </a:p>
          <a:p>
            <a:pPr>
              <a:spcBef>
                <a:spcPct val="0"/>
              </a:spcBef>
              <a:buClrTx/>
            </a:pPr>
            <a:endParaRPr lang="en-US" altLang="en-US" dirty="0">
              <a:latin typeface="+mj-lt"/>
              <a:cs typeface="Times New Roman" panose="02020603050405020304" pitchFamily="18" charset="0"/>
            </a:endParaRPr>
          </a:p>
          <a:p>
            <a:pPr>
              <a:spcBef>
                <a:spcPct val="0"/>
              </a:spcBef>
              <a:buClrTx/>
            </a:pPr>
            <a:r>
              <a:rPr lang="en-US" altLang="en-US" dirty="0">
                <a:latin typeface="+mj-lt"/>
                <a:cs typeface="Times New Roman" panose="02020603050405020304" pitchFamily="18" charset="0"/>
              </a:rPr>
              <a:t>If the user is unable to make that determination, then the user should ask for assistance to ensure accurate contentions are listed.  </a:t>
            </a:r>
          </a:p>
          <a:p>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8</a:t>
            </a:fld>
            <a:endParaRPr lang="en-US"/>
          </a:p>
        </p:txBody>
      </p:sp>
    </p:spTree>
    <p:extLst>
      <p:ext uri="{BB962C8B-B14F-4D97-AF65-F5344CB8AC3E}">
        <p14:creationId xmlns:p14="http://schemas.microsoft.com/office/powerpoint/2010/main" val="142030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EP 930 VBMS Note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A permanent, claim-associated note in VBMS is </a:t>
            </a:r>
            <a:r>
              <a:rPr lang="en-US" b="1" i="1" u="sng" dirty="0"/>
              <a:t>required</a:t>
            </a:r>
            <a:r>
              <a:rPr lang="en-US" dirty="0"/>
              <a:t> to document</a:t>
            </a:r>
          </a:p>
          <a:p>
            <a:pPr lvl="1"/>
            <a:r>
              <a:rPr lang="en-US" dirty="0">
                <a:latin typeface="+mj-lt"/>
                <a:cs typeface="Times New Roman" panose="02020603050405020304" pitchFamily="18" charset="0"/>
              </a:rPr>
              <a:t>The rationale for changing the date of claim of an EP</a:t>
            </a:r>
          </a:p>
          <a:p>
            <a:pPr lvl="1"/>
            <a:r>
              <a:rPr lang="en-US" dirty="0">
                <a:latin typeface="+mj-lt"/>
                <a:cs typeface="Times New Roman" panose="02020603050405020304" pitchFamily="18" charset="0"/>
              </a:rPr>
              <a:t>An explanation for </a:t>
            </a:r>
          </a:p>
          <a:p>
            <a:pPr lvl="2"/>
            <a:r>
              <a:rPr lang="en-US" sz="1600" dirty="0">
                <a:latin typeface="+mj-lt"/>
                <a:cs typeface="Times New Roman" panose="02020603050405020304" pitchFamily="18" charset="0"/>
              </a:rPr>
              <a:t>Establishing an EP 930, and</a:t>
            </a:r>
          </a:p>
          <a:p>
            <a:pPr lvl="2"/>
            <a:r>
              <a:rPr lang="en-US" sz="1600" dirty="0">
                <a:latin typeface="+mj-lt"/>
                <a:cs typeface="Times New Roman" panose="02020603050405020304" pitchFamily="18" charset="0"/>
              </a:rPr>
              <a:t>Cancelling an EP 930, and</a:t>
            </a:r>
          </a:p>
          <a:p>
            <a:pPr lvl="1"/>
            <a:r>
              <a:rPr lang="en-US" sz="2000" dirty="0">
                <a:latin typeface="+mj-lt"/>
                <a:cs typeface="Times New Roman" panose="02020603050405020304" pitchFamily="18" charset="0"/>
              </a:rPr>
              <a:t>The details of an EP 930 or quality review error correction, which must include the</a:t>
            </a:r>
          </a:p>
          <a:p>
            <a:pPr lvl="2"/>
            <a:r>
              <a:rPr lang="en-US" dirty="0">
                <a:latin typeface="+mj-lt"/>
                <a:cs typeface="Times New Roman" panose="02020603050405020304" pitchFamily="18" charset="0"/>
              </a:rPr>
              <a:t>Specific corrective action(s) taken</a:t>
            </a:r>
          </a:p>
          <a:p>
            <a:pPr lvl="2"/>
            <a:r>
              <a:rPr lang="en-US" dirty="0">
                <a:latin typeface="+mj-lt"/>
                <a:cs typeface="Times New Roman" panose="02020603050405020304" pitchFamily="18" charset="0"/>
              </a:rPr>
              <a:t>Date the action(s) taken, and</a:t>
            </a:r>
          </a:p>
          <a:p>
            <a:pPr lvl="2"/>
            <a:r>
              <a:rPr lang="en-US" dirty="0">
                <a:latin typeface="+mj-lt"/>
                <a:cs typeface="Times New Roman" panose="02020603050405020304" pitchFamily="18" charset="0"/>
              </a:rPr>
              <a:t>Station number that took the action(s). </a:t>
            </a:r>
          </a:p>
          <a:p>
            <a:pPr lvl="2"/>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9</a:t>
            </a:fld>
            <a:endParaRPr lang="en-US"/>
          </a:p>
        </p:txBody>
      </p:sp>
    </p:spTree>
    <p:extLst>
      <p:ext uri="{BB962C8B-B14F-4D97-AF65-F5344CB8AC3E}">
        <p14:creationId xmlns:p14="http://schemas.microsoft.com/office/powerpoint/2010/main" val="2053610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DUMMYTAG" val="&lt;DummyForForceWrite&gt;&lt;/DummyForForceWrite&gt;"/>
  <p:tag name="HTML_SHAPEINFO" val="&lt;ThreeDShapeInfo&gt;&lt;uuid val=&quot;{6A7FC35C-8536-4BAF-B693-5372B25C3571}&quot;/&gt;&lt;isInvalidForFieldText val=&quot;0&quot;/&gt;&lt;Image&gt;&lt;filename val=&quot;C:\Users\User\AppData\Local\Temp\CP1084152755546Session\CPTrustFolder1084152755562\PPTImport1084162440500\data\asimages\{6A7FC35C-8536-4BAF-B693-5372B25C3571}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4A59D8B1-C08B-4056-A0D4-09F1C069CA86}&quot;/&gt;&lt;isInvalidForFieldText val=&quot;0&quot;/&gt;&lt;Image&gt;&lt;filename val=&quot;C:\Users\User\AppData\Local\Temp\CP1084152755546Session\CPTrustFolder1084152755562\PPTImport1084162440500\data\asimages\{4A59D8B1-C08B-4056-A0D4-09F1C069CA86}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9B56D92C-272E-45D3-A68E-5E6D4ADE5A3A}&quot;/&gt;&lt;isInvalidForFieldText val=&quot;0&quot;/&gt;&lt;Image&gt;&lt;filename val=&quot;C:\Users\User\AppData\Local\Temp\CP1084152755546Session\CPTrustFolder1084152755562\PPTImport1084162440500\data\asimages\{9B56D92C-272E-45D3-A68E-5E6D4ADE5A3A}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543714D-C68A-47A9-BC2A-75CF9F53561F}&quot;/&gt;&lt;isInvalidForFieldText val=&quot;0&quot;/&gt;&lt;Image&gt;&lt;filename val=&quot;C:\Users\User\AppData\Local\Temp\CP1084152755546Session\CPTrustFolder1084152755562\PPTImport1084162440500\data\asimages\{3543714D-C68A-47A9-BC2A-75CF9F53561F}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3&quot;/&gt;&lt;lineCharCount val=&quot;1&quot;/&gt;&lt;lineCharCount val=&quot;38&quot;/&gt;&lt;lineCharCount val=&quot;1&quot;/&gt;&lt;lineCharCount val=&quot;47&quot;/&gt;&lt;/TableIndex&gt;&lt;/ShapeTextInfo&gt;"/>
  <p:tag name="HTML_SHAPEINFO" val="&lt;ThreeDShapeInfo&gt;&lt;uuid val=&quot;{CD1A8EBB-140A-4222-AB00-00E669E1AE4A}&quot;/&gt;&lt;isInvalidForFieldText val=&quot;0&quot;/&gt;&lt;Image&gt;&lt;filename val=&quot;C:\Users\User\AppData\Local\Temp\CP1084152755546Session\CPTrustFolder1084152755562\PPTImport1084162440500\data\asimages\{CD1A8EBB-140A-4222-AB00-00E669E1AE4A}_2.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5A3D35E-D3E8-49E7-AC28-840446592B1B}&quot;/&gt;&lt;isInvalidForFieldText val=&quot;0&quot;/&gt;&lt;Image&gt;&lt;filename val=&quot;C:\Users\User\AppData\Local\Temp\CP1084152755546Session\CPTrustFolder1084152755562\PPTImport1084162440500\data\asimages\{15A3D35E-D3E8-49E7-AC28-840446592B1B}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375449F-BDB4-4EE7-B588-A29E4A63AEA8}&quot;/&gt;&lt;isInvalidForFieldText val=&quot;0&quot;/&gt;&lt;Image&gt;&lt;filename val=&quot;C:\Users\User\AppData\Local\Temp\CP1084152755546Session\CPTrustFolder1084152755562\PPTImport1084162440500\data\asimages\{C375449F-BDB4-4EE7-B588-A29E4A63AEA8}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68&quot;/&gt;&lt;lineCharCount val=&quot;68&quot;/&gt;&lt;lineCharCount val=&quot;12&quot;/&gt;&lt;lineCharCount val=&quot;70&quot;/&gt;&lt;lineCharCount val=&quot;14&quot;/&gt;&lt;/TableIndex&gt;&lt;/ShapeTextInfo&gt;"/>
  <p:tag name="HTML_SHAPEINFO" val="&lt;ThreeDShapeInfo&gt;&lt;uuid val=&quot;{3C389F03-D11F-4037-B745-F071270CED7A}&quot;/&gt;&lt;isInvalidForFieldText val=&quot;0&quot;/&gt;&lt;Image&gt;&lt;filename val=&quot;C:\Users\User\AppData\Local\Temp\CP1084152755546Session\CPTrustFolder1084152755562\PPTImport1084162440500\data\asimages\{3C389F03-D11F-4037-B745-F071270CED7A}_3.png&quot;/&gt;&lt;left val=&quot;42&quot;/&gt;&lt;top val=&quot;212&quot;/&gt;&lt;width val=&quot;870&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9FD4CD3-754A-4FB2-89F0-A7B3C30B711E}&quot;/&gt;&lt;isInvalidForFieldText val=&quot;0&quot;/&gt;&lt;Image&gt;&lt;filename val=&quot;C:\Users\User\AppData\Local\Temp\CP1084152755546Session\CPTrustFolder1084152755562\PPTImport1084162440500\data\asimages\{19FD4CD3-754A-4FB2-89F0-A7B3C30B711E}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C0163240-DA3C-4612-AAAD-10B57B30E64E}&quot;/&gt;&lt;isInvalidForFieldText val=&quot;0&quot;/&gt;&lt;Image&gt;&lt;filename val=&quot;C:\Users\User\AppData\Local\Temp\CP1084152755546Session\CPTrustFolder1084152755562\PPTImport1084162440500\data\asimages\{C0163240-DA3C-4612-AAAD-10B57B30E64E}_4.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5&quot;/&gt;&lt;lineCharCount val=&quot;74&quot;/&gt;&lt;lineCharCount val=&quot;23&quot;/&gt;&lt;lineCharCount val=&quot;58&quot;/&gt;&lt;lineCharCount val=&quot;1&quot;/&gt;&lt;lineCharCount val=&quot;67&quot;/&gt;&lt;lineCharCount val=&quot;31&quot;/&gt;&lt;lineCharCount val=&quot;64&quot;/&gt;&lt;lineCharCount val=&quot;67&quot;/&gt;&lt;lineCharCount val=&quot;34&quot;/&gt;&lt;/TableIndex&gt;&lt;/ShapeTextInfo&gt;"/>
  <p:tag name="HTML_SHAPEINFO" val="&lt;ThreeDShapeInfo&gt;&lt;uuid val=&quot;{4C839D63-E2AD-4600-A6B4-15D3050F84A0}&quot;/&gt;&lt;isInvalidForFieldText val=&quot;0&quot;/&gt;&lt;Image&gt;&lt;filename val=&quot;C:\Users\User\AppData\Local\Temp\CP1084152755546Session\CPTrustFolder1084152755562\PPTImport1084162440500\data\asimages\{4C839D63-E2AD-4600-A6B4-15D3050F84A0}_4.png&quot;/&gt;&lt;left val=&quot;42&quot;/&gt;&lt;top val=&quot;212&quot;/&gt;&lt;width val=&quot;870&quot;/&gt;&lt;height val=&quot;41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891A1D5-1BCD-4483-BAB1-9EC42B4B289E}&quot;/&gt;&lt;isInvalidForFieldText val=&quot;0&quot;/&gt;&lt;Image&gt;&lt;filename val=&quot;C:\Users\User\AppData\Local\Temp\CP1084152755546Session\CPTrustFolder1084152755562\PPTImport1084162440500\data\asimages\{3891A1D5-1BCD-4483-BAB1-9EC42B4B289E}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92CCA7D6-5264-4845-BA36-F76A5DE83D76}&quot;/&gt;&lt;isInvalidForFieldText val=&quot;0&quot;/&gt;&lt;Image&gt;&lt;filename val=&quot;C:\Users\User\AppData\Local\Temp\CP1084152755546Session\CPTrustFolder1084152755562\PPTImport1084162440500\data\asimages\{92CCA7D6-5264-4845-BA36-F76A5DE83D76}_5.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9&quot;/&gt;&lt;lineCharCount val=&quot;1&quot;/&gt;&lt;lineCharCount val=&quot;61&quot;/&gt;&lt;lineCharCount val=&quot;10&quot;/&gt;&lt;lineCharCount val=&quot;1&quot;/&gt;&lt;lineCharCount val=&quot;57&quot;/&gt;&lt;lineCharCount val=&quot;67&quot;/&gt;&lt;lineCharCount val=&quot;24&quot;/&gt;&lt;lineCharCount val=&quot;1&quot;/&gt;&lt;lineCharCount val=&quot;44&quot;/&gt;&lt;lineCharCount val=&quot;1&quot;/&gt;&lt;/TableIndex&gt;&lt;/ShapeTextInfo&gt;"/>
  <p:tag name="HTML_SHAPEINFO" val="&lt;ThreeDShapeInfo&gt;&lt;uuid val=&quot;{543E477E-3BA2-4E01-AF46-5E12FB6847A5}&quot;/&gt;&lt;isInvalidForFieldText val=&quot;0&quot;/&gt;&lt;Image&gt;&lt;filename val=&quot;C:\Users\User\AppData\Local\Temp\CP1084152755546Session\CPTrustFolder1084152755562\PPTImport1084162440500\data\asimages\{543E477E-3BA2-4E01-AF46-5E12FB6847A5}_5.png&quot;/&gt;&lt;left val=&quot;40&quot;/&gt;&lt;top val=&quot;212&quot;/&gt;&lt;width val=&quot;871&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F5A4746-ECEE-442B-AD15-C342DCEDCD8D}&quot;/&gt;&lt;isInvalidForFieldText val=&quot;0&quot;/&gt;&lt;Image&gt;&lt;filename val=&quot;C:\Users\User\AppData\Local\Temp\CP1084152755546Session\CPTrustFolder1084152755562\PPTImport1084162440500\data\asimages\{3F5A4746-ECEE-442B-AD15-C342DCEDCD8D}_5.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A489B84D-3B2C-4197-A728-1CFC8060C1B6}&quot;/&gt;&lt;isInvalidForFieldText val=&quot;0&quot;/&gt;&lt;Image&gt;&lt;filename val=&quot;C:\Users\User\AppData\Local\Temp\CP1084152755546Session\CPTrustFolder1084152755562\PPTImport1084162440500\data\asimages\{A489B84D-3B2C-4197-A728-1CFC8060C1B6}_6.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2&quot;/&gt;&lt;lineCharCount val=&quot;1&quot;/&gt;&lt;lineCharCount val=&quot;72&quot;/&gt;&lt;lineCharCount val=&quot;63&quot;/&gt;&lt;lineCharCount val=&quot;35&quot;/&gt;&lt;lineCharCount val=&quot;1&quot;/&gt;&lt;lineCharCount val=&quot;67&quot;/&gt;&lt;lineCharCount val=&quot;7&quot;/&gt;&lt;lineCharCount val=&quot;59&quot;/&gt;&lt;/TableIndex&gt;&lt;/ShapeTextInfo&gt;"/>
  <p:tag name="HTML_SHAPEINFO" val="&lt;ThreeDShapeInfo&gt;&lt;uuid val=&quot;{7315556F-3C83-4A64-BABF-6732C2F41B84}&quot;/&gt;&lt;isInvalidForFieldText val=&quot;0&quot;/&gt;&lt;Image&gt;&lt;filename val=&quot;C:\Users\User\AppData\Local\Temp\CP1084152755546Session\CPTrustFolder1084152755562\PPTImport1084162440500\data\asimages\{7315556F-3C83-4A64-BABF-6732C2F41B84}_6.png&quot;/&gt;&lt;left val=&quot;42&quot;/&gt;&lt;top val=&quot;212&quot;/&gt;&lt;width val=&quot;879&quot;/&gt;&lt;height val=&quot;41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E4774F7-98E3-4794-986D-F881B94C7141}&quot;/&gt;&lt;isInvalidForFieldText val=&quot;0&quot;/&gt;&lt;Image&gt;&lt;filename val=&quot;C:\Users\User\AppData\Local\Temp\CP1084152755546Session\CPTrustFolder1084152755562\PPTImport1084162440500\data\asimages\{EE4774F7-98E3-4794-986D-F881B94C7141}_6.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084D1721-98C1-4266-A939-BD10C4C7866A}&quot;/&gt;&lt;isInvalidForFieldText val=&quot;0&quot;/&gt;&lt;Image&gt;&lt;filename val=&quot;C:\Users\User\AppData\Local\Temp\CP1084152755546Session\CPTrustFolder1084152755562\PPTImport1084162440500\data\asimages\{084D1721-98C1-4266-A939-BD10C4C7866A}_7.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2&quot;/&gt;&lt;lineCharCount val=&quot;19&quot;/&gt;&lt;lineCharCount val=&quot;15&quot;/&gt;&lt;lineCharCount val=&quot;16&quot;/&gt;&lt;lineCharCount val=&quot;25&quot;/&gt;&lt;lineCharCount val=&quot;25&quot;/&gt;&lt;lineCharCount val=&quot;25&quot;/&gt;&lt;lineCharCount val=&quot;24&quot;/&gt;&lt;lineCharCount val=&quot;31&quot;/&gt;&lt;lineCharCount val=&quot;31&quot;/&gt;&lt;lineCharCount val=&quot;42&quot;/&gt;&lt;lineCharCount val=&quot;34&quot;/&gt;&lt;lineCharCount val=&quot;37&quot;/&gt;&lt;lineCharCount val=&quot;40&quot;/&gt;&lt;lineCharCount val=&quot;42&quot;/&gt;&lt;/TableIndex&gt;&lt;/ShapeTextInfo&gt;"/>
  <p:tag name="HTML_SHAPEINFO" val="&lt;ThreeDShapeInfo&gt;&lt;uuid val=&quot;{DBB523D5-B340-4FA2-BA28-18BEF1DE1C9E}&quot;/&gt;&lt;isInvalidForFieldText val=&quot;0&quot;/&gt;&lt;Image&gt;&lt;filename val=&quot;C:\Users\User\AppData\Local\Temp\CP1084152755546Session\CPTrustFolder1084152755562\PPTImport1084162440500\data\asimages\{DBB523D5-B340-4FA2-BA28-18BEF1DE1C9E}_7.png&quot;/&gt;&lt;left val=&quot;44&quot;/&gt;&lt;top val=&quot;178&quot;/&gt;&lt;width val=&quot;867&quot;/&gt;&lt;height val=&quot;473&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31CD386-7056-4BAD-AF65-C54C6C38D315}&quot;/&gt;&lt;isInvalidForFieldText val=&quot;0&quot;/&gt;&lt;Image&gt;&lt;filename val=&quot;C:\Users\User\AppData\Local\Temp\CP1084152755546Session\CPTrustFolder1084152755562\PPTImport1084162440500\data\asimages\{231CD386-7056-4BAD-AF65-C54C6C38D315}_7.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3E83398B-E391-4602-9982-2419330AC831}&quot;/&gt;&lt;isInvalidForFieldText val=&quot;0&quot;/&gt;&lt;Image&gt;&lt;filename val=&quot;C:\Users\User\AppData\Local\Temp\CP1084152755546Session\CPTrustFolder1084152755562\PPTImport1084162440500\data\asimages\{3E83398B-E391-4602-9982-2419330AC831}_8.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1&quot;/&gt;&lt;lineCharCount val=&quot;40&quot;/&gt;&lt;lineCharCount val=&quot;1&quot;/&gt;&lt;lineCharCount val=&quot;72&quot;/&gt;&lt;lineCharCount val=&quot;54&quot;/&gt;&lt;lineCharCount val=&quot;1&quot;/&gt;&lt;lineCharCount val=&quot;66&quot;/&gt;&lt;lineCharCount val=&quot;25&quot;/&gt;&lt;lineCharCount val=&quot;1&quot;/&gt;&lt;lineCharCount val=&quot;71&quot;/&gt;&lt;lineCharCount val=&quot;64&quot;/&gt;&lt;/TableIndex&gt;&lt;/ShapeTextInfo&gt;"/>
  <p:tag name="HTML_SHAPEINFO" val="&lt;ThreeDShapeInfo&gt;&lt;uuid val=&quot;{EF029FBD-086A-4D79-B39C-4837140D4058}&quot;/&gt;&lt;isInvalidForFieldText val=&quot;0&quot;/&gt;&lt;Image&gt;&lt;filename val=&quot;C:\Users\User\AppData\Local\Temp\CP1084152755546Session\CPTrustFolder1084152755562\PPTImport1084162440500\data\asimages\{EF029FBD-086A-4D79-B39C-4837140D4058}_8.png&quot;/&gt;&lt;left val=&quot;42&quot;/&gt;&lt;top val=&quot;208&quot;/&gt;&lt;width val=&quot;882&quot;/&gt;&lt;height val=&quot;41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6502C80-BB17-4CCE-9AAF-6190CDA97CEA}&quot;/&gt;&lt;isInvalidForFieldText val=&quot;0&quot;/&gt;&lt;Image&gt;&lt;filename val=&quot;C:\Users\User\AppData\Local\Temp\CP1084152755546Session\CPTrustFolder1084152755562\PPTImport1084162440500\data\asimages\{26502C80-BB17-4CCE-9AAF-6190CDA97CEA}_8.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750E7E05-D366-496B-B64A-30E5E0711DE8}&quot;/&gt;&lt;isInvalidForFieldText val=&quot;0&quot;/&gt;&lt;Image&gt;&lt;filename val=&quot;C:\Users\User\AppData\Local\Temp\CP1084152755546Session\CPTrustFolder1084152755562\PPTImport1084162440500\data\asimages\{750E7E05-D366-496B-B64A-30E5E0711DE8}_9.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8&quot;/&gt;&lt;lineCharCount val=&quot;9&quot;/&gt;&lt;lineCharCount val=&quot;54&quot;/&gt;&lt;lineCharCount val=&quot;20&quot;/&gt;&lt;lineCharCount val=&quot;28&quot;/&gt;&lt;lineCharCount val=&quot;26&quot;/&gt;&lt;lineCharCount val=&quot;67&quot;/&gt;&lt;lineCharCount val=&quot;17&quot;/&gt;&lt;lineCharCount val=&quot;36&quot;/&gt;&lt;lineCharCount val=&quot;30&quot;/&gt;&lt;lineCharCount val=&quot;41&quot;/&gt;&lt;/TableIndex&gt;&lt;/ShapeTextInfo&gt;"/>
  <p:tag name="HTML_SHAPEINFO" val="&lt;ThreeDShapeInfo&gt;&lt;uuid val=&quot;{9305570D-24D5-4F79-A8F1-2E183708FAF9}&quot;/&gt;&lt;isInvalidForFieldText val=&quot;0&quot;/&gt;&lt;Image&gt;&lt;filename val=&quot;C:\Users\User\AppData\Local\Temp\CP1084152755546Session\CPTrustFolder1084152755562\PPTImport1084162440500\data\asimages\{9305570D-24D5-4F79-A8F1-2E183708FAF9}_9.png&quot;/&gt;&lt;left val=&quot;42&quot;/&gt;&lt;top val=&quot;212&quot;/&gt;&lt;width val=&quot;870&quot;/&gt;&lt;height val=&quot;41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7C1D034-8DB7-46E9-A9BB-862D71856EE7}&quot;/&gt;&lt;isInvalidForFieldText val=&quot;0&quot;/&gt;&lt;Image&gt;&lt;filename val=&quot;C:\Users\User\AppData\Local\Temp\CP1084152755546Session\CPTrustFolder1084152755562\PPTImport1084162440500\data\asimages\{E7C1D034-8DB7-46E9-A9BB-862D71856EE7}_9.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60C052C2-FB0E-40B5-9FBB-6D0E371EF36C}&quot;/&gt;&lt;isInvalidForFieldText val=&quot;0&quot;/&gt;&lt;Image&gt;&lt;filename val=&quot;C:\Users\User\AppData\Local\Temp\CP1084152755546Session\CPTrustFolder1084152755562\PPTImport1084162440500\data\asimages\{60C052C2-FB0E-40B5-9FBB-6D0E371EF36C}_10.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6&quot;/&gt;&lt;lineCharCount val=&quot;53&quot;/&gt;&lt;lineCharCount val=&quot;4&quot;/&gt;&lt;lineCharCount val=&quot;69&quot;/&gt;&lt;lineCharCount val=&quot;60&quot;/&gt;&lt;lineCharCount val=&quot;1&quot;/&gt;&lt;lineCharCount val=&quot;73&quot;/&gt;&lt;lineCharCount val=&quot;12&quot;/&gt;&lt;lineCharCount val=&quot;55&quot;/&gt;&lt;lineCharCount val=&quot;54&quot;/&gt;&lt;lineCharCount val=&quot;1&quot;/&gt;&lt;lineCharCount val=&quot;1&quot;/&gt;&lt;lineCharCount val=&quot;63&quot;/&gt;&lt;lineCharCount val=&quot;63&quot;/&gt;&lt;/TableIndex&gt;&lt;/ShapeTextInfo&gt;"/>
  <p:tag name="HTML_SHAPEINFO" val="&lt;ThreeDShapeInfo&gt;&lt;uuid val=&quot;{6BEA8CCD-BFD8-42AE-9BC9-5DE7FA1930ED}&quot;/&gt;&lt;isInvalidForFieldText val=&quot;0&quot;/&gt;&lt;Image&gt;&lt;filename val=&quot;C:\Users\User\AppData\Local\Temp\CP1084152755546Session\CPTrustFolder1084152755562\PPTImport1084162440500\data\asimages\{6BEA8CCD-BFD8-42AE-9BC9-5DE7FA1930ED}_10.png&quot;/&gt;&lt;left val=&quot;40&quot;/&gt;&lt;top val=&quot;208&quot;/&gt;&lt;width val=&quot;871&quot;/&gt;&lt;height val=&quot;448&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9431233-1BD3-4C91-BB3E-E4D1B71BB15A}&quot;/&gt;&lt;isInvalidForFieldText val=&quot;0&quot;/&gt;&lt;Image&gt;&lt;filename val=&quot;C:\Users\User\AppData\Local\Temp\CP1084152755546Session\CPTrustFolder1084152755562\PPTImport1084162440500\data\asimages\{F9431233-1BD3-4C91-BB3E-E4D1B71BB15A}_10.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63F08745-2348-494A-8109-DC49872CEDAD}&quot;/&gt;&lt;isInvalidForFieldText val=&quot;0&quot;/&gt;&lt;Image&gt;&lt;filename val=&quot;C:\Users\User\AppData\Local\Temp\CP1084152755546Session\CPTrustFolder1084152755562\PPTImport1084162440500\data\asimages\{63F08745-2348-494A-8109-DC49872CEDAD}_11.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4&quot;/&gt;&lt;lineCharCount val=&quot;62&quot;/&gt;&lt;lineCharCount val=&quot;67&quot;/&gt;&lt;lineCharCount val=&quot;72&quot;/&gt;&lt;lineCharCount val=&quot;19&quot;/&gt;&lt;lineCharCount val=&quot;1&quot;/&gt;&lt;lineCharCount val=&quot;29&quot;/&gt;&lt;lineCharCount val=&quot;66&quot;/&gt;&lt;lineCharCount val=&quot;69&quot;/&gt;&lt;lineCharCount val=&quot;70&quot;/&gt;&lt;lineCharCount val=&quot;21&quot;/&gt;&lt;/TableIndex&gt;&lt;/ShapeTextInfo&gt;"/>
  <p:tag name="HTML_SHAPEINFO" val="&lt;ThreeDShapeInfo&gt;&lt;uuid val=&quot;{AF139110-7D82-4AD6-B40E-3FA5571E3E07}&quot;/&gt;&lt;isInvalidForFieldText val=&quot;0&quot;/&gt;&lt;Image&gt;&lt;filename val=&quot;C:\Users\User\AppData\Local\Temp\CP1084152755546Session\CPTrustFolder1084152755562\PPTImport1084162440500\data\asimages\{AF139110-7D82-4AD6-B40E-3FA5571E3E07}_11.png&quot;/&gt;&lt;left val=&quot;40&quot;/&gt;&lt;top val=&quot;212&quot;/&gt;&lt;width val=&quot;871&quot;/&gt;&lt;height val=&quot;41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A451713-79DF-4CAB-9C7F-927EF5C5F7E0}&quot;/&gt;&lt;isInvalidForFieldText val=&quot;0&quot;/&gt;&lt;Image&gt;&lt;filename val=&quot;C:\Users\User\AppData\Local\Temp\CP1084152755546Session\CPTrustFolder1084152755562\PPTImport1084162440500\data\asimages\{8A451713-79DF-4CAB-9C7F-927EF5C5F7E0}_11.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C6239F15-A559-449C-8F1B-06998FF7D899}&quot;/&gt;&lt;isInvalidForFieldText val=&quot;0&quot;/&gt;&lt;Image&gt;&lt;filename val=&quot;C:\Users\User\AppData\Local\Temp\CP1084152755546Session\CPTrustFolder1084152755562\PPTImport1084162440500\data\asimages\{C6239F15-A559-449C-8F1B-06998FF7D899}_12.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1&quot;/&gt;&lt;lineCharCount val=&quot;68&quot;/&gt;&lt;lineCharCount val=&quot;74&quot;/&gt;&lt;lineCharCount val=&quot;64&quot;/&gt;&lt;lineCharCount val=&quot;68&quot;/&gt;&lt;lineCharCount val=&quot;74&quot;/&gt;&lt;lineCharCount val=&quot;36&quot;/&gt;&lt;lineCharCount val=&quot;29&quot;/&gt;&lt;lineCharCount val=&quot;1&quot;/&gt;&lt;lineCharCount val=&quot;70&quot;/&gt;&lt;lineCharCount val=&quot;20&quot;/&gt;&lt;/TableIndex&gt;&lt;/ShapeTextInfo&gt;"/>
  <p:tag name="HTML_SHAPEINFO" val="&lt;ThreeDShapeInfo&gt;&lt;uuid val=&quot;{0F9F0843-410D-49A9-BDCC-C6F4B21B830B}&quot;/&gt;&lt;isInvalidForFieldText val=&quot;0&quot;/&gt;&lt;Image&gt;&lt;filename val=&quot;C:\Users\User\AppData\Local\Temp\CP1084152755546Session\CPTrustFolder1084152755562\PPTImport1084162440500\data\asimages\{0F9F0843-410D-49A9-BDCC-C6F4B21B830B}_12.png&quot;/&gt;&lt;left val=&quot;40&quot;/&gt;&lt;top val=&quot;212&quot;/&gt;&lt;width val=&quot;880&quot;/&gt;&lt;height val=&quot;41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5B06162-C18D-4E55-8B52-33930FBB0121}&quot;/&gt;&lt;isInvalidForFieldText val=&quot;0&quot;/&gt;&lt;Image&gt;&lt;filename val=&quot;C:\Users\User\AppData\Local\Temp\CP1084152755546Session\CPTrustFolder1084152755562\PPTImport1084162440500\data\asimages\{35B06162-C18D-4E55-8B52-33930FBB0121}_12.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A753D41D-FB52-4AC0-B514-740C04ED40D3}&quot;/&gt;&lt;isInvalidForFieldText val=&quot;0&quot;/&gt;&lt;Image&gt;&lt;filename val=&quot;C:\Users\User\AppData\Local\Temp\CP1084152755546Session\CPTrustFolder1084152755562\PPTImport1084162440500\data\asimages\{A753D41D-FB52-4AC0-B514-740C04ED40D3}_13.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69&quot;/&gt;&lt;lineCharCount val=&quot;15&quot;/&gt;&lt;lineCharCount val=&quot;1&quot;/&gt;&lt;lineCharCount val=&quot;72&quot;/&gt;&lt;lineCharCount val=&quot;68&quot;/&gt;&lt;lineCharCount val=&quot;67&quot;/&gt;&lt;lineCharCount val=&quot;39&quot;/&gt;&lt;/TableIndex&gt;&lt;/ShapeTextInfo&gt;"/>
  <p:tag name="HTML_SHAPEINFO" val="&lt;ThreeDShapeInfo&gt;&lt;uuid val=&quot;{B5CA1218-93E6-40F8-B507-728E8B0A6F87}&quot;/&gt;&lt;isInvalidForFieldText val=&quot;0&quot;/&gt;&lt;Image&gt;&lt;filename val=&quot;C:\Users\User\AppData\Local\Temp\CP1084152755546Session\CPTrustFolder1084152755562\PPTImport1084162440500\data\asimages\{B5CA1218-93E6-40F8-B507-728E8B0A6F87}_13.png&quot;/&gt;&lt;left val=&quot;42&quot;/&gt;&lt;top val=&quot;212&quot;/&gt;&lt;width val=&quot;882&quot;/&gt;&lt;height val=&quot;41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211AC23-2CAF-4F7E-A843-2F0539CBE80E}&quot;/&gt;&lt;isInvalidForFieldText val=&quot;0&quot;/&gt;&lt;Image&gt;&lt;filename val=&quot;C:\Users\User\AppData\Local\Temp\CP1084152755546Session\CPTrustFolder1084152755562\PPTImport1084162440500\data\asimages\{7211AC23-2CAF-4F7E-A843-2F0539CBE80E}_13.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2CEA8510-3367-4CCF-A109-728C249A7F0A}&quot;/&gt;&lt;isInvalidForFieldText val=&quot;0&quot;/&gt;&lt;Image&gt;&lt;filename val=&quot;C:\Users\User\AppData\Local\Temp\CP1084152755546Session\CPTrustFolder1084152755562\PPTImport1084162440500\data\asimages\{2CEA8510-3367-4CCF-A109-728C249A7F0A}_14.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3&quot;/&gt;&lt;lineCharCount val=&quot;74&quot;/&gt;&lt;lineCharCount val=&quot;71&quot;/&gt;&lt;lineCharCount val=&quot;71&quot;/&gt;&lt;lineCharCount val=&quot;1&quot;/&gt;&lt;lineCharCount val=&quot;61&quot;/&gt;&lt;lineCharCount val=&quot;2&quot;/&gt;&lt;lineCharCount val=&quot;13&quot;/&gt;&lt;lineCharCount val=&quot;72&quot;/&gt;&lt;lineCharCount val=&quot;74&quot;/&gt;&lt;lineCharCount val=&quot;77&quot;/&gt;&lt;lineCharCount val=&quot;47&quot;/&gt;&lt;lineCharCount val=&quot;1&quot;/&gt;&lt;lineCharCount val=&quot;60&quot;/&gt;&lt;/TableIndex&gt;&lt;/ShapeTextInfo&gt;"/>
  <p:tag name="HTML_SHAPEINFO" val="&lt;ThreeDShapeInfo&gt;&lt;uuid val=&quot;{CC970754-0E11-4388-B58C-5EF215FB1C5F}&quot;/&gt;&lt;isInvalidForFieldText val=&quot;0&quot;/&gt;&lt;Image&gt;&lt;filename val=&quot;C:\Users\User\AppData\Local\Temp\CP1084152755546Session\CPTrustFolder1084152755562\PPTImport1084162440500\data\asimages\{CC970754-0E11-4388-B58C-5EF215FB1C5F}_14.png&quot;/&gt;&lt;left val=&quot;42&quot;/&gt;&lt;top val=&quot;212&quot;/&gt;&lt;width val=&quot;870&quot;/&gt;&lt;height val=&quot;423&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F449BD0-FDD9-4EFB-A6A3-7E38E2D6E613}&quot;/&gt;&lt;isInvalidForFieldText val=&quot;0&quot;/&gt;&lt;Image&gt;&lt;filename val=&quot;C:\Users\User\AppData\Local\Temp\CP1084152755546Session\CPTrustFolder1084152755562\PPTImport1084162440500\data\asimages\{9F449BD0-FDD9-4EFB-A6A3-7E38E2D6E613}_14.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E4276D85-413B-462B-AC3E-994917766CFB}&quot;/&gt;&lt;isInvalidForFieldText val=&quot;0&quot;/&gt;&lt;Image&gt;&lt;filename val=&quot;C:\Users\User\AppData\Local\Temp\CP1084152755546Session\CPTrustFolder1084152755562\PPTImport1084162440500\data\asimages\{E4276D85-413B-462B-AC3E-994917766CFB}_15.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9&quot;/&gt;&lt;lineCharCount val=&quot;2&quot;/&gt;&lt;lineCharCount val=&quot;21&quot;/&gt;&lt;lineCharCount val=&quot;30&quot;/&gt;&lt;lineCharCount val=&quot;69&quot;/&gt;&lt;lineCharCount val=&quot;7&quot;/&gt;&lt;lineCharCount val=&quot;64&quot;/&gt;&lt;lineCharCount val=&quot;64&quot;/&gt;&lt;lineCharCount val=&quot;33&quot;/&gt;&lt;/TableIndex&gt;&lt;/ShapeTextInfo&gt;"/>
  <p:tag name="HTML_SHAPEINFO" val="&lt;ThreeDShapeInfo&gt;&lt;uuid val=&quot;{644AACD6-AB3F-41FE-ADC3-63035B617473}&quot;/&gt;&lt;isInvalidForFieldText val=&quot;0&quot;/&gt;&lt;Image&gt;&lt;filename val=&quot;C:\Users\User\AppData\Local\Temp\CP1084152755546Session\CPTrustFolder1084152755562\PPTImport1084162440500\data\asimages\{644AACD6-AB3F-41FE-ADC3-63035B617473}_15.png&quot;/&gt;&lt;left val=&quot;40&quot;/&gt;&lt;top val=&quot;212&quot;/&gt;&lt;width val=&quot;871&quot;/&gt;&lt;height val=&quot;41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17843DE-3E1B-48E2-BE0B-A4F8AD7F3027}&quot;/&gt;&lt;isInvalidForFieldText val=&quot;0&quot;/&gt;&lt;Image&gt;&lt;filename val=&quot;C:\Users\User\AppData\Local\Temp\CP1084152755546Session\CPTrustFolder1084152755562\PPTImport1084162440500\data\asimages\{A17843DE-3E1B-48E2-BE0B-A4F8AD7F3027}_15.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9E7F1FF1-ECB0-485B-A907-D52FD69769FE}&quot;/&gt;&lt;isInvalidForFieldText val=&quot;0&quot;/&gt;&lt;Image&gt;&lt;filename val=&quot;C:\Users\User\AppData\Local\Temp\CP1084152755546Session\CPTrustFolder1084152755562\PPTImport1084162440500\data\asimages\{9E7F1FF1-ECB0-485B-A907-D52FD69769FE}_16.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2&quot;/&gt;&lt;lineCharCount val=&quot;1&quot;/&gt;&lt;lineCharCount val=&quot;67&quot;/&gt;&lt;lineCharCount val=&quot;68&quot;/&gt;&lt;lineCharCount val=&quot;25&quot;/&gt;&lt;lineCharCount val=&quot;1&quot;/&gt;&lt;lineCharCount val=&quot;50&quot;/&gt;&lt;lineCharCount val=&quot;1&quot;/&gt;&lt;lineCharCount val=&quot;65&quot;/&gt;&lt;lineCharCount val=&quot;60&quot;/&gt;&lt;/TableIndex&gt;&lt;/ShapeTextInfo&gt;"/>
  <p:tag name="HTML_SHAPEINFO" val="&lt;ThreeDShapeInfo&gt;&lt;uuid val=&quot;{0671A47C-06B3-4644-8226-C55DC3B164DE}&quot;/&gt;&lt;isInvalidForFieldText val=&quot;0&quot;/&gt;&lt;Image&gt;&lt;filename val=&quot;C:\Users\User\AppData\Local\Temp\CP1084152755546Session\CPTrustFolder1084152755562\PPTImport1084162440500\data\asimages\{0671A47C-06B3-4644-8226-C55DC3B164DE}_16.png&quot;/&gt;&lt;left val=&quot;42&quot;/&gt;&lt;top val=&quot;212&quot;/&gt;&lt;width val=&quot;870&quot;/&gt;&lt;height val=&quot;41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0E04AA9-5680-4A8C-A021-22B7A6F1D52C}&quot;/&gt;&lt;isInvalidForFieldText val=&quot;0&quot;/&gt;&lt;Image&gt;&lt;filename val=&quot;C:\Users\User\AppData\Local\Temp\CP1084152755546Session\CPTrustFolder1084152755562\PPTImport1084162440500\data\asimages\{B0E04AA9-5680-4A8C-A021-22B7A6F1D52C}_16.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F060FD6E-2239-416F-BC12-BF154E219A56}&quot;/&gt;&lt;isInvalidForFieldText val=&quot;0&quot;/&gt;&lt;Image&gt;&lt;filename val=&quot;C:\Users\User\AppData\Local\Temp\CP1084152755546Session\CPTrustFolder1084152755562\PPTImport1084162440500\data\asimages\{F060FD6E-2239-416F-BC12-BF154E219A56}_17.png&quot;/&gt;&lt;left val=&quot;0&quot;/&gt;&lt;top val=&quot;278&quot;/&gt;&lt;width val=&quot;961&quot;/&gt;&lt;height val=&quot;20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E350992-1B33-4369-9C5A-1DA9BE18B79A}&quot;/&gt;&lt;isInvalidForFieldText val=&quot;0&quot;/&gt;&lt;Image&gt;&lt;filename val=&quot;C:\Users\User\AppData\Local\Temp\CP1084152755546Session\CPTrustFolder1084152755562\PPTImport1084162440500\data\asimages\{CE350992-1B33-4369-9C5A-1DA9BE18B79A}_17.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Final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Final Theme" id="{4AF325B3-39A9-457B-AAAD-715D05D2A176}" vid="{1B51375F-91D2-4004-B9C1-89CFABF030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RO317-839076992-10527</_dlc_DocId>
    <_dlc_DocIdUrl xmlns="b62c6c12-24c5-4d47-ac4d-c5cc93bcdf7b">
      <Url>https://vaww.vashare.vba.va.gov/sites/SPTNCIO/focusedveterans/training/VSRvirtualtraining/_layouts/15/DocIdRedir.aspx?ID=RO317-839076992-10527</Url>
      <Description>RO317-839076992-10527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58D8BFB-0438-45DD-BEFB-3B496D310E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purl.org/dc/dcmitype/"/>
    <ds:schemaRef ds:uri="http://schemas.microsoft.com/office/infopath/2007/PartnerControls"/>
    <ds:schemaRef ds:uri="b62c6c12-24c5-4d47-ac4d-c5cc93bcdf7b"/>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4.xml><?xml version="1.0" encoding="utf-8"?>
<ds:datastoreItem xmlns:ds="http://schemas.openxmlformats.org/officeDocument/2006/customXml" ds:itemID="{829F4EDF-CACA-4FEE-8DCB-A22F5C33515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VA Final Theme</Template>
  <TotalTime>5035</TotalTime>
  <Words>1183</Words>
  <Application>Microsoft Office PowerPoint</Application>
  <PresentationFormat>On-screen Show (4:3)</PresentationFormat>
  <Paragraphs>139</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VA Final Theme</vt:lpstr>
      <vt:lpstr>End Product 930</vt:lpstr>
      <vt:lpstr>Objectives</vt:lpstr>
      <vt:lpstr>References</vt:lpstr>
      <vt:lpstr>EP 930 Definition</vt:lpstr>
      <vt:lpstr>EP 930 Situations</vt:lpstr>
      <vt:lpstr>EP 930 Claim Labels </vt:lpstr>
      <vt:lpstr>EP 930 Claim Labels Cont. </vt:lpstr>
      <vt:lpstr>EP 930 Contentions </vt:lpstr>
      <vt:lpstr>EP 930 VBMS Note</vt:lpstr>
      <vt:lpstr>EP 930 and Concurrent EPs </vt:lpstr>
      <vt:lpstr>EP 930 and Concurrent EP Example </vt:lpstr>
      <vt:lpstr>EP 930 and Concurrent EP Example </vt:lpstr>
      <vt:lpstr>EP 930 Date of Claim </vt:lpstr>
      <vt:lpstr>EP 930 Date of Claim Examples </vt:lpstr>
      <vt:lpstr>EP 930 and Inappropriate Use </vt:lpstr>
      <vt:lpstr>EP 930 Reminders </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 930 PowerPoint Presentation</dc:title>
  <dc:subject>Claims Assistant, RVSR</dc:subject>
  <dc:creator>Department of Veterans Affairs, Veterans Benefits Administration, Compensation Service, STAFF</dc:creator>
  <cp:keywords>EP 930,end product,date of claim,3rd digit modifiers,claim labels,contentions</cp:keywords>
  <dc:description>This lesson provides Claims Assistant (CA) with an introduction to End Product (EP) 930.</dc:description>
  <cp:lastModifiedBy>Kathy Poole</cp:lastModifiedBy>
  <cp:revision>412</cp:revision>
  <dcterms:created xsi:type="dcterms:W3CDTF">2014-04-30T02:32:11Z</dcterms:created>
  <dcterms:modified xsi:type="dcterms:W3CDTF">2018-08-16T18:22:46Z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190bfa7b-529f-4a68-884a-18ddb7a89e74</vt:lpwstr>
  </property>
</Properties>
</file>