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2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59" r:id="rId7"/>
    <p:sldId id="284" r:id="rId8"/>
    <p:sldId id="260" r:id="rId9"/>
    <p:sldId id="261" r:id="rId10"/>
    <p:sldId id="25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2" r:id="rId22"/>
    <p:sldId id="282" r:id="rId23"/>
    <p:sldId id="283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3899" autoAdjust="0"/>
  </p:normalViewPr>
  <p:slideViewPr>
    <p:cSldViewPr snapToGrid="0">
      <p:cViewPr varScale="1">
        <p:scale>
          <a:sx n="106" d="100"/>
          <a:sy n="106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SID=0630d5624c5da26fa967f7f946edcb2f&amp;mc=true&amp;node=se38.1.3_1309&amp;rgn=div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cfr.gov/cgi-bin/text-idx?SID=ad275643432556b9dda942343fb89296&amp;mc=true&amp;node=pt38.1.3&amp;rgn=div58" TargetMode="External"/><Relationship Id="rId5" Type="http://schemas.openxmlformats.org/officeDocument/2006/relationships/hyperlink" Target="http://www.ecfr.gov/cgi-bin/text-idx?SID=9790e3e2dcc9542dfd59a9cfef7a80ef&amp;node=se38.1.3_1317&amp;rgn=div8" TargetMode="External"/><Relationship Id="rId4" Type="http://schemas.openxmlformats.org/officeDocument/2006/relationships/hyperlink" Target="http://www.ecfr.gov/cgi-bin/text-idx?SID=0630d5624c5da26fa967f7f946edcb2f&amp;mc=true&amp;node=se38.1.3_1311&amp;rgn=div8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compensation.pension.km.va.gov/system/templates/selfservice/va_ka/portal.html?encodedHash=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compensation.pension.km.va.gov/system/templates/selfservice/va_ka/portal.html?encodedHash=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compensation.pension.km.va.gov/system/templates/selfservice/va_ka/portal.html?encodedHash=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Identifying Special Issue Claims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that Require Priority Processing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claimant who is: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Prisoners of War, including survivors of F P O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 with amyotrophic lateral sclerosis (A L S) a k a Lou Gehrig’s disease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FDC program participants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financial hardship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that Require Priority Processing (continued)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current or former member of the Armed Forces, or survivor who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very seriously injured/seriously injured (V S I / S I) and is NOT already receiving VA disability benefits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 P O W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homeless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terminally ill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85 years old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 Medal of Honor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Office Specific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complex development procedures, the following issues have been centralized to specific R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processing: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claims, Jackson R O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one of the 3.309(d) diseases, a death certificate showing one of them, or a medical opinion linking a current dx to service 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file under 3.311(b)(2)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a radiation-risk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Office Specific (continued)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Mustard gas, Muskogee R O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one of the 3.316 disease processes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skin and respiratory concerns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had full-body exposure during field or chamber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Office Specific (continued)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 bifida, Denver R O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known as Chapter 18 benefits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include the following:	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document with any supporting evidence from the claimant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service data/verification available from the Veteran’s folder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development evidence received from the claimant or any other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Regional Office Specific (continued)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Camp Lejeune Contaminated Water Claims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Louisville, primary but with exceptions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Veterans living overseas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Regional Office Specific (continued)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Original/Pre-Discharge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Salt Lake City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Winston-Salem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Disability Rating Sites (D R A S)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 dash 1 2 3 Aircraft Agent Orange Claims, St. Paul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Limited to a select group of Air Force and Air Force Reserve personnel 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Regular and repeated duties as flight medical and ground maintenance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Participation in Operation Ranch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2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Only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Veteran claims exposure but no disability, defer to the VSR: The VSR must: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the Veteran that exposure is not a disability, and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that the Veteran identify a specific disability associated with this exposure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rating E P control will not be established until the Veteran submits a sustainably complete application, to include a disability associated with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4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Injury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World War Two and Korean conflict Veterans suffered cold exposure injuries such as: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fungal foot infections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Numbness and circulatory deficiencies of the extremities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ulcerations or discoloration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for Certain PGW Veterans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certain disabilities exist under 3.317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manifest at 10 percent or more not later than December 31, 2016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served in Southwest Asia theater of operations: Iraq, Kuwait, Saudi Arabia, Bahrain, Qatar, U A E, Oman, Gulf of Aden, Gulf of Oman, Persian Gulf, Arabian Sea, Red Sea, and airspace above all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Given the handout and all available references, the RVSR will identify the following with 98 percent accuracy: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At least five special issue claims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Four special issue claims that are centralized at specific Regional Offices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Special issues that necessitate special evidentiary requirements and developments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1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for Certain PGW Veterans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Undiagnosed/Unexplained 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Fatigue, Headache, Muscle pain, 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pain, Neurological conditions, Neuropsychological conditions, 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disturbance, Gastrointestinal conditions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1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Injury Development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extra paragraphs in Section 51 03 notice letter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campaign participation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Chosin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Reservoir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Ardennes, Rhineland, Battle of the Bulge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P O W?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Injury Residuals V A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V-AIDS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 V is an infection caused by a retrovirus that incorporates into host cell DNA and is transmitted through bodily fluid contact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same way as other claims, except: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not of record in STRs, request copy of pre-induction blood screening from the service department via PIES O28 or DPRIS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5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Asbestos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asbestos?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long, thin, fibrous, crystalline mineral, benign in an of itself, but potentially hazardous or toxic upon inhalation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Respiratory maladies may arise anywhere from 10 to 45 years after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Asbestos (continued)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Two Navy Veterans were heavily exposed, asbestos was used extensively in military ship construction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Major occupations with exposure may include: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Insulation work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Work in shipyards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Carpentry and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(continued)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Fibrosis, the most commonly occurring of which is interstitial pulmonary fibrosis, or asbestosis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Pleural effusion and fibrosis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Pleural plaques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Mesotheliomas of the pleura and peritoneum</a:t>
            </a:r>
          </a:p>
          <a:p>
            <a:pPr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 of the lung, bronchus, gastrointestinal tract, larynx, pharynx, and urogenital system (except prostate)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9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Asbestos (continued)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51 03 notice letter must include special development paragraphs for asbestos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 should check the DD 2 14 or other personnel records for the Veteran’s M O 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 should find M O S on exposure probability list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 O S is probable or highly probable, and there is current evidence of an asbestos-related disease, then a V A E and a medical opinion are warranted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2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Asbestos (continued)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there are no personnel records on file, then make a PIES O16 request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a Veteran claims exposure only, then it is an incomplete claim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 the Veteran that exposure is not a disability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Veteran must identify a disability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4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Sensitivity, empathy, and professional tact are of considerable significance in adjudicating special issue claims.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6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Complete the Review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lvl="0" hangingPunct="0"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3.309(c-d), Disease specific as to former prisoners of war and radiation exposed Veterans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0"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38 CFR 3.311, Claims based on exposure to ionizing radiation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0"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38 CFR 3.317, Compensation for certain disabilities occurring in Persian Gulf Veterans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38 CFR 3.814 Monetary allowance under 38 U.S.C. chapter 18 for an individual suffering from spina bifida whose biological father or mother is or was a Vietnam veteran or a veteran with covered service in Korea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38 CFR 3.815, Monetary allowance under 38 U.S.C. chapter 18 for an individual with disability from covered birth defects whose biological mother is or was a Vietnam veteran; identification of covered birth defects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Three, Subpart two, Chapter 1, Section D Claims Requiring Priority Processing</a:t>
            </a:r>
            <a:endParaRPr lang="en-US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Three, Subpart three, Chapter 2, Section E Obtaining Service Information For Claims Involving Exposure to Contaminated Water at Camp Lejeune</a:t>
            </a:r>
            <a:endParaRPr lang="en-US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Three, Subpart four, Chapter 4, Section E General Effects of Injury Due to Cold</a:t>
            </a:r>
            <a:endParaRPr lang="en-US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Four, Subpart two, Chapter 1, Section A General Information on Developing Compensation Claims</a:t>
            </a:r>
            <a:endParaRPr lang="en-US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Four, Subpart two, Chapter 1, Section B General Information on Claims for SC for Radiogenic Diseases Under 38 CFR 3.309(d)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 Part Four, Subpart two, Chapter 1, Section H Developing Claims Based on Herbicide Exposure in the RVN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Four, Subpart two, Chapter 1, Section H Developing Claims Based on Exposure to Agent Orange for Select Air Force Personnel Through Contact With Contaminated C dash 123 Aircraft  Used in the RVN as Part of ORH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Four, Subpart two, Chapter 2, Section C Service Connection for Disabilities Resulting from Exposure to Asbestos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1, Part Four, Subpart two, Chapter 2, Section C, Service Connection for Disabilities from Exposure to Other Specific Environmental Hazards 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 Part Four, Subpart two, Chapter 2, Section D, Service Connection (SC) for Qualifying Disabilities Associated with Service in Southwest Asia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M21 dash 1 Part Six, Part 2, Section A Chapter 18 Claims Process/Spina Bifida and Other Covered Birth Defects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 identifies certain types of claims as “special issues” for two reasons: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involve unconventional or more labor intensive development, OR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require special handling to ensure proper and timely adjudication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7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(continued)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an issue to be classified as a special issue claim?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issues, including class-action lawsuits (radiation and Agent Orange claims)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sensitive (homeless, H I V-AIDS)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 sensitive (PTSD, Global War on Terror)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 and respect (former prisoner of war, combat Veterans, S I / VSI)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Pre-separation (Quick Start, BDD)</a:t>
            </a:r>
          </a:p>
          <a:p>
            <a:pPr lvl="0"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and adjudicative complexity (radiation, mustard gas, spina bifida, contaminated water)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of Special Issue Claims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VA track Special Issue Claims?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 modifiers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folder flashes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profile flashes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issue indicators in VBMS dash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2694232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6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413919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61" y="0"/>
            <a:ext cx="7083239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30B1EB-9E71-4C5C-8C0D-3BDD00B64CB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Identifying Special Issue Claims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43ED2D-5660-4072-8E3A-7CC642F5A4A7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CAD34D-AB47-4F76-8095-3F0DF78F88B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June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Claims that Require Priority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Any claimant who is: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Former Prisoners of War, including survivors of FPOWs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Diagnosed with amyotrophic lateral sclerosis (ALS) aka Lou Gehrig’s disease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FDC program participants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Experiencing financial hardship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502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Claims that Require Priority Processing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79182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Any current or former member of the Armed Forces, or survivor who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Was very seriously injured/seriously injured (VSI/SI) and is NOT already receiving VA disability benefits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Is a FPOW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Is homeless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Is terminally ill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More than 85 years old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Received a Medal of Honor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7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Regional Office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Due to complex development procedures, the following issues have been centralized to specific ROs for processing: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Radiation claims, Jackson RO</a:t>
            </a:r>
          </a:p>
          <a:p>
            <a:pPr marL="855663" lvl="2" indent="-285750">
              <a:spcAft>
                <a:spcPts val="600"/>
              </a:spcAft>
            </a:pPr>
            <a:r>
              <a:rPr lang="en-US" sz="1600" dirty="0"/>
              <a:t>Must have one of the 3.309(d) diseases, a death certificate showing one of them, or a medical opinion linking a current dx to service </a:t>
            </a:r>
          </a:p>
          <a:p>
            <a:pPr marL="855663" lvl="2" indent="-285750">
              <a:spcAft>
                <a:spcPts val="600"/>
              </a:spcAft>
            </a:pPr>
            <a:r>
              <a:rPr lang="en-US" sz="1600" dirty="0"/>
              <a:t>Or file under 3.311(b)(2)</a:t>
            </a:r>
          </a:p>
          <a:p>
            <a:pPr marL="855663" lvl="2" indent="-285750">
              <a:spcAft>
                <a:spcPts val="600"/>
              </a:spcAft>
            </a:pPr>
            <a:r>
              <a:rPr lang="en-US" sz="1600" dirty="0"/>
              <a:t>Participation in a radiation-risk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7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Regional Office Specific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0878"/>
            <a:ext cx="8229600" cy="3916363"/>
          </a:xfrm>
        </p:spPr>
        <p:txBody>
          <a:bodyPr>
            <a:normAutofit/>
          </a:bodyPr>
          <a:lstStyle/>
          <a:p>
            <a:pPr marL="285750" lvl="1" indent="-227013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Due to complex development procedures, the following issues have been centralized to specific ROs for processing:</a:t>
            </a:r>
          </a:p>
          <a:p>
            <a:pPr marL="569913" lvl="1" indent="-284163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Mustard gas, Muskogee RO</a:t>
            </a:r>
          </a:p>
          <a:p>
            <a:pPr marL="855663" lvl="2" indent="-2857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Must have one of the 3.316 disease processes</a:t>
            </a:r>
            <a:endParaRPr lang="en-US" sz="2000" dirty="0"/>
          </a:p>
          <a:p>
            <a:pPr marL="1139825" lvl="3" indent="-284163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400" dirty="0"/>
              <a:t>Variety of skin and respiratory concerns</a:t>
            </a:r>
          </a:p>
          <a:p>
            <a:pPr marL="855663" lvl="2" indent="-28575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Have had full-body exposure during field or chamber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08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Regional Office Specific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8"/>
            <a:ext cx="8229600" cy="3916363"/>
          </a:xfrm>
        </p:spPr>
        <p:txBody>
          <a:bodyPr>
            <a:noAutofit/>
          </a:bodyPr>
          <a:lstStyle/>
          <a:p>
            <a:pPr marL="225425" lvl="1" indent="-225425">
              <a:spcAft>
                <a:spcPts val="600"/>
              </a:spcAft>
            </a:pPr>
            <a:r>
              <a:rPr lang="en-US" sz="2000" dirty="0"/>
              <a:t>Due to complex development procedures, the following issues have been centralized to specific ROs for processing:</a:t>
            </a:r>
          </a:p>
          <a:p>
            <a:pPr marL="628650" lvl="1" indent="-342900">
              <a:spcAft>
                <a:spcPts val="600"/>
              </a:spcAft>
            </a:pPr>
            <a:r>
              <a:rPr lang="en-US" sz="1800" dirty="0"/>
              <a:t>Spina bifida, Denver RO</a:t>
            </a:r>
          </a:p>
          <a:p>
            <a:pPr marL="1081088" lvl="2" indent="-452438">
              <a:spcAft>
                <a:spcPts val="600"/>
              </a:spcAft>
            </a:pPr>
            <a:r>
              <a:rPr lang="en-US" sz="1600" dirty="0"/>
              <a:t>Also known as Chapter 18 benefits</a:t>
            </a:r>
          </a:p>
          <a:p>
            <a:pPr marL="1081088" lvl="2" indent="-452438">
              <a:spcAft>
                <a:spcPts val="600"/>
              </a:spcAft>
            </a:pPr>
            <a:r>
              <a:rPr lang="en-US" sz="1600" dirty="0"/>
              <a:t>Must include the following:</a:t>
            </a:r>
            <a:r>
              <a:rPr lang="en-US" sz="2000" dirty="0"/>
              <a:t>	</a:t>
            </a:r>
          </a:p>
          <a:p>
            <a:pPr marL="1371600" lvl="3" indent="-284163">
              <a:spcAft>
                <a:spcPts val="600"/>
              </a:spcAft>
            </a:pPr>
            <a:r>
              <a:rPr lang="en-US" sz="1400" dirty="0"/>
              <a:t>Claim document with any supporting evidence from the claimant</a:t>
            </a:r>
          </a:p>
          <a:p>
            <a:pPr marL="1371600" lvl="3" indent="-284163">
              <a:spcAft>
                <a:spcPts val="600"/>
              </a:spcAft>
            </a:pPr>
            <a:r>
              <a:rPr lang="en-US" sz="1400" dirty="0"/>
              <a:t>Any service data/verification available from the Veteran’s folder</a:t>
            </a:r>
          </a:p>
          <a:p>
            <a:pPr marL="1371600" lvl="3" indent="-284163">
              <a:spcAft>
                <a:spcPts val="600"/>
              </a:spcAft>
            </a:pPr>
            <a:r>
              <a:rPr lang="en-US" sz="1400" dirty="0"/>
              <a:t>Any development evidence received from the claimant or any other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1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Regional Office Specific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8"/>
            <a:ext cx="8229600" cy="3916363"/>
          </a:xfrm>
        </p:spPr>
        <p:txBody>
          <a:bodyPr>
            <a:noAutofit/>
          </a:bodyPr>
          <a:lstStyle/>
          <a:p>
            <a:pPr marL="285750" lvl="1" indent="-285750">
              <a:spcAft>
                <a:spcPts val="600"/>
              </a:spcAft>
            </a:pPr>
            <a:r>
              <a:rPr lang="en-US" sz="2000" dirty="0"/>
              <a:t>Due to complex development procedures, the following issues have been centralized to specific ROs for processing:</a:t>
            </a:r>
          </a:p>
          <a:p>
            <a:pPr marL="688975" lvl="1" indent="-344488">
              <a:spcAft>
                <a:spcPts val="600"/>
              </a:spcAft>
            </a:pPr>
            <a:r>
              <a:rPr lang="en-US" sz="1800" dirty="0"/>
              <a:t>Camp Lejeune Contaminated Water Claims</a:t>
            </a:r>
          </a:p>
          <a:p>
            <a:pPr marL="1139825" lvl="2" indent="-342900">
              <a:spcAft>
                <a:spcPts val="600"/>
              </a:spcAft>
            </a:pPr>
            <a:r>
              <a:rPr lang="en-US" sz="1600" dirty="0"/>
              <a:t>Louisville, primary but with exceptions</a:t>
            </a:r>
          </a:p>
          <a:p>
            <a:pPr marL="285750" indent="-285750">
              <a:spcAft>
                <a:spcPts val="600"/>
              </a:spcAft>
            </a:pPr>
            <a:r>
              <a:rPr lang="en-US" sz="2000" dirty="0"/>
              <a:t>Veterans living overseas</a:t>
            </a:r>
          </a:p>
          <a:p>
            <a:pPr marL="1139825" lvl="2" indent="-342900">
              <a:spcAft>
                <a:spcPts val="600"/>
              </a:spcAft>
            </a:pPr>
            <a:r>
              <a:rPr lang="en-US" sz="1600" dirty="0"/>
              <a:t>Pittsburgh</a:t>
            </a:r>
          </a:p>
          <a:p>
            <a:pPr marL="285750" lvl="1" indent="-285750">
              <a:spcAft>
                <a:spcPts val="600"/>
              </a:spcAft>
            </a:pPr>
            <a:r>
              <a:rPr lang="en-US" sz="2000" dirty="0"/>
              <a:t>Original/Pre-Discharge</a:t>
            </a:r>
          </a:p>
          <a:p>
            <a:pPr marL="1139825" lvl="2" indent="-342900">
              <a:spcAft>
                <a:spcPts val="600"/>
              </a:spcAft>
            </a:pPr>
            <a:r>
              <a:rPr lang="en-US" sz="1600" dirty="0"/>
              <a:t>Salt Lake City</a:t>
            </a:r>
          </a:p>
          <a:p>
            <a:pPr marL="1139825" lvl="2" indent="-342900">
              <a:spcAft>
                <a:spcPts val="600"/>
              </a:spcAft>
            </a:pPr>
            <a:r>
              <a:rPr lang="en-US" sz="1600" dirty="0"/>
              <a:t>Winston-Salem</a:t>
            </a:r>
          </a:p>
          <a:p>
            <a:pPr marL="1139825" lvl="2" indent="-342900">
              <a:spcAft>
                <a:spcPts val="600"/>
              </a:spcAft>
            </a:pPr>
            <a:r>
              <a:rPr lang="en-US" sz="1600" dirty="0"/>
              <a:t>Disability Rating Sites (DRAS)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Regional Office Specific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8"/>
            <a:ext cx="8229600" cy="3916363"/>
          </a:xfrm>
        </p:spPr>
        <p:txBody>
          <a:bodyPr>
            <a:noAutofit/>
          </a:bodyPr>
          <a:lstStyle/>
          <a:p>
            <a:pPr marL="344488" lvl="1" indent="-344488">
              <a:spcAft>
                <a:spcPts val="600"/>
              </a:spcAft>
            </a:pPr>
            <a:r>
              <a:rPr lang="en-US" sz="2000" dirty="0"/>
              <a:t>Due to complex development procedures, the following issues have been centralized to specific ROs for processing:</a:t>
            </a:r>
          </a:p>
          <a:p>
            <a:pPr marL="688975" lvl="1" indent="-344488">
              <a:spcAft>
                <a:spcPts val="600"/>
              </a:spcAft>
            </a:pPr>
            <a:r>
              <a:rPr lang="en-US" sz="1800" dirty="0"/>
              <a:t>C-123 Aircraft Agent Orange Claims, St. Paul</a:t>
            </a:r>
          </a:p>
          <a:p>
            <a:pPr marL="973138" lvl="2" indent="-284163">
              <a:spcAft>
                <a:spcPts val="600"/>
              </a:spcAft>
            </a:pPr>
            <a:r>
              <a:rPr lang="en-US" sz="1600" dirty="0"/>
              <a:t>Limited to a select group of Air Force and Air Force Reserve personnel </a:t>
            </a:r>
          </a:p>
          <a:p>
            <a:pPr marL="973138" lvl="2" indent="-284163">
              <a:spcAft>
                <a:spcPts val="600"/>
              </a:spcAft>
            </a:pPr>
            <a:r>
              <a:rPr lang="en-US" sz="1600" dirty="0"/>
              <a:t>Regular and repeated duties as flight medical and ground maintenance</a:t>
            </a:r>
          </a:p>
          <a:p>
            <a:pPr marL="973138" lvl="2" indent="-284163">
              <a:spcAft>
                <a:spcPts val="600"/>
              </a:spcAft>
            </a:pPr>
            <a:r>
              <a:rPr lang="en-US" sz="1600" dirty="0"/>
              <a:t>Participation in Operation Ranch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Exposure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If a Veteran claims exposure but no disability, defer to the VSR: The VSR must: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Inform the Veteran that exposure is not a disability, and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Request that the Veteran identify a specific disability associated with this exposure</a:t>
            </a: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</a:pPr>
            <a:endParaRPr lang="en-US" sz="2000" dirty="0"/>
          </a:p>
          <a:p>
            <a:pPr marL="234950" lvl="1" indent="-23495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No rating EP control will not be established until the Veteran submits a sustainably complete application, to include a disability associated with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Cold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Many World War II and Korean conflict Veterans suffered cold exposure injuries such as: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Chronic fungal foot infections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Numbness and circulatory deficiencies of the extremities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Skin ulcerations or discoloration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835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Compensation for Certain PGW Veterans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Benefits for certain disabilities exist under 3.317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Must manifest at 10 percent or more not later than December 31, 2016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Must have served in Southwest Asia theater of operations: Iraq, Kuwait, Saudi Arabia, Bahrain, Qatar, UAE, Oman, Gulf of Aden, Gulf of Oman, Persian Gulf, Arabian Sea, Red Sea, and airspace above all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3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Given the handout and all available references, the RVSR will identify the following with 98 percent accuracy:</a:t>
            </a:r>
          </a:p>
          <a:p>
            <a:pPr marL="569913" lvl="1" indent="-334963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At least five special issue claims</a:t>
            </a:r>
          </a:p>
          <a:p>
            <a:pPr marL="569913" lvl="1" indent="-334963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Four special issue claims that are centralized at specific Regional Offices</a:t>
            </a:r>
          </a:p>
          <a:p>
            <a:pPr marL="569913" lvl="1" indent="-334963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Special issues that necessitate special evidentiary requirements and developments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Compensation for Certain PGW Veterans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514596"/>
            <a:ext cx="8229600" cy="391636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Headache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Muscle pain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Joint pain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Neurological conditions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Neuropsychological conditions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Sleep disturbance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Gastrointestinal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20</a:t>
            </a:fld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422069" y="2029636"/>
            <a:ext cx="4040188" cy="3762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Undiagnosed/Unexplained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A60A08-BFDF-4B1A-AEFA-ED15C3E79D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80156" y="2018287"/>
            <a:ext cx="4384596" cy="365125"/>
          </a:xfrm>
        </p:spPr>
        <p:txBody>
          <a:bodyPr/>
          <a:lstStyle>
            <a:lvl1pPr marL="0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661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9322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3983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78644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Presumptive Infectious Diseases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1D5C3CD-31B9-446E-A4AC-CDD2FADD640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680156" y="2514596"/>
            <a:ext cx="4041775" cy="3661622"/>
          </a:xfrm>
        </p:spPr>
        <p:txBody>
          <a:bodyPr/>
          <a:lstStyle>
            <a:lvl1pPr marL="0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661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9322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3983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78644" indent="0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Brucellosis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Campylobacter </a:t>
            </a:r>
            <a:r>
              <a:rPr lang="en-US" sz="2000" dirty="0" err="1"/>
              <a:t>jejuni</a:t>
            </a: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Coxiella</a:t>
            </a:r>
            <a:r>
              <a:rPr lang="en-US" sz="2000" dirty="0"/>
              <a:t> </a:t>
            </a:r>
            <a:r>
              <a:rPr lang="en-US" sz="2000" dirty="0" err="1"/>
              <a:t>burnetii</a:t>
            </a:r>
            <a:r>
              <a:rPr lang="en-US" sz="2000" dirty="0"/>
              <a:t> (Q fever)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Malaria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Mycobacterium tuberculosis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Nonthyphoid</a:t>
            </a:r>
            <a:r>
              <a:rPr lang="en-US" sz="2000" dirty="0"/>
              <a:t> salmonella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Shigella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West Nile virus</a:t>
            </a:r>
          </a:p>
        </p:txBody>
      </p:sp>
    </p:spTree>
    <p:extLst>
      <p:ext uri="{BB962C8B-B14F-4D97-AF65-F5344CB8AC3E}">
        <p14:creationId xmlns:p14="http://schemas.microsoft.com/office/powerpoint/2010/main" val="336329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Cold Injury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No extra paragraphs in Section 5103 notice letter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Verify campaign participation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 err="1"/>
              <a:t>Chosin</a:t>
            </a:r>
            <a:r>
              <a:rPr lang="en-US" sz="1800" dirty="0"/>
              <a:t> Reservoir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Ardennes, Rhineland, Battle of the Bulge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FPOW?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Cold Injury Residuals VAE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HIV-AIDS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HIV is an infection caused by a retrovirus that incorporates into host cell DNA and is transmitted through bodily fluid contact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Develop the same way as other claims, except:</a:t>
            </a:r>
          </a:p>
          <a:p>
            <a:pPr marL="511175" lvl="1" indent="-27622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In not of record in STRs, request copy of pre-induction blood screening from the service department via PIES O28 or DPRIS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1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Asbestos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What is asbestos?</a:t>
            </a:r>
          </a:p>
          <a:p>
            <a:pPr marL="461963" lvl="1" indent="-227013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A long, thin, fibrous, crystalline mineral, benign in an of itself, but potentially hazardous or toxic upon inhalation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Respiratory maladies may arise anywhere from 10 to 45 years after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029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Asbestos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WWII Navy Veterans were heavily exposed, asbestos was used extensively in military ship construction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Major occupations with exposure may include:</a:t>
            </a:r>
          </a:p>
          <a:p>
            <a:pPr marL="511175" lvl="1" indent="-282575">
              <a:spcAft>
                <a:spcPts val="600"/>
              </a:spcAft>
            </a:pPr>
            <a:r>
              <a:rPr lang="en-US" sz="1800" dirty="0"/>
              <a:t>Mining</a:t>
            </a:r>
          </a:p>
          <a:p>
            <a:pPr marL="511175" lvl="1" indent="-282575">
              <a:spcAft>
                <a:spcPts val="600"/>
              </a:spcAft>
            </a:pPr>
            <a:r>
              <a:rPr lang="en-US" sz="1800" dirty="0"/>
              <a:t>Insulation work</a:t>
            </a:r>
          </a:p>
          <a:p>
            <a:pPr marL="511175" lvl="1" indent="-282575">
              <a:spcAft>
                <a:spcPts val="600"/>
              </a:spcAft>
            </a:pPr>
            <a:r>
              <a:rPr lang="en-US" sz="1800" dirty="0"/>
              <a:t>Work in shipyards</a:t>
            </a:r>
          </a:p>
          <a:p>
            <a:pPr marL="511175" lvl="1" indent="-282575">
              <a:spcAft>
                <a:spcPts val="600"/>
              </a:spcAft>
            </a:pPr>
            <a:r>
              <a:rPr lang="en-US" sz="1800" dirty="0"/>
              <a:t>Carpentry and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0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Asbestos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69350"/>
            <a:ext cx="8229600" cy="391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Fibrosis, the most commonly occurring of which is interstitial pulmonary fibrosis, or asbestosis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Tumors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Pleural effusion and fibrosis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Pleural plaques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Mesotheliomas of the pleura and peritoneum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Cancers of the lung, bronchus, gastrointestinal tract, larynx, pharynx, and urogenital system (except prostate)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2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Asbestos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Section 5103 notice letter must include special development paragraphs for asbestos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VSR should check the DD 214 or other personnel records for the Veteran’s MOS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VSR should find MOS on exposure probability list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MOS is probable or highly probable, and there is current evidence of an asbestos-related disease, then a VAE and a medical opinion are warranted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Asbestos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there are no personnel records on file, then make a PIES O16 request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If a Veteran claims exposure only, then it is an incomplete claim</a:t>
            </a:r>
          </a:p>
          <a:p>
            <a:pPr marL="511175" lvl="1" indent="-28257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Inform the Veteran that exposure is not a disability</a:t>
            </a:r>
          </a:p>
          <a:p>
            <a:pPr marL="511175" lvl="1" indent="-282575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Veteran must identify a disability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01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Reminders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87" y="1880496"/>
            <a:ext cx="317164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4031681" y="1880496"/>
            <a:ext cx="4584875" cy="341471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Sensitivity, empathy, and professional tact are of considerable significance in adjudicating special issue claims.</a:t>
            </a:r>
          </a:p>
        </p:txBody>
      </p:sp>
    </p:spTree>
    <p:extLst>
      <p:ext uri="{BB962C8B-B14F-4D97-AF65-F5344CB8AC3E}">
        <p14:creationId xmlns:p14="http://schemas.microsoft.com/office/powerpoint/2010/main" val="328548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078970-4654-4A3D-880E-58FE4D6A2F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32756"/>
            <a:ext cx="9144000" cy="1192487"/>
          </a:xfrm>
        </p:spPr>
        <p:txBody>
          <a:bodyPr>
            <a:noAutofit/>
          </a:bodyPr>
          <a:lstStyle/>
          <a:p>
            <a:r>
              <a:rPr lang="en-US" sz="7200" b="0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F2CB7-7BF0-4022-A5D7-0FE2CDAEA99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7393" y="1790038"/>
            <a:ext cx="842921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38 CFR 3.309(c-d), Disease specific as to former prisoners of war and radiation exposed Veterans</a:t>
            </a:r>
          </a:p>
          <a:p>
            <a:pPr marL="342900" lvl="0" indent="-342900" hangingPunc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38 CFR 3.311, Claims based on exposure to ionizing radiation</a:t>
            </a:r>
          </a:p>
          <a:p>
            <a:pPr marL="342900" lvl="0" indent="-342900" hangingPunct="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38 CFR 3.317, Compensation for certain disabilities occurring in Persian Gulf Veterans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38 CFR 3.814 Monetary allowance under 38 U.S.C. chapter 18 for an individual suffering from spina bifida whose biological father or mother is or was a Vietnam veteran or a veteran with covered service in Korea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38 CFR 3.815, Monetary allowance under 38 U.S.C. chapter 18 for an individual with disability from covered birth defects whose biological mother is or was a Vietnam veteran; identification of covered birth defects</a:t>
            </a:r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III, Subpart ii, Chapter 1, Section D Claims Requiring Priority Processing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III, Subpart iii, Chapter 2, Section E Obtaining Service Information For Claims Involving Exposure to Contaminated Water at Camp Lejeune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III, Subpart iv, Chapter 4, Section E General Effects of Injury Due to Cold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IV, Subpart ii, Chapter 1, Section A General Information on Developing Compensation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27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IV, Subpart ii, Chapter 1, Section B General Information on Claims for SC for Radiogenic Diseases Under 38 CFR 3.309(d)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IV, Subpart ii, Chapter 1, Section H Developing Claims Based on Herbicide Exposure in the RVN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IV, Subpart ii, Chapter 1, Section H Developing Claims Based on Exposure to Agent Orange for Select Air Force Personnel Through Contact With Contaminated C-123 Aircraft  Used in the RVN as Part of ORH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IV, Subpart ii, Chapter 2, Section C Service Connection for Disabilities Resulting from Exposure to Asbestos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M21-1, Part IV, Subpart ii, Chapter 2, Section C, Service Connection for Disabilities from Exposure to Other Specific Environmental Hazards </a:t>
            </a:r>
          </a:p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IV, Subpart ii, Chapter 2, Section D, Service Connection (SC) for Qualifying Disabilities Associated with Service in Southwest Asia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M21-1 Part VI, Part 2, Section A Chapter 18 Claims Process/Spina Bifida and Other Covered Birth Defects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27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VA identifies certain types of claims as “special issues” for two reasons:</a:t>
            </a:r>
          </a:p>
          <a:p>
            <a:pPr marL="457200" lvl="1" indent="-222250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They involve unconventional or more labor intensive development, OR</a:t>
            </a:r>
          </a:p>
          <a:p>
            <a:pPr marL="457200" lvl="1" indent="-222250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They require special handling to ensure proper and timely adjudication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8185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Overview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79097"/>
            <a:ext cx="8229600" cy="42988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What causes an issue to be classified as a special issue claim?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Political issues, including class-action lawsuits (radiation and Agent Orange claims)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Socially sensitive (homeless, HIV-AIDS)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Culturally sensitive (PTSD, Global War on Terror)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Honor and respect (former prisoner of war, combat Veterans, SI/VSI)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Pre-separation (Quick Start, BDD)</a:t>
            </a:r>
          </a:p>
          <a:p>
            <a:pPr marL="511175" lvl="1" indent="-276225">
              <a:spcAft>
                <a:spcPts val="600"/>
              </a:spcAft>
            </a:pPr>
            <a:r>
              <a:rPr lang="en-US" sz="1800" dirty="0"/>
              <a:t>Developmental and adjudicative complexity (radiation, mustard gas, spina bifida, contaminated water)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123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/>
              <a:t>Handling of Special Issue Claims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How does VA track Special Issue Claims?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EP modifiers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Claims folder flashes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Participant profile flashes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Special issue indicators in VBMS-R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Why does VA need special tracking requirements?</a:t>
            </a:r>
          </a:p>
          <a:p>
            <a:pPr marL="569913" lvl="1" indent="-334963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Easy identification</a:t>
            </a:r>
          </a:p>
          <a:p>
            <a:pPr marL="569913" lvl="1" indent="-334963">
              <a:spcAft>
                <a:spcPts val="600"/>
              </a:spcAft>
              <a:buClr>
                <a:schemeClr val="tx1"/>
              </a:buClr>
            </a:pPr>
            <a:r>
              <a:rPr lang="en-US" sz="1800" dirty="0"/>
              <a:t>Expeditious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2657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57B4368-9264-4EDA-BFDD-96BADB49F92B}&quot;/&gt;&lt;isInvalidForFieldText val=&quot;0&quot;/&gt;&lt;Image&gt;&lt;filename val=&quot;C:\Users\User\AppData\Local\Temp\CP89086534687Session\CPTrustFolder89086534703\PPTImport890823087671\data\asimages\{557B4368-9264-4EDA-BFDD-96BADB49F92B}_28.png&quot;/&gt;&lt;left val=&quot;727&quot;/&gt;&lt;top val=&quot;687&quot;/&gt;&lt;width val=&quot;226&quot;/&gt;&lt;height val=&quot;4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6&quot;/&gt;&lt;lineCharCount val=&quot;25&quot;/&gt;&lt;lineCharCount val=&quot;29&quot;/&gt;&lt;lineCharCount val=&quot;34&quot;/&gt;&lt;/TableIndex&gt;&lt;/ShapeTextInfo&gt;"/>
  <p:tag name="HTML_SHAPEINFO" val="&lt;ThreeDShapeInfo&gt;&lt;uuid val=&quot;{08B0CDF9-6F75-4D54-A2D5-52048CD3127F}&quot;/&gt;&lt;isInvalidForFieldText val=&quot;0&quot;/&gt;&lt;Image&gt;&lt;filename val=&quot;C:\Users\User\AppData\Local\Temp\CP89086534687Session\CPTrustFolder89086534703\PPTImport890823087671\data\asimages\{08B0CDF9-6F75-4D54-A2D5-52048CD3127F}_28.png&quot;/&gt;&lt;left val=&quot;417&quot;/&gt;&lt;top val=&quot;193&quot;/&gt;&lt;width val=&quot;461&quot;/&gt;&lt;height val=&quot;153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9845820-4E57-4EC4-A4DF-20C1F2734F96}&quot;/&gt;&lt;isInvalidForFieldText val=&quot;0&quot;/&gt;&lt;Image&gt;&lt;filename val=&quot;C:\Users\User\AppData\Local\Temp\CP89086534687Session\CPTrustFolder89086534703\PPTImport890823087671\data\asimages\{69845820-4E57-4EC4-A4DF-20C1F2734F96}_29.png&quot;/&gt;&lt;left val=&quot;0&quot;/&gt;&lt;top val=&quot;272&quot;/&gt;&lt;width val=&quot;961&quot;/&gt;&lt;height val=&quot;203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F5E048D-6217-4C74-81EB-928ED1523BDA}&quot;/&gt;&lt;isInvalidForFieldText val=&quot;0&quot;/&gt;&lt;Image&gt;&lt;filename val=&quot;C:\Users\User\AppData\Local\Temp\CP89086534687Session\CPTrustFolder89086534703\PPTImport890823087671\data\asimages\{AF5E048D-6217-4C74-81EB-928ED1523BDA}_29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DUMMYTAG" val="&lt;DummyForForceWrite&gt;&lt;/DummyForForceWrite&gt;"/>
  <p:tag name="HTML_SHAPEINFO" val="&lt;ThreeDShapeInfo&gt;&lt;uuid val=&quot;{CC981328-76D9-4B03-8026-98C429E4A0A4}&quot;/&gt;&lt;isInvalidForFieldText val=&quot;0&quot;/&gt;&lt;Image&gt;&lt;filename val=&quot;C:\Users\User\AppData\Local\Temp\CP89086534687Session\CPTrustFolder89086534703\PPTImport890823087671\data\asimages\{CC981328-76D9-4B03-8026-98C429E4A0A4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E28B6BF-B791-4FD1-B2AE-9E46153D55C5}&quot;/&gt;&lt;isInvalidForFieldText val=&quot;0&quot;/&gt;&lt;Image&gt;&lt;filename val=&quot;C:\Users\User\AppData\Local\Temp\CP89086534687Session\CPTrustFolder89086534703\PPTImport890823087671\data\asimages\{8E28B6BF-B791-4FD1-B2AE-9E46153D55C5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8A760D56-1C42-4A4E-9B06-8CC89F20A5AC}&quot;/&gt;&lt;isInvalidForFieldText val=&quot;0&quot;/&gt;&lt;Image&gt;&lt;filename val=&quot;C:\Users\User\AppData\Local\Temp\CP89086534687Session\CPTrustFolder89086534703\PPTImport890823087671\data\asimages\{8A760D56-1C42-4A4E-9B06-8CC89F20A5AC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7545A1B-839F-45FD-9B9E-661597EE10B7}&quot;/&gt;&lt;isInvalidForFieldText val=&quot;0&quot;/&gt;&lt;Image&gt;&lt;filename val=&quot;C:\Users\User\AppData\Local\Temp\CP89086534687Session\CPTrustFolder89086534703\PPTImport890823087671\data\asimages\{A7545A1B-839F-45FD-9B9E-661597EE10B7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1&quot;/&gt;&lt;lineCharCount val=&quot;40&quot;/&gt;&lt;lineCharCount val=&quot;35&quot;/&gt;&lt;lineCharCount val=&quot;68&quot;/&gt;&lt;lineCharCount val=&quot;8&quot;/&gt;&lt;lineCharCount val=&quot;65&quot;/&gt;&lt;lineCharCount val=&quot;27&quot;/&gt;&lt;/TableIndex&gt;&lt;/ShapeTextInfo&gt;"/>
  <p:tag name="HTML_SHAPEINFO" val="&lt;ThreeDShapeInfo&gt;&lt;uuid val=&quot;{70A7DD2F-C985-426D-AFE4-FA56F822B170}&quot;/&gt;&lt;isInvalidForFieldText val=&quot;0&quot;/&gt;&lt;Image&gt;&lt;filename val=&quot;C:\Users\User\AppData\Local\Temp\CP89086534687Session\CPTrustFolder89086534703\PPTImport890823087671\data\asimages\{70A7DD2F-C985-426D-AFE4-FA56F822B170}_2.png&quot;/&gt;&lt;left val=&quot;42&quot;/&gt;&lt;top val=&quot;212&quot;/&gt;&lt;width val=&quot;881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CD2A64C-2C5F-461E-8E81-B25865B93ED5}&quot;/&gt;&lt;isInvalidForFieldText val=&quot;0&quot;/&gt;&lt;Image&gt;&lt;filename val=&quot;C:\Users\User\AppData\Local\Temp\CP89086534687Session\CPTrustFolder89086534703\PPTImport890823087671\data\asimages\{FCD2A64C-2C5F-461E-8E81-B25865B93ED5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CD3FF8E8-70AD-4A67-A390-FD90DC551CE5}&quot;/&gt;&lt;isInvalidForFieldText val=&quot;0&quot;/&gt;&lt;Image&gt;&lt;filename val=&quot;C:\Users\User\AppData\Local\Temp\CP89086534687Session\CPTrustFolder89086534703\PPTImport890823087671\data\asimages\{CD3FF8E8-70AD-4A67-A390-FD90DC551CE5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8FF26F6-276D-4260-B81D-C69181A0BC9A}&quot;/&gt;&lt;isInvalidForFieldText val=&quot;0&quot;/&gt;&lt;Image&gt;&lt;filename val=&quot;C:\Users\User\AppData\Local\Temp\CP89086534687Session\CPTrustFolder89086534703\PPTImport890823087671\data\asimages\{38FF26F6-276D-4260-B81D-C69181A0BC9A}_3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70&quot;/&gt;&lt;lineCharCount val=&quot;27&quot;/&gt;&lt;lineCharCount val=&quot;61&quot;/&gt;&lt;lineCharCount val=&quot;73&quot;/&gt;&lt;lineCharCount val=&quot;14&quot;/&gt;&lt;lineCharCount val=&quot;66&quot;/&gt;&lt;lineCharCount val=&quot;76&quot;/&gt;&lt;lineCharCount val=&quot;68&quot;/&gt;&lt;lineCharCount val=&quot;67&quot;/&gt;&lt;lineCharCount val=&quot;71&quot;/&gt;&lt;lineCharCount val=&quot;75&quot;/&gt;&lt;/TableIndex&gt;&lt;/ShapeTextInfo&gt;"/>
  <p:tag name="HTML_SHAPEINFO" val="&lt;ThreeDShapeInfo&gt;&lt;uuid val=&quot;{45B287DE-CF3B-491E-A119-B4A499E1F5E5}&quot;/&gt;&lt;isInvalidForFieldText val=&quot;0&quot;/&gt;&lt;Image&gt;&lt;filename val=&quot;C:\Users\User\AppData\Local\Temp\CP89086534687Session\CPTrustFolder89086534703\PPTImport890823087671\data\asimages\{45B287DE-CF3B-491E-A119-B4A499E1F5E5}_3.png&quot;/&gt;&lt;left val=&quot;43&quot;/&gt;&lt;top val=&quot;213&quot;/&gt;&lt;width val=&quot;892&quot;/&gt;&lt;height val=&quot;42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5E6FA5FE-CADF-4C33-ACAF-39F50B445683}&quot;/&gt;&lt;isInvalidForFieldText val=&quot;0&quot;/&gt;&lt;Image&gt;&lt;filename val=&quot;C:\Users\User\AppData\Local\Temp\CP89086534687Session\CPTrustFolder89086534703\PPTImport890823087671\data\asimages\{5E6FA5FE-CADF-4C33-ACAF-39F50B445683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7&quot;/&gt;&lt;lineCharCount val=&quot;20&quot;/&gt;&lt;lineCharCount val=&quot;69&quot;/&gt;&lt;lineCharCount val=&quot;67&quot;/&gt;&lt;lineCharCount val=&quot;13&quot;/&gt;&lt;lineCharCount val=&quot;69&quot;/&gt;&lt;lineCharCount val=&quot;19&quot;/&gt;&lt;lineCharCount val=&quot;69&quot;/&gt;&lt;lineCharCount val=&quot;33&quot;/&gt;&lt;/TableIndex&gt;&lt;/ShapeTextInfo&gt;"/>
  <p:tag name="HTML_SHAPEINFO" val="&lt;ThreeDShapeInfo&gt;&lt;uuid val=&quot;{33A6958F-D458-44B9-9EC9-F80C0A512BE7}&quot;/&gt;&lt;isInvalidForFieldText val=&quot;0&quot;/&gt;&lt;Image&gt;&lt;filename val=&quot;C:\Users\User\AppData\Local\Temp\CP89086534687Session\CPTrustFolder89086534703\PPTImport890823087671\data\asimages\{33A6958F-D458-44B9-9EC9-F80C0A512BE7}_4.png&quot;/&gt;&lt;left val=&quot;42&quot;/&gt;&lt;top val=&quot;212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1FF805E-CA42-4A71-A2D8-D82690BB9FA5}&quot;/&gt;&lt;isInvalidForFieldText val=&quot;0&quot;/&gt;&lt;Image&gt;&lt;filename val=&quot;C:\Users\User\AppData\Local\Temp\CP89086534687Session\CPTrustFolder89086534703\PPTImport890823087671\data\asimages\{71FF805E-CA42-4A71-A2D8-D82690BB9FA5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25A1C82-F682-49D9-AE93-C2D05F524B25}&quot;/&gt;&lt;isInvalidForFieldText val=&quot;0&quot;/&gt;&lt;Image&gt;&lt;filename val=&quot;C:\Users\User\AppData\Local\Temp\CP89086534687Session\CPTrustFolder89086534703\PPTImport890823087671\data\asimages\{825A1C82-F682-49D9-AE93-C2D05F524B25}_5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63&quot;/&gt;&lt;lineCharCount val=&quot;66&quot;/&gt;&lt;lineCharCount val=&quot;39&quot;/&gt;&lt;lineCharCount val=&quot;67&quot;/&gt;&lt;lineCharCount val=&quot;65&quot;/&gt;&lt;lineCharCount val=&quot;66&quot;/&gt;&lt;lineCharCount val=&quot;15&quot;/&gt;&lt;lineCharCount val=&quot;68&quot;/&gt;&lt;lineCharCount val=&quot;52&quot;/&gt;&lt;/TableIndex&gt;&lt;/ShapeTextInfo&gt;"/>
  <p:tag name="HTML_SHAPEINFO" val="&lt;ThreeDShapeInfo&gt;&lt;uuid val=&quot;{654210DA-3EC2-41F8-8DDD-7E8DAC175BA0}&quot;/&gt;&lt;isInvalidForFieldText val=&quot;0&quot;/&gt;&lt;Image&gt;&lt;filename val=&quot;C:\Users\User\AppData\Local\Temp\CP89086534687Session\CPTrustFolder89086534703\PPTImport890823087671\data\asimages\{654210DA-3EC2-41F8-8DDD-7E8DAC175BA0}_5.png&quot;/&gt;&lt;left val=&quot;42&quot;/&gt;&lt;top val=&quot;212&quot;/&gt;&lt;width val=&quot;877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D6A87BA-3096-49F9-AA01-2A6FF89A396F}&quot;/&gt;&lt;isInvalidForFieldText val=&quot;0&quot;/&gt;&lt;Image&gt;&lt;filename val=&quot;C:\Users\User\AppData\Local\Temp\CP89086534687Session\CPTrustFolder89086534703\PPTImport890823087671\data\asimages\{6D6A87BA-3096-49F9-AA01-2A6FF89A396F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BA0A90D4-FD3C-4FB2-BC8E-3F1BC58457FC}&quot;/&gt;&lt;isInvalidForFieldText val=&quot;0&quot;/&gt;&lt;Image&gt;&lt;filename val=&quot;C:\Users\User\AppData\Local\Temp\CP89086534687Session\CPTrustFolder89086534703\PPTImport890823087671\data\asimages\{BA0A90D4-FD3C-4FB2-BC8E-3F1BC58457FC}_6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9&quot;/&gt;&lt;lineCharCount val=&quot;63&quot;/&gt;&lt;lineCharCount val=&quot;9&quot;/&gt;&lt;lineCharCount val=&quot;68&quot;/&gt;&lt;lineCharCount val=&quot;70&quot;/&gt;&lt;lineCharCount val=&quot;5&quot;/&gt;&lt;lineCharCount val=&quot;65&quot;/&gt;&lt;lineCharCount val=&quot;38&quot;/&gt;&lt;/TableIndex&gt;&lt;/ShapeTextInfo&gt;"/>
  <p:tag name="HTML_SHAPEINFO" val="&lt;ThreeDShapeInfo&gt;&lt;uuid val=&quot;{5147BFC0-FC75-48A6-BB10-10D814AEA49E}&quot;/&gt;&lt;isInvalidForFieldText val=&quot;0&quot;/&gt;&lt;Image&gt;&lt;filename val=&quot;C:\Users\User\AppData\Local\Temp\CP89086534687Session\CPTrustFolder89086534703\PPTImport890823087671\data\asimages\{5147BFC0-FC75-48A6-BB10-10D814AEA49E}_6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9449617-8C9D-4B97-8722-7C6C398ECF1A}&quot;/&gt;&lt;isInvalidForFieldText val=&quot;0&quot;/&gt;&lt;Image&gt;&lt;filename val=&quot;C:\Users\User\AppData\Local\Temp\CP89086534687Session\CPTrustFolder89086534703\PPTImport890823087671\data\asimages\{F9449617-8C9D-4B97-8722-7C6C398ECF1A}_6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0CD8D699-E2A5-4E7F-BD80-52A1CF7207B3}&quot;/&gt;&lt;isInvalidForFieldText val=&quot;0&quot;/&gt;&lt;Image&gt;&lt;filename val=&quot;C:\Users\User\AppData\Local\Temp\CP89086534687Session\CPTrustFolder89086534703\PPTImport890823087671\data\asimages\{0CD8D699-E2A5-4E7F-BD80-52A1CF7207B3}_7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0&quot;/&gt;&lt;lineCharCount val=&quot;9&quot;/&gt;&lt;lineCharCount val=&quot;68&quot;/&gt;&lt;lineCharCount val=&quot;70&quot;/&gt;&lt;/TableIndex&gt;&lt;/ShapeTextInfo&gt;"/>
  <p:tag name="HTML_SHAPEINFO" val="&lt;ThreeDShapeInfo&gt;&lt;uuid val=&quot;{764FC57B-6182-4BD5-BF5E-EA8457E9FC5F}&quot;/&gt;&lt;isInvalidForFieldText val=&quot;0&quot;/&gt;&lt;Image&gt;&lt;filename val=&quot;C:\Users\User\AppData\Local\Temp\CP89086534687Session\CPTrustFolder89086534703\PPTImport890823087671\data\asimages\{764FC57B-6182-4BD5-BF5E-EA8457E9FC5F}_7.png&quot;/&gt;&lt;left val=&quot;42&quot;/&gt;&lt;top val=&quot;212&quot;/&gt;&lt;width val=&quot;870&quot;/&gt;&lt;height val=&quot;41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20B0D0A-E470-4C0E-A7A8-70670A7643F2}&quot;/&gt;&lt;isInvalidForFieldText val=&quot;0&quot;/&gt;&lt;Image&gt;&lt;filename val=&quot;C:\Users\User\AppData\Local\Temp\CP89086534687Session\CPTrustFolder89086534703\PPTImport890823087671\data\asimages\{620B0D0A-E470-4C0E-A7A8-70670A7643F2}_7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411482BC-E462-4E78-92D0-F2CADCC216AE}&quot;/&gt;&lt;isInvalidForFieldText val=&quot;0&quot;/&gt;&lt;Image&gt;&lt;filename val=&quot;C:\Users\User\AppData\Local\Temp\CP89086534687Session\CPTrustFolder89086534703\PPTImport890823087671\data\asimages\{411482BC-E462-4E78-92D0-F2CADCC216AE}_8.png&quot;/&gt;&lt;left val=&quot;0&quot;/&gt;&lt;top val=&quot;73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4&quot;/&gt;&lt;lineCharCount val=&quot;71&quot;/&gt;&lt;lineCharCount val=&quot;15&quot;/&gt;&lt;lineCharCount val=&quot;40&quot;/&gt;&lt;lineCharCount val=&quot;50&quot;/&gt;&lt;lineCharCount val=&quot;68&quot;/&gt;&lt;lineCharCount val=&quot;34&quot;/&gt;&lt;lineCharCount val=&quot;73&quot;/&gt;&lt;lineCharCount val=&quot;27&quot;/&gt;&lt;/TableIndex&gt;&lt;/ShapeTextInfo&gt;"/>
  <p:tag name="HTML_SHAPEINFO" val="&lt;ThreeDShapeInfo&gt;&lt;uuid val=&quot;{D0FA7A9E-72C6-4188-BE2C-C5873C60D700}&quot;/&gt;&lt;isInvalidForFieldText val=&quot;0&quot;/&gt;&lt;Image&gt;&lt;filename val=&quot;C:\Users\User\AppData\Local\Temp\CP89086534687Session\CPTrustFolder89086534703\PPTImport890823087671\data\asimages\{D0FA7A9E-72C6-4188-BE2C-C5873C60D700}_8.png&quot;/&gt;&lt;left val=&quot;42&quot;/&gt;&lt;top val=&quot;214&quot;/&gt;&lt;width val=&quot;873&quot;/&gt;&lt;height val=&quot;45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E4C1540-B7AE-410B-A555-0C0C4824A0E1}&quot;/&gt;&lt;isInvalidForFieldText val=&quot;0&quot;/&gt;&lt;Image&gt;&lt;filename val=&quot;C:\Users\User\AppData\Local\Temp\CP89086534687Session\CPTrustFolder89086534703\PPTImport890823087671\data\asimages\{EE4C1540-B7AE-410B-A555-0C0C4824A0E1}_8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5BBE945A-4AEE-43AF-AD14-A4E28B7ADD04}&quot;/&gt;&lt;isInvalidForFieldText val=&quot;0&quot;/&gt;&lt;Image&gt;&lt;filename val=&quot;C:\Users\User\AppData\Local\Temp\CP89086534687Session\CPTrustFolder89086534703\PPTImport890823087671\data\asimages\{5BBE945A-4AEE-43AF-AD14-A4E28B7ADD04}_9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0&quot;/&gt;&lt;lineCharCount val=&quot;13&quot;/&gt;&lt;lineCharCount val=&quot;22&quot;/&gt;&lt;lineCharCount val=&quot;28&quot;/&gt;&lt;lineCharCount val=&quot;35&quot;/&gt;&lt;lineCharCount val=&quot;48&quot;/&gt;&lt;lineCharCount val=&quot;20&quot;/&gt;&lt;lineCharCount val=&quot;22&quot;/&gt;&lt;/TableIndex&gt;&lt;/ShapeTextInfo&gt;"/>
  <p:tag name="HTML_SHAPEINFO" val="&lt;ThreeDShapeInfo&gt;&lt;uuid val=&quot;{C2B4EC9D-4D92-4378-A432-8989144CA5DD}&quot;/&gt;&lt;isInvalidForFieldText val=&quot;0&quot;/&gt;&lt;Image&gt;&lt;filename val=&quot;C:\Users\User\AppData\Local\Temp\CP89086534687Session\CPTrustFolder89086534703\PPTImport890823087671\data\asimages\{C2B4EC9D-4D92-4378-A432-8989144CA5DD}_9.png&quot;/&gt;&lt;left val=&quot;42&quot;/&gt;&lt;top val=&quot;212&quot;/&gt;&lt;width val=&quot;870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1A27ABE-9DA7-4EF1-A887-19642C93EE8E}&quot;/&gt;&lt;isInvalidForFieldText val=&quot;0&quot;/&gt;&lt;Image&gt;&lt;filename val=&quot;C:\Users\User\AppData\Local\Temp\CP89086534687Session\CPTrustFolder89086534703\PPTImport890823087671\data\asimages\{A1A27ABE-9DA7-4EF1-A887-19642C93EE8E}_9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2D2F6536-9AE0-4D92-A9EA-74C558141A20}&quot;/&gt;&lt;isInvalidForFieldText val=&quot;0&quot;/&gt;&lt;Image&gt;&lt;filename val=&quot;C:\Users\User\AppData\Local\Temp\CP89086534687Session\CPTrustFolder89086534703\PPTImport890823087671\data\asimages\{2D2F6536-9AE0-4D92-A9EA-74C558141A20}_10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54&quot;/&gt;&lt;lineCharCount val=&quot;68&quot;/&gt;&lt;lineCharCount val=&quot;8&quot;/&gt;&lt;lineCharCount val=&quot;25&quot;/&gt;&lt;lineCharCount val=&quot;31&quot;/&gt;&lt;/TableIndex&gt;&lt;/ShapeTextInfo&gt;"/>
  <p:tag name="HTML_SHAPEINFO" val="&lt;ThreeDShapeInfo&gt;&lt;uuid val=&quot;{D8B9BD10-28B7-4F19-9906-32CAD245587A}&quot;/&gt;&lt;isInvalidForFieldText val=&quot;0&quot;/&gt;&lt;Image&gt;&lt;filename val=&quot;C:\Users\User\AppData\Local\Temp\CP89086534687Session\CPTrustFolder89086534703\PPTImport890823087671\data\asimages\{D8B9BD10-28B7-4F19-9906-32CAD245587A}_10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2A75AA-9E14-4001-998B-7A75676F3C95}&quot;/&gt;&lt;isInvalidForFieldText val=&quot;0&quot;/&gt;&lt;Image&gt;&lt;filename val=&quot;C:\Users\User\AppData\Local\Temp\CP89086534687Session\CPTrustFolder89086534703\PPTImport890823087671\data\asimages\{8B2A75AA-9E14-4001-998B-7A75676F3C95}_10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398AAFFD-4791-4799-97A2-167EB81B26F6}&quot;/&gt;&lt;isInvalidForFieldText val=&quot;0&quot;/&gt;&lt;Image&gt;&lt;filename val=&quot;C:\Users\User\AppData\Local\Temp\CP89086534687Session\CPTrustFolder89086534703\PPTImport890823087671\data\asimages\{398AAFFD-4791-4799-97A2-167EB81B26F6}_11.png&quot;/&gt;&lt;left val=&quot;-2&quot;/&gt;&lt;top val=&quot;76&quot;/&gt;&lt;width val=&quot;964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73&quot;/&gt;&lt;lineCharCount val=&quot;33&quot;/&gt;&lt;lineCharCount val=&quot;10&quot;/&gt;&lt;lineCharCount val=&quot;12&quot;/&gt;&lt;lineCharCount val=&quot;18&quot;/&gt;&lt;lineCharCount val=&quot;23&quot;/&gt;&lt;lineCharCount val=&quot;25&quot;/&gt;&lt;/TableIndex&gt;&lt;/ShapeTextInfo&gt;"/>
  <p:tag name="HTML_SHAPEINFO" val="&lt;ThreeDShapeInfo&gt;&lt;uuid val=&quot;{7CDBC28C-098C-45B6-8EF5-D1C838AE866C}&quot;/&gt;&lt;isInvalidForFieldText val=&quot;0&quot;/&gt;&lt;Image&gt;&lt;filename val=&quot;C:\Users\User\AppData\Local\Temp\CP89086534687Session\CPTrustFolder89086534703\PPTImport890823087671\data\asimages\{7CDBC28C-098C-45B6-8EF5-D1C838AE866C}_11.png&quot;/&gt;&lt;left val=&quot;42&quot;/&gt;&lt;top val=&quot;214&quot;/&gt;&lt;width val=&quot;870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E46AF25-B561-497C-978D-A932DE90527A}&quot;/&gt;&lt;isInvalidForFieldText val=&quot;0&quot;/&gt;&lt;Image&gt;&lt;filename val=&quot;C:\Users\User\AppData\Local\Temp\CP89086534687Session\CPTrustFolder89086534703\PPTImport890823087671\data\asimages\{AE46AF25-B561-497C-978D-A932DE90527A}_11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E7C1990-1787-4278-B42F-F1931EC9CEBA}&quot;/&gt;&lt;isInvalidForFieldText val=&quot;0&quot;/&gt;&lt;Image&gt;&lt;filename val=&quot;C:\Users\User\AppData\Local\Temp\CP89086534687Session\CPTrustFolder89086534703\PPTImport890823087671\data\asimages\{7E7C1990-1787-4278-B42F-F1931EC9CEBA}_12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49&quot;/&gt;&lt;lineCharCount val=&quot;29&quot;/&gt;&lt;lineCharCount val=&quot;75&quot;/&gt;&lt;lineCharCount val=&quot;60&quot;/&gt;&lt;lineCharCount val=&quot;26&quot;/&gt;&lt;lineCharCount val=&quot;42&quot;/&gt;&lt;/TableIndex&gt;&lt;/ShapeTextInfo&gt;"/>
  <p:tag name="HTML_SHAPEINFO" val="&lt;ThreeDShapeInfo&gt;&lt;uuid val=&quot;{1AD5180F-4DF0-4CA6-9AFA-7D801A21DA92}&quot;/&gt;&lt;isInvalidForFieldText val=&quot;0&quot;/&gt;&lt;Image&gt;&lt;filename val=&quot;C:\Users\User\AppData\Local\Temp\CP89086534687Session\CPTrustFolder89086534703\PPTImport890823087671\data\asimages\{1AD5180F-4DF0-4CA6-9AFA-7D801A21DA92}_12.png&quot;/&gt;&lt;left val=&quot;42&quot;/&gt;&lt;top val=&quot;212&quot;/&gt;&lt;width val=&quot;870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91CE3C1-E124-4AE5-A326-63B95BE1F376}&quot;/&gt;&lt;isInvalidForFieldText val=&quot;0&quot;/&gt;&lt;Image&gt;&lt;filename val=&quot;C:\Users\User\AppData\Local\Temp\CP89086534687Session\CPTrustFolder89086534703\PPTImport890823087671\data\asimages\{A91CE3C1-E124-4AE5-A326-63B95BE1F376}_12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FAC3E897-2D15-45B5-86F2-5A34DD6B9D45}&quot;/&gt;&lt;isInvalidForFieldText val=&quot;0&quot;/&gt;&lt;Image&gt;&lt;filename val=&quot;C:\Users\User\AppData\Local\Temp\CP89086534687Session\CPTrustFolder89086534703\PPTImport890823087671\data\asimages\{FAC3E897-2D15-45B5-86F2-5A34DD6B9D45}_13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49&quot;/&gt;&lt;lineCharCount val=&quot;25&quot;/&gt;&lt;lineCharCount val=&quot;45&quot;/&gt;&lt;lineCharCount val=&quot;41&quot;/&gt;&lt;lineCharCount val=&quot;63&quot;/&gt;&lt;/TableIndex&gt;&lt;/ShapeTextInfo&gt;"/>
  <p:tag name="HTML_SHAPEINFO" val="&lt;ThreeDShapeInfo&gt;&lt;uuid val=&quot;{A9B79877-FBF3-4E0C-8E1F-4439C74FFCB7}&quot;/&gt;&lt;isInvalidForFieldText val=&quot;0&quot;/&gt;&lt;Image&gt;&lt;filename val=&quot;C:\Users\User\AppData\Local\Temp\CP89086534687Session\CPTrustFolder89086534703\PPTImport890823087671\data\asimages\{A9B79877-FBF3-4E0C-8E1F-4439C74FFCB7}_13.png&quot;/&gt;&lt;left val=&quot;47&quot;/&gt;&lt;top val=&quot;219&quot;/&gt;&lt;width val=&quot;865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407DBAF-E0E0-405B-84BF-8460F69539F5}&quot;/&gt;&lt;isInvalidForFieldText val=&quot;0&quot;/&gt;&lt;Image&gt;&lt;filename val=&quot;C:\Users\User\AppData\Local\Temp\CP89086534687Session\CPTrustFolder89086534703\PPTImport890823087671\data\asimages\{7407DBAF-E0E0-405B-84BF-8460F69539F5}_13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F6158177-655D-4EB5-B8FE-260F55CF454C}&quot;/&gt;&lt;isInvalidForFieldText val=&quot;0&quot;/&gt;&lt;Image&gt;&lt;filename val=&quot;C:\Users\User\AppData\Local\Temp\CP89086534687Session\CPTrustFolder89086534703\PPTImport890823087671\data\asimages\{F6158177-655D-4EB5-B8FE-260F55CF454C}_14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49&quot;/&gt;&lt;lineCharCount val=&quot;24&quot;/&gt;&lt;lineCharCount val=&quot;34&quot;/&gt;&lt;lineCharCount val=&quot;29&quot;/&gt;&lt;lineCharCount val=&quot;62&quot;/&gt;&lt;lineCharCount val=&quot;66&quot;/&gt;&lt;lineCharCount val=&quot;71&quot;/&gt;&lt;/TableIndex&gt;&lt;/ShapeTextInfo&gt;"/>
  <p:tag name="HTML_SHAPEINFO" val="&lt;ThreeDShapeInfo&gt;&lt;uuid val=&quot;{C3D209C3-7424-4FC5-AF8D-13271DDE6584}&quot;/&gt;&lt;isInvalidForFieldText val=&quot;0&quot;/&gt;&lt;Image&gt;&lt;filename val=&quot;C:\Users\User\AppData\Local\Temp\CP89086534687Session\CPTrustFolder89086534703\PPTImport890823087671\data\asimages\{C3D209C3-7424-4FC5-AF8D-13271DDE6584}_14.png&quot;/&gt;&lt;left val=&quot;42&quot;/&gt;&lt;top val=&quot;221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2C5C2E-0C7E-44D2-A2CE-3B6544CF47B8}&quot;/&gt;&lt;isInvalidForFieldText val=&quot;0&quot;/&gt;&lt;Image&gt;&lt;filename val=&quot;C:\Users\User\AppData\Local\Temp\CP89086534687Session\CPTrustFolder89086534703\PPTImport890823087671\data\asimages\{662C5C2E-0C7E-44D2-A2CE-3B6544CF47B8}_14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E56D5A03-55BF-4FD4-83C7-17904C484CF8}&quot;/&gt;&lt;isInvalidForFieldText val=&quot;0&quot;/&gt;&lt;Image&gt;&lt;filename val=&quot;C:\Users\User\AppData\Local\Temp\CP89086534687Session\CPTrustFolder89086534703\PPTImport890823087671\data\asimages\{E56D5A03-55BF-4FD4-83C7-17904C484CF8}_15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5&quot;/&gt;&lt;lineCharCount val=&quot;49&quot;/&gt;&lt;lineCharCount val=&quot;39&quot;/&gt;&lt;lineCharCount val=&quot;40&quot;/&gt;&lt;lineCharCount val=&quot;25&quot;/&gt;&lt;lineCharCount val=&quot;11&quot;/&gt;&lt;lineCharCount val=&quot;23&quot;/&gt;&lt;lineCharCount val=&quot;15&quot;/&gt;&lt;lineCharCount val=&quot;14&quot;/&gt;&lt;lineCharCount val=&quot;30&quot;/&gt;&lt;/TableIndex&gt;&lt;/ShapeTextInfo&gt;"/>
  <p:tag name="HTML_SHAPEINFO" val="&lt;ThreeDShapeInfo&gt;&lt;uuid val=&quot;{F7252779-B73D-4690-87EB-03CADC09F37D}&quot;/&gt;&lt;isInvalidForFieldText val=&quot;0&quot;/&gt;&lt;Image&gt;&lt;filename val=&quot;C:\Users\User\AppData\Local\Temp\CP89086534687Session\CPTrustFolder89086534703\PPTImport890823087671\data\asimages\{F7252779-B73D-4690-87EB-03CADC09F37D}_15.png&quot;/&gt;&lt;left val=&quot;42&quot;/&gt;&lt;top val=&quot;221&quot;/&gt;&lt;width val=&quot;870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0AFB403-B96F-4B0D-AADA-473A227A5EFC}&quot;/&gt;&lt;isInvalidForFieldText val=&quot;0&quot;/&gt;&lt;Image&gt;&lt;filename val=&quot;C:\Users\User\AppData\Local\Temp\CP89086534687Session\CPTrustFolder89086534703\PPTImport890823087671\data\asimages\{70AFB403-B96F-4B0D-AADA-473A227A5EFC}_15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70A6D8D0-64FE-40EE-A8D5-25F0690C6406}&quot;/&gt;&lt;isInvalidForFieldText val=&quot;0&quot;/&gt;&lt;Image&gt;&lt;filename val=&quot;C:\Users\User\AppData\Local\Temp\CP89086534687Session\CPTrustFolder89086534703\PPTImport890823087671\data\asimages\{70A6D8D0-64FE-40EE-A8D5-25F0690C6406}_16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49&quot;/&gt;&lt;lineCharCount val=&quot;45&quot;/&gt;&lt;lineCharCount val=&quot;72&quot;/&gt;&lt;lineCharCount val=&quot;69&quot;/&gt;&lt;lineCharCount val=&quot;37&quot;/&gt;&lt;/TableIndex&gt;&lt;/ShapeTextInfo&gt;"/>
  <p:tag name="HTML_SHAPEINFO" val="&lt;ThreeDShapeInfo&gt;&lt;uuid val=&quot;{2A7A195B-A3A1-4166-B6A0-383EAE5E32FE}&quot;/&gt;&lt;isInvalidForFieldText val=&quot;0&quot;/&gt;&lt;Image&gt;&lt;filename val=&quot;C:\Users\User\AppData\Local\Temp\CP89086534687Session\CPTrustFolder89086534703\PPTImport890823087671\data\asimages\{2A7A195B-A3A1-4166-B6A0-383EAE5E32FE}_16.png&quot;/&gt;&lt;left val=&quot;42&quot;/&gt;&lt;top val=&quot;221&quot;/&gt;&lt;width val=&quot;872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8143268-B9E0-4001-A48D-A86B006E8B18}&quot;/&gt;&lt;isInvalidForFieldText val=&quot;0&quot;/&gt;&lt;Image&gt;&lt;filename val=&quot;C:\Users\User\AppData\Local\Temp\CP89086534687Session\CPTrustFolder89086534703\PPTImport890823087671\data\asimages\{F8143268-B9E0-4001-A48D-A86B006E8B18}_16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466AEC48-6802-43C8-AF65-D73DC15B036C}&quot;/&gt;&lt;isInvalidForFieldText val=&quot;0&quot;/&gt;&lt;Image&gt;&lt;filename val=&quot;C:\Users\User\AppData\Local\Temp\CP89086534687Session\CPTrustFolder89086534703\PPTImport890823087671\data\asimages\{466AEC48-6802-43C8-AF65-D73DC15B036C}_17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10&quot;/&gt;&lt;lineCharCount val=&quot;58&quot;/&gt;&lt;lineCharCount val=&quot;77&quot;/&gt;&lt;lineCharCount val=&quot;9&quot;/&gt;&lt;lineCharCount val=&quot;1&quot;/&gt;&lt;lineCharCount val=&quot;71&quot;/&gt;&lt;lineCharCount val=&quot;71&quot;/&gt;&lt;lineCharCount val=&quot;13&quot;/&gt;&lt;/TableIndex&gt;&lt;/ShapeTextInfo&gt;"/>
  <p:tag name="HTML_SHAPEINFO" val="&lt;ThreeDShapeInfo&gt;&lt;uuid val=&quot;{0C38C863-391F-4CE8-BE1A-D16B1A5C56F3}&quot;/&gt;&lt;isInvalidForFieldText val=&quot;0&quot;/&gt;&lt;Image&gt;&lt;filename val=&quot;C:\Users\User\AppData\Local\Temp\CP89086534687Session\CPTrustFolder89086534703\PPTImport890823087671\data\asimages\{0C38C863-391F-4CE8-BE1A-D16B1A5C56F3}_17.png&quot;/&gt;&lt;left val=&quot;42&quot;/&gt;&lt;top val=&quot;212&quot;/&gt;&lt;width val=&quot;870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62582A1-5511-41BA-8D84-9AAC0E14DB96}&quot;/&gt;&lt;isInvalidForFieldText val=&quot;0&quot;/&gt;&lt;Image&gt;&lt;filename val=&quot;C:\Users\User\AppData\Local\Temp\CP89086534687Session\CPTrustFolder89086534703\PPTImport890823087671\data\asimages\{C62582A1-5511-41BA-8D84-9AAC0E14DB96}_17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35F36542-A884-4AF6-97DE-740362986C39}&quot;/&gt;&lt;isInvalidForFieldText val=&quot;0&quot;/&gt;&lt;Image&gt;&lt;filename val=&quot;C:\Users\User\AppData\Local\Temp\CP89086534687Session\CPTrustFolder89086534703\PPTImport890823087671\data\asimages\{35F36542-A884-4AF6-97DE-740362986C39}_18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1&quot;/&gt;&lt;lineCharCount val=&quot;27&quot;/&gt;&lt;lineCharCount val=&quot;31&quot;/&gt;&lt;lineCharCount val=&quot;57&quot;/&gt;&lt;lineCharCount val=&quot;33&quot;/&gt;&lt;/TableIndex&gt;&lt;/ShapeTextInfo&gt;"/>
  <p:tag name="HTML_SHAPEINFO" val="&lt;ThreeDShapeInfo&gt;&lt;uuid val=&quot;{D67FB04E-BDD0-48C8-9179-F90843D0B9F8}&quot;/&gt;&lt;isInvalidForFieldText val=&quot;0&quot;/&gt;&lt;Image&gt;&lt;filename val=&quot;C:\Users\User\AppData\Local\Temp\CP89086534687Session\CPTrustFolder89086534703\PPTImport890823087671\data\asimages\{D67FB04E-BDD0-48C8-9179-F90843D0B9F8}_18.png&quot;/&gt;&lt;left val=&quot;42&quot;/&gt;&lt;top val=&quot;212&quot;/&gt;&lt;width val=&quot;870&quot;/&gt;&lt;height val=&quot;41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63DB7F5-6A9D-41FF-9197-4E8D7DBFF6B9}&quot;/&gt;&lt;isInvalidForFieldText val=&quot;0&quot;/&gt;&lt;Image&gt;&lt;filename val=&quot;C:\Users\User\AppData\Local\Temp\CP89086534687Session\CPTrustFolder89086534703\PPTImport890823087671\data\asimages\{863DB7F5-6A9D-41FF-9197-4E8D7DBFF6B9}_18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314B79BE-193F-4594-8220-32E93A4A593B}&quot;/&gt;&lt;isInvalidForFieldText val=&quot;0&quot;/&gt;&lt;Image&gt;&lt;filename val=&quot;C:\Users\User\AppData\Local\Temp\CP89086534687Session\CPTrustFolder89086534703\PPTImport890823087671\data\asimages\{314B79BE-193F-4594-8220-32E93A4A593B}_19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2&quot;/&gt;&lt;lineCharCount val=&quot;64&quot;/&gt;&lt;lineCharCount val=&quot;5&quot;/&gt;&lt;lineCharCount val=&quot;64&quot;/&gt;&lt;lineCharCount val=&quot;68&quot;/&gt;&lt;lineCharCount val=&quot;64&quot;/&gt;&lt;lineCharCount val=&quot;10&quot;/&gt;&lt;/TableIndex&gt;&lt;/ShapeTextInfo&gt;"/>
  <p:tag name="HTML_SHAPEINFO" val="&lt;ThreeDShapeInfo&gt;&lt;uuid val=&quot;{E02969A1-6341-4230-BCF7-66EAA9BF9C3C}&quot;/&gt;&lt;isInvalidForFieldText val=&quot;0&quot;/&gt;&lt;Image&gt;&lt;filename val=&quot;C:\Users\User\AppData\Local\Temp\CP89086534687Session\CPTrustFolder89086534703\PPTImport890823087671\data\asimages\{E02969A1-6341-4230-BCF7-66EAA9BF9C3C}_19.png&quot;/&gt;&lt;left val=&quot;42&quot;/&gt;&lt;top val=&quot;212&quot;/&gt;&lt;width val=&quot;876&quot;/&gt;&lt;height val=&quot;4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CF8EE27-E29F-4E6E-8D9E-580C01562FFF}&quot;/&gt;&lt;isInvalidForFieldText val=&quot;0&quot;/&gt;&lt;Image&gt;&lt;filename val=&quot;C:\Users\User\AppData\Local\Temp\CP89086534687Session\CPTrustFolder89086534703\PPTImport890823087671\data\asimages\{1CF8EE27-E29F-4E6E-8D9E-580C01562FFF}_19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FCD5EA9D-A1A2-47FB-8873-57752D9AD40C}&quot;/&gt;&lt;isInvalidForFieldText val=&quot;0&quot;/&gt;&lt;Image&gt;&lt;filename val=&quot;C:\Users\User\AppData\Local\Temp\CP89086534687Session\CPTrustFolder89086534703\PPTImport890823087671\data\asimages\{FCD5EA9D-A1A2-47FB-8873-57752D9AD40C}_20.png&quot;/&gt;&lt;left val=&quot;-12&quot;/&gt;&lt;top val=&quot;76&quot;/&gt;&lt;width val=&quot;984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8&quot;/&gt;&lt;lineCharCount val=&quot;9&quot;/&gt;&lt;lineCharCount val=&quot;12&quot;/&gt;&lt;lineCharCount val=&quot;11&quot;/&gt;&lt;lineCharCount val=&quot;24&quot;/&gt;&lt;lineCharCount val=&quot;30&quot;/&gt;&lt;lineCharCount val=&quot;18&quot;/&gt;&lt;lineCharCount val=&quot;27&quot;/&gt;&lt;/TableIndex&gt;&lt;/ShapeTextInfo&gt;"/>
  <p:tag name="HTML_SHAPEINFO" val="&lt;ThreeDShapeInfo&gt;&lt;uuid val=&quot;{1BD127AA-C690-47E3-8C90-2E665E03ED4D}&quot;/&gt;&lt;isInvalidForFieldText val=&quot;0&quot;/&gt;&lt;Image&gt;&lt;filename val=&quot;C:\Users\User\AppData\Local\Temp\CP89086534687Session\CPTrustFolder89086534703\PPTImport890823087671\data\asimages\{1BD127AA-C690-47E3-8C90-2E665E03ED4D}_20.png&quot;/&gt;&lt;left val=&quot;42&quot;/&gt;&lt;top val=&quot;260&quot;/&gt;&lt;width val=&quot;870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FF299B-42E1-4CA0-8F26-7BC152BDA445}&quot;/&gt;&lt;isInvalidForFieldText val=&quot;0&quot;/&gt;&lt;Image&gt;&lt;filename val=&quot;C:\Users\User\AppData\Local\Temp\CP89086534687Session\CPTrustFolder89086534703\PPTImport890823087671\data\asimages\{15FF299B-42E1-4CA0-8F26-7BC152BDA445}_20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D77C2C72-98EF-46F2-970A-454229C45F11}&quot;/&gt;&lt;isInvalidForFieldText val=&quot;0&quot;/&gt;&lt;Image&gt;&lt;filename val=&quot;C:\Users\User\AppData\Local\Temp\CP89086534687Session\CPTrustFolder89086534703\PPTImport890823087671\data\asimages\{D77C2C72-98EF-46F2-970A-454229C45F11}_20.png&quot;/&gt;&lt;left val=&quot;37&quot;/&gt;&lt;top val=&quot;209&quot;/&gt;&lt;width val=&quot;368&quot;/&gt;&lt;height val=&quot;5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9B71A97B-2918-40DE-9BE4-0DBF467C938C}&quot;/&gt;&lt;isInvalidForFieldText val=&quot;0&quot;/&gt;&lt;Image&gt;&lt;filename val=&quot;C:\Users\User\AppData\Local\Temp\CP89086534687Session\CPTrustFolder89086534703\PPTImport890823087671\data\asimages\{9B71A97B-2918-40DE-9BE4-0DBF467C938C}_20.png&quot;/&gt;&lt;left val=&quot;484&quot;/&gt;&lt;top val=&quot;208&quot;/&gt;&lt;width val=&quot;449&quot;/&gt;&lt;height val=&quot;5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21&quot;/&gt;&lt;lineCharCount val=&quot;28&quot;/&gt;&lt;lineCharCount val=&quot;8&quot;/&gt;&lt;lineCharCount val=&quot;27&quot;/&gt;&lt;lineCharCount val=&quot;23&quot;/&gt;&lt;lineCharCount val=&quot;9&quot;/&gt;&lt;lineCharCount val=&quot;15&quot;/&gt;&lt;/TableIndex&gt;&lt;/ShapeTextInfo&gt;"/>
  <p:tag name="HTML_SHAPEINFO" val="&lt;ThreeDShapeInfo&gt;&lt;uuid val=&quot;{E37ECDD8-5BF7-4101-B35A-7A8717675D01}&quot;/&gt;&lt;isInvalidForFieldText val=&quot;0&quot;/&gt;&lt;Image&gt;&lt;filename val=&quot;C:\Users\User\AppData\Local\Temp\CP89086534687Session\CPTrustFolder89086534703\PPTImport890823087671\data\asimages\{E37ECDD8-5BF7-4101-B35A-7A8717675D01}_20.png&quot;/&gt;&lt;left val=&quot;485&quot;/&gt;&lt;top val=&quot;260&quot;/&gt;&lt;width val=&quot;392&quot;/&gt;&lt;height val=&quot;33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BFD03C4D-C196-4011-A3CF-BDE66FE7DD4E}&quot;/&gt;&lt;isInvalidForFieldText val=&quot;0&quot;/&gt;&lt;Image&gt;&lt;filename val=&quot;C:\Users\User\AppData\Local\Temp\CP89086534687Session\CPTrustFolder89086534703\PPTImport890823087671\data\asimages\{BFD03C4D-C196-4011-A3CF-BDE66FE7DD4E}_21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0&quot;/&gt;&lt;lineCharCount val=&quot;30&quot;/&gt;&lt;lineCharCount val=&quot;17&quot;/&gt;&lt;lineCharCount val=&quot;41&quot;/&gt;&lt;lineCharCount val=&quot;6&quot;/&gt;&lt;lineCharCount val=&quot;25&quot;/&gt;&lt;/TableIndex&gt;&lt;/ShapeTextInfo&gt;"/>
  <p:tag name="HTML_SHAPEINFO" val="&lt;ThreeDShapeInfo&gt;&lt;uuid val=&quot;{E150A275-73EB-470A-9A0A-3693757A9C93}&quot;/&gt;&lt;isInvalidForFieldText val=&quot;0&quot;/&gt;&lt;Image&gt;&lt;filename val=&quot;C:\Users\User\AppData\Local\Temp\CP89086534687Session\CPTrustFolder89086534703\PPTImport890823087671\data\asimages\{E150A275-73EB-470A-9A0A-3693757A9C93}_21.png&quot;/&gt;&lt;left val=&quot;42&quot;/&gt;&lt;top val=&quot;212&quot;/&gt;&lt;width val=&quot;870&quot;/&gt;&lt;height val=&quot;41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7A1D889-9968-4AB2-935A-2DD207AB9D07}&quot;/&gt;&lt;isInvalidForFieldText val=&quot;0&quot;/&gt;&lt;Image&gt;&lt;filename val=&quot;C:\Users\User\AppData\Local\Temp\CP89086534687Session\CPTrustFolder89086534703\PPTImport890823087671\data\asimages\{D7A1D889-9968-4AB2-935A-2DD207AB9D07}_21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37EC995C-B217-44B1-AFBE-4C226C7861B2}&quot;/&gt;&lt;isInvalidForFieldText val=&quot;0&quot;/&gt;&lt;Image&gt;&lt;filename val=&quot;C:\Users\User\AppData\Local\Temp\CP89086534687Session\CPTrustFolder89086534703\PPTImport890823087671\data\asimages\{37EC995C-B217-44B1-AFBE-4C226C7861B2}_22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57&quot;/&gt;&lt;lineCharCount val=&quot;46&quot;/&gt;&lt;lineCharCount val=&quot;72&quot;/&gt;&lt;lineCharCount val=&quot;49&quot;/&gt;&lt;/TableIndex&gt;&lt;/ShapeTextInfo&gt;"/>
  <p:tag name="HTML_SHAPEINFO" val="&lt;ThreeDShapeInfo&gt;&lt;uuid val=&quot;{1D2D14C0-6821-406F-A032-A288B15D19EC}&quot;/&gt;&lt;isInvalidForFieldText val=&quot;0&quot;/&gt;&lt;Image&gt;&lt;filename val=&quot;C:\Users\User\AppData\Local\Temp\CP89086534687Session\CPTrustFolder89086534703\PPTImport890823087671\data\asimages\{1D2D14C0-6821-406F-A032-A288B15D19EC}_22.png&quot;/&gt;&lt;left val=&quot;42&quot;/&gt;&lt;top val=&quot;212&quot;/&gt;&lt;width val=&quot;870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2CE4C0C-A2DF-4560-A6B1-A84B5E3EC00F}&quot;/&gt;&lt;isInvalidForFieldText val=&quot;0&quot;/&gt;&lt;Image&gt;&lt;filename val=&quot;C:\Users\User\AppData\Local\Temp\CP89086534687Session\CPTrustFolder89086534703\PPTImport890823087671\data\asimages\{32CE4C0C-A2DF-4560-A6B1-A84B5E3EC00F}_22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87E47E05-409B-4F14-9B05-E76AE8E372AE}&quot;/&gt;&lt;isInvalidForFieldText val=&quot;0&quot;/&gt;&lt;Image&gt;&lt;filename val=&quot;C:\Users\User\AppData\Local\Temp\CP89086534687Session\CPTrustFolder89086534703\PPTImport890823087671\data\asimages\{87E47E05-409B-4F14-9B05-E76AE8E372AE}_23.png&quot;/&gt;&lt;left val=&quot;0&quot;/&gt;&lt;top val=&quot;76&quot;/&gt;&lt;width val=&quot;961&quot;/&gt;&lt;height val=&quot;1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72&quot;/&gt;&lt;lineCharCount val=&quot;47&quot;/&gt;&lt;lineCharCount val=&quot;66&quot;/&gt;&lt;lineCharCount val=&quot;8&quot;/&gt;&lt;/TableIndex&gt;&lt;/ShapeTextInfo&gt;"/>
  <p:tag name="HTML_SHAPEINFO" val="&lt;ThreeDShapeInfo&gt;&lt;uuid val=&quot;{C62B6779-B1C9-4316-8B04-B99C8B56E804}&quot;/&gt;&lt;isInvalidForFieldText val=&quot;0&quot;/&gt;&lt;Image&gt;&lt;filename val=&quot;C:\Users\User\AppData\Local\Temp\CP89086534687Session\CPTrustFolder89086534703\PPTImport890823087671\data\asimages\{C62B6779-B1C9-4316-8B04-B99C8B56E804}_23.png&quot;/&gt;&lt;left val=&quot;42&quot;/&gt;&lt;top val=&quot;212&quot;/&gt;&lt;width val=&quot;870&quot;/&gt;&lt;height val=&quot;41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B00BA57-DA8D-4AD8-BA7C-433CE348CA8A}&quot;/&gt;&lt;isInvalidForFieldText val=&quot;0&quot;/&gt;&lt;Image&gt;&lt;filename val=&quot;C:\Users\User\AppData\Local\Temp\CP89086534687Session\CPTrustFolder89086534703\PPTImport890823087671\data\asimages\{BB00BA57-DA8D-4AD8-BA7C-433CE348CA8A}_23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DEED5959-E046-485F-ACC8-2CE5955EAE3A}&quot;/&gt;&lt;isInvalidForFieldText val=&quot;0&quot;/&gt;&lt;Image&gt;&lt;filename val=&quot;C:\Users\User\AppData\Local\Temp\CP89086534687Session\CPTrustFolder89086534703\PPTImport890823087671\data\asimages\{DEED5959-E046-485F-ACC8-2CE5955EAE3A}_24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9&quot;/&gt;&lt;lineCharCount val=&quot;42&quot;/&gt;&lt;lineCharCount val=&quot;45&quot;/&gt;&lt;lineCharCount val=&quot;7&quot;/&gt;&lt;lineCharCount val=&quot;16&quot;/&gt;&lt;lineCharCount val=&quot;18&quot;/&gt;&lt;lineCharCount val=&quot;26&quot;/&gt;&lt;/TableIndex&gt;&lt;/ShapeTextInfo&gt;"/>
  <p:tag name="HTML_SHAPEINFO" val="&lt;ThreeDShapeInfo&gt;&lt;uuid val=&quot;{45AF3B65-4C0E-4F9E-A37C-05E7BF888F15}&quot;/&gt;&lt;isInvalidForFieldText val=&quot;0&quot;/&gt;&lt;Image&gt;&lt;filename val=&quot;C:\Users\User\AppData\Local\Temp\CP89086534687Session\CPTrustFolder89086534703\PPTImport890823087671\data\asimages\{45AF3B65-4C0E-4F9E-A37C-05E7BF888F15}_24.png&quot;/&gt;&lt;left val=&quot;42&quot;/&gt;&lt;top val=&quot;212&quot;/&gt;&lt;width val=&quot;870&quot;/&gt;&lt;height val=&quot;41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8B5207A-9942-43C6-870F-4B1F3856EEA8}&quot;/&gt;&lt;isInvalidForFieldText val=&quot;0&quot;/&gt;&lt;Image&gt;&lt;filename val=&quot;C:\Users\User\AppData\Local\Temp\CP89086534687Session\CPTrustFolder89086534703\PPTImport890823087671\data\asimages\{D8B5207A-9942-43C6-870F-4B1F3856EEA8}_24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39D1E438-B4B3-4784-848E-F1DB64C64F61}&quot;/&gt;&lt;isInvalidForFieldText val=&quot;0&quot;/&gt;&lt;Image&gt;&lt;filename val=&quot;C:\Users\User\AppData\Local\Temp\CP89086534687Session\CPTrustFolder89086534703\PPTImport890823087671\data\asimages\{39D1E438-B4B3-4784-848E-F1DB64C64F61}_25.png&quot;/&gt;&lt;left val=&quot;0&quot;/&gt;&lt;top val=&quot;76&quot;/&gt;&lt;width val=&quot;961&quot;/&gt;&lt;height val=&quot;12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34&quot;/&gt;&lt;lineCharCount val=&quot;7&quot;/&gt;&lt;lineCharCount val=&quot;30&quot;/&gt;&lt;lineCharCount val=&quot;16&quot;/&gt;&lt;lineCharCount val=&quot;43&quot;/&gt;&lt;lineCharCount val=&quot;72&quot;/&gt;&lt;lineCharCount val=&quot;39&quot;/&gt;&lt;/TableIndex&gt;&lt;/ShapeTextInfo&gt;"/>
  <p:tag name="HTML_SHAPEINFO" val="&lt;ThreeDShapeInfo&gt;&lt;uuid val=&quot;{54B5D793-49D6-4747-BB25-AF6B776F4EB6}&quot;/&gt;&lt;isInvalidForFieldText val=&quot;0&quot;/&gt;&lt;Image&gt;&lt;filename val=&quot;C:\Users\User\AppData\Local\Temp\CP89086534687Session\CPTrustFolder89086534703\PPTImport890823087671\data\asimages\{54B5D793-49D6-4747-BB25-AF6B776F4EB6}_25.png&quot;/&gt;&lt;left val=&quot;42&quot;/&gt;&lt;top val=&quot;213&quot;/&gt;&lt;width val=&quot;873&quot;/&gt;&lt;height val=&quot;41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7BF428-A7A1-4312-B3C5-D1E0F9BA5C19}&quot;/&gt;&lt;isInvalidForFieldText val=&quot;0&quot;/&gt;&lt;Image&gt;&lt;filename val=&quot;C:\Users\User\AppData\Local\Temp\CP89086534687Session\CPTrustFolder89086534703\PPTImport890823087671\data\asimages\{E37BF428-A7A1-4312-B3C5-D1E0F9BA5C19}_25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9B70DDA6-4CFD-4648-90C9-6EA5731EE910}&quot;/&gt;&lt;isInvalidForFieldText val=&quot;0&quot;/&gt;&lt;Image&gt;&lt;filename val=&quot;C:\Users\User\AppData\Local\Temp\CP89086534687Session\CPTrustFolder89086534703\PPTImport890823087671\data\asimages\{9B70DDA6-4CFD-4648-90C9-6EA5731EE910}_26.png&quot;/&gt;&lt;left val=&quot;0&quot;/&gt;&lt;top val=&quot;76&quot;/&gt;&lt;width val=&quot;961&quot;/&gt;&lt;height val=&quot;12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24&quot;/&gt;&lt;lineCharCount val=&quot;63&quot;/&gt;&lt;lineCharCount val=&quot;14&quot;/&gt;&lt;lineCharCount val=&quot;49&quot;/&gt;&lt;lineCharCount val=&quot;69&quot;/&gt;&lt;lineCharCount val=&quot;65&quot;/&gt;&lt;lineCharCount val=&quot;13&quot;/&gt;&lt;/TableIndex&gt;&lt;/ShapeTextInfo&gt;"/>
  <p:tag name="HTML_SHAPEINFO" val="&lt;ThreeDShapeInfo&gt;&lt;uuid val=&quot;{15D58F38-900F-4224-8057-8F4C32BD61F0}&quot;/&gt;&lt;isInvalidForFieldText val=&quot;0&quot;/&gt;&lt;Image&gt;&lt;filename val=&quot;C:\Users\User\AppData\Local\Temp\CP89086534687Session\CPTrustFolder89086534703\PPTImport890823087671\data\asimages\{15D58F38-900F-4224-8057-8F4C32BD61F0}_26.png&quot;/&gt;&lt;left val=&quot;42&quot;/&gt;&lt;top val=&quot;212&quot;/&gt;&lt;width val=&quot;870&quot;/&gt;&lt;height val=&quot;41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E4FEE76-CB8E-4955-B83C-A66042EEDFC1}&quot;/&gt;&lt;isInvalidForFieldText val=&quot;0&quot;/&gt;&lt;Image&gt;&lt;filename val=&quot;C:\Users\User\AppData\Local\Temp\CP89086534687Session\CPTrustFolder89086534703\PPTImport890823087671\data\asimages\{7E4FEE76-CB8E-4955-B83C-A66042EEDFC1}_26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4435A4D2-FE59-48BE-A9DD-F80FFB8DBE98}&quot;/&gt;&lt;isInvalidForFieldText val=&quot;0&quot;/&gt;&lt;Image&gt;&lt;filename val=&quot;C:\Users\User\AppData\Local\Temp\CP89086534687Session\CPTrustFolder89086534703\PPTImport890823087671\data\asimages\{4435A4D2-FE59-48BE-A9DD-F80FFB8DBE98}_27.png&quot;/&gt;&lt;left val=&quot;0&quot;/&gt;&lt;top val=&quot;76&quot;/&gt;&lt;width val=&quot;961&quot;/&gt;&lt;height val=&quot;12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8&quot;/&gt;&lt;lineCharCount val=&quot;66&quot;/&gt;&lt;lineCharCount val=&quot;53&quot;/&gt;&lt;lineCharCount val=&quot;34&quot;/&gt;&lt;/TableIndex&gt;&lt;/ShapeTextInfo&gt;"/>
  <p:tag name="HTML_SHAPEINFO" val="&lt;ThreeDShapeInfo&gt;&lt;uuid val=&quot;{4C68383C-0289-4727-9CB6-53B28E5017DD}&quot;/&gt;&lt;isInvalidForFieldText val=&quot;0&quot;/&gt;&lt;Image&gt;&lt;filename val=&quot;C:\Users\User\AppData\Local\Temp\CP89086534687Session\CPTrustFolder89086534703\PPTImport890823087671\data\asimages\{4C68383C-0289-4727-9CB6-53B28E5017DD}_27.png&quot;/&gt;&lt;left val=&quot;42&quot;/&gt;&lt;top val=&quot;212&quot;/&gt;&lt;width val=&quot;870&quot;/&gt;&lt;height val=&quot;41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B2ED72D-A695-43FC-B91A-39A9956D4313}&quot;/&gt;&lt;isInvalidForFieldText val=&quot;0&quot;/&gt;&lt;Image&gt;&lt;filename val=&quot;C:\Users\User\AppData\Local\Temp\CP89086534687Session\CPTrustFolder89086534703\PPTImport890823087671\data\asimages\{AB2ED72D-A695-43FC-B91A-39A9956D4313}_27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E1CDD4C7-4D89-468F-A09F-DA2AB2DA0FB9}&quot;/&gt;&lt;isInvalidForFieldText val=&quot;0&quot;/&gt;&lt;Image&gt;&lt;filename val=&quot;C:\Users\User\AppData\Local\Temp\CP89086534687Session\CPTrustFolder89086534703\PPTImport890823087671\data\asimages\{E1CDD4C7-4D89-468F-A09F-DA2AB2DA0FB9}_28.png&quot;/&gt;&lt;left val=&quot;0&quot;/&gt;&lt;top val=&quot;76&quot;/&gt;&lt;width val=&quot;961&quot;/&gt;&lt;height val=&quot;122&quot;/&gt;&lt;hasText val=&quot;1&quot;/&gt;&lt;/Image&gt;&lt;/ThreeDShapeInfo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7654</TotalTime>
  <Words>3216</Words>
  <Application>Microsoft Office PowerPoint</Application>
  <PresentationFormat>On-screen Show (4:3)</PresentationFormat>
  <Paragraphs>387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VA Theme</vt:lpstr>
      <vt:lpstr>Identifying Special Issue Claims</vt:lpstr>
      <vt:lpstr>Objectives</vt:lpstr>
      <vt:lpstr>References</vt:lpstr>
      <vt:lpstr>References</vt:lpstr>
      <vt:lpstr>References</vt:lpstr>
      <vt:lpstr>References</vt:lpstr>
      <vt:lpstr>Overview</vt:lpstr>
      <vt:lpstr>Overview (continued)</vt:lpstr>
      <vt:lpstr>Handling of Special Issue Claims</vt:lpstr>
      <vt:lpstr>Claims that Require Priority Processing</vt:lpstr>
      <vt:lpstr>Claims that Require Priority Processing (continued)</vt:lpstr>
      <vt:lpstr>Regional Office Specific</vt:lpstr>
      <vt:lpstr>Regional Office Specific (continued)</vt:lpstr>
      <vt:lpstr>Regional Office Specific (continued)</vt:lpstr>
      <vt:lpstr>Regional Office Specific (continued)</vt:lpstr>
      <vt:lpstr>Regional Office Specific (continued)</vt:lpstr>
      <vt:lpstr>Exposure Only</vt:lpstr>
      <vt:lpstr>Cold Injury</vt:lpstr>
      <vt:lpstr>Compensation for Certain PGW Veterans</vt:lpstr>
      <vt:lpstr>Compensation for Certain PGW Veterans (continued)</vt:lpstr>
      <vt:lpstr>Cold Injury Development</vt:lpstr>
      <vt:lpstr>HIV-AIDS</vt:lpstr>
      <vt:lpstr>Asbestos</vt:lpstr>
      <vt:lpstr>Asbestos (continued)</vt:lpstr>
      <vt:lpstr>Asbestos (continued)</vt:lpstr>
      <vt:lpstr>Asbestos (continued)</vt:lpstr>
      <vt:lpstr>Asbestos (continued)</vt:lpstr>
      <vt:lpstr>Reminders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Special Issues Claims PowerPoint Presentation</dc:title>
  <dc:subject>RVSR</dc:subject>
  <dc:creator>Department of Veterans Affairs, Veterans Benefits Administration, Compensation Service, STAFF</dc:creator>
  <cp:keywords>FPOW, radiation, PGW, persian gulf, birth defects, spina, water, priority processing, cold injury, herbicide, C-123</cp:keywords>
  <dc:description>The lesson highlights special issue claims for RVSR awareness, with emphasis placed on more common conditions.</dc:description>
  <cp:lastModifiedBy>Kathy Poole</cp:lastModifiedBy>
  <cp:revision>490</cp:revision>
  <dcterms:created xsi:type="dcterms:W3CDTF">2014-04-30T02:32:11Z</dcterms:created>
  <dcterms:modified xsi:type="dcterms:W3CDTF">2018-08-13T16:17:58Z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