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Lst>
  <p:notesMasterIdLst>
    <p:notesMasterId r:id="rId33"/>
  </p:notesMasterIdLst>
  <p:handoutMasterIdLst>
    <p:handoutMasterId r:id="rId34"/>
  </p:handoutMasterIdLst>
  <p:sldIdLst>
    <p:sldId id="257" r:id="rId6"/>
    <p:sldId id="258" r:id="rId7"/>
    <p:sldId id="259" r:id="rId8"/>
    <p:sldId id="275" r:id="rId9"/>
    <p:sldId id="260" r:id="rId10"/>
    <p:sldId id="261" r:id="rId11"/>
    <p:sldId id="263" r:id="rId12"/>
    <p:sldId id="262" r:id="rId13"/>
    <p:sldId id="264" r:id="rId14"/>
    <p:sldId id="265" r:id="rId15"/>
    <p:sldId id="266" r:id="rId16"/>
    <p:sldId id="286" r:id="rId17"/>
    <p:sldId id="273" r:id="rId18"/>
    <p:sldId id="267" r:id="rId19"/>
    <p:sldId id="268" r:id="rId20"/>
    <p:sldId id="269" r:id="rId21"/>
    <p:sldId id="277" r:id="rId22"/>
    <p:sldId id="271" r:id="rId23"/>
    <p:sldId id="276" r:id="rId24"/>
    <p:sldId id="285" r:id="rId25"/>
    <p:sldId id="284" r:id="rId26"/>
    <p:sldId id="272" r:id="rId27"/>
    <p:sldId id="278" r:id="rId28"/>
    <p:sldId id="279" r:id="rId29"/>
    <p:sldId id="280" r:id="rId30"/>
    <p:sldId id="281" r:id="rId31"/>
    <p:sldId id="256" r:id="rId32"/>
  </p:sldIdLst>
  <p:sldSz cx="12192000" cy="6858000"/>
  <p:notesSz cx="6858000" cy="91440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tts, Lisa, VBADENV Trng Facility" initials="LLVTF" lastIdx="5" clrIdx="0">
    <p:extLst>
      <p:ext uri="{19B8F6BF-5375-455C-9EA6-DF929625EA0E}">
        <p15:presenceInfo xmlns:p15="http://schemas.microsoft.com/office/powerpoint/2012/main" userId="S-1-5-21-1409082233-764733703-682003330-127371" providerId="AD"/>
      </p:ext>
    </p:extLst>
  </p:cmAuthor>
  <p:cmAuthor id="2" name="Atterole, Nicole, VBABALT\ACAD" initials="ANV" lastIdx="38" clrIdx="1">
    <p:extLst>
      <p:ext uri="{19B8F6BF-5375-455C-9EA6-DF929625EA0E}">
        <p15:presenceInfo xmlns:p15="http://schemas.microsoft.com/office/powerpoint/2012/main" userId="S-1-5-21-1409082233-764733703-682003330-4407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1079" autoAdjust="0"/>
  </p:normalViewPr>
  <p:slideViewPr>
    <p:cSldViewPr snapToGrid="0">
      <p:cViewPr varScale="1">
        <p:scale>
          <a:sx n="109" d="100"/>
          <a:sy n="109" d="100"/>
        </p:scale>
        <p:origin x="672"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11/16/2018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11/16/2018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formatting of first two bullets . </a:t>
            </a:r>
          </a:p>
        </p:txBody>
      </p:sp>
      <p:sp>
        <p:nvSpPr>
          <p:cNvPr id="4" name="Slide Number Placeholder 3"/>
          <p:cNvSpPr>
            <a:spLocks noGrp="1"/>
          </p:cNvSpPr>
          <p:nvPr>
            <p:ph type="sldNum" sz="quarter" idx="10"/>
          </p:nvPr>
        </p:nvSpPr>
        <p:spPr/>
        <p:txBody>
          <a:bodyPr/>
          <a:lstStyle/>
          <a:p>
            <a:fld id="{0E7C618C-DDD3-4DC9-ADAB-73264023D4F2}" type="slidenum">
              <a:rPr lang="en-US" smtClean="0"/>
              <a:t>16</a:t>
            </a:fld>
            <a:endParaRPr lang="en-US"/>
          </a:p>
        </p:txBody>
      </p:sp>
    </p:spTree>
    <p:extLst>
      <p:ext uri="{BB962C8B-B14F-4D97-AF65-F5344CB8AC3E}">
        <p14:creationId xmlns:p14="http://schemas.microsoft.com/office/powerpoint/2010/main" val="1620933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Suggest adding sub bullet under 7822 to draw attention to if for the presenter</a:t>
            </a:r>
          </a:p>
        </p:txBody>
      </p:sp>
      <p:sp>
        <p:nvSpPr>
          <p:cNvPr id="4" name="Slide Number Placeholder 3"/>
          <p:cNvSpPr>
            <a:spLocks noGrp="1"/>
          </p:cNvSpPr>
          <p:nvPr>
            <p:ph type="sldNum" sz="quarter" idx="10"/>
          </p:nvPr>
        </p:nvSpPr>
        <p:spPr/>
        <p:txBody>
          <a:bodyPr/>
          <a:lstStyle/>
          <a:p>
            <a:fld id="{0E7C618C-DDD3-4DC9-ADAB-73264023D4F2}" type="slidenum">
              <a:rPr lang="en-US" smtClean="0"/>
              <a:t>19</a:t>
            </a:fld>
            <a:endParaRPr lang="en-US"/>
          </a:p>
        </p:txBody>
      </p:sp>
    </p:spTree>
    <p:extLst>
      <p:ext uri="{BB962C8B-B14F-4D97-AF65-F5344CB8AC3E}">
        <p14:creationId xmlns:p14="http://schemas.microsoft.com/office/powerpoint/2010/main" val="3139549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0"/>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0"/>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C414AED-89CE-4A48-8B2B-1B3A5C68EA2A}" type="slidenum">
              <a:rPr lang="en-US" smtClean="0"/>
              <a:t>‹#›</a:t>
            </a:fld>
            <a:endParaRPr lang="en-US"/>
          </a:p>
        </p:txBody>
      </p:sp>
    </p:spTree>
    <p:extLst>
      <p:ext uri="{BB962C8B-B14F-4D97-AF65-F5344CB8AC3E}">
        <p14:creationId xmlns:p14="http://schemas.microsoft.com/office/powerpoint/2010/main" val="1995713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b="0" i="0" u="none"/>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ransition/>
  <p:hf hdr="0" ftr="0" dt="0"/>
  <p:txStyles>
    <p:titleStyle>
      <a:lvl1pPr algn="ctr" rtl="0" eaLnBrk="1" fontAlgn="base" hangingPunct="1">
        <a:spcBef>
          <a:spcPct val="0"/>
        </a:spcBef>
        <a:spcAft>
          <a:spcPct val="0"/>
        </a:spcAft>
        <a:defRPr sz="3200" b="0" i="0" u="none">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vbacoweb03.dva.va.gov/bl/21/DBQ/default.asp" TargetMode="External"/><Relationship Id="rId2" Type="http://schemas.openxmlformats.org/officeDocument/2006/relationships/hyperlink" Target="https://www.ecfr.gov/cgi-bin/text-idx?SID=ad275643432556b9dda942343fb89296&amp;mc=true&amp;node=pt38.1.4&amp;rgn=div5#se38.1.4_1118"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hyperlink" Target="https://vaww.vrm.km.va.gov/system/templates/selfservice/va_kanew/help/agent/locale/en-US/portal/554400000001034/content/554400000019008/02-3951-Preservation-of-disability-rating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4/content/554400000018858/29-3344-Stabilization-of-disability-evaluations" TargetMode="External"/><Relationship Id="rId2" Type="http://schemas.openxmlformats.org/officeDocument/2006/relationships/hyperlink" Target="https://vaww.vrm.km.va.gov/system/templates/selfservice/va_kanew/help/agent/locale/en-US/portal/554400000001034/content/554400000019008/02-3951-Preservation-of-disability-rating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Service</a:t>
            </a: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a:latin typeface="Century Schoolbook" pitchFamily="18" charset="0"/>
              </a:rPr>
              <a:t>November 2018</a:t>
            </a:r>
          </a:p>
        </p:txBody>
      </p:sp>
      <p:sp>
        <p:nvSpPr>
          <p:cNvPr id="4" name="Rectangle 2"/>
          <p:cNvSpPr txBox="1">
            <a:spLocks noChangeArrowheads="1"/>
          </p:cNvSpPr>
          <p:nvPr/>
        </p:nvSpPr>
        <p:spPr bwMode="auto">
          <a:xfrm>
            <a:off x="2209800" y="4953000"/>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a:solidFill>
                  <a:srgbClr val="1D3275"/>
                </a:solidFill>
                <a:latin typeface="Verdana" pitchFamily="34" charset="0"/>
              </a:rPr>
              <a:t>Skin – RVSR Challenge IWT</a:t>
            </a:r>
            <a:endParaRPr lang="en-US" sz="6600" i="1" kern="0" dirty="0">
              <a:solidFill>
                <a:srgbClr val="003366"/>
              </a:solidFill>
              <a:latin typeface="Verdana" pitchFamily="34" charset="0"/>
            </a:endParaRPr>
          </a:p>
        </p:txBody>
      </p:sp>
    </p:spTree>
    <p:extLst>
      <p:ext uri="{BB962C8B-B14F-4D97-AF65-F5344CB8AC3E}">
        <p14:creationId xmlns:p14="http://schemas.microsoft.com/office/powerpoint/2010/main" val="303315381"/>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Scars – DC 7801/7802</a:t>
            </a:r>
          </a:p>
        </p:txBody>
      </p:sp>
      <p:sp>
        <p:nvSpPr>
          <p:cNvPr id="3" name="Content Placeholder 2"/>
          <p:cNvSpPr>
            <a:spLocks noGrp="1"/>
          </p:cNvSpPr>
          <p:nvPr>
            <p:ph idx="1"/>
          </p:nvPr>
        </p:nvSpPr>
        <p:spPr/>
        <p:txBody>
          <a:bodyPr>
            <a:normAutofit/>
          </a:bodyPr>
          <a:lstStyle/>
          <a:p>
            <a:r>
              <a:rPr lang="en-US" dirty="0"/>
              <a:t>DC 7801 – Burn scar(s) or scar(s) due to other causes, not of the head, face, or neck, that are associated with underlying soft tissue damage</a:t>
            </a:r>
          </a:p>
          <a:p>
            <a:pPr lvl="1"/>
            <a:r>
              <a:rPr lang="en-US" dirty="0">
                <a:latin typeface="Times New Roman" panose="02020603050405020304" pitchFamily="18" charset="0"/>
                <a:cs typeface="Times New Roman" panose="02020603050405020304" pitchFamily="18" charset="0"/>
              </a:rPr>
              <a:t>Evaluate based on affected zone and size of area affected</a:t>
            </a:r>
          </a:p>
          <a:p>
            <a:pPr lvl="1"/>
            <a:r>
              <a:rPr lang="en-US" dirty="0">
                <a:latin typeface="Times New Roman" panose="02020603050405020304" pitchFamily="18" charset="0"/>
                <a:cs typeface="Times New Roman" panose="02020603050405020304" pitchFamily="18" charset="0"/>
              </a:rPr>
              <a:t>Minimum of six square inches affected to be compensable, to areas 144 square inches of greater (40 percent)</a:t>
            </a:r>
          </a:p>
          <a:p>
            <a:r>
              <a:rPr lang="en-US" dirty="0"/>
              <a:t>DC 7802 – Burn scar(s) due to other causes, not of the head, face, or neck, that are not associated with underlying soft tissue damage</a:t>
            </a:r>
          </a:p>
          <a:p>
            <a:pPr lvl="1"/>
            <a:r>
              <a:rPr lang="en-US" dirty="0">
                <a:latin typeface="Times New Roman" panose="02020603050405020304" pitchFamily="18" charset="0"/>
                <a:cs typeface="Times New Roman" panose="02020603050405020304" pitchFamily="18" charset="0"/>
              </a:rPr>
              <a:t>Evaluate based on affected zone and size of area affected</a:t>
            </a:r>
          </a:p>
          <a:p>
            <a:pPr lvl="1"/>
            <a:r>
              <a:rPr lang="en-US" dirty="0">
                <a:latin typeface="Times New Roman" panose="02020603050405020304" pitchFamily="18" charset="0"/>
                <a:cs typeface="Times New Roman" panose="02020603050405020304" pitchFamily="18" charset="0"/>
              </a:rPr>
              <a:t>Area or areas 144 square inches or greater warrants 10 percent</a:t>
            </a:r>
          </a:p>
          <a:p>
            <a:pPr marL="0" indent="0">
              <a:buNone/>
            </a:pPr>
            <a:endParaRPr 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10</a:t>
            </a:fld>
            <a:endParaRPr lang="en-US"/>
          </a:p>
        </p:txBody>
      </p:sp>
    </p:spTree>
    <p:extLst>
      <p:ext uri="{BB962C8B-B14F-4D97-AF65-F5344CB8AC3E}">
        <p14:creationId xmlns:p14="http://schemas.microsoft.com/office/powerpoint/2010/main" val="3584341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DC 7801/7802 Notes</a:t>
            </a:r>
          </a:p>
        </p:txBody>
      </p:sp>
      <p:sp>
        <p:nvSpPr>
          <p:cNvPr id="3" name="Content Placeholder 2"/>
          <p:cNvSpPr>
            <a:spLocks noGrp="1"/>
          </p:cNvSpPr>
          <p:nvPr>
            <p:ph idx="1"/>
          </p:nvPr>
        </p:nvSpPr>
        <p:spPr>
          <a:xfrm>
            <a:off x="753035" y="1600855"/>
            <a:ext cx="10945906" cy="4567236"/>
          </a:xfrm>
        </p:spPr>
        <p:txBody>
          <a:bodyPr>
            <a:normAutofit lnSpcReduction="10000"/>
          </a:bodyPr>
          <a:lstStyle/>
          <a:p>
            <a:r>
              <a:rPr lang="en-US" dirty="0"/>
              <a:t>These notes only apply to DC 7801 and DC 7802</a:t>
            </a:r>
          </a:p>
          <a:p>
            <a:r>
              <a:rPr lang="en-US" dirty="0"/>
              <a:t>Note 1 – </a:t>
            </a:r>
          </a:p>
          <a:p>
            <a:pPr lvl="1"/>
            <a:r>
              <a:rPr lang="en-US" dirty="0">
                <a:latin typeface="Times New Roman" panose="02020603050405020304" pitchFamily="18" charset="0"/>
                <a:cs typeface="Times New Roman" panose="02020603050405020304" pitchFamily="18" charset="0"/>
              </a:rPr>
              <a:t>Six zones of body defined as each extremity, anterior trunk, and posterior trunk.  The midaxillary line divides the anterior and posterior trunk. </a:t>
            </a:r>
          </a:p>
          <a:p>
            <a:r>
              <a:rPr lang="en-US" dirty="0"/>
              <a:t>Note 2 – </a:t>
            </a:r>
          </a:p>
          <a:p>
            <a:pPr lvl="1"/>
            <a:r>
              <a:rPr lang="en-US" dirty="0">
                <a:latin typeface="Times New Roman" panose="02020603050405020304" pitchFamily="18" charset="0"/>
                <a:cs typeface="Times New Roman" panose="02020603050405020304" pitchFamily="18" charset="0"/>
              </a:rPr>
              <a:t>A separate evaluation may be assigned for each affected zone of the body under these DCs if there are multiple scars, or a single scar, affecting multiple zones of the body.  Combine under 38 CFR 4.25. </a:t>
            </a:r>
          </a:p>
          <a:p>
            <a:pPr lvl="1"/>
            <a:r>
              <a:rPr lang="en-US" dirty="0">
                <a:latin typeface="Times New Roman" panose="02020603050405020304" pitchFamily="18" charset="0"/>
                <a:cs typeface="Times New Roman" panose="02020603050405020304" pitchFamily="18" charset="0"/>
              </a:rPr>
              <a:t>Alternatively, if a higher evaluation would result from adding the areas affected from multiple zone of the body, a single evaluation may also be assigned under this diagnostic code.  </a:t>
            </a:r>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a:p>
        </p:txBody>
      </p:sp>
    </p:spTree>
    <p:extLst>
      <p:ext uri="{BB962C8B-B14F-4D97-AF65-F5344CB8AC3E}">
        <p14:creationId xmlns:p14="http://schemas.microsoft.com/office/powerpoint/2010/main" val="1347803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70143-1A0E-4603-9A29-D0D9E9AA7525}"/>
              </a:ext>
            </a:extLst>
          </p:cNvPr>
          <p:cNvSpPr>
            <a:spLocks noGrp="1"/>
          </p:cNvSpPr>
          <p:nvPr>
            <p:ph type="title"/>
          </p:nvPr>
        </p:nvSpPr>
        <p:spPr/>
        <p:txBody>
          <a:bodyPr/>
          <a:lstStyle/>
          <a:p>
            <a:r>
              <a:rPr lang="en-US" dirty="0"/>
              <a:t>Scenario</a:t>
            </a:r>
          </a:p>
        </p:txBody>
      </p:sp>
      <p:sp>
        <p:nvSpPr>
          <p:cNvPr id="3" name="Content Placeholder 2">
            <a:extLst>
              <a:ext uri="{FF2B5EF4-FFF2-40B4-BE49-F238E27FC236}">
                <a16:creationId xmlns:a16="http://schemas.microsoft.com/office/drawing/2014/main" id="{3ABD8ADA-67D7-4458-B984-79D6D8DE05F0}"/>
              </a:ext>
            </a:extLst>
          </p:cNvPr>
          <p:cNvSpPr>
            <a:spLocks noGrp="1"/>
          </p:cNvSpPr>
          <p:nvPr>
            <p:ph idx="1"/>
          </p:nvPr>
        </p:nvSpPr>
        <p:spPr>
          <a:xfrm>
            <a:off x="847165" y="1789114"/>
            <a:ext cx="10945906" cy="4262437"/>
          </a:xfrm>
        </p:spPr>
        <p:txBody>
          <a:bodyPr>
            <a:normAutofit/>
          </a:bodyPr>
          <a:lstStyle/>
          <a:p>
            <a:pPr marL="0" indent="0">
              <a:buNone/>
            </a:pPr>
            <a:r>
              <a:rPr lang="en-US" dirty="0"/>
              <a:t>Veteran has two stable, non-painful scars : </a:t>
            </a:r>
          </a:p>
          <a:p>
            <a:pPr marL="457200">
              <a:buFontTx/>
              <a:buChar char="-"/>
            </a:pPr>
            <a:r>
              <a:rPr lang="en-US" dirty="0"/>
              <a:t>Scar 1 – anterior trunk measuring five (5) square inches, associated with underlying tissue damage</a:t>
            </a:r>
            <a:endParaRPr lang="en-US" dirty="0">
              <a:highlight>
                <a:srgbClr val="FFFF00"/>
              </a:highlight>
            </a:endParaRPr>
          </a:p>
          <a:p>
            <a:pPr marL="457200">
              <a:buFontTx/>
              <a:buChar char="-"/>
            </a:pPr>
            <a:r>
              <a:rPr lang="en-US" dirty="0"/>
              <a:t>Scar 2 – left lower extremity measuring eight (8) square inches, associated with underlying tissue damage</a:t>
            </a:r>
            <a:endParaRPr lang="en-US" dirty="0">
              <a:highlight>
                <a:srgbClr val="FFFF00"/>
              </a:highlight>
            </a:endParaRPr>
          </a:p>
          <a:p>
            <a:pPr marL="0" indent="0">
              <a:buNone/>
            </a:pPr>
            <a:endParaRPr lang="en-US" dirty="0"/>
          </a:p>
          <a:p>
            <a:pPr marL="0" indent="0">
              <a:buNone/>
            </a:pPr>
            <a:r>
              <a:rPr lang="en-US" dirty="0"/>
              <a:t>What diagnostic code would you use?    </a:t>
            </a:r>
          </a:p>
          <a:p>
            <a:pPr marL="0" indent="0">
              <a:buNone/>
            </a:pPr>
            <a:r>
              <a:rPr lang="en-US" dirty="0"/>
              <a:t>What evaluation(s) would you assign?    </a:t>
            </a:r>
          </a:p>
          <a:p>
            <a:pPr marL="0" indent="0">
              <a:buNone/>
            </a:pPr>
            <a:endParaRPr lang="en-US" dirty="0"/>
          </a:p>
        </p:txBody>
      </p:sp>
      <p:sp>
        <p:nvSpPr>
          <p:cNvPr id="4" name="Slide Number Placeholder 3">
            <a:extLst>
              <a:ext uri="{FF2B5EF4-FFF2-40B4-BE49-F238E27FC236}">
                <a16:creationId xmlns:a16="http://schemas.microsoft.com/office/drawing/2014/main" id="{F21BBA96-9EC4-44D7-BA08-ED2B3BFFAD26}"/>
              </a:ext>
            </a:extLst>
          </p:cNvPr>
          <p:cNvSpPr>
            <a:spLocks noGrp="1"/>
          </p:cNvSpPr>
          <p:nvPr>
            <p:ph type="sldNum" sz="quarter" idx="10"/>
          </p:nvPr>
        </p:nvSpPr>
        <p:spPr/>
        <p:txBody>
          <a:bodyPr/>
          <a:lstStyle/>
          <a:p>
            <a:fld id="{7C414AED-89CE-4A48-8B2B-1B3A5C68EA2A}" type="slidenum">
              <a:rPr lang="en-US" smtClean="0"/>
              <a:t>12</a:t>
            </a:fld>
            <a:endParaRPr lang="en-US"/>
          </a:p>
        </p:txBody>
      </p:sp>
    </p:spTree>
    <p:extLst>
      <p:ext uri="{BB962C8B-B14F-4D97-AF65-F5344CB8AC3E}">
        <p14:creationId xmlns:p14="http://schemas.microsoft.com/office/powerpoint/2010/main" val="406548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70143-1A0E-4603-9A29-D0D9E9AA7525}"/>
              </a:ext>
            </a:extLst>
          </p:cNvPr>
          <p:cNvSpPr>
            <a:spLocks noGrp="1"/>
          </p:cNvSpPr>
          <p:nvPr>
            <p:ph type="title"/>
          </p:nvPr>
        </p:nvSpPr>
        <p:spPr/>
        <p:txBody>
          <a:bodyPr/>
          <a:lstStyle/>
          <a:p>
            <a:r>
              <a:rPr lang="en-US" dirty="0"/>
              <a:t>Scenario</a:t>
            </a:r>
          </a:p>
        </p:txBody>
      </p:sp>
      <p:sp>
        <p:nvSpPr>
          <p:cNvPr id="3" name="Content Placeholder 2">
            <a:extLst>
              <a:ext uri="{FF2B5EF4-FFF2-40B4-BE49-F238E27FC236}">
                <a16:creationId xmlns:a16="http://schemas.microsoft.com/office/drawing/2014/main" id="{3ABD8ADA-67D7-4458-B984-79D6D8DE05F0}"/>
              </a:ext>
            </a:extLst>
          </p:cNvPr>
          <p:cNvSpPr>
            <a:spLocks noGrp="1"/>
          </p:cNvSpPr>
          <p:nvPr>
            <p:ph idx="1"/>
          </p:nvPr>
        </p:nvSpPr>
        <p:spPr>
          <a:xfrm>
            <a:off x="847165" y="1789114"/>
            <a:ext cx="10945906" cy="4262437"/>
          </a:xfrm>
        </p:spPr>
        <p:txBody>
          <a:bodyPr>
            <a:normAutofit fontScale="92500" lnSpcReduction="20000"/>
          </a:bodyPr>
          <a:lstStyle/>
          <a:p>
            <a:pPr marL="0" indent="0">
              <a:buNone/>
            </a:pPr>
            <a:r>
              <a:rPr lang="en-US" dirty="0"/>
              <a:t>Veteran has two stable, non-painful scars : </a:t>
            </a:r>
          </a:p>
          <a:p>
            <a:pPr marL="457200">
              <a:buFontTx/>
              <a:buChar char="-"/>
            </a:pPr>
            <a:r>
              <a:rPr lang="en-US" dirty="0"/>
              <a:t>Scar 1 – anterior trunk measuring five (5) square inches, associated with underlying tissue damage</a:t>
            </a:r>
            <a:endParaRPr lang="en-US" dirty="0">
              <a:highlight>
                <a:srgbClr val="FFFF00"/>
              </a:highlight>
            </a:endParaRPr>
          </a:p>
          <a:p>
            <a:pPr marL="457200">
              <a:buFontTx/>
              <a:buChar char="-"/>
            </a:pPr>
            <a:r>
              <a:rPr lang="en-US" dirty="0"/>
              <a:t>Scar 2 – left lower extremity measuring eight (8) square inches, associated with underlying tissue damage</a:t>
            </a:r>
            <a:endParaRPr lang="en-US" dirty="0">
              <a:highlight>
                <a:srgbClr val="FFFF00"/>
              </a:highlight>
            </a:endParaRPr>
          </a:p>
          <a:p>
            <a:pPr marL="0" indent="0">
              <a:buNone/>
            </a:pPr>
            <a:endParaRPr lang="en-US" dirty="0"/>
          </a:p>
          <a:p>
            <a:pPr marL="0" indent="0">
              <a:buNone/>
            </a:pPr>
            <a:r>
              <a:rPr lang="en-US" dirty="0"/>
              <a:t>What diagnostic code would you use?    </a:t>
            </a:r>
          </a:p>
          <a:p>
            <a:pPr>
              <a:buFontTx/>
              <a:buChar char="-"/>
            </a:pPr>
            <a:r>
              <a:rPr lang="en-US" dirty="0"/>
              <a:t>DC 7801</a:t>
            </a:r>
          </a:p>
          <a:p>
            <a:pPr marL="0" indent="0">
              <a:buNone/>
            </a:pPr>
            <a:endParaRPr lang="en-US" dirty="0"/>
          </a:p>
          <a:p>
            <a:pPr marL="0" indent="0">
              <a:buNone/>
            </a:pPr>
            <a:r>
              <a:rPr lang="en-US" dirty="0"/>
              <a:t>What evaluation(s) would you assign?    </a:t>
            </a:r>
          </a:p>
          <a:p>
            <a:pPr>
              <a:buFontTx/>
              <a:buChar char="-"/>
            </a:pPr>
            <a:r>
              <a:rPr lang="en-US" dirty="0"/>
              <a:t>20 percent</a:t>
            </a:r>
          </a:p>
          <a:p>
            <a:pPr marL="0" indent="0">
              <a:buNone/>
            </a:pPr>
            <a:endParaRPr lang="en-US" dirty="0"/>
          </a:p>
        </p:txBody>
      </p:sp>
      <p:sp>
        <p:nvSpPr>
          <p:cNvPr id="4" name="Slide Number Placeholder 3">
            <a:extLst>
              <a:ext uri="{FF2B5EF4-FFF2-40B4-BE49-F238E27FC236}">
                <a16:creationId xmlns:a16="http://schemas.microsoft.com/office/drawing/2014/main" id="{F21BBA96-9EC4-44D7-BA08-ED2B3BFFAD26}"/>
              </a:ext>
            </a:extLst>
          </p:cNvPr>
          <p:cNvSpPr>
            <a:spLocks noGrp="1"/>
          </p:cNvSpPr>
          <p:nvPr>
            <p:ph type="sldNum" sz="quarter" idx="10"/>
          </p:nvPr>
        </p:nvSpPr>
        <p:spPr/>
        <p:txBody>
          <a:bodyPr/>
          <a:lstStyle/>
          <a:p>
            <a:fld id="{7C414AED-89CE-4A48-8B2B-1B3A5C68EA2A}" type="slidenum">
              <a:rPr lang="en-US" smtClean="0"/>
              <a:t>13</a:t>
            </a:fld>
            <a:endParaRPr lang="en-US"/>
          </a:p>
        </p:txBody>
      </p:sp>
    </p:spTree>
    <p:extLst>
      <p:ext uri="{BB962C8B-B14F-4D97-AF65-F5344CB8AC3E}">
        <p14:creationId xmlns:p14="http://schemas.microsoft.com/office/powerpoint/2010/main" val="94406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down)">
                                      <p:cBhvr>
                                        <p:cTn id="7" dur="10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wipe(down)">
                                      <p:cBhvr>
                                        <p:cTn id="12"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Scars – DC 7804</a:t>
            </a:r>
          </a:p>
        </p:txBody>
      </p:sp>
      <p:sp>
        <p:nvSpPr>
          <p:cNvPr id="3" name="Content Placeholder 2"/>
          <p:cNvSpPr>
            <a:spLocks noGrp="1"/>
          </p:cNvSpPr>
          <p:nvPr>
            <p:ph idx="1"/>
          </p:nvPr>
        </p:nvSpPr>
        <p:spPr/>
        <p:txBody>
          <a:bodyPr/>
          <a:lstStyle/>
          <a:p>
            <a:r>
              <a:rPr lang="en-US" dirty="0"/>
              <a:t>Scar(s), unstable or painful</a:t>
            </a:r>
          </a:p>
          <a:p>
            <a:pPr lvl="1"/>
            <a:r>
              <a:rPr lang="en-US" dirty="0">
                <a:latin typeface="Times New Roman" panose="02020603050405020304" pitchFamily="18" charset="0"/>
                <a:cs typeface="Times New Roman" panose="02020603050405020304" pitchFamily="18" charset="0"/>
              </a:rPr>
              <a:t>Based on objective evidence</a:t>
            </a:r>
          </a:p>
          <a:p>
            <a:pPr lvl="1"/>
            <a:r>
              <a:rPr lang="en-US" dirty="0">
                <a:latin typeface="Times New Roman" panose="02020603050405020304" pitchFamily="18" charset="0"/>
                <a:cs typeface="Times New Roman" panose="02020603050405020304" pitchFamily="18" charset="0"/>
              </a:rPr>
              <a:t>Unstable – frequent loss of covering of skin over the scar (note 1)</a:t>
            </a:r>
          </a:p>
          <a:p>
            <a:pPr lvl="1"/>
            <a:r>
              <a:rPr lang="en-US" dirty="0">
                <a:latin typeface="Times New Roman" panose="02020603050405020304" pitchFamily="18" charset="0"/>
                <a:cs typeface="Times New Roman" panose="02020603050405020304" pitchFamily="18" charset="0"/>
              </a:rPr>
              <a:t>Evaluate based on number of scars that are unstable or painful</a:t>
            </a:r>
          </a:p>
          <a:p>
            <a:pPr lvl="1"/>
            <a:r>
              <a:rPr lang="en-US" dirty="0">
                <a:latin typeface="Times New Roman" panose="02020603050405020304" pitchFamily="18" charset="0"/>
                <a:cs typeface="Times New Roman" panose="02020603050405020304" pitchFamily="18" charset="0"/>
              </a:rPr>
              <a:t>If one or more scars are both unstable and painful, add 10 percent to the evaluation based on the total number of unstable or painful scars (note 2)</a:t>
            </a:r>
          </a:p>
          <a:p>
            <a:r>
              <a:rPr lang="en-US" dirty="0"/>
              <a:t>Scars evaluated under DC 7800, 7801, 7802, or 7805, may also receive an evaluation under this DC, when applicable (note 3)</a:t>
            </a:r>
          </a:p>
        </p:txBody>
      </p:sp>
      <p:sp>
        <p:nvSpPr>
          <p:cNvPr id="4" name="Slide Number Placeholder 3"/>
          <p:cNvSpPr>
            <a:spLocks noGrp="1"/>
          </p:cNvSpPr>
          <p:nvPr>
            <p:ph type="sldNum" sz="quarter" idx="10"/>
          </p:nvPr>
        </p:nvSpPr>
        <p:spPr/>
        <p:txBody>
          <a:bodyPr/>
          <a:lstStyle/>
          <a:p>
            <a:fld id="{7C414AED-89CE-4A48-8B2B-1B3A5C68EA2A}" type="slidenum">
              <a:rPr lang="en-US" smtClean="0"/>
              <a:t>14</a:t>
            </a:fld>
            <a:endParaRPr lang="en-US"/>
          </a:p>
        </p:txBody>
      </p:sp>
    </p:spTree>
    <p:extLst>
      <p:ext uri="{BB962C8B-B14F-4D97-AF65-F5344CB8AC3E}">
        <p14:creationId xmlns:p14="http://schemas.microsoft.com/office/powerpoint/2010/main" val="1664936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Scars – DC 7805</a:t>
            </a:r>
          </a:p>
        </p:txBody>
      </p:sp>
      <p:sp>
        <p:nvSpPr>
          <p:cNvPr id="3" name="Content Placeholder 2"/>
          <p:cNvSpPr>
            <a:spLocks noGrp="1"/>
          </p:cNvSpPr>
          <p:nvPr>
            <p:ph idx="1"/>
          </p:nvPr>
        </p:nvSpPr>
        <p:spPr/>
        <p:txBody>
          <a:bodyPr/>
          <a:lstStyle/>
          <a:p>
            <a:r>
              <a:rPr lang="en-US" dirty="0"/>
              <a:t>Scars, other; and other effects of scars evaluated under diagnostic codes 7800, 7801, 7802, or 7804</a:t>
            </a:r>
          </a:p>
          <a:p>
            <a:pPr lvl="1"/>
            <a:r>
              <a:rPr lang="en-US" dirty="0">
                <a:latin typeface="Times New Roman" panose="02020603050405020304" pitchFamily="18" charset="0"/>
                <a:cs typeface="Times New Roman" panose="02020603050405020304" pitchFamily="18" charset="0"/>
              </a:rPr>
              <a:t>Evaluate any disabling effect(s) not considered in a rating provided under diagnostic codes 7800-7804 under appropriate diagnostic code</a:t>
            </a:r>
          </a:p>
        </p:txBody>
      </p:sp>
      <p:sp>
        <p:nvSpPr>
          <p:cNvPr id="4" name="Slide Number Placeholder 3"/>
          <p:cNvSpPr>
            <a:spLocks noGrp="1"/>
          </p:cNvSpPr>
          <p:nvPr>
            <p:ph type="sldNum" sz="quarter" idx="10"/>
          </p:nvPr>
        </p:nvSpPr>
        <p:spPr/>
        <p:txBody>
          <a:bodyPr/>
          <a:lstStyle/>
          <a:p>
            <a:fld id="{7C414AED-89CE-4A48-8B2B-1B3A5C68EA2A}" type="slidenum">
              <a:rPr lang="en-US" smtClean="0"/>
              <a:t>15</a:t>
            </a:fld>
            <a:endParaRPr lang="en-US"/>
          </a:p>
        </p:txBody>
      </p:sp>
    </p:spTree>
    <p:extLst>
      <p:ext uri="{BB962C8B-B14F-4D97-AF65-F5344CB8AC3E}">
        <p14:creationId xmlns:p14="http://schemas.microsoft.com/office/powerpoint/2010/main" val="3132915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Skin Conditions</a:t>
            </a:r>
          </a:p>
        </p:txBody>
      </p:sp>
      <p:sp>
        <p:nvSpPr>
          <p:cNvPr id="3" name="Content Placeholder 2"/>
          <p:cNvSpPr>
            <a:spLocks noGrp="1"/>
          </p:cNvSpPr>
          <p:nvPr>
            <p:ph idx="1"/>
          </p:nvPr>
        </p:nvSpPr>
        <p:spPr/>
        <p:txBody>
          <a:bodyPr>
            <a:normAutofit/>
          </a:bodyPr>
          <a:lstStyle/>
          <a:p>
            <a:r>
              <a:rPr lang="en-US" dirty="0"/>
              <a:t>38 CFR 4.118</a:t>
            </a:r>
          </a:p>
          <a:p>
            <a:pPr lvl="1"/>
            <a:r>
              <a:rPr lang="en-US" u="sng" dirty="0">
                <a:latin typeface="Times New Roman" panose="02020603050405020304" pitchFamily="18" charset="0"/>
                <a:cs typeface="Times New Roman" panose="02020603050405020304" pitchFamily="18" charset="0"/>
              </a:rPr>
              <a:t>Systemic therapy</a:t>
            </a:r>
            <a:r>
              <a:rPr lang="en-US" dirty="0">
                <a:latin typeface="Times New Roman" panose="02020603050405020304" pitchFamily="18" charset="0"/>
                <a:cs typeface="Times New Roman" panose="02020603050405020304" pitchFamily="18" charset="0"/>
              </a:rPr>
              <a:t>: treatment that is administered through any route (orally, injection, suppository, intranasally) other than the skin. </a:t>
            </a:r>
          </a:p>
          <a:p>
            <a:pPr lvl="1"/>
            <a:r>
              <a:rPr lang="en-US" u="sng" dirty="0">
                <a:latin typeface="Times New Roman" panose="02020603050405020304" pitchFamily="18" charset="0"/>
                <a:cs typeface="Times New Roman" panose="02020603050405020304" pitchFamily="18" charset="0"/>
              </a:rPr>
              <a:t>Topical therapy</a:t>
            </a:r>
            <a:r>
              <a:rPr lang="en-US" dirty="0">
                <a:latin typeface="Times New Roman" panose="02020603050405020304" pitchFamily="18" charset="0"/>
                <a:cs typeface="Times New Roman" panose="02020603050405020304" pitchFamily="18" charset="0"/>
              </a:rPr>
              <a:t>: treatment that is administered through the skin.</a:t>
            </a:r>
          </a:p>
          <a:p>
            <a:pPr lvl="2"/>
            <a:r>
              <a:rPr lang="en-US" dirty="0">
                <a:latin typeface="Times New Roman" panose="02020603050405020304" pitchFamily="18" charset="0"/>
                <a:cs typeface="Times New Roman" panose="02020603050405020304" pitchFamily="18" charset="0"/>
              </a:rPr>
              <a:t>Not considered systemic therapy for VA purposes.</a:t>
            </a:r>
          </a:p>
          <a:p>
            <a:pPr lvl="1"/>
            <a:r>
              <a:rPr lang="en-US" dirty="0">
                <a:latin typeface="Times New Roman" panose="02020603050405020304" pitchFamily="18" charset="0"/>
                <a:cs typeface="Times New Roman" panose="02020603050405020304" pitchFamily="18" charset="0"/>
              </a:rPr>
              <a:t>Two or more skin conditions may be combined in accordance with 38 CFR 4.25 only if separate areas of skin are involved. </a:t>
            </a:r>
          </a:p>
          <a:p>
            <a:pPr lvl="1"/>
            <a:r>
              <a:rPr lang="en-US" dirty="0">
                <a:latin typeface="Times New Roman" panose="02020603050405020304" pitchFamily="18" charset="0"/>
                <a:cs typeface="Times New Roman" panose="02020603050405020304" pitchFamily="18" charset="0"/>
              </a:rPr>
              <a:t>If two or more skin conditions involve the same area of skin, then only the highest evaluation shall be used.</a:t>
            </a:r>
          </a:p>
          <a:p>
            <a:pPr lvl="1"/>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16</a:t>
            </a:fld>
            <a:endParaRPr lang="en-US"/>
          </a:p>
        </p:txBody>
      </p:sp>
    </p:spTree>
    <p:extLst>
      <p:ext uri="{BB962C8B-B14F-4D97-AF65-F5344CB8AC3E}">
        <p14:creationId xmlns:p14="http://schemas.microsoft.com/office/powerpoint/2010/main" val="20947090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3A8AF-A833-42F8-9FA9-F29A245F15D3}"/>
              </a:ext>
            </a:extLst>
          </p:cNvPr>
          <p:cNvSpPr>
            <a:spLocks noGrp="1"/>
          </p:cNvSpPr>
          <p:nvPr>
            <p:ph type="title"/>
          </p:nvPr>
        </p:nvSpPr>
        <p:spPr/>
        <p:txBody>
          <a:bodyPr/>
          <a:lstStyle/>
          <a:p>
            <a:r>
              <a:rPr lang="en-US" dirty="0"/>
              <a:t>General Rating Formula for the Skin</a:t>
            </a:r>
          </a:p>
        </p:txBody>
      </p:sp>
      <p:sp>
        <p:nvSpPr>
          <p:cNvPr id="3" name="Content Placeholder 2">
            <a:extLst>
              <a:ext uri="{FF2B5EF4-FFF2-40B4-BE49-F238E27FC236}">
                <a16:creationId xmlns:a16="http://schemas.microsoft.com/office/drawing/2014/main" id="{193DB020-769A-4F79-B7C4-7E02B2DDD43B}"/>
              </a:ext>
            </a:extLst>
          </p:cNvPr>
          <p:cNvSpPr>
            <a:spLocks noGrp="1"/>
          </p:cNvSpPr>
          <p:nvPr>
            <p:ph idx="1"/>
          </p:nvPr>
        </p:nvSpPr>
        <p:spPr/>
        <p:txBody>
          <a:bodyPr>
            <a:normAutofit fontScale="92500" lnSpcReduction="20000"/>
          </a:bodyPr>
          <a:lstStyle/>
          <a:p>
            <a:r>
              <a:rPr lang="en-US" dirty="0"/>
              <a:t>Unless otherwise directed, many skin conditions are to be evaluated under the General Rating Formula of the Skin (GRF) </a:t>
            </a:r>
          </a:p>
          <a:p>
            <a:r>
              <a:rPr lang="en-US" dirty="0"/>
              <a:t>Evaluate the following under GRF for the skin: </a:t>
            </a:r>
          </a:p>
          <a:p>
            <a:pPr lvl="1"/>
            <a:r>
              <a:rPr lang="en-US" dirty="0">
                <a:latin typeface="Times New Roman" panose="02020603050405020304" pitchFamily="18" charset="0"/>
                <a:cs typeface="Times New Roman" panose="02020603050405020304" pitchFamily="18" charset="0"/>
              </a:rPr>
              <a:t>7806, 7809, 7813, 7815, 7816, 7820, 7821, 7822, 7824</a:t>
            </a:r>
          </a:p>
          <a:p>
            <a:r>
              <a:rPr lang="en-US" dirty="0"/>
              <a:t>GRF created because: </a:t>
            </a:r>
          </a:p>
          <a:p>
            <a:pPr lvl="1"/>
            <a:r>
              <a:rPr lang="en-US" dirty="0">
                <a:latin typeface="Times New Roman" panose="02020603050405020304" pitchFamily="18" charset="0"/>
                <a:cs typeface="Times New Roman" panose="02020603050405020304" pitchFamily="18" charset="0"/>
              </a:rPr>
              <a:t>conditions involve similar superficial components of the skin; </a:t>
            </a:r>
          </a:p>
          <a:p>
            <a:pPr lvl="1"/>
            <a:r>
              <a:rPr lang="en-US" dirty="0">
                <a:latin typeface="Times New Roman" panose="02020603050405020304" pitchFamily="18" charset="0"/>
                <a:cs typeface="Times New Roman" panose="02020603050405020304" pitchFamily="18" charset="0"/>
              </a:rPr>
              <a:t>the severity of impairment increases as more skin involved; </a:t>
            </a:r>
          </a:p>
          <a:p>
            <a:pPr lvl="1"/>
            <a:r>
              <a:rPr lang="en-US" dirty="0">
                <a:latin typeface="Times New Roman" panose="02020603050405020304" pitchFamily="18" charset="0"/>
                <a:cs typeface="Times New Roman" panose="02020603050405020304" pitchFamily="18" charset="0"/>
              </a:rPr>
              <a:t>can be treated topically or systemically; </a:t>
            </a:r>
          </a:p>
          <a:p>
            <a:pPr lvl="1"/>
            <a:r>
              <a:rPr lang="en-US" dirty="0">
                <a:latin typeface="Times New Roman" panose="02020603050405020304" pitchFamily="18" charset="0"/>
                <a:cs typeface="Times New Roman" panose="02020603050405020304" pitchFamily="18" charset="0"/>
              </a:rPr>
              <a:t>similarities in treatment (dosage, route administered, treatment duration)</a:t>
            </a:r>
          </a:p>
          <a:p>
            <a:r>
              <a:rPr lang="en-US" dirty="0"/>
              <a:t>Pay attention to specific notes that may exist under each diagnostic code, even if evaluated under the GRF</a:t>
            </a:r>
          </a:p>
          <a:p>
            <a:pPr marL="0" indent="0">
              <a:buNone/>
            </a:pPr>
            <a:endParaRPr lang="en-US" dirty="0"/>
          </a:p>
        </p:txBody>
      </p:sp>
      <p:sp>
        <p:nvSpPr>
          <p:cNvPr id="4" name="Slide Number Placeholder 3">
            <a:extLst>
              <a:ext uri="{FF2B5EF4-FFF2-40B4-BE49-F238E27FC236}">
                <a16:creationId xmlns:a16="http://schemas.microsoft.com/office/drawing/2014/main" id="{466100AB-254C-498B-B2B3-659C69958BEE}"/>
              </a:ext>
            </a:extLst>
          </p:cNvPr>
          <p:cNvSpPr>
            <a:spLocks noGrp="1"/>
          </p:cNvSpPr>
          <p:nvPr>
            <p:ph type="sldNum" sz="quarter" idx="10"/>
          </p:nvPr>
        </p:nvSpPr>
        <p:spPr/>
        <p:txBody>
          <a:bodyPr/>
          <a:lstStyle/>
          <a:p>
            <a:fld id="{7C414AED-89CE-4A48-8B2B-1B3A5C68EA2A}" type="slidenum">
              <a:rPr lang="en-US" smtClean="0"/>
              <a:t>17</a:t>
            </a:fld>
            <a:endParaRPr lang="en-US"/>
          </a:p>
        </p:txBody>
      </p:sp>
    </p:spTree>
    <p:extLst>
      <p:ext uri="{BB962C8B-B14F-4D97-AF65-F5344CB8AC3E}">
        <p14:creationId xmlns:p14="http://schemas.microsoft.com/office/powerpoint/2010/main" val="2174097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Conditions to be evaluated under the GRF</a:t>
            </a:r>
          </a:p>
        </p:txBody>
      </p:sp>
      <p:sp>
        <p:nvSpPr>
          <p:cNvPr id="3" name="Content Placeholder 2"/>
          <p:cNvSpPr>
            <a:spLocks noGrp="1"/>
          </p:cNvSpPr>
          <p:nvPr>
            <p:ph idx="1"/>
          </p:nvPr>
        </p:nvSpPr>
        <p:spPr/>
        <p:txBody>
          <a:bodyPr>
            <a:normAutofit/>
          </a:bodyPr>
          <a:lstStyle/>
          <a:p>
            <a:pPr marL="0" indent="0">
              <a:buNone/>
            </a:pPr>
            <a:r>
              <a:rPr lang="en-US" sz="3200" dirty="0"/>
              <a:t>Evaluate the following diagnostic codes/diseases under the GRF: </a:t>
            </a:r>
          </a:p>
          <a:p>
            <a:pPr marL="342900" lvl="1" indent="-342900">
              <a:buClr>
                <a:schemeClr val="accent6">
                  <a:lumMod val="75000"/>
                </a:schemeClr>
              </a:buCl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7806 – dermatitis or eczema</a:t>
            </a:r>
          </a:p>
          <a:p>
            <a:pPr marL="342900" lvl="1" indent="-342900">
              <a:buClr>
                <a:schemeClr val="accent6">
                  <a:lumMod val="75000"/>
                </a:schemeClr>
              </a:buCl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7809 – discoid lupus erythematosus</a:t>
            </a:r>
          </a:p>
          <a:p>
            <a:pPr marL="742950" lvl="2" indent="-342900">
              <a:buClr>
                <a:schemeClr val="accent6">
                  <a:lumMod val="75000"/>
                </a:schemeClr>
              </a:buCl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Note: do not combine with ratings under DC 6350</a:t>
            </a:r>
          </a:p>
          <a:p>
            <a:pPr marL="342900" lvl="1" indent="-342900">
              <a:buClr>
                <a:schemeClr val="accent6">
                  <a:lumMod val="75000"/>
                </a:schemeClr>
              </a:buCl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7813 – </a:t>
            </a:r>
            <a:r>
              <a:rPr lang="en-US" sz="2800" dirty="0" err="1">
                <a:latin typeface="Times New Roman" panose="02020603050405020304" pitchFamily="18" charset="0"/>
                <a:cs typeface="Times New Roman" panose="02020603050405020304" pitchFamily="18" charset="0"/>
              </a:rPr>
              <a:t>dermatophytosis</a:t>
            </a:r>
            <a:r>
              <a:rPr lang="en-US" sz="2800" dirty="0">
                <a:latin typeface="Times New Roman" panose="02020603050405020304" pitchFamily="18" charset="0"/>
                <a:cs typeface="Times New Roman" panose="02020603050405020304" pitchFamily="18" charset="0"/>
              </a:rPr>
              <a:t> </a:t>
            </a:r>
          </a:p>
          <a:p>
            <a:pPr marL="342900" lvl="1" indent="-342900">
              <a:buClr>
                <a:schemeClr val="accent6">
                  <a:lumMod val="75000"/>
                </a:schemeClr>
              </a:buCl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7815 – bullous disorders </a:t>
            </a:r>
          </a:p>
          <a:p>
            <a:pPr marL="742950" lvl="2" indent="-342900">
              <a:buClr>
                <a:schemeClr val="accent6">
                  <a:lumMod val="75000"/>
                </a:schemeClr>
              </a:buCl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Note: Rate complications and residuals of mucosal involvement (ocular, oral, gastrointestinal, respiratory, or genitourinary) separately under the appropriate diagnostic code</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18</a:t>
            </a:fld>
            <a:endParaRPr lang="en-US"/>
          </a:p>
        </p:txBody>
      </p:sp>
    </p:spTree>
    <p:extLst>
      <p:ext uri="{BB962C8B-B14F-4D97-AF65-F5344CB8AC3E}">
        <p14:creationId xmlns:p14="http://schemas.microsoft.com/office/powerpoint/2010/main" val="3610488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FBF0B-B9DB-4F4D-A623-B1209D64A47C}"/>
              </a:ext>
            </a:extLst>
          </p:cNvPr>
          <p:cNvSpPr>
            <a:spLocks noGrp="1"/>
          </p:cNvSpPr>
          <p:nvPr>
            <p:ph type="title"/>
          </p:nvPr>
        </p:nvSpPr>
        <p:spPr/>
        <p:txBody>
          <a:bodyPr/>
          <a:lstStyle/>
          <a:p>
            <a:r>
              <a:rPr lang="en-US" dirty="0"/>
              <a:t>Conditions to be evaluated under GRF, continued</a:t>
            </a:r>
          </a:p>
        </p:txBody>
      </p:sp>
      <p:sp>
        <p:nvSpPr>
          <p:cNvPr id="3" name="Content Placeholder 2">
            <a:extLst>
              <a:ext uri="{FF2B5EF4-FFF2-40B4-BE49-F238E27FC236}">
                <a16:creationId xmlns:a16="http://schemas.microsoft.com/office/drawing/2014/main" id="{ED64ACE4-7B56-41DA-B72C-707A668037B3}"/>
              </a:ext>
            </a:extLst>
          </p:cNvPr>
          <p:cNvSpPr>
            <a:spLocks noGrp="1"/>
          </p:cNvSpPr>
          <p:nvPr>
            <p:ph idx="1"/>
          </p:nvPr>
        </p:nvSpPr>
        <p:spPr/>
        <p:txBody>
          <a:bodyPr>
            <a:normAutofit fontScale="92500" lnSpcReduction="10000"/>
          </a:bodyPr>
          <a:lstStyle/>
          <a:p>
            <a:pPr marL="342900" lvl="1" indent="-342900">
              <a:buClr>
                <a:schemeClr val="accent6">
                  <a:lumMod val="75000"/>
                </a:schemeClr>
              </a:buCl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7816 – psoriasis </a:t>
            </a:r>
          </a:p>
          <a:p>
            <a:pPr marL="742950" lvl="2" indent="-342900">
              <a:buClr>
                <a:schemeClr val="accent6">
                  <a:lumMod val="75000"/>
                </a:schemeClr>
              </a:buCl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Note: Rate complications such as psoriatic arthritis and other clinical manifestations (e.g. oral mucosa, nails) separately under the appropriate diagnostic code)</a:t>
            </a:r>
          </a:p>
          <a:p>
            <a:pPr marL="342900" lvl="1" indent="-342900">
              <a:buClr>
                <a:schemeClr val="accent6">
                  <a:lumMod val="75000"/>
                </a:schemeClr>
              </a:buCl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7820 – infections of the skin not listed elsewhere </a:t>
            </a:r>
          </a:p>
          <a:p>
            <a:pPr marL="342900" lvl="1" indent="-342900">
              <a:buClr>
                <a:schemeClr val="accent6">
                  <a:lumMod val="75000"/>
                </a:schemeClr>
              </a:buCl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7821 – cutaneous manifestations of collagen-vascular diseases not listed elsewhere </a:t>
            </a:r>
          </a:p>
          <a:p>
            <a:pPr marL="342900" lvl="1" indent="-342900">
              <a:buClr>
                <a:schemeClr val="accent6">
                  <a:lumMod val="75000"/>
                </a:schemeClr>
              </a:buCl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7822 – </a:t>
            </a:r>
            <a:r>
              <a:rPr lang="en-US" sz="2800" dirty="0" err="1">
                <a:latin typeface="Times New Roman" panose="02020603050405020304" pitchFamily="18" charset="0"/>
                <a:cs typeface="Times New Roman" panose="02020603050405020304" pitchFamily="18" charset="0"/>
              </a:rPr>
              <a:t>papulosquamous</a:t>
            </a:r>
            <a:r>
              <a:rPr lang="en-US" sz="2800" dirty="0">
                <a:latin typeface="Times New Roman" panose="02020603050405020304" pitchFamily="18" charset="0"/>
                <a:cs typeface="Times New Roman" panose="02020603050405020304" pitchFamily="18" charset="0"/>
              </a:rPr>
              <a:t> disorders not listed elsewhere </a:t>
            </a:r>
          </a:p>
          <a:p>
            <a:pPr marL="1200150" lvl="3" indent="-342900">
              <a:buClr>
                <a:schemeClr val="accent6">
                  <a:lumMod val="75000"/>
                </a:schemeClr>
              </a:buCl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Mycosis fungoides</a:t>
            </a:r>
          </a:p>
          <a:p>
            <a:pPr marL="342900" lvl="1" indent="-342900">
              <a:buClr>
                <a:schemeClr val="accent6">
                  <a:lumMod val="75000"/>
                </a:schemeClr>
              </a:buCl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7824 – diseases of keratinization </a:t>
            </a:r>
          </a:p>
          <a:p>
            <a:pPr marL="742950" lvl="2" indent="-342900">
              <a:buClr>
                <a:schemeClr val="accent6">
                  <a:lumMod val="75000"/>
                </a:schemeClr>
              </a:buCl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Reminder:  Evaluating based on disfigurement of the head, face, or neck, or scars, does not apply to DC 7824</a:t>
            </a:r>
          </a:p>
          <a:p>
            <a:endParaRPr lang="en-US" dirty="0"/>
          </a:p>
        </p:txBody>
      </p:sp>
      <p:sp>
        <p:nvSpPr>
          <p:cNvPr id="4" name="Slide Number Placeholder 3">
            <a:extLst>
              <a:ext uri="{FF2B5EF4-FFF2-40B4-BE49-F238E27FC236}">
                <a16:creationId xmlns:a16="http://schemas.microsoft.com/office/drawing/2014/main" id="{2FA2732F-D551-4A3D-BCCA-2291D3CEC5E5}"/>
              </a:ext>
            </a:extLst>
          </p:cNvPr>
          <p:cNvSpPr>
            <a:spLocks noGrp="1"/>
          </p:cNvSpPr>
          <p:nvPr>
            <p:ph type="sldNum" sz="quarter" idx="10"/>
          </p:nvPr>
        </p:nvSpPr>
        <p:spPr/>
        <p:txBody>
          <a:bodyPr/>
          <a:lstStyle/>
          <a:p>
            <a:fld id="{7C414AED-89CE-4A48-8B2B-1B3A5C68EA2A}" type="slidenum">
              <a:rPr lang="en-US" smtClean="0"/>
              <a:t>19</a:t>
            </a:fld>
            <a:endParaRPr lang="en-US"/>
          </a:p>
        </p:txBody>
      </p:sp>
    </p:spTree>
    <p:extLst>
      <p:ext uri="{BB962C8B-B14F-4D97-AF65-F5344CB8AC3E}">
        <p14:creationId xmlns:p14="http://schemas.microsoft.com/office/powerpoint/2010/main" val="1937428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pPr marL="0" indent="0">
              <a:buNone/>
            </a:pPr>
            <a:r>
              <a:rPr lang="en-US" dirty="0"/>
              <a:t>At the end of this lesson, RVSR trainees will be able to: </a:t>
            </a:r>
          </a:p>
          <a:p>
            <a:r>
              <a:rPr lang="en-US" dirty="0"/>
              <a:t>Discuss general rating considerations that involve evaluating skin conditions. </a:t>
            </a:r>
          </a:p>
          <a:p>
            <a:r>
              <a:rPr lang="en-US" dirty="0"/>
              <a:t>Demonstrate how to prepare a rating decision involving the dermatological (skin) body system.</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a:p>
        </p:txBody>
      </p:sp>
    </p:spTree>
    <p:extLst>
      <p:ext uri="{BB962C8B-B14F-4D97-AF65-F5344CB8AC3E}">
        <p14:creationId xmlns:p14="http://schemas.microsoft.com/office/powerpoint/2010/main" val="155537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CC4B6-9C1E-422D-99D3-A24657909BCD}"/>
              </a:ext>
            </a:extLst>
          </p:cNvPr>
          <p:cNvSpPr>
            <a:spLocks noGrp="1"/>
          </p:cNvSpPr>
          <p:nvPr>
            <p:ph type="title"/>
          </p:nvPr>
        </p:nvSpPr>
        <p:spPr/>
        <p:txBody>
          <a:bodyPr/>
          <a:lstStyle/>
          <a:p>
            <a:r>
              <a:rPr lang="en-US" dirty="0"/>
              <a:t>General Rating Formula for the Skin</a:t>
            </a:r>
          </a:p>
        </p:txBody>
      </p:sp>
      <p:pic>
        <p:nvPicPr>
          <p:cNvPr id="5" name="Content Placeholder 4">
            <a:extLst>
              <a:ext uri="{FF2B5EF4-FFF2-40B4-BE49-F238E27FC236}">
                <a16:creationId xmlns:a16="http://schemas.microsoft.com/office/drawing/2014/main" id="{C37F6C16-A5DD-461F-BF08-F74A260C5C0C}"/>
              </a:ext>
            </a:extLst>
          </p:cNvPr>
          <p:cNvPicPr>
            <a:picLocks noGrp="1" noChangeAspect="1"/>
          </p:cNvPicPr>
          <p:nvPr>
            <p:ph idx="1"/>
          </p:nvPr>
        </p:nvPicPr>
        <p:blipFill>
          <a:blip r:embed="rId2"/>
          <a:stretch>
            <a:fillRect/>
          </a:stretch>
        </p:blipFill>
        <p:spPr>
          <a:xfrm>
            <a:off x="2525292" y="1451429"/>
            <a:ext cx="7614864" cy="4612255"/>
          </a:xfrm>
          <a:prstGeom prst="rect">
            <a:avLst/>
          </a:prstGeom>
        </p:spPr>
      </p:pic>
      <p:sp>
        <p:nvSpPr>
          <p:cNvPr id="4" name="Slide Number Placeholder 3">
            <a:extLst>
              <a:ext uri="{FF2B5EF4-FFF2-40B4-BE49-F238E27FC236}">
                <a16:creationId xmlns:a16="http://schemas.microsoft.com/office/drawing/2014/main" id="{AE18C857-B7AE-42B4-8065-2F26D186BE56}"/>
              </a:ext>
            </a:extLst>
          </p:cNvPr>
          <p:cNvSpPr>
            <a:spLocks noGrp="1"/>
          </p:cNvSpPr>
          <p:nvPr>
            <p:ph type="sldNum" sz="quarter" idx="10"/>
          </p:nvPr>
        </p:nvSpPr>
        <p:spPr/>
        <p:txBody>
          <a:bodyPr/>
          <a:lstStyle/>
          <a:p>
            <a:fld id="{7C414AED-89CE-4A48-8B2B-1B3A5C68EA2A}" type="slidenum">
              <a:rPr lang="en-US" smtClean="0"/>
              <a:t>20</a:t>
            </a:fld>
            <a:endParaRPr lang="en-US"/>
          </a:p>
        </p:txBody>
      </p:sp>
    </p:spTree>
    <p:extLst>
      <p:ext uri="{BB962C8B-B14F-4D97-AF65-F5344CB8AC3E}">
        <p14:creationId xmlns:p14="http://schemas.microsoft.com/office/powerpoint/2010/main" val="3322057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5769A79-3CA4-4405-9BEA-D49200BEFE26}"/>
              </a:ext>
            </a:extLst>
          </p:cNvPr>
          <p:cNvSpPr>
            <a:spLocks noGrp="1"/>
          </p:cNvSpPr>
          <p:nvPr>
            <p:ph type="title"/>
          </p:nvPr>
        </p:nvSpPr>
        <p:spPr/>
        <p:txBody>
          <a:bodyPr/>
          <a:lstStyle/>
          <a:p>
            <a:r>
              <a:rPr lang="en-US" dirty="0"/>
              <a:t>Separate Evaluation vs Single Evaluation under the GRF</a:t>
            </a:r>
          </a:p>
        </p:txBody>
      </p:sp>
      <p:graphicFrame>
        <p:nvGraphicFramePr>
          <p:cNvPr id="10" name="Content Placeholder 9">
            <a:extLst>
              <a:ext uri="{FF2B5EF4-FFF2-40B4-BE49-F238E27FC236}">
                <a16:creationId xmlns:a16="http://schemas.microsoft.com/office/drawing/2014/main" id="{1A84FC95-1D0B-4125-824C-753CF698824D}"/>
              </a:ext>
            </a:extLst>
          </p:cNvPr>
          <p:cNvGraphicFramePr>
            <a:graphicFrameLocks noGrp="1"/>
          </p:cNvGraphicFramePr>
          <p:nvPr>
            <p:ph idx="1"/>
            <p:extLst>
              <p:ext uri="{D42A27DB-BD31-4B8C-83A1-F6EECF244321}">
                <p14:modId xmlns:p14="http://schemas.microsoft.com/office/powerpoint/2010/main" val="642531786"/>
              </p:ext>
            </p:extLst>
          </p:nvPr>
        </p:nvGraphicFramePr>
        <p:xfrm>
          <a:off x="760639" y="1591310"/>
          <a:ext cx="10945814" cy="4458084"/>
        </p:xfrm>
        <a:graphic>
          <a:graphicData uri="http://schemas.openxmlformats.org/drawingml/2006/table">
            <a:tbl>
              <a:tblPr firstRow="1" bandRow="1">
                <a:tableStyleId>{073A0DAA-6AF3-43AB-8588-CEC1D06C72B9}</a:tableStyleId>
              </a:tblPr>
              <a:tblGrid>
                <a:gridCol w="5472907">
                  <a:extLst>
                    <a:ext uri="{9D8B030D-6E8A-4147-A177-3AD203B41FA5}">
                      <a16:colId xmlns:a16="http://schemas.microsoft.com/office/drawing/2014/main" val="36774976"/>
                    </a:ext>
                  </a:extLst>
                </a:gridCol>
                <a:gridCol w="5472907">
                  <a:extLst>
                    <a:ext uri="{9D8B030D-6E8A-4147-A177-3AD203B41FA5}">
                      <a16:colId xmlns:a16="http://schemas.microsoft.com/office/drawing/2014/main" val="2167269782"/>
                    </a:ext>
                  </a:extLst>
                </a:gridCol>
              </a:tblGrid>
              <a:tr h="339282">
                <a:tc>
                  <a:txBody>
                    <a:bodyPr/>
                    <a:lstStyle/>
                    <a:p>
                      <a:r>
                        <a:rPr lang="en-US" sz="1600" dirty="0"/>
                        <a:t>Separate evaluation</a:t>
                      </a:r>
                    </a:p>
                  </a:txBody>
                  <a:tcPr/>
                </a:tc>
                <a:tc>
                  <a:txBody>
                    <a:bodyPr/>
                    <a:lstStyle/>
                    <a:p>
                      <a:r>
                        <a:rPr lang="en-US" sz="1600" dirty="0"/>
                        <a:t>Single evaluation</a:t>
                      </a:r>
                    </a:p>
                  </a:txBody>
                  <a:tcPr/>
                </a:tc>
                <a:extLst>
                  <a:ext uri="{0D108BD9-81ED-4DB2-BD59-A6C34878D82A}">
                    <a16:rowId xmlns:a16="http://schemas.microsoft.com/office/drawing/2014/main" val="3211784301"/>
                  </a:ext>
                </a:extLst>
              </a:tr>
              <a:tr h="752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Yes</a:t>
                      </a:r>
                      <a:r>
                        <a:rPr lang="en-US" sz="1600" dirty="0"/>
                        <a:t> –</a:t>
                      </a:r>
                      <a:br>
                        <a:rPr lang="en-US" sz="1600" dirty="0"/>
                      </a:br>
                      <a:r>
                        <a:rPr lang="en-US" sz="1600" kern="1200" dirty="0">
                          <a:solidFill>
                            <a:schemeClr val="dk1"/>
                          </a:solidFill>
                          <a:effectLst/>
                          <a:latin typeface="+mn-lt"/>
                          <a:ea typeface="+mn-ea"/>
                          <a:cs typeface="+mn-cs"/>
                        </a:rPr>
                        <a:t>when the evaluation is based on disability due solely to the individual diagnosis</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Multiple skin conditions that are evaluated based on the percentage of total body area or exposed areas affected may receive a single evaluation when: </a:t>
                      </a:r>
                    </a:p>
                  </a:txBody>
                  <a:tcPr/>
                </a:tc>
                <a:extLst>
                  <a:ext uri="{0D108BD9-81ED-4DB2-BD59-A6C34878D82A}">
                    <a16:rowId xmlns:a16="http://schemas.microsoft.com/office/drawing/2014/main" val="1173912558"/>
                  </a:ext>
                </a:extLst>
              </a:tr>
              <a:tr h="1148515">
                <a:tc>
                  <a:txBody>
                    <a:bodyPr/>
                    <a:lstStyle/>
                    <a:p>
                      <a:pPr marL="0"/>
                      <a:r>
                        <a:rPr lang="en-US" sz="1600" b="1" dirty="0"/>
                        <a:t>Yes</a:t>
                      </a:r>
                      <a:r>
                        <a:rPr lang="en-US" sz="1600" dirty="0"/>
                        <a:t> – </a:t>
                      </a:r>
                      <a:br>
                        <a:rPr lang="en-US" sz="1600" dirty="0"/>
                      </a:br>
                      <a:r>
                        <a:rPr lang="en-US" sz="1600" dirty="0"/>
                        <a:t>if separate areas of the skin are involved, and the medical evidence clearly indicates the percentages affected are due solely to each individual diagnosis, when evaluating based on percentage of exposed areas affected under the GRF</a:t>
                      </a:r>
                    </a:p>
                  </a:txBody>
                  <a:tcPr/>
                </a:tc>
                <a:tc>
                  <a:txBody>
                    <a:bodyPr/>
                    <a:lstStyle/>
                    <a:p>
                      <a:pPr marL="640080" marR="0" lvl="0" indent="0" algn="l" defTabSz="914400" rtl="0" eaLnBrk="1" fontAlgn="auto" latinLnBrk="0" hangingPunct="1">
                        <a:lnSpc>
                          <a:spcPct val="100000"/>
                        </a:lnSpc>
                        <a:spcBef>
                          <a:spcPts val="0"/>
                        </a:spcBef>
                        <a:spcAft>
                          <a:spcPts val="0"/>
                        </a:spcAft>
                        <a:buClrTx/>
                        <a:buSzTx/>
                        <a:buFontTx/>
                        <a:buNone/>
                        <a:tabLst/>
                        <a:defRPr/>
                      </a:pPr>
                      <a:r>
                        <a:rPr lang="en-US" sz="1600" dirty="0"/>
                        <a:t>- Evaluating disabilities together allows for a maximization of benefits, or</a:t>
                      </a:r>
                      <a:br>
                        <a:rPr lang="en-US" sz="1600" dirty="0"/>
                      </a:br>
                      <a:r>
                        <a:rPr lang="en-US" sz="1600" dirty="0"/>
                        <a:t>- The symptoms of and/or area affected by the multiple disabilities cannot be separated, as is directed by 38 CFR 4.14</a:t>
                      </a:r>
                    </a:p>
                    <a:p>
                      <a:endParaRPr lang="en-US" sz="1600" dirty="0"/>
                    </a:p>
                  </a:txBody>
                  <a:tcPr/>
                </a:tc>
                <a:extLst>
                  <a:ext uri="{0D108BD9-81ED-4DB2-BD59-A6C34878D82A}">
                    <a16:rowId xmlns:a16="http://schemas.microsoft.com/office/drawing/2014/main" val="887728948"/>
                  </a:ext>
                </a:extLst>
              </a:tr>
              <a:tr h="752928">
                <a:tc>
                  <a:txBody>
                    <a:bodyPr/>
                    <a:lstStyle/>
                    <a:p>
                      <a:r>
                        <a:rPr lang="en-US" sz="1600" b="1" dirty="0"/>
                        <a:t>Yes</a:t>
                      </a:r>
                      <a:r>
                        <a:rPr lang="en-US" sz="1600" dirty="0"/>
                        <a:t> – </a:t>
                      </a:r>
                    </a:p>
                    <a:p>
                      <a:r>
                        <a:rPr lang="en-US" sz="1600" dirty="0"/>
                        <a:t>if each condition is based upon alternative criteria (medication vs areas affected)</a:t>
                      </a:r>
                    </a:p>
                  </a:txBody>
                  <a:tcPr/>
                </a:tc>
                <a:tc>
                  <a:txBody>
                    <a:bodyPr/>
                    <a:lstStyle/>
                    <a:p>
                      <a:pPr marL="640080"/>
                      <a:endParaRPr lang="en-US" sz="1600" dirty="0"/>
                    </a:p>
                  </a:txBody>
                  <a:tcPr/>
                </a:tc>
                <a:extLst>
                  <a:ext uri="{0D108BD9-81ED-4DB2-BD59-A6C34878D82A}">
                    <a16:rowId xmlns:a16="http://schemas.microsoft.com/office/drawing/2014/main" val="1348342672"/>
                  </a:ext>
                </a:extLst>
              </a:tr>
              <a:tr h="529838">
                <a:tc>
                  <a:txBody>
                    <a:bodyPr/>
                    <a:lstStyle/>
                    <a:p>
                      <a:r>
                        <a:rPr lang="en-US" sz="1600" b="1" dirty="0"/>
                        <a:t>No</a:t>
                      </a:r>
                      <a:r>
                        <a:rPr lang="en-US" sz="1600" dirty="0"/>
                        <a:t> – </a:t>
                      </a:r>
                    </a:p>
                    <a:p>
                      <a:r>
                        <a:rPr lang="en-US" sz="1600" dirty="0"/>
                        <a:t>if the same medication is used to treat each skin condition</a:t>
                      </a:r>
                    </a:p>
                  </a:txBody>
                  <a:tcPr/>
                </a:tc>
                <a:tc>
                  <a:txBody>
                    <a:bodyPr/>
                    <a:lstStyle/>
                    <a:p>
                      <a:pPr marL="640080"/>
                      <a:endParaRPr lang="en-US" sz="1600" dirty="0"/>
                    </a:p>
                  </a:txBody>
                  <a:tcPr/>
                </a:tc>
                <a:extLst>
                  <a:ext uri="{0D108BD9-81ED-4DB2-BD59-A6C34878D82A}">
                    <a16:rowId xmlns:a16="http://schemas.microsoft.com/office/drawing/2014/main" val="913133846"/>
                  </a:ext>
                </a:extLst>
              </a:tr>
              <a:tr h="339282">
                <a:tc gridSpan="2">
                  <a:txBody>
                    <a:bodyPr/>
                    <a:lstStyle/>
                    <a:p>
                      <a:pPr algn="r"/>
                      <a:r>
                        <a:rPr lang="en-US" sz="1600" dirty="0"/>
                        <a:t>-M21-1 III.iv.4.L</a:t>
                      </a:r>
                    </a:p>
                  </a:txBody>
                  <a:tcPr/>
                </a:tc>
                <a:tc hMerge="1">
                  <a:txBody>
                    <a:bodyPr/>
                    <a:lstStyle/>
                    <a:p>
                      <a:pPr algn="r"/>
                      <a:endParaRPr lang="en-US" dirty="0"/>
                    </a:p>
                  </a:txBody>
                  <a:tcPr/>
                </a:tc>
                <a:extLst>
                  <a:ext uri="{0D108BD9-81ED-4DB2-BD59-A6C34878D82A}">
                    <a16:rowId xmlns:a16="http://schemas.microsoft.com/office/drawing/2014/main" val="3575748585"/>
                  </a:ext>
                </a:extLst>
              </a:tr>
            </a:tbl>
          </a:graphicData>
        </a:graphic>
      </p:graphicFrame>
      <p:sp>
        <p:nvSpPr>
          <p:cNvPr id="7" name="Slide Number Placeholder 6">
            <a:extLst>
              <a:ext uri="{FF2B5EF4-FFF2-40B4-BE49-F238E27FC236}">
                <a16:creationId xmlns:a16="http://schemas.microsoft.com/office/drawing/2014/main" id="{50217789-4B93-431A-9A12-44788E2A7445}"/>
              </a:ext>
            </a:extLst>
          </p:cNvPr>
          <p:cNvSpPr>
            <a:spLocks noGrp="1"/>
          </p:cNvSpPr>
          <p:nvPr>
            <p:ph type="sldNum" sz="quarter" idx="10"/>
          </p:nvPr>
        </p:nvSpPr>
        <p:spPr/>
        <p:txBody>
          <a:bodyPr/>
          <a:lstStyle/>
          <a:p>
            <a:fld id="{7C414AED-89CE-4A48-8B2B-1B3A5C68EA2A}" type="slidenum">
              <a:rPr lang="en-US" smtClean="0"/>
              <a:t>21</a:t>
            </a:fld>
            <a:endParaRPr lang="en-US"/>
          </a:p>
        </p:txBody>
      </p:sp>
    </p:spTree>
    <p:extLst>
      <p:ext uri="{BB962C8B-B14F-4D97-AF65-F5344CB8AC3E}">
        <p14:creationId xmlns:p14="http://schemas.microsoft.com/office/powerpoint/2010/main" val="32761198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DC 7825, Chronic Urticaria</a:t>
            </a:r>
          </a:p>
        </p:txBody>
      </p:sp>
      <p:sp>
        <p:nvSpPr>
          <p:cNvPr id="3" name="Content Placeholder 2"/>
          <p:cNvSpPr>
            <a:spLocks noGrp="1"/>
          </p:cNvSpPr>
          <p:nvPr>
            <p:ph idx="1"/>
          </p:nvPr>
        </p:nvSpPr>
        <p:spPr>
          <a:xfrm>
            <a:off x="847165" y="1789114"/>
            <a:ext cx="10945906" cy="4408486"/>
          </a:xfrm>
        </p:spPr>
        <p:txBody>
          <a:bodyPr>
            <a:normAutofit/>
          </a:bodyPr>
          <a:lstStyle/>
          <a:p>
            <a:r>
              <a:rPr lang="en-US" sz="3000" dirty="0"/>
              <a:t>Chronic urticaria, also known as chronic hives, defined: </a:t>
            </a:r>
          </a:p>
          <a:p>
            <a:pPr lvl="1"/>
            <a:r>
              <a:rPr lang="en-US" sz="2600" dirty="0">
                <a:latin typeface="Times New Roman" panose="02020603050405020304" pitchFamily="18" charset="0"/>
                <a:cs typeface="Times New Roman" panose="02020603050405020304" pitchFamily="18" charset="0"/>
              </a:rPr>
              <a:t>Continuous urticaria at least twice per week, off treatment, for a period of six weeks or more.  </a:t>
            </a:r>
          </a:p>
          <a:p>
            <a:r>
              <a:rPr lang="en-US" sz="3000" dirty="0"/>
              <a:t>Evaluation of 60, 30, or 10 percent based on chronic urticaria that requires certain line of treatment:</a:t>
            </a:r>
          </a:p>
          <a:p>
            <a:pPr lvl="1"/>
            <a:r>
              <a:rPr lang="en-US" sz="2600" dirty="0">
                <a:latin typeface="Times New Roman" panose="02020603050405020304" pitchFamily="18" charset="0"/>
                <a:cs typeface="Times New Roman" panose="02020603050405020304" pitchFamily="18" charset="0"/>
              </a:rPr>
              <a:t>First line – i.e. </a:t>
            </a:r>
            <a:r>
              <a:rPr lang="en-US" sz="2600" dirty="0" err="1">
                <a:latin typeface="Times New Roman" panose="02020603050405020304" pitchFamily="18" charset="0"/>
                <a:cs typeface="Times New Roman" panose="02020603050405020304" pitchFamily="18" charset="0"/>
              </a:rPr>
              <a:t>antihistmaines</a:t>
            </a:r>
            <a:r>
              <a:rPr lang="en-US" sz="2600" dirty="0">
                <a:latin typeface="Times New Roman" panose="02020603050405020304" pitchFamily="18" charset="0"/>
                <a:cs typeface="Times New Roman" panose="02020603050405020304" pitchFamily="18" charset="0"/>
              </a:rPr>
              <a:t> </a:t>
            </a:r>
          </a:p>
          <a:p>
            <a:pPr lvl="1"/>
            <a:r>
              <a:rPr lang="en-US" sz="2600" dirty="0">
                <a:latin typeface="Times New Roman" panose="02020603050405020304" pitchFamily="18" charset="0"/>
                <a:cs typeface="Times New Roman" panose="02020603050405020304" pitchFamily="18" charset="0"/>
              </a:rPr>
              <a:t>Second line – i.e. corticosteroids, sympathomimetics, etc.   </a:t>
            </a:r>
          </a:p>
          <a:p>
            <a:pPr lvl="1"/>
            <a:r>
              <a:rPr lang="en-US" sz="2600" dirty="0">
                <a:latin typeface="Times New Roman" panose="02020603050405020304" pitchFamily="18" charset="0"/>
                <a:cs typeface="Times New Roman" panose="02020603050405020304" pitchFamily="18" charset="0"/>
              </a:rPr>
              <a:t>Third line – i.e. plasmapheresis, immunotherapy, immunosuppressives </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22</a:t>
            </a:fld>
            <a:endParaRPr lang="en-US"/>
          </a:p>
        </p:txBody>
      </p:sp>
    </p:spTree>
    <p:extLst>
      <p:ext uri="{BB962C8B-B14F-4D97-AF65-F5344CB8AC3E}">
        <p14:creationId xmlns:p14="http://schemas.microsoft.com/office/powerpoint/2010/main" val="4215560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B24F7-8328-49FE-87CF-DBBE7637A4B8}"/>
              </a:ext>
            </a:extLst>
          </p:cNvPr>
          <p:cNvSpPr>
            <a:spLocks noGrp="1"/>
          </p:cNvSpPr>
          <p:nvPr>
            <p:ph type="title"/>
          </p:nvPr>
        </p:nvSpPr>
        <p:spPr/>
        <p:txBody>
          <a:bodyPr/>
          <a:lstStyle/>
          <a:p>
            <a:r>
              <a:rPr lang="en-US" dirty="0"/>
              <a:t>DC 7828, Acne</a:t>
            </a:r>
          </a:p>
        </p:txBody>
      </p:sp>
      <p:sp>
        <p:nvSpPr>
          <p:cNvPr id="3" name="Content Placeholder 2">
            <a:extLst>
              <a:ext uri="{FF2B5EF4-FFF2-40B4-BE49-F238E27FC236}">
                <a16:creationId xmlns:a16="http://schemas.microsoft.com/office/drawing/2014/main" id="{BCB7F43F-4F54-4143-A24A-6F22050792C2}"/>
              </a:ext>
            </a:extLst>
          </p:cNvPr>
          <p:cNvSpPr>
            <a:spLocks noGrp="1"/>
          </p:cNvSpPr>
          <p:nvPr>
            <p:ph idx="1"/>
          </p:nvPr>
        </p:nvSpPr>
        <p:spPr>
          <a:xfrm>
            <a:off x="641684" y="1507958"/>
            <a:ext cx="10802171" cy="4491060"/>
          </a:xfrm>
        </p:spPr>
        <p:txBody>
          <a:bodyPr>
            <a:normAutofit/>
          </a:bodyPr>
          <a:lstStyle/>
          <a:p>
            <a:r>
              <a:rPr lang="en-US" dirty="0"/>
              <a:t>May need to consider aggravation if acne pre-existed service</a:t>
            </a:r>
          </a:p>
          <a:p>
            <a:r>
              <a:rPr lang="en-US" dirty="0"/>
              <a:t>Evaluation of 30, 10, or 0 percent based on: </a:t>
            </a:r>
          </a:p>
          <a:p>
            <a:pPr lvl="1"/>
            <a:r>
              <a:rPr lang="en-US" dirty="0">
                <a:latin typeface="Times New Roman" panose="02020603050405020304" pitchFamily="18" charset="0"/>
                <a:cs typeface="Times New Roman" panose="02020603050405020304" pitchFamily="18" charset="0"/>
              </a:rPr>
              <a:t>Deep acne</a:t>
            </a:r>
          </a:p>
          <a:p>
            <a:pPr lvl="1"/>
            <a:r>
              <a:rPr lang="en-US" dirty="0">
                <a:latin typeface="Times New Roman" panose="02020603050405020304" pitchFamily="18" charset="0"/>
                <a:cs typeface="Times New Roman" panose="02020603050405020304" pitchFamily="18" charset="0"/>
              </a:rPr>
              <a:t>Percent affected</a:t>
            </a:r>
          </a:p>
          <a:p>
            <a:pPr lvl="1"/>
            <a:r>
              <a:rPr lang="en-US" dirty="0">
                <a:latin typeface="Times New Roman" panose="02020603050405020304" pitchFamily="18" charset="0"/>
                <a:cs typeface="Times New Roman" panose="02020603050405020304" pitchFamily="18" charset="0"/>
              </a:rPr>
              <a:t>Superficial acne</a:t>
            </a:r>
          </a:p>
          <a:p>
            <a:pPr lvl="1"/>
            <a:r>
              <a:rPr lang="en-US" dirty="0">
                <a:latin typeface="Times New Roman" panose="02020603050405020304" pitchFamily="18" charset="0"/>
                <a:cs typeface="Times New Roman" panose="02020603050405020304" pitchFamily="18" charset="0"/>
              </a:rPr>
              <a:t>Disfigurement or scars</a:t>
            </a:r>
          </a:p>
        </p:txBody>
      </p:sp>
      <p:sp>
        <p:nvSpPr>
          <p:cNvPr id="4" name="Slide Number Placeholder 3">
            <a:extLst>
              <a:ext uri="{FF2B5EF4-FFF2-40B4-BE49-F238E27FC236}">
                <a16:creationId xmlns:a16="http://schemas.microsoft.com/office/drawing/2014/main" id="{0CAE58F6-F882-459A-943B-D5FA80DD2572}"/>
              </a:ext>
            </a:extLst>
          </p:cNvPr>
          <p:cNvSpPr>
            <a:spLocks noGrp="1"/>
          </p:cNvSpPr>
          <p:nvPr>
            <p:ph type="sldNum" sz="quarter" idx="10"/>
          </p:nvPr>
        </p:nvSpPr>
        <p:spPr/>
        <p:txBody>
          <a:bodyPr/>
          <a:lstStyle/>
          <a:p>
            <a:fld id="{7C414AED-89CE-4A48-8B2B-1B3A5C68EA2A}" type="slidenum">
              <a:rPr lang="en-US" smtClean="0"/>
              <a:t>23</a:t>
            </a:fld>
            <a:endParaRPr lang="en-US"/>
          </a:p>
        </p:txBody>
      </p:sp>
    </p:spTree>
    <p:extLst>
      <p:ext uri="{BB962C8B-B14F-4D97-AF65-F5344CB8AC3E}">
        <p14:creationId xmlns:p14="http://schemas.microsoft.com/office/powerpoint/2010/main" val="2441210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2ADF1-7E05-49E8-85FA-AEDDFD1B0559}"/>
              </a:ext>
            </a:extLst>
          </p:cNvPr>
          <p:cNvSpPr>
            <a:spLocks noGrp="1"/>
          </p:cNvSpPr>
          <p:nvPr>
            <p:ph type="title"/>
          </p:nvPr>
        </p:nvSpPr>
        <p:spPr/>
        <p:txBody>
          <a:bodyPr/>
          <a:lstStyle/>
          <a:p>
            <a:r>
              <a:rPr lang="en-US" dirty="0"/>
              <a:t>DC 7829, Chloracne</a:t>
            </a:r>
          </a:p>
        </p:txBody>
      </p:sp>
      <p:sp>
        <p:nvSpPr>
          <p:cNvPr id="3" name="Content Placeholder 2">
            <a:extLst>
              <a:ext uri="{FF2B5EF4-FFF2-40B4-BE49-F238E27FC236}">
                <a16:creationId xmlns:a16="http://schemas.microsoft.com/office/drawing/2014/main" id="{A582EC4B-E496-4542-AEC8-86ACC2A3685B}"/>
              </a:ext>
            </a:extLst>
          </p:cNvPr>
          <p:cNvSpPr>
            <a:spLocks noGrp="1"/>
          </p:cNvSpPr>
          <p:nvPr>
            <p:ph idx="1"/>
          </p:nvPr>
        </p:nvSpPr>
        <p:spPr>
          <a:xfrm>
            <a:off x="847165" y="1509486"/>
            <a:ext cx="10945906" cy="4949371"/>
          </a:xfrm>
        </p:spPr>
        <p:txBody>
          <a:bodyPr>
            <a:normAutofit/>
          </a:bodyPr>
          <a:lstStyle/>
          <a:p>
            <a:r>
              <a:rPr lang="en-US" dirty="0"/>
              <a:t>Consider presumptive service connection for herbicide exposure (38 CFR 3.309(e)) when a diagnosis of chloracne is shown within a year of the date of last herbicide exposure. </a:t>
            </a:r>
          </a:p>
          <a:p>
            <a:r>
              <a:rPr lang="en-US" dirty="0"/>
              <a:t>Evaluation of 30, 20, 10, and 0 percent based on:</a:t>
            </a:r>
          </a:p>
          <a:p>
            <a:pPr lvl="1"/>
            <a:r>
              <a:rPr lang="en-US" dirty="0">
                <a:latin typeface="Times New Roman" panose="02020603050405020304" pitchFamily="18" charset="0"/>
                <a:cs typeface="Times New Roman" panose="02020603050405020304" pitchFamily="18" charset="0"/>
              </a:rPr>
              <a:t>Deep acne, </a:t>
            </a:r>
          </a:p>
          <a:p>
            <a:pPr lvl="1"/>
            <a:r>
              <a:rPr lang="en-US" dirty="0">
                <a:latin typeface="Times New Roman" panose="02020603050405020304" pitchFamily="18" charset="0"/>
                <a:cs typeface="Times New Roman" panose="02020603050405020304" pitchFamily="18" charset="0"/>
              </a:rPr>
              <a:t>Percent affected, </a:t>
            </a:r>
          </a:p>
          <a:p>
            <a:pPr lvl="1"/>
            <a:r>
              <a:rPr lang="en-US" dirty="0">
                <a:latin typeface="Times New Roman" panose="02020603050405020304" pitchFamily="18" charset="0"/>
                <a:cs typeface="Times New Roman" panose="02020603050405020304" pitchFamily="18" charset="0"/>
              </a:rPr>
              <a:t>Area affected (face, intertriginous areas, or non-intertriginous areas),</a:t>
            </a:r>
          </a:p>
          <a:p>
            <a:pPr lvl="1"/>
            <a:r>
              <a:rPr lang="en-US" dirty="0">
                <a:latin typeface="Times New Roman" panose="02020603050405020304" pitchFamily="18" charset="0"/>
                <a:cs typeface="Times New Roman" panose="02020603050405020304" pitchFamily="18" charset="0"/>
              </a:rPr>
              <a:t>Disfigurement or scars</a:t>
            </a:r>
            <a:endParaRPr lang="en-US" dirty="0"/>
          </a:p>
        </p:txBody>
      </p:sp>
      <p:sp>
        <p:nvSpPr>
          <p:cNvPr id="4" name="Slide Number Placeholder 3">
            <a:extLst>
              <a:ext uri="{FF2B5EF4-FFF2-40B4-BE49-F238E27FC236}">
                <a16:creationId xmlns:a16="http://schemas.microsoft.com/office/drawing/2014/main" id="{8529653D-A90B-4D08-B97E-E9FF525D566C}"/>
              </a:ext>
            </a:extLst>
          </p:cNvPr>
          <p:cNvSpPr>
            <a:spLocks noGrp="1"/>
          </p:cNvSpPr>
          <p:nvPr>
            <p:ph type="sldNum" sz="quarter" idx="10"/>
          </p:nvPr>
        </p:nvSpPr>
        <p:spPr/>
        <p:txBody>
          <a:bodyPr/>
          <a:lstStyle/>
          <a:p>
            <a:fld id="{7C414AED-89CE-4A48-8B2B-1B3A5C68EA2A}" type="slidenum">
              <a:rPr lang="en-US" smtClean="0"/>
              <a:t>24</a:t>
            </a:fld>
            <a:endParaRPr lang="en-US"/>
          </a:p>
        </p:txBody>
      </p:sp>
    </p:spTree>
    <p:extLst>
      <p:ext uri="{BB962C8B-B14F-4D97-AF65-F5344CB8AC3E}">
        <p14:creationId xmlns:p14="http://schemas.microsoft.com/office/powerpoint/2010/main" val="1785616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47718-E7B8-4743-8282-984D6D49CCD7}"/>
              </a:ext>
            </a:extLst>
          </p:cNvPr>
          <p:cNvSpPr>
            <a:spLocks noGrp="1"/>
          </p:cNvSpPr>
          <p:nvPr>
            <p:ph type="title"/>
          </p:nvPr>
        </p:nvSpPr>
        <p:spPr/>
        <p:txBody>
          <a:bodyPr/>
          <a:lstStyle/>
          <a:p>
            <a:r>
              <a:rPr lang="en-US" dirty="0"/>
              <a:t>Malignant Skin Conditions</a:t>
            </a:r>
          </a:p>
        </p:txBody>
      </p:sp>
      <p:sp>
        <p:nvSpPr>
          <p:cNvPr id="3" name="Content Placeholder 2">
            <a:extLst>
              <a:ext uri="{FF2B5EF4-FFF2-40B4-BE49-F238E27FC236}">
                <a16:creationId xmlns:a16="http://schemas.microsoft.com/office/drawing/2014/main" id="{AED857A9-748D-41BC-B0CA-456D297C28B5}"/>
              </a:ext>
            </a:extLst>
          </p:cNvPr>
          <p:cNvSpPr>
            <a:spLocks noGrp="1"/>
          </p:cNvSpPr>
          <p:nvPr>
            <p:ph idx="1"/>
          </p:nvPr>
        </p:nvSpPr>
        <p:spPr>
          <a:xfrm>
            <a:off x="433294" y="1459832"/>
            <a:ext cx="11758706" cy="4694272"/>
          </a:xfrm>
        </p:spPr>
        <p:txBody>
          <a:bodyPr>
            <a:normAutofit fontScale="85000" lnSpcReduction="20000"/>
          </a:bodyPr>
          <a:lstStyle/>
          <a:p>
            <a:r>
              <a:rPr lang="en-US" dirty="0"/>
              <a:t>DC 7818, Malignant neoplasms (other than malignant melanoma)</a:t>
            </a:r>
          </a:p>
          <a:p>
            <a:r>
              <a:rPr lang="en-US" dirty="0"/>
              <a:t>DC 7833, Malignant melanoma</a:t>
            </a:r>
          </a:p>
          <a:p>
            <a:pPr marL="0" indent="0">
              <a:buNone/>
            </a:pPr>
            <a:endParaRPr lang="en-US" dirty="0"/>
          </a:p>
          <a:p>
            <a:r>
              <a:rPr lang="en-US" dirty="0">
                <a:latin typeface="Times New Roman" panose="02020603050405020304" pitchFamily="18" charset="0"/>
                <a:cs typeface="Times New Roman" panose="02020603050405020304" pitchFamily="18" charset="0"/>
              </a:rPr>
              <a:t>Evaluate based on disfigurement of the head, face, or neck (DC 7800), or scars  (DC 7801, 7802, 7804, or 7805), or impairment of function (under the appropriate DC)</a:t>
            </a:r>
          </a:p>
          <a:p>
            <a:r>
              <a:rPr lang="en-US" dirty="0">
                <a:latin typeface="Times New Roman" panose="02020603050405020304" pitchFamily="18" charset="0"/>
                <a:cs typeface="Times New Roman" panose="02020603050405020304" pitchFamily="18" charset="0"/>
              </a:rPr>
              <a:t>If skin malignancy requires therapy that is comparable to that used for systemic malignancies (i.e. systemic chemotherapy, x-ray therapy more extensive than to the skin, or surgery more extensive than wide local excision) a 100 percent evaluation will be assigned from the date of treatment, and will continue with a mandatory VA examination six months following the completion of such antineoplastic treatment and any change in evaluation based upon that or any subsequent examination will be subject to the provisions of §3.105(e) of this chapter. If there has been no local recurrence or metastasis, evaluation will then be made on residuals. If treatment is confined to the skin, the provisions for a 100-percent evaluation do not apply. </a:t>
            </a:r>
          </a:p>
        </p:txBody>
      </p:sp>
      <p:sp>
        <p:nvSpPr>
          <p:cNvPr id="4" name="Slide Number Placeholder 3">
            <a:extLst>
              <a:ext uri="{FF2B5EF4-FFF2-40B4-BE49-F238E27FC236}">
                <a16:creationId xmlns:a16="http://schemas.microsoft.com/office/drawing/2014/main" id="{279763CE-B6A5-4A95-AA84-B8038A05CED2}"/>
              </a:ext>
            </a:extLst>
          </p:cNvPr>
          <p:cNvSpPr>
            <a:spLocks noGrp="1"/>
          </p:cNvSpPr>
          <p:nvPr>
            <p:ph type="sldNum" sz="quarter" idx="10"/>
          </p:nvPr>
        </p:nvSpPr>
        <p:spPr/>
        <p:txBody>
          <a:bodyPr/>
          <a:lstStyle/>
          <a:p>
            <a:fld id="{7C414AED-89CE-4A48-8B2B-1B3A5C68EA2A}" type="slidenum">
              <a:rPr lang="en-US" smtClean="0"/>
              <a:t>25</a:t>
            </a:fld>
            <a:endParaRPr lang="en-US"/>
          </a:p>
        </p:txBody>
      </p:sp>
    </p:spTree>
    <p:extLst>
      <p:ext uri="{BB962C8B-B14F-4D97-AF65-F5344CB8AC3E}">
        <p14:creationId xmlns:p14="http://schemas.microsoft.com/office/powerpoint/2010/main" val="211504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B65D3-CF19-4875-9B8D-437372B54566}"/>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2314E24F-0F29-43C4-AC82-A3B39A92750E}"/>
              </a:ext>
            </a:extLst>
          </p:cNvPr>
          <p:cNvSpPr>
            <a:spLocks noGrp="1"/>
          </p:cNvSpPr>
          <p:nvPr>
            <p:ph idx="1"/>
          </p:nvPr>
        </p:nvSpPr>
        <p:spPr/>
        <p:txBody>
          <a:bodyPr>
            <a:normAutofit/>
          </a:bodyPr>
          <a:lstStyle/>
          <a:p>
            <a:r>
              <a:rPr lang="en-US" sz="3200" dirty="0"/>
              <a:t>Rating Schedule, </a:t>
            </a:r>
            <a:r>
              <a:rPr lang="en-US" sz="3200" dirty="0">
                <a:hlinkClick r:id="rId2"/>
              </a:rPr>
              <a:t>38 CFR 4.118</a:t>
            </a:r>
            <a:endParaRPr lang="en-US" sz="3200" dirty="0"/>
          </a:p>
          <a:p>
            <a:r>
              <a:rPr lang="en-US" sz="3200" dirty="0">
                <a:hlinkClick r:id="rId3"/>
              </a:rPr>
              <a:t>Disability Benefits Questionnaires</a:t>
            </a:r>
            <a:endParaRPr lang="en-US" sz="3200" dirty="0"/>
          </a:p>
          <a:p>
            <a:pPr lvl="1"/>
            <a:r>
              <a:rPr lang="en-US" sz="2800" dirty="0">
                <a:latin typeface="Times New Roman" panose="02020603050405020304" pitchFamily="18" charset="0"/>
                <a:cs typeface="Times New Roman" panose="02020603050405020304" pitchFamily="18" charset="0"/>
              </a:rPr>
              <a:t>Scars</a:t>
            </a:r>
          </a:p>
          <a:p>
            <a:pPr lvl="1"/>
            <a:r>
              <a:rPr lang="en-US" sz="2800" dirty="0">
                <a:latin typeface="Times New Roman" panose="02020603050405020304" pitchFamily="18" charset="0"/>
                <a:cs typeface="Times New Roman" panose="02020603050405020304" pitchFamily="18" charset="0"/>
              </a:rPr>
              <a:t>Skin Diseases</a:t>
            </a:r>
          </a:p>
          <a:p>
            <a:r>
              <a:rPr lang="en-US" sz="3200" dirty="0"/>
              <a:t>Evaluation Builder in VBMS-R</a:t>
            </a:r>
          </a:p>
          <a:p>
            <a:pPr lvl="1"/>
            <a:r>
              <a:rPr lang="en-US" sz="2800" dirty="0">
                <a:latin typeface="Times New Roman" panose="02020603050405020304" pitchFamily="18" charset="0"/>
                <a:cs typeface="Times New Roman" panose="02020603050405020304" pitchFamily="18" charset="0"/>
              </a:rPr>
              <a:t>Demo input of scar</a:t>
            </a:r>
          </a:p>
          <a:p>
            <a:pPr lvl="1"/>
            <a:r>
              <a:rPr lang="en-US" sz="2800" dirty="0">
                <a:latin typeface="Times New Roman" panose="02020603050405020304" pitchFamily="18" charset="0"/>
                <a:cs typeface="Times New Roman" panose="02020603050405020304" pitchFamily="18" charset="0"/>
              </a:rPr>
              <a:t>Demo input of skin condition</a:t>
            </a:r>
          </a:p>
        </p:txBody>
      </p:sp>
      <p:sp>
        <p:nvSpPr>
          <p:cNvPr id="4" name="Slide Number Placeholder 3">
            <a:extLst>
              <a:ext uri="{FF2B5EF4-FFF2-40B4-BE49-F238E27FC236}">
                <a16:creationId xmlns:a16="http://schemas.microsoft.com/office/drawing/2014/main" id="{6A7196BC-B25D-4232-B641-1ECC6D45FB8E}"/>
              </a:ext>
            </a:extLst>
          </p:cNvPr>
          <p:cNvSpPr>
            <a:spLocks noGrp="1"/>
          </p:cNvSpPr>
          <p:nvPr>
            <p:ph type="sldNum" sz="quarter" idx="10"/>
          </p:nvPr>
        </p:nvSpPr>
        <p:spPr/>
        <p:txBody>
          <a:bodyPr/>
          <a:lstStyle/>
          <a:p>
            <a:fld id="{7C414AED-89CE-4A48-8B2B-1B3A5C68EA2A}" type="slidenum">
              <a:rPr lang="en-US" smtClean="0"/>
              <a:t>26</a:t>
            </a:fld>
            <a:endParaRPr lang="en-US"/>
          </a:p>
        </p:txBody>
      </p:sp>
    </p:spTree>
    <p:extLst>
      <p:ext uri="{BB962C8B-B14F-4D97-AF65-F5344CB8AC3E}">
        <p14:creationId xmlns:p14="http://schemas.microsoft.com/office/powerpoint/2010/main" val="200215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ctrTitle"/>
          </p:nvPr>
        </p:nvSpPr>
        <p:spPr/>
        <p:txBody>
          <a:bodyPr/>
          <a:lstStyle/>
          <a:p>
            <a:r>
              <a:rPr lang="en-US" sz="4000" dirty="0"/>
              <a:t>Questions</a:t>
            </a:r>
          </a:p>
        </p:txBody>
      </p:sp>
      <p:sp>
        <p:nvSpPr>
          <p:cNvPr id="14" name="Subtitle 13"/>
          <p:cNvSpPr>
            <a:spLocks noGrp="1"/>
          </p:cNvSpPr>
          <p:nvPr>
            <p:ph type="subTitle" idx="1"/>
          </p:nvPr>
        </p:nvSpPr>
        <p:spPr>
          <a:xfrm>
            <a:off x="1828800" y="1475874"/>
            <a:ext cx="8534400" cy="4162926"/>
          </a:xfrm>
        </p:spPr>
        <p:txBody>
          <a:bodyPr/>
          <a:lstStyle/>
          <a:p>
            <a:endParaRPr lang="en-US" dirty="0"/>
          </a:p>
        </p:txBody>
      </p:sp>
      <p:sp>
        <p:nvSpPr>
          <p:cNvPr id="2" name="Slide Number Placeholder 1"/>
          <p:cNvSpPr>
            <a:spLocks noGrp="1"/>
          </p:cNvSpPr>
          <p:nvPr>
            <p:ph type="sldNum" sz="quarter" idx="12"/>
          </p:nvPr>
        </p:nvSpPr>
        <p:spPr/>
        <p:txBody>
          <a:bodyPr/>
          <a:lstStyle/>
          <a:p>
            <a:fld id="{7C414AED-89CE-4A48-8B2B-1B3A5C68EA2A}" type="slidenum">
              <a:rPr lang="en-US" smtClean="0"/>
              <a:t>27</a:t>
            </a:fld>
            <a:endParaRPr lang="en-US"/>
          </a:p>
        </p:txBody>
      </p:sp>
    </p:spTree>
    <p:custDataLst>
      <p:tags r:id="rId1"/>
    </p:custDataLst>
    <p:extLst>
      <p:ext uri="{BB962C8B-B14F-4D97-AF65-F5344CB8AC3E}">
        <p14:creationId xmlns:p14="http://schemas.microsoft.com/office/powerpoint/2010/main" val="24296153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All references can be found in the </a:t>
            </a:r>
            <a:r>
              <a:rPr lang="en-US" dirty="0">
                <a:hlinkClick r:id="rId2"/>
              </a:rPr>
              <a:t>Knowledge Management Portal</a:t>
            </a:r>
            <a:r>
              <a:rPr lang="en-US" dirty="0"/>
              <a:t>: </a:t>
            </a:r>
          </a:p>
          <a:p>
            <a:r>
              <a:rPr lang="en-US" dirty="0"/>
              <a:t>38 CFR 3.307(a)(6)(ii), Presumptive service connection for chronic…on or after January 1, 1947 – Diseases associated with exposure to certain herbicide agents</a:t>
            </a:r>
          </a:p>
          <a:p>
            <a:r>
              <a:rPr lang="en-US" dirty="0"/>
              <a:t>38 CFR 3.309(e), Diseases subject to presumptive service connection – Diseases associated with exposure to certain herbicide agents</a:t>
            </a:r>
          </a:p>
          <a:p>
            <a:r>
              <a:rPr lang="en-US" dirty="0"/>
              <a:t>38 CFR 3.344, Stabilization of disability evaluations</a:t>
            </a:r>
          </a:p>
          <a:p>
            <a:r>
              <a:rPr lang="en-US" dirty="0"/>
              <a:t>38 CFR 3.808, Automobiles or other conveyances and adaptive equipment; certification</a:t>
            </a:r>
          </a:p>
          <a:p>
            <a:r>
              <a:rPr lang="en-US" dirty="0"/>
              <a:t>38 CFR 3.809, Specially adapted housing under 38 U.S.C. 2101(a)(2)(A)(</a:t>
            </a:r>
            <a:r>
              <a:rPr lang="en-US" dirty="0" err="1"/>
              <a:t>i</a:t>
            </a:r>
            <a:r>
              <a:rPr lang="en-US" dirty="0"/>
              <a:t>)</a:t>
            </a:r>
          </a:p>
          <a:p>
            <a:r>
              <a:rPr lang="en-US" dirty="0"/>
              <a:t>38 CFR 3.809a, Specially adapted housing under 38 U.S.C. 2101(b)</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a:t>
            </a:fld>
            <a:endParaRPr lang="en-US"/>
          </a:p>
        </p:txBody>
      </p:sp>
    </p:spTree>
    <p:extLst>
      <p:ext uri="{BB962C8B-B14F-4D97-AF65-F5344CB8AC3E}">
        <p14:creationId xmlns:p14="http://schemas.microsoft.com/office/powerpoint/2010/main" val="862826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D7CB9-E552-49F9-BBDB-3F2DB6D403DF}"/>
              </a:ext>
            </a:extLst>
          </p:cNvPr>
          <p:cNvSpPr>
            <a:spLocks noGrp="1"/>
          </p:cNvSpPr>
          <p:nvPr>
            <p:ph type="title"/>
          </p:nvPr>
        </p:nvSpPr>
        <p:spPr/>
        <p:txBody>
          <a:bodyPr/>
          <a:lstStyle/>
          <a:p>
            <a:r>
              <a:rPr lang="en-US" dirty="0"/>
              <a:t>References, continued</a:t>
            </a:r>
          </a:p>
        </p:txBody>
      </p:sp>
      <p:sp>
        <p:nvSpPr>
          <p:cNvPr id="3" name="Content Placeholder 2">
            <a:extLst>
              <a:ext uri="{FF2B5EF4-FFF2-40B4-BE49-F238E27FC236}">
                <a16:creationId xmlns:a16="http://schemas.microsoft.com/office/drawing/2014/main" id="{43271C70-661F-4EAA-8BE1-0DEE8C8BA429}"/>
              </a:ext>
            </a:extLst>
          </p:cNvPr>
          <p:cNvSpPr>
            <a:spLocks noGrp="1"/>
          </p:cNvSpPr>
          <p:nvPr>
            <p:ph idx="1"/>
          </p:nvPr>
        </p:nvSpPr>
        <p:spPr/>
        <p:txBody>
          <a:bodyPr>
            <a:normAutofit lnSpcReduction="10000"/>
          </a:bodyPr>
          <a:lstStyle/>
          <a:p>
            <a:r>
              <a:rPr lang="en-US" dirty="0"/>
              <a:t>M21-1, Part III, Subpart iv, 3.D, Examination Reports</a:t>
            </a:r>
          </a:p>
          <a:p>
            <a:r>
              <a:rPr lang="en-US" dirty="0"/>
              <a:t>M21-1, Part III, Subpart iv, 4.L, Skin Conditions</a:t>
            </a:r>
          </a:p>
          <a:p>
            <a:r>
              <a:rPr lang="en-US" dirty="0"/>
              <a:t>M21-1, Part III, Subpart iv, 6.B, Determining the Issues</a:t>
            </a:r>
          </a:p>
          <a:p>
            <a:r>
              <a:rPr lang="en-US" dirty="0"/>
              <a:t>M21-1, Part IV, Subpart ii, 2.B, Determining Service Connection (SC)</a:t>
            </a:r>
          </a:p>
          <a:p>
            <a:r>
              <a:rPr lang="en-US" dirty="0"/>
              <a:t>M21-1, Part IV, Subpart ii, 2.C, Service Connection (SC) for Disabilities Resulting from Exposure to Environmental Hazards or Service in the Republic of Vietnam</a:t>
            </a:r>
          </a:p>
          <a:p>
            <a:r>
              <a:rPr lang="en-US" dirty="0"/>
              <a:t>M21-1, Part IV, Subpart ii, 2.D, Service Connection (SC) for Qualifying Disabilities Associated with Service in Southwest Asia</a:t>
            </a:r>
          </a:p>
          <a:p>
            <a:endParaRPr lang="en-US" dirty="0"/>
          </a:p>
        </p:txBody>
      </p:sp>
      <p:sp>
        <p:nvSpPr>
          <p:cNvPr id="4" name="Slide Number Placeholder 3">
            <a:extLst>
              <a:ext uri="{FF2B5EF4-FFF2-40B4-BE49-F238E27FC236}">
                <a16:creationId xmlns:a16="http://schemas.microsoft.com/office/drawing/2014/main" id="{462BFEB7-D150-4341-ABC9-880EC867AEB0}"/>
              </a:ext>
            </a:extLst>
          </p:cNvPr>
          <p:cNvSpPr>
            <a:spLocks noGrp="1"/>
          </p:cNvSpPr>
          <p:nvPr>
            <p:ph type="sldNum" sz="quarter" idx="10"/>
          </p:nvPr>
        </p:nvSpPr>
        <p:spPr/>
        <p:txBody>
          <a:bodyPr/>
          <a:lstStyle/>
          <a:p>
            <a:fld id="{7C414AED-89CE-4A48-8B2B-1B3A5C68EA2A}" type="slidenum">
              <a:rPr lang="en-US" smtClean="0"/>
              <a:t>4</a:t>
            </a:fld>
            <a:endParaRPr lang="en-US"/>
          </a:p>
        </p:txBody>
      </p:sp>
    </p:spTree>
    <p:extLst>
      <p:ext uri="{BB962C8B-B14F-4D97-AF65-F5344CB8AC3E}">
        <p14:creationId xmlns:p14="http://schemas.microsoft.com/office/powerpoint/2010/main" val="260559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Skin</a:t>
            </a:r>
          </a:p>
        </p:txBody>
      </p:sp>
      <p:sp>
        <p:nvSpPr>
          <p:cNvPr id="3" name="Content Placeholder 2"/>
          <p:cNvSpPr>
            <a:spLocks noGrp="1"/>
          </p:cNvSpPr>
          <p:nvPr>
            <p:ph idx="1"/>
          </p:nvPr>
        </p:nvSpPr>
        <p:spPr/>
        <p:txBody>
          <a:bodyPr>
            <a:normAutofit/>
          </a:bodyPr>
          <a:lstStyle/>
          <a:p>
            <a:r>
              <a:rPr lang="en-US" dirty="0"/>
              <a:t>Largest organ in surface and weight</a:t>
            </a:r>
          </a:p>
          <a:p>
            <a:r>
              <a:rPr lang="en-US" dirty="0"/>
              <a:t>Part of integumentary systems which consists of </a:t>
            </a:r>
            <a:r>
              <a:rPr lang="en-US" altLang="en-US" dirty="0"/>
              <a:t>skin, hair, nails, and glands of the skin</a:t>
            </a:r>
          </a:p>
          <a:p>
            <a:r>
              <a:rPr lang="en-US" dirty="0"/>
              <a:t>Consists of three layers: </a:t>
            </a:r>
          </a:p>
          <a:p>
            <a:pPr lvl="1"/>
            <a:r>
              <a:rPr lang="en-US" dirty="0">
                <a:latin typeface="Times New Roman" panose="02020603050405020304" pitchFamily="18" charset="0"/>
                <a:cs typeface="Times New Roman" panose="02020603050405020304" pitchFamily="18" charset="0"/>
              </a:rPr>
              <a:t>Dermis, epidermis, subcutaneous layer</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5</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8455" y="2966248"/>
            <a:ext cx="3116767" cy="3020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1858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Skin’s Purpose</a:t>
            </a:r>
          </a:p>
        </p:txBody>
      </p:sp>
      <p:sp>
        <p:nvSpPr>
          <p:cNvPr id="3" name="Content Placeholder 2"/>
          <p:cNvSpPr>
            <a:spLocks noGrp="1"/>
          </p:cNvSpPr>
          <p:nvPr>
            <p:ph idx="1"/>
          </p:nvPr>
        </p:nvSpPr>
        <p:spPr/>
        <p:txBody>
          <a:bodyPr/>
          <a:lstStyle/>
          <a:p>
            <a:pPr marL="0" indent="0">
              <a:buNone/>
            </a:pPr>
            <a:r>
              <a:rPr lang="en-US" dirty="0"/>
              <a:t>Serves three major purposes:</a:t>
            </a:r>
          </a:p>
          <a:p>
            <a:r>
              <a:rPr lang="en-US" dirty="0"/>
              <a:t>Protection – defense against toxins, radiations, and pollutants</a:t>
            </a:r>
          </a:p>
          <a:p>
            <a:r>
              <a:rPr lang="en-US" dirty="0"/>
              <a:t>Regulation – regulates body temperature</a:t>
            </a:r>
          </a:p>
          <a:p>
            <a:r>
              <a:rPr lang="en-US" dirty="0"/>
              <a:t>Sensation – contains nerve endings to detect sensations (heat, cold, pressure, and pain)</a:t>
            </a:r>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a:p>
        </p:txBody>
      </p:sp>
    </p:spTree>
    <p:extLst>
      <p:ext uri="{BB962C8B-B14F-4D97-AF65-F5344CB8AC3E}">
        <p14:creationId xmlns:p14="http://schemas.microsoft.com/office/powerpoint/2010/main" val="2226924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Rating Considerations</a:t>
            </a:r>
          </a:p>
        </p:txBody>
      </p:sp>
      <p:sp>
        <p:nvSpPr>
          <p:cNvPr id="3" name="Content Placeholder 2"/>
          <p:cNvSpPr>
            <a:spLocks noGrp="1"/>
          </p:cNvSpPr>
          <p:nvPr>
            <p:ph idx="1"/>
          </p:nvPr>
        </p:nvSpPr>
        <p:spPr/>
        <p:txBody>
          <a:bodyPr>
            <a:normAutofit lnSpcReduction="10000"/>
          </a:bodyPr>
          <a:lstStyle/>
          <a:p>
            <a:r>
              <a:rPr lang="en-US" dirty="0"/>
              <a:t>Skin rating schedule updated August 13, 2018</a:t>
            </a:r>
          </a:p>
          <a:p>
            <a:pPr lvl="1"/>
            <a:r>
              <a:rPr lang="en-US" dirty="0">
                <a:latin typeface="Times New Roman" panose="02020603050405020304" pitchFamily="18" charset="0"/>
                <a:cs typeface="Times New Roman" panose="02020603050405020304" pitchFamily="18" charset="0"/>
              </a:rPr>
              <a:t>Adjustment to the rating schedule is not grounds for reduction (</a:t>
            </a:r>
            <a:r>
              <a:rPr lang="en-US" dirty="0">
                <a:latin typeface="Times New Roman" panose="02020603050405020304" pitchFamily="18" charset="0"/>
                <a:cs typeface="Times New Roman" panose="02020603050405020304" pitchFamily="18" charset="0"/>
                <a:hlinkClick r:id="rId2"/>
              </a:rPr>
              <a:t>38 CFR 3.951</a:t>
            </a:r>
            <a:r>
              <a:rPr lang="en-US" dirty="0">
                <a:latin typeface="Times New Roman" panose="02020603050405020304" pitchFamily="18" charset="0"/>
                <a:cs typeface="Times New Roman" panose="02020603050405020304" pitchFamily="18" charset="0"/>
              </a:rPr>
              <a:t>)</a:t>
            </a:r>
          </a:p>
          <a:p>
            <a:r>
              <a:rPr lang="en-US" dirty="0"/>
              <a:t>If claim was pending at the time of the schedule change, must consider historical and new criteria</a:t>
            </a:r>
          </a:p>
          <a:p>
            <a:r>
              <a:rPr lang="en-US" dirty="0"/>
              <a:t>Consider all evidence of record when evaluating skin conditions</a:t>
            </a:r>
          </a:p>
          <a:p>
            <a:r>
              <a:rPr lang="en-US" dirty="0"/>
              <a:t>Stabilization of evaluations – do not reduce evaluations based on a single examination (</a:t>
            </a:r>
            <a:r>
              <a:rPr lang="en-US" dirty="0">
                <a:hlinkClick r:id="rId3"/>
              </a:rPr>
              <a:t>38 CFR 3.344</a:t>
            </a:r>
            <a:r>
              <a:rPr lang="en-US" dirty="0"/>
              <a:t>)</a:t>
            </a:r>
          </a:p>
          <a:p>
            <a:r>
              <a:rPr lang="en-US" dirty="0"/>
              <a:t>Consider all theories of entitlement (direct, presumptive, etc.)</a:t>
            </a:r>
          </a:p>
          <a:p>
            <a:r>
              <a:rPr lang="en-US" dirty="0"/>
              <a:t>Consider ancillary benefits and subordinate issues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a:t>
            </a:fld>
            <a:endParaRPr lang="en-US"/>
          </a:p>
        </p:txBody>
      </p:sp>
    </p:spTree>
    <p:extLst>
      <p:ext uri="{BB962C8B-B14F-4D97-AF65-F5344CB8AC3E}">
        <p14:creationId xmlns:p14="http://schemas.microsoft.com/office/powerpoint/2010/main" val="2498246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Scars</a:t>
            </a:r>
          </a:p>
        </p:txBody>
      </p:sp>
      <p:sp>
        <p:nvSpPr>
          <p:cNvPr id="3" name="Content Placeholder 2"/>
          <p:cNvSpPr>
            <a:spLocks noGrp="1"/>
          </p:cNvSpPr>
          <p:nvPr>
            <p:ph idx="1"/>
          </p:nvPr>
        </p:nvSpPr>
        <p:spPr>
          <a:xfrm>
            <a:off x="847165" y="1524000"/>
            <a:ext cx="10945906" cy="4724400"/>
          </a:xfrm>
        </p:spPr>
        <p:txBody>
          <a:bodyPr>
            <a:normAutofit/>
          </a:bodyPr>
          <a:lstStyle/>
          <a:p>
            <a:r>
              <a:rPr lang="en-US" dirty="0"/>
              <a:t>Evaluate under diagnostic codes 7800, 7801, 7802, 7804, and 7805</a:t>
            </a:r>
          </a:p>
          <a:p>
            <a:pPr lvl="1"/>
            <a:r>
              <a:rPr lang="en-US" dirty="0">
                <a:latin typeface="Times New Roman" panose="02020603050405020304" pitchFamily="18" charset="0"/>
                <a:cs typeface="Times New Roman" panose="02020603050405020304" pitchFamily="18" charset="0"/>
              </a:rPr>
              <a:t>Scar location</a:t>
            </a:r>
          </a:p>
          <a:p>
            <a:pPr lvl="1"/>
            <a:r>
              <a:rPr lang="en-US" dirty="0">
                <a:latin typeface="Times New Roman" panose="02020603050405020304" pitchFamily="18" charset="0"/>
                <a:cs typeface="Times New Roman" panose="02020603050405020304" pitchFamily="18" charset="0"/>
              </a:rPr>
              <a:t>Cause of scars</a:t>
            </a:r>
          </a:p>
          <a:p>
            <a:pPr lvl="1"/>
            <a:r>
              <a:rPr lang="en-US" dirty="0">
                <a:latin typeface="Times New Roman" panose="02020603050405020304" pitchFamily="18" charset="0"/>
                <a:cs typeface="Times New Roman" panose="02020603050405020304" pitchFamily="18" charset="0"/>
              </a:rPr>
              <a:t>Size of scar</a:t>
            </a:r>
          </a:p>
          <a:p>
            <a:pPr lvl="1"/>
            <a:r>
              <a:rPr lang="en-US" dirty="0">
                <a:latin typeface="Times New Roman" panose="02020603050405020304" pitchFamily="18" charset="0"/>
                <a:cs typeface="Times New Roman" panose="02020603050405020304" pitchFamily="18" charset="0"/>
              </a:rPr>
              <a:t>Disfigurement</a:t>
            </a:r>
          </a:p>
          <a:p>
            <a:pPr lvl="1"/>
            <a:r>
              <a:rPr lang="en-US" dirty="0">
                <a:latin typeface="Times New Roman" panose="02020603050405020304" pitchFamily="18" charset="0"/>
                <a:cs typeface="Times New Roman" panose="02020603050405020304" pitchFamily="18" charset="0"/>
              </a:rPr>
              <a:t>Association with underlying soft tissue damage</a:t>
            </a:r>
          </a:p>
          <a:p>
            <a:pPr lvl="1"/>
            <a:r>
              <a:rPr lang="en-US" dirty="0">
                <a:latin typeface="Times New Roman" panose="02020603050405020304" pitchFamily="18" charset="0"/>
                <a:cs typeface="Times New Roman" panose="02020603050405020304" pitchFamily="18" charset="0"/>
              </a:rPr>
              <a:t>Unstable or painful scars</a:t>
            </a:r>
            <a:endParaRPr lang="en-US" dirty="0"/>
          </a:p>
          <a:p>
            <a:pPr lvl="1"/>
            <a:endParaRPr lang="en-US" dirty="0"/>
          </a:p>
          <a:p>
            <a:r>
              <a:rPr lang="en-US" dirty="0"/>
              <a:t>Not always expressly claimed, can be considered within the scope of the claim</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8</a:t>
            </a:fld>
            <a:endParaRPr lang="en-US"/>
          </a:p>
        </p:txBody>
      </p:sp>
    </p:spTree>
    <p:extLst>
      <p:ext uri="{BB962C8B-B14F-4D97-AF65-F5344CB8AC3E}">
        <p14:creationId xmlns:p14="http://schemas.microsoft.com/office/powerpoint/2010/main" val="3624113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Scars – DC 7800</a:t>
            </a:r>
          </a:p>
        </p:txBody>
      </p:sp>
      <p:sp>
        <p:nvSpPr>
          <p:cNvPr id="3" name="Content Placeholder 2"/>
          <p:cNvSpPr>
            <a:spLocks noGrp="1"/>
          </p:cNvSpPr>
          <p:nvPr>
            <p:ph idx="1"/>
          </p:nvPr>
        </p:nvSpPr>
        <p:spPr/>
        <p:txBody>
          <a:bodyPr/>
          <a:lstStyle/>
          <a:p>
            <a:r>
              <a:rPr lang="en-US" dirty="0"/>
              <a:t>Burn scar(s) of the head, face, or neck; scar(s) of the head, face, or neck due to other causes; or other disfigurement of the head, face, or neck</a:t>
            </a:r>
          </a:p>
          <a:p>
            <a:pPr lvl="1"/>
            <a:r>
              <a:rPr lang="en-US" dirty="0">
                <a:latin typeface="Times New Roman" panose="02020603050405020304" pitchFamily="18" charset="0"/>
                <a:cs typeface="Times New Roman" panose="02020603050405020304" pitchFamily="18" charset="0"/>
              </a:rPr>
              <a:t>Evaluate based on visible or palpable tissue loss and either gross distortion or asymmetry; or </a:t>
            </a:r>
          </a:p>
          <a:p>
            <a:pPr lvl="1"/>
            <a:r>
              <a:rPr lang="en-US" dirty="0">
                <a:latin typeface="Times New Roman" panose="02020603050405020304" pitchFamily="18" charset="0"/>
                <a:cs typeface="Times New Roman" panose="02020603050405020304" pitchFamily="18" charset="0"/>
              </a:rPr>
              <a:t>Evaluate based on characteristics of disfigurement</a:t>
            </a:r>
          </a:p>
          <a:p>
            <a:pPr lvl="1"/>
            <a:r>
              <a:rPr lang="en-US" dirty="0">
                <a:latin typeface="Times New Roman" panose="02020603050405020304" pitchFamily="18" charset="0"/>
                <a:cs typeface="Times New Roman" panose="02020603050405020304" pitchFamily="18" charset="0"/>
              </a:rPr>
              <a:t>Separately evaluate disabling effects other than disfigurement appropriately (i.e. pain, instability, residuals associated with muscle or nerve injury)</a:t>
            </a:r>
          </a:p>
        </p:txBody>
      </p:sp>
      <p:sp>
        <p:nvSpPr>
          <p:cNvPr id="4" name="Slide Number Placeholder 3"/>
          <p:cNvSpPr>
            <a:spLocks noGrp="1"/>
          </p:cNvSpPr>
          <p:nvPr>
            <p:ph type="sldNum" sz="quarter" idx="10"/>
          </p:nvPr>
        </p:nvSpPr>
        <p:spPr/>
        <p:txBody>
          <a:bodyPr/>
          <a:lstStyle/>
          <a:p>
            <a:fld id="{7C414AED-89CE-4A48-8B2B-1B3A5C68EA2A}" type="slidenum">
              <a:rPr lang="en-US" smtClean="0"/>
              <a:t>9</a:t>
            </a:fld>
            <a:endParaRPr lang="en-US"/>
          </a:p>
        </p:txBody>
      </p:sp>
    </p:spTree>
    <p:extLst>
      <p:ext uri="{BB962C8B-B14F-4D97-AF65-F5344CB8AC3E}">
        <p14:creationId xmlns:p14="http://schemas.microsoft.com/office/powerpoint/2010/main" val="32153688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 name="MMPROD_NEXTUNIQUEID" val="10009"/>
  <p:tag name="MMPROD_UIDATA" val="&lt;database version=&quot;11.0&quot;&gt;&lt;object type=&quot;1&quot; unique_id=&quot;10001&quot;&gt;&lt;object type=&quot;2&quot; unique_id=&quot;10106&quot;&gt;&lt;object type=&quot;3&quot; unique_id=&quot;10107&quot;&gt;&lt;property id=&quot;20148&quot; value=&quot;5&quot;/&gt;&lt;property id=&quot;20300&quot; value=&quot;Slide 1&quot;/&gt;&lt;property id=&quot;20307&quot; value=&quot;257&quot;/&gt;&lt;/object&gt;&lt;object type=&quot;3&quot; unique_id=&quot;10108&quot;&gt;&lt;property id=&quot;20148&quot; value=&quot;5&quot;/&gt;&lt;property id=&quot;20300&quot; value=&quot;Slide 2 - &amp;quot;Objectives&amp;quot;&quot;/&gt;&lt;property id=&quot;20307&quot; value=&quot;258&quot;/&gt;&lt;/object&gt;&lt;object type=&quot;3&quot; unique_id=&quot;10109&quot;&gt;&lt;property id=&quot;20148&quot; value=&quot;5&quot;/&gt;&lt;property id=&quot;20300&quot; value=&quot;Slide 3 - &amp;quot;References&amp;quot;&quot;/&gt;&lt;property id=&quot;20307&quot; value=&quot;259&quot;/&gt;&lt;/object&gt;&lt;object type=&quot;3&quot; unique_id=&quot;10110&quot;&gt;&lt;property id=&quot;20148&quot; value=&quot;5&quot;/&gt;&lt;property id=&quot;20300&quot; value=&quot;Slide 5 - &amp;quot;Skin&amp;quot;&quot;/&gt;&lt;property id=&quot;20307&quot; value=&quot;260&quot;/&gt;&lt;/object&gt;&lt;object type=&quot;3&quot; unique_id=&quot;10111&quot;&gt;&lt;property id=&quot;20148&quot; value=&quot;5&quot;/&gt;&lt;property id=&quot;20300&quot; value=&quot;Slide 27 - &amp;quot;Questions&amp;quot;&quot;/&gt;&lt;property id=&quot;20307&quot; value=&quot;256&quot;/&gt;&lt;/object&gt;&lt;object type=&quot;3&quot; unique_id=&quot;10175&quot;&gt;&lt;property id=&quot;20148&quot; value=&quot;5&quot;/&gt;&lt;property id=&quot;20300&quot; value=&quot;Slide 6 - &amp;quot;Skin’s Purpose&amp;quot;&quot;/&gt;&lt;property id=&quot;20307&quot; value=&quot;261&quot;/&gt;&lt;/object&gt;&lt;object type=&quot;3&quot; unique_id=&quot;10200&quot;&gt;&lt;property id=&quot;20148&quot; value=&quot;5&quot;/&gt;&lt;property id=&quot;20300&quot; value=&quot;Slide 8 - &amp;quot;Scars&amp;quot;&quot;/&gt;&lt;property id=&quot;20307&quot; value=&quot;262&quot;/&gt;&lt;/object&gt;&lt;object type=&quot;3&quot; unique_id=&quot;10228&quot;&gt;&lt;property id=&quot;20148&quot; value=&quot;5&quot;/&gt;&lt;property id=&quot;20300&quot; value=&quot;Slide 7 - &amp;quot;Rating Considerations&amp;quot;&quot;/&gt;&lt;property id=&quot;20307&quot; value=&quot;263&quot;/&gt;&lt;/object&gt;&lt;object type=&quot;3&quot; unique_id=&quot;10259&quot;&gt;&lt;property id=&quot;20148&quot; value=&quot;5&quot;/&gt;&lt;property id=&quot;20300&quot; value=&quot;Slide 9 - &amp;quot;Scars – DC 7800&amp;quot;&quot;/&gt;&lt;property id=&quot;20307&quot; value=&quot;264&quot;/&gt;&lt;/object&gt;&lt;object type=&quot;3&quot; unique_id=&quot;10359&quot;&gt;&lt;property id=&quot;20148&quot; value=&quot;5&quot;/&gt;&lt;property id=&quot;20300&quot; value=&quot;Slide 10 - &amp;quot;Scars – DC 7801/7802&amp;quot;&quot;/&gt;&lt;property id=&quot;20307&quot; value=&quot;265&quot;/&gt;&lt;/object&gt;&lt;object type=&quot;3&quot; unique_id=&quot;10360&quot;&gt;&lt;property id=&quot;20148&quot; value=&quot;5&quot;/&gt;&lt;property id=&quot;20300&quot; value=&quot;Slide 11 - &amp;quot;DC 7801/7802 Notes&amp;quot;&quot;/&gt;&lt;property id=&quot;20307&quot; value=&quot;266&quot;/&gt;&lt;/object&gt;&lt;object type=&quot;3&quot; unique_id=&quot;10361&quot;&gt;&lt;property id=&quot;20148&quot; value=&quot;5&quot;/&gt;&lt;property id=&quot;20300&quot; value=&quot;Slide 14 - &amp;quot;Scars – DC 7804&amp;quot;&quot;/&gt;&lt;property id=&quot;20307&quot; value=&quot;267&quot;/&gt;&lt;/object&gt;&lt;object type=&quot;3&quot; unique_id=&quot;10362&quot;&gt;&lt;property id=&quot;20148&quot; value=&quot;5&quot;/&gt;&lt;property id=&quot;20300&quot; value=&quot;Slide 15 - &amp;quot;Scars – DC 7805&amp;quot;&quot;/&gt;&lt;property id=&quot;20307&quot; value=&quot;268&quot;/&gt;&lt;/object&gt;&lt;object type=&quot;3&quot; unique_id=&quot;10363&quot;&gt;&lt;property id=&quot;20148&quot; value=&quot;5&quot;/&gt;&lt;property id=&quot;20300&quot; value=&quot;Slide 16 - &amp;quot;Skin Conditions&amp;quot;&quot;/&gt;&lt;property id=&quot;20307&quot; value=&quot;269&quot;/&gt;&lt;/object&gt;&lt;object type=&quot;3&quot; unique_id=&quot;11042&quot;&gt;&lt;property id=&quot;20148&quot; value=&quot;5&quot;/&gt;&lt;property id=&quot;20300&quot; value=&quot;Slide 18 - &amp;quot;Conditions to be evaluated under the GRF&amp;quot;&quot;/&gt;&lt;property id=&quot;20307&quot; value=&quot;271&quot;/&gt;&lt;/object&gt;&lt;object type=&quot;3&quot; unique_id=&quot;11080&quot;&gt;&lt;property id=&quot;20148&quot; value=&quot;5&quot;/&gt;&lt;property id=&quot;20300&quot; value=&quot;Slide 22 - &amp;quot;DC 7825, Chronic Urticaria&amp;quot;&quot;/&gt;&lt;property id=&quot;20307&quot; value=&quot;272&quot;/&gt;&lt;/object&gt;&lt;object type=&quot;3&quot; unique_id=&quot;11177&quot;&gt;&lt;property id=&quot;20148&quot; value=&quot;5&quot;/&gt;&lt;property id=&quot;20300&quot; value=&quot;Slide 13 - &amp;quot;Scenario&amp;quot;&quot;/&gt;&lt;property id=&quot;20307&quot; value=&quot;273&quot;/&gt;&lt;/object&gt;&lt;object type=&quot;3&quot; unique_id=&quot;11199&quot;&gt;&lt;property id=&quot;20148&quot; value=&quot;5&quot;/&gt;&lt;property id=&quot;20300&quot; value=&quot;Slide 4 - &amp;quot;References, continued&amp;quot;&quot;/&gt;&lt;property id=&quot;20307&quot; value=&quot;275&quot;/&gt;&lt;/object&gt;&lt;object type=&quot;3&quot; unique_id=&quot;11408&quot;&gt;&lt;property id=&quot;20148&quot; value=&quot;5&quot;/&gt;&lt;property id=&quot;20300&quot; value=&quot;Slide 17 - &amp;quot;General Rating Formula for the Skin&amp;quot;&quot;/&gt;&lt;property id=&quot;20307&quot; value=&quot;277&quot;/&gt;&lt;/object&gt;&lt;object type=&quot;3&quot; unique_id=&quot;11409&quot;&gt;&lt;property id=&quot;20148&quot; value=&quot;5&quot;/&gt;&lt;property id=&quot;20300&quot; value=&quot;Slide 19 - &amp;quot;Conditions to be evaluated under GRF, continued&amp;quot;&quot;/&gt;&lt;property id=&quot;20307&quot; value=&quot;276&quot;/&gt;&lt;/object&gt;&lt;object type=&quot;3&quot; unique_id=&quot;11411&quot;&gt;&lt;property id=&quot;20148&quot; value=&quot;5&quot;/&gt;&lt;property id=&quot;20300&quot; value=&quot;Slide 23 - &amp;quot;DC 7828, Acne&amp;quot;&quot;/&gt;&lt;property id=&quot;20307&quot; value=&quot;278&quot;/&gt;&lt;/object&gt;&lt;object type=&quot;3&quot; unique_id=&quot;11412&quot;&gt;&lt;property id=&quot;20148&quot; value=&quot;5&quot;/&gt;&lt;property id=&quot;20300&quot; value=&quot;Slide 24 - &amp;quot;DC 7829, Chloracne&amp;quot;&quot;/&gt;&lt;property id=&quot;20307&quot; value=&quot;279&quot;/&gt;&lt;/object&gt;&lt;object type=&quot;3&quot; unique_id=&quot;11413&quot;&gt;&lt;property id=&quot;20148&quot; value=&quot;5&quot;/&gt;&lt;property id=&quot;20300&quot; value=&quot;Slide 25 - &amp;quot;Malignant Skin Conditions&amp;quot;&quot;/&gt;&lt;property id=&quot;20307&quot; value=&quot;280&quot;/&gt;&lt;/object&gt;&lt;object type=&quot;3&quot; unique_id=&quot;11414&quot;&gt;&lt;property id=&quot;20148&quot; value=&quot;5&quot;/&gt;&lt;property id=&quot;20300&quot; value=&quot;Slide 26 - &amp;quot;Review&amp;quot;&quot;/&gt;&lt;property id=&quot;20307&quot; value=&quot;281&quot;/&gt;&lt;/object&gt;&lt;object type=&quot;3&quot; unique_id=&quot;11444&quot;&gt;&lt;property id=&quot;20148&quot; value=&quot;5&quot;/&gt;&lt;property id=&quot;20300&quot; value=&quot;Slide 21 - &amp;quot;Separate Evaluation vs Single Evaluation under the GRF&amp;quot;&quot;/&gt;&lt;property id=&quot;20307&quot; value=&quot;284&quot;/&gt;&lt;/object&gt;&lt;object type=&quot;3&quot; unique_id=&quot;11559&quot;&gt;&lt;property id=&quot;20148&quot; value=&quot;5&quot;/&gt;&lt;property id=&quot;20300&quot; value=&quot;Slide 20 - &amp;quot;General Rating Formula for the Skin&amp;quot;&quot;/&gt;&lt;property id=&quot;20307&quot; value=&quot;285&quot;/&gt;&lt;/object&gt;&lt;object type=&quot;3&quot; unique_id=&quot;11980&quot;&gt;&lt;property id=&quot;20148&quot; value=&quot;5&quot;/&gt;&lt;property id=&quot;20300&quot; value=&quot;Slide 12 - &amp;quot;Scenario&amp;quot;&quot;/&gt;&lt;property id=&quot;20307&quot; value=&quot;286&quot;/&gt;&lt;/object&gt;&lt;/object&gt;&lt;object type=&quot;8&quot; unique_id=&quot;10118&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b62c6c12-24c5-4d47-ac4d-c5cc93bcdf7b">RO317-839076992-9540</_dlc_DocId>
    <_dlc_DocIdUrl xmlns="b62c6c12-24c5-4d47-ac4d-c5cc93bcdf7b">
      <Url>https://vaww.vashare.vba.va.gov/sites/SPTNCIO/focusedveterans/training/VSRvirtualtraining/_layouts/15/DocIdRedir.aspx?ID=RO317-839076992-9540</Url>
      <Description>RO317-839076992-9540</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5E050F-F6DD-446A-BC54-722BE857956D}">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purl.org/dc/elements/1.1/"/>
    <ds:schemaRef ds:uri="http://schemas.microsoft.com/office/2006/metadata/properties"/>
    <ds:schemaRef ds:uri="b62c6c12-24c5-4d47-ac4d-c5cc93bcdf7b"/>
    <ds:schemaRef ds:uri="http://www.w3.org/XML/1998/namespace"/>
    <ds:schemaRef ds:uri="http://purl.org/dc/dcmitype/"/>
  </ds:schemaRefs>
</ds:datastoreItem>
</file>

<file path=customXml/itemProps2.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3.xml><?xml version="1.0" encoding="utf-8"?>
<ds:datastoreItem xmlns:ds="http://schemas.openxmlformats.org/officeDocument/2006/customXml" ds:itemID="{64F718F3-085C-4B0B-BA36-1A5E424672F0}">
  <ds:schemaRefs>
    <ds:schemaRef ds:uri="http://schemas.microsoft.com/sharepoint/events"/>
  </ds:schemaRefs>
</ds:datastoreItem>
</file>

<file path=customXml/itemProps4.xml><?xml version="1.0" encoding="utf-8"?>
<ds:datastoreItem xmlns:ds="http://schemas.openxmlformats.org/officeDocument/2006/customXml" ds:itemID="{111A7B9C-0857-4A35-A32A-A5CF4E511E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7605</TotalTime>
  <Words>2059</Words>
  <Application>Microsoft Office PowerPoint</Application>
  <PresentationFormat>Widescreen</PresentationFormat>
  <Paragraphs>212</Paragraphs>
  <Slides>27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Century Schoolbook</vt:lpstr>
      <vt:lpstr>Tahoma</vt:lpstr>
      <vt:lpstr>Times New Roman</vt:lpstr>
      <vt:lpstr>Verdana</vt:lpstr>
      <vt:lpstr>Wingdings</vt:lpstr>
      <vt:lpstr>Ppt0000000</vt:lpstr>
      <vt:lpstr>PowerPoint Presentation</vt:lpstr>
      <vt:lpstr>Objectives</vt:lpstr>
      <vt:lpstr>References</vt:lpstr>
      <vt:lpstr>References, continued</vt:lpstr>
      <vt:lpstr>Skin</vt:lpstr>
      <vt:lpstr>Skin’s Purpose</vt:lpstr>
      <vt:lpstr>Rating Considerations</vt:lpstr>
      <vt:lpstr>Scars</vt:lpstr>
      <vt:lpstr>Scars – DC 7800</vt:lpstr>
      <vt:lpstr>Scars – DC 7801/7802</vt:lpstr>
      <vt:lpstr>DC 7801/7802 Notes</vt:lpstr>
      <vt:lpstr>Scenario</vt:lpstr>
      <vt:lpstr>Scenario</vt:lpstr>
      <vt:lpstr>Scars – DC 7804</vt:lpstr>
      <vt:lpstr>Scars – DC 7805</vt:lpstr>
      <vt:lpstr>Skin Conditions</vt:lpstr>
      <vt:lpstr>General Rating Formula for the Skin</vt:lpstr>
      <vt:lpstr>Conditions to be evaluated under the GRF</vt:lpstr>
      <vt:lpstr>Conditions to be evaluated under GRF, continued</vt:lpstr>
      <vt:lpstr>General Rating Formula for the Skin</vt:lpstr>
      <vt:lpstr>Separate Evaluation vs Single Evaluation under the GRF</vt:lpstr>
      <vt:lpstr>DC 7825, Chronic Urticaria</vt:lpstr>
      <vt:lpstr>DC 7828, Acne</vt:lpstr>
      <vt:lpstr>DC 7829, Chloracne</vt:lpstr>
      <vt:lpstr>Malignant Skin Conditions</vt:lpstr>
      <vt:lpstr>Review</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Skin RVSR Challenge IWT PowerPoint Presentation</dc:title>
  <dc:subject>RVSR</dc:subject>
  <dc:creator>Department of Veterans Affairs, Veterans Benefits Administration, Compensation Service, STAFF</dc:creator>
  <cp:keywords>skin, scars, scar, disfigurement, disfiguring, painful, photographs, size, surface area, tissue loss, tenderness, unstable, bilateral factor, mycosis fungoides, baldness, alopecia, dermatitis, alopecia areata, acne, chloracne, urticaria, tinea, eczema</cp:keywords>
  <cp:lastModifiedBy>Kathy Poole</cp:lastModifiedBy>
  <cp:revision>486</cp:revision>
  <dcterms:created xsi:type="dcterms:W3CDTF">2014-04-30T02:32:11Z</dcterms:created>
  <dcterms:modified xsi:type="dcterms:W3CDTF">2018-11-16T20:04:33Z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_dlc_DocIdItemGuid">
    <vt:lpwstr>ac363d3d-9cf6-44a0-8d8b-73eb054b48ea</vt:lpwstr>
  </property>
  <property fmtid="{D5CDD505-2E9C-101B-9397-08002B2CF9AE}" pid="9" name="Language">
    <vt:lpwstr>en</vt:lpwstr>
  </property>
  <property fmtid="{D5CDD505-2E9C-101B-9397-08002B2CF9AE}" pid="10" name="Type">
    <vt:lpwstr>Presentation</vt:lpwstr>
  </property>
</Properties>
</file>