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3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33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41"/>
  </p:notesMasterIdLst>
  <p:handoutMasterIdLst>
    <p:handoutMasterId r:id="rId42"/>
  </p:handoutMasterIdLst>
  <p:sldIdLst>
    <p:sldId id="257" r:id="rId5"/>
    <p:sldId id="258" r:id="rId6"/>
    <p:sldId id="259" r:id="rId7"/>
    <p:sldId id="260" r:id="rId8"/>
    <p:sldId id="256" r:id="rId9"/>
    <p:sldId id="261" r:id="rId10"/>
    <p:sldId id="262" r:id="rId11"/>
    <p:sldId id="265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0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3366"/>
    <a:srgbClr val="16165D"/>
    <a:srgbClr val="7C5F1E"/>
    <a:srgbClr val="E7D0A4"/>
    <a:srgbClr val="6A5B3F"/>
    <a:srgbClr val="987734"/>
    <a:srgbClr val="AB8C4E"/>
    <a:srgbClr val="C6A156"/>
    <a:srgbClr val="E8D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899" autoAdjust="0"/>
  </p:normalViewPr>
  <p:slideViewPr>
    <p:cSldViewPr snapToGrid="0">
      <p:cViewPr varScale="1">
        <p:scale>
          <a:sx n="106" d="100"/>
          <a:sy n="106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SID=ad275643432556b9dda942343fb89296&amp;mc=true&amp;node=pt38.1.3&amp;rgn=div5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cfr.gov/cgi-bin/text-idx?SID=ad275643432556b9dda942343fb89296&amp;mc=true&amp;node=pt38.1.4&amp;rgn=div5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compensation.pension.km.va.gov/system/templates/selfservice/va_ka/portal.html?encodedHash=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vbaw.vba.va.gov/bl/21/advisory/CAVCDAD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Rating Analysis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of questions should be asked when weighing evidence?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7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Doubt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mean Veteran must “prove his claim beyond a reasonable doubt”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CFR § 3.102 and § 4.3 dictate the claimant prevails if evidence neither satisfactorily proves or disproves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7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Evidentiary Principles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must be from a competent (qualified) source: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professionals can diagnose and offer medical opinions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6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Evidentiary Principles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must be from a competent (qualified) source:</a:t>
            </a:r>
          </a:p>
          <a:p>
            <a:pPr marL="0" lvl="2" inden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 persons are competent (qualified) to describe their symptoms and observations</a:t>
            </a:r>
          </a:p>
          <a:p>
            <a:pPr marL="0" lvl="2" inden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 persons also may be competent to report the presence of a disability as evidence in a service connection claim (varicose veins, bone fractures)</a:t>
            </a:r>
          </a:p>
          <a:p>
            <a:pPr marL="0" lvl="2" inden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 verses Nicholson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(June 15,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65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 - whether or not the evidence is believable or not believable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 Statements must not automatically be discredited merely because they are lay statements. They must be afforded probative value when it is provided by a person who has knowledge of facts or circumstance and coveys matters that can be observed and described by a lay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a check next to each example of competent lay evidence: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loss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Migraine headaches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Tinnitus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98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Medical Evidence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rely on your own unsubstantiated medical opinion to decide a claim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reject expert medical evidence without having other competent medical evidence to support the decision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medical evidence does not have to be a VA medical report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Physician’s statements must be evaluated for credibility and probative value (persuasiveness)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Wray verse Brown, Docket Number 93 dash 2 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87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 Medical Records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not automatically have a higher probative value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be evaluated like any other evidence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Insufficient VA examinations should be returned (38 CFR § 4.2)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0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 Weighing Evidence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evidence that is contradictory and assign weight to each piece of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2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 Weighing Evidence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basis of the physician’s opinion?</a:t>
            </a:r>
          </a:p>
          <a:p>
            <a:pPr marL="0" lvl="2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History, Observation</a:t>
            </a:r>
          </a:p>
          <a:p>
            <a:pPr marL="0" lvl="2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Theory, Clinical Practice</a:t>
            </a:r>
          </a:p>
          <a:p>
            <a:pPr marL="0" lvl="2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Testing, Length of time the physician treated the Veteran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lesson, using all the available references the RVSR trainee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able to: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types of evidence received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factors in reviewing and weighing medical evidence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service records are complete for rating purposes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importance of lay statements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parts of a rating decision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what is required in a rating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9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Treating Physician Reports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Treating physician’s reports are not necessarily dispositive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VA does not follow the Social Security Administration “treating physician rule” which requires that a treating physician’s opinion is always given more probative value. White verses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(2001)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58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 Weighing Evidence continued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should not be discredited solely on the examiner’s lack of review of the claims file if the Veteran’s self-reported history is consistent with the record. 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discount an opinion solely because the Veteran paid for it, or if the doctor has become an advocate for the Veteran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Non-adversarial claims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4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 Weighing Evidence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for the physician’s contact with the Veteran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treatment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substantiation of a medical disability claim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Physician’s expertise &amp;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A cardiologist opinion may be assigned more weight or value than a general practitioner’s regarding etiology of a heart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98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 Weighing Evidence (continued)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examiner’s opinion may be assigned more weight </a:t>
            </a: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examiner saw claims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physician relied on unsupported history as provided by Veteran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(F. Owens verses Brown, 7 Vet. App. 429 (1995))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9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 Weighing Evidence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of specificity and certainty of the physician’s opinion and appropriate rationale: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is likely to a reasonable degree of medical certainty”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 least as likely as not”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may be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 Weighing Evidence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multiple medical opinions: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medical opinion is examined individually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opinions reaching the same conclusion are analyzed in regards to their corroborative value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medical opinions may not be dismissed as merely “cumulative”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Wray verses Brown (1995)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5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factors are important to consider when weighing medical evidence?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8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7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Service Records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highly probative as to what occurred during the Veteran’s military service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contemporaneous statements (existing, occurring, or originating during the same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7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Service Records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Records include: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and Personnel Records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Enlistment, Periodic &amp; Separation Exams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&amp; Sick Call Evaluations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8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38 CFR § 3.102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Reasonable doubt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38 CFR § 3.303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Principles relating to service connection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38 CFR § 3.304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Direct service connection; wartime and peacetime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38 CFR § 3.328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Independent medical opinions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38 CFR § 4.2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Interpretation of examination reports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38 CFR § 4.3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Resolution of reasonable doubt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38 CFR § 4.6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Evaluation of evidence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38 CFR § 4.7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Higher of two evaluations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38 CFR § 4.23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Attitude of rating officers</a:t>
            </a: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6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Service Records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made by the Veteran at time of treatment should be assigned more weight than a statement made several years later: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 is claiming depression since service, but the STRs fail to show a diagnosis in service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on the separation medical history questionnaire, he checked the box for symptoms of “depression and excessive worry”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information is probative and will trigger the need for a VA examination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7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92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M21 dash 1 Three.four.6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guidance on what should be included in rating decisions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Discusses each section and required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5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Decisions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based upon consideration of all evidence of record as well as applicable laws and regulations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have to “discuss each and every document in the record” relevant evidence used to reach your decision should be discussed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assess the credibility and probative value (persuasiveness) of all the relevant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84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Decisions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all issues/decisions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  (grants first; most to least) 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  (deferred next, see note)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News  (denials last)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0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Whiteboard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proper to prepare a rating decision that grants SC for hypertension at a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noncompensable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based on service treatment records and VA Outpatient treatment records, and defers the issue of an increased evaluation for SC arthritis pending a VA examination?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9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 Part Three, Subpart four, Chapter 5 - Evaluating Evidence and Making a Decision 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 Part Three, Subpart four, Chapter 6 - The Rating Decision 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Barr verses Nicholson , Number 04 dash 0534, June 15, 2007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Wray verses Brown , Number 93 dash 2 89, April 6, 1995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White verses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Principi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, Number 00 dash 71 30 (Federal Circuit), March 27, 2001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Owens, F verses Brown , Number 94 dash 4 49, May, 24, 1995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Analysis Described</a:t>
            </a:r>
          </a:p>
          <a:p>
            <a:pPr algn="l">
              <a:spcBef>
                <a:spcPts val="338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evaluation of disability resulting from all types of diseases and injuries encountered as a result of or incident to military service 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impairment in earning capacity resulting from such diseases and injuries and their residual conditions in civil occupations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 of Rating Officers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CFR § 4.23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VA rating officers (RVSR’s) we must not allow our personal feelings to intrude in our decisions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 and courtesy must at all times be shown to applicants by all employees whose duties bring them in contact, directly or indirectly with claimants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Whiteboard</a:t>
            </a:r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Define:</a:t>
            </a:r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Probative –</a:t>
            </a:r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Dispositive –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Probative Value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that is probative, in nature, tends to prove (or disprove) something. (i.e., persuasive), the decision maker about a fact.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that is incredible (not believable) does not have probative value and is not weighed against probative evidence in determining facts are proven.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that is from source that is not competent to establish a fact does not have probative value on that fact.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Weighing Evidence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&amp; analyze all relevant evidence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weigh all of the evidence of record before reaching your decision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probative value &amp; assign weight to the evidence (if necessary)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all applicable laws &amp; regulations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a legal conclusion (decision)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if you can; deny if you </a:t>
            </a:r>
            <a:r>
              <a:rPr 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9785681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26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02488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402AEE-5EC0-4394-BA9F-5547BF018C6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kern="0" dirty="0"/>
              <a:t>Rating Analysis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A789CD-F99F-4334-A190-588B84F2E1AA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90C1DE-8A23-45E8-BBF0-5618A74EADFD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August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Whiteboard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What types of questions should be asked when weighing evidence?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Reasonable Doubt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Does not mean Veteran must “prove his claim beyond a reasonable doubt”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3.102 and § 4.3 dictate the claimant prevails if evidence neither satisfactorily proves or disproves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2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Evidentiary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Evidence must be from a competent (qualified) source: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12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C8B06-8449-484C-97CB-E763D4F34AD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89210"/>
            <a:ext cx="821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Medical professionals can diagnose and offer medical opinions</a:t>
            </a:r>
          </a:p>
        </p:txBody>
      </p:sp>
    </p:spTree>
    <p:extLst>
      <p:ext uri="{BB962C8B-B14F-4D97-AF65-F5344CB8AC3E}">
        <p14:creationId xmlns:p14="http://schemas.microsoft.com/office/powerpoint/2010/main" val="275821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Evidentiary Principles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203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2D2DB9">
                  <a:lumMod val="75000"/>
                </a:srgbClr>
              </a:buClr>
            </a:pPr>
            <a:r>
              <a:rPr lang="en-US" altLang="en-US" sz="2000" dirty="0"/>
              <a:t>Evidence must be from a competent (qualified) source: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8FFB9-4B11-4774-A894-23DF0F75AA5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654633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Lay persons are competent (qualified) to describe their symptoms and observations</a:t>
            </a:r>
          </a:p>
          <a:p>
            <a:pPr marL="285750" lvl="2" indent="-28575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Lay persons also may be competent to report the presence of a disability as evidence in a service connection claim (varicose veins, bone fractures)</a:t>
            </a:r>
          </a:p>
          <a:p>
            <a:pPr marL="285750" lvl="2" indent="-28575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Barr v. Nicholson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(June 15, 2007)</a:t>
            </a:r>
          </a:p>
        </p:txBody>
      </p:sp>
    </p:spTree>
    <p:extLst>
      <p:ext uri="{BB962C8B-B14F-4D97-AF65-F5344CB8AC3E}">
        <p14:creationId xmlns:p14="http://schemas.microsoft.com/office/powerpoint/2010/main" val="364249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Evaluating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Credibility - whether or not the evidence is believable or not believable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Lay Statements must not automatically be discredited merely because they are lay statements. They must be afforded probative value when it is provided by a person who has knowledge of facts or circumstance and coveys matters that can be observed and described by a lay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4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Whiteboard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Place a check next to each example of competent lay evidence: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15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5F5E2-379F-4826-887A-8DEA6EC811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9429"/>
            <a:ext cx="8240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Hearing loss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Diabetes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Cancer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Migraine headaches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Tinnitus</a:t>
            </a:r>
          </a:p>
        </p:txBody>
      </p:sp>
    </p:spTree>
    <p:extLst>
      <p:ext uri="{BB962C8B-B14F-4D97-AF65-F5344CB8AC3E}">
        <p14:creationId xmlns:p14="http://schemas.microsoft.com/office/powerpoint/2010/main" val="166693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Evaluating Medical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8585" y="2057400"/>
            <a:ext cx="8464062" cy="3916363"/>
          </a:xfrm>
        </p:spPr>
        <p:txBody>
          <a:bodyPr>
            <a:normAutofit/>
          </a:bodyPr>
          <a:lstStyle/>
          <a:p>
            <a:pPr marL="344488" indent="-344488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You cannot rely on your own unsubstantiated medical opinion to decide a claim</a:t>
            </a:r>
          </a:p>
          <a:p>
            <a:pPr marL="344488" indent="-344488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Do not reject expert medical evidence without having other competent medical evidence to support the decision</a:t>
            </a:r>
          </a:p>
          <a:p>
            <a:pPr marL="344488" indent="-344488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Competent medical evidence does not have to be a VA medical report</a:t>
            </a:r>
          </a:p>
          <a:p>
            <a:pPr marL="344488" indent="-344488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Physician’s statements must be evaluated for credibility and probative value (persuasiveness)</a:t>
            </a:r>
            <a:endParaRPr lang="en-US" altLang="en-US" sz="2000" dirty="0">
              <a:cs typeface="Arial" charset="0"/>
            </a:endParaRPr>
          </a:p>
          <a:p>
            <a:pPr marL="344488" indent="-344488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cs typeface="Arial" charset="0"/>
              </a:rPr>
              <a:t>Wray v. Brown, Docket No. 93-289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VA Medical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Do not automatically have a higher probative value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Must be evaluated like any other evidence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Insufficient VA examinations should be returned (38 CFR § 4.2)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9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Factors in Weighing Evidence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337" y="2743118"/>
            <a:ext cx="3115326" cy="35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77982" y="2104058"/>
            <a:ext cx="8223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Aft>
                <a:spcPts val="600"/>
              </a:spcAft>
              <a:buClr>
                <a:srgbClr val="2D2DB9">
                  <a:lumMod val="75000"/>
                </a:srgbClr>
              </a:buClr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Analyze evidence that is contradictory and assign weight to each piece of evidence</a:t>
            </a:r>
          </a:p>
        </p:txBody>
      </p:sp>
    </p:spTree>
    <p:extLst>
      <p:ext uri="{BB962C8B-B14F-4D97-AF65-F5344CB8AC3E}">
        <p14:creationId xmlns:p14="http://schemas.microsoft.com/office/powerpoint/2010/main" val="236518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Factors in Weighing Evidence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3725" y="2068097"/>
            <a:ext cx="8229600" cy="38834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/>
              <a:t>What is the basis of the physician’s opinion?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19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367" y="2242113"/>
            <a:ext cx="2921957" cy="229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20223-AC8D-4BDB-B780-3EC3D6DDE6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3725" y="2451809"/>
            <a:ext cx="53076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lvl="2" indent="-4619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747713" lvl="2" indent="-4619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  <a:p>
            <a:pPr marL="747713" lvl="2" indent="-4619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marL="747713" lvl="2" indent="-4619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Clinical Practice</a:t>
            </a:r>
          </a:p>
          <a:p>
            <a:pPr marL="747713" lvl="2" indent="-4619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Clinical Testing</a:t>
            </a:r>
          </a:p>
          <a:p>
            <a:pPr marL="747713" lvl="2" indent="-4619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Length of time the physician treated the Veteran</a:t>
            </a:r>
          </a:p>
        </p:txBody>
      </p:sp>
    </p:spTree>
    <p:extLst>
      <p:ext uri="{BB962C8B-B14F-4D97-AF65-F5344CB8AC3E}">
        <p14:creationId xmlns:p14="http://schemas.microsoft.com/office/powerpoint/2010/main" val="39268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2410" y="1657768"/>
            <a:ext cx="4505841" cy="99694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At the end of the lesson, using all the available references the RVSR trainee will be able 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158" y="1843146"/>
            <a:ext cx="3744432" cy="313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7F73F-F3A0-46C2-874D-98936591796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32410" y="2832066"/>
            <a:ext cx="45058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Explain the types of evidence received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Identify the factors in reviewing and weighing medical evidence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Identify service records are complete for rating purposes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Identify the importance of lay statements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Identify the parts of a rating decision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Identify what is required in a rating decision</a:t>
            </a:r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Treating Physician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Treating physician’s reports are not necessarily dispositive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VA does not follow the Social Security Administration “treating physician rule” which requires that a treating physician’s opinion is always given more probative value. White v. </a:t>
            </a:r>
            <a:r>
              <a:rPr lang="en-US" sz="2000" dirty="0" err="1"/>
              <a:t>Principi</a:t>
            </a:r>
            <a:r>
              <a:rPr lang="en-US" sz="2000" dirty="0"/>
              <a:t> (2001)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3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Factors in Weighing Evidence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Evidence should not be discredited solely on the examiner’s lack of review of the claims file if the Veteran’s self-reported history is consistent with the record.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Do not discount an opinion solely because the Veteran paid for it, or if the doctor has become an advocate for the Veteran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Non-adversarial claims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317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Factors in Weighing Evidence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Reason for the physician’s contact with the Veteran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53347-67D9-4459-8E29-CE277B99F46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29583"/>
            <a:ext cx="8240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treatment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substantiation of a medical disability claim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9ABDC-D19A-4073-ABFB-54F8D516227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3665226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Physician’s expertise &amp;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CEB00-1566-432C-A39A-93D0BB66A1A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00" y="4065336"/>
            <a:ext cx="841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Example: A cardiologist opinion may be assigned more weight or value than a general practitioner’s regarding etiology of a heart condition</a:t>
            </a:r>
          </a:p>
        </p:txBody>
      </p:sp>
    </p:spTree>
    <p:extLst>
      <p:ext uri="{BB962C8B-B14F-4D97-AF65-F5344CB8AC3E}">
        <p14:creationId xmlns:p14="http://schemas.microsoft.com/office/powerpoint/2010/main" val="196831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Factors in Weighing Evidence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20691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VA examiner’s opinion may be assigned more weight </a:t>
            </a:r>
            <a:r>
              <a:rPr lang="en-US" sz="2000" b="1" u="sng" dirty="0"/>
              <a:t>if</a:t>
            </a:r>
            <a:r>
              <a:rPr lang="en-US" sz="2000" dirty="0"/>
              <a:t>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VA examiner saw claims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23</a:t>
            </a:fld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A5D40-7036-4F36-A967-49A1F543002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362924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Private physician relied on unsupported history as provided by Veteran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35EF0-DF0E-43F7-910D-993B6DCBC8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1948" y="428537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84313">
              <a:spcAft>
                <a:spcPts val="600"/>
              </a:spcAft>
            </a:pPr>
            <a:r>
              <a:rPr lang="en-US" sz="2000" dirty="0"/>
              <a:t>(F. Owens v. Brown, 7 Vet. App. 429 (1995))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632E7-6412-47E4-AD52-32E8B2B257B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1948" y="326431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946275"/>
            <a:r>
              <a:rPr lang="en-US" sz="20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95299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Factors in Weighing Evidence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7078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Degree of specificity and certainty of the physician’s opinion and appropriate rationale: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24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77D35-1A3E-46E7-BA5B-964232AD2D7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803707"/>
            <a:ext cx="82075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“It is likely to a reasonable degree of medical certainty”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“As least as likely as not”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D3385-0318-42D6-A91A-DF709A7F03E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358853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Rather than: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E591F-21EC-4791-923F-EF288D1521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00" y="398864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“It may be possible”</a:t>
            </a:r>
          </a:p>
        </p:txBody>
      </p:sp>
    </p:spTree>
    <p:extLst>
      <p:ext uri="{BB962C8B-B14F-4D97-AF65-F5344CB8AC3E}">
        <p14:creationId xmlns:p14="http://schemas.microsoft.com/office/powerpoint/2010/main" val="207942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Factors in Weighing Evidence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3999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Evaluating multiple medical opinions: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02C78-5C3C-438F-A790-CA7F10D1F07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674298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Each medical opinion is examined individually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Multiple opinions reaching the same conclusion are analyzed in regards to their corroborative value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Multiple medical opinions may not be dismissed as merely “cumulative”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4F1B6-44F6-4051-855A-88BD04FC93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444438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88975">
              <a:spcAft>
                <a:spcPts val="600"/>
              </a:spcAft>
            </a:pPr>
            <a:r>
              <a:rPr lang="en-US" sz="2000" dirty="0"/>
              <a:t>Wray v. Brown (1995)</a:t>
            </a:r>
          </a:p>
        </p:txBody>
      </p:sp>
    </p:spTree>
    <p:extLst>
      <p:ext uri="{BB962C8B-B14F-4D97-AF65-F5344CB8AC3E}">
        <p14:creationId xmlns:p14="http://schemas.microsoft.com/office/powerpoint/2010/main" val="425736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Whiteboard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What factors are important to consider when weighing medical evidence?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390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Poll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5203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Military Service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Generally highly probative as to what occurred during the Veteran’s military service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Represent contemporaneous statements (existing, occurring, or originating during the same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9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Military Service Records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BBD4A-66A9-446F-BA9B-4DA4A2EDA38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4742" y="2625530"/>
            <a:ext cx="82185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Medical and Personnel Records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Enlistment, Periodic &amp; Separation Exams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Clinical &amp; Sick Call Evaluations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Duty Profiles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55B29-0169-4628-A5D2-FFE106A69C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4742" y="2083736"/>
            <a:ext cx="821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Service Records include: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79CA0-6CF2-47C5-A452-053AFEDD6BC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4742" y="4355990"/>
            <a:ext cx="8218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Separation examination includes a “medical history questionnaire”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Reflects Veteran’s report of his/her present and past physical and psychiatric history as relates to military service</a:t>
            </a:r>
          </a:p>
        </p:txBody>
      </p:sp>
    </p:spTree>
    <p:extLst>
      <p:ext uri="{BB962C8B-B14F-4D97-AF65-F5344CB8AC3E}">
        <p14:creationId xmlns:p14="http://schemas.microsoft.com/office/powerpoint/2010/main" val="153650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39699"/>
            <a:ext cx="8229600" cy="44030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3.102 - Reasonable doubt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3.303 - Principles relating to service connection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3.304 - Direct service connection; wartime and peacetime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3.328 - Independent medical opinions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4.2 - Interpretation of examination reports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4.3 - Resolution of reasonable doubt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4.6 - Evaluation of evidence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4.7 - Higher of two evaluations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§ 4.23 - Attitude of rating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Military Service Records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7078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Statements made by the Veteran at time of treatment should be assigned more weight than a statement made several years later: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30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C78C2-2150-4513-B5B8-472BADAA522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046325"/>
            <a:ext cx="82075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Veteran is claiming depression since service, but the STRs fail to show a diagnosis in service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However, on the separation medical history questionnaire, he checked the box for symptoms of “depression and excessive worry”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This information is probative and will trigger the need for a VA examination</a:t>
            </a:r>
          </a:p>
        </p:txBody>
      </p:sp>
    </p:spTree>
    <p:extLst>
      <p:ext uri="{BB962C8B-B14F-4D97-AF65-F5344CB8AC3E}">
        <p14:creationId xmlns:p14="http://schemas.microsoft.com/office/powerpoint/2010/main" val="1909132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Poll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6721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M21-1 III.iv.6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Provides guidance on what should be included in rating decisions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Discusses each section and required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5852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Rating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402128" cy="3916363"/>
          </a:xfrm>
        </p:spPr>
        <p:txBody>
          <a:bodyPr>
            <a:norm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Must be based upon consideration of all evidence of record </a:t>
            </a:r>
          </a:p>
          <a:p>
            <a:pPr marL="508992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000" dirty="0"/>
              <a:t>as well as applicable laws and regulations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Do not have to “discuss each and every document in the record”</a:t>
            </a:r>
          </a:p>
          <a:p>
            <a:pPr marL="433388" lvl="3" indent="84138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000" dirty="0"/>
              <a:t>relevant evidence used to reach your decision should be discussed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Must assess the credibility and probative value (persuasiveness) of all the relevant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7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Rating Decisions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List all issues/decisions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34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0AF3A-573A-4FA2-B68B-A7F8220216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29988"/>
            <a:ext cx="2258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Good News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Deferred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Bad News    </a:t>
            </a:r>
            <a:r>
              <a:rPr lang="en-US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D22C7-D55B-4697-90F5-20FB0D47476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90661" y="2437451"/>
            <a:ext cx="31177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(grants first; most to least)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(deferred next, see note)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(denials last)</a:t>
            </a:r>
          </a:p>
        </p:txBody>
      </p:sp>
    </p:spTree>
    <p:extLst>
      <p:ext uri="{BB962C8B-B14F-4D97-AF65-F5344CB8AC3E}">
        <p14:creationId xmlns:p14="http://schemas.microsoft.com/office/powerpoint/2010/main" val="2911646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Whiteboard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Is it proper to prepare a rating decision that grants SC for hypertension at a </a:t>
            </a:r>
            <a:r>
              <a:rPr lang="en-US" sz="2000" dirty="0" err="1"/>
              <a:t>noncompensable</a:t>
            </a:r>
            <a:r>
              <a:rPr lang="en-US" sz="2000" dirty="0"/>
              <a:t> level based on service treatment records and VA Outpatient treatment records, and defers the issue of an increased evaluation for SC arthritis pending a VA examination?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46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72085"/>
            <a:ext cx="9144000" cy="1113829"/>
          </a:xfrm>
        </p:spPr>
        <p:txBody>
          <a:bodyPr>
            <a:noAutofit/>
          </a:bodyPr>
          <a:lstStyle/>
          <a:p>
            <a:r>
              <a:rPr lang="en-US" sz="7200" b="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995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III, Subpart iv, Chapter 5 - Evaluating Evidence and Making a    Decision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III, Subpart iv, Chapter 6 - The Rating Decision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Barr v. Nicholson , No.04-0534, June 15, 2007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Wray v. Brown ,No.93-289, April 6, 1995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White v. </a:t>
            </a:r>
            <a:r>
              <a:rPr lang="en-US" sz="2000" dirty="0" err="1"/>
              <a:t>Principi</a:t>
            </a:r>
            <a:r>
              <a:rPr lang="en-US" sz="2000" dirty="0"/>
              <a:t> ,No.00-7130(</a:t>
            </a:r>
            <a:r>
              <a:rPr lang="en-US" sz="2000" dirty="0" err="1"/>
              <a:t>Fed.Cir</a:t>
            </a:r>
            <a:r>
              <a:rPr lang="en-US" sz="2000" dirty="0"/>
              <a:t>), March 27, 2001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Owens, F v. Brown ,No.94-449, May, 24,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Rating Analysis Described</a:t>
            </a:r>
          </a:p>
        </p:txBody>
      </p:sp>
      <p:sp>
        <p:nvSpPr>
          <p:cNvPr id="14" name="Subtitle 1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An evaluation of disability resulting from all types of diseases and injuries encountered as a result of or incident to military service </a:t>
            </a: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Average impairment in earning capacity resulting from such diseases and injuries and their residual conditions in civil occupations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Attitude of Rating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3ECD1-60D4-4DBF-BF59-9A7075C853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3725" y="2628780"/>
            <a:ext cx="82081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lvl="1" indent="-40322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VA rating officers (RVSR’s) we must not allow our personal feelings to intrude in our decisions</a:t>
            </a:r>
          </a:p>
          <a:p>
            <a:pPr marL="688975" lvl="1" indent="-40322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1" indent="-40322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Fairness and courtesy must at all times be shown to applicants by all employees whose duties bring them in contact, directly or indirectly with claimants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D93-1719-49D4-83F3-749C426FE0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3725" y="205458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/>
              <a:t>38 CFR § 4.23</a:t>
            </a:r>
          </a:p>
        </p:txBody>
      </p:sp>
    </p:spTree>
    <p:extLst>
      <p:ext uri="{BB962C8B-B14F-4D97-AF65-F5344CB8AC3E}">
        <p14:creationId xmlns:p14="http://schemas.microsoft.com/office/powerpoint/2010/main" val="258910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Whiteboard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r>
              <a:rPr lang="en-US" altLang="en-US" sz="2000" dirty="0"/>
              <a:t>Define:</a:t>
            </a:r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endParaRPr lang="en-US" altLang="en-US" sz="2000" dirty="0"/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r>
              <a:rPr lang="en-US" altLang="en-US" sz="1600" dirty="0"/>
              <a:t>Probative –</a:t>
            </a:r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endParaRPr lang="en-US" altLang="en-US" sz="2000" dirty="0"/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endParaRPr lang="en-US" altLang="en-US" sz="2000" dirty="0"/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endParaRPr lang="en-US" altLang="en-US" sz="2000" dirty="0"/>
          </a:p>
          <a:p>
            <a:pPr marL="514350" indent="-514350">
              <a:spcAft>
                <a:spcPts val="600"/>
              </a:spcAft>
              <a:buClr>
                <a:srgbClr val="000066"/>
              </a:buClr>
            </a:pPr>
            <a:r>
              <a:rPr lang="en-US" altLang="en-US" sz="1600" dirty="0"/>
              <a:t>Dispositive –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549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Probative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Evidence that is probative, in nature, tends to prove (or disprove) something. (i.e., persuasive), the decision maker about a fact.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Evidence that is incredible (not believable) does not have probative value and is not weighed against probative evidence in determining facts are proven.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Evidence that is from source that is not competent to establish a fact does not have probative value on that fact.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15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Weighing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9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E2265-4507-4405-A002-D7D8F453F14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0390" y="1700574"/>
            <a:ext cx="8774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Review &amp; analyze all relevant evidence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Must weigh all of the evidence of record before reaching your decision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Determine probative value &amp; assign weight to the evidence (if necessary)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Consider all applicable laws &amp; regulations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Come to a legal conclusion (decision)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Grant if you can; deny if you </a:t>
            </a:r>
            <a:r>
              <a:rPr lang="en-US" sz="2000" b="1" i="1" dirty="0">
                <a:solidFill>
                  <a:srgbClr val="C00000"/>
                </a:solidFill>
              </a:rPr>
              <a:t>must</a:t>
            </a:r>
          </a:p>
        </p:txBody>
      </p:sp>
    </p:spTree>
    <p:extLst>
      <p:ext uri="{BB962C8B-B14F-4D97-AF65-F5344CB8AC3E}">
        <p14:creationId xmlns:p14="http://schemas.microsoft.com/office/powerpoint/2010/main" val="563120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D69CCC89-3D99-47CA-95B0-F41AE5FBE2AB}&quot;/&gt;&lt;isInvalidForFieldText val=&quot;0&quot;/&gt;&lt;Image&gt;&lt;filename val=&quot;C:\Users\User\AppData\Local\Temp\CP518026980828Session\CPTrustFolder518026980843\PPTImport518027977265\data\asimages\{D69CCC89-3D99-47CA-95B0-F41AE5FBE2AB}_24.png&quot;/&gt;&lt;left val=&quot;40&quot;/&gt;&lt;top val=&quot;372&quot;/&gt;&lt;width val=&quot;871&quot;/&gt;&lt;height val=&quot;57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36692618-B088-41A0-8A8F-A09BBEA23A67}&quot;/&gt;&lt;isInvalidForFieldText val=&quot;0&quot;/&gt;&lt;Image&gt;&lt;filename val=&quot;C:\Users\User\AppData\Local\Temp\CP518026980828Session\CPTrustFolder518026980843\PPTImport518027977265\data\asimages\{36692618-B088-41A0-8A8F-A09BBEA23A67}_24.png&quot;/&gt;&lt;left val=&quot;42&quot;/&gt;&lt;top val=&quot;414&quot;/&gt;&lt;width val=&quot;870&quot;/&gt;&lt;height val=&quot;57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2645550F-9309-4256-8319-9B3DEFC8D00A}&quot;/&gt;&lt;isInvalidForFieldText val=&quot;0&quot;/&gt;&lt;Image&gt;&lt;filename val=&quot;C:\Users\User\AppData\Local\Temp\CP518026980828Session\CPTrustFolder518026980843\PPTImport518027977265\data\asimages\{2645550F-9309-4256-8319-9B3DEFC8D00A}_25.png&quot;/&gt;&lt;left val=&quot;0&quot;/&gt;&lt;top val=&quot;76&quot;/&gt;&lt;width val=&quot;961&quot;/&gt;&lt;height val=&quot;12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E7C435F5-5496-49FE-9168-6ADC13140B0B}&quot;/&gt;&lt;isInvalidForFieldText val=&quot;0&quot;/&gt;&lt;Image&gt;&lt;filename val=&quot;C:\Users\User\AppData\Local\Temp\CP518026980828Session\CPTrustFolder518026980843\PPTImport518027977265\data\asimages\{E7C435F5-5496-49FE-9168-6ADC13140B0B}_25.png&quot;/&gt;&lt;left val=&quot;40&quot;/&gt;&lt;top val=&quot;212&quot;/&gt;&lt;width val=&quot;871&quot;/&gt;&lt;height val=&quot;57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B68DC5E-DC8A-4FD8-B098-D694697FE2E9}&quot;/&gt;&lt;isInvalidForFieldText val=&quot;0&quot;/&gt;&lt;Image&gt;&lt;filename val=&quot;C:\Users\User\AppData\Local\Temp\CP518026980828Session\CPTrustFolder518026980843\PPTImport518027977265\data\asimages\{8B68DC5E-DC8A-4FD8-B098-D694697FE2E9}_25.png&quot;/&gt;&lt;left val=&quot;727&quot;/&gt;&lt;top val=&quot;687&quot;/&gt;&lt;width val=&quot;226&quot;/&gt;&lt;height val=&quot;4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7&quot;/&gt;&lt;lineCharCount val=&quot;63&quot;/&gt;&lt;lineCharCount val=&quot;37&quot;/&gt;&lt;lineCharCount val=&quot;57&quot;/&gt;&lt;lineCharCount val=&quot;13&quot;/&gt;&lt;/TableIndex&gt;&lt;/ShapeTextInfo&gt;"/>
  <p:tag name="HTML_SHAPEINFO" val="&lt;ThreeDShapeInfo&gt;&lt;uuid val=&quot;{DC94F781-0A5F-47A8-83B7-818ACFBAFD0D}&quot;/&gt;&lt;isInvalidForFieldText val=&quot;0&quot;/&gt;&lt;Image&gt;&lt;filename val=&quot;C:\Users\User\AppData\Local\Temp\CP518026980828Session\CPTrustFolder518026980843\PPTImport518027977265\data\asimages\{DC94F781-0A5F-47A8-83B7-818ACFBAFD0D}_25.png&quot;/&gt;&lt;left val=&quot;42&quot;/&gt;&lt;top val=&quot;276&quot;/&gt;&lt;width val=&quot;870&quot;/&gt;&lt;height val=&quot;201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7F0F969D-28B9-4511-AEA6-305A7D0B50AA}&quot;/&gt;&lt;isInvalidForFieldText val=&quot;0&quot;/&gt;&lt;Image&gt;&lt;filename val=&quot;C:\Users\User\AppData\Local\Temp\CP518026980828Session\CPTrustFolder518026980843\PPTImport518027977265\data\asimages\{7F0F969D-28B9-4511-AEA6-305A7D0B50AA}_25.png&quot;/&gt;&lt;left val=&quot;47&quot;/&gt;&lt;top val=&quot;462&quot;/&gt;&lt;width val=&quot;865&quot;/&gt;&lt;height val=&quot;57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BB6082D0-2699-49B0-8054-4D4E7320B6E4}&quot;/&gt;&lt;isInvalidForFieldText val=&quot;0&quot;/&gt;&lt;Image&gt;&lt;filename val=&quot;C:\Users\User\AppData\Local\Temp\CP518026980828Session\CPTrustFolder518026980843\PPTImport518027977265\data\asimages\{BB6082D0-2699-49B0-8054-4D4E7320B6E4}_26.png&quot;/&gt;&lt;left val=&quot;0&quot;/&gt;&lt;top val=&quot;76&quot;/&gt;&lt;width val=&quot;961&quot;/&gt;&lt;height val=&quot;122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1&quot;/&gt;&lt;lineCharCount val=&quot;9&quot;/&gt;&lt;/TableIndex&gt;&lt;/ShapeTextInfo&gt;"/>
  <p:tag name="HTML_SHAPEINFO" val="&lt;ThreeDShapeInfo&gt;&lt;uuid val=&quot;{368C6A63-DC7F-4E25-A675-67167E23CA8E}&quot;/&gt;&lt;isInvalidForFieldText val=&quot;0&quot;/&gt;&lt;Image&gt;&lt;filename val=&quot;C:\Users\User\AppData\Local\Temp\CP518026980828Session\CPTrustFolder518026980843\PPTImport518027977265\data\asimages\{368C6A63-DC7F-4E25-A675-67167E23CA8E}_26.png&quot;/&gt;&lt;left val=&quot;40&quot;/&gt;&lt;top val=&quot;212&quot;/&gt;&lt;width val=&quot;871&quot;/&gt;&lt;height val=&quot;41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A1E1274-3814-46D0-9C2B-1D5E74BA9E4D}&quot;/&gt;&lt;isInvalidForFieldText val=&quot;0&quot;/&gt;&lt;Image&gt;&lt;filename val=&quot;C:\Users\User\AppData\Local\Temp\CP518026980828Session\CPTrustFolder518026980843\PPTImport518027977265\data\asimages\{FA1E1274-3814-46D0-9C2B-1D5E74BA9E4D}_26.png&quot;/&gt;&lt;left val=&quot;727&quot;/&gt;&lt;top val=&quot;687&quot;/&gt;&lt;width val=&quot;226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C3ACC487-5055-4DA2-8460-5EE9F9C0F221}&quot;/&gt;&lt;isInvalidForFieldText val=&quot;0&quot;/&gt;&lt;Image&gt;&lt;filename val=&quot;C:\Users\User\AppData\Local\Temp\CP518026980828Session\CPTrustFolder518026980843\PPTImport518027977265\data\asimages\{C3ACC487-5055-4DA2-8460-5EE9F9C0F221}_27.png&quot;/&gt;&lt;left val=&quot;0&quot;/&gt;&lt;top val=&quot;76&quot;/&gt;&lt;width val=&quot;961&quot;/&gt;&lt;height val=&quot;122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E312227-204E-4821-BC75-175EA7402BAC}&quot;/&gt;&lt;isInvalidForFieldText val=&quot;0&quot;/&gt;&lt;Image&gt;&lt;filename val=&quot;C:\Users\User\AppData\Local\Temp\CP518026980828Session\CPTrustFolder518026980843\PPTImport518027977265\data\asimages\{4E312227-204E-4821-BC75-175EA7402BAC}_27.png&quot;/&gt;&lt;left val=&quot;727&quot;/&gt;&lt;top val=&quot;687&quot;/&gt;&lt;width val=&quot;226&quot;/&gt;&lt;height val=&quot;4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7DFD941-F170-4D44-8F46-37C80F336DAF}&quot;/&gt;&lt;isInvalidForFieldText val=&quot;0&quot;/&gt;&lt;Image&gt;&lt;filename val=&quot;C:\Users\User\AppData\Local\Temp\CP518026980828Session\CPTrustFolder518026980843\PPTImport518027977265\data\asimages\{77DFD941-F170-4D44-8F46-37C80F336DAF}_28.png&quot;/&gt;&lt;left val=&quot;0&quot;/&gt;&lt;top val=&quot;76&quot;/&gt;&lt;width val=&quot;961&quot;/&gt;&lt;height val=&quot;12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8&quot;/&gt;&lt;lineCharCount val=&quot;17&quot;/&gt;&lt;lineCharCount val=&quot;1&quot;/&gt;&lt;lineCharCount val=&quot;62&quot;/&gt;&lt;lineCharCount val=&quot;33&quot;/&gt;&lt;/TableIndex&gt;&lt;/ShapeTextInfo&gt;"/>
  <p:tag name="HTML_SHAPEINFO" val="&lt;ThreeDShapeInfo&gt;&lt;uuid val=&quot;{ADA7CD35-0403-4E82-84CC-12DB4ACBA517}&quot;/&gt;&lt;isInvalidForFieldText val=&quot;0&quot;/&gt;&lt;Image&gt;&lt;filename val=&quot;C:\Users\User\AppData\Local\Temp\CP518026980828Session\CPTrustFolder518026980843\PPTImport518027977265\data\asimages\{ADA7CD35-0403-4E82-84CC-12DB4ACBA517}_28.png&quot;/&gt;&lt;left val=&quot;42&quot;/&gt;&lt;top val=&quot;212&quot;/&gt;&lt;width val=&quot;870&quot;/&gt;&lt;height val=&quot;41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89D7089-C644-4571-9E31-F0672F86E7F8}&quot;/&gt;&lt;isInvalidForFieldText val=&quot;0&quot;/&gt;&lt;Image&gt;&lt;filename val=&quot;C:\Users\User\AppData\Local\Temp\CP518026980828Session\CPTrustFolder518026980843\PPTImport518027977265\data\asimages\{689D7089-C644-4571-9E31-F0672F86E7F8}_28.png&quot;/&gt;&lt;left val=&quot;727&quot;/&gt;&lt;top val=&quot;687&quot;/&gt;&lt;width val=&quot;226&quot;/&gt;&lt;height val=&quot;4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16944185-C6C1-497E-997A-774013C15454}&quot;/&gt;&lt;isInvalidForFieldText val=&quot;0&quot;/&gt;&lt;Image&gt;&lt;filename val=&quot;C:\Users\User\AppData\Local\Temp\CP518026980828Session\CPTrustFolder518026980843\PPTImport518027977265\data\asimages\{16944185-C6C1-497E-997A-774013C15454}_29.png&quot;/&gt;&lt;left val=&quot;0&quot;/&gt;&lt;top val=&quot;76&quot;/&gt;&lt;width val=&quot;961&quot;/&gt;&lt;height val=&quot;122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E5A31D9-1CC6-43C2-9588-733EC65C6531}&quot;/&gt;&lt;isInvalidForFieldText val=&quot;0&quot;/&gt;&lt;Image&gt;&lt;filename val=&quot;C:\Users\User\AppData\Local\Temp\CP518026980828Session\CPTrustFolder518026980843\PPTImport518027977265\data\asimages\{0E5A31D9-1CC6-43C2-9588-733EC65C6531}_29.png&quot;/&gt;&lt;left val=&quot;727&quot;/&gt;&lt;top val=&quot;687&quot;/&gt;&lt;width val=&quot;226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0&quot;/&gt;&lt;lineCharCount val=&quot;41&quot;/&gt;&lt;lineCharCount val=&quot;33&quot;/&gt;&lt;lineCharCount val=&quot;13&quot;/&gt;&lt;/TableIndex&gt;&lt;/ShapeTextInfo&gt;"/>
  <p:tag name="HTML_SHAPEINFO" val="&lt;ThreeDShapeInfo&gt;&lt;uuid val=&quot;{D249595F-9DF8-499B-A67D-A01277F07880}&quot;/&gt;&lt;isInvalidForFieldText val=&quot;0&quot;/&gt;&lt;Image&gt;&lt;filename val=&quot;C:\Users\User\AppData\Local\Temp\CP518026980828Session\CPTrustFolder518026980843\PPTImport518027977265\data\asimages\{D249595F-9DF8-499B-A67D-A01277F07880}_29.png&quot;/&gt;&lt;left val=&quot;44&quot;/&gt;&lt;top val=&quot;271&quot;/&gt;&lt;width val=&quot;869&quot;/&gt;&lt;height val=&quot;177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C39B52C-7EDE-4850-A0AD-D6538C5E460F}&quot;/&gt;&lt;isInvalidForFieldText val=&quot;0&quot;/&gt;&lt;Image&gt;&lt;filename val=&quot;C:\Users\User\AppData\Local\Temp\CP518026980828Session\CPTrustFolder518026980843\PPTImport518027977265\data\asimages\{7C39B52C-7EDE-4850-A0AD-D6538C5E460F}_29.png&quot;/&gt;&lt;left val=&quot;43&quot;/&gt;&lt;top val=&quot;214&quot;/&gt;&lt;width val=&quot;870&quot;/&gt;&lt;height val=&quot;57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7&quot;/&gt;&lt;lineCharCount val=&quot;1&quot;/&gt;&lt;lineCharCount val=&quot;67&quot;/&gt;&lt;lineCharCount val=&quot;50&quot;/&gt;&lt;/TableIndex&gt;&lt;/ShapeTextInfo&gt;"/>
  <p:tag name="HTML_SHAPEINFO" val="&lt;ThreeDShapeInfo&gt;&lt;uuid val=&quot;{65E221AE-6656-4F73-BA17-769A2E57FEDE}&quot;/&gt;&lt;isInvalidForFieldText val=&quot;0&quot;/&gt;&lt;Image&gt;&lt;filename val=&quot;C:\Users\User\AppData\Local\Temp\CP518026980828Session\CPTrustFolder518026980843\PPTImport518027977265\data\asimages\{65E221AE-6656-4F73-BA17-769A2E57FEDE}_29.png&quot;/&gt;&lt;left val=&quot;43&quot;/&gt;&lt;top val=&quot;453&quot;/&gt;&lt;width val=&quot;870&quot;/&gt;&lt;height val=&quot;16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DF24900D-C11C-4653-B686-C621F71A0260}&quot;/&gt;&lt;isInvalidForFieldText val=&quot;0&quot;/&gt;&lt;Image&gt;&lt;filename val=&quot;C:\Users\User\AppData\Local\Temp\CP518026980828Session\CPTrustFolder518026980843\PPTImport518027977265\data\asimages\{DF24900D-C11C-4653-B686-C621F71A0260}_30.png&quot;/&gt;&lt;left val=&quot;0&quot;/&gt;&lt;top val=&quot;76&quot;/&gt;&lt;width val=&quot;961&quot;/&gt;&lt;height val=&quot;122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2&quot;/&gt;&lt;lineCharCount val=&quot;63&quot;/&gt;&lt;/TableIndex&gt;&lt;/ShapeTextInfo&gt;"/>
  <p:tag name="HTML_SHAPEINFO" val="&lt;ThreeDShapeInfo&gt;&lt;uuid val=&quot;{17FAFAB9-B132-499E-B0ED-9E477C4D2EFB}&quot;/&gt;&lt;isInvalidForFieldText val=&quot;0&quot;/&gt;&lt;Image&gt;&lt;filename val=&quot;C:\Users\User\AppData\Local\Temp\CP518026980828Session\CPTrustFolder518026980843\PPTImport518027977265\data\asimages\{17FAFAB9-B132-499E-B0ED-9E477C4D2EFB}_30.png&quot;/&gt;&lt;left val=&quot;40&quot;/&gt;&lt;top val=&quot;212&quot;/&gt;&lt;width val=&quot;871&quot;/&gt;&lt;height val=&quot;89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EFFE020-461A-4E31-AE3F-B94CCD406925}&quot;/&gt;&lt;isInvalidForFieldText val=&quot;0&quot;/&gt;&lt;Image&gt;&lt;filename val=&quot;C:\Users\User\AppData\Local\Temp\CP518026980828Session\CPTrustFolder518026980843\PPTImport518027977265\data\asimages\{2EFFE020-461A-4E31-AE3F-B94CCD406925}_30.png&quot;/&gt;&lt;left val=&quot;727&quot;/&gt;&lt;top val=&quot;687&quot;/&gt;&lt;width val=&quot;226&quot;/&gt;&lt;height val=&quot;45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7&quot;/&gt;&lt;lineCharCount val=&quot;28&quot;/&gt;&lt;lineCharCount val=&quot;61&quot;/&gt;&lt;lineCharCount val=&quot;65&quot;/&gt;&lt;lineCharCount val=&quot;65&quot;/&gt;&lt;lineCharCount val=&quot;11&quot;/&gt;&lt;/TableIndex&gt;&lt;/ShapeTextInfo&gt;"/>
  <p:tag name="HTML_SHAPEINFO" val="&lt;ThreeDShapeInfo&gt;&lt;uuid val=&quot;{429098B3-AA06-4F2F-8302-4F678B5C0398}&quot;/&gt;&lt;isInvalidForFieldText val=&quot;0&quot;/&gt;&lt;Image&gt;&lt;filename val=&quot;C:\Users\User\AppData\Local\Temp\CP518026980828Session\CPTrustFolder518026980843\PPTImport518027977265\data\asimages\{429098B3-AA06-4F2F-8302-4F678B5C0398}_30.png&quot;/&gt;&lt;left val=&quot;42&quot;/&gt;&lt;top val=&quot;315&quot;/&gt;&lt;width val=&quot;868&quot;/&gt;&lt;height val=&quot;233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953728EA-1801-4139-917D-3E6F2C8A6792}&quot;/&gt;&lt;isInvalidForFieldText val=&quot;0&quot;/&gt;&lt;Image&gt;&lt;filename val=&quot;C:\Users\User\AppData\Local\Temp\CP518026980828Session\CPTrustFolder518026980843\PPTImport518027977265\data\asimages\{953728EA-1801-4139-917D-3E6F2C8A6792}_31.png&quot;/&gt;&lt;left val=&quot;0&quot;/&gt;&lt;top val=&quot;76&quot;/&gt;&lt;width val=&quot;961&quot;/&gt;&lt;height val=&quot;122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962E356-E67B-46D4-9117-E5F330056F1C}&quot;/&gt;&lt;isInvalidForFieldText val=&quot;0&quot;/&gt;&lt;Image&gt;&lt;filename val=&quot;C:\Users\User\AppData\Local\Temp\CP518026980828Session\CPTrustFolder518026980843\PPTImport518027977265\data\asimages\{E962E356-E67B-46D4-9117-E5F330056F1C}_31.png&quot;/&gt;&lt;left val=&quot;727&quot;/&gt;&lt;top val=&quot;687&quot;/&gt;&lt;width val=&quot;226&quot;/&gt;&lt;height val=&quot;45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9A18E9EE-AEC8-4D88-B42B-96475D292B1B}&quot;/&gt;&lt;isInvalidForFieldText val=&quot;0&quot;/&gt;&lt;Image&gt;&lt;filename val=&quot;C:\Users\User\AppData\Local\Temp\CP518026980828Session\CPTrustFolder518026980843\PPTImport518027977265\data\asimages\{9A18E9EE-AEC8-4D88-B42B-96475D292B1B}_32.png&quot;/&gt;&lt;left val=&quot;0&quot;/&gt;&lt;top val=&quot;76&quot;/&gt;&lt;width val=&quot;961&quot;/&gt;&lt;height val=&quot;122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6&quot;/&gt;&lt;lineCharCount val=&quot;1&quot;/&gt;&lt;lineCharCount val=&quot;1&quot;/&gt;&lt;lineCharCount val=&quot;1&quot;/&gt;&lt;lineCharCount val=&quot;1&quot;/&gt;&lt;lineCharCount val=&quot;48&quot;/&gt;&lt;/TableIndex&gt;&lt;/ShapeTextInfo&gt;"/>
  <p:tag name="HTML_SHAPEINFO" val="&lt;ThreeDShapeInfo&gt;&lt;uuid val=&quot;{042940EB-FD5C-4A92-AF79-99E4908C51A3}&quot;/&gt;&lt;isInvalidForFieldText val=&quot;0&quot;/&gt;&lt;Image&gt;&lt;filename val=&quot;C:\Users\User\AppData\Local\Temp\CP518026980828Session\CPTrustFolder518026980843\PPTImport518027977265\data\asimages\{042940EB-FD5C-4A92-AF79-99E4908C51A3}_32.png&quot;/&gt;&lt;left val=&quot;42&quot;/&gt;&lt;top val=&quot;212&quot;/&gt;&lt;width val=&quot;870&quot;/&gt;&lt;height val=&quot;41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AD50EA2-D5D9-4C6C-9225-396A3C198FA2}&quot;/&gt;&lt;isInvalidForFieldText val=&quot;0&quot;/&gt;&lt;Image&gt;&lt;filename val=&quot;C:\Users\User\AppData\Local\Temp\CP518026980828Session\CPTrustFolder518026980843\PPTImport518027977265\data\asimages\{8AD50EA2-D5D9-4C6C-9225-396A3C198FA2}_32.png&quot;/&gt;&lt;left val=&quot;727&quot;/&gt;&lt;top val=&quot;687&quot;/&gt;&lt;width val=&quot;226&quot;/&gt;&lt;height val=&quot;4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E9A40E2E-C2B8-4CC1-AD6E-FB28FC16C8E0}&quot;/&gt;&lt;isInvalidForFieldText val=&quot;0&quot;/&gt;&lt;Image&gt;&lt;filename val=&quot;C:\Users\User\AppData\Local\Temp\CP518026980828Session\CPTrustFolder518026980843\PPTImport518027977265\data\asimages\{E9A40E2E-C2B8-4CC1-AD6E-FB28FC16C8E0}_33.png&quot;/&gt;&lt;left val=&quot;0&quot;/&gt;&lt;top val=&quot;76&quot;/&gt;&lt;width val=&quot;961&quot;/&gt;&lt;height val=&quot;12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0&quot;/&gt;&lt;lineCharCount val=&quot;43&quot;/&gt;&lt;lineCharCount val=&quot;63&quot;/&gt;&lt;lineCharCount val=&quot;66&quot;/&gt;&lt;lineCharCount val=&quot;72&quot;/&gt;&lt;lineCharCount val=&quot;21&quot;/&gt;&lt;/TableIndex&gt;&lt;/ShapeTextInfo&gt;"/>
  <p:tag name="HTML_SHAPEINFO" val="&lt;ThreeDShapeInfo&gt;&lt;uuid val=&quot;{035A4953-5785-45C9-A0D7-E63E5FB6F673}&quot;/&gt;&lt;isInvalidForFieldText val=&quot;0&quot;/&gt;&lt;Image&gt;&lt;filename val=&quot;C:\Users\User\AppData\Local\Temp\CP518026980828Session\CPTrustFolder518026980843\PPTImport518027977265\data\asimages\{035A4953-5785-45C9-A0D7-E63E5FB6F673}_33.png&quot;/&gt;&lt;left val=&quot;42&quot;/&gt;&lt;top val=&quot;212&quot;/&gt;&lt;width val=&quot;888&quot;/&gt;&lt;height val=&quot;415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2D3D7B5-1E13-4CF4-8279-71689C6974EB}&quot;/&gt;&lt;isInvalidForFieldText val=&quot;0&quot;/&gt;&lt;Image&gt;&lt;filename val=&quot;C:\Users\User\AppData\Local\Temp\CP518026980828Session\CPTrustFolder518026980843\PPTImport518027977265\data\asimages\{B2D3D7B5-1E13-4CF4-8279-71689C6974EB}_33.png&quot;/&gt;&lt;left val=&quot;727&quot;/&gt;&lt;top val=&quot;687&quot;/&gt;&lt;width val=&quot;226&quot;/&gt;&lt;height val=&quot;45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42F0236-CFE4-4379-953E-0E15179E1225}&quot;/&gt;&lt;isInvalidForFieldText val=&quot;0&quot;/&gt;&lt;Image&gt;&lt;filename val=&quot;C:\Users\User\AppData\Local\Temp\CP518026980828Session\CPTrustFolder518026980843\PPTImport518027977265\data\asimages\{742F0236-CFE4-4379-953E-0E15179E1225}_34.png&quot;/&gt;&lt;left val=&quot;0&quot;/&gt;&lt;top val=&quot;76&quot;/&gt;&lt;width val=&quot;961&quot;/&gt;&lt;height val=&quot;122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51938CC8-ED63-4677-B861-8821A5BE042F}&quot;/&gt;&lt;isInvalidForFieldText val=&quot;0&quot;/&gt;&lt;Image&gt;&lt;filename val=&quot;C:\Users\User\AppData\Local\Temp\CP518026980828Session\CPTrustFolder518026980843\PPTImport518027977265\data\asimages\{51938CC8-ED63-4677-B861-8821A5BE042F}_34.png&quot;/&gt;&lt;left val=&quot;40&quot;/&gt;&lt;top val=&quot;212&quot;/&gt;&lt;width val=&quot;871&quot;/&gt;&lt;height val=&quot;57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19C9C1C-A568-406D-861C-5009049719A8}&quot;/&gt;&lt;isInvalidForFieldText val=&quot;0&quot;/&gt;&lt;Image&gt;&lt;filename val=&quot;C:\Users\User\AppData\Local\Temp\CP518026980828Session\CPTrustFolder518026980843\PPTImport518027977265\data\asimages\{F19C9C1C-A568-406D-861C-5009049719A8}_34.png&quot;/&gt;&lt;left val=&quot;727&quot;/&gt;&lt;top val=&quot;687&quot;/&gt;&lt;width val=&quot;226&quot;/&gt;&lt;height val=&quot;45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1&quot;/&gt;&lt;lineCharCount val=&quot;9&quot;/&gt;&lt;lineCharCount val=&quot;13&quot;/&gt;&lt;/TableIndex&gt;&lt;/ShapeTextInfo&gt;"/>
  <p:tag name="HTML_SHAPEINFO" val="&lt;ThreeDShapeInfo&gt;&lt;uuid val=&quot;{8F319D74-E22F-4128-A89F-CA7AE0163935}&quot;/&gt;&lt;isInvalidForFieldText val=&quot;0&quot;/&gt;&lt;Image&gt;&lt;filename val=&quot;C:\Users\User\AppData\Local\Temp\CP518026980828Session\CPTrustFolder518026980843\PPTImport518027977265\data\asimages\{8F319D74-E22F-4128-A89F-CA7AE0163935}_34.png&quot;/&gt;&lt;left val=&quot;42&quot;/&gt;&lt;top val=&quot;251&quot;/&gt;&lt;width val=&quot;243&quot;/&gt;&lt;height val=&quot;137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0&quot;/&gt;&lt;lineCharCount val=&quot;26&quot;/&gt;&lt;lineCharCount val=&quot;14&quot;/&gt;&lt;/TableIndex&gt;&lt;/ShapeTextInfo&gt;"/>
  <p:tag name="HTML_SHAPEINFO" val="&lt;ThreeDShapeInfo&gt;&lt;uuid val=&quot;{D2DD73D6-C3D4-40D8-8F60-4FE8C1D7C341}&quot;/&gt;&lt;isInvalidForFieldText val=&quot;0&quot;/&gt;&lt;Image&gt;&lt;filename val=&quot;C:\Users\User\AppData\Local\Temp\CP518026980828Session\CPTrustFolder518026980843\PPTImport518027977265\data\asimages\{D2DD73D6-C3D4-40D8-8F60-4FE8C1D7C341}_34.png&quot;/&gt;&lt;left val=&quot;243&quot;/&gt;&lt;top val=&quot;252&quot;/&gt;&lt;width val=&quot;340&quot;/&gt;&lt;height val=&quot;137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FF0D570-4727-43AA-8ED6-6EF881045EA3}&quot;/&gt;&lt;isInvalidForFieldText val=&quot;0&quot;/&gt;&lt;Image&gt;&lt;filename val=&quot;C:\Users\User\AppData\Local\Temp\CP518026980828Session\CPTrustFolder518026980843\PPTImport518027977265\data\asimages\{FFF0D570-4727-43AA-8ED6-6EF881045EA3}_35.png&quot;/&gt;&lt;left val=&quot;0&quot;/&gt;&lt;top val=&quot;76&quot;/&gt;&lt;width val=&quot;961&quot;/&gt;&lt;height val=&quot;122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4&quot;/&gt;&lt;lineCharCount val=&quot;68&quot;/&gt;&lt;lineCharCount val=&quot;67&quot;/&gt;&lt;lineCharCount val=&quot;53&quot;/&gt;&lt;/TableIndex&gt;&lt;/ShapeTextInfo&gt;"/>
  <p:tag name="HTML_SHAPEINFO" val="&lt;ThreeDShapeInfo&gt;&lt;uuid val=&quot;{D4636EFF-720B-486C-9143-26FADAD9DEA3}&quot;/&gt;&lt;isInvalidForFieldText val=&quot;0&quot;/&gt;&lt;Image&gt;&lt;filename val=&quot;C:\Users\User\AppData\Local\Temp\CP518026980828Session\CPTrustFolder518026980843\PPTImport518027977265\data\asimages\{D4636EFF-720B-486C-9143-26FADAD9DEA3}_35.png&quot;/&gt;&lt;left val=&quot;40&quot;/&gt;&lt;top val=&quot;212&quot;/&gt;&lt;width val=&quot;874&quot;/&gt;&lt;height val=&quot;415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C63677F-9919-46ED-BA1B-DEF8569595CB}&quot;/&gt;&lt;isInvalidForFieldText val=&quot;0&quot;/&gt;&lt;Image&gt;&lt;filename val=&quot;C:\Users\User\AppData\Local\Temp\CP518026980828Session\CPTrustFolder518026980843\PPTImport518027977265\data\asimages\{BC63677F-9919-46ED-BA1B-DEF8569595CB}_35.png&quot;/&gt;&lt;left val=&quot;727&quot;/&gt;&lt;top val=&quot;687&quot;/&gt;&lt;width val=&quot;226&quot;/&gt;&lt;height val=&quot;4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DUMMYTAG" val="&lt;DummyForForceWrite&gt;&lt;/DummyForForceWrite&gt;"/>
  <p:tag name="HTML_SHAPEINFO" val="&lt;ThreeDShapeInfo&gt;&lt;uuid val=&quot;{487A0F3C-511C-46C5-AC01-7BE93AD4F81E}&quot;/&gt;&lt;isInvalidForFieldText val=&quot;0&quot;/&gt;&lt;Image&gt;&lt;filename val=&quot;C:\Users\User\AppData\Local\Temp\CP518026980828Session\CPTrustFolder518026980843\PPTImport518027977265\data\asimages\{487A0F3C-511C-46C5-AC01-7BE93AD4F81E}_1.png&quot;/&gt;&lt;left val=&quot;71&quot;/&gt;&lt;top val=&quot;288&quot;/&gt;&lt;width val=&quot;817&quot;/&gt;&lt;height val=&quot;135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8BBC219-B5CB-4963-8FB7-DE0D1598B106}&quot;/&gt;&lt;isInvalidForFieldText val=&quot;0&quot;/&gt;&lt;Image&gt;&lt;filename val=&quot;C:\Users\User\AppData\Local\Temp\CP518026980828Session\CPTrustFolder518026980843\PPTImport518027977265\data\asimages\{18BBC219-B5CB-4963-8FB7-DE0D1598B106}_36.png&quot;/&gt;&lt;left val=&quot;0&quot;/&gt;&lt;top val=&quot;276&quot;/&gt;&lt;width val=&quot;961&quot;/&gt;&lt;height val=&quot;203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E92D888-3304-4A0F-B7D7-022925E9247F}&quot;/&gt;&lt;isInvalidForFieldText val=&quot;0&quot;/&gt;&lt;Image&gt;&lt;filename val=&quot;C:\Users\User\AppData\Local\Temp\CP518026980828Session\CPTrustFolder518026980843\PPTImport518027977265\data\asimages\{6E92D888-3304-4A0F-B7D7-022925E9247F}_36.png&quot;/&gt;&lt;left val=&quot;727&quot;/&gt;&lt;top val=&quot;687&quot;/&gt;&lt;width val=&quot;226&quot;/&gt;&lt;height val=&quot;4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41784415-F778-43FD-98C0-E3742EA549A2}&quot;/&gt;&lt;isInvalidForFieldText val=&quot;0&quot;/&gt;&lt;Image&gt;&lt;filename val=&quot;C:\Users\User\AppData\Local\Temp\CP518026980828Session\CPTrustFolder518026980843\PPTImport518027977265\data\asimages\{41784415-F778-43FD-98C0-E3742EA549A2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PRESENTER_DUMMYTAG" val="&lt;DummyForForceWrite&gt;&lt;/DummyForForceWrite&gt;"/>
  <p:tag name="HTML_SHAPEINFO" val="&lt;ThreeDShapeInfo&gt;&lt;uuid val=&quot;{1E155B4D-95B2-4686-9FB9-C794E343F00E}&quot;/&gt;&lt;isInvalidForFieldText val=&quot;0&quot;/&gt;&lt;Image&gt;&lt;filename val=&quot;C:\Users\User\AppData\Local\Temp\CP518026980828Session\CPTrustFolder518026980843\PPTImport518027977265\data\asimages\{1E155B4D-95B2-4686-9FB9-C794E343F00E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5B2C30E1-8AC0-49D6-9753-5B3CE03F2DF6}&quot;/&gt;&lt;isInvalidForFieldText val=&quot;0&quot;/&gt;&lt;Image&gt;&lt;filename val=&quot;C:\Users\User\AppData\Local\Temp\CP518026980828Session\CPTrustFolder518026980843\PPTImport518027977265\data\asimages\{5B2C30E1-8AC0-49D6-9753-5B3CE03F2DF6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0&quot;/&gt;&lt;lineCharCount val=&quot;38&quot;/&gt;&lt;lineCharCount val=&quot;16&quot;/&gt;&lt;/TableIndex&gt;&lt;/ShapeTextInfo&gt;"/>
  <p:tag name="HTML_SHAPEINFO" val="&lt;ThreeDShapeInfo&gt;&lt;uuid val=&quot;{65C21D0A-0247-4B38-BD0F-EB670BF25C6A}&quot;/&gt;&lt;isInvalidForFieldText val=&quot;0&quot;/&gt;&lt;Image&gt;&lt;filename val=&quot;C:\Users\User\AppData\Local\Temp\CP518026980828Session\CPTrustFolder518026980843\PPTImport518027977265\data\asimages\{65C21D0A-0247-4B38-BD0F-EB670BF25C6A}_2.png&quot;/&gt;&lt;left val=&quot;38&quot;/&gt;&lt;top val=&quot;170&quot;/&gt;&lt;width val=&quot;493&quot;/&gt;&lt;height val=&quot;121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194C383-5D52-4BB2-9DD0-3A0F6D7F7019}&quot;/&gt;&lt;isInvalidForFieldText val=&quot;0&quot;/&gt;&lt;Image&gt;&lt;filename val=&quot;C:\Users\User\AppData\Local\Temp\CP518026980828Session\CPTrustFolder518026980843\PPTImport518027977265\data\asimages\{8194C383-5D52-4BB2-9DD0-3A0F6D7F7019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9&quot;/&gt;&lt;lineCharCount val=&quot;38&quot;/&gt;&lt;lineCharCount val=&quot;26&quot;/&gt;&lt;lineCharCount val=&quot;42&quot;/&gt;&lt;lineCharCount val=&quot;16&quot;/&gt;&lt;lineCharCount val=&quot;42&quot;/&gt;&lt;lineCharCount val=&quot;40&quot;/&gt;&lt;lineCharCount val=&quot;46&quot;/&gt;&lt;/TableIndex&gt;&lt;/ShapeTextInfo&gt;"/>
  <p:tag name="HTML_SHAPEINFO" val="&lt;ThreeDShapeInfo&gt;&lt;uuid val=&quot;{04D623DD-E634-42BA-BDC9-64E2846A7B1B}&quot;/&gt;&lt;isInvalidForFieldText val=&quot;0&quot;/&gt;&lt;Image&gt;&lt;filename val=&quot;C:\Users\User\AppData\Local\Temp\CP518026980828Session\CPTrustFolder518026980843\PPTImport518027977265\data\asimages\{04D623DD-E634-42BA-BDC9-64E2846A7B1B}_2.png&quot;/&gt;&lt;left val=&quot;42&quot;/&gt;&lt;top val=&quot;294&quot;/&gt;&lt;width val=&quot;476&quot;/&gt;&lt;height val=&quot;26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7A3D14F-1F94-4034-BDFA-93A373865436}&quot;/&gt;&lt;isInvalidForFieldText val=&quot;0&quot;/&gt;&lt;Image&gt;&lt;filename val=&quot;C:\Users\User\AppData\Local\Temp\CP518026980828Session\CPTrustFolder518026980843\PPTImport518027977265\data\asimages\{F7A3D14F-1F94-4034-BDFA-93A373865436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4&quot;/&gt;&lt;lineCharCount val=&quot;59&quot;/&gt;&lt;lineCharCount val=&quot;66&quot;/&gt;&lt;lineCharCount val=&quot;46&quot;/&gt;&lt;lineCharCount val=&quot;54&quot;/&gt;&lt;lineCharCount val=&quot;46&quot;/&gt;&lt;lineCharCount val=&quot;38&quot;/&gt;&lt;lineCharCount val=&quot;41&quot;/&gt;&lt;lineCharCount val=&quot;43&quot;/&gt;&lt;/TableIndex&gt;&lt;/ShapeTextInfo&gt;"/>
  <p:tag name="HTML_SHAPEINFO" val="&lt;ThreeDShapeInfo&gt;&lt;uuid val=&quot;{841BC311-07B6-4E6F-938A-E111543BDF32}&quot;/&gt;&lt;isInvalidForFieldText val=&quot;0&quot;/&gt;&lt;Image&gt;&lt;filename val=&quot;C:\Users\User\AppData\Local\Temp\CP518026980828Session\CPTrustFolder518026980843\PPTImport518027977265\data\asimages\{841BC311-07B6-4E6F-938A-E111543BDF32}_3.png&quot;/&gt;&lt;left val=&quot;42&quot;/&gt;&lt;top val=&quot;210&quot;/&gt;&lt;width val=&quot;870&quot;/&gt;&lt;height val=&quot;46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2763A34-4968-42FD-8A02-620FDEEDD814}&quot;/&gt;&lt;isInvalidForFieldText val=&quot;0&quot;/&gt;&lt;Image&gt;&lt;filename val=&quot;C:\Users\User\AppData\Local\Temp\CP518026980828Session\CPTrustFolder518026980843\PPTImport518027977265\data\asimages\{12763A34-4968-42FD-8A02-620FDEEDD814}_3.png&quot;/&gt;&lt;left val=&quot;727&quot;/&gt;&lt;top val=&quot;687&quot;/&gt;&lt;width val=&quot;226&quot;/&gt;&lt;height val=&quot;4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FAF01C9-1195-44ED-8C00-7E6CF5B3FA02}&quot;/&gt;&lt;isInvalidForFieldText val=&quot;0&quot;/&gt;&lt;Image&gt;&lt;filename val=&quot;C:\Users\User\AppData\Local\Temp\CP518026980828Session\CPTrustFolder518026980843\PPTImport518027977265\data\asimages\{4FAF01C9-1195-44ED-8C00-7E6CF5B3FA02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4&quot;/&gt;&lt;lineCharCount val=&quot;22&quot;/&gt;&lt;lineCharCount val=&quot;61&quot;/&gt;&lt;lineCharCount val=&quot;46&quot;/&gt;&lt;lineCharCount val=&quot;40&quot;/&gt;&lt;lineCharCount val=&quot;55&quot;/&gt;&lt;lineCharCount val=&quot;43&quot;/&gt;&lt;/TableIndex&gt;&lt;/ShapeTextInfo&gt;"/>
  <p:tag name="HTML_SHAPEINFO" val="&lt;ThreeDShapeInfo&gt;&lt;uuid val=&quot;{109BD50D-DFB1-4550-B980-3B8FDBEC0192}&quot;/&gt;&lt;isInvalidForFieldText val=&quot;0&quot;/&gt;&lt;Image&gt;&lt;filename val=&quot;C:\Users\User\AppData\Local\Temp\CP518026980828Session\CPTrustFolder518026980843\PPTImport518027977265\data\asimages\{109BD50D-DFB1-4550-B980-3B8FDBEC0192}_4.png&quot;/&gt;&lt;left val=&quot;42&quot;/&gt;&lt;top val=&quot;212&quot;/&gt;&lt;width val=&quot;870&quot;/&gt;&lt;height val=&quot;41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01C6DA8-1E7E-4F89-BA9C-82CD46F44B1D}&quot;/&gt;&lt;isInvalidForFieldText val=&quot;0&quot;/&gt;&lt;Image&gt;&lt;filename val=&quot;C:\Users\User\AppData\Local\Temp\CP518026980828Session\CPTrustFolder518026980843\PPTImport518027977265\data\asimages\{B01C6DA8-1E7E-4F89-BA9C-82CD46F44B1D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C94ABA69-9552-4A75-94F2-FCA81F325E36}&quot;/&gt;&lt;isInvalidForFieldText val=&quot;0&quot;/&gt;&lt;Image&gt;&lt;filename val=&quot;C:\Users\User\AppData\Local\Temp\CP518026980828Session\CPTrustFolder518026980843\PPTImport518027977265\data\asimages\{C94ABA69-9552-4A75-94F2-FCA81F325E36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9&quot;/&gt;&lt;lineCharCount val=&quot;69&quot;/&gt;&lt;lineCharCount val=&quot;1&quot;/&gt;&lt;lineCharCount val=&quot;68&quot;/&gt;&lt;lineCharCount val=&quot;63&quot;/&gt;&lt;/TableIndex&gt;&lt;/ShapeTextInfo&gt;"/>
  <p:tag name="HTML_SHAPEINFO" val="&lt;ThreeDShapeInfo&gt;&lt;uuid val=&quot;{015919C1-B6A8-4E18-92E4-C85A710B2CC7}&quot;/&gt;&lt;isInvalidForFieldText val=&quot;0&quot;/&gt;&lt;Image&gt;&lt;filename val=&quot;C:\Users\User\AppData\Local\Temp\CP518026980828Session\CPTrustFolder518026980843\PPTImport518027977265\data\asimages\{015919C1-B6A8-4E18-92E4-C85A710B2CC7}_5.png&quot;/&gt;&lt;left val=&quot;42&quot;/&gt;&lt;top val=&quot;212&quot;/&gt;&lt;width val=&quot;874&quot;/&gt;&lt;height val=&quot;41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590A826-2E39-4D83-97A8-6942008C058E}&quot;/&gt;&lt;isInvalidForFieldText val=&quot;0&quot;/&gt;&lt;Image&gt;&lt;filename val=&quot;C:\Users\User\AppData\Local\Temp\CP518026980828Session\CPTrustFolder518026980843\PPTImport518027977265\data\asimages\{1590A826-2E39-4D83-97A8-6942008C058E}_5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AE7988F9-1F7F-4C5A-A19A-E52B489250AD}&quot;/&gt;&lt;isInvalidForFieldText val=&quot;0&quot;/&gt;&lt;Image&gt;&lt;filename val=&quot;C:\Users\User\AppData\Local\Temp\CP518026980828Session\CPTrustFolder518026980843\PPTImport518027977265\data\asimages\{AE7988F9-1F7F-4C5A-A19A-E52B489250AD}_6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E942ACF-7097-4B7F-ADB7-5CE835E1CF94}&quot;/&gt;&lt;isInvalidForFieldText val=&quot;0&quot;/&gt;&lt;Image&gt;&lt;filename val=&quot;C:\Users\User\AppData\Local\Temp\CP518026980828Session\CPTrustFolder518026980843\PPTImport518027977265\data\asimages\{FE942ACF-7097-4B7F-ADB7-5CE835E1CF94}_6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2&quot;/&gt;&lt;lineCharCount val=&quot;37&quot;/&gt;&lt;lineCharCount val=&quot;1&quot;/&gt;&lt;lineCharCount val=&quot;63&quot;/&gt;&lt;lineCharCount val=&quot;65&quot;/&gt;&lt;lineCharCount val=&quot;25&quot;/&gt;&lt;/TableIndex&gt;&lt;/ShapeTextInfo&gt;"/>
  <p:tag name="HTML_SHAPEINFO" val="&lt;ThreeDShapeInfo&gt;&lt;uuid val=&quot;{AE41E975-743A-4451-A8CC-CB510BB84292}&quot;/&gt;&lt;isInvalidForFieldText val=&quot;0&quot;/&gt;&lt;Image&gt;&lt;filename val=&quot;C:\Users\User\AppData\Local\Temp\CP518026980828Session\CPTrustFolder518026980843\PPTImport518027977265\data\asimages\{AE41E975-743A-4451-A8CC-CB510BB84292}_6.png&quot;/&gt;&lt;left val=&quot;48&quot;/&gt;&lt;top val=&quot;272&quot;/&gt;&lt;width val=&quot;863&quot;/&gt;&lt;height val=&quot;233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FE1C7318-A9AF-49B1-8547-BC00A8245E7D}&quot;/&gt;&lt;isInvalidForFieldText val=&quot;0&quot;/&gt;&lt;Image&gt;&lt;filename val=&quot;C:\Users\User\AppData\Local\Temp\CP518026980828Session\CPTrustFolder518026980843\PPTImport518027977265\data\asimages\{FE1C7318-A9AF-49B1-8547-BC00A8245E7D}_6.png&quot;/&gt;&lt;left val=&quot;42&quot;/&gt;&lt;top val=&quot;211&quot;/&gt;&lt;width val=&quot;871&quot;/&gt;&lt;height val=&quot;5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CD62FC18-A1AF-4A10-9AAE-C0B5F9E47D53}&quot;/&gt;&lt;isInvalidForFieldText val=&quot;0&quot;/&gt;&lt;Image&gt;&lt;filename val=&quot;C:\Users\User\AppData\Local\Temp\CP518026980828Session\CPTrustFolder518026980843\PPTImport518027977265\data\asimages\{CD62FC18-A1AF-4A10-9AAE-C0B5F9E47D53}_7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8&quot;/&gt;&lt;lineCharCount val=&quot;1&quot;/&gt;&lt;lineCharCount val=&quot;12&quot;/&gt;&lt;lineCharCount val=&quot;1&quot;/&gt;&lt;lineCharCount val=&quot;1&quot;/&gt;&lt;lineCharCount val=&quot;1&quot;/&gt;&lt;lineCharCount val=&quot;13&quot;/&gt;&lt;/TableIndex&gt;&lt;/ShapeTextInfo&gt;"/>
  <p:tag name="HTML_SHAPEINFO" val="&lt;ThreeDShapeInfo&gt;&lt;uuid val=&quot;{56B77CA1-28BF-4378-8D9E-2E9207670A33}&quot;/&gt;&lt;isInvalidForFieldText val=&quot;0&quot;/&gt;&lt;Image&gt;&lt;filename val=&quot;C:\Users\User\AppData\Local\Temp\CP518026980828Session\CPTrustFolder518026980843\PPTImport518027977265\data\asimages\{56B77CA1-28BF-4378-8D9E-2E9207670A33}_7.png&quot;/&gt;&lt;left val=&quot;40&quot;/&gt;&lt;top val=&quot;212&quot;/&gt;&lt;width val=&quot;871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BCCB7C9-128F-419F-9050-B8CAFDD218F5}&quot;/&gt;&lt;isInvalidForFieldText val=&quot;0&quot;/&gt;&lt;Image&gt;&lt;filename val=&quot;C:\Users\User\AppData\Local\Temp\CP518026980828Session\CPTrustFolder518026980843\PPTImport518027977265\data\asimages\{6BCCB7C9-128F-419F-9050-B8CAFDD218F5}_7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140403B9-ECF8-4379-8DF6-9B3F05AEC848}&quot;/&gt;&lt;isInvalidForFieldText val=&quot;0&quot;/&gt;&lt;Image&gt;&lt;filename val=&quot;C:\Users\User\AppData\Local\Temp\CP518026980828Session\CPTrustFolder518026980843\PPTImport518027977265\data\asimages\{140403B9-ECF8-4379-8DF6-9B3F05AEC848}_8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8&quot;/&gt;&lt;lineCharCount val=&quot;64&quot;/&gt;&lt;lineCharCount val=&quot;69&quot;/&gt;&lt;lineCharCount val=&quot;67&quot;/&gt;&lt;lineCharCount val=&quot;18&quot;/&gt;&lt;lineCharCount val=&quot;71&quot;/&gt;&lt;lineCharCount val=&quot;43&quot;/&gt;&lt;/TableIndex&gt;&lt;/ShapeTextInfo&gt;"/>
  <p:tag name="HTML_SHAPEINFO" val="&lt;ThreeDShapeInfo&gt;&lt;uuid val=&quot;{59248B4E-3C5E-4A3B-A489-C8652CD9945C}&quot;/&gt;&lt;isInvalidForFieldText val=&quot;0&quot;/&gt;&lt;Image&gt;&lt;filename val=&quot;C:\Users\User\AppData\Local\Temp\CP518026980828Session\CPTrustFolder518026980843\PPTImport518027977265\data\asimages\{59248B4E-3C5E-4A3B-A489-C8652CD9945C}_8.png&quot;/&gt;&lt;left val=&quot;42&quot;/&gt;&lt;top val=&quot;212&quot;/&gt;&lt;width val=&quot;870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E47D3F-E3A8-47C0-9289-983F4B449160}&quot;/&gt;&lt;isInvalidForFieldText val=&quot;0&quot;/&gt;&lt;Image&gt;&lt;filename val=&quot;C:\Users\User\AppData\Local\Temp\CP518026980828Session\CPTrustFolder518026980843\PPTImport518027977265\data\asimages\{65E47D3F-E3A8-47C0-9289-983F4B449160}_8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98F30A9-577E-4CF1-8933-69E70E16414C}&quot;/&gt;&lt;isInvalidForFieldText val=&quot;0&quot;/&gt;&lt;Image&gt;&lt;filename val=&quot;C:\Users\User\AppData\Local\Temp\CP518026980828Session\CPTrustFolder518026980843\PPTImport518027977265\data\asimages\{C98F30A9-577E-4CF1-8933-69E70E16414C}_9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035267A-3C02-4CAC-AE95-47F9B999C069}&quot;/&gt;&lt;isInvalidForFieldText val=&quot;0&quot;/&gt;&lt;Image&gt;&lt;filename val=&quot;C:\Users\User\AppData\Local\Temp\CP518026980828Session\CPTrustFolder518026980843\PPTImport518027977265\data\asimages\{8035267A-3C02-4CAC-AE95-47F9B999C069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39&quot;/&gt;&lt;lineCharCount val=&quot;1&quot;/&gt;&lt;lineCharCount val=&quot;71&quot;/&gt;&lt;lineCharCount val=&quot;1&quot;/&gt;&lt;lineCharCount val=&quot;73&quot;/&gt;&lt;lineCharCount val=&quot;1&quot;/&gt;&lt;lineCharCount val=&quot;43&quot;/&gt;&lt;lineCharCount val=&quot;1&quot;/&gt;&lt;lineCharCount val=&quot;38&quot;/&gt;&lt;lineCharCount val=&quot;1&quot;/&gt;&lt;lineCharCount val=&quot;34&quot;/&gt;&lt;/TableIndex&gt;&lt;/ShapeTextInfo&gt;"/>
  <p:tag name="HTML_SHAPEINFO" val="&lt;ThreeDShapeInfo&gt;&lt;uuid val=&quot;{0E8E8BD4-71C7-419A-98B1-225E5B151CC1}&quot;/&gt;&lt;isInvalidForFieldText val=&quot;0&quot;/&gt;&lt;Image&gt;&lt;filename val=&quot;C:\Users\User\AppData\Local\Temp\CP518026980828Session\CPTrustFolder518026980843\PPTImport518027977265\data\asimages\{0E8E8BD4-71C7-419A-98B1-225E5B151CC1}_9.png&quot;/&gt;&lt;left val=&quot;24&quot;/&gt;&lt;top val=&quot;174&quot;/&gt;&lt;width val=&quot;928&quot;/&gt;&lt;height val=&quot;45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6ACE326-03AC-447C-A152-E108B4196353}&quot;/&gt;&lt;isInvalidForFieldText val=&quot;0&quot;/&gt;&lt;Image&gt;&lt;filename val=&quot;C:\Users\User\AppData\Local\Temp\CP518026980828Session\CPTrustFolder518026980843\PPTImport518027977265\data\asimages\{76ACE326-03AC-447C-A152-E108B4196353}_10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3&quot;/&gt;&lt;/TableIndex&gt;&lt;/ShapeTextInfo&gt;"/>
  <p:tag name="HTML_SHAPEINFO" val="&lt;ThreeDShapeInfo&gt;&lt;uuid val=&quot;{E1B33632-03ED-436F-B850-000DA496DE1E}&quot;/&gt;&lt;isInvalidForFieldText val=&quot;0&quot;/&gt;&lt;Image&gt;&lt;filename val=&quot;C:\Users\User\AppData\Local\Temp\CP518026980828Session\CPTrustFolder518026980843\PPTImport518027977265\data\asimages\{E1B33632-03ED-436F-B850-000DA496DE1E}_10.png&quot;/&gt;&lt;left val=&quot;40&quot;/&gt;&lt;top val=&quot;212&quot;/&gt;&lt;width val=&quot;871&quot;/&gt;&lt;height val=&quot;41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640946A-11EA-44B1-B4C7-EF85D459B10E}&quot;/&gt;&lt;isInvalidForFieldText val=&quot;0&quot;/&gt;&lt;Image&gt;&lt;filename val=&quot;C:\Users\User\AppData\Local\Temp\CP518026980828Session\CPTrustFolder518026980843\PPTImport518027977265\data\asimages\{8640946A-11EA-44B1-B4C7-EF85D459B10E}_10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57911470-7408-4C5A-8DC4-2B1A9E4469B5}&quot;/&gt;&lt;isInvalidForFieldText val=&quot;0&quot;/&gt;&lt;Image&gt;&lt;filename val=&quot;C:\Users\User\AppData\Local\Temp\CP518026980828Session\CPTrustFolder518026980843\PPTImport518027977265\data\asimages\{57911470-7408-4C5A-8DC4-2B1A9E4469B5}_11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7&quot;/&gt;&lt;lineCharCount val=&quot;1&quot;/&gt;&lt;lineCharCount val=&quot;67&quot;/&gt;&lt;lineCharCount val=&quot;51&quot;/&gt;&lt;/TableIndex&gt;&lt;/ShapeTextInfo&gt;"/>
  <p:tag name="HTML_SHAPEINFO" val="&lt;ThreeDShapeInfo&gt;&lt;uuid val=&quot;{897DBF5E-E83F-4F4E-B1FD-2573CF02D3E8}&quot;/&gt;&lt;isInvalidForFieldText val=&quot;0&quot;/&gt;&lt;Image&gt;&lt;filename val=&quot;C:\Users\User\AppData\Local\Temp\CP518026980828Session\CPTrustFolder518026980843\PPTImport518027977265\data\asimages\{897DBF5E-E83F-4F4E-B1FD-2573CF02D3E8}_11.png&quot;/&gt;&lt;left val=&quot;42&quot;/&gt;&lt;top val=&quot;212&quot;/&gt;&lt;width val=&quot;870&quot;/&gt;&lt;height val=&quot;41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A70007A-9C64-410A-B25C-D01467C74EF4}&quot;/&gt;&lt;isInvalidForFieldText val=&quot;0&quot;/&gt;&lt;Image&gt;&lt;filename val=&quot;C:\Users\User\AppData\Local\Temp\CP518026980828Session\CPTrustFolder518026980843\PPTImport518027977265\data\asimages\{4A70007A-9C64-410A-B25C-D01467C74EF4}_11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1FE34DD1-3CD7-4A72-AD85-6B2E3F0FFCEF}&quot;/&gt;&lt;isInvalidForFieldText val=&quot;0&quot;/&gt;&lt;Image&gt;&lt;filename val=&quot;C:\Users\User\AppData\Local\Temp\CP518026980828Session\CPTrustFolder518026980843\PPTImport518027977265\data\asimages\{1FE34DD1-3CD7-4A72-AD85-6B2E3F0FFCEF}_12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  <p:tag name="HTML_SHAPEINFO" val="&lt;ThreeDShapeInfo&gt;&lt;uuid val=&quot;{F37FC53F-57A6-4A98-B64D-4C7D2D9E5049}&quot;/&gt;&lt;isInvalidForFieldText val=&quot;0&quot;/&gt;&lt;Image&gt;&lt;filename val=&quot;C:\Users\User\AppData\Local\Temp\CP518026980828Session\CPTrustFolder518026980843\PPTImport518027977265\data\asimages\{F37FC53F-57A6-4A98-B64D-4C7D2D9E5049}_12.png&quot;/&gt;&lt;left val=&quot;40&quot;/&gt;&lt;top val=&quot;212&quot;/&gt;&lt;width val=&quot;871&quot;/&gt;&lt;height val=&quot;5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43B8724-1C92-4088-9F24-705A69013090}&quot;/&gt;&lt;isInvalidForFieldText val=&quot;0&quot;/&gt;&lt;Image&gt;&lt;filename val=&quot;C:\Users\User\AppData\Local\Temp\CP518026980828Session\CPTrustFolder518026980843\PPTImport518027977265\data\asimages\{843B8724-1C92-4088-9F24-705A69013090}_12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1&quot;/&gt;&lt;/TableIndex&gt;&lt;/ShapeTextInfo&gt;"/>
  <p:tag name="HTML_SHAPEINFO" val="&lt;ThreeDShapeInfo&gt;&lt;uuid val=&quot;{6F07742E-A6C4-46F1-8030-1D975C30D3E7}&quot;/&gt;&lt;isInvalidForFieldText val=&quot;0&quot;/&gt;&lt;Image&gt;&lt;filename val=&quot;C:\Users\User\AppData\Local\Temp\CP518026980828Session\CPTrustFolder518026980843\PPTImport518027977265\data\asimages\{6F07742E-A6C4-46F1-8030-1D975C30D3E7}_12.png&quot;/&gt;&lt;left val=&quot;42&quot;/&gt;&lt;top val=&quot;288&quot;/&gt;&lt;width val=&quot;869&quot;/&gt;&lt;height val=&quot;5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EED2C419-4A54-49C5-A7A1-AA1B0709F159}&quot;/&gt;&lt;isInvalidForFieldText val=&quot;0&quot;/&gt;&lt;Image&gt;&lt;filename val=&quot;C:\Users\User\AppData\Local\Temp\CP518026980828Session\CPTrustFolder518026980843\PPTImport518027977265\data\asimages\{EED2C419-4A54-49C5-A7A1-AA1B0709F159}_13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  <p:tag name="HTML_SHAPEINFO" val="&lt;ThreeDShapeInfo&gt;&lt;uuid val=&quot;{C94FCC90-D3A6-4D7C-9312-3942DF2FE90B}&quot;/&gt;&lt;isInvalidForFieldText val=&quot;0&quot;/&gt;&lt;Image&gt;&lt;filename val=&quot;C:\Users\User\AppData\Local\Temp\CP518026980828Session\CPTrustFolder518026980843\PPTImport518027977265\data\asimages\{C94FCC90-D3A6-4D7C-9312-3942DF2FE90B}_13.png&quot;/&gt;&lt;left val=&quot;40&quot;/&gt;&lt;top val=&quot;212&quot;/&gt;&lt;width val=&quot;871&quot;/&gt;&lt;height val=&quot;57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5AED993-1CC5-4859-9324-3FEA1FD11EA9}&quot;/&gt;&lt;isInvalidForFieldText val=&quot;0&quot;/&gt;&lt;Image&gt;&lt;filename val=&quot;C:\Users\User\AppData\Local\Temp\CP518026980828Session\CPTrustFolder518026980843\PPTImport518027977265\data\asimages\{C5AED993-1CC5-4859-9324-3FEA1FD11EA9}_13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82&quot;/&gt;&lt;lineCharCount val=&quot;1&quot;/&gt;&lt;lineCharCount val=&quot;85&quot;/&gt;&lt;lineCharCount val=&quot;63&quot;/&gt;&lt;lineCharCount val=&quot;1&quot;/&gt;&lt;lineCharCount val=&quot;33&quot;/&gt;&lt;/TableIndex&gt;&lt;/ShapeTextInfo&gt;"/>
  <p:tag name="HTML_SHAPEINFO" val="&lt;ThreeDShapeInfo&gt;&lt;uuid val=&quot;{72206DD7-709C-4288-A68C-0365DA810783}&quot;/&gt;&lt;isInvalidForFieldText val=&quot;0&quot;/&gt;&lt;Image&gt;&lt;filename val=&quot;C:\Users\User\AppData\Local\Temp\CP518026980828Session\CPTrustFolder518026980843\PPTImport518027977265\data\asimages\{72206DD7-709C-4288-A68C-0365DA810783}_13.png&quot;/&gt;&lt;left val=&quot;44&quot;/&gt;&lt;top val=&quot;276&quot;/&gt;&lt;width val=&quot;868&quot;/&gt;&lt;height val=&quot;206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8FB71EC4-2437-4437-8E3A-B7F55B95C526}&quot;/&gt;&lt;isInvalidForFieldText val=&quot;0&quot;/&gt;&lt;Image&gt;&lt;filename val=&quot;C:\Users\User\AppData\Local\Temp\CP518026980828Session\CPTrustFolder518026980843\PPTImport518027977265\data\asimages\{8FB71EC4-2437-4437-8E3A-B7F55B95C526}_14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11&quot;/&gt;&lt;lineCharCount val=&quot;1&quot;/&gt;&lt;lineCharCount val=&quot;60&quot;/&gt;&lt;lineCharCount val=&quot;65&quot;/&gt;&lt;lineCharCount val=&quot;68&quot;/&gt;&lt;lineCharCount val=&quot;57&quot;/&gt;&lt;lineCharCount val=&quot;26&quot;/&gt;&lt;/TableIndex&gt;&lt;/ShapeTextInfo&gt;"/>
  <p:tag name="HTML_SHAPEINFO" val="&lt;ThreeDShapeInfo&gt;&lt;uuid val=&quot;{E8633254-E5C5-4973-ABA1-8B03CC360C23}&quot;/&gt;&lt;isInvalidForFieldText val=&quot;0&quot;/&gt;&lt;Image&gt;&lt;filename val=&quot;C:\Users\User\AppData\Local\Temp\CP518026980828Session\CPTrustFolder518026980843\PPTImport518027977265\data\asimages\{E8633254-E5C5-4973-ABA1-8B03CC360C23}_14.png&quot;/&gt;&lt;left val=&quot;42&quot;/&gt;&lt;top val=&quot;212&quot;/&gt;&lt;width val=&quot;870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1EA9C3D-DAE3-45CB-88D8-A042F85FD417}&quot;/&gt;&lt;isInvalidForFieldText val=&quot;0&quot;/&gt;&lt;Image&gt;&lt;filename val=&quot;C:\Users\User\AppData\Local\Temp\CP518026980828Session\CPTrustFolder518026980843\PPTImport518027977265\data\asimages\{41EA9C3D-DAE3-45CB-88D8-A042F85FD417}_14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F4CDAF4-C304-42EC-927A-C915E9884E83}&quot;/&gt;&lt;isInvalidForFieldText val=&quot;0&quot;/&gt;&lt;Image&gt;&lt;filename val=&quot;C:\Users\User\AppData\Local\Temp\CP518026980828Session\CPTrustFolder518026980843\PPTImport518027977265\data\asimages\{2F4CDAF4-C304-42EC-927A-C915E9884E83}_15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6746E1FF-6F89-4B00-9687-52664A0A6C7B}&quot;/&gt;&lt;isInvalidForFieldText val=&quot;0&quot;/&gt;&lt;Image&gt;&lt;filename val=&quot;C:\Users\User\AppData\Local\Temp\CP518026980828Session\CPTrustFolder518026980843\PPTImport518027977265\data\asimages\{6746E1FF-6F89-4B00-9687-52664A0A6C7B}_15.png&quot;/&gt;&lt;left val=&quot;40&quot;/&gt;&lt;top val=&quot;212&quot;/&gt;&lt;width val=&quot;871&quot;/&gt;&lt;height val=&quot;5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CDF4555-9763-4190-B2E3-7E9727145526}&quot;/&gt;&lt;isInvalidForFieldText val=&quot;0&quot;/&gt;&lt;Image&gt;&lt;filename val=&quot;C:\Users\User\AppData\Local\Temp\CP518026980828Session\CPTrustFolder518026980843\PPTImport518027977265\data\asimages\{6CDF4555-9763-4190-B2E3-7E9727145526}_15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3&quot;/&gt;&lt;lineCharCount val=&quot;9&quot;/&gt;&lt;lineCharCount val=&quot;7&quot;/&gt;&lt;lineCharCount val=&quot;19&quot;/&gt;&lt;lineCharCount val=&quot;8&quot;/&gt;&lt;/TableIndex&gt;&lt;/ShapeTextInfo&gt;"/>
  <p:tag name="HTML_SHAPEINFO" val="&lt;ThreeDShapeInfo&gt;&lt;uuid val=&quot;{04F45841-B45D-4728-BB93-2ABA5DE0EE83}&quot;/&gt;&lt;isInvalidForFieldText val=&quot;0&quot;/&gt;&lt;Image&gt;&lt;filename val=&quot;C:\Users\User\AppData\Local\Temp\CP518026980828Session\CPTrustFolder518026980843\PPTImport518027977265\data\asimages\{04F45841-B45D-4728-BB93-2ABA5DE0EE83}_15.png&quot;/&gt;&lt;left val=&quot;42&quot;/&gt;&lt;top val=&quot;268&quot;/&gt;&lt;width val=&quot;871&quot;/&gt;&lt;height val=&quot;21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8E52CEEF-0E47-469A-A3E1-90BE57F35B33}&quot;/&gt;&lt;isInvalidForFieldText val=&quot;0&quot;/&gt;&lt;Image&gt;&lt;filename val=&quot;C:\Users\User\AppData\Local\Temp\CP518026980828Session\CPTrustFolder518026980843\PPTImport518027977265\data\asimages\{8E52CEEF-0E47-469A-A3E1-90BE57F35B33}_16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15&quot;/&gt;&lt;lineCharCount val=&quot;69&quot;/&gt;&lt;lineCharCount val=&quot;41&quot;/&gt;&lt;lineCharCount val=&quot;67&quot;/&gt;&lt;lineCharCount val=&quot;71&quot;/&gt;&lt;lineCharCount val=&quot;23&quot;/&gt;&lt;lineCharCount val=&quot;32&quot;/&gt;&lt;/TableIndex&gt;&lt;/ShapeTextInfo&gt;"/>
  <p:tag name="HTML_SHAPEINFO" val="&lt;ThreeDShapeInfo&gt;&lt;uuid val=&quot;{FE47A107-D245-42DD-ABD3-302ACA1566F9}&quot;/&gt;&lt;isInvalidForFieldText val=&quot;0&quot;/&gt;&lt;Image&gt;&lt;filename val=&quot;C:\Users\User\AppData\Local\Temp\CP518026980828Session\CPTrustFolder518026980843\PPTImport518027977265\data\asimages\{FE47A107-D245-42DD-ABD3-302ACA1566F9}_16.png&quot;/&gt;&lt;left val=&quot;35&quot;/&gt;&lt;top val=&quot;212&quot;/&gt;&lt;width val=&quot;899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A340E35-471E-40CD-A609-6FC2FF573FC2}&quot;/&gt;&lt;isInvalidForFieldText val=&quot;0&quot;/&gt;&lt;Image&gt;&lt;filename val=&quot;C:\Users\User\AppData\Local\Temp\CP518026980828Session\CPTrustFolder518026980843\PPTImport518027977265\data\asimages\{5A340E35-471E-40CD-A609-6FC2FF573FC2}_16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B48E0509-FABA-492F-8622-AB341EDBE23B}&quot;/&gt;&lt;isInvalidForFieldText val=&quot;0&quot;/&gt;&lt;Image&gt;&lt;filename val=&quot;C:\Users\User\AppData\Local\Temp\CP518026980828Session\CPTrustFolder518026980843\PPTImport518027977265\data\asimages\{B48E0509-FABA-492F-8622-AB341EDBE23B}_17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1&quot;/&gt;&lt;lineCharCount val=&quot;1&quot;/&gt;&lt;lineCharCount val=&quot;42&quot;/&gt;&lt;lineCharCount val=&quot;1&quot;/&gt;&lt;lineCharCount val=&quot;62&quot;/&gt;&lt;/TableIndex&gt;&lt;/ShapeTextInfo&gt;"/>
  <p:tag name="HTML_SHAPEINFO" val="&lt;ThreeDShapeInfo&gt;&lt;uuid val=&quot;{12A0A783-2F9B-4B62-BA72-A2DB412B0204}&quot;/&gt;&lt;isInvalidForFieldText val=&quot;0&quot;/&gt;&lt;Image&gt;&lt;filename val=&quot;C:\Users\User\AppData\Local\Temp\CP518026980828Session\CPTrustFolder518026980843\PPTImport518027977265\data\asimages\{12A0A783-2F9B-4B62-BA72-A2DB412B0204}_17.png&quot;/&gt;&lt;left val=&quot;42&quot;/&gt;&lt;top val=&quot;212&quot;/&gt;&lt;width val=&quot;870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3B24CC5-DD18-4F86-8ADB-477B073441FB}&quot;/&gt;&lt;isInvalidForFieldText val=&quot;0&quot;/&gt;&lt;Image&gt;&lt;filename val=&quot;C:\Users\User\AppData\Local\Temp\CP518026980828Session\CPTrustFolder518026980843\PPTImport518027977265\data\asimages\{93B24CC5-DD18-4F86-8ADB-477B073441FB}_17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E453CED1-2DBA-4B0F-8A67-A4C4B6B04313}&quot;/&gt;&lt;isInvalidForFieldText val=&quot;0&quot;/&gt;&lt;Image&gt;&lt;filename val=&quot;C:\Users\User\AppData\Local\Temp\CP518026980828Session\CPTrustFolder518026980843\PPTImport518027977265\data\asimages\{E453CED1-2DBA-4B0F-8A67-A4C4B6B04313}_18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7DBE7DD-8631-4107-9493-C3595B4CBEB5}&quot;/&gt;&lt;isInvalidForFieldText val=&quot;0&quot;/&gt;&lt;Image&gt;&lt;filename val=&quot;C:\Users\User\AppData\Local\Temp\CP518026980828Session\CPTrustFolder518026980843\PPTImport518027977265\data\asimages\{E7DBE7DD-8631-4107-9493-C3595B4CBEB5}_18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11&quot;/&gt;&lt;/TableIndex&gt;&lt;/ShapeTextInfo&gt;"/>
  <p:tag name="HTML_SHAPEINFO" val="&lt;ThreeDShapeInfo&gt;&lt;uuid val=&quot;{08861A0D-FABD-4572-8937-D0D2591A7C84}&quot;/&gt;&lt;isInvalidForFieldText val=&quot;0&quot;/&gt;&lt;Image&gt;&lt;filename val=&quot;C:\Users\User\AppData\Local\Temp\CP518026980828Session\CPTrustFolder518026980843\PPTImport518027977265\data\asimages\{08861A0D-FABD-4572-8937-D0D2591A7C84}_18.png&quot;/&gt;&lt;left val=&quot;43&quot;/&gt;&lt;top val=&quot;216&quot;/&gt;&lt;width val=&quot;874&quot;/&gt;&lt;height val=&quot;8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18FC0A08-2164-47CB-B502-935775E7B45E}&quot;/&gt;&lt;isInvalidForFieldText val=&quot;0&quot;/&gt;&lt;Image&gt;&lt;filename val=&quot;C:\Users\User\AppData\Local\Temp\CP518026980828Session\CPTrustFolder518026980843\PPTImport518027977265\data\asimages\{18FC0A08-2164-47CB-B502-935775E7B45E}_19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{2683AD52-890C-4B23-8D51-7F0ABD40BD03}&quot;/&gt;&lt;isInvalidForFieldText val=&quot;0&quot;/&gt;&lt;Image&gt;&lt;filename val=&quot;C:\Users\User\AppData\Local\Temp\CP518026980828Session\CPTrustFolder518026980843\PPTImport518027977265\data\asimages\{2683AD52-890C-4B23-8D51-7F0ABD40BD03}_19.png&quot;/&gt;&lt;left val=&quot;42&quot;/&gt;&lt;top val=&quot;213&quot;/&gt;&lt;width val=&quot;871&quot;/&gt;&lt;height val=&quot;57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90D095F-9BBA-4627-9BF8-C39D039AE6AE}&quot;/&gt;&lt;isInvalidForFieldText val=&quot;0&quot;/&gt;&lt;Image&gt;&lt;filename val=&quot;C:\Users\User\AppData\Local\Temp\CP518026980828Session\CPTrustFolder518026980843\PPTImport518027977265\data\asimages\{090D095F-9BBA-4627-9BF8-C39D039AE6AE}_19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8&quot;/&gt;&lt;lineCharCount val=&quot;12&quot;/&gt;&lt;lineCharCount val=&quot;7&quot;/&gt;&lt;lineCharCount val=&quot;18&quot;/&gt;&lt;lineCharCount val=&quot;17&quot;/&gt;&lt;lineCharCount val=&quot;48&quot;/&gt;&lt;/TableIndex&gt;&lt;/ShapeTextInfo&gt;"/>
  <p:tag name="HTML_SHAPEINFO" val="&lt;ThreeDShapeInfo&gt;&lt;uuid val=&quot;{288C774F-BB8B-4FF9-866C-06CD118556A3}&quot;/&gt;&lt;isInvalidForFieldText val=&quot;0&quot;/&gt;&lt;Image&gt;&lt;filename val=&quot;C:\Users\User\AppData\Local\Temp\CP518026980828Session\CPTrustFolder518026980843\PPTImport518027977265\data\asimages\{288C774F-BB8B-4FF9-866C-06CD118556A3}_19.png&quot;/&gt;&lt;left val=&quot;48&quot;/&gt;&lt;top val=&quot;254&quot;/&gt;&lt;width val=&quot;558&quot;/&gt;&lt;height val=&quot;214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8ABA6A4F-45D4-4475-A7EF-4F5DF278FE28}&quot;/&gt;&lt;isInvalidForFieldText val=&quot;0&quot;/&gt;&lt;Image&gt;&lt;filename val=&quot;C:\Users\User\AppData\Local\Temp\CP518026980828Session\CPTrustFolder518026980843\PPTImport518027977265\data\asimages\{8ABA6A4F-45D4-4475-A7EF-4F5DF278FE28}_20.png&quot;/&gt;&lt;left val=&quot;0&quot;/&gt;&lt;top val=&quot;76&quot;/&gt;&lt;width val=&quot;961&quot;/&gt;&lt;height val=&quot;12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1&quot;/&gt;&lt;lineCharCount val=&quot;1&quot;/&gt;&lt;lineCharCount val=&quot;64&quot;/&gt;&lt;lineCharCount val=&quot;70&quot;/&gt;&lt;lineCharCount val=&quot;60&quot;/&gt;&lt;/TableIndex&gt;&lt;/ShapeTextInfo&gt;"/>
  <p:tag name="HTML_SHAPEINFO" val="&lt;ThreeDShapeInfo&gt;&lt;uuid val=&quot;{FDD46908-30DE-4159-B7E5-21A52C350EC5}&quot;/&gt;&lt;isInvalidForFieldText val=&quot;0&quot;/&gt;&lt;Image&gt;&lt;filename val=&quot;C:\Users\User\AppData\Local\Temp\CP518026980828Session\CPTrustFolder518026980843\PPTImport518027977265\data\asimages\{FDD46908-30DE-4159-B7E5-21A52C350EC5}_20.png&quot;/&gt;&lt;left val=&quot;42&quot;/&gt;&lt;top val=&quot;212&quot;/&gt;&lt;width val=&quot;870&quot;/&gt;&lt;height val=&quot;41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BFF5400-3436-4E4F-BD64-124A2BA432E4}&quot;/&gt;&lt;isInvalidForFieldText val=&quot;0&quot;/&gt;&lt;Image&gt;&lt;filename val=&quot;C:\Users\User\AppData\Local\Temp\CP518026980828Session\CPTrustFolder518026980843\PPTImport518027977265\data\asimages\{0BFF5400-3436-4E4F-BD64-124A2BA432E4}_20.png&quot;/&gt;&lt;left val=&quot;727&quot;/&gt;&lt;top val=&quot;687&quot;/&gt;&lt;width val=&quot;226&quot;/&gt;&lt;height val=&quot;4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E48DD177-5D18-4E2A-A6A5-2CF751DCCC98}&quot;/&gt;&lt;isInvalidForFieldText val=&quot;0&quot;/&gt;&lt;Image&gt;&lt;filename val=&quot;C:\Users\User\AppData\Local\Temp\CP518026980828Session\CPTrustFolder518026980843\PPTImport518027977265\data\asimages\{E48DD177-5D18-4E2A-A6A5-2CF751DCCC98}_21.png&quot;/&gt;&lt;left val=&quot;0&quot;/&gt;&lt;top val=&quot;76&quot;/&gt;&lt;width val=&quot;961&quot;/&gt;&lt;height val=&quot;1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8&quot;/&gt;&lt;lineCharCount val=&quot;68&quot;/&gt;&lt;lineCharCount val=&quot;29&quot;/&gt;&lt;lineCharCount val=&quot;73&quot;/&gt;&lt;lineCharCount val=&quot;50&quot;/&gt;&lt;lineCharCount val=&quot;30&quot;/&gt;&lt;/TableIndex&gt;&lt;/ShapeTextInfo&gt;"/>
  <p:tag name="HTML_SHAPEINFO" val="&lt;ThreeDShapeInfo&gt;&lt;uuid val=&quot;{FE55032E-973D-4F75-95AE-304B76921E94}&quot;/&gt;&lt;isInvalidForFieldText val=&quot;0&quot;/&gt;&lt;Image&gt;&lt;filename val=&quot;C:\Users\User\AppData\Local\Temp\CP518026980828Session\CPTrustFolder518026980843\PPTImport518027977265\data\asimages\{FE55032E-973D-4F75-95AE-304B76921E94}_21.png&quot;/&gt;&lt;left val=&quot;42&quot;/&gt;&lt;top val=&quot;212&quot;/&gt;&lt;width val=&quot;880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BA86764-3CE0-44A5-B469-710F86ED013F}&quot;/&gt;&lt;isInvalidForFieldText val=&quot;0&quot;/&gt;&lt;Image&gt;&lt;filename val=&quot;C:\Users\User\AppData\Local\Temp\CP518026980828Session\CPTrustFolder518026980843\PPTImport518027977265\data\asimages\{DBA86764-3CE0-44A5-B469-710F86ED013F}_21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4FBCB9CD-B31D-438F-B1BB-B0B497E62E2C}&quot;/&gt;&lt;isInvalidForFieldText val=&quot;0&quot;/&gt;&lt;Image&gt;&lt;filename val=&quot;C:\Users\User\AppData\Local\Temp\CP518026980828Session\CPTrustFolder518026980843\PPTImport518027977265\data\asimages\{4FBCB9CD-B31D-438F-B1BB-B0B497E62E2C}_22.png&quot;/&gt;&lt;left val=&quot;0&quot;/&gt;&lt;top val=&quot;76&quot;/&gt;&lt;width val=&quot;961&quot;/&gt;&lt;height val=&quot;12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E2790B0E-34AE-4149-AF43-E3E6FC852CFF}&quot;/&gt;&lt;isInvalidForFieldText val=&quot;0&quot;/&gt;&lt;Image&gt;&lt;filename val=&quot;C:\Users\User\AppData\Local\Temp\CP518026980828Session\CPTrustFolder518026980843\PPTImport518027977265\data\asimages\{E2790B0E-34AE-4149-AF43-E3E6FC852CFF}_22.png&quot;/&gt;&lt;left val=&quot;40&quot;/&gt;&lt;top val=&quot;212&quot;/&gt;&lt;width val=&quot;871&quot;/&gt;&lt;height val=&quot;57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175D1EB-94F8-40F8-8096-C50802786BC1}&quot;/&gt;&lt;isInvalidForFieldText val=&quot;0&quot;/&gt;&lt;Image&gt;&lt;filename val=&quot;C:\Users\User\AppData\Local\Temp\CP518026980828Session\CPTrustFolder518026980843\PPTImport518027977265\data\asimages\{F175D1EB-94F8-40F8-8096-C50802786BC1}_22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48&quot;/&gt;&lt;/TableIndex&gt;&lt;/ShapeTextInfo&gt;"/>
  <p:tag name="HTML_SHAPEINFO" val="&lt;ThreeDShapeInfo&gt;&lt;uuid val=&quot;{958BE47F-B61D-4FC2-9D2E-8C0325D05F75}&quot;/&gt;&lt;isInvalidForFieldText val=&quot;0&quot;/&gt;&lt;Image&gt;&lt;filename val=&quot;C:\Users\User\AppData\Local\Temp\CP518026980828Session\CPTrustFolder518026980843\PPTImport518027977265\data\asimages\{958BE47F-B61D-4FC2-9D2E-8C0325D05F75}_22.png&quot;/&gt;&lt;left val=&quot;42&quot;/&gt;&lt;top val=&quot;251&quot;/&gt;&lt;width val=&quot;871&quot;/&gt;&lt;height val=&quot;97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7CCA4573-C5AD-4FF4-B2FE-D48A8C75BCB6}&quot;/&gt;&lt;isInvalidForFieldText val=&quot;0&quot;/&gt;&lt;Image&gt;&lt;filename val=&quot;C:\Users\User\AppData\Local\Temp\CP518026980828Session\CPTrustFolder518026980843\PPTImport518027977265\data\asimages\{7CCA4573-C5AD-4FF4-B2FE-D48A8C75BCB6}_22.png&quot;/&gt;&lt;left val=&quot;40&quot;/&gt;&lt;top val=&quot;380&quot;/&gt;&lt;width val=&quot;871&quot;/&gt;&lt;height val=&quot;5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9&quot;/&gt;&lt;lineCharCount val=&quot;69&quot;/&gt;&lt;/TableIndex&gt;&lt;/ShapeTextInfo&gt;"/>
  <p:tag name="HTML_SHAPEINFO" val="&lt;ThreeDShapeInfo&gt;&lt;uuid val=&quot;{4EDED2CC-C73C-4A43-B5F5-43A79E75DC3A}&quot;/&gt;&lt;isInvalidForFieldText val=&quot;0&quot;/&gt;&lt;Image&gt;&lt;filename val=&quot;C:\Users\User\AppData\Local\Temp\CP518026980828Session\CPTrustFolder518026980843\PPTImport518027977265\data\asimages\{4EDED2CC-C73C-4A43-B5F5-43A79E75DC3A}_22.png&quot;/&gt;&lt;left val=&quot;42&quot;/&gt;&lt;top val=&quot;422&quot;/&gt;&lt;width val=&quot;902&quot;/&gt;&lt;height val=&quot;8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BB30B0E6-3322-43EE-984C-1AEB781CCC5C}&quot;/&gt;&lt;isInvalidForFieldText val=&quot;0&quot;/&gt;&lt;Image&gt;&lt;filename val=&quot;C:\Users\User\AppData\Local\Temp\CP518026980828Session\CPTrustFolder518026980843\PPTImport518027977265\data\asimages\{BB30B0E6-3322-43EE-984C-1AEB781CCC5C}_23.png&quot;/&gt;&lt;left val=&quot;0&quot;/&gt;&lt;top val=&quot;76&quot;/&gt;&lt;width val=&quot;961&quot;/&gt;&lt;height val=&quot;12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4&quot;/&gt;&lt;lineCharCount val=&quot;1&quot;/&gt;&lt;lineCharCount val=&quot;27&quot;/&gt;&lt;/TableIndex&gt;&lt;/ShapeTextInfo&gt;"/>
  <p:tag name="HTML_SHAPEINFO" val="&lt;ThreeDShapeInfo&gt;&lt;uuid val=&quot;{387C1675-531C-4EF9-A605-57BAF9B2E3C7}&quot;/&gt;&lt;isInvalidForFieldText val=&quot;0&quot;/&gt;&lt;Image&gt;&lt;filename val=&quot;C:\Users\User\AppData\Local\Temp\CP518026980828Session\CPTrustFolder518026980843\PPTImport518027977265\data\asimages\{387C1675-531C-4EF9-A605-57BAF9B2E3C7}_23.png&quot;/&gt;&lt;left val=&quot;42&quot;/&gt;&lt;top val=&quot;212&quot;/&gt;&lt;width val=&quot;870&quot;/&gt;&lt;height val=&quot;137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32376F6-C8D0-4A33-A52B-A068D3C12465}&quot;/&gt;&lt;isInvalidForFieldText val=&quot;0&quot;/&gt;&lt;Image&gt;&lt;filename val=&quot;C:\Users\User\AppData\Local\Temp\CP518026980828Session\CPTrustFolder518026980843\PPTImport518027977265\data\asimages\{232376F6-C8D0-4A33-A52B-A068D3C12465}_23.png&quot;/&gt;&lt;left val=&quot;727&quot;/&gt;&lt;top val=&quot;687&quot;/&gt;&lt;width val=&quot;226&quot;/&gt;&lt;height val=&quot;4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7&quot;/&gt;&lt;/TableIndex&gt;&lt;/ShapeTextInfo&gt;"/>
  <p:tag name="HTML_SHAPEINFO" val="&lt;ThreeDShapeInfo&gt;&lt;uuid val=&quot;{E3A85C22-8A0E-4162-88FB-90112D1B3BB9}&quot;/&gt;&lt;isInvalidForFieldText val=&quot;0&quot;/&gt;&lt;Image&gt;&lt;filename val=&quot;C:\Users\User\AppData\Local\Temp\CP518026980828Session\CPTrustFolder518026980843\PPTImport518027977265\data\asimages\{E3A85C22-8A0E-4162-88FB-90112D1B3BB9}_23.png&quot;/&gt;&lt;left val=&quot;43&quot;/&gt;&lt;top val=&quot;376&quot;/&gt;&lt;width val=&quot;870&quot;/&gt;&lt;height val=&quot;89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2C42549A-7743-42E1-AC1E-9C1BA1854BC5}&quot;/&gt;&lt;isInvalidForFieldText val=&quot;0&quot;/&gt;&lt;Image&gt;&lt;filename val=&quot;C:\Users\User\AppData\Local\Temp\CP518026980828Session\CPTrustFolder518026980843\PPTImport518027977265\data\asimages\{2C42549A-7743-42E1-AC1E-9C1BA1854BC5}_23.png&quot;/&gt;&lt;left val=&quot;48&quot;/&gt;&lt;top val=&quot;446&quot;/&gt;&lt;width val=&quot;865&quot;/&gt;&lt;height val=&quot;57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DE94D92A-EC0A-4C98-A541-FD7FAB774669}&quot;/&gt;&lt;isInvalidForFieldText val=&quot;0&quot;/&gt;&lt;Image&gt;&lt;filename val=&quot;C:\Users\User\AppData\Local\Temp\CP518026980828Session\CPTrustFolder518026980843\PPTImport518027977265\data\asimages\{DE94D92A-EC0A-4C98-A541-FD7FAB774669}_23.png&quot;/&gt;&lt;left val=&quot;48&quot;/&gt;&lt;top val=&quot;338&quot;/&gt;&lt;width val=&quot;865&quot;/&gt;&lt;height val=&quot;57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84BC8147-096D-4B22-9809-7ABB1F27DDE4}&quot;/&gt;&lt;isInvalidForFieldText val=&quot;0&quot;/&gt;&lt;Image&gt;&lt;filename val=&quot;C:\Users\User\AppData\Local\Temp\CP518026980828Session\CPTrustFolder518026980843\PPTImport518027977265\data\asimages\{84BC8147-096D-4B22-9809-7ABB1F27DDE4}_24.png&quot;/&gt;&lt;left val=&quot;0&quot;/&gt;&lt;top val=&quot;76&quot;/&gt;&lt;width val=&quot;961&quot;/&gt;&lt;height val=&quot;122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2&quot;/&gt;&lt;/TableIndex&gt;&lt;/ShapeTextInfo&gt;"/>
  <p:tag name="HTML_SHAPEINFO" val="&lt;ThreeDShapeInfo&gt;&lt;uuid val=&quot;{56949612-28FC-4FD2-80EC-BC32A9724721}&quot;/&gt;&lt;isInvalidForFieldText val=&quot;0&quot;/&gt;&lt;Image&gt;&lt;filename val=&quot;C:\Users\User\AppData\Local\Temp\CP518026980828Session\CPTrustFolder518026980843\PPTImport518027977265\data\asimages\{56949612-28FC-4FD2-80EC-BC32A9724721}_24.png&quot;/&gt;&lt;left val=&quot;40&quot;/&gt;&lt;top val=&quot;212&quot;/&gt;&lt;width val=&quot;871&quot;/&gt;&lt;height val=&quot;89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097D376-AD86-480F-A413-1ABE66C03EB6}&quot;/&gt;&lt;isInvalidForFieldText val=&quot;0&quot;/&gt;&lt;Image&gt;&lt;filename val=&quot;C:\Users\User\AppData\Local\Temp\CP518026980828Session\CPTrustFolder518026980843\PPTImport518027977265\data\asimages\{D097D376-AD86-480F-A413-1ABE66C03EB6}_24.png&quot;/&gt;&lt;left val=&quot;727&quot;/&gt;&lt;top val=&quot;687&quot;/&gt;&lt;width val=&quot;226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27&quot;/&gt;&lt;/TableIndex&gt;&lt;/ShapeTextInfo&gt;"/>
  <p:tag name="HTML_SHAPEINFO" val="&lt;ThreeDShapeInfo&gt;&lt;uuid val=&quot;{3B27FAA8-5747-48C3-8585-AB5F60BEC3E1}&quot;/&gt;&lt;isInvalidForFieldText val=&quot;0&quot;/&gt;&lt;Image&gt;&lt;filename val=&quot;C:\Users\User\AppData\Local\Temp\CP518026980828Session\CPTrustFolder518026980843\PPTImport518027977265\data\asimages\{3B27FAA8-5747-48C3-8585-AB5F60BEC3E1}_24.png&quot;/&gt;&lt;left val=&quot;42&quot;/&gt;&lt;top val=&quot;290&quot;/&gt;&lt;width val=&quot;868&quot;/&gt;&lt;height val=&quot;97&quot;/&gt;&lt;hasText val=&quot;1&quot;/&gt;&lt;/Image&gt;&lt;/ThreeDShapeInfo&gt;"/>
</p:tagLst>
</file>

<file path=ppt/theme/theme1.xml><?xml version="1.0" encoding="utf-8"?>
<a:theme xmlns:a="http://schemas.openxmlformats.org/drawingml/2006/main" name="VA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Theme" id="{885D30DC-FFEC-48AF-AC04-31A12EF36B80}" vid="{88710150-3BA2-4AF2-9BC9-8E5E83085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6404</TotalTime>
  <Words>3076</Words>
  <Application>Microsoft Office PowerPoint</Application>
  <PresentationFormat>On-screen Show (4:3)</PresentationFormat>
  <Paragraphs>414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VA Theme</vt:lpstr>
      <vt:lpstr>Rating Analysis</vt:lpstr>
      <vt:lpstr>Objectives</vt:lpstr>
      <vt:lpstr>References</vt:lpstr>
      <vt:lpstr>References</vt:lpstr>
      <vt:lpstr>Rating Analysis Described</vt:lpstr>
      <vt:lpstr>Attitude of Rating Officers</vt:lpstr>
      <vt:lpstr>Whiteboard</vt:lpstr>
      <vt:lpstr>Probative Value</vt:lpstr>
      <vt:lpstr>Weighing Evidence</vt:lpstr>
      <vt:lpstr>Whiteboard</vt:lpstr>
      <vt:lpstr>Reasonable Doubt</vt:lpstr>
      <vt:lpstr>Evidentiary Principles</vt:lpstr>
      <vt:lpstr>Evidentiary Principles (Con’t)</vt:lpstr>
      <vt:lpstr>Evaluating</vt:lpstr>
      <vt:lpstr>Whiteboard</vt:lpstr>
      <vt:lpstr>Evaluating Medical Evidence</vt:lpstr>
      <vt:lpstr>VA Medical Records</vt:lpstr>
      <vt:lpstr>Factors in Weighing Evidence</vt:lpstr>
      <vt:lpstr>Factors in Weighing Evidence (Con’t)</vt:lpstr>
      <vt:lpstr>Treating Physician Reports</vt:lpstr>
      <vt:lpstr>Factors in Weighing Evidence (Con’t)</vt:lpstr>
      <vt:lpstr>Factors in Weighing Evidence (Con’t)</vt:lpstr>
      <vt:lpstr>Factors in Weighing Evidence (Con’t)</vt:lpstr>
      <vt:lpstr>Factors in Weighing Evidence (Con’t)</vt:lpstr>
      <vt:lpstr>Factors in Weighing Evidence (Con’t)</vt:lpstr>
      <vt:lpstr>Whiteboard</vt:lpstr>
      <vt:lpstr>Poll Question</vt:lpstr>
      <vt:lpstr>Military Service Records</vt:lpstr>
      <vt:lpstr>Military Service Records (Con’t)</vt:lpstr>
      <vt:lpstr>Military Service Records (Con’t)</vt:lpstr>
      <vt:lpstr>Poll Question</vt:lpstr>
      <vt:lpstr>M21-1 III.iv.6</vt:lpstr>
      <vt:lpstr>Rating Decisions</vt:lpstr>
      <vt:lpstr>Rating Decisions (Con’t)</vt:lpstr>
      <vt:lpstr>Whiteboard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Rating Analysis PowerPoint Presentation</dc:title>
  <dc:subject>RVSR</dc:subject>
  <dc:creator>Department of Veterans Affairs, Veterans Benefits Administration, Compensation Service, STAFF</dc:creator>
  <cp:keywords>weighing evidence,factoring evidence,reasonable doubt,evidenciary principles,probative value,dispositive value,attitude rating officer,medical opinions,medical records,service records,rating decision</cp:keywords>
  <dc:description>This lesson provides information on Rating Analysis during the development of claims for service connection.</dc:description>
  <cp:lastModifiedBy>Kathy Poole</cp:lastModifiedBy>
  <cp:revision>454</cp:revision>
  <dcterms:created xsi:type="dcterms:W3CDTF">2014-04-30T02:32:11Z</dcterms:created>
  <dcterms:modified xsi:type="dcterms:W3CDTF">2018-08-13T18:19:03Z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