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8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9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0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54" r:id="rId5"/>
  </p:sldMasterIdLst>
  <p:notesMasterIdLst>
    <p:notesMasterId r:id="rId27"/>
  </p:notesMasterIdLst>
  <p:handoutMasterIdLst>
    <p:handoutMasterId r:id="rId28"/>
  </p:handoutMasterIdLst>
  <p:sldIdLst>
    <p:sldId id="256" r:id="rId6"/>
    <p:sldId id="263" r:id="rId7"/>
    <p:sldId id="359" r:id="rId8"/>
    <p:sldId id="394" r:id="rId9"/>
    <p:sldId id="388" r:id="rId10"/>
    <p:sldId id="390" r:id="rId11"/>
    <p:sldId id="389" r:id="rId12"/>
    <p:sldId id="432" r:id="rId13"/>
    <p:sldId id="433" r:id="rId14"/>
    <p:sldId id="434" r:id="rId15"/>
    <p:sldId id="426" r:id="rId16"/>
    <p:sldId id="435" r:id="rId17"/>
    <p:sldId id="393" r:id="rId18"/>
    <p:sldId id="428" r:id="rId19"/>
    <p:sldId id="429" r:id="rId20"/>
    <p:sldId id="436" r:id="rId21"/>
    <p:sldId id="427" r:id="rId22"/>
    <p:sldId id="403" r:id="rId23"/>
    <p:sldId id="424" r:id="rId24"/>
    <p:sldId id="430" r:id="rId25"/>
    <p:sldId id="43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1F0000"/>
    <a:srgbClr val="0000CC"/>
    <a:srgbClr val="66FFFF"/>
    <a:srgbClr val="000066"/>
    <a:srgbClr val="1D3275"/>
    <a:srgbClr val="000000"/>
    <a:srgbClr val="CC0000"/>
    <a:srgbClr val="BBBBFF"/>
    <a:srgbClr val="AB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5" autoAdjust="0"/>
    <p:restoredTop sz="96092" autoAdjust="0"/>
  </p:normalViewPr>
  <p:slideViewPr>
    <p:cSldViewPr>
      <p:cViewPr varScale="1">
        <p:scale>
          <a:sx n="106" d="100"/>
          <a:sy n="106" d="100"/>
        </p:scale>
        <p:origin x="1464" y="114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2136" y="-3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878126-2C32-4B44-97E9-8497E0010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882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fld id="{2FC370AD-4108-4684-B0EF-6EEBE5B5A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0808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VBA Overview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fld id="{28387795-00AD-4DFC-A5B8-A533CDA58523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 sz="160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563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636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780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606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967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084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011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151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223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573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07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428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VBA Overview</a:t>
            </a: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fld id="{B920AF46-E9F8-43C5-AC68-35F640139430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269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30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VBA Overview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fld id="{AE00A28D-E1F3-4C98-A032-E48BAE014E8A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00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51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82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105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34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795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37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73878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157074-3FB0-49FF-95AB-50CA70B6CA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7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33FF93-46D5-4B82-8679-CB0798A116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1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5054" indent="-20836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21788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5579" indent="-17264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33FF93-46D5-4B82-8679-CB0798A116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5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29E32-1431-4736-819E-AAB64D2976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3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33FF93-46D5-4B82-8679-CB0798A116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3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hyperlink" Target="http://vbacoweb02.vba.va.gov/bl/21/DEMO/ZIP/default.asp" TargetMode="Externa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Examination Requests for MSCs</a:t>
            </a:r>
            <a:endParaRPr lang="en-US" sz="2800" i="1" dirty="0"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dirty="0">
                <a:latin typeface="+mj-lt"/>
              </a:rPr>
              <a:t>Compensation Service</a:t>
            </a:r>
            <a:endParaRPr lang="en-US" altLang="en-US" b="1" dirty="0"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EA720D-8C91-46C7-9EA6-F557EF943E1D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October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General Medical and SHA (Cont.)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+mj-lt"/>
                <a:ea typeface="Times New Roman"/>
              </a:rPr>
              <a:t>The SHA DBQ has been added to CAPRI/CAATS and is an available selection for use in connection with BDD claims at most facilities.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lt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+mj-lt"/>
                <a:ea typeface="Times New Roman"/>
              </a:rPr>
              <a:t>Select the SHA DBQ if it is available at the requested examination facility and add the following comment:  BDD claim.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lt"/>
              <a:ea typeface="Times New Roman"/>
            </a:endParaRPr>
          </a:p>
          <a:p>
            <a:pPr marL="0" indent="0">
              <a:buNone/>
            </a:pPr>
            <a:r>
              <a:rPr lang="en-US" dirty="0">
                <a:latin typeface="+mj-lt"/>
                <a:ea typeface="Times New Roman"/>
              </a:rPr>
              <a:t>If the SHA DBQ is not available in CAPRI or CAATS for use in connection with a BDD claim, select the General Medical DBQ and add the following statement to the comments: </a:t>
            </a:r>
            <a:r>
              <a:rPr lang="en-US" i="1" dirty="0">
                <a:latin typeface="+mj-lt"/>
                <a:ea typeface="Times New Roman"/>
              </a:rPr>
              <a:t>BDD claim: SHA DBQ is requested.</a:t>
            </a:r>
            <a:endParaRPr lang="en-US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238ACC-B425-4484-ADFC-046C4DE07CC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24157074-3FB0-49FF-95AB-50CA70B6CA4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934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dirty="0">
                <a:effectLst/>
                <a:cs typeface="Times New Roman" panose="02020603050405020304" pitchFamily="18" charset="0"/>
              </a:rPr>
              <a:t>Specialist Exams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7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Clr>
                <a:srgbClr val="1D3275"/>
              </a:buClr>
              <a:buFont typeface="Wingdings" pitchFamily="2" charset="2"/>
              <a:buNone/>
              <a:defRPr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The following examination types are usually completed by a specialist, and should be requested along with the SHA DBQ: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E1D536-4C20-4DE5-952A-EE9782D5210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8A33FF93-46D5-4B82-8679-CB0798A116F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3D659-70A8-4DFD-A7E5-EEB794D97DC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65323"/>
            <a:ext cx="82296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341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Audio </a:t>
            </a:r>
          </a:p>
          <a:p>
            <a:pPr marL="569913" indent="-341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Eye</a:t>
            </a:r>
          </a:p>
          <a:p>
            <a:pPr marL="569913" indent="-341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Psychiatric</a:t>
            </a:r>
          </a:p>
          <a:p>
            <a:pPr marL="569913" indent="-341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Dental (trauma only)</a:t>
            </a:r>
          </a:p>
          <a:p>
            <a:pPr marL="569913" indent="-341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Traumatic Brain Injury (TBI)</a:t>
            </a:r>
          </a:p>
          <a:p>
            <a:pPr marL="569913" indent="-341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Any other necessary specialist exam determined by the examining physician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dirty="0">
                <a:effectLst/>
                <a:cs typeface="Times New Roman" panose="02020603050405020304" pitchFamily="18" charset="0"/>
              </a:rPr>
              <a:t>Timeliness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rgbClr val="1D3275"/>
              </a:buClr>
              <a:buNone/>
              <a:defRPr/>
            </a:pPr>
            <a:r>
              <a:rPr lang="en-US" dirty="0">
                <a:latin typeface="+mj-lt"/>
                <a:ea typeface="Times New Roman"/>
              </a:rPr>
              <a:t>A request for an examination including the SHA DBQ and any other necessary specialist examinations must be entered within </a:t>
            </a:r>
            <a:r>
              <a:rPr lang="en-US" b="1" u="sng" dirty="0">
                <a:latin typeface="+mj-lt"/>
                <a:ea typeface="Times New Roman"/>
              </a:rPr>
              <a:t>five</a:t>
            </a:r>
            <a:r>
              <a:rPr lang="en-US" dirty="0">
                <a:latin typeface="+mj-lt"/>
                <a:ea typeface="Times New Roman"/>
              </a:rPr>
              <a:t> calendar days of claim documents being uploaded into VBMS. </a:t>
            </a:r>
            <a:endParaRPr lang="en-US" altLang="en-US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36FAB6-EFA8-4593-804E-24D5EBA2E89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24157074-3FB0-49FF-95AB-50CA70B6CA4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408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Remarks to Avoid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175" indent="-3175">
              <a:buFont typeface="Wingdings" pitchFamily="2" charset="2"/>
              <a:buNone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When requesting a VA exam, avoid using the following remarks: </a:t>
            </a:r>
            <a:endParaRPr lang="en-US" dirty="0">
              <a:latin typeface="+mj-lt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3BB368-8E01-4FC0-A532-CB92BEEB064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8A33FF93-46D5-4B82-8679-CB0798A116F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93885-D75F-4B7B-82A6-F524301CF6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459398"/>
            <a:ext cx="8229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“Condition” vs. diagnosis</a:t>
            </a:r>
          </a:p>
          <a:p>
            <a:pPr marL="62865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Worksheet specifics</a:t>
            </a:r>
          </a:p>
          <a:p>
            <a:pPr marL="62865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Insensitivity</a:t>
            </a:r>
          </a:p>
          <a:p>
            <a:pPr marL="62865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VBA acronyms and abbreviations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Examination Request Tools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175" indent="-3175">
              <a:buFont typeface="Wingdings" pitchFamily="2" charset="2"/>
              <a:buNone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following are tools are used to build and enter the examination request: </a:t>
            </a:r>
            <a:endParaRPr lang="en-US" dirty="0">
              <a:latin typeface="+mj-lt"/>
              <a:cs typeface="Arial" charset="0"/>
            </a:endParaRPr>
          </a:p>
          <a:p>
            <a:pPr>
              <a:buClr>
                <a:srgbClr val="1D3275"/>
              </a:buClr>
              <a:buFont typeface="Wingdings" pitchFamily="2" charset="2"/>
              <a:buNone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E427D-EDEC-4E56-815D-41570A3ADAD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8A33FF93-46D5-4B82-8679-CB0798A116F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DC909-5920-4ACA-8A17-F16C3813A57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43201"/>
            <a:ext cx="8229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3984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+mj-lt"/>
                <a:cs typeface="Times New Roman" panose="02020603050405020304" pitchFamily="18" charset="0"/>
              </a:rPr>
              <a:t>C&amp;P </a:t>
            </a:r>
            <a:r>
              <a:rPr lang="fr-FR" sz="2000" dirty="0" err="1">
                <a:latin typeface="+mj-lt"/>
                <a:cs typeface="Times New Roman" panose="02020603050405020304" pitchFamily="18" charset="0"/>
              </a:rPr>
              <a:t>Examination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cs typeface="Times New Roman" panose="02020603050405020304" pitchFamily="18" charset="0"/>
              </a:rPr>
              <a:t>Request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cs typeface="Times New Roman" panose="02020603050405020304" pitchFamily="18" charset="0"/>
              </a:rPr>
              <a:t>Routing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 Assistant (ERRA)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is required for all exam requests</a:t>
            </a:r>
          </a:p>
          <a:p>
            <a:pPr marL="569913" indent="-3984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Exam Request Builder (ERB) is required for all exam requests</a:t>
            </a:r>
          </a:p>
          <a:p>
            <a:pPr marL="569913" indent="-3984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Compensation and Pension Record Interchange (CAPRI) – VA Exams</a:t>
            </a:r>
          </a:p>
          <a:p>
            <a:pPr marL="569913" indent="-3984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Centralized Admin Accounting Transactions System (CAATS) – Contract Exams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Contract Exams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  <a:ea typeface="Times New Roman"/>
              </a:rPr>
              <a:t>Use CAATS to request examinations from contract examiners. </a:t>
            </a:r>
          </a:p>
          <a:p>
            <a:pPr marL="0" indent="0">
              <a:buNone/>
            </a:pPr>
            <a:endParaRPr lang="en-US" dirty="0">
              <a:latin typeface="+mj-lt"/>
              <a:ea typeface="Times New Roman"/>
            </a:endParaRPr>
          </a:p>
          <a:p>
            <a:pPr marL="0" indent="0">
              <a:buNone/>
            </a:pPr>
            <a:r>
              <a:rPr lang="en-US" dirty="0">
                <a:latin typeface="+mj-lt"/>
                <a:ea typeface="Times New Roman"/>
              </a:rPr>
              <a:t>Note: </a:t>
            </a:r>
            <a:r>
              <a:rPr lang="en-US" sz="1800" dirty="0">
                <a:latin typeface="+mj-lt"/>
                <a:ea typeface="Times New Roman"/>
              </a:rPr>
              <a:t>Currently examinations requested through CAATS and completed by contract examiners must be provided to DoD through Safe Access File Exchange (SAFE).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Times New Roman"/>
            </a:endParaRPr>
          </a:p>
          <a:p>
            <a:pPr>
              <a:buClr>
                <a:srgbClr val="1D3275"/>
              </a:buClr>
              <a:buFont typeface="Wingdings" pitchFamily="2" charset="2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Clr>
                <a:srgbClr val="1D3275"/>
              </a:buClr>
              <a:buFont typeface="Wingdings" pitchFamily="2" charset="2"/>
              <a:buNone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CE053-5057-41E1-8A9A-11034633DA3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24157074-3FB0-49FF-95AB-50CA70B6CA4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VA Exams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  <a:ea typeface="Times New Roman"/>
              </a:rPr>
              <a:t>Use CAPRI to request examinations from VHA. </a:t>
            </a:r>
          </a:p>
          <a:p>
            <a:pPr marL="0" indent="0">
              <a:buNone/>
            </a:pPr>
            <a:endParaRPr lang="en-US" dirty="0">
              <a:latin typeface="+mj-lt"/>
              <a:ea typeface="Times New Roman"/>
            </a:endParaRPr>
          </a:p>
          <a:p>
            <a:pPr marL="0" indent="0">
              <a:buNone/>
            </a:pPr>
            <a:r>
              <a:rPr lang="en-US" dirty="0">
                <a:latin typeface="+mj-lt"/>
                <a:ea typeface="Times New Roman"/>
              </a:rPr>
              <a:t>Make sure to select the </a:t>
            </a:r>
            <a:r>
              <a:rPr lang="en-US" i="1" dirty="0">
                <a:latin typeface="+mj-lt"/>
                <a:ea typeface="Times New Roman"/>
              </a:rPr>
              <a:t>BDD – DOD SHA</a:t>
            </a:r>
            <a:r>
              <a:rPr lang="en-US" dirty="0">
                <a:latin typeface="+mj-lt"/>
                <a:ea typeface="Times New Roman"/>
              </a:rPr>
              <a:t> claim type in CAPRI.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Times New Roman"/>
            </a:endParaRPr>
          </a:p>
          <a:p>
            <a:pPr>
              <a:buClr>
                <a:srgbClr val="1D3275"/>
              </a:buClr>
              <a:buFont typeface="Wingdings" pitchFamily="2" charset="2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Clr>
                <a:srgbClr val="1D3275"/>
              </a:buClr>
              <a:buFont typeface="Wingdings" pitchFamily="2" charset="2"/>
              <a:buNone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BC8BD8-BCDC-45C5-9F2A-75F54D95EB5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24157074-3FB0-49FF-95AB-50CA70B6CA4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476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Accuracy of Information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3175" indent="-3175">
              <a:buFont typeface="Wingdings" pitchFamily="2" charset="2"/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Prior to submitting the request, the MSC should match all claimed conditions to the exam requests.</a:t>
            </a:r>
          </a:p>
          <a:p>
            <a:pPr marL="3175" indent="-3175">
              <a:buFont typeface="Wingdings" pitchFamily="2" charset="2"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-3175" algn="ctr">
              <a:buClr>
                <a:srgbClr val="1D3275"/>
              </a:buClr>
              <a:buFont typeface="Wingdings" pitchFamily="2" charset="2"/>
              <a:buNone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REVIEW ALL REQUESTS PRIOR TO SENDING TO THE EXAMINER!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973533-DAF6-417A-A214-27246F7D922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24157074-3FB0-49FF-95AB-50CA70B6CA4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VBMS Tracking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342900">
              <a:buClr>
                <a:schemeClr val="tx1"/>
              </a:buClr>
              <a:defRPr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Upload a copy of the examination request into VBMS.</a:t>
            </a:r>
          </a:p>
          <a:p>
            <a:pPr marL="514350" indent="-342900">
              <a:buClr>
                <a:schemeClr val="tx1"/>
              </a:buClr>
              <a:defRPr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514350" indent="-342900">
              <a:buClr>
                <a:schemeClr val="tx1"/>
              </a:buClr>
              <a:defRPr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Add a tracked item to VBMS under the pending EP for each type of examination submitted.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2078F-63ED-477C-A630-CD81437D802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8A33FF93-46D5-4B82-8679-CB0798A116F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F23C-99F6-46CA-8CF0-08E4EFB906E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kern="0" dirty="0">
                <a:cs typeface="Times New Roman" panose="02020603050405020304" pitchFamily="18" charset="0"/>
              </a:rPr>
              <a:t>Follow-up of Examinations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5584574"/>
              </p:ext>
            </p:extLst>
          </p:nvPr>
        </p:nvGraphicFramePr>
        <p:xfrm>
          <a:off x="494227" y="1880496"/>
          <a:ext cx="8155546" cy="4179430"/>
        </p:xfrm>
        <a:graphic>
          <a:graphicData uri="http://schemas.openxmlformats.org/drawingml/2006/table">
            <a:tbl>
              <a:tblPr firstRow="1" bandRow="1"/>
              <a:tblGrid>
                <a:gridCol w="3116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9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the examination cancellation is due to…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924" marR="88924" marT="44462" marB="444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Then…</a:t>
                      </a:r>
                    </a:p>
                  </a:txBody>
                  <a:tcPr marL="88924" marR="88924" marT="44462" marB="444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5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The SM’s failure to adhere to BDD requirements</a:t>
                      </a:r>
                    </a:p>
                  </a:txBody>
                  <a:tcPr marL="88924" marR="88924" marT="44462" marB="444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PIF change the pending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EP to a non BDD rating EP,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Enter a note in VBMS indicating the SM was removed from BDD program, and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continue processing the claim as a BDD excluded claim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924" marR="88924" marT="44462" marB="444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 reason outside of the control of SM</a:t>
                      </a:r>
                    </a:p>
                  </a:txBody>
                  <a:tcPr marL="88924" marR="88924" marT="44462" marB="444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Take the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necessary steps to submit a new exam request, and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Continue processing the claims as a BDD claim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924" marR="88924" marT="44462" marB="444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E002E-0C62-4AEE-9BDC-C0B2E89438A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24157074-3FB0-49FF-95AB-50CA70B6CA4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lvl="0">
              <a:buClr>
                <a:schemeClr val="tx1"/>
              </a:buClr>
            </a:pPr>
            <a:r>
              <a:rPr lang="en-US" dirty="0"/>
              <a:t>Identify the requirements for an exam for a pre-discharge BDD claim.</a:t>
            </a:r>
          </a:p>
          <a:p>
            <a:pPr>
              <a:buClr>
                <a:schemeClr val="tx1"/>
              </a:buClr>
            </a:pPr>
            <a:r>
              <a:rPr lang="en-US" dirty="0"/>
              <a:t>Understand process for ordering an exam for pre-discharge BDD claims.</a:t>
            </a:r>
            <a:endParaRPr lang="en-US" alt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E2037E-A723-4236-B450-6175D94478C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8A33FF93-46D5-4B82-8679-CB0798A116F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ED3D99-8AF1-4D5C-9028-DAEA76ACA01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4455A4-7ED2-46A4-9946-3BA855242E9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24157074-3FB0-49FF-95AB-50CA70B6CA4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5AB70B-24B2-45DF-99DA-D4856BBBDE4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3048000" y="1143000"/>
            <a:ext cx="22860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left this slide here. It’s from the original. I didn’t change anything, but wasn’t sure if I should take it out.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356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BDF6-77D0-47A7-B215-55F3C0C8DD8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DDE4A-61FC-46C1-8AF2-D08F07D5C34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8A33FF93-46D5-4B82-8679-CB0798A116F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355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125" name="Rectangle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2074607"/>
            <a:ext cx="815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M21-1, Part III, Subpart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2.B, Division of Responsibilities for Processing Benefits Delivery at Discharge (BDD) and BDD-Excluded Claims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M21-1, Part III, Subpart iv, 3.F.4, Pre-Discharge Examinations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M21-1, Part III, Subpart iv, 3.A, Examination Request Overview</a:t>
            </a:r>
            <a:endParaRPr lang="en-US" altLang="en-US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0FB099-EC92-4D66-9562-A7501107C48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8A33FF93-46D5-4B82-8679-CB0798A116F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Prerequisites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7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Prior to requesting an examination, the MSC or other BDD claim processor must ensure the following: </a:t>
            </a:r>
            <a:endParaRPr lang="en-US" dirty="0">
              <a:latin typeface="+mj-lt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15CDF-6D01-433C-992A-753BEBC515C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8A33FF93-46D5-4B82-8679-CB0798A116F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153E8-11D4-4D9D-9833-EE43F067507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43200"/>
            <a:ext cx="822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Claim has been established in VBMS and all contentions entered.</a:t>
            </a:r>
          </a:p>
          <a:p>
            <a:pPr marL="571500" lvl="0" indent="-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Ensure STRs for the current period of service are of record.</a:t>
            </a:r>
          </a:p>
          <a:p>
            <a:pPr marL="571500" lvl="0" indent="-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Send all evidence for scanning upload to VBMS within five calendar days of receipt of the claim.</a:t>
            </a:r>
          </a:p>
          <a:p>
            <a:pPr marL="571500" indent="-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Development to support claim is complete.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Is Exam Warranted?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2057400"/>
            <a:ext cx="8254181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+mj-lt"/>
                <a:ea typeface="Times New Roman"/>
              </a:rPr>
              <a:t>Once all evidence to support the claim and/or development is complete, the MSC or other BDD claims processor must determine if an exam is warranted.   </a:t>
            </a:r>
            <a:endParaRPr lang="en-US" dirty="0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+mj-lt"/>
                <a:ea typeface="Times New Roman"/>
                <a:cs typeface="Times New Roman" panose="02020603050405020304" pitchFamily="18" charset="0"/>
              </a:rPr>
              <a:t>There are instances where evidence is sufficient to warrant a grant of service connection without an examination.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5FC28-F8E6-4E60-BAB6-29A216D33A8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24157074-3FB0-49FF-95AB-50CA70B6CA4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ERRA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 hangingPunct="1">
              <a:buClr>
                <a:schemeClr val="accent6"/>
              </a:buClr>
              <a:buNone/>
              <a:defRPr/>
            </a:pPr>
            <a:r>
              <a:rPr lang="en-US" dirty="0">
                <a:latin typeface="+mj-lt"/>
                <a:ea typeface="Times New Roman"/>
                <a:cs typeface="Times New Roman" panose="02020603050405020304" pitchFamily="18" charset="0"/>
              </a:rPr>
              <a:t>If an exam is warranted, determine whether a contract examination or VHA examination is required by utilizing the </a:t>
            </a:r>
            <a:r>
              <a:rPr lang="en-US" u="sng" dirty="0">
                <a:latin typeface="+mj-lt"/>
                <a:ea typeface="Times New Roman"/>
                <a:cs typeface="Times New Roman" panose="02020603050405020304" pitchFamily="18" charset="0"/>
                <a:hlinkClick r:id="rId6"/>
              </a:rPr>
              <a:t>Examination Request Routing Assistant (ERRA)</a:t>
            </a:r>
            <a:r>
              <a:rPr lang="en-US" dirty="0">
                <a:latin typeface="+mj-lt"/>
                <a:ea typeface="Times New Roman"/>
                <a:cs typeface="Times New Roman" panose="02020603050405020304" pitchFamily="18" charset="0"/>
              </a:rPr>
              <a:t>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 fontAlgn="auto" hangingPunct="1">
              <a:buClr>
                <a:schemeClr val="accent6"/>
              </a:buClr>
              <a:buFont typeface="Wingdings" pitchFamily="2" charset="2"/>
              <a:buNone/>
              <a:defRPr/>
            </a:pPr>
            <a:endParaRPr lang="en-US" dirty="0">
              <a:latin typeface="+mj-lt"/>
            </a:endParaRPr>
          </a:p>
          <a:p>
            <a:pPr marL="0" indent="0" fontAlgn="auto" hangingPunct="1">
              <a:buClr>
                <a:schemeClr val="accent6"/>
              </a:buClr>
              <a:buNone/>
              <a:defRPr/>
            </a:pPr>
            <a:r>
              <a:rPr lang="en-US" dirty="0">
                <a:latin typeface="+mj-lt"/>
                <a:ea typeface="Times New Roman"/>
              </a:rPr>
              <a:t>Make sure to select </a:t>
            </a:r>
            <a:r>
              <a:rPr lang="en-US" i="1" dirty="0">
                <a:latin typeface="+mj-lt"/>
                <a:ea typeface="Times New Roman"/>
              </a:rPr>
              <a:t>Yes</a:t>
            </a:r>
            <a:r>
              <a:rPr lang="en-US" dirty="0">
                <a:latin typeface="+mj-lt"/>
                <a:ea typeface="Times New Roman"/>
              </a:rPr>
              <a:t> following the text </a:t>
            </a:r>
            <a:r>
              <a:rPr lang="en-US" i="1" dirty="0" err="1">
                <a:latin typeface="+mj-lt"/>
                <a:ea typeface="Times New Roman"/>
              </a:rPr>
              <a:t>Predischarge</a:t>
            </a:r>
            <a:r>
              <a:rPr lang="en-US" i="1" dirty="0">
                <a:latin typeface="+mj-lt"/>
                <a:ea typeface="Times New Roman"/>
              </a:rPr>
              <a:t>/IDES Claim?</a:t>
            </a:r>
            <a:r>
              <a:rPr lang="en-US" dirty="0">
                <a:latin typeface="+mj-lt"/>
                <a:ea typeface="Times New Roman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E3E6C9-7450-420D-B096-30DDE96671C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24157074-3FB0-49FF-95AB-50CA70B6CA4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2800" dirty="0"/>
              <a:t>       </a:t>
            </a:r>
            <a:r>
              <a:rPr lang="en-US" dirty="0">
                <a:effectLst/>
                <a:cs typeface="Times New Roman" panose="02020603050405020304" pitchFamily="18" charset="0"/>
              </a:rPr>
              <a:t>Separation Health Assessment (SHA)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  <a:ea typeface="Times New Roman"/>
              </a:rPr>
              <a:t>A SHA examination should be requested for all BDD claimants still on active duty at the time of the examination request, along with any necessary specialist examinations.</a:t>
            </a:r>
          </a:p>
          <a:p>
            <a:pPr marL="0" indent="0">
              <a:buNone/>
            </a:pPr>
            <a:endParaRPr lang="en-US" dirty="0">
              <a:latin typeface="+mj-lt"/>
              <a:ea typeface="Times New Roman"/>
            </a:endParaRPr>
          </a:p>
          <a:p>
            <a:pPr marL="0" indent="0">
              <a:buNone/>
            </a:pPr>
            <a:r>
              <a:rPr lang="en-US" dirty="0">
                <a:latin typeface="+mj-lt"/>
                <a:ea typeface="Times New Roman"/>
              </a:rPr>
              <a:t>The SHA is a single separation examination which supports the VA and DoD processes.  </a:t>
            </a:r>
          </a:p>
          <a:p>
            <a:pPr marL="0" indent="0">
              <a:buNone/>
            </a:pPr>
            <a:endParaRPr lang="en-US" dirty="0">
              <a:latin typeface="+mj-lt"/>
              <a:ea typeface="Times New Roman"/>
            </a:endParaRPr>
          </a:p>
          <a:p>
            <a:pPr marL="0" indent="0">
              <a:buNone/>
            </a:pPr>
            <a:r>
              <a:rPr lang="en-US" dirty="0">
                <a:latin typeface="+mj-lt"/>
                <a:ea typeface="Times New Roman"/>
              </a:rPr>
              <a:t>It includes the Separation History and Physical Examination Program (SHPE).</a:t>
            </a:r>
          </a:p>
          <a:p>
            <a:pPr marL="0" indent="0" fontAlgn="auto" hangingPunct="1">
              <a:buFont typeface="Wingdings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A6C04D-DCF3-4F29-92CA-C3C8508B5B8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24157074-3FB0-49FF-95AB-50CA70B6CA4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SHA (Cont.)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  <a:ea typeface="Times New Roman"/>
              </a:rPr>
              <a:t>The SHA process provides </a:t>
            </a:r>
            <a:r>
              <a:rPr lang="en-US" dirty="0" err="1">
                <a:latin typeface="+mj-lt"/>
                <a:ea typeface="Times New Roman"/>
              </a:rPr>
              <a:t>Servicemembers</a:t>
            </a:r>
            <a:r>
              <a:rPr lang="en-US" dirty="0">
                <a:latin typeface="+mj-lt"/>
                <a:ea typeface="Times New Roman"/>
              </a:rPr>
              <a:t> with an improved general medical examination, which includes an audiogram, any specialty exams deemed necessary, and a full lab analysis, using VA’s examination protocols.  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541AD-BD1C-41FD-A942-722D21FC7E7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24157074-3FB0-49FF-95AB-50CA70B6CA4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908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General Medical and SHA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  <a:ea typeface="Times New Roman"/>
              </a:rPr>
              <a:t>All eligible BDD claimants receive an SHA in lieu of a general medical examination.  </a:t>
            </a:r>
          </a:p>
          <a:p>
            <a:pPr marL="0" indent="0">
              <a:buNone/>
            </a:pPr>
            <a:endParaRPr lang="en-US" dirty="0">
              <a:latin typeface="+mj-lt"/>
              <a:ea typeface="Times New Roman"/>
            </a:endParaRPr>
          </a:p>
          <a:p>
            <a:pPr marL="0" indent="0">
              <a:buNone/>
            </a:pPr>
            <a:r>
              <a:rPr lang="en-US" dirty="0">
                <a:latin typeface="+mj-lt"/>
                <a:ea typeface="Times New Roman"/>
              </a:rPr>
              <a:t>Those claimants who file pre-separation claims that are excluded from the BDD program, however, will continue to require a general medical examination and should not be examined under the SHA protocol.</a:t>
            </a:r>
            <a:endParaRPr lang="en-US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5881C-5A81-4FD3-9079-0D73DD965E7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24157074-3FB0-49FF-95AB-50CA70B6CA4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1402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PRESENTER_DUMMYTAG" val="&lt;DummyForForceWrite&gt;&lt;/DummyForForceWrite&gt;"/>
  <p:tag name="HTML_SHAPEINFO" val="&lt;ThreeDShapeInfo&gt;&lt;uuid val=&quot;{914FA719-5ECF-4B88-B21A-244AE67914B5}&quot;/&gt;&lt;isInvalidForFieldText val=&quot;0&quot;/&gt;&lt;Image&gt;&lt;filename val=&quot;C:\Users\User\AppData\Local\Temp\CP1760077975500Session\CPTrustFolder1760077975515\PPTImport1760078066468\data\asimages\{914FA719-5ECF-4B88-B21A-244AE67914B5}_1.png&quot;/&gt;&lt;left val=&quot;71&quot;/&gt;&lt;top val=&quot;288&quot;/&gt;&lt;width val=&quot;817&quot;/&gt;&lt;height val=&quot;13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F2C6BAC7-EEA4-4F8F-A6E6-EB83BA38135D}&quot;/&gt;&lt;isInvalidForFieldText val=&quot;0&quot;/&gt;&lt;Image&gt;&lt;filename val=&quot;C:\Users\User\AppData\Local\Temp\CP1760077975500Session\CPTrustFolder1760077975515\PPTImport1760078066468\data\asimages\{F2C6BAC7-EEA4-4F8F-A6E6-EB83BA38135D}_1.png&quot;/&gt;&lt;left val=&quot;71&quot;/&gt;&lt;top val=&quot;491&quot;/&gt;&lt;width val=&quot;249&quot;/&gt;&lt;height val=&quot;9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1AA54835-627E-41FD-846E-2E5DEE26E04A}&quot;/&gt;&lt;isInvalidForFieldText val=&quot;0&quot;/&gt;&lt;Image&gt;&lt;filename val=&quot;C:\Users\User\AppData\Local\Temp\CP1760077975500Session\CPTrustFolder1760077975515\PPTImport1760078066468\data\asimages\{1AA54835-627E-41FD-846E-2E5DEE26E04A}_1.png&quot;/&gt;&lt;left val=&quot;639&quot;/&gt;&lt;top val=&quot;491&quot;/&gt;&lt;width val=&quot;249&quot;/&gt;&lt;height val=&quot;9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52B25ED8-0D5E-42C9-BC67-6179C9719337}&quot;/&gt;&lt;isInvalidForFieldText val=&quot;0&quot;/&gt;&lt;Image&gt;&lt;filename val=&quot;C:\Users\User\AppData\Local\Temp\CP1760077975500Session\CPTrustFolder1760077975515\PPTImport1760078066468\data\asimages\{52B25ED8-0D5E-42C9-BC67-6179C9719337}_2.png&quot;/&gt;&lt;left val=&quot;0&quot;/&gt;&lt;top val=&quot;76&quot;/&gt;&lt;width val=&quot;961&quot;/&gt;&lt;height val=&quot;12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62&quot;/&gt;&lt;lineCharCount val=&quot;7&quot;/&gt;&lt;/TableIndex&gt;&lt;/ShapeTextInfo&gt;"/>
  <p:tag name="HTML_SHAPEINFO" val="&lt;ThreeDShapeInfo&gt;&lt;uuid val=&quot;{066C922E-A456-436D-BBC6-65DFBF979358}&quot;/&gt;&lt;isInvalidForFieldText val=&quot;0&quot;/&gt;&lt;Image&gt;&lt;filename val=&quot;C:\Users\User\AppData\Local\Temp\CP1760077975500Session\CPTrustFolder1760077975515\PPTImport1760078066468\data\asimages\{066C922E-A456-436D-BBC6-65DFBF979358}_2.png&quot;/&gt;&lt;left val=&quot;42&quot;/&gt;&lt;top val=&quot;212&quot;/&gt;&lt;width val=&quot;870&quot;/&gt;&lt;height val=&quot;41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B6EA0D4-8FAE-4C91-BC10-8668C03EC343}&quot;/&gt;&lt;isInvalidForFieldText val=&quot;0&quot;/&gt;&lt;Image&gt;&lt;filename val=&quot;C:\Users\User\AppData\Local\Temp\CP1760077975500Session\CPTrustFolder1760077975515\PPTImport1760078066468\data\asimages\{6B6EA0D4-8FAE-4C91-BC10-8668C03EC343}_2.png&quot;/&gt;&lt;left val=&quot;727&quot;/&gt;&lt;top val=&quot;687&quot;/&gt;&lt;width val=&quot;226&quot;/&gt;&lt;height val=&quot;4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0ADE2E7-324C-4090-9564-ED96499E4882}&quot;/&gt;&lt;isInvalidForFieldText val=&quot;0&quot;/&gt;&lt;Image&gt;&lt;filename val=&quot;C:\Users\User\AppData\Local\Temp\CP1760077975500Session\CPTrustFolder1760077975515\PPTImport1760078066468\data\asimages\{70ADE2E7-324C-4090-9564-ED96499E4882}_3.png&quot;/&gt;&lt;left val=&quot;0&quot;/&gt;&lt;top val=&quot;76&quot;/&gt;&lt;width val=&quot;961&quot;/&gt;&lt;height val=&quot;12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6&quot;/&gt;&lt;lineCharCount val=&quot;56&quot;/&gt;&lt;lineCharCount val=&quot;16&quot;/&gt;&lt;lineCharCount val=&quot;63&quot;/&gt;&lt;lineCharCount val=&quot;62&quot;/&gt;&lt;/TableIndex&gt;&lt;/ShapeTextInfo&gt;"/>
  <p:tag name="HTML_SHAPEINFO" val="&lt;ThreeDShapeInfo&gt;&lt;uuid val=&quot;{E0B1EB39-129B-4519-B526-A2ABEAA567B7}&quot;/&gt;&lt;isInvalidForFieldText val=&quot;0&quot;/&gt;&lt;Image&gt;&lt;filename val=&quot;C:\Users\User\AppData\Local\Temp\CP1760077975500Session\CPTrustFolder1760077975515\PPTImport1760078066468\data\asimages\{E0B1EB39-129B-4519-B526-A2ABEAA567B7}_3.png&quot;/&gt;&lt;left val=&quot;50&quot;/&gt;&lt;top val=&quot;213&quot;/&gt;&lt;width val=&quot;862&quot;/&gt;&lt;height val=&quot;308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ED16EE9-92B6-41DB-9A72-ACB5B811521C}&quot;/&gt;&lt;isInvalidForFieldText val=&quot;0&quot;/&gt;&lt;Image&gt;&lt;filename val=&quot;C:\Users\User\AppData\Local\Temp\CP1760077975500Session\CPTrustFolder1760077975515\PPTImport1760078066468\data\asimages\{7ED16EE9-92B6-41DB-9A72-ACB5B811521C}_3.png&quot;/&gt;&lt;left val=&quot;727&quot;/&gt;&lt;top val=&quot;687&quot;/&gt;&lt;width val=&quot;226&quot;/&gt;&lt;height val=&quot;4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CFA5FDA1-31BB-4BDA-B518-3546FA4071FB}&quot;/&gt;&lt;isInvalidForFieldText val=&quot;0&quot;/&gt;&lt;Image&gt;&lt;filename val=&quot;C:\Users\User\AppData\Local\Temp\CP1760077975500Session\CPTrustFolder1760077975515\PPTImport1760078066468\data\asimages\{CFA5FDA1-31BB-4BDA-B518-3546FA4071FB}_4.png&quot;/&gt;&lt;left val=&quot;0&quot;/&gt;&lt;top val=&quot;76&quot;/&gt;&lt;width val=&quot;961&quot;/&gt;&lt;height val=&quot;12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37&quot;/&gt;&lt;/TableIndex&gt;&lt;/ShapeTextInfo&gt;"/>
  <p:tag name="HTML_SHAPEINFO" val="&lt;ThreeDShapeInfo&gt;&lt;uuid val=&quot;{10A670C7-54FA-4E93-A35F-F90EC5EF4BF4}&quot;/&gt;&lt;isInvalidForFieldText val=&quot;0&quot;/&gt;&lt;Image&gt;&lt;filename val=&quot;C:\Users\User\AppData\Local\Temp\CP1760077975500Session\CPTrustFolder1760077975515\PPTImport1760078066468\data\asimages\{10A670C7-54FA-4E93-A35F-F90EC5EF4BF4}_4.png&quot;/&gt;&lt;left val=&quot;40&quot;/&gt;&lt;top val=&quot;212&quot;/&gt;&lt;width val=&quot;871&quot;/&gt;&lt;height val=&quot;89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6825769-A784-43EC-961B-7494881867C9}&quot;/&gt;&lt;isInvalidForFieldText val=&quot;0&quot;/&gt;&lt;Image&gt;&lt;filename val=&quot;C:\Users\User\AppData\Local\Temp\CP1760077975500Session\CPTrustFolder1760077975515\PPTImport1760078066468\data\asimages\{C6825769-A784-43EC-961B-7494881867C9}_4.png&quot;/&gt;&lt;left val=&quot;727&quot;/&gt;&lt;top val=&quot;687&quot;/&gt;&lt;width val=&quot;226&quot;/&gt;&lt;height val=&quot;4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4&quot;/&gt;&lt;lineCharCount val=&quot;61&quot;/&gt;&lt;lineCharCount val=&quot;58&quot;/&gt;&lt;lineCharCount val=&quot;39&quot;/&gt;&lt;lineCharCount val=&quot;41&quot;/&gt;&lt;/TableIndex&gt;&lt;/ShapeTextInfo&gt;"/>
  <p:tag name="HTML_SHAPEINFO" val="&lt;ThreeDShapeInfo&gt;&lt;uuid val=&quot;{8F4AB780-11AF-4DD7-AFBA-7B32E9E7F8A9}&quot;/&gt;&lt;isInvalidForFieldText val=&quot;0&quot;/&gt;&lt;Image&gt;&lt;filename val=&quot;C:\Users\User\AppData\Local\Temp\CP1760077975500Session\CPTrustFolder1760077975515\PPTImport1760078066468\data\asimages\{8F4AB780-11AF-4DD7-AFBA-7B32E9E7F8A9}_4.png&quot;/&gt;&lt;left val=&quot;47&quot;/&gt;&lt;top val=&quot;284&quot;/&gt;&lt;width val=&quot;865&quot;/&gt;&lt;height val=&quot;209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76CF77FC-AFAB-4419-A643-9DB447D07CCC}&quot;/&gt;&lt;isInvalidForFieldText val=&quot;0&quot;/&gt;&lt;Image&gt;&lt;filename val=&quot;C:\Users\User\AppData\Local\Temp\CP1760077975500Session\CPTrustFolder1760077975515\PPTImport1760078066468\data\asimages\{76CF77FC-AFAB-4419-A643-9DB447D07CCC}_5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1&quot;/&gt;&lt;lineCharCount val=&quot;67&quot;/&gt;&lt;lineCharCount val=&quot;14&quot;/&gt;&lt;lineCharCount val=&quot;71&quot;/&gt;&lt;lineCharCount val=&quot;42&quot;/&gt;&lt;/TableIndex&gt;&lt;/ShapeTextInfo&gt;"/>
  <p:tag name="HTML_SHAPEINFO" val="&lt;ThreeDShapeInfo&gt;&lt;uuid val=&quot;{91A66C09-162D-468E-916B-AF8860037114}&quot;/&gt;&lt;isInvalidForFieldText val=&quot;0&quot;/&gt;&lt;Image&gt;&lt;filename val=&quot;C:\Users\User\AppData\Local\Temp\CP1760077975500Session\CPTrustFolder1760077975515\PPTImport1760078066468\data\asimages\{91A66C09-162D-468E-916B-AF8860037114}_5.png&quot;/&gt;&lt;left val=&quot;40&quot;/&gt;&lt;top val=&quot;212&quot;/&gt;&lt;width val=&quot;884&quot;/&gt;&lt;height val=&quot;41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77C71BC-ABB5-4B1D-A826-57ADAC65B389}&quot;/&gt;&lt;isInvalidForFieldText val=&quot;0&quot;/&gt;&lt;Image&gt;&lt;filename val=&quot;C:\Users\User\AppData\Local\Temp\CP1760077975500Session\CPTrustFolder1760077975515\PPTImport1760078066468\data\asimages\{E77C71BC-ABB5-4B1D-A826-57ADAC65B389}_5.png&quot;/&gt;&lt;left val=&quot;727&quot;/&gt;&lt;top val=&quot;687&quot;/&gt;&lt;width val=&quot;226&quot;/&gt;&lt;height val=&quot;4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HTML_SHAPEINFO" val="&lt;ThreeDShapeInfo&gt;&lt;uuid val=&quot;{2D6CD483-39A5-44A1-9CF6-68A1851EFAD2}&quot;/&gt;&lt;isInvalidForFieldText val=&quot;0&quot;/&gt;&lt;Image&gt;&lt;filename val=&quot;C:\Users\User\AppData\Local\Temp\CP1760077975500Session\CPTrustFolder1760077975515\PPTImport1760078066468\data\asimages\{2D6CD483-39A5-44A1-9CF6-68A1851EFAD2}_6.png&quot;/&gt;&lt;left val=&quot;0&quot;/&gt;&lt;top val=&quot;76&quot;/&gt;&lt;width val=&quot;961&quot;/&gt;&lt;height val=&quot;122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9&quot;/&gt;&lt;lineCharCount val=&quot;65&quot;/&gt;&lt;lineCharCount val=&quot;26&quot;/&gt;&lt;lineCharCount val=&quot;1&quot;/&gt;&lt;lineCharCount val=&quot;68&quot;/&gt;&lt;/TableIndex&gt;&lt;/ShapeTextInfo&gt;"/>
  <p:tag name="HTML_SHAPEINFO" val="&lt;ThreeDShapeInfo&gt;&lt;uuid val=&quot;{56BE6086-AFFF-4794-869C-60047F0FB214}&quot;/&gt;&lt;isInvalidForFieldText val=&quot;0&quot;/&gt;&lt;Image&gt;&lt;filename val=&quot;C:\Users\User\AppData\Local\Temp\CP1760077975500Session\CPTrustFolder1760077975515\PPTImport1760078066468\data\asimages\{56BE6086-AFFF-4794-869C-60047F0FB214}_6.png&quot;/&gt;&lt;left val=&quot;40&quot;/&gt;&lt;top val=&quot;212&quot;/&gt;&lt;width val=&quot;871&quot;/&gt;&lt;height val=&quot;41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45C9961-9529-41FF-833A-8800ED8EF1A4}&quot;/&gt;&lt;isInvalidForFieldText val=&quot;0&quot;/&gt;&lt;Image&gt;&lt;filename val=&quot;C:\Users\User\AppData\Local\Temp\CP1760077975500Session\CPTrustFolder1760077975515\PPTImport1760078066468\data\asimages\{B45C9961-9529-41FF-833A-8800ED8EF1A4}_6.png&quot;/&gt;&lt;left val=&quot;727&quot;/&gt;&lt;top val=&quot;687&quot;/&gt;&lt;width val=&quot;226&quot;/&gt;&lt;height val=&quot;4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2D17D61B-0FD7-42D4-A5C3-4F6F32BC2622}&quot;/&gt;&lt;isInvalidForFieldText val=&quot;0&quot;/&gt;&lt;Image&gt;&lt;filename val=&quot;C:\Users\User\AppData\Local\Temp\CP1760077975500Session\CPTrustFolder1760077975515\PPTImport1760078066468\data\asimages\{2D17D61B-0FD7-42D4-A5C3-4F6F32BC2622}_7.png&quot;/&gt;&lt;left val=&quot;0&quot;/&gt;&lt;top val=&quot;76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9&quot;/&gt;&lt;lineCharCount val=&quot;67&quot;/&gt;&lt;lineCharCount val=&quot;35&quot;/&gt;&lt;lineCharCount val=&quot;1&quot;/&gt;&lt;lineCharCount val=&quot;69&quot;/&gt;&lt;lineCharCount val=&quot;17&quot;/&gt;&lt;lineCharCount val=&quot;1&quot;/&gt;&lt;lineCharCount val=&quot;68&quot;/&gt;&lt;lineCharCount val=&quot;8&quot;/&gt;&lt;/TableIndex&gt;&lt;/ShapeTextInfo&gt;"/>
  <p:tag name="HTML_SHAPEINFO" val="&lt;ThreeDShapeInfo&gt;&lt;uuid val=&quot;{14D9DE61-C4FF-4C49-939E-F3F08DCF6211}&quot;/&gt;&lt;isInvalidForFieldText val=&quot;0&quot;/&gt;&lt;Image&gt;&lt;filename val=&quot;C:\Users\User\AppData\Local\Temp\CP1760077975500Session\CPTrustFolder1760077975515\PPTImport1760078066468\data\asimages\{14D9DE61-C4FF-4C49-939E-F3F08DCF6211}_7.png&quot;/&gt;&lt;left val=&quot;40&quot;/&gt;&lt;top val=&quot;212&quot;/&gt;&lt;width val=&quot;877&quot;/&gt;&lt;height val=&quot;41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CBD7E9A-44C0-453C-8020-CEBDA8CF4FD0}&quot;/&gt;&lt;isInvalidForFieldText val=&quot;0&quot;/&gt;&lt;Image&gt;&lt;filename val=&quot;C:\Users\User\AppData\Local\Temp\CP1760077975500Session\CPTrustFolder1760077975515\PPTImport1760078066468\data\asimages\{8CBD7E9A-44C0-453C-8020-CEBDA8CF4FD0}_7.png&quot;/&gt;&lt;left val=&quot;727&quot;/&gt;&lt;top val=&quot;687&quot;/&gt;&lt;width val=&quot;226&quot;/&gt;&lt;height val=&quot;4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01D308C8-E7EB-458D-B6C5-A5BD913625E3}&quot;/&gt;&lt;isInvalidForFieldText val=&quot;0&quot;/&gt;&lt;Image&gt;&lt;filename val=&quot;C:\Users\User\AppData\Local\Temp\CP1760077975500Session\CPTrustFolder1760077975515\PPTImport1760078066468\data\asimages\{01D308C8-E7EB-458D-B6C5-A5BD913625E3}_8.png&quot;/&gt;&lt;left val=&quot;0&quot;/&gt;&lt;top val=&quot;76&quot;/&gt;&lt;width val=&quot;961&quot;/&gt;&lt;height val=&quot;12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5&quot;/&gt;&lt;lineCharCount val=&quot;64&quot;/&gt;&lt;lineCharCount val=&quot;60&quot;/&gt;&lt;lineCharCount val=&quot;24&quot;/&gt;&lt;/TableIndex&gt;&lt;/ShapeTextInfo&gt;"/>
  <p:tag name="HTML_SHAPEINFO" val="&lt;ThreeDShapeInfo&gt;&lt;uuid val=&quot;{68C04E2E-FC9D-4E81-9D59-BA080C7FB1CE}&quot;/&gt;&lt;isInvalidForFieldText val=&quot;0&quot;/&gt;&lt;Image&gt;&lt;filename val=&quot;C:\Users\User\AppData\Local\Temp\CP1760077975500Session\CPTrustFolder1760077975515\PPTImport1760078066468\data\asimages\{68C04E2E-FC9D-4E81-9D59-BA080C7FB1CE}_8.png&quot;/&gt;&lt;left val=&quot;40&quot;/&gt;&lt;top val=&quot;212&quot;/&gt;&lt;width val=&quot;871&quot;/&gt;&lt;height val=&quot;41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BC2CA18-6E8F-499D-A753-2F455B3077FD}&quot;/&gt;&lt;isInvalidForFieldText val=&quot;0&quot;/&gt;&lt;Image&gt;&lt;filename val=&quot;C:\Users\User\AppData\Local\Temp\CP1760077975500Session\CPTrustFolder1760077975515\PPTImport1760078066468\data\asimages\{ABC2CA18-6E8F-499D-A753-2F455B3077FD}_8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91C9C16E-AB35-46D0-94C9-56DD58CDC1FE}&quot;/&gt;&lt;isInvalidForFieldText val=&quot;0&quot;/&gt;&lt;Image&gt;&lt;filename val=&quot;C:\Users\User\AppData\Local\Temp\CP1760077975500Session\CPTrustFolder1760077975515\PPTImport1760078066468\data\asimages\{91C9C16E-AB35-46D0-94C9-56DD58CDC1FE}_9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1&quot;/&gt;&lt;lineCharCount val=&quot;15&quot;/&gt;&lt;lineCharCount val=&quot;1&quot;/&gt;&lt;lineCharCount val=&quot;70&quot;/&gt;&lt;lineCharCount val=&quot;69&quot;/&gt;&lt;lineCharCount val=&quot;62&quot;/&gt;&lt;/TableIndex&gt;&lt;/ShapeTextInfo&gt;"/>
  <p:tag name="HTML_SHAPEINFO" val="&lt;ThreeDShapeInfo&gt;&lt;uuid val=&quot;{D33BC895-D9B3-4F52-9170-790197CF76EA}&quot;/&gt;&lt;isInvalidForFieldText val=&quot;0&quot;/&gt;&lt;Image&gt;&lt;filename val=&quot;C:\Users\User\AppData\Local\Temp\CP1760077975500Session\CPTrustFolder1760077975515\PPTImport1760078066468\data\asimages\{D33BC895-D9B3-4F52-9170-790197CF76EA}_9.png&quot;/&gt;&lt;left val=&quot;40&quot;/&gt;&lt;top val=&quot;212&quot;/&gt;&lt;width val=&quot;871&quot;/&gt;&lt;height val=&quot;41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AE094B4-64F8-4961-9A46-FCAAEE0EA2D8}&quot;/&gt;&lt;isInvalidForFieldText val=&quot;0&quot;/&gt;&lt;Image&gt;&lt;filename val=&quot;C:\Users\User\AppData\Local\Temp\CP1760077975500Session\CPTrustFolder1760077975515\PPTImport1760078066468\data\asimages\{7AE094B4-64F8-4961-9A46-FCAAEE0EA2D8}_9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AD8932DF-58A9-47D9-8014-DD472D9DBE98}&quot;/&gt;&lt;isInvalidForFieldText val=&quot;0&quot;/&gt;&lt;Image&gt;&lt;filename val=&quot;C:\Users\User\AppData\Local\Temp\CP1760077975500Session\CPTrustFolder1760077975515\PPTImport1760078066468\data\asimages\{AD8932DF-58A9-47D9-8014-DD472D9DBE98}_10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2&quot;/&gt;&lt;lineCharCount val=&quot;69&quot;/&gt;&lt;lineCharCount val=&quot;1&quot;/&gt;&lt;lineCharCount val=&quot;67&quot;/&gt;&lt;lineCharCount val=&quot;52&quot;/&gt;&lt;lineCharCount val=&quot;1&quot;/&gt;&lt;lineCharCount val=&quot;61&quot;/&gt;&lt;lineCharCount val=&quot;68&quot;/&gt;&lt;lineCharCount val=&quot;63&quot;/&gt;&lt;lineCharCount val=&quot;10&quot;/&gt;&lt;/TableIndex&gt;&lt;/ShapeTextInfo&gt;"/>
  <p:tag name="HTML_SHAPEINFO" val="&lt;ThreeDShapeInfo&gt;&lt;uuid val=&quot;{F054B043-0910-40EC-8BEA-C175F229BAC8}&quot;/&gt;&lt;isInvalidForFieldText val=&quot;0&quot;/&gt;&lt;Image&gt;&lt;filename val=&quot;C:\Users\User\AppData\Local\Temp\CP1760077975500Session\CPTrustFolder1760077975515\PPTImport1760078066468\data\asimages\{F054B043-0910-40EC-8BEA-C175F229BAC8}_10.png&quot;/&gt;&lt;left val=&quot;40&quot;/&gt;&lt;top val=&quot;212&quot;/&gt;&lt;width val=&quot;879&quot;/&gt;&lt;height val=&quot;41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D8226E4-E08E-4D16-A958-D5123622658C}&quot;/&gt;&lt;isInvalidForFieldText val=&quot;0&quot;/&gt;&lt;Image&gt;&lt;filename val=&quot;C:\Users\User\AppData\Local\Temp\CP1760077975500Session\CPTrustFolder1760077975515\PPTImport1760078066468\data\asimages\{CD8226E4-E08E-4D16-A958-D5123622658C}_10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4DA2F295-C3D7-4679-A647-E85D40888199}&quot;/&gt;&lt;isInvalidForFieldText val=&quot;0&quot;/&gt;&lt;Image&gt;&lt;filename val=&quot;C:\Users\User\AppData\Local\Temp\CP1760077975500Session\CPTrustFolder1760077975515\PPTImport1760078066468\data\asimages\{4DA2F295-C3D7-4679-A647-E85D40888199}_11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1&quot;/&gt;&lt;lineCharCount val=&quot;48&quot;/&gt;&lt;/TableIndex&gt;&lt;/ShapeTextInfo&gt;"/>
  <p:tag name="HTML_SHAPEINFO" val="&lt;ThreeDShapeInfo&gt;&lt;uuid val=&quot;{25DA1307-F308-4220-8CE2-ADEFDE34984C}&quot;/&gt;&lt;isInvalidForFieldText val=&quot;0&quot;/&gt;&lt;Image&gt;&lt;filename val=&quot;C:\Users\User\AppData\Local\Temp\CP1760077975500Session\CPTrustFolder1760077975515\PPTImport1760078066468\data\asimages\{25DA1307-F308-4220-8CE2-ADEFDE34984C}_11.png&quot;/&gt;&lt;left val=&quot;40&quot;/&gt;&lt;top val=&quot;212&quot;/&gt;&lt;width val=&quot;871&quot;/&gt;&lt;height val=&quot;89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4582CC2-CB04-44FA-8D60-26CF1C6E10C2}&quot;/&gt;&lt;isInvalidForFieldText val=&quot;0&quot;/&gt;&lt;Image&gt;&lt;filename val=&quot;C:\Users\User\AppData\Local\Temp\CP1760077975500Session\CPTrustFolder1760077975515\PPTImport1760078066468\data\asimages\{C4582CC2-CB04-44FA-8D60-26CF1C6E10C2}_11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7&quot;/&gt;&lt;lineCharCount val=&quot;4&quot;/&gt;&lt;lineCharCount val=&quot;12&quot;/&gt;&lt;lineCharCount val=&quot;21&quot;/&gt;&lt;lineCharCount val=&quot;29&quot;/&gt;&lt;lineCharCount val=&quot;64&quot;/&gt;&lt;lineCharCount val=&quot;9&quot;/&gt;&lt;/TableIndex&gt;&lt;/ShapeTextInfo&gt;"/>
  <p:tag name="HTML_SHAPEINFO" val="&lt;ThreeDShapeInfo&gt;&lt;uuid val=&quot;{BB29983D-3F8E-449F-8C07-13C88579DEFA}&quot;/&gt;&lt;isInvalidForFieldText val=&quot;0&quot;/&gt;&lt;Image&gt;&lt;filename val=&quot;C:\Users\User\AppData\Local\Temp\CP1760077975500Session\CPTrustFolder1760077975515\PPTImport1760078066468\data\asimages\{BB29983D-3F8E-449F-8C07-13C88579DEFA}_11.png&quot;/&gt;&lt;left val=&quot;47&quot;/&gt;&lt;top val=&quot;286&quot;/&gt;&lt;width val=&quot;876&quot;/&gt;&lt;height val=&quot;28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F801709-EBB7-4303-9EC6-9326EB55C76D}&quot;/&gt;&lt;isInvalidForFieldText val=&quot;0&quot;/&gt;&lt;Image&gt;&lt;filename val=&quot;C:\Users\User\AppData\Local\Temp\CP1760077975500Session\CPTrustFolder1760077975515\PPTImport1760078066468\data\asimages\{7F801709-EBB7-4303-9EC6-9326EB55C76D}_12.png&quot;/&gt;&lt;left val=&quot;0&quot;/&gt;&lt;top val=&quot;76&quot;/&gt;&lt;width val=&quot;961&quot;/&gt;&lt;height val=&quot;12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5&quot;/&gt;&lt;lineCharCount val=&quot;71&quot;/&gt;&lt;lineCharCount val=&quot;50&quot;/&gt;&lt;/TableIndex&gt;&lt;/ShapeTextInfo&gt;"/>
  <p:tag name="HTML_SHAPEINFO" val="&lt;ThreeDShapeInfo&gt;&lt;uuid val=&quot;{FB60D49A-F451-40E1-A1DF-B50F28265FD9}&quot;/&gt;&lt;isInvalidForFieldText val=&quot;0&quot;/&gt;&lt;Image&gt;&lt;filename val=&quot;C:\Users\User\AppData\Local\Temp\CP1760077975500Session\CPTrustFolder1760077975515\PPTImport1760078066468\data\asimages\{FB60D49A-F451-40E1-A1DF-B50F28265FD9}_12.png&quot;/&gt;&lt;left val=&quot;40&quot;/&gt;&lt;top val=&quot;212&quot;/&gt;&lt;width val=&quot;882&quot;/&gt;&lt;height val=&quot;41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8B031A9-02AF-4A41-9B65-A0AA6302926B}&quot;/&gt;&lt;isInvalidForFieldText val=&quot;0&quot;/&gt;&lt;Image&gt;&lt;filename val=&quot;C:\Users\User\AppData\Local\Temp\CP1760077975500Session\CPTrustFolder1760077975515\PPTImport1760078066468\data\asimages\{78B031A9-02AF-4A41-9B65-A0AA6302926B}_12.png&quot;/&gt;&lt;left val=&quot;727&quot;/&gt;&lt;top val=&quot;687&quot;/&gt;&lt;width val=&quot;226&quot;/&gt;&lt;height val=&quot;4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6F15DC62-7F95-4751-98F9-F272AD5DF28A}&quot;/&gt;&lt;isInvalidForFieldText val=&quot;0&quot;/&gt;&lt;Image&gt;&lt;filename val=&quot;C:\Users\User\AppData\Local\Temp\CP1760077975500Session\CPTrustFolder1760077975515\PPTImport1760078066468\data\asimages\{6F15DC62-7F95-4751-98F9-F272AD5DF28A}_13.png&quot;/&gt;&lt;left val=&quot;0&quot;/&gt;&lt;top val=&quot;76&quot;/&gt;&lt;width val=&quot;961&quot;/&gt;&lt;height val=&quot;12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2&quot;/&gt;&lt;/TableIndex&gt;&lt;/ShapeTextInfo&gt;"/>
  <p:tag name="HTML_SHAPEINFO" val="&lt;ThreeDShapeInfo&gt;&lt;uuid val=&quot;{CF403604-2336-487B-A892-831056AE9409}&quot;/&gt;&lt;isInvalidForFieldText val=&quot;0&quot;/&gt;&lt;Image&gt;&lt;filename val=&quot;C:\Users\User\AppData\Local\Temp\CP1760077975500Session\CPTrustFolder1760077975515\PPTImport1760078066468\data\asimages\{CF403604-2336-487B-A892-831056AE9409}_13.png&quot;/&gt;&lt;left val=&quot;40&quot;/&gt;&lt;top val=&quot;212&quot;/&gt;&lt;width val=&quot;871&quot;/&gt;&lt;height val=&quot;57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A8CF2F7-FEE0-42D0-A13D-78AEB49492E0}&quot;/&gt;&lt;isInvalidForFieldText val=&quot;0&quot;/&gt;&lt;Image&gt;&lt;filename val=&quot;C:\Users\User\AppData\Local\Temp\CP1760077975500Session\CPTrustFolder1760077975515\PPTImport1760078066468\data\asimages\{FA8CF2F7-FEE0-42D0-A13D-78AEB49492E0}_13.png&quot;/&gt;&lt;left val=&quot;727&quot;/&gt;&lt;top val=&quot;687&quot;/&gt;&lt;width val=&quot;226&quot;/&gt;&lt;height val=&quot;4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6&quot;/&gt;&lt;lineCharCount val=&quot;20&quot;/&gt;&lt;lineCharCount val=&quot;14&quot;/&gt;&lt;lineCharCount val=&quot;31&quot;/&gt;&lt;/TableIndex&gt;&lt;/ShapeTextInfo&gt;"/>
  <p:tag name="HTML_SHAPEINFO" val="&lt;ThreeDShapeInfo&gt;&lt;uuid val=&quot;{8E945BFD-55A5-4604-869E-10CCBCC2FF37}&quot;/&gt;&lt;isInvalidForFieldText val=&quot;0&quot;/&gt;&lt;Image&gt;&lt;filename val=&quot;C:\Users\User\AppData\Local\Temp\CP1760077975500Session\CPTrustFolder1760077975515\PPTImport1760078066468\data\asimages\{8E945BFD-55A5-4604-869E-10CCBCC2FF37}_13.png&quot;/&gt;&lt;left val=&quot;47&quot;/&gt;&lt;top val=&quot;254&quot;/&gt;&lt;width val=&quot;865&quot;/&gt;&lt;height val=&quot;177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AD371A9D-3020-4C20-ACF9-8A4DCF257E82}&quot;/&gt;&lt;isInvalidForFieldText val=&quot;0&quot;/&gt;&lt;Image&gt;&lt;filename val=&quot;C:\Users\User\AppData\Local\Temp\CP1760077975500Session\CPTrustFolder1760077975515\PPTImport1760078066468\data\asimages\{AD371A9D-3020-4C20-ACF9-8A4DCF257E82}_14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8&quot;/&gt;&lt;lineCharCount val=&quot;10&quot;/&gt;&lt;/TableIndex&gt;&lt;/ShapeTextInfo&gt;"/>
  <p:tag name="HTML_SHAPEINFO" val="&lt;ThreeDShapeInfo&gt;&lt;uuid val=&quot;{735906CF-CC51-4D0B-883F-A0D7BB176909}&quot;/&gt;&lt;isInvalidForFieldText val=&quot;0&quot;/&gt;&lt;Image&gt;&lt;filename val=&quot;C:\Users\User\AppData\Local\Temp\CP1760077975500Session\CPTrustFolder1760077975515\PPTImport1760078066468\data\asimages\{735906CF-CC51-4D0B-883F-A0D7BB176909}_14.png&quot;/&gt;&lt;left val=&quot;40&quot;/&gt;&lt;top val=&quot;212&quot;/&gt;&lt;width val=&quot;871&quot;/&gt;&lt;height val=&quot;89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CE5E0CF-2E25-4246-BB86-78DAAD76FEAD}&quot;/&gt;&lt;isInvalidForFieldText val=&quot;0&quot;/&gt;&lt;Image&gt;&lt;filename val=&quot;C:\Users\User\AppData\Local\Temp\CP1760077975500Session\CPTrustFolder1760077975515\PPTImport1760078066468\data\asimages\{0CE5E0CF-2E25-4246-BB86-78DAAD76FEAD}_14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1&quot;/&gt;&lt;lineCharCount val=&quot;22&quot;/&gt;&lt;lineCharCount val=&quot;61&quot;/&gt;&lt;lineCharCount val=&quot;57&quot;/&gt;&lt;lineCharCount val=&quot;6&quot;/&gt;&lt;lineCharCount val=&quot;59&quot;/&gt;&lt;lineCharCount val=&quot;14&quot;/&gt;&lt;/TableIndex&gt;&lt;/ShapeTextInfo&gt;"/>
  <p:tag name="HTML_SHAPEINFO" val="&lt;ThreeDShapeInfo&gt;&lt;uuid val=&quot;{E27F41A9-1358-4692-9033-12CFAF4DABFD}&quot;/&gt;&lt;isInvalidForFieldText val=&quot;0&quot;/&gt;&lt;Image&gt;&lt;filename val=&quot;C:\Users\User\AppData\Local\Temp\CP1760077975500Session\CPTrustFolder1760077975515\PPTImport1760078066468\data\asimages\{E27F41A9-1358-4692-9033-12CFAF4DABFD}_14.png&quot;/&gt;&lt;left val=&quot;47&quot;/&gt;&lt;top val=&quot;284&quot;/&gt;&lt;width val=&quot;865&quot;/&gt;&lt;height val=&quot;273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2AA0EAA3-3A8E-410E-B2CF-AE63B2EC79D5}&quot;/&gt;&lt;isInvalidForFieldText val=&quot;0&quot;/&gt;&lt;Image&gt;&lt;filename val=&quot;C:\Users\User\AppData\Local\Temp\CP1760077975500Session\CPTrustFolder1760077975515\PPTImport1760078066468\data\asimages\{2AA0EAA3-3A8E-410E-B2CF-AE63B2EC79D5}_15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0&quot;/&gt;&lt;lineCharCount val=&quot;1&quot;/&gt;&lt;lineCharCount val=&quot;70&quot;/&gt;&lt;lineCharCount val=&quot;68&quot;/&gt;&lt;lineCharCount val=&quot;17&quot;/&gt;&lt;lineCharCount val=&quot;1&quot;/&gt;&lt;lineCharCount val=&quot;1&quot;/&gt;&lt;/TableIndex&gt;&lt;/ShapeTextInfo&gt;"/>
  <p:tag name="HTML_SHAPEINFO" val="&lt;ThreeDShapeInfo&gt;&lt;uuid val=&quot;{D6F1B7BB-057C-4B12-BA99-332DBE015140}&quot;/&gt;&lt;isInvalidForFieldText val=&quot;0&quot;/&gt;&lt;Image&gt;&lt;filename val=&quot;C:\Users\User\AppData\Local\Temp\CP1760077975500Session\CPTrustFolder1760077975515\PPTImport1760078066468\data\asimages\{D6F1B7BB-057C-4B12-BA99-332DBE015140}_15.png&quot;/&gt;&lt;left val=&quot;40&quot;/&gt;&lt;top val=&quot;212&quot;/&gt;&lt;width val=&quot;871&quot;/&gt;&lt;height val=&quot;41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025C635-38F9-4832-B73F-F483816F1645}&quot;/&gt;&lt;isInvalidForFieldText val=&quot;0&quot;/&gt;&lt;Image&gt;&lt;filename val=&quot;C:\Users\User\AppData\Local\Temp\CP1760077975500Session\CPTrustFolder1760077975515\PPTImport1760078066468\data\asimages\{B025C635-38F9-4832-B73F-F483816F1645}_15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19782C54-87DC-4959-B7E7-C8D3109737ED}&quot;/&gt;&lt;isInvalidForFieldText val=&quot;0&quot;/&gt;&lt;Image&gt;&lt;filename val=&quot;C:\Users\User\AppData\Local\Temp\CP1760077975500Session\CPTrustFolder1760077975515\PPTImport1760078066468\data\asimages\{19782C54-87DC-4959-B7E7-C8D3109737ED}_16.png&quot;/&gt;&lt;left val=&quot;0&quot;/&gt;&lt;top val=&quot;76&quot;/&gt;&lt;width val=&quot;961&quot;/&gt;&lt;height val=&quot;12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5&quot;/&gt;&lt;lineCharCount val=&quot;1&quot;/&gt;&lt;lineCharCount val=&quot;59&quot;/&gt;&lt;lineCharCount val=&quot;1&quot;/&gt;&lt;lineCharCount val=&quot;1&quot;/&gt;&lt;/TableIndex&gt;&lt;/ShapeTextInfo&gt;"/>
  <p:tag name="HTML_SHAPEINFO" val="&lt;ThreeDShapeInfo&gt;&lt;uuid val=&quot;{5CE2977C-58F2-41B8-8FDC-3B577EE8A5E5}&quot;/&gt;&lt;isInvalidForFieldText val=&quot;0&quot;/&gt;&lt;Image&gt;&lt;filename val=&quot;C:\Users\User\AppData\Local\Temp\CP1760077975500Session\CPTrustFolder1760077975515\PPTImport1760078066468\data\asimages\{5CE2977C-58F2-41B8-8FDC-3B577EE8A5E5}_16.png&quot;/&gt;&lt;left val=&quot;40&quot;/&gt;&lt;top val=&quot;212&quot;/&gt;&lt;width val=&quot;871&quot;/&gt;&lt;height val=&quot;41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C9F3ECB-6F92-4D33-A81B-A287A00E9729}&quot;/&gt;&lt;isInvalidForFieldText val=&quot;0&quot;/&gt;&lt;Image&gt;&lt;filename val=&quot;C:\Users\User\AppData\Local\Temp\CP1760077975500Session\CPTrustFolder1760077975515\PPTImport1760078066468\data\asimages\{2C9F3ECB-6F92-4D33-A81B-A287A00E9729}_16.png&quot;/&gt;&lt;left val=&quot;727&quot;/&gt;&lt;top val=&quot;687&quot;/&gt;&lt;width val=&quot;226&quot;/&gt;&lt;height val=&quot;4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DA560BFB-9AD9-4F1F-AD47-92D73195196B}&quot;/&gt;&lt;isInvalidForFieldText val=&quot;0&quot;/&gt;&lt;Image&gt;&lt;filename val=&quot;C:\Users\User\AppData\Local\Temp\CP1760077975500Session\CPTrustFolder1760077975515\PPTImport1760078066468\data\asimages\{DA560BFB-9AD9-4F1F-AD47-92D73195196B}_17.png&quot;/&gt;&lt;left val=&quot;0&quot;/&gt;&lt;top val=&quot;76&quot;/&gt;&lt;width val=&quot;961&quot;/&gt;&lt;height val=&quot;122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6&quot;/&gt;&lt;lineCharCount val=&quot;33&quot;/&gt;&lt;lineCharCount val=&quot;1&quot;/&gt;&lt;lineCharCount val=&quot;53&quot;/&gt;&lt;/TableIndex&gt;&lt;/ShapeTextInfo&gt;"/>
  <p:tag name="HTML_SHAPEINFO" val="&lt;ThreeDShapeInfo&gt;&lt;uuid val=&quot;{C55E4609-81FA-4D8B-8C10-2DEF251995F2}&quot;/&gt;&lt;isInvalidForFieldText val=&quot;0&quot;/&gt;&lt;Image&gt;&lt;filename val=&quot;C:\Users\User\AppData\Local\Temp\CP1760077975500Session\CPTrustFolder1760077975515\PPTImport1760078066468\data\asimages\{C55E4609-81FA-4D8B-8C10-2DEF251995F2}_17.png&quot;/&gt;&lt;left val=&quot;40&quot;/&gt;&lt;top val=&quot;212&quot;/&gt;&lt;width val=&quot;877&quot;/&gt;&lt;height val=&quot;41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2F70E33-C84E-43D5-B5DB-4861152266FF}&quot;/&gt;&lt;isInvalidForFieldText val=&quot;0&quot;/&gt;&lt;Image&gt;&lt;filename val=&quot;C:\Users\User\AppData\Local\Temp\CP1760077975500Session\CPTrustFolder1760077975515\PPTImport1760078066468\data\asimages\{72F70E33-C84E-43D5-B5DB-4861152266FF}_17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6A56B124-1C8D-4174-A0D9-4A4EEA4C771A}&quot;/&gt;&lt;isInvalidForFieldText val=&quot;0&quot;/&gt;&lt;Image&gt;&lt;filename val=&quot;C:\Users\User\AppData\Local\Temp\CP1760077975500Session\CPTrustFolder1760077975515\PPTImport1760078066468\data\asimages\{6A56B124-1C8D-4174-A0D9-4A4EEA4C771A}_18.png&quot;/&gt;&lt;left val=&quot;0&quot;/&gt;&lt;top val=&quot;76&quot;/&gt;&lt;width val=&quot;961&quot;/&gt;&lt;height val=&quot;122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2&quot;/&gt;&lt;lineCharCount val=&quot;1&quot;/&gt;&lt;lineCharCount val=&quot;65&quot;/&gt;&lt;lineCharCount val=&quot;22&quot;/&gt;&lt;/TableIndex&gt;&lt;/ShapeTextInfo&gt;"/>
  <p:tag name="HTML_SHAPEINFO" val="&lt;ThreeDShapeInfo&gt;&lt;uuid val=&quot;{80BB3BEA-E14C-4AB7-AE9F-2C0A8A3D5EDB}&quot;/&gt;&lt;isInvalidForFieldText val=&quot;0&quot;/&gt;&lt;Image&gt;&lt;filename val=&quot;C:\Users\User\AppData\Local\Temp\CP1760077975500Session\CPTrustFolder1760077975515\PPTImport1760078066468\data\asimages\{80BB3BEA-E14C-4AB7-AE9F-2C0A8A3D5EDB}_18.png&quot;/&gt;&lt;left val=&quot;47&quot;/&gt;&lt;top val=&quot;212&quot;/&gt;&lt;width val=&quot;878&quot;/&gt;&lt;height val=&quot;4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8AD4196-5142-4EDB-963D-7964E98AFAE5}&quot;/&gt;&lt;isInvalidForFieldText val=&quot;0&quot;/&gt;&lt;Image&gt;&lt;filename val=&quot;C:\Users\User\AppData\Local\Temp\CP1760077975500Session\CPTrustFolder1760077975515\PPTImport1760078066468\data\asimages\{48AD4196-5142-4EDB-963D-7964E98AFAE5}_18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C544AD11-19D2-480F-93C6-85B6C795C59C}&quot;/&gt;&lt;isInvalidForFieldText val=&quot;0&quot;/&gt;&lt;Image&gt;&lt;filename val=&quot;C:\Users\User\AppData\Local\Temp\CP1760077975500Session\CPTrustFolder1760077975515\PPTImport1760078066468\data\asimages\{C544AD11-19D2-480F-93C6-85B6C795C59C}_19.png&quot;/&gt;&lt;left val=&quot;0&quot;/&gt;&lt;top val=&quot;76&quot;/&gt;&lt;width val=&quot;961&quot;/&gt;&lt;height val=&quot;122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2&quot;/&gt;&lt;lineCharCount val=&quot;19&quot;/&gt;&lt;lineCharCount val=&quot;23&quot;/&gt;&lt;/TableIndex&gt;&lt;TableIndex row=&quot;1&quot; col=&quot;2&quot;&gt;&lt;linesCount val=&quot;1&quot;/&gt;&lt;lineCharCount val=&quot;5&quot;/&gt;&lt;/TableIndex&gt;&lt;TableIndex row=&quot;2&quot; col=&quot;1&quot;&gt;&lt;linesCount val=&quot;3&quot;/&gt;&lt;lineCharCount val=&quot;20&quot;/&gt;&lt;lineCharCount val=&quot;14&quot;/&gt;&lt;lineCharCount val=&quot;12&quot;/&gt;&lt;/TableIndex&gt;&lt;TableIndex row=&quot;2&quot; col=&quot;2&quot;&gt;&lt;linesCount val=&quot;6&quot;/&gt;&lt;lineCharCount val=&quot;35&quot;/&gt;&lt;lineCharCount val=&quot;15&quot;/&gt;&lt;lineCharCount val=&quot;39&quot;/&gt;&lt;lineCharCount val=&quot;35&quot;/&gt;&lt;lineCharCount val=&quot;39&quot;/&gt;&lt;lineCharCount val=&quot;14&quot;/&gt;&lt;/TableIndex&gt;&lt;TableIndex row=&quot;3&quot; col=&quot;1&quot;&gt;&lt;linesCount val=&quot;2&quot;/&gt;&lt;lineCharCount val=&quot;24&quot;/&gt;&lt;lineCharCount val=&quot;13&quot;/&gt;&lt;/TableIndex&gt;&lt;TableIndex row=&quot;3&quot; col=&quot;2&quot;&gt;&lt;linesCount val=&quot;4&quot;/&gt;&lt;lineCharCount val=&quot;37&quot;/&gt;&lt;lineCharCount val=&quot;22&quot;/&gt;&lt;lineCharCount val=&quot;36&quot;/&gt;&lt;lineCharCount val=&quot;9&quot;/&gt;&lt;/TableIndex&gt;&lt;/ShapeTextInfo&gt;"/>
  <p:tag name="PRESENTER_SHAPEINFO" val="&lt;ThreeDShapeInfo&gt;&lt;uuid val=&quot;{5DC93FBC-D44F-4205-8DC4-BB18FC529A33}&quot;/&gt;&lt;isInvalidForFieldText val=&quot;0&quot;/&gt;&lt;Image&gt;&lt;filename val=&quot;C:\Users\User\AppData\Local\Temp\CP1760077975500Session\CPTrustFolder1760077975515\PPTImport1760078066468\data\asimages\{5DC93FBC-D44F-4205-8DC4-BB18FC529A33}_19.png&quot;/&gt;&lt;left val=&quot;50&quot;/&gt;&lt;top val=&quot;193&quot;/&gt;&lt;width val=&quot;859&quot;/&gt;&lt;height val=&quot;446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6660618-7462-4DD5-8D5F-DF685AF40838}&quot;/&gt;&lt;isInvalidForFieldText val=&quot;0&quot;/&gt;&lt;Image&gt;&lt;filename val=&quot;C:\Users\User\AppData\Local\Temp\CP1760077975500Session\CPTrustFolder1760077975515\PPTImport1760078066468\data\asimages\{26660618-7462-4DD5-8D5F-DF685AF40838}_19.png&quot;/&gt;&lt;left val=&quot;727&quot;/&gt;&lt;top val=&quot;687&quot;/&gt;&lt;width val=&quot;226&quot;/&gt;&lt;height val=&quot;4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C958CA6F-8CB7-4B10-9302-1B4295546427}&quot;/&gt;&lt;isInvalidForFieldText val=&quot;0&quot;/&gt;&lt;Image&gt;&lt;filename val=&quot;C:\Users\User\AppData\Local\Temp\CP1760077975500Session\CPTrustFolder1760077975515\PPTImport1760078066468\data\asimages\{C958CA6F-8CB7-4B10-9302-1B4295546427}_20.png&quot;/&gt;&lt;left val=&quot;0&quot;/&gt;&lt;top val=&quot;278&quot;/&gt;&lt;width val=&quot;961&quot;/&gt;&lt;height val=&quot;202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25B09CB-E290-4560-B9A8-46C88477FBD9}&quot;/&gt;&lt;isInvalidForFieldText val=&quot;0&quot;/&gt;&lt;Image&gt;&lt;filename val=&quot;C:\Users\User\AppData\Local\Temp\CP1760077975500Session\CPTrustFolder1760077975515\PPTImport1760078066468\data\asimages\{B25B09CB-E290-4560-B9A8-46C88477FBD9}_20.png&quot;/&gt;&lt;left val=&quot;727&quot;/&gt;&lt;top val=&quot;687&quot;/&gt;&lt;width val=&quot;226&quot;/&gt;&lt;height val=&quot;4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8&quot;/&gt;&lt;lineCharCount val=&quot;20&quot;/&gt;&lt;lineCharCount val=&quot;19&quot;/&gt;&lt;lineCharCount val=&quot;17&quot;/&gt;&lt;lineCharCount val=&quot;21&quot;/&gt;&lt;lineCharCount val=&quot;21&quot;/&gt;&lt;/TableIndex&gt;&lt;/ShapeTextInfo&gt;"/>
  <p:tag name="PRESENTER_SHAPEINFO" val="&lt;ThreeDShapeInfo&gt;&lt;uuid val=&quot;{E1C24BB0-1DB4-41DE-954D-74CF2EC50752}&quot;/&gt;&lt;isInvalidForFieldText val=&quot;0&quot;/&gt;&lt;Image&gt;&lt;filename val=&quot;C:\Users\User\AppData\Local\Temp\CP1760077975500Session\CPTrustFolder1760077975515\PPTImport1760078066468\data\asimages\{E1C24BB0-1DB4-41DE-954D-74CF2EC50752}_20.png&quot;/&gt;&lt;left val=&quot;-322&quot;/&gt;&lt;top val=&quot;118&quot;/&gt;&lt;width val=&quot;244&quot;/&gt;&lt;height val=&quot;244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1FF83129-C1A7-4072-9F13-0C0A84FC99C4}&quot;/&gt;&lt;isInvalidForFieldText val=&quot;0&quot;/&gt;&lt;Image&gt;&lt;filename val=&quot;C:\Users\User\AppData\Local\Temp\CP1760077975500Session\CPTrustFolder1760077975515\PPTImport1760078066468\data\asimages\{1FF83129-C1A7-4072-9F13-0C0A84FC99C4}_21.png&quot;/&gt;&lt;left val=&quot;0&quot;/&gt;&lt;top val=&quot;278&quot;/&gt;&lt;width val=&quot;961&quot;/&gt;&lt;height val=&quot;20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E421CB5-3BDB-46AD-973A-72FB137888F3}&quot;/&gt;&lt;isInvalidForFieldText val=&quot;0&quot;/&gt;&lt;Image&gt;&lt;filename val=&quot;C:\Users\User\AppData\Local\Temp\CP1760077975500Session\CPTrustFolder1760077975515\PPTImport1760078066468\data\asimages\{CE421CB5-3BDB-46AD-973A-72FB137888F3}_21.png&quot;/&gt;&lt;left val=&quot;727&quot;/&gt;&lt;top val=&quot;687&quot;/&gt;&lt;width val=&quot;226&quot;/&gt;&lt;height val=&quot;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heme/theme1.xml><?xml version="1.0" encoding="utf-8"?>
<a:theme xmlns:a="http://schemas.openxmlformats.org/drawingml/2006/main" name="Current April 20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t April 2018" id="{2B1AE890-B640-4A9D-812E-EF1BE5CFEF74}" vid="{BE701214-5B6B-4DDA-BE94-462E7739587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RO317-1898204668-511</_dlc_DocId>
    <_dlc_DocIdUrl xmlns="b62c6c12-24c5-4d47-ac4d-c5cc93bcdf7b">
      <Url>https://vaww.vashare.vba.va.gov/sites/SPTNCIO/focusedveterans/training/VSR2/_layouts/DocIdRedir.aspx?ID=RO317-1898204668-511</Url>
      <Description>RO317-1898204668-511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C2710D9C3904198C80D8B076BDC9C" ma:contentTypeVersion="2" ma:contentTypeDescription="Create a new document." ma:contentTypeScope="" ma:versionID="55af0da30dc7f7c4739af113fd4907d6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DD6162D-3DB4-4434-8578-6238DC41803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62c6c12-24c5-4d47-ac4d-c5cc93bcdf7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8BADE9-B048-4C92-92B1-DF51FA9FCB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8A30C2-A637-4F7E-83FD-AFA5C5A9FA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A197D44-A7F9-47D0-B4B6-1D9AC12F4FA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Current April 2018</Template>
  <TotalTime>17223</TotalTime>
  <Words>825</Words>
  <Application>Microsoft Office PowerPoint</Application>
  <PresentationFormat>On-screen Show (4:3)</PresentationFormat>
  <Paragraphs>120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Current April 2018</vt:lpstr>
      <vt:lpstr>Examination Requests for MSCs</vt:lpstr>
      <vt:lpstr>Lesson Objectives</vt:lpstr>
      <vt:lpstr>References</vt:lpstr>
      <vt:lpstr>Prerequisites</vt:lpstr>
      <vt:lpstr>Is Exam Warranted?</vt:lpstr>
      <vt:lpstr>ERRA</vt:lpstr>
      <vt:lpstr>       Separation Health Assessment (SHA)</vt:lpstr>
      <vt:lpstr>SHA (Cont.)</vt:lpstr>
      <vt:lpstr>General Medical and SHA</vt:lpstr>
      <vt:lpstr>General Medical and SHA (Cont.)</vt:lpstr>
      <vt:lpstr>Specialist Exams</vt:lpstr>
      <vt:lpstr>Timeliness</vt:lpstr>
      <vt:lpstr>Remarks to Avoid</vt:lpstr>
      <vt:lpstr>Examination Request Tools</vt:lpstr>
      <vt:lpstr>Contract Exams</vt:lpstr>
      <vt:lpstr>VA Exams</vt:lpstr>
      <vt:lpstr>Accuracy of Information</vt:lpstr>
      <vt:lpstr>VBMS Tracking</vt:lpstr>
      <vt:lpstr>Follow-up of Examinations</vt:lpstr>
      <vt:lpstr>Review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Examination Requests - Military Service Coordinator (MSC) PowerPoint Presentation</dc:title>
  <dc:subject>VSR, IDES MSC</dc:subject>
  <dc:creator>Department of Veterans Affairs, Veterans Benefits Administration, Compensation Service, STAFF</dc:creator>
  <cp:keywords>examination,requests,exam,required,CAPRI,VERIS,CAATS,BDD,QS,quick start,benefits delivery at discharge,MSC,military service coordinator</cp:keywords>
  <dc:description>This lesson reinforces the procedures for requesting VA examinations (VAE) for BDD/QS claims.</dc:description>
  <cp:lastModifiedBy>Kathy Poole</cp:lastModifiedBy>
  <cp:revision>691</cp:revision>
  <cp:lastPrinted>2000-11-13T16:27:02Z</cp:lastPrinted>
  <dcterms:created xsi:type="dcterms:W3CDTF">2002-11-22T13:01:24Z</dcterms:created>
  <dcterms:modified xsi:type="dcterms:W3CDTF">2018-08-16T13:59:50Z</dcterms:modified>
  <cp:category>NTC Curriculum</cp:category>
  <cp:contentStatus>June 14, 2012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0x010100CB4C2710D9C3904198C80D8B076BDC9C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  <property fmtid="{D5CDD505-2E9C-101B-9397-08002B2CF9AE}" pid="5" name="_dlc_DocIdItemGuid">
    <vt:lpwstr>6ed3683e-16ab-4cad-b83e-65692a39d51c</vt:lpwstr>
  </property>
</Properties>
</file>