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3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4"/>
  </p:sldMasterIdLst>
  <p:notesMasterIdLst>
    <p:notesMasterId r:id="rId41"/>
  </p:notesMasterIdLst>
  <p:handoutMasterIdLst>
    <p:handoutMasterId r:id="rId42"/>
  </p:handoutMasterIdLst>
  <p:sldIdLst>
    <p:sldId id="257" r:id="rId5"/>
    <p:sldId id="258" r:id="rId6"/>
    <p:sldId id="259" r:id="rId7"/>
    <p:sldId id="260" r:id="rId8"/>
    <p:sldId id="281" r:id="rId9"/>
    <p:sldId id="282" r:id="rId10"/>
    <p:sldId id="256" r:id="rId11"/>
    <p:sldId id="283" r:id="rId12"/>
    <p:sldId id="284" r:id="rId13"/>
    <p:sldId id="261" r:id="rId14"/>
    <p:sldId id="268" r:id="rId15"/>
    <p:sldId id="269" r:id="rId16"/>
    <p:sldId id="262" r:id="rId17"/>
    <p:sldId id="265" r:id="rId18"/>
    <p:sldId id="285" r:id="rId19"/>
    <p:sldId id="286" r:id="rId20"/>
    <p:sldId id="263" r:id="rId21"/>
    <p:sldId id="264" r:id="rId22"/>
    <p:sldId id="291" r:id="rId23"/>
    <p:sldId id="292" r:id="rId24"/>
    <p:sldId id="270" r:id="rId25"/>
    <p:sldId id="271" r:id="rId26"/>
    <p:sldId id="274" r:id="rId27"/>
    <p:sldId id="273" r:id="rId28"/>
    <p:sldId id="275" r:id="rId29"/>
    <p:sldId id="276" r:id="rId30"/>
    <p:sldId id="277" r:id="rId31"/>
    <p:sldId id="278" r:id="rId32"/>
    <p:sldId id="279" r:id="rId33"/>
    <p:sldId id="280" r:id="rId34"/>
    <p:sldId id="272" r:id="rId35"/>
    <p:sldId id="266" r:id="rId36"/>
    <p:sldId id="287" r:id="rId37"/>
    <p:sldId id="288" r:id="rId38"/>
    <p:sldId id="290" r:id="rId39"/>
    <p:sldId id="293" r:id="rId40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800000"/>
    <a:srgbClr val="7C5F1E"/>
    <a:srgbClr val="E7D0A4"/>
    <a:srgbClr val="6A5B3F"/>
    <a:srgbClr val="987734"/>
    <a:srgbClr val="AB8C4E"/>
    <a:srgbClr val="C6A156"/>
    <a:srgbClr val="E8D2A8"/>
    <a:srgbClr val="F5F0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28" autoAdjust="0"/>
    <p:restoredTop sz="93907" autoAdjust="0"/>
  </p:normalViewPr>
  <p:slideViewPr>
    <p:cSldViewPr snapToGrid="0">
      <p:cViewPr varScale="1">
        <p:scale>
          <a:sx n="106" d="100"/>
          <a:sy n="106" d="100"/>
        </p:scale>
        <p:origin x="14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2676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ACAB9-A087-46C6-8392-9DA45A27783B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4BF439-490C-45C3-9C2D-A971383A48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298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F05838-7BCA-4652-9007-BD0302928936}" type="datetimeFigureOut">
              <a:rPr lang="en-US" smtClean="0"/>
              <a:t>8/16/2018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C618C-DDD3-4DC9-ADAB-73264023D4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21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So… validate info using</a:t>
            </a:r>
            <a:r>
              <a:rPr lang="en-US" b="1" baseline="0" dirty="0">
                <a:solidFill>
                  <a:srgbClr val="C00000"/>
                </a:solidFill>
              </a:rPr>
              <a:t> PIES or VIS??? Verify both type and amount of pay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2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III.v.4.B.3.a</a:t>
            </a:r>
            <a:r>
              <a:rPr lang="en-US" sz="1200" b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 Identifying</a:t>
            </a:r>
            <a:b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Severance Pay Disability(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ies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Using the PEB Report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the table below to determine how to submit a request for the PEB report.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58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433983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433983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371367879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992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25487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33983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2479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6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414AED-89CE-4A48-8B2B-1B3A5C68EA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348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0" y="2885568"/>
            <a:ext cx="9144000" cy="1086867"/>
          </a:xfrm>
        </p:spPr>
        <p:txBody>
          <a:bodyPr anchor="t">
            <a:noAutofit/>
          </a:bodyPr>
          <a:lstStyle>
            <a:lvl1pPr algn="ctr">
              <a:spcAft>
                <a:spcPts val="600"/>
              </a:spcAft>
              <a:defRPr sz="7200" b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Questions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47063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60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160735" indent="-160735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18791" indent="-15627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482204" indent="-163414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11684" indent="-129481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2479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6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Fifth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60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15356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16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914172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28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76200" y="682977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8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1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59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0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</p:sldLayoutIdLst>
  <p:hf hdr="0" ftr="0" dt="0"/>
  <p:txStyles>
    <p:titleStyle>
      <a:lvl1pPr algn="ctr" defTabSz="216992" rtl="0" eaLnBrk="1" latinLnBrk="0" hangingPunct="1">
        <a:spcBef>
          <a:spcPct val="0"/>
        </a:spcBef>
        <a:buNone/>
        <a:defRPr sz="21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8496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16992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25487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33983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96726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6pPr>
      <a:lvl7pPr marL="705223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7pPr>
      <a:lvl8pPr marL="813719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8pPr>
      <a:lvl9pPr marL="922214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1pPr>
      <a:lvl2pPr marL="108496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2pPr>
      <a:lvl3pPr marL="216992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3pPr>
      <a:lvl4pPr marL="325487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4pPr>
      <a:lvl5pPr marL="433983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5pPr>
      <a:lvl6pPr marL="542479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6pPr>
      <a:lvl7pPr marL="650975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7pPr>
      <a:lvl8pPr marL="759470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8pPr>
      <a:lvl9pPr marL="867966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4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4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85.xml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9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1.xml"/><Relationship Id="rId4" Type="http://schemas.openxmlformats.org/officeDocument/2006/relationships/tags" Target="../tags/tag1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4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4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4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3.xml"/><Relationship Id="rId1" Type="http://schemas.openxmlformats.org/officeDocument/2006/relationships/tags" Target="../tags/tag12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5.xml"/><Relationship Id="rId1" Type="http://schemas.openxmlformats.org/officeDocument/2006/relationships/tags" Target="../tags/tag1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slideLayout" Target="../slideLayouts/slideLayout4.xml"/><Relationship Id="rId4" Type="http://schemas.openxmlformats.org/officeDocument/2006/relationships/tags" Target="../tags/tag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EBE59E6-77CE-4FE4-BD1A-128A722FC090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Compensation Offsets: Readjustment,</a:t>
            </a:r>
            <a:br>
              <a:rPr lang="en-US" dirty="0"/>
            </a:br>
            <a:r>
              <a:rPr lang="en-US" dirty="0"/>
              <a:t>Separation, &amp; Severance Pay (VSR Advanced)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155D45-3F61-4B8D-849A-B1647ED7750B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</p:spPr>
        <p:txBody>
          <a:bodyPr/>
          <a:lstStyle/>
          <a:p>
            <a:r>
              <a:rPr lang="en-US" dirty="0"/>
              <a:t>Compensation Service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1315A02-3190-42E4-8458-D6197F3BBE88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r>
              <a:rPr lang="en-US" dirty="0"/>
              <a:t>July 2016</a:t>
            </a:r>
          </a:p>
        </p:txBody>
      </p:sp>
    </p:spTree>
    <p:extLst>
      <p:ext uri="{BB962C8B-B14F-4D97-AF65-F5344CB8AC3E}">
        <p14:creationId xmlns:p14="http://schemas.microsoft.com/office/powerpoint/2010/main" val="303315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Important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dirty="0"/>
              <a:t>The presence of an amount in the Separation Pay field is </a:t>
            </a:r>
            <a:r>
              <a:rPr lang="en-US" b="1" i="1" dirty="0"/>
              <a:t>only</a:t>
            </a:r>
            <a:r>
              <a:rPr lang="en-US" dirty="0"/>
              <a:t> an indicator the Veteran received </a:t>
            </a:r>
            <a:r>
              <a:rPr lang="en-US" i="1" dirty="0"/>
              <a:t>some type</a:t>
            </a:r>
            <a:r>
              <a:rPr lang="en-US" dirty="0"/>
              <a:t> of separation benefit.  It is </a:t>
            </a:r>
            <a:r>
              <a:rPr lang="en-US" b="1" i="1" dirty="0"/>
              <a:t>not</a:t>
            </a:r>
            <a:r>
              <a:rPr lang="en-US" dirty="0"/>
              <a:t> a reliable indicator of whether this benefit is the same “separation pay” described in 10 U.S.C. 1174.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02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Factors to determine how much</a:t>
            </a:r>
            <a:br>
              <a:rPr lang="en-US" dirty="0"/>
            </a:br>
            <a:r>
              <a:rPr lang="en-US" dirty="0"/>
              <a:t>Separation Pay to Recoup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25425" indent="-225425"/>
            <a:r>
              <a:rPr lang="en-US" dirty="0"/>
              <a:t>type of separation benefit</a:t>
            </a:r>
          </a:p>
          <a:p>
            <a:pPr marL="225425" indent="-225425"/>
            <a:r>
              <a:rPr lang="en-US" dirty="0"/>
              <a:t>date of entitlement to VA compensation, and</a:t>
            </a:r>
          </a:p>
          <a:p>
            <a:pPr marL="225425" indent="-225425"/>
            <a:r>
              <a:rPr lang="en-US" dirty="0"/>
              <a:t>date of receipt of the separation benefit.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445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To Verify Type and Amount of Separation Pay…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through the Veterans Information Solution (VIS)</a:t>
            </a:r>
          </a:p>
          <a:p>
            <a:r>
              <a:rPr lang="en-US" dirty="0">
                <a:latin typeface="+mj-lt"/>
              </a:rPr>
              <a:t>by submitting a request through the Personnel Information Exchange System (PIES), or</a:t>
            </a:r>
          </a:p>
          <a:p>
            <a:r>
              <a:rPr lang="en-US" dirty="0">
                <a:latin typeface="+mj-lt"/>
              </a:rPr>
              <a:t>by contacting the finance activity center of the service department from which the Veteran separated by </a:t>
            </a:r>
          </a:p>
          <a:p>
            <a:pPr marL="461963" lvl="1" indent="-300038"/>
            <a:r>
              <a:rPr lang="en-US" dirty="0">
                <a:latin typeface="+mj-lt"/>
                <a:cs typeface="Times New Roman" panose="02020603050405020304" pitchFamily="18" charset="0"/>
              </a:rPr>
              <a:t>telephone, or</a:t>
            </a:r>
          </a:p>
          <a:p>
            <a:pPr marL="461963" lvl="1" indent="-300038"/>
            <a:r>
              <a:rPr lang="en-US" dirty="0">
                <a:latin typeface="+mj-lt"/>
                <a:cs typeface="Times New Roman" panose="02020603050405020304" pitchFamily="18" charset="0"/>
              </a:rPr>
              <a:t>fax.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01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Readjustment Pay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r>
              <a:rPr lang="en-US" dirty="0"/>
              <a:t>10 U.S.C. 3814a – paid to regular officers below rank of major during a reduction in force; date of entitlement to VA compensation determines if recoupment is required</a:t>
            </a:r>
          </a:p>
          <a:p>
            <a:r>
              <a:rPr lang="en-US" dirty="0"/>
              <a:t>10 U.S.C. 687 – paid to reserve officers involuntarily release after completing at least 5 years of active service, but didn’t qualify for retirement. Check for what election was made (VA $, lump sum readjustment, or deferred action)</a:t>
            </a:r>
          </a:p>
          <a:p>
            <a:r>
              <a:rPr lang="en-US" dirty="0"/>
              <a:t>PL 87-509 enacted 6/28/62 liberalized one-time irrevocable election law, review file for possible current eligibility to compensation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25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87911" y="1670495"/>
            <a:ext cx="5568178" cy="4333489"/>
            <a:chOff x="3627598" y="1869879"/>
            <a:chExt cx="5913444" cy="4988121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7598" y="1869879"/>
              <a:ext cx="5913444" cy="894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0298" y="2728782"/>
              <a:ext cx="5900744" cy="4129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Recouping Readjustment Pay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403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461963" indent="-461963">
              <a:buFont typeface="+mj-lt"/>
              <a:buAutoNum type="arabicPeriod"/>
            </a:pPr>
            <a:r>
              <a:rPr lang="en-US" dirty="0"/>
              <a:t>What factors do we use to determine if/how much separation pay to recoup?</a:t>
            </a:r>
          </a:p>
          <a:p>
            <a:pPr marL="461963" indent="-461963">
              <a:buFont typeface="+mj-lt"/>
              <a:buAutoNum type="arabicPeriod"/>
            </a:pPr>
            <a:r>
              <a:rPr lang="en-US" dirty="0"/>
              <a:t>Where might we look to verify amount, dates, and type of separation pay?</a:t>
            </a:r>
          </a:p>
          <a:p>
            <a:pPr marL="461963" indent="-461963">
              <a:buFont typeface="+mj-lt"/>
              <a:buAutoNum type="arabicPeriod"/>
            </a:pPr>
            <a:r>
              <a:rPr lang="en-US" dirty="0"/>
              <a:t>Name an important date in offsetting readjustment pay. </a:t>
            </a:r>
          </a:p>
          <a:p>
            <a:endParaRPr lang="en-US" sz="3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69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403225" indent="-403225">
              <a:buClr>
                <a:schemeClr val="tx1"/>
              </a:buClr>
              <a:buFont typeface="+mj-lt"/>
              <a:buAutoNum type="arabicPeriod"/>
            </a:pPr>
            <a:r>
              <a:rPr lang="en-US" b="1" dirty="0"/>
              <a:t>Factors</a:t>
            </a:r>
            <a:r>
              <a:rPr lang="en-US" dirty="0"/>
              <a:t>: type of separation pay, date of entitlement to VA compensation, date separation benefit was received</a:t>
            </a:r>
          </a:p>
          <a:p>
            <a:pPr marL="403225" indent="-403225">
              <a:buClr>
                <a:schemeClr val="tx1"/>
              </a:buClr>
              <a:buFont typeface="+mj-lt"/>
              <a:buAutoNum type="arabicPeriod"/>
            </a:pPr>
            <a:r>
              <a:rPr lang="en-US" b="1" dirty="0"/>
              <a:t>Verification</a:t>
            </a:r>
            <a:r>
              <a:rPr lang="en-US" dirty="0"/>
              <a:t>: VIS, PIES, or service dept. finance activity center</a:t>
            </a:r>
          </a:p>
          <a:p>
            <a:pPr marL="403225" indent="-403225">
              <a:buClr>
                <a:schemeClr val="tx1"/>
              </a:buClr>
              <a:buFont typeface="+mj-lt"/>
              <a:buAutoNum type="arabicPeriod"/>
            </a:pPr>
            <a:r>
              <a:rPr lang="en-US" b="1" dirty="0"/>
              <a:t>Date</a:t>
            </a:r>
            <a:r>
              <a:rPr lang="en-US" dirty="0"/>
              <a:t>: September 15, 1981</a:t>
            </a:r>
          </a:p>
          <a:p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46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Separation Pay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69563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Separation pay under 10 U.S.C. 1174 replaced readjustment pay, effective September 15, 1981.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8D7419-5141-4926-8A18-705E1DF2854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71948" y="2753033"/>
            <a:ext cx="8219768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is paid to regular and reserve officers who </a:t>
            </a:r>
          </a:p>
          <a:p>
            <a:pPr marL="688975" lvl="1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involuntarily separate from service after completing at least five years of active duty, but</a:t>
            </a:r>
          </a:p>
          <a:p>
            <a:pPr marL="688975" lvl="1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do </a:t>
            </a:r>
            <a:r>
              <a:rPr lang="en-US" b="1" i="1" dirty="0">
                <a:latin typeface="+mj-lt"/>
                <a:cs typeface="Times New Roman" panose="02020603050405020304" pitchFamily="18" charset="0"/>
              </a:rPr>
              <a:t>not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qualify for retirement, and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is also paid to regular enlisted members under </a:t>
            </a:r>
            <a:r>
              <a:rPr lang="en-US" sz="2000" i="1" dirty="0">
                <a:latin typeface="+mj-lt"/>
              </a:rPr>
              <a:t>PL 101-510, Section 501</a:t>
            </a:r>
            <a:r>
              <a:rPr lang="en-US" sz="2000" dirty="0">
                <a:latin typeface="+mj-lt"/>
              </a:rPr>
              <a:t>, (enacted November 5, 1990) who </a:t>
            </a:r>
          </a:p>
          <a:p>
            <a:pPr marL="688975" lvl="1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involuntarily separate from service after completing six years of active duty, and</a:t>
            </a:r>
          </a:p>
          <a:p>
            <a:pPr marL="688975" lvl="1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do </a:t>
            </a:r>
            <a:r>
              <a:rPr lang="en-US" b="1" i="1" dirty="0">
                <a:latin typeface="+mj-lt"/>
                <a:cs typeface="Times New Roman" panose="02020603050405020304" pitchFamily="18" charset="0"/>
              </a:rPr>
              <a:t>not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qualify for retirement. </a:t>
            </a:r>
          </a:p>
        </p:txBody>
      </p:sp>
    </p:spTree>
    <p:extLst>
      <p:ext uri="{BB962C8B-B14F-4D97-AF65-F5344CB8AC3E}">
        <p14:creationId xmlns:p14="http://schemas.microsoft.com/office/powerpoint/2010/main" val="3257068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Recouping Separation Pay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18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386099" y="2123227"/>
            <a:ext cx="6371802" cy="2611545"/>
            <a:chOff x="1810252" y="1878441"/>
            <a:chExt cx="8657714" cy="364405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0252" y="1878441"/>
              <a:ext cx="8657714" cy="13129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0252" y="3144002"/>
              <a:ext cx="8619655" cy="2378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153964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Special Separation Benefit (SSB)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81C815-4927-42B5-B85F-55E751FC25A9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71948" y="2153265"/>
            <a:ext cx="8239433" cy="321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SSB is a lump sum amount equal to 15 percent of the service-member’s annual basic pay, multiplied by years of active service. </a:t>
            </a:r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i="1" dirty="0"/>
              <a:t>DD Form 214</a:t>
            </a:r>
            <a:r>
              <a:rPr lang="en-US" sz="2000" dirty="0"/>
              <a:t> usually indicates whether SSB or Voluntary Separation Incentive (VSI) was received and amount. (SSB codes include CB, FCB, KCB, &amp; MCB). </a:t>
            </a:r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i="1" dirty="0"/>
              <a:t>The amount shown on the DD214 may not be accurate – verify!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67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r>
              <a:rPr lang="en-US" dirty="0"/>
              <a:t>Review prohibition against duplication of benefits</a:t>
            </a:r>
          </a:p>
          <a:p>
            <a:r>
              <a:rPr lang="en-US" dirty="0"/>
              <a:t>List places to find evidence of pay potentially requiring offsets</a:t>
            </a:r>
          </a:p>
          <a:p>
            <a:r>
              <a:rPr lang="en-US" dirty="0"/>
              <a:t>Identify critical dates and offset considerations</a:t>
            </a:r>
          </a:p>
          <a:p>
            <a:r>
              <a:rPr lang="en-US" dirty="0"/>
              <a:t>Apply compensation offset knowledge by correctly working scenarios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7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Recouping SSB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25425" indent="-225425"/>
            <a:r>
              <a:rPr lang="en-US" dirty="0"/>
              <a:t>This is missed often, so … make a note, highlight, make a check list – whatever works for you!</a:t>
            </a:r>
          </a:p>
          <a:p>
            <a:pPr marL="225425" indent="-225425"/>
            <a:r>
              <a:rPr lang="en-US" i="1" dirty="0"/>
              <a:t>PL 105-178</a:t>
            </a:r>
            <a:r>
              <a:rPr lang="en-US" dirty="0"/>
              <a:t> provides for recoupment of the </a:t>
            </a:r>
            <a:r>
              <a:rPr lang="en-US" b="1" i="1" dirty="0">
                <a:solidFill>
                  <a:srgbClr val="800000"/>
                </a:solidFill>
              </a:rPr>
              <a:t>after-tax</a:t>
            </a:r>
            <a:r>
              <a:rPr lang="en-US" b="1" dirty="0">
                <a:solidFill>
                  <a:srgbClr val="800000"/>
                </a:solidFill>
              </a:rPr>
              <a:t> </a:t>
            </a:r>
            <a:r>
              <a:rPr lang="en-US" dirty="0"/>
              <a:t>amount of SSB a Veteran receives, regardless of the date of receipt.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756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Disability Severance Pay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r>
              <a:rPr lang="en-US" dirty="0"/>
              <a:t>Before recouping disability severance pay, it is necessary to identify the disability(</a:t>
            </a:r>
            <a:r>
              <a:rPr lang="en-US" dirty="0" err="1"/>
              <a:t>ies</a:t>
            </a:r>
            <a:r>
              <a:rPr lang="en-US" dirty="0"/>
              <a:t>) for which the Veteran received this benefit. The best source for this information is the Veteran’s Physical Evaluation Board (PEB) report, which is normally included in his/her STRs or Personnel Record.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89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More About Disability Severance Pay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25425" indent="-225425"/>
            <a:r>
              <a:rPr lang="en-US" dirty="0"/>
              <a:t>Generally, if a Veteran received disability severance pay, VA must withhold from his/her monthly compensation an amount equal to the monthly compensation payable for the disability(</a:t>
            </a:r>
            <a:r>
              <a:rPr lang="en-US" dirty="0" err="1"/>
              <a:t>ies</a:t>
            </a:r>
            <a:r>
              <a:rPr lang="en-US" dirty="0"/>
              <a:t>) for which the Veteran received disability severance pay. VA continues to withhold this amount until it has recouped the amount specified in M21-1, Part III, Subpart v, 4.B.2.c.</a:t>
            </a:r>
          </a:p>
          <a:p>
            <a:pPr marL="225425" indent="-225425"/>
            <a:r>
              <a:rPr lang="en-US" dirty="0"/>
              <a:t>The monthly withholding may never exceed the monthly amount of compensation payable based on the </a:t>
            </a:r>
            <a:r>
              <a:rPr lang="en-US" b="1" i="1" dirty="0"/>
              <a:t>initial</a:t>
            </a:r>
            <a:r>
              <a:rPr lang="en-US" dirty="0"/>
              <a:t>, </a:t>
            </a:r>
            <a:r>
              <a:rPr lang="en-US" b="1" i="1" dirty="0"/>
              <a:t>compensable</a:t>
            </a:r>
            <a:r>
              <a:rPr lang="en-US" dirty="0"/>
              <a:t> rating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34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When there’s a 10% based on </a:t>
            </a:r>
            <a:br>
              <a:rPr lang="en-US" dirty="0"/>
            </a:br>
            <a:r>
              <a:rPr lang="en-US" dirty="0"/>
              <a:t>multiple 0s under 3.324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dirty="0"/>
              <a:t>If a Veteran has multiple severance pay disabilities, each rated 0 percent disabling, and VA assigns a 10 percent disability rating to them under 38 CFR 3.324, </a:t>
            </a:r>
            <a:r>
              <a:rPr lang="en-US" b="1" i="1" dirty="0"/>
              <a:t>no</a:t>
            </a:r>
            <a:r>
              <a:rPr lang="en-US" dirty="0"/>
              <a:t> withholding is necessary for these disabilities until VA assigns a compensable rating to one or more of them individually.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84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Disability Severance Exception for Temp 100%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694426"/>
          </a:xfrm>
        </p:spPr>
        <p:txBody>
          <a:bodyPr/>
          <a:lstStyle/>
          <a:p>
            <a:r>
              <a:rPr lang="en-US" b="1" i="1" dirty="0"/>
              <a:t>Exception</a:t>
            </a:r>
            <a:r>
              <a:rPr lang="en-US" dirty="0"/>
              <a:t>: </a:t>
            </a:r>
            <a:r>
              <a:rPr lang="en-US" sz="1800" dirty="0"/>
              <a:t>If VA </a:t>
            </a:r>
            <a:r>
              <a:rPr lang="en-US" sz="1800" b="1" i="1" dirty="0"/>
              <a:t>initially</a:t>
            </a:r>
            <a:r>
              <a:rPr lang="en-US" sz="1800" dirty="0"/>
              <a:t> assigns a severance pay disability a temporary 100-percent rating under 38 CFR 4.28, 4.29, or 4.30,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E81F9E-6A17-4FDB-87E8-412DE2C7BE1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62117" y="2747666"/>
            <a:ext cx="8239432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VA must withhold all of the Veteran’s monthly compensation until entitlement to the temporary 100-percent rating ends, and</a:t>
            </a:r>
          </a:p>
          <a:p>
            <a:pPr marL="344488" indent="-344488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/>
              <a:t>monthly withholdings thereafter may never exceed the monthly amount of compensation payable based on the disability rating VA assigns the severance pay disability(</a:t>
            </a:r>
            <a:r>
              <a:rPr lang="en-US" dirty="0" err="1"/>
              <a:t>ies</a:t>
            </a:r>
            <a:r>
              <a:rPr lang="en-US" dirty="0"/>
              <a:t>) </a:t>
            </a:r>
            <a:r>
              <a:rPr lang="en-US" i="1" dirty="0"/>
              <a:t>immediately after</a:t>
            </a:r>
            <a:r>
              <a:rPr lang="en-US" dirty="0"/>
              <a:t> entitlement to the temporary 100-percent rating ends. </a:t>
            </a:r>
          </a:p>
        </p:txBody>
      </p:sp>
    </p:spTree>
    <p:extLst>
      <p:ext uri="{BB962C8B-B14F-4D97-AF65-F5344CB8AC3E}">
        <p14:creationId xmlns:p14="http://schemas.microsoft.com/office/powerpoint/2010/main" val="31628068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But what if severance disability </a:t>
            </a:r>
            <a:br>
              <a:rPr lang="en-US" dirty="0"/>
            </a:br>
            <a:r>
              <a:rPr lang="en-US" dirty="0"/>
              <a:t>was combat-related?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941439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PL 110-181</a:t>
            </a:r>
            <a:r>
              <a:rPr lang="en-US" dirty="0"/>
              <a:t>, as implemented in 38 CFR 3.700(a)(3), prohibits the recoupment of disability severance pay from VA compensation if the Veteran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E14065-CD63-4490-8D8E-4194A787C5D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71948" y="2998839"/>
            <a:ext cx="822960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separated from service on or after January 28, 2008, and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incurred the disability for which he/she received disability severance pay in the line of duty in a combat zone or during combat-related operations. </a:t>
            </a:r>
          </a:p>
        </p:txBody>
      </p:sp>
    </p:spTree>
    <p:extLst>
      <p:ext uri="{BB962C8B-B14F-4D97-AF65-F5344CB8AC3E}">
        <p14:creationId xmlns:p14="http://schemas.microsoft.com/office/powerpoint/2010/main" val="957471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Combat Exception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6759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provisions of this block may apply to a Veteran who separated from service </a:t>
            </a:r>
            <a:r>
              <a:rPr lang="en-US" b="1" i="1" dirty="0"/>
              <a:t>prior</a:t>
            </a:r>
            <a:r>
              <a:rPr lang="en-US" dirty="0"/>
              <a:t> to January 28, 2008, </a:t>
            </a:r>
            <a:r>
              <a:rPr lang="en-US" b="1" i="1" dirty="0"/>
              <a:t>if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48862C-E27D-4E22-A764-F19A8FF371B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67032" y="2733369"/>
            <a:ext cx="820993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the Veteran incurred a disability in the line of duty in a combat zone, and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latin typeface="+mj-lt"/>
              </a:rPr>
              <a:t>DoD subsequently </a:t>
            </a:r>
          </a:p>
          <a:p>
            <a:pPr marL="628650" lvl="1" indent="-2841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placed the Veteran on the Temporary Disability Retirement List (TDRL)</a:t>
            </a:r>
          </a:p>
          <a:p>
            <a:pPr marL="628650" lvl="1" indent="-2841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later removed the Veteran from TDRL </a:t>
            </a:r>
            <a:r>
              <a:rPr lang="en-US" i="1" dirty="0">
                <a:latin typeface="+mj-lt"/>
                <a:cs typeface="Times New Roman" panose="02020603050405020304" pitchFamily="18" charset="0"/>
              </a:rPr>
              <a:t>on or after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January 28, 2008, and</a:t>
            </a:r>
          </a:p>
          <a:p>
            <a:pPr marL="628650" lvl="1" indent="-284163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awarded the Veteran disability severance pay for the same disability. </a:t>
            </a:r>
          </a:p>
        </p:txBody>
      </p:sp>
    </p:spTree>
    <p:extLst>
      <p:ext uri="{BB962C8B-B14F-4D97-AF65-F5344CB8AC3E}">
        <p14:creationId xmlns:p14="http://schemas.microsoft.com/office/powerpoint/2010/main" val="1470859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Important!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225425" indent="-225425"/>
            <a:r>
              <a:rPr lang="en-US" dirty="0"/>
              <a:t>In order to meet the “combat-related operations” requirement, the disability must be the result of armed conflict.</a:t>
            </a:r>
          </a:p>
          <a:p>
            <a:pPr marL="225425" indent="-225425"/>
            <a:r>
              <a:rPr lang="en-US" dirty="0"/>
              <a:t>DoD – </a:t>
            </a:r>
            <a:r>
              <a:rPr lang="en-US" b="1" i="1" dirty="0"/>
              <a:t>not</a:t>
            </a:r>
            <a:r>
              <a:rPr lang="en-US" i="1" dirty="0"/>
              <a:t> VA</a:t>
            </a:r>
            <a:r>
              <a:rPr lang="en-US" dirty="0"/>
              <a:t> – decides whether a disability was incurred in the line of duty in a combat zone or during combat-related operations.</a:t>
            </a:r>
          </a:p>
          <a:p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625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How do we know?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175751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Blocks 26 and 28 on a Veteran’s </a:t>
            </a:r>
            <a:r>
              <a:rPr lang="en-US" i="1" dirty="0"/>
              <a:t>DD Form 214</a:t>
            </a:r>
            <a:r>
              <a:rPr lang="en-US" dirty="0"/>
              <a:t> usually contain information that indicates whether he/she received disability severance pay that is </a:t>
            </a:r>
            <a:r>
              <a:rPr lang="en-US" b="1" i="1" dirty="0"/>
              <a:t>not</a:t>
            </a:r>
            <a:r>
              <a:rPr lang="en-US" dirty="0"/>
              <a:t> subject to recoupment under 38 CFR 3.700(a)(3).</a:t>
            </a:r>
          </a:p>
          <a:p>
            <a:endParaRPr lang="en-US" dirty="0"/>
          </a:p>
          <a:p>
            <a:r>
              <a:rPr lang="en-US" dirty="0"/>
              <a:t>Usually, this is how this information appears on the </a:t>
            </a:r>
            <a:r>
              <a:rPr lang="en-US" i="1" dirty="0"/>
              <a:t>DD Form 214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957" y="4243167"/>
            <a:ext cx="7288086" cy="161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693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Other places to look…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b="1" dirty="0"/>
              <a:t>If it’s unclear, check the PEB for the following text:</a:t>
            </a:r>
          </a:p>
          <a:p>
            <a:r>
              <a:rPr lang="en-US" i="1" dirty="0"/>
              <a:t>Disability was incurred in a combat zone or incurred during the performance of duty in combat-related operations as designated by the Secretary of Defense (NDAA 2008, Sec 1646)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Note: </a:t>
            </a:r>
            <a:r>
              <a:rPr lang="en-US" sz="1800" dirty="0"/>
              <a:t>A service department might add </a:t>
            </a:r>
            <a:r>
              <a:rPr lang="en-US" sz="1800" i="1" dirty="0"/>
              <a:t>Yes</a:t>
            </a:r>
            <a:r>
              <a:rPr lang="en-US" sz="1800" dirty="0"/>
              <a:t> or </a:t>
            </a:r>
            <a:r>
              <a:rPr lang="en-US" sz="1800" i="1" dirty="0"/>
              <a:t>No</a:t>
            </a:r>
            <a:r>
              <a:rPr lang="en-US" sz="1800" dirty="0"/>
              <a:t> behind this statement.  If it adds </a:t>
            </a:r>
            <a:r>
              <a:rPr lang="en-US" sz="1800" i="1" dirty="0"/>
              <a:t>No</a:t>
            </a:r>
            <a:r>
              <a:rPr lang="en-US" sz="1800" dirty="0"/>
              <a:t>, the Veteran’s disability severance pay </a:t>
            </a:r>
            <a:r>
              <a:rPr lang="en-US" sz="1800" b="1" i="1" u="sng" dirty="0"/>
              <a:t>is</a:t>
            </a:r>
            <a:r>
              <a:rPr lang="en-US" sz="1800" dirty="0"/>
              <a:t> subject to recoupment.</a:t>
            </a:r>
          </a:p>
          <a:p>
            <a:endParaRPr lang="en-US" dirty="0"/>
          </a:p>
          <a:p>
            <a:r>
              <a:rPr lang="en-US" dirty="0"/>
              <a:t>These codes also indicate possible combat disability: combat zone, CZ, </a:t>
            </a:r>
            <a:r>
              <a:rPr lang="en-US" dirty="0" err="1"/>
              <a:t>Czone</a:t>
            </a:r>
            <a:r>
              <a:rPr lang="en-US" dirty="0"/>
              <a:t>, Armed Conflict, AC, CR-AC, and CR-CZ.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801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dirty="0"/>
              <a:t>38 CFR 3.700, General</a:t>
            </a:r>
          </a:p>
          <a:p>
            <a:r>
              <a:rPr lang="en-US" dirty="0"/>
              <a:t>M21-1, Part III, Subpart v.4.B, Recoupment of Separation Benefits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26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Autofit/>
          </a:bodyPr>
          <a:lstStyle/>
          <a:p>
            <a:r>
              <a:rPr lang="en-US" dirty="0"/>
              <a:t>If severance and non-severance</a:t>
            </a:r>
            <a:br>
              <a:rPr lang="en-US" dirty="0"/>
            </a:br>
            <a:r>
              <a:rPr lang="en-US" dirty="0"/>
              <a:t>disabilities are present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975894-979C-435F-AF65-7F63FA121F6D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476865" y="3848823"/>
            <a:ext cx="820993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 severance pay disability rated 50 percent disabling, and</a:t>
            </a:r>
          </a:p>
          <a:p>
            <a:pPr marL="342900" indent="-34290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 non-severance pay disability rated 100 percent disabling.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0A5B8-1DD3-4C52-B1C3-73943A8C33C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91614" y="4745244"/>
            <a:ext cx="82050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i="1" dirty="0"/>
              <a:t>Result</a:t>
            </a:r>
            <a:r>
              <a:rPr lang="en-US" sz="2000" dirty="0"/>
              <a:t>: VA may </a:t>
            </a:r>
            <a:r>
              <a:rPr lang="en-US" sz="2000" b="1" i="1" dirty="0"/>
              <a:t>not</a:t>
            </a:r>
            <a:r>
              <a:rPr lang="en-US" sz="2000" dirty="0"/>
              <a:t> withhold any compensation to recoup the Veteran’s disability severance pay while the non-severance pay disability is rated 100  percent disabling.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E8A637-E74B-402B-8DE2-7CDDCFD94CF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86697" y="2119070"/>
            <a:ext cx="820501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/>
              <a:t>VA may </a:t>
            </a:r>
            <a:r>
              <a:rPr lang="en-US" sz="2000" b="1" i="1" dirty="0"/>
              <a:t>not</a:t>
            </a:r>
            <a:r>
              <a:rPr lang="en-US" sz="2000" dirty="0"/>
              <a:t> withhold an amount greater than that to which the Veteran is entitled based on the non-severance pay disability(</a:t>
            </a:r>
            <a:r>
              <a:rPr lang="en-US" sz="2000" dirty="0" err="1"/>
              <a:t>ies</a:t>
            </a:r>
            <a:r>
              <a:rPr lang="en-US" sz="2000" dirty="0"/>
              <a:t>).  </a:t>
            </a:r>
          </a:p>
          <a:p>
            <a:pPr>
              <a:spcAft>
                <a:spcPts val="600"/>
              </a:spcAft>
            </a:pPr>
            <a:endParaRPr lang="en-US" sz="2000" dirty="0"/>
          </a:p>
          <a:p>
            <a:pPr>
              <a:spcAft>
                <a:spcPts val="600"/>
              </a:spcAft>
            </a:pPr>
            <a:r>
              <a:rPr lang="en-US" sz="2000" b="1" i="1" dirty="0"/>
              <a:t>Scenario</a:t>
            </a:r>
            <a:r>
              <a:rPr lang="en-US" sz="2000" dirty="0"/>
              <a:t>: In a decision on a Veteran’s original claim for benefits, VA awards service connection for </a:t>
            </a:r>
          </a:p>
        </p:txBody>
      </p:sp>
    </p:spTree>
    <p:extLst>
      <p:ext uri="{BB962C8B-B14F-4D97-AF65-F5344CB8AC3E}">
        <p14:creationId xmlns:p14="http://schemas.microsoft.com/office/powerpoint/2010/main" val="41062250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Examples for disability severance withholding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31</a:t>
            </a:fld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236" y="1880498"/>
            <a:ext cx="6327528" cy="376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4305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Recouping Disability Severance Pay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8188" y="2242868"/>
            <a:ext cx="7088098" cy="95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714" y="3154258"/>
            <a:ext cx="7046611" cy="139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6164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403225" indent="-403225">
              <a:buFont typeface="+mj-lt"/>
              <a:buAutoNum type="arabicPeriod"/>
            </a:pPr>
            <a:r>
              <a:rPr lang="en-US" dirty="0"/>
              <a:t>Separation pay replaced what?</a:t>
            </a:r>
          </a:p>
          <a:p>
            <a:pPr marL="403225" indent="-403225">
              <a:buFont typeface="+mj-lt"/>
              <a:buAutoNum type="arabicPeriod"/>
            </a:pPr>
            <a:r>
              <a:rPr lang="en-US" dirty="0"/>
              <a:t>If 10% under 3.324, will there be withholding for disability severance pay?</a:t>
            </a:r>
          </a:p>
          <a:p>
            <a:pPr marL="403225" indent="-403225">
              <a:buFont typeface="+mj-lt"/>
              <a:buAutoNum type="arabicPeriod"/>
            </a:pPr>
            <a:r>
              <a:rPr lang="en-US" dirty="0"/>
              <a:t>If combat-related disability severance pay, will there be withholding?</a:t>
            </a:r>
          </a:p>
          <a:p>
            <a:pPr marL="403225" indent="-403225">
              <a:buFont typeface="+mj-lt"/>
              <a:buAutoNum type="arabicPeriod"/>
            </a:pPr>
            <a:r>
              <a:rPr lang="en-US" dirty="0"/>
              <a:t>If non-severance condition is 100% and severance condition is 50%, what would be the withholding?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4020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385763" indent="-385763">
              <a:buFont typeface="+mj-lt"/>
              <a:buAutoNum type="arabicPeriod"/>
            </a:pPr>
            <a:r>
              <a:rPr lang="en-US" dirty="0"/>
              <a:t>Replaced readjustment pay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No, if 3.324 grants 10% vs. multiple 0s, withholding will start with original compensable grant of severance condition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No, withholding prohibited for verified combat condition (if the Veteran separated on or after January 28, 2008)</a:t>
            </a:r>
          </a:p>
          <a:p>
            <a:pPr marL="385763" indent="-385763">
              <a:buFont typeface="+mj-lt"/>
              <a:buAutoNum type="arabicPeriod"/>
            </a:pPr>
            <a:r>
              <a:rPr lang="en-US" dirty="0"/>
              <a:t>No withholding as 100% is warranted for non-severance condition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157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196583"/>
            <a:ext cx="9144000" cy="1086867"/>
          </a:xfrm>
        </p:spPr>
        <p:txBody>
          <a:bodyPr>
            <a:noAutofit/>
          </a:bodyPr>
          <a:lstStyle/>
          <a:p>
            <a:pPr marL="461963"/>
            <a:r>
              <a:rPr lang="en-US" sz="7200" b="0" dirty="0"/>
              <a:t>Practical Exercise:</a:t>
            </a:r>
            <a:br>
              <a:rPr lang="en-US" sz="7200" b="0"/>
            </a:br>
            <a:r>
              <a:rPr lang="en-US" sz="5400" b="0"/>
              <a:t>Show Off </a:t>
            </a:r>
            <a:r>
              <a:rPr lang="en-US" sz="5400" b="0" dirty="0"/>
              <a:t>Your Offset Skills</a:t>
            </a:r>
            <a:endParaRPr lang="en-US" sz="72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7717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63A7C03-247C-4056-915C-E6ECEDDADCB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8"/>
            <a:ext cx="9144000" cy="1086867"/>
          </a:xfrm>
        </p:spPr>
        <p:txBody>
          <a:bodyPr/>
          <a:lstStyle/>
          <a:p>
            <a:r>
              <a:rPr lang="en-US"/>
              <a:t>Questions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FF007-26B3-4653-91DC-512B8585C1E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87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Prohibition Against Duplication of Benefits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1"/>
            <a:ext cx="8229600" cy="36512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38 CFR 3.700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A5066E-5A20-4F7C-9656-98401AE415B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462116" y="2422527"/>
            <a:ext cx="8229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800000"/>
                </a:solidFill>
              </a:rPr>
              <a:t>readjustment pay </a:t>
            </a:r>
            <a:r>
              <a:rPr lang="en-US" sz="2000" dirty="0"/>
              <a:t>under former 10 U.S.C. 687 and 3814a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non-disability severance pay under 10 U.S.C. 1174(h)(2)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800000"/>
                </a:solidFill>
              </a:rPr>
              <a:t>separation pay </a:t>
            </a:r>
            <a:r>
              <a:rPr lang="en-US" sz="2000" dirty="0"/>
              <a:t>under 10 U.S.C. 1174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Reservists’ Involuntary Separation Pay (RISP)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800000"/>
                </a:solidFill>
              </a:rPr>
              <a:t>Special Separation Benefit (SSB)</a:t>
            </a:r>
            <a:r>
              <a:rPr lang="en-US" sz="2000" dirty="0"/>
              <a:t> under 10 U.S.C. 1174a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Voluntary Separation Pay (VSP) under 10 U.S.C. 1175a, and</a:t>
            </a:r>
          </a:p>
          <a:p>
            <a:pPr marL="285750" indent="-285750"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800000"/>
                </a:solidFill>
              </a:rPr>
              <a:t>disability severance pay </a:t>
            </a:r>
            <a:r>
              <a:rPr lang="en-US" sz="2000" dirty="0"/>
              <a:t>under 10 U.S.C. 1212(c). </a:t>
            </a:r>
          </a:p>
        </p:txBody>
      </p:sp>
    </p:spTree>
    <p:extLst>
      <p:ext uri="{BB962C8B-B14F-4D97-AF65-F5344CB8AC3E}">
        <p14:creationId xmlns:p14="http://schemas.microsoft.com/office/powerpoint/2010/main" val="1451858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Review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dirty="0"/>
              <a:t>Name the most common types of separation pay for which we make compensation adjustments </a:t>
            </a:r>
            <a:r>
              <a:rPr lang="en-US" b="1" dirty="0"/>
              <a:t>and</a:t>
            </a:r>
            <a:r>
              <a:rPr lang="en-US" dirty="0"/>
              <a:t> which will be the focus of this training (there are 4).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53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dirty="0"/>
              <a:t>Readjustment pay</a:t>
            </a:r>
          </a:p>
          <a:p>
            <a:r>
              <a:rPr lang="en-US" dirty="0"/>
              <a:t>Separation pay</a:t>
            </a:r>
          </a:p>
          <a:p>
            <a:r>
              <a:rPr lang="en-US" dirty="0"/>
              <a:t>Special Separation Benefit (SSB)</a:t>
            </a:r>
          </a:p>
          <a:p>
            <a:r>
              <a:rPr lang="en-US" dirty="0"/>
              <a:t>Severance pay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68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Check the following for evidence of separation benefits: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r>
              <a:rPr lang="en-US" dirty="0"/>
              <a:t>21-526EZ/application for compensation</a:t>
            </a:r>
          </a:p>
          <a:p>
            <a:r>
              <a:rPr lang="en-US" dirty="0"/>
              <a:t>DD Form 214, Certificate of Release or Discharge from Active Duty</a:t>
            </a:r>
          </a:p>
          <a:p>
            <a:r>
              <a:rPr lang="en-US" dirty="0"/>
              <a:t>Miscellaneous Info tab on Veterans Identification screen in BIRLS</a:t>
            </a:r>
          </a:p>
          <a:p>
            <a:r>
              <a:rPr lang="en-US" dirty="0"/>
              <a:t>Discharge Pay tab on Military Payment Information screen in VETSNET Awards and VBMS-A or </a:t>
            </a:r>
          </a:p>
          <a:p>
            <a:r>
              <a:rPr lang="en-US" dirty="0"/>
              <a:t>Military Payments tab on Military Information screen in SHARE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7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961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Review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dirty="0"/>
              <a:t>Where would you look for evidence of separation pay?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100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/>
          </a:bodyPr>
          <a:lstStyle/>
          <a:p>
            <a:r>
              <a:rPr lang="en-US" dirty="0"/>
              <a:t>Answer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225425" indent="-225425"/>
            <a:r>
              <a:rPr lang="en-US" dirty="0"/>
              <a:t>21-526EZ/application for compensation</a:t>
            </a:r>
          </a:p>
          <a:p>
            <a:pPr marL="225425" indent="-225425"/>
            <a:r>
              <a:rPr lang="en-US" dirty="0"/>
              <a:t>DD Form 214, Certificate of Release or Discharge from Active Duty</a:t>
            </a:r>
          </a:p>
          <a:p>
            <a:pPr marL="225425" indent="-225425"/>
            <a:r>
              <a:rPr lang="en-US" dirty="0"/>
              <a:t>Miscellaneous Info tab on Veterans Identification screen in BIRLS</a:t>
            </a:r>
          </a:p>
          <a:p>
            <a:pPr marL="225425" indent="-225425"/>
            <a:r>
              <a:rPr lang="en-US" dirty="0"/>
              <a:t>Discharge Pay tab on Military Payment Information screen in VETSNET Awards and VBMS-A or </a:t>
            </a:r>
          </a:p>
          <a:p>
            <a:pPr marL="225425" indent="-225425"/>
            <a:r>
              <a:rPr lang="en-US" dirty="0"/>
              <a:t>Military Payments tab on Military Information screen in SHARE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</p:spPr>
        <p:txBody>
          <a:bodyPr/>
          <a:lstStyle/>
          <a:p>
            <a:fld id="{7C414AED-89CE-4A48-8B2B-1B3A5C68EA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595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PROJECT_OPEN" val="0"/>
  <p:tag name="ARTICULATE_SLIDE_COUNT" val="4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837CD09-D56D-450B-964D-BE2E375EAB76}&quot;/&gt;&lt;isInvalidForFieldText val=&quot;0&quot;/&gt;&lt;Image&gt;&lt;filename val=&quot;C:\Users\User\AppData\Local\Temp\CP1278464525781Session\CPTrustFolder1278464525796\PPTImport1278465148140\data\asimages\{5837CD09-D56D-450B-964D-BE2E375EAB76}_27.png&quot;/&gt;&lt;left val=&quot;727&quot;/&gt;&lt;top val=&quot;687&quot;/&gt;&lt;width val=&quot;226&quot;/&gt;&lt;height val=&quot;45&quot;/&gt;&lt;hasText val=&quot;1&quot;/&gt;&lt;/Image&gt;&lt;/ThreeDShapeInfo&gt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FA63E672-DDCF-40FE-9E5B-E2FA5219ADA6}&quot;/&gt;&lt;isInvalidForFieldText val=&quot;0&quot;/&gt;&lt;Image&gt;&lt;filename val=&quot;C:\Users\User\AppData\Local\Temp\CP1278464525781Session\CPTrustFolder1278464525796\PPTImport1278465148140\data\asimages\{FA63E672-DDCF-40FE-9E5B-E2FA5219ADA6}_28.png&quot;/&gt;&lt;left val=&quot;0&quot;/&gt;&lt;top val=&quot;76&quot;/&gt;&lt;width val=&quot;961&quot;/&gt;&lt;height val=&quot;122&quot;/&gt;&lt;hasText val=&quot;1&quot;/&gt;&lt;/Image&gt;&lt;/ThreeDShapeInfo&gt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0&quot;/&gt;&lt;lineCharCount val=&quot;72&quot;/&gt;&lt;lineCharCount val=&quot;64&quot;/&gt;&lt;lineCharCount val=&quot;1&quot;/&gt;&lt;lineCharCount val=&quot;66&quot;/&gt;&lt;/TableIndex&gt;&lt;/ShapeTextInfo&gt;"/>
  <p:tag name="HTML_SHAPEINFO" val="&lt;ThreeDShapeInfo&gt;&lt;uuid val=&quot;{64039010-5983-4E89-9412-8E840606F8FD}&quot;/&gt;&lt;isInvalidForFieldText val=&quot;0&quot;/&gt;&lt;Image&gt;&lt;filename val=&quot;C:\Users\User\AppData\Local\Temp\CP1278464525781Session\CPTrustFolder1278464525796\PPTImport1278465148140\data\asimages\{64039010-5983-4E89-9412-8E840606F8FD}_28.png&quot;/&gt;&lt;left val=&quot;40&quot;/&gt;&lt;top val=&quot;212&quot;/&gt;&lt;width val=&quot;874&quot;/&gt;&lt;height val=&quot;201&quot;/&gt;&lt;hasText val=&quot;1&quot;/&gt;&lt;/Image&gt;&lt;/ThreeDShapeInfo&gt;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8E374C1-28BA-4940-AA08-793309AE2CB7}&quot;/&gt;&lt;isInvalidForFieldText val=&quot;0&quot;/&gt;&lt;Image&gt;&lt;filename val=&quot;C:\Users\User\AppData\Local\Temp\CP1278464525781Session\CPTrustFolder1278464525796\PPTImport1278465148140\data\asimages\{58E374C1-28BA-4940-AA08-793309AE2CB7}_28.png&quot;/&gt;&lt;left val=&quot;727&quot;/&gt;&lt;top val=&quot;687&quot;/&gt;&lt;width val=&quot;226&quot;/&gt;&lt;height val=&quot;45&quot;/&gt;&lt;hasText val=&quot;1&quot;/&gt;&lt;/Image&gt;&lt;/ThreeDShapeInfo&gt;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2&quot;/&gt;&lt;/TableIndex&gt;&lt;/ShapeTextInfo&gt;"/>
  <p:tag name="HTML_SHAPEINFO" val="&lt;ThreeDShapeInfo&gt;&lt;uuid val=&quot;{422D919E-C8D3-474E-8650-67E008041647}&quot;/&gt;&lt;isInvalidForFieldText val=&quot;0&quot;/&gt;&lt;Image&gt;&lt;filename val=&quot;C:\Users\User\AppData\Local\Temp\CP1278464525781Session\CPTrustFolder1278464525796\PPTImport1278465148140\data\asimages\{422D919E-C8D3-474E-8650-67E008041647}_29.png&quot;/&gt;&lt;left val=&quot;0&quot;/&gt;&lt;top val=&quot;76&quot;/&gt;&lt;width val=&quot;961&quot;/&gt;&lt;height val=&quot;122&quot;/&gt;&lt;hasText val=&quot;1&quot;/&gt;&lt;/Image&gt;&lt;/ThreeDShapeInfo&gt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55&quot;/&gt;&lt;lineCharCount val=&quot;64&quot;/&gt;&lt;lineCharCount val=&quot;70&quot;/&gt;&lt;lineCharCount val=&quot;44&quot;/&gt;&lt;lineCharCount val=&quot;1&quot;/&gt;&lt;lineCharCount val=&quot;77&quot;/&gt;&lt;lineCharCount val=&quot;74&quot;/&gt;&lt;lineCharCount val=&quot;1&quot;/&gt;&lt;lineCharCount val=&quot;71&quot;/&gt;&lt;lineCharCount val=&quot;45&quot;/&gt;&lt;/TableIndex&gt;&lt;/ShapeTextInfo&gt;"/>
  <p:tag name="HTML_SHAPEINFO" val="&lt;ThreeDShapeInfo&gt;&lt;uuid val=&quot;{E6FC9263-4910-4D17-B710-312C7F38A213}&quot;/&gt;&lt;isInvalidForFieldText val=&quot;0&quot;/&gt;&lt;Image&gt;&lt;filename val=&quot;C:\Users\User\AppData\Local\Temp\CP1278464525781Session\CPTrustFolder1278464525796\PPTImport1278465148140\data\asimages\{E6FC9263-4910-4D17-B710-312C7F38A213}_29.png&quot;/&gt;&lt;left val=&quot;40&quot;/&gt;&lt;top val=&quot;212&quot;/&gt;&lt;width val=&quot;883&quot;/&gt;&lt;height val=&quot;415&quot;/&gt;&lt;hasText val=&quot;1&quot;/&gt;&lt;/Image&gt;&lt;/ThreeDShapeInfo&gt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2B9645B-9B09-46B9-8B75-9E71990CDF2D}&quot;/&gt;&lt;isInvalidForFieldText val=&quot;0&quot;/&gt;&lt;Image&gt;&lt;filename val=&quot;C:\Users\User\AppData\Local\Temp\CP1278464525781Session\CPTrustFolder1278464525796\PPTImport1278465148140\data\asimages\{62B9645B-9B09-46B9-8B75-9E71990CDF2D}_29.png&quot;/&gt;&lt;left val=&quot;727&quot;/&gt;&lt;top val=&quot;687&quot;/&gt;&lt;width val=&quot;226&quot;/&gt;&lt;height val=&quot;45&quot;/&gt;&lt;hasText val=&quot;1&quot;/&gt;&lt;/Image&gt;&lt;/ThreeDShapeInfo&gt;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1&quot;/&gt;&lt;lineCharCount val=&quot;24&quot;/&gt;&lt;/TableIndex&gt;&lt;/ShapeTextInfo&gt;"/>
  <p:tag name="HTML_SHAPEINFO" val="&lt;ThreeDShapeInfo&gt;&lt;uuid val=&quot;{96B00474-39B7-4F14-B16A-039CAA3AE67B}&quot;/&gt;&lt;isInvalidForFieldText val=&quot;0&quot;/&gt;&lt;Image&gt;&lt;filename val=&quot;C:\Users\User\AppData\Local\Temp\CP1278464525781Session\CPTrustFolder1278464525796\PPTImport1278465148140\data\asimages\{96B00474-39B7-4F14-B16A-039CAA3AE67B}_30.png&quot;/&gt;&lt;left val=&quot;0&quot;/&gt;&lt;top val=&quot;76&quot;/&gt;&lt;width val=&quot;961&quot;/&gt;&lt;height val=&quot;124&quot;/&gt;&lt;hasText val=&quot;1&quot;/&gt;&lt;/Image&gt;&lt;/ThreeDShapeInfo&gt;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6D3AF03-2767-4880-9305-75E0DAE81A12}&quot;/&gt;&lt;isInvalidForFieldText val=&quot;0&quot;/&gt;&lt;Image&gt;&lt;filename val=&quot;C:\Users\User\AppData\Local\Temp\CP1278464525781Session\CPTrustFolder1278464525796\PPTImport1278465148140\data\asimages\{86D3AF03-2767-4880-9305-75E0DAE81A12}_30.png&quot;/&gt;&lt;left val=&quot;727&quot;/&gt;&lt;top val=&quot;687&quot;/&gt;&lt;width val=&quot;226&quot;/&gt;&lt;height val=&quot;45&quot;/&gt;&lt;hasText val=&quot;1&quot;/&gt;&lt;/Image&gt;&lt;/ThreeDShapeInfo&gt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59&quot;/&gt;&lt;lineCharCount val=&quot;62&quot;/&gt;&lt;/TableIndex&gt;&lt;/ShapeTextInfo&gt;"/>
  <p:tag name="HTML_SHAPEINFO" val="&lt;ThreeDShapeInfo&gt;&lt;uuid val=&quot;{7740F334-C632-4FAC-A722-79F5F65A64E6}&quot;/&gt;&lt;isInvalidForFieldText val=&quot;0&quot;/&gt;&lt;Image&gt;&lt;filename val=&quot;C:\Users\User\AppData\Local\Temp\CP1278464525781Session\CPTrustFolder1278464525796\PPTImport1278465148140\data\asimages\{7740F334-C632-4FAC-A722-79F5F65A64E6}_30.png&quot;/&gt;&lt;left val=&quot;44&quot;/&gt;&lt;top val=&quot;400&quot;/&gt;&lt;width val=&quot;868&quot;/&gt;&lt;height val=&quot;97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59&quot;/&gt;&lt;lineCharCount val=&quot;63&quot;/&gt;&lt;lineCharCount val=&quot;44&quot;/&gt;&lt;/TableIndex&gt;&lt;/ShapeTextInfo&gt;"/>
  <p:tag name="HTML_SHAPEINFO" val="&lt;ThreeDShapeInfo&gt;&lt;uuid val=&quot;{8837611F-056C-4457-9715-448716B7BC94}&quot;/&gt;&lt;isInvalidForFieldText val=&quot;0&quot;/&gt;&lt;Image&gt;&lt;filename val=&quot;C:\Users\User\AppData\Local\Temp\CP1278464525781Session\CPTrustFolder1278464525796\PPTImport1278465148140\data\asimages\{8837611F-056C-4457-9715-448716B7BC94}_30.png&quot;/&gt;&lt;left val=&quot;44&quot;/&gt;&lt;top val=&quot;494&quot;/&gt;&lt;width val=&quot;869&quot;/&gt;&lt;height val=&quot;121&quot;/&gt;&lt;hasText val=&quot;1&quot;/&gt;&lt;/Image&gt;&lt;/ThreeDShapeInfo&gt;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9&quot;/&gt;&lt;lineCharCount val=&quot;62&quot;/&gt;&lt;lineCharCount val=&quot;1&quot;/&gt;&lt;lineCharCount val=&quot;71&quot;/&gt;&lt;lineCharCount val=&quot;30&quot;/&gt;&lt;/TableIndex&gt;&lt;/ShapeTextInfo&gt;"/>
  <p:tag name="HTML_SHAPEINFO" val="&lt;ThreeDShapeInfo&gt;&lt;uuid val=&quot;{19B5EAC4-867C-4C3D-9901-F437F99B1497}&quot;/&gt;&lt;isInvalidForFieldText val=&quot;0&quot;/&gt;&lt;Image&gt;&lt;filename val=&quot;C:\Users\User\AppData\Local\Temp\CP1278464525781Session\CPTrustFolder1278464525796\PPTImport1278465148140\data\asimages\{19B5EAC4-867C-4C3D-9901-F437F99B1497}_30.png&quot;/&gt;&lt;left val=&quot;44&quot;/&gt;&lt;top val=&quot;218&quot;/&gt;&lt;width val=&quot;869&quot;/&gt;&lt;height val=&quot;201&quot;/&gt;&lt;hasText val=&quot;1&quot;/&gt;&lt;/Image&gt;&lt;/ThreeDShapeInfo&gt;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5&quot;/&gt;&lt;/TableIndex&gt;&lt;/ShapeTextInfo&gt;"/>
  <p:tag name="HTML_SHAPEINFO" val="&lt;ThreeDShapeInfo&gt;&lt;uuid val=&quot;{08CC8F3A-8ED4-4073-B3C1-42BAB768B8DE}&quot;/&gt;&lt;isInvalidForFieldText val=&quot;0&quot;/&gt;&lt;Image&gt;&lt;filename val=&quot;C:\Users\User\AppData\Local\Temp\CP1278464525781Session\CPTrustFolder1278464525796\PPTImport1278465148140\data\asimages\{08CC8F3A-8ED4-4073-B3C1-42BAB768B8DE}_31.png&quot;/&gt;&lt;left val=&quot;0&quot;/&gt;&lt;top val=&quot;76&quot;/&gt;&lt;width val=&quot;961&quot;/&gt;&lt;height val=&quot;122&quot;/&gt;&lt;hasText val=&quot;1&quot;/&gt;&lt;/Image&gt;&lt;/ThreeDShapeInfo&gt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E9B7205A-C5CF-4384-8DC6-F66584623F57}&quot;/&gt;&lt;isInvalidForFieldText val=&quot;0&quot;/&gt;&lt;Image&gt;&lt;filename val=&quot;C:\Users\User\AppData\Local\Temp\CP1278464525781Session\CPTrustFolder1278464525796\PPTImport1278465148140\data\asimages\{E9B7205A-C5CF-4384-8DC6-F66584623F57}_31.png&quot;/&gt;&lt;left val=&quot;727&quot;/&gt;&lt;top val=&quot;687&quot;/&gt;&lt;width val=&quot;226&quot;/&gt;&lt;height val=&quot;45&quot;/&gt;&lt;hasText val=&quot;1&quot;/&gt;&lt;/Image&gt;&lt;/ThreeDShapeInfo&gt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4&quot;/&gt;&lt;/TableIndex&gt;&lt;/ShapeTextInfo&gt;"/>
  <p:tag name="HTML_SHAPEINFO" val="&lt;ThreeDShapeInfo&gt;&lt;uuid val=&quot;{DB192E08-5BAA-404E-A853-1F3D8FC1FEAF}&quot;/&gt;&lt;isInvalidForFieldText val=&quot;0&quot;/&gt;&lt;Image&gt;&lt;filename val=&quot;C:\Users\User\AppData\Local\Temp\CP1278464525781Session\CPTrustFolder1278464525796\PPTImport1278465148140\data\asimages\{DB192E08-5BAA-404E-A853-1F3D8FC1FEAF}_32.png&quot;/&gt;&lt;left val=&quot;0&quot;/&gt;&lt;top val=&quot;76&quot;/&gt;&lt;width val=&quot;961&quot;/&gt;&lt;height val=&quot;122&quot;/&gt;&lt;hasText val=&quot;1&quot;/&gt;&lt;/Image&gt;&lt;/ThreeDShapeInfo&gt;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F53CFB99-7D13-49F0-8801-79A9FCEE7D6C}&quot;/&gt;&lt;isInvalidForFieldText val=&quot;0&quot;/&gt;&lt;Image&gt;&lt;filename val=&quot;C:\Users\User\AppData\Local\Temp\CP1278464525781Session\CPTrustFolder1278464525796\PPTImport1278465148140\data\asimages\{F53CFB99-7D13-49F0-8801-79A9FCEE7D6C}_32.png&quot;/&gt;&lt;left val=&quot;727&quot;/&gt;&lt;top val=&quot;687&quot;/&gt;&lt;width val=&quot;226&quot;/&gt;&lt;height val=&quot;45&quot;/&gt;&lt;hasText val=&quot;1&quot;/&gt;&lt;/Image&gt;&lt;/ThreeDShapeInfo&gt;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4CAB3B3F-DD6D-4E87-9422-E9BF2CE79B58}&quot;/&gt;&lt;isInvalidForFieldText val=&quot;0&quot;/&gt;&lt;Image&gt;&lt;filename val=&quot;C:\Users\User\AppData\Local\Temp\CP1278464525781Session\CPTrustFolder1278464525796\PPTImport1278465148140\data\asimages\{4CAB3B3F-DD6D-4E87-9422-E9BF2CE79B58}_33.png&quot;/&gt;&lt;left val=&quot;0&quot;/&gt;&lt;top val=&quot;76&quot;/&gt;&lt;width val=&quot;961&quot;/&gt;&lt;height val=&quot;122&quot;/&gt;&lt;hasText val=&quot;1&quot;/&gt;&lt;/Image&gt;&lt;/ThreeDShapeInfo&gt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30&quot;/&gt;&lt;lineCharCount val=&quot;71&quot;/&gt;&lt;lineCharCount val=&quot;5&quot;/&gt;&lt;lineCharCount val=&quot;71&quot;/&gt;&lt;lineCharCount val=&quot;62&quot;/&gt;&lt;lineCharCount val=&quot;36&quot;/&gt;&lt;/TableIndex&gt;&lt;/ShapeTextInfo&gt;"/>
  <p:tag name="HTML_SHAPEINFO" val="&lt;ThreeDShapeInfo&gt;&lt;uuid val=&quot;{5409CA5D-4EF2-4A70-80CC-3D9AE5602CE9}&quot;/&gt;&lt;isInvalidForFieldText val=&quot;0&quot;/&gt;&lt;Image&gt;&lt;filename val=&quot;C:\Users\User\AppData\Local\Temp\CP1278464525781Session\CPTrustFolder1278464525796\PPTImport1278465148140\data\asimages\{5409CA5D-4EF2-4A70-80CC-3D9AE5602CE9}_33.png&quot;/&gt;&lt;left val=&quot;42&quot;/&gt;&lt;top val=&quot;212&quot;/&gt;&lt;width val=&quot;883&quot;/&gt;&lt;height val=&quot;415&quot;/&gt;&lt;hasText val=&quot;1&quot;/&gt;&lt;/Image&gt;&lt;/ThreeDShapeInfo&gt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635EBC7A-4CAA-4FBF-8EF5-5DAB5344BB9E}&quot;/&gt;&lt;isInvalidForFieldText val=&quot;0&quot;/&gt;&lt;Image&gt;&lt;filename val=&quot;C:\Users\User\AppData\Local\Temp\CP1278464525781Session\CPTrustFolder1278464525796\PPTImport1278465148140\data\asimages\{635EBC7A-4CAA-4FBF-8EF5-5DAB5344BB9E}_33.png&quot;/&gt;&lt;left val=&quot;727&quot;/&gt;&lt;top val=&quot;687&quot;/&gt;&lt;width val=&quot;226&quot;/&gt;&lt;height val=&quot;45&quot;/&gt;&lt;hasText val=&quot;1&quot;/&gt;&lt;/Image&gt;&lt;/ThreeDShapeInfo&gt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HTML_SHAPEINFO" val="&lt;ThreeDShapeInfo&gt;&lt;uuid val=&quot;{1D37E029-E2DB-472C-A5BA-45231A845A65}&quot;/&gt;&lt;isInvalidForFieldText val=&quot;0&quot;/&gt;&lt;Image&gt;&lt;filename val=&quot;C:\Users\User\AppData\Local\Temp\CP1278464525781Session\CPTrustFolder1278464525796\PPTImport1278465148140\data\asimages\{1D37E029-E2DB-472C-A5BA-45231A845A65}_34.png&quot;/&gt;&lt;left val=&quot;0&quot;/&gt;&lt;top val=&quot;76&quot;/&gt;&lt;width val=&quot;961&quot;/&gt;&lt;height val=&quot;122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26&quot;/&gt;&lt;lineCharCount val=&quot;69&quot;/&gt;&lt;lineCharCount val=&quot;50&quot;/&gt;&lt;lineCharCount val=&quot;65&quot;/&gt;&lt;lineCharCount val=&quot;48&quot;/&gt;&lt;lineCharCount val=&quot;64&quot;/&gt;&lt;/TableIndex&gt;&lt;/ShapeTextInfo&gt;"/>
  <p:tag name="HTML_SHAPEINFO" val="&lt;ThreeDShapeInfo&gt;&lt;uuid val=&quot;{61F82A24-E2C5-4D6F-B7B7-5DF4E9DDE12A}&quot;/&gt;&lt;isInvalidForFieldText val=&quot;0&quot;/&gt;&lt;Image&gt;&lt;filename val=&quot;C:\Users\User\AppData\Local\Temp\CP1278464525781Session\CPTrustFolder1278464525796\PPTImport1278465148140\data\asimages\{61F82A24-E2C5-4D6F-B7B7-5DF4E9DDE12A}_34.png&quot;/&gt;&lt;left val=&quot;42&quot;/&gt;&lt;top val=&quot;212&quot;/&gt;&lt;width val=&quot;870&quot;/&gt;&lt;height val=&quot;415&quot;/&gt;&lt;hasText val=&quot;1&quot;/&gt;&lt;/Image&gt;&lt;/ThreeDShapeInfo&gt;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B2F12DA-B67C-4B7F-A03C-14116F1CA0DA}&quot;/&gt;&lt;isInvalidForFieldText val=&quot;0&quot;/&gt;&lt;Image&gt;&lt;filename val=&quot;C:\Users\User\AppData\Local\Temp\CP1278464525781Session\CPTrustFolder1278464525796\PPTImport1278465148140\data\asimages\{1B2F12DA-B67C-4B7F-A03C-14116F1CA0DA}_34.png&quot;/&gt;&lt;left val=&quot;727&quot;/&gt;&lt;top val=&quot;687&quot;/&gt;&lt;width val=&quot;226&quot;/&gt;&lt;height val=&quot;45&quot;/&gt;&lt;hasText val=&quot;1&quot;/&gt;&lt;/Image&gt;&lt;/ThreeDShapeInfo&gt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0&quot;/&gt;&lt;lineCharCount val=&quot;27&quot;/&gt;&lt;/TableIndex&gt;&lt;/ShapeTextInfo&gt;"/>
  <p:tag name="HTML_SHAPEINFO" val="&lt;ThreeDShapeInfo&gt;&lt;uuid val=&quot;{A99511C1-9056-49CA-A62C-EA92384651BF}&quot;/&gt;&lt;isInvalidForFieldText val=&quot;0&quot;/&gt;&lt;Image&gt;&lt;filename val=&quot;C:\Users\User\AppData\Local\Temp\CP1278464525781Session\CPTrustFolder1278464525796\PPTImport1278465148140\data\asimages\{A99511C1-9056-49CA-A62C-EA92384651BF}_35.png&quot;/&gt;&lt;left val=&quot;0&quot;/&gt;&lt;top val=&quot;205&quot;/&gt;&lt;width val=&quot;977&quot;/&gt;&lt;height val=&quot;275&quot;/&gt;&lt;hasText val=&quot;1&quot;/&gt;&lt;/Image&gt;&lt;/ThreeDShapeInfo&gt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2159D18-E46F-401B-A63E-23E40EB1CFD0}&quot;/&gt;&lt;isInvalidForFieldText val=&quot;0&quot;/&gt;&lt;Image&gt;&lt;filename val=&quot;C:\Users\User\AppData\Local\Temp\CP1278464525781Session\CPTrustFolder1278464525796\PPTImport1278465148140\data\asimages\{82159D18-E46F-401B-A63E-23E40EB1CFD0}_35.png&quot;/&gt;&lt;left val=&quot;727&quot;/&gt;&lt;top val=&quot;687&quot;/&gt;&lt;width val=&quot;226&quot;/&gt;&lt;height val=&quot;45&quot;/&gt;&lt;hasText val=&quot;1&quot;/&gt;&lt;/Image&gt;&lt;/ThreeDShapeInfo&gt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928F8454-5E89-441B-AFF1-4C17701CA1BA}&quot;/&gt;&lt;isInvalidForFieldText val=&quot;0&quot;/&gt;&lt;Image&gt;&lt;filename val=&quot;C:\Users\User\AppData\Local\Temp\CP1278464525781Session\CPTrustFolder1278464525796\PPTImport1278465148140\data\asimages\{928F8454-5E89-441B-AFF1-4C17701CA1BA}_36.png&quot;/&gt;&lt;left val=&quot;0&quot;/&gt;&lt;top val=&quot;278&quot;/&gt;&lt;width val=&quot;961&quot;/&gt;&lt;height val=&quot;202&quot;/&gt;&lt;hasText val=&quot;1&quot;/&gt;&lt;/Image&gt;&lt;/ThreeDShapeInfo&gt;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469EE2C7-BB76-4A1B-BDC7-2974E1410ED9}&quot;/&gt;&lt;isInvalidForFieldText val=&quot;0&quot;/&gt;&lt;Image&gt;&lt;filename val=&quot;C:\Users\User\AppData\Local\Temp\CP1278464525781Session\CPTrustFolder1278464525796\PPTImport1278465148140\data\asimages\{469EE2C7-BB76-4A1B-BDC7-2974E1410ED9}_36.png&quot;/&gt;&lt;left val=&quot;727&quot;/&gt;&lt;top val=&quot;687&quot;/&gt;&lt;width val=&quot;226&quot;/&gt;&lt;height val=&quot;45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&quot;/&gt;&lt;lineCharCount val=&quot;7&quot;/&gt;&lt;lineCharCount val=&quot;6&quot;/&gt;&lt;lineCharCount val=&quot;5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36&quot;/&gt;&lt;lineCharCount val=&quot;33&quot;/&gt;&lt;lineCharCount val=&quot;9&quot;/&gt;&lt;/TableIndex&gt;&lt;/ShapeTextInfo&gt;"/>
  <p:tag name="PRESENTER_DUMMYTAG" val="&lt;DummyForForceWrite&gt;&lt;/DummyForForceWrite&gt;"/>
  <p:tag name="HTML_SHAPEINFO" val="&lt;ThreeDShapeInfo&gt;&lt;uuid val=&quot;{5DA1C7C2-AD37-4367-8274-EC350A772B27}&quot;/&gt;&lt;isInvalidForFieldText val=&quot;0&quot;/&gt;&lt;Image&gt;&lt;filename val=&quot;C:\Users\User\AppData\Local\Temp\CP1278464525781Session\CPTrustFolder1278464525796\PPTImport1278465148140\data\asimages\{5DA1C7C2-AD37-4367-8274-EC350A772B27}_1.png&quot;/&gt;&lt;left val=&quot;71&quot;/&gt;&lt;top val=&quot;288&quot;/&gt;&lt;width val=&quot;817&quot;/&gt;&lt;height val=&quot;169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91D616E7-738F-42EB-8F4F-3749A4EB49B1}&quot;/&gt;&lt;isInvalidForFieldText val=&quot;0&quot;/&gt;&lt;Image&gt;&lt;filename val=&quot;C:\Users\User\AppData\Local\Temp\CP1278464525781Session\CPTrustFolder1278464525796\PPTImport1278465148140\data\asimages\{91D616E7-738F-42EB-8F4F-3749A4EB49B1}_1.png&quot;/&gt;&lt;left val=&quot;71&quot;/&gt;&lt;top val=&quot;491&quot;/&gt;&lt;width val=&quot;249&quot;/&gt;&lt;height val=&quot;93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DUMMYTAG" val="&lt;DummyForForceWrite&gt;&lt;/DummyForForceWrite&gt;"/>
  <p:tag name="HTML_SHAPEINFO" val="&lt;ThreeDShapeInfo&gt;&lt;uuid val=&quot;{428BD88D-9B89-4097-B2D8-61C8806FFC82}&quot;/&gt;&lt;isInvalidForFieldText val=&quot;0&quot;/&gt;&lt;Image&gt;&lt;filename val=&quot;C:\Users\User\AppData\Local\Temp\CP1278464525781Session\CPTrustFolder1278464525796\PPTImport1278465148140\data\asimages\{428BD88D-9B89-4097-B2D8-61C8806FFC82}_1.png&quot;/&gt;&lt;left val=&quot;639&quot;/&gt;&lt;top val=&quot;491&quot;/&gt;&lt;width val=&quot;249&quot;/&gt;&lt;height val=&quot;92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85E26761-5929-48F4-9050-87DACEBA45DA}&quot;/&gt;&lt;isInvalidForFieldText val=&quot;0&quot;/&gt;&lt;Image&gt;&lt;filename val=&quot;C:\Users\User\AppData\Local\Temp\CP1278464525781Session\CPTrustFolder1278464525796\PPTImport1278465148140\data\asimages\{85E26761-5929-48F4-9050-87DACEBA45DA}_2.png&quot;/&gt;&lt;left val=&quot;0&quot;/&gt;&lt;top val=&quot;76&quot;/&gt;&lt;width val=&quot;961&quot;/&gt;&lt;height val=&quot;122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51&quot;/&gt;&lt;lineCharCount val=&quot;66&quot;/&gt;&lt;lineCharCount val=&quot;50&quot;/&gt;&lt;lineCharCount val=&quot;66&quot;/&gt;&lt;/TableIndex&gt;&lt;/ShapeTextInfo&gt;"/>
  <p:tag name="HTML_SHAPEINFO" val="&lt;ThreeDShapeInfo&gt;&lt;uuid val=&quot;{A3C4F869-CBA5-4BFA-BD96-7EEE86FC8A40}&quot;/&gt;&lt;isInvalidForFieldText val=&quot;0&quot;/&gt;&lt;Image&gt;&lt;filename val=&quot;C:\Users\User\AppData\Local\Temp\CP1278464525781Session\CPTrustFolder1278464525796\PPTImport1278465148140\data\asimages\{A3C4F869-CBA5-4BFA-BD96-7EEE86FC8A40}_2.png&quot;/&gt;&lt;left val=&quot;42&quot;/&gt;&lt;top val=&quot;212&quot;/&gt;&lt;width val=&quot;870&quot;/&gt;&lt;height val=&quot;415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5C2434E-853E-4E89-9683-27C1DDC497D6}&quot;/&gt;&lt;isInvalidForFieldText val=&quot;0&quot;/&gt;&lt;Image&gt;&lt;filename val=&quot;C:\Users\User\AppData\Local\Temp\CP1278464525781Session\CPTrustFolder1278464525796\PPTImport1278465148140\data\asimages\{65C2434E-853E-4E89-9683-27C1DDC497D6}_2.png&quot;/&gt;&lt;left val=&quot;727&quot;/&gt;&lt;top val=&quot;687&quot;/&gt;&lt;width val=&quot;226&quot;/&gt;&lt;height val=&quot;45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2FC292A3-E66C-45BD-85FB-0003E28461C6}&quot;/&gt;&lt;isInvalidForFieldText val=&quot;0&quot;/&gt;&lt;Image&gt;&lt;filename val=&quot;C:\Users\User\AppData\Local\Temp\CP1278464525781Session\CPTrustFolder1278464525796\PPTImport1278465148140\data\asimages\{2FC292A3-E66C-45BD-85FB-0003E28461C6}_3.png&quot;/&gt;&lt;left val=&quot;0&quot;/&gt;&lt;top val=&quot;76&quot;/&gt;&lt;width val=&quot;961&quot;/&gt;&lt;height val=&quot;122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2&quot;/&gt;&lt;lineCharCount val=&quot;66&quot;/&gt;&lt;/TableIndex&gt;&lt;/ShapeTextInfo&gt;"/>
  <p:tag name="HTML_SHAPEINFO" val="&lt;ThreeDShapeInfo&gt;&lt;uuid val=&quot;{465B3D05-2CEC-42CD-9BE2-5263DC787A43}&quot;/&gt;&lt;isInvalidForFieldText val=&quot;0&quot;/&gt;&lt;Image&gt;&lt;filename val=&quot;C:\Users\User\AppData\Local\Temp\CP1278464525781Session\CPTrustFolder1278464525796\PPTImport1278465148140\data\asimages\{465B3D05-2CEC-42CD-9BE2-5263DC787A43}_3.png&quot;/&gt;&lt;left val=&quot;42&quot;/&gt;&lt;top val=&quot;212&quot;/&gt;&lt;width val=&quot;870&quot;/&gt;&lt;height val=&quot;415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3358D39C-DDA0-49C6-A89C-155792CC01A5}&quot;/&gt;&lt;isInvalidForFieldText val=&quot;0&quot;/&gt;&lt;Image&gt;&lt;filename val=&quot;C:\Users\User\AppData\Local\Temp\CP1278464525781Session\CPTrustFolder1278464525796\PPTImport1278465148140\data\asimages\{3358D39C-DDA0-49C6-A89C-155792CC01A5}_3.png&quot;/&gt;&lt;left val=&quot;727&quot;/&gt;&lt;top val=&quot;687&quot;/&gt;&lt;width val=&quot;226&quot;/&gt;&lt;height val=&quot;45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3&quot;/&gt;&lt;/TableIndex&gt;&lt;/ShapeTextInfo&gt;"/>
  <p:tag name="HTML_SHAPEINFO" val="&lt;ThreeDShapeInfo&gt;&lt;uuid val=&quot;{3A0FED18-43CE-4253-8DA3-E4B972D0205B}&quot;/&gt;&lt;isInvalidForFieldText val=&quot;0&quot;/&gt;&lt;Image&gt;&lt;filename val=&quot;C:\Users\User\AppData\Local\Temp\CP1278464525781Session\CPTrustFolder1278464525796\PPTImport1278465148140\data\asimages\{3A0FED18-43CE-4253-8DA3-E4B972D0205B}_4.png&quot;/&gt;&lt;left val=&quot;0&quot;/&gt;&lt;top val=&quot;76&quot;/&gt;&lt;width val=&quot;961&quot;/&gt;&lt;height val=&quot;122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HTML_SHAPEINFO" val="&lt;ThreeDShapeInfo&gt;&lt;uuid val=&quot;{1DB3D6AC-CE32-4088-AA9F-EABB57E7A0FF}&quot;/&gt;&lt;isInvalidForFieldText val=&quot;0&quot;/&gt;&lt;Image&gt;&lt;filename val=&quot;C:\Users\User\AppData\Local\Temp\CP1278464525781Session\CPTrustFolder1278464525796\PPTImport1278465148140\data\asimages\{1DB3D6AC-CE32-4088-AA9F-EABB57E7A0FF}_4.png&quot;/&gt;&lt;left val=&quot;40&quot;/&gt;&lt;top val=&quot;212&quot;/&gt;&lt;width val=&quot;871&quot;/&gt;&lt;height val=&quot;57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9E7FA60D-78EF-4B62-98EB-E7EBE04BAD83}&quot;/&gt;&lt;isInvalidForFieldText val=&quot;0&quot;/&gt;&lt;Image&gt;&lt;filename val=&quot;C:\Users\User\AppData\Local\Temp\CP1278464525781Session\CPTrustFolder1278464525796\PPTImport1278465148140\data\asimages\{9E7FA60D-78EF-4B62-98EB-E7EBE04BAD83}_4.png&quot;/&gt;&lt;left val=&quot;727&quot;/&gt;&lt;top val=&quot;687&quot;/&gt;&lt;width val=&quot;226&quot;/&gt;&lt;height val=&quot;45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54&quot;/&gt;&lt;lineCharCount val=&quot;56&quot;/&gt;&lt;lineCharCount val=&quot;36&quot;/&gt;&lt;lineCharCount val=&quot;46&quot;/&gt;&lt;lineCharCount val=&quot;55&quot;/&gt;&lt;lineCharCount val=&quot;58&quot;/&gt;&lt;lineCharCount val=&quot;50&quot;/&gt;&lt;/TableIndex&gt;&lt;/ShapeTextInfo&gt;"/>
  <p:tag name="HTML_SHAPEINFO" val="&lt;ThreeDShapeInfo&gt;&lt;uuid val=&quot;{6E45753F-6650-4A02-ADA7-804BD1906B43}&quot;/&gt;&lt;isInvalidForFieldText val=&quot;0&quot;/&gt;&lt;Image&gt;&lt;filename val=&quot;C:\Users\User\AppData\Local\Temp\CP1278464525781Session\CPTrustFolder1278464525796\PPTImport1278465148140\data\asimages\{6E45753F-6650-4A02-ADA7-804BD1906B43}_4.png&quot;/&gt;&lt;left val=&quot;42&quot;/&gt;&lt;top val=&quot;250&quot;/&gt;&lt;width val=&quot;870&quot;/&gt;&lt;height val=&quot;297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55870E4E-D19E-46D3-832C-9842D891774A}&quot;/&gt;&lt;isInvalidForFieldText val=&quot;0&quot;/&gt;&lt;Image&gt;&lt;filename val=&quot;C:\Users\User\AppData\Local\Temp\CP1278464525781Session\CPTrustFolder1278464525796\PPTImport1278465148140\data\asimages\{55870E4E-D19E-46D3-832C-9842D891774A}_5.png&quot;/&gt;&lt;left val=&quot;0&quot;/&gt;&lt;top val=&quot;76&quot;/&gt;&lt;width val=&quot;961&quot;/&gt;&lt;height val=&quot;122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3&quot;/&gt;&lt;lineCharCount val=&quot;70&quot;/&gt;&lt;lineCharCount val=&quot;14&quot;/&gt;&lt;/TableIndex&gt;&lt;/ShapeTextInfo&gt;"/>
  <p:tag name="HTML_SHAPEINFO" val="&lt;ThreeDShapeInfo&gt;&lt;uuid val=&quot;{344A552F-B28E-49ED-89CB-4BE5F2C12CE4}&quot;/&gt;&lt;isInvalidForFieldText val=&quot;0&quot;/&gt;&lt;Image&gt;&lt;filename val=&quot;C:\Users\User\AppData\Local\Temp\CP1278464525781Session\CPTrustFolder1278464525796\PPTImport1278465148140\data\asimages\{344A552F-B28E-49ED-89CB-4BE5F2C12CE4}_5.png&quot;/&gt;&lt;left val=&quot;40&quot;/&gt;&lt;top val=&quot;212&quot;/&gt;&lt;width val=&quot;871&quot;/&gt;&lt;height val=&quot;415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63B9FF99-6923-4268-8CA8-C13F16493DCF}&quot;/&gt;&lt;isInvalidForFieldText val=&quot;0&quot;/&gt;&lt;Image&gt;&lt;filename val=&quot;C:\Users\User\AppData\Local\Temp\CP1278464525781Session\CPTrustFolder1278464525796\PPTImport1278465148140\data\asimages\{63B9FF99-6923-4268-8CA8-C13F16493DCF}_5.png&quot;/&gt;&lt;left val=&quot;727&quot;/&gt;&lt;top val=&quot;687&quot;/&gt;&lt;width val=&quot;226&quot;/&gt;&lt;height val=&quot;45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481ACBCF-F3B6-4884-BC3E-FA2A3117415D}&quot;/&gt;&lt;isInvalidForFieldText val=&quot;0&quot;/&gt;&lt;Image&gt;&lt;filename val=&quot;C:\Users\User\AppData\Local\Temp\CP1278464525781Session\CPTrustFolder1278464525796\PPTImport1278465148140\data\asimages\{481ACBCF-F3B6-4884-BC3E-FA2A3117415D}_6.png&quot;/&gt;&lt;left val=&quot;0&quot;/&gt;&lt;top val=&quot;76&quot;/&gt;&lt;width val=&quot;961&quot;/&gt;&lt;height val=&quot;122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17&quot;/&gt;&lt;lineCharCount val=&quot;15&quot;/&gt;&lt;lineCharCount val=&quot;33&quot;/&gt;&lt;lineCharCount val=&quot;14&quot;/&gt;&lt;/TableIndex&gt;&lt;/ShapeTextInfo&gt;"/>
  <p:tag name="HTML_SHAPEINFO" val="&lt;ThreeDShapeInfo&gt;&lt;uuid val=&quot;{B9785B1D-507E-4278-BF84-9CFFAE9D0686}&quot;/&gt;&lt;isInvalidForFieldText val=&quot;0&quot;/&gt;&lt;Image&gt;&lt;filename val=&quot;C:\Users\User\AppData\Local\Temp\CP1278464525781Session\CPTrustFolder1278464525796\PPTImport1278465148140\data\asimages\{B9785B1D-507E-4278-BF84-9CFFAE9D0686}_6.png&quot;/&gt;&lt;left val=&quot;42&quot;/&gt;&lt;top val=&quot;212&quot;/&gt;&lt;width val=&quot;870&quot;/&gt;&lt;height val=&quot;415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CCB3C437-33A1-40EA-9F8E-56298482B391}&quot;/&gt;&lt;isInvalidForFieldText val=&quot;0&quot;/&gt;&lt;Image&gt;&lt;filename val=&quot;C:\Users\User\AppData\Local\Temp\CP1278464525781Session\CPTrustFolder1278464525796\PPTImport1278465148140\data\asimages\{CCB3C437-33A1-40EA-9F8E-56298482B391}_6.png&quot;/&gt;&lt;left val=&quot;727&quot;/&gt;&lt;top val=&quot;687&quot;/&gt;&lt;width val=&quot;226&quot;/&gt;&lt;height val=&quot;45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dcf31de8-c63a-45fa-8e92-a23f3dd0511b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UDIO_ID" val="256"/>
  <p:tag name="ARTICULATE_USED_LAYOUT" val="1"/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7&quot;/&gt;&lt;lineCharCount val=&quot;9&quot;/&gt;&lt;/TableIndex&gt;&lt;/ShapeTextInfo&gt;"/>
  <p:tag name="HTML_SHAPEINFO" val="&lt;ThreeDShapeInfo&gt;&lt;uuid val=&quot;{93F10D89-628C-4376-AFFB-9B1DA2BFC21C}&quot;/&gt;&lt;isInvalidForFieldText val=&quot;0&quot;/&gt;&lt;Image&gt;&lt;filename val=&quot;C:\Users\User\AppData\Local\Temp\CP1278464525781Session\CPTrustFolder1278464525796\PPTImport1278465148140\data\asimages\{93F10D89-628C-4376-AFFB-9B1DA2BFC21C}_7.png&quot;/&gt;&lt;left val=&quot;0&quot;/&gt;&lt;top val=&quot;76&quot;/&gt;&lt;width val=&quot;961&quot;/&gt;&lt;height val=&quot;124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38&quot;/&gt;&lt;lineCharCount val=&quot;66&quot;/&gt;&lt;lineCharCount val=&quot;66&quot;/&gt;&lt;lineCharCount val=&quot;60&quot;/&gt;&lt;lineCharCount val=&quot;30&quot;/&gt;&lt;lineCharCount val=&quot;61&quot;/&gt;&lt;/TableIndex&gt;&lt;/ShapeTextInfo&gt;"/>
  <p:tag name="HTML_SHAPEINFO" val="&lt;ThreeDShapeInfo&gt;&lt;uuid val=&quot;{B87F3FB6-5AD0-4B66-B99C-E952CBCE95B7}&quot;/&gt;&lt;isInvalidForFieldText val=&quot;0&quot;/&gt;&lt;Image&gt;&lt;filename val=&quot;C:\Users\User\AppData\Local\Temp\CP1278464525781Session\CPTrustFolder1278464525796\PPTImport1278465148140\data\asimages\{B87F3FB6-5AD0-4B66-B99C-E952CBCE95B7}_7.png&quot;/&gt;&lt;left val=&quot;42&quot;/&gt;&lt;top val=&quot;212&quot;/&gt;&lt;width val=&quot;870&quot;/&gt;&lt;height val=&quot;415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2B4CA425-8322-4BCF-849D-8E7F1CC40CA7}&quot;/&gt;&lt;isInvalidForFieldText val=&quot;0&quot;/&gt;&lt;Image&gt;&lt;filename val=&quot;C:\Users\User\AppData\Local\Temp\CP1278464525781Session\CPTrustFolder1278464525796\PPTImport1278465148140\data\asimages\{2B4CA425-8322-4BCF-849D-8E7F1CC40CA7}_7.png&quot;/&gt;&lt;left val=&quot;727&quot;/&gt;&lt;top val=&quot;687&quot;/&gt;&lt;width val=&quot;226&quot;/&gt;&lt;height val=&quot;45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277C11B6-8BA1-41AA-A8E8-A7A1F09DD05A}&quot;/&gt;&lt;isInvalidForFieldText val=&quot;0&quot;/&gt;&lt;Image&gt;&lt;filename val=&quot;C:\Users\User\AppData\Local\Temp\CP1278464525781Session\CPTrustFolder1278464525796\PPTImport1278465148140\data\asimages\{277C11B6-8BA1-41AA-A8E8-A7A1F09DD05A}_8.png&quot;/&gt;&lt;left val=&quot;0&quot;/&gt;&lt;top val=&quot;76&quot;/&gt;&lt;width val=&quot;961&quot;/&gt;&lt;height val=&quot;12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52&quot;/&gt;&lt;/TableIndex&gt;&lt;/ShapeTextInfo&gt;"/>
  <p:tag name="HTML_SHAPEINFO" val="&lt;ThreeDShapeInfo&gt;&lt;uuid val=&quot;{2DF95FB5-3E4E-4721-A393-3E04B105AC8E}&quot;/&gt;&lt;isInvalidForFieldText val=&quot;0&quot;/&gt;&lt;Image&gt;&lt;filename val=&quot;C:\Users\User\AppData\Local\Temp\CP1278464525781Session\CPTrustFolder1278464525796\PPTImport1278465148140\data\asimages\{2DF95FB5-3E4E-4721-A393-3E04B105AC8E}_8.png&quot;/&gt;&lt;left val=&quot;40&quot;/&gt;&lt;top val=&quot;212&quot;/&gt;&lt;width val=&quot;871&quot;/&gt;&lt;height val=&quot;415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5345D304-94D1-489E-9165-04E8F3F83AFB}&quot;/&gt;&lt;isInvalidForFieldText val=&quot;0&quot;/&gt;&lt;Image&gt;&lt;filename val=&quot;C:\Users\User\AppData\Local\Temp\CP1278464525781Session\CPTrustFolder1278464525796\PPTImport1278465148140\data\asimages\{5345D304-94D1-489E-9165-04E8F3F83AFB}_8.png&quot;/&gt;&lt;left val=&quot;727&quot;/&gt;&lt;top val=&quot;687&quot;/&gt;&lt;width val=&quot;226&quot;/&gt;&lt;height val=&quot;45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380A7A31-E7FC-42D2-839F-FF4B4F798858}&quot;/&gt;&lt;isInvalidForFieldText val=&quot;0&quot;/&gt;&lt;Image&gt;&lt;filename val=&quot;C:\Users\User\AppData\Local\Temp\CP1278464525781Session\CPTrustFolder1278464525796\PPTImport1278465148140\data\asimages\{380A7A31-E7FC-42D2-839F-FF4B4F798858}_9.png&quot;/&gt;&lt;left val=&quot;0&quot;/&gt;&lt;top val=&quot;76&quot;/&gt;&lt;width val=&quot;961&quot;/&gt;&lt;height val=&quot;122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38&quot;/&gt;&lt;lineCharCount val=&quot;66&quot;/&gt;&lt;lineCharCount val=&quot;66&quot;/&gt;&lt;lineCharCount val=&quot;60&quot;/&gt;&lt;lineCharCount val=&quot;30&quot;/&gt;&lt;lineCharCount val=&quot;61&quot;/&gt;&lt;/TableIndex&gt;&lt;/ShapeTextInfo&gt;"/>
  <p:tag name="HTML_SHAPEINFO" val="&lt;ThreeDShapeInfo&gt;&lt;uuid val=&quot;{115779A2-3416-4F6F-8E4D-29E6118352F7}&quot;/&gt;&lt;isInvalidForFieldText val=&quot;0&quot;/&gt;&lt;Image&gt;&lt;filename val=&quot;C:\Users\User\AppData\Local\Temp\CP1278464525781Session\CPTrustFolder1278464525796\PPTImport1278465148140\data\asimages\{115779A2-3416-4F6F-8E4D-29E6118352F7}_9.png&quot;/&gt;&lt;left val=&quot;42&quot;/&gt;&lt;top val=&quot;212&quot;/&gt;&lt;width val=&quot;870&quot;/&gt;&lt;height val=&quot;415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4FFB0A73-F930-4910-AE87-414612304E6F}&quot;/&gt;&lt;isInvalidForFieldText val=&quot;0&quot;/&gt;&lt;Image&gt;&lt;filename val=&quot;C:\Users\User\AppData\Local\Temp\CP1278464525781Session\CPTrustFolder1278464525796\PPTImport1278465148140\data\asimages\{4FFB0A73-F930-4910-AE87-414612304E6F}_9.png&quot;/&gt;&lt;left val=&quot;727&quot;/&gt;&lt;top val=&quot;687&quot;/&gt;&lt;width val=&quot;226&quot;/&gt;&lt;height val=&quot;45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23A4EE78-E76B-493A-9A81-071924C5EEFF}&quot;/&gt;&lt;isInvalidForFieldText val=&quot;0&quot;/&gt;&lt;Image&gt;&lt;filename val=&quot;C:\Users\User\AppData\Local\Temp\CP1278464525781Session\CPTrustFolder1278464525796\PPTImport1278465148140\data\asimages\{23A4EE78-E76B-493A-9A81-071924C5EEFF}_10.png&quot;/&gt;&lt;left val=&quot;0&quot;/&gt;&lt;top val=&quot;76&quot;/&gt;&lt;width val=&quot;961&quot;/&gt;&lt;height val=&quot;122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5&quot;/&gt;&lt;lineCharCount val=&quot;75&quot;/&gt;&lt;lineCharCount val=&quot;74&quot;/&gt;&lt;lineCharCount val=&quot;28&quot;/&gt;&lt;/TableIndex&gt;&lt;/ShapeTextInfo&gt;"/>
  <p:tag name="HTML_SHAPEINFO" val="&lt;ThreeDShapeInfo&gt;&lt;uuid val=&quot;{8A5E1ABF-3921-4B4F-ADDA-3FDD6705C360}&quot;/&gt;&lt;isInvalidForFieldText val=&quot;0&quot;/&gt;&lt;Image&gt;&lt;filename val=&quot;C:\Users\User\AppData\Local\Temp\CP1278464525781Session\CPTrustFolder1278464525796\PPTImport1278465148140\data\asimages\{8A5E1ABF-3921-4B4F-ADDA-3FDD6705C360}_10.png&quot;/&gt;&lt;left val=&quot;40&quot;/&gt;&lt;top val=&quot;212&quot;/&gt;&lt;width val=&quot;876&quot;/&gt;&lt;height val=&quot;415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B42C6810-EBF7-4067-8DCE-A4AAA47D57CC}&quot;/&gt;&lt;isInvalidForFieldText val=&quot;0&quot;/&gt;&lt;Image&gt;&lt;filename val=&quot;C:\Users\User\AppData\Local\Temp\CP1278464525781Session\CPTrustFolder1278464525796\PPTImport1278465148140\data\asimages\{B42C6810-EBF7-4067-8DCE-A4AAA47D57CC}_10.png&quot;/&gt;&lt;left val=&quot;727&quot;/&gt;&lt;top val=&quot;687&quot;/&gt;&lt;width val=&quot;226&quot;/&gt;&lt;height val=&quot;45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0&quot;/&gt;&lt;lineCharCount val=&quot;24&quot;/&gt;&lt;/TableIndex&gt;&lt;/ShapeTextInfo&gt;"/>
  <p:tag name="HTML_SHAPEINFO" val="&lt;ThreeDShapeInfo&gt;&lt;uuid val=&quot;{E144EC4B-4DB7-4F06-9590-EA1184FE2C97}&quot;/&gt;&lt;isInvalidForFieldText val=&quot;0&quot;/&gt;&lt;Image&gt;&lt;filename val=&quot;C:\Users\User\AppData\Local\Temp\CP1278464525781Session\CPTrustFolder1278464525796\PPTImport1278465148140\data\asimages\{E144EC4B-4DB7-4F06-9590-EA1184FE2C97}_11.png&quot;/&gt;&lt;left val=&quot;0&quot;/&gt;&lt;top val=&quot;76&quot;/&gt;&lt;width val=&quot;961&quot;/&gt;&lt;height val=&quot;124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7&quot;/&gt;&lt;lineCharCount val=&quot;44&quot;/&gt;&lt;lineCharCount val=&quot;43&quot;/&gt;&lt;/TableIndex&gt;&lt;/ShapeTextInfo&gt;"/>
  <p:tag name="HTML_SHAPEINFO" val="&lt;ThreeDShapeInfo&gt;&lt;uuid val=&quot;{400A1F99-E67E-4EE0-8991-4269E9CED648}&quot;/&gt;&lt;isInvalidForFieldText val=&quot;0&quot;/&gt;&lt;Image&gt;&lt;filename val=&quot;C:\Users\User\AppData\Local\Temp\CP1278464525781Session\CPTrustFolder1278464525796\PPTImport1278465148140\data\asimages\{400A1F99-E67E-4EE0-8991-4269E9CED648}_11.png&quot;/&gt;&lt;left val=&quot;42&quot;/&gt;&lt;top val=&quot;212&quot;/&gt;&lt;width val=&quot;870&quot;/&gt;&lt;height val=&quot;415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71D27F99-BFC2-40B1-99A7-7625A1D2C330}&quot;/&gt;&lt;isInvalidForFieldText val=&quot;0&quot;/&gt;&lt;Image&gt;&lt;filename val=&quot;C:\Users\User\AppData\Local\Temp\CP1278464525781Session\CPTrustFolder1278464525796\PPTImport1278465148140\data\asimages\{71D27F99-BFC2-40B1-99A7-7625A1D2C330}_11.png&quot;/&gt;&lt;left val=&quot;727&quot;/&gt;&lt;top val=&quot;687&quot;/&gt;&lt;width val=&quot;226&quot;/&gt;&lt;height val=&quot;45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4&quot;/&gt;&lt;/TableIndex&gt;&lt;/ShapeTextInfo&gt;"/>
  <p:tag name="HTML_SHAPEINFO" val="&lt;ThreeDShapeInfo&gt;&lt;uuid val=&quot;{F22AF8C6-8339-4868-884B-542B39455255}&quot;/&gt;&lt;isInvalidForFieldText val=&quot;0&quot;/&gt;&lt;Image&gt;&lt;filename val=&quot;C:\Users\User\AppData\Local\Temp\CP1278464525781Session\CPTrustFolder1278464525796\PPTImport1278465148140\data\asimages\{F22AF8C6-8339-4868-884B-542B39455255}_12.png&quot;/&gt;&lt;left val=&quot;0&quot;/&gt;&lt;top val=&quot;76&quot;/&gt;&lt;width val=&quot;961&quot;/&gt;&lt;height val=&quot;122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48&quot;/&gt;&lt;lineCharCount val=&quot;67&quot;/&gt;&lt;lineCharCount val=&quot;18&quot;/&gt;&lt;lineCharCount val=&quot;68&quot;/&gt;&lt;lineCharCount val=&quot;37&quot;/&gt;&lt;lineCharCount val=&quot;14&quot;/&gt;&lt;lineCharCount val=&quot;4&quot;/&gt;&lt;/TableIndex&gt;&lt;/ShapeTextInfo&gt;"/>
  <p:tag name="HTML_SHAPEINFO" val="&lt;ThreeDShapeInfo&gt;&lt;uuid val=&quot;{438D1CFB-FB74-4B8C-A31E-27350BC07007}&quot;/&gt;&lt;isInvalidForFieldText val=&quot;0&quot;/&gt;&lt;Image&gt;&lt;filename val=&quot;C:\Users\User\AppData\Local\Temp\CP1278464525781Session\CPTrustFolder1278464525796\PPTImport1278465148140\data\asimages\{438D1CFB-FB74-4B8C-A31E-27350BC07007}_12.png&quot;/&gt;&lt;left val=&quot;42&quot;/&gt;&lt;top val=&quot;212&quot;/&gt;&lt;width val=&quot;870&quot;/&gt;&lt;height val=&quot;415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4FBD795C-B2F0-4E3F-9B56-F730B8F82720}&quot;/&gt;&lt;isInvalidForFieldText val=&quot;0&quot;/&gt;&lt;Image&gt;&lt;filename val=&quot;C:\Users\User\AppData\Local\Temp\CP1278464525781Session\CPTrustFolder1278464525796\PPTImport1278465148140\data\asimages\{4FBD795C-B2F0-4E3F-9B56-F730B8F82720}_12.png&quot;/&gt;&lt;left val=&quot;727&quot;/&gt;&lt;top val=&quot;687&quot;/&gt;&lt;width val=&quot;226&quot;/&gt;&lt;height val=&quot;45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{590D731D-E96D-4D26-BDDC-B90F1CB1CBEC}&quot;/&gt;&lt;isInvalidForFieldText val=&quot;0&quot;/&gt;&lt;Image&gt;&lt;filename val=&quot;C:\Users\User\AppData\Local\Temp\CP1278464525781Session\CPTrustFolder1278464525796\PPTImport1278465148140\data\asimages\{590D731D-E96D-4D26-BDDC-B90F1CB1CBEC}_13.png&quot;/&gt;&lt;left val=&quot;0&quot;/&gt;&lt;top val=&quot;76&quot;/&gt;&lt;width val=&quot;961&quot;/&gt;&lt;height val=&quot;122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70&quot;/&gt;&lt;lineCharCount val=&quot;61&quot;/&gt;&lt;lineCharCount val=&quot;37&quot;/&gt;&lt;lineCharCount val=&quot;69&quot;/&gt;&lt;lineCharCount val=&quot;70&quot;/&gt;&lt;lineCharCount val=&quot;61&quot;/&gt;&lt;lineCharCount val=&quot;34&quot;/&gt;&lt;lineCharCount val=&quot;68&quot;/&gt;&lt;lineCharCount val=&quot;65&quot;/&gt;&lt;/TableIndex&gt;&lt;/ShapeTextInfo&gt;"/>
  <p:tag name="HTML_SHAPEINFO" val="&lt;ThreeDShapeInfo&gt;&lt;uuid val=&quot;{6CD8D77B-5363-46DF-ABEC-B5EE314A1A7E}&quot;/&gt;&lt;isInvalidForFieldText val=&quot;0&quot;/&gt;&lt;Image&gt;&lt;filename val=&quot;C:\Users\User\AppData\Local\Temp\CP1278464525781Session\CPTrustFolder1278464525796\PPTImport1278465148140\data\asimages\{6CD8D77B-5363-46DF-ABEC-B5EE314A1A7E}_13.png&quot;/&gt;&lt;left val=&quot;42&quot;/&gt;&lt;top val=&quot;212&quot;/&gt;&lt;width val=&quot;870&quot;/&gt;&lt;height val=&quot;415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DED0386C-3D6C-41CF-AD64-C9AF20D41B19}&quot;/&gt;&lt;isInvalidForFieldText val=&quot;0&quot;/&gt;&lt;Image&gt;&lt;filename val=&quot;C:\Users\User\AppData\Local\Temp\CP1278464525781Session\CPTrustFolder1278464525796\PPTImport1278465148140\data\asimages\{DED0386C-3D6C-41CF-AD64-C9AF20D41B19}_13.png&quot;/&gt;&lt;left val=&quot;727&quot;/&gt;&lt;top val=&quot;687&quot;/&gt;&lt;width val=&quot;226&quot;/&gt;&lt;height val=&quot;45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6&quot;/&gt;&lt;/TableIndex&gt;&lt;/ShapeTextInfo&gt;"/>
  <p:tag name="HTML_SHAPEINFO" val="&lt;ThreeDShapeInfo&gt;&lt;uuid val=&quot;{8B19B590-D2ED-49B9-96FB-8FCB2CF992C7}&quot;/&gt;&lt;isInvalidForFieldText val=&quot;0&quot;/&gt;&lt;Image&gt;&lt;filename val=&quot;C:\Users\User\AppData\Local\Temp\CP1278464525781Session\CPTrustFolder1278464525796\PPTImport1278465148140\data\asimages\{8B19B590-D2ED-49B9-96FB-8FCB2CF992C7}_14.png&quot;/&gt;&lt;left val=&quot;0&quot;/&gt;&lt;top val=&quot;76&quot;/&gt;&lt;width val=&quot;961&quot;/&gt;&lt;height val=&quot;122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457FDC7-E16E-46C2-BDE4-88A78D7B8DA2}&quot;/&gt;&lt;isInvalidForFieldText val=&quot;0&quot;/&gt;&lt;Image&gt;&lt;filename val=&quot;C:\Users\User\AppData\Local\Temp\CP1278464525781Session\CPTrustFolder1278464525796\PPTImport1278465148140\data\asimages\{5457FDC7-E16E-46C2-BDE4-88A78D7B8DA2}_14.png&quot;/&gt;&lt;left val=&quot;727&quot;/&gt;&lt;top val=&quot;687&quot;/&gt;&lt;width val=&quot;226&quot;/&gt;&lt;height val=&quot;45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51BD6AAD-6E85-431A-8379-A8B42845D646}&quot;/&gt;&lt;isInvalidForFieldText val=&quot;0&quot;/&gt;&lt;Image&gt;&lt;filename val=&quot;C:\Users\User\AppData\Local\Temp\CP1278464525781Session\CPTrustFolder1278464525796\PPTImport1278465148140\data\asimages\{51BD6AAD-6E85-431A-8379-A8B42845D646}_15.png&quot;/&gt;&lt;left val=&quot;0&quot;/&gt;&lt;top val=&quot;76&quot;/&gt;&lt;width val=&quot;961&quot;/&gt;&lt;height val=&quot;122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6&quot;/&gt;&lt;lineCharCount val=&quot;8&quot;/&gt;&lt;lineCharCount val=&quot;57&quot;/&gt;&lt;lineCharCount val=&quot;16&quot;/&gt;&lt;lineCharCount val=&quot;56&quot;/&gt;&lt;/TableIndex&gt;&lt;/ShapeTextInfo&gt;"/>
  <p:tag name="HTML_SHAPEINFO" val="&lt;ThreeDShapeInfo&gt;&lt;uuid val=&quot;{A9CE61D0-D483-4854-9719-29A93D43DDD9}&quot;/&gt;&lt;isInvalidForFieldText val=&quot;0&quot;/&gt;&lt;Image&gt;&lt;filename val=&quot;C:\Users\User\AppData\Local\Temp\CP1278464525781Session\CPTrustFolder1278464525796\PPTImport1278465148140\data\asimages\{A9CE61D0-D483-4854-9719-29A93D43DDD9}_15.png&quot;/&gt;&lt;left val=&quot;42&quot;/&gt;&lt;top val=&quot;212&quot;/&gt;&lt;width val=&quot;882&quot;/&gt;&lt;height val=&quot;415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DABE8388-DE33-43E5-966D-B5DB96DA8833}&quot;/&gt;&lt;isInvalidForFieldText val=&quot;0&quot;/&gt;&lt;Image&gt;&lt;filename val=&quot;C:\Users\User\AppData\Local\Temp\CP1278464525781Session\CPTrustFolder1278464525796\PPTImport1278465148140\data\asimages\{DABE8388-DE33-43E5-966D-B5DB96DA8833}_15.png&quot;/&gt;&lt;left val=&quot;727&quot;/&gt;&lt;top val=&quot;687&quot;/&gt;&lt;width val=&quot;226&quot;/&gt;&lt;height val=&quot;45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6&quot;/&gt;&lt;/TableIndex&gt;&lt;/ShapeTextInfo&gt;"/>
  <p:tag name="HTML_SHAPEINFO" val="&lt;ThreeDShapeInfo&gt;&lt;uuid val=&quot;{3B6CE9AA-69A3-4E12-9226-D796E21B6915}&quot;/&gt;&lt;isInvalidForFieldText val=&quot;0&quot;/&gt;&lt;Image&gt;&lt;filename val=&quot;C:\Users\User\AppData\Local\Temp\CP1278464525781Session\CPTrustFolder1278464525796\PPTImport1278465148140\data\asimages\{3B6CE9AA-69A3-4E12-9226-D796E21B6915}_16.png&quot;/&gt;&lt;left val=&quot;0&quot;/&gt;&lt;top val=&quot;76&quot;/&gt;&lt;width val=&quot;961&quot;/&gt;&lt;height val=&quot;122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59&quot;/&gt;&lt;lineCharCount val=&quot;51&quot;/&gt;&lt;lineCharCount val=&quot;66&quot;/&gt;&lt;lineCharCount val=&quot;25&quot;/&gt;&lt;/TableIndex&gt;&lt;/ShapeTextInfo&gt;"/>
  <p:tag name="HTML_SHAPEINFO" val="&lt;ThreeDShapeInfo&gt;&lt;uuid val=&quot;{7C4A2557-F14B-4C4C-ABBA-2D8442B1899D}&quot;/&gt;&lt;isInvalidForFieldText val=&quot;0&quot;/&gt;&lt;Image&gt;&lt;filename val=&quot;C:\Users\User\AppData\Local\Temp\CP1278464525781Session\CPTrustFolder1278464525796\PPTImport1278465148140\data\asimages\{7C4A2557-F14B-4C4C-ABBA-2D8442B1899D}_16.png&quot;/&gt;&lt;left val=&quot;42&quot;/&gt;&lt;top val=&quot;212&quot;/&gt;&lt;width val=&quot;870&quot;/&gt;&lt;height val=&quot;415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02972093-2BE5-4305-B291-418A31D54D3A}&quot;/&gt;&lt;isInvalidForFieldText val=&quot;0&quot;/&gt;&lt;Image&gt;&lt;filename val=&quot;C:\Users\User\AppData\Local\Temp\CP1278464525781Session\CPTrustFolder1278464525796\PPTImport1278465148140\data\asimages\{02972093-2BE5-4305-B291-418A31D54D3A}_16.png&quot;/&gt;&lt;left val=&quot;727&quot;/&gt;&lt;top val=&quot;687&quot;/&gt;&lt;width val=&quot;226&quot;/&gt;&lt;height val=&quot;45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HTML_SHAPEINFO" val="&lt;ThreeDShapeInfo&gt;&lt;uuid val=&quot;{437363C7-508D-455B-9F99-EFDA799CF6EE}&quot;/&gt;&lt;isInvalidForFieldText val=&quot;0&quot;/&gt;&lt;Image&gt;&lt;filename val=&quot;C:\Users\User\AppData\Local\Temp\CP1278464525781Session\CPTrustFolder1278464525796\PPTImport1278465148140\data\asimages\{437363C7-508D-455B-9F99-EFDA799CF6EE}_17.png&quot;/&gt;&lt;left val=&quot;0&quot;/&gt;&lt;top val=&quot;76&quot;/&gt;&lt;width val=&quot;961&quot;/&gt;&lt;height val=&quot;122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63&quot;/&gt;&lt;lineCharCount val=&quot;30&quot;/&gt;&lt;/TableIndex&gt;&lt;/ShapeTextInfo&gt;"/>
  <p:tag name="HTML_SHAPEINFO" val="&lt;ThreeDShapeInfo&gt;&lt;uuid val=&quot;{B0FB1DCB-79C3-4CF6-93EB-4782F20AB806}&quot;/&gt;&lt;isInvalidForFieldText val=&quot;0&quot;/&gt;&lt;Image&gt;&lt;filename val=&quot;C:\Users\User\AppData\Local\Temp\CP1278464525781Session\CPTrustFolder1278464525796\PPTImport1278465148140\data\asimages\{B0FB1DCB-79C3-4CF6-93EB-4782F20AB806}_17.png&quot;/&gt;&lt;left val=&quot;40&quot;/&gt;&lt;top val=&quot;212&quot;/&gt;&lt;width val=&quot;871&quot;/&gt;&lt;height val=&quot;89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C9A040AB-159B-4F62-A296-6DEAE811B429}&quot;/&gt;&lt;isInvalidForFieldText val=&quot;0&quot;/&gt;&lt;Image&gt;&lt;filename val=&quot;C:\Users\User\AppData\Local\Temp\CP1278464525781Session\CPTrustFolder1278464525796\PPTImport1278465148140\data\asimages\{C9A040AB-159B-4F62-A296-6DEAE811B429}_17.png&quot;/&gt;&lt;left val=&quot;727&quot;/&gt;&lt;top val=&quot;687&quot;/&gt;&lt;width val=&quot;226&quot;/&gt;&lt;height val=&quot;45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45&quot;/&gt;&lt;lineCharCount val=&quot;76&quot;/&gt;&lt;lineCharCount val=&quot;17&quot;/&gt;&lt;lineCharCount val=&quot;35&quot;/&gt;&lt;lineCharCount val=&quot;67&quot;/&gt;&lt;lineCharCount val=&quot;37&quot;/&gt;&lt;lineCharCount val=&quot;73&quot;/&gt;&lt;lineCharCount val=&quot;10&quot;/&gt;&lt;lineCharCount val=&quot;31&quot;/&gt;&lt;/TableIndex&gt;&lt;/ShapeTextInfo&gt;"/>
  <p:tag name="HTML_SHAPEINFO" val="&lt;ThreeDShapeInfo&gt;&lt;uuid val=&quot;{CB8E1D33-9909-4532-BDF6-03A3E3422276}&quot;/&gt;&lt;isInvalidForFieldText val=&quot;0&quot;/&gt;&lt;Image&gt;&lt;filename val=&quot;C:\Users\User\AppData\Local\Temp\CP1278464525781Session\CPTrustFolder1278464525796\PPTImport1278465148140\data\asimages\{CB8E1D33-9909-4532-BDF6-03A3E3422276}_17.png&quot;/&gt;&lt;left val=&quot;43&quot;/&gt;&lt;top val=&quot;284&quot;/&gt;&lt;width val=&quot;871&quot;/&gt;&lt;height val=&quot;332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{4A4BD9F3-B15A-43E2-B446-78623E5417F1}&quot;/&gt;&lt;isInvalidForFieldText val=&quot;0&quot;/&gt;&lt;Image&gt;&lt;filename val=&quot;C:\Users\User\AppData\Local\Temp\CP1278464525781Session\CPTrustFolder1278464525796\PPTImport1278465148140\data\asimages\{4A4BD9F3-B15A-43E2-B446-78623E5417F1}_18.png&quot;/&gt;&lt;left val=&quot;0&quot;/&gt;&lt;top val=&quot;76&quot;/&gt;&lt;width val=&quot;961&quot;/&gt;&lt;height val=&quot;122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236797EF-DF13-4BE4-BB49-805E91F8046F}&quot;/&gt;&lt;isInvalidForFieldText val=&quot;0&quot;/&gt;&lt;Image&gt;&lt;filename val=&quot;C:\Users\User\AppData\Local\Temp\CP1278464525781Session\CPTrustFolder1278464525796\PPTImport1278465148140\data\asimages\{236797EF-DF13-4BE4-BB49-805E91F8046F}_18.png&quot;/&gt;&lt;left val=&quot;727&quot;/&gt;&lt;top val=&quot;687&quot;/&gt;&lt;width val=&quot;226&quot;/&gt;&lt;height val=&quot;45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  <p:tag name="HTML_SHAPEINFO" val="&lt;ThreeDShapeInfo&gt;&lt;uuid val=&quot;{23DD0515-0BA9-4EC6-B829-CE87DADAC2FE}&quot;/&gt;&lt;isInvalidForFieldText val=&quot;0&quot;/&gt;&lt;Image&gt;&lt;filename val=&quot;C:\Users\User\AppData\Local\Temp\CP1278464525781Session\CPTrustFolder1278464525796\PPTImport1278465148140\data\asimages\{23DD0515-0BA9-4EC6-B829-CE87DADAC2FE}_19.png&quot;/&gt;&lt;left val=&quot;0&quot;/&gt;&lt;top val=&quot;76&quot;/&gt;&lt;width val=&quot;961&quot;/&gt;&lt;height val=&quot;122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E4B0589E-4E66-4923-87B2-27047D9853A8}&quot;/&gt;&lt;isInvalidForFieldText val=&quot;0&quot;/&gt;&lt;Image&gt;&lt;filename val=&quot;C:\Users\User\AppData\Local\Temp\CP1278464525781Session\CPTrustFolder1278464525796\PPTImport1278465148140\data\asimages\{E4B0589E-4E66-4923-87B2-27047D9853A8}_19.png&quot;/&gt;&lt;left val=&quot;727&quot;/&gt;&lt;top val=&quot;687&quot;/&gt;&lt;width val=&quot;226&quot;/&gt;&lt;height val=&quot;45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0&quot;/&gt;&lt;lineCharCount val=&quot;67&quot;/&gt;&lt;lineCharCount val=&quot;1&quot;/&gt;&lt;lineCharCount val=&quot;66&quot;/&gt;&lt;lineCharCount val=&quot;64&quot;/&gt;&lt;lineCharCount val=&quot;19&quot;/&gt;&lt;lineCharCount val=&quot;1&quot;/&gt;&lt;lineCharCount val=&quot;61&quot;/&gt;&lt;/TableIndex&gt;&lt;/ShapeTextInfo&gt;"/>
  <p:tag name="HTML_SHAPEINFO" val="&lt;ThreeDShapeInfo&gt;&lt;uuid val=&quot;{9E87A622-5B4F-4426-8AE6-0BB7BF93A538}&quot;/&gt;&lt;isInvalidForFieldText val=&quot;0&quot;/&gt;&lt;Image&gt;&lt;filename val=&quot;C:\Users\User\AppData\Local\Temp\CP1278464525781Session\CPTrustFolder1278464525796\PPTImport1278465148140\data\asimages\{9E87A622-5B4F-4426-8AE6-0BB7BF93A538}_19.png&quot;/&gt;&lt;left val=&quot;42&quot;/&gt;&lt;top val=&quot;222&quot;/&gt;&lt;width val=&quot;872&quot;/&gt;&lt;height val=&quot;342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{789DD34E-04C0-4272-B8F1-7D0864236176}&quot;/&gt;&lt;isInvalidForFieldText val=&quot;0&quot;/&gt;&lt;Image&gt;&lt;filename val=&quot;C:\Users\User\AppData\Local\Temp\CP1278464525781Session\CPTrustFolder1278464525796\PPTImport1278465148140\data\asimages\{789DD34E-04C0-4272-B8F1-7D0864236176}_20.png&quot;/&gt;&lt;left val=&quot;0&quot;/&gt;&lt;top val=&quot;76&quot;/&gt;&lt;width val=&quot;961&quot;/&gt;&lt;height val=&quot;122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9&quot;/&gt;&lt;lineCharCount val=&quot;26&quot;/&gt;&lt;lineCharCount val=&quot;66&quot;/&gt;&lt;lineCharCount val=&quot;54&quot;/&gt;&lt;/TableIndex&gt;&lt;/ShapeTextInfo&gt;"/>
  <p:tag name="HTML_SHAPEINFO" val="&lt;ThreeDShapeInfo&gt;&lt;uuid val=&quot;{35AAB1B5-58D8-4DA2-B649-EED5E3FA519C}&quot;/&gt;&lt;isInvalidForFieldText val=&quot;0&quot;/&gt;&lt;Image&gt;&lt;filename val=&quot;C:\Users\User\AppData\Local\Temp\CP1278464525781Session\CPTrustFolder1278464525796\PPTImport1278465148140\data\asimages\{35AAB1B5-58D8-4DA2-B649-EED5E3FA519C}_20.png&quot;/&gt;&lt;left val=&quot;42&quot;/&gt;&lt;top val=&quot;212&quot;/&gt;&lt;width val=&quot;870&quot;/&gt;&lt;height val=&quot;415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ADB5D4D-E76E-46CD-8331-FCBF28863956}&quot;/&gt;&lt;isInvalidForFieldText val=&quot;0&quot;/&gt;&lt;Image&gt;&lt;filename val=&quot;C:\Users\User\AppData\Local\Temp\CP1278464525781Session\CPTrustFolder1278464525796\PPTImport1278465148140\data\asimages\{5ADB5D4D-E76E-46CD-8331-FCBF28863956}_20.png&quot;/&gt;&lt;left val=&quot;727&quot;/&gt;&lt;top val=&quot;687&quot;/&gt;&lt;width val=&quot;226&quot;/&gt;&lt;height val=&quot;45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{05DF48A3-7733-4B4C-AE5E-9A8CEF68499D}&quot;/&gt;&lt;isInvalidForFieldText val=&quot;0&quot;/&gt;&lt;Image&gt;&lt;filename val=&quot;C:\Users\User\AppData\Local\Temp\CP1278464525781Session\CPTrustFolder1278464525796\PPTImport1278465148140\data\asimages\{05DF48A3-7733-4B4C-AE5E-9A8CEF68499D}_21.png&quot;/&gt;&lt;left val=&quot;0&quot;/&gt;&lt;top val=&quot;76&quot;/&gt;&lt;width val=&quot;961&quot;/&gt;&lt;height val=&quot;122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75&quot;/&gt;&lt;lineCharCount val=&quot;70&quot;/&gt;&lt;lineCharCount val=&quot;71&quot;/&gt;&lt;lineCharCount val=&quot;70&quot;/&gt;&lt;lineCharCount val=&quot;10&quot;/&gt;&lt;/TableIndex&gt;&lt;/ShapeTextInfo&gt;"/>
  <p:tag name="HTML_SHAPEINFO" val="&lt;ThreeDShapeInfo&gt;&lt;uuid val=&quot;{FFC3F86C-B68D-4B75-AA09-9D778DF63FCE}&quot;/&gt;&lt;isInvalidForFieldText val=&quot;0&quot;/&gt;&lt;Image&gt;&lt;filename val=&quot;C:\Users\User\AppData\Local\Temp\CP1278464525781Session\CPTrustFolder1278464525796\PPTImport1278465148140\data\asimages\{FFC3F86C-B68D-4B75-AA09-9D778DF63FCE}_21.png&quot;/&gt;&lt;left val=&quot;40&quot;/&gt;&lt;top val=&quot;212&quot;/&gt;&lt;width val=&quot;881&quot;/&gt;&lt;height val=&quot;415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CF0715F0-C2FC-4AD8-943A-41CCDE1BA4D0}&quot;/&gt;&lt;isInvalidForFieldText val=&quot;0&quot;/&gt;&lt;Image&gt;&lt;filename val=&quot;C:\Users\User\AppData\Local\Temp\CP1278464525781Session\CPTrustFolder1278464525796\PPTImport1278465148140\data\asimages\{CF0715F0-C2FC-4AD8-943A-41CCDE1BA4D0}_21.png&quot;/&gt;&lt;left val=&quot;727&quot;/&gt;&lt;top val=&quot;687&quot;/&gt;&lt;width val=&quot;226&quot;/&gt;&lt;height val=&quot;4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  <p:tag name="HTML_SHAPEINFO" val="&lt;ThreeDShapeInfo&gt;&lt;uuid val=&quot;{B2C21250-8517-4543-8AC9-830380C064E9}&quot;/&gt;&lt;isInvalidForFieldText val=&quot;0&quot;/&gt;&lt;Image&gt;&lt;filename val=&quot;C:\Users\User\AppData\Local\Temp\CP1278464525781Session\CPTrustFolder1278464525796\PPTImport1278465148140\data\asimages\{B2C21250-8517-4543-8AC9-830380C064E9}_22.png&quot;/&gt;&lt;left val=&quot;0&quot;/&gt;&lt;top val=&quot;76&quot;/&gt;&lt;width val=&quot;961&quot;/&gt;&lt;height val=&quot;122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7&quot;/&gt;&lt;lineCharCount val=&quot;66&quot;/&gt;&lt;lineCharCount val=&quot;67&quot;/&gt;&lt;lineCharCount val=&quot;68&quot;/&gt;&lt;lineCharCount val=&quot;70&quot;/&gt;&lt;lineCharCount val=&quot;25&quot;/&gt;&lt;lineCharCount val=&quot;63&quot;/&gt;&lt;lineCharCount val=&quot;61&quot;/&gt;&lt;/TableIndex&gt;&lt;/ShapeTextInfo&gt;"/>
  <p:tag name="HTML_SHAPEINFO" val="&lt;ThreeDShapeInfo&gt;&lt;uuid val=&quot;{40E86474-72D6-4615-9DB1-05B0D550A348}&quot;/&gt;&lt;isInvalidForFieldText val=&quot;0&quot;/&gt;&lt;Image&gt;&lt;filename val=&quot;C:\Users\User\AppData\Local\Temp\CP1278464525781Session\CPTrustFolder1278464525796\PPTImport1278465148140\data\asimages\{40E86474-72D6-4615-9DB1-05B0D550A348}_22.png&quot;/&gt;&lt;left val=&quot;42&quot;/&gt;&lt;top val=&quot;212&quot;/&gt;&lt;width val=&quot;874&quot;/&gt;&lt;height val=&quot;415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EBA7421E-B929-4190-9853-0DEA0860BB82}&quot;/&gt;&lt;isInvalidForFieldText val=&quot;0&quot;/&gt;&lt;Image&gt;&lt;filename val=&quot;C:\Users\User\AppData\Local\Temp\CP1278464525781Session\CPTrustFolder1278464525796\PPTImport1278465148140\data\asimages\{EBA7421E-B929-4190-9853-0DEA0860BB82}_22.png&quot;/&gt;&lt;left val=&quot;727&quot;/&gt;&lt;top val=&quot;687&quot;/&gt;&lt;width val=&quot;226&quot;/&gt;&lt;height val=&quot;45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9&quot;/&gt;&lt;lineCharCount val=&quot;23&quot;/&gt;&lt;/TableIndex&gt;&lt;/ShapeTextInfo&gt;"/>
  <p:tag name="HTML_SHAPEINFO" val="&lt;ThreeDShapeInfo&gt;&lt;uuid val=&quot;{5AE80364-A0ED-49D5-8B77-82BDCF3897FB}&quot;/&gt;&lt;isInvalidForFieldText val=&quot;0&quot;/&gt;&lt;Image&gt;&lt;filename val=&quot;C:\Users\User\AppData\Local\Temp\CP1278464525781Session\CPTrustFolder1278464525796\PPTImport1278465148140\data\asimages\{5AE80364-A0ED-49D5-8B77-82BDCF3897FB}_23.png&quot;/&gt;&lt;left val=&quot;0&quot;/&gt;&lt;top val=&quot;76&quot;/&gt;&lt;width val=&quot;961&quot;/&gt;&lt;height val=&quot;124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7&quot;/&gt;&lt;lineCharCount val=&quot;73&quot;/&gt;&lt;lineCharCount val=&quot;71&quot;/&gt;&lt;lineCharCount val=&quot;61&quot;/&gt;&lt;lineCharCount val=&quot;13&quot;/&gt;&lt;/TableIndex&gt;&lt;/ShapeTextInfo&gt;"/>
  <p:tag name="HTML_SHAPEINFO" val="&lt;ThreeDShapeInfo&gt;&lt;uuid val=&quot;{2CFA2B69-2450-412B-9E84-369138414A2A}&quot;/&gt;&lt;isInvalidForFieldText val=&quot;0&quot;/&gt;&lt;Image&gt;&lt;filename val=&quot;C:\Users\User\AppData\Local\Temp\CP1278464525781Session\CPTrustFolder1278464525796\PPTImport1278465148140\data\asimages\{2CFA2B69-2450-412B-9E84-369138414A2A}_23.png&quot;/&gt;&lt;left val=&quot;40&quot;/&gt;&lt;top val=&quot;212&quot;/&gt;&lt;width val=&quot;874&quot;/&gt;&lt;height val=&quot;415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F1094FA2-E39D-41B5-B421-C1D384AA1A50}&quot;/&gt;&lt;isInvalidForFieldText val=&quot;0&quot;/&gt;&lt;Image&gt;&lt;filename val=&quot;C:\Users\User\AppData\Local\Temp\CP1278464525781Session\CPTrustFolder1278464525796\PPTImport1278465148140\data\asimages\{F1094FA2-E39D-41B5-B421-C1D384AA1A50}_23.png&quot;/&gt;&lt;left val=&quot;727&quot;/&gt;&lt;top val=&quot;687&quot;/&gt;&lt;width val=&quot;226&quot;/&gt;&lt;height val=&quot;45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4&quot;/&gt;&lt;/TableIndex&gt;&lt;/ShapeTextInfo&gt;"/>
  <p:tag name="HTML_SHAPEINFO" val="&lt;ThreeDShapeInfo&gt;&lt;uuid val=&quot;{0F3CBBEE-E498-4622-BEB1-3858DFC1F6E9}&quot;/&gt;&lt;isInvalidForFieldText val=&quot;0&quot;/&gt;&lt;Image&gt;&lt;filename val=&quot;C:\Users\User\AppData\Local\Temp\CP1278464525781Session\CPTrustFolder1278464525796\PPTImport1278465148140\data\asimages\{0F3CBBEE-E498-4622-BEB1-3858DFC1F6E9}_24.png&quot;/&gt;&lt;left val=&quot;0&quot;/&gt;&lt;top val=&quot;76&quot;/&gt;&lt;width val=&quot;961&quot;/&gt;&lt;height val=&quot;122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78&quot;/&gt;&lt;lineCharCount val=&quot;49&quot;/&gt;&lt;/TableIndex&gt;&lt;/ShapeTextInfo&gt;"/>
  <p:tag name="HTML_SHAPEINFO" val="&lt;ThreeDShapeInfo&gt;&lt;uuid val=&quot;{0B36A2D7-D46F-458E-9A31-D663CD47B807}&quot;/&gt;&lt;isInvalidForFieldText val=&quot;0&quot;/&gt;&lt;Image&gt;&lt;filename val=&quot;C:\Users\User\AppData\Local\Temp\CP1278464525781Session\CPTrustFolder1278464525796\PPTImport1278465148140\data\asimages\{0B36A2D7-D46F-458E-9A31-D663CD47B807}_24.png&quot;/&gt;&lt;left val=&quot;40&quot;/&gt;&lt;top val=&quot;212&quot;/&gt;&lt;width val=&quot;871&quot;/&gt;&lt;height val=&quot;84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32C5B8A-6632-4B41-A396-7587924B1CCD}&quot;/&gt;&lt;isInvalidForFieldText val=&quot;0&quot;/&gt;&lt;Image&gt;&lt;filename val=&quot;C:\Users\User\AppData\Local\Temp\CP1278464525781Session\CPTrustFolder1278464525796\PPTImport1278465148140\data\asimages\{832C5B8A-6632-4B41-A396-7587924B1CCD}_24.png&quot;/&gt;&lt;left val=&quot;727&quot;/&gt;&lt;top val=&quot;687&quot;/&gt;&lt;width val=&quot;226&quot;/&gt;&lt;height val=&quot;45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77&quot;/&gt;&lt;lineCharCount val=&quot;46&quot;/&gt;&lt;lineCharCount val=&quot;71&quot;/&gt;&lt;lineCharCount val=&quot;67&quot;/&gt;&lt;lineCharCount val=&quot;77&quot;/&gt;&lt;lineCharCount val=&quot;25&quot;/&gt;&lt;/TableIndex&gt;&lt;/ShapeTextInfo&gt;"/>
  <p:tag name="HTML_SHAPEINFO" val="&lt;ThreeDShapeInfo&gt;&lt;uuid val=&quot;{700F28F5-F79D-470D-8A92-112846BE14EC}&quot;/&gt;&lt;isInvalidForFieldText val=&quot;0&quot;/&gt;&lt;Image&gt;&lt;filename val=&quot;C:\Users\User\AppData\Local\Temp\CP1278464525781Session\CPTrustFolder1278464525796\PPTImport1278465148140\data\asimages\{700F28F5-F79D-470D-8A92-112846BE14EC}_24.png&quot;/&gt;&lt;left val=&quot;44&quot;/&gt;&lt;top val=&quot;285&quot;/&gt;&lt;width val=&quot;879&quot;/&gt;&lt;height val=&quot;204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4&quot;/&gt;&lt;lineCharCount val=&quot;19&quot;/&gt;&lt;/TableIndex&gt;&lt;/ShapeTextInfo&gt;"/>
  <p:tag name="HTML_SHAPEINFO" val="&lt;ThreeDShapeInfo&gt;&lt;uuid val=&quot;{77C2C99F-D715-4D54-AC44-FDEBC427F85F}&quot;/&gt;&lt;isInvalidForFieldText val=&quot;0&quot;/&gt;&lt;Image&gt;&lt;filename val=&quot;C:\Users\User\AppData\Local\Temp\CP1278464525781Session\CPTrustFolder1278464525796\PPTImport1278465148140\data\asimages\{77C2C99F-D715-4D54-AC44-FDEBC427F85F}_25.png&quot;/&gt;&lt;left val=&quot;0&quot;/&gt;&lt;top val=&quot;76&quot;/&gt;&lt;width val=&quot;961&quot;/&gt;&lt;height val=&quot;124&quot;/&gt;&lt;hasText val=&quot;1&quot;/&gt;&lt;/Image&gt;&lt;/ThreeDShapeInfo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64&quot;/&gt;&lt;lineCharCount val=&quot;67&quot;/&gt;&lt;lineCharCount val=&quot;8&quot;/&gt;&lt;/TableIndex&gt;&lt;/ShapeTextInfo&gt;"/>
  <p:tag name="HTML_SHAPEINFO" val="&lt;ThreeDShapeInfo&gt;&lt;uuid val=&quot;{EB3D5111-8714-4E7E-935C-DB77C22C021A}&quot;/&gt;&lt;isInvalidForFieldText val=&quot;0&quot;/&gt;&lt;Image&gt;&lt;filename val=&quot;C:\Users\User\AppData\Local\Temp\CP1278464525781Session\CPTrustFolder1278464525796\PPTImport1278465148140\data\asimages\{EB3D5111-8714-4E7E-935C-DB77C22C021A}_25.png&quot;/&gt;&lt;left val=&quot;40&quot;/&gt;&lt;top val=&quot;212&quot;/&gt;&lt;width val=&quot;871&quot;/&gt;&lt;height val=&quot;121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DE9528C-A036-4EA4-872F-7EC1E494DF14}&quot;/&gt;&lt;isInvalidForFieldText val=&quot;0&quot;/&gt;&lt;Image&gt;&lt;filename val=&quot;C:\Users\User\AppData\Local\Temp\CP1278464525781Session\CPTrustFolder1278464525796\PPTImport1278465148140\data\asimages\{5DE9528C-A036-4EA4-872F-7EC1E494DF14}_25.png&quot;/&gt;&lt;left val=&quot;727&quot;/&gt;&lt;top val=&quot;687&quot;/&gt;&lt;width val=&quot;226&quot;/&gt;&lt;height val=&quot;45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57&quot;/&gt;&lt;lineCharCount val=&quot;71&quot;/&gt;&lt;lineCharCount val=&quot;66&quot;/&gt;&lt;lineCharCount val=&quot;12&quot;/&gt;&lt;/TableIndex&gt;&lt;/ShapeTextInfo&gt;"/>
  <p:tag name="HTML_SHAPEINFO" val="&lt;ThreeDShapeInfo&gt;&lt;uuid val=&quot;{E665594A-21E7-4806-AAFC-E95E8FAE1366}&quot;/&gt;&lt;isInvalidForFieldText val=&quot;0&quot;/&gt;&lt;Image&gt;&lt;filename val=&quot;C:\Users\User\AppData\Local\Temp\CP1278464525781Session\CPTrustFolder1278464525796\PPTImport1278465148140\data\asimages\{E665594A-21E7-4806-AAFC-E95E8FAE1366}_25.png&quot;/&gt;&lt;left val=&quot;43&quot;/&gt;&lt;top val=&quot;310&quot;/&gt;&lt;width val=&quot;870&quot;/&gt;&lt;height val=&quot;161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HTML_SHAPEINFO" val="&lt;ThreeDShapeInfo&gt;&lt;uuid val=&quot;{B7E76BDC-41B9-4458-9722-029714A0092F}&quot;/&gt;&lt;isInvalidForFieldText val=&quot;0&quot;/&gt;&lt;Image&gt;&lt;filename val=&quot;C:\Users\User\AppData\Local\Temp\CP1278464525781Session\CPTrustFolder1278464525796\PPTImport1278465148140\data\asimages\{B7E76BDC-41B9-4458-9722-029714A0092F}_26.png&quot;/&gt;&lt;left val=&quot;0&quot;/&gt;&lt;top val=&quot;76&quot;/&gt;&lt;width val=&quot;961&quot;/&gt;&lt;height val=&quot;122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71&quot;/&gt;&lt;lineCharCount val=&quot;38&quot;/&gt;&lt;/TableIndex&gt;&lt;/ShapeTextInfo&gt;"/>
  <p:tag name="HTML_SHAPEINFO" val="&lt;ThreeDShapeInfo&gt;&lt;uuid val=&quot;{04C4B67E-7AB2-4708-9A36-2AE230EA240D}&quot;/&gt;&lt;isInvalidForFieldText val=&quot;0&quot;/&gt;&lt;Image&gt;&lt;filename val=&quot;C:\Users\User\AppData\Local\Temp\CP1278464525781Session\CPTrustFolder1278464525796\PPTImport1278465148140\data\asimages\{04C4B67E-7AB2-4708-9A36-2AE230EA240D}_26.png&quot;/&gt;&lt;left val=&quot;40&quot;/&gt;&lt;top val=&quot;212&quot;/&gt;&lt;width val=&quot;884&quot;/&gt;&lt;height val=&quot;89&quot;/&gt;&lt;hasText val=&quot;1&quot;/&gt;&lt;/Image&gt;&lt;/ThreeDShapeInfo&gt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09AF3E3B-79B6-44EB-A497-DAE407B2A4C8}&quot;/&gt;&lt;isInvalidForFieldText val=&quot;0&quot;/&gt;&lt;Image&gt;&lt;filename val=&quot;C:\Users\User\AppData\Local\Temp\CP1278464525781Session\CPTrustFolder1278464525796\PPTImport1278465148140\data\asimages\{09AF3E3B-79B6-44EB-A497-DAE407B2A4C8}_26.png&quot;/&gt;&lt;left val=&quot;727&quot;/&gt;&lt;top val=&quot;687&quot;/&gt;&lt;width val=&quot;226&quot;/&gt;&lt;height val=&quot;45&quot;/&gt;&lt;hasText val=&quot;1&quot;/&gt;&lt;/Image&gt;&lt;/ThreeDShapeInfo&gt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6&quot;/&gt;&lt;lineCharCount val=&quot;72&quot;/&gt;&lt;lineCharCount val=&quot;4&quot;/&gt;&lt;lineCharCount val=&quot;18&quot;/&gt;&lt;lineCharCount val=&quot;70&quot;/&gt;&lt;lineCharCount val=&quot;70&quot;/&gt;&lt;lineCharCount val=&quot;70&quot;/&gt;&lt;/TableIndex&gt;&lt;/ShapeTextInfo&gt;"/>
  <p:tag name="HTML_SHAPEINFO" val="&lt;ThreeDShapeInfo&gt;&lt;uuid val=&quot;{EE567192-4C2E-46E7-84E0-8682631B8BA4}&quot;/&gt;&lt;isInvalidForFieldText val=&quot;0&quot;/&gt;&lt;Image&gt;&lt;filename val=&quot;C:\Users\User\AppData\Local\Temp\CP1278464525781Session\CPTrustFolder1278464525796\PPTImport1278465148140\data\asimages\{EE567192-4C2E-46E7-84E0-8682631B8BA4}_26.png&quot;/&gt;&lt;left val=&quot;43&quot;/&gt;&lt;top val=&quot;283&quot;/&gt;&lt;width val=&quot;873&quot;/&gt;&lt;height val=&quot;238&quot;/&gt;&lt;hasText val=&quot;1&quot;/&gt;&lt;/Image&gt;&lt;/ThreeDShapeInfo&gt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7ED5E91C-0449-4FAF-8FA4-FB1F48C8F239}&quot;/&gt;&lt;isInvalidForFieldText val=&quot;0&quot;/&gt;&lt;Image&gt;&lt;filename val=&quot;C:\Users\User\AppData\Local\Temp\CP1278464525781Session\CPTrustFolder1278464525796\PPTImport1278465148140\data\asimages\{7ED5E91C-0449-4FAF-8FA4-FB1F48C8F239}_27.png&quot;/&gt;&lt;left val=&quot;0&quot;/&gt;&lt;top val=&quot;76&quot;/&gt;&lt;width val=&quot;961&quot;/&gt;&lt;height val=&quot;122&quot;/&gt;&lt;hasText val=&quot;1&quot;/&gt;&lt;/Image&gt;&lt;/ThreeDShapeInfo&gt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6&quot;/&gt;&lt;lineCharCount val=&quot;49&quot;/&gt;&lt;lineCharCount val=&quot;69&quot;/&gt;&lt;lineCharCount val=&quot;62&quot;/&gt;&lt;/TableIndex&gt;&lt;/ShapeTextInfo&gt;"/>
  <p:tag name="HTML_SHAPEINFO" val="&lt;ThreeDShapeInfo&gt;&lt;uuid val=&quot;{9FC70828-8131-4FC8-ADDD-194B70DD9470}&quot;/&gt;&lt;isInvalidForFieldText val=&quot;0&quot;/&gt;&lt;Image&gt;&lt;filename val=&quot;C:\Users\User\AppData\Local\Temp\CP1278464525781Session\CPTrustFolder1278464525796\PPTImport1278465148140\data\asimages\{9FC70828-8131-4FC8-ADDD-194B70DD9470}_27.png&quot;/&gt;&lt;left val=&quot;42&quot;/&gt;&lt;top val=&quot;212&quot;/&gt;&lt;width val=&quot;870&quot;/&gt;&lt;height val=&quot;415&quot;/&gt;&lt;hasText val=&quot;1&quot;/&gt;&lt;/Image&gt;&lt;/ThreeDShapeInfo&gt;"/>
</p:tagLst>
</file>

<file path=ppt/theme/theme1.xml><?xml version="1.0" encoding="utf-8"?>
<a:theme xmlns:a="http://schemas.openxmlformats.org/drawingml/2006/main" name="Current April 2018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rrent April 2018" id="{2B1AE890-B640-4A9D-812E-EF1BE5CFEF74}" vid="{BE701214-5B6B-4DDA-BE94-462E773958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3" ma:contentTypeDescription="Create a new document." ma:contentTypeScope="" ma:versionID="3506bbe711662e7f510a98fd483a111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20958C-FF78-4199-8684-26A589F097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35E050F-F6DD-446A-BC54-722BE857956D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Current April 2018</Template>
  <TotalTime>7872</TotalTime>
  <Words>1604</Words>
  <Application>Microsoft Office PowerPoint</Application>
  <PresentationFormat>On-screen Show (4:3)</PresentationFormat>
  <Paragraphs>182</Paragraphs>
  <Slides>36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Times New Roman</vt:lpstr>
      <vt:lpstr>Current April 2018</vt:lpstr>
      <vt:lpstr>Compensation Offsets: Readjustment, Separation, &amp; Severance Pay (VSR Advanced)</vt:lpstr>
      <vt:lpstr>Objectives</vt:lpstr>
      <vt:lpstr>References</vt:lpstr>
      <vt:lpstr>Prohibition Against Duplication of Benefits</vt:lpstr>
      <vt:lpstr>Review</vt:lpstr>
      <vt:lpstr>Answer</vt:lpstr>
      <vt:lpstr>Check the following for evidence of separation benefits:</vt:lpstr>
      <vt:lpstr>Review</vt:lpstr>
      <vt:lpstr>Answer</vt:lpstr>
      <vt:lpstr>Important</vt:lpstr>
      <vt:lpstr>Factors to determine how much Separation Pay to Recoup</vt:lpstr>
      <vt:lpstr>To Verify Type and Amount of Separation Pay…</vt:lpstr>
      <vt:lpstr>Readjustment Pay</vt:lpstr>
      <vt:lpstr>Recouping Readjustment Pay</vt:lpstr>
      <vt:lpstr>Review</vt:lpstr>
      <vt:lpstr>Answer</vt:lpstr>
      <vt:lpstr>Separation Pay</vt:lpstr>
      <vt:lpstr>Recouping Separation Pay</vt:lpstr>
      <vt:lpstr>Special Separation Benefit (SSB)</vt:lpstr>
      <vt:lpstr>Recouping SSB</vt:lpstr>
      <vt:lpstr>Disability Severance Pay</vt:lpstr>
      <vt:lpstr>More About Disability Severance Pay</vt:lpstr>
      <vt:lpstr>When there’s a 10% based on  multiple 0s under 3.324</vt:lpstr>
      <vt:lpstr>Disability Severance Exception for Temp 100%</vt:lpstr>
      <vt:lpstr>But what if severance disability  was combat-related?</vt:lpstr>
      <vt:lpstr>Combat Exception</vt:lpstr>
      <vt:lpstr>Important!</vt:lpstr>
      <vt:lpstr>How do we know?</vt:lpstr>
      <vt:lpstr>Other places to look… </vt:lpstr>
      <vt:lpstr>If severance and non-severance disabilities are present</vt:lpstr>
      <vt:lpstr>Examples for disability severance withholding</vt:lpstr>
      <vt:lpstr>Recouping Disability Severance Pay</vt:lpstr>
      <vt:lpstr>Review</vt:lpstr>
      <vt:lpstr>Answers</vt:lpstr>
      <vt:lpstr>Practical Exercise: Show Off Your Offset Skills</vt:lpstr>
      <vt:lpstr>Questions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Compensation Offsets: Readjustment, separation, and Severance Pay (VSR Advanced) PowerPoint Presentation</dc:title>
  <dc:subject>VSR, AQRS</dc:subject>
  <dc:creator>Department of Veterans Affairs, Veterans Benefits Administration, Compensation Service, STAFF</dc:creator>
  <cp:keywords>compensation offsets,disability severance pay,separation pay,readjustment pay,special separation benefit,SSB</cp:keywords>
  <dc:description>This lesson provides a review of information on compensation offsets, and presents scenarios for practice and enhanced application of concepts used during claims processing.</dc:description>
  <cp:lastModifiedBy>Kathy Poole</cp:lastModifiedBy>
  <cp:revision>415</cp:revision>
  <dcterms:created xsi:type="dcterms:W3CDTF">2014-04-30T02:32:11Z</dcterms:created>
  <dcterms:modified xsi:type="dcterms:W3CDTF">2018-08-16T14:36:32Z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VSR RVSR Lay Evidence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C99A1101-545A-4F06-B9B7-341CBA93A72A</vt:lpwstr>
  </property>
  <property fmtid="{D5CDD505-2E9C-101B-9397-08002B2CF9AE}" pid="6" name="ArticulateProjectFull">
    <vt:lpwstr>C:\Users\Lynne\Documents\Appeals\VSR RVSR Lay Evidence Final.ppta</vt:lpwstr>
  </property>
  <property fmtid="{D5CDD505-2E9C-101B-9397-08002B2CF9AE}" pid="7" name="ContentTypeId">
    <vt:lpwstr>0x0101003DB869E3E810774AA7B17315F3F50FE5</vt:lpwstr>
  </property>
  <property fmtid="{D5CDD505-2E9C-101B-9397-08002B2CF9AE}" pid="8" name="Language">
    <vt:lpwstr>en</vt:lpwstr>
  </property>
  <property fmtid="{D5CDD505-2E9C-101B-9397-08002B2CF9AE}" pid="9" name="Type">
    <vt:lpwstr>Presentation</vt:lpwstr>
  </property>
</Properties>
</file>