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9"/>
  </p:notesMasterIdLst>
  <p:handoutMasterIdLst>
    <p:handoutMasterId r:id="rId20"/>
  </p:handoutMasterIdLst>
  <p:sldIdLst>
    <p:sldId id="257" r:id="rId5"/>
    <p:sldId id="258" r:id="rId6"/>
    <p:sldId id="259" r:id="rId7"/>
    <p:sldId id="278" r:id="rId8"/>
    <p:sldId id="260" r:id="rId9"/>
    <p:sldId id="277" r:id="rId10"/>
    <p:sldId id="275" r:id="rId11"/>
    <p:sldId id="264" r:id="rId12"/>
    <p:sldId id="269" r:id="rId13"/>
    <p:sldId id="282" r:id="rId14"/>
    <p:sldId id="270" r:id="rId15"/>
    <p:sldId id="279" r:id="rId16"/>
    <p:sldId id="271" r:id="rId17"/>
    <p:sldId id="287" r:id="rId18"/>
  </p:sldIdLst>
  <p:sldSz cx="12192000" cy="6858000"/>
  <p:notesSz cx="7010400" cy="92964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1119" autoAdjust="0"/>
  </p:normalViewPr>
  <p:slideViewPr>
    <p:cSldViewPr snapToGrid="0">
      <p:cViewPr>
        <p:scale>
          <a:sx n="80" d="100"/>
          <a:sy n="80" d="100"/>
        </p:scale>
        <p:origin x="-78" y="-5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27-Jul-16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27-Jul-16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owva.ebenefits.va.gov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compensation.pension.km.va.go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</a:t>
            </a:r>
            <a:r>
              <a:rPr lang="en-US" sz="3200" b="1" i="1" dirty="0" smtClean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endParaRPr lang="en-US" sz="3200" b="1" i="1" dirty="0">
              <a:solidFill>
                <a:srgbClr val="1D32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April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50927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b="1" kern="0" dirty="0" smtClean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 Guide to Searching the Live Manual</a:t>
            </a:r>
            <a:endParaRPr lang="en-US" sz="6000" i="1" kern="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Can’t find it?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Consider using a Boolean search</a:t>
            </a:r>
          </a:p>
          <a:p>
            <a:r>
              <a:rPr lang="en-US" sz="3600" dirty="0" smtClean="0"/>
              <a:t>Try alternate wording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use future exam vs. reexamination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exam brings up relevant references; reexamination brings up odds and ends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TDIU, IU, or Individual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Unemployability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of these terms pull up good, specific references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Still can’t find it? Cross-reference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If you just can’t find what you’re looking for, don’t forget that you can go to the reference sections of training on that topic. It’s a great place to get M21-1 citations that you can go directly to (unless you were looking forward to reading the full manual in all its glory </a:t>
            </a:r>
            <a:r>
              <a:rPr lang="en-US" sz="4000" dirty="0" smtClean="0">
                <a:sym typeface="Wingdings" panose="05000000000000000000" pitchFamily="2" charset="2"/>
              </a:rPr>
              <a:t></a:t>
            </a:r>
            <a:r>
              <a:rPr lang="en-US" sz="4000" dirty="0" smtClean="0"/>
              <a:t>).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5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Is There a Backup? Yes!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608809"/>
            <a:ext cx="10945906" cy="4262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If you are having issues accessing the Live Manual, </a:t>
            </a:r>
            <a:r>
              <a:rPr lang="en-US" sz="3600" dirty="0" err="1"/>
              <a:t>KnowVA</a:t>
            </a:r>
            <a:r>
              <a:rPr lang="en-US" sz="3600" dirty="0"/>
              <a:t> can be accessed by any one through </a:t>
            </a:r>
            <a:r>
              <a:rPr lang="en-US" sz="3600" u="sng" dirty="0" smtClean="0">
                <a:hlinkClick r:id="rId2"/>
              </a:rPr>
              <a:t>www.knowva.ebenefits.va.gov</a:t>
            </a:r>
            <a:r>
              <a:rPr lang="en-US" sz="3600" u="sng" dirty="0" smtClean="0"/>
              <a:t>.</a:t>
            </a:r>
            <a:endParaRPr lang="en-US" sz="36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3600" dirty="0"/>
              <a:t>Knowledge VA, or </a:t>
            </a:r>
            <a:r>
              <a:rPr lang="en-US" sz="3600" dirty="0" err="1"/>
              <a:t>KnowVA</a:t>
            </a:r>
            <a:r>
              <a:rPr lang="en-US" sz="3600" dirty="0"/>
              <a:t>, is an external-facing Web platform that provides Veterans, their families, </a:t>
            </a:r>
            <a:r>
              <a:rPr lang="en-US" sz="3600" dirty="0" smtClean="0"/>
              <a:t>survivors</a:t>
            </a:r>
            <a:r>
              <a:rPr lang="en-US" sz="3600" dirty="0"/>
              <a:t>, and Veteran advocates with access to the same information claims processors use to process and make decisions on benefit claims.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explore the Live Manual 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97100" y="5638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sz="36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36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36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325914"/>
            <a:ext cx="4241800" cy="2871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1" y="1618441"/>
            <a:ext cx="28575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760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27" y="1673204"/>
            <a:ext cx="11050073" cy="4262437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 smtClean="0"/>
              <a:t>List characteristics of Live Manual.</a:t>
            </a:r>
          </a:p>
          <a:p>
            <a:r>
              <a:rPr lang="en-US" sz="4400" dirty="0" smtClean="0"/>
              <a:t>Define metadata and Microsoft Internet </a:t>
            </a:r>
            <a:r>
              <a:rPr lang="en-US" sz="4400" dirty="0"/>
              <a:t>E</a:t>
            </a:r>
            <a:r>
              <a:rPr lang="en-US" sz="4400" dirty="0" smtClean="0"/>
              <a:t>xplorer functions.</a:t>
            </a:r>
          </a:p>
          <a:p>
            <a:r>
              <a:rPr lang="en-US" sz="4400" dirty="0"/>
              <a:t>Locate the suggestion </a:t>
            </a:r>
            <a:r>
              <a:rPr lang="en-US" sz="4400" dirty="0" smtClean="0"/>
              <a:t>link for </a:t>
            </a:r>
            <a:r>
              <a:rPr lang="en-US" sz="4400" dirty="0"/>
              <a:t>the </a:t>
            </a:r>
            <a:r>
              <a:rPr lang="en-US" sz="4400" dirty="0" smtClean="0"/>
              <a:t>Live Manual.</a:t>
            </a:r>
            <a:endParaRPr lang="en-US" sz="4400" dirty="0"/>
          </a:p>
          <a:p>
            <a:r>
              <a:rPr lang="en-US" sz="4400" dirty="0" smtClean="0"/>
              <a:t>Identify effective search strategies.</a:t>
            </a:r>
          </a:p>
          <a:p>
            <a:pPr lvl="0"/>
            <a:r>
              <a:rPr lang="en-US" sz="4400" dirty="0"/>
              <a:t>Explain how to find a list of changes by date, change date, and audience.</a:t>
            </a:r>
          </a:p>
          <a:p>
            <a:r>
              <a:rPr lang="en-US" sz="4400" dirty="0" smtClean="0"/>
              <a:t>Demonstrate use of the manual for research.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All M21-1 references are found in the </a:t>
            </a:r>
            <a:r>
              <a:rPr lang="en-US" sz="4400" u="sng" dirty="0">
                <a:hlinkClick r:id="rId2"/>
              </a:rPr>
              <a:t>Live Manual Website</a:t>
            </a:r>
            <a:r>
              <a:rPr lang="en-US" sz="4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What is it?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8078" y="1621689"/>
            <a:ext cx="9674874" cy="4262437"/>
          </a:xfrm>
        </p:spPr>
        <p:txBody>
          <a:bodyPr>
            <a:noAutofit/>
          </a:bodyPr>
          <a:lstStyle/>
          <a:p>
            <a:r>
              <a:rPr lang="en-US" sz="3200" dirty="0" smtClean="0"/>
              <a:t>Live Manual (housed on the Knowledge Management (KM) portal)</a:t>
            </a:r>
          </a:p>
          <a:p>
            <a:r>
              <a:rPr lang="en-US" sz="3200" dirty="0"/>
              <a:t>Officially launched April 15, 2015</a:t>
            </a:r>
          </a:p>
          <a:p>
            <a:r>
              <a:rPr lang="en-US" sz="3200" dirty="0" smtClean="0"/>
              <a:t>Evaluation </a:t>
            </a:r>
            <a:r>
              <a:rPr lang="en-US" sz="3200" dirty="0"/>
              <a:t>and integration of more than 4,500 individual pieces of published </a:t>
            </a:r>
            <a:r>
              <a:rPr lang="en-US" sz="3200" dirty="0" smtClean="0"/>
              <a:t>guidance</a:t>
            </a:r>
          </a:p>
          <a:p>
            <a:r>
              <a:rPr lang="en-US" sz="3200" dirty="0" smtClean="0"/>
              <a:t>Thorough </a:t>
            </a:r>
            <a:r>
              <a:rPr lang="en-US" sz="3200" dirty="0"/>
              <a:t>review of approximately 6,000 pages of existing M21-1 </a:t>
            </a:r>
            <a:r>
              <a:rPr lang="en-US" sz="3200" dirty="0" smtClean="0"/>
              <a:t>guidance</a:t>
            </a:r>
          </a:p>
          <a:p>
            <a:r>
              <a:rPr lang="en-US" sz="3200" dirty="0" smtClean="0"/>
              <a:t>Ongoing updates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9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have VA employees been asking for?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Everything in one searchable location, so they don’t have to go to a fast letter (FL), a training letter (TL), a Veterans Service Center Manager (VSCM) Bulletin, a Quality Call note... </a:t>
            </a:r>
            <a:r>
              <a:rPr lang="en-US" sz="4400" b="1" dirty="0" smtClean="0"/>
              <a:t>Now we have 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4800" dirty="0" smtClean="0"/>
              <a:t>Time </a:t>
            </a:r>
            <a:r>
              <a:rPr lang="en-US" sz="4800" b="1" i="1" dirty="0" smtClean="0">
                <a:ln>
                  <a:solidFill>
                    <a:srgbClr val="C00000"/>
                  </a:solidFill>
                </a:ln>
              </a:rPr>
              <a:t>Saved</a:t>
            </a:r>
            <a:endParaRPr lang="en-US" sz="4800" b="1" i="1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/>
              <a:t>Changes </a:t>
            </a:r>
            <a:r>
              <a:rPr lang="en-US" sz="4800" dirty="0" smtClean="0"/>
              <a:t>are all </a:t>
            </a:r>
            <a:r>
              <a:rPr lang="en-US" sz="4800" dirty="0"/>
              <a:t>tracked and available by date</a:t>
            </a:r>
          </a:p>
          <a:p>
            <a:r>
              <a:rPr lang="en-US" sz="4800" dirty="0" smtClean="0"/>
              <a:t>One source </a:t>
            </a:r>
          </a:p>
          <a:p>
            <a:pPr lvl="1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scavenger hunt through FLs, TLs, VSCM calls, quality calls, email guidance, FAQs, etc.</a:t>
            </a:r>
          </a:p>
          <a:p>
            <a:pPr lvl="1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need to remember where you saw that one thing you think you remember…</a:t>
            </a:r>
          </a:p>
          <a:p>
            <a:pPr lvl="1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asily searchable</a:t>
            </a:r>
          </a:p>
          <a:p>
            <a:r>
              <a:rPr lang="en-US" sz="4800" b="1" i="1" dirty="0" smtClean="0">
                <a:ln>
                  <a:solidFill>
                    <a:srgbClr val="C00000"/>
                  </a:solidFill>
                </a:ln>
              </a:rPr>
              <a:t>Correct info… less rework!</a:t>
            </a:r>
            <a:endParaRPr lang="en-US" sz="4800" b="1" i="1" dirty="0">
              <a:ln>
                <a:solidFill>
                  <a:srgbClr val="C00000"/>
                </a:solidFill>
              </a:ln>
            </a:endParaRPr>
          </a:p>
          <a:p>
            <a:endParaRPr lang="en-US" sz="4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7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Time We’ll Keep Investing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Calendar notifications</a:t>
            </a:r>
          </a:p>
          <a:p>
            <a:r>
              <a:rPr lang="en-US" sz="4400" dirty="0" smtClean="0"/>
              <a:t>Reading updates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is metadata?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286" y="1570173"/>
            <a:ext cx="10945906" cy="4262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Metadata is literally data about data. So…</a:t>
            </a:r>
          </a:p>
          <a:p>
            <a:pPr marL="0" indent="0">
              <a:buNone/>
            </a:pPr>
            <a:r>
              <a:rPr lang="en-US" sz="4000" dirty="0"/>
              <a:t>i</a:t>
            </a:r>
            <a:r>
              <a:rPr lang="en-US" sz="4000" dirty="0" smtClean="0"/>
              <a:t>t makes your search term pull up the right article!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4000" dirty="0" smtClean="0"/>
              <a:t>The Live Manual employees are adding new metadata all the time to make our searches easier and more effective.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4000" dirty="0" smtClean="0"/>
              <a:t>They take suggestions too!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1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Search Terms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805" y="1827750"/>
            <a:ext cx="10434728" cy="4262437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Use terms that are </a:t>
            </a:r>
          </a:p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(relate to your actual topic)</a:t>
            </a:r>
          </a:p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Sensitive (aren’t included in every topic like “rating” or “decision”), and </a:t>
            </a:r>
          </a:p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Unique, if possible.</a:t>
            </a:r>
          </a:p>
          <a:p>
            <a:r>
              <a:rPr lang="en-US" sz="4000" dirty="0" smtClean="0"/>
              <a:t>Don’t use a long phrase because that will pull up many topics unrelated to your search.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7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5E050F-F6DD-446A-BC54-722BE857956D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20958C-FF78-4199-8684-26A589F09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6770</TotalTime>
  <Words>548</Words>
  <Application>Microsoft Office PowerPoint</Application>
  <PresentationFormat>Custom</PresentationFormat>
  <Paragraphs>71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Ppt0000000</vt:lpstr>
      <vt:lpstr>PowerPoint Presentation</vt:lpstr>
      <vt:lpstr>Objectives</vt:lpstr>
      <vt:lpstr>References</vt:lpstr>
      <vt:lpstr>What is it?</vt:lpstr>
      <vt:lpstr>What have VA employees been asking for?</vt:lpstr>
      <vt:lpstr>Time Saved</vt:lpstr>
      <vt:lpstr>Time We’ll Keep Investing</vt:lpstr>
      <vt:lpstr>What is metadata?</vt:lpstr>
      <vt:lpstr>Search Terms</vt:lpstr>
      <vt:lpstr>Can’t find it?</vt:lpstr>
      <vt:lpstr>Still can’t find it? Cross-reference</vt:lpstr>
      <vt:lpstr>Is There a Backup? Yes!</vt:lpstr>
      <vt:lpstr>Time to explore the Live Manual  together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Guide to Searching the Live Manual PowerPoint Presentation</dc:title>
  <dc:subject>VSR, PCT VSR, IDES MSC, AQRS, Special Ops VSR, RVSR, DRO, RQRS, Special Ops RVSR, Claims Assistant</dc:subject>
  <dc:creator>Department of Veterans Affairs, Veterans Benefits Administration, Compensation Service, STAFF</dc:creator>
  <cp:keywords>live manual,search strategies,metadata,searches,tracking changes,CPKM</cp:keywords>
  <dc:description>This lesson familiarizes employees with the tools in the Live Manual and how to effectively search for references in order to more accurately and efficiently process claims. </dc:description>
  <cp:lastModifiedBy>Kathleen Poole</cp:lastModifiedBy>
  <cp:revision>434</cp:revision>
  <cp:lastPrinted>2016-02-24T21:50:39Z</cp:lastPrinted>
  <dcterms:created xsi:type="dcterms:W3CDTF">2014-04-30T02:32:11Z</dcterms:created>
  <dcterms:modified xsi:type="dcterms:W3CDTF">2016-07-27T18:19:15Z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