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46"/>
  </p:notesMasterIdLst>
  <p:handoutMasterIdLst>
    <p:handoutMasterId r:id="rId47"/>
  </p:handoutMasterIdLst>
  <p:sldIdLst>
    <p:sldId id="256" r:id="rId5"/>
    <p:sldId id="301" r:id="rId6"/>
    <p:sldId id="302" r:id="rId7"/>
    <p:sldId id="258" r:id="rId8"/>
    <p:sldId id="286" r:id="rId9"/>
    <p:sldId id="259" r:id="rId10"/>
    <p:sldId id="285" r:id="rId11"/>
    <p:sldId id="283" r:id="rId12"/>
    <p:sldId id="260" r:id="rId13"/>
    <p:sldId id="367" r:id="rId14"/>
    <p:sldId id="312" r:id="rId15"/>
    <p:sldId id="371" r:id="rId16"/>
    <p:sldId id="355" r:id="rId17"/>
    <p:sldId id="370" r:id="rId18"/>
    <p:sldId id="369" r:id="rId19"/>
    <p:sldId id="356" r:id="rId20"/>
    <p:sldId id="357" r:id="rId21"/>
    <p:sldId id="335" r:id="rId22"/>
    <p:sldId id="336" r:id="rId23"/>
    <p:sldId id="372" r:id="rId24"/>
    <p:sldId id="351" r:id="rId25"/>
    <p:sldId id="373" r:id="rId26"/>
    <p:sldId id="352" r:id="rId27"/>
    <p:sldId id="344" r:id="rId28"/>
    <p:sldId id="376" r:id="rId29"/>
    <p:sldId id="323" r:id="rId30"/>
    <p:sldId id="311" r:id="rId31"/>
    <p:sldId id="358" r:id="rId32"/>
    <p:sldId id="359" r:id="rId33"/>
    <p:sldId id="363" r:id="rId34"/>
    <p:sldId id="375" r:id="rId35"/>
    <p:sldId id="368" r:id="rId36"/>
    <p:sldId id="361" r:id="rId37"/>
    <p:sldId id="364" r:id="rId38"/>
    <p:sldId id="365" r:id="rId39"/>
    <p:sldId id="360" r:id="rId40"/>
    <p:sldId id="374" r:id="rId41"/>
    <p:sldId id="366" r:id="rId42"/>
    <p:sldId id="263" r:id="rId43"/>
    <p:sldId id="309" r:id="rId44"/>
    <p:sldId id="264"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Shamon A (NE)" initials="ASA(" lastIdx="3" clrIdx="0">
    <p:extLst/>
  </p:cmAuthor>
  <p:cmAuthor id="2" name="Stevens, Denise R" initials="SDR" lastIdx="31" clrIdx="1">
    <p:extLst/>
  </p:cmAuthor>
  <p:cmAuthor id="3" name="Virnig, Lori B" initials="VLB" lastIdx="11" clrIdx="2">
    <p:extLst/>
  </p:cmAuthor>
  <p:cmAuthor id="4" name="Marchand, Christy" initials="MC" lastIdx="8" clrIdx="3">
    <p:extLst/>
  </p:cmAuthor>
  <p:cmAuthor id="5" name="Marchand, Christy" initials="CM" lastIdx="2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00"/>
    <a:srgbClr val="FFFF00"/>
    <a:srgbClr val="7C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26" autoAdjust="0"/>
    <p:restoredTop sz="87300" autoAdjust="0"/>
  </p:normalViewPr>
  <p:slideViewPr>
    <p:cSldViewPr>
      <p:cViewPr varScale="1">
        <p:scale>
          <a:sx n="90" d="100"/>
          <a:sy n="90" d="100"/>
        </p:scale>
        <p:origin x="108" y="84"/>
      </p:cViewPr>
      <p:guideLst>
        <p:guide orient="horz" pos="2160"/>
        <p:guide pos="2880"/>
      </p:guideLst>
    </p:cSldViewPr>
  </p:slideViewPr>
  <p:outlineViewPr>
    <p:cViewPr>
      <p:scale>
        <a:sx n="33" d="100"/>
        <a:sy n="33" d="100"/>
      </p:scale>
      <p:origin x="0" y="-21756"/>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9/21/2017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dirty="0"/>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9/21/2017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b="1" i="1" cap="all" baseline="0" dirty="0" smtClean="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340289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401498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168916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113092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220640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133070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190511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246643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165918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269380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2997581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139171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1662794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144835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1610993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2574712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3259532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3364852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30</a:t>
            </a:fld>
            <a:endParaRPr lang="en-US" dirty="0"/>
          </a:p>
        </p:txBody>
      </p:sp>
    </p:spTree>
    <p:extLst>
      <p:ext uri="{BB962C8B-B14F-4D97-AF65-F5344CB8AC3E}">
        <p14:creationId xmlns:p14="http://schemas.microsoft.com/office/powerpoint/2010/main" val="2891230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2727957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395126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310584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33</a:t>
            </a:fld>
            <a:endParaRPr lang="en-US" dirty="0"/>
          </a:p>
        </p:txBody>
      </p:sp>
    </p:spTree>
    <p:extLst>
      <p:ext uri="{BB962C8B-B14F-4D97-AF65-F5344CB8AC3E}">
        <p14:creationId xmlns:p14="http://schemas.microsoft.com/office/powerpoint/2010/main" val="781234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610776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35</a:t>
            </a:fld>
            <a:endParaRPr lang="en-US" dirty="0"/>
          </a:p>
        </p:txBody>
      </p:sp>
    </p:spTree>
    <p:extLst>
      <p:ext uri="{BB962C8B-B14F-4D97-AF65-F5344CB8AC3E}">
        <p14:creationId xmlns:p14="http://schemas.microsoft.com/office/powerpoint/2010/main" val="3398795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36</a:t>
            </a:fld>
            <a:endParaRPr lang="en-US" dirty="0"/>
          </a:p>
        </p:txBody>
      </p:sp>
    </p:spTree>
    <p:extLst>
      <p:ext uri="{BB962C8B-B14F-4D97-AF65-F5344CB8AC3E}">
        <p14:creationId xmlns:p14="http://schemas.microsoft.com/office/powerpoint/2010/main" val="1707996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37</a:t>
            </a:fld>
            <a:endParaRPr lang="en-US" dirty="0"/>
          </a:p>
        </p:txBody>
      </p:sp>
    </p:spTree>
    <p:extLst>
      <p:ext uri="{BB962C8B-B14F-4D97-AF65-F5344CB8AC3E}">
        <p14:creationId xmlns:p14="http://schemas.microsoft.com/office/powerpoint/2010/main" val="3762866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38</a:t>
            </a:fld>
            <a:endParaRPr lang="en-US" dirty="0"/>
          </a:p>
        </p:txBody>
      </p:sp>
    </p:spTree>
    <p:extLst>
      <p:ext uri="{BB962C8B-B14F-4D97-AF65-F5344CB8AC3E}">
        <p14:creationId xmlns:p14="http://schemas.microsoft.com/office/powerpoint/2010/main" val="4291276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39</a:t>
            </a:fld>
            <a:endParaRPr lang="en-US" dirty="0"/>
          </a:p>
        </p:txBody>
      </p:sp>
    </p:spTree>
    <p:extLst>
      <p:ext uri="{BB962C8B-B14F-4D97-AF65-F5344CB8AC3E}">
        <p14:creationId xmlns:p14="http://schemas.microsoft.com/office/powerpoint/2010/main" val="267982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266828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338287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2617637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340554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417051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1863909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tx1"/>
                </a:solidFill>
                <a:latin typeface="+mn-lt"/>
                <a:ea typeface="+mn-ea"/>
                <a:cs typeface="+mn-cs"/>
              </a:defRPr>
            </a:lvl1pPr>
          </a:lstStyle>
          <a:p>
            <a:r>
              <a:rPr lang="en-US" smtClean="0"/>
              <a:t>10/28/16</a:t>
            </a:r>
            <a:endParaRPr lang="en-US" dirty="0"/>
          </a:p>
        </p:txBody>
      </p:sp>
      <p:sp>
        <p:nvSpPr>
          <p:cNvPr id="5" name="Slide Number Placeholder 5"/>
          <p:cNvSpPr>
            <a:spLocks noGrp="1"/>
          </p:cNvSpPr>
          <p:nvPr>
            <p:ph type="sldNum" sz="quarter" idx="12"/>
          </p:nvPr>
        </p:nvSpPr>
        <p:spPr>
          <a:xfrm>
            <a:off x="7010400" y="6609522"/>
            <a:ext cx="2133600" cy="217833"/>
          </a:xfrm>
          <a:prstGeom prst="rect">
            <a:avLst/>
          </a:prstGeom>
        </p:spPr>
        <p:txBody>
          <a:bodyPr/>
          <a:lstStyle>
            <a:lvl1pPr algn="r">
              <a:defRPr sz="1400">
                <a:solidFill>
                  <a:schemeClr val="tx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152400" y="6599182"/>
            <a:ext cx="4272643" cy="229001"/>
          </a:xfrm>
          <a:prstGeom prst="rect">
            <a:avLst/>
          </a:prstGeom>
        </p:spPr>
        <p:txBody>
          <a:bodyPr/>
          <a:lstStyle>
            <a:lvl1pPr algn="l">
              <a:defRPr sz="1200">
                <a:solidFill>
                  <a:schemeClr val="tx1"/>
                </a:solidFill>
              </a:defRPr>
            </a:lvl1pPr>
          </a:lstStyle>
          <a:p>
            <a:r>
              <a:rPr lang="en-US" sz="1400" smtClean="0"/>
              <a:t>Determine Dependency Eligibility: Helpless Child</a:t>
            </a:r>
            <a:endParaRPr lang="en-US" sz="1400" dirty="0"/>
          </a:p>
        </p:txBody>
      </p:sp>
    </p:spTree>
    <p:extLst>
      <p:ext uri="{BB962C8B-B14F-4D97-AF65-F5344CB8AC3E}">
        <p14:creationId xmlns:p14="http://schemas.microsoft.com/office/powerpoint/2010/main" val="1918377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smtClean="0">
                <a:solidFill>
                  <a:schemeClr val="bg1"/>
                </a:solidFill>
              </a:rPr>
              <a:t>Determine Dependency Eligibility: Helpless Child</a:t>
            </a:r>
            <a:endParaRPr lang="en-US" sz="1400" dirty="0">
              <a:solidFill>
                <a:schemeClr val="bg1"/>
              </a:solidFill>
            </a:endParaRPr>
          </a:p>
        </p:txBody>
      </p:sp>
      <p:sp>
        <p:nvSpPr>
          <p:cNvPr id="12"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smtClean="0"/>
              <a:t>10/28/16</a:t>
            </a:r>
            <a:endParaRPr lang="en-US" dirty="0"/>
          </a:p>
        </p:txBody>
      </p:sp>
    </p:spTree>
    <p:extLst>
      <p:ext uri="{BB962C8B-B14F-4D97-AF65-F5344CB8AC3E}">
        <p14:creationId xmlns:p14="http://schemas.microsoft.com/office/powerpoint/2010/main" val="845299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smtClean="0">
                <a:solidFill>
                  <a:schemeClr val="bg1"/>
                </a:solidFill>
              </a:rPr>
              <a:t>Determine Dependency Eligibility: Helpless Child</a:t>
            </a:r>
            <a:endParaRPr lang="en-US" sz="1400" dirty="0">
              <a:solidFill>
                <a:schemeClr val="bg1"/>
              </a:solidFill>
            </a:endParaRPr>
          </a:p>
        </p:txBody>
      </p:sp>
      <p:sp>
        <p:nvSpPr>
          <p:cNvPr id="12"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smtClean="0"/>
              <a:t>10/28/16</a:t>
            </a:r>
            <a:endParaRPr lang="en-US" dirty="0"/>
          </a:p>
        </p:txBody>
      </p:sp>
      <p:sp>
        <p:nvSpPr>
          <p:cNvPr id="5" name="Content Placeholder 4"/>
          <p:cNvSpPr>
            <a:spLocks noGrp="1"/>
          </p:cNvSpPr>
          <p:nvPr>
            <p:ph sz="quarter" idx="13"/>
          </p:nvPr>
        </p:nvSpPr>
        <p:spPr>
          <a:xfrm>
            <a:off x="4724400" y="1447800"/>
            <a:ext cx="4038600" cy="4572000"/>
          </a:xfrm>
        </p:spPr>
        <p:txBody>
          <a:bodyPr/>
          <a:lstStyle>
            <a:lvl2pPr marL="742950" indent="-285750">
              <a:defRPr lang="en-US" sz="2400" kern="120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idx="1"/>
          </p:nvPr>
        </p:nvSpPr>
        <p:spPr>
          <a:xfrm>
            <a:off x="457200" y="1447800"/>
            <a:ext cx="3733800" cy="4525963"/>
          </a:xfr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69188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txBox="1">
            <a:spLocks/>
          </p:cNvSpPr>
          <p:nvPr userDrawn="1"/>
        </p:nvSpPr>
        <p:spPr>
          <a:xfrm>
            <a:off x="460744" y="1117600"/>
            <a:ext cx="8261498" cy="5206999"/>
          </a:xfrm>
          <a:prstGeom prst="rect">
            <a:avLst/>
          </a:prstGeom>
          <a:solidFill>
            <a:srgbClr val="7CB0F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latin typeface="Arial" panose="020B0604020202020204" pitchFamily="34" charset="0"/>
              </a:rPr>
              <a:t>SCENARIO:</a:t>
            </a:r>
          </a:p>
          <a:p>
            <a:pPr marL="0" indent="0">
              <a:buFont typeface="Arial" panose="020B0604020202020204" pitchFamily="34" charset="0"/>
              <a:buNone/>
            </a:pPr>
            <a:endParaRPr lang="en-US" sz="2000" b="0" dirty="0" smtClean="0">
              <a:latin typeface="Arial" panose="020B0604020202020204" pitchFamily="34" charset="0"/>
            </a:endParaRPr>
          </a:p>
        </p:txBody>
      </p:sp>
      <p:sp>
        <p:nvSpPr>
          <p:cNvPr id="4"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5"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smtClean="0">
                <a:solidFill>
                  <a:schemeClr val="bg1"/>
                </a:solidFill>
              </a:rPr>
              <a:t>Determine Dependency Eligibility: Helpless Child</a:t>
            </a:r>
            <a:endParaRPr lang="en-US" sz="1400" dirty="0">
              <a:solidFill>
                <a:schemeClr val="bg1"/>
              </a:solidFill>
            </a:endParaRPr>
          </a:p>
        </p:txBody>
      </p:sp>
      <p:sp>
        <p:nvSpPr>
          <p:cNvPr id="6"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smtClean="0"/>
              <a:t>10/28/16</a:t>
            </a:r>
            <a:endParaRPr lang="en-US" dirty="0"/>
          </a:p>
        </p:txBody>
      </p:sp>
      <p:sp>
        <p:nvSpPr>
          <p:cNvPr id="8" name="Text Placeholder 7"/>
          <p:cNvSpPr>
            <a:spLocks noGrp="1"/>
          </p:cNvSpPr>
          <p:nvPr>
            <p:ph type="body" sz="quarter" idx="13"/>
          </p:nvPr>
        </p:nvSpPr>
        <p:spPr>
          <a:xfrm>
            <a:off x="460374" y="1600200"/>
            <a:ext cx="8074025" cy="4495800"/>
          </a:xfrm>
        </p:spPr>
        <p:txBody>
          <a:bodyPr/>
          <a:lstStyle>
            <a:lvl2pPr marL="742950" indent="-285750">
              <a:defRPr lang="en-US" sz="24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050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465911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Lst>
  <p:timing>
    <p:tnLst>
      <p:par>
        <p:cTn id="1" dur="indefinite" restart="never" nodeType="tmRoot"/>
      </p:par>
    </p:tnLst>
  </p:timing>
  <p:hf hdr="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smtClean="0"/>
              <a:t>Lesson 14: </a:t>
            </a:r>
            <a:r>
              <a:rPr lang="en-US" sz="3100" dirty="0"/>
              <a:t>Determine Dependency Eligibility: </a:t>
            </a:r>
            <a:r>
              <a:rPr lang="en-US" sz="3100" dirty="0" smtClean="0"/>
              <a:t>Helpless Child</a:t>
            </a:r>
            <a:endParaRPr lang="en-US" sz="3100" dirty="0"/>
          </a:p>
        </p:txBody>
      </p:sp>
      <p:sp>
        <p:nvSpPr>
          <p:cNvPr id="6" name="Subtitle 2"/>
          <p:cNvSpPr>
            <a:spLocks noGrp="1"/>
          </p:cNvSpPr>
          <p:nvPr>
            <p:ph type="subTitle" idx="1"/>
          </p:nvPr>
        </p:nvSpPr>
        <p:spPr>
          <a:xfrm>
            <a:off x="838200" y="4191000"/>
            <a:ext cx="7772400" cy="1752600"/>
          </a:xfrm>
        </p:spPr>
        <p:txBody>
          <a:bodyPr>
            <a:normAutofit/>
          </a:bodyPr>
          <a:lstStyle/>
          <a:p>
            <a:r>
              <a:rPr lang="en-US" b="1" dirty="0"/>
              <a:t>PMC VSR </a:t>
            </a:r>
            <a:r>
              <a:rPr lang="en-US" b="1" dirty="0" smtClean="0"/>
              <a:t>Advanced Core </a:t>
            </a:r>
            <a:r>
              <a:rPr lang="en-US" b="1" dirty="0"/>
              <a:t>Course </a:t>
            </a:r>
            <a:r>
              <a:rPr lang="en-US" b="1" dirty="0" smtClean="0"/>
              <a:t/>
            </a:r>
            <a:br>
              <a:rPr lang="en-US" b="1" dirty="0" smtClean="0"/>
            </a:br>
            <a:r>
              <a:rPr lang="en-US" b="1" dirty="0"/>
              <a:t>Phase 5: Stages of a Claim</a:t>
            </a:r>
            <a:br>
              <a:rPr lang="en-US" b="1" dirty="0"/>
            </a:br>
            <a:r>
              <a:rPr lang="en-US" b="1" dirty="0"/>
              <a:t> Part 1: Determine Eligibility</a:t>
            </a:r>
          </a:p>
        </p:txBody>
      </p:sp>
      <p:sp>
        <p:nvSpPr>
          <p:cNvPr id="3" name="Date Placeholder 2"/>
          <p:cNvSpPr>
            <a:spLocks noGrp="1"/>
          </p:cNvSpPr>
          <p:nvPr>
            <p:ph type="dt" sz="half" idx="10"/>
          </p:nvPr>
        </p:nvSpPr>
        <p:spPr/>
        <p:txBody>
          <a:bodyPr/>
          <a:lstStyle/>
          <a:p>
            <a:r>
              <a:rPr lang="en-US" smtClean="0"/>
              <a:t>10/28/16</a:t>
            </a:r>
            <a:endParaRPr lang="en-US" dirty="0"/>
          </a:p>
        </p:txBody>
      </p:sp>
      <p:sp>
        <p:nvSpPr>
          <p:cNvPr id="4" name="Footer Placeholder 3"/>
          <p:cNvSpPr>
            <a:spLocks noGrp="1"/>
          </p:cNvSpPr>
          <p:nvPr>
            <p:ph type="ftr" sz="quarter" idx="3"/>
          </p:nvPr>
        </p:nvSpPr>
        <p:spPr/>
        <p:txBody>
          <a:bodyPr/>
          <a:lstStyle/>
          <a:p>
            <a:r>
              <a:rPr lang="en-US" sz="1400" smtClean="0"/>
              <a:t>Determine Dependency Eligibility: Helpless Child</a:t>
            </a:r>
            <a:endParaRPr lang="en-US" sz="1400" dirty="0"/>
          </a:p>
        </p:txBody>
      </p:sp>
      <p:sp>
        <p:nvSpPr>
          <p:cNvPr id="5" name="Slide Number Placeholder 4"/>
          <p:cNvSpPr>
            <a:spLocks noGrp="1"/>
          </p:cNvSpPr>
          <p:nvPr>
            <p:ph type="sldNum" sz="quarter" idx="12"/>
          </p:nvPr>
        </p:nvSpPr>
        <p:spPr/>
        <p:txBody>
          <a:bodyPr/>
          <a:lstStyle/>
          <a:p>
            <a:fld id="{3FE40F6C-36E6-4965-9D21-698197C3108F}" type="slidenum">
              <a:rPr lang="en-US" smtClean="0"/>
              <a:pPr/>
              <a:t>1</a:t>
            </a:fld>
            <a:endParaRPr lang="en-US"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t>
            </a:r>
            <a:r>
              <a:rPr lang="en-US" dirty="0" smtClean="0"/>
              <a:t>Is </a:t>
            </a:r>
            <a:r>
              <a:rPr lang="en-US" dirty="0"/>
              <a:t>a </a:t>
            </a:r>
            <a:r>
              <a:rPr lang="en-US" dirty="0" smtClean="0"/>
              <a:t>Helpless Child </a:t>
            </a:r>
            <a:r>
              <a:rPr lang="en-US" dirty="0"/>
              <a:t>for </a:t>
            </a:r>
            <a:r>
              <a:rPr lang="en-US" dirty="0" smtClean="0"/>
              <a:t/>
            </a:r>
            <a:br>
              <a:rPr lang="en-US" dirty="0" smtClean="0"/>
            </a:br>
            <a:r>
              <a:rPr lang="en-US" dirty="0" smtClean="0"/>
              <a:t>VA Purposes? (2 of 2)</a:t>
            </a:r>
            <a:endParaRPr lang="en-US" dirty="0"/>
          </a:p>
        </p:txBody>
      </p:sp>
      <p:sp>
        <p:nvSpPr>
          <p:cNvPr id="5" name="Content Placeholder 4"/>
          <p:cNvSpPr>
            <a:spLocks noGrp="1"/>
          </p:cNvSpPr>
          <p:nvPr>
            <p:ph idx="1"/>
          </p:nvPr>
        </p:nvSpPr>
        <p:spPr/>
        <p:txBody>
          <a:bodyPr/>
          <a:lstStyle/>
          <a:p>
            <a:r>
              <a:rPr lang="en-US" dirty="0"/>
              <a:t>A helpless child has to be </a:t>
            </a:r>
            <a:r>
              <a:rPr lang="en-US" b="1" i="1" dirty="0"/>
              <a:t>rated </a:t>
            </a:r>
            <a:r>
              <a:rPr lang="en-US" dirty="0"/>
              <a:t>by the rating team and requires evidence to support the permanent incapacity for </a:t>
            </a:r>
            <a:r>
              <a:rPr lang="en-US" dirty="0" smtClean="0"/>
              <a:t>self-support.</a:t>
            </a:r>
            <a:endParaRPr lang="en-US" dirty="0"/>
          </a:p>
          <a:p>
            <a:r>
              <a:rPr lang="en-US" dirty="0"/>
              <a:t>A helpless child must be shown to be permanently incapable of self-support by reason of mental or physical defect at the date of attaining the age of 18 </a:t>
            </a:r>
            <a:r>
              <a:rPr lang="en-US" dirty="0" smtClean="0"/>
              <a:t>years.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551070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Requirement for a </a:t>
            </a:r>
            <a:r>
              <a:rPr lang="en-US" dirty="0" smtClean="0"/>
              <a:t>Helpless Child </a:t>
            </a:r>
            <a:endParaRPr lang="en-US" dirty="0"/>
          </a:p>
        </p:txBody>
      </p:sp>
      <p:sp>
        <p:nvSpPr>
          <p:cNvPr id="5" name="Content Placeholder 4"/>
          <p:cNvSpPr>
            <a:spLocks noGrp="1"/>
          </p:cNvSpPr>
          <p:nvPr>
            <p:ph idx="1"/>
          </p:nvPr>
        </p:nvSpPr>
        <p:spPr/>
        <p:txBody>
          <a:bodyPr/>
          <a:lstStyle/>
          <a:p>
            <a:pPr marL="0" indent="0">
              <a:buNone/>
            </a:pPr>
            <a:r>
              <a:rPr lang="en-US" dirty="0"/>
              <a:t>What is the age requirement for a helpless child</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546526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Requirement for a </a:t>
            </a:r>
            <a:r>
              <a:rPr lang="en-US" dirty="0" smtClean="0"/>
              <a:t>Helpless Child </a:t>
            </a:r>
            <a:br>
              <a:rPr lang="en-US" dirty="0" smtClean="0"/>
            </a:br>
            <a:r>
              <a:rPr lang="en-US" dirty="0" smtClean="0"/>
              <a:t>Answers</a:t>
            </a:r>
            <a:endParaRPr lang="en-US" dirty="0"/>
          </a:p>
        </p:txBody>
      </p:sp>
      <p:sp>
        <p:nvSpPr>
          <p:cNvPr id="5" name="Content Placeholder 4"/>
          <p:cNvSpPr>
            <a:spLocks noGrp="1"/>
          </p:cNvSpPr>
          <p:nvPr>
            <p:ph idx="1"/>
          </p:nvPr>
        </p:nvSpPr>
        <p:spPr/>
        <p:txBody>
          <a:bodyPr/>
          <a:lstStyle/>
          <a:p>
            <a:pPr marL="0" lvl="0" indent="0">
              <a:buNone/>
            </a:pPr>
            <a:r>
              <a:rPr lang="en-US" dirty="0"/>
              <a:t>What is the age requirement for a helpless child?</a:t>
            </a:r>
          </a:p>
          <a:p>
            <a:r>
              <a:rPr lang="en-US" i="1" dirty="0">
                <a:solidFill>
                  <a:srgbClr val="000000"/>
                </a:solidFill>
              </a:rPr>
              <a:t>The helpless child is only relevant for a child who is over the age of 18.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428673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Eligibility—Helpless </a:t>
            </a:r>
            <a:r>
              <a:rPr lang="en-US" dirty="0" smtClean="0"/>
              <a:t>Child</a:t>
            </a:r>
            <a:endParaRPr lang="en-US" dirty="0"/>
          </a:p>
        </p:txBody>
      </p:sp>
      <p:sp>
        <p:nvSpPr>
          <p:cNvPr id="6" name="Content Placeholder 5"/>
          <p:cNvSpPr>
            <a:spLocks noGrp="1"/>
          </p:cNvSpPr>
          <p:nvPr>
            <p:ph idx="1"/>
          </p:nvPr>
        </p:nvSpPr>
        <p:spPr/>
        <p:txBody>
          <a:bodyPr/>
          <a:lstStyle/>
          <a:p>
            <a:pPr marL="0" indent="0">
              <a:buNone/>
            </a:pPr>
            <a:r>
              <a:rPr lang="en-US" dirty="0"/>
              <a:t>What are the dependency eligibility requirements for a child that also apply to a helpless child</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Determine Dependency Eligibility: Helpless Child</a:t>
            </a:r>
            <a:endParaRPr lang="en-US" sz="1400" dirty="0">
              <a:solidFill>
                <a:schemeClr val="bg1"/>
              </a:solidFill>
            </a:endParaRP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191340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Eligibility—Helpless </a:t>
            </a:r>
            <a:r>
              <a:rPr lang="en-US" dirty="0" smtClean="0"/>
              <a:t>Child</a:t>
            </a:r>
            <a:br>
              <a:rPr lang="en-US" dirty="0" smtClean="0"/>
            </a:br>
            <a:r>
              <a:rPr lang="en-US" dirty="0" smtClean="0"/>
              <a:t>Answers</a:t>
            </a:r>
            <a:endParaRPr lang="en-US" dirty="0"/>
          </a:p>
        </p:txBody>
      </p:sp>
      <p:sp>
        <p:nvSpPr>
          <p:cNvPr id="5" name="Content Placeholder 4"/>
          <p:cNvSpPr>
            <a:spLocks noGrp="1"/>
          </p:cNvSpPr>
          <p:nvPr>
            <p:ph idx="1"/>
          </p:nvPr>
        </p:nvSpPr>
        <p:spPr/>
        <p:txBody>
          <a:bodyPr/>
          <a:lstStyle/>
          <a:p>
            <a:pPr marL="0" lvl="0" indent="0">
              <a:buNone/>
            </a:pPr>
            <a:r>
              <a:rPr lang="en-US" dirty="0"/>
              <a:t>What are the dependency eligibility requirements for a child that also apply to a helpless child?</a:t>
            </a:r>
          </a:p>
          <a:p>
            <a:r>
              <a:rPr lang="en-US" i="1" dirty="0">
                <a:solidFill>
                  <a:srgbClr val="000000"/>
                </a:solidFill>
              </a:rPr>
              <a:t>Cannot be married</a:t>
            </a:r>
          </a:p>
          <a:p>
            <a:r>
              <a:rPr lang="en-US" i="1" dirty="0">
                <a:solidFill>
                  <a:srgbClr val="000000"/>
                </a:solidFill>
              </a:rPr>
              <a:t>Relationship established: biological, adopted, or </a:t>
            </a:r>
            <a:r>
              <a:rPr lang="en-US" i="1" dirty="0" smtClean="0">
                <a:solidFill>
                  <a:srgbClr val="000000"/>
                </a:solidFill>
              </a:rPr>
              <a:t>stepchild</a:t>
            </a:r>
            <a:endParaRPr lang="en-US" i="1" dirty="0">
              <a:solidFill>
                <a:srgbClr val="000000"/>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1288619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Eligibility—Helpless </a:t>
            </a:r>
            <a:r>
              <a:rPr lang="en-US" dirty="0" smtClean="0"/>
              <a:t>Child</a:t>
            </a:r>
            <a:br>
              <a:rPr lang="en-US" dirty="0" smtClean="0"/>
            </a:br>
            <a:r>
              <a:rPr lang="en-US" dirty="0" smtClean="0"/>
              <a:t>Example </a:t>
            </a:r>
            <a:endParaRPr lang="en-US" dirty="0"/>
          </a:p>
        </p:txBody>
      </p:sp>
      <p:sp>
        <p:nvSpPr>
          <p:cNvPr id="5" name="Content Placeholder 4"/>
          <p:cNvSpPr>
            <a:spLocks noGrp="1"/>
          </p:cNvSpPr>
          <p:nvPr>
            <p:ph idx="1"/>
          </p:nvPr>
        </p:nvSpPr>
        <p:spPr/>
        <p:txBody>
          <a:bodyPr>
            <a:normAutofit lnSpcReduction="10000"/>
          </a:bodyPr>
          <a:lstStyle/>
          <a:p>
            <a:pPr marL="0" lvl="0" indent="0">
              <a:buNone/>
            </a:pPr>
            <a:r>
              <a:rPr lang="en-US" b="1" dirty="0"/>
              <a:t>Example: </a:t>
            </a:r>
            <a:r>
              <a:rPr lang="en-US" dirty="0"/>
              <a:t>Cindy </a:t>
            </a:r>
            <a:r>
              <a:rPr lang="en-US" dirty="0" err="1"/>
              <a:t>Chapps</a:t>
            </a:r>
            <a:r>
              <a:rPr lang="en-US" dirty="0"/>
              <a:t> is 20 years old and her mother is applying for DIC benefits. Cindy submitted VA Form 21-534EZ to show she was the Veteran’s stepchild at the time of the Veteran’s death. On section IV of VA Form 21-534EZ, a check indicates that Cindy seriously disabled. Evidence of record shows Cindy was already established as a dependent on the Veteran’s award at the time of his death. </a:t>
            </a:r>
          </a:p>
          <a:p>
            <a:r>
              <a:rPr lang="en-US" dirty="0"/>
              <a:t>What dependency eligibility requirements for a child may apply to this helpless child example?</a:t>
            </a:r>
          </a:p>
          <a:p>
            <a:r>
              <a:rPr lang="en-US" dirty="0"/>
              <a:t>Where on the VA Form 21-534EZ would indicate the child is married</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409202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Dependency Eligibility—Helpless </a:t>
            </a:r>
            <a:r>
              <a:rPr lang="en-US" dirty="0" smtClean="0"/>
              <a:t>Child </a:t>
            </a:r>
            <a:br>
              <a:rPr lang="en-US" dirty="0" smtClean="0"/>
            </a:br>
            <a:r>
              <a:rPr lang="en-US" dirty="0" smtClean="0"/>
              <a:t>Example</a:t>
            </a:r>
            <a:r>
              <a:rPr lang="en-US" dirty="0"/>
              <a:t> </a:t>
            </a:r>
            <a:r>
              <a:rPr lang="en-US" dirty="0" smtClean="0"/>
              <a:t>Answers</a:t>
            </a:r>
            <a:endParaRPr lang="en-US" dirty="0"/>
          </a:p>
        </p:txBody>
      </p:sp>
      <p:sp>
        <p:nvSpPr>
          <p:cNvPr id="5" name="Content Placeholder 4"/>
          <p:cNvSpPr>
            <a:spLocks noGrp="1"/>
          </p:cNvSpPr>
          <p:nvPr>
            <p:ph idx="1"/>
          </p:nvPr>
        </p:nvSpPr>
        <p:spPr/>
        <p:txBody>
          <a:bodyPr/>
          <a:lstStyle/>
          <a:p>
            <a:r>
              <a:rPr lang="en-US" dirty="0"/>
              <a:t>What dependency eligibility requirements for a child may apply to this helpless child example?</a:t>
            </a:r>
          </a:p>
          <a:p>
            <a:pPr lvl="1"/>
            <a:r>
              <a:rPr lang="en-US" i="1" dirty="0">
                <a:solidFill>
                  <a:srgbClr val="000000"/>
                </a:solidFill>
              </a:rPr>
              <a:t>The child is not married.</a:t>
            </a:r>
          </a:p>
          <a:p>
            <a:pPr lvl="1"/>
            <a:r>
              <a:rPr lang="en-US" i="1" dirty="0">
                <a:solidFill>
                  <a:srgbClr val="000000"/>
                </a:solidFill>
              </a:rPr>
              <a:t>The child is over 18.</a:t>
            </a:r>
          </a:p>
          <a:p>
            <a:pPr lvl="1"/>
            <a:r>
              <a:rPr lang="en-US" i="1" dirty="0">
                <a:solidFill>
                  <a:srgbClr val="000000"/>
                </a:solidFill>
              </a:rPr>
              <a:t>The relationship to the Veteran has been established—she is the Veteran’s stepchild.</a:t>
            </a:r>
          </a:p>
          <a:p>
            <a:r>
              <a:rPr lang="en-US" dirty="0"/>
              <a:t>What item on the VA Form 21-534EZ would indicate the child is married?</a:t>
            </a:r>
          </a:p>
          <a:p>
            <a:pPr lvl="1"/>
            <a:r>
              <a:rPr lang="en-US" i="1" dirty="0">
                <a:solidFill>
                  <a:srgbClr val="000000"/>
                </a:solidFill>
              </a:rPr>
              <a:t>Section IV, item </a:t>
            </a:r>
            <a:r>
              <a:rPr lang="en-US" i="1" dirty="0" err="1" smtClean="0">
                <a:solidFill>
                  <a:srgbClr val="000000"/>
                </a:solidFill>
              </a:rPr>
              <a:t>28H</a:t>
            </a:r>
            <a:endParaRPr lang="en-US" i="1" dirty="0">
              <a:solidFill>
                <a:srgbClr val="000000"/>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110002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Eligibility—Helpless </a:t>
            </a:r>
            <a:r>
              <a:rPr lang="en-US" dirty="0"/>
              <a:t>Child </a:t>
            </a:r>
            <a:r>
              <a:rPr lang="en-US" dirty="0" smtClean="0"/>
              <a:t/>
            </a:r>
            <a:br>
              <a:rPr lang="en-US" dirty="0" smtClean="0"/>
            </a:br>
            <a:r>
              <a:rPr lang="en-US" dirty="0" smtClean="0"/>
              <a:t>Demonstration</a:t>
            </a:r>
            <a:endParaRPr lang="en-US" dirty="0"/>
          </a:p>
        </p:txBody>
      </p:sp>
      <p:sp>
        <p:nvSpPr>
          <p:cNvPr id="5" name="Content Placeholder 4"/>
          <p:cNvSpPr>
            <a:spLocks noGrp="1"/>
          </p:cNvSpPr>
          <p:nvPr>
            <p:ph idx="1"/>
          </p:nvPr>
        </p:nvSpPr>
        <p:spPr>
          <a:xfrm>
            <a:off x="457199" y="1447800"/>
            <a:ext cx="5781869" cy="4525963"/>
          </a:xfrm>
        </p:spPr>
        <p:txBody>
          <a:bodyPr>
            <a:normAutofit/>
          </a:bodyPr>
          <a:lstStyle/>
          <a:p>
            <a:pPr lvl="0"/>
            <a:r>
              <a:rPr lang="en-US" dirty="0"/>
              <a:t>VA Form 21-534EZ (Application for DIC, Death Pension, and/or Accrued Benefits) section IV, item </a:t>
            </a:r>
            <a:r>
              <a:rPr lang="en-US" dirty="0" err="1"/>
              <a:t>28H</a:t>
            </a:r>
            <a:r>
              <a:rPr lang="en-US" dirty="0"/>
              <a:t>, Seriously Disabled</a:t>
            </a:r>
          </a:p>
          <a:p>
            <a:pPr lvl="0"/>
            <a:r>
              <a:rPr lang="en-US" dirty="0"/>
              <a:t>VA Form 21-</a:t>
            </a:r>
            <a:r>
              <a:rPr lang="en-US" dirty="0" err="1"/>
              <a:t>686c</a:t>
            </a:r>
            <a:r>
              <a:rPr lang="en-US" dirty="0"/>
              <a:t> (Declaration of Status of Dependents) section III, item </a:t>
            </a:r>
            <a:r>
              <a:rPr lang="en-US" dirty="0" err="1"/>
              <a:t>14H</a:t>
            </a:r>
            <a:r>
              <a:rPr lang="en-US" dirty="0"/>
              <a:t>, Seriously Disabled</a:t>
            </a:r>
          </a:p>
          <a:p>
            <a:r>
              <a:rPr lang="en-US" dirty="0"/>
              <a:t>VA Form </a:t>
            </a:r>
            <a:r>
              <a:rPr lang="en-US" dirty="0" err="1"/>
              <a:t>21p</a:t>
            </a:r>
            <a:r>
              <a:rPr lang="en-US" dirty="0"/>
              <a:t>-</a:t>
            </a:r>
            <a:r>
              <a:rPr lang="en-US" dirty="0" err="1"/>
              <a:t>0519C</a:t>
            </a:r>
            <a:r>
              <a:rPr lang="en-US" dirty="0"/>
              <a:t>-1 (Improved Pension Eligibility Verification Report) item </a:t>
            </a:r>
            <a:r>
              <a:rPr lang="en-US" dirty="0" err="1"/>
              <a:t>1E</a:t>
            </a:r>
            <a:r>
              <a:rPr lang="en-US" dirty="0"/>
              <a:t>, block 3, Disabled Child</a:t>
            </a:r>
          </a:p>
        </p:txBody>
      </p:sp>
      <p:pic>
        <p:nvPicPr>
          <p:cNvPr id="6" name="Picture 5" descr="DEMO Icon" title="DEMO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069" y="3539232"/>
            <a:ext cx="2743200" cy="2743200"/>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7"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488635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Check</a:t>
            </a:r>
            <a:endParaRPr lang="en-US" dirty="0"/>
          </a:p>
        </p:txBody>
      </p:sp>
      <p:sp>
        <p:nvSpPr>
          <p:cNvPr id="7" name="Content Placeholder 6"/>
          <p:cNvSpPr>
            <a:spLocks noGrp="1"/>
          </p:cNvSpPr>
          <p:nvPr>
            <p:ph idx="1"/>
          </p:nvPr>
        </p:nvSpPr>
        <p:spPr/>
        <p:txBody>
          <a:bodyPr/>
          <a:lstStyle/>
          <a:p>
            <a:pPr lvl="0"/>
            <a:r>
              <a:rPr lang="en-US" dirty="0"/>
              <a:t>It is important to make sure that all the evidence regarding dependency information is included with the claim</a:t>
            </a:r>
          </a:p>
          <a:p>
            <a:pPr lvl="0"/>
            <a:r>
              <a:rPr lang="en-US" dirty="0"/>
              <a:t>If evidence is missing then go to develop for dependency related claim information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5" name="Date Placeholder 4"/>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518123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Permanent Incapacity </a:t>
            </a:r>
            <a:r>
              <a:rPr lang="en-US" dirty="0" smtClean="0"/>
              <a:t/>
            </a:r>
            <a:br>
              <a:rPr lang="en-US" dirty="0" smtClean="0"/>
            </a:br>
            <a:r>
              <a:rPr lang="en-US" dirty="0" smtClean="0"/>
              <a:t>for Self-support </a:t>
            </a:r>
            <a:endParaRPr lang="en-US" dirty="0"/>
          </a:p>
        </p:txBody>
      </p:sp>
      <p:sp>
        <p:nvSpPr>
          <p:cNvPr id="7" name="Content Placeholder 6"/>
          <p:cNvSpPr>
            <a:spLocks noGrp="1"/>
          </p:cNvSpPr>
          <p:nvPr>
            <p:ph idx="1"/>
          </p:nvPr>
        </p:nvSpPr>
        <p:spPr/>
        <p:txBody>
          <a:bodyPr/>
          <a:lstStyle/>
          <a:p>
            <a:pPr marL="0" indent="0">
              <a:buNone/>
            </a:pPr>
            <a:r>
              <a:rPr lang="en-US" dirty="0"/>
              <a:t>What are some documents that may provide proof of permanent incapacity for self-support</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5" name="Date Placeholder 4"/>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59561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Here</a:t>
            </a:r>
            <a:endParaRPr lang="en-US" dirty="0"/>
          </a:p>
        </p:txBody>
      </p:sp>
      <p:pic>
        <p:nvPicPr>
          <p:cNvPr id="9" name="Content Placeholder 6" descr="Vertical flowchart with two columns showing the parts of Phase 5 highlighting Phase 5 Part 1 and a branch from Phase 5 Part 1 showing its subparts. In the left column, starting from the top, the phases are: Phase 5 Part 1, Determine Eligibility; Phase 5 Part 2, Process a Claim; Phase 5 Part 3, Promulgate Non-rating or rating Decision; Phase 5 Part 4, Prepare Decision Notice; and Phase 5 Part 5, Award Adjustment. &#10;The highlighted Phase 5 Part 1 branches to the right column of the flowchart showing its subparts and highlighting Part 1b. From the top, the subparts are: Phase 5 Part 1a, Initial Screening and Establish a Claim Phase 5 Part 1b, Basic Eligibility; Phase 5 Part 1c, Income Eligibility; and Phase 5 Part 1d, Beyond Basic Eligibility and Ready to Rate.&#10;" title="PMC VSR Phase 5, Part 1b—Basic Eligibility Diagra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2916" y="1449719"/>
            <a:ext cx="6118167" cy="4522124"/>
          </a:xfrm>
        </p:spPr>
      </p:pic>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7" name="Footer Placeholder 4"/>
          <p:cNvSpPr>
            <a:spLocks noGrp="1"/>
          </p:cNvSpPr>
          <p:nvPr>
            <p:ph type="ftr" sz="quarter" idx="3"/>
          </p:nvPr>
        </p:nvSpPr>
        <p:spPr/>
        <p:txBody>
          <a:bodyPr/>
          <a:lstStyle/>
          <a:p>
            <a:r>
              <a:rPr lang="en-US" sz="1400" dirty="0" smtClean="0">
                <a:solidFill>
                  <a:schemeClr val="bg1"/>
                </a:solidFill>
              </a:rPr>
              <a:t>Determine Dependency Eligibility: Helpless Child</a:t>
            </a:r>
            <a:endParaRPr lang="en-US" sz="1400" dirty="0">
              <a:solidFill>
                <a:schemeClr val="bg1"/>
              </a:solidFill>
            </a:endParaRP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1538883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Permanent Incapacity </a:t>
            </a:r>
            <a:r>
              <a:rPr lang="en-US" dirty="0" smtClean="0"/>
              <a:t/>
            </a:r>
            <a:br>
              <a:rPr lang="en-US" dirty="0" smtClean="0"/>
            </a:br>
            <a:r>
              <a:rPr lang="en-US" dirty="0" smtClean="0"/>
              <a:t>for Self-Support Answers</a:t>
            </a:r>
            <a:endParaRPr lang="en-US" dirty="0"/>
          </a:p>
        </p:txBody>
      </p:sp>
      <p:sp>
        <p:nvSpPr>
          <p:cNvPr id="7" name="Content Placeholder 6"/>
          <p:cNvSpPr>
            <a:spLocks noGrp="1"/>
          </p:cNvSpPr>
          <p:nvPr>
            <p:ph idx="1"/>
          </p:nvPr>
        </p:nvSpPr>
        <p:spPr/>
        <p:txBody>
          <a:bodyPr/>
          <a:lstStyle/>
          <a:p>
            <a:pPr lvl="0">
              <a:lnSpc>
                <a:spcPct val="115000"/>
              </a:lnSpc>
              <a:spcAft>
                <a:spcPts val="600"/>
              </a:spcAft>
            </a:pPr>
            <a:r>
              <a:rPr lang="en-US" dirty="0"/>
              <a:t>What are some example documents that may provide proof of permanent incapacity for self-support?</a:t>
            </a:r>
          </a:p>
          <a:p>
            <a:pPr lvl="1"/>
            <a:r>
              <a:rPr lang="en-US" i="1" dirty="0">
                <a:solidFill>
                  <a:srgbClr val="000000"/>
                </a:solidFill>
              </a:rPr>
              <a:t>Medical or psychiatric examination reports showing:</a:t>
            </a:r>
          </a:p>
          <a:p>
            <a:pPr marL="1257300" lvl="2" indent="-342900"/>
            <a:r>
              <a:rPr lang="en-US" i="1" dirty="0">
                <a:solidFill>
                  <a:srgbClr val="000000"/>
                </a:solidFill>
              </a:rPr>
              <a:t>Dates of onset</a:t>
            </a:r>
          </a:p>
          <a:p>
            <a:pPr marL="1257300" lvl="2" indent="-342900"/>
            <a:r>
              <a:rPr lang="en-US" i="1" dirty="0">
                <a:solidFill>
                  <a:srgbClr val="000000"/>
                </a:solidFill>
              </a:rPr>
              <a:t>Extent of child’s disability</a:t>
            </a:r>
          </a:p>
          <a:p>
            <a:pPr marL="1257300" lvl="2" indent="-342900"/>
            <a:r>
              <a:rPr lang="en-US" i="1" dirty="0">
                <a:solidFill>
                  <a:srgbClr val="000000"/>
                </a:solidFill>
              </a:rPr>
              <a:t>Diagnosis</a:t>
            </a:r>
          </a:p>
          <a:p>
            <a:pPr marL="1257300" lvl="2" indent="-342900"/>
            <a:r>
              <a:rPr lang="en-US" i="1" dirty="0">
                <a:solidFill>
                  <a:srgbClr val="000000"/>
                </a:solidFill>
              </a:rPr>
              <a:t>Prognosis to include a description of the present condition</a:t>
            </a:r>
          </a:p>
          <a:p>
            <a:pPr lvl="1"/>
            <a:r>
              <a:rPr lang="en-US" i="1" dirty="0">
                <a:solidFill>
                  <a:srgbClr val="000000"/>
                </a:solidFill>
              </a:rPr>
              <a:t>Vocational or educational assessment </a:t>
            </a:r>
            <a:r>
              <a:rPr lang="en-US" i="1" dirty="0" smtClean="0">
                <a:solidFill>
                  <a:srgbClr val="000000"/>
                </a:solidFill>
              </a:rPr>
              <a:t>reports</a:t>
            </a:r>
            <a:endParaRPr lang="en-US" i="1" dirty="0">
              <a:solidFill>
                <a:srgbClr val="000000"/>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5" name="Date Placeholder 4"/>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1609039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Based on Personal </a:t>
            </a:r>
            <a:r>
              <a:rPr lang="en-US" dirty="0" smtClean="0"/>
              <a:t/>
            </a:r>
            <a:br>
              <a:rPr lang="en-US" dirty="0" smtClean="0"/>
            </a:br>
            <a:r>
              <a:rPr lang="en-US" dirty="0" smtClean="0"/>
              <a:t>Observation (1 of 2) </a:t>
            </a:r>
            <a:endParaRPr lang="en-US" dirty="0"/>
          </a:p>
        </p:txBody>
      </p:sp>
      <p:sp>
        <p:nvSpPr>
          <p:cNvPr id="5" name="Content Placeholder 4"/>
          <p:cNvSpPr>
            <a:spLocks noGrp="1"/>
          </p:cNvSpPr>
          <p:nvPr>
            <p:ph idx="1"/>
          </p:nvPr>
        </p:nvSpPr>
        <p:spPr/>
        <p:txBody>
          <a:bodyPr/>
          <a:lstStyle/>
          <a:p>
            <a:r>
              <a:rPr lang="en-US" dirty="0"/>
              <a:t>Statements from individuals who have: </a:t>
            </a:r>
          </a:p>
          <a:p>
            <a:pPr marL="742950" lvl="1" indent="-285750"/>
            <a:r>
              <a:rPr lang="en-US" dirty="0"/>
              <a:t>Knowledge of the facts </a:t>
            </a:r>
          </a:p>
          <a:p>
            <a:pPr marL="742950" lvl="1" indent="-285750"/>
            <a:r>
              <a:rPr lang="en-US" dirty="0"/>
              <a:t>Observed the child’s condition as of 18</a:t>
            </a:r>
          </a:p>
          <a:p>
            <a:r>
              <a:rPr lang="en-US" dirty="0"/>
              <a:t>Statements must conclude with: </a:t>
            </a:r>
          </a:p>
          <a:p>
            <a:pPr marL="742950" lvl="1" indent="-285750"/>
            <a:r>
              <a:rPr lang="en-US" dirty="0"/>
              <a:t>Name and signature of person making the statement</a:t>
            </a:r>
          </a:p>
          <a:p>
            <a:pPr marL="742950" lvl="1" indent="-285750"/>
            <a:r>
              <a:rPr lang="en-US" dirty="0"/>
              <a:t>Certification: "I hereby certify that the information I have given above is true and correct to the best of my knowledge and belief</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3625812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Based on Personal </a:t>
            </a:r>
            <a:r>
              <a:rPr lang="en-US" dirty="0" smtClean="0"/>
              <a:t/>
            </a:r>
            <a:br>
              <a:rPr lang="en-US" dirty="0" smtClean="0"/>
            </a:br>
            <a:r>
              <a:rPr lang="en-US" dirty="0" smtClean="0"/>
              <a:t>Observation (2 of 2)</a:t>
            </a:r>
            <a:endParaRPr lang="en-US" dirty="0"/>
          </a:p>
        </p:txBody>
      </p:sp>
      <p:sp>
        <p:nvSpPr>
          <p:cNvPr id="5" name="Content Placeholder 4"/>
          <p:cNvSpPr>
            <a:spLocks noGrp="1"/>
          </p:cNvSpPr>
          <p:nvPr>
            <p:ph idx="1"/>
          </p:nvPr>
        </p:nvSpPr>
        <p:spPr/>
        <p:txBody>
          <a:bodyPr/>
          <a:lstStyle/>
          <a:p>
            <a:pPr marL="0" indent="0">
              <a:buNone/>
            </a:pPr>
            <a:r>
              <a:rPr lang="en-US" dirty="0" smtClean="0"/>
              <a:t>Describe witnesses who could have knowledge of facts and could have observed the helpless child’s condition.</a:t>
            </a:r>
          </a:p>
          <a:p>
            <a:pPr marL="400050"/>
            <a:r>
              <a:rPr lang="en-US" i="1" dirty="0" smtClean="0">
                <a:solidFill>
                  <a:srgbClr val="000000"/>
                </a:solidFill>
              </a:rPr>
              <a:t>Teachers </a:t>
            </a:r>
          </a:p>
          <a:p>
            <a:pPr marL="400050"/>
            <a:r>
              <a:rPr lang="en-US" i="1" dirty="0" smtClean="0">
                <a:solidFill>
                  <a:srgbClr val="000000"/>
                </a:solidFill>
              </a:rPr>
              <a:t>Specialists </a:t>
            </a:r>
          </a:p>
          <a:p>
            <a:pPr marL="400050"/>
            <a:r>
              <a:rPr lang="en-US" i="1" dirty="0" smtClean="0">
                <a:solidFill>
                  <a:srgbClr val="000000"/>
                </a:solidFill>
              </a:rPr>
              <a:t>Social workers </a:t>
            </a:r>
          </a:p>
          <a:p>
            <a:pPr marL="400050"/>
            <a:r>
              <a:rPr lang="en-US" i="1" dirty="0" smtClean="0">
                <a:solidFill>
                  <a:srgbClr val="000000"/>
                </a:solidFill>
              </a:rPr>
              <a:t>Physicians </a:t>
            </a:r>
          </a:p>
          <a:p>
            <a:pPr marL="400050"/>
            <a:r>
              <a:rPr lang="en-US" i="1" dirty="0" smtClean="0">
                <a:solidFill>
                  <a:srgbClr val="000000"/>
                </a:solidFill>
              </a:rPr>
              <a:t>Institutions where the child may have been maintained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760937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Evidence Examples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endParaRPr lang="en-US" sz="1400" dirty="0">
              <a:solidFill>
                <a:schemeClr val="bg1"/>
              </a:solidFill>
            </a:endParaRPr>
          </a:p>
        </p:txBody>
      </p:sp>
      <p:sp>
        <p:nvSpPr>
          <p:cNvPr id="5" name="Date Placeholder 4"/>
          <p:cNvSpPr>
            <a:spLocks noGrp="1"/>
          </p:cNvSpPr>
          <p:nvPr>
            <p:ph type="dt" sz="half" idx="10"/>
          </p:nvPr>
        </p:nvSpPr>
        <p:spPr/>
        <p:txBody>
          <a:bodyPr/>
          <a:lstStyle/>
          <a:p>
            <a:r>
              <a:rPr lang="en-US" smtClean="0"/>
              <a:t>10/28/16</a:t>
            </a:r>
            <a:endParaRPr lang="en-US" dirty="0"/>
          </a:p>
        </p:txBody>
      </p:sp>
      <p:pic>
        <p:nvPicPr>
          <p:cNvPr id="12" name="Content Placeholder 11" descr="DEMO Icon" title="DEMO 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53381"/>
            <a:ext cx="4114800" cy="4114800"/>
          </a:xfrm>
          <a:prstGeom prst="rect">
            <a:avLst/>
          </a:prstGeom>
        </p:spPr>
      </p:pic>
    </p:spTree>
    <p:extLst>
      <p:ext uri="{BB962C8B-B14F-4D97-AF65-F5344CB8AC3E}">
        <p14:creationId xmlns:p14="http://schemas.microsoft.com/office/powerpoint/2010/main" val="104261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Helpless Child </a:t>
            </a:r>
            <a:r>
              <a:rPr lang="en-US" dirty="0"/>
              <a:t>Information </a:t>
            </a:r>
            <a:r>
              <a:rPr lang="en-US" dirty="0" smtClean="0"/>
              <a:t>Complete?</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b="1" dirty="0"/>
              <a:t>Example: </a:t>
            </a:r>
            <a:r>
              <a:rPr lang="en-US" dirty="0"/>
              <a:t>VA received a pension application on VA Form 21-534EZ from a 40-year-old surviving child who claims he is incapable of self-support. The surviving child meets all the requirements to receive pension benefits. He submitted his birth certificate, which establishes him as the Veteran's child. The surviving child lists that he is living in an institution and submits medical evidence from his doctor, who indicates he has been incapable of self-support since he was under 18. The doctor also submits supporting medical evidence.</a:t>
            </a:r>
          </a:p>
          <a:p>
            <a:pPr marL="400050"/>
            <a:r>
              <a:rPr lang="en-US" dirty="0"/>
              <a:t>Is the helpless child information complete for the type of claim requested</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3402739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Helpless Child </a:t>
            </a:r>
            <a:r>
              <a:rPr lang="en-US" dirty="0"/>
              <a:t>Information </a:t>
            </a:r>
            <a:r>
              <a:rPr lang="en-US" dirty="0" smtClean="0"/>
              <a:t>Complete?</a:t>
            </a:r>
            <a:br>
              <a:rPr lang="en-US" dirty="0" smtClean="0"/>
            </a:br>
            <a:r>
              <a:rPr lang="en-US" dirty="0" smtClean="0"/>
              <a:t>Answers</a:t>
            </a:r>
            <a:endParaRPr lang="en-US" dirty="0"/>
          </a:p>
        </p:txBody>
      </p:sp>
      <p:sp>
        <p:nvSpPr>
          <p:cNvPr id="6" name="Content Placeholder 5"/>
          <p:cNvSpPr>
            <a:spLocks noGrp="1"/>
          </p:cNvSpPr>
          <p:nvPr>
            <p:ph idx="1"/>
          </p:nvPr>
        </p:nvSpPr>
        <p:spPr/>
        <p:txBody>
          <a:bodyPr/>
          <a:lstStyle/>
          <a:p>
            <a:pPr marL="0" indent="0">
              <a:buNone/>
            </a:pPr>
            <a:r>
              <a:rPr lang="en-US" dirty="0"/>
              <a:t>Is the helpless child information complete for the type of claim requested?</a:t>
            </a:r>
          </a:p>
          <a:p>
            <a:r>
              <a:rPr lang="en-US" i="1" dirty="0">
                <a:solidFill>
                  <a:srgbClr val="000000"/>
                </a:solidFill>
              </a:rPr>
              <a:t>Yes, the helpless child can be established as a dependent on his own right and the application would be submitted with the medical evidence to the RVSR to prepare a rating decision</a:t>
            </a:r>
            <a:r>
              <a:rPr lang="en-US" i="1" dirty="0" smtClean="0">
                <a:solidFill>
                  <a:srgbClr val="000000"/>
                </a:solidFill>
              </a:rPr>
              <a:t>.</a:t>
            </a:r>
            <a:endParaRPr lang="en-US" i="1" dirty="0">
              <a:solidFill>
                <a:srgbClr val="000000"/>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Determine Dependency Eligibility: Helpless Child</a:t>
            </a:r>
            <a:endParaRPr lang="en-US" sz="1400" dirty="0">
              <a:solidFill>
                <a:schemeClr val="bg1"/>
              </a:solidFill>
            </a:endParaRP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648219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Activity—Practice Exercise </a:t>
            </a:r>
            <a:endParaRPr lang="en-US" dirty="0"/>
          </a:p>
        </p:txBody>
      </p:sp>
      <p:sp>
        <p:nvSpPr>
          <p:cNvPr id="7" name="Content Placeholder 6"/>
          <p:cNvSpPr>
            <a:spLocks noGrp="1"/>
          </p:cNvSpPr>
          <p:nvPr>
            <p:ph idx="1"/>
          </p:nvPr>
        </p:nvSpPr>
        <p:spPr/>
        <p:txBody>
          <a:bodyPr/>
          <a:lstStyle/>
          <a:p>
            <a:r>
              <a:rPr lang="en-US" dirty="0"/>
              <a:t>Instructions</a:t>
            </a:r>
            <a:r>
              <a:rPr lang="en-US" i="1" dirty="0"/>
              <a:t>:</a:t>
            </a:r>
          </a:p>
          <a:p>
            <a:pPr lvl="1"/>
            <a:r>
              <a:rPr lang="en-US" dirty="0"/>
              <a:t>Divide into groups of three.</a:t>
            </a:r>
          </a:p>
          <a:p>
            <a:pPr lvl="1"/>
            <a:r>
              <a:rPr lang="en-US"/>
              <a:t>Review </a:t>
            </a:r>
            <a:r>
              <a:rPr lang="en-US" smtClean="0"/>
              <a:t>Claim 2, 3, and 4.</a:t>
            </a:r>
            <a:endParaRPr lang="en-US" dirty="0"/>
          </a:p>
          <a:p>
            <a:pPr lvl="1"/>
            <a:r>
              <a:rPr lang="en-US" dirty="0"/>
              <a:t>Use the </a:t>
            </a:r>
            <a:r>
              <a:rPr lang="en-US" b="1" dirty="0"/>
              <a:t>Dependency Eligibility Requirements </a:t>
            </a:r>
            <a:r>
              <a:rPr lang="en-US" dirty="0"/>
              <a:t>job aid to determine if the helpless child meets the dependency eligibility requirements. </a:t>
            </a:r>
          </a:p>
          <a:p>
            <a:pPr lvl="1"/>
            <a:r>
              <a:rPr lang="en-US" dirty="0"/>
              <a:t>Mark your answers based on the questions asked on the checklist.</a:t>
            </a:r>
          </a:p>
          <a:p>
            <a:pPr lvl="1"/>
            <a:r>
              <a:rPr lang="en-US" dirty="0"/>
              <a:t>Provide the rationale for your decision.  </a:t>
            </a:r>
          </a:p>
          <a:p>
            <a:r>
              <a:rPr lang="en-US" dirty="0"/>
              <a:t>Time allowed: 10–15 </a:t>
            </a:r>
            <a:r>
              <a:rPr lang="en-US" dirty="0" smtClean="0"/>
              <a:t>minutes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6" name="Footer Placeholder 5"/>
          <p:cNvSpPr>
            <a:spLocks noGrp="1"/>
          </p:cNvSpPr>
          <p:nvPr>
            <p:ph type="ftr" sz="quarter" idx="3"/>
          </p:nvPr>
        </p:nvSpPr>
        <p:spPr/>
        <p:txBody>
          <a:bodyPr/>
          <a:lstStyle/>
          <a:p>
            <a:r>
              <a:rPr lang="en-US" sz="1400" smtClean="0">
                <a:solidFill>
                  <a:schemeClr val="bg1"/>
                </a:solidFill>
              </a:rPr>
              <a:t>Determine Dependency Eligibility: Helpless Child</a:t>
            </a:r>
            <a:endParaRPr lang="en-US" sz="1400" dirty="0">
              <a:solidFill>
                <a:schemeClr val="bg1"/>
              </a:solidFill>
            </a:endParaRPr>
          </a:p>
        </p:txBody>
      </p:sp>
      <p:sp>
        <p:nvSpPr>
          <p:cNvPr id="5" name="Date Placeholder 4"/>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1677409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t>
            </a:r>
            <a:r>
              <a:rPr lang="en-US" dirty="0" smtClean="0"/>
              <a:t>Activity—Practice </a:t>
            </a:r>
            <a:r>
              <a:rPr lang="en-US" dirty="0"/>
              <a:t>Exercise </a:t>
            </a:r>
            <a:r>
              <a:rPr lang="en-US" dirty="0" smtClean="0"/>
              <a:t>Answers</a:t>
            </a:r>
            <a:endParaRPr lang="en-US" dirty="0"/>
          </a:p>
        </p:txBody>
      </p:sp>
      <p:graphicFrame>
        <p:nvGraphicFramePr>
          <p:cNvPr id="7" name="Content Placeholder 6" title="Dependency Eligibility: Helpless Child Checklist  "/>
          <p:cNvGraphicFramePr>
            <a:graphicFrameLocks noGrp="1"/>
          </p:cNvGraphicFramePr>
          <p:nvPr>
            <p:ph idx="1"/>
            <p:extLst>
              <p:ext uri="{D42A27DB-BD31-4B8C-83A1-F6EECF244321}">
                <p14:modId xmlns:p14="http://schemas.microsoft.com/office/powerpoint/2010/main" val="3096358972"/>
              </p:ext>
            </p:extLst>
          </p:nvPr>
        </p:nvGraphicFramePr>
        <p:xfrm>
          <a:off x="457200" y="1447800"/>
          <a:ext cx="8229600" cy="3898392"/>
        </p:xfrm>
        <a:graphic>
          <a:graphicData uri="http://schemas.openxmlformats.org/drawingml/2006/table">
            <a:tbl>
              <a:tblPr firstRow="1" bandRow="1">
                <a:tableStyleId>{5C22544A-7EE6-4342-B048-85BDC9FD1C3A}</a:tableStyleId>
              </a:tblPr>
              <a:tblGrid>
                <a:gridCol w="6477000"/>
                <a:gridCol w="914400"/>
                <a:gridCol w="838200"/>
              </a:tblGrid>
              <a:tr h="685800">
                <a:tc>
                  <a:txBody>
                    <a:bodyPr/>
                    <a:lstStyle/>
                    <a:p>
                      <a:pPr marL="0" marR="0">
                        <a:spcBef>
                          <a:spcPts val="600"/>
                        </a:spcBef>
                        <a:spcAft>
                          <a:spcPts val="600"/>
                        </a:spcAft>
                      </a:pPr>
                      <a:r>
                        <a:rPr lang="en-US" sz="2400" b="1" dirty="0" smtClean="0">
                          <a:effectLst/>
                          <a:latin typeface="Verdana" panose="020B0604030504040204" pitchFamily="34" charset="0"/>
                          <a:ea typeface="Calibri" panose="020F0502020204030204" pitchFamily="34" charset="0"/>
                          <a:cs typeface="Times New Roman" panose="02020603050405020304" pitchFamily="18" charset="0"/>
                        </a:rPr>
                        <a:t>Dependency </a:t>
                      </a:r>
                      <a:r>
                        <a:rPr lang="en-US" sz="2400" b="1" dirty="0">
                          <a:effectLst/>
                          <a:latin typeface="Verdana" panose="020B0604030504040204" pitchFamily="34" charset="0"/>
                          <a:ea typeface="Calibri" panose="020F0502020204030204" pitchFamily="34" charset="0"/>
                          <a:cs typeface="Times New Roman" panose="02020603050405020304" pitchFamily="18" charset="0"/>
                        </a:rPr>
                        <a:t>Eligibility: Helpless Child Checklist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600"/>
                        </a:spcBef>
                        <a:spcAft>
                          <a:spcPts val="600"/>
                        </a:spcAft>
                      </a:pPr>
                      <a:r>
                        <a:rPr lang="en-US" sz="2400" b="1" kern="1200" dirty="0">
                          <a:solidFill>
                            <a:schemeClr val="lt1"/>
                          </a:solidFill>
                          <a:effectLst/>
                          <a:latin typeface="Verdana" panose="020B0604030504040204" pitchFamily="34" charset="0"/>
                          <a:ea typeface="Calibri" panose="020F0502020204030204" pitchFamily="34" charset="0"/>
                          <a:cs typeface="Times New Roman" panose="02020603050405020304" pitchFamily="18" charset="0"/>
                        </a:rPr>
                        <a:t>Yes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600"/>
                        </a:spcBef>
                        <a:spcAft>
                          <a:spcPts val="600"/>
                        </a:spcAft>
                      </a:pPr>
                      <a:r>
                        <a:rPr lang="en-US" sz="2400" b="1" kern="1200" dirty="0">
                          <a:solidFill>
                            <a:schemeClr val="lt1"/>
                          </a:solidFill>
                          <a:effectLst/>
                          <a:latin typeface="Verdana" panose="020B0604030504040204" pitchFamily="34" charset="0"/>
                          <a:ea typeface="Calibri" panose="020F0502020204030204" pitchFamily="34" charset="0"/>
                          <a:cs typeface="Times New Roman" panose="02020603050405020304" pitchFamily="18" charset="0"/>
                        </a:rPr>
                        <a:t>No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marR="0" lvl="0" indent="-342900">
                        <a:lnSpc>
                          <a:spcPct val="115000"/>
                        </a:lnSpc>
                        <a:spcBef>
                          <a:spcPts val="600"/>
                        </a:spcBef>
                        <a:spcAft>
                          <a:spcPts val="600"/>
                        </a:spcAft>
                        <a:buFont typeface="Wingdings" panose="05000000000000000000" pitchFamily="2" charset="2"/>
                        <a:buChar char=""/>
                      </a:pPr>
                      <a:r>
                        <a:rPr lang="en-US" sz="2000" i="1" dirty="0">
                          <a:effectLst/>
                          <a:latin typeface="Verdana" panose="020B0604030504040204" pitchFamily="34" charset="0"/>
                          <a:ea typeface="Calibri" panose="020F0502020204030204" pitchFamily="34" charset="0"/>
                          <a:cs typeface="Times New Roman" panose="02020603050405020304" pitchFamily="18" charset="0"/>
                        </a:rPr>
                        <a:t>Is the child identified on the VA Form as disabled?</a:t>
                      </a:r>
                      <a:endParaRPr lang="en-U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342900" marR="0" lvl="0" indent="-342900">
                        <a:lnSpc>
                          <a:spcPct val="115000"/>
                        </a:lnSpc>
                        <a:spcBef>
                          <a:spcPts val="600"/>
                        </a:spcBef>
                        <a:spcAft>
                          <a:spcPts val="600"/>
                        </a:spcAft>
                        <a:buFont typeface="Wingdings" panose="05000000000000000000" pitchFamily="2" charset="2"/>
                        <a:buChar char=""/>
                      </a:pPr>
                      <a:r>
                        <a:rPr lang="en-US" sz="2000" i="1" dirty="0">
                          <a:effectLst/>
                          <a:latin typeface="Verdana" panose="020B0604030504040204" pitchFamily="34" charset="0"/>
                          <a:ea typeface="Calibri" panose="020F0502020204030204" pitchFamily="34" charset="0"/>
                          <a:cs typeface="Times New Roman" panose="02020603050405020304" pitchFamily="18" charset="0"/>
                        </a:rPr>
                        <a:t>Is the child married?</a:t>
                      </a:r>
                      <a:endParaRPr lang="en-U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342900" marR="0" lvl="0" indent="-342900">
                        <a:lnSpc>
                          <a:spcPct val="115000"/>
                        </a:lnSpc>
                        <a:spcBef>
                          <a:spcPts val="600"/>
                        </a:spcBef>
                        <a:spcAft>
                          <a:spcPts val="600"/>
                        </a:spcAft>
                        <a:buFont typeface="Wingdings" panose="05000000000000000000" pitchFamily="2" charset="2"/>
                        <a:buChar char=""/>
                      </a:pPr>
                      <a:r>
                        <a:rPr lang="en-US" sz="2000" i="1" dirty="0">
                          <a:effectLst/>
                          <a:latin typeface="Verdana" panose="020B0604030504040204" pitchFamily="34" charset="0"/>
                          <a:ea typeface="Calibri" panose="020F0502020204030204" pitchFamily="34" charset="0"/>
                          <a:cs typeface="Times New Roman" panose="02020603050405020304" pitchFamily="18" charset="0"/>
                        </a:rPr>
                        <a:t>Is the child the Veteran’s biological, step, or adopted child?</a:t>
                      </a:r>
                      <a:endParaRPr lang="en-US" sz="2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2000" dirty="0">
                          <a:effectLst/>
                          <a:latin typeface="Verdana" panose="020B0604030504040204" pitchFamily="34" charset="0"/>
                          <a:ea typeface="Calibri" panose="020F0502020204030204" pitchFamily="34" charset="0"/>
                          <a:cs typeface="Times New Roman" panose="02020603050405020304" pitchFamily="18" charset="0"/>
                        </a:rPr>
                        <a:t>If yes, list _____________________________</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342900" marR="0" lvl="0" indent="-342900">
                        <a:lnSpc>
                          <a:spcPct val="115000"/>
                        </a:lnSpc>
                        <a:spcBef>
                          <a:spcPts val="600"/>
                        </a:spcBef>
                        <a:spcAft>
                          <a:spcPts val="600"/>
                        </a:spcAft>
                        <a:buFont typeface="Wingdings" panose="05000000000000000000" pitchFamily="2" charset="2"/>
                        <a:buChar char=""/>
                      </a:pPr>
                      <a:r>
                        <a:rPr lang="en-US" sz="2000" i="1" dirty="0">
                          <a:effectLst/>
                          <a:latin typeface="Verdana" panose="020B0604030504040204" pitchFamily="34" charset="0"/>
                          <a:ea typeface="Calibri" panose="020F0502020204030204" pitchFamily="34" charset="0"/>
                          <a:cs typeface="Times New Roman" panose="02020603050405020304" pitchFamily="18" charset="0"/>
                        </a:rPr>
                        <a:t>Has supporting evidence been provided?</a:t>
                      </a:r>
                      <a:endParaRPr lang="en-U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342900" marR="0" lvl="0" indent="-342900">
                        <a:lnSpc>
                          <a:spcPct val="115000"/>
                        </a:lnSpc>
                        <a:spcBef>
                          <a:spcPts val="600"/>
                        </a:spcBef>
                        <a:spcAft>
                          <a:spcPts val="600"/>
                        </a:spcAft>
                        <a:buFont typeface="Wingdings" panose="05000000000000000000" pitchFamily="2" charset="2"/>
                        <a:buChar char=""/>
                      </a:pPr>
                      <a:r>
                        <a:rPr lang="en-US" sz="2000" i="1" dirty="0">
                          <a:effectLst/>
                          <a:latin typeface="Verdana" panose="020B0604030504040204" pitchFamily="34" charset="0"/>
                          <a:ea typeface="Calibri" panose="020F0502020204030204" pitchFamily="34" charset="0"/>
                          <a:cs typeface="Times New Roman" panose="02020603050405020304" pitchFamily="18" charset="0"/>
                        </a:rPr>
                        <a:t>Is the child information complete?</a:t>
                      </a:r>
                      <a:endParaRPr lang="en-U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dirty="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400" dirty="0">
                          <a:effectLst/>
                          <a:latin typeface="Verdana" panose="020B060403050404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Determine Dependency Eligibility: Helpless Child</a:t>
            </a:r>
            <a:endParaRPr lang="en-US" sz="1400" dirty="0">
              <a:solidFill>
                <a:schemeClr val="bg1"/>
              </a:solidFill>
            </a:endParaRP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3980354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a:t>
            </a:r>
            <a:r>
              <a:rPr lang="en-US" dirty="0"/>
              <a:t>to Rate for Helpless Child</a:t>
            </a:r>
          </a:p>
        </p:txBody>
      </p:sp>
      <p:sp>
        <p:nvSpPr>
          <p:cNvPr id="12" name="Content Placeholder 11"/>
          <p:cNvSpPr>
            <a:spLocks noGrp="1"/>
          </p:cNvSpPr>
          <p:nvPr>
            <p:ph idx="1"/>
          </p:nvPr>
        </p:nvSpPr>
        <p:spPr/>
        <p:txBody>
          <a:bodyPr/>
          <a:lstStyle/>
          <a:p>
            <a:pPr lvl="0"/>
            <a:r>
              <a:rPr lang="en-US" dirty="0" smtClean="0"/>
              <a:t>Is there evidence of prior designation of helpless child under Veteran or Survivors award?</a:t>
            </a:r>
          </a:p>
          <a:p>
            <a:pPr lvl="0"/>
            <a:r>
              <a:rPr lang="en-US" dirty="0" smtClean="0"/>
              <a:t>Is the medical evidence of record sufficient for the child to be rated?</a:t>
            </a:r>
          </a:p>
          <a:p>
            <a:pPr lvl="0"/>
            <a:r>
              <a:rPr lang="en-US" dirty="0" smtClean="0"/>
              <a:t>Is the claim for Veterans Pension, Survivors Pension, or DIC?</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6" name="Footer Placeholder 4"/>
          <p:cNvSpPr>
            <a:spLocks noGrp="1"/>
          </p:cNvSpPr>
          <p:nvPr>
            <p:ph type="ftr" sz="quarter" idx="3"/>
          </p:nvPr>
        </p:nvSpPr>
        <p:spPr/>
        <p:txBody>
          <a:bodyPr/>
          <a:lstStyle/>
          <a:p>
            <a:r>
              <a:rPr lang="en-US" sz="1400" smtClean="0">
                <a:solidFill>
                  <a:schemeClr val="bg1"/>
                </a:solidFill>
              </a:rPr>
              <a:t>Determine Dependency Eligibility: Helpless Child</a:t>
            </a:r>
            <a:endParaRPr lang="en-US" sz="1400" dirty="0">
              <a:solidFill>
                <a:schemeClr val="bg1"/>
              </a:solidFill>
            </a:endParaRP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4127664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Helpless Child Prior Designation  </a:t>
            </a:r>
          </a:p>
        </p:txBody>
      </p:sp>
      <p:pic>
        <p:nvPicPr>
          <p:cNvPr id="3" name="Picture 2" descr="SHARE Screen showing the column where the helpless child would be indicated. " title="SHARE Screen showing Helpless Chil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59919"/>
            <a:ext cx="5936962" cy="4195732"/>
          </a:xfrm>
          <a:prstGeom prst="rect">
            <a:avLst/>
          </a:prstGeom>
        </p:spPr>
      </p:pic>
      <p:pic>
        <p:nvPicPr>
          <p:cNvPr id="7" name="Picture 6" descr="DEMO Icon" title="DEMO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886200"/>
            <a:ext cx="2590800" cy="2590800"/>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5" name="Date Placeholder 4"/>
          <p:cNvSpPr>
            <a:spLocks noGrp="1"/>
          </p:cNvSpPr>
          <p:nvPr>
            <p:ph type="dt" sz="half" idx="10"/>
          </p:nvPr>
        </p:nvSpPr>
        <p:spPr/>
        <p:txBody>
          <a:bodyPr/>
          <a:lstStyle/>
          <a:p>
            <a:r>
              <a:rPr lang="en-US" smtClean="0"/>
              <a:t>10/28/16</a:t>
            </a:r>
            <a:endParaRPr lang="en-US" dirty="0"/>
          </a:p>
        </p:txBody>
      </p:sp>
      <p:sp>
        <p:nvSpPr>
          <p:cNvPr id="6" name="Footer Placeholder 5"/>
          <p:cNvSpPr>
            <a:spLocks noGrp="1"/>
          </p:cNvSpPr>
          <p:nvPr>
            <p:ph type="ftr" sz="quarter" idx="3"/>
          </p:nvPr>
        </p:nvSpPr>
        <p:spPr/>
        <p:txBody>
          <a:bodyPr/>
          <a:lstStyle/>
          <a:p>
            <a:r>
              <a:rPr lang="en-US" sz="1400" smtClean="0">
                <a:solidFill>
                  <a:schemeClr val="bg1"/>
                </a:solidFill>
              </a:rPr>
              <a:t>Determine Dependency Eligibility: Helpless Child</a:t>
            </a:r>
            <a:endParaRPr lang="en-US" sz="1400" dirty="0">
              <a:solidFill>
                <a:schemeClr val="bg1"/>
              </a:solidFill>
            </a:endParaRPr>
          </a:p>
        </p:txBody>
      </p:sp>
    </p:spTree>
    <p:extLst>
      <p:ext uri="{BB962C8B-B14F-4D97-AF65-F5344CB8AC3E}">
        <p14:creationId xmlns:p14="http://schemas.microsoft.com/office/powerpoint/2010/main" val="2900521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7" name="Content Placeholder 6"/>
          <p:cNvSpPr>
            <a:spLocks noGrp="1"/>
          </p:cNvSpPr>
          <p:nvPr>
            <p:ph idx="1"/>
          </p:nvPr>
        </p:nvSpPr>
        <p:spPr/>
        <p:txBody>
          <a:bodyPr/>
          <a:lstStyle/>
          <a:p>
            <a:r>
              <a:rPr lang="en-US" dirty="0"/>
              <a:t>Overview of Administrative Decisions</a:t>
            </a:r>
          </a:p>
          <a:p>
            <a:r>
              <a:rPr lang="en-US" dirty="0"/>
              <a:t>Establish Veteran Status</a:t>
            </a:r>
          </a:p>
          <a:p>
            <a:r>
              <a:rPr lang="en-US" dirty="0"/>
              <a:t>Determine if Veteran Meets Presumptive Criteria for Permanent and Total Disability</a:t>
            </a:r>
          </a:p>
          <a:p>
            <a:r>
              <a:rPr lang="en-US" dirty="0"/>
              <a:t>Determine Dependency Eligibility: Spouse</a:t>
            </a:r>
          </a:p>
          <a:p>
            <a:r>
              <a:rPr lang="en-US" dirty="0"/>
              <a:t>Determine Dependency Eligibility: Child</a:t>
            </a:r>
          </a:p>
          <a:p>
            <a:r>
              <a:rPr lang="en-US" b="1" dirty="0"/>
              <a:t>Determine Dependency Eligibility: Helpless Child</a:t>
            </a:r>
          </a:p>
          <a:p>
            <a:r>
              <a:rPr lang="en-US" dirty="0"/>
              <a:t>Establish Parental Relationship for DIC</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6"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5" name="Date Placeholder 4"/>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347118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Sufficient Medical Evidence </a:t>
            </a:r>
          </a:p>
        </p:txBody>
      </p:sp>
      <p:sp>
        <p:nvSpPr>
          <p:cNvPr id="12" name="Content Placeholder 11"/>
          <p:cNvSpPr>
            <a:spLocks noGrp="1"/>
          </p:cNvSpPr>
          <p:nvPr>
            <p:ph idx="1"/>
          </p:nvPr>
        </p:nvSpPr>
        <p:spPr>
          <a:xfrm>
            <a:off x="381000" y="1084152"/>
            <a:ext cx="8382000" cy="5240448"/>
          </a:xfrm>
        </p:spPr>
        <p:txBody>
          <a:bodyPr/>
          <a:lstStyle/>
          <a:p>
            <a:pPr lvl="0"/>
            <a:r>
              <a:rPr lang="en-US" dirty="0" smtClean="0"/>
              <a:t>What </a:t>
            </a:r>
            <a:r>
              <a:rPr lang="en-US" dirty="0"/>
              <a:t>are some examples of sufficient evidence? (Hint: discussed early in lesson)</a:t>
            </a:r>
          </a:p>
          <a:p>
            <a:pPr lvl="0"/>
            <a:r>
              <a:rPr lang="en-US" dirty="0"/>
              <a:t>What are some examples of insufficient </a:t>
            </a:r>
            <a:r>
              <a:rPr lang="en-US" dirty="0" smtClean="0"/>
              <a:t>evidence?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7"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3239619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Sufficient Medical Evidence </a:t>
            </a:r>
            <a:r>
              <a:rPr lang="en-US" dirty="0" smtClean="0"/>
              <a:t>Answers</a:t>
            </a:r>
            <a:endParaRPr lang="en-US" dirty="0"/>
          </a:p>
        </p:txBody>
      </p:sp>
      <p:sp>
        <p:nvSpPr>
          <p:cNvPr id="12" name="Content Placeholder 11"/>
          <p:cNvSpPr>
            <a:spLocks noGrp="1"/>
          </p:cNvSpPr>
          <p:nvPr>
            <p:ph idx="1"/>
          </p:nvPr>
        </p:nvSpPr>
        <p:spPr>
          <a:xfrm>
            <a:off x="381000" y="1084152"/>
            <a:ext cx="8382000" cy="5240448"/>
          </a:xfrm>
        </p:spPr>
        <p:txBody>
          <a:bodyPr/>
          <a:lstStyle/>
          <a:p>
            <a:pPr lvl="0"/>
            <a:r>
              <a:rPr lang="en-US" dirty="0" smtClean="0"/>
              <a:t>What </a:t>
            </a:r>
            <a:r>
              <a:rPr lang="en-US" dirty="0"/>
              <a:t>are some examples of sufficient evidence? (Hint: discussed early in lesson</a:t>
            </a:r>
            <a:r>
              <a:rPr lang="en-US" dirty="0" smtClean="0"/>
              <a:t>)</a:t>
            </a:r>
          </a:p>
          <a:p>
            <a:pPr lvl="1"/>
            <a:r>
              <a:rPr lang="en-US" i="1" dirty="0">
                <a:solidFill>
                  <a:srgbClr val="000000"/>
                </a:solidFill>
              </a:rPr>
              <a:t>Medical or psychiatric examination reports</a:t>
            </a:r>
          </a:p>
          <a:p>
            <a:pPr lvl="1"/>
            <a:r>
              <a:rPr lang="en-US" i="1" dirty="0">
                <a:solidFill>
                  <a:srgbClr val="000000"/>
                </a:solidFill>
              </a:rPr>
              <a:t>Vocational or educational assessment reports</a:t>
            </a:r>
          </a:p>
          <a:p>
            <a:pPr lvl="1"/>
            <a:r>
              <a:rPr lang="en-US" i="1" dirty="0">
                <a:solidFill>
                  <a:srgbClr val="000000"/>
                </a:solidFill>
              </a:rPr>
              <a:t>Employment records</a:t>
            </a:r>
          </a:p>
          <a:p>
            <a:pPr lvl="1"/>
            <a:r>
              <a:rPr lang="en-US" i="1" dirty="0">
                <a:solidFill>
                  <a:srgbClr val="000000"/>
                </a:solidFill>
              </a:rPr>
              <a:t>Statements for persons having knowledge of facts and who have observed the child’s current </a:t>
            </a:r>
            <a:r>
              <a:rPr lang="en-US" i="1" dirty="0" smtClean="0">
                <a:solidFill>
                  <a:srgbClr val="000000"/>
                </a:solidFill>
              </a:rPr>
              <a:t>condition</a:t>
            </a:r>
            <a:endParaRPr lang="en-US" dirty="0" smtClean="0">
              <a:solidFill>
                <a:srgbClr val="000000"/>
              </a:solidFill>
            </a:endParaRPr>
          </a:p>
          <a:p>
            <a:pPr lvl="0"/>
            <a:r>
              <a:rPr lang="en-US" dirty="0" smtClean="0"/>
              <a:t>What </a:t>
            </a:r>
            <a:r>
              <a:rPr lang="en-US" dirty="0"/>
              <a:t>are some examples of insufficient </a:t>
            </a:r>
            <a:r>
              <a:rPr lang="en-US" dirty="0" smtClean="0"/>
              <a:t>evidence?</a:t>
            </a:r>
          </a:p>
          <a:p>
            <a:pPr lvl="1"/>
            <a:r>
              <a:rPr lang="en-US" i="1" dirty="0" smtClean="0">
                <a:solidFill>
                  <a:srgbClr val="000000"/>
                </a:solidFill>
              </a:rPr>
              <a:t>2680—no </a:t>
            </a:r>
            <a:r>
              <a:rPr lang="en-US" i="1" dirty="0">
                <a:solidFill>
                  <a:srgbClr val="000000"/>
                </a:solidFill>
              </a:rPr>
              <a:t>diagnosis code</a:t>
            </a:r>
          </a:p>
          <a:p>
            <a:pPr lvl="1"/>
            <a:r>
              <a:rPr lang="en-US" i="1" dirty="0">
                <a:solidFill>
                  <a:srgbClr val="000000"/>
                </a:solidFill>
              </a:rPr>
              <a:t>Physician failed to sign the exam</a:t>
            </a:r>
          </a:p>
          <a:p>
            <a:pPr lvl="1"/>
            <a:r>
              <a:rPr lang="en-US" i="1" dirty="0">
                <a:solidFill>
                  <a:srgbClr val="000000"/>
                </a:solidFill>
              </a:rPr>
              <a:t>No medical evidence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7"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951307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Sufficient Medical </a:t>
            </a:r>
            <a:r>
              <a:rPr lang="en-US" dirty="0" smtClean="0"/>
              <a:t>Evidence Missing</a:t>
            </a:r>
            <a:endParaRPr lang="en-US" dirty="0"/>
          </a:p>
        </p:txBody>
      </p:sp>
      <p:sp>
        <p:nvSpPr>
          <p:cNvPr id="12" name="Content Placeholder 11"/>
          <p:cNvSpPr>
            <a:spLocks noGrp="1"/>
          </p:cNvSpPr>
          <p:nvPr>
            <p:ph idx="1"/>
          </p:nvPr>
        </p:nvSpPr>
        <p:spPr/>
        <p:txBody>
          <a:bodyPr/>
          <a:lstStyle/>
          <a:p>
            <a:pPr marL="0" lvl="0" indent="0">
              <a:buNone/>
            </a:pPr>
            <a:r>
              <a:rPr lang="en-US" dirty="0"/>
              <a:t>If the medical evidence is missing then </a:t>
            </a:r>
            <a:r>
              <a:rPr lang="en-US" dirty="0" smtClean="0"/>
              <a:t>go to </a:t>
            </a:r>
            <a:r>
              <a:rPr lang="en-US" b="1" dirty="0" smtClean="0"/>
              <a:t>develop</a:t>
            </a:r>
            <a:r>
              <a:rPr lang="en-US" dirty="0" smtClean="0"/>
              <a:t> </a:t>
            </a:r>
            <a:r>
              <a:rPr lang="en-US" dirty="0"/>
              <a:t>for missing or additional </a:t>
            </a:r>
            <a:r>
              <a:rPr lang="en-US" dirty="0" smtClean="0"/>
              <a:t>evidence.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7"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25519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Helpless Child </a:t>
            </a:r>
            <a:r>
              <a:rPr lang="en-US" dirty="0" smtClean="0"/>
              <a:t>Veterans </a:t>
            </a:r>
            <a:r>
              <a:rPr lang="en-US" dirty="0"/>
              <a:t>Pension</a:t>
            </a:r>
          </a:p>
        </p:txBody>
      </p:sp>
      <p:sp>
        <p:nvSpPr>
          <p:cNvPr id="12" name="Content Placeholder 11"/>
          <p:cNvSpPr>
            <a:spLocks noGrp="1"/>
          </p:cNvSpPr>
          <p:nvPr>
            <p:ph idx="1"/>
          </p:nvPr>
        </p:nvSpPr>
        <p:spPr/>
        <p:txBody>
          <a:bodyPr/>
          <a:lstStyle/>
          <a:p>
            <a:pPr marL="0" lvl="0" indent="0">
              <a:buNone/>
            </a:pPr>
            <a:r>
              <a:rPr lang="en-US" dirty="0" smtClean="0"/>
              <a:t>A helpless </a:t>
            </a:r>
            <a:r>
              <a:rPr lang="en-US" dirty="0"/>
              <a:t>child is a dependent for the purpose of determining monthly payments for the Veteran’s </a:t>
            </a:r>
            <a:r>
              <a:rPr lang="en-US" dirty="0" smtClean="0"/>
              <a:t>Pension award.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sp>
        <p:nvSpPr>
          <p:cNvPr id="3" name="Date Placeholder 2"/>
          <p:cNvSpPr>
            <a:spLocks noGrp="1"/>
          </p:cNvSpPr>
          <p:nvPr>
            <p:ph type="dt" sz="half" idx="10"/>
          </p:nvPr>
        </p:nvSpPr>
        <p:spPr/>
        <p:txBody>
          <a:bodyPr/>
          <a:lstStyle/>
          <a:p>
            <a:r>
              <a:rPr lang="en-US" smtClean="0"/>
              <a:t>10/28/16</a:t>
            </a:r>
            <a:endParaRPr lang="en-US" dirty="0"/>
          </a:p>
        </p:txBody>
      </p:sp>
      <p:sp>
        <p:nvSpPr>
          <p:cNvPr id="6" name="Footer Placeholder 4"/>
          <p:cNvSpPr txBox="1">
            <a:spLocks/>
          </p:cNvSpPr>
          <p:nvPr/>
        </p:nvSpPr>
        <p:spPr>
          <a:xfrm>
            <a:off x="27354" y="6553200"/>
            <a:ext cx="5562600" cy="229001"/>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Determine Dependency Eligibility: Helpless Child </a:t>
            </a:r>
            <a:endParaRPr lang="en-US" sz="1400" dirty="0">
              <a:solidFill>
                <a:schemeClr val="bg1"/>
              </a:solidFill>
            </a:endParaRPr>
          </a:p>
        </p:txBody>
      </p:sp>
      <p:sp>
        <p:nvSpPr>
          <p:cNvPr id="5" name="Footer Placeholder 4"/>
          <p:cNvSpPr>
            <a:spLocks noGrp="1"/>
          </p:cNvSpPr>
          <p:nvPr>
            <p:ph type="ftr" sz="quarter" idx="3"/>
          </p:nvPr>
        </p:nvSpPr>
        <p:spPr/>
        <p:txBody>
          <a:bodyPr/>
          <a:lstStyle/>
          <a:p>
            <a:r>
              <a:rPr lang="en-US" sz="1400" smtClean="0">
                <a:solidFill>
                  <a:schemeClr val="bg1"/>
                </a:solidFill>
              </a:rPr>
              <a:t>Determine Dependency Eligibility: Helpless Child</a:t>
            </a:r>
            <a:endParaRPr lang="en-US" sz="1400" dirty="0">
              <a:solidFill>
                <a:schemeClr val="bg1"/>
              </a:solidFill>
            </a:endParaRPr>
          </a:p>
        </p:txBody>
      </p:sp>
    </p:spTree>
    <p:extLst>
      <p:ext uri="{BB962C8B-B14F-4D97-AF65-F5344CB8AC3E}">
        <p14:creationId xmlns:p14="http://schemas.microsoft.com/office/powerpoint/2010/main" val="3520124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Helpless Child </a:t>
            </a:r>
            <a:r>
              <a:rPr lang="en-US" dirty="0" smtClean="0"/>
              <a:t>Survivors </a:t>
            </a:r>
            <a:r>
              <a:rPr lang="en-US" dirty="0"/>
              <a:t>Pension</a:t>
            </a:r>
          </a:p>
        </p:txBody>
      </p:sp>
      <p:sp>
        <p:nvSpPr>
          <p:cNvPr id="12" name="Content Placeholder 11"/>
          <p:cNvSpPr>
            <a:spLocks noGrp="1"/>
          </p:cNvSpPr>
          <p:nvPr>
            <p:ph idx="1"/>
          </p:nvPr>
        </p:nvSpPr>
        <p:spPr>
          <a:xfrm>
            <a:off x="381000" y="1084152"/>
            <a:ext cx="8382000" cy="5240448"/>
          </a:xfrm>
        </p:spPr>
        <p:txBody>
          <a:bodyPr/>
          <a:lstStyle/>
          <a:p>
            <a:pPr marL="0" lvl="0" indent="0">
              <a:buNone/>
            </a:pPr>
            <a:r>
              <a:rPr lang="en-US" dirty="0"/>
              <a:t>A</a:t>
            </a:r>
            <a:r>
              <a:rPr lang="en-US" dirty="0" smtClean="0"/>
              <a:t>dditional </a:t>
            </a:r>
            <a:r>
              <a:rPr lang="en-US" dirty="0"/>
              <a:t>allowance is payable for a </a:t>
            </a:r>
            <a:r>
              <a:rPr lang="en-US" dirty="0" smtClean="0"/>
              <a:t>helpless if </a:t>
            </a:r>
            <a:r>
              <a:rPr lang="en-US" dirty="0"/>
              <a:t>the surviving spouse is receiving Survivors </a:t>
            </a:r>
            <a:r>
              <a:rPr lang="en-US" dirty="0" smtClean="0"/>
              <a:t>Pension.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7"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301965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Helpless Child </a:t>
            </a:r>
            <a:r>
              <a:rPr lang="en-US" dirty="0" smtClean="0"/>
              <a:t>DIC</a:t>
            </a:r>
            <a:endParaRPr lang="en-US" dirty="0"/>
          </a:p>
        </p:txBody>
      </p:sp>
      <p:sp>
        <p:nvSpPr>
          <p:cNvPr id="12" name="Content Placeholder 11"/>
          <p:cNvSpPr>
            <a:spLocks noGrp="1"/>
          </p:cNvSpPr>
          <p:nvPr>
            <p:ph idx="1"/>
          </p:nvPr>
        </p:nvSpPr>
        <p:spPr>
          <a:xfrm>
            <a:off x="381000" y="1084152"/>
            <a:ext cx="8382000" cy="5240448"/>
          </a:xfrm>
        </p:spPr>
        <p:txBody>
          <a:bodyPr/>
          <a:lstStyle/>
          <a:p>
            <a:pPr marL="0" lvl="0" indent="0">
              <a:buNone/>
            </a:pPr>
            <a:r>
              <a:rPr lang="en-US" dirty="0"/>
              <a:t>A</a:t>
            </a:r>
            <a:r>
              <a:rPr lang="en-US" dirty="0" smtClean="0"/>
              <a:t> </a:t>
            </a:r>
            <a:r>
              <a:rPr lang="en-US" dirty="0"/>
              <a:t>helpless child will be on a separate award in </a:t>
            </a:r>
            <a:r>
              <a:rPr lang="en-US" dirty="0" smtClean="0"/>
              <a:t>his or her </a:t>
            </a:r>
            <a:r>
              <a:rPr lang="en-US" dirty="0"/>
              <a:t>own right even if the surviving spouse </a:t>
            </a:r>
            <a:r>
              <a:rPr lang="en-US" dirty="0" smtClean="0"/>
              <a:t>has custody </a:t>
            </a:r>
            <a:r>
              <a:rPr lang="en-US" dirty="0"/>
              <a:t>of the child and </a:t>
            </a:r>
            <a:r>
              <a:rPr lang="en-US" dirty="0" smtClean="0"/>
              <a:t>is receiving </a:t>
            </a:r>
            <a:r>
              <a:rPr lang="en-US" dirty="0"/>
              <a:t>DIC </a:t>
            </a:r>
            <a:r>
              <a:rPr lang="en-US" dirty="0" smtClean="0"/>
              <a:t>benefits.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35</a:t>
            </a:fld>
            <a:endParaRPr lang="en-US" dirty="0"/>
          </a:p>
        </p:txBody>
      </p:sp>
      <p:sp>
        <p:nvSpPr>
          <p:cNvPr id="7"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1415615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Claim Ready to </a:t>
            </a:r>
            <a:r>
              <a:rPr lang="en-US" dirty="0" smtClean="0"/>
              <a:t>Rate? </a:t>
            </a:r>
            <a:endParaRPr lang="en-US" dirty="0"/>
          </a:p>
        </p:txBody>
      </p:sp>
      <p:sp>
        <p:nvSpPr>
          <p:cNvPr id="12" name="Content Placeholder 11"/>
          <p:cNvSpPr>
            <a:spLocks noGrp="1"/>
          </p:cNvSpPr>
          <p:nvPr>
            <p:ph idx="1"/>
          </p:nvPr>
        </p:nvSpPr>
        <p:spPr>
          <a:xfrm>
            <a:off x="381000" y="1084152"/>
            <a:ext cx="8382000" cy="5240448"/>
          </a:xfrm>
        </p:spPr>
        <p:txBody>
          <a:bodyPr/>
          <a:lstStyle/>
          <a:p>
            <a:r>
              <a:rPr lang="en-US" dirty="0" smtClean="0"/>
              <a:t>I</a:t>
            </a:r>
            <a:r>
              <a:rPr lang="en-US" dirty="0"/>
              <a:t>s </a:t>
            </a:r>
            <a:r>
              <a:rPr lang="en-US" dirty="0" smtClean="0"/>
              <a:t>the Veterans or </a:t>
            </a:r>
            <a:r>
              <a:rPr lang="en-US" dirty="0"/>
              <a:t>Survivors Pension claim ready to rate</a:t>
            </a:r>
            <a:r>
              <a:rPr lang="en-US" dirty="0" smtClean="0"/>
              <a:t>?</a:t>
            </a:r>
          </a:p>
          <a:p>
            <a:pPr lvl="0"/>
            <a:r>
              <a:rPr lang="en-US" dirty="0" smtClean="0"/>
              <a:t>Is </a:t>
            </a:r>
            <a:r>
              <a:rPr lang="en-US" dirty="0"/>
              <a:t>the </a:t>
            </a:r>
            <a:r>
              <a:rPr lang="en-US" dirty="0" smtClean="0"/>
              <a:t>DIC claim </a:t>
            </a:r>
            <a:r>
              <a:rPr lang="en-US" dirty="0"/>
              <a:t>ready to rate?</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36</a:t>
            </a:fld>
            <a:endParaRPr lang="en-US" dirty="0"/>
          </a:p>
        </p:txBody>
      </p:sp>
      <p:sp>
        <p:nvSpPr>
          <p:cNvPr id="7"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3481225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Claim Ready to </a:t>
            </a:r>
            <a:r>
              <a:rPr lang="en-US" dirty="0" smtClean="0"/>
              <a:t>Rate? Answers</a:t>
            </a:r>
            <a:endParaRPr lang="en-US" dirty="0"/>
          </a:p>
        </p:txBody>
      </p:sp>
      <p:sp>
        <p:nvSpPr>
          <p:cNvPr id="12" name="Content Placeholder 11"/>
          <p:cNvSpPr>
            <a:spLocks noGrp="1"/>
          </p:cNvSpPr>
          <p:nvPr>
            <p:ph idx="1"/>
          </p:nvPr>
        </p:nvSpPr>
        <p:spPr>
          <a:xfrm>
            <a:off x="381000" y="1084152"/>
            <a:ext cx="8382000" cy="5240448"/>
          </a:xfrm>
        </p:spPr>
        <p:txBody>
          <a:bodyPr/>
          <a:lstStyle/>
          <a:p>
            <a:r>
              <a:rPr lang="en-US" dirty="0" smtClean="0"/>
              <a:t>I</a:t>
            </a:r>
            <a:r>
              <a:rPr lang="en-US" dirty="0"/>
              <a:t>s </a:t>
            </a:r>
            <a:r>
              <a:rPr lang="en-US" dirty="0" smtClean="0"/>
              <a:t>the Veterans or </a:t>
            </a:r>
            <a:r>
              <a:rPr lang="en-US" dirty="0"/>
              <a:t>Survivors Pension claim ready to rate</a:t>
            </a:r>
            <a:r>
              <a:rPr lang="en-US" dirty="0" smtClean="0"/>
              <a:t>?</a:t>
            </a:r>
          </a:p>
          <a:p>
            <a:pPr lvl="1"/>
            <a:r>
              <a:rPr lang="en-US" i="1" dirty="0">
                <a:solidFill>
                  <a:srgbClr val="000000"/>
                </a:solidFill>
              </a:rPr>
              <a:t>If</a:t>
            </a:r>
            <a:r>
              <a:rPr lang="en-US" b="1" i="1" dirty="0">
                <a:solidFill>
                  <a:srgbClr val="000000"/>
                </a:solidFill>
              </a:rPr>
              <a:t> </a:t>
            </a:r>
            <a:r>
              <a:rPr lang="en-US" i="1" dirty="0">
                <a:solidFill>
                  <a:srgbClr val="000000"/>
                </a:solidFill>
              </a:rPr>
              <a:t>there is evidence of prior designation of helpless child under Veteran or Surviving Pension award, then </a:t>
            </a:r>
            <a:r>
              <a:rPr lang="en-US" i="1" dirty="0" smtClean="0">
                <a:solidFill>
                  <a:srgbClr val="000000"/>
                </a:solidFill>
              </a:rPr>
              <a:t>it does </a:t>
            </a:r>
            <a:r>
              <a:rPr lang="en-US" i="1" dirty="0">
                <a:solidFill>
                  <a:srgbClr val="000000"/>
                </a:solidFill>
              </a:rPr>
              <a:t>not need to get rated.</a:t>
            </a:r>
          </a:p>
          <a:p>
            <a:pPr lvl="1"/>
            <a:r>
              <a:rPr lang="en-US" dirty="0">
                <a:solidFill>
                  <a:srgbClr val="000000"/>
                </a:solidFill>
              </a:rPr>
              <a:t>If the medical evidence is sufficient then Veteran or Survivors Pension is ready to rate</a:t>
            </a:r>
            <a:endParaRPr lang="en-US" dirty="0" smtClean="0">
              <a:solidFill>
                <a:srgbClr val="000000"/>
              </a:solidFill>
            </a:endParaRPr>
          </a:p>
          <a:p>
            <a:pPr lvl="0"/>
            <a:r>
              <a:rPr lang="en-US" dirty="0" smtClean="0"/>
              <a:t>Is </a:t>
            </a:r>
            <a:r>
              <a:rPr lang="en-US" dirty="0"/>
              <a:t>the </a:t>
            </a:r>
            <a:r>
              <a:rPr lang="en-US" dirty="0" smtClean="0"/>
              <a:t>DIC claim </a:t>
            </a:r>
            <a:r>
              <a:rPr lang="en-US" dirty="0"/>
              <a:t>ready to rate</a:t>
            </a:r>
            <a:r>
              <a:rPr lang="en-US" dirty="0" smtClean="0"/>
              <a:t>?</a:t>
            </a:r>
          </a:p>
          <a:p>
            <a:pPr lvl="1"/>
            <a:r>
              <a:rPr lang="en-US" i="1" dirty="0">
                <a:solidFill>
                  <a:srgbClr val="000000"/>
                </a:solidFill>
              </a:rPr>
              <a:t>If the claim is DIC and there is evidence of prior designation then it must go to the RVSR to be rated.</a:t>
            </a:r>
          </a:p>
          <a:p>
            <a:pPr lvl="1"/>
            <a:r>
              <a:rPr lang="en-US" dirty="0">
                <a:solidFill>
                  <a:srgbClr val="000000"/>
                </a:solidFill>
              </a:rPr>
              <a:t>If the medical evidence is sufficient then Veteran or Survivors Pension is ready to rate.</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37</a:t>
            </a:fld>
            <a:endParaRPr lang="en-US" dirty="0"/>
          </a:p>
        </p:txBody>
      </p:sp>
      <p:sp>
        <p:nvSpPr>
          <p:cNvPr id="7"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859973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 to Rate Demonstration</a:t>
            </a:r>
          </a:p>
        </p:txBody>
      </p:sp>
      <p:pic>
        <p:nvPicPr>
          <p:cNvPr id="6" name="Content Placeholder 5" title="Demonstration 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38</a:t>
            </a:fld>
            <a:endParaRPr lang="en-US" dirty="0"/>
          </a:p>
        </p:txBody>
      </p:sp>
      <p:sp>
        <p:nvSpPr>
          <p:cNvPr id="7"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1904880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Question icon" title="Question 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39</a:t>
            </a:fld>
            <a:endParaRPr lang="en-US" dirty="0"/>
          </a:p>
        </p:txBody>
      </p:sp>
      <p:sp>
        <p:nvSpPr>
          <p:cNvPr id="5"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1137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 Activity</a:t>
            </a:r>
            <a:endParaRPr lang="en-US" dirty="0"/>
          </a:p>
        </p:txBody>
      </p:sp>
      <p:sp>
        <p:nvSpPr>
          <p:cNvPr id="5" name="Content Placeholder 4"/>
          <p:cNvSpPr>
            <a:spLocks noGrp="1"/>
          </p:cNvSpPr>
          <p:nvPr>
            <p:ph idx="1"/>
          </p:nvPr>
        </p:nvSpPr>
        <p:spPr/>
        <p:txBody>
          <a:bodyPr/>
          <a:lstStyle/>
          <a:p>
            <a:pPr lvl="0"/>
            <a:r>
              <a:rPr lang="en-US" dirty="0"/>
              <a:t>What is the age of the child/children?</a:t>
            </a:r>
          </a:p>
          <a:p>
            <a:pPr lvl="0"/>
            <a:r>
              <a:rPr lang="en-US" dirty="0"/>
              <a:t>What is the relationship to the Veteran?</a:t>
            </a:r>
          </a:p>
          <a:p>
            <a:pPr lvl="0"/>
            <a:r>
              <a:rPr lang="en-US" dirty="0"/>
              <a:t>Does the form indicate that the child is helpless?</a:t>
            </a:r>
          </a:p>
          <a:p>
            <a:pPr lvl="0"/>
            <a:r>
              <a:rPr lang="en-US" dirty="0"/>
              <a:t>What other important information can you derive from this form</a:t>
            </a:r>
            <a:r>
              <a:rPr lang="en-US" dirty="0" smtClean="0"/>
              <a:t>?</a:t>
            </a:r>
            <a:endParaRPr lang="en-US" dirty="0"/>
          </a:p>
        </p:txBody>
      </p:sp>
      <p:pic>
        <p:nvPicPr>
          <p:cNvPr id="6" name="Picture 5" descr="DEMO Icon" title="DEMO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611563"/>
            <a:ext cx="2743200" cy="2743200"/>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8" name="Footer Placeholder 4"/>
          <p:cNvSpPr>
            <a:spLocks noGrp="1"/>
          </p:cNvSpPr>
          <p:nvPr>
            <p:ph type="ftr" sz="quarter" idx="3"/>
          </p:nvPr>
        </p:nvSpPr>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484824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Summary </a:t>
            </a:r>
          </a:p>
        </p:txBody>
      </p:sp>
      <p:sp>
        <p:nvSpPr>
          <p:cNvPr id="3" name="Content Placeholder 2"/>
          <p:cNvSpPr>
            <a:spLocks noGrp="1"/>
          </p:cNvSpPr>
          <p:nvPr>
            <p:ph idx="1"/>
          </p:nvPr>
        </p:nvSpPr>
        <p:spPr>
          <a:xfrm>
            <a:off x="381000" y="1219200"/>
            <a:ext cx="8686800" cy="5181600"/>
          </a:xfrm>
        </p:spPr>
        <p:txBody>
          <a:bodyPr>
            <a:normAutofit/>
          </a:bodyPr>
          <a:lstStyle/>
          <a:p>
            <a:pPr lvl="0"/>
            <a:r>
              <a:rPr lang="en-US" dirty="0"/>
              <a:t>How is helpless child dependency determined?</a:t>
            </a:r>
          </a:p>
          <a:p>
            <a:pPr lvl="0"/>
            <a:r>
              <a:rPr lang="en-US" dirty="0"/>
              <a:t>What are the eligibility requirements for a helpless child?</a:t>
            </a:r>
          </a:p>
          <a:p>
            <a:pPr lvl="0"/>
            <a:r>
              <a:rPr lang="en-US" dirty="0"/>
              <a:t>How do you determine if the helpless child claim is ready to rate?</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40</a:t>
            </a:fld>
            <a:endParaRPr lang="en-US" dirty="0"/>
          </a:p>
        </p:txBody>
      </p:sp>
      <p:sp>
        <p:nvSpPr>
          <p:cNvPr id="5" name="Footer Placeholder 4"/>
          <p:cNvSpPr>
            <a:spLocks noGrp="1"/>
          </p:cNvSpPr>
          <p:nvPr>
            <p:ph type="ftr" sz="quarter" idx="3"/>
          </p:nvPr>
        </p:nvSpPr>
        <p:spPr>
          <a:xfrm>
            <a:off x="76200" y="6553200"/>
            <a:ext cx="5562600" cy="266901"/>
          </a:xfrm>
        </p:spPr>
        <p:txBody>
          <a:bodyPr/>
          <a:lstStyle/>
          <a:p>
            <a:r>
              <a:rPr lang="en-US" sz="1400" dirty="0">
                <a:solidFill>
                  <a:schemeClr val="bg1"/>
                </a:solidFill>
              </a:rPr>
              <a:t>Determine Dependency Eligibility: Helpless Child</a:t>
            </a:r>
          </a:p>
        </p:txBody>
      </p:sp>
      <p:sp>
        <p:nvSpPr>
          <p:cNvPr id="6" name="Date Placeholder 5"/>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3602339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pPr marL="0" indent="0">
              <a:buNone/>
            </a:pPr>
            <a:r>
              <a:rPr lang="en-US" dirty="0" smtClean="0"/>
              <a:t>Phase 5, Part 1, Lesson 15: Establish </a:t>
            </a:r>
            <a:r>
              <a:rPr lang="en-US" dirty="0"/>
              <a:t>Parental Relationship for DIC</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41</a:t>
            </a:fld>
            <a:endParaRPr lang="en-US" dirty="0"/>
          </a:p>
        </p:txBody>
      </p:sp>
      <p:sp>
        <p:nvSpPr>
          <p:cNvPr id="5" name="Footer Placeholder 4"/>
          <p:cNvSpPr>
            <a:spLocks noGrp="1"/>
          </p:cNvSpPr>
          <p:nvPr>
            <p:ph type="ftr" sz="quarter" idx="3"/>
          </p:nvPr>
        </p:nvSpPr>
        <p:spPr>
          <a:xfrm>
            <a:off x="76200" y="6602268"/>
            <a:ext cx="5562600" cy="255732"/>
          </a:xfrm>
        </p:spPr>
        <p:txBody>
          <a:bodyPr/>
          <a:lstStyle/>
          <a:p>
            <a:r>
              <a:rPr lang="en-US" sz="1400" dirty="0">
                <a:solidFill>
                  <a:schemeClr val="bg1"/>
                </a:solidFill>
              </a:rPr>
              <a:t>Determine Dependency Eligibility: Helpless Child</a:t>
            </a:r>
          </a:p>
        </p:txBody>
      </p:sp>
      <p:sp>
        <p:nvSpPr>
          <p:cNvPr id="6" name="Date Placeholder 5"/>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1611840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Competencies</a:t>
            </a:r>
            <a:endParaRPr lang="en-US" dirty="0"/>
          </a:p>
        </p:txBody>
      </p:sp>
      <p:sp>
        <p:nvSpPr>
          <p:cNvPr id="3" name="Content Placeholder 2"/>
          <p:cNvSpPr>
            <a:spLocks noGrp="1"/>
          </p:cNvSpPr>
          <p:nvPr>
            <p:ph idx="1"/>
          </p:nvPr>
        </p:nvSpPr>
        <p:spPr>
          <a:xfrm>
            <a:off x="457200" y="1143000"/>
            <a:ext cx="8229600" cy="4830763"/>
          </a:xfrm>
        </p:spPr>
        <p:txBody>
          <a:bodyPr/>
          <a:lstStyle/>
          <a:p>
            <a:r>
              <a:rPr lang="en-US" dirty="0"/>
              <a:t>Program Benefits and </a:t>
            </a:r>
            <a:r>
              <a:rPr lang="en-US" dirty="0" smtClean="0"/>
              <a:t>Eligibility (PMC VSR)</a:t>
            </a:r>
          </a:p>
          <a:p>
            <a:r>
              <a:rPr lang="en-US" dirty="0" smtClean="0"/>
              <a:t>Processing </a:t>
            </a:r>
            <a:r>
              <a:rPr lang="en-US" dirty="0"/>
              <a:t>Claims (PMC VSR</a:t>
            </a:r>
            <a:r>
              <a:rPr lang="en-US" dirty="0" smtClean="0"/>
              <a:t>)</a:t>
            </a:r>
          </a:p>
          <a:p>
            <a:r>
              <a:rPr lang="en-US" dirty="0" smtClean="0"/>
              <a:t>VBA Applications (PMC VSR)</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6"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5" name="Date Placeholder 4"/>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4222672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a:xfrm>
            <a:off x="457200" y="1066800"/>
            <a:ext cx="8458200" cy="5105400"/>
          </a:xfrm>
        </p:spPr>
        <p:txBody>
          <a:bodyPr>
            <a:normAutofit/>
          </a:bodyPr>
          <a:lstStyle/>
          <a:p>
            <a:pPr marL="0" lvl="0" indent="0">
              <a:buNone/>
            </a:pPr>
            <a:r>
              <a:rPr lang="en-US" dirty="0"/>
              <a:t>Determine dependency eligibility for a helpless child of a Veteran.</a:t>
            </a:r>
          </a:p>
          <a:p>
            <a:r>
              <a:rPr lang="en-US" dirty="0"/>
              <a:t>Define helpless child for VA </a:t>
            </a:r>
            <a:r>
              <a:rPr lang="en-US" dirty="0" smtClean="0"/>
              <a:t>purposes</a:t>
            </a:r>
            <a:r>
              <a:rPr lang="en-US" dirty="0"/>
              <a:t>.</a:t>
            </a:r>
          </a:p>
          <a:p>
            <a:r>
              <a:rPr lang="en-US" dirty="0"/>
              <a:t>Determine dependency eligibility requirements for a helpless child of a Veteran.</a:t>
            </a:r>
          </a:p>
          <a:p>
            <a:r>
              <a:rPr lang="en-US" dirty="0"/>
              <a:t>Determine whether claim is ready to rate for helpless child.</a:t>
            </a:r>
          </a:p>
          <a:p>
            <a:r>
              <a:rPr lang="en-US" dirty="0"/>
              <a:t>Determine what to develop for a helpless child of a Veteran.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Determine Dependency Eligibility: Helpless Child</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3197151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pic>
        <p:nvPicPr>
          <p:cNvPr id="8" name="Content Placeholder 6" descr="Vertical flowchart showing the four subparts of Phase 5 Part 1 of the PMC VSR course with the corresponding Knowledge Checks. Phase 5 Part 1b Knowledge Check is highlighted. From the top, the subparts are: Phase 5 Part 1a, Initial Screening and Establish a Claim (CEST); Phase 5 Part 1b, Basic Eligibility; Phase 5 Part 1c, Income Eligibility; and Phase 5 Part 1d, Beyond Basic Eligibility and Ready to Rate. " title="PMC VSR Phase 5 Part 1b Knowledge Check Diagram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7738" y="1167938"/>
            <a:ext cx="4188524" cy="4522124"/>
          </a:xfrm>
        </p:spPr>
      </p:pic>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7"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3580056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and Dependency</a:t>
            </a:r>
          </a:p>
        </p:txBody>
      </p:sp>
      <p:pic>
        <p:nvPicPr>
          <p:cNvPr id="6" name="Picture 5" descr="White board with hand writing:&#10;Relationship: Can the individual be recognized by VA as the Veteran’s child? &#10;Dependency: If VA establishes that an individual is the child of a Veteran, VA assumes the child is financially dependent on the Veteran. &#10;" title="Relationship and Dependen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97" y="1371600"/>
            <a:ext cx="7683265" cy="3377929"/>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7" name="Footer Placeholder 4"/>
          <p:cNvSpPr>
            <a:spLocks noGrp="1"/>
          </p:cNvSpPr>
          <p:nvPr>
            <p:ph type="ftr" sz="quarter" idx="3"/>
          </p:nvPr>
        </p:nvSpPr>
        <p:spPr>
          <a:xfrm>
            <a:off x="76200" y="6563967"/>
            <a:ext cx="5562600" cy="217833"/>
          </a:xfrm>
        </p:spPr>
        <p:txBody>
          <a:bodyPr/>
          <a:lstStyle/>
          <a:p>
            <a:r>
              <a:rPr lang="en-US" sz="1400" dirty="0">
                <a:solidFill>
                  <a:schemeClr val="bg1"/>
                </a:solidFill>
              </a:rPr>
              <a:t>Determine Dependency Eligibility: Helpless Child</a:t>
            </a: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4013155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What </a:t>
            </a:r>
            <a:r>
              <a:rPr lang="en-US" sz="3100" dirty="0" smtClean="0"/>
              <a:t>Is </a:t>
            </a:r>
            <a:r>
              <a:rPr lang="en-US" sz="3100" dirty="0"/>
              <a:t>a </a:t>
            </a:r>
            <a:r>
              <a:rPr lang="en-US" sz="3100" dirty="0" smtClean="0"/>
              <a:t>Helpless Child </a:t>
            </a:r>
            <a:r>
              <a:rPr lang="en-US" sz="3100" dirty="0"/>
              <a:t>for </a:t>
            </a:r>
            <a:r>
              <a:rPr lang="en-US" sz="3100" dirty="0" smtClean="0"/>
              <a:t/>
            </a:r>
            <a:br>
              <a:rPr lang="en-US" sz="3100" dirty="0" smtClean="0"/>
            </a:br>
            <a:r>
              <a:rPr lang="en-US" sz="3100" dirty="0" smtClean="0"/>
              <a:t>VA Purposes? (1 of 2)</a:t>
            </a:r>
            <a:endParaRPr lang="en-US" dirty="0"/>
          </a:p>
        </p:txBody>
      </p:sp>
      <p:sp>
        <p:nvSpPr>
          <p:cNvPr id="6" name="Content Placeholder 5"/>
          <p:cNvSpPr>
            <a:spLocks noGrp="1"/>
          </p:cNvSpPr>
          <p:nvPr>
            <p:ph idx="1"/>
          </p:nvPr>
        </p:nvSpPr>
        <p:spPr/>
        <p:txBody>
          <a:bodyPr/>
          <a:lstStyle/>
          <a:p>
            <a:pPr marL="0" indent="0">
              <a:buNone/>
            </a:pPr>
            <a:r>
              <a:rPr lang="en-US" dirty="0"/>
              <a:t>A helpless child is a Veteran’s child who is permanently incapable of self-support through his/her own efforts due to physical or mental disabilities</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Determine Dependency Eligibility: Helpless Child</a:t>
            </a:r>
            <a:endParaRPr lang="en-US" sz="1400" dirty="0">
              <a:solidFill>
                <a:schemeClr val="bg1"/>
              </a:solidFill>
            </a:endParaRPr>
          </a:p>
        </p:txBody>
      </p:sp>
      <p:sp>
        <p:nvSpPr>
          <p:cNvPr id="3" name="Date Placeholder 2"/>
          <p:cNvSpPr>
            <a:spLocks noGrp="1"/>
          </p:cNvSpPr>
          <p:nvPr>
            <p:ph type="dt" sz="half" idx="10"/>
          </p:nvPr>
        </p:nvSpPr>
        <p:spPr/>
        <p:txBody>
          <a:bodyPr/>
          <a:lstStyle/>
          <a:p>
            <a:r>
              <a:rPr lang="en-US" smtClean="0"/>
              <a:t>10/28/16</a:t>
            </a:r>
            <a:endParaRPr lang="en-US" dirty="0"/>
          </a:p>
        </p:txBody>
      </p:sp>
    </p:spTree>
    <p:extLst>
      <p:ext uri="{BB962C8B-B14F-4D97-AF65-F5344CB8AC3E}">
        <p14:creationId xmlns:p14="http://schemas.microsoft.com/office/powerpoint/2010/main" val="283573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0D1B2101C81B4FAAE93BAF8CBD5771" ma:contentTypeVersion="0" ma:contentTypeDescription="Create a new document." ma:contentTypeScope="" ma:versionID="f354e12e09db2adbc84ddcf777b44616">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B1E7C5-DDC9-4C1D-9743-6658F3F052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3.xml><?xml version="1.0" encoding="utf-8"?>
<ds:datastoreItem xmlns:ds="http://schemas.openxmlformats.org/officeDocument/2006/customXml" ds:itemID="{EE589B4C-95E5-4A69-A5B6-12ACA6FFF17A}">
  <ds:schemaRefs>
    <ds:schemaRef ds:uri="http://purl.org/dc/term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25349</TotalTime>
  <Words>1813</Words>
  <Application>Microsoft Office PowerPoint</Application>
  <PresentationFormat>On-screen Show (4:3)</PresentationFormat>
  <Paragraphs>325</Paragraphs>
  <Slides>41</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Courier New</vt:lpstr>
      <vt:lpstr>Times New Roman</vt:lpstr>
      <vt:lpstr>Verdana</vt:lpstr>
      <vt:lpstr>Wingdings</vt:lpstr>
      <vt:lpstr>1_Office Theme</vt:lpstr>
      <vt:lpstr>Lesson 14: Determine Dependency Eligibility: Helpless Child</vt:lpstr>
      <vt:lpstr>You Are Here</vt:lpstr>
      <vt:lpstr>Why It Matters!</vt:lpstr>
      <vt:lpstr>Ice Breaker Activity</vt:lpstr>
      <vt:lpstr>Technical Competencies</vt:lpstr>
      <vt:lpstr>Lesson Objectives</vt:lpstr>
      <vt:lpstr>Knowledge Check</vt:lpstr>
      <vt:lpstr>Relationship and Dependency</vt:lpstr>
      <vt:lpstr>What Is a Helpless Child for  VA Purposes? (1 of 2)</vt:lpstr>
      <vt:lpstr>What Is a Helpless Child for  VA Purposes? (2 of 2)</vt:lpstr>
      <vt:lpstr>Age Requirement for a Helpless Child </vt:lpstr>
      <vt:lpstr>Age Requirement for a Helpless Child  Answers</vt:lpstr>
      <vt:lpstr>Dependency Eligibility—Helpless Child</vt:lpstr>
      <vt:lpstr>Dependency Eligibility—Helpless Child Answers</vt:lpstr>
      <vt:lpstr>Dependency Eligibility—Helpless Child Example </vt:lpstr>
      <vt:lpstr>Dependency Eligibility—Helpless Child  Example Answers</vt:lpstr>
      <vt:lpstr>Dependency Eligibility—Helpless Child  Demonstration</vt:lpstr>
      <vt:lpstr>Dependency Check</vt:lpstr>
      <vt:lpstr>Proof of Permanent Incapacity  for Self-support </vt:lpstr>
      <vt:lpstr>Proof of Permanent Incapacity  for Self-Support Answers</vt:lpstr>
      <vt:lpstr>Facts Based on Personal  Observation (1 of 2) </vt:lpstr>
      <vt:lpstr>Facts Based on Personal  Observation (2 of 2)</vt:lpstr>
      <vt:lpstr>Evidence Examples</vt:lpstr>
      <vt:lpstr>Is Helpless Child Information Complete?</vt:lpstr>
      <vt:lpstr>Is Helpless Child Information Complete? Answers</vt:lpstr>
      <vt:lpstr>Group Activity—Practice Exercise </vt:lpstr>
      <vt:lpstr>Group Activity—Practice Exercise Answers</vt:lpstr>
      <vt:lpstr>Ready to Rate for Helpless Child</vt:lpstr>
      <vt:lpstr>Helpless Child Prior Designation  </vt:lpstr>
      <vt:lpstr>Sufficient Medical Evidence </vt:lpstr>
      <vt:lpstr>Sufficient Medical Evidence Answers</vt:lpstr>
      <vt:lpstr>Sufficient Medical Evidence Missing</vt:lpstr>
      <vt:lpstr>Helpless Child Veterans Pension</vt:lpstr>
      <vt:lpstr>Helpless Child Survivors Pension</vt:lpstr>
      <vt:lpstr>Helpless Child DIC</vt:lpstr>
      <vt:lpstr>Is Claim Ready to Rate? </vt:lpstr>
      <vt:lpstr>Is Claim Ready to Rate? Answers</vt:lpstr>
      <vt:lpstr>Ready to Rate Demonstration</vt:lpstr>
      <vt:lpstr>Questions?</vt:lpstr>
      <vt:lpstr>Lesson Summary </vt:lpstr>
      <vt:lpstr>What’s Next</vt:lpstr>
    </vt:vector>
  </TitlesOfParts>
  <Company>Department of Veterans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14: Determine Dependency Eligibility: Helpless Child</dc:title>
  <dc:creator>Pension and Fiduciary Service</dc:creator>
  <cp:lastModifiedBy>Virnig, Lori B</cp:lastModifiedBy>
  <cp:revision>773</cp:revision>
  <cp:lastPrinted>2014-12-11T15:38:44Z</cp:lastPrinted>
  <dcterms:created xsi:type="dcterms:W3CDTF">2014-09-26T18:35:36Z</dcterms:created>
  <dcterms:modified xsi:type="dcterms:W3CDTF">2017-09-21T21:57:50Z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0x010100F00D1B2101C81B4FAAE93BAF8CBD5771</vt:lpwstr>
  </property>
</Properties>
</file>