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26"/>
  </p:notesMasterIdLst>
  <p:handoutMasterIdLst>
    <p:handoutMasterId r:id="rId27"/>
  </p:handoutMasterIdLst>
  <p:sldIdLst>
    <p:sldId id="305" r:id="rId5"/>
    <p:sldId id="287" r:id="rId6"/>
    <p:sldId id="318" r:id="rId7"/>
    <p:sldId id="288" r:id="rId8"/>
    <p:sldId id="321" r:id="rId9"/>
    <p:sldId id="322" r:id="rId10"/>
    <p:sldId id="289" r:id="rId11"/>
    <p:sldId id="290" r:id="rId12"/>
    <p:sldId id="303" r:id="rId13"/>
    <p:sldId id="320" r:id="rId14"/>
    <p:sldId id="280" r:id="rId15"/>
    <p:sldId id="325" r:id="rId16"/>
    <p:sldId id="328" r:id="rId17"/>
    <p:sldId id="327" r:id="rId18"/>
    <p:sldId id="329" r:id="rId19"/>
    <p:sldId id="330" r:id="rId20"/>
    <p:sldId id="331" r:id="rId21"/>
    <p:sldId id="332" r:id="rId22"/>
    <p:sldId id="317" r:id="rId23"/>
    <p:sldId id="298" r:id="rId24"/>
    <p:sldId id="30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y, Lindsay" initials="LF" lastIdx="15" clrIdx="0"/>
  <p:cmAuthor id="1" name="Virnig, Lori B" initials="VLB" lastIdx="4" clrIdx="1"/>
  <p:cmAuthor id="2" name="Stevens, Denise R" initials="SDR" lastIdx="17" clrIdx="2"/>
  <p:cmAuthor id="3" name="Marchand, Christy" initials="MC" lastIdx="6" clrIdx="3"/>
  <p:cmAuthor id="4" name="Brooker, Corrine N., VBAPHI" initials="BCNV" lastIdx="8" clrIdx="4"/>
  <p:cmAuthor id="5" name="Meyer, Julia" initials="MJ" lastIdx="15" clrIdx="5">
    <p:extLst>
      <p:ext uri="{19B8F6BF-5375-455C-9EA6-DF929625EA0E}">
        <p15:presenceInfo xmlns:p15="http://schemas.microsoft.com/office/powerpoint/2012/main" userId="S::Julia.Meyer@va.gov::8de65c2c-9627-4869-8784-470925b81e7e" providerId="AD"/>
      </p:ext>
    </p:extLst>
  </p:cmAuthor>
  <p:cmAuthor id="6" name="Mason, Megan, VBAVACO" initials="MMV" lastIdx="2" clrIdx="6">
    <p:extLst>
      <p:ext uri="{19B8F6BF-5375-455C-9EA6-DF929625EA0E}">
        <p15:presenceInfo xmlns:p15="http://schemas.microsoft.com/office/powerpoint/2012/main" userId="S::Megan.Mason@va.gov::87a007ff-c645-423a-bef3-051f6b545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00"/>
    <a:srgbClr val="7C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054" autoAdjust="0"/>
  </p:normalViewPr>
  <p:slideViewPr>
    <p:cSldViewPr>
      <p:cViewPr varScale="1">
        <p:scale>
          <a:sx n="106" d="100"/>
          <a:sy n="106" d="100"/>
        </p:scale>
        <p:origin x="9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504" y="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50AC-D815-41F0-8A3F-D6DE23E37E99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C2F3-B147-4374-861B-9393BDA23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CD669-B84C-461C-BB53-FF0867AC6EF9}" type="datetimeFigureOut">
              <a:rPr lang="en-US" smtClean="0"/>
              <a:t>12/30/2019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ECF49-2165-4CE7-B39E-10D80CF3C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93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71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3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3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1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8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3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0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2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8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3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none" spc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C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10/28/16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9522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99182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93425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10/28/16</a:t>
            </a:r>
          </a:p>
        </p:txBody>
      </p:sp>
    </p:spTree>
    <p:extLst>
      <p:ext uri="{BB962C8B-B14F-4D97-AF65-F5344CB8AC3E}">
        <p14:creationId xmlns:p14="http://schemas.microsoft.com/office/powerpoint/2010/main" val="389693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Lesson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mm/dd/yy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4478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733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21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460744" y="1117600"/>
            <a:ext cx="8261498" cy="5206999"/>
          </a:xfrm>
          <a:prstGeom prst="rect">
            <a:avLst/>
          </a:prstGeom>
          <a:solidFill>
            <a:srgbClr val="7C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</a:rPr>
              <a:t>SCENARIO: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it-IT" sz="1400" dirty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mm/dd/yy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0374" y="1600200"/>
            <a:ext cx="8074025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9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34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3175" cmpd="sng">
            <a:noFill/>
            <a:prstDash val="solid"/>
          </a:ln>
          <a:solidFill>
            <a:srgbClr val="000066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va.ebenefits.va.gov/system/templates/selfservice/va_ssnew/help/customer/locale/en-US/portal/554400000001018/topic/554400000001924/Compens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vrm.km.va.gov/system/templates/selfservice/va_kanew/help/agent/locale/en-US/portal/55440000000103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baw.vba.va.gov/PENSIONANDFIDUCIARY/pension/index.asphttps:/vbaw.vba.va.gov/PENSIONANDFIDUCIARY/pension/index.a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ECFR?page=brow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3: References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PMC VSR Core Course</a:t>
            </a:r>
          </a:p>
          <a:p>
            <a:r>
              <a:rPr lang="en-US" b="1" dirty="0"/>
              <a:t>Phase 3: PMC VSR Resources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87646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M21-4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Provides a logistical overview of how the stations function</a:t>
            </a:r>
          </a:p>
          <a:p>
            <a:r>
              <a:rPr lang="en-US" dirty="0"/>
              <a:t>Consists of the following parts:</a:t>
            </a:r>
          </a:p>
          <a:p>
            <a:pPr lvl="1"/>
            <a:r>
              <a:rPr lang="en-US" b="1" dirty="0"/>
              <a:t>Chapter 1</a:t>
            </a:r>
            <a:r>
              <a:rPr lang="en-US" dirty="0"/>
              <a:t>. Overview</a:t>
            </a:r>
          </a:p>
          <a:p>
            <a:pPr lvl="1"/>
            <a:r>
              <a:rPr lang="en-US" b="1" dirty="0"/>
              <a:t>Chapter 2</a:t>
            </a:r>
            <a:r>
              <a:rPr lang="en-US" dirty="0"/>
              <a:t>. Workload Management Plans</a:t>
            </a:r>
          </a:p>
          <a:p>
            <a:pPr lvl="1"/>
            <a:r>
              <a:rPr lang="en-US" b="1" dirty="0"/>
              <a:t>Chapter 3</a:t>
            </a:r>
            <a:r>
              <a:rPr lang="en-US" dirty="0"/>
              <a:t>. National Quality Reviews</a:t>
            </a:r>
          </a:p>
          <a:p>
            <a:pPr lvl="1"/>
            <a:r>
              <a:rPr lang="en-US" b="1" dirty="0"/>
              <a:t>Chapter 4</a:t>
            </a:r>
            <a:r>
              <a:rPr lang="en-US" dirty="0"/>
              <a:t>. Claims and Appeals Processing Timeliness</a:t>
            </a:r>
          </a:p>
          <a:p>
            <a:pPr lvl="1"/>
            <a:r>
              <a:rPr lang="en-US" b="1" dirty="0"/>
              <a:t>Chapter 5</a:t>
            </a:r>
            <a:r>
              <a:rPr lang="en-US" dirty="0"/>
              <a:t>. Systematic Analyses of Operations (SAO)</a:t>
            </a:r>
          </a:p>
          <a:p>
            <a:pPr lvl="1"/>
            <a:r>
              <a:rPr lang="en-US" b="1" dirty="0"/>
              <a:t>Chapter 6</a:t>
            </a:r>
            <a:r>
              <a:rPr lang="en-US" dirty="0"/>
              <a:t>. Quality Review Team</a:t>
            </a:r>
          </a:p>
          <a:p>
            <a:pPr lvl="1"/>
            <a:r>
              <a:rPr lang="en-US" b="1" dirty="0"/>
              <a:t>Chapter 7</a:t>
            </a:r>
            <a:r>
              <a:rPr lang="en-US" dirty="0"/>
              <a:t>. PMC National Quality and QRT</a:t>
            </a:r>
          </a:p>
          <a:p>
            <a:pPr lvl="1"/>
            <a:r>
              <a:rPr lang="en-US" b="1" dirty="0"/>
              <a:t>Chapter 8</a:t>
            </a:r>
            <a:r>
              <a:rPr lang="en-US" dirty="0"/>
              <a:t>. Fiduciary Hub (Hub) National Quality Reviews and Quality Review Teams (QRT)</a:t>
            </a:r>
            <a:endParaRPr lang="en-US" b="1" dirty="0"/>
          </a:p>
          <a:p>
            <a:pPr lvl="1"/>
            <a:r>
              <a:rPr lang="en-US" b="1" dirty="0"/>
              <a:t>Appendix A</a:t>
            </a:r>
            <a:r>
              <a:rPr lang="en-US" dirty="0"/>
              <a:t>. Regional Office Station Numbers and Payee Codes</a:t>
            </a:r>
          </a:p>
          <a:p>
            <a:pPr lvl="1"/>
            <a:r>
              <a:rPr lang="en-US" b="1" dirty="0"/>
              <a:t>Appendix B</a:t>
            </a:r>
            <a:r>
              <a:rPr lang="en-US" dirty="0"/>
              <a:t>. End Product Codes and Work-Rate Standards for Quantitative Measurements</a:t>
            </a:r>
          </a:p>
          <a:p>
            <a:pPr lvl="1"/>
            <a:r>
              <a:rPr lang="en-US" b="1" dirty="0"/>
              <a:t>Appendix C</a:t>
            </a:r>
            <a:r>
              <a:rPr lang="en-US" dirty="0"/>
              <a:t>. Index of Claim Attributes</a:t>
            </a:r>
          </a:p>
          <a:p>
            <a:pPr lvl="1"/>
            <a:r>
              <a:rPr lang="en-US" b="1" dirty="0"/>
              <a:t>Appendix D</a:t>
            </a:r>
            <a:r>
              <a:rPr lang="en-US" dirty="0"/>
              <a:t>. Index of Claim Stage Indicators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9685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4FDC-96EC-48A5-96B8-9EDBA01A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B8FB6-B976-45CD-84BF-4D890E941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Directions to subscribe to the weekly manual update email.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u="sng" dirty="0">
                <a:hlinkClick r:id="rId3"/>
              </a:rPr>
              <a:t>https://www.knowva.ebenefits.va.gov/system/templates/selfservice/va_ssnew/help/customer/locale/en-US/portal/554400000001018/topic/554400000001924/Compensation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“subscribe here”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Follow the steps for subscribing to updates on the subsequent page. Updates are generally sent weekly.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02553-15CB-4E75-8C26-74C31D76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9A1D6-B223-436C-A04F-29DF57256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VBA Intranet Resources for the PMC VSR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7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M27-1 Benefits Assistance Service</a:t>
            </a:r>
            <a:br>
              <a:rPr lang="en-US" dirty="0"/>
            </a:br>
            <a:r>
              <a:rPr lang="en-US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primarily for providing timely and accurate benefit information and services to Servicemembers, Veterans, dependents, and survivors</a:t>
            </a:r>
          </a:p>
          <a:p>
            <a:r>
              <a:rPr lang="en-US" dirty="0"/>
              <a:t>Consists of the following parts:</a:t>
            </a:r>
          </a:p>
          <a:p>
            <a:pPr lvl="1"/>
            <a:r>
              <a:rPr lang="en-US" dirty="0"/>
              <a:t>Part I. VBA Public Contact and Direct Services</a:t>
            </a:r>
          </a:p>
          <a:p>
            <a:pPr lvl="1"/>
            <a:r>
              <a:rPr lang="en-US" dirty="0"/>
              <a:t>Part II. VBA Outreach</a:t>
            </a:r>
          </a:p>
          <a:p>
            <a:pPr lvl="1"/>
            <a:r>
              <a:rPr lang="en-US" dirty="0"/>
              <a:t>Part III. VBA Web Communications</a:t>
            </a:r>
          </a:p>
          <a:p>
            <a:pPr lvl="1"/>
            <a:r>
              <a:rPr lang="en-US" dirty="0"/>
              <a:t>Part IV. Quality and Training</a:t>
            </a:r>
          </a:p>
          <a:p>
            <a:pPr lvl="1"/>
            <a:r>
              <a:rPr lang="en-US" dirty="0"/>
              <a:t>Part V. Access and Business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72255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VBA 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found under the “VBA Letters” section of the Publications Index</a:t>
            </a:r>
          </a:p>
          <a:p>
            <a:r>
              <a:rPr lang="en-US" dirty="0"/>
              <a:t>Written from the office of the Undersecretary for Benefits </a:t>
            </a:r>
          </a:p>
          <a:p>
            <a:pPr lvl="0"/>
            <a:r>
              <a:rPr lang="en-US" dirty="0"/>
              <a:t>Cover a range of topics from benefit processing instructions to information about leadership programs </a:t>
            </a:r>
          </a:p>
          <a:p>
            <a:r>
              <a:rPr lang="en-US" dirty="0"/>
              <a:t>Communicated via upper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23352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PMC VSR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 FAQs</a:t>
            </a:r>
          </a:p>
          <a:p>
            <a:r>
              <a:rPr lang="en-US" dirty="0"/>
              <a:t>P&amp;F Service Inquiries</a:t>
            </a:r>
          </a:p>
          <a:p>
            <a:r>
              <a:rPr lang="en-US" dirty="0"/>
              <a:t>Job aids</a:t>
            </a:r>
          </a:p>
          <a:p>
            <a:pPr lvl="1"/>
            <a:r>
              <a:rPr lang="en-US" dirty="0"/>
              <a:t>Can be provided by management or peers, or created by you</a:t>
            </a:r>
          </a:p>
          <a:p>
            <a:r>
              <a:rPr lang="en-US" dirty="0"/>
              <a:t>VSR Assistant EPSS from the PMC VSR button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0745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VBA References Review Exercise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Instructions:</a:t>
            </a:r>
          </a:p>
          <a:p>
            <a:pPr lvl="1"/>
            <a:r>
              <a:rPr lang="en-US" dirty="0"/>
              <a:t>Complete the Appendix A: References worksheet </a:t>
            </a:r>
          </a:p>
          <a:p>
            <a:pPr lvl="1"/>
            <a:r>
              <a:rPr lang="en-US" dirty="0"/>
              <a:t>Access the Common VA References job aid, located in the VSR Assistant from the PMC VSR button</a:t>
            </a:r>
          </a:p>
          <a:p>
            <a:pPr lvl="1"/>
            <a:r>
              <a:rPr lang="en-US" dirty="0"/>
              <a:t>Navigate to CPKM to access the references in the job aid</a:t>
            </a:r>
          </a:p>
          <a:p>
            <a:pPr lvl="1"/>
            <a:r>
              <a:rPr lang="en-US" dirty="0"/>
              <a:t>Answer the questions in the worksheet using the references</a:t>
            </a:r>
          </a:p>
          <a:p>
            <a:pPr lvl="1"/>
            <a:r>
              <a:rPr lang="en-US" dirty="0"/>
              <a:t>Submit answers to another trainee</a:t>
            </a:r>
          </a:p>
          <a:p>
            <a:r>
              <a:rPr lang="en-US" dirty="0"/>
              <a:t>Time allowed: 15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0300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VBA References Review Exercise Answers </a:t>
            </a:r>
            <a:br>
              <a:rPr lang="en-US" dirty="0"/>
            </a:br>
            <a:r>
              <a:rPr lang="en-US" dirty="0"/>
              <a:t>(1 of 3)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the topic of 38 CFR 3.110?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Computation of time limit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According to M21-1 III.v.1.B.5.k, what are the types of uncharacterized separations?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Entry level separation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Void enlistment or induction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Dropped from the rolls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01472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VBA References Review Exercise Answers</a:t>
            </a:r>
            <a:br>
              <a:rPr lang="en-US" dirty="0"/>
            </a:br>
            <a:r>
              <a:rPr lang="en-US" dirty="0"/>
              <a:t>(2 of 3)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Where is the reference for development for accrued benefits in the Manual?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M21-1 VIII.3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According to the M21-1, V.i.2.1.a, what elements must be shown to establish entitlement to Veterans Pension?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Qualifying service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Permanent and total disability or 65 years old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Countable income below the MAPR, and 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Net worth limitations met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What is the topic of 38 CFR 3.701?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Elections of pension or compensation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243888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VBA References Review Exercise Answers</a:t>
            </a:r>
            <a:br>
              <a:rPr lang="en-US" dirty="0"/>
            </a:br>
            <a:r>
              <a:rPr lang="en-US" dirty="0"/>
              <a:t>(3 of 3)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What reference provides information regarding the effect of income and net worth on pension and parents DIC? Provide the citation.</a:t>
            </a:r>
          </a:p>
          <a:p>
            <a:pPr lvl="1"/>
            <a:r>
              <a:rPr lang="fr-FR" i="1" dirty="0">
                <a:solidFill>
                  <a:srgbClr val="000000"/>
                </a:solidFill>
              </a:rPr>
              <a:t>M21-1, Part V, Subpart iii, </a:t>
            </a:r>
            <a:r>
              <a:rPr lang="fr-FR" i="1" dirty="0" err="1">
                <a:solidFill>
                  <a:srgbClr val="000000"/>
                </a:solidFill>
              </a:rPr>
              <a:t>Chapter</a:t>
            </a:r>
            <a:r>
              <a:rPr lang="fr-FR" i="1" dirty="0">
                <a:solidFill>
                  <a:srgbClr val="000000"/>
                </a:solidFill>
              </a:rPr>
              <a:t> 1, Section A</a:t>
            </a:r>
            <a:endParaRPr lang="en-US" i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What is the topic of 38 CFR 3.53?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Continuous cohabitation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What is the reference for End Product Classification codes?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M21-4, Appendix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41860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Knowing what references are available and how to use them are essential in performing tasks and duties on the job.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Remember, references are important because they: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dirty="0"/>
              <a:t>Improve quality of work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dirty="0"/>
              <a:t>Increase timeliness 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dirty="0"/>
              <a:t>Provide job satisfaction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dirty="0"/>
              <a:t>Reduce stress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dirty="0"/>
              <a:t>Provide promotion potential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dirty="0"/>
              <a:t>Help Veterans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dirty="0"/>
              <a:t>Substantiate administrative decisions and determinations that affect a Veteran’s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77206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References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References, when used properly, can:</a:t>
            </a:r>
          </a:p>
          <a:p>
            <a:pPr marL="1200150" lvl="3" indent="-342900"/>
            <a:r>
              <a:rPr lang="en-US" dirty="0"/>
              <a:t>Improve quality of work</a:t>
            </a:r>
          </a:p>
          <a:p>
            <a:pPr marL="1200150" lvl="3" indent="-342900"/>
            <a:r>
              <a:rPr lang="en-US" dirty="0"/>
              <a:t>Increase timeliness</a:t>
            </a:r>
          </a:p>
          <a:p>
            <a:pPr marL="1200150" lvl="3" indent="-342900"/>
            <a:r>
              <a:rPr lang="en-US" dirty="0"/>
              <a:t>Provide job satisfaction</a:t>
            </a:r>
          </a:p>
          <a:p>
            <a:pPr marL="1200150" lvl="3" indent="-342900"/>
            <a:r>
              <a:rPr lang="en-US" dirty="0"/>
              <a:t>Reduce stress</a:t>
            </a:r>
          </a:p>
          <a:p>
            <a:pPr marL="1200150" lvl="3" indent="-342900"/>
            <a:r>
              <a:rPr lang="en-US" dirty="0"/>
              <a:t>Provide promotion potential</a:t>
            </a:r>
          </a:p>
          <a:p>
            <a:pPr marL="1200150" lvl="3" indent="-342900"/>
            <a:r>
              <a:rPr lang="en-US" dirty="0"/>
              <a:t>Help Veterans and other claimants</a:t>
            </a:r>
          </a:p>
          <a:p>
            <a:pPr marL="1200150" lvl="3" indent="-342900"/>
            <a:r>
              <a:rPr lang="en-US" dirty="0"/>
              <a:t>Substantiate administrative decisions and determinations that affect a Veteran’s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03853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Content Placeholder 5" descr="A blue icon wiht a red question mark indicates a time in the lesson when questions can be asked." title="Question Mark Ico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53381"/>
            <a:ext cx="41148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0914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b="1" dirty="0"/>
              <a:t>TMS Evaluation: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b="1" dirty="0">
                <a:ln w="3175" cmpd="sng">
                  <a:noFill/>
                  <a:prstDash val="solid"/>
                </a:ln>
                <a:solidFill>
                  <a:srgbClr val="000066"/>
                </a:solidFill>
              </a:rPr>
              <a:t>TMS #4189331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03067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Program benefits and eligibility (PMC VSR)</a:t>
            </a:r>
          </a:p>
          <a:p>
            <a:r>
              <a:rPr lang="en-US" dirty="0"/>
              <a:t>VBA applications (PMC VSR)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68461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most commonly used references by PMC VSRs.</a:t>
            </a:r>
          </a:p>
          <a:p>
            <a:r>
              <a:rPr lang="en-US" dirty="0"/>
              <a:t>Describe the purpose and applicability of the different types of references.</a:t>
            </a:r>
          </a:p>
          <a:p>
            <a:r>
              <a:rPr lang="en-US" dirty="0"/>
              <a:t>Describe the elements of each reference.</a:t>
            </a:r>
          </a:p>
          <a:p>
            <a:r>
              <a:rPr lang="en-US" dirty="0"/>
              <a:t>Locate the appropriate reference.</a:t>
            </a:r>
          </a:p>
          <a:p>
            <a:r>
              <a:rPr lang="en-US" dirty="0"/>
              <a:t>Navigate to the CPKM portal</a:t>
            </a:r>
          </a:p>
          <a:p>
            <a:r>
              <a:rPr lang="en-US" dirty="0"/>
              <a:t>Know how to subscribe to the manual updates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61561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Precedence of VBA Laws, Regulations, </a:t>
            </a:r>
            <a:br>
              <a:rPr lang="en-US" dirty="0"/>
            </a:br>
            <a:r>
              <a:rPr lang="en-US" dirty="0"/>
              <a:t>and Procedures</a:t>
            </a:r>
          </a:p>
        </p:txBody>
      </p:sp>
      <p:pic>
        <p:nvPicPr>
          <p:cNvPr id="6" name="Content Placeholder 5" descr="The is a flowchart with 4 rectangular boxes, from top to bottom: Constitution, U.S. Code, 38 CFR, and Manual." title="Precedence flowchart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05" y="1447800"/>
            <a:ext cx="314199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9870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Commonly Used References for PMC</a:t>
            </a:r>
            <a:br>
              <a:rPr lang="en-US" dirty="0"/>
            </a:br>
            <a:r>
              <a:rPr lang="en-US" dirty="0"/>
              <a:t>VSRs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38 CFR, Title 38 USC</a:t>
            </a:r>
          </a:p>
          <a:p>
            <a:pPr lvl="0"/>
            <a:r>
              <a:rPr lang="en-US" dirty="0"/>
              <a:t>M21-1 Compensation and Pension Materials, Adjudication Procedures Manual</a:t>
            </a:r>
          </a:p>
          <a:p>
            <a:pPr lvl="0"/>
            <a:r>
              <a:rPr lang="en-US" dirty="0"/>
              <a:t>M21-4 Manpower Control and Utilization in Adjudication Divisions</a:t>
            </a:r>
          </a:p>
          <a:p>
            <a:r>
              <a:rPr lang="en-US" dirty="0"/>
              <a:t>M27-1 Benefits Assistance Materials</a:t>
            </a:r>
          </a:p>
          <a:p>
            <a:r>
              <a:rPr lang="en-US" dirty="0"/>
              <a:t>VBA Letters</a:t>
            </a:r>
          </a:p>
          <a:p>
            <a:r>
              <a:rPr lang="en-US" dirty="0"/>
              <a:t>Job aids, located in the VSR Assistant from the PMC VSR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99853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Compensation and Pension Knowledge Management (CPKM)</a:t>
            </a:r>
            <a:endParaRPr lang="en-US" dirty="0"/>
          </a:p>
          <a:p>
            <a:r>
              <a:rPr lang="en-US" dirty="0">
                <a:hlinkClick r:id="rId4"/>
              </a:rPr>
              <a:t>Pension and Fiduciary homepage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87978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and Title 38 USC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968"/>
            <a:ext cx="8229600" cy="5119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Chapter 1 of Title 38 of the United States Code (USC) of Federal Regulations (CFR) governs the administration of Veterans benefits. </a:t>
            </a:r>
          </a:p>
          <a:p>
            <a:r>
              <a:rPr lang="en-US" dirty="0"/>
              <a:t>This reference is used by federal agencies of the United States regarding pensions, bonuses, and Veterans’ relief.</a:t>
            </a:r>
          </a:p>
          <a:p>
            <a:r>
              <a:rPr lang="en-US" dirty="0"/>
              <a:t>VSRs work primarily in Part 3 of 38 CFR. </a:t>
            </a:r>
          </a:p>
          <a:p>
            <a:r>
              <a:rPr lang="en-US" dirty="0"/>
              <a:t>Available online through the </a:t>
            </a:r>
            <a:r>
              <a:rPr lang="en-US" dirty="0">
                <a:hlinkClick r:id="rId3"/>
              </a:rPr>
              <a:t>Code of Federal Regulations (e-CFR)</a:t>
            </a:r>
            <a:r>
              <a:rPr lang="en-US" dirty="0"/>
              <a:t> website and through the publications website.</a:t>
            </a:r>
          </a:p>
          <a:p>
            <a:r>
              <a:rPr lang="en-US" dirty="0"/>
              <a:t>Organized in numerical order from the first regulation (3.1) to the two thousand six hundredth regulation (3.2600).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8860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M21-1 Adjudication Procedures Manual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The M21-1 is an interpretation of CFRs </a:t>
            </a:r>
          </a:p>
          <a:p>
            <a:r>
              <a:rPr lang="en-US" dirty="0"/>
              <a:t> Also known as “The Manual”</a:t>
            </a:r>
          </a:p>
          <a:p>
            <a:r>
              <a:rPr lang="en-US" dirty="0"/>
              <a:t>Consists of the following parts:</a:t>
            </a:r>
          </a:p>
          <a:p>
            <a:pPr lvl="1"/>
            <a:r>
              <a:rPr lang="en-US" b="1" dirty="0"/>
              <a:t>Prologue, Table of Contents and Technical Glossary</a:t>
            </a:r>
          </a:p>
          <a:p>
            <a:pPr lvl="1"/>
            <a:r>
              <a:rPr lang="en-US" b="1" dirty="0"/>
              <a:t>Part 1</a:t>
            </a:r>
            <a:r>
              <a:rPr lang="en-US" dirty="0"/>
              <a:t>. Claimants’ Rights and Responsibilities</a:t>
            </a:r>
          </a:p>
          <a:p>
            <a:pPr lvl="1"/>
            <a:r>
              <a:rPr lang="en-US" b="1" dirty="0"/>
              <a:t>Part 3</a:t>
            </a:r>
            <a:r>
              <a:rPr lang="en-US" dirty="0"/>
              <a:t>. General Claims Process</a:t>
            </a:r>
          </a:p>
          <a:p>
            <a:pPr lvl="1"/>
            <a:r>
              <a:rPr lang="en-US" b="1" dirty="0"/>
              <a:t>Part 4</a:t>
            </a:r>
            <a:r>
              <a:rPr lang="en-US" dirty="0"/>
              <a:t>. Compensation, DIC, and Death Compensation Benefits</a:t>
            </a:r>
          </a:p>
          <a:p>
            <a:pPr lvl="1"/>
            <a:r>
              <a:rPr lang="en-US" b="1" dirty="0"/>
              <a:t>Part 5</a:t>
            </a:r>
            <a:r>
              <a:rPr lang="en-US" dirty="0"/>
              <a:t>. Pension and Parents’ Dependency and Indemnity Compensation (DIC)</a:t>
            </a:r>
          </a:p>
          <a:p>
            <a:pPr lvl="1"/>
            <a:r>
              <a:rPr lang="en-US" b="1" dirty="0"/>
              <a:t>Part 6</a:t>
            </a:r>
            <a:r>
              <a:rPr lang="en-US" dirty="0"/>
              <a:t>. Chapter 18 Benefits</a:t>
            </a:r>
          </a:p>
          <a:p>
            <a:pPr lvl="1"/>
            <a:r>
              <a:rPr lang="en-US" b="1" dirty="0"/>
              <a:t>Part 7</a:t>
            </a:r>
            <a:r>
              <a:rPr lang="en-US" dirty="0"/>
              <a:t>. Burial Benefits</a:t>
            </a:r>
          </a:p>
          <a:p>
            <a:pPr lvl="1"/>
            <a:r>
              <a:rPr lang="en-US" b="1" dirty="0"/>
              <a:t>Part 8</a:t>
            </a:r>
            <a:r>
              <a:rPr lang="en-US" dirty="0"/>
              <a:t>. Accrued Benefits</a:t>
            </a:r>
          </a:p>
          <a:p>
            <a:pPr lvl="1"/>
            <a:r>
              <a:rPr lang="en-US" b="1" dirty="0"/>
              <a:t>Part 9</a:t>
            </a:r>
            <a:r>
              <a:rPr lang="en-US" dirty="0"/>
              <a:t>. Ancillary and Special Benefits</a:t>
            </a:r>
          </a:p>
          <a:p>
            <a:pPr lvl="1"/>
            <a:r>
              <a:rPr lang="en-US" b="1" dirty="0"/>
              <a:t>Part 10</a:t>
            </a:r>
            <a:r>
              <a:rPr lang="en-US" dirty="0"/>
              <a:t>. Matching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9545207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D1B2101C81B4FAAE93BAF8CBD5771" ma:contentTypeVersion="0" ma:contentTypeDescription="Create a new document." ma:contentTypeScope="" ma:versionID="f354e12e09db2adbc84ddcf777b446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89B4C-95E5-4A69-A5B6-12ACA6FFF17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FFBF52-CA27-49CE-BC0D-6472A767B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441C03-341C-4888-9796-564394163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31721</TotalTime>
  <Words>1144</Words>
  <Application>Microsoft Office PowerPoint</Application>
  <PresentationFormat>On-screen Show (4:3)</PresentationFormat>
  <Paragraphs>193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1_Office Theme</vt:lpstr>
      <vt:lpstr>Lesson 3: References</vt:lpstr>
      <vt:lpstr>Why Are References Important?</vt:lpstr>
      <vt:lpstr>Technical Competencies</vt:lpstr>
      <vt:lpstr>Lesson Objectives</vt:lpstr>
      <vt:lpstr>Precedence of VBA Laws, Regulations,  and Procedures</vt:lpstr>
      <vt:lpstr>Most Commonly Used References for PMC VSRs</vt:lpstr>
      <vt:lpstr>How to Access References</vt:lpstr>
      <vt:lpstr>VA and Title 38 USC</vt:lpstr>
      <vt:lpstr>M21-1 Adjudication Procedures Manual </vt:lpstr>
      <vt:lpstr>M21-4 Manual</vt:lpstr>
      <vt:lpstr>Manual Changes</vt:lpstr>
      <vt:lpstr>M27-1 Benefits Assistance Service Procedures</vt:lpstr>
      <vt:lpstr>VBA Letters</vt:lpstr>
      <vt:lpstr>Other PMC VSR References</vt:lpstr>
      <vt:lpstr>VBA References Review Exercise </vt:lpstr>
      <vt:lpstr>VBA References Review Exercise Answers  (1 of 3)</vt:lpstr>
      <vt:lpstr>VBA References Review Exercise Answers (2 of 3)</vt:lpstr>
      <vt:lpstr>VBA References Review Exercise Answers (3 of 3)</vt:lpstr>
      <vt:lpstr>Lesson Summary</vt:lpstr>
      <vt:lpstr>Questions?</vt:lpstr>
      <vt:lpstr>What’s Next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3: References PowerPoint Presentation</dc:title>
  <dc:subject>PMC VSR</dc:subject>
  <dc:creator>Department of Veterans Affairs, Veterans Benefits Administration, Pension Service, STAFF</dc:creator>
  <cp:lastModifiedBy>Kathy Poole</cp:lastModifiedBy>
  <cp:revision>574</cp:revision>
  <cp:lastPrinted>2014-12-11T15:38:44Z</cp:lastPrinted>
  <dcterms:created xsi:type="dcterms:W3CDTF">2014-09-26T18:35:36Z</dcterms:created>
  <dcterms:modified xsi:type="dcterms:W3CDTF">2019-12-30T15:41:59Z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0x010100F00D1B2101C81B4FAAE93BAF8CBD5771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